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47"/>
  </p:notesMasterIdLst>
  <p:handoutMasterIdLst>
    <p:handoutMasterId r:id="rId48"/>
  </p:handoutMasterIdLst>
  <p:sldIdLst>
    <p:sldId id="257" r:id="rId2"/>
    <p:sldId id="317" r:id="rId3"/>
    <p:sldId id="371" r:id="rId4"/>
    <p:sldId id="258" r:id="rId5"/>
    <p:sldId id="318" r:id="rId6"/>
    <p:sldId id="333" r:id="rId7"/>
    <p:sldId id="343" r:id="rId8"/>
    <p:sldId id="336" r:id="rId9"/>
    <p:sldId id="356" r:id="rId10"/>
    <p:sldId id="335" r:id="rId11"/>
    <p:sldId id="357" r:id="rId12"/>
    <p:sldId id="358" r:id="rId13"/>
    <p:sldId id="332" r:id="rId14"/>
    <p:sldId id="359" r:id="rId15"/>
    <p:sldId id="360" r:id="rId16"/>
    <p:sldId id="361" r:id="rId17"/>
    <p:sldId id="337" r:id="rId18"/>
    <p:sldId id="362" r:id="rId19"/>
    <p:sldId id="363" r:id="rId20"/>
    <p:sldId id="364" r:id="rId21"/>
    <p:sldId id="365" r:id="rId22"/>
    <p:sldId id="366" r:id="rId23"/>
    <p:sldId id="344" r:id="rId24"/>
    <p:sldId id="367" r:id="rId25"/>
    <p:sldId id="339" r:id="rId26"/>
    <p:sldId id="368" r:id="rId27"/>
    <p:sldId id="369" r:id="rId28"/>
    <p:sldId id="328" r:id="rId29"/>
    <p:sldId id="370" r:id="rId30"/>
    <p:sldId id="329" r:id="rId31"/>
    <p:sldId id="315" r:id="rId32"/>
    <p:sldId id="280" r:id="rId33"/>
    <p:sldId id="262" r:id="rId34"/>
    <p:sldId id="263" r:id="rId35"/>
    <p:sldId id="264" r:id="rId36"/>
    <p:sldId id="265" r:id="rId37"/>
    <p:sldId id="267" r:id="rId38"/>
    <p:sldId id="268" r:id="rId39"/>
    <p:sldId id="269" r:id="rId40"/>
    <p:sldId id="270" r:id="rId41"/>
    <p:sldId id="271" r:id="rId42"/>
    <p:sldId id="272" r:id="rId43"/>
    <p:sldId id="273" r:id="rId44"/>
    <p:sldId id="274" r:id="rId45"/>
    <p:sldId id="275"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84956" autoAdjust="0"/>
  </p:normalViewPr>
  <p:slideViewPr>
    <p:cSldViewPr snapToGrid="0">
      <p:cViewPr varScale="1">
        <p:scale>
          <a:sx n="97" d="100"/>
          <a:sy n="97" d="100"/>
        </p:scale>
        <p:origin x="2010"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3" d="100"/>
          <a:sy n="83" d="100"/>
        </p:scale>
        <p:origin x="3114"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ACBD95-B65B-48D8-9984-C7E78BB6DE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15D85E-9631-48CE-B305-103156DD73E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C580AF-A306-471F-BF71-75ECE03E9D94}" type="datetimeFigureOut">
              <a:rPr lang="en-US" smtClean="0"/>
              <a:t>5/7/2020</a:t>
            </a:fld>
            <a:endParaRPr lang="en-US"/>
          </a:p>
        </p:txBody>
      </p:sp>
      <p:sp>
        <p:nvSpPr>
          <p:cNvPr id="4" name="Footer Placeholder 3">
            <a:extLst>
              <a:ext uri="{FF2B5EF4-FFF2-40B4-BE49-F238E27FC236}">
                <a16:creationId xmlns:a16="http://schemas.microsoft.com/office/drawing/2014/main" id="{965251DA-9712-43D9-9BA7-FF7C00CA0E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48048B1-BBE3-4C80-AE41-9965EDD54E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21CA59-E7A3-4F5E-B62B-50BD07058F36}" type="slidenum">
              <a:rPr lang="en-US" smtClean="0"/>
              <a:t>‹#›</a:t>
            </a:fld>
            <a:endParaRPr lang="en-US"/>
          </a:p>
        </p:txBody>
      </p:sp>
    </p:spTree>
    <p:extLst>
      <p:ext uri="{BB962C8B-B14F-4D97-AF65-F5344CB8AC3E}">
        <p14:creationId xmlns:p14="http://schemas.microsoft.com/office/powerpoint/2010/main" val="3985368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4604FB-148C-477C-9817-3AF605060AE0}" type="datetimeFigureOut">
              <a:rPr lang="en-US" smtClean="0"/>
              <a:t>5/7/2020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954E8F-723F-4D20-AFBB-AB8A89159786}" type="slidenum">
              <a:rPr lang="en-US" smtClean="0"/>
              <a:t>‹#›</a:t>
            </a:fld>
            <a:endParaRPr lang="en-US"/>
          </a:p>
        </p:txBody>
      </p:sp>
    </p:spTree>
    <p:extLst>
      <p:ext uri="{BB962C8B-B14F-4D97-AF65-F5344CB8AC3E}">
        <p14:creationId xmlns:p14="http://schemas.microsoft.com/office/powerpoint/2010/main" val="234182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393708" y="6289698"/>
            <a:ext cx="2057400" cy="365125"/>
          </a:xfrm>
        </p:spPr>
        <p:txBody>
          <a:bodyPr/>
          <a:lstStyle/>
          <a:p>
            <a:fld id="{6D63F3C3-4072-4E92-969F-DB23FCA44B76}" type="datetime1">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675305" y="6289699"/>
            <a:ext cx="2057400" cy="365125"/>
          </a:xfrm>
        </p:spPr>
        <p:txBody>
          <a:bodyPr/>
          <a:lstStyle/>
          <a:p>
            <a:fld id="{9FF7BE21-EAB2-4637-BF56-9CFDFCF66418}" type="slidenum">
              <a:rPr lang="en-US" smtClean="0"/>
              <a:t>‹#›</a:t>
            </a:fld>
            <a:endParaRPr lang="en-US"/>
          </a:p>
        </p:txBody>
      </p:sp>
    </p:spTree>
    <p:extLst>
      <p:ext uri="{BB962C8B-B14F-4D97-AF65-F5344CB8AC3E}">
        <p14:creationId xmlns:p14="http://schemas.microsoft.com/office/powerpoint/2010/main" val="2491919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E2E717-0C6F-4012-9E4F-44BC3FE164A1}" type="datetime1">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7BE21-EAB2-4637-BF56-9CFDFCF66418}" type="slidenum">
              <a:rPr lang="en-US" smtClean="0"/>
              <a:t>‹#›</a:t>
            </a:fld>
            <a:endParaRPr lang="en-US"/>
          </a:p>
        </p:txBody>
      </p:sp>
    </p:spTree>
    <p:extLst>
      <p:ext uri="{BB962C8B-B14F-4D97-AF65-F5344CB8AC3E}">
        <p14:creationId xmlns:p14="http://schemas.microsoft.com/office/powerpoint/2010/main" val="1197677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0F00D0-FFC7-4D78-A8F7-D985882DA8A7}" type="datetime1">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7BE21-EAB2-4637-BF56-9CFDFCF66418}" type="slidenum">
              <a:rPr lang="en-US" smtClean="0"/>
              <a:t>‹#›</a:t>
            </a:fld>
            <a:endParaRPr lang="en-US"/>
          </a:p>
        </p:txBody>
      </p:sp>
    </p:spTree>
    <p:extLst>
      <p:ext uri="{BB962C8B-B14F-4D97-AF65-F5344CB8AC3E}">
        <p14:creationId xmlns:p14="http://schemas.microsoft.com/office/powerpoint/2010/main" val="3818284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B48C50-A844-4A02-B0B6-28FF5CF3A3A9}" type="datetime1">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7BE21-EAB2-4637-BF56-9CFDFCF66418}" type="slidenum">
              <a:rPr lang="en-US" smtClean="0"/>
              <a:t>‹#›</a:t>
            </a:fld>
            <a:endParaRPr lang="en-US"/>
          </a:p>
        </p:txBody>
      </p:sp>
    </p:spTree>
    <p:extLst>
      <p:ext uri="{BB962C8B-B14F-4D97-AF65-F5344CB8AC3E}">
        <p14:creationId xmlns:p14="http://schemas.microsoft.com/office/powerpoint/2010/main" val="3051935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AC7437-41F5-448A-8363-531B548203DB}" type="datetime1">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7BE21-EAB2-4637-BF56-9CFDFCF66418}" type="slidenum">
              <a:rPr lang="en-US" smtClean="0"/>
              <a:t>‹#›</a:t>
            </a:fld>
            <a:endParaRPr lang="en-US"/>
          </a:p>
        </p:txBody>
      </p:sp>
    </p:spTree>
    <p:extLst>
      <p:ext uri="{BB962C8B-B14F-4D97-AF65-F5344CB8AC3E}">
        <p14:creationId xmlns:p14="http://schemas.microsoft.com/office/powerpoint/2010/main" val="278070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F1BC44-AB27-4970-B780-4A0A24701A1D}" type="datetime1">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7BE21-EAB2-4637-BF56-9CFDFCF66418}" type="slidenum">
              <a:rPr lang="en-US" smtClean="0"/>
              <a:t>‹#›</a:t>
            </a:fld>
            <a:endParaRPr lang="en-US"/>
          </a:p>
        </p:txBody>
      </p:sp>
    </p:spTree>
    <p:extLst>
      <p:ext uri="{BB962C8B-B14F-4D97-AF65-F5344CB8AC3E}">
        <p14:creationId xmlns:p14="http://schemas.microsoft.com/office/powerpoint/2010/main" val="1169352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8141EE-7B1F-47BB-989F-317B82E76BA8}" type="datetime1">
              <a:rPr lang="en-US" smtClean="0"/>
              <a:t>5/7/2020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F7BE21-EAB2-4637-BF56-9CFDFCF66418}" type="slidenum">
              <a:rPr lang="en-US" smtClean="0"/>
              <a:t>‹#›</a:t>
            </a:fld>
            <a:endParaRPr lang="en-US"/>
          </a:p>
        </p:txBody>
      </p:sp>
    </p:spTree>
    <p:extLst>
      <p:ext uri="{BB962C8B-B14F-4D97-AF65-F5344CB8AC3E}">
        <p14:creationId xmlns:p14="http://schemas.microsoft.com/office/powerpoint/2010/main" val="1593314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D057AD-674C-432E-8A00-6AE0F1179BD0}" type="datetime1">
              <a:rPr lang="en-US" smtClean="0"/>
              <a:t>5/7/2020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F7BE21-EAB2-4637-BF56-9CFDFCF66418}" type="slidenum">
              <a:rPr lang="en-US" smtClean="0"/>
              <a:t>‹#›</a:t>
            </a:fld>
            <a:endParaRPr lang="en-US"/>
          </a:p>
        </p:txBody>
      </p:sp>
    </p:spTree>
    <p:extLst>
      <p:ext uri="{BB962C8B-B14F-4D97-AF65-F5344CB8AC3E}">
        <p14:creationId xmlns:p14="http://schemas.microsoft.com/office/powerpoint/2010/main" val="1367809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8FBA61-7BCC-4208-96B3-042799C081B8}" type="datetime1">
              <a:rPr lang="en-US" smtClean="0"/>
              <a:t>5/7/2020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F7BE21-EAB2-4637-BF56-9CFDFCF66418}" type="slidenum">
              <a:rPr lang="en-US" smtClean="0"/>
              <a:t>‹#›</a:t>
            </a:fld>
            <a:endParaRPr lang="en-US"/>
          </a:p>
        </p:txBody>
      </p:sp>
    </p:spTree>
    <p:extLst>
      <p:ext uri="{BB962C8B-B14F-4D97-AF65-F5344CB8AC3E}">
        <p14:creationId xmlns:p14="http://schemas.microsoft.com/office/powerpoint/2010/main" val="221461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B3254-0DD5-426E-8088-454A2A557AAE}" type="datetime1">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7BE21-EAB2-4637-BF56-9CFDFCF66418}" type="slidenum">
              <a:rPr lang="en-US" smtClean="0"/>
              <a:t>‹#›</a:t>
            </a:fld>
            <a:endParaRPr lang="en-US"/>
          </a:p>
        </p:txBody>
      </p:sp>
    </p:spTree>
    <p:extLst>
      <p:ext uri="{BB962C8B-B14F-4D97-AF65-F5344CB8AC3E}">
        <p14:creationId xmlns:p14="http://schemas.microsoft.com/office/powerpoint/2010/main" val="4217543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C4769A-490B-4852-8404-3F54F7FDE6E8}" type="datetime1">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7BE21-EAB2-4637-BF56-9CFDFCF66418}" type="slidenum">
              <a:rPr lang="en-US" smtClean="0"/>
              <a:t>‹#›</a:t>
            </a:fld>
            <a:endParaRPr lang="en-US"/>
          </a:p>
        </p:txBody>
      </p:sp>
    </p:spTree>
    <p:extLst>
      <p:ext uri="{BB962C8B-B14F-4D97-AF65-F5344CB8AC3E}">
        <p14:creationId xmlns:p14="http://schemas.microsoft.com/office/powerpoint/2010/main" val="346578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5FFE09-3749-4C73-9256-3E447E8BD0A0}" type="datetime1">
              <a:rPr lang="en-US" smtClean="0"/>
              <a:t>5/7/2020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F7BE21-EAB2-4637-BF56-9CFDFCF66418}" type="slidenum">
              <a:rPr lang="en-US" smtClean="0"/>
              <a:t>‹#›</a:t>
            </a:fld>
            <a:endParaRPr lang="en-US"/>
          </a:p>
        </p:txBody>
      </p:sp>
    </p:spTree>
    <p:extLst>
      <p:ext uri="{BB962C8B-B14F-4D97-AF65-F5344CB8AC3E}">
        <p14:creationId xmlns:p14="http://schemas.microsoft.com/office/powerpoint/2010/main" val="62321462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video" Target="file:///\\AFFTC-TW\412TW$\Technical\171%20Telemetry\videos\instrumentation.mpg" TargetMode="Externa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3.wmf"/><Relationship Id="rId5" Type="http://schemas.openxmlformats.org/officeDocument/2006/relationships/oleObject" Target="../embeddings/oleObject2.bin"/><Relationship Id="rId4" Type="http://schemas.openxmlformats.org/officeDocument/2006/relationships/image" Target="../media/image12.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15.wmf"/><Relationship Id="rId5" Type="http://schemas.openxmlformats.org/officeDocument/2006/relationships/oleObject" Target="../embeddings/oleObject4.bin"/><Relationship Id="rId4" Type="http://schemas.openxmlformats.org/officeDocument/2006/relationships/image" Target="../media/image14.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18.wmf"/><Relationship Id="rId5" Type="http://schemas.openxmlformats.org/officeDocument/2006/relationships/oleObject" Target="../embeddings/oleObject7.bin"/><Relationship Id="rId4" Type="http://schemas.openxmlformats.org/officeDocument/2006/relationships/image" Target="../media/image17.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B2F02AA-1746-42D3-BC3E-B603647D8FCC}"/>
              </a:ext>
            </a:extLst>
          </p:cNvPr>
          <p:cNvSpPr>
            <a:spLocks noGrp="1"/>
          </p:cNvSpPr>
          <p:nvPr>
            <p:ph type="dt" sz="half" idx="10"/>
          </p:nvPr>
        </p:nvSpPr>
        <p:spPr/>
        <p:txBody>
          <a:bodyPr/>
          <a:lstStyle/>
          <a:p>
            <a:fld id="{F70EC1B4-15F1-43FF-80C8-CB0A4B6A49FD}" type="datetime1">
              <a:rPr lang="en-US" smtClean="0"/>
              <a:t>5/7/2020</a:t>
            </a:fld>
            <a:endParaRPr lang="en-US"/>
          </a:p>
        </p:txBody>
      </p:sp>
      <p:sp>
        <p:nvSpPr>
          <p:cNvPr id="5" name="Slide Number Placeholder 4">
            <a:extLst>
              <a:ext uri="{FF2B5EF4-FFF2-40B4-BE49-F238E27FC236}">
                <a16:creationId xmlns:a16="http://schemas.microsoft.com/office/drawing/2014/main" id="{4073C557-8889-4BAF-9E3E-5AA18DB3EB1A}"/>
              </a:ext>
            </a:extLst>
          </p:cNvPr>
          <p:cNvSpPr>
            <a:spLocks noGrp="1"/>
          </p:cNvSpPr>
          <p:nvPr>
            <p:ph type="sldNum" sz="quarter" idx="12"/>
          </p:nvPr>
        </p:nvSpPr>
        <p:spPr/>
        <p:txBody>
          <a:bodyPr/>
          <a:lstStyle/>
          <a:p>
            <a:fld id="{9FF7BE21-EAB2-4637-BF56-9CFDFCF66418}" type="slidenum">
              <a:rPr lang="en-US" smtClean="0"/>
              <a:t>1</a:t>
            </a:fld>
            <a:endParaRPr lang="en-US"/>
          </a:p>
        </p:txBody>
      </p:sp>
      <p:sp>
        <p:nvSpPr>
          <p:cNvPr id="6" name="Rectangle 2">
            <a:extLst>
              <a:ext uri="{FF2B5EF4-FFF2-40B4-BE49-F238E27FC236}">
                <a16:creationId xmlns:a16="http://schemas.microsoft.com/office/drawing/2014/main" id="{96928FA9-FB7D-478E-964C-BDF8BF2008E8}"/>
              </a:ext>
            </a:extLst>
          </p:cNvPr>
          <p:cNvSpPr txBox="1">
            <a:spLocks noChangeArrowheads="1"/>
          </p:cNvSpPr>
          <p:nvPr/>
        </p:nvSpPr>
        <p:spPr>
          <a:xfrm>
            <a:off x="762000" y="1929384"/>
            <a:ext cx="7620000" cy="18288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PCM</a:t>
            </a:r>
            <a:br>
              <a:rPr lang="en-US" sz="3200" b="1" dirty="0"/>
            </a:br>
            <a:r>
              <a:rPr lang="en-US" sz="3200" b="1" dirty="0"/>
              <a:t>&amp;</a:t>
            </a:r>
            <a:br>
              <a:rPr lang="en-US" sz="3200" b="1" dirty="0"/>
            </a:br>
            <a:r>
              <a:rPr lang="en-US" sz="3200" b="1" dirty="0"/>
              <a:t> Airborne Instrumentation  Systems</a:t>
            </a:r>
          </a:p>
        </p:txBody>
      </p:sp>
    </p:spTree>
    <p:extLst>
      <p:ext uri="{BB962C8B-B14F-4D97-AF65-F5344CB8AC3E}">
        <p14:creationId xmlns:p14="http://schemas.microsoft.com/office/powerpoint/2010/main" val="3200252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3"/>
          <p:cNvSpPr>
            <a:spLocks noGrp="1"/>
          </p:cNvSpPr>
          <p:nvPr>
            <p:ph type="dt" sz="quarter" idx="10"/>
          </p:nvPr>
        </p:nvSpPr>
        <p:spPr/>
        <p:txBody>
          <a:bodyPr/>
          <a:lstStyle/>
          <a:p>
            <a:pPr>
              <a:defRPr/>
            </a:pPr>
            <a:r>
              <a:rPr lang="en-US"/>
              <a:t>11/2/17 RevH</a:t>
            </a:r>
          </a:p>
        </p:txBody>
      </p:sp>
      <p:sp>
        <p:nvSpPr>
          <p:cNvPr id="23" name="Slide Number Placeholder 5"/>
          <p:cNvSpPr>
            <a:spLocks noGrp="1"/>
          </p:cNvSpPr>
          <p:nvPr>
            <p:ph type="sldNum" sz="quarter" idx="12"/>
          </p:nvPr>
        </p:nvSpPr>
        <p:spPr/>
        <p:txBody>
          <a:bodyPr/>
          <a:lstStyle/>
          <a:p>
            <a:pPr>
              <a:defRPr/>
            </a:pPr>
            <a:fld id="{B62E247E-47C1-4469-8E34-B881A45FCB25}" type="slidenum">
              <a:rPr lang="en-US"/>
              <a:pPr>
                <a:defRPr/>
              </a:pPr>
              <a:t>10</a:t>
            </a:fld>
            <a:endParaRPr lang="en-US"/>
          </a:p>
        </p:txBody>
      </p:sp>
      <p:sp>
        <p:nvSpPr>
          <p:cNvPr id="19460" name="Rectangle 2"/>
          <p:cNvSpPr>
            <a:spLocks noGrp="1" noChangeArrowheads="1"/>
          </p:cNvSpPr>
          <p:nvPr>
            <p:ph type="ctrTitle"/>
          </p:nvPr>
        </p:nvSpPr>
        <p:spPr>
          <a:xfrm>
            <a:off x="685800" y="762000"/>
            <a:ext cx="7772400" cy="838200"/>
          </a:xfrm>
        </p:spPr>
        <p:txBody>
          <a:bodyPr>
            <a:normAutofit fontScale="90000"/>
          </a:bodyPr>
          <a:lstStyle/>
          <a:p>
            <a:r>
              <a:rPr lang="en-US" altLang="en-US" dirty="0">
                <a:latin typeface="Arial" panose="020B0604020202020204" pitchFamily="34" charset="0"/>
                <a:cs typeface="Arial" panose="020B0604020202020204" pitchFamily="34" charset="0"/>
              </a:rPr>
              <a:t>PCM Words</a:t>
            </a:r>
          </a:p>
        </p:txBody>
      </p:sp>
      <p:sp>
        <p:nvSpPr>
          <p:cNvPr id="19461" name="Rectangle 3"/>
          <p:cNvSpPr>
            <a:spLocks noGrp="1" noChangeArrowheads="1"/>
          </p:cNvSpPr>
          <p:nvPr>
            <p:ph type="subTitle" idx="1"/>
          </p:nvPr>
        </p:nvSpPr>
        <p:spPr>
          <a:xfrm>
            <a:off x="457200" y="2209800"/>
            <a:ext cx="8229600" cy="1752600"/>
          </a:xfrm>
        </p:spPr>
        <p:txBody>
          <a:bodyPr/>
          <a:lstStyle/>
          <a:p>
            <a:pPr algn="l"/>
            <a:r>
              <a:rPr lang="en-US" altLang="en-US" sz="2800" dirty="0">
                <a:latin typeface="Arial" panose="020B0604020202020204" pitchFamily="34" charset="0"/>
                <a:cs typeface="Arial" panose="020B0604020202020204" pitchFamily="34" charset="0"/>
              </a:rPr>
              <a:t>When this serial stream of bits is divided into bit-groups called words, they convey information.  Each word is the encoded sample of the parameters.</a:t>
            </a:r>
          </a:p>
        </p:txBody>
      </p:sp>
      <p:graphicFrame>
        <p:nvGraphicFramePr>
          <p:cNvPr id="100436" name="Group 84"/>
          <p:cNvGraphicFramePr>
            <a:graphicFrameLocks noGrp="1"/>
          </p:cNvGraphicFramePr>
          <p:nvPr/>
        </p:nvGraphicFramePr>
        <p:xfrm>
          <a:off x="990600" y="4495800"/>
          <a:ext cx="7315200" cy="533400"/>
        </p:xfrm>
        <a:graphic>
          <a:graphicData uri="http://schemas.openxmlformats.org/drawingml/2006/table">
            <a:tbl>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9474" name="Text Box 79"/>
          <p:cNvSpPr txBox="1">
            <a:spLocks noChangeArrowheads="1"/>
          </p:cNvSpPr>
          <p:nvPr/>
        </p:nvSpPr>
        <p:spPr bwMode="auto">
          <a:xfrm>
            <a:off x="1066800" y="4572000"/>
            <a:ext cx="170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a:latin typeface="Arial" charset="0"/>
              </a:rPr>
              <a:t>001101100110</a:t>
            </a:r>
          </a:p>
        </p:txBody>
      </p:sp>
      <p:sp>
        <p:nvSpPr>
          <p:cNvPr id="19475" name="Text Box 81"/>
          <p:cNvSpPr txBox="1">
            <a:spLocks noChangeArrowheads="1"/>
          </p:cNvSpPr>
          <p:nvPr/>
        </p:nvSpPr>
        <p:spPr bwMode="auto">
          <a:xfrm>
            <a:off x="2895600" y="4572000"/>
            <a:ext cx="170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a:latin typeface="Arial" charset="0"/>
              </a:rPr>
              <a:t>011101010110</a:t>
            </a:r>
          </a:p>
        </p:txBody>
      </p:sp>
      <p:sp>
        <p:nvSpPr>
          <p:cNvPr id="19476" name="Text Box 82"/>
          <p:cNvSpPr txBox="1">
            <a:spLocks noChangeArrowheads="1"/>
          </p:cNvSpPr>
          <p:nvPr/>
        </p:nvSpPr>
        <p:spPr bwMode="auto">
          <a:xfrm>
            <a:off x="4724400" y="4572000"/>
            <a:ext cx="170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a:latin typeface="Arial" charset="0"/>
              </a:rPr>
              <a:t>111001110100</a:t>
            </a:r>
          </a:p>
        </p:txBody>
      </p:sp>
      <p:sp>
        <p:nvSpPr>
          <p:cNvPr id="19477" name="Text Box 83"/>
          <p:cNvSpPr txBox="1">
            <a:spLocks noChangeArrowheads="1"/>
          </p:cNvSpPr>
          <p:nvPr/>
        </p:nvSpPr>
        <p:spPr bwMode="auto">
          <a:xfrm>
            <a:off x="6553200" y="4572000"/>
            <a:ext cx="170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a:latin typeface="Arial" charset="0"/>
              </a:rPr>
              <a:t>011001001110</a:t>
            </a:r>
          </a:p>
        </p:txBody>
      </p:sp>
      <p:sp>
        <p:nvSpPr>
          <p:cNvPr id="19478" name="AutoShape 85"/>
          <p:cNvSpPr>
            <a:spLocks/>
          </p:cNvSpPr>
          <p:nvPr/>
        </p:nvSpPr>
        <p:spPr bwMode="auto">
          <a:xfrm rot="-5400000">
            <a:off x="3657600" y="4343400"/>
            <a:ext cx="152400" cy="1828800"/>
          </a:xfrm>
          <a:prstGeom prst="leftBrace">
            <a:avLst>
              <a:gd name="adj1" fmla="val 100000"/>
              <a:gd name="adj2" fmla="val 46356"/>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1800">
              <a:latin typeface="Arial" charset="0"/>
            </a:endParaRPr>
          </a:p>
        </p:txBody>
      </p:sp>
      <p:sp>
        <p:nvSpPr>
          <p:cNvPr id="19479" name="Text Box 86"/>
          <p:cNvSpPr txBox="1">
            <a:spLocks noChangeArrowheads="1"/>
          </p:cNvSpPr>
          <p:nvPr/>
        </p:nvSpPr>
        <p:spPr bwMode="auto">
          <a:xfrm>
            <a:off x="2971800" y="5334000"/>
            <a:ext cx="1425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000">
                <a:latin typeface="Arial" charset="0"/>
              </a:rPr>
              <a:t>PCM Word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Date Placeholder 3"/>
          <p:cNvSpPr>
            <a:spLocks noGrp="1"/>
          </p:cNvSpPr>
          <p:nvPr>
            <p:ph type="dt" sz="quarter" idx="10"/>
          </p:nvPr>
        </p:nvSpPr>
        <p:spPr/>
        <p:txBody>
          <a:bodyPr/>
          <a:lstStyle/>
          <a:p>
            <a:pPr>
              <a:defRPr/>
            </a:pPr>
            <a:r>
              <a:rPr lang="en-US"/>
              <a:t>11/2/17 RevH</a:t>
            </a:r>
          </a:p>
        </p:txBody>
      </p:sp>
      <p:sp>
        <p:nvSpPr>
          <p:cNvPr id="34" name="Slide Number Placeholder 5"/>
          <p:cNvSpPr>
            <a:spLocks noGrp="1"/>
          </p:cNvSpPr>
          <p:nvPr>
            <p:ph type="sldNum" sz="quarter" idx="12"/>
          </p:nvPr>
        </p:nvSpPr>
        <p:spPr/>
        <p:txBody>
          <a:bodyPr/>
          <a:lstStyle/>
          <a:p>
            <a:pPr>
              <a:defRPr/>
            </a:pPr>
            <a:fld id="{CEFCDD49-A94A-4130-A63E-CD0CED53F886}" type="slidenum">
              <a:rPr lang="en-US"/>
              <a:pPr>
                <a:defRPr/>
              </a:pPr>
              <a:t>11</a:t>
            </a:fld>
            <a:endParaRPr lang="en-US"/>
          </a:p>
        </p:txBody>
      </p:sp>
      <p:sp>
        <p:nvSpPr>
          <p:cNvPr id="20484" name="Rectangle 2"/>
          <p:cNvSpPr>
            <a:spLocks noGrp="1" noChangeArrowheads="1"/>
          </p:cNvSpPr>
          <p:nvPr>
            <p:ph type="ctrTitle"/>
          </p:nvPr>
        </p:nvSpPr>
        <p:spPr>
          <a:xfrm>
            <a:off x="685800" y="647673"/>
            <a:ext cx="7772400" cy="838200"/>
          </a:xfrm>
        </p:spPr>
        <p:txBody>
          <a:bodyPr>
            <a:normAutofit fontScale="90000"/>
          </a:bodyPr>
          <a:lstStyle/>
          <a:p>
            <a:r>
              <a:rPr lang="en-US" altLang="en-US" sz="4000" dirty="0">
                <a:latin typeface="Arial" panose="020B0604020202020204" pitchFamily="34" charset="0"/>
                <a:cs typeface="Arial" panose="020B0604020202020204" pitchFamily="34" charset="0"/>
              </a:rPr>
              <a:t>Time Division Multiplex (TDM)</a:t>
            </a:r>
            <a:br>
              <a:rPr lang="en-US" altLang="en-US" sz="4000" dirty="0">
                <a:latin typeface="Arial" panose="020B0604020202020204" pitchFamily="34" charset="0"/>
                <a:cs typeface="Arial" panose="020B0604020202020204" pitchFamily="34" charset="0"/>
              </a:rPr>
            </a:br>
            <a:r>
              <a:rPr lang="en-US" altLang="en-US" sz="2800" dirty="0">
                <a:latin typeface="Arial" panose="020B0604020202020204" pitchFamily="34" charset="0"/>
                <a:cs typeface="Arial" panose="020B0604020202020204" pitchFamily="34" charset="0"/>
              </a:rPr>
              <a:t>in Reference to the PCM Stream</a:t>
            </a:r>
          </a:p>
        </p:txBody>
      </p:sp>
      <p:sp>
        <p:nvSpPr>
          <p:cNvPr id="20485" name="Rectangle 3"/>
          <p:cNvSpPr>
            <a:spLocks noGrp="1" noChangeArrowheads="1"/>
          </p:cNvSpPr>
          <p:nvPr>
            <p:ph type="subTitle" idx="1"/>
          </p:nvPr>
        </p:nvSpPr>
        <p:spPr>
          <a:xfrm>
            <a:off x="479502" y="1943099"/>
            <a:ext cx="8397797" cy="2171675"/>
          </a:xfrm>
        </p:spPr>
        <p:txBody>
          <a:bodyPr/>
          <a:lstStyle/>
          <a:p>
            <a:pPr algn="l">
              <a:lnSpc>
                <a:spcPct val="90000"/>
              </a:lnSpc>
            </a:pPr>
            <a:r>
              <a:rPr lang="en-US" altLang="en-US" sz="2400" dirty="0">
                <a:latin typeface="Arial" panose="020B0604020202020204" pitchFamily="34" charset="0"/>
                <a:cs typeface="Arial" panose="020B0604020202020204" pitchFamily="34" charset="0"/>
              </a:rPr>
              <a:t>As shown earlier, only one word in the PCM stream is output at a time.  For example, the information from Word B is output in the time period of 1 to 2 seconds and the information from Word C is output in the time period of  2 to 3 seconds.  This is known as time division multiplexing as the parameters are output one at a time, not simultaneously.</a:t>
            </a:r>
          </a:p>
        </p:txBody>
      </p:sp>
      <p:graphicFrame>
        <p:nvGraphicFramePr>
          <p:cNvPr id="7173" name="Group 5"/>
          <p:cNvGraphicFramePr>
            <a:graphicFrameLocks noGrp="1"/>
          </p:cNvGraphicFramePr>
          <p:nvPr/>
        </p:nvGraphicFramePr>
        <p:xfrm>
          <a:off x="838200" y="4572000"/>
          <a:ext cx="7315200" cy="533400"/>
        </p:xfrm>
        <a:graphic>
          <a:graphicData uri="http://schemas.openxmlformats.org/drawingml/2006/table">
            <a:tbl>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0498" name="Text Box 17"/>
          <p:cNvSpPr txBox="1">
            <a:spLocks noChangeArrowheads="1"/>
          </p:cNvSpPr>
          <p:nvPr/>
        </p:nvSpPr>
        <p:spPr bwMode="auto">
          <a:xfrm>
            <a:off x="914400" y="4648200"/>
            <a:ext cx="170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a:latin typeface="Arial" charset="0"/>
              </a:rPr>
              <a:t>001101100110</a:t>
            </a:r>
          </a:p>
        </p:txBody>
      </p:sp>
      <p:sp>
        <p:nvSpPr>
          <p:cNvPr id="20499" name="Text Box 18"/>
          <p:cNvSpPr txBox="1">
            <a:spLocks noChangeArrowheads="1"/>
          </p:cNvSpPr>
          <p:nvPr/>
        </p:nvSpPr>
        <p:spPr bwMode="auto">
          <a:xfrm>
            <a:off x="2743200" y="4648200"/>
            <a:ext cx="170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a:latin typeface="Arial" charset="0"/>
              </a:rPr>
              <a:t>011101010110</a:t>
            </a:r>
          </a:p>
        </p:txBody>
      </p:sp>
      <p:sp>
        <p:nvSpPr>
          <p:cNvPr id="20500" name="Text Box 19"/>
          <p:cNvSpPr txBox="1">
            <a:spLocks noChangeArrowheads="1"/>
          </p:cNvSpPr>
          <p:nvPr/>
        </p:nvSpPr>
        <p:spPr bwMode="auto">
          <a:xfrm>
            <a:off x="4572000" y="4648200"/>
            <a:ext cx="170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a:latin typeface="Arial" charset="0"/>
              </a:rPr>
              <a:t>111001110100</a:t>
            </a:r>
          </a:p>
        </p:txBody>
      </p:sp>
      <p:sp>
        <p:nvSpPr>
          <p:cNvPr id="20501" name="Text Box 20"/>
          <p:cNvSpPr txBox="1">
            <a:spLocks noChangeArrowheads="1"/>
          </p:cNvSpPr>
          <p:nvPr/>
        </p:nvSpPr>
        <p:spPr bwMode="auto">
          <a:xfrm>
            <a:off x="6400800" y="4648200"/>
            <a:ext cx="170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a:latin typeface="Arial" charset="0"/>
              </a:rPr>
              <a:t>011001001110</a:t>
            </a:r>
          </a:p>
        </p:txBody>
      </p:sp>
      <p:sp>
        <p:nvSpPr>
          <p:cNvPr id="20502" name="Line 24"/>
          <p:cNvSpPr>
            <a:spLocks noChangeShapeType="1"/>
          </p:cNvSpPr>
          <p:nvPr/>
        </p:nvSpPr>
        <p:spPr bwMode="auto">
          <a:xfrm>
            <a:off x="838200" y="5486400"/>
            <a:ext cx="7848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3" name="Line 25"/>
          <p:cNvSpPr>
            <a:spLocks noChangeShapeType="1"/>
          </p:cNvSpPr>
          <p:nvPr/>
        </p:nvSpPr>
        <p:spPr bwMode="auto">
          <a:xfrm>
            <a:off x="838200" y="53340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4" name="Line 26"/>
          <p:cNvSpPr>
            <a:spLocks noChangeShapeType="1"/>
          </p:cNvSpPr>
          <p:nvPr/>
        </p:nvSpPr>
        <p:spPr bwMode="auto">
          <a:xfrm>
            <a:off x="2667000" y="53340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5" name="Line 28"/>
          <p:cNvSpPr>
            <a:spLocks noChangeShapeType="1"/>
          </p:cNvSpPr>
          <p:nvPr/>
        </p:nvSpPr>
        <p:spPr bwMode="auto">
          <a:xfrm>
            <a:off x="8153400" y="53340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6" name="Line 29"/>
          <p:cNvSpPr>
            <a:spLocks noChangeShapeType="1"/>
          </p:cNvSpPr>
          <p:nvPr/>
        </p:nvSpPr>
        <p:spPr bwMode="auto">
          <a:xfrm>
            <a:off x="4495800" y="53340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7" name="Line 30"/>
          <p:cNvSpPr>
            <a:spLocks noChangeShapeType="1"/>
          </p:cNvSpPr>
          <p:nvPr/>
        </p:nvSpPr>
        <p:spPr bwMode="auto">
          <a:xfrm>
            <a:off x="6324600" y="53340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8" name="Text Box 31"/>
          <p:cNvSpPr txBox="1">
            <a:spLocks noChangeArrowheads="1"/>
          </p:cNvSpPr>
          <p:nvPr/>
        </p:nvSpPr>
        <p:spPr bwMode="auto">
          <a:xfrm>
            <a:off x="685800" y="5562600"/>
            <a:ext cx="7642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000">
                <a:latin typeface="Arial" charset="0"/>
              </a:rPr>
              <a:t>0sec                   1                        2                        3                        4</a:t>
            </a:r>
          </a:p>
        </p:txBody>
      </p:sp>
      <p:sp>
        <p:nvSpPr>
          <p:cNvPr id="20509" name="Text Box 32"/>
          <p:cNvSpPr txBox="1">
            <a:spLocks noChangeArrowheads="1"/>
          </p:cNvSpPr>
          <p:nvPr/>
        </p:nvSpPr>
        <p:spPr bwMode="auto">
          <a:xfrm>
            <a:off x="1219200" y="4191000"/>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a:latin typeface="Arial" charset="0"/>
              </a:rPr>
              <a:t>WORD A</a:t>
            </a:r>
          </a:p>
        </p:txBody>
      </p:sp>
      <p:sp>
        <p:nvSpPr>
          <p:cNvPr id="20510" name="Text Box 33"/>
          <p:cNvSpPr txBox="1">
            <a:spLocks noChangeArrowheads="1"/>
          </p:cNvSpPr>
          <p:nvPr/>
        </p:nvSpPr>
        <p:spPr bwMode="auto">
          <a:xfrm>
            <a:off x="3048000" y="4191000"/>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a:latin typeface="Arial" charset="0"/>
              </a:rPr>
              <a:t>WORD B</a:t>
            </a:r>
          </a:p>
        </p:txBody>
      </p:sp>
      <p:sp>
        <p:nvSpPr>
          <p:cNvPr id="20511" name="Line 34"/>
          <p:cNvSpPr>
            <a:spLocks noChangeShapeType="1"/>
          </p:cNvSpPr>
          <p:nvPr/>
        </p:nvSpPr>
        <p:spPr bwMode="auto">
          <a:xfrm>
            <a:off x="8153400" y="4572000"/>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2" name="Line 35"/>
          <p:cNvSpPr>
            <a:spLocks noChangeShapeType="1"/>
          </p:cNvSpPr>
          <p:nvPr/>
        </p:nvSpPr>
        <p:spPr bwMode="auto">
          <a:xfrm>
            <a:off x="8153400" y="5105400"/>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3" name="Text Box 36"/>
          <p:cNvSpPr txBox="1">
            <a:spLocks noChangeArrowheads="1"/>
          </p:cNvSpPr>
          <p:nvPr/>
        </p:nvSpPr>
        <p:spPr bwMode="auto">
          <a:xfrm>
            <a:off x="4876800" y="4191000"/>
            <a:ext cx="1136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a:latin typeface="Arial" charset="0"/>
              </a:rPr>
              <a:t>WORD C</a:t>
            </a:r>
          </a:p>
        </p:txBody>
      </p:sp>
      <p:sp>
        <p:nvSpPr>
          <p:cNvPr id="20514" name="Text Box 37"/>
          <p:cNvSpPr txBox="1">
            <a:spLocks noChangeArrowheads="1"/>
          </p:cNvSpPr>
          <p:nvPr/>
        </p:nvSpPr>
        <p:spPr bwMode="auto">
          <a:xfrm>
            <a:off x="6629400" y="4191000"/>
            <a:ext cx="1136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a:latin typeface="Arial" charset="0"/>
              </a:rPr>
              <a:t>WORD 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11/2/17 RevH</a:t>
            </a:r>
          </a:p>
        </p:txBody>
      </p:sp>
      <p:sp>
        <p:nvSpPr>
          <p:cNvPr id="5" name="Slide Number Placeholder 5"/>
          <p:cNvSpPr>
            <a:spLocks noGrp="1"/>
          </p:cNvSpPr>
          <p:nvPr>
            <p:ph type="sldNum" sz="quarter" idx="12"/>
          </p:nvPr>
        </p:nvSpPr>
        <p:spPr/>
        <p:txBody>
          <a:bodyPr/>
          <a:lstStyle/>
          <a:p>
            <a:pPr>
              <a:defRPr/>
            </a:pPr>
            <a:fld id="{61A4B2E0-1C3F-45E9-8C0C-2A9BA97F8442}" type="slidenum">
              <a:rPr lang="en-US"/>
              <a:pPr>
                <a:defRPr/>
              </a:pPr>
              <a:t>12</a:t>
            </a:fld>
            <a:endParaRPr lang="en-US"/>
          </a:p>
        </p:txBody>
      </p:sp>
      <p:sp>
        <p:nvSpPr>
          <p:cNvPr id="21508" name="Rectangle 2"/>
          <p:cNvSpPr>
            <a:spLocks noGrp="1" noChangeArrowheads="1"/>
          </p:cNvSpPr>
          <p:nvPr>
            <p:ph type="ctrTitle"/>
          </p:nvPr>
        </p:nvSpPr>
        <p:spPr>
          <a:xfrm>
            <a:off x="685800" y="990600"/>
            <a:ext cx="7772400" cy="838200"/>
          </a:xfrm>
        </p:spPr>
        <p:txBody>
          <a:bodyPr>
            <a:normAutofit fontScale="90000"/>
          </a:bodyPr>
          <a:lstStyle/>
          <a:p>
            <a:r>
              <a:rPr lang="en-US" altLang="en-US" dirty="0">
                <a:latin typeface="Arial" panose="020B0604020202020204" pitchFamily="34" charset="0"/>
                <a:cs typeface="Arial" panose="020B0604020202020204" pitchFamily="34" charset="0"/>
              </a:rPr>
              <a:t>Word Length</a:t>
            </a:r>
          </a:p>
        </p:txBody>
      </p:sp>
      <p:sp>
        <p:nvSpPr>
          <p:cNvPr id="21509" name="Rectangle 3"/>
          <p:cNvSpPr>
            <a:spLocks noGrp="1" noChangeArrowheads="1"/>
          </p:cNvSpPr>
          <p:nvPr>
            <p:ph type="subTitle" idx="1"/>
          </p:nvPr>
        </p:nvSpPr>
        <p:spPr>
          <a:xfrm>
            <a:off x="381000" y="2209800"/>
            <a:ext cx="8305800" cy="2971800"/>
          </a:xfrm>
        </p:spPr>
        <p:txBody>
          <a:bodyPr/>
          <a:lstStyle/>
          <a:p>
            <a:pPr algn="l"/>
            <a:r>
              <a:rPr lang="en-US" altLang="en-US" dirty="0">
                <a:latin typeface="Arial" panose="020B0604020202020204" pitchFamily="34" charset="0"/>
                <a:cs typeface="Arial" panose="020B0604020202020204" pitchFamily="34" charset="0"/>
              </a:rPr>
              <a:t>The Word Length is defined as the number of bits per word (</a:t>
            </a:r>
            <a:r>
              <a:rPr lang="en-US" altLang="en-US" dirty="0" err="1">
                <a:latin typeface="Arial" panose="020B0604020202020204" pitchFamily="34" charset="0"/>
                <a:cs typeface="Arial" panose="020B0604020202020204" pitchFamily="34" charset="0"/>
              </a:rPr>
              <a:t>bpw</a:t>
            </a:r>
            <a:r>
              <a:rPr lang="en-US" altLang="en-US" dirty="0">
                <a:latin typeface="Arial" panose="020B0604020202020204" pitchFamily="34" charset="0"/>
                <a:cs typeface="Arial" panose="020B0604020202020204" pitchFamily="34" charset="0"/>
              </a:rPr>
              <a:t>).  </a:t>
            </a:r>
          </a:p>
          <a:p>
            <a:pPr algn="l"/>
            <a:endParaRPr lang="en-US" altLang="en-US" dirty="0">
              <a:latin typeface="Arial" panose="020B0604020202020204" pitchFamily="34" charset="0"/>
              <a:cs typeface="Arial" panose="020B0604020202020204" pitchFamily="34" charset="0"/>
            </a:endParaRPr>
          </a:p>
          <a:p>
            <a:pPr algn="l"/>
            <a:r>
              <a:rPr lang="en-US" altLang="en-US" dirty="0">
                <a:latin typeface="Arial" panose="020B0604020202020204" pitchFamily="34" charset="0"/>
                <a:cs typeface="Arial" panose="020B0604020202020204" pitchFamily="34" charset="0"/>
              </a:rPr>
              <a:t>For a Class I PCM Stream, this can vary from 4 to 32 bits.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3"/>
          <p:cNvSpPr>
            <a:spLocks noGrp="1"/>
          </p:cNvSpPr>
          <p:nvPr>
            <p:ph type="dt" sz="quarter" idx="10"/>
          </p:nvPr>
        </p:nvSpPr>
        <p:spPr/>
        <p:txBody>
          <a:bodyPr/>
          <a:lstStyle/>
          <a:p>
            <a:pPr>
              <a:defRPr/>
            </a:pPr>
            <a:r>
              <a:rPr lang="en-US"/>
              <a:t>11/2/17 RevH</a:t>
            </a:r>
          </a:p>
        </p:txBody>
      </p:sp>
      <p:sp>
        <p:nvSpPr>
          <p:cNvPr id="15" name="Slide Number Placeholder 5"/>
          <p:cNvSpPr>
            <a:spLocks noGrp="1"/>
          </p:cNvSpPr>
          <p:nvPr>
            <p:ph type="sldNum" sz="quarter" idx="12"/>
          </p:nvPr>
        </p:nvSpPr>
        <p:spPr/>
        <p:txBody>
          <a:bodyPr/>
          <a:lstStyle/>
          <a:p>
            <a:pPr>
              <a:defRPr/>
            </a:pPr>
            <a:fld id="{76A80783-CF10-4491-8606-57DB14B4DB8F}" type="slidenum">
              <a:rPr lang="en-US"/>
              <a:pPr>
                <a:defRPr/>
              </a:pPr>
              <a:t>13</a:t>
            </a:fld>
            <a:endParaRPr lang="en-US"/>
          </a:p>
        </p:txBody>
      </p:sp>
      <p:sp>
        <p:nvSpPr>
          <p:cNvPr id="22532" name="Rectangle 2"/>
          <p:cNvSpPr>
            <a:spLocks noGrp="1" noChangeArrowheads="1"/>
          </p:cNvSpPr>
          <p:nvPr>
            <p:ph type="ctrTitle"/>
          </p:nvPr>
        </p:nvSpPr>
        <p:spPr>
          <a:xfrm>
            <a:off x="723900" y="1219124"/>
            <a:ext cx="7772400" cy="838200"/>
          </a:xfrm>
        </p:spPr>
        <p:txBody>
          <a:bodyPr>
            <a:normAutofit fontScale="90000"/>
          </a:bodyPr>
          <a:lstStyle/>
          <a:p>
            <a:r>
              <a:rPr lang="en-US" altLang="en-US" dirty="0">
                <a:latin typeface="Arial" panose="020B0604020202020204" pitchFamily="34" charset="0"/>
                <a:cs typeface="Arial" panose="020B0604020202020204" pitchFamily="34" charset="0"/>
              </a:rPr>
              <a:t>Bit Numbering Within a Word</a:t>
            </a:r>
          </a:p>
        </p:txBody>
      </p:sp>
      <p:sp>
        <p:nvSpPr>
          <p:cNvPr id="22533" name="Rectangle 3"/>
          <p:cNvSpPr>
            <a:spLocks noGrp="1" noChangeArrowheads="1"/>
          </p:cNvSpPr>
          <p:nvPr>
            <p:ph type="subTitle" idx="1"/>
          </p:nvPr>
        </p:nvSpPr>
        <p:spPr>
          <a:xfrm>
            <a:off x="426905" y="2204382"/>
            <a:ext cx="8305800" cy="1399258"/>
          </a:xfrm>
        </p:spPr>
        <p:txBody>
          <a:bodyPr/>
          <a:lstStyle/>
          <a:p>
            <a:pPr algn="l"/>
            <a:r>
              <a:rPr lang="en-US" altLang="en-US" sz="2800" dirty="0">
                <a:latin typeface="Arial" panose="020B0604020202020204" pitchFamily="34" charset="0"/>
                <a:cs typeface="Arial" panose="020B0604020202020204" pitchFamily="34" charset="0"/>
              </a:rPr>
              <a:t>The most significant bit of a PCM word is bit position 1.  Subsequent bits are numbered consecutively.</a:t>
            </a:r>
          </a:p>
        </p:txBody>
      </p:sp>
      <p:grpSp>
        <p:nvGrpSpPr>
          <p:cNvPr id="2" name="Group 1">
            <a:extLst>
              <a:ext uri="{FF2B5EF4-FFF2-40B4-BE49-F238E27FC236}">
                <a16:creationId xmlns:a16="http://schemas.microsoft.com/office/drawing/2014/main" id="{7F705381-C7C2-4CD3-B356-3183AA30625E}"/>
              </a:ext>
            </a:extLst>
          </p:cNvPr>
          <p:cNvGrpSpPr/>
          <p:nvPr/>
        </p:nvGrpSpPr>
        <p:grpSpPr>
          <a:xfrm>
            <a:off x="2827112" y="3745356"/>
            <a:ext cx="3489776" cy="793750"/>
            <a:chOff x="2743200" y="3276600"/>
            <a:chExt cx="3489776" cy="793750"/>
          </a:xfrm>
        </p:grpSpPr>
        <p:sp>
          <p:nvSpPr>
            <p:cNvPr id="22534" name="Rectangle 4"/>
            <p:cNvSpPr>
              <a:spLocks noChangeArrowheads="1"/>
            </p:cNvSpPr>
            <p:nvPr/>
          </p:nvSpPr>
          <p:spPr bwMode="auto">
            <a:xfrm>
              <a:off x="2895600" y="3657600"/>
              <a:ext cx="4572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1800">
                <a:latin typeface="Arial" charset="0"/>
              </a:endParaRPr>
            </a:p>
          </p:txBody>
        </p:sp>
        <p:sp>
          <p:nvSpPr>
            <p:cNvPr id="22535" name="Rectangle 5"/>
            <p:cNvSpPr>
              <a:spLocks noChangeArrowheads="1"/>
            </p:cNvSpPr>
            <p:nvPr/>
          </p:nvSpPr>
          <p:spPr bwMode="auto">
            <a:xfrm>
              <a:off x="3352800" y="3657600"/>
              <a:ext cx="4572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1800">
                <a:latin typeface="Arial" charset="0"/>
              </a:endParaRPr>
            </a:p>
          </p:txBody>
        </p:sp>
        <p:sp>
          <p:nvSpPr>
            <p:cNvPr id="22536" name="Rectangle 6"/>
            <p:cNvSpPr>
              <a:spLocks noChangeArrowheads="1"/>
            </p:cNvSpPr>
            <p:nvPr/>
          </p:nvSpPr>
          <p:spPr bwMode="auto">
            <a:xfrm>
              <a:off x="3810000" y="3657600"/>
              <a:ext cx="4572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1800">
                <a:latin typeface="Arial" charset="0"/>
              </a:endParaRPr>
            </a:p>
          </p:txBody>
        </p:sp>
        <p:sp>
          <p:nvSpPr>
            <p:cNvPr id="22537" name="Rectangle 7"/>
            <p:cNvSpPr>
              <a:spLocks noChangeArrowheads="1"/>
            </p:cNvSpPr>
            <p:nvPr/>
          </p:nvSpPr>
          <p:spPr bwMode="auto">
            <a:xfrm>
              <a:off x="4267200" y="3657600"/>
              <a:ext cx="4572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1800">
                <a:latin typeface="Arial" charset="0"/>
              </a:endParaRPr>
            </a:p>
          </p:txBody>
        </p:sp>
        <p:sp>
          <p:nvSpPr>
            <p:cNvPr id="22538" name="Rectangle 10"/>
            <p:cNvSpPr>
              <a:spLocks noChangeArrowheads="1"/>
            </p:cNvSpPr>
            <p:nvPr/>
          </p:nvSpPr>
          <p:spPr bwMode="auto">
            <a:xfrm>
              <a:off x="5638800" y="3657600"/>
              <a:ext cx="4572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1800">
                <a:latin typeface="Arial" charset="0"/>
              </a:endParaRPr>
            </a:p>
          </p:txBody>
        </p:sp>
        <p:sp>
          <p:nvSpPr>
            <p:cNvPr id="22539" name="Text Box 11"/>
            <p:cNvSpPr txBox="1">
              <a:spLocks noChangeArrowheads="1"/>
            </p:cNvSpPr>
            <p:nvPr/>
          </p:nvSpPr>
          <p:spPr bwMode="auto">
            <a:xfrm>
              <a:off x="2971800" y="3657600"/>
              <a:ext cx="30844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000" dirty="0">
                  <a:latin typeface="Arial" panose="020B0604020202020204" pitchFamily="34" charset="0"/>
                  <a:cs typeface="Arial" panose="020B0604020202020204" pitchFamily="34" charset="0"/>
                </a:rPr>
                <a:t>1     2    3     4                 n</a:t>
              </a:r>
            </a:p>
          </p:txBody>
        </p:sp>
        <p:sp>
          <p:nvSpPr>
            <p:cNvPr id="22540" name="Text Box 12"/>
            <p:cNvSpPr txBox="1">
              <a:spLocks noChangeArrowheads="1"/>
            </p:cNvSpPr>
            <p:nvPr/>
          </p:nvSpPr>
          <p:spPr bwMode="auto">
            <a:xfrm>
              <a:off x="2743200" y="3276600"/>
              <a:ext cx="740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000" dirty="0">
                  <a:latin typeface="Arial" panose="020B0604020202020204" pitchFamily="34" charset="0"/>
                  <a:cs typeface="Arial" panose="020B0604020202020204" pitchFamily="34" charset="0"/>
                </a:rPr>
                <a:t>MSB</a:t>
              </a:r>
            </a:p>
          </p:txBody>
        </p:sp>
        <p:sp>
          <p:nvSpPr>
            <p:cNvPr id="22541" name="Rectangle 13"/>
            <p:cNvSpPr>
              <a:spLocks noChangeArrowheads="1"/>
            </p:cNvSpPr>
            <p:nvPr/>
          </p:nvSpPr>
          <p:spPr bwMode="auto">
            <a:xfrm>
              <a:off x="5562600" y="3276600"/>
              <a:ext cx="6703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000" dirty="0">
                  <a:latin typeface="Arial" panose="020B0604020202020204" pitchFamily="34" charset="0"/>
                  <a:cs typeface="Arial" panose="020B0604020202020204" pitchFamily="34" charset="0"/>
                </a:rPr>
                <a:t>LSB</a:t>
              </a:r>
            </a:p>
          </p:txBody>
        </p:sp>
        <p:sp>
          <p:nvSpPr>
            <p:cNvPr id="22542" name="Text Box 14"/>
            <p:cNvSpPr txBox="1">
              <a:spLocks noChangeArrowheads="1"/>
            </p:cNvSpPr>
            <p:nvPr/>
          </p:nvSpPr>
          <p:spPr bwMode="auto">
            <a:xfrm>
              <a:off x="4800600" y="3429000"/>
              <a:ext cx="755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3600"/>
                <a:t>. . .</a:t>
              </a:r>
            </a:p>
          </p:txBody>
        </p:sp>
      </p:grpSp>
      <p:sp>
        <p:nvSpPr>
          <p:cNvPr id="22543" name="Text Box 15"/>
          <p:cNvSpPr txBox="1">
            <a:spLocks noChangeArrowheads="1"/>
          </p:cNvSpPr>
          <p:nvPr/>
        </p:nvSpPr>
        <p:spPr bwMode="auto">
          <a:xfrm>
            <a:off x="609600" y="4876800"/>
            <a:ext cx="8001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dirty="0">
                <a:latin typeface="Arial" charset="0"/>
              </a:rPr>
              <a:t>Be aware that when monitoring other systems and placing their data in a Chapter 4 PCM Stream, their bit numbering may not be the same.  You will have to make a conversion chart which maps their numbering to Chapter 4’s numbering.  Not properly doing so will cause you to monitor the wrong bits.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Date Placeholder 3"/>
          <p:cNvSpPr>
            <a:spLocks noGrp="1"/>
          </p:cNvSpPr>
          <p:nvPr>
            <p:ph type="dt" sz="quarter" idx="10"/>
          </p:nvPr>
        </p:nvSpPr>
        <p:spPr/>
        <p:txBody>
          <a:bodyPr/>
          <a:lstStyle/>
          <a:p>
            <a:pPr>
              <a:defRPr/>
            </a:pPr>
            <a:r>
              <a:rPr lang="en-US"/>
              <a:t>11/2/17 RevH</a:t>
            </a:r>
          </a:p>
        </p:txBody>
      </p:sp>
      <p:sp>
        <p:nvSpPr>
          <p:cNvPr id="29" name="Slide Number Placeholder 5"/>
          <p:cNvSpPr>
            <a:spLocks noGrp="1"/>
          </p:cNvSpPr>
          <p:nvPr>
            <p:ph type="sldNum" sz="quarter" idx="12"/>
          </p:nvPr>
        </p:nvSpPr>
        <p:spPr/>
        <p:txBody>
          <a:bodyPr/>
          <a:lstStyle/>
          <a:p>
            <a:pPr>
              <a:defRPr/>
            </a:pPr>
            <a:fld id="{2C71B6E4-6749-499B-BAAC-578C370856BE}" type="slidenum">
              <a:rPr lang="en-US"/>
              <a:pPr>
                <a:defRPr/>
              </a:pPr>
              <a:t>14</a:t>
            </a:fld>
            <a:endParaRPr lang="en-US"/>
          </a:p>
        </p:txBody>
      </p:sp>
      <p:sp>
        <p:nvSpPr>
          <p:cNvPr id="23556" name="Rectangle 2"/>
          <p:cNvSpPr>
            <a:spLocks noGrp="1" noChangeArrowheads="1"/>
          </p:cNvSpPr>
          <p:nvPr>
            <p:ph type="title"/>
          </p:nvPr>
        </p:nvSpPr>
        <p:spPr>
          <a:xfrm>
            <a:off x="762000" y="228600"/>
            <a:ext cx="7772400" cy="685800"/>
          </a:xfrm>
        </p:spPr>
        <p:txBody>
          <a:bodyPr/>
          <a:lstStyle/>
          <a:p>
            <a:r>
              <a:rPr lang="en-US" altLang="en-US" sz="4000" dirty="0">
                <a:latin typeface="Arial" panose="020B0604020202020204" pitchFamily="34" charset="0"/>
                <a:cs typeface="Arial" panose="020B0604020202020204" pitchFamily="34" charset="0"/>
              </a:rPr>
              <a:t>Frame Synchronization Patterns</a:t>
            </a:r>
          </a:p>
        </p:txBody>
      </p:sp>
      <p:sp>
        <p:nvSpPr>
          <p:cNvPr id="23557" name="Rectangle 3"/>
          <p:cNvSpPr>
            <a:spLocks noGrp="1" noChangeArrowheads="1"/>
          </p:cNvSpPr>
          <p:nvPr>
            <p:ph type="body" idx="1"/>
          </p:nvPr>
        </p:nvSpPr>
        <p:spPr>
          <a:xfrm>
            <a:off x="304800" y="990600"/>
            <a:ext cx="8534400" cy="4114800"/>
          </a:xfrm>
        </p:spPr>
        <p:txBody>
          <a:bodyPr/>
          <a:lstStyle/>
          <a:p>
            <a:r>
              <a:rPr lang="en-US" altLang="en-US" sz="2400" dirty="0">
                <a:latin typeface="Arial" panose="020B0604020202020204" pitchFamily="34" charset="0"/>
                <a:cs typeface="Arial" panose="020B0604020202020204" pitchFamily="34" charset="0"/>
              </a:rPr>
              <a:t>Frame Synchronization (or Frame Sync) patterns are used to define the </a:t>
            </a:r>
            <a:r>
              <a:rPr lang="en-US" altLang="en-US" sz="2400" i="1" dirty="0">
                <a:latin typeface="Arial" panose="020B0604020202020204" pitchFamily="34" charset="0"/>
                <a:cs typeface="Arial" panose="020B0604020202020204" pitchFamily="34" charset="0"/>
              </a:rPr>
              <a:t>beginning</a:t>
            </a:r>
            <a:r>
              <a:rPr lang="en-US" altLang="en-US" sz="2400" dirty="0">
                <a:latin typeface="Arial" panose="020B0604020202020204" pitchFamily="34" charset="0"/>
                <a:cs typeface="Arial" panose="020B0604020202020204" pitchFamily="34" charset="0"/>
              </a:rPr>
              <a:t> of the PCM frame.   </a:t>
            </a:r>
          </a:p>
          <a:p>
            <a:r>
              <a:rPr lang="en-US" altLang="en-US" sz="2400" dirty="0">
                <a:latin typeface="Arial" panose="020B0604020202020204" pitchFamily="34" charset="0"/>
                <a:cs typeface="Arial" panose="020B0604020202020204" pitchFamily="34" charset="0"/>
              </a:rPr>
              <a:t>Without a sync pattern, there is no reference to locate the beginning or end of a PCM stream.  It just looks like an unending stream of 1’s and 0’s.  </a:t>
            </a:r>
          </a:p>
          <a:p>
            <a:r>
              <a:rPr lang="en-US" altLang="en-US" sz="2400" dirty="0">
                <a:latin typeface="Arial" panose="020B0604020202020204" pitchFamily="34" charset="0"/>
                <a:cs typeface="Arial" panose="020B0604020202020204" pitchFamily="34" charset="0"/>
              </a:rPr>
              <a:t>The frame sync pattern length may vary from 16 to 33 bits.  In practice, sync words are usually two PCM words in length in order to achieve frame sync patterns greater than 16 bits. </a:t>
            </a:r>
          </a:p>
        </p:txBody>
      </p:sp>
      <p:graphicFrame>
        <p:nvGraphicFramePr>
          <p:cNvPr id="12294" name="Group 6"/>
          <p:cNvGraphicFramePr>
            <a:graphicFrameLocks noGrp="1"/>
          </p:cNvGraphicFramePr>
          <p:nvPr/>
        </p:nvGraphicFramePr>
        <p:xfrm>
          <a:off x="914400" y="5007959"/>
          <a:ext cx="7315200" cy="533400"/>
        </p:xfrm>
        <a:graphic>
          <a:graphicData uri="http://schemas.openxmlformats.org/drawingml/2006/table">
            <a:tbl>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3570" name="Text Box 18"/>
          <p:cNvSpPr txBox="1">
            <a:spLocks noChangeArrowheads="1"/>
          </p:cNvSpPr>
          <p:nvPr/>
        </p:nvSpPr>
        <p:spPr bwMode="auto">
          <a:xfrm>
            <a:off x="990600" y="5084159"/>
            <a:ext cx="170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a:latin typeface="Arial" charset="0"/>
              </a:rPr>
              <a:t>111110101111</a:t>
            </a:r>
          </a:p>
        </p:txBody>
      </p:sp>
      <p:sp>
        <p:nvSpPr>
          <p:cNvPr id="23571" name="Text Box 19"/>
          <p:cNvSpPr txBox="1">
            <a:spLocks noChangeArrowheads="1"/>
          </p:cNvSpPr>
          <p:nvPr/>
        </p:nvSpPr>
        <p:spPr bwMode="auto">
          <a:xfrm>
            <a:off x="2819400" y="5084159"/>
            <a:ext cx="170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a:latin typeface="Arial" charset="0"/>
              </a:rPr>
              <a:t>001100100000</a:t>
            </a:r>
          </a:p>
        </p:txBody>
      </p:sp>
      <p:sp>
        <p:nvSpPr>
          <p:cNvPr id="23572" name="Text Box 20"/>
          <p:cNvSpPr txBox="1">
            <a:spLocks noChangeArrowheads="1"/>
          </p:cNvSpPr>
          <p:nvPr/>
        </p:nvSpPr>
        <p:spPr bwMode="auto">
          <a:xfrm>
            <a:off x="4648200" y="5084159"/>
            <a:ext cx="170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a:latin typeface="Arial" charset="0"/>
              </a:rPr>
              <a:t>111001110100</a:t>
            </a:r>
          </a:p>
        </p:txBody>
      </p:sp>
      <p:sp>
        <p:nvSpPr>
          <p:cNvPr id="23573" name="Text Box 21"/>
          <p:cNvSpPr txBox="1">
            <a:spLocks noChangeArrowheads="1"/>
          </p:cNvSpPr>
          <p:nvPr/>
        </p:nvSpPr>
        <p:spPr bwMode="auto">
          <a:xfrm>
            <a:off x="6477000" y="5084159"/>
            <a:ext cx="170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a:latin typeface="Arial" charset="0"/>
              </a:rPr>
              <a:t>011001001110</a:t>
            </a:r>
          </a:p>
        </p:txBody>
      </p:sp>
      <p:sp>
        <p:nvSpPr>
          <p:cNvPr id="23574" name="AutoShape 22"/>
          <p:cNvSpPr>
            <a:spLocks/>
          </p:cNvSpPr>
          <p:nvPr/>
        </p:nvSpPr>
        <p:spPr bwMode="auto">
          <a:xfrm rot="16200000">
            <a:off x="2667000" y="3864959"/>
            <a:ext cx="152400" cy="3657600"/>
          </a:xfrm>
          <a:prstGeom prst="leftBrace">
            <a:avLst>
              <a:gd name="adj1" fmla="val 200000"/>
              <a:gd name="adj2" fmla="val 46356"/>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1800">
              <a:latin typeface="Arial" charset="0"/>
            </a:endParaRPr>
          </a:p>
        </p:txBody>
      </p:sp>
      <p:sp>
        <p:nvSpPr>
          <p:cNvPr id="23575" name="Text Box 23"/>
          <p:cNvSpPr txBox="1">
            <a:spLocks noChangeArrowheads="1"/>
          </p:cNvSpPr>
          <p:nvPr/>
        </p:nvSpPr>
        <p:spPr bwMode="auto">
          <a:xfrm>
            <a:off x="1447800" y="5769959"/>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600">
                <a:latin typeface="Arial" charset="0"/>
              </a:rPr>
              <a:t>FRAME SYNC PATTERN</a:t>
            </a:r>
          </a:p>
        </p:txBody>
      </p:sp>
      <p:sp>
        <p:nvSpPr>
          <p:cNvPr id="23576" name="AutoShape 24"/>
          <p:cNvSpPr>
            <a:spLocks/>
          </p:cNvSpPr>
          <p:nvPr/>
        </p:nvSpPr>
        <p:spPr bwMode="auto">
          <a:xfrm rot="16200000">
            <a:off x="5410200" y="4779359"/>
            <a:ext cx="152400" cy="1828800"/>
          </a:xfrm>
          <a:prstGeom prst="leftBrace">
            <a:avLst>
              <a:gd name="adj1" fmla="val 100000"/>
              <a:gd name="adj2" fmla="val 46356"/>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1800">
              <a:latin typeface="Arial" charset="0"/>
            </a:endParaRPr>
          </a:p>
        </p:txBody>
      </p:sp>
      <p:sp>
        <p:nvSpPr>
          <p:cNvPr id="23577" name="Text Box 25"/>
          <p:cNvSpPr txBox="1">
            <a:spLocks noChangeArrowheads="1"/>
          </p:cNvSpPr>
          <p:nvPr/>
        </p:nvSpPr>
        <p:spPr bwMode="auto">
          <a:xfrm>
            <a:off x="4876800" y="5769959"/>
            <a:ext cx="1177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600">
                <a:latin typeface="Arial" charset="0"/>
              </a:rPr>
              <a:t>PCM Word</a:t>
            </a:r>
          </a:p>
        </p:txBody>
      </p:sp>
      <p:sp>
        <p:nvSpPr>
          <p:cNvPr id="23578" name="AutoShape 26"/>
          <p:cNvSpPr>
            <a:spLocks/>
          </p:cNvSpPr>
          <p:nvPr/>
        </p:nvSpPr>
        <p:spPr bwMode="auto">
          <a:xfrm rot="16200000">
            <a:off x="7239000" y="4779359"/>
            <a:ext cx="152400" cy="1828800"/>
          </a:xfrm>
          <a:prstGeom prst="leftBrace">
            <a:avLst>
              <a:gd name="adj1" fmla="val 100000"/>
              <a:gd name="adj2" fmla="val 46356"/>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1800">
              <a:latin typeface="Arial" charset="0"/>
            </a:endParaRPr>
          </a:p>
        </p:txBody>
      </p:sp>
      <p:sp>
        <p:nvSpPr>
          <p:cNvPr id="23579" name="Text Box 27"/>
          <p:cNvSpPr txBox="1">
            <a:spLocks noChangeArrowheads="1"/>
          </p:cNvSpPr>
          <p:nvPr/>
        </p:nvSpPr>
        <p:spPr bwMode="auto">
          <a:xfrm>
            <a:off x="6705600" y="5769959"/>
            <a:ext cx="1177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600">
                <a:latin typeface="Arial" charset="0"/>
              </a:rPr>
              <a:t>PCM Word</a:t>
            </a:r>
          </a:p>
        </p:txBody>
      </p:sp>
      <p:sp>
        <p:nvSpPr>
          <p:cNvPr id="23580" name="Line 28"/>
          <p:cNvSpPr>
            <a:spLocks noChangeShapeType="1"/>
          </p:cNvSpPr>
          <p:nvPr/>
        </p:nvSpPr>
        <p:spPr bwMode="auto">
          <a:xfrm>
            <a:off x="8229600" y="5007959"/>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1" name="Line 29"/>
          <p:cNvSpPr>
            <a:spLocks noChangeShapeType="1"/>
          </p:cNvSpPr>
          <p:nvPr/>
        </p:nvSpPr>
        <p:spPr bwMode="auto">
          <a:xfrm>
            <a:off x="8229600" y="5541359"/>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11/2/17 RevH</a:t>
            </a:r>
          </a:p>
        </p:txBody>
      </p:sp>
      <p:sp>
        <p:nvSpPr>
          <p:cNvPr id="5" name="Slide Number Placeholder 5"/>
          <p:cNvSpPr>
            <a:spLocks noGrp="1"/>
          </p:cNvSpPr>
          <p:nvPr>
            <p:ph type="sldNum" sz="quarter" idx="12"/>
          </p:nvPr>
        </p:nvSpPr>
        <p:spPr/>
        <p:txBody>
          <a:bodyPr/>
          <a:lstStyle/>
          <a:p>
            <a:pPr>
              <a:defRPr/>
            </a:pPr>
            <a:fld id="{AA03206B-D316-41BE-AB53-30061D32E2DF}" type="slidenum">
              <a:rPr lang="en-US"/>
              <a:pPr>
                <a:defRPr/>
              </a:pPr>
              <a:t>15</a:t>
            </a:fld>
            <a:endParaRPr lang="en-US"/>
          </a:p>
        </p:txBody>
      </p:sp>
      <p:sp>
        <p:nvSpPr>
          <p:cNvPr id="24580" name="Rectangle 2"/>
          <p:cNvSpPr>
            <a:spLocks noGrp="1" noChangeArrowheads="1"/>
          </p:cNvSpPr>
          <p:nvPr>
            <p:ph type="title"/>
          </p:nvPr>
        </p:nvSpPr>
        <p:spPr>
          <a:xfrm>
            <a:off x="685800" y="228600"/>
            <a:ext cx="7772400" cy="685800"/>
          </a:xfrm>
        </p:spPr>
        <p:txBody>
          <a:bodyPr/>
          <a:lstStyle/>
          <a:p>
            <a:r>
              <a:rPr lang="en-US" altLang="en-US" sz="4000" dirty="0">
                <a:latin typeface="Arial" panose="020B0604020202020204" pitchFamily="34" charset="0"/>
                <a:cs typeface="Arial" panose="020B0604020202020204" pitchFamily="34" charset="0"/>
              </a:rPr>
              <a:t>Frame Synchronization Patterns</a:t>
            </a:r>
          </a:p>
        </p:txBody>
      </p:sp>
      <p:sp>
        <p:nvSpPr>
          <p:cNvPr id="24581" name="Rectangle 3"/>
          <p:cNvSpPr>
            <a:spLocks noGrp="1" noChangeArrowheads="1"/>
          </p:cNvSpPr>
          <p:nvPr>
            <p:ph type="body" idx="1"/>
          </p:nvPr>
        </p:nvSpPr>
        <p:spPr>
          <a:xfrm>
            <a:off x="457200" y="1295400"/>
            <a:ext cx="8305800" cy="4800600"/>
          </a:xfrm>
        </p:spPr>
        <p:txBody>
          <a:bodyPr/>
          <a:lstStyle/>
          <a:p>
            <a:pPr>
              <a:lnSpc>
                <a:spcPct val="90000"/>
              </a:lnSpc>
            </a:pPr>
            <a:r>
              <a:rPr lang="en-US" altLang="en-US" sz="2800" dirty="0">
                <a:latin typeface="Arial" panose="020B0604020202020204" pitchFamily="34" charset="0"/>
                <a:cs typeface="Arial" panose="020B0604020202020204" pitchFamily="34" charset="0"/>
              </a:rPr>
              <a:t>Frame sync patterns must be unique, such that two consecutive data words in your PCM stream don’t look like the assigned frame sync pattern.</a:t>
            </a:r>
          </a:p>
          <a:p>
            <a:pPr>
              <a:lnSpc>
                <a:spcPct val="90000"/>
              </a:lnSpc>
            </a:pPr>
            <a:r>
              <a:rPr lang="en-US" altLang="en-US" sz="2800" dirty="0">
                <a:latin typeface="Arial" panose="020B0604020202020204" pitchFamily="34" charset="0"/>
                <a:cs typeface="Arial" panose="020B0604020202020204" pitchFamily="34" charset="0"/>
              </a:rPr>
              <a:t>defined patterns of 1’s and 0’s called Barker Codes are used within frame sync patterns to get various lengths.</a:t>
            </a:r>
          </a:p>
          <a:p>
            <a:pPr>
              <a:lnSpc>
                <a:spcPct val="90000"/>
              </a:lnSpc>
            </a:pPr>
            <a:r>
              <a:rPr lang="en-US" altLang="en-US" sz="2800" dirty="0">
                <a:latin typeface="Arial" panose="020B0604020202020204" pitchFamily="34" charset="0"/>
                <a:cs typeface="Arial" panose="020B0604020202020204" pitchFamily="34" charset="0"/>
              </a:rPr>
              <a:t>Barker codes come in lengths of </a:t>
            </a:r>
            <a:r>
              <a:rPr lang="en-US" sz="2800" dirty="0">
                <a:latin typeface="Arial" panose="020B0604020202020204" pitchFamily="34" charset="0"/>
                <a:cs typeface="Arial" panose="020B0604020202020204" pitchFamily="34" charset="0"/>
              </a:rPr>
              <a:t>2, 3, 4, 5, 7, 11, and 13 bits.</a:t>
            </a:r>
            <a:endParaRPr lang="en-US" altLang="en-US" sz="2800" dirty="0">
              <a:latin typeface="Arial" panose="020B0604020202020204" pitchFamily="34" charset="0"/>
              <a:cs typeface="Arial" panose="020B0604020202020204" pitchFamily="34" charset="0"/>
            </a:endParaRPr>
          </a:p>
          <a:p>
            <a:pPr>
              <a:lnSpc>
                <a:spcPct val="90000"/>
              </a:lnSpc>
            </a:pPr>
            <a:r>
              <a:rPr lang="en-US" altLang="en-US" sz="2800" dirty="0">
                <a:latin typeface="Arial" panose="020B0604020202020204" pitchFamily="34" charset="0"/>
                <a:cs typeface="Arial" panose="020B0604020202020204" pitchFamily="34" charset="0"/>
              </a:rPr>
              <a:t>Barker Codes were chosen because they are statistically less likely to appear as consecutive data words within the PCM stream.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a:spLocks noGrp="1"/>
          </p:cNvSpPr>
          <p:nvPr>
            <p:ph type="dt" sz="quarter" idx="10"/>
          </p:nvPr>
        </p:nvSpPr>
        <p:spPr/>
        <p:txBody>
          <a:bodyPr/>
          <a:lstStyle/>
          <a:p>
            <a:pPr>
              <a:defRPr/>
            </a:pPr>
            <a:r>
              <a:rPr lang="en-US"/>
              <a:t>11/2/17 RevH</a:t>
            </a:r>
          </a:p>
        </p:txBody>
      </p:sp>
      <p:sp>
        <p:nvSpPr>
          <p:cNvPr id="6" name="Slide Number Placeholder 4"/>
          <p:cNvSpPr>
            <a:spLocks noGrp="1"/>
          </p:cNvSpPr>
          <p:nvPr>
            <p:ph type="sldNum" sz="quarter" idx="12"/>
          </p:nvPr>
        </p:nvSpPr>
        <p:spPr/>
        <p:txBody>
          <a:bodyPr/>
          <a:lstStyle/>
          <a:p>
            <a:pPr>
              <a:defRPr/>
            </a:pPr>
            <a:fld id="{119A2F55-772F-48C5-BF06-6247869211D7}" type="slidenum">
              <a:rPr lang="en-US"/>
              <a:pPr>
                <a:defRPr/>
              </a:pPr>
              <a:t>16</a:t>
            </a:fld>
            <a:endParaRPr lang="en-US"/>
          </a:p>
        </p:txBody>
      </p:sp>
      <p:sp>
        <p:nvSpPr>
          <p:cNvPr id="25604" name="Rectangle 2"/>
          <p:cNvSpPr>
            <a:spLocks noGrp="1" noChangeArrowheads="1"/>
          </p:cNvSpPr>
          <p:nvPr>
            <p:ph type="title"/>
          </p:nvPr>
        </p:nvSpPr>
        <p:spPr>
          <a:xfrm>
            <a:off x="228600" y="152400"/>
            <a:ext cx="8686800" cy="762000"/>
          </a:xfrm>
        </p:spPr>
        <p:txBody>
          <a:bodyPr/>
          <a:lstStyle/>
          <a:p>
            <a:r>
              <a:rPr lang="en-US" altLang="en-US" sz="3600" dirty="0">
                <a:latin typeface="Arial" panose="020B0604020202020204" pitchFamily="34" charset="0"/>
                <a:cs typeface="Arial" panose="020B0604020202020204" pitchFamily="34" charset="0"/>
              </a:rPr>
              <a:t>Codes Assigned as Frame Sync Patterns</a:t>
            </a:r>
          </a:p>
        </p:txBody>
      </p:sp>
      <p:sp>
        <p:nvSpPr>
          <p:cNvPr id="25606" name="Text Box 8"/>
          <p:cNvSpPr txBox="1">
            <a:spLocks noChangeArrowheads="1"/>
          </p:cNvSpPr>
          <p:nvPr/>
        </p:nvSpPr>
        <p:spPr bwMode="auto">
          <a:xfrm>
            <a:off x="2023947" y="6186612"/>
            <a:ext cx="5562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dirty="0">
                <a:latin typeface="Arial" charset="0"/>
              </a:rPr>
              <a:t>Table A-1 of Appendix 4-A of the IRIG-106 Standard</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3796" t="35865" r="9637" b="4033"/>
          <a:stretch/>
        </p:blipFill>
        <p:spPr bwMode="auto">
          <a:xfrm>
            <a:off x="936625" y="1066800"/>
            <a:ext cx="7543800" cy="5119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p:cNvSpPr>
            <a:spLocks noGrp="1"/>
          </p:cNvSpPr>
          <p:nvPr>
            <p:ph type="dt" sz="quarter" idx="10"/>
          </p:nvPr>
        </p:nvSpPr>
        <p:spPr/>
        <p:txBody>
          <a:bodyPr/>
          <a:lstStyle/>
          <a:p>
            <a:pPr>
              <a:defRPr/>
            </a:pPr>
            <a:r>
              <a:rPr lang="en-US"/>
              <a:t>11/2/17 RevH</a:t>
            </a:r>
          </a:p>
        </p:txBody>
      </p:sp>
      <p:sp>
        <p:nvSpPr>
          <p:cNvPr id="7" name="Slide Number Placeholder 4"/>
          <p:cNvSpPr>
            <a:spLocks noGrp="1"/>
          </p:cNvSpPr>
          <p:nvPr>
            <p:ph type="sldNum" sz="quarter" idx="12"/>
          </p:nvPr>
        </p:nvSpPr>
        <p:spPr/>
        <p:txBody>
          <a:bodyPr/>
          <a:lstStyle/>
          <a:p>
            <a:pPr>
              <a:defRPr/>
            </a:pPr>
            <a:fld id="{EB1D610C-0DE1-48B1-AC0E-DB147F586862}" type="slidenum">
              <a:rPr lang="en-US"/>
              <a:pPr>
                <a:defRPr/>
              </a:pPr>
              <a:t>17</a:t>
            </a:fld>
            <a:endParaRPr lang="en-US"/>
          </a:p>
        </p:txBody>
      </p:sp>
      <p:sp>
        <p:nvSpPr>
          <p:cNvPr id="26628" name="Rectangle 2"/>
          <p:cNvSpPr>
            <a:spLocks noGrp="1" noChangeArrowheads="1"/>
          </p:cNvSpPr>
          <p:nvPr>
            <p:ph type="title"/>
          </p:nvPr>
        </p:nvSpPr>
        <p:spPr>
          <a:xfrm>
            <a:off x="304800" y="1066800"/>
            <a:ext cx="8686800" cy="762000"/>
          </a:xfrm>
        </p:spPr>
        <p:txBody>
          <a:bodyPr/>
          <a:lstStyle/>
          <a:p>
            <a:r>
              <a:rPr lang="en-US" altLang="en-US" sz="3600" dirty="0">
                <a:latin typeface="Arial" panose="020B0604020202020204" pitchFamily="34" charset="0"/>
                <a:cs typeface="Arial" panose="020B0604020202020204" pitchFamily="34" charset="0"/>
              </a:rPr>
              <a:t>Common Frame Sync Patterns</a:t>
            </a:r>
          </a:p>
        </p:txBody>
      </p:sp>
      <p:sp>
        <p:nvSpPr>
          <p:cNvPr id="26629" name="Text Box 4"/>
          <p:cNvSpPr txBox="1">
            <a:spLocks noChangeArrowheads="1"/>
          </p:cNvSpPr>
          <p:nvPr/>
        </p:nvSpPr>
        <p:spPr bwMode="auto">
          <a:xfrm>
            <a:off x="457200" y="2362200"/>
            <a:ext cx="1616789"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u="sng" dirty="0">
                <a:latin typeface="Arial" charset="0"/>
              </a:rPr>
              <a:t>Word Lengths</a:t>
            </a:r>
          </a:p>
          <a:p>
            <a:pPr>
              <a:spcBef>
                <a:spcPct val="0"/>
              </a:spcBef>
              <a:buFontTx/>
              <a:buNone/>
            </a:pPr>
            <a:endParaRPr lang="en-US" altLang="en-US" sz="1800" dirty="0">
              <a:latin typeface="Arial" charset="0"/>
            </a:endParaRPr>
          </a:p>
          <a:p>
            <a:pPr>
              <a:spcBef>
                <a:spcPct val="0"/>
              </a:spcBef>
              <a:buFontTx/>
              <a:buNone/>
            </a:pPr>
            <a:r>
              <a:rPr lang="en-US" altLang="en-US" sz="1800" dirty="0">
                <a:latin typeface="Arial" charset="0"/>
              </a:rPr>
              <a:t>12 BITS/WD</a:t>
            </a:r>
          </a:p>
          <a:p>
            <a:pPr>
              <a:spcBef>
                <a:spcPct val="0"/>
              </a:spcBef>
              <a:buFontTx/>
              <a:buNone/>
            </a:pPr>
            <a:endParaRPr lang="en-US" altLang="en-US" sz="1800" dirty="0">
              <a:latin typeface="Arial" charset="0"/>
            </a:endParaRPr>
          </a:p>
          <a:p>
            <a:pPr>
              <a:spcBef>
                <a:spcPct val="0"/>
              </a:spcBef>
              <a:buFontTx/>
              <a:buNone/>
            </a:pPr>
            <a:r>
              <a:rPr lang="en-US" altLang="en-US" sz="1800" dirty="0">
                <a:latin typeface="Arial" charset="0"/>
              </a:rPr>
              <a:t>16 BITS/WD</a:t>
            </a:r>
          </a:p>
        </p:txBody>
      </p:sp>
      <p:sp>
        <p:nvSpPr>
          <p:cNvPr id="26630" name="Text Box 5"/>
          <p:cNvSpPr txBox="1">
            <a:spLocks noChangeArrowheads="1"/>
          </p:cNvSpPr>
          <p:nvPr/>
        </p:nvSpPr>
        <p:spPr bwMode="auto">
          <a:xfrm>
            <a:off x="2286000" y="2362200"/>
            <a:ext cx="4617354"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u="sng" dirty="0">
                <a:latin typeface="Arial" charset="0"/>
              </a:rPr>
              <a:t>Bit Pattern</a:t>
            </a:r>
          </a:p>
          <a:p>
            <a:pPr>
              <a:spcBef>
                <a:spcPct val="0"/>
              </a:spcBef>
              <a:buFontTx/>
              <a:buNone/>
            </a:pPr>
            <a:endParaRPr lang="en-US" altLang="en-US" sz="1800" dirty="0">
              <a:latin typeface="Arial" charset="0"/>
            </a:endParaRPr>
          </a:p>
          <a:p>
            <a:pPr>
              <a:spcBef>
                <a:spcPct val="0"/>
              </a:spcBef>
              <a:buFontTx/>
              <a:buNone/>
            </a:pPr>
            <a:r>
              <a:rPr lang="en-US" altLang="en-US" sz="1800" dirty="0">
                <a:latin typeface="Arial" charset="0"/>
              </a:rPr>
              <a:t>1111 1010 1111 0011 0010 0000</a:t>
            </a:r>
          </a:p>
          <a:p>
            <a:pPr>
              <a:spcBef>
                <a:spcPct val="0"/>
              </a:spcBef>
              <a:buFontTx/>
              <a:buNone/>
            </a:pPr>
            <a:endParaRPr lang="en-US" altLang="en-US" sz="1800" dirty="0">
              <a:latin typeface="Arial" charset="0"/>
            </a:endParaRPr>
          </a:p>
          <a:p>
            <a:pPr>
              <a:spcBef>
                <a:spcPct val="0"/>
              </a:spcBef>
              <a:buFontTx/>
              <a:buNone/>
            </a:pPr>
            <a:r>
              <a:rPr lang="en-US" altLang="en-US" sz="1800" dirty="0">
                <a:latin typeface="Arial" charset="0"/>
              </a:rPr>
              <a:t>1111 1110 0110 1011 0010 1000 0100 0000</a:t>
            </a:r>
          </a:p>
        </p:txBody>
      </p:sp>
      <p:sp>
        <p:nvSpPr>
          <p:cNvPr id="26631" name="Text Box 6"/>
          <p:cNvSpPr txBox="1">
            <a:spLocks noChangeArrowheads="1"/>
          </p:cNvSpPr>
          <p:nvPr/>
        </p:nvSpPr>
        <p:spPr bwMode="auto">
          <a:xfrm>
            <a:off x="7086600" y="2362200"/>
            <a:ext cx="1851789"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u="sng" dirty="0">
                <a:latin typeface="Arial" charset="0"/>
              </a:rPr>
              <a:t>Hex Equivalents</a:t>
            </a:r>
          </a:p>
          <a:p>
            <a:pPr>
              <a:spcBef>
                <a:spcPct val="0"/>
              </a:spcBef>
              <a:buFontTx/>
              <a:buNone/>
            </a:pPr>
            <a:endParaRPr lang="en-US" altLang="en-US" sz="1800" dirty="0">
              <a:latin typeface="Arial" charset="0"/>
            </a:endParaRPr>
          </a:p>
          <a:p>
            <a:pPr>
              <a:spcBef>
                <a:spcPct val="0"/>
              </a:spcBef>
              <a:buFontTx/>
              <a:buNone/>
            </a:pPr>
            <a:r>
              <a:rPr lang="en-US" altLang="en-US" sz="1800" dirty="0">
                <a:latin typeface="Arial" charset="0"/>
              </a:rPr>
              <a:t>FAF 320</a:t>
            </a:r>
          </a:p>
          <a:p>
            <a:pPr>
              <a:spcBef>
                <a:spcPct val="0"/>
              </a:spcBef>
              <a:buFontTx/>
              <a:buNone/>
            </a:pPr>
            <a:endParaRPr lang="en-US" altLang="en-US" sz="1800" dirty="0">
              <a:latin typeface="Arial" charset="0"/>
            </a:endParaRPr>
          </a:p>
          <a:p>
            <a:pPr>
              <a:spcBef>
                <a:spcPct val="0"/>
              </a:spcBef>
              <a:buFontTx/>
              <a:buNone/>
            </a:pPr>
            <a:r>
              <a:rPr lang="en-US" altLang="en-US" sz="1800" dirty="0">
                <a:latin typeface="Arial" charset="0"/>
              </a:rPr>
              <a:t>FE6B 2840</a:t>
            </a:r>
          </a:p>
        </p:txBody>
      </p:sp>
      <p:sp>
        <p:nvSpPr>
          <p:cNvPr id="2" name="TextBox 1"/>
          <p:cNvSpPr txBox="1"/>
          <p:nvPr/>
        </p:nvSpPr>
        <p:spPr>
          <a:xfrm>
            <a:off x="762000" y="4572000"/>
            <a:ext cx="7467600" cy="923330"/>
          </a:xfrm>
          <a:prstGeom prst="rect">
            <a:avLst/>
          </a:prstGeom>
          <a:noFill/>
        </p:spPr>
        <p:txBody>
          <a:bodyPr wrap="square" rtlCol="0">
            <a:spAutoFit/>
          </a:bodyPr>
          <a:lstStyle/>
          <a:p>
            <a:r>
              <a:rPr lang="en-US" dirty="0"/>
              <a:t>Because our data acquisition systems only use 12 and 16 bits, these are the codes we most commonly use.</a:t>
            </a:r>
          </a:p>
          <a:p>
            <a:r>
              <a:rPr lang="en-US" dirty="0"/>
              <a:t>Chapter 8, which has 24-bit words, utilizes FAF 320.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Date Placeholder 3"/>
          <p:cNvSpPr>
            <a:spLocks noGrp="1"/>
          </p:cNvSpPr>
          <p:nvPr>
            <p:ph type="dt" sz="quarter" idx="10"/>
          </p:nvPr>
        </p:nvSpPr>
        <p:spPr/>
        <p:txBody>
          <a:bodyPr/>
          <a:lstStyle/>
          <a:p>
            <a:pPr>
              <a:defRPr/>
            </a:pPr>
            <a:r>
              <a:rPr lang="en-US"/>
              <a:t>11/2/17 RevH</a:t>
            </a:r>
          </a:p>
        </p:txBody>
      </p:sp>
      <p:sp>
        <p:nvSpPr>
          <p:cNvPr id="52" name="Slide Number Placeholder 5"/>
          <p:cNvSpPr>
            <a:spLocks noGrp="1"/>
          </p:cNvSpPr>
          <p:nvPr>
            <p:ph type="sldNum" sz="quarter" idx="12"/>
          </p:nvPr>
        </p:nvSpPr>
        <p:spPr/>
        <p:txBody>
          <a:bodyPr/>
          <a:lstStyle/>
          <a:p>
            <a:pPr>
              <a:defRPr/>
            </a:pPr>
            <a:fld id="{E8B333FD-2225-4FDA-9742-6BD63F192E72}" type="slidenum">
              <a:rPr lang="en-US"/>
              <a:pPr>
                <a:defRPr/>
              </a:pPr>
              <a:t>18</a:t>
            </a:fld>
            <a:endParaRPr lang="en-US"/>
          </a:p>
        </p:txBody>
      </p:sp>
      <p:sp>
        <p:nvSpPr>
          <p:cNvPr id="27652" name="Rectangle 2"/>
          <p:cNvSpPr>
            <a:spLocks noGrp="1" noChangeArrowheads="1"/>
          </p:cNvSpPr>
          <p:nvPr>
            <p:ph type="ctrTitle"/>
          </p:nvPr>
        </p:nvSpPr>
        <p:spPr>
          <a:xfrm>
            <a:off x="762000" y="457200"/>
            <a:ext cx="7772400" cy="914400"/>
          </a:xfrm>
        </p:spPr>
        <p:txBody>
          <a:bodyPr/>
          <a:lstStyle/>
          <a:p>
            <a:r>
              <a:rPr lang="en-US" altLang="en-US" dirty="0">
                <a:latin typeface="Arial" panose="020B0604020202020204" pitchFamily="34" charset="0"/>
                <a:cs typeface="Arial" panose="020B0604020202020204" pitchFamily="34" charset="0"/>
              </a:rPr>
              <a:t>PCM Map</a:t>
            </a:r>
          </a:p>
        </p:txBody>
      </p:sp>
      <p:sp>
        <p:nvSpPr>
          <p:cNvPr id="27653" name="Rectangle 3"/>
          <p:cNvSpPr>
            <a:spLocks noGrp="1" noChangeArrowheads="1"/>
          </p:cNvSpPr>
          <p:nvPr>
            <p:ph type="subTitle" idx="1"/>
          </p:nvPr>
        </p:nvSpPr>
        <p:spPr>
          <a:xfrm>
            <a:off x="381000" y="1524000"/>
            <a:ext cx="8458200" cy="1600200"/>
          </a:xfrm>
        </p:spPr>
        <p:txBody>
          <a:bodyPr>
            <a:normAutofit lnSpcReduction="10000"/>
          </a:bodyPr>
          <a:lstStyle/>
          <a:p>
            <a:pPr algn="l"/>
            <a:r>
              <a:rPr lang="en-US" altLang="en-US" sz="2800" dirty="0">
                <a:latin typeface="Arial" panose="020B0604020202020204" pitchFamily="34" charset="0"/>
                <a:cs typeface="Arial" panose="020B0604020202020204" pitchFamily="34" charset="0"/>
              </a:rPr>
              <a:t>The PCM Map graphically shows the layout of the words within the PCM stream.  It is laid out in a grid as shown below.  Each block is a PCM word sample.</a:t>
            </a:r>
          </a:p>
        </p:txBody>
      </p:sp>
      <p:graphicFrame>
        <p:nvGraphicFramePr>
          <p:cNvPr id="9272" name="Group 56"/>
          <p:cNvGraphicFramePr>
            <a:graphicFrameLocks noGrp="1"/>
          </p:cNvGraphicFramePr>
          <p:nvPr/>
        </p:nvGraphicFramePr>
        <p:xfrm>
          <a:off x="914400" y="3886200"/>
          <a:ext cx="7620000" cy="2073276"/>
        </p:xfrm>
        <a:graphic>
          <a:graphicData uri="http://schemas.openxmlformats.org/drawingml/2006/table">
            <a:tbl>
              <a:tblPr/>
              <a:tblGrid>
                <a:gridCol w="9525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952500">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gridCol w="952500">
                  <a:extLst>
                    <a:ext uri="{9D8B030D-6E8A-4147-A177-3AD203B41FA5}">
                      <a16:colId xmlns:a16="http://schemas.microsoft.com/office/drawing/2014/main" val="20004"/>
                    </a:ext>
                  </a:extLst>
                </a:gridCol>
                <a:gridCol w="952500">
                  <a:extLst>
                    <a:ext uri="{9D8B030D-6E8A-4147-A177-3AD203B41FA5}">
                      <a16:colId xmlns:a16="http://schemas.microsoft.com/office/drawing/2014/main" val="20005"/>
                    </a:ext>
                  </a:extLst>
                </a:gridCol>
                <a:gridCol w="952500">
                  <a:extLst>
                    <a:ext uri="{9D8B030D-6E8A-4147-A177-3AD203B41FA5}">
                      <a16:colId xmlns:a16="http://schemas.microsoft.com/office/drawing/2014/main" val="20006"/>
                    </a:ext>
                  </a:extLst>
                </a:gridCol>
                <a:gridCol w="952500">
                  <a:extLst>
                    <a:ext uri="{9D8B030D-6E8A-4147-A177-3AD203B41FA5}">
                      <a16:colId xmlns:a16="http://schemas.microsoft.com/office/drawing/2014/main" val="20007"/>
                    </a:ext>
                  </a:extLst>
                </a:gridCol>
              </a:tblGrid>
              <a:tr h="51831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31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31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31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Date Placeholder 3"/>
          <p:cNvSpPr>
            <a:spLocks noGrp="1"/>
          </p:cNvSpPr>
          <p:nvPr>
            <p:ph type="dt" sz="quarter" idx="10"/>
          </p:nvPr>
        </p:nvSpPr>
        <p:spPr/>
        <p:txBody>
          <a:bodyPr/>
          <a:lstStyle/>
          <a:p>
            <a:pPr>
              <a:defRPr/>
            </a:pPr>
            <a:r>
              <a:rPr lang="en-US"/>
              <a:t>11/2/17 RevH</a:t>
            </a:r>
          </a:p>
        </p:txBody>
      </p:sp>
      <p:sp>
        <p:nvSpPr>
          <p:cNvPr id="53" name="Slide Number Placeholder 5"/>
          <p:cNvSpPr>
            <a:spLocks noGrp="1"/>
          </p:cNvSpPr>
          <p:nvPr>
            <p:ph type="sldNum" sz="quarter" idx="12"/>
          </p:nvPr>
        </p:nvSpPr>
        <p:spPr/>
        <p:txBody>
          <a:bodyPr/>
          <a:lstStyle/>
          <a:p>
            <a:pPr>
              <a:defRPr/>
            </a:pPr>
            <a:fld id="{98096A52-0FB9-4136-A52A-F3EF1FEAC922}" type="slidenum">
              <a:rPr lang="en-US"/>
              <a:pPr>
                <a:defRPr/>
              </a:pPr>
              <a:t>19</a:t>
            </a:fld>
            <a:endParaRPr lang="en-US"/>
          </a:p>
        </p:txBody>
      </p:sp>
      <p:sp>
        <p:nvSpPr>
          <p:cNvPr id="28676" name="Rectangle 2"/>
          <p:cNvSpPr>
            <a:spLocks noGrp="1" noChangeArrowheads="1"/>
          </p:cNvSpPr>
          <p:nvPr>
            <p:ph type="ctrTitle"/>
          </p:nvPr>
        </p:nvSpPr>
        <p:spPr>
          <a:xfrm>
            <a:off x="685800" y="304800"/>
            <a:ext cx="7772400" cy="762000"/>
          </a:xfrm>
        </p:spPr>
        <p:txBody>
          <a:bodyPr>
            <a:normAutofit fontScale="90000"/>
          </a:bodyPr>
          <a:lstStyle/>
          <a:p>
            <a:r>
              <a:rPr lang="en-US" altLang="en-US" dirty="0">
                <a:latin typeface="Arial" panose="020B0604020202020204" pitchFamily="34" charset="0"/>
                <a:cs typeface="Arial" panose="020B0604020202020204" pitchFamily="34" charset="0"/>
              </a:rPr>
              <a:t>Minor Frame</a:t>
            </a:r>
          </a:p>
        </p:txBody>
      </p:sp>
      <p:sp>
        <p:nvSpPr>
          <p:cNvPr id="28677" name="Rectangle 3"/>
          <p:cNvSpPr>
            <a:spLocks noGrp="1" noChangeArrowheads="1"/>
          </p:cNvSpPr>
          <p:nvPr>
            <p:ph type="subTitle" idx="1"/>
          </p:nvPr>
        </p:nvSpPr>
        <p:spPr>
          <a:xfrm>
            <a:off x="381000" y="1066800"/>
            <a:ext cx="8305800" cy="2057400"/>
          </a:xfrm>
        </p:spPr>
        <p:txBody>
          <a:bodyPr/>
          <a:lstStyle/>
          <a:p>
            <a:pPr algn="l"/>
            <a:r>
              <a:rPr lang="en-US" altLang="en-US" sz="2800" dirty="0">
                <a:latin typeface="Arial" panose="020B0604020202020204" pitchFamily="34" charset="0"/>
                <a:cs typeface="Arial" panose="020B0604020202020204" pitchFamily="34" charset="0"/>
              </a:rPr>
              <a:t>A Minor Frame is the row of words from the beginning of a minor frame sync pattern to the beginning of the next minor frame sync pattern. This particular PCM map has 4 minor frames.</a:t>
            </a:r>
          </a:p>
        </p:txBody>
      </p:sp>
      <p:graphicFrame>
        <p:nvGraphicFramePr>
          <p:cNvPr id="11335" name="Group 71"/>
          <p:cNvGraphicFramePr>
            <a:graphicFrameLocks noGrp="1"/>
          </p:cNvGraphicFramePr>
          <p:nvPr/>
        </p:nvGraphicFramePr>
        <p:xfrm>
          <a:off x="838200" y="3505200"/>
          <a:ext cx="7620000" cy="2073276"/>
        </p:xfrm>
        <a:graphic>
          <a:graphicData uri="http://schemas.openxmlformats.org/drawingml/2006/table">
            <a:tbl>
              <a:tblPr/>
              <a:tblGrid>
                <a:gridCol w="9525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952500">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gridCol w="952500">
                  <a:extLst>
                    <a:ext uri="{9D8B030D-6E8A-4147-A177-3AD203B41FA5}">
                      <a16:colId xmlns:a16="http://schemas.microsoft.com/office/drawing/2014/main" val="20004"/>
                    </a:ext>
                  </a:extLst>
                </a:gridCol>
                <a:gridCol w="952500">
                  <a:extLst>
                    <a:ext uri="{9D8B030D-6E8A-4147-A177-3AD203B41FA5}">
                      <a16:colId xmlns:a16="http://schemas.microsoft.com/office/drawing/2014/main" val="20005"/>
                    </a:ext>
                  </a:extLst>
                </a:gridCol>
                <a:gridCol w="952500">
                  <a:extLst>
                    <a:ext uri="{9D8B030D-6E8A-4147-A177-3AD203B41FA5}">
                      <a16:colId xmlns:a16="http://schemas.microsoft.com/office/drawing/2014/main" val="20006"/>
                    </a:ext>
                  </a:extLst>
                </a:gridCol>
                <a:gridCol w="952500">
                  <a:extLst>
                    <a:ext uri="{9D8B030D-6E8A-4147-A177-3AD203B41FA5}">
                      <a16:colId xmlns:a16="http://schemas.microsoft.com/office/drawing/2014/main" val="20007"/>
                    </a:ext>
                  </a:extLst>
                </a:gridCol>
              </a:tblGrid>
              <a:tr h="5183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1</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2</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5183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1</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2</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3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1</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2</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3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1</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2</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8725" name="Text Box 70"/>
          <p:cNvSpPr txBox="1">
            <a:spLocks noChangeArrowheads="1"/>
          </p:cNvSpPr>
          <p:nvPr/>
        </p:nvSpPr>
        <p:spPr bwMode="auto">
          <a:xfrm>
            <a:off x="2438400" y="5943600"/>
            <a:ext cx="4603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a:latin typeface="Arial" charset="0"/>
              </a:rPr>
              <a:t>Each row is a minor frame in the PCM map.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11/2/17 RevH</a:t>
            </a:r>
          </a:p>
        </p:txBody>
      </p:sp>
      <p:sp>
        <p:nvSpPr>
          <p:cNvPr id="5" name="Slide Number Placeholder 5"/>
          <p:cNvSpPr>
            <a:spLocks noGrp="1"/>
          </p:cNvSpPr>
          <p:nvPr>
            <p:ph type="sldNum" sz="quarter" idx="12"/>
          </p:nvPr>
        </p:nvSpPr>
        <p:spPr/>
        <p:txBody>
          <a:bodyPr/>
          <a:lstStyle/>
          <a:p>
            <a:pPr>
              <a:defRPr/>
            </a:pPr>
            <a:fld id="{BFF53E90-A797-4B6C-92FB-04A9AE9E4D63}" type="slidenum">
              <a:rPr lang="en-US"/>
              <a:pPr>
                <a:defRPr/>
              </a:pPr>
              <a:t>2</a:t>
            </a:fld>
            <a:endParaRPr lang="en-US"/>
          </a:p>
        </p:txBody>
      </p:sp>
      <p:sp>
        <p:nvSpPr>
          <p:cNvPr id="5124" name="Rectangle 2"/>
          <p:cNvSpPr>
            <a:spLocks noGrp="1" noChangeArrowheads="1"/>
          </p:cNvSpPr>
          <p:nvPr>
            <p:ph type="ctrTitle"/>
          </p:nvPr>
        </p:nvSpPr>
        <p:spPr>
          <a:xfrm>
            <a:off x="685800" y="381000"/>
            <a:ext cx="7772400" cy="914400"/>
          </a:xfrm>
        </p:spPr>
        <p:txBody>
          <a:bodyPr/>
          <a:lstStyle/>
          <a:p>
            <a:r>
              <a:rPr lang="en-US" altLang="en-US" dirty="0">
                <a:latin typeface="Arial" panose="020B0604020202020204" pitchFamily="34" charset="0"/>
                <a:cs typeface="Arial" panose="020B0604020202020204" pitchFamily="34" charset="0"/>
              </a:rPr>
              <a:t>Introduction</a:t>
            </a:r>
          </a:p>
        </p:txBody>
      </p:sp>
      <p:sp>
        <p:nvSpPr>
          <p:cNvPr id="5125" name="Rectangle 3"/>
          <p:cNvSpPr>
            <a:spLocks noGrp="1" noChangeArrowheads="1"/>
          </p:cNvSpPr>
          <p:nvPr>
            <p:ph type="subTitle" idx="1"/>
          </p:nvPr>
        </p:nvSpPr>
        <p:spPr>
          <a:xfrm>
            <a:off x="762000" y="1447800"/>
            <a:ext cx="7924800" cy="4648200"/>
          </a:xfrm>
        </p:spPr>
        <p:txBody>
          <a:bodyPr/>
          <a:lstStyle/>
          <a:p>
            <a:pPr algn="l"/>
            <a:r>
              <a:rPr lang="en-US" altLang="en-US" sz="2800" dirty="0">
                <a:latin typeface="Arial" panose="020B0604020202020204" pitchFamily="34" charset="0"/>
                <a:cs typeface="Arial" panose="020B0604020202020204" pitchFamily="34" charset="0"/>
              </a:rPr>
              <a:t>The characteristics of a PCM stream are defined in Chapter 4 of the IRIG-106 Standard.  </a:t>
            </a:r>
          </a:p>
          <a:p>
            <a:pPr algn="l"/>
            <a:endParaRPr lang="en-US" altLang="en-US" sz="2800" dirty="0">
              <a:latin typeface="Arial" panose="020B0604020202020204" pitchFamily="34" charset="0"/>
              <a:cs typeface="Arial" panose="020B0604020202020204" pitchFamily="34" charset="0"/>
            </a:endParaRPr>
          </a:p>
          <a:p>
            <a:pPr algn="l"/>
            <a:r>
              <a:rPr lang="en-US" altLang="en-US" sz="2800" dirty="0">
                <a:latin typeface="Arial" panose="020B0604020202020204" pitchFamily="34" charset="0"/>
                <a:cs typeface="Arial" panose="020B0604020202020204" pitchFamily="34" charset="0"/>
              </a:rPr>
              <a:t>Two classes of PCM formats are discussed in Chapter 4.  Class I is the basic simpler type,  Class II is more complex, and usually involves more interaction with the ground station.</a:t>
            </a:r>
          </a:p>
          <a:p>
            <a:pPr algn="l"/>
            <a:endParaRPr lang="en-US" altLang="en-US" sz="2800" dirty="0">
              <a:latin typeface="Arial" panose="020B0604020202020204" pitchFamily="34" charset="0"/>
              <a:cs typeface="Arial" panose="020B0604020202020204" pitchFamily="34" charset="0"/>
            </a:endParaRPr>
          </a:p>
          <a:p>
            <a:pPr algn="l"/>
            <a:r>
              <a:rPr lang="en-US" altLang="en-US" sz="2800" dirty="0">
                <a:latin typeface="Arial" panose="020B0604020202020204" pitchFamily="34" charset="0"/>
                <a:cs typeface="Arial" panose="020B0604020202020204" pitchFamily="34" charset="0"/>
              </a:rPr>
              <a:t>The PCM streams we utilize contain some of the Class II attributes.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Date Placeholder 3"/>
          <p:cNvSpPr>
            <a:spLocks noGrp="1"/>
          </p:cNvSpPr>
          <p:nvPr>
            <p:ph type="dt" sz="quarter" idx="10"/>
          </p:nvPr>
        </p:nvSpPr>
        <p:spPr/>
        <p:txBody>
          <a:bodyPr/>
          <a:lstStyle/>
          <a:p>
            <a:pPr>
              <a:defRPr/>
            </a:pPr>
            <a:r>
              <a:rPr lang="en-US"/>
              <a:t>11/2/17 RevH</a:t>
            </a:r>
          </a:p>
        </p:txBody>
      </p:sp>
      <p:sp>
        <p:nvSpPr>
          <p:cNvPr id="52" name="Slide Number Placeholder 5"/>
          <p:cNvSpPr>
            <a:spLocks noGrp="1"/>
          </p:cNvSpPr>
          <p:nvPr>
            <p:ph type="sldNum" sz="quarter" idx="12"/>
          </p:nvPr>
        </p:nvSpPr>
        <p:spPr/>
        <p:txBody>
          <a:bodyPr/>
          <a:lstStyle/>
          <a:p>
            <a:pPr>
              <a:defRPr/>
            </a:pPr>
            <a:fld id="{8BB60B49-1D74-4D73-B8EB-951966961CA5}" type="slidenum">
              <a:rPr lang="en-US"/>
              <a:pPr>
                <a:defRPr/>
              </a:pPr>
              <a:t>20</a:t>
            </a:fld>
            <a:endParaRPr lang="en-US"/>
          </a:p>
        </p:txBody>
      </p:sp>
      <p:sp>
        <p:nvSpPr>
          <p:cNvPr id="29700" name="Rectangle 2"/>
          <p:cNvSpPr>
            <a:spLocks noGrp="1" noChangeArrowheads="1"/>
          </p:cNvSpPr>
          <p:nvPr>
            <p:ph type="ctrTitle"/>
          </p:nvPr>
        </p:nvSpPr>
        <p:spPr>
          <a:xfrm>
            <a:off x="533400" y="533400"/>
            <a:ext cx="7772400" cy="762000"/>
          </a:xfrm>
        </p:spPr>
        <p:txBody>
          <a:bodyPr>
            <a:normAutofit fontScale="90000"/>
          </a:bodyPr>
          <a:lstStyle/>
          <a:p>
            <a:r>
              <a:rPr lang="en-US" altLang="en-US" dirty="0">
                <a:latin typeface="Arial" panose="020B0604020202020204" pitchFamily="34" charset="0"/>
                <a:cs typeface="Arial" panose="020B0604020202020204" pitchFamily="34" charset="0"/>
              </a:rPr>
              <a:t>Major Frame</a:t>
            </a:r>
          </a:p>
        </p:txBody>
      </p:sp>
      <p:sp>
        <p:nvSpPr>
          <p:cNvPr id="29701" name="Rectangle 3"/>
          <p:cNvSpPr>
            <a:spLocks noGrp="1" noChangeArrowheads="1"/>
          </p:cNvSpPr>
          <p:nvPr>
            <p:ph type="subTitle" idx="1"/>
          </p:nvPr>
        </p:nvSpPr>
        <p:spPr>
          <a:xfrm>
            <a:off x="457200" y="1676400"/>
            <a:ext cx="8229600" cy="1524000"/>
          </a:xfrm>
        </p:spPr>
        <p:txBody>
          <a:bodyPr/>
          <a:lstStyle/>
          <a:p>
            <a:pPr algn="l"/>
            <a:r>
              <a:rPr lang="en-US" altLang="en-US" dirty="0">
                <a:latin typeface="Arial" panose="020B0604020202020204" pitchFamily="34" charset="0"/>
                <a:cs typeface="Arial" panose="020B0604020202020204" pitchFamily="34" charset="0"/>
              </a:rPr>
              <a:t>A Major Frame contains the number of minor frames required to include one occurrence of every word in the format.  </a:t>
            </a:r>
          </a:p>
        </p:txBody>
      </p:sp>
      <p:graphicFrame>
        <p:nvGraphicFramePr>
          <p:cNvPr id="10293" name="Group 53"/>
          <p:cNvGraphicFramePr>
            <a:graphicFrameLocks noGrp="1"/>
          </p:cNvGraphicFramePr>
          <p:nvPr/>
        </p:nvGraphicFramePr>
        <p:xfrm>
          <a:off x="838200" y="3733800"/>
          <a:ext cx="7620000" cy="2073276"/>
        </p:xfrm>
        <a:graphic>
          <a:graphicData uri="http://schemas.openxmlformats.org/drawingml/2006/table">
            <a:tbl>
              <a:tblPr/>
              <a:tblGrid>
                <a:gridCol w="9525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952500">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gridCol w="952500">
                  <a:extLst>
                    <a:ext uri="{9D8B030D-6E8A-4147-A177-3AD203B41FA5}">
                      <a16:colId xmlns:a16="http://schemas.microsoft.com/office/drawing/2014/main" val="20004"/>
                    </a:ext>
                  </a:extLst>
                </a:gridCol>
                <a:gridCol w="952500">
                  <a:extLst>
                    <a:ext uri="{9D8B030D-6E8A-4147-A177-3AD203B41FA5}">
                      <a16:colId xmlns:a16="http://schemas.microsoft.com/office/drawing/2014/main" val="20005"/>
                    </a:ext>
                  </a:extLst>
                </a:gridCol>
                <a:gridCol w="952500">
                  <a:extLst>
                    <a:ext uri="{9D8B030D-6E8A-4147-A177-3AD203B41FA5}">
                      <a16:colId xmlns:a16="http://schemas.microsoft.com/office/drawing/2014/main" val="20006"/>
                    </a:ext>
                  </a:extLst>
                </a:gridCol>
                <a:gridCol w="952500">
                  <a:extLst>
                    <a:ext uri="{9D8B030D-6E8A-4147-A177-3AD203B41FA5}">
                      <a16:colId xmlns:a16="http://schemas.microsoft.com/office/drawing/2014/main" val="20007"/>
                    </a:ext>
                  </a:extLst>
                </a:gridCol>
              </a:tblGrid>
              <a:tr h="5183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1</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2</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5183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1</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2</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5183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1</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2</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r h="5183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1</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2</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Date Placeholder 3"/>
          <p:cNvSpPr>
            <a:spLocks noGrp="1"/>
          </p:cNvSpPr>
          <p:nvPr>
            <p:ph type="dt" sz="quarter" idx="10"/>
          </p:nvPr>
        </p:nvSpPr>
        <p:spPr/>
        <p:txBody>
          <a:bodyPr/>
          <a:lstStyle/>
          <a:p>
            <a:pPr>
              <a:defRPr/>
            </a:pPr>
            <a:r>
              <a:rPr lang="en-US"/>
              <a:t>11/2/17 RevH</a:t>
            </a:r>
          </a:p>
        </p:txBody>
      </p:sp>
      <p:sp>
        <p:nvSpPr>
          <p:cNvPr id="25" name="Slide Number Placeholder 5"/>
          <p:cNvSpPr>
            <a:spLocks noGrp="1"/>
          </p:cNvSpPr>
          <p:nvPr>
            <p:ph type="sldNum" sz="quarter" idx="12"/>
          </p:nvPr>
        </p:nvSpPr>
        <p:spPr/>
        <p:txBody>
          <a:bodyPr/>
          <a:lstStyle/>
          <a:p>
            <a:pPr>
              <a:defRPr/>
            </a:pPr>
            <a:fld id="{7DBE363A-8699-462E-8CF5-001BD51661AD}" type="slidenum">
              <a:rPr lang="en-US"/>
              <a:pPr>
                <a:defRPr/>
              </a:pPr>
              <a:t>21</a:t>
            </a:fld>
            <a:endParaRPr lang="en-US"/>
          </a:p>
        </p:txBody>
      </p:sp>
      <p:sp>
        <p:nvSpPr>
          <p:cNvPr id="30724" name="Rectangle 2"/>
          <p:cNvSpPr>
            <a:spLocks noGrp="1" noChangeArrowheads="1"/>
          </p:cNvSpPr>
          <p:nvPr>
            <p:ph type="ctrTitle"/>
          </p:nvPr>
        </p:nvSpPr>
        <p:spPr>
          <a:xfrm>
            <a:off x="609600" y="457200"/>
            <a:ext cx="7772400" cy="1143000"/>
          </a:xfrm>
        </p:spPr>
        <p:txBody>
          <a:bodyPr/>
          <a:lstStyle/>
          <a:p>
            <a:r>
              <a:rPr lang="en-US" altLang="en-US" dirty="0">
                <a:latin typeface="Arial" panose="020B0604020202020204" pitchFamily="34" charset="0"/>
                <a:cs typeface="Arial" panose="020B0604020202020204" pitchFamily="34" charset="0"/>
              </a:rPr>
              <a:t>No Minor Frames?</a:t>
            </a:r>
          </a:p>
        </p:txBody>
      </p:sp>
      <p:sp>
        <p:nvSpPr>
          <p:cNvPr id="30725" name="Rectangle 3"/>
          <p:cNvSpPr>
            <a:spLocks noGrp="1" noChangeArrowheads="1"/>
          </p:cNvSpPr>
          <p:nvPr>
            <p:ph type="subTitle" idx="1"/>
          </p:nvPr>
        </p:nvSpPr>
        <p:spPr>
          <a:xfrm>
            <a:off x="609600" y="1676400"/>
            <a:ext cx="8001000" cy="1828800"/>
          </a:xfrm>
        </p:spPr>
        <p:txBody>
          <a:bodyPr/>
          <a:lstStyle/>
          <a:p>
            <a:pPr algn="l"/>
            <a:r>
              <a:rPr lang="en-US" altLang="en-US" sz="2800" dirty="0">
                <a:latin typeface="Arial" panose="020B0604020202020204" pitchFamily="34" charset="0"/>
                <a:cs typeface="Arial" panose="020B0604020202020204" pitchFamily="34" charset="0"/>
              </a:rPr>
              <a:t>Some PCM streams have a single minor frame.  Therefore the major frame and the minor frame is the same.  Although usually it is described as a PCM map that does not have any minor frames.</a:t>
            </a:r>
          </a:p>
        </p:txBody>
      </p:sp>
      <p:graphicFrame>
        <p:nvGraphicFramePr>
          <p:cNvPr id="16462" name="Group 78"/>
          <p:cNvGraphicFramePr>
            <a:graphicFrameLocks noGrp="1"/>
          </p:cNvGraphicFramePr>
          <p:nvPr/>
        </p:nvGraphicFramePr>
        <p:xfrm>
          <a:off x="762000" y="4419600"/>
          <a:ext cx="7696200" cy="584200"/>
        </p:xfrm>
        <a:graphic>
          <a:graphicData uri="http://schemas.openxmlformats.org/drawingml/2006/table">
            <a:tbl>
              <a:tblPr/>
              <a:tblGrid>
                <a:gridCol w="962025">
                  <a:extLst>
                    <a:ext uri="{9D8B030D-6E8A-4147-A177-3AD203B41FA5}">
                      <a16:colId xmlns:a16="http://schemas.microsoft.com/office/drawing/2014/main" val="20000"/>
                    </a:ext>
                  </a:extLst>
                </a:gridCol>
                <a:gridCol w="962025">
                  <a:extLst>
                    <a:ext uri="{9D8B030D-6E8A-4147-A177-3AD203B41FA5}">
                      <a16:colId xmlns:a16="http://schemas.microsoft.com/office/drawing/2014/main" val="20001"/>
                    </a:ext>
                  </a:extLst>
                </a:gridCol>
                <a:gridCol w="962025">
                  <a:extLst>
                    <a:ext uri="{9D8B030D-6E8A-4147-A177-3AD203B41FA5}">
                      <a16:colId xmlns:a16="http://schemas.microsoft.com/office/drawing/2014/main" val="20002"/>
                    </a:ext>
                  </a:extLst>
                </a:gridCol>
                <a:gridCol w="962025">
                  <a:extLst>
                    <a:ext uri="{9D8B030D-6E8A-4147-A177-3AD203B41FA5}">
                      <a16:colId xmlns:a16="http://schemas.microsoft.com/office/drawing/2014/main" val="20003"/>
                    </a:ext>
                  </a:extLst>
                </a:gridCol>
                <a:gridCol w="962025">
                  <a:extLst>
                    <a:ext uri="{9D8B030D-6E8A-4147-A177-3AD203B41FA5}">
                      <a16:colId xmlns:a16="http://schemas.microsoft.com/office/drawing/2014/main" val="20004"/>
                    </a:ext>
                  </a:extLst>
                </a:gridCol>
                <a:gridCol w="962025">
                  <a:extLst>
                    <a:ext uri="{9D8B030D-6E8A-4147-A177-3AD203B41FA5}">
                      <a16:colId xmlns:a16="http://schemas.microsoft.com/office/drawing/2014/main" val="20005"/>
                    </a:ext>
                  </a:extLst>
                </a:gridCol>
                <a:gridCol w="962025">
                  <a:extLst>
                    <a:ext uri="{9D8B030D-6E8A-4147-A177-3AD203B41FA5}">
                      <a16:colId xmlns:a16="http://schemas.microsoft.com/office/drawing/2014/main" val="20006"/>
                    </a:ext>
                  </a:extLst>
                </a:gridCol>
                <a:gridCol w="962025">
                  <a:extLst>
                    <a:ext uri="{9D8B030D-6E8A-4147-A177-3AD203B41FA5}">
                      <a16:colId xmlns:a16="http://schemas.microsoft.com/office/drawing/2014/main" val="20007"/>
                    </a:ext>
                  </a:extLst>
                </a:gridCol>
              </a:tblGrid>
              <a:tr h="584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1</a:t>
                      </a: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2</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Date Placeholder 3"/>
          <p:cNvSpPr>
            <a:spLocks noGrp="1"/>
          </p:cNvSpPr>
          <p:nvPr>
            <p:ph type="dt" sz="quarter" idx="10"/>
          </p:nvPr>
        </p:nvSpPr>
        <p:spPr/>
        <p:txBody>
          <a:bodyPr/>
          <a:lstStyle/>
          <a:p>
            <a:pPr>
              <a:defRPr/>
            </a:pPr>
            <a:r>
              <a:rPr lang="en-US"/>
              <a:t>11/2/17 RevH</a:t>
            </a:r>
          </a:p>
        </p:txBody>
      </p:sp>
      <p:sp>
        <p:nvSpPr>
          <p:cNvPr id="53" name="Slide Number Placeholder 5"/>
          <p:cNvSpPr>
            <a:spLocks noGrp="1"/>
          </p:cNvSpPr>
          <p:nvPr>
            <p:ph type="sldNum" sz="quarter" idx="12"/>
          </p:nvPr>
        </p:nvSpPr>
        <p:spPr/>
        <p:txBody>
          <a:bodyPr/>
          <a:lstStyle/>
          <a:p>
            <a:pPr>
              <a:defRPr/>
            </a:pPr>
            <a:fld id="{AE1A5DA0-1E87-434D-B517-DC4F6D6765B8}" type="slidenum">
              <a:rPr lang="en-US"/>
              <a:pPr>
                <a:defRPr/>
              </a:pPr>
              <a:t>22</a:t>
            </a:fld>
            <a:endParaRPr lang="en-US"/>
          </a:p>
        </p:txBody>
      </p:sp>
      <p:sp>
        <p:nvSpPr>
          <p:cNvPr id="31748" name="Rectangle 2"/>
          <p:cNvSpPr>
            <a:spLocks noGrp="1" noChangeArrowheads="1"/>
          </p:cNvSpPr>
          <p:nvPr>
            <p:ph type="ctrTitle"/>
          </p:nvPr>
        </p:nvSpPr>
        <p:spPr>
          <a:xfrm>
            <a:off x="685800" y="381000"/>
            <a:ext cx="7772400" cy="685800"/>
          </a:xfrm>
        </p:spPr>
        <p:txBody>
          <a:bodyPr>
            <a:normAutofit fontScale="90000"/>
          </a:bodyPr>
          <a:lstStyle/>
          <a:p>
            <a:r>
              <a:rPr lang="en-US" altLang="en-US" dirty="0">
                <a:latin typeface="Arial" panose="020B0604020202020204" pitchFamily="34" charset="0"/>
                <a:cs typeface="Arial" panose="020B0604020202020204" pitchFamily="34" charset="0"/>
              </a:rPr>
              <a:t>Minor Frame Numbering</a:t>
            </a:r>
          </a:p>
        </p:txBody>
      </p:sp>
      <p:sp>
        <p:nvSpPr>
          <p:cNvPr id="31749" name="Rectangle 3"/>
          <p:cNvSpPr>
            <a:spLocks noGrp="1" noChangeArrowheads="1"/>
          </p:cNvSpPr>
          <p:nvPr>
            <p:ph type="subTitle" idx="1"/>
          </p:nvPr>
        </p:nvSpPr>
        <p:spPr>
          <a:xfrm>
            <a:off x="304800" y="1371600"/>
            <a:ext cx="8534400" cy="2514600"/>
          </a:xfrm>
        </p:spPr>
        <p:txBody>
          <a:bodyPr>
            <a:normAutofit lnSpcReduction="10000"/>
          </a:bodyPr>
          <a:lstStyle/>
          <a:p>
            <a:pPr algn="l"/>
            <a:r>
              <a:rPr lang="en-US" altLang="en-US" sz="2800" dirty="0">
                <a:latin typeface="Arial" panose="020B0604020202020204" pitchFamily="34" charset="0"/>
                <a:cs typeface="Arial" panose="020B0604020202020204" pitchFamily="34" charset="0"/>
              </a:rPr>
              <a:t>The first minor frame in a major frame shall be identified as minor frame 1.  The remaining minor frames are numbered sequentially within the major frame.</a:t>
            </a:r>
          </a:p>
          <a:p>
            <a:pPr algn="l"/>
            <a:r>
              <a:rPr lang="en-US" altLang="en-US" sz="2800" dirty="0">
                <a:latin typeface="Arial" panose="020B0604020202020204" pitchFamily="34" charset="0"/>
                <a:cs typeface="Arial" panose="020B0604020202020204" pitchFamily="34" charset="0"/>
              </a:rPr>
              <a:t>For a Class I PCM stream, there are at most 256 minor frames in a major frame.</a:t>
            </a:r>
          </a:p>
        </p:txBody>
      </p:sp>
      <p:graphicFrame>
        <p:nvGraphicFramePr>
          <p:cNvPr id="17469" name="Group 61"/>
          <p:cNvGraphicFramePr>
            <a:graphicFrameLocks noGrp="1"/>
          </p:cNvGraphicFramePr>
          <p:nvPr/>
        </p:nvGraphicFramePr>
        <p:xfrm>
          <a:off x="757881" y="4267200"/>
          <a:ext cx="7620000" cy="2073276"/>
        </p:xfrm>
        <a:graphic>
          <a:graphicData uri="http://schemas.openxmlformats.org/drawingml/2006/table">
            <a:tbl>
              <a:tblPr/>
              <a:tblGrid>
                <a:gridCol w="9525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952500">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gridCol w="952500">
                  <a:extLst>
                    <a:ext uri="{9D8B030D-6E8A-4147-A177-3AD203B41FA5}">
                      <a16:colId xmlns:a16="http://schemas.microsoft.com/office/drawing/2014/main" val="20004"/>
                    </a:ext>
                  </a:extLst>
                </a:gridCol>
                <a:gridCol w="952500">
                  <a:extLst>
                    <a:ext uri="{9D8B030D-6E8A-4147-A177-3AD203B41FA5}">
                      <a16:colId xmlns:a16="http://schemas.microsoft.com/office/drawing/2014/main" val="20005"/>
                    </a:ext>
                  </a:extLst>
                </a:gridCol>
                <a:gridCol w="952500">
                  <a:extLst>
                    <a:ext uri="{9D8B030D-6E8A-4147-A177-3AD203B41FA5}">
                      <a16:colId xmlns:a16="http://schemas.microsoft.com/office/drawing/2014/main" val="20006"/>
                    </a:ext>
                  </a:extLst>
                </a:gridCol>
                <a:gridCol w="952500">
                  <a:extLst>
                    <a:ext uri="{9D8B030D-6E8A-4147-A177-3AD203B41FA5}">
                      <a16:colId xmlns:a16="http://schemas.microsoft.com/office/drawing/2014/main" val="20007"/>
                    </a:ext>
                  </a:extLst>
                </a:gridCol>
              </a:tblGrid>
              <a:tr h="5183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1</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2</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3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1</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2</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3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1</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2</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3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1</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2</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1797" name="Text Box 60"/>
          <p:cNvSpPr txBox="1">
            <a:spLocks noChangeArrowheads="1"/>
          </p:cNvSpPr>
          <p:nvPr/>
        </p:nvSpPr>
        <p:spPr bwMode="auto">
          <a:xfrm>
            <a:off x="437206" y="4303713"/>
            <a:ext cx="311150"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a:latin typeface="Arial" charset="0"/>
              </a:rPr>
              <a:t>1</a:t>
            </a:r>
          </a:p>
          <a:p>
            <a:pPr>
              <a:spcBef>
                <a:spcPct val="0"/>
              </a:spcBef>
              <a:buFontTx/>
              <a:buNone/>
            </a:pPr>
            <a:endParaRPr lang="en-US" altLang="en-US" sz="1800">
              <a:latin typeface="Arial" charset="0"/>
            </a:endParaRPr>
          </a:p>
          <a:p>
            <a:pPr>
              <a:spcBef>
                <a:spcPct val="0"/>
              </a:spcBef>
              <a:buFontTx/>
              <a:buNone/>
            </a:pPr>
            <a:r>
              <a:rPr lang="en-US" altLang="en-US" sz="1800">
                <a:latin typeface="Arial" charset="0"/>
              </a:rPr>
              <a:t>2</a:t>
            </a:r>
          </a:p>
          <a:p>
            <a:pPr>
              <a:spcBef>
                <a:spcPct val="0"/>
              </a:spcBef>
              <a:buFontTx/>
              <a:buNone/>
            </a:pPr>
            <a:endParaRPr lang="en-US" altLang="en-US" sz="1800">
              <a:latin typeface="Arial" charset="0"/>
            </a:endParaRPr>
          </a:p>
          <a:p>
            <a:pPr>
              <a:spcBef>
                <a:spcPct val="0"/>
              </a:spcBef>
              <a:buFontTx/>
              <a:buNone/>
            </a:pPr>
            <a:r>
              <a:rPr lang="en-US" altLang="en-US" sz="1800">
                <a:latin typeface="Arial" charset="0"/>
              </a:rPr>
              <a:t>3</a:t>
            </a:r>
          </a:p>
          <a:p>
            <a:pPr>
              <a:spcBef>
                <a:spcPct val="0"/>
              </a:spcBef>
              <a:buFontTx/>
              <a:buNone/>
            </a:pPr>
            <a:endParaRPr lang="en-US" altLang="en-US" sz="1800">
              <a:latin typeface="Arial" charset="0"/>
            </a:endParaRPr>
          </a:p>
          <a:p>
            <a:pPr>
              <a:spcBef>
                <a:spcPct val="0"/>
              </a:spcBef>
              <a:buFontTx/>
              <a:buNone/>
            </a:pPr>
            <a:r>
              <a:rPr lang="en-US" altLang="en-US" sz="1800">
                <a:latin typeface="Arial" charset="0"/>
              </a:rPr>
              <a:t>4</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Date Placeholder 3"/>
          <p:cNvSpPr>
            <a:spLocks noGrp="1"/>
          </p:cNvSpPr>
          <p:nvPr>
            <p:ph type="dt" sz="quarter" idx="10"/>
          </p:nvPr>
        </p:nvSpPr>
        <p:spPr/>
        <p:txBody>
          <a:bodyPr/>
          <a:lstStyle/>
          <a:p>
            <a:pPr>
              <a:defRPr/>
            </a:pPr>
            <a:r>
              <a:rPr lang="en-US"/>
              <a:t>11/2/17 RevH</a:t>
            </a:r>
          </a:p>
        </p:txBody>
      </p:sp>
      <p:sp>
        <p:nvSpPr>
          <p:cNvPr id="53" name="Slide Number Placeholder 5"/>
          <p:cNvSpPr>
            <a:spLocks noGrp="1"/>
          </p:cNvSpPr>
          <p:nvPr>
            <p:ph type="sldNum" sz="quarter" idx="12"/>
          </p:nvPr>
        </p:nvSpPr>
        <p:spPr/>
        <p:txBody>
          <a:bodyPr/>
          <a:lstStyle/>
          <a:p>
            <a:pPr>
              <a:defRPr/>
            </a:pPr>
            <a:fld id="{749EDD1E-4387-42B6-BA86-7B801DE520BB}" type="slidenum">
              <a:rPr lang="en-US"/>
              <a:pPr>
                <a:defRPr/>
              </a:pPr>
              <a:t>23</a:t>
            </a:fld>
            <a:endParaRPr lang="en-US"/>
          </a:p>
        </p:txBody>
      </p:sp>
      <p:sp>
        <p:nvSpPr>
          <p:cNvPr id="32772" name="Rectangle 2"/>
          <p:cNvSpPr>
            <a:spLocks noGrp="1" noChangeArrowheads="1"/>
          </p:cNvSpPr>
          <p:nvPr>
            <p:ph type="ctrTitle"/>
          </p:nvPr>
        </p:nvSpPr>
        <p:spPr>
          <a:xfrm>
            <a:off x="685800" y="381000"/>
            <a:ext cx="7772400" cy="685800"/>
          </a:xfrm>
        </p:spPr>
        <p:txBody>
          <a:bodyPr>
            <a:normAutofit fontScale="90000"/>
          </a:bodyPr>
          <a:lstStyle/>
          <a:p>
            <a:r>
              <a:rPr lang="en-US" altLang="en-US" dirty="0" err="1">
                <a:latin typeface="Arial" panose="020B0604020202020204" pitchFamily="34" charset="0"/>
                <a:cs typeface="Arial" panose="020B0604020202020204" pitchFamily="34" charset="0"/>
              </a:rPr>
              <a:t>Subframe</a:t>
            </a:r>
            <a:r>
              <a:rPr lang="en-US" altLang="en-US" dirty="0">
                <a:latin typeface="Arial" panose="020B0604020202020204" pitchFamily="34" charset="0"/>
                <a:cs typeface="Arial" panose="020B0604020202020204" pitchFamily="34" charset="0"/>
              </a:rPr>
              <a:t> Identification</a:t>
            </a:r>
          </a:p>
        </p:txBody>
      </p:sp>
      <p:sp>
        <p:nvSpPr>
          <p:cNvPr id="32773" name="Rectangle 3"/>
          <p:cNvSpPr>
            <a:spLocks noGrp="1" noChangeArrowheads="1"/>
          </p:cNvSpPr>
          <p:nvPr>
            <p:ph type="subTitle" idx="1"/>
          </p:nvPr>
        </p:nvSpPr>
        <p:spPr>
          <a:xfrm>
            <a:off x="304800" y="1447800"/>
            <a:ext cx="8534400" cy="2057400"/>
          </a:xfrm>
        </p:spPr>
        <p:txBody>
          <a:bodyPr/>
          <a:lstStyle/>
          <a:p>
            <a:pPr algn="l"/>
            <a:r>
              <a:rPr lang="en-US" altLang="en-US" sz="2400" dirty="0">
                <a:latin typeface="Arial" panose="020B0604020202020204" pitchFamily="34" charset="0"/>
                <a:cs typeface="Arial" panose="020B0604020202020204" pitchFamily="34" charset="0"/>
              </a:rPr>
              <a:t>To identify between each of the minor frames within the major frame, a sub frame ID counter is used.  It is usually the first word after the frame sync pattern.  Depending on the system, this counter can start counting from 0 or 1.  The equipment used at AID begins its count at 0.</a:t>
            </a:r>
          </a:p>
        </p:txBody>
      </p:sp>
      <p:graphicFrame>
        <p:nvGraphicFramePr>
          <p:cNvPr id="109572" name="Group 4"/>
          <p:cNvGraphicFramePr>
            <a:graphicFrameLocks noGrp="1"/>
          </p:cNvGraphicFramePr>
          <p:nvPr/>
        </p:nvGraphicFramePr>
        <p:xfrm>
          <a:off x="788773" y="3657600"/>
          <a:ext cx="7620000" cy="2073276"/>
        </p:xfrm>
        <a:graphic>
          <a:graphicData uri="http://schemas.openxmlformats.org/drawingml/2006/table">
            <a:tbl>
              <a:tblPr/>
              <a:tblGrid>
                <a:gridCol w="9525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952500">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gridCol w="952500">
                  <a:extLst>
                    <a:ext uri="{9D8B030D-6E8A-4147-A177-3AD203B41FA5}">
                      <a16:colId xmlns:a16="http://schemas.microsoft.com/office/drawing/2014/main" val="20004"/>
                    </a:ext>
                  </a:extLst>
                </a:gridCol>
                <a:gridCol w="952500">
                  <a:extLst>
                    <a:ext uri="{9D8B030D-6E8A-4147-A177-3AD203B41FA5}">
                      <a16:colId xmlns:a16="http://schemas.microsoft.com/office/drawing/2014/main" val="20005"/>
                    </a:ext>
                  </a:extLst>
                </a:gridCol>
                <a:gridCol w="952500">
                  <a:extLst>
                    <a:ext uri="{9D8B030D-6E8A-4147-A177-3AD203B41FA5}">
                      <a16:colId xmlns:a16="http://schemas.microsoft.com/office/drawing/2014/main" val="20006"/>
                    </a:ext>
                  </a:extLst>
                </a:gridCol>
                <a:gridCol w="952500">
                  <a:extLst>
                    <a:ext uri="{9D8B030D-6E8A-4147-A177-3AD203B41FA5}">
                      <a16:colId xmlns:a16="http://schemas.microsoft.com/office/drawing/2014/main" val="20007"/>
                    </a:ext>
                  </a:extLst>
                </a:gridCol>
              </a:tblGrid>
              <a:tr h="5183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1</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2</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SFID = 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3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1</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2</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SFID = 1</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3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1</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2</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SFID = 2</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3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1</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2</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SFID = 3</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2821" name="Text Box 52"/>
          <p:cNvSpPr txBox="1">
            <a:spLocks noChangeArrowheads="1"/>
          </p:cNvSpPr>
          <p:nvPr/>
        </p:nvSpPr>
        <p:spPr bwMode="auto">
          <a:xfrm>
            <a:off x="468098" y="3694113"/>
            <a:ext cx="311150"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a:latin typeface="Arial" charset="0"/>
              </a:rPr>
              <a:t>1</a:t>
            </a:r>
          </a:p>
          <a:p>
            <a:pPr>
              <a:spcBef>
                <a:spcPct val="0"/>
              </a:spcBef>
              <a:buFontTx/>
              <a:buNone/>
            </a:pPr>
            <a:endParaRPr lang="en-US" altLang="en-US" sz="1800">
              <a:latin typeface="Arial" charset="0"/>
            </a:endParaRPr>
          </a:p>
          <a:p>
            <a:pPr>
              <a:spcBef>
                <a:spcPct val="0"/>
              </a:spcBef>
              <a:buFontTx/>
              <a:buNone/>
            </a:pPr>
            <a:r>
              <a:rPr lang="en-US" altLang="en-US" sz="1800">
                <a:latin typeface="Arial" charset="0"/>
              </a:rPr>
              <a:t>2</a:t>
            </a:r>
          </a:p>
          <a:p>
            <a:pPr>
              <a:spcBef>
                <a:spcPct val="0"/>
              </a:spcBef>
              <a:buFontTx/>
              <a:buNone/>
            </a:pPr>
            <a:endParaRPr lang="en-US" altLang="en-US" sz="1800">
              <a:latin typeface="Arial" charset="0"/>
            </a:endParaRPr>
          </a:p>
          <a:p>
            <a:pPr>
              <a:spcBef>
                <a:spcPct val="0"/>
              </a:spcBef>
              <a:buFontTx/>
              <a:buNone/>
            </a:pPr>
            <a:r>
              <a:rPr lang="en-US" altLang="en-US" sz="1800">
                <a:latin typeface="Arial" charset="0"/>
              </a:rPr>
              <a:t>3</a:t>
            </a:r>
          </a:p>
          <a:p>
            <a:pPr>
              <a:spcBef>
                <a:spcPct val="0"/>
              </a:spcBef>
              <a:buFontTx/>
              <a:buNone/>
            </a:pPr>
            <a:endParaRPr lang="en-US" altLang="en-US" sz="1800">
              <a:latin typeface="Arial" charset="0"/>
            </a:endParaRPr>
          </a:p>
          <a:p>
            <a:pPr>
              <a:spcBef>
                <a:spcPct val="0"/>
              </a:spcBef>
              <a:buFontTx/>
              <a:buNone/>
            </a:pPr>
            <a:r>
              <a:rPr lang="en-US" altLang="en-US" sz="1800">
                <a:latin typeface="Arial" charset="0"/>
              </a:rPr>
              <a:t>4</a:t>
            </a:r>
          </a:p>
        </p:txBody>
      </p:sp>
      <p:sp>
        <p:nvSpPr>
          <p:cNvPr id="2" name="TextBox 1"/>
          <p:cNvSpPr txBox="1"/>
          <p:nvPr/>
        </p:nvSpPr>
        <p:spPr>
          <a:xfrm>
            <a:off x="779248" y="5911334"/>
            <a:ext cx="5250220" cy="369332"/>
          </a:xfrm>
          <a:prstGeom prst="rect">
            <a:avLst/>
          </a:prstGeom>
          <a:noFill/>
        </p:spPr>
        <p:txBody>
          <a:bodyPr wrap="none" rtlCol="0">
            <a:spAutoFit/>
          </a:bodyPr>
          <a:lstStyle/>
          <a:p>
            <a:r>
              <a:rPr lang="en-US" dirty="0"/>
              <a:t>A sub frame will be described later in this training.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Date Placeholder 3"/>
          <p:cNvSpPr>
            <a:spLocks noGrp="1"/>
          </p:cNvSpPr>
          <p:nvPr>
            <p:ph type="dt" sz="quarter" idx="10"/>
          </p:nvPr>
        </p:nvSpPr>
        <p:spPr/>
        <p:txBody>
          <a:bodyPr/>
          <a:lstStyle/>
          <a:p>
            <a:pPr>
              <a:defRPr/>
            </a:pPr>
            <a:r>
              <a:rPr lang="en-US"/>
              <a:t>11/2/17 RevH</a:t>
            </a:r>
          </a:p>
        </p:txBody>
      </p:sp>
      <p:sp>
        <p:nvSpPr>
          <p:cNvPr id="54" name="Slide Number Placeholder 5"/>
          <p:cNvSpPr>
            <a:spLocks noGrp="1"/>
          </p:cNvSpPr>
          <p:nvPr>
            <p:ph type="sldNum" sz="quarter" idx="12"/>
          </p:nvPr>
        </p:nvSpPr>
        <p:spPr/>
        <p:txBody>
          <a:bodyPr/>
          <a:lstStyle/>
          <a:p>
            <a:pPr>
              <a:defRPr/>
            </a:pPr>
            <a:fld id="{AB031674-8DF9-4D6D-96FD-A3AA89FDBA9B}" type="slidenum">
              <a:rPr lang="en-US"/>
              <a:pPr>
                <a:defRPr/>
              </a:pPr>
              <a:t>24</a:t>
            </a:fld>
            <a:endParaRPr lang="en-US"/>
          </a:p>
        </p:txBody>
      </p:sp>
      <p:sp>
        <p:nvSpPr>
          <p:cNvPr id="33796" name="Rectangle 2"/>
          <p:cNvSpPr>
            <a:spLocks noGrp="1" noChangeArrowheads="1"/>
          </p:cNvSpPr>
          <p:nvPr>
            <p:ph type="ctrTitle"/>
          </p:nvPr>
        </p:nvSpPr>
        <p:spPr>
          <a:xfrm>
            <a:off x="762000" y="304800"/>
            <a:ext cx="7772400" cy="609600"/>
          </a:xfrm>
        </p:spPr>
        <p:txBody>
          <a:bodyPr>
            <a:normAutofit fontScale="90000"/>
          </a:bodyPr>
          <a:lstStyle/>
          <a:p>
            <a:r>
              <a:rPr lang="en-US" altLang="en-US" dirty="0">
                <a:latin typeface="Arial" panose="020B0604020202020204" pitchFamily="34" charset="0"/>
                <a:cs typeface="Arial" panose="020B0604020202020204" pitchFamily="34" charset="0"/>
              </a:rPr>
              <a:t>Word Position Identification</a:t>
            </a:r>
          </a:p>
        </p:txBody>
      </p:sp>
      <p:sp>
        <p:nvSpPr>
          <p:cNvPr id="33797" name="Rectangle 3"/>
          <p:cNvSpPr>
            <a:spLocks noGrp="1" noChangeArrowheads="1"/>
          </p:cNvSpPr>
          <p:nvPr>
            <p:ph type="subTitle" idx="1"/>
          </p:nvPr>
        </p:nvSpPr>
        <p:spPr>
          <a:xfrm>
            <a:off x="304800" y="1371600"/>
            <a:ext cx="8686800" cy="1905000"/>
          </a:xfrm>
        </p:spPr>
        <p:txBody>
          <a:bodyPr/>
          <a:lstStyle/>
          <a:p>
            <a:pPr algn="l">
              <a:lnSpc>
                <a:spcPct val="90000"/>
              </a:lnSpc>
            </a:pPr>
            <a:r>
              <a:rPr lang="en-US" altLang="en-US" sz="2400" dirty="0">
                <a:latin typeface="Arial" panose="020B0604020202020204" pitchFamily="34" charset="0"/>
                <a:cs typeface="Arial" panose="020B0604020202020204" pitchFamily="34" charset="0"/>
              </a:rPr>
              <a:t>The first word after the frame sync pattern shall be word number one.  Each minor frame has the same word numbering with each individual word identified by its minor frame location (ex: word 4, minor frame 3).  Do not get confused by identifying the location by the sub frame ID counter.</a:t>
            </a:r>
          </a:p>
        </p:txBody>
      </p:sp>
      <p:graphicFrame>
        <p:nvGraphicFramePr>
          <p:cNvPr id="18489" name="Group 57"/>
          <p:cNvGraphicFramePr>
            <a:graphicFrameLocks noGrp="1"/>
          </p:cNvGraphicFramePr>
          <p:nvPr/>
        </p:nvGraphicFramePr>
        <p:xfrm>
          <a:off x="914400" y="4114800"/>
          <a:ext cx="7620000" cy="2073276"/>
        </p:xfrm>
        <a:graphic>
          <a:graphicData uri="http://schemas.openxmlformats.org/drawingml/2006/table">
            <a:tbl>
              <a:tblPr/>
              <a:tblGrid>
                <a:gridCol w="9525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952500">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gridCol w="952500">
                  <a:extLst>
                    <a:ext uri="{9D8B030D-6E8A-4147-A177-3AD203B41FA5}">
                      <a16:colId xmlns:a16="http://schemas.microsoft.com/office/drawing/2014/main" val="20004"/>
                    </a:ext>
                  </a:extLst>
                </a:gridCol>
                <a:gridCol w="952500">
                  <a:extLst>
                    <a:ext uri="{9D8B030D-6E8A-4147-A177-3AD203B41FA5}">
                      <a16:colId xmlns:a16="http://schemas.microsoft.com/office/drawing/2014/main" val="20005"/>
                    </a:ext>
                  </a:extLst>
                </a:gridCol>
                <a:gridCol w="952500">
                  <a:extLst>
                    <a:ext uri="{9D8B030D-6E8A-4147-A177-3AD203B41FA5}">
                      <a16:colId xmlns:a16="http://schemas.microsoft.com/office/drawing/2014/main" val="20006"/>
                    </a:ext>
                  </a:extLst>
                </a:gridCol>
                <a:gridCol w="952500">
                  <a:extLst>
                    <a:ext uri="{9D8B030D-6E8A-4147-A177-3AD203B41FA5}">
                      <a16:colId xmlns:a16="http://schemas.microsoft.com/office/drawing/2014/main" val="20007"/>
                    </a:ext>
                  </a:extLst>
                </a:gridCol>
              </a:tblGrid>
              <a:tr h="5183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1</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2</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SFID = 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3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1</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2</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SFID = 1</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3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1</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2</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SFID = 2</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X</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3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1</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2</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SFID = 3</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3845" name="Text Box 55"/>
          <p:cNvSpPr txBox="1">
            <a:spLocks noChangeArrowheads="1"/>
          </p:cNvSpPr>
          <p:nvPr/>
        </p:nvSpPr>
        <p:spPr bwMode="auto">
          <a:xfrm>
            <a:off x="3124200" y="3733800"/>
            <a:ext cx="5073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a:latin typeface="Arial" charset="0"/>
              </a:rPr>
              <a:t>1            2             3             4             5              6</a:t>
            </a:r>
          </a:p>
        </p:txBody>
      </p:sp>
      <p:sp>
        <p:nvSpPr>
          <p:cNvPr id="33846" name="Text Box 56"/>
          <p:cNvSpPr txBox="1">
            <a:spLocks noChangeArrowheads="1"/>
          </p:cNvSpPr>
          <p:nvPr/>
        </p:nvSpPr>
        <p:spPr bwMode="auto">
          <a:xfrm>
            <a:off x="441325" y="4151313"/>
            <a:ext cx="311150"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a:latin typeface="Arial" charset="0"/>
              </a:rPr>
              <a:t>1</a:t>
            </a:r>
          </a:p>
          <a:p>
            <a:pPr>
              <a:spcBef>
                <a:spcPct val="0"/>
              </a:spcBef>
              <a:buFontTx/>
              <a:buNone/>
            </a:pPr>
            <a:endParaRPr lang="en-US" altLang="en-US" sz="1800">
              <a:latin typeface="Arial" charset="0"/>
            </a:endParaRPr>
          </a:p>
          <a:p>
            <a:pPr>
              <a:spcBef>
                <a:spcPct val="0"/>
              </a:spcBef>
              <a:buFontTx/>
              <a:buNone/>
            </a:pPr>
            <a:r>
              <a:rPr lang="en-US" altLang="en-US" sz="1800">
                <a:latin typeface="Arial" charset="0"/>
              </a:rPr>
              <a:t>2</a:t>
            </a:r>
          </a:p>
          <a:p>
            <a:pPr>
              <a:spcBef>
                <a:spcPct val="0"/>
              </a:spcBef>
              <a:buFontTx/>
              <a:buNone/>
            </a:pPr>
            <a:endParaRPr lang="en-US" altLang="en-US" sz="1800">
              <a:latin typeface="Arial" charset="0"/>
            </a:endParaRPr>
          </a:p>
          <a:p>
            <a:pPr>
              <a:spcBef>
                <a:spcPct val="0"/>
              </a:spcBef>
              <a:buFontTx/>
              <a:buNone/>
            </a:pPr>
            <a:r>
              <a:rPr lang="en-US" altLang="en-US" sz="1800">
                <a:latin typeface="Arial" charset="0"/>
              </a:rPr>
              <a:t>3</a:t>
            </a:r>
          </a:p>
          <a:p>
            <a:pPr>
              <a:spcBef>
                <a:spcPct val="0"/>
              </a:spcBef>
              <a:buFontTx/>
              <a:buNone/>
            </a:pPr>
            <a:endParaRPr lang="en-US" altLang="en-US" sz="1800">
              <a:latin typeface="Arial" charset="0"/>
            </a:endParaRPr>
          </a:p>
          <a:p>
            <a:pPr>
              <a:spcBef>
                <a:spcPct val="0"/>
              </a:spcBef>
              <a:buFontTx/>
              <a:buNone/>
            </a:pPr>
            <a:r>
              <a:rPr lang="en-US" altLang="en-US" sz="1800">
                <a:latin typeface="Arial" charset="0"/>
              </a:rPr>
              <a:t>4</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Date Placeholder 3"/>
          <p:cNvSpPr>
            <a:spLocks noGrp="1"/>
          </p:cNvSpPr>
          <p:nvPr>
            <p:ph type="dt" sz="quarter" idx="10"/>
          </p:nvPr>
        </p:nvSpPr>
        <p:spPr/>
        <p:txBody>
          <a:bodyPr/>
          <a:lstStyle/>
          <a:p>
            <a:pPr>
              <a:defRPr/>
            </a:pPr>
            <a:r>
              <a:rPr lang="en-US"/>
              <a:t>11/2/17 RevH</a:t>
            </a:r>
          </a:p>
        </p:txBody>
      </p:sp>
      <p:sp>
        <p:nvSpPr>
          <p:cNvPr id="55" name="Slide Number Placeholder 5"/>
          <p:cNvSpPr>
            <a:spLocks noGrp="1"/>
          </p:cNvSpPr>
          <p:nvPr>
            <p:ph type="sldNum" sz="quarter" idx="12"/>
          </p:nvPr>
        </p:nvSpPr>
        <p:spPr/>
        <p:txBody>
          <a:bodyPr/>
          <a:lstStyle/>
          <a:p>
            <a:pPr>
              <a:defRPr/>
            </a:pPr>
            <a:fld id="{23D71F83-FEF4-40CC-846A-94D880C0989F}" type="slidenum">
              <a:rPr lang="en-US"/>
              <a:pPr>
                <a:defRPr/>
              </a:pPr>
              <a:t>25</a:t>
            </a:fld>
            <a:endParaRPr lang="en-US"/>
          </a:p>
        </p:txBody>
      </p:sp>
      <p:sp>
        <p:nvSpPr>
          <p:cNvPr id="34820" name="Rectangle 2"/>
          <p:cNvSpPr>
            <a:spLocks noGrp="1" noChangeArrowheads="1"/>
          </p:cNvSpPr>
          <p:nvPr>
            <p:ph type="ctrTitle"/>
          </p:nvPr>
        </p:nvSpPr>
        <p:spPr>
          <a:xfrm>
            <a:off x="685800" y="152400"/>
            <a:ext cx="7772400" cy="762000"/>
          </a:xfrm>
        </p:spPr>
        <p:txBody>
          <a:bodyPr>
            <a:normAutofit fontScale="90000"/>
          </a:bodyPr>
          <a:lstStyle/>
          <a:p>
            <a:r>
              <a:rPr lang="en-US" altLang="en-US" dirty="0">
                <a:latin typeface="Arial" panose="020B0604020202020204" pitchFamily="34" charset="0"/>
                <a:cs typeface="Arial" panose="020B0604020202020204" pitchFamily="34" charset="0"/>
              </a:rPr>
              <a:t>Word Numbering</a:t>
            </a:r>
          </a:p>
        </p:txBody>
      </p:sp>
      <p:sp>
        <p:nvSpPr>
          <p:cNvPr id="34821" name="Rectangle 3"/>
          <p:cNvSpPr>
            <a:spLocks noGrp="1" noChangeArrowheads="1"/>
          </p:cNvSpPr>
          <p:nvPr>
            <p:ph type="subTitle" idx="1"/>
          </p:nvPr>
        </p:nvSpPr>
        <p:spPr>
          <a:xfrm>
            <a:off x="381000" y="914400"/>
            <a:ext cx="8305800" cy="2057400"/>
          </a:xfrm>
        </p:spPr>
        <p:txBody>
          <a:bodyPr/>
          <a:lstStyle/>
          <a:p>
            <a:pPr algn="l"/>
            <a:r>
              <a:rPr lang="en-US" altLang="en-US" sz="2400" dirty="0">
                <a:latin typeface="Arial" panose="020B0604020202020204" pitchFamily="34" charset="0"/>
                <a:cs typeface="Arial" panose="020B0604020202020204" pitchFamily="34" charset="0"/>
              </a:rPr>
              <a:t>Because the first word after the frame sync pattern is designated as word 1, the PCM map is normally shown in this form in data acquisition software.  This makes it easier for the person programming the hardware and creating the PCM map.</a:t>
            </a:r>
          </a:p>
        </p:txBody>
      </p:sp>
      <p:graphicFrame>
        <p:nvGraphicFramePr>
          <p:cNvPr id="104525" name="Group 77"/>
          <p:cNvGraphicFramePr>
            <a:graphicFrameLocks noGrp="1"/>
          </p:cNvGraphicFramePr>
          <p:nvPr/>
        </p:nvGraphicFramePr>
        <p:xfrm>
          <a:off x="849743" y="3276600"/>
          <a:ext cx="7620000" cy="2087634"/>
        </p:xfrm>
        <a:graphic>
          <a:graphicData uri="http://schemas.openxmlformats.org/drawingml/2006/table">
            <a:tbl>
              <a:tblPr/>
              <a:tblGrid>
                <a:gridCol w="9525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952500">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gridCol w="952500">
                  <a:extLst>
                    <a:ext uri="{9D8B030D-6E8A-4147-A177-3AD203B41FA5}">
                      <a16:colId xmlns:a16="http://schemas.microsoft.com/office/drawing/2014/main" val="20004"/>
                    </a:ext>
                  </a:extLst>
                </a:gridCol>
                <a:gridCol w="952500">
                  <a:extLst>
                    <a:ext uri="{9D8B030D-6E8A-4147-A177-3AD203B41FA5}">
                      <a16:colId xmlns:a16="http://schemas.microsoft.com/office/drawing/2014/main" val="20005"/>
                    </a:ext>
                  </a:extLst>
                </a:gridCol>
                <a:gridCol w="952500">
                  <a:extLst>
                    <a:ext uri="{9D8B030D-6E8A-4147-A177-3AD203B41FA5}">
                      <a16:colId xmlns:a16="http://schemas.microsoft.com/office/drawing/2014/main" val="20006"/>
                    </a:ext>
                  </a:extLst>
                </a:gridCol>
                <a:gridCol w="952500">
                  <a:extLst>
                    <a:ext uri="{9D8B030D-6E8A-4147-A177-3AD203B41FA5}">
                      <a16:colId xmlns:a16="http://schemas.microsoft.com/office/drawing/2014/main" val="20007"/>
                    </a:ext>
                  </a:extLst>
                </a:gridCol>
              </a:tblGrid>
              <a:tr h="533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SFID = 0</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1</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2</a:t>
                      </a:r>
                      <a:endParaRPr kumimoji="0" lang="en-US" sz="2800" b="0" i="0" u="none" strike="noStrike" cap="none" normalizeH="0" baseline="0">
                        <a:ln>
                          <a:noFill/>
                        </a:ln>
                        <a:solidFill>
                          <a:schemeClr val="tx1"/>
                        </a:solidFill>
                        <a:effectLst/>
                        <a:latin typeface="Times New Roman" pitchFamily="18" charset="0"/>
                      </a:endParaRP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0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SFID = 1</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1</a:t>
                      </a:r>
                      <a:endParaRPr kumimoji="0" lang="en-US" sz="2800" b="0" i="0" u="none" strike="noStrike" cap="none" normalizeH="0" baseline="0">
                        <a:ln>
                          <a:noFill/>
                        </a:ln>
                        <a:solidFill>
                          <a:schemeClr val="tx1"/>
                        </a:solidFill>
                        <a:effectLst/>
                        <a:latin typeface="Times New Roman" pitchFamily="18" charset="0"/>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2</a:t>
                      </a:r>
                      <a:endParaRPr kumimoji="0" lang="en-US" sz="2800" b="0" i="0" u="none" strike="noStrike" cap="none" normalizeH="0" baseline="0">
                        <a:ln>
                          <a:noFill/>
                        </a:ln>
                        <a:solidFill>
                          <a:schemeClr val="tx1"/>
                        </a:solidFill>
                        <a:effectLst/>
                        <a:latin typeface="Times New Roman" pitchFamily="18" charset="0"/>
                      </a:endParaRP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0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SFID = 2</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1</a:t>
                      </a:r>
                      <a:endParaRPr kumimoji="0" lang="en-US" sz="2800" b="0" i="0" u="none" strike="noStrike" cap="none" normalizeH="0" baseline="0">
                        <a:ln>
                          <a:noFill/>
                        </a:ln>
                        <a:solidFill>
                          <a:schemeClr val="tx1"/>
                        </a:solidFill>
                        <a:effectLst/>
                        <a:latin typeface="Times New Roman" pitchFamily="18" charset="0"/>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2</a:t>
                      </a:r>
                      <a:endParaRPr kumimoji="0" lang="en-US" sz="2800" b="0" i="0" u="none" strike="noStrike" cap="none" normalizeH="0" baseline="0">
                        <a:ln>
                          <a:noFill/>
                        </a:ln>
                        <a:solidFill>
                          <a:schemeClr val="tx1"/>
                        </a:solidFill>
                        <a:effectLst/>
                        <a:latin typeface="Times New Roman" pitchFamily="18" charset="0"/>
                      </a:endParaRP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0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SFID = 3</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1</a:t>
                      </a:r>
                      <a:endParaRPr kumimoji="0" lang="en-US" sz="2800" b="0" i="0" u="none" strike="noStrike" cap="none" normalizeH="0" baseline="0">
                        <a:ln>
                          <a:noFill/>
                        </a:ln>
                        <a:solidFill>
                          <a:schemeClr val="tx1"/>
                        </a:solidFill>
                        <a:effectLst/>
                        <a:latin typeface="Times New Roman" pitchFamily="18" charset="0"/>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2</a:t>
                      </a:r>
                      <a:endParaRPr kumimoji="0" lang="en-US" sz="2800" b="0" i="0" u="none" strike="noStrike" cap="none" normalizeH="0" baseline="0">
                        <a:ln>
                          <a:noFill/>
                        </a:ln>
                        <a:solidFill>
                          <a:schemeClr val="tx1"/>
                        </a:solidFill>
                        <a:effectLst/>
                        <a:latin typeface="Times New Roman" pitchFamily="18" charset="0"/>
                      </a:endParaRP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4869" name="Text Box 71"/>
          <p:cNvSpPr txBox="1">
            <a:spLocks noChangeArrowheads="1"/>
          </p:cNvSpPr>
          <p:nvPr/>
        </p:nvSpPr>
        <p:spPr bwMode="auto">
          <a:xfrm>
            <a:off x="1138668" y="2779712"/>
            <a:ext cx="697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a:latin typeface="Arial" charset="0"/>
              </a:rPr>
              <a:t>1             2            3              4             5             6             7             8</a:t>
            </a:r>
          </a:p>
        </p:txBody>
      </p:sp>
      <p:sp>
        <p:nvSpPr>
          <p:cNvPr id="34870" name="Text Box 72"/>
          <p:cNvSpPr txBox="1">
            <a:spLocks noChangeArrowheads="1"/>
          </p:cNvSpPr>
          <p:nvPr/>
        </p:nvSpPr>
        <p:spPr bwMode="auto">
          <a:xfrm>
            <a:off x="392543" y="3276600"/>
            <a:ext cx="311150"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a:latin typeface="Arial" charset="0"/>
              </a:rPr>
              <a:t>1</a:t>
            </a:r>
          </a:p>
          <a:p>
            <a:pPr>
              <a:spcBef>
                <a:spcPct val="0"/>
              </a:spcBef>
              <a:buFontTx/>
              <a:buNone/>
            </a:pPr>
            <a:endParaRPr lang="en-US" altLang="en-US" sz="1800">
              <a:latin typeface="Arial" charset="0"/>
            </a:endParaRPr>
          </a:p>
          <a:p>
            <a:pPr>
              <a:spcBef>
                <a:spcPct val="0"/>
              </a:spcBef>
              <a:buFontTx/>
              <a:buNone/>
            </a:pPr>
            <a:r>
              <a:rPr lang="en-US" altLang="en-US" sz="1800">
                <a:latin typeface="Arial" charset="0"/>
              </a:rPr>
              <a:t>2</a:t>
            </a:r>
          </a:p>
          <a:p>
            <a:pPr>
              <a:spcBef>
                <a:spcPct val="0"/>
              </a:spcBef>
              <a:buFontTx/>
              <a:buNone/>
            </a:pPr>
            <a:endParaRPr lang="en-US" altLang="en-US" sz="1800">
              <a:latin typeface="Arial" charset="0"/>
            </a:endParaRPr>
          </a:p>
          <a:p>
            <a:pPr>
              <a:spcBef>
                <a:spcPct val="0"/>
              </a:spcBef>
              <a:buFontTx/>
              <a:buNone/>
            </a:pPr>
            <a:r>
              <a:rPr lang="en-US" altLang="en-US" sz="1800">
                <a:latin typeface="Arial" charset="0"/>
              </a:rPr>
              <a:t>3</a:t>
            </a:r>
          </a:p>
          <a:p>
            <a:pPr>
              <a:spcBef>
                <a:spcPct val="0"/>
              </a:spcBef>
              <a:buFontTx/>
              <a:buNone/>
            </a:pPr>
            <a:endParaRPr lang="en-US" altLang="en-US" sz="1800">
              <a:latin typeface="Arial" charset="0"/>
            </a:endParaRPr>
          </a:p>
          <a:p>
            <a:pPr>
              <a:spcBef>
                <a:spcPct val="0"/>
              </a:spcBef>
              <a:buFontTx/>
              <a:buNone/>
            </a:pPr>
            <a:r>
              <a:rPr lang="en-US" altLang="en-US" sz="1800">
                <a:latin typeface="Arial" charset="0"/>
              </a:rPr>
              <a:t>4</a:t>
            </a:r>
          </a:p>
        </p:txBody>
      </p:sp>
      <p:sp>
        <p:nvSpPr>
          <p:cNvPr id="34871" name="Text Box 78"/>
          <p:cNvSpPr txBox="1">
            <a:spLocks noChangeArrowheads="1"/>
          </p:cNvSpPr>
          <p:nvPr/>
        </p:nvSpPr>
        <p:spPr bwMode="auto">
          <a:xfrm>
            <a:off x="294290" y="5432425"/>
            <a:ext cx="8458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dirty="0">
                <a:latin typeface="Arial" charset="0"/>
              </a:rPr>
              <a:t>This is a PCM map that is represented from the hardware point of view.  RTPS will argue (and would be correct) that the frame sync word comes first, but just keep in mind that we say it comes last so the first word represented is word 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quarter" idx="10"/>
          </p:nvPr>
        </p:nvSpPr>
        <p:spPr/>
        <p:txBody>
          <a:bodyPr/>
          <a:lstStyle/>
          <a:p>
            <a:pPr>
              <a:defRPr/>
            </a:pPr>
            <a:r>
              <a:rPr lang="en-US"/>
              <a:t>11/2/17 RevH</a:t>
            </a:r>
          </a:p>
        </p:txBody>
      </p:sp>
      <p:sp>
        <p:nvSpPr>
          <p:cNvPr id="8" name="Slide Number Placeholder 5"/>
          <p:cNvSpPr>
            <a:spLocks noGrp="1"/>
          </p:cNvSpPr>
          <p:nvPr>
            <p:ph type="sldNum" sz="quarter" idx="12"/>
          </p:nvPr>
        </p:nvSpPr>
        <p:spPr/>
        <p:txBody>
          <a:bodyPr/>
          <a:lstStyle/>
          <a:p>
            <a:pPr>
              <a:defRPr/>
            </a:pPr>
            <a:fld id="{98D67700-7DBF-4640-ADA9-BE461154D804}" type="slidenum">
              <a:rPr lang="en-US"/>
              <a:pPr>
                <a:defRPr/>
              </a:pPr>
              <a:t>26</a:t>
            </a:fld>
            <a:endParaRPr lang="en-US"/>
          </a:p>
        </p:txBody>
      </p:sp>
      <p:sp>
        <p:nvSpPr>
          <p:cNvPr id="36868" name="Rectangle 2"/>
          <p:cNvSpPr>
            <a:spLocks noGrp="1" noChangeArrowheads="1"/>
          </p:cNvSpPr>
          <p:nvPr>
            <p:ph type="ctrTitle"/>
          </p:nvPr>
        </p:nvSpPr>
        <p:spPr>
          <a:xfrm>
            <a:off x="685800" y="228600"/>
            <a:ext cx="7772400" cy="762000"/>
          </a:xfrm>
        </p:spPr>
        <p:txBody>
          <a:bodyPr>
            <a:normAutofit fontScale="90000"/>
          </a:bodyPr>
          <a:lstStyle/>
          <a:p>
            <a:r>
              <a:rPr lang="en-US" altLang="en-US" dirty="0">
                <a:latin typeface="Arial" panose="020B0604020202020204" pitchFamily="34" charset="0"/>
                <a:cs typeface="Arial" panose="020B0604020202020204" pitchFamily="34" charset="0"/>
              </a:rPr>
              <a:t>Minor Frame Length</a:t>
            </a:r>
          </a:p>
        </p:txBody>
      </p:sp>
      <p:sp>
        <p:nvSpPr>
          <p:cNvPr id="36869" name="Rectangle 3"/>
          <p:cNvSpPr>
            <a:spLocks noGrp="1" noChangeArrowheads="1"/>
          </p:cNvSpPr>
          <p:nvPr>
            <p:ph type="subTitle" idx="1"/>
          </p:nvPr>
        </p:nvSpPr>
        <p:spPr>
          <a:xfrm>
            <a:off x="535258" y="1142999"/>
            <a:ext cx="8380141" cy="3657599"/>
          </a:xfrm>
        </p:spPr>
        <p:txBody>
          <a:bodyPr>
            <a:normAutofit lnSpcReduction="10000"/>
          </a:bodyPr>
          <a:lstStyle/>
          <a:p>
            <a:pPr algn="l"/>
            <a:r>
              <a:rPr lang="en-US" altLang="en-US" sz="2400" dirty="0">
                <a:latin typeface="Arial" panose="020B0604020202020204" pitchFamily="34" charset="0"/>
                <a:cs typeface="Arial" panose="020B0604020202020204" pitchFamily="34" charset="0"/>
              </a:rPr>
              <a:t>Minor Frame Length is defined as the number of words (including the frame sync pattern) within each minor frame. </a:t>
            </a:r>
          </a:p>
          <a:p>
            <a:pPr algn="l"/>
            <a:endParaRPr lang="en-US" altLang="en-US" sz="2400" dirty="0">
              <a:latin typeface="Arial" panose="020B0604020202020204" pitchFamily="34" charset="0"/>
              <a:cs typeface="Arial" panose="020B0604020202020204" pitchFamily="34" charset="0"/>
            </a:endParaRPr>
          </a:p>
          <a:p>
            <a:pPr algn="l"/>
            <a:r>
              <a:rPr lang="en-US" altLang="en-US" sz="2400" dirty="0">
                <a:latin typeface="Arial" panose="020B0604020202020204" pitchFamily="34" charset="0"/>
                <a:cs typeface="Arial" panose="020B0604020202020204" pitchFamily="34" charset="0"/>
              </a:rPr>
              <a:t>For a Class I PCM Stream, the minor frame can be no longer than 8192 bits.  For a 12-bit system that is 682 words, and for a 16-bit system that is 512 words.  Additionally, no minor frame shall exceed 1024 words.</a:t>
            </a:r>
          </a:p>
          <a:p>
            <a:pPr algn="l"/>
            <a:endParaRPr lang="en-US" altLang="en-US" sz="2400" dirty="0">
              <a:latin typeface="Arial" panose="020B0604020202020204" pitchFamily="34" charset="0"/>
              <a:cs typeface="Arial" panose="020B0604020202020204" pitchFamily="34" charset="0"/>
            </a:endParaRPr>
          </a:p>
          <a:p>
            <a:pPr algn="l"/>
            <a:r>
              <a:rPr lang="en-US" altLang="en-US" sz="2400" dirty="0">
                <a:latin typeface="Arial" panose="020B0604020202020204" pitchFamily="34" charset="0"/>
                <a:cs typeface="Arial" panose="020B0604020202020204" pitchFamily="34" charset="0"/>
              </a:rPr>
              <a:t>For our example, the minor frame length is 8 words/minor frame.</a:t>
            </a:r>
          </a:p>
        </p:txBody>
      </p:sp>
      <p:pic>
        <p:nvPicPr>
          <p:cNvPr id="36870" name="Picture 5"/>
          <p:cNvPicPr>
            <a:picLocks noChangeAspect="1" noChangeArrowheads="1"/>
          </p:cNvPicPr>
          <p:nvPr/>
        </p:nvPicPr>
        <p:blipFill>
          <a:blip r:embed="rId2">
            <a:extLst>
              <a:ext uri="{28A0092B-C50C-407E-A947-70E740481C1C}">
                <a14:useLocalDpi xmlns:a14="http://schemas.microsoft.com/office/drawing/2010/main" val="0"/>
              </a:ext>
            </a:extLst>
          </a:blip>
          <a:srcRect l="14063" t="51042" r="16406" b="18750"/>
          <a:stretch>
            <a:fillRect/>
          </a:stretch>
        </p:blipFill>
        <p:spPr bwMode="auto">
          <a:xfrm>
            <a:off x="1639228" y="4283909"/>
            <a:ext cx="6172200"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1" name="Line 6"/>
          <p:cNvSpPr>
            <a:spLocks noChangeShapeType="1"/>
          </p:cNvSpPr>
          <p:nvPr/>
        </p:nvSpPr>
        <p:spPr bwMode="auto">
          <a:xfrm flipH="1">
            <a:off x="1676400" y="5410200"/>
            <a:ext cx="28956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72" name="Line 7"/>
          <p:cNvSpPr>
            <a:spLocks noChangeShapeType="1"/>
          </p:cNvSpPr>
          <p:nvPr/>
        </p:nvSpPr>
        <p:spPr bwMode="auto">
          <a:xfrm flipV="1">
            <a:off x="4495800" y="5410200"/>
            <a:ext cx="29718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quarter" idx="10"/>
          </p:nvPr>
        </p:nvSpPr>
        <p:spPr/>
        <p:txBody>
          <a:bodyPr/>
          <a:lstStyle/>
          <a:p>
            <a:pPr>
              <a:defRPr/>
            </a:pPr>
            <a:r>
              <a:rPr lang="en-US"/>
              <a:t>11/2/17 RevH</a:t>
            </a:r>
          </a:p>
        </p:txBody>
      </p:sp>
      <p:sp>
        <p:nvSpPr>
          <p:cNvPr id="8" name="Slide Number Placeholder 5"/>
          <p:cNvSpPr>
            <a:spLocks noGrp="1"/>
          </p:cNvSpPr>
          <p:nvPr>
            <p:ph type="sldNum" sz="quarter" idx="12"/>
          </p:nvPr>
        </p:nvSpPr>
        <p:spPr/>
        <p:txBody>
          <a:bodyPr/>
          <a:lstStyle/>
          <a:p>
            <a:pPr>
              <a:defRPr/>
            </a:pPr>
            <a:fld id="{2C382896-B7D1-43BB-B079-CA20A0DBAF47}" type="slidenum">
              <a:rPr lang="en-US"/>
              <a:pPr>
                <a:defRPr/>
              </a:pPr>
              <a:t>27</a:t>
            </a:fld>
            <a:endParaRPr lang="en-US"/>
          </a:p>
        </p:txBody>
      </p:sp>
      <p:sp>
        <p:nvSpPr>
          <p:cNvPr id="37892" name="Rectangle 2"/>
          <p:cNvSpPr>
            <a:spLocks noGrp="1" noChangeArrowheads="1"/>
          </p:cNvSpPr>
          <p:nvPr>
            <p:ph type="ctrTitle"/>
          </p:nvPr>
        </p:nvSpPr>
        <p:spPr>
          <a:xfrm>
            <a:off x="609600" y="152400"/>
            <a:ext cx="7772400" cy="762000"/>
          </a:xfrm>
        </p:spPr>
        <p:txBody>
          <a:bodyPr>
            <a:normAutofit fontScale="90000"/>
          </a:bodyPr>
          <a:lstStyle/>
          <a:p>
            <a:r>
              <a:rPr lang="en-US" altLang="en-US" dirty="0">
                <a:latin typeface="Arial" panose="020B0604020202020204" pitchFamily="34" charset="0"/>
                <a:cs typeface="Arial" panose="020B0604020202020204" pitchFamily="34" charset="0"/>
              </a:rPr>
              <a:t>Major Frame Length</a:t>
            </a:r>
          </a:p>
        </p:txBody>
      </p:sp>
      <p:sp>
        <p:nvSpPr>
          <p:cNvPr id="37893" name="Rectangle 3"/>
          <p:cNvSpPr>
            <a:spLocks noGrp="1" noChangeArrowheads="1"/>
          </p:cNvSpPr>
          <p:nvPr>
            <p:ph type="subTitle" idx="1"/>
          </p:nvPr>
        </p:nvSpPr>
        <p:spPr>
          <a:xfrm>
            <a:off x="393708" y="1066800"/>
            <a:ext cx="8559792" cy="2758068"/>
          </a:xfrm>
        </p:spPr>
        <p:txBody>
          <a:bodyPr/>
          <a:lstStyle/>
          <a:p>
            <a:pPr algn="l"/>
            <a:r>
              <a:rPr lang="en-US" altLang="en-US" sz="2400" dirty="0">
                <a:latin typeface="Arial" panose="020B0604020202020204" pitchFamily="34" charset="0"/>
                <a:cs typeface="Arial" panose="020B0604020202020204" pitchFamily="34" charset="0"/>
              </a:rPr>
              <a:t>Major Frame Length is defined as the minor frame length multiplied by the number of minor frames in the major frame.</a:t>
            </a:r>
          </a:p>
          <a:p>
            <a:pPr algn="l"/>
            <a:endParaRPr lang="en-US" altLang="en-US" sz="2400" dirty="0">
              <a:latin typeface="Arial" panose="020B0604020202020204" pitchFamily="34" charset="0"/>
              <a:cs typeface="Arial" panose="020B0604020202020204" pitchFamily="34" charset="0"/>
            </a:endParaRPr>
          </a:p>
          <a:p>
            <a:pPr algn="l"/>
            <a:r>
              <a:rPr lang="en-US" altLang="en-US" sz="2400" dirty="0">
                <a:latin typeface="Arial" panose="020B0604020202020204" pitchFamily="34" charset="0"/>
                <a:cs typeface="Arial" panose="020B0604020202020204" pitchFamily="34" charset="0"/>
              </a:rPr>
              <a:t>In our example, the major frame length is </a:t>
            </a:r>
          </a:p>
          <a:p>
            <a:pPr algn="l"/>
            <a:r>
              <a:rPr lang="en-US" altLang="en-US" sz="2400" dirty="0">
                <a:latin typeface="Arial" panose="020B0604020202020204" pitchFamily="34" charset="0"/>
                <a:cs typeface="Arial" panose="020B0604020202020204" pitchFamily="34" charset="0"/>
              </a:rPr>
              <a:t>8 words/minor frame x 4 minor frames/major frame or</a:t>
            </a:r>
          </a:p>
          <a:p>
            <a:pPr algn="l"/>
            <a:r>
              <a:rPr lang="en-US" altLang="en-US" sz="2400" dirty="0">
                <a:latin typeface="Arial" panose="020B0604020202020204" pitchFamily="34" charset="0"/>
                <a:cs typeface="Arial" panose="020B0604020202020204" pitchFamily="34" charset="0"/>
              </a:rPr>
              <a:t>32 words/major frame.</a:t>
            </a:r>
          </a:p>
        </p:txBody>
      </p:sp>
      <p:pic>
        <p:nvPicPr>
          <p:cNvPr id="37894" name="Picture 4"/>
          <p:cNvPicPr>
            <a:picLocks noChangeAspect="1" noChangeArrowheads="1"/>
          </p:cNvPicPr>
          <p:nvPr/>
        </p:nvPicPr>
        <p:blipFill>
          <a:blip r:embed="rId2">
            <a:extLst>
              <a:ext uri="{28A0092B-C50C-407E-A947-70E740481C1C}">
                <a14:useLocalDpi xmlns:a14="http://schemas.microsoft.com/office/drawing/2010/main" val="0"/>
              </a:ext>
            </a:extLst>
          </a:blip>
          <a:srcRect l="14063" t="52083" r="16406" b="18750"/>
          <a:stretch>
            <a:fillRect/>
          </a:stretch>
        </p:blipFill>
        <p:spPr bwMode="auto">
          <a:xfrm>
            <a:off x="1386016" y="4183062"/>
            <a:ext cx="6324600" cy="198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5" name="Line 5"/>
          <p:cNvSpPr>
            <a:spLocks noChangeShapeType="1"/>
          </p:cNvSpPr>
          <p:nvPr/>
        </p:nvSpPr>
        <p:spPr bwMode="auto">
          <a:xfrm flipH="1" flipV="1">
            <a:off x="1690816" y="4487862"/>
            <a:ext cx="2971800" cy="8382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896" name="Line 6"/>
          <p:cNvSpPr>
            <a:spLocks noChangeShapeType="1"/>
          </p:cNvSpPr>
          <p:nvPr/>
        </p:nvSpPr>
        <p:spPr bwMode="auto">
          <a:xfrm>
            <a:off x="4662616" y="5326062"/>
            <a:ext cx="2971800" cy="7620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Date Placeholder 3"/>
          <p:cNvSpPr>
            <a:spLocks noGrp="1"/>
          </p:cNvSpPr>
          <p:nvPr>
            <p:ph type="dt" sz="quarter" idx="10"/>
          </p:nvPr>
        </p:nvSpPr>
        <p:spPr/>
        <p:txBody>
          <a:bodyPr/>
          <a:lstStyle/>
          <a:p>
            <a:pPr>
              <a:defRPr/>
            </a:pPr>
            <a:r>
              <a:rPr lang="en-US"/>
              <a:t>11/2/17 RevH</a:t>
            </a:r>
          </a:p>
        </p:txBody>
      </p:sp>
      <p:sp>
        <p:nvSpPr>
          <p:cNvPr id="72" name="Slide Number Placeholder 5"/>
          <p:cNvSpPr>
            <a:spLocks noGrp="1"/>
          </p:cNvSpPr>
          <p:nvPr>
            <p:ph type="sldNum" sz="quarter" idx="12"/>
          </p:nvPr>
        </p:nvSpPr>
        <p:spPr/>
        <p:txBody>
          <a:bodyPr/>
          <a:lstStyle/>
          <a:p>
            <a:pPr>
              <a:defRPr/>
            </a:pPr>
            <a:fld id="{62A46CE9-0ACF-460A-BC8C-639A9D2CCC16}" type="slidenum">
              <a:rPr lang="en-US"/>
              <a:pPr>
                <a:defRPr/>
              </a:pPr>
              <a:t>28</a:t>
            </a:fld>
            <a:endParaRPr lang="en-US"/>
          </a:p>
        </p:txBody>
      </p:sp>
      <p:sp>
        <p:nvSpPr>
          <p:cNvPr id="40964" name="Rectangle 2"/>
          <p:cNvSpPr>
            <a:spLocks noGrp="1" noChangeArrowheads="1"/>
          </p:cNvSpPr>
          <p:nvPr>
            <p:ph type="ctrTitle"/>
          </p:nvPr>
        </p:nvSpPr>
        <p:spPr>
          <a:xfrm>
            <a:off x="838200" y="228600"/>
            <a:ext cx="7772400" cy="838200"/>
          </a:xfrm>
        </p:spPr>
        <p:txBody>
          <a:bodyPr>
            <a:normAutofit fontScale="90000"/>
          </a:bodyPr>
          <a:lstStyle/>
          <a:p>
            <a:r>
              <a:rPr lang="en-US" altLang="en-US" dirty="0">
                <a:latin typeface="Arial" panose="020B0604020202020204" pitchFamily="34" charset="0"/>
                <a:cs typeface="Arial" panose="020B0604020202020204" pitchFamily="34" charset="0"/>
              </a:rPr>
              <a:t>Super Commutation</a:t>
            </a:r>
          </a:p>
        </p:txBody>
      </p:sp>
      <p:sp>
        <p:nvSpPr>
          <p:cNvPr id="40965" name="Rectangle 3"/>
          <p:cNvSpPr>
            <a:spLocks noGrp="1" noChangeArrowheads="1"/>
          </p:cNvSpPr>
          <p:nvPr>
            <p:ph type="subTitle" idx="1"/>
          </p:nvPr>
        </p:nvSpPr>
        <p:spPr>
          <a:xfrm>
            <a:off x="381000" y="1219200"/>
            <a:ext cx="8534400" cy="2209800"/>
          </a:xfrm>
        </p:spPr>
        <p:txBody>
          <a:bodyPr/>
          <a:lstStyle/>
          <a:p>
            <a:pPr algn="l">
              <a:lnSpc>
                <a:spcPct val="90000"/>
              </a:lnSpc>
            </a:pPr>
            <a:r>
              <a:rPr lang="en-US" altLang="en-US" sz="2800" dirty="0">
                <a:latin typeface="Arial" panose="020B0604020202020204" pitchFamily="34" charset="0"/>
                <a:cs typeface="Arial" panose="020B0604020202020204" pitchFamily="34" charset="0"/>
              </a:rPr>
              <a:t>A super commutated word is one which appears more than once in a minor frame.  This word </a:t>
            </a:r>
            <a:r>
              <a:rPr lang="en-US" altLang="en-US" sz="2800" i="1" dirty="0">
                <a:latin typeface="Arial" panose="020B0604020202020204" pitchFamily="34" charset="0"/>
                <a:cs typeface="Arial" panose="020B0604020202020204" pitchFamily="34" charset="0"/>
              </a:rPr>
              <a:t>must appear in even word intervals</a:t>
            </a:r>
            <a:r>
              <a:rPr lang="en-US" altLang="en-US" sz="2800" dirty="0">
                <a:latin typeface="Arial" panose="020B0604020202020204" pitchFamily="34" charset="0"/>
                <a:cs typeface="Arial" panose="020B0604020202020204" pitchFamily="34" charset="0"/>
              </a:rPr>
              <a:t>.  Word D is a super commutated word appearing twice per minor frame in even intervals of 4 word positions.</a:t>
            </a:r>
          </a:p>
        </p:txBody>
      </p:sp>
      <p:sp>
        <p:nvSpPr>
          <p:cNvPr id="40966" name="Text Box 70"/>
          <p:cNvSpPr txBox="1">
            <a:spLocks noChangeArrowheads="1"/>
          </p:cNvSpPr>
          <p:nvPr/>
        </p:nvSpPr>
        <p:spPr bwMode="auto">
          <a:xfrm>
            <a:off x="1219200" y="3402532"/>
            <a:ext cx="710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a:latin typeface="Arial" charset="0"/>
              </a:rPr>
              <a:t> 1             2             3             4             5              6             7             8</a:t>
            </a:r>
          </a:p>
        </p:txBody>
      </p:sp>
      <p:sp>
        <p:nvSpPr>
          <p:cNvPr id="40967" name="Text Box 71"/>
          <p:cNvSpPr txBox="1">
            <a:spLocks noChangeArrowheads="1"/>
          </p:cNvSpPr>
          <p:nvPr/>
        </p:nvSpPr>
        <p:spPr bwMode="auto">
          <a:xfrm>
            <a:off x="517525" y="3820045"/>
            <a:ext cx="311150"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a:latin typeface="Arial" charset="0"/>
              </a:rPr>
              <a:t>1</a:t>
            </a:r>
          </a:p>
          <a:p>
            <a:pPr>
              <a:spcBef>
                <a:spcPct val="0"/>
              </a:spcBef>
              <a:buFontTx/>
              <a:buNone/>
            </a:pPr>
            <a:endParaRPr lang="en-US" altLang="en-US" sz="1800">
              <a:latin typeface="Arial" charset="0"/>
            </a:endParaRPr>
          </a:p>
          <a:p>
            <a:pPr>
              <a:spcBef>
                <a:spcPct val="0"/>
              </a:spcBef>
              <a:buFontTx/>
              <a:buNone/>
            </a:pPr>
            <a:r>
              <a:rPr lang="en-US" altLang="en-US" sz="1800">
                <a:latin typeface="Arial" charset="0"/>
              </a:rPr>
              <a:t>2</a:t>
            </a:r>
          </a:p>
          <a:p>
            <a:pPr>
              <a:spcBef>
                <a:spcPct val="0"/>
              </a:spcBef>
              <a:buFontTx/>
              <a:buNone/>
            </a:pPr>
            <a:endParaRPr lang="en-US" altLang="en-US" sz="1800">
              <a:latin typeface="Arial" charset="0"/>
            </a:endParaRPr>
          </a:p>
          <a:p>
            <a:pPr>
              <a:spcBef>
                <a:spcPct val="0"/>
              </a:spcBef>
              <a:buFontTx/>
              <a:buNone/>
            </a:pPr>
            <a:r>
              <a:rPr lang="en-US" altLang="en-US" sz="1800">
                <a:latin typeface="Arial" charset="0"/>
              </a:rPr>
              <a:t>3</a:t>
            </a:r>
          </a:p>
          <a:p>
            <a:pPr>
              <a:spcBef>
                <a:spcPct val="0"/>
              </a:spcBef>
              <a:buFontTx/>
              <a:buNone/>
            </a:pPr>
            <a:endParaRPr lang="en-US" altLang="en-US" sz="1800">
              <a:latin typeface="Arial" charset="0"/>
            </a:endParaRPr>
          </a:p>
          <a:p>
            <a:pPr>
              <a:spcBef>
                <a:spcPct val="0"/>
              </a:spcBef>
              <a:buFontTx/>
              <a:buNone/>
            </a:pPr>
            <a:r>
              <a:rPr lang="en-US" altLang="en-US" sz="1800">
                <a:latin typeface="Arial" charset="0"/>
              </a:rPr>
              <a:t>4</a:t>
            </a:r>
          </a:p>
        </p:txBody>
      </p:sp>
      <p:graphicFrame>
        <p:nvGraphicFramePr>
          <p:cNvPr id="87161" name="Group 121"/>
          <p:cNvGraphicFramePr>
            <a:graphicFrameLocks noGrp="1"/>
          </p:cNvGraphicFramePr>
          <p:nvPr/>
        </p:nvGraphicFramePr>
        <p:xfrm>
          <a:off x="990600" y="3783532"/>
          <a:ext cx="7620000" cy="2073276"/>
        </p:xfrm>
        <a:graphic>
          <a:graphicData uri="http://schemas.openxmlformats.org/drawingml/2006/table">
            <a:tbl>
              <a:tblPr/>
              <a:tblGrid>
                <a:gridCol w="9525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952500">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gridCol w="952500">
                  <a:extLst>
                    <a:ext uri="{9D8B030D-6E8A-4147-A177-3AD203B41FA5}">
                      <a16:colId xmlns:a16="http://schemas.microsoft.com/office/drawing/2014/main" val="20004"/>
                    </a:ext>
                  </a:extLst>
                </a:gridCol>
                <a:gridCol w="952500">
                  <a:extLst>
                    <a:ext uri="{9D8B030D-6E8A-4147-A177-3AD203B41FA5}">
                      <a16:colId xmlns:a16="http://schemas.microsoft.com/office/drawing/2014/main" val="20005"/>
                    </a:ext>
                  </a:extLst>
                </a:gridCol>
                <a:gridCol w="952500">
                  <a:extLst>
                    <a:ext uri="{9D8B030D-6E8A-4147-A177-3AD203B41FA5}">
                      <a16:colId xmlns:a16="http://schemas.microsoft.com/office/drawing/2014/main" val="20006"/>
                    </a:ext>
                  </a:extLst>
                </a:gridCol>
                <a:gridCol w="952500">
                  <a:extLst>
                    <a:ext uri="{9D8B030D-6E8A-4147-A177-3AD203B41FA5}">
                      <a16:colId xmlns:a16="http://schemas.microsoft.com/office/drawing/2014/main" val="20007"/>
                    </a:ext>
                  </a:extLst>
                </a:gridCol>
              </a:tblGrid>
              <a:tr h="51831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SFID = 0</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D</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E</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X</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X</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D</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1</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2</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31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SFID = 1</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D</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E</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X</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X</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D</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1</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2</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31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SFID = 2</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D</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E</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X</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X</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D</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1</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2</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31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SFID = 3</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D</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E</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X</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X</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D</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1</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2</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1015" name="AutoShape 122"/>
          <p:cNvSpPr>
            <a:spLocks/>
          </p:cNvSpPr>
          <p:nvPr/>
        </p:nvSpPr>
        <p:spPr bwMode="auto">
          <a:xfrm rot="16200000">
            <a:off x="2762250" y="5669482"/>
            <a:ext cx="266700" cy="914400"/>
          </a:xfrm>
          <a:prstGeom prst="leftBracket">
            <a:avLst>
              <a:gd name="adj" fmla="val 28571"/>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1800">
              <a:latin typeface="Arial" charset="0"/>
            </a:endParaRPr>
          </a:p>
        </p:txBody>
      </p:sp>
      <p:sp>
        <p:nvSpPr>
          <p:cNvPr id="41016" name="AutoShape 123"/>
          <p:cNvSpPr>
            <a:spLocks/>
          </p:cNvSpPr>
          <p:nvPr/>
        </p:nvSpPr>
        <p:spPr bwMode="auto">
          <a:xfrm rot="16200000">
            <a:off x="3714750" y="5631382"/>
            <a:ext cx="266700" cy="990600"/>
          </a:xfrm>
          <a:prstGeom prst="leftBracket">
            <a:avLst>
              <a:gd name="adj" fmla="val 3095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1800">
              <a:latin typeface="Arial" charset="0"/>
            </a:endParaRPr>
          </a:p>
        </p:txBody>
      </p:sp>
      <p:sp>
        <p:nvSpPr>
          <p:cNvPr id="41017" name="AutoShape 124"/>
          <p:cNvSpPr>
            <a:spLocks/>
          </p:cNvSpPr>
          <p:nvPr/>
        </p:nvSpPr>
        <p:spPr bwMode="auto">
          <a:xfrm rot="16200000">
            <a:off x="4667250" y="5669482"/>
            <a:ext cx="266700" cy="914400"/>
          </a:xfrm>
          <a:prstGeom prst="leftBracket">
            <a:avLst>
              <a:gd name="adj" fmla="val 28571"/>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1800">
              <a:latin typeface="Arial" charset="0"/>
            </a:endParaRPr>
          </a:p>
        </p:txBody>
      </p:sp>
      <p:sp>
        <p:nvSpPr>
          <p:cNvPr id="41018" name="AutoShape 125"/>
          <p:cNvSpPr>
            <a:spLocks/>
          </p:cNvSpPr>
          <p:nvPr/>
        </p:nvSpPr>
        <p:spPr bwMode="auto">
          <a:xfrm rot="16200000">
            <a:off x="5619750" y="5631382"/>
            <a:ext cx="266700" cy="990600"/>
          </a:xfrm>
          <a:prstGeom prst="leftBracket">
            <a:avLst>
              <a:gd name="adj" fmla="val 3095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1800">
              <a:latin typeface="Arial" charset="0"/>
            </a:endParaRPr>
          </a:p>
        </p:txBody>
      </p:sp>
      <p:sp>
        <p:nvSpPr>
          <p:cNvPr id="41019" name="Line 126"/>
          <p:cNvSpPr>
            <a:spLocks noChangeShapeType="1"/>
          </p:cNvSpPr>
          <p:nvPr/>
        </p:nvSpPr>
        <p:spPr bwMode="auto">
          <a:xfrm flipV="1">
            <a:off x="6248400" y="5917132"/>
            <a:ext cx="0" cy="7620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020" name="Text Box 127"/>
          <p:cNvSpPr txBox="1">
            <a:spLocks noChangeArrowheads="1"/>
          </p:cNvSpPr>
          <p:nvPr/>
        </p:nvSpPr>
        <p:spPr bwMode="auto">
          <a:xfrm>
            <a:off x="2743200" y="6066357"/>
            <a:ext cx="184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1200">
              <a:latin typeface="Arial" charset="0"/>
            </a:endParaRPr>
          </a:p>
        </p:txBody>
      </p:sp>
      <p:sp>
        <p:nvSpPr>
          <p:cNvPr id="41021" name="Text Box 128"/>
          <p:cNvSpPr txBox="1">
            <a:spLocks noChangeArrowheads="1"/>
          </p:cNvSpPr>
          <p:nvPr/>
        </p:nvSpPr>
        <p:spPr bwMode="auto">
          <a:xfrm>
            <a:off x="1752600" y="5917132"/>
            <a:ext cx="697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a:latin typeface="Arial" charset="0"/>
              </a:rPr>
              <a:t>4             1              2             3             4             1             2            3</a:t>
            </a:r>
          </a:p>
        </p:txBody>
      </p:sp>
      <p:sp>
        <p:nvSpPr>
          <p:cNvPr id="41022" name="AutoShape 129"/>
          <p:cNvSpPr>
            <a:spLocks/>
          </p:cNvSpPr>
          <p:nvPr/>
        </p:nvSpPr>
        <p:spPr bwMode="auto">
          <a:xfrm rot="16200000">
            <a:off x="6648450" y="5669482"/>
            <a:ext cx="266700" cy="914400"/>
          </a:xfrm>
          <a:prstGeom prst="leftBracket">
            <a:avLst>
              <a:gd name="adj" fmla="val 28571"/>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1800">
              <a:latin typeface="Arial" charset="0"/>
            </a:endParaRPr>
          </a:p>
        </p:txBody>
      </p:sp>
      <p:sp>
        <p:nvSpPr>
          <p:cNvPr id="41023" name="AutoShape 130"/>
          <p:cNvSpPr>
            <a:spLocks/>
          </p:cNvSpPr>
          <p:nvPr/>
        </p:nvSpPr>
        <p:spPr bwMode="auto">
          <a:xfrm rot="16200000">
            <a:off x="7600950" y="5631382"/>
            <a:ext cx="266700" cy="990600"/>
          </a:xfrm>
          <a:prstGeom prst="leftBracket">
            <a:avLst>
              <a:gd name="adj" fmla="val 3095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1800">
              <a:latin typeface="Arial" charset="0"/>
            </a:endParaRPr>
          </a:p>
        </p:txBody>
      </p:sp>
      <p:sp>
        <p:nvSpPr>
          <p:cNvPr id="41024" name="Text Box 131"/>
          <p:cNvSpPr txBox="1">
            <a:spLocks noChangeArrowheads="1"/>
          </p:cNvSpPr>
          <p:nvPr/>
        </p:nvSpPr>
        <p:spPr bwMode="auto">
          <a:xfrm>
            <a:off x="6629400" y="6066357"/>
            <a:ext cx="184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1200">
              <a:latin typeface="Arial" charset="0"/>
            </a:endParaRPr>
          </a:p>
        </p:txBody>
      </p:sp>
      <p:sp>
        <p:nvSpPr>
          <p:cNvPr id="41025" name="AutoShape 133"/>
          <p:cNvSpPr>
            <a:spLocks/>
          </p:cNvSpPr>
          <p:nvPr/>
        </p:nvSpPr>
        <p:spPr bwMode="auto">
          <a:xfrm rot="16200000">
            <a:off x="1790700" y="5726632"/>
            <a:ext cx="304800" cy="838200"/>
          </a:xfrm>
          <a:prstGeom prst="leftBracket">
            <a:avLst>
              <a:gd name="adj" fmla="val 2291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1800">
              <a:latin typeface="Arial" charset="0"/>
            </a:endParaRPr>
          </a:p>
        </p:txBody>
      </p:sp>
      <p:sp>
        <p:nvSpPr>
          <p:cNvPr id="41026" name="Line 134"/>
          <p:cNvSpPr>
            <a:spLocks noChangeShapeType="1"/>
          </p:cNvSpPr>
          <p:nvPr/>
        </p:nvSpPr>
        <p:spPr bwMode="auto">
          <a:xfrm flipV="1">
            <a:off x="2362200" y="5917132"/>
            <a:ext cx="0" cy="7620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41027" name="Group 137"/>
          <p:cNvGrpSpPr>
            <a:grpSpLocks/>
          </p:cNvGrpSpPr>
          <p:nvPr/>
        </p:nvGrpSpPr>
        <p:grpSpPr bwMode="auto">
          <a:xfrm>
            <a:off x="8229600" y="5993332"/>
            <a:ext cx="381000" cy="304800"/>
            <a:chOff x="5184" y="3888"/>
            <a:chExt cx="240" cy="192"/>
          </a:xfrm>
        </p:grpSpPr>
        <p:sp>
          <p:nvSpPr>
            <p:cNvPr id="41031" name="Arc 135"/>
            <p:cNvSpPr>
              <a:spLocks/>
            </p:cNvSpPr>
            <p:nvPr/>
          </p:nvSpPr>
          <p:spPr bwMode="auto">
            <a:xfrm flipH="1" flipV="1">
              <a:off x="5184" y="3888"/>
              <a:ext cx="96"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032" name="Line 136"/>
            <p:cNvSpPr>
              <a:spLocks noChangeShapeType="1"/>
            </p:cNvSpPr>
            <p:nvPr/>
          </p:nvSpPr>
          <p:spPr bwMode="auto">
            <a:xfrm>
              <a:off x="5280" y="4080"/>
              <a:ext cx="144"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1028" name="Group 142"/>
          <p:cNvGrpSpPr>
            <a:grpSpLocks/>
          </p:cNvGrpSpPr>
          <p:nvPr/>
        </p:nvGrpSpPr>
        <p:grpSpPr bwMode="auto">
          <a:xfrm>
            <a:off x="1066800" y="5993332"/>
            <a:ext cx="457200" cy="304800"/>
            <a:chOff x="672" y="3888"/>
            <a:chExt cx="288" cy="192"/>
          </a:xfrm>
        </p:grpSpPr>
        <p:sp>
          <p:nvSpPr>
            <p:cNvPr id="41029" name="Arc 139"/>
            <p:cNvSpPr>
              <a:spLocks/>
            </p:cNvSpPr>
            <p:nvPr/>
          </p:nvSpPr>
          <p:spPr bwMode="auto">
            <a:xfrm flipV="1">
              <a:off x="864" y="3888"/>
              <a:ext cx="96"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030" name="Line 141"/>
            <p:cNvSpPr>
              <a:spLocks noChangeShapeType="1"/>
            </p:cNvSpPr>
            <p:nvPr/>
          </p:nvSpPr>
          <p:spPr bwMode="auto">
            <a:xfrm flipH="1">
              <a:off x="672" y="4080"/>
              <a:ext cx="192"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Date Placeholder 3"/>
          <p:cNvSpPr>
            <a:spLocks noGrp="1"/>
          </p:cNvSpPr>
          <p:nvPr>
            <p:ph type="dt" sz="quarter" idx="10"/>
          </p:nvPr>
        </p:nvSpPr>
        <p:spPr/>
        <p:txBody>
          <a:bodyPr/>
          <a:lstStyle/>
          <a:p>
            <a:pPr>
              <a:defRPr/>
            </a:pPr>
            <a:r>
              <a:rPr lang="en-US"/>
              <a:t>11/2/17 RevH</a:t>
            </a:r>
          </a:p>
        </p:txBody>
      </p:sp>
      <p:sp>
        <p:nvSpPr>
          <p:cNvPr id="56" name="Slide Number Placeholder 5"/>
          <p:cNvSpPr>
            <a:spLocks noGrp="1"/>
          </p:cNvSpPr>
          <p:nvPr>
            <p:ph type="sldNum" sz="quarter" idx="12"/>
          </p:nvPr>
        </p:nvSpPr>
        <p:spPr/>
        <p:txBody>
          <a:bodyPr/>
          <a:lstStyle/>
          <a:p>
            <a:pPr>
              <a:defRPr/>
            </a:pPr>
            <a:fld id="{C3E22368-33B1-4283-BC51-5C553E76452B}" type="slidenum">
              <a:rPr lang="en-US"/>
              <a:pPr>
                <a:defRPr/>
              </a:pPr>
              <a:t>29</a:t>
            </a:fld>
            <a:endParaRPr lang="en-US"/>
          </a:p>
        </p:txBody>
      </p:sp>
      <p:sp>
        <p:nvSpPr>
          <p:cNvPr id="43012" name="Rectangle 2"/>
          <p:cNvSpPr>
            <a:spLocks noGrp="1" noChangeArrowheads="1"/>
          </p:cNvSpPr>
          <p:nvPr>
            <p:ph type="ctrTitle"/>
          </p:nvPr>
        </p:nvSpPr>
        <p:spPr>
          <a:xfrm>
            <a:off x="816827" y="455970"/>
            <a:ext cx="7772400" cy="685800"/>
          </a:xfrm>
        </p:spPr>
        <p:txBody>
          <a:bodyPr/>
          <a:lstStyle/>
          <a:p>
            <a:r>
              <a:rPr lang="en-US" altLang="en-US" sz="4000" dirty="0">
                <a:latin typeface="Arial" panose="020B0604020202020204" pitchFamily="34" charset="0"/>
                <a:cs typeface="Arial" panose="020B0604020202020204" pitchFamily="34" charset="0"/>
              </a:rPr>
              <a:t>Sub Frame</a:t>
            </a:r>
          </a:p>
        </p:txBody>
      </p:sp>
      <p:sp>
        <p:nvSpPr>
          <p:cNvPr id="43013" name="Rectangle 3"/>
          <p:cNvSpPr>
            <a:spLocks noGrp="1" noChangeArrowheads="1"/>
          </p:cNvSpPr>
          <p:nvPr>
            <p:ph type="subTitle" idx="1"/>
          </p:nvPr>
        </p:nvSpPr>
        <p:spPr>
          <a:xfrm>
            <a:off x="561975" y="1677658"/>
            <a:ext cx="8048625" cy="1517766"/>
          </a:xfrm>
        </p:spPr>
        <p:txBody>
          <a:bodyPr>
            <a:normAutofit/>
          </a:bodyPr>
          <a:lstStyle/>
          <a:p>
            <a:pPr algn="l">
              <a:lnSpc>
                <a:spcPct val="90000"/>
              </a:lnSpc>
            </a:pPr>
            <a:r>
              <a:rPr lang="en-US" altLang="en-US" dirty="0">
                <a:latin typeface="Arial" panose="020B0604020202020204" pitchFamily="34" charset="0"/>
                <a:cs typeface="Arial" panose="020B0604020202020204" pitchFamily="34" charset="0"/>
              </a:rPr>
              <a:t>A Sub Frame is defined as a group of words in a column which occupy the same minor frame word in each of the minor frames.  In this example, the sub frame occupies word 4.</a:t>
            </a:r>
          </a:p>
        </p:txBody>
      </p:sp>
      <p:sp>
        <p:nvSpPr>
          <p:cNvPr id="43014" name="Text Box 7"/>
          <p:cNvSpPr txBox="1">
            <a:spLocks noChangeArrowheads="1"/>
          </p:cNvSpPr>
          <p:nvPr/>
        </p:nvSpPr>
        <p:spPr bwMode="auto">
          <a:xfrm>
            <a:off x="1219200" y="3581400"/>
            <a:ext cx="710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a:latin typeface="Arial" charset="0"/>
              </a:rPr>
              <a:t> 1             2             3             4             5              6             7             8</a:t>
            </a:r>
          </a:p>
        </p:txBody>
      </p:sp>
      <p:sp>
        <p:nvSpPr>
          <p:cNvPr id="43015" name="Text Box 8"/>
          <p:cNvSpPr txBox="1">
            <a:spLocks noChangeArrowheads="1"/>
          </p:cNvSpPr>
          <p:nvPr/>
        </p:nvSpPr>
        <p:spPr bwMode="auto">
          <a:xfrm>
            <a:off x="517525" y="3998913"/>
            <a:ext cx="311150"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a:latin typeface="Arial" charset="0"/>
              </a:rPr>
              <a:t>1</a:t>
            </a:r>
          </a:p>
          <a:p>
            <a:pPr>
              <a:spcBef>
                <a:spcPct val="0"/>
              </a:spcBef>
              <a:buFontTx/>
              <a:buNone/>
            </a:pPr>
            <a:endParaRPr lang="en-US" altLang="en-US" sz="1800">
              <a:latin typeface="Arial" charset="0"/>
            </a:endParaRPr>
          </a:p>
          <a:p>
            <a:pPr>
              <a:spcBef>
                <a:spcPct val="0"/>
              </a:spcBef>
              <a:buFontTx/>
              <a:buNone/>
            </a:pPr>
            <a:r>
              <a:rPr lang="en-US" altLang="en-US" sz="1800">
                <a:latin typeface="Arial" charset="0"/>
              </a:rPr>
              <a:t>2</a:t>
            </a:r>
          </a:p>
          <a:p>
            <a:pPr>
              <a:spcBef>
                <a:spcPct val="0"/>
              </a:spcBef>
              <a:buFontTx/>
              <a:buNone/>
            </a:pPr>
            <a:endParaRPr lang="en-US" altLang="en-US" sz="1800">
              <a:latin typeface="Arial" charset="0"/>
            </a:endParaRPr>
          </a:p>
          <a:p>
            <a:pPr>
              <a:spcBef>
                <a:spcPct val="0"/>
              </a:spcBef>
              <a:buFontTx/>
              <a:buNone/>
            </a:pPr>
            <a:r>
              <a:rPr lang="en-US" altLang="en-US" sz="1800">
                <a:latin typeface="Arial" charset="0"/>
              </a:rPr>
              <a:t>3</a:t>
            </a:r>
          </a:p>
          <a:p>
            <a:pPr>
              <a:spcBef>
                <a:spcPct val="0"/>
              </a:spcBef>
              <a:buFontTx/>
              <a:buNone/>
            </a:pPr>
            <a:endParaRPr lang="en-US" altLang="en-US" sz="1800">
              <a:latin typeface="Arial" charset="0"/>
            </a:endParaRPr>
          </a:p>
          <a:p>
            <a:pPr>
              <a:spcBef>
                <a:spcPct val="0"/>
              </a:spcBef>
              <a:buFontTx/>
              <a:buNone/>
            </a:pPr>
            <a:r>
              <a:rPr lang="en-US" altLang="en-US" sz="1800">
                <a:latin typeface="Arial" charset="0"/>
              </a:rPr>
              <a:t>4</a:t>
            </a:r>
          </a:p>
        </p:txBody>
      </p:sp>
      <p:graphicFrame>
        <p:nvGraphicFramePr>
          <p:cNvPr id="25664" name="Group 64"/>
          <p:cNvGraphicFramePr>
            <a:graphicFrameLocks noGrp="1"/>
          </p:cNvGraphicFramePr>
          <p:nvPr/>
        </p:nvGraphicFramePr>
        <p:xfrm>
          <a:off x="990600" y="3962400"/>
          <a:ext cx="7620000" cy="2073276"/>
        </p:xfrm>
        <a:graphic>
          <a:graphicData uri="http://schemas.openxmlformats.org/drawingml/2006/table">
            <a:tbl>
              <a:tblPr/>
              <a:tblGrid>
                <a:gridCol w="9525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952500">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gridCol w="952500">
                  <a:extLst>
                    <a:ext uri="{9D8B030D-6E8A-4147-A177-3AD203B41FA5}">
                      <a16:colId xmlns:a16="http://schemas.microsoft.com/office/drawing/2014/main" val="20004"/>
                    </a:ext>
                  </a:extLst>
                </a:gridCol>
                <a:gridCol w="952500">
                  <a:extLst>
                    <a:ext uri="{9D8B030D-6E8A-4147-A177-3AD203B41FA5}">
                      <a16:colId xmlns:a16="http://schemas.microsoft.com/office/drawing/2014/main" val="20005"/>
                    </a:ext>
                  </a:extLst>
                </a:gridCol>
                <a:gridCol w="952500">
                  <a:extLst>
                    <a:ext uri="{9D8B030D-6E8A-4147-A177-3AD203B41FA5}">
                      <a16:colId xmlns:a16="http://schemas.microsoft.com/office/drawing/2014/main" val="20006"/>
                    </a:ext>
                  </a:extLst>
                </a:gridCol>
                <a:gridCol w="952500">
                  <a:extLst>
                    <a:ext uri="{9D8B030D-6E8A-4147-A177-3AD203B41FA5}">
                      <a16:colId xmlns:a16="http://schemas.microsoft.com/office/drawing/2014/main" val="20007"/>
                    </a:ext>
                  </a:extLst>
                </a:gridCol>
              </a:tblGrid>
              <a:tr h="51831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SFID = 0</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D</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E</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X</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X</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D</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1</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2</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31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SFID = 1</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D</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E</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X</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X</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D</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1</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2</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31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SFID = 2</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D</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E</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X</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X</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D</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1</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2</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31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SFID = 3</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D</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E</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X</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X</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D</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1</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2</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3063" name="Text Box 61"/>
          <p:cNvSpPr txBox="1">
            <a:spLocks noChangeArrowheads="1"/>
          </p:cNvSpPr>
          <p:nvPr/>
        </p:nvSpPr>
        <p:spPr bwMode="auto">
          <a:xfrm>
            <a:off x="2743200" y="6245225"/>
            <a:ext cx="184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1200">
              <a:latin typeface="Arial" charset="0"/>
            </a:endParaRPr>
          </a:p>
        </p:txBody>
      </p:sp>
      <p:sp>
        <p:nvSpPr>
          <p:cNvPr id="43064" name="Rectangle 65"/>
          <p:cNvSpPr>
            <a:spLocks noChangeArrowheads="1"/>
          </p:cNvSpPr>
          <p:nvPr/>
        </p:nvSpPr>
        <p:spPr bwMode="auto">
          <a:xfrm>
            <a:off x="3810000" y="3505200"/>
            <a:ext cx="990600" cy="25908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endParaRPr lang="en-US" altLang="en-US" sz="1800">
              <a:latin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5F520-B51B-4631-A33B-99A64232093F}"/>
              </a:ext>
            </a:extLst>
          </p:cNvPr>
          <p:cNvSpPr>
            <a:spLocks noGrp="1"/>
          </p:cNvSpPr>
          <p:nvPr>
            <p:ph type="title"/>
          </p:nvPr>
        </p:nvSpPr>
        <p:spPr/>
        <p:txBody>
          <a:bodyPr/>
          <a:lstStyle/>
          <a:p>
            <a:r>
              <a:rPr lang="en-US" dirty="0"/>
              <a:t>Glossary</a:t>
            </a:r>
          </a:p>
        </p:txBody>
      </p:sp>
      <p:sp>
        <p:nvSpPr>
          <p:cNvPr id="3" name="Content Placeholder 2">
            <a:extLst>
              <a:ext uri="{FF2B5EF4-FFF2-40B4-BE49-F238E27FC236}">
                <a16:creationId xmlns:a16="http://schemas.microsoft.com/office/drawing/2014/main" id="{2B43C943-6A0B-4689-BCB0-4ED7B9FE6F4B}"/>
              </a:ext>
            </a:extLst>
          </p:cNvPr>
          <p:cNvSpPr>
            <a:spLocks noGrp="1"/>
          </p:cNvSpPr>
          <p:nvPr>
            <p:ph idx="1"/>
          </p:nvPr>
        </p:nvSpPr>
        <p:spPr/>
        <p:txBody>
          <a:bodyPr/>
          <a:lstStyle/>
          <a:p>
            <a:r>
              <a:rPr lang="en-US" dirty="0"/>
              <a:t>ADAU – Analog Data Acquisition Unit</a:t>
            </a:r>
          </a:p>
          <a:p>
            <a:r>
              <a:rPr lang="en-US" dirty="0"/>
              <a:t>CAIS – Common Airborne Instrumentation System</a:t>
            </a:r>
          </a:p>
          <a:p>
            <a:r>
              <a:rPr lang="en-US" dirty="0"/>
              <a:t>CDAU – CAIS-compatible Data Acquisition Unit</a:t>
            </a:r>
          </a:p>
          <a:p>
            <a:r>
              <a:rPr lang="en-US" dirty="0"/>
              <a:t>DAU – Data Acquisition Unit</a:t>
            </a:r>
          </a:p>
          <a:p>
            <a:r>
              <a:rPr lang="en-US" dirty="0"/>
              <a:t>PCM – Pulse Code Modulation</a:t>
            </a:r>
          </a:p>
          <a:p>
            <a:r>
              <a:rPr lang="en-US" dirty="0"/>
              <a:t>TDM – Time Division Multiplexing</a:t>
            </a:r>
          </a:p>
        </p:txBody>
      </p:sp>
      <p:sp>
        <p:nvSpPr>
          <p:cNvPr id="4" name="Date Placeholder 3">
            <a:extLst>
              <a:ext uri="{FF2B5EF4-FFF2-40B4-BE49-F238E27FC236}">
                <a16:creationId xmlns:a16="http://schemas.microsoft.com/office/drawing/2014/main" id="{990AEF4E-D55B-49A1-B527-791FC103F56A}"/>
              </a:ext>
            </a:extLst>
          </p:cNvPr>
          <p:cNvSpPr>
            <a:spLocks noGrp="1"/>
          </p:cNvSpPr>
          <p:nvPr>
            <p:ph type="dt" sz="half" idx="10"/>
          </p:nvPr>
        </p:nvSpPr>
        <p:spPr/>
        <p:txBody>
          <a:bodyPr/>
          <a:lstStyle/>
          <a:p>
            <a:fld id="{82B48C50-A844-4A02-B0B6-28FF5CF3A3A9}" type="datetime1">
              <a:rPr lang="en-US" smtClean="0"/>
              <a:t>5/7/2020</a:t>
            </a:fld>
            <a:endParaRPr lang="en-US"/>
          </a:p>
        </p:txBody>
      </p:sp>
      <p:sp>
        <p:nvSpPr>
          <p:cNvPr id="5" name="Slide Number Placeholder 4">
            <a:extLst>
              <a:ext uri="{FF2B5EF4-FFF2-40B4-BE49-F238E27FC236}">
                <a16:creationId xmlns:a16="http://schemas.microsoft.com/office/drawing/2014/main" id="{A4C0C18A-A401-4828-ADEA-359D9A692915}"/>
              </a:ext>
            </a:extLst>
          </p:cNvPr>
          <p:cNvSpPr>
            <a:spLocks noGrp="1"/>
          </p:cNvSpPr>
          <p:nvPr>
            <p:ph type="sldNum" sz="quarter" idx="12"/>
          </p:nvPr>
        </p:nvSpPr>
        <p:spPr/>
        <p:txBody>
          <a:bodyPr/>
          <a:lstStyle/>
          <a:p>
            <a:fld id="{9FF7BE21-EAB2-4637-BF56-9CFDFCF66418}" type="slidenum">
              <a:rPr lang="en-US" smtClean="0"/>
              <a:t>3</a:t>
            </a:fld>
            <a:endParaRPr lang="en-US"/>
          </a:p>
        </p:txBody>
      </p:sp>
    </p:spTree>
    <p:extLst>
      <p:ext uri="{BB962C8B-B14F-4D97-AF65-F5344CB8AC3E}">
        <p14:creationId xmlns:p14="http://schemas.microsoft.com/office/powerpoint/2010/main" val="37667709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Date Placeholder 3"/>
          <p:cNvSpPr>
            <a:spLocks noGrp="1"/>
          </p:cNvSpPr>
          <p:nvPr>
            <p:ph type="dt" sz="quarter" idx="10"/>
          </p:nvPr>
        </p:nvSpPr>
        <p:spPr/>
        <p:txBody>
          <a:bodyPr/>
          <a:lstStyle/>
          <a:p>
            <a:pPr>
              <a:defRPr/>
            </a:pPr>
            <a:r>
              <a:rPr lang="en-US"/>
              <a:t>11/2/17 RevH</a:t>
            </a:r>
          </a:p>
        </p:txBody>
      </p:sp>
      <p:sp>
        <p:nvSpPr>
          <p:cNvPr id="54" name="Slide Number Placeholder 5"/>
          <p:cNvSpPr>
            <a:spLocks noGrp="1"/>
          </p:cNvSpPr>
          <p:nvPr>
            <p:ph type="sldNum" sz="quarter" idx="12"/>
          </p:nvPr>
        </p:nvSpPr>
        <p:spPr/>
        <p:txBody>
          <a:bodyPr/>
          <a:lstStyle/>
          <a:p>
            <a:pPr>
              <a:defRPr/>
            </a:pPr>
            <a:fld id="{087008A5-6271-49AF-8A27-8148068F4ACA}" type="slidenum">
              <a:rPr lang="en-US"/>
              <a:pPr>
                <a:defRPr/>
              </a:pPr>
              <a:t>30</a:t>
            </a:fld>
            <a:endParaRPr lang="en-US"/>
          </a:p>
        </p:txBody>
      </p:sp>
      <p:sp>
        <p:nvSpPr>
          <p:cNvPr id="44036" name="Rectangle 2"/>
          <p:cNvSpPr>
            <a:spLocks noGrp="1" noChangeArrowheads="1"/>
          </p:cNvSpPr>
          <p:nvPr>
            <p:ph type="ctrTitle"/>
          </p:nvPr>
        </p:nvSpPr>
        <p:spPr>
          <a:xfrm>
            <a:off x="800100" y="402622"/>
            <a:ext cx="7772400" cy="838200"/>
          </a:xfrm>
        </p:spPr>
        <p:txBody>
          <a:bodyPr>
            <a:normAutofit fontScale="90000"/>
          </a:bodyPr>
          <a:lstStyle/>
          <a:p>
            <a:r>
              <a:rPr lang="en-US" altLang="en-US" dirty="0">
                <a:latin typeface="Arial" panose="020B0604020202020204" pitchFamily="34" charset="0"/>
                <a:cs typeface="Arial" panose="020B0604020202020204" pitchFamily="34" charset="0"/>
              </a:rPr>
              <a:t>Sub Commutation</a:t>
            </a:r>
          </a:p>
        </p:txBody>
      </p:sp>
      <p:sp>
        <p:nvSpPr>
          <p:cNvPr id="44037" name="Rectangle 3"/>
          <p:cNvSpPr>
            <a:spLocks noGrp="1" noChangeArrowheads="1"/>
          </p:cNvSpPr>
          <p:nvPr>
            <p:ph type="subTitle" idx="1"/>
          </p:nvPr>
        </p:nvSpPr>
        <p:spPr>
          <a:xfrm>
            <a:off x="381000" y="1295400"/>
            <a:ext cx="8610600" cy="2286000"/>
          </a:xfrm>
        </p:spPr>
        <p:txBody>
          <a:bodyPr/>
          <a:lstStyle/>
          <a:p>
            <a:pPr algn="l">
              <a:lnSpc>
                <a:spcPct val="80000"/>
              </a:lnSpc>
            </a:pPr>
            <a:r>
              <a:rPr lang="en-US" altLang="en-US" sz="2800" dirty="0">
                <a:latin typeface="Arial" panose="020B0604020202020204" pitchFamily="34" charset="0"/>
                <a:cs typeface="Arial" panose="020B0604020202020204" pitchFamily="34" charset="0"/>
              </a:rPr>
              <a:t>A Sub Commutated word is one which is sampled at evenly spaced sub multiple rates of the minor frame rate.   Parameters F and H are sampled  ¼ of the minor frame rate and G is sampled ½ the minor frame rate.  A parameter appearing 4 times would be considered to be a minor frame word (parameter E).</a:t>
            </a:r>
          </a:p>
        </p:txBody>
      </p:sp>
      <p:sp>
        <p:nvSpPr>
          <p:cNvPr id="44038" name="Text Box 7"/>
          <p:cNvSpPr txBox="1">
            <a:spLocks noChangeArrowheads="1"/>
          </p:cNvSpPr>
          <p:nvPr/>
        </p:nvSpPr>
        <p:spPr bwMode="auto">
          <a:xfrm>
            <a:off x="1219200" y="3581400"/>
            <a:ext cx="710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a:latin typeface="Arial" charset="0"/>
              </a:rPr>
              <a:t> 1             2             3             4             5              6             7             8</a:t>
            </a:r>
          </a:p>
        </p:txBody>
      </p:sp>
      <p:sp>
        <p:nvSpPr>
          <p:cNvPr id="44039" name="Text Box 8"/>
          <p:cNvSpPr txBox="1">
            <a:spLocks noChangeArrowheads="1"/>
          </p:cNvSpPr>
          <p:nvPr/>
        </p:nvSpPr>
        <p:spPr bwMode="auto">
          <a:xfrm>
            <a:off x="517525" y="3998913"/>
            <a:ext cx="311150"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a:latin typeface="Arial" charset="0"/>
              </a:rPr>
              <a:t>1</a:t>
            </a:r>
          </a:p>
          <a:p>
            <a:pPr>
              <a:spcBef>
                <a:spcPct val="0"/>
              </a:spcBef>
              <a:buFontTx/>
              <a:buNone/>
            </a:pPr>
            <a:endParaRPr lang="en-US" altLang="en-US" sz="1800">
              <a:latin typeface="Arial" charset="0"/>
            </a:endParaRPr>
          </a:p>
          <a:p>
            <a:pPr>
              <a:spcBef>
                <a:spcPct val="0"/>
              </a:spcBef>
              <a:buFontTx/>
              <a:buNone/>
            </a:pPr>
            <a:r>
              <a:rPr lang="en-US" altLang="en-US" sz="1800">
                <a:latin typeface="Arial" charset="0"/>
              </a:rPr>
              <a:t>2</a:t>
            </a:r>
          </a:p>
          <a:p>
            <a:pPr>
              <a:spcBef>
                <a:spcPct val="0"/>
              </a:spcBef>
              <a:buFontTx/>
              <a:buNone/>
            </a:pPr>
            <a:endParaRPr lang="en-US" altLang="en-US" sz="1800">
              <a:latin typeface="Arial" charset="0"/>
            </a:endParaRPr>
          </a:p>
          <a:p>
            <a:pPr>
              <a:spcBef>
                <a:spcPct val="0"/>
              </a:spcBef>
              <a:buFontTx/>
              <a:buNone/>
            </a:pPr>
            <a:r>
              <a:rPr lang="en-US" altLang="en-US" sz="1800">
                <a:latin typeface="Arial" charset="0"/>
              </a:rPr>
              <a:t>3</a:t>
            </a:r>
          </a:p>
          <a:p>
            <a:pPr>
              <a:spcBef>
                <a:spcPct val="0"/>
              </a:spcBef>
              <a:buFontTx/>
              <a:buNone/>
            </a:pPr>
            <a:endParaRPr lang="en-US" altLang="en-US" sz="1800">
              <a:latin typeface="Arial" charset="0"/>
            </a:endParaRPr>
          </a:p>
          <a:p>
            <a:pPr>
              <a:spcBef>
                <a:spcPct val="0"/>
              </a:spcBef>
              <a:buFontTx/>
              <a:buNone/>
            </a:pPr>
            <a:r>
              <a:rPr lang="en-US" altLang="en-US" sz="1800">
                <a:latin typeface="Arial" charset="0"/>
              </a:rPr>
              <a:t>4</a:t>
            </a:r>
          </a:p>
        </p:txBody>
      </p:sp>
      <p:graphicFrame>
        <p:nvGraphicFramePr>
          <p:cNvPr id="88127" name="Group 63"/>
          <p:cNvGraphicFramePr>
            <a:graphicFrameLocks noGrp="1"/>
          </p:cNvGraphicFramePr>
          <p:nvPr/>
        </p:nvGraphicFramePr>
        <p:xfrm>
          <a:off x="990600" y="3962400"/>
          <a:ext cx="7620000" cy="2073276"/>
        </p:xfrm>
        <a:graphic>
          <a:graphicData uri="http://schemas.openxmlformats.org/drawingml/2006/table">
            <a:tbl>
              <a:tblPr/>
              <a:tblGrid>
                <a:gridCol w="9525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952500">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gridCol w="952500">
                  <a:extLst>
                    <a:ext uri="{9D8B030D-6E8A-4147-A177-3AD203B41FA5}">
                      <a16:colId xmlns:a16="http://schemas.microsoft.com/office/drawing/2014/main" val="20004"/>
                    </a:ext>
                  </a:extLst>
                </a:gridCol>
                <a:gridCol w="952500">
                  <a:extLst>
                    <a:ext uri="{9D8B030D-6E8A-4147-A177-3AD203B41FA5}">
                      <a16:colId xmlns:a16="http://schemas.microsoft.com/office/drawing/2014/main" val="20005"/>
                    </a:ext>
                  </a:extLst>
                </a:gridCol>
                <a:gridCol w="952500">
                  <a:extLst>
                    <a:ext uri="{9D8B030D-6E8A-4147-A177-3AD203B41FA5}">
                      <a16:colId xmlns:a16="http://schemas.microsoft.com/office/drawing/2014/main" val="20006"/>
                    </a:ext>
                  </a:extLst>
                </a:gridCol>
                <a:gridCol w="952500">
                  <a:extLst>
                    <a:ext uri="{9D8B030D-6E8A-4147-A177-3AD203B41FA5}">
                      <a16:colId xmlns:a16="http://schemas.microsoft.com/office/drawing/2014/main" val="20007"/>
                    </a:ext>
                  </a:extLst>
                </a:gridCol>
              </a:tblGrid>
              <a:tr h="51831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SFID = 0</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D</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E</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F</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D</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1</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2</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31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SFID = 1</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D</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E</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G</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D</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1</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2</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31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SFID = 2</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D</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E</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H</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D</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1</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2</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31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SFID = 3</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D</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E</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G</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D</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SYNC 1</a:t>
                      </a:r>
                      <a:endParaRPr kumimoji="0" lang="en-US" sz="2800" b="0" i="0" u="none" strike="noStrike" cap="none" normalizeH="0" baseline="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FRAME</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SYNC 2</a:t>
                      </a:r>
                      <a:endParaRPr kumimoji="0" lang="en-US" sz="2800" b="0" i="0" u="none" strike="noStrike" cap="none" normalizeH="0" baseline="0" dirty="0">
                        <a:ln>
                          <a:noFill/>
                        </a:ln>
                        <a:solidFill>
                          <a:schemeClr val="tx1"/>
                        </a:solidFill>
                        <a:effectLst/>
                        <a:latin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11/2/17 RevH</a:t>
            </a:r>
          </a:p>
        </p:txBody>
      </p:sp>
      <p:sp>
        <p:nvSpPr>
          <p:cNvPr id="5" name="Slide Number Placeholder 5"/>
          <p:cNvSpPr>
            <a:spLocks noGrp="1"/>
          </p:cNvSpPr>
          <p:nvPr>
            <p:ph type="sldNum" sz="quarter" idx="12"/>
          </p:nvPr>
        </p:nvSpPr>
        <p:spPr/>
        <p:txBody>
          <a:bodyPr/>
          <a:lstStyle/>
          <a:p>
            <a:pPr>
              <a:defRPr/>
            </a:pPr>
            <a:fld id="{50F66DFF-198E-4E65-9211-55D2573BFC23}" type="slidenum">
              <a:rPr lang="en-US"/>
              <a:pPr>
                <a:defRPr/>
              </a:pPr>
              <a:t>31</a:t>
            </a:fld>
            <a:endParaRPr lang="en-US"/>
          </a:p>
        </p:txBody>
      </p:sp>
      <p:sp>
        <p:nvSpPr>
          <p:cNvPr id="52228" name="Rectangle 2"/>
          <p:cNvSpPr>
            <a:spLocks noGrp="1" noChangeArrowheads="1"/>
          </p:cNvSpPr>
          <p:nvPr>
            <p:ph type="title"/>
          </p:nvPr>
        </p:nvSpPr>
        <p:spPr>
          <a:xfrm>
            <a:off x="304800" y="407020"/>
            <a:ext cx="8534400" cy="685800"/>
          </a:xfrm>
        </p:spPr>
        <p:txBody>
          <a:bodyPr>
            <a:normAutofit fontScale="90000"/>
          </a:bodyPr>
          <a:lstStyle/>
          <a:p>
            <a:r>
              <a:rPr lang="en-US" altLang="en-US" dirty="0">
                <a:latin typeface="Arial" panose="020B0604020202020204" pitchFamily="34" charset="0"/>
                <a:cs typeface="Arial" panose="020B0604020202020204" pitchFamily="34" charset="0"/>
              </a:rPr>
              <a:t>Class II PCM Stream Differences</a:t>
            </a:r>
          </a:p>
        </p:txBody>
      </p:sp>
      <p:sp>
        <p:nvSpPr>
          <p:cNvPr id="52229" name="Rectangle 3"/>
          <p:cNvSpPr>
            <a:spLocks noGrp="1" noChangeArrowheads="1"/>
          </p:cNvSpPr>
          <p:nvPr>
            <p:ph type="body" idx="1"/>
          </p:nvPr>
        </p:nvSpPr>
        <p:spPr>
          <a:xfrm>
            <a:off x="685800" y="1371600"/>
            <a:ext cx="8153400" cy="4191000"/>
          </a:xfrm>
        </p:spPr>
        <p:txBody>
          <a:bodyPr>
            <a:normAutofit lnSpcReduction="10000"/>
          </a:bodyPr>
          <a:lstStyle/>
          <a:p>
            <a:r>
              <a:rPr lang="en-US" altLang="en-US" sz="2400" dirty="0">
                <a:latin typeface="Arial" panose="020B0604020202020204" pitchFamily="34" charset="0"/>
                <a:cs typeface="Arial" panose="020B0604020202020204" pitchFamily="34" charset="0"/>
              </a:rPr>
              <a:t>Bits Rate higher than 10 </a:t>
            </a:r>
            <a:r>
              <a:rPr lang="en-US" altLang="en-US" sz="2400" dirty="0" err="1">
                <a:latin typeface="Arial" panose="020B0604020202020204" pitchFamily="34" charset="0"/>
                <a:cs typeface="Arial" panose="020B0604020202020204" pitchFamily="34" charset="0"/>
              </a:rPr>
              <a:t>Mbits</a:t>
            </a:r>
            <a:r>
              <a:rPr lang="en-US" altLang="en-US" sz="2400" dirty="0">
                <a:latin typeface="Arial" panose="020B0604020202020204" pitchFamily="34" charset="0"/>
                <a:cs typeface="Arial" panose="020B0604020202020204" pitchFamily="34" charset="0"/>
              </a:rPr>
              <a:t>/sec</a:t>
            </a:r>
          </a:p>
          <a:p>
            <a:r>
              <a:rPr lang="en-US" altLang="en-US" sz="2400" dirty="0">
                <a:latin typeface="Arial" panose="020B0604020202020204" pitchFamily="34" charset="0"/>
                <a:cs typeface="Arial" panose="020B0604020202020204" pitchFamily="34" charset="0"/>
              </a:rPr>
              <a:t>Word Lengths greater than 32 bits, but less than 64 bits.</a:t>
            </a:r>
          </a:p>
          <a:p>
            <a:r>
              <a:rPr lang="en-US" altLang="en-US" sz="2400" dirty="0">
                <a:latin typeface="Arial" panose="020B0604020202020204" pitchFamily="34" charset="0"/>
                <a:cs typeface="Arial" panose="020B0604020202020204" pitchFamily="34" charset="0"/>
              </a:rPr>
              <a:t>Fragmented words</a:t>
            </a:r>
          </a:p>
          <a:p>
            <a:r>
              <a:rPr lang="en-US" altLang="en-US" sz="2400" dirty="0">
                <a:latin typeface="Arial" panose="020B0604020202020204" pitchFamily="34" charset="0"/>
                <a:cs typeface="Arial" panose="020B0604020202020204" pitchFamily="34" charset="0"/>
              </a:rPr>
              <a:t>More than 8,192, but less than 16,384 bits/minor frame</a:t>
            </a:r>
          </a:p>
          <a:p>
            <a:r>
              <a:rPr lang="en-US" altLang="en-US" sz="2400" dirty="0">
                <a:latin typeface="Arial" panose="020B0604020202020204" pitchFamily="34" charset="0"/>
                <a:cs typeface="Arial" panose="020B0604020202020204" pitchFamily="34" charset="0"/>
              </a:rPr>
              <a:t>Unevenly spaced super commutation</a:t>
            </a:r>
          </a:p>
          <a:p>
            <a:r>
              <a:rPr lang="en-US" altLang="en-US" sz="2400" dirty="0">
                <a:latin typeface="Arial" panose="020B0604020202020204" pitchFamily="34" charset="0"/>
                <a:cs typeface="Arial" panose="020B0604020202020204" pitchFamily="34" charset="0"/>
              </a:rPr>
              <a:t>Cyclic Redundancy Checks (CRC)</a:t>
            </a:r>
          </a:p>
          <a:p>
            <a:r>
              <a:rPr lang="en-US" altLang="en-US" sz="2400" dirty="0">
                <a:latin typeface="Arial" panose="020B0604020202020204" pitchFamily="34" charset="0"/>
                <a:cs typeface="Arial" panose="020B0604020202020204" pitchFamily="34" charset="0"/>
              </a:rPr>
              <a:t>Format changes</a:t>
            </a:r>
          </a:p>
          <a:p>
            <a:r>
              <a:rPr lang="en-US" altLang="en-US" sz="2400" dirty="0">
                <a:latin typeface="Arial" panose="020B0604020202020204" pitchFamily="34" charset="0"/>
                <a:cs typeface="Arial" panose="020B0604020202020204" pitchFamily="34" charset="0"/>
              </a:rPr>
              <a:t>Asynchronous embedded formats</a:t>
            </a:r>
          </a:p>
          <a:p>
            <a:r>
              <a:rPr lang="en-US" altLang="en-US" sz="2400" dirty="0">
                <a:latin typeface="Arial" panose="020B0604020202020204" pitchFamily="34" charset="0"/>
                <a:cs typeface="Arial" panose="020B0604020202020204" pitchFamily="34" charset="0"/>
              </a:rPr>
              <a:t>Tagged data formats</a:t>
            </a:r>
          </a:p>
          <a:p>
            <a:r>
              <a:rPr lang="en-US" altLang="en-US" sz="2400" dirty="0">
                <a:latin typeface="Arial" panose="020B0604020202020204" pitchFamily="34" charset="0"/>
                <a:cs typeface="Arial" panose="020B0604020202020204" pitchFamily="34" charset="0"/>
              </a:rPr>
              <a:t>Asynchronous data merging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r>
              <a:rPr lang="en-US"/>
              <a:t>11/2/17 RevH</a:t>
            </a:r>
          </a:p>
        </p:txBody>
      </p:sp>
      <p:sp>
        <p:nvSpPr>
          <p:cNvPr id="6" name="Slide Number Placeholder 5"/>
          <p:cNvSpPr>
            <a:spLocks noGrp="1"/>
          </p:cNvSpPr>
          <p:nvPr>
            <p:ph type="sldNum" sz="quarter" idx="12"/>
          </p:nvPr>
        </p:nvSpPr>
        <p:spPr/>
        <p:txBody>
          <a:bodyPr/>
          <a:lstStyle/>
          <a:p>
            <a:pPr>
              <a:defRPr/>
            </a:pPr>
            <a:fld id="{2F3CAC7B-054C-4149-99AE-931BD4236BE3}" type="slidenum">
              <a:rPr lang="en-US"/>
              <a:pPr>
                <a:defRPr/>
              </a:pPr>
              <a:t>32</a:t>
            </a:fld>
            <a:endParaRPr lang="en-US"/>
          </a:p>
        </p:txBody>
      </p:sp>
      <p:sp>
        <p:nvSpPr>
          <p:cNvPr id="53252" name="Rectangle 2"/>
          <p:cNvSpPr>
            <a:spLocks noGrp="1" noChangeArrowheads="1"/>
          </p:cNvSpPr>
          <p:nvPr>
            <p:ph type="title"/>
          </p:nvPr>
        </p:nvSpPr>
        <p:spPr>
          <a:xfrm>
            <a:off x="685800" y="304800"/>
            <a:ext cx="7772400" cy="838200"/>
          </a:xfrm>
        </p:spPr>
        <p:txBody>
          <a:bodyPr/>
          <a:lstStyle/>
          <a:p>
            <a:r>
              <a:rPr lang="en-US" altLang="en-US" dirty="0">
                <a:latin typeface="Arial" panose="020B0604020202020204" pitchFamily="34" charset="0"/>
                <a:cs typeface="Arial" panose="020B0604020202020204" pitchFamily="34" charset="0"/>
              </a:rPr>
              <a:t>Why Make This So Complex? </a:t>
            </a:r>
          </a:p>
        </p:txBody>
      </p:sp>
      <p:sp>
        <p:nvSpPr>
          <p:cNvPr id="53253" name="Rectangle 3"/>
          <p:cNvSpPr>
            <a:spLocks noGrp="1" noChangeArrowheads="1"/>
          </p:cNvSpPr>
          <p:nvPr>
            <p:ph type="body" idx="1"/>
          </p:nvPr>
        </p:nvSpPr>
        <p:spPr>
          <a:xfrm>
            <a:off x="304800" y="3886200"/>
            <a:ext cx="8382000" cy="1905000"/>
          </a:xfrm>
        </p:spPr>
        <p:txBody>
          <a:bodyPr/>
          <a:lstStyle/>
          <a:p>
            <a:r>
              <a:rPr lang="en-US" altLang="en-US" sz="2400" dirty="0">
                <a:latin typeface="Arial" panose="020B0604020202020204" pitchFamily="34" charset="0"/>
                <a:cs typeface="Arial" panose="020B0604020202020204" pitchFamily="34" charset="0"/>
              </a:rPr>
              <a:t>Super Commutation - for high sample rates</a:t>
            </a:r>
          </a:p>
          <a:p>
            <a:r>
              <a:rPr lang="en-US" altLang="en-US" sz="2400" dirty="0">
                <a:latin typeface="Arial" panose="020B0604020202020204" pitchFamily="34" charset="0"/>
                <a:cs typeface="Arial" panose="020B0604020202020204" pitchFamily="34" charset="0"/>
              </a:rPr>
              <a:t>Minor Frame words - for upper medium sample rates</a:t>
            </a:r>
            <a:endParaRPr lang="en-US" altLang="en-US" sz="2000" dirty="0">
              <a:latin typeface="Arial" panose="020B0604020202020204" pitchFamily="34" charset="0"/>
              <a:cs typeface="Arial" panose="020B0604020202020204" pitchFamily="34" charset="0"/>
            </a:endParaRPr>
          </a:p>
          <a:p>
            <a:r>
              <a:rPr lang="en-US" altLang="en-US" sz="2400" dirty="0">
                <a:latin typeface="Arial" panose="020B0604020202020204" pitchFamily="34" charset="0"/>
                <a:cs typeface="Arial" panose="020B0604020202020204" pitchFamily="34" charset="0"/>
              </a:rPr>
              <a:t>Super Sub Commutation - for lower medium sample rates</a:t>
            </a:r>
          </a:p>
          <a:p>
            <a:r>
              <a:rPr lang="en-US" altLang="en-US" sz="2400" dirty="0">
                <a:latin typeface="Arial" panose="020B0604020202020204" pitchFamily="34" charset="0"/>
                <a:cs typeface="Arial" panose="020B0604020202020204" pitchFamily="34" charset="0"/>
              </a:rPr>
              <a:t>Sub Commutation - for lower sample rates</a:t>
            </a:r>
          </a:p>
        </p:txBody>
      </p:sp>
      <p:sp>
        <p:nvSpPr>
          <p:cNvPr id="53254" name="Text Box 4"/>
          <p:cNvSpPr txBox="1">
            <a:spLocks noChangeArrowheads="1"/>
          </p:cNvSpPr>
          <p:nvPr/>
        </p:nvSpPr>
        <p:spPr bwMode="auto">
          <a:xfrm>
            <a:off x="457200" y="1524000"/>
            <a:ext cx="82296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400" dirty="0">
                <a:latin typeface="Arial" panose="020B0604020202020204" pitchFamily="34" charset="0"/>
                <a:cs typeface="Arial" panose="020B0604020202020204" pitchFamily="34" charset="0"/>
              </a:rPr>
              <a:t>This is done so you can have multiple sampling rates to most efficiently utilize the PCM Frame and keep the Bit Rate as low as possible.  Vibration measurements require high sample rates, temperature measurements require low sample rates.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B2F02AA-1746-42D3-BC3E-B603647D8FCC}"/>
              </a:ext>
            </a:extLst>
          </p:cNvPr>
          <p:cNvSpPr>
            <a:spLocks noGrp="1"/>
          </p:cNvSpPr>
          <p:nvPr>
            <p:ph type="dt" sz="half" idx="10"/>
          </p:nvPr>
        </p:nvSpPr>
        <p:spPr/>
        <p:txBody>
          <a:bodyPr/>
          <a:lstStyle/>
          <a:p>
            <a:fld id="{F70EC1B4-15F1-43FF-80C8-CB0A4B6A49FD}" type="datetime1">
              <a:rPr lang="en-US" smtClean="0"/>
              <a:t>5/7/2020</a:t>
            </a:fld>
            <a:endParaRPr lang="en-US"/>
          </a:p>
        </p:txBody>
      </p:sp>
      <p:sp>
        <p:nvSpPr>
          <p:cNvPr id="5" name="Slide Number Placeholder 4">
            <a:extLst>
              <a:ext uri="{FF2B5EF4-FFF2-40B4-BE49-F238E27FC236}">
                <a16:creationId xmlns:a16="http://schemas.microsoft.com/office/drawing/2014/main" id="{4073C557-8889-4BAF-9E3E-5AA18DB3EB1A}"/>
              </a:ext>
            </a:extLst>
          </p:cNvPr>
          <p:cNvSpPr>
            <a:spLocks noGrp="1"/>
          </p:cNvSpPr>
          <p:nvPr>
            <p:ph type="sldNum" sz="quarter" idx="12"/>
          </p:nvPr>
        </p:nvSpPr>
        <p:spPr/>
        <p:txBody>
          <a:bodyPr/>
          <a:lstStyle/>
          <a:p>
            <a:fld id="{9FF7BE21-EAB2-4637-BF56-9CFDFCF66418}" type="slidenum">
              <a:rPr lang="en-US" smtClean="0"/>
              <a:t>33</a:t>
            </a:fld>
            <a:endParaRPr lang="en-US"/>
          </a:p>
        </p:txBody>
      </p:sp>
      <p:sp>
        <p:nvSpPr>
          <p:cNvPr id="6" name="Rectangle 2">
            <a:extLst>
              <a:ext uri="{FF2B5EF4-FFF2-40B4-BE49-F238E27FC236}">
                <a16:creationId xmlns:a16="http://schemas.microsoft.com/office/drawing/2014/main" id="{5ADD0B5C-5D07-45B6-9F5E-6EA9C3A21711}"/>
              </a:ext>
            </a:extLst>
          </p:cNvPr>
          <p:cNvSpPr txBox="1">
            <a:spLocks noChangeArrowheads="1"/>
          </p:cNvSpPr>
          <p:nvPr/>
        </p:nvSpPr>
        <p:spPr>
          <a:xfrm>
            <a:off x="638907" y="377952"/>
            <a:ext cx="7772400" cy="800100"/>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Airborne Instrumentation</a:t>
            </a:r>
            <a:endParaRPr lang="en-US" dirty="0"/>
          </a:p>
        </p:txBody>
      </p:sp>
      <p:sp>
        <p:nvSpPr>
          <p:cNvPr id="7" name="Rectangle 3">
            <a:extLst>
              <a:ext uri="{FF2B5EF4-FFF2-40B4-BE49-F238E27FC236}">
                <a16:creationId xmlns:a16="http://schemas.microsoft.com/office/drawing/2014/main" id="{8B03BFC9-BB44-4873-B68B-A3FC33592AD0}"/>
              </a:ext>
            </a:extLst>
          </p:cNvPr>
          <p:cNvSpPr txBox="1">
            <a:spLocks noChangeArrowheads="1"/>
          </p:cNvSpPr>
          <p:nvPr/>
        </p:nvSpPr>
        <p:spPr>
          <a:xfrm>
            <a:off x="715107" y="1444752"/>
            <a:ext cx="7772400" cy="1497013"/>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t>Many vendors, both US and international</a:t>
            </a:r>
          </a:p>
          <a:p>
            <a:r>
              <a:rPr lang="en-US"/>
              <a:t>Two system level architectures</a:t>
            </a:r>
          </a:p>
          <a:p>
            <a:pPr lvl="1"/>
            <a:r>
              <a:rPr lang="en-US"/>
              <a:t>Central</a:t>
            </a:r>
          </a:p>
          <a:p>
            <a:pPr lvl="1"/>
            <a:r>
              <a:rPr lang="en-US"/>
              <a:t>Distributed</a:t>
            </a:r>
          </a:p>
        </p:txBody>
      </p:sp>
      <p:sp>
        <p:nvSpPr>
          <p:cNvPr id="8" name="Text Box 4">
            <a:extLst>
              <a:ext uri="{FF2B5EF4-FFF2-40B4-BE49-F238E27FC236}">
                <a16:creationId xmlns:a16="http://schemas.microsoft.com/office/drawing/2014/main" id="{1725BA7B-52ED-4FA1-A878-8FA9DF8A5A39}"/>
              </a:ext>
            </a:extLst>
          </p:cNvPr>
          <p:cNvSpPr txBox="1">
            <a:spLocks noChangeArrowheads="1"/>
          </p:cNvSpPr>
          <p:nvPr/>
        </p:nvSpPr>
        <p:spPr bwMode="auto">
          <a:xfrm>
            <a:off x="1019907" y="4316540"/>
            <a:ext cx="1695450" cy="339725"/>
          </a:xfrm>
          <a:prstGeom prst="rect">
            <a:avLst/>
          </a:prstGeom>
          <a:noFill/>
          <a:ln w="12700">
            <a:noFill/>
            <a:miter lim="800000"/>
            <a:headEnd/>
            <a:tailEnd/>
          </a:ln>
        </p:spPr>
        <p:txBody>
          <a:bodyPr wrap="none" anchor="ctr">
            <a:spAutoFit/>
          </a:bodyPr>
          <a:lstStyle/>
          <a:p>
            <a:pPr algn="ctr">
              <a:lnSpc>
                <a:spcPct val="90000"/>
              </a:lnSpc>
            </a:pPr>
            <a:r>
              <a:rPr lang="en-US" sz="1800" b="1"/>
              <a:t>MIL-STD-1553</a:t>
            </a:r>
          </a:p>
        </p:txBody>
      </p:sp>
      <p:grpSp>
        <p:nvGrpSpPr>
          <p:cNvPr id="9" name="Group 5">
            <a:extLst>
              <a:ext uri="{FF2B5EF4-FFF2-40B4-BE49-F238E27FC236}">
                <a16:creationId xmlns:a16="http://schemas.microsoft.com/office/drawing/2014/main" id="{B3F35A26-4971-47F7-B865-FBEC6DCBFFB9}"/>
              </a:ext>
            </a:extLst>
          </p:cNvPr>
          <p:cNvGrpSpPr>
            <a:grpSpLocks/>
          </p:cNvGrpSpPr>
          <p:nvPr/>
        </p:nvGrpSpPr>
        <p:grpSpPr bwMode="auto">
          <a:xfrm>
            <a:off x="1477107" y="2905252"/>
            <a:ext cx="6324600" cy="3492500"/>
            <a:chOff x="1344" y="1742"/>
            <a:chExt cx="3984" cy="2200"/>
          </a:xfrm>
        </p:grpSpPr>
        <p:sp>
          <p:nvSpPr>
            <p:cNvPr id="10" name="Rectangle 6">
              <a:extLst>
                <a:ext uri="{FF2B5EF4-FFF2-40B4-BE49-F238E27FC236}">
                  <a16:creationId xmlns:a16="http://schemas.microsoft.com/office/drawing/2014/main" id="{F0B86630-97A9-4B15-A4F4-4CDDCC35E2BC}"/>
                </a:ext>
              </a:extLst>
            </p:cNvPr>
            <p:cNvSpPr>
              <a:spLocks noChangeArrowheads="1"/>
            </p:cNvSpPr>
            <p:nvPr/>
          </p:nvSpPr>
          <p:spPr bwMode="auto">
            <a:xfrm>
              <a:off x="2667" y="2511"/>
              <a:ext cx="1388" cy="1041"/>
            </a:xfrm>
            <a:prstGeom prst="rect">
              <a:avLst/>
            </a:prstGeom>
            <a:noFill/>
            <a:ln w="28575">
              <a:solidFill>
                <a:schemeClr val="tx1"/>
              </a:solidFill>
              <a:miter lim="800000"/>
              <a:headEnd/>
              <a:tailEnd/>
            </a:ln>
          </p:spPr>
          <p:txBody>
            <a:bodyPr wrap="none" anchor="ctr"/>
            <a:lstStyle/>
            <a:p>
              <a:pPr algn="ctr">
                <a:lnSpc>
                  <a:spcPct val="90000"/>
                </a:lnSpc>
              </a:pPr>
              <a:r>
                <a:rPr lang="en-US" sz="1800" b="1"/>
                <a:t>Commutator</a:t>
              </a:r>
              <a:endParaRPr lang="en-US" sz="1400" b="1">
                <a:latin typeface="Times New Roman" pitchFamily="18" charset="0"/>
              </a:endParaRPr>
            </a:p>
          </p:txBody>
        </p:sp>
        <p:sp>
          <p:nvSpPr>
            <p:cNvPr id="11" name="AutoShape 7">
              <a:extLst>
                <a:ext uri="{FF2B5EF4-FFF2-40B4-BE49-F238E27FC236}">
                  <a16:creationId xmlns:a16="http://schemas.microsoft.com/office/drawing/2014/main" id="{08442008-F968-4703-826F-133D2569F98A}"/>
                </a:ext>
              </a:extLst>
            </p:cNvPr>
            <p:cNvSpPr>
              <a:spLocks noChangeArrowheads="1"/>
            </p:cNvSpPr>
            <p:nvPr/>
          </p:nvSpPr>
          <p:spPr bwMode="auto">
            <a:xfrm>
              <a:off x="1344" y="2785"/>
              <a:ext cx="915" cy="335"/>
            </a:xfrm>
            <a:prstGeom prst="rightArrow">
              <a:avLst>
                <a:gd name="adj1" fmla="val 45324"/>
                <a:gd name="adj2" fmla="val 48937"/>
              </a:avLst>
            </a:prstGeom>
            <a:solidFill>
              <a:schemeClr val="accent1"/>
            </a:solidFill>
            <a:ln w="12700">
              <a:solidFill>
                <a:schemeClr val="tx1"/>
              </a:solidFill>
              <a:miter lim="800000"/>
              <a:headEnd/>
              <a:tailEnd/>
            </a:ln>
          </p:spPr>
          <p:txBody>
            <a:bodyPr wrap="none" anchor="ctr"/>
            <a:lstStyle/>
            <a:p>
              <a:endParaRPr lang="en-US"/>
            </a:p>
          </p:txBody>
        </p:sp>
        <p:sp>
          <p:nvSpPr>
            <p:cNvPr id="12" name="AutoShape 8">
              <a:extLst>
                <a:ext uri="{FF2B5EF4-FFF2-40B4-BE49-F238E27FC236}">
                  <a16:creationId xmlns:a16="http://schemas.microsoft.com/office/drawing/2014/main" id="{A23E5110-1976-49AD-962B-4C11B38FA940}"/>
                </a:ext>
              </a:extLst>
            </p:cNvPr>
            <p:cNvSpPr>
              <a:spLocks noChangeArrowheads="1"/>
            </p:cNvSpPr>
            <p:nvPr/>
          </p:nvSpPr>
          <p:spPr bwMode="auto">
            <a:xfrm flipH="1">
              <a:off x="4411" y="2785"/>
              <a:ext cx="917" cy="335"/>
            </a:xfrm>
            <a:prstGeom prst="rightArrow">
              <a:avLst>
                <a:gd name="adj1" fmla="val 45324"/>
                <a:gd name="adj2" fmla="val 49044"/>
              </a:avLst>
            </a:prstGeom>
            <a:solidFill>
              <a:schemeClr val="accent1"/>
            </a:solidFill>
            <a:ln w="12700">
              <a:solidFill>
                <a:schemeClr val="tx1"/>
              </a:solidFill>
              <a:miter lim="800000"/>
              <a:headEnd/>
              <a:tailEnd/>
            </a:ln>
          </p:spPr>
          <p:txBody>
            <a:bodyPr wrap="none" anchor="ctr"/>
            <a:lstStyle/>
            <a:p>
              <a:endParaRPr lang="en-US"/>
            </a:p>
          </p:txBody>
        </p:sp>
        <p:sp>
          <p:nvSpPr>
            <p:cNvPr id="13" name="AutoShape 9">
              <a:extLst>
                <a:ext uri="{FF2B5EF4-FFF2-40B4-BE49-F238E27FC236}">
                  <a16:creationId xmlns:a16="http://schemas.microsoft.com/office/drawing/2014/main" id="{E03D1D3D-2003-41CE-A68A-CC84261BD18B}"/>
                </a:ext>
              </a:extLst>
            </p:cNvPr>
            <p:cNvSpPr>
              <a:spLocks noChangeArrowheads="1"/>
            </p:cNvSpPr>
            <p:nvPr/>
          </p:nvSpPr>
          <p:spPr bwMode="auto">
            <a:xfrm rot="19827237" flipH="1">
              <a:off x="4219" y="2065"/>
              <a:ext cx="917" cy="335"/>
            </a:xfrm>
            <a:prstGeom prst="rightArrow">
              <a:avLst>
                <a:gd name="adj1" fmla="val 45324"/>
                <a:gd name="adj2" fmla="val 49044"/>
              </a:avLst>
            </a:prstGeom>
            <a:solidFill>
              <a:schemeClr val="accent1"/>
            </a:solidFill>
            <a:ln w="12700">
              <a:solidFill>
                <a:schemeClr val="tx1"/>
              </a:solidFill>
              <a:miter lim="800000"/>
              <a:headEnd/>
              <a:tailEnd/>
            </a:ln>
          </p:spPr>
          <p:txBody>
            <a:bodyPr wrap="none" anchor="ctr"/>
            <a:lstStyle/>
            <a:p>
              <a:endParaRPr lang="en-US"/>
            </a:p>
          </p:txBody>
        </p:sp>
        <p:sp>
          <p:nvSpPr>
            <p:cNvPr id="14" name="AutoShape 10">
              <a:extLst>
                <a:ext uri="{FF2B5EF4-FFF2-40B4-BE49-F238E27FC236}">
                  <a16:creationId xmlns:a16="http://schemas.microsoft.com/office/drawing/2014/main" id="{0FB6B6D9-A187-44C3-B71B-301D0A775DFD}"/>
                </a:ext>
              </a:extLst>
            </p:cNvPr>
            <p:cNvSpPr>
              <a:spLocks noChangeArrowheads="1"/>
            </p:cNvSpPr>
            <p:nvPr/>
          </p:nvSpPr>
          <p:spPr bwMode="auto">
            <a:xfrm rot="1772763">
              <a:off x="1626" y="2065"/>
              <a:ext cx="917" cy="335"/>
            </a:xfrm>
            <a:prstGeom prst="rightArrow">
              <a:avLst>
                <a:gd name="adj1" fmla="val 45324"/>
                <a:gd name="adj2" fmla="val 49044"/>
              </a:avLst>
            </a:prstGeom>
            <a:solidFill>
              <a:schemeClr val="accent1"/>
            </a:solidFill>
            <a:ln w="12700">
              <a:solidFill>
                <a:schemeClr val="tx1"/>
              </a:solidFill>
              <a:miter lim="800000"/>
              <a:headEnd/>
              <a:tailEnd/>
            </a:ln>
          </p:spPr>
          <p:txBody>
            <a:bodyPr wrap="none" anchor="ctr"/>
            <a:lstStyle/>
            <a:p>
              <a:endParaRPr lang="en-US"/>
            </a:p>
          </p:txBody>
        </p:sp>
        <p:sp>
          <p:nvSpPr>
            <p:cNvPr id="15" name="AutoShape 11">
              <a:extLst>
                <a:ext uri="{FF2B5EF4-FFF2-40B4-BE49-F238E27FC236}">
                  <a16:creationId xmlns:a16="http://schemas.microsoft.com/office/drawing/2014/main" id="{597F3DF2-338E-4CE8-A9D7-914FD4A34AB0}"/>
                </a:ext>
              </a:extLst>
            </p:cNvPr>
            <p:cNvSpPr>
              <a:spLocks noChangeArrowheads="1"/>
            </p:cNvSpPr>
            <p:nvPr/>
          </p:nvSpPr>
          <p:spPr bwMode="auto">
            <a:xfrm rot="9027237" flipH="1">
              <a:off x="1568" y="3607"/>
              <a:ext cx="917" cy="335"/>
            </a:xfrm>
            <a:prstGeom prst="rightArrow">
              <a:avLst>
                <a:gd name="adj1" fmla="val 45324"/>
                <a:gd name="adj2" fmla="val 49044"/>
              </a:avLst>
            </a:prstGeom>
            <a:solidFill>
              <a:schemeClr val="accent1"/>
            </a:solidFill>
            <a:ln w="12700">
              <a:solidFill>
                <a:schemeClr val="tx1"/>
              </a:solidFill>
              <a:miter lim="800000"/>
              <a:headEnd/>
              <a:tailEnd/>
            </a:ln>
          </p:spPr>
          <p:txBody>
            <a:bodyPr wrap="none" anchor="ctr"/>
            <a:lstStyle/>
            <a:p>
              <a:endParaRPr lang="en-US"/>
            </a:p>
          </p:txBody>
        </p:sp>
        <p:sp>
          <p:nvSpPr>
            <p:cNvPr id="16" name="AutoShape 12">
              <a:extLst>
                <a:ext uri="{FF2B5EF4-FFF2-40B4-BE49-F238E27FC236}">
                  <a16:creationId xmlns:a16="http://schemas.microsoft.com/office/drawing/2014/main" id="{E6116943-A8F2-4C24-B79C-73A9E3DB22F5}"/>
                </a:ext>
              </a:extLst>
            </p:cNvPr>
            <p:cNvSpPr>
              <a:spLocks noChangeArrowheads="1"/>
            </p:cNvSpPr>
            <p:nvPr/>
          </p:nvSpPr>
          <p:spPr bwMode="auto">
            <a:xfrm rot="-9027237">
              <a:off x="4286" y="3607"/>
              <a:ext cx="917" cy="335"/>
            </a:xfrm>
            <a:prstGeom prst="rightArrow">
              <a:avLst>
                <a:gd name="adj1" fmla="val 45324"/>
                <a:gd name="adj2" fmla="val 49044"/>
              </a:avLst>
            </a:prstGeom>
            <a:solidFill>
              <a:schemeClr val="accent1"/>
            </a:solidFill>
            <a:ln w="12700">
              <a:solidFill>
                <a:schemeClr val="tx1"/>
              </a:solidFill>
              <a:miter lim="800000"/>
              <a:headEnd/>
              <a:tailEnd/>
            </a:ln>
          </p:spPr>
          <p:txBody>
            <a:bodyPr wrap="none" anchor="ctr"/>
            <a:lstStyle/>
            <a:p>
              <a:endParaRPr lang="en-US"/>
            </a:p>
          </p:txBody>
        </p:sp>
        <p:grpSp>
          <p:nvGrpSpPr>
            <p:cNvPr id="17" name="Group 13">
              <a:extLst>
                <a:ext uri="{FF2B5EF4-FFF2-40B4-BE49-F238E27FC236}">
                  <a16:creationId xmlns:a16="http://schemas.microsoft.com/office/drawing/2014/main" id="{BEBDB35C-3895-4B49-B08D-D223C1F9194F}"/>
                </a:ext>
              </a:extLst>
            </p:cNvPr>
            <p:cNvGrpSpPr>
              <a:grpSpLocks/>
            </p:cNvGrpSpPr>
            <p:nvPr/>
          </p:nvGrpSpPr>
          <p:grpSpPr bwMode="auto">
            <a:xfrm>
              <a:off x="2860" y="1742"/>
              <a:ext cx="0" cy="747"/>
              <a:chOff x="3280" y="2116"/>
              <a:chExt cx="0" cy="620"/>
            </a:xfrm>
          </p:grpSpPr>
          <p:sp>
            <p:nvSpPr>
              <p:cNvPr id="24" name="Line 14">
                <a:extLst>
                  <a:ext uri="{FF2B5EF4-FFF2-40B4-BE49-F238E27FC236}">
                    <a16:creationId xmlns:a16="http://schemas.microsoft.com/office/drawing/2014/main" id="{0A27C15F-1F7C-4116-9BEA-D8D948D0FDAE}"/>
                  </a:ext>
                </a:extLst>
              </p:cNvPr>
              <p:cNvSpPr>
                <a:spLocks noChangeShapeType="1"/>
              </p:cNvSpPr>
              <p:nvPr/>
            </p:nvSpPr>
            <p:spPr bwMode="auto">
              <a:xfrm>
                <a:off x="3280" y="2448"/>
                <a:ext cx="0" cy="288"/>
              </a:xfrm>
              <a:prstGeom prst="line">
                <a:avLst/>
              </a:prstGeom>
              <a:noFill/>
              <a:ln w="22225">
                <a:solidFill>
                  <a:schemeClr val="tx1"/>
                </a:solidFill>
                <a:round/>
                <a:headEnd/>
                <a:tailEnd type="stealth" w="lg" len="lg"/>
              </a:ln>
            </p:spPr>
            <p:txBody>
              <a:bodyPr wrap="none" anchor="ctr"/>
              <a:lstStyle/>
              <a:p>
                <a:endParaRPr lang="en-US"/>
              </a:p>
            </p:txBody>
          </p:sp>
          <p:sp>
            <p:nvSpPr>
              <p:cNvPr id="25" name="Line 15">
                <a:extLst>
                  <a:ext uri="{FF2B5EF4-FFF2-40B4-BE49-F238E27FC236}">
                    <a16:creationId xmlns:a16="http://schemas.microsoft.com/office/drawing/2014/main" id="{522FB8F8-3BD5-452A-A1F9-728ED7E3619C}"/>
                  </a:ext>
                </a:extLst>
              </p:cNvPr>
              <p:cNvSpPr>
                <a:spLocks noChangeShapeType="1"/>
              </p:cNvSpPr>
              <p:nvPr/>
            </p:nvSpPr>
            <p:spPr bwMode="auto">
              <a:xfrm>
                <a:off x="3280" y="2116"/>
                <a:ext cx="0" cy="224"/>
              </a:xfrm>
              <a:prstGeom prst="line">
                <a:avLst/>
              </a:prstGeom>
              <a:noFill/>
              <a:ln w="22225">
                <a:solidFill>
                  <a:schemeClr val="tx1"/>
                </a:solidFill>
                <a:round/>
                <a:headEnd/>
                <a:tailEnd type="none" w="lg" len="lg"/>
              </a:ln>
            </p:spPr>
            <p:txBody>
              <a:bodyPr wrap="none" anchor="ctr"/>
              <a:lstStyle/>
              <a:p>
                <a:endParaRPr lang="en-US"/>
              </a:p>
            </p:txBody>
          </p:sp>
        </p:grpSp>
        <p:grpSp>
          <p:nvGrpSpPr>
            <p:cNvPr id="18" name="Group 16">
              <a:extLst>
                <a:ext uri="{FF2B5EF4-FFF2-40B4-BE49-F238E27FC236}">
                  <a16:creationId xmlns:a16="http://schemas.microsoft.com/office/drawing/2014/main" id="{AD565F8C-32C9-4175-9E76-6901BBEF7BF2}"/>
                </a:ext>
              </a:extLst>
            </p:cNvPr>
            <p:cNvGrpSpPr>
              <a:grpSpLocks/>
            </p:cNvGrpSpPr>
            <p:nvPr/>
          </p:nvGrpSpPr>
          <p:grpSpPr bwMode="auto">
            <a:xfrm>
              <a:off x="3344" y="1756"/>
              <a:ext cx="0" cy="733"/>
              <a:chOff x="3682" y="2128"/>
              <a:chExt cx="0" cy="608"/>
            </a:xfrm>
          </p:grpSpPr>
          <p:sp>
            <p:nvSpPr>
              <p:cNvPr id="22" name="Line 17">
                <a:extLst>
                  <a:ext uri="{FF2B5EF4-FFF2-40B4-BE49-F238E27FC236}">
                    <a16:creationId xmlns:a16="http://schemas.microsoft.com/office/drawing/2014/main" id="{4B052049-1856-4C88-8240-5E13F31FE013}"/>
                  </a:ext>
                </a:extLst>
              </p:cNvPr>
              <p:cNvSpPr>
                <a:spLocks noChangeShapeType="1"/>
              </p:cNvSpPr>
              <p:nvPr/>
            </p:nvSpPr>
            <p:spPr bwMode="auto">
              <a:xfrm>
                <a:off x="3682" y="2448"/>
                <a:ext cx="0" cy="288"/>
              </a:xfrm>
              <a:prstGeom prst="line">
                <a:avLst/>
              </a:prstGeom>
              <a:noFill/>
              <a:ln w="22225">
                <a:solidFill>
                  <a:schemeClr val="tx1"/>
                </a:solidFill>
                <a:round/>
                <a:headEnd/>
                <a:tailEnd type="stealth" w="lg" len="lg"/>
              </a:ln>
            </p:spPr>
            <p:txBody>
              <a:bodyPr wrap="none" anchor="ctr"/>
              <a:lstStyle/>
              <a:p>
                <a:endParaRPr lang="en-US"/>
              </a:p>
            </p:txBody>
          </p:sp>
          <p:sp>
            <p:nvSpPr>
              <p:cNvPr id="23" name="Line 18">
                <a:extLst>
                  <a:ext uri="{FF2B5EF4-FFF2-40B4-BE49-F238E27FC236}">
                    <a16:creationId xmlns:a16="http://schemas.microsoft.com/office/drawing/2014/main" id="{FD0DC52D-B627-4B72-9EFE-360876FAEB8A}"/>
                  </a:ext>
                </a:extLst>
              </p:cNvPr>
              <p:cNvSpPr>
                <a:spLocks noChangeShapeType="1"/>
              </p:cNvSpPr>
              <p:nvPr/>
            </p:nvSpPr>
            <p:spPr bwMode="auto">
              <a:xfrm>
                <a:off x="3682" y="2128"/>
                <a:ext cx="0" cy="224"/>
              </a:xfrm>
              <a:prstGeom prst="line">
                <a:avLst/>
              </a:prstGeom>
              <a:noFill/>
              <a:ln w="22225">
                <a:solidFill>
                  <a:schemeClr val="tx1"/>
                </a:solidFill>
                <a:round/>
                <a:headEnd/>
                <a:tailEnd type="none" w="lg" len="lg"/>
              </a:ln>
            </p:spPr>
            <p:txBody>
              <a:bodyPr wrap="none" anchor="ctr"/>
              <a:lstStyle/>
              <a:p>
                <a:endParaRPr lang="en-US"/>
              </a:p>
            </p:txBody>
          </p:sp>
        </p:grpSp>
        <p:grpSp>
          <p:nvGrpSpPr>
            <p:cNvPr id="19" name="Group 19">
              <a:extLst>
                <a:ext uri="{FF2B5EF4-FFF2-40B4-BE49-F238E27FC236}">
                  <a16:creationId xmlns:a16="http://schemas.microsoft.com/office/drawing/2014/main" id="{F37A7587-9533-4C6A-855D-E75A3C471D3F}"/>
                </a:ext>
              </a:extLst>
            </p:cNvPr>
            <p:cNvGrpSpPr>
              <a:grpSpLocks/>
            </p:cNvGrpSpPr>
            <p:nvPr/>
          </p:nvGrpSpPr>
          <p:grpSpPr bwMode="auto">
            <a:xfrm>
              <a:off x="3888" y="1755"/>
              <a:ext cx="0" cy="733"/>
              <a:chOff x="3888" y="1755"/>
              <a:chExt cx="0" cy="733"/>
            </a:xfrm>
          </p:grpSpPr>
          <p:sp>
            <p:nvSpPr>
              <p:cNvPr id="20" name="Line 20">
                <a:extLst>
                  <a:ext uri="{FF2B5EF4-FFF2-40B4-BE49-F238E27FC236}">
                    <a16:creationId xmlns:a16="http://schemas.microsoft.com/office/drawing/2014/main" id="{5995BE41-D221-4A15-BB88-8EA3C12747F2}"/>
                  </a:ext>
                </a:extLst>
              </p:cNvPr>
              <p:cNvSpPr>
                <a:spLocks noChangeShapeType="1"/>
              </p:cNvSpPr>
              <p:nvPr/>
            </p:nvSpPr>
            <p:spPr bwMode="auto">
              <a:xfrm rot="10800000">
                <a:off x="3888" y="1755"/>
                <a:ext cx="0" cy="255"/>
              </a:xfrm>
              <a:prstGeom prst="line">
                <a:avLst/>
              </a:prstGeom>
              <a:noFill/>
              <a:ln w="22225">
                <a:solidFill>
                  <a:schemeClr val="tx1"/>
                </a:solidFill>
                <a:round/>
                <a:headEnd/>
                <a:tailEnd type="stealth" w="lg" len="lg"/>
              </a:ln>
            </p:spPr>
            <p:txBody>
              <a:bodyPr wrap="none" anchor="ctr"/>
              <a:lstStyle/>
              <a:p>
                <a:endParaRPr lang="en-US"/>
              </a:p>
            </p:txBody>
          </p:sp>
          <p:sp>
            <p:nvSpPr>
              <p:cNvPr id="21" name="Line 21">
                <a:extLst>
                  <a:ext uri="{FF2B5EF4-FFF2-40B4-BE49-F238E27FC236}">
                    <a16:creationId xmlns:a16="http://schemas.microsoft.com/office/drawing/2014/main" id="{476DF471-C7AD-4C1C-B725-00FFEF68B781}"/>
                  </a:ext>
                </a:extLst>
              </p:cNvPr>
              <p:cNvSpPr>
                <a:spLocks noChangeShapeType="1"/>
              </p:cNvSpPr>
              <p:nvPr/>
            </p:nvSpPr>
            <p:spPr bwMode="auto">
              <a:xfrm rot="10800000">
                <a:off x="3888" y="2154"/>
                <a:ext cx="0" cy="334"/>
              </a:xfrm>
              <a:prstGeom prst="line">
                <a:avLst/>
              </a:prstGeom>
              <a:noFill/>
              <a:ln w="22225">
                <a:solidFill>
                  <a:schemeClr val="tx1"/>
                </a:solidFill>
                <a:round/>
                <a:headEnd/>
                <a:tailEnd type="none" w="lg" len="lg"/>
              </a:ln>
            </p:spPr>
            <p:txBody>
              <a:bodyPr wrap="none" anchor="ctr"/>
              <a:lstStyle/>
              <a:p>
                <a:endParaRPr lang="en-US"/>
              </a:p>
            </p:txBody>
          </p:sp>
        </p:grpSp>
      </p:grpSp>
      <p:sp>
        <p:nvSpPr>
          <p:cNvPr id="26" name="Text Box 22">
            <a:extLst>
              <a:ext uri="{FF2B5EF4-FFF2-40B4-BE49-F238E27FC236}">
                <a16:creationId xmlns:a16="http://schemas.microsoft.com/office/drawing/2014/main" id="{9C40DDCD-397D-46A6-93D7-4551B078B791}"/>
              </a:ext>
            </a:extLst>
          </p:cNvPr>
          <p:cNvSpPr txBox="1">
            <a:spLocks noChangeArrowheads="1"/>
          </p:cNvSpPr>
          <p:nvPr/>
        </p:nvSpPr>
        <p:spPr bwMode="auto">
          <a:xfrm>
            <a:off x="6857145" y="4280027"/>
            <a:ext cx="946150" cy="339725"/>
          </a:xfrm>
          <a:prstGeom prst="rect">
            <a:avLst/>
          </a:prstGeom>
          <a:noFill/>
          <a:ln w="12700">
            <a:noFill/>
            <a:miter lim="800000"/>
            <a:headEnd/>
            <a:tailEnd/>
          </a:ln>
        </p:spPr>
        <p:txBody>
          <a:bodyPr wrap="none" anchor="ctr">
            <a:spAutoFit/>
          </a:bodyPr>
          <a:lstStyle/>
          <a:p>
            <a:pPr algn="ctr">
              <a:lnSpc>
                <a:spcPct val="90000"/>
              </a:lnSpc>
            </a:pPr>
            <a:r>
              <a:rPr lang="en-US" sz="1800" b="1"/>
              <a:t>Servos</a:t>
            </a:r>
          </a:p>
        </p:txBody>
      </p:sp>
      <p:sp>
        <p:nvSpPr>
          <p:cNvPr id="27" name="Text Box 23">
            <a:extLst>
              <a:ext uri="{FF2B5EF4-FFF2-40B4-BE49-F238E27FC236}">
                <a16:creationId xmlns:a16="http://schemas.microsoft.com/office/drawing/2014/main" id="{8D4BF436-5E3E-4946-B5C7-E18EEC65CC16}"/>
              </a:ext>
            </a:extLst>
          </p:cNvPr>
          <p:cNvSpPr txBox="1">
            <a:spLocks noChangeArrowheads="1"/>
          </p:cNvSpPr>
          <p:nvPr/>
        </p:nvSpPr>
        <p:spPr bwMode="auto">
          <a:xfrm rot="1591234">
            <a:off x="6663470" y="5719890"/>
            <a:ext cx="793750" cy="339725"/>
          </a:xfrm>
          <a:prstGeom prst="rect">
            <a:avLst/>
          </a:prstGeom>
          <a:noFill/>
          <a:ln w="12700">
            <a:noFill/>
            <a:miter lim="800000"/>
            <a:headEnd/>
            <a:tailEnd/>
          </a:ln>
        </p:spPr>
        <p:txBody>
          <a:bodyPr wrap="none" anchor="ctr">
            <a:spAutoFit/>
          </a:bodyPr>
          <a:lstStyle/>
          <a:p>
            <a:pPr algn="ctr">
              <a:lnSpc>
                <a:spcPct val="90000"/>
              </a:lnSpc>
            </a:pPr>
            <a:r>
              <a:rPr lang="en-US" sz="1800" b="1"/>
              <a:t>Voice</a:t>
            </a:r>
          </a:p>
        </p:txBody>
      </p:sp>
      <p:sp>
        <p:nvSpPr>
          <p:cNvPr id="28" name="Text Box 24">
            <a:extLst>
              <a:ext uri="{FF2B5EF4-FFF2-40B4-BE49-F238E27FC236}">
                <a16:creationId xmlns:a16="http://schemas.microsoft.com/office/drawing/2014/main" id="{78C2098C-E627-4197-985A-14F0B64967C9}"/>
              </a:ext>
            </a:extLst>
          </p:cNvPr>
          <p:cNvSpPr txBox="1">
            <a:spLocks noChangeArrowheads="1"/>
          </p:cNvSpPr>
          <p:nvPr/>
        </p:nvSpPr>
        <p:spPr bwMode="auto">
          <a:xfrm rot="1591234">
            <a:off x="2151795" y="3168777"/>
            <a:ext cx="1085850" cy="339725"/>
          </a:xfrm>
          <a:prstGeom prst="rect">
            <a:avLst/>
          </a:prstGeom>
          <a:noFill/>
          <a:ln w="12700">
            <a:noFill/>
            <a:miter lim="800000"/>
            <a:headEnd/>
            <a:tailEnd/>
          </a:ln>
        </p:spPr>
        <p:txBody>
          <a:bodyPr wrap="none" anchor="ctr">
            <a:spAutoFit/>
          </a:bodyPr>
          <a:lstStyle/>
          <a:p>
            <a:pPr algn="ctr">
              <a:lnSpc>
                <a:spcPct val="90000"/>
              </a:lnSpc>
            </a:pPr>
            <a:r>
              <a:rPr lang="en-US" sz="1800" b="1"/>
              <a:t>Sensors</a:t>
            </a:r>
          </a:p>
        </p:txBody>
      </p:sp>
      <p:sp>
        <p:nvSpPr>
          <p:cNvPr id="29" name="Text Box 25">
            <a:extLst>
              <a:ext uri="{FF2B5EF4-FFF2-40B4-BE49-F238E27FC236}">
                <a16:creationId xmlns:a16="http://schemas.microsoft.com/office/drawing/2014/main" id="{55FDDEE1-E120-40FC-B6EB-C5BFBFD17596}"/>
              </a:ext>
            </a:extLst>
          </p:cNvPr>
          <p:cNvSpPr txBox="1">
            <a:spLocks noChangeArrowheads="1"/>
          </p:cNvSpPr>
          <p:nvPr/>
        </p:nvSpPr>
        <p:spPr bwMode="auto">
          <a:xfrm rot="19745564">
            <a:off x="1712057" y="5700840"/>
            <a:ext cx="1212850" cy="339725"/>
          </a:xfrm>
          <a:prstGeom prst="rect">
            <a:avLst/>
          </a:prstGeom>
          <a:noFill/>
          <a:ln w="12700">
            <a:noFill/>
            <a:miter lim="800000"/>
            <a:headEnd/>
            <a:tailEnd/>
          </a:ln>
        </p:spPr>
        <p:txBody>
          <a:bodyPr wrap="none" anchor="ctr">
            <a:spAutoFit/>
          </a:bodyPr>
          <a:lstStyle/>
          <a:p>
            <a:pPr algn="ctr">
              <a:lnSpc>
                <a:spcPct val="90000"/>
              </a:lnSpc>
            </a:pPr>
            <a:r>
              <a:rPr lang="en-US" sz="1800" b="1"/>
              <a:t>Discretes</a:t>
            </a:r>
          </a:p>
        </p:txBody>
      </p:sp>
      <p:sp>
        <p:nvSpPr>
          <p:cNvPr id="30" name="Text Box 26">
            <a:extLst>
              <a:ext uri="{FF2B5EF4-FFF2-40B4-BE49-F238E27FC236}">
                <a16:creationId xmlns:a16="http://schemas.microsoft.com/office/drawing/2014/main" id="{D7AC3E31-3D44-4416-A8D3-1AF9B10628F9}"/>
              </a:ext>
            </a:extLst>
          </p:cNvPr>
          <p:cNvSpPr txBox="1">
            <a:spLocks noChangeArrowheads="1"/>
          </p:cNvSpPr>
          <p:nvPr/>
        </p:nvSpPr>
        <p:spPr bwMode="auto">
          <a:xfrm rot="19745564">
            <a:off x="6163407" y="3021140"/>
            <a:ext cx="1365250" cy="339725"/>
          </a:xfrm>
          <a:prstGeom prst="rect">
            <a:avLst/>
          </a:prstGeom>
          <a:noFill/>
          <a:ln w="12700">
            <a:noFill/>
            <a:miter lim="800000"/>
            <a:headEnd/>
            <a:tailEnd/>
          </a:ln>
        </p:spPr>
        <p:txBody>
          <a:bodyPr wrap="none" anchor="ctr">
            <a:spAutoFit/>
          </a:bodyPr>
          <a:lstStyle/>
          <a:p>
            <a:pPr algn="ctr">
              <a:lnSpc>
                <a:spcPct val="90000"/>
              </a:lnSpc>
            </a:pPr>
            <a:r>
              <a:rPr lang="en-US" sz="1800" b="1"/>
              <a:t>ARINC-429</a:t>
            </a:r>
          </a:p>
        </p:txBody>
      </p:sp>
      <p:sp>
        <p:nvSpPr>
          <p:cNvPr id="31" name="Text Box 27">
            <a:extLst>
              <a:ext uri="{FF2B5EF4-FFF2-40B4-BE49-F238E27FC236}">
                <a16:creationId xmlns:a16="http://schemas.microsoft.com/office/drawing/2014/main" id="{B4D1FB8D-A822-4999-ABCC-53C7EFEF96D2}"/>
              </a:ext>
            </a:extLst>
          </p:cNvPr>
          <p:cNvSpPr txBox="1">
            <a:spLocks noChangeArrowheads="1"/>
          </p:cNvSpPr>
          <p:nvPr/>
        </p:nvSpPr>
        <p:spPr bwMode="auto">
          <a:xfrm>
            <a:off x="3480240" y="3298158"/>
            <a:ext cx="747713" cy="312737"/>
          </a:xfrm>
          <a:prstGeom prst="rect">
            <a:avLst/>
          </a:prstGeom>
          <a:noFill/>
          <a:ln w="12700">
            <a:noFill/>
            <a:miter lim="800000"/>
            <a:headEnd/>
            <a:tailEnd/>
          </a:ln>
        </p:spPr>
        <p:txBody>
          <a:bodyPr wrap="none" anchor="ctr">
            <a:spAutoFit/>
          </a:bodyPr>
          <a:lstStyle/>
          <a:p>
            <a:pPr algn="ctr">
              <a:lnSpc>
                <a:spcPct val="90000"/>
              </a:lnSpc>
            </a:pPr>
            <a:r>
              <a:rPr lang="en-US" b="1"/>
              <a:t>Setup</a:t>
            </a:r>
          </a:p>
        </p:txBody>
      </p:sp>
      <p:sp>
        <p:nvSpPr>
          <p:cNvPr id="32" name="Text Box 28">
            <a:extLst>
              <a:ext uri="{FF2B5EF4-FFF2-40B4-BE49-F238E27FC236}">
                <a16:creationId xmlns:a16="http://schemas.microsoft.com/office/drawing/2014/main" id="{0372DFAE-ED97-4520-9E3A-4CDFA2AEBD97}"/>
              </a:ext>
            </a:extLst>
          </p:cNvPr>
          <p:cNvSpPr txBox="1">
            <a:spLocks noChangeArrowheads="1"/>
          </p:cNvSpPr>
          <p:nvPr/>
        </p:nvSpPr>
        <p:spPr bwMode="auto">
          <a:xfrm>
            <a:off x="4191440" y="3298158"/>
            <a:ext cx="906463" cy="312737"/>
          </a:xfrm>
          <a:prstGeom prst="rect">
            <a:avLst/>
          </a:prstGeom>
          <a:noFill/>
          <a:ln w="12700">
            <a:noFill/>
            <a:miter lim="800000"/>
            <a:headEnd/>
            <a:tailEnd/>
          </a:ln>
        </p:spPr>
        <p:txBody>
          <a:bodyPr wrap="none" anchor="ctr">
            <a:spAutoFit/>
          </a:bodyPr>
          <a:lstStyle/>
          <a:p>
            <a:pPr algn="ctr">
              <a:lnSpc>
                <a:spcPct val="90000"/>
              </a:lnSpc>
            </a:pPr>
            <a:r>
              <a:rPr lang="en-US" b="1"/>
              <a:t>Control</a:t>
            </a:r>
          </a:p>
        </p:txBody>
      </p:sp>
      <p:sp>
        <p:nvSpPr>
          <p:cNvPr id="33" name="Text Box 29">
            <a:extLst>
              <a:ext uri="{FF2B5EF4-FFF2-40B4-BE49-F238E27FC236}">
                <a16:creationId xmlns:a16="http://schemas.microsoft.com/office/drawing/2014/main" id="{E63816B0-6766-413A-964E-A7E4266916A6}"/>
              </a:ext>
            </a:extLst>
          </p:cNvPr>
          <p:cNvSpPr txBox="1">
            <a:spLocks noChangeArrowheads="1"/>
          </p:cNvSpPr>
          <p:nvPr/>
        </p:nvSpPr>
        <p:spPr bwMode="auto">
          <a:xfrm>
            <a:off x="5018528" y="3298158"/>
            <a:ext cx="1008062" cy="312737"/>
          </a:xfrm>
          <a:prstGeom prst="rect">
            <a:avLst/>
          </a:prstGeom>
          <a:noFill/>
          <a:ln w="12700">
            <a:noFill/>
            <a:miter lim="800000"/>
            <a:headEnd/>
            <a:tailEnd/>
          </a:ln>
        </p:spPr>
        <p:txBody>
          <a:bodyPr wrap="none" anchor="ctr">
            <a:spAutoFit/>
          </a:bodyPr>
          <a:lstStyle/>
          <a:p>
            <a:pPr algn="ctr">
              <a:lnSpc>
                <a:spcPct val="90000"/>
              </a:lnSpc>
            </a:pPr>
            <a:r>
              <a:rPr lang="en-US" b="1" dirty="0"/>
              <a:t>PCM out</a:t>
            </a:r>
          </a:p>
        </p:txBody>
      </p:sp>
    </p:spTree>
    <p:extLst>
      <p:ext uri="{BB962C8B-B14F-4D97-AF65-F5344CB8AC3E}">
        <p14:creationId xmlns:p14="http://schemas.microsoft.com/office/powerpoint/2010/main" val="2217108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B2F02AA-1746-42D3-BC3E-B603647D8FCC}"/>
              </a:ext>
            </a:extLst>
          </p:cNvPr>
          <p:cNvSpPr>
            <a:spLocks noGrp="1"/>
          </p:cNvSpPr>
          <p:nvPr>
            <p:ph type="dt" sz="half" idx="10"/>
          </p:nvPr>
        </p:nvSpPr>
        <p:spPr/>
        <p:txBody>
          <a:bodyPr/>
          <a:lstStyle/>
          <a:p>
            <a:fld id="{F70EC1B4-15F1-43FF-80C8-CB0A4B6A49FD}" type="datetime1">
              <a:rPr lang="en-US" smtClean="0"/>
              <a:t>5/7/2020</a:t>
            </a:fld>
            <a:endParaRPr lang="en-US"/>
          </a:p>
        </p:txBody>
      </p:sp>
      <p:sp>
        <p:nvSpPr>
          <p:cNvPr id="5" name="Slide Number Placeholder 4">
            <a:extLst>
              <a:ext uri="{FF2B5EF4-FFF2-40B4-BE49-F238E27FC236}">
                <a16:creationId xmlns:a16="http://schemas.microsoft.com/office/drawing/2014/main" id="{4073C557-8889-4BAF-9E3E-5AA18DB3EB1A}"/>
              </a:ext>
            </a:extLst>
          </p:cNvPr>
          <p:cNvSpPr>
            <a:spLocks noGrp="1"/>
          </p:cNvSpPr>
          <p:nvPr>
            <p:ph type="sldNum" sz="quarter" idx="12"/>
          </p:nvPr>
        </p:nvSpPr>
        <p:spPr/>
        <p:txBody>
          <a:bodyPr/>
          <a:lstStyle/>
          <a:p>
            <a:fld id="{9FF7BE21-EAB2-4637-BF56-9CFDFCF66418}" type="slidenum">
              <a:rPr lang="en-US" smtClean="0"/>
              <a:t>34</a:t>
            </a:fld>
            <a:endParaRPr lang="en-US"/>
          </a:p>
        </p:txBody>
      </p:sp>
      <p:sp>
        <p:nvSpPr>
          <p:cNvPr id="34" name="Rectangle 2">
            <a:extLst>
              <a:ext uri="{FF2B5EF4-FFF2-40B4-BE49-F238E27FC236}">
                <a16:creationId xmlns:a16="http://schemas.microsoft.com/office/drawing/2014/main" id="{8D9840B7-8815-416A-8F10-7816D7869AEF}"/>
              </a:ext>
            </a:extLst>
          </p:cNvPr>
          <p:cNvSpPr txBox="1">
            <a:spLocks noChangeArrowheads="1"/>
          </p:cNvSpPr>
          <p:nvPr/>
        </p:nvSpPr>
        <p:spPr>
          <a:xfrm>
            <a:off x="960305" y="379435"/>
            <a:ext cx="7772400" cy="800100"/>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Airborne Instrumentation, cont.</a:t>
            </a:r>
          </a:p>
        </p:txBody>
      </p:sp>
      <p:sp>
        <p:nvSpPr>
          <p:cNvPr id="35" name="Rectangle 3">
            <a:extLst>
              <a:ext uri="{FF2B5EF4-FFF2-40B4-BE49-F238E27FC236}">
                <a16:creationId xmlns:a16="http://schemas.microsoft.com/office/drawing/2014/main" id="{6037B15C-42E8-43C2-9E89-D807AD8982EE}"/>
              </a:ext>
            </a:extLst>
          </p:cNvPr>
          <p:cNvSpPr txBox="1">
            <a:spLocks noChangeArrowheads="1"/>
          </p:cNvSpPr>
          <p:nvPr/>
        </p:nvSpPr>
        <p:spPr>
          <a:xfrm>
            <a:off x="456512" y="1280714"/>
            <a:ext cx="7772400" cy="4114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dirty="0"/>
              <a:t>Distributed architecture</a:t>
            </a:r>
          </a:p>
          <a:p>
            <a:pPr marL="342900" indent="-342900" algn="l">
              <a:buFont typeface="Arial" panose="020B0604020202020204" pitchFamily="34" charset="0"/>
              <a:buChar char="•"/>
            </a:pPr>
            <a:r>
              <a:rPr lang="en-US" sz="2000" dirty="0"/>
              <a:t>CAIS</a:t>
            </a:r>
          </a:p>
          <a:p>
            <a:pPr marL="800100" lvl="1" indent="-342900" algn="l">
              <a:buFont typeface="Courier New" panose="02070309020205020404" pitchFamily="49" charset="0"/>
              <a:buChar char="o"/>
            </a:pPr>
            <a:r>
              <a:rPr lang="en-US" dirty="0"/>
              <a:t>Common Airborne</a:t>
            </a:r>
            <a:br>
              <a:rPr lang="en-US" dirty="0"/>
            </a:br>
            <a:r>
              <a:rPr lang="en-US" dirty="0"/>
              <a:t>Instrumentation</a:t>
            </a:r>
            <a:br>
              <a:rPr lang="en-US" dirty="0"/>
            </a:br>
            <a:r>
              <a:rPr lang="en-US" dirty="0"/>
              <a:t>System</a:t>
            </a:r>
          </a:p>
          <a:p>
            <a:pPr algn="l"/>
            <a:endParaRPr lang="en-US" sz="2000" dirty="0"/>
          </a:p>
        </p:txBody>
      </p:sp>
      <p:sp>
        <p:nvSpPr>
          <p:cNvPr id="36" name="Arc 4">
            <a:extLst>
              <a:ext uri="{FF2B5EF4-FFF2-40B4-BE49-F238E27FC236}">
                <a16:creationId xmlns:a16="http://schemas.microsoft.com/office/drawing/2014/main" id="{39DBF20C-966E-43C6-885F-63427372791A}"/>
              </a:ext>
            </a:extLst>
          </p:cNvPr>
          <p:cNvSpPr>
            <a:spLocks/>
          </p:cNvSpPr>
          <p:nvPr/>
        </p:nvSpPr>
        <p:spPr bwMode="auto">
          <a:xfrm>
            <a:off x="2763845" y="2782910"/>
            <a:ext cx="5091113" cy="3062288"/>
          </a:xfrm>
          <a:custGeom>
            <a:avLst/>
            <a:gdLst>
              <a:gd name="T0" fmla="*/ 535510 w 43200"/>
              <a:gd name="T1" fmla="*/ 2470600 h 43200"/>
              <a:gd name="T2" fmla="*/ 2021007 w 43200"/>
              <a:gd name="T3" fmla="*/ 3029397 h 43200"/>
              <a:gd name="T4" fmla="*/ 2545557 w 43200"/>
              <a:gd name="T5" fmla="*/ 1531144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4543" y="34853"/>
                </a:moveTo>
                <a:cubicBezTo>
                  <a:pt x="1598" y="31062"/>
                  <a:pt x="0" y="26399"/>
                  <a:pt x="0" y="21600"/>
                </a:cubicBezTo>
                <a:cubicBezTo>
                  <a:pt x="0" y="9670"/>
                  <a:pt x="9670" y="0"/>
                  <a:pt x="21600" y="0"/>
                </a:cubicBezTo>
                <a:cubicBezTo>
                  <a:pt x="33529" y="0"/>
                  <a:pt x="43200" y="9670"/>
                  <a:pt x="43200" y="21600"/>
                </a:cubicBezTo>
                <a:cubicBezTo>
                  <a:pt x="43200" y="33529"/>
                  <a:pt x="33529" y="43200"/>
                  <a:pt x="21600" y="43200"/>
                </a:cubicBezTo>
                <a:cubicBezTo>
                  <a:pt x="20104" y="43200"/>
                  <a:pt x="18612" y="43044"/>
                  <a:pt x="17148" y="42736"/>
                </a:cubicBezTo>
              </a:path>
              <a:path w="43200" h="43200" stroke="0" extrusionOk="0">
                <a:moveTo>
                  <a:pt x="4543" y="34853"/>
                </a:moveTo>
                <a:cubicBezTo>
                  <a:pt x="1598" y="31062"/>
                  <a:pt x="0" y="26399"/>
                  <a:pt x="0" y="21600"/>
                </a:cubicBezTo>
                <a:cubicBezTo>
                  <a:pt x="0" y="9670"/>
                  <a:pt x="9670" y="0"/>
                  <a:pt x="21600" y="0"/>
                </a:cubicBezTo>
                <a:cubicBezTo>
                  <a:pt x="33529" y="0"/>
                  <a:pt x="43200" y="9670"/>
                  <a:pt x="43200" y="21600"/>
                </a:cubicBezTo>
                <a:cubicBezTo>
                  <a:pt x="43200" y="33529"/>
                  <a:pt x="33529" y="43200"/>
                  <a:pt x="21600" y="43200"/>
                </a:cubicBezTo>
                <a:cubicBezTo>
                  <a:pt x="20104" y="43200"/>
                  <a:pt x="18612" y="43044"/>
                  <a:pt x="17148" y="42736"/>
                </a:cubicBezTo>
                <a:lnTo>
                  <a:pt x="21600" y="21600"/>
                </a:lnTo>
                <a:close/>
              </a:path>
            </a:pathLst>
          </a:custGeom>
          <a:noFill/>
          <a:ln w="19050">
            <a:solidFill>
              <a:srgbClr val="0000CC"/>
            </a:solidFill>
            <a:round/>
            <a:headEnd/>
            <a:tailEnd/>
          </a:ln>
        </p:spPr>
        <p:txBody>
          <a:bodyPr wrap="none" anchor="ctr"/>
          <a:lstStyle/>
          <a:p>
            <a:pPr algn="ctr">
              <a:lnSpc>
                <a:spcPct val="90000"/>
              </a:lnSpc>
            </a:pPr>
            <a:r>
              <a:rPr lang="en-US" b="1"/>
              <a:t> </a:t>
            </a:r>
          </a:p>
        </p:txBody>
      </p:sp>
      <p:sp>
        <p:nvSpPr>
          <p:cNvPr id="37" name="Line 5">
            <a:extLst>
              <a:ext uri="{FF2B5EF4-FFF2-40B4-BE49-F238E27FC236}">
                <a16:creationId xmlns:a16="http://schemas.microsoft.com/office/drawing/2014/main" id="{64FCCEE6-1086-41FA-AB4E-9E7559F4589F}"/>
              </a:ext>
            </a:extLst>
          </p:cNvPr>
          <p:cNvSpPr>
            <a:spLocks noChangeShapeType="1"/>
          </p:cNvSpPr>
          <p:nvPr/>
        </p:nvSpPr>
        <p:spPr bwMode="auto">
          <a:xfrm>
            <a:off x="4802195" y="5180035"/>
            <a:ext cx="0" cy="609600"/>
          </a:xfrm>
          <a:prstGeom prst="line">
            <a:avLst/>
          </a:prstGeom>
          <a:noFill/>
          <a:ln w="12700">
            <a:solidFill>
              <a:srgbClr val="0000CC"/>
            </a:solidFill>
            <a:round/>
            <a:headEnd/>
            <a:tailEnd type="oval" w="med" len="med"/>
          </a:ln>
        </p:spPr>
        <p:txBody>
          <a:bodyPr wrap="none" anchor="ctr"/>
          <a:lstStyle/>
          <a:p>
            <a:endParaRPr lang="en-US"/>
          </a:p>
        </p:txBody>
      </p:sp>
      <p:grpSp>
        <p:nvGrpSpPr>
          <p:cNvPr id="38" name="Group 6">
            <a:extLst>
              <a:ext uri="{FF2B5EF4-FFF2-40B4-BE49-F238E27FC236}">
                <a16:creationId xmlns:a16="http://schemas.microsoft.com/office/drawing/2014/main" id="{E55E6057-45C7-46EA-BD1C-C7787EBB9BB7}"/>
              </a:ext>
            </a:extLst>
          </p:cNvPr>
          <p:cNvGrpSpPr>
            <a:grpSpLocks/>
          </p:cNvGrpSpPr>
          <p:nvPr/>
        </p:nvGrpSpPr>
        <p:grpSpPr bwMode="auto">
          <a:xfrm>
            <a:off x="2451108" y="5148285"/>
            <a:ext cx="1144587" cy="741363"/>
            <a:chOff x="1975" y="3196"/>
            <a:chExt cx="721" cy="467"/>
          </a:xfrm>
        </p:grpSpPr>
        <p:sp>
          <p:nvSpPr>
            <p:cNvPr id="39" name="Rectangle 7">
              <a:extLst>
                <a:ext uri="{FF2B5EF4-FFF2-40B4-BE49-F238E27FC236}">
                  <a16:creationId xmlns:a16="http://schemas.microsoft.com/office/drawing/2014/main" id="{7614E73F-8545-405B-87C1-F8DB8F661960}"/>
                </a:ext>
              </a:extLst>
            </p:cNvPr>
            <p:cNvSpPr>
              <a:spLocks noChangeArrowheads="1"/>
            </p:cNvSpPr>
            <p:nvPr/>
          </p:nvSpPr>
          <p:spPr bwMode="auto">
            <a:xfrm>
              <a:off x="2304" y="3264"/>
              <a:ext cx="392" cy="313"/>
            </a:xfrm>
            <a:prstGeom prst="rect">
              <a:avLst/>
            </a:prstGeom>
            <a:solidFill>
              <a:schemeClr val="bg1"/>
            </a:solidFill>
            <a:ln w="12700">
              <a:solidFill>
                <a:schemeClr val="accent1"/>
              </a:solidFill>
              <a:miter lim="800000"/>
              <a:headEnd/>
              <a:tailEnd/>
            </a:ln>
          </p:spPr>
          <p:txBody>
            <a:bodyPr wrap="none" anchor="ctr"/>
            <a:lstStyle/>
            <a:p>
              <a:pPr algn="ctr">
                <a:lnSpc>
                  <a:spcPct val="90000"/>
                </a:lnSpc>
              </a:pPr>
              <a:r>
                <a:rPr lang="en-US" b="1"/>
                <a:t>DAU</a:t>
              </a:r>
            </a:p>
          </p:txBody>
        </p:sp>
        <p:sp>
          <p:nvSpPr>
            <p:cNvPr id="40" name="AutoShape 8">
              <a:extLst>
                <a:ext uri="{FF2B5EF4-FFF2-40B4-BE49-F238E27FC236}">
                  <a16:creationId xmlns:a16="http://schemas.microsoft.com/office/drawing/2014/main" id="{FAB82370-63AA-4C4C-B094-D11D7E21470A}"/>
                </a:ext>
              </a:extLst>
            </p:cNvPr>
            <p:cNvSpPr>
              <a:spLocks noChangeArrowheads="1"/>
            </p:cNvSpPr>
            <p:nvPr/>
          </p:nvSpPr>
          <p:spPr bwMode="auto">
            <a:xfrm>
              <a:off x="1975" y="3372"/>
              <a:ext cx="327" cy="115"/>
            </a:xfrm>
            <a:prstGeom prst="rightArrow">
              <a:avLst>
                <a:gd name="adj1" fmla="val 50000"/>
                <a:gd name="adj2" fmla="val 71087"/>
              </a:avLst>
            </a:prstGeom>
            <a:solidFill>
              <a:schemeClr val="accent1"/>
            </a:solidFill>
            <a:ln w="12700">
              <a:solidFill>
                <a:schemeClr val="tx1"/>
              </a:solidFill>
              <a:miter lim="800000"/>
              <a:headEnd/>
              <a:tailEnd/>
            </a:ln>
          </p:spPr>
          <p:txBody>
            <a:bodyPr wrap="none" anchor="ctr"/>
            <a:lstStyle/>
            <a:p>
              <a:endParaRPr lang="en-US"/>
            </a:p>
          </p:txBody>
        </p:sp>
        <p:sp>
          <p:nvSpPr>
            <p:cNvPr id="41" name="AutoShape 9">
              <a:extLst>
                <a:ext uri="{FF2B5EF4-FFF2-40B4-BE49-F238E27FC236}">
                  <a16:creationId xmlns:a16="http://schemas.microsoft.com/office/drawing/2014/main" id="{6C999703-0A0B-4982-91DD-B901A367FA62}"/>
                </a:ext>
              </a:extLst>
            </p:cNvPr>
            <p:cNvSpPr>
              <a:spLocks noChangeArrowheads="1"/>
            </p:cNvSpPr>
            <p:nvPr/>
          </p:nvSpPr>
          <p:spPr bwMode="auto">
            <a:xfrm rot="-1811808">
              <a:off x="1991" y="3548"/>
              <a:ext cx="327" cy="115"/>
            </a:xfrm>
            <a:prstGeom prst="rightArrow">
              <a:avLst>
                <a:gd name="adj1" fmla="val 50000"/>
                <a:gd name="adj2" fmla="val 71087"/>
              </a:avLst>
            </a:prstGeom>
            <a:solidFill>
              <a:schemeClr val="accent1"/>
            </a:solidFill>
            <a:ln w="12700">
              <a:solidFill>
                <a:schemeClr val="tx1"/>
              </a:solidFill>
              <a:miter lim="800000"/>
              <a:headEnd/>
              <a:tailEnd/>
            </a:ln>
          </p:spPr>
          <p:txBody>
            <a:bodyPr wrap="none" anchor="ctr"/>
            <a:lstStyle/>
            <a:p>
              <a:endParaRPr lang="en-US"/>
            </a:p>
          </p:txBody>
        </p:sp>
        <p:sp>
          <p:nvSpPr>
            <p:cNvPr id="42" name="AutoShape 10">
              <a:extLst>
                <a:ext uri="{FF2B5EF4-FFF2-40B4-BE49-F238E27FC236}">
                  <a16:creationId xmlns:a16="http://schemas.microsoft.com/office/drawing/2014/main" id="{F657A8A8-92EE-4E54-8503-BE1DCD8A4C7C}"/>
                </a:ext>
              </a:extLst>
            </p:cNvPr>
            <p:cNvSpPr>
              <a:spLocks noChangeArrowheads="1"/>
            </p:cNvSpPr>
            <p:nvPr/>
          </p:nvSpPr>
          <p:spPr bwMode="auto">
            <a:xfrm rot="1811808" flipV="1">
              <a:off x="1991" y="3196"/>
              <a:ext cx="327" cy="115"/>
            </a:xfrm>
            <a:prstGeom prst="rightArrow">
              <a:avLst>
                <a:gd name="adj1" fmla="val 50000"/>
                <a:gd name="adj2" fmla="val 71087"/>
              </a:avLst>
            </a:prstGeom>
            <a:solidFill>
              <a:schemeClr val="accent1"/>
            </a:solidFill>
            <a:ln w="12700">
              <a:solidFill>
                <a:schemeClr val="tx1"/>
              </a:solidFill>
              <a:miter lim="800000"/>
              <a:headEnd/>
              <a:tailEnd/>
            </a:ln>
          </p:spPr>
          <p:txBody>
            <a:bodyPr wrap="none" anchor="ctr"/>
            <a:lstStyle/>
            <a:p>
              <a:endParaRPr lang="en-US"/>
            </a:p>
          </p:txBody>
        </p:sp>
      </p:grpSp>
      <p:grpSp>
        <p:nvGrpSpPr>
          <p:cNvPr id="43" name="Group 11">
            <a:extLst>
              <a:ext uri="{FF2B5EF4-FFF2-40B4-BE49-F238E27FC236}">
                <a16:creationId xmlns:a16="http://schemas.microsoft.com/office/drawing/2014/main" id="{7B94957B-CA3B-4461-A9B3-150D829C7F39}"/>
              </a:ext>
            </a:extLst>
          </p:cNvPr>
          <p:cNvGrpSpPr>
            <a:grpSpLocks/>
          </p:cNvGrpSpPr>
          <p:nvPr/>
        </p:nvGrpSpPr>
        <p:grpSpPr bwMode="auto">
          <a:xfrm>
            <a:off x="2635258" y="2805135"/>
            <a:ext cx="1144587" cy="741363"/>
            <a:chOff x="2091" y="1720"/>
            <a:chExt cx="721" cy="467"/>
          </a:xfrm>
        </p:grpSpPr>
        <p:sp>
          <p:nvSpPr>
            <p:cNvPr id="44" name="Rectangle 12">
              <a:extLst>
                <a:ext uri="{FF2B5EF4-FFF2-40B4-BE49-F238E27FC236}">
                  <a16:creationId xmlns:a16="http://schemas.microsoft.com/office/drawing/2014/main" id="{08EFA7C2-62BC-478C-9740-F97C3E36DD38}"/>
                </a:ext>
              </a:extLst>
            </p:cNvPr>
            <p:cNvSpPr>
              <a:spLocks noChangeArrowheads="1"/>
            </p:cNvSpPr>
            <p:nvPr/>
          </p:nvSpPr>
          <p:spPr bwMode="auto">
            <a:xfrm>
              <a:off x="2420" y="1788"/>
              <a:ext cx="392" cy="313"/>
            </a:xfrm>
            <a:prstGeom prst="rect">
              <a:avLst/>
            </a:prstGeom>
            <a:solidFill>
              <a:schemeClr val="bg1"/>
            </a:solidFill>
            <a:ln w="12700">
              <a:solidFill>
                <a:schemeClr val="accent1"/>
              </a:solidFill>
              <a:miter lim="800000"/>
              <a:headEnd/>
              <a:tailEnd/>
            </a:ln>
          </p:spPr>
          <p:txBody>
            <a:bodyPr wrap="none" anchor="ctr"/>
            <a:lstStyle/>
            <a:p>
              <a:pPr algn="ctr">
                <a:lnSpc>
                  <a:spcPct val="90000"/>
                </a:lnSpc>
              </a:pPr>
              <a:r>
                <a:rPr lang="en-US" b="1"/>
                <a:t>DAU</a:t>
              </a:r>
            </a:p>
          </p:txBody>
        </p:sp>
        <p:sp>
          <p:nvSpPr>
            <p:cNvPr id="45" name="AutoShape 13">
              <a:extLst>
                <a:ext uri="{FF2B5EF4-FFF2-40B4-BE49-F238E27FC236}">
                  <a16:creationId xmlns:a16="http://schemas.microsoft.com/office/drawing/2014/main" id="{04A98D76-30E1-4C53-8FEF-C4E5DC9BCC68}"/>
                </a:ext>
              </a:extLst>
            </p:cNvPr>
            <p:cNvSpPr>
              <a:spLocks noChangeArrowheads="1"/>
            </p:cNvSpPr>
            <p:nvPr/>
          </p:nvSpPr>
          <p:spPr bwMode="auto">
            <a:xfrm>
              <a:off x="2091" y="1896"/>
              <a:ext cx="327" cy="115"/>
            </a:xfrm>
            <a:prstGeom prst="rightArrow">
              <a:avLst>
                <a:gd name="adj1" fmla="val 50000"/>
                <a:gd name="adj2" fmla="val 71087"/>
              </a:avLst>
            </a:prstGeom>
            <a:solidFill>
              <a:schemeClr val="accent1"/>
            </a:solidFill>
            <a:ln w="12700">
              <a:solidFill>
                <a:schemeClr val="tx1"/>
              </a:solidFill>
              <a:miter lim="800000"/>
              <a:headEnd/>
              <a:tailEnd/>
            </a:ln>
          </p:spPr>
          <p:txBody>
            <a:bodyPr wrap="none" anchor="ctr"/>
            <a:lstStyle/>
            <a:p>
              <a:endParaRPr lang="en-US"/>
            </a:p>
          </p:txBody>
        </p:sp>
        <p:sp>
          <p:nvSpPr>
            <p:cNvPr id="46" name="AutoShape 14">
              <a:extLst>
                <a:ext uri="{FF2B5EF4-FFF2-40B4-BE49-F238E27FC236}">
                  <a16:creationId xmlns:a16="http://schemas.microsoft.com/office/drawing/2014/main" id="{3757A367-5630-464C-AB2F-54B1DE680750}"/>
                </a:ext>
              </a:extLst>
            </p:cNvPr>
            <p:cNvSpPr>
              <a:spLocks noChangeArrowheads="1"/>
            </p:cNvSpPr>
            <p:nvPr/>
          </p:nvSpPr>
          <p:spPr bwMode="auto">
            <a:xfrm rot="-1811808">
              <a:off x="2107" y="2072"/>
              <a:ext cx="327" cy="115"/>
            </a:xfrm>
            <a:prstGeom prst="rightArrow">
              <a:avLst>
                <a:gd name="adj1" fmla="val 50000"/>
                <a:gd name="adj2" fmla="val 71087"/>
              </a:avLst>
            </a:prstGeom>
            <a:solidFill>
              <a:schemeClr val="accent1"/>
            </a:solidFill>
            <a:ln w="12700">
              <a:solidFill>
                <a:schemeClr val="tx1"/>
              </a:solidFill>
              <a:miter lim="800000"/>
              <a:headEnd/>
              <a:tailEnd/>
            </a:ln>
          </p:spPr>
          <p:txBody>
            <a:bodyPr wrap="none" anchor="ctr"/>
            <a:lstStyle/>
            <a:p>
              <a:endParaRPr lang="en-US"/>
            </a:p>
          </p:txBody>
        </p:sp>
        <p:sp>
          <p:nvSpPr>
            <p:cNvPr id="47" name="AutoShape 15">
              <a:extLst>
                <a:ext uri="{FF2B5EF4-FFF2-40B4-BE49-F238E27FC236}">
                  <a16:creationId xmlns:a16="http://schemas.microsoft.com/office/drawing/2014/main" id="{935CC9A8-D298-4583-A39D-5C4C6A58A2AD}"/>
                </a:ext>
              </a:extLst>
            </p:cNvPr>
            <p:cNvSpPr>
              <a:spLocks noChangeArrowheads="1"/>
            </p:cNvSpPr>
            <p:nvPr/>
          </p:nvSpPr>
          <p:spPr bwMode="auto">
            <a:xfrm rot="1811808" flipV="1">
              <a:off x="2107" y="1720"/>
              <a:ext cx="327" cy="115"/>
            </a:xfrm>
            <a:prstGeom prst="rightArrow">
              <a:avLst>
                <a:gd name="adj1" fmla="val 50000"/>
                <a:gd name="adj2" fmla="val 71087"/>
              </a:avLst>
            </a:prstGeom>
            <a:solidFill>
              <a:schemeClr val="accent1"/>
            </a:solidFill>
            <a:ln w="12700">
              <a:solidFill>
                <a:schemeClr val="tx1"/>
              </a:solidFill>
              <a:miter lim="800000"/>
              <a:headEnd/>
              <a:tailEnd/>
            </a:ln>
          </p:spPr>
          <p:txBody>
            <a:bodyPr wrap="none" anchor="ctr"/>
            <a:lstStyle/>
            <a:p>
              <a:endParaRPr lang="en-US"/>
            </a:p>
          </p:txBody>
        </p:sp>
      </p:grpSp>
      <p:grpSp>
        <p:nvGrpSpPr>
          <p:cNvPr id="48" name="Group 16">
            <a:extLst>
              <a:ext uri="{FF2B5EF4-FFF2-40B4-BE49-F238E27FC236}">
                <a16:creationId xmlns:a16="http://schemas.microsoft.com/office/drawing/2014/main" id="{8BBE760A-13EF-47DA-A3A5-A9EB5A793B9F}"/>
              </a:ext>
            </a:extLst>
          </p:cNvPr>
          <p:cNvGrpSpPr>
            <a:grpSpLocks/>
          </p:cNvGrpSpPr>
          <p:nvPr/>
        </p:nvGrpSpPr>
        <p:grpSpPr bwMode="auto">
          <a:xfrm>
            <a:off x="6865945" y="5160985"/>
            <a:ext cx="1141413" cy="741363"/>
            <a:chOff x="4756" y="3204"/>
            <a:chExt cx="719" cy="467"/>
          </a:xfrm>
        </p:grpSpPr>
        <p:sp>
          <p:nvSpPr>
            <p:cNvPr id="49" name="Rectangle 17">
              <a:extLst>
                <a:ext uri="{FF2B5EF4-FFF2-40B4-BE49-F238E27FC236}">
                  <a16:creationId xmlns:a16="http://schemas.microsoft.com/office/drawing/2014/main" id="{7FCDD67B-7CFD-4571-A2AE-90B2B89977F0}"/>
                </a:ext>
              </a:extLst>
            </p:cNvPr>
            <p:cNvSpPr>
              <a:spLocks noChangeArrowheads="1"/>
            </p:cNvSpPr>
            <p:nvPr/>
          </p:nvSpPr>
          <p:spPr bwMode="auto">
            <a:xfrm>
              <a:off x="4756" y="3272"/>
              <a:ext cx="392" cy="313"/>
            </a:xfrm>
            <a:prstGeom prst="rect">
              <a:avLst/>
            </a:prstGeom>
            <a:solidFill>
              <a:schemeClr val="bg1"/>
            </a:solidFill>
            <a:ln w="12700">
              <a:solidFill>
                <a:schemeClr val="accent1"/>
              </a:solidFill>
              <a:miter lim="800000"/>
              <a:headEnd/>
              <a:tailEnd/>
            </a:ln>
          </p:spPr>
          <p:txBody>
            <a:bodyPr wrap="none" anchor="ctr"/>
            <a:lstStyle/>
            <a:p>
              <a:pPr algn="ctr">
                <a:lnSpc>
                  <a:spcPct val="90000"/>
                </a:lnSpc>
              </a:pPr>
              <a:r>
                <a:rPr lang="en-US" b="1"/>
                <a:t>DAU</a:t>
              </a:r>
            </a:p>
          </p:txBody>
        </p:sp>
        <p:sp>
          <p:nvSpPr>
            <p:cNvPr id="50" name="AutoShape 18">
              <a:extLst>
                <a:ext uri="{FF2B5EF4-FFF2-40B4-BE49-F238E27FC236}">
                  <a16:creationId xmlns:a16="http://schemas.microsoft.com/office/drawing/2014/main" id="{DAB53479-00E1-4541-9C07-79E0755C6130}"/>
                </a:ext>
              </a:extLst>
            </p:cNvPr>
            <p:cNvSpPr>
              <a:spLocks noChangeArrowheads="1"/>
            </p:cNvSpPr>
            <p:nvPr/>
          </p:nvSpPr>
          <p:spPr bwMode="auto">
            <a:xfrm flipH="1">
              <a:off x="5148" y="3380"/>
              <a:ext cx="327" cy="115"/>
            </a:xfrm>
            <a:prstGeom prst="rightArrow">
              <a:avLst>
                <a:gd name="adj1" fmla="val 50000"/>
                <a:gd name="adj2" fmla="val 71087"/>
              </a:avLst>
            </a:prstGeom>
            <a:solidFill>
              <a:schemeClr val="accent1"/>
            </a:solidFill>
            <a:ln w="12700">
              <a:solidFill>
                <a:schemeClr val="tx1"/>
              </a:solidFill>
              <a:miter lim="800000"/>
              <a:headEnd/>
              <a:tailEnd/>
            </a:ln>
          </p:spPr>
          <p:txBody>
            <a:bodyPr wrap="none" anchor="ctr"/>
            <a:lstStyle/>
            <a:p>
              <a:endParaRPr lang="en-US"/>
            </a:p>
          </p:txBody>
        </p:sp>
        <p:sp>
          <p:nvSpPr>
            <p:cNvPr id="51" name="AutoShape 19">
              <a:extLst>
                <a:ext uri="{FF2B5EF4-FFF2-40B4-BE49-F238E27FC236}">
                  <a16:creationId xmlns:a16="http://schemas.microsoft.com/office/drawing/2014/main" id="{F08D2B73-811E-47F4-837A-7A06E6FD0687}"/>
                </a:ext>
              </a:extLst>
            </p:cNvPr>
            <p:cNvSpPr>
              <a:spLocks noChangeArrowheads="1"/>
            </p:cNvSpPr>
            <p:nvPr/>
          </p:nvSpPr>
          <p:spPr bwMode="auto">
            <a:xfrm rot="1811808" flipH="1">
              <a:off x="5132" y="3556"/>
              <a:ext cx="327" cy="115"/>
            </a:xfrm>
            <a:prstGeom prst="rightArrow">
              <a:avLst>
                <a:gd name="adj1" fmla="val 50000"/>
                <a:gd name="adj2" fmla="val 71087"/>
              </a:avLst>
            </a:prstGeom>
            <a:solidFill>
              <a:schemeClr val="accent1"/>
            </a:solidFill>
            <a:ln w="12700">
              <a:solidFill>
                <a:schemeClr val="tx1"/>
              </a:solidFill>
              <a:miter lim="800000"/>
              <a:headEnd/>
              <a:tailEnd/>
            </a:ln>
          </p:spPr>
          <p:txBody>
            <a:bodyPr wrap="none" anchor="ctr"/>
            <a:lstStyle/>
            <a:p>
              <a:endParaRPr lang="en-US"/>
            </a:p>
          </p:txBody>
        </p:sp>
        <p:sp>
          <p:nvSpPr>
            <p:cNvPr id="52" name="AutoShape 20">
              <a:extLst>
                <a:ext uri="{FF2B5EF4-FFF2-40B4-BE49-F238E27FC236}">
                  <a16:creationId xmlns:a16="http://schemas.microsoft.com/office/drawing/2014/main" id="{680D2AB3-68BA-44B8-A163-6DFA4C211DA4}"/>
                </a:ext>
              </a:extLst>
            </p:cNvPr>
            <p:cNvSpPr>
              <a:spLocks noChangeArrowheads="1"/>
            </p:cNvSpPr>
            <p:nvPr/>
          </p:nvSpPr>
          <p:spPr bwMode="auto">
            <a:xfrm rot="-1811808" flipH="1" flipV="1">
              <a:off x="5132" y="3204"/>
              <a:ext cx="327" cy="115"/>
            </a:xfrm>
            <a:prstGeom prst="rightArrow">
              <a:avLst>
                <a:gd name="adj1" fmla="val 50000"/>
                <a:gd name="adj2" fmla="val 71087"/>
              </a:avLst>
            </a:prstGeom>
            <a:solidFill>
              <a:schemeClr val="accent1"/>
            </a:solidFill>
            <a:ln w="12700">
              <a:solidFill>
                <a:schemeClr val="tx1"/>
              </a:solidFill>
              <a:miter lim="800000"/>
              <a:headEnd/>
              <a:tailEnd/>
            </a:ln>
          </p:spPr>
          <p:txBody>
            <a:bodyPr wrap="none" anchor="ctr"/>
            <a:lstStyle/>
            <a:p>
              <a:endParaRPr lang="en-US"/>
            </a:p>
          </p:txBody>
        </p:sp>
      </p:grpSp>
      <p:grpSp>
        <p:nvGrpSpPr>
          <p:cNvPr id="53" name="Group 21">
            <a:extLst>
              <a:ext uri="{FF2B5EF4-FFF2-40B4-BE49-F238E27FC236}">
                <a16:creationId xmlns:a16="http://schemas.microsoft.com/office/drawing/2014/main" id="{DD76748B-E86A-479F-9195-7B3601D4A19C}"/>
              </a:ext>
            </a:extLst>
          </p:cNvPr>
          <p:cNvGrpSpPr>
            <a:grpSpLocks/>
          </p:cNvGrpSpPr>
          <p:nvPr/>
        </p:nvGrpSpPr>
        <p:grpSpPr bwMode="auto">
          <a:xfrm>
            <a:off x="6935795" y="2836885"/>
            <a:ext cx="1141413" cy="741363"/>
            <a:chOff x="4800" y="1740"/>
            <a:chExt cx="719" cy="467"/>
          </a:xfrm>
        </p:grpSpPr>
        <p:sp>
          <p:nvSpPr>
            <p:cNvPr id="54" name="Rectangle 22">
              <a:extLst>
                <a:ext uri="{FF2B5EF4-FFF2-40B4-BE49-F238E27FC236}">
                  <a16:creationId xmlns:a16="http://schemas.microsoft.com/office/drawing/2014/main" id="{F777101F-DE1F-4C8D-9493-8ED20234CB6F}"/>
                </a:ext>
              </a:extLst>
            </p:cNvPr>
            <p:cNvSpPr>
              <a:spLocks noChangeArrowheads="1"/>
            </p:cNvSpPr>
            <p:nvPr/>
          </p:nvSpPr>
          <p:spPr bwMode="auto">
            <a:xfrm>
              <a:off x="4800" y="1808"/>
              <a:ext cx="392" cy="313"/>
            </a:xfrm>
            <a:prstGeom prst="rect">
              <a:avLst/>
            </a:prstGeom>
            <a:solidFill>
              <a:schemeClr val="bg1"/>
            </a:solidFill>
            <a:ln w="12700">
              <a:solidFill>
                <a:schemeClr val="accent1"/>
              </a:solidFill>
              <a:miter lim="800000"/>
              <a:headEnd/>
              <a:tailEnd/>
            </a:ln>
          </p:spPr>
          <p:txBody>
            <a:bodyPr wrap="none" anchor="ctr"/>
            <a:lstStyle/>
            <a:p>
              <a:pPr algn="ctr">
                <a:lnSpc>
                  <a:spcPct val="90000"/>
                </a:lnSpc>
              </a:pPr>
              <a:r>
                <a:rPr lang="en-US" b="1"/>
                <a:t>DAU</a:t>
              </a:r>
            </a:p>
          </p:txBody>
        </p:sp>
        <p:sp>
          <p:nvSpPr>
            <p:cNvPr id="55" name="AutoShape 23">
              <a:extLst>
                <a:ext uri="{FF2B5EF4-FFF2-40B4-BE49-F238E27FC236}">
                  <a16:creationId xmlns:a16="http://schemas.microsoft.com/office/drawing/2014/main" id="{35DB7457-68F3-492C-B6B0-348B6D5169B5}"/>
                </a:ext>
              </a:extLst>
            </p:cNvPr>
            <p:cNvSpPr>
              <a:spLocks noChangeArrowheads="1"/>
            </p:cNvSpPr>
            <p:nvPr/>
          </p:nvSpPr>
          <p:spPr bwMode="auto">
            <a:xfrm flipH="1">
              <a:off x="5192" y="1916"/>
              <a:ext cx="327" cy="115"/>
            </a:xfrm>
            <a:prstGeom prst="rightArrow">
              <a:avLst>
                <a:gd name="adj1" fmla="val 50000"/>
                <a:gd name="adj2" fmla="val 71087"/>
              </a:avLst>
            </a:prstGeom>
            <a:solidFill>
              <a:schemeClr val="accent1"/>
            </a:solidFill>
            <a:ln w="12700">
              <a:solidFill>
                <a:schemeClr val="tx1"/>
              </a:solidFill>
              <a:miter lim="800000"/>
              <a:headEnd/>
              <a:tailEnd/>
            </a:ln>
          </p:spPr>
          <p:txBody>
            <a:bodyPr wrap="none" anchor="ctr"/>
            <a:lstStyle/>
            <a:p>
              <a:endParaRPr lang="en-US"/>
            </a:p>
          </p:txBody>
        </p:sp>
        <p:sp>
          <p:nvSpPr>
            <p:cNvPr id="56" name="AutoShape 24">
              <a:extLst>
                <a:ext uri="{FF2B5EF4-FFF2-40B4-BE49-F238E27FC236}">
                  <a16:creationId xmlns:a16="http://schemas.microsoft.com/office/drawing/2014/main" id="{BF0B8751-3F42-4CC9-AF58-30883DD279E9}"/>
                </a:ext>
              </a:extLst>
            </p:cNvPr>
            <p:cNvSpPr>
              <a:spLocks noChangeArrowheads="1"/>
            </p:cNvSpPr>
            <p:nvPr/>
          </p:nvSpPr>
          <p:spPr bwMode="auto">
            <a:xfrm rot="1811808" flipH="1">
              <a:off x="5176" y="2092"/>
              <a:ext cx="327" cy="115"/>
            </a:xfrm>
            <a:prstGeom prst="rightArrow">
              <a:avLst>
                <a:gd name="adj1" fmla="val 50000"/>
                <a:gd name="adj2" fmla="val 71087"/>
              </a:avLst>
            </a:prstGeom>
            <a:solidFill>
              <a:schemeClr val="accent1"/>
            </a:solidFill>
            <a:ln w="12700">
              <a:solidFill>
                <a:schemeClr val="tx1"/>
              </a:solidFill>
              <a:miter lim="800000"/>
              <a:headEnd/>
              <a:tailEnd/>
            </a:ln>
          </p:spPr>
          <p:txBody>
            <a:bodyPr wrap="none" anchor="ctr"/>
            <a:lstStyle/>
            <a:p>
              <a:endParaRPr lang="en-US"/>
            </a:p>
          </p:txBody>
        </p:sp>
        <p:sp>
          <p:nvSpPr>
            <p:cNvPr id="57" name="AutoShape 25">
              <a:extLst>
                <a:ext uri="{FF2B5EF4-FFF2-40B4-BE49-F238E27FC236}">
                  <a16:creationId xmlns:a16="http://schemas.microsoft.com/office/drawing/2014/main" id="{D0F68DCE-53E1-468C-BD26-74576F0FEC72}"/>
                </a:ext>
              </a:extLst>
            </p:cNvPr>
            <p:cNvSpPr>
              <a:spLocks noChangeArrowheads="1"/>
            </p:cNvSpPr>
            <p:nvPr/>
          </p:nvSpPr>
          <p:spPr bwMode="auto">
            <a:xfrm rot="-1811808" flipH="1" flipV="1">
              <a:off x="5176" y="1740"/>
              <a:ext cx="327" cy="115"/>
            </a:xfrm>
            <a:prstGeom prst="rightArrow">
              <a:avLst>
                <a:gd name="adj1" fmla="val 50000"/>
                <a:gd name="adj2" fmla="val 71087"/>
              </a:avLst>
            </a:prstGeom>
            <a:solidFill>
              <a:schemeClr val="accent1"/>
            </a:solidFill>
            <a:ln w="12700">
              <a:solidFill>
                <a:schemeClr val="tx1"/>
              </a:solidFill>
              <a:miter lim="800000"/>
              <a:headEnd/>
              <a:tailEnd/>
            </a:ln>
          </p:spPr>
          <p:txBody>
            <a:bodyPr wrap="none" anchor="ctr"/>
            <a:lstStyle/>
            <a:p>
              <a:endParaRPr lang="en-US"/>
            </a:p>
          </p:txBody>
        </p:sp>
      </p:grpSp>
      <p:sp>
        <p:nvSpPr>
          <p:cNvPr id="58" name="Rectangle 26">
            <a:extLst>
              <a:ext uri="{FF2B5EF4-FFF2-40B4-BE49-F238E27FC236}">
                <a16:creationId xmlns:a16="http://schemas.microsoft.com/office/drawing/2014/main" id="{2EE4D0CC-5001-4CC0-8DF4-8173E162DFAC}"/>
              </a:ext>
            </a:extLst>
          </p:cNvPr>
          <p:cNvSpPr>
            <a:spLocks noChangeArrowheads="1"/>
          </p:cNvSpPr>
          <p:nvPr/>
        </p:nvSpPr>
        <p:spPr bwMode="auto">
          <a:xfrm>
            <a:off x="5056195" y="5649935"/>
            <a:ext cx="622300" cy="496888"/>
          </a:xfrm>
          <a:prstGeom prst="rect">
            <a:avLst/>
          </a:prstGeom>
          <a:solidFill>
            <a:schemeClr val="bg1"/>
          </a:solidFill>
          <a:ln w="12700">
            <a:solidFill>
              <a:schemeClr val="accent1"/>
            </a:solidFill>
            <a:miter lim="800000"/>
            <a:headEnd/>
            <a:tailEnd/>
          </a:ln>
        </p:spPr>
        <p:txBody>
          <a:bodyPr wrap="none" anchor="ctr"/>
          <a:lstStyle/>
          <a:p>
            <a:pPr algn="ctr">
              <a:lnSpc>
                <a:spcPct val="90000"/>
              </a:lnSpc>
            </a:pPr>
            <a:r>
              <a:rPr lang="en-US" b="1"/>
              <a:t>DAU</a:t>
            </a:r>
          </a:p>
        </p:txBody>
      </p:sp>
      <p:grpSp>
        <p:nvGrpSpPr>
          <p:cNvPr id="59" name="Group 27">
            <a:extLst>
              <a:ext uri="{FF2B5EF4-FFF2-40B4-BE49-F238E27FC236}">
                <a16:creationId xmlns:a16="http://schemas.microsoft.com/office/drawing/2014/main" id="{579B2177-7214-4976-9B3E-AFCBF440C262}"/>
              </a:ext>
            </a:extLst>
          </p:cNvPr>
          <p:cNvGrpSpPr>
            <a:grpSpLocks/>
          </p:cNvGrpSpPr>
          <p:nvPr/>
        </p:nvGrpSpPr>
        <p:grpSpPr bwMode="auto">
          <a:xfrm rot="5400000">
            <a:off x="5068895" y="6011885"/>
            <a:ext cx="544513" cy="741363"/>
            <a:chOff x="3992" y="3444"/>
            <a:chExt cx="343" cy="467"/>
          </a:xfrm>
        </p:grpSpPr>
        <p:sp>
          <p:nvSpPr>
            <p:cNvPr id="60" name="AutoShape 28">
              <a:extLst>
                <a:ext uri="{FF2B5EF4-FFF2-40B4-BE49-F238E27FC236}">
                  <a16:creationId xmlns:a16="http://schemas.microsoft.com/office/drawing/2014/main" id="{FF78AF1A-BB2E-43A6-99CB-E9C0D7256A97}"/>
                </a:ext>
              </a:extLst>
            </p:cNvPr>
            <p:cNvSpPr>
              <a:spLocks noChangeArrowheads="1"/>
            </p:cNvSpPr>
            <p:nvPr/>
          </p:nvSpPr>
          <p:spPr bwMode="auto">
            <a:xfrm flipH="1">
              <a:off x="4008" y="3620"/>
              <a:ext cx="327" cy="115"/>
            </a:xfrm>
            <a:prstGeom prst="rightArrow">
              <a:avLst>
                <a:gd name="adj1" fmla="val 50000"/>
                <a:gd name="adj2" fmla="val 71087"/>
              </a:avLst>
            </a:prstGeom>
            <a:solidFill>
              <a:schemeClr val="accent1"/>
            </a:solidFill>
            <a:ln w="12700">
              <a:solidFill>
                <a:schemeClr val="tx1"/>
              </a:solidFill>
              <a:miter lim="800000"/>
              <a:headEnd/>
              <a:tailEnd/>
            </a:ln>
          </p:spPr>
          <p:txBody>
            <a:bodyPr wrap="none" anchor="ctr"/>
            <a:lstStyle/>
            <a:p>
              <a:endParaRPr lang="en-US"/>
            </a:p>
          </p:txBody>
        </p:sp>
        <p:sp>
          <p:nvSpPr>
            <p:cNvPr id="61" name="AutoShape 29">
              <a:extLst>
                <a:ext uri="{FF2B5EF4-FFF2-40B4-BE49-F238E27FC236}">
                  <a16:creationId xmlns:a16="http://schemas.microsoft.com/office/drawing/2014/main" id="{2FDFB5CE-83AA-4D45-9294-8EEE8C6AE6EC}"/>
                </a:ext>
              </a:extLst>
            </p:cNvPr>
            <p:cNvSpPr>
              <a:spLocks noChangeArrowheads="1"/>
            </p:cNvSpPr>
            <p:nvPr/>
          </p:nvSpPr>
          <p:spPr bwMode="auto">
            <a:xfrm rot="1811808" flipH="1">
              <a:off x="3992" y="3796"/>
              <a:ext cx="327" cy="115"/>
            </a:xfrm>
            <a:prstGeom prst="rightArrow">
              <a:avLst>
                <a:gd name="adj1" fmla="val 50000"/>
                <a:gd name="adj2" fmla="val 71087"/>
              </a:avLst>
            </a:prstGeom>
            <a:solidFill>
              <a:schemeClr val="accent1"/>
            </a:solidFill>
            <a:ln w="12700">
              <a:solidFill>
                <a:schemeClr val="tx1"/>
              </a:solidFill>
              <a:miter lim="800000"/>
              <a:headEnd/>
              <a:tailEnd/>
            </a:ln>
          </p:spPr>
          <p:txBody>
            <a:bodyPr wrap="none" anchor="ctr"/>
            <a:lstStyle/>
            <a:p>
              <a:endParaRPr lang="en-US"/>
            </a:p>
          </p:txBody>
        </p:sp>
        <p:sp>
          <p:nvSpPr>
            <p:cNvPr id="62" name="AutoShape 30">
              <a:extLst>
                <a:ext uri="{FF2B5EF4-FFF2-40B4-BE49-F238E27FC236}">
                  <a16:creationId xmlns:a16="http://schemas.microsoft.com/office/drawing/2014/main" id="{69EBBFBE-5E20-4024-9468-99336CDABE6C}"/>
                </a:ext>
              </a:extLst>
            </p:cNvPr>
            <p:cNvSpPr>
              <a:spLocks noChangeArrowheads="1"/>
            </p:cNvSpPr>
            <p:nvPr/>
          </p:nvSpPr>
          <p:spPr bwMode="auto">
            <a:xfrm rot="-1811808" flipH="1" flipV="1">
              <a:off x="3992" y="3444"/>
              <a:ext cx="327" cy="115"/>
            </a:xfrm>
            <a:prstGeom prst="rightArrow">
              <a:avLst>
                <a:gd name="adj1" fmla="val 50000"/>
                <a:gd name="adj2" fmla="val 71087"/>
              </a:avLst>
            </a:prstGeom>
            <a:solidFill>
              <a:schemeClr val="accent1"/>
            </a:solidFill>
            <a:ln w="12700">
              <a:solidFill>
                <a:schemeClr val="tx1"/>
              </a:solidFill>
              <a:miter lim="800000"/>
              <a:headEnd/>
              <a:tailEnd/>
            </a:ln>
          </p:spPr>
          <p:txBody>
            <a:bodyPr wrap="none" anchor="ctr"/>
            <a:lstStyle/>
            <a:p>
              <a:endParaRPr lang="en-US"/>
            </a:p>
          </p:txBody>
        </p:sp>
      </p:grpSp>
      <p:sp>
        <p:nvSpPr>
          <p:cNvPr id="63" name="Rectangle 31">
            <a:extLst>
              <a:ext uri="{FF2B5EF4-FFF2-40B4-BE49-F238E27FC236}">
                <a16:creationId xmlns:a16="http://schemas.microsoft.com/office/drawing/2014/main" id="{ED47C144-9672-45AB-A2A1-51C77C7B0598}"/>
              </a:ext>
            </a:extLst>
          </p:cNvPr>
          <p:cNvSpPr>
            <a:spLocks noChangeArrowheads="1"/>
          </p:cNvSpPr>
          <p:nvPr/>
        </p:nvSpPr>
        <p:spPr bwMode="auto">
          <a:xfrm>
            <a:off x="4738695" y="4227535"/>
            <a:ext cx="1225550" cy="941388"/>
          </a:xfrm>
          <a:prstGeom prst="rect">
            <a:avLst/>
          </a:prstGeom>
          <a:noFill/>
          <a:ln w="12700">
            <a:solidFill>
              <a:schemeClr val="accent1"/>
            </a:solidFill>
            <a:miter lim="800000"/>
            <a:headEnd/>
            <a:tailEnd/>
          </a:ln>
        </p:spPr>
        <p:txBody>
          <a:bodyPr lIns="0" tIns="0" rIns="0" bIns="0" anchor="ctr"/>
          <a:lstStyle/>
          <a:p>
            <a:pPr algn="ctr">
              <a:lnSpc>
                <a:spcPct val="90000"/>
              </a:lnSpc>
            </a:pPr>
            <a:r>
              <a:rPr lang="en-US" sz="1400" b="1"/>
              <a:t>CAIS Bus Controller Commutator</a:t>
            </a:r>
          </a:p>
        </p:txBody>
      </p:sp>
      <p:grpSp>
        <p:nvGrpSpPr>
          <p:cNvPr id="64" name="Group 32">
            <a:extLst>
              <a:ext uri="{FF2B5EF4-FFF2-40B4-BE49-F238E27FC236}">
                <a16:creationId xmlns:a16="http://schemas.microsoft.com/office/drawing/2014/main" id="{2A36F3C3-8019-4C58-9176-516464E9C8FD}"/>
              </a:ext>
            </a:extLst>
          </p:cNvPr>
          <p:cNvGrpSpPr>
            <a:grpSpLocks/>
          </p:cNvGrpSpPr>
          <p:nvPr/>
        </p:nvGrpSpPr>
        <p:grpSpPr bwMode="auto">
          <a:xfrm>
            <a:off x="4497395" y="3548085"/>
            <a:ext cx="1676400" cy="676275"/>
            <a:chOff x="3264" y="2188"/>
            <a:chExt cx="1056" cy="426"/>
          </a:xfrm>
        </p:grpSpPr>
        <p:grpSp>
          <p:nvGrpSpPr>
            <p:cNvPr id="65" name="Group 33">
              <a:extLst>
                <a:ext uri="{FF2B5EF4-FFF2-40B4-BE49-F238E27FC236}">
                  <a16:creationId xmlns:a16="http://schemas.microsoft.com/office/drawing/2014/main" id="{50FA02AE-04DF-4298-9F70-CBC4EADE2489}"/>
                </a:ext>
              </a:extLst>
            </p:cNvPr>
            <p:cNvGrpSpPr>
              <a:grpSpLocks/>
            </p:cNvGrpSpPr>
            <p:nvPr/>
          </p:nvGrpSpPr>
          <p:grpSpPr bwMode="auto">
            <a:xfrm>
              <a:off x="3483" y="2188"/>
              <a:ext cx="0" cy="426"/>
              <a:chOff x="3483" y="2188"/>
              <a:chExt cx="0" cy="426"/>
            </a:xfrm>
          </p:grpSpPr>
          <p:sp>
            <p:nvSpPr>
              <p:cNvPr id="75" name="Line 34">
                <a:extLst>
                  <a:ext uri="{FF2B5EF4-FFF2-40B4-BE49-F238E27FC236}">
                    <a16:creationId xmlns:a16="http://schemas.microsoft.com/office/drawing/2014/main" id="{A121B866-6ADE-4182-84E5-2D3A3ED040FB}"/>
                  </a:ext>
                </a:extLst>
              </p:cNvPr>
              <p:cNvSpPr>
                <a:spLocks noChangeShapeType="1"/>
              </p:cNvSpPr>
              <p:nvPr/>
            </p:nvSpPr>
            <p:spPr bwMode="auto">
              <a:xfrm>
                <a:off x="3483" y="2429"/>
                <a:ext cx="0" cy="185"/>
              </a:xfrm>
              <a:prstGeom prst="line">
                <a:avLst/>
              </a:prstGeom>
              <a:noFill/>
              <a:ln w="22225">
                <a:solidFill>
                  <a:schemeClr val="tx1"/>
                </a:solidFill>
                <a:round/>
                <a:headEnd/>
                <a:tailEnd type="stealth" w="med" len="med"/>
              </a:ln>
            </p:spPr>
            <p:txBody>
              <a:bodyPr wrap="none" anchor="ctr"/>
              <a:lstStyle/>
              <a:p>
                <a:endParaRPr lang="en-US"/>
              </a:p>
            </p:txBody>
          </p:sp>
          <p:sp>
            <p:nvSpPr>
              <p:cNvPr id="76" name="Line 35">
                <a:extLst>
                  <a:ext uri="{FF2B5EF4-FFF2-40B4-BE49-F238E27FC236}">
                    <a16:creationId xmlns:a16="http://schemas.microsoft.com/office/drawing/2014/main" id="{A101F77A-E12E-468A-BD42-3949383E0F0F}"/>
                  </a:ext>
                </a:extLst>
              </p:cNvPr>
              <p:cNvSpPr>
                <a:spLocks noChangeShapeType="1"/>
              </p:cNvSpPr>
              <p:nvPr/>
            </p:nvSpPr>
            <p:spPr bwMode="auto">
              <a:xfrm>
                <a:off x="3483" y="2188"/>
                <a:ext cx="0" cy="144"/>
              </a:xfrm>
              <a:prstGeom prst="line">
                <a:avLst/>
              </a:prstGeom>
              <a:noFill/>
              <a:ln w="22225">
                <a:solidFill>
                  <a:schemeClr val="tx1"/>
                </a:solidFill>
                <a:round/>
                <a:headEnd/>
                <a:tailEnd type="none" w="lg" len="lg"/>
              </a:ln>
            </p:spPr>
            <p:txBody>
              <a:bodyPr wrap="none" anchor="ctr"/>
              <a:lstStyle/>
              <a:p>
                <a:endParaRPr lang="en-US"/>
              </a:p>
            </p:txBody>
          </p:sp>
        </p:grpSp>
        <p:grpSp>
          <p:nvGrpSpPr>
            <p:cNvPr id="66" name="Group 36">
              <a:extLst>
                <a:ext uri="{FF2B5EF4-FFF2-40B4-BE49-F238E27FC236}">
                  <a16:creationId xmlns:a16="http://schemas.microsoft.com/office/drawing/2014/main" id="{94BA7E20-37D9-4B86-A28A-0587902B94D5}"/>
                </a:ext>
              </a:extLst>
            </p:cNvPr>
            <p:cNvGrpSpPr>
              <a:grpSpLocks/>
            </p:cNvGrpSpPr>
            <p:nvPr/>
          </p:nvGrpSpPr>
          <p:grpSpPr bwMode="auto">
            <a:xfrm>
              <a:off x="3761" y="2195"/>
              <a:ext cx="0" cy="419"/>
              <a:chOff x="3761" y="2195"/>
              <a:chExt cx="0" cy="419"/>
            </a:xfrm>
          </p:grpSpPr>
          <p:sp>
            <p:nvSpPr>
              <p:cNvPr id="73" name="Line 37">
                <a:extLst>
                  <a:ext uri="{FF2B5EF4-FFF2-40B4-BE49-F238E27FC236}">
                    <a16:creationId xmlns:a16="http://schemas.microsoft.com/office/drawing/2014/main" id="{1C2CFE76-5316-4851-BF16-0741321B1A5A}"/>
                  </a:ext>
                </a:extLst>
              </p:cNvPr>
              <p:cNvSpPr>
                <a:spLocks noChangeShapeType="1"/>
              </p:cNvSpPr>
              <p:nvPr/>
            </p:nvSpPr>
            <p:spPr bwMode="auto">
              <a:xfrm>
                <a:off x="3761" y="2429"/>
                <a:ext cx="0" cy="185"/>
              </a:xfrm>
              <a:prstGeom prst="line">
                <a:avLst/>
              </a:prstGeom>
              <a:noFill/>
              <a:ln w="22225">
                <a:solidFill>
                  <a:schemeClr val="tx1"/>
                </a:solidFill>
                <a:round/>
                <a:headEnd/>
                <a:tailEnd type="stealth" w="med" len="med"/>
              </a:ln>
            </p:spPr>
            <p:txBody>
              <a:bodyPr wrap="none" anchor="ctr"/>
              <a:lstStyle/>
              <a:p>
                <a:endParaRPr lang="en-US"/>
              </a:p>
            </p:txBody>
          </p:sp>
          <p:sp>
            <p:nvSpPr>
              <p:cNvPr id="74" name="Line 38">
                <a:extLst>
                  <a:ext uri="{FF2B5EF4-FFF2-40B4-BE49-F238E27FC236}">
                    <a16:creationId xmlns:a16="http://schemas.microsoft.com/office/drawing/2014/main" id="{DE44E27B-1928-4CB6-B1F6-D8B7A64F6A15}"/>
                  </a:ext>
                </a:extLst>
              </p:cNvPr>
              <p:cNvSpPr>
                <a:spLocks noChangeShapeType="1"/>
              </p:cNvSpPr>
              <p:nvPr/>
            </p:nvSpPr>
            <p:spPr bwMode="auto">
              <a:xfrm>
                <a:off x="3761" y="2195"/>
                <a:ext cx="0" cy="144"/>
              </a:xfrm>
              <a:prstGeom prst="line">
                <a:avLst/>
              </a:prstGeom>
              <a:noFill/>
              <a:ln w="22225">
                <a:solidFill>
                  <a:schemeClr val="tx1"/>
                </a:solidFill>
                <a:round/>
                <a:headEnd/>
                <a:tailEnd type="none" w="lg" len="lg"/>
              </a:ln>
            </p:spPr>
            <p:txBody>
              <a:bodyPr wrap="none" anchor="ctr"/>
              <a:lstStyle/>
              <a:p>
                <a:endParaRPr lang="en-US"/>
              </a:p>
            </p:txBody>
          </p:sp>
        </p:grpSp>
        <p:grpSp>
          <p:nvGrpSpPr>
            <p:cNvPr id="67" name="Group 39">
              <a:extLst>
                <a:ext uri="{FF2B5EF4-FFF2-40B4-BE49-F238E27FC236}">
                  <a16:creationId xmlns:a16="http://schemas.microsoft.com/office/drawing/2014/main" id="{9D78A063-5831-49E1-BE49-917CFCC3ED81}"/>
                </a:ext>
              </a:extLst>
            </p:cNvPr>
            <p:cNvGrpSpPr>
              <a:grpSpLocks/>
            </p:cNvGrpSpPr>
            <p:nvPr/>
          </p:nvGrpSpPr>
          <p:grpSpPr bwMode="auto">
            <a:xfrm>
              <a:off x="4108" y="2195"/>
              <a:ext cx="0" cy="418"/>
              <a:chOff x="4108" y="2195"/>
              <a:chExt cx="0" cy="418"/>
            </a:xfrm>
          </p:grpSpPr>
          <p:sp>
            <p:nvSpPr>
              <p:cNvPr id="71" name="Line 40">
                <a:extLst>
                  <a:ext uri="{FF2B5EF4-FFF2-40B4-BE49-F238E27FC236}">
                    <a16:creationId xmlns:a16="http://schemas.microsoft.com/office/drawing/2014/main" id="{33D71DC5-C130-4471-A660-692BC1A934B5}"/>
                  </a:ext>
                </a:extLst>
              </p:cNvPr>
              <p:cNvSpPr>
                <a:spLocks noChangeShapeType="1"/>
              </p:cNvSpPr>
              <p:nvPr/>
            </p:nvSpPr>
            <p:spPr bwMode="auto">
              <a:xfrm rot="10800000">
                <a:off x="4108" y="2195"/>
                <a:ext cx="0" cy="136"/>
              </a:xfrm>
              <a:prstGeom prst="line">
                <a:avLst/>
              </a:prstGeom>
              <a:noFill/>
              <a:ln w="22225">
                <a:solidFill>
                  <a:schemeClr val="tx1"/>
                </a:solidFill>
                <a:round/>
                <a:headEnd/>
                <a:tailEnd type="stealth" w="med" len="med"/>
              </a:ln>
            </p:spPr>
            <p:txBody>
              <a:bodyPr wrap="none" anchor="ctr"/>
              <a:lstStyle/>
              <a:p>
                <a:endParaRPr lang="en-US"/>
              </a:p>
            </p:txBody>
          </p:sp>
          <p:sp>
            <p:nvSpPr>
              <p:cNvPr id="72" name="Line 41">
                <a:extLst>
                  <a:ext uri="{FF2B5EF4-FFF2-40B4-BE49-F238E27FC236}">
                    <a16:creationId xmlns:a16="http://schemas.microsoft.com/office/drawing/2014/main" id="{7880D5C8-EB7D-4FC3-BD64-9B73ED3B0D6F}"/>
                  </a:ext>
                </a:extLst>
              </p:cNvPr>
              <p:cNvSpPr>
                <a:spLocks noChangeShapeType="1"/>
              </p:cNvSpPr>
              <p:nvPr/>
            </p:nvSpPr>
            <p:spPr bwMode="auto">
              <a:xfrm rot="10800000">
                <a:off x="4108" y="2435"/>
                <a:ext cx="0" cy="178"/>
              </a:xfrm>
              <a:prstGeom prst="line">
                <a:avLst/>
              </a:prstGeom>
              <a:noFill/>
              <a:ln w="22225">
                <a:solidFill>
                  <a:schemeClr val="tx1"/>
                </a:solidFill>
                <a:round/>
                <a:headEnd/>
                <a:tailEnd type="none" w="lg" len="lg"/>
              </a:ln>
            </p:spPr>
            <p:txBody>
              <a:bodyPr wrap="none" anchor="ctr"/>
              <a:lstStyle/>
              <a:p>
                <a:endParaRPr lang="en-US"/>
              </a:p>
            </p:txBody>
          </p:sp>
        </p:grpSp>
        <p:sp>
          <p:nvSpPr>
            <p:cNvPr id="68" name="Text Box 42">
              <a:extLst>
                <a:ext uri="{FF2B5EF4-FFF2-40B4-BE49-F238E27FC236}">
                  <a16:creationId xmlns:a16="http://schemas.microsoft.com/office/drawing/2014/main" id="{114A33B9-97C0-4E8A-9B4A-47EF4A2D5DF2}"/>
                </a:ext>
              </a:extLst>
            </p:cNvPr>
            <p:cNvSpPr txBox="1">
              <a:spLocks noChangeArrowheads="1"/>
            </p:cNvSpPr>
            <p:nvPr/>
          </p:nvSpPr>
          <p:spPr bwMode="auto">
            <a:xfrm>
              <a:off x="3264" y="2306"/>
              <a:ext cx="338" cy="144"/>
            </a:xfrm>
            <a:prstGeom prst="rect">
              <a:avLst/>
            </a:prstGeom>
            <a:noFill/>
            <a:ln w="12700">
              <a:noFill/>
              <a:miter lim="800000"/>
              <a:headEnd/>
              <a:tailEnd/>
            </a:ln>
          </p:spPr>
          <p:txBody>
            <a:bodyPr wrap="none" anchor="ctr">
              <a:spAutoFit/>
            </a:bodyPr>
            <a:lstStyle/>
            <a:p>
              <a:pPr algn="ctr">
                <a:lnSpc>
                  <a:spcPct val="90000"/>
                </a:lnSpc>
              </a:pPr>
              <a:r>
                <a:rPr lang="en-US" sz="1000" b="1"/>
                <a:t>Setup</a:t>
              </a:r>
            </a:p>
          </p:txBody>
        </p:sp>
        <p:sp>
          <p:nvSpPr>
            <p:cNvPr id="69" name="Text Box 43">
              <a:extLst>
                <a:ext uri="{FF2B5EF4-FFF2-40B4-BE49-F238E27FC236}">
                  <a16:creationId xmlns:a16="http://schemas.microsoft.com/office/drawing/2014/main" id="{AB83FD70-9C96-42A4-A234-651D82146665}"/>
                </a:ext>
              </a:extLst>
            </p:cNvPr>
            <p:cNvSpPr txBox="1">
              <a:spLocks noChangeArrowheads="1"/>
            </p:cNvSpPr>
            <p:nvPr/>
          </p:nvSpPr>
          <p:spPr bwMode="auto">
            <a:xfrm>
              <a:off x="3549" y="2310"/>
              <a:ext cx="401" cy="144"/>
            </a:xfrm>
            <a:prstGeom prst="rect">
              <a:avLst/>
            </a:prstGeom>
            <a:noFill/>
            <a:ln w="12700">
              <a:noFill/>
              <a:miter lim="800000"/>
              <a:headEnd/>
              <a:tailEnd/>
            </a:ln>
          </p:spPr>
          <p:txBody>
            <a:bodyPr wrap="none" anchor="ctr">
              <a:spAutoFit/>
            </a:bodyPr>
            <a:lstStyle/>
            <a:p>
              <a:pPr algn="ctr">
                <a:lnSpc>
                  <a:spcPct val="90000"/>
                </a:lnSpc>
              </a:pPr>
              <a:r>
                <a:rPr lang="en-US" sz="1000" b="1"/>
                <a:t>Control</a:t>
              </a:r>
            </a:p>
          </p:txBody>
        </p:sp>
        <p:sp>
          <p:nvSpPr>
            <p:cNvPr id="70" name="Text Box 44">
              <a:extLst>
                <a:ext uri="{FF2B5EF4-FFF2-40B4-BE49-F238E27FC236}">
                  <a16:creationId xmlns:a16="http://schemas.microsoft.com/office/drawing/2014/main" id="{63E8E1FE-98DC-4EE8-93B9-4DC3CDC3D902}"/>
                </a:ext>
              </a:extLst>
            </p:cNvPr>
            <p:cNvSpPr txBox="1">
              <a:spLocks noChangeArrowheads="1"/>
            </p:cNvSpPr>
            <p:nvPr/>
          </p:nvSpPr>
          <p:spPr bwMode="auto">
            <a:xfrm>
              <a:off x="3879" y="2310"/>
              <a:ext cx="441" cy="144"/>
            </a:xfrm>
            <a:prstGeom prst="rect">
              <a:avLst/>
            </a:prstGeom>
            <a:noFill/>
            <a:ln w="12700">
              <a:noFill/>
              <a:miter lim="800000"/>
              <a:headEnd/>
              <a:tailEnd/>
            </a:ln>
          </p:spPr>
          <p:txBody>
            <a:bodyPr wrap="none" anchor="ctr">
              <a:spAutoFit/>
            </a:bodyPr>
            <a:lstStyle/>
            <a:p>
              <a:pPr algn="ctr">
                <a:lnSpc>
                  <a:spcPct val="90000"/>
                </a:lnSpc>
              </a:pPr>
              <a:r>
                <a:rPr lang="en-US" sz="1000" b="1"/>
                <a:t>PCM out</a:t>
              </a:r>
            </a:p>
          </p:txBody>
        </p:sp>
      </p:grpSp>
      <p:sp>
        <p:nvSpPr>
          <p:cNvPr id="77" name="Arc 45">
            <a:extLst>
              <a:ext uri="{FF2B5EF4-FFF2-40B4-BE49-F238E27FC236}">
                <a16:creationId xmlns:a16="http://schemas.microsoft.com/office/drawing/2014/main" id="{7FB44E92-6EEB-4FBB-B028-0F669F9052AC}"/>
              </a:ext>
            </a:extLst>
          </p:cNvPr>
          <p:cNvSpPr>
            <a:spLocks/>
          </p:cNvSpPr>
          <p:nvPr/>
        </p:nvSpPr>
        <p:spPr bwMode="auto">
          <a:xfrm flipH="1" flipV="1">
            <a:off x="3411545" y="2132035"/>
            <a:ext cx="2986088" cy="533400"/>
          </a:xfrm>
          <a:custGeom>
            <a:avLst/>
            <a:gdLst>
              <a:gd name="T0" fmla="*/ 1062338 w 33528"/>
              <a:gd name="T1" fmla="*/ 0 h 43200"/>
              <a:gd name="T2" fmla="*/ 0 w 33528"/>
              <a:gd name="T3" fmla="*/ 489049 h 43200"/>
              <a:gd name="T4" fmla="*/ 1062338 w 33528"/>
              <a:gd name="T5" fmla="*/ 266700 h 43200"/>
              <a:gd name="T6" fmla="*/ 0 60000 65536"/>
              <a:gd name="T7" fmla="*/ 0 60000 65536"/>
              <a:gd name="T8" fmla="*/ 0 60000 65536"/>
              <a:gd name="T9" fmla="*/ 0 w 33528"/>
              <a:gd name="T10" fmla="*/ 0 h 43200"/>
              <a:gd name="T11" fmla="*/ 33528 w 33528"/>
              <a:gd name="T12" fmla="*/ 43200 h 43200"/>
            </a:gdLst>
            <a:ahLst/>
            <a:cxnLst>
              <a:cxn ang="T6">
                <a:pos x="T0" y="T1"/>
              </a:cxn>
              <a:cxn ang="T7">
                <a:pos x="T2" y="T3"/>
              </a:cxn>
              <a:cxn ang="T8">
                <a:pos x="T4" y="T5"/>
              </a:cxn>
            </a:cxnLst>
            <a:rect l="T9" t="T10" r="T11" b="T12"/>
            <a:pathLst>
              <a:path w="33528" h="43200" fill="none" extrusionOk="0">
                <a:moveTo>
                  <a:pt x="11927" y="0"/>
                </a:moveTo>
                <a:cubicBezTo>
                  <a:pt x="23857" y="0"/>
                  <a:pt x="33528" y="9670"/>
                  <a:pt x="33528" y="21600"/>
                </a:cubicBezTo>
                <a:cubicBezTo>
                  <a:pt x="33528" y="33529"/>
                  <a:pt x="23857" y="43200"/>
                  <a:pt x="11928" y="43200"/>
                </a:cubicBezTo>
                <a:cubicBezTo>
                  <a:pt x="7685" y="43200"/>
                  <a:pt x="3537" y="41950"/>
                  <a:pt x="0" y="39607"/>
                </a:cubicBezTo>
              </a:path>
              <a:path w="33528" h="43200" stroke="0" extrusionOk="0">
                <a:moveTo>
                  <a:pt x="11927" y="0"/>
                </a:moveTo>
                <a:cubicBezTo>
                  <a:pt x="23857" y="0"/>
                  <a:pt x="33528" y="9670"/>
                  <a:pt x="33528" y="21600"/>
                </a:cubicBezTo>
                <a:cubicBezTo>
                  <a:pt x="33528" y="33529"/>
                  <a:pt x="23857" y="43200"/>
                  <a:pt x="11928" y="43200"/>
                </a:cubicBezTo>
                <a:cubicBezTo>
                  <a:pt x="7685" y="43200"/>
                  <a:pt x="3537" y="41950"/>
                  <a:pt x="0" y="39607"/>
                </a:cubicBezTo>
                <a:lnTo>
                  <a:pt x="11928" y="21600"/>
                </a:lnTo>
                <a:close/>
              </a:path>
            </a:pathLst>
          </a:custGeom>
          <a:noFill/>
          <a:ln w="19050">
            <a:solidFill>
              <a:schemeClr val="accent2"/>
            </a:solidFill>
            <a:round/>
            <a:headEnd/>
            <a:tailEnd/>
          </a:ln>
        </p:spPr>
        <p:txBody>
          <a:bodyPr wrap="none" anchor="ctr"/>
          <a:lstStyle/>
          <a:p>
            <a:endParaRPr lang="en-US"/>
          </a:p>
        </p:txBody>
      </p:sp>
      <p:grpSp>
        <p:nvGrpSpPr>
          <p:cNvPr id="78" name="Group 46">
            <a:extLst>
              <a:ext uri="{FF2B5EF4-FFF2-40B4-BE49-F238E27FC236}">
                <a16:creationId xmlns:a16="http://schemas.microsoft.com/office/drawing/2014/main" id="{5967FCA0-7557-428C-BCDB-0AF19045FA91}"/>
              </a:ext>
            </a:extLst>
          </p:cNvPr>
          <p:cNvGrpSpPr>
            <a:grpSpLocks/>
          </p:cNvGrpSpPr>
          <p:nvPr/>
        </p:nvGrpSpPr>
        <p:grpSpPr bwMode="auto">
          <a:xfrm>
            <a:off x="6275395" y="1852635"/>
            <a:ext cx="1141413" cy="741363"/>
            <a:chOff x="4800" y="1740"/>
            <a:chExt cx="719" cy="467"/>
          </a:xfrm>
        </p:grpSpPr>
        <p:sp>
          <p:nvSpPr>
            <p:cNvPr id="79" name="Rectangle 47">
              <a:extLst>
                <a:ext uri="{FF2B5EF4-FFF2-40B4-BE49-F238E27FC236}">
                  <a16:creationId xmlns:a16="http://schemas.microsoft.com/office/drawing/2014/main" id="{3F3022DE-344E-40FB-B8B7-E77A490DE64D}"/>
                </a:ext>
              </a:extLst>
            </p:cNvPr>
            <p:cNvSpPr>
              <a:spLocks noChangeArrowheads="1"/>
            </p:cNvSpPr>
            <p:nvPr/>
          </p:nvSpPr>
          <p:spPr bwMode="auto">
            <a:xfrm>
              <a:off x="4800" y="1808"/>
              <a:ext cx="392" cy="313"/>
            </a:xfrm>
            <a:prstGeom prst="rect">
              <a:avLst/>
            </a:prstGeom>
            <a:solidFill>
              <a:schemeClr val="bg1"/>
            </a:solidFill>
            <a:ln w="12700">
              <a:solidFill>
                <a:schemeClr val="accent1"/>
              </a:solidFill>
              <a:miter lim="800000"/>
              <a:headEnd/>
              <a:tailEnd/>
            </a:ln>
          </p:spPr>
          <p:txBody>
            <a:bodyPr wrap="none" anchor="ctr"/>
            <a:lstStyle/>
            <a:p>
              <a:pPr algn="ctr">
                <a:lnSpc>
                  <a:spcPct val="90000"/>
                </a:lnSpc>
              </a:pPr>
              <a:r>
                <a:rPr lang="en-US" b="1"/>
                <a:t>DAU</a:t>
              </a:r>
            </a:p>
          </p:txBody>
        </p:sp>
        <p:sp>
          <p:nvSpPr>
            <p:cNvPr id="80" name="AutoShape 48">
              <a:extLst>
                <a:ext uri="{FF2B5EF4-FFF2-40B4-BE49-F238E27FC236}">
                  <a16:creationId xmlns:a16="http://schemas.microsoft.com/office/drawing/2014/main" id="{5E18FB50-8F30-496B-A674-43714722E85E}"/>
                </a:ext>
              </a:extLst>
            </p:cNvPr>
            <p:cNvSpPr>
              <a:spLocks noChangeArrowheads="1"/>
            </p:cNvSpPr>
            <p:nvPr/>
          </p:nvSpPr>
          <p:spPr bwMode="auto">
            <a:xfrm flipH="1">
              <a:off x="5192" y="1916"/>
              <a:ext cx="327" cy="115"/>
            </a:xfrm>
            <a:prstGeom prst="rightArrow">
              <a:avLst>
                <a:gd name="adj1" fmla="val 50000"/>
                <a:gd name="adj2" fmla="val 71087"/>
              </a:avLst>
            </a:prstGeom>
            <a:solidFill>
              <a:schemeClr val="accent1"/>
            </a:solidFill>
            <a:ln w="12700">
              <a:solidFill>
                <a:schemeClr val="tx1"/>
              </a:solidFill>
              <a:miter lim="800000"/>
              <a:headEnd/>
              <a:tailEnd/>
            </a:ln>
          </p:spPr>
          <p:txBody>
            <a:bodyPr wrap="none" anchor="ctr"/>
            <a:lstStyle/>
            <a:p>
              <a:endParaRPr lang="en-US"/>
            </a:p>
          </p:txBody>
        </p:sp>
        <p:sp>
          <p:nvSpPr>
            <p:cNvPr id="81" name="AutoShape 49">
              <a:extLst>
                <a:ext uri="{FF2B5EF4-FFF2-40B4-BE49-F238E27FC236}">
                  <a16:creationId xmlns:a16="http://schemas.microsoft.com/office/drawing/2014/main" id="{8B44A2DF-67C0-4012-9826-85C41872B787}"/>
                </a:ext>
              </a:extLst>
            </p:cNvPr>
            <p:cNvSpPr>
              <a:spLocks noChangeArrowheads="1"/>
            </p:cNvSpPr>
            <p:nvPr/>
          </p:nvSpPr>
          <p:spPr bwMode="auto">
            <a:xfrm rot="1811808" flipH="1">
              <a:off x="5176" y="2092"/>
              <a:ext cx="327" cy="115"/>
            </a:xfrm>
            <a:prstGeom prst="rightArrow">
              <a:avLst>
                <a:gd name="adj1" fmla="val 50000"/>
                <a:gd name="adj2" fmla="val 71087"/>
              </a:avLst>
            </a:prstGeom>
            <a:solidFill>
              <a:schemeClr val="accent1"/>
            </a:solidFill>
            <a:ln w="12700">
              <a:solidFill>
                <a:schemeClr val="tx1"/>
              </a:solidFill>
              <a:miter lim="800000"/>
              <a:headEnd/>
              <a:tailEnd/>
            </a:ln>
          </p:spPr>
          <p:txBody>
            <a:bodyPr wrap="none" anchor="ctr"/>
            <a:lstStyle/>
            <a:p>
              <a:endParaRPr lang="en-US"/>
            </a:p>
          </p:txBody>
        </p:sp>
        <p:sp>
          <p:nvSpPr>
            <p:cNvPr id="82" name="AutoShape 50">
              <a:extLst>
                <a:ext uri="{FF2B5EF4-FFF2-40B4-BE49-F238E27FC236}">
                  <a16:creationId xmlns:a16="http://schemas.microsoft.com/office/drawing/2014/main" id="{CDF34C07-FE04-4BF2-91D1-7E4AA849A104}"/>
                </a:ext>
              </a:extLst>
            </p:cNvPr>
            <p:cNvSpPr>
              <a:spLocks noChangeArrowheads="1"/>
            </p:cNvSpPr>
            <p:nvPr/>
          </p:nvSpPr>
          <p:spPr bwMode="auto">
            <a:xfrm rot="-1811808" flipH="1" flipV="1">
              <a:off x="5176" y="1740"/>
              <a:ext cx="327" cy="115"/>
            </a:xfrm>
            <a:prstGeom prst="rightArrow">
              <a:avLst>
                <a:gd name="adj1" fmla="val 50000"/>
                <a:gd name="adj2" fmla="val 71087"/>
              </a:avLst>
            </a:prstGeom>
            <a:solidFill>
              <a:schemeClr val="accent1"/>
            </a:solidFill>
            <a:ln w="12700">
              <a:solidFill>
                <a:schemeClr val="tx1"/>
              </a:solidFill>
              <a:miter lim="800000"/>
              <a:headEnd/>
              <a:tailEnd/>
            </a:ln>
          </p:spPr>
          <p:txBody>
            <a:bodyPr wrap="none" anchor="ctr"/>
            <a:lstStyle/>
            <a:p>
              <a:endParaRPr lang="en-US"/>
            </a:p>
          </p:txBody>
        </p:sp>
      </p:grpSp>
      <p:grpSp>
        <p:nvGrpSpPr>
          <p:cNvPr id="83" name="Group 51">
            <a:extLst>
              <a:ext uri="{FF2B5EF4-FFF2-40B4-BE49-F238E27FC236}">
                <a16:creationId xmlns:a16="http://schemas.microsoft.com/office/drawing/2014/main" id="{099394E3-DF3C-4646-A2E1-76AF8E26994D}"/>
              </a:ext>
            </a:extLst>
          </p:cNvPr>
          <p:cNvGrpSpPr>
            <a:grpSpLocks/>
          </p:cNvGrpSpPr>
          <p:nvPr/>
        </p:nvGrpSpPr>
        <p:grpSpPr bwMode="auto">
          <a:xfrm>
            <a:off x="4995870" y="1443060"/>
            <a:ext cx="741363" cy="1008063"/>
            <a:chOff x="3578" y="862"/>
            <a:chExt cx="467" cy="635"/>
          </a:xfrm>
        </p:grpSpPr>
        <p:sp>
          <p:nvSpPr>
            <p:cNvPr id="84" name="Rectangle 52">
              <a:extLst>
                <a:ext uri="{FF2B5EF4-FFF2-40B4-BE49-F238E27FC236}">
                  <a16:creationId xmlns:a16="http://schemas.microsoft.com/office/drawing/2014/main" id="{3DB06AFF-F135-4862-856D-BE432395913B}"/>
                </a:ext>
              </a:extLst>
            </p:cNvPr>
            <p:cNvSpPr>
              <a:spLocks noChangeArrowheads="1"/>
            </p:cNvSpPr>
            <p:nvPr/>
          </p:nvSpPr>
          <p:spPr bwMode="auto">
            <a:xfrm>
              <a:off x="3636" y="1184"/>
              <a:ext cx="392" cy="313"/>
            </a:xfrm>
            <a:prstGeom prst="rect">
              <a:avLst/>
            </a:prstGeom>
            <a:solidFill>
              <a:schemeClr val="bg1"/>
            </a:solidFill>
            <a:ln w="12700">
              <a:solidFill>
                <a:schemeClr val="accent1"/>
              </a:solidFill>
              <a:miter lim="800000"/>
              <a:headEnd/>
              <a:tailEnd/>
            </a:ln>
          </p:spPr>
          <p:txBody>
            <a:bodyPr wrap="none" anchor="ctr"/>
            <a:lstStyle/>
            <a:p>
              <a:pPr algn="ctr">
                <a:lnSpc>
                  <a:spcPct val="90000"/>
                </a:lnSpc>
              </a:pPr>
              <a:r>
                <a:rPr lang="en-US" b="1"/>
                <a:t>DAU</a:t>
              </a:r>
            </a:p>
          </p:txBody>
        </p:sp>
        <p:grpSp>
          <p:nvGrpSpPr>
            <p:cNvPr id="85" name="Group 53">
              <a:extLst>
                <a:ext uri="{FF2B5EF4-FFF2-40B4-BE49-F238E27FC236}">
                  <a16:creationId xmlns:a16="http://schemas.microsoft.com/office/drawing/2014/main" id="{540390EE-A614-44EB-8685-DCA3B1CAEB4F}"/>
                </a:ext>
              </a:extLst>
            </p:cNvPr>
            <p:cNvGrpSpPr>
              <a:grpSpLocks/>
            </p:cNvGrpSpPr>
            <p:nvPr/>
          </p:nvGrpSpPr>
          <p:grpSpPr bwMode="auto">
            <a:xfrm rot="-5400000">
              <a:off x="3640" y="800"/>
              <a:ext cx="343" cy="467"/>
              <a:chOff x="4012" y="1116"/>
              <a:chExt cx="343" cy="467"/>
            </a:xfrm>
          </p:grpSpPr>
          <p:sp>
            <p:nvSpPr>
              <p:cNvPr id="86" name="AutoShape 54">
                <a:extLst>
                  <a:ext uri="{FF2B5EF4-FFF2-40B4-BE49-F238E27FC236}">
                    <a16:creationId xmlns:a16="http://schemas.microsoft.com/office/drawing/2014/main" id="{76542F80-CBA8-4E7B-88A6-781344D1CBE6}"/>
                  </a:ext>
                </a:extLst>
              </p:cNvPr>
              <p:cNvSpPr>
                <a:spLocks noChangeArrowheads="1"/>
              </p:cNvSpPr>
              <p:nvPr/>
            </p:nvSpPr>
            <p:spPr bwMode="auto">
              <a:xfrm flipH="1">
                <a:off x="4028" y="1292"/>
                <a:ext cx="327" cy="115"/>
              </a:xfrm>
              <a:prstGeom prst="rightArrow">
                <a:avLst>
                  <a:gd name="adj1" fmla="val 50000"/>
                  <a:gd name="adj2" fmla="val 71087"/>
                </a:avLst>
              </a:prstGeom>
              <a:solidFill>
                <a:schemeClr val="accent1"/>
              </a:solidFill>
              <a:ln w="12700">
                <a:solidFill>
                  <a:schemeClr val="tx1"/>
                </a:solidFill>
                <a:miter lim="800000"/>
                <a:headEnd/>
                <a:tailEnd/>
              </a:ln>
            </p:spPr>
            <p:txBody>
              <a:bodyPr wrap="none" anchor="ctr"/>
              <a:lstStyle/>
              <a:p>
                <a:endParaRPr lang="en-US"/>
              </a:p>
            </p:txBody>
          </p:sp>
          <p:sp>
            <p:nvSpPr>
              <p:cNvPr id="87" name="AutoShape 55">
                <a:extLst>
                  <a:ext uri="{FF2B5EF4-FFF2-40B4-BE49-F238E27FC236}">
                    <a16:creationId xmlns:a16="http://schemas.microsoft.com/office/drawing/2014/main" id="{A4D41064-42BE-43FA-AC22-5911CA901045}"/>
                  </a:ext>
                </a:extLst>
              </p:cNvPr>
              <p:cNvSpPr>
                <a:spLocks noChangeArrowheads="1"/>
              </p:cNvSpPr>
              <p:nvPr/>
            </p:nvSpPr>
            <p:spPr bwMode="auto">
              <a:xfrm rot="1811808" flipH="1">
                <a:off x="4012" y="1468"/>
                <a:ext cx="327" cy="115"/>
              </a:xfrm>
              <a:prstGeom prst="rightArrow">
                <a:avLst>
                  <a:gd name="adj1" fmla="val 50000"/>
                  <a:gd name="adj2" fmla="val 71087"/>
                </a:avLst>
              </a:prstGeom>
              <a:solidFill>
                <a:schemeClr val="accent1"/>
              </a:solidFill>
              <a:ln w="12700">
                <a:solidFill>
                  <a:schemeClr val="tx1"/>
                </a:solidFill>
                <a:miter lim="800000"/>
                <a:headEnd/>
                <a:tailEnd/>
              </a:ln>
            </p:spPr>
            <p:txBody>
              <a:bodyPr wrap="none" anchor="ctr"/>
              <a:lstStyle/>
              <a:p>
                <a:endParaRPr lang="en-US"/>
              </a:p>
            </p:txBody>
          </p:sp>
          <p:sp>
            <p:nvSpPr>
              <p:cNvPr id="88" name="AutoShape 56">
                <a:extLst>
                  <a:ext uri="{FF2B5EF4-FFF2-40B4-BE49-F238E27FC236}">
                    <a16:creationId xmlns:a16="http://schemas.microsoft.com/office/drawing/2014/main" id="{C99A96BB-355B-40E0-A6C7-2D11929B2156}"/>
                  </a:ext>
                </a:extLst>
              </p:cNvPr>
              <p:cNvSpPr>
                <a:spLocks noChangeArrowheads="1"/>
              </p:cNvSpPr>
              <p:nvPr/>
            </p:nvSpPr>
            <p:spPr bwMode="auto">
              <a:xfrm rot="-1811808" flipH="1" flipV="1">
                <a:off x="4012" y="1116"/>
                <a:ext cx="327" cy="115"/>
              </a:xfrm>
              <a:prstGeom prst="rightArrow">
                <a:avLst>
                  <a:gd name="adj1" fmla="val 50000"/>
                  <a:gd name="adj2" fmla="val 71087"/>
                </a:avLst>
              </a:prstGeom>
              <a:solidFill>
                <a:schemeClr val="accent1"/>
              </a:solidFill>
              <a:ln w="12700">
                <a:solidFill>
                  <a:schemeClr val="tx1"/>
                </a:solidFill>
                <a:miter lim="800000"/>
                <a:headEnd/>
                <a:tailEnd/>
              </a:ln>
            </p:spPr>
            <p:txBody>
              <a:bodyPr wrap="none" anchor="ctr"/>
              <a:lstStyle/>
              <a:p>
                <a:endParaRPr lang="en-US"/>
              </a:p>
            </p:txBody>
          </p:sp>
        </p:grpSp>
      </p:grpSp>
      <p:grpSp>
        <p:nvGrpSpPr>
          <p:cNvPr id="89" name="Group 57">
            <a:extLst>
              <a:ext uri="{FF2B5EF4-FFF2-40B4-BE49-F238E27FC236}">
                <a16:creationId xmlns:a16="http://schemas.microsoft.com/office/drawing/2014/main" id="{D94F1FEA-2C28-4B9F-99E1-16D9E275B31C}"/>
              </a:ext>
            </a:extLst>
          </p:cNvPr>
          <p:cNvGrpSpPr>
            <a:grpSpLocks/>
          </p:cNvGrpSpPr>
          <p:nvPr/>
        </p:nvGrpSpPr>
        <p:grpSpPr bwMode="auto">
          <a:xfrm>
            <a:off x="3783020" y="1462110"/>
            <a:ext cx="741363" cy="1008063"/>
            <a:chOff x="3578" y="862"/>
            <a:chExt cx="467" cy="635"/>
          </a:xfrm>
        </p:grpSpPr>
        <p:sp>
          <p:nvSpPr>
            <p:cNvPr id="90" name="Rectangle 58">
              <a:extLst>
                <a:ext uri="{FF2B5EF4-FFF2-40B4-BE49-F238E27FC236}">
                  <a16:creationId xmlns:a16="http://schemas.microsoft.com/office/drawing/2014/main" id="{AF743D1E-7B5F-453A-83A0-49BEFCA2EDC0}"/>
                </a:ext>
              </a:extLst>
            </p:cNvPr>
            <p:cNvSpPr>
              <a:spLocks noChangeArrowheads="1"/>
            </p:cNvSpPr>
            <p:nvPr/>
          </p:nvSpPr>
          <p:spPr bwMode="auto">
            <a:xfrm>
              <a:off x="3636" y="1184"/>
              <a:ext cx="392" cy="313"/>
            </a:xfrm>
            <a:prstGeom prst="rect">
              <a:avLst/>
            </a:prstGeom>
            <a:solidFill>
              <a:schemeClr val="bg1"/>
            </a:solidFill>
            <a:ln w="12700">
              <a:solidFill>
                <a:schemeClr val="accent1"/>
              </a:solidFill>
              <a:miter lim="800000"/>
              <a:headEnd/>
              <a:tailEnd/>
            </a:ln>
          </p:spPr>
          <p:txBody>
            <a:bodyPr wrap="none" anchor="ctr"/>
            <a:lstStyle/>
            <a:p>
              <a:pPr algn="ctr">
                <a:lnSpc>
                  <a:spcPct val="90000"/>
                </a:lnSpc>
              </a:pPr>
              <a:r>
                <a:rPr lang="en-US" b="1"/>
                <a:t>DAU</a:t>
              </a:r>
            </a:p>
          </p:txBody>
        </p:sp>
        <p:grpSp>
          <p:nvGrpSpPr>
            <p:cNvPr id="91" name="Group 59">
              <a:extLst>
                <a:ext uri="{FF2B5EF4-FFF2-40B4-BE49-F238E27FC236}">
                  <a16:creationId xmlns:a16="http://schemas.microsoft.com/office/drawing/2014/main" id="{6F9C9B27-4510-4CC5-8175-53B70C06F8F9}"/>
                </a:ext>
              </a:extLst>
            </p:cNvPr>
            <p:cNvGrpSpPr>
              <a:grpSpLocks/>
            </p:cNvGrpSpPr>
            <p:nvPr/>
          </p:nvGrpSpPr>
          <p:grpSpPr bwMode="auto">
            <a:xfrm rot="-5400000">
              <a:off x="3640" y="800"/>
              <a:ext cx="343" cy="467"/>
              <a:chOff x="4012" y="1116"/>
              <a:chExt cx="343" cy="467"/>
            </a:xfrm>
          </p:grpSpPr>
          <p:sp>
            <p:nvSpPr>
              <p:cNvPr id="92" name="AutoShape 60">
                <a:extLst>
                  <a:ext uri="{FF2B5EF4-FFF2-40B4-BE49-F238E27FC236}">
                    <a16:creationId xmlns:a16="http://schemas.microsoft.com/office/drawing/2014/main" id="{31EE84BC-5AC6-4E63-90EE-0D8607531D31}"/>
                  </a:ext>
                </a:extLst>
              </p:cNvPr>
              <p:cNvSpPr>
                <a:spLocks noChangeArrowheads="1"/>
              </p:cNvSpPr>
              <p:nvPr/>
            </p:nvSpPr>
            <p:spPr bwMode="auto">
              <a:xfrm flipH="1">
                <a:off x="4028" y="1292"/>
                <a:ext cx="327" cy="115"/>
              </a:xfrm>
              <a:prstGeom prst="rightArrow">
                <a:avLst>
                  <a:gd name="adj1" fmla="val 50000"/>
                  <a:gd name="adj2" fmla="val 71087"/>
                </a:avLst>
              </a:prstGeom>
              <a:solidFill>
                <a:schemeClr val="accent1"/>
              </a:solidFill>
              <a:ln w="12700">
                <a:solidFill>
                  <a:schemeClr val="tx1"/>
                </a:solidFill>
                <a:miter lim="800000"/>
                <a:headEnd/>
                <a:tailEnd/>
              </a:ln>
            </p:spPr>
            <p:txBody>
              <a:bodyPr wrap="none" anchor="ctr"/>
              <a:lstStyle/>
              <a:p>
                <a:endParaRPr lang="en-US"/>
              </a:p>
            </p:txBody>
          </p:sp>
          <p:sp>
            <p:nvSpPr>
              <p:cNvPr id="93" name="AutoShape 61">
                <a:extLst>
                  <a:ext uri="{FF2B5EF4-FFF2-40B4-BE49-F238E27FC236}">
                    <a16:creationId xmlns:a16="http://schemas.microsoft.com/office/drawing/2014/main" id="{EB88A480-290F-4920-84FC-FBB3D99D9B69}"/>
                  </a:ext>
                </a:extLst>
              </p:cNvPr>
              <p:cNvSpPr>
                <a:spLocks noChangeArrowheads="1"/>
              </p:cNvSpPr>
              <p:nvPr/>
            </p:nvSpPr>
            <p:spPr bwMode="auto">
              <a:xfrm rot="1811808" flipH="1">
                <a:off x="4012" y="1468"/>
                <a:ext cx="327" cy="115"/>
              </a:xfrm>
              <a:prstGeom prst="rightArrow">
                <a:avLst>
                  <a:gd name="adj1" fmla="val 50000"/>
                  <a:gd name="adj2" fmla="val 71087"/>
                </a:avLst>
              </a:prstGeom>
              <a:solidFill>
                <a:schemeClr val="accent1"/>
              </a:solidFill>
              <a:ln w="12700">
                <a:solidFill>
                  <a:schemeClr val="tx1"/>
                </a:solidFill>
                <a:miter lim="800000"/>
                <a:headEnd/>
                <a:tailEnd/>
              </a:ln>
            </p:spPr>
            <p:txBody>
              <a:bodyPr wrap="none" anchor="ctr"/>
              <a:lstStyle/>
              <a:p>
                <a:endParaRPr lang="en-US"/>
              </a:p>
            </p:txBody>
          </p:sp>
          <p:sp>
            <p:nvSpPr>
              <p:cNvPr id="94" name="AutoShape 62">
                <a:extLst>
                  <a:ext uri="{FF2B5EF4-FFF2-40B4-BE49-F238E27FC236}">
                    <a16:creationId xmlns:a16="http://schemas.microsoft.com/office/drawing/2014/main" id="{D82BE9B4-3764-4F8A-9032-2D7CA1FE867B}"/>
                  </a:ext>
                </a:extLst>
              </p:cNvPr>
              <p:cNvSpPr>
                <a:spLocks noChangeArrowheads="1"/>
              </p:cNvSpPr>
              <p:nvPr/>
            </p:nvSpPr>
            <p:spPr bwMode="auto">
              <a:xfrm rot="-1811808" flipH="1" flipV="1">
                <a:off x="4012" y="1116"/>
                <a:ext cx="327" cy="115"/>
              </a:xfrm>
              <a:prstGeom prst="rightArrow">
                <a:avLst>
                  <a:gd name="adj1" fmla="val 50000"/>
                  <a:gd name="adj2" fmla="val 71087"/>
                </a:avLst>
              </a:prstGeom>
              <a:solidFill>
                <a:schemeClr val="accent1"/>
              </a:solidFill>
              <a:ln w="12700">
                <a:solidFill>
                  <a:schemeClr val="tx1"/>
                </a:solidFill>
                <a:miter lim="800000"/>
                <a:headEnd/>
                <a:tailEnd/>
              </a:ln>
            </p:spPr>
            <p:txBody>
              <a:bodyPr wrap="none" anchor="ctr"/>
              <a:lstStyle/>
              <a:p>
                <a:endParaRPr lang="en-US"/>
              </a:p>
            </p:txBody>
          </p:sp>
        </p:grpSp>
      </p:grpSp>
      <p:sp>
        <p:nvSpPr>
          <p:cNvPr id="95" name="Rectangle 63">
            <a:extLst>
              <a:ext uri="{FF2B5EF4-FFF2-40B4-BE49-F238E27FC236}">
                <a16:creationId xmlns:a16="http://schemas.microsoft.com/office/drawing/2014/main" id="{D192451E-AEA3-4249-B557-30F014BA8F7E}"/>
              </a:ext>
            </a:extLst>
          </p:cNvPr>
          <p:cNvSpPr>
            <a:spLocks noChangeArrowheads="1"/>
          </p:cNvSpPr>
          <p:nvPr/>
        </p:nvSpPr>
        <p:spPr bwMode="auto">
          <a:xfrm>
            <a:off x="5087945" y="2551135"/>
            <a:ext cx="622300" cy="496888"/>
          </a:xfrm>
          <a:prstGeom prst="rect">
            <a:avLst/>
          </a:prstGeom>
          <a:solidFill>
            <a:schemeClr val="bg1"/>
          </a:solidFill>
          <a:ln w="12700">
            <a:solidFill>
              <a:schemeClr val="accent1"/>
            </a:solidFill>
            <a:miter lim="800000"/>
            <a:headEnd/>
            <a:tailEnd/>
          </a:ln>
        </p:spPr>
        <p:txBody>
          <a:bodyPr wrap="none" anchor="ctr"/>
          <a:lstStyle/>
          <a:p>
            <a:pPr algn="ctr">
              <a:lnSpc>
                <a:spcPct val="90000"/>
              </a:lnSpc>
            </a:pPr>
            <a:r>
              <a:rPr lang="en-US" b="1" dirty="0"/>
              <a:t>DAU</a:t>
            </a:r>
          </a:p>
        </p:txBody>
      </p:sp>
    </p:spTree>
    <p:extLst>
      <p:ext uri="{BB962C8B-B14F-4D97-AF65-F5344CB8AC3E}">
        <p14:creationId xmlns:p14="http://schemas.microsoft.com/office/powerpoint/2010/main" val="18449624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B2F02AA-1746-42D3-BC3E-B603647D8FCC}"/>
              </a:ext>
            </a:extLst>
          </p:cNvPr>
          <p:cNvSpPr>
            <a:spLocks noGrp="1"/>
          </p:cNvSpPr>
          <p:nvPr>
            <p:ph type="dt" sz="half" idx="10"/>
          </p:nvPr>
        </p:nvSpPr>
        <p:spPr/>
        <p:txBody>
          <a:bodyPr/>
          <a:lstStyle/>
          <a:p>
            <a:fld id="{F70EC1B4-15F1-43FF-80C8-CB0A4B6A49FD}" type="datetime1">
              <a:rPr lang="en-US" smtClean="0"/>
              <a:t>5/7/2020</a:t>
            </a:fld>
            <a:endParaRPr lang="en-US"/>
          </a:p>
        </p:txBody>
      </p:sp>
      <p:sp>
        <p:nvSpPr>
          <p:cNvPr id="5" name="Slide Number Placeholder 4">
            <a:extLst>
              <a:ext uri="{FF2B5EF4-FFF2-40B4-BE49-F238E27FC236}">
                <a16:creationId xmlns:a16="http://schemas.microsoft.com/office/drawing/2014/main" id="{4073C557-8889-4BAF-9E3E-5AA18DB3EB1A}"/>
              </a:ext>
            </a:extLst>
          </p:cNvPr>
          <p:cNvSpPr>
            <a:spLocks noGrp="1"/>
          </p:cNvSpPr>
          <p:nvPr>
            <p:ph type="sldNum" sz="quarter" idx="12"/>
          </p:nvPr>
        </p:nvSpPr>
        <p:spPr/>
        <p:txBody>
          <a:bodyPr/>
          <a:lstStyle/>
          <a:p>
            <a:fld id="{9FF7BE21-EAB2-4637-BF56-9CFDFCF66418}" type="slidenum">
              <a:rPr lang="en-US" smtClean="0"/>
              <a:t>35</a:t>
            </a:fld>
            <a:endParaRPr lang="en-US"/>
          </a:p>
        </p:txBody>
      </p:sp>
      <p:sp>
        <p:nvSpPr>
          <p:cNvPr id="8" name="Rectangle 2">
            <a:extLst>
              <a:ext uri="{FF2B5EF4-FFF2-40B4-BE49-F238E27FC236}">
                <a16:creationId xmlns:a16="http://schemas.microsoft.com/office/drawing/2014/main" id="{B8E29F2B-D130-417A-B7B2-757A8E070D76}"/>
              </a:ext>
            </a:extLst>
          </p:cNvPr>
          <p:cNvSpPr txBox="1">
            <a:spLocks noChangeArrowheads="1"/>
          </p:cNvSpPr>
          <p:nvPr/>
        </p:nvSpPr>
        <p:spPr>
          <a:xfrm>
            <a:off x="685800" y="329184"/>
            <a:ext cx="7772400" cy="800100"/>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Airborne Instrumentation, cont.</a:t>
            </a:r>
            <a:endParaRPr lang="en-US" dirty="0"/>
          </a:p>
        </p:txBody>
      </p:sp>
      <p:sp>
        <p:nvSpPr>
          <p:cNvPr id="9" name="Rectangle 3">
            <a:extLst>
              <a:ext uri="{FF2B5EF4-FFF2-40B4-BE49-F238E27FC236}">
                <a16:creationId xmlns:a16="http://schemas.microsoft.com/office/drawing/2014/main" id="{F5AE00BD-3FD4-4DFB-88AC-7CAC031D9C4C}"/>
              </a:ext>
            </a:extLst>
          </p:cNvPr>
          <p:cNvSpPr txBox="1">
            <a:spLocks noChangeArrowheads="1"/>
          </p:cNvSpPr>
          <p:nvPr/>
        </p:nvSpPr>
        <p:spPr>
          <a:xfrm>
            <a:off x="685800" y="2005584"/>
            <a:ext cx="7772400" cy="4114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t>CAIS Party Line (Control Bus)</a:t>
            </a:r>
          </a:p>
        </p:txBody>
      </p:sp>
      <p:grpSp>
        <p:nvGrpSpPr>
          <p:cNvPr id="10" name="Group 4">
            <a:extLst>
              <a:ext uri="{FF2B5EF4-FFF2-40B4-BE49-F238E27FC236}">
                <a16:creationId xmlns:a16="http://schemas.microsoft.com/office/drawing/2014/main" id="{1891504D-A620-4DC6-ADDD-641756DD333B}"/>
              </a:ext>
            </a:extLst>
          </p:cNvPr>
          <p:cNvGrpSpPr>
            <a:grpSpLocks/>
          </p:cNvGrpSpPr>
          <p:nvPr/>
        </p:nvGrpSpPr>
        <p:grpSpPr bwMode="auto">
          <a:xfrm>
            <a:off x="914400" y="2843784"/>
            <a:ext cx="4554538" cy="601663"/>
            <a:chOff x="960" y="1776"/>
            <a:chExt cx="2869" cy="379"/>
          </a:xfrm>
        </p:grpSpPr>
        <p:sp>
          <p:nvSpPr>
            <p:cNvPr id="11" name="Oval 5">
              <a:extLst>
                <a:ext uri="{FF2B5EF4-FFF2-40B4-BE49-F238E27FC236}">
                  <a16:creationId xmlns:a16="http://schemas.microsoft.com/office/drawing/2014/main" id="{E23AF0C7-CF38-412F-9A95-50F1D63BD7B0}"/>
                </a:ext>
              </a:extLst>
            </p:cNvPr>
            <p:cNvSpPr>
              <a:spLocks noChangeArrowheads="1"/>
            </p:cNvSpPr>
            <p:nvPr/>
          </p:nvSpPr>
          <p:spPr bwMode="auto">
            <a:xfrm>
              <a:off x="1256" y="1788"/>
              <a:ext cx="583" cy="367"/>
            </a:xfrm>
            <a:prstGeom prst="ellipse">
              <a:avLst/>
            </a:prstGeom>
            <a:noFill/>
            <a:ln w="28575">
              <a:solidFill>
                <a:schemeClr val="accent2"/>
              </a:solidFill>
              <a:round/>
              <a:headEnd/>
              <a:tailEnd/>
            </a:ln>
          </p:spPr>
          <p:txBody>
            <a:bodyPr wrap="none" anchor="ctr"/>
            <a:lstStyle/>
            <a:p>
              <a:endParaRPr lang="en-US"/>
            </a:p>
          </p:txBody>
        </p:sp>
        <p:sp>
          <p:nvSpPr>
            <p:cNvPr id="12" name="Oval 6">
              <a:extLst>
                <a:ext uri="{FF2B5EF4-FFF2-40B4-BE49-F238E27FC236}">
                  <a16:creationId xmlns:a16="http://schemas.microsoft.com/office/drawing/2014/main" id="{110E83F7-A2FE-49C6-B7BA-9256B4E87630}"/>
                </a:ext>
              </a:extLst>
            </p:cNvPr>
            <p:cNvSpPr>
              <a:spLocks noChangeArrowheads="1"/>
            </p:cNvSpPr>
            <p:nvPr/>
          </p:nvSpPr>
          <p:spPr bwMode="auto">
            <a:xfrm>
              <a:off x="1830" y="1788"/>
              <a:ext cx="583" cy="367"/>
            </a:xfrm>
            <a:prstGeom prst="ellipse">
              <a:avLst/>
            </a:prstGeom>
            <a:noFill/>
            <a:ln w="28575">
              <a:solidFill>
                <a:schemeClr val="accent2"/>
              </a:solidFill>
              <a:round/>
              <a:headEnd/>
              <a:tailEnd/>
            </a:ln>
          </p:spPr>
          <p:txBody>
            <a:bodyPr wrap="none" anchor="ctr"/>
            <a:lstStyle/>
            <a:p>
              <a:endParaRPr lang="en-US"/>
            </a:p>
          </p:txBody>
        </p:sp>
        <p:sp>
          <p:nvSpPr>
            <p:cNvPr id="13" name="Oval 7">
              <a:extLst>
                <a:ext uri="{FF2B5EF4-FFF2-40B4-BE49-F238E27FC236}">
                  <a16:creationId xmlns:a16="http://schemas.microsoft.com/office/drawing/2014/main" id="{C4FE693A-53AB-4A96-A1B4-DC5B6631EF14}"/>
                </a:ext>
              </a:extLst>
            </p:cNvPr>
            <p:cNvSpPr>
              <a:spLocks noChangeArrowheads="1"/>
            </p:cNvSpPr>
            <p:nvPr/>
          </p:nvSpPr>
          <p:spPr bwMode="auto">
            <a:xfrm>
              <a:off x="2404" y="1788"/>
              <a:ext cx="583" cy="367"/>
            </a:xfrm>
            <a:prstGeom prst="ellipse">
              <a:avLst/>
            </a:prstGeom>
            <a:noFill/>
            <a:ln w="28575">
              <a:solidFill>
                <a:schemeClr val="accent2"/>
              </a:solidFill>
              <a:round/>
              <a:headEnd/>
              <a:tailEnd/>
            </a:ln>
          </p:spPr>
          <p:txBody>
            <a:bodyPr wrap="none" anchor="ctr"/>
            <a:lstStyle/>
            <a:p>
              <a:endParaRPr lang="en-US"/>
            </a:p>
          </p:txBody>
        </p:sp>
        <p:sp>
          <p:nvSpPr>
            <p:cNvPr id="14" name="Oval 8">
              <a:extLst>
                <a:ext uri="{FF2B5EF4-FFF2-40B4-BE49-F238E27FC236}">
                  <a16:creationId xmlns:a16="http://schemas.microsoft.com/office/drawing/2014/main" id="{4164AEB2-616C-469F-A562-E8E6EBB624B6}"/>
                </a:ext>
              </a:extLst>
            </p:cNvPr>
            <p:cNvSpPr>
              <a:spLocks noChangeArrowheads="1"/>
            </p:cNvSpPr>
            <p:nvPr/>
          </p:nvSpPr>
          <p:spPr bwMode="auto">
            <a:xfrm>
              <a:off x="2978" y="1788"/>
              <a:ext cx="583" cy="367"/>
            </a:xfrm>
            <a:prstGeom prst="ellipse">
              <a:avLst/>
            </a:prstGeom>
            <a:noFill/>
            <a:ln w="28575">
              <a:solidFill>
                <a:schemeClr val="accent2"/>
              </a:solidFill>
              <a:round/>
              <a:headEnd/>
              <a:tailEnd/>
            </a:ln>
          </p:spPr>
          <p:txBody>
            <a:bodyPr wrap="none" anchor="ctr"/>
            <a:lstStyle/>
            <a:p>
              <a:endParaRPr lang="en-US"/>
            </a:p>
          </p:txBody>
        </p:sp>
        <p:sp>
          <p:nvSpPr>
            <p:cNvPr id="15" name="Arc 9">
              <a:extLst>
                <a:ext uri="{FF2B5EF4-FFF2-40B4-BE49-F238E27FC236}">
                  <a16:creationId xmlns:a16="http://schemas.microsoft.com/office/drawing/2014/main" id="{FA5BA611-0727-4555-9936-0D025FCC68DF}"/>
                </a:ext>
              </a:extLst>
            </p:cNvPr>
            <p:cNvSpPr>
              <a:spLocks/>
            </p:cNvSpPr>
            <p:nvPr/>
          </p:nvSpPr>
          <p:spPr bwMode="auto">
            <a:xfrm>
              <a:off x="960" y="1776"/>
              <a:ext cx="295" cy="376"/>
            </a:xfrm>
            <a:custGeom>
              <a:avLst/>
              <a:gdLst>
                <a:gd name="T0" fmla="*/ 0 w 21600"/>
                <a:gd name="T1" fmla="*/ 0 h 43180"/>
                <a:gd name="T2" fmla="*/ 13 w 21600"/>
                <a:gd name="T3" fmla="*/ 376 h 43180"/>
                <a:gd name="T4" fmla="*/ 0 w 21600"/>
                <a:gd name="T5" fmla="*/ 188 h 43180"/>
                <a:gd name="T6" fmla="*/ 0 60000 65536"/>
                <a:gd name="T7" fmla="*/ 0 60000 65536"/>
                <a:gd name="T8" fmla="*/ 0 60000 65536"/>
                <a:gd name="T9" fmla="*/ 0 w 21600"/>
                <a:gd name="T10" fmla="*/ 0 h 43180"/>
                <a:gd name="T11" fmla="*/ 21600 w 21600"/>
                <a:gd name="T12" fmla="*/ 43180 h 43180"/>
              </a:gdLst>
              <a:ahLst/>
              <a:cxnLst>
                <a:cxn ang="T6">
                  <a:pos x="T0" y="T1"/>
                </a:cxn>
                <a:cxn ang="T7">
                  <a:pos x="T2" y="T3"/>
                </a:cxn>
                <a:cxn ang="T8">
                  <a:pos x="T4" y="T5"/>
                </a:cxn>
              </a:cxnLst>
              <a:rect l="T9" t="T10" r="T11" b="T12"/>
              <a:pathLst>
                <a:path w="21600" h="43180" fill="none" extrusionOk="0">
                  <a:moveTo>
                    <a:pt x="-1" y="0"/>
                  </a:moveTo>
                  <a:cubicBezTo>
                    <a:pt x="11929" y="0"/>
                    <a:pt x="21600" y="9670"/>
                    <a:pt x="21600" y="21600"/>
                  </a:cubicBezTo>
                  <a:cubicBezTo>
                    <a:pt x="21600" y="33171"/>
                    <a:pt x="12481" y="42686"/>
                    <a:pt x="921" y="43180"/>
                  </a:cubicBezTo>
                </a:path>
                <a:path w="21600" h="43180" stroke="0" extrusionOk="0">
                  <a:moveTo>
                    <a:pt x="-1" y="0"/>
                  </a:moveTo>
                  <a:cubicBezTo>
                    <a:pt x="11929" y="0"/>
                    <a:pt x="21600" y="9670"/>
                    <a:pt x="21600" y="21600"/>
                  </a:cubicBezTo>
                  <a:cubicBezTo>
                    <a:pt x="21600" y="33171"/>
                    <a:pt x="12481" y="42686"/>
                    <a:pt x="921" y="43180"/>
                  </a:cubicBezTo>
                  <a:lnTo>
                    <a:pt x="0" y="21600"/>
                  </a:lnTo>
                  <a:close/>
                </a:path>
              </a:pathLst>
            </a:custGeom>
            <a:noFill/>
            <a:ln w="28575">
              <a:solidFill>
                <a:schemeClr val="accent2"/>
              </a:solidFill>
              <a:round/>
              <a:headEnd/>
              <a:tailEnd/>
            </a:ln>
          </p:spPr>
          <p:txBody>
            <a:bodyPr wrap="none" anchor="ctr"/>
            <a:lstStyle/>
            <a:p>
              <a:endParaRPr lang="en-US"/>
            </a:p>
          </p:txBody>
        </p:sp>
        <p:sp>
          <p:nvSpPr>
            <p:cNvPr id="16" name="Arc 10">
              <a:extLst>
                <a:ext uri="{FF2B5EF4-FFF2-40B4-BE49-F238E27FC236}">
                  <a16:creationId xmlns:a16="http://schemas.microsoft.com/office/drawing/2014/main" id="{D98D9967-DAFA-4805-BC9B-7D2255A5C527}"/>
                </a:ext>
              </a:extLst>
            </p:cNvPr>
            <p:cNvSpPr>
              <a:spLocks/>
            </p:cNvSpPr>
            <p:nvPr/>
          </p:nvSpPr>
          <p:spPr bwMode="auto">
            <a:xfrm flipH="1">
              <a:off x="3554" y="1776"/>
              <a:ext cx="275" cy="376"/>
            </a:xfrm>
            <a:custGeom>
              <a:avLst/>
              <a:gdLst>
                <a:gd name="T0" fmla="*/ 0 w 21600"/>
                <a:gd name="T1" fmla="*/ 0 h 43180"/>
                <a:gd name="T2" fmla="*/ 12 w 21600"/>
                <a:gd name="T3" fmla="*/ 376 h 43180"/>
                <a:gd name="T4" fmla="*/ 0 w 21600"/>
                <a:gd name="T5" fmla="*/ 188 h 43180"/>
                <a:gd name="T6" fmla="*/ 0 60000 65536"/>
                <a:gd name="T7" fmla="*/ 0 60000 65536"/>
                <a:gd name="T8" fmla="*/ 0 60000 65536"/>
                <a:gd name="T9" fmla="*/ 0 w 21600"/>
                <a:gd name="T10" fmla="*/ 0 h 43180"/>
                <a:gd name="T11" fmla="*/ 21600 w 21600"/>
                <a:gd name="T12" fmla="*/ 43180 h 43180"/>
              </a:gdLst>
              <a:ahLst/>
              <a:cxnLst>
                <a:cxn ang="T6">
                  <a:pos x="T0" y="T1"/>
                </a:cxn>
                <a:cxn ang="T7">
                  <a:pos x="T2" y="T3"/>
                </a:cxn>
                <a:cxn ang="T8">
                  <a:pos x="T4" y="T5"/>
                </a:cxn>
              </a:cxnLst>
              <a:rect l="T9" t="T10" r="T11" b="T12"/>
              <a:pathLst>
                <a:path w="21600" h="43180" fill="none" extrusionOk="0">
                  <a:moveTo>
                    <a:pt x="-1" y="0"/>
                  </a:moveTo>
                  <a:cubicBezTo>
                    <a:pt x="11929" y="0"/>
                    <a:pt x="21600" y="9670"/>
                    <a:pt x="21600" y="21600"/>
                  </a:cubicBezTo>
                  <a:cubicBezTo>
                    <a:pt x="21600" y="33171"/>
                    <a:pt x="12481" y="42686"/>
                    <a:pt x="921" y="43180"/>
                  </a:cubicBezTo>
                </a:path>
                <a:path w="21600" h="43180" stroke="0" extrusionOk="0">
                  <a:moveTo>
                    <a:pt x="-1" y="0"/>
                  </a:moveTo>
                  <a:cubicBezTo>
                    <a:pt x="11929" y="0"/>
                    <a:pt x="21600" y="9670"/>
                    <a:pt x="21600" y="21600"/>
                  </a:cubicBezTo>
                  <a:cubicBezTo>
                    <a:pt x="21600" y="33171"/>
                    <a:pt x="12481" y="42686"/>
                    <a:pt x="921" y="43180"/>
                  </a:cubicBezTo>
                  <a:lnTo>
                    <a:pt x="0" y="21600"/>
                  </a:lnTo>
                  <a:close/>
                </a:path>
              </a:pathLst>
            </a:custGeom>
            <a:noFill/>
            <a:ln w="28575">
              <a:solidFill>
                <a:schemeClr val="accent2"/>
              </a:solidFill>
              <a:round/>
              <a:headEnd/>
              <a:tailEnd/>
            </a:ln>
          </p:spPr>
          <p:txBody>
            <a:bodyPr wrap="none" anchor="ctr"/>
            <a:lstStyle/>
            <a:p>
              <a:endParaRPr lang="en-US"/>
            </a:p>
          </p:txBody>
        </p:sp>
      </p:grpSp>
      <p:sp>
        <p:nvSpPr>
          <p:cNvPr id="17" name="Text Box 11">
            <a:extLst>
              <a:ext uri="{FF2B5EF4-FFF2-40B4-BE49-F238E27FC236}">
                <a16:creationId xmlns:a16="http://schemas.microsoft.com/office/drawing/2014/main" id="{B7C10FA0-1709-44FF-9A1E-5EFCB4DE48CF}"/>
              </a:ext>
            </a:extLst>
          </p:cNvPr>
          <p:cNvSpPr txBox="1">
            <a:spLocks noChangeArrowheads="1"/>
          </p:cNvSpPr>
          <p:nvPr/>
        </p:nvSpPr>
        <p:spPr bwMode="auto">
          <a:xfrm>
            <a:off x="5621338" y="2967609"/>
            <a:ext cx="1427162" cy="366713"/>
          </a:xfrm>
          <a:prstGeom prst="rect">
            <a:avLst/>
          </a:prstGeom>
          <a:noFill/>
          <a:ln w="12700">
            <a:noFill/>
            <a:miter lim="800000"/>
            <a:headEnd/>
            <a:tailEnd/>
          </a:ln>
        </p:spPr>
        <p:txBody>
          <a:bodyPr wrap="none" anchor="ctr">
            <a:spAutoFit/>
          </a:bodyPr>
          <a:lstStyle/>
          <a:p>
            <a:pPr>
              <a:lnSpc>
                <a:spcPct val="90000"/>
              </a:lnSpc>
            </a:pPr>
            <a:r>
              <a:rPr lang="en-US" sz="2000" b="1"/>
              <a:t>Command</a:t>
            </a:r>
          </a:p>
        </p:txBody>
      </p:sp>
      <p:sp>
        <p:nvSpPr>
          <p:cNvPr id="18" name="Text Box 12">
            <a:extLst>
              <a:ext uri="{FF2B5EF4-FFF2-40B4-BE49-F238E27FC236}">
                <a16:creationId xmlns:a16="http://schemas.microsoft.com/office/drawing/2014/main" id="{F1ACB7DD-A6DB-410E-BA24-4044D4A11CDE}"/>
              </a:ext>
            </a:extLst>
          </p:cNvPr>
          <p:cNvSpPr txBox="1">
            <a:spLocks noChangeArrowheads="1"/>
          </p:cNvSpPr>
          <p:nvPr/>
        </p:nvSpPr>
        <p:spPr bwMode="auto">
          <a:xfrm>
            <a:off x="5621338" y="4093147"/>
            <a:ext cx="1400175" cy="366712"/>
          </a:xfrm>
          <a:prstGeom prst="rect">
            <a:avLst/>
          </a:prstGeom>
          <a:noFill/>
          <a:ln w="12700">
            <a:noFill/>
            <a:miter lim="800000"/>
            <a:headEnd/>
            <a:tailEnd/>
          </a:ln>
        </p:spPr>
        <p:txBody>
          <a:bodyPr wrap="none" anchor="ctr">
            <a:spAutoFit/>
          </a:bodyPr>
          <a:lstStyle/>
          <a:p>
            <a:pPr>
              <a:lnSpc>
                <a:spcPct val="90000"/>
              </a:lnSpc>
            </a:pPr>
            <a:r>
              <a:rPr lang="en-US" sz="2000" b="1"/>
              <a:t>Response</a:t>
            </a:r>
          </a:p>
        </p:txBody>
      </p:sp>
      <p:sp>
        <p:nvSpPr>
          <p:cNvPr id="19" name="Text Box 13">
            <a:extLst>
              <a:ext uri="{FF2B5EF4-FFF2-40B4-BE49-F238E27FC236}">
                <a16:creationId xmlns:a16="http://schemas.microsoft.com/office/drawing/2014/main" id="{FBA48EDC-9E55-4D99-AC92-8AC78887E90D}"/>
              </a:ext>
            </a:extLst>
          </p:cNvPr>
          <p:cNvSpPr txBox="1">
            <a:spLocks noChangeArrowheads="1"/>
          </p:cNvSpPr>
          <p:nvPr/>
        </p:nvSpPr>
        <p:spPr bwMode="auto">
          <a:xfrm>
            <a:off x="609600" y="4901184"/>
            <a:ext cx="7985125" cy="1190625"/>
          </a:xfrm>
          <a:prstGeom prst="rect">
            <a:avLst/>
          </a:prstGeom>
          <a:noFill/>
          <a:ln w="12700">
            <a:noFill/>
            <a:miter lim="800000"/>
            <a:headEnd/>
            <a:tailEnd/>
          </a:ln>
        </p:spPr>
        <p:txBody>
          <a:bodyPr wrap="none" anchor="ctr">
            <a:spAutoFit/>
          </a:bodyPr>
          <a:lstStyle/>
          <a:p>
            <a:pPr>
              <a:lnSpc>
                <a:spcPct val="90000"/>
              </a:lnSpc>
              <a:buFontTx/>
              <a:buChar char="•"/>
            </a:pPr>
            <a:r>
              <a:rPr lang="en-US" sz="2000" b="1"/>
              <a:t>  10 Mbps — Differential</a:t>
            </a:r>
          </a:p>
          <a:p>
            <a:pPr>
              <a:lnSpc>
                <a:spcPct val="90000"/>
              </a:lnSpc>
              <a:buFontTx/>
              <a:buChar char="•"/>
            </a:pPr>
            <a:r>
              <a:rPr lang="en-US" sz="2000" b="1"/>
              <a:t>  up to &gt;400,000 sps</a:t>
            </a:r>
          </a:p>
          <a:p>
            <a:pPr>
              <a:lnSpc>
                <a:spcPct val="90000"/>
              </a:lnSpc>
              <a:buFontTx/>
              <a:buChar char="•"/>
            </a:pPr>
            <a:r>
              <a:rPr lang="en-US" sz="2000" b="1"/>
              <a:t>  up to 63 DAU’s supported</a:t>
            </a:r>
          </a:p>
          <a:p>
            <a:pPr>
              <a:lnSpc>
                <a:spcPct val="90000"/>
              </a:lnSpc>
              <a:buFontTx/>
              <a:buChar char="•"/>
            </a:pPr>
            <a:r>
              <a:rPr lang="en-US" sz="2000" b="1"/>
              <a:t>  Uses Manchester II Bi-Phase PCM to XMIT instruction and data</a:t>
            </a:r>
          </a:p>
        </p:txBody>
      </p:sp>
      <p:grpSp>
        <p:nvGrpSpPr>
          <p:cNvPr id="20" name="Group 14">
            <a:extLst>
              <a:ext uri="{FF2B5EF4-FFF2-40B4-BE49-F238E27FC236}">
                <a16:creationId xmlns:a16="http://schemas.microsoft.com/office/drawing/2014/main" id="{4C522287-70C9-4F80-9003-C7DCBB86CD57}"/>
              </a:ext>
            </a:extLst>
          </p:cNvPr>
          <p:cNvGrpSpPr>
            <a:grpSpLocks/>
          </p:cNvGrpSpPr>
          <p:nvPr/>
        </p:nvGrpSpPr>
        <p:grpSpPr bwMode="auto">
          <a:xfrm>
            <a:off x="914400" y="3907409"/>
            <a:ext cx="4554538" cy="601663"/>
            <a:chOff x="960" y="1776"/>
            <a:chExt cx="2869" cy="379"/>
          </a:xfrm>
        </p:grpSpPr>
        <p:sp>
          <p:nvSpPr>
            <p:cNvPr id="21" name="Oval 15">
              <a:extLst>
                <a:ext uri="{FF2B5EF4-FFF2-40B4-BE49-F238E27FC236}">
                  <a16:creationId xmlns:a16="http://schemas.microsoft.com/office/drawing/2014/main" id="{B3DA53CB-25EB-42FB-9A89-56A4748CB5F9}"/>
                </a:ext>
              </a:extLst>
            </p:cNvPr>
            <p:cNvSpPr>
              <a:spLocks noChangeArrowheads="1"/>
            </p:cNvSpPr>
            <p:nvPr/>
          </p:nvSpPr>
          <p:spPr bwMode="auto">
            <a:xfrm>
              <a:off x="1256" y="1788"/>
              <a:ext cx="583" cy="367"/>
            </a:xfrm>
            <a:prstGeom prst="ellipse">
              <a:avLst/>
            </a:prstGeom>
            <a:noFill/>
            <a:ln w="28575">
              <a:solidFill>
                <a:schemeClr val="accent1"/>
              </a:solidFill>
              <a:round/>
              <a:headEnd/>
              <a:tailEnd/>
            </a:ln>
          </p:spPr>
          <p:txBody>
            <a:bodyPr wrap="none" anchor="ctr"/>
            <a:lstStyle/>
            <a:p>
              <a:endParaRPr lang="en-US"/>
            </a:p>
          </p:txBody>
        </p:sp>
        <p:sp>
          <p:nvSpPr>
            <p:cNvPr id="22" name="Oval 16">
              <a:extLst>
                <a:ext uri="{FF2B5EF4-FFF2-40B4-BE49-F238E27FC236}">
                  <a16:creationId xmlns:a16="http://schemas.microsoft.com/office/drawing/2014/main" id="{5D920A19-20B7-4C69-9F98-B5891DB28F48}"/>
                </a:ext>
              </a:extLst>
            </p:cNvPr>
            <p:cNvSpPr>
              <a:spLocks noChangeArrowheads="1"/>
            </p:cNvSpPr>
            <p:nvPr/>
          </p:nvSpPr>
          <p:spPr bwMode="auto">
            <a:xfrm>
              <a:off x="1830" y="1788"/>
              <a:ext cx="583" cy="367"/>
            </a:xfrm>
            <a:prstGeom prst="ellipse">
              <a:avLst/>
            </a:prstGeom>
            <a:noFill/>
            <a:ln w="28575">
              <a:solidFill>
                <a:schemeClr val="accent1"/>
              </a:solidFill>
              <a:round/>
              <a:headEnd/>
              <a:tailEnd/>
            </a:ln>
          </p:spPr>
          <p:txBody>
            <a:bodyPr wrap="none" anchor="ctr"/>
            <a:lstStyle/>
            <a:p>
              <a:endParaRPr lang="en-US"/>
            </a:p>
          </p:txBody>
        </p:sp>
        <p:sp>
          <p:nvSpPr>
            <p:cNvPr id="23" name="Oval 17">
              <a:extLst>
                <a:ext uri="{FF2B5EF4-FFF2-40B4-BE49-F238E27FC236}">
                  <a16:creationId xmlns:a16="http://schemas.microsoft.com/office/drawing/2014/main" id="{B349DF55-E159-47DD-9CA9-9D233219DB3D}"/>
                </a:ext>
              </a:extLst>
            </p:cNvPr>
            <p:cNvSpPr>
              <a:spLocks noChangeArrowheads="1"/>
            </p:cNvSpPr>
            <p:nvPr/>
          </p:nvSpPr>
          <p:spPr bwMode="auto">
            <a:xfrm>
              <a:off x="2404" y="1788"/>
              <a:ext cx="583" cy="367"/>
            </a:xfrm>
            <a:prstGeom prst="ellipse">
              <a:avLst/>
            </a:prstGeom>
            <a:noFill/>
            <a:ln w="28575">
              <a:solidFill>
                <a:schemeClr val="accent1"/>
              </a:solidFill>
              <a:round/>
              <a:headEnd/>
              <a:tailEnd/>
            </a:ln>
          </p:spPr>
          <p:txBody>
            <a:bodyPr wrap="none" anchor="ctr"/>
            <a:lstStyle/>
            <a:p>
              <a:endParaRPr lang="en-US"/>
            </a:p>
          </p:txBody>
        </p:sp>
        <p:sp>
          <p:nvSpPr>
            <p:cNvPr id="24" name="Oval 18">
              <a:extLst>
                <a:ext uri="{FF2B5EF4-FFF2-40B4-BE49-F238E27FC236}">
                  <a16:creationId xmlns:a16="http://schemas.microsoft.com/office/drawing/2014/main" id="{85AABC77-E9CE-4009-B983-407178B44B9A}"/>
                </a:ext>
              </a:extLst>
            </p:cNvPr>
            <p:cNvSpPr>
              <a:spLocks noChangeArrowheads="1"/>
            </p:cNvSpPr>
            <p:nvPr/>
          </p:nvSpPr>
          <p:spPr bwMode="auto">
            <a:xfrm>
              <a:off x="2978" y="1788"/>
              <a:ext cx="583" cy="367"/>
            </a:xfrm>
            <a:prstGeom prst="ellipse">
              <a:avLst/>
            </a:prstGeom>
            <a:noFill/>
            <a:ln w="28575">
              <a:solidFill>
                <a:schemeClr val="accent1"/>
              </a:solidFill>
              <a:round/>
              <a:headEnd/>
              <a:tailEnd/>
            </a:ln>
          </p:spPr>
          <p:txBody>
            <a:bodyPr wrap="none" anchor="ctr"/>
            <a:lstStyle/>
            <a:p>
              <a:endParaRPr lang="en-US"/>
            </a:p>
          </p:txBody>
        </p:sp>
        <p:sp>
          <p:nvSpPr>
            <p:cNvPr id="25" name="Arc 19">
              <a:extLst>
                <a:ext uri="{FF2B5EF4-FFF2-40B4-BE49-F238E27FC236}">
                  <a16:creationId xmlns:a16="http://schemas.microsoft.com/office/drawing/2014/main" id="{B4C70901-B34A-4DD5-9F0B-22C03DBA4F00}"/>
                </a:ext>
              </a:extLst>
            </p:cNvPr>
            <p:cNvSpPr>
              <a:spLocks/>
            </p:cNvSpPr>
            <p:nvPr/>
          </p:nvSpPr>
          <p:spPr bwMode="auto">
            <a:xfrm>
              <a:off x="960" y="1776"/>
              <a:ext cx="295" cy="376"/>
            </a:xfrm>
            <a:custGeom>
              <a:avLst/>
              <a:gdLst>
                <a:gd name="T0" fmla="*/ 0 w 21600"/>
                <a:gd name="T1" fmla="*/ 0 h 43180"/>
                <a:gd name="T2" fmla="*/ 13 w 21600"/>
                <a:gd name="T3" fmla="*/ 376 h 43180"/>
                <a:gd name="T4" fmla="*/ 0 w 21600"/>
                <a:gd name="T5" fmla="*/ 188 h 43180"/>
                <a:gd name="T6" fmla="*/ 0 60000 65536"/>
                <a:gd name="T7" fmla="*/ 0 60000 65536"/>
                <a:gd name="T8" fmla="*/ 0 60000 65536"/>
                <a:gd name="T9" fmla="*/ 0 w 21600"/>
                <a:gd name="T10" fmla="*/ 0 h 43180"/>
                <a:gd name="T11" fmla="*/ 21600 w 21600"/>
                <a:gd name="T12" fmla="*/ 43180 h 43180"/>
              </a:gdLst>
              <a:ahLst/>
              <a:cxnLst>
                <a:cxn ang="T6">
                  <a:pos x="T0" y="T1"/>
                </a:cxn>
                <a:cxn ang="T7">
                  <a:pos x="T2" y="T3"/>
                </a:cxn>
                <a:cxn ang="T8">
                  <a:pos x="T4" y="T5"/>
                </a:cxn>
              </a:cxnLst>
              <a:rect l="T9" t="T10" r="T11" b="T12"/>
              <a:pathLst>
                <a:path w="21600" h="43180" fill="none" extrusionOk="0">
                  <a:moveTo>
                    <a:pt x="-1" y="0"/>
                  </a:moveTo>
                  <a:cubicBezTo>
                    <a:pt x="11929" y="0"/>
                    <a:pt x="21600" y="9670"/>
                    <a:pt x="21600" y="21600"/>
                  </a:cubicBezTo>
                  <a:cubicBezTo>
                    <a:pt x="21600" y="33171"/>
                    <a:pt x="12481" y="42686"/>
                    <a:pt x="921" y="43180"/>
                  </a:cubicBezTo>
                </a:path>
                <a:path w="21600" h="43180" stroke="0" extrusionOk="0">
                  <a:moveTo>
                    <a:pt x="-1" y="0"/>
                  </a:moveTo>
                  <a:cubicBezTo>
                    <a:pt x="11929" y="0"/>
                    <a:pt x="21600" y="9670"/>
                    <a:pt x="21600" y="21600"/>
                  </a:cubicBezTo>
                  <a:cubicBezTo>
                    <a:pt x="21600" y="33171"/>
                    <a:pt x="12481" y="42686"/>
                    <a:pt x="921" y="43180"/>
                  </a:cubicBezTo>
                  <a:lnTo>
                    <a:pt x="0" y="21600"/>
                  </a:lnTo>
                  <a:close/>
                </a:path>
              </a:pathLst>
            </a:custGeom>
            <a:noFill/>
            <a:ln w="28575">
              <a:solidFill>
                <a:schemeClr val="accent1"/>
              </a:solidFill>
              <a:round/>
              <a:headEnd/>
              <a:tailEnd/>
            </a:ln>
          </p:spPr>
          <p:txBody>
            <a:bodyPr wrap="none" anchor="ctr"/>
            <a:lstStyle/>
            <a:p>
              <a:endParaRPr lang="en-US"/>
            </a:p>
          </p:txBody>
        </p:sp>
        <p:sp>
          <p:nvSpPr>
            <p:cNvPr id="26" name="Arc 20">
              <a:extLst>
                <a:ext uri="{FF2B5EF4-FFF2-40B4-BE49-F238E27FC236}">
                  <a16:creationId xmlns:a16="http://schemas.microsoft.com/office/drawing/2014/main" id="{03904FE0-30EC-40BF-851C-5FBA4A9086F0}"/>
                </a:ext>
              </a:extLst>
            </p:cNvPr>
            <p:cNvSpPr>
              <a:spLocks/>
            </p:cNvSpPr>
            <p:nvPr/>
          </p:nvSpPr>
          <p:spPr bwMode="auto">
            <a:xfrm flipH="1">
              <a:off x="3554" y="1776"/>
              <a:ext cx="275" cy="376"/>
            </a:xfrm>
            <a:custGeom>
              <a:avLst/>
              <a:gdLst>
                <a:gd name="T0" fmla="*/ 0 w 21600"/>
                <a:gd name="T1" fmla="*/ 0 h 43180"/>
                <a:gd name="T2" fmla="*/ 12 w 21600"/>
                <a:gd name="T3" fmla="*/ 376 h 43180"/>
                <a:gd name="T4" fmla="*/ 0 w 21600"/>
                <a:gd name="T5" fmla="*/ 188 h 43180"/>
                <a:gd name="T6" fmla="*/ 0 60000 65536"/>
                <a:gd name="T7" fmla="*/ 0 60000 65536"/>
                <a:gd name="T8" fmla="*/ 0 60000 65536"/>
                <a:gd name="T9" fmla="*/ 0 w 21600"/>
                <a:gd name="T10" fmla="*/ 0 h 43180"/>
                <a:gd name="T11" fmla="*/ 21600 w 21600"/>
                <a:gd name="T12" fmla="*/ 43180 h 43180"/>
              </a:gdLst>
              <a:ahLst/>
              <a:cxnLst>
                <a:cxn ang="T6">
                  <a:pos x="T0" y="T1"/>
                </a:cxn>
                <a:cxn ang="T7">
                  <a:pos x="T2" y="T3"/>
                </a:cxn>
                <a:cxn ang="T8">
                  <a:pos x="T4" y="T5"/>
                </a:cxn>
              </a:cxnLst>
              <a:rect l="T9" t="T10" r="T11" b="T12"/>
              <a:pathLst>
                <a:path w="21600" h="43180" fill="none" extrusionOk="0">
                  <a:moveTo>
                    <a:pt x="-1" y="0"/>
                  </a:moveTo>
                  <a:cubicBezTo>
                    <a:pt x="11929" y="0"/>
                    <a:pt x="21600" y="9670"/>
                    <a:pt x="21600" y="21600"/>
                  </a:cubicBezTo>
                  <a:cubicBezTo>
                    <a:pt x="21600" y="33171"/>
                    <a:pt x="12481" y="42686"/>
                    <a:pt x="921" y="43180"/>
                  </a:cubicBezTo>
                </a:path>
                <a:path w="21600" h="43180" stroke="0" extrusionOk="0">
                  <a:moveTo>
                    <a:pt x="-1" y="0"/>
                  </a:moveTo>
                  <a:cubicBezTo>
                    <a:pt x="11929" y="0"/>
                    <a:pt x="21600" y="9670"/>
                    <a:pt x="21600" y="21600"/>
                  </a:cubicBezTo>
                  <a:cubicBezTo>
                    <a:pt x="21600" y="33171"/>
                    <a:pt x="12481" y="42686"/>
                    <a:pt x="921" y="43180"/>
                  </a:cubicBezTo>
                  <a:lnTo>
                    <a:pt x="0" y="21600"/>
                  </a:lnTo>
                  <a:close/>
                </a:path>
              </a:pathLst>
            </a:custGeom>
            <a:noFill/>
            <a:ln w="28575">
              <a:solidFill>
                <a:schemeClr val="accent1"/>
              </a:solidFill>
              <a:round/>
              <a:headEnd/>
              <a:tailEnd/>
            </a:ln>
          </p:spPr>
          <p:txBody>
            <a:bodyPr wrap="none" anchor="ctr"/>
            <a:lstStyle/>
            <a:p>
              <a:endParaRPr lang="en-US"/>
            </a:p>
          </p:txBody>
        </p:sp>
      </p:grpSp>
    </p:spTree>
    <p:extLst>
      <p:ext uri="{BB962C8B-B14F-4D97-AF65-F5344CB8AC3E}">
        <p14:creationId xmlns:p14="http://schemas.microsoft.com/office/powerpoint/2010/main" val="23657382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B2F02AA-1746-42D3-BC3E-B603647D8FCC}"/>
              </a:ext>
            </a:extLst>
          </p:cNvPr>
          <p:cNvSpPr>
            <a:spLocks noGrp="1"/>
          </p:cNvSpPr>
          <p:nvPr>
            <p:ph type="dt" sz="half" idx="10"/>
          </p:nvPr>
        </p:nvSpPr>
        <p:spPr/>
        <p:txBody>
          <a:bodyPr/>
          <a:lstStyle/>
          <a:p>
            <a:fld id="{F70EC1B4-15F1-43FF-80C8-CB0A4B6A49FD}" type="datetime1">
              <a:rPr lang="en-US" smtClean="0"/>
              <a:t>5/7/2020</a:t>
            </a:fld>
            <a:endParaRPr lang="en-US"/>
          </a:p>
        </p:txBody>
      </p:sp>
      <p:sp>
        <p:nvSpPr>
          <p:cNvPr id="5" name="Slide Number Placeholder 4">
            <a:extLst>
              <a:ext uri="{FF2B5EF4-FFF2-40B4-BE49-F238E27FC236}">
                <a16:creationId xmlns:a16="http://schemas.microsoft.com/office/drawing/2014/main" id="{4073C557-8889-4BAF-9E3E-5AA18DB3EB1A}"/>
              </a:ext>
            </a:extLst>
          </p:cNvPr>
          <p:cNvSpPr>
            <a:spLocks noGrp="1"/>
          </p:cNvSpPr>
          <p:nvPr>
            <p:ph type="sldNum" sz="quarter" idx="12"/>
          </p:nvPr>
        </p:nvSpPr>
        <p:spPr/>
        <p:txBody>
          <a:bodyPr/>
          <a:lstStyle/>
          <a:p>
            <a:fld id="{9FF7BE21-EAB2-4637-BF56-9CFDFCF66418}" type="slidenum">
              <a:rPr lang="en-US" smtClean="0"/>
              <a:t>36</a:t>
            </a:fld>
            <a:endParaRPr lang="en-US"/>
          </a:p>
        </p:txBody>
      </p:sp>
      <p:sp>
        <p:nvSpPr>
          <p:cNvPr id="6" name="Rectangle 2">
            <a:extLst>
              <a:ext uri="{FF2B5EF4-FFF2-40B4-BE49-F238E27FC236}">
                <a16:creationId xmlns:a16="http://schemas.microsoft.com/office/drawing/2014/main" id="{81AE8F2B-DE82-44B8-9302-73B2E434D7AB}"/>
              </a:ext>
            </a:extLst>
          </p:cNvPr>
          <p:cNvSpPr txBox="1">
            <a:spLocks noChangeArrowheads="1"/>
          </p:cNvSpPr>
          <p:nvPr/>
        </p:nvSpPr>
        <p:spPr>
          <a:xfrm>
            <a:off x="685800" y="499872"/>
            <a:ext cx="7772400" cy="800100"/>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Airborne Instrumentation, cont.</a:t>
            </a:r>
          </a:p>
        </p:txBody>
      </p:sp>
      <p:pic>
        <p:nvPicPr>
          <p:cNvPr id="7" name="Picture 3">
            <a:extLst>
              <a:ext uri="{FF2B5EF4-FFF2-40B4-BE49-F238E27FC236}">
                <a16:creationId xmlns:a16="http://schemas.microsoft.com/office/drawing/2014/main" id="{59676FFE-CBCF-4396-8A23-945500DCBC70}"/>
              </a:ext>
            </a:extLst>
          </p:cNvPr>
          <p:cNvPicPr>
            <a:picLocks noChangeAspect="1" noChangeArrowheads="1"/>
          </p:cNvPicPr>
          <p:nvPr/>
        </p:nvPicPr>
        <p:blipFill>
          <a:blip r:embed="rId3" cstate="print"/>
          <a:srcRect/>
          <a:stretch>
            <a:fillRect/>
          </a:stretch>
        </p:blipFill>
        <p:spPr bwMode="auto">
          <a:xfrm>
            <a:off x="6172200" y="4538472"/>
            <a:ext cx="1966913" cy="1608138"/>
          </a:xfrm>
          <a:prstGeom prst="rect">
            <a:avLst/>
          </a:prstGeom>
          <a:noFill/>
          <a:ln w="9525">
            <a:noFill/>
            <a:miter lim="800000"/>
            <a:headEnd/>
            <a:tailEnd/>
          </a:ln>
        </p:spPr>
      </p:pic>
      <p:pic>
        <p:nvPicPr>
          <p:cNvPr id="8" name="Picture 4">
            <a:extLst>
              <a:ext uri="{FF2B5EF4-FFF2-40B4-BE49-F238E27FC236}">
                <a16:creationId xmlns:a16="http://schemas.microsoft.com/office/drawing/2014/main" id="{E5DFD8D7-4A96-4EA4-9D9C-965B16D89ECE}"/>
              </a:ext>
            </a:extLst>
          </p:cNvPr>
          <p:cNvPicPr>
            <a:picLocks noChangeAspect="1" noChangeArrowheads="1"/>
          </p:cNvPicPr>
          <p:nvPr/>
        </p:nvPicPr>
        <p:blipFill>
          <a:blip r:embed="rId4" cstate="print"/>
          <a:srcRect/>
          <a:stretch>
            <a:fillRect/>
          </a:stretch>
        </p:blipFill>
        <p:spPr bwMode="auto">
          <a:xfrm>
            <a:off x="3657600" y="4462272"/>
            <a:ext cx="2152650" cy="2054225"/>
          </a:xfrm>
          <a:prstGeom prst="rect">
            <a:avLst/>
          </a:prstGeom>
          <a:noFill/>
          <a:ln w="9525">
            <a:noFill/>
            <a:miter lim="800000"/>
            <a:headEnd/>
            <a:tailEnd/>
          </a:ln>
        </p:spPr>
      </p:pic>
      <p:pic>
        <p:nvPicPr>
          <p:cNvPr id="9" name="Picture 5">
            <a:extLst>
              <a:ext uri="{FF2B5EF4-FFF2-40B4-BE49-F238E27FC236}">
                <a16:creationId xmlns:a16="http://schemas.microsoft.com/office/drawing/2014/main" id="{E36B26AD-5F53-4B6A-963D-CE560B30F1B3}"/>
              </a:ext>
            </a:extLst>
          </p:cNvPr>
          <p:cNvPicPr>
            <a:picLocks noChangeAspect="1" noChangeArrowheads="1"/>
          </p:cNvPicPr>
          <p:nvPr/>
        </p:nvPicPr>
        <p:blipFill>
          <a:blip r:embed="rId5" cstate="print"/>
          <a:srcRect/>
          <a:stretch>
            <a:fillRect/>
          </a:stretch>
        </p:blipFill>
        <p:spPr bwMode="auto">
          <a:xfrm>
            <a:off x="3124200" y="2481072"/>
            <a:ext cx="1492250" cy="1539875"/>
          </a:xfrm>
          <a:prstGeom prst="rect">
            <a:avLst/>
          </a:prstGeom>
          <a:noFill/>
          <a:ln w="25400">
            <a:noFill/>
            <a:miter lim="800000"/>
            <a:headEnd/>
            <a:tailEnd/>
          </a:ln>
        </p:spPr>
      </p:pic>
      <p:pic>
        <p:nvPicPr>
          <p:cNvPr id="10" name="Picture 6">
            <a:extLst>
              <a:ext uri="{FF2B5EF4-FFF2-40B4-BE49-F238E27FC236}">
                <a16:creationId xmlns:a16="http://schemas.microsoft.com/office/drawing/2014/main" id="{2AC078D8-9F04-4661-BA8D-622DEB83233D}"/>
              </a:ext>
            </a:extLst>
          </p:cNvPr>
          <p:cNvPicPr>
            <a:picLocks noChangeAspect="1" noChangeArrowheads="1"/>
          </p:cNvPicPr>
          <p:nvPr/>
        </p:nvPicPr>
        <p:blipFill>
          <a:blip r:embed="rId6" cstate="print"/>
          <a:srcRect/>
          <a:stretch>
            <a:fillRect/>
          </a:stretch>
        </p:blipFill>
        <p:spPr bwMode="auto">
          <a:xfrm>
            <a:off x="990600" y="1719072"/>
            <a:ext cx="1622425" cy="2613025"/>
          </a:xfrm>
          <a:prstGeom prst="rect">
            <a:avLst/>
          </a:prstGeom>
          <a:noFill/>
          <a:ln w="9525">
            <a:noFill/>
            <a:miter lim="800000"/>
            <a:headEnd/>
            <a:tailEnd/>
          </a:ln>
        </p:spPr>
      </p:pic>
      <p:pic>
        <p:nvPicPr>
          <p:cNvPr id="11" name="Picture 7">
            <a:extLst>
              <a:ext uri="{FF2B5EF4-FFF2-40B4-BE49-F238E27FC236}">
                <a16:creationId xmlns:a16="http://schemas.microsoft.com/office/drawing/2014/main" id="{C95DAD04-245C-4730-97D1-8B5801E0D89F}"/>
              </a:ext>
            </a:extLst>
          </p:cNvPr>
          <p:cNvPicPr>
            <a:picLocks noChangeAspect="1" noChangeArrowheads="1"/>
          </p:cNvPicPr>
          <p:nvPr/>
        </p:nvPicPr>
        <p:blipFill>
          <a:blip r:embed="rId7" cstate="print"/>
          <a:srcRect/>
          <a:stretch>
            <a:fillRect/>
          </a:stretch>
        </p:blipFill>
        <p:spPr bwMode="auto">
          <a:xfrm>
            <a:off x="762000" y="4538472"/>
            <a:ext cx="2514600" cy="1808163"/>
          </a:xfrm>
          <a:prstGeom prst="rect">
            <a:avLst/>
          </a:prstGeom>
          <a:noFill/>
          <a:ln w="9525">
            <a:noFill/>
            <a:miter lim="800000"/>
            <a:headEnd/>
            <a:tailEnd/>
          </a:ln>
        </p:spPr>
      </p:pic>
      <p:pic>
        <p:nvPicPr>
          <p:cNvPr id="12" name="instrumentation.mpg">
            <a:hlinkClick r:id="" action="ppaction://media"/>
            <a:extLst>
              <a:ext uri="{FF2B5EF4-FFF2-40B4-BE49-F238E27FC236}">
                <a16:creationId xmlns:a16="http://schemas.microsoft.com/office/drawing/2014/main" id="{23FD561F-AAC8-4B1C-A4BE-A2B797951AE9}"/>
              </a:ext>
            </a:extLst>
          </p:cNvPr>
          <p:cNvPicPr>
            <a:picLocks noRot="1" noChangeAspect="1" noChangeArrowheads="1"/>
          </p:cNvPicPr>
          <p:nvPr>
            <a:videoFile r:link="rId1"/>
          </p:nvPr>
        </p:nvPicPr>
        <p:blipFill>
          <a:blip r:embed="rId8" cstate="print"/>
          <a:srcRect/>
          <a:stretch>
            <a:fillRect/>
          </a:stretch>
        </p:blipFill>
        <p:spPr bwMode="auto">
          <a:xfrm>
            <a:off x="4953000" y="1642872"/>
            <a:ext cx="2971800" cy="1981200"/>
          </a:xfrm>
          <a:prstGeom prst="rect">
            <a:avLst/>
          </a:prstGeom>
          <a:noFill/>
          <a:ln w="9525">
            <a:noFill/>
            <a:miter lim="800000"/>
            <a:headEnd/>
            <a:tailEnd/>
          </a:ln>
        </p:spPr>
      </p:pic>
    </p:spTree>
    <p:extLst>
      <p:ext uri="{BB962C8B-B14F-4D97-AF65-F5344CB8AC3E}">
        <p14:creationId xmlns:p14="http://schemas.microsoft.com/office/powerpoint/2010/main" val="379044941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12"/>
                                        </p:tgtEl>
                                      </p:cBhvr>
                                    </p:cmd>
                                  </p:childTnLst>
                                </p:cTn>
                              </p:par>
                            </p:childTnLst>
                          </p:cTn>
                        </p:par>
                      </p:childTnLst>
                    </p:cTn>
                  </p:par>
                </p:childTnLst>
              </p:cTn>
              <p:nextCondLst>
                <p:cond evt="onClick" delay="0">
                  <p:tgtEl>
                    <p:spTgt spid="12"/>
                  </p:tgtEl>
                </p:cond>
              </p:nextCondLst>
            </p:seq>
            <p:video fullScrn="1">
              <p:cMediaNode>
                <p:cTn id="7" fill="hold" display="0">
                  <p:stCondLst>
                    <p:cond delay="indefinite"/>
                  </p:stCondLst>
                  <p:endCondLst>
                    <p:cond evt="onNext" delay="0">
                      <p:tgtEl>
                        <p:sldTgt/>
                      </p:tgtEl>
                    </p:cond>
                    <p:cond evt="onPrev" delay="0">
                      <p:tgtEl>
                        <p:sldTgt/>
                      </p:tgtEl>
                    </p:cond>
                  </p:endCondLst>
                </p:cTn>
                <p:tgtEl>
                  <p:spTgt spid="12"/>
                </p:tgtEl>
              </p:cMediaNode>
            </p:video>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B2F02AA-1746-42D3-BC3E-B603647D8FCC}"/>
              </a:ext>
            </a:extLst>
          </p:cNvPr>
          <p:cNvSpPr>
            <a:spLocks noGrp="1"/>
          </p:cNvSpPr>
          <p:nvPr>
            <p:ph type="dt" sz="half" idx="10"/>
          </p:nvPr>
        </p:nvSpPr>
        <p:spPr/>
        <p:txBody>
          <a:bodyPr/>
          <a:lstStyle/>
          <a:p>
            <a:fld id="{F70EC1B4-15F1-43FF-80C8-CB0A4B6A49FD}" type="datetime1">
              <a:rPr lang="en-US" smtClean="0"/>
              <a:t>5/7/2020</a:t>
            </a:fld>
            <a:endParaRPr lang="en-US"/>
          </a:p>
        </p:txBody>
      </p:sp>
      <p:sp>
        <p:nvSpPr>
          <p:cNvPr id="5" name="Slide Number Placeholder 4">
            <a:extLst>
              <a:ext uri="{FF2B5EF4-FFF2-40B4-BE49-F238E27FC236}">
                <a16:creationId xmlns:a16="http://schemas.microsoft.com/office/drawing/2014/main" id="{4073C557-8889-4BAF-9E3E-5AA18DB3EB1A}"/>
              </a:ext>
            </a:extLst>
          </p:cNvPr>
          <p:cNvSpPr>
            <a:spLocks noGrp="1"/>
          </p:cNvSpPr>
          <p:nvPr>
            <p:ph type="sldNum" sz="quarter" idx="12"/>
          </p:nvPr>
        </p:nvSpPr>
        <p:spPr/>
        <p:txBody>
          <a:bodyPr/>
          <a:lstStyle/>
          <a:p>
            <a:fld id="{9FF7BE21-EAB2-4637-BF56-9CFDFCF66418}" type="slidenum">
              <a:rPr lang="en-US" smtClean="0"/>
              <a:t>37</a:t>
            </a:fld>
            <a:endParaRPr lang="en-US"/>
          </a:p>
        </p:txBody>
      </p:sp>
      <p:sp>
        <p:nvSpPr>
          <p:cNvPr id="6" name="Rectangle 2">
            <a:extLst>
              <a:ext uri="{FF2B5EF4-FFF2-40B4-BE49-F238E27FC236}">
                <a16:creationId xmlns:a16="http://schemas.microsoft.com/office/drawing/2014/main" id="{FC29CEEF-D82F-42F4-81ED-4DB46FC8AF49}"/>
              </a:ext>
            </a:extLst>
          </p:cNvPr>
          <p:cNvSpPr txBox="1">
            <a:spLocks noChangeArrowheads="1"/>
          </p:cNvSpPr>
          <p:nvPr/>
        </p:nvSpPr>
        <p:spPr>
          <a:xfrm>
            <a:off x="677007" y="803298"/>
            <a:ext cx="7772400" cy="800100"/>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t>Airborne Hardware (PCM)</a:t>
            </a:r>
          </a:p>
        </p:txBody>
      </p:sp>
      <p:sp>
        <p:nvSpPr>
          <p:cNvPr id="7" name="Rectangle 3">
            <a:extLst>
              <a:ext uri="{FF2B5EF4-FFF2-40B4-BE49-F238E27FC236}">
                <a16:creationId xmlns:a16="http://schemas.microsoft.com/office/drawing/2014/main" id="{99EB02FF-B370-450D-876C-5D1967BB8693}"/>
              </a:ext>
            </a:extLst>
          </p:cNvPr>
          <p:cNvSpPr txBox="1">
            <a:spLocks noChangeArrowheads="1"/>
          </p:cNvSpPr>
          <p:nvPr/>
        </p:nvSpPr>
        <p:spPr>
          <a:xfrm>
            <a:off x="677007" y="1946298"/>
            <a:ext cx="7772400" cy="43434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t>CAIS Hardware is a family of modular data acquisition, processing and control units and related support equipment</a:t>
            </a:r>
          </a:p>
          <a:p>
            <a:pPr marL="800100" lvl="1" indent="-342900" algn="l">
              <a:buFont typeface="Courier New" panose="02070309020205020404" pitchFamily="49" charset="0"/>
              <a:buChar char="o"/>
            </a:pPr>
            <a:r>
              <a:rPr lang="en-US" dirty="0"/>
              <a:t>The modular design allows the system to be tailored for size, cost and test requirements.</a:t>
            </a:r>
          </a:p>
          <a:p>
            <a:pPr marL="800100" lvl="1" indent="-342900" algn="l">
              <a:buFont typeface="Courier New" panose="02070309020205020404" pitchFamily="49" charset="0"/>
              <a:buChar char="o"/>
            </a:pPr>
            <a:r>
              <a:rPr lang="en-US" dirty="0"/>
              <a:t>The basic system consists of a programmable system controller which communicates to both analog and digital units via the high speed communication bus (CAIS party line)</a:t>
            </a:r>
          </a:p>
          <a:p>
            <a:pPr marL="800100" lvl="1" indent="-342900" algn="l">
              <a:buFont typeface="Courier New" panose="02070309020205020404" pitchFamily="49" charset="0"/>
              <a:buChar char="o"/>
            </a:pPr>
            <a:r>
              <a:rPr lang="en-US" dirty="0"/>
              <a:t>The remote devices interface to a wide variety of transducers</a:t>
            </a:r>
          </a:p>
          <a:p>
            <a:pPr marL="800100" lvl="1" indent="-342900" algn="l">
              <a:buFont typeface="Courier New" panose="02070309020205020404" pitchFamily="49" charset="0"/>
              <a:buChar char="o"/>
            </a:pPr>
            <a:r>
              <a:rPr lang="en-US" dirty="0"/>
              <a:t>State of the art multiplexing techniques, standard components, and proven designs are combined to make instrumentation systems.</a:t>
            </a:r>
          </a:p>
          <a:p>
            <a:pPr algn="l"/>
            <a:endParaRPr lang="en-US" dirty="0"/>
          </a:p>
          <a:p>
            <a:pPr algn="l">
              <a:buFontTx/>
              <a:buNone/>
            </a:pPr>
            <a:endParaRPr lang="en-US" dirty="0"/>
          </a:p>
          <a:p>
            <a:pPr lvl="1" algn="l"/>
            <a:endParaRPr lang="en-US" dirty="0"/>
          </a:p>
        </p:txBody>
      </p:sp>
    </p:spTree>
    <p:extLst>
      <p:ext uri="{BB962C8B-B14F-4D97-AF65-F5344CB8AC3E}">
        <p14:creationId xmlns:p14="http://schemas.microsoft.com/office/powerpoint/2010/main" val="21454021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B2F02AA-1746-42D3-BC3E-B603647D8FCC}"/>
              </a:ext>
            </a:extLst>
          </p:cNvPr>
          <p:cNvSpPr>
            <a:spLocks noGrp="1"/>
          </p:cNvSpPr>
          <p:nvPr>
            <p:ph type="dt" sz="half" idx="10"/>
          </p:nvPr>
        </p:nvSpPr>
        <p:spPr/>
        <p:txBody>
          <a:bodyPr/>
          <a:lstStyle/>
          <a:p>
            <a:fld id="{F70EC1B4-15F1-43FF-80C8-CB0A4B6A49FD}" type="datetime1">
              <a:rPr lang="en-US" smtClean="0"/>
              <a:t>5/7/2020</a:t>
            </a:fld>
            <a:endParaRPr lang="en-US"/>
          </a:p>
        </p:txBody>
      </p:sp>
      <p:sp>
        <p:nvSpPr>
          <p:cNvPr id="5" name="Slide Number Placeholder 4">
            <a:extLst>
              <a:ext uri="{FF2B5EF4-FFF2-40B4-BE49-F238E27FC236}">
                <a16:creationId xmlns:a16="http://schemas.microsoft.com/office/drawing/2014/main" id="{4073C557-8889-4BAF-9E3E-5AA18DB3EB1A}"/>
              </a:ext>
            </a:extLst>
          </p:cNvPr>
          <p:cNvSpPr>
            <a:spLocks noGrp="1"/>
          </p:cNvSpPr>
          <p:nvPr>
            <p:ph type="sldNum" sz="quarter" idx="12"/>
          </p:nvPr>
        </p:nvSpPr>
        <p:spPr/>
        <p:txBody>
          <a:bodyPr/>
          <a:lstStyle/>
          <a:p>
            <a:fld id="{9FF7BE21-EAB2-4637-BF56-9CFDFCF66418}" type="slidenum">
              <a:rPr lang="en-US" smtClean="0"/>
              <a:t>38</a:t>
            </a:fld>
            <a:endParaRPr lang="en-US"/>
          </a:p>
        </p:txBody>
      </p:sp>
      <p:sp>
        <p:nvSpPr>
          <p:cNvPr id="8" name="Rectangle 2">
            <a:extLst>
              <a:ext uri="{FF2B5EF4-FFF2-40B4-BE49-F238E27FC236}">
                <a16:creationId xmlns:a16="http://schemas.microsoft.com/office/drawing/2014/main" id="{52C31CDD-F2CE-45F9-A62B-8334BE7BF574}"/>
              </a:ext>
            </a:extLst>
          </p:cNvPr>
          <p:cNvSpPr txBox="1">
            <a:spLocks noChangeArrowheads="1"/>
          </p:cNvSpPr>
          <p:nvPr/>
        </p:nvSpPr>
        <p:spPr>
          <a:xfrm>
            <a:off x="685800" y="635023"/>
            <a:ext cx="7772400" cy="800100"/>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Airborne Hardware (PCM)</a:t>
            </a:r>
            <a:endParaRPr lang="en-US" dirty="0"/>
          </a:p>
        </p:txBody>
      </p:sp>
      <p:sp>
        <p:nvSpPr>
          <p:cNvPr id="9" name="Rectangle 3">
            <a:extLst>
              <a:ext uri="{FF2B5EF4-FFF2-40B4-BE49-F238E27FC236}">
                <a16:creationId xmlns:a16="http://schemas.microsoft.com/office/drawing/2014/main" id="{A9D69523-9203-4B3C-829F-D3DC1A35E65C}"/>
              </a:ext>
            </a:extLst>
          </p:cNvPr>
          <p:cNvSpPr txBox="1">
            <a:spLocks noChangeArrowheads="1"/>
          </p:cNvSpPr>
          <p:nvPr/>
        </p:nvSpPr>
        <p:spPr>
          <a:xfrm>
            <a:off x="685800" y="1540279"/>
            <a:ext cx="7772400" cy="50292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80000"/>
              </a:lnSpc>
              <a:buFont typeface="Arial" panose="020B0604020202020204" pitchFamily="34" charset="0"/>
              <a:buChar char="•"/>
            </a:pPr>
            <a:r>
              <a:rPr lang="en-US" sz="2000" dirty="0"/>
              <a:t>System Controller</a:t>
            </a:r>
          </a:p>
          <a:p>
            <a:pPr marL="742950" lvl="1" indent="-285750" algn="l">
              <a:lnSpc>
                <a:spcPct val="80000"/>
              </a:lnSpc>
              <a:buFont typeface="Courier New" panose="02070309020205020404" pitchFamily="49" charset="0"/>
              <a:buChar char="o"/>
            </a:pPr>
            <a:r>
              <a:rPr lang="en-US" sz="1800" dirty="0"/>
              <a:t>Uses CAIS Party line to control and communicate to remote units.</a:t>
            </a:r>
          </a:p>
          <a:p>
            <a:pPr marL="742950" lvl="1" indent="-285750" algn="l">
              <a:lnSpc>
                <a:spcPct val="80000"/>
              </a:lnSpc>
              <a:buFont typeface="Courier New" panose="02070309020205020404" pitchFamily="49" charset="0"/>
              <a:buChar char="o"/>
            </a:pPr>
            <a:r>
              <a:rPr lang="en-US" sz="1800" dirty="0"/>
              <a:t>Maintains time coherence by filling all unused words with filler pattern</a:t>
            </a:r>
          </a:p>
          <a:p>
            <a:pPr marL="742950" lvl="1" indent="-285750" algn="l">
              <a:lnSpc>
                <a:spcPct val="80000"/>
              </a:lnSpc>
              <a:buFont typeface="Courier New" panose="02070309020205020404" pitchFamily="49" charset="0"/>
              <a:buChar char="o"/>
            </a:pPr>
            <a:r>
              <a:rPr lang="en-US" sz="1800" dirty="0"/>
              <a:t>The system controller is responsible for all format synchronization</a:t>
            </a:r>
          </a:p>
          <a:p>
            <a:pPr marL="742950" lvl="1" indent="-285750" algn="l">
              <a:lnSpc>
                <a:spcPct val="80000"/>
              </a:lnSpc>
              <a:buFont typeface="Courier New" panose="02070309020205020404" pitchFamily="49" charset="0"/>
              <a:buChar char="o"/>
            </a:pPr>
            <a:r>
              <a:rPr lang="en-US" sz="1800" dirty="0"/>
              <a:t>Provides PCM out to multiple devices including recorders and TM Links.</a:t>
            </a:r>
          </a:p>
          <a:p>
            <a:pPr marL="742950" lvl="1" indent="-285750" algn="l">
              <a:lnSpc>
                <a:spcPct val="80000"/>
              </a:lnSpc>
              <a:buFont typeface="Courier New" panose="02070309020205020404" pitchFamily="49" charset="0"/>
              <a:buChar char="o"/>
            </a:pPr>
            <a:r>
              <a:rPr lang="en-US" sz="1800" dirty="0"/>
              <a:t>Typically can store up 16 different formats selectable through software or discrete control lines.</a:t>
            </a:r>
          </a:p>
          <a:p>
            <a:pPr marL="342900" indent="-342900" algn="l">
              <a:lnSpc>
                <a:spcPct val="80000"/>
              </a:lnSpc>
              <a:buFont typeface="Arial" panose="020B0604020202020204" pitchFamily="34" charset="0"/>
              <a:buChar char="•"/>
            </a:pPr>
            <a:r>
              <a:rPr lang="en-US" sz="2000" dirty="0"/>
              <a:t>Remote Units</a:t>
            </a:r>
          </a:p>
          <a:p>
            <a:pPr marL="742950" lvl="1" indent="-285750" algn="l">
              <a:lnSpc>
                <a:spcPct val="80000"/>
              </a:lnSpc>
              <a:buFont typeface="Courier New" panose="02070309020205020404" pitchFamily="49" charset="0"/>
              <a:buChar char="o"/>
            </a:pPr>
            <a:r>
              <a:rPr lang="en-US" sz="1800" dirty="0"/>
              <a:t>Accepts analog data from transducers and signal conditioning.</a:t>
            </a:r>
          </a:p>
          <a:p>
            <a:pPr marL="742950" lvl="1" indent="-285750" algn="l">
              <a:lnSpc>
                <a:spcPct val="80000"/>
              </a:lnSpc>
              <a:buFont typeface="Courier New" panose="02070309020205020404" pitchFamily="49" charset="0"/>
              <a:buChar char="o"/>
            </a:pPr>
            <a:r>
              <a:rPr lang="en-US" sz="1800" dirty="0"/>
              <a:t>Remote Units sample, amplifies and encodes the data.</a:t>
            </a:r>
          </a:p>
          <a:p>
            <a:pPr marL="742950" lvl="1" indent="-285750" algn="l">
              <a:lnSpc>
                <a:spcPct val="80000"/>
              </a:lnSpc>
              <a:buFont typeface="Courier New" panose="02070309020205020404" pitchFamily="49" charset="0"/>
              <a:buChar char="o"/>
            </a:pPr>
            <a:r>
              <a:rPr lang="en-US" sz="1800" dirty="0"/>
              <a:t>Amplification occurs through two stage process.</a:t>
            </a:r>
          </a:p>
          <a:p>
            <a:pPr marL="742950" lvl="1" indent="-285750" algn="l">
              <a:lnSpc>
                <a:spcPct val="80000"/>
              </a:lnSpc>
              <a:buFont typeface="Courier New" panose="02070309020205020404" pitchFamily="49" charset="0"/>
              <a:buChar char="o"/>
            </a:pPr>
            <a:r>
              <a:rPr lang="en-US" sz="1800" dirty="0"/>
              <a:t>Signal can have an offset applied to correct range requirements.</a:t>
            </a:r>
          </a:p>
          <a:p>
            <a:pPr lvl="1" algn="l">
              <a:lnSpc>
                <a:spcPct val="80000"/>
              </a:lnSpc>
            </a:pPr>
            <a:endParaRPr lang="en-US" sz="1800" dirty="0"/>
          </a:p>
        </p:txBody>
      </p:sp>
    </p:spTree>
    <p:extLst>
      <p:ext uri="{BB962C8B-B14F-4D97-AF65-F5344CB8AC3E}">
        <p14:creationId xmlns:p14="http://schemas.microsoft.com/office/powerpoint/2010/main" val="42323879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B2F02AA-1746-42D3-BC3E-B603647D8FCC}"/>
              </a:ext>
            </a:extLst>
          </p:cNvPr>
          <p:cNvSpPr>
            <a:spLocks noGrp="1"/>
          </p:cNvSpPr>
          <p:nvPr>
            <p:ph type="dt" sz="half" idx="10"/>
          </p:nvPr>
        </p:nvSpPr>
        <p:spPr/>
        <p:txBody>
          <a:bodyPr/>
          <a:lstStyle/>
          <a:p>
            <a:fld id="{F70EC1B4-15F1-43FF-80C8-CB0A4B6A49FD}" type="datetime1">
              <a:rPr lang="en-US" smtClean="0"/>
              <a:t>5/7/2020</a:t>
            </a:fld>
            <a:endParaRPr lang="en-US"/>
          </a:p>
        </p:txBody>
      </p:sp>
      <p:sp>
        <p:nvSpPr>
          <p:cNvPr id="5" name="Slide Number Placeholder 4">
            <a:extLst>
              <a:ext uri="{FF2B5EF4-FFF2-40B4-BE49-F238E27FC236}">
                <a16:creationId xmlns:a16="http://schemas.microsoft.com/office/drawing/2014/main" id="{4073C557-8889-4BAF-9E3E-5AA18DB3EB1A}"/>
              </a:ext>
            </a:extLst>
          </p:cNvPr>
          <p:cNvSpPr>
            <a:spLocks noGrp="1"/>
          </p:cNvSpPr>
          <p:nvPr>
            <p:ph type="sldNum" sz="quarter" idx="12"/>
          </p:nvPr>
        </p:nvSpPr>
        <p:spPr/>
        <p:txBody>
          <a:bodyPr/>
          <a:lstStyle/>
          <a:p>
            <a:fld id="{9FF7BE21-EAB2-4637-BF56-9CFDFCF66418}" type="slidenum">
              <a:rPr lang="en-US" smtClean="0"/>
              <a:t>39</a:t>
            </a:fld>
            <a:endParaRPr lang="en-US"/>
          </a:p>
        </p:txBody>
      </p:sp>
      <p:sp>
        <p:nvSpPr>
          <p:cNvPr id="6" name="Rectangle 4">
            <a:extLst>
              <a:ext uri="{FF2B5EF4-FFF2-40B4-BE49-F238E27FC236}">
                <a16:creationId xmlns:a16="http://schemas.microsoft.com/office/drawing/2014/main" id="{D367B334-7CF2-4FCA-B44F-DC5906E819EB}"/>
              </a:ext>
            </a:extLst>
          </p:cNvPr>
          <p:cNvSpPr>
            <a:spLocks noChangeArrowheads="1"/>
          </p:cNvSpPr>
          <p:nvPr/>
        </p:nvSpPr>
        <p:spPr bwMode="auto">
          <a:xfrm>
            <a:off x="1217836" y="375747"/>
            <a:ext cx="7070242" cy="524403"/>
          </a:xfrm>
          <a:prstGeom prst="rect">
            <a:avLst/>
          </a:prstGeom>
          <a:noFill/>
          <a:ln w="9525">
            <a:noFill/>
            <a:miter lim="800000"/>
            <a:headEnd/>
            <a:tailEnd/>
          </a:ln>
        </p:spPr>
        <p:txBody>
          <a:bodyPr wrap="square" lIns="91407" tIns="45704" rIns="91407" bIns="45704">
            <a:spAutoFit/>
          </a:bodyPr>
          <a:lstStyle/>
          <a:p>
            <a:pPr algn="ctr"/>
            <a:r>
              <a:rPr lang="en-US" sz="2800" b="1" dirty="0"/>
              <a:t>AIRBORNE INSTRUMENTATION SYSTEM </a:t>
            </a:r>
          </a:p>
        </p:txBody>
      </p:sp>
      <p:grpSp>
        <p:nvGrpSpPr>
          <p:cNvPr id="7" name="Group 7">
            <a:extLst>
              <a:ext uri="{FF2B5EF4-FFF2-40B4-BE49-F238E27FC236}">
                <a16:creationId xmlns:a16="http://schemas.microsoft.com/office/drawing/2014/main" id="{5EE3A839-C871-4503-B4AE-EDA274791135}"/>
              </a:ext>
            </a:extLst>
          </p:cNvPr>
          <p:cNvGrpSpPr>
            <a:grpSpLocks noChangeAspect="1"/>
          </p:cNvGrpSpPr>
          <p:nvPr/>
        </p:nvGrpSpPr>
        <p:grpSpPr bwMode="auto">
          <a:xfrm>
            <a:off x="313225" y="1164336"/>
            <a:ext cx="8476254" cy="5004816"/>
            <a:chOff x="0" y="864"/>
            <a:chExt cx="5760" cy="3401"/>
          </a:xfrm>
        </p:grpSpPr>
        <p:sp>
          <p:nvSpPr>
            <p:cNvPr id="8" name="AutoShape 6">
              <a:extLst>
                <a:ext uri="{FF2B5EF4-FFF2-40B4-BE49-F238E27FC236}">
                  <a16:creationId xmlns:a16="http://schemas.microsoft.com/office/drawing/2014/main" id="{6B03B4EA-5B46-42F9-8E3A-F34D6CF6E2D8}"/>
                </a:ext>
              </a:extLst>
            </p:cNvPr>
            <p:cNvSpPr>
              <a:spLocks noChangeAspect="1" noChangeArrowheads="1" noTextEdit="1"/>
            </p:cNvSpPr>
            <p:nvPr/>
          </p:nvSpPr>
          <p:spPr bwMode="auto">
            <a:xfrm>
              <a:off x="0" y="864"/>
              <a:ext cx="5760" cy="3401"/>
            </a:xfrm>
            <a:prstGeom prst="rect">
              <a:avLst/>
            </a:prstGeom>
            <a:noFill/>
            <a:ln w="9525">
              <a:noFill/>
              <a:miter lim="800000"/>
              <a:headEnd/>
              <a:tailEnd/>
            </a:ln>
          </p:spPr>
          <p:txBody>
            <a:bodyPr/>
            <a:lstStyle/>
            <a:p>
              <a:endParaRPr lang="en-US"/>
            </a:p>
          </p:txBody>
        </p:sp>
        <p:grpSp>
          <p:nvGrpSpPr>
            <p:cNvPr id="9" name="Group 208">
              <a:extLst>
                <a:ext uri="{FF2B5EF4-FFF2-40B4-BE49-F238E27FC236}">
                  <a16:creationId xmlns:a16="http://schemas.microsoft.com/office/drawing/2014/main" id="{7DE0DFC7-4C00-4CE0-963C-6B812FFC575E}"/>
                </a:ext>
              </a:extLst>
            </p:cNvPr>
            <p:cNvGrpSpPr>
              <a:grpSpLocks/>
            </p:cNvGrpSpPr>
            <p:nvPr/>
          </p:nvGrpSpPr>
          <p:grpSpPr bwMode="auto">
            <a:xfrm>
              <a:off x="0" y="864"/>
              <a:ext cx="5760" cy="3401"/>
              <a:chOff x="0" y="864"/>
              <a:chExt cx="5760" cy="3401"/>
            </a:xfrm>
          </p:grpSpPr>
          <p:sp>
            <p:nvSpPr>
              <p:cNvPr id="377" name="Rectangle 8">
                <a:extLst>
                  <a:ext uri="{FF2B5EF4-FFF2-40B4-BE49-F238E27FC236}">
                    <a16:creationId xmlns:a16="http://schemas.microsoft.com/office/drawing/2014/main" id="{F75413DC-09B5-401E-8B39-146436540018}"/>
                  </a:ext>
                </a:extLst>
              </p:cNvPr>
              <p:cNvSpPr>
                <a:spLocks noChangeArrowheads="1"/>
              </p:cNvSpPr>
              <p:nvPr/>
            </p:nvSpPr>
            <p:spPr bwMode="auto">
              <a:xfrm>
                <a:off x="0" y="864"/>
                <a:ext cx="5760" cy="3401"/>
              </a:xfrm>
              <a:prstGeom prst="rect">
                <a:avLst/>
              </a:prstGeom>
              <a:solidFill>
                <a:srgbClr val="FFFFFF"/>
              </a:solidFill>
              <a:ln w="0">
                <a:solidFill>
                  <a:srgbClr val="FFFFFF"/>
                </a:solidFill>
                <a:miter lim="800000"/>
                <a:headEnd/>
                <a:tailEnd/>
              </a:ln>
            </p:spPr>
            <p:txBody>
              <a:bodyPr/>
              <a:lstStyle/>
              <a:p>
                <a:endParaRPr lang="en-US"/>
              </a:p>
            </p:txBody>
          </p:sp>
          <p:sp>
            <p:nvSpPr>
              <p:cNvPr id="378" name="Freeform 9">
                <a:extLst>
                  <a:ext uri="{FF2B5EF4-FFF2-40B4-BE49-F238E27FC236}">
                    <a16:creationId xmlns:a16="http://schemas.microsoft.com/office/drawing/2014/main" id="{A39BD73C-6996-473E-A028-32FBBC3800BC}"/>
                  </a:ext>
                </a:extLst>
              </p:cNvPr>
              <p:cNvSpPr>
                <a:spLocks/>
              </p:cNvSpPr>
              <p:nvPr/>
            </p:nvSpPr>
            <p:spPr bwMode="auto">
              <a:xfrm>
                <a:off x="3017" y="4015"/>
                <a:ext cx="5" cy="82"/>
              </a:xfrm>
              <a:custGeom>
                <a:avLst/>
                <a:gdLst>
                  <a:gd name="T0" fmla="*/ 32 w 32"/>
                  <a:gd name="T1" fmla="*/ 0 h 409"/>
                  <a:gd name="T2" fmla="*/ 0 w 32"/>
                  <a:gd name="T3" fmla="*/ 0 h 409"/>
                  <a:gd name="T4" fmla="*/ 32 w 32"/>
                  <a:gd name="T5" fmla="*/ 409 h 409"/>
                  <a:gd name="T6" fmla="*/ 32 w 32"/>
                  <a:gd name="T7" fmla="*/ 0 h 409"/>
                  <a:gd name="T8" fmla="*/ 0 60000 65536"/>
                  <a:gd name="T9" fmla="*/ 0 60000 65536"/>
                  <a:gd name="T10" fmla="*/ 0 60000 65536"/>
                  <a:gd name="T11" fmla="*/ 0 60000 65536"/>
                  <a:gd name="T12" fmla="*/ 0 w 32"/>
                  <a:gd name="T13" fmla="*/ 0 h 409"/>
                  <a:gd name="T14" fmla="*/ 32 w 32"/>
                  <a:gd name="T15" fmla="*/ 409 h 409"/>
                </a:gdLst>
                <a:ahLst/>
                <a:cxnLst>
                  <a:cxn ang="T8">
                    <a:pos x="T0" y="T1"/>
                  </a:cxn>
                  <a:cxn ang="T9">
                    <a:pos x="T2" y="T3"/>
                  </a:cxn>
                  <a:cxn ang="T10">
                    <a:pos x="T4" y="T5"/>
                  </a:cxn>
                  <a:cxn ang="T11">
                    <a:pos x="T6" y="T7"/>
                  </a:cxn>
                </a:cxnLst>
                <a:rect l="T12" t="T13" r="T14" b="T15"/>
                <a:pathLst>
                  <a:path w="32" h="409">
                    <a:moveTo>
                      <a:pt x="32" y="0"/>
                    </a:moveTo>
                    <a:lnTo>
                      <a:pt x="0" y="0"/>
                    </a:lnTo>
                    <a:lnTo>
                      <a:pt x="32" y="409"/>
                    </a:lnTo>
                    <a:lnTo>
                      <a:pt x="32" y="0"/>
                    </a:lnTo>
                    <a:close/>
                  </a:path>
                </a:pathLst>
              </a:custGeom>
              <a:solidFill>
                <a:srgbClr val="000000"/>
              </a:solidFill>
              <a:ln w="9525">
                <a:noFill/>
                <a:round/>
                <a:headEnd/>
                <a:tailEnd/>
              </a:ln>
            </p:spPr>
            <p:txBody>
              <a:bodyPr/>
              <a:lstStyle/>
              <a:p>
                <a:endParaRPr lang="en-US"/>
              </a:p>
            </p:txBody>
          </p:sp>
          <p:sp>
            <p:nvSpPr>
              <p:cNvPr id="379" name="Freeform 10">
                <a:extLst>
                  <a:ext uri="{FF2B5EF4-FFF2-40B4-BE49-F238E27FC236}">
                    <a16:creationId xmlns:a16="http://schemas.microsoft.com/office/drawing/2014/main" id="{6E563260-0303-4F3A-9FFA-F6EC52B1F4D9}"/>
                  </a:ext>
                </a:extLst>
              </p:cNvPr>
              <p:cNvSpPr>
                <a:spLocks/>
              </p:cNvSpPr>
              <p:nvPr/>
            </p:nvSpPr>
            <p:spPr bwMode="auto">
              <a:xfrm>
                <a:off x="3017" y="4015"/>
                <a:ext cx="5" cy="82"/>
              </a:xfrm>
              <a:custGeom>
                <a:avLst/>
                <a:gdLst>
                  <a:gd name="T0" fmla="*/ 0 w 32"/>
                  <a:gd name="T1" fmla="*/ 0 h 409"/>
                  <a:gd name="T2" fmla="*/ 32 w 32"/>
                  <a:gd name="T3" fmla="*/ 409 h 409"/>
                  <a:gd name="T4" fmla="*/ 0 w 32"/>
                  <a:gd name="T5" fmla="*/ 409 h 409"/>
                  <a:gd name="T6" fmla="*/ 0 w 32"/>
                  <a:gd name="T7" fmla="*/ 0 h 409"/>
                  <a:gd name="T8" fmla="*/ 0 60000 65536"/>
                  <a:gd name="T9" fmla="*/ 0 60000 65536"/>
                  <a:gd name="T10" fmla="*/ 0 60000 65536"/>
                  <a:gd name="T11" fmla="*/ 0 60000 65536"/>
                  <a:gd name="T12" fmla="*/ 0 w 32"/>
                  <a:gd name="T13" fmla="*/ 0 h 409"/>
                  <a:gd name="T14" fmla="*/ 32 w 32"/>
                  <a:gd name="T15" fmla="*/ 409 h 409"/>
                </a:gdLst>
                <a:ahLst/>
                <a:cxnLst>
                  <a:cxn ang="T8">
                    <a:pos x="T0" y="T1"/>
                  </a:cxn>
                  <a:cxn ang="T9">
                    <a:pos x="T2" y="T3"/>
                  </a:cxn>
                  <a:cxn ang="T10">
                    <a:pos x="T4" y="T5"/>
                  </a:cxn>
                  <a:cxn ang="T11">
                    <a:pos x="T6" y="T7"/>
                  </a:cxn>
                </a:cxnLst>
                <a:rect l="T12" t="T13" r="T14" b="T15"/>
                <a:pathLst>
                  <a:path w="32" h="409">
                    <a:moveTo>
                      <a:pt x="0" y="0"/>
                    </a:moveTo>
                    <a:lnTo>
                      <a:pt x="32" y="409"/>
                    </a:lnTo>
                    <a:lnTo>
                      <a:pt x="0" y="409"/>
                    </a:lnTo>
                    <a:lnTo>
                      <a:pt x="0" y="0"/>
                    </a:lnTo>
                    <a:close/>
                  </a:path>
                </a:pathLst>
              </a:custGeom>
              <a:solidFill>
                <a:srgbClr val="000000"/>
              </a:solidFill>
              <a:ln w="9525">
                <a:noFill/>
                <a:round/>
                <a:headEnd/>
                <a:tailEnd/>
              </a:ln>
            </p:spPr>
            <p:txBody>
              <a:bodyPr/>
              <a:lstStyle/>
              <a:p>
                <a:endParaRPr lang="en-US"/>
              </a:p>
            </p:txBody>
          </p:sp>
          <p:sp>
            <p:nvSpPr>
              <p:cNvPr id="380" name="Rectangle 11">
                <a:extLst>
                  <a:ext uri="{FF2B5EF4-FFF2-40B4-BE49-F238E27FC236}">
                    <a16:creationId xmlns:a16="http://schemas.microsoft.com/office/drawing/2014/main" id="{CF5A6F3A-5C6F-430E-80BC-F94E71F682E3}"/>
                  </a:ext>
                </a:extLst>
              </p:cNvPr>
              <p:cNvSpPr>
                <a:spLocks noChangeArrowheads="1"/>
              </p:cNvSpPr>
              <p:nvPr/>
            </p:nvSpPr>
            <p:spPr bwMode="auto">
              <a:xfrm>
                <a:off x="3017" y="4015"/>
                <a:ext cx="5" cy="82"/>
              </a:xfrm>
              <a:prstGeom prst="rect">
                <a:avLst/>
              </a:prstGeom>
              <a:noFill/>
              <a:ln w="0">
                <a:solidFill>
                  <a:srgbClr val="000000"/>
                </a:solidFill>
                <a:miter lim="800000"/>
                <a:headEnd/>
                <a:tailEnd/>
              </a:ln>
            </p:spPr>
            <p:txBody>
              <a:bodyPr/>
              <a:lstStyle/>
              <a:p>
                <a:endParaRPr lang="en-US"/>
              </a:p>
            </p:txBody>
          </p:sp>
          <p:sp>
            <p:nvSpPr>
              <p:cNvPr id="381" name="Freeform 12">
                <a:extLst>
                  <a:ext uri="{FF2B5EF4-FFF2-40B4-BE49-F238E27FC236}">
                    <a16:creationId xmlns:a16="http://schemas.microsoft.com/office/drawing/2014/main" id="{DB9F37DF-4DAF-4550-916A-683144368AC6}"/>
                  </a:ext>
                </a:extLst>
              </p:cNvPr>
              <p:cNvSpPr>
                <a:spLocks/>
              </p:cNvSpPr>
              <p:nvPr/>
            </p:nvSpPr>
            <p:spPr bwMode="auto">
              <a:xfrm>
                <a:off x="3017" y="4096"/>
                <a:ext cx="9" cy="29"/>
              </a:xfrm>
              <a:custGeom>
                <a:avLst/>
                <a:gdLst>
                  <a:gd name="T0" fmla="*/ 31 w 58"/>
                  <a:gd name="T1" fmla="*/ 0 h 142"/>
                  <a:gd name="T2" fmla="*/ 0 w 58"/>
                  <a:gd name="T3" fmla="*/ 7 h 142"/>
                  <a:gd name="T4" fmla="*/ 58 w 58"/>
                  <a:gd name="T5" fmla="*/ 142 h 142"/>
                  <a:gd name="T6" fmla="*/ 31 w 58"/>
                  <a:gd name="T7" fmla="*/ 0 h 142"/>
                  <a:gd name="T8" fmla="*/ 0 60000 65536"/>
                  <a:gd name="T9" fmla="*/ 0 60000 65536"/>
                  <a:gd name="T10" fmla="*/ 0 60000 65536"/>
                  <a:gd name="T11" fmla="*/ 0 60000 65536"/>
                  <a:gd name="T12" fmla="*/ 0 w 58"/>
                  <a:gd name="T13" fmla="*/ 0 h 142"/>
                  <a:gd name="T14" fmla="*/ 58 w 58"/>
                  <a:gd name="T15" fmla="*/ 142 h 142"/>
                </a:gdLst>
                <a:ahLst/>
                <a:cxnLst>
                  <a:cxn ang="T8">
                    <a:pos x="T0" y="T1"/>
                  </a:cxn>
                  <a:cxn ang="T9">
                    <a:pos x="T2" y="T3"/>
                  </a:cxn>
                  <a:cxn ang="T10">
                    <a:pos x="T4" y="T5"/>
                  </a:cxn>
                  <a:cxn ang="T11">
                    <a:pos x="T6" y="T7"/>
                  </a:cxn>
                </a:cxnLst>
                <a:rect l="T12" t="T13" r="T14" b="T15"/>
                <a:pathLst>
                  <a:path w="58" h="142">
                    <a:moveTo>
                      <a:pt x="31" y="0"/>
                    </a:moveTo>
                    <a:lnTo>
                      <a:pt x="0" y="7"/>
                    </a:lnTo>
                    <a:lnTo>
                      <a:pt x="58" y="142"/>
                    </a:lnTo>
                    <a:lnTo>
                      <a:pt x="31" y="0"/>
                    </a:lnTo>
                    <a:close/>
                  </a:path>
                </a:pathLst>
              </a:custGeom>
              <a:solidFill>
                <a:srgbClr val="000000"/>
              </a:solidFill>
              <a:ln w="9525">
                <a:noFill/>
                <a:round/>
                <a:headEnd/>
                <a:tailEnd/>
              </a:ln>
            </p:spPr>
            <p:txBody>
              <a:bodyPr/>
              <a:lstStyle/>
              <a:p>
                <a:endParaRPr lang="en-US"/>
              </a:p>
            </p:txBody>
          </p:sp>
          <p:sp>
            <p:nvSpPr>
              <p:cNvPr id="382" name="Freeform 13">
                <a:extLst>
                  <a:ext uri="{FF2B5EF4-FFF2-40B4-BE49-F238E27FC236}">
                    <a16:creationId xmlns:a16="http://schemas.microsoft.com/office/drawing/2014/main" id="{C21F4583-DC11-44F6-AE2B-5E02A2021314}"/>
                  </a:ext>
                </a:extLst>
              </p:cNvPr>
              <p:cNvSpPr>
                <a:spLocks/>
              </p:cNvSpPr>
              <p:nvPr/>
            </p:nvSpPr>
            <p:spPr bwMode="auto">
              <a:xfrm>
                <a:off x="3017" y="4098"/>
                <a:ext cx="9" cy="29"/>
              </a:xfrm>
              <a:custGeom>
                <a:avLst/>
                <a:gdLst>
                  <a:gd name="T0" fmla="*/ 0 w 58"/>
                  <a:gd name="T1" fmla="*/ 0 h 147"/>
                  <a:gd name="T2" fmla="*/ 58 w 58"/>
                  <a:gd name="T3" fmla="*/ 135 h 147"/>
                  <a:gd name="T4" fmla="*/ 28 w 58"/>
                  <a:gd name="T5" fmla="*/ 147 h 147"/>
                  <a:gd name="T6" fmla="*/ 0 w 58"/>
                  <a:gd name="T7" fmla="*/ 0 h 147"/>
                  <a:gd name="T8" fmla="*/ 0 60000 65536"/>
                  <a:gd name="T9" fmla="*/ 0 60000 65536"/>
                  <a:gd name="T10" fmla="*/ 0 60000 65536"/>
                  <a:gd name="T11" fmla="*/ 0 60000 65536"/>
                  <a:gd name="T12" fmla="*/ 0 w 58"/>
                  <a:gd name="T13" fmla="*/ 0 h 147"/>
                  <a:gd name="T14" fmla="*/ 58 w 58"/>
                  <a:gd name="T15" fmla="*/ 147 h 147"/>
                </a:gdLst>
                <a:ahLst/>
                <a:cxnLst>
                  <a:cxn ang="T8">
                    <a:pos x="T0" y="T1"/>
                  </a:cxn>
                  <a:cxn ang="T9">
                    <a:pos x="T2" y="T3"/>
                  </a:cxn>
                  <a:cxn ang="T10">
                    <a:pos x="T4" y="T5"/>
                  </a:cxn>
                  <a:cxn ang="T11">
                    <a:pos x="T6" y="T7"/>
                  </a:cxn>
                </a:cxnLst>
                <a:rect l="T12" t="T13" r="T14" b="T15"/>
                <a:pathLst>
                  <a:path w="58" h="147">
                    <a:moveTo>
                      <a:pt x="0" y="0"/>
                    </a:moveTo>
                    <a:lnTo>
                      <a:pt x="58" y="135"/>
                    </a:lnTo>
                    <a:lnTo>
                      <a:pt x="28" y="147"/>
                    </a:lnTo>
                    <a:lnTo>
                      <a:pt x="0" y="0"/>
                    </a:lnTo>
                    <a:close/>
                  </a:path>
                </a:pathLst>
              </a:custGeom>
              <a:solidFill>
                <a:srgbClr val="000000"/>
              </a:solidFill>
              <a:ln w="9525">
                <a:noFill/>
                <a:round/>
                <a:headEnd/>
                <a:tailEnd/>
              </a:ln>
            </p:spPr>
            <p:txBody>
              <a:bodyPr/>
              <a:lstStyle/>
              <a:p>
                <a:endParaRPr lang="en-US"/>
              </a:p>
            </p:txBody>
          </p:sp>
          <p:sp>
            <p:nvSpPr>
              <p:cNvPr id="383" name="Freeform 14">
                <a:extLst>
                  <a:ext uri="{FF2B5EF4-FFF2-40B4-BE49-F238E27FC236}">
                    <a16:creationId xmlns:a16="http://schemas.microsoft.com/office/drawing/2014/main" id="{9059244F-9455-4ADA-848F-49EFAAC02D51}"/>
                  </a:ext>
                </a:extLst>
              </p:cNvPr>
              <p:cNvSpPr>
                <a:spLocks/>
              </p:cNvSpPr>
              <p:nvPr/>
            </p:nvSpPr>
            <p:spPr bwMode="auto">
              <a:xfrm>
                <a:off x="3017" y="4096"/>
                <a:ext cx="9" cy="31"/>
              </a:xfrm>
              <a:custGeom>
                <a:avLst/>
                <a:gdLst>
                  <a:gd name="T0" fmla="*/ 31 w 58"/>
                  <a:gd name="T1" fmla="*/ 0 h 154"/>
                  <a:gd name="T2" fmla="*/ 0 w 58"/>
                  <a:gd name="T3" fmla="*/ 7 h 154"/>
                  <a:gd name="T4" fmla="*/ 28 w 58"/>
                  <a:gd name="T5" fmla="*/ 154 h 154"/>
                  <a:gd name="T6" fmla="*/ 58 w 58"/>
                  <a:gd name="T7" fmla="*/ 142 h 154"/>
                  <a:gd name="T8" fmla="*/ 31 w 58"/>
                  <a:gd name="T9" fmla="*/ 0 h 154"/>
                  <a:gd name="T10" fmla="*/ 0 60000 65536"/>
                  <a:gd name="T11" fmla="*/ 0 60000 65536"/>
                  <a:gd name="T12" fmla="*/ 0 60000 65536"/>
                  <a:gd name="T13" fmla="*/ 0 60000 65536"/>
                  <a:gd name="T14" fmla="*/ 0 60000 65536"/>
                  <a:gd name="T15" fmla="*/ 0 w 58"/>
                  <a:gd name="T16" fmla="*/ 0 h 154"/>
                  <a:gd name="T17" fmla="*/ 58 w 58"/>
                  <a:gd name="T18" fmla="*/ 154 h 154"/>
                </a:gdLst>
                <a:ahLst/>
                <a:cxnLst>
                  <a:cxn ang="T10">
                    <a:pos x="T0" y="T1"/>
                  </a:cxn>
                  <a:cxn ang="T11">
                    <a:pos x="T2" y="T3"/>
                  </a:cxn>
                  <a:cxn ang="T12">
                    <a:pos x="T4" y="T5"/>
                  </a:cxn>
                  <a:cxn ang="T13">
                    <a:pos x="T6" y="T7"/>
                  </a:cxn>
                  <a:cxn ang="T14">
                    <a:pos x="T8" y="T9"/>
                  </a:cxn>
                </a:cxnLst>
                <a:rect l="T15" t="T16" r="T17" b="T18"/>
                <a:pathLst>
                  <a:path w="58" h="154">
                    <a:moveTo>
                      <a:pt x="31" y="0"/>
                    </a:moveTo>
                    <a:lnTo>
                      <a:pt x="0" y="7"/>
                    </a:lnTo>
                    <a:lnTo>
                      <a:pt x="28" y="154"/>
                    </a:lnTo>
                    <a:lnTo>
                      <a:pt x="58" y="142"/>
                    </a:lnTo>
                    <a:lnTo>
                      <a:pt x="31" y="0"/>
                    </a:lnTo>
                  </a:path>
                </a:pathLst>
              </a:custGeom>
              <a:noFill/>
              <a:ln w="0">
                <a:solidFill>
                  <a:srgbClr val="000000"/>
                </a:solidFill>
                <a:prstDash val="solid"/>
                <a:round/>
                <a:headEnd/>
                <a:tailEnd/>
              </a:ln>
            </p:spPr>
            <p:txBody>
              <a:bodyPr/>
              <a:lstStyle/>
              <a:p>
                <a:endParaRPr lang="en-US"/>
              </a:p>
            </p:txBody>
          </p:sp>
          <p:sp>
            <p:nvSpPr>
              <p:cNvPr id="384" name="Freeform 15">
                <a:extLst>
                  <a:ext uri="{FF2B5EF4-FFF2-40B4-BE49-F238E27FC236}">
                    <a16:creationId xmlns:a16="http://schemas.microsoft.com/office/drawing/2014/main" id="{E7999B9D-ACC1-4141-8975-B69AC83619BC}"/>
                  </a:ext>
                </a:extLst>
              </p:cNvPr>
              <p:cNvSpPr>
                <a:spLocks/>
              </p:cNvSpPr>
              <p:nvPr/>
            </p:nvSpPr>
            <p:spPr bwMode="auto">
              <a:xfrm>
                <a:off x="3021" y="4125"/>
                <a:ext cx="17" cy="24"/>
              </a:xfrm>
              <a:custGeom>
                <a:avLst/>
                <a:gdLst>
                  <a:gd name="T0" fmla="*/ 30 w 102"/>
                  <a:gd name="T1" fmla="*/ 0 h 119"/>
                  <a:gd name="T2" fmla="*/ 0 w 102"/>
                  <a:gd name="T3" fmla="*/ 12 h 119"/>
                  <a:gd name="T4" fmla="*/ 102 w 102"/>
                  <a:gd name="T5" fmla="*/ 119 h 119"/>
                  <a:gd name="T6" fmla="*/ 30 w 102"/>
                  <a:gd name="T7" fmla="*/ 0 h 119"/>
                  <a:gd name="T8" fmla="*/ 0 60000 65536"/>
                  <a:gd name="T9" fmla="*/ 0 60000 65536"/>
                  <a:gd name="T10" fmla="*/ 0 60000 65536"/>
                  <a:gd name="T11" fmla="*/ 0 60000 65536"/>
                  <a:gd name="T12" fmla="*/ 0 w 102"/>
                  <a:gd name="T13" fmla="*/ 0 h 119"/>
                  <a:gd name="T14" fmla="*/ 102 w 102"/>
                  <a:gd name="T15" fmla="*/ 119 h 119"/>
                </a:gdLst>
                <a:ahLst/>
                <a:cxnLst>
                  <a:cxn ang="T8">
                    <a:pos x="T0" y="T1"/>
                  </a:cxn>
                  <a:cxn ang="T9">
                    <a:pos x="T2" y="T3"/>
                  </a:cxn>
                  <a:cxn ang="T10">
                    <a:pos x="T4" y="T5"/>
                  </a:cxn>
                  <a:cxn ang="T11">
                    <a:pos x="T6" y="T7"/>
                  </a:cxn>
                </a:cxnLst>
                <a:rect l="T12" t="T13" r="T14" b="T15"/>
                <a:pathLst>
                  <a:path w="102" h="119">
                    <a:moveTo>
                      <a:pt x="30" y="0"/>
                    </a:moveTo>
                    <a:lnTo>
                      <a:pt x="0" y="12"/>
                    </a:lnTo>
                    <a:lnTo>
                      <a:pt x="102" y="119"/>
                    </a:lnTo>
                    <a:lnTo>
                      <a:pt x="30" y="0"/>
                    </a:lnTo>
                    <a:close/>
                  </a:path>
                </a:pathLst>
              </a:custGeom>
              <a:solidFill>
                <a:srgbClr val="000000"/>
              </a:solidFill>
              <a:ln w="9525">
                <a:noFill/>
                <a:round/>
                <a:headEnd/>
                <a:tailEnd/>
              </a:ln>
            </p:spPr>
            <p:txBody>
              <a:bodyPr/>
              <a:lstStyle/>
              <a:p>
                <a:endParaRPr lang="en-US"/>
              </a:p>
            </p:txBody>
          </p:sp>
          <p:sp>
            <p:nvSpPr>
              <p:cNvPr id="385" name="Freeform 16">
                <a:extLst>
                  <a:ext uri="{FF2B5EF4-FFF2-40B4-BE49-F238E27FC236}">
                    <a16:creationId xmlns:a16="http://schemas.microsoft.com/office/drawing/2014/main" id="{CEFEDEB8-0318-4BAE-8BF9-F6AD7A12CE64}"/>
                  </a:ext>
                </a:extLst>
              </p:cNvPr>
              <p:cNvSpPr>
                <a:spLocks/>
              </p:cNvSpPr>
              <p:nvPr/>
            </p:nvSpPr>
            <p:spPr bwMode="auto">
              <a:xfrm>
                <a:off x="3021" y="4127"/>
                <a:ext cx="17" cy="26"/>
              </a:xfrm>
              <a:custGeom>
                <a:avLst/>
                <a:gdLst>
                  <a:gd name="T0" fmla="*/ 0 w 102"/>
                  <a:gd name="T1" fmla="*/ 0 h 129"/>
                  <a:gd name="T2" fmla="*/ 102 w 102"/>
                  <a:gd name="T3" fmla="*/ 107 h 129"/>
                  <a:gd name="T4" fmla="*/ 77 w 102"/>
                  <a:gd name="T5" fmla="*/ 129 h 129"/>
                  <a:gd name="T6" fmla="*/ 0 w 102"/>
                  <a:gd name="T7" fmla="*/ 0 h 129"/>
                  <a:gd name="T8" fmla="*/ 0 60000 65536"/>
                  <a:gd name="T9" fmla="*/ 0 60000 65536"/>
                  <a:gd name="T10" fmla="*/ 0 60000 65536"/>
                  <a:gd name="T11" fmla="*/ 0 60000 65536"/>
                  <a:gd name="T12" fmla="*/ 0 w 102"/>
                  <a:gd name="T13" fmla="*/ 0 h 129"/>
                  <a:gd name="T14" fmla="*/ 102 w 102"/>
                  <a:gd name="T15" fmla="*/ 129 h 129"/>
                </a:gdLst>
                <a:ahLst/>
                <a:cxnLst>
                  <a:cxn ang="T8">
                    <a:pos x="T0" y="T1"/>
                  </a:cxn>
                  <a:cxn ang="T9">
                    <a:pos x="T2" y="T3"/>
                  </a:cxn>
                  <a:cxn ang="T10">
                    <a:pos x="T4" y="T5"/>
                  </a:cxn>
                  <a:cxn ang="T11">
                    <a:pos x="T6" y="T7"/>
                  </a:cxn>
                </a:cxnLst>
                <a:rect l="T12" t="T13" r="T14" b="T15"/>
                <a:pathLst>
                  <a:path w="102" h="129">
                    <a:moveTo>
                      <a:pt x="0" y="0"/>
                    </a:moveTo>
                    <a:lnTo>
                      <a:pt x="102" y="107"/>
                    </a:lnTo>
                    <a:lnTo>
                      <a:pt x="77" y="129"/>
                    </a:lnTo>
                    <a:lnTo>
                      <a:pt x="0" y="0"/>
                    </a:lnTo>
                    <a:close/>
                  </a:path>
                </a:pathLst>
              </a:custGeom>
              <a:solidFill>
                <a:srgbClr val="000000"/>
              </a:solidFill>
              <a:ln w="9525">
                <a:noFill/>
                <a:round/>
                <a:headEnd/>
                <a:tailEnd/>
              </a:ln>
            </p:spPr>
            <p:txBody>
              <a:bodyPr/>
              <a:lstStyle/>
              <a:p>
                <a:endParaRPr lang="en-US"/>
              </a:p>
            </p:txBody>
          </p:sp>
          <p:sp>
            <p:nvSpPr>
              <p:cNvPr id="386" name="Freeform 17">
                <a:extLst>
                  <a:ext uri="{FF2B5EF4-FFF2-40B4-BE49-F238E27FC236}">
                    <a16:creationId xmlns:a16="http://schemas.microsoft.com/office/drawing/2014/main" id="{63A4A230-05BC-41E1-996E-E6DB070DC2C6}"/>
                  </a:ext>
                </a:extLst>
              </p:cNvPr>
              <p:cNvSpPr>
                <a:spLocks/>
              </p:cNvSpPr>
              <p:nvPr/>
            </p:nvSpPr>
            <p:spPr bwMode="auto">
              <a:xfrm>
                <a:off x="3021" y="4125"/>
                <a:ext cx="17" cy="28"/>
              </a:xfrm>
              <a:custGeom>
                <a:avLst/>
                <a:gdLst>
                  <a:gd name="T0" fmla="*/ 30 w 102"/>
                  <a:gd name="T1" fmla="*/ 0 h 141"/>
                  <a:gd name="T2" fmla="*/ 0 w 102"/>
                  <a:gd name="T3" fmla="*/ 12 h 141"/>
                  <a:gd name="T4" fmla="*/ 77 w 102"/>
                  <a:gd name="T5" fmla="*/ 141 h 141"/>
                  <a:gd name="T6" fmla="*/ 102 w 102"/>
                  <a:gd name="T7" fmla="*/ 119 h 141"/>
                  <a:gd name="T8" fmla="*/ 30 w 102"/>
                  <a:gd name="T9" fmla="*/ 0 h 141"/>
                  <a:gd name="T10" fmla="*/ 0 60000 65536"/>
                  <a:gd name="T11" fmla="*/ 0 60000 65536"/>
                  <a:gd name="T12" fmla="*/ 0 60000 65536"/>
                  <a:gd name="T13" fmla="*/ 0 60000 65536"/>
                  <a:gd name="T14" fmla="*/ 0 60000 65536"/>
                  <a:gd name="T15" fmla="*/ 0 w 102"/>
                  <a:gd name="T16" fmla="*/ 0 h 141"/>
                  <a:gd name="T17" fmla="*/ 102 w 102"/>
                  <a:gd name="T18" fmla="*/ 141 h 141"/>
                </a:gdLst>
                <a:ahLst/>
                <a:cxnLst>
                  <a:cxn ang="T10">
                    <a:pos x="T0" y="T1"/>
                  </a:cxn>
                  <a:cxn ang="T11">
                    <a:pos x="T2" y="T3"/>
                  </a:cxn>
                  <a:cxn ang="T12">
                    <a:pos x="T4" y="T5"/>
                  </a:cxn>
                  <a:cxn ang="T13">
                    <a:pos x="T6" y="T7"/>
                  </a:cxn>
                  <a:cxn ang="T14">
                    <a:pos x="T8" y="T9"/>
                  </a:cxn>
                </a:cxnLst>
                <a:rect l="T15" t="T16" r="T17" b="T18"/>
                <a:pathLst>
                  <a:path w="102" h="141">
                    <a:moveTo>
                      <a:pt x="30" y="0"/>
                    </a:moveTo>
                    <a:lnTo>
                      <a:pt x="0" y="12"/>
                    </a:lnTo>
                    <a:lnTo>
                      <a:pt x="77" y="141"/>
                    </a:lnTo>
                    <a:lnTo>
                      <a:pt x="102" y="119"/>
                    </a:lnTo>
                    <a:lnTo>
                      <a:pt x="30" y="0"/>
                    </a:lnTo>
                  </a:path>
                </a:pathLst>
              </a:custGeom>
              <a:noFill/>
              <a:ln w="0">
                <a:solidFill>
                  <a:srgbClr val="000000"/>
                </a:solidFill>
                <a:prstDash val="solid"/>
                <a:round/>
                <a:headEnd/>
                <a:tailEnd/>
              </a:ln>
            </p:spPr>
            <p:txBody>
              <a:bodyPr/>
              <a:lstStyle/>
              <a:p>
                <a:endParaRPr lang="en-US"/>
              </a:p>
            </p:txBody>
          </p:sp>
          <p:sp>
            <p:nvSpPr>
              <p:cNvPr id="387" name="Freeform 18">
                <a:extLst>
                  <a:ext uri="{FF2B5EF4-FFF2-40B4-BE49-F238E27FC236}">
                    <a16:creationId xmlns:a16="http://schemas.microsoft.com/office/drawing/2014/main" id="{35A821D5-93F0-4EE6-B07C-1C74F6F55617}"/>
                  </a:ext>
                </a:extLst>
              </p:cNvPr>
              <p:cNvSpPr>
                <a:spLocks/>
              </p:cNvSpPr>
              <p:nvPr/>
            </p:nvSpPr>
            <p:spPr bwMode="auto">
              <a:xfrm>
                <a:off x="3034" y="4149"/>
                <a:ext cx="23" cy="20"/>
              </a:xfrm>
              <a:custGeom>
                <a:avLst/>
                <a:gdLst>
                  <a:gd name="T0" fmla="*/ 25 w 137"/>
                  <a:gd name="T1" fmla="*/ 0 h 101"/>
                  <a:gd name="T2" fmla="*/ 0 w 137"/>
                  <a:gd name="T3" fmla="*/ 22 h 101"/>
                  <a:gd name="T4" fmla="*/ 137 w 137"/>
                  <a:gd name="T5" fmla="*/ 101 h 101"/>
                  <a:gd name="T6" fmla="*/ 25 w 137"/>
                  <a:gd name="T7" fmla="*/ 0 h 101"/>
                  <a:gd name="T8" fmla="*/ 0 60000 65536"/>
                  <a:gd name="T9" fmla="*/ 0 60000 65536"/>
                  <a:gd name="T10" fmla="*/ 0 60000 65536"/>
                  <a:gd name="T11" fmla="*/ 0 60000 65536"/>
                  <a:gd name="T12" fmla="*/ 0 w 137"/>
                  <a:gd name="T13" fmla="*/ 0 h 101"/>
                  <a:gd name="T14" fmla="*/ 137 w 137"/>
                  <a:gd name="T15" fmla="*/ 101 h 101"/>
                </a:gdLst>
                <a:ahLst/>
                <a:cxnLst>
                  <a:cxn ang="T8">
                    <a:pos x="T0" y="T1"/>
                  </a:cxn>
                  <a:cxn ang="T9">
                    <a:pos x="T2" y="T3"/>
                  </a:cxn>
                  <a:cxn ang="T10">
                    <a:pos x="T4" y="T5"/>
                  </a:cxn>
                  <a:cxn ang="T11">
                    <a:pos x="T6" y="T7"/>
                  </a:cxn>
                </a:cxnLst>
                <a:rect l="T12" t="T13" r="T14" b="T15"/>
                <a:pathLst>
                  <a:path w="137" h="101">
                    <a:moveTo>
                      <a:pt x="25" y="0"/>
                    </a:moveTo>
                    <a:lnTo>
                      <a:pt x="0" y="22"/>
                    </a:lnTo>
                    <a:lnTo>
                      <a:pt x="137" y="101"/>
                    </a:lnTo>
                    <a:lnTo>
                      <a:pt x="25" y="0"/>
                    </a:lnTo>
                    <a:close/>
                  </a:path>
                </a:pathLst>
              </a:custGeom>
              <a:solidFill>
                <a:srgbClr val="000000"/>
              </a:solidFill>
              <a:ln w="9525">
                <a:noFill/>
                <a:round/>
                <a:headEnd/>
                <a:tailEnd/>
              </a:ln>
            </p:spPr>
            <p:txBody>
              <a:bodyPr/>
              <a:lstStyle/>
              <a:p>
                <a:endParaRPr lang="en-US"/>
              </a:p>
            </p:txBody>
          </p:sp>
          <p:sp>
            <p:nvSpPr>
              <p:cNvPr id="388" name="Freeform 19">
                <a:extLst>
                  <a:ext uri="{FF2B5EF4-FFF2-40B4-BE49-F238E27FC236}">
                    <a16:creationId xmlns:a16="http://schemas.microsoft.com/office/drawing/2014/main" id="{A2B20956-8118-4886-B571-19B3238CCB59}"/>
                  </a:ext>
                </a:extLst>
              </p:cNvPr>
              <p:cNvSpPr>
                <a:spLocks/>
              </p:cNvSpPr>
              <p:nvPr/>
            </p:nvSpPr>
            <p:spPr bwMode="auto">
              <a:xfrm>
                <a:off x="3034" y="4153"/>
                <a:ext cx="23" cy="21"/>
              </a:xfrm>
              <a:custGeom>
                <a:avLst/>
                <a:gdLst>
                  <a:gd name="T0" fmla="*/ 0 w 137"/>
                  <a:gd name="T1" fmla="*/ 0 h 107"/>
                  <a:gd name="T2" fmla="*/ 137 w 137"/>
                  <a:gd name="T3" fmla="*/ 79 h 107"/>
                  <a:gd name="T4" fmla="*/ 118 w 137"/>
                  <a:gd name="T5" fmla="*/ 107 h 107"/>
                  <a:gd name="T6" fmla="*/ 0 w 137"/>
                  <a:gd name="T7" fmla="*/ 0 h 107"/>
                  <a:gd name="T8" fmla="*/ 0 60000 65536"/>
                  <a:gd name="T9" fmla="*/ 0 60000 65536"/>
                  <a:gd name="T10" fmla="*/ 0 60000 65536"/>
                  <a:gd name="T11" fmla="*/ 0 60000 65536"/>
                  <a:gd name="T12" fmla="*/ 0 w 137"/>
                  <a:gd name="T13" fmla="*/ 0 h 107"/>
                  <a:gd name="T14" fmla="*/ 137 w 137"/>
                  <a:gd name="T15" fmla="*/ 107 h 107"/>
                </a:gdLst>
                <a:ahLst/>
                <a:cxnLst>
                  <a:cxn ang="T8">
                    <a:pos x="T0" y="T1"/>
                  </a:cxn>
                  <a:cxn ang="T9">
                    <a:pos x="T2" y="T3"/>
                  </a:cxn>
                  <a:cxn ang="T10">
                    <a:pos x="T4" y="T5"/>
                  </a:cxn>
                  <a:cxn ang="T11">
                    <a:pos x="T6" y="T7"/>
                  </a:cxn>
                </a:cxnLst>
                <a:rect l="T12" t="T13" r="T14" b="T15"/>
                <a:pathLst>
                  <a:path w="137" h="107">
                    <a:moveTo>
                      <a:pt x="0" y="0"/>
                    </a:moveTo>
                    <a:lnTo>
                      <a:pt x="137" y="79"/>
                    </a:lnTo>
                    <a:lnTo>
                      <a:pt x="118" y="107"/>
                    </a:lnTo>
                    <a:lnTo>
                      <a:pt x="0" y="0"/>
                    </a:lnTo>
                    <a:close/>
                  </a:path>
                </a:pathLst>
              </a:custGeom>
              <a:solidFill>
                <a:srgbClr val="000000"/>
              </a:solidFill>
              <a:ln w="9525">
                <a:noFill/>
                <a:round/>
                <a:headEnd/>
                <a:tailEnd/>
              </a:ln>
            </p:spPr>
            <p:txBody>
              <a:bodyPr/>
              <a:lstStyle/>
              <a:p>
                <a:endParaRPr lang="en-US"/>
              </a:p>
            </p:txBody>
          </p:sp>
          <p:sp>
            <p:nvSpPr>
              <p:cNvPr id="389" name="Freeform 20">
                <a:extLst>
                  <a:ext uri="{FF2B5EF4-FFF2-40B4-BE49-F238E27FC236}">
                    <a16:creationId xmlns:a16="http://schemas.microsoft.com/office/drawing/2014/main" id="{672D5FF3-BE3C-43DA-8FEC-C1A4C365DC64}"/>
                  </a:ext>
                </a:extLst>
              </p:cNvPr>
              <p:cNvSpPr>
                <a:spLocks/>
              </p:cNvSpPr>
              <p:nvPr/>
            </p:nvSpPr>
            <p:spPr bwMode="auto">
              <a:xfrm>
                <a:off x="3034" y="4149"/>
                <a:ext cx="23" cy="25"/>
              </a:xfrm>
              <a:custGeom>
                <a:avLst/>
                <a:gdLst>
                  <a:gd name="T0" fmla="*/ 25 w 137"/>
                  <a:gd name="T1" fmla="*/ 0 h 129"/>
                  <a:gd name="T2" fmla="*/ 0 w 137"/>
                  <a:gd name="T3" fmla="*/ 22 h 129"/>
                  <a:gd name="T4" fmla="*/ 118 w 137"/>
                  <a:gd name="T5" fmla="*/ 129 h 129"/>
                  <a:gd name="T6" fmla="*/ 137 w 137"/>
                  <a:gd name="T7" fmla="*/ 101 h 129"/>
                  <a:gd name="T8" fmla="*/ 25 w 137"/>
                  <a:gd name="T9" fmla="*/ 0 h 129"/>
                  <a:gd name="T10" fmla="*/ 0 60000 65536"/>
                  <a:gd name="T11" fmla="*/ 0 60000 65536"/>
                  <a:gd name="T12" fmla="*/ 0 60000 65536"/>
                  <a:gd name="T13" fmla="*/ 0 60000 65536"/>
                  <a:gd name="T14" fmla="*/ 0 60000 65536"/>
                  <a:gd name="T15" fmla="*/ 0 w 137"/>
                  <a:gd name="T16" fmla="*/ 0 h 129"/>
                  <a:gd name="T17" fmla="*/ 137 w 137"/>
                  <a:gd name="T18" fmla="*/ 129 h 129"/>
                </a:gdLst>
                <a:ahLst/>
                <a:cxnLst>
                  <a:cxn ang="T10">
                    <a:pos x="T0" y="T1"/>
                  </a:cxn>
                  <a:cxn ang="T11">
                    <a:pos x="T2" y="T3"/>
                  </a:cxn>
                  <a:cxn ang="T12">
                    <a:pos x="T4" y="T5"/>
                  </a:cxn>
                  <a:cxn ang="T13">
                    <a:pos x="T6" y="T7"/>
                  </a:cxn>
                  <a:cxn ang="T14">
                    <a:pos x="T8" y="T9"/>
                  </a:cxn>
                </a:cxnLst>
                <a:rect l="T15" t="T16" r="T17" b="T18"/>
                <a:pathLst>
                  <a:path w="137" h="129">
                    <a:moveTo>
                      <a:pt x="25" y="0"/>
                    </a:moveTo>
                    <a:lnTo>
                      <a:pt x="0" y="22"/>
                    </a:lnTo>
                    <a:lnTo>
                      <a:pt x="118" y="129"/>
                    </a:lnTo>
                    <a:lnTo>
                      <a:pt x="137" y="101"/>
                    </a:lnTo>
                    <a:lnTo>
                      <a:pt x="25" y="0"/>
                    </a:lnTo>
                  </a:path>
                </a:pathLst>
              </a:custGeom>
              <a:noFill/>
              <a:ln w="0">
                <a:solidFill>
                  <a:srgbClr val="000000"/>
                </a:solidFill>
                <a:prstDash val="solid"/>
                <a:round/>
                <a:headEnd/>
                <a:tailEnd/>
              </a:ln>
            </p:spPr>
            <p:txBody>
              <a:bodyPr/>
              <a:lstStyle/>
              <a:p>
                <a:endParaRPr lang="en-US"/>
              </a:p>
            </p:txBody>
          </p:sp>
          <p:sp>
            <p:nvSpPr>
              <p:cNvPr id="390" name="Freeform 21">
                <a:extLst>
                  <a:ext uri="{FF2B5EF4-FFF2-40B4-BE49-F238E27FC236}">
                    <a16:creationId xmlns:a16="http://schemas.microsoft.com/office/drawing/2014/main" id="{207C73CC-A8C4-4ACE-AC97-77E447FA0591}"/>
                  </a:ext>
                </a:extLst>
              </p:cNvPr>
              <p:cNvSpPr>
                <a:spLocks/>
              </p:cNvSpPr>
              <p:nvPr/>
            </p:nvSpPr>
            <p:spPr bwMode="auto">
              <a:xfrm>
                <a:off x="3054" y="4169"/>
                <a:ext cx="27" cy="16"/>
              </a:xfrm>
              <a:custGeom>
                <a:avLst/>
                <a:gdLst>
                  <a:gd name="T0" fmla="*/ 19 w 163"/>
                  <a:gd name="T1" fmla="*/ 0 h 83"/>
                  <a:gd name="T2" fmla="*/ 0 w 163"/>
                  <a:gd name="T3" fmla="*/ 28 h 83"/>
                  <a:gd name="T4" fmla="*/ 163 w 163"/>
                  <a:gd name="T5" fmla="*/ 83 h 83"/>
                  <a:gd name="T6" fmla="*/ 19 w 163"/>
                  <a:gd name="T7" fmla="*/ 0 h 83"/>
                  <a:gd name="T8" fmla="*/ 0 60000 65536"/>
                  <a:gd name="T9" fmla="*/ 0 60000 65536"/>
                  <a:gd name="T10" fmla="*/ 0 60000 65536"/>
                  <a:gd name="T11" fmla="*/ 0 60000 65536"/>
                  <a:gd name="T12" fmla="*/ 0 w 163"/>
                  <a:gd name="T13" fmla="*/ 0 h 83"/>
                  <a:gd name="T14" fmla="*/ 163 w 163"/>
                  <a:gd name="T15" fmla="*/ 83 h 83"/>
                </a:gdLst>
                <a:ahLst/>
                <a:cxnLst>
                  <a:cxn ang="T8">
                    <a:pos x="T0" y="T1"/>
                  </a:cxn>
                  <a:cxn ang="T9">
                    <a:pos x="T2" y="T3"/>
                  </a:cxn>
                  <a:cxn ang="T10">
                    <a:pos x="T4" y="T5"/>
                  </a:cxn>
                  <a:cxn ang="T11">
                    <a:pos x="T6" y="T7"/>
                  </a:cxn>
                </a:cxnLst>
                <a:rect l="T12" t="T13" r="T14" b="T15"/>
                <a:pathLst>
                  <a:path w="163" h="83">
                    <a:moveTo>
                      <a:pt x="19" y="0"/>
                    </a:moveTo>
                    <a:lnTo>
                      <a:pt x="0" y="28"/>
                    </a:lnTo>
                    <a:lnTo>
                      <a:pt x="163" y="83"/>
                    </a:lnTo>
                    <a:lnTo>
                      <a:pt x="19" y="0"/>
                    </a:lnTo>
                    <a:close/>
                  </a:path>
                </a:pathLst>
              </a:custGeom>
              <a:solidFill>
                <a:srgbClr val="000000"/>
              </a:solidFill>
              <a:ln w="9525">
                <a:noFill/>
                <a:round/>
                <a:headEnd/>
                <a:tailEnd/>
              </a:ln>
            </p:spPr>
            <p:txBody>
              <a:bodyPr/>
              <a:lstStyle/>
              <a:p>
                <a:endParaRPr lang="en-US"/>
              </a:p>
            </p:txBody>
          </p:sp>
          <p:sp>
            <p:nvSpPr>
              <p:cNvPr id="391" name="Freeform 22">
                <a:extLst>
                  <a:ext uri="{FF2B5EF4-FFF2-40B4-BE49-F238E27FC236}">
                    <a16:creationId xmlns:a16="http://schemas.microsoft.com/office/drawing/2014/main" id="{DC7066F3-CC3E-4E51-8BF5-B9A8CA9842C6}"/>
                  </a:ext>
                </a:extLst>
              </p:cNvPr>
              <p:cNvSpPr>
                <a:spLocks/>
              </p:cNvSpPr>
              <p:nvPr/>
            </p:nvSpPr>
            <p:spPr bwMode="auto">
              <a:xfrm>
                <a:off x="3054" y="4174"/>
                <a:ext cx="27" cy="17"/>
              </a:xfrm>
              <a:custGeom>
                <a:avLst/>
                <a:gdLst>
                  <a:gd name="T0" fmla="*/ 0 w 163"/>
                  <a:gd name="T1" fmla="*/ 0 h 85"/>
                  <a:gd name="T2" fmla="*/ 163 w 163"/>
                  <a:gd name="T3" fmla="*/ 55 h 85"/>
                  <a:gd name="T4" fmla="*/ 149 w 163"/>
                  <a:gd name="T5" fmla="*/ 85 h 85"/>
                  <a:gd name="T6" fmla="*/ 0 w 163"/>
                  <a:gd name="T7" fmla="*/ 0 h 85"/>
                  <a:gd name="T8" fmla="*/ 0 60000 65536"/>
                  <a:gd name="T9" fmla="*/ 0 60000 65536"/>
                  <a:gd name="T10" fmla="*/ 0 60000 65536"/>
                  <a:gd name="T11" fmla="*/ 0 60000 65536"/>
                  <a:gd name="T12" fmla="*/ 0 w 163"/>
                  <a:gd name="T13" fmla="*/ 0 h 85"/>
                  <a:gd name="T14" fmla="*/ 163 w 163"/>
                  <a:gd name="T15" fmla="*/ 85 h 85"/>
                </a:gdLst>
                <a:ahLst/>
                <a:cxnLst>
                  <a:cxn ang="T8">
                    <a:pos x="T0" y="T1"/>
                  </a:cxn>
                  <a:cxn ang="T9">
                    <a:pos x="T2" y="T3"/>
                  </a:cxn>
                  <a:cxn ang="T10">
                    <a:pos x="T4" y="T5"/>
                  </a:cxn>
                  <a:cxn ang="T11">
                    <a:pos x="T6" y="T7"/>
                  </a:cxn>
                </a:cxnLst>
                <a:rect l="T12" t="T13" r="T14" b="T15"/>
                <a:pathLst>
                  <a:path w="163" h="85">
                    <a:moveTo>
                      <a:pt x="0" y="0"/>
                    </a:moveTo>
                    <a:lnTo>
                      <a:pt x="163" y="55"/>
                    </a:lnTo>
                    <a:lnTo>
                      <a:pt x="149" y="85"/>
                    </a:lnTo>
                    <a:lnTo>
                      <a:pt x="0" y="0"/>
                    </a:lnTo>
                    <a:close/>
                  </a:path>
                </a:pathLst>
              </a:custGeom>
              <a:solidFill>
                <a:srgbClr val="000000"/>
              </a:solidFill>
              <a:ln w="9525">
                <a:noFill/>
                <a:round/>
                <a:headEnd/>
                <a:tailEnd/>
              </a:ln>
            </p:spPr>
            <p:txBody>
              <a:bodyPr/>
              <a:lstStyle/>
              <a:p>
                <a:endParaRPr lang="en-US"/>
              </a:p>
            </p:txBody>
          </p:sp>
          <p:sp>
            <p:nvSpPr>
              <p:cNvPr id="392" name="Freeform 23">
                <a:extLst>
                  <a:ext uri="{FF2B5EF4-FFF2-40B4-BE49-F238E27FC236}">
                    <a16:creationId xmlns:a16="http://schemas.microsoft.com/office/drawing/2014/main" id="{8BC63ADA-9C0A-4296-AFA2-CC6BE8E56851}"/>
                  </a:ext>
                </a:extLst>
              </p:cNvPr>
              <p:cNvSpPr>
                <a:spLocks/>
              </p:cNvSpPr>
              <p:nvPr/>
            </p:nvSpPr>
            <p:spPr bwMode="auto">
              <a:xfrm>
                <a:off x="3054" y="4169"/>
                <a:ext cx="27" cy="22"/>
              </a:xfrm>
              <a:custGeom>
                <a:avLst/>
                <a:gdLst>
                  <a:gd name="T0" fmla="*/ 19 w 163"/>
                  <a:gd name="T1" fmla="*/ 0 h 113"/>
                  <a:gd name="T2" fmla="*/ 0 w 163"/>
                  <a:gd name="T3" fmla="*/ 28 h 113"/>
                  <a:gd name="T4" fmla="*/ 149 w 163"/>
                  <a:gd name="T5" fmla="*/ 113 h 113"/>
                  <a:gd name="T6" fmla="*/ 163 w 163"/>
                  <a:gd name="T7" fmla="*/ 83 h 113"/>
                  <a:gd name="T8" fmla="*/ 19 w 163"/>
                  <a:gd name="T9" fmla="*/ 0 h 113"/>
                  <a:gd name="T10" fmla="*/ 0 60000 65536"/>
                  <a:gd name="T11" fmla="*/ 0 60000 65536"/>
                  <a:gd name="T12" fmla="*/ 0 60000 65536"/>
                  <a:gd name="T13" fmla="*/ 0 60000 65536"/>
                  <a:gd name="T14" fmla="*/ 0 60000 65536"/>
                  <a:gd name="T15" fmla="*/ 0 w 163"/>
                  <a:gd name="T16" fmla="*/ 0 h 113"/>
                  <a:gd name="T17" fmla="*/ 163 w 163"/>
                  <a:gd name="T18" fmla="*/ 113 h 113"/>
                </a:gdLst>
                <a:ahLst/>
                <a:cxnLst>
                  <a:cxn ang="T10">
                    <a:pos x="T0" y="T1"/>
                  </a:cxn>
                  <a:cxn ang="T11">
                    <a:pos x="T2" y="T3"/>
                  </a:cxn>
                  <a:cxn ang="T12">
                    <a:pos x="T4" y="T5"/>
                  </a:cxn>
                  <a:cxn ang="T13">
                    <a:pos x="T6" y="T7"/>
                  </a:cxn>
                  <a:cxn ang="T14">
                    <a:pos x="T8" y="T9"/>
                  </a:cxn>
                </a:cxnLst>
                <a:rect l="T15" t="T16" r="T17" b="T18"/>
                <a:pathLst>
                  <a:path w="163" h="113">
                    <a:moveTo>
                      <a:pt x="19" y="0"/>
                    </a:moveTo>
                    <a:lnTo>
                      <a:pt x="0" y="28"/>
                    </a:lnTo>
                    <a:lnTo>
                      <a:pt x="149" y="113"/>
                    </a:lnTo>
                    <a:lnTo>
                      <a:pt x="163" y="83"/>
                    </a:lnTo>
                    <a:lnTo>
                      <a:pt x="19" y="0"/>
                    </a:lnTo>
                  </a:path>
                </a:pathLst>
              </a:custGeom>
              <a:noFill/>
              <a:ln w="0">
                <a:solidFill>
                  <a:srgbClr val="000000"/>
                </a:solidFill>
                <a:prstDash val="solid"/>
                <a:round/>
                <a:headEnd/>
                <a:tailEnd/>
              </a:ln>
            </p:spPr>
            <p:txBody>
              <a:bodyPr/>
              <a:lstStyle/>
              <a:p>
                <a:endParaRPr lang="en-US"/>
              </a:p>
            </p:txBody>
          </p:sp>
          <p:sp>
            <p:nvSpPr>
              <p:cNvPr id="393" name="Freeform 24">
                <a:extLst>
                  <a:ext uri="{FF2B5EF4-FFF2-40B4-BE49-F238E27FC236}">
                    <a16:creationId xmlns:a16="http://schemas.microsoft.com/office/drawing/2014/main" id="{074E80AF-2ADC-43BE-A744-7C26CBB2C3BC}"/>
                  </a:ext>
                </a:extLst>
              </p:cNvPr>
              <p:cNvSpPr>
                <a:spLocks/>
              </p:cNvSpPr>
              <p:nvPr/>
            </p:nvSpPr>
            <p:spPr bwMode="auto">
              <a:xfrm>
                <a:off x="3078" y="4185"/>
                <a:ext cx="31" cy="13"/>
              </a:xfrm>
              <a:custGeom>
                <a:avLst/>
                <a:gdLst>
                  <a:gd name="T0" fmla="*/ 14 w 181"/>
                  <a:gd name="T1" fmla="*/ 0 h 62"/>
                  <a:gd name="T2" fmla="*/ 0 w 181"/>
                  <a:gd name="T3" fmla="*/ 30 h 62"/>
                  <a:gd name="T4" fmla="*/ 181 w 181"/>
                  <a:gd name="T5" fmla="*/ 62 h 62"/>
                  <a:gd name="T6" fmla="*/ 14 w 181"/>
                  <a:gd name="T7" fmla="*/ 0 h 62"/>
                  <a:gd name="T8" fmla="*/ 0 60000 65536"/>
                  <a:gd name="T9" fmla="*/ 0 60000 65536"/>
                  <a:gd name="T10" fmla="*/ 0 60000 65536"/>
                  <a:gd name="T11" fmla="*/ 0 60000 65536"/>
                  <a:gd name="T12" fmla="*/ 0 w 181"/>
                  <a:gd name="T13" fmla="*/ 0 h 62"/>
                  <a:gd name="T14" fmla="*/ 181 w 181"/>
                  <a:gd name="T15" fmla="*/ 62 h 62"/>
                </a:gdLst>
                <a:ahLst/>
                <a:cxnLst>
                  <a:cxn ang="T8">
                    <a:pos x="T0" y="T1"/>
                  </a:cxn>
                  <a:cxn ang="T9">
                    <a:pos x="T2" y="T3"/>
                  </a:cxn>
                  <a:cxn ang="T10">
                    <a:pos x="T4" y="T5"/>
                  </a:cxn>
                  <a:cxn ang="T11">
                    <a:pos x="T6" y="T7"/>
                  </a:cxn>
                </a:cxnLst>
                <a:rect l="T12" t="T13" r="T14" b="T15"/>
                <a:pathLst>
                  <a:path w="181" h="62">
                    <a:moveTo>
                      <a:pt x="14" y="0"/>
                    </a:moveTo>
                    <a:lnTo>
                      <a:pt x="0" y="30"/>
                    </a:lnTo>
                    <a:lnTo>
                      <a:pt x="181" y="62"/>
                    </a:lnTo>
                    <a:lnTo>
                      <a:pt x="14" y="0"/>
                    </a:lnTo>
                    <a:close/>
                  </a:path>
                </a:pathLst>
              </a:custGeom>
              <a:solidFill>
                <a:srgbClr val="000000"/>
              </a:solidFill>
              <a:ln w="9525">
                <a:noFill/>
                <a:round/>
                <a:headEnd/>
                <a:tailEnd/>
              </a:ln>
            </p:spPr>
            <p:txBody>
              <a:bodyPr/>
              <a:lstStyle/>
              <a:p>
                <a:endParaRPr lang="en-US"/>
              </a:p>
            </p:txBody>
          </p:sp>
          <p:sp>
            <p:nvSpPr>
              <p:cNvPr id="394" name="Freeform 25">
                <a:extLst>
                  <a:ext uri="{FF2B5EF4-FFF2-40B4-BE49-F238E27FC236}">
                    <a16:creationId xmlns:a16="http://schemas.microsoft.com/office/drawing/2014/main" id="{1CEF42E5-2E5E-44BA-AEE4-3ED1A8758574}"/>
                  </a:ext>
                </a:extLst>
              </p:cNvPr>
              <p:cNvSpPr>
                <a:spLocks/>
              </p:cNvSpPr>
              <p:nvPr/>
            </p:nvSpPr>
            <p:spPr bwMode="auto">
              <a:xfrm>
                <a:off x="3078" y="4191"/>
                <a:ext cx="31" cy="13"/>
              </a:xfrm>
              <a:custGeom>
                <a:avLst/>
                <a:gdLst>
                  <a:gd name="T0" fmla="*/ 0 w 181"/>
                  <a:gd name="T1" fmla="*/ 0 h 64"/>
                  <a:gd name="T2" fmla="*/ 181 w 181"/>
                  <a:gd name="T3" fmla="*/ 32 h 64"/>
                  <a:gd name="T4" fmla="*/ 172 w 181"/>
                  <a:gd name="T5" fmla="*/ 64 h 64"/>
                  <a:gd name="T6" fmla="*/ 0 w 181"/>
                  <a:gd name="T7" fmla="*/ 0 h 64"/>
                  <a:gd name="T8" fmla="*/ 0 60000 65536"/>
                  <a:gd name="T9" fmla="*/ 0 60000 65536"/>
                  <a:gd name="T10" fmla="*/ 0 60000 65536"/>
                  <a:gd name="T11" fmla="*/ 0 60000 65536"/>
                  <a:gd name="T12" fmla="*/ 0 w 181"/>
                  <a:gd name="T13" fmla="*/ 0 h 64"/>
                  <a:gd name="T14" fmla="*/ 181 w 181"/>
                  <a:gd name="T15" fmla="*/ 64 h 64"/>
                </a:gdLst>
                <a:ahLst/>
                <a:cxnLst>
                  <a:cxn ang="T8">
                    <a:pos x="T0" y="T1"/>
                  </a:cxn>
                  <a:cxn ang="T9">
                    <a:pos x="T2" y="T3"/>
                  </a:cxn>
                  <a:cxn ang="T10">
                    <a:pos x="T4" y="T5"/>
                  </a:cxn>
                  <a:cxn ang="T11">
                    <a:pos x="T6" y="T7"/>
                  </a:cxn>
                </a:cxnLst>
                <a:rect l="T12" t="T13" r="T14" b="T15"/>
                <a:pathLst>
                  <a:path w="181" h="64">
                    <a:moveTo>
                      <a:pt x="0" y="0"/>
                    </a:moveTo>
                    <a:lnTo>
                      <a:pt x="181" y="32"/>
                    </a:lnTo>
                    <a:lnTo>
                      <a:pt x="172" y="64"/>
                    </a:lnTo>
                    <a:lnTo>
                      <a:pt x="0" y="0"/>
                    </a:lnTo>
                    <a:close/>
                  </a:path>
                </a:pathLst>
              </a:custGeom>
              <a:solidFill>
                <a:srgbClr val="000000"/>
              </a:solidFill>
              <a:ln w="9525">
                <a:noFill/>
                <a:round/>
                <a:headEnd/>
                <a:tailEnd/>
              </a:ln>
            </p:spPr>
            <p:txBody>
              <a:bodyPr/>
              <a:lstStyle/>
              <a:p>
                <a:endParaRPr lang="en-US"/>
              </a:p>
            </p:txBody>
          </p:sp>
          <p:sp>
            <p:nvSpPr>
              <p:cNvPr id="395" name="Freeform 26">
                <a:extLst>
                  <a:ext uri="{FF2B5EF4-FFF2-40B4-BE49-F238E27FC236}">
                    <a16:creationId xmlns:a16="http://schemas.microsoft.com/office/drawing/2014/main" id="{BBAE2E12-4123-49C4-977B-394895C42BE7}"/>
                  </a:ext>
                </a:extLst>
              </p:cNvPr>
              <p:cNvSpPr>
                <a:spLocks/>
              </p:cNvSpPr>
              <p:nvPr/>
            </p:nvSpPr>
            <p:spPr bwMode="auto">
              <a:xfrm>
                <a:off x="3078" y="4185"/>
                <a:ext cx="31" cy="19"/>
              </a:xfrm>
              <a:custGeom>
                <a:avLst/>
                <a:gdLst>
                  <a:gd name="T0" fmla="*/ 14 w 181"/>
                  <a:gd name="T1" fmla="*/ 0 h 94"/>
                  <a:gd name="T2" fmla="*/ 0 w 181"/>
                  <a:gd name="T3" fmla="*/ 30 h 94"/>
                  <a:gd name="T4" fmla="*/ 172 w 181"/>
                  <a:gd name="T5" fmla="*/ 94 h 94"/>
                  <a:gd name="T6" fmla="*/ 181 w 181"/>
                  <a:gd name="T7" fmla="*/ 62 h 94"/>
                  <a:gd name="T8" fmla="*/ 14 w 181"/>
                  <a:gd name="T9" fmla="*/ 0 h 94"/>
                  <a:gd name="T10" fmla="*/ 0 60000 65536"/>
                  <a:gd name="T11" fmla="*/ 0 60000 65536"/>
                  <a:gd name="T12" fmla="*/ 0 60000 65536"/>
                  <a:gd name="T13" fmla="*/ 0 60000 65536"/>
                  <a:gd name="T14" fmla="*/ 0 60000 65536"/>
                  <a:gd name="T15" fmla="*/ 0 w 181"/>
                  <a:gd name="T16" fmla="*/ 0 h 94"/>
                  <a:gd name="T17" fmla="*/ 181 w 181"/>
                  <a:gd name="T18" fmla="*/ 94 h 94"/>
                </a:gdLst>
                <a:ahLst/>
                <a:cxnLst>
                  <a:cxn ang="T10">
                    <a:pos x="T0" y="T1"/>
                  </a:cxn>
                  <a:cxn ang="T11">
                    <a:pos x="T2" y="T3"/>
                  </a:cxn>
                  <a:cxn ang="T12">
                    <a:pos x="T4" y="T5"/>
                  </a:cxn>
                  <a:cxn ang="T13">
                    <a:pos x="T6" y="T7"/>
                  </a:cxn>
                  <a:cxn ang="T14">
                    <a:pos x="T8" y="T9"/>
                  </a:cxn>
                </a:cxnLst>
                <a:rect l="T15" t="T16" r="T17" b="T18"/>
                <a:pathLst>
                  <a:path w="181" h="94">
                    <a:moveTo>
                      <a:pt x="14" y="0"/>
                    </a:moveTo>
                    <a:lnTo>
                      <a:pt x="0" y="30"/>
                    </a:lnTo>
                    <a:lnTo>
                      <a:pt x="172" y="94"/>
                    </a:lnTo>
                    <a:lnTo>
                      <a:pt x="181" y="62"/>
                    </a:lnTo>
                    <a:lnTo>
                      <a:pt x="14" y="0"/>
                    </a:lnTo>
                  </a:path>
                </a:pathLst>
              </a:custGeom>
              <a:noFill/>
              <a:ln w="0">
                <a:solidFill>
                  <a:srgbClr val="000000"/>
                </a:solidFill>
                <a:prstDash val="solid"/>
                <a:round/>
                <a:headEnd/>
                <a:tailEnd/>
              </a:ln>
            </p:spPr>
            <p:txBody>
              <a:bodyPr/>
              <a:lstStyle/>
              <a:p>
                <a:endParaRPr lang="en-US"/>
              </a:p>
            </p:txBody>
          </p:sp>
          <p:sp>
            <p:nvSpPr>
              <p:cNvPr id="396" name="Freeform 27">
                <a:extLst>
                  <a:ext uri="{FF2B5EF4-FFF2-40B4-BE49-F238E27FC236}">
                    <a16:creationId xmlns:a16="http://schemas.microsoft.com/office/drawing/2014/main" id="{306FEDBD-CCD9-494C-88D4-102C0E16FBB6}"/>
                  </a:ext>
                </a:extLst>
              </p:cNvPr>
              <p:cNvSpPr>
                <a:spLocks/>
              </p:cNvSpPr>
              <p:nvPr/>
            </p:nvSpPr>
            <p:spPr bwMode="auto">
              <a:xfrm>
                <a:off x="3107" y="4198"/>
                <a:ext cx="32" cy="8"/>
              </a:xfrm>
              <a:custGeom>
                <a:avLst/>
                <a:gdLst>
                  <a:gd name="T0" fmla="*/ 9 w 192"/>
                  <a:gd name="T1" fmla="*/ 0 h 42"/>
                  <a:gd name="T2" fmla="*/ 0 w 192"/>
                  <a:gd name="T3" fmla="*/ 32 h 42"/>
                  <a:gd name="T4" fmla="*/ 192 w 192"/>
                  <a:gd name="T5" fmla="*/ 42 h 42"/>
                  <a:gd name="T6" fmla="*/ 9 w 192"/>
                  <a:gd name="T7" fmla="*/ 0 h 42"/>
                  <a:gd name="T8" fmla="*/ 0 60000 65536"/>
                  <a:gd name="T9" fmla="*/ 0 60000 65536"/>
                  <a:gd name="T10" fmla="*/ 0 60000 65536"/>
                  <a:gd name="T11" fmla="*/ 0 60000 65536"/>
                  <a:gd name="T12" fmla="*/ 0 w 192"/>
                  <a:gd name="T13" fmla="*/ 0 h 42"/>
                  <a:gd name="T14" fmla="*/ 192 w 192"/>
                  <a:gd name="T15" fmla="*/ 42 h 42"/>
                </a:gdLst>
                <a:ahLst/>
                <a:cxnLst>
                  <a:cxn ang="T8">
                    <a:pos x="T0" y="T1"/>
                  </a:cxn>
                  <a:cxn ang="T9">
                    <a:pos x="T2" y="T3"/>
                  </a:cxn>
                  <a:cxn ang="T10">
                    <a:pos x="T4" y="T5"/>
                  </a:cxn>
                  <a:cxn ang="T11">
                    <a:pos x="T6" y="T7"/>
                  </a:cxn>
                </a:cxnLst>
                <a:rect l="T12" t="T13" r="T14" b="T15"/>
                <a:pathLst>
                  <a:path w="192" h="42">
                    <a:moveTo>
                      <a:pt x="9" y="0"/>
                    </a:moveTo>
                    <a:lnTo>
                      <a:pt x="0" y="32"/>
                    </a:lnTo>
                    <a:lnTo>
                      <a:pt x="192" y="42"/>
                    </a:lnTo>
                    <a:lnTo>
                      <a:pt x="9" y="0"/>
                    </a:lnTo>
                    <a:close/>
                  </a:path>
                </a:pathLst>
              </a:custGeom>
              <a:solidFill>
                <a:srgbClr val="000000"/>
              </a:solidFill>
              <a:ln w="9525">
                <a:noFill/>
                <a:round/>
                <a:headEnd/>
                <a:tailEnd/>
              </a:ln>
            </p:spPr>
            <p:txBody>
              <a:bodyPr/>
              <a:lstStyle/>
              <a:p>
                <a:endParaRPr lang="en-US"/>
              </a:p>
            </p:txBody>
          </p:sp>
          <p:sp>
            <p:nvSpPr>
              <p:cNvPr id="397" name="Freeform 28">
                <a:extLst>
                  <a:ext uri="{FF2B5EF4-FFF2-40B4-BE49-F238E27FC236}">
                    <a16:creationId xmlns:a16="http://schemas.microsoft.com/office/drawing/2014/main" id="{4AB24C83-8249-4A3F-93DA-BD7458F2D03A}"/>
                  </a:ext>
                </a:extLst>
              </p:cNvPr>
              <p:cNvSpPr>
                <a:spLocks/>
              </p:cNvSpPr>
              <p:nvPr/>
            </p:nvSpPr>
            <p:spPr bwMode="auto">
              <a:xfrm>
                <a:off x="3107" y="4204"/>
                <a:ext cx="32" cy="9"/>
              </a:xfrm>
              <a:custGeom>
                <a:avLst/>
                <a:gdLst>
                  <a:gd name="T0" fmla="*/ 0 w 192"/>
                  <a:gd name="T1" fmla="*/ 0 h 42"/>
                  <a:gd name="T2" fmla="*/ 192 w 192"/>
                  <a:gd name="T3" fmla="*/ 10 h 42"/>
                  <a:gd name="T4" fmla="*/ 188 w 192"/>
                  <a:gd name="T5" fmla="*/ 42 h 42"/>
                  <a:gd name="T6" fmla="*/ 0 w 192"/>
                  <a:gd name="T7" fmla="*/ 0 h 42"/>
                  <a:gd name="T8" fmla="*/ 0 60000 65536"/>
                  <a:gd name="T9" fmla="*/ 0 60000 65536"/>
                  <a:gd name="T10" fmla="*/ 0 60000 65536"/>
                  <a:gd name="T11" fmla="*/ 0 60000 65536"/>
                  <a:gd name="T12" fmla="*/ 0 w 192"/>
                  <a:gd name="T13" fmla="*/ 0 h 42"/>
                  <a:gd name="T14" fmla="*/ 192 w 192"/>
                  <a:gd name="T15" fmla="*/ 42 h 42"/>
                </a:gdLst>
                <a:ahLst/>
                <a:cxnLst>
                  <a:cxn ang="T8">
                    <a:pos x="T0" y="T1"/>
                  </a:cxn>
                  <a:cxn ang="T9">
                    <a:pos x="T2" y="T3"/>
                  </a:cxn>
                  <a:cxn ang="T10">
                    <a:pos x="T4" y="T5"/>
                  </a:cxn>
                  <a:cxn ang="T11">
                    <a:pos x="T6" y="T7"/>
                  </a:cxn>
                </a:cxnLst>
                <a:rect l="T12" t="T13" r="T14" b="T15"/>
                <a:pathLst>
                  <a:path w="192" h="42">
                    <a:moveTo>
                      <a:pt x="0" y="0"/>
                    </a:moveTo>
                    <a:lnTo>
                      <a:pt x="192" y="10"/>
                    </a:lnTo>
                    <a:lnTo>
                      <a:pt x="188" y="42"/>
                    </a:lnTo>
                    <a:lnTo>
                      <a:pt x="0" y="0"/>
                    </a:lnTo>
                    <a:close/>
                  </a:path>
                </a:pathLst>
              </a:custGeom>
              <a:solidFill>
                <a:srgbClr val="000000"/>
              </a:solidFill>
              <a:ln w="9525">
                <a:noFill/>
                <a:round/>
                <a:headEnd/>
                <a:tailEnd/>
              </a:ln>
            </p:spPr>
            <p:txBody>
              <a:bodyPr/>
              <a:lstStyle/>
              <a:p>
                <a:endParaRPr lang="en-US"/>
              </a:p>
            </p:txBody>
          </p:sp>
          <p:sp>
            <p:nvSpPr>
              <p:cNvPr id="398" name="Freeform 29">
                <a:extLst>
                  <a:ext uri="{FF2B5EF4-FFF2-40B4-BE49-F238E27FC236}">
                    <a16:creationId xmlns:a16="http://schemas.microsoft.com/office/drawing/2014/main" id="{69CD14E4-C600-4F8D-BBEC-3A8437878B42}"/>
                  </a:ext>
                </a:extLst>
              </p:cNvPr>
              <p:cNvSpPr>
                <a:spLocks/>
              </p:cNvSpPr>
              <p:nvPr/>
            </p:nvSpPr>
            <p:spPr bwMode="auto">
              <a:xfrm>
                <a:off x="3107" y="4198"/>
                <a:ext cx="32" cy="15"/>
              </a:xfrm>
              <a:custGeom>
                <a:avLst/>
                <a:gdLst>
                  <a:gd name="T0" fmla="*/ 9 w 192"/>
                  <a:gd name="T1" fmla="*/ 0 h 74"/>
                  <a:gd name="T2" fmla="*/ 0 w 192"/>
                  <a:gd name="T3" fmla="*/ 32 h 74"/>
                  <a:gd name="T4" fmla="*/ 188 w 192"/>
                  <a:gd name="T5" fmla="*/ 74 h 74"/>
                  <a:gd name="T6" fmla="*/ 192 w 192"/>
                  <a:gd name="T7" fmla="*/ 42 h 74"/>
                  <a:gd name="T8" fmla="*/ 9 w 192"/>
                  <a:gd name="T9" fmla="*/ 0 h 74"/>
                  <a:gd name="T10" fmla="*/ 0 60000 65536"/>
                  <a:gd name="T11" fmla="*/ 0 60000 65536"/>
                  <a:gd name="T12" fmla="*/ 0 60000 65536"/>
                  <a:gd name="T13" fmla="*/ 0 60000 65536"/>
                  <a:gd name="T14" fmla="*/ 0 60000 65536"/>
                  <a:gd name="T15" fmla="*/ 0 w 192"/>
                  <a:gd name="T16" fmla="*/ 0 h 74"/>
                  <a:gd name="T17" fmla="*/ 192 w 192"/>
                  <a:gd name="T18" fmla="*/ 74 h 74"/>
                </a:gdLst>
                <a:ahLst/>
                <a:cxnLst>
                  <a:cxn ang="T10">
                    <a:pos x="T0" y="T1"/>
                  </a:cxn>
                  <a:cxn ang="T11">
                    <a:pos x="T2" y="T3"/>
                  </a:cxn>
                  <a:cxn ang="T12">
                    <a:pos x="T4" y="T5"/>
                  </a:cxn>
                  <a:cxn ang="T13">
                    <a:pos x="T6" y="T7"/>
                  </a:cxn>
                  <a:cxn ang="T14">
                    <a:pos x="T8" y="T9"/>
                  </a:cxn>
                </a:cxnLst>
                <a:rect l="T15" t="T16" r="T17" b="T18"/>
                <a:pathLst>
                  <a:path w="192" h="74">
                    <a:moveTo>
                      <a:pt x="9" y="0"/>
                    </a:moveTo>
                    <a:lnTo>
                      <a:pt x="0" y="32"/>
                    </a:lnTo>
                    <a:lnTo>
                      <a:pt x="188" y="74"/>
                    </a:lnTo>
                    <a:lnTo>
                      <a:pt x="192" y="42"/>
                    </a:lnTo>
                    <a:lnTo>
                      <a:pt x="9" y="0"/>
                    </a:lnTo>
                  </a:path>
                </a:pathLst>
              </a:custGeom>
              <a:noFill/>
              <a:ln w="0">
                <a:solidFill>
                  <a:srgbClr val="000000"/>
                </a:solidFill>
                <a:prstDash val="solid"/>
                <a:round/>
                <a:headEnd/>
                <a:tailEnd/>
              </a:ln>
            </p:spPr>
            <p:txBody>
              <a:bodyPr/>
              <a:lstStyle/>
              <a:p>
                <a:endParaRPr lang="en-US"/>
              </a:p>
            </p:txBody>
          </p:sp>
          <p:sp>
            <p:nvSpPr>
              <p:cNvPr id="399" name="Freeform 30">
                <a:extLst>
                  <a:ext uri="{FF2B5EF4-FFF2-40B4-BE49-F238E27FC236}">
                    <a16:creationId xmlns:a16="http://schemas.microsoft.com/office/drawing/2014/main" id="{902B59B3-B886-43EB-A960-847160D23876}"/>
                  </a:ext>
                </a:extLst>
              </p:cNvPr>
              <p:cNvSpPr>
                <a:spLocks/>
              </p:cNvSpPr>
              <p:nvPr/>
            </p:nvSpPr>
            <p:spPr bwMode="auto">
              <a:xfrm>
                <a:off x="3138" y="4206"/>
                <a:ext cx="33" cy="7"/>
              </a:xfrm>
              <a:custGeom>
                <a:avLst/>
                <a:gdLst>
                  <a:gd name="T0" fmla="*/ 4 w 195"/>
                  <a:gd name="T1" fmla="*/ 0 h 32"/>
                  <a:gd name="T2" fmla="*/ 0 w 195"/>
                  <a:gd name="T3" fmla="*/ 32 h 32"/>
                  <a:gd name="T4" fmla="*/ 195 w 195"/>
                  <a:gd name="T5" fmla="*/ 20 h 32"/>
                  <a:gd name="T6" fmla="*/ 4 w 195"/>
                  <a:gd name="T7" fmla="*/ 0 h 32"/>
                  <a:gd name="T8" fmla="*/ 0 60000 65536"/>
                  <a:gd name="T9" fmla="*/ 0 60000 65536"/>
                  <a:gd name="T10" fmla="*/ 0 60000 65536"/>
                  <a:gd name="T11" fmla="*/ 0 60000 65536"/>
                  <a:gd name="T12" fmla="*/ 0 w 195"/>
                  <a:gd name="T13" fmla="*/ 0 h 32"/>
                  <a:gd name="T14" fmla="*/ 195 w 195"/>
                  <a:gd name="T15" fmla="*/ 32 h 32"/>
                </a:gdLst>
                <a:ahLst/>
                <a:cxnLst>
                  <a:cxn ang="T8">
                    <a:pos x="T0" y="T1"/>
                  </a:cxn>
                  <a:cxn ang="T9">
                    <a:pos x="T2" y="T3"/>
                  </a:cxn>
                  <a:cxn ang="T10">
                    <a:pos x="T4" y="T5"/>
                  </a:cxn>
                  <a:cxn ang="T11">
                    <a:pos x="T6" y="T7"/>
                  </a:cxn>
                </a:cxnLst>
                <a:rect l="T12" t="T13" r="T14" b="T15"/>
                <a:pathLst>
                  <a:path w="195" h="32">
                    <a:moveTo>
                      <a:pt x="4" y="0"/>
                    </a:moveTo>
                    <a:lnTo>
                      <a:pt x="0" y="32"/>
                    </a:lnTo>
                    <a:lnTo>
                      <a:pt x="195" y="20"/>
                    </a:lnTo>
                    <a:lnTo>
                      <a:pt x="4" y="0"/>
                    </a:lnTo>
                    <a:close/>
                  </a:path>
                </a:pathLst>
              </a:custGeom>
              <a:solidFill>
                <a:srgbClr val="000000"/>
              </a:solidFill>
              <a:ln w="9525">
                <a:noFill/>
                <a:round/>
                <a:headEnd/>
                <a:tailEnd/>
              </a:ln>
            </p:spPr>
            <p:txBody>
              <a:bodyPr/>
              <a:lstStyle/>
              <a:p>
                <a:endParaRPr lang="en-US"/>
              </a:p>
            </p:txBody>
          </p:sp>
          <p:sp>
            <p:nvSpPr>
              <p:cNvPr id="400" name="Freeform 31">
                <a:extLst>
                  <a:ext uri="{FF2B5EF4-FFF2-40B4-BE49-F238E27FC236}">
                    <a16:creationId xmlns:a16="http://schemas.microsoft.com/office/drawing/2014/main" id="{32A7EF49-AF0A-41E2-848F-76753C7745AD}"/>
                  </a:ext>
                </a:extLst>
              </p:cNvPr>
              <p:cNvSpPr>
                <a:spLocks/>
              </p:cNvSpPr>
              <p:nvPr/>
            </p:nvSpPr>
            <p:spPr bwMode="auto">
              <a:xfrm>
                <a:off x="3138" y="4210"/>
                <a:ext cx="33" cy="7"/>
              </a:xfrm>
              <a:custGeom>
                <a:avLst/>
                <a:gdLst>
                  <a:gd name="T0" fmla="*/ 0 w 195"/>
                  <a:gd name="T1" fmla="*/ 12 h 33"/>
                  <a:gd name="T2" fmla="*/ 195 w 195"/>
                  <a:gd name="T3" fmla="*/ 0 h 33"/>
                  <a:gd name="T4" fmla="*/ 193 w 195"/>
                  <a:gd name="T5" fmla="*/ 33 h 33"/>
                  <a:gd name="T6" fmla="*/ 0 w 195"/>
                  <a:gd name="T7" fmla="*/ 12 h 33"/>
                  <a:gd name="T8" fmla="*/ 0 60000 65536"/>
                  <a:gd name="T9" fmla="*/ 0 60000 65536"/>
                  <a:gd name="T10" fmla="*/ 0 60000 65536"/>
                  <a:gd name="T11" fmla="*/ 0 60000 65536"/>
                  <a:gd name="T12" fmla="*/ 0 w 195"/>
                  <a:gd name="T13" fmla="*/ 0 h 33"/>
                  <a:gd name="T14" fmla="*/ 195 w 195"/>
                  <a:gd name="T15" fmla="*/ 33 h 33"/>
                </a:gdLst>
                <a:ahLst/>
                <a:cxnLst>
                  <a:cxn ang="T8">
                    <a:pos x="T0" y="T1"/>
                  </a:cxn>
                  <a:cxn ang="T9">
                    <a:pos x="T2" y="T3"/>
                  </a:cxn>
                  <a:cxn ang="T10">
                    <a:pos x="T4" y="T5"/>
                  </a:cxn>
                  <a:cxn ang="T11">
                    <a:pos x="T6" y="T7"/>
                  </a:cxn>
                </a:cxnLst>
                <a:rect l="T12" t="T13" r="T14" b="T15"/>
                <a:pathLst>
                  <a:path w="195" h="33">
                    <a:moveTo>
                      <a:pt x="0" y="12"/>
                    </a:moveTo>
                    <a:lnTo>
                      <a:pt x="195" y="0"/>
                    </a:lnTo>
                    <a:lnTo>
                      <a:pt x="193" y="33"/>
                    </a:lnTo>
                    <a:lnTo>
                      <a:pt x="0" y="12"/>
                    </a:lnTo>
                    <a:close/>
                  </a:path>
                </a:pathLst>
              </a:custGeom>
              <a:solidFill>
                <a:srgbClr val="000000"/>
              </a:solidFill>
              <a:ln w="9525">
                <a:noFill/>
                <a:round/>
                <a:headEnd/>
                <a:tailEnd/>
              </a:ln>
            </p:spPr>
            <p:txBody>
              <a:bodyPr/>
              <a:lstStyle/>
              <a:p>
                <a:endParaRPr lang="en-US"/>
              </a:p>
            </p:txBody>
          </p:sp>
          <p:sp>
            <p:nvSpPr>
              <p:cNvPr id="401" name="Freeform 32">
                <a:extLst>
                  <a:ext uri="{FF2B5EF4-FFF2-40B4-BE49-F238E27FC236}">
                    <a16:creationId xmlns:a16="http://schemas.microsoft.com/office/drawing/2014/main" id="{0F965689-FAC5-4946-8D90-3857B7DA0DE1}"/>
                  </a:ext>
                </a:extLst>
              </p:cNvPr>
              <p:cNvSpPr>
                <a:spLocks/>
              </p:cNvSpPr>
              <p:nvPr/>
            </p:nvSpPr>
            <p:spPr bwMode="auto">
              <a:xfrm>
                <a:off x="3138" y="4206"/>
                <a:ext cx="33" cy="11"/>
              </a:xfrm>
              <a:custGeom>
                <a:avLst/>
                <a:gdLst>
                  <a:gd name="T0" fmla="*/ 4 w 195"/>
                  <a:gd name="T1" fmla="*/ 0 h 53"/>
                  <a:gd name="T2" fmla="*/ 0 w 195"/>
                  <a:gd name="T3" fmla="*/ 32 h 53"/>
                  <a:gd name="T4" fmla="*/ 193 w 195"/>
                  <a:gd name="T5" fmla="*/ 53 h 53"/>
                  <a:gd name="T6" fmla="*/ 195 w 195"/>
                  <a:gd name="T7" fmla="*/ 20 h 53"/>
                  <a:gd name="T8" fmla="*/ 4 w 195"/>
                  <a:gd name="T9" fmla="*/ 0 h 53"/>
                  <a:gd name="T10" fmla="*/ 0 60000 65536"/>
                  <a:gd name="T11" fmla="*/ 0 60000 65536"/>
                  <a:gd name="T12" fmla="*/ 0 60000 65536"/>
                  <a:gd name="T13" fmla="*/ 0 60000 65536"/>
                  <a:gd name="T14" fmla="*/ 0 60000 65536"/>
                  <a:gd name="T15" fmla="*/ 0 w 195"/>
                  <a:gd name="T16" fmla="*/ 0 h 53"/>
                  <a:gd name="T17" fmla="*/ 195 w 195"/>
                  <a:gd name="T18" fmla="*/ 53 h 53"/>
                </a:gdLst>
                <a:ahLst/>
                <a:cxnLst>
                  <a:cxn ang="T10">
                    <a:pos x="T0" y="T1"/>
                  </a:cxn>
                  <a:cxn ang="T11">
                    <a:pos x="T2" y="T3"/>
                  </a:cxn>
                  <a:cxn ang="T12">
                    <a:pos x="T4" y="T5"/>
                  </a:cxn>
                  <a:cxn ang="T13">
                    <a:pos x="T6" y="T7"/>
                  </a:cxn>
                  <a:cxn ang="T14">
                    <a:pos x="T8" y="T9"/>
                  </a:cxn>
                </a:cxnLst>
                <a:rect l="T15" t="T16" r="T17" b="T18"/>
                <a:pathLst>
                  <a:path w="195" h="53">
                    <a:moveTo>
                      <a:pt x="4" y="0"/>
                    </a:moveTo>
                    <a:lnTo>
                      <a:pt x="0" y="32"/>
                    </a:lnTo>
                    <a:lnTo>
                      <a:pt x="193" y="53"/>
                    </a:lnTo>
                    <a:lnTo>
                      <a:pt x="195" y="20"/>
                    </a:lnTo>
                    <a:lnTo>
                      <a:pt x="4" y="0"/>
                    </a:lnTo>
                  </a:path>
                </a:pathLst>
              </a:custGeom>
              <a:noFill/>
              <a:ln w="0">
                <a:solidFill>
                  <a:srgbClr val="000000"/>
                </a:solidFill>
                <a:prstDash val="solid"/>
                <a:round/>
                <a:headEnd/>
                <a:tailEnd/>
              </a:ln>
            </p:spPr>
            <p:txBody>
              <a:bodyPr/>
              <a:lstStyle/>
              <a:p>
                <a:endParaRPr lang="en-US"/>
              </a:p>
            </p:txBody>
          </p:sp>
          <p:sp>
            <p:nvSpPr>
              <p:cNvPr id="402" name="Freeform 33">
                <a:extLst>
                  <a:ext uri="{FF2B5EF4-FFF2-40B4-BE49-F238E27FC236}">
                    <a16:creationId xmlns:a16="http://schemas.microsoft.com/office/drawing/2014/main" id="{6D2B8910-2E01-42B3-B05D-50351F7E0043}"/>
                  </a:ext>
                </a:extLst>
              </p:cNvPr>
              <p:cNvSpPr>
                <a:spLocks/>
              </p:cNvSpPr>
              <p:nvPr/>
            </p:nvSpPr>
            <p:spPr bwMode="auto">
              <a:xfrm>
                <a:off x="3171" y="4210"/>
                <a:ext cx="32" cy="7"/>
              </a:xfrm>
              <a:custGeom>
                <a:avLst/>
                <a:gdLst>
                  <a:gd name="T0" fmla="*/ 2 w 191"/>
                  <a:gd name="T1" fmla="*/ 2 h 35"/>
                  <a:gd name="T2" fmla="*/ 0 w 191"/>
                  <a:gd name="T3" fmla="*/ 35 h 35"/>
                  <a:gd name="T4" fmla="*/ 191 w 191"/>
                  <a:gd name="T5" fmla="*/ 0 h 35"/>
                  <a:gd name="T6" fmla="*/ 2 w 191"/>
                  <a:gd name="T7" fmla="*/ 2 h 35"/>
                  <a:gd name="T8" fmla="*/ 0 60000 65536"/>
                  <a:gd name="T9" fmla="*/ 0 60000 65536"/>
                  <a:gd name="T10" fmla="*/ 0 60000 65536"/>
                  <a:gd name="T11" fmla="*/ 0 60000 65536"/>
                  <a:gd name="T12" fmla="*/ 0 w 191"/>
                  <a:gd name="T13" fmla="*/ 0 h 35"/>
                  <a:gd name="T14" fmla="*/ 191 w 191"/>
                  <a:gd name="T15" fmla="*/ 35 h 35"/>
                </a:gdLst>
                <a:ahLst/>
                <a:cxnLst>
                  <a:cxn ang="T8">
                    <a:pos x="T0" y="T1"/>
                  </a:cxn>
                  <a:cxn ang="T9">
                    <a:pos x="T2" y="T3"/>
                  </a:cxn>
                  <a:cxn ang="T10">
                    <a:pos x="T4" y="T5"/>
                  </a:cxn>
                  <a:cxn ang="T11">
                    <a:pos x="T6" y="T7"/>
                  </a:cxn>
                </a:cxnLst>
                <a:rect l="T12" t="T13" r="T14" b="T15"/>
                <a:pathLst>
                  <a:path w="191" h="35">
                    <a:moveTo>
                      <a:pt x="2" y="2"/>
                    </a:moveTo>
                    <a:lnTo>
                      <a:pt x="0" y="35"/>
                    </a:lnTo>
                    <a:lnTo>
                      <a:pt x="191" y="0"/>
                    </a:lnTo>
                    <a:lnTo>
                      <a:pt x="2" y="2"/>
                    </a:lnTo>
                    <a:close/>
                  </a:path>
                </a:pathLst>
              </a:custGeom>
              <a:solidFill>
                <a:srgbClr val="000000"/>
              </a:solidFill>
              <a:ln w="9525">
                <a:noFill/>
                <a:round/>
                <a:headEnd/>
                <a:tailEnd/>
              </a:ln>
            </p:spPr>
            <p:txBody>
              <a:bodyPr/>
              <a:lstStyle/>
              <a:p>
                <a:endParaRPr lang="en-US"/>
              </a:p>
            </p:txBody>
          </p:sp>
          <p:sp>
            <p:nvSpPr>
              <p:cNvPr id="403" name="Freeform 34">
                <a:extLst>
                  <a:ext uri="{FF2B5EF4-FFF2-40B4-BE49-F238E27FC236}">
                    <a16:creationId xmlns:a16="http://schemas.microsoft.com/office/drawing/2014/main" id="{E4C295C0-1A81-4417-ADB2-752B228E87C7}"/>
                  </a:ext>
                </a:extLst>
              </p:cNvPr>
              <p:cNvSpPr>
                <a:spLocks/>
              </p:cNvSpPr>
              <p:nvPr/>
            </p:nvSpPr>
            <p:spPr bwMode="auto">
              <a:xfrm>
                <a:off x="3171" y="4210"/>
                <a:ext cx="32" cy="7"/>
              </a:xfrm>
              <a:custGeom>
                <a:avLst/>
                <a:gdLst>
                  <a:gd name="T0" fmla="*/ 0 w 193"/>
                  <a:gd name="T1" fmla="*/ 35 h 35"/>
                  <a:gd name="T2" fmla="*/ 191 w 193"/>
                  <a:gd name="T3" fmla="*/ 0 h 35"/>
                  <a:gd name="T4" fmla="*/ 193 w 193"/>
                  <a:gd name="T5" fmla="*/ 33 h 35"/>
                  <a:gd name="T6" fmla="*/ 0 w 193"/>
                  <a:gd name="T7" fmla="*/ 35 h 35"/>
                  <a:gd name="T8" fmla="*/ 0 60000 65536"/>
                  <a:gd name="T9" fmla="*/ 0 60000 65536"/>
                  <a:gd name="T10" fmla="*/ 0 60000 65536"/>
                  <a:gd name="T11" fmla="*/ 0 60000 65536"/>
                  <a:gd name="T12" fmla="*/ 0 w 193"/>
                  <a:gd name="T13" fmla="*/ 0 h 35"/>
                  <a:gd name="T14" fmla="*/ 193 w 193"/>
                  <a:gd name="T15" fmla="*/ 35 h 35"/>
                </a:gdLst>
                <a:ahLst/>
                <a:cxnLst>
                  <a:cxn ang="T8">
                    <a:pos x="T0" y="T1"/>
                  </a:cxn>
                  <a:cxn ang="T9">
                    <a:pos x="T2" y="T3"/>
                  </a:cxn>
                  <a:cxn ang="T10">
                    <a:pos x="T4" y="T5"/>
                  </a:cxn>
                  <a:cxn ang="T11">
                    <a:pos x="T6" y="T7"/>
                  </a:cxn>
                </a:cxnLst>
                <a:rect l="T12" t="T13" r="T14" b="T15"/>
                <a:pathLst>
                  <a:path w="193" h="35">
                    <a:moveTo>
                      <a:pt x="0" y="35"/>
                    </a:moveTo>
                    <a:lnTo>
                      <a:pt x="191" y="0"/>
                    </a:lnTo>
                    <a:lnTo>
                      <a:pt x="193" y="33"/>
                    </a:lnTo>
                    <a:lnTo>
                      <a:pt x="0" y="35"/>
                    </a:lnTo>
                    <a:close/>
                  </a:path>
                </a:pathLst>
              </a:custGeom>
              <a:solidFill>
                <a:srgbClr val="000000"/>
              </a:solidFill>
              <a:ln w="9525">
                <a:noFill/>
                <a:round/>
                <a:headEnd/>
                <a:tailEnd/>
              </a:ln>
            </p:spPr>
            <p:txBody>
              <a:bodyPr/>
              <a:lstStyle/>
              <a:p>
                <a:endParaRPr lang="en-US"/>
              </a:p>
            </p:txBody>
          </p:sp>
          <p:sp>
            <p:nvSpPr>
              <p:cNvPr id="404" name="Freeform 35">
                <a:extLst>
                  <a:ext uri="{FF2B5EF4-FFF2-40B4-BE49-F238E27FC236}">
                    <a16:creationId xmlns:a16="http://schemas.microsoft.com/office/drawing/2014/main" id="{BC3F4FAF-8EE0-430B-B1FA-5580AE55A621}"/>
                  </a:ext>
                </a:extLst>
              </p:cNvPr>
              <p:cNvSpPr>
                <a:spLocks/>
              </p:cNvSpPr>
              <p:nvPr/>
            </p:nvSpPr>
            <p:spPr bwMode="auto">
              <a:xfrm>
                <a:off x="3171" y="4210"/>
                <a:ext cx="32" cy="7"/>
              </a:xfrm>
              <a:custGeom>
                <a:avLst/>
                <a:gdLst>
                  <a:gd name="T0" fmla="*/ 2 w 193"/>
                  <a:gd name="T1" fmla="*/ 2 h 35"/>
                  <a:gd name="T2" fmla="*/ 0 w 193"/>
                  <a:gd name="T3" fmla="*/ 35 h 35"/>
                  <a:gd name="T4" fmla="*/ 193 w 193"/>
                  <a:gd name="T5" fmla="*/ 33 h 35"/>
                  <a:gd name="T6" fmla="*/ 191 w 193"/>
                  <a:gd name="T7" fmla="*/ 0 h 35"/>
                  <a:gd name="T8" fmla="*/ 2 w 193"/>
                  <a:gd name="T9" fmla="*/ 2 h 35"/>
                  <a:gd name="T10" fmla="*/ 0 60000 65536"/>
                  <a:gd name="T11" fmla="*/ 0 60000 65536"/>
                  <a:gd name="T12" fmla="*/ 0 60000 65536"/>
                  <a:gd name="T13" fmla="*/ 0 60000 65536"/>
                  <a:gd name="T14" fmla="*/ 0 60000 65536"/>
                  <a:gd name="T15" fmla="*/ 0 w 193"/>
                  <a:gd name="T16" fmla="*/ 0 h 35"/>
                  <a:gd name="T17" fmla="*/ 193 w 193"/>
                  <a:gd name="T18" fmla="*/ 35 h 35"/>
                </a:gdLst>
                <a:ahLst/>
                <a:cxnLst>
                  <a:cxn ang="T10">
                    <a:pos x="T0" y="T1"/>
                  </a:cxn>
                  <a:cxn ang="T11">
                    <a:pos x="T2" y="T3"/>
                  </a:cxn>
                  <a:cxn ang="T12">
                    <a:pos x="T4" y="T5"/>
                  </a:cxn>
                  <a:cxn ang="T13">
                    <a:pos x="T6" y="T7"/>
                  </a:cxn>
                  <a:cxn ang="T14">
                    <a:pos x="T8" y="T9"/>
                  </a:cxn>
                </a:cxnLst>
                <a:rect l="T15" t="T16" r="T17" b="T18"/>
                <a:pathLst>
                  <a:path w="193" h="35">
                    <a:moveTo>
                      <a:pt x="2" y="2"/>
                    </a:moveTo>
                    <a:lnTo>
                      <a:pt x="0" y="35"/>
                    </a:lnTo>
                    <a:lnTo>
                      <a:pt x="193" y="33"/>
                    </a:lnTo>
                    <a:lnTo>
                      <a:pt x="191" y="0"/>
                    </a:lnTo>
                    <a:lnTo>
                      <a:pt x="2" y="2"/>
                    </a:lnTo>
                  </a:path>
                </a:pathLst>
              </a:custGeom>
              <a:noFill/>
              <a:ln w="0">
                <a:solidFill>
                  <a:srgbClr val="000000"/>
                </a:solidFill>
                <a:prstDash val="solid"/>
                <a:round/>
                <a:headEnd/>
                <a:tailEnd/>
              </a:ln>
            </p:spPr>
            <p:txBody>
              <a:bodyPr/>
              <a:lstStyle/>
              <a:p>
                <a:endParaRPr lang="en-US"/>
              </a:p>
            </p:txBody>
          </p:sp>
          <p:sp>
            <p:nvSpPr>
              <p:cNvPr id="405" name="Freeform 36">
                <a:extLst>
                  <a:ext uri="{FF2B5EF4-FFF2-40B4-BE49-F238E27FC236}">
                    <a16:creationId xmlns:a16="http://schemas.microsoft.com/office/drawing/2014/main" id="{188A10A8-2782-46A3-B4E6-15FA4AFE890A}"/>
                  </a:ext>
                </a:extLst>
              </p:cNvPr>
              <p:cNvSpPr>
                <a:spLocks/>
              </p:cNvSpPr>
              <p:nvPr/>
            </p:nvSpPr>
            <p:spPr bwMode="auto">
              <a:xfrm>
                <a:off x="3203" y="4205"/>
                <a:ext cx="30" cy="11"/>
              </a:xfrm>
              <a:custGeom>
                <a:avLst/>
                <a:gdLst>
                  <a:gd name="T0" fmla="*/ 0 w 183"/>
                  <a:gd name="T1" fmla="*/ 23 h 56"/>
                  <a:gd name="T2" fmla="*/ 2 w 183"/>
                  <a:gd name="T3" fmla="*/ 56 h 56"/>
                  <a:gd name="T4" fmla="*/ 183 w 183"/>
                  <a:gd name="T5" fmla="*/ 0 h 56"/>
                  <a:gd name="T6" fmla="*/ 0 w 183"/>
                  <a:gd name="T7" fmla="*/ 23 h 56"/>
                  <a:gd name="T8" fmla="*/ 0 60000 65536"/>
                  <a:gd name="T9" fmla="*/ 0 60000 65536"/>
                  <a:gd name="T10" fmla="*/ 0 60000 65536"/>
                  <a:gd name="T11" fmla="*/ 0 60000 65536"/>
                  <a:gd name="T12" fmla="*/ 0 w 183"/>
                  <a:gd name="T13" fmla="*/ 0 h 56"/>
                  <a:gd name="T14" fmla="*/ 183 w 183"/>
                  <a:gd name="T15" fmla="*/ 56 h 56"/>
                </a:gdLst>
                <a:ahLst/>
                <a:cxnLst>
                  <a:cxn ang="T8">
                    <a:pos x="T0" y="T1"/>
                  </a:cxn>
                  <a:cxn ang="T9">
                    <a:pos x="T2" y="T3"/>
                  </a:cxn>
                  <a:cxn ang="T10">
                    <a:pos x="T4" y="T5"/>
                  </a:cxn>
                  <a:cxn ang="T11">
                    <a:pos x="T6" y="T7"/>
                  </a:cxn>
                </a:cxnLst>
                <a:rect l="T12" t="T13" r="T14" b="T15"/>
                <a:pathLst>
                  <a:path w="183" h="56">
                    <a:moveTo>
                      <a:pt x="0" y="23"/>
                    </a:moveTo>
                    <a:lnTo>
                      <a:pt x="2" y="56"/>
                    </a:lnTo>
                    <a:lnTo>
                      <a:pt x="183" y="0"/>
                    </a:lnTo>
                    <a:lnTo>
                      <a:pt x="0" y="23"/>
                    </a:lnTo>
                    <a:close/>
                  </a:path>
                </a:pathLst>
              </a:custGeom>
              <a:solidFill>
                <a:srgbClr val="000000"/>
              </a:solidFill>
              <a:ln w="9525">
                <a:noFill/>
                <a:round/>
                <a:headEnd/>
                <a:tailEnd/>
              </a:ln>
            </p:spPr>
            <p:txBody>
              <a:bodyPr/>
              <a:lstStyle/>
              <a:p>
                <a:endParaRPr lang="en-US"/>
              </a:p>
            </p:txBody>
          </p:sp>
          <p:sp>
            <p:nvSpPr>
              <p:cNvPr id="406" name="Freeform 37">
                <a:extLst>
                  <a:ext uri="{FF2B5EF4-FFF2-40B4-BE49-F238E27FC236}">
                    <a16:creationId xmlns:a16="http://schemas.microsoft.com/office/drawing/2014/main" id="{BC9B3D04-E169-4964-AEC5-25DB35E70EF3}"/>
                  </a:ext>
                </a:extLst>
              </p:cNvPr>
              <p:cNvSpPr>
                <a:spLocks/>
              </p:cNvSpPr>
              <p:nvPr/>
            </p:nvSpPr>
            <p:spPr bwMode="auto">
              <a:xfrm>
                <a:off x="3203" y="4205"/>
                <a:ext cx="31" cy="11"/>
              </a:xfrm>
              <a:custGeom>
                <a:avLst/>
                <a:gdLst>
                  <a:gd name="T0" fmla="*/ 0 w 185"/>
                  <a:gd name="T1" fmla="*/ 56 h 56"/>
                  <a:gd name="T2" fmla="*/ 181 w 185"/>
                  <a:gd name="T3" fmla="*/ 0 h 56"/>
                  <a:gd name="T4" fmla="*/ 185 w 185"/>
                  <a:gd name="T5" fmla="*/ 33 h 56"/>
                  <a:gd name="T6" fmla="*/ 0 w 185"/>
                  <a:gd name="T7" fmla="*/ 56 h 56"/>
                  <a:gd name="T8" fmla="*/ 0 60000 65536"/>
                  <a:gd name="T9" fmla="*/ 0 60000 65536"/>
                  <a:gd name="T10" fmla="*/ 0 60000 65536"/>
                  <a:gd name="T11" fmla="*/ 0 60000 65536"/>
                  <a:gd name="T12" fmla="*/ 0 w 185"/>
                  <a:gd name="T13" fmla="*/ 0 h 56"/>
                  <a:gd name="T14" fmla="*/ 185 w 185"/>
                  <a:gd name="T15" fmla="*/ 56 h 56"/>
                </a:gdLst>
                <a:ahLst/>
                <a:cxnLst>
                  <a:cxn ang="T8">
                    <a:pos x="T0" y="T1"/>
                  </a:cxn>
                  <a:cxn ang="T9">
                    <a:pos x="T2" y="T3"/>
                  </a:cxn>
                  <a:cxn ang="T10">
                    <a:pos x="T4" y="T5"/>
                  </a:cxn>
                  <a:cxn ang="T11">
                    <a:pos x="T6" y="T7"/>
                  </a:cxn>
                </a:cxnLst>
                <a:rect l="T12" t="T13" r="T14" b="T15"/>
                <a:pathLst>
                  <a:path w="185" h="56">
                    <a:moveTo>
                      <a:pt x="0" y="56"/>
                    </a:moveTo>
                    <a:lnTo>
                      <a:pt x="181" y="0"/>
                    </a:lnTo>
                    <a:lnTo>
                      <a:pt x="185" y="33"/>
                    </a:lnTo>
                    <a:lnTo>
                      <a:pt x="0" y="56"/>
                    </a:lnTo>
                    <a:close/>
                  </a:path>
                </a:pathLst>
              </a:custGeom>
              <a:solidFill>
                <a:srgbClr val="000000"/>
              </a:solidFill>
              <a:ln w="9525">
                <a:noFill/>
                <a:round/>
                <a:headEnd/>
                <a:tailEnd/>
              </a:ln>
            </p:spPr>
            <p:txBody>
              <a:bodyPr/>
              <a:lstStyle/>
              <a:p>
                <a:endParaRPr lang="en-US"/>
              </a:p>
            </p:txBody>
          </p:sp>
          <p:sp>
            <p:nvSpPr>
              <p:cNvPr id="407" name="Freeform 38">
                <a:extLst>
                  <a:ext uri="{FF2B5EF4-FFF2-40B4-BE49-F238E27FC236}">
                    <a16:creationId xmlns:a16="http://schemas.microsoft.com/office/drawing/2014/main" id="{9430B772-ED09-4DAF-BD0D-E8DBDC5975DA}"/>
                  </a:ext>
                </a:extLst>
              </p:cNvPr>
              <p:cNvSpPr>
                <a:spLocks/>
              </p:cNvSpPr>
              <p:nvPr/>
            </p:nvSpPr>
            <p:spPr bwMode="auto">
              <a:xfrm>
                <a:off x="3203" y="4205"/>
                <a:ext cx="31" cy="11"/>
              </a:xfrm>
              <a:custGeom>
                <a:avLst/>
                <a:gdLst>
                  <a:gd name="T0" fmla="*/ 0 w 187"/>
                  <a:gd name="T1" fmla="*/ 23 h 56"/>
                  <a:gd name="T2" fmla="*/ 2 w 187"/>
                  <a:gd name="T3" fmla="*/ 56 h 56"/>
                  <a:gd name="T4" fmla="*/ 187 w 187"/>
                  <a:gd name="T5" fmla="*/ 33 h 56"/>
                  <a:gd name="T6" fmla="*/ 183 w 187"/>
                  <a:gd name="T7" fmla="*/ 0 h 56"/>
                  <a:gd name="T8" fmla="*/ 0 w 187"/>
                  <a:gd name="T9" fmla="*/ 23 h 56"/>
                  <a:gd name="T10" fmla="*/ 0 60000 65536"/>
                  <a:gd name="T11" fmla="*/ 0 60000 65536"/>
                  <a:gd name="T12" fmla="*/ 0 60000 65536"/>
                  <a:gd name="T13" fmla="*/ 0 60000 65536"/>
                  <a:gd name="T14" fmla="*/ 0 60000 65536"/>
                  <a:gd name="T15" fmla="*/ 0 w 187"/>
                  <a:gd name="T16" fmla="*/ 0 h 56"/>
                  <a:gd name="T17" fmla="*/ 187 w 187"/>
                  <a:gd name="T18" fmla="*/ 56 h 56"/>
                </a:gdLst>
                <a:ahLst/>
                <a:cxnLst>
                  <a:cxn ang="T10">
                    <a:pos x="T0" y="T1"/>
                  </a:cxn>
                  <a:cxn ang="T11">
                    <a:pos x="T2" y="T3"/>
                  </a:cxn>
                  <a:cxn ang="T12">
                    <a:pos x="T4" y="T5"/>
                  </a:cxn>
                  <a:cxn ang="T13">
                    <a:pos x="T6" y="T7"/>
                  </a:cxn>
                  <a:cxn ang="T14">
                    <a:pos x="T8" y="T9"/>
                  </a:cxn>
                </a:cxnLst>
                <a:rect l="T15" t="T16" r="T17" b="T18"/>
                <a:pathLst>
                  <a:path w="187" h="56">
                    <a:moveTo>
                      <a:pt x="0" y="23"/>
                    </a:moveTo>
                    <a:lnTo>
                      <a:pt x="2" y="56"/>
                    </a:lnTo>
                    <a:lnTo>
                      <a:pt x="187" y="33"/>
                    </a:lnTo>
                    <a:lnTo>
                      <a:pt x="183" y="0"/>
                    </a:lnTo>
                    <a:lnTo>
                      <a:pt x="0" y="23"/>
                    </a:lnTo>
                  </a:path>
                </a:pathLst>
              </a:custGeom>
              <a:noFill/>
              <a:ln w="0">
                <a:solidFill>
                  <a:srgbClr val="000000"/>
                </a:solidFill>
                <a:prstDash val="solid"/>
                <a:round/>
                <a:headEnd/>
                <a:tailEnd/>
              </a:ln>
            </p:spPr>
            <p:txBody>
              <a:bodyPr/>
              <a:lstStyle/>
              <a:p>
                <a:endParaRPr lang="en-US"/>
              </a:p>
            </p:txBody>
          </p:sp>
          <p:sp>
            <p:nvSpPr>
              <p:cNvPr id="408" name="Freeform 39">
                <a:extLst>
                  <a:ext uri="{FF2B5EF4-FFF2-40B4-BE49-F238E27FC236}">
                    <a16:creationId xmlns:a16="http://schemas.microsoft.com/office/drawing/2014/main" id="{F156FF61-49AA-4510-9167-F331EE561714}"/>
                  </a:ext>
                </a:extLst>
              </p:cNvPr>
              <p:cNvSpPr>
                <a:spLocks/>
              </p:cNvSpPr>
              <p:nvPr/>
            </p:nvSpPr>
            <p:spPr bwMode="auto">
              <a:xfrm>
                <a:off x="3233" y="4198"/>
                <a:ext cx="30" cy="14"/>
              </a:xfrm>
              <a:custGeom>
                <a:avLst/>
                <a:gdLst>
                  <a:gd name="T0" fmla="*/ 0 w 177"/>
                  <a:gd name="T1" fmla="*/ 38 h 71"/>
                  <a:gd name="T2" fmla="*/ 4 w 177"/>
                  <a:gd name="T3" fmla="*/ 71 h 71"/>
                  <a:gd name="T4" fmla="*/ 177 w 177"/>
                  <a:gd name="T5" fmla="*/ 0 h 71"/>
                  <a:gd name="T6" fmla="*/ 0 w 177"/>
                  <a:gd name="T7" fmla="*/ 38 h 71"/>
                  <a:gd name="T8" fmla="*/ 0 60000 65536"/>
                  <a:gd name="T9" fmla="*/ 0 60000 65536"/>
                  <a:gd name="T10" fmla="*/ 0 60000 65536"/>
                  <a:gd name="T11" fmla="*/ 0 60000 65536"/>
                  <a:gd name="T12" fmla="*/ 0 w 177"/>
                  <a:gd name="T13" fmla="*/ 0 h 71"/>
                  <a:gd name="T14" fmla="*/ 177 w 177"/>
                  <a:gd name="T15" fmla="*/ 71 h 71"/>
                </a:gdLst>
                <a:ahLst/>
                <a:cxnLst>
                  <a:cxn ang="T8">
                    <a:pos x="T0" y="T1"/>
                  </a:cxn>
                  <a:cxn ang="T9">
                    <a:pos x="T2" y="T3"/>
                  </a:cxn>
                  <a:cxn ang="T10">
                    <a:pos x="T4" y="T5"/>
                  </a:cxn>
                  <a:cxn ang="T11">
                    <a:pos x="T6" y="T7"/>
                  </a:cxn>
                </a:cxnLst>
                <a:rect l="T12" t="T13" r="T14" b="T15"/>
                <a:pathLst>
                  <a:path w="177" h="71">
                    <a:moveTo>
                      <a:pt x="0" y="38"/>
                    </a:moveTo>
                    <a:lnTo>
                      <a:pt x="4" y="71"/>
                    </a:lnTo>
                    <a:lnTo>
                      <a:pt x="177" y="0"/>
                    </a:lnTo>
                    <a:lnTo>
                      <a:pt x="0" y="38"/>
                    </a:lnTo>
                    <a:close/>
                  </a:path>
                </a:pathLst>
              </a:custGeom>
              <a:solidFill>
                <a:srgbClr val="000000"/>
              </a:solidFill>
              <a:ln w="9525">
                <a:noFill/>
                <a:round/>
                <a:headEnd/>
                <a:tailEnd/>
              </a:ln>
            </p:spPr>
            <p:txBody>
              <a:bodyPr/>
              <a:lstStyle/>
              <a:p>
                <a:endParaRPr lang="en-US"/>
              </a:p>
            </p:txBody>
          </p:sp>
          <p:sp>
            <p:nvSpPr>
              <p:cNvPr id="409" name="Freeform 40">
                <a:extLst>
                  <a:ext uri="{FF2B5EF4-FFF2-40B4-BE49-F238E27FC236}">
                    <a16:creationId xmlns:a16="http://schemas.microsoft.com/office/drawing/2014/main" id="{620C4EBB-25D9-4DBE-80E1-79FB9D88F0DE}"/>
                  </a:ext>
                </a:extLst>
              </p:cNvPr>
              <p:cNvSpPr>
                <a:spLocks/>
              </p:cNvSpPr>
              <p:nvPr/>
            </p:nvSpPr>
            <p:spPr bwMode="auto">
              <a:xfrm>
                <a:off x="3234" y="4198"/>
                <a:ext cx="30" cy="14"/>
              </a:xfrm>
              <a:custGeom>
                <a:avLst/>
                <a:gdLst>
                  <a:gd name="T0" fmla="*/ 0 w 181"/>
                  <a:gd name="T1" fmla="*/ 71 h 71"/>
                  <a:gd name="T2" fmla="*/ 173 w 181"/>
                  <a:gd name="T3" fmla="*/ 0 h 71"/>
                  <a:gd name="T4" fmla="*/ 181 w 181"/>
                  <a:gd name="T5" fmla="*/ 32 h 71"/>
                  <a:gd name="T6" fmla="*/ 0 w 181"/>
                  <a:gd name="T7" fmla="*/ 71 h 71"/>
                  <a:gd name="T8" fmla="*/ 0 60000 65536"/>
                  <a:gd name="T9" fmla="*/ 0 60000 65536"/>
                  <a:gd name="T10" fmla="*/ 0 60000 65536"/>
                  <a:gd name="T11" fmla="*/ 0 60000 65536"/>
                  <a:gd name="T12" fmla="*/ 0 w 181"/>
                  <a:gd name="T13" fmla="*/ 0 h 71"/>
                  <a:gd name="T14" fmla="*/ 181 w 181"/>
                  <a:gd name="T15" fmla="*/ 71 h 71"/>
                </a:gdLst>
                <a:ahLst/>
                <a:cxnLst>
                  <a:cxn ang="T8">
                    <a:pos x="T0" y="T1"/>
                  </a:cxn>
                  <a:cxn ang="T9">
                    <a:pos x="T2" y="T3"/>
                  </a:cxn>
                  <a:cxn ang="T10">
                    <a:pos x="T4" y="T5"/>
                  </a:cxn>
                  <a:cxn ang="T11">
                    <a:pos x="T6" y="T7"/>
                  </a:cxn>
                </a:cxnLst>
                <a:rect l="T12" t="T13" r="T14" b="T15"/>
                <a:pathLst>
                  <a:path w="181" h="71">
                    <a:moveTo>
                      <a:pt x="0" y="71"/>
                    </a:moveTo>
                    <a:lnTo>
                      <a:pt x="173" y="0"/>
                    </a:lnTo>
                    <a:lnTo>
                      <a:pt x="181" y="32"/>
                    </a:lnTo>
                    <a:lnTo>
                      <a:pt x="0" y="71"/>
                    </a:lnTo>
                    <a:close/>
                  </a:path>
                </a:pathLst>
              </a:custGeom>
              <a:solidFill>
                <a:srgbClr val="000000"/>
              </a:solidFill>
              <a:ln w="9525">
                <a:noFill/>
                <a:round/>
                <a:headEnd/>
                <a:tailEnd/>
              </a:ln>
            </p:spPr>
            <p:txBody>
              <a:bodyPr/>
              <a:lstStyle/>
              <a:p>
                <a:endParaRPr lang="en-US"/>
              </a:p>
            </p:txBody>
          </p:sp>
          <p:sp>
            <p:nvSpPr>
              <p:cNvPr id="410" name="Freeform 41">
                <a:extLst>
                  <a:ext uri="{FF2B5EF4-FFF2-40B4-BE49-F238E27FC236}">
                    <a16:creationId xmlns:a16="http://schemas.microsoft.com/office/drawing/2014/main" id="{A404CE7E-9B02-4570-8866-D5E04D749891}"/>
                  </a:ext>
                </a:extLst>
              </p:cNvPr>
              <p:cNvSpPr>
                <a:spLocks/>
              </p:cNvSpPr>
              <p:nvPr/>
            </p:nvSpPr>
            <p:spPr bwMode="auto">
              <a:xfrm>
                <a:off x="3233" y="4198"/>
                <a:ext cx="31" cy="14"/>
              </a:xfrm>
              <a:custGeom>
                <a:avLst/>
                <a:gdLst>
                  <a:gd name="T0" fmla="*/ 0 w 185"/>
                  <a:gd name="T1" fmla="*/ 38 h 71"/>
                  <a:gd name="T2" fmla="*/ 4 w 185"/>
                  <a:gd name="T3" fmla="*/ 71 h 71"/>
                  <a:gd name="T4" fmla="*/ 185 w 185"/>
                  <a:gd name="T5" fmla="*/ 32 h 71"/>
                  <a:gd name="T6" fmla="*/ 177 w 185"/>
                  <a:gd name="T7" fmla="*/ 0 h 71"/>
                  <a:gd name="T8" fmla="*/ 0 w 185"/>
                  <a:gd name="T9" fmla="*/ 38 h 71"/>
                  <a:gd name="T10" fmla="*/ 0 60000 65536"/>
                  <a:gd name="T11" fmla="*/ 0 60000 65536"/>
                  <a:gd name="T12" fmla="*/ 0 60000 65536"/>
                  <a:gd name="T13" fmla="*/ 0 60000 65536"/>
                  <a:gd name="T14" fmla="*/ 0 60000 65536"/>
                  <a:gd name="T15" fmla="*/ 0 w 185"/>
                  <a:gd name="T16" fmla="*/ 0 h 71"/>
                  <a:gd name="T17" fmla="*/ 185 w 185"/>
                  <a:gd name="T18" fmla="*/ 71 h 71"/>
                </a:gdLst>
                <a:ahLst/>
                <a:cxnLst>
                  <a:cxn ang="T10">
                    <a:pos x="T0" y="T1"/>
                  </a:cxn>
                  <a:cxn ang="T11">
                    <a:pos x="T2" y="T3"/>
                  </a:cxn>
                  <a:cxn ang="T12">
                    <a:pos x="T4" y="T5"/>
                  </a:cxn>
                  <a:cxn ang="T13">
                    <a:pos x="T6" y="T7"/>
                  </a:cxn>
                  <a:cxn ang="T14">
                    <a:pos x="T8" y="T9"/>
                  </a:cxn>
                </a:cxnLst>
                <a:rect l="T15" t="T16" r="T17" b="T18"/>
                <a:pathLst>
                  <a:path w="185" h="71">
                    <a:moveTo>
                      <a:pt x="0" y="38"/>
                    </a:moveTo>
                    <a:lnTo>
                      <a:pt x="4" y="71"/>
                    </a:lnTo>
                    <a:lnTo>
                      <a:pt x="185" y="32"/>
                    </a:lnTo>
                    <a:lnTo>
                      <a:pt x="177" y="0"/>
                    </a:lnTo>
                    <a:lnTo>
                      <a:pt x="0" y="38"/>
                    </a:lnTo>
                  </a:path>
                </a:pathLst>
              </a:custGeom>
              <a:noFill/>
              <a:ln w="0">
                <a:solidFill>
                  <a:srgbClr val="000000"/>
                </a:solidFill>
                <a:prstDash val="solid"/>
                <a:round/>
                <a:headEnd/>
                <a:tailEnd/>
              </a:ln>
            </p:spPr>
            <p:txBody>
              <a:bodyPr/>
              <a:lstStyle/>
              <a:p>
                <a:endParaRPr lang="en-US"/>
              </a:p>
            </p:txBody>
          </p:sp>
          <p:sp>
            <p:nvSpPr>
              <p:cNvPr id="411" name="Freeform 42">
                <a:extLst>
                  <a:ext uri="{FF2B5EF4-FFF2-40B4-BE49-F238E27FC236}">
                    <a16:creationId xmlns:a16="http://schemas.microsoft.com/office/drawing/2014/main" id="{878875C9-27BF-46B9-B15B-1AA51A4BE9E5}"/>
                  </a:ext>
                </a:extLst>
              </p:cNvPr>
              <p:cNvSpPr>
                <a:spLocks/>
              </p:cNvSpPr>
              <p:nvPr/>
            </p:nvSpPr>
            <p:spPr bwMode="auto">
              <a:xfrm>
                <a:off x="3263" y="4188"/>
                <a:ext cx="29" cy="16"/>
              </a:xfrm>
              <a:custGeom>
                <a:avLst/>
                <a:gdLst>
                  <a:gd name="T0" fmla="*/ 0 w 180"/>
                  <a:gd name="T1" fmla="*/ 47 h 79"/>
                  <a:gd name="T2" fmla="*/ 8 w 180"/>
                  <a:gd name="T3" fmla="*/ 79 h 79"/>
                  <a:gd name="T4" fmla="*/ 180 w 180"/>
                  <a:gd name="T5" fmla="*/ 0 h 79"/>
                  <a:gd name="T6" fmla="*/ 0 w 180"/>
                  <a:gd name="T7" fmla="*/ 47 h 79"/>
                  <a:gd name="T8" fmla="*/ 0 60000 65536"/>
                  <a:gd name="T9" fmla="*/ 0 60000 65536"/>
                  <a:gd name="T10" fmla="*/ 0 60000 65536"/>
                  <a:gd name="T11" fmla="*/ 0 60000 65536"/>
                  <a:gd name="T12" fmla="*/ 0 w 180"/>
                  <a:gd name="T13" fmla="*/ 0 h 79"/>
                  <a:gd name="T14" fmla="*/ 180 w 180"/>
                  <a:gd name="T15" fmla="*/ 79 h 79"/>
                </a:gdLst>
                <a:ahLst/>
                <a:cxnLst>
                  <a:cxn ang="T8">
                    <a:pos x="T0" y="T1"/>
                  </a:cxn>
                  <a:cxn ang="T9">
                    <a:pos x="T2" y="T3"/>
                  </a:cxn>
                  <a:cxn ang="T10">
                    <a:pos x="T4" y="T5"/>
                  </a:cxn>
                  <a:cxn ang="T11">
                    <a:pos x="T6" y="T7"/>
                  </a:cxn>
                </a:cxnLst>
                <a:rect l="T12" t="T13" r="T14" b="T15"/>
                <a:pathLst>
                  <a:path w="180" h="79">
                    <a:moveTo>
                      <a:pt x="0" y="47"/>
                    </a:moveTo>
                    <a:lnTo>
                      <a:pt x="8" y="79"/>
                    </a:lnTo>
                    <a:lnTo>
                      <a:pt x="180" y="0"/>
                    </a:lnTo>
                    <a:lnTo>
                      <a:pt x="0" y="47"/>
                    </a:lnTo>
                    <a:close/>
                  </a:path>
                </a:pathLst>
              </a:custGeom>
              <a:solidFill>
                <a:srgbClr val="000000"/>
              </a:solidFill>
              <a:ln w="9525">
                <a:noFill/>
                <a:round/>
                <a:headEnd/>
                <a:tailEnd/>
              </a:ln>
            </p:spPr>
            <p:txBody>
              <a:bodyPr/>
              <a:lstStyle/>
              <a:p>
                <a:endParaRPr lang="en-US"/>
              </a:p>
            </p:txBody>
          </p:sp>
          <p:sp>
            <p:nvSpPr>
              <p:cNvPr id="412" name="Freeform 43">
                <a:extLst>
                  <a:ext uri="{FF2B5EF4-FFF2-40B4-BE49-F238E27FC236}">
                    <a16:creationId xmlns:a16="http://schemas.microsoft.com/office/drawing/2014/main" id="{5E3FBA42-E2B0-4169-9577-61B1F02CF436}"/>
                  </a:ext>
                </a:extLst>
              </p:cNvPr>
              <p:cNvSpPr>
                <a:spLocks/>
              </p:cNvSpPr>
              <p:nvPr/>
            </p:nvSpPr>
            <p:spPr bwMode="auto">
              <a:xfrm>
                <a:off x="3264" y="4188"/>
                <a:ext cx="30" cy="16"/>
              </a:xfrm>
              <a:custGeom>
                <a:avLst/>
                <a:gdLst>
                  <a:gd name="T0" fmla="*/ 0 w 179"/>
                  <a:gd name="T1" fmla="*/ 79 h 79"/>
                  <a:gd name="T2" fmla="*/ 172 w 179"/>
                  <a:gd name="T3" fmla="*/ 0 h 79"/>
                  <a:gd name="T4" fmla="*/ 179 w 179"/>
                  <a:gd name="T5" fmla="*/ 32 h 79"/>
                  <a:gd name="T6" fmla="*/ 0 w 179"/>
                  <a:gd name="T7" fmla="*/ 79 h 79"/>
                  <a:gd name="T8" fmla="*/ 0 60000 65536"/>
                  <a:gd name="T9" fmla="*/ 0 60000 65536"/>
                  <a:gd name="T10" fmla="*/ 0 60000 65536"/>
                  <a:gd name="T11" fmla="*/ 0 60000 65536"/>
                  <a:gd name="T12" fmla="*/ 0 w 179"/>
                  <a:gd name="T13" fmla="*/ 0 h 79"/>
                  <a:gd name="T14" fmla="*/ 179 w 179"/>
                  <a:gd name="T15" fmla="*/ 79 h 79"/>
                </a:gdLst>
                <a:ahLst/>
                <a:cxnLst>
                  <a:cxn ang="T8">
                    <a:pos x="T0" y="T1"/>
                  </a:cxn>
                  <a:cxn ang="T9">
                    <a:pos x="T2" y="T3"/>
                  </a:cxn>
                  <a:cxn ang="T10">
                    <a:pos x="T4" y="T5"/>
                  </a:cxn>
                  <a:cxn ang="T11">
                    <a:pos x="T6" y="T7"/>
                  </a:cxn>
                </a:cxnLst>
                <a:rect l="T12" t="T13" r="T14" b="T15"/>
                <a:pathLst>
                  <a:path w="179" h="79">
                    <a:moveTo>
                      <a:pt x="0" y="79"/>
                    </a:moveTo>
                    <a:lnTo>
                      <a:pt x="172" y="0"/>
                    </a:lnTo>
                    <a:lnTo>
                      <a:pt x="179" y="32"/>
                    </a:lnTo>
                    <a:lnTo>
                      <a:pt x="0" y="79"/>
                    </a:lnTo>
                    <a:close/>
                  </a:path>
                </a:pathLst>
              </a:custGeom>
              <a:solidFill>
                <a:srgbClr val="000000"/>
              </a:solidFill>
              <a:ln w="9525">
                <a:noFill/>
                <a:round/>
                <a:headEnd/>
                <a:tailEnd/>
              </a:ln>
            </p:spPr>
            <p:txBody>
              <a:bodyPr/>
              <a:lstStyle/>
              <a:p>
                <a:endParaRPr lang="en-US"/>
              </a:p>
            </p:txBody>
          </p:sp>
          <p:sp>
            <p:nvSpPr>
              <p:cNvPr id="413" name="Freeform 44">
                <a:extLst>
                  <a:ext uri="{FF2B5EF4-FFF2-40B4-BE49-F238E27FC236}">
                    <a16:creationId xmlns:a16="http://schemas.microsoft.com/office/drawing/2014/main" id="{BF4B9CAC-377C-4E9E-86C9-3819631A40A8}"/>
                  </a:ext>
                </a:extLst>
              </p:cNvPr>
              <p:cNvSpPr>
                <a:spLocks/>
              </p:cNvSpPr>
              <p:nvPr/>
            </p:nvSpPr>
            <p:spPr bwMode="auto">
              <a:xfrm>
                <a:off x="3263" y="4188"/>
                <a:ext cx="31" cy="16"/>
              </a:xfrm>
              <a:custGeom>
                <a:avLst/>
                <a:gdLst>
                  <a:gd name="T0" fmla="*/ 0 w 187"/>
                  <a:gd name="T1" fmla="*/ 47 h 79"/>
                  <a:gd name="T2" fmla="*/ 8 w 187"/>
                  <a:gd name="T3" fmla="*/ 79 h 79"/>
                  <a:gd name="T4" fmla="*/ 187 w 187"/>
                  <a:gd name="T5" fmla="*/ 32 h 79"/>
                  <a:gd name="T6" fmla="*/ 180 w 187"/>
                  <a:gd name="T7" fmla="*/ 0 h 79"/>
                  <a:gd name="T8" fmla="*/ 0 w 187"/>
                  <a:gd name="T9" fmla="*/ 47 h 79"/>
                  <a:gd name="T10" fmla="*/ 0 60000 65536"/>
                  <a:gd name="T11" fmla="*/ 0 60000 65536"/>
                  <a:gd name="T12" fmla="*/ 0 60000 65536"/>
                  <a:gd name="T13" fmla="*/ 0 60000 65536"/>
                  <a:gd name="T14" fmla="*/ 0 60000 65536"/>
                  <a:gd name="T15" fmla="*/ 0 w 187"/>
                  <a:gd name="T16" fmla="*/ 0 h 79"/>
                  <a:gd name="T17" fmla="*/ 187 w 187"/>
                  <a:gd name="T18" fmla="*/ 79 h 79"/>
                </a:gdLst>
                <a:ahLst/>
                <a:cxnLst>
                  <a:cxn ang="T10">
                    <a:pos x="T0" y="T1"/>
                  </a:cxn>
                  <a:cxn ang="T11">
                    <a:pos x="T2" y="T3"/>
                  </a:cxn>
                  <a:cxn ang="T12">
                    <a:pos x="T4" y="T5"/>
                  </a:cxn>
                  <a:cxn ang="T13">
                    <a:pos x="T6" y="T7"/>
                  </a:cxn>
                  <a:cxn ang="T14">
                    <a:pos x="T8" y="T9"/>
                  </a:cxn>
                </a:cxnLst>
                <a:rect l="T15" t="T16" r="T17" b="T18"/>
                <a:pathLst>
                  <a:path w="187" h="79">
                    <a:moveTo>
                      <a:pt x="0" y="47"/>
                    </a:moveTo>
                    <a:lnTo>
                      <a:pt x="8" y="79"/>
                    </a:lnTo>
                    <a:lnTo>
                      <a:pt x="187" y="32"/>
                    </a:lnTo>
                    <a:lnTo>
                      <a:pt x="180" y="0"/>
                    </a:lnTo>
                    <a:lnTo>
                      <a:pt x="0" y="47"/>
                    </a:lnTo>
                  </a:path>
                </a:pathLst>
              </a:custGeom>
              <a:noFill/>
              <a:ln w="0">
                <a:solidFill>
                  <a:srgbClr val="000000"/>
                </a:solidFill>
                <a:prstDash val="solid"/>
                <a:round/>
                <a:headEnd/>
                <a:tailEnd/>
              </a:ln>
            </p:spPr>
            <p:txBody>
              <a:bodyPr/>
              <a:lstStyle/>
              <a:p>
                <a:endParaRPr lang="en-US"/>
              </a:p>
            </p:txBody>
          </p:sp>
          <p:sp>
            <p:nvSpPr>
              <p:cNvPr id="414" name="Freeform 45">
                <a:extLst>
                  <a:ext uri="{FF2B5EF4-FFF2-40B4-BE49-F238E27FC236}">
                    <a16:creationId xmlns:a16="http://schemas.microsoft.com/office/drawing/2014/main" id="{BE64F909-A71B-4079-BBA3-AA9D70B9733C}"/>
                  </a:ext>
                </a:extLst>
              </p:cNvPr>
              <p:cNvSpPr>
                <a:spLocks/>
              </p:cNvSpPr>
              <p:nvPr/>
            </p:nvSpPr>
            <p:spPr bwMode="auto">
              <a:xfrm>
                <a:off x="3292" y="4178"/>
                <a:ext cx="31" cy="17"/>
              </a:xfrm>
              <a:custGeom>
                <a:avLst/>
                <a:gdLst>
                  <a:gd name="T0" fmla="*/ 0 w 183"/>
                  <a:gd name="T1" fmla="*/ 49 h 81"/>
                  <a:gd name="T2" fmla="*/ 7 w 183"/>
                  <a:gd name="T3" fmla="*/ 81 h 81"/>
                  <a:gd name="T4" fmla="*/ 183 w 183"/>
                  <a:gd name="T5" fmla="*/ 0 h 81"/>
                  <a:gd name="T6" fmla="*/ 0 w 183"/>
                  <a:gd name="T7" fmla="*/ 49 h 81"/>
                  <a:gd name="T8" fmla="*/ 0 60000 65536"/>
                  <a:gd name="T9" fmla="*/ 0 60000 65536"/>
                  <a:gd name="T10" fmla="*/ 0 60000 65536"/>
                  <a:gd name="T11" fmla="*/ 0 60000 65536"/>
                  <a:gd name="T12" fmla="*/ 0 w 183"/>
                  <a:gd name="T13" fmla="*/ 0 h 81"/>
                  <a:gd name="T14" fmla="*/ 183 w 183"/>
                  <a:gd name="T15" fmla="*/ 81 h 81"/>
                </a:gdLst>
                <a:ahLst/>
                <a:cxnLst>
                  <a:cxn ang="T8">
                    <a:pos x="T0" y="T1"/>
                  </a:cxn>
                  <a:cxn ang="T9">
                    <a:pos x="T2" y="T3"/>
                  </a:cxn>
                  <a:cxn ang="T10">
                    <a:pos x="T4" y="T5"/>
                  </a:cxn>
                  <a:cxn ang="T11">
                    <a:pos x="T6" y="T7"/>
                  </a:cxn>
                </a:cxnLst>
                <a:rect l="T12" t="T13" r="T14" b="T15"/>
                <a:pathLst>
                  <a:path w="183" h="81">
                    <a:moveTo>
                      <a:pt x="0" y="49"/>
                    </a:moveTo>
                    <a:lnTo>
                      <a:pt x="7" y="81"/>
                    </a:lnTo>
                    <a:lnTo>
                      <a:pt x="183" y="0"/>
                    </a:lnTo>
                    <a:lnTo>
                      <a:pt x="0" y="49"/>
                    </a:lnTo>
                    <a:close/>
                  </a:path>
                </a:pathLst>
              </a:custGeom>
              <a:solidFill>
                <a:srgbClr val="000000"/>
              </a:solidFill>
              <a:ln w="9525">
                <a:noFill/>
                <a:round/>
                <a:headEnd/>
                <a:tailEnd/>
              </a:ln>
            </p:spPr>
            <p:txBody>
              <a:bodyPr/>
              <a:lstStyle/>
              <a:p>
                <a:endParaRPr lang="en-US"/>
              </a:p>
            </p:txBody>
          </p:sp>
          <p:sp>
            <p:nvSpPr>
              <p:cNvPr id="415" name="Freeform 46">
                <a:extLst>
                  <a:ext uri="{FF2B5EF4-FFF2-40B4-BE49-F238E27FC236}">
                    <a16:creationId xmlns:a16="http://schemas.microsoft.com/office/drawing/2014/main" id="{1B41CBB1-EB57-43C0-9A02-58A28C286B27}"/>
                  </a:ext>
                </a:extLst>
              </p:cNvPr>
              <p:cNvSpPr>
                <a:spLocks/>
              </p:cNvSpPr>
              <p:nvPr/>
            </p:nvSpPr>
            <p:spPr bwMode="auto">
              <a:xfrm>
                <a:off x="3294" y="4178"/>
                <a:ext cx="30" cy="17"/>
              </a:xfrm>
              <a:custGeom>
                <a:avLst/>
                <a:gdLst>
                  <a:gd name="T0" fmla="*/ 0 w 184"/>
                  <a:gd name="T1" fmla="*/ 81 h 81"/>
                  <a:gd name="T2" fmla="*/ 176 w 184"/>
                  <a:gd name="T3" fmla="*/ 0 h 81"/>
                  <a:gd name="T4" fmla="*/ 184 w 184"/>
                  <a:gd name="T5" fmla="*/ 32 h 81"/>
                  <a:gd name="T6" fmla="*/ 0 w 184"/>
                  <a:gd name="T7" fmla="*/ 81 h 81"/>
                  <a:gd name="T8" fmla="*/ 0 60000 65536"/>
                  <a:gd name="T9" fmla="*/ 0 60000 65536"/>
                  <a:gd name="T10" fmla="*/ 0 60000 65536"/>
                  <a:gd name="T11" fmla="*/ 0 60000 65536"/>
                  <a:gd name="T12" fmla="*/ 0 w 184"/>
                  <a:gd name="T13" fmla="*/ 0 h 81"/>
                  <a:gd name="T14" fmla="*/ 184 w 184"/>
                  <a:gd name="T15" fmla="*/ 81 h 81"/>
                </a:gdLst>
                <a:ahLst/>
                <a:cxnLst>
                  <a:cxn ang="T8">
                    <a:pos x="T0" y="T1"/>
                  </a:cxn>
                  <a:cxn ang="T9">
                    <a:pos x="T2" y="T3"/>
                  </a:cxn>
                  <a:cxn ang="T10">
                    <a:pos x="T4" y="T5"/>
                  </a:cxn>
                  <a:cxn ang="T11">
                    <a:pos x="T6" y="T7"/>
                  </a:cxn>
                </a:cxnLst>
                <a:rect l="T12" t="T13" r="T14" b="T15"/>
                <a:pathLst>
                  <a:path w="184" h="81">
                    <a:moveTo>
                      <a:pt x="0" y="81"/>
                    </a:moveTo>
                    <a:lnTo>
                      <a:pt x="176" y="0"/>
                    </a:lnTo>
                    <a:lnTo>
                      <a:pt x="184" y="32"/>
                    </a:lnTo>
                    <a:lnTo>
                      <a:pt x="0" y="81"/>
                    </a:lnTo>
                    <a:close/>
                  </a:path>
                </a:pathLst>
              </a:custGeom>
              <a:solidFill>
                <a:srgbClr val="000000"/>
              </a:solidFill>
              <a:ln w="9525">
                <a:noFill/>
                <a:round/>
                <a:headEnd/>
                <a:tailEnd/>
              </a:ln>
            </p:spPr>
            <p:txBody>
              <a:bodyPr/>
              <a:lstStyle/>
              <a:p>
                <a:endParaRPr lang="en-US"/>
              </a:p>
            </p:txBody>
          </p:sp>
          <p:sp>
            <p:nvSpPr>
              <p:cNvPr id="416" name="Freeform 47">
                <a:extLst>
                  <a:ext uri="{FF2B5EF4-FFF2-40B4-BE49-F238E27FC236}">
                    <a16:creationId xmlns:a16="http://schemas.microsoft.com/office/drawing/2014/main" id="{D2CF4FBF-B220-49B0-9CCE-F583D1C092FF}"/>
                  </a:ext>
                </a:extLst>
              </p:cNvPr>
              <p:cNvSpPr>
                <a:spLocks/>
              </p:cNvSpPr>
              <p:nvPr/>
            </p:nvSpPr>
            <p:spPr bwMode="auto">
              <a:xfrm>
                <a:off x="3292" y="4178"/>
                <a:ext cx="32" cy="17"/>
              </a:xfrm>
              <a:custGeom>
                <a:avLst/>
                <a:gdLst>
                  <a:gd name="T0" fmla="*/ 0 w 191"/>
                  <a:gd name="T1" fmla="*/ 49 h 81"/>
                  <a:gd name="T2" fmla="*/ 7 w 191"/>
                  <a:gd name="T3" fmla="*/ 81 h 81"/>
                  <a:gd name="T4" fmla="*/ 191 w 191"/>
                  <a:gd name="T5" fmla="*/ 32 h 81"/>
                  <a:gd name="T6" fmla="*/ 183 w 191"/>
                  <a:gd name="T7" fmla="*/ 0 h 81"/>
                  <a:gd name="T8" fmla="*/ 0 w 191"/>
                  <a:gd name="T9" fmla="*/ 49 h 81"/>
                  <a:gd name="T10" fmla="*/ 0 60000 65536"/>
                  <a:gd name="T11" fmla="*/ 0 60000 65536"/>
                  <a:gd name="T12" fmla="*/ 0 60000 65536"/>
                  <a:gd name="T13" fmla="*/ 0 60000 65536"/>
                  <a:gd name="T14" fmla="*/ 0 60000 65536"/>
                  <a:gd name="T15" fmla="*/ 0 w 191"/>
                  <a:gd name="T16" fmla="*/ 0 h 81"/>
                  <a:gd name="T17" fmla="*/ 191 w 191"/>
                  <a:gd name="T18" fmla="*/ 81 h 81"/>
                </a:gdLst>
                <a:ahLst/>
                <a:cxnLst>
                  <a:cxn ang="T10">
                    <a:pos x="T0" y="T1"/>
                  </a:cxn>
                  <a:cxn ang="T11">
                    <a:pos x="T2" y="T3"/>
                  </a:cxn>
                  <a:cxn ang="T12">
                    <a:pos x="T4" y="T5"/>
                  </a:cxn>
                  <a:cxn ang="T13">
                    <a:pos x="T6" y="T7"/>
                  </a:cxn>
                  <a:cxn ang="T14">
                    <a:pos x="T8" y="T9"/>
                  </a:cxn>
                </a:cxnLst>
                <a:rect l="T15" t="T16" r="T17" b="T18"/>
                <a:pathLst>
                  <a:path w="191" h="81">
                    <a:moveTo>
                      <a:pt x="0" y="49"/>
                    </a:moveTo>
                    <a:lnTo>
                      <a:pt x="7" y="81"/>
                    </a:lnTo>
                    <a:lnTo>
                      <a:pt x="191" y="32"/>
                    </a:lnTo>
                    <a:lnTo>
                      <a:pt x="183" y="0"/>
                    </a:lnTo>
                    <a:lnTo>
                      <a:pt x="0" y="49"/>
                    </a:lnTo>
                  </a:path>
                </a:pathLst>
              </a:custGeom>
              <a:noFill/>
              <a:ln w="0">
                <a:solidFill>
                  <a:srgbClr val="000000"/>
                </a:solidFill>
                <a:prstDash val="solid"/>
                <a:round/>
                <a:headEnd/>
                <a:tailEnd/>
              </a:ln>
            </p:spPr>
            <p:txBody>
              <a:bodyPr/>
              <a:lstStyle/>
              <a:p>
                <a:endParaRPr lang="en-US"/>
              </a:p>
            </p:txBody>
          </p:sp>
          <p:sp>
            <p:nvSpPr>
              <p:cNvPr id="417" name="Freeform 48">
                <a:extLst>
                  <a:ext uri="{FF2B5EF4-FFF2-40B4-BE49-F238E27FC236}">
                    <a16:creationId xmlns:a16="http://schemas.microsoft.com/office/drawing/2014/main" id="{789054A0-5127-46D2-A45D-8768AD81A77E}"/>
                  </a:ext>
                </a:extLst>
              </p:cNvPr>
              <p:cNvSpPr>
                <a:spLocks/>
              </p:cNvSpPr>
              <p:nvPr/>
            </p:nvSpPr>
            <p:spPr bwMode="auto">
              <a:xfrm>
                <a:off x="3323" y="4170"/>
                <a:ext cx="32" cy="15"/>
              </a:xfrm>
              <a:custGeom>
                <a:avLst/>
                <a:gdLst>
                  <a:gd name="T0" fmla="*/ 0 w 195"/>
                  <a:gd name="T1" fmla="*/ 44 h 76"/>
                  <a:gd name="T2" fmla="*/ 8 w 195"/>
                  <a:gd name="T3" fmla="*/ 76 h 76"/>
                  <a:gd name="T4" fmla="*/ 195 w 195"/>
                  <a:gd name="T5" fmla="*/ 0 h 76"/>
                  <a:gd name="T6" fmla="*/ 0 w 195"/>
                  <a:gd name="T7" fmla="*/ 44 h 76"/>
                  <a:gd name="T8" fmla="*/ 0 60000 65536"/>
                  <a:gd name="T9" fmla="*/ 0 60000 65536"/>
                  <a:gd name="T10" fmla="*/ 0 60000 65536"/>
                  <a:gd name="T11" fmla="*/ 0 60000 65536"/>
                  <a:gd name="T12" fmla="*/ 0 w 195"/>
                  <a:gd name="T13" fmla="*/ 0 h 76"/>
                  <a:gd name="T14" fmla="*/ 195 w 195"/>
                  <a:gd name="T15" fmla="*/ 76 h 76"/>
                </a:gdLst>
                <a:ahLst/>
                <a:cxnLst>
                  <a:cxn ang="T8">
                    <a:pos x="T0" y="T1"/>
                  </a:cxn>
                  <a:cxn ang="T9">
                    <a:pos x="T2" y="T3"/>
                  </a:cxn>
                  <a:cxn ang="T10">
                    <a:pos x="T4" y="T5"/>
                  </a:cxn>
                  <a:cxn ang="T11">
                    <a:pos x="T6" y="T7"/>
                  </a:cxn>
                </a:cxnLst>
                <a:rect l="T12" t="T13" r="T14" b="T15"/>
                <a:pathLst>
                  <a:path w="195" h="76">
                    <a:moveTo>
                      <a:pt x="0" y="44"/>
                    </a:moveTo>
                    <a:lnTo>
                      <a:pt x="8" y="76"/>
                    </a:lnTo>
                    <a:lnTo>
                      <a:pt x="195" y="0"/>
                    </a:lnTo>
                    <a:lnTo>
                      <a:pt x="0" y="44"/>
                    </a:lnTo>
                    <a:close/>
                  </a:path>
                </a:pathLst>
              </a:custGeom>
              <a:solidFill>
                <a:srgbClr val="000000"/>
              </a:solidFill>
              <a:ln w="9525">
                <a:noFill/>
                <a:round/>
                <a:headEnd/>
                <a:tailEnd/>
              </a:ln>
            </p:spPr>
            <p:txBody>
              <a:bodyPr/>
              <a:lstStyle/>
              <a:p>
                <a:endParaRPr lang="en-US"/>
              </a:p>
            </p:txBody>
          </p:sp>
          <p:sp>
            <p:nvSpPr>
              <p:cNvPr id="418" name="Freeform 49">
                <a:extLst>
                  <a:ext uri="{FF2B5EF4-FFF2-40B4-BE49-F238E27FC236}">
                    <a16:creationId xmlns:a16="http://schemas.microsoft.com/office/drawing/2014/main" id="{BFDD81B8-3E19-40E4-9D31-1DACD46EFB50}"/>
                  </a:ext>
                </a:extLst>
              </p:cNvPr>
              <p:cNvSpPr>
                <a:spLocks/>
              </p:cNvSpPr>
              <p:nvPr/>
            </p:nvSpPr>
            <p:spPr bwMode="auto">
              <a:xfrm>
                <a:off x="3324" y="4170"/>
                <a:ext cx="32" cy="15"/>
              </a:xfrm>
              <a:custGeom>
                <a:avLst/>
                <a:gdLst>
                  <a:gd name="T0" fmla="*/ 0 w 192"/>
                  <a:gd name="T1" fmla="*/ 76 h 76"/>
                  <a:gd name="T2" fmla="*/ 187 w 192"/>
                  <a:gd name="T3" fmla="*/ 0 h 76"/>
                  <a:gd name="T4" fmla="*/ 192 w 192"/>
                  <a:gd name="T5" fmla="*/ 31 h 76"/>
                  <a:gd name="T6" fmla="*/ 0 w 192"/>
                  <a:gd name="T7" fmla="*/ 76 h 76"/>
                  <a:gd name="T8" fmla="*/ 0 60000 65536"/>
                  <a:gd name="T9" fmla="*/ 0 60000 65536"/>
                  <a:gd name="T10" fmla="*/ 0 60000 65536"/>
                  <a:gd name="T11" fmla="*/ 0 60000 65536"/>
                  <a:gd name="T12" fmla="*/ 0 w 192"/>
                  <a:gd name="T13" fmla="*/ 0 h 76"/>
                  <a:gd name="T14" fmla="*/ 192 w 192"/>
                  <a:gd name="T15" fmla="*/ 76 h 76"/>
                </a:gdLst>
                <a:ahLst/>
                <a:cxnLst>
                  <a:cxn ang="T8">
                    <a:pos x="T0" y="T1"/>
                  </a:cxn>
                  <a:cxn ang="T9">
                    <a:pos x="T2" y="T3"/>
                  </a:cxn>
                  <a:cxn ang="T10">
                    <a:pos x="T4" y="T5"/>
                  </a:cxn>
                  <a:cxn ang="T11">
                    <a:pos x="T6" y="T7"/>
                  </a:cxn>
                </a:cxnLst>
                <a:rect l="T12" t="T13" r="T14" b="T15"/>
                <a:pathLst>
                  <a:path w="192" h="76">
                    <a:moveTo>
                      <a:pt x="0" y="76"/>
                    </a:moveTo>
                    <a:lnTo>
                      <a:pt x="187" y="0"/>
                    </a:lnTo>
                    <a:lnTo>
                      <a:pt x="192" y="31"/>
                    </a:lnTo>
                    <a:lnTo>
                      <a:pt x="0" y="76"/>
                    </a:lnTo>
                    <a:close/>
                  </a:path>
                </a:pathLst>
              </a:custGeom>
              <a:solidFill>
                <a:srgbClr val="000000"/>
              </a:solidFill>
              <a:ln w="9525">
                <a:noFill/>
                <a:round/>
                <a:headEnd/>
                <a:tailEnd/>
              </a:ln>
            </p:spPr>
            <p:txBody>
              <a:bodyPr/>
              <a:lstStyle/>
              <a:p>
                <a:endParaRPr lang="en-US"/>
              </a:p>
            </p:txBody>
          </p:sp>
          <p:sp>
            <p:nvSpPr>
              <p:cNvPr id="419" name="Freeform 50">
                <a:extLst>
                  <a:ext uri="{FF2B5EF4-FFF2-40B4-BE49-F238E27FC236}">
                    <a16:creationId xmlns:a16="http://schemas.microsoft.com/office/drawing/2014/main" id="{DDBC4604-0C15-4E77-8541-4CE6861EE209}"/>
                  </a:ext>
                </a:extLst>
              </p:cNvPr>
              <p:cNvSpPr>
                <a:spLocks/>
              </p:cNvSpPr>
              <p:nvPr/>
            </p:nvSpPr>
            <p:spPr bwMode="auto">
              <a:xfrm>
                <a:off x="3323" y="4170"/>
                <a:ext cx="33" cy="15"/>
              </a:xfrm>
              <a:custGeom>
                <a:avLst/>
                <a:gdLst>
                  <a:gd name="T0" fmla="*/ 0 w 200"/>
                  <a:gd name="T1" fmla="*/ 44 h 76"/>
                  <a:gd name="T2" fmla="*/ 8 w 200"/>
                  <a:gd name="T3" fmla="*/ 76 h 76"/>
                  <a:gd name="T4" fmla="*/ 200 w 200"/>
                  <a:gd name="T5" fmla="*/ 31 h 76"/>
                  <a:gd name="T6" fmla="*/ 195 w 200"/>
                  <a:gd name="T7" fmla="*/ 0 h 76"/>
                  <a:gd name="T8" fmla="*/ 0 w 200"/>
                  <a:gd name="T9" fmla="*/ 44 h 76"/>
                  <a:gd name="T10" fmla="*/ 0 60000 65536"/>
                  <a:gd name="T11" fmla="*/ 0 60000 65536"/>
                  <a:gd name="T12" fmla="*/ 0 60000 65536"/>
                  <a:gd name="T13" fmla="*/ 0 60000 65536"/>
                  <a:gd name="T14" fmla="*/ 0 60000 65536"/>
                  <a:gd name="T15" fmla="*/ 0 w 200"/>
                  <a:gd name="T16" fmla="*/ 0 h 76"/>
                  <a:gd name="T17" fmla="*/ 200 w 200"/>
                  <a:gd name="T18" fmla="*/ 76 h 76"/>
                </a:gdLst>
                <a:ahLst/>
                <a:cxnLst>
                  <a:cxn ang="T10">
                    <a:pos x="T0" y="T1"/>
                  </a:cxn>
                  <a:cxn ang="T11">
                    <a:pos x="T2" y="T3"/>
                  </a:cxn>
                  <a:cxn ang="T12">
                    <a:pos x="T4" y="T5"/>
                  </a:cxn>
                  <a:cxn ang="T13">
                    <a:pos x="T6" y="T7"/>
                  </a:cxn>
                  <a:cxn ang="T14">
                    <a:pos x="T8" y="T9"/>
                  </a:cxn>
                </a:cxnLst>
                <a:rect l="T15" t="T16" r="T17" b="T18"/>
                <a:pathLst>
                  <a:path w="200" h="76">
                    <a:moveTo>
                      <a:pt x="0" y="44"/>
                    </a:moveTo>
                    <a:lnTo>
                      <a:pt x="8" y="76"/>
                    </a:lnTo>
                    <a:lnTo>
                      <a:pt x="200" y="31"/>
                    </a:lnTo>
                    <a:lnTo>
                      <a:pt x="195" y="0"/>
                    </a:lnTo>
                    <a:lnTo>
                      <a:pt x="0" y="44"/>
                    </a:lnTo>
                  </a:path>
                </a:pathLst>
              </a:custGeom>
              <a:noFill/>
              <a:ln w="0">
                <a:solidFill>
                  <a:srgbClr val="000000"/>
                </a:solidFill>
                <a:prstDash val="solid"/>
                <a:round/>
                <a:headEnd/>
                <a:tailEnd/>
              </a:ln>
            </p:spPr>
            <p:txBody>
              <a:bodyPr/>
              <a:lstStyle/>
              <a:p>
                <a:endParaRPr lang="en-US"/>
              </a:p>
            </p:txBody>
          </p:sp>
          <p:sp>
            <p:nvSpPr>
              <p:cNvPr id="420" name="Freeform 51">
                <a:extLst>
                  <a:ext uri="{FF2B5EF4-FFF2-40B4-BE49-F238E27FC236}">
                    <a16:creationId xmlns:a16="http://schemas.microsoft.com/office/drawing/2014/main" id="{4E6D170F-0F85-4946-AC07-6FB908D907D6}"/>
                  </a:ext>
                </a:extLst>
              </p:cNvPr>
              <p:cNvSpPr>
                <a:spLocks/>
              </p:cNvSpPr>
              <p:nvPr/>
            </p:nvSpPr>
            <p:spPr bwMode="auto">
              <a:xfrm>
                <a:off x="3355" y="4163"/>
                <a:ext cx="35" cy="13"/>
              </a:xfrm>
              <a:custGeom>
                <a:avLst/>
                <a:gdLst>
                  <a:gd name="T0" fmla="*/ 0 w 208"/>
                  <a:gd name="T1" fmla="*/ 33 h 64"/>
                  <a:gd name="T2" fmla="*/ 5 w 208"/>
                  <a:gd name="T3" fmla="*/ 64 h 64"/>
                  <a:gd name="T4" fmla="*/ 208 w 208"/>
                  <a:gd name="T5" fmla="*/ 0 h 64"/>
                  <a:gd name="T6" fmla="*/ 0 w 208"/>
                  <a:gd name="T7" fmla="*/ 33 h 64"/>
                  <a:gd name="T8" fmla="*/ 0 60000 65536"/>
                  <a:gd name="T9" fmla="*/ 0 60000 65536"/>
                  <a:gd name="T10" fmla="*/ 0 60000 65536"/>
                  <a:gd name="T11" fmla="*/ 0 60000 65536"/>
                  <a:gd name="T12" fmla="*/ 0 w 208"/>
                  <a:gd name="T13" fmla="*/ 0 h 64"/>
                  <a:gd name="T14" fmla="*/ 208 w 208"/>
                  <a:gd name="T15" fmla="*/ 64 h 64"/>
                </a:gdLst>
                <a:ahLst/>
                <a:cxnLst>
                  <a:cxn ang="T8">
                    <a:pos x="T0" y="T1"/>
                  </a:cxn>
                  <a:cxn ang="T9">
                    <a:pos x="T2" y="T3"/>
                  </a:cxn>
                  <a:cxn ang="T10">
                    <a:pos x="T4" y="T5"/>
                  </a:cxn>
                  <a:cxn ang="T11">
                    <a:pos x="T6" y="T7"/>
                  </a:cxn>
                </a:cxnLst>
                <a:rect l="T12" t="T13" r="T14" b="T15"/>
                <a:pathLst>
                  <a:path w="208" h="64">
                    <a:moveTo>
                      <a:pt x="0" y="33"/>
                    </a:moveTo>
                    <a:lnTo>
                      <a:pt x="5" y="64"/>
                    </a:lnTo>
                    <a:lnTo>
                      <a:pt x="208" y="0"/>
                    </a:lnTo>
                    <a:lnTo>
                      <a:pt x="0" y="33"/>
                    </a:lnTo>
                    <a:close/>
                  </a:path>
                </a:pathLst>
              </a:custGeom>
              <a:solidFill>
                <a:srgbClr val="000000"/>
              </a:solidFill>
              <a:ln w="9525">
                <a:noFill/>
                <a:round/>
                <a:headEnd/>
                <a:tailEnd/>
              </a:ln>
            </p:spPr>
            <p:txBody>
              <a:bodyPr/>
              <a:lstStyle/>
              <a:p>
                <a:endParaRPr lang="en-US"/>
              </a:p>
            </p:txBody>
          </p:sp>
          <p:sp>
            <p:nvSpPr>
              <p:cNvPr id="421" name="Freeform 52">
                <a:extLst>
                  <a:ext uri="{FF2B5EF4-FFF2-40B4-BE49-F238E27FC236}">
                    <a16:creationId xmlns:a16="http://schemas.microsoft.com/office/drawing/2014/main" id="{3BB40DEF-7933-4628-8537-3724B82A434F}"/>
                  </a:ext>
                </a:extLst>
              </p:cNvPr>
              <p:cNvSpPr>
                <a:spLocks/>
              </p:cNvSpPr>
              <p:nvPr/>
            </p:nvSpPr>
            <p:spPr bwMode="auto">
              <a:xfrm>
                <a:off x="3356" y="4163"/>
                <a:ext cx="35" cy="13"/>
              </a:xfrm>
              <a:custGeom>
                <a:avLst/>
                <a:gdLst>
                  <a:gd name="T0" fmla="*/ 0 w 206"/>
                  <a:gd name="T1" fmla="*/ 64 h 64"/>
                  <a:gd name="T2" fmla="*/ 203 w 206"/>
                  <a:gd name="T3" fmla="*/ 0 h 64"/>
                  <a:gd name="T4" fmla="*/ 206 w 206"/>
                  <a:gd name="T5" fmla="*/ 31 h 64"/>
                  <a:gd name="T6" fmla="*/ 0 w 206"/>
                  <a:gd name="T7" fmla="*/ 64 h 64"/>
                  <a:gd name="T8" fmla="*/ 0 60000 65536"/>
                  <a:gd name="T9" fmla="*/ 0 60000 65536"/>
                  <a:gd name="T10" fmla="*/ 0 60000 65536"/>
                  <a:gd name="T11" fmla="*/ 0 60000 65536"/>
                  <a:gd name="T12" fmla="*/ 0 w 206"/>
                  <a:gd name="T13" fmla="*/ 0 h 64"/>
                  <a:gd name="T14" fmla="*/ 206 w 206"/>
                  <a:gd name="T15" fmla="*/ 64 h 64"/>
                </a:gdLst>
                <a:ahLst/>
                <a:cxnLst>
                  <a:cxn ang="T8">
                    <a:pos x="T0" y="T1"/>
                  </a:cxn>
                  <a:cxn ang="T9">
                    <a:pos x="T2" y="T3"/>
                  </a:cxn>
                  <a:cxn ang="T10">
                    <a:pos x="T4" y="T5"/>
                  </a:cxn>
                  <a:cxn ang="T11">
                    <a:pos x="T6" y="T7"/>
                  </a:cxn>
                </a:cxnLst>
                <a:rect l="T12" t="T13" r="T14" b="T15"/>
                <a:pathLst>
                  <a:path w="206" h="64">
                    <a:moveTo>
                      <a:pt x="0" y="64"/>
                    </a:moveTo>
                    <a:lnTo>
                      <a:pt x="203" y="0"/>
                    </a:lnTo>
                    <a:lnTo>
                      <a:pt x="206" y="31"/>
                    </a:lnTo>
                    <a:lnTo>
                      <a:pt x="0" y="64"/>
                    </a:lnTo>
                    <a:close/>
                  </a:path>
                </a:pathLst>
              </a:custGeom>
              <a:solidFill>
                <a:srgbClr val="000000"/>
              </a:solidFill>
              <a:ln w="9525">
                <a:noFill/>
                <a:round/>
                <a:headEnd/>
                <a:tailEnd/>
              </a:ln>
            </p:spPr>
            <p:txBody>
              <a:bodyPr/>
              <a:lstStyle/>
              <a:p>
                <a:endParaRPr lang="en-US"/>
              </a:p>
            </p:txBody>
          </p:sp>
          <p:sp>
            <p:nvSpPr>
              <p:cNvPr id="422" name="Freeform 53">
                <a:extLst>
                  <a:ext uri="{FF2B5EF4-FFF2-40B4-BE49-F238E27FC236}">
                    <a16:creationId xmlns:a16="http://schemas.microsoft.com/office/drawing/2014/main" id="{A5C5DCC6-C5BD-489D-9061-36DB643C1BAE}"/>
                  </a:ext>
                </a:extLst>
              </p:cNvPr>
              <p:cNvSpPr>
                <a:spLocks/>
              </p:cNvSpPr>
              <p:nvPr/>
            </p:nvSpPr>
            <p:spPr bwMode="auto">
              <a:xfrm>
                <a:off x="3355" y="4163"/>
                <a:ext cx="36" cy="13"/>
              </a:xfrm>
              <a:custGeom>
                <a:avLst/>
                <a:gdLst>
                  <a:gd name="T0" fmla="*/ 0 w 211"/>
                  <a:gd name="T1" fmla="*/ 33 h 64"/>
                  <a:gd name="T2" fmla="*/ 5 w 211"/>
                  <a:gd name="T3" fmla="*/ 64 h 64"/>
                  <a:gd name="T4" fmla="*/ 211 w 211"/>
                  <a:gd name="T5" fmla="*/ 31 h 64"/>
                  <a:gd name="T6" fmla="*/ 208 w 211"/>
                  <a:gd name="T7" fmla="*/ 0 h 64"/>
                  <a:gd name="T8" fmla="*/ 0 w 211"/>
                  <a:gd name="T9" fmla="*/ 33 h 64"/>
                  <a:gd name="T10" fmla="*/ 0 60000 65536"/>
                  <a:gd name="T11" fmla="*/ 0 60000 65536"/>
                  <a:gd name="T12" fmla="*/ 0 60000 65536"/>
                  <a:gd name="T13" fmla="*/ 0 60000 65536"/>
                  <a:gd name="T14" fmla="*/ 0 60000 65536"/>
                  <a:gd name="T15" fmla="*/ 0 w 211"/>
                  <a:gd name="T16" fmla="*/ 0 h 64"/>
                  <a:gd name="T17" fmla="*/ 211 w 211"/>
                  <a:gd name="T18" fmla="*/ 64 h 64"/>
                </a:gdLst>
                <a:ahLst/>
                <a:cxnLst>
                  <a:cxn ang="T10">
                    <a:pos x="T0" y="T1"/>
                  </a:cxn>
                  <a:cxn ang="T11">
                    <a:pos x="T2" y="T3"/>
                  </a:cxn>
                  <a:cxn ang="T12">
                    <a:pos x="T4" y="T5"/>
                  </a:cxn>
                  <a:cxn ang="T13">
                    <a:pos x="T6" y="T7"/>
                  </a:cxn>
                  <a:cxn ang="T14">
                    <a:pos x="T8" y="T9"/>
                  </a:cxn>
                </a:cxnLst>
                <a:rect l="T15" t="T16" r="T17" b="T18"/>
                <a:pathLst>
                  <a:path w="211" h="64">
                    <a:moveTo>
                      <a:pt x="0" y="33"/>
                    </a:moveTo>
                    <a:lnTo>
                      <a:pt x="5" y="64"/>
                    </a:lnTo>
                    <a:lnTo>
                      <a:pt x="211" y="31"/>
                    </a:lnTo>
                    <a:lnTo>
                      <a:pt x="208" y="0"/>
                    </a:lnTo>
                    <a:lnTo>
                      <a:pt x="0" y="33"/>
                    </a:lnTo>
                  </a:path>
                </a:pathLst>
              </a:custGeom>
              <a:noFill/>
              <a:ln w="0">
                <a:solidFill>
                  <a:srgbClr val="000000"/>
                </a:solidFill>
                <a:prstDash val="solid"/>
                <a:round/>
                <a:headEnd/>
                <a:tailEnd/>
              </a:ln>
            </p:spPr>
            <p:txBody>
              <a:bodyPr/>
              <a:lstStyle/>
              <a:p>
                <a:endParaRPr lang="en-US"/>
              </a:p>
            </p:txBody>
          </p:sp>
          <p:sp>
            <p:nvSpPr>
              <p:cNvPr id="423" name="Freeform 54">
                <a:extLst>
                  <a:ext uri="{FF2B5EF4-FFF2-40B4-BE49-F238E27FC236}">
                    <a16:creationId xmlns:a16="http://schemas.microsoft.com/office/drawing/2014/main" id="{0423DE07-B9DE-4C2C-8FC1-1CD6B8C74EF2}"/>
                  </a:ext>
                </a:extLst>
              </p:cNvPr>
              <p:cNvSpPr>
                <a:spLocks/>
              </p:cNvSpPr>
              <p:nvPr/>
            </p:nvSpPr>
            <p:spPr bwMode="auto">
              <a:xfrm>
                <a:off x="3390" y="4160"/>
                <a:ext cx="38" cy="9"/>
              </a:xfrm>
              <a:custGeom>
                <a:avLst/>
                <a:gdLst>
                  <a:gd name="T0" fmla="*/ 0 w 227"/>
                  <a:gd name="T1" fmla="*/ 15 h 46"/>
                  <a:gd name="T2" fmla="*/ 3 w 227"/>
                  <a:gd name="T3" fmla="*/ 46 h 46"/>
                  <a:gd name="T4" fmla="*/ 227 w 227"/>
                  <a:gd name="T5" fmla="*/ 0 h 46"/>
                  <a:gd name="T6" fmla="*/ 0 w 227"/>
                  <a:gd name="T7" fmla="*/ 15 h 46"/>
                  <a:gd name="T8" fmla="*/ 0 60000 65536"/>
                  <a:gd name="T9" fmla="*/ 0 60000 65536"/>
                  <a:gd name="T10" fmla="*/ 0 60000 65536"/>
                  <a:gd name="T11" fmla="*/ 0 60000 65536"/>
                  <a:gd name="T12" fmla="*/ 0 w 227"/>
                  <a:gd name="T13" fmla="*/ 0 h 46"/>
                  <a:gd name="T14" fmla="*/ 227 w 227"/>
                  <a:gd name="T15" fmla="*/ 46 h 46"/>
                </a:gdLst>
                <a:ahLst/>
                <a:cxnLst>
                  <a:cxn ang="T8">
                    <a:pos x="T0" y="T1"/>
                  </a:cxn>
                  <a:cxn ang="T9">
                    <a:pos x="T2" y="T3"/>
                  </a:cxn>
                  <a:cxn ang="T10">
                    <a:pos x="T4" y="T5"/>
                  </a:cxn>
                  <a:cxn ang="T11">
                    <a:pos x="T6" y="T7"/>
                  </a:cxn>
                </a:cxnLst>
                <a:rect l="T12" t="T13" r="T14" b="T15"/>
                <a:pathLst>
                  <a:path w="227" h="46">
                    <a:moveTo>
                      <a:pt x="0" y="15"/>
                    </a:moveTo>
                    <a:lnTo>
                      <a:pt x="3" y="46"/>
                    </a:lnTo>
                    <a:lnTo>
                      <a:pt x="227" y="0"/>
                    </a:lnTo>
                    <a:lnTo>
                      <a:pt x="0" y="15"/>
                    </a:lnTo>
                    <a:close/>
                  </a:path>
                </a:pathLst>
              </a:custGeom>
              <a:solidFill>
                <a:srgbClr val="000000"/>
              </a:solidFill>
              <a:ln w="9525">
                <a:noFill/>
                <a:round/>
                <a:headEnd/>
                <a:tailEnd/>
              </a:ln>
            </p:spPr>
            <p:txBody>
              <a:bodyPr/>
              <a:lstStyle/>
              <a:p>
                <a:endParaRPr lang="en-US"/>
              </a:p>
            </p:txBody>
          </p:sp>
          <p:sp>
            <p:nvSpPr>
              <p:cNvPr id="424" name="Freeform 55">
                <a:extLst>
                  <a:ext uri="{FF2B5EF4-FFF2-40B4-BE49-F238E27FC236}">
                    <a16:creationId xmlns:a16="http://schemas.microsoft.com/office/drawing/2014/main" id="{C42D912C-0709-47C1-A868-9959FB5C5B20}"/>
                  </a:ext>
                </a:extLst>
              </p:cNvPr>
              <p:cNvSpPr>
                <a:spLocks/>
              </p:cNvSpPr>
              <p:nvPr/>
            </p:nvSpPr>
            <p:spPr bwMode="auto">
              <a:xfrm>
                <a:off x="3391" y="4160"/>
                <a:ext cx="37" cy="9"/>
              </a:xfrm>
              <a:custGeom>
                <a:avLst/>
                <a:gdLst>
                  <a:gd name="T0" fmla="*/ 0 w 224"/>
                  <a:gd name="T1" fmla="*/ 46 h 46"/>
                  <a:gd name="T2" fmla="*/ 224 w 224"/>
                  <a:gd name="T3" fmla="*/ 0 h 46"/>
                  <a:gd name="T4" fmla="*/ 224 w 224"/>
                  <a:gd name="T5" fmla="*/ 32 h 46"/>
                  <a:gd name="T6" fmla="*/ 0 w 224"/>
                  <a:gd name="T7" fmla="*/ 46 h 46"/>
                  <a:gd name="T8" fmla="*/ 0 60000 65536"/>
                  <a:gd name="T9" fmla="*/ 0 60000 65536"/>
                  <a:gd name="T10" fmla="*/ 0 60000 65536"/>
                  <a:gd name="T11" fmla="*/ 0 60000 65536"/>
                  <a:gd name="T12" fmla="*/ 0 w 224"/>
                  <a:gd name="T13" fmla="*/ 0 h 46"/>
                  <a:gd name="T14" fmla="*/ 224 w 224"/>
                  <a:gd name="T15" fmla="*/ 46 h 46"/>
                </a:gdLst>
                <a:ahLst/>
                <a:cxnLst>
                  <a:cxn ang="T8">
                    <a:pos x="T0" y="T1"/>
                  </a:cxn>
                  <a:cxn ang="T9">
                    <a:pos x="T2" y="T3"/>
                  </a:cxn>
                  <a:cxn ang="T10">
                    <a:pos x="T4" y="T5"/>
                  </a:cxn>
                  <a:cxn ang="T11">
                    <a:pos x="T6" y="T7"/>
                  </a:cxn>
                </a:cxnLst>
                <a:rect l="T12" t="T13" r="T14" b="T15"/>
                <a:pathLst>
                  <a:path w="224" h="46">
                    <a:moveTo>
                      <a:pt x="0" y="46"/>
                    </a:moveTo>
                    <a:lnTo>
                      <a:pt x="224" y="0"/>
                    </a:lnTo>
                    <a:lnTo>
                      <a:pt x="224" y="32"/>
                    </a:lnTo>
                    <a:lnTo>
                      <a:pt x="0" y="46"/>
                    </a:lnTo>
                    <a:close/>
                  </a:path>
                </a:pathLst>
              </a:custGeom>
              <a:solidFill>
                <a:srgbClr val="000000"/>
              </a:solidFill>
              <a:ln w="9525">
                <a:noFill/>
                <a:round/>
                <a:headEnd/>
                <a:tailEnd/>
              </a:ln>
            </p:spPr>
            <p:txBody>
              <a:bodyPr/>
              <a:lstStyle/>
              <a:p>
                <a:endParaRPr lang="en-US"/>
              </a:p>
            </p:txBody>
          </p:sp>
          <p:sp>
            <p:nvSpPr>
              <p:cNvPr id="425" name="Freeform 56">
                <a:extLst>
                  <a:ext uri="{FF2B5EF4-FFF2-40B4-BE49-F238E27FC236}">
                    <a16:creationId xmlns:a16="http://schemas.microsoft.com/office/drawing/2014/main" id="{A7A3DFCF-E349-4327-AF6B-5DD7367DFC66}"/>
                  </a:ext>
                </a:extLst>
              </p:cNvPr>
              <p:cNvSpPr>
                <a:spLocks/>
              </p:cNvSpPr>
              <p:nvPr/>
            </p:nvSpPr>
            <p:spPr bwMode="auto">
              <a:xfrm>
                <a:off x="3390" y="4160"/>
                <a:ext cx="38" cy="9"/>
              </a:xfrm>
              <a:custGeom>
                <a:avLst/>
                <a:gdLst>
                  <a:gd name="T0" fmla="*/ 0 w 227"/>
                  <a:gd name="T1" fmla="*/ 15 h 46"/>
                  <a:gd name="T2" fmla="*/ 3 w 227"/>
                  <a:gd name="T3" fmla="*/ 46 h 46"/>
                  <a:gd name="T4" fmla="*/ 227 w 227"/>
                  <a:gd name="T5" fmla="*/ 32 h 46"/>
                  <a:gd name="T6" fmla="*/ 227 w 227"/>
                  <a:gd name="T7" fmla="*/ 0 h 46"/>
                  <a:gd name="T8" fmla="*/ 0 w 227"/>
                  <a:gd name="T9" fmla="*/ 15 h 46"/>
                  <a:gd name="T10" fmla="*/ 0 60000 65536"/>
                  <a:gd name="T11" fmla="*/ 0 60000 65536"/>
                  <a:gd name="T12" fmla="*/ 0 60000 65536"/>
                  <a:gd name="T13" fmla="*/ 0 60000 65536"/>
                  <a:gd name="T14" fmla="*/ 0 60000 65536"/>
                  <a:gd name="T15" fmla="*/ 0 w 227"/>
                  <a:gd name="T16" fmla="*/ 0 h 46"/>
                  <a:gd name="T17" fmla="*/ 227 w 227"/>
                  <a:gd name="T18" fmla="*/ 46 h 46"/>
                </a:gdLst>
                <a:ahLst/>
                <a:cxnLst>
                  <a:cxn ang="T10">
                    <a:pos x="T0" y="T1"/>
                  </a:cxn>
                  <a:cxn ang="T11">
                    <a:pos x="T2" y="T3"/>
                  </a:cxn>
                  <a:cxn ang="T12">
                    <a:pos x="T4" y="T5"/>
                  </a:cxn>
                  <a:cxn ang="T13">
                    <a:pos x="T6" y="T7"/>
                  </a:cxn>
                  <a:cxn ang="T14">
                    <a:pos x="T8" y="T9"/>
                  </a:cxn>
                </a:cxnLst>
                <a:rect l="T15" t="T16" r="T17" b="T18"/>
                <a:pathLst>
                  <a:path w="227" h="46">
                    <a:moveTo>
                      <a:pt x="0" y="15"/>
                    </a:moveTo>
                    <a:lnTo>
                      <a:pt x="3" y="46"/>
                    </a:lnTo>
                    <a:lnTo>
                      <a:pt x="227" y="32"/>
                    </a:lnTo>
                    <a:lnTo>
                      <a:pt x="227" y="0"/>
                    </a:lnTo>
                    <a:lnTo>
                      <a:pt x="0" y="15"/>
                    </a:lnTo>
                  </a:path>
                </a:pathLst>
              </a:custGeom>
              <a:noFill/>
              <a:ln w="0">
                <a:solidFill>
                  <a:srgbClr val="000000"/>
                </a:solidFill>
                <a:prstDash val="solid"/>
                <a:round/>
                <a:headEnd/>
                <a:tailEnd/>
              </a:ln>
            </p:spPr>
            <p:txBody>
              <a:bodyPr/>
              <a:lstStyle/>
              <a:p>
                <a:endParaRPr lang="en-US"/>
              </a:p>
            </p:txBody>
          </p:sp>
          <p:sp>
            <p:nvSpPr>
              <p:cNvPr id="426" name="Freeform 57">
                <a:extLst>
                  <a:ext uri="{FF2B5EF4-FFF2-40B4-BE49-F238E27FC236}">
                    <a16:creationId xmlns:a16="http://schemas.microsoft.com/office/drawing/2014/main" id="{1259C974-B717-4112-83EF-7350A1FBBD17}"/>
                  </a:ext>
                </a:extLst>
              </p:cNvPr>
              <p:cNvSpPr>
                <a:spLocks/>
              </p:cNvSpPr>
              <p:nvPr/>
            </p:nvSpPr>
            <p:spPr bwMode="auto">
              <a:xfrm>
                <a:off x="3428" y="4160"/>
                <a:ext cx="42" cy="6"/>
              </a:xfrm>
              <a:custGeom>
                <a:avLst/>
                <a:gdLst>
                  <a:gd name="T0" fmla="*/ 0 w 251"/>
                  <a:gd name="T1" fmla="*/ 0 h 32"/>
                  <a:gd name="T2" fmla="*/ 0 w 251"/>
                  <a:gd name="T3" fmla="*/ 32 h 32"/>
                  <a:gd name="T4" fmla="*/ 251 w 251"/>
                  <a:gd name="T5" fmla="*/ 10 h 32"/>
                  <a:gd name="T6" fmla="*/ 0 w 251"/>
                  <a:gd name="T7" fmla="*/ 0 h 32"/>
                  <a:gd name="T8" fmla="*/ 0 60000 65536"/>
                  <a:gd name="T9" fmla="*/ 0 60000 65536"/>
                  <a:gd name="T10" fmla="*/ 0 60000 65536"/>
                  <a:gd name="T11" fmla="*/ 0 60000 65536"/>
                  <a:gd name="T12" fmla="*/ 0 w 251"/>
                  <a:gd name="T13" fmla="*/ 0 h 32"/>
                  <a:gd name="T14" fmla="*/ 251 w 251"/>
                  <a:gd name="T15" fmla="*/ 32 h 32"/>
                </a:gdLst>
                <a:ahLst/>
                <a:cxnLst>
                  <a:cxn ang="T8">
                    <a:pos x="T0" y="T1"/>
                  </a:cxn>
                  <a:cxn ang="T9">
                    <a:pos x="T2" y="T3"/>
                  </a:cxn>
                  <a:cxn ang="T10">
                    <a:pos x="T4" y="T5"/>
                  </a:cxn>
                  <a:cxn ang="T11">
                    <a:pos x="T6" y="T7"/>
                  </a:cxn>
                </a:cxnLst>
                <a:rect l="T12" t="T13" r="T14" b="T15"/>
                <a:pathLst>
                  <a:path w="251" h="32">
                    <a:moveTo>
                      <a:pt x="0" y="0"/>
                    </a:moveTo>
                    <a:lnTo>
                      <a:pt x="0" y="32"/>
                    </a:lnTo>
                    <a:lnTo>
                      <a:pt x="251" y="10"/>
                    </a:lnTo>
                    <a:lnTo>
                      <a:pt x="0" y="0"/>
                    </a:lnTo>
                    <a:close/>
                  </a:path>
                </a:pathLst>
              </a:custGeom>
              <a:solidFill>
                <a:srgbClr val="000000"/>
              </a:solidFill>
              <a:ln w="9525">
                <a:noFill/>
                <a:round/>
                <a:headEnd/>
                <a:tailEnd/>
              </a:ln>
            </p:spPr>
            <p:txBody>
              <a:bodyPr/>
              <a:lstStyle/>
              <a:p>
                <a:endParaRPr lang="en-US"/>
              </a:p>
            </p:txBody>
          </p:sp>
          <p:sp>
            <p:nvSpPr>
              <p:cNvPr id="427" name="Freeform 58">
                <a:extLst>
                  <a:ext uri="{FF2B5EF4-FFF2-40B4-BE49-F238E27FC236}">
                    <a16:creationId xmlns:a16="http://schemas.microsoft.com/office/drawing/2014/main" id="{797ECCAC-0BE1-4150-AA26-325DBFB0BE3C}"/>
                  </a:ext>
                </a:extLst>
              </p:cNvPr>
              <p:cNvSpPr>
                <a:spLocks/>
              </p:cNvSpPr>
              <p:nvPr/>
            </p:nvSpPr>
            <p:spPr bwMode="auto">
              <a:xfrm>
                <a:off x="3428" y="4162"/>
                <a:ext cx="42" cy="7"/>
              </a:xfrm>
              <a:custGeom>
                <a:avLst/>
                <a:gdLst>
                  <a:gd name="T0" fmla="*/ 0 w 251"/>
                  <a:gd name="T1" fmla="*/ 22 h 33"/>
                  <a:gd name="T2" fmla="*/ 251 w 251"/>
                  <a:gd name="T3" fmla="*/ 0 h 33"/>
                  <a:gd name="T4" fmla="*/ 249 w 251"/>
                  <a:gd name="T5" fmla="*/ 33 h 33"/>
                  <a:gd name="T6" fmla="*/ 0 w 251"/>
                  <a:gd name="T7" fmla="*/ 22 h 33"/>
                  <a:gd name="T8" fmla="*/ 0 60000 65536"/>
                  <a:gd name="T9" fmla="*/ 0 60000 65536"/>
                  <a:gd name="T10" fmla="*/ 0 60000 65536"/>
                  <a:gd name="T11" fmla="*/ 0 60000 65536"/>
                  <a:gd name="T12" fmla="*/ 0 w 251"/>
                  <a:gd name="T13" fmla="*/ 0 h 33"/>
                  <a:gd name="T14" fmla="*/ 251 w 251"/>
                  <a:gd name="T15" fmla="*/ 33 h 33"/>
                </a:gdLst>
                <a:ahLst/>
                <a:cxnLst>
                  <a:cxn ang="T8">
                    <a:pos x="T0" y="T1"/>
                  </a:cxn>
                  <a:cxn ang="T9">
                    <a:pos x="T2" y="T3"/>
                  </a:cxn>
                  <a:cxn ang="T10">
                    <a:pos x="T4" y="T5"/>
                  </a:cxn>
                  <a:cxn ang="T11">
                    <a:pos x="T6" y="T7"/>
                  </a:cxn>
                </a:cxnLst>
                <a:rect l="T12" t="T13" r="T14" b="T15"/>
                <a:pathLst>
                  <a:path w="251" h="33">
                    <a:moveTo>
                      <a:pt x="0" y="22"/>
                    </a:moveTo>
                    <a:lnTo>
                      <a:pt x="251" y="0"/>
                    </a:lnTo>
                    <a:lnTo>
                      <a:pt x="249" y="33"/>
                    </a:lnTo>
                    <a:lnTo>
                      <a:pt x="0" y="22"/>
                    </a:lnTo>
                    <a:close/>
                  </a:path>
                </a:pathLst>
              </a:custGeom>
              <a:solidFill>
                <a:srgbClr val="000000"/>
              </a:solidFill>
              <a:ln w="9525">
                <a:noFill/>
                <a:round/>
                <a:headEnd/>
                <a:tailEnd/>
              </a:ln>
            </p:spPr>
            <p:txBody>
              <a:bodyPr/>
              <a:lstStyle/>
              <a:p>
                <a:endParaRPr lang="en-US"/>
              </a:p>
            </p:txBody>
          </p:sp>
          <p:sp>
            <p:nvSpPr>
              <p:cNvPr id="428" name="Freeform 59">
                <a:extLst>
                  <a:ext uri="{FF2B5EF4-FFF2-40B4-BE49-F238E27FC236}">
                    <a16:creationId xmlns:a16="http://schemas.microsoft.com/office/drawing/2014/main" id="{163ABAD5-B6D0-4C3F-8C7B-CF4AF1B5AA6C}"/>
                  </a:ext>
                </a:extLst>
              </p:cNvPr>
              <p:cNvSpPr>
                <a:spLocks/>
              </p:cNvSpPr>
              <p:nvPr/>
            </p:nvSpPr>
            <p:spPr bwMode="auto">
              <a:xfrm>
                <a:off x="3428" y="4160"/>
                <a:ext cx="42" cy="9"/>
              </a:xfrm>
              <a:custGeom>
                <a:avLst/>
                <a:gdLst>
                  <a:gd name="T0" fmla="*/ 0 w 251"/>
                  <a:gd name="T1" fmla="*/ 0 h 43"/>
                  <a:gd name="T2" fmla="*/ 0 w 251"/>
                  <a:gd name="T3" fmla="*/ 32 h 43"/>
                  <a:gd name="T4" fmla="*/ 249 w 251"/>
                  <a:gd name="T5" fmla="*/ 43 h 43"/>
                  <a:gd name="T6" fmla="*/ 251 w 251"/>
                  <a:gd name="T7" fmla="*/ 10 h 43"/>
                  <a:gd name="T8" fmla="*/ 0 w 251"/>
                  <a:gd name="T9" fmla="*/ 0 h 43"/>
                  <a:gd name="T10" fmla="*/ 0 60000 65536"/>
                  <a:gd name="T11" fmla="*/ 0 60000 65536"/>
                  <a:gd name="T12" fmla="*/ 0 60000 65536"/>
                  <a:gd name="T13" fmla="*/ 0 60000 65536"/>
                  <a:gd name="T14" fmla="*/ 0 60000 65536"/>
                  <a:gd name="T15" fmla="*/ 0 w 251"/>
                  <a:gd name="T16" fmla="*/ 0 h 43"/>
                  <a:gd name="T17" fmla="*/ 251 w 251"/>
                  <a:gd name="T18" fmla="*/ 43 h 43"/>
                </a:gdLst>
                <a:ahLst/>
                <a:cxnLst>
                  <a:cxn ang="T10">
                    <a:pos x="T0" y="T1"/>
                  </a:cxn>
                  <a:cxn ang="T11">
                    <a:pos x="T2" y="T3"/>
                  </a:cxn>
                  <a:cxn ang="T12">
                    <a:pos x="T4" y="T5"/>
                  </a:cxn>
                  <a:cxn ang="T13">
                    <a:pos x="T6" y="T7"/>
                  </a:cxn>
                  <a:cxn ang="T14">
                    <a:pos x="T8" y="T9"/>
                  </a:cxn>
                </a:cxnLst>
                <a:rect l="T15" t="T16" r="T17" b="T18"/>
                <a:pathLst>
                  <a:path w="251" h="43">
                    <a:moveTo>
                      <a:pt x="0" y="0"/>
                    </a:moveTo>
                    <a:lnTo>
                      <a:pt x="0" y="32"/>
                    </a:lnTo>
                    <a:lnTo>
                      <a:pt x="249" y="43"/>
                    </a:lnTo>
                    <a:lnTo>
                      <a:pt x="251" y="10"/>
                    </a:lnTo>
                    <a:lnTo>
                      <a:pt x="0" y="0"/>
                    </a:lnTo>
                  </a:path>
                </a:pathLst>
              </a:custGeom>
              <a:noFill/>
              <a:ln w="0">
                <a:solidFill>
                  <a:srgbClr val="000000"/>
                </a:solidFill>
                <a:prstDash val="solid"/>
                <a:round/>
                <a:headEnd/>
                <a:tailEnd/>
              </a:ln>
            </p:spPr>
            <p:txBody>
              <a:bodyPr/>
              <a:lstStyle/>
              <a:p>
                <a:endParaRPr lang="en-US"/>
              </a:p>
            </p:txBody>
          </p:sp>
          <p:sp>
            <p:nvSpPr>
              <p:cNvPr id="429" name="Freeform 60">
                <a:extLst>
                  <a:ext uri="{FF2B5EF4-FFF2-40B4-BE49-F238E27FC236}">
                    <a16:creationId xmlns:a16="http://schemas.microsoft.com/office/drawing/2014/main" id="{643B514E-410D-4FA6-9F1C-326F7E9419E4}"/>
                  </a:ext>
                </a:extLst>
              </p:cNvPr>
              <p:cNvSpPr>
                <a:spLocks/>
              </p:cNvSpPr>
              <p:nvPr/>
            </p:nvSpPr>
            <p:spPr bwMode="auto">
              <a:xfrm>
                <a:off x="3470" y="4162"/>
                <a:ext cx="46" cy="8"/>
              </a:xfrm>
              <a:custGeom>
                <a:avLst/>
                <a:gdLst>
                  <a:gd name="T0" fmla="*/ 2 w 279"/>
                  <a:gd name="T1" fmla="*/ 0 h 40"/>
                  <a:gd name="T2" fmla="*/ 0 w 279"/>
                  <a:gd name="T3" fmla="*/ 33 h 40"/>
                  <a:gd name="T4" fmla="*/ 279 w 279"/>
                  <a:gd name="T5" fmla="*/ 40 h 40"/>
                  <a:gd name="T6" fmla="*/ 2 w 279"/>
                  <a:gd name="T7" fmla="*/ 0 h 40"/>
                  <a:gd name="T8" fmla="*/ 0 60000 65536"/>
                  <a:gd name="T9" fmla="*/ 0 60000 65536"/>
                  <a:gd name="T10" fmla="*/ 0 60000 65536"/>
                  <a:gd name="T11" fmla="*/ 0 60000 65536"/>
                  <a:gd name="T12" fmla="*/ 0 w 279"/>
                  <a:gd name="T13" fmla="*/ 0 h 40"/>
                  <a:gd name="T14" fmla="*/ 279 w 279"/>
                  <a:gd name="T15" fmla="*/ 40 h 40"/>
                </a:gdLst>
                <a:ahLst/>
                <a:cxnLst>
                  <a:cxn ang="T8">
                    <a:pos x="T0" y="T1"/>
                  </a:cxn>
                  <a:cxn ang="T9">
                    <a:pos x="T2" y="T3"/>
                  </a:cxn>
                  <a:cxn ang="T10">
                    <a:pos x="T4" y="T5"/>
                  </a:cxn>
                  <a:cxn ang="T11">
                    <a:pos x="T6" y="T7"/>
                  </a:cxn>
                </a:cxnLst>
                <a:rect l="T12" t="T13" r="T14" b="T15"/>
                <a:pathLst>
                  <a:path w="279" h="40">
                    <a:moveTo>
                      <a:pt x="2" y="0"/>
                    </a:moveTo>
                    <a:lnTo>
                      <a:pt x="0" y="33"/>
                    </a:lnTo>
                    <a:lnTo>
                      <a:pt x="279" y="40"/>
                    </a:lnTo>
                    <a:lnTo>
                      <a:pt x="2" y="0"/>
                    </a:lnTo>
                    <a:close/>
                  </a:path>
                </a:pathLst>
              </a:custGeom>
              <a:solidFill>
                <a:srgbClr val="000000"/>
              </a:solidFill>
              <a:ln w="9525">
                <a:noFill/>
                <a:round/>
                <a:headEnd/>
                <a:tailEnd/>
              </a:ln>
            </p:spPr>
            <p:txBody>
              <a:bodyPr/>
              <a:lstStyle/>
              <a:p>
                <a:endParaRPr lang="en-US"/>
              </a:p>
            </p:txBody>
          </p:sp>
          <p:sp>
            <p:nvSpPr>
              <p:cNvPr id="430" name="Freeform 61">
                <a:extLst>
                  <a:ext uri="{FF2B5EF4-FFF2-40B4-BE49-F238E27FC236}">
                    <a16:creationId xmlns:a16="http://schemas.microsoft.com/office/drawing/2014/main" id="{A256DD3E-E1D8-4C4B-9C17-94797B88F838}"/>
                  </a:ext>
                </a:extLst>
              </p:cNvPr>
              <p:cNvSpPr>
                <a:spLocks/>
              </p:cNvSpPr>
              <p:nvPr/>
            </p:nvSpPr>
            <p:spPr bwMode="auto">
              <a:xfrm>
                <a:off x="3470" y="4169"/>
                <a:ext cx="46" cy="7"/>
              </a:xfrm>
              <a:custGeom>
                <a:avLst/>
                <a:gdLst>
                  <a:gd name="T0" fmla="*/ 0 w 279"/>
                  <a:gd name="T1" fmla="*/ 0 h 38"/>
                  <a:gd name="T2" fmla="*/ 279 w 279"/>
                  <a:gd name="T3" fmla="*/ 7 h 38"/>
                  <a:gd name="T4" fmla="*/ 274 w 279"/>
                  <a:gd name="T5" fmla="*/ 38 h 38"/>
                  <a:gd name="T6" fmla="*/ 0 w 279"/>
                  <a:gd name="T7" fmla="*/ 0 h 38"/>
                  <a:gd name="T8" fmla="*/ 0 60000 65536"/>
                  <a:gd name="T9" fmla="*/ 0 60000 65536"/>
                  <a:gd name="T10" fmla="*/ 0 60000 65536"/>
                  <a:gd name="T11" fmla="*/ 0 60000 65536"/>
                  <a:gd name="T12" fmla="*/ 0 w 279"/>
                  <a:gd name="T13" fmla="*/ 0 h 38"/>
                  <a:gd name="T14" fmla="*/ 279 w 279"/>
                  <a:gd name="T15" fmla="*/ 38 h 38"/>
                </a:gdLst>
                <a:ahLst/>
                <a:cxnLst>
                  <a:cxn ang="T8">
                    <a:pos x="T0" y="T1"/>
                  </a:cxn>
                  <a:cxn ang="T9">
                    <a:pos x="T2" y="T3"/>
                  </a:cxn>
                  <a:cxn ang="T10">
                    <a:pos x="T4" y="T5"/>
                  </a:cxn>
                  <a:cxn ang="T11">
                    <a:pos x="T6" y="T7"/>
                  </a:cxn>
                </a:cxnLst>
                <a:rect l="T12" t="T13" r="T14" b="T15"/>
                <a:pathLst>
                  <a:path w="279" h="38">
                    <a:moveTo>
                      <a:pt x="0" y="0"/>
                    </a:moveTo>
                    <a:lnTo>
                      <a:pt x="279" y="7"/>
                    </a:lnTo>
                    <a:lnTo>
                      <a:pt x="274" y="38"/>
                    </a:lnTo>
                    <a:lnTo>
                      <a:pt x="0" y="0"/>
                    </a:lnTo>
                    <a:close/>
                  </a:path>
                </a:pathLst>
              </a:custGeom>
              <a:solidFill>
                <a:srgbClr val="000000"/>
              </a:solidFill>
              <a:ln w="9525">
                <a:noFill/>
                <a:round/>
                <a:headEnd/>
                <a:tailEnd/>
              </a:ln>
            </p:spPr>
            <p:txBody>
              <a:bodyPr/>
              <a:lstStyle/>
              <a:p>
                <a:endParaRPr lang="en-US"/>
              </a:p>
            </p:txBody>
          </p:sp>
          <p:sp>
            <p:nvSpPr>
              <p:cNvPr id="431" name="Freeform 62">
                <a:extLst>
                  <a:ext uri="{FF2B5EF4-FFF2-40B4-BE49-F238E27FC236}">
                    <a16:creationId xmlns:a16="http://schemas.microsoft.com/office/drawing/2014/main" id="{9BAB2436-4099-4CCF-82DD-AA039E78E710}"/>
                  </a:ext>
                </a:extLst>
              </p:cNvPr>
              <p:cNvSpPr>
                <a:spLocks/>
              </p:cNvSpPr>
              <p:nvPr/>
            </p:nvSpPr>
            <p:spPr bwMode="auto">
              <a:xfrm>
                <a:off x="3470" y="4162"/>
                <a:ext cx="46" cy="14"/>
              </a:xfrm>
              <a:custGeom>
                <a:avLst/>
                <a:gdLst>
                  <a:gd name="T0" fmla="*/ 2 w 279"/>
                  <a:gd name="T1" fmla="*/ 0 h 71"/>
                  <a:gd name="T2" fmla="*/ 0 w 279"/>
                  <a:gd name="T3" fmla="*/ 33 h 71"/>
                  <a:gd name="T4" fmla="*/ 274 w 279"/>
                  <a:gd name="T5" fmla="*/ 71 h 71"/>
                  <a:gd name="T6" fmla="*/ 279 w 279"/>
                  <a:gd name="T7" fmla="*/ 40 h 71"/>
                  <a:gd name="T8" fmla="*/ 2 w 279"/>
                  <a:gd name="T9" fmla="*/ 0 h 71"/>
                  <a:gd name="T10" fmla="*/ 0 60000 65536"/>
                  <a:gd name="T11" fmla="*/ 0 60000 65536"/>
                  <a:gd name="T12" fmla="*/ 0 60000 65536"/>
                  <a:gd name="T13" fmla="*/ 0 60000 65536"/>
                  <a:gd name="T14" fmla="*/ 0 60000 65536"/>
                  <a:gd name="T15" fmla="*/ 0 w 279"/>
                  <a:gd name="T16" fmla="*/ 0 h 71"/>
                  <a:gd name="T17" fmla="*/ 279 w 279"/>
                  <a:gd name="T18" fmla="*/ 71 h 71"/>
                </a:gdLst>
                <a:ahLst/>
                <a:cxnLst>
                  <a:cxn ang="T10">
                    <a:pos x="T0" y="T1"/>
                  </a:cxn>
                  <a:cxn ang="T11">
                    <a:pos x="T2" y="T3"/>
                  </a:cxn>
                  <a:cxn ang="T12">
                    <a:pos x="T4" y="T5"/>
                  </a:cxn>
                  <a:cxn ang="T13">
                    <a:pos x="T6" y="T7"/>
                  </a:cxn>
                  <a:cxn ang="T14">
                    <a:pos x="T8" y="T9"/>
                  </a:cxn>
                </a:cxnLst>
                <a:rect l="T15" t="T16" r="T17" b="T18"/>
                <a:pathLst>
                  <a:path w="279" h="71">
                    <a:moveTo>
                      <a:pt x="2" y="0"/>
                    </a:moveTo>
                    <a:lnTo>
                      <a:pt x="0" y="33"/>
                    </a:lnTo>
                    <a:lnTo>
                      <a:pt x="274" y="71"/>
                    </a:lnTo>
                    <a:lnTo>
                      <a:pt x="279" y="40"/>
                    </a:lnTo>
                    <a:lnTo>
                      <a:pt x="2" y="0"/>
                    </a:lnTo>
                  </a:path>
                </a:pathLst>
              </a:custGeom>
              <a:noFill/>
              <a:ln w="0">
                <a:solidFill>
                  <a:srgbClr val="000000"/>
                </a:solidFill>
                <a:prstDash val="solid"/>
                <a:round/>
                <a:headEnd/>
                <a:tailEnd/>
              </a:ln>
            </p:spPr>
            <p:txBody>
              <a:bodyPr/>
              <a:lstStyle/>
              <a:p>
                <a:endParaRPr lang="en-US"/>
              </a:p>
            </p:txBody>
          </p:sp>
          <p:sp>
            <p:nvSpPr>
              <p:cNvPr id="432" name="Freeform 63">
                <a:extLst>
                  <a:ext uri="{FF2B5EF4-FFF2-40B4-BE49-F238E27FC236}">
                    <a16:creationId xmlns:a16="http://schemas.microsoft.com/office/drawing/2014/main" id="{6D75265B-3AD0-4C65-AED0-689B8DB5F8F0}"/>
                  </a:ext>
                </a:extLst>
              </p:cNvPr>
              <p:cNvSpPr>
                <a:spLocks/>
              </p:cNvSpPr>
              <p:nvPr/>
            </p:nvSpPr>
            <p:spPr bwMode="auto">
              <a:xfrm>
                <a:off x="3515" y="4170"/>
                <a:ext cx="50" cy="10"/>
              </a:xfrm>
              <a:custGeom>
                <a:avLst/>
                <a:gdLst>
                  <a:gd name="T0" fmla="*/ 5 w 298"/>
                  <a:gd name="T1" fmla="*/ 0 h 51"/>
                  <a:gd name="T2" fmla="*/ 0 w 298"/>
                  <a:gd name="T3" fmla="*/ 31 h 51"/>
                  <a:gd name="T4" fmla="*/ 298 w 298"/>
                  <a:gd name="T5" fmla="*/ 51 h 51"/>
                  <a:gd name="T6" fmla="*/ 5 w 298"/>
                  <a:gd name="T7" fmla="*/ 0 h 51"/>
                  <a:gd name="T8" fmla="*/ 0 60000 65536"/>
                  <a:gd name="T9" fmla="*/ 0 60000 65536"/>
                  <a:gd name="T10" fmla="*/ 0 60000 65536"/>
                  <a:gd name="T11" fmla="*/ 0 60000 65536"/>
                  <a:gd name="T12" fmla="*/ 0 w 298"/>
                  <a:gd name="T13" fmla="*/ 0 h 51"/>
                  <a:gd name="T14" fmla="*/ 298 w 298"/>
                  <a:gd name="T15" fmla="*/ 51 h 51"/>
                </a:gdLst>
                <a:ahLst/>
                <a:cxnLst>
                  <a:cxn ang="T8">
                    <a:pos x="T0" y="T1"/>
                  </a:cxn>
                  <a:cxn ang="T9">
                    <a:pos x="T2" y="T3"/>
                  </a:cxn>
                  <a:cxn ang="T10">
                    <a:pos x="T4" y="T5"/>
                  </a:cxn>
                  <a:cxn ang="T11">
                    <a:pos x="T6" y="T7"/>
                  </a:cxn>
                </a:cxnLst>
                <a:rect l="T12" t="T13" r="T14" b="T15"/>
                <a:pathLst>
                  <a:path w="298" h="51">
                    <a:moveTo>
                      <a:pt x="5" y="0"/>
                    </a:moveTo>
                    <a:lnTo>
                      <a:pt x="0" y="31"/>
                    </a:lnTo>
                    <a:lnTo>
                      <a:pt x="298" y="51"/>
                    </a:lnTo>
                    <a:lnTo>
                      <a:pt x="5" y="0"/>
                    </a:lnTo>
                    <a:close/>
                  </a:path>
                </a:pathLst>
              </a:custGeom>
              <a:solidFill>
                <a:srgbClr val="000000"/>
              </a:solidFill>
              <a:ln w="9525">
                <a:noFill/>
                <a:round/>
                <a:headEnd/>
                <a:tailEnd/>
              </a:ln>
            </p:spPr>
            <p:txBody>
              <a:bodyPr/>
              <a:lstStyle/>
              <a:p>
                <a:endParaRPr lang="en-US"/>
              </a:p>
            </p:txBody>
          </p:sp>
          <p:sp>
            <p:nvSpPr>
              <p:cNvPr id="433" name="Freeform 64">
                <a:extLst>
                  <a:ext uri="{FF2B5EF4-FFF2-40B4-BE49-F238E27FC236}">
                    <a16:creationId xmlns:a16="http://schemas.microsoft.com/office/drawing/2014/main" id="{D02AD7C9-7046-4F13-8182-CE64DC9FCE8E}"/>
                  </a:ext>
                </a:extLst>
              </p:cNvPr>
              <p:cNvSpPr>
                <a:spLocks/>
              </p:cNvSpPr>
              <p:nvPr/>
            </p:nvSpPr>
            <p:spPr bwMode="auto">
              <a:xfrm>
                <a:off x="3515" y="4176"/>
                <a:ext cx="50" cy="11"/>
              </a:xfrm>
              <a:custGeom>
                <a:avLst/>
                <a:gdLst>
                  <a:gd name="T0" fmla="*/ 0 w 298"/>
                  <a:gd name="T1" fmla="*/ 0 h 53"/>
                  <a:gd name="T2" fmla="*/ 298 w 298"/>
                  <a:gd name="T3" fmla="*/ 20 h 53"/>
                  <a:gd name="T4" fmla="*/ 292 w 298"/>
                  <a:gd name="T5" fmla="*/ 53 h 53"/>
                  <a:gd name="T6" fmla="*/ 0 w 298"/>
                  <a:gd name="T7" fmla="*/ 0 h 53"/>
                  <a:gd name="T8" fmla="*/ 0 60000 65536"/>
                  <a:gd name="T9" fmla="*/ 0 60000 65536"/>
                  <a:gd name="T10" fmla="*/ 0 60000 65536"/>
                  <a:gd name="T11" fmla="*/ 0 60000 65536"/>
                  <a:gd name="T12" fmla="*/ 0 w 298"/>
                  <a:gd name="T13" fmla="*/ 0 h 53"/>
                  <a:gd name="T14" fmla="*/ 298 w 298"/>
                  <a:gd name="T15" fmla="*/ 53 h 53"/>
                </a:gdLst>
                <a:ahLst/>
                <a:cxnLst>
                  <a:cxn ang="T8">
                    <a:pos x="T0" y="T1"/>
                  </a:cxn>
                  <a:cxn ang="T9">
                    <a:pos x="T2" y="T3"/>
                  </a:cxn>
                  <a:cxn ang="T10">
                    <a:pos x="T4" y="T5"/>
                  </a:cxn>
                  <a:cxn ang="T11">
                    <a:pos x="T6" y="T7"/>
                  </a:cxn>
                </a:cxnLst>
                <a:rect l="T12" t="T13" r="T14" b="T15"/>
                <a:pathLst>
                  <a:path w="298" h="53">
                    <a:moveTo>
                      <a:pt x="0" y="0"/>
                    </a:moveTo>
                    <a:lnTo>
                      <a:pt x="298" y="20"/>
                    </a:lnTo>
                    <a:lnTo>
                      <a:pt x="292" y="53"/>
                    </a:lnTo>
                    <a:lnTo>
                      <a:pt x="0" y="0"/>
                    </a:lnTo>
                    <a:close/>
                  </a:path>
                </a:pathLst>
              </a:custGeom>
              <a:solidFill>
                <a:srgbClr val="000000"/>
              </a:solidFill>
              <a:ln w="9525">
                <a:noFill/>
                <a:round/>
                <a:headEnd/>
                <a:tailEnd/>
              </a:ln>
            </p:spPr>
            <p:txBody>
              <a:bodyPr/>
              <a:lstStyle/>
              <a:p>
                <a:endParaRPr lang="en-US"/>
              </a:p>
            </p:txBody>
          </p:sp>
          <p:sp>
            <p:nvSpPr>
              <p:cNvPr id="434" name="Freeform 65">
                <a:extLst>
                  <a:ext uri="{FF2B5EF4-FFF2-40B4-BE49-F238E27FC236}">
                    <a16:creationId xmlns:a16="http://schemas.microsoft.com/office/drawing/2014/main" id="{3B93CFCC-EFC0-4346-8BE9-0A164FBE8728}"/>
                  </a:ext>
                </a:extLst>
              </p:cNvPr>
              <p:cNvSpPr>
                <a:spLocks/>
              </p:cNvSpPr>
              <p:nvPr/>
            </p:nvSpPr>
            <p:spPr bwMode="auto">
              <a:xfrm>
                <a:off x="3515" y="4170"/>
                <a:ext cx="50" cy="17"/>
              </a:xfrm>
              <a:custGeom>
                <a:avLst/>
                <a:gdLst>
                  <a:gd name="T0" fmla="*/ 5 w 298"/>
                  <a:gd name="T1" fmla="*/ 0 h 84"/>
                  <a:gd name="T2" fmla="*/ 0 w 298"/>
                  <a:gd name="T3" fmla="*/ 31 h 84"/>
                  <a:gd name="T4" fmla="*/ 292 w 298"/>
                  <a:gd name="T5" fmla="*/ 84 h 84"/>
                  <a:gd name="T6" fmla="*/ 298 w 298"/>
                  <a:gd name="T7" fmla="*/ 51 h 84"/>
                  <a:gd name="T8" fmla="*/ 5 w 298"/>
                  <a:gd name="T9" fmla="*/ 0 h 84"/>
                  <a:gd name="T10" fmla="*/ 0 60000 65536"/>
                  <a:gd name="T11" fmla="*/ 0 60000 65536"/>
                  <a:gd name="T12" fmla="*/ 0 60000 65536"/>
                  <a:gd name="T13" fmla="*/ 0 60000 65536"/>
                  <a:gd name="T14" fmla="*/ 0 60000 65536"/>
                  <a:gd name="T15" fmla="*/ 0 w 298"/>
                  <a:gd name="T16" fmla="*/ 0 h 84"/>
                  <a:gd name="T17" fmla="*/ 298 w 298"/>
                  <a:gd name="T18" fmla="*/ 84 h 84"/>
                </a:gdLst>
                <a:ahLst/>
                <a:cxnLst>
                  <a:cxn ang="T10">
                    <a:pos x="T0" y="T1"/>
                  </a:cxn>
                  <a:cxn ang="T11">
                    <a:pos x="T2" y="T3"/>
                  </a:cxn>
                  <a:cxn ang="T12">
                    <a:pos x="T4" y="T5"/>
                  </a:cxn>
                  <a:cxn ang="T13">
                    <a:pos x="T6" y="T7"/>
                  </a:cxn>
                  <a:cxn ang="T14">
                    <a:pos x="T8" y="T9"/>
                  </a:cxn>
                </a:cxnLst>
                <a:rect l="T15" t="T16" r="T17" b="T18"/>
                <a:pathLst>
                  <a:path w="298" h="84">
                    <a:moveTo>
                      <a:pt x="5" y="0"/>
                    </a:moveTo>
                    <a:lnTo>
                      <a:pt x="0" y="31"/>
                    </a:lnTo>
                    <a:lnTo>
                      <a:pt x="292" y="84"/>
                    </a:lnTo>
                    <a:lnTo>
                      <a:pt x="298" y="51"/>
                    </a:lnTo>
                    <a:lnTo>
                      <a:pt x="5" y="0"/>
                    </a:lnTo>
                  </a:path>
                </a:pathLst>
              </a:custGeom>
              <a:noFill/>
              <a:ln w="0">
                <a:solidFill>
                  <a:srgbClr val="000000"/>
                </a:solidFill>
                <a:prstDash val="solid"/>
                <a:round/>
                <a:headEnd/>
                <a:tailEnd/>
              </a:ln>
            </p:spPr>
            <p:txBody>
              <a:bodyPr/>
              <a:lstStyle/>
              <a:p>
                <a:endParaRPr lang="en-US"/>
              </a:p>
            </p:txBody>
          </p:sp>
          <p:sp>
            <p:nvSpPr>
              <p:cNvPr id="435" name="Freeform 66">
                <a:extLst>
                  <a:ext uri="{FF2B5EF4-FFF2-40B4-BE49-F238E27FC236}">
                    <a16:creationId xmlns:a16="http://schemas.microsoft.com/office/drawing/2014/main" id="{E3BA4C07-1561-45BC-B092-BE87F24FDAA5}"/>
                  </a:ext>
                </a:extLst>
              </p:cNvPr>
              <p:cNvSpPr>
                <a:spLocks/>
              </p:cNvSpPr>
              <p:nvPr/>
            </p:nvSpPr>
            <p:spPr bwMode="auto">
              <a:xfrm>
                <a:off x="3564" y="4180"/>
                <a:ext cx="51" cy="10"/>
              </a:xfrm>
              <a:custGeom>
                <a:avLst/>
                <a:gdLst>
                  <a:gd name="T0" fmla="*/ 6 w 305"/>
                  <a:gd name="T1" fmla="*/ 0 h 48"/>
                  <a:gd name="T2" fmla="*/ 0 w 305"/>
                  <a:gd name="T3" fmla="*/ 33 h 48"/>
                  <a:gd name="T4" fmla="*/ 305 w 305"/>
                  <a:gd name="T5" fmla="*/ 48 h 48"/>
                  <a:gd name="T6" fmla="*/ 6 w 305"/>
                  <a:gd name="T7" fmla="*/ 0 h 48"/>
                  <a:gd name="T8" fmla="*/ 0 60000 65536"/>
                  <a:gd name="T9" fmla="*/ 0 60000 65536"/>
                  <a:gd name="T10" fmla="*/ 0 60000 65536"/>
                  <a:gd name="T11" fmla="*/ 0 60000 65536"/>
                  <a:gd name="T12" fmla="*/ 0 w 305"/>
                  <a:gd name="T13" fmla="*/ 0 h 48"/>
                  <a:gd name="T14" fmla="*/ 305 w 305"/>
                  <a:gd name="T15" fmla="*/ 48 h 48"/>
                </a:gdLst>
                <a:ahLst/>
                <a:cxnLst>
                  <a:cxn ang="T8">
                    <a:pos x="T0" y="T1"/>
                  </a:cxn>
                  <a:cxn ang="T9">
                    <a:pos x="T2" y="T3"/>
                  </a:cxn>
                  <a:cxn ang="T10">
                    <a:pos x="T4" y="T5"/>
                  </a:cxn>
                  <a:cxn ang="T11">
                    <a:pos x="T6" y="T7"/>
                  </a:cxn>
                </a:cxnLst>
                <a:rect l="T12" t="T13" r="T14" b="T15"/>
                <a:pathLst>
                  <a:path w="305" h="48">
                    <a:moveTo>
                      <a:pt x="6" y="0"/>
                    </a:moveTo>
                    <a:lnTo>
                      <a:pt x="0" y="33"/>
                    </a:lnTo>
                    <a:lnTo>
                      <a:pt x="305" y="48"/>
                    </a:lnTo>
                    <a:lnTo>
                      <a:pt x="6" y="0"/>
                    </a:lnTo>
                    <a:close/>
                  </a:path>
                </a:pathLst>
              </a:custGeom>
              <a:solidFill>
                <a:srgbClr val="000000"/>
              </a:solidFill>
              <a:ln w="9525">
                <a:noFill/>
                <a:round/>
                <a:headEnd/>
                <a:tailEnd/>
              </a:ln>
            </p:spPr>
            <p:txBody>
              <a:bodyPr/>
              <a:lstStyle/>
              <a:p>
                <a:endParaRPr lang="en-US"/>
              </a:p>
            </p:txBody>
          </p:sp>
          <p:sp>
            <p:nvSpPr>
              <p:cNvPr id="436" name="Freeform 67">
                <a:extLst>
                  <a:ext uri="{FF2B5EF4-FFF2-40B4-BE49-F238E27FC236}">
                    <a16:creationId xmlns:a16="http://schemas.microsoft.com/office/drawing/2014/main" id="{1C8E983A-2A6B-440D-B4B4-4AA5EBB4F8AB}"/>
                  </a:ext>
                </a:extLst>
              </p:cNvPr>
              <p:cNvSpPr>
                <a:spLocks/>
              </p:cNvSpPr>
              <p:nvPr/>
            </p:nvSpPr>
            <p:spPr bwMode="auto">
              <a:xfrm>
                <a:off x="3564" y="4187"/>
                <a:ext cx="51" cy="9"/>
              </a:xfrm>
              <a:custGeom>
                <a:avLst/>
                <a:gdLst>
                  <a:gd name="T0" fmla="*/ 0 w 305"/>
                  <a:gd name="T1" fmla="*/ 0 h 47"/>
                  <a:gd name="T2" fmla="*/ 305 w 305"/>
                  <a:gd name="T3" fmla="*/ 15 h 47"/>
                  <a:gd name="T4" fmla="*/ 300 w 305"/>
                  <a:gd name="T5" fmla="*/ 47 h 47"/>
                  <a:gd name="T6" fmla="*/ 0 w 305"/>
                  <a:gd name="T7" fmla="*/ 0 h 47"/>
                  <a:gd name="T8" fmla="*/ 0 60000 65536"/>
                  <a:gd name="T9" fmla="*/ 0 60000 65536"/>
                  <a:gd name="T10" fmla="*/ 0 60000 65536"/>
                  <a:gd name="T11" fmla="*/ 0 60000 65536"/>
                  <a:gd name="T12" fmla="*/ 0 w 305"/>
                  <a:gd name="T13" fmla="*/ 0 h 47"/>
                  <a:gd name="T14" fmla="*/ 305 w 305"/>
                  <a:gd name="T15" fmla="*/ 47 h 47"/>
                </a:gdLst>
                <a:ahLst/>
                <a:cxnLst>
                  <a:cxn ang="T8">
                    <a:pos x="T0" y="T1"/>
                  </a:cxn>
                  <a:cxn ang="T9">
                    <a:pos x="T2" y="T3"/>
                  </a:cxn>
                  <a:cxn ang="T10">
                    <a:pos x="T4" y="T5"/>
                  </a:cxn>
                  <a:cxn ang="T11">
                    <a:pos x="T6" y="T7"/>
                  </a:cxn>
                </a:cxnLst>
                <a:rect l="T12" t="T13" r="T14" b="T15"/>
                <a:pathLst>
                  <a:path w="305" h="47">
                    <a:moveTo>
                      <a:pt x="0" y="0"/>
                    </a:moveTo>
                    <a:lnTo>
                      <a:pt x="305" y="15"/>
                    </a:lnTo>
                    <a:lnTo>
                      <a:pt x="300" y="47"/>
                    </a:lnTo>
                    <a:lnTo>
                      <a:pt x="0" y="0"/>
                    </a:lnTo>
                    <a:close/>
                  </a:path>
                </a:pathLst>
              </a:custGeom>
              <a:solidFill>
                <a:srgbClr val="000000"/>
              </a:solidFill>
              <a:ln w="9525">
                <a:noFill/>
                <a:round/>
                <a:headEnd/>
                <a:tailEnd/>
              </a:ln>
            </p:spPr>
            <p:txBody>
              <a:bodyPr/>
              <a:lstStyle/>
              <a:p>
                <a:endParaRPr lang="en-US"/>
              </a:p>
            </p:txBody>
          </p:sp>
          <p:sp>
            <p:nvSpPr>
              <p:cNvPr id="437" name="Freeform 68">
                <a:extLst>
                  <a:ext uri="{FF2B5EF4-FFF2-40B4-BE49-F238E27FC236}">
                    <a16:creationId xmlns:a16="http://schemas.microsoft.com/office/drawing/2014/main" id="{F229994D-EA89-4DB7-8ECB-35A0F0DF2E5A}"/>
                  </a:ext>
                </a:extLst>
              </p:cNvPr>
              <p:cNvSpPr>
                <a:spLocks/>
              </p:cNvSpPr>
              <p:nvPr/>
            </p:nvSpPr>
            <p:spPr bwMode="auto">
              <a:xfrm>
                <a:off x="3564" y="4180"/>
                <a:ext cx="51" cy="16"/>
              </a:xfrm>
              <a:custGeom>
                <a:avLst/>
                <a:gdLst>
                  <a:gd name="T0" fmla="*/ 6 w 305"/>
                  <a:gd name="T1" fmla="*/ 0 h 80"/>
                  <a:gd name="T2" fmla="*/ 0 w 305"/>
                  <a:gd name="T3" fmla="*/ 33 h 80"/>
                  <a:gd name="T4" fmla="*/ 300 w 305"/>
                  <a:gd name="T5" fmla="*/ 80 h 80"/>
                  <a:gd name="T6" fmla="*/ 305 w 305"/>
                  <a:gd name="T7" fmla="*/ 48 h 80"/>
                  <a:gd name="T8" fmla="*/ 6 w 305"/>
                  <a:gd name="T9" fmla="*/ 0 h 80"/>
                  <a:gd name="T10" fmla="*/ 0 60000 65536"/>
                  <a:gd name="T11" fmla="*/ 0 60000 65536"/>
                  <a:gd name="T12" fmla="*/ 0 60000 65536"/>
                  <a:gd name="T13" fmla="*/ 0 60000 65536"/>
                  <a:gd name="T14" fmla="*/ 0 60000 65536"/>
                  <a:gd name="T15" fmla="*/ 0 w 305"/>
                  <a:gd name="T16" fmla="*/ 0 h 80"/>
                  <a:gd name="T17" fmla="*/ 305 w 305"/>
                  <a:gd name="T18" fmla="*/ 80 h 80"/>
                </a:gdLst>
                <a:ahLst/>
                <a:cxnLst>
                  <a:cxn ang="T10">
                    <a:pos x="T0" y="T1"/>
                  </a:cxn>
                  <a:cxn ang="T11">
                    <a:pos x="T2" y="T3"/>
                  </a:cxn>
                  <a:cxn ang="T12">
                    <a:pos x="T4" y="T5"/>
                  </a:cxn>
                  <a:cxn ang="T13">
                    <a:pos x="T6" y="T7"/>
                  </a:cxn>
                  <a:cxn ang="T14">
                    <a:pos x="T8" y="T9"/>
                  </a:cxn>
                </a:cxnLst>
                <a:rect l="T15" t="T16" r="T17" b="T18"/>
                <a:pathLst>
                  <a:path w="305" h="80">
                    <a:moveTo>
                      <a:pt x="6" y="0"/>
                    </a:moveTo>
                    <a:lnTo>
                      <a:pt x="0" y="33"/>
                    </a:lnTo>
                    <a:lnTo>
                      <a:pt x="300" y="80"/>
                    </a:lnTo>
                    <a:lnTo>
                      <a:pt x="305" y="48"/>
                    </a:lnTo>
                    <a:lnTo>
                      <a:pt x="6" y="0"/>
                    </a:lnTo>
                  </a:path>
                </a:pathLst>
              </a:custGeom>
              <a:noFill/>
              <a:ln w="0">
                <a:solidFill>
                  <a:srgbClr val="000000"/>
                </a:solidFill>
                <a:prstDash val="solid"/>
                <a:round/>
                <a:headEnd/>
                <a:tailEnd/>
              </a:ln>
            </p:spPr>
            <p:txBody>
              <a:bodyPr/>
              <a:lstStyle/>
              <a:p>
                <a:endParaRPr lang="en-US"/>
              </a:p>
            </p:txBody>
          </p:sp>
          <p:sp>
            <p:nvSpPr>
              <p:cNvPr id="438" name="Freeform 69">
                <a:extLst>
                  <a:ext uri="{FF2B5EF4-FFF2-40B4-BE49-F238E27FC236}">
                    <a16:creationId xmlns:a16="http://schemas.microsoft.com/office/drawing/2014/main" id="{56563CC9-405E-4682-A02E-5C8C5F9CCDDC}"/>
                  </a:ext>
                </a:extLst>
              </p:cNvPr>
              <p:cNvSpPr>
                <a:spLocks/>
              </p:cNvSpPr>
              <p:nvPr/>
            </p:nvSpPr>
            <p:spPr bwMode="auto">
              <a:xfrm>
                <a:off x="3614" y="4190"/>
                <a:ext cx="50" cy="6"/>
              </a:xfrm>
              <a:custGeom>
                <a:avLst/>
                <a:gdLst>
                  <a:gd name="T0" fmla="*/ 5 w 299"/>
                  <a:gd name="T1" fmla="*/ 0 h 32"/>
                  <a:gd name="T2" fmla="*/ 0 w 299"/>
                  <a:gd name="T3" fmla="*/ 32 h 32"/>
                  <a:gd name="T4" fmla="*/ 299 w 299"/>
                  <a:gd name="T5" fmla="*/ 24 h 32"/>
                  <a:gd name="T6" fmla="*/ 5 w 299"/>
                  <a:gd name="T7" fmla="*/ 0 h 32"/>
                  <a:gd name="T8" fmla="*/ 0 60000 65536"/>
                  <a:gd name="T9" fmla="*/ 0 60000 65536"/>
                  <a:gd name="T10" fmla="*/ 0 60000 65536"/>
                  <a:gd name="T11" fmla="*/ 0 60000 65536"/>
                  <a:gd name="T12" fmla="*/ 0 w 299"/>
                  <a:gd name="T13" fmla="*/ 0 h 32"/>
                  <a:gd name="T14" fmla="*/ 299 w 299"/>
                  <a:gd name="T15" fmla="*/ 32 h 32"/>
                </a:gdLst>
                <a:ahLst/>
                <a:cxnLst>
                  <a:cxn ang="T8">
                    <a:pos x="T0" y="T1"/>
                  </a:cxn>
                  <a:cxn ang="T9">
                    <a:pos x="T2" y="T3"/>
                  </a:cxn>
                  <a:cxn ang="T10">
                    <a:pos x="T4" y="T5"/>
                  </a:cxn>
                  <a:cxn ang="T11">
                    <a:pos x="T6" y="T7"/>
                  </a:cxn>
                </a:cxnLst>
                <a:rect l="T12" t="T13" r="T14" b="T15"/>
                <a:pathLst>
                  <a:path w="299" h="32">
                    <a:moveTo>
                      <a:pt x="5" y="0"/>
                    </a:moveTo>
                    <a:lnTo>
                      <a:pt x="0" y="32"/>
                    </a:lnTo>
                    <a:lnTo>
                      <a:pt x="299" y="24"/>
                    </a:lnTo>
                    <a:lnTo>
                      <a:pt x="5" y="0"/>
                    </a:lnTo>
                    <a:close/>
                  </a:path>
                </a:pathLst>
              </a:custGeom>
              <a:solidFill>
                <a:srgbClr val="000000"/>
              </a:solidFill>
              <a:ln w="9525">
                <a:noFill/>
                <a:round/>
                <a:headEnd/>
                <a:tailEnd/>
              </a:ln>
            </p:spPr>
            <p:txBody>
              <a:bodyPr/>
              <a:lstStyle/>
              <a:p>
                <a:endParaRPr lang="en-US"/>
              </a:p>
            </p:txBody>
          </p:sp>
          <p:sp>
            <p:nvSpPr>
              <p:cNvPr id="439" name="Freeform 70">
                <a:extLst>
                  <a:ext uri="{FF2B5EF4-FFF2-40B4-BE49-F238E27FC236}">
                    <a16:creationId xmlns:a16="http://schemas.microsoft.com/office/drawing/2014/main" id="{D3406713-C8A8-40E9-B194-7B038A85B7EC}"/>
                  </a:ext>
                </a:extLst>
              </p:cNvPr>
              <p:cNvSpPr>
                <a:spLocks/>
              </p:cNvSpPr>
              <p:nvPr/>
            </p:nvSpPr>
            <p:spPr bwMode="auto">
              <a:xfrm>
                <a:off x="3614" y="4195"/>
                <a:ext cx="50" cy="6"/>
              </a:xfrm>
              <a:custGeom>
                <a:avLst/>
                <a:gdLst>
                  <a:gd name="T0" fmla="*/ 0 w 299"/>
                  <a:gd name="T1" fmla="*/ 8 h 33"/>
                  <a:gd name="T2" fmla="*/ 299 w 299"/>
                  <a:gd name="T3" fmla="*/ 0 h 33"/>
                  <a:gd name="T4" fmla="*/ 298 w 299"/>
                  <a:gd name="T5" fmla="*/ 33 h 33"/>
                  <a:gd name="T6" fmla="*/ 0 w 299"/>
                  <a:gd name="T7" fmla="*/ 8 h 33"/>
                  <a:gd name="T8" fmla="*/ 0 60000 65536"/>
                  <a:gd name="T9" fmla="*/ 0 60000 65536"/>
                  <a:gd name="T10" fmla="*/ 0 60000 65536"/>
                  <a:gd name="T11" fmla="*/ 0 60000 65536"/>
                  <a:gd name="T12" fmla="*/ 0 w 299"/>
                  <a:gd name="T13" fmla="*/ 0 h 33"/>
                  <a:gd name="T14" fmla="*/ 299 w 299"/>
                  <a:gd name="T15" fmla="*/ 33 h 33"/>
                </a:gdLst>
                <a:ahLst/>
                <a:cxnLst>
                  <a:cxn ang="T8">
                    <a:pos x="T0" y="T1"/>
                  </a:cxn>
                  <a:cxn ang="T9">
                    <a:pos x="T2" y="T3"/>
                  </a:cxn>
                  <a:cxn ang="T10">
                    <a:pos x="T4" y="T5"/>
                  </a:cxn>
                  <a:cxn ang="T11">
                    <a:pos x="T6" y="T7"/>
                  </a:cxn>
                </a:cxnLst>
                <a:rect l="T12" t="T13" r="T14" b="T15"/>
                <a:pathLst>
                  <a:path w="299" h="33">
                    <a:moveTo>
                      <a:pt x="0" y="8"/>
                    </a:moveTo>
                    <a:lnTo>
                      <a:pt x="299" y="0"/>
                    </a:lnTo>
                    <a:lnTo>
                      <a:pt x="298" y="33"/>
                    </a:lnTo>
                    <a:lnTo>
                      <a:pt x="0" y="8"/>
                    </a:lnTo>
                    <a:close/>
                  </a:path>
                </a:pathLst>
              </a:custGeom>
              <a:solidFill>
                <a:srgbClr val="000000"/>
              </a:solidFill>
              <a:ln w="9525">
                <a:noFill/>
                <a:round/>
                <a:headEnd/>
                <a:tailEnd/>
              </a:ln>
            </p:spPr>
            <p:txBody>
              <a:bodyPr/>
              <a:lstStyle/>
              <a:p>
                <a:endParaRPr lang="en-US"/>
              </a:p>
            </p:txBody>
          </p:sp>
          <p:sp>
            <p:nvSpPr>
              <p:cNvPr id="440" name="Freeform 71">
                <a:extLst>
                  <a:ext uri="{FF2B5EF4-FFF2-40B4-BE49-F238E27FC236}">
                    <a16:creationId xmlns:a16="http://schemas.microsoft.com/office/drawing/2014/main" id="{E34B8065-EC3B-4A66-A2E3-1A8398AB719E}"/>
                  </a:ext>
                </a:extLst>
              </p:cNvPr>
              <p:cNvSpPr>
                <a:spLocks/>
              </p:cNvSpPr>
              <p:nvPr/>
            </p:nvSpPr>
            <p:spPr bwMode="auto">
              <a:xfrm>
                <a:off x="3614" y="4190"/>
                <a:ext cx="50" cy="11"/>
              </a:xfrm>
              <a:custGeom>
                <a:avLst/>
                <a:gdLst>
                  <a:gd name="T0" fmla="*/ 5 w 299"/>
                  <a:gd name="T1" fmla="*/ 0 h 57"/>
                  <a:gd name="T2" fmla="*/ 0 w 299"/>
                  <a:gd name="T3" fmla="*/ 32 h 57"/>
                  <a:gd name="T4" fmla="*/ 298 w 299"/>
                  <a:gd name="T5" fmla="*/ 57 h 57"/>
                  <a:gd name="T6" fmla="*/ 299 w 299"/>
                  <a:gd name="T7" fmla="*/ 24 h 57"/>
                  <a:gd name="T8" fmla="*/ 5 w 299"/>
                  <a:gd name="T9" fmla="*/ 0 h 57"/>
                  <a:gd name="T10" fmla="*/ 0 60000 65536"/>
                  <a:gd name="T11" fmla="*/ 0 60000 65536"/>
                  <a:gd name="T12" fmla="*/ 0 60000 65536"/>
                  <a:gd name="T13" fmla="*/ 0 60000 65536"/>
                  <a:gd name="T14" fmla="*/ 0 60000 65536"/>
                  <a:gd name="T15" fmla="*/ 0 w 299"/>
                  <a:gd name="T16" fmla="*/ 0 h 57"/>
                  <a:gd name="T17" fmla="*/ 299 w 299"/>
                  <a:gd name="T18" fmla="*/ 57 h 57"/>
                </a:gdLst>
                <a:ahLst/>
                <a:cxnLst>
                  <a:cxn ang="T10">
                    <a:pos x="T0" y="T1"/>
                  </a:cxn>
                  <a:cxn ang="T11">
                    <a:pos x="T2" y="T3"/>
                  </a:cxn>
                  <a:cxn ang="T12">
                    <a:pos x="T4" y="T5"/>
                  </a:cxn>
                  <a:cxn ang="T13">
                    <a:pos x="T6" y="T7"/>
                  </a:cxn>
                  <a:cxn ang="T14">
                    <a:pos x="T8" y="T9"/>
                  </a:cxn>
                </a:cxnLst>
                <a:rect l="T15" t="T16" r="T17" b="T18"/>
                <a:pathLst>
                  <a:path w="299" h="57">
                    <a:moveTo>
                      <a:pt x="5" y="0"/>
                    </a:moveTo>
                    <a:lnTo>
                      <a:pt x="0" y="32"/>
                    </a:lnTo>
                    <a:lnTo>
                      <a:pt x="298" y="57"/>
                    </a:lnTo>
                    <a:lnTo>
                      <a:pt x="299" y="24"/>
                    </a:lnTo>
                    <a:lnTo>
                      <a:pt x="5" y="0"/>
                    </a:lnTo>
                  </a:path>
                </a:pathLst>
              </a:custGeom>
              <a:noFill/>
              <a:ln w="0">
                <a:solidFill>
                  <a:srgbClr val="000000"/>
                </a:solidFill>
                <a:prstDash val="solid"/>
                <a:round/>
                <a:headEnd/>
                <a:tailEnd/>
              </a:ln>
            </p:spPr>
            <p:txBody>
              <a:bodyPr/>
              <a:lstStyle/>
              <a:p>
                <a:endParaRPr lang="en-US"/>
              </a:p>
            </p:txBody>
          </p:sp>
          <p:sp>
            <p:nvSpPr>
              <p:cNvPr id="441" name="Freeform 72">
                <a:extLst>
                  <a:ext uri="{FF2B5EF4-FFF2-40B4-BE49-F238E27FC236}">
                    <a16:creationId xmlns:a16="http://schemas.microsoft.com/office/drawing/2014/main" id="{6AE834A7-8B92-4BA4-9A4D-48B61F7A85A7}"/>
                  </a:ext>
                </a:extLst>
              </p:cNvPr>
              <p:cNvSpPr>
                <a:spLocks/>
              </p:cNvSpPr>
              <p:nvPr/>
            </p:nvSpPr>
            <p:spPr bwMode="auto">
              <a:xfrm>
                <a:off x="3664" y="4191"/>
                <a:ext cx="46" cy="10"/>
              </a:xfrm>
              <a:custGeom>
                <a:avLst/>
                <a:gdLst>
                  <a:gd name="T0" fmla="*/ 1 w 280"/>
                  <a:gd name="T1" fmla="*/ 18 h 51"/>
                  <a:gd name="T2" fmla="*/ 0 w 280"/>
                  <a:gd name="T3" fmla="*/ 51 h 51"/>
                  <a:gd name="T4" fmla="*/ 280 w 280"/>
                  <a:gd name="T5" fmla="*/ 0 h 51"/>
                  <a:gd name="T6" fmla="*/ 1 w 280"/>
                  <a:gd name="T7" fmla="*/ 18 h 51"/>
                  <a:gd name="T8" fmla="*/ 0 60000 65536"/>
                  <a:gd name="T9" fmla="*/ 0 60000 65536"/>
                  <a:gd name="T10" fmla="*/ 0 60000 65536"/>
                  <a:gd name="T11" fmla="*/ 0 60000 65536"/>
                  <a:gd name="T12" fmla="*/ 0 w 280"/>
                  <a:gd name="T13" fmla="*/ 0 h 51"/>
                  <a:gd name="T14" fmla="*/ 280 w 280"/>
                  <a:gd name="T15" fmla="*/ 51 h 51"/>
                </a:gdLst>
                <a:ahLst/>
                <a:cxnLst>
                  <a:cxn ang="T8">
                    <a:pos x="T0" y="T1"/>
                  </a:cxn>
                  <a:cxn ang="T9">
                    <a:pos x="T2" y="T3"/>
                  </a:cxn>
                  <a:cxn ang="T10">
                    <a:pos x="T4" y="T5"/>
                  </a:cxn>
                  <a:cxn ang="T11">
                    <a:pos x="T6" y="T7"/>
                  </a:cxn>
                </a:cxnLst>
                <a:rect l="T12" t="T13" r="T14" b="T15"/>
                <a:pathLst>
                  <a:path w="280" h="51">
                    <a:moveTo>
                      <a:pt x="1" y="18"/>
                    </a:moveTo>
                    <a:lnTo>
                      <a:pt x="0" y="51"/>
                    </a:lnTo>
                    <a:lnTo>
                      <a:pt x="280" y="0"/>
                    </a:lnTo>
                    <a:lnTo>
                      <a:pt x="1" y="18"/>
                    </a:lnTo>
                    <a:close/>
                  </a:path>
                </a:pathLst>
              </a:custGeom>
              <a:solidFill>
                <a:srgbClr val="000000"/>
              </a:solidFill>
              <a:ln w="9525">
                <a:noFill/>
                <a:round/>
                <a:headEnd/>
                <a:tailEnd/>
              </a:ln>
            </p:spPr>
            <p:txBody>
              <a:bodyPr/>
              <a:lstStyle/>
              <a:p>
                <a:endParaRPr lang="en-US"/>
              </a:p>
            </p:txBody>
          </p:sp>
          <p:sp>
            <p:nvSpPr>
              <p:cNvPr id="442" name="Freeform 73">
                <a:extLst>
                  <a:ext uri="{FF2B5EF4-FFF2-40B4-BE49-F238E27FC236}">
                    <a16:creationId xmlns:a16="http://schemas.microsoft.com/office/drawing/2014/main" id="{DCAA2401-813F-44BE-92BC-6CA4FCCFD145}"/>
                  </a:ext>
                </a:extLst>
              </p:cNvPr>
              <p:cNvSpPr>
                <a:spLocks/>
              </p:cNvSpPr>
              <p:nvPr/>
            </p:nvSpPr>
            <p:spPr bwMode="auto">
              <a:xfrm>
                <a:off x="3664" y="4191"/>
                <a:ext cx="47" cy="10"/>
              </a:xfrm>
              <a:custGeom>
                <a:avLst/>
                <a:gdLst>
                  <a:gd name="T0" fmla="*/ 0 w 285"/>
                  <a:gd name="T1" fmla="*/ 51 h 51"/>
                  <a:gd name="T2" fmla="*/ 280 w 285"/>
                  <a:gd name="T3" fmla="*/ 0 h 51"/>
                  <a:gd name="T4" fmla="*/ 285 w 285"/>
                  <a:gd name="T5" fmla="*/ 33 h 51"/>
                  <a:gd name="T6" fmla="*/ 0 w 285"/>
                  <a:gd name="T7" fmla="*/ 51 h 51"/>
                  <a:gd name="T8" fmla="*/ 0 60000 65536"/>
                  <a:gd name="T9" fmla="*/ 0 60000 65536"/>
                  <a:gd name="T10" fmla="*/ 0 60000 65536"/>
                  <a:gd name="T11" fmla="*/ 0 60000 65536"/>
                  <a:gd name="T12" fmla="*/ 0 w 285"/>
                  <a:gd name="T13" fmla="*/ 0 h 51"/>
                  <a:gd name="T14" fmla="*/ 285 w 285"/>
                  <a:gd name="T15" fmla="*/ 51 h 51"/>
                </a:gdLst>
                <a:ahLst/>
                <a:cxnLst>
                  <a:cxn ang="T8">
                    <a:pos x="T0" y="T1"/>
                  </a:cxn>
                  <a:cxn ang="T9">
                    <a:pos x="T2" y="T3"/>
                  </a:cxn>
                  <a:cxn ang="T10">
                    <a:pos x="T4" y="T5"/>
                  </a:cxn>
                  <a:cxn ang="T11">
                    <a:pos x="T6" y="T7"/>
                  </a:cxn>
                </a:cxnLst>
                <a:rect l="T12" t="T13" r="T14" b="T15"/>
                <a:pathLst>
                  <a:path w="285" h="51">
                    <a:moveTo>
                      <a:pt x="0" y="51"/>
                    </a:moveTo>
                    <a:lnTo>
                      <a:pt x="280" y="0"/>
                    </a:lnTo>
                    <a:lnTo>
                      <a:pt x="285" y="33"/>
                    </a:lnTo>
                    <a:lnTo>
                      <a:pt x="0" y="51"/>
                    </a:lnTo>
                    <a:close/>
                  </a:path>
                </a:pathLst>
              </a:custGeom>
              <a:solidFill>
                <a:srgbClr val="000000"/>
              </a:solidFill>
              <a:ln w="9525">
                <a:noFill/>
                <a:round/>
                <a:headEnd/>
                <a:tailEnd/>
              </a:ln>
            </p:spPr>
            <p:txBody>
              <a:bodyPr/>
              <a:lstStyle/>
              <a:p>
                <a:endParaRPr lang="en-US"/>
              </a:p>
            </p:txBody>
          </p:sp>
          <p:sp>
            <p:nvSpPr>
              <p:cNvPr id="443" name="Freeform 74">
                <a:extLst>
                  <a:ext uri="{FF2B5EF4-FFF2-40B4-BE49-F238E27FC236}">
                    <a16:creationId xmlns:a16="http://schemas.microsoft.com/office/drawing/2014/main" id="{50795B3F-E50C-45E1-AE1C-B0AFBF818C0F}"/>
                  </a:ext>
                </a:extLst>
              </p:cNvPr>
              <p:cNvSpPr>
                <a:spLocks/>
              </p:cNvSpPr>
              <p:nvPr/>
            </p:nvSpPr>
            <p:spPr bwMode="auto">
              <a:xfrm>
                <a:off x="3664" y="4191"/>
                <a:ext cx="47" cy="10"/>
              </a:xfrm>
              <a:custGeom>
                <a:avLst/>
                <a:gdLst>
                  <a:gd name="T0" fmla="*/ 1 w 285"/>
                  <a:gd name="T1" fmla="*/ 18 h 51"/>
                  <a:gd name="T2" fmla="*/ 0 w 285"/>
                  <a:gd name="T3" fmla="*/ 51 h 51"/>
                  <a:gd name="T4" fmla="*/ 285 w 285"/>
                  <a:gd name="T5" fmla="*/ 33 h 51"/>
                  <a:gd name="T6" fmla="*/ 280 w 285"/>
                  <a:gd name="T7" fmla="*/ 0 h 51"/>
                  <a:gd name="T8" fmla="*/ 1 w 285"/>
                  <a:gd name="T9" fmla="*/ 18 h 51"/>
                  <a:gd name="T10" fmla="*/ 0 60000 65536"/>
                  <a:gd name="T11" fmla="*/ 0 60000 65536"/>
                  <a:gd name="T12" fmla="*/ 0 60000 65536"/>
                  <a:gd name="T13" fmla="*/ 0 60000 65536"/>
                  <a:gd name="T14" fmla="*/ 0 60000 65536"/>
                  <a:gd name="T15" fmla="*/ 0 w 285"/>
                  <a:gd name="T16" fmla="*/ 0 h 51"/>
                  <a:gd name="T17" fmla="*/ 285 w 285"/>
                  <a:gd name="T18" fmla="*/ 51 h 51"/>
                </a:gdLst>
                <a:ahLst/>
                <a:cxnLst>
                  <a:cxn ang="T10">
                    <a:pos x="T0" y="T1"/>
                  </a:cxn>
                  <a:cxn ang="T11">
                    <a:pos x="T2" y="T3"/>
                  </a:cxn>
                  <a:cxn ang="T12">
                    <a:pos x="T4" y="T5"/>
                  </a:cxn>
                  <a:cxn ang="T13">
                    <a:pos x="T6" y="T7"/>
                  </a:cxn>
                  <a:cxn ang="T14">
                    <a:pos x="T8" y="T9"/>
                  </a:cxn>
                </a:cxnLst>
                <a:rect l="T15" t="T16" r="T17" b="T18"/>
                <a:pathLst>
                  <a:path w="285" h="51">
                    <a:moveTo>
                      <a:pt x="1" y="18"/>
                    </a:moveTo>
                    <a:lnTo>
                      <a:pt x="0" y="51"/>
                    </a:lnTo>
                    <a:lnTo>
                      <a:pt x="285" y="33"/>
                    </a:lnTo>
                    <a:lnTo>
                      <a:pt x="280" y="0"/>
                    </a:lnTo>
                    <a:lnTo>
                      <a:pt x="1" y="18"/>
                    </a:lnTo>
                  </a:path>
                </a:pathLst>
              </a:custGeom>
              <a:noFill/>
              <a:ln w="0">
                <a:solidFill>
                  <a:srgbClr val="000000"/>
                </a:solidFill>
                <a:prstDash val="solid"/>
                <a:round/>
                <a:headEnd/>
                <a:tailEnd/>
              </a:ln>
            </p:spPr>
            <p:txBody>
              <a:bodyPr/>
              <a:lstStyle/>
              <a:p>
                <a:endParaRPr lang="en-US"/>
              </a:p>
            </p:txBody>
          </p:sp>
          <p:sp>
            <p:nvSpPr>
              <p:cNvPr id="444" name="Freeform 75">
                <a:extLst>
                  <a:ext uri="{FF2B5EF4-FFF2-40B4-BE49-F238E27FC236}">
                    <a16:creationId xmlns:a16="http://schemas.microsoft.com/office/drawing/2014/main" id="{02727696-29EA-4D87-AAB5-C4F55E52A8D9}"/>
                  </a:ext>
                </a:extLst>
              </p:cNvPr>
              <p:cNvSpPr>
                <a:spLocks/>
              </p:cNvSpPr>
              <p:nvPr/>
            </p:nvSpPr>
            <p:spPr bwMode="auto">
              <a:xfrm>
                <a:off x="3710" y="4176"/>
                <a:ext cx="42" cy="22"/>
              </a:xfrm>
              <a:custGeom>
                <a:avLst/>
                <a:gdLst>
                  <a:gd name="T0" fmla="*/ 0 w 253"/>
                  <a:gd name="T1" fmla="*/ 76 h 109"/>
                  <a:gd name="T2" fmla="*/ 5 w 253"/>
                  <a:gd name="T3" fmla="*/ 109 h 109"/>
                  <a:gd name="T4" fmla="*/ 253 w 253"/>
                  <a:gd name="T5" fmla="*/ 0 h 109"/>
                  <a:gd name="T6" fmla="*/ 0 w 253"/>
                  <a:gd name="T7" fmla="*/ 76 h 109"/>
                  <a:gd name="T8" fmla="*/ 0 60000 65536"/>
                  <a:gd name="T9" fmla="*/ 0 60000 65536"/>
                  <a:gd name="T10" fmla="*/ 0 60000 65536"/>
                  <a:gd name="T11" fmla="*/ 0 60000 65536"/>
                  <a:gd name="T12" fmla="*/ 0 w 253"/>
                  <a:gd name="T13" fmla="*/ 0 h 109"/>
                  <a:gd name="T14" fmla="*/ 253 w 253"/>
                  <a:gd name="T15" fmla="*/ 109 h 109"/>
                </a:gdLst>
                <a:ahLst/>
                <a:cxnLst>
                  <a:cxn ang="T8">
                    <a:pos x="T0" y="T1"/>
                  </a:cxn>
                  <a:cxn ang="T9">
                    <a:pos x="T2" y="T3"/>
                  </a:cxn>
                  <a:cxn ang="T10">
                    <a:pos x="T4" y="T5"/>
                  </a:cxn>
                  <a:cxn ang="T11">
                    <a:pos x="T6" y="T7"/>
                  </a:cxn>
                </a:cxnLst>
                <a:rect l="T12" t="T13" r="T14" b="T15"/>
                <a:pathLst>
                  <a:path w="253" h="109">
                    <a:moveTo>
                      <a:pt x="0" y="76"/>
                    </a:moveTo>
                    <a:lnTo>
                      <a:pt x="5" y="109"/>
                    </a:lnTo>
                    <a:lnTo>
                      <a:pt x="253" y="0"/>
                    </a:lnTo>
                    <a:lnTo>
                      <a:pt x="0" y="76"/>
                    </a:lnTo>
                    <a:close/>
                  </a:path>
                </a:pathLst>
              </a:custGeom>
              <a:solidFill>
                <a:srgbClr val="000000"/>
              </a:solidFill>
              <a:ln w="9525">
                <a:noFill/>
                <a:round/>
                <a:headEnd/>
                <a:tailEnd/>
              </a:ln>
            </p:spPr>
            <p:txBody>
              <a:bodyPr/>
              <a:lstStyle/>
              <a:p>
                <a:endParaRPr lang="en-US"/>
              </a:p>
            </p:txBody>
          </p:sp>
          <p:sp>
            <p:nvSpPr>
              <p:cNvPr id="445" name="Freeform 76">
                <a:extLst>
                  <a:ext uri="{FF2B5EF4-FFF2-40B4-BE49-F238E27FC236}">
                    <a16:creationId xmlns:a16="http://schemas.microsoft.com/office/drawing/2014/main" id="{078FC6E5-32AC-450E-A8F1-D72354B6F78B}"/>
                  </a:ext>
                </a:extLst>
              </p:cNvPr>
              <p:cNvSpPr>
                <a:spLocks/>
              </p:cNvSpPr>
              <p:nvPr/>
            </p:nvSpPr>
            <p:spPr bwMode="auto">
              <a:xfrm>
                <a:off x="3711" y="4176"/>
                <a:ext cx="44" cy="22"/>
              </a:xfrm>
              <a:custGeom>
                <a:avLst/>
                <a:gdLst>
                  <a:gd name="T0" fmla="*/ 0 w 262"/>
                  <a:gd name="T1" fmla="*/ 109 h 109"/>
                  <a:gd name="T2" fmla="*/ 248 w 262"/>
                  <a:gd name="T3" fmla="*/ 0 h 109"/>
                  <a:gd name="T4" fmla="*/ 262 w 262"/>
                  <a:gd name="T5" fmla="*/ 30 h 109"/>
                  <a:gd name="T6" fmla="*/ 0 w 262"/>
                  <a:gd name="T7" fmla="*/ 109 h 109"/>
                  <a:gd name="T8" fmla="*/ 0 60000 65536"/>
                  <a:gd name="T9" fmla="*/ 0 60000 65536"/>
                  <a:gd name="T10" fmla="*/ 0 60000 65536"/>
                  <a:gd name="T11" fmla="*/ 0 60000 65536"/>
                  <a:gd name="T12" fmla="*/ 0 w 262"/>
                  <a:gd name="T13" fmla="*/ 0 h 109"/>
                  <a:gd name="T14" fmla="*/ 262 w 262"/>
                  <a:gd name="T15" fmla="*/ 109 h 109"/>
                </a:gdLst>
                <a:ahLst/>
                <a:cxnLst>
                  <a:cxn ang="T8">
                    <a:pos x="T0" y="T1"/>
                  </a:cxn>
                  <a:cxn ang="T9">
                    <a:pos x="T2" y="T3"/>
                  </a:cxn>
                  <a:cxn ang="T10">
                    <a:pos x="T4" y="T5"/>
                  </a:cxn>
                  <a:cxn ang="T11">
                    <a:pos x="T6" y="T7"/>
                  </a:cxn>
                </a:cxnLst>
                <a:rect l="T12" t="T13" r="T14" b="T15"/>
                <a:pathLst>
                  <a:path w="262" h="109">
                    <a:moveTo>
                      <a:pt x="0" y="109"/>
                    </a:moveTo>
                    <a:lnTo>
                      <a:pt x="248" y="0"/>
                    </a:lnTo>
                    <a:lnTo>
                      <a:pt x="262" y="30"/>
                    </a:lnTo>
                    <a:lnTo>
                      <a:pt x="0" y="109"/>
                    </a:lnTo>
                    <a:close/>
                  </a:path>
                </a:pathLst>
              </a:custGeom>
              <a:solidFill>
                <a:srgbClr val="000000"/>
              </a:solidFill>
              <a:ln w="9525">
                <a:noFill/>
                <a:round/>
                <a:headEnd/>
                <a:tailEnd/>
              </a:ln>
            </p:spPr>
            <p:txBody>
              <a:bodyPr/>
              <a:lstStyle/>
              <a:p>
                <a:endParaRPr lang="en-US"/>
              </a:p>
            </p:txBody>
          </p:sp>
          <p:sp>
            <p:nvSpPr>
              <p:cNvPr id="446" name="Freeform 77">
                <a:extLst>
                  <a:ext uri="{FF2B5EF4-FFF2-40B4-BE49-F238E27FC236}">
                    <a16:creationId xmlns:a16="http://schemas.microsoft.com/office/drawing/2014/main" id="{F8C2D45A-F989-4FB0-8945-9246FC3711A5}"/>
                  </a:ext>
                </a:extLst>
              </p:cNvPr>
              <p:cNvSpPr>
                <a:spLocks/>
              </p:cNvSpPr>
              <p:nvPr/>
            </p:nvSpPr>
            <p:spPr bwMode="auto">
              <a:xfrm>
                <a:off x="3710" y="4176"/>
                <a:ext cx="45" cy="22"/>
              </a:xfrm>
              <a:custGeom>
                <a:avLst/>
                <a:gdLst>
                  <a:gd name="T0" fmla="*/ 0 w 267"/>
                  <a:gd name="T1" fmla="*/ 76 h 109"/>
                  <a:gd name="T2" fmla="*/ 5 w 267"/>
                  <a:gd name="T3" fmla="*/ 109 h 109"/>
                  <a:gd name="T4" fmla="*/ 267 w 267"/>
                  <a:gd name="T5" fmla="*/ 30 h 109"/>
                  <a:gd name="T6" fmla="*/ 253 w 267"/>
                  <a:gd name="T7" fmla="*/ 0 h 109"/>
                  <a:gd name="T8" fmla="*/ 0 w 267"/>
                  <a:gd name="T9" fmla="*/ 76 h 109"/>
                  <a:gd name="T10" fmla="*/ 0 60000 65536"/>
                  <a:gd name="T11" fmla="*/ 0 60000 65536"/>
                  <a:gd name="T12" fmla="*/ 0 60000 65536"/>
                  <a:gd name="T13" fmla="*/ 0 60000 65536"/>
                  <a:gd name="T14" fmla="*/ 0 60000 65536"/>
                  <a:gd name="T15" fmla="*/ 0 w 267"/>
                  <a:gd name="T16" fmla="*/ 0 h 109"/>
                  <a:gd name="T17" fmla="*/ 267 w 267"/>
                  <a:gd name="T18" fmla="*/ 109 h 109"/>
                </a:gdLst>
                <a:ahLst/>
                <a:cxnLst>
                  <a:cxn ang="T10">
                    <a:pos x="T0" y="T1"/>
                  </a:cxn>
                  <a:cxn ang="T11">
                    <a:pos x="T2" y="T3"/>
                  </a:cxn>
                  <a:cxn ang="T12">
                    <a:pos x="T4" y="T5"/>
                  </a:cxn>
                  <a:cxn ang="T13">
                    <a:pos x="T6" y="T7"/>
                  </a:cxn>
                  <a:cxn ang="T14">
                    <a:pos x="T8" y="T9"/>
                  </a:cxn>
                </a:cxnLst>
                <a:rect l="T15" t="T16" r="T17" b="T18"/>
                <a:pathLst>
                  <a:path w="267" h="109">
                    <a:moveTo>
                      <a:pt x="0" y="76"/>
                    </a:moveTo>
                    <a:lnTo>
                      <a:pt x="5" y="109"/>
                    </a:lnTo>
                    <a:lnTo>
                      <a:pt x="267" y="30"/>
                    </a:lnTo>
                    <a:lnTo>
                      <a:pt x="253" y="0"/>
                    </a:lnTo>
                    <a:lnTo>
                      <a:pt x="0" y="76"/>
                    </a:lnTo>
                  </a:path>
                </a:pathLst>
              </a:custGeom>
              <a:noFill/>
              <a:ln w="0">
                <a:solidFill>
                  <a:srgbClr val="000000"/>
                </a:solidFill>
                <a:prstDash val="solid"/>
                <a:round/>
                <a:headEnd/>
                <a:tailEnd/>
              </a:ln>
            </p:spPr>
            <p:txBody>
              <a:bodyPr/>
              <a:lstStyle/>
              <a:p>
                <a:endParaRPr lang="en-US"/>
              </a:p>
            </p:txBody>
          </p:sp>
          <p:sp>
            <p:nvSpPr>
              <p:cNvPr id="447" name="Freeform 78">
                <a:extLst>
                  <a:ext uri="{FF2B5EF4-FFF2-40B4-BE49-F238E27FC236}">
                    <a16:creationId xmlns:a16="http://schemas.microsoft.com/office/drawing/2014/main" id="{98C7F4BC-183D-4B1F-B24E-BFDB752B8937}"/>
                  </a:ext>
                </a:extLst>
              </p:cNvPr>
              <p:cNvSpPr>
                <a:spLocks/>
              </p:cNvSpPr>
              <p:nvPr/>
            </p:nvSpPr>
            <p:spPr bwMode="auto">
              <a:xfrm>
                <a:off x="3752" y="4145"/>
                <a:ext cx="37" cy="37"/>
              </a:xfrm>
              <a:custGeom>
                <a:avLst/>
                <a:gdLst>
                  <a:gd name="T0" fmla="*/ 0 w 218"/>
                  <a:gd name="T1" fmla="*/ 152 h 182"/>
                  <a:gd name="T2" fmla="*/ 14 w 218"/>
                  <a:gd name="T3" fmla="*/ 182 h 182"/>
                  <a:gd name="T4" fmla="*/ 218 w 218"/>
                  <a:gd name="T5" fmla="*/ 0 h 182"/>
                  <a:gd name="T6" fmla="*/ 0 w 218"/>
                  <a:gd name="T7" fmla="*/ 152 h 182"/>
                  <a:gd name="T8" fmla="*/ 0 60000 65536"/>
                  <a:gd name="T9" fmla="*/ 0 60000 65536"/>
                  <a:gd name="T10" fmla="*/ 0 60000 65536"/>
                  <a:gd name="T11" fmla="*/ 0 60000 65536"/>
                  <a:gd name="T12" fmla="*/ 0 w 218"/>
                  <a:gd name="T13" fmla="*/ 0 h 182"/>
                  <a:gd name="T14" fmla="*/ 218 w 218"/>
                  <a:gd name="T15" fmla="*/ 182 h 182"/>
                </a:gdLst>
                <a:ahLst/>
                <a:cxnLst>
                  <a:cxn ang="T8">
                    <a:pos x="T0" y="T1"/>
                  </a:cxn>
                  <a:cxn ang="T9">
                    <a:pos x="T2" y="T3"/>
                  </a:cxn>
                  <a:cxn ang="T10">
                    <a:pos x="T4" y="T5"/>
                  </a:cxn>
                  <a:cxn ang="T11">
                    <a:pos x="T6" y="T7"/>
                  </a:cxn>
                </a:cxnLst>
                <a:rect l="T12" t="T13" r="T14" b="T15"/>
                <a:pathLst>
                  <a:path w="218" h="182">
                    <a:moveTo>
                      <a:pt x="0" y="152"/>
                    </a:moveTo>
                    <a:lnTo>
                      <a:pt x="14" y="182"/>
                    </a:lnTo>
                    <a:lnTo>
                      <a:pt x="218" y="0"/>
                    </a:lnTo>
                    <a:lnTo>
                      <a:pt x="0" y="152"/>
                    </a:lnTo>
                    <a:close/>
                  </a:path>
                </a:pathLst>
              </a:custGeom>
              <a:solidFill>
                <a:srgbClr val="000000"/>
              </a:solidFill>
              <a:ln w="9525">
                <a:noFill/>
                <a:round/>
                <a:headEnd/>
                <a:tailEnd/>
              </a:ln>
            </p:spPr>
            <p:txBody>
              <a:bodyPr/>
              <a:lstStyle/>
              <a:p>
                <a:endParaRPr lang="en-US"/>
              </a:p>
            </p:txBody>
          </p:sp>
          <p:sp>
            <p:nvSpPr>
              <p:cNvPr id="448" name="Freeform 79">
                <a:extLst>
                  <a:ext uri="{FF2B5EF4-FFF2-40B4-BE49-F238E27FC236}">
                    <a16:creationId xmlns:a16="http://schemas.microsoft.com/office/drawing/2014/main" id="{72836158-CF75-445D-AB46-DBD8BBB2BF06}"/>
                  </a:ext>
                </a:extLst>
              </p:cNvPr>
              <p:cNvSpPr>
                <a:spLocks/>
              </p:cNvSpPr>
              <p:nvPr/>
            </p:nvSpPr>
            <p:spPr bwMode="auto">
              <a:xfrm>
                <a:off x="3755" y="4145"/>
                <a:ext cx="38" cy="37"/>
              </a:xfrm>
              <a:custGeom>
                <a:avLst/>
                <a:gdLst>
                  <a:gd name="T0" fmla="*/ 0 w 228"/>
                  <a:gd name="T1" fmla="*/ 182 h 182"/>
                  <a:gd name="T2" fmla="*/ 204 w 228"/>
                  <a:gd name="T3" fmla="*/ 0 h 182"/>
                  <a:gd name="T4" fmla="*/ 228 w 228"/>
                  <a:gd name="T5" fmla="*/ 24 h 182"/>
                  <a:gd name="T6" fmla="*/ 0 w 228"/>
                  <a:gd name="T7" fmla="*/ 182 h 182"/>
                  <a:gd name="T8" fmla="*/ 0 60000 65536"/>
                  <a:gd name="T9" fmla="*/ 0 60000 65536"/>
                  <a:gd name="T10" fmla="*/ 0 60000 65536"/>
                  <a:gd name="T11" fmla="*/ 0 60000 65536"/>
                  <a:gd name="T12" fmla="*/ 0 w 228"/>
                  <a:gd name="T13" fmla="*/ 0 h 182"/>
                  <a:gd name="T14" fmla="*/ 228 w 228"/>
                  <a:gd name="T15" fmla="*/ 182 h 182"/>
                </a:gdLst>
                <a:ahLst/>
                <a:cxnLst>
                  <a:cxn ang="T8">
                    <a:pos x="T0" y="T1"/>
                  </a:cxn>
                  <a:cxn ang="T9">
                    <a:pos x="T2" y="T3"/>
                  </a:cxn>
                  <a:cxn ang="T10">
                    <a:pos x="T4" y="T5"/>
                  </a:cxn>
                  <a:cxn ang="T11">
                    <a:pos x="T6" y="T7"/>
                  </a:cxn>
                </a:cxnLst>
                <a:rect l="T12" t="T13" r="T14" b="T15"/>
                <a:pathLst>
                  <a:path w="228" h="182">
                    <a:moveTo>
                      <a:pt x="0" y="182"/>
                    </a:moveTo>
                    <a:lnTo>
                      <a:pt x="204" y="0"/>
                    </a:lnTo>
                    <a:lnTo>
                      <a:pt x="228" y="24"/>
                    </a:lnTo>
                    <a:lnTo>
                      <a:pt x="0" y="182"/>
                    </a:lnTo>
                    <a:close/>
                  </a:path>
                </a:pathLst>
              </a:custGeom>
              <a:solidFill>
                <a:srgbClr val="000000"/>
              </a:solidFill>
              <a:ln w="9525">
                <a:noFill/>
                <a:round/>
                <a:headEnd/>
                <a:tailEnd/>
              </a:ln>
            </p:spPr>
            <p:txBody>
              <a:bodyPr/>
              <a:lstStyle/>
              <a:p>
                <a:endParaRPr lang="en-US"/>
              </a:p>
            </p:txBody>
          </p:sp>
          <p:sp>
            <p:nvSpPr>
              <p:cNvPr id="449" name="Freeform 80">
                <a:extLst>
                  <a:ext uri="{FF2B5EF4-FFF2-40B4-BE49-F238E27FC236}">
                    <a16:creationId xmlns:a16="http://schemas.microsoft.com/office/drawing/2014/main" id="{3BCE0924-5482-4339-8A0B-F53FB7CFABE6}"/>
                  </a:ext>
                </a:extLst>
              </p:cNvPr>
              <p:cNvSpPr>
                <a:spLocks/>
              </p:cNvSpPr>
              <p:nvPr/>
            </p:nvSpPr>
            <p:spPr bwMode="auto">
              <a:xfrm>
                <a:off x="3752" y="4145"/>
                <a:ext cx="41" cy="37"/>
              </a:xfrm>
              <a:custGeom>
                <a:avLst/>
                <a:gdLst>
                  <a:gd name="T0" fmla="*/ 0 w 242"/>
                  <a:gd name="T1" fmla="*/ 152 h 182"/>
                  <a:gd name="T2" fmla="*/ 14 w 242"/>
                  <a:gd name="T3" fmla="*/ 182 h 182"/>
                  <a:gd name="T4" fmla="*/ 242 w 242"/>
                  <a:gd name="T5" fmla="*/ 24 h 182"/>
                  <a:gd name="T6" fmla="*/ 218 w 242"/>
                  <a:gd name="T7" fmla="*/ 0 h 182"/>
                  <a:gd name="T8" fmla="*/ 0 w 242"/>
                  <a:gd name="T9" fmla="*/ 152 h 182"/>
                  <a:gd name="T10" fmla="*/ 0 60000 65536"/>
                  <a:gd name="T11" fmla="*/ 0 60000 65536"/>
                  <a:gd name="T12" fmla="*/ 0 60000 65536"/>
                  <a:gd name="T13" fmla="*/ 0 60000 65536"/>
                  <a:gd name="T14" fmla="*/ 0 60000 65536"/>
                  <a:gd name="T15" fmla="*/ 0 w 242"/>
                  <a:gd name="T16" fmla="*/ 0 h 182"/>
                  <a:gd name="T17" fmla="*/ 242 w 242"/>
                  <a:gd name="T18" fmla="*/ 182 h 182"/>
                </a:gdLst>
                <a:ahLst/>
                <a:cxnLst>
                  <a:cxn ang="T10">
                    <a:pos x="T0" y="T1"/>
                  </a:cxn>
                  <a:cxn ang="T11">
                    <a:pos x="T2" y="T3"/>
                  </a:cxn>
                  <a:cxn ang="T12">
                    <a:pos x="T4" y="T5"/>
                  </a:cxn>
                  <a:cxn ang="T13">
                    <a:pos x="T6" y="T7"/>
                  </a:cxn>
                  <a:cxn ang="T14">
                    <a:pos x="T8" y="T9"/>
                  </a:cxn>
                </a:cxnLst>
                <a:rect l="T15" t="T16" r="T17" b="T18"/>
                <a:pathLst>
                  <a:path w="242" h="182">
                    <a:moveTo>
                      <a:pt x="0" y="152"/>
                    </a:moveTo>
                    <a:lnTo>
                      <a:pt x="14" y="182"/>
                    </a:lnTo>
                    <a:lnTo>
                      <a:pt x="242" y="24"/>
                    </a:lnTo>
                    <a:lnTo>
                      <a:pt x="218" y="0"/>
                    </a:lnTo>
                    <a:lnTo>
                      <a:pt x="0" y="152"/>
                    </a:lnTo>
                  </a:path>
                </a:pathLst>
              </a:custGeom>
              <a:noFill/>
              <a:ln w="0">
                <a:solidFill>
                  <a:srgbClr val="000000"/>
                </a:solidFill>
                <a:prstDash val="solid"/>
                <a:round/>
                <a:headEnd/>
                <a:tailEnd/>
              </a:ln>
            </p:spPr>
            <p:txBody>
              <a:bodyPr/>
              <a:lstStyle/>
              <a:p>
                <a:endParaRPr lang="en-US"/>
              </a:p>
            </p:txBody>
          </p:sp>
          <p:sp>
            <p:nvSpPr>
              <p:cNvPr id="450" name="Freeform 81">
                <a:extLst>
                  <a:ext uri="{FF2B5EF4-FFF2-40B4-BE49-F238E27FC236}">
                    <a16:creationId xmlns:a16="http://schemas.microsoft.com/office/drawing/2014/main" id="{BECBCAB6-DFAA-4EFD-813C-7AA7D86DB134}"/>
                  </a:ext>
                </a:extLst>
              </p:cNvPr>
              <p:cNvSpPr>
                <a:spLocks/>
              </p:cNvSpPr>
              <p:nvPr/>
            </p:nvSpPr>
            <p:spPr bwMode="auto">
              <a:xfrm>
                <a:off x="3789" y="4095"/>
                <a:ext cx="29" cy="55"/>
              </a:xfrm>
              <a:custGeom>
                <a:avLst/>
                <a:gdLst>
                  <a:gd name="T0" fmla="*/ 0 w 175"/>
                  <a:gd name="T1" fmla="*/ 251 h 275"/>
                  <a:gd name="T2" fmla="*/ 24 w 175"/>
                  <a:gd name="T3" fmla="*/ 275 h 275"/>
                  <a:gd name="T4" fmla="*/ 175 w 175"/>
                  <a:gd name="T5" fmla="*/ 0 h 275"/>
                  <a:gd name="T6" fmla="*/ 0 w 175"/>
                  <a:gd name="T7" fmla="*/ 251 h 275"/>
                  <a:gd name="T8" fmla="*/ 0 60000 65536"/>
                  <a:gd name="T9" fmla="*/ 0 60000 65536"/>
                  <a:gd name="T10" fmla="*/ 0 60000 65536"/>
                  <a:gd name="T11" fmla="*/ 0 60000 65536"/>
                  <a:gd name="T12" fmla="*/ 0 w 175"/>
                  <a:gd name="T13" fmla="*/ 0 h 275"/>
                  <a:gd name="T14" fmla="*/ 175 w 175"/>
                  <a:gd name="T15" fmla="*/ 275 h 275"/>
                </a:gdLst>
                <a:ahLst/>
                <a:cxnLst>
                  <a:cxn ang="T8">
                    <a:pos x="T0" y="T1"/>
                  </a:cxn>
                  <a:cxn ang="T9">
                    <a:pos x="T2" y="T3"/>
                  </a:cxn>
                  <a:cxn ang="T10">
                    <a:pos x="T4" y="T5"/>
                  </a:cxn>
                  <a:cxn ang="T11">
                    <a:pos x="T6" y="T7"/>
                  </a:cxn>
                </a:cxnLst>
                <a:rect l="T12" t="T13" r="T14" b="T15"/>
                <a:pathLst>
                  <a:path w="175" h="275">
                    <a:moveTo>
                      <a:pt x="0" y="251"/>
                    </a:moveTo>
                    <a:lnTo>
                      <a:pt x="24" y="275"/>
                    </a:lnTo>
                    <a:lnTo>
                      <a:pt x="175" y="0"/>
                    </a:lnTo>
                    <a:lnTo>
                      <a:pt x="0" y="251"/>
                    </a:lnTo>
                    <a:close/>
                  </a:path>
                </a:pathLst>
              </a:custGeom>
              <a:solidFill>
                <a:srgbClr val="000000"/>
              </a:solidFill>
              <a:ln w="9525">
                <a:noFill/>
                <a:round/>
                <a:headEnd/>
                <a:tailEnd/>
              </a:ln>
            </p:spPr>
            <p:txBody>
              <a:bodyPr/>
              <a:lstStyle/>
              <a:p>
                <a:endParaRPr lang="en-US"/>
              </a:p>
            </p:txBody>
          </p:sp>
          <p:sp>
            <p:nvSpPr>
              <p:cNvPr id="451" name="Freeform 82">
                <a:extLst>
                  <a:ext uri="{FF2B5EF4-FFF2-40B4-BE49-F238E27FC236}">
                    <a16:creationId xmlns:a16="http://schemas.microsoft.com/office/drawing/2014/main" id="{B39EB26B-F796-4D4D-820D-B5D8FDA2D72D}"/>
                  </a:ext>
                </a:extLst>
              </p:cNvPr>
              <p:cNvSpPr>
                <a:spLocks/>
              </p:cNvSpPr>
              <p:nvPr/>
            </p:nvSpPr>
            <p:spPr bwMode="auto">
              <a:xfrm>
                <a:off x="3793" y="4095"/>
                <a:ext cx="29" cy="55"/>
              </a:xfrm>
              <a:custGeom>
                <a:avLst/>
                <a:gdLst>
                  <a:gd name="T0" fmla="*/ 0 w 178"/>
                  <a:gd name="T1" fmla="*/ 275 h 275"/>
                  <a:gd name="T2" fmla="*/ 151 w 178"/>
                  <a:gd name="T3" fmla="*/ 0 h 275"/>
                  <a:gd name="T4" fmla="*/ 178 w 178"/>
                  <a:gd name="T5" fmla="*/ 19 h 275"/>
                  <a:gd name="T6" fmla="*/ 0 w 178"/>
                  <a:gd name="T7" fmla="*/ 275 h 275"/>
                  <a:gd name="T8" fmla="*/ 0 60000 65536"/>
                  <a:gd name="T9" fmla="*/ 0 60000 65536"/>
                  <a:gd name="T10" fmla="*/ 0 60000 65536"/>
                  <a:gd name="T11" fmla="*/ 0 60000 65536"/>
                  <a:gd name="T12" fmla="*/ 0 w 178"/>
                  <a:gd name="T13" fmla="*/ 0 h 275"/>
                  <a:gd name="T14" fmla="*/ 178 w 178"/>
                  <a:gd name="T15" fmla="*/ 275 h 275"/>
                </a:gdLst>
                <a:ahLst/>
                <a:cxnLst>
                  <a:cxn ang="T8">
                    <a:pos x="T0" y="T1"/>
                  </a:cxn>
                  <a:cxn ang="T9">
                    <a:pos x="T2" y="T3"/>
                  </a:cxn>
                  <a:cxn ang="T10">
                    <a:pos x="T4" y="T5"/>
                  </a:cxn>
                  <a:cxn ang="T11">
                    <a:pos x="T6" y="T7"/>
                  </a:cxn>
                </a:cxnLst>
                <a:rect l="T12" t="T13" r="T14" b="T15"/>
                <a:pathLst>
                  <a:path w="178" h="275">
                    <a:moveTo>
                      <a:pt x="0" y="275"/>
                    </a:moveTo>
                    <a:lnTo>
                      <a:pt x="151" y="0"/>
                    </a:lnTo>
                    <a:lnTo>
                      <a:pt x="178" y="19"/>
                    </a:lnTo>
                    <a:lnTo>
                      <a:pt x="0" y="275"/>
                    </a:lnTo>
                    <a:close/>
                  </a:path>
                </a:pathLst>
              </a:custGeom>
              <a:solidFill>
                <a:srgbClr val="000000"/>
              </a:solidFill>
              <a:ln w="9525">
                <a:noFill/>
                <a:round/>
                <a:headEnd/>
                <a:tailEnd/>
              </a:ln>
            </p:spPr>
            <p:txBody>
              <a:bodyPr/>
              <a:lstStyle/>
              <a:p>
                <a:endParaRPr lang="en-US"/>
              </a:p>
            </p:txBody>
          </p:sp>
          <p:sp>
            <p:nvSpPr>
              <p:cNvPr id="452" name="Rectangle 83">
                <a:extLst>
                  <a:ext uri="{FF2B5EF4-FFF2-40B4-BE49-F238E27FC236}">
                    <a16:creationId xmlns:a16="http://schemas.microsoft.com/office/drawing/2014/main" id="{3B1B66DA-2FB4-4707-85A6-82633F3F655A}"/>
                  </a:ext>
                </a:extLst>
              </p:cNvPr>
              <p:cNvSpPr>
                <a:spLocks noChangeArrowheads="1"/>
              </p:cNvSpPr>
              <p:nvPr/>
            </p:nvSpPr>
            <p:spPr bwMode="auto">
              <a:xfrm>
                <a:off x="3007" y="2614"/>
                <a:ext cx="342"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ADDRESS</a:t>
                </a:r>
                <a:endParaRPr lang="en-US"/>
              </a:p>
            </p:txBody>
          </p:sp>
          <p:sp>
            <p:nvSpPr>
              <p:cNvPr id="453" name="Freeform 84">
                <a:extLst>
                  <a:ext uri="{FF2B5EF4-FFF2-40B4-BE49-F238E27FC236}">
                    <a16:creationId xmlns:a16="http://schemas.microsoft.com/office/drawing/2014/main" id="{ADC98058-8D8A-4826-9B10-BD14EAC34E1E}"/>
                  </a:ext>
                </a:extLst>
              </p:cNvPr>
              <p:cNvSpPr>
                <a:spLocks/>
              </p:cNvSpPr>
              <p:nvPr/>
            </p:nvSpPr>
            <p:spPr bwMode="auto">
              <a:xfrm>
                <a:off x="3789" y="4095"/>
                <a:ext cx="33" cy="55"/>
              </a:xfrm>
              <a:custGeom>
                <a:avLst/>
                <a:gdLst>
                  <a:gd name="T0" fmla="*/ 0 w 202"/>
                  <a:gd name="T1" fmla="*/ 251 h 275"/>
                  <a:gd name="T2" fmla="*/ 24 w 202"/>
                  <a:gd name="T3" fmla="*/ 275 h 275"/>
                  <a:gd name="T4" fmla="*/ 202 w 202"/>
                  <a:gd name="T5" fmla="*/ 19 h 275"/>
                  <a:gd name="T6" fmla="*/ 175 w 202"/>
                  <a:gd name="T7" fmla="*/ 0 h 275"/>
                  <a:gd name="T8" fmla="*/ 0 w 202"/>
                  <a:gd name="T9" fmla="*/ 251 h 275"/>
                  <a:gd name="T10" fmla="*/ 0 60000 65536"/>
                  <a:gd name="T11" fmla="*/ 0 60000 65536"/>
                  <a:gd name="T12" fmla="*/ 0 60000 65536"/>
                  <a:gd name="T13" fmla="*/ 0 60000 65536"/>
                  <a:gd name="T14" fmla="*/ 0 60000 65536"/>
                  <a:gd name="T15" fmla="*/ 0 w 202"/>
                  <a:gd name="T16" fmla="*/ 0 h 275"/>
                  <a:gd name="T17" fmla="*/ 202 w 202"/>
                  <a:gd name="T18" fmla="*/ 275 h 275"/>
                </a:gdLst>
                <a:ahLst/>
                <a:cxnLst>
                  <a:cxn ang="T10">
                    <a:pos x="T0" y="T1"/>
                  </a:cxn>
                  <a:cxn ang="T11">
                    <a:pos x="T2" y="T3"/>
                  </a:cxn>
                  <a:cxn ang="T12">
                    <a:pos x="T4" y="T5"/>
                  </a:cxn>
                  <a:cxn ang="T13">
                    <a:pos x="T6" y="T7"/>
                  </a:cxn>
                  <a:cxn ang="T14">
                    <a:pos x="T8" y="T9"/>
                  </a:cxn>
                </a:cxnLst>
                <a:rect l="T15" t="T16" r="T17" b="T18"/>
                <a:pathLst>
                  <a:path w="202" h="275">
                    <a:moveTo>
                      <a:pt x="0" y="251"/>
                    </a:moveTo>
                    <a:lnTo>
                      <a:pt x="24" y="275"/>
                    </a:lnTo>
                    <a:lnTo>
                      <a:pt x="202" y="19"/>
                    </a:lnTo>
                    <a:lnTo>
                      <a:pt x="175" y="0"/>
                    </a:lnTo>
                    <a:lnTo>
                      <a:pt x="0" y="251"/>
                    </a:lnTo>
                  </a:path>
                </a:pathLst>
              </a:custGeom>
              <a:noFill/>
              <a:ln w="0">
                <a:solidFill>
                  <a:srgbClr val="000000"/>
                </a:solidFill>
                <a:prstDash val="solid"/>
                <a:round/>
                <a:headEnd/>
                <a:tailEnd/>
              </a:ln>
            </p:spPr>
            <p:txBody>
              <a:bodyPr/>
              <a:lstStyle/>
              <a:p>
                <a:endParaRPr lang="en-US"/>
              </a:p>
            </p:txBody>
          </p:sp>
          <p:sp>
            <p:nvSpPr>
              <p:cNvPr id="454" name="Freeform 85">
                <a:extLst>
                  <a:ext uri="{FF2B5EF4-FFF2-40B4-BE49-F238E27FC236}">
                    <a16:creationId xmlns:a16="http://schemas.microsoft.com/office/drawing/2014/main" id="{8FCDD2EF-1A26-4F43-BF8D-D46225665E97}"/>
                  </a:ext>
                </a:extLst>
              </p:cNvPr>
              <p:cNvSpPr>
                <a:spLocks/>
              </p:cNvSpPr>
              <p:nvPr/>
            </p:nvSpPr>
            <p:spPr bwMode="auto">
              <a:xfrm>
                <a:off x="3817" y="2702"/>
                <a:ext cx="6" cy="1317"/>
              </a:xfrm>
              <a:custGeom>
                <a:avLst/>
                <a:gdLst>
                  <a:gd name="T0" fmla="*/ 32 w 32"/>
                  <a:gd name="T1" fmla="*/ 0 h 6582"/>
                  <a:gd name="T2" fmla="*/ 0 w 32"/>
                  <a:gd name="T3" fmla="*/ 33 h 6582"/>
                  <a:gd name="T4" fmla="*/ 32 w 32"/>
                  <a:gd name="T5" fmla="*/ 6582 h 6582"/>
                  <a:gd name="T6" fmla="*/ 32 w 32"/>
                  <a:gd name="T7" fmla="*/ 0 h 6582"/>
                  <a:gd name="T8" fmla="*/ 0 60000 65536"/>
                  <a:gd name="T9" fmla="*/ 0 60000 65536"/>
                  <a:gd name="T10" fmla="*/ 0 60000 65536"/>
                  <a:gd name="T11" fmla="*/ 0 60000 65536"/>
                  <a:gd name="T12" fmla="*/ 0 w 32"/>
                  <a:gd name="T13" fmla="*/ 0 h 6582"/>
                  <a:gd name="T14" fmla="*/ 32 w 32"/>
                  <a:gd name="T15" fmla="*/ 6582 h 6582"/>
                </a:gdLst>
                <a:ahLst/>
                <a:cxnLst>
                  <a:cxn ang="T8">
                    <a:pos x="T0" y="T1"/>
                  </a:cxn>
                  <a:cxn ang="T9">
                    <a:pos x="T2" y="T3"/>
                  </a:cxn>
                  <a:cxn ang="T10">
                    <a:pos x="T4" y="T5"/>
                  </a:cxn>
                  <a:cxn ang="T11">
                    <a:pos x="T6" y="T7"/>
                  </a:cxn>
                </a:cxnLst>
                <a:rect l="T12" t="T13" r="T14" b="T15"/>
                <a:pathLst>
                  <a:path w="32" h="6582">
                    <a:moveTo>
                      <a:pt x="32" y="0"/>
                    </a:moveTo>
                    <a:lnTo>
                      <a:pt x="0" y="33"/>
                    </a:lnTo>
                    <a:lnTo>
                      <a:pt x="32" y="6582"/>
                    </a:lnTo>
                    <a:lnTo>
                      <a:pt x="32" y="0"/>
                    </a:lnTo>
                    <a:close/>
                  </a:path>
                </a:pathLst>
              </a:custGeom>
              <a:solidFill>
                <a:srgbClr val="000000"/>
              </a:solidFill>
              <a:ln w="9525">
                <a:noFill/>
                <a:round/>
                <a:headEnd/>
                <a:tailEnd/>
              </a:ln>
            </p:spPr>
            <p:txBody>
              <a:bodyPr/>
              <a:lstStyle/>
              <a:p>
                <a:endParaRPr lang="en-US"/>
              </a:p>
            </p:txBody>
          </p:sp>
          <p:sp>
            <p:nvSpPr>
              <p:cNvPr id="455" name="Freeform 86">
                <a:extLst>
                  <a:ext uri="{FF2B5EF4-FFF2-40B4-BE49-F238E27FC236}">
                    <a16:creationId xmlns:a16="http://schemas.microsoft.com/office/drawing/2014/main" id="{A54EF8DA-85B0-4E35-BA5B-CD46554F28DF}"/>
                  </a:ext>
                </a:extLst>
              </p:cNvPr>
              <p:cNvSpPr>
                <a:spLocks/>
              </p:cNvSpPr>
              <p:nvPr/>
            </p:nvSpPr>
            <p:spPr bwMode="auto">
              <a:xfrm>
                <a:off x="3817" y="2709"/>
                <a:ext cx="6" cy="1310"/>
              </a:xfrm>
              <a:custGeom>
                <a:avLst/>
                <a:gdLst>
                  <a:gd name="T0" fmla="*/ 0 w 32"/>
                  <a:gd name="T1" fmla="*/ 0 h 6549"/>
                  <a:gd name="T2" fmla="*/ 32 w 32"/>
                  <a:gd name="T3" fmla="*/ 6549 h 6549"/>
                  <a:gd name="T4" fmla="*/ 0 w 32"/>
                  <a:gd name="T5" fmla="*/ 6517 h 6549"/>
                  <a:gd name="T6" fmla="*/ 0 w 32"/>
                  <a:gd name="T7" fmla="*/ 0 h 6549"/>
                  <a:gd name="T8" fmla="*/ 0 60000 65536"/>
                  <a:gd name="T9" fmla="*/ 0 60000 65536"/>
                  <a:gd name="T10" fmla="*/ 0 60000 65536"/>
                  <a:gd name="T11" fmla="*/ 0 60000 65536"/>
                  <a:gd name="T12" fmla="*/ 0 w 32"/>
                  <a:gd name="T13" fmla="*/ 0 h 6549"/>
                  <a:gd name="T14" fmla="*/ 32 w 32"/>
                  <a:gd name="T15" fmla="*/ 6549 h 6549"/>
                </a:gdLst>
                <a:ahLst/>
                <a:cxnLst>
                  <a:cxn ang="T8">
                    <a:pos x="T0" y="T1"/>
                  </a:cxn>
                  <a:cxn ang="T9">
                    <a:pos x="T2" y="T3"/>
                  </a:cxn>
                  <a:cxn ang="T10">
                    <a:pos x="T4" y="T5"/>
                  </a:cxn>
                  <a:cxn ang="T11">
                    <a:pos x="T6" y="T7"/>
                  </a:cxn>
                </a:cxnLst>
                <a:rect l="T12" t="T13" r="T14" b="T15"/>
                <a:pathLst>
                  <a:path w="32" h="6549">
                    <a:moveTo>
                      <a:pt x="0" y="0"/>
                    </a:moveTo>
                    <a:lnTo>
                      <a:pt x="32" y="6549"/>
                    </a:lnTo>
                    <a:lnTo>
                      <a:pt x="0" y="6517"/>
                    </a:lnTo>
                    <a:lnTo>
                      <a:pt x="0" y="0"/>
                    </a:lnTo>
                    <a:close/>
                  </a:path>
                </a:pathLst>
              </a:custGeom>
              <a:solidFill>
                <a:srgbClr val="000000"/>
              </a:solidFill>
              <a:ln w="9525">
                <a:noFill/>
                <a:round/>
                <a:headEnd/>
                <a:tailEnd/>
              </a:ln>
            </p:spPr>
            <p:txBody>
              <a:bodyPr/>
              <a:lstStyle/>
              <a:p>
                <a:endParaRPr lang="en-US"/>
              </a:p>
            </p:txBody>
          </p:sp>
          <p:sp>
            <p:nvSpPr>
              <p:cNvPr id="456" name="Freeform 87">
                <a:extLst>
                  <a:ext uri="{FF2B5EF4-FFF2-40B4-BE49-F238E27FC236}">
                    <a16:creationId xmlns:a16="http://schemas.microsoft.com/office/drawing/2014/main" id="{7EECADFE-918F-49A1-99C6-6B4E0903B206}"/>
                  </a:ext>
                </a:extLst>
              </p:cNvPr>
              <p:cNvSpPr>
                <a:spLocks/>
              </p:cNvSpPr>
              <p:nvPr/>
            </p:nvSpPr>
            <p:spPr bwMode="auto">
              <a:xfrm>
                <a:off x="3817" y="2702"/>
                <a:ext cx="6" cy="1317"/>
              </a:xfrm>
              <a:custGeom>
                <a:avLst/>
                <a:gdLst>
                  <a:gd name="T0" fmla="*/ 32 w 32"/>
                  <a:gd name="T1" fmla="*/ 0 h 6582"/>
                  <a:gd name="T2" fmla="*/ 0 w 32"/>
                  <a:gd name="T3" fmla="*/ 33 h 6582"/>
                  <a:gd name="T4" fmla="*/ 0 w 32"/>
                  <a:gd name="T5" fmla="*/ 6550 h 6582"/>
                  <a:gd name="T6" fmla="*/ 32 w 32"/>
                  <a:gd name="T7" fmla="*/ 6582 h 6582"/>
                  <a:gd name="T8" fmla="*/ 32 w 32"/>
                  <a:gd name="T9" fmla="*/ 0 h 6582"/>
                  <a:gd name="T10" fmla="*/ 0 60000 65536"/>
                  <a:gd name="T11" fmla="*/ 0 60000 65536"/>
                  <a:gd name="T12" fmla="*/ 0 60000 65536"/>
                  <a:gd name="T13" fmla="*/ 0 60000 65536"/>
                  <a:gd name="T14" fmla="*/ 0 60000 65536"/>
                  <a:gd name="T15" fmla="*/ 0 w 32"/>
                  <a:gd name="T16" fmla="*/ 0 h 6582"/>
                  <a:gd name="T17" fmla="*/ 32 w 32"/>
                  <a:gd name="T18" fmla="*/ 6582 h 6582"/>
                </a:gdLst>
                <a:ahLst/>
                <a:cxnLst>
                  <a:cxn ang="T10">
                    <a:pos x="T0" y="T1"/>
                  </a:cxn>
                  <a:cxn ang="T11">
                    <a:pos x="T2" y="T3"/>
                  </a:cxn>
                  <a:cxn ang="T12">
                    <a:pos x="T4" y="T5"/>
                  </a:cxn>
                  <a:cxn ang="T13">
                    <a:pos x="T6" y="T7"/>
                  </a:cxn>
                  <a:cxn ang="T14">
                    <a:pos x="T8" y="T9"/>
                  </a:cxn>
                </a:cxnLst>
                <a:rect l="T15" t="T16" r="T17" b="T18"/>
                <a:pathLst>
                  <a:path w="32" h="6582">
                    <a:moveTo>
                      <a:pt x="32" y="0"/>
                    </a:moveTo>
                    <a:lnTo>
                      <a:pt x="0" y="33"/>
                    </a:lnTo>
                    <a:lnTo>
                      <a:pt x="0" y="6550"/>
                    </a:lnTo>
                    <a:lnTo>
                      <a:pt x="32" y="6582"/>
                    </a:lnTo>
                    <a:lnTo>
                      <a:pt x="32" y="0"/>
                    </a:lnTo>
                  </a:path>
                </a:pathLst>
              </a:custGeom>
              <a:noFill/>
              <a:ln w="0">
                <a:solidFill>
                  <a:srgbClr val="000000"/>
                </a:solidFill>
                <a:prstDash val="solid"/>
                <a:round/>
                <a:headEnd/>
                <a:tailEnd/>
              </a:ln>
            </p:spPr>
            <p:txBody>
              <a:bodyPr/>
              <a:lstStyle/>
              <a:p>
                <a:endParaRPr lang="en-US"/>
              </a:p>
            </p:txBody>
          </p:sp>
          <p:sp>
            <p:nvSpPr>
              <p:cNvPr id="457" name="Freeform 88">
                <a:extLst>
                  <a:ext uri="{FF2B5EF4-FFF2-40B4-BE49-F238E27FC236}">
                    <a16:creationId xmlns:a16="http://schemas.microsoft.com/office/drawing/2014/main" id="{E1B91C0C-12B8-4E21-9715-005B34C1CA2B}"/>
                  </a:ext>
                </a:extLst>
              </p:cNvPr>
              <p:cNvSpPr>
                <a:spLocks/>
              </p:cNvSpPr>
              <p:nvPr/>
            </p:nvSpPr>
            <p:spPr bwMode="auto">
              <a:xfrm>
                <a:off x="3017" y="4012"/>
                <a:ext cx="806" cy="7"/>
              </a:xfrm>
              <a:custGeom>
                <a:avLst/>
                <a:gdLst>
                  <a:gd name="T0" fmla="*/ 4837 w 4837"/>
                  <a:gd name="T1" fmla="*/ 32 h 32"/>
                  <a:gd name="T2" fmla="*/ 4805 w 4837"/>
                  <a:gd name="T3" fmla="*/ 0 h 32"/>
                  <a:gd name="T4" fmla="*/ 0 w 4837"/>
                  <a:gd name="T5" fmla="*/ 32 h 32"/>
                  <a:gd name="T6" fmla="*/ 4837 w 4837"/>
                  <a:gd name="T7" fmla="*/ 32 h 32"/>
                  <a:gd name="T8" fmla="*/ 0 60000 65536"/>
                  <a:gd name="T9" fmla="*/ 0 60000 65536"/>
                  <a:gd name="T10" fmla="*/ 0 60000 65536"/>
                  <a:gd name="T11" fmla="*/ 0 60000 65536"/>
                  <a:gd name="T12" fmla="*/ 0 w 4837"/>
                  <a:gd name="T13" fmla="*/ 0 h 32"/>
                  <a:gd name="T14" fmla="*/ 4837 w 4837"/>
                  <a:gd name="T15" fmla="*/ 32 h 32"/>
                </a:gdLst>
                <a:ahLst/>
                <a:cxnLst>
                  <a:cxn ang="T8">
                    <a:pos x="T0" y="T1"/>
                  </a:cxn>
                  <a:cxn ang="T9">
                    <a:pos x="T2" y="T3"/>
                  </a:cxn>
                  <a:cxn ang="T10">
                    <a:pos x="T4" y="T5"/>
                  </a:cxn>
                  <a:cxn ang="T11">
                    <a:pos x="T6" y="T7"/>
                  </a:cxn>
                </a:cxnLst>
                <a:rect l="T12" t="T13" r="T14" b="T15"/>
                <a:pathLst>
                  <a:path w="4837" h="32">
                    <a:moveTo>
                      <a:pt x="4837" y="32"/>
                    </a:moveTo>
                    <a:lnTo>
                      <a:pt x="4805" y="0"/>
                    </a:lnTo>
                    <a:lnTo>
                      <a:pt x="0" y="32"/>
                    </a:lnTo>
                    <a:lnTo>
                      <a:pt x="4837" y="32"/>
                    </a:lnTo>
                    <a:close/>
                  </a:path>
                </a:pathLst>
              </a:custGeom>
              <a:solidFill>
                <a:srgbClr val="000000"/>
              </a:solidFill>
              <a:ln w="9525">
                <a:noFill/>
                <a:round/>
                <a:headEnd/>
                <a:tailEnd/>
              </a:ln>
            </p:spPr>
            <p:txBody>
              <a:bodyPr/>
              <a:lstStyle/>
              <a:p>
                <a:endParaRPr lang="en-US"/>
              </a:p>
            </p:txBody>
          </p:sp>
          <p:sp>
            <p:nvSpPr>
              <p:cNvPr id="458" name="Freeform 89">
                <a:extLst>
                  <a:ext uri="{FF2B5EF4-FFF2-40B4-BE49-F238E27FC236}">
                    <a16:creationId xmlns:a16="http://schemas.microsoft.com/office/drawing/2014/main" id="{DED289AC-CEE0-4C08-B98A-71F74BC889CA}"/>
                  </a:ext>
                </a:extLst>
              </p:cNvPr>
              <p:cNvSpPr>
                <a:spLocks/>
              </p:cNvSpPr>
              <p:nvPr/>
            </p:nvSpPr>
            <p:spPr bwMode="auto">
              <a:xfrm>
                <a:off x="3017" y="4012"/>
                <a:ext cx="800" cy="7"/>
              </a:xfrm>
              <a:custGeom>
                <a:avLst/>
                <a:gdLst>
                  <a:gd name="T0" fmla="*/ 4805 w 4805"/>
                  <a:gd name="T1" fmla="*/ 0 h 32"/>
                  <a:gd name="T2" fmla="*/ 0 w 4805"/>
                  <a:gd name="T3" fmla="*/ 32 h 32"/>
                  <a:gd name="T4" fmla="*/ 32 w 4805"/>
                  <a:gd name="T5" fmla="*/ 0 h 32"/>
                  <a:gd name="T6" fmla="*/ 4805 w 4805"/>
                  <a:gd name="T7" fmla="*/ 0 h 32"/>
                  <a:gd name="T8" fmla="*/ 0 60000 65536"/>
                  <a:gd name="T9" fmla="*/ 0 60000 65536"/>
                  <a:gd name="T10" fmla="*/ 0 60000 65536"/>
                  <a:gd name="T11" fmla="*/ 0 60000 65536"/>
                  <a:gd name="T12" fmla="*/ 0 w 4805"/>
                  <a:gd name="T13" fmla="*/ 0 h 32"/>
                  <a:gd name="T14" fmla="*/ 4805 w 4805"/>
                  <a:gd name="T15" fmla="*/ 32 h 32"/>
                </a:gdLst>
                <a:ahLst/>
                <a:cxnLst>
                  <a:cxn ang="T8">
                    <a:pos x="T0" y="T1"/>
                  </a:cxn>
                  <a:cxn ang="T9">
                    <a:pos x="T2" y="T3"/>
                  </a:cxn>
                  <a:cxn ang="T10">
                    <a:pos x="T4" y="T5"/>
                  </a:cxn>
                  <a:cxn ang="T11">
                    <a:pos x="T6" y="T7"/>
                  </a:cxn>
                </a:cxnLst>
                <a:rect l="T12" t="T13" r="T14" b="T15"/>
                <a:pathLst>
                  <a:path w="4805" h="32">
                    <a:moveTo>
                      <a:pt x="4805" y="0"/>
                    </a:moveTo>
                    <a:lnTo>
                      <a:pt x="0" y="32"/>
                    </a:lnTo>
                    <a:lnTo>
                      <a:pt x="32" y="0"/>
                    </a:lnTo>
                    <a:lnTo>
                      <a:pt x="4805" y="0"/>
                    </a:lnTo>
                    <a:close/>
                  </a:path>
                </a:pathLst>
              </a:custGeom>
              <a:solidFill>
                <a:srgbClr val="000000"/>
              </a:solidFill>
              <a:ln w="9525">
                <a:noFill/>
                <a:round/>
                <a:headEnd/>
                <a:tailEnd/>
              </a:ln>
            </p:spPr>
            <p:txBody>
              <a:bodyPr/>
              <a:lstStyle/>
              <a:p>
                <a:endParaRPr lang="en-US"/>
              </a:p>
            </p:txBody>
          </p:sp>
          <p:sp>
            <p:nvSpPr>
              <p:cNvPr id="459" name="Freeform 90">
                <a:extLst>
                  <a:ext uri="{FF2B5EF4-FFF2-40B4-BE49-F238E27FC236}">
                    <a16:creationId xmlns:a16="http://schemas.microsoft.com/office/drawing/2014/main" id="{811082B1-E2BE-4C44-AD17-8202FD4405E7}"/>
                  </a:ext>
                </a:extLst>
              </p:cNvPr>
              <p:cNvSpPr>
                <a:spLocks/>
              </p:cNvSpPr>
              <p:nvPr/>
            </p:nvSpPr>
            <p:spPr bwMode="auto">
              <a:xfrm>
                <a:off x="3017" y="4012"/>
                <a:ext cx="806" cy="7"/>
              </a:xfrm>
              <a:custGeom>
                <a:avLst/>
                <a:gdLst>
                  <a:gd name="T0" fmla="*/ 4837 w 4837"/>
                  <a:gd name="T1" fmla="*/ 32 h 32"/>
                  <a:gd name="T2" fmla="*/ 4805 w 4837"/>
                  <a:gd name="T3" fmla="*/ 0 h 32"/>
                  <a:gd name="T4" fmla="*/ 32 w 4837"/>
                  <a:gd name="T5" fmla="*/ 0 h 32"/>
                  <a:gd name="T6" fmla="*/ 0 w 4837"/>
                  <a:gd name="T7" fmla="*/ 32 h 32"/>
                  <a:gd name="T8" fmla="*/ 4837 w 4837"/>
                  <a:gd name="T9" fmla="*/ 32 h 32"/>
                  <a:gd name="T10" fmla="*/ 0 60000 65536"/>
                  <a:gd name="T11" fmla="*/ 0 60000 65536"/>
                  <a:gd name="T12" fmla="*/ 0 60000 65536"/>
                  <a:gd name="T13" fmla="*/ 0 60000 65536"/>
                  <a:gd name="T14" fmla="*/ 0 60000 65536"/>
                  <a:gd name="T15" fmla="*/ 0 w 4837"/>
                  <a:gd name="T16" fmla="*/ 0 h 32"/>
                  <a:gd name="T17" fmla="*/ 4837 w 4837"/>
                  <a:gd name="T18" fmla="*/ 32 h 32"/>
                </a:gdLst>
                <a:ahLst/>
                <a:cxnLst>
                  <a:cxn ang="T10">
                    <a:pos x="T0" y="T1"/>
                  </a:cxn>
                  <a:cxn ang="T11">
                    <a:pos x="T2" y="T3"/>
                  </a:cxn>
                  <a:cxn ang="T12">
                    <a:pos x="T4" y="T5"/>
                  </a:cxn>
                  <a:cxn ang="T13">
                    <a:pos x="T6" y="T7"/>
                  </a:cxn>
                  <a:cxn ang="T14">
                    <a:pos x="T8" y="T9"/>
                  </a:cxn>
                </a:cxnLst>
                <a:rect l="T15" t="T16" r="T17" b="T18"/>
                <a:pathLst>
                  <a:path w="4837" h="32">
                    <a:moveTo>
                      <a:pt x="4837" y="32"/>
                    </a:moveTo>
                    <a:lnTo>
                      <a:pt x="4805" y="0"/>
                    </a:lnTo>
                    <a:lnTo>
                      <a:pt x="32" y="0"/>
                    </a:lnTo>
                    <a:lnTo>
                      <a:pt x="0" y="32"/>
                    </a:lnTo>
                    <a:lnTo>
                      <a:pt x="4837" y="32"/>
                    </a:lnTo>
                  </a:path>
                </a:pathLst>
              </a:custGeom>
              <a:noFill/>
              <a:ln w="0">
                <a:solidFill>
                  <a:srgbClr val="000000"/>
                </a:solidFill>
                <a:prstDash val="solid"/>
                <a:round/>
                <a:headEnd/>
                <a:tailEnd/>
              </a:ln>
            </p:spPr>
            <p:txBody>
              <a:bodyPr/>
              <a:lstStyle/>
              <a:p>
                <a:endParaRPr lang="en-US"/>
              </a:p>
            </p:txBody>
          </p:sp>
          <p:sp>
            <p:nvSpPr>
              <p:cNvPr id="460" name="Freeform 91">
                <a:extLst>
                  <a:ext uri="{FF2B5EF4-FFF2-40B4-BE49-F238E27FC236}">
                    <a16:creationId xmlns:a16="http://schemas.microsoft.com/office/drawing/2014/main" id="{53046F1E-4744-4374-8196-044E04C0636B}"/>
                  </a:ext>
                </a:extLst>
              </p:cNvPr>
              <p:cNvSpPr>
                <a:spLocks/>
              </p:cNvSpPr>
              <p:nvPr/>
            </p:nvSpPr>
            <p:spPr bwMode="auto">
              <a:xfrm>
                <a:off x="3017" y="2702"/>
                <a:ext cx="5" cy="1317"/>
              </a:xfrm>
              <a:custGeom>
                <a:avLst/>
                <a:gdLst>
                  <a:gd name="T0" fmla="*/ 0 w 32"/>
                  <a:gd name="T1" fmla="*/ 6582 h 6582"/>
                  <a:gd name="T2" fmla="*/ 32 w 32"/>
                  <a:gd name="T3" fmla="*/ 6550 h 6582"/>
                  <a:gd name="T4" fmla="*/ 0 w 32"/>
                  <a:gd name="T5" fmla="*/ 0 h 6582"/>
                  <a:gd name="T6" fmla="*/ 0 w 32"/>
                  <a:gd name="T7" fmla="*/ 6582 h 6582"/>
                  <a:gd name="T8" fmla="*/ 0 60000 65536"/>
                  <a:gd name="T9" fmla="*/ 0 60000 65536"/>
                  <a:gd name="T10" fmla="*/ 0 60000 65536"/>
                  <a:gd name="T11" fmla="*/ 0 60000 65536"/>
                  <a:gd name="T12" fmla="*/ 0 w 32"/>
                  <a:gd name="T13" fmla="*/ 0 h 6582"/>
                  <a:gd name="T14" fmla="*/ 32 w 32"/>
                  <a:gd name="T15" fmla="*/ 6582 h 6582"/>
                </a:gdLst>
                <a:ahLst/>
                <a:cxnLst>
                  <a:cxn ang="T8">
                    <a:pos x="T0" y="T1"/>
                  </a:cxn>
                  <a:cxn ang="T9">
                    <a:pos x="T2" y="T3"/>
                  </a:cxn>
                  <a:cxn ang="T10">
                    <a:pos x="T4" y="T5"/>
                  </a:cxn>
                  <a:cxn ang="T11">
                    <a:pos x="T6" y="T7"/>
                  </a:cxn>
                </a:cxnLst>
                <a:rect l="T12" t="T13" r="T14" b="T15"/>
                <a:pathLst>
                  <a:path w="32" h="6582">
                    <a:moveTo>
                      <a:pt x="0" y="6582"/>
                    </a:moveTo>
                    <a:lnTo>
                      <a:pt x="32" y="6550"/>
                    </a:lnTo>
                    <a:lnTo>
                      <a:pt x="0" y="0"/>
                    </a:lnTo>
                    <a:lnTo>
                      <a:pt x="0" y="6582"/>
                    </a:lnTo>
                    <a:close/>
                  </a:path>
                </a:pathLst>
              </a:custGeom>
              <a:solidFill>
                <a:srgbClr val="000000"/>
              </a:solidFill>
              <a:ln w="9525">
                <a:noFill/>
                <a:round/>
                <a:headEnd/>
                <a:tailEnd/>
              </a:ln>
            </p:spPr>
            <p:txBody>
              <a:bodyPr/>
              <a:lstStyle/>
              <a:p>
                <a:endParaRPr lang="en-US"/>
              </a:p>
            </p:txBody>
          </p:sp>
          <p:sp>
            <p:nvSpPr>
              <p:cNvPr id="461" name="Freeform 92">
                <a:extLst>
                  <a:ext uri="{FF2B5EF4-FFF2-40B4-BE49-F238E27FC236}">
                    <a16:creationId xmlns:a16="http://schemas.microsoft.com/office/drawing/2014/main" id="{D864190C-43F0-4980-85F5-0403C8407A8C}"/>
                  </a:ext>
                </a:extLst>
              </p:cNvPr>
              <p:cNvSpPr>
                <a:spLocks/>
              </p:cNvSpPr>
              <p:nvPr/>
            </p:nvSpPr>
            <p:spPr bwMode="auto">
              <a:xfrm>
                <a:off x="3017" y="2702"/>
                <a:ext cx="5" cy="1310"/>
              </a:xfrm>
              <a:custGeom>
                <a:avLst/>
                <a:gdLst>
                  <a:gd name="T0" fmla="*/ 32 w 32"/>
                  <a:gd name="T1" fmla="*/ 6550 h 6550"/>
                  <a:gd name="T2" fmla="*/ 0 w 32"/>
                  <a:gd name="T3" fmla="*/ 0 h 6550"/>
                  <a:gd name="T4" fmla="*/ 32 w 32"/>
                  <a:gd name="T5" fmla="*/ 33 h 6550"/>
                  <a:gd name="T6" fmla="*/ 32 w 32"/>
                  <a:gd name="T7" fmla="*/ 6550 h 6550"/>
                  <a:gd name="T8" fmla="*/ 0 60000 65536"/>
                  <a:gd name="T9" fmla="*/ 0 60000 65536"/>
                  <a:gd name="T10" fmla="*/ 0 60000 65536"/>
                  <a:gd name="T11" fmla="*/ 0 60000 65536"/>
                  <a:gd name="T12" fmla="*/ 0 w 32"/>
                  <a:gd name="T13" fmla="*/ 0 h 6550"/>
                  <a:gd name="T14" fmla="*/ 32 w 32"/>
                  <a:gd name="T15" fmla="*/ 6550 h 6550"/>
                </a:gdLst>
                <a:ahLst/>
                <a:cxnLst>
                  <a:cxn ang="T8">
                    <a:pos x="T0" y="T1"/>
                  </a:cxn>
                  <a:cxn ang="T9">
                    <a:pos x="T2" y="T3"/>
                  </a:cxn>
                  <a:cxn ang="T10">
                    <a:pos x="T4" y="T5"/>
                  </a:cxn>
                  <a:cxn ang="T11">
                    <a:pos x="T6" y="T7"/>
                  </a:cxn>
                </a:cxnLst>
                <a:rect l="T12" t="T13" r="T14" b="T15"/>
                <a:pathLst>
                  <a:path w="32" h="6550">
                    <a:moveTo>
                      <a:pt x="32" y="6550"/>
                    </a:moveTo>
                    <a:lnTo>
                      <a:pt x="0" y="0"/>
                    </a:lnTo>
                    <a:lnTo>
                      <a:pt x="32" y="33"/>
                    </a:lnTo>
                    <a:lnTo>
                      <a:pt x="32" y="6550"/>
                    </a:lnTo>
                    <a:close/>
                  </a:path>
                </a:pathLst>
              </a:custGeom>
              <a:solidFill>
                <a:srgbClr val="000000"/>
              </a:solidFill>
              <a:ln w="9525">
                <a:noFill/>
                <a:round/>
                <a:headEnd/>
                <a:tailEnd/>
              </a:ln>
            </p:spPr>
            <p:txBody>
              <a:bodyPr/>
              <a:lstStyle/>
              <a:p>
                <a:endParaRPr lang="en-US"/>
              </a:p>
            </p:txBody>
          </p:sp>
          <p:sp>
            <p:nvSpPr>
              <p:cNvPr id="462" name="Freeform 93">
                <a:extLst>
                  <a:ext uri="{FF2B5EF4-FFF2-40B4-BE49-F238E27FC236}">
                    <a16:creationId xmlns:a16="http://schemas.microsoft.com/office/drawing/2014/main" id="{9BA65234-D15B-4614-9714-D412F6396539}"/>
                  </a:ext>
                </a:extLst>
              </p:cNvPr>
              <p:cNvSpPr>
                <a:spLocks/>
              </p:cNvSpPr>
              <p:nvPr/>
            </p:nvSpPr>
            <p:spPr bwMode="auto">
              <a:xfrm>
                <a:off x="3017" y="2702"/>
                <a:ext cx="5" cy="1317"/>
              </a:xfrm>
              <a:custGeom>
                <a:avLst/>
                <a:gdLst>
                  <a:gd name="T0" fmla="*/ 0 w 32"/>
                  <a:gd name="T1" fmla="*/ 6582 h 6582"/>
                  <a:gd name="T2" fmla="*/ 32 w 32"/>
                  <a:gd name="T3" fmla="*/ 6550 h 6582"/>
                  <a:gd name="T4" fmla="*/ 32 w 32"/>
                  <a:gd name="T5" fmla="*/ 33 h 6582"/>
                  <a:gd name="T6" fmla="*/ 0 w 32"/>
                  <a:gd name="T7" fmla="*/ 0 h 6582"/>
                  <a:gd name="T8" fmla="*/ 0 w 32"/>
                  <a:gd name="T9" fmla="*/ 6582 h 6582"/>
                  <a:gd name="T10" fmla="*/ 0 60000 65536"/>
                  <a:gd name="T11" fmla="*/ 0 60000 65536"/>
                  <a:gd name="T12" fmla="*/ 0 60000 65536"/>
                  <a:gd name="T13" fmla="*/ 0 60000 65536"/>
                  <a:gd name="T14" fmla="*/ 0 60000 65536"/>
                  <a:gd name="T15" fmla="*/ 0 w 32"/>
                  <a:gd name="T16" fmla="*/ 0 h 6582"/>
                  <a:gd name="T17" fmla="*/ 32 w 32"/>
                  <a:gd name="T18" fmla="*/ 6582 h 6582"/>
                </a:gdLst>
                <a:ahLst/>
                <a:cxnLst>
                  <a:cxn ang="T10">
                    <a:pos x="T0" y="T1"/>
                  </a:cxn>
                  <a:cxn ang="T11">
                    <a:pos x="T2" y="T3"/>
                  </a:cxn>
                  <a:cxn ang="T12">
                    <a:pos x="T4" y="T5"/>
                  </a:cxn>
                  <a:cxn ang="T13">
                    <a:pos x="T6" y="T7"/>
                  </a:cxn>
                  <a:cxn ang="T14">
                    <a:pos x="T8" y="T9"/>
                  </a:cxn>
                </a:cxnLst>
                <a:rect l="T15" t="T16" r="T17" b="T18"/>
                <a:pathLst>
                  <a:path w="32" h="6582">
                    <a:moveTo>
                      <a:pt x="0" y="6582"/>
                    </a:moveTo>
                    <a:lnTo>
                      <a:pt x="32" y="6550"/>
                    </a:lnTo>
                    <a:lnTo>
                      <a:pt x="32" y="33"/>
                    </a:lnTo>
                    <a:lnTo>
                      <a:pt x="0" y="0"/>
                    </a:lnTo>
                    <a:lnTo>
                      <a:pt x="0" y="6582"/>
                    </a:lnTo>
                  </a:path>
                </a:pathLst>
              </a:custGeom>
              <a:noFill/>
              <a:ln w="0">
                <a:solidFill>
                  <a:srgbClr val="000000"/>
                </a:solidFill>
                <a:prstDash val="solid"/>
                <a:round/>
                <a:headEnd/>
                <a:tailEnd/>
              </a:ln>
            </p:spPr>
            <p:txBody>
              <a:bodyPr/>
              <a:lstStyle/>
              <a:p>
                <a:endParaRPr lang="en-US"/>
              </a:p>
            </p:txBody>
          </p:sp>
          <p:sp>
            <p:nvSpPr>
              <p:cNvPr id="463" name="Freeform 94">
                <a:extLst>
                  <a:ext uri="{FF2B5EF4-FFF2-40B4-BE49-F238E27FC236}">
                    <a16:creationId xmlns:a16="http://schemas.microsoft.com/office/drawing/2014/main" id="{E0DFB424-5B37-4E9D-A0BC-C8B67261B0D7}"/>
                  </a:ext>
                </a:extLst>
              </p:cNvPr>
              <p:cNvSpPr>
                <a:spLocks/>
              </p:cNvSpPr>
              <p:nvPr/>
            </p:nvSpPr>
            <p:spPr bwMode="auto">
              <a:xfrm>
                <a:off x="3017" y="2702"/>
                <a:ext cx="806" cy="7"/>
              </a:xfrm>
              <a:custGeom>
                <a:avLst/>
                <a:gdLst>
                  <a:gd name="T0" fmla="*/ 0 w 4837"/>
                  <a:gd name="T1" fmla="*/ 0 h 33"/>
                  <a:gd name="T2" fmla="*/ 32 w 4837"/>
                  <a:gd name="T3" fmla="*/ 33 h 33"/>
                  <a:gd name="T4" fmla="*/ 4837 w 4837"/>
                  <a:gd name="T5" fmla="*/ 0 h 33"/>
                  <a:gd name="T6" fmla="*/ 0 w 4837"/>
                  <a:gd name="T7" fmla="*/ 0 h 33"/>
                  <a:gd name="T8" fmla="*/ 0 60000 65536"/>
                  <a:gd name="T9" fmla="*/ 0 60000 65536"/>
                  <a:gd name="T10" fmla="*/ 0 60000 65536"/>
                  <a:gd name="T11" fmla="*/ 0 60000 65536"/>
                  <a:gd name="T12" fmla="*/ 0 w 4837"/>
                  <a:gd name="T13" fmla="*/ 0 h 33"/>
                  <a:gd name="T14" fmla="*/ 4837 w 4837"/>
                  <a:gd name="T15" fmla="*/ 33 h 33"/>
                </a:gdLst>
                <a:ahLst/>
                <a:cxnLst>
                  <a:cxn ang="T8">
                    <a:pos x="T0" y="T1"/>
                  </a:cxn>
                  <a:cxn ang="T9">
                    <a:pos x="T2" y="T3"/>
                  </a:cxn>
                  <a:cxn ang="T10">
                    <a:pos x="T4" y="T5"/>
                  </a:cxn>
                  <a:cxn ang="T11">
                    <a:pos x="T6" y="T7"/>
                  </a:cxn>
                </a:cxnLst>
                <a:rect l="T12" t="T13" r="T14" b="T15"/>
                <a:pathLst>
                  <a:path w="4837" h="33">
                    <a:moveTo>
                      <a:pt x="0" y="0"/>
                    </a:moveTo>
                    <a:lnTo>
                      <a:pt x="32" y="33"/>
                    </a:lnTo>
                    <a:lnTo>
                      <a:pt x="4837" y="0"/>
                    </a:lnTo>
                    <a:lnTo>
                      <a:pt x="0" y="0"/>
                    </a:lnTo>
                    <a:close/>
                  </a:path>
                </a:pathLst>
              </a:custGeom>
              <a:solidFill>
                <a:srgbClr val="000000"/>
              </a:solidFill>
              <a:ln w="9525">
                <a:noFill/>
                <a:round/>
                <a:headEnd/>
                <a:tailEnd/>
              </a:ln>
            </p:spPr>
            <p:txBody>
              <a:bodyPr/>
              <a:lstStyle/>
              <a:p>
                <a:endParaRPr lang="en-US"/>
              </a:p>
            </p:txBody>
          </p:sp>
          <p:sp>
            <p:nvSpPr>
              <p:cNvPr id="464" name="Freeform 95">
                <a:extLst>
                  <a:ext uri="{FF2B5EF4-FFF2-40B4-BE49-F238E27FC236}">
                    <a16:creationId xmlns:a16="http://schemas.microsoft.com/office/drawing/2014/main" id="{0A9113E3-EA71-43F3-8EFC-71159719A343}"/>
                  </a:ext>
                </a:extLst>
              </p:cNvPr>
              <p:cNvSpPr>
                <a:spLocks/>
              </p:cNvSpPr>
              <p:nvPr/>
            </p:nvSpPr>
            <p:spPr bwMode="auto">
              <a:xfrm>
                <a:off x="3022" y="2702"/>
                <a:ext cx="801" cy="7"/>
              </a:xfrm>
              <a:custGeom>
                <a:avLst/>
                <a:gdLst>
                  <a:gd name="T0" fmla="*/ 0 w 4805"/>
                  <a:gd name="T1" fmla="*/ 33 h 33"/>
                  <a:gd name="T2" fmla="*/ 4805 w 4805"/>
                  <a:gd name="T3" fmla="*/ 0 h 33"/>
                  <a:gd name="T4" fmla="*/ 4773 w 4805"/>
                  <a:gd name="T5" fmla="*/ 33 h 33"/>
                  <a:gd name="T6" fmla="*/ 0 w 4805"/>
                  <a:gd name="T7" fmla="*/ 33 h 33"/>
                  <a:gd name="T8" fmla="*/ 0 60000 65536"/>
                  <a:gd name="T9" fmla="*/ 0 60000 65536"/>
                  <a:gd name="T10" fmla="*/ 0 60000 65536"/>
                  <a:gd name="T11" fmla="*/ 0 60000 65536"/>
                  <a:gd name="T12" fmla="*/ 0 w 4805"/>
                  <a:gd name="T13" fmla="*/ 0 h 33"/>
                  <a:gd name="T14" fmla="*/ 4805 w 4805"/>
                  <a:gd name="T15" fmla="*/ 33 h 33"/>
                </a:gdLst>
                <a:ahLst/>
                <a:cxnLst>
                  <a:cxn ang="T8">
                    <a:pos x="T0" y="T1"/>
                  </a:cxn>
                  <a:cxn ang="T9">
                    <a:pos x="T2" y="T3"/>
                  </a:cxn>
                  <a:cxn ang="T10">
                    <a:pos x="T4" y="T5"/>
                  </a:cxn>
                  <a:cxn ang="T11">
                    <a:pos x="T6" y="T7"/>
                  </a:cxn>
                </a:cxnLst>
                <a:rect l="T12" t="T13" r="T14" b="T15"/>
                <a:pathLst>
                  <a:path w="4805" h="33">
                    <a:moveTo>
                      <a:pt x="0" y="33"/>
                    </a:moveTo>
                    <a:lnTo>
                      <a:pt x="4805" y="0"/>
                    </a:lnTo>
                    <a:lnTo>
                      <a:pt x="4773" y="33"/>
                    </a:lnTo>
                    <a:lnTo>
                      <a:pt x="0" y="33"/>
                    </a:lnTo>
                    <a:close/>
                  </a:path>
                </a:pathLst>
              </a:custGeom>
              <a:solidFill>
                <a:srgbClr val="000000"/>
              </a:solidFill>
              <a:ln w="9525">
                <a:noFill/>
                <a:round/>
                <a:headEnd/>
                <a:tailEnd/>
              </a:ln>
            </p:spPr>
            <p:txBody>
              <a:bodyPr/>
              <a:lstStyle/>
              <a:p>
                <a:endParaRPr lang="en-US"/>
              </a:p>
            </p:txBody>
          </p:sp>
          <p:sp>
            <p:nvSpPr>
              <p:cNvPr id="465" name="Rectangle 96">
                <a:extLst>
                  <a:ext uri="{FF2B5EF4-FFF2-40B4-BE49-F238E27FC236}">
                    <a16:creationId xmlns:a16="http://schemas.microsoft.com/office/drawing/2014/main" id="{06537C9D-D682-42AC-9ABC-CB1BA1ADE854}"/>
                  </a:ext>
                </a:extLst>
              </p:cNvPr>
              <p:cNvSpPr>
                <a:spLocks noChangeArrowheads="1"/>
              </p:cNvSpPr>
              <p:nvPr/>
            </p:nvSpPr>
            <p:spPr bwMode="auto">
              <a:xfrm>
                <a:off x="3012" y="1491"/>
                <a:ext cx="205" cy="106"/>
              </a:xfrm>
              <a:prstGeom prst="rect">
                <a:avLst/>
              </a:prstGeom>
              <a:noFill/>
              <a:ln w="9525">
                <a:noFill/>
                <a:miter lim="800000"/>
                <a:headEnd/>
                <a:tailEnd/>
              </a:ln>
            </p:spPr>
            <p:txBody>
              <a:bodyPr wrap="none" lIns="0" tIns="0" rIns="0" bIns="0">
                <a:spAutoFit/>
              </a:bodyPr>
              <a:lstStyle/>
              <a:p>
                <a:r>
                  <a:rPr lang="en-US" sz="1100">
                    <a:solidFill>
                      <a:srgbClr val="000000"/>
                    </a:solidFill>
                    <a:latin typeface="Arial Black" pitchFamily="34" charset="0"/>
                  </a:rPr>
                  <a:t>SCU</a:t>
                </a:r>
                <a:endParaRPr lang="en-US"/>
              </a:p>
            </p:txBody>
          </p:sp>
          <p:sp>
            <p:nvSpPr>
              <p:cNvPr id="466" name="Freeform 97">
                <a:extLst>
                  <a:ext uri="{FF2B5EF4-FFF2-40B4-BE49-F238E27FC236}">
                    <a16:creationId xmlns:a16="http://schemas.microsoft.com/office/drawing/2014/main" id="{7671CAAD-2ABC-459B-9E48-2486A6E27B19}"/>
                  </a:ext>
                </a:extLst>
              </p:cNvPr>
              <p:cNvSpPr>
                <a:spLocks/>
              </p:cNvSpPr>
              <p:nvPr/>
            </p:nvSpPr>
            <p:spPr bwMode="auto">
              <a:xfrm>
                <a:off x="3017" y="2702"/>
                <a:ext cx="806" cy="7"/>
              </a:xfrm>
              <a:custGeom>
                <a:avLst/>
                <a:gdLst>
                  <a:gd name="T0" fmla="*/ 0 w 4837"/>
                  <a:gd name="T1" fmla="*/ 0 h 33"/>
                  <a:gd name="T2" fmla="*/ 32 w 4837"/>
                  <a:gd name="T3" fmla="*/ 33 h 33"/>
                  <a:gd name="T4" fmla="*/ 4805 w 4837"/>
                  <a:gd name="T5" fmla="*/ 33 h 33"/>
                  <a:gd name="T6" fmla="*/ 4837 w 4837"/>
                  <a:gd name="T7" fmla="*/ 0 h 33"/>
                  <a:gd name="T8" fmla="*/ 0 w 4837"/>
                  <a:gd name="T9" fmla="*/ 0 h 33"/>
                  <a:gd name="T10" fmla="*/ 0 60000 65536"/>
                  <a:gd name="T11" fmla="*/ 0 60000 65536"/>
                  <a:gd name="T12" fmla="*/ 0 60000 65536"/>
                  <a:gd name="T13" fmla="*/ 0 60000 65536"/>
                  <a:gd name="T14" fmla="*/ 0 60000 65536"/>
                  <a:gd name="T15" fmla="*/ 0 w 4837"/>
                  <a:gd name="T16" fmla="*/ 0 h 33"/>
                  <a:gd name="T17" fmla="*/ 4837 w 4837"/>
                  <a:gd name="T18" fmla="*/ 33 h 33"/>
                </a:gdLst>
                <a:ahLst/>
                <a:cxnLst>
                  <a:cxn ang="T10">
                    <a:pos x="T0" y="T1"/>
                  </a:cxn>
                  <a:cxn ang="T11">
                    <a:pos x="T2" y="T3"/>
                  </a:cxn>
                  <a:cxn ang="T12">
                    <a:pos x="T4" y="T5"/>
                  </a:cxn>
                  <a:cxn ang="T13">
                    <a:pos x="T6" y="T7"/>
                  </a:cxn>
                  <a:cxn ang="T14">
                    <a:pos x="T8" y="T9"/>
                  </a:cxn>
                </a:cxnLst>
                <a:rect l="T15" t="T16" r="T17" b="T18"/>
                <a:pathLst>
                  <a:path w="4837" h="33">
                    <a:moveTo>
                      <a:pt x="0" y="0"/>
                    </a:moveTo>
                    <a:lnTo>
                      <a:pt x="32" y="33"/>
                    </a:lnTo>
                    <a:lnTo>
                      <a:pt x="4805" y="33"/>
                    </a:lnTo>
                    <a:lnTo>
                      <a:pt x="4837" y="0"/>
                    </a:lnTo>
                    <a:lnTo>
                      <a:pt x="0" y="0"/>
                    </a:lnTo>
                  </a:path>
                </a:pathLst>
              </a:custGeom>
              <a:noFill/>
              <a:ln w="0">
                <a:solidFill>
                  <a:srgbClr val="000000"/>
                </a:solidFill>
                <a:prstDash val="solid"/>
                <a:round/>
                <a:headEnd/>
                <a:tailEnd/>
              </a:ln>
            </p:spPr>
            <p:txBody>
              <a:bodyPr/>
              <a:lstStyle/>
              <a:p>
                <a:endParaRPr lang="en-US"/>
              </a:p>
            </p:txBody>
          </p:sp>
          <p:sp>
            <p:nvSpPr>
              <p:cNvPr id="467" name="Freeform 98">
                <a:extLst>
                  <a:ext uri="{FF2B5EF4-FFF2-40B4-BE49-F238E27FC236}">
                    <a16:creationId xmlns:a16="http://schemas.microsoft.com/office/drawing/2014/main" id="{8AAA2A61-1238-4CB4-A4E8-A402AB150528}"/>
                  </a:ext>
                </a:extLst>
              </p:cNvPr>
              <p:cNvSpPr>
                <a:spLocks/>
              </p:cNvSpPr>
              <p:nvPr/>
            </p:nvSpPr>
            <p:spPr bwMode="auto">
              <a:xfrm>
                <a:off x="2816" y="2375"/>
                <a:ext cx="673" cy="6"/>
              </a:xfrm>
              <a:custGeom>
                <a:avLst/>
                <a:gdLst>
                  <a:gd name="T0" fmla="*/ 4037 w 4037"/>
                  <a:gd name="T1" fmla="*/ 33 h 33"/>
                  <a:gd name="T2" fmla="*/ 4005 w 4037"/>
                  <a:gd name="T3" fmla="*/ 0 h 33"/>
                  <a:gd name="T4" fmla="*/ 0 w 4037"/>
                  <a:gd name="T5" fmla="*/ 33 h 33"/>
                  <a:gd name="T6" fmla="*/ 4037 w 4037"/>
                  <a:gd name="T7" fmla="*/ 33 h 33"/>
                  <a:gd name="T8" fmla="*/ 0 60000 65536"/>
                  <a:gd name="T9" fmla="*/ 0 60000 65536"/>
                  <a:gd name="T10" fmla="*/ 0 60000 65536"/>
                  <a:gd name="T11" fmla="*/ 0 60000 65536"/>
                  <a:gd name="T12" fmla="*/ 0 w 4037"/>
                  <a:gd name="T13" fmla="*/ 0 h 33"/>
                  <a:gd name="T14" fmla="*/ 4037 w 4037"/>
                  <a:gd name="T15" fmla="*/ 33 h 33"/>
                </a:gdLst>
                <a:ahLst/>
                <a:cxnLst>
                  <a:cxn ang="T8">
                    <a:pos x="T0" y="T1"/>
                  </a:cxn>
                  <a:cxn ang="T9">
                    <a:pos x="T2" y="T3"/>
                  </a:cxn>
                  <a:cxn ang="T10">
                    <a:pos x="T4" y="T5"/>
                  </a:cxn>
                  <a:cxn ang="T11">
                    <a:pos x="T6" y="T7"/>
                  </a:cxn>
                </a:cxnLst>
                <a:rect l="T12" t="T13" r="T14" b="T15"/>
                <a:pathLst>
                  <a:path w="4037" h="33">
                    <a:moveTo>
                      <a:pt x="4037" y="33"/>
                    </a:moveTo>
                    <a:lnTo>
                      <a:pt x="4005" y="0"/>
                    </a:lnTo>
                    <a:lnTo>
                      <a:pt x="0" y="33"/>
                    </a:lnTo>
                    <a:lnTo>
                      <a:pt x="4037" y="33"/>
                    </a:lnTo>
                    <a:close/>
                  </a:path>
                </a:pathLst>
              </a:custGeom>
              <a:solidFill>
                <a:srgbClr val="000000"/>
              </a:solidFill>
              <a:ln w="9525">
                <a:noFill/>
                <a:round/>
                <a:headEnd/>
                <a:tailEnd/>
              </a:ln>
            </p:spPr>
            <p:txBody>
              <a:bodyPr/>
              <a:lstStyle/>
              <a:p>
                <a:endParaRPr lang="en-US"/>
              </a:p>
            </p:txBody>
          </p:sp>
          <p:sp>
            <p:nvSpPr>
              <p:cNvPr id="468" name="Freeform 99">
                <a:extLst>
                  <a:ext uri="{FF2B5EF4-FFF2-40B4-BE49-F238E27FC236}">
                    <a16:creationId xmlns:a16="http://schemas.microsoft.com/office/drawing/2014/main" id="{5E69349D-6CAB-47CC-A5B4-A18C1E2A7F57}"/>
                  </a:ext>
                </a:extLst>
              </p:cNvPr>
              <p:cNvSpPr>
                <a:spLocks/>
              </p:cNvSpPr>
              <p:nvPr/>
            </p:nvSpPr>
            <p:spPr bwMode="auto">
              <a:xfrm>
                <a:off x="2816" y="2375"/>
                <a:ext cx="668" cy="6"/>
              </a:xfrm>
              <a:custGeom>
                <a:avLst/>
                <a:gdLst>
                  <a:gd name="T0" fmla="*/ 4005 w 4005"/>
                  <a:gd name="T1" fmla="*/ 0 h 33"/>
                  <a:gd name="T2" fmla="*/ 0 w 4005"/>
                  <a:gd name="T3" fmla="*/ 33 h 33"/>
                  <a:gd name="T4" fmla="*/ 32 w 4005"/>
                  <a:gd name="T5" fmla="*/ 0 h 33"/>
                  <a:gd name="T6" fmla="*/ 4005 w 4005"/>
                  <a:gd name="T7" fmla="*/ 0 h 33"/>
                  <a:gd name="T8" fmla="*/ 0 60000 65536"/>
                  <a:gd name="T9" fmla="*/ 0 60000 65536"/>
                  <a:gd name="T10" fmla="*/ 0 60000 65536"/>
                  <a:gd name="T11" fmla="*/ 0 60000 65536"/>
                  <a:gd name="T12" fmla="*/ 0 w 4005"/>
                  <a:gd name="T13" fmla="*/ 0 h 33"/>
                  <a:gd name="T14" fmla="*/ 4005 w 4005"/>
                  <a:gd name="T15" fmla="*/ 33 h 33"/>
                </a:gdLst>
                <a:ahLst/>
                <a:cxnLst>
                  <a:cxn ang="T8">
                    <a:pos x="T0" y="T1"/>
                  </a:cxn>
                  <a:cxn ang="T9">
                    <a:pos x="T2" y="T3"/>
                  </a:cxn>
                  <a:cxn ang="T10">
                    <a:pos x="T4" y="T5"/>
                  </a:cxn>
                  <a:cxn ang="T11">
                    <a:pos x="T6" y="T7"/>
                  </a:cxn>
                </a:cxnLst>
                <a:rect l="T12" t="T13" r="T14" b="T15"/>
                <a:pathLst>
                  <a:path w="4005" h="33">
                    <a:moveTo>
                      <a:pt x="4005" y="0"/>
                    </a:moveTo>
                    <a:lnTo>
                      <a:pt x="0" y="33"/>
                    </a:lnTo>
                    <a:lnTo>
                      <a:pt x="32" y="0"/>
                    </a:lnTo>
                    <a:lnTo>
                      <a:pt x="4005" y="0"/>
                    </a:lnTo>
                    <a:close/>
                  </a:path>
                </a:pathLst>
              </a:custGeom>
              <a:solidFill>
                <a:srgbClr val="000000"/>
              </a:solidFill>
              <a:ln w="9525">
                <a:noFill/>
                <a:round/>
                <a:headEnd/>
                <a:tailEnd/>
              </a:ln>
            </p:spPr>
            <p:txBody>
              <a:bodyPr/>
              <a:lstStyle/>
              <a:p>
                <a:endParaRPr lang="en-US"/>
              </a:p>
            </p:txBody>
          </p:sp>
          <p:sp>
            <p:nvSpPr>
              <p:cNvPr id="469" name="Freeform 100">
                <a:extLst>
                  <a:ext uri="{FF2B5EF4-FFF2-40B4-BE49-F238E27FC236}">
                    <a16:creationId xmlns:a16="http://schemas.microsoft.com/office/drawing/2014/main" id="{D9226989-5751-4226-9E56-8B6C2B15BD44}"/>
                  </a:ext>
                </a:extLst>
              </p:cNvPr>
              <p:cNvSpPr>
                <a:spLocks/>
              </p:cNvSpPr>
              <p:nvPr/>
            </p:nvSpPr>
            <p:spPr bwMode="auto">
              <a:xfrm>
                <a:off x="2816" y="2375"/>
                <a:ext cx="673" cy="6"/>
              </a:xfrm>
              <a:custGeom>
                <a:avLst/>
                <a:gdLst>
                  <a:gd name="T0" fmla="*/ 4037 w 4037"/>
                  <a:gd name="T1" fmla="*/ 33 h 33"/>
                  <a:gd name="T2" fmla="*/ 4005 w 4037"/>
                  <a:gd name="T3" fmla="*/ 0 h 33"/>
                  <a:gd name="T4" fmla="*/ 32 w 4037"/>
                  <a:gd name="T5" fmla="*/ 0 h 33"/>
                  <a:gd name="T6" fmla="*/ 0 w 4037"/>
                  <a:gd name="T7" fmla="*/ 33 h 33"/>
                  <a:gd name="T8" fmla="*/ 4037 w 4037"/>
                  <a:gd name="T9" fmla="*/ 33 h 33"/>
                  <a:gd name="T10" fmla="*/ 0 60000 65536"/>
                  <a:gd name="T11" fmla="*/ 0 60000 65536"/>
                  <a:gd name="T12" fmla="*/ 0 60000 65536"/>
                  <a:gd name="T13" fmla="*/ 0 60000 65536"/>
                  <a:gd name="T14" fmla="*/ 0 60000 65536"/>
                  <a:gd name="T15" fmla="*/ 0 w 4037"/>
                  <a:gd name="T16" fmla="*/ 0 h 33"/>
                  <a:gd name="T17" fmla="*/ 4037 w 4037"/>
                  <a:gd name="T18" fmla="*/ 33 h 33"/>
                </a:gdLst>
                <a:ahLst/>
                <a:cxnLst>
                  <a:cxn ang="T10">
                    <a:pos x="T0" y="T1"/>
                  </a:cxn>
                  <a:cxn ang="T11">
                    <a:pos x="T2" y="T3"/>
                  </a:cxn>
                  <a:cxn ang="T12">
                    <a:pos x="T4" y="T5"/>
                  </a:cxn>
                  <a:cxn ang="T13">
                    <a:pos x="T6" y="T7"/>
                  </a:cxn>
                  <a:cxn ang="T14">
                    <a:pos x="T8" y="T9"/>
                  </a:cxn>
                </a:cxnLst>
                <a:rect l="T15" t="T16" r="T17" b="T18"/>
                <a:pathLst>
                  <a:path w="4037" h="33">
                    <a:moveTo>
                      <a:pt x="4037" y="33"/>
                    </a:moveTo>
                    <a:lnTo>
                      <a:pt x="4005" y="0"/>
                    </a:lnTo>
                    <a:lnTo>
                      <a:pt x="32" y="0"/>
                    </a:lnTo>
                    <a:lnTo>
                      <a:pt x="0" y="33"/>
                    </a:lnTo>
                    <a:lnTo>
                      <a:pt x="4037" y="33"/>
                    </a:lnTo>
                  </a:path>
                </a:pathLst>
              </a:custGeom>
              <a:noFill/>
              <a:ln w="0">
                <a:solidFill>
                  <a:srgbClr val="000000"/>
                </a:solidFill>
                <a:prstDash val="solid"/>
                <a:round/>
                <a:headEnd/>
                <a:tailEnd/>
              </a:ln>
            </p:spPr>
            <p:txBody>
              <a:bodyPr/>
              <a:lstStyle/>
              <a:p>
                <a:endParaRPr lang="en-US"/>
              </a:p>
            </p:txBody>
          </p:sp>
          <p:sp>
            <p:nvSpPr>
              <p:cNvPr id="470" name="Freeform 101">
                <a:extLst>
                  <a:ext uri="{FF2B5EF4-FFF2-40B4-BE49-F238E27FC236}">
                    <a16:creationId xmlns:a16="http://schemas.microsoft.com/office/drawing/2014/main" id="{F3A6B872-4F82-4829-90D5-AAA442DDCCC4}"/>
                  </a:ext>
                </a:extLst>
              </p:cNvPr>
              <p:cNvSpPr>
                <a:spLocks/>
              </p:cNvSpPr>
              <p:nvPr/>
            </p:nvSpPr>
            <p:spPr bwMode="auto">
              <a:xfrm>
                <a:off x="2816" y="1311"/>
                <a:ext cx="6" cy="1070"/>
              </a:xfrm>
              <a:custGeom>
                <a:avLst/>
                <a:gdLst>
                  <a:gd name="T0" fmla="*/ 0 w 32"/>
                  <a:gd name="T1" fmla="*/ 5353 h 5353"/>
                  <a:gd name="T2" fmla="*/ 32 w 32"/>
                  <a:gd name="T3" fmla="*/ 5320 h 5353"/>
                  <a:gd name="T4" fmla="*/ 0 w 32"/>
                  <a:gd name="T5" fmla="*/ 0 h 5353"/>
                  <a:gd name="T6" fmla="*/ 0 w 32"/>
                  <a:gd name="T7" fmla="*/ 5353 h 5353"/>
                  <a:gd name="T8" fmla="*/ 0 60000 65536"/>
                  <a:gd name="T9" fmla="*/ 0 60000 65536"/>
                  <a:gd name="T10" fmla="*/ 0 60000 65536"/>
                  <a:gd name="T11" fmla="*/ 0 60000 65536"/>
                  <a:gd name="T12" fmla="*/ 0 w 32"/>
                  <a:gd name="T13" fmla="*/ 0 h 5353"/>
                  <a:gd name="T14" fmla="*/ 32 w 32"/>
                  <a:gd name="T15" fmla="*/ 5353 h 5353"/>
                </a:gdLst>
                <a:ahLst/>
                <a:cxnLst>
                  <a:cxn ang="T8">
                    <a:pos x="T0" y="T1"/>
                  </a:cxn>
                  <a:cxn ang="T9">
                    <a:pos x="T2" y="T3"/>
                  </a:cxn>
                  <a:cxn ang="T10">
                    <a:pos x="T4" y="T5"/>
                  </a:cxn>
                  <a:cxn ang="T11">
                    <a:pos x="T6" y="T7"/>
                  </a:cxn>
                </a:cxnLst>
                <a:rect l="T12" t="T13" r="T14" b="T15"/>
                <a:pathLst>
                  <a:path w="32" h="5353">
                    <a:moveTo>
                      <a:pt x="0" y="5353"/>
                    </a:moveTo>
                    <a:lnTo>
                      <a:pt x="32" y="5320"/>
                    </a:lnTo>
                    <a:lnTo>
                      <a:pt x="0" y="0"/>
                    </a:lnTo>
                    <a:lnTo>
                      <a:pt x="0" y="5353"/>
                    </a:lnTo>
                    <a:close/>
                  </a:path>
                </a:pathLst>
              </a:custGeom>
              <a:solidFill>
                <a:srgbClr val="000000"/>
              </a:solidFill>
              <a:ln w="9525">
                <a:noFill/>
                <a:round/>
                <a:headEnd/>
                <a:tailEnd/>
              </a:ln>
            </p:spPr>
            <p:txBody>
              <a:bodyPr/>
              <a:lstStyle/>
              <a:p>
                <a:endParaRPr lang="en-US"/>
              </a:p>
            </p:txBody>
          </p:sp>
          <p:sp>
            <p:nvSpPr>
              <p:cNvPr id="471" name="Freeform 102">
                <a:extLst>
                  <a:ext uri="{FF2B5EF4-FFF2-40B4-BE49-F238E27FC236}">
                    <a16:creationId xmlns:a16="http://schemas.microsoft.com/office/drawing/2014/main" id="{151CFD84-B7B3-426B-9956-5EA12378B4C3}"/>
                  </a:ext>
                </a:extLst>
              </p:cNvPr>
              <p:cNvSpPr>
                <a:spLocks/>
              </p:cNvSpPr>
              <p:nvPr/>
            </p:nvSpPr>
            <p:spPr bwMode="auto">
              <a:xfrm>
                <a:off x="2816" y="1311"/>
                <a:ext cx="6" cy="1064"/>
              </a:xfrm>
              <a:custGeom>
                <a:avLst/>
                <a:gdLst>
                  <a:gd name="T0" fmla="*/ 32 w 32"/>
                  <a:gd name="T1" fmla="*/ 5320 h 5320"/>
                  <a:gd name="T2" fmla="*/ 0 w 32"/>
                  <a:gd name="T3" fmla="*/ 0 h 5320"/>
                  <a:gd name="T4" fmla="*/ 32 w 32"/>
                  <a:gd name="T5" fmla="*/ 32 h 5320"/>
                  <a:gd name="T6" fmla="*/ 32 w 32"/>
                  <a:gd name="T7" fmla="*/ 5320 h 5320"/>
                  <a:gd name="T8" fmla="*/ 0 60000 65536"/>
                  <a:gd name="T9" fmla="*/ 0 60000 65536"/>
                  <a:gd name="T10" fmla="*/ 0 60000 65536"/>
                  <a:gd name="T11" fmla="*/ 0 60000 65536"/>
                  <a:gd name="T12" fmla="*/ 0 w 32"/>
                  <a:gd name="T13" fmla="*/ 0 h 5320"/>
                  <a:gd name="T14" fmla="*/ 32 w 32"/>
                  <a:gd name="T15" fmla="*/ 5320 h 5320"/>
                </a:gdLst>
                <a:ahLst/>
                <a:cxnLst>
                  <a:cxn ang="T8">
                    <a:pos x="T0" y="T1"/>
                  </a:cxn>
                  <a:cxn ang="T9">
                    <a:pos x="T2" y="T3"/>
                  </a:cxn>
                  <a:cxn ang="T10">
                    <a:pos x="T4" y="T5"/>
                  </a:cxn>
                  <a:cxn ang="T11">
                    <a:pos x="T6" y="T7"/>
                  </a:cxn>
                </a:cxnLst>
                <a:rect l="T12" t="T13" r="T14" b="T15"/>
                <a:pathLst>
                  <a:path w="32" h="5320">
                    <a:moveTo>
                      <a:pt x="32" y="5320"/>
                    </a:moveTo>
                    <a:lnTo>
                      <a:pt x="0" y="0"/>
                    </a:lnTo>
                    <a:lnTo>
                      <a:pt x="32" y="32"/>
                    </a:lnTo>
                    <a:lnTo>
                      <a:pt x="32" y="5320"/>
                    </a:lnTo>
                    <a:close/>
                  </a:path>
                </a:pathLst>
              </a:custGeom>
              <a:solidFill>
                <a:srgbClr val="000000"/>
              </a:solidFill>
              <a:ln w="9525">
                <a:noFill/>
                <a:round/>
                <a:headEnd/>
                <a:tailEnd/>
              </a:ln>
            </p:spPr>
            <p:txBody>
              <a:bodyPr/>
              <a:lstStyle/>
              <a:p>
                <a:endParaRPr lang="en-US"/>
              </a:p>
            </p:txBody>
          </p:sp>
          <p:sp>
            <p:nvSpPr>
              <p:cNvPr id="472" name="Freeform 103">
                <a:extLst>
                  <a:ext uri="{FF2B5EF4-FFF2-40B4-BE49-F238E27FC236}">
                    <a16:creationId xmlns:a16="http://schemas.microsoft.com/office/drawing/2014/main" id="{812F8F97-8BFA-4BAD-ACE6-CEAD0842441C}"/>
                  </a:ext>
                </a:extLst>
              </p:cNvPr>
              <p:cNvSpPr>
                <a:spLocks/>
              </p:cNvSpPr>
              <p:nvPr/>
            </p:nvSpPr>
            <p:spPr bwMode="auto">
              <a:xfrm>
                <a:off x="2816" y="1311"/>
                <a:ext cx="6" cy="1070"/>
              </a:xfrm>
              <a:custGeom>
                <a:avLst/>
                <a:gdLst>
                  <a:gd name="T0" fmla="*/ 0 w 32"/>
                  <a:gd name="T1" fmla="*/ 5353 h 5353"/>
                  <a:gd name="T2" fmla="*/ 32 w 32"/>
                  <a:gd name="T3" fmla="*/ 5320 h 5353"/>
                  <a:gd name="T4" fmla="*/ 32 w 32"/>
                  <a:gd name="T5" fmla="*/ 32 h 5353"/>
                  <a:gd name="T6" fmla="*/ 0 w 32"/>
                  <a:gd name="T7" fmla="*/ 0 h 5353"/>
                  <a:gd name="T8" fmla="*/ 0 w 32"/>
                  <a:gd name="T9" fmla="*/ 5353 h 5353"/>
                  <a:gd name="T10" fmla="*/ 0 60000 65536"/>
                  <a:gd name="T11" fmla="*/ 0 60000 65536"/>
                  <a:gd name="T12" fmla="*/ 0 60000 65536"/>
                  <a:gd name="T13" fmla="*/ 0 60000 65536"/>
                  <a:gd name="T14" fmla="*/ 0 60000 65536"/>
                  <a:gd name="T15" fmla="*/ 0 w 32"/>
                  <a:gd name="T16" fmla="*/ 0 h 5353"/>
                  <a:gd name="T17" fmla="*/ 32 w 32"/>
                  <a:gd name="T18" fmla="*/ 5353 h 5353"/>
                </a:gdLst>
                <a:ahLst/>
                <a:cxnLst>
                  <a:cxn ang="T10">
                    <a:pos x="T0" y="T1"/>
                  </a:cxn>
                  <a:cxn ang="T11">
                    <a:pos x="T2" y="T3"/>
                  </a:cxn>
                  <a:cxn ang="T12">
                    <a:pos x="T4" y="T5"/>
                  </a:cxn>
                  <a:cxn ang="T13">
                    <a:pos x="T6" y="T7"/>
                  </a:cxn>
                  <a:cxn ang="T14">
                    <a:pos x="T8" y="T9"/>
                  </a:cxn>
                </a:cxnLst>
                <a:rect l="T15" t="T16" r="T17" b="T18"/>
                <a:pathLst>
                  <a:path w="32" h="5353">
                    <a:moveTo>
                      <a:pt x="0" y="5353"/>
                    </a:moveTo>
                    <a:lnTo>
                      <a:pt x="32" y="5320"/>
                    </a:lnTo>
                    <a:lnTo>
                      <a:pt x="32" y="32"/>
                    </a:lnTo>
                    <a:lnTo>
                      <a:pt x="0" y="0"/>
                    </a:lnTo>
                    <a:lnTo>
                      <a:pt x="0" y="5353"/>
                    </a:lnTo>
                  </a:path>
                </a:pathLst>
              </a:custGeom>
              <a:noFill/>
              <a:ln w="0">
                <a:solidFill>
                  <a:srgbClr val="000000"/>
                </a:solidFill>
                <a:prstDash val="solid"/>
                <a:round/>
                <a:headEnd/>
                <a:tailEnd/>
              </a:ln>
            </p:spPr>
            <p:txBody>
              <a:bodyPr/>
              <a:lstStyle/>
              <a:p>
                <a:endParaRPr lang="en-US"/>
              </a:p>
            </p:txBody>
          </p:sp>
          <p:sp>
            <p:nvSpPr>
              <p:cNvPr id="473" name="Freeform 104">
                <a:extLst>
                  <a:ext uri="{FF2B5EF4-FFF2-40B4-BE49-F238E27FC236}">
                    <a16:creationId xmlns:a16="http://schemas.microsoft.com/office/drawing/2014/main" id="{41B851F1-7715-4FE3-9EBA-3E7AFC07076A}"/>
                  </a:ext>
                </a:extLst>
              </p:cNvPr>
              <p:cNvSpPr>
                <a:spLocks/>
              </p:cNvSpPr>
              <p:nvPr/>
            </p:nvSpPr>
            <p:spPr bwMode="auto">
              <a:xfrm>
                <a:off x="2816" y="1311"/>
                <a:ext cx="673" cy="6"/>
              </a:xfrm>
              <a:custGeom>
                <a:avLst/>
                <a:gdLst>
                  <a:gd name="T0" fmla="*/ 0 w 4037"/>
                  <a:gd name="T1" fmla="*/ 0 h 32"/>
                  <a:gd name="T2" fmla="*/ 32 w 4037"/>
                  <a:gd name="T3" fmla="*/ 32 h 32"/>
                  <a:gd name="T4" fmla="*/ 4037 w 4037"/>
                  <a:gd name="T5" fmla="*/ 0 h 32"/>
                  <a:gd name="T6" fmla="*/ 0 w 4037"/>
                  <a:gd name="T7" fmla="*/ 0 h 32"/>
                  <a:gd name="T8" fmla="*/ 0 60000 65536"/>
                  <a:gd name="T9" fmla="*/ 0 60000 65536"/>
                  <a:gd name="T10" fmla="*/ 0 60000 65536"/>
                  <a:gd name="T11" fmla="*/ 0 60000 65536"/>
                  <a:gd name="T12" fmla="*/ 0 w 4037"/>
                  <a:gd name="T13" fmla="*/ 0 h 32"/>
                  <a:gd name="T14" fmla="*/ 4037 w 4037"/>
                  <a:gd name="T15" fmla="*/ 32 h 32"/>
                </a:gdLst>
                <a:ahLst/>
                <a:cxnLst>
                  <a:cxn ang="T8">
                    <a:pos x="T0" y="T1"/>
                  </a:cxn>
                  <a:cxn ang="T9">
                    <a:pos x="T2" y="T3"/>
                  </a:cxn>
                  <a:cxn ang="T10">
                    <a:pos x="T4" y="T5"/>
                  </a:cxn>
                  <a:cxn ang="T11">
                    <a:pos x="T6" y="T7"/>
                  </a:cxn>
                </a:cxnLst>
                <a:rect l="T12" t="T13" r="T14" b="T15"/>
                <a:pathLst>
                  <a:path w="4037" h="32">
                    <a:moveTo>
                      <a:pt x="0" y="0"/>
                    </a:moveTo>
                    <a:lnTo>
                      <a:pt x="32" y="32"/>
                    </a:lnTo>
                    <a:lnTo>
                      <a:pt x="4037" y="0"/>
                    </a:lnTo>
                    <a:lnTo>
                      <a:pt x="0" y="0"/>
                    </a:lnTo>
                    <a:close/>
                  </a:path>
                </a:pathLst>
              </a:custGeom>
              <a:solidFill>
                <a:srgbClr val="000000"/>
              </a:solidFill>
              <a:ln w="9525">
                <a:noFill/>
                <a:round/>
                <a:headEnd/>
                <a:tailEnd/>
              </a:ln>
            </p:spPr>
            <p:txBody>
              <a:bodyPr/>
              <a:lstStyle/>
              <a:p>
                <a:endParaRPr lang="en-US"/>
              </a:p>
            </p:txBody>
          </p:sp>
          <p:sp>
            <p:nvSpPr>
              <p:cNvPr id="474" name="Freeform 105">
                <a:extLst>
                  <a:ext uri="{FF2B5EF4-FFF2-40B4-BE49-F238E27FC236}">
                    <a16:creationId xmlns:a16="http://schemas.microsoft.com/office/drawing/2014/main" id="{163B50C1-BFD9-43C8-952A-7530E31DC044}"/>
                  </a:ext>
                </a:extLst>
              </p:cNvPr>
              <p:cNvSpPr>
                <a:spLocks/>
              </p:cNvSpPr>
              <p:nvPr/>
            </p:nvSpPr>
            <p:spPr bwMode="auto">
              <a:xfrm>
                <a:off x="2822" y="1311"/>
                <a:ext cx="667" cy="6"/>
              </a:xfrm>
              <a:custGeom>
                <a:avLst/>
                <a:gdLst>
                  <a:gd name="T0" fmla="*/ 0 w 4005"/>
                  <a:gd name="T1" fmla="*/ 32 h 32"/>
                  <a:gd name="T2" fmla="*/ 4005 w 4005"/>
                  <a:gd name="T3" fmla="*/ 0 h 32"/>
                  <a:gd name="T4" fmla="*/ 3973 w 4005"/>
                  <a:gd name="T5" fmla="*/ 32 h 32"/>
                  <a:gd name="T6" fmla="*/ 0 w 4005"/>
                  <a:gd name="T7" fmla="*/ 32 h 32"/>
                  <a:gd name="T8" fmla="*/ 0 60000 65536"/>
                  <a:gd name="T9" fmla="*/ 0 60000 65536"/>
                  <a:gd name="T10" fmla="*/ 0 60000 65536"/>
                  <a:gd name="T11" fmla="*/ 0 60000 65536"/>
                  <a:gd name="T12" fmla="*/ 0 w 4005"/>
                  <a:gd name="T13" fmla="*/ 0 h 32"/>
                  <a:gd name="T14" fmla="*/ 4005 w 4005"/>
                  <a:gd name="T15" fmla="*/ 32 h 32"/>
                </a:gdLst>
                <a:ahLst/>
                <a:cxnLst>
                  <a:cxn ang="T8">
                    <a:pos x="T0" y="T1"/>
                  </a:cxn>
                  <a:cxn ang="T9">
                    <a:pos x="T2" y="T3"/>
                  </a:cxn>
                  <a:cxn ang="T10">
                    <a:pos x="T4" y="T5"/>
                  </a:cxn>
                  <a:cxn ang="T11">
                    <a:pos x="T6" y="T7"/>
                  </a:cxn>
                </a:cxnLst>
                <a:rect l="T12" t="T13" r="T14" b="T15"/>
                <a:pathLst>
                  <a:path w="4005" h="32">
                    <a:moveTo>
                      <a:pt x="0" y="32"/>
                    </a:moveTo>
                    <a:lnTo>
                      <a:pt x="4005" y="0"/>
                    </a:lnTo>
                    <a:lnTo>
                      <a:pt x="3973" y="32"/>
                    </a:lnTo>
                    <a:lnTo>
                      <a:pt x="0" y="32"/>
                    </a:lnTo>
                    <a:close/>
                  </a:path>
                </a:pathLst>
              </a:custGeom>
              <a:solidFill>
                <a:srgbClr val="000000"/>
              </a:solidFill>
              <a:ln w="9525">
                <a:noFill/>
                <a:round/>
                <a:headEnd/>
                <a:tailEnd/>
              </a:ln>
            </p:spPr>
            <p:txBody>
              <a:bodyPr/>
              <a:lstStyle/>
              <a:p>
                <a:endParaRPr lang="en-US"/>
              </a:p>
            </p:txBody>
          </p:sp>
          <p:sp>
            <p:nvSpPr>
              <p:cNvPr id="475" name="Freeform 106">
                <a:extLst>
                  <a:ext uri="{FF2B5EF4-FFF2-40B4-BE49-F238E27FC236}">
                    <a16:creationId xmlns:a16="http://schemas.microsoft.com/office/drawing/2014/main" id="{A22F9674-CD8B-49F1-AFBB-CB5A3403D23D}"/>
                  </a:ext>
                </a:extLst>
              </p:cNvPr>
              <p:cNvSpPr>
                <a:spLocks/>
              </p:cNvSpPr>
              <p:nvPr/>
            </p:nvSpPr>
            <p:spPr bwMode="auto">
              <a:xfrm>
                <a:off x="2816" y="1311"/>
                <a:ext cx="673" cy="6"/>
              </a:xfrm>
              <a:custGeom>
                <a:avLst/>
                <a:gdLst>
                  <a:gd name="T0" fmla="*/ 0 w 4037"/>
                  <a:gd name="T1" fmla="*/ 0 h 32"/>
                  <a:gd name="T2" fmla="*/ 32 w 4037"/>
                  <a:gd name="T3" fmla="*/ 32 h 32"/>
                  <a:gd name="T4" fmla="*/ 4005 w 4037"/>
                  <a:gd name="T5" fmla="*/ 32 h 32"/>
                  <a:gd name="T6" fmla="*/ 4037 w 4037"/>
                  <a:gd name="T7" fmla="*/ 0 h 32"/>
                  <a:gd name="T8" fmla="*/ 0 w 4037"/>
                  <a:gd name="T9" fmla="*/ 0 h 32"/>
                  <a:gd name="T10" fmla="*/ 0 60000 65536"/>
                  <a:gd name="T11" fmla="*/ 0 60000 65536"/>
                  <a:gd name="T12" fmla="*/ 0 60000 65536"/>
                  <a:gd name="T13" fmla="*/ 0 60000 65536"/>
                  <a:gd name="T14" fmla="*/ 0 60000 65536"/>
                  <a:gd name="T15" fmla="*/ 0 w 4037"/>
                  <a:gd name="T16" fmla="*/ 0 h 32"/>
                  <a:gd name="T17" fmla="*/ 4037 w 4037"/>
                  <a:gd name="T18" fmla="*/ 32 h 32"/>
                </a:gdLst>
                <a:ahLst/>
                <a:cxnLst>
                  <a:cxn ang="T10">
                    <a:pos x="T0" y="T1"/>
                  </a:cxn>
                  <a:cxn ang="T11">
                    <a:pos x="T2" y="T3"/>
                  </a:cxn>
                  <a:cxn ang="T12">
                    <a:pos x="T4" y="T5"/>
                  </a:cxn>
                  <a:cxn ang="T13">
                    <a:pos x="T6" y="T7"/>
                  </a:cxn>
                  <a:cxn ang="T14">
                    <a:pos x="T8" y="T9"/>
                  </a:cxn>
                </a:cxnLst>
                <a:rect l="T15" t="T16" r="T17" b="T18"/>
                <a:pathLst>
                  <a:path w="4037" h="32">
                    <a:moveTo>
                      <a:pt x="0" y="0"/>
                    </a:moveTo>
                    <a:lnTo>
                      <a:pt x="32" y="32"/>
                    </a:lnTo>
                    <a:lnTo>
                      <a:pt x="4005" y="32"/>
                    </a:lnTo>
                    <a:lnTo>
                      <a:pt x="4037" y="0"/>
                    </a:lnTo>
                    <a:lnTo>
                      <a:pt x="0" y="0"/>
                    </a:lnTo>
                  </a:path>
                </a:pathLst>
              </a:custGeom>
              <a:noFill/>
              <a:ln w="0">
                <a:solidFill>
                  <a:srgbClr val="000000"/>
                </a:solidFill>
                <a:prstDash val="solid"/>
                <a:round/>
                <a:headEnd/>
                <a:tailEnd/>
              </a:ln>
            </p:spPr>
            <p:txBody>
              <a:bodyPr/>
              <a:lstStyle/>
              <a:p>
                <a:endParaRPr lang="en-US"/>
              </a:p>
            </p:txBody>
          </p:sp>
          <p:sp>
            <p:nvSpPr>
              <p:cNvPr id="476" name="Freeform 107">
                <a:extLst>
                  <a:ext uri="{FF2B5EF4-FFF2-40B4-BE49-F238E27FC236}">
                    <a16:creationId xmlns:a16="http://schemas.microsoft.com/office/drawing/2014/main" id="{39413206-D4AE-4761-9154-81B6F3DDE730}"/>
                  </a:ext>
                </a:extLst>
              </p:cNvPr>
              <p:cNvSpPr>
                <a:spLocks/>
              </p:cNvSpPr>
              <p:nvPr/>
            </p:nvSpPr>
            <p:spPr bwMode="auto">
              <a:xfrm>
                <a:off x="3484" y="1311"/>
                <a:ext cx="5" cy="1070"/>
              </a:xfrm>
              <a:custGeom>
                <a:avLst/>
                <a:gdLst>
                  <a:gd name="T0" fmla="*/ 32 w 32"/>
                  <a:gd name="T1" fmla="*/ 0 h 5353"/>
                  <a:gd name="T2" fmla="*/ 0 w 32"/>
                  <a:gd name="T3" fmla="*/ 32 h 5353"/>
                  <a:gd name="T4" fmla="*/ 32 w 32"/>
                  <a:gd name="T5" fmla="*/ 5353 h 5353"/>
                  <a:gd name="T6" fmla="*/ 32 w 32"/>
                  <a:gd name="T7" fmla="*/ 0 h 5353"/>
                  <a:gd name="T8" fmla="*/ 0 60000 65536"/>
                  <a:gd name="T9" fmla="*/ 0 60000 65536"/>
                  <a:gd name="T10" fmla="*/ 0 60000 65536"/>
                  <a:gd name="T11" fmla="*/ 0 60000 65536"/>
                  <a:gd name="T12" fmla="*/ 0 w 32"/>
                  <a:gd name="T13" fmla="*/ 0 h 5353"/>
                  <a:gd name="T14" fmla="*/ 32 w 32"/>
                  <a:gd name="T15" fmla="*/ 5353 h 5353"/>
                </a:gdLst>
                <a:ahLst/>
                <a:cxnLst>
                  <a:cxn ang="T8">
                    <a:pos x="T0" y="T1"/>
                  </a:cxn>
                  <a:cxn ang="T9">
                    <a:pos x="T2" y="T3"/>
                  </a:cxn>
                  <a:cxn ang="T10">
                    <a:pos x="T4" y="T5"/>
                  </a:cxn>
                  <a:cxn ang="T11">
                    <a:pos x="T6" y="T7"/>
                  </a:cxn>
                </a:cxnLst>
                <a:rect l="T12" t="T13" r="T14" b="T15"/>
                <a:pathLst>
                  <a:path w="32" h="5353">
                    <a:moveTo>
                      <a:pt x="32" y="0"/>
                    </a:moveTo>
                    <a:lnTo>
                      <a:pt x="0" y="32"/>
                    </a:lnTo>
                    <a:lnTo>
                      <a:pt x="32" y="5353"/>
                    </a:lnTo>
                    <a:lnTo>
                      <a:pt x="32" y="0"/>
                    </a:lnTo>
                    <a:close/>
                  </a:path>
                </a:pathLst>
              </a:custGeom>
              <a:solidFill>
                <a:srgbClr val="000000"/>
              </a:solidFill>
              <a:ln w="9525">
                <a:noFill/>
                <a:round/>
                <a:headEnd/>
                <a:tailEnd/>
              </a:ln>
            </p:spPr>
            <p:txBody>
              <a:bodyPr/>
              <a:lstStyle/>
              <a:p>
                <a:endParaRPr lang="en-US"/>
              </a:p>
            </p:txBody>
          </p:sp>
          <p:sp>
            <p:nvSpPr>
              <p:cNvPr id="477" name="Freeform 108">
                <a:extLst>
                  <a:ext uri="{FF2B5EF4-FFF2-40B4-BE49-F238E27FC236}">
                    <a16:creationId xmlns:a16="http://schemas.microsoft.com/office/drawing/2014/main" id="{0FF071B7-C7BA-4EC2-9A9A-5A49E85BACC1}"/>
                  </a:ext>
                </a:extLst>
              </p:cNvPr>
              <p:cNvSpPr>
                <a:spLocks/>
              </p:cNvSpPr>
              <p:nvPr/>
            </p:nvSpPr>
            <p:spPr bwMode="auto">
              <a:xfrm>
                <a:off x="3484" y="1317"/>
                <a:ext cx="5" cy="1064"/>
              </a:xfrm>
              <a:custGeom>
                <a:avLst/>
                <a:gdLst>
                  <a:gd name="T0" fmla="*/ 0 w 32"/>
                  <a:gd name="T1" fmla="*/ 0 h 5321"/>
                  <a:gd name="T2" fmla="*/ 32 w 32"/>
                  <a:gd name="T3" fmla="*/ 5321 h 5321"/>
                  <a:gd name="T4" fmla="*/ 0 w 32"/>
                  <a:gd name="T5" fmla="*/ 5288 h 5321"/>
                  <a:gd name="T6" fmla="*/ 0 w 32"/>
                  <a:gd name="T7" fmla="*/ 0 h 5321"/>
                  <a:gd name="T8" fmla="*/ 0 60000 65536"/>
                  <a:gd name="T9" fmla="*/ 0 60000 65536"/>
                  <a:gd name="T10" fmla="*/ 0 60000 65536"/>
                  <a:gd name="T11" fmla="*/ 0 60000 65536"/>
                  <a:gd name="T12" fmla="*/ 0 w 32"/>
                  <a:gd name="T13" fmla="*/ 0 h 5321"/>
                  <a:gd name="T14" fmla="*/ 32 w 32"/>
                  <a:gd name="T15" fmla="*/ 5321 h 5321"/>
                </a:gdLst>
                <a:ahLst/>
                <a:cxnLst>
                  <a:cxn ang="T8">
                    <a:pos x="T0" y="T1"/>
                  </a:cxn>
                  <a:cxn ang="T9">
                    <a:pos x="T2" y="T3"/>
                  </a:cxn>
                  <a:cxn ang="T10">
                    <a:pos x="T4" y="T5"/>
                  </a:cxn>
                  <a:cxn ang="T11">
                    <a:pos x="T6" y="T7"/>
                  </a:cxn>
                </a:cxnLst>
                <a:rect l="T12" t="T13" r="T14" b="T15"/>
                <a:pathLst>
                  <a:path w="32" h="5321">
                    <a:moveTo>
                      <a:pt x="0" y="0"/>
                    </a:moveTo>
                    <a:lnTo>
                      <a:pt x="32" y="5321"/>
                    </a:lnTo>
                    <a:lnTo>
                      <a:pt x="0" y="5288"/>
                    </a:lnTo>
                    <a:lnTo>
                      <a:pt x="0" y="0"/>
                    </a:lnTo>
                    <a:close/>
                  </a:path>
                </a:pathLst>
              </a:custGeom>
              <a:solidFill>
                <a:srgbClr val="000000"/>
              </a:solidFill>
              <a:ln w="9525">
                <a:noFill/>
                <a:round/>
                <a:headEnd/>
                <a:tailEnd/>
              </a:ln>
            </p:spPr>
            <p:txBody>
              <a:bodyPr/>
              <a:lstStyle/>
              <a:p>
                <a:endParaRPr lang="en-US"/>
              </a:p>
            </p:txBody>
          </p:sp>
          <p:sp>
            <p:nvSpPr>
              <p:cNvPr id="478" name="Freeform 109">
                <a:extLst>
                  <a:ext uri="{FF2B5EF4-FFF2-40B4-BE49-F238E27FC236}">
                    <a16:creationId xmlns:a16="http://schemas.microsoft.com/office/drawing/2014/main" id="{7B183224-D22C-4095-9719-045213910974}"/>
                  </a:ext>
                </a:extLst>
              </p:cNvPr>
              <p:cNvSpPr>
                <a:spLocks/>
              </p:cNvSpPr>
              <p:nvPr/>
            </p:nvSpPr>
            <p:spPr bwMode="auto">
              <a:xfrm>
                <a:off x="3484" y="1311"/>
                <a:ext cx="5" cy="1070"/>
              </a:xfrm>
              <a:custGeom>
                <a:avLst/>
                <a:gdLst>
                  <a:gd name="T0" fmla="*/ 32 w 32"/>
                  <a:gd name="T1" fmla="*/ 0 h 5353"/>
                  <a:gd name="T2" fmla="*/ 0 w 32"/>
                  <a:gd name="T3" fmla="*/ 32 h 5353"/>
                  <a:gd name="T4" fmla="*/ 0 w 32"/>
                  <a:gd name="T5" fmla="*/ 5320 h 5353"/>
                  <a:gd name="T6" fmla="*/ 32 w 32"/>
                  <a:gd name="T7" fmla="*/ 5353 h 5353"/>
                  <a:gd name="T8" fmla="*/ 32 w 32"/>
                  <a:gd name="T9" fmla="*/ 0 h 5353"/>
                  <a:gd name="T10" fmla="*/ 0 60000 65536"/>
                  <a:gd name="T11" fmla="*/ 0 60000 65536"/>
                  <a:gd name="T12" fmla="*/ 0 60000 65536"/>
                  <a:gd name="T13" fmla="*/ 0 60000 65536"/>
                  <a:gd name="T14" fmla="*/ 0 60000 65536"/>
                  <a:gd name="T15" fmla="*/ 0 w 32"/>
                  <a:gd name="T16" fmla="*/ 0 h 5353"/>
                  <a:gd name="T17" fmla="*/ 32 w 32"/>
                  <a:gd name="T18" fmla="*/ 5353 h 5353"/>
                </a:gdLst>
                <a:ahLst/>
                <a:cxnLst>
                  <a:cxn ang="T10">
                    <a:pos x="T0" y="T1"/>
                  </a:cxn>
                  <a:cxn ang="T11">
                    <a:pos x="T2" y="T3"/>
                  </a:cxn>
                  <a:cxn ang="T12">
                    <a:pos x="T4" y="T5"/>
                  </a:cxn>
                  <a:cxn ang="T13">
                    <a:pos x="T6" y="T7"/>
                  </a:cxn>
                  <a:cxn ang="T14">
                    <a:pos x="T8" y="T9"/>
                  </a:cxn>
                </a:cxnLst>
                <a:rect l="T15" t="T16" r="T17" b="T18"/>
                <a:pathLst>
                  <a:path w="32" h="5353">
                    <a:moveTo>
                      <a:pt x="32" y="0"/>
                    </a:moveTo>
                    <a:lnTo>
                      <a:pt x="0" y="32"/>
                    </a:lnTo>
                    <a:lnTo>
                      <a:pt x="0" y="5320"/>
                    </a:lnTo>
                    <a:lnTo>
                      <a:pt x="32" y="5353"/>
                    </a:lnTo>
                    <a:lnTo>
                      <a:pt x="32" y="0"/>
                    </a:lnTo>
                  </a:path>
                </a:pathLst>
              </a:custGeom>
              <a:noFill/>
              <a:ln w="0">
                <a:solidFill>
                  <a:srgbClr val="000000"/>
                </a:solidFill>
                <a:prstDash val="solid"/>
                <a:round/>
                <a:headEnd/>
                <a:tailEnd/>
              </a:ln>
            </p:spPr>
            <p:txBody>
              <a:bodyPr/>
              <a:lstStyle/>
              <a:p>
                <a:endParaRPr lang="en-US"/>
              </a:p>
            </p:txBody>
          </p:sp>
          <p:sp>
            <p:nvSpPr>
              <p:cNvPr id="479" name="Freeform 110">
                <a:extLst>
                  <a:ext uri="{FF2B5EF4-FFF2-40B4-BE49-F238E27FC236}">
                    <a16:creationId xmlns:a16="http://schemas.microsoft.com/office/drawing/2014/main" id="{00B9537D-85AC-4A8B-841B-B4D54AA2E1FF}"/>
                  </a:ext>
                </a:extLst>
              </p:cNvPr>
              <p:cNvSpPr>
                <a:spLocks/>
              </p:cNvSpPr>
              <p:nvPr/>
            </p:nvSpPr>
            <p:spPr bwMode="auto">
              <a:xfrm>
                <a:off x="3019" y="3930"/>
                <a:ext cx="801" cy="7"/>
              </a:xfrm>
              <a:custGeom>
                <a:avLst/>
                <a:gdLst>
                  <a:gd name="T0" fmla="*/ 0 w 4805"/>
                  <a:gd name="T1" fmla="*/ 0 h 32"/>
                  <a:gd name="T2" fmla="*/ 0 w 4805"/>
                  <a:gd name="T3" fmla="*/ 32 h 32"/>
                  <a:gd name="T4" fmla="*/ 4805 w 4805"/>
                  <a:gd name="T5" fmla="*/ 0 h 32"/>
                  <a:gd name="T6" fmla="*/ 0 w 4805"/>
                  <a:gd name="T7" fmla="*/ 0 h 32"/>
                  <a:gd name="T8" fmla="*/ 0 60000 65536"/>
                  <a:gd name="T9" fmla="*/ 0 60000 65536"/>
                  <a:gd name="T10" fmla="*/ 0 60000 65536"/>
                  <a:gd name="T11" fmla="*/ 0 60000 65536"/>
                  <a:gd name="T12" fmla="*/ 0 w 4805"/>
                  <a:gd name="T13" fmla="*/ 0 h 32"/>
                  <a:gd name="T14" fmla="*/ 4805 w 4805"/>
                  <a:gd name="T15" fmla="*/ 32 h 32"/>
                </a:gdLst>
                <a:ahLst/>
                <a:cxnLst>
                  <a:cxn ang="T8">
                    <a:pos x="T0" y="T1"/>
                  </a:cxn>
                  <a:cxn ang="T9">
                    <a:pos x="T2" y="T3"/>
                  </a:cxn>
                  <a:cxn ang="T10">
                    <a:pos x="T4" y="T5"/>
                  </a:cxn>
                  <a:cxn ang="T11">
                    <a:pos x="T6" y="T7"/>
                  </a:cxn>
                </a:cxnLst>
                <a:rect l="T12" t="T13" r="T14" b="T15"/>
                <a:pathLst>
                  <a:path w="4805" h="32">
                    <a:moveTo>
                      <a:pt x="0" y="0"/>
                    </a:moveTo>
                    <a:lnTo>
                      <a:pt x="0" y="32"/>
                    </a:lnTo>
                    <a:lnTo>
                      <a:pt x="4805" y="0"/>
                    </a:lnTo>
                    <a:lnTo>
                      <a:pt x="0" y="0"/>
                    </a:lnTo>
                    <a:close/>
                  </a:path>
                </a:pathLst>
              </a:custGeom>
              <a:solidFill>
                <a:srgbClr val="000000"/>
              </a:solidFill>
              <a:ln w="9525">
                <a:noFill/>
                <a:round/>
                <a:headEnd/>
                <a:tailEnd/>
              </a:ln>
            </p:spPr>
            <p:txBody>
              <a:bodyPr/>
              <a:lstStyle/>
              <a:p>
                <a:endParaRPr lang="en-US"/>
              </a:p>
            </p:txBody>
          </p:sp>
          <p:sp>
            <p:nvSpPr>
              <p:cNvPr id="480" name="Freeform 111">
                <a:extLst>
                  <a:ext uri="{FF2B5EF4-FFF2-40B4-BE49-F238E27FC236}">
                    <a16:creationId xmlns:a16="http://schemas.microsoft.com/office/drawing/2014/main" id="{99413BBB-F514-4B32-BC46-7B8712AB7294}"/>
                  </a:ext>
                </a:extLst>
              </p:cNvPr>
              <p:cNvSpPr>
                <a:spLocks/>
              </p:cNvSpPr>
              <p:nvPr/>
            </p:nvSpPr>
            <p:spPr bwMode="auto">
              <a:xfrm>
                <a:off x="3019" y="3930"/>
                <a:ext cx="801" cy="7"/>
              </a:xfrm>
              <a:custGeom>
                <a:avLst/>
                <a:gdLst>
                  <a:gd name="T0" fmla="*/ 0 w 4805"/>
                  <a:gd name="T1" fmla="*/ 32 h 32"/>
                  <a:gd name="T2" fmla="*/ 4805 w 4805"/>
                  <a:gd name="T3" fmla="*/ 0 h 32"/>
                  <a:gd name="T4" fmla="*/ 4805 w 4805"/>
                  <a:gd name="T5" fmla="*/ 32 h 32"/>
                  <a:gd name="T6" fmla="*/ 0 w 4805"/>
                  <a:gd name="T7" fmla="*/ 32 h 32"/>
                  <a:gd name="T8" fmla="*/ 0 60000 65536"/>
                  <a:gd name="T9" fmla="*/ 0 60000 65536"/>
                  <a:gd name="T10" fmla="*/ 0 60000 65536"/>
                  <a:gd name="T11" fmla="*/ 0 60000 65536"/>
                  <a:gd name="T12" fmla="*/ 0 w 4805"/>
                  <a:gd name="T13" fmla="*/ 0 h 32"/>
                  <a:gd name="T14" fmla="*/ 4805 w 4805"/>
                  <a:gd name="T15" fmla="*/ 32 h 32"/>
                </a:gdLst>
                <a:ahLst/>
                <a:cxnLst>
                  <a:cxn ang="T8">
                    <a:pos x="T0" y="T1"/>
                  </a:cxn>
                  <a:cxn ang="T9">
                    <a:pos x="T2" y="T3"/>
                  </a:cxn>
                  <a:cxn ang="T10">
                    <a:pos x="T4" y="T5"/>
                  </a:cxn>
                  <a:cxn ang="T11">
                    <a:pos x="T6" y="T7"/>
                  </a:cxn>
                </a:cxnLst>
                <a:rect l="T12" t="T13" r="T14" b="T15"/>
                <a:pathLst>
                  <a:path w="4805" h="32">
                    <a:moveTo>
                      <a:pt x="0" y="32"/>
                    </a:moveTo>
                    <a:lnTo>
                      <a:pt x="4805" y="0"/>
                    </a:lnTo>
                    <a:lnTo>
                      <a:pt x="4805" y="32"/>
                    </a:lnTo>
                    <a:lnTo>
                      <a:pt x="0" y="32"/>
                    </a:lnTo>
                    <a:close/>
                  </a:path>
                </a:pathLst>
              </a:custGeom>
              <a:solidFill>
                <a:srgbClr val="000000"/>
              </a:solidFill>
              <a:ln w="9525">
                <a:noFill/>
                <a:round/>
                <a:headEnd/>
                <a:tailEnd/>
              </a:ln>
            </p:spPr>
            <p:txBody>
              <a:bodyPr/>
              <a:lstStyle/>
              <a:p>
                <a:endParaRPr lang="en-US"/>
              </a:p>
            </p:txBody>
          </p:sp>
          <p:sp>
            <p:nvSpPr>
              <p:cNvPr id="481" name="Rectangle 112">
                <a:extLst>
                  <a:ext uri="{FF2B5EF4-FFF2-40B4-BE49-F238E27FC236}">
                    <a16:creationId xmlns:a16="http://schemas.microsoft.com/office/drawing/2014/main" id="{95DA9FC9-E0A6-4163-92FC-D5E5E3375047}"/>
                  </a:ext>
                </a:extLst>
              </p:cNvPr>
              <p:cNvSpPr>
                <a:spLocks noChangeArrowheads="1"/>
              </p:cNvSpPr>
              <p:nvPr/>
            </p:nvSpPr>
            <p:spPr bwMode="auto">
              <a:xfrm>
                <a:off x="3019" y="3930"/>
                <a:ext cx="801" cy="7"/>
              </a:xfrm>
              <a:prstGeom prst="rect">
                <a:avLst/>
              </a:prstGeom>
              <a:noFill/>
              <a:ln w="0">
                <a:solidFill>
                  <a:srgbClr val="000000"/>
                </a:solidFill>
                <a:miter lim="800000"/>
                <a:headEnd/>
                <a:tailEnd/>
              </a:ln>
            </p:spPr>
            <p:txBody>
              <a:bodyPr/>
              <a:lstStyle/>
              <a:p>
                <a:endParaRPr lang="en-US"/>
              </a:p>
            </p:txBody>
          </p:sp>
          <p:sp>
            <p:nvSpPr>
              <p:cNvPr id="482" name="Freeform 113">
                <a:extLst>
                  <a:ext uri="{FF2B5EF4-FFF2-40B4-BE49-F238E27FC236}">
                    <a16:creationId xmlns:a16="http://schemas.microsoft.com/office/drawing/2014/main" id="{41E4DBA5-A369-448D-ABAC-E31133142E08}"/>
                  </a:ext>
                </a:extLst>
              </p:cNvPr>
              <p:cNvSpPr>
                <a:spLocks/>
              </p:cNvSpPr>
              <p:nvPr/>
            </p:nvSpPr>
            <p:spPr bwMode="auto">
              <a:xfrm>
                <a:off x="3019" y="3521"/>
                <a:ext cx="801" cy="6"/>
              </a:xfrm>
              <a:custGeom>
                <a:avLst/>
                <a:gdLst>
                  <a:gd name="T0" fmla="*/ 0 w 4805"/>
                  <a:gd name="T1" fmla="*/ 0 h 32"/>
                  <a:gd name="T2" fmla="*/ 0 w 4805"/>
                  <a:gd name="T3" fmla="*/ 32 h 32"/>
                  <a:gd name="T4" fmla="*/ 4805 w 4805"/>
                  <a:gd name="T5" fmla="*/ 0 h 32"/>
                  <a:gd name="T6" fmla="*/ 0 w 4805"/>
                  <a:gd name="T7" fmla="*/ 0 h 32"/>
                  <a:gd name="T8" fmla="*/ 0 60000 65536"/>
                  <a:gd name="T9" fmla="*/ 0 60000 65536"/>
                  <a:gd name="T10" fmla="*/ 0 60000 65536"/>
                  <a:gd name="T11" fmla="*/ 0 60000 65536"/>
                  <a:gd name="T12" fmla="*/ 0 w 4805"/>
                  <a:gd name="T13" fmla="*/ 0 h 32"/>
                  <a:gd name="T14" fmla="*/ 4805 w 4805"/>
                  <a:gd name="T15" fmla="*/ 32 h 32"/>
                </a:gdLst>
                <a:ahLst/>
                <a:cxnLst>
                  <a:cxn ang="T8">
                    <a:pos x="T0" y="T1"/>
                  </a:cxn>
                  <a:cxn ang="T9">
                    <a:pos x="T2" y="T3"/>
                  </a:cxn>
                  <a:cxn ang="T10">
                    <a:pos x="T4" y="T5"/>
                  </a:cxn>
                  <a:cxn ang="T11">
                    <a:pos x="T6" y="T7"/>
                  </a:cxn>
                </a:cxnLst>
                <a:rect l="T12" t="T13" r="T14" b="T15"/>
                <a:pathLst>
                  <a:path w="4805" h="32">
                    <a:moveTo>
                      <a:pt x="0" y="0"/>
                    </a:moveTo>
                    <a:lnTo>
                      <a:pt x="0" y="32"/>
                    </a:lnTo>
                    <a:lnTo>
                      <a:pt x="4805" y="0"/>
                    </a:lnTo>
                    <a:lnTo>
                      <a:pt x="0" y="0"/>
                    </a:lnTo>
                    <a:close/>
                  </a:path>
                </a:pathLst>
              </a:custGeom>
              <a:solidFill>
                <a:srgbClr val="000000"/>
              </a:solidFill>
              <a:ln w="9525">
                <a:noFill/>
                <a:round/>
                <a:headEnd/>
                <a:tailEnd/>
              </a:ln>
            </p:spPr>
            <p:txBody>
              <a:bodyPr/>
              <a:lstStyle/>
              <a:p>
                <a:endParaRPr lang="en-US"/>
              </a:p>
            </p:txBody>
          </p:sp>
          <p:sp>
            <p:nvSpPr>
              <p:cNvPr id="483" name="Freeform 114">
                <a:extLst>
                  <a:ext uri="{FF2B5EF4-FFF2-40B4-BE49-F238E27FC236}">
                    <a16:creationId xmlns:a16="http://schemas.microsoft.com/office/drawing/2014/main" id="{72CB0B64-D94C-40E7-B09E-AAD2C28C0064}"/>
                  </a:ext>
                </a:extLst>
              </p:cNvPr>
              <p:cNvSpPr>
                <a:spLocks/>
              </p:cNvSpPr>
              <p:nvPr/>
            </p:nvSpPr>
            <p:spPr bwMode="auto">
              <a:xfrm>
                <a:off x="3019" y="3521"/>
                <a:ext cx="801" cy="6"/>
              </a:xfrm>
              <a:custGeom>
                <a:avLst/>
                <a:gdLst>
                  <a:gd name="T0" fmla="*/ 0 w 4805"/>
                  <a:gd name="T1" fmla="*/ 32 h 32"/>
                  <a:gd name="T2" fmla="*/ 4805 w 4805"/>
                  <a:gd name="T3" fmla="*/ 0 h 32"/>
                  <a:gd name="T4" fmla="*/ 4805 w 4805"/>
                  <a:gd name="T5" fmla="*/ 32 h 32"/>
                  <a:gd name="T6" fmla="*/ 0 w 4805"/>
                  <a:gd name="T7" fmla="*/ 32 h 32"/>
                  <a:gd name="T8" fmla="*/ 0 60000 65536"/>
                  <a:gd name="T9" fmla="*/ 0 60000 65536"/>
                  <a:gd name="T10" fmla="*/ 0 60000 65536"/>
                  <a:gd name="T11" fmla="*/ 0 60000 65536"/>
                  <a:gd name="T12" fmla="*/ 0 w 4805"/>
                  <a:gd name="T13" fmla="*/ 0 h 32"/>
                  <a:gd name="T14" fmla="*/ 4805 w 4805"/>
                  <a:gd name="T15" fmla="*/ 32 h 32"/>
                </a:gdLst>
                <a:ahLst/>
                <a:cxnLst>
                  <a:cxn ang="T8">
                    <a:pos x="T0" y="T1"/>
                  </a:cxn>
                  <a:cxn ang="T9">
                    <a:pos x="T2" y="T3"/>
                  </a:cxn>
                  <a:cxn ang="T10">
                    <a:pos x="T4" y="T5"/>
                  </a:cxn>
                  <a:cxn ang="T11">
                    <a:pos x="T6" y="T7"/>
                  </a:cxn>
                </a:cxnLst>
                <a:rect l="T12" t="T13" r="T14" b="T15"/>
                <a:pathLst>
                  <a:path w="4805" h="32">
                    <a:moveTo>
                      <a:pt x="0" y="32"/>
                    </a:moveTo>
                    <a:lnTo>
                      <a:pt x="4805" y="0"/>
                    </a:lnTo>
                    <a:lnTo>
                      <a:pt x="4805" y="32"/>
                    </a:lnTo>
                    <a:lnTo>
                      <a:pt x="0" y="32"/>
                    </a:lnTo>
                    <a:close/>
                  </a:path>
                </a:pathLst>
              </a:custGeom>
              <a:solidFill>
                <a:srgbClr val="000000"/>
              </a:solidFill>
              <a:ln w="9525">
                <a:noFill/>
                <a:round/>
                <a:headEnd/>
                <a:tailEnd/>
              </a:ln>
            </p:spPr>
            <p:txBody>
              <a:bodyPr/>
              <a:lstStyle/>
              <a:p>
                <a:endParaRPr lang="en-US"/>
              </a:p>
            </p:txBody>
          </p:sp>
          <p:sp>
            <p:nvSpPr>
              <p:cNvPr id="484" name="Rectangle 115">
                <a:extLst>
                  <a:ext uri="{FF2B5EF4-FFF2-40B4-BE49-F238E27FC236}">
                    <a16:creationId xmlns:a16="http://schemas.microsoft.com/office/drawing/2014/main" id="{63418EF4-4BAB-4009-B794-58B9C26E8760}"/>
                  </a:ext>
                </a:extLst>
              </p:cNvPr>
              <p:cNvSpPr>
                <a:spLocks noChangeArrowheads="1"/>
              </p:cNvSpPr>
              <p:nvPr/>
            </p:nvSpPr>
            <p:spPr bwMode="auto">
              <a:xfrm>
                <a:off x="3019" y="3521"/>
                <a:ext cx="801" cy="6"/>
              </a:xfrm>
              <a:prstGeom prst="rect">
                <a:avLst/>
              </a:prstGeom>
              <a:noFill/>
              <a:ln w="0">
                <a:solidFill>
                  <a:srgbClr val="000000"/>
                </a:solidFill>
                <a:miter lim="800000"/>
                <a:headEnd/>
                <a:tailEnd/>
              </a:ln>
            </p:spPr>
            <p:txBody>
              <a:bodyPr/>
              <a:lstStyle/>
              <a:p>
                <a:endParaRPr lang="en-US"/>
              </a:p>
            </p:txBody>
          </p:sp>
          <p:sp>
            <p:nvSpPr>
              <p:cNvPr id="485" name="Freeform 116">
                <a:extLst>
                  <a:ext uri="{FF2B5EF4-FFF2-40B4-BE49-F238E27FC236}">
                    <a16:creationId xmlns:a16="http://schemas.microsoft.com/office/drawing/2014/main" id="{D3AF7E43-0391-430B-8D77-5D2BD5A7E935}"/>
                  </a:ext>
                </a:extLst>
              </p:cNvPr>
              <p:cNvSpPr>
                <a:spLocks/>
              </p:cNvSpPr>
              <p:nvPr/>
            </p:nvSpPr>
            <p:spPr bwMode="auto">
              <a:xfrm>
                <a:off x="3019" y="3603"/>
                <a:ext cx="801" cy="6"/>
              </a:xfrm>
              <a:custGeom>
                <a:avLst/>
                <a:gdLst>
                  <a:gd name="T0" fmla="*/ 0 w 4805"/>
                  <a:gd name="T1" fmla="*/ 0 h 33"/>
                  <a:gd name="T2" fmla="*/ 0 w 4805"/>
                  <a:gd name="T3" fmla="*/ 33 h 33"/>
                  <a:gd name="T4" fmla="*/ 4805 w 4805"/>
                  <a:gd name="T5" fmla="*/ 0 h 33"/>
                  <a:gd name="T6" fmla="*/ 0 w 4805"/>
                  <a:gd name="T7" fmla="*/ 0 h 33"/>
                  <a:gd name="T8" fmla="*/ 0 60000 65536"/>
                  <a:gd name="T9" fmla="*/ 0 60000 65536"/>
                  <a:gd name="T10" fmla="*/ 0 60000 65536"/>
                  <a:gd name="T11" fmla="*/ 0 60000 65536"/>
                  <a:gd name="T12" fmla="*/ 0 w 4805"/>
                  <a:gd name="T13" fmla="*/ 0 h 33"/>
                  <a:gd name="T14" fmla="*/ 4805 w 4805"/>
                  <a:gd name="T15" fmla="*/ 33 h 33"/>
                </a:gdLst>
                <a:ahLst/>
                <a:cxnLst>
                  <a:cxn ang="T8">
                    <a:pos x="T0" y="T1"/>
                  </a:cxn>
                  <a:cxn ang="T9">
                    <a:pos x="T2" y="T3"/>
                  </a:cxn>
                  <a:cxn ang="T10">
                    <a:pos x="T4" y="T5"/>
                  </a:cxn>
                  <a:cxn ang="T11">
                    <a:pos x="T6" y="T7"/>
                  </a:cxn>
                </a:cxnLst>
                <a:rect l="T12" t="T13" r="T14" b="T15"/>
                <a:pathLst>
                  <a:path w="4805" h="33">
                    <a:moveTo>
                      <a:pt x="0" y="0"/>
                    </a:moveTo>
                    <a:lnTo>
                      <a:pt x="0" y="33"/>
                    </a:lnTo>
                    <a:lnTo>
                      <a:pt x="4805" y="0"/>
                    </a:lnTo>
                    <a:lnTo>
                      <a:pt x="0" y="0"/>
                    </a:lnTo>
                    <a:close/>
                  </a:path>
                </a:pathLst>
              </a:custGeom>
              <a:solidFill>
                <a:srgbClr val="000000"/>
              </a:solidFill>
              <a:ln w="9525">
                <a:noFill/>
                <a:round/>
                <a:headEnd/>
                <a:tailEnd/>
              </a:ln>
            </p:spPr>
            <p:txBody>
              <a:bodyPr/>
              <a:lstStyle/>
              <a:p>
                <a:endParaRPr lang="en-US"/>
              </a:p>
            </p:txBody>
          </p:sp>
          <p:sp>
            <p:nvSpPr>
              <p:cNvPr id="486" name="Freeform 117">
                <a:extLst>
                  <a:ext uri="{FF2B5EF4-FFF2-40B4-BE49-F238E27FC236}">
                    <a16:creationId xmlns:a16="http://schemas.microsoft.com/office/drawing/2014/main" id="{C3622E62-43A7-4499-BF7A-D341E5AF4025}"/>
                  </a:ext>
                </a:extLst>
              </p:cNvPr>
              <p:cNvSpPr>
                <a:spLocks/>
              </p:cNvSpPr>
              <p:nvPr/>
            </p:nvSpPr>
            <p:spPr bwMode="auto">
              <a:xfrm>
                <a:off x="3019" y="3603"/>
                <a:ext cx="801" cy="6"/>
              </a:xfrm>
              <a:custGeom>
                <a:avLst/>
                <a:gdLst>
                  <a:gd name="T0" fmla="*/ 0 w 4805"/>
                  <a:gd name="T1" fmla="*/ 33 h 33"/>
                  <a:gd name="T2" fmla="*/ 4805 w 4805"/>
                  <a:gd name="T3" fmla="*/ 0 h 33"/>
                  <a:gd name="T4" fmla="*/ 4805 w 4805"/>
                  <a:gd name="T5" fmla="*/ 33 h 33"/>
                  <a:gd name="T6" fmla="*/ 0 w 4805"/>
                  <a:gd name="T7" fmla="*/ 33 h 33"/>
                  <a:gd name="T8" fmla="*/ 0 60000 65536"/>
                  <a:gd name="T9" fmla="*/ 0 60000 65536"/>
                  <a:gd name="T10" fmla="*/ 0 60000 65536"/>
                  <a:gd name="T11" fmla="*/ 0 60000 65536"/>
                  <a:gd name="T12" fmla="*/ 0 w 4805"/>
                  <a:gd name="T13" fmla="*/ 0 h 33"/>
                  <a:gd name="T14" fmla="*/ 4805 w 4805"/>
                  <a:gd name="T15" fmla="*/ 33 h 33"/>
                </a:gdLst>
                <a:ahLst/>
                <a:cxnLst>
                  <a:cxn ang="T8">
                    <a:pos x="T0" y="T1"/>
                  </a:cxn>
                  <a:cxn ang="T9">
                    <a:pos x="T2" y="T3"/>
                  </a:cxn>
                  <a:cxn ang="T10">
                    <a:pos x="T4" y="T5"/>
                  </a:cxn>
                  <a:cxn ang="T11">
                    <a:pos x="T6" y="T7"/>
                  </a:cxn>
                </a:cxnLst>
                <a:rect l="T12" t="T13" r="T14" b="T15"/>
                <a:pathLst>
                  <a:path w="4805" h="33">
                    <a:moveTo>
                      <a:pt x="0" y="33"/>
                    </a:moveTo>
                    <a:lnTo>
                      <a:pt x="4805" y="0"/>
                    </a:lnTo>
                    <a:lnTo>
                      <a:pt x="4805" y="33"/>
                    </a:lnTo>
                    <a:lnTo>
                      <a:pt x="0" y="33"/>
                    </a:lnTo>
                    <a:close/>
                  </a:path>
                </a:pathLst>
              </a:custGeom>
              <a:solidFill>
                <a:srgbClr val="000000"/>
              </a:solidFill>
              <a:ln w="9525">
                <a:noFill/>
                <a:round/>
                <a:headEnd/>
                <a:tailEnd/>
              </a:ln>
            </p:spPr>
            <p:txBody>
              <a:bodyPr/>
              <a:lstStyle/>
              <a:p>
                <a:endParaRPr lang="en-US"/>
              </a:p>
            </p:txBody>
          </p:sp>
          <p:sp>
            <p:nvSpPr>
              <p:cNvPr id="487" name="Rectangle 118">
                <a:extLst>
                  <a:ext uri="{FF2B5EF4-FFF2-40B4-BE49-F238E27FC236}">
                    <a16:creationId xmlns:a16="http://schemas.microsoft.com/office/drawing/2014/main" id="{4000EE97-0818-4825-845B-020C8649E797}"/>
                  </a:ext>
                </a:extLst>
              </p:cNvPr>
              <p:cNvSpPr>
                <a:spLocks noChangeArrowheads="1"/>
              </p:cNvSpPr>
              <p:nvPr/>
            </p:nvSpPr>
            <p:spPr bwMode="auto">
              <a:xfrm>
                <a:off x="3019" y="3603"/>
                <a:ext cx="801" cy="6"/>
              </a:xfrm>
              <a:prstGeom prst="rect">
                <a:avLst/>
              </a:prstGeom>
              <a:noFill/>
              <a:ln w="0">
                <a:solidFill>
                  <a:srgbClr val="000000"/>
                </a:solidFill>
                <a:miter lim="800000"/>
                <a:headEnd/>
                <a:tailEnd/>
              </a:ln>
            </p:spPr>
            <p:txBody>
              <a:bodyPr/>
              <a:lstStyle/>
              <a:p>
                <a:endParaRPr lang="en-US"/>
              </a:p>
            </p:txBody>
          </p:sp>
          <p:sp>
            <p:nvSpPr>
              <p:cNvPr id="488" name="Freeform 119">
                <a:extLst>
                  <a:ext uri="{FF2B5EF4-FFF2-40B4-BE49-F238E27FC236}">
                    <a16:creationId xmlns:a16="http://schemas.microsoft.com/office/drawing/2014/main" id="{447EBD5E-5610-4FCB-A072-09F5124C1FD7}"/>
                  </a:ext>
                </a:extLst>
              </p:cNvPr>
              <p:cNvSpPr>
                <a:spLocks/>
              </p:cNvSpPr>
              <p:nvPr/>
            </p:nvSpPr>
            <p:spPr bwMode="auto">
              <a:xfrm>
                <a:off x="3019" y="3685"/>
                <a:ext cx="801" cy="6"/>
              </a:xfrm>
              <a:custGeom>
                <a:avLst/>
                <a:gdLst>
                  <a:gd name="T0" fmla="*/ 0 w 4805"/>
                  <a:gd name="T1" fmla="*/ 0 h 33"/>
                  <a:gd name="T2" fmla="*/ 0 w 4805"/>
                  <a:gd name="T3" fmla="*/ 33 h 33"/>
                  <a:gd name="T4" fmla="*/ 4805 w 4805"/>
                  <a:gd name="T5" fmla="*/ 0 h 33"/>
                  <a:gd name="T6" fmla="*/ 0 w 4805"/>
                  <a:gd name="T7" fmla="*/ 0 h 33"/>
                  <a:gd name="T8" fmla="*/ 0 60000 65536"/>
                  <a:gd name="T9" fmla="*/ 0 60000 65536"/>
                  <a:gd name="T10" fmla="*/ 0 60000 65536"/>
                  <a:gd name="T11" fmla="*/ 0 60000 65536"/>
                  <a:gd name="T12" fmla="*/ 0 w 4805"/>
                  <a:gd name="T13" fmla="*/ 0 h 33"/>
                  <a:gd name="T14" fmla="*/ 4805 w 4805"/>
                  <a:gd name="T15" fmla="*/ 33 h 33"/>
                </a:gdLst>
                <a:ahLst/>
                <a:cxnLst>
                  <a:cxn ang="T8">
                    <a:pos x="T0" y="T1"/>
                  </a:cxn>
                  <a:cxn ang="T9">
                    <a:pos x="T2" y="T3"/>
                  </a:cxn>
                  <a:cxn ang="T10">
                    <a:pos x="T4" y="T5"/>
                  </a:cxn>
                  <a:cxn ang="T11">
                    <a:pos x="T6" y="T7"/>
                  </a:cxn>
                </a:cxnLst>
                <a:rect l="T12" t="T13" r="T14" b="T15"/>
                <a:pathLst>
                  <a:path w="4805" h="33">
                    <a:moveTo>
                      <a:pt x="0" y="0"/>
                    </a:moveTo>
                    <a:lnTo>
                      <a:pt x="0" y="33"/>
                    </a:lnTo>
                    <a:lnTo>
                      <a:pt x="4805" y="0"/>
                    </a:lnTo>
                    <a:lnTo>
                      <a:pt x="0" y="0"/>
                    </a:lnTo>
                    <a:close/>
                  </a:path>
                </a:pathLst>
              </a:custGeom>
              <a:solidFill>
                <a:srgbClr val="000000"/>
              </a:solidFill>
              <a:ln w="9525">
                <a:noFill/>
                <a:round/>
                <a:headEnd/>
                <a:tailEnd/>
              </a:ln>
            </p:spPr>
            <p:txBody>
              <a:bodyPr/>
              <a:lstStyle/>
              <a:p>
                <a:endParaRPr lang="en-US"/>
              </a:p>
            </p:txBody>
          </p:sp>
          <p:sp>
            <p:nvSpPr>
              <p:cNvPr id="489" name="Freeform 120">
                <a:extLst>
                  <a:ext uri="{FF2B5EF4-FFF2-40B4-BE49-F238E27FC236}">
                    <a16:creationId xmlns:a16="http://schemas.microsoft.com/office/drawing/2014/main" id="{D5DF5745-ED5C-4046-9D46-92CAC2E46FEE}"/>
                  </a:ext>
                </a:extLst>
              </p:cNvPr>
              <p:cNvSpPr>
                <a:spLocks/>
              </p:cNvSpPr>
              <p:nvPr/>
            </p:nvSpPr>
            <p:spPr bwMode="auto">
              <a:xfrm>
                <a:off x="3019" y="3685"/>
                <a:ext cx="801" cy="6"/>
              </a:xfrm>
              <a:custGeom>
                <a:avLst/>
                <a:gdLst>
                  <a:gd name="T0" fmla="*/ 0 w 4805"/>
                  <a:gd name="T1" fmla="*/ 33 h 33"/>
                  <a:gd name="T2" fmla="*/ 4805 w 4805"/>
                  <a:gd name="T3" fmla="*/ 0 h 33"/>
                  <a:gd name="T4" fmla="*/ 4805 w 4805"/>
                  <a:gd name="T5" fmla="*/ 33 h 33"/>
                  <a:gd name="T6" fmla="*/ 0 w 4805"/>
                  <a:gd name="T7" fmla="*/ 33 h 33"/>
                  <a:gd name="T8" fmla="*/ 0 60000 65536"/>
                  <a:gd name="T9" fmla="*/ 0 60000 65536"/>
                  <a:gd name="T10" fmla="*/ 0 60000 65536"/>
                  <a:gd name="T11" fmla="*/ 0 60000 65536"/>
                  <a:gd name="T12" fmla="*/ 0 w 4805"/>
                  <a:gd name="T13" fmla="*/ 0 h 33"/>
                  <a:gd name="T14" fmla="*/ 4805 w 4805"/>
                  <a:gd name="T15" fmla="*/ 33 h 33"/>
                </a:gdLst>
                <a:ahLst/>
                <a:cxnLst>
                  <a:cxn ang="T8">
                    <a:pos x="T0" y="T1"/>
                  </a:cxn>
                  <a:cxn ang="T9">
                    <a:pos x="T2" y="T3"/>
                  </a:cxn>
                  <a:cxn ang="T10">
                    <a:pos x="T4" y="T5"/>
                  </a:cxn>
                  <a:cxn ang="T11">
                    <a:pos x="T6" y="T7"/>
                  </a:cxn>
                </a:cxnLst>
                <a:rect l="T12" t="T13" r="T14" b="T15"/>
                <a:pathLst>
                  <a:path w="4805" h="33">
                    <a:moveTo>
                      <a:pt x="0" y="33"/>
                    </a:moveTo>
                    <a:lnTo>
                      <a:pt x="4805" y="0"/>
                    </a:lnTo>
                    <a:lnTo>
                      <a:pt x="4805" y="33"/>
                    </a:lnTo>
                    <a:lnTo>
                      <a:pt x="0" y="33"/>
                    </a:lnTo>
                    <a:close/>
                  </a:path>
                </a:pathLst>
              </a:custGeom>
              <a:solidFill>
                <a:srgbClr val="000000"/>
              </a:solidFill>
              <a:ln w="9525">
                <a:noFill/>
                <a:round/>
                <a:headEnd/>
                <a:tailEnd/>
              </a:ln>
            </p:spPr>
            <p:txBody>
              <a:bodyPr/>
              <a:lstStyle/>
              <a:p>
                <a:endParaRPr lang="en-US"/>
              </a:p>
            </p:txBody>
          </p:sp>
          <p:sp>
            <p:nvSpPr>
              <p:cNvPr id="490" name="Rectangle 121">
                <a:extLst>
                  <a:ext uri="{FF2B5EF4-FFF2-40B4-BE49-F238E27FC236}">
                    <a16:creationId xmlns:a16="http://schemas.microsoft.com/office/drawing/2014/main" id="{D5106F51-CE70-4CFE-9143-2BA103FABEF7}"/>
                  </a:ext>
                </a:extLst>
              </p:cNvPr>
              <p:cNvSpPr>
                <a:spLocks noChangeArrowheads="1"/>
              </p:cNvSpPr>
              <p:nvPr/>
            </p:nvSpPr>
            <p:spPr bwMode="auto">
              <a:xfrm>
                <a:off x="3019" y="3685"/>
                <a:ext cx="801" cy="6"/>
              </a:xfrm>
              <a:prstGeom prst="rect">
                <a:avLst/>
              </a:prstGeom>
              <a:noFill/>
              <a:ln w="0">
                <a:solidFill>
                  <a:srgbClr val="000000"/>
                </a:solidFill>
                <a:miter lim="800000"/>
                <a:headEnd/>
                <a:tailEnd/>
              </a:ln>
            </p:spPr>
            <p:txBody>
              <a:bodyPr/>
              <a:lstStyle/>
              <a:p>
                <a:endParaRPr lang="en-US"/>
              </a:p>
            </p:txBody>
          </p:sp>
          <p:sp>
            <p:nvSpPr>
              <p:cNvPr id="491" name="Freeform 122">
                <a:extLst>
                  <a:ext uri="{FF2B5EF4-FFF2-40B4-BE49-F238E27FC236}">
                    <a16:creationId xmlns:a16="http://schemas.microsoft.com/office/drawing/2014/main" id="{7490F02B-CCE6-47AA-A4BA-7334CD0F74B6}"/>
                  </a:ext>
                </a:extLst>
              </p:cNvPr>
              <p:cNvSpPr>
                <a:spLocks/>
              </p:cNvSpPr>
              <p:nvPr/>
            </p:nvSpPr>
            <p:spPr bwMode="auto">
              <a:xfrm>
                <a:off x="3019" y="3766"/>
                <a:ext cx="801" cy="7"/>
              </a:xfrm>
              <a:custGeom>
                <a:avLst/>
                <a:gdLst>
                  <a:gd name="T0" fmla="*/ 0 w 4805"/>
                  <a:gd name="T1" fmla="*/ 0 h 33"/>
                  <a:gd name="T2" fmla="*/ 0 w 4805"/>
                  <a:gd name="T3" fmla="*/ 33 h 33"/>
                  <a:gd name="T4" fmla="*/ 4805 w 4805"/>
                  <a:gd name="T5" fmla="*/ 0 h 33"/>
                  <a:gd name="T6" fmla="*/ 0 w 4805"/>
                  <a:gd name="T7" fmla="*/ 0 h 33"/>
                  <a:gd name="T8" fmla="*/ 0 60000 65536"/>
                  <a:gd name="T9" fmla="*/ 0 60000 65536"/>
                  <a:gd name="T10" fmla="*/ 0 60000 65536"/>
                  <a:gd name="T11" fmla="*/ 0 60000 65536"/>
                  <a:gd name="T12" fmla="*/ 0 w 4805"/>
                  <a:gd name="T13" fmla="*/ 0 h 33"/>
                  <a:gd name="T14" fmla="*/ 4805 w 4805"/>
                  <a:gd name="T15" fmla="*/ 33 h 33"/>
                </a:gdLst>
                <a:ahLst/>
                <a:cxnLst>
                  <a:cxn ang="T8">
                    <a:pos x="T0" y="T1"/>
                  </a:cxn>
                  <a:cxn ang="T9">
                    <a:pos x="T2" y="T3"/>
                  </a:cxn>
                  <a:cxn ang="T10">
                    <a:pos x="T4" y="T5"/>
                  </a:cxn>
                  <a:cxn ang="T11">
                    <a:pos x="T6" y="T7"/>
                  </a:cxn>
                </a:cxnLst>
                <a:rect l="T12" t="T13" r="T14" b="T15"/>
                <a:pathLst>
                  <a:path w="4805" h="33">
                    <a:moveTo>
                      <a:pt x="0" y="0"/>
                    </a:moveTo>
                    <a:lnTo>
                      <a:pt x="0" y="33"/>
                    </a:lnTo>
                    <a:lnTo>
                      <a:pt x="4805" y="0"/>
                    </a:lnTo>
                    <a:lnTo>
                      <a:pt x="0" y="0"/>
                    </a:lnTo>
                    <a:close/>
                  </a:path>
                </a:pathLst>
              </a:custGeom>
              <a:solidFill>
                <a:srgbClr val="000000"/>
              </a:solidFill>
              <a:ln w="9525">
                <a:noFill/>
                <a:round/>
                <a:headEnd/>
                <a:tailEnd/>
              </a:ln>
            </p:spPr>
            <p:txBody>
              <a:bodyPr/>
              <a:lstStyle/>
              <a:p>
                <a:endParaRPr lang="en-US"/>
              </a:p>
            </p:txBody>
          </p:sp>
          <p:sp>
            <p:nvSpPr>
              <p:cNvPr id="492" name="Freeform 123">
                <a:extLst>
                  <a:ext uri="{FF2B5EF4-FFF2-40B4-BE49-F238E27FC236}">
                    <a16:creationId xmlns:a16="http://schemas.microsoft.com/office/drawing/2014/main" id="{72D13E9A-3439-4B2A-97FF-64FADCC716E6}"/>
                  </a:ext>
                </a:extLst>
              </p:cNvPr>
              <p:cNvSpPr>
                <a:spLocks/>
              </p:cNvSpPr>
              <p:nvPr/>
            </p:nvSpPr>
            <p:spPr bwMode="auto">
              <a:xfrm>
                <a:off x="3019" y="3766"/>
                <a:ext cx="801" cy="7"/>
              </a:xfrm>
              <a:custGeom>
                <a:avLst/>
                <a:gdLst>
                  <a:gd name="T0" fmla="*/ 0 w 4805"/>
                  <a:gd name="T1" fmla="*/ 33 h 33"/>
                  <a:gd name="T2" fmla="*/ 4805 w 4805"/>
                  <a:gd name="T3" fmla="*/ 0 h 33"/>
                  <a:gd name="T4" fmla="*/ 4805 w 4805"/>
                  <a:gd name="T5" fmla="*/ 33 h 33"/>
                  <a:gd name="T6" fmla="*/ 0 w 4805"/>
                  <a:gd name="T7" fmla="*/ 33 h 33"/>
                  <a:gd name="T8" fmla="*/ 0 60000 65536"/>
                  <a:gd name="T9" fmla="*/ 0 60000 65536"/>
                  <a:gd name="T10" fmla="*/ 0 60000 65536"/>
                  <a:gd name="T11" fmla="*/ 0 60000 65536"/>
                  <a:gd name="T12" fmla="*/ 0 w 4805"/>
                  <a:gd name="T13" fmla="*/ 0 h 33"/>
                  <a:gd name="T14" fmla="*/ 4805 w 4805"/>
                  <a:gd name="T15" fmla="*/ 33 h 33"/>
                </a:gdLst>
                <a:ahLst/>
                <a:cxnLst>
                  <a:cxn ang="T8">
                    <a:pos x="T0" y="T1"/>
                  </a:cxn>
                  <a:cxn ang="T9">
                    <a:pos x="T2" y="T3"/>
                  </a:cxn>
                  <a:cxn ang="T10">
                    <a:pos x="T4" y="T5"/>
                  </a:cxn>
                  <a:cxn ang="T11">
                    <a:pos x="T6" y="T7"/>
                  </a:cxn>
                </a:cxnLst>
                <a:rect l="T12" t="T13" r="T14" b="T15"/>
                <a:pathLst>
                  <a:path w="4805" h="33">
                    <a:moveTo>
                      <a:pt x="0" y="33"/>
                    </a:moveTo>
                    <a:lnTo>
                      <a:pt x="4805" y="0"/>
                    </a:lnTo>
                    <a:lnTo>
                      <a:pt x="4805" y="33"/>
                    </a:lnTo>
                    <a:lnTo>
                      <a:pt x="0" y="33"/>
                    </a:lnTo>
                    <a:close/>
                  </a:path>
                </a:pathLst>
              </a:custGeom>
              <a:solidFill>
                <a:srgbClr val="000000"/>
              </a:solidFill>
              <a:ln w="9525">
                <a:noFill/>
                <a:round/>
                <a:headEnd/>
                <a:tailEnd/>
              </a:ln>
            </p:spPr>
            <p:txBody>
              <a:bodyPr/>
              <a:lstStyle/>
              <a:p>
                <a:endParaRPr lang="en-US"/>
              </a:p>
            </p:txBody>
          </p:sp>
          <p:sp>
            <p:nvSpPr>
              <p:cNvPr id="493" name="Rectangle 124">
                <a:extLst>
                  <a:ext uri="{FF2B5EF4-FFF2-40B4-BE49-F238E27FC236}">
                    <a16:creationId xmlns:a16="http://schemas.microsoft.com/office/drawing/2014/main" id="{3C37BBF7-F5E2-44A9-BBBF-496E6FCBC1C4}"/>
                  </a:ext>
                </a:extLst>
              </p:cNvPr>
              <p:cNvSpPr>
                <a:spLocks noChangeArrowheads="1"/>
              </p:cNvSpPr>
              <p:nvPr/>
            </p:nvSpPr>
            <p:spPr bwMode="auto">
              <a:xfrm>
                <a:off x="3019" y="3766"/>
                <a:ext cx="801" cy="7"/>
              </a:xfrm>
              <a:prstGeom prst="rect">
                <a:avLst/>
              </a:prstGeom>
              <a:noFill/>
              <a:ln w="0">
                <a:solidFill>
                  <a:srgbClr val="000000"/>
                </a:solidFill>
                <a:miter lim="800000"/>
                <a:headEnd/>
                <a:tailEnd/>
              </a:ln>
            </p:spPr>
            <p:txBody>
              <a:bodyPr/>
              <a:lstStyle/>
              <a:p>
                <a:endParaRPr lang="en-US"/>
              </a:p>
            </p:txBody>
          </p:sp>
          <p:sp>
            <p:nvSpPr>
              <p:cNvPr id="494" name="Freeform 125">
                <a:extLst>
                  <a:ext uri="{FF2B5EF4-FFF2-40B4-BE49-F238E27FC236}">
                    <a16:creationId xmlns:a16="http://schemas.microsoft.com/office/drawing/2014/main" id="{C617C059-32DD-4138-A6B9-EE2CEA8113B9}"/>
                  </a:ext>
                </a:extLst>
              </p:cNvPr>
              <p:cNvSpPr>
                <a:spLocks/>
              </p:cNvSpPr>
              <p:nvPr/>
            </p:nvSpPr>
            <p:spPr bwMode="auto">
              <a:xfrm>
                <a:off x="3019" y="3848"/>
                <a:ext cx="801" cy="7"/>
              </a:xfrm>
              <a:custGeom>
                <a:avLst/>
                <a:gdLst>
                  <a:gd name="T0" fmla="*/ 0 w 4805"/>
                  <a:gd name="T1" fmla="*/ 0 h 33"/>
                  <a:gd name="T2" fmla="*/ 0 w 4805"/>
                  <a:gd name="T3" fmla="*/ 33 h 33"/>
                  <a:gd name="T4" fmla="*/ 4805 w 4805"/>
                  <a:gd name="T5" fmla="*/ 0 h 33"/>
                  <a:gd name="T6" fmla="*/ 0 w 4805"/>
                  <a:gd name="T7" fmla="*/ 0 h 33"/>
                  <a:gd name="T8" fmla="*/ 0 60000 65536"/>
                  <a:gd name="T9" fmla="*/ 0 60000 65536"/>
                  <a:gd name="T10" fmla="*/ 0 60000 65536"/>
                  <a:gd name="T11" fmla="*/ 0 60000 65536"/>
                  <a:gd name="T12" fmla="*/ 0 w 4805"/>
                  <a:gd name="T13" fmla="*/ 0 h 33"/>
                  <a:gd name="T14" fmla="*/ 4805 w 4805"/>
                  <a:gd name="T15" fmla="*/ 33 h 33"/>
                </a:gdLst>
                <a:ahLst/>
                <a:cxnLst>
                  <a:cxn ang="T8">
                    <a:pos x="T0" y="T1"/>
                  </a:cxn>
                  <a:cxn ang="T9">
                    <a:pos x="T2" y="T3"/>
                  </a:cxn>
                  <a:cxn ang="T10">
                    <a:pos x="T4" y="T5"/>
                  </a:cxn>
                  <a:cxn ang="T11">
                    <a:pos x="T6" y="T7"/>
                  </a:cxn>
                </a:cxnLst>
                <a:rect l="T12" t="T13" r="T14" b="T15"/>
                <a:pathLst>
                  <a:path w="4805" h="33">
                    <a:moveTo>
                      <a:pt x="0" y="0"/>
                    </a:moveTo>
                    <a:lnTo>
                      <a:pt x="0" y="33"/>
                    </a:lnTo>
                    <a:lnTo>
                      <a:pt x="4805" y="0"/>
                    </a:lnTo>
                    <a:lnTo>
                      <a:pt x="0" y="0"/>
                    </a:lnTo>
                    <a:close/>
                  </a:path>
                </a:pathLst>
              </a:custGeom>
              <a:solidFill>
                <a:srgbClr val="000000"/>
              </a:solidFill>
              <a:ln w="9525">
                <a:noFill/>
                <a:round/>
                <a:headEnd/>
                <a:tailEnd/>
              </a:ln>
            </p:spPr>
            <p:txBody>
              <a:bodyPr/>
              <a:lstStyle/>
              <a:p>
                <a:endParaRPr lang="en-US"/>
              </a:p>
            </p:txBody>
          </p:sp>
          <p:sp>
            <p:nvSpPr>
              <p:cNvPr id="495" name="Freeform 126">
                <a:extLst>
                  <a:ext uri="{FF2B5EF4-FFF2-40B4-BE49-F238E27FC236}">
                    <a16:creationId xmlns:a16="http://schemas.microsoft.com/office/drawing/2014/main" id="{56DDE6B9-5C2C-4629-9582-BF741EAF16C3}"/>
                  </a:ext>
                </a:extLst>
              </p:cNvPr>
              <p:cNvSpPr>
                <a:spLocks/>
              </p:cNvSpPr>
              <p:nvPr/>
            </p:nvSpPr>
            <p:spPr bwMode="auto">
              <a:xfrm>
                <a:off x="3019" y="3848"/>
                <a:ext cx="801" cy="7"/>
              </a:xfrm>
              <a:custGeom>
                <a:avLst/>
                <a:gdLst>
                  <a:gd name="T0" fmla="*/ 0 w 4805"/>
                  <a:gd name="T1" fmla="*/ 33 h 33"/>
                  <a:gd name="T2" fmla="*/ 4805 w 4805"/>
                  <a:gd name="T3" fmla="*/ 0 h 33"/>
                  <a:gd name="T4" fmla="*/ 4805 w 4805"/>
                  <a:gd name="T5" fmla="*/ 33 h 33"/>
                  <a:gd name="T6" fmla="*/ 0 w 4805"/>
                  <a:gd name="T7" fmla="*/ 33 h 33"/>
                  <a:gd name="T8" fmla="*/ 0 60000 65536"/>
                  <a:gd name="T9" fmla="*/ 0 60000 65536"/>
                  <a:gd name="T10" fmla="*/ 0 60000 65536"/>
                  <a:gd name="T11" fmla="*/ 0 60000 65536"/>
                  <a:gd name="T12" fmla="*/ 0 w 4805"/>
                  <a:gd name="T13" fmla="*/ 0 h 33"/>
                  <a:gd name="T14" fmla="*/ 4805 w 4805"/>
                  <a:gd name="T15" fmla="*/ 33 h 33"/>
                </a:gdLst>
                <a:ahLst/>
                <a:cxnLst>
                  <a:cxn ang="T8">
                    <a:pos x="T0" y="T1"/>
                  </a:cxn>
                  <a:cxn ang="T9">
                    <a:pos x="T2" y="T3"/>
                  </a:cxn>
                  <a:cxn ang="T10">
                    <a:pos x="T4" y="T5"/>
                  </a:cxn>
                  <a:cxn ang="T11">
                    <a:pos x="T6" y="T7"/>
                  </a:cxn>
                </a:cxnLst>
                <a:rect l="T12" t="T13" r="T14" b="T15"/>
                <a:pathLst>
                  <a:path w="4805" h="33">
                    <a:moveTo>
                      <a:pt x="0" y="33"/>
                    </a:moveTo>
                    <a:lnTo>
                      <a:pt x="4805" y="0"/>
                    </a:lnTo>
                    <a:lnTo>
                      <a:pt x="4805" y="33"/>
                    </a:lnTo>
                    <a:lnTo>
                      <a:pt x="0" y="33"/>
                    </a:lnTo>
                    <a:close/>
                  </a:path>
                </a:pathLst>
              </a:custGeom>
              <a:solidFill>
                <a:srgbClr val="000000"/>
              </a:solidFill>
              <a:ln w="9525">
                <a:noFill/>
                <a:round/>
                <a:headEnd/>
                <a:tailEnd/>
              </a:ln>
            </p:spPr>
            <p:txBody>
              <a:bodyPr/>
              <a:lstStyle/>
              <a:p>
                <a:endParaRPr lang="en-US"/>
              </a:p>
            </p:txBody>
          </p:sp>
          <p:sp>
            <p:nvSpPr>
              <p:cNvPr id="496" name="Rectangle 127">
                <a:extLst>
                  <a:ext uri="{FF2B5EF4-FFF2-40B4-BE49-F238E27FC236}">
                    <a16:creationId xmlns:a16="http://schemas.microsoft.com/office/drawing/2014/main" id="{27F2B146-B6D9-48E4-9C86-0BEB1357E65D}"/>
                  </a:ext>
                </a:extLst>
              </p:cNvPr>
              <p:cNvSpPr>
                <a:spLocks noChangeArrowheads="1"/>
              </p:cNvSpPr>
              <p:nvPr/>
            </p:nvSpPr>
            <p:spPr bwMode="auto">
              <a:xfrm>
                <a:off x="3019" y="3848"/>
                <a:ext cx="801" cy="7"/>
              </a:xfrm>
              <a:prstGeom prst="rect">
                <a:avLst/>
              </a:prstGeom>
              <a:noFill/>
              <a:ln w="0">
                <a:solidFill>
                  <a:srgbClr val="000000"/>
                </a:solidFill>
                <a:miter lim="800000"/>
                <a:headEnd/>
                <a:tailEnd/>
              </a:ln>
            </p:spPr>
            <p:txBody>
              <a:bodyPr/>
              <a:lstStyle/>
              <a:p>
                <a:endParaRPr lang="en-US"/>
              </a:p>
            </p:txBody>
          </p:sp>
          <p:sp>
            <p:nvSpPr>
              <p:cNvPr id="497" name="Freeform 128">
                <a:extLst>
                  <a:ext uri="{FF2B5EF4-FFF2-40B4-BE49-F238E27FC236}">
                    <a16:creationId xmlns:a16="http://schemas.microsoft.com/office/drawing/2014/main" id="{3D9DC5AE-CB7F-467F-B0E7-626094E3CD64}"/>
                  </a:ext>
                </a:extLst>
              </p:cNvPr>
              <p:cNvSpPr>
                <a:spLocks/>
              </p:cNvSpPr>
              <p:nvPr/>
            </p:nvSpPr>
            <p:spPr bwMode="auto">
              <a:xfrm>
                <a:off x="3019" y="3439"/>
                <a:ext cx="801" cy="6"/>
              </a:xfrm>
              <a:custGeom>
                <a:avLst/>
                <a:gdLst>
                  <a:gd name="T0" fmla="*/ 0 w 4805"/>
                  <a:gd name="T1" fmla="*/ 0 h 32"/>
                  <a:gd name="T2" fmla="*/ 0 w 4805"/>
                  <a:gd name="T3" fmla="*/ 32 h 32"/>
                  <a:gd name="T4" fmla="*/ 4805 w 4805"/>
                  <a:gd name="T5" fmla="*/ 0 h 32"/>
                  <a:gd name="T6" fmla="*/ 0 w 4805"/>
                  <a:gd name="T7" fmla="*/ 0 h 32"/>
                  <a:gd name="T8" fmla="*/ 0 60000 65536"/>
                  <a:gd name="T9" fmla="*/ 0 60000 65536"/>
                  <a:gd name="T10" fmla="*/ 0 60000 65536"/>
                  <a:gd name="T11" fmla="*/ 0 60000 65536"/>
                  <a:gd name="T12" fmla="*/ 0 w 4805"/>
                  <a:gd name="T13" fmla="*/ 0 h 32"/>
                  <a:gd name="T14" fmla="*/ 4805 w 4805"/>
                  <a:gd name="T15" fmla="*/ 32 h 32"/>
                </a:gdLst>
                <a:ahLst/>
                <a:cxnLst>
                  <a:cxn ang="T8">
                    <a:pos x="T0" y="T1"/>
                  </a:cxn>
                  <a:cxn ang="T9">
                    <a:pos x="T2" y="T3"/>
                  </a:cxn>
                  <a:cxn ang="T10">
                    <a:pos x="T4" y="T5"/>
                  </a:cxn>
                  <a:cxn ang="T11">
                    <a:pos x="T6" y="T7"/>
                  </a:cxn>
                </a:cxnLst>
                <a:rect l="T12" t="T13" r="T14" b="T15"/>
                <a:pathLst>
                  <a:path w="4805" h="32">
                    <a:moveTo>
                      <a:pt x="0" y="0"/>
                    </a:moveTo>
                    <a:lnTo>
                      <a:pt x="0" y="32"/>
                    </a:lnTo>
                    <a:lnTo>
                      <a:pt x="4805" y="0"/>
                    </a:lnTo>
                    <a:lnTo>
                      <a:pt x="0" y="0"/>
                    </a:lnTo>
                    <a:close/>
                  </a:path>
                </a:pathLst>
              </a:custGeom>
              <a:solidFill>
                <a:srgbClr val="000000"/>
              </a:solidFill>
              <a:ln w="9525">
                <a:noFill/>
                <a:round/>
                <a:headEnd/>
                <a:tailEnd/>
              </a:ln>
            </p:spPr>
            <p:txBody>
              <a:bodyPr/>
              <a:lstStyle/>
              <a:p>
                <a:endParaRPr lang="en-US"/>
              </a:p>
            </p:txBody>
          </p:sp>
          <p:sp>
            <p:nvSpPr>
              <p:cNvPr id="498" name="Freeform 129">
                <a:extLst>
                  <a:ext uri="{FF2B5EF4-FFF2-40B4-BE49-F238E27FC236}">
                    <a16:creationId xmlns:a16="http://schemas.microsoft.com/office/drawing/2014/main" id="{272C0157-F06B-4A79-BF41-C6D77E45E57A}"/>
                  </a:ext>
                </a:extLst>
              </p:cNvPr>
              <p:cNvSpPr>
                <a:spLocks/>
              </p:cNvSpPr>
              <p:nvPr/>
            </p:nvSpPr>
            <p:spPr bwMode="auto">
              <a:xfrm>
                <a:off x="3019" y="3439"/>
                <a:ext cx="801" cy="6"/>
              </a:xfrm>
              <a:custGeom>
                <a:avLst/>
                <a:gdLst>
                  <a:gd name="T0" fmla="*/ 0 w 4805"/>
                  <a:gd name="T1" fmla="*/ 32 h 32"/>
                  <a:gd name="T2" fmla="*/ 4805 w 4805"/>
                  <a:gd name="T3" fmla="*/ 0 h 32"/>
                  <a:gd name="T4" fmla="*/ 4805 w 4805"/>
                  <a:gd name="T5" fmla="*/ 32 h 32"/>
                  <a:gd name="T6" fmla="*/ 0 w 4805"/>
                  <a:gd name="T7" fmla="*/ 32 h 32"/>
                  <a:gd name="T8" fmla="*/ 0 60000 65536"/>
                  <a:gd name="T9" fmla="*/ 0 60000 65536"/>
                  <a:gd name="T10" fmla="*/ 0 60000 65536"/>
                  <a:gd name="T11" fmla="*/ 0 60000 65536"/>
                  <a:gd name="T12" fmla="*/ 0 w 4805"/>
                  <a:gd name="T13" fmla="*/ 0 h 32"/>
                  <a:gd name="T14" fmla="*/ 4805 w 4805"/>
                  <a:gd name="T15" fmla="*/ 32 h 32"/>
                </a:gdLst>
                <a:ahLst/>
                <a:cxnLst>
                  <a:cxn ang="T8">
                    <a:pos x="T0" y="T1"/>
                  </a:cxn>
                  <a:cxn ang="T9">
                    <a:pos x="T2" y="T3"/>
                  </a:cxn>
                  <a:cxn ang="T10">
                    <a:pos x="T4" y="T5"/>
                  </a:cxn>
                  <a:cxn ang="T11">
                    <a:pos x="T6" y="T7"/>
                  </a:cxn>
                </a:cxnLst>
                <a:rect l="T12" t="T13" r="T14" b="T15"/>
                <a:pathLst>
                  <a:path w="4805" h="32">
                    <a:moveTo>
                      <a:pt x="0" y="32"/>
                    </a:moveTo>
                    <a:lnTo>
                      <a:pt x="4805" y="0"/>
                    </a:lnTo>
                    <a:lnTo>
                      <a:pt x="4805" y="32"/>
                    </a:lnTo>
                    <a:lnTo>
                      <a:pt x="0" y="32"/>
                    </a:lnTo>
                    <a:close/>
                  </a:path>
                </a:pathLst>
              </a:custGeom>
              <a:solidFill>
                <a:srgbClr val="000000"/>
              </a:solidFill>
              <a:ln w="9525">
                <a:noFill/>
                <a:round/>
                <a:headEnd/>
                <a:tailEnd/>
              </a:ln>
            </p:spPr>
            <p:txBody>
              <a:bodyPr/>
              <a:lstStyle/>
              <a:p>
                <a:endParaRPr lang="en-US"/>
              </a:p>
            </p:txBody>
          </p:sp>
          <p:sp>
            <p:nvSpPr>
              <p:cNvPr id="499" name="Rectangle 130">
                <a:extLst>
                  <a:ext uri="{FF2B5EF4-FFF2-40B4-BE49-F238E27FC236}">
                    <a16:creationId xmlns:a16="http://schemas.microsoft.com/office/drawing/2014/main" id="{509F4E11-D2CF-453A-BB2A-EBCAA2F68564}"/>
                  </a:ext>
                </a:extLst>
              </p:cNvPr>
              <p:cNvSpPr>
                <a:spLocks noChangeArrowheads="1"/>
              </p:cNvSpPr>
              <p:nvPr/>
            </p:nvSpPr>
            <p:spPr bwMode="auto">
              <a:xfrm>
                <a:off x="3019" y="3439"/>
                <a:ext cx="801" cy="6"/>
              </a:xfrm>
              <a:prstGeom prst="rect">
                <a:avLst/>
              </a:prstGeom>
              <a:noFill/>
              <a:ln w="0">
                <a:solidFill>
                  <a:srgbClr val="000000"/>
                </a:solidFill>
                <a:miter lim="800000"/>
                <a:headEnd/>
                <a:tailEnd/>
              </a:ln>
            </p:spPr>
            <p:txBody>
              <a:bodyPr/>
              <a:lstStyle/>
              <a:p>
                <a:endParaRPr lang="en-US"/>
              </a:p>
            </p:txBody>
          </p:sp>
          <p:sp>
            <p:nvSpPr>
              <p:cNvPr id="500" name="Freeform 131">
                <a:extLst>
                  <a:ext uri="{FF2B5EF4-FFF2-40B4-BE49-F238E27FC236}">
                    <a16:creationId xmlns:a16="http://schemas.microsoft.com/office/drawing/2014/main" id="{29DCD58F-49F9-407F-BDD9-8A258F1CFA59}"/>
                  </a:ext>
                </a:extLst>
              </p:cNvPr>
              <p:cNvSpPr>
                <a:spLocks/>
              </p:cNvSpPr>
              <p:nvPr/>
            </p:nvSpPr>
            <p:spPr bwMode="auto">
              <a:xfrm>
                <a:off x="3019" y="3357"/>
                <a:ext cx="801" cy="7"/>
              </a:xfrm>
              <a:custGeom>
                <a:avLst/>
                <a:gdLst>
                  <a:gd name="T0" fmla="*/ 0 w 4805"/>
                  <a:gd name="T1" fmla="*/ 0 h 33"/>
                  <a:gd name="T2" fmla="*/ 0 w 4805"/>
                  <a:gd name="T3" fmla="*/ 33 h 33"/>
                  <a:gd name="T4" fmla="*/ 4805 w 4805"/>
                  <a:gd name="T5" fmla="*/ 0 h 33"/>
                  <a:gd name="T6" fmla="*/ 0 w 4805"/>
                  <a:gd name="T7" fmla="*/ 0 h 33"/>
                  <a:gd name="T8" fmla="*/ 0 60000 65536"/>
                  <a:gd name="T9" fmla="*/ 0 60000 65536"/>
                  <a:gd name="T10" fmla="*/ 0 60000 65536"/>
                  <a:gd name="T11" fmla="*/ 0 60000 65536"/>
                  <a:gd name="T12" fmla="*/ 0 w 4805"/>
                  <a:gd name="T13" fmla="*/ 0 h 33"/>
                  <a:gd name="T14" fmla="*/ 4805 w 4805"/>
                  <a:gd name="T15" fmla="*/ 33 h 33"/>
                </a:gdLst>
                <a:ahLst/>
                <a:cxnLst>
                  <a:cxn ang="T8">
                    <a:pos x="T0" y="T1"/>
                  </a:cxn>
                  <a:cxn ang="T9">
                    <a:pos x="T2" y="T3"/>
                  </a:cxn>
                  <a:cxn ang="T10">
                    <a:pos x="T4" y="T5"/>
                  </a:cxn>
                  <a:cxn ang="T11">
                    <a:pos x="T6" y="T7"/>
                  </a:cxn>
                </a:cxnLst>
                <a:rect l="T12" t="T13" r="T14" b="T15"/>
                <a:pathLst>
                  <a:path w="4805" h="33">
                    <a:moveTo>
                      <a:pt x="0" y="0"/>
                    </a:moveTo>
                    <a:lnTo>
                      <a:pt x="0" y="33"/>
                    </a:lnTo>
                    <a:lnTo>
                      <a:pt x="4805" y="0"/>
                    </a:lnTo>
                    <a:lnTo>
                      <a:pt x="0" y="0"/>
                    </a:lnTo>
                    <a:close/>
                  </a:path>
                </a:pathLst>
              </a:custGeom>
              <a:solidFill>
                <a:srgbClr val="000000"/>
              </a:solidFill>
              <a:ln w="9525">
                <a:noFill/>
                <a:round/>
                <a:headEnd/>
                <a:tailEnd/>
              </a:ln>
            </p:spPr>
            <p:txBody>
              <a:bodyPr/>
              <a:lstStyle/>
              <a:p>
                <a:endParaRPr lang="en-US"/>
              </a:p>
            </p:txBody>
          </p:sp>
          <p:sp>
            <p:nvSpPr>
              <p:cNvPr id="501" name="Freeform 132">
                <a:extLst>
                  <a:ext uri="{FF2B5EF4-FFF2-40B4-BE49-F238E27FC236}">
                    <a16:creationId xmlns:a16="http://schemas.microsoft.com/office/drawing/2014/main" id="{E1DD99DC-CE6A-4BFE-997B-C61CBD4C1700}"/>
                  </a:ext>
                </a:extLst>
              </p:cNvPr>
              <p:cNvSpPr>
                <a:spLocks/>
              </p:cNvSpPr>
              <p:nvPr/>
            </p:nvSpPr>
            <p:spPr bwMode="auto">
              <a:xfrm>
                <a:off x="3019" y="3357"/>
                <a:ext cx="801" cy="7"/>
              </a:xfrm>
              <a:custGeom>
                <a:avLst/>
                <a:gdLst>
                  <a:gd name="T0" fmla="*/ 0 w 4805"/>
                  <a:gd name="T1" fmla="*/ 33 h 33"/>
                  <a:gd name="T2" fmla="*/ 4805 w 4805"/>
                  <a:gd name="T3" fmla="*/ 0 h 33"/>
                  <a:gd name="T4" fmla="*/ 4805 w 4805"/>
                  <a:gd name="T5" fmla="*/ 33 h 33"/>
                  <a:gd name="T6" fmla="*/ 0 w 4805"/>
                  <a:gd name="T7" fmla="*/ 33 h 33"/>
                  <a:gd name="T8" fmla="*/ 0 60000 65536"/>
                  <a:gd name="T9" fmla="*/ 0 60000 65536"/>
                  <a:gd name="T10" fmla="*/ 0 60000 65536"/>
                  <a:gd name="T11" fmla="*/ 0 60000 65536"/>
                  <a:gd name="T12" fmla="*/ 0 w 4805"/>
                  <a:gd name="T13" fmla="*/ 0 h 33"/>
                  <a:gd name="T14" fmla="*/ 4805 w 4805"/>
                  <a:gd name="T15" fmla="*/ 33 h 33"/>
                </a:gdLst>
                <a:ahLst/>
                <a:cxnLst>
                  <a:cxn ang="T8">
                    <a:pos x="T0" y="T1"/>
                  </a:cxn>
                  <a:cxn ang="T9">
                    <a:pos x="T2" y="T3"/>
                  </a:cxn>
                  <a:cxn ang="T10">
                    <a:pos x="T4" y="T5"/>
                  </a:cxn>
                  <a:cxn ang="T11">
                    <a:pos x="T6" y="T7"/>
                  </a:cxn>
                </a:cxnLst>
                <a:rect l="T12" t="T13" r="T14" b="T15"/>
                <a:pathLst>
                  <a:path w="4805" h="33">
                    <a:moveTo>
                      <a:pt x="0" y="33"/>
                    </a:moveTo>
                    <a:lnTo>
                      <a:pt x="4805" y="0"/>
                    </a:lnTo>
                    <a:lnTo>
                      <a:pt x="4805" y="33"/>
                    </a:lnTo>
                    <a:lnTo>
                      <a:pt x="0" y="33"/>
                    </a:lnTo>
                    <a:close/>
                  </a:path>
                </a:pathLst>
              </a:custGeom>
              <a:solidFill>
                <a:srgbClr val="000000"/>
              </a:solidFill>
              <a:ln w="9525">
                <a:noFill/>
                <a:round/>
                <a:headEnd/>
                <a:tailEnd/>
              </a:ln>
            </p:spPr>
            <p:txBody>
              <a:bodyPr/>
              <a:lstStyle/>
              <a:p>
                <a:endParaRPr lang="en-US"/>
              </a:p>
            </p:txBody>
          </p:sp>
          <p:sp>
            <p:nvSpPr>
              <p:cNvPr id="502" name="Rectangle 133">
                <a:extLst>
                  <a:ext uri="{FF2B5EF4-FFF2-40B4-BE49-F238E27FC236}">
                    <a16:creationId xmlns:a16="http://schemas.microsoft.com/office/drawing/2014/main" id="{E78B7349-B638-42C1-A9F2-BBB83F2821F6}"/>
                  </a:ext>
                </a:extLst>
              </p:cNvPr>
              <p:cNvSpPr>
                <a:spLocks noChangeArrowheads="1"/>
              </p:cNvSpPr>
              <p:nvPr/>
            </p:nvSpPr>
            <p:spPr bwMode="auto">
              <a:xfrm>
                <a:off x="3019" y="3357"/>
                <a:ext cx="801" cy="7"/>
              </a:xfrm>
              <a:prstGeom prst="rect">
                <a:avLst/>
              </a:prstGeom>
              <a:noFill/>
              <a:ln w="0">
                <a:solidFill>
                  <a:srgbClr val="000000"/>
                </a:solidFill>
                <a:miter lim="800000"/>
                <a:headEnd/>
                <a:tailEnd/>
              </a:ln>
            </p:spPr>
            <p:txBody>
              <a:bodyPr/>
              <a:lstStyle/>
              <a:p>
                <a:endParaRPr lang="en-US"/>
              </a:p>
            </p:txBody>
          </p:sp>
          <p:sp>
            <p:nvSpPr>
              <p:cNvPr id="503" name="Freeform 134">
                <a:extLst>
                  <a:ext uri="{FF2B5EF4-FFF2-40B4-BE49-F238E27FC236}">
                    <a16:creationId xmlns:a16="http://schemas.microsoft.com/office/drawing/2014/main" id="{A2822C92-FBCF-446C-BC96-14D9AAA7F2FC}"/>
                  </a:ext>
                </a:extLst>
              </p:cNvPr>
              <p:cNvSpPr>
                <a:spLocks/>
              </p:cNvSpPr>
              <p:nvPr/>
            </p:nvSpPr>
            <p:spPr bwMode="auto">
              <a:xfrm>
                <a:off x="3019" y="3275"/>
                <a:ext cx="801" cy="7"/>
              </a:xfrm>
              <a:custGeom>
                <a:avLst/>
                <a:gdLst>
                  <a:gd name="T0" fmla="*/ 0 w 4805"/>
                  <a:gd name="T1" fmla="*/ 0 h 34"/>
                  <a:gd name="T2" fmla="*/ 0 w 4805"/>
                  <a:gd name="T3" fmla="*/ 34 h 34"/>
                  <a:gd name="T4" fmla="*/ 4805 w 4805"/>
                  <a:gd name="T5" fmla="*/ 0 h 34"/>
                  <a:gd name="T6" fmla="*/ 0 w 4805"/>
                  <a:gd name="T7" fmla="*/ 0 h 34"/>
                  <a:gd name="T8" fmla="*/ 0 60000 65536"/>
                  <a:gd name="T9" fmla="*/ 0 60000 65536"/>
                  <a:gd name="T10" fmla="*/ 0 60000 65536"/>
                  <a:gd name="T11" fmla="*/ 0 60000 65536"/>
                  <a:gd name="T12" fmla="*/ 0 w 4805"/>
                  <a:gd name="T13" fmla="*/ 0 h 34"/>
                  <a:gd name="T14" fmla="*/ 4805 w 4805"/>
                  <a:gd name="T15" fmla="*/ 34 h 34"/>
                </a:gdLst>
                <a:ahLst/>
                <a:cxnLst>
                  <a:cxn ang="T8">
                    <a:pos x="T0" y="T1"/>
                  </a:cxn>
                  <a:cxn ang="T9">
                    <a:pos x="T2" y="T3"/>
                  </a:cxn>
                  <a:cxn ang="T10">
                    <a:pos x="T4" y="T5"/>
                  </a:cxn>
                  <a:cxn ang="T11">
                    <a:pos x="T6" y="T7"/>
                  </a:cxn>
                </a:cxnLst>
                <a:rect l="T12" t="T13" r="T14" b="T15"/>
                <a:pathLst>
                  <a:path w="4805" h="34">
                    <a:moveTo>
                      <a:pt x="0" y="0"/>
                    </a:moveTo>
                    <a:lnTo>
                      <a:pt x="0" y="34"/>
                    </a:lnTo>
                    <a:lnTo>
                      <a:pt x="4805" y="0"/>
                    </a:lnTo>
                    <a:lnTo>
                      <a:pt x="0" y="0"/>
                    </a:lnTo>
                    <a:close/>
                  </a:path>
                </a:pathLst>
              </a:custGeom>
              <a:solidFill>
                <a:srgbClr val="000000"/>
              </a:solidFill>
              <a:ln w="9525">
                <a:noFill/>
                <a:round/>
                <a:headEnd/>
                <a:tailEnd/>
              </a:ln>
            </p:spPr>
            <p:txBody>
              <a:bodyPr/>
              <a:lstStyle/>
              <a:p>
                <a:endParaRPr lang="en-US"/>
              </a:p>
            </p:txBody>
          </p:sp>
          <p:sp>
            <p:nvSpPr>
              <p:cNvPr id="504" name="Freeform 135">
                <a:extLst>
                  <a:ext uri="{FF2B5EF4-FFF2-40B4-BE49-F238E27FC236}">
                    <a16:creationId xmlns:a16="http://schemas.microsoft.com/office/drawing/2014/main" id="{7955CF8C-60AE-4242-8C6A-FE69E04E4DED}"/>
                  </a:ext>
                </a:extLst>
              </p:cNvPr>
              <p:cNvSpPr>
                <a:spLocks/>
              </p:cNvSpPr>
              <p:nvPr/>
            </p:nvSpPr>
            <p:spPr bwMode="auto">
              <a:xfrm>
                <a:off x="3019" y="3275"/>
                <a:ext cx="801" cy="7"/>
              </a:xfrm>
              <a:custGeom>
                <a:avLst/>
                <a:gdLst>
                  <a:gd name="T0" fmla="*/ 0 w 4805"/>
                  <a:gd name="T1" fmla="*/ 34 h 34"/>
                  <a:gd name="T2" fmla="*/ 4805 w 4805"/>
                  <a:gd name="T3" fmla="*/ 0 h 34"/>
                  <a:gd name="T4" fmla="*/ 4805 w 4805"/>
                  <a:gd name="T5" fmla="*/ 34 h 34"/>
                  <a:gd name="T6" fmla="*/ 0 w 4805"/>
                  <a:gd name="T7" fmla="*/ 34 h 34"/>
                  <a:gd name="T8" fmla="*/ 0 60000 65536"/>
                  <a:gd name="T9" fmla="*/ 0 60000 65536"/>
                  <a:gd name="T10" fmla="*/ 0 60000 65536"/>
                  <a:gd name="T11" fmla="*/ 0 60000 65536"/>
                  <a:gd name="T12" fmla="*/ 0 w 4805"/>
                  <a:gd name="T13" fmla="*/ 0 h 34"/>
                  <a:gd name="T14" fmla="*/ 4805 w 4805"/>
                  <a:gd name="T15" fmla="*/ 34 h 34"/>
                </a:gdLst>
                <a:ahLst/>
                <a:cxnLst>
                  <a:cxn ang="T8">
                    <a:pos x="T0" y="T1"/>
                  </a:cxn>
                  <a:cxn ang="T9">
                    <a:pos x="T2" y="T3"/>
                  </a:cxn>
                  <a:cxn ang="T10">
                    <a:pos x="T4" y="T5"/>
                  </a:cxn>
                  <a:cxn ang="T11">
                    <a:pos x="T6" y="T7"/>
                  </a:cxn>
                </a:cxnLst>
                <a:rect l="T12" t="T13" r="T14" b="T15"/>
                <a:pathLst>
                  <a:path w="4805" h="34">
                    <a:moveTo>
                      <a:pt x="0" y="34"/>
                    </a:moveTo>
                    <a:lnTo>
                      <a:pt x="4805" y="0"/>
                    </a:lnTo>
                    <a:lnTo>
                      <a:pt x="4805" y="34"/>
                    </a:lnTo>
                    <a:lnTo>
                      <a:pt x="0" y="34"/>
                    </a:lnTo>
                    <a:close/>
                  </a:path>
                </a:pathLst>
              </a:custGeom>
              <a:solidFill>
                <a:srgbClr val="000000"/>
              </a:solidFill>
              <a:ln w="9525">
                <a:noFill/>
                <a:round/>
                <a:headEnd/>
                <a:tailEnd/>
              </a:ln>
            </p:spPr>
            <p:txBody>
              <a:bodyPr/>
              <a:lstStyle/>
              <a:p>
                <a:endParaRPr lang="en-US"/>
              </a:p>
            </p:txBody>
          </p:sp>
          <p:sp>
            <p:nvSpPr>
              <p:cNvPr id="505" name="Rectangle 136">
                <a:extLst>
                  <a:ext uri="{FF2B5EF4-FFF2-40B4-BE49-F238E27FC236}">
                    <a16:creationId xmlns:a16="http://schemas.microsoft.com/office/drawing/2014/main" id="{4C23C1BB-3DD2-404D-887E-D83F9CC9E405}"/>
                  </a:ext>
                </a:extLst>
              </p:cNvPr>
              <p:cNvSpPr>
                <a:spLocks noChangeArrowheads="1"/>
              </p:cNvSpPr>
              <p:nvPr/>
            </p:nvSpPr>
            <p:spPr bwMode="auto">
              <a:xfrm>
                <a:off x="3019" y="3275"/>
                <a:ext cx="801" cy="7"/>
              </a:xfrm>
              <a:prstGeom prst="rect">
                <a:avLst/>
              </a:prstGeom>
              <a:noFill/>
              <a:ln w="0">
                <a:solidFill>
                  <a:srgbClr val="000000"/>
                </a:solidFill>
                <a:miter lim="800000"/>
                <a:headEnd/>
                <a:tailEnd/>
              </a:ln>
            </p:spPr>
            <p:txBody>
              <a:bodyPr/>
              <a:lstStyle/>
              <a:p>
                <a:endParaRPr lang="en-US"/>
              </a:p>
            </p:txBody>
          </p:sp>
          <p:sp>
            <p:nvSpPr>
              <p:cNvPr id="506" name="Freeform 137">
                <a:extLst>
                  <a:ext uri="{FF2B5EF4-FFF2-40B4-BE49-F238E27FC236}">
                    <a16:creationId xmlns:a16="http://schemas.microsoft.com/office/drawing/2014/main" id="{437E9BB6-DAD8-4692-B1CD-E6FE4EFBC82F}"/>
                  </a:ext>
                </a:extLst>
              </p:cNvPr>
              <p:cNvSpPr>
                <a:spLocks/>
              </p:cNvSpPr>
              <p:nvPr/>
            </p:nvSpPr>
            <p:spPr bwMode="auto">
              <a:xfrm>
                <a:off x="3019" y="3193"/>
                <a:ext cx="801" cy="7"/>
              </a:xfrm>
              <a:custGeom>
                <a:avLst/>
                <a:gdLst>
                  <a:gd name="T0" fmla="*/ 0 w 4805"/>
                  <a:gd name="T1" fmla="*/ 0 h 33"/>
                  <a:gd name="T2" fmla="*/ 0 w 4805"/>
                  <a:gd name="T3" fmla="*/ 33 h 33"/>
                  <a:gd name="T4" fmla="*/ 4805 w 4805"/>
                  <a:gd name="T5" fmla="*/ 0 h 33"/>
                  <a:gd name="T6" fmla="*/ 0 w 4805"/>
                  <a:gd name="T7" fmla="*/ 0 h 33"/>
                  <a:gd name="T8" fmla="*/ 0 60000 65536"/>
                  <a:gd name="T9" fmla="*/ 0 60000 65536"/>
                  <a:gd name="T10" fmla="*/ 0 60000 65536"/>
                  <a:gd name="T11" fmla="*/ 0 60000 65536"/>
                  <a:gd name="T12" fmla="*/ 0 w 4805"/>
                  <a:gd name="T13" fmla="*/ 0 h 33"/>
                  <a:gd name="T14" fmla="*/ 4805 w 4805"/>
                  <a:gd name="T15" fmla="*/ 33 h 33"/>
                </a:gdLst>
                <a:ahLst/>
                <a:cxnLst>
                  <a:cxn ang="T8">
                    <a:pos x="T0" y="T1"/>
                  </a:cxn>
                  <a:cxn ang="T9">
                    <a:pos x="T2" y="T3"/>
                  </a:cxn>
                  <a:cxn ang="T10">
                    <a:pos x="T4" y="T5"/>
                  </a:cxn>
                  <a:cxn ang="T11">
                    <a:pos x="T6" y="T7"/>
                  </a:cxn>
                </a:cxnLst>
                <a:rect l="T12" t="T13" r="T14" b="T15"/>
                <a:pathLst>
                  <a:path w="4805" h="33">
                    <a:moveTo>
                      <a:pt x="0" y="0"/>
                    </a:moveTo>
                    <a:lnTo>
                      <a:pt x="0" y="33"/>
                    </a:lnTo>
                    <a:lnTo>
                      <a:pt x="4805" y="0"/>
                    </a:lnTo>
                    <a:lnTo>
                      <a:pt x="0" y="0"/>
                    </a:lnTo>
                    <a:close/>
                  </a:path>
                </a:pathLst>
              </a:custGeom>
              <a:solidFill>
                <a:srgbClr val="000000"/>
              </a:solidFill>
              <a:ln w="9525">
                <a:noFill/>
                <a:round/>
                <a:headEnd/>
                <a:tailEnd/>
              </a:ln>
            </p:spPr>
            <p:txBody>
              <a:bodyPr/>
              <a:lstStyle/>
              <a:p>
                <a:endParaRPr lang="en-US"/>
              </a:p>
            </p:txBody>
          </p:sp>
          <p:sp>
            <p:nvSpPr>
              <p:cNvPr id="507" name="Freeform 138">
                <a:extLst>
                  <a:ext uri="{FF2B5EF4-FFF2-40B4-BE49-F238E27FC236}">
                    <a16:creationId xmlns:a16="http://schemas.microsoft.com/office/drawing/2014/main" id="{A64EC83E-5B1F-478E-AE59-E06F8DDB14C4}"/>
                  </a:ext>
                </a:extLst>
              </p:cNvPr>
              <p:cNvSpPr>
                <a:spLocks/>
              </p:cNvSpPr>
              <p:nvPr/>
            </p:nvSpPr>
            <p:spPr bwMode="auto">
              <a:xfrm>
                <a:off x="3019" y="3193"/>
                <a:ext cx="801" cy="7"/>
              </a:xfrm>
              <a:custGeom>
                <a:avLst/>
                <a:gdLst>
                  <a:gd name="T0" fmla="*/ 0 w 4805"/>
                  <a:gd name="T1" fmla="*/ 33 h 33"/>
                  <a:gd name="T2" fmla="*/ 4805 w 4805"/>
                  <a:gd name="T3" fmla="*/ 0 h 33"/>
                  <a:gd name="T4" fmla="*/ 4805 w 4805"/>
                  <a:gd name="T5" fmla="*/ 33 h 33"/>
                  <a:gd name="T6" fmla="*/ 0 w 4805"/>
                  <a:gd name="T7" fmla="*/ 33 h 33"/>
                  <a:gd name="T8" fmla="*/ 0 60000 65536"/>
                  <a:gd name="T9" fmla="*/ 0 60000 65536"/>
                  <a:gd name="T10" fmla="*/ 0 60000 65536"/>
                  <a:gd name="T11" fmla="*/ 0 60000 65536"/>
                  <a:gd name="T12" fmla="*/ 0 w 4805"/>
                  <a:gd name="T13" fmla="*/ 0 h 33"/>
                  <a:gd name="T14" fmla="*/ 4805 w 4805"/>
                  <a:gd name="T15" fmla="*/ 33 h 33"/>
                </a:gdLst>
                <a:ahLst/>
                <a:cxnLst>
                  <a:cxn ang="T8">
                    <a:pos x="T0" y="T1"/>
                  </a:cxn>
                  <a:cxn ang="T9">
                    <a:pos x="T2" y="T3"/>
                  </a:cxn>
                  <a:cxn ang="T10">
                    <a:pos x="T4" y="T5"/>
                  </a:cxn>
                  <a:cxn ang="T11">
                    <a:pos x="T6" y="T7"/>
                  </a:cxn>
                </a:cxnLst>
                <a:rect l="T12" t="T13" r="T14" b="T15"/>
                <a:pathLst>
                  <a:path w="4805" h="33">
                    <a:moveTo>
                      <a:pt x="0" y="33"/>
                    </a:moveTo>
                    <a:lnTo>
                      <a:pt x="4805" y="0"/>
                    </a:lnTo>
                    <a:lnTo>
                      <a:pt x="4805" y="33"/>
                    </a:lnTo>
                    <a:lnTo>
                      <a:pt x="0" y="33"/>
                    </a:lnTo>
                    <a:close/>
                  </a:path>
                </a:pathLst>
              </a:custGeom>
              <a:solidFill>
                <a:srgbClr val="000000"/>
              </a:solidFill>
              <a:ln w="9525">
                <a:noFill/>
                <a:round/>
                <a:headEnd/>
                <a:tailEnd/>
              </a:ln>
            </p:spPr>
            <p:txBody>
              <a:bodyPr/>
              <a:lstStyle/>
              <a:p>
                <a:endParaRPr lang="en-US"/>
              </a:p>
            </p:txBody>
          </p:sp>
          <p:sp>
            <p:nvSpPr>
              <p:cNvPr id="508" name="Rectangle 139">
                <a:extLst>
                  <a:ext uri="{FF2B5EF4-FFF2-40B4-BE49-F238E27FC236}">
                    <a16:creationId xmlns:a16="http://schemas.microsoft.com/office/drawing/2014/main" id="{D2A4E125-7C84-485C-9215-381BB50ACB15}"/>
                  </a:ext>
                </a:extLst>
              </p:cNvPr>
              <p:cNvSpPr>
                <a:spLocks noChangeArrowheads="1"/>
              </p:cNvSpPr>
              <p:nvPr/>
            </p:nvSpPr>
            <p:spPr bwMode="auto">
              <a:xfrm>
                <a:off x="3019" y="3193"/>
                <a:ext cx="801" cy="7"/>
              </a:xfrm>
              <a:prstGeom prst="rect">
                <a:avLst/>
              </a:prstGeom>
              <a:noFill/>
              <a:ln w="0">
                <a:solidFill>
                  <a:srgbClr val="000000"/>
                </a:solidFill>
                <a:miter lim="800000"/>
                <a:headEnd/>
                <a:tailEnd/>
              </a:ln>
            </p:spPr>
            <p:txBody>
              <a:bodyPr/>
              <a:lstStyle/>
              <a:p>
                <a:endParaRPr lang="en-US"/>
              </a:p>
            </p:txBody>
          </p:sp>
          <p:sp>
            <p:nvSpPr>
              <p:cNvPr id="509" name="Freeform 140">
                <a:extLst>
                  <a:ext uri="{FF2B5EF4-FFF2-40B4-BE49-F238E27FC236}">
                    <a16:creationId xmlns:a16="http://schemas.microsoft.com/office/drawing/2014/main" id="{D85480A4-C4FC-4AF4-8AFC-711265B2C9E3}"/>
                  </a:ext>
                </a:extLst>
              </p:cNvPr>
              <p:cNvSpPr>
                <a:spLocks/>
              </p:cNvSpPr>
              <p:nvPr/>
            </p:nvSpPr>
            <p:spPr bwMode="auto">
              <a:xfrm>
                <a:off x="3019" y="3112"/>
                <a:ext cx="801" cy="6"/>
              </a:xfrm>
              <a:custGeom>
                <a:avLst/>
                <a:gdLst>
                  <a:gd name="T0" fmla="*/ 0 w 4805"/>
                  <a:gd name="T1" fmla="*/ 0 h 32"/>
                  <a:gd name="T2" fmla="*/ 0 w 4805"/>
                  <a:gd name="T3" fmla="*/ 32 h 32"/>
                  <a:gd name="T4" fmla="*/ 4805 w 4805"/>
                  <a:gd name="T5" fmla="*/ 0 h 32"/>
                  <a:gd name="T6" fmla="*/ 0 w 4805"/>
                  <a:gd name="T7" fmla="*/ 0 h 32"/>
                  <a:gd name="T8" fmla="*/ 0 60000 65536"/>
                  <a:gd name="T9" fmla="*/ 0 60000 65536"/>
                  <a:gd name="T10" fmla="*/ 0 60000 65536"/>
                  <a:gd name="T11" fmla="*/ 0 60000 65536"/>
                  <a:gd name="T12" fmla="*/ 0 w 4805"/>
                  <a:gd name="T13" fmla="*/ 0 h 32"/>
                  <a:gd name="T14" fmla="*/ 4805 w 4805"/>
                  <a:gd name="T15" fmla="*/ 32 h 32"/>
                </a:gdLst>
                <a:ahLst/>
                <a:cxnLst>
                  <a:cxn ang="T8">
                    <a:pos x="T0" y="T1"/>
                  </a:cxn>
                  <a:cxn ang="T9">
                    <a:pos x="T2" y="T3"/>
                  </a:cxn>
                  <a:cxn ang="T10">
                    <a:pos x="T4" y="T5"/>
                  </a:cxn>
                  <a:cxn ang="T11">
                    <a:pos x="T6" y="T7"/>
                  </a:cxn>
                </a:cxnLst>
                <a:rect l="T12" t="T13" r="T14" b="T15"/>
                <a:pathLst>
                  <a:path w="4805" h="32">
                    <a:moveTo>
                      <a:pt x="0" y="0"/>
                    </a:moveTo>
                    <a:lnTo>
                      <a:pt x="0" y="32"/>
                    </a:lnTo>
                    <a:lnTo>
                      <a:pt x="4805" y="0"/>
                    </a:lnTo>
                    <a:lnTo>
                      <a:pt x="0" y="0"/>
                    </a:lnTo>
                    <a:close/>
                  </a:path>
                </a:pathLst>
              </a:custGeom>
              <a:solidFill>
                <a:srgbClr val="000000"/>
              </a:solidFill>
              <a:ln w="9525">
                <a:noFill/>
                <a:round/>
                <a:headEnd/>
                <a:tailEnd/>
              </a:ln>
            </p:spPr>
            <p:txBody>
              <a:bodyPr/>
              <a:lstStyle/>
              <a:p>
                <a:endParaRPr lang="en-US"/>
              </a:p>
            </p:txBody>
          </p:sp>
          <p:sp>
            <p:nvSpPr>
              <p:cNvPr id="510" name="Freeform 141">
                <a:extLst>
                  <a:ext uri="{FF2B5EF4-FFF2-40B4-BE49-F238E27FC236}">
                    <a16:creationId xmlns:a16="http://schemas.microsoft.com/office/drawing/2014/main" id="{BAC6295B-899B-47C2-9620-4C63E00EAF17}"/>
                  </a:ext>
                </a:extLst>
              </p:cNvPr>
              <p:cNvSpPr>
                <a:spLocks/>
              </p:cNvSpPr>
              <p:nvPr/>
            </p:nvSpPr>
            <p:spPr bwMode="auto">
              <a:xfrm>
                <a:off x="3019" y="3112"/>
                <a:ext cx="801" cy="6"/>
              </a:xfrm>
              <a:custGeom>
                <a:avLst/>
                <a:gdLst>
                  <a:gd name="T0" fmla="*/ 0 w 4805"/>
                  <a:gd name="T1" fmla="*/ 32 h 32"/>
                  <a:gd name="T2" fmla="*/ 4805 w 4805"/>
                  <a:gd name="T3" fmla="*/ 0 h 32"/>
                  <a:gd name="T4" fmla="*/ 4805 w 4805"/>
                  <a:gd name="T5" fmla="*/ 32 h 32"/>
                  <a:gd name="T6" fmla="*/ 0 w 4805"/>
                  <a:gd name="T7" fmla="*/ 32 h 32"/>
                  <a:gd name="T8" fmla="*/ 0 60000 65536"/>
                  <a:gd name="T9" fmla="*/ 0 60000 65536"/>
                  <a:gd name="T10" fmla="*/ 0 60000 65536"/>
                  <a:gd name="T11" fmla="*/ 0 60000 65536"/>
                  <a:gd name="T12" fmla="*/ 0 w 4805"/>
                  <a:gd name="T13" fmla="*/ 0 h 32"/>
                  <a:gd name="T14" fmla="*/ 4805 w 4805"/>
                  <a:gd name="T15" fmla="*/ 32 h 32"/>
                </a:gdLst>
                <a:ahLst/>
                <a:cxnLst>
                  <a:cxn ang="T8">
                    <a:pos x="T0" y="T1"/>
                  </a:cxn>
                  <a:cxn ang="T9">
                    <a:pos x="T2" y="T3"/>
                  </a:cxn>
                  <a:cxn ang="T10">
                    <a:pos x="T4" y="T5"/>
                  </a:cxn>
                  <a:cxn ang="T11">
                    <a:pos x="T6" y="T7"/>
                  </a:cxn>
                </a:cxnLst>
                <a:rect l="T12" t="T13" r="T14" b="T15"/>
                <a:pathLst>
                  <a:path w="4805" h="32">
                    <a:moveTo>
                      <a:pt x="0" y="32"/>
                    </a:moveTo>
                    <a:lnTo>
                      <a:pt x="4805" y="0"/>
                    </a:lnTo>
                    <a:lnTo>
                      <a:pt x="4805" y="32"/>
                    </a:lnTo>
                    <a:lnTo>
                      <a:pt x="0" y="32"/>
                    </a:lnTo>
                    <a:close/>
                  </a:path>
                </a:pathLst>
              </a:custGeom>
              <a:solidFill>
                <a:srgbClr val="000000"/>
              </a:solidFill>
              <a:ln w="9525">
                <a:noFill/>
                <a:round/>
                <a:headEnd/>
                <a:tailEnd/>
              </a:ln>
            </p:spPr>
            <p:txBody>
              <a:bodyPr/>
              <a:lstStyle/>
              <a:p>
                <a:endParaRPr lang="en-US"/>
              </a:p>
            </p:txBody>
          </p:sp>
          <p:sp>
            <p:nvSpPr>
              <p:cNvPr id="511" name="Rectangle 142">
                <a:extLst>
                  <a:ext uri="{FF2B5EF4-FFF2-40B4-BE49-F238E27FC236}">
                    <a16:creationId xmlns:a16="http://schemas.microsoft.com/office/drawing/2014/main" id="{627FB944-5017-4283-A98A-800CE6277D0E}"/>
                  </a:ext>
                </a:extLst>
              </p:cNvPr>
              <p:cNvSpPr>
                <a:spLocks noChangeArrowheads="1"/>
              </p:cNvSpPr>
              <p:nvPr/>
            </p:nvSpPr>
            <p:spPr bwMode="auto">
              <a:xfrm>
                <a:off x="3019" y="3112"/>
                <a:ext cx="801" cy="6"/>
              </a:xfrm>
              <a:prstGeom prst="rect">
                <a:avLst/>
              </a:prstGeom>
              <a:noFill/>
              <a:ln w="0">
                <a:solidFill>
                  <a:srgbClr val="000000"/>
                </a:solidFill>
                <a:miter lim="800000"/>
                <a:headEnd/>
                <a:tailEnd/>
              </a:ln>
            </p:spPr>
            <p:txBody>
              <a:bodyPr/>
              <a:lstStyle/>
              <a:p>
                <a:endParaRPr lang="en-US"/>
              </a:p>
            </p:txBody>
          </p:sp>
          <p:sp>
            <p:nvSpPr>
              <p:cNvPr id="512" name="Freeform 143">
                <a:extLst>
                  <a:ext uri="{FF2B5EF4-FFF2-40B4-BE49-F238E27FC236}">
                    <a16:creationId xmlns:a16="http://schemas.microsoft.com/office/drawing/2014/main" id="{EB72087B-2D79-45AA-A32D-6C7BD1715E74}"/>
                  </a:ext>
                </a:extLst>
              </p:cNvPr>
              <p:cNvSpPr>
                <a:spLocks/>
              </p:cNvSpPr>
              <p:nvPr/>
            </p:nvSpPr>
            <p:spPr bwMode="auto">
              <a:xfrm>
                <a:off x="3019" y="3030"/>
                <a:ext cx="801" cy="6"/>
              </a:xfrm>
              <a:custGeom>
                <a:avLst/>
                <a:gdLst>
                  <a:gd name="T0" fmla="*/ 0 w 4805"/>
                  <a:gd name="T1" fmla="*/ 0 h 32"/>
                  <a:gd name="T2" fmla="*/ 0 w 4805"/>
                  <a:gd name="T3" fmla="*/ 32 h 32"/>
                  <a:gd name="T4" fmla="*/ 4805 w 4805"/>
                  <a:gd name="T5" fmla="*/ 0 h 32"/>
                  <a:gd name="T6" fmla="*/ 0 w 4805"/>
                  <a:gd name="T7" fmla="*/ 0 h 32"/>
                  <a:gd name="T8" fmla="*/ 0 60000 65536"/>
                  <a:gd name="T9" fmla="*/ 0 60000 65536"/>
                  <a:gd name="T10" fmla="*/ 0 60000 65536"/>
                  <a:gd name="T11" fmla="*/ 0 60000 65536"/>
                  <a:gd name="T12" fmla="*/ 0 w 4805"/>
                  <a:gd name="T13" fmla="*/ 0 h 32"/>
                  <a:gd name="T14" fmla="*/ 4805 w 4805"/>
                  <a:gd name="T15" fmla="*/ 32 h 32"/>
                </a:gdLst>
                <a:ahLst/>
                <a:cxnLst>
                  <a:cxn ang="T8">
                    <a:pos x="T0" y="T1"/>
                  </a:cxn>
                  <a:cxn ang="T9">
                    <a:pos x="T2" y="T3"/>
                  </a:cxn>
                  <a:cxn ang="T10">
                    <a:pos x="T4" y="T5"/>
                  </a:cxn>
                  <a:cxn ang="T11">
                    <a:pos x="T6" y="T7"/>
                  </a:cxn>
                </a:cxnLst>
                <a:rect l="T12" t="T13" r="T14" b="T15"/>
                <a:pathLst>
                  <a:path w="4805" h="32">
                    <a:moveTo>
                      <a:pt x="0" y="0"/>
                    </a:moveTo>
                    <a:lnTo>
                      <a:pt x="0" y="32"/>
                    </a:lnTo>
                    <a:lnTo>
                      <a:pt x="4805" y="0"/>
                    </a:lnTo>
                    <a:lnTo>
                      <a:pt x="0" y="0"/>
                    </a:lnTo>
                    <a:close/>
                  </a:path>
                </a:pathLst>
              </a:custGeom>
              <a:solidFill>
                <a:srgbClr val="000000"/>
              </a:solidFill>
              <a:ln w="9525">
                <a:noFill/>
                <a:round/>
                <a:headEnd/>
                <a:tailEnd/>
              </a:ln>
            </p:spPr>
            <p:txBody>
              <a:bodyPr/>
              <a:lstStyle/>
              <a:p>
                <a:endParaRPr lang="en-US"/>
              </a:p>
            </p:txBody>
          </p:sp>
          <p:sp>
            <p:nvSpPr>
              <p:cNvPr id="513" name="Freeform 144">
                <a:extLst>
                  <a:ext uri="{FF2B5EF4-FFF2-40B4-BE49-F238E27FC236}">
                    <a16:creationId xmlns:a16="http://schemas.microsoft.com/office/drawing/2014/main" id="{20197E30-ED82-46A6-AC50-D85F66513AB7}"/>
                  </a:ext>
                </a:extLst>
              </p:cNvPr>
              <p:cNvSpPr>
                <a:spLocks/>
              </p:cNvSpPr>
              <p:nvPr/>
            </p:nvSpPr>
            <p:spPr bwMode="auto">
              <a:xfrm>
                <a:off x="3019" y="3030"/>
                <a:ext cx="801" cy="6"/>
              </a:xfrm>
              <a:custGeom>
                <a:avLst/>
                <a:gdLst>
                  <a:gd name="T0" fmla="*/ 0 w 4805"/>
                  <a:gd name="T1" fmla="*/ 32 h 32"/>
                  <a:gd name="T2" fmla="*/ 4805 w 4805"/>
                  <a:gd name="T3" fmla="*/ 0 h 32"/>
                  <a:gd name="T4" fmla="*/ 4805 w 4805"/>
                  <a:gd name="T5" fmla="*/ 32 h 32"/>
                  <a:gd name="T6" fmla="*/ 0 w 4805"/>
                  <a:gd name="T7" fmla="*/ 32 h 32"/>
                  <a:gd name="T8" fmla="*/ 0 60000 65536"/>
                  <a:gd name="T9" fmla="*/ 0 60000 65536"/>
                  <a:gd name="T10" fmla="*/ 0 60000 65536"/>
                  <a:gd name="T11" fmla="*/ 0 60000 65536"/>
                  <a:gd name="T12" fmla="*/ 0 w 4805"/>
                  <a:gd name="T13" fmla="*/ 0 h 32"/>
                  <a:gd name="T14" fmla="*/ 4805 w 4805"/>
                  <a:gd name="T15" fmla="*/ 32 h 32"/>
                </a:gdLst>
                <a:ahLst/>
                <a:cxnLst>
                  <a:cxn ang="T8">
                    <a:pos x="T0" y="T1"/>
                  </a:cxn>
                  <a:cxn ang="T9">
                    <a:pos x="T2" y="T3"/>
                  </a:cxn>
                  <a:cxn ang="T10">
                    <a:pos x="T4" y="T5"/>
                  </a:cxn>
                  <a:cxn ang="T11">
                    <a:pos x="T6" y="T7"/>
                  </a:cxn>
                </a:cxnLst>
                <a:rect l="T12" t="T13" r="T14" b="T15"/>
                <a:pathLst>
                  <a:path w="4805" h="32">
                    <a:moveTo>
                      <a:pt x="0" y="32"/>
                    </a:moveTo>
                    <a:lnTo>
                      <a:pt x="4805" y="0"/>
                    </a:lnTo>
                    <a:lnTo>
                      <a:pt x="4805" y="32"/>
                    </a:lnTo>
                    <a:lnTo>
                      <a:pt x="0" y="32"/>
                    </a:lnTo>
                    <a:close/>
                  </a:path>
                </a:pathLst>
              </a:custGeom>
              <a:solidFill>
                <a:srgbClr val="000000"/>
              </a:solidFill>
              <a:ln w="9525">
                <a:noFill/>
                <a:round/>
                <a:headEnd/>
                <a:tailEnd/>
              </a:ln>
            </p:spPr>
            <p:txBody>
              <a:bodyPr/>
              <a:lstStyle/>
              <a:p>
                <a:endParaRPr lang="en-US"/>
              </a:p>
            </p:txBody>
          </p:sp>
          <p:sp>
            <p:nvSpPr>
              <p:cNvPr id="514" name="Rectangle 145">
                <a:extLst>
                  <a:ext uri="{FF2B5EF4-FFF2-40B4-BE49-F238E27FC236}">
                    <a16:creationId xmlns:a16="http://schemas.microsoft.com/office/drawing/2014/main" id="{B022E717-4D6D-49AF-BCF2-606C129CB657}"/>
                  </a:ext>
                </a:extLst>
              </p:cNvPr>
              <p:cNvSpPr>
                <a:spLocks noChangeArrowheads="1"/>
              </p:cNvSpPr>
              <p:nvPr/>
            </p:nvSpPr>
            <p:spPr bwMode="auto">
              <a:xfrm>
                <a:off x="3019" y="3030"/>
                <a:ext cx="801" cy="6"/>
              </a:xfrm>
              <a:prstGeom prst="rect">
                <a:avLst/>
              </a:prstGeom>
              <a:noFill/>
              <a:ln w="0">
                <a:solidFill>
                  <a:srgbClr val="000000"/>
                </a:solidFill>
                <a:miter lim="800000"/>
                <a:headEnd/>
                <a:tailEnd/>
              </a:ln>
            </p:spPr>
            <p:txBody>
              <a:bodyPr/>
              <a:lstStyle/>
              <a:p>
                <a:endParaRPr lang="en-US"/>
              </a:p>
            </p:txBody>
          </p:sp>
          <p:sp>
            <p:nvSpPr>
              <p:cNvPr id="515" name="Freeform 146">
                <a:extLst>
                  <a:ext uri="{FF2B5EF4-FFF2-40B4-BE49-F238E27FC236}">
                    <a16:creationId xmlns:a16="http://schemas.microsoft.com/office/drawing/2014/main" id="{48FFF0AC-5E89-4DBD-A4F0-124EA3AE7875}"/>
                  </a:ext>
                </a:extLst>
              </p:cNvPr>
              <p:cNvSpPr>
                <a:spLocks/>
              </p:cNvSpPr>
              <p:nvPr/>
            </p:nvSpPr>
            <p:spPr bwMode="auto">
              <a:xfrm>
                <a:off x="3019" y="2948"/>
                <a:ext cx="801" cy="7"/>
              </a:xfrm>
              <a:custGeom>
                <a:avLst/>
                <a:gdLst>
                  <a:gd name="T0" fmla="*/ 0 w 4805"/>
                  <a:gd name="T1" fmla="*/ 0 h 33"/>
                  <a:gd name="T2" fmla="*/ 0 w 4805"/>
                  <a:gd name="T3" fmla="*/ 33 h 33"/>
                  <a:gd name="T4" fmla="*/ 4805 w 4805"/>
                  <a:gd name="T5" fmla="*/ 0 h 33"/>
                  <a:gd name="T6" fmla="*/ 0 w 4805"/>
                  <a:gd name="T7" fmla="*/ 0 h 33"/>
                  <a:gd name="T8" fmla="*/ 0 60000 65536"/>
                  <a:gd name="T9" fmla="*/ 0 60000 65536"/>
                  <a:gd name="T10" fmla="*/ 0 60000 65536"/>
                  <a:gd name="T11" fmla="*/ 0 60000 65536"/>
                  <a:gd name="T12" fmla="*/ 0 w 4805"/>
                  <a:gd name="T13" fmla="*/ 0 h 33"/>
                  <a:gd name="T14" fmla="*/ 4805 w 4805"/>
                  <a:gd name="T15" fmla="*/ 33 h 33"/>
                </a:gdLst>
                <a:ahLst/>
                <a:cxnLst>
                  <a:cxn ang="T8">
                    <a:pos x="T0" y="T1"/>
                  </a:cxn>
                  <a:cxn ang="T9">
                    <a:pos x="T2" y="T3"/>
                  </a:cxn>
                  <a:cxn ang="T10">
                    <a:pos x="T4" y="T5"/>
                  </a:cxn>
                  <a:cxn ang="T11">
                    <a:pos x="T6" y="T7"/>
                  </a:cxn>
                </a:cxnLst>
                <a:rect l="T12" t="T13" r="T14" b="T15"/>
                <a:pathLst>
                  <a:path w="4805" h="33">
                    <a:moveTo>
                      <a:pt x="0" y="0"/>
                    </a:moveTo>
                    <a:lnTo>
                      <a:pt x="0" y="33"/>
                    </a:lnTo>
                    <a:lnTo>
                      <a:pt x="4805" y="0"/>
                    </a:lnTo>
                    <a:lnTo>
                      <a:pt x="0" y="0"/>
                    </a:lnTo>
                    <a:close/>
                  </a:path>
                </a:pathLst>
              </a:custGeom>
              <a:solidFill>
                <a:srgbClr val="000000"/>
              </a:solidFill>
              <a:ln w="9525">
                <a:noFill/>
                <a:round/>
                <a:headEnd/>
                <a:tailEnd/>
              </a:ln>
            </p:spPr>
            <p:txBody>
              <a:bodyPr/>
              <a:lstStyle/>
              <a:p>
                <a:endParaRPr lang="en-US"/>
              </a:p>
            </p:txBody>
          </p:sp>
          <p:sp>
            <p:nvSpPr>
              <p:cNvPr id="516" name="Freeform 147">
                <a:extLst>
                  <a:ext uri="{FF2B5EF4-FFF2-40B4-BE49-F238E27FC236}">
                    <a16:creationId xmlns:a16="http://schemas.microsoft.com/office/drawing/2014/main" id="{A50C8F2A-2754-480A-BD53-3C299CCE4764}"/>
                  </a:ext>
                </a:extLst>
              </p:cNvPr>
              <p:cNvSpPr>
                <a:spLocks/>
              </p:cNvSpPr>
              <p:nvPr/>
            </p:nvSpPr>
            <p:spPr bwMode="auto">
              <a:xfrm>
                <a:off x="3019" y="2948"/>
                <a:ext cx="801" cy="7"/>
              </a:xfrm>
              <a:custGeom>
                <a:avLst/>
                <a:gdLst>
                  <a:gd name="T0" fmla="*/ 0 w 4805"/>
                  <a:gd name="T1" fmla="*/ 33 h 33"/>
                  <a:gd name="T2" fmla="*/ 4805 w 4805"/>
                  <a:gd name="T3" fmla="*/ 0 h 33"/>
                  <a:gd name="T4" fmla="*/ 4805 w 4805"/>
                  <a:gd name="T5" fmla="*/ 33 h 33"/>
                  <a:gd name="T6" fmla="*/ 0 w 4805"/>
                  <a:gd name="T7" fmla="*/ 33 h 33"/>
                  <a:gd name="T8" fmla="*/ 0 60000 65536"/>
                  <a:gd name="T9" fmla="*/ 0 60000 65536"/>
                  <a:gd name="T10" fmla="*/ 0 60000 65536"/>
                  <a:gd name="T11" fmla="*/ 0 60000 65536"/>
                  <a:gd name="T12" fmla="*/ 0 w 4805"/>
                  <a:gd name="T13" fmla="*/ 0 h 33"/>
                  <a:gd name="T14" fmla="*/ 4805 w 4805"/>
                  <a:gd name="T15" fmla="*/ 33 h 33"/>
                </a:gdLst>
                <a:ahLst/>
                <a:cxnLst>
                  <a:cxn ang="T8">
                    <a:pos x="T0" y="T1"/>
                  </a:cxn>
                  <a:cxn ang="T9">
                    <a:pos x="T2" y="T3"/>
                  </a:cxn>
                  <a:cxn ang="T10">
                    <a:pos x="T4" y="T5"/>
                  </a:cxn>
                  <a:cxn ang="T11">
                    <a:pos x="T6" y="T7"/>
                  </a:cxn>
                </a:cxnLst>
                <a:rect l="T12" t="T13" r="T14" b="T15"/>
                <a:pathLst>
                  <a:path w="4805" h="33">
                    <a:moveTo>
                      <a:pt x="0" y="33"/>
                    </a:moveTo>
                    <a:lnTo>
                      <a:pt x="4805" y="0"/>
                    </a:lnTo>
                    <a:lnTo>
                      <a:pt x="4805" y="33"/>
                    </a:lnTo>
                    <a:lnTo>
                      <a:pt x="0" y="33"/>
                    </a:lnTo>
                    <a:close/>
                  </a:path>
                </a:pathLst>
              </a:custGeom>
              <a:solidFill>
                <a:srgbClr val="000000"/>
              </a:solidFill>
              <a:ln w="9525">
                <a:noFill/>
                <a:round/>
                <a:headEnd/>
                <a:tailEnd/>
              </a:ln>
            </p:spPr>
            <p:txBody>
              <a:bodyPr/>
              <a:lstStyle/>
              <a:p>
                <a:endParaRPr lang="en-US"/>
              </a:p>
            </p:txBody>
          </p:sp>
          <p:sp>
            <p:nvSpPr>
              <p:cNvPr id="517" name="Rectangle 148">
                <a:extLst>
                  <a:ext uri="{FF2B5EF4-FFF2-40B4-BE49-F238E27FC236}">
                    <a16:creationId xmlns:a16="http://schemas.microsoft.com/office/drawing/2014/main" id="{7055F3A7-EF3F-4DF4-AF6D-647AC6A17A18}"/>
                  </a:ext>
                </a:extLst>
              </p:cNvPr>
              <p:cNvSpPr>
                <a:spLocks noChangeArrowheads="1"/>
              </p:cNvSpPr>
              <p:nvPr/>
            </p:nvSpPr>
            <p:spPr bwMode="auto">
              <a:xfrm>
                <a:off x="3019" y="2948"/>
                <a:ext cx="801" cy="7"/>
              </a:xfrm>
              <a:prstGeom prst="rect">
                <a:avLst/>
              </a:prstGeom>
              <a:noFill/>
              <a:ln w="0">
                <a:solidFill>
                  <a:srgbClr val="000000"/>
                </a:solidFill>
                <a:miter lim="800000"/>
                <a:headEnd/>
                <a:tailEnd/>
              </a:ln>
            </p:spPr>
            <p:txBody>
              <a:bodyPr/>
              <a:lstStyle/>
              <a:p>
                <a:endParaRPr lang="en-US"/>
              </a:p>
            </p:txBody>
          </p:sp>
          <p:sp>
            <p:nvSpPr>
              <p:cNvPr id="518" name="Freeform 149">
                <a:extLst>
                  <a:ext uri="{FF2B5EF4-FFF2-40B4-BE49-F238E27FC236}">
                    <a16:creationId xmlns:a16="http://schemas.microsoft.com/office/drawing/2014/main" id="{45BD93BD-3DD1-48E9-8753-95FEB28A5728}"/>
                  </a:ext>
                </a:extLst>
              </p:cNvPr>
              <p:cNvSpPr>
                <a:spLocks/>
              </p:cNvSpPr>
              <p:nvPr/>
            </p:nvSpPr>
            <p:spPr bwMode="auto">
              <a:xfrm>
                <a:off x="3019" y="2866"/>
                <a:ext cx="801" cy="7"/>
              </a:xfrm>
              <a:custGeom>
                <a:avLst/>
                <a:gdLst>
                  <a:gd name="T0" fmla="*/ 0 w 4805"/>
                  <a:gd name="T1" fmla="*/ 0 h 33"/>
                  <a:gd name="T2" fmla="*/ 0 w 4805"/>
                  <a:gd name="T3" fmla="*/ 33 h 33"/>
                  <a:gd name="T4" fmla="*/ 4805 w 4805"/>
                  <a:gd name="T5" fmla="*/ 0 h 33"/>
                  <a:gd name="T6" fmla="*/ 0 w 4805"/>
                  <a:gd name="T7" fmla="*/ 0 h 33"/>
                  <a:gd name="T8" fmla="*/ 0 60000 65536"/>
                  <a:gd name="T9" fmla="*/ 0 60000 65536"/>
                  <a:gd name="T10" fmla="*/ 0 60000 65536"/>
                  <a:gd name="T11" fmla="*/ 0 60000 65536"/>
                  <a:gd name="T12" fmla="*/ 0 w 4805"/>
                  <a:gd name="T13" fmla="*/ 0 h 33"/>
                  <a:gd name="T14" fmla="*/ 4805 w 4805"/>
                  <a:gd name="T15" fmla="*/ 33 h 33"/>
                </a:gdLst>
                <a:ahLst/>
                <a:cxnLst>
                  <a:cxn ang="T8">
                    <a:pos x="T0" y="T1"/>
                  </a:cxn>
                  <a:cxn ang="T9">
                    <a:pos x="T2" y="T3"/>
                  </a:cxn>
                  <a:cxn ang="T10">
                    <a:pos x="T4" y="T5"/>
                  </a:cxn>
                  <a:cxn ang="T11">
                    <a:pos x="T6" y="T7"/>
                  </a:cxn>
                </a:cxnLst>
                <a:rect l="T12" t="T13" r="T14" b="T15"/>
                <a:pathLst>
                  <a:path w="4805" h="33">
                    <a:moveTo>
                      <a:pt x="0" y="0"/>
                    </a:moveTo>
                    <a:lnTo>
                      <a:pt x="0" y="33"/>
                    </a:lnTo>
                    <a:lnTo>
                      <a:pt x="4805" y="0"/>
                    </a:lnTo>
                    <a:lnTo>
                      <a:pt x="0" y="0"/>
                    </a:lnTo>
                    <a:close/>
                  </a:path>
                </a:pathLst>
              </a:custGeom>
              <a:solidFill>
                <a:srgbClr val="000000"/>
              </a:solidFill>
              <a:ln w="9525">
                <a:noFill/>
                <a:round/>
                <a:headEnd/>
                <a:tailEnd/>
              </a:ln>
            </p:spPr>
            <p:txBody>
              <a:bodyPr/>
              <a:lstStyle/>
              <a:p>
                <a:endParaRPr lang="en-US"/>
              </a:p>
            </p:txBody>
          </p:sp>
          <p:sp>
            <p:nvSpPr>
              <p:cNvPr id="519" name="Freeform 150">
                <a:extLst>
                  <a:ext uri="{FF2B5EF4-FFF2-40B4-BE49-F238E27FC236}">
                    <a16:creationId xmlns:a16="http://schemas.microsoft.com/office/drawing/2014/main" id="{E097691F-4E3C-4CFD-BA1D-D26FC5D448F5}"/>
                  </a:ext>
                </a:extLst>
              </p:cNvPr>
              <p:cNvSpPr>
                <a:spLocks/>
              </p:cNvSpPr>
              <p:nvPr/>
            </p:nvSpPr>
            <p:spPr bwMode="auto">
              <a:xfrm>
                <a:off x="3019" y="2866"/>
                <a:ext cx="801" cy="7"/>
              </a:xfrm>
              <a:custGeom>
                <a:avLst/>
                <a:gdLst>
                  <a:gd name="T0" fmla="*/ 0 w 4805"/>
                  <a:gd name="T1" fmla="*/ 33 h 33"/>
                  <a:gd name="T2" fmla="*/ 4805 w 4805"/>
                  <a:gd name="T3" fmla="*/ 0 h 33"/>
                  <a:gd name="T4" fmla="*/ 4805 w 4805"/>
                  <a:gd name="T5" fmla="*/ 33 h 33"/>
                  <a:gd name="T6" fmla="*/ 0 w 4805"/>
                  <a:gd name="T7" fmla="*/ 33 h 33"/>
                  <a:gd name="T8" fmla="*/ 0 60000 65536"/>
                  <a:gd name="T9" fmla="*/ 0 60000 65536"/>
                  <a:gd name="T10" fmla="*/ 0 60000 65536"/>
                  <a:gd name="T11" fmla="*/ 0 60000 65536"/>
                  <a:gd name="T12" fmla="*/ 0 w 4805"/>
                  <a:gd name="T13" fmla="*/ 0 h 33"/>
                  <a:gd name="T14" fmla="*/ 4805 w 4805"/>
                  <a:gd name="T15" fmla="*/ 33 h 33"/>
                </a:gdLst>
                <a:ahLst/>
                <a:cxnLst>
                  <a:cxn ang="T8">
                    <a:pos x="T0" y="T1"/>
                  </a:cxn>
                  <a:cxn ang="T9">
                    <a:pos x="T2" y="T3"/>
                  </a:cxn>
                  <a:cxn ang="T10">
                    <a:pos x="T4" y="T5"/>
                  </a:cxn>
                  <a:cxn ang="T11">
                    <a:pos x="T6" y="T7"/>
                  </a:cxn>
                </a:cxnLst>
                <a:rect l="T12" t="T13" r="T14" b="T15"/>
                <a:pathLst>
                  <a:path w="4805" h="33">
                    <a:moveTo>
                      <a:pt x="0" y="33"/>
                    </a:moveTo>
                    <a:lnTo>
                      <a:pt x="4805" y="0"/>
                    </a:lnTo>
                    <a:lnTo>
                      <a:pt x="4805" y="33"/>
                    </a:lnTo>
                    <a:lnTo>
                      <a:pt x="0" y="33"/>
                    </a:lnTo>
                    <a:close/>
                  </a:path>
                </a:pathLst>
              </a:custGeom>
              <a:solidFill>
                <a:srgbClr val="000000"/>
              </a:solidFill>
              <a:ln w="9525">
                <a:noFill/>
                <a:round/>
                <a:headEnd/>
                <a:tailEnd/>
              </a:ln>
            </p:spPr>
            <p:txBody>
              <a:bodyPr/>
              <a:lstStyle/>
              <a:p>
                <a:endParaRPr lang="en-US"/>
              </a:p>
            </p:txBody>
          </p:sp>
          <p:sp>
            <p:nvSpPr>
              <p:cNvPr id="520" name="Rectangle 151">
                <a:extLst>
                  <a:ext uri="{FF2B5EF4-FFF2-40B4-BE49-F238E27FC236}">
                    <a16:creationId xmlns:a16="http://schemas.microsoft.com/office/drawing/2014/main" id="{2D04979F-014D-4145-B776-B99B6D34EFC5}"/>
                  </a:ext>
                </a:extLst>
              </p:cNvPr>
              <p:cNvSpPr>
                <a:spLocks noChangeArrowheads="1"/>
              </p:cNvSpPr>
              <p:nvPr/>
            </p:nvSpPr>
            <p:spPr bwMode="auto">
              <a:xfrm>
                <a:off x="3019" y="2866"/>
                <a:ext cx="801" cy="7"/>
              </a:xfrm>
              <a:prstGeom prst="rect">
                <a:avLst/>
              </a:prstGeom>
              <a:noFill/>
              <a:ln w="0">
                <a:solidFill>
                  <a:srgbClr val="000000"/>
                </a:solidFill>
                <a:miter lim="800000"/>
                <a:headEnd/>
                <a:tailEnd/>
              </a:ln>
            </p:spPr>
            <p:txBody>
              <a:bodyPr/>
              <a:lstStyle/>
              <a:p>
                <a:endParaRPr lang="en-US"/>
              </a:p>
            </p:txBody>
          </p:sp>
          <p:sp>
            <p:nvSpPr>
              <p:cNvPr id="521" name="Freeform 152">
                <a:extLst>
                  <a:ext uri="{FF2B5EF4-FFF2-40B4-BE49-F238E27FC236}">
                    <a16:creationId xmlns:a16="http://schemas.microsoft.com/office/drawing/2014/main" id="{AC5BA353-8DC6-41BF-8A72-0A0DFA982CA7}"/>
                  </a:ext>
                </a:extLst>
              </p:cNvPr>
              <p:cNvSpPr>
                <a:spLocks/>
              </p:cNvSpPr>
              <p:nvPr/>
            </p:nvSpPr>
            <p:spPr bwMode="auto">
              <a:xfrm>
                <a:off x="3019" y="2784"/>
                <a:ext cx="801" cy="7"/>
              </a:xfrm>
              <a:custGeom>
                <a:avLst/>
                <a:gdLst>
                  <a:gd name="T0" fmla="*/ 0 w 4805"/>
                  <a:gd name="T1" fmla="*/ 0 h 33"/>
                  <a:gd name="T2" fmla="*/ 0 w 4805"/>
                  <a:gd name="T3" fmla="*/ 33 h 33"/>
                  <a:gd name="T4" fmla="*/ 4805 w 4805"/>
                  <a:gd name="T5" fmla="*/ 0 h 33"/>
                  <a:gd name="T6" fmla="*/ 0 w 4805"/>
                  <a:gd name="T7" fmla="*/ 0 h 33"/>
                  <a:gd name="T8" fmla="*/ 0 60000 65536"/>
                  <a:gd name="T9" fmla="*/ 0 60000 65536"/>
                  <a:gd name="T10" fmla="*/ 0 60000 65536"/>
                  <a:gd name="T11" fmla="*/ 0 60000 65536"/>
                  <a:gd name="T12" fmla="*/ 0 w 4805"/>
                  <a:gd name="T13" fmla="*/ 0 h 33"/>
                  <a:gd name="T14" fmla="*/ 4805 w 4805"/>
                  <a:gd name="T15" fmla="*/ 33 h 33"/>
                </a:gdLst>
                <a:ahLst/>
                <a:cxnLst>
                  <a:cxn ang="T8">
                    <a:pos x="T0" y="T1"/>
                  </a:cxn>
                  <a:cxn ang="T9">
                    <a:pos x="T2" y="T3"/>
                  </a:cxn>
                  <a:cxn ang="T10">
                    <a:pos x="T4" y="T5"/>
                  </a:cxn>
                  <a:cxn ang="T11">
                    <a:pos x="T6" y="T7"/>
                  </a:cxn>
                </a:cxnLst>
                <a:rect l="T12" t="T13" r="T14" b="T15"/>
                <a:pathLst>
                  <a:path w="4805" h="33">
                    <a:moveTo>
                      <a:pt x="0" y="0"/>
                    </a:moveTo>
                    <a:lnTo>
                      <a:pt x="0" y="33"/>
                    </a:lnTo>
                    <a:lnTo>
                      <a:pt x="4805" y="0"/>
                    </a:lnTo>
                    <a:lnTo>
                      <a:pt x="0" y="0"/>
                    </a:lnTo>
                    <a:close/>
                  </a:path>
                </a:pathLst>
              </a:custGeom>
              <a:solidFill>
                <a:srgbClr val="000000"/>
              </a:solidFill>
              <a:ln w="9525">
                <a:noFill/>
                <a:round/>
                <a:headEnd/>
                <a:tailEnd/>
              </a:ln>
            </p:spPr>
            <p:txBody>
              <a:bodyPr/>
              <a:lstStyle/>
              <a:p>
                <a:endParaRPr lang="en-US"/>
              </a:p>
            </p:txBody>
          </p:sp>
          <p:sp>
            <p:nvSpPr>
              <p:cNvPr id="522" name="Freeform 153">
                <a:extLst>
                  <a:ext uri="{FF2B5EF4-FFF2-40B4-BE49-F238E27FC236}">
                    <a16:creationId xmlns:a16="http://schemas.microsoft.com/office/drawing/2014/main" id="{D6110DB0-B49E-4D09-BA8E-42919E9F1874}"/>
                  </a:ext>
                </a:extLst>
              </p:cNvPr>
              <p:cNvSpPr>
                <a:spLocks/>
              </p:cNvSpPr>
              <p:nvPr/>
            </p:nvSpPr>
            <p:spPr bwMode="auto">
              <a:xfrm>
                <a:off x="3019" y="2784"/>
                <a:ext cx="801" cy="7"/>
              </a:xfrm>
              <a:custGeom>
                <a:avLst/>
                <a:gdLst>
                  <a:gd name="T0" fmla="*/ 0 w 4805"/>
                  <a:gd name="T1" fmla="*/ 33 h 33"/>
                  <a:gd name="T2" fmla="*/ 4805 w 4805"/>
                  <a:gd name="T3" fmla="*/ 0 h 33"/>
                  <a:gd name="T4" fmla="*/ 4805 w 4805"/>
                  <a:gd name="T5" fmla="*/ 33 h 33"/>
                  <a:gd name="T6" fmla="*/ 0 w 4805"/>
                  <a:gd name="T7" fmla="*/ 33 h 33"/>
                  <a:gd name="T8" fmla="*/ 0 60000 65536"/>
                  <a:gd name="T9" fmla="*/ 0 60000 65536"/>
                  <a:gd name="T10" fmla="*/ 0 60000 65536"/>
                  <a:gd name="T11" fmla="*/ 0 60000 65536"/>
                  <a:gd name="T12" fmla="*/ 0 w 4805"/>
                  <a:gd name="T13" fmla="*/ 0 h 33"/>
                  <a:gd name="T14" fmla="*/ 4805 w 4805"/>
                  <a:gd name="T15" fmla="*/ 33 h 33"/>
                </a:gdLst>
                <a:ahLst/>
                <a:cxnLst>
                  <a:cxn ang="T8">
                    <a:pos x="T0" y="T1"/>
                  </a:cxn>
                  <a:cxn ang="T9">
                    <a:pos x="T2" y="T3"/>
                  </a:cxn>
                  <a:cxn ang="T10">
                    <a:pos x="T4" y="T5"/>
                  </a:cxn>
                  <a:cxn ang="T11">
                    <a:pos x="T6" y="T7"/>
                  </a:cxn>
                </a:cxnLst>
                <a:rect l="T12" t="T13" r="T14" b="T15"/>
                <a:pathLst>
                  <a:path w="4805" h="33">
                    <a:moveTo>
                      <a:pt x="0" y="33"/>
                    </a:moveTo>
                    <a:lnTo>
                      <a:pt x="4805" y="0"/>
                    </a:lnTo>
                    <a:lnTo>
                      <a:pt x="4805" y="33"/>
                    </a:lnTo>
                    <a:lnTo>
                      <a:pt x="0" y="33"/>
                    </a:lnTo>
                    <a:close/>
                  </a:path>
                </a:pathLst>
              </a:custGeom>
              <a:solidFill>
                <a:srgbClr val="000000"/>
              </a:solidFill>
              <a:ln w="9525">
                <a:noFill/>
                <a:round/>
                <a:headEnd/>
                <a:tailEnd/>
              </a:ln>
            </p:spPr>
            <p:txBody>
              <a:bodyPr/>
              <a:lstStyle/>
              <a:p>
                <a:endParaRPr lang="en-US"/>
              </a:p>
            </p:txBody>
          </p:sp>
          <p:sp>
            <p:nvSpPr>
              <p:cNvPr id="523" name="Rectangle 154">
                <a:extLst>
                  <a:ext uri="{FF2B5EF4-FFF2-40B4-BE49-F238E27FC236}">
                    <a16:creationId xmlns:a16="http://schemas.microsoft.com/office/drawing/2014/main" id="{B5272797-DC9C-40D1-9D94-F94DE8A10CB4}"/>
                  </a:ext>
                </a:extLst>
              </p:cNvPr>
              <p:cNvSpPr>
                <a:spLocks noChangeArrowheads="1"/>
              </p:cNvSpPr>
              <p:nvPr/>
            </p:nvSpPr>
            <p:spPr bwMode="auto">
              <a:xfrm>
                <a:off x="3019" y="2784"/>
                <a:ext cx="801" cy="7"/>
              </a:xfrm>
              <a:prstGeom prst="rect">
                <a:avLst/>
              </a:prstGeom>
              <a:noFill/>
              <a:ln w="0">
                <a:solidFill>
                  <a:srgbClr val="000000"/>
                </a:solidFill>
                <a:miter lim="800000"/>
                <a:headEnd/>
                <a:tailEnd/>
              </a:ln>
            </p:spPr>
            <p:txBody>
              <a:bodyPr/>
              <a:lstStyle/>
              <a:p>
                <a:endParaRPr lang="en-US"/>
              </a:p>
            </p:txBody>
          </p:sp>
          <p:sp>
            <p:nvSpPr>
              <p:cNvPr id="524" name="Freeform 155">
                <a:extLst>
                  <a:ext uri="{FF2B5EF4-FFF2-40B4-BE49-F238E27FC236}">
                    <a16:creationId xmlns:a16="http://schemas.microsoft.com/office/drawing/2014/main" id="{06198140-D275-466E-A502-CDC89457ED0D}"/>
                  </a:ext>
                </a:extLst>
              </p:cNvPr>
              <p:cNvSpPr>
                <a:spLocks/>
              </p:cNvSpPr>
              <p:nvPr/>
            </p:nvSpPr>
            <p:spPr bwMode="auto">
              <a:xfrm>
                <a:off x="1667" y="1601"/>
                <a:ext cx="68" cy="86"/>
              </a:xfrm>
              <a:custGeom>
                <a:avLst/>
                <a:gdLst>
                  <a:gd name="T0" fmla="*/ 0 w 407"/>
                  <a:gd name="T1" fmla="*/ 0 h 431"/>
                  <a:gd name="T2" fmla="*/ 407 w 407"/>
                  <a:gd name="T3" fmla="*/ 296 h 431"/>
                  <a:gd name="T4" fmla="*/ 268 w 407"/>
                  <a:gd name="T5" fmla="*/ 431 h 431"/>
                  <a:gd name="T6" fmla="*/ 0 w 407"/>
                  <a:gd name="T7" fmla="*/ 0 h 431"/>
                  <a:gd name="T8" fmla="*/ 0 60000 65536"/>
                  <a:gd name="T9" fmla="*/ 0 60000 65536"/>
                  <a:gd name="T10" fmla="*/ 0 60000 65536"/>
                  <a:gd name="T11" fmla="*/ 0 60000 65536"/>
                  <a:gd name="T12" fmla="*/ 0 w 407"/>
                  <a:gd name="T13" fmla="*/ 0 h 431"/>
                  <a:gd name="T14" fmla="*/ 407 w 407"/>
                  <a:gd name="T15" fmla="*/ 431 h 431"/>
                </a:gdLst>
                <a:ahLst/>
                <a:cxnLst>
                  <a:cxn ang="T8">
                    <a:pos x="T0" y="T1"/>
                  </a:cxn>
                  <a:cxn ang="T9">
                    <a:pos x="T2" y="T3"/>
                  </a:cxn>
                  <a:cxn ang="T10">
                    <a:pos x="T4" y="T5"/>
                  </a:cxn>
                  <a:cxn ang="T11">
                    <a:pos x="T6" y="T7"/>
                  </a:cxn>
                </a:cxnLst>
                <a:rect l="T12" t="T13" r="T14" b="T15"/>
                <a:pathLst>
                  <a:path w="407" h="431">
                    <a:moveTo>
                      <a:pt x="0" y="0"/>
                    </a:moveTo>
                    <a:lnTo>
                      <a:pt x="407" y="296"/>
                    </a:lnTo>
                    <a:lnTo>
                      <a:pt x="268" y="431"/>
                    </a:lnTo>
                    <a:lnTo>
                      <a:pt x="0" y="0"/>
                    </a:lnTo>
                    <a:close/>
                  </a:path>
                </a:pathLst>
              </a:custGeom>
              <a:solidFill>
                <a:srgbClr val="000000"/>
              </a:solidFill>
              <a:ln w="9525">
                <a:noFill/>
                <a:round/>
                <a:headEnd/>
                <a:tailEnd/>
              </a:ln>
            </p:spPr>
            <p:txBody>
              <a:bodyPr/>
              <a:lstStyle/>
              <a:p>
                <a:endParaRPr lang="en-US"/>
              </a:p>
            </p:txBody>
          </p:sp>
          <p:sp>
            <p:nvSpPr>
              <p:cNvPr id="525" name="Freeform 156">
                <a:extLst>
                  <a:ext uri="{FF2B5EF4-FFF2-40B4-BE49-F238E27FC236}">
                    <a16:creationId xmlns:a16="http://schemas.microsoft.com/office/drawing/2014/main" id="{7148BB12-C5F2-490F-A10A-2BBD658108EF}"/>
                  </a:ext>
                </a:extLst>
              </p:cNvPr>
              <p:cNvSpPr>
                <a:spLocks/>
              </p:cNvSpPr>
              <p:nvPr/>
            </p:nvSpPr>
            <p:spPr bwMode="auto">
              <a:xfrm>
                <a:off x="1667" y="1601"/>
                <a:ext cx="68" cy="86"/>
              </a:xfrm>
              <a:custGeom>
                <a:avLst/>
                <a:gdLst>
                  <a:gd name="T0" fmla="*/ 0 w 407"/>
                  <a:gd name="T1" fmla="*/ 0 h 431"/>
                  <a:gd name="T2" fmla="*/ 407 w 407"/>
                  <a:gd name="T3" fmla="*/ 296 h 431"/>
                  <a:gd name="T4" fmla="*/ 268 w 407"/>
                  <a:gd name="T5" fmla="*/ 431 h 431"/>
                  <a:gd name="T6" fmla="*/ 0 w 407"/>
                  <a:gd name="T7" fmla="*/ 0 h 431"/>
                  <a:gd name="T8" fmla="*/ 0 60000 65536"/>
                  <a:gd name="T9" fmla="*/ 0 60000 65536"/>
                  <a:gd name="T10" fmla="*/ 0 60000 65536"/>
                  <a:gd name="T11" fmla="*/ 0 60000 65536"/>
                  <a:gd name="T12" fmla="*/ 0 w 407"/>
                  <a:gd name="T13" fmla="*/ 0 h 431"/>
                  <a:gd name="T14" fmla="*/ 407 w 407"/>
                  <a:gd name="T15" fmla="*/ 431 h 431"/>
                </a:gdLst>
                <a:ahLst/>
                <a:cxnLst>
                  <a:cxn ang="T8">
                    <a:pos x="T0" y="T1"/>
                  </a:cxn>
                  <a:cxn ang="T9">
                    <a:pos x="T2" y="T3"/>
                  </a:cxn>
                  <a:cxn ang="T10">
                    <a:pos x="T4" y="T5"/>
                  </a:cxn>
                  <a:cxn ang="T11">
                    <a:pos x="T6" y="T7"/>
                  </a:cxn>
                </a:cxnLst>
                <a:rect l="T12" t="T13" r="T14" b="T15"/>
                <a:pathLst>
                  <a:path w="407" h="431">
                    <a:moveTo>
                      <a:pt x="0" y="0"/>
                    </a:moveTo>
                    <a:lnTo>
                      <a:pt x="407" y="296"/>
                    </a:lnTo>
                    <a:lnTo>
                      <a:pt x="268" y="431"/>
                    </a:lnTo>
                    <a:lnTo>
                      <a:pt x="0" y="0"/>
                    </a:lnTo>
                  </a:path>
                </a:pathLst>
              </a:custGeom>
              <a:noFill/>
              <a:ln w="0">
                <a:solidFill>
                  <a:srgbClr val="000000"/>
                </a:solidFill>
                <a:prstDash val="solid"/>
                <a:round/>
                <a:headEnd/>
                <a:tailEnd/>
              </a:ln>
            </p:spPr>
            <p:txBody>
              <a:bodyPr/>
              <a:lstStyle/>
              <a:p>
                <a:endParaRPr lang="en-US"/>
              </a:p>
            </p:txBody>
          </p:sp>
          <p:sp>
            <p:nvSpPr>
              <p:cNvPr id="526" name="Freeform 157">
                <a:extLst>
                  <a:ext uri="{FF2B5EF4-FFF2-40B4-BE49-F238E27FC236}">
                    <a16:creationId xmlns:a16="http://schemas.microsoft.com/office/drawing/2014/main" id="{F6B2C91F-F1F4-4AAF-8BC2-4ED4413ACBBD}"/>
                  </a:ext>
                </a:extLst>
              </p:cNvPr>
              <p:cNvSpPr>
                <a:spLocks/>
              </p:cNvSpPr>
              <p:nvPr/>
            </p:nvSpPr>
            <p:spPr bwMode="auto">
              <a:xfrm>
                <a:off x="1697" y="1637"/>
                <a:ext cx="123" cy="166"/>
              </a:xfrm>
              <a:custGeom>
                <a:avLst/>
                <a:gdLst>
                  <a:gd name="T0" fmla="*/ 24 w 738"/>
                  <a:gd name="T1" fmla="*/ 0 h 829"/>
                  <a:gd name="T2" fmla="*/ 0 w 738"/>
                  <a:gd name="T3" fmla="*/ 22 h 829"/>
                  <a:gd name="T4" fmla="*/ 738 w 738"/>
                  <a:gd name="T5" fmla="*/ 829 h 829"/>
                  <a:gd name="T6" fmla="*/ 24 w 738"/>
                  <a:gd name="T7" fmla="*/ 0 h 829"/>
                  <a:gd name="T8" fmla="*/ 0 60000 65536"/>
                  <a:gd name="T9" fmla="*/ 0 60000 65536"/>
                  <a:gd name="T10" fmla="*/ 0 60000 65536"/>
                  <a:gd name="T11" fmla="*/ 0 60000 65536"/>
                  <a:gd name="T12" fmla="*/ 0 w 738"/>
                  <a:gd name="T13" fmla="*/ 0 h 829"/>
                  <a:gd name="T14" fmla="*/ 738 w 738"/>
                  <a:gd name="T15" fmla="*/ 829 h 829"/>
                </a:gdLst>
                <a:ahLst/>
                <a:cxnLst>
                  <a:cxn ang="T8">
                    <a:pos x="T0" y="T1"/>
                  </a:cxn>
                  <a:cxn ang="T9">
                    <a:pos x="T2" y="T3"/>
                  </a:cxn>
                  <a:cxn ang="T10">
                    <a:pos x="T4" y="T5"/>
                  </a:cxn>
                  <a:cxn ang="T11">
                    <a:pos x="T6" y="T7"/>
                  </a:cxn>
                </a:cxnLst>
                <a:rect l="T12" t="T13" r="T14" b="T15"/>
                <a:pathLst>
                  <a:path w="738" h="829">
                    <a:moveTo>
                      <a:pt x="24" y="0"/>
                    </a:moveTo>
                    <a:lnTo>
                      <a:pt x="0" y="22"/>
                    </a:lnTo>
                    <a:lnTo>
                      <a:pt x="738" y="829"/>
                    </a:lnTo>
                    <a:lnTo>
                      <a:pt x="24" y="0"/>
                    </a:lnTo>
                    <a:close/>
                  </a:path>
                </a:pathLst>
              </a:custGeom>
              <a:solidFill>
                <a:srgbClr val="000000"/>
              </a:solidFill>
              <a:ln w="9525">
                <a:noFill/>
                <a:round/>
                <a:headEnd/>
                <a:tailEnd/>
              </a:ln>
            </p:spPr>
            <p:txBody>
              <a:bodyPr/>
              <a:lstStyle/>
              <a:p>
                <a:endParaRPr lang="en-US"/>
              </a:p>
            </p:txBody>
          </p:sp>
          <p:sp>
            <p:nvSpPr>
              <p:cNvPr id="527" name="Freeform 158">
                <a:extLst>
                  <a:ext uri="{FF2B5EF4-FFF2-40B4-BE49-F238E27FC236}">
                    <a16:creationId xmlns:a16="http://schemas.microsoft.com/office/drawing/2014/main" id="{7F007C77-EE51-4DBF-B4B6-F33384346B96}"/>
                  </a:ext>
                </a:extLst>
              </p:cNvPr>
              <p:cNvSpPr>
                <a:spLocks/>
              </p:cNvSpPr>
              <p:nvPr/>
            </p:nvSpPr>
            <p:spPr bwMode="auto">
              <a:xfrm>
                <a:off x="1697" y="1642"/>
                <a:ext cx="123" cy="165"/>
              </a:xfrm>
              <a:custGeom>
                <a:avLst/>
                <a:gdLst>
                  <a:gd name="T0" fmla="*/ 0 w 738"/>
                  <a:gd name="T1" fmla="*/ 0 h 829"/>
                  <a:gd name="T2" fmla="*/ 738 w 738"/>
                  <a:gd name="T3" fmla="*/ 807 h 829"/>
                  <a:gd name="T4" fmla="*/ 715 w 738"/>
                  <a:gd name="T5" fmla="*/ 829 h 829"/>
                  <a:gd name="T6" fmla="*/ 0 w 738"/>
                  <a:gd name="T7" fmla="*/ 0 h 829"/>
                  <a:gd name="T8" fmla="*/ 0 60000 65536"/>
                  <a:gd name="T9" fmla="*/ 0 60000 65536"/>
                  <a:gd name="T10" fmla="*/ 0 60000 65536"/>
                  <a:gd name="T11" fmla="*/ 0 60000 65536"/>
                  <a:gd name="T12" fmla="*/ 0 w 738"/>
                  <a:gd name="T13" fmla="*/ 0 h 829"/>
                  <a:gd name="T14" fmla="*/ 738 w 738"/>
                  <a:gd name="T15" fmla="*/ 829 h 829"/>
                </a:gdLst>
                <a:ahLst/>
                <a:cxnLst>
                  <a:cxn ang="T8">
                    <a:pos x="T0" y="T1"/>
                  </a:cxn>
                  <a:cxn ang="T9">
                    <a:pos x="T2" y="T3"/>
                  </a:cxn>
                  <a:cxn ang="T10">
                    <a:pos x="T4" y="T5"/>
                  </a:cxn>
                  <a:cxn ang="T11">
                    <a:pos x="T6" y="T7"/>
                  </a:cxn>
                </a:cxnLst>
                <a:rect l="T12" t="T13" r="T14" b="T15"/>
                <a:pathLst>
                  <a:path w="738" h="829">
                    <a:moveTo>
                      <a:pt x="0" y="0"/>
                    </a:moveTo>
                    <a:lnTo>
                      <a:pt x="738" y="807"/>
                    </a:lnTo>
                    <a:lnTo>
                      <a:pt x="715" y="829"/>
                    </a:lnTo>
                    <a:lnTo>
                      <a:pt x="0" y="0"/>
                    </a:lnTo>
                    <a:close/>
                  </a:path>
                </a:pathLst>
              </a:custGeom>
              <a:solidFill>
                <a:srgbClr val="000000"/>
              </a:solidFill>
              <a:ln w="9525">
                <a:noFill/>
                <a:round/>
                <a:headEnd/>
                <a:tailEnd/>
              </a:ln>
            </p:spPr>
            <p:txBody>
              <a:bodyPr/>
              <a:lstStyle/>
              <a:p>
                <a:endParaRPr lang="en-US"/>
              </a:p>
            </p:txBody>
          </p:sp>
          <p:sp>
            <p:nvSpPr>
              <p:cNvPr id="528" name="Freeform 159">
                <a:extLst>
                  <a:ext uri="{FF2B5EF4-FFF2-40B4-BE49-F238E27FC236}">
                    <a16:creationId xmlns:a16="http://schemas.microsoft.com/office/drawing/2014/main" id="{E9960FBC-9A55-4C5D-B57B-1FBE6E2575B8}"/>
                  </a:ext>
                </a:extLst>
              </p:cNvPr>
              <p:cNvSpPr>
                <a:spLocks/>
              </p:cNvSpPr>
              <p:nvPr/>
            </p:nvSpPr>
            <p:spPr bwMode="auto">
              <a:xfrm>
                <a:off x="1697" y="1637"/>
                <a:ext cx="123" cy="170"/>
              </a:xfrm>
              <a:custGeom>
                <a:avLst/>
                <a:gdLst>
                  <a:gd name="T0" fmla="*/ 24 w 738"/>
                  <a:gd name="T1" fmla="*/ 0 h 851"/>
                  <a:gd name="T2" fmla="*/ 0 w 738"/>
                  <a:gd name="T3" fmla="*/ 22 h 851"/>
                  <a:gd name="T4" fmla="*/ 715 w 738"/>
                  <a:gd name="T5" fmla="*/ 851 h 851"/>
                  <a:gd name="T6" fmla="*/ 738 w 738"/>
                  <a:gd name="T7" fmla="*/ 829 h 851"/>
                  <a:gd name="T8" fmla="*/ 24 w 738"/>
                  <a:gd name="T9" fmla="*/ 0 h 851"/>
                  <a:gd name="T10" fmla="*/ 0 60000 65536"/>
                  <a:gd name="T11" fmla="*/ 0 60000 65536"/>
                  <a:gd name="T12" fmla="*/ 0 60000 65536"/>
                  <a:gd name="T13" fmla="*/ 0 60000 65536"/>
                  <a:gd name="T14" fmla="*/ 0 60000 65536"/>
                  <a:gd name="T15" fmla="*/ 0 w 738"/>
                  <a:gd name="T16" fmla="*/ 0 h 851"/>
                  <a:gd name="T17" fmla="*/ 738 w 738"/>
                  <a:gd name="T18" fmla="*/ 851 h 851"/>
                </a:gdLst>
                <a:ahLst/>
                <a:cxnLst>
                  <a:cxn ang="T10">
                    <a:pos x="T0" y="T1"/>
                  </a:cxn>
                  <a:cxn ang="T11">
                    <a:pos x="T2" y="T3"/>
                  </a:cxn>
                  <a:cxn ang="T12">
                    <a:pos x="T4" y="T5"/>
                  </a:cxn>
                  <a:cxn ang="T13">
                    <a:pos x="T6" y="T7"/>
                  </a:cxn>
                  <a:cxn ang="T14">
                    <a:pos x="T8" y="T9"/>
                  </a:cxn>
                </a:cxnLst>
                <a:rect l="T15" t="T16" r="T17" b="T18"/>
                <a:pathLst>
                  <a:path w="738" h="851">
                    <a:moveTo>
                      <a:pt x="24" y="0"/>
                    </a:moveTo>
                    <a:lnTo>
                      <a:pt x="0" y="22"/>
                    </a:lnTo>
                    <a:lnTo>
                      <a:pt x="715" y="851"/>
                    </a:lnTo>
                    <a:lnTo>
                      <a:pt x="738" y="829"/>
                    </a:lnTo>
                    <a:lnTo>
                      <a:pt x="24" y="0"/>
                    </a:lnTo>
                  </a:path>
                </a:pathLst>
              </a:custGeom>
              <a:noFill/>
              <a:ln w="0">
                <a:solidFill>
                  <a:srgbClr val="000000"/>
                </a:solidFill>
                <a:prstDash val="solid"/>
                <a:round/>
                <a:headEnd/>
                <a:tailEnd/>
              </a:ln>
            </p:spPr>
            <p:txBody>
              <a:bodyPr/>
              <a:lstStyle/>
              <a:p>
                <a:endParaRPr lang="en-US"/>
              </a:p>
            </p:txBody>
          </p:sp>
          <p:sp>
            <p:nvSpPr>
              <p:cNvPr id="529" name="Freeform 160">
                <a:extLst>
                  <a:ext uri="{FF2B5EF4-FFF2-40B4-BE49-F238E27FC236}">
                    <a16:creationId xmlns:a16="http://schemas.microsoft.com/office/drawing/2014/main" id="{62218B53-F9F8-4253-9159-5446D24FF833}"/>
                  </a:ext>
                </a:extLst>
              </p:cNvPr>
              <p:cNvSpPr>
                <a:spLocks/>
              </p:cNvSpPr>
              <p:nvPr/>
            </p:nvSpPr>
            <p:spPr bwMode="auto">
              <a:xfrm>
                <a:off x="2755" y="1556"/>
                <a:ext cx="64" cy="7"/>
              </a:xfrm>
              <a:custGeom>
                <a:avLst/>
                <a:gdLst>
                  <a:gd name="T0" fmla="*/ 385 w 385"/>
                  <a:gd name="T1" fmla="*/ 33 h 33"/>
                  <a:gd name="T2" fmla="*/ 385 w 385"/>
                  <a:gd name="T3" fmla="*/ 0 h 33"/>
                  <a:gd name="T4" fmla="*/ 0 w 385"/>
                  <a:gd name="T5" fmla="*/ 33 h 33"/>
                  <a:gd name="T6" fmla="*/ 385 w 385"/>
                  <a:gd name="T7" fmla="*/ 33 h 33"/>
                  <a:gd name="T8" fmla="*/ 0 60000 65536"/>
                  <a:gd name="T9" fmla="*/ 0 60000 65536"/>
                  <a:gd name="T10" fmla="*/ 0 60000 65536"/>
                  <a:gd name="T11" fmla="*/ 0 60000 65536"/>
                  <a:gd name="T12" fmla="*/ 0 w 385"/>
                  <a:gd name="T13" fmla="*/ 0 h 33"/>
                  <a:gd name="T14" fmla="*/ 385 w 385"/>
                  <a:gd name="T15" fmla="*/ 33 h 33"/>
                </a:gdLst>
                <a:ahLst/>
                <a:cxnLst>
                  <a:cxn ang="T8">
                    <a:pos x="T0" y="T1"/>
                  </a:cxn>
                  <a:cxn ang="T9">
                    <a:pos x="T2" y="T3"/>
                  </a:cxn>
                  <a:cxn ang="T10">
                    <a:pos x="T4" y="T5"/>
                  </a:cxn>
                  <a:cxn ang="T11">
                    <a:pos x="T6" y="T7"/>
                  </a:cxn>
                </a:cxnLst>
                <a:rect l="T12" t="T13" r="T14" b="T15"/>
                <a:pathLst>
                  <a:path w="385" h="33">
                    <a:moveTo>
                      <a:pt x="385" y="33"/>
                    </a:moveTo>
                    <a:lnTo>
                      <a:pt x="385" y="0"/>
                    </a:lnTo>
                    <a:lnTo>
                      <a:pt x="0" y="33"/>
                    </a:lnTo>
                    <a:lnTo>
                      <a:pt x="385" y="33"/>
                    </a:lnTo>
                    <a:close/>
                  </a:path>
                </a:pathLst>
              </a:custGeom>
              <a:solidFill>
                <a:srgbClr val="000000"/>
              </a:solidFill>
              <a:ln w="9525">
                <a:noFill/>
                <a:round/>
                <a:headEnd/>
                <a:tailEnd/>
              </a:ln>
            </p:spPr>
            <p:txBody>
              <a:bodyPr/>
              <a:lstStyle/>
              <a:p>
                <a:endParaRPr lang="en-US"/>
              </a:p>
            </p:txBody>
          </p:sp>
          <p:sp>
            <p:nvSpPr>
              <p:cNvPr id="530" name="Freeform 161">
                <a:extLst>
                  <a:ext uri="{FF2B5EF4-FFF2-40B4-BE49-F238E27FC236}">
                    <a16:creationId xmlns:a16="http://schemas.microsoft.com/office/drawing/2014/main" id="{4EFC9997-4645-4826-BBC2-6865BFF6FA51}"/>
                  </a:ext>
                </a:extLst>
              </p:cNvPr>
              <p:cNvSpPr>
                <a:spLocks/>
              </p:cNvSpPr>
              <p:nvPr/>
            </p:nvSpPr>
            <p:spPr bwMode="auto">
              <a:xfrm>
                <a:off x="2750" y="1556"/>
                <a:ext cx="69" cy="7"/>
              </a:xfrm>
              <a:custGeom>
                <a:avLst/>
                <a:gdLst>
                  <a:gd name="T0" fmla="*/ 417 w 417"/>
                  <a:gd name="T1" fmla="*/ 0 h 33"/>
                  <a:gd name="T2" fmla="*/ 32 w 417"/>
                  <a:gd name="T3" fmla="*/ 33 h 33"/>
                  <a:gd name="T4" fmla="*/ 0 w 417"/>
                  <a:gd name="T5" fmla="*/ 0 h 33"/>
                  <a:gd name="T6" fmla="*/ 417 w 417"/>
                  <a:gd name="T7" fmla="*/ 0 h 33"/>
                  <a:gd name="T8" fmla="*/ 0 60000 65536"/>
                  <a:gd name="T9" fmla="*/ 0 60000 65536"/>
                  <a:gd name="T10" fmla="*/ 0 60000 65536"/>
                  <a:gd name="T11" fmla="*/ 0 60000 65536"/>
                  <a:gd name="T12" fmla="*/ 0 w 417"/>
                  <a:gd name="T13" fmla="*/ 0 h 33"/>
                  <a:gd name="T14" fmla="*/ 417 w 417"/>
                  <a:gd name="T15" fmla="*/ 33 h 33"/>
                </a:gdLst>
                <a:ahLst/>
                <a:cxnLst>
                  <a:cxn ang="T8">
                    <a:pos x="T0" y="T1"/>
                  </a:cxn>
                  <a:cxn ang="T9">
                    <a:pos x="T2" y="T3"/>
                  </a:cxn>
                  <a:cxn ang="T10">
                    <a:pos x="T4" y="T5"/>
                  </a:cxn>
                  <a:cxn ang="T11">
                    <a:pos x="T6" y="T7"/>
                  </a:cxn>
                </a:cxnLst>
                <a:rect l="T12" t="T13" r="T14" b="T15"/>
                <a:pathLst>
                  <a:path w="417" h="33">
                    <a:moveTo>
                      <a:pt x="417" y="0"/>
                    </a:moveTo>
                    <a:lnTo>
                      <a:pt x="32" y="33"/>
                    </a:lnTo>
                    <a:lnTo>
                      <a:pt x="0" y="0"/>
                    </a:lnTo>
                    <a:lnTo>
                      <a:pt x="417" y="0"/>
                    </a:lnTo>
                    <a:close/>
                  </a:path>
                </a:pathLst>
              </a:custGeom>
              <a:solidFill>
                <a:srgbClr val="000000"/>
              </a:solidFill>
              <a:ln w="9525">
                <a:noFill/>
                <a:round/>
                <a:headEnd/>
                <a:tailEnd/>
              </a:ln>
            </p:spPr>
            <p:txBody>
              <a:bodyPr/>
              <a:lstStyle/>
              <a:p>
                <a:endParaRPr lang="en-US"/>
              </a:p>
            </p:txBody>
          </p:sp>
          <p:sp>
            <p:nvSpPr>
              <p:cNvPr id="531" name="Freeform 162">
                <a:extLst>
                  <a:ext uri="{FF2B5EF4-FFF2-40B4-BE49-F238E27FC236}">
                    <a16:creationId xmlns:a16="http://schemas.microsoft.com/office/drawing/2014/main" id="{0EA2CA46-EE0E-41C6-85A7-E9582542D7A0}"/>
                  </a:ext>
                </a:extLst>
              </p:cNvPr>
              <p:cNvSpPr>
                <a:spLocks/>
              </p:cNvSpPr>
              <p:nvPr/>
            </p:nvSpPr>
            <p:spPr bwMode="auto">
              <a:xfrm>
                <a:off x="2750" y="1556"/>
                <a:ext cx="69" cy="7"/>
              </a:xfrm>
              <a:custGeom>
                <a:avLst/>
                <a:gdLst>
                  <a:gd name="T0" fmla="*/ 417 w 417"/>
                  <a:gd name="T1" fmla="*/ 33 h 33"/>
                  <a:gd name="T2" fmla="*/ 417 w 417"/>
                  <a:gd name="T3" fmla="*/ 0 h 33"/>
                  <a:gd name="T4" fmla="*/ 0 w 417"/>
                  <a:gd name="T5" fmla="*/ 0 h 33"/>
                  <a:gd name="T6" fmla="*/ 32 w 417"/>
                  <a:gd name="T7" fmla="*/ 33 h 33"/>
                  <a:gd name="T8" fmla="*/ 417 w 417"/>
                  <a:gd name="T9" fmla="*/ 33 h 33"/>
                  <a:gd name="T10" fmla="*/ 0 60000 65536"/>
                  <a:gd name="T11" fmla="*/ 0 60000 65536"/>
                  <a:gd name="T12" fmla="*/ 0 60000 65536"/>
                  <a:gd name="T13" fmla="*/ 0 60000 65536"/>
                  <a:gd name="T14" fmla="*/ 0 60000 65536"/>
                  <a:gd name="T15" fmla="*/ 0 w 417"/>
                  <a:gd name="T16" fmla="*/ 0 h 33"/>
                  <a:gd name="T17" fmla="*/ 417 w 417"/>
                  <a:gd name="T18" fmla="*/ 33 h 33"/>
                </a:gdLst>
                <a:ahLst/>
                <a:cxnLst>
                  <a:cxn ang="T10">
                    <a:pos x="T0" y="T1"/>
                  </a:cxn>
                  <a:cxn ang="T11">
                    <a:pos x="T2" y="T3"/>
                  </a:cxn>
                  <a:cxn ang="T12">
                    <a:pos x="T4" y="T5"/>
                  </a:cxn>
                  <a:cxn ang="T13">
                    <a:pos x="T6" y="T7"/>
                  </a:cxn>
                  <a:cxn ang="T14">
                    <a:pos x="T8" y="T9"/>
                  </a:cxn>
                </a:cxnLst>
                <a:rect l="T15" t="T16" r="T17" b="T18"/>
                <a:pathLst>
                  <a:path w="417" h="33">
                    <a:moveTo>
                      <a:pt x="417" y="33"/>
                    </a:moveTo>
                    <a:lnTo>
                      <a:pt x="417" y="0"/>
                    </a:lnTo>
                    <a:lnTo>
                      <a:pt x="0" y="0"/>
                    </a:lnTo>
                    <a:lnTo>
                      <a:pt x="32" y="33"/>
                    </a:lnTo>
                    <a:lnTo>
                      <a:pt x="417" y="33"/>
                    </a:lnTo>
                  </a:path>
                </a:pathLst>
              </a:custGeom>
              <a:noFill/>
              <a:ln w="0">
                <a:solidFill>
                  <a:srgbClr val="000000"/>
                </a:solidFill>
                <a:prstDash val="solid"/>
                <a:round/>
                <a:headEnd/>
                <a:tailEnd/>
              </a:ln>
            </p:spPr>
            <p:txBody>
              <a:bodyPr/>
              <a:lstStyle/>
              <a:p>
                <a:endParaRPr lang="en-US"/>
              </a:p>
            </p:txBody>
          </p:sp>
          <p:sp>
            <p:nvSpPr>
              <p:cNvPr id="532" name="Freeform 163">
                <a:extLst>
                  <a:ext uri="{FF2B5EF4-FFF2-40B4-BE49-F238E27FC236}">
                    <a16:creationId xmlns:a16="http://schemas.microsoft.com/office/drawing/2014/main" id="{04246B3B-9F73-4D88-9F47-5FA8BC7EEF5C}"/>
                  </a:ext>
                </a:extLst>
              </p:cNvPr>
              <p:cNvSpPr>
                <a:spLocks/>
              </p:cNvSpPr>
              <p:nvPr/>
            </p:nvSpPr>
            <p:spPr bwMode="auto">
              <a:xfrm>
                <a:off x="2750" y="1556"/>
                <a:ext cx="5" cy="82"/>
              </a:xfrm>
              <a:custGeom>
                <a:avLst/>
                <a:gdLst>
                  <a:gd name="T0" fmla="*/ 32 w 32"/>
                  <a:gd name="T1" fmla="*/ 33 h 409"/>
                  <a:gd name="T2" fmla="*/ 0 w 32"/>
                  <a:gd name="T3" fmla="*/ 0 h 409"/>
                  <a:gd name="T4" fmla="*/ 32 w 32"/>
                  <a:gd name="T5" fmla="*/ 409 h 409"/>
                  <a:gd name="T6" fmla="*/ 32 w 32"/>
                  <a:gd name="T7" fmla="*/ 33 h 409"/>
                  <a:gd name="T8" fmla="*/ 0 60000 65536"/>
                  <a:gd name="T9" fmla="*/ 0 60000 65536"/>
                  <a:gd name="T10" fmla="*/ 0 60000 65536"/>
                  <a:gd name="T11" fmla="*/ 0 60000 65536"/>
                  <a:gd name="T12" fmla="*/ 0 w 32"/>
                  <a:gd name="T13" fmla="*/ 0 h 409"/>
                  <a:gd name="T14" fmla="*/ 32 w 32"/>
                  <a:gd name="T15" fmla="*/ 409 h 409"/>
                </a:gdLst>
                <a:ahLst/>
                <a:cxnLst>
                  <a:cxn ang="T8">
                    <a:pos x="T0" y="T1"/>
                  </a:cxn>
                  <a:cxn ang="T9">
                    <a:pos x="T2" y="T3"/>
                  </a:cxn>
                  <a:cxn ang="T10">
                    <a:pos x="T4" y="T5"/>
                  </a:cxn>
                  <a:cxn ang="T11">
                    <a:pos x="T6" y="T7"/>
                  </a:cxn>
                </a:cxnLst>
                <a:rect l="T12" t="T13" r="T14" b="T15"/>
                <a:pathLst>
                  <a:path w="32" h="409">
                    <a:moveTo>
                      <a:pt x="32" y="33"/>
                    </a:moveTo>
                    <a:lnTo>
                      <a:pt x="0" y="0"/>
                    </a:lnTo>
                    <a:lnTo>
                      <a:pt x="32" y="409"/>
                    </a:lnTo>
                    <a:lnTo>
                      <a:pt x="32" y="33"/>
                    </a:lnTo>
                    <a:close/>
                  </a:path>
                </a:pathLst>
              </a:custGeom>
              <a:solidFill>
                <a:srgbClr val="000000"/>
              </a:solidFill>
              <a:ln w="9525">
                <a:noFill/>
                <a:round/>
                <a:headEnd/>
                <a:tailEnd/>
              </a:ln>
            </p:spPr>
            <p:txBody>
              <a:bodyPr/>
              <a:lstStyle/>
              <a:p>
                <a:endParaRPr lang="en-US"/>
              </a:p>
            </p:txBody>
          </p:sp>
          <p:sp>
            <p:nvSpPr>
              <p:cNvPr id="533" name="Freeform 164">
                <a:extLst>
                  <a:ext uri="{FF2B5EF4-FFF2-40B4-BE49-F238E27FC236}">
                    <a16:creationId xmlns:a16="http://schemas.microsoft.com/office/drawing/2014/main" id="{51BC6FD3-9CB6-48A7-AE3D-8B972A0FCFDC}"/>
                  </a:ext>
                </a:extLst>
              </p:cNvPr>
              <p:cNvSpPr>
                <a:spLocks/>
              </p:cNvSpPr>
              <p:nvPr/>
            </p:nvSpPr>
            <p:spPr bwMode="auto">
              <a:xfrm>
                <a:off x="2750" y="1556"/>
                <a:ext cx="5" cy="89"/>
              </a:xfrm>
              <a:custGeom>
                <a:avLst/>
                <a:gdLst>
                  <a:gd name="T0" fmla="*/ 0 w 32"/>
                  <a:gd name="T1" fmla="*/ 0 h 442"/>
                  <a:gd name="T2" fmla="*/ 32 w 32"/>
                  <a:gd name="T3" fmla="*/ 409 h 442"/>
                  <a:gd name="T4" fmla="*/ 0 w 32"/>
                  <a:gd name="T5" fmla="*/ 442 h 442"/>
                  <a:gd name="T6" fmla="*/ 0 w 32"/>
                  <a:gd name="T7" fmla="*/ 0 h 442"/>
                  <a:gd name="T8" fmla="*/ 0 60000 65536"/>
                  <a:gd name="T9" fmla="*/ 0 60000 65536"/>
                  <a:gd name="T10" fmla="*/ 0 60000 65536"/>
                  <a:gd name="T11" fmla="*/ 0 60000 65536"/>
                  <a:gd name="T12" fmla="*/ 0 w 32"/>
                  <a:gd name="T13" fmla="*/ 0 h 442"/>
                  <a:gd name="T14" fmla="*/ 32 w 32"/>
                  <a:gd name="T15" fmla="*/ 442 h 442"/>
                </a:gdLst>
                <a:ahLst/>
                <a:cxnLst>
                  <a:cxn ang="T8">
                    <a:pos x="T0" y="T1"/>
                  </a:cxn>
                  <a:cxn ang="T9">
                    <a:pos x="T2" y="T3"/>
                  </a:cxn>
                  <a:cxn ang="T10">
                    <a:pos x="T4" y="T5"/>
                  </a:cxn>
                  <a:cxn ang="T11">
                    <a:pos x="T6" y="T7"/>
                  </a:cxn>
                </a:cxnLst>
                <a:rect l="T12" t="T13" r="T14" b="T15"/>
                <a:pathLst>
                  <a:path w="32" h="442">
                    <a:moveTo>
                      <a:pt x="0" y="0"/>
                    </a:moveTo>
                    <a:lnTo>
                      <a:pt x="32" y="409"/>
                    </a:lnTo>
                    <a:lnTo>
                      <a:pt x="0" y="442"/>
                    </a:lnTo>
                    <a:lnTo>
                      <a:pt x="0" y="0"/>
                    </a:lnTo>
                    <a:close/>
                  </a:path>
                </a:pathLst>
              </a:custGeom>
              <a:solidFill>
                <a:srgbClr val="000000"/>
              </a:solidFill>
              <a:ln w="9525">
                <a:noFill/>
                <a:round/>
                <a:headEnd/>
                <a:tailEnd/>
              </a:ln>
            </p:spPr>
            <p:txBody>
              <a:bodyPr/>
              <a:lstStyle/>
              <a:p>
                <a:endParaRPr lang="en-US"/>
              </a:p>
            </p:txBody>
          </p:sp>
          <p:sp>
            <p:nvSpPr>
              <p:cNvPr id="534" name="Freeform 165">
                <a:extLst>
                  <a:ext uri="{FF2B5EF4-FFF2-40B4-BE49-F238E27FC236}">
                    <a16:creationId xmlns:a16="http://schemas.microsoft.com/office/drawing/2014/main" id="{072C3F90-DDF4-4D44-A0E7-C562149F5218}"/>
                  </a:ext>
                </a:extLst>
              </p:cNvPr>
              <p:cNvSpPr>
                <a:spLocks/>
              </p:cNvSpPr>
              <p:nvPr/>
            </p:nvSpPr>
            <p:spPr bwMode="auto">
              <a:xfrm>
                <a:off x="2750" y="1556"/>
                <a:ext cx="5" cy="89"/>
              </a:xfrm>
              <a:custGeom>
                <a:avLst/>
                <a:gdLst>
                  <a:gd name="T0" fmla="*/ 32 w 32"/>
                  <a:gd name="T1" fmla="*/ 33 h 442"/>
                  <a:gd name="T2" fmla="*/ 0 w 32"/>
                  <a:gd name="T3" fmla="*/ 0 h 442"/>
                  <a:gd name="T4" fmla="*/ 0 w 32"/>
                  <a:gd name="T5" fmla="*/ 442 h 442"/>
                  <a:gd name="T6" fmla="*/ 32 w 32"/>
                  <a:gd name="T7" fmla="*/ 409 h 442"/>
                  <a:gd name="T8" fmla="*/ 32 w 32"/>
                  <a:gd name="T9" fmla="*/ 33 h 442"/>
                  <a:gd name="T10" fmla="*/ 0 60000 65536"/>
                  <a:gd name="T11" fmla="*/ 0 60000 65536"/>
                  <a:gd name="T12" fmla="*/ 0 60000 65536"/>
                  <a:gd name="T13" fmla="*/ 0 60000 65536"/>
                  <a:gd name="T14" fmla="*/ 0 60000 65536"/>
                  <a:gd name="T15" fmla="*/ 0 w 32"/>
                  <a:gd name="T16" fmla="*/ 0 h 442"/>
                  <a:gd name="T17" fmla="*/ 32 w 32"/>
                  <a:gd name="T18" fmla="*/ 442 h 442"/>
                </a:gdLst>
                <a:ahLst/>
                <a:cxnLst>
                  <a:cxn ang="T10">
                    <a:pos x="T0" y="T1"/>
                  </a:cxn>
                  <a:cxn ang="T11">
                    <a:pos x="T2" y="T3"/>
                  </a:cxn>
                  <a:cxn ang="T12">
                    <a:pos x="T4" y="T5"/>
                  </a:cxn>
                  <a:cxn ang="T13">
                    <a:pos x="T6" y="T7"/>
                  </a:cxn>
                  <a:cxn ang="T14">
                    <a:pos x="T8" y="T9"/>
                  </a:cxn>
                </a:cxnLst>
                <a:rect l="T15" t="T16" r="T17" b="T18"/>
                <a:pathLst>
                  <a:path w="32" h="442">
                    <a:moveTo>
                      <a:pt x="32" y="33"/>
                    </a:moveTo>
                    <a:lnTo>
                      <a:pt x="0" y="0"/>
                    </a:lnTo>
                    <a:lnTo>
                      <a:pt x="0" y="442"/>
                    </a:lnTo>
                    <a:lnTo>
                      <a:pt x="32" y="409"/>
                    </a:lnTo>
                    <a:lnTo>
                      <a:pt x="32" y="33"/>
                    </a:lnTo>
                  </a:path>
                </a:pathLst>
              </a:custGeom>
              <a:noFill/>
              <a:ln w="0">
                <a:solidFill>
                  <a:srgbClr val="000000"/>
                </a:solidFill>
                <a:prstDash val="solid"/>
                <a:round/>
                <a:headEnd/>
                <a:tailEnd/>
              </a:ln>
            </p:spPr>
            <p:txBody>
              <a:bodyPr/>
              <a:lstStyle/>
              <a:p>
                <a:endParaRPr lang="en-US"/>
              </a:p>
            </p:txBody>
          </p:sp>
          <p:sp>
            <p:nvSpPr>
              <p:cNvPr id="535" name="Freeform 166">
                <a:extLst>
                  <a:ext uri="{FF2B5EF4-FFF2-40B4-BE49-F238E27FC236}">
                    <a16:creationId xmlns:a16="http://schemas.microsoft.com/office/drawing/2014/main" id="{CF5F495B-4A4A-47ED-88A6-9DF41488370D}"/>
                  </a:ext>
                </a:extLst>
              </p:cNvPr>
              <p:cNvSpPr>
                <a:spLocks/>
              </p:cNvSpPr>
              <p:nvPr/>
            </p:nvSpPr>
            <p:spPr bwMode="auto">
              <a:xfrm>
                <a:off x="2750" y="1638"/>
                <a:ext cx="69" cy="7"/>
              </a:xfrm>
              <a:custGeom>
                <a:avLst/>
                <a:gdLst>
                  <a:gd name="T0" fmla="*/ 32 w 417"/>
                  <a:gd name="T1" fmla="*/ 0 h 33"/>
                  <a:gd name="T2" fmla="*/ 0 w 417"/>
                  <a:gd name="T3" fmla="*/ 33 h 33"/>
                  <a:gd name="T4" fmla="*/ 417 w 417"/>
                  <a:gd name="T5" fmla="*/ 0 h 33"/>
                  <a:gd name="T6" fmla="*/ 32 w 417"/>
                  <a:gd name="T7" fmla="*/ 0 h 33"/>
                  <a:gd name="T8" fmla="*/ 0 60000 65536"/>
                  <a:gd name="T9" fmla="*/ 0 60000 65536"/>
                  <a:gd name="T10" fmla="*/ 0 60000 65536"/>
                  <a:gd name="T11" fmla="*/ 0 60000 65536"/>
                  <a:gd name="T12" fmla="*/ 0 w 417"/>
                  <a:gd name="T13" fmla="*/ 0 h 33"/>
                  <a:gd name="T14" fmla="*/ 417 w 417"/>
                  <a:gd name="T15" fmla="*/ 33 h 33"/>
                </a:gdLst>
                <a:ahLst/>
                <a:cxnLst>
                  <a:cxn ang="T8">
                    <a:pos x="T0" y="T1"/>
                  </a:cxn>
                  <a:cxn ang="T9">
                    <a:pos x="T2" y="T3"/>
                  </a:cxn>
                  <a:cxn ang="T10">
                    <a:pos x="T4" y="T5"/>
                  </a:cxn>
                  <a:cxn ang="T11">
                    <a:pos x="T6" y="T7"/>
                  </a:cxn>
                </a:cxnLst>
                <a:rect l="T12" t="T13" r="T14" b="T15"/>
                <a:pathLst>
                  <a:path w="417" h="33">
                    <a:moveTo>
                      <a:pt x="32" y="0"/>
                    </a:moveTo>
                    <a:lnTo>
                      <a:pt x="0" y="33"/>
                    </a:lnTo>
                    <a:lnTo>
                      <a:pt x="417" y="0"/>
                    </a:lnTo>
                    <a:lnTo>
                      <a:pt x="32" y="0"/>
                    </a:lnTo>
                    <a:close/>
                  </a:path>
                </a:pathLst>
              </a:custGeom>
              <a:solidFill>
                <a:srgbClr val="000000"/>
              </a:solidFill>
              <a:ln w="9525">
                <a:noFill/>
                <a:round/>
                <a:headEnd/>
                <a:tailEnd/>
              </a:ln>
            </p:spPr>
            <p:txBody>
              <a:bodyPr/>
              <a:lstStyle/>
              <a:p>
                <a:endParaRPr lang="en-US"/>
              </a:p>
            </p:txBody>
          </p:sp>
          <p:sp>
            <p:nvSpPr>
              <p:cNvPr id="536" name="Freeform 167">
                <a:extLst>
                  <a:ext uri="{FF2B5EF4-FFF2-40B4-BE49-F238E27FC236}">
                    <a16:creationId xmlns:a16="http://schemas.microsoft.com/office/drawing/2014/main" id="{7DD4DBA9-E328-4236-9D50-ECFACF4422EE}"/>
                  </a:ext>
                </a:extLst>
              </p:cNvPr>
              <p:cNvSpPr>
                <a:spLocks/>
              </p:cNvSpPr>
              <p:nvPr/>
            </p:nvSpPr>
            <p:spPr bwMode="auto">
              <a:xfrm>
                <a:off x="2750" y="1638"/>
                <a:ext cx="69" cy="7"/>
              </a:xfrm>
              <a:custGeom>
                <a:avLst/>
                <a:gdLst>
                  <a:gd name="T0" fmla="*/ 0 w 417"/>
                  <a:gd name="T1" fmla="*/ 33 h 33"/>
                  <a:gd name="T2" fmla="*/ 417 w 417"/>
                  <a:gd name="T3" fmla="*/ 0 h 33"/>
                  <a:gd name="T4" fmla="*/ 417 w 417"/>
                  <a:gd name="T5" fmla="*/ 33 h 33"/>
                  <a:gd name="T6" fmla="*/ 0 w 417"/>
                  <a:gd name="T7" fmla="*/ 33 h 33"/>
                  <a:gd name="T8" fmla="*/ 0 60000 65536"/>
                  <a:gd name="T9" fmla="*/ 0 60000 65536"/>
                  <a:gd name="T10" fmla="*/ 0 60000 65536"/>
                  <a:gd name="T11" fmla="*/ 0 60000 65536"/>
                  <a:gd name="T12" fmla="*/ 0 w 417"/>
                  <a:gd name="T13" fmla="*/ 0 h 33"/>
                  <a:gd name="T14" fmla="*/ 417 w 417"/>
                  <a:gd name="T15" fmla="*/ 33 h 33"/>
                </a:gdLst>
                <a:ahLst/>
                <a:cxnLst>
                  <a:cxn ang="T8">
                    <a:pos x="T0" y="T1"/>
                  </a:cxn>
                  <a:cxn ang="T9">
                    <a:pos x="T2" y="T3"/>
                  </a:cxn>
                  <a:cxn ang="T10">
                    <a:pos x="T4" y="T5"/>
                  </a:cxn>
                  <a:cxn ang="T11">
                    <a:pos x="T6" y="T7"/>
                  </a:cxn>
                </a:cxnLst>
                <a:rect l="T12" t="T13" r="T14" b="T15"/>
                <a:pathLst>
                  <a:path w="417" h="33">
                    <a:moveTo>
                      <a:pt x="0" y="33"/>
                    </a:moveTo>
                    <a:lnTo>
                      <a:pt x="417" y="0"/>
                    </a:lnTo>
                    <a:lnTo>
                      <a:pt x="417" y="33"/>
                    </a:lnTo>
                    <a:lnTo>
                      <a:pt x="0" y="33"/>
                    </a:lnTo>
                    <a:close/>
                  </a:path>
                </a:pathLst>
              </a:custGeom>
              <a:solidFill>
                <a:srgbClr val="000000"/>
              </a:solidFill>
              <a:ln w="9525">
                <a:noFill/>
                <a:round/>
                <a:headEnd/>
                <a:tailEnd/>
              </a:ln>
            </p:spPr>
            <p:txBody>
              <a:bodyPr/>
              <a:lstStyle/>
              <a:p>
                <a:endParaRPr lang="en-US"/>
              </a:p>
            </p:txBody>
          </p:sp>
          <p:sp>
            <p:nvSpPr>
              <p:cNvPr id="537" name="Freeform 168">
                <a:extLst>
                  <a:ext uri="{FF2B5EF4-FFF2-40B4-BE49-F238E27FC236}">
                    <a16:creationId xmlns:a16="http://schemas.microsoft.com/office/drawing/2014/main" id="{41493A95-78AE-466E-B426-0D2E08D43933}"/>
                  </a:ext>
                </a:extLst>
              </p:cNvPr>
              <p:cNvSpPr>
                <a:spLocks/>
              </p:cNvSpPr>
              <p:nvPr/>
            </p:nvSpPr>
            <p:spPr bwMode="auto">
              <a:xfrm>
                <a:off x="2750" y="1638"/>
                <a:ext cx="69" cy="7"/>
              </a:xfrm>
              <a:custGeom>
                <a:avLst/>
                <a:gdLst>
                  <a:gd name="T0" fmla="*/ 32 w 417"/>
                  <a:gd name="T1" fmla="*/ 0 h 33"/>
                  <a:gd name="T2" fmla="*/ 0 w 417"/>
                  <a:gd name="T3" fmla="*/ 33 h 33"/>
                  <a:gd name="T4" fmla="*/ 417 w 417"/>
                  <a:gd name="T5" fmla="*/ 33 h 33"/>
                  <a:gd name="T6" fmla="*/ 417 w 417"/>
                  <a:gd name="T7" fmla="*/ 0 h 33"/>
                  <a:gd name="T8" fmla="*/ 32 w 417"/>
                  <a:gd name="T9" fmla="*/ 0 h 33"/>
                  <a:gd name="T10" fmla="*/ 0 60000 65536"/>
                  <a:gd name="T11" fmla="*/ 0 60000 65536"/>
                  <a:gd name="T12" fmla="*/ 0 60000 65536"/>
                  <a:gd name="T13" fmla="*/ 0 60000 65536"/>
                  <a:gd name="T14" fmla="*/ 0 60000 65536"/>
                  <a:gd name="T15" fmla="*/ 0 w 417"/>
                  <a:gd name="T16" fmla="*/ 0 h 33"/>
                  <a:gd name="T17" fmla="*/ 417 w 417"/>
                  <a:gd name="T18" fmla="*/ 33 h 33"/>
                </a:gdLst>
                <a:ahLst/>
                <a:cxnLst>
                  <a:cxn ang="T10">
                    <a:pos x="T0" y="T1"/>
                  </a:cxn>
                  <a:cxn ang="T11">
                    <a:pos x="T2" y="T3"/>
                  </a:cxn>
                  <a:cxn ang="T12">
                    <a:pos x="T4" y="T5"/>
                  </a:cxn>
                  <a:cxn ang="T13">
                    <a:pos x="T6" y="T7"/>
                  </a:cxn>
                  <a:cxn ang="T14">
                    <a:pos x="T8" y="T9"/>
                  </a:cxn>
                </a:cxnLst>
                <a:rect l="T15" t="T16" r="T17" b="T18"/>
                <a:pathLst>
                  <a:path w="417" h="33">
                    <a:moveTo>
                      <a:pt x="32" y="0"/>
                    </a:moveTo>
                    <a:lnTo>
                      <a:pt x="0" y="33"/>
                    </a:lnTo>
                    <a:lnTo>
                      <a:pt x="417" y="33"/>
                    </a:lnTo>
                    <a:lnTo>
                      <a:pt x="417" y="0"/>
                    </a:lnTo>
                    <a:lnTo>
                      <a:pt x="32" y="0"/>
                    </a:lnTo>
                  </a:path>
                </a:pathLst>
              </a:custGeom>
              <a:noFill/>
              <a:ln w="0">
                <a:solidFill>
                  <a:srgbClr val="000000"/>
                </a:solidFill>
                <a:prstDash val="solid"/>
                <a:round/>
                <a:headEnd/>
                <a:tailEnd/>
              </a:ln>
            </p:spPr>
            <p:txBody>
              <a:bodyPr/>
              <a:lstStyle/>
              <a:p>
                <a:endParaRPr lang="en-US"/>
              </a:p>
            </p:txBody>
          </p:sp>
          <p:sp>
            <p:nvSpPr>
              <p:cNvPr id="538" name="Freeform 169">
                <a:extLst>
                  <a:ext uri="{FF2B5EF4-FFF2-40B4-BE49-F238E27FC236}">
                    <a16:creationId xmlns:a16="http://schemas.microsoft.com/office/drawing/2014/main" id="{F705239F-2DCE-469F-AF6D-04AECC00CEB3}"/>
                  </a:ext>
                </a:extLst>
              </p:cNvPr>
              <p:cNvSpPr>
                <a:spLocks/>
              </p:cNvSpPr>
              <p:nvPr/>
            </p:nvSpPr>
            <p:spPr bwMode="auto">
              <a:xfrm>
                <a:off x="753" y="1393"/>
                <a:ext cx="63" cy="6"/>
              </a:xfrm>
              <a:custGeom>
                <a:avLst/>
                <a:gdLst>
                  <a:gd name="T0" fmla="*/ 384 w 384"/>
                  <a:gd name="T1" fmla="*/ 33 h 33"/>
                  <a:gd name="T2" fmla="*/ 384 w 384"/>
                  <a:gd name="T3" fmla="*/ 0 h 33"/>
                  <a:gd name="T4" fmla="*/ 0 w 384"/>
                  <a:gd name="T5" fmla="*/ 33 h 33"/>
                  <a:gd name="T6" fmla="*/ 384 w 384"/>
                  <a:gd name="T7" fmla="*/ 33 h 33"/>
                  <a:gd name="T8" fmla="*/ 0 60000 65536"/>
                  <a:gd name="T9" fmla="*/ 0 60000 65536"/>
                  <a:gd name="T10" fmla="*/ 0 60000 65536"/>
                  <a:gd name="T11" fmla="*/ 0 60000 65536"/>
                  <a:gd name="T12" fmla="*/ 0 w 384"/>
                  <a:gd name="T13" fmla="*/ 0 h 33"/>
                  <a:gd name="T14" fmla="*/ 384 w 384"/>
                  <a:gd name="T15" fmla="*/ 33 h 33"/>
                </a:gdLst>
                <a:ahLst/>
                <a:cxnLst>
                  <a:cxn ang="T8">
                    <a:pos x="T0" y="T1"/>
                  </a:cxn>
                  <a:cxn ang="T9">
                    <a:pos x="T2" y="T3"/>
                  </a:cxn>
                  <a:cxn ang="T10">
                    <a:pos x="T4" y="T5"/>
                  </a:cxn>
                  <a:cxn ang="T11">
                    <a:pos x="T6" y="T7"/>
                  </a:cxn>
                </a:cxnLst>
                <a:rect l="T12" t="T13" r="T14" b="T15"/>
                <a:pathLst>
                  <a:path w="384" h="33">
                    <a:moveTo>
                      <a:pt x="384" y="33"/>
                    </a:moveTo>
                    <a:lnTo>
                      <a:pt x="384" y="0"/>
                    </a:lnTo>
                    <a:lnTo>
                      <a:pt x="0" y="33"/>
                    </a:lnTo>
                    <a:lnTo>
                      <a:pt x="384" y="33"/>
                    </a:lnTo>
                    <a:close/>
                  </a:path>
                </a:pathLst>
              </a:custGeom>
              <a:solidFill>
                <a:srgbClr val="000000"/>
              </a:solidFill>
              <a:ln w="9525">
                <a:noFill/>
                <a:round/>
                <a:headEnd/>
                <a:tailEnd/>
              </a:ln>
            </p:spPr>
            <p:txBody>
              <a:bodyPr/>
              <a:lstStyle/>
              <a:p>
                <a:endParaRPr lang="en-US"/>
              </a:p>
            </p:txBody>
          </p:sp>
          <p:sp>
            <p:nvSpPr>
              <p:cNvPr id="539" name="Freeform 170">
                <a:extLst>
                  <a:ext uri="{FF2B5EF4-FFF2-40B4-BE49-F238E27FC236}">
                    <a16:creationId xmlns:a16="http://schemas.microsoft.com/office/drawing/2014/main" id="{7F9D98FD-20CF-47AC-8B9D-229CBC6BEC2E}"/>
                  </a:ext>
                </a:extLst>
              </p:cNvPr>
              <p:cNvSpPr>
                <a:spLocks/>
              </p:cNvSpPr>
              <p:nvPr/>
            </p:nvSpPr>
            <p:spPr bwMode="auto">
              <a:xfrm>
                <a:off x="747" y="1393"/>
                <a:ext cx="69" cy="6"/>
              </a:xfrm>
              <a:custGeom>
                <a:avLst/>
                <a:gdLst>
                  <a:gd name="T0" fmla="*/ 416 w 416"/>
                  <a:gd name="T1" fmla="*/ 0 h 33"/>
                  <a:gd name="T2" fmla="*/ 32 w 416"/>
                  <a:gd name="T3" fmla="*/ 33 h 33"/>
                  <a:gd name="T4" fmla="*/ 0 w 416"/>
                  <a:gd name="T5" fmla="*/ 0 h 33"/>
                  <a:gd name="T6" fmla="*/ 416 w 416"/>
                  <a:gd name="T7" fmla="*/ 0 h 33"/>
                  <a:gd name="T8" fmla="*/ 0 60000 65536"/>
                  <a:gd name="T9" fmla="*/ 0 60000 65536"/>
                  <a:gd name="T10" fmla="*/ 0 60000 65536"/>
                  <a:gd name="T11" fmla="*/ 0 60000 65536"/>
                  <a:gd name="T12" fmla="*/ 0 w 416"/>
                  <a:gd name="T13" fmla="*/ 0 h 33"/>
                  <a:gd name="T14" fmla="*/ 416 w 416"/>
                  <a:gd name="T15" fmla="*/ 33 h 33"/>
                </a:gdLst>
                <a:ahLst/>
                <a:cxnLst>
                  <a:cxn ang="T8">
                    <a:pos x="T0" y="T1"/>
                  </a:cxn>
                  <a:cxn ang="T9">
                    <a:pos x="T2" y="T3"/>
                  </a:cxn>
                  <a:cxn ang="T10">
                    <a:pos x="T4" y="T5"/>
                  </a:cxn>
                  <a:cxn ang="T11">
                    <a:pos x="T6" y="T7"/>
                  </a:cxn>
                </a:cxnLst>
                <a:rect l="T12" t="T13" r="T14" b="T15"/>
                <a:pathLst>
                  <a:path w="416" h="33">
                    <a:moveTo>
                      <a:pt x="416" y="0"/>
                    </a:moveTo>
                    <a:lnTo>
                      <a:pt x="32" y="33"/>
                    </a:lnTo>
                    <a:lnTo>
                      <a:pt x="0" y="0"/>
                    </a:lnTo>
                    <a:lnTo>
                      <a:pt x="416" y="0"/>
                    </a:lnTo>
                    <a:close/>
                  </a:path>
                </a:pathLst>
              </a:custGeom>
              <a:solidFill>
                <a:srgbClr val="000000"/>
              </a:solidFill>
              <a:ln w="9525">
                <a:noFill/>
                <a:round/>
                <a:headEnd/>
                <a:tailEnd/>
              </a:ln>
            </p:spPr>
            <p:txBody>
              <a:bodyPr/>
              <a:lstStyle/>
              <a:p>
                <a:endParaRPr lang="en-US"/>
              </a:p>
            </p:txBody>
          </p:sp>
          <p:sp>
            <p:nvSpPr>
              <p:cNvPr id="540" name="Freeform 171">
                <a:extLst>
                  <a:ext uri="{FF2B5EF4-FFF2-40B4-BE49-F238E27FC236}">
                    <a16:creationId xmlns:a16="http://schemas.microsoft.com/office/drawing/2014/main" id="{40DA5195-01F9-41AF-93F0-1B1709468C0F}"/>
                  </a:ext>
                </a:extLst>
              </p:cNvPr>
              <p:cNvSpPr>
                <a:spLocks/>
              </p:cNvSpPr>
              <p:nvPr/>
            </p:nvSpPr>
            <p:spPr bwMode="auto">
              <a:xfrm>
                <a:off x="747" y="1393"/>
                <a:ext cx="69" cy="6"/>
              </a:xfrm>
              <a:custGeom>
                <a:avLst/>
                <a:gdLst>
                  <a:gd name="T0" fmla="*/ 416 w 416"/>
                  <a:gd name="T1" fmla="*/ 33 h 33"/>
                  <a:gd name="T2" fmla="*/ 416 w 416"/>
                  <a:gd name="T3" fmla="*/ 0 h 33"/>
                  <a:gd name="T4" fmla="*/ 0 w 416"/>
                  <a:gd name="T5" fmla="*/ 0 h 33"/>
                  <a:gd name="T6" fmla="*/ 32 w 416"/>
                  <a:gd name="T7" fmla="*/ 33 h 33"/>
                  <a:gd name="T8" fmla="*/ 416 w 416"/>
                  <a:gd name="T9" fmla="*/ 33 h 33"/>
                  <a:gd name="T10" fmla="*/ 0 60000 65536"/>
                  <a:gd name="T11" fmla="*/ 0 60000 65536"/>
                  <a:gd name="T12" fmla="*/ 0 60000 65536"/>
                  <a:gd name="T13" fmla="*/ 0 60000 65536"/>
                  <a:gd name="T14" fmla="*/ 0 60000 65536"/>
                  <a:gd name="T15" fmla="*/ 0 w 416"/>
                  <a:gd name="T16" fmla="*/ 0 h 33"/>
                  <a:gd name="T17" fmla="*/ 416 w 416"/>
                  <a:gd name="T18" fmla="*/ 33 h 33"/>
                </a:gdLst>
                <a:ahLst/>
                <a:cxnLst>
                  <a:cxn ang="T10">
                    <a:pos x="T0" y="T1"/>
                  </a:cxn>
                  <a:cxn ang="T11">
                    <a:pos x="T2" y="T3"/>
                  </a:cxn>
                  <a:cxn ang="T12">
                    <a:pos x="T4" y="T5"/>
                  </a:cxn>
                  <a:cxn ang="T13">
                    <a:pos x="T6" y="T7"/>
                  </a:cxn>
                  <a:cxn ang="T14">
                    <a:pos x="T8" y="T9"/>
                  </a:cxn>
                </a:cxnLst>
                <a:rect l="T15" t="T16" r="T17" b="T18"/>
                <a:pathLst>
                  <a:path w="416" h="33">
                    <a:moveTo>
                      <a:pt x="416" y="33"/>
                    </a:moveTo>
                    <a:lnTo>
                      <a:pt x="416" y="0"/>
                    </a:lnTo>
                    <a:lnTo>
                      <a:pt x="0" y="0"/>
                    </a:lnTo>
                    <a:lnTo>
                      <a:pt x="32" y="33"/>
                    </a:lnTo>
                    <a:lnTo>
                      <a:pt x="416" y="33"/>
                    </a:lnTo>
                  </a:path>
                </a:pathLst>
              </a:custGeom>
              <a:noFill/>
              <a:ln w="0">
                <a:solidFill>
                  <a:srgbClr val="000000"/>
                </a:solidFill>
                <a:prstDash val="solid"/>
                <a:round/>
                <a:headEnd/>
                <a:tailEnd/>
              </a:ln>
            </p:spPr>
            <p:txBody>
              <a:bodyPr/>
              <a:lstStyle/>
              <a:p>
                <a:endParaRPr lang="en-US"/>
              </a:p>
            </p:txBody>
          </p:sp>
          <p:sp>
            <p:nvSpPr>
              <p:cNvPr id="541" name="Freeform 172">
                <a:extLst>
                  <a:ext uri="{FF2B5EF4-FFF2-40B4-BE49-F238E27FC236}">
                    <a16:creationId xmlns:a16="http://schemas.microsoft.com/office/drawing/2014/main" id="{19E08C03-52C0-4726-9EFB-938A58FB7B8E}"/>
                  </a:ext>
                </a:extLst>
              </p:cNvPr>
              <p:cNvSpPr>
                <a:spLocks/>
              </p:cNvSpPr>
              <p:nvPr/>
            </p:nvSpPr>
            <p:spPr bwMode="auto">
              <a:xfrm>
                <a:off x="747" y="1393"/>
                <a:ext cx="6" cy="245"/>
              </a:xfrm>
              <a:custGeom>
                <a:avLst/>
                <a:gdLst>
                  <a:gd name="T0" fmla="*/ 32 w 32"/>
                  <a:gd name="T1" fmla="*/ 33 h 1228"/>
                  <a:gd name="T2" fmla="*/ 0 w 32"/>
                  <a:gd name="T3" fmla="*/ 0 h 1228"/>
                  <a:gd name="T4" fmla="*/ 32 w 32"/>
                  <a:gd name="T5" fmla="*/ 1228 h 1228"/>
                  <a:gd name="T6" fmla="*/ 32 w 32"/>
                  <a:gd name="T7" fmla="*/ 33 h 1228"/>
                  <a:gd name="T8" fmla="*/ 0 60000 65536"/>
                  <a:gd name="T9" fmla="*/ 0 60000 65536"/>
                  <a:gd name="T10" fmla="*/ 0 60000 65536"/>
                  <a:gd name="T11" fmla="*/ 0 60000 65536"/>
                  <a:gd name="T12" fmla="*/ 0 w 32"/>
                  <a:gd name="T13" fmla="*/ 0 h 1228"/>
                  <a:gd name="T14" fmla="*/ 32 w 32"/>
                  <a:gd name="T15" fmla="*/ 1228 h 1228"/>
                </a:gdLst>
                <a:ahLst/>
                <a:cxnLst>
                  <a:cxn ang="T8">
                    <a:pos x="T0" y="T1"/>
                  </a:cxn>
                  <a:cxn ang="T9">
                    <a:pos x="T2" y="T3"/>
                  </a:cxn>
                  <a:cxn ang="T10">
                    <a:pos x="T4" y="T5"/>
                  </a:cxn>
                  <a:cxn ang="T11">
                    <a:pos x="T6" y="T7"/>
                  </a:cxn>
                </a:cxnLst>
                <a:rect l="T12" t="T13" r="T14" b="T15"/>
                <a:pathLst>
                  <a:path w="32" h="1228">
                    <a:moveTo>
                      <a:pt x="32" y="33"/>
                    </a:moveTo>
                    <a:lnTo>
                      <a:pt x="0" y="0"/>
                    </a:lnTo>
                    <a:lnTo>
                      <a:pt x="32" y="1228"/>
                    </a:lnTo>
                    <a:lnTo>
                      <a:pt x="32" y="33"/>
                    </a:lnTo>
                    <a:close/>
                  </a:path>
                </a:pathLst>
              </a:custGeom>
              <a:solidFill>
                <a:srgbClr val="000000"/>
              </a:solidFill>
              <a:ln w="9525">
                <a:noFill/>
                <a:round/>
                <a:headEnd/>
                <a:tailEnd/>
              </a:ln>
            </p:spPr>
            <p:txBody>
              <a:bodyPr/>
              <a:lstStyle/>
              <a:p>
                <a:endParaRPr lang="en-US"/>
              </a:p>
            </p:txBody>
          </p:sp>
          <p:sp>
            <p:nvSpPr>
              <p:cNvPr id="542" name="Freeform 173">
                <a:extLst>
                  <a:ext uri="{FF2B5EF4-FFF2-40B4-BE49-F238E27FC236}">
                    <a16:creationId xmlns:a16="http://schemas.microsoft.com/office/drawing/2014/main" id="{7F166297-9837-4056-8D1B-DB821525E980}"/>
                  </a:ext>
                </a:extLst>
              </p:cNvPr>
              <p:cNvSpPr>
                <a:spLocks/>
              </p:cNvSpPr>
              <p:nvPr/>
            </p:nvSpPr>
            <p:spPr bwMode="auto">
              <a:xfrm>
                <a:off x="747" y="1393"/>
                <a:ext cx="6" cy="252"/>
              </a:xfrm>
              <a:custGeom>
                <a:avLst/>
                <a:gdLst>
                  <a:gd name="T0" fmla="*/ 0 w 32"/>
                  <a:gd name="T1" fmla="*/ 0 h 1261"/>
                  <a:gd name="T2" fmla="*/ 32 w 32"/>
                  <a:gd name="T3" fmla="*/ 1228 h 1261"/>
                  <a:gd name="T4" fmla="*/ 0 w 32"/>
                  <a:gd name="T5" fmla="*/ 1261 h 1261"/>
                  <a:gd name="T6" fmla="*/ 0 w 32"/>
                  <a:gd name="T7" fmla="*/ 0 h 1261"/>
                  <a:gd name="T8" fmla="*/ 0 60000 65536"/>
                  <a:gd name="T9" fmla="*/ 0 60000 65536"/>
                  <a:gd name="T10" fmla="*/ 0 60000 65536"/>
                  <a:gd name="T11" fmla="*/ 0 60000 65536"/>
                  <a:gd name="T12" fmla="*/ 0 w 32"/>
                  <a:gd name="T13" fmla="*/ 0 h 1261"/>
                  <a:gd name="T14" fmla="*/ 32 w 32"/>
                  <a:gd name="T15" fmla="*/ 1261 h 1261"/>
                </a:gdLst>
                <a:ahLst/>
                <a:cxnLst>
                  <a:cxn ang="T8">
                    <a:pos x="T0" y="T1"/>
                  </a:cxn>
                  <a:cxn ang="T9">
                    <a:pos x="T2" y="T3"/>
                  </a:cxn>
                  <a:cxn ang="T10">
                    <a:pos x="T4" y="T5"/>
                  </a:cxn>
                  <a:cxn ang="T11">
                    <a:pos x="T6" y="T7"/>
                  </a:cxn>
                </a:cxnLst>
                <a:rect l="T12" t="T13" r="T14" b="T15"/>
                <a:pathLst>
                  <a:path w="32" h="1261">
                    <a:moveTo>
                      <a:pt x="0" y="0"/>
                    </a:moveTo>
                    <a:lnTo>
                      <a:pt x="32" y="1228"/>
                    </a:lnTo>
                    <a:lnTo>
                      <a:pt x="0" y="1261"/>
                    </a:lnTo>
                    <a:lnTo>
                      <a:pt x="0" y="0"/>
                    </a:lnTo>
                    <a:close/>
                  </a:path>
                </a:pathLst>
              </a:custGeom>
              <a:solidFill>
                <a:srgbClr val="000000"/>
              </a:solidFill>
              <a:ln w="9525">
                <a:noFill/>
                <a:round/>
                <a:headEnd/>
                <a:tailEnd/>
              </a:ln>
            </p:spPr>
            <p:txBody>
              <a:bodyPr/>
              <a:lstStyle/>
              <a:p>
                <a:endParaRPr lang="en-US"/>
              </a:p>
            </p:txBody>
          </p:sp>
          <p:sp>
            <p:nvSpPr>
              <p:cNvPr id="543" name="Freeform 174">
                <a:extLst>
                  <a:ext uri="{FF2B5EF4-FFF2-40B4-BE49-F238E27FC236}">
                    <a16:creationId xmlns:a16="http://schemas.microsoft.com/office/drawing/2014/main" id="{DE280233-B885-4F7F-8A10-BCD8ECA489E8}"/>
                  </a:ext>
                </a:extLst>
              </p:cNvPr>
              <p:cNvSpPr>
                <a:spLocks/>
              </p:cNvSpPr>
              <p:nvPr/>
            </p:nvSpPr>
            <p:spPr bwMode="auto">
              <a:xfrm>
                <a:off x="747" y="1393"/>
                <a:ext cx="6" cy="252"/>
              </a:xfrm>
              <a:custGeom>
                <a:avLst/>
                <a:gdLst>
                  <a:gd name="T0" fmla="*/ 32 w 32"/>
                  <a:gd name="T1" fmla="*/ 33 h 1261"/>
                  <a:gd name="T2" fmla="*/ 0 w 32"/>
                  <a:gd name="T3" fmla="*/ 0 h 1261"/>
                  <a:gd name="T4" fmla="*/ 0 w 32"/>
                  <a:gd name="T5" fmla="*/ 1261 h 1261"/>
                  <a:gd name="T6" fmla="*/ 32 w 32"/>
                  <a:gd name="T7" fmla="*/ 1228 h 1261"/>
                  <a:gd name="T8" fmla="*/ 32 w 32"/>
                  <a:gd name="T9" fmla="*/ 33 h 1261"/>
                  <a:gd name="T10" fmla="*/ 0 60000 65536"/>
                  <a:gd name="T11" fmla="*/ 0 60000 65536"/>
                  <a:gd name="T12" fmla="*/ 0 60000 65536"/>
                  <a:gd name="T13" fmla="*/ 0 60000 65536"/>
                  <a:gd name="T14" fmla="*/ 0 60000 65536"/>
                  <a:gd name="T15" fmla="*/ 0 w 32"/>
                  <a:gd name="T16" fmla="*/ 0 h 1261"/>
                  <a:gd name="T17" fmla="*/ 32 w 32"/>
                  <a:gd name="T18" fmla="*/ 1261 h 1261"/>
                </a:gdLst>
                <a:ahLst/>
                <a:cxnLst>
                  <a:cxn ang="T10">
                    <a:pos x="T0" y="T1"/>
                  </a:cxn>
                  <a:cxn ang="T11">
                    <a:pos x="T2" y="T3"/>
                  </a:cxn>
                  <a:cxn ang="T12">
                    <a:pos x="T4" y="T5"/>
                  </a:cxn>
                  <a:cxn ang="T13">
                    <a:pos x="T6" y="T7"/>
                  </a:cxn>
                  <a:cxn ang="T14">
                    <a:pos x="T8" y="T9"/>
                  </a:cxn>
                </a:cxnLst>
                <a:rect l="T15" t="T16" r="T17" b="T18"/>
                <a:pathLst>
                  <a:path w="32" h="1261">
                    <a:moveTo>
                      <a:pt x="32" y="33"/>
                    </a:moveTo>
                    <a:lnTo>
                      <a:pt x="0" y="0"/>
                    </a:lnTo>
                    <a:lnTo>
                      <a:pt x="0" y="1261"/>
                    </a:lnTo>
                    <a:lnTo>
                      <a:pt x="32" y="1228"/>
                    </a:lnTo>
                    <a:lnTo>
                      <a:pt x="32" y="33"/>
                    </a:lnTo>
                  </a:path>
                </a:pathLst>
              </a:custGeom>
              <a:noFill/>
              <a:ln w="0">
                <a:solidFill>
                  <a:srgbClr val="000000"/>
                </a:solidFill>
                <a:prstDash val="solid"/>
                <a:round/>
                <a:headEnd/>
                <a:tailEnd/>
              </a:ln>
            </p:spPr>
            <p:txBody>
              <a:bodyPr/>
              <a:lstStyle/>
              <a:p>
                <a:endParaRPr lang="en-US"/>
              </a:p>
            </p:txBody>
          </p:sp>
          <p:sp>
            <p:nvSpPr>
              <p:cNvPr id="544" name="Freeform 175">
                <a:extLst>
                  <a:ext uri="{FF2B5EF4-FFF2-40B4-BE49-F238E27FC236}">
                    <a16:creationId xmlns:a16="http://schemas.microsoft.com/office/drawing/2014/main" id="{827BED4F-D4E1-4568-BF7E-C1A68F20DF75}"/>
                  </a:ext>
                </a:extLst>
              </p:cNvPr>
              <p:cNvSpPr>
                <a:spLocks/>
              </p:cNvSpPr>
              <p:nvPr/>
            </p:nvSpPr>
            <p:spPr bwMode="auto">
              <a:xfrm>
                <a:off x="747" y="1638"/>
                <a:ext cx="69" cy="7"/>
              </a:xfrm>
              <a:custGeom>
                <a:avLst/>
                <a:gdLst>
                  <a:gd name="T0" fmla="*/ 32 w 416"/>
                  <a:gd name="T1" fmla="*/ 0 h 33"/>
                  <a:gd name="T2" fmla="*/ 0 w 416"/>
                  <a:gd name="T3" fmla="*/ 33 h 33"/>
                  <a:gd name="T4" fmla="*/ 416 w 416"/>
                  <a:gd name="T5" fmla="*/ 0 h 33"/>
                  <a:gd name="T6" fmla="*/ 32 w 416"/>
                  <a:gd name="T7" fmla="*/ 0 h 33"/>
                  <a:gd name="T8" fmla="*/ 0 60000 65536"/>
                  <a:gd name="T9" fmla="*/ 0 60000 65536"/>
                  <a:gd name="T10" fmla="*/ 0 60000 65536"/>
                  <a:gd name="T11" fmla="*/ 0 60000 65536"/>
                  <a:gd name="T12" fmla="*/ 0 w 416"/>
                  <a:gd name="T13" fmla="*/ 0 h 33"/>
                  <a:gd name="T14" fmla="*/ 416 w 416"/>
                  <a:gd name="T15" fmla="*/ 33 h 33"/>
                </a:gdLst>
                <a:ahLst/>
                <a:cxnLst>
                  <a:cxn ang="T8">
                    <a:pos x="T0" y="T1"/>
                  </a:cxn>
                  <a:cxn ang="T9">
                    <a:pos x="T2" y="T3"/>
                  </a:cxn>
                  <a:cxn ang="T10">
                    <a:pos x="T4" y="T5"/>
                  </a:cxn>
                  <a:cxn ang="T11">
                    <a:pos x="T6" y="T7"/>
                  </a:cxn>
                </a:cxnLst>
                <a:rect l="T12" t="T13" r="T14" b="T15"/>
                <a:pathLst>
                  <a:path w="416" h="33">
                    <a:moveTo>
                      <a:pt x="32" y="0"/>
                    </a:moveTo>
                    <a:lnTo>
                      <a:pt x="0" y="33"/>
                    </a:lnTo>
                    <a:lnTo>
                      <a:pt x="416" y="0"/>
                    </a:lnTo>
                    <a:lnTo>
                      <a:pt x="32" y="0"/>
                    </a:lnTo>
                    <a:close/>
                  </a:path>
                </a:pathLst>
              </a:custGeom>
              <a:solidFill>
                <a:srgbClr val="000000"/>
              </a:solidFill>
              <a:ln w="9525">
                <a:noFill/>
                <a:round/>
                <a:headEnd/>
                <a:tailEnd/>
              </a:ln>
            </p:spPr>
            <p:txBody>
              <a:bodyPr/>
              <a:lstStyle/>
              <a:p>
                <a:endParaRPr lang="en-US"/>
              </a:p>
            </p:txBody>
          </p:sp>
          <p:sp>
            <p:nvSpPr>
              <p:cNvPr id="545" name="Freeform 176">
                <a:extLst>
                  <a:ext uri="{FF2B5EF4-FFF2-40B4-BE49-F238E27FC236}">
                    <a16:creationId xmlns:a16="http://schemas.microsoft.com/office/drawing/2014/main" id="{C04822D2-F21D-4B82-9407-B72126207551}"/>
                  </a:ext>
                </a:extLst>
              </p:cNvPr>
              <p:cNvSpPr>
                <a:spLocks/>
              </p:cNvSpPr>
              <p:nvPr/>
            </p:nvSpPr>
            <p:spPr bwMode="auto">
              <a:xfrm>
                <a:off x="747" y="1638"/>
                <a:ext cx="69" cy="7"/>
              </a:xfrm>
              <a:custGeom>
                <a:avLst/>
                <a:gdLst>
                  <a:gd name="T0" fmla="*/ 0 w 416"/>
                  <a:gd name="T1" fmla="*/ 33 h 33"/>
                  <a:gd name="T2" fmla="*/ 416 w 416"/>
                  <a:gd name="T3" fmla="*/ 0 h 33"/>
                  <a:gd name="T4" fmla="*/ 416 w 416"/>
                  <a:gd name="T5" fmla="*/ 33 h 33"/>
                  <a:gd name="T6" fmla="*/ 0 w 416"/>
                  <a:gd name="T7" fmla="*/ 33 h 33"/>
                  <a:gd name="T8" fmla="*/ 0 60000 65536"/>
                  <a:gd name="T9" fmla="*/ 0 60000 65536"/>
                  <a:gd name="T10" fmla="*/ 0 60000 65536"/>
                  <a:gd name="T11" fmla="*/ 0 60000 65536"/>
                  <a:gd name="T12" fmla="*/ 0 w 416"/>
                  <a:gd name="T13" fmla="*/ 0 h 33"/>
                  <a:gd name="T14" fmla="*/ 416 w 416"/>
                  <a:gd name="T15" fmla="*/ 33 h 33"/>
                </a:gdLst>
                <a:ahLst/>
                <a:cxnLst>
                  <a:cxn ang="T8">
                    <a:pos x="T0" y="T1"/>
                  </a:cxn>
                  <a:cxn ang="T9">
                    <a:pos x="T2" y="T3"/>
                  </a:cxn>
                  <a:cxn ang="T10">
                    <a:pos x="T4" y="T5"/>
                  </a:cxn>
                  <a:cxn ang="T11">
                    <a:pos x="T6" y="T7"/>
                  </a:cxn>
                </a:cxnLst>
                <a:rect l="T12" t="T13" r="T14" b="T15"/>
                <a:pathLst>
                  <a:path w="416" h="33">
                    <a:moveTo>
                      <a:pt x="0" y="33"/>
                    </a:moveTo>
                    <a:lnTo>
                      <a:pt x="416" y="0"/>
                    </a:lnTo>
                    <a:lnTo>
                      <a:pt x="416" y="33"/>
                    </a:lnTo>
                    <a:lnTo>
                      <a:pt x="0" y="33"/>
                    </a:lnTo>
                    <a:close/>
                  </a:path>
                </a:pathLst>
              </a:custGeom>
              <a:solidFill>
                <a:srgbClr val="000000"/>
              </a:solidFill>
              <a:ln w="9525">
                <a:noFill/>
                <a:round/>
                <a:headEnd/>
                <a:tailEnd/>
              </a:ln>
            </p:spPr>
            <p:txBody>
              <a:bodyPr/>
              <a:lstStyle/>
              <a:p>
                <a:endParaRPr lang="en-US"/>
              </a:p>
            </p:txBody>
          </p:sp>
          <p:sp>
            <p:nvSpPr>
              <p:cNvPr id="546" name="Freeform 177">
                <a:extLst>
                  <a:ext uri="{FF2B5EF4-FFF2-40B4-BE49-F238E27FC236}">
                    <a16:creationId xmlns:a16="http://schemas.microsoft.com/office/drawing/2014/main" id="{7234012D-BA0F-4C4E-B051-9A9955B08D76}"/>
                  </a:ext>
                </a:extLst>
              </p:cNvPr>
              <p:cNvSpPr>
                <a:spLocks/>
              </p:cNvSpPr>
              <p:nvPr/>
            </p:nvSpPr>
            <p:spPr bwMode="auto">
              <a:xfrm>
                <a:off x="747" y="1638"/>
                <a:ext cx="69" cy="7"/>
              </a:xfrm>
              <a:custGeom>
                <a:avLst/>
                <a:gdLst>
                  <a:gd name="T0" fmla="*/ 32 w 416"/>
                  <a:gd name="T1" fmla="*/ 0 h 33"/>
                  <a:gd name="T2" fmla="*/ 0 w 416"/>
                  <a:gd name="T3" fmla="*/ 33 h 33"/>
                  <a:gd name="T4" fmla="*/ 416 w 416"/>
                  <a:gd name="T5" fmla="*/ 33 h 33"/>
                  <a:gd name="T6" fmla="*/ 416 w 416"/>
                  <a:gd name="T7" fmla="*/ 0 h 33"/>
                  <a:gd name="T8" fmla="*/ 32 w 416"/>
                  <a:gd name="T9" fmla="*/ 0 h 33"/>
                  <a:gd name="T10" fmla="*/ 0 60000 65536"/>
                  <a:gd name="T11" fmla="*/ 0 60000 65536"/>
                  <a:gd name="T12" fmla="*/ 0 60000 65536"/>
                  <a:gd name="T13" fmla="*/ 0 60000 65536"/>
                  <a:gd name="T14" fmla="*/ 0 60000 65536"/>
                  <a:gd name="T15" fmla="*/ 0 w 416"/>
                  <a:gd name="T16" fmla="*/ 0 h 33"/>
                  <a:gd name="T17" fmla="*/ 416 w 416"/>
                  <a:gd name="T18" fmla="*/ 33 h 33"/>
                </a:gdLst>
                <a:ahLst/>
                <a:cxnLst>
                  <a:cxn ang="T10">
                    <a:pos x="T0" y="T1"/>
                  </a:cxn>
                  <a:cxn ang="T11">
                    <a:pos x="T2" y="T3"/>
                  </a:cxn>
                  <a:cxn ang="T12">
                    <a:pos x="T4" y="T5"/>
                  </a:cxn>
                  <a:cxn ang="T13">
                    <a:pos x="T6" y="T7"/>
                  </a:cxn>
                  <a:cxn ang="T14">
                    <a:pos x="T8" y="T9"/>
                  </a:cxn>
                </a:cxnLst>
                <a:rect l="T15" t="T16" r="T17" b="T18"/>
                <a:pathLst>
                  <a:path w="416" h="33">
                    <a:moveTo>
                      <a:pt x="32" y="0"/>
                    </a:moveTo>
                    <a:lnTo>
                      <a:pt x="0" y="33"/>
                    </a:lnTo>
                    <a:lnTo>
                      <a:pt x="416" y="33"/>
                    </a:lnTo>
                    <a:lnTo>
                      <a:pt x="416" y="0"/>
                    </a:lnTo>
                    <a:lnTo>
                      <a:pt x="32" y="0"/>
                    </a:lnTo>
                  </a:path>
                </a:pathLst>
              </a:custGeom>
              <a:noFill/>
              <a:ln w="0">
                <a:solidFill>
                  <a:srgbClr val="000000"/>
                </a:solidFill>
                <a:prstDash val="solid"/>
                <a:round/>
                <a:headEnd/>
                <a:tailEnd/>
              </a:ln>
            </p:spPr>
            <p:txBody>
              <a:bodyPr/>
              <a:lstStyle/>
              <a:p>
                <a:endParaRPr lang="en-US"/>
              </a:p>
            </p:txBody>
          </p:sp>
          <p:sp>
            <p:nvSpPr>
              <p:cNvPr id="547" name="Freeform 178">
                <a:extLst>
                  <a:ext uri="{FF2B5EF4-FFF2-40B4-BE49-F238E27FC236}">
                    <a16:creationId xmlns:a16="http://schemas.microsoft.com/office/drawing/2014/main" id="{9AD31A89-D4AA-4395-B3D3-FDE483CB648C}"/>
                  </a:ext>
                </a:extLst>
              </p:cNvPr>
              <p:cNvSpPr>
                <a:spLocks/>
              </p:cNvSpPr>
              <p:nvPr/>
            </p:nvSpPr>
            <p:spPr bwMode="auto">
              <a:xfrm>
                <a:off x="1484" y="1556"/>
                <a:ext cx="69" cy="7"/>
              </a:xfrm>
              <a:custGeom>
                <a:avLst/>
                <a:gdLst>
                  <a:gd name="T0" fmla="*/ 0 w 416"/>
                  <a:gd name="T1" fmla="*/ 0 h 33"/>
                  <a:gd name="T2" fmla="*/ 0 w 416"/>
                  <a:gd name="T3" fmla="*/ 33 h 33"/>
                  <a:gd name="T4" fmla="*/ 416 w 416"/>
                  <a:gd name="T5" fmla="*/ 0 h 33"/>
                  <a:gd name="T6" fmla="*/ 0 w 416"/>
                  <a:gd name="T7" fmla="*/ 0 h 33"/>
                  <a:gd name="T8" fmla="*/ 0 60000 65536"/>
                  <a:gd name="T9" fmla="*/ 0 60000 65536"/>
                  <a:gd name="T10" fmla="*/ 0 60000 65536"/>
                  <a:gd name="T11" fmla="*/ 0 60000 65536"/>
                  <a:gd name="T12" fmla="*/ 0 w 416"/>
                  <a:gd name="T13" fmla="*/ 0 h 33"/>
                  <a:gd name="T14" fmla="*/ 416 w 416"/>
                  <a:gd name="T15" fmla="*/ 33 h 33"/>
                </a:gdLst>
                <a:ahLst/>
                <a:cxnLst>
                  <a:cxn ang="T8">
                    <a:pos x="T0" y="T1"/>
                  </a:cxn>
                  <a:cxn ang="T9">
                    <a:pos x="T2" y="T3"/>
                  </a:cxn>
                  <a:cxn ang="T10">
                    <a:pos x="T4" y="T5"/>
                  </a:cxn>
                  <a:cxn ang="T11">
                    <a:pos x="T6" y="T7"/>
                  </a:cxn>
                </a:cxnLst>
                <a:rect l="T12" t="T13" r="T14" b="T15"/>
                <a:pathLst>
                  <a:path w="416" h="33">
                    <a:moveTo>
                      <a:pt x="0" y="0"/>
                    </a:moveTo>
                    <a:lnTo>
                      <a:pt x="0" y="33"/>
                    </a:lnTo>
                    <a:lnTo>
                      <a:pt x="416" y="0"/>
                    </a:lnTo>
                    <a:lnTo>
                      <a:pt x="0" y="0"/>
                    </a:lnTo>
                    <a:close/>
                  </a:path>
                </a:pathLst>
              </a:custGeom>
              <a:solidFill>
                <a:srgbClr val="000000"/>
              </a:solidFill>
              <a:ln w="9525">
                <a:noFill/>
                <a:round/>
                <a:headEnd/>
                <a:tailEnd/>
              </a:ln>
            </p:spPr>
            <p:txBody>
              <a:bodyPr/>
              <a:lstStyle/>
              <a:p>
                <a:endParaRPr lang="en-US"/>
              </a:p>
            </p:txBody>
          </p:sp>
          <p:sp>
            <p:nvSpPr>
              <p:cNvPr id="548" name="Freeform 179">
                <a:extLst>
                  <a:ext uri="{FF2B5EF4-FFF2-40B4-BE49-F238E27FC236}">
                    <a16:creationId xmlns:a16="http://schemas.microsoft.com/office/drawing/2014/main" id="{192D9C4C-B810-4EF0-B69F-6A2E1A4E2D30}"/>
                  </a:ext>
                </a:extLst>
              </p:cNvPr>
              <p:cNvSpPr>
                <a:spLocks/>
              </p:cNvSpPr>
              <p:nvPr/>
            </p:nvSpPr>
            <p:spPr bwMode="auto">
              <a:xfrm>
                <a:off x="1484" y="1556"/>
                <a:ext cx="69" cy="7"/>
              </a:xfrm>
              <a:custGeom>
                <a:avLst/>
                <a:gdLst>
                  <a:gd name="T0" fmla="*/ 0 w 416"/>
                  <a:gd name="T1" fmla="*/ 33 h 33"/>
                  <a:gd name="T2" fmla="*/ 416 w 416"/>
                  <a:gd name="T3" fmla="*/ 0 h 33"/>
                  <a:gd name="T4" fmla="*/ 384 w 416"/>
                  <a:gd name="T5" fmla="*/ 33 h 33"/>
                  <a:gd name="T6" fmla="*/ 0 w 416"/>
                  <a:gd name="T7" fmla="*/ 33 h 33"/>
                  <a:gd name="T8" fmla="*/ 0 60000 65536"/>
                  <a:gd name="T9" fmla="*/ 0 60000 65536"/>
                  <a:gd name="T10" fmla="*/ 0 60000 65536"/>
                  <a:gd name="T11" fmla="*/ 0 60000 65536"/>
                  <a:gd name="T12" fmla="*/ 0 w 416"/>
                  <a:gd name="T13" fmla="*/ 0 h 33"/>
                  <a:gd name="T14" fmla="*/ 416 w 416"/>
                  <a:gd name="T15" fmla="*/ 33 h 33"/>
                </a:gdLst>
                <a:ahLst/>
                <a:cxnLst>
                  <a:cxn ang="T8">
                    <a:pos x="T0" y="T1"/>
                  </a:cxn>
                  <a:cxn ang="T9">
                    <a:pos x="T2" y="T3"/>
                  </a:cxn>
                  <a:cxn ang="T10">
                    <a:pos x="T4" y="T5"/>
                  </a:cxn>
                  <a:cxn ang="T11">
                    <a:pos x="T6" y="T7"/>
                  </a:cxn>
                </a:cxnLst>
                <a:rect l="T12" t="T13" r="T14" b="T15"/>
                <a:pathLst>
                  <a:path w="416" h="33">
                    <a:moveTo>
                      <a:pt x="0" y="33"/>
                    </a:moveTo>
                    <a:lnTo>
                      <a:pt x="416" y="0"/>
                    </a:lnTo>
                    <a:lnTo>
                      <a:pt x="384" y="33"/>
                    </a:lnTo>
                    <a:lnTo>
                      <a:pt x="0" y="33"/>
                    </a:lnTo>
                    <a:close/>
                  </a:path>
                </a:pathLst>
              </a:custGeom>
              <a:solidFill>
                <a:srgbClr val="000000"/>
              </a:solidFill>
              <a:ln w="9525">
                <a:noFill/>
                <a:round/>
                <a:headEnd/>
                <a:tailEnd/>
              </a:ln>
            </p:spPr>
            <p:txBody>
              <a:bodyPr/>
              <a:lstStyle/>
              <a:p>
                <a:endParaRPr lang="en-US"/>
              </a:p>
            </p:txBody>
          </p:sp>
          <p:sp>
            <p:nvSpPr>
              <p:cNvPr id="549" name="Freeform 180">
                <a:extLst>
                  <a:ext uri="{FF2B5EF4-FFF2-40B4-BE49-F238E27FC236}">
                    <a16:creationId xmlns:a16="http://schemas.microsoft.com/office/drawing/2014/main" id="{B94F9FA2-9142-494E-81C6-EEAF22A4364A}"/>
                  </a:ext>
                </a:extLst>
              </p:cNvPr>
              <p:cNvSpPr>
                <a:spLocks/>
              </p:cNvSpPr>
              <p:nvPr/>
            </p:nvSpPr>
            <p:spPr bwMode="auto">
              <a:xfrm>
                <a:off x="1484" y="1556"/>
                <a:ext cx="69" cy="7"/>
              </a:xfrm>
              <a:custGeom>
                <a:avLst/>
                <a:gdLst>
                  <a:gd name="T0" fmla="*/ 0 w 416"/>
                  <a:gd name="T1" fmla="*/ 0 h 33"/>
                  <a:gd name="T2" fmla="*/ 0 w 416"/>
                  <a:gd name="T3" fmla="*/ 33 h 33"/>
                  <a:gd name="T4" fmla="*/ 384 w 416"/>
                  <a:gd name="T5" fmla="*/ 33 h 33"/>
                  <a:gd name="T6" fmla="*/ 416 w 416"/>
                  <a:gd name="T7" fmla="*/ 0 h 33"/>
                  <a:gd name="T8" fmla="*/ 0 w 416"/>
                  <a:gd name="T9" fmla="*/ 0 h 33"/>
                  <a:gd name="T10" fmla="*/ 0 60000 65536"/>
                  <a:gd name="T11" fmla="*/ 0 60000 65536"/>
                  <a:gd name="T12" fmla="*/ 0 60000 65536"/>
                  <a:gd name="T13" fmla="*/ 0 60000 65536"/>
                  <a:gd name="T14" fmla="*/ 0 60000 65536"/>
                  <a:gd name="T15" fmla="*/ 0 w 416"/>
                  <a:gd name="T16" fmla="*/ 0 h 33"/>
                  <a:gd name="T17" fmla="*/ 416 w 416"/>
                  <a:gd name="T18" fmla="*/ 33 h 33"/>
                </a:gdLst>
                <a:ahLst/>
                <a:cxnLst>
                  <a:cxn ang="T10">
                    <a:pos x="T0" y="T1"/>
                  </a:cxn>
                  <a:cxn ang="T11">
                    <a:pos x="T2" y="T3"/>
                  </a:cxn>
                  <a:cxn ang="T12">
                    <a:pos x="T4" y="T5"/>
                  </a:cxn>
                  <a:cxn ang="T13">
                    <a:pos x="T6" y="T7"/>
                  </a:cxn>
                  <a:cxn ang="T14">
                    <a:pos x="T8" y="T9"/>
                  </a:cxn>
                </a:cxnLst>
                <a:rect l="T15" t="T16" r="T17" b="T18"/>
                <a:pathLst>
                  <a:path w="416" h="33">
                    <a:moveTo>
                      <a:pt x="0" y="0"/>
                    </a:moveTo>
                    <a:lnTo>
                      <a:pt x="0" y="33"/>
                    </a:lnTo>
                    <a:lnTo>
                      <a:pt x="384" y="33"/>
                    </a:lnTo>
                    <a:lnTo>
                      <a:pt x="416" y="0"/>
                    </a:lnTo>
                    <a:lnTo>
                      <a:pt x="0" y="0"/>
                    </a:lnTo>
                  </a:path>
                </a:pathLst>
              </a:custGeom>
              <a:noFill/>
              <a:ln w="0">
                <a:solidFill>
                  <a:srgbClr val="000000"/>
                </a:solidFill>
                <a:prstDash val="solid"/>
                <a:round/>
                <a:headEnd/>
                <a:tailEnd/>
              </a:ln>
            </p:spPr>
            <p:txBody>
              <a:bodyPr/>
              <a:lstStyle/>
              <a:p>
                <a:endParaRPr lang="en-US"/>
              </a:p>
            </p:txBody>
          </p:sp>
          <p:sp>
            <p:nvSpPr>
              <p:cNvPr id="550" name="Freeform 181">
                <a:extLst>
                  <a:ext uri="{FF2B5EF4-FFF2-40B4-BE49-F238E27FC236}">
                    <a16:creationId xmlns:a16="http://schemas.microsoft.com/office/drawing/2014/main" id="{661EDE46-CDED-45FC-9866-D35BF64F61F4}"/>
                  </a:ext>
                </a:extLst>
              </p:cNvPr>
              <p:cNvSpPr>
                <a:spLocks/>
              </p:cNvSpPr>
              <p:nvPr/>
            </p:nvSpPr>
            <p:spPr bwMode="auto">
              <a:xfrm>
                <a:off x="1548" y="1556"/>
                <a:ext cx="5" cy="89"/>
              </a:xfrm>
              <a:custGeom>
                <a:avLst/>
                <a:gdLst>
                  <a:gd name="T0" fmla="*/ 32 w 32"/>
                  <a:gd name="T1" fmla="*/ 0 h 442"/>
                  <a:gd name="T2" fmla="*/ 0 w 32"/>
                  <a:gd name="T3" fmla="*/ 33 h 442"/>
                  <a:gd name="T4" fmla="*/ 32 w 32"/>
                  <a:gd name="T5" fmla="*/ 442 h 442"/>
                  <a:gd name="T6" fmla="*/ 32 w 32"/>
                  <a:gd name="T7" fmla="*/ 0 h 442"/>
                  <a:gd name="T8" fmla="*/ 0 60000 65536"/>
                  <a:gd name="T9" fmla="*/ 0 60000 65536"/>
                  <a:gd name="T10" fmla="*/ 0 60000 65536"/>
                  <a:gd name="T11" fmla="*/ 0 60000 65536"/>
                  <a:gd name="T12" fmla="*/ 0 w 32"/>
                  <a:gd name="T13" fmla="*/ 0 h 442"/>
                  <a:gd name="T14" fmla="*/ 32 w 32"/>
                  <a:gd name="T15" fmla="*/ 442 h 442"/>
                </a:gdLst>
                <a:ahLst/>
                <a:cxnLst>
                  <a:cxn ang="T8">
                    <a:pos x="T0" y="T1"/>
                  </a:cxn>
                  <a:cxn ang="T9">
                    <a:pos x="T2" y="T3"/>
                  </a:cxn>
                  <a:cxn ang="T10">
                    <a:pos x="T4" y="T5"/>
                  </a:cxn>
                  <a:cxn ang="T11">
                    <a:pos x="T6" y="T7"/>
                  </a:cxn>
                </a:cxnLst>
                <a:rect l="T12" t="T13" r="T14" b="T15"/>
                <a:pathLst>
                  <a:path w="32" h="442">
                    <a:moveTo>
                      <a:pt x="32" y="0"/>
                    </a:moveTo>
                    <a:lnTo>
                      <a:pt x="0" y="33"/>
                    </a:lnTo>
                    <a:lnTo>
                      <a:pt x="32" y="442"/>
                    </a:lnTo>
                    <a:lnTo>
                      <a:pt x="32" y="0"/>
                    </a:lnTo>
                    <a:close/>
                  </a:path>
                </a:pathLst>
              </a:custGeom>
              <a:solidFill>
                <a:srgbClr val="000000"/>
              </a:solidFill>
              <a:ln w="9525">
                <a:noFill/>
                <a:round/>
                <a:headEnd/>
                <a:tailEnd/>
              </a:ln>
            </p:spPr>
            <p:txBody>
              <a:bodyPr/>
              <a:lstStyle/>
              <a:p>
                <a:endParaRPr lang="en-US"/>
              </a:p>
            </p:txBody>
          </p:sp>
          <p:sp>
            <p:nvSpPr>
              <p:cNvPr id="551" name="Freeform 182">
                <a:extLst>
                  <a:ext uri="{FF2B5EF4-FFF2-40B4-BE49-F238E27FC236}">
                    <a16:creationId xmlns:a16="http://schemas.microsoft.com/office/drawing/2014/main" id="{4C819B49-7F95-430C-8125-CC05A08B3EC2}"/>
                  </a:ext>
                </a:extLst>
              </p:cNvPr>
              <p:cNvSpPr>
                <a:spLocks/>
              </p:cNvSpPr>
              <p:nvPr/>
            </p:nvSpPr>
            <p:spPr bwMode="auto">
              <a:xfrm>
                <a:off x="1548" y="1563"/>
                <a:ext cx="5" cy="82"/>
              </a:xfrm>
              <a:custGeom>
                <a:avLst/>
                <a:gdLst>
                  <a:gd name="T0" fmla="*/ 0 w 32"/>
                  <a:gd name="T1" fmla="*/ 0 h 409"/>
                  <a:gd name="T2" fmla="*/ 32 w 32"/>
                  <a:gd name="T3" fmla="*/ 409 h 409"/>
                  <a:gd name="T4" fmla="*/ 0 w 32"/>
                  <a:gd name="T5" fmla="*/ 376 h 409"/>
                  <a:gd name="T6" fmla="*/ 0 w 32"/>
                  <a:gd name="T7" fmla="*/ 0 h 409"/>
                  <a:gd name="T8" fmla="*/ 0 60000 65536"/>
                  <a:gd name="T9" fmla="*/ 0 60000 65536"/>
                  <a:gd name="T10" fmla="*/ 0 60000 65536"/>
                  <a:gd name="T11" fmla="*/ 0 60000 65536"/>
                  <a:gd name="T12" fmla="*/ 0 w 32"/>
                  <a:gd name="T13" fmla="*/ 0 h 409"/>
                  <a:gd name="T14" fmla="*/ 32 w 32"/>
                  <a:gd name="T15" fmla="*/ 409 h 409"/>
                </a:gdLst>
                <a:ahLst/>
                <a:cxnLst>
                  <a:cxn ang="T8">
                    <a:pos x="T0" y="T1"/>
                  </a:cxn>
                  <a:cxn ang="T9">
                    <a:pos x="T2" y="T3"/>
                  </a:cxn>
                  <a:cxn ang="T10">
                    <a:pos x="T4" y="T5"/>
                  </a:cxn>
                  <a:cxn ang="T11">
                    <a:pos x="T6" y="T7"/>
                  </a:cxn>
                </a:cxnLst>
                <a:rect l="T12" t="T13" r="T14" b="T15"/>
                <a:pathLst>
                  <a:path w="32" h="409">
                    <a:moveTo>
                      <a:pt x="0" y="0"/>
                    </a:moveTo>
                    <a:lnTo>
                      <a:pt x="32" y="409"/>
                    </a:lnTo>
                    <a:lnTo>
                      <a:pt x="0" y="376"/>
                    </a:lnTo>
                    <a:lnTo>
                      <a:pt x="0" y="0"/>
                    </a:lnTo>
                    <a:close/>
                  </a:path>
                </a:pathLst>
              </a:custGeom>
              <a:solidFill>
                <a:srgbClr val="000000"/>
              </a:solidFill>
              <a:ln w="9525">
                <a:noFill/>
                <a:round/>
                <a:headEnd/>
                <a:tailEnd/>
              </a:ln>
            </p:spPr>
            <p:txBody>
              <a:bodyPr/>
              <a:lstStyle/>
              <a:p>
                <a:endParaRPr lang="en-US"/>
              </a:p>
            </p:txBody>
          </p:sp>
          <p:sp>
            <p:nvSpPr>
              <p:cNvPr id="552" name="Freeform 183">
                <a:extLst>
                  <a:ext uri="{FF2B5EF4-FFF2-40B4-BE49-F238E27FC236}">
                    <a16:creationId xmlns:a16="http://schemas.microsoft.com/office/drawing/2014/main" id="{530E219D-5462-417C-A3AC-598127AAA012}"/>
                  </a:ext>
                </a:extLst>
              </p:cNvPr>
              <p:cNvSpPr>
                <a:spLocks/>
              </p:cNvSpPr>
              <p:nvPr/>
            </p:nvSpPr>
            <p:spPr bwMode="auto">
              <a:xfrm>
                <a:off x="1548" y="1556"/>
                <a:ext cx="5" cy="89"/>
              </a:xfrm>
              <a:custGeom>
                <a:avLst/>
                <a:gdLst>
                  <a:gd name="T0" fmla="*/ 32 w 32"/>
                  <a:gd name="T1" fmla="*/ 0 h 442"/>
                  <a:gd name="T2" fmla="*/ 0 w 32"/>
                  <a:gd name="T3" fmla="*/ 33 h 442"/>
                  <a:gd name="T4" fmla="*/ 0 w 32"/>
                  <a:gd name="T5" fmla="*/ 409 h 442"/>
                  <a:gd name="T6" fmla="*/ 32 w 32"/>
                  <a:gd name="T7" fmla="*/ 442 h 442"/>
                  <a:gd name="T8" fmla="*/ 32 w 32"/>
                  <a:gd name="T9" fmla="*/ 0 h 442"/>
                  <a:gd name="T10" fmla="*/ 0 60000 65536"/>
                  <a:gd name="T11" fmla="*/ 0 60000 65536"/>
                  <a:gd name="T12" fmla="*/ 0 60000 65536"/>
                  <a:gd name="T13" fmla="*/ 0 60000 65536"/>
                  <a:gd name="T14" fmla="*/ 0 60000 65536"/>
                  <a:gd name="T15" fmla="*/ 0 w 32"/>
                  <a:gd name="T16" fmla="*/ 0 h 442"/>
                  <a:gd name="T17" fmla="*/ 32 w 32"/>
                  <a:gd name="T18" fmla="*/ 442 h 442"/>
                </a:gdLst>
                <a:ahLst/>
                <a:cxnLst>
                  <a:cxn ang="T10">
                    <a:pos x="T0" y="T1"/>
                  </a:cxn>
                  <a:cxn ang="T11">
                    <a:pos x="T2" y="T3"/>
                  </a:cxn>
                  <a:cxn ang="T12">
                    <a:pos x="T4" y="T5"/>
                  </a:cxn>
                  <a:cxn ang="T13">
                    <a:pos x="T6" y="T7"/>
                  </a:cxn>
                  <a:cxn ang="T14">
                    <a:pos x="T8" y="T9"/>
                  </a:cxn>
                </a:cxnLst>
                <a:rect l="T15" t="T16" r="T17" b="T18"/>
                <a:pathLst>
                  <a:path w="32" h="442">
                    <a:moveTo>
                      <a:pt x="32" y="0"/>
                    </a:moveTo>
                    <a:lnTo>
                      <a:pt x="0" y="33"/>
                    </a:lnTo>
                    <a:lnTo>
                      <a:pt x="0" y="409"/>
                    </a:lnTo>
                    <a:lnTo>
                      <a:pt x="32" y="442"/>
                    </a:lnTo>
                    <a:lnTo>
                      <a:pt x="32" y="0"/>
                    </a:lnTo>
                  </a:path>
                </a:pathLst>
              </a:custGeom>
              <a:noFill/>
              <a:ln w="0">
                <a:solidFill>
                  <a:srgbClr val="000000"/>
                </a:solidFill>
                <a:prstDash val="solid"/>
                <a:round/>
                <a:headEnd/>
                <a:tailEnd/>
              </a:ln>
            </p:spPr>
            <p:txBody>
              <a:bodyPr/>
              <a:lstStyle/>
              <a:p>
                <a:endParaRPr lang="en-US"/>
              </a:p>
            </p:txBody>
          </p:sp>
          <p:sp>
            <p:nvSpPr>
              <p:cNvPr id="553" name="Freeform 184">
                <a:extLst>
                  <a:ext uri="{FF2B5EF4-FFF2-40B4-BE49-F238E27FC236}">
                    <a16:creationId xmlns:a16="http://schemas.microsoft.com/office/drawing/2014/main" id="{4A53332D-49E9-4D7E-BE4C-71AAF1EE9784}"/>
                  </a:ext>
                </a:extLst>
              </p:cNvPr>
              <p:cNvSpPr>
                <a:spLocks/>
              </p:cNvSpPr>
              <p:nvPr/>
            </p:nvSpPr>
            <p:spPr bwMode="auto">
              <a:xfrm>
                <a:off x="1484" y="1638"/>
                <a:ext cx="69" cy="7"/>
              </a:xfrm>
              <a:custGeom>
                <a:avLst/>
                <a:gdLst>
                  <a:gd name="T0" fmla="*/ 416 w 416"/>
                  <a:gd name="T1" fmla="*/ 33 h 33"/>
                  <a:gd name="T2" fmla="*/ 384 w 416"/>
                  <a:gd name="T3" fmla="*/ 0 h 33"/>
                  <a:gd name="T4" fmla="*/ 0 w 416"/>
                  <a:gd name="T5" fmla="*/ 33 h 33"/>
                  <a:gd name="T6" fmla="*/ 416 w 416"/>
                  <a:gd name="T7" fmla="*/ 33 h 33"/>
                  <a:gd name="T8" fmla="*/ 0 60000 65536"/>
                  <a:gd name="T9" fmla="*/ 0 60000 65536"/>
                  <a:gd name="T10" fmla="*/ 0 60000 65536"/>
                  <a:gd name="T11" fmla="*/ 0 60000 65536"/>
                  <a:gd name="T12" fmla="*/ 0 w 416"/>
                  <a:gd name="T13" fmla="*/ 0 h 33"/>
                  <a:gd name="T14" fmla="*/ 416 w 416"/>
                  <a:gd name="T15" fmla="*/ 33 h 33"/>
                </a:gdLst>
                <a:ahLst/>
                <a:cxnLst>
                  <a:cxn ang="T8">
                    <a:pos x="T0" y="T1"/>
                  </a:cxn>
                  <a:cxn ang="T9">
                    <a:pos x="T2" y="T3"/>
                  </a:cxn>
                  <a:cxn ang="T10">
                    <a:pos x="T4" y="T5"/>
                  </a:cxn>
                  <a:cxn ang="T11">
                    <a:pos x="T6" y="T7"/>
                  </a:cxn>
                </a:cxnLst>
                <a:rect l="T12" t="T13" r="T14" b="T15"/>
                <a:pathLst>
                  <a:path w="416" h="33">
                    <a:moveTo>
                      <a:pt x="416" y="33"/>
                    </a:moveTo>
                    <a:lnTo>
                      <a:pt x="384" y="0"/>
                    </a:lnTo>
                    <a:lnTo>
                      <a:pt x="0" y="33"/>
                    </a:lnTo>
                    <a:lnTo>
                      <a:pt x="416" y="33"/>
                    </a:lnTo>
                    <a:close/>
                  </a:path>
                </a:pathLst>
              </a:custGeom>
              <a:solidFill>
                <a:srgbClr val="000000"/>
              </a:solidFill>
              <a:ln w="9525">
                <a:noFill/>
                <a:round/>
                <a:headEnd/>
                <a:tailEnd/>
              </a:ln>
            </p:spPr>
            <p:txBody>
              <a:bodyPr/>
              <a:lstStyle/>
              <a:p>
                <a:endParaRPr lang="en-US"/>
              </a:p>
            </p:txBody>
          </p:sp>
          <p:sp>
            <p:nvSpPr>
              <p:cNvPr id="554" name="Freeform 185">
                <a:extLst>
                  <a:ext uri="{FF2B5EF4-FFF2-40B4-BE49-F238E27FC236}">
                    <a16:creationId xmlns:a16="http://schemas.microsoft.com/office/drawing/2014/main" id="{B7D885CF-0A65-47AF-A24B-6F30AD4BDB94}"/>
                  </a:ext>
                </a:extLst>
              </p:cNvPr>
              <p:cNvSpPr>
                <a:spLocks/>
              </p:cNvSpPr>
              <p:nvPr/>
            </p:nvSpPr>
            <p:spPr bwMode="auto">
              <a:xfrm>
                <a:off x="1484" y="1638"/>
                <a:ext cx="64" cy="7"/>
              </a:xfrm>
              <a:custGeom>
                <a:avLst/>
                <a:gdLst>
                  <a:gd name="T0" fmla="*/ 384 w 384"/>
                  <a:gd name="T1" fmla="*/ 0 h 33"/>
                  <a:gd name="T2" fmla="*/ 0 w 384"/>
                  <a:gd name="T3" fmla="*/ 33 h 33"/>
                  <a:gd name="T4" fmla="*/ 0 w 384"/>
                  <a:gd name="T5" fmla="*/ 0 h 33"/>
                  <a:gd name="T6" fmla="*/ 384 w 384"/>
                  <a:gd name="T7" fmla="*/ 0 h 33"/>
                  <a:gd name="T8" fmla="*/ 0 60000 65536"/>
                  <a:gd name="T9" fmla="*/ 0 60000 65536"/>
                  <a:gd name="T10" fmla="*/ 0 60000 65536"/>
                  <a:gd name="T11" fmla="*/ 0 60000 65536"/>
                  <a:gd name="T12" fmla="*/ 0 w 384"/>
                  <a:gd name="T13" fmla="*/ 0 h 33"/>
                  <a:gd name="T14" fmla="*/ 384 w 384"/>
                  <a:gd name="T15" fmla="*/ 33 h 33"/>
                </a:gdLst>
                <a:ahLst/>
                <a:cxnLst>
                  <a:cxn ang="T8">
                    <a:pos x="T0" y="T1"/>
                  </a:cxn>
                  <a:cxn ang="T9">
                    <a:pos x="T2" y="T3"/>
                  </a:cxn>
                  <a:cxn ang="T10">
                    <a:pos x="T4" y="T5"/>
                  </a:cxn>
                  <a:cxn ang="T11">
                    <a:pos x="T6" y="T7"/>
                  </a:cxn>
                </a:cxnLst>
                <a:rect l="T12" t="T13" r="T14" b="T15"/>
                <a:pathLst>
                  <a:path w="384" h="33">
                    <a:moveTo>
                      <a:pt x="384" y="0"/>
                    </a:moveTo>
                    <a:lnTo>
                      <a:pt x="0" y="33"/>
                    </a:lnTo>
                    <a:lnTo>
                      <a:pt x="0" y="0"/>
                    </a:lnTo>
                    <a:lnTo>
                      <a:pt x="384" y="0"/>
                    </a:lnTo>
                    <a:close/>
                  </a:path>
                </a:pathLst>
              </a:custGeom>
              <a:solidFill>
                <a:srgbClr val="000000"/>
              </a:solidFill>
              <a:ln w="9525">
                <a:noFill/>
                <a:round/>
                <a:headEnd/>
                <a:tailEnd/>
              </a:ln>
            </p:spPr>
            <p:txBody>
              <a:bodyPr/>
              <a:lstStyle/>
              <a:p>
                <a:endParaRPr lang="en-US"/>
              </a:p>
            </p:txBody>
          </p:sp>
          <p:sp>
            <p:nvSpPr>
              <p:cNvPr id="555" name="Freeform 186">
                <a:extLst>
                  <a:ext uri="{FF2B5EF4-FFF2-40B4-BE49-F238E27FC236}">
                    <a16:creationId xmlns:a16="http://schemas.microsoft.com/office/drawing/2014/main" id="{0C4EC0B3-C66C-4BB9-8319-18F365FA3563}"/>
                  </a:ext>
                </a:extLst>
              </p:cNvPr>
              <p:cNvSpPr>
                <a:spLocks/>
              </p:cNvSpPr>
              <p:nvPr/>
            </p:nvSpPr>
            <p:spPr bwMode="auto">
              <a:xfrm>
                <a:off x="1484" y="1638"/>
                <a:ext cx="69" cy="7"/>
              </a:xfrm>
              <a:custGeom>
                <a:avLst/>
                <a:gdLst>
                  <a:gd name="T0" fmla="*/ 416 w 416"/>
                  <a:gd name="T1" fmla="*/ 33 h 33"/>
                  <a:gd name="T2" fmla="*/ 384 w 416"/>
                  <a:gd name="T3" fmla="*/ 0 h 33"/>
                  <a:gd name="T4" fmla="*/ 0 w 416"/>
                  <a:gd name="T5" fmla="*/ 0 h 33"/>
                  <a:gd name="T6" fmla="*/ 0 w 416"/>
                  <a:gd name="T7" fmla="*/ 33 h 33"/>
                  <a:gd name="T8" fmla="*/ 416 w 416"/>
                  <a:gd name="T9" fmla="*/ 33 h 33"/>
                  <a:gd name="T10" fmla="*/ 0 60000 65536"/>
                  <a:gd name="T11" fmla="*/ 0 60000 65536"/>
                  <a:gd name="T12" fmla="*/ 0 60000 65536"/>
                  <a:gd name="T13" fmla="*/ 0 60000 65536"/>
                  <a:gd name="T14" fmla="*/ 0 60000 65536"/>
                  <a:gd name="T15" fmla="*/ 0 w 416"/>
                  <a:gd name="T16" fmla="*/ 0 h 33"/>
                  <a:gd name="T17" fmla="*/ 416 w 416"/>
                  <a:gd name="T18" fmla="*/ 33 h 33"/>
                </a:gdLst>
                <a:ahLst/>
                <a:cxnLst>
                  <a:cxn ang="T10">
                    <a:pos x="T0" y="T1"/>
                  </a:cxn>
                  <a:cxn ang="T11">
                    <a:pos x="T2" y="T3"/>
                  </a:cxn>
                  <a:cxn ang="T12">
                    <a:pos x="T4" y="T5"/>
                  </a:cxn>
                  <a:cxn ang="T13">
                    <a:pos x="T6" y="T7"/>
                  </a:cxn>
                  <a:cxn ang="T14">
                    <a:pos x="T8" y="T9"/>
                  </a:cxn>
                </a:cxnLst>
                <a:rect l="T15" t="T16" r="T17" b="T18"/>
                <a:pathLst>
                  <a:path w="416" h="33">
                    <a:moveTo>
                      <a:pt x="416" y="33"/>
                    </a:moveTo>
                    <a:lnTo>
                      <a:pt x="384" y="0"/>
                    </a:lnTo>
                    <a:lnTo>
                      <a:pt x="0" y="0"/>
                    </a:lnTo>
                    <a:lnTo>
                      <a:pt x="0" y="33"/>
                    </a:lnTo>
                    <a:lnTo>
                      <a:pt x="416" y="33"/>
                    </a:lnTo>
                  </a:path>
                </a:pathLst>
              </a:custGeom>
              <a:noFill/>
              <a:ln w="0">
                <a:solidFill>
                  <a:srgbClr val="000000"/>
                </a:solidFill>
                <a:prstDash val="solid"/>
                <a:round/>
                <a:headEnd/>
                <a:tailEnd/>
              </a:ln>
            </p:spPr>
            <p:txBody>
              <a:bodyPr/>
              <a:lstStyle/>
              <a:p>
                <a:endParaRPr lang="en-US"/>
              </a:p>
            </p:txBody>
          </p:sp>
          <p:sp>
            <p:nvSpPr>
              <p:cNvPr id="556" name="Freeform 187">
                <a:extLst>
                  <a:ext uri="{FF2B5EF4-FFF2-40B4-BE49-F238E27FC236}">
                    <a16:creationId xmlns:a16="http://schemas.microsoft.com/office/drawing/2014/main" id="{024D8AEF-B22D-43BB-BA6F-E6159A9CE8E1}"/>
                  </a:ext>
                </a:extLst>
              </p:cNvPr>
              <p:cNvSpPr>
                <a:spLocks/>
              </p:cNvSpPr>
              <p:nvPr/>
            </p:nvSpPr>
            <p:spPr bwMode="auto">
              <a:xfrm>
                <a:off x="814" y="2702"/>
                <a:ext cx="667" cy="7"/>
              </a:xfrm>
              <a:custGeom>
                <a:avLst/>
                <a:gdLst>
                  <a:gd name="T0" fmla="*/ 32 w 4005"/>
                  <a:gd name="T1" fmla="*/ 0 h 33"/>
                  <a:gd name="T2" fmla="*/ 0 w 4005"/>
                  <a:gd name="T3" fmla="*/ 33 h 33"/>
                  <a:gd name="T4" fmla="*/ 4005 w 4005"/>
                  <a:gd name="T5" fmla="*/ 0 h 33"/>
                  <a:gd name="T6" fmla="*/ 32 w 4005"/>
                  <a:gd name="T7" fmla="*/ 0 h 33"/>
                  <a:gd name="T8" fmla="*/ 0 60000 65536"/>
                  <a:gd name="T9" fmla="*/ 0 60000 65536"/>
                  <a:gd name="T10" fmla="*/ 0 60000 65536"/>
                  <a:gd name="T11" fmla="*/ 0 60000 65536"/>
                  <a:gd name="T12" fmla="*/ 0 w 4005"/>
                  <a:gd name="T13" fmla="*/ 0 h 33"/>
                  <a:gd name="T14" fmla="*/ 4005 w 4005"/>
                  <a:gd name="T15" fmla="*/ 33 h 33"/>
                </a:gdLst>
                <a:ahLst/>
                <a:cxnLst>
                  <a:cxn ang="T8">
                    <a:pos x="T0" y="T1"/>
                  </a:cxn>
                  <a:cxn ang="T9">
                    <a:pos x="T2" y="T3"/>
                  </a:cxn>
                  <a:cxn ang="T10">
                    <a:pos x="T4" y="T5"/>
                  </a:cxn>
                  <a:cxn ang="T11">
                    <a:pos x="T6" y="T7"/>
                  </a:cxn>
                </a:cxnLst>
                <a:rect l="T12" t="T13" r="T14" b="T15"/>
                <a:pathLst>
                  <a:path w="4005" h="33">
                    <a:moveTo>
                      <a:pt x="32" y="0"/>
                    </a:moveTo>
                    <a:lnTo>
                      <a:pt x="0" y="33"/>
                    </a:lnTo>
                    <a:lnTo>
                      <a:pt x="4005" y="0"/>
                    </a:lnTo>
                    <a:lnTo>
                      <a:pt x="32" y="0"/>
                    </a:lnTo>
                    <a:close/>
                  </a:path>
                </a:pathLst>
              </a:custGeom>
              <a:solidFill>
                <a:srgbClr val="000000"/>
              </a:solidFill>
              <a:ln w="9525">
                <a:noFill/>
                <a:round/>
                <a:headEnd/>
                <a:tailEnd/>
              </a:ln>
            </p:spPr>
            <p:txBody>
              <a:bodyPr/>
              <a:lstStyle/>
              <a:p>
                <a:endParaRPr lang="en-US"/>
              </a:p>
            </p:txBody>
          </p:sp>
          <p:sp>
            <p:nvSpPr>
              <p:cNvPr id="557" name="Freeform 188">
                <a:extLst>
                  <a:ext uri="{FF2B5EF4-FFF2-40B4-BE49-F238E27FC236}">
                    <a16:creationId xmlns:a16="http://schemas.microsoft.com/office/drawing/2014/main" id="{0BF781BA-1973-4BE9-9DFE-BEB8641138BE}"/>
                  </a:ext>
                </a:extLst>
              </p:cNvPr>
              <p:cNvSpPr>
                <a:spLocks/>
              </p:cNvSpPr>
              <p:nvPr/>
            </p:nvSpPr>
            <p:spPr bwMode="auto">
              <a:xfrm>
                <a:off x="814" y="2702"/>
                <a:ext cx="673" cy="7"/>
              </a:xfrm>
              <a:custGeom>
                <a:avLst/>
                <a:gdLst>
                  <a:gd name="T0" fmla="*/ 0 w 4037"/>
                  <a:gd name="T1" fmla="*/ 33 h 33"/>
                  <a:gd name="T2" fmla="*/ 4005 w 4037"/>
                  <a:gd name="T3" fmla="*/ 0 h 33"/>
                  <a:gd name="T4" fmla="*/ 4037 w 4037"/>
                  <a:gd name="T5" fmla="*/ 33 h 33"/>
                  <a:gd name="T6" fmla="*/ 0 w 4037"/>
                  <a:gd name="T7" fmla="*/ 33 h 33"/>
                  <a:gd name="T8" fmla="*/ 0 60000 65536"/>
                  <a:gd name="T9" fmla="*/ 0 60000 65536"/>
                  <a:gd name="T10" fmla="*/ 0 60000 65536"/>
                  <a:gd name="T11" fmla="*/ 0 60000 65536"/>
                  <a:gd name="T12" fmla="*/ 0 w 4037"/>
                  <a:gd name="T13" fmla="*/ 0 h 33"/>
                  <a:gd name="T14" fmla="*/ 4037 w 4037"/>
                  <a:gd name="T15" fmla="*/ 33 h 33"/>
                </a:gdLst>
                <a:ahLst/>
                <a:cxnLst>
                  <a:cxn ang="T8">
                    <a:pos x="T0" y="T1"/>
                  </a:cxn>
                  <a:cxn ang="T9">
                    <a:pos x="T2" y="T3"/>
                  </a:cxn>
                  <a:cxn ang="T10">
                    <a:pos x="T4" y="T5"/>
                  </a:cxn>
                  <a:cxn ang="T11">
                    <a:pos x="T6" y="T7"/>
                  </a:cxn>
                </a:cxnLst>
                <a:rect l="T12" t="T13" r="T14" b="T15"/>
                <a:pathLst>
                  <a:path w="4037" h="33">
                    <a:moveTo>
                      <a:pt x="0" y="33"/>
                    </a:moveTo>
                    <a:lnTo>
                      <a:pt x="4005" y="0"/>
                    </a:lnTo>
                    <a:lnTo>
                      <a:pt x="4037" y="33"/>
                    </a:lnTo>
                    <a:lnTo>
                      <a:pt x="0" y="33"/>
                    </a:lnTo>
                    <a:close/>
                  </a:path>
                </a:pathLst>
              </a:custGeom>
              <a:solidFill>
                <a:srgbClr val="000000"/>
              </a:solidFill>
              <a:ln w="9525">
                <a:noFill/>
                <a:round/>
                <a:headEnd/>
                <a:tailEnd/>
              </a:ln>
            </p:spPr>
            <p:txBody>
              <a:bodyPr/>
              <a:lstStyle/>
              <a:p>
                <a:endParaRPr lang="en-US"/>
              </a:p>
            </p:txBody>
          </p:sp>
          <p:sp>
            <p:nvSpPr>
              <p:cNvPr id="558" name="Freeform 189">
                <a:extLst>
                  <a:ext uri="{FF2B5EF4-FFF2-40B4-BE49-F238E27FC236}">
                    <a16:creationId xmlns:a16="http://schemas.microsoft.com/office/drawing/2014/main" id="{68846E34-B9EE-4714-8051-61ACEC4666C0}"/>
                  </a:ext>
                </a:extLst>
              </p:cNvPr>
              <p:cNvSpPr>
                <a:spLocks/>
              </p:cNvSpPr>
              <p:nvPr/>
            </p:nvSpPr>
            <p:spPr bwMode="auto">
              <a:xfrm>
                <a:off x="814" y="2702"/>
                <a:ext cx="673" cy="7"/>
              </a:xfrm>
              <a:custGeom>
                <a:avLst/>
                <a:gdLst>
                  <a:gd name="T0" fmla="*/ 32 w 4037"/>
                  <a:gd name="T1" fmla="*/ 0 h 33"/>
                  <a:gd name="T2" fmla="*/ 0 w 4037"/>
                  <a:gd name="T3" fmla="*/ 33 h 33"/>
                  <a:gd name="T4" fmla="*/ 4037 w 4037"/>
                  <a:gd name="T5" fmla="*/ 33 h 33"/>
                  <a:gd name="T6" fmla="*/ 4005 w 4037"/>
                  <a:gd name="T7" fmla="*/ 0 h 33"/>
                  <a:gd name="T8" fmla="*/ 32 w 4037"/>
                  <a:gd name="T9" fmla="*/ 0 h 33"/>
                  <a:gd name="T10" fmla="*/ 0 60000 65536"/>
                  <a:gd name="T11" fmla="*/ 0 60000 65536"/>
                  <a:gd name="T12" fmla="*/ 0 60000 65536"/>
                  <a:gd name="T13" fmla="*/ 0 60000 65536"/>
                  <a:gd name="T14" fmla="*/ 0 60000 65536"/>
                  <a:gd name="T15" fmla="*/ 0 w 4037"/>
                  <a:gd name="T16" fmla="*/ 0 h 33"/>
                  <a:gd name="T17" fmla="*/ 4037 w 4037"/>
                  <a:gd name="T18" fmla="*/ 33 h 33"/>
                </a:gdLst>
                <a:ahLst/>
                <a:cxnLst>
                  <a:cxn ang="T10">
                    <a:pos x="T0" y="T1"/>
                  </a:cxn>
                  <a:cxn ang="T11">
                    <a:pos x="T2" y="T3"/>
                  </a:cxn>
                  <a:cxn ang="T12">
                    <a:pos x="T4" y="T5"/>
                  </a:cxn>
                  <a:cxn ang="T13">
                    <a:pos x="T6" y="T7"/>
                  </a:cxn>
                  <a:cxn ang="T14">
                    <a:pos x="T8" y="T9"/>
                  </a:cxn>
                </a:cxnLst>
                <a:rect l="T15" t="T16" r="T17" b="T18"/>
                <a:pathLst>
                  <a:path w="4037" h="33">
                    <a:moveTo>
                      <a:pt x="32" y="0"/>
                    </a:moveTo>
                    <a:lnTo>
                      <a:pt x="0" y="33"/>
                    </a:lnTo>
                    <a:lnTo>
                      <a:pt x="4037" y="33"/>
                    </a:lnTo>
                    <a:lnTo>
                      <a:pt x="4005" y="0"/>
                    </a:lnTo>
                    <a:lnTo>
                      <a:pt x="32" y="0"/>
                    </a:lnTo>
                  </a:path>
                </a:pathLst>
              </a:custGeom>
              <a:noFill/>
              <a:ln w="0">
                <a:solidFill>
                  <a:srgbClr val="000000"/>
                </a:solidFill>
                <a:prstDash val="solid"/>
                <a:round/>
                <a:headEnd/>
                <a:tailEnd/>
              </a:ln>
            </p:spPr>
            <p:txBody>
              <a:bodyPr/>
              <a:lstStyle/>
              <a:p>
                <a:endParaRPr lang="en-US"/>
              </a:p>
            </p:txBody>
          </p:sp>
          <p:sp>
            <p:nvSpPr>
              <p:cNvPr id="559" name="Freeform 190">
                <a:extLst>
                  <a:ext uri="{FF2B5EF4-FFF2-40B4-BE49-F238E27FC236}">
                    <a16:creationId xmlns:a16="http://schemas.microsoft.com/office/drawing/2014/main" id="{09B78719-1699-4A7A-8841-393FEC428167}"/>
                  </a:ext>
                </a:extLst>
              </p:cNvPr>
              <p:cNvSpPr>
                <a:spLocks/>
              </p:cNvSpPr>
              <p:nvPr/>
            </p:nvSpPr>
            <p:spPr bwMode="auto">
              <a:xfrm>
                <a:off x="1481" y="1317"/>
                <a:ext cx="6" cy="1392"/>
              </a:xfrm>
              <a:custGeom>
                <a:avLst/>
                <a:gdLst>
                  <a:gd name="T0" fmla="*/ 0 w 32"/>
                  <a:gd name="T1" fmla="*/ 6925 h 6958"/>
                  <a:gd name="T2" fmla="*/ 32 w 32"/>
                  <a:gd name="T3" fmla="*/ 6958 h 6958"/>
                  <a:gd name="T4" fmla="*/ 0 w 32"/>
                  <a:gd name="T5" fmla="*/ 0 h 6958"/>
                  <a:gd name="T6" fmla="*/ 0 w 32"/>
                  <a:gd name="T7" fmla="*/ 6925 h 6958"/>
                  <a:gd name="T8" fmla="*/ 0 60000 65536"/>
                  <a:gd name="T9" fmla="*/ 0 60000 65536"/>
                  <a:gd name="T10" fmla="*/ 0 60000 65536"/>
                  <a:gd name="T11" fmla="*/ 0 60000 65536"/>
                  <a:gd name="T12" fmla="*/ 0 w 32"/>
                  <a:gd name="T13" fmla="*/ 0 h 6958"/>
                  <a:gd name="T14" fmla="*/ 32 w 32"/>
                  <a:gd name="T15" fmla="*/ 6958 h 6958"/>
                </a:gdLst>
                <a:ahLst/>
                <a:cxnLst>
                  <a:cxn ang="T8">
                    <a:pos x="T0" y="T1"/>
                  </a:cxn>
                  <a:cxn ang="T9">
                    <a:pos x="T2" y="T3"/>
                  </a:cxn>
                  <a:cxn ang="T10">
                    <a:pos x="T4" y="T5"/>
                  </a:cxn>
                  <a:cxn ang="T11">
                    <a:pos x="T6" y="T7"/>
                  </a:cxn>
                </a:cxnLst>
                <a:rect l="T12" t="T13" r="T14" b="T15"/>
                <a:pathLst>
                  <a:path w="32" h="6958">
                    <a:moveTo>
                      <a:pt x="0" y="6925"/>
                    </a:moveTo>
                    <a:lnTo>
                      <a:pt x="32" y="6958"/>
                    </a:lnTo>
                    <a:lnTo>
                      <a:pt x="0" y="0"/>
                    </a:lnTo>
                    <a:lnTo>
                      <a:pt x="0" y="6925"/>
                    </a:lnTo>
                    <a:close/>
                  </a:path>
                </a:pathLst>
              </a:custGeom>
              <a:solidFill>
                <a:srgbClr val="000000"/>
              </a:solidFill>
              <a:ln w="9525">
                <a:noFill/>
                <a:round/>
                <a:headEnd/>
                <a:tailEnd/>
              </a:ln>
            </p:spPr>
            <p:txBody>
              <a:bodyPr/>
              <a:lstStyle/>
              <a:p>
                <a:endParaRPr lang="en-US"/>
              </a:p>
            </p:txBody>
          </p:sp>
          <p:sp>
            <p:nvSpPr>
              <p:cNvPr id="560" name="Freeform 191">
                <a:extLst>
                  <a:ext uri="{FF2B5EF4-FFF2-40B4-BE49-F238E27FC236}">
                    <a16:creationId xmlns:a16="http://schemas.microsoft.com/office/drawing/2014/main" id="{573E2B92-3C73-4A13-9650-A6B4238BF765}"/>
                  </a:ext>
                </a:extLst>
              </p:cNvPr>
              <p:cNvSpPr>
                <a:spLocks/>
              </p:cNvSpPr>
              <p:nvPr/>
            </p:nvSpPr>
            <p:spPr bwMode="auto">
              <a:xfrm>
                <a:off x="1481" y="1311"/>
                <a:ext cx="6" cy="1398"/>
              </a:xfrm>
              <a:custGeom>
                <a:avLst/>
                <a:gdLst>
                  <a:gd name="T0" fmla="*/ 32 w 32"/>
                  <a:gd name="T1" fmla="*/ 6990 h 6990"/>
                  <a:gd name="T2" fmla="*/ 0 w 32"/>
                  <a:gd name="T3" fmla="*/ 32 h 6990"/>
                  <a:gd name="T4" fmla="*/ 32 w 32"/>
                  <a:gd name="T5" fmla="*/ 0 h 6990"/>
                  <a:gd name="T6" fmla="*/ 32 w 32"/>
                  <a:gd name="T7" fmla="*/ 6990 h 6990"/>
                  <a:gd name="T8" fmla="*/ 0 60000 65536"/>
                  <a:gd name="T9" fmla="*/ 0 60000 65536"/>
                  <a:gd name="T10" fmla="*/ 0 60000 65536"/>
                  <a:gd name="T11" fmla="*/ 0 60000 65536"/>
                  <a:gd name="T12" fmla="*/ 0 w 32"/>
                  <a:gd name="T13" fmla="*/ 0 h 6990"/>
                  <a:gd name="T14" fmla="*/ 32 w 32"/>
                  <a:gd name="T15" fmla="*/ 6990 h 6990"/>
                </a:gdLst>
                <a:ahLst/>
                <a:cxnLst>
                  <a:cxn ang="T8">
                    <a:pos x="T0" y="T1"/>
                  </a:cxn>
                  <a:cxn ang="T9">
                    <a:pos x="T2" y="T3"/>
                  </a:cxn>
                  <a:cxn ang="T10">
                    <a:pos x="T4" y="T5"/>
                  </a:cxn>
                  <a:cxn ang="T11">
                    <a:pos x="T6" y="T7"/>
                  </a:cxn>
                </a:cxnLst>
                <a:rect l="T12" t="T13" r="T14" b="T15"/>
                <a:pathLst>
                  <a:path w="32" h="6990">
                    <a:moveTo>
                      <a:pt x="32" y="6990"/>
                    </a:moveTo>
                    <a:lnTo>
                      <a:pt x="0" y="32"/>
                    </a:lnTo>
                    <a:lnTo>
                      <a:pt x="32" y="0"/>
                    </a:lnTo>
                    <a:lnTo>
                      <a:pt x="32" y="6990"/>
                    </a:lnTo>
                    <a:close/>
                  </a:path>
                </a:pathLst>
              </a:custGeom>
              <a:solidFill>
                <a:srgbClr val="000000"/>
              </a:solidFill>
              <a:ln w="9525">
                <a:noFill/>
                <a:round/>
                <a:headEnd/>
                <a:tailEnd/>
              </a:ln>
            </p:spPr>
            <p:txBody>
              <a:bodyPr/>
              <a:lstStyle/>
              <a:p>
                <a:endParaRPr lang="en-US"/>
              </a:p>
            </p:txBody>
          </p:sp>
          <p:sp>
            <p:nvSpPr>
              <p:cNvPr id="561" name="Freeform 192">
                <a:extLst>
                  <a:ext uri="{FF2B5EF4-FFF2-40B4-BE49-F238E27FC236}">
                    <a16:creationId xmlns:a16="http://schemas.microsoft.com/office/drawing/2014/main" id="{7B56810F-9C9C-441E-8A89-F5718A509D7E}"/>
                  </a:ext>
                </a:extLst>
              </p:cNvPr>
              <p:cNvSpPr>
                <a:spLocks/>
              </p:cNvSpPr>
              <p:nvPr/>
            </p:nvSpPr>
            <p:spPr bwMode="auto">
              <a:xfrm>
                <a:off x="1481" y="1311"/>
                <a:ext cx="6" cy="1398"/>
              </a:xfrm>
              <a:custGeom>
                <a:avLst/>
                <a:gdLst>
                  <a:gd name="T0" fmla="*/ 0 w 32"/>
                  <a:gd name="T1" fmla="*/ 6957 h 6990"/>
                  <a:gd name="T2" fmla="*/ 32 w 32"/>
                  <a:gd name="T3" fmla="*/ 6990 h 6990"/>
                  <a:gd name="T4" fmla="*/ 32 w 32"/>
                  <a:gd name="T5" fmla="*/ 0 h 6990"/>
                  <a:gd name="T6" fmla="*/ 0 w 32"/>
                  <a:gd name="T7" fmla="*/ 32 h 6990"/>
                  <a:gd name="T8" fmla="*/ 0 w 32"/>
                  <a:gd name="T9" fmla="*/ 6957 h 6990"/>
                  <a:gd name="T10" fmla="*/ 0 60000 65536"/>
                  <a:gd name="T11" fmla="*/ 0 60000 65536"/>
                  <a:gd name="T12" fmla="*/ 0 60000 65536"/>
                  <a:gd name="T13" fmla="*/ 0 60000 65536"/>
                  <a:gd name="T14" fmla="*/ 0 60000 65536"/>
                  <a:gd name="T15" fmla="*/ 0 w 32"/>
                  <a:gd name="T16" fmla="*/ 0 h 6990"/>
                  <a:gd name="T17" fmla="*/ 32 w 32"/>
                  <a:gd name="T18" fmla="*/ 6990 h 6990"/>
                </a:gdLst>
                <a:ahLst/>
                <a:cxnLst>
                  <a:cxn ang="T10">
                    <a:pos x="T0" y="T1"/>
                  </a:cxn>
                  <a:cxn ang="T11">
                    <a:pos x="T2" y="T3"/>
                  </a:cxn>
                  <a:cxn ang="T12">
                    <a:pos x="T4" y="T5"/>
                  </a:cxn>
                  <a:cxn ang="T13">
                    <a:pos x="T6" y="T7"/>
                  </a:cxn>
                  <a:cxn ang="T14">
                    <a:pos x="T8" y="T9"/>
                  </a:cxn>
                </a:cxnLst>
                <a:rect l="T15" t="T16" r="T17" b="T18"/>
                <a:pathLst>
                  <a:path w="32" h="6990">
                    <a:moveTo>
                      <a:pt x="0" y="6957"/>
                    </a:moveTo>
                    <a:lnTo>
                      <a:pt x="32" y="6990"/>
                    </a:lnTo>
                    <a:lnTo>
                      <a:pt x="32" y="0"/>
                    </a:lnTo>
                    <a:lnTo>
                      <a:pt x="0" y="32"/>
                    </a:lnTo>
                    <a:lnTo>
                      <a:pt x="0" y="6957"/>
                    </a:lnTo>
                  </a:path>
                </a:pathLst>
              </a:custGeom>
              <a:noFill/>
              <a:ln w="0">
                <a:solidFill>
                  <a:srgbClr val="000000"/>
                </a:solidFill>
                <a:prstDash val="solid"/>
                <a:round/>
                <a:headEnd/>
                <a:tailEnd/>
              </a:ln>
            </p:spPr>
            <p:txBody>
              <a:bodyPr/>
              <a:lstStyle/>
              <a:p>
                <a:endParaRPr lang="en-US"/>
              </a:p>
            </p:txBody>
          </p:sp>
          <p:sp>
            <p:nvSpPr>
              <p:cNvPr id="562" name="Freeform 193">
                <a:extLst>
                  <a:ext uri="{FF2B5EF4-FFF2-40B4-BE49-F238E27FC236}">
                    <a16:creationId xmlns:a16="http://schemas.microsoft.com/office/drawing/2014/main" id="{B3A41FF6-A097-4715-BD12-636A0ABBC08C}"/>
                  </a:ext>
                </a:extLst>
              </p:cNvPr>
              <p:cNvSpPr>
                <a:spLocks/>
              </p:cNvSpPr>
              <p:nvPr/>
            </p:nvSpPr>
            <p:spPr bwMode="auto">
              <a:xfrm>
                <a:off x="819" y="1311"/>
                <a:ext cx="668" cy="6"/>
              </a:xfrm>
              <a:custGeom>
                <a:avLst/>
                <a:gdLst>
                  <a:gd name="T0" fmla="*/ 3973 w 4005"/>
                  <a:gd name="T1" fmla="*/ 32 h 32"/>
                  <a:gd name="T2" fmla="*/ 4005 w 4005"/>
                  <a:gd name="T3" fmla="*/ 0 h 32"/>
                  <a:gd name="T4" fmla="*/ 0 w 4005"/>
                  <a:gd name="T5" fmla="*/ 32 h 32"/>
                  <a:gd name="T6" fmla="*/ 3973 w 4005"/>
                  <a:gd name="T7" fmla="*/ 32 h 32"/>
                  <a:gd name="T8" fmla="*/ 0 60000 65536"/>
                  <a:gd name="T9" fmla="*/ 0 60000 65536"/>
                  <a:gd name="T10" fmla="*/ 0 60000 65536"/>
                  <a:gd name="T11" fmla="*/ 0 60000 65536"/>
                  <a:gd name="T12" fmla="*/ 0 w 4005"/>
                  <a:gd name="T13" fmla="*/ 0 h 32"/>
                  <a:gd name="T14" fmla="*/ 4005 w 4005"/>
                  <a:gd name="T15" fmla="*/ 32 h 32"/>
                </a:gdLst>
                <a:ahLst/>
                <a:cxnLst>
                  <a:cxn ang="T8">
                    <a:pos x="T0" y="T1"/>
                  </a:cxn>
                  <a:cxn ang="T9">
                    <a:pos x="T2" y="T3"/>
                  </a:cxn>
                  <a:cxn ang="T10">
                    <a:pos x="T4" y="T5"/>
                  </a:cxn>
                  <a:cxn ang="T11">
                    <a:pos x="T6" y="T7"/>
                  </a:cxn>
                </a:cxnLst>
                <a:rect l="T12" t="T13" r="T14" b="T15"/>
                <a:pathLst>
                  <a:path w="4005" h="32">
                    <a:moveTo>
                      <a:pt x="3973" y="32"/>
                    </a:moveTo>
                    <a:lnTo>
                      <a:pt x="4005" y="0"/>
                    </a:lnTo>
                    <a:lnTo>
                      <a:pt x="0" y="32"/>
                    </a:lnTo>
                    <a:lnTo>
                      <a:pt x="3973" y="32"/>
                    </a:lnTo>
                    <a:close/>
                  </a:path>
                </a:pathLst>
              </a:custGeom>
              <a:solidFill>
                <a:srgbClr val="000000"/>
              </a:solidFill>
              <a:ln w="9525">
                <a:noFill/>
                <a:round/>
                <a:headEnd/>
                <a:tailEnd/>
              </a:ln>
            </p:spPr>
            <p:txBody>
              <a:bodyPr/>
              <a:lstStyle/>
              <a:p>
                <a:endParaRPr lang="en-US"/>
              </a:p>
            </p:txBody>
          </p:sp>
          <p:sp>
            <p:nvSpPr>
              <p:cNvPr id="563" name="Freeform 194">
                <a:extLst>
                  <a:ext uri="{FF2B5EF4-FFF2-40B4-BE49-F238E27FC236}">
                    <a16:creationId xmlns:a16="http://schemas.microsoft.com/office/drawing/2014/main" id="{FF0FE7A9-89CF-4838-AF3C-81E1A2E44EE3}"/>
                  </a:ext>
                </a:extLst>
              </p:cNvPr>
              <p:cNvSpPr>
                <a:spLocks/>
              </p:cNvSpPr>
              <p:nvPr/>
            </p:nvSpPr>
            <p:spPr bwMode="auto">
              <a:xfrm>
                <a:off x="814" y="1311"/>
                <a:ext cx="673" cy="6"/>
              </a:xfrm>
              <a:custGeom>
                <a:avLst/>
                <a:gdLst>
                  <a:gd name="T0" fmla="*/ 4037 w 4037"/>
                  <a:gd name="T1" fmla="*/ 0 h 32"/>
                  <a:gd name="T2" fmla="*/ 32 w 4037"/>
                  <a:gd name="T3" fmla="*/ 32 h 32"/>
                  <a:gd name="T4" fmla="*/ 0 w 4037"/>
                  <a:gd name="T5" fmla="*/ 0 h 32"/>
                  <a:gd name="T6" fmla="*/ 4037 w 4037"/>
                  <a:gd name="T7" fmla="*/ 0 h 32"/>
                  <a:gd name="T8" fmla="*/ 0 60000 65536"/>
                  <a:gd name="T9" fmla="*/ 0 60000 65536"/>
                  <a:gd name="T10" fmla="*/ 0 60000 65536"/>
                  <a:gd name="T11" fmla="*/ 0 60000 65536"/>
                  <a:gd name="T12" fmla="*/ 0 w 4037"/>
                  <a:gd name="T13" fmla="*/ 0 h 32"/>
                  <a:gd name="T14" fmla="*/ 4037 w 4037"/>
                  <a:gd name="T15" fmla="*/ 32 h 32"/>
                </a:gdLst>
                <a:ahLst/>
                <a:cxnLst>
                  <a:cxn ang="T8">
                    <a:pos x="T0" y="T1"/>
                  </a:cxn>
                  <a:cxn ang="T9">
                    <a:pos x="T2" y="T3"/>
                  </a:cxn>
                  <a:cxn ang="T10">
                    <a:pos x="T4" y="T5"/>
                  </a:cxn>
                  <a:cxn ang="T11">
                    <a:pos x="T6" y="T7"/>
                  </a:cxn>
                </a:cxnLst>
                <a:rect l="T12" t="T13" r="T14" b="T15"/>
                <a:pathLst>
                  <a:path w="4037" h="32">
                    <a:moveTo>
                      <a:pt x="4037" y="0"/>
                    </a:moveTo>
                    <a:lnTo>
                      <a:pt x="32" y="32"/>
                    </a:lnTo>
                    <a:lnTo>
                      <a:pt x="0" y="0"/>
                    </a:lnTo>
                    <a:lnTo>
                      <a:pt x="4037" y="0"/>
                    </a:lnTo>
                    <a:close/>
                  </a:path>
                </a:pathLst>
              </a:custGeom>
              <a:solidFill>
                <a:srgbClr val="000000"/>
              </a:solidFill>
              <a:ln w="9525">
                <a:noFill/>
                <a:round/>
                <a:headEnd/>
                <a:tailEnd/>
              </a:ln>
            </p:spPr>
            <p:txBody>
              <a:bodyPr/>
              <a:lstStyle/>
              <a:p>
                <a:endParaRPr lang="en-US"/>
              </a:p>
            </p:txBody>
          </p:sp>
          <p:sp>
            <p:nvSpPr>
              <p:cNvPr id="564" name="Freeform 195">
                <a:extLst>
                  <a:ext uri="{FF2B5EF4-FFF2-40B4-BE49-F238E27FC236}">
                    <a16:creationId xmlns:a16="http://schemas.microsoft.com/office/drawing/2014/main" id="{F717FA33-94A5-4118-B052-49AE738C3D5E}"/>
                  </a:ext>
                </a:extLst>
              </p:cNvPr>
              <p:cNvSpPr>
                <a:spLocks/>
              </p:cNvSpPr>
              <p:nvPr/>
            </p:nvSpPr>
            <p:spPr bwMode="auto">
              <a:xfrm>
                <a:off x="814" y="1311"/>
                <a:ext cx="673" cy="6"/>
              </a:xfrm>
              <a:custGeom>
                <a:avLst/>
                <a:gdLst>
                  <a:gd name="T0" fmla="*/ 4005 w 4037"/>
                  <a:gd name="T1" fmla="*/ 32 h 32"/>
                  <a:gd name="T2" fmla="*/ 4037 w 4037"/>
                  <a:gd name="T3" fmla="*/ 0 h 32"/>
                  <a:gd name="T4" fmla="*/ 0 w 4037"/>
                  <a:gd name="T5" fmla="*/ 0 h 32"/>
                  <a:gd name="T6" fmla="*/ 32 w 4037"/>
                  <a:gd name="T7" fmla="*/ 32 h 32"/>
                  <a:gd name="T8" fmla="*/ 4005 w 4037"/>
                  <a:gd name="T9" fmla="*/ 32 h 32"/>
                  <a:gd name="T10" fmla="*/ 0 60000 65536"/>
                  <a:gd name="T11" fmla="*/ 0 60000 65536"/>
                  <a:gd name="T12" fmla="*/ 0 60000 65536"/>
                  <a:gd name="T13" fmla="*/ 0 60000 65536"/>
                  <a:gd name="T14" fmla="*/ 0 60000 65536"/>
                  <a:gd name="T15" fmla="*/ 0 w 4037"/>
                  <a:gd name="T16" fmla="*/ 0 h 32"/>
                  <a:gd name="T17" fmla="*/ 4037 w 4037"/>
                  <a:gd name="T18" fmla="*/ 32 h 32"/>
                </a:gdLst>
                <a:ahLst/>
                <a:cxnLst>
                  <a:cxn ang="T10">
                    <a:pos x="T0" y="T1"/>
                  </a:cxn>
                  <a:cxn ang="T11">
                    <a:pos x="T2" y="T3"/>
                  </a:cxn>
                  <a:cxn ang="T12">
                    <a:pos x="T4" y="T5"/>
                  </a:cxn>
                  <a:cxn ang="T13">
                    <a:pos x="T6" y="T7"/>
                  </a:cxn>
                  <a:cxn ang="T14">
                    <a:pos x="T8" y="T9"/>
                  </a:cxn>
                </a:cxnLst>
                <a:rect l="T15" t="T16" r="T17" b="T18"/>
                <a:pathLst>
                  <a:path w="4037" h="32">
                    <a:moveTo>
                      <a:pt x="4005" y="32"/>
                    </a:moveTo>
                    <a:lnTo>
                      <a:pt x="4037" y="0"/>
                    </a:lnTo>
                    <a:lnTo>
                      <a:pt x="0" y="0"/>
                    </a:lnTo>
                    <a:lnTo>
                      <a:pt x="32" y="32"/>
                    </a:lnTo>
                    <a:lnTo>
                      <a:pt x="4005" y="32"/>
                    </a:lnTo>
                  </a:path>
                </a:pathLst>
              </a:custGeom>
              <a:noFill/>
              <a:ln w="0">
                <a:solidFill>
                  <a:srgbClr val="000000"/>
                </a:solidFill>
                <a:prstDash val="solid"/>
                <a:round/>
                <a:headEnd/>
                <a:tailEnd/>
              </a:ln>
            </p:spPr>
            <p:txBody>
              <a:bodyPr/>
              <a:lstStyle/>
              <a:p>
                <a:endParaRPr lang="en-US"/>
              </a:p>
            </p:txBody>
          </p:sp>
          <p:sp>
            <p:nvSpPr>
              <p:cNvPr id="565" name="Freeform 196">
                <a:extLst>
                  <a:ext uri="{FF2B5EF4-FFF2-40B4-BE49-F238E27FC236}">
                    <a16:creationId xmlns:a16="http://schemas.microsoft.com/office/drawing/2014/main" id="{ECB2E85C-325B-47DF-AB21-B1431860D79B}"/>
                  </a:ext>
                </a:extLst>
              </p:cNvPr>
              <p:cNvSpPr>
                <a:spLocks/>
              </p:cNvSpPr>
              <p:nvPr/>
            </p:nvSpPr>
            <p:spPr bwMode="auto">
              <a:xfrm>
                <a:off x="814" y="1311"/>
                <a:ext cx="5" cy="1391"/>
              </a:xfrm>
              <a:custGeom>
                <a:avLst/>
                <a:gdLst>
                  <a:gd name="T0" fmla="*/ 32 w 32"/>
                  <a:gd name="T1" fmla="*/ 32 h 6957"/>
                  <a:gd name="T2" fmla="*/ 0 w 32"/>
                  <a:gd name="T3" fmla="*/ 0 h 6957"/>
                  <a:gd name="T4" fmla="*/ 32 w 32"/>
                  <a:gd name="T5" fmla="*/ 6957 h 6957"/>
                  <a:gd name="T6" fmla="*/ 32 w 32"/>
                  <a:gd name="T7" fmla="*/ 32 h 6957"/>
                  <a:gd name="T8" fmla="*/ 0 60000 65536"/>
                  <a:gd name="T9" fmla="*/ 0 60000 65536"/>
                  <a:gd name="T10" fmla="*/ 0 60000 65536"/>
                  <a:gd name="T11" fmla="*/ 0 60000 65536"/>
                  <a:gd name="T12" fmla="*/ 0 w 32"/>
                  <a:gd name="T13" fmla="*/ 0 h 6957"/>
                  <a:gd name="T14" fmla="*/ 32 w 32"/>
                  <a:gd name="T15" fmla="*/ 6957 h 6957"/>
                </a:gdLst>
                <a:ahLst/>
                <a:cxnLst>
                  <a:cxn ang="T8">
                    <a:pos x="T0" y="T1"/>
                  </a:cxn>
                  <a:cxn ang="T9">
                    <a:pos x="T2" y="T3"/>
                  </a:cxn>
                  <a:cxn ang="T10">
                    <a:pos x="T4" y="T5"/>
                  </a:cxn>
                  <a:cxn ang="T11">
                    <a:pos x="T6" y="T7"/>
                  </a:cxn>
                </a:cxnLst>
                <a:rect l="T12" t="T13" r="T14" b="T15"/>
                <a:pathLst>
                  <a:path w="32" h="6957">
                    <a:moveTo>
                      <a:pt x="32" y="32"/>
                    </a:moveTo>
                    <a:lnTo>
                      <a:pt x="0" y="0"/>
                    </a:lnTo>
                    <a:lnTo>
                      <a:pt x="32" y="6957"/>
                    </a:lnTo>
                    <a:lnTo>
                      <a:pt x="32" y="32"/>
                    </a:lnTo>
                    <a:close/>
                  </a:path>
                </a:pathLst>
              </a:custGeom>
              <a:solidFill>
                <a:srgbClr val="000000"/>
              </a:solidFill>
              <a:ln w="9525">
                <a:noFill/>
                <a:round/>
                <a:headEnd/>
                <a:tailEnd/>
              </a:ln>
            </p:spPr>
            <p:txBody>
              <a:bodyPr/>
              <a:lstStyle/>
              <a:p>
                <a:endParaRPr lang="en-US"/>
              </a:p>
            </p:txBody>
          </p:sp>
          <p:sp>
            <p:nvSpPr>
              <p:cNvPr id="566" name="Freeform 197">
                <a:extLst>
                  <a:ext uri="{FF2B5EF4-FFF2-40B4-BE49-F238E27FC236}">
                    <a16:creationId xmlns:a16="http://schemas.microsoft.com/office/drawing/2014/main" id="{DBAE725B-92E9-4DC7-A590-F63EE22ACA82}"/>
                  </a:ext>
                </a:extLst>
              </p:cNvPr>
              <p:cNvSpPr>
                <a:spLocks/>
              </p:cNvSpPr>
              <p:nvPr/>
            </p:nvSpPr>
            <p:spPr bwMode="auto">
              <a:xfrm>
                <a:off x="814" y="1311"/>
                <a:ext cx="5" cy="1398"/>
              </a:xfrm>
              <a:custGeom>
                <a:avLst/>
                <a:gdLst>
                  <a:gd name="T0" fmla="*/ 0 w 32"/>
                  <a:gd name="T1" fmla="*/ 0 h 6990"/>
                  <a:gd name="T2" fmla="*/ 32 w 32"/>
                  <a:gd name="T3" fmla="*/ 6957 h 6990"/>
                  <a:gd name="T4" fmla="*/ 0 w 32"/>
                  <a:gd name="T5" fmla="*/ 6990 h 6990"/>
                  <a:gd name="T6" fmla="*/ 0 w 32"/>
                  <a:gd name="T7" fmla="*/ 0 h 6990"/>
                  <a:gd name="T8" fmla="*/ 0 60000 65536"/>
                  <a:gd name="T9" fmla="*/ 0 60000 65536"/>
                  <a:gd name="T10" fmla="*/ 0 60000 65536"/>
                  <a:gd name="T11" fmla="*/ 0 60000 65536"/>
                  <a:gd name="T12" fmla="*/ 0 w 32"/>
                  <a:gd name="T13" fmla="*/ 0 h 6990"/>
                  <a:gd name="T14" fmla="*/ 32 w 32"/>
                  <a:gd name="T15" fmla="*/ 6990 h 6990"/>
                </a:gdLst>
                <a:ahLst/>
                <a:cxnLst>
                  <a:cxn ang="T8">
                    <a:pos x="T0" y="T1"/>
                  </a:cxn>
                  <a:cxn ang="T9">
                    <a:pos x="T2" y="T3"/>
                  </a:cxn>
                  <a:cxn ang="T10">
                    <a:pos x="T4" y="T5"/>
                  </a:cxn>
                  <a:cxn ang="T11">
                    <a:pos x="T6" y="T7"/>
                  </a:cxn>
                </a:cxnLst>
                <a:rect l="T12" t="T13" r="T14" b="T15"/>
                <a:pathLst>
                  <a:path w="32" h="6990">
                    <a:moveTo>
                      <a:pt x="0" y="0"/>
                    </a:moveTo>
                    <a:lnTo>
                      <a:pt x="32" y="6957"/>
                    </a:lnTo>
                    <a:lnTo>
                      <a:pt x="0" y="6990"/>
                    </a:lnTo>
                    <a:lnTo>
                      <a:pt x="0" y="0"/>
                    </a:lnTo>
                    <a:close/>
                  </a:path>
                </a:pathLst>
              </a:custGeom>
              <a:solidFill>
                <a:srgbClr val="000000"/>
              </a:solidFill>
              <a:ln w="9525">
                <a:noFill/>
                <a:round/>
                <a:headEnd/>
                <a:tailEnd/>
              </a:ln>
            </p:spPr>
            <p:txBody>
              <a:bodyPr/>
              <a:lstStyle/>
              <a:p>
                <a:endParaRPr lang="en-US"/>
              </a:p>
            </p:txBody>
          </p:sp>
          <p:sp>
            <p:nvSpPr>
              <p:cNvPr id="567" name="Rectangle 198">
                <a:extLst>
                  <a:ext uri="{FF2B5EF4-FFF2-40B4-BE49-F238E27FC236}">
                    <a16:creationId xmlns:a16="http://schemas.microsoft.com/office/drawing/2014/main" id="{14386ED4-5944-430E-87B2-E2A095F43F83}"/>
                  </a:ext>
                </a:extLst>
              </p:cNvPr>
              <p:cNvSpPr>
                <a:spLocks noChangeArrowheads="1"/>
              </p:cNvSpPr>
              <p:nvPr/>
            </p:nvSpPr>
            <p:spPr bwMode="auto">
              <a:xfrm>
                <a:off x="933" y="2941"/>
                <a:ext cx="215"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FDW1</a:t>
                </a:r>
                <a:endParaRPr lang="en-US"/>
              </a:p>
            </p:txBody>
          </p:sp>
          <p:sp>
            <p:nvSpPr>
              <p:cNvPr id="568" name="Freeform 199">
                <a:extLst>
                  <a:ext uri="{FF2B5EF4-FFF2-40B4-BE49-F238E27FC236}">
                    <a16:creationId xmlns:a16="http://schemas.microsoft.com/office/drawing/2014/main" id="{59C23BF1-D347-47A6-B511-2ACFFBEF5B7F}"/>
                  </a:ext>
                </a:extLst>
              </p:cNvPr>
              <p:cNvSpPr>
                <a:spLocks/>
              </p:cNvSpPr>
              <p:nvPr/>
            </p:nvSpPr>
            <p:spPr bwMode="auto">
              <a:xfrm>
                <a:off x="814" y="1311"/>
                <a:ext cx="5" cy="1398"/>
              </a:xfrm>
              <a:custGeom>
                <a:avLst/>
                <a:gdLst>
                  <a:gd name="T0" fmla="*/ 32 w 32"/>
                  <a:gd name="T1" fmla="*/ 32 h 6990"/>
                  <a:gd name="T2" fmla="*/ 0 w 32"/>
                  <a:gd name="T3" fmla="*/ 0 h 6990"/>
                  <a:gd name="T4" fmla="*/ 0 w 32"/>
                  <a:gd name="T5" fmla="*/ 6990 h 6990"/>
                  <a:gd name="T6" fmla="*/ 32 w 32"/>
                  <a:gd name="T7" fmla="*/ 6957 h 6990"/>
                  <a:gd name="T8" fmla="*/ 32 w 32"/>
                  <a:gd name="T9" fmla="*/ 32 h 6990"/>
                  <a:gd name="T10" fmla="*/ 0 60000 65536"/>
                  <a:gd name="T11" fmla="*/ 0 60000 65536"/>
                  <a:gd name="T12" fmla="*/ 0 60000 65536"/>
                  <a:gd name="T13" fmla="*/ 0 60000 65536"/>
                  <a:gd name="T14" fmla="*/ 0 60000 65536"/>
                  <a:gd name="T15" fmla="*/ 0 w 32"/>
                  <a:gd name="T16" fmla="*/ 0 h 6990"/>
                  <a:gd name="T17" fmla="*/ 32 w 32"/>
                  <a:gd name="T18" fmla="*/ 6990 h 6990"/>
                </a:gdLst>
                <a:ahLst/>
                <a:cxnLst>
                  <a:cxn ang="T10">
                    <a:pos x="T0" y="T1"/>
                  </a:cxn>
                  <a:cxn ang="T11">
                    <a:pos x="T2" y="T3"/>
                  </a:cxn>
                  <a:cxn ang="T12">
                    <a:pos x="T4" y="T5"/>
                  </a:cxn>
                  <a:cxn ang="T13">
                    <a:pos x="T6" y="T7"/>
                  </a:cxn>
                  <a:cxn ang="T14">
                    <a:pos x="T8" y="T9"/>
                  </a:cxn>
                </a:cxnLst>
                <a:rect l="T15" t="T16" r="T17" b="T18"/>
                <a:pathLst>
                  <a:path w="32" h="6990">
                    <a:moveTo>
                      <a:pt x="32" y="32"/>
                    </a:moveTo>
                    <a:lnTo>
                      <a:pt x="0" y="0"/>
                    </a:lnTo>
                    <a:lnTo>
                      <a:pt x="0" y="6990"/>
                    </a:lnTo>
                    <a:lnTo>
                      <a:pt x="32" y="6957"/>
                    </a:lnTo>
                    <a:lnTo>
                      <a:pt x="32" y="32"/>
                    </a:lnTo>
                  </a:path>
                </a:pathLst>
              </a:custGeom>
              <a:noFill/>
              <a:ln w="0">
                <a:solidFill>
                  <a:srgbClr val="000000"/>
                </a:solidFill>
                <a:prstDash val="solid"/>
                <a:round/>
                <a:headEnd/>
                <a:tailEnd/>
              </a:ln>
            </p:spPr>
            <p:txBody>
              <a:bodyPr/>
              <a:lstStyle/>
              <a:p>
                <a:endParaRPr lang="en-US"/>
              </a:p>
            </p:txBody>
          </p:sp>
          <p:sp>
            <p:nvSpPr>
              <p:cNvPr id="569" name="Freeform 200">
                <a:extLst>
                  <a:ext uri="{FF2B5EF4-FFF2-40B4-BE49-F238E27FC236}">
                    <a16:creationId xmlns:a16="http://schemas.microsoft.com/office/drawing/2014/main" id="{FAF96C80-BDCF-4A7C-8AEA-B495E33EE5FA}"/>
                  </a:ext>
                </a:extLst>
              </p:cNvPr>
              <p:cNvSpPr>
                <a:spLocks/>
              </p:cNvSpPr>
              <p:nvPr/>
            </p:nvSpPr>
            <p:spPr bwMode="auto">
              <a:xfrm>
                <a:off x="616" y="3766"/>
                <a:ext cx="1335" cy="7"/>
              </a:xfrm>
              <a:custGeom>
                <a:avLst/>
                <a:gdLst>
                  <a:gd name="T0" fmla="*/ 0 w 8009"/>
                  <a:gd name="T1" fmla="*/ 0 h 33"/>
                  <a:gd name="T2" fmla="*/ 0 w 8009"/>
                  <a:gd name="T3" fmla="*/ 33 h 33"/>
                  <a:gd name="T4" fmla="*/ 8009 w 8009"/>
                  <a:gd name="T5" fmla="*/ 0 h 33"/>
                  <a:gd name="T6" fmla="*/ 0 w 8009"/>
                  <a:gd name="T7" fmla="*/ 0 h 33"/>
                  <a:gd name="T8" fmla="*/ 0 60000 65536"/>
                  <a:gd name="T9" fmla="*/ 0 60000 65536"/>
                  <a:gd name="T10" fmla="*/ 0 60000 65536"/>
                  <a:gd name="T11" fmla="*/ 0 60000 65536"/>
                  <a:gd name="T12" fmla="*/ 0 w 8009"/>
                  <a:gd name="T13" fmla="*/ 0 h 33"/>
                  <a:gd name="T14" fmla="*/ 8009 w 8009"/>
                  <a:gd name="T15" fmla="*/ 33 h 33"/>
                </a:gdLst>
                <a:ahLst/>
                <a:cxnLst>
                  <a:cxn ang="T8">
                    <a:pos x="T0" y="T1"/>
                  </a:cxn>
                  <a:cxn ang="T9">
                    <a:pos x="T2" y="T3"/>
                  </a:cxn>
                  <a:cxn ang="T10">
                    <a:pos x="T4" y="T5"/>
                  </a:cxn>
                  <a:cxn ang="T11">
                    <a:pos x="T6" y="T7"/>
                  </a:cxn>
                </a:cxnLst>
                <a:rect l="T12" t="T13" r="T14" b="T15"/>
                <a:pathLst>
                  <a:path w="8009" h="33">
                    <a:moveTo>
                      <a:pt x="0" y="0"/>
                    </a:moveTo>
                    <a:lnTo>
                      <a:pt x="0" y="33"/>
                    </a:lnTo>
                    <a:lnTo>
                      <a:pt x="8009" y="0"/>
                    </a:lnTo>
                    <a:lnTo>
                      <a:pt x="0" y="0"/>
                    </a:lnTo>
                    <a:close/>
                  </a:path>
                </a:pathLst>
              </a:custGeom>
              <a:solidFill>
                <a:srgbClr val="000000"/>
              </a:solidFill>
              <a:ln w="9525">
                <a:noFill/>
                <a:round/>
                <a:headEnd/>
                <a:tailEnd/>
              </a:ln>
            </p:spPr>
            <p:txBody>
              <a:bodyPr/>
              <a:lstStyle/>
              <a:p>
                <a:endParaRPr lang="en-US"/>
              </a:p>
            </p:txBody>
          </p:sp>
          <p:sp>
            <p:nvSpPr>
              <p:cNvPr id="570" name="Freeform 201">
                <a:extLst>
                  <a:ext uri="{FF2B5EF4-FFF2-40B4-BE49-F238E27FC236}">
                    <a16:creationId xmlns:a16="http://schemas.microsoft.com/office/drawing/2014/main" id="{F36FE6F6-6A34-4366-91BF-72A1DB340385}"/>
                  </a:ext>
                </a:extLst>
              </p:cNvPr>
              <p:cNvSpPr>
                <a:spLocks/>
              </p:cNvSpPr>
              <p:nvPr/>
            </p:nvSpPr>
            <p:spPr bwMode="auto">
              <a:xfrm>
                <a:off x="616" y="3766"/>
                <a:ext cx="1335" cy="7"/>
              </a:xfrm>
              <a:custGeom>
                <a:avLst/>
                <a:gdLst>
                  <a:gd name="T0" fmla="*/ 0 w 8009"/>
                  <a:gd name="T1" fmla="*/ 33 h 33"/>
                  <a:gd name="T2" fmla="*/ 8009 w 8009"/>
                  <a:gd name="T3" fmla="*/ 0 h 33"/>
                  <a:gd name="T4" fmla="*/ 8009 w 8009"/>
                  <a:gd name="T5" fmla="*/ 33 h 33"/>
                  <a:gd name="T6" fmla="*/ 0 w 8009"/>
                  <a:gd name="T7" fmla="*/ 33 h 33"/>
                  <a:gd name="T8" fmla="*/ 0 60000 65536"/>
                  <a:gd name="T9" fmla="*/ 0 60000 65536"/>
                  <a:gd name="T10" fmla="*/ 0 60000 65536"/>
                  <a:gd name="T11" fmla="*/ 0 60000 65536"/>
                  <a:gd name="T12" fmla="*/ 0 w 8009"/>
                  <a:gd name="T13" fmla="*/ 0 h 33"/>
                  <a:gd name="T14" fmla="*/ 8009 w 8009"/>
                  <a:gd name="T15" fmla="*/ 33 h 33"/>
                </a:gdLst>
                <a:ahLst/>
                <a:cxnLst>
                  <a:cxn ang="T8">
                    <a:pos x="T0" y="T1"/>
                  </a:cxn>
                  <a:cxn ang="T9">
                    <a:pos x="T2" y="T3"/>
                  </a:cxn>
                  <a:cxn ang="T10">
                    <a:pos x="T4" y="T5"/>
                  </a:cxn>
                  <a:cxn ang="T11">
                    <a:pos x="T6" y="T7"/>
                  </a:cxn>
                </a:cxnLst>
                <a:rect l="T12" t="T13" r="T14" b="T15"/>
                <a:pathLst>
                  <a:path w="8009" h="33">
                    <a:moveTo>
                      <a:pt x="0" y="33"/>
                    </a:moveTo>
                    <a:lnTo>
                      <a:pt x="8009" y="0"/>
                    </a:lnTo>
                    <a:lnTo>
                      <a:pt x="8009" y="33"/>
                    </a:lnTo>
                    <a:lnTo>
                      <a:pt x="0" y="33"/>
                    </a:lnTo>
                    <a:close/>
                  </a:path>
                </a:pathLst>
              </a:custGeom>
              <a:solidFill>
                <a:srgbClr val="000000"/>
              </a:solidFill>
              <a:ln w="9525">
                <a:noFill/>
                <a:round/>
                <a:headEnd/>
                <a:tailEnd/>
              </a:ln>
            </p:spPr>
            <p:txBody>
              <a:bodyPr/>
              <a:lstStyle/>
              <a:p>
                <a:endParaRPr lang="en-US"/>
              </a:p>
            </p:txBody>
          </p:sp>
          <p:sp>
            <p:nvSpPr>
              <p:cNvPr id="571" name="Rectangle 202">
                <a:extLst>
                  <a:ext uri="{FF2B5EF4-FFF2-40B4-BE49-F238E27FC236}">
                    <a16:creationId xmlns:a16="http://schemas.microsoft.com/office/drawing/2014/main" id="{F096B6A2-13F3-40DF-9CAD-491A550D6BB8}"/>
                  </a:ext>
                </a:extLst>
              </p:cNvPr>
              <p:cNvSpPr>
                <a:spLocks noChangeArrowheads="1"/>
              </p:cNvSpPr>
              <p:nvPr/>
            </p:nvSpPr>
            <p:spPr bwMode="auto">
              <a:xfrm>
                <a:off x="616" y="3766"/>
                <a:ext cx="1335" cy="7"/>
              </a:xfrm>
              <a:prstGeom prst="rect">
                <a:avLst/>
              </a:prstGeom>
              <a:noFill/>
              <a:ln w="0">
                <a:solidFill>
                  <a:srgbClr val="000000"/>
                </a:solidFill>
                <a:miter lim="800000"/>
                <a:headEnd/>
                <a:tailEnd/>
              </a:ln>
            </p:spPr>
            <p:txBody>
              <a:bodyPr/>
              <a:lstStyle/>
              <a:p>
                <a:endParaRPr lang="en-US"/>
              </a:p>
            </p:txBody>
          </p:sp>
          <p:sp>
            <p:nvSpPr>
              <p:cNvPr id="572" name="Freeform 203">
                <a:extLst>
                  <a:ext uri="{FF2B5EF4-FFF2-40B4-BE49-F238E27FC236}">
                    <a16:creationId xmlns:a16="http://schemas.microsoft.com/office/drawing/2014/main" id="{E1F5B50A-092A-40E6-B853-BB1FF0FD4930}"/>
                  </a:ext>
                </a:extLst>
              </p:cNvPr>
              <p:cNvSpPr>
                <a:spLocks/>
              </p:cNvSpPr>
              <p:nvPr/>
            </p:nvSpPr>
            <p:spPr bwMode="auto">
              <a:xfrm>
                <a:off x="616" y="3685"/>
                <a:ext cx="1335" cy="6"/>
              </a:xfrm>
              <a:custGeom>
                <a:avLst/>
                <a:gdLst>
                  <a:gd name="T0" fmla="*/ 0 w 8009"/>
                  <a:gd name="T1" fmla="*/ 0 h 33"/>
                  <a:gd name="T2" fmla="*/ 0 w 8009"/>
                  <a:gd name="T3" fmla="*/ 33 h 33"/>
                  <a:gd name="T4" fmla="*/ 8009 w 8009"/>
                  <a:gd name="T5" fmla="*/ 0 h 33"/>
                  <a:gd name="T6" fmla="*/ 0 w 8009"/>
                  <a:gd name="T7" fmla="*/ 0 h 33"/>
                  <a:gd name="T8" fmla="*/ 0 60000 65536"/>
                  <a:gd name="T9" fmla="*/ 0 60000 65536"/>
                  <a:gd name="T10" fmla="*/ 0 60000 65536"/>
                  <a:gd name="T11" fmla="*/ 0 60000 65536"/>
                  <a:gd name="T12" fmla="*/ 0 w 8009"/>
                  <a:gd name="T13" fmla="*/ 0 h 33"/>
                  <a:gd name="T14" fmla="*/ 8009 w 8009"/>
                  <a:gd name="T15" fmla="*/ 33 h 33"/>
                </a:gdLst>
                <a:ahLst/>
                <a:cxnLst>
                  <a:cxn ang="T8">
                    <a:pos x="T0" y="T1"/>
                  </a:cxn>
                  <a:cxn ang="T9">
                    <a:pos x="T2" y="T3"/>
                  </a:cxn>
                  <a:cxn ang="T10">
                    <a:pos x="T4" y="T5"/>
                  </a:cxn>
                  <a:cxn ang="T11">
                    <a:pos x="T6" y="T7"/>
                  </a:cxn>
                </a:cxnLst>
                <a:rect l="T12" t="T13" r="T14" b="T15"/>
                <a:pathLst>
                  <a:path w="8009" h="33">
                    <a:moveTo>
                      <a:pt x="0" y="0"/>
                    </a:moveTo>
                    <a:lnTo>
                      <a:pt x="0" y="33"/>
                    </a:lnTo>
                    <a:lnTo>
                      <a:pt x="8009" y="0"/>
                    </a:lnTo>
                    <a:lnTo>
                      <a:pt x="0" y="0"/>
                    </a:lnTo>
                    <a:close/>
                  </a:path>
                </a:pathLst>
              </a:custGeom>
              <a:solidFill>
                <a:srgbClr val="000000"/>
              </a:solidFill>
              <a:ln w="9525">
                <a:noFill/>
                <a:round/>
                <a:headEnd/>
                <a:tailEnd/>
              </a:ln>
            </p:spPr>
            <p:txBody>
              <a:bodyPr/>
              <a:lstStyle/>
              <a:p>
                <a:endParaRPr lang="en-US"/>
              </a:p>
            </p:txBody>
          </p:sp>
          <p:sp>
            <p:nvSpPr>
              <p:cNvPr id="573" name="Freeform 204">
                <a:extLst>
                  <a:ext uri="{FF2B5EF4-FFF2-40B4-BE49-F238E27FC236}">
                    <a16:creationId xmlns:a16="http://schemas.microsoft.com/office/drawing/2014/main" id="{D037E9E6-BDF4-49F9-81F4-6E7AF4F316B4}"/>
                  </a:ext>
                </a:extLst>
              </p:cNvPr>
              <p:cNvSpPr>
                <a:spLocks/>
              </p:cNvSpPr>
              <p:nvPr/>
            </p:nvSpPr>
            <p:spPr bwMode="auto">
              <a:xfrm>
                <a:off x="616" y="3685"/>
                <a:ext cx="1335" cy="6"/>
              </a:xfrm>
              <a:custGeom>
                <a:avLst/>
                <a:gdLst>
                  <a:gd name="T0" fmla="*/ 0 w 8009"/>
                  <a:gd name="T1" fmla="*/ 33 h 33"/>
                  <a:gd name="T2" fmla="*/ 8009 w 8009"/>
                  <a:gd name="T3" fmla="*/ 0 h 33"/>
                  <a:gd name="T4" fmla="*/ 8009 w 8009"/>
                  <a:gd name="T5" fmla="*/ 33 h 33"/>
                  <a:gd name="T6" fmla="*/ 0 w 8009"/>
                  <a:gd name="T7" fmla="*/ 33 h 33"/>
                  <a:gd name="T8" fmla="*/ 0 60000 65536"/>
                  <a:gd name="T9" fmla="*/ 0 60000 65536"/>
                  <a:gd name="T10" fmla="*/ 0 60000 65536"/>
                  <a:gd name="T11" fmla="*/ 0 60000 65536"/>
                  <a:gd name="T12" fmla="*/ 0 w 8009"/>
                  <a:gd name="T13" fmla="*/ 0 h 33"/>
                  <a:gd name="T14" fmla="*/ 8009 w 8009"/>
                  <a:gd name="T15" fmla="*/ 33 h 33"/>
                </a:gdLst>
                <a:ahLst/>
                <a:cxnLst>
                  <a:cxn ang="T8">
                    <a:pos x="T0" y="T1"/>
                  </a:cxn>
                  <a:cxn ang="T9">
                    <a:pos x="T2" y="T3"/>
                  </a:cxn>
                  <a:cxn ang="T10">
                    <a:pos x="T4" y="T5"/>
                  </a:cxn>
                  <a:cxn ang="T11">
                    <a:pos x="T6" y="T7"/>
                  </a:cxn>
                </a:cxnLst>
                <a:rect l="T12" t="T13" r="T14" b="T15"/>
                <a:pathLst>
                  <a:path w="8009" h="33">
                    <a:moveTo>
                      <a:pt x="0" y="33"/>
                    </a:moveTo>
                    <a:lnTo>
                      <a:pt x="8009" y="0"/>
                    </a:lnTo>
                    <a:lnTo>
                      <a:pt x="8009" y="33"/>
                    </a:lnTo>
                    <a:lnTo>
                      <a:pt x="0" y="33"/>
                    </a:lnTo>
                    <a:close/>
                  </a:path>
                </a:pathLst>
              </a:custGeom>
              <a:solidFill>
                <a:srgbClr val="000000"/>
              </a:solidFill>
              <a:ln w="9525">
                <a:noFill/>
                <a:round/>
                <a:headEnd/>
                <a:tailEnd/>
              </a:ln>
            </p:spPr>
            <p:txBody>
              <a:bodyPr/>
              <a:lstStyle/>
              <a:p>
                <a:endParaRPr lang="en-US"/>
              </a:p>
            </p:txBody>
          </p:sp>
          <p:sp>
            <p:nvSpPr>
              <p:cNvPr id="574" name="Rectangle 205">
                <a:extLst>
                  <a:ext uri="{FF2B5EF4-FFF2-40B4-BE49-F238E27FC236}">
                    <a16:creationId xmlns:a16="http://schemas.microsoft.com/office/drawing/2014/main" id="{17843827-B327-41FC-8CC7-71A529D01AF1}"/>
                  </a:ext>
                </a:extLst>
              </p:cNvPr>
              <p:cNvSpPr>
                <a:spLocks noChangeArrowheads="1"/>
              </p:cNvSpPr>
              <p:nvPr/>
            </p:nvSpPr>
            <p:spPr bwMode="auto">
              <a:xfrm>
                <a:off x="616" y="3685"/>
                <a:ext cx="1335" cy="6"/>
              </a:xfrm>
              <a:prstGeom prst="rect">
                <a:avLst/>
              </a:prstGeom>
              <a:noFill/>
              <a:ln w="0">
                <a:solidFill>
                  <a:srgbClr val="000000"/>
                </a:solidFill>
                <a:miter lim="800000"/>
                <a:headEnd/>
                <a:tailEnd/>
              </a:ln>
            </p:spPr>
            <p:txBody>
              <a:bodyPr/>
              <a:lstStyle/>
              <a:p>
                <a:endParaRPr lang="en-US"/>
              </a:p>
            </p:txBody>
          </p:sp>
          <p:sp>
            <p:nvSpPr>
              <p:cNvPr id="575" name="Freeform 206">
                <a:extLst>
                  <a:ext uri="{FF2B5EF4-FFF2-40B4-BE49-F238E27FC236}">
                    <a16:creationId xmlns:a16="http://schemas.microsoft.com/office/drawing/2014/main" id="{261F96BB-1A1C-412D-A7CC-758A7F7E916C}"/>
                  </a:ext>
                </a:extLst>
              </p:cNvPr>
              <p:cNvSpPr>
                <a:spLocks/>
              </p:cNvSpPr>
              <p:nvPr/>
            </p:nvSpPr>
            <p:spPr bwMode="auto">
              <a:xfrm>
                <a:off x="616" y="3603"/>
                <a:ext cx="1335" cy="6"/>
              </a:xfrm>
              <a:custGeom>
                <a:avLst/>
                <a:gdLst>
                  <a:gd name="T0" fmla="*/ 0 w 8009"/>
                  <a:gd name="T1" fmla="*/ 0 h 33"/>
                  <a:gd name="T2" fmla="*/ 0 w 8009"/>
                  <a:gd name="T3" fmla="*/ 33 h 33"/>
                  <a:gd name="T4" fmla="*/ 8009 w 8009"/>
                  <a:gd name="T5" fmla="*/ 0 h 33"/>
                  <a:gd name="T6" fmla="*/ 0 w 8009"/>
                  <a:gd name="T7" fmla="*/ 0 h 33"/>
                  <a:gd name="T8" fmla="*/ 0 60000 65536"/>
                  <a:gd name="T9" fmla="*/ 0 60000 65536"/>
                  <a:gd name="T10" fmla="*/ 0 60000 65536"/>
                  <a:gd name="T11" fmla="*/ 0 60000 65536"/>
                  <a:gd name="T12" fmla="*/ 0 w 8009"/>
                  <a:gd name="T13" fmla="*/ 0 h 33"/>
                  <a:gd name="T14" fmla="*/ 8009 w 8009"/>
                  <a:gd name="T15" fmla="*/ 33 h 33"/>
                </a:gdLst>
                <a:ahLst/>
                <a:cxnLst>
                  <a:cxn ang="T8">
                    <a:pos x="T0" y="T1"/>
                  </a:cxn>
                  <a:cxn ang="T9">
                    <a:pos x="T2" y="T3"/>
                  </a:cxn>
                  <a:cxn ang="T10">
                    <a:pos x="T4" y="T5"/>
                  </a:cxn>
                  <a:cxn ang="T11">
                    <a:pos x="T6" y="T7"/>
                  </a:cxn>
                </a:cxnLst>
                <a:rect l="T12" t="T13" r="T14" b="T15"/>
                <a:pathLst>
                  <a:path w="8009" h="33">
                    <a:moveTo>
                      <a:pt x="0" y="0"/>
                    </a:moveTo>
                    <a:lnTo>
                      <a:pt x="0" y="33"/>
                    </a:lnTo>
                    <a:lnTo>
                      <a:pt x="8009" y="0"/>
                    </a:lnTo>
                    <a:lnTo>
                      <a:pt x="0" y="0"/>
                    </a:lnTo>
                    <a:close/>
                  </a:path>
                </a:pathLst>
              </a:custGeom>
              <a:solidFill>
                <a:srgbClr val="000000"/>
              </a:solidFill>
              <a:ln w="9525">
                <a:noFill/>
                <a:round/>
                <a:headEnd/>
                <a:tailEnd/>
              </a:ln>
            </p:spPr>
            <p:txBody>
              <a:bodyPr/>
              <a:lstStyle/>
              <a:p>
                <a:endParaRPr lang="en-US"/>
              </a:p>
            </p:txBody>
          </p:sp>
          <p:sp>
            <p:nvSpPr>
              <p:cNvPr id="576" name="Freeform 207">
                <a:extLst>
                  <a:ext uri="{FF2B5EF4-FFF2-40B4-BE49-F238E27FC236}">
                    <a16:creationId xmlns:a16="http://schemas.microsoft.com/office/drawing/2014/main" id="{6C312014-7FA8-45D8-971D-4AA9A93AAB45}"/>
                  </a:ext>
                </a:extLst>
              </p:cNvPr>
              <p:cNvSpPr>
                <a:spLocks/>
              </p:cNvSpPr>
              <p:nvPr/>
            </p:nvSpPr>
            <p:spPr bwMode="auto">
              <a:xfrm>
                <a:off x="616" y="3603"/>
                <a:ext cx="1335" cy="6"/>
              </a:xfrm>
              <a:custGeom>
                <a:avLst/>
                <a:gdLst>
                  <a:gd name="T0" fmla="*/ 0 w 8009"/>
                  <a:gd name="T1" fmla="*/ 33 h 33"/>
                  <a:gd name="T2" fmla="*/ 8009 w 8009"/>
                  <a:gd name="T3" fmla="*/ 0 h 33"/>
                  <a:gd name="T4" fmla="*/ 8009 w 8009"/>
                  <a:gd name="T5" fmla="*/ 33 h 33"/>
                  <a:gd name="T6" fmla="*/ 0 w 8009"/>
                  <a:gd name="T7" fmla="*/ 33 h 33"/>
                  <a:gd name="T8" fmla="*/ 0 60000 65536"/>
                  <a:gd name="T9" fmla="*/ 0 60000 65536"/>
                  <a:gd name="T10" fmla="*/ 0 60000 65536"/>
                  <a:gd name="T11" fmla="*/ 0 60000 65536"/>
                  <a:gd name="T12" fmla="*/ 0 w 8009"/>
                  <a:gd name="T13" fmla="*/ 0 h 33"/>
                  <a:gd name="T14" fmla="*/ 8009 w 8009"/>
                  <a:gd name="T15" fmla="*/ 33 h 33"/>
                </a:gdLst>
                <a:ahLst/>
                <a:cxnLst>
                  <a:cxn ang="T8">
                    <a:pos x="T0" y="T1"/>
                  </a:cxn>
                  <a:cxn ang="T9">
                    <a:pos x="T2" y="T3"/>
                  </a:cxn>
                  <a:cxn ang="T10">
                    <a:pos x="T4" y="T5"/>
                  </a:cxn>
                  <a:cxn ang="T11">
                    <a:pos x="T6" y="T7"/>
                  </a:cxn>
                </a:cxnLst>
                <a:rect l="T12" t="T13" r="T14" b="T15"/>
                <a:pathLst>
                  <a:path w="8009" h="33">
                    <a:moveTo>
                      <a:pt x="0" y="33"/>
                    </a:moveTo>
                    <a:lnTo>
                      <a:pt x="8009" y="0"/>
                    </a:lnTo>
                    <a:lnTo>
                      <a:pt x="8009" y="33"/>
                    </a:lnTo>
                    <a:lnTo>
                      <a:pt x="0" y="33"/>
                    </a:lnTo>
                    <a:close/>
                  </a:path>
                </a:pathLst>
              </a:custGeom>
              <a:solidFill>
                <a:srgbClr val="000000"/>
              </a:solidFill>
              <a:ln w="9525">
                <a:noFill/>
                <a:round/>
                <a:headEnd/>
                <a:tailEnd/>
              </a:ln>
            </p:spPr>
            <p:txBody>
              <a:bodyPr/>
              <a:lstStyle/>
              <a:p>
                <a:endParaRPr lang="en-US"/>
              </a:p>
            </p:txBody>
          </p:sp>
        </p:grpSp>
        <p:grpSp>
          <p:nvGrpSpPr>
            <p:cNvPr id="10" name="Group 409">
              <a:extLst>
                <a:ext uri="{FF2B5EF4-FFF2-40B4-BE49-F238E27FC236}">
                  <a16:creationId xmlns:a16="http://schemas.microsoft.com/office/drawing/2014/main" id="{44AA149F-8567-4088-B556-3FD571AC29E5}"/>
                </a:ext>
              </a:extLst>
            </p:cNvPr>
            <p:cNvGrpSpPr>
              <a:grpSpLocks/>
            </p:cNvGrpSpPr>
            <p:nvPr/>
          </p:nvGrpSpPr>
          <p:grpSpPr bwMode="auto">
            <a:xfrm>
              <a:off x="15" y="985"/>
              <a:ext cx="3004" cy="3063"/>
              <a:chOff x="15" y="985"/>
              <a:chExt cx="3004" cy="3063"/>
            </a:xfrm>
          </p:grpSpPr>
          <p:sp>
            <p:nvSpPr>
              <p:cNvPr id="177" name="Rectangle 209">
                <a:extLst>
                  <a:ext uri="{FF2B5EF4-FFF2-40B4-BE49-F238E27FC236}">
                    <a16:creationId xmlns:a16="http://schemas.microsoft.com/office/drawing/2014/main" id="{248373EC-E472-4003-B3E3-920999AF60CE}"/>
                  </a:ext>
                </a:extLst>
              </p:cNvPr>
              <p:cNvSpPr>
                <a:spLocks noChangeArrowheads="1"/>
              </p:cNvSpPr>
              <p:nvPr/>
            </p:nvSpPr>
            <p:spPr bwMode="auto">
              <a:xfrm>
                <a:off x="616" y="3603"/>
                <a:ext cx="1335" cy="6"/>
              </a:xfrm>
              <a:prstGeom prst="rect">
                <a:avLst/>
              </a:prstGeom>
              <a:noFill/>
              <a:ln w="0">
                <a:solidFill>
                  <a:srgbClr val="000000"/>
                </a:solidFill>
                <a:miter lim="800000"/>
                <a:headEnd/>
                <a:tailEnd/>
              </a:ln>
            </p:spPr>
            <p:txBody>
              <a:bodyPr/>
              <a:lstStyle/>
              <a:p>
                <a:endParaRPr lang="en-US"/>
              </a:p>
            </p:txBody>
          </p:sp>
          <p:sp>
            <p:nvSpPr>
              <p:cNvPr id="178" name="Freeform 210">
                <a:extLst>
                  <a:ext uri="{FF2B5EF4-FFF2-40B4-BE49-F238E27FC236}">
                    <a16:creationId xmlns:a16="http://schemas.microsoft.com/office/drawing/2014/main" id="{B6D13D67-9F3E-4FFC-9ABC-EA2AC0117204}"/>
                  </a:ext>
                </a:extLst>
              </p:cNvPr>
              <p:cNvSpPr>
                <a:spLocks/>
              </p:cNvSpPr>
              <p:nvPr/>
            </p:nvSpPr>
            <p:spPr bwMode="auto">
              <a:xfrm>
                <a:off x="616" y="3521"/>
                <a:ext cx="1335" cy="6"/>
              </a:xfrm>
              <a:custGeom>
                <a:avLst/>
                <a:gdLst>
                  <a:gd name="T0" fmla="*/ 0 w 8009"/>
                  <a:gd name="T1" fmla="*/ 0 h 32"/>
                  <a:gd name="T2" fmla="*/ 0 w 8009"/>
                  <a:gd name="T3" fmla="*/ 32 h 32"/>
                  <a:gd name="T4" fmla="*/ 8009 w 8009"/>
                  <a:gd name="T5" fmla="*/ 0 h 32"/>
                  <a:gd name="T6" fmla="*/ 0 w 8009"/>
                  <a:gd name="T7" fmla="*/ 0 h 32"/>
                  <a:gd name="T8" fmla="*/ 0 60000 65536"/>
                  <a:gd name="T9" fmla="*/ 0 60000 65536"/>
                  <a:gd name="T10" fmla="*/ 0 60000 65536"/>
                  <a:gd name="T11" fmla="*/ 0 60000 65536"/>
                  <a:gd name="T12" fmla="*/ 0 w 8009"/>
                  <a:gd name="T13" fmla="*/ 0 h 32"/>
                  <a:gd name="T14" fmla="*/ 8009 w 8009"/>
                  <a:gd name="T15" fmla="*/ 32 h 32"/>
                </a:gdLst>
                <a:ahLst/>
                <a:cxnLst>
                  <a:cxn ang="T8">
                    <a:pos x="T0" y="T1"/>
                  </a:cxn>
                  <a:cxn ang="T9">
                    <a:pos x="T2" y="T3"/>
                  </a:cxn>
                  <a:cxn ang="T10">
                    <a:pos x="T4" y="T5"/>
                  </a:cxn>
                  <a:cxn ang="T11">
                    <a:pos x="T6" y="T7"/>
                  </a:cxn>
                </a:cxnLst>
                <a:rect l="T12" t="T13" r="T14" b="T15"/>
                <a:pathLst>
                  <a:path w="8009" h="32">
                    <a:moveTo>
                      <a:pt x="0" y="0"/>
                    </a:moveTo>
                    <a:lnTo>
                      <a:pt x="0" y="32"/>
                    </a:lnTo>
                    <a:lnTo>
                      <a:pt x="8009" y="0"/>
                    </a:lnTo>
                    <a:lnTo>
                      <a:pt x="0" y="0"/>
                    </a:lnTo>
                    <a:close/>
                  </a:path>
                </a:pathLst>
              </a:custGeom>
              <a:solidFill>
                <a:srgbClr val="000000"/>
              </a:solidFill>
              <a:ln w="9525">
                <a:noFill/>
                <a:round/>
                <a:headEnd/>
                <a:tailEnd/>
              </a:ln>
            </p:spPr>
            <p:txBody>
              <a:bodyPr/>
              <a:lstStyle/>
              <a:p>
                <a:endParaRPr lang="en-US"/>
              </a:p>
            </p:txBody>
          </p:sp>
          <p:sp>
            <p:nvSpPr>
              <p:cNvPr id="179" name="Freeform 211">
                <a:extLst>
                  <a:ext uri="{FF2B5EF4-FFF2-40B4-BE49-F238E27FC236}">
                    <a16:creationId xmlns:a16="http://schemas.microsoft.com/office/drawing/2014/main" id="{7AB54F7F-311E-4DDA-BE1F-8296689C2141}"/>
                  </a:ext>
                </a:extLst>
              </p:cNvPr>
              <p:cNvSpPr>
                <a:spLocks/>
              </p:cNvSpPr>
              <p:nvPr/>
            </p:nvSpPr>
            <p:spPr bwMode="auto">
              <a:xfrm>
                <a:off x="616" y="3521"/>
                <a:ext cx="1335" cy="6"/>
              </a:xfrm>
              <a:custGeom>
                <a:avLst/>
                <a:gdLst>
                  <a:gd name="T0" fmla="*/ 0 w 8009"/>
                  <a:gd name="T1" fmla="*/ 32 h 32"/>
                  <a:gd name="T2" fmla="*/ 8009 w 8009"/>
                  <a:gd name="T3" fmla="*/ 0 h 32"/>
                  <a:gd name="T4" fmla="*/ 8009 w 8009"/>
                  <a:gd name="T5" fmla="*/ 32 h 32"/>
                  <a:gd name="T6" fmla="*/ 0 w 8009"/>
                  <a:gd name="T7" fmla="*/ 32 h 32"/>
                  <a:gd name="T8" fmla="*/ 0 60000 65536"/>
                  <a:gd name="T9" fmla="*/ 0 60000 65536"/>
                  <a:gd name="T10" fmla="*/ 0 60000 65536"/>
                  <a:gd name="T11" fmla="*/ 0 60000 65536"/>
                  <a:gd name="T12" fmla="*/ 0 w 8009"/>
                  <a:gd name="T13" fmla="*/ 0 h 32"/>
                  <a:gd name="T14" fmla="*/ 8009 w 8009"/>
                  <a:gd name="T15" fmla="*/ 32 h 32"/>
                </a:gdLst>
                <a:ahLst/>
                <a:cxnLst>
                  <a:cxn ang="T8">
                    <a:pos x="T0" y="T1"/>
                  </a:cxn>
                  <a:cxn ang="T9">
                    <a:pos x="T2" y="T3"/>
                  </a:cxn>
                  <a:cxn ang="T10">
                    <a:pos x="T4" y="T5"/>
                  </a:cxn>
                  <a:cxn ang="T11">
                    <a:pos x="T6" y="T7"/>
                  </a:cxn>
                </a:cxnLst>
                <a:rect l="T12" t="T13" r="T14" b="T15"/>
                <a:pathLst>
                  <a:path w="8009" h="32">
                    <a:moveTo>
                      <a:pt x="0" y="32"/>
                    </a:moveTo>
                    <a:lnTo>
                      <a:pt x="8009" y="0"/>
                    </a:lnTo>
                    <a:lnTo>
                      <a:pt x="8009" y="32"/>
                    </a:lnTo>
                    <a:lnTo>
                      <a:pt x="0" y="32"/>
                    </a:lnTo>
                    <a:close/>
                  </a:path>
                </a:pathLst>
              </a:custGeom>
              <a:solidFill>
                <a:srgbClr val="000000"/>
              </a:solidFill>
              <a:ln w="9525">
                <a:noFill/>
                <a:round/>
                <a:headEnd/>
                <a:tailEnd/>
              </a:ln>
            </p:spPr>
            <p:txBody>
              <a:bodyPr/>
              <a:lstStyle/>
              <a:p>
                <a:endParaRPr lang="en-US"/>
              </a:p>
            </p:txBody>
          </p:sp>
          <p:sp>
            <p:nvSpPr>
              <p:cNvPr id="180" name="Rectangle 212">
                <a:extLst>
                  <a:ext uri="{FF2B5EF4-FFF2-40B4-BE49-F238E27FC236}">
                    <a16:creationId xmlns:a16="http://schemas.microsoft.com/office/drawing/2014/main" id="{7660F6EC-4A8E-4537-A729-E8A9FE8AE935}"/>
                  </a:ext>
                </a:extLst>
              </p:cNvPr>
              <p:cNvSpPr>
                <a:spLocks noChangeArrowheads="1"/>
              </p:cNvSpPr>
              <p:nvPr/>
            </p:nvSpPr>
            <p:spPr bwMode="auto">
              <a:xfrm>
                <a:off x="616" y="3521"/>
                <a:ext cx="1335" cy="6"/>
              </a:xfrm>
              <a:prstGeom prst="rect">
                <a:avLst/>
              </a:prstGeom>
              <a:noFill/>
              <a:ln w="0">
                <a:solidFill>
                  <a:srgbClr val="000000"/>
                </a:solidFill>
                <a:miter lim="800000"/>
                <a:headEnd/>
                <a:tailEnd/>
              </a:ln>
            </p:spPr>
            <p:txBody>
              <a:bodyPr/>
              <a:lstStyle/>
              <a:p>
                <a:endParaRPr lang="en-US"/>
              </a:p>
            </p:txBody>
          </p:sp>
          <p:sp>
            <p:nvSpPr>
              <p:cNvPr id="181" name="Freeform 213">
                <a:extLst>
                  <a:ext uri="{FF2B5EF4-FFF2-40B4-BE49-F238E27FC236}">
                    <a16:creationId xmlns:a16="http://schemas.microsoft.com/office/drawing/2014/main" id="{C7C26D60-D62D-4544-9A8F-8DAB48341A7B}"/>
                  </a:ext>
                </a:extLst>
              </p:cNvPr>
              <p:cNvSpPr>
                <a:spLocks/>
              </p:cNvSpPr>
              <p:nvPr/>
            </p:nvSpPr>
            <p:spPr bwMode="auto">
              <a:xfrm>
                <a:off x="616" y="3439"/>
                <a:ext cx="1335" cy="6"/>
              </a:xfrm>
              <a:custGeom>
                <a:avLst/>
                <a:gdLst>
                  <a:gd name="T0" fmla="*/ 0 w 8009"/>
                  <a:gd name="T1" fmla="*/ 0 h 32"/>
                  <a:gd name="T2" fmla="*/ 0 w 8009"/>
                  <a:gd name="T3" fmla="*/ 32 h 32"/>
                  <a:gd name="T4" fmla="*/ 8009 w 8009"/>
                  <a:gd name="T5" fmla="*/ 0 h 32"/>
                  <a:gd name="T6" fmla="*/ 0 w 8009"/>
                  <a:gd name="T7" fmla="*/ 0 h 32"/>
                  <a:gd name="T8" fmla="*/ 0 60000 65536"/>
                  <a:gd name="T9" fmla="*/ 0 60000 65536"/>
                  <a:gd name="T10" fmla="*/ 0 60000 65536"/>
                  <a:gd name="T11" fmla="*/ 0 60000 65536"/>
                  <a:gd name="T12" fmla="*/ 0 w 8009"/>
                  <a:gd name="T13" fmla="*/ 0 h 32"/>
                  <a:gd name="T14" fmla="*/ 8009 w 8009"/>
                  <a:gd name="T15" fmla="*/ 32 h 32"/>
                </a:gdLst>
                <a:ahLst/>
                <a:cxnLst>
                  <a:cxn ang="T8">
                    <a:pos x="T0" y="T1"/>
                  </a:cxn>
                  <a:cxn ang="T9">
                    <a:pos x="T2" y="T3"/>
                  </a:cxn>
                  <a:cxn ang="T10">
                    <a:pos x="T4" y="T5"/>
                  </a:cxn>
                  <a:cxn ang="T11">
                    <a:pos x="T6" y="T7"/>
                  </a:cxn>
                </a:cxnLst>
                <a:rect l="T12" t="T13" r="T14" b="T15"/>
                <a:pathLst>
                  <a:path w="8009" h="32">
                    <a:moveTo>
                      <a:pt x="0" y="0"/>
                    </a:moveTo>
                    <a:lnTo>
                      <a:pt x="0" y="32"/>
                    </a:lnTo>
                    <a:lnTo>
                      <a:pt x="8009" y="0"/>
                    </a:lnTo>
                    <a:lnTo>
                      <a:pt x="0" y="0"/>
                    </a:lnTo>
                    <a:close/>
                  </a:path>
                </a:pathLst>
              </a:custGeom>
              <a:solidFill>
                <a:srgbClr val="000000"/>
              </a:solidFill>
              <a:ln w="9525">
                <a:noFill/>
                <a:round/>
                <a:headEnd/>
                <a:tailEnd/>
              </a:ln>
            </p:spPr>
            <p:txBody>
              <a:bodyPr/>
              <a:lstStyle/>
              <a:p>
                <a:endParaRPr lang="en-US"/>
              </a:p>
            </p:txBody>
          </p:sp>
          <p:sp>
            <p:nvSpPr>
              <p:cNvPr id="182" name="Freeform 214">
                <a:extLst>
                  <a:ext uri="{FF2B5EF4-FFF2-40B4-BE49-F238E27FC236}">
                    <a16:creationId xmlns:a16="http://schemas.microsoft.com/office/drawing/2014/main" id="{3EAC17C4-54E3-4EBA-80D9-BFF152B0E33B}"/>
                  </a:ext>
                </a:extLst>
              </p:cNvPr>
              <p:cNvSpPr>
                <a:spLocks/>
              </p:cNvSpPr>
              <p:nvPr/>
            </p:nvSpPr>
            <p:spPr bwMode="auto">
              <a:xfrm>
                <a:off x="616" y="3439"/>
                <a:ext cx="1335" cy="6"/>
              </a:xfrm>
              <a:custGeom>
                <a:avLst/>
                <a:gdLst>
                  <a:gd name="T0" fmla="*/ 0 w 8009"/>
                  <a:gd name="T1" fmla="*/ 32 h 32"/>
                  <a:gd name="T2" fmla="*/ 8009 w 8009"/>
                  <a:gd name="T3" fmla="*/ 0 h 32"/>
                  <a:gd name="T4" fmla="*/ 8009 w 8009"/>
                  <a:gd name="T5" fmla="*/ 32 h 32"/>
                  <a:gd name="T6" fmla="*/ 0 w 8009"/>
                  <a:gd name="T7" fmla="*/ 32 h 32"/>
                  <a:gd name="T8" fmla="*/ 0 60000 65536"/>
                  <a:gd name="T9" fmla="*/ 0 60000 65536"/>
                  <a:gd name="T10" fmla="*/ 0 60000 65536"/>
                  <a:gd name="T11" fmla="*/ 0 60000 65536"/>
                  <a:gd name="T12" fmla="*/ 0 w 8009"/>
                  <a:gd name="T13" fmla="*/ 0 h 32"/>
                  <a:gd name="T14" fmla="*/ 8009 w 8009"/>
                  <a:gd name="T15" fmla="*/ 32 h 32"/>
                </a:gdLst>
                <a:ahLst/>
                <a:cxnLst>
                  <a:cxn ang="T8">
                    <a:pos x="T0" y="T1"/>
                  </a:cxn>
                  <a:cxn ang="T9">
                    <a:pos x="T2" y="T3"/>
                  </a:cxn>
                  <a:cxn ang="T10">
                    <a:pos x="T4" y="T5"/>
                  </a:cxn>
                  <a:cxn ang="T11">
                    <a:pos x="T6" y="T7"/>
                  </a:cxn>
                </a:cxnLst>
                <a:rect l="T12" t="T13" r="T14" b="T15"/>
                <a:pathLst>
                  <a:path w="8009" h="32">
                    <a:moveTo>
                      <a:pt x="0" y="32"/>
                    </a:moveTo>
                    <a:lnTo>
                      <a:pt x="8009" y="0"/>
                    </a:lnTo>
                    <a:lnTo>
                      <a:pt x="8009" y="32"/>
                    </a:lnTo>
                    <a:lnTo>
                      <a:pt x="0" y="32"/>
                    </a:lnTo>
                    <a:close/>
                  </a:path>
                </a:pathLst>
              </a:custGeom>
              <a:solidFill>
                <a:srgbClr val="000000"/>
              </a:solidFill>
              <a:ln w="9525">
                <a:noFill/>
                <a:round/>
                <a:headEnd/>
                <a:tailEnd/>
              </a:ln>
            </p:spPr>
            <p:txBody>
              <a:bodyPr/>
              <a:lstStyle/>
              <a:p>
                <a:endParaRPr lang="en-US"/>
              </a:p>
            </p:txBody>
          </p:sp>
          <p:sp>
            <p:nvSpPr>
              <p:cNvPr id="183" name="Rectangle 215">
                <a:extLst>
                  <a:ext uri="{FF2B5EF4-FFF2-40B4-BE49-F238E27FC236}">
                    <a16:creationId xmlns:a16="http://schemas.microsoft.com/office/drawing/2014/main" id="{90408EF3-B314-478F-B5A1-05EB0BD50BC5}"/>
                  </a:ext>
                </a:extLst>
              </p:cNvPr>
              <p:cNvSpPr>
                <a:spLocks noChangeArrowheads="1"/>
              </p:cNvSpPr>
              <p:nvPr/>
            </p:nvSpPr>
            <p:spPr bwMode="auto">
              <a:xfrm>
                <a:off x="616" y="3439"/>
                <a:ext cx="1335" cy="6"/>
              </a:xfrm>
              <a:prstGeom prst="rect">
                <a:avLst/>
              </a:prstGeom>
              <a:noFill/>
              <a:ln w="0">
                <a:solidFill>
                  <a:srgbClr val="000000"/>
                </a:solidFill>
                <a:miter lim="800000"/>
                <a:headEnd/>
                <a:tailEnd/>
              </a:ln>
            </p:spPr>
            <p:txBody>
              <a:bodyPr/>
              <a:lstStyle/>
              <a:p>
                <a:endParaRPr lang="en-US"/>
              </a:p>
            </p:txBody>
          </p:sp>
          <p:sp>
            <p:nvSpPr>
              <p:cNvPr id="184" name="Freeform 216">
                <a:extLst>
                  <a:ext uri="{FF2B5EF4-FFF2-40B4-BE49-F238E27FC236}">
                    <a16:creationId xmlns:a16="http://schemas.microsoft.com/office/drawing/2014/main" id="{22C77B6D-B5CD-4D78-AEF2-96E6F4025B52}"/>
                  </a:ext>
                </a:extLst>
              </p:cNvPr>
              <p:cNvSpPr>
                <a:spLocks/>
              </p:cNvSpPr>
              <p:nvPr/>
            </p:nvSpPr>
            <p:spPr bwMode="auto">
              <a:xfrm>
                <a:off x="616" y="3357"/>
                <a:ext cx="1335" cy="7"/>
              </a:xfrm>
              <a:custGeom>
                <a:avLst/>
                <a:gdLst>
                  <a:gd name="T0" fmla="*/ 0 w 8009"/>
                  <a:gd name="T1" fmla="*/ 0 h 33"/>
                  <a:gd name="T2" fmla="*/ 0 w 8009"/>
                  <a:gd name="T3" fmla="*/ 33 h 33"/>
                  <a:gd name="T4" fmla="*/ 8009 w 8009"/>
                  <a:gd name="T5" fmla="*/ 0 h 33"/>
                  <a:gd name="T6" fmla="*/ 0 w 8009"/>
                  <a:gd name="T7" fmla="*/ 0 h 33"/>
                  <a:gd name="T8" fmla="*/ 0 60000 65536"/>
                  <a:gd name="T9" fmla="*/ 0 60000 65536"/>
                  <a:gd name="T10" fmla="*/ 0 60000 65536"/>
                  <a:gd name="T11" fmla="*/ 0 60000 65536"/>
                  <a:gd name="T12" fmla="*/ 0 w 8009"/>
                  <a:gd name="T13" fmla="*/ 0 h 33"/>
                  <a:gd name="T14" fmla="*/ 8009 w 8009"/>
                  <a:gd name="T15" fmla="*/ 33 h 33"/>
                </a:gdLst>
                <a:ahLst/>
                <a:cxnLst>
                  <a:cxn ang="T8">
                    <a:pos x="T0" y="T1"/>
                  </a:cxn>
                  <a:cxn ang="T9">
                    <a:pos x="T2" y="T3"/>
                  </a:cxn>
                  <a:cxn ang="T10">
                    <a:pos x="T4" y="T5"/>
                  </a:cxn>
                  <a:cxn ang="T11">
                    <a:pos x="T6" y="T7"/>
                  </a:cxn>
                </a:cxnLst>
                <a:rect l="T12" t="T13" r="T14" b="T15"/>
                <a:pathLst>
                  <a:path w="8009" h="33">
                    <a:moveTo>
                      <a:pt x="0" y="0"/>
                    </a:moveTo>
                    <a:lnTo>
                      <a:pt x="0" y="33"/>
                    </a:lnTo>
                    <a:lnTo>
                      <a:pt x="8009" y="0"/>
                    </a:lnTo>
                    <a:lnTo>
                      <a:pt x="0" y="0"/>
                    </a:lnTo>
                    <a:close/>
                  </a:path>
                </a:pathLst>
              </a:custGeom>
              <a:solidFill>
                <a:srgbClr val="000000"/>
              </a:solidFill>
              <a:ln w="9525">
                <a:noFill/>
                <a:round/>
                <a:headEnd/>
                <a:tailEnd/>
              </a:ln>
            </p:spPr>
            <p:txBody>
              <a:bodyPr/>
              <a:lstStyle/>
              <a:p>
                <a:endParaRPr lang="en-US"/>
              </a:p>
            </p:txBody>
          </p:sp>
          <p:sp>
            <p:nvSpPr>
              <p:cNvPr id="185" name="Freeform 217">
                <a:extLst>
                  <a:ext uri="{FF2B5EF4-FFF2-40B4-BE49-F238E27FC236}">
                    <a16:creationId xmlns:a16="http://schemas.microsoft.com/office/drawing/2014/main" id="{BB5F1351-5B6B-44B0-B6DD-95B650020CE0}"/>
                  </a:ext>
                </a:extLst>
              </p:cNvPr>
              <p:cNvSpPr>
                <a:spLocks/>
              </p:cNvSpPr>
              <p:nvPr/>
            </p:nvSpPr>
            <p:spPr bwMode="auto">
              <a:xfrm>
                <a:off x="616" y="3357"/>
                <a:ext cx="1335" cy="7"/>
              </a:xfrm>
              <a:custGeom>
                <a:avLst/>
                <a:gdLst>
                  <a:gd name="T0" fmla="*/ 0 w 8009"/>
                  <a:gd name="T1" fmla="*/ 33 h 33"/>
                  <a:gd name="T2" fmla="*/ 8009 w 8009"/>
                  <a:gd name="T3" fmla="*/ 0 h 33"/>
                  <a:gd name="T4" fmla="*/ 8009 w 8009"/>
                  <a:gd name="T5" fmla="*/ 33 h 33"/>
                  <a:gd name="T6" fmla="*/ 0 w 8009"/>
                  <a:gd name="T7" fmla="*/ 33 h 33"/>
                  <a:gd name="T8" fmla="*/ 0 60000 65536"/>
                  <a:gd name="T9" fmla="*/ 0 60000 65536"/>
                  <a:gd name="T10" fmla="*/ 0 60000 65536"/>
                  <a:gd name="T11" fmla="*/ 0 60000 65536"/>
                  <a:gd name="T12" fmla="*/ 0 w 8009"/>
                  <a:gd name="T13" fmla="*/ 0 h 33"/>
                  <a:gd name="T14" fmla="*/ 8009 w 8009"/>
                  <a:gd name="T15" fmla="*/ 33 h 33"/>
                </a:gdLst>
                <a:ahLst/>
                <a:cxnLst>
                  <a:cxn ang="T8">
                    <a:pos x="T0" y="T1"/>
                  </a:cxn>
                  <a:cxn ang="T9">
                    <a:pos x="T2" y="T3"/>
                  </a:cxn>
                  <a:cxn ang="T10">
                    <a:pos x="T4" y="T5"/>
                  </a:cxn>
                  <a:cxn ang="T11">
                    <a:pos x="T6" y="T7"/>
                  </a:cxn>
                </a:cxnLst>
                <a:rect l="T12" t="T13" r="T14" b="T15"/>
                <a:pathLst>
                  <a:path w="8009" h="33">
                    <a:moveTo>
                      <a:pt x="0" y="33"/>
                    </a:moveTo>
                    <a:lnTo>
                      <a:pt x="8009" y="0"/>
                    </a:lnTo>
                    <a:lnTo>
                      <a:pt x="8009" y="33"/>
                    </a:lnTo>
                    <a:lnTo>
                      <a:pt x="0" y="33"/>
                    </a:lnTo>
                    <a:close/>
                  </a:path>
                </a:pathLst>
              </a:custGeom>
              <a:solidFill>
                <a:srgbClr val="000000"/>
              </a:solidFill>
              <a:ln w="9525">
                <a:noFill/>
                <a:round/>
                <a:headEnd/>
                <a:tailEnd/>
              </a:ln>
            </p:spPr>
            <p:txBody>
              <a:bodyPr/>
              <a:lstStyle/>
              <a:p>
                <a:endParaRPr lang="en-US"/>
              </a:p>
            </p:txBody>
          </p:sp>
          <p:sp>
            <p:nvSpPr>
              <p:cNvPr id="186" name="Rectangle 218">
                <a:extLst>
                  <a:ext uri="{FF2B5EF4-FFF2-40B4-BE49-F238E27FC236}">
                    <a16:creationId xmlns:a16="http://schemas.microsoft.com/office/drawing/2014/main" id="{49C683EB-F5BF-4A6D-B99E-7C6F05D2538F}"/>
                  </a:ext>
                </a:extLst>
              </p:cNvPr>
              <p:cNvSpPr>
                <a:spLocks noChangeArrowheads="1"/>
              </p:cNvSpPr>
              <p:nvPr/>
            </p:nvSpPr>
            <p:spPr bwMode="auto">
              <a:xfrm>
                <a:off x="616" y="3357"/>
                <a:ext cx="1335" cy="7"/>
              </a:xfrm>
              <a:prstGeom prst="rect">
                <a:avLst/>
              </a:prstGeom>
              <a:noFill/>
              <a:ln w="0">
                <a:solidFill>
                  <a:srgbClr val="000000"/>
                </a:solidFill>
                <a:miter lim="800000"/>
                <a:headEnd/>
                <a:tailEnd/>
              </a:ln>
            </p:spPr>
            <p:txBody>
              <a:bodyPr/>
              <a:lstStyle/>
              <a:p>
                <a:endParaRPr lang="en-US"/>
              </a:p>
            </p:txBody>
          </p:sp>
          <p:sp>
            <p:nvSpPr>
              <p:cNvPr id="187" name="Freeform 219">
                <a:extLst>
                  <a:ext uri="{FF2B5EF4-FFF2-40B4-BE49-F238E27FC236}">
                    <a16:creationId xmlns:a16="http://schemas.microsoft.com/office/drawing/2014/main" id="{96C9288C-4EA7-4439-A308-2813DE9D5F34}"/>
                  </a:ext>
                </a:extLst>
              </p:cNvPr>
              <p:cNvSpPr>
                <a:spLocks/>
              </p:cNvSpPr>
              <p:nvPr/>
            </p:nvSpPr>
            <p:spPr bwMode="auto">
              <a:xfrm>
                <a:off x="616" y="3275"/>
                <a:ext cx="1335" cy="7"/>
              </a:xfrm>
              <a:custGeom>
                <a:avLst/>
                <a:gdLst>
                  <a:gd name="T0" fmla="*/ 0 w 8009"/>
                  <a:gd name="T1" fmla="*/ 0 h 34"/>
                  <a:gd name="T2" fmla="*/ 0 w 8009"/>
                  <a:gd name="T3" fmla="*/ 34 h 34"/>
                  <a:gd name="T4" fmla="*/ 8009 w 8009"/>
                  <a:gd name="T5" fmla="*/ 0 h 34"/>
                  <a:gd name="T6" fmla="*/ 0 w 8009"/>
                  <a:gd name="T7" fmla="*/ 0 h 34"/>
                  <a:gd name="T8" fmla="*/ 0 60000 65536"/>
                  <a:gd name="T9" fmla="*/ 0 60000 65536"/>
                  <a:gd name="T10" fmla="*/ 0 60000 65536"/>
                  <a:gd name="T11" fmla="*/ 0 60000 65536"/>
                  <a:gd name="T12" fmla="*/ 0 w 8009"/>
                  <a:gd name="T13" fmla="*/ 0 h 34"/>
                  <a:gd name="T14" fmla="*/ 8009 w 8009"/>
                  <a:gd name="T15" fmla="*/ 34 h 34"/>
                </a:gdLst>
                <a:ahLst/>
                <a:cxnLst>
                  <a:cxn ang="T8">
                    <a:pos x="T0" y="T1"/>
                  </a:cxn>
                  <a:cxn ang="T9">
                    <a:pos x="T2" y="T3"/>
                  </a:cxn>
                  <a:cxn ang="T10">
                    <a:pos x="T4" y="T5"/>
                  </a:cxn>
                  <a:cxn ang="T11">
                    <a:pos x="T6" y="T7"/>
                  </a:cxn>
                </a:cxnLst>
                <a:rect l="T12" t="T13" r="T14" b="T15"/>
                <a:pathLst>
                  <a:path w="8009" h="34">
                    <a:moveTo>
                      <a:pt x="0" y="0"/>
                    </a:moveTo>
                    <a:lnTo>
                      <a:pt x="0" y="34"/>
                    </a:lnTo>
                    <a:lnTo>
                      <a:pt x="8009" y="0"/>
                    </a:lnTo>
                    <a:lnTo>
                      <a:pt x="0" y="0"/>
                    </a:lnTo>
                    <a:close/>
                  </a:path>
                </a:pathLst>
              </a:custGeom>
              <a:solidFill>
                <a:srgbClr val="000000"/>
              </a:solidFill>
              <a:ln w="9525">
                <a:noFill/>
                <a:round/>
                <a:headEnd/>
                <a:tailEnd/>
              </a:ln>
            </p:spPr>
            <p:txBody>
              <a:bodyPr/>
              <a:lstStyle/>
              <a:p>
                <a:endParaRPr lang="en-US"/>
              </a:p>
            </p:txBody>
          </p:sp>
          <p:sp>
            <p:nvSpPr>
              <p:cNvPr id="188" name="Freeform 220">
                <a:extLst>
                  <a:ext uri="{FF2B5EF4-FFF2-40B4-BE49-F238E27FC236}">
                    <a16:creationId xmlns:a16="http://schemas.microsoft.com/office/drawing/2014/main" id="{B1B00751-4A31-4BEC-A37C-9E1BFB91A70C}"/>
                  </a:ext>
                </a:extLst>
              </p:cNvPr>
              <p:cNvSpPr>
                <a:spLocks/>
              </p:cNvSpPr>
              <p:nvPr/>
            </p:nvSpPr>
            <p:spPr bwMode="auto">
              <a:xfrm>
                <a:off x="616" y="3275"/>
                <a:ext cx="1335" cy="7"/>
              </a:xfrm>
              <a:custGeom>
                <a:avLst/>
                <a:gdLst>
                  <a:gd name="T0" fmla="*/ 0 w 8009"/>
                  <a:gd name="T1" fmla="*/ 34 h 34"/>
                  <a:gd name="T2" fmla="*/ 8009 w 8009"/>
                  <a:gd name="T3" fmla="*/ 0 h 34"/>
                  <a:gd name="T4" fmla="*/ 8009 w 8009"/>
                  <a:gd name="T5" fmla="*/ 34 h 34"/>
                  <a:gd name="T6" fmla="*/ 0 w 8009"/>
                  <a:gd name="T7" fmla="*/ 34 h 34"/>
                  <a:gd name="T8" fmla="*/ 0 60000 65536"/>
                  <a:gd name="T9" fmla="*/ 0 60000 65536"/>
                  <a:gd name="T10" fmla="*/ 0 60000 65536"/>
                  <a:gd name="T11" fmla="*/ 0 60000 65536"/>
                  <a:gd name="T12" fmla="*/ 0 w 8009"/>
                  <a:gd name="T13" fmla="*/ 0 h 34"/>
                  <a:gd name="T14" fmla="*/ 8009 w 8009"/>
                  <a:gd name="T15" fmla="*/ 34 h 34"/>
                </a:gdLst>
                <a:ahLst/>
                <a:cxnLst>
                  <a:cxn ang="T8">
                    <a:pos x="T0" y="T1"/>
                  </a:cxn>
                  <a:cxn ang="T9">
                    <a:pos x="T2" y="T3"/>
                  </a:cxn>
                  <a:cxn ang="T10">
                    <a:pos x="T4" y="T5"/>
                  </a:cxn>
                  <a:cxn ang="T11">
                    <a:pos x="T6" y="T7"/>
                  </a:cxn>
                </a:cxnLst>
                <a:rect l="T12" t="T13" r="T14" b="T15"/>
                <a:pathLst>
                  <a:path w="8009" h="34">
                    <a:moveTo>
                      <a:pt x="0" y="34"/>
                    </a:moveTo>
                    <a:lnTo>
                      <a:pt x="8009" y="0"/>
                    </a:lnTo>
                    <a:lnTo>
                      <a:pt x="8009" y="34"/>
                    </a:lnTo>
                    <a:lnTo>
                      <a:pt x="0" y="34"/>
                    </a:lnTo>
                    <a:close/>
                  </a:path>
                </a:pathLst>
              </a:custGeom>
              <a:solidFill>
                <a:srgbClr val="000000"/>
              </a:solidFill>
              <a:ln w="9525">
                <a:noFill/>
                <a:round/>
                <a:headEnd/>
                <a:tailEnd/>
              </a:ln>
            </p:spPr>
            <p:txBody>
              <a:bodyPr/>
              <a:lstStyle/>
              <a:p>
                <a:endParaRPr lang="en-US"/>
              </a:p>
            </p:txBody>
          </p:sp>
          <p:sp>
            <p:nvSpPr>
              <p:cNvPr id="189" name="Rectangle 221">
                <a:extLst>
                  <a:ext uri="{FF2B5EF4-FFF2-40B4-BE49-F238E27FC236}">
                    <a16:creationId xmlns:a16="http://schemas.microsoft.com/office/drawing/2014/main" id="{62907C9D-7070-45A8-9C99-2F12487D03D3}"/>
                  </a:ext>
                </a:extLst>
              </p:cNvPr>
              <p:cNvSpPr>
                <a:spLocks noChangeArrowheads="1"/>
              </p:cNvSpPr>
              <p:nvPr/>
            </p:nvSpPr>
            <p:spPr bwMode="auto">
              <a:xfrm>
                <a:off x="616" y="3275"/>
                <a:ext cx="1335" cy="7"/>
              </a:xfrm>
              <a:prstGeom prst="rect">
                <a:avLst/>
              </a:prstGeom>
              <a:noFill/>
              <a:ln w="0">
                <a:solidFill>
                  <a:srgbClr val="000000"/>
                </a:solidFill>
                <a:miter lim="800000"/>
                <a:headEnd/>
                <a:tailEnd/>
              </a:ln>
            </p:spPr>
            <p:txBody>
              <a:bodyPr/>
              <a:lstStyle/>
              <a:p>
                <a:endParaRPr lang="en-US"/>
              </a:p>
            </p:txBody>
          </p:sp>
          <p:sp>
            <p:nvSpPr>
              <p:cNvPr id="190" name="Freeform 222">
                <a:extLst>
                  <a:ext uri="{FF2B5EF4-FFF2-40B4-BE49-F238E27FC236}">
                    <a16:creationId xmlns:a16="http://schemas.microsoft.com/office/drawing/2014/main" id="{50827831-37BB-443C-B5CF-FF5F79651BA1}"/>
                  </a:ext>
                </a:extLst>
              </p:cNvPr>
              <p:cNvSpPr>
                <a:spLocks/>
              </p:cNvSpPr>
              <p:nvPr/>
            </p:nvSpPr>
            <p:spPr bwMode="auto">
              <a:xfrm>
                <a:off x="616" y="3193"/>
                <a:ext cx="1335" cy="7"/>
              </a:xfrm>
              <a:custGeom>
                <a:avLst/>
                <a:gdLst>
                  <a:gd name="T0" fmla="*/ 0 w 8009"/>
                  <a:gd name="T1" fmla="*/ 0 h 33"/>
                  <a:gd name="T2" fmla="*/ 0 w 8009"/>
                  <a:gd name="T3" fmla="*/ 33 h 33"/>
                  <a:gd name="T4" fmla="*/ 8009 w 8009"/>
                  <a:gd name="T5" fmla="*/ 0 h 33"/>
                  <a:gd name="T6" fmla="*/ 0 w 8009"/>
                  <a:gd name="T7" fmla="*/ 0 h 33"/>
                  <a:gd name="T8" fmla="*/ 0 60000 65536"/>
                  <a:gd name="T9" fmla="*/ 0 60000 65536"/>
                  <a:gd name="T10" fmla="*/ 0 60000 65536"/>
                  <a:gd name="T11" fmla="*/ 0 60000 65536"/>
                  <a:gd name="T12" fmla="*/ 0 w 8009"/>
                  <a:gd name="T13" fmla="*/ 0 h 33"/>
                  <a:gd name="T14" fmla="*/ 8009 w 8009"/>
                  <a:gd name="T15" fmla="*/ 33 h 33"/>
                </a:gdLst>
                <a:ahLst/>
                <a:cxnLst>
                  <a:cxn ang="T8">
                    <a:pos x="T0" y="T1"/>
                  </a:cxn>
                  <a:cxn ang="T9">
                    <a:pos x="T2" y="T3"/>
                  </a:cxn>
                  <a:cxn ang="T10">
                    <a:pos x="T4" y="T5"/>
                  </a:cxn>
                  <a:cxn ang="T11">
                    <a:pos x="T6" y="T7"/>
                  </a:cxn>
                </a:cxnLst>
                <a:rect l="T12" t="T13" r="T14" b="T15"/>
                <a:pathLst>
                  <a:path w="8009" h="33">
                    <a:moveTo>
                      <a:pt x="0" y="0"/>
                    </a:moveTo>
                    <a:lnTo>
                      <a:pt x="0" y="33"/>
                    </a:lnTo>
                    <a:lnTo>
                      <a:pt x="8009" y="0"/>
                    </a:lnTo>
                    <a:lnTo>
                      <a:pt x="0" y="0"/>
                    </a:lnTo>
                    <a:close/>
                  </a:path>
                </a:pathLst>
              </a:custGeom>
              <a:solidFill>
                <a:srgbClr val="000000"/>
              </a:solidFill>
              <a:ln w="9525">
                <a:noFill/>
                <a:round/>
                <a:headEnd/>
                <a:tailEnd/>
              </a:ln>
            </p:spPr>
            <p:txBody>
              <a:bodyPr/>
              <a:lstStyle/>
              <a:p>
                <a:endParaRPr lang="en-US"/>
              </a:p>
            </p:txBody>
          </p:sp>
          <p:sp>
            <p:nvSpPr>
              <p:cNvPr id="191" name="Freeform 223">
                <a:extLst>
                  <a:ext uri="{FF2B5EF4-FFF2-40B4-BE49-F238E27FC236}">
                    <a16:creationId xmlns:a16="http://schemas.microsoft.com/office/drawing/2014/main" id="{18CC90B5-4E36-4708-AE26-AAC8ED8A3465}"/>
                  </a:ext>
                </a:extLst>
              </p:cNvPr>
              <p:cNvSpPr>
                <a:spLocks/>
              </p:cNvSpPr>
              <p:nvPr/>
            </p:nvSpPr>
            <p:spPr bwMode="auto">
              <a:xfrm>
                <a:off x="616" y="3193"/>
                <a:ext cx="1335" cy="7"/>
              </a:xfrm>
              <a:custGeom>
                <a:avLst/>
                <a:gdLst>
                  <a:gd name="T0" fmla="*/ 0 w 8009"/>
                  <a:gd name="T1" fmla="*/ 33 h 33"/>
                  <a:gd name="T2" fmla="*/ 8009 w 8009"/>
                  <a:gd name="T3" fmla="*/ 0 h 33"/>
                  <a:gd name="T4" fmla="*/ 8009 w 8009"/>
                  <a:gd name="T5" fmla="*/ 33 h 33"/>
                  <a:gd name="T6" fmla="*/ 0 w 8009"/>
                  <a:gd name="T7" fmla="*/ 33 h 33"/>
                  <a:gd name="T8" fmla="*/ 0 60000 65536"/>
                  <a:gd name="T9" fmla="*/ 0 60000 65536"/>
                  <a:gd name="T10" fmla="*/ 0 60000 65536"/>
                  <a:gd name="T11" fmla="*/ 0 60000 65536"/>
                  <a:gd name="T12" fmla="*/ 0 w 8009"/>
                  <a:gd name="T13" fmla="*/ 0 h 33"/>
                  <a:gd name="T14" fmla="*/ 8009 w 8009"/>
                  <a:gd name="T15" fmla="*/ 33 h 33"/>
                </a:gdLst>
                <a:ahLst/>
                <a:cxnLst>
                  <a:cxn ang="T8">
                    <a:pos x="T0" y="T1"/>
                  </a:cxn>
                  <a:cxn ang="T9">
                    <a:pos x="T2" y="T3"/>
                  </a:cxn>
                  <a:cxn ang="T10">
                    <a:pos x="T4" y="T5"/>
                  </a:cxn>
                  <a:cxn ang="T11">
                    <a:pos x="T6" y="T7"/>
                  </a:cxn>
                </a:cxnLst>
                <a:rect l="T12" t="T13" r="T14" b="T15"/>
                <a:pathLst>
                  <a:path w="8009" h="33">
                    <a:moveTo>
                      <a:pt x="0" y="33"/>
                    </a:moveTo>
                    <a:lnTo>
                      <a:pt x="8009" y="0"/>
                    </a:lnTo>
                    <a:lnTo>
                      <a:pt x="8009" y="33"/>
                    </a:lnTo>
                    <a:lnTo>
                      <a:pt x="0" y="33"/>
                    </a:lnTo>
                    <a:close/>
                  </a:path>
                </a:pathLst>
              </a:custGeom>
              <a:solidFill>
                <a:srgbClr val="000000"/>
              </a:solidFill>
              <a:ln w="9525">
                <a:noFill/>
                <a:round/>
                <a:headEnd/>
                <a:tailEnd/>
              </a:ln>
            </p:spPr>
            <p:txBody>
              <a:bodyPr/>
              <a:lstStyle/>
              <a:p>
                <a:endParaRPr lang="en-US"/>
              </a:p>
            </p:txBody>
          </p:sp>
          <p:sp>
            <p:nvSpPr>
              <p:cNvPr id="192" name="Rectangle 224">
                <a:extLst>
                  <a:ext uri="{FF2B5EF4-FFF2-40B4-BE49-F238E27FC236}">
                    <a16:creationId xmlns:a16="http://schemas.microsoft.com/office/drawing/2014/main" id="{70CE2DAF-B998-4D4D-B6C2-4F198D5AFBEA}"/>
                  </a:ext>
                </a:extLst>
              </p:cNvPr>
              <p:cNvSpPr>
                <a:spLocks noChangeArrowheads="1"/>
              </p:cNvSpPr>
              <p:nvPr/>
            </p:nvSpPr>
            <p:spPr bwMode="auto">
              <a:xfrm>
                <a:off x="616" y="3193"/>
                <a:ext cx="1335" cy="7"/>
              </a:xfrm>
              <a:prstGeom prst="rect">
                <a:avLst/>
              </a:prstGeom>
              <a:noFill/>
              <a:ln w="0">
                <a:solidFill>
                  <a:srgbClr val="000000"/>
                </a:solidFill>
                <a:miter lim="800000"/>
                <a:headEnd/>
                <a:tailEnd/>
              </a:ln>
            </p:spPr>
            <p:txBody>
              <a:bodyPr/>
              <a:lstStyle/>
              <a:p>
                <a:endParaRPr lang="en-US"/>
              </a:p>
            </p:txBody>
          </p:sp>
          <p:sp>
            <p:nvSpPr>
              <p:cNvPr id="193" name="Freeform 225">
                <a:extLst>
                  <a:ext uri="{FF2B5EF4-FFF2-40B4-BE49-F238E27FC236}">
                    <a16:creationId xmlns:a16="http://schemas.microsoft.com/office/drawing/2014/main" id="{10A0217A-8F90-48F9-8B82-54C49B102137}"/>
                  </a:ext>
                </a:extLst>
              </p:cNvPr>
              <p:cNvSpPr>
                <a:spLocks/>
              </p:cNvSpPr>
              <p:nvPr/>
            </p:nvSpPr>
            <p:spPr bwMode="auto">
              <a:xfrm>
                <a:off x="616" y="3112"/>
                <a:ext cx="1335" cy="6"/>
              </a:xfrm>
              <a:custGeom>
                <a:avLst/>
                <a:gdLst>
                  <a:gd name="T0" fmla="*/ 0 w 8009"/>
                  <a:gd name="T1" fmla="*/ 0 h 32"/>
                  <a:gd name="T2" fmla="*/ 0 w 8009"/>
                  <a:gd name="T3" fmla="*/ 32 h 32"/>
                  <a:gd name="T4" fmla="*/ 8009 w 8009"/>
                  <a:gd name="T5" fmla="*/ 0 h 32"/>
                  <a:gd name="T6" fmla="*/ 0 w 8009"/>
                  <a:gd name="T7" fmla="*/ 0 h 32"/>
                  <a:gd name="T8" fmla="*/ 0 60000 65536"/>
                  <a:gd name="T9" fmla="*/ 0 60000 65536"/>
                  <a:gd name="T10" fmla="*/ 0 60000 65536"/>
                  <a:gd name="T11" fmla="*/ 0 60000 65536"/>
                  <a:gd name="T12" fmla="*/ 0 w 8009"/>
                  <a:gd name="T13" fmla="*/ 0 h 32"/>
                  <a:gd name="T14" fmla="*/ 8009 w 8009"/>
                  <a:gd name="T15" fmla="*/ 32 h 32"/>
                </a:gdLst>
                <a:ahLst/>
                <a:cxnLst>
                  <a:cxn ang="T8">
                    <a:pos x="T0" y="T1"/>
                  </a:cxn>
                  <a:cxn ang="T9">
                    <a:pos x="T2" y="T3"/>
                  </a:cxn>
                  <a:cxn ang="T10">
                    <a:pos x="T4" y="T5"/>
                  </a:cxn>
                  <a:cxn ang="T11">
                    <a:pos x="T6" y="T7"/>
                  </a:cxn>
                </a:cxnLst>
                <a:rect l="T12" t="T13" r="T14" b="T15"/>
                <a:pathLst>
                  <a:path w="8009" h="32">
                    <a:moveTo>
                      <a:pt x="0" y="0"/>
                    </a:moveTo>
                    <a:lnTo>
                      <a:pt x="0" y="32"/>
                    </a:lnTo>
                    <a:lnTo>
                      <a:pt x="8009" y="0"/>
                    </a:lnTo>
                    <a:lnTo>
                      <a:pt x="0" y="0"/>
                    </a:lnTo>
                    <a:close/>
                  </a:path>
                </a:pathLst>
              </a:custGeom>
              <a:solidFill>
                <a:srgbClr val="000000"/>
              </a:solidFill>
              <a:ln w="9525">
                <a:noFill/>
                <a:round/>
                <a:headEnd/>
                <a:tailEnd/>
              </a:ln>
            </p:spPr>
            <p:txBody>
              <a:bodyPr/>
              <a:lstStyle/>
              <a:p>
                <a:endParaRPr lang="en-US"/>
              </a:p>
            </p:txBody>
          </p:sp>
          <p:sp>
            <p:nvSpPr>
              <p:cNvPr id="194" name="Freeform 226">
                <a:extLst>
                  <a:ext uri="{FF2B5EF4-FFF2-40B4-BE49-F238E27FC236}">
                    <a16:creationId xmlns:a16="http://schemas.microsoft.com/office/drawing/2014/main" id="{A24D3CCD-76D7-4611-BD14-5441E78B20EF}"/>
                  </a:ext>
                </a:extLst>
              </p:cNvPr>
              <p:cNvSpPr>
                <a:spLocks/>
              </p:cNvSpPr>
              <p:nvPr/>
            </p:nvSpPr>
            <p:spPr bwMode="auto">
              <a:xfrm>
                <a:off x="616" y="3112"/>
                <a:ext cx="1335" cy="6"/>
              </a:xfrm>
              <a:custGeom>
                <a:avLst/>
                <a:gdLst>
                  <a:gd name="T0" fmla="*/ 0 w 8009"/>
                  <a:gd name="T1" fmla="*/ 32 h 32"/>
                  <a:gd name="T2" fmla="*/ 8009 w 8009"/>
                  <a:gd name="T3" fmla="*/ 0 h 32"/>
                  <a:gd name="T4" fmla="*/ 8009 w 8009"/>
                  <a:gd name="T5" fmla="*/ 32 h 32"/>
                  <a:gd name="T6" fmla="*/ 0 w 8009"/>
                  <a:gd name="T7" fmla="*/ 32 h 32"/>
                  <a:gd name="T8" fmla="*/ 0 60000 65536"/>
                  <a:gd name="T9" fmla="*/ 0 60000 65536"/>
                  <a:gd name="T10" fmla="*/ 0 60000 65536"/>
                  <a:gd name="T11" fmla="*/ 0 60000 65536"/>
                  <a:gd name="T12" fmla="*/ 0 w 8009"/>
                  <a:gd name="T13" fmla="*/ 0 h 32"/>
                  <a:gd name="T14" fmla="*/ 8009 w 8009"/>
                  <a:gd name="T15" fmla="*/ 32 h 32"/>
                </a:gdLst>
                <a:ahLst/>
                <a:cxnLst>
                  <a:cxn ang="T8">
                    <a:pos x="T0" y="T1"/>
                  </a:cxn>
                  <a:cxn ang="T9">
                    <a:pos x="T2" y="T3"/>
                  </a:cxn>
                  <a:cxn ang="T10">
                    <a:pos x="T4" y="T5"/>
                  </a:cxn>
                  <a:cxn ang="T11">
                    <a:pos x="T6" y="T7"/>
                  </a:cxn>
                </a:cxnLst>
                <a:rect l="T12" t="T13" r="T14" b="T15"/>
                <a:pathLst>
                  <a:path w="8009" h="32">
                    <a:moveTo>
                      <a:pt x="0" y="32"/>
                    </a:moveTo>
                    <a:lnTo>
                      <a:pt x="8009" y="0"/>
                    </a:lnTo>
                    <a:lnTo>
                      <a:pt x="8009" y="32"/>
                    </a:lnTo>
                    <a:lnTo>
                      <a:pt x="0" y="32"/>
                    </a:lnTo>
                    <a:close/>
                  </a:path>
                </a:pathLst>
              </a:custGeom>
              <a:solidFill>
                <a:srgbClr val="000000"/>
              </a:solidFill>
              <a:ln w="9525">
                <a:noFill/>
                <a:round/>
                <a:headEnd/>
                <a:tailEnd/>
              </a:ln>
            </p:spPr>
            <p:txBody>
              <a:bodyPr/>
              <a:lstStyle/>
              <a:p>
                <a:endParaRPr lang="en-US"/>
              </a:p>
            </p:txBody>
          </p:sp>
          <p:sp>
            <p:nvSpPr>
              <p:cNvPr id="195" name="Rectangle 227">
                <a:extLst>
                  <a:ext uri="{FF2B5EF4-FFF2-40B4-BE49-F238E27FC236}">
                    <a16:creationId xmlns:a16="http://schemas.microsoft.com/office/drawing/2014/main" id="{03530254-C2FA-4C43-9482-C102E1AEB0A4}"/>
                  </a:ext>
                </a:extLst>
              </p:cNvPr>
              <p:cNvSpPr>
                <a:spLocks noChangeArrowheads="1"/>
              </p:cNvSpPr>
              <p:nvPr/>
            </p:nvSpPr>
            <p:spPr bwMode="auto">
              <a:xfrm>
                <a:off x="616" y="3112"/>
                <a:ext cx="1335" cy="6"/>
              </a:xfrm>
              <a:prstGeom prst="rect">
                <a:avLst/>
              </a:prstGeom>
              <a:noFill/>
              <a:ln w="0">
                <a:solidFill>
                  <a:srgbClr val="000000"/>
                </a:solidFill>
                <a:miter lim="800000"/>
                <a:headEnd/>
                <a:tailEnd/>
              </a:ln>
            </p:spPr>
            <p:txBody>
              <a:bodyPr/>
              <a:lstStyle/>
              <a:p>
                <a:endParaRPr lang="en-US"/>
              </a:p>
            </p:txBody>
          </p:sp>
          <p:sp>
            <p:nvSpPr>
              <p:cNvPr id="196" name="Freeform 228">
                <a:extLst>
                  <a:ext uri="{FF2B5EF4-FFF2-40B4-BE49-F238E27FC236}">
                    <a16:creationId xmlns:a16="http://schemas.microsoft.com/office/drawing/2014/main" id="{B6617EA6-3EF2-4B2F-A43E-F17FE9951DD7}"/>
                  </a:ext>
                </a:extLst>
              </p:cNvPr>
              <p:cNvSpPr>
                <a:spLocks/>
              </p:cNvSpPr>
              <p:nvPr/>
            </p:nvSpPr>
            <p:spPr bwMode="auto">
              <a:xfrm>
                <a:off x="1949" y="3030"/>
                <a:ext cx="5" cy="825"/>
              </a:xfrm>
              <a:custGeom>
                <a:avLst/>
                <a:gdLst>
                  <a:gd name="T0" fmla="*/ 32 w 32"/>
                  <a:gd name="T1" fmla="*/ 0 h 4126"/>
                  <a:gd name="T2" fmla="*/ 0 w 32"/>
                  <a:gd name="T3" fmla="*/ 32 h 4126"/>
                  <a:gd name="T4" fmla="*/ 32 w 32"/>
                  <a:gd name="T5" fmla="*/ 4126 h 4126"/>
                  <a:gd name="T6" fmla="*/ 32 w 32"/>
                  <a:gd name="T7" fmla="*/ 0 h 4126"/>
                  <a:gd name="T8" fmla="*/ 0 60000 65536"/>
                  <a:gd name="T9" fmla="*/ 0 60000 65536"/>
                  <a:gd name="T10" fmla="*/ 0 60000 65536"/>
                  <a:gd name="T11" fmla="*/ 0 60000 65536"/>
                  <a:gd name="T12" fmla="*/ 0 w 32"/>
                  <a:gd name="T13" fmla="*/ 0 h 4126"/>
                  <a:gd name="T14" fmla="*/ 32 w 32"/>
                  <a:gd name="T15" fmla="*/ 4126 h 4126"/>
                </a:gdLst>
                <a:ahLst/>
                <a:cxnLst>
                  <a:cxn ang="T8">
                    <a:pos x="T0" y="T1"/>
                  </a:cxn>
                  <a:cxn ang="T9">
                    <a:pos x="T2" y="T3"/>
                  </a:cxn>
                  <a:cxn ang="T10">
                    <a:pos x="T4" y="T5"/>
                  </a:cxn>
                  <a:cxn ang="T11">
                    <a:pos x="T6" y="T7"/>
                  </a:cxn>
                </a:cxnLst>
                <a:rect l="T12" t="T13" r="T14" b="T15"/>
                <a:pathLst>
                  <a:path w="32" h="4126">
                    <a:moveTo>
                      <a:pt x="32" y="0"/>
                    </a:moveTo>
                    <a:lnTo>
                      <a:pt x="0" y="32"/>
                    </a:lnTo>
                    <a:lnTo>
                      <a:pt x="32" y="4126"/>
                    </a:lnTo>
                    <a:lnTo>
                      <a:pt x="32" y="0"/>
                    </a:lnTo>
                    <a:close/>
                  </a:path>
                </a:pathLst>
              </a:custGeom>
              <a:solidFill>
                <a:srgbClr val="000000"/>
              </a:solidFill>
              <a:ln w="9525">
                <a:noFill/>
                <a:round/>
                <a:headEnd/>
                <a:tailEnd/>
              </a:ln>
            </p:spPr>
            <p:txBody>
              <a:bodyPr/>
              <a:lstStyle/>
              <a:p>
                <a:endParaRPr lang="en-US"/>
              </a:p>
            </p:txBody>
          </p:sp>
          <p:sp>
            <p:nvSpPr>
              <p:cNvPr id="197" name="Freeform 229">
                <a:extLst>
                  <a:ext uri="{FF2B5EF4-FFF2-40B4-BE49-F238E27FC236}">
                    <a16:creationId xmlns:a16="http://schemas.microsoft.com/office/drawing/2014/main" id="{21772C26-E828-42AA-B2F1-2BADD87C8D6C}"/>
                  </a:ext>
                </a:extLst>
              </p:cNvPr>
              <p:cNvSpPr>
                <a:spLocks/>
              </p:cNvSpPr>
              <p:nvPr/>
            </p:nvSpPr>
            <p:spPr bwMode="auto">
              <a:xfrm>
                <a:off x="1949" y="3036"/>
                <a:ext cx="5" cy="819"/>
              </a:xfrm>
              <a:custGeom>
                <a:avLst/>
                <a:gdLst>
                  <a:gd name="T0" fmla="*/ 0 w 32"/>
                  <a:gd name="T1" fmla="*/ 0 h 4094"/>
                  <a:gd name="T2" fmla="*/ 32 w 32"/>
                  <a:gd name="T3" fmla="*/ 4094 h 4094"/>
                  <a:gd name="T4" fmla="*/ 0 w 32"/>
                  <a:gd name="T5" fmla="*/ 4061 h 4094"/>
                  <a:gd name="T6" fmla="*/ 0 w 32"/>
                  <a:gd name="T7" fmla="*/ 0 h 4094"/>
                  <a:gd name="T8" fmla="*/ 0 60000 65536"/>
                  <a:gd name="T9" fmla="*/ 0 60000 65536"/>
                  <a:gd name="T10" fmla="*/ 0 60000 65536"/>
                  <a:gd name="T11" fmla="*/ 0 60000 65536"/>
                  <a:gd name="T12" fmla="*/ 0 w 32"/>
                  <a:gd name="T13" fmla="*/ 0 h 4094"/>
                  <a:gd name="T14" fmla="*/ 32 w 32"/>
                  <a:gd name="T15" fmla="*/ 4094 h 4094"/>
                </a:gdLst>
                <a:ahLst/>
                <a:cxnLst>
                  <a:cxn ang="T8">
                    <a:pos x="T0" y="T1"/>
                  </a:cxn>
                  <a:cxn ang="T9">
                    <a:pos x="T2" y="T3"/>
                  </a:cxn>
                  <a:cxn ang="T10">
                    <a:pos x="T4" y="T5"/>
                  </a:cxn>
                  <a:cxn ang="T11">
                    <a:pos x="T6" y="T7"/>
                  </a:cxn>
                </a:cxnLst>
                <a:rect l="T12" t="T13" r="T14" b="T15"/>
                <a:pathLst>
                  <a:path w="32" h="4094">
                    <a:moveTo>
                      <a:pt x="0" y="0"/>
                    </a:moveTo>
                    <a:lnTo>
                      <a:pt x="32" y="4094"/>
                    </a:lnTo>
                    <a:lnTo>
                      <a:pt x="0" y="4061"/>
                    </a:lnTo>
                    <a:lnTo>
                      <a:pt x="0" y="0"/>
                    </a:lnTo>
                    <a:close/>
                  </a:path>
                </a:pathLst>
              </a:custGeom>
              <a:solidFill>
                <a:srgbClr val="000000"/>
              </a:solidFill>
              <a:ln w="9525">
                <a:noFill/>
                <a:round/>
                <a:headEnd/>
                <a:tailEnd/>
              </a:ln>
            </p:spPr>
            <p:txBody>
              <a:bodyPr/>
              <a:lstStyle/>
              <a:p>
                <a:endParaRPr lang="en-US"/>
              </a:p>
            </p:txBody>
          </p:sp>
          <p:sp>
            <p:nvSpPr>
              <p:cNvPr id="198" name="Freeform 230">
                <a:extLst>
                  <a:ext uri="{FF2B5EF4-FFF2-40B4-BE49-F238E27FC236}">
                    <a16:creationId xmlns:a16="http://schemas.microsoft.com/office/drawing/2014/main" id="{98CB62B9-1B69-47FE-AA86-39B6FFAA457E}"/>
                  </a:ext>
                </a:extLst>
              </p:cNvPr>
              <p:cNvSpPr>
                <a:spLocks/>
              </p:cNvSpPr>
              <p:nvPr/>
            </p:nvSpPr>
            <p:spPr bwMode="auto">
              <a:xfrm>
                <a:off x="1949" y="3030"/>
                <a:ext cx="5" cy="825"/>
              </a:xfrm>
              <a:custGeom>
                <a:avLst/>
                <a:gdLst>
                  <a:gd name="T0" fmla="*/ 32 w 32"/>
                  <a:gd name="T1" fmla="*/ 0 h 4126"/>
                  <a:gd name="T2" fmla="*/ 0 w 32"/>
                  <a:gd name="T3" fmla="*/ 32 h 4126"/>
                  <a:gd name="T4" fmla="*/ 0 w 32"/>
                  <a:gd name="T5" fmla="*/ 4093 h 4126"/>
                  <a:gd name="T6" fmla="*/ 32 w 32"/>
                  <a:gd name="T7" fmla="*/ 4126 h 4126"/>
                  <a:gd name="T8" fmla="*/ 32 w 32"/>
                  <a:gd name="T9" fmla="*/ 0 h 4126"/>
                  <a:gd name="T10" fmla="*/ 0 60000 65536"/>
                  <a:gd name="T11" fmla="*/ 0 60000 65536"/>
                  <a:gd name="T12" fmla="*/ 0 60000 65536"/>
                  <a:gd name="T13" fmla="*/ 0 60000 65536"/>
                  <a:gd name="T14" fmla="*/ 0 60000 65536"/>
                  <a:gd name="T15" fmla="*/ 0 w 32"/>
                  <a:gd name="T16" fmla="*/ 0 h 4126"/>
                  <a:gd name="T17" fmla="*/ 32 w 32"/>
                  <a:gd name="T18" fmla="*/ 4126 h 4126"/>
                </a:gdLst>
                <a:ahLst/>
                <a:cxnLst>
                  <a:cxn ang="T10">
                    <a:pos x="T0" y="T1"/>
                  </a:cxn>
                  <a:cxn ang="T11">
                    <a:pos x="T2" y="T3"/>
                  </a:cxn>
                  <a:cxn ang="T12">
                    <a:pos x="T4" y="T5"/>
                  </a:cxn>
                  <a:cxn ang="T13">
                    <a:pos x="T6" y="T7"/>
                  </a:cxn>
                  <a:cxn ang="T14">
                    <a:pos x="T8" y="T9"/>
                  </a:cxn>
                </a:cxnLst>
                <a:rect l="T15" t="T16" r="T17" b="T18"/>
                <a:pathLst>
                  <a:path w="32" h="4126">
                    <a:moveTo>
                      <a:pt x="32" y="0"/>
                    </a:moveTo>
                    <a:lnTo>
                      <a:pt x="0" y="32"/>
                    </a:lnTo>
                    <a:lnTo>
                      <a:pt x="0" y="4093"/>
                    </a:lnTo>
                    <a:lnTo>
                      <a:pt x="32" y="4126"/>
                    </a:lnTo>
                    <a:lnTo>
                      <a:pt x="32" y="0"/>
                    </a:lnTo>
                  </a:path>
                </a:pathLst>
              </a:custGeom>
              <a:noFill/>
              <a:ln w="0">
                <a:solidFill>
                  <a:srgbClr val="000000"/>
                </a:solidFill>
                <a:prstDash val="solid"/>
                <a:round/>
                <a:headEnd/>
                <a:tailEnd/>
              </a:ln>
            </p:spPr>
            <p:txBody>
              <a:bodyPr/>
              <a:lstStyle/>
              <a:p>
                <a:endParaRPr lang="en-US"/>
              </a:p>
            </p:txBody>
          </p:sp>
          <p:sp>
            <p:nvSpPr>
              <p:cNvPr id="199" name="Freeform 231">
                <a:extLst>
                  <a:ext uri="{FF2B5EF4-FFF2-40B4-BE49-F238E27FC236}">
                    <a16:creationId xmlns:a16="http://schemas.microsoft.com/office/drawing/2014/main" id="{F952BB0B-87FF-4F3C-BDFB-A9D2C2324757}"/>
                  </a:ext>
                </a:extLst>
              </p:cNvPr>
              <p:cNvSpPr>
                <a:spLocks/>
              </p:cNvSpPr>
              <p:nvPr/>
            </p:nvSpPr>
            <p:spPr bwMode="auto">
              <a:xfrm>
                <a:off x="614" y="3848"/>
                <a:ext cx="1340" cy="7"/>
              </a:xfrm>
              <a:custGeom>
                <a:avLst/>
                <a:gdLst>
                  <a:gd name="T0" fmla="*/ 8041 w 8041"/>
                  <a:gd name="T1" fmla="*/ 33 h 33"/>
                  <a:gd name="T2" fmla="*/ 8009 w 8041"/>
                  <a:gd name="T3" fmla="*/ 0 h 33"/>
                  <a:gd name="T4" fmla="*/ 0 w 8041"/>
                  <a:gd name="T5" fmla="*/ 33 h 33"/>
                  <a:gd name="T6" fmla="*/ 8041 w 8041"/>
                  <a:gd name="T7" fmla="*/ 33 h 33"/>
                  <a:gd name="T8" fmla="*/ 0 60000 65536"/>
                  <a:gd name="T9" fmla="*/ 0 60000 65536"/>
                  <a:gd name="T10" fmla="*/ 0 60000 65536"/>
                  <a:gd name="T11" fmla="*/ 0 60000 65536"/>
                  <a:gd name="T12" fmla="*/ 0 w 8041"/>
                  <a:gd name="T13" fmla="*/ 0 h 33"/>
                  <a:gd name="T14" fmla="*/ 8041 w 8041"/>
                  <a:gd name="T15" fmla="*/ 33 h 33"/>
                </a:gdLst>
                <a:ahLst/>
                <a:cxnLst>
                  <a:cxn ang="T8">
                    <a:pos x="T0" y="T1"/>
                  </a:cxn>
                  <a:cxn ang="T9">
                    <a:pos x="T2" y="T3"/>
                  </a:cxn>
                  <a:cxn ang="T10">
                    <a:pos x="T4" y="T5"/>
                  </a:cxn>
                  <a:cxn ang="T11">
                    <a:pos x="T6" y="T7"/>
                  </a:cxn>
                </a:cxnLst>
                <a:rect l="T12" t="T13" r="T14" b="T15"/>
                <a:pathLst>
                  <a:path w="8041" h="33">
                    <a:moveTo>
                      <a:pt x="8041" y="33"/>
                    </a:moveTo>
                    <a:lnTo>
                      <a:pt x="8009" y="0"/>
                    </a:lnTo>
                    <a:lnTo>
                      <a:pt x="0" y="33"/>
                    </a:lnTo>
                    <a:lnTo>
                      <a:pt x="8041" y="33"/>
                    </a:lnTo>
                    <a:close/>
                  </a:path>
                </a:pathLst>
              </a:custGeom>
              <a:solidFill>
                <a:srgbClr val="000000"/>
              </a:solidFill>
              <a:ln w="9525">
                <a:noFill/>
                <a:round/>
                <a:headEnd/>
                <a:tailEnd/>
              </a:ln>
            </p:spPr>
            <p:txBody>
              <a:bodyPr/>
              <a:lstStyle/>
              <a:p>
                <a:endParaRPr lang="en-US"/>
              </a:p>
            </p:txBody>
          </p:sp>
          <p:sp>
            <p:nvSpPr>
              <p:cNvPr id="200" name="Freeform 232">
                <a:extLst>
                  <a:ext uri="{FF2B5EF4-FFF2-40B4-BE49-F238E27FC236}">
                    <a16:creationId xmlns:a16="http://schemas.microsoft.com/office/drawing/2014/main" id="{43CE1F65-9823-4D5B-9E3E-9837B4E17721}"/>
                  </a:ext>
                </a:extLst>
              </p:cNvPr>
              <p:cNvSpPr>
                <a:spLocks/>
              </p:cNvSpPr>
              <p:nvPr/>
            </p:nvSpPr>
            <p:spPr bwMode="auto">
              <a:xfrm>
                <a:off x="614" y="3848"/>
                <a:ext cx="1335" cy="7"/>
              </a:xfrm>
              <a:custGeom>
                <a:avLst/>
                <a:gdLst>
                  <a:gd name="T0" fmla="*/ 8009 w 8009"/>
                  <a:gd name="T1" fmla="*/ 0 h 33"/>
                  <a:gd name="T2" fmla="*/ 0 w 8009"/>
                  <a:gd name="T3" fmla="*/ 33 h 33"/>
                  <a:gd name="T4" fmla="*/ 32 w 8009"/>
                  <a:gd name="T5" fmla="*/ 0 h 33"/>
                  <a:gd name="T6" fmla="*/ 8009 w 8009"/>
                  <a:gd name="T7" fmla="*/ 0 h 33"/>
                  <a:gd name="T8" fmla="*/ 0 60000 65536"/>
                  <a:gd name="T9" fmla="*/ 0 60000 65536"/>
                  <a:gd name="T10" fmla="*/ 0 60000 65536"/>
                  <a:gd name="T11" fmla="*/ 0 60000 65536"/>
                  <a:gd name="T12" fmla="*/ 0 w 8009"/>
                  <a:gd name="T13" fmla="*/ 0 h 33"/>
                  <a:gd name="T14" fmla="*/ 8009 w 8009"/>
                  <a:gd name="T15" fmla="*/ 33 h 33"/>
                </a:gdLst>
                <a:ahLst/>
                <a:cxnLst>
                  <a:cxn ang="T8">
                    <a:pos x="T0" y="T1"/>
                  </a:cxn>
                  <a:cxn ang="T9">
                    <a:pos x="T2" y="T3"/>
                  </a:cxn>
                  <a:cxn ang="T10">
                    <a:pos x="T4" y="T5"/>
                  </a:cxn>
                  <a:cxn ang="T11">
                    <a:pos x="T6" y="T7"/>
                  </a:cxn>
                </a:cxnLst>
                <a:rect l="T12" t="T13" r="T14" b="T15"/>
                <a:pathLst>
                  <a:path w="8009" h="33">
                    <a:moveTo>
                      <a:pt x="8009" y="0"/>
                    </a:moveTo>
                    <a:lnTo>
                      <a:pt x="0" y="33"/>
                    </a:lnTo>
                    <a:lnTo>
                      <a:pt x="32" y="0"/>
                    </a:lnTo>
                    <a:lnTo>
                      <a:pt x="8009" y="0"/>
                    </a:lnTo>
                    <a:close/>
                  </a:path>
                </a:pathLst>
              </a:custGeom>
              <a:solidFill>
                <a:srgbClr val="000000"/>
              </a:solidFill>
              <a:ln w="9525">
                <a:noFill/>
                <a:round/>
                <a:headEnd/>
                <a:tailEnd/>
              </a:ln>
            </p:spPr>
            <p:txBody>
              <a:bodyPr/>
              <a:lstStyle/>
              <a:p>
                <a:endParaRPr lang="en-US"/>
              </a:p>
            </p:txBody>
          </p:sp>
          <p:sp>
            <p:nvSpPr>
              <p:cNvPr id="201" name="Freeform 233">
                <a:extLst>
                  <a:ext uri="{FF2B5EF4-FFF2-40B4-BE49-F238E27FC236}">
                    <a16:creationId xmlns:a16="http://schemas.microsoft.com/office/drawing/2014/main" id="{465BD92C-B8F1-4704-87FC-049B9E9B9BB9}"/>
                  </a:ext>
                </a:extLst>
              </p:cNvPr>
              <p:cNvSpPr>
                <a:spLocks/>
              </p:cNvSpPr>
              <p:nvPr/>
            </p:nvSpPr>
            <p:spPr bwMode="auto">
              <a:xfrm>
                <a:off x="614" y="3848"/>
                <a:ext cx="1340" cy="7"/>
              </a:xfrm>
              <a:custGeom>
                <a:avLst/>
                <a:gdLst>
                  <a:gd name="T0" fmla="*/ 8041 w 8041"/>
                  <a:gd name="T1" fmla="*/ 33 h 33"/>
                  <a:gd name="T2" fmla="*/ 8009 w 8041"/>
                  <a:gd name="T3" fmla="*/ 0 h 33"/>
                  <a:gd name="T4" fmla="*/ 32 w 8041"/>
                  <a:gd name="T5" fmla="*/ 0 h 33"/>
                  <a:gd name="T6" fmla="*/ 0 w 8041"/>
                  <a:gd name="T7" fmla="*/ 33 h 33"/>
                  <a:gd name="T8" fmla="*/ 8041 w 8041"/>
                  <a:gd name="T9" fmla="*/ 33 h 33"/>
                  <a:gd name="T10" fmla="*/ 0 60000 65536"/>
                  <a:gd name="T11" fmla="*/ 0 60000 65536"/>
                  <a:gd name="T12" fmla="*/ 0 60000 65536"/>
                  <a:gd name="T13" fmla="*/ 0 60000 65536"/>
                  <a:gd name="T14" fmla="*/ 0 60000 65536"/>
                  <a:gd name="T15" fmla="*/ 0 w 8041"/>
                  <a:gd name="T16" fmla="*/ 0 h 33"/>
                  <a:gd name="T17" fmla="*/ 8041 w 8041"/>
                  <a:gd name="T18" fmla="*/ 33 h 33"/>
                </a:gdLst>
                <a:ahLst/>
                <a:cxnLst>
                  <a:cxn ang="T10">
                    <a:pos x="T0" y="T1"/>
                  </a:cxn>
                  <a:cxn ang="T11">
                    <a:pos x="T2" y="T3"/>
                  </a:cxn>
                  <a:cxn ang="T12">
                    <a:pos x="T4" y="T5"/>
                  </a:cxn>
                  <a:cxn ang="T13">
                    <a:pos x="T6" y="T7"/>
                  </a:cxn>
                  <a:cxn ang="T14">
                    <a:pos x="T8" y="T9"/>
                  </a:cxn>
                </a:cxnLst>
                <a:rect l="T15" t="T16" r="T17" b="T18"/>
                <a:pathLst>
                  <a:path w="8041" h="33">
                    <a:moveTo>
                      <a:pt x="8041" y="33"/>
                    </a:moveTo>
                    <a:lnTo>
                      <a:pt x="8009" y="0"/>
                    </a:lnTo>
                    <a:lnTo>
                      <a:pt x="32" y="0"/>
                    </a:lnTo>
                    <a:lnTo>
                      <a:pt x="0" y="33"/>
                    </a:lnTo>
                    <a:lnTo>
                      <a:pt x="8041" y="33"/>
                    </a:lnTo>
                  </a:path>
                </a:pathLst>
              </a:custGeom>
              <a:noFill/>
              <a:ln w="0">
                <a:solidFill>
                  <a:srgbClr val="000000"/>
                </a:solidFill>
                <a:prstDash val="solid"/>
                <a:round/>
                <a:headEnd/>
                <a:tailEnd/>
              </a:ln>
            </p:spPr>
            <p:txBody>
              <a:bodyPr/>
              <a:lstStyle/>
              <a:p>
                <a:endParaRPr lang="en-US"/>
              </a:p>
            </p:txBody>
          </p:sp>
          <p:sp>
            <p:nvSpPr>
              <p:cNvPr id="202" name="Freeform 234">
                <a:extLst>
                  <a:ext uri="{FF2B5EF4-FFF2-40B4-BE49-F238E27FC236}">
                    <a16:creationId xmlns:a16="http://schemas.microsoft.com/office/drawing/2014/main" id="{0E541FA2-9798-44DB-8FA0-48A63F0F6ED4}"/>
                  </a:ext>
                </a:extLst>
              </p:cNvPr>
              <p:cNvSpPr>
                <a:spLocks/>
              </p:cNvSpPr>
              <p:nvPr/>
            </p:nvSpPr>
            <p:spPr bwMode="auto">
              <a:xfrm>
                <a:off x="614" y="3030"/>
                <a:ext cx="5" cy="825"/>
              </a:xfrm>
              <a:custGeom>
                <a:avLst/>
                <a:gdLst>
                  <a:gd name="T0" fmla="*/ 0 w 32"/>
                  <a:gd name="T1" fmla="*/ 4126 h 4126"/>
                  <a:gd name="T2" fmla="*/ 32 w 32"/>
                  <a:gd name="T3" fmla="*/ 4093 h 4126"/>
                  <a:gd name="T4" fmla="*/ 0 w 32"/>
                  <a:gd name="T5" fmla="*/ 0 h 4126"/>
                  <a:gd name="T6" fmla="*/ 0 w 32"/>
                  <a:gd name="T7" fmla="*/ 4126 h 4126"/>
                  <a:gd name="T8" fmla="*/ 0 60000 65536"/>
                  <a:gd name="T9" fmla="*/ 0 60000 65536"/>
                  <a:gd name="T10" fmla="*/ 0 60000 65536"/>
                  <a:gd name="T11" fmla="*/ 0 60000 65536"/>
                  <a:gd name="T12" fmla="*/ 0 w 32"/>
                  <a:gd name="T13" fmla="*/ 0 h 4126"/>
                  <a:gd name="T14" fmla="*/ 32 w 32"/>
                  <a:gd name="T15" fmla="*/ 4126 h 4126"/>
                </a:gdLst>
                <a:ahLst/>
                <a:cxnLst>
                  <a:cxn ang="T8">
                    <a:pos x="T0" y="T1"/>
                  </a:cxn>
                  <a:cxn ang="T9">
                    <a:pos x="T2" y="T3"/>
                  </a:cxn>
                  <a:cxn ang="T10">
                    <a:pos x="T4" y="T5"/>
                  </a:cxn>
                  <a:cxn ang="T11">
                    <a:pos x="T6" y="T7"/>
                  </a:cxn>
                </a:cxnLst>
                <a:rect l="T12" t="T13" r="T14" b="T15"/>
                <a:pathLst>
                  <a:path w="32" h="4126">
                    <a:moveTo>
                      <a:pt x="0" y="4126"/>
                    </a:moveTo>
                    <a:lnTo>
                      <a:pt x="32" y="4093"/>
                    </a:lnTo>
                    <a:lnTo>
                      <a:pt x="0" y="0"/>
                    </a:lnTo>
                    <a:lnTo>
                      <a:pt x="0" y="4126"/>
                    </a:lnTo>
                    <a:close/>
                  </a:path>
                </a:pathLst>
              </a:custGeom>
              <a:solidFill>
                <a:srgbClr val="000000"/>
              </a:solidFill>
              <a:ln w="9525">
                <a:noFill/>
                <a:round/>
                <a:headEnd/>
                <a:tailEnd/>
              </a:ln>
            </p:spPr>
            <p:txBody>
              <a:bodyPr/>
              <a:lstStyle/>
              <a:p>
                <a:endParaRPr lang="en-US"/>
              </a:p>
            </p:txBody>
          </p:sp>
          <p:sp>
            <p:nvSpPr>
              <p:cNvPr id="203" name="Freeform 235">
                <a:extLst>
                  <a:ext uri="{FF2B5EF4-FFF2-40B4-BE49-F238E27FC236}">
                    <a16:creationId xmlns:a16="http://schemas.microsoft.com/office/drawing/2014/main" id="{94718ECB-482B-433B-AD0E-9187FBEB2910}"/>
                  </a:ext>
                </a:extLst>
              </p:cNvPr>
              <p:cNvSpPr>
                <a:spLocks/>
              </p:cNvSpPr>
              <p:nvPr/>
            </p:nvSpPr>
            <p:spPr bwMode="auto">
              <a:xfrm>
                <a:off x="614" y="3030"/>
                <a:ext cx="5" cy="818"/>
              </a:xfrm>
              <a:custGeom>
                <a:avLst/>
                <a:gdLst>
                  <a:gd name="T0" fmla="*/ 32 w 32"/>
                  <a:gd name="T1" fmla="*/ 4093 h 4093"/>
                  <a:gd name="T2" fmla="*/ 0 w 32"/>
                  <a:gd name="T3" fmla="*/ 0 h 4093"/>
                  <a:gd name="T4" fmla="*/ 32 w 32"/>
                  <a:gd name="T5" fmla="*/ 32 h 4093"/>
                  <a:gd name="T6" fmla="*/ 32 w 32"/>
                  <a:gd name="T7" fmla="*/ 4093 h 4093"/>
                  <a:gd name="T8" fmla="*/ 0 60000 65536"/>
                  <a:gd name="T9" fmla="*/ 0 60000 65536"/>
                  <a:gd name="T10" fmla="*/ 0 60000 65536"/>
                  <a:gd name="T11" fmla="*/ 0 60000 65536"/>
                  <a:gd name="T12" fmla="*/ 0 w 32"/>
                  <a:gd name="T13" fmla="*/ 0 h 4093"/>
                  <a:gd name="T14" fmla="*/ 32 w 32"/>
                  <a:gd name="T15" fmla="*/ 4093 h 4093"/>
                </a:gdLst>
                <a:ahLst/>
                <a:cxnLst>
                  <a:cxn ang="T8">
                    <a:pos x="T0" y="T1"/>
                  </a:cxn>
                  <a:cxn ang="T9">
                    <a:pos x="T2" y="T3"/>
                  </a:cxn>
                  <a:cxn ang="T10">
                    <a:pos x="T4" y="T5"/>
                  </a:cxn>
                  <a:cxn ang="T11">
                    <a:pos x="T6" y="T7"/>
                  </a:cxn>
                </a:cxnLst>
                <a:rect l="T12" t="T13" r="T14" b="T15"/>
                <a:pathLst>
                  <a:path w="32" h="4093">
                    <a:moveTo>
                      <a:pt x="32" y="4093"/>
                    </a:moveTo>
                    <a:lnTo>
                      <a:pt x="0" y="0"/>
                    </a:lnTo>
                    <a:lnTo>
                      <a:pt x="32" y="32"/>
                    </a:lnTo>
                    <a:lnTo>
                      <a:pt x="32" y="4093"/>
                    </a:lnTo>
                    <a:close/>
                  </a:path>
                </a:pathLst>
              </a:custGeom>
              <a:solidFill>
                <a:srgbClr val="000000"/>
              </a:solidFill>
              <a:ln w="9525">
                <a:noFill/>
                <a:round/>
                <a:headEnd/>
                <a:tailEnd/>
              </a:ln>
            </p:spPr>
            <p:txBody>
              <a:bodyPr/>
              <a:lstStyle/>
              <a:p>
                <a:endParaRPr lang="en-US"/>
              </a:p>
            </p:txBody>
          </p:sp>
          <p:sp>
            <p:nvSpPr>
              <p:cNvPr id="204" name="Freeform 236">
                <a:extLst>
                  <a:ext uri="{FF2B5EF4-FFF2-40B4-BE49-F238E27FC236}">
                    <a16:creationId xmlns:a16="http://schemas.microsoft.com/office/drawing/2014/main" id="{FA3F77B7-F2FB-412F-9080-E094F32041F8}"/>
                  </a:ext>
                </a:extLst>
              </p:cNvPr>
              <p:cNvSpPr>
                <a:spLocks/>
              </p:cNvSpPr>
              <p:nvPr/>
            </p:nvSpPr>
            <p:spPr bwMode="auto">
              <a:xfrm>
                <a:off x="614" y="3030"/>
                <a:ext cx="5" cy="825"/>
              </a:xfrm>
              <a:custGeom>
                <a:avLst/>
                <a:gdLst>
                  <a:gd name="T0" fmla="*/ 0 w 32"/>
                  <a:gd name="T1" fmla="*/ 4126 h 4126"/>
                  <a:gd name="T2" fmla="*/ 32 w 32"/>
                  <a:gd name="T3" fmla="*/ 4093 h 4126"/>
                  <a:gd name="T4" fmla="*/ 32 w 32"/>
                  <a:gd name="T5" fmla="*/ 32 h 4126"/>
                  <a:gd name="T6" fmla="*/ 0 w 32"/>
                  <a:gd name="T7" fmla="*/ 0 h 4126"/>
                  <a:gd name="T8" fmla="*/ 0 w 32"/>
                  <a:gd name="T9" fmla="*/ 4126 h 4126"/>
                  <a:gd name="T10" fmla="*/ 0 60000 65536"/>
                  <a:gd name="T11" fmla="*/ 0 60000 65536"/>
                  <a:gd name="T12" fmla="*/ 0 60000 65536"/>
                  <a:gd name="T13" fmla="*/ 0 60000 65536"/>
                  <a:gd name="T14" fmla="*/ 0 60000 65536"/>
                  <a:gd name="T15" fmla="*/ 0 w 32"/>
                  <a:gd name="T16" fmla="*/ 0 h 4126"/>
                  <a:gd name="T17" fmla="*/ 32 w 32"/>
                  <a:gd name="T18" fmla="*/ 4126 h 4126"/>
                </a:gdLst>
                <a:ahLst/>
                <a:cxnLst>
                  <a:cxn ang="T10">
                    <a:pos x="T0" y="T1"/>
                  </a:cxn>
                  <a:cxn ang="T11">
                    <a:pos x="T2" y="T3"/>
                  </a:cxn>
                  <a:cxn ang="T12">
                    <a:pos x="T4" y="T5"/>
                  </a:cxn>
                  <a:cxn ang="T13">
                    <a:pos x="T6" y="T7"/>
                  </a:cxn>
                  <a:cxn ang="T14">
                    <a:pos x="T8" y="T9"/>
                  </a:cxn>
                </a:cxnLst>
                <a:rect l="T15" t="T16" r="T17" b="T18"/>
                <a:pathLst>
                  <a:path w="32" h="4126">
                    <a:moveTo>
                      <a:pt x="0" y="4126"/>
                    </a:moveTo>
                    <a:lnTo>
                      <a:pt x="32" y="4093"/>
                    </a:lnTo>
                    <a:lnTo>
                      <a:pt x="32" y="32"/>
                    </a:lnTo>
                    <a:lnTo>
                      <a:pt x="0" y="0"/>
                    </a:lnTo>
                    <a:lnTo>
                      <a:pt x="0" y="4126"/>
                    </a:lnTo>
                  </a:path>
                </a:pathLst>
              </a:custGeom>
              <a:noFill/>
              <a:ln w="0">
                <a:solidFill>
                  <a:srgbClr val="000000"/>
                </a:solidFill>
                <a:prstDash val="solid"/>
                <a:round/>
                <a:headEnd/>
                <a:tailEnd/>
              </a:ln>
            </p:spPr>
            <p:txBody>
              <a:bodyPr/>
              <a:lstStyle/>
              <a:p>
                <a:endParaRPr lang="en-US"/>
              </a:p>
            </p:txBody>
          </p:sp>
          <p:sp>
            <p:nvSpPr>
              <p:cNvPr id="205" name="Freeform 237">
                <a:extLst>
                  <a:ext uri="{FF2B5EF4-FFF2-40B4-BE49-F238E27FC236}">
                    <a16:creationId xmlns:a16="http://schemas.microsoft.com/office/drawing/2014/main" id="{5A0E84AC-BCE9-4BF5-909E-70F37D6EC7AA}"/>
                  </a:ext>
                </a:extLst>
              </p:cNvPr>
              <p:cNvSpPr>
                <a:spLocks/>
              </p:cNvSpPr>
              <p:nvPr/>
            </p:nvSpPr>
            <p:spPr bwMode="auto">
              <a:xfrm>
                <a:off x="614" y="3030"/>
                <a:ext cx="1340" cy="6"/>
              </a:xfrm>
              <a:custGeom>
                <a:avLst/>
                <a:gdLst>
                  <a:gd name="T0" fmla="*/ 0 w 8041"/>
                  <a:gd name="T1" fmla="*/ 0 h 32"/>
                  <a:gd name="T2" fmla="*/ 32 w 8041"/>
                  <a:gd name="T3" fmla="*/ 32 h 32"/>
                  <a:gd name="T4" fmla="*/ 8041 w 8041"/>
                  <a:gd name="T5" fmla="*/ 0 h 32"/>
                  <a:gd name="T6" fmla="*/ 0 w 8041"/>
                  <a:gd name="T7" fmla="*/ 0 h 32"/>
                  <a:gd name="T8" fmla="*/ 0 60000 65536"/>
                  <a:gd name="T9" fmla="*/ 0 60000 65536"/>
                  <a:gd name="T10" fmla="*/ 0 60000 65536"/>
                  <a:gd name="T11" fmla="*/ 0 60000 65536"/>
                  <a:gd name="T12" fmla="*/ 0 w 8041"/>
                  <a:gd name="T13" fmla="*/ 0 h 32"/>
                  <a:gd name="T14" fmla="*/ 8041 w 8041"/>
                  <a:gd name="T15" fmla="*/ 32 h 32"/>
                </a:gdLst>
                <a:ahLst/>
                <a:cxnLst>
                  <a:cxn ang="T8">
                    <a:pos x="T0" y="T1"/>
                  </a:cxn>
                  <a:cxn ang="T9">
                    <a:pos x="T2" y="T3"/>
                  </a:cxn>
                  <a:cxn ang="T10">
                    <a:pos x="T4" y="T5"/>
                  </a:cxn>
                  <a:cxn ang="T11">
                    <a:pos x="T6" y="T7"/>
                  </a:cxn>
                </a:cxnLst>
                <a:rect l="T12" t="T13" r="T14" b="T15"/>
                <a:pathLst>
                  <a:path w="8041" h="32">
                    <a:moveTo>
                      <a:pt x="0" y="0"/>
                    </a:moveTo>
                    <a:lnTo>
                      <a:pt x="32" y="32"/>
                    </a:lnTo>
                    <a:lnTo>
                      <a:pt x="8041" y="0"/>
                    </a:lnTo>
                    <a:lnTo>
                      <a:pt x="0" y="0"/>
                    </a:lnTo>
                    <a:close/>
                  </a:path>
                </a:pathLst>
              </a:custGeom>
              <a:solidFill>
                <a:srgbClr val="000000"/>
              </a:solidFill>
              <a:ln w="9525">
                <a:noFill/>
                <a:round/>
                <a:headEnd/>
                <a:tailEnd/>
              </a:ln>
            </p:spPr>
            <p:txBody>
              <a:bodyPr/>
              <a:lstStyle/>
              <a:p>
                <a:endParaRPr lang="en-US"/>
              </a:p>
            </p:txBody>
          </p:sp>
          <p:sp>
            <p:nvSpPr>
              <p:cNvPr id="206" name="Freeform 238">
                <a:extLst>
                  <a:ext uri="{FF2B5EF4-FFF2-40B4-BE49-F238E27FC236}">
                    <a16:creationId xmlns:a16="http://schemas.microsoft.com/office/drawing/2014/main" id="{57B53036-DED7-46C7-A5CB-F13EF9693A8E}"/>
                  </a:ext>
                </a:extLst>
              </p:cNvPr>
              <p:cNvSpPr>
                <a:spLocks/>
              </p:cNvSpPr>
              <p:nvPr/>
            </p:nvSpPr>
            <p:spPr bwMode="auto">
              <a:xfrm>
                <a:off x="619" y="3030"/>
                <a:ext cx="1335" cy="6"/>
              </a:xfrm>
              <a:custGeom>
                <a:avLst/>
                <a:gdLst>
                  <a:gd name="T0" fmla="*/ 0 w 8009"/>
                  <a:gd name="T1" fmla="*/ 32 h 32"/>
                  <a:gd name="T2" fmla="*/ 8009 w 8009"/>
                  <a:gd name="T3" fmla="*/ 0 h 32"/>
                  <a:gd name="T4" fmla="*/ 7977 w 8009"/>
                  <a:gd name="T5" fmla="*/ 32 h 32"/>
                  <a:gd name="T6" fmla="*/ 0 w 8009"/>
                  <a:gd name="T7" fmla="*/ 32 h 32"/>
                  <a:gd name="T8" fmla="*/ 0 60000 65536"/>
                  <a:gd name="T9" fmla="*/ 0 60000 65536"/>
                  <a:gd name="T10" fmla="*/ 0 60000 65536"/>
                  <a:gd name="T11" fmla="*/ 0 60000 65536"/>
                  <a:gd name="T12" fmla="*/ 0 w 8009"/>
                  <a:gd name="T13" fmla="*/ 0 h 32"/>
                  <a:gd name="T14" fmla="*/ 8009 w 8009"/>
                  <a:gd name="T15" fmla="*/ 32 h 32"/>
                </a:gdLst>
                <a:ahLst/>
                <a:cxnLst>
                  <a:cxn ang="T8">
                    <a:pos x="T0" y="T1"/>
                  </a:cxn>
                  <a:cxn ang="T9">
                    <a:pos x="T2" y="T3"/>
                  </a:cxn>
                  <a:cxn ang="T10">
                    <a:pos x="T4" y="T5"/>
                  </a:cxn>
                  <a:cxn ang="T11">
                    <a:pos x="T6" y="T7"/>
                  </a:cxn>
                </a:cxnLst>
                <a:rect l="T12" t="T13" r="T14" b="T15"/>
                <a:pathLst>
                  <a:path w="8009" h="32">
                    <a:moveTo>
                      <a:pt x="0" y="32"/>
                    </a:moveTo>
                    <a:lnTo>
                      <a:pt x="8009" y="0"/>
                    </a:lnTo>
                    <a:lnTo>
                      <a:pt x="7977" y="32"/>
                    </a:lnTo>
                    <a:lnTo>
                      <a:pt x="0" y="32"/>
                    </a:lnTo>
                    <a:close/>
                  </a:path>
                </a:pathLst>
              </a:custGeom>
              <a:solidFill>
                <a:srgbClr val="000000"/>
              </a:solidFill>
              <a:ln w="9525">
                <a:noFill/>
                <a:round/>
                <a:headEnd/>
                <a:tailEnd/>
              </a:ln>
            </p:spPr>
            <p:txBody>
              <a:bodyPr/>
              <a:lstStyle/>
              <a:p>
                <a:endParaRPr lang="en-US"/>
              </a:p>
            </p:txBody>
          </p:sp>
          <p:sp>
            <p:nvSpPr>
              <p:cNvPr id="207" name="Freeform 239">
                <a:extLst>
                  <a:ext uri="{FF2B5EF4-FFF2-40B4-BE49-F238E27FC236}">
                    <a16:creationId xmlns:a16="http://schemas.microsoft.com/office/drawing/2014/main" id="{2A4BBA5A-BEB5-493C-9D65-7BAAFDE8BBA6}"/>
                  </a:ext>
                </a:extLst>
              </p:cNvPr>
              <p:cNvSpPr>
                <a:spLocks/>
              </p:cNvSpPr>
              <p:nvPr/>
            </p:nvSpPr>
            <p:spPr bwMode="auto">
              <a:xfrm>
                <a:off x="614" y="3030"/>
                <a:ext cx="1340" cy="6"/>
              </a:xfrm>
              <a:custGeom>
                <a:avLst/>
                <a:gdLst>
                  <a:gd name="T0" fmla="*/ 0 w 8041"/>
                  <a:gd name="T1" fmla="*/ 0 h 32"/>
                  <a:gd name="T2" fmla="*/ 32 w 8041"/>
                  <a:gd name="T3" fmla="*/ 32 h 32"/>
                  <a:gd name="T4" fmla="*/ 8009 w 8041"/>
                  <a:gd name="T5" fmla="*/ 32 h 32"/>
                  <a:gd name="T6" fmla="*/ 8041 w 8041"/>
                  <a:gd name="T7" fmla="*/ 0 h 32"/>
                  <a:gd name="T8" fmla="*/ 0 w 8041"/>
                  <a:gd name="T9" fmla="*/ 0 h 32"/>
                  <a:gd name="T10" fmla="*/ 0 60000 65536"/>
                  <a:gd name="T11" fmla="*/ 0 60000 65536"/>
                  <a:gd name="T12" fmla="*/ 0 60000 65536"/>
                  <a:gd name="T13" fmla="*/ 0 60000 65536"/>
                  <a:gd name="T14" fmla="*/ 0 60000 65536"/>
                  <a:gd name="T15" fmla="*/ 0 w 8041"/>
                  <a:gd name="T16" fmla="*/ 0 h 32"/>
                  <a:gd name="T17" fmla="*/ 8041 w 8041"/>
                  <a:gd name="T18" fmla="*/ 32 h 32"/>
                </a:gdLst>
                <a:ahLst/>
                <a:cxnLst>
                  <a:cxn ang="T10">
                    <a:pos x="T0" y="T1"/>
                  </a:cxn>
                  <a:cxn ang="T11">
                    <a:pos x="T2" y="T3"/>
                  </a:cxn>
                  <a:cxn ang="T12">
                    <a:pos x="T4" y="T5"/>
                  </a:cxn>
                  <a:cxn ang="T13">
                    <a:pos x="T6" y="T7"/>
                  </a:cxn>
                  <a:cxn ang="T14">
                    <a:pos x="T8" y="T9"/>
                  </a:cxn>
                </a:cxnLst>
                <a:rect l="T15" t="T16" r="T17" b="T18"/>
                <a:pathLst>
                  <a:path w="8041" h="32">
                    <a:moveTo>
                      <a:pt x="0" y="0"/>
                    </a:moveTo>
                    <a:lnTo>
                      <a:pt x="32" y="32"/>
                    </a:lnTo>
                    <a:lnTo>
                      <a:pt x="8009" y="32"/>
                    </a:lnTo>
                    <a:lnTo>
                      <a:pt x="8041" y="0"/>
                    </a:lnTo>
                    <a:lnTo>
                      <a:pt x="0" y="0"/>
                    </a:lnTo>
                  </a:path>
                </a:pathLst>
              </a:custGeom>
              <a:noFill/>
              <a:ln w="0">
                <a:solidFill>
                  <a:srgbClr val="000000"/>
                </a:solidFill>
                <a:prstDash val="solid"/>
                <a:round/>
                <a:headEnd/>
                <a:tailEnd/>
              </a:ln>
            </p:spPr>
            <p:txBody>
              <a:bodyPr/>
              <a:lstStyle/>
              <a:p>
                <a:endParaRPr lang="en-US"/>
              </a:p>
            </p:txBody>
          </p:sp>
          <p:sp>
            <p:nvSpPr>
              <p:cNvPr id="208" name="Freeform 240">
                <a:extLst>
                  <a:ext uri="{FF2B5EF4-FFF2-40B4-BE49-F238E27FC236}">
                    <a16:creationId xmlns:a16="http://schemas.microsoft.com/office/drawing/2014/main" id="{87F68A22-019F-43A2-BFD3-914C3B252D70}"/>
                  </a:ext>
                </a:extLst>
              </p:cNvPr>
              <p:cNvSpPr>
                <a:spLocks/>
              </p:cNvSpPr>
              <p:nvPr/>
            </p:nvSpPr>
            <p:spPr bwMode="auto">
              <a:xfrm>
                <a:off x="1148" y="2048"/>
                <a:ext cx="5" cy="497"/>
              </a:xfrm>
              <a:custGeom>
                <a:avLst/>
                <a:gdLst>
                  <a:gd name="T0" fmla="*/ 32 w 32"/>
                  <a:gd name="T1" fmla="*/ 0 h 2487"/>
                  <a:gd name="T2" fmla="*/ 0 w 32"/>
                  <a:gd name="T3" fmla="*/ 33 h 2487"/>
                  <a:gd name="T4" fmla="*/ 32 w 32"/>
                  <a:gd name="T5" fmla="*/ 2487 h 2487"/>
                  <a:gd name="T6" fmla="*/ 32 w 32"/>
                  <a:gd name="T7" fmla="*/ 0 h 2487"/>
                  <a:gd name="T8" fmla="*/ 0 60000 65536"/>
                  <a:gd name="T9" fmla="*/ 0 60000 65536"/>
                  <a:gd name="T10" fmla="*/ 0 60000 65536"/>
                  <a:gd name="T11" fmla="*/ 0 60000 65536"/>
                  <a:gd name="T12" fmla="*/ 0 w 32"/>
                  <a:gd name="T13" fmla="*/ 0 h 2487"/>
                  <a:gd name="T14" fmla="*/ 32 w 32"/>
                  <a:gd name="T15" fmla="*/ 2487 h 2487"/>
                </a:gdLst>
                <a:ahLst/>
                <a:cxnLst>
                  <a:cxn ang="T8">
                    <a:pos x="T0" y="T1"/>
                  </a:cxn>
                  <a:cxn ang="T9">
                    <a:pos x="T2" y="T3"/>
                  </a:cxn>
                  <a:cxn ang="T10">
                    <a:pos x="T4" y="T5"/>
                  </a:cxn>
                  <a:cxn ang="T11">
                    <a:pos x="T6" y="T7"/>
                  </a:cxn>
                </a:cxnLst>
                <a:rect l="T12" t="T13" r="T14" b="T15"/>
                <a:pathLst>
                  <a:path w="32" h="2487">
                    <a:moveTo>
                      <a:pt x="32" y="0"/>
                    </a:moveTo>
                    <a:lnTo>
                      <a:pt x="0" y="33"/>
                    </a:lnTo>
                    <a:lnTo>
                      <a:pt x="32" y="2487"/>
                    </a:lnTo>
                    <a:lnTo>
                      <a:pt x="32" y="0"/>
                    </a:lnTo>
                    <a:close/>
                  </a:path>
                </a:pathLst>
              </a:custGeom>
              <a:solidFill>
                <a:srgbClr val="000000"/>
              </a:solidFill>
              <a:ln w="9525">
                <a:noFill/>
                <a:round/>
                <a:headEnd/>
                <a:tailEnd/>
              </a:ln>
            </p:spPr>
            <p:txBody>
              <a:bodyPr/>
              <a:lstStyle/>
              <a:p>
                <a:endParaRPr lang="en-US"/>
              </a:p>
            </p:txBody>
          </p:sp>
          <p:sp>
            <p:nvSpPr>
              <p:cNvPr id="209" name="Freeform 241">
                <a:extLst>
                  <a:ext uri="{FF2B5EF4-FFF2-40B4-BE49-F238E27FC236}">
                    <a16:creationId xmlns:a16="http://schemas.microsoft.com/office/drawing/2014/main" id="{E1CA0E09-1525-42F0-9A5D-79638A4F42C7}"/>
                  </a:ext>
                </a:extLst>
              </p:cNvPr>
              <p:cNvSpPr>
                <a:spLocks/>
              </p:cNvSpPr>
              <p:nvPr/>
            </p:nvSpPr>
            <p:spPr bwMode="auto">
              <a:xfrm>
                <a:off x="1148" y="2054"/>
                <a:ext cx="5" cy="491"/>
              </a:xfrm>
              <a:custGeom>
                <a:avLst/>
                <a:gdLst>
                  <a:gd name="T0" fmla="*/ 0 w 32"/>
                  <a:gd name="T1" fmla="*/ 0 h 2454"/>
                  <a:gd name="T2" fmla="*/ 32 w 32"/>
                  <a:gd name="T3" fmla="*/ 2454 h 2454"/>
                  <a:gd name="T4" fmla="*/ 0 w 32"/>
                  <a:gd name="T5" fmla="*/ 2422 h 2454"/>
                  <a:gd name="T6" fmla="*/ 0 w 32"/>
                  <a:gd name="T7" fmla="*/ 0 h 2454"/>
                  <a:gd name="T8" fmla="*/ 0 60000 65536"/>
                  <a:gd name="T9" fmla="*/ 0 60000 65536"/>
                  <a:gd name="T10" fmla="*/ 0 60000 65536"/>
                  <a:gd name="T11" fmla="*/ 0 60000 65536"/>
                  <a:gd name="T12" fmla="*/ 0 w 32"/>
                  <a:gd name="T13" fmla="*/ 0 h 2454"/>
                  <a:gd name="T14" fmla="*/ 32 w 32"/>
                  <a:gd name="T15" fmla="*/ 2454 h 2454"/>
                </a:gdLst>
                <a:ahLst/>
                <a:cxnLst>
                  <a:cxn ang="T8">
                    <a:pos x="T0" y="T1"/>
                  </a:cxn>
                  <a:cxn ang="T9">
                    <a:pos x="T2" y="T3"/>
                  </a:cxn>
                  <a:cxn ang="T10">
                    <a:pos x="T4" y="T5"/>
                  </a:cxn>
                  <a:cxn ang="T11">
                    <a:pos x="T6" y="T7"/>
                  </a:cxn>
                </a:cxnLst>
                <a:rect l="T12" t="T13" r="T14" b="T15"/>
                <a:pathLst>
                  <a:path w="32" h="2454">
                    <a:moveTo>
                      <a:pt x="0" y="0"/>
                    </a:moveTo>
                    <a:lnTo>
                      <a:pt x="32" y="2454"/>
                    </a:lnTo>
                    <a:lnTo>
                      <a:pt x="0" y="2422"/>
                    </a:lnTo>
                    <a:lnTo>
                      <a:pt x="0" y="0"/>
                    </a:lnTo>
                    <a:close/>
                  </a:path>
                </a:pathLst>
              </a:custGeom>
              <a:solidFill>
                <a:srgbClr val="000000"/>
              </a:solidFill>
              <a:ln w="9525">
                <a:noFill/>
                <a:round/>
                <a:headEnd/>
                <a:tailEnd/>
              </a:ln>
            </p:spPr>
            <p:txBody>
              <a:bodyPr/>
              <a:lstStyle/>
              <a:p>
                <a:endParaRPr lang="en-US"/>
              </a:p>
            </p:txBody>
          </p:sp>
          <p:sp>
            <p:nvSpPr>
              <p:cNvPr id="210" name="Freeform 242">
                <a:extLst>
                  <a:ext uri="{FF2B5EF4-FFF2-40B4-BE49-F238E27FC236}">
                    <a16:creationId xmlns:a16="http://schemas.microsoft.com/office/drawing/2014/main" id="{9C7B65BD-0AE0-414C-9E16-F8711209C62F}"/>
                  </a:ext>
                </a:extLst>
              </p:cNvPr>
              <p:cNvSpPr>
                <a:spLocks/>
              </p:cNvSpPr>
              <p:nvPr/>
            </p:nvSpPr>
            <p:spPr bwMode="auto">
              <a:xfrm>
                <a:off x="1148" y="2048"/>
                <a:ext cx="5" cy="497"/>
              </a:xfrm>
              <a:custGeom>
                <a:avLst/>
                <a:gdLst>
                  <a:gd name="T0" fmla="*/ 32 w 32"/>
                  <a:gd name="T1" fmla="*/ 0 h 2487"/>
                  <a:gd name="T2" fmla="*/ 0 w 32"/>
                  <a:gd name="T3" fmla="*/ 33 h 2487"/>
                  <a:gd name="T4" fmla="*/ 0 w 32"/>
                  <a:gd name="T5" fmla="*/ 2455 h 2487"/>
                  <a:gd name="T6" fmla="*/ 32 w 32"/>
                  <a:gd name="T7" fmla="*/ 2487 h 2487"/>
                  <a:gd name="T8" fmla="*/ 32 w 32"/>
                  <a:gd name="T9" fmla="*/ 0 h 2487"/>
                  <a:gd name="T10" fmla="*/ 0 60000 65536"/>
                  <a:gd name="T11" fmla="*/ 0 60000 65536"/>
                  <a:gd name="T12" fmla="*/ 0 60000 65536"/>
                  <a:gd name="T13" fmla="*/ 0 60000 65536"/>
                  <a:gd name="T14" fmla="*/ 0 60000 65536"/>
                  <a:gd name="T15" fmla="*/ 0 w 32"/>
                  <a:gd name="T16" fmla="*/ 0 h 2487"/>
                  <a:gd name="T17" fmla="*/ 32 w 32"/>
                  <a:gd name="T18" fmla="*/ 2487 h 2487"/>
                </a:gdLst>
                <a:ahLst/>
                <a:cxnLst>
                  <a:cxn ang="T10">
                    <a:pos x="T0" y="T1"/>
                  </a:cxn>
                  <a:cxn ang="T11">
                    <a:pos x="T2" y="T3"/>
                  </a:cxn>
                  <a:cxn ang="T12">
                    <a:pos x="T4" y="T5"/>
                  </a:cxn>
                  <a:cxn ang="T13">
                    <a:pos x="T6" y="T7"/>
                  </a:cxn>
                  <a:cxn ang="T14">
                    <a:pos x="T8" y="T9"/>
                  </a:cxn>
                </a:cxnLst>
                <a:rect l="T15" t="T16" r="T17" b="T18"/>
                <a:pathLst>
                  <a:path w="32" h="2487">
                    <a:moveTo>
                      <a:pt x="32" y="0"/>
                    </a:moveTo>
                    <a:lnTo>
                      <a:pt x="0" y="33"/>
                    </a:lnTo>
                    <a:lnTo>
                      <a:pt x="0" y="2455"/>
                    </a:lnTo>
                    <a:lnTo>
                      <a:pt x="32" y="2487"/>
                    </a:lnTo>
                    <a:lnTo>
                      <a:pt x="32" y="0"/>
                    </a:lnTo>
                  </a:path>
                </a:pathLst>
              </a:custGeom>
              <a:noFill/>
              <a:ln w="0">
                <a:solidFill>
                  <a:srgbClr val="000000"/>
                </a:solidFill>
                <a:prstDash val="solid"/>
                <a:round/>
                <a:headEnd/>
                <a:tailEnd/>
              </a:ln>
            </p:spPr>
            <p:txBody>
              <a:bodyPr/>
              <a:lstStyle/>
              <a:p>
                <a:endParaRPr lang="en-US"/>
              </a:p>
            </p:txBody>
          </p:sp>
          <p:sp>
            <p:nvSpPr>
              <p:cNvPr id="211" name="Freeform 243">
                <a:extLst>
                  <a:ext uri="{FF2B5EF4-FFF2-40B4-BE49-F238E27FC236}">
                    <a16:creationId xmlns:a16="http://schemas.microsoft.com/office/drawing/2014/main" id="{76D94585-1ED0-4BD1-A2B8-E716E03995F1}"/>
                  </a:ext>
                </a:extLst>
              </p:cNvPr>
              <p:cNvSpPr>
                <a:spLocks/>
              </p:cNvSpPr>
              <p:nvPr/>
            </p:nvSpPr>
            <p:spPr bwMode="auto">
              <a:xfrm>
                <a:off x="881" y="2539"/>
                <a:ext cx="272" cy="6"/>
              </a:xfrm>
              <a:custGeom>
                <a:avLst/>
                <a:gdLst>
                  <a:gd name="T0" fmla="*/ 1634 w 1634"/>
                  <a:gd name="T1" fmla="*/ 32 h 32"/>
                  <a:gd name="T2" fmla="*/ 1602 w 1634"/>
                  <a:gd name="T3" fmla="*/ 0 h 32"/>
                  <a:gd name="T4" fmla="*/ 0 w 1634"/>
                  <a:gd name="T5" fmla="*/ 32 h 32"/>
                  <a:gd name="T6" fmla="*/ 1634 w 1634"/>
                  <a:gd name="T7" fmla="*/ 32 h 32"/>
                  <a:gd name="T8" fmla="*/ 0 60000 65536"/>
                  <a:gd name="T9" fmla="*/ 0 60000 65536"/>
                  <a:gd name="T10" fmla="*/ 0 60000 65536"/>
                  <a:gd name="T11" fmla="*/ 0 60000 65536"/>
                  <a:gd name="T12" fmla="*/ 0 w 1634"/>
                  <a:gd name="T13" fmla="*/ 0 h 32"/>
                  <a:gd name="T14" fmla="*/ 1634 w 1634"/>
                  <a:gd name="T15" fmla="*/ 32 h 32"/>
                </a:gdLst>
                <a:ahLst/>
                <a:cxnLst>
                  <a:cxn ang="T8">
                    <a:pos x="T0" y="T1"/>
                  </a:cxn>
                  <a:cxn ang="T9">
                    <a:pos x="T2" y="T3"/>
                  </a:cxn>
                  <a:cxn ang="T10">
                    <a:pos x="T4" y="T5"/>
                  </a:cxn>
                  <a:cxn ang="T11">
                    <a:pos x="T6" y="T7"/>
                  </a:cxn>
                </a:cxnLst>
                <a:rect l="T12" t="T13" r="T14" b="T15"/>
                <a:pathLst>
                  <a:path w="1634" h="32">
                    <a:moveTo>
                      <a:pt x="1634" y="32"/>
                    </a:moveTo>
                    <a:lnTo>
                      <a:pt x="1602" y="0"/>
                    </a:lnTo>
                    <a:lnTo>
                      <a:pt x="0" y="32"/>
                    </a:lnTo>
                    <a:lnTo>
                      <a:pt x="1634" y="32"/>
                    </a:lnTo>
                    <a:close/>
                  </a:path>
                </a:pathLst>
              </a:custGeom>
              <a:solidFill>
                <a:srgbClr val="000000"/>
              </a:solidFill>
              <a:ln w="9525">
                <a:noFill/>
                <a:round/>
                <a:headEnd/>
                <a:tailEnd/>
              </a:ln>
            </p:spPr>
            <p:txBody>
              <a:bodyPr/>
              <a:lstStyle/>
              <a:p>
                <a:endParaRPr lang="en-US"/>
              </a:p>
            </p:txBody>
          </p:sp>
          <p:sp>
            <p:nvSpPr>
              <p:cNvPr id="212" name="Freeform 244">
                <a:extLst>
                  <a:ext uri="{FF2B5EF4-FFF2-40B4-BE49-F238E27FC236}">
                    <a16:creationId xmlns:a16="http://schemas.microsoft.com/office/drawing/2014/main" id="{6B1F0BF2-1820-48B7-8191-4C720AEBB900}"/>
                  </a:ext>
                </a:extLst>
              </p:cNvPr>
              <p:cNvSpPr>
                <a:spLocks/>
              </p:cNvSpPr>
              <p:nvPr/>
            </p:nvSpPr>
            <p:spPr bwMode="auto">
              <a:xfrm>
                <a:off x="881" y="2539"/>
                <a:ext cx="267" cy="6"/>
              </a:xfrm>
              <a:custGeom>
                <a:avLst/>
                <a:gdLst>
                  <a:gd name="T0" fmla="*/ 1602 w 1602"/>
                  <a:gd name="T1" fmla="*/ 0 h 32"/>
                  <a:gd name="T2" fmla="*/ 0 w 1602"/>
                  <a:gd name="T3" fmla="*/ 32 h 32"/>
                  <a:gd name="T4" fmla="*/ 32 w 1602"/>
                  <a:gd name="T5" fmla="*/ 0 h 32"/>
                  <a:gd name="T6" fmla="*/ 1602 w 1602"/>
                  <a:gd name="T7" fmla="*/ 0 h 32"/>
                  <a:gd name="T8" fmla="*/ 0 60000 65536"/>
                  <a:gd name="T9" fmla="*/ 0 60000 65536"/>
                  <a:gd name="T10" fmla="*/ 0 60000 65536"/>
                  <a:gd name="T11" fmla="*/ 0 60000 65536"/>
                  <a:gd name="T12" fmla="*/ 0 w 1602"/>
                  <a:gd name="T13" fmla="*/ 0 h 32"/>
                  <a:gd name="T14" fmla="*/ 1602 w 1602"/>
                  <a:gd name="T15" fmla="*/ 32 h 32"/>
                </a:gdLst>
                <a:ahLst/>
                <a:cxnLst>
                  <a:cxn ang="T8">
                    <a:pos x="T0" y="T1"/>
                  </a:cxn>
                  <a:cxn ang="T9">
                    <a:pos x="T2" y="T3"/>
                  </a:cxn>
                  <a:cxn ang="T10">
                    <a:pos x="T4" y="T5"/>
                  </a:cxn>
                  <a:cxn ang="T11">
                    <a:pos x="T6" y="T7"/>
                  </a:cxn>
                </a:cxnLst>
                <a:rect l="T12" t="T13" r="T14" b="T15"/>
                <a:pathLst>
                  <a:path w="1602" h="32">
                    <a:moveTo>
                      <a:pt x="1602" y="0"/>
                    </a:moveTo>
                    <a:lnTo>
                      <a:pt x="0" y="32"/>
                    </a:lnTo>
                    <a:lnTo>
                      <a:pt x="32" y="0"/>
                    </a:lnTo>
                    <a:lnTo>
                      <a:pt x="1602" y="0"/>
                    </a:lnTo>
                    <a:close/>
                  </a:path>
                </a:pathLst>
              </a:custGeom>
              <a:solidFill>
                <a:srgbClr val="000000"/>
              </a:solidFill>
              <a:ln w="9525">
                <a:noFill/>
                <a:round/>
                <a:headEnd/>
                <a:tailEnd/>
              </a:ln>
            </p:spPr>
            <p:txBody>
              <a:bodyPr/>
              <a:lstStyle/>
              <a:p>
                <a:endParaRPr lang="en-US"/>
              </a:p>
            </p:txBody>
          </p:sp>
          <p:sp>
            <p:nvSpPr>
              <p:cNvPr id="213" name="Freeform 245">
                <a:extLst>
                  <a:ext uri="{FF2B5EF4-FFF2-40B4-BE49-F238E27FC236}">
                    <a16:creationId xmlns:a16="http://schemas.microsoft.com/office/drawing/2014/main" id="{F12065EF-FE2D-4A36-9DDB-9139099A9C25}"/>
                  </a:ext>
                </a:extLst>
              </p:cNvPr>
              <p:cNvSpPr>
                <a:spLocks/>
              </p:cNvSpPr>
              <p:nvPr/>
            </p:nvSpPr>
            <p:spPr bwMode="auto">
              <a:xfrm>
                <a:off x="881" y="2539"/>
                <a:ext cx="272" cy="6"/>
              </a:xfrm>
              <a:custGeom>
                <a:avLst/>
                <a:gdLst>
                  <a:gd name="T0" fmla="*/ 1634 w 1634"/>
                  <a:gd name="T1" fmla="*/ 32 h 32"/>
                  <a:gd name="T2" fmla="*/ 1602 w 1634"/>
                  <a:gd name="T3" fmla="*/ 0 h 32"/>
                  <a:gd name="T4" fmla="*/ 32 w 1634"/>
                  <a:gd name="T5" fmla="*/ 0 h 32"/>
                  <a:gd name="T6" fmla="*/ 0 w 1634"/>
                  <a:gd name="T7" fmla="*/ 32 h 32"/>
                  <a:gd name="T8" fmla="*/ 1634 w 1634"/>
                  <a:gd name="T9" fmla="*/ 32 h 32"/>
                  <a:gd name="T10" fmla="*/ 0 60000 65536"/>
                  <a:gd name="T11" fmla="*/ 0 60000 65536"/>
                  <a:gd name="T12" fmla="*/ 0 60000 65536"/>
                  <a:gd name="T13" fmla="*/ 0 60000 65536"/>
                  <a:gd name="T14" fmla="*/ 0 60000 65536"/>
                  <a:gd name="T15" fmla="*/ 0 w 1634"/>
                  <a:gd name="T16" fmla="*/ 0 h 32"/>
                  <a:gd name="T17" fmla="*/ 1634 w 1634"/>
                  <a:gd name="T18" fmla="*/ 32 h 32"/>
                </a:gdLst>
                <a:ahLst/>
                <a:cxnLst>
                  <a:cxn ang="T10">
                    <a:pos x="T0" y="T1"/>
                  </a:cxn>
                  <a:cxn ang="T11">
                    <a:pos x="T2" y="T3"/>
                  </a:cxn>
                  <a:cxn ang="T12">
                    <a:pos x="T4" y="T5"/>
                  </a:cxn>
                  <a:cxn ang="T13">
                    <a:pos x="T6" y="T7"/>
                  </a:cxn>
                  <a:cxn ang="T14">
                    <a:pos x="T8" y="T9"/>
                  </a:cxn>
                </a:cxnLst>
                <a:rect l="T15" t="T16" r="T17" b="T18"/>
                <a:pathLst>
                  <a:path w="1634" h="32">
                    <a:moveTo>
                      <a:pt x="1634" y="32"/>
                    </a:moveTo>
                    <a:lnTo>
                      <a:pt x="1602" y="0"/>
                    </a:lnTo>
                    <a:lnTo>
                      <a:pt x="32" y="0"/>
                    </a:lnTo>
                    <a:lnTo>
                      <a:pt x="0" y="32"/>
                    </a:lnTo>
                    <a:lnTo>
                      <a:pt x="1634" y="32"/>
                    </a:lnTo>
                  </a:path>
                </a:pathLst>
              </a:custGeom>
              <a:noFill/>
              <a:ln w="0">
                <a:solidFill>
                  <a:srgbClr val="000000"/>
                </a:solidFill>
                <a:prstDash val="solid"/>
                <a:round/>
                <a:headEnd/>
                <a:tailEnd/>
              </a:ln>
            </p:spPr>
            <p:txBody>
              <a:bodyPr/>
              <a:lstStyle/>
              <a:p>
                <a:endParaRPr lang="en-US"/>
              </a:p>
            </p:txBody>
          </p:sp>
          <p:sp>
            <p:nvSpPr>
              <p:cNvPr id="214" name="Freeform 246">
                <a:extLst>
                  <a:ext uri="{FF2B5EF4-FFF2-40B4-BE49-F238E27FC236}">
                    <a16:creationId xmlns:a16="http://schemas.microsoft.com/office/drawing/2014/main" id="{3D1CC557-3764-447B-9037-B1C7DC7CF578}"/>
                  </a:ext>
                </a:extLst>
              </p:cNvPr>
              <p:cNvSpPr>
                <a:spLocks/>
              </p:cNvSpPr>
              <p:nvPr/>
            </p:nvSpPr>
            <p:spPr bwMode="auto">
              <a:xfrm>
                <a:off x="881" y="2048"/>
                <a:ext cx="5" cy="497"/>
              </a:xfrm>
              <a:custGeom>
                <a:avLst/>
                <a:gdLst>
                  <a:gd name="T0" fmla="*/ 0 w 32"/>
                  <a:gd name="T1" fmla="*/ 2487 h 2487"/>
                  <a:gd name="T2" fmla="*/ 32 w 32"/>
                  <a:gd name="T3" fmla="*/ 2455 h 2487"/>
                  <a:gd name="T4" fmla="*/ 0 w 32"/>
                  <a:gd name="T5" fmla="*/ 0 h 2487"/>
                  <a:gd name="T6" fmla="*/ 0 w 32"/>
                  <a:gd name="T7" fmla="*/ 2487 h 2487"/>
                  <a:gd name="T8" fmla="*/ 0 60000 65536"/>
                  <a:gd name="T9" fmla="*/ 0 60000 65536"/>
                  <a:gd name="T10" fmla="*/ 0 60000 65536"/>
                  <a:gd name="T11" fmla="*/ 0 60000 65536"/>
                  <a:gd name="T12" fmla="*/ 0 w 32"/>
                  <a:gd name="T13" fmla="*/ 0 h 2487"/>
                  <a:gd name="T14" fmla="*/ 32 w 32"/>
                  <a:gd name="T15" fmla="*/ 2487 h 2487"/>
                </a:gdLst>
                <a:ahLst/>
                <a:cxnLst>
                  <a:cxn ang="T8">
                    <a:pos x="T0" y="T1"/>
                  </a:cxn>
                  <a:cxn ang="T9">
                    <a:pos x="T2" y="T3"/>
                  </a:cxn>
                  <a:cxn ang="T10">
                    <a:pos x="T4" y="T5"/>
                  </a:cxn>
                  <a:cxn ang="T11">
                    <a:pos x="T6" y="T7"/>
                  </a:cxn>
                </a:cxnLst>
                <a:rect l="T12" t="T13" r="T14" b="T15"/>
                <a:pathLst>
                  <a:path w="32" h="2487">
                    <a:moveTo>
                      <a:pt x="0" y="2487"/>
                    </a:moveTo>
                    <a:lnTo>
                      <a:pt x="32" y="2455"/>
                    </a:lnTo>
                    <a:lnTo>
                      <a:pt x="0" y="0"/>
                    </a:lnTo>
                    <a:lnTo>
                      <a:pt x="0" y="2487"/>
                    </a:lnTo>
                    <a:close/>
                  </a:path>
                </a:pathLst>
              </a:custGeom>
              <a:solidFill>
                <a:srgbClr val="000000"/>
              </a:solidFill>
              <a:ln w="9525">
                <a:noFill/>
                <a:round/>
                <a:headEnd/>
                <a:tailEnd/>
              </a:ln>
            </p:spPr>
            <p:txBody>
              <a:bodyPr/>
              <a:lstStyle/>
              <a:p>
                <a:endParaRPr lang="en-US"/>
              </a:p>
            </p:txBody>
          </p:sp>
          <p:sp>
            <p:nvSpPr>
              <p:cNvPr id="215" name="Freeform 247">
                <a:extLst>
                  <a:ext uri="{FF2B5EF4-FFF2-40B4-BE49-F238E27FC236}">
                    <a16:creationId xmlns:a16="http://schemas.microsoft.com/office/drawing/2014/main" id="{E27D2472-5569-4730-AEB1-19F0A1559BEA}"/>
                  </a:ext>
                </a:extLst>
              </p:cNvPr>
              <p:cNvSpPr>
                <a:spLocks/>
              </p:cNvSpPr>
              <p:nvPr/>
            </p:nvSpPr>
            <p:spPr bwMode="auto">
              <a:xfrm>
                <a:off x="881" y="2048"/>
                <a:ext cx="5" cy="491"/>
              </a:xfrm>
              <a:custGeom>
                <a:avLst/>
                <a:gdLst>
                  <a:gd name="T0" fmla="*/ 32 w 32"/>
                  <a:gd name="T1" fmla="*/ 2455 h 2455"/>
                  <a:gd name="T2" fmla="*/ 0 w 32"/>
                  <a:gd name="T3" fmla="*/ 0 h 2455"/>
                  <a:gd name="T4" fmla="*/ 32 w 32"/>
                  <a:gd name="T5" fmla="*/ 33 h 2455"/>
                  <a:gd name="T6" fmla="*/ 32 w 32"/>
                  <a:gd name="T7" fmla="*/ 2455 h 2455"/>
                  <a:gd name="T8" fmla="*/ 0 60000 65536"/>
                  <a:gd name="T9" fmla="*/ 0 60000 65536"/>
                  <a:gd name="T10" fmla="*/ 0 60000 65536"/>
                  <a:gd name="T11" fmla="*/ 0 60000 65536"/>
                  <a:gd name="T12" fmla="*/ 0 w 32"/>
                  <a:gd name="T13" fmla="*/ 0 h 2455"/>
                  <a:gd name="T14" fmla="*/ 32 w 32"/>
                  <a:gd name="T15" fmla="*/ 2455 h 2455"/>
                </a:gdLst>
                <a:ahLst/>
                <a:cxnLst>
                  <a:cxn ang="T8">
                    <a:pos x="T0" y="T1"/>
                  </a:cxn>
                  <a:cxn ang="T9">
                    <a:pos x="T2" y="T3"/>
                  </a:cxn>
                  <a:cxn ang="T10">
                    <a:pos x="T4" y="T5"/>
                  </a:cxn>
                  <a:cxn ang="T11">
                    <a:pos x="T6" y="T7"/>
                  </a:cxn>
                </a:cxnLst>
                <a:rect l="T12" t="T13" r="T14" b="T15"/>
                <a:pathLst>
                  <a:path w="32" h="2455">
                    <a:moveTo>
                      <a:pt x="32" y="2455"/>
                    </a:moveTo>
                    <a:lnTo>
                      <a:pt x="0" y="0"/>
                    </a:lnTo>
                    <a:lnTo>
                      <a:pt x="32" y="33"/>
                    </a:lnTo>
                    <a:lnTo>
                      <a:pt x="32" y="2455"/>
                    </a:lnTo>
                    <a:close/>
                  </a:path>
                </a:pathLst>
              </a:custGeom>
              <a:solidFill>
                <a:srgbClr val="000000"/>
              </a:solidFill>
              <a:ln w="9525">
                <a:noFill/>
                <a:round/>
                <a:headEnd/>
                <a:tailEnd/>
              </a:ln>
            </p:spPr>
            <p:txBody>
              <a:bodyPr/>
              <a:lstStyle/>
              <a:p>
                <a:endParaRPr lang="en-US"/>
              </a:p>
            </p:txBody>
          </p:sp>
          <p:sp>
            <p:nvSpPr>
              <p:cNvPr id="216" name="Freeform 248">
                <a:extLst>
                  <a:ext uri="{FF2B5EF4-FFF2-40B4-BE49-F238E27FC236}">
                    <a16:creationId xmlns:a16="http://schemas.microsoft.com/office/drawing/2014/main" id="{B237DB98-6A5A-4921-8AA7-AB559EE4A9CC}"/>
                  </a:ext>
                </a:extLst>
              </p:cNvPr>
              <p:cNvSpPr>
                <a:spLocks/>
              </p:cNvSpPr>
              <p:nvPr/>
            </p:nvSpPr>
            <p:spPr bwMode="auto">
              <a:xfrm>
                <a:off x="881" y="2048"/>
                <a:ext cx="5" cy="497"/>
              </a:xfrm>
              <a:custGeom>
                <a:avLst/>
                <a:gdLst>
                  <a:gd name="T0" fmla="*/ 0 w 32"/>
                  <a:gd name="T1" fmla="*/ 2487 h 2487"/>
                  <a:gd name="T2" fmla="*/ 32 w 32"/>
                  <a:gd name="T3" fmla="*/ 2455 h 2487"/>
                  <a:gd name="T4" fmla="*/ 32 w 32"/>
                  <a:gd name="T5" fmla="*/ 33 h 2487"/>
                  <a:gd name="T6" fmla="*/ 0 w 32"/>
                  <a:gd name="T7" fmla="*/ 0 h 2487"/>
                  <a:gd name="T8" fmla="*/ 0 w 32"/>
                  <a:gd name="T9" fmla="*/ 2487 h 2487"/>
                  <a:gd name="T10" fmla="*/ 0 60000 65536"/>
                  <a:gd name="T11" fmla="*/ 0 60000 65536"/>
                  <a:gd name="T12" fmla="*/ 0 60000 65536"/>
                  <a:gd name="T13" fmla="*/ 0 60000 65536"/>
                  <a:gd name="T14" fmla="*/ 0 60000 65536"/>
                  <a:gd name="T15" fmla="*/ 0 w 32"/>
                  <a:gd name="T16" fmla="*/ 0 h 2487"/>
                  <a:gd name="T17" fmla="*/ 32 w 32"/>
                  <a:gd name="T18" fmla="*/ 2487 h 2487"/>
                </a:gdLst>
                <a:ahLst/>
                <a:cxnLst>
                  <a:cxn ang="T10">
                    <a:pos x="T0" y="T1"/>
                  </a:cxn>
                  <a:cxn ang="T11">
                    <a:pos x="T2" y="T3"/>
                  </a:cxn>
                  <a:cxn ang="T12">
                    <a:pos x="T4" y="T5"/>
                  </a:cxn>
                  <a:cxn ang="T13">
                    <a:pos x="T6" y="T7"/>
                  </a:cxn>
                  <a:cxn ang="T14">
                    <a:pos x="T8" y="T9"/>
                  </a:cxn>
                </a:cxnLst>
                <a:rect l="T15" t="T16" r="T17" b="T18"/>
                <a:pathLst>
                  <a:path w="32" h="2487">
                    <a:moveTo>
                      <a:pt x="0" y="2487"/>
                    </a:moveTo>
                    <a:lnTo>
                      <a:pt x="32" y="2455"/>
                    </a:lnTo>
                    <a:lnTo>
                      <a:pt x="32" y="33"/>
                    </a:lnTo>
                    <a:lnTo>
                      <a:pt x="0" y="0"/>
                    </a:lnTo>
                    <a:lnTo>
                      <a:pt x="0" y="2487"/>
                    </a:lnTo>
                  </a:path>
                </a:pathLst>
              </a:custGeom>
              <a:noFill/>
              <a:ln w="0">
                <a:solidFill>
                  <a:srgbClr val="000000"/>
                </a:solidFill>
                <a:prstDash val="solid"/>
                <a:round/>
                <a:headEnd/>
                <a:tailEnd/>
              </a:ln>
            </p:spPr>
            <p:txBody>
              <a:bodyPr/>
              <a:lstStyle/>
              <a:p>
                <a:endParaRPr lang="en-US"/>
              </a:p>
            </p:txBody>
          </p:sp>
          <p:sp>
            <p:nvSpPr>
              <p:cNvPr id="217" name="Freeform 249">
                <a:extLst>
                  <a:ext uri="{FF2B5EF4-FFF2-40B4-BE49-F238E27FC236}">
                    <a16:creationId xmlns:a16="http://schemas.microsoft.com/office/drawing/2014/main" id="{2AD74449-4852-4AD9-A8AF-933DA683A4A8}"/>
                  </a:ext>
                </a:extLst>
              </p:cNvPr>
              <p:cNvSpPr>
                <a:spLocks/>
              </p:cNvSpPr>
              <p:nvPr/>
            </p:nvSpPr>
            <p:spPr bwMode="auto">
              <a:xfrm>
                <a:off x="881" y="2048"/>
                <a:ext cx="272" cy="6"/>
              </a:xfrm>
              <a:custGeom>
                <a:avLst/>
                <a:gdLst>
                  <a:gd name="T0" fmla="*/ 0 w 1634"/>
                  <a:gd name="T1" fmla="*/ 0 h 33"/>
                  <a:gd name="T2" fmla="*/ 32 w 1634"/>
                  <a:gd name="T3" fmla="*/ 33 h 33"/>
                  <a:gd name="T4" fmla="*/ 1634 w 1634"/>
                  <a:gd name="T5" fmla="*/ 0 h 33"/>
                  <a:gd name="T6" fmla="*/ 0 w 1634"/>
                  <a:gd name="T7" fmla="*/ 0 h 33"/>
                  <a:gd name="T8" fmla="*/ 0 60000 65536"/>
                  <a:gd name="T9" fmla="*/ 0 60000 65536"/>
                  <a:gd name="T10" fmla="*/ 0 60000 65536"/>
                  <a:gd name="T11" fmla="*/ 0 60000 65536"/>
                  <a:gd name="T12" fmla="*/ 0 w 1634"/>
                  <a:gd name="T13" fmla="*/ 0 h 33"/>
                  <a:gd name="T14" fmla="*/ 1634 w 1634"/>
                  <a:gd name="T15" fmla="*/ 33 h 33"/>
                </a:gdLst>
                <a:ahLst/>
                <a:cxnLst>
                  <a:cxn ang="T8">
                    <a:pos x="T0" y="T1"/>
                  </a:cxn>
                  <a:cxn ang="T9">
                    <a:pos x="T2" y="T3"/>
                  </a:cxn>
                  <a:cxn ang="T10">
                    <a:pos x="T4" y="T5"/>
                  </a:cxn>
                  <a:cxn ang="T11">
                    <a:pos x="T6" y="T7"/>
                  </a:cxn>
                </a:cxnLst>
                <a:rect l="T12" t="T13" r="T14" b="T15"/>
                <a:pathLst>
                  <a:path w="1634" h="33">
                    <a:moveTo>
                      <a:pt x="0" y="0"/>
                    </a:moveTo>
                    <a:lnTo>
                      <a:pt x="32" y="33"/>
                    </a:lnTo>
                    <a:lnTo>
                      <a:pt x="1634" y="0"/>
                    </a:lnTo>
                    <a:lnTo>
                      <a:pt x="0" y="0"/>
                    </a:lnTo>
                    <a:close/>
                  </a:path>
                </a:pathLst>
              </a:custGeom>
              <a:solidFill>
                <a:srgbClr val="000000"/>
              </a:solidFill>
              <a:ln w="9525">
                <a:noFill/>
                <a:round/>
                <a:headEnd/>
                <a:tailEnd/>
              </a:ln>
            </p:spPr>
            <p:txBody>
              <a:bodyPr/>
              <a:lstStyle/>
              <a:p>
                <a:endParaRPr lang="en-US"/>
              </a:p>
            </p:txBody>
          </p:sp>
          <p:sp>
            <p:nvSpPr>
              <p:cNvPr id="218" name="Freeform 250">
                <a:extLst>
                  <a:ext uri="{FF2B5EF4-FFF2-40B4-BE49-F238E27FC236}">
                    <a16:creationId xmlns:a16="http://schemas.microsoft.com/office/drawing/2014/main" id="{54116759-3517-48D2-8B79-C2F820245DE4}"/>
                  </a:ext>
                </a:extLst>
              </p:cNvPr>
              <p:cNvSpPr>
                <a:spLocks/>
              </p:cNvSpPr>
              <p:nvPr/>
            </p:nvSpPr>
            <p:spPr bwMode="auto">
              <a:xfrm>
                <a:off x="886" y="2048"/>
                <a:ext cx="267" cy="6"/>
              </a:xfrm>
              <a:custGeom>
                <a:avLst/>
                <a:gdLst>
                  <a:gd name="T0" fmla="*/ 0 w 1602"/>
                  <a:gd name="T1" fmla="*/ 33 h 33"/>
                  <a:gd name="T2" fmla="*/ 1602 w 1602"/>
                  <a:gd name="T3" fmla="*/ 0 h 33"/>
                  <a:gd name="T4" fmla="*/ 1570 w 1602"/>
                  <a:gd name="T5" fmla="*/ 33 h 33"/>
                  <a:gd name="T6" fmla="*/ 0 w 1602"/>
                  <a:gd name="T7" fmla="*/ 33 h 33"/>
                  <a:gd name="T8" fmla="*/ 0 60000 65536"/>
                  <a:gd name="T9" fmla="*/ 0 60000 65536"/>
                  <a:gd name="T10" fmla="*/ 0 60000 65536"/>
                  <a:gd name="T11" fmla="*/ 0 60000 65536"/>
                  <a:gd name="T12" fmla="*/ 0 w 1602"/>
                  <a:gd name="T13" fmla="*/ 0 h 33"/>
                  <a:gd name="T14" fmla="*/ 1602 w 1602"/>
                  <a:gd name="T15" fmla="*/ 33 h 33"/>
                </a:gdLst>
                <a:ahLst/>
                <a:cxnLst>
                  <a:cxn ang="T8">
                    <a:pos x="T0" y="T1"/>
                  </a:cxn>
                  <a:cxn ang="T9">
                    <a:pos x="T2" y="T3"/>
                  </a:cxn>
                  <a:cxn ang="T10">
                    <a:pos x="T4" y="T5"/>
                  </a:cxn>
                  <a:cxn ang="T11">
                    <a:pos x="T6" y="T7"/>
                  </a:cxn>
                </a:cxnLst>
                <a:rect l="T12" t="T13" r="T14" b="T15"/>
                <a:pathLst>
                  <a:path w="1602" h="33">
                    <a:moveTo>
                      <a:pt x="0" y="33"/>
                    </a:moveTo>
                    <a:lnTo>
                      <a:pt x="1602" y="0"/>
                    </a:lnTo>
                    <a:lnTo>
                      <a:pt x="1570" y="33"/>
                    </a:lnTo>
                    <a:lnTo>
                      <a:pt x="0" y="33"/>
                    </a:lnTo>
                    <a:close/>
                  </a:path>
                </a:pathLst>
              </a:custGeom>
              <a:solidFill>
                <a:srgbClr val="000000"/>
              </a:solidFill>
              <a:ln w="9525">
                <a:noFill/>
                <a:round/>
                <a:headEnd/>
                <a:tailEnd/>
              </a:ln>
            </p:spPr>
            <p:txBody>
              <a:bodyPr/>
              <a:lstStyle/>
              <a:p>
                <a:endParaRPr lang="en-US"/>
              </a:p>
            </p:txBody>
          </p:sp>
          <p:sp>
            <p:nvSpPr>
              <p:cNvPr id="219" name="Rectangle 251">
                <a:extLst>
                  <a:ext uri="{FF2B5EF4-FFF2-40B4-BE49-F238E27FC236}">
                    <a16:creationId xmlns:a16="http://schemas.microsoft.com/office/drawing/2014/main" id="{9A3CF94C-E1F7-4E2F-AD00-A5A76A0B74EB}"/>
                  </a:ext>
                </a:extLst>
              </p:cNvPr>
              <p:cNvSpPr>
                <a:spLocks noChangeArrowheads="1"/>
              </p:cNvSpPr>
              <p:nvPr/>
            </p:nvSpPr>
            <p:spPr bwMode="auto">
              <a:xfrm>
                <a:off x="828" y="1901"/>
                <a:ext cx="435" cy="165"/>
              </a:xfrm>
              <a:prstGeom prst="rect">
                <a:avLst/>
              </a:prstGeom>
              <a:noFill/>
              <a:ln w="9525">
                <a:noFill/>
                <a:miter lim="800000"/>
                <a:headEnd/>
                <a:tailEnd/>
              </a:ln>
            </p:spPr>
            <p:txBody>
              <a:bodyPr wrap="none" lIns="0" tIns="0" rIns="0" bIns="0">
                <a:spAutoFit/>
              </a:bodyPr>
              <a:lstStyle/>
              <a:p>
                <a:r>
                  <a:rPr lang="en-US" sz="1100">
                    <a:solidFill>
                      <a:srgbClr val="000000"/>
                    </a:solidFill>
                    <a:latin typeface="Arial Black" pitchFamily="34" charset="0"/>
                  </a:rPr>
                  <a:t>MEMORY</a:t>
                </a:r>
                <a:endParaRPr lang="en-US"/>
              </a:p>
            </p:txBody>
          </p:sp>
          <p:sp>
            <p:nvSpPr>
              <p:cNvPr id="220" name="Rectangle 252">
                <a:extLst>
                  <a:ext uri="{FF2B5EF4-FFF2-40B4-BE49-F238E27FC236}">
                    <a16:creationId xmlns:a16="http://schemas.microsoft.com/office/drawing/2014/main" id="{4D6680E2-A2AC-4AB9-A5B8-E3EDE64D3C9F}"/>
                  </a:ext>
                </a:extLst>
              </p:cNvPr>
              <p:cNvSpPr>
                <a:spLocks noChangeArrowheads="1"/>
              </p:cNvSpPr>
              <p:nvPr/>
            </p:nvSpPr>
            <p:spPr bwMode="auto">
              <a:xfrm>
                <a:off x="15" y="3433"/>
                <a:ext cx="404"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FUEL TEMP</a:t>
                </a:r>
                <a:endParaRPr lang="en-US"/>
              </a:p>
            </p:txBody>
          </p:sp>
          <p:sp>
            <p:nvSpPr>
              <p:cNvPr id="221" name="Freeform 253">
                <a:extLst>
                  <a:ext uri="{FF2B5EF4-FFF2-40B4-BE49-F238E27FC236}">
                    <a16:creationId xmlns:a16="http://schemas.microsoft.com/office/drawing/2014/main" id="{CCAC3066-F775-40A0-BF22-05597FF3DB48}"/>
                  </a:ext>
                </a:extLst>
              </p:cNvPr>
              <p:cNvSpPr>
                <a:spLocks/>
              </p:cNvSpPr>
              <p:nvPr/>
            </p:nvSpPr>
            <p:spPr bwMode="auto">
              <a:xfrm>
                <a:off x="881" y="2048"/>
                <a:ext cx="272" cy="6"/>
              </a:xfrm>
              <a:custGeom>
                <a:avLst/>
                <a:gdLst>
                  <a:gd name="T0" fmla="*/ 0 w 1634"/>
                  <a:gd name="T1" fmla="*/ 0 h 33"/>
                  <a:gd name="T2" fmla="*/ 32 w 1634"/>
                  <a:gd name="T3" fmla="*/ 33 h 33"/>
                  <a:gd name="T4" fmla="*/ 1602 w 1634"/>
                  <a:gd name="T5" fmla="*/ 33 h 33"/>
                  <a:gd name="T6" fmla="*/ 1634 w 1634"/>
                  <a:gd name="T7" fmla="*/ 0 h 33"/>
                  <a:gd name="T8" fmla="*/ 0 w 1634"/>
                  <a:gd name="T9" fmla="*/ 0 h 33"/>
                  <a:gd name="T10" fmla="*/ 0 60000 65536"/>
                  <a:gd name="T11" fmla="*/ 0 60000 65536"/>
                  <a:gd name="T12" fmla="*/ 0 60000 65536"/>
                  <a:gd name="T13" fmla="*/ 0 60000 65536"/>
                  <a:gd name="T14" fmla="*/ 0 60000 65536"/>
                  <a:gd name="T15" fmla="*/ 0 w 1634"/>
                  <a:gd name="T16" fmla="*/ 0 h 33"/>
                  <a:gd name="T17" fmla="*/ 1634 w 1634"/>
                  <a:gd name="T18" fmla="*/ 33 h 33"/>
                </a:gdLst>
                <a:ahLst/>
                <a:cxnLst>
                  <a:cxn ang="T10">
                    <a:pos x="T0" y="T1"/>
                  </a:cxn>
                  <a:cxn ang="T11">
                    <a:pos x="T2" y="T3"/>
                  </a:cxn>
                  <a:cxn ang="T12">
                    <a:pos x="T4" y="T5"/>
                  </a:cxn>
                  <a:cxn ang="T13">
                    <a:pos x="T6" y="T7"/>
                  </a:cxn>
                  <a:cxn ang="T14">
                    <a:pos x="T8" y="T9"/>
                  </a:cxn>
                </a:cxnLst>
                <a:rect l="T15" t="T16" r="T17" b="T18"/>
                <a:pathLst>
                  <a:path w="1634" h="33">
                    <a:moveTo>
                      <a:pt x="0" y="0"/>
                    </a:moveTo>
                    <a:lnTo>
                      <a:pt x="32" y="33"/>
                    </a:lnTo>
                    <a:lnTo>
                      <a:pt x="1602" y="33"/>
                    </a:lnTo>
                    <a:lnTo>
                      <a:pt x="1634" y="0"/>
                    </a:lnTo>
                    <a:lnTo>
                      <a:pt x="0" y="0"/>
                    </a:lnTo>
                  </a:path>
                </a:pathLst>
              </a:custGeom>
              <a:noFill/>
              <a:ln w="0">
                <a:solidFill>
                  <a:srgbClr val="000000"/>
                </a:solidFill>
                <a:prstDash val="solid"/>
                <a:round/>
                <a:headEnd/>
                <a:tailEnd/>
              </a:ln>
            </p:spPr>
            <p:txBody>
              <a:bodyPr/>
              <a:lstStyle/>
              <a:p>
                <a:endParaRPr lang="en-US"/>
              </a:p>
            </p:txBody>
          </p:sp>
          <p:sp>
            <p:nvSpPr>
              <p:cNvPr id="222" name="Freeform 254">
                <a:extLst>
                  <a:ext uri="{FF2B5EF4-FFF2-40B4-BE49-F238E27FC236}">
                    <a16:creationId xmlns:a16="http://schemas.microsoft.com/office/drawing/2014/main" id="{E3C1B9B6-C5AD-4A26-88B9-43E0C548CEC6}"/>
                  </a:ext>
                </a:extLst>
              </p:cNvPr>
              <p:cNvSpPr>
                <a:spLocks/>
              </p:cNvSpPr>
              <p:nvPr/>
            </p:nvSpPr>
            <p:spPr bwMode="auto">
              <a:xfrm>
                <a:off x="881" y="3033"/>
                <a:ext cx="5" cy="819"/>
              </a:xfrm>
              <a:custGeom>
                <a:avLst/>
                <a:gdLst>
                  <a:gd name="T0" fmla="*/ 32 w 32"/>
                  <a:gd name="T1" fmla="*/ 0 h 4093"/>
                  <a:gd name="T2" fmla="*/ 0 w 32"/>
                  <a:gd name="T3" fmla="*/ 0 h 4093"/>
                  <a:gd name="T4" fmla="*/ 32 w 32"/>
                  <a:gd name="T5" fmla="*/ 4093 h 4093"/>
                  <a:gd name="T6" fmla="*/ 32 w 32"/>
                  <a:gd name="T7" fmla="*/ 0 h 4093"/>
                  <a:gd name="T8" fmla="*/ 0 60000 65536"/>
                  <a:gd name="T9" fmla="*/ 0 60000 65536"/>
                  <a:gd name="T10" fmla="*/ 0 60000 65536"/>
                  <a:gd name="T11" fmla="*/ 0 60000 65536"/>
                  <a:gd name="T12" fmla="*/ 0 w 32"/>
                  <a:gd name="T13" fmla="*/ 0 h 4093"/>
                  <a:gd name="T14" fmla="*/ 32 w 32"/>
                  <a:gd name="T15" fmla="*/ 4093 h 4093"/>
                </a:gdLst>
                <a:ahLst/>
                <a:cxnLst>
                  <a:cxn ang="T8">
                    <a:pos x="T0" y="T1"/>
                  </a:cxn>
                  <a:cxn ang="T9">
                    <a:pos x="T2" y="T3"/>
                  </a:cxn>
                  <a:cxn ang="T10">
                    <a:pos x="T4" y="T5"/>
                  </a:cxn>
                  <a:cxn ang="T11">
                    <a:pos x="T6" y="T7"/>
                  </a:cxn>
                </a:cxnLst>
                <a:rect l="T12" t="T13" r="T14" b="T15"/>
                <a:pathLst>
                  <a:path w="32" h="4093">
                    <a:moveTo>
                      <a:pt x="32" y="0"/>
                    </a:moveTo>
                    <a:lnTo>
                      <a:pt x="0" y="0"/>
                    </a:lnTo>
                    <a:lnTo>
                      <a:pt x="32" y="4093"/>
                    </a:lnTo>
                    <a:lnTo>
                      <a:pt x="32" y="0"/>
                    </a:lnTo>
                    <a:close/>
                  </a:path>
                </a:pathLst>
              </a:custGeom>
              <a:solidFill>
                <a:srgbClr val="000000"/>
              </a:solidFill>
              <a:ln w="9525">
                <a:noFill/>
                <a:round/>
                <a:headEnd/>
                <a:tailEnd/>
              </a:ln>
            </p:spPr>
            <p:txBody>
              <a:bodyPr/>
              <a:lstStyle/>
              <a:p>
                <a:endParaRPr lang="en-US"/>
              </a:p>
            </p:txBody>
          </p:sp>
          <p:sp>
            <p:nvSpPr>
              <p:cNvPr id="223" name="Freeform 255">
                <a:extLst>
                  <a:ext uri="{FF2B5EF4-FFF2-40B4-BE49-F238E27FC236}">
                    <a16:creationId xmlns:a16="http://schemas.microsoft.com/office/drawing/2014/main" id="{C44C2744-1E72-4E82-82C2-839477BDE622}"/>
                  </a:ext>
                </a:extLst>
              </p:cNvPr>
              <p:cNvSpPr>
                <a:spLocks/>
              </p:cNvSpPr>
              <p:nvPr/>
            </p:nvSpPr>
            <p:spPr bwMode="auto">
              <a:xfrm>
                <a:off x="881" y="3033"/>
                <a:ext cx="5" cy="819"/>
              </a:xfrm>
              <a:custGeom>
                <a:avLst/>
                <a:gdLst>
                  <a:gd name="T0" fmla="*/ 0 w 32"/>
                  <a:gd name="T1" fmla="*/ 0 h 4093"/>
                  <a:gd name="T2" fmla="*/ 32 w 32"/>
                  <a:gd name="T3" fmla="*/ 4093 h 4093"/>
                  <a:gd name="T4" fmla="*/ 0 w 32"/>
                  <a:gd name="T5" fmla="*/ 4093 h 4093"/>
                  <a:gd name="T6" fmla="*/ 0 w 32"/>
                  <a:gd name="T7" fmla="*/ 0 h 4093"/>
                  <a:gd name="T8" fmla="*/ 0 60000 65536"/>
                  <a:gd name="T9" fmla="*/ 0 60000 65536"/>
                  <a:gd name="T10" fmla="*/ 0 60000 65536"/>
                  <a:gd name="T11" fmla="*/ 0 60000 65536"/>
                  <a:gd name="T12" fmla="*/ 0 w 32"/>
                  <a:gd name="T13" fmla="*/ 0 h 4093"/>
                  <a:gd name="T14" fmla="*/ 32 w 32"/>
                  <a:gd name="T15" fmla="*/ 4093 h 4093"/>
                </a:gdLst>
                <a:ahLst/>
                <a:cxnLst>
                  <a:cxn ang="T8">
                    <a:pos x="T0" y="T1"/>
                  </a:cxn>
                  <a:cxn ang="T9">
                    <a:pos x="T2" y="T3"/>
                  </a:cxn>
                  <a:cxn ang="T10">
                    <a:pos x="T4" y="T5"/>
                  </a:cxn>
                  <a:cxn ang="T11">
                    <a:pos x="T6" y="T7"/>
                  </a:cxn>
                </a:cxnLst>
                <a:rect l="T12" t="T13" r="T14" b="T15"/>
                <a:pathLst>
                  <a:path w="32" h="4093">
                    <a:moveTo>
                      <a:pt x="0" y="0"/>
                    </a:moveTo>
                    <a:lnTo>
                      <a:pt x="32" y="4093"/>
                    </a:lnTo>
                    <a:lnTo>
                      <a:pt x="0" y="4093"/>
                    </a:lnTo>
                    <a:lnTo>
                      <a:pt x="0" y="0"/>
                    </a:lnTo>
                    <a:close/>
                  </a:path>
                </a:pathLst>
              </a:custGeom>
              <a:solidFill>
                <a:srgbClr val="000000"/>
              </a:solidFill>
              <a:ln w="9525">
                <a:noFill/>
                <a:round/>
                <a:headEnd/>
                <a:tailEnd/>
              </a:ln>
            </p:spPr>
            <p:txBody>
              <a:bodyPr/>
              <a:lstStyle/>
              <a:p>
                <a:endParaRPr lang="en-US"/>
              </a:p>
            </p:txBody>
          </p:sp>
          <p:sp>
            <p:nvSpPr>
              <p:cNvPr id="224" name="Rectangle 256">
                <a:extLst>
                  <a:ext uri="{FF2B5EF4-FFF2-40B4-BE49-F238E27FC236}">
                    <a16:creationId xmlns:a16="http://schemas.microsoft.com/office/drawing/2014/main" id="{0103F87D-6990-4A2F-8B12-02B38E0546B6}"/>
                  </a:ext>
                </a:extLst>
              </p:cNvPr>
              <p:cNvSpPr>
                <a:spLocks noChangeArrowheads="1"/>
              </p:cNvSpPr>
              <p:nvPr/>
            </p:nvSpPr>
            <p:spPr bwMode="auto">
              <a:xfrm>
                <a:off x="694" y="3432"/>
                <a:ext cx="150"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006</a:t>
                </a:r>
                <a:endParaRPr lang="en-US"/>
              </a:p>
            </p:txBody>
          </p:sp>
          <p:sp>
            <p:nvSpPr>
              <p:cNvPr id="225" name="Rectangle 257">
                <a:extLst>
                  <a:ext uri="{FF2B5EF4-FFF2-40B4-BE49-F238E27FC236}">
                    <a16:creationId xmlns:a16="http://schemas.microsoft.com/office/drawing/2014/main" id="{A9F485A2-845C-48FA-8AA1-53D9D7A281DE}"/>
                  </a:ext>
                </a:extLst>
              </p:cNvPr>
              <p:cNvSpPr>
                <a:spLocks noChangeArrowheads="1"/>
              </p:cNvSpPr>
              <p:nvPr/>
            </p:nvSpPr>
            <p:spPr bwMode="auto">
              <a:xfrm>
                <a:off x="15" y="3597"/>
                <a:ext cx="581"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DISCRETE WORD</a:t>
                </a:r>
                <a:endParaRPr lang="en-US"/>
              </a:p>
            </p:txBody>
          </p:sp>
          <p:sp>
            <p:nvSpPr>
              <p:cNvPr id="226" name="Rectangle 258">
                <a:extLst>
                  <a:ext uri="{FF2B5EF4-FFF2-40B4-BE49-F238E27FC236}">
                    <a16:creationId xmlns:a16="http://schemas.microsoft.com/office/drawing/2014/main" id="{B306DAD9-BF5E-4DBB-93C4-685FE63CC3A5}"/>
                  </a:ext>
                </a:extLst>
              </p:cNvPr>
              <p:cNvSpPr>
                <a:spLocks noChangeArrowheads="1"/>
              </p:cNvSpPr>
              <p:nvPr/>
            </p:nvSpPr>
            <p:spPr bwMode="auto">
              <a:xfrm>
                <a:off x="15" y="3515"/>
                <a:ext cx="430"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INLET TEMP</a:t>
                </a:r>
                <a:endParaRPr lang="en-US"/>
              </a:p>
            </p:txBody>
          </p:sp>
          <p:sp>
            <p:nvSpPr>
              <p:cNvPr id="227" name="Rectangle 259">
                <a:extLst>
                  <a:ext uri="{FF2B5EF4-FFF2-40B4-BE49-F238E27FC236}">
                    <a16:creationId xmlns:a16="http://schemas.microsoft.com/office/drawing/2014/main" id="{3EB820E7-1615-4E43-9B03-9CF9328EAA47}"/>
                  </a:ext>
                </a:extLst>
              </p:cNvPr>
              <p:cNvSpPr>
                <a:spLocks noChangeArrowheads="1"/>
              </p:cNvSpPr>
              <p:nvPr/>
            </p:nvSpPr>
            <p:spPr bwMode="auto">
              <a:xfrm>
                <a:off x="15" y="3679"/>
                <a:ext cx="173"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AOA</a:t>
                </a:r>
                <a:endParaRPr lang="en-US"/>
              </a:p>
            </p:txBody>
          </p:sp>
          <p:sp>
            <p:nvSpPr>
              <p:cNvPr id="228" name="Rectangle 260">
                <a:extLst>
                  <a:ext uri="{FF2B5EF4-FFF2-40B4-BE49-F238E27FC236}">
                    <a16:creationId xmlns:a16="http://schemas.microsoft.com/office/drawing/2014/main" id="{DD7A1765-2CA3-452C-9322-8986FED9299E}"/>
                  </a:ext>
                </a:extLst>
              </p:cNvPr>
              <p:cNvSpPr>
                <a:spLocks noChangeArrowheads="1"/>
              </p:cNvSpPr>
              <p:nvPr/>
            </p:nvSpPr>
            <p:spPr bwMode="auto">
              <a:xfrm>
                <a:off x="15" y="3761"/>
                <a:ext cx="169"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AOS</a:t>
                </a:r>
                <a:endParaRPr lang="en-US"/>
              </a:p>
            </p:txBody>
          </p:sp>
          <p:sp>
            <p:nvSpPr>
              <p:cNvPr id="229" name="Rectangle 261">
                <a:extLst>
                  <a:ext uri="{FF2B5EF4-FFF2-40B4-BE49-F238E27FC236}">
                    <a16:creationId xmlns:a16="http://schemas.microsoft.com/office/drawing/2014/main" id="{3136B44A-A277-479B-B467-F4A64AF575AA}"/>
                  </a:ext>
                </a:extLst>
              </p:cNvPr>
              <p:cNvSpPr>
                <a:spLocks noChangeArrowheads="1"/>
              </p:cNvSpPr>
              <p:nvPr/>
            </p:nvSpPr>
            <p:spPr bwMode="auto">
              <a:xfrm>
                <a:off x="694" y="3760"/>
                <a:ext cx="150"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000</a:t>
                </a:r>
                <a:endParaRPr lang="en-US"/>
              </a:p>
            </p:txBody>
          </p:sp>
          <p:sp>
            <p:nvSpPr>
              <p:cNvPr id="230" name="Rectangle 262">
                <a:extLst>
                  <a:ext uri="{FF2B5EF4-FFF2-40B4-BE49-F238E27FC236}">
                    <a16:creationId xmlns:a16="http://schemas.microsoft.com/office/drawing/2014/main" id="{5C8B1DD5-A82A-4BE9-BAA8-B673D3917C58}"/>
                  </a:ext>
                </a:extLst>
              </p:cNvPr>
              <p:cNvSpPr>
                <a:spLocks noChangeArrowheads="1"/>
              </p:cNvSpPr>
              <p:nvPr/>
            </p:nvSpPr>
            <p:spPr bwMode="auto">
              <a:xfrm>
                <a:off x="694" y="3678"/>
                <a:ext cx="150"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009</a:t>
                </a:r>
                <a:endParaRPr lang="en-US"/>
              </a:p>
            </p:txBody>
          </p:sp>
          <p:sp>
            <p:nvSpPr>
              <p:cNvPr id="231" name="Rectangle 263">
                <a:extLst>
                  <a:ext uri="{FF2B5EF4-FFF2-40B4-BE49-F238E27FC236}">
                    <a16:creationId xmlns:a16="http://schemas.microsoft.com/office/drawing/2014/main" id="{BE12AE57-9F0E-4DB5-B395-8639E187782C}"/>
                  </a:ext>
                </a:extLst>
              </p:cNvPr>
              <p:cNvSpPr>
                <a:spLocks noChangeArrowheads="1"/>
              </p:cNvSpPr>
              <p:nvPr/>
            </p:nvSpPr>
            <p:spPr bwMode="auto">
              <a:xfrm>
                <a:off x="694" y="3596"/>
                <a:ext cx="150"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008</a:t>
                </a:r>
                <a:endParaRPr lang="en-US"/>
              </a:p>
            </p:txBody>
          </p:sp>
          <p:sp>
            <p:nvSpPr>
              <p:cNvPr id="232" name="Rectangle 264">
                <a:extLst>
                  <a:ext uri="{FF2B5EF4-FFF2-40B4-BE49-F238E27FC236}">
                    <a16:creationId xmlns:a16="http://schemas.microsoft.com/office/drawing/2014/main" id="{B1BC1E2E-3AA9-4EEB-8E5B-B2121735FFD5}"/>
                  </a:ext>
                </a:extLst>
              </p:cNvPr>
              <p:cNvSpPr>
                <a:spLocks noChangeArrowheads="1"/>
              </p:cNvSpPr>
              <p:nvPr/>
            </p:nvSpPr>
            <p:spPr bwMode="auto">
              <a:xfrm>
                <a:off x="694" y="3514"/>
                <a:ext cx="150"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007</a:t>
                </a:r>
                <a:endParaRPr lang="en-US"/>
              </a:p>
            </p:txBody>
          </p:sp>
          <p:sp>
            <p:nvSpPr>
              <p:cNvPr id="233" name="Rectangle 265">
                <a:extLst>
                  <a:ext uri="{FF2B5EF4-FFF2-40B4-BE49-F238E27FC236}">
                    <a16:creationId xmlns:a16="http://schemas.microsoft.com/office/drawing/2014/main" id="{3695C7C6-5215-44B1-8244-BA7A9DD8E7EE}"/>
                  </a:ext>
                </a:extLst>
              </p:cNvPr>
              <p:cNvSpPr>
                <a:spLocks noChangeArrowheads="1"/>
              </p:cNvSpPr>
              <p:nvPr/>
            </p:nvSpPr>
            <p:spPr bwMode="auto">
              <a:xfrm>
                <a:off x="15" y="3024"/>
                <a:ext cx="326"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RUD POS</a:t>
                </a:r>
                <a:endParaRPr lang="en-US"/>
              </a:p>
            </p:txBody>
          </p:sp>
          <p:sp>
            <p:nvSpPr>
              <p:cNvPr id="234" name="Rectangle 266">
                <a:extLst>
                  <a:ext uri="{FF2B5EF4-FFF2-40B4-BE49-F238E27FC236}">
                    <a16:creationId xmlns:a16="http://schemas.microsoft.com/office/drawing/2014/main" id="{306647D2-8D8D-40CD-95FD-2ECD603E11A4}"/>
                  </a:ext>
                </a:extLst>
              </p:cNvPr>
              <p:cNvSpPr>
                <a:spLocks noChangeArrowheads="1"/>
              </p:cNvSpPr>
              <p:nvPr/>
            </p:nvSpPr>
            <p:spPr bwMode="auto">
              <a:xfrm>
                <a:off x="15" y="3269"/>
                <a:ext cx="414"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NOR ACCEL</a:t>
                </a:r>
                <a:endParaRPr lang="en-US"/>
              </a:p>
            </p:txBody>
          </p:sp>
          <p:sp>
            <p:nvSpPr>
              <p:cNvPr id="235" name="Rectangle 267">
                <a:extLst>
                  <a:ext uri="{FF2B5EF4-FFF2-40B4-BE49-F238E27FC236}">
                    <a16:creationId xmlns:a16="http://schemas.microsoft.com/office/drawing/2014/main" id="{5CE2E99E-9541-4EA8-ABFD-6A68374FF31F}"/>
                  </a:ext>
                </a:extLst>
              </p:cNvPr>
              <p:cNvSpPr>
                <a:spLocks noChangeArrowheads="1"/>
              </p:cNvSpPr>
              <p:nvPr/>
            </p:nvSpPr>
            <p:spPr bwMode="auto">
              <a:xfrm>
                <a:off x="15" y="3187"/>
                <a:ext cx="476"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STICK FORCE</a:t>
                </a:r>
                <a:endParaRPr lang="en-US"/>
              </a:p>
            </p:txBody>
          </p:sp>
          <p:sp>
            <p:nvSpPr>
              <p:cNvPr id="236" name="Rectangle 268">
                <a:extLst>
                  <a:ext uri="{FF2B5EF4-FFF2-40B4-BE49-F238E27FC236}">
                    <a16:creationId xmlns:a16="http://schemas.microsoft.com/office/drawing/2014/main" id="{133E5DDF-7970-455A-95F4-67DF03968D68}"/>
                  </a:ext>
                </a:extLst>
              </p:cNvPr>
              <p:cNvSpPr>
                <a:spLocks noChangeArrowheads="1"/>
              </p:cNvSpPr>
              <p:nvPr/>
            </p:nvSpPr>
            <p:spPr bwMode="auto">
              <a:xfrm>
                <a:off x="15" y="3106"/>
                <a:ext cx="408"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HYD PRESS</a:t>
                </a:r>
                <a:endParaRPr lang="en-US"/>
              </a:p>
            </p:txBody>
          </p:sp>
          <p:sp>
            <p:nvSpPr>
              <p:cNvPr id="237" name="Rectangle 269">
                <a:extLst>
                  <a:ext uri="{FF2B5EF4-FFF2-40B4-BE49-F238E27FC236}">
                    <a16:creationId xmlns:a16="http://schemas.microsoft.com/office/drawing/2014/main" id="{9CE6B3BD-249E-45C6-8372-86DEDF490A50}"/>
                  </a:ext>
                </a:extLst>
              </p:cNvPr>
              <p:cNvSpPr>
                <a:spLocks noChangeArrowheads="1"/>
              </p:cNvSpPr>
              <p:nvPr/>
            </p:nvSpPr>
            <p:spPr bwMode="auto">
              <a:xfrm>
                <a:off x="15" y="3351"/>
                <a:ext cx="169"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OAT</a:t>
                </a:r>
                <a:endParaRPr lang="en-US"/>
              </a:p>
            </p:txBody>
          </p:sp>
          <p:sp>
            <p:nvSpPr>
              <p:cNvPr id="238" name="Rectangle 270">
                <a:extLst>
                  <a:ext uri="{FF2B5EF4-FFF2-40B4-BE49-F238E27FC236}">
                    <a16:creationId xmlns:a16="http://schemas.microsoft.com/office/drawing/2014/main" id="{3909DA2A-1758-444A-B13C-E6AA6FE04017}"/>
                  </a:ext>
                </a:extLst>
              </p:cNvPr>
              <p:cNvSpPr>
                <a:spLocks noChangeArrowheads="1"/>
              </p:cNvSpPr>
              <p:nvPr/>
            </p:nvSpPr>
            <p:spPr bwMode="auto">
              <a:xfrm>
                <a:off x="881" y="3033"/>
                <a:ext cx="5" cy="819"/>
              </a:xfrm>
              <a:prstGeom prst="rect">
                <a:avLst/>
              </a:prstGeom>
              <a:noFill/>
              <a:ln w="0">
                <a:solidFill>
                  <a:srgbClr val="000000"/>
                </a:solidFill>
                <a:miter lim="800000"/>
                <a:headEnd/>
                <a:tailEnd/>
              </a:ln>
            </p:spPr>
            <p:txBody>
              <a:bodyPr/>
              <a:lstStyle/>
              <a:p>
                <a:endParaRPr lang="en-US"/>
              </a:p>
            </p:txBody>
          </p:sp>
          <p:sp>
            <p:nvSpPr>
              <p:cNvPr id="239" name="Freeform 271">
                <a:extLst>
                  <a:ext uri="{FF2B5EF4-FFF2-40B4-BE49-F238E27FC236}">
                    <a16:creationId xmlns:a16="http://schemas.microsoft.com/office/drawing/2014/main" id="{24948C9D-B303-44B5-B8E7-B534DF5AC981}"/>
                  </a:ext>
                </a:extLst>
              </p:cNvPr>
              <p:cNvSpPr>
                <a:spLocks/>
              </p:cNvSpPr>
              <p:nvPr/>
            </p:nvSpPr>
            <p:spPr bwMode="auto">
              <a:xfrm>
                <a:off x="959" y="2542"/>
                <a:ext cx="58" cy="95"/>
              </a:xfrm>
              <a:custGeom>
                <a:avLst/>
                <a:gdLst>
                  <a:gd name="T0" fmla="*/ 346 w 346"/>
                  <a:gd name="T1" fmla="*/ 0 h 474"/>
                  <a:gd name="T2" fmla="*/ 163 w 346"/>
                  <a:gd name="T3" fmla="*/ 474 h 474"/>
                  <a:gd name="T4" fmla="*/ 0 w 346"/>
                  <a:gd name="T5" fmla="*/ 369 h 474"/>
                  <a:gd name="T6" fmla="*/ 346 w 346"/>
                  <a:gd name="T7" fmla="*/ 0 h 474"/>
                  <a:gd name="T8" fmla="*/ 0 60000 65536"/>
                  <a:gd name="T9" fmla="*/ 0 60000 65536"/>
                  <a:gd name="T10" fmla="*/ 0 60000 65536"/>
                  <a:gd name="T11" fmla="*/ 0 60000 65536"/>
                  <a:gd name="T12" fmla="*/ 0 w 346"/>
                  <a:gd name="T13" fmla="*/ 0 h 474"/>
                  <a:gd name="T14" fmla="*/ 346 w 346"/>
                  <a:gd name="T15" fmla="*/ 474 h 474"/>
                </a:gdLst>
                <a:ahLst/>
                <a:cxnLst>
                  <a:cxn ang="T8">
                    <a:pos x="T0" y="T1"/>
                  </a:cxn>
                  <a:cxn ang="T9">
                    <a:pos x="T2" y="T3"/>
                  </a:cxn>
                  <a:cxn ang="T10">
                    <a:pos x="T4" y="T5"/>
                  </a:cxn>
                  <a:cxn ang="T11">
                    <a:pos x="T6" y="T7"/>
                  </a:cxn>
                </a:cxnLst>
                <a:rect l="T12" t="T13" r="T14" b="T15"/>
                <a:pathLst>
                  <a:path w="346" h="474">
                    <a:moveTo>
                      <a:pt x="346" y="0"/>
                    </a:moveTo>
                    <a:lnTo>
                      <a:pt x="163" y="474"/>
                    </a:lnTo>
                    <a:lnTo>
                      <a:pt x="0" y="369"/>
                    </a:lnTo>
                    <a:lnTo>
                      <a:pt x="346" y="0"/>
                    </a:lnTo>
                    <a:close/>
                  </a:path>
                </a:pathLst>
              </a:custGeom>
              <a:solidFill>
                <a:srgbClr val="000000"/>
              </a:solidFill>
              <a:ln w="9525">
                <a:noFill/>
                <a:round/>
                <a:headEnd/>
                <a:tailEnd/>
              </a:ln>
            </p:spPr>
            <p:txBody>
              <a:bodyPr/>
              <a:lstStyle/>
              <a:p>
                <a:endParaRPr lang="en-US"/>
              </a:p>
            </p:txBody>
          </p:sp>
          <p:sp>
            <p:nvSpPr>
              <p:cNvPr id="240" name="Rectangle 272">
                <a:extLst>
                  <a:ext uri="{FF2B5EF4-FFF2-40B4-BE49-F238E27FC236}">
                    <a16:creationId xmlns:a16="http://schemas.microsoft.com/office/drawing/2014/main" id="{7B01DE35-5FE1-4FCD-8A61-D2B23BE9120D}"/>
                  </a:ext>
                </a:extLst>
              </p:cNvPr>
              <p:cNvSpPr>
                <a:spLocks noChangeArrowheads="1"/>
              </p:cNvSpPr>
              <p:nvPr/>
            </p:nvSpPr>
            <p:spPr bwMode="auto">
              <a:xfrm>
                <a:off x="82" y="2491"/>
                <a:ext cx="169"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AOS</a:t>
                </a:r>
                <a:endParaRPr lang="en-US"/>
              </a:p>
            </p:txBody>
          </p:sp>
          <p:sp>
            <p:nvSpPr>
              <p:cNvPr id="241" name="Freeform 273">
                <a:extLst>
                  <a:ext uri="{FF2B5EF4-FFF2-40B4-BE49-F238E27FC236}">
                    <a16:creationId xmlns:a16="http://schemas.microsoft.com/office/drawing/2014/main" id="{35EB5B1B-A0AB-4434-9434-280233F7C8D6}"/>
                  </a:ext>
                </a:extLst>
              </p:cNvPr>
              <p:cNvSpPr>
                <a:spLocks/>
              </p:cNvSpPr>
              <p:nvPr/>
            </p:nvSpPr>
            <p:spPr bwMode="auto">
              <a:xfrm>
                <a:off x="959" y="2542"/>
                <a:ext cx="58" cy="95"/>
              </a:xfrm>
              <a:custGeom>
                <a:avLst/>
                <a:gdLst>
                  <a:gd name="T0" fmla="*/ 346 w 346"/>
                  <a:gd name="T1" fmla="*/ 0 h 474"/>
                  <a:gd name="T2" fmla="*/ 163 w 346"/>
                  <a:gd name="T3" fmla="*/ 474 h 474"/>
                  <a:gd name="T4" fmla="*/ 0 w 346"/>
                  <a:gd name="T5" fmla="*/ 369 h 474"/>
                  <a:gd name="T6" fmla="*/ 346 w 346"/>
                  <a:gd name="T7" fmla="*/ 0 h 474"/>
                  <a:gd name="T8" fmla="*/ 0 60000 65536"/>
                  <a:gd name="T9" fmla="*/ 0 60000 65536"/>
                  <a:gd name="T10" fmla="*/ 0 60000 65536"/>
                  <a:gd name="T11" fmla="*/ 0 60000 65536"/>
                  <a:gd name="T12" fmla="*/ 0 w 346"/>
                  <a:gd name="T13" fmla="*/ 0 h 474"/>
                  <a:gd name="T14" fmla="*/ 346 w 346"/>
                  <a:gd name="T15" fmla="*/ 474 h 474"/>
                </a:gdLst>
                <a:ahLst/>
                <a:cxnLst>
                  <a:cxn ang="T8">
                    <a:pos x="T0" y="T1"/>
                  </a:cxn>
                  <a:cxn ang="T9">
                    <a:pos x="T2" y="T3"/>
                  </a:cxn>
                  <a:cxn ang="T10">
                    <a:pos x="T4" y="T5"/>
                  </a:cxn>
                  <a:cxn ang="T11">
                    <a:pos x="T6" y="T7"/>
                  </a:cxn>
                </a:cxnLst>
                <a:rect l="T12" t="T13" r="T14" b="T15"/>
                <a:pathLst>
                  <a:path w="346" h="474">
                    <a:moveTo>
                      <a:pt x="346" y="0"/>
                    </a:moveTo>
                    <a:lnTo>
                      <a:pt x="163" y="474"/>
                    </a:lnTo>
                    <a:lnTo>
                      <a:pt x="0" y="369"/>
                    </a:lnTo>
                    <a:lnTo>
                      <a:pt x="346" y="0"/>
                    </a:lnTo>
                  </a:path>
                </a:pathLst>
              </a:custGeom>
              <a:noFill/>
              <a:ln w="0">
                <a:solidFill>
                  <a:srgbClr val="000000"/>
                </a:solidFill>
                <a:prstDash val="solid"/>
                <a:round/>
                <a:headEnd/>
                <a:tailEnd/>
              </a:ln>
            </p:spPr>
            <p:txBody>
              <a:bodyPr/>
              <a:lstStyle/>
              <a:p>
                <a:endParaRPr lang="en-US"/>
              </a:p>
            </p:txBody>
          </p:sp>
          <p:sp>
            <p:nvSpPr>
              <p:cNvPr id="242" name="Freeform 274">
                <a:extLst>
                  <a:ext uri="{FF2B5EF4-FFF2-40B4-BE49-F238E27FC236}">
                    <a16:creationId xmlns:a16="http://schemas.microsoft.com/office/drawing/2014/main" id="{4F7483CE-05A8-46C1-AD01-6EF6129448C5}"/>
                  </a:ext>
                </a:extLst>
              </p:cNvPr>
              <p:cNvSpPr>
                <a:spLocks/>
              </p:cNvSpPr>
              <p:nvPr/>
            </p:nvSpPr>
            <p:spPr bwMode="auto">
              <a:xfrm>
                <a:off x="753" y="1720"/>
                <a:ext cx="63" cy="7"/>
              </a:xfrm>
              <a:custGeom>
                <a:avLst/>
                <a:gdLst>
                  <a:gd name="T0" fmla="*/ 384 w 384"/>
                  <a:gd name="T1" fmla="*/ 32 h 32"/>
                  <a:gd name="T2" fmla="*/ 384 w 384"/>
                  <a:gd name="T3" fmla="*/ 0 h 32"/>
                  <a:gd name="T4" fmla="*/ 0 w 384"/>
                  <a:gd name="T5" fmla="*/ 32 h 32"/>
                  <a:gd name="T6" fmla="*/ 384 w 384"/>
                  <a:gd name="T7" fmla="*/ 32 h 32"/>
                  <a:gd name="T8" fmla="*/ 0 60000 65536"/>
                  <a:gd name="T9" fmla="*/ 0 60000 65536"/>
                  <a:gd name="T10" fmla="*/ 0 60000 65536"/>
                  <a:gd name="T11" fmla="*/ 0 60000 65536"/>
                  <a:gd name="T12" fmla="*/ 0 w 384"/>
                  <a:gd name="T13" fmla="*/ 0 h 32"/>
                  <a:gd name="T14" fmla="*/ 384 w 384"/>
                  <a:gd name="T15" fmla="*/ 32 h 32"/>
                </a:gdLst>
                <a:ahLst/>
                <a:cxnLst>
                  <a:cxn ang="T8">
                    <a:pos x="T0" y="T1"/>
                  </a:cxn>
                  <a:cxn ang="T9">
                    <a:pos x="T2" y="T3"/>
                  </a:cxn>
                  <a:cxn ang="T10">
                    <a:pos x="T4" y="T5"/>
                  </a:cxn>
                  <a:cxn ang="T11">
                    <a:pos x="T6" y="T7"/>
                  </a:cxn>
                </a:cxnLst>
                <a:rect l="T12" t="T13" r="T14" b="T15"/>
                <a:pathLst>
                  <a:path w="384" h="32">
                    <a:moveTo>
                      <a:pt x="384" y="32"/>
                    </a:moveTo>
                    <a:lnTo>
                      <a:pt x="384" y="0"/>
                    </a:lnTo>
                    <a:lnTo>
                      <a:pt x="0" y="32"/>
                    </a:lnTo>
                    <a:lnTo>
                      <a:pt x="384" y="32"/>
                    </a:lnTo>
                    <a:close/>
                  </a:path>
                </a:pathLst>
              </a:custGeom>
              <a:solidFill>
                <a:srgbClr val="000000"/>
              </a:solidFill>
              <a:ln w="9525">
                <a:noFill/>
                <a:round/>
                <a:headEnd/>
                <a:tailEnd/>
              </a:ln>
            </p:spPr>
            <p:txBody>
              <a:bodyPr/>
              <a:lstStyle/>
              <a:p>
                <a:endParaRPr lang="en-US"/>
              </a:p>
            </p:txBody>
          </p:sp>
          <p:sp>
            <p:nvSpPr>
              <p:cNvPr id="243" name="Freeform 275">
                <a:extLst>
                  <a:ext uri="{FF2B5EF4-FFF2-40B4-BE49-F238E27FC236}">
                    <a16:creationId xmlns:a16="http://schemas.microsoft.com/office/drawing/2014/main" id="{B5463DB6-7700-49A7-87A4-3A329007571C}"/>
                  </a:ext>
                </a:extLst>
              </p:cNvPr>
              <p:cNvSpPr>
                <a:spLocks/>
              </p:cNvSpPr>
              <p:nvPr/>
            </p:nvSpPr>
            <p:spPr bwMode="auto">
              <a:xfrm>
                <a:off x="747" y="1720"/>
                <a:ext cx="69" cy="7"/>
              </a:xfrm>
              <a:custGeom>
                <a:avLst/>
                <a:gdLst>
                  <a:gd name="T0" fmla="*/ 416 w 416"/>
                  <a:gd name="T1" fmla="*/ 0 h 32"/>
                  <a:gd name="T2" fmla="*/ 32 w 416"/>
                  <a:gd name="T3" fmla="*/ 32 h 32"/>
                  <a:gd name="T4" fmla="*/ 0 w 416"/>
                  <a:gd name="T5" fmla="*/ 0 h 32"/>
                  <a:gd name="T6" fmla="*/ 416 w 416"/>
                  <a:gd name="T7" fmla="*/ 0 h 32"/>
                  <a:gd name="T8" fmla="*/ 0 60000 65536"/>
                  <a:gd name="T9" fmla="*/ 0 60000 65536"/>
                  <a:gd name="T10" fmla="*/ 0 60000 65536"/>
                  <a:gd name="T11" fmla="*/ 0 60000 65536"/>
                  <a:gd name="T12" fmla="*/ 0 w 416"/>
                  <a:gd name="T13" fmla="*/ 0 h 32"/>
                  <a:gd name="T14" fmla="*/ 416 w 416"/>
                  <a:gd name="T15" fmla="*/ 32 h 32"/>
                </a:gdLst>
                <a:ahLst/>
                <a:cxnLst>
                  <a:cxn ang="T8">
                    <a:pos x="T0" y="T1"/>
                  </a:cxn>
                  <a:cxn ang="T9">
                    <a:pos x="T2" y="T3"/>
                  </a:cxn>
                  <a:cxn ang="T10">
                    <a:pos x="T4" y="T5"/>
                  </a:cxn>
                  <a:cxn ang="T11">
                    <a:pos x="T6" y="T7"/>
                  </a:cxn>
                </a:cxnLst>
                <a:rect l="T12" t="T13" r="T14" b="T15"/>
                <a:pathLst>
                  <a:path w="416" h="32">
                    <a:moveTo>
                      <a:pt x="416" y="0"/>
                    </a:moveTo>
                    <a:lnTo>
                      <a:pt x="32" y="32"/>
                    </a:lnTo>
                    <a:lnTo>
                      <a:pt x="0" y="0"/>
                    </a:lnTo>
                    <a:lnTo>
                      <a:pt x="416" y="0"/>
                    </a:lnTo>
                    <a:close/>
                  </a:path>
                </a:pathLst>
              </a:custGeom>
              <a:solidFill>
                <a:srgbClr val="000000"/>
              </a:solidFill>
              <a:ln w="9525">
                <a:noFill/>
                <a:round/>
                <a:headEnd/>
                <a:tailEnd/>
              </a:ln>
            </p:spPr>
            <p:txBody>
              <a:bodyPr/>
              <a:lstStyle/>
              <a:p>
                <a:endParaRPr lang="en-US"/>
              </a:p>
            </p:txBody>
          </p:sp>
          <p:sp>
            <p:nvSpPr>
              <p:cNvPr id="244" name="Freeform 276">
                <a:extLst>
                  <a:ext uri="{FF2B5EF4-FFF2-40B4-BE49-F238E27FC236}">
                    <a16:creationId xmlns:a16="http://schemas.microsoft.com/office/drawing/2014/main" id="{BE22DB8F-4D75-481D-B0A5-21B063FF11B8}"/>
                  </a:ext>
                </a:extLst>
              </p:cNvPr>
              <p:cNvSpPr>
                <a:spLocks/>
              </p:cNvSpPr>
              <p:nvPr/>
            </p:nvSpPr>
            <p:spPr bwMode="auto">
              <a:xfrm>
                <a:off x="747" y="1720"/>
                <a:ext cx="69" cy="7"/>
              </a:xfrm>
              <a:custGeom>
                <a:avLst/>
                <a:gdLst>
                  <a:gd name="T0" fmla="*/ 416 w 416"/>
                  <a:gd name="T1" fmla="*/ 32 h 32"/>
                  <a:gd name="T2" fmla="*/ 416 w 416"/>
                  <a:gd name="T3" fmla="*/ 0 h 32"/>
                  <a:gd name="T4" fmla="*/ 0 w 416"/>
                  <a:gd name="T5" fmla="*/ 0 h 32"/>
                  <a:gd name="T6" fmla="*/ 32 w 416"/>
                  <a:gd name="T7" fmla="*/ 32 h 32"/>
                  <a:gd name="T8" fmla="*/ 416 w 416"/>
                  <a:gd name="T9" fmla="*/ 32 h 32"/>
                  <a:gd name="T10" fmla="*/ 0 60000 65536"/>
                  <a:gd name="T11" fmla="*/ 0 60000 65536"/>
                  <a:gd name="T12" fmla="*/ 0 60000 65536"/>
                  <a:gd name="T13" fmla="*/ 0 60000 65536"/>
                  <a:gd name="T14" fmla="*/ 0 60000 65536"/>
                  <a:gd name="T15" fmla="*/ 0 w 416"/>
                  <a:gd name="T16" fmla="*/ 0 h 32"/>
                  <a:gd name="T17" fmla="*/ 416 w 416"/>
                  <a:gd name="T18" fmla="*/ 32 h 32"/>
                </a:gdLst>
                <a:ahLst/>
                <a:cxnLst>
                  <a:cxn ang="T10">
                    <a:pos x="T0" y="T1"/>
                  </a:cxn>
                  <a:cxn ang="T11">
                    <a:pos x="T2" y="T3"/>
                  </a:cxn>
                  <a:cxn ang="T12">
                    <a:pos x="T4" y="T5"/>
                  </a:cxn>
                  <a:cxn ang="T13">
                    <a:pos x="T6" y="T7"/>
                  </a:cxn>
                  <a:cxn ang="T14">
                    <a:pos x="T8" y="T9"/>
                  </a:cxn>
                </a:cxnLst>
                <a:rect l="T15" t="T16" r="T17" b="T18"/>
                <a:pathLst>
                  <a:path w="416" h="32">
                    <a:moveTo>
                      <a:pt x="416" y="32"/>
                    </a:moveTo>
                    <a:lnTo>
                      <a:pt x="416" y="0"/>
                    </a:lnTo>
                    <a:lnTo>
                      <a:pt x="0" y="0"/>
                    </a:lnTo>
                    <a:lnTo>
                      <a:pt x="32" y="32"/>
                    </a:lnTo>
                    <a:lnTo>
                      <a:pt x="416" y="32"/>
                    </a:lnTo>
                  </a:path>
                </a:pathLst>
              </a:custGeom>
              <a:noFill/>
              <a:ln w="0">
                <a:solidFill>
                  <a:srgbClr val="000000"/>
                </a:solidFill>
                <a:prstDash val="solid"/>
                <a:round/>
                <a:headEnd/>
                <a:tailEnd/>
              </a:ln>
            </p:spPr>
            <p:txBody>
              <a:bodyPr/>
              <a:lstStyle/>
              <a:p>
                <a:endParaRPr lang="en-US"/>
              </a:p>
            </p:txBody>
          </p:sp>
          <p:sp>
            <p:nvSpPr>
              <p:cNvPr id="245" name="Freeform 277">
                <a:extLst>
                  <a:ext uri="{FF2B5EF4-FFF2-40B4-BE49-F238E27FC236}">
                    <a16:creationId xmlns:a16="http://schemas.microsoft.com/office/drawing/2014/main" id="{906848A6-6EFD-440B-9A07-57253BBF97CE}"/>
                  </a:ext>
                </a:extLst>
              </p:cNvPr>
              <p:cNvSpPr>
                <a:spLocks/>
              </p:cNvSpPr>
              <p:nvPr/>
            </p:nvSpPr>
            <p:spPr bwMode="auto">
              <a:xfrm>
                <a:off x="747" y="1720"/>
                <a:ext cx="6" cy="901"/>
              </a:xfrm>
              <a:custGeom>
                <a:avLst/>
                <a:gdLst>
                  <a:gd name="T0" fmla="*/ 32 w 32"/>
                  <a:gd name="T1" fmla="*/ 32 h 4502"/>
                  <a:gd name="T2" fmla="*/ 0 w 32"/>
                  <a:gd name="T3" fmla="*/ 0 h 4502"/>
                  <a:gd name="T4" fmla="*/ 32 w 32"/>
                  <a:gd name="T5" fmla="*/ 4502 h 4502"/>
                  <a:gd name="T6" fmla="*/ 32 w 32"/>
                  <a:gd name="T7" fmla="*/ 32 h 4502"/>
                  <a:gd name="T8" fmla="*/ 0 60000 65536"/>
                  <a:gd name="T9" fmla="*/ 0 60000 65536"/>
                  <a:gd name="T10" fmla="*/ 0 60000 65536"/>
                  <a:gd name="T11" fmla="*/ 0 60000 65536"/>
                  <a:gd name="T12" fmla="*/ 0 w 32"/>
                  <a:gd name="T13" fmla="*/ 0 h 4502"/>
                  <a:gd name="T14" fmla="*/ 32 w 32"/>
                  <a:gd name="T15" fmla="*/ 4502 h 4502"/>
                </a:gdLst>
                <a:ahLst/>
                <a:cxnLst>
                  <a:cxn ang="T8">
                    <a:pos x="T0" y="T1"/>
                  </a:cxn>
                  <a:cxn ang="T9">
                    <a:pos x="T2" y="T3"/>
                  </a:cxn>
                  <a:cxn ang="T10">
                    <a:pos x="T4" y="T5"/>
                  </a:cxn>
                  <a:cxn ang="T11">
                    <a:pos x="T6" y="T7"/>
                  </a:cxn>
                </a:cxnLst>
                <a:rect l="T12" t="T13" r="T14" b="T15"/>
                <a:pathLst>
                  <a:path w="32" h="4502">
                    <a:moveTo>
                      <a:pt x="32" y="32"/>
                    </a:moveTo>
                    <a:lnTo>
                      <a:pt x="0" y="0"/>
                    </a:lnTo>
                    <a:lnTo>
                      <a:pt x="32" y="4502"/>
                    </a:lnTo>
                    <a:lnTo>
                      <a:pt x="32" y="32"/>
                    </a:lnTo>
                    <a:close/>
                  </a:path>
                </a:pathLst>
              </a:custGeom>
              <a:solidFill>
                <a:srgbClr val="000000"/>
              </a:solidFill>
              <a:ln w="9525">
                <a:noFill/>
                <a:round/>
                <a:headEnd/>
                <a:tailEnd/>
              </a:ln>
            </p:spPr>
            <p:txBody>
              <a:bodyPr/>
              <a:lstStyle/>
              <a:p>
                <a:endParaRPr lang="en-US"/>
              </a:p>
            </p:txBody>
          </p:sp>
          <p:sp>
            <p:nvSpPr>
              <p:cNvPr id="246" name="Freeform 278">
                <a:extLst>
                  <a:ext uri="{FF2B5EF4-FFF2-40B4-BE49-F238E27FC236}">
                    <a16:creationId xmlns:a16="http://schemas.microsoft.com/office/drawing/2014/main" id="{D3F2BF0F-3263-4095-B065-14685B95DCB1}"/>
                  </a:ext>
                </a:extLst>
              </p:cNvPr>
              <p:cNvSpPr>
                <a:spLocks/>
              </p:cNvSpPr>
              <p:nvPr/>
            </p:nvSpPr>
            <p:spPr bwMode="auto">
              <a:xfrm>
                <a:off x="747" y="1720"/>
                <a:ext cx="6" cy="907"/>
              </a:xfrm>
              <a:custGeom>
                <a:avLst/>
                <a:gdLst>
                  <a:gd name="T0" fmla="*/ 0 w 32"/>
                  <a:gd name="T1" fmla="*/ 0 h 4534"/>
                  <a:gd name="T2" fmla="*/ 32 w 32"/>
                  <a:gd name="T3" fmla="*/ 4502 h 4534"/>
                  <a:gd name="T4" fmla="*/ 0 w 32"/>
                  <a:gd name="T5" fmla="*/ 4534 h 4534"/>
                  <a:gd name="T6" fmla="*/ 0 w 32"/>
                  <a:gd name="T7" fmla="*/ 0 h 4534"/>
                  <a:gd name="T8" fmla="*/ 0 60000 65536"/>
                  <a:gd name="T9" fmla="*/ 0 60000 65536"/>
                  <a:gd name="T10" fmla="*/ 0 60000 65536"/>
                  <a:gd name="T11" fmla="*/ 0 60000 65536"/>
                  <a:gd name="T12" fmla="*/ 0 w 32"/>
                  <a:gd name="T13" fmla="*/ 0 h 4534"/>
                  <a:gd name="T14" fmla="*/ 32 w 32"/>
                  <a:gd name="T15" fmla="*/ 4534 h 4534"/>
                </a:gdLst>
                <a:ahLst/>
                <a:cxnLst>
                  <a:cxn ang="T8">
                    <a:pos x="T0" y="T1"/>
                  </a:cxn>
                  <a:cxn ang="T9">
                    <a:pos x="T2" y="T3"/>
                  </a:cxn>
                  <a:cxn ang="T10">
                    <a:pos x="T4" y="T5"/>
                  </a:cxn>
                  <a:cxn ang="T11">
                    <a:pos x="T6" y="T7"/>
                  </a:cxn>
                </a:cxnLst>
                <a:rect l="T12" t="T13" r="T14" b="T15"/>
                <a:pathLst>
                  <a:path w="32" h="4534">
                    <a:moveTo>
                      <a:pt x="0" y="0"/>
                    </a:moveTo>
                    <a:lnTo>
                      <a:pt x="32" y="4502"/>
                    </a:lnTo>
                    <a:lnTo>
                      <a:pt x="0" y="4534"/>
                    </a:lnTo>
                    <a:lnTo>
                      <a:pt x="0" y="0"/>
                    </a:lnTo>
                    <a:close/>
                  </a:path>
                </a:pathLst>
              </a:custGeom>
              <a:solidFill>
                <a:srgbClr val="000000"/>
              </a:solidFill>
              <a:ln w="9525">
                <a:noFill/>
                <a:round/>
                <a:headEnd/>
                <a:tailEnd/>
              </a:ln>
            </p:spPr>
            <p:txBody>
              <a:bodyPr/>
              <a:lstStyle/>
              <a:p>
                <a:endParaRPr lang="en-US"/>
              </a:p>
            </p:txBody>
          </p:sp>
          <p:sp>
            <p:nvSpPr>
              <p:cNvPr id="247" name="Freeform 279">
                <a:extLst>
                  <a:ext uri="{FF2B5EF4-FFF2-40B4-BE49-F238E27FC236}">
                    <a16:creationId xmlns:a16="http://schemas.microsoft.com/office/drawing/2014/main" id="{B4C72178-C474-4ECB-B079-722C070F16B4}"/>
                  </a:ext>
                </a:extLst>
              </p:cNvPr>
              <p:cNvSpPr>
                <a:spLocks/>
              </p:cNvSpPr>
              <p:nvPr/>
            </p:nvSpPr>
            <p:spPr bwMode="auto">
              <a:xfrm>
                <a:off x="747" y="1720"/>
                <a:ext cx="6" cy="907"/>
              </a:xfrm>
              <a:custGeom>
                <a:avLst/>
                <a:gdLst>
                  <a:gd name="T0" fmla="*/ 32 w 32"/>
                  <a:gd name="T1" fmla="*/ 32 h 4534"/>
                  <a:gd name="T2" fmla="*/ 0 w 32"/>
                  <a:gd name="T3" fmla="*/ 0 h 4534"/>
                  <a:gd name="T4" fmla="*/ 0 w 32"/>
                  <a:gd name="T5" fmla="*/ 4534 h 4534"/>
                  <a:gd name="T6" fmla="*/ 32 w 32"/>
                  <a:gd name="T7" fmla="*/ 4502 h 4534"/>
                  <a:gd name="T8" fmla="*/ 32 w 32"/>
                  <a:gd name="T9" fmla="*/ 32 h 4534"/>
                  <a:gd name="T10" fmla="*/ 0 60000 65536"/>
                  <a:gd name="T11" fmla="*/ 0 60000 65536"/>
                  <a:gd name="T12" fmla="*/ 0 60000 65536"/>
                  <a:gd name="T13" fmla="*/ 0 60000 65536"/>
                  <a:gd name="T14" fmla="*/ 0 60000 65536"/>
                  <a:gd name="T15" fmla="*/ 0 w 32"/>
                  <a:gd name="T16" fmla="*/ 0 h 4534"/>
                  <a:gd name="T17" fmla="*/ 32 w 32"/>
                  <a:gd name="T18" fmla="*/ 4534 h 4534"/>
                </a:gdLst>
                <a:ahLst/>
                <a:cxnLst>
                  <a:cxn ang="T10">
                    <a:pos x="T0" y="T1"/>
                  </a:cxn>
                  <a:cxn ang="T11">
                    <a:pos x="T2" y="T3"/>
                  </a:cxn>
                  <a:cxn ang="T12">
                    <a:pos x="T4" y="T5"/>
                  </a:cxn>
                  <a:cxn ang="T13">
                    <a:pos x="T6" y="T7"/>
                  </a:cxn>
                  <a:cxn ang="T14">
                    <a:pos x="T8" y="T9"/>
                  </a:cxn>
                </a:cxnLst>
                <a:rect l="T15" t="T16" r="T17" b="T18"/>
                <a:pathLst>
                  <a:path w="32" h="4534">
                    <a:moveTo>
                      <a:pt x="32" y="32"/>
                    </a:moveTo>
                    <a:lnTo>
                      <a:pt x="0" y="0"/>
                    </a:lnTo>
                    <a:lnTo>
                      <a:pt x="0" y="4534"/>
                    </a:lnTo>
                    <a:lnTo>
                      <a:pt x="32" y="4502"/>
                    </a:lnTo>
                    <a:lnTo>
                      <a:pt x="32" y="32"/>
                    </a:lnTo>
                  </a:path>
                </a:pathLst>
              </a:custGeom>
              <a:noFill/>
              <a:ln w="0">
                <a:solidFill>
                  <a:srgbClr val="000000"/>
                </a:solidFill>
                <a:prstDash val="solid"/>
                <a:round/>
                <a:headEnd/>
                <a:tailEnd/>
              </a:ln>
            </p:spPr>
            <p:txBody>
              <a:bodyPr/>
              <a:lstStyle/>
              <a:p>
                <a:endParaRPr lang="en-US"/>
              </a:p>
            </p:txBody>
          </p:sp>
          <p:sp>
            <p:nvSpPr>
              <p:cNvPr id="248" name="Freeform 280">
                <a:extLst>
                  <a:ext uri="{FF2B5EF4-FFF2-40B4-BE49-F238E27FC236}">
                    <a16:creationId xmlns:a16="http://schemas.microsoft.com/office/drawing/2014/main" id="{CF75CC4D-1F4F-4261-BB3D-D55E1C38E8F0}"/>
                  </a:ext>
                </a:extLst>
              </p:cNvPr>
              <p:cNvSpPr>
                <a:spLocks/>
              </p:cNvSpPr>
              <p:nvPr/>
            </p:nvSpPr>
            <p:spPr bwMode="auto">
              <a:xfrm>
                <a:off x="747" y="2621"/>
                <a:ext cx="69" cy="6"/>
              </a:xfrm>
              <a:custGeom>
                <a:avLst/>
                <a:gdLst>
                  <a:gd name="T0" fmla="*/ 32 w 416"/>
                  <a:gd name="T1" fmla="*/ 0 h 32"/>
                  <a:gd name="T2" fmla="*/ 0 w 416"/>
                  <a:gd name="T3" fmla="*/ 32 h 32"/>
                  <a:gd name="T4" fmla="*/ 416 w 416"/>
                  <a:gd name="T5" fmla="*/ 0 h 32"/>
                  <a:gd name="T6" fmla="*/ 32 w 416"/>
                  <a:gd name="T7" fmla="*/ 0 h 32"/>
                  <a:gd name="T8" fmla="*/ 0 60000 65536"/>
                  <a:gd name="T9" fmla="*/ 0 60000 65536"/>
                  <a:gd name="T10" fmla="*/ 0 60000 65536"/>
                  <a:gd name="T11" fmla="*/ 0 60000 65536"/>
                  <a:gd name="T12" fmla="*/ 0 w 416"/>
                  <a:gd name="T13" fmla="*/ 0 h 32"/>
                  <a:gd name="T14" fmla="*/ 416 w 416"/>
                  <a:gd name="T15" fmla="*/ 32 h 32"/>
                </a:gdLst>
                <a:ahLst/>
                <a:cxnLst>
                  <a:cxn ang="T8">
                    <a:pos x="T0" y="T1"/>
                  </a:cxn>
                  <a:cxn ang="T9">
                    <a:pos x="T2" y="T3"/>
                  </a:cxn>
                  <a:cxn ang="T10">
                    <a:pos x="T4" y="T5"/>
                  </a:cxn>
                  <a:cxn ang="T11">
                    <a:pos x="T6" y="T7"/>
                  </a:cxn>
                </a:cxnLst>
                <a:rect l="T12" t="T13" r="T14" b="T15"/>
                <a:pathLst>
                  <a:path w="416" h="32">
                    <a:moveTo>
                      <a:pt x="32" y="0"/>
                    </a:moveTo>
                    <a:lnTo>
                      <a:pt x="0" y="32"/>
                    </a:lnTo>
                    <a:lnTo>
                      <a:pt x="416" y="0"/>
                    </a:lnTo>
                    <a:lnTo>
                      <a:pt x="32" y="0"/>
                    </a:lnTo>
                    <a:close/>
                  </a:path>
                </a:pathLst>
              </a:custGeom>
              <a:solidFill>
                <a:srgbClr val="000000"/>
              </a:solidFill>
              <a:ln w="9525">
                <a:noFill/>
                <a:round/>
                <a:headEnd/>
                <a:tailEnd/>
              </a:ln>
            </p:spPr>
            <p:txBody>
              <a:bodyPr/>
              <a:lstStyle/>
              <a:p>
                <a:endParaRPr lang="en-US"/>
              </a:p>
            </p:txBody>
          </p:sp>
          <p:sp>
            <p:nvSpPr>
              <p:cNvPr id="249" name="Freeform 281">
                <a:extLst>
                  <a:ext uri="{FF2B5EF4-FFF2-40B4-BE49-F238E27FC236}">
                    <a16:creationId xmlns:a16="http://schemas.microsoft.com/office/drawing/2014/main" id="{8BEA4F27-CE9F-4A76-8F02-E7D1D8584F34}"/>
                  </a:ext>
                </a:extLst>
              </p:cNvPr>
              <p:cNvSpPr>
                <a:spLocks/>
              </p:cNvSpPr>
              <p:nvPr/>
            </p:nvSpPr>
            <p:spPr bwMode="auto">
              <a:xfrm>
                <a:off x="747" y="2621"/>
                <a:ext cx="69" cy="6"/>
              </a:xfrm>
              <a:custGeom>
                <a:avLst/>
                <a:gdLst>
                  <a:gd name="T0" fmla="*/ 0 w 416"/>
                  <a:gd name="T1" fmla="*/ 32 h 32"/>
                  <a:gd name="T2" fmla="*/ 416 w 416"/>
                  <a:gd name="T3" fmla="*/ 0 h 32"/>
                  <a:gd name="T4" fmla="*/ 416 w 416"/>
                  <a:gd name="T5" fmla="*/ 32 h 32"/>
                  <a:gd name="T6" fmla="*/ 0 w 416"/>
                  <a:gd name="T7" fmla="*/ 32 h 32"/>
                  <a:gd name="T8" fmla="*/ 0 60000 65536"/>
                  <a:gd name="T9" fmla="*/ 0 60000 65536"/>
                  <a:gd name="T10" fmla="*/ 0 60000 65536"/>
                  <a:gd name="T11" fmla="*/ 0 60000 65536"/>
                  <a:gd name="T12" fmla="*/ 0 w 416"/>
                  <a:gd name="T13" fmla="*/ 0 h 32"/>
                  <a:gd name="T14" fmla="*/ 416 w 416"/>
                  <a:gd name="T15" fmla="*/ 32 h 32"/>
                </a:gdLst>
                <a:ahLst/>
                <a:cxnLst>
                  <a:cxn ang="T8">
                    <a:pos x="T0" y="T1"/>
                  </a:cxn>
                  <a:cxn ang="T9">
                    <a:pos x="T2" y="T3"/>
                  </a:cxn>
                  <a:cxn ang="T10">
                    <a:pos x="T4" y="T5"/>
                  </a:cxn>
                  <a:cxn ang="T11">
                    <a:pos x="T6" y="T7"/>
                  </a:cxn>
                </a:cxnLst>
                <a:rect l="T12" t="T13" r="T14" b="T15"/>
                <a:pathLst>
                  <a:path w="416" h="32">
                    <a:moveTo>
                      <a:pt x="0" y="32"/>
                    </a:moveTo>
                    <a:lnTo>
                      <a:pt x="416" y="0"/>
                    </a:lnTo>
                    <a:lnTo>
                      <a:pt x="416" y="32"/>
                    </a:lnTo>
                    <a:lnTo>
                      <a:pt x="0" y="32"/>
                    </a:lnTo>
                    <a:close/>
                  </a:path>
                </a:pathLst>
              </a:custGeom>
              <a:solidFill>
                <a:srgbClr val="000000"/>
              </a:solidFill>
              <a:ln w="9525">
                <a:noFill/>
                <a:round/>
                <a:headEnd/>
                <a:tailEnd/>
              </a:ln>
            </p:spPr>
            <p:txBody>
              <a:bodyPr/>
              <a:lstStyle/>
              <a:p>
                <a:endParaRPr lang="en-US"/>
              </a:p>
            </p:txBody>
          </p:sp>
          <p:sp>
            <p:nvSpPr>
              <p:cNvPr id="250" name="Rectangle 282">
                <a:extLst>
                  <a:ext uri="{FF2B5EF4-FFF2-40B4-BE49-F238E27FC236}">
                    <a16:creationId xmlns:a16="http://schemas.microsoft.com/office/drawing/2014/main" id="{F03429A6-7AA2-42D4-8F40-04F9ED8FB260}"/>
                  </a:ext>
                </a:extLst>
              </p:cNvPr>
              <p:cNvSpPr>
                <a:spLocks noChangeArrowheads="1"/>
              </p:cNvSpPr>
              <p:nvPr/>
            </p:nvSpPr>
            <p:spPr bwMode="auto">
              <a:xfrm>
                <a:off x="604" y="2941"/>
                <a:ext cx="342"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ADDRESS</a:t>
                </a:r>
                <a:endParaRPr lang="en-US"/>
              </a:p>
            </p:txBody>
          </p:sp>
          <p:sp>
            <p:nvSpPr>
              <p:cNvPr id="251" name="Rectangle 283">
                <a:extLst>
                  <a:ext uri="{FF2B5EF4-FFF2-40B4-BE49-F238E27FC236}">
                    <a16:creationId xmlns:a16="http://schemas.microsoft.com/office/drawing/2014/main" id="{D966B098-2BCD-49C1-BEB4-D05D7A1942A9}"/>
                  </a:ext>
                </a:extLst>
              </p:cNvPr>
              <p:cNvSpPr>
                <a:spLocks noChangeArrowheads="1"/>
              </p:cNvSpPr>
              <p:nvPr/>
            </p:nvSpPr>
            <p:spPr bwMode="auto">
              <a:xfrm>
                <a:off x="698" y="3023"/>
                <a:ext cx="150"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001</a:t>
                </a:r>
                <a:endParaRPr lang="en-US"/>
              </a:p>
            </p:txBody>
          </p:sp>
          <p:sp>
            <p:nvSpPr>
              <p:cNvPr id="252" name="Rectangle 284">
                <a:extLst>
                  <a:ext uri="{FF2B5EF4-FFF2-40B4-BE49-F238E27FC236}">
                    <a16:creationId xmlns:a16="http://schemas.microsoft.com/office/drawing/2014/main" id="{2F229B9F-F68C-4A16-88E4-1FB0D03E8ACE}"/>
                  </a:ext>
                </a:extLst>
              </p:cNvPr>
              <p:cNvSpPr>
                <a:spLocks noChangeArrowheads="1"/>
              </p:cNvSpPr>
              <p:nvPr/>
            </p:nvSpPr>
            <p:spPr bwMode="auto">
              <a:xfrm>
                <a:off x="694" y="3350"/>
                <a:ext cx="150"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005</a:t>
                </a:r>
                <a:endParaRPr lang="en-US"/>
              </a:p>
            </p:txBody>
          </p:sp>
          <p:sp>
            <p:nvSpPr>
              <p:cNvPr id="253" name="Rectangle 285">
                <a:extLst>
                  <a:ext uri="{FF2B5EF4-FFF2-40B4-BE49-F238E27FC236}">
                    <a16:creationId xmlns:a16="http://schemas.microsoft.com/office/drawing/2014/main" id="{C181E120-4424-4050-850F-C7768A39A2B3}"/>
                  </a:ext>
                </a:extLst>
              </p:cNvPr>
              <p:cNvSpPr>
                <a:spLocks noChangeArrowheads="1"/>
              </p:cNvSpPr>
              <p:nvPr/>
            </p:nvSpPr>
            <p:spPr bwMode="auto">
              <a:xfrm>
                <a:off x="694" y="3269"/>
                <a:ext cx="150"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004</a:t>
                </a:r>
                <a:endParaRPr lang="en-US"/>
              </a:p>
            </p:txBody>
          </p:sp>
          <p:sp>
            <p:nvSpPr>
              <p:cNvPr id="254" name="Rectangle 286">
                <a:extLst>
                  <a:ext uri="{FF2B5EF4-FFF2-40B4-BE49-F238E27FC236}">
                    <a16:creationId xmlns:a16="http://schemas.microsoft.com/office/drawing/2014/main" id="{FB36B3D0-B1FC-424A-999A-8CCD115B6FAD}"/>
                  </a:ext>
                </a:extLst>
              </p:cNvPr>
              <p:cNvSpPr>
                <a:spLocks noChangeArrowheads="1"/>
              </p:cNvSpPr>
              <p:nvPr/>
            </p:nvSpPr>
            <p:spPr bwMode="auto">
              <a:xfrm>
                <a:off x="694" y="3187"/>
                <a:ext cx="150"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003</a:t>
                </a:r>
                <a:endParaRPr lang="en-US"/>
              </a:p>
            </p:txBody>
          </p:sp>
          <p:sp>
            <p:nvSpPr>
              <p:cNvPr id="255" name="Rectangle 287">
                <a:extLst>
                  <a:ext uri="{FF2B5EF4-FFF2-40B4-BE49-F238E27FC236}">
                    <a16:creationId xmlns:a16="http://schemas.microsoft.com/office/drawing/2014/main" id="{75AECA88-CB59-43E2-88A0-B7F0FAAAEC70}"/>
                  </a:ext>
                </a:extLst>
              </p:cNvPr>
              <p:cNvSpPr>
                <a:spLocks noChangeArrowheads="1"/>
              </p:cNvSpPr>
              <p:nvPr/>
            </p:nvSpPr>
            <p:spPr bwMode="auto">
              <a:xfrm>
                <a:off x="694" y="3105"/>
                <a:ext cx="150"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002</a:t>
                </a:r>
                <a:endParaRPr lang="en-US"/>
              </a:p>
            </p:txBody>
          </p:sp>
          <p:sp>
            <p:nvSpPr>
              <p:cNvPr id="256" name="Freeform 288">
                <a:extLst>
                  <a:ext uri="{FF2B5EF4-FFF2-40B4-BE49-F238E27FC236}">
                    <a16:creationId xmlns:a16="http://schemas.microsoft.com/office/drawing/2014/main" id="{B8AE2C28-84EC-429D-8C7C-E8A64729C921}"/>
                  </a:ext>
                </a:extLst>
              </p:cNvPr>
              <p:cNvSpPr>
                <a:spLocks/>
              </p:cNvSpPr>
              <p:nvPr/>
            </p:nvSpPr>
            <p:spPr bwMode="auto">
              <a:xfrm>
                <a:off x="747" y="2621"/>
                <a:ext cx="69" cy="6"/>
              </a:xfrm>
              <a:custGeom>
                <a:avLst/>
                <a:gdLst>
                  <a:gd name="T0" fmla="*/ 32 w 416"/>
                  <a:gd name="T1" fmla="*/ 0 h 32"/>
                  <a:gd name="T2" fmla="*/ 0 w 416"/>
                  <a:gd name="T3" fmla="*/ 32 h 32"/>
                  <a:gd name="T4" fmla="*/ 416 w 416"/>
                  <a:gd name="T5" fmla="*/ 32 h 32"/>
                  <a:gd name="T6" fmla="*/ 416 w 416"/>
                  <a:gd name="T7" fmla="*/ 0 h 32"/>
                  <a:gd name="T8" fmla="*/ 32 w 416"/>
                  <a:gd name="T9" fmla="*/ 0 h 32"/>
                  <a:gd name="T10" fmla="*/ 0 60000 65536"/>
                  <a:gd name="T11" fmla="*/ 0 60000 65536"/>
                  <a:gd name="T12" fmla="*/ 0 60000 65536"/>
                  <a:gd name="T13" fmla="*/ 0 60000 65536"/>
                  <a:gd name="T14" fmla="*/ 0 60000 65536"/>
                  <a:gd name="T15" fmla="*/ 0 w 416"/>
                  <a:gd name="T16" fmla="*/ 0 h 32"/>
                  <a:gd name="T17" fmla="*/ 416 w 416"/>
                  <a:gd name="T18" fmla="*/ 32 h 32"/>
                </a:gdLst>
                <a:ahLst/>
                <a:cxnLst>
                  <a:cxn ang="T10">
                    <a:pos x="T0" y="T1"/>
                  </a:cxn>
                  <a:cxn ang="T11">
                    <a:pos x="T2" y="T3"/>
                  </a:cxn>
                  <a:cxn ang="T12">
                    <a:pos x="T4" y="T5"/>
                  </a:cxn>
                  <a:cxn ang="T13">
                    <a:pos x="T6" y="T7"/>
                  </a:cxn>
                  <a:cxn ang="T14">
                    <a:pos x="T8" y="T9"/>
                  </a:cxn>
                </a:cxnLst>
                <a:rect l="T15" t="T16" r="T17" b="T18"/>
                <a:pathLst>
                  <a:path w="416" h="32">
                    <a:moveTo>
                      <a:pt x="32" y="0"/>
                    </a:moveTo>
                    <a:lnTo>
                      <a:pt x="0" y="32"/>
                    </a:lnTo>
                    <a:lnTo>
                      <a:pt x="416" y="32"/>
                    </a:lnTo>
                    <a:lnTo>
                      <a:pt x="416" y="0"/>
                    </a:lnTo>
                    <a:lnTo>
                      <a:pt x="32" y="0"/>
                    </a:lnTo>
                  </a:path>
                </a:pathLst>
              </a:custGeom>
              <a:noFill/>
              <a:ln w="0">
                <a:solidFill>
                  <a:srgbClr val="000000"/>
                </a:solidFill>
                <a:prstDash val="solid"/>
                <a:round/>
                <a:headEnd/>
                <a:tailEnd/>
              </a:ln>
            </p:spPr>
            <p:txBody>
              <a:bodyPr/>
              <a:lstStyle/>
              <a:p>
                <a:endParaRPr lang="en-US"/>
              </a:p>
            </p:txBody>
          </p:sp>
          <p:sp>
            <p:nvSpPr>
              <p:cNvPr id="257" name="Freeform 289">
                <a:extLst>
                  <a:ext uri="{FF2B5EF4-FFF2-40B4-BE49-F238E27FC236}">
                    <a16:creationId xmlns:a16="http://schemas.microsoft.com/office/drawing/2014/main" id="{02529A67-0FAD-406A-B4DF-F883114C68C0}"/>
                  </a:ext>
                </a:extLst>
              </p:cNvPr>
              <p:cNvSpPr>
                <a:spLocks/>
              </p:cNvSpPr>
              <p:nvPr/>
            </p:nvSpPr>
            <p:spPr bwMode="auto">
              <a:xfrm>
                <a:off x="805" y="2587"/>
                <a:ext cx="191" cy="332"/>
              </a:xfrm>
              <a:custGeom>
                <a:avLst/>
                <a:gdLst>
                  <a:gd name="T0" fmla="*/ 1140 w 1140"/>
                  <a:gd name="T1" fmla="*/ 18 h 1661"/>
                  <a:gd name="T2" fmla="*/ 1115 w 1140"/>
                  <a:gd name="T3" fmla="*/ 0 h 1661"/>
                  <a:gd name="T4" fmla="*/ 0 w 1140"/>
                  <a:gd name="T5" fmla="*/ 1661 h 1661"/>
                  <a:gd name="T6" fmla="*/ 1140 w 1140"/>
                  <a:gd name="T7" fmla="*/ 18 h 1661"/>
                  <a:gd name="T8" fmla="*/ 0 60000 65536"/>
                  <a:gd name="T9" fmla="*/ 0 60000 65536"/>
                  <a:gd name="T10" fmla="*/ 0 60000 65536"/>
                  <a:gd name="T11" fmla="*/ 0 60000 65536"/>
                  <a:gd name="T12" fmla="*/ 0 w 1140"/>
                  <a:gd name="T13" fmla="*/ 0 h 1661"/>
                  <a:gd name="T14" fmla="*/ 1140 w 1140"/>
                  <a:gd name="T15" fmla="*/ 1661 h 1661"/>
                </a:gdLst>
                <a:ahLst/>
                <a:cxnLst>
                  <a:cxn ang="T8">
                    <a:pos x="T0" y="T1"/>
                  </a:cxn>
                  <a:cxn ang="T9">
                    <a:pos x="T2" y="T3"/>
                  </a:cxn>
                  <a:cxn ang="T10">
                    <a:pos x="T4" y="T5"/>
                  </a:cxn>
                  <a:cxn ang="T11">
                    <a:pos x="T6" y="T7"/>
                  </a:cxn>
                </a:cxnLst>
                <a:rect l="T12" t="T13" r="T14" b="T15"/>
                <a:pathLst>
                  <a:path w="1140" h="1661">
                    <a:moveTo>
                      <a:pt x="1140" y="18"/>
                    </a:moveTo>
                    <a:lnTo>
                      <a:pt x="1115" y="0"/>
                    </a:lnTo>
                    <a:lnTo>
                      <a:pt x="0" y="1661"/>
                    </a:lnTo>
                    <a:lnTo>
                      <a:pt x="1140" y="18"/>
                    </a:lnTo>
                    <a:close/>
                  </a:path>
                </a:pathLst>
              </a:custGeom>
              <a:solidFill>
                <a:srgbClr val="000000"/>
              </a:solidFill>
              <a:ln w="9525">
                <a:noFill/>
                <a:round/>
                <a:headEnd/>
                <a:tailEnd/>
              </a:ln>
            </p:spPr>
            <p:txBody>
              <a:bodyPr/>
              <a:lstStyle/>
              <a:p>
                <a:endParaRPr lang="en-US"/>
              </a:p>
            </p:txBody>
          </p:sp>
          <p:sp>
            <p:nvSpPr>
              <p:cNvPr id="258" name="Freeform 290">
                <a:extLst>
                  <a:ext uri="{FF2B5EF4-FFF2-40B4-BE49-F238E27FC236}">
                    <a16:creationId xmlns:a16="http://schemas.microsoft.com/office/drawing/2014/main" id="{9013EFB6-D606-4337-922F-369BCC7C421A}"/>
                  </a:ext>
                </a:extLst>
              </p:cNvPr>
              <p:cNvSpPr>
                <a:spLocks/>
              </p:cNvSpPr>
              <p:nvPr/>
            </p:nvSpPr>
            <p:spPr bwMode="auto">
              <a:xfrm>
                <a:off x="801" y="2587"/>
                <a:ext cx="190" cy="332"/>
              </a:xfrm>
              <a:custGeom>
                <a:avLst/>
                <a:gdLst>
                  <a:gd name="T0" fmla="*/ 1141 w 1141"/>
                  <a:gd name="T1" fmla="*/ 0 h 1661"/>
                  <a:gd name="T2" fmla="*/ 26 w 1141"/>
                  <a:gd name="T3" fmla="*/ 1661 h 1661"/>
                  <a:gd name="T4" fmla="*/ 0 w 1141"/>
                  <a:gd name="T5" fmla="*/ 1642 h 1661"/>
                  <a:gd name="T6" fmla="*/ 1141 w 1141"/>
                  <a:gd name="T7" fmla="*/ 0 h 1661"/>
                  <a:gd name="T8" fmla="*/ 0 60000 65536"/>
                  <a:gd name="T9" fmla="*/ 0 60000 65536"/>
                  <a:gd name="T10" fmla="*/ 0 60000 65536"/>
                  <a:gd name="T11" fmla="*/ 0 60000 65536"/>
                  <a:gd name="T12" fmla="*/ 0 w 1141"/>
                  <a:gd name="T13" fmla="*/ 0 h 1661"/>
                  <a:gd name="T14" fmla="*/ 1141 w 1141"/>
                  <a:gd name="T15" fmla="*/ 1661 h 1661"/>
                </a:gdLst>
                <a:ahLst/>
                <a:cxnLst>
                  <a:cxn ang="T8">
                    <a:pos x="T0" y="T1"/>
                  </a:cxn>
                  <a:cxn ang="T9">
                    <a:pos x="T2" y="T3"/>
                  </a:cxn>
                  <a:cxn ang="T10">
                    <a:pos x="T4" y="T5"/>
                  </a:cxn>
                  <a:cxn ang="T11">
                    <a:pos x="T6" y="T7"/>
                  </a:cxn>
                </a:cxnLst>
                <a:rect l="T12" t="T13" r="T14" b="T15"/>
                <a:pathLst>
                  <a:path w="1141" h="1661">
                    <a:moveTo>
                      <a:pt x="1141" y="0"/>
                    </a:moveTo>
                    <a:lnTo>
                      <a:pt x="26" y="1661"/>
                    </a:lnTo>
                    <a:lnTo>
                      <a:pt x="0" y="1642"/>
                    </a:lnTo>
                    <a:lnTo>
                      <a:pt x="1141" y="0"/>
                    </a:lnTo>
                    <a:close/>
                  </a:path>
                </a:pathLst>
              </a:custGeom>
              <a:solidFill>
                <a:srgbClr val="000000"/>
              </a:solidFill>
              <a:ln w="9525">
                <a:noFill/>
                <a:round/>
                <a:headEnd/>
                <a:tailEnd/>
              </a:ln>
            </p:spPr>
            <p:txBody>
              <a:bodyPr/>
              <a:lstStyle/>
              <a:p>
                <a:endParaRPr lang="en-US"/>
              </a:p>
            </p:txBody>
          </p:sp>
          <p:sp>
            <p:nvSpPr>
              <p:cNvPr id="259" name="Rectangle 291">
                <a:extLst>
                  <a:ext uri="{FF2B5EF4-FFF2-40B4-BE49-F238E27FC236}">
                    <a16:creationId xmlns:a16="http://schemas.microsoft.com/office/drawing/2014/main" id="{27D2C80D-4617-4DF4-9606-4F1B59C316FE}"/>
                  </a:ext>
                </a:extLst>
              </p:cNvPr>
              <p:cNvSpPr>
                <a:spLocks noChangeArrowheads="1"/>
              </p:cNvSpPr>
              <p:nvPr/>
            </p:nvSpPr>
            <p:spPr bwMode="auto">
              <a:xfrm>
                <a:off x="82" y="2328"/>
                <a:ext cx="581"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DISCRETE WORD</a:t>
                </a:r>
                <a:endParaRPr lang="en-US"/>
              </a:p>
            </p:txBody>
          </p:sp>
          <p:sp>
            <p:nvSpPr>
              <p:cNvPr id="260" name="Rectangle 292">
                <a:extLst>
                  <a:ext uri="{FF2B5EF4-FFF2-40B4-BE49-F238E27FC236}">
                    <a16:creationId xmlns:a16="http://schemas.microsoft.com/office/drawing/2014/main" id="{EF2CED59-D733-4DEE-9125-374B8097CDBC}"/>
                  </a:ext>
                </a:extLst>
              </p:cNvPr>
              <p:cNvSpPr>
                <a:spLocks noChangeArrowheads="1"/>
              </p:cNvSpPr>
              <p:nvPr/>
            </p:nvSpPr>
            <p:spPr bwMode="auto">
              <a:xfrm>
                <a:off x="82" y="2082"/>
                <a:ext cx="169"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OAT</a:t>
                </a:r>
                <a:endParaRPr lang="en-US"/>
              </a:p>
            </p:txBody>
          </p:sp>
          <p:sp>
            <p:nvSpPr>
              <p:cNvPr id="261" name="Rectangle 293">
                <a:extLst>
                  <a:ext uri="{FF2B5EF4-FFF2-40B4-BE49-F238E27FC236}">
                    <a16:creationId xmlns:a16="http://schemas.microsoft.com/office/drawing/2014/main" id="{7F2878E1-F5AB-4CB4-A97E-0E48B220C176}"/>
                  </a:ext>
                </a:extLst>
              </p:cNvPr>
              <p:cNvSpPr>
                <a:spLocks noChangeArrowheads="1"/>
              </p:cNvSpPr>
              <p:nvPr/>
            </p:nvSpPr>
            <p:spPr bwMode="auto">
              <a:xfrm>
                <a:off x="82" y="2246"/>
                <a:ext cx="430"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INLET TEMP</a:t>
                </a:r>
                <a:endParaRPr lang="en-US"/>
              </a:p>
            </p:txBody>
          </p:sp>
          <p:sp>
            <p:nvSpPr>
              <p:cNvPr id="262" name="Rectangle 294">
                <a:extLst>
                  <a:ext uri="{FF2B5EF4-FFF2-40B4-BE49-F238E27FC236}">
                    <a16:creationId xmlns:a16="http://schemas.microsoft.com/office/drawing/2014/main" id="{057E3A88-C895-46F8-9574-ED1A1C01BC88}"/>
                  </a:ext>
                </a:extLst>
              </p:cNvPr>
              <p:cNvSpPr>
                <a:spLocks noChangeArrowheads="1"/>
              </p:cNvSpPr>
              <p:nvPr/>
            </p:nvSpPr>
            <p:spPr bwMode="auto">
              <a:xfrm>
                <a:off x="82" y="2164"/>
                <a:ext cx="404"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FUEL TEMP</a:t>
                </a:r>
                <a:endParaRPr lang="en-US"/>
              </a:p>
            </p:txBody>
          </p:sp>
          <p:sp>
            <p:nvSpPr>
              <p:cNvPr id="263" name="Rectangle 295">
                <a:extLst>
                  <a:ext uri="{FF2B5EF4-FFF2-40B4-BE49-F238E27FC236}">
                    <a16:creationId xmlns:a16="http://schemas.microsoft.com/office/drawing/2014/main" id="{B53090C2-5BAF-4903-A628-9D5312F35521}"/>
                  </a:ext>
                </a:extLst>
              </p:cNvPr>
              <p:cNvSpPr>
                <a:spLocks noChangeArrowheads="1"/>
              </p:cNvSpPr>
              <p:nvPr/>
            </p:nvSpPr>
            <p:spPr bwMode="auto">
              <a:xfrm>
                <a:off x="82" y="2409"/>
                <a:ext cx="173"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AOA</a:t>
                </a:r>
                <a:endParaRPr lang="en-US"/>
              </a:p>
            </p:txBody>
          </p:sp>
          <p:sp>
            <p:nvSpPr>
              <p:cNvPr id="264" name="Rectangle 296">
                <a:extLst>
                  <a:ext uri="{FF2B5EF4-FFF2-40B4-BE49-F238E27FC236}">
                    <a16:creationId xmlns:a16="http://schemas.microsoft.com/office/drawing/2014/main" id="{7A407FB5-A52C-4881-A62C-90F351DFE0EB}"/>
                  </a:ext>
                </a:extLst>
              </p:cNvPr>
              <p:cNvSpPr>
                <a:spLocks noChangeArrowheads="1"/>
              </p:cNvSpPr>
              <p:nvPr/>
            </p:nvSpPr>
            <p:spPr bwMode="auto">
              <a:xfrm>
                <a:off x="82" y="2000"/>
                <a:ext cx="414"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NOR ACCEL</a:t>
                </a:r>
                <a:endParaRPr lang="en-US"/>
              </a:p>
            </p:txBody>
          </p:sp>
          <p:sp>
            <p:nvSpPr>
              <p:cNvPr id="265" name="Rectangle 297">
                <a:extLst>
                  <a:ext uri="{FF2B5EF4-FFF2-40B4-BE49-F238E27FC236}">
                    <a16:creationId xmlns:a16="http://schemas.microsoft.com/office/drawing/2014/main" id="{F3DD9AF0-CDEE-4A85-B4FB-614EE63EE813}"/>
                  </a:ext>
                </a:extLst>
              </p:cNvPr>
              <p:cNvSpPr>
                <a:spLocks noChangeArrowheads="1"/>
              </p:cNvSpPr>
              <p:nvPr/>
            </p:nvSpPr>
            <p:spPr bwMode="auto">
              <a:xfrm>
                <a:off x="82" y="1918"/>
                <a:ext cx="476"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STICK FORCE</a:t>
                </a:r>
                <a:endParaRPr lang="en-US"/>
              </a:p>
            </p:txBody>
          </p:sp>
          <p:sp>
            <p:nvSpPr>
              <p:cNvPr id="266" name="Rectangle 298">
                <a:extLst>
                  <a:ext uri="{FF2B5EF4-FFF2-40B4-BE49-F238E27FC236}">
                    <a16:creationId xmlns:a16="http://schemas.microsoft.com/office/drawing/2014/main" id="{C7AC156B-92A1-423F-80C8-152017A0831D}"/>
                  </a:ext>
                </a:extLst>
              </p:cNvPr>
              <p:cNvSpPr>
                <a:spLocks noChangeArrowheads="1"/>
              </p:cNvSpPr>
              <p:nvPr/>
            </p:nvSpPr>
            <p:spPr bwMode="auto">
              <a:xfrm>
                <a:off x="82" y="1837"/>
                <a:ext cx="408"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HYD PRESS</a:t>
                </a:r>
                <a:endParaRPr lang="en-US"/>
              </a:p>
            </p:txBody>
          </p:sp>
          <p:sp>
            <p:nvSpPr>
              <p:cNvPr id="267" name="Rectangle 299">
                <a:extLst>
                  <a:ext uri="{FF2B5EF4-FFF2-40B4-BE49-F238E27FC236}">
                    <a16:creationId xmlns:a16="http://schemas.microsoft.com/office/drawing/2014/main" id="{16F50B54-EDE7-4620-BBEE-30E23D077C43}"/>
                  </a:ext>
                </a:extLst>
              </p:cNvPr>
              <p:cNvSpPr>
                <a:spLocks noChangeArrowheads="1"/>
              </p:cNvSpPr>
              <p:nvPr/>
            </p:nvSpPr>
            <p:spPr bwMode="auto">
              <a:xfrm>
                <a:off x="82" y="1755"/>
                <a:ext cx="326"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RUD POS</a:t>
                </a:r>
                <a:endParaRPr lang="en-US"/>
              </a:p>
            </p:txBody>
          </p:sp>
          <p:sp>
            <p:nvSpPr>
              <p:cNvPr id="268" name="Freeform 300">
                <a:extLst>
                  <a:ext uri="{FF2B5EF4-FFF2-40B4-BE49-F238E27FC236}">
                    <a16:creationId xmlns:a16="http://schemas.microsoft.com/office/drawing/2014/main" id="{E7326ADE-1D4A-4417-B9B4-14A2D0F35D26}"/>
                  </a:ext>
                </a:extLst>
              </p:cNvPr>
              <p:cNvSpPr>
                <a:spLocks/>
              </p:cNvSpPr>
              <p:nvPr/>
            </p:nvSpPr>
            <p:spPr bwMode="auto">
              <a:xfrm>
                <a:off x="801" y="2587"/>
                <a:ext cx="195" cy="332"/>
              </a:xfrm>
              <a:custGeom>
                <a:avLst/>
                <a:gdLst>
                  <a:gd name="T0" fmla="*/ 1166 w 1166"/>
                  <a:gd name="T1" fmla="*/ 18 h 1661"/>
                  <a:gd name="T2" fmla="*/ 1141 w 1166"/>
                  <a:gd name="T3" fmla="*/ 0 h 1661"/>
                  <a:gd name="T4" fmla="*/ 0 w 1166"/>
                  <a:gd name="T5" fmla="*/ 1642 h 1661"/>
                  <a:gd name="T6" fmla="*/ 26 w 1166"/>
                  <a:gd name="T7" fmla="*/ 1661 h 1661"/>
                  <a:gd name="T8" fmla="*/ 1166 w 1166"/>
                  <a:gd name="T9" fmla="*/ 18 h 1661"/>
                  <a:gd name="T10" fmla="*/ 0 60000 65536"/>
                  <a:gd name="T11" fmla="*/ 0 60000 65536"/>
                  <a:gd name="T12" fmla="*/ 0 60000 65536"/>
                  <a:gd name="T13" fmla="*/ 0 60000 65536"/>
                  <a:gd name="T14" fmla="*/ 0 60000 65536"/>
                  <a:gd name="T15" fmla="*/ 0 w 1166"/>
                  <a:gd name="T16" fmla="*/ 0 h 1661"/>
                  <a:gd name="T17" fmla="*/ 1166 w 1166"/>
                  <a:gd name="T18" fmla="*/ 1661 h 1661"/>
                </a:gdLst>
                <a:ahLst/>
                <a:cxnLst>
                  <a:cxn ang="T10">
                    <a:pos x="T0" y="T1"/>
                  </a:cxn>
                  <a:cxn ang="T11">
                    <a:pos x="T2" y="T3"/>
                  </a:cxn>
                  <a:cxn ang="T12">
                    <a:pos x="T4" y="T5"/>
                  </a:cxn>
                  <a:cxn ang="T13">
                    <a:pos x="T6" y="T7"/>
                  </a:cxn>
                  <a:cxn ang="T14">
                    <a:pos x="T8" y="T9"/>
                  </a:cxn>
                </a:cxnLst>
                <a:rect l="T15" t="T16" r="T17" b="T18"/>
                <a:pathLst>
                  <a:path w="1166" h="1661">
                    <a:moveTo>
                      <a:pt x="1166" y="18"/>
                    </a:moveTo>
                    <a:lnTo>
                      <a:pt x="1141" y="0"/>
                    </a:lnTo>
                    <a:lnTo>
                      <a:pt x="0" y="1642"/>
                    </a:lnTo>
                    <a:lnTo>
                      <a:pt x="26" y="1661"/>
                    </a:lnTo>
                    <a:lnTo>
                      <a:pt x="1166" y="18"/>
                    </a:lnTo>
                  </a:path>
                </a:pathLst>
              </a:custGeom>
              <a:noFill/>
              <a:ln w="0">
                <a:solidFill>
                  <a:srgbClr val="000000"/>
                </a:solidFill>
                <a:prstDash val="solid"/>
                <a:round/>
                <a:headEnd/>
                <a:tailEnd/>
              </a:ln>
            </p:spPr>
            <p:txBody>
              <a:bodyPr/>
              <a:lstStyle/>
              <a:p>
                <a:endParaRPr lang="en-US"/>
              </a:p>
            </p:txBody>
          </p:sp>
          <p:sp>
            <p:nvSpPr>
              <p:cNvPr id="269" name="Freeform 301">
                <a:extLst>
                  <a:ext uri="{FF2B5EF4-FFF2-40B4-BE49-F238E27FC236}">
                    <a16:creationId xmlns:a16="http://schemas.microsoft.com/office/drawing/2014/main" id="{88704799-746F-49DD-8E16-122444C3E114}"/>
                  </a:ext>
                </a:extLst>
              </p:cNvPr>
              <p:cNvSpPr>
                <a:spLocks/>
              </p:cNvSpPr>
              <p:nvPr/>
            </p:nvSpPr>
            <p:spPr bwMode="auto">
              <a:xfrm>
                <a:off x="683" y="2539"/>
                <a:ext cx="67" cy="6"/>
              </a:xfrm>
              <a:custGeom>
                <a:avLst/>
                <a:gdLst>
                  <a:gd name="T0" fmla="*/ 400 w 400"/>
                  <a:gd name="T1" fmla="*/ 32 h 32"/>
                  <a:gd name="T2" fmla="*/ 400 w 400"/>
                  <a:gd name="T3" fmla="*/ 0 h 32"/>
                  <a:gd name="T4" fmla="*/ 0 w 400"/>
                  <a:gd name="T5" fmla="*/ 32 h 32"/>
                  <a:gd name="T6" fmla="*/ 400 w 400"/>
                  <a:gd name="T7" fmla="*/ 32 h 32"/>
                  <a:gd name="T8" fmla="*/ 0 60000 65536"/>
                  <a:gd name="T9" fmla="*/ 0 60000 65536"/>
                  <a:gd name="T10" fmla="*/ 0 60000 65536"/>
                  <a:gd name="T11" fmla="*/ 0 60000 65536"/>
                  <a:gd name="T12" fmla="*/ 0 w 400"/>
                  <a:gd name="T13" fmla="*/ 0 h 32"/>
                  <a:gd name="T14" fmla="*/ 400 w 400"/>
                  <a:gd name="T15" fmla="*/ 32 h 32"/>
                </a:gdLst>
                <a:ahLst/>
                <a:cxnLst>
                  <a:cxn ang="T8">
                    <a:pos x="T0" y="T1"/>
                  </a:cxn>
                  <a:cxn ang="T9">
                    <a:pos x="T2" y="T3"/>
                  </a:cxn>
                  <a:cxn ang="T10">
                    <a:pos x="T4" y="T5"/>
                  </a:cxn>
                  <a:cxn ang="T11">
                    <a:pos x="T6" y="T7"/>
                  </a:cxn>
                </a:cxnLst>
                <a:rect l="T12" t="T13" r="T14" b="T15"/>
                <a:pathLst>
                  <a:path w="400" h="32">
                    <a:moveTo>
                      <a:pt x="400" y="32"/>
                    </a:moveTo>
                    <a:lnTo>
                      <a:pt x="400" y="0"/>
                    </a:lnTo>
                    <a:lnTo>
                      <a:pt x="0" y="32"/>
                    </a:lnTo>
                    <a:lnTo>
                      <a:pt x="400" y="32"/>
                    </a:lnTo>
                    <a:close/>
                  </a:path>
                </a:pathLst>
              </a:custGeom>
              <a:solidFill>
                <a:srgbClr val="000000"/>
              </a:solidFill>
              <a:ln w="9525">
                <a:noFill/>
                <a:round/>
                <a:headEnd/>
                <a:tailEnd/>
              </a:ln>
            </p:spPr>
            <p:txBody>
              <a:bodyPr/>
              <a:lstStyle/>
              <a:p>
                <a:endParaRPr lang="en-US"/>
              </a:p>
            </p:txBody>
          </p:sp>
          <p:sp>
            <p:nvSpPr>
              <p:cNvPr id="270" name="Freeform 302">
                <a:extLst>
                  <a:ext uri="{FF2B5EF4-FFF2-40B4-BE49-F238E27FC236}">
                    <a16:creationId xmlns:a16="http://schemas.microsoft.com/office/drawing/2014/main" id="{E33A2E0F-9D0A-4F9C-A6C0-3C3199442217}"/>
                  </a:ext>
                </a:extLst>
              </p:cNvPr>
              <p:cNvSpPr>
                <a:spLocks/>
              </p:cNvSpPr>
              <p:nvPr/>
            </p:nvSpPr>
            <p:spPr bwMode="auto">
              <a:xfrm>
                <a:off x="683" y="2539"/>
                <a:ext cx="67" cy="6"/>
              </a:xfrm>
              <a:custGeom>
                <a:avLst/>
                <a:gdLst>
                  <a:gd name="T0" fmla="*/ 400 w 400"/>
                  <a:gd name="T1" fmla="*/ 0 h 32"/>
                  <a:gd name="T2" fmla="*/ 0 w 400"/>
                  <a:gd name="T3" fmla="*/ 32 h 32"/>
                  <a:gd name="T4" fmla="*/ 0 w 400"/>
                  <a:gd name="T5" fmla="*/ 0 h 32"/>
                  <a:gd name="T6" fmla="*/ 400 w 400"/>
                  <a:gd name="T7" fmla="*/ 0 h 32"/>
                  <a:gd name="T8" fmla="*/ 0 60000 65536"/>
                  <a:gd name="T9" fmla="*/ 0 60000 65536"/>
                  <a:gd name="T10" fmla="*/ 0 60000 65536"/>
                  <a:gd name="T11" fmla="*/ 0 60000 65536"/>
                  <a:gd name="T12" fmla="*/ 0 w 400"/>
                  <a:gd name="T13" fmla="*/ 0 h 32"/>
                  <a:gd name="T14" fmla="*/ 400 w 400"/>
                  <a:gd name="T15" fmla="*/ 32 h 32"/>
                </a:gdLst>
                <a:ahLst/>
                <a:cxnLst>
                  <a:cxn ang="T8">
                    <a:pos x="T0" y="T1"/>
                  </a:cxn>
                  <a:cxn ang="T9">
                    <a:pos x="T2" y="T3"/>
                  </a:cxn>
                  <a:cxn ang="T10">
                    <a:pos x="T4" y="T5"/>
                  </a:cxn>
                  <a:cxn ang="T11">
                    <a:pos x="T6" y="T7"/>
                  </a:cxn>
                </a:cxnLst>
                <a:rect l="T12" t="T13" r="T14" b="T15"/>
                <a:pathLst>
                  <a:path w="400" h="32">
                    <a:moveTo>
                      <a:pt x="400" y="0"/>
                    </a:moveTo>
                    <a:lnTo>
                      <a:pt x="0" y="32"/>
                    </a:lnTo>
                    <a:lnTo>
                      <a:pt x="0" y="0"/>
                    </a:lnTo>
                    <a:lnTo>
                      <a:pt x="400" y="0"/>
                    </a:lnTo>
                    <a:close/>
                  </a:path>
                </a:pathLst>
              </a:custGeom>
              <a:solidFill>
                <a:srgbClr val="000000"/>
              </a:solidFill>
              <a:ln w="9525">
                <a:noFill/>
                <a:round/>
                <a:headEnd/>
                <a:tailEnd/>
              </a:ln>
            </p:spPr>
            <p:txBody>
              <a:bodyPr/>
              <a:lstStyle/>
              <a:p>
                <a:endParaRPr lang="en-US"/>
              </a:p>
            </p:txBody>
          </p:sp>
          <p:sp>
            <p:nvSpPr>
              <p:cNvPr id="271" name="Rectangle 303">
                <a:extLst>
                  <a:ext uri="{FF2B5EF4-FFF2-40B4-BE49-F238E27FC236}">
                    <a16:creationId xmlns:a16="http://schemas.microsoft.com/office/drawing/2014/main" id="{FED7E183-8F74-405E-B0D6-BB939F847078}"/>
                  </a:ext>
                </a:extLst>
              </p:cNvPr>
              <p:cNvSpPr>
                <a:spLocks noChangeArrowheads="1"/>
              </p:cNvSpPr>
              <p:nvPr/>
            </p:nvSpPr>
            <p:spPr bwMode="auto">
              <a:xfrm>
                <a:off x="683" y="2539"/>
                <a:ext cx="67" cy="6"/>
              </a:xfrm>
              <a:prstGeom prst="rect">
                <a:avLst/>
              </a:prstGeom>
              <a:noFill/>
              <a:ln w="0">
                <a:solidFill>
                  <a:srgbClr val="000000"/>
                </a:solidFill>
                <a:miter lim="800000"/>
                <a:headEnd/>
                <a:tailEnd/>
              </a:ln>
            </p:spPr>
            <p:txBody>
              <a:bodyPr/>
              <a:lstStyle/>
              <a:p>
                <a:endParaRPr lang="en-US"/>
              </a:p>
            </p:txBody>
          </p:sp>
          <p:sp>
            <p:nvSpPr>
              <p:cNvPr id="272" name="Freeform 304">
                <a:extLst>
                  <a:ext uri="{FF2B5EF4-FFF2-40B4-BE49-F238E27FC236}">
                    <a16:creationId xmlns:a16="http://schemas.microsoft.com/office/drawing/2014/main" id="{1610870F-8AAA-4936-9837-DE0EE75CC230}"/>
                  </a:ext>
                </a:extLst>
              </p:cNvPr>
              <p:cNvSpPr>
                <a:spLocks/>
              </p:cNvSpPr>
              <p:nvPr/>
            </p:nvSpPr>
            <p:spPr bwMode="auto">
              <a:xfrm>
                <a:off x="683" y="2457"/>
                <a:ext cx="67" cy="6"/>
              </a:xfrm>
              <a:custGeom>
                <a:avLst/>
                <a:gdLst>
                  <a:gd name="T0" fmla="*/ 400 w 400"/>
                  <a:gd name="T1" fmla="*/ 33 h 33"/>
                  <a:gd name="T2" fmla="*/ 400 w 400"/>
                  <a:gd name="T3" fmla="*/ 0 h 33"/>
                  <a:gd name="T4" fmla="*/ 0 w 400"/>
                  <a:gd name="T5" fmla="*/ 33 h 33"/>
                  <a:gd name="T6" fmla="*/ 400 w 400"/>
                  <a:gd name="T7" fmla="*/ 33 h 33"/>
                  <a:gd name="T8" fmla="*/ 0 60000 65536"/>
                  <a:gd name="T9" fmla="*/ 0 60000 65536"/>
                  <a:gd name="T10" fmla="*/ 0 60000 65536"/>
                  <a:gd name="T11" fmla="*/ 0 60000 65536"/>
                  <a:gd name="T12" fmla="*/ 0 w 400"/>
                  <a:gd name="T13" fmla="*/ 0 h 33"/>
                  <a:gd name="T14" fmla="*/ 400 w 400"/>
                  <a:gd name="T15" fmla="*/ 33 h 33"/>
                </a:gdLst>
                <a:ahLst/>
                <a:cxnLst>
                  <a:cxn ang="T8">
                    <a:pos x="T0" y="T1"/>
                  </a:cxn>
                  <a:cxn ang="T9">
                    <a:pos x="T2" y="T3"/>
                  </a:cxn>
                  <a:cxn ang="T10">
                    <a:pos x="T4" y="T5"/>
                  </a:cxn>
                  <a:cxn ang="T11">
                    <a:pos x="T6" y="T7"/>
                  </a:cxn>
                </a:cxnLst>
                <a:rect l="T12" t="T13" r="T14" b="T15"/>
                <a:pathLst>
                  <a:path w="400" h="33">
                    <a:moveTo>
                      <a:pt x="400" y="33"/>
                    </a:moveTo>
                    <a:lnTo>
                      <a:pt x="400" y="0"/>
                    </a:lnTo>
                    <a:lnTo>
                      <a:pt x="0" y="33"/>
                    </a:lnTo>
                    <a:lnTo>
                      <a:pt x="400" y="33"/>
                    </a:lnTo>
                    <a:close/>
                  </a:path>
                </a:pathLst>
              </a:custGeom>
              <a:solidFill>
                <a:srgbClr val="000000"/>
              </a:solidFill>
              <a:ln w="9525">
                <a:noFill/>
                <a:round/>
                <a:headEnd/>
                <a:tailEnd/>
              </a:ln>
            </p:spPr>
            <p:txBody>
              <a:bodyPr/>
              <a:lstStyle/>
              <a:p>
                <a:endParaRPr lang="en-US"/>
              </a:p>
            </p:txBody>
          </p:sp>
          <p:sp>
            <p:nvSpPr>
              <p:cNvPr id="273" name="Freeform 305">
                <a:extLst>
                  <a:ext uri="{FF2B5EF4-FFF2-40B4-BE49-F238E27FC236}">
                    <a16:creationId xmlns:a16="http://schemas.microsoft.com/office/drawing/2014/main" id="{B006F4C5-FD80-45D4-9802-EEB7C46C78CD}"/>
                  </a:ext>
                </a:extLst>
              </p:cNvPr>
              <p:cNvSpPr>
                <a:spLocks/>
              </p:cNvSpPr>
              <p:nvPr/>
            </p:nvSpPr>
            <p:spPr bwMode="auto">
              <a:xfrm>
                <a:off x="683" y="2457"/>
                <a:ext cx="67" cy="6"/>
              </a:xfrm>
              <a:custGeom>
                <a:avLst/>
                <a:gdLst>
                  <a:gd name="T0" fmla="*/ 400 w 400"/>
                  <a:gd name="T1" fmla="*/ 0 h 33"/>
                  <a:gd name="T2" fmla="*/ 0 w 400"/>
                  <a:gd name="T3" fmla="*/ 33 h 33"/>
                  <a:gd name="T4" fmla="*/ 0 w 400"/>
                  <a:gd name="T5" fmla="*/ 0 h 33"/>
                  <a:gd name="T6" fmla="*/ 400 w 400"/>
                  <a:gd name="T7" fmla="*/ 0 h 33"/>
                  <a:gd name="T8" fmla="*/ 0 60000 65536"/>
                  <a:gd name="T9" fmla="*/ 0 60000 65536"/>
                  <a:gd name="T10" fmla="*/ 0 60000 65536"/>
                  <a:gd name="T11" fmla="*/ 0 60000 65536"/>
                  <a:gd name="T12" fmla="*/ 0 w 400"/>
                  <a:gd name="T13" fmla="*/ 0 h 33"/>
                  <a:gd name="T14" fmla="*/ 400 w 400"/>
                  <a:gd name="T15" fmla="*/ 33 h 33"/>
                </a:gdLst>
                <a:ahLst/>
                <a:cxnLst>
                  <a:cxn ang="T8">
                    <a:pos x="T0" y="T1"/>
                  </a:cxn>
                  <a:cxn ang="T9">
                    <a:pos x="T2" y="T3"/>
                  </a:cxn>
                  <a:cxn ang="T10">
                    <a:pos x="T4" y="T5"/>
                  </a:cxn>
                  <a:cxn ang="T11">
                    <a:pos x="T6" y="T7"/>
                  </a:cxn>
                </a:cxnLst>
                <a:rect l="T12" t="T13" r="T14" b="T15"/>
                <a:pathLst>
                  <a:path w="400" h="33">
                    <a:moveTo>
                      <a:pt x="400" y="0"/>
                    </a:moveTo>
                    <a:lnTo>
                      <a:pt x="0" y="33"/>
                    </a:lnTo>
                    <a:lnTo>
                      <a:pt x="0" y="0"/>
                    </a:lnTo>
                    <a:lnTo>
                      <a:pt x="400" y="0"/>
                    </a:lnTo>
                    <a:close/>
                  </a:path>
                </a:pathLst>
              </a:custGeom>
              <a:solidFill>
                <a:srgbClr val="000000"/>
              </a:solidFill>
              <a:ln w="9525">
                <a:noFill/>
                <a:round/>
                <a:headEnd/>
                <a:tailEnd/>
              </a:ln>
            </p:spPr>
            <p:txBody>
              <a:bodyPr/>
              <a:lstStyle/>
              <a:p>
                <a:endParaRPr lang="en-US"/>
              </a:p>
            </p:txBody>
          </p:sp>
          <p:sp>
            <p:nvSpPr>
              <p:cNvPr id="274" name="Rectangle 306">
                <a:extLst>
                  <a:ext uri="{FF2B5EF4-FFF2-40B4-BE49-F238E27FC236}">
                    <a16:creationId xmlns:a16="http://schemas.microsoft.com/office/drawing/2014/main" id="{DF10B9E6-0E86-4469-ACDD-F73ACB79F2A3}"/>
                  </a:ext>
                </a:extLst>
              </p:cNvPr>
              <p:cNvSpPr>
                <a:spLocks noChangeArrowheads="1"/>
              </p:cNvSpPr>
              <p:nvPr/>
            </p:nvSpPr>
            <p:spPr bwMode="auto">
              <a:xfrm>
                <a:off x="683" y="2457"/>
                <a:ext cx="67" cy="6"/>
              </a:xfrm>
              <a:prstGeom prst="rect">
                <a:avLst/>
              </a:prstGeom>
              <a:noFill/>
              <a:ln w="0">
                <a:solidFill>
                  <a:srgbClr val="000000"/>
                </a:solidFill>
                <a:miter lim="800000"/>
                <a:headEnd/>
                <a:tailEnd/>
              </a:ln>
            </p:spPr>
            <p:txBody>
              <a:bodyPr/>
              <a:lstStyle/>
              <a:p>
                <a:endParaRPr lang="en-US"/>
              </a:p>
            </p:txBody>
          </p:sp>
          <p:sp>
            <p:nvSpPr>
              <p:cNvPr id="275" name="Freeform 307">
                <a:extLst>
                  <a:ext uri="{FF2B5EF4-FFF2-40B4-BE49-F238E27FC236}">
                    <a16:creationId xmlns:a16="http://schemas.microsoft.com/office/drawing/2014/main" id="{C13EE2E7-18BA-4609-9756-60F17D24F801}"/>
                  </a:ext>
                </a:extLst>
              </p:cNvPr>
              <p:cNvSpPr>
                <a:spLocks/>
              </p:cNvSpPr>
              <p:nvPr/>
            </p:nvSpPr>
            <p:spPr bwMode="auto">
              <a:xfrm>
                <a:off x="683" y="2375"/>
                <a:ext cx="67" cy="6"/>
              </a:xfrm>
              <a:custGeom>
                <a:avLst/>
                <a:gdLst>
                  <a:gd name="T0" fmla="*/ 400 w 400"/>
                  <a:gd name="T1" fmla="*/ 33 h 33"/>
                  <a:gd name="T2" fmla="*/ 400 w 400"/>
                  <a:gd name="T3" fmla="*/ 0 h 33"/>
                  <a:gd name="T4" fmla="*/ 0 w 400"/>
                  <a:gd name="T5" fmla="*/ 33 h 33"/>
                  <a:gd name="T6" fmla="*/ 400 w 400"/>
                  <a:gd name="T7" fmla="*/ 33 h 33"/>
                  <a:gd name="T8" fmla="*/ 0 60000 65536"/>
                  <a:gd name="T9" fmla="*/ 0 60000 65536"/>
                  <a:gd name="T10" fmla="*/ 0 60000 65536"/>
                  <a:gd name="T11" fmla="*/ 0 60000 65536"/>
                  <a:gd name="T12" fmla="*/ 0 w 400"/>
                  <a:gd name="T13" fmla="*/ 0 h 33"/>
                  <a:gd name="T14" fmla="*/ 400 w 400"/>
                  <a:gd name="T15" fmla="*/ 33 h 33"/>
                </a:gdLst>
                <a:ahLst/>
                <a:cxnLst>
                  <a:cxn ang="T8">
                    <a:pos x="T0" y="T1"/>
                  </a:cxn>
                  <a:cxn ang="T9">
                    <a:pos x="T2" y="T3"/>
                  </a:cxn>
                  <a:cxn ang="T10">
                    <a:pos x="T4" y="T5"/>
                  </a:cxn>
                  <a:cxn ang="T11">
                    <a:pos x="T6" y="T7"/>
                  </a:cxn>
                </a:cxnLst>
                <a:rect l="T12" t="T13" r="T14" b="T15"/>
                <a:pathLst>
                  <a:path w="400" h="33">
                    <a:moveTo>
                      <a:pt x="400" y="33"/>
                    </a:moveTo>
                    <a:lnTo>
                      <a:pt x="400" y="0"/>
                    </a:lnTo>
                    <a:lnTo>
                      <a:pt x="0" y="33"/>
                    </a:lnTo>
                    <a:lnTo>
                      <a:pt x="400" y="33"/>
                    </a:lnTo>
                    <a:close/>
                  </a:path>
                </a:pathLst>
              </a:custGeom>
              <a:solidFill>
                <a:srgbClr val="000000"/>
              </a:solidFill>
              <a:ln w="9525">
                <a:noFill/>
                <a:round/>
                <a:headEnd/>
                <a:tailEnd/>
              </a:ln>
            </p:spPr>
            <p:txBody>
              <a:bodyPr/>
              <a:lstStyle/>
              <a:p>
                <a:endParaRPr lang="en-US"/>
              </a:p>
            </p:txBody>
          </p:sp>
          <p:sp>
            <p:nvSpPr>
              <p:cNvPr id="276" name="Freeform 308">
                <a:extLst>
                  <a:ext uri="{FF2B5EF4-FFF2-40B4-BE49-F238E27FC236}">
                    <a16:creationId xmlns:a16="http://schemas.microsoft.com/office/drawing/2014/main" id="{60BFFEBF-1942-4601-903E-042E3F8D9B32}"/>
                  </a:ext>
                </a:extLst>
              </p:cNvPr>
              <p:cNvSpPr>
                <a:spLocks/>
              </p:cNvSpPr>
              <p:nvPr/>
            </p:nvSpPr>
            <p:spPr bwMode="auto">
              <a:xfrm>
                <a:off x="683" y="2375"/>
                <a:ext cx="67" cy="6"/>
              </a:xfrm>
              <a:custGeom>
                <a:avLst/>
                <a:gdLst>
                  <a:gd name="T0" fmla="*/ 400 w 400"/>
                  <a:gd name="T1" fmla="*/ 0 h 33"/>
                  <a:gd name="T2" fmla="*/ 0 w 400"/>
                  <a:gd name="T3" fmla="*/ 33 h 33"/>
                  <a:gd name="T4" fmla="*/ 0 w 400"/>
                  <a:gd name="T5" fmla="*/ 0 h 33"/>
                  <a:gd name="T6" fmla="*/ 400 w 400"/>
                  <a:gd name="T7" fmla="*/ 0 h 33"/>
                  <a:gd name="T8" fmla="*/ 0 60000 65536"/>
                  <a:gd name="T9" fmla="*/ 0 60000 65536"/>
                  <a:gd name="T10" fmla="*/ 0 60000 65536"/>
                  <a:gd name="T11" fmla="*/ 0 60000 65536"/>
                  <a:gd name="T12" fmla="*/ 0 w 400"/>
                  <a:gd name="T13" fmla="*/ 0 h 33"/>
                  <a:gd name="T14" fmla="*/ 400 w 400"/>
                  <a:gd name="T15" fmla="*/ 33 h 33"/>
                </a:gdLst>
                <a:ahLst/>
                <a:cxnLst>
                  <a:cxn ang="T8">
                    <a:pos x="T0" y="T1"/>
                  </a:cxn>
                  <a:cxn ang="T9">
                    <a:pos x="T2" y="T3"/>
                  </a:cxn>
                  <a:cxn ang="T10">
                    <a:pos x="T4" y="T5"/>
                  </a:cxn>
                  <a:cxn ang="T11">
                    <a:pos x="T6" y="T7"/>
                  </a:cxn>
                </a:cxnLst>
                <a:rect l="T12" t="T13" r="T14" b="T15"/>
                <a:pathLst>
                  <a:path w="400" h="33">
                    <a:moveTo>
                      <a:pt x="400" y="0"/>
                    </a:moveTo>
                    <a:lnTo>
                      <a:pt x="0" y="33"/>
                    </a:lnTo>
                    <a:lnTo>
                      <a:pt x="0" y="0"/>
                    </a:lnTo>
                    <a:lnTo>
                      <a:pt x="400" y="0"/>
                    </a:lnTo>
                    <a:close/>
                  </a:path>
                </a:pathLst>
              </a:custGeom>
              <a:solidFill>
                <a:srgbClr val="000000"/>
              </a:solidFill>
              <a:ln w="9525">
                <a:noFill/>
                <a:round/>
                <a:headEnd/>
                <a:tailEnd/>
              </a:ln>
            </p:spPr>
            <p:txBody>
              <a:bodyPr/>
              <a:lstStyle/>
              <a:p>
                <a:endParaRPr lang="en-US"/>
              </a:p>
            </p:txBody>
          </p:sp>
          <p:sp>
            <p:nvSpPr>
              <p:cNvPr id="277" name="Rectangle 309">
                <a:extLst>
                  <a:ext uri="{FF2B5EF4-FFF2-40B4-BE49-F238E27FC236}">
                    <a16:creationId xmlns:a16="http://schemas.microsoft.com/office/drawing/2014/main" id="{92F806CA-1DD5-41B6-9503-1F6C27203397}"/>
                  </a:ext>
                </a:extLst>
              </p:cNvPr>
              <p:cNvSpPr>
                <a:spLocks noChangeArrowheads="1"/>
              </p:cNvSpPr>
              <p:nvPr/>
            </p:nvSpPr>
            <p:spPr bwMode="auto">
              <a:xfrm>
                <a:off x="683" y="2375"/>
                <a:ext cx="67" cy="6"/>
              </a:xfrm>
              <a:prstGeom prst="rect">
                <a:avLst/>
              </a:prstGeom>
              <a:noFill/>
              <a:ln w="0">
                <a:solidFill>
                  <a:srgbClr val="000000"/>
                </a:solidFill>
                <a:miter lim="800000"/>
                <a:headEnd/>
                <a:tailEnd/>
              </a:ln>
            </p:spPr>
            <p:txBody>
              <a:bodyPr/>
              <a:lstStyle/>
              <a:p>
                <a:endParaRPr lang="en-US"/>
              </a:p>
            </p:txBody>
          </p:sp>
          <p:sp>
            <p:nvSpPr>
              <p:cNvPr id="278" name="Freeform 310">
                <a:extLst>
                  <a:ext uri="{FF2B5EF4-FFF2-40B4-BE49-F238E27FC236}">
                    <a16:creationId xmlns:a16="http://schemas.microsoft.com/office/drawing/2014/main" id="{E00C57A8-A956-421E-A7F3-E00A57AF269F}"/>
                  </a:ext>
                </a:extLst>
              </p:cNvPr>
              <p:cNvSpPr>
                <a:spLocks/>
              </p:cNvSpPr>
              <p:nvPr/>
            </p:nvSpPr>
            <p:spPr bwMode="auto">
              <a:xfrm>
                <a:off x="683" y="2211"/>
                <a:ext cx="67" cy="7"/>
              </a:xfrm>
              <a:custGeom>
                <a:avLst/>
                <a:gdLst>
                  <a:gd name="T0" fmla="*/ 400 w 400"/>
                  <a:gd name="T1" fmla="*/ 32 h 32"/>
                  <a:gd name="T2" fmla="*/ 400 w 400"/>
                  <a:gd name="T3" fmla="*/ 0 h 32"/>
                  <a:gd name="T4" fmla="*/ 0 w 400"/>
                  <a:gd name="T5" fmla="*/ 32 h 32"/>
                  <a:gd name="T6" fmla="*/ 400 w 400"/>
                  <a:gd name="T7" fmla="*/ 32 h 32"/>
                  <a:gd name="T8" fmla="*/ 0 60000 65536"/>
                  <a:gd name="T9" fmla="*/ 0 60000 65536"/>
                  <a:gd name="T10" fmla="*/ 0 60000 65536"/>
                  <a:gd name="T11" fmla="*/ 0 60000 65536"/>
                  <a:gd name="T12" fmla="*/ 0 w 400"/>
                  <a:gd name="T13" fmla="*/ 0 h 32"/>
                  <a:gd name="T14" fmla="*/ 400 w 400"/>
                  <a:gd name="T15" fmla="*/ 32 h 32"/>
                </a:gdLst>
                <a:ahLst/>
                <a:cxnLst>
                  <a:cxn ang="T8">
                    <a:pos x="T0" y="T1"/>
                  </a:cxn>
                  <a:cxn ang="T9">
                    <a:pos x="T2" y="T3"/>
                  </a:cxn>
                  <a:cxn ang="T10">
                    <a:pos x="T4" y="T5"/>
                  </a:cxn>
                  <a:cxn ang="T11">
                    <a:pos x="T6" y="T7"/>
                  </a:cxn>
                </a:cxnLst>
                <a:rect l="T12" t="T13" r="T14" b="T15"/>
                <a:pathLst>
                  <a:path w="400" h="32">
                    <a:moveTo>
                      <a:pt x="400" y="32"/>
                    </a:moveTo>
                    <a:lnTo>
                      <a:pt x="400" y="0"/>
                    </a:lnTo>
                    <a:lnTo>
                      <a:pt x="0" y="32"/>
                    </a:lnTo>
                    <a:lnTo>
                      <a:pt x="400" y="32"/>
                    </a:lnTo>
                    <a:close/>
                  </a:path>
                </a:pathLst>
              </a:custGeom>
              <a:solidFill>
                <a:srgbClr val="000000"/>
              </a:solidFill>
              <a:ln w="9525">
                <a:noFill/>
                <a:round/>
                <a:headEnd/>
                <a:tailEnd/>
              </a:ln>
            </p:spPr>
            <p:txBody>
              <a:bodyPr/>
              <a:lstStyle/>
              <a:p>
                <a:endParaRPr lang="en-US"/>
              </a:p>
            </p:txBody>
          </p:sp>
          <p:sp>
            <p:nvSpPr>
              <p:cNvPr id="279" name="Freeform 311">
                <a:extLst>
                  <a:ext uri="{FF2B5EF4-FFF2-40B4-BE49-F238E27FC236}">
                    <a16:creationId xmlns:a16="http://schemas.microsoft.com/office/drawing/2014/main" id="{04B64F2A-BA05-42D3-A715-56B26FB52660}"/>
                  </a:ext>
                </a:extLst>
              </p:cNvPr>
              <p:cNvSpPr>
                <a:spLocks/>
              </p:cNvSpPr>
              <p:nvPr/>
            </p:nvSpPr>
            <p:spPr bwMode="auto">
              <a:xfrm>
                <a:off x="683" y="2211"/>
                <a:ext cx="67" cy="7"/>
              </a:xfrm>
              <a:custGeom>
                <a:avLst/>
                <a:gdLst>
                  <a:gd name="T0" fmla="*/ 400 w 400"/>
                  <a:gd name="T1" fmla="*/ 0 h 32"/>
                  <a:gd name="T2" fmla="*/ 0 w 400"/>
                  <a:gd name="T3" fmla="*/ 32 h 32"/>
                  <a:gd name="T4" fmla="*/ 0 w 400"/>
                  <a:gd name="T5" fmla="*/ 0 h 32"/>
                  <a:gd name="T6" fmla="*/ 400 w 400"/>
                  <a:gd name="T7" fmla="*/ 0 h 32"/>
                  <a:gd name="T8" fmla="*/ 0 60000 65536"/>
                  <a:gd name="T9" fmla="*/ 0 60000 65536"/>
                  <a:gd name="T10" fmla="*/ 0 60000 65536"/>
                  <a:gd name="T11" fmla="*/ 0 60000 65536"/>
                  <a:gd name="T12" fmla="*/ 0 w 400"/>
                  <a:gd name="T13" fmla="*/ 0 h 32"/>
                  <a:gd name="T14" fmla="*/ 400 w 400"/>
                  <a:gd name="T15" fmla="*/ 32 h 32"/>
                </a:gdLst>
                <a:ahLst/>
                <a:cxnLst>
                  <a:cxn ang="T8">
                    <a:pos x="T0" y="T1"/>
                  </a:cxn>
                  <a:cxn ang="T9">
                    <a:pos x="T2" y="T3"/>
                  </a:cxn>
                  <a:cxn ang="T10">
                    <a:pos x="T4" y="T5"/>
                  </a:cxn>
                  <a:cxn ang="T11">
                    <a:pos x="T6" y="T7"/>
                  </a:cxn>
                </a:cxnLst>
                <a:rect l="T12" t="T13" r="T14" b="T15"/>
                <a:pathLst>
                  <a:path w="400" h="32">
                    <a:moveTo>
                      <a:pt x="400" y="0"/>
                    </a:moveTo>
                    <a:lnTo>
                      <a:pt x="0" y="32"/>
                    </a:lnTo>
                    <a:lnTo>
                      <a:pt x="0" y="0"/>
                    </a:lnTo>
                    <a:lnTo>
                      <a:pt x="400" y="0"/>
                    </a:lnTo>
                    <a:close/>
                  </a:path>
                </a:pathLst>
              </a:custGeom>
              <a:solidFill>
                <a:srgbClr val="000000"/>
              </a:solidFill>
              <a:ln w="9525">
                <a:noFill/>
                <a:round/>
                <a:headEnd/>
                <a:tailEnd/>
              </a:ln>
            </p:spPr>
            <p:txBody>
              <a:bodyPr/>
              <a:lstStyle/>
              <a:p>
                <a:endParaRPr lang="en-US"/>
              </a:p>
            </p:txBody>
          </p:sp>
          <p:sp>
            <p:nvSpPr>
              <p:cNvPr id="280" name="Rectangle 312">
                <a:extLst>
                  <a:ext uri="{FF2B5EF4-FFF2-40B4-BE49-F238E27FC236}">
                    <a16:creationId xmlns:a16="http://schemas.microsoft.com/office/drawing/2014/main" id="{2B3E2A5F-7C44-460F-A8C2-1D85B3E4DC64}"/>
                  </a:ext>
                </a:extLst>
              </p:cNvPr>
              <p:cNvSpPr>
                <a:spLocks noChangeArrowheads="1"/>
              </p:cNvSpPr>
              <p:nvPr/>
            </p:nvSpPr>
            <p:spPr bwMode="auto">
              <a:xfrm>
                <a:off x="683" y="2211"/>
                <a:ext cx="67" cy="7"/>
              </a:xfrm>
              <a:prstGeom prst="rect">
                <a:avLst/>
              </a:prstGeom>
              <a:noFill/>
              <a:ln w="0">
                <a:solidFill>
                  <a:srgbClr val="000000"/>
                </a:solidFill>
                <a:miter lim="800000"/>
                <a:headEnd/>
                <a:tailEnd/>
              </a:ln>
            </p:spPr>
            <p:txBody>
              <a:bodyPr/>
              <a:lstStyle/>
              <a:p>
                <a:endParaRPr lang="en-US"/>
              </a:p>
            </p:txBody>
          </p:sp>
          <p:sp>
            <p:nvSpPr>
              <p:cNvPr id="281" name="Freeform 313">
                <a:extLst>
                  <a:ext uri="{FF2B5EF4-FFF2-40B4-BE49-F238E27FC236}">
                    <a16:creationId xmlns:a16="http://schemas.microsoft.com/office/drawing/2014/main" id="{06CD5A89-06FD-45C1-8CB0-96043F7AAF4E}"/>
                  </a:ext>
                </a:extLst>
              </p:cNvPr>
              <p:cNvSpPr>
                <a:spLocks/>
              </p:cNvSpPr>
              <p:nvPr/>
            </p:nvSpPr>
            <p:spPr bwMode="auto">
              <a:xfrm>
                <a:off x="683" y="2293"/>
                <a:ext cx="67" cy="7"/>
              </a:xfrm>
              <a:custGeom>
                <a:avLst/>
                <a:gdLst>
                  <a:gd name="T0" fmla="*/ 400 w 400"/>
                  <a:gd name="T1" fmla="*/ 33 h 33"/>
                  <a:gd name="T2" fmla="*/ 400 w 400"/>
                  <a:gd name="T3" fmla="*/ 0 h 33"/>
                  <a:gd name="T4" fmla="*/ 0 w 400"/>
                  <a:gd name="T5" fmla="*/ 33 h 33"/>
                  <a:gd name="T6" fmla="*/ 400 w 400"/>
                  <a:gd name="T7" fmla="*/ 33 h 33"/>
                  <a:gd name="T8" fmla="*/ 0 60000 65536"/>
                  <a:gd name="T9" fmla="*/ 0 60000 65536"/>
                  <a:gd name="T10" fmla="*/ 0 60000 65536"/>
                  <a:gd name="T11" fmla="*/ 0 60000 65536"/>
                  <a:gd name="T12" fmla="*/ 0 w 400"/>
                  <a:gd name="T13" fmla="*/ 0 h 33"/>
                  <a:gd name="T14" fmla="*/ 400 w 400"/>
                  <a:gd name="T15" fmla="*/ 33 h 33"/>
                </a:gdLst>
                <a:ahLst/>
                <a:cxnLst>
                  <a:cxn ang="T8">
                    <a:pos x="T0" y="T1"/>
                  </a:cxn>
                  <a:cxn ang="T9">
                    <a:pos x="T2" y="T3"/>
                  </a:cxn>
                  <a:cxn ang="T10">
                    <a:pos x="T4" y="T5"/>
                  </a:cxn>
                  <a:cxn ang="T11">
                    <a:pos x="T6" y="T7"/>
                  </a:cxn>
                </a:cxnLst>
                <a:rect l="T12" t="T13" r="T14" b="T15"/>
                <a:pathLst>
                  <a:path w="400" h="33">
                    <a:moveTo>
                      <a:pt x="400" y="33"/>
                    </a:moveTo>
                    <a:lnTo>
                      <a:pt x="400" y="0"/>
                    </a:lnTo>
                    <a:lnTo>
                      <a:pt x="0" y="33"/>
                    </a:lnTo>
                    <a:lnTo>
                      <a:pt x="400" y="33"/>
                    </a:lnTo>
                    <a:close/>
                  </a:path>
                </a:pathLst>
              </a:custGeom>
              <a:solidFill>
                <a:srgbClr val="000000"/>
              </a:solidFill>
              <a:ln w="9525">
                <a:noFill/>
                <a:round/>
                <a:headEnd/>
                <a:tailEnd/>
              </a:ln>
            </p:spPr>
            <p:txBody>
              <a:bodyPr/>
              <a:lstStyle/>
              <a:p>
                <a:endParaRPr lang="en-US"/>
              </a:p>
            </p:txBody>
          </p:sp>
          <p:sp>
            <p:nvSpPr>
              <p:cNvPr id="282" name="Freeform 314">
                <a:extLst>
                  <a:ext uri="{FF2B5EF4-FFF2-40B4-BE49-F238E27FC236}">
                    <a16:creationId xmlns:a16="http://schemas.microsoft.com/office/drawing/2014/main" id="{00C1172C-0DF1-44D8-A408-980A9B2AF558}"/>
                  </a:ext>
                </a:extLst>
              </p:cNvPr>
              <p:cNvSpPr>
                <a:spLocks/>
              </p:cNvSpPr>
              <p:nvPr/>
            </p:nvSpPr>
            <p:spPr bwMode="auto">
              <a:xfrm>
                <a:off x="683" y="2293"/>
                <a:ext cx="67" cy="7"/>
              </a:xfrm>
              <a:custGeom>
                <a:avLst/>
                <a:gdLst>
                  <a:gd name="T0" fmla="*/ 400 w 400"/>
                  <a:gd name="T1" fmla="*/ 0 h 33"/>
                  <a:gd name="T2" fmla="*/ 0 w 400"/>
                  <a:gd name="T3" fmla="*/ 33 h 33"/>
                  <a:gd name="T4" fmla="*/ 0 w 400"/>
                  <a:gd name="T5" fmla="*/ 0 h 33"/>
                  <a:gd name="T6" fmla="*/ 400 w 400"/>
                  <a:gd name="T7" fmla="*/ 0 h 33"/>
                  <a:gd name="T8" fmla="*/ 0 60000 65536"/>
                  <a:gd name="T9" fmla="*/ 0 60000 65536"/>
                  <a:gd name="T10" fmla="*/ 0 60000 65536"/>
                  <a:gd name="T11" fmla="*/ 0 60000 65536"/>
                  <a:gd name="T12" fmla="*/ 0 w 400"/>
                  <a:gd name="T13" fmla="*/ 0 h 33"/>
                  <a:gd name="T14" fmla="*/ 400 w 400"/>
                  <a:gd name="T15" fmla="*/ 33 h 33"/>
                </a:gdLst>
                <a:ahLst/>
                <a:cxnLst>
                  <a:cxn ang="T8">
                    <a:pos x="T0" y="T1"/>
                  </a:cxn>
                  <a:cxn ang="T9">
                    <a:pos x="T2" y="T3"/>
                  </a:cxn>
                  <a:cxn ang="T10">
                    <a:pos x="T4" y="T5"/>
                  </a:cxn>
                  <a:cxn ang="T11">
                    <a:pos x="T6" y="T7"/>
                  </a:cxn>
                </a:cxnLst>
                <a:rect l="T12" t="T13" r="T14" b="T15"/>
                <a:pathLst>
                  <a:path w="400" h="33">
                    <a:moveTo>
                      <a:pt x="400" y="0"/>
                    </a:moveTo>
                    <a:lnTo>
                      <a:pt x="0" y="33"/>
                    </a:lnTo>
                    <a:lnTo>
                      <a:pt x="0" y="0"/>
                    </a:lnTo>
                    <a:lnTo>
                      <a:pt x="400" y="0"/>
                    </a:lnTo>
                    <a:close/>
                  </a:path>
                </a:pathLst>
              </a:custGeom>
              <a:solidFill>
                <a:srgbClr val="000000"/>
              </a:solidFill>
              <a:ln w="9525">
                <a:noFill/>
                <a:round/>
                <a:headEnd/>
                <a:tailEnd/>
              </a:ln>
            </p:spPr>
            <p:txBody>
              <a:bodyPr/>
              <a:lstStyle/>
              <a:p>
                <a:endParaRPr lang="en-US"/>
              </a:p>
            </p:txBody>
          </p:sp>
          <p:sp>
            <p:nvSpPr>
              <p:cNvPr id="283" name="Rectangle 315">
                <a:extLst>
                  <a:ext uri="{FF2B5EF4-FFF2-40B4-BE49-F238E27FC236}">
                    <a16:creationId xmlns:a16="http://schemas.microsoft.com/office/drawing/2014/main" id="{8F9FFAC7-B182-40DF-B04A-D0EA91E458E6}"/>
                  </a:ext>
                </a:extLst>
              </p:cNvPr>
              <p:cNvSpPr>
                <a:spLocks noChangeArrowheads="1"/>
              </p:cNvSpPr>
              <p:nvPr/>
            </p:nvSpPr>
            <p:spPr bwMode="auto">
              <a:xfrm>
                <a:off x="683" y="2293"/>
                <a:ext cx="67" cy="7"/>
              </a:xfrm>
              <a:prstGeom prst="rect">
                <a:avLst/>
              </a:prstGeom>
              <a:noFill/>
              <a:ln w="0">
                <a:solidFill>
                  <a:srgbClr val="000000"/>
                </a:solidFill>
                <a:miter lim="800000"/>
                <a:headEnd/>
                <a:tailEnd/>
              </a:ln>
            </p:spPr>
            <p:txBody>
              <a:bodyPr/>
              <a:lstStyle/>
              <a:p>
                <a:endParaRPr lang="en-US"/>
              </a:p>
            </p:txBody>
          </p:sp>
          <p:sp>
            <p:nvSpPr>
              <p:cNvPr id="284" name="Freeform 316">
                <a:extLst>
                  <a:ext uri="{FF2B5EF4-FFF2-40B4-BE49-F238E27FC236}">
                    <a16:creationId xmlns:a16="http://schemas.microsoft.com/office/drawing/2014/main" id="{D8B6E532-7AEF-4A8F-9DEF-248EE83DF327}"/>
                  </a:ext>
                </a:extLst>
              </p:cNvPr>
              <p:cNvSpPr>
                <a:spLocks/>
              </p:cNvSpPr>
              <p:nvPr/>
            </p:nvSpPr>
            <p:spPr bwMode="auto">
              <a:xfrm>
                <a:off x="683" y="2129"/>
                <a:ext cx="67" cy="7"/>
              </a:xfrm>
              <a:custGeom>
                <a:avLst/>
                <a:gdLst>
                  <a:gd name="T0" fmla="*/ 400 w 400"/>
                  <a:gd name="T1" fmla="*/ 32 h 32"/>
                  <a:gd name="T2" fmla="*/ 400 w 400"/>
                  <a:gd name="T3" fmla="*/ 0 h 32"/>
                  <a:gd name="T4" fmla="*/ 0 w 400"/>
                  <a:gd name="T5" fmla="*/ 32 h 32"/>
                  <a:gd name="T6" fmla="*/ 400 w 400"/>
                  <a:gd name="T7" fmla="*/ 32 h 32"/>
                  <a:gd name="T8" fmla="*/ 0 60000 65536"/>
                  <a:gd name="T9" fmla="*/ 0 60000 65536"/>
                  <a:gd name="T10" fmla="*/ 0 60000 65536"/>
                  <a:gd name="T11" fmla="*/ 0 60000 65536"/>
                  <a:gd name="T12" fmla="*/ 0 w 400"/>
                  <a:gd name="T13" fmla="*/ 0 h 32"/>
                  <a:gd name="T14" fmla="*/ 400 w 400"/>
                  <a:gd name="T15" fmla="*/ 32 h 32"/>
                </a:gdLst>
                <a:ahLst/>
                <a:cxnLst>
                  <a:cxn ang="T8">
                    <a:pos x="T0" y="T1"/>
                  </a:cxn>
                  <a:cxn ang="T9">
                    <a:pos x="T2" y="T3"/>
                  </a:cxn>
                  <a:cxn ang="T10">
                    <a:pos x="T4" y="T5"/>
                  </a:cxn>
                  <a:cxn ang="T11">
                    <a:pos x="T6" y="T7"/>
                  </a:cxn>
                </a:cxnLst>
                <a:rect l="T12" t="T13" r="T14" b="T15"/>
                <a:pathLst>
                  <a:path w="400" h="32">
                    <a:moveTo>
                      <a:pt x="400" y="32"/>
                    </a:moveTo>
                    <a:lnTo>
                      <a:pt x="400" y="0"/>
                    </a:lnTo>
                    <a:lnTo>
                      <a:pt x="0" y="32"/>
                    </a:lnTo>
                    <a:lnTo>
                      <a:pt x="400" y="32"/>
                    </a:lnTo>
                    <a:close/>
                  </a:path>
                </a:pathLst>
              </a:custGeom>
              <a:solidFill>
                <a:srgbClr val="000000"/>
              </a:solidFill>
              <a:ln w="9525">
                <a:noFill/>
                <a:round/>
                <a:headEnd/>
                <a:tailEnd/>
              </a:ln>
            </p:spPr>
            <p:txBody>
              <a:bodyPr/>
              <a:lstStyle/>
              <a:p>
                <a:endParaRPr lang="en-US"/>
              </a:p>
            </p:txBody>
          </p:sp>
          <p:sp>
            <p:nvSpPr>
              <p:cNvPr id="285" name="Freeform 317">
                <a:extLst>
                  <a:ext uri="{FF2B5EF4-FFF2-40B4-BE49-F238E27FC236}">
                    <a16:creationId xmlns:a16="http://schemas.microsoft.com/office/drawing/2014/main" id="{85E1D5BE-BE94-4268-B7C7-62C9DEA10544}"/>
                  </a:ext>
                </a:extLst>
              </p:cNvPr>
              <p:cNvSpPr>
                <a:spLocks/>
              </p:cNvSpPr>
              <p:nvPr/>
            </p:nvSpPr>
            <p:spPr bwMode="auto">
              <a:xfrm>
                <a:off x="683" y="2129"/>
                <a:ext cx="67" cy="7"/>
              </a:xfrm>
              <a:custGeom>
                <a:avLst/>
                <a:gdLst>
                  <a:gd name="T0" fmla="*/ 400 w 400"/>
                  <a:gd name="T1" fmla="*/ 0 h 32"/>
                  <a:gd name="T2" fmla="*/ 0 w 400"/>
                  <a:gd name="T3" fmla="*/ 32 h 32"/>
                  <a:gd name="T4" fmla="*/ 0 w 400"/>
                  <a:gd name="T5" fmla="*/ 0 h 32"/>
                  <a:gd name="T6" fmla="*/ 400 w 400"/>
                  <a:gd name="T7" fmla="*/ 0 h 32"/>
                  <a:gd name="T8" fmla="*/ 0 60000 65536"/>
                  <a:gd name="T9" fmla="*/ 0 60000 65536"/>
                  <a:gd name="T10" fmla="*/ 0 60000 65536"/>
                  <a:gd name="T11" fmla="*/ 0 60000 65536"/>
                  <a:gd name="T12" fmla="*/ 0 w 400"/>
                  <a:gd name="T13" fmla="*/ 0 h 32"/>
                  <a:gd name="T14" fmla="*/ 400 w 400"/>
                  <a:gd name="T15" fmla="*/ 32 h 32"/>
                </a:gdLst>
                <a:ahLst/>
                <a:cxnLst>
                  <a:cxn ang="T8">
                    <a:pos x="T0" y="T1"/>
                  </a:cxn>
                  <a:cxn ang="T9">
                    <a:pos x="T2" y="T3"/>
                  </a:cxn>
                  <a:cxn ang="T10">
                    <a:pos x="T4" y="T5"/>
                  </a:cxn>
                  <a:cxn ang="T11">
                    <a:pos x="T6" y="T7"/>
                  </a:cxn>
                </a:cxnLst>
                <a:rect l="T12" t="T13" r="T14" b="T15"/>
                <a:pathLst>
                  <a:path w="400" h="32">
                    <a:moveTo>
                      <a:pt x="400" y="0"/>
                    </a:moveTo>
                    <a:lnTo>
                      <a:pt x="0" y="32"/>
                    </a:lnTo>
                    <a:lnTo>
                      <a:pt x="0" y="0"/>
                    </a:lnTo>
                    <a:lnTo>
                      <a:pt x="400" y="0"/>
                    </a:lnTo>
                    <a:close/>
                  </a:path>
                </a:pathLst>
              </a:custGeom>
              <a:solidFill>
                <a:srgbClr val="000000"/>
              </a:solidFill>
              <a:ln w="9525">
                <a:noFill/>
                <a:round/>
                <a:headEnd/>
                <a:tailEnd/>
              </a:ln>
            </p:spPr>
            <p:txBody>
              <a:bodyPr/>
              <a:lstStyle/>
              <a:p>
                <a:endParaRPr lang="en-US"/>
              </a:p>
            </p:txBody>
          </p:sp>
          <p:sp>
            <p:nvSpPr>
              <p:cNvPr id="286" name="Rectangle 318">
                <a:extLst>
                  <a:ext uri="{FF2B5EF4-FFF2-40B4-BE49-F238E27FC236}">
                    <a16:creationId xmlns:a16="http://schemas.microsoft.com/office/drawing/2014/main" id="{B1F15670-DE04-4211-91EA-B61F886C7F67}"/>
                  </a:ext>
                </a:extLst>
              </p:cNvPr>
              <p:cNvSpPr>
                <a:spLocks noChangeArrowheads="1"/>
              </p:cNvSpPr>
              <p:nvPr/>
            </p:nvSpPr>
            <p:spPr bwMode="auto">
              <a:xfrm>
                <a:off x="683" y="2129"/>
                <a:ext cx="67" cy="7"/>
              </a:xfrm>
              <a:prstGeom prst="rect">
                <a:avLst/>
              </a:prstGeom>
              <a:noFill/>
              <a:ln w="0">
                <a:solidFill>
                  <a:srgbClr val="000000"/>
                </a:solidFill>
                <a:miter lim="800000"/>
                <a:headEnd/>
                <a:tailEnd/>
              </a:ln>
            </p:spPr>
            <p:txBody>
              <a:bodyPr/>
              <a:lstStyle/>
              <a:p>
                <a:endParaRPr lang="en-US"/>
              </a:p>
            </p:txBody>
          </p:sp>
          <p:sp>
            <p:nvSpPr>
              <p:cNvPr id="287" name="Freeform 319">
                <a:extLst>
                  <a:ext uri="{FF2B5EF4-FFF2-40B4-BE49-F238E27FC236}">
                    <a16:creationId xmlns:a16="http://schemas.microsoft.com/office/drawing/2014/main" id="{0483993E-07C8-44BA-A5ED-1A48BEE6F43F}"/>
                  </a:ext>
                </a:extLst>
              </p:cNvPr>
              <p:cNvSpPr>
                <a:spLocks/>
              </p:cNvSpPr>
              <p:nvPr/>
            </p:nvSpPr>
            <p:spPr bwMode="auto">
              <a:xfrm>
                <a:off x="683" y="2048"/>
                <a:ext cx="67" cy="6"/>
              </a:xfrm>
              <a:custGeom>
                <a:avLst/>
                <a:gdLst>
                  <a:gd name="T0" fmla="*/ 400 w 400"/>
                  <a:gd name="T1" fmla="*/ 33 h 33"/>
                  <a:gd name="T2" fmla="*/ 400 w 400"/>
                  <a:gd name="T3" fmla="*/ 0 h 33"/>
                  <a:gd name="T4" fmla="*/ 0 w 400"/>
                  <a:gd name="T5" fmla="*/ 33 h 33"/>
                  <a:gd name="T6" fmla="*/ 400 w 400"/>
                  <a:gd name="T7" fmla="*/ 33 h 33"/>
                  <a:gd name="T8" fmla="*/ 0 60000 65536"/>
                  <a:gd name="T9" fmla="*/ 0 60000 65536"/>
                  <a:gd name="T10" fmla="*/ 0 60000 65536"/>
                  <a:gd name="T11" fmla="*/ 0 60000 65536"/>
                  <a:gd name="T12" fmla="*/ 0 w 400"/>
                  <a:gd name="T13" fmla="*/ 0 h 33"/>
                  <a:gd name="T14" fmla="*/ 400 w 400"/>
                  <a:gd name="T15" fmla="*/ 33 h 33"/>
                </a:gdLst>
                <a:ahLst/>
                <a:cxnLst>
                  <a:cxn ang="T8">
                    <a:pos x="T0" y="T1"/>
                  </a:cxn>
                  <a:cxn ang="T9">
                    <a:pos x="T2" y="T3"/>
                  </a:cxn>
                  <a:cxn ang="T10">
                    <a:pos x="T4" y="T5"/>
                  </a:cxn>
                  <a:cxn ang="T11">
                    <a:pos x="T6" y="T7"/>
                  </a:cxn>
                </a:cxnLst>
                <a:rect l="T12" t="T13" r="T14" b="T15"/>
                <a:pathLst>
                  <a:path w="400" h="33">
                    <a:moveTo>
                      <a:pt x="400" y="33"/>
                    </a:moveTo>
                    <a:lnTo>
                      <a:pt x="400" y="0"/>
                    </a:lnTo>
                    <a:lnTo>
                      <a:pt x="0" y="33"/>
                    </a:lnTo>
                    <a:lnTo>
                      <a:pt x="400" y="33"/>
                    </a:lnTo>
                    <a:close/>
                  </a:path>
                </a:pathLst>
              </a:custGeom>
              <a:solidFill>
                <a:srgbClr val="000000"/>
              </a:solidFill>
              <a:ln w="9525">
                <a:noFill/>
                <a:round/>
                <a:headEnd/>
                <a:tailEnd/>
              </a:ln>
            </p:spPr>
            <p:txBody>
              <a:bodyPr/>
              <a:lstStyle/>
              <a:p>
                <a:endParaRPr lang="en-US"/>
              </a:p>
            </p:txBody>
          </p:sp>
          <p:sp>
            <p:nvSpPr>
              <p:cNvPr id="288" name="Freeform 320">
                <a:extLst>
                  <a:ext uri="{FF2B5EF4-FFF2-40B4-BE49-F238E27FC236}">
                    <a16:creationId xmlns:a16="http://schemas.microsoft.com/office/drawing/2014/main" id="{2831C48B-B4C6-4D3A-B763-0B292CA9C2B9}"/>
                  </a:ext>
                </a:extLst>
              </p:cNvPr>
              <p:cNvSpPr>
                <a:spLocks/>
              </p:cNvSpPr>
              <p:nvPr/>
            </p:nvSpPr>
            <p:spPr bwMode="auto">
              <a:xfrm>
                <a:off x="683" y="2048"/>
                <a:ext cx="67" cy="6"/>
              </a:xfrm>
              <a:custGeom>
                <a:avLst/>
                <a:gdLst>
                  <a:gd name="T0" fmla="*/ 400 w 400"/>
                  <a:gd name="T1" fmla="*/ 0 h 33"/>
                  <a:gd name="T2" fmla="*/ 0 w 400"/>
                  <a:gd name="T3" fmla="*/ 33 h 33"/>
                  <a:gd name="T4" fmla="*/ 0 w 400"/>
                  <a:gd name="T5" fmla="*/ 0 h 33"/>
                  <a:gd name="T6" fmla="*/ 400 w 400"/>
                  <a:gd name="T7" fmla="*/ 0 h 33"/>
                  <a:gd name="T8" fmla="*/ 0 60000 65536"/>
                  <a:gd name="T9" fmla="*/ 0 60000 65536"/>
                  <a:gd name="T10" fmla="*/ 0 60000 65536"/>
                  <a:gd name="T11" fmla="*/ 0 60000 65536"/>
                  <a:gd name="T12" fmla="*/ 0 w 400"/>
                  <a:gd name="T13" fmla="*/ 0 h 33"/>
                  <a:gd name="T14" fmla="*/ 400 w 400"/>
                  <a:gd name="T15" fmla="*/ 33 h 33"/>
                </a:gdLst>
                <a:ahLst/>
                <a:cxnLst>
                  <a:cxn ang="T8">
                    <a:pos x="T0" y="T1"/>
                  </a:cxn>
                  <a:cxn ang="T9">
                    <a:pos x="T2" y="T3"/>
                  </a:cxn>
                  <a:cxn ang="T10">
                    <a:pos x="T4" y="T5"/>
                  </a:cxn>
                  <a:cxn ang="T11">
                    <a:pos x="T6" y="T7"/>
                  </a:cxn>
                </a:cxnLst>
                <a:rect l="T12" t="T13" r="T14" b="T15"/>
                <a:pathLst>
                  <a:path w="400" h="33">
                    <a:moveTo>
                      <a:pt x="400" y="0"/>
                    </a:moveTo>
                    <a:lnTo>
                      <a:pt x="0" y="33"/>
                    </a:lnTo>
                    <a:lnTo>
                      <a:pt x="0" y="0"/>
                    </a:lnTo>
                    <a:lnTo>
                      <a:pt x="400" y="0"/>
                    </a:lnTo>
                    <a:close/>
                  </a:path>
                </a:pathLst>
              </a:custGeom>
              <a:solidFill>
                <a:srgbClr val="000000"/>
              </a:solidFill>
              <a:ln w="9525">
                <a:noFill/>
                <a:round/>
                <a:headEnd/>
                <a:tailEnd/>
              </a:ln>
            </p:spPr>
            <p:txBody>
              <a:bodyPr/>
              <a:lstStyle/>
              <a:p>
                <a:endParaRPr lang="en-US"/>
              </a:p>
            </p:txBody>
          </p:sp>
          <p:sp>
            <p:nvSpPr>
              <p:cNvPr id="289" name="Rectangle 321">
                <a:extLst>
                  <a:ext uri="{FF2B5EF4-FFF2-40B4-BE49-F238E27FC236}">
                    <a16:creationId xmlns:a16="http://schemas.microsoft.com/office/drawing/2014/main" id="{740DEFC2-556D-47D2-838C-4B8401FB72A9}"/>
                  </a:ext>
                </a:extLst>
              </p:cNvPr>
              <p:cNvSpPr>
                <a:spLocks noChangeArrowheads="1"/>
              </p:cNvSpPr>
              <p:nvPr/>
            </p:nvSpPr>
            <p:spPr bwMode="auto">
              <a:xfrm>
                <a:off x="683" y="2048"/>
                <a:ext cx="67" cy="6"/>
              </a:xfrm>
              <a:prstGeom prst="rect">
                <a:avLst/>
              </a:prstGeom>
              <a:noFill/>
              <a:ln w="0">
                <a:solidFill>
                  <a:srgbClr val="000000"/>
                </a:solidFill>
                <a:miter lim="800000"/>
                <a:headEnd/>
                <a:tailEnd/>
              </a:ln>
            </p:spPr>
            <p:txBody>
              <a:bodyPr/>
              <a:lstStyle/>
              <a:p>
                <a:endParaRPr lang="en-US"/>
              </a:p>
            </p:txBody>
          </p:sp>
          <p:sp>
            <p:nvSpPr>
              <p:cNvPr id="290" name="Freeform 322">
                <a:extLst>
                  <a:ext uri="{FF2B5EF4-FFF2-40B4-BE49-F238E27FC236}">
                    <a16:creationId xmlns:a16="http://schemas.microsoft.com/office/drawing/2014/main" id="{CA84C71B-922B-4277-888A-CB74D982A4F9}"/>
                  </a:ext>
                </a:extLst>
              </p:cNvPr>
              <p:cNvSpPr>
                <a:spLocks/>
              </p:cNvSpPr>
              <p:nvPr/>
            </p:nvSpPr>
            <p:spPr bwMode="auto">
              <a:xfrm>
                <a:off x="683" y="1966"/>
                <a:ext cx="67" cy="6"/>
              </a:xfrm>
              <a:custGeom>
                <a:avLst/>
                <a:gdLst>
                  <a:gd name="T0" fmla="*/ 400 w 400"/>
                  <a:gd name="T1" fmla="*/ 33 h 33"/>
                  <a:gd name="T2" fmla="*/ 400 w 400"/>
                  <a:gd name="T3" fmla="*/ 0 h 33"/>
                  <a:gd name="T4" fmla="*/ 0 w 400"/>
                  <a:gd name="T5" fmla="*/ 33 h 33"/>
                  <a:gd name="T6" fmla="*/ 400 w 400"/>
                  <a:gd name="T7" fmla="*/ 33 h 33"/>
                  <a:gd name="T8" fmla="*/ 0 60000 65536"/>
                  <a:gd name="T9" fmla="*/ 0 60000 65536"/>
                  <a:gd name="T10" fmla="*/ 0 60000 65536"/>
                  <a:gd name="T11" fmla="*/ 0 60000 65536"/>
                  <a:gd name="T12" fmla="*/ 0 w 400"/>
                  <a:gd name="T13" fmla="*/ 0 h 33"/>
                  <a:gd name="T14" fmla="*/ 400 w 400"/>
                  <a:gd name="T15" fmla="*/ 33 h 33"/>
                </a:gdLst>
                <a:ahLst/>
                <a:cxnLst>
                  <a:cxn ang="T8">
                    <a:pos x="T0" y="T1"/>
                  </a:cxn>
                  <a:cxn ang="T9">
                    <a:pos x="T2" y="T3"/>
                  </a:cxn>
                  <a:cxn ang="T10">
                    <a:pos x="T4" y="T5"/>
                  </a:cxn>
                  <a:cxn ang="T11">
                    <a:pos x="T6" y="T7"/>
                  </a:cxn>
                </a:cxnLst>
                <a:rect l="T12" t="T13" r="T14" b="T15"/>
                <a:pathLst>
                  <a:path w="400" h="33">
                    <a:moveTo>
                      <a:pt x="400" y="33"/>
                    </a:moveTo>
                    <a:lnTo>
                      <a:pt x="400" y="0"/>
                    </a:lnTo>
                    <a:lnTo>
                      <a:pt x="0" y="33"/>
                    </a:lnTo>
                    <a:lnTo>
                      <a:pt x="400" y="33"/>
                    </a:lnTo>
                    <a:close/>
                  </a:path>
                </a:pathLst>
              </a:custGeom>
              <a:solidFill>
                <a:srgbClr val="000000"/>
              </a:solidFill>
              <a:ln w="9525">
                <a:noFill/>
                <a:round/>
                <a:headEnd/>
                <a:tailEnd/>
              </a:ln>
            </p:spPr>
            <p:txBody>
              <a:bodyPr/>
              <a:lstStyle/>
              <a:p>
                <a:endParaRPr lang="en-US"/>
              </a:p>
            </p:txBody>
          </p:sp>
          <p:sp>
            <p:nvSpPr>
              <p:cNvPr id="291" name="Freeform 323">
                <a:extLst>
                  <a:ext uri="{FF2B5EF4-FFF2-40B4-BE49-F238E27FC236}">
                    <a16:creationId xmlns:a16="http://schemas.microsoft.com/office/drawing/2014/main" id="{1691ADC1-59EB-4F55-A27D-95BC942A8021}"/>
                  </a:ext>
                </a:extLst>
              </p:cNvPr>
              <p:cNvSpPr>
                <a:spLocks/>
              </p:cNvSpPr>
              <p:nvPr/>
            </p:nvSpPr>
            <p:spPr bwMode="auto">
              <a:xfrm>
                <a:off x="683" y="1966"/>
                <a:ext cx="67" cy="6"/>
              </a:xfrm>
              <a:custGeom>
                <a:avLst/>
                <a:gdLst>
                  <a:gd name="T0" fmla="*/ 400 w 400"/>
                  <a:gd name="T1" fmla="*/ 0 h 33"/>
                  <a:gd name="T2" fmla="*/ 0 w 400"/>
                  <a:gd name="T3" fmla="*/ 33 h 33"/>
                  <a:gd name="T4" fmla="*/ 0 w 400"/>
                  <a:gd name="T5" fmla="*/ 0 h 33"/>
                  <a:gd name="T6" fmla="*/ 400 w 400"/>
                  <a:gd name="T7" fmla="*/ 0 h 33"/>
                  <a:gd name="T8" fmla="*/ 0 60000 65536"/>
                  <a:gd name="T9" fmla="*/ 0 60000 65536"/>
                  <a:gd name="T10" fmla="*/ 0 60000 65536"/>
                  <a:gd name="T11" fmla="*/ 0 60000 65536"/>
                  <a:gd name="T12" fmla="*/ 0 w 400"/>
                  <a:gd name="T13" fmla="*/ 0 h 33"/>
                  <a:gd name="T14" fmla="*/ 400 w 400"/>
                  <a:gd name="T15" fmla="*/ 33 h 33"/>
                </a:gdLst>
                <a:ahLst/>
                <a:cxnLst>
                  <a:cxn ang="T8">
                    <a:pos x="T0" y="T1"/>
                  </a:cxn>
                  <a:cxn ang="T9">
                    <a:pos x="T2" y="T3"/>
                  </a:cxn>
                  <a:cxn ang="T10">
                    <a:pos x="T4" y="T5"/>
                  </a:cxn>
                  <a:cxn ang="T11">
                    <a:pos x="T6" y="T7"/>
                  </a:cxn>
                </a:cxnLst>
                <a:rect l="T12" t="T13" r="T14" b="T15"/>
                <a:pathLst>
                  <a:path w="400" h="33">
                    <a:moveTo>
                      <a:pt x="400" y="0"/>
                    </a:moveTo>
                    <a:lnTo>
                      <a:pt x="0" y="33"/>
                    </a:lnTo>
                    <a:lnTo>
                      <a:pt x="0" y="0"/>
                    </a:lnTo>
                    <a:lnTo>
                      <a:pt x="400" y="0"/>
                    </a:lnTo>
                    <a:close/>
                  </a:path>
                </a:pathLst>
              </a:custGeom>
              <a:solidFill>
                <a:srgbClr val="000000"/>
              </a:solidFill>
              <a:ln w="9525">
                <a:noFill/>
                <a:round/>
                <a:headEnd/>
                <a:tailEnd/>
              </a:ln>
            </p:spPr>
            <p:txBody>
              <a:bodyPr/>
              <a:lstStyle/>
              <a:p>
                <a:endParaRPr lang="en-US"/>
              </a:p>
            </p:txBody>
          </p:sp>
          <p:sp>
            <p:nvSpPr>
              <p:cNvPr id="292" name="Rectangle 324">
                <a:extLst>
                  <a:ext uri="{FF2B5EF4-FFF2-40B4-BE49-F238E27FC236}">
                    <a16:creationId xmlns:a16="http://schemas.microsoft.com/office/drawing/2014/main" id="{40124A26-B19B-4680-B6D8-239356E1D4B7}"/>
                  </a:ext>
                </a:extLst>
              </p:cNvPr>
              <p:cNvSpPr>
                <a:spLocks noChangeArrowheads="1"/>
              </p:cNvSpPr>
              <p:nvPr/>
            </p:nvSpPr>
            <p:spPr bwMode="auto">
              <a:xfrm>
                <a:off x="683" y="1966"/>
                <a:ext cx="67" cy="6"/>
              </a:xfrm>
              <a:prstGeom prst="rect">
                <a:avLst/>
              </a:prstGeom>
              <a:noFill/>
              <a:ln w="0">
                <a:solidFill>
                  <a:srgbClr val="000000"/>
                </a:solidFill>
                <a:miter lim="800000"/>
                <a:headEnd/>
                <a:tailEnd/>
              </a:ln>
            </p:spPr>
            <p:txBody>
              <a:bodyPr/>
              <a:lstStyle/>
              <a:p>
                <a:endParaRPr lang="en-US"/>
              </a:p>
            </p:txBody>
          </p:sp>
          <p:sp>
            <p:nvSpPr>
              <p:cNvPr id="293" name="Freeform 325">
                <a:extLst>
                  <a:ext uri="{FF2B5EF4-FFF2-40B4-BE49-F238E27FC236}">
                    <a16:creationId xmlns:a16="http://schemas.microsoft.com/office/drawing/2014/main" id="{7FD8747B-D6E3-4568-B0B7-766A1DA2B7E3}"/>
                  </a:ext>
                </a:extLst>
              </p:cNvPr>
              <p:cNvSpPr>
                <a:spLocks/>
              </p:cNvSpPr>
              <p:nvPr/>
            </p:nvSpPr>
            <p:spPr bwMode="auto">
              <a:xfrm>
                <a:off x="683" y="1884"/>
                <a:ext cx="67" cy="6"/>
              </a:xfrm>
              <a:custGeom>
                <a:avLst/>
                <a:gdLst>
                  <a:gd name="T0" fmla="*/ 400 w 400"/>
                  <a:gd name="T1" fmla="*/ 33 h 33"/>
                  <a:gd name="T2" fmla="*/ 400 w 400"/>
                  <a:gd name="T3" fmla="*/ 0 h 33"/>
                  <a:gd name="T4" fmla="*/ 0 w 400"/>
                  <a:gd name="T5" fmla="*/ 33 h 33"/>
                  <a:gd name="T6" fmla="*/ 400 w 400"/>
                  <a:gd name="T7" fmla="*/ 33 h 33"/>
                  <a:gd name="T8" fmla="*/ 0 60000 65536"/>
                  <a:gd name="T9" fmla="*/ 0 60000 65536"/>
                  <a:gd name="T10" fmla="*/ 0 60000 65536"/>
                  <a:gd name="T11" fmla="*/ 0 60000 65536"/>
                  <a:gd name="T12" fmla="*/ 0 w 400"/>
                  <a:gd name="T13" fmla="*/ 0 h 33"/>
                  <a:gd name="T14" fmla="*/ 400 w 400"/>
                  <a:gd name="T15" fmla="*/ 33 h 33"/>
                </a:gdLst>
                <a:ahLst/>
                <a:cxnLst>
                  <a:cxn ang="T8">
                    <a:pos x="T0" y="T1"/>
                  </a:cxn>
                  <a:cxn ang="T9">
                    <a:pos x="T2" y="T3"/>
                  </a:cxn>
                  <a:cxn ang="T10">
                    <a:pos x="T4" y="T5"/>
                  </a:cxn>
                  <a:cxn ang="T11">
                    <a:pos x="T6" y="T7"/>
                  </a:cxn>
                </a:cxnLst>
                <a:rect l="T12" t="T13" r="T14" b="T15"/>
                <a:pathLst>
                  <a:path w="400" h="33">
                    <a:moveTo>
                      <a:pt x="400" y="33"/>
                    </a:moveTo>
                    <a:lnTo>
                      <a:pt x="400" y="0"/>
                    </a:lnTo>
                    <a:lnTo>
                      <a:pt x="0" y="33"/>
                    </a:lnTo>
                    <a:lnTo>
                      <a:pt x="400" y="33"/>
                    </a:lnTo>
                    <a:close/>
                  </a:path>
                </a:pathLst>
              </a:custGeom>
              <a:solidFill>
                <a:srgbClr val="000000"/>
              </a:solidFill>
              <a:ln w="9525">
                <a:noFill/>
                <a:round/>
                <a:headEnd/>
                <a:tailEnd/>
              </a:ln>
            </p:spPr>
            <p:txBody>
              <a:bodyPr/>
              <a:lstStyle/>
              <a:p>
                <a:endParaRPr lang="en-US"/>
              </a:p>
            </p:txBody>
          </p:sp>
          <p:sp>
            <p:nvSpPr>
              <p:cNvPr id="294" name="Freeform 326">
                <a:extLst>
                  <a:ext uri="{FF2B5EF4-FFF2-40B4-BE49-F238E27FC236}">
                    <a16:creationId xmlns:a16="http://schemas.microsoft.com/office/drawing/2014/main" id="{6D53DF79-81AC-4F48-8675-6F6BFEB3AD02}"/>
                  </a:ext>
                </a:extLst>
              </p:cNvPr>
              <p:cNvSpPr>
                <a:spLocks/>
              </p:cNvSpPr>
              <p:nvPr/>
            </p:nvSpPr>
            <p:spPr bwMode="auto">
              <a:xfrm>
                <a:off x="683" y="1884"/>
                <a:ext cx="67" cy="6"/>
              </a:xfrm>
              <a:custGeom>
                <a:avLst/>
                <a:gdLst>
                  <a:gd name="T0" fmla="*/ 400 w 400"/>
                  <a:gd name="T1" fmla="*/ 0 h 33"/>
                  <a:gd name="T2" fmla="*/ 0 w 400"/>
                  <a:gd name="T3" fmla="*/ 33 h 33"/>
                  <a:gd name="T4" fmla="*/ 0 w 400"/>
                  <a:gd name="T5" fmla="*/ 0 h 33"/>
                  <a:gd name="T6" fmla="*/ 400 w 400"/>
                  <a:gd name="T7" fmla="*/ 0 h 33"/>
                  <a:gd name="T8" fmla="*/ 0 60000 65536"/>
                  <a:gd name="T9" fmla="*/ 0 60000 65536"/>
                  <a:gd name="T10" fmla="*/ 0 60000 65536"/>
                  <a:gd name="T11" fmla="*/ 0 60000 65536"/>
                  <a:gd name="T12" fmla="*/ 0 w 400"/>
                  <a:gd name="T13" fmla="*/ 0 h 33"/>
                  <a:gd name="T14" fmla="*/ 400 w 400"/>
                  <a:gd name="T15" fmla="*/ 33 h 33"/>
                </a:gdLst>
                <a:ahLst/>
                <a:cxnLst>
                  <a:cxn ang="T8">
                    <a:pos x="T0" y="T1"/>
                  </a:cxn>
                  <a:cxn ang="T9">
                    <a:pos x="T2" y="T3"/>
                  </a:cxn>
                  <a:cxn ang="T10">
                    <a:pos x="T4" y="T5"/>
                  </a:cxn>
                  <a:cxn ang="T11">
                    <a:pos x="T6" y="T7"/>
                  </a:cxn>
                </a:cxnLst>
                <a:rect l="T12" t="T13" r="T14" b="T15"/>
                <a:pathLst>
                  <a:path w="400" h="33">
                    <a:moveTo>
                      <a:pt x="400" y="0"/>
                    </a:moveTo>
                    <a:lnTo>
                      <a:pt x="0" y="33"/>
                    </a:lnTo>
                    <a:lnTo>
                      <a:pt x="0" y="0"/>
                    </a:lnTo>
                    <a:lnTo>
                      <a:pt x="400" y="0"/>
                    </a:lnTo>
                    <a:close/>
                  </a:path>
                </a:pathLst>
              </a:custGeom>
              <a:solidFill>
                <a:srgbClr val="000000"/>
              </a:solidFill>
              <a:ln w="9525">
                <a:noFill/>
                <a:round/>
                <a:headEnd/>
                <a:tailEnd/>
              </a:ln>
            </p:spPr>
            <p:txBody>
              <a:bodyPr/>
              <a:lstStyle/>
              <a:p>
                <a:endParaRPr lang="en-US"/>
              </a:p>
            </p:txBody>
          </p:sp>
          <p:sp>
            <p:nvSpPr>
              <p:cNvPr id="295" name="Rectangle 327">
                <a:extLst>
                  <a:ext uri="{FF2B5EF4-FFF2-40B4-BE49-F238E27FC236}">
                    <a16:creationId xmlns:a16="http://schemas.microsoft.com/office/drawing/2014/main" id="{9FC7581B-B716-4131-9E15-B43B8D0C6022}"/>
                  </a:ext>
                </a:extLst>
              </p:cNvPr>
              <p:cNvSpPr>
                <a:spLocks noChangeArrowheads="1"/>
              </p:cNvSpPr>
              <p:nvPr/>
            </p:nvSpPr>
            <p:spPr bwMode="auto">
              <a:xfrm>
                <a:off x="683" y="1884"/>
                <a:ext cx="67" cy="6"/>
              </a:xfrm>
              <a:prstGeom prst="rect">
                <a:avLst/>
              </a:prstGeom>
              <a:noFill/>
              <a:ln w="0">
                <a:solidFill>
                  <a:srgbClr val="000000"/>
                </a:solidFill>
                <a:miter lim="800000"/>
                <a:headEnd/>
                <a:tailEnd/>
              </a:ln>
            </p:spPr>
            <p:txBody>
              <a:bodyPr/>
              <a:lstStyle/>
              <a:p>
                <a:endParaRPr lang="en-US"/>
              </a:p>
            </p:txBody>
          </p:sp>
          <p:sp>
            <p:nvSpPr>
              <p:cNvPr id="296" name="Freeform 328">
                <a:extLst>
                  <a:ext uri="{FF2B5EF4-FFF2-40B4-BE49-F238E27FC236}">
                    <a16:creationId xmlns:a16="http://schemas.microsoft.com/office/drawing/2014/main" id="{69E24D49-9201-4102-B667-2D2F86E90C6A}"/>
                  </a:ext>
                </a:extLst>
              </p:cNvPr>
              <p:cNvSpPr>
                <a:spLocks/>
              </p:cNvSpPr>
              <p:nvPr/>
            </p:nvSpPr>
            <p:spPr bwMode="auto">
              <a:xfrm>
                <a:off x="683" y="1802"/>
                <a:ext cx="67" cy="6"/>
              </a:xfrm>
              <a:custGeom>
                <a:avLst/>
                <a:gdLst>
                  <a:gd name="T0" fmla="*/ 400 w 400"/>
                  <a:gd name="T1" fmla="*/ 33 h 33"/>
                  <a:gd name="T2" fmla="*/ 400 w 400"/>
                  <a:gd name="T3" fmla="*/ 0 h 33"/>
                  <a:gd name="T4" fmla="*/ 0 w 400"/>
                  <a:gd name="T5" fmla="*/ 33 h 33"/>
                  <a:gd name="T6" fmla="*/ 400 w 400"/>
                  <a:gd name="T7" fmla="*/ 33 h 33"/>
                  <a:gd name="T8" fmla="*/ 0 60000 65536"/>
                  <a:gd name="T9" fmla="*/ 0 60000 65536"/>
                  <a:gd name="T10" fmla="*/ 0 60000 65536"/>
                  <a:gd name="T11" fmla="*/ 0 60000 65536"/>
                  <a:gd name="T12" fmla="*/ 0 w 400"/>
                  <a:gd name="T13" fmla="*/ 0 h 33"/>
                  <a:gd name="T14" fmla="*/ 400 w 400"/>
                  <a:gd name="T15" fmla="*/ 33 h 33"/>
                </a:gdLst>
                <a:ahLst/>
                <a:cxnLst>
                  <a:cxn ang="T8">
                    <a:pos x="T0" y="T1"/>
                  </a:cxn>
                  <a:cxn ang="T9">
                    <a:pos x="T2" y="T3"/>
                  </a:cxn>
                  <a:cxn ang="T10">
                    <a:pos x="T4" y="T5"/>
                  </a:cxn>
                  <a:cxn ang="T11">
                    <a:pos x="T6" y="T7"/>
                  </a:cxn>
                </a:cxnLst>
                <a:rect l="T12" t="T13" r="T14" b="T15"/>
                <a:pathLst>
                  <a:path w="400" h="33">
                    <a:moveTo>
                      <a:pt x="400" y="33"/>
                    </a:moveTo>
                    <a:lnTo>
                      <a:pt x="400" y="0"/>
                    </a:lnTo>
                    <a:lnTo>
                      <a:pt x="0" y="33"/>
                    </a:lnTo>
                    <a:lnTo>
                      <a:pt x="400" y="33"/>
                    </a:lnTo>
                    <a:close/>
                  </a:path>
                </a:pathLst>
              </a:custGeom>
              <a:solidFill>
                <a:srgbClr val="000000"/>
              </a:solidFill>
              <a:ln w="9525">
                <a:noFill/>
                <a:round/>
                <a:headEnd/>
                <a:tailEnd/>
              </a:ln>
            </p:spPr>
            <p:txBody>
              <a:bodyPr/>
              <a:lstStyle/>
              <a:p>
                <a:endParaRPr lang="en-US"/>
              </a:p>
            </p:txBody>
          </p:sp>
          <p:sp>
            <p:nvSpPr>
              <p:cNvPr id="297" name="Freeform 329">
                <a:extLst>
                  <a:ext uri="{FF2B5EF4-FFF2-40B4-BE49-F238E27FC236}">
                    <a16:creationId xmlns:a16="http://schemas.microsoft.com/office/drawing/2014/main" id="{FE777F02-61F4-4F20-B36E-6855EADDB424}"/>
                  </a:ext>
                </a:extLst>
              </p:cNvPr>
              <p:cNvSpPr>
                <a:spLocks/>
              </p:cNvSpPr>
              <p:nvPr/>
            </p:nvSpPr>
            <p:spPr bwMode="auto">
              <a:xfrm>
                <a:off x="683" y="1802"/>
                <a:ext cx="67" cy="6"/>
              </a:xfrm>
              <a:custGeom>
                <a:avLst/>
                <a:gdLst>
                  <a:gd name="T0" fmla="*/ 400 w 400"/>
                  <a:gd name="T1" fmla="*/ 0 h 33"/>
                  <a:gd name="T2" fmla="*/ 0 w 400"/>
                  <a:gd name="T3" fmla="*/ 33 h 33"/>
                  <a:gd name="T4" fmla="*/ 0 w 400"/>
                  <a:gd name="T5" fmla="*/ 0 h 33"/>
                  <a:gd name="T6" fmla="*/ 400 w 400"/>
                  <a:gd name="T7" fmla="*/ 0 h 33"/>
                  <a:gd name="T8" fmla="*/ 0 60000 65536"/>
                  <a:gd name="T9" fmla="*/ 0 60000 65536"/>
                  <a:gd name="T10" fmla="*/ 0 60000 65536"/>
                  <a:gd name="T11" fmla="*/ 0 60000 65536"/>
                  <a:gd name="T12" fmla="*/ 0 w 400"/>
                  <a:gd name="T13" fmla="*/ 0 h 33"/>
                  <a:gd name="T14" fmla="*/ 400 w 400"/>
                  <a:gd name="T15" fmla="*/ 33 h 33"/>
                </a:gdLst>
                <a:ahLst/>
                <a:cxnLst>
                  <a:cxn ang="T8">
                    <a:pos x="T0" y="T1"/>
                  </a:cxn>
                  <a:cxn ang="T9">
                    <a:pos x="T2" y="T3"/>
                  </a:cxn>
                  <a:cxn ang="T10">
                    <a:pos x="T4" y="T5"/>
                  </a:cxn>
                  <a:cxn ang="T11">
                    <a:pos x="T6" y="T7"/>
                  </a:cxn>
                </a:cxnLst>
                <a:rect l="T12" t="T13" r="T14" b="T15"/>
                <a:pathLst>
                  <a:path w="400" h="33">
                    <a:moveTo>
                      <a:pt x="400" y="0"/>
                    </a:moveTo>
                    <a:lnTo>
                      <a:pt x="0" y="33"/>
                    </a:lnTo>
                    <a:lnTo>
                      <a:pt x="0" y="0"/>
                    </a:lnTo>
                    <a:lnTo>
                      <a:pt x="400" y="0"/>
                    </a:lnTo>
                    <a:close/>
                  </a:path>
                </a:pathLst>
              </a:custGeom>
              <a:solidFill>
                <a:srgbClr val="000000"/>
              </a:solidFill>
              <a:ln w="9525">
                <a:noFill/>
                <a:round/>
                <a:headEnd/>
                <a:tailEnd/>
              </a:ln>
            </p:spPr>
            <p:txBody>
              <a:bodyPr/>
              <a:lstStyle/>
              <a:p>
                <a:endParaRPr lang="en-US"/>
              </a:p>
            </p:txBody>
          </p:sp>
          <p:sp>
            <p:nvSpPr>
              <p:cNvPr id="298" name="Rectangle 330">
                <a:extLst>
                  <a:ext uri="{FF2B5EF4-FFF2-40B4-BE49-F238E27FC236}">
                    <a16:creationId xmlns:a16="http://schemas.microsoft.com/office/drawing/2014/main" id="{80854BC4-5A7A-4FA7-B77A-D322B9304BFA}"/>
                  </a:ext>
                </a:extLst>
              </p:cNvPr>
              <p:cNvSpPr>
                <a:spLocks noChangeArrowheads="1"/>
              </p:cNvSpPr>
              <p:nvPr/>
            </p:nvSpPr>
            <p:spPr bwMode="auto">
              <a:xfrm>
                <a:off x="683" y="1802"/>
                <a:ext cx="67" cy="6"/>
              </a:xfrm>
              <a:prstGeom prst="rect">
                <a:avLst/>
              </a:prstGeom>
              <a:noFill/>
              <a:ln w="0">
                <a:solidFill>
                  <a:srgbClr val="000000"/>
                </a:solidFill>
                <a:miter lim="800000"/>
                <a:headEnd/>
                <a:tailEnd/>
              </a:ln>
            </p:spPr>
            <p:txBody>
              <a:bodyPr/>
              <a:lstStyle/>
              <a:p>
                <a:endParaRPr lang="en-US"/>
              </a:p>
            </p:txBody>
          </p:sp>
          <p:sp>
            <p:nvSpPr>
              <p:cNvPr id="299" name="Freeform 331">
                <a:extLst>
                  <a:ext uri="{FF2B5EF4-FFF2-40B4-BE49-F238E27FC236}">
                    <a16:creationId xmlns:a16="http://schemas.microsoft.com/office/drawing/2014/main" id="{2FCB8AD8-B6B4-4A09-B7F2-5EE944DAB5B9}"/>
                  </a:ext>
                </a:extLst>
              </p:cNvPr>
              <p:cNvSpPr>
                <a:spLocks/>
              </p:cNvSpPr>
              <p:nvPr/>
            </p:nvSpPr>
            <p:spPr bwMode="auto">
              <a:xfrm>
                <a:off x="2888" y="3153"/>
                <a:ext cx="131" cy="6"/>
              </a:xfrm>
              <a:custGeom>
                <a:avLst/>
                <a:gdLst>
                  <a:gd name="T0" fmla="*/ 785 w 785"/>
                  <a:gd name="T1" fmla="*/ 32 h 32"/>
                  <a:gd name="T2" fmla="*/ 785 w 785"/>
                  <a:gd name="T3" fmla="*/ 0 h 32"/>
                  <a:gd name="T4" fmla="*/ 0 w 785"/>
                  <a:gd name="T5" fmla="*/ 32 h 32"/>
                  <a:gd name="T6" fmla="*/ 785 w 785"/>
                  <a:gd name="T7" fmla="*/ 32 h 32"/>
                  <a:gd name="T8" fmla="*/ 0 60000 65536"/>
                  <a:gd name="T9" fmla="*/ 0 60000 65536"/>
                  <a:gd name="T10" fmla="*/ 0 60000 65536"/>
                  <a:gd name="T11" fmla="*/ 0 60000 65536"/>
                  <a:gd name="T12" fmla="*/ 0 w 785"/>
                  <a:gd name="T13" fmla="*/ 0 h 32"/>
                  <a:gd name="T14" fmla="*/ 785 w 785"/>
                  <a:gd name="T15" fmla="*/ 32 h 32"/>
                </a:gdLst>
                <a:ahLst/>
                <a:cxnLst>
                  <a:cxn ang="T8">
                    <a:pos x="T0" y="T1"/>
                  </a:cxn>
                  <a:cxn ang="T9">
                    <a:pos x="T2" y="T3"/>
                  </a:cxn>
                  <a:cxn ang="T10">
                    <a:pos x="T4" y="T5"/>
                  </a:cxn>
                  <a:cxn ang="T11">
                    <a:pos x="T6" y="T7"/>
                  </a:cxn>
                </a:cxnLst>
                <a:rect l="T12" t="T13" r="T14" b="T15"/>
                <a:pathLst>
                  <a:path w="785" h="32">
                    <a:moveTo>
                      <a:pt x="785" y="32"/>
                    </a:moveTo>
                    <a:lnTo>
                      <a:pt x="785" y="0"/>
                    </a:lnTo>
                    <a:lnTo>
                      <a:pt x="0" y="32"/>
                    </a:lnTo>
                    <a:lnTo>
                      <a:pt x="785" y="32"/>
                    </a:lnTo>
                    <a:close/>
                  </a:path>
                </a:pathLst>
              </a:custGeom>
              <a:solidFill>
                <a:srgbClr val="000000"/>
              </a:solidFill>
              <a:ln w="9525">
                <a:noFill/>
                <a:round/>
                <a:headEnd/>
                <a:tailEnd/>
              </a:ln>
            </p:spPr>
            <p:txBody>
              <a:bodyPr/>
              <a:lstStyle/>
              <a:p>
                <a:endParaRPr lang="en-US"/>
              </a:p>
            </p:txBody>
          </p:sp>
          <p:sp>
            <p:nvSpPr>
              <p:cNvPr id="300" name="Freeform 332">
                <a:extLst>
                  <a:ext uri="{FF2B5EF4-FFF2-40B4-BE49-F238E27FC236}">
                    <a16:creationId xmlns:a16="http://schemas.microsoft.com/office/drawing/2014/main" id="{5FCAB581-E50E-4CD2-A8AB-12E98C5CA1CE}"/>
                  </a:ext>
                </a:extLst>
              </p:cNvPr>
              <p:cNvSpPr>
                <a:spLocks/>
              </p:cNvSpPr>
              <p:nvPr/>
            </p:nvSpPr>
            <p:spPr bwMode="auto">
              <a:xfrm>
                <a:off x="2883" y="3153"/>
                <a:ext cx="136" cy="6"/>
              </a:xfrm>
              <a:custGeom>
                <a:avLst/>
                <a:gdLst>
                  <a:gd name="T0" fmla="*/ 817 w 817"/>
                  <a:gd name="T1" fmla="*/ 0 h 32"/>
                  <a:gd name="T2" fmla="*/ 32 w 817"/>
                  <a:gd name="T3" fmla="*/ 32 h 32"/>
                  <a:gd name="T4" fmla="*/ 0 w 817"/>
                  <a:gd name="T5" fmla="*/ 0 h 32"/>
                  <a:gd name="T6" fmla="*/ 817 w 817"/>
                  <a:gd name="T7" fmla="*/ 0 h 32"/>
                  <a:gd name="T8" fmla="*/ 0 60000 65536"/>
                  <a:gd name="T9" fmla="*/ 0 60000 65536"/>
                  <a:gd name="T10" fmla="*/ 0 60000 65536"/>
                  <a:gd name="T11" fmla="*/ 0 60000 65536"/>
                  <a:gd name="T12" fmla="*/ 0 w 817"/>
                  <a:gd name="T13" fmla="*/ 0 h 32"/>
                  <a:gd name="T14" fmla="*/ 817 w 817"/>
                  <a:gd name="T15" fmla="*/ 32 h 32"/>
                </a:gdLst>
                <a:ahLst/>
                <a:cxnLst>
                  <a:cxn ang="T8">
                    <a:pos x="T0" y="T1"/>
                  </a:cxn>
                  <a:cxn ang="T9">
                    <a:pos x="T2" y="T3"/>
                  </a:cxn>
                  <a:cxn ang="T10">
                    <a:pos x="T4" y="T5"/>
                  </a:cxn>
                  <a:cxn ang="T11">
                    <a:pos x="T6" y="T7"/>
                  </a:cxn>
                </a:cxnLst>
                <a:rect l="T12" t="T13" r="T14" b="T15"/>
                <a:pathLst>
                  <a:path w="817" h="32">
                    <a:moveTo>
                      <a:pt x="817" y="0"/>
                    </a:moveTo>
                    <a:lnTo>
                      <a:pt x="32" y="32"/>
                    </a:lnTo>
                    <a:lnTo>
                      <a:pt x="0" y="0"/>
                    </a:lnTo>
                    <a:lnTo>
                      <a:pt x="817" y="0"/>
                    </a:lnTo>
                    <a:close/>
                  </a:path>
                </a:pathLst>
              </a:custGeom>
              <a:solidFill>
                <a:srgbClr val="000000"/>
              </a:solidFill>
              <a:ln w="9525">
                <a:noFill/>
                <a:round/>
                <a:headEnd/>
                <a:tailEnd/>
              </a:ln>
            </p:spPr>
            <p:txBody>
              <a:bodyPr/>
              <a:lstStyle/>
              <a:p>
                <a:endParaRPr lang="en-US"/>
              </a:p>
            </p:txBody>
          </p:sp>
          <p:sp>
            <p:nvSpPr>
              <p:cNvPr id="301" name="Freeform 333">
                <a:extLst>
                  <a:ext uri="{FF2B5EF4-FFF2-40B4-BE49-F238E27FC236}">
                    <a16:creationId xmlns:a16="http://schemas.microsoft.com/office/drawing/2014/main" id="{1BBBB135-84BC-411A-BEC5-C85804335DE5}"/>
                  </a:ext>
                </a:extLst>
              </p:cNvPr>
              <p:cNvSpPr>
                <a:spLocks/>
              </p:cNvSpPr>
              <p:nvPr/>
            </p:nvSpPr>
            <p:spPr bwMode="auto">
              <a:xfrm>
                <a:off x="2883" y="3153"/>
                <a:ext cx="136" cy="6"/>
              </a:xfrm>
              <a:custGeom>
                <a:avLst/>
                <a:gdLst>
                  <a:gd name="T0" fmla="*/ 817 w 817"/>
                  <a:gd name="T1" fmla="*/ 32 h 32"/>
                  <a:gd name="T2" fmla="*/ 817 w 817"/>
                  <a:gd name="T3" fmla="*/ 0 h 32"/>
                  <a:gd name="T4" fmla="*/ 0 w 817"/>
                  <a:gd name="T5" fmla="*/ 0 h 32"/>
                  <a:gd name="T6" fmla="*/ 32 w 817"/>
                  <a:gd name="T7" fmla="*/ 32 h 32"/>
                  <a:gd name="T8" fmla="*/ 817 w 817"/>
                  <a:gd name="T9" fmla="*/ 32 h 32"/>
                  <a:gd name="T10" fmla="*/ 0 60000 65536"/>
                  <a:gd name="T11" fmla="*/ 0 60000 65536"/>
                  <a:gd name="T12" fmla="*/ 0 60000 65536"/>
                  <a:gd name="T13" fmla="*/ 0 60000 65536"/>
                  <a:gd name="T14" fmla="*/ 0 60000 65536"/>
                  <a:gd name="T15" fmla="*/ 0 w 817"/>
                  <a:gd name="T16" fmla="*/ 0 h 32"/>
                  <a:gd name="T17" fmla="*/ 817 w 817"/>
                  <a:gd name="T18" fmla="*/ 32 h 32"/>
                </a:gdLst>
                <a:ahLst/>
                <a:cxnLst>
                  <a:cxn ang="T10">
                    <a:pos x="T0" y="T1"/>
                  </a:cxn>
                  <a:cxn ang="T11">
                    <a:pos x="T2" y="T3"/>
                  </a:cxn>
                  <a:cxn ang="T12">
                    <a:pos x="T4" y="T5"/>
                  </a:cxn>
                  <a:cxn ang="T13">
                    <a:pos x="T6" y="T7"/>
                  </a:cxn>
                  <a:cxn ang="T14">
                    <a:pos x="T8" y="T9"/>
                  </a:cxn>
                </a:cxnLst>
                <a:rect l="T15" t="T16" r="T17" b="T18"/>
                <a:pathLst>
                  <a:path w="817" h="32">
                    <a:moveTo>
                      <a:pt x="817" y="32"/>
                    </a:moveTo>
                    <a:lnTo>
                      <a:pt x="817" y="0"/>
                    </a:lnTo>
                    <a:lnTo>
                      <a:pt x="0" y="0"/>
                    </a:lnTo>
                    <a:lnTo>
                      <a:pt x="32" y="32"/>
                    </a:lnTo>
                    <a:lnTo>
                      <a:pt x="817" y="32"/>
                    </a:lnTo>
                  </a:path>
                </a:pathLst>
              </a:custGeom>
              <a:noFill/>
              <a:ln w="0">
                <a:solidFill>
                  <a:srgbClr val="000000"/>
                </a:solidFill>
                <a:prstDash val="solid"/>
                <a:round/>
                <a:headEnd/>
                <a:tailEnd/>
              </a:ln>
            </p:spPr>
            <p:txBody>
              <a:bodyPr/>
              <a:lstStyle/>
              <a:p>
                <a:endParaRPr lang="en-US"/>
              </a:p>
            </p:txBody>
          </p:sp>
          <p:sp>
            <p:nvSpPr>
              <p:cNvPr id="302" name="Freeform 334">
                <a:extLst>
                  <a:ext uri="{FF2B5EF4-FFF2-40B4-BE49-F238E27FC236}">
                    <a16:creationId xmlns:a16="http://schemas.microsoft.com/office/drawing/2014/main" id="{BC473A58-961C-401A-B9A2-9D42A3864A24}"/>
                  </a:ext>
                </a:extLst>
              </p:cNvPr>
              <p:cNvSpPr>
                <a:spLocks/>
              </p:cNvSpPr>
              <p:nvPr/>
            </p:nvSpPr>
            <p:spPr bwMode="auto">
              <a:xfrm>
                <a:off x="2883" y="3153"/>
                <a:ext cx="5" cy="737"/>
              </a:xfrm>
              <a:custGeom>
                <a:avLst/>
                <a:gdLst>
                  <a:gd name="T0" fmla="*/ 32 w 32"/>
                  <a:gd name="T1" fmla="*/ 32 h 3683"/>
                  <a:gd name="T2" fmla="*/ 0 w 32"/>
                  <a:gd name="T3" fmla="*/ 0 h 3683"/>
                  <a:gd name="T4" fmla="*/ 32 w 32"/>
                  <a:gd name="T5" fmla="*/ 3683 h 3683"/>
                  <a:gd name="T6" fmla="*/ 32 w 32"/>
                  <a:gd name="T7" fmla="*/ 32 h 3683"/>
                  <a:gd name="T8" fmla="*/ 0 60000 65536"/>
                  <a:gd name="T9" fmla="*/ 0 60000 65536"/>
                  <a:gd name="T10" fmla="*/ 0 60000 65536"/>
                  <a:gd name="T11" fmla="*/ 0 60000 65536"/>
                  <a:gd name="T12" fmla="*/ 0 w 32"/>
                  <a:gd name="T13" fmla="*/ 0 h 3683"/>
                  <a:gd name="T14" fmla="*/ 32 w 32"/>
                  <a:gd name="T15" fmla="*/ 3683 h 3683"/>
                </a:gdLst>
                <a:ahLst/>
                <a:cxnLst>
                  <a:cxn ang="T8">
                    <a:pos x="T0" y="T1"/>
                  </a:cxn>
                  <a:cxn ang="T9">
                    <a:pos x="T2" y="T3"/>
                  </a:cxn>
                  <a:cxn ang="T10">
                    <a:pos x="T4" y="T5"/>
                  </a:cxn>
                  <a:cxn ang="T11">
                    <a:pos x="T6" y="T7"/>
                  </a:cxn>
                </a:cxnLst>
                <a:rect l="T12" t="T13" r="T14" b="T15"/>
                <a:pathLst>
                  <a:path w="32" h="3683">
                    <a:moveTo>
                      <a:pt x="32" y="32"/>
                    </a:moveTo>
                    <a:lnTo>
                      <a:pt x="0" y="0"/>
                    </a:lnTo>
                    <a:lnTo>
                      <a:pt x="32" y="3683"/>
                    </a:lnTo>
                    <a:lnTo>
                      <a:pt x="32" y="32"/>
                    </a:lnTo>
                    <a:close/>
                  </a:path>
                </a:pathLst>
              </a:custGeom>
              <a:solidFill>
                <a:srgbClr val="000000"/>
              </a:solidFill>
              <a:ln w="9525">
                <a:noFill/>
                <a:round/>
                <a:headEnd/>
                <a:tailEnd/>
              </a:ln>
            </p:spPr>
            <p:txBody>
              <a:bodyPr/>
              <a:lstStyle/>
              <a:p>
                <a:endParaRPr lang="en-US"/>
              </a:p>
            </p:txBody>
          </p:sp>
          <p:sp>
            <p:nvSpPr>
              <p:cNvPr id="303" name="Freeform 335">
                <a:extLst>
                  <a:ext uri="{FF2B5EF4-FFF2-40B4-BE49-F238E27FC236}">
                    <a16:creationId xmlns:a16="http://schemas.microsoft.com/office/drawing/2014/main" id="{0DE80FA5-F6BB-420B-8C8A-D489AC0DC72C}"/>
                  </a:ext>
                </a:extLst>
              </p:cNvPr>
              <p:cNvSpPr>
                <a:spLocks/>
              </p:cNvSpPr>
              <p:nvPr/>
            </p:nvSpPr>
            <p:spPr bwMode="auto">
              <a:xfrm>
                <a:off x="2883" y="3153"/>
                <a:ext cx="5" cy="743"/>
              </a:xfrm>
              <a:custGeom>
                <a:avLst/>
                <a:gdLst>
                  <a:gd name="T0" fmla="*/ 0 w 32"/>
                  <a:gd name="T1" fmla="*/ 0 h 3716"/>
                  <a:gd name="T2" fmla="*/ 32 w 32"/>
                  <a:gd name="T3" fmla="*/ 3683 h 3716"/>
                  <a:gd name="T4" fmla="*/ 0 w 32"/>
                  <a:gd name="T5" fmla="*/ 3716 h 3716"/>
                  <a:gd name="T6" fmla="*/ 0 w 32"/>
                  <a:gd name="T7" fmla="*/ 0 h 3716"/>
                  <a:gd name="T8" fmla="*/ 0 60000 65536"/>
                  <a:gd name="T9" fmla="*/ 0 60000 65536"/>
                  <a:gd name="T10" fmla="*/ 0 60000 65536"/>
                  <a:gd name="T11" fmla="*/ 0 60000 65536"/>
                  <a:gd name="T12" fmla="*/ 0 w 32"/>
                  <a:gd name="T13" fmla="*/ 0 h 3716"/>
                  <a:gd name="T14" fmla="*/ 32 w 32"/>
                  <a:gd name="T15" fmla="*/ 3716 h 3716"/>
                </a:gdLst>
                <a:ahLst/>
                <a:cxnLst>
                  <a:cxn ang="T8">
                    <a:pos x="T0" y="T1"/>
                  </a:cxn>
                  <a:cxn ang="T9">
                    <a:pos x="T2" y="T3"/>
                  </a:cxn>
                  <a:cxn ang="T10">
                    <a:pos x="T4" y="T5"/>
                  </a:cxn>
                  <a:cxn ang="T11">
                    <a:pos x="T6" y="T7"/>
                  </a:cxn>
                </a:cxnLst>
                <a:rect l="T12" t="T13" r="T14" b="T15"/>
                <a:pathLst>
                  <a:path w="32" h="3716">
                    <a:moveTo>
                      <a:pt x="0" y="0"/>
                    </a:moveTo>
                    <a:lnTo>
                      <a:pt x="32" y="3683"/>
                    </a:lnTo>
                    <a:lnTo>
                      <a:pt x="0" y="3716"/>
                    </a:lnTo>
                    <a:lnTo>
                      <a:pt x="0" y="0"/>
                    </a:lnTo>
                    <a:close/>
                  </a:path>
                </a:pathLst>
              </a:custGeom>
              <a:solidFill>
                <a:srgbClr val="000000"/>
              </a:solidFill>
              <a:ln w="9525">
                <a:noFill/>
                <a:round/>
                <a:headEnd/>
                <a:tailEnd/>
              </a:ln>
            </p:spPr>
            <p:txBody>
              <a:bodyPr/>
              <a:lstStyle/>
              <a:p>
                <a:endParaRPr lang="en-US"/>
              </a:p>
            </p:txBody>
          </p:sp>
          <p:sp>
            <p:nvSpPr>
              <p:cNvPr id="304" name="Freeform 336">
                <a:extLst>
                  <a:ext uri="{FF2B5EF4-FFF2-40B4-BE49-F238E27FC236}">
                    <a16:creationId xmlns:a16="http://schemas.microsoft.com/office/drawing/2014/main" id="{AEAAF488-74FC-4628-86D3-63783AE5620C}"/>
                  </a:ext>
                </a:extLst>
              </p:cNvPr>
              <p:cNvSpPr>
                <a:spLocks/>
              </p:cNvSpPr>
              <p:nvPr/>
            </p:nvSpPr>
            <p:spPr bwMode="auto">
              <a:xfrm>
                <a:off x="2883" y="3153"/>
                <a:ext cx="5" cy="743"/>
              </a:xfrm>
              <a:custGeom>
                <a:avLst/>
                <a:gdLst>
                  <a:gd name="T0" fmla="*/ 32 w 32"/>
                  <a:gd name="T1" fmla="*/ 32 h 3716"/>
                  <a:gd name="T2" fmla="*/ 0 w 32"/>
                  <a:gd name="T3" fmla="*/ 0 h 3716"/>
                  <a:gd name="T4" fmla="*/ 0 w 32"/>
                  <a:gd name="T5" fmla="*/ 3716 h 3716"/>
                  <a:gd name="T6" fmla="*/ 32 w 32"/>
                  <a:gd name="T7" fmla="*/ 3683 h 3716"/>
                  <a:gd name="T8" fmla="*/ 32 w 32"/>
                  <a:gd name="T9" fmla="*/ 32 h 3716"/>
                  <a:gd name="T10" fmla="*/ 0 60000 65536"/>
                  <a:gd name="T11" fmla="*/ 0 60000 65536"/>
                  <a:gd name="T12" fmla="*/ 0 60000 65536"/>
                  <a:gd name="T13" fmla="*/ 0 60000 65536"/>
                  <a:gd name="T14" fmla="*/ 0 60000 65536"/>
                  <a:gd name="T15" fmla="*/ 0 w 32"/>
                  <a:gd name="T16" fmla="*/ 0 h 3716"/>
                  <a:gd name="T17" fmla="*/ 32 w 32"/>
                  <a:gd name="T18" fmla="*/ 3716 h 3716"/>
                </a:gdLst>
                <a:ahLst/>
                <a:cxnLst>
                  <a:cxn ang="T10">
                    <a:pos x="T0" y="T1"/>
                  </a:cxn>
                  <a:cxn ang="T11">
                    <a:pos x="T2" y="T3"/>
                  </a:cxn>
                  <a:cxn ang="T12">
                    <a:pos x="T4" y="T5"/>
                  </a:cxn>
                  <a:cxn ang="T13">
                    <a:pos x="T6" y="T7"/>
                  </a:cxn>
                  <a:cxn ang="T14">
                    <a:pos x="T8" y="T9"/>
                  </a:cxn>
                </a:cxnLst>
                <a:rect l="T15" t="T16" r="T17" b="T18"/>
                <a:pathLst>
                  <a:path w="32" h="3716">
                    <a:moveTo>
                      <a:pt x="32" y="32"/>
                    </a:moveTo>
                    <a:lnTo>
                      <a:pt x="0" y="0"/>
                    </a:lnTo>
                    <a:lnTo>
                      <a:pt x="0" y="3716"/>
                    </a:lnTo>
                    <a:lnTo>
                      <a:pt x="32" y="3683"/>
                    </a:lnTo>
                    <a:lnTo>
                      <a:pt x="32" y="32"/>
                    </a:lnTo>
                  </a:path>
                </a:pathLst>
              </a:custGeom>
              <a:noFill/>
              <a:ln w="0">
                <a:solidFill>
                  <a:srgbClr val="000000"/>
                </a:solidFill>
                <a:prstDash val="solid"/>
                <a:round/>
                <a:headEnd/>
                <a:tailEnd/>
              </a:ln>
            </p:spPr>
            <p:txBody>
              <a:bodyPr/>
              <a:lstStyle/>
              <a:p>
                <a:endParaRPr lang="en-US"/>
              </a:p>
            </p:txBody>
          </p:sp>
          <p:sp>
            <p:nvSpPr>
              <p:cNvPr id="305" name="Freeform 337">
                <a:extLst>
                  <a:ext uri="{FF2B5EF4-FFF2-40B4-BE49-F238E27FC236}">
                    <a16:creationId xmlns:a16="http://schemas.microsoft.com/office/drawing/2014/main" id="{21C24162-CC96-48C2-AF07-93FE819DFE58}"/>
                  </a:ext>
                </a:extLst>
              </p:cNvPr>
              <p:cNvSpPr>
                <a:spLocks/>
              </p:cNvSpPr>
              <p:nvPr/>
            </p:nvSpPr>
            <p:spPr bwMode="auto">
              <a:xfrm>
                <a:off x="2883" y="3890"/>
                <a:ext cx="78" cy="6"/>
              </a:xfrm>
              <a:custGeom>
                <a:avLst/>
                <a:gdLst>
                  <a:gd name="T0" fmla="*/ 32 w 469"/>
                  <a:gd name="T1" fmla="*/ 0 h 33"/>
                  <a:gd name="T2" fmla="*/ 0 w 469"/>
                  <a:gd name="T3" fmla="*/ 33 h 33"/>
                  <a:gd name="T4" fmla="*/ 469 w 469"/>
                  <a:gd name="T5" fmla="*/ 0 h 33"/>
                  <a:gd name="T6" fmla="*/ 32 w 469"/>
                  <a:gd name="T7" fmla="*/ 0 h 33"/>
                  <a:gd name="T8" fmla="*/ 0 60000 65536"/>
                  <a:gd name="T9" fmla="*/ 0 60000 65536"/>
                  <a:gd name="T10" fmla="*/ 0 60000 65536"/>
                  <a:gd name="T11" fmla="*/ 0 60000 65536"/>
                  <a:gd name="T12" fmla="*/ 0 w 469"/>
                  <a:gd name="T13" fmla="*/ 0 h 33"/>
                  <a:gd name="T14" fmla="*/ 469 w 469"/>
                  <a:gd name="T15" fmla="*/ 33 h 33"/>
                </a:gdLst>
                <a:ahLst/>
                <a:cxnLst>
                  <a:cxn ang="T8">
                    <a:pos x="T0" y="T1"/>
                  </a:cxn>
                  <a:cxn ang="T9">
                    <a:pos x="T2" y="T3"/>
                  </a:cxn>
                  <a:cxn ang="T10">
                    <a:pos x="T4" y="T5"/>
                  </a:cxn>
                  <a:cxn ang="T11">
                    <a:pos x="T6" y="T7"/>
                  </a:cxn>
                </a:cxnLst>
                <a:rect l="T12" t="T13" r="T14" b="T15"/>
                <a:pathLst>
                  <a:path w="469" h="33">
                    <a:moveTo>
                      <a:pt x="32" y="0"/>
                    </a:moveTo>
                    <a:lnTo>
                      <a:pt x="0" y="33"/>
                    </a:lnTo>
                    <a:lnTo>
                      <a:pt x="469" y="0"/>
                    </a:lnTo>
                    <a:lnTo>
                      <a:pt x="32" y="0"/>
                    </a:lnTo>
                    <a:close/>
                  </a:path>
                </a:pathLst>
              </a:custGeom>
              <a:solidFill>
                <a:srgbClr val="000000"/>
              </a:solidFill>
              <a:ln w="9525">
                <a:noFill/>
                <a:round/>
                <a:headEnd/>
                <a:tailEnd/>
              </a:ln>
            </p:spPr>
            <p:txBody>
              <a:bodyPr/>
              <a:lstStyle/>
              <a:p>
                <a:endParaRPr lang="en-US"/>
              </a:p>
            </p:txBody>
          </p:sp>
          <p:sp>
            <p:nvSpPr>
              <p:cNvPr id="306" name="Freeform 338">
                <a:extLst>
                  <a:ext uri="{FF2B5EF4-FFF2-40B4-BE49-F238E27FC236}">
                    <a16:creationId xmlns:a16="http://schemas.microsoft.com/office/drawing/2014/main" id="{98D75179-7FB9-49DD-8BF9-91E0AFEAEB9A}"/>
                  </a:ext>
                </a:extLst>
              </p:cNvPr>
              <p:cNvSpPr>
                <a:spLocks/>
              </p:cNvSpPr>
              <p:nvPr/>
            </p:nvSpPr>
            <p:spPr bwMode="auto">
              <a:xfrm>
                <a:off x="2883" y="3890"/>
                <a:ext cx="78" cy="6"/>
              </a:xfrm>
              <a:custGeom>
                <a:avLst/>
                <a:gdLst>
                  <a:gd name="T0" fmla="*/ 0 w 469"/>
                  <a:gd name="T1" fmla="*/ 33 h 33"/>
                  <a:gd name="T2" fmla="*/ 469 w 469"/>
                  <a:gd name="T3" fmla="*/ 0 h 33"/>
                  <a:gd name="T4" fmla="*/ 469 w 469"/>
                  <a:gd name="T5" fmla="*/ 33 h 33"/>
                  <a:gd name="T6" fmla="*/ 0 w 469"/>
                  <a:gd name="T7" fmla="*/ 33 h 33"/>
                  <a:gd name="T8" fmla="*/ 0 60000 65536"/>
                  <a:gd name="T9" fmla="*/ 0 60000 65536"/>
                  <a:gd name="T10" fmla="*/ 0 60000 65536"/>
                  <a:gd name="T11" fmla="*/ 0 60000 65536"/>
                  <a:gd name="T12" fmla="*/ 0 w 469"/>
                  <a:gd name="T13" fmla="*/ 0 h 33"/>
                  <a:gd name="T14" fmla="*/ 469 w 469"/>
                  <a:gd name="T15" fmla="*/ 33 h 33"/>
                </a:gdLst>
                <a:ahLst/>
                <a:cxnLst>
                  <a:cxn ang="T8">
                    <a:pos x="T0" y="T1"/>
                  </a:cxn>
                  <a:cxn ang="T9">
                    <a:pos x="T2" y="T3"/>
                  </a:cxn>
                  <a:cxn ang="T10">
                    <a:pos x="T4" y="T5"/>
                  </a:cxn>
                  <a:cxn ang="T11">
                    <a:pos x="T6" y="T7"/>
                  </a:cxn>
                </a:cxnLst>
                <a:rect l="T12" t="T13" r="T14" b="T15"/>
                <a:pathLst>
                  <a:path w="469" h="33">
                    <a:moveTo>
                      <a:pt x="0" y="33"/>
                    </a:moveTo>
                    <a:lnTo>
                      <a:pt x="469" y="0"/>
                    </a:lnTo>
                    <a:lnTo>
                      <a:pt x="469" y="33"/>
                    </a:lnTo>
                    <a:lnTo>
                      <a:pt x="0" y="33"/>
                    </a:lnTo>
                    <a:close/>
                  </a:path>
                </a:pathLst>
              </a:custGeom>
              <a:solidFill>
                <a:srgbClr val="000000"/>
              </a:solidFill>
              <a:ln w="9525">
                <a:noFill/>
                <a:round/>
                <a:headEnd/>
                <a:tailEnd/>
              </a:ln>
            </p:spPr>
            <p:txBody>
              <a:bodyPr/>
              <a:lstStyle/>
              <a:p>
                <a:endParaRPr lang="en-US"/>
              </a:p>
            </p:txBody>
          </p:sp>
          <p:sp>
            <p:nvSpPr>
              <p:cNvPr id="307" name="Freeform 339">
                <a:extLst>
                  <a:ext uri="{FF2B5EF4-FFF2-40B4-BE49-F238E27FC236}">
                    <a16:creationId xmlns:a16="http://schemas.microsoft.com/office/drawing/2014/main" id="{0B00F931-86A3-416B-AEE3-5D2A59F359AF}"/>
                  </a:ext>
                </a:extLst>
              </p:cNvPr>
              <p:cNvSpPr>
                <a:spLocks/>
              </p:cNvSpPr>
              <p:nvPr/>
            </p:nvSpPr>
            <p:spPr bwMode="auto">
              <a:xfrm>
                <a:off x="2883" y="3890"/>
                <a:ext cx="78" cy="6"/>
              </a:xfrm>
              <a:custGeom>
                <a:avLst/>
                <a:gdLst>
                  <a:gd name="T0" fmla="*/ 32 w 469"/>
                  <a:gd name="T1" fmla="*/ 0 h 33"/>
                  <a:gd name="T2" fmla="*/ 0 w 469"/>
                  <a:gd name="T3" fmla="*/ 33 h 33"/>
                  <a:gd name="T4" fmla="*/ 469 w 469"/>
                  <a:gd name="T5" fmla="*/ 33 h 33"/>
                  <a:gd name="T6" fmla="*/ 469 w 469"/>
                  <a:gd name="T7" fmla="*/ 0 h 33"/>
                  <a:gd name="T8" fmla="*/ 32 w 469"/>
                  <a:gd name="T9" fmla="*/ 0 h 33"/>
                  <a:gd name="T10" fmla="*/ 0 60000 65536"/>
                  <a:gd name="T11" fmla="*/ 0 60000 65536"/>
                  <a:gd name="T12" fmla="*/ 0 60000 65536"/>
                  <a:gd name="T13" fmla="*/ 0 60000 65536"/>
                  <a:gd name="T14" fmla="*/ 0 60000 65536"/>
                  <a:gd name="T15" fmla="*/ 0 w 469"/>
                  <a:gd name="T16" fmla="*/ 0 h 33"/>
                  <a:gd name="T17" fmla="*/ 469 w 469"/>
                  <a:gd name="T18" fmla="*/ 33 h 33"/>
                </a:gdLst>
                <a:ahLst/>
                <a:cxnLst>
                  <a:cxn ang="T10">
                    <a:pos x="T0" y="T1"/>
                  </a:cxn>
                  <a:cxn ang="T11">
                    <a:pos x="T2" y="T3"/>
                  </a:cxn>
                  <a:cxn ang="T12">
                    <a:pos x="T4" y="T5"/>
                  </a:cxn>
                  <a:cxn ang="T13">
                    <a:pos x="T6" y="T7"/>
                  </a:cxn>
                  <a:cxn ang="T14">
                    <a:pos x="T8" y="T9"/>
                  </a:cxn>
                </a:cxnLst>
                <a:rect l="T15" t="T16" r="T17" b="T18"/>
                <a:pathLst>
                  <a:path w="469" h="33">
                    <a:moveTo>
                      <a:pt x="32" y="0"/>
                    </a:moveTo>
                    <a:lnTo>
                      <a:pt x="0" y="33"/>
                    </a:lnTo>
                    <a:lnTo>
                      <a:pt x="469" y="33"/>
                    </a:lnTo>
                    <a:lnTo>
                      <a:pt x="469" y="0"/>
                    </a:lnTo>
                    <a:lnTo>
                      <a:pt x="32" y="0"/>
                    </a:lnTo>
                  </a:path>
                </a:pathLst>
              </a:custGeom>
              <a:noFill/>
              <a:ln w="0">
                <a:solidFill>
                  <a:srgbClr val="000000"/>
                </a:solidFill>
                <a:prstDash val="solid"/>
                <a:round/>
                <a:headEnd/>
                <a:tailEnd/>
              </a:ln>
            </p:spPr>
            <p:txBody>
              <a:bodyPr/>
              <a:lstStyle/>
              <a:p>
                <a:endParaRPr lang="en-US"/>
              </a:p>
            </p:txBody>
          </p:sp>
          <p:sp>
            <p:nvSpPr>
              <p:cNvPr id="308" name="Freeform 340">
                <a:extLst>
                  <a:ext uri="{FF2B5EF4-FFF2-40B4-BE49-F238E27FC236}">
                    <a16:creationId xmlns:a16="http://schemas.microsoft.com/office/drawing/2014/main" id="{FBBE8CAF-E329-40F0-AF50-FA32514350BC}"/>
                  </a:ext>
                </a:extLst>
              </p:cNvPr>
              <p:cNvSpPr>
                <a:spLocks/>
              </p:cNvSpPr>
              <p:nvPr/>
            </p:nvSpPr>
            <p:spPr bwMode="auto">
              <a:xfrm>
                <a:off x="2822" y="3071"/>
                <a:ext cx="197" cy="6"/>
              </a:xfrm>
              <a:custGeom>
                <a:avLst/>
                <a:gdLst>
                  <a:gd name="T0" fmla="*/ 1185 w 1185"/>
                  <a:gd name="T1" fmla="*/ 32 h 32"/>
                  <a:gd name="T2" fmla="*/ 1185 w 1185"/>
                  <a:gd name="T3" fmla="*/ 0 h 32"/>
                  <a:gd name="T4" fmla="*/ 0 w 1185"/>
                  <a:gd name="T5" fmla="*/ 32 h 32"/>
                  <a:gd name="T6" fmla="*/ 1185 w 1185"/>
                  <a:gd name="T7" fmla="*/ 32 h 32"/>
                  <a:gd name="T8" fmla="*/ 0 60000 65536"/>
                  <a:gd name="T9" fmla="*/ 0 60000 65536"/>
                  <a:gd name="T10" fmla="*/ 0 60000 65536"/>
                  <a:gd name="T11" fmla="*/ 0 60000 65536"/>
                  <a:gd name="T12" fmla="*/ 0 w 1185"/>
                  <a:gd name="T13" fmla="*/ 0 h 32"/>
                  <a:gd name="T14" fmla="*/ 1185 w 1185"/>
                  <a:gd name="T15" fmla="*/ 32 h 32"/>
                </a:gdLst>
                <a:ahLst/>
                <a:cxnLst>
                  <a:cxn ang="T8">
                    <a:pos x="T0" y="T1"/>
                  </a:cxn>
                  <a:cxn ang="T9">
                    <a:pos x="T2" y="T3"/>
                  </a:cxn>
                  <a:cxn ang="T10">
                    <a:pos x="T4" y="T5"/>
                  </a:cxn>
                  <a:cxn ang="T11">
                    <a:pos x="T6" y="T7"/>
                  </a:cxn>
                </a:cxnLst>
                <a:rect l="T12" t="T13" r="T14" b="T15"/>
                <a:pathLst>
                  <a:path w="1185" h="32">
                    <a:moveTo>
                      <a:pt x="1185" y="32"/>
                    </a:moveTo>
                    <a:lnTo>
                      <a:pt x="1185" y="0"/>
                    </a:lnTo>
                    <a:lnTo>
                      <a:pt x="0" y="32"/>
                    </a:lnTo>
                    <a:lnTo>
                      <a:pt x="1185" y="32"/>
                    </a:lnTo>
                    <a:close/>
                  </a:path>
                </a:pathLst>
              </a:custGeom>
              <a:solidFill>
                <a:srgbClr val="000000"/>
              </a:solidFill>
              <a:ln w="9525">
                <a:noFill/>
                <a:round/>
                <a:headEnd/>
                <a:tailEnd/>
              </a:ln>
            </p:spPr>
            <p:txBody>
              <a:bodyPr/>
              <a:lstStyle/>
              <a:p>
                <a:endParaRPr lang="en-US"/>
              </a:p>
            </p:txBody>
          </p:sp>
          <p:sp>
            <p:nvSpPr>
              <p:cNvPr id="309" name="Freeform 341">
                <a:extLst>
                  <a:ext uri="{FF2B5EF4-FFF2-40B4-BE49-F238E27FC236}">
                    <a16:creationId xmlns:a16="http://schemas.microsoft.com/office/drawing/2014/main" id="{057367A3-763E-4BF5-A723-D791619E2407}"/>
                  </a:ext>
                </a:extLst>
              </p:cNvPr>
              <p:cNvSpPr>
                <a:spLocks/>
              </p:cNvSpPr>
              <p:nvPr/>
            </p:nvSpPr>
            <p:spPr bwMode="auto">
              <a:xfrm>
                <a:off x="2816" y="3071"/>
                <a:ext cx="203" cy="6"/>
              </a:xfrm>
              <a:custGeom>
                <a:avLst/>
                <a:gdLst>
                  <a:gd name="T0" fmla="*/ 1217 w 1217"/>
                  <a:gd name="T1" fmla="*/ 0 h 32"/>
                  <a:gd name="T2" fmla="*/ 32 w 1217"/>
                  <a:gd name="T3" fmla="*/ 32 h 32"/>
                  <a:gd name="T4" fmla="*/ 0 w 1217"/>
                  <a:gd name="T5" fmla="*/ 0 h 32"/>
                  <a:gd name="T6" fmla="*/ 1217 w 1217"/>
                  <a:gd name="T7" fmla="*/ 0 h 32"/>
                  <a:gd name="T8" fmla="*/ 0 60000 65536"/>
                  <a:gd name="T9" fmla="*/ 0 60000 65536"/>
                  <a:gd name="T10" fmla="*/ 0 60000 65536"/>
                  <a:gd name="T11" fmla="*/ 0 60000 65536"/>
                  <a:gd name="T12" fmla="*/ 0 w 1217"/>
                  <a:gd name="T13" fmla="*/ 0 h 32"/>
                  <a:gd name="T14" fmla="*/ 1217 w 1217"/>
                  <a:gd name="T15" fmla="*/ 32 h 32"/>
                </a:gdLst>
                <a:ahLst/>
                <a:cxnLst>
                  <a:cxn ang="T8">
                    <a:pos x="T0" y="T1"/>
                  </a:cxn>
                  <a:cxn ang="T9">
                    <a:pos x="T2" y="T3"/>
                  </a:cxn>
                  <a:cxn ang="T10">
                    <a:pos x="T4" y="T5"/>
                  </a:cxn>
                  <a:cxn ang="T11">
                    <a:pos x="T6" y="T7"/>
                  </a:cxn>
                </a:cxnLst>
                <a:rect l="T12" t="T13" r="T14" b="T15"/>
                <a:pathLst>
                  <a:path w="1217" h="32">
                    <a:moveTo>
                      <a:pt x="1217" y="0"/>
                    </a:moveTo>
                    <a:lnTo>
                      <a:pt x="32" y="32"/>
                    </a:lnTo>
                    <a:lnTo>
                      <a:pt x="0" y="0"/>
                    </a:lnTo>
                    <a:lnTo>
                      <a:pt x="1217" y="0"/>
                    </a:lnTo>
                    <a:close/>
                  </a:path>
                </a:pathLst>
              </a:custGeom>
              <a:solidFill>
                <a:srgbClr val="000000"/>
              </a:solidFill>
              <a:ln w="9525">
                <a:noFill/>
                <a:round/>
                <a:headEnd/>
                <a:tailEnd/>
              </a:ln>
            </p:spPr>
            <p:txBody>
              <a:bodyPr/>
              <a:lstStyle/>
              <a:p>
                <a:endParaRPr lang="en-US"/>
              </a:p>
            </p:txBody>
          </p:sp>
          <p:sp>
            <p:nvSpPr>
              <p:cNvPr id="310" name="Freeform 342">
                <a:extLst>
                  <a:ext uri="{FF2B5EF4-FFF2-40B4-BE49-F238E27FC236}">
                    <a16:creationId xmlns:a16="http://schemas.microsoft.com/office/drawing/2014/main" id="{6F5C45FF-B1FC-4386-9CBE-B047E4A045EB}"/>
                  </a:ext>
                </a:extLst>
              </p:cNvPr>
              <p:cNvSpPr>
                <a:spLocks/>
              </p:cNvSpPr>
              <p:nvPr/>
            </p:nvSpPr>
            <p:spPr bwMode="auto">
              <a:xfrm>
                <a:off x="2816" y="3071"/>
                <a:ext cx="203" cy="6"/>
              </a:xfrm>
              <a:custGeom>
                <a:avLst/>
                <a:gdLst>
                  <a:gd name="T0" fmla="*/ 1217 w 1217"/>
                  <a:gd name="T1" fmla="*/ 32 h 32"/>
                  <a:gd name="T2" fmla="*/ 1217 w 1217"/>
                  <a:gd name="T3" fmla="*/ 0 h 32"/>
                  <a:gd name="T4" fmla="*/ 0 w 1217"/>
                  <a:gd name="T5" fmla="*/ 0 h 32"/>
                  <a:gd name="T6" fmla="*/ 32 w 1217"/>
                  <a:gd name="T7" fmla="*/ 32 h 32"/>
                  <a:gd name="T8" fmla="*/ 1217 w 1217"/>
                  <a:gd name="T9" fmla="*/ 32 h 32"/>
                  <a:gd name="T10" fmla="*/ 0 60000 65536"/>
                  <a:gd name="T11" fmla="*/ 0 60000 65536"/>
                  <a:gd name="T12" fmla="*/ 0 60000 65536"/>
                  <a:gd name="T13" fmla="*/ 0 60000 65536"/>
                  <a:gd name="T14" fmla="*/ 0 60000 65536"/>
                  <a:gd name="T15" fmla="*/ 0 w 1217"/>
                  <a:gd name="T16" fmla="*/ 0 h 32"/>
                  <a:gd name="T17" fmla="*/ 1217 w 1217"/>
                  <a:gd name="T18" fmla="*/ 32 h 32"/>
                </a:gdLst>
                <a:ahLst/>
                <a:cxnLst>
                  <a:cxn ang="T10">
                    <a:pos x="T0" y="T1"/>
                  </a:cxn>
                  <a:cxn ang="T11">
                    <a:pos x="T2" y="T3"/>
                  </a:cxn>
                  <a:cxn ang="T12">
                    <a:pos x="T4" y="T5"/>
                  </a:cxn>
                  <a:cxn ang="T13">
                    <a:pos x="T6" y="T7"/>
                  </a:cxn>
                  <a:cxn ang="T14">
                    <a:pos x="T8" y="T9"/>
                  </a:cxn>
                </a:cxnLst>
                <a:rect l="T15" t="T16" r="T17" b="T18"/>
                <a:pathLst>
                  <a:path w="1217" h="32">
                    <a:moveTo>
                      <a:pt x="1217" y="32"/>
                    </a:moveTo>
                    <a:lnTo>
                      <a:pt x="1217" y="0"/>
                    </a:lnTo>
                    <a:lnTo>
                      <a:pt x="0" y="0"/>
                    </a:lnTo>
                    <a:lnTo>
                      <a:pt x="32" y="32"/>
                    </a:lnTo>
                    <a:lnTo>
                      <a:pt x="1217" y="32"/>
                    </a:lnTo>
                  </a:path>
                </a:pathLst>
              </a:custGeom>
              <a:noFill/>
              <a:ln w="0">
                <a:solidFill>
                  <a:srgbClr val="000000"/>
                </a:solidFill>
                <a:prstDash val="solid"/>
                <a:round/>
                <a:headEnd/>
                <a:tailEnd/>
              </a:ln>
            </p:spPr>
            <p:txBody>
              <a:bodyPr/>
              <a:lstStyle/>
              <a:p>
                <a:endParaRPr lang="en-US"/>
              </a:p>
            </p:txBody>
          </p:sp>
          <p:sp>
            <p:nvSpPr>
              <p:cNvPr id="311" name="Freeform 343">
                <a:extLst>
                  <a:ext uri="{FF2B5EF4-FFF2-40B4-BE49-F238E27FC236}">
                    <a16:creationId xmlns:a16="http://schemas.microsoft.com/office/drawing/2014/main" id="{4C567B67-6A35-48F4-9375-334A9C5DD2E2}"/>
                  </a:ext>
                </a:extLst>
              </p:cNvPr>
              <p:cNvSpPr>
                <a:spLocks/>
              </p:cNvSpPr>
              <p:nvPr/>
            </p:nvSpPr>
            <p:spPr bwMode="auto">
              <a:xfrm>
                <a:off x="2816" y="3071"/>
                <a:ext cx="6" cy="491"/>
              </a:xfrm>
              <a:custGeom>
                <a:avLst/>
                <a:gdLst>
                  <a:gd name="T0" fmla="*/ 32 w 32"/>
                  <a:gd name="T1" fmla="*/ 32 h 2456"/>
                  <a:gd name="T2" fmla="*/ 0 w 32"/>
                  <a:gd name="T3" fmla="*/ 0 h 2456"/>
                  <a:gd name="T4" fmla="*/ 32 w 32"/>
                  <a:gd name="T5" fmla="*/ 2456 h 2456"/>
                  <a:gd name="T6" fmla="*/ 32 w 32"/>
                  <a:gd name="T7" fmla="*/ 32 h 2456"/>
                  <a:gd name="T8" fmla="*/ 0 60000 65536"/>
                  <a:gd name="T9" fmla="*/ 0 60000 65536"/>
                  <a:gd name="T10" fmla="*/ 0 60000 65536"/>
                  <a:gd name="T11" fmla="*/ 0 60000 65536"/>
                  <a:gd name="T12" fmla="*/ 0 w 32"/>
                  <a:gd name="T13" fmla="*/ 0 h 2456"/>
                  <a:gd name="T14" fmla="*/ 32 w 32"/>
                  <a:gd name="T15" fmla="*/ 2456 h 2456"/>
                </a:gdLst>
                <a:ahLst/>
                <a:cxnLst>
                  <a:cxn ang="T8">
                    <a:pos x="T0" y="T1"/>
                  </a:cxn>
                  <a:cxn ang="T9">
                    <a:pos x="T2" y="T3"/>
                  </a:cxn>
                  <a:cxn ang="T10">
                    <a:pos x="T4" y="T5"/>
                  </a:cxn>
                  <a:cxn ang="T11">
                    <a:pos x="T6" y="T7"/>
                  </a:cxn>
                </a:cxnLst>
                <a:rect l="T12" t="T13" r="T14" b="T15"/>
                <a:pathLst>
                  <a:path w="32" h="2456">
                    <a:moveTo>
                      <a:pt x="32" y="32"/>
                    </a:moveTo>
                    <a:lnTo>
                      <a:pt x="0" y="0"/>
                    </a:lnTo>
                    <a:lnTo>
                      <a:pt x="32" y="2456"/>
                    </a:lnTo>
                    <a:lnTo>
                      <a:pt x="32" y="32"/>
                    </a:lnTo>
                    <a:close/>
                  </a:path>
                </a:pathLst>
              </a:custGeom>
              <a:solidFill>
                <a:srgbClr val="000000"/>
              </a:solidFill>
              <a:ln w="9525">
                <a:noFill/>
                <a:round/>
                <a:headEnd/>
                <a:tailEnd/>
              </a:ln>
            </p:spPr>
            <p:txBody>
              <a:bodyPr/>
              <a:lstStyle/>
              <a:p>
                <a:endParaRPr lang="en-US"/>
              </a:p>
            </p:txBody>
          </p:sp>
          <p:sp>
            <p:nvSpPr>
              <p:cNvPr id="312" name="Freeform 344">
                <a:extLst>
                  <a:ext uri="{FF2B5EF4-FFF2-40B4-BE49-F238E27FC236}">
                    <a16:creationId xmlns:a16="http://schemas.microsoft.com/office/drawing/2014/main" id="{56CB3755-2DC5-4F1D-9397-75AB5B3D47B0}"/>
                  </a:ext>
                </a:extLst>
              </p:cNvPr>
              <p:cNvSpPr>
                <a:spLocks/>
              </p:cNvSpPr>
              <p:nvPr/>
            </p:nvSpPr>
            <p:spPr bwMode="auto">
              <a:xfrm>
                <a:off x="2816" y="3071"/>
                <a:ext cx="6" cy="498"/>
              </a:xfrm>
              <a:custGeom>
                <a:avLst/>
                <a:gdLst>
                  <a:gd name="T0" fmla="*/ 0 w 32"/>
                  <a:gd name="T1" fmla="*/ 0 h 2488"/>
                  <a:gd name="T2" fmla="*/ 32 w 32"/>
                  <a:gd name="T3" fmla="*/ 2456 h 2488"/>
                  <a:gd name="T4" fmla="*/ 0 w 32"/>
                  <a:gd name="T5" fmla="*/ 2488 h 2488"/>
                  <a:gd name="T6" fmla="*/ 0 w 32"/>
                  <a:gd name="T7" fmla="*/ 0 h 2488"/>
                  <a:gd name="T8" fmla="*/ 0 60000 65536"/>
                  <a:gd name="T9" fmla="*/ 0 60000 65536"/>
                  <a:gd name="T10" fmla="*/ 0 60000 65536"/>
                  <a:gd name="T11" fmla="*/ 0 60000 65536"/>
                  <a:gd name="T12" fmla="*/ 0 w 32"/>
                  <a:gd name="T13" fmla="*/ 0 h 2488"/>
                  <a:gd name="T14" fmla="*/ 32 w 32"/>
                  <a:gd name="T15" fmla="*/ 2488 h 2488"/>
                </a:gdLst>
                <a:ahLst/>
                <a:cxnLst>
                  <a:cxn ang="T8">
                    <a:pos x="T0" y="T1"/>
                  </a:cxn>
                  <a:cxn ang="T9">
                    <a:pos x="T2" y="T3"/>
                  </a:cxn>
                  <a:cxn ang="T10">
                    <a:pos x="T4" y="T5"/>
                  </a:cxn>
                  <a:cxn ang="T11">
                    <a:pos x="T6" y="T7"/>
                  </a:cxn>
                </a:cxnLst>
                <a:rect l="T12" t="T13" r="T14" b="T15"/>
                <a:pathLst>
                  <a:path w="32" h="2488">
                    <a:moveTo>
                      <a:pt x="0" y="0"/>
                    </a:moveTo>
                    <a:lnTo>
                      <a:pt x="32" y="2456"/>
                    </a:lnTo>
                    <a:lnTo>
                      <a:pt x="0" y="2488"/>
                    </a:lnTo>
                    <a:lnTo>
                      <a:pt x="0" y="0"/>
                    </a:lnTo>
                    <a:close/>
                  </a:path>
                </a:pathLst>
              </a:custGeom>
              <a:solidFill>
                <a:srgbClr val="000000"/>
              </a:solidFill>
              <a:ln w="9525">
                <a:noFill/>
                <a:round/>
                <a:headEnd/>
                <a:tailEnd/>
              </a:ln>
            </p:spPr>
            <p:txBody>
              <a:bodyPr/>
              <a:lstStyle/>
              <a:p>
                <a:endParaRPr lang="en-US"/>
              </a:p>
            </p:txBody>
          </p:sp>
          <p:sp>
            <p:nvSpPr>
              <p:cNvPr id="313" name="Freeform 345">
                <a:extLst>
                  <a:ext uri="{FF2B5EF4-FFF2-40B4-BE49-F238E27FC236}">
                    <a16:creationId xmlns:a16="http://schemas.microsoft.com/office/drawing/2014/main" id="{662B0D36-A77B-4567-A8CC-803BA90163D2}"/>
                  </a:ext>
                </a:extLst>
              </p:cNvPr>
              <p:cNvSpPr>
                <a:spLocks/>
              </p:cNvSpPr>
              <p:nvPr/>
            </p:nvSpPr>
            <p:spPr bwMode="auto">
              <a:xfrm>
                <a:off x="2816" y="3071"/>
                <a:ext cx="6" cy="498"/>
              </a:xfrm>
              <a:custGeom>
                <a:avLst/>
                <a:gdLst>
                  <a:gd name="T0" fmla="*/ 32 w 32"/>
                  <a:gd name="T1" fmla="*/ 32 h 2488"/>
                  <a:gd name="T2" fmla="*/ 0 w 32"/>
                  <a:gd name="T3" fmla="*/ 0 h 2488"/>
                  <a:gd name="T4" fmla="*/ 0 w 32"/>
                  <a:gd name="T5" fmla="*/ 2488 h 2488"/>
                  <a:gd name="T6" fmla="*/ 32 w 32"/>
                  <a:gd name="T7" fmla="*/ 2456 h 2488"/>
                  <a:gd name="T8" fmla="*/ 32 w 32"/>
                  <a:gd name="T9" fmla="*/ 32 h 2488"/>
                  <a:gd name="T10" fmla="*/ 0 60000 65536"/>
                  <a:gd name="T11" fmla="*/ 0 60000 65536"/>
                  <a:gd name="T12" fmla="*/ 0 60000 65536"/>
                  <a:gd name="T13" fmla="*/ 0 60000 65536"/>
                  <a:gd name="T14" fmla="*/ 0 60000 65536"/>
                  <a:gd name="T15" fmla="*/ 0 w 32"/>
                  <a:gd name="T16" fmla="*/ 0 h 2488"/>
                  <a:gd name="T17" fmla="*/ 32 w 32"/>
                  <a:gd name="T18" fmla="*/ 2488 h 2488"/>
                </a:gdLst>
                <a:ahLst/>
                <a:cxnLst>
                  <a:cxn ang="T10">
                    <a:pos x="T0" y="T1"/>
                  </a:cxn>
                  <a:cxn ang="T11">
                    <a:pos x="T2" y="T3"/>
                  </a:cxn>
                  <a:cxn ang="T12">
                    <a:pos x="T4" y="T5"/>
                  </a:cxn>
                  <a:cxn ang="T13">
                    <a:pos x="T6" y="T7"/>
                  </a:cxn>
                  <a:cxn ang="T14">
                    <a:pos x="T8" y="T9"/>
                  </a:cxn>
                </a:cxnLst>
                <a:rect l="T15" t="T16" r="T17" b="T18"/>
                <a:pathLst>
                  <a:path w="32" h="2488">
                    <a:moveTo>
                      <a:pt x="32" y="32"/>
                    </a:moveTo>
                    <a:lnTo>
                      <a:pt x="0" y="0"/>
                    </a:lnTo>
                    <a:lnTo>
                      <a:pt x="0" y="2488"/>
                    </a:lnTo>
                    <a:lnTo>
                      <a:pt x="32" y="2456"/>
                    </a:lnTo>
                    <a:lnTo>
                      <a:pt x="32" y="32"/>
                    </a:lnTo>
                  </a:path>
                </a:pathLst>
              </a:custGeom>
              <a:noFill/>
              <a:ln w="0">
                <a:solidFill>
                  <a:srgbClr val="000000"/>
                </a:solidFill>
                <a:prstDash val="solid"/>
                <a:round/>
                <a:headEnd/>
                <a:tailEnd/>
              </a:ln>
            </p:spPr>
            <p:txBody>
              <a:bodyPr/>
              <a:lstStyle/>
              <a:p>
                <a:endParaRPr lang="en-US"/>
              </a:p>
            </p:txBody>
          </p:sp>
          <p:sp>
            <p:nvSpPr>
              <p:cNvPr id="314" name="Freeform 346">
                <a:extLst>
                  <a:ext uri="{FF2B5EF4-FFF2-40B4-BE49-F238E27FC236}">
                    <a16:creationId xmlns:a16="http://schemas.microsoft.com/office/drawing/2014/main" id="{455D332B-217D-4B22-8160-2B031AF8D9DE}"/>
                  </a:ext>
                </a:extLst>
              </p:cNvPr>
              <p:cNvSpPr>
                <a:spLocks/>
              </p:cNvSpPr>
              <p:nvPr/>
            </p:nvSpPr>
            <p:spPr bwMode="auto">
              <a:xfrm>
                <a:off x="2816" y="3562"/>
                <a:ext cx="141" cy="7"/>
              </a:xfrm>
              <a:custGeom>
                <a:avLst/>
                <a:gdLst>
                  <a:gd name="T0" fmla="*/ 32 w 843"/>
                  <a:gd name="T1" fmla="*/ 0 h 32"/>
                  <a:gd name="T2" fmla="*/ 0 w 843"/>
                  <a:gd name="T3" fmla="*/ 32 h 32"/>
                  <a:gd name="T4" fmla="*/ 843 w 843"/>
                  <a:gd name="T5" fmla="*/ 0 h 32"/>
                  <a:gd name="T6" fmla="*/ 32 w 843"/>
                  <a:gd name="T7" fmla="*/ 0 h 32"/>
                  <a:gd name="T8" fmla="*/ 0 60000 65536"/>
                  <a:gd name="T9" fmla="*/ 0 60000 65536"/>
                  <a:gd name="T10" fmla="*/ 0 60000 65536"/>
                  <a:gd name="T11" fmla="*/ 0 60000 65536"/>
                  <a:gd name="T12" fmla="*/ 0 w 843"/>
                  <a:gd name="T13" fmla="*/ 0 h 32"/>
                  <a:gd name="T14" fmla="*/ 843 w 843"/>
                  <a:gd name="T15" fmla="*/ 32 h 32"/>
                </a:gdLst>
                <a:ahLst/>
                <a:cxnLst>
                  <a:cxn ang="T8">
                    <a:pos x="T0" y="T1"/>
                  </a:cxn>
                  <a:cxn ang="T9">
                    <a:pos x="T2" y="T3"/>
                  </a:cxn>
                  <a:cxn ang="T10">
                    <a:pos x="T4" y="T5"/>
                  </a:cxn>
                  <a:cxn ang="T11">
                    <a:pos x="T6" y="T7"/>
                  </a:cxn>
                </a:cxnLst>
                <a:rect l="T12" t="T13" r="T14" b="T15"/>
                <a:pathLst>
                  <a:path w="843" h="32">
                    <a:moveTo>
                      <a:pt x="32" y="0"/>
                    </a:moveTo>
                    <a:lnTo>
                      <a:pt x="0" y="32"/>
                    </a:lnTo>
                    <a:lnTo>
                      <a:pt x="843" y="0"/>
                    </a:lnTo>
                    <a:lnTo>
                      <a:pt x="32" y="0"/>
                    </a:lnTo>
                    <a:close/>
                  </a:path>
                </a:pathLst>
              </a:custGeom>
              <a:solidFill>
                <a:srgbClr val="000000"/>
              </a:solidFill>
              <a:ln w="9525">
                <a:noFill/>
                <a:round/>
                <a:headEnd/>
                <a:tailEnd/>
              </a:ln>
            </p:spPr>
            <p:txBody>
              <a:bodyPr/>
              <a:lstStyle/>
              <a:p>
                <a:endParaRPr lang="en-US"/>
              </a:p>
            </p:txBody>
          </p:sp>
          <p:sp>
            <p:nvSpPr>
              <p:cNvPr id="315" name="Freeform 347">
                <a:extLst>
                  <a:ext uri="{FF2B5EF4-FFF2-40B4-BE49-F238E27FC236}">
                    <a16:creationId xmlns:a16="http://schemas.microsoft.com/office/drawing/2014/main" id="{EAA76E3D-32FC-46B3-A97B-87C6EB55474B}"/>
                  </a:ext>
                </a:extLst>
              </p:cNvPr>
              <p:cNvSpPr>
                <a:spLocks/>
              </p:cNvSpPr>
              <p:nvPr/>
            </p:nvSpPr>
            <p:spPr bwMode="auto">
              <a:xfrm>
                <a:off x="2816" y="3562"/>
                <a:ext cx="141" cy="7"/>
              </a:xfrm>
              <a:custGeom>
                <a:avLst/>
                <a:gdLst>
                  <a:gd name="T0" fmla="*/ 0 w 843"/>
                  <a:gd name="T1" fmla="*/ 32 h 32"/>
                  <a:gd name="T2" fmla="*/ 843 w 843"/>
                  <a:gd name="T3" fmla="*/ 0 h 32"/>
                  <a:gd name="T4" fmla="*/ 843 w 843"/>
                  <a:gd name="T5" fmla="*/ 32 h 32"/>
                  <a:gd name="T6" fmla="*/ 0 w 843"/>
                  <a:gd name="T7" fmla="*/ 32 h 32"/>
                  <a:gd name="T8" fmla="*/ 0 60000 65536"/>
                  <a:gd name="T9" fmla="*/ 0 60000 65536"/>
                  <a:gd name="T10" fmla="*/ 0 60000 65536"/>
                  <a:gd name="T11" fmla="*/ 0 60000 65536"/>
                  <a:gd name="T12" fmla="*/ 0 w 843"/>
                  <a:gd name="T13" fmla="*/ 0 h 32"/>
                  <a:gd name="T14" fmla="*/ 843 w 843"/>
                  <a:gd name="T15" fmla="*/ 32 h 32"/>
                </a:gdLst>
                <a:ahLst/>
                <a:cxnLst>
                  <a:cxn ang="T8">
                    <a:pos x="T0" y="T1"/>
                  </a:cxn>
                  <a:cxn ang="T9">
                    <a:pos x="T2" y="T3"/>
                  </a:cxn>
                  <a:cxn ang="T10">
                    <a:pos x="T4" y="T5"/>
                  </a:cxn>
                  <a:cxn ang="T11">
                    <a:pos x="T6" y="T7"/>
                  </a:cxn>
                </a:cxnLst>
                <a:rect l="T12" t="T13" r="T14" b="T15"/>
                <a:pathLst>
                  <a:path w="843" h="32">
                    <a:moveTo>
                      <a:pt x="0" y="32"/>
                    </a:moveTo>
                    <a:lnTo>
                      <a:pt x="843" y="0"/>
                    </a:lnTo>
                    <a:lnTo>
                      <a:pt x="843" y="32"/>
                    </a:lnTo>
                    <a:lnTo>
                      <a:pt x="0" y="32"/>
                    </a:lnTo>
                    <a:close/>
                  </a:path>
                </a:pathLst>
              </a:custGeom>
              <a:solidFill>
                <a:srgbClr val="000000"/>
              </a:solidFill>
              <a:ln w="9525">
                <a:noFill/>
                <a:round/>
                <a:headEnd/>
                <a:tailEnd/>
              </a:ln>
            </p:spPr>
            <p:txBody>
              <a:bodyPr/>
              <a:lstStyle/>
              <a:p>
                <a:endParaRPr lang="en-US"/>
              </a:p>
            </p:txBody>
          </p:sp>
          <p:sp>
            <p:nvSpPr>
              <p:cNvPr id="316" name="Freeform 348">
                <a:extLst>
                  <a:ext uri="{FF2B5EF4-FFF2-40B4-BE49-F238E27FC236}">
                    <a16:creationId xmlns:a16="http://schemas.microsoft.com/office/drawing/2014/main" id="{1CA3A45D-669D-49A6-8049-18BEFB116FE9}"/>
                  </a:ext>
                </a:extLst>
              </p:cNvPr>
              <p:cNvSpPr>
                <a:spLocks/>
              </p:cNvSpPr>
              <p:nvPr/>
            </p:nvSpPr>
            <p:spPr bwMode="auto">
              <a:xfrm>
                <a:off x="2816" y="3562"/>
                <a:ext cx="141" cy="7"/>
              </a:xfrm>
              <a:custGeom>
                <a:avLst/>
                <a:gdLst>
                  <a:gd name="T0" fmla="*/ 32 w 843"/>
                  <a:gd name="T1" fmla="*/ 0 h 32"/>
                  <a:gd name="T2" fmla="*/ 0 w 843"/>
                  <a:gd name="T3" fmla="*/ 32 h 32"/>
                  <a:gd name="T4" fmla="*/ 843 w 843"/>
                  <a:gd name="T5" fmla="*/ 32 h 32"/>
                  <a:gd name="T6" fmla="*/ 843 w 843"/>
                  <a:gd name="T7" fmla="*/ 0 h 32"/>
                  <a:gd name="T8" fmla="*/ 32 w 843"/>
                  <a:gd name="T9" fmla="*/ 0 h 32"/>
                  <a:gd name="T10" fmla="*/ 0 60000 65536"/>
                  <a:gd name="T11" fmla="*/ 0 60000 65536"/>
                  <a:gd name="T12" fmla="*/ 0 60000 65536"/>
                  <a:gd name="T13" fmla="*/ 0 60000 65536"/>
                  <a:gd name="T14" fmla="*/ 0 60000 65536"/>
                  <a:gd name="T15" fmla="*/ 0 w 843"/>
                  <a:gd name="T16" fmla="*/ 0 h 32"/>
                  <a:gd name="T17" fmla="*/ 843 w 843"/>
                  <a:gd name="T18" fmla="*/ 32 h 32"/>
                </a:gdLst>
                <a:ahLst/>
                <a:cxnLst>
                  <a:cxn ang="T10">
                    <a:pos x="T0" y="T1"/>
                  </a:cxn>
                  <a:cxn ang="T11">
                    <a:pos x="T2" y="T3"/>
                  </a:cxn>
                  <a:cxn ang="T12">
                    <a:pos x="T4" y="T5"/>
                  </a:cxn>
                  <a:cxn ang="T13">
                    <a:pos x="T6" y="T7"/>
                  </a:cxn>
                  <a:cxn ang="T14">
                    <a:pos x="T8" y="T9"/>
                  </a:cxn>
                </a:cxnLst>
                <a:rect l="T15" t="T16" r="T17" b="T18"/>
                <a:pathLst>
                  <a:path w="843" h="32">
                    <a:moveTo>
                      <a:pt x="32" y="0"/>
                    </a:moveTo>
                    <a:lnTo>
                      <a:pt x="0" y="32"/>
                    </a:lnTo>
                    <a:lnTo>
                      <a:pt x="843" y="32"/>
                    </a:lnTo>
                    <a:lnTo>
                      <a:pt x="843" y="0"/>
                    </a:lnTo>
                    <a:lnTo>
                      <a:pt x="32" y="0"/>
                    </a:lnTo>
                  </a:path>
                </a:pathLst>
              </a:custGeom>
              <a:noFill/>
              <a:ln w="0">
                <a:solidFill>
                  <a:srgbClr val="000000"/>
                </a:solidFill>
                <a:prstDash val="solid"/>
                <a:round/>
                <a:headEnd/>
                <a:tailEnd/>
              </a:ln>
            </p:spPr>
            <p:txBody>
              <a:bodyPr/>
              <a:lstStyle/>
              <a:p>
                <a:endParaRPr lang="en-US"/>
              </a:p>
            </p:txBody>
          </p:sp>
          <p:sp>
            <p:nvSpPr>
              <p:cNvPr id="317" name="Freeform 349">
                <a:extLst>
                  <a:ext uri="{FF2B5EF4-FFF2-40B4-BE49-F238E27FC236}">
                    <a16:creationId xmlns:a16="http://schemas.microsoft.com/office/drawing/2014/main" id="{4515A087-5592-4361-9C32-D2BD2829283E}"/>
                  </a:ext>
                </a:extLst>
              </p:cNvPr>
              <p:cNvSpPr>
                <a:spLocks/>
              </p:cNvSpPr>
              <p:nvPr/>
            </p:nvSpPr>
            <p:spPr bwMode="auto">
              <a:xfrm>
                <a:off x="1682" y="3033"/>
                <a:ext cx="5" cy="819"/>
              </a:xfrm>
              <a:custGeom>
                <a:avLst/>
                <a:gdLst>
                  <a:gd name="T0" fmla="*/ 32 w 32"/>
                  <a:gd name="T1" fmla="*/ 0 h 4093"/>
                  <a:gd name="T2" fmla="*/ 0 w 32"/>
                  <a:gd name="T3" fmla="*/ 0 h 4093"/>
                  <a:gd name="T4" fmla="*/ 32 w 32"/>
                  <a:gd name="T5" fmla="*/ 4093 h 4093"/>
                  <a:gd name="T6" fmla="*/ 32 w 32"/>
                  <a:gd name="T7" fmla="*/ 0 h 4093"/>
                  <a:gd name="T8" fmla="*/ 0 60000 65536"/>
                  <a:gd name="T9" fmla="*/ 0 60000 65536"/>
                  <a:gd name="T10" fmla="*/ 0 60000 65536"/>
                  <a:gd name="T11" fmla="*/ 0 60000 65536"/>
                  <a:gd name="T12" fmla="*/ 0 w 32"/>
                  <a:gd name="T13" fmla="*/ 0 h 4093"/>
                  <a:gd name="T14" fmla="*/ 32 w 32"/>
                  <a:gd name="T15" fmla="*/ 4093 h 4093"/>
                </a:gdLst>
                <a:ahLst/>
                <a:cxnLst>
                  <a:cxn ang="T8">
                    <a:pos x="T0" y="T1"/>
                  </a:cxn>
                  <a:cxn ang="T9">
                    <a:pos x="T2" y="T3"/>
                  </a:cxn>
                  <a:cxn ang="T10">
                    <a:pos x="T4" y="T5"/>
                  </a:cxn>
                  <a:cxn ang="T11">
                    <a:pos x="T6" y="T7"/>
                  </a:cxn>
                </a:cxnLst>
                <a:rect l="T12" t="T13" r="T14" b="T15"/>
                <a:pathLst>
                  <a:path w="32" h="4093">
                    <a:moveTo>
                      <a:pt x="32" y="0"/>
                    </a:moveTo>
                    <a:lnTo>
                      <a:pt x="0" y="0"/>
                    </a:lnTo>
                    <a:lnTo>
                      <a:pt x="32" y="4093"/>
                    </a:lnTo>
                    <a:lnTo>
                      <a:pt x="32" y="0"/>
                    </a:lnTo>
                    <a:close/>
                  </a:path>
                </a:pathLst>
              </a:custGeom>
              <a:solidFill>
                <a:srgbClr val="000000"/>
              </a:solidFill>
              <a:ln w="9525">
                <a:noFill/>
                <a:round/>
                <a:headEnd/>
                <a:tailEnd/>
              </a:ln>
            </p:spPr>
            <p:txBody>
              <a:bodyPr/>
              <a:lstStyle/>
              <a:p>
                <a:endParaRPr lang="en-US"/>
              </a:p>
            </p:txBody>
          </p:sp>
          <p:sp>
            <p:nvSpPr>
              <p:cNvPr id="318" name="Freeform 350">
                <a:extLst>
                  <a:ext uri="{FF2B5EF4-FFF2-40B4-BE49-F238E27FC236}">
                    <a16:creationId xmlns:a16="http://schemas.microsoft.com/office/drawing/2014/main" id="{0CA99C76-2A47-4C90-A7BB-214F7B94CC33}"/>
                  </a:ext>
                </a:extLst>
              </p:cNvPr>
              <p:cNvSpPr>
                <a:spLocks/>
              </p:cNvSpPr>
              <p:nvPr/>
            </p:nvSpPr>
            <p:spPr bwMode="auto">
              <a:xfrm>
                <a:off x="1682" y="3033"/>
                <a:ext cx="5" cy="819"/>
              </a:xfrm>
              <a:custGeom>
                <a:avLst/>
                <a:gdLst>
                  <a:gd name="T0" fmla="*/ 0 w 32"/>
                  <a:gd name="T1" fmla="*/ 0 h 4093"/>
                  <a:gd name="T2" fmla="*/ 32 w 32"/>
                  <a:gd name="T3" fmla="*/ 4093 h 4093"/>
                  <a:gd name="T4" fmla="*/ 0 w 32"/>
                  <a:gd name="T5" fmla="*/ 4093 h 4093"/>
                  <a:gd name="T6" fmla="*/ 0 w 32"/>
                  <a:gd name="T7" fmla="*/ 0 h 4093"/>
                  <a:gd name="T8" fmla="*/ 0 60000 65536"/>
                  <a:gd name="T9" fmla="*/ 0 60000 65536"/>
                  <a:gd name="T10" fmla="*/ 0 60000 65536"/>
                  <a:gd name="T11" fmla="*/ 0 60000 65536"/>
                  <a:gd name="T12" fmla="*/ 0 w 32"/>
                  <a:gd name="T13" fmla="*/ 0 h 4093"/>
                  <a:gd name="T14" fmla="*/ 32 w 32"/>
                  <a:gd name="T15" fmla="*/ 4093 h 4093"/>
                </a:gdLst>
                <a:ahLst/>
                <a:cxnLst>
                  <a:cxn ang="T8">
                    <a:pos x="T0" y="T1"/>
                  </a:cxn>
                  <a:cxn ang="T9">
                    <a:pos x="T2" y="T3"/>
                  </a:cxn>
                  <a:cxn ang="T10">
                    <a:pos x="T4" y="T5"/>
                  </a:cxn>
                  <a:cxn ang="T11">
                    <a:pos x="T6" y="T7"/>
                  </a:cxn>
                </a:cxnLst>
                <a:rect l="T12" t="T13" r="T14" b="T15"/>
                <a:pathLst>
                  <a:path w="32" h="4093">
                    <a:moveTo>
                      <a:pt x="0" y="0"/>
                    </a:moveTo>
                    <a:lnTo>
                      <a:pt x="32" y="4093"/>
                    </a:lnTo>
                    <a:lnTo>
                      <a:pt x="0" y="4093"/>
                    </a:lnTo>
                    <a:lnTo>
                      <a:pt x="0" y="0"/>
                    </a:lnTo>
                    <a:close/>
                  </a:path>
                </a:pathLst>
              </a:custGeom>
              <a:solidFill>
                <a:srgbClr val="000000"/>
              </a:solidFill>
              <a:ln w="9525">
                <a:noFill/>
                <a:round/>
                <a:headEnd/>
                <a:tailEnd/>
              </a:ln>
            </p:spPr>
            <p:txBody>
              <a:bodyPr/>
              <a:lstStyle/>
              <a:p>
                <a:endParaRPr lang="en-US"/>
              </a:p>
            </p:txBody>
          </p:sp>
          <p:sp>
            <p:nvSpPr>
              <p:cNvPr id="319" name="Rectangle 351">
                <a:extLst>
                  <a:ext uri="{FF2B5EF4-FFF2-40B4-BE49-F238E27FC236}">
                    <a16:creationId xmlns:a16="http://schemas.microsoft.com/office/drawing/2014/main" id="{CCF924D9-53EA-4825-B257-B3028C0E0AC2}"/>
                  </a:ext>
                </a:extLst>
              </p:cNvPr>
              <p:cNvSpPr>
                <a:spLocks noChangeArrowheads="1"/>
              </p:cNvSpPr>
              <p:nvPr/>
            </p:nvSpPr>
            <p:spPr bwMode="auto">
              <a:xfrm>
                <a:off x="1682" y="3033"/>
                <a:ext cx="5" cy="819"/>
              </a:xfrm>
              <a:prstGeom prst="rect">
                <a:avLst/>
              </a:prstGeom>
              <a:noFill/>
              <a:ln w="0">
                <a:solidFill>
                  <a:srgbClr val="000000"/>
                </a:solidFill>
                <a:miter lim="800000"/>
                <a:headEnd/>
                <a:tailEnd/>
              </a:ln>
            </p:spPr>
            <p:txBody>
              <a:bodyPr/>
              <a:lstStyle/>
              <a:p>
                <a:endParaRPr lang="en-US"/>
              </a:p>
            </p:txBody>
          </p:sp>
          <p:sp>
            <p:nvSpPr>
              <p:cNvPr id="320" name="Freeform 352">
                <a:extLst>
                  <a:ext uri="{FF2B5EF4-FFF2-40B4-BE49-F238E27FC236}">
                    <a16:creationId xmlns:a16="http://schemas.microsoft.com/office/drawing/2014/main" id="{7F363E9B-9DFD-4AFF-BDB8-C0B7813E930E}"/>
                  </a:ext>
                </a:extLst>
              </p:cNvPr>
              <p:cNvSpPr>
                <a:spLocks/>
              </p:cNvSpPr>
              <p:nvPr/>
            </p:nvSpPr>
            <p:spPr bwMode="auto">
              <a:xfrm>
                <a:off x="1415" y="3033"/>
                <a:ext cx="5" cy="819"/>
              </a:xfrm>
              <a:custGeom>
                <a:avLst/>
                <a:gdLst>
                  <a:gd name="T0" fmla="*/ 32 w 32"/>
                  <a:gd name="T1" fmla="*/ 0 h 4093"/>
                  <a:gd name="T2" fmla="*/ 0 w 32"/>
                  <a:gd name="T3" fmla="*/ 0 h 4093"/>
                  <a:gd name="T4" fmla="*/ 32 w 32"/>
                  <a:gd name="T5" fmla="*/ 4093 h 4093"/>
                  <a:gd name="T6" fmla="*/ 32 w 32"/>
                  <a:gd name="T7" fmla="*/ 0 h 4093"/>
                  <a:gd name="T8" fmla="*/ 0 60000 65536"/>
                  <a:gd name="T9" fmla="*/ 0 60000 65536"/>
                  <a:gd name="T10" fmla="*/ 0 60000 65536"/>
                  <a:gd name="T11" fmla="*/ 0 60000 65536"/>
                  <a:gd name="T12" fmla="*/ 0 w 32"/>
                  <a:gd name="T13" fmla="*/ 0 h 4093"/>
                  <a:gd name="T14" fmla="*/ 32 w 32"/>
                  <a:gd name="T15" fmla="*/ 4093 h 4093"/>
                </a:gdLst>
                <a:ahLst/>
                <a:cxnLst>
                  <a:cxn ang="T8">
                    <a:pos x="T0" y="T1"/>
                  </a:cxn>
                  <a:cxn ang="T9">
                    <a:pos x="T2" y="T3"/>
                  </a:cxn>
                  <a:cxn ang="T10">
                    <a:pos x="T4" y="T5"/>
                  </a:cxn>
                  <a:cxn ang="T11">
                    <a:pos x="T6" y="T7"/>
                  </a:cxn>
                </a:cxnLst>
                <a:rect l="T12" t="T13" r="T14" b="T15"/>
                <a:pathLst>
                  <a:path w="32" h="4093">
                    <a:moveTo>
                      <a:pt x="32" y="0"/>
                    </a:moveTo>
                    <a:lnTo>
                      <a:pt x="0" y="0"/>
                    </a:lnTo>
                    <a:lnTo>
                      <a:pt x="32" y="4093"/>
                    </a:lnTo>
                    <a:lnTo>
                      <a:pt x="32" y="0"/>
                    </a:lnTo>
                    <a:close/>
                  </a:path>
                </a:pathLst>
              </a:custGeom>
              <a:solidFill>
                <a:srgbClr val="000000"/>
              </a:solidFill>
              <a:ln w="9525">
                <a:noFill/>
                <a:round/>
                <a:headEnd/>
                <a:tailEnd/>
              </a:ln>
            </p:spPr>
            <p:txBody>
              <a:bodyPr/>
              <a:lstStyle/>
              <a:p>
                <a:endParaRPr lang="en-US"/>
              </a:p>
            </p:txBody>
          </p:sp>
          <p:sp>
            <p:nvSpPr>
              <p:cNvPr id="321" name="Freeform 353">
                <a:extLst>
                  <a:ext uri="{FF2B5EF4-FFF2-40B4-BE49-F238E27FC236}">
                    <a16:creationId xmlns:a16="http://schemas.microsoft.com/office/drawing/2014/main" id="{2CAC7689-5A01-471C-9EC4-BBD1F882F328}"/>
                  </a:ext>
                </a:extLst>
              </p:cNvPr>
              <p:cNvSpPr>
                <a:spLocks/>
              </p:cNvSpPr>
              <p:nvPr/>
            </p:nvSpPr>
            <p:spPr bwMode="auto">
              <a:xfrm>
                <a:off x="1415" y="3033"/>
                <a:ext cx="5" cy="819"/>
              </a:xfrm>
              <a:custGeom>
                <a:avLst/>
                <a:gdLst>
                  <a:gd name="T0" fmla="*/ 0 w 32"/>
                  <a:gd name="T1" fmla="*/ 0 h 4093"/>
                  <a:gd name="T2" fmla="*/ 32 w 32"/>
                  <a:gd name="T3" fmla="*/ 4093 h 4093"/>
                  <a:gd name="T4" fmla="*/ 0 w 32"/>
                  <a:gd name="T5" fmla="*/ 4093 h 4093"/>
                  <a:gd name="T6" fmla="*/ 0 w 32"/>
                  <a:gd name="T7" fmla="*/ 0 h 4093"/>
                  <a:gd name="T8" fmla="*/ 0 60000 65536"/>
                  <a:gd name="T9" fmla="*/ 0 60000 65536"/>
                  <a:gd name="T10" fmla="*/ 0 60000 65536"/>
                  <a:gd name="T11" fmla="*/ 0 60000 65536"/>
                  <a:gd name="T12" fmla="*/ 0 w 32"/>
                  <a:gd name="T13" fmla="*/ 0 h 4093"/>
                  <a:gd name="T14" fmla="*/ 32 w 32"/>
                  <a:gd name="T15" fmla="*/ 4093 h 4093"/>
                </a:gdLst>
                <a:ahLst/>
                <a:cxnLst>
                  <a:cxn ang="T8">
                    <a:pos x="T0" y="T1"/>
                  </a:cxn>
                  <a:cxn ang="T9">
                    <a:pos x="T2" y="T3"/>
                  </a:cxn>
                  <a:cxn ang="T10">
                    <a:pos x="T4" y="T5"/>
                  </a:cxn>
                  <a:cxn ang="T11">
                    <a:pos x="T6" y="T7"/>
                  </a:cxn>
                </a:cxnLst>
                <a:rect l="T12" t="T13" r="T14" b="T15"/>
                <a:pathLst>
                  <a:path w="32" h="4093">
                    <a:moveTo>
                      <a:pt x="0" y="0"/>
                    </a:moveTo>
                    <a:lnTo>
                      <a:pt x="32" y="4093"/>
                    </a:lnTo>
                    <a:lnTo>
                      <a:pt x="0" y="4093"/>
                    </a:lnTo>
                    <a:lnTo>
                      <a:pt x="0" y="0"/>
                    </a:lnTo>
                    <a:close/>
                  </a:path>
                </a:pathLst>
              </a:custGeom>
              <a:solidFill>
                <a:srgbClr val="000000"/>
              </a:solidFill>
              <a:ln w="9525">
                <a:noFill/>
                <a:round/>
                <a:headEnd/>
                <a:tailEnd/>
              </a:ln>
            </p:spPr>
            <p:txBody>
              <a:bodyPr/>
              <a:lstStyle/>
              <a:p>
                <a:endParaRPr lang="en-US"/>
              </a:p>
            </p:txBody>
          </p:sp>
          <p:sp>
            <p:nvSpPr>
              <p:cNvPr id="322" name="Rectangle 354">
                <a:extLst>
                  <a:ext uri="{FF2B5EF4-FFF2-40B4-BE49-F238E27FC236}">
                    <a16:creationId xmlns:a16="http://schemas.microsoft.com/office/drawing/2014/main" id="{8BC322F6-D77E-47D2-8BCC-A1AB0894AE4A}"/>
                  </a:ext>
                </a:extLst>
              </p:cNvPr>
              <p:cNvSpPr>
                <a:spLocks noChangeArrowheads="1"/>
              </p:cNvSpPr>
              <p:nvPr/>
            </p:nvSpPr>
            <p:spPr bwMode="auto">
              <a:xfrm>
                <a:off x="1415" y="3033"/>
                <a:ext cx="5" cy="819"/>
              </a:xfrm>
              <a:prstGeom prst="rect">
                <a:avLst/>
              </a:prstGeom>
              <a:noFill/>
              <a:ln w="0">
                <a:solidFill>
                  <a:srgbClr val="000000"/>
                </a:solidFill>
                <a:miter lim="800000"/>
                <a:headEnd/>
                <a:tailEnd/>
              </a:ln>
            </p:spPr>
            <p:txBody>
              <a:bodyPr/>
              <a:lstStyle/>
              <a:p>
                <a:endParaRPr lang="en-US"/>
              </a:p>
            </p:txBody>
          </p:sp>
          <p:sp>
            <p:nvSpPr>
              <p:cNvPr id="323" name="Freeform 355">
                <a:extLst>
                  <a:ext uri="{FF2B5EF4-FFF2-40B4-BE49-F238E27FC236}">
                    <a16:creationId xmlns:a16="http://schemas.microsoft.com/office/drawing/2014/main" id="{5CAB6E77-B66A-423E-A448-C84563E1A5C5}"/>
                  </a:ext>
                </a:extLst>
              </p:cNvPr>
              <p:cNvSpPr>
                <a:spLocks/>
              </p:cNvSpPr>
              <p:nvPr/>
            </p:nvSpPr>
            <p:spPr bwMode="auto">
              <a:xfrm>
                <a:off x="1148" y="3033"/>
                <a:ext cx="5" cy="819"/>
              </a:xfrm>
              <a:custGeom>
                <a:avLst/>
                <a:gdLst>
                  <a:gd name="T0" fmla="*/ 32 w 32"/>
                  <a:gd name="T1" fmla="*/ 0 h 4093"/>
                  <a:gd name="T2" fmla="*/ 0 w 32"/>
                  <a:gd name="T3" fmla="*/ 0 h 4093"/>
                  <a:gd name="T4" fmla="*/ 32 w 32"/>
                  <a:gd name="T5" fmla="*/ 4093 h 4093"/>
                  <a:gd name="T6" fmla="*/ 32 w 32"/>
                  <a:gd name="T7" fmla="*/ 0 h 4093"/>
                  <a:gd name="T8" fmla="*/ 0 60000 65536"/>
                  <a:gd name="T9" fmla="*/ 0 60000 65536"/>
                  <a:gd name="T10" fmla="*/ 0 60000 65536"/>
                  <a:gd name="T11" fmla="*/ 0 60000 65536"/>
                  <a:gd name="T12" fmla="*/ 0 w 32"/>
                  <a:gd name="T13" fmla="*/ 0 h 4093"/>
                  <a:gd name="T14" fmla="*/ 32 w 32"/>
                  <a:gd name="T15" fmla="*/ 4093 h 4093"/>
                </a:gdLst>
                <a:ahLst/>
                <a:cxnLst>
                  <a:cxn ang="T8">
                    <a:pos x="T0" y="T1"/>
                  </a:cxn>
                  <a:cxn ang="T9">
                    <a:pos x="T2" y="T3"/>
                  </a:cxn>
                  <a:cxn ang="T10">
                    <a:pos x="T4" y="T5"/>
                  </a:cxn>
                  <a:cxn ang="T11">
                    <a:pos x="T6" y="T7"/>
                  </a:cxn>
                </a:cxnLst>
                <a:rect l="T12" t="T13" r="T14" b="T15"/>
                <a:pathLst>
                  <a:path w="32" h="4093">
                    <a:moveTo>
                      <a:pt x="32" y="0"/>
                    </a:moveTo>
                    <a:lnTo>
                      <a:pt x="0" y="0"/>
                    </a:lnTo>
                    <a:lnTo>
                      <a:pt x="32" y="4093"/>
                    </a:lnTo>
                    <a:lnTo>
                      <a:pt x="32" y="0"/>
                    </a:lnTo>
                    <a:close/>
                  </a:path>
                </a:pathLst>
              </a:custGeom>
              <a:solidFill>
                <a:srgbClr val="000000"/>
              </a:solidFill>
              <a:ln w="9525">
                <a:noFill/>
                <a:round/>
                <a:headEnd/>
                <a:tailEnd/>
              </a:ln>
            </p:spPr>
            <p:txBody>
              <a:bodyPr/>
              <a:lstStyle/>
              <a:p>
                <a:endParaRPr lang="en-US"/>
              </a:p>
            </p:txBody>
          </p:sp>
          <p:sp>
            <p:nvSpPr>
              <p:cNvPr id="324" name="Freeform 356">
                <a:extLst>
                  <a:ext uri="{FF2B5EF4-FFF2-40B4-BE49-F238E27FC236}">
                    <a16:creationId xmlns:a16="http://schemas.microsoft.com/office/drawing/2014/main" id="{9CAC5009-0F44-4E56-8C7E-2C696BD24BB4}"/>
                  </a:ext>
                </a:extLst>
              </p:cNvPr>
              <p:cNvSpPr>
                <a:spLocks/>
              </p:cNvSpPr>
              <p:nvPr/>
            </p:nvSpPr>
            <p:spPr bwMode="auto">
              <a:xfrm>
                <a:off x="1148" y="3033"/>
                <a:ext cx="5" cy="819"/>
              </a:xfrm>
              <a:custGeom>
                <a:avLst/>
                <a:gdLst>
                  <a:gd name="T0" fmla="*/ 0 w 32"/>
                  <a:gd name="T1" fmla="*/ 0 h 4093"/>
                  <a:gd name="T2" fmla="*/ 32 w 32"/>
                  <a:gd name="T3" fmla="*/ 4093 h 4093"/>
                  <a:gd name="T4" fmla="*/ 0 w 32"/>
                  <a:gd name="T5" fmla="*/ 4093 h 4093"/>
                  <a:gd name="T6" fmla="*/ 0 w 32"/>
                  <a:gd name="T7" fmla="*/ 0 h 4093"/>
                  <a:gd name="T8" fmla="*/ 0 60000 65536"/>
                  <a:gd name="T9" fmla="*/ 0 60000 65536"/>
                  <a:gd name="T10" fmla="*/ 0 60000 65536"/>
                  <a:gd name="T11" fmla="*/ 0 60000 65536"/>
                  <a:gd name="T12" fmla="*/ 0 w 32"/>
                  <a:gd name="T13" fmla="*/ 0 h 4093"/>
                  <a:gd name="T14" fmla="*/ 32 w 32"/>
                  <a:gd name="T15" fmla="*/ 4093 h 4093"/>
                </a:gdLst>
                <a:ahLst/>
                <a:cxnLst>
                  <a:cxn ang="T8">
                    <a:pos x="T0" y="T1"/>
                  </a:cxn>
                  <a:cxn ang="T9">
                    <a:pos x="T2" y="T3"/>
                  </a:cxn>
                  <a:cxn ang="T10">
                    <a:pos x="T4" y="T5"/>
                  </a:cxn>
                  <a:cxn ang="T11">
                    <a:pos x="T6" y="T7"/>
                  </a:cxn>
                </a:cxnLst>
                <a:rect l="T12" t="T13" r="T14" b="T15"/>
                <a:pathLst>
                  <a:path w="32" h="4093">
                    <a:moveTo>
                      <a:pt x="0" y="0"/>
                    </a:moveTo>
                    <a:lnTo>
                      <a:pt x="32" y="4093"/>
                    </a:lnTo>
                    <a:lnTo>
                      <a:pt x="0" y="4093"/>
                    </a:lnTo>
                    <a:lnTo>
                      <a:pt x="0" y="0"/>
                    </a:lnTo>
                    <a:close/>
                  </a:path>
                </a:pathLst>
              </a:custGeom>
              <a:solidFill>
                <a:srgbClr val="000000"/>
              </a:solidFill>
              <a:ln w="9525">
                <a:noFill/>
                <a:round/>
                <a:headEnd/>
                <a:tailEnd/>
              </a:ln>
            </p:spPr>
            <p:txBody>
              <a:bodyPr/>
              <a:lstStyle/>
              <a:p>
                <a:endParaRPr lang="en-US"/>
              </a:p>
            </p:txBody>
          </p:sp>
          <p:sp>
            <p:nvSpPr>
              <p:cNvPr id="325" name="Rectangle 357">
                <a:extLst>
                  <a:ext uri="{FF2B5EF4-FFF2-40B4-BE49-F238E27FC236}">
                    <a16:creationId xmlns:a16="http://schemas.microsoft.com/office/drawing/2014/main" id="{2BF7CD01-9CF1-44D5-B56E-D62E5AE6BEF4}"/>
                  </a:ext>
                </a:extLst>
              </p:cNvPr>
              <p:cNvSpPr>
                <a:spLocks noChangeArrowheads="1"/>
              </p:cNvSpPr>
              <p:nvPr/>
            </p:nvSpPr>
            <p:spPr bwMode="auto">
              <a:xfrm>
                <a:off x="2641" y="3924"/>
                <a:ext cx="186"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FRID</a:t>
                </a:r>
                <a:endParaRPr lang="en-US"/>
              </a:p>
            </p:txBody>
          </p:sp>
          <p:sp>
            <p:nvSpPr>
              <p:cNvPr id="326" name="Rectangle 358">
                <a:extLst>
                  <a:ext uri="{FF2B5EF4-FFF2-40B4-BE49-F238E27FC236}">
                    <a16:creationId xmlns:a16="http://schemas.microsoft.com/office/drawing/2014/main" id="{211F9382-B329-464F-9E5A-A0766AEF84DE}"/>
                  </a:ext>
                </a:extLst>
              </p:cNvPr>
              <p:cNvSpPr>
                <a:spLocks noChangeArrowheads="1"/>
              </p:cNvSpPr>
              <p:nvPr/>
            </p:nvSpPr>
            <p:spPr bwMode="auto">
              <a:xfrm>
                <a:off x="1148" y="3033"/>
                <a:ext cx="5" cy="819"/>
              </a:xfrm>
              <a:prstGeom prst="rect">
                <a:avLst/>
              </a:prstGeom>
              <a:noFill/>
              <a:ln w="0">
                <a:solidFill>
                  <a:srgbClr val="000000"/>
                </a:solidFill>
                <a:miter lim="800000"/>
                <a:headEnd/>
                <a:tailEnd/>
              </a:ln>
            </p:spPr>
            <p:txBody>
              <a:bodyPr/>
              <a:lstStyle/>
              <a:p>
                <a:endParaRPr lang="en-US"/>
              </a:p>
            </p:txBody>
          </p:sp>
          <p:sp>
            <p:nvSpPr>
              <p:cNvPr id="327" name="Freeform 359">
                <a:extLst>
                  <a:ext uri="{FF2B5EF4-FFF2-40B4-BE49-F238E27FC236}">
                    <a16:creationId xmlns:a16="http://schemas.microsoft.com/office/drawing/2014/main" id="{A2FE89C5-4F0C-40F8-928D-CE8ED90D80A6}"/>
                  </a:ext>
                </a:extLst>
              </p:cNvPr>
              <p:cNvSpPr>
                <a:spLocks/>
              </p:cNvSpPr>
              <p:nvPr/>
            </p:nvSpPr>
            <p:spPr bwMode="auto">
              <a:xfrm>
                <a:off x="2837" y="3910"/>
                <a:ext cx="32" cy="100"/>
              </a:xfrm>
              <a:custGeom>
                <a:avLst/>
                <a:gdLst>
                  <a:gd name="T0" fmla="*/ 95 w 192"/>
                  <a:gd name="T1" fmla="*/ 502 h 502"/>
                  <a:gd name="T2" fmla="*/ 0 w 192"/>
                  <a:gd name="T3" fmla="*/ 0 h 502"/>
                  <a:gd name="T4" fmla="*/ 192 w 192"/>
                  <a:gd name="T5" fmla="*/ 1 h 502"/>
                  <a:gd name="T6" fmla="*/ 95 w 192"/>
                  <a:gd name="T7" fmla="*/ 502 h 502"/>
                  <a:gd name="T8" fmla="*/ 0 60000 65536"/>
                  <a:gd name="T9" fmla="*/ 0 60000 65536"/>
                  <a:gd name="T10" fmla="*/ 0 60000 65536"/>
                  <a:gd name="T11" fmla="*/ 0 60000 65536"/>
                  <a:gd name="T12" fmla="*/ 0 w 192"/>
                  <a:gd name="T13" fmla="*/ 0 h 502"/>
                  <a:gd name="T14" fmla="*/ 192 w 192"/>
                  <a:gd name="T15" fmla="*/ 502 h 502"/>
                </a:gdLst>
                <a:ahLst/>
                <a:cxnLst>
                  <a:cxn ang="T8">
                    <a:pos x="T0" y="T1"/>
                  </a:cxn>
                  <a:cxn ang="T9">
                    <a:pos x="T2" y="T3"/>
                  </a:cxn>
                  <a:cxn ang="T10">
                    <a:pos x="T4" y="T5"/>
                  </a:cxn>
                  <a:cxn ang="T11">
                    <a:pos x="T6" y="T7"/>
                  </a:cxn>
                </a:cxnLst>
                <a:rect l="T12" t="T13" r="T14" b="T15"/>
                <a:pathLst>
                  <a:path w="192" h="502">
                    <a:moveTo>
                      <a:pt x="95" y="502"/>
                    </a:moveTo>
                    <a:lnTo>
                      <a:pt x="0" y="0"/>
                    </a:lnTo>
                    <a:lnTo>
                      <a:pt x="192" y="1"/>
                    </a:lnTo>
                    <a:lnTo>
                      <a:pt x="95" y="502"/>
                    </a:lnTo>
                    <a:close/>
                  </a:path>
                </a:pathLst>
              </a:custGeom>
              <a:solidFill>
                <a:srgbClr val="000000"/>
              </a:solidFill>
              <a:ln w="9525">
                <a:noFill/>
                <a:round/>
                <a:headEnd/>
                <a:tailEnd/>
              </a:ln>
            </p:spPr>
            <p:txBody>
              <a:bodyPr/>
              <a:lstStyle/>
              <a:p>
                <a:endParaRPr lang="en-US"/>
              </a:p>
            </p:txBody>
          </p:sp>
          <p:sp>
            <p:nvSpPr>
              <p:cNvPr id="328" name="Rectangle 360">
                <a:extLst>
                  <a:ext uri="{FF2B5EF4-FFF2-40B4-BE49-F238E27FC236}">
                    <a16:creationId xmlns:a16="http://schemas.microsoft.com/office/drawing/2014/main" id="{695F6532-BE00-407D-A74B-BD7BD618CFF7}"/>
                  </a:ext>
                </a:extLst>
              </p:cNvPr>
              <p:cNvSpPr>
                <a:spLocks noChangeArrowheads="1"/>
              </p:cNvSpPr>
              <p:nvPr/>
            </p:nvSpPr>
            <p:spPr bwMode="auto">
              <a:xfrm>
                <a:off x="2575" y="3596"/>
                <a:ext cx="186"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FRID</a:t>
                </a:r>
                <a:endParaRPr lang="en-US"/>
              </a:p>
            </p:txBody>
          </p:sp>
          <p:sp>
            <p:nvSpPr>
              <p:cNvPr id="329" name="Freeform 361">
                <a:extLst>
                  <a:ext uri="{FF2B5EF4-FFF2-40B4-BE49-F238E27FC236}">
                    <a16:creationId xmlns:a16="http://schemas.microsoft.com/office/drawing/2014/main" id="{8C6309A1-8E63-446B-8749-4CF41BB713DA}"/>
                  </a:ext>
                </a:extLst>
              </p:cNvPr>
              <p:cNvSpPr>
                <a:spLocks/>
              </p:cNvSpPr>
              <p:nvPr/>
            </p:nvSpPr>
            <p:spPr bwMode="auto">
              <a:xfrm>
                <a:off x="2837" y="3910"/>
                <a:ext cx="32" cy="100"/>
              </a:xfrm>
              <a:custGeom>
                <a:avLst/>
                <a:gdLst>
                  <a:gd name="T0" fmla="*/ 95 w 192"/>
                  <a:gd name="T1" fmla="*/ 502 h 502"/>
                  <a:gd name="T2" fmla="*/ 0 w 192"/>
                  <a:gd name="T3" fmla="*/ 0 h 502"/>
                  <a:gd name="T4" fmla="*/ 192 w 192"/>
                  <a:gd name="T5" fmla="*/ 1 h 502"/>
                  <a:gd name="T6" fmla="*/ 95 w 192"/>
                  <a:gd name="T7" fmla="*/ 502 h 502"/>
                  <a:gd name="T8" fmla="*/ 0 60000 65536"/>
                  <a:gd name="T9" fmla="*/ 0 60000 65536"/>
                  <a:gd name="T10" fmla="*/ 0 60000 65536"/>
                  <a:gd name="T11" fmla="*/ 0 60000 65536"/>
                  <a:gd name="T12" fmla="*/ 0 w 192"/>
                  <a:gd name="T13" fmla="*/ 0 h 502"/>
                  <a:gd name="T14" fmla="*/ 192 w 192"/>
                  <a:gd name="T15" fmla="*/ 502 h 502"/>
                </a:gdLst>
                <a:ahLst/>
                <a:cxnLst>
                  <a:cxn ang="T8">
                    <a:pos x="T0" y="T1"/>
                  </a:cxn>
                  <a:cxn ang="T9">
                    <a:pos x="T2" y="T3"/>
                  </a:cxn>
                  <a:cxn ang="T10">
                    <a:pos x="T4" y="T5"/>
                  </a:cxn>
                  <a:cxn ang="T11">
                    <a:pos x="T6" y="T7"/>
                  </a:cxn>
                </a:cxnLst>
                <a:rect l="T12" t="T13" r="T14" b="T15"/>
                <a:pathLst>
                  <a:path w="192" h="502">
                    <a:moveTo>
                      <a:pt x="95" y="502"/>
                    </a:moveTo>
                    <a:lnTo>
                      <a:pt x="0" y="0"/>
                    </a:lnTo>
                    <a:lnTo>
                      <a:pt x="192" y="1"/>
                    </a:lnTo>
                    <a:lnTo>
                      <a:pt x="95" y="502"/>
                    </a:lnTo>
                  </a:path>
                </a:pathLst>
              </a:custGeom>
              <a:noFill/>
              <a:ln w="0">
                <a:solidFill>
                  <a:srgbClr val="000000"/>
                </a:solidFill>
                <a:prstDash val="solid"/>
                <a:round/>
                <a:headEnd/>
                <a:tailEnd/>
              </a:ln>
            </p:spPr>
            <p:txBody>
              <a:bodyPr/>
              <a:lstStyle/>
              <a:p>
                <a:endParaRPr lang="en-US"/>
              </a:p>
            </p:txBody>
          </p:sp>
          <p:sp>
            <p:nvSpPr>
              <p:cNvPr id="330" name="Freeform 362">
                <a:extLst>
                  <a:ext uri="{FF2B5EF4-FFF2-40B4-BE49-F238E27FC236}">
                    <a16:creationId xmlns:a16="http://schemas.microsoft.com/office/drawing/2014/main" id="{313AC325-6A6B-42A0-B177-AAE296275275}"/>
                  </a:ext>
                </a:extLst>
              </p:cNvPr>
              <p:cNvSpPr>
                <a:spLocks/>
              </p:cNvSpPr>
              <p:nvPr/>
            </p:nvSpPr>
            <p:spPr bwMode="auto">
              <a:xfrm>
                <a:off x="2769" y="3628"/>
                <a:ext cx="33" cy="100"/>
              </a:xfrm>
              <a:custGeom>
                <a:avLst/>
                <a:gdLst>
                  <a:gd name="T0" fmla="*/ 95 w 192"/>
                  <a:gd name="T1" fmla="*/ 501 h 501"/>
                  <a:gd name="T2" fmla="*/ 0 w 192"/>
                  <a:gd name="T3" fmla="*/ 0 h 501"/>
                  <a:gd name="T4" fmla="*/ 192 w 192"/>
                  <a:gd name="T5" fmla="*/ 1 h 501"/>
                  <a:gd name="T6" fmla="*/ 95 w 192"/>
                  <a:gd name="T7" fmla="*/ 501 h 501"/>
                  <a:gd name="T8" fmla="*/ 0 60000 65536"/>
                  <a:gd name="T9" fmla="*/ 0 60000 65536"/>
                  <a:gd name="T10" fmla="*/ 0 60000 65536"/>
                  <a:gd name="T11" fmla="*/ 0 60000 65536"/>
                  <a:gd name="T12" fmla="*/ 0 w 192"/>
                  <a:gd name="T13" fmla="*/ 0 h 501"/>
                  <a:gd name="T14" fmla="*/ 192 w 192"/>
                  <a:gd name="T15" fmla="*/ 501 h 501"/>
                </a:gdLst>
                <a:ahLst/>
                <a:cxnLst>
                  <a:cxn ang="T8">
                    <a:pos x="T0" y="T1"/>
                  </a:cxn>
                  <a:cxn ang="T9">
                    <a:pos x="T2" y="T3"/>
                  </a:cxn>
                  <a:cxn ang="T10">
                    <a:pos x="T4" y="T5"/>
                  </a:cxn>
                  <a:cxn ang="T11">
                    <a:pos x="T6" y="T7"/>
                  </a:cxn>
                </a:cxnLst>
                <a:rect l="T12" t="T13" r="T14" b="T15"/>
                <a:pathLst>
                  <a:path w="192" h="501">
                    <a:moveTo>
                      <a:pt x="95" y="501"/>
                    </a:moveTo>
                    <a:lnTo>
                      <a:pt x="0" y="0"/>
                    </a:lnTo>
                    <a:lnTo>
                      <a:pt x="192" y="1"/>
                    </a:lnTo>
                    <a:lnTo>
                      <a:pt x="95" y="501"/>
                    </a:lnTo>
                    <a:close/>
                  </a:path>
                </a:pathLst>
              </a:custGeom>
              <a:solidFill>
                <a:srgbClr val="000000"/>
              </a:solidFill>
              <a:ln w="9525">
                <a:noFill/>
                <a:round/>
                <a:headEnd/>
                <a:tailEnd/>
              </a:ln>
            </p:spPr>
            <p:txBody>
              <a:bodyPr/>
              <a:lstStyle/>
              <a:p>
                <a:endParaRPr lang="en-US"/>
              </a:p>
            </p:txBody>
          </p:sp>
          <p:sp>
            <p:nvSpPr>
              <p:cNvPr id="331" name="Freeform 363">
                <a:extLst>
                  <a:ext uri="{FF2B5EF4-FFF2-40B4-BE49-F238E27FC236}">
                    <a16:creationId xmlns:a16="http://schemas.microsoft.com/office/drawing/2014/main" id="{7A01290D-C6AD-4495-A209-31E3DE3A0C17}"/>
                  </a:ext>
                </a:extLst>
              </p:cNvPr>
              <p:cNvSpPr>
                <a:spLocks/>
              </p:cNvSpPr>
              <p:nvPr/>
            </p:nvSpPr>
            <p:spPr bwMode="auto">
              <a:xfrm>
                <a:off x="2769" y="3628"/>
                <a:ext cx="33" cy="100"/>
              </a:xfrm>
              <a:custGeom>
                <a:avLst/>
                <a:gdLst>
                  <a:gd name="T0" fmla="*/ 95 w 192"/>
                  <a:gd name="T1" fmla="*/ 501 h 501"/>
                  <a:gd name="T2" fmla="*/ 0 w 192"/>
                  <a:gd name="T3" fmla="*/ 0 h 501"/>
                  <a:gd name="T4" fmla="*/ 192 w 192"/>
                  <a:gd name="T5" fmla="*/ 1 h 501"/>
                  <a:gd name="T6" fmla="*/ 95 w 192"/>
                  <a:gd name="T7" fmla="*/ 501 h 501"/>
                  <a:gd name="T8" fmla="*/ 0 60000 65536"/>
                  <a:gd name="T9" fmla="*/ 0 60000 65536"/>
                  <a:gd name="T10" fmla="*/ 0 60000 65536"/>
                  <a:gd name="T11" fmla="*/ 0 60000 65536"/>
                  <a:gd name="T12" fmla="*/ 0 w 192"/>
                  <a:gd name="T13" fmla="*/ 0 h 501"/>
                  <a:gd name="T14" fmla="*/ 192 w 192"/>
                  <a:gd name="T15" fmla="*/ 501 h 501"/>
                </a:gdLst>
                <a:ahLst/>
                <a:cxnLst>
                  <a:cxn ang="T8">
                    <a:pos x="T0" y="T1"/>
                  </a:cxn>
                  <a:cxn ang="T9">
                    <a:pos x="T2" y="T3"/>
                  </a:cxn>
                  <a:cxn ang="T10">
                    <a:pos x="T4" y="T5"/>
                  </a:cxn>
                  <a:cxn ang="T11">
                    <a:pos x="T6" y="T7"/>
                  </a:cxn>
                </a:cxnLst>
                <a:rect l="T12" t="T13" r="T14" b="T15"/>
                <a:pathLst>
                  <a:path w="192" h="501">
                    <a:moveTo>
                      <a:pt x="95" y="501"/>
                    </a:moveTo>
                    <a:lnTo>
                      <a:pt x="0" y="0"/>
                    </a:lnTo>
                    <a:lnTo>
                      <a:pt x="192" y="1"/>
                    </a:lnTo>
                    <a:lnTo>
                      <a:pt x="95" y="501"/>
                    </a:lnTo>
                  </a:path>
                </a:pathLst>
              </a:custGeom>
              <a:noFill/>
              <a:ln w="0">
                <a:solidFill>
                  <a:srgbClr val="000000"/>
                </a:solidFill>
                <a:prstDash val="solid"/>
                <a:round/>
                <a:headEnd/>
                <a:tailEnd/>
              </a:ln>
            </p:spPr>
            <p:txBody>
              <a:bodyPr/>
              <a:lstStyle/>
              <a:p>
                <a:endParaRPr lang="en-US"/>
              </a:p>
            </p:txBody>
          </p:sp>
          <p:sp>
            <p:nvSpPr>
              <p:cNvPr id="332" name="Freeform 364">
                <a:extLst>
                  <a:ext uri="{FF2B5EF4-FFF2-40B4-BE49-F238E27FC236}">
                    <a16:creationId xmlns:a16="http://schemas.microsoft.com/office/drawing/2014/main" id="{B3633013-4B5E-4922-B9D4-3FA86AF1018E}"/>
                  </a:ext>
                </a:extLst>
              </p:cNvPr>
              <p:cNvSpPr>
                <a:spLocks/>
              </p:cNvSpPr>
              <p:nvPr/>
            </p:nvSpPr>
            <p:spPr bwMode="auto">
              <a:xfrm>
                <a:off x="2851" y="3847"/>
                <a:ext cx="5" cy="94"/>
              </a:xfrm>
              <a:custGeom>
                <a:avLst/>
                <a:gdLst>
                  <a:gd name="T0" fmla="*/ 32 w 32"/>
                  <a:gd name="T1" fmla="*/ 0 h 474"/>
                  <a:gd name="T2" fmla="*/ 0 w 32"/>
                  <a:gd name="T3" fmla="*/ 0 h 474"/>
                  <a:gd name="T4" fmla="*/ 32 w 32"/>
                  <a:gd name="T5" fmla="*/ 474 h 474"/>
                  <a:gd name="T6" fmla="*/ 32 w 32"/>
                  <a:gd name="T7" fmla="*/ 0 h 474"/>
                  <a:gd name="T8" fmla="*/ 0 60000 65536"/>
                  <a:gd name="T9" fmla="*/ 0 60000 65536"/>
                  <a:gd name="T10" fmla="*/ 0 60000 65536"/>
                  <a:gd name="T11" fmla="*/ 0 60000 65536"/>
                  <a:gd name="T12" fmla="*/ 0 w 32"/>
                  <a:gd name="T13" fmla="*/ 0 h 474"/>
                  <a:gd name="T14" fmla="*/ 32 w 32"/>
                  <a:gd name="T15" fmla="*/ 474 h 474"/>
                </a:gdLst>
                <a:ahLst/>
                <a:cxnLst>
                  <a:cxn ang="T8">
                    <a:pos x="T0" y="T1"/>
                  </a:cxn>
                  <a:cxn ang="T9">
                    <a:pos x="T2" y="T3"/>
                  </a:cxn>
                  <a:cxn ang="T10">
                    <a:pos x="T4" y="T5"/>
                  </a:cxn>
                  <a:cxn ang="T11">
                    <a:pos x="T6" y="T7"/>
                  </a:cxn>
                </a:cxnLst>
                <a:rect l="T12" t="T13" r="T14" b="T15"/>
                <a:pathLst>
                  <a:path w="32" h="474">
                    <a:moveTo>
                      <a:pt x="32" y="0"/>
                    </a:moveTo>
                    <a:lnTo>
                      <a:pt x="0" y="0"/>
                    </a:lnTo>
                    <a:lnTo>
                      <a:pt x="32" y="474"/>
                    </a:lnTo>
                    <a:lnTo>
                      <a:pt x="32" y="0"/>
                    </a:lnTo>
                    <a:close/>
                  </a:path>
                </a:pathLst>
              </a:custGeom>
              <a:solidFill>
                <a:srgbClr val="000000"/>
              </a:solidFill>
              <a:ln w="9525">
                <a:noFill/>
                <a:round/>
                <a:headEnd/>
                <a:tailEnd/>
              </a:ln>
            </p:spPr>
            <p:txBody>
              <a:bodyPr/>
              <a:lstStyle/>
              <a:p>
                <a:endParaRPr lang="en-US"/>
              </a:p>
            </p:txBody>
          </p:sp>
          <p:sp>
            <p:nvSpPr>
              <p:cNvPr id="333" name="Freeform 365">
                <a:extLst>
                  <a:ext uri="{FF2B5EF4-FFF2-40B4-BE49-F238E27FC236}">
                    <a16:creationId xmlns:a16="http://schemas.microsoft.com/office/drawing/2014/main" id="{8F0BFF03-2D35-409C-8F15-D989ED0F60D1}"/>
                  </a:ext>
                </a:extLst>
              </p:cNvPr>
              <p:cNvSpPr>
                <a:spLocks/>
              </p:cNvSpPr>
              <p:nvPr/>
            </p:nvSpPr>
            <p:spPr bwMode="auto">
              <a:xfrm>
                <a:off x="2851" y="3847"/>
                <a:ext cx="5" cy="94"/>
              </a:xfrm>
              <a:custGeom>
                <a:avLst/>
                <a:gdLst>
                  <a:gd name="T0" fmla="*/ 0 w 32"/>
                  <a:gd name="T1" fmla="*/ 0 h 474"/>
                  <a:gd name="T2" fmla="*/ 32 w 32"/>
                  <a:gd name="T3" fmla="*/ 474 h 474"/>
                  <a:gd name="T4" fmla="*/ 0 w 32"/>
                  <a:gd name="T5" fmla="*/ 474 h 474"/>
                  <a:gd name="T6" fmla="*/ 0 w 32"/>
                  <a:gd name="T7" fmla="*/ 0 h 474"/>
                  <a:gd name="T8" fmla="*/ 0 60000 65536"/>
                  <a:gd name="T9" fmla="*/ 0 60000 65536"/>
                  <a:gd name="T10" fmla="*/ 0 60000 65536"/>
                  <a:gd name="T11" fmla="*/ 0 60000 65536"/>
                  <a:gd name="T12" fmla="*/ 0 w 32"/>
                  <a:gd name="T13" fmla="*/ 0 h 474"/>
                  <a:gd name="T14" fmla="*/ 32 w 32"/>
                  <a:gd name="T15" fmla="*/ 474 h 474"/>
                </a:gdLst>
                <a:ahLst/>
                <a:cxnLst>
                  <a:cxn ang="T8">
                    <a:pos x="T0" y="T1"/>
                  </a:cxn>
                  <a:cxn ang="T9">
                    <a:pos x="T2" y="T3"/>
                  </a:cxn>
                  <a:cxn ang="T10">
                    <a:pos x="T4" y="T5"/>
                  </a:cxn>
                  <a:cxn ang="T11">
                    <a:pos x="T6" y="T7"/>
                  </a:cxn>
                </a:cxnLst>
                <a:rect l="T12" t="T13" r="T14" b="T15"/>
                <a:pathLst>
                  <a:path w="32" h="474">
                    <a:moveTo>
                      <a:pt x="0" y="0"/>
                    </a:moveTo>
                    <a:lnTo>
                      <a:pt x="32" y="474"/>
                    </a:lnTo>
                    <a:lnTo>
                      <a:pt x="0" y="474"/>
                    </a:lnTo>
                    <a:lnTo>
                      <a:pt x="0" y="0"/>
                    </a:lnTo>
                    <a:close/>
                  </a:path>
                </a:pathLst>
              </a:custGeom>
              <a:solidFill>
                <a:srgbClr val="000000"/>
              </a:solidFill>
              <a:ln w="9525">
                <a:noFill/>
                <a:round/>
                <a:headEnd/>
                <a:tailEnd/>
              </a:ln>
            </p:spPr>
            <p:txBody>
              <a:bodyPr/>
              <a:lstStyle/>
              <a:p>
                <a:endParaRPr lang="en-US"/>
              </a:p>
            </p:txBody>
          </p:sp>
          <p:sp>
            <p:nvSpPr>
              <p:cNvPr id="334" name="Rectangle 366">
                <a:extLst>
                  <a:ext uri="{FF2B5EF4-FFF2-40B4-BE49-F238E27FC236}">
                    <a16:creationId xmlns:a16="http://schemas.microsoft.com/office/drawing/2014/main" id="{52E523B2-3010-407A-99A2-5BD200EDBE26}"/>
                  </a:ext>
                </a:extLst>
              </p:cNvPr>
              <p:cNvSpPr>
                <a:spLocks noChangeArrowheads="1"/>
              </p:cNvSpPr>
              <p:nvPr/>
            </p:nvSpPr>
            <p:spPr bwMode="auto">
              <a:xfrm>
                <a:off x="2851" y="3847"/>
                <a:ext cx="5" cy="94"/>
              </a:xfrm>
              <a:prstGeom prst="rect">
                <a:avLst/>
              </a:prstGeom>
              <a:noFill/>
              <a:ln w="0">
                <a:solidFill>
                  <a:srgbClr val="000000"/>
                </a:solidFill>
                <a:miter lim="800000"/>
                <a:headEnd/>
                <a:tailEnd/>
              </a:ln>
            </p:spPr>
            <p:txBody>
              <a:bodyPr/>
              <a:lstStyle/>
              <a:p>
                <a:endParaRPr lang="en-US"/>
              </a:p>
            </p:txBody>
          </p:sp>
          <p:sp>
            <p:nvSpPr>
              <p:cNvPr id="335" name="Freeform 367">
                <a:extLst>
                  <a:ext uri="{FF2B5EF4-FFF2-40B4-BE49-F238E27FC236}">
                    <a16:creationId xmlns:a16="http://schemas.microsoft.com/office/drawing/2014/main" id="{A575BE7B-60ED-412D-90CD-940460F107FC}"/>
                  </a:ext>
                </a:extLst>
              </p:cNvPr>
              <p:cNvSpPr>
                <a:spLocks/>
              </p:cNvSpPr>
              <p:nvPr/>
            </p:nvSpPr>
            <p:spPr bwMode="auto">
              <a:xfrm>
                <a:off x="2937" y="3873"/>
                <a:ext cx="82" cy="39"/>
              </a:xfrm>
              <a:custGeom>
                <a:avLst/>
                <a:gdLst>
                  <a:gd name="T0" fmla="*/ 490 w 490"/>
                  <a:gd name="T1" fmla="*/ 100 h 197"/>
                  <a:gd name="T2" fmla="*/ 0 w 490"/>
                  <a:gd name="T3" fmla="*/ 197 h 197"/>
                  <a:gd name="T4" fmla="*/ 0 w 490"/>
                  <a:gd name="T5" fmla="*/ 0 h 197"/>
                  <a:gd name="T6" fmla="*/ 490 w 490"/>
                  <a:gd name="T7" fmla="*/ 100 h 197"/>
                  <a:gd name="T8" fmla="*/ 0 60000 65536"/>
                  <a:gd name="T9" fmla="*/ 0 60000 65536"/>
                  <a:gd name="T10" fmla="*/ 0 60000 65536"/>
                  <a:gd name="T11" fmla="*/ 0 60000 65536"/>
                  <a:gd name="T12" fmla="*/ 0 w 490"/>
                  <a:gd name="T13" fmla="*/ 0 h 197"/>
                  <a:gd name="T14" fmla="*/ 490 w 490"/>
                  <a:gd name="T15" fmla="*/ 197 h 197"/>
                </a:gdLst>
                <a:ahLst/>
                <a:cxnLst>
                  <a:cxn ang="T8">
                    <a:pos x="T0" y="T1"/>
                  </a:cxn>
                  <a:cxn ang="T9">
                    <a:pos x="T2" y="T3"/>
                  </a:cxn>
                  <a:cxn ang="T10">
                    <a:pos x="T4" y="T5"/>
                  </a:cxn>
                  <a:cxn ang="T11">
                    <a:pos x="T6" y="T7"/>
                  </a:cxn>
                </a:cxnLst>
                <a:rect l="T12" t="T13" r="T14" b="T15"/>
                <a:pathLst>
                  <a:path w="490" h="197">
                    <a:moveTo>
                      <a:pt x="490" y="100"/>
                    </a:moveTo>
                    <a:lnTo>
                      <a:pt x="0" y="197"/>
                    </a:lnTo>
                    <a:lnTo>
                      <a:pt x="0" y="0"/>
                    </a:lnTo>
                    <a:lnTo>
                      <a:pt x="490" y="100"/>
                    </a:lnTo>
                    <a:close/>
                  </a:path>
                </a:pathLst>
              </a:custGeom>
              <a:solidFill>
                <a:srgbClr val="000000"/>
              </a:solidFill>
              <a:ln w="9525">
                <a:noFill/>
                <a:round/>
                <a:headEnd/>
                <a:tailEnd/>
              </a:ln>
            </p:spPr>
            <p:txBody>
              <a:bodyPr/>
              <a:lstStyle/>
              <a:p>
                <a:endParaRPr lang="en-US"/>
              </a:p>
            </p:txBody>
          </p:sp>
          <p:sp>
            <p:nvSpPr>
              <p:cNvPr id="336" name="Freeform 368">
                <a:extLst>
                  <a:ext uri="{FF2B5EF4-FFF2-40B4-BE49-F238E27FC236}">
                    <a16:creationId xmlns:a16="http://schemas.microsoft.com/office/drawing/2014/main" id="{122F4EC6-D95A-4646-BDFC-48FB468EDD95}"/>
                  </a:ext>
                </a:extLst>
              </p:cNvPr>
              <p:cNvSpPr>
                <a:spLocks/>
              </p:cNvSpPr>
              <p:nvPr/>
            </p:nvSpPr>
            <p:spPr bwMode="auto">
              <a:xfrm>
                <a:off x="2937" y="3873"/>
                <a:ext cx="82" cy="39"/>
              </a:xfrm>
              <a:custGeom>
                <a:avLst/>
                <a:gdLst>
                  <a:gd name="T0" fmla="*/ 490 w 490"/>
                  <a:gd name="T1" fmla="*/ 100 h 197"/>
                  <a:gd name="T2" fmla="*/ 0 w 490"/>
                  <a:gd name="T3" fmla="*/ 197 h 197"/>
                  <a:gd name="T4" fmla="*/ 0 w 490"/>
                  <a:gd name="T5" fmla="*/ 0 h 197"/>
                  <a:gd name="T6" fmla="*/ 490 w 490"/>
                  <a:gd name="T7" fmla="*/ 100 h 197"/>
                  <a:gd name="T8" fmla="*/ 0 60000 65536"/>
                  <a:gd name="T9" fmla="*/ 0 60000 65536"/>
                  <a:gd name="T10" fmla="*/ 0 60000 65536"/>
                  <a:gd name="T11" fmla="*/ 0 60000 65536"/>
                  <a:gd name="T12" fmla="*/ 0 w 490"/>
                  <a:gd name="T13" fmla="*/ 0 h 197"/>
                  <a:gd name="T14" fmla="*/ 490 w 490"/>
                  <a:gd name="T15" fmla="*/ 197 h 197"/>
                </a:gdLst>
                <a:ahLst/>
                <a:cxnLst>
                  <a:cxn ang="T8">
                    <a:pos x="T0" y="T1"/>
                  </a:cxn>
                  <a:cxn ang="T9">
                    <a:pos x="T2" y="T3"/>
                  </a:cxn>
                  <a:cxn ang="T10">
                    <a:pos x="T4" y="T5"/>
                  </a:cxn>
                  <a:cxn ang="T11">
                    <a:pos x="T6" y="T7"/>
                  </a:cxn>
                </a:cxnLst>
                <a:rect l="T12" t="T13" r="T14" b="T15"/>
                <a:pathLst>
                  <a:path w="490" h="197">
                    <a:moveTo>
                      <a:pt x="490" y="100"/>
                    </a:moveTo>
                    <a:lnTo>
                      <a:pt x="0" y="197"/>
                    </a:lnTo>
                    <a:lnTo>
                      <a:pt x="0" y="0"/>
                    </a:lnTo>
                    <a:lnTo>
                      <a:pt x="490" y="100"/>
                    </a:lnTo>
                  </a:path>
                </a:pathLst>
              </a:custGeom>
              <a:noFill/>
              <a:ln w="0">
                <a:solidFill>
                  <a:srgbClr val="000000"/>
                </a:solidFill>
                <a:prstDash val="solid"/>
                <a:round/>
                <a:headEnd/>
                <a:tailEnd/>
              </a:ln>
            </p:spPr>
            <p:txBody>
              <a:bodyPr/>
              <a:lstStyle/>
              <a:p>
                <a:endParaRPr lang="en-US"/>
              </a:p>
            </p:txBody>
          </p:sp>
          <p:sp>
            <p:nvSpPr>
              <p:cNvPr id="337" name="Freeform 369">
                <a:extLst>
                  <a:ext uri="{FF2B5EF4-FFF2-40B4-BE49-F238E27FC236}">
                    <a16:creationId xmlns:a16="http://schemas.microsoft.com/office/drawing/2014/main" id="{C681AC5F-DBF2-4013-9BDC-48C7AFCC1E72}"/>
                  </a:ext>
                </a:extLst>
              </p:cNvPr>
              <p:cNvSpPr>
                <a:spLocks/>
              </p:cNvSpPr>
              <p:nvPr/>
            </p:nvSpPr>
            <p:spPr bwMode="auto">
              <a:xfrm>
                <a:off x="2783" y="3565"/>
                <a:ext cx="5" cy="114"/>
              </a:xfrm>
              <a:custGeom>
                <a:avLst/>
                <a:gdLst>
                  <a:gd name="T0" fmla="*/ 32 w 32"/>
                  <a:gd name="T1" fmla="*/ 0 h 569"/>
                  <a:gd name="T2" fmla="*/ 0 w 32"/>
                  <a:gd name="T3" fmla="*/ 0 h 569"/>
                  <a:gd name="T4" fmla="*/ 32 w 32"/>
                  <a:gd name="T5" fmla="*/ 569 h 569"/>
                  <a:gd name="T6" fmla="*/ 32 w 32"/>
                  <a:gd name="T7" fmla="*/ 0 h 569"/>
                  <a:gd name="T8" fmla="*/ 0 60000 65536"/>
                  <a:gd name="T9" fmla="*/ 0 60000 65536"/>
                  <a:gd name="T10" fmla="*/ 0 60000 65536"/>
                  <a:gd name="T11" fmla="*/ 0 60000 65536"/>
                  <a:gd name="T12" fmla="*/ 0 w 32"/>
                  <a:gd name="T13" fmla="*/ 0 h 569"/>
                  <a:gd name="T14" fmla="*/ 32 w 32"/>
                  <a:gd name="T15" fmla="*/ 569 h 569"/>
                </a:gdLst>
                <a:ahLst/>
                <a:cxnLst>
                  <a:cxn ang="T8">
                    <a:pos x="T0" y="T1"/>
                  </a:cxn>
                  <a:cxn ang="T9">
                    <a:pos x="T2" y="T3"/>
                  </a:cxn>
                  <a:cxn ang="T10">
                    <a:pos x="T4" y="T5"/>
                  </a:cxn>
                  <a:cxn ang="T11">
                    <a:pos x="T6" y="T7"/>
                  </a:cxn>
                </a:cxnLst>
                <a:rect l="T12" t="T13" r="T14" b="T15"/>
                <a:pathLst>
                  <a:path w="32" h="569">
                    <a:moveTo>
                      <a:pt x="32" y="0"/>
                    </a:moveTo>
                    <a:lnTo>
                      <a:pt x="0" y="0"/>
                    </a:lnTo>
                    <a:lnTo>
                      <a:pt x="32" y="569"/>
                    </a:lnTo>
                    <a:lnTo>
                      <a:pt x="32" y="0"/>
                    </a:lnTo>
                    <a:close/>
                  </a:path>
                </a:pathLst>
              </a:custGeom>
              <a:solidFill>
                <a:srgbClr val="000000"/>
              </a:solidFill>
              <a:ln w="9525">
                <a:noFill/>
                <a:round/>
                <a:headEnd/>
                <a:tailEnd/>
              </a:ln>
            </p:spPr>
            <p:txBody>
              <a:bodyPr/>
              <a:lstStyle/>
              <a:p>
                <a:endParaRPr lang="en-US"/>
              </a:p>
            </p:txBody>
          </p:sp>
          <p:sp>
            <p:nvSpPr>
              <p:cNvPr id="338" name="Freeform 370">
                <a:extLst>
                  <a:ext uri="{FF2B5EF4-FFF2-40B4-BE49-F238E27FC236}">
                    <a16:creationId xmlns:a16="http://schemas.microsoft.com/office/drawing/2014/main" id="{2F75E145-6415-4EBB-AEBF-728DA4D699B3}"/>
                  </a:ext>
                </a:extLst>
              </p:cNvPr>
              <p:cNvSpPr>
                <a:spLocks/>
              </p:cNvSpPr>
              <p:nvPr/>
            </p:nvSpPr>
            <p:spPr bwMode="auto">
              <a:xfrm>
                <a:off x="2783" y="3565"/>
                <a:ext cx="5" cy="114"/>
              </a:xfrm>
              <a:custGeom>
                <a:avLst/>
                <a:gdLst>
                  <a:gd name="T0" fmla="*/ 0 w 32"/>
                  <a:gd name="T1" fmla="*/ 0 h 569"/>
                  <a:gd name="T2" fmla="*/ 32 w 32"/>
                  <a:gd name="T3" fmla="*/ 569 h 569"/>
                  <a:gd name="T4" fmla="*/ 0 w 32"/>
                  <a:gd name="T5" fmla="*/ 569 h 569"/>
                  <a:gd name="T6" fmla="*/ 0 w 32"/>
                  <a:gd name="T7" fmla="*/ 0 h 569"/>
                  <a:gd name="T8" fmla="*/ 0 60000 65536"/>
                  <a:gd name="T9" fmla="*/ 0 60000 65536"/>
                  <a:gd name="T10" fmla="*/ 0 60000 65536"/>
                  <a:gd name="T11" fmla="*/ 0 60000 65536"/>
                  <a:gd name="T12" fmla="*/ 0 w 32"/>
                  <a:gd name="T13" fmla="*/ 0 h 569"/>
                  <a:gd name="T14" fmla="*/ 32 w 32"/>
                  <a:gd name="T15" fmla="*/ 569 h 569"/>
                </a:gdLst>
                <a:ahLst/>
                <a:cxnLst>
                  <a:cxn ang="T8">
                    <a:pos x="T0" y="T1"/>
                  </a:cxn>
                  <a:cxn ang="T9">
                    <a:pos x="T2" y="T3"/>
                  </a:cxn>
                  <a:cxn ang="T10">
                    <a:pos x="T4" y="T5"/>
                  </a:cxn>
                  <a:cxn ang="T11">
                    <a:pos x="T6" y="T7"/>
                  </a:cxn>
                </a:cxnLst>
                <a:rect l="T12" t="T13" r="T14" b="T15"/>
                <a:pathLst>
                  <a:path w="32" h="569">
                    <a:moveTo>
                      <a:pt x="0" y="0"/>
                    </a:moveTo>
                    <a:lnTo>
                      <a:pt x="32" y="569"/>
                    </a:lnTo>
                    <a:lnTo>
                      <a:pt x="0" y="569"/>
                    </a:lnTo>
                    <a:lnTo>
                      <a:pt x="0" y="0"/>
                    </a:lnTo>
                    <a:close/>
                  </a:path>
                </a:pathLst>
              </a:custGeom>
              <a:solidFill>
                <a:srgbClr val="000000"/>
              </a:solidFill>
              <a:ln w="9525">
                <a:noFill/>
                <a:round/>
                <a:headEnd/>
                <a:tailEnd/>
              </a:ln>
            </p:spPr>
            <p:txBody>
              <a:bodyPr/>
              <a:lstStyle/>
              <a:p>
                <a:endParaRPr lang="en-US"/>
              </a:p>
            </p:txBody>
          </p:sp>
          <p:sp>
            <p:nvSpPr>
              <p:cNvPr id="339" name="Rectangle 371">
                <a:extLst>
                  <a:ext uri="{FF2B5EF4-FFF2-40B4-BE49-F238E27FC236}">
                    <a16:creationId xmlns:a16="http://schemas.microsoft.com/office/drawing/2014/main" id="{E6AAB87C-B465-48B0-AA02-CCADDF9EA1DE}"/>
                  </a:ext>
                </a:extLst>
              </p:cNvPr>
              <p:cNvSpPr>
                <a:spLocks noChangeArrowheads="1"/>
              </p:cNvSpPr>
              <p:nvPr/>
            </p:nvSpPr>
            <p:spPr bwMode="auto">
              <a:xfrm>
                <a:off x="2783" y="3565"/>
                <a:ext cx="5" cy="114"/>
              </a:xfrm>
              <a:prstGeom prst="rect">
                <a:avLst/>
              </a:prstGeom>
              <a:noFill/>
              <a:ln w="0">
                <a:solidFill>
                  <a:srgbClr val="000000"/>
                </a:solidFill>
                <a:miter lim="800000"/>
                <a:headEnd/>
                <a:tailEnd/>
              </a:ln>
            </p:spPr>
            <p:txBody>
              <a:bodyPr/>
              <a:lstStyle/>
              <a:p>
                <a:endParaRPr lang="en-US"/>
              </a:p>
            </p:txBody>
          </p:sp>
          <p:sp>
            <p:nvSpPr>
              <p:cNvPr id="340" name="Freeform 372">
                <a:extLst>
                  <a:ext uri="{FF2B5EF4-FFF2-40B4-BE49-F238E27FC236}">
                    <a16:creationId xmlns:a16="http://schemas.microsoft.com/office/drawing/2014/main" id="{AF0A2E71-38AC-451D-8672-BF4EAB95BD67}"/>
                  </a:ext>
                </a:extLst>
              </p:cNvPr>
              <p:cNvSpPr>
                <a:spLocks/>
              </p:cNvSpPr>
              <p:nvPr/>
            </p:nvSpPr>
            <p:spPr bwMode="auto">
              <a:xfrm>
                <a:off x="2937" y="3546"/>
                <a:ext cx="82" cy="39"/>
              </a:xfrm>
              <a:custGeom>
                <a:avLst/>
                <a:gdLst>
                  <a:gd name="T0" fmla="*/ 490 w 490"/>
                  <a:gd name="T1" fmla="*/ 99 h 196"/>
                  <a:gd name="T2" fmla="*/ 0 w 490"/>
                  <a:gd name="T3" fmla="*/ 196 h 196"/>
                  <a:gd name="T4" fmla="*/ 0 w 490"/>
                  <a:gd name="T5" fmla="*/ 0 h 196"/>
                  <a:gd name="T6" fmla="*/ 490 w 490"/>
                  <a:gd name="T7" fmla="*/ 99 h 196"/>
                  <a:gd name="T8" fmla="*/ 0 60000 65536"/>
                  <a:gd name="T9" fmla="*/ 0 60000 65536"/>
                  <a:gd name="T10" fmla="*/ 0 60000 65536"/>
                  <a:gd name="T11" fmla="*/ 0 60000 65536"/>
                  <a:gd name="T12" fmla="*/ 0 w 490"/>
                  <a:gd name="T13" fmla="*/ 0 h 196"/>
                  <a:gd name="T14" fmla="*/ 490 w 490"/>
                  <a:gd name="T15" fmla="*/ 196 h 196"/>
                </a:gdLst>
                <a:ahLst/>
                <a:cxnLst>
                  <a:cxn ang="T8">
                    <a:pos x="T0" y="T1"/>
                  </a:cxn>
                  <a:cxn ang="T9">
                    <a:pos x="T2" y="T3"/>
                  </a:cxn>
                  <a:cxn ang="T10">
                    <a:pos x="T4" y="T5"/>
                  </a:cxn>
                  <a:cxn ang="T11">
                    <a:pos x="T6" y="T7"/>
                  </a:cxn>
                </a:cxnLst>
                <a:rect l="T12" t="T13" r="T14" b="T15"/>
                <a:pathLst>
                  <a:path w="490" h="196">
                    <a:moveTo>
                      <a:pt x="490" y="99"/>
                    </a:moveTo>
                    <a:lnTo>
                      <a:pt x="0" y="196"/>
                    </a:lnTo>
                    <a:lnTo>
                      <a:pt x="0" y="0"/>
                    </a:lnTo>
                    <a:lnTo>
                      <a:pt x="490" y="99"/>
                    </a:lnTo>
                    <a:close/>
                  </a:path>
                </a:pathLst>
              </a:custGeom>
              <a:solidFill>
                <a:srgbClr val="000000"/>
              </a:solidFill>
              <a:ln w="9525">
                <a:noFill/>
                <a:round/>
                <a:headEnd/>
                <a:tailEnd/>
              </a:ln>
            </p:spPr>
            <p:txBody>
              <a:bodyPr/>
              <a:lstStyle/>
              <a:p>
                <a:endParaRPr lang="en-US"/>
              </a:p>
            </p:txBody>
          </p:sp>
          <p:sp>
            <p:nvSpPr>
              <p:cNvPr id="341" name="Rectangle 373">
                <a:extLst>
                  <a:ext uri="{FF2B5EF4-FFF2-40B4-BE49-F238E27FC236}">
                    <a16:creationId xmlns:a16="http://schemas.microsoft.com/office/drawing/2014/main" id="{7C676DA8-E493-4D9F-A17C-17818BE02E23}"/>
                  </a:ext>
                </a:extLst>
              </p:cNvPr>
              <p:cNvSpPr>
                <a:spLocks noChangeArrowheads="1"/>
              </p:cNvSpPr>
              <p:nvPr/>
            </p:nvSpPr>
            <p:spPr bwMode="auto">
              <a:xfrm>
                <a:off x="1851" y="1737"/>
                <a:ext cx="883" cy="165"/>
              </a:xfrm>
              <a:prstGeom prst="rect">
                <a:avLst/>
              </a:prstGeom>
              <a:noFill/>
              <a:ln w="9525">
                <a:noFill/>
                <a:miter lim="800000"/>
                <a:headEnd/>
                <a:tailEnd/>
              </a:ln>
            </p:spPr>
            <p:txBody>
              <a:bodyPr wrap="none" lIns="0" tIns="0" rIns="0" bIns="0">
                <a:spAutoFit/>
              </a:bodyPr>
              <a:lstStyle/>
              <a:p>
                <a:r>
                  <a:rPr lang="en-US" sz="1100">
                    <a:solidFill>
                      <a:srgbClr val="000000"/>
                    </a:solidFill>
                    <a:latin typeface="Arial Black" pitchFamily="34" charset="0"/>
                  </a:rPr>
                  <a:t>REPLY PARTY LINE</a:t>
                </a:r>
                <a:endParaRPr lang="en-US"/>
              </a:p>
            </p:txBody>
          </p:sp>
          <p:sp>
            <p:nvSpPr>
              <p:cNvPr id="342" name="Rectangle 374">
                <a:extLst>
                  <a:ext uri="{FF2B5EF4-FFF2-40B4-BE49-F238E27FC236}">
                    <a16:creationId xmlns:a16="http://schemas.microsoft.com/office/drawing/2014/main" id="{7E601C71-D79C-4393-AA1E-0EBB291D6626}"/>
                  </a:ext>
                </a:extLst>
              </p:cNvPr>
              <p:cNvSpPr>
                <a:spLocks noChangeArrowheads="1"/>
              </p:cNvSpPr>
              <p:nvPr/>
            </p:nvSpPr>
            <p:spPr bwMode="auto">
              <a:xfrm>
                <a:off x="1236" y="2439"/>
                <a:ext cx="283" cy="165"/>
              </a:xfrm>
              <a:prstGeom prst="rect">
                <a:avLst/>
              </a:prstGeom>
              <a:noFill/>
              <a:ln w="9525">
                <a:noFill/>
                <a:miter lim="800000"/>
                <a:headEnd/>
                <a:tailEnd/>
              </a:ln>
            </p:spPr>
            <p:txBody>
              <a:bodyPr wrap="none" lIns="0" tIns="0" rIns="0" bIns="0">
                <a:spAutoFit/>
              </a:bodyPr>
              <a:lstStyle/>
              <a:p>
                <a:r>
                  <a:rPr lang="en-US" sz="1100">
                    <a:solidFill>
                      <a:srgbClr val="000000"/>
                    </a:solidFill>
                    <a:latin typeface="Arial Black" pitchFamily="34" charset="0"/>
                  </a:rPr>
                  <a:t>PLUG</a:t>
                </a:r>
                <a:endParaRPr lang="en-US"/>
              </a:p>
            </p:txBody>
          </p:sp>
          <p:sp>
            <p:nvSpPr>
              <p:cNvPr id="343" name="Rectangle 375">
                <a:extLst>
                  <a:ext uri="{FF2B5EF4-FFF2-40B4-BE49-F238E27FC236}">
                    <a16:creationId xmlns:a16="http://schemas.microsoft.com/office/drawing/2014/main" id="{0EA7C784-6849-437A-AE22-17B3B2ED0C26}"/>
                  </a:ext>
                </a:extLst>
              </p:cNvPr>
              <p:cNvSpPr>
                <a:spLocks noChangeArrowheads="1"/>
              </p:cNvSpPr>
              <p:nvPr/>
            </p:nvSpPr>
            <p:spPr bwMode="auto">
              <a:xfrm>
                <a:off x="1463" y="2941"/>
                <a:ext cx="215"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FDW3</a:t>
                </a:r>
                <a:endParaRPr lang="en-US"/>
              </a:p>
            </p:txBody>
          </p:sp>
          <p:sp>
            <p:nvSpPr>
              <p:cNvPr id="344" name="Rectangle 376">
                <a:extLst>
                  <a:ext uri="{FF2B5EF4-FFF2-40B4-BE49-F238E27FC236}">
                    <a16:creationId xmlns:a16="http://schemas.microsoft.com/office/drawing/2014/main" id="{F898674E-6E6F-4593-9D27-8E124895B1B0}"/>
                  </a:ext>
                </a:extLst>
              </p:cNvPr>
              <p:cNvSpPr>
                <a:spLocks noChangeArrowheads="1"/>
              </p:cNvSpPr>
              <p:nvPr/>
            </p:nvSpPr>
            <p:spPr bwMode="auto">
              <a:xfrm>
                <a:off x="1196" y="2941"/>
                <a:ext cx="215"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FDW2</a:t>
                </a:r>
                <a:endParaRPr lang="en-US"/>
              </a:p>
            </p:txBody>
          </p:sp>
          <p:sp>
            <p:nvSpPr>
              <p:cNvPr id="345" name="Rectangle 377">
                <a:extLst>
                  <a:ext uri="{FF2B5EF4-FFF2-40B4-BE49-F238E27FC236}">
                    <a16:creationId xmlns:a16="http://schemas.microsoft.com/office/drawing/2014/main" id="{12AF96B5-FEC3-414B-8300-24DF0C33CE67}"/>
                  </a:ext>
                </a:extLst>
              </p:cNvPr>
              <p:cNvSpPr>
                <a:spLocks noChangeArrowheads="1"/>
              </p:cNvSpPr>
              <p:nvPr/>
            </p:nvSpPr>
            <p:spPr bwMode="auto">
              <a:xfrm>
                <a:off x="1729" y="2941"/>
                <a:ext cx="215"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FDW4</a:t>
                </a:r>
                <a:endParaRPr lang="en-US"/>
              </a:p>
            </p:txBody>
          </p:sp>
          <p:sp>
            <p:nvSpPr>
              <p:cNvPr id="346" name="Freeform 378">
                <a:extLst>
                  <a:ext uri="{FF2B5EF4-FFF2-40B4-BE49-F238E27FC236}">
                    <a16:creationId xmlns:a16="http://schemas.microsoft.com/office/drawing/2014/main" id="{790CDB23-1B53-4FA2-927B-06CE763ABFA7}"/>
                  </a:ext>
                </a:extLst>
              </p:cNvPr>
              <p:cNvSpPr>
                <a:spLocks/>
              </p:cNvSpPr>
              <p:nvPr/>
            </p:nvSpPr>
            <p:spPr bwMode="auto">
              <a:xfrm>
                <a:off x="2937" y="3546"/>
                <a:ext cx="82" cy="39"/>
              </a:xfrm>
              <a:custGeom>
                <a:avLst/>
                <a:gdLst>
                  <a:gd name="T0" fmla="*/ 490 w 490"/>
                  <a:gd name="T1" fmla="*/ 99 h 196"/>
                  <a:gd name="T2" fmla="*/ 0 w 490"/>
                  <a:gd name="T3" fmla="*/ 196 h 196"/>
                  <a:gd name="T4" fmla="*/ 0 w 490"/>
                  <a:gd name="T5" fmla="*/ 0 h 196"/>
                  <a:gd name="T6" fmla="*/ 490 w 490"/>
                  <a:gd name="T7" fmla="*/ 99 h 196"/>
                  <a:gd name="T8" fmla="*/ 0 60000 65536"/>
                  <a:gd name="T9" fmla="*/ 0 60000 65536"/>
                  <a:gd name="T10" fmla="*/ 0 60000 65536"/>
                  <a:gd name="T11" fmla="*/ 0 60000 65536"/>
                  <a:gd name="T12" fmla="*/ 0 w 490"/>
                  <a:gd name="T13" fmla="*/ 0 h 196"/>
                  <a:gd name="T14" fmla="*/ 490 w 490"/>
                  <a:gd name="T15" fmla="*/ 196 h 196"/>
                </a:gdLst>
                <a:ahLst/>
                <a:cxnLst>
                  <a:cxn ang="T8">
                    <a:pos x="T0" y="T1"/>
                  </a:cxn>
                  <a:cxn ang="T9">
                    <a:pos x="T2" y="T3"/>
                  </a:cxn>
                  <a:cxn ang="T10">
                    <a:pos x="T4" y="T5"/>
                  </a:cxn>
                  <a:cxn ang="T11">
                    <a:pos x="T6" y="T7"/>
                  </a:cxn>
                </a:cxnLst>
                <a:rect l="T12" t="T13" r="T14" b="T15"/>
                <a:pathLst>
                  <a:path w="490" h="196">
                    <a:moveTo>
                      <a:pt x="490" y="99"/>
                    </a:moveTo>
                    <a:lnTo>
                      <a:pt x="0" y="196"/>
                    </a:lnTo>
                    <a:lnTo>
                      <a:pt x="0" y="0"/>
                    </a:lnTo>
                    <a:lnTo>
                      <a:pt x="490" y="99"/>
                    </a:lnTo>
                  </a:path>
                </a:pathLst>
              </a:custGeom>
              <a:noFill/>
              <a:ln w="0">
                <a:solidFill>
                  <a:srgbClr val="000000"/>
                </a:solidFill>
                <a:prstDash val="solid"/>
                <a:round/>
                <a:headEnd/>
                <a:tailEnd/>
              </a:ln>
            </p:spPr>
            <p:txBody>
              <a:bodyPr/>
              <a:lstStyle/>
              <a:p>
                <a:endParaRPr lang="en-US"/>
              </a:p>
            </p:txBody>
          </p:sp>
          <p:sp>
            <p:nvSpPr>
              <p:cNvPr id="347" name="Freeform 379">
                <a:extLst>
                  <a:ext uri="{FF2B5EF4-FFF2-40B4-BE49-F238E27FC236}">
                    <a16:creationId xmlns:a16="http://schemas.microsoft.com/office/drawing/2014/main" id="{7034E230-4D71-462A-AC1A-7DEAF0531D0D}"/>
                  </a:ext>
                </a:extLst>
              </p:cNvPr>
              <p:cNvSpPr>
                <a:spLocks/>
              </p:cNvSpPr>
              <p:nvPr/>
            </p:nvSpPr>
            <p:spPr bwMode="auto">
              <a:xfrm>
                <a:off x="1484" y="2375"/>
                <a:ext cx="69" cy="6"/>
              </a:xfrm>
              <a:custGeom>
                <a:avLst/>
                <a:gdLst>
                  <a:gd name="T0" fmla="*/ 0 w 416"/>
                  <a:gd name="T1" fmla="*/ 0 h 33"/>
                  <a:gd name="T2" fmla="*/ 0 w 416"/>
                  <a:gd name="T3" fmla="*/ 33 h 33"/>
                  <a:gd name="T4" fmla="*/ 416 w 416"/>
                  <a:gd name="T5" fmla="*/ 0 h 33"/>
                  <a:gd name="T6" fmla="*/ 0 w 416"/>
                  <a:gd name="T7" fmla="*/ 0 h 33"/>
                  <a:gd name="T8" fmla="*/ 0 60000 65536"/>
                  <a:gd name="T9" fmla="*/ 0 60000 65536"/>
                  <a:gd name="T10" fmla="*/ 0 60000 65536"/>
                  <a:gd name="T11" fmla="*/ 0 60000 65536"/>
                  <a:gd name="T12" fmla="*/ 0 w 416"/>
                  <a:gd name="T13" fmla="*/ 0 h 33"/>
                  <a:gd name="T14" fmla="*/ 416 w 416"/>
                  <a:gd name="T15" fmla="*/ 33 h 33"/>
                </a:gdLst>
                <a:ahLst/>
                <a:cxnLst>
                  <a:cxn ang="T8">
                    <a:pos x="T0" y="T1"/>
                  </a:cxn>
                  <a:cxn ang="T9">
                    <a:pos x="T2" y="T3"/>
                  </a:cxn>
                  <a:cxn ang="T10">
                    <a:pos x="T4" y="T5"/>
                  </a:cxn>
                  <a:cxn ang="T11">
                    <a:pos x="T6" y="T7"/>
                  </a:cxn>
                </a:cxnLst>
                <a:rect l="T12" t="T13" r="T14" b="T15"/>
                <a:pathLst>
                  <a:path w="416" h="33">
                    <a:moveTo>
                      <a:pt x="0" y="0"/>
                    </a:moveTo>
                    <a:lnTo>
                      <a:pt x="0" y="33"/>
                    </a:lnTo>
                    <a:lnTo>
                      <a:pt x="416" y="0"/>
                    </a:lnTo>
                    <a:lnTo>
                      <a:pt x="0" y="0"/>
                    </a:lnTo>
                    <a:close/>
                  </a:path>
                </a:pathLst>
              </a:custGeom>
              <a:solidFill>
                <a:srgbClr val="000000"/>
              </a:solidFill>
              <a:ln w="9525">
                <a:noFill/>
                <a:round/>
                <a:headEnd/>
                <a:tailEnd/>
              </a:ln>
            </p:spPr>
            <p:txBody>
              <a:bodyPr/>
              <a:lstStyle/>
              <a:p>
                <a:endParaRPr lang="en-US"/>
              </a:p>
            </p:txBody>
          </p:sp>
          <p:sp>
            <p:nvSpPr>
              <p:cNvPr id="348" name="Freeform 380">
                <a:extLst>
                  <a:ext uri="{FF2B5EF4-FFF2-40B4-BE49-F238E27FC236}">
                    <a16:creationId xmlns:a16="http://schemas.microsoft.com/office/drawing/2014/main" id="{8EF0C519-6426-4D29-B47C-8AAFC3E1FEC5}"/>
                  </a:ext>
                </a:extLst>
              </p:cNvPr>
              <p:cNvSpPr>
                <a:spLocks/>
              </p:cNvSpPr>
              <p:nvPr/>
            </p:nvSpPr>
            <p:spPr bwMode="auto">
              <a:xfrm>
                <a:off x="1484" y="2375"/>
                <a:ext cx="69" cy="6"/>
              </a:xfrm>
              <a:custGeom>
                <a:avLst/>
                <a:gdLst>
                  <a:gd name="T0" fmla="*/ 0 w 416"/>
                  <a:gd name="T1" fmla="*/ 33 h 33"/>
                  <a:gd name="T2" fmla="*/ 416 w 416"/>
                  <a:gd name="T3" fmla="*/ 0 h 33"/>
                  <a:gd name="T4" fmla="*/ 384 w 416"/>
                  <a:gd name="T5" fmla="*/ 33 h 33"/>
                  <a:gd name="T6" fmla="*/ 0 w 416"/>
                  <a:gd name="T7" fmla="*/ 33 h 33"/>
                  <a:gd name="T8" fmla="*/ 0 60000 65536"/>
                  <a:gd name="T9" fmla="*/ 0 60000 65536"/>
                  <a:gd name="T10" fmla="*/ 0 60000 65536"/>
                  <a:gd name="T11" fmla="*/ 0 60000 65536"/>
                  <a:gd name="T12" fmla="*/ 0 w 416"/>
                  <a:gd name="T13" fmla="*/ 0 h 33"/>
                  <a:gd name="T14" fmla="*/ 416 w 416"/>
                  <a:gd name="T15" fmla="*/ 33 h 33"/>
                </a:gdLst>
                <a:ahLst/>
                <a:cxnLst>
                  <a:cxn ang="T8">
                    <a:pos x="T0" y="T1"/>
                  </a:cxn>
                  <a:cxn ang="T9">
                    <a:pos x="T2" y="T3"/>
                  </a:cxn>
                  <a:cxn ang="T10">
                    <a:pos x="T4" y="T5"/>
                  </a:cxn>
                  <a:cxn ang="T11">
                    <a:pos x="T6" y="T7"/>
                  </a:cxn>
                </a:cxnLst>
                <a:rect l="T12" t="T13" r="T14" b="T15"/>
                <a:pathLst>
                  <a:path w="416" h="33">
                    <a:moveTo>
                      <a:pt x="0" y="33"/>
                    </a:moveTo>
                    <a:lnTo>
                      <a:pt x="416" y="0"/>
                    </a:lnTo>
                    <a:lnTo>
                      <a:pt x="384" y="33"/>
                    </a:lnTo>
                    <a:lnTo>
                      <a:pt x="0" y="33"/>
                    </a:lnTo>
                    <a:close/>
                  </a:path>
                </a:pathLst>
              </a:custGeom>
              <a:solidFill>
                <a:srgbClr val="000000"/>
              </a:solidFill>
              <a:ln w="9525">
                <a:noFill/>
                <a:round/>
                <a:headEnd/>
                <a:tailEnd/>
              </a:ln>
            </p:spPr>
            <p:txBody>
              <a:bodyPr/>
              <a:lstStyle/>
              <a:p>
                <a:endParaRPr lang="en-US"/>
              </a:p>
            </p:txBody>
          </p:sp>
          <p:sp>
            <p:nvSpPr>
              <p:cNvPr id="349" name="Freeform 381">
                <a:extLst>
                  <a:ext uri="{FF2B5EF4-FFF2-40B4-BE49-F238E27FC236}">
                    <a16:creationId xmlns:a16="http://schemas.microsoft.com/office/drawing/2014/main" id="{FA98FD87-0141-4488-9F28-F15F0F998B59}"/>
                  </a:ext>
                </a:extLst>
              </p:cNvPr>
              <p:cNvSpPr>
                <a:spLocks/>
              </p:cNvSpPr>
              <p:nvPr/>
            </p:nvSpPr>
            <p:spPr bwMode="auto">
              <a:xfrm>
                <a:off x="1484" y="2375"/>
                <a:ext cx="69" cy="6"/>
              </a:xfrm>
              <a:custGeom>
                <a:avLst/>
                <a:gdLst>
                  <a:gd name="T0" fmla="*/ 0 w 416"/>
                  <a:gd name="T1" fmla="*/ 0 h 33"/>
                  <a:gd name="T2" fmla="*/ 0 w 416"/>
                  <a:gd name="T3" fmla="*/ 33 h 33"/>
                  <a:gd name="T4" fmla="*/ 384 w 416"/>
                  <a:gd name="T5" fmla="*/ 33 h 33"/>
                  <a:gd name="T6" fmla="*/ 416 w 416"/>
                  <a:gd name="T7" fmla="*/ 0 h 33"/>
                  <a:gd name="T8" fmla="*/ 0 w 416"/>
                  <a:gd name="T9" fmla="*/ 0 h 33"/>
                  <a:gd name="T10" fmla="*/ 0 60000 65536"/>
                  <a:gd name="T11" fmla="*/ 0 60000 65536"/>
                  <a:gd name="T12" fmla="*/ 0 60000 65536"/>
                  <a:gd name="T13" fmla="*/ 0 60000 65536"/>
                  <a:gd name="T14" fmla="*/ 0 60000 65536"/>
                  <a:gd name="T15" fmla="*/ 0 w 416"/>
                  <a:gd name="T16" fmla="*/ 0 h 33"/>
                  <a:gd name="T17" fmla="*/ 416 w 416"/>
                  <a:gd name="T18" fmla="*/ 33 h 33"/>
                </a:gdLst>
                <a:ahLst/>
                <a:cxnLst>
                  <a:cxn ang="T10">
                    <a:pos x="T0" y="T1"/>
                  </a:cxn>
                  <a:cxn ang="T11">
                    <a:pos x="T2" y="T3"/>
                  </a:cxn>
                  <a:cxn ang="T12">
                    <a:pos x="T4" y="T5"/>
                  </a:cxn>
                  <a:cxn ang="T13">
                    <a:pos x="T6" y="T7"/>
                  </a:cxn>
                  <a:cxn ang="T14">
                    <a:pos x="T8" y="T9"/>
                  </a:cxn>
                </a:cxnLst>
                <a:rect l="T15" t="T16" r="T17" b="T18"/>
                <a:pathLst>
                  <a:path w="416" h="33">
                    <a:moveTo>
                      <a:pt x="0" y="0"/>
                    </a:moveTo>
                    <a:lnTo>
                      <a:pt x="0" y="33"/>
                    </a:lnTo>
                    <a:lnTo>
                      <a:pt x="384" y="33"/>
                    </a:lnTo>
                    <a:lnTo>
                      <a:pt x="416" y="0"/>
                    </a:lnTo>
                    <a:lnTo>
                      <a:pt x="0" y="0"/>
                    </a:lnTo>
                  </a:path>
                </a:pathLst>
              </a:custGeom>
              <a:noFill/>
              <a:ln w="0">
                <a:solidFill>
                  <a:srgbClr val="000000"/>
                </a:solidFill>
                <a:prstDash val="solid"/>
                <a:round/>
                <a:headEnd/>
                <a:tailEnd/>
              </a:ln>
            </p:spPr>
            <p:txBody>
              <a:bodyPr/>
              <a:lstStyle/>
              <a:p>
                <a:endParaRPr lang="en-US"/>
              </a:p>
            </p:txBody>
          </p:sp>
          <p:sp>
            <p:nvSpPr>
              <p:cNvPr id="350" name="Freeform 382">
                <a:extLst>
                  <a:ext uri="{FF2B5EF4-FFF2-40B4-BE49-F238E27FC236}">
                    <a16:creationId xmlns:a16="http://schemas.microsoft.com/office/drawing/2014/main" id="{5AFCF6A3-92B3-4B8F-8E09-0043F5B59532}"/>
                  </a:ext>
                </a:extLst>
              </p:cNvPr>
              <p:cNvSpPr>
                <a:spLocks/>
              </p:cNvSpPr>
              <p:nvPr/>
            </p:nvSpPr>
            <p:spPr bwMode="auto">
              <a:xfrm>
                <a:off x="1548" y="2375"/>
                <a:ext cx="5" cy="170"/>
              </a:xfrm>
              <a:custGeom>
                <a:avLst/>
                <a:gdLst>
                  <a:gd name="T0" fmla="*/ 32 w 32"/>
                  <a:gd name="T1" fmla="*/ 0 h 851"/>
                  <a:gd name="T2" fmla="*/ 0 w 32"/>
                  <a:gd name="T3" fmla="*/ 33 h 851"/>
                  <a:gd name="T4" fmla="*/ 32 w 32"/>
                  <a:gd name="T5" fmla="*/ 851 h 851"/>
                  <a:gd name="T6" fmla="*/ 32 w 32"/>
                  <a:gd name="T7" fmla="*/ 0 h 851"/>
                  <a:gd name="T8" fmla="*/ 0 60000 65536"/>
                  <a:gd name="T9" fmla="*/ 0 60000 65536"/>
                  <a:gd name="T10" fmla="*/ 0 60000 65536"/>
                  <a:gd name="T11" fmla="*/ 0 60000 65536"/>
                  <a:gd name="T12" fmla="*/ 0 w 32"/>
                  <a:gd name="T13" fmla="*/ 0 h 851"/>
                  <a:gd name="T14" fmla="*/ 32 w 32"/>
                  <a:gd name="T15" fmla="*/ 851 h 851"/>
                </a:gdLst>
                <a:ahLst/>
                <a:cxnLst>
                  <a:cxn ang="T8">
                    <a:pos x="T0" y="T1"/>
                  </a:cxn>
                  <a:cxn ang="T9">
                    <a:pos x="T2" y="T3"/>
                  </a:cxn>
                  <a:cxn ang="T10">
                    <a:pos x="T4" y="T5"/>
                  </a:cxn>
                  <a:cxn ang="T11">
                    <a:pos x="T6" y="T7"/>
                  </a:cxn>
                </a:cxnLst>
                <a:rect l="T12" t="T13" r="T14" b="T15"/>
                <a:pathLst>
                  <a:path w="32" h="851">
                    <a:moveTo>
                      <a:pt x="32" y="0"/>
                    </a:moveTo>
                    <a:lnTo>
                      <a:pt x="0" y="33"/>
                    </a:lnTo>
                    <a:lnTo>
                      <a:pt x="32" y="851"/>
                    </a:lnTo>
                    <a:lnTo>
                      <a:pt x="32" y="0"/>
                    </a:lnTo>
                    <a:close/>
                  </a:path>
                </a:pathLst>
              </a:custGeom>
              <a:solidFill>
                <a:srgbClr val="000000"/>
              </a:solidFill>
              <a:ln w="9525">
                <a:noFill/>
                <a:round/>
                <a:headEnd/>
                <a:tailEnd/>
              </a:ln>
            </p:spPr>
            <p:txBody>
              <a:bodyPr/>
              <a:lstStyle/>
              <a:p>
                <a:endParaRPr lang="en-US"/>
              </a:p>
            </p:txBody>
          </p:sp>
          <p:sp>
            <p:nvSpPr>
              <p:cNvPr id="351" name="Freeform 383">
                <a:extLst>
                  <a:ext uri="{FF2B5EF4-FFF2-40B4-BE49-F238E27FC236}">
                    <a16:creationId xmlns:a16="http://schemas.microsoft.com/office/drawing/2014/main" id="{FB579B6F-9BA6-4A7A-8FDF-88ECD21A67CB}"/>
                  </a:ext>
                </a:extLst>
              </p:cNvPr>
              <p:cNvSpPr>
                <a:spLocks/>
              </p:cNvSpPr>
              <p:nvPr/>
            </p:nvSpPr>
            <p:spPr bwMode="auto">
              <a:xfrm>
                <a:off x="1548" y="2381"/>
                <a:ext cx="5" cy="164"/>
              </a:xfrm>
              <a:custGeom>
                <a:avLst/>
                <a:gdLst>
                  <a:gd name="T0" fmla="*/ 0 w 32"/>
                  <a:gd name="T1" fmla="*/ 0 h 818"/>
                  <a:gd name="T2" fmla="*/ 32 w 32"/>
                  <a:gd name="T3" fmla="*/ 818 h 818"/>
                  <a:gd name="T4" fmla="*/ 0 w 32"/>
                  <a:gd name="T5" fmla="*/ 786 h 818"/>
                  <a:gd name="T6" fmla="*/ 0 w 32"/>
                  <a:gd name="T7" fmla="*/ 0 h 818"/>
                  <a:gd name="T8" fmla="*/ 0 60000 65536"/>
                  <a:gd name="T9" fmla="*/ 0 60000 65536"/>
                  <a:gd name="T10" fmla="*/ 0 60000 65536"/>
                  <a:gd name="T11" fmla="*/ 0 60000 65536"/>
                  <a:gd name="T12" fmla="*/ 0 w 32"/>
                  <a:gd name="T13" fmla="*/ 0 h 818"/>
                  <a:gd name="T14" fmla="*/ 32 w 32"/>
                  <a:gd name="T15" fmla="*/ 818 h 818"/>
                </a:gdLst>
                <a:ahLst/>
                <a:cxnLst>
                  <a:cxn ang="T8">
                    <a:pos x="T0" y="T1"/>
                  </a:cxn>
                  <a:cxn ang="T9">
                    <a:pos x="T2" y="T3"/>
                  </a:cxn>
                  <a:cxn ang="T10">
                    <a:pos x="T4" y="T5"/>
                  </a:cxn>
                  <a:cxn ang="T11">
                    <a:pos x="T6" y="T7"/>
                  </a:cxn>
                </a:cxnLst>
                <a:rect l="T12" t="T13" r="T14" b="T15"/>
                <a:pathLst>
                  <a:path w="32" h="818">
                    <a:moveTo>
                      <a:pt x="0" y="0"/>
                    </a:moveTo>
                    <a:lnTo>
                      <a:pt x="32" y="818"/>
                    </a:lnTo>
                    <a:lnTo>
                      <a:pt x="0" y="786"/>
                    </a:lnTo>
                    <a:lnTo>
                      <a:pt x="0" y="0"/>
                    </a:lnTo>
                    <a:close/>
                  </a:path>
                </a:pathLst>
              </a:custGeom>
              <a:solidFill>
                <a:srgbClr val="000000"/>
              </a:solidFill>
              <a:ln w="9525">
                <a:noFill/>
                <a:round/>
                <a:headEnd/>
                <a:tailEnd/>
              </a:ln>
            </p:spPr>
            <p:txBody>
              <a:bodyPr/>
              <a:lstStyle/>
              <a:p>
                <a:endParaRPr lang="en-US"/>
              </a:p>
            </p:txBody>
          </p:sp>
          <p:sp>
            <p:nvSpPr>
              <p:cNvPr id="352" name="Freeform 384">
                <a:extLst>
                  <a:ext uri="{FF2B5EF4-FFF2-40B4-BE49-F238E27FC236}">
                    <a16:creationId xmlns:a16="http://schemas.microsoft.com/office/drawing/2014/main" id="{1C04D748-22DE-4D37-9F73-8236ED7EE221}"/>
                  </a:ext>
                </a:extLst>
              </p:cNvPr>
              <p:cNvSpPr>
                <a:spLocks/>
              </p:cNvSpPr>
              <p:nvPr/>
            </p:nvSpPr>
            <p:spPr bwMode="auto">
              <a:xfrm>
                <a:off x="1548" y="2375"/>
                <a:ext cx="5" cy="170"/>
              </a:xfrm>
              <a:custGeom>
                <a:avLst/>
                <a:gdLst>
                  <a:gd name="T0" fmla="*/ 32 w 32"/>
                  <a:gd name="T1" fmla="*/ 0 h 851"/>
                  <a:gd name="T2" fmla="*/ 0 w 32"/>
                  <a:gd name="T3" fmla="*/ 33 h 851"/>
                  <a:gd name="T4" fmla="*/ 0 w 32"/>
                  <a:gd name="T5" fmla="*/ 819 h 851"/>
                  <a:gd name="T6" fmla="*/ 32 w 32"/>
                  <a:gd name="T7" fmla="*/ 851 h 851"/>
                  <a:gd name="T8" fmla="*/ 32 w 32"/>
                  <a:gd name="T9" fmla="*/ 0 h 851"/>
                  <a:gd name="T10" fmla="*/ 0 60000 65536"/>
                  <a:gd name="T11" fmla="*/ 0 60000 65536"/>
                  <a:gd name="T12" fmla="*/ 0 60000 65536"/>
                  <a:gd name="T13" fmla="*/ 0 60000 65536"/>
                  <a:gd name="T14" fmla="*/ 0 60000 65536"/>
                  <a:gd name="T15" fmla="*/ 0 w 32"/>
                  <a:gd name="T16" fmla="*/ 0 h 851"/>
                  <a:gd name="T17" fmla="*/ 32 w 32"/>
                  <a:gd name="T18" fmla="*/ 851 h 851"/>
                </a:gdLst>
                <a:ahLst/>
                <a:cxnLst>
                  <a:cxn ang="T10">
                    <a:pos x="T0" y="T1"/>
                  </a:cxn>
                  <a:cxn ang="T11">
                    <a:pos x="T2" y="T3"/>
                  </a:cxn>
                  <a:cxn ang="T12">
                    <a:pos x="T4" y="T5"/>
                  </a:cxn>
                  <a:cxn ang="T13">
                    <a:pos x="T6" y="T7"/>
                  </a:cxn>
                  <a:cxn ang="T14">
                    <a:pos x="T8" y="T9"/>
                  </a:cxn>
                </a:cxnLst>
                <a:rect l="T15" t="T16" r="T17" b="T18"/>
                <a:pathLst>
                  <a:path w="32" h="851">
                    <a:moveTo>
                      <a:pt x="32" y="0"/>
                    </a:moveTo>
                    <a:lnTo>
                      <a:pt x="0" y="33"/>
                    </a:lnTo>
                    <a:lnTo>
                      <a:pt x="0" y="819"/>
                    </a:lnTo>
                    <a:lnTo>
                      <a:pt x="32" y="851"/>
                    </a:lnTo>
                    <a:lnTo>
                      <a:pt x="32" y="0"/>
                    </a:lnTo>
                  </a:path>
                </a:pathLst>
              </a:custGeom>
              <a:noFill/>
              <a:ln w="0">
                <a:solidFill>
                  <a:srgbClr val="000000"/>
                </a:solidFill>
                <a:prstDash val="solid"/>
                <a:round/>
                <a:headEnd/>
                <a:tailEnd/>
              </a:ln>
            </p:spPr>
            <p:txBody>
              <a:bodyPr/>
              <a:lstStyle/>
              <a:p>
                <a:endParaRPr lang="en-US"/>
              </a:p>
            </p:txBody>
          </p:sp>
          <p:sp>
            <p:nvSpPr>
              <p:cNvPr id="353" name="Freeform 385">
                <a:extLst>
                  <a:ext uri="{FF2B5EF4-FFF2-40B4-BE49-F238E27FC236}">
                    <a16:creationId xmlns:a16="http://schemas.microsoft.com/office/drawing/2014/main" id="{AB39EF95-A468-4F4A-B495-5DC2D3FBBE50}"/>
                  </a:ext>
                </a:extLst>
              </p:cNvPr>
              <p:cNvSpPr>
                <a:spLocks/>
              </p:cNvSpPr>
              <p:nvPr/>
            </p:nvSpPr>
            <p:spPr bwMode="auto">
              <a:xfrm>
                <a:off x="1484" y="2539"/>
                <a:ext cx="69" cy="6"/>
              </a:xfrm>
              <a:custGeom>
                <a:avLst/>
                <a:gdLst>
                  <a:gd name="T0" fmla="*/ 416 w 416"/>
                  <a:gd name="T1" fmla="*/ 32 h 32"/>
                  <a:gd name="T2" fmla="*/ 384 w 416"/>
                  <a:gd name="T3" fmla="*/ 0 h 32"/>
                  <a:gd name="T4" fmla="*/ 0 w 416"/>
                  <a:gd name="T5" fmla="*/ 32 h 32"/>
                  <a:gd name="T6" fmla="*/ 416 w 416"/>
                  <a:gd name="T7" fmla="*/ 32 h 32"/>
                  <a:gd name="T8" fmla="*/ 0 60000 65536"/>
                  <a:gd name="T9" fmla="*/ 0 60000 65536"/>
                  <a:gd name="T10" fmla="*/ 0 60000 65536"/>
                  <a:gd name="T11" fmla="*/ 0 60000 65536"/>
                  <a:gd name="T12" fmla="*/ 0 w 416"/>
                  <a:gd name="T13" fmla="*/ 0 h 32"/>
                  <a:gd name="T14" fmla="*/ 416 w 416"/>
                  <a:gd name="T15" fmla="*/ 32 h 32"/>
                </a:gdLst>
                <a:ahLst/>
                <a:cxnLst>
                  <a:cxn ang="T8">
                    <a:pos x="T0" y="T1"/>
                  </a:cxn>
                  <a:cxn ang="T9">
                    <a:pos x="T2" y="T3"/>
                  </a:cxn>
                  <a:cxn ang="T10">
                    <a:pos x="T4" y="T5"/>
                  </a:cxn>
                  <a:cxn ang="T11">
                    <a:pos x="T6" y="T7"/>
                  </a:cxn>
                </a:cxnLst>
                <a:rect l="T12" t="T13" r="T14" b="T15"/>
                <a:pathLst>
                  <a:path w="416" h="32">
                    <a:moveTo>
                      <a:pt x="416" y="32"/>
                    </a:moveTo>
                    <a:lnTo>
                      <a:pt x="384" y="0"/>
                    </a:lnTo>
                    <a:lnTo>
                      <a:pt x="0" y="32"/>
                    </a:lnTo>
                    <a:lnTo>
                      <a:pt x="416" y="32"/>
                    </a:lnTo>
                    <a:close/>
                  </a:path>
                </a:pathLst>
              </a:custGeom>
              <a:solidFill>
                <a:srgbClr val="000000"/>
              </a:solidFill>
              <a:ln w="9525">
                <a:noFill/>
                <a:round/>
                <a:headEnd/>
                <a:tailEnd/>
              </a:ln>
            </p:spPr>
            <p:txBody>
              <a:bodyPr/>
              <a:lstStyle/>
              <a:p>
                <a:endParaRPr lang="en-US"/>
              </a:p>
            </p:txBody>
          </p:sp>
          <p:sp>
            <p:nvSpPr>
              <p:cNvPr id="354" name="Freeform 386">
                <a:extLst>
                  <a:ext uri="{FF2B5EF4-FFF2-40B4-BE49-F238E27FC236}">
                    <a16:creationId xmlns:a16="http://schemas.microsoft.com/office/drawing/2014/main" id="{0F276D35-B989-47BA-BE9D-19F03B264C58}"/>
                  </a:ext>
                </a:extLst>
              </p:cNvPr>
              <p:cNvSpPr>
                <a:spLocks/>
              </p:cNvSpPr>
              <p:nvPr/>
            </p:nvSpPr>
            <p:spPr bwMode="auto">
              <a:xfrm>
                <a:off x="1484" y="2539"/>
                <a:ext cx="64" cy="6"/>
              </a:xfrm>
              <a:custGeom>
                <a:avLst/>
                <a:gdLst>
                  <a:gd name="T0" fmla="*/ 384 w 384"/>
                  <a:gd name="T1" fmla="*/ 0 h 32"/>
                  <a:gd name="T2" fmla="*/ 0 w 384"/>
                  <a:gd name="T3" fmla="*/ 32 h 32"/>
                  <a:gd name="T4" fmla="*/ 0 w 384"/>
                  <a:gd name="T5" fmla="*/ 0 h 32"/>
                  <a:gd name="T6" fmla="*/ 384 w 384"/>
                  <a:gd name="T7" fmla="*/ 0 h 32"/>
                  <a:gd name="T8" fmla="*/ 0 60000 65536"/>
                  <a:gd name="T9" fmla="*/ 0 60000 65536"/>
                  <a:gd name="T10" fmla="*/ 0 60000 65536"/>
                  <a:gd name="T11" fmla="*/ 0 60000 65536"/>
                  <a:gd name="T12" fmla="*/ 0 w 384"/>
                  <a:gd name="T13" fmla="*/ 0 h 32"/>
                  <a:gd name="T14" fmla="*/ 384 w 384"/>
                  <a:gd name="T15" fmla="*/ 32 h 32"/>
                </a:gdLst>
                <a:ahLst/>
                <a:cxnLst>
                  <a:cxn ang="T8">
                    <a:pos x="T0" y="T1"/>
                  </a:cxn>
                  <a:cxn ang="T9">
                    <a:pos x="T2" y="T3"/>
                  </a:cxn>
                  <a:cxn ang="T10">
                    <a:pos x="T4" y="T5"/>
                  </a:cxn>
                  <a:cxn ang="T11">
                    <a:pos x="T6" y="T7"/>
                  </a:cxn>
                </a:cxnLst>
                <a:rect l="T12" t="T13" r="T14" b="T15"/>
                <a:pathLst>
                  <a:path w="384" h="32">
                    <a:moveTo>
                      <a:pt x="384" y="0"/>
                    </a:moveTo>
                    <a:lnTo>
                      <a:pt x="0" y="32"/>
                    </a:lnTo>
                    <a:lnTo>
                      <a:pt x="0" y="0"/>
                    </a:lnTo>
                    <a:lnTo>
                      <a:pt x="384" y="0"/>
                    </a:lnTo>
                    <a:close/>
                  </a:path>
                </a:pathLst>
              </a:custGeom>
              <a:solidFill>
                <a:srgbClr val="000000"/>
              </a:solidFill>
              <a:ln w="9525">
                <a:noFill/>
                <a:round/>
                <a:headEnd/>
                <a:tailEnd/>
              </a:ln>
            </p:spPr>
            <p:txBody>
              <a:bodyPr/>
              <a:lstStyle/>
              <a:p>
                <a:endParaRPr lang="en-US"/>
              </a:p>
            </p:txBody>
          </p:sp>
          <p:sp>
            <p:nvSpPr>
              <p:cNvPr id="355" name="Rectangle 387">
                <a:extLst>
                  <a:ext uri="{FF2B5EF4-FFF2-40B4-BE49-F238E27FC236}">
                    <a16:creationId xmlns:a16="http://schemas.microsoft.com/office/drawing/2014/main" id="{44CDFF3C-9831-4A4F-BF21-90736A225174}"/>
                  </a:ext>
                </a:extLst>
              </p:cNvPr>
              <p:cNvSpPr>
                <a:spLocks noChangeArrowheads="1"/>
              </p:cNvSpPr>
              <p:nvPr/>
            </p:nvSpPr>
            <p:spPr bwMode="auto">
              <a:xfrm>
                <a:off x="1234" y="2351"/>
                <a:ext cx="287" cy="165"/>
              </a:xfrm>
              <a:prstGeom prst="rect">
                <a:avLst/>
              </a:prstGeom>
              <a:noFill/>
              <a:ln w="9525">
                <a:noFill/>
                <a:miter lim="800000"/>
                <a:headEnd/>
                <a:tailEnd/>
              </a:ln>
            </p:spPr>
            <p:txBody>
              <a:bodyPr wrap="none" lIns="0" tIns="0" rIns="0" bIns="0">
                <a:spAutoFit/>
              </a:bodyPr>
              <a:lstStyle/>
              <a:p>
                <a:r>
                  <a:rPr lang="en-US" sz="1100">
                    <a:solidFill>
                      <a:srgbClr val="000000"/>
                    </a:solidFill>
                    <a:latin typeface="Arial Black" pitchFamily="34" charset="0"/>
                  </a:rPr>
                  <a:t>CODE</a:t>
                </a:r>
                <a:endParaRPr lang="en-US"/>
              </a:p>
            </p:txBody>
          </p:sp>
          <p:sp>
            <p:nvSpPr>
              <p:cNvPr id="356" name="Freeform 388">
                <a:extLst>
                  <a:ext uri="{FF2B5EF4-FFF2-40B4-BE49-F238E27FC236}">
                    <a16:creationId xmlns:a16="http://schemas.microsoft.com/office/drawing/2014/main" id="{892AF57B-A772-498D-9C0A-2A6FAF110021}"/>
                  </a:ext>
                </a:extLst>
              </p:cNvPr>
              <p:cNvSpPr>
                <a:spLocks/>
              </p:cNvSpPr>
              <p:nvPr/>
            </p:nvSpPr>
            <p:spPr bwMode="auto">
              <a:xfrm>
                <a:off x="1484" y="2539"/>
                <a:ext cx="69" cy="6"/>
              </a:xfrm>
              <a:custGeom>
                <a:avLst/>
                <a:gdLst>
                  <a:gd name="T0" fmla="*/ 416 w 416"/>
                  <a:gd name="T1" fmla="*/ 32 h 32"/>
                  <a:gd name="T2" fmla="*/ 384 w 416"/>
                  <a:gd name="T3" fmla="*/ 0 h 32"/>
                  <a:gd name="T4" fmla="*/ 0 w 416"/>
                  <a:gd name="T5" fmla="*/ 0 h 32"/>
                  <a:gd name="T6" fmla="*/ 0 w 416"/>
                  <a:gd name="T7" fmla="*/ 32 h 32"/>
                  <a:gd name="T8" fmla="*/ 416 w 416"/>
                  <a:gd name="T9" fmla="*/ 32 h 32"/>
                  <a:gd name="T10" fmla="*/ 0 60000 65536"/>
                  <a:gd name="T11" fmla="*/ 0 60000 65536"/>
                  <a:gd name="T12" fmla="*/ 0 60000 65536"/>
                  <a:gd name="T13" fmla="*/ 0 60000 65536"/>
                  <a:gd name="T14" fmla="*/ 0 60000 65536"/>
                  <a:gd name="T15" fmla="*/ 0 w 416"/>
                  <a:gd name="T16" fmla="*/ 0 h 32"/>
                  <a:gd name="T17" fmla="*/ 416 w 416"/>
                  <a:gd name="T18" fmla="*/ 32 h 32"/>
                </a:gdLst>
                <a:ahLst/>
                <a:cxnLst>
                  <a:cxn ang="T10">
                    <a:pos x="T0" y="T1"/>
                  </a:cxn>
                  <a:cxn ang="T11">
                    <a:pos x="T2" y="T3"/>
                  </a:cxn>
                  <a:cxn ang="T12">
                    <a:pos x="T4" y="T5"/>
                  </a:cxn>
                  <a:cxn ang="T13">
                    <a:pos x="T6" y="T7"/>
                  </a:cxn>
                  <a:cxn ang="T14">
                    <a:pos x="T8" y="T9"/>
                  </a:cxn>
                </a:cxnLst>
                <a:rect l="T15" t="T16" r="T17" b="T18"/>
                <a:pathLst>
                  <a:path w="416" h="32">
                    <a:moveTo>
                      <a:pt x="416" y="32"/>
                    </a:moveTo>
                    <a:lnTo>
                      <a:pt x="384" y="0"/>
                    </a:lnTo>
                    <a:lnTo>
                      <a:pt x="0" y="0"/>
                    </a:lnTo>
                    <a:lnTo>
                      <a:pt x="0" y="32"/>
                    </a:lnTo>
                    <a:lnTo>
                      <a:pt x="416" y="32"/>
                    </a:lnTo>
                  </a:path>
                </a:pathLst>
              </a:custGeom>
              <a:noFill/>
              <a:ln w="0">
                <a:solidFill>
                  <a:srgbClr val="000000"/>
                </a:solidFill>
                <a:prstDash val="solid"/>
                <a:round/>
                <a:headEnd/>
                <a:tailEnd/>
              </a:ln>
            </p:spPr>
            <p:txBody>
              <a:bodyPr/>
              <a:lstStyle/>
              <a:p>
                <a:endParaRPr lang="en-US"/>
              </a:p>
            </p:txBody>
          </p:sp>
          <p:sp>
            <p:nvSpPr>
              <p:cNvPr id="357" name="Freeform 389">
                <a:extLst>
                  <a:ext uri="{FF2B5EF4-FFF2-40B4-BE49-F238E27FC236}">
                    <a16:creationId xmlns:a16="http://schemas.microsoft.com/office/drawing/2014/main" id="{8E3F707B-1EEB-4A85-A1D5-5BAEDB8F6155}"/>
                  </a:ext>
                </a:extLst>
              </p:cNvPr>
              <p:cNvSpPr>
                <a:spLocks/>
              </p:cNvSpPr>
              <p:nvPr/>
            </p:nvSpPr>
            <p:spPr bwMode="auto">
              <a:xfrm>
                <a:off x="1803" y="985"/>
                <a:ext cx="213" cy="401"/>
              </a:xfrm>
              <a:custGeom>
                <a:avLst/>
                <a:gdLst>
                  <a:gd name="T0" fmla="*/ 0 w 1275"/>
                  <a:gd name="T1" fmla="*/ 1990 h 2008"/>
                  <a:gd name="T2" fmla="*/ 26 w 1275"/>
                  <a:gd name="T3" fmla="*/ 2008 h 2008"/>
                  <a:gd name="T4" fmla="*/ 1275 w 1275"/>
                  <a:gd name="T5" fmla="*/ 0 h 2008"/>
                  <a:gd name="T6" fmla="*/ 0 w 1275"/>
                  <a:gd name="T7" fmla="*/ 1990 h 2008"/>
                  <a:gd name="T8" fmla="*/ 0 60000 65536"/>
                  <a:gd name="T9" fmla="*/ 0 60000 65536"/>
                  <a:gd name="T10" fmla="*/ 0 60000 65536"/>
                  <a:gd name="T11" fmla="*/ 0 60000 65536"/>
                  <a:gd name="T12" fmla="*/ 0 w 1275"/>
                  <a:gd name="T13" fmla="*/ 0 h 2008"/>
                  <a:gd name="T14" fmla="*/ 1275 w 1275"/>
                  <a:gd name="T15" fmla="*/ 2008 h 2008"/>
                </a:gdLst>
                <a:ahLst/>
                <a:cxnLst>
                  <a:cxn ang="T8">
                    <a:pos x="T0" y="T1"/>
                  </a:cxn>
                  <a:cxn ang="T9">
                    <a:pos x="T2" y="T3"/>
                  </a:cxn>
                  <a:cxn ang="T10">
                    <a:pos x="T4" y="T5"/>
                  </a:cxn>
                  <a:cxn ang="T11">
                    <a:pos x="T6" y="T7"/>
                  </a:cxn>
                </a:cxnLst>
                <a:rect l="T12" t="T13" r="T14" b="T15"/>
                <a:pathLst>
                  <a:path w="1275" h="2008">
                    <a:moveTo>
                      <a:pt x="0" y="1990"/>
                    </a:moveTo>
                    <a:lnTo>
                      <a:pt x="26" y="2008"/>
                    </a:lnTo>
                    <a:lnTo>
                      <a:pt x="1275" y="0"/>
                    </a:lnTo>
                    <a:lnTo>
                      <a:pt x="0" y="1990"/>
                    </a:lnTo>
                    <a:close/>
                  </a:path>
                </a:pathLst>
              </a:custGeom>
              <a:solidFill>
                <a:srgbClr val="000000"/>
              </a:solidFill>
              <a:ln w="9525">
                <a:noFill/>
                <a:round/>
                <a:headEnd/>
                <a:tailEnd/>
              </a:ln>
            </p:spPr>
            <p:txBody>
              <a:bodyPr/>
              <a:lstStyle/>
              <a:p>
                <a:endParaRPr lang="en-US"/>
              </a:p>
            </p:txBody>
          </p:sp>
          <p:sp>
            <p:nvSpPr>
              <p:cNvPr id="358" name="Freeform 390">
                <a:extLst>
                  <a:ext uri="{FF2B5EF4-FFF2-40B4-BE49-F238E27FC236}">
                    <a16:creationId xmlns:a16="http://schemas.microsoft.com/office/drawing/2014/main" id="{29C0A886-BA7C-4AA6-AA98-B99165F2988C}"/>
                  </a:ext>
                </a:extLst>
              </p:cNvPr>
              <p:cNvSpPr>
                <a:spLocks/>
              </p:cNvSpPr>
              <p:nvPr/>
            </p:nvSpPr>
            <p:spPr bwMode="auto">
              <a:xfrm>
                <a:off x="1808" y="985"/>
                <a:ext cx="212" cy="401"/>
              </a:xfrm>
              <a:custGeom>
                <a:avLst/>
                <a:gdLst>
                  <a:gd name="T0" fmla="*/ 0 w 1276"/>
                  <a:gd name="T1" fmla="*/ 2008 h 2008"/>
                  <a:gd name="T2" fmla="*/ 1249 w 1276"/>
                  <a:gd name="T3" fmla="*/ 0 h 2008"/>
                  <a:gd name="T4" fmla="*/ 1276 w 1276"/>
                  <a:gd name="T5" fmla="*/ 18 h 2008"/>
                  <a:gd name="T6" fmla="*/ 0 w 1276"/>
                  <a:gd name="T7" fmla="*/ 2008 h 2008"/>
                  <a:gd name="T8" fmla="*/ 0 60000 65536"/>
                  <a:gd name="T9" fmla="*/ 0 60000 65536"/>
                  <a:gd name="T10" fmla="*/ 0 60000 65536"/>
                  <a:gd name="T11" fmla="*/ 0 60000 65536"/>
                  <a:gd name="T12" fmla="*/ 0 w 1276"/>
                  <a:gd name="T13" fmla="*/ 0 h 2008"/>
                  <a:gd name="T14" fmla="*/ 1276 w 1276"/>
                  <a:gd name="T15" fmla="*/ 2008 h 2008"/>
                </a:gdLst>
                <a:ahLst/>
                <a:cxnLst>
                  <a:cxn ang="T8">
                    <a:pos x="T0" y="T1"/>
                  </a:cxn>
                  <a:cxn ang="T9">
                    <a:pos x="T2" y="T3"/>
                  </a:cxn>
                  <a:cxn ang="T10">
                    <a:pos x="T4" y="T5"/>
                  </a:cxn>
                  <a:cxn ang="T11">
                    <a:pos x="T6" y="T7"/>
                  </a:cxn>
                </a:cxnLst>
                <a:rect l="T12" t="T13" r="T14" b="T15"/>
                <a:pathLst>
                  <a:path w="1276" h="2008">
                    <a:moveTo>
                      <a:pt x="0" y="2008"/>
                    </a:moveTo>
                    <a:lnTo>
                      <a:pt x="1249" y="0"/>
                    </a:lnTo>
                    <a:lnTo>
                      <a:pt x="1276" y="18"/>
                    </a:lnTo>
                    <a:lnTo>
                      <a:pt x="0" y="2008"/>
                    </a:lnTo>
                    <a:close/>
                  </a:path>
                </a:pathLst>
              </a:custGeom>
              <a:solidFill>
                <a:srgbClr val="000000"/>
              </a:solidFill>
              <a:ln w="9525">
                <a:noFill/>
                <a:round/>
                <a:headEnd/>
                <a:tailEnd/>
              </a:ln>
            </p:spPr>
            <p:txBody>
              <a:bodyPr/>
              <a:lstStyle/>
              <a:p>
                <a:endParaRPr lang="en-US"/>
              </a:p>
            </p:txBody>
          </p:sp>
          <p:sp>
            <p:nvSpPr>
              <p:cNvPr id="359" name="Freeform 391">
                <a:extLst>
                  <a:ext uri="{FF2B5EF4-FFF2-40B4-BE49-F238E27FC236}">
                    <a16:creationId xmlns:a16="http://schemas.microsoft.com/office/drawing/2014/main" id="{81F8026B-92BF-4B5A-BA78-CACA0C0225C6}"/>
                  </a:ext>
                </a:extLst>
              </p:cNvPr>
              <p:cNvSpPr>
                <a:spLocks/>
              </p:cNvSpPr>
              <p:nvPr/>
            </p:nvSpPr>
            <p:spPr bwMode="auto">
              <a:xfrm>
                <a:off x="1803" y="985"/>
                <a:ext cx="217" cy="401"/>
              </a:xfrm>
              <a:custGeom>
                <a:avLst/>
                <a:gdLst>
                  <a:gd name="T0" fmla="*/ 0 w 1302"/>
                  <a:gd name="T1" fmla="*/ 1990 h 2008"/>
                  <a:gd name="T2" fmla="*/ 26 w 1302"/>
                  <a:gd name="T3" fmla="*/ 2008 h 2008"/>
                  <a:gd name="T4" fmla="*/ 1302 w 1302"/>
                  <a:gd name="T5" fmla="*/ 18 h 2008"/>
                  <a:gd name="T6" fmla="*/ 1275 w 1302"/>
                  <a:gd name="T7" fmla="*/ 0 h 2008"/>
                  <a:gd name="T8" fmla="*/ 0 w 1302"/>
                  <a:gd name="T9" fmla="*/ 1990 h 2008"/>
                  <a:gd name="T10" fmla="*/ 0 60000 65536"/>
                  <a:gd name="T11" fmla="*/ 0 60000 65536"/>
                  <a:gd name="T12" fmla="*/ 0 60000 65536"/>
                  <a:gd name="T13" fmla="*/ 0 60000 65536"/>
                  <a:gd name="T14" fmla="*/ 0 60000 65536"/>
                  <a:gd name="T15" fmla="*/ 0 w 1302"/>
                  <a:gd name="T16" fmla="*/ 0 h 2008"/>
                  <a:gd name="T17" fmla="*/ 1302 w 1302"/>
                  <a:gd name="T18" fmla="*/ 2008 h 2008"/>
                </a:gdLst>
                <a:ahLst/>
                <a:cxnLst>
                  <a:cxn ang="T10">
                    <a:pos x="T0" y="T1"/>
                  </a:cxn>
                  <a:cxn ang="T11">
                    <a:pos x="T2" y="T3"/>
                  </a:cxn>
                  <a:cxn ang="T12">
                    <a:pos x="T4" y="T5"/>
                  </a:cxn>
                  <a:cxn ang="T13">
                    <a:pos x="T6" y="T7"/>
                  </a:cxn>
                  <a:cxn ang="T14">
                    <a:pos x="T8" y="T9"/>
                  </a:cxn>
                </a:cxnLst>
                <a:rect l="T15" t="T16" r="T17" b="T18"/>
                <a:pathLst>
                  <a:path w="1302" h="2008">
                    <a:moveTo>
                      <a:pt x="0" y="1990"/>
                    </a:moveTo>
                    <a:lnTo>
                      <a:pt x="26" y="2008"/>
                    </a:lnTo>
                    <a:lnTo>
                      <a:pt x="1302" y="18"/>
                    </a:lnTo>
                    <a:lnTo>
                      <a:pt x="1275" y="0"/>
                    </a:lnTo>
                    <a:lnTo>
                      <a:pt x="0" y="1990"/>
                    </a:lnTo>
                  </a:path>
                </a:pathLst>
              </a:custGeom>
              <a:noFill/>
              <a:ln w="0">
                <a:solidFill>
                  <a:srgbClr val="000000"/>
                </a:solidFill>
                <a:prstDash val="solid"/>
                <a:round/>
                <a:headEnd/>
                <a:tailEnd/>
              </a:ln>
            </p:spPr>
            <p:txBody>
              <a:bodyPr/>
              <a:lstStyle/>
              <a:p>
                <a:endParaRPr lang="en-US"/>
              </a:p>
            </p:txBody>
          </p:sp>
          <p:sp>
            <p:nvSpPr>
              <p:cNvPr id="360" name="Freeform 392">
                <a:extLst>
                  <a:ext uri="{FF2B5EF4-FFF2-40B4-BE49-F238E27FC236}">
                    <a16:creationId xmlns:a16="http://schemas.microsoft.com/office/drawing/2014/main" id="{897D0D02-819E-455E-AA00-DDDC5DB6FC91}"/>
                  </a:ext>
                </a:extLst>
              </p:cNvPr>
              <p:cNvSpPr>
                <a:spLocks/>
              </p:cNvSpPr>
              <p:nvPr/>
            </p:nvSpPr>
            <p:spPr bwMode="auto">
              <a:xfrm>
                <a:off x="1551" y="1597"/>
                <a:ext cx="1201" cy="7"/>
              </a:xfrm>
              <a:custGeom>
                <a:avLst/>
                <a:gdLst>
                  <a:gd name="T0" fmla="*/ 0 w 7209"/>
                  <a:gd name="T1" fmla="*/ 0 h 34"/>
                  <a:gd name="T2" fmla="*/ 0 w 7209"/>
                  <a:gd name="T3" fmla="*/ 34 h 34"/>
                  <a:gd name="T4" fmla="*/ 7209 w 7209"/>
                  <a:gd name="T5" fmla="*/ 0 h 34"/>
                  <a:gd name="T6" fmla="*/ 0 w 7209"/>
                  <a:gd name="T7" fmla="*/ 0 h 34"/>
                  <a:gd name="T8" fmla="*/ 0 60000 65536"/>
                  <a:gd name="T9" fmla="*/ 0 60000 65536"/>
                  <a:gd name="T10" fmla="*/ 0 60000 65536"/>
                  <a:gd name="T11" fmla="*/ 0 60000 65536"/>
                  <a:gd name="T12" fmla="*/ 0 w 7209"/>
                  <a:gd name="T13" fmla="*/ 0 h 34"/>
                  <a:gd name="T14" fmla="*/ 7209 w 7209"/>
                  <a:gd name="T15" fmla="*/ 34 h 34"/>
                </a:gdLst>
                <a:ahLst/>
                <a:cxnLst>
                  <a:cxn ang="T8">
                    <a:pos x="T0" y="T1"/>
                  </a:cxn>
                  <a:cxn ang="T9">
                    <a:pos x="T2" y="T3"/>
                  </a:cxn>
                  <a:cxn ang="T10">
                    <a:pos x="T4" y="T5"/>
                  </a:cxn>
                  <a:cxn ang="T11">
                    <a:pos x="T6" y="T7"/>
                  </a:cxn>
                </a:cxnLst>
                <a:rect l="T12" t="T13" r="T14" b="T15"/>
                <a:pathLst>
                  <a:path w="7209" h="34">
                    <a:moveTo>
                      <a:pt x="0" y="0"/>
                    </a:moveTo>
                    <a:lnTo>
                      <a:pt x="0" y="34"/>
                    </a:lnTo>
                    <a:lnTo>
                      <a:pt x="7209" y="0"/>
                    </a:lnTo>
                    <a:lnTo>
                      <a:pt x="0" y="0"/>
                    </a:lnTo>
                    <a:close/>
                  </a:path>
                </a:pathLst>
              </a:custGeom>
              <a:solidFill>
                <a:srgbClr val="000000"/>
              </a:solidFill>
              <a:ln w="9525">
                <a:noFill/>
                <a:round/>
                <a:headEnd/>
                <a:tailEnd/>
              </a:ln>
            </p:spPr>
            <p:txBody>
              <a:bodyPr/>
              <a:lstStyle/>
              <a:p>
                <a:endParaRPr lang="en-US"/>
              </a:p>
            </p:txBody>
          </p:sp>
          <p:sp>
            <p:nvSpPr>
              <p:cNvPr id="361" name="Freeform 393">
                <a:extLst>
                  <a:ext uri="{FF2B5EF4-FFF2-40B4-BE49-F238E27FC236}">
                    <a16:creationId xmlns:a16="http://schemas.microsoft.com/office/drawing/2014/main" id="{F467390E-1B14-4092-B6C8-6A548D54BA7D}"/>
                  </a:ext>
                </a:extLst>
              </p:cNvPr>
              <p:cNvSpPr>
                <a:spLocks/>
              </p:cNvSpPr>
              <p:nvPr/>
            </p:nvSpPr>
            <p:spPr bwMode="auto">
              <a:xfrm>
                <a:off x="1551" y="1597"/>
                <a:ext cx="1201" cy="7"/>
              </a:xfrm>
              <a:custGeom>
                <a:avLst/>
                <a:gdLst>
                  <a:gd name="T0" fmla="*/ 0 w 7209"/>
                  <a:gd name="T1" fmla="*/ 34 h 34"/>
                  <a:gd name="T2" fmla="*/ 7209 w 7209"/>
                  <a:gd name="T3" fmla="*/ 0 h 34"/>
                  <a:gd name="T4" fmla="*/ 7209 w 7209"/>
                  <a:gd name="T5" fmla="*/ 34 h 34"/>
                  <a:gd name="T6" fmla="*/ 0 w 7209"/>
                  <a:gd name="T7" fmla="*/ 34 h 34"/>
                  <a:gd name="T8" fmla="*/ 0 60000 65536"/>
                  <a:gd name="T9" fmla="*/ 0 60000 65536"/>
                  <a:gd name="T10" fmla="*/ 0 60000 65536"/>
                  <a:gd name="T11" fmla="*/ 0 60000 65536"/>
                  <a:gd name="T12" fmla="*/ 0 w 7209"/>
                  <a:gd name="T13" fmla="*/ 0 h 34"/>
                  <a:gd name="T14" fmla="*/ 7209 w 7209"/>
                  <a:gd name="T15" fmla="*/ 34 h 34"/>
                </a:gdLst>
                <a:ahLst/>
                <a:cxnLst>
                  <a:cxn ang="T8">
                    <a:pos x="T0" y="T1"/>
                  </a:cxn>
                  <a:cxn ang="T9">
                    <a:pos x="T2" y="T3"/>
                  </a:cxn>
                  <a:cxn ang="T10">
                    <a:pos x="T4" y="T5"/>
                  </a:cxn>
                  <a:cxn ang="T11">
                    <a:pos x="T6" y="T7"/>
                  </a:cxn>
                </a:cxnLst>
                <a:rect l="T12" t="T13" r="T14" b="T15"/>
                <a:pathLst>
                  <a:path w="7209" h="34">
                    <a:moveTo>
                      <a:pt x="0" y="34"/>
                    </a:moveTo>
                    <a:lnTo>
                      <a:pt x="7209" y="0"/>
                    </a:lnTo>
                    <a:lnTo>
                      <a:pt x="7209" y="34"/>
                    </a:lnTo>
                    <a:lnTo>
                      <a:pt x="0" y="34"/>
                    </a:lnTo>
                    <a:close/>
                  </a:path>
                </a:pathLst>
              </a:custGeom>
              <a:solidFill>
                <a:srgbClr val="000000"/>
              </a:solidFill>
              <a:ln w="9525">
                <a:noFill/>
                <a:round/>
                <a:headEnd/>
                <a:tailEnd/>
              </a:ln>
            </p:spPr>
            <p:txBody>
              <a:bodyPr/>
              <a:lstStyle/>
              <a:p>
                <a:endParaRPr lang="en-US"/>
              </a:p>
            </p:txBody>
          </p:sp>
          <p:sp>
            <p:nvSpPr>
              <p:cNvPr id="362" name="Rectangle 394">
                <a:extLst>
                  <a:ext uri="{FF2B5EF4-FFF2-40B4-BE49-F238E27FC236}">
                    <a16:creationId xmlns:a16="http://schemas.microsoft.com/office/drawing/2014/main" id="{DBC02367-8103-430A-89B0-3E5ECC516733}"/>
                  </a:ext>
                </a:extLst>
              </p:cNvPr>
              <p:cNvSpPr>
                <a:spLocks noChangeArrowheads="1"/>
              </p:cNvSpPr>
              <p:nvPr/>
            </p:nvSpPr>
            <p:spPr bwMode="auto">
              <a:xfrm>
                <a:off x="1551" y="1597"/>
                <a:ext cx="1201" cy="7"/>
              </a:xfrm>
              <a:prstGeom prst="rect">
                <a:avLst/>
              </a:prstGeom>
              <a:noFill/>
              <a:ln w="0">
                <a:solidFill>
                  <a:srgbClr val="000000"/>
                </a:solidFill>
                <a:miter lim="800000"/>
                <a:headEnd/>
                <a:tailEnd/>
              </a:ln>
            </p:spPr>
            <p:txBody>
              <a:bodyPr/>
              <a:lstStyle/>
              <a:p>
                <a:endParaRPr lang="en-US"/>
              </a:p>
            </p:txBody>
          </p:sp>
          <p:sp>
            <p:nvSpPr>
              <p:cNvPr id="363" name="Freeform 395">
                <a:extLst>
                  <a:ext uri="{FF2B5EF4-FFF2-40B4-BE49-F238E27FC236}">
                    <a16:creationId xmlns:a16="http://schemas.microsoft.com/office/drawing/2014/main" id="{B9A317D7-3862-4980-A391-9BC01D2B9441}"/>
                  </a:ext>
                </a:extLst>
              </p:cNvPr>
              <p:cNvSpPr>
                <a:spLocks/>
              </p:cNvSpPr>
              <p:nvPr/>
            </p:nvSpPr>
            <p:spPr bwMode="auto">
              <a:xfrm>
                <a:off x="1551" y="1434"/>
                <a:ext cx="1201" cy="6"/>
              </a:xfrm>
              <a:custGeom>
                <a:avLst/>
                <a:gdLst>
                  <a:gd name="T0" fmla="*/ 0 w 7209"/>
                  <a:gd name="T1" fmla="*/ 0 h 33"/>
                  <a:gd name="T2" fmla="*/ 0 w 7209"/>
                  <a:gd name="T3" fmla="*/ 33 h 33"/>
                  <a:gd name="T4" fmla="*/ 7209 w 7209"/>
                  <a:gd name="T5" fmla="*/ 0 h 33"/>
                  <a:gd name="T6" fmla="*/ 0 w 7209"/>
                  <a:gd name="T7" fmla="*/ 0 h 33"/>
                  <a:gd name="T8" fmla="*/ 0 60000 65536"/>
                  <a:gd name="T9" fmla="*/ 0 60000 65536"/>
                  <a:gd name="T10" fmla="*/ 0 60000 65536"/>
                  <a:gd name="T11" fmla="*/ 0 60000 65536"/>
                  <a:gd name="T12" fmla="*/ 0 w 7209"/>
                  <a:gd name="T13" fmla="*/ 0 h 33"/>
                  <a:gd name="T14" fmla="*/ 7209 w 7209"/>
                  <a:gd name="T15" fmla="*/ 33 h 33"/>
                </a:gdLst>
                <a:ahLst/>
                <a:cxnLst>
                  <a:cxn ang="T8">
                    <a:pos x="T0" y="T1"/>
                  </a:cxn>
                  <a:cxn ang="T9">
                    <a:pos x="T2" y="T3"/>
                  </a:cxn>
                  <a:cxn ang="T10">
                    <a:pos x="T4" y="T5"/>
                  </a:cxn>
                  <a:cxn ang="T11">
                    <a:pos x="T6" y="T7"/>
                  </a:cxn>
                </a:cxnLst>
                <a:rect l="T12" t="T13" r="T14" b="T15"/>
                <a:pathLst>
                  <a:path w="7209" h="33">
                    <a:moveTo>
                      <a:pt x="0" y="0"/>
                    </a:moveTo>
                    <a:lnTo>
                      <a:pt x="0" y="33"/>
                    </a:lnTo>
                    <a:lnTo>
                      <a:pt x="7209" y="0"/>
                    </a:lnTo>
                    <a:lnTo>
                      <a:pt x="0" y="0"/>
                    </a:lnTo>
                    <a:close/>
                  </a:path>
                </a:pathLst>
              </a:custGeom>
              <a:solidFill>
                <a:srgbClr val="000000"/>
              </a:solidFill>
              <a:ln w="9525">
                <a:noFill/>
                <a:round/>
                <a:headEnd/>
                <a:tailEnd/>
              </a:ln>
            </p:spPr>
            <p:txBody>
              <a:bodyPr/>
              <a:lstStyle/>
              <a:p>
                <a:endParaRPr lang="en-US"/>
              </a:p>
            </p:txBody>
          </p:sp>
          <p:sp>
            <p:nvSpPr>
              <p:cNvPr id="364" name="Freeform 396">
                <a:extLst>
                  <a:ext uri="{FF2B5EF4-FFF2-40B4-BE49-F238E27FC236}">
                    <a16:creationId xmlns:a16="http://schemas.microsoft.com/office/drawing/2014/main" id="{24D3F826-5EAC-4946-A404-5C46C1B6A187}"/>
                  </a:ext>
                </a:extLst>
              </p:cNvPr>
              <p:cNvSpPr>
                <a:spLocks/>
              </p:cNvSpPr>
              <p:nvPr/>
            </p:nvSpPr>
            <p:spPr bwMode="auto">
              <a:xfrm>
                <a:off x="1551" y="1434"/>
                <a:ext cx="1201" cy="6"/>
              </a:xfrm>
              <a:custGeom>
                <a:avLst/>
                <a:gdLst>
                  <a:gd name="T0" fmla="*/ 0 w 7209"/>
                  <a:gd name="T1" fmla="*/ 33 h 33"/>
                  <a:gd name="T2" fmla="*/ 7209 w 7209"/>
                  <a:gd name="T3" fmla="*/ 0 h 33"/>
                  <a:gd name="T4" fmla="*/ 7209 w 7209"/>
                  <a:gd name="T5" fmla="*/ 33 h 33"/>
                  <a:gd name="T6" fmla="*/ 0 w 7209"/>
                  <a:gd name="T7" fmla="*/ 33 h 33"/>
                  <a:gd name="T8" fmla="*/ 0 60000 65536"/>
                  <a:gd name="T9" fmla="*/ 0 60000 65536"/>
                  <a:gd name="T10" fmla="*/ 0 60000 65536"/>
                  <a:gd name="T11" fmla="*/ 0 60000 65536"/>
                  <a:gd name="T12" fmla="*/ 0 w 7209"/>
                  <a:gd name="T13" fmla="*/ 0 h 33"/>
                  <a:gd name="T14" fmla="*/ 7209 w 7209"/>
                  <a:gd name="T15" fmla="*/ 33 h 33"/>
                </a:gdLst>
                <a:ahLst/>
                <a:cxnLst>
                  <a:cxn ang="T8">
                    <a:pos x="T0" y="T1"/>
                  </a:cxn>
                  <a:cxn ang="T9">
                    <a:pos x="T2" y="T3"/>
                  </a:cxn>
                  <a:cxn ang="T10">
                    <a:pos x="T4" y="T5"/>
                  </a:cxn>
                  <a:cxn ang="T11">
                    <a:pos x="T6" y="T7"/>
                  </a:cxn>
                </a:cxnLst>
                <a:rect l="T12" t="T13" r="T14" b="T15"/>
                <a:pathLst>
                  <a:path w="7209" h="33">
                    <a:moveTo>
                      <a:pt x="0" y="33"/>
                    </a:moveTo>
                    <a:lnTo>
                      <a:pt x="7209" y="0"/>
                    </a:lnTo>
                    <a:lnTo>
                      <a:pt x="7209" y="33"/>
                    </a:lnTo>
                    <a:lnTo>
                      <a:pt x="0" y="33"/>
                    </a:lnTo>
                    <a:close/>
                  </a:path>
                </a:pathLst>
              </a:custGeom>
              <a:solidFill>
                <a:srgbClr val="000000"/>
              </a:solidFill>
              <a:ln w="9525">
                <a:noFill/>
                <a:round/>
                <a:headEnd/>
                <a:tailEnd/>
              </a:ln>
            </p:spPr>
            <p:txBody>
              <a:bodyPr/>
              <a:lstStyle/>
              <a:p>
                <a:endParaRPr lang="en-US"/>
              </a:p>
            </p:txBody>
          </p:sp>
          <p:sp>
            <p:nvSpPr>
              <p:cNvPr id="365" name="Rectangle 397">
                <a:extLst>
                  <a:ext uri="{FF2B5EF4-FFF2-40B4-BE49-F238E27FC236}">
                    <a16:creationId xmlns:a16="http://schemas.microsoft.com/office/drawing/2014/main" id="{A38AA95D-4B25-4C64-9B22-FCDF1FDA23F5}"/>
                  </a:ext>
                </a:extLst>
              </p:cNvPr>
              <p:cNvSpPr>
                <a:spLocks noChangeArrowheads="1"/>
              </p:cNvSpPr>
              <p:nvPr/>
            </p:nvSpPr>
            <p:spPr bwMode="auto">
              <a:xfrm>
                <a:off x="1551" y="1434"/>
                <a:ext cx="1201" cy="6"/>
              </a:xfrm>
              <a:prstGeom prst="rect">
                <a:avLst/>
              </a:prstGeom>
              <a:noFill/>
              <a:ln w="0">
                <a:solidFill>
                  <a:srgbClr val="000000"/>
                </a:solidFill>
                <a:miter lim="800000"/>
                <a:headEnd/>
                <a:tailEnd/>
              </a:ln>
            </p:spPr>
            <p:txBody>
              <a:bodyPr/>
              <a:lstStyle/>
              <a:p>
                <a:endParaRPr lang="en-US"/>
              </a:p>
            </p:txBody>
          </p:sp>
          <p:sp>
            <p:nvSpPr>
              <p:cNvPr id="366" name="Freeform 398">
                <a:extLst>
                  <a:ext uri="{FF2B5EF4-FFF2-40B4-BE49-F238E27FC236}">
                    <a16:creationId xmlns:a16="http://schemas.microsoft.com/office/drawing/2014/main" id="{81495E0F-DD5D-438D-BD33-B916B0F07696}"/>
                  </a:ext>
                </a:extLst>
              </p:cNvPr>
              <p:cNvSpPr>
                <a:spLocks/>
              </p:cNvSpPr>
              <p:nvPr/>
            </p:nvSpPr>
            <p:spPr bwMode="auto">
              <a:xfrm>
                <a:off x="1484" y="1393"/>
                <a:ext cx="69" cy="6"/>
              </a:xfrm>
              <a:custGeom>
                <a:avLst/>
                <a:gdLst>
                  <a:gd name="T0" fmla="*/ 0 w 416"/>
                  <a:gd name="T1" fmla="*/ 0 h 33"/>
                  <a:gd name="T2" fmla="*/ 0 w 416"/>
                  <a:gd name="T3" fmla="*/ 33 h 33"/>
                  <a:gd name="T4" fmla="*/ 416 w 416"/>
                  <a:gd name="T5" fmla="*/ 0 h 33"/>
                  <a:gd name="T6" fmla="*/ 0 w 416"/>
                  <a:gd name="T7" fmla="*/ 0 h 33"/>
                  <a:gd name="T8" fmla="*/ 0 60000 65536"/>
                  <a:gd name="T9" fmla="*/ 0 60000 65536"/>
                  <a:gd name="T10" fmla="*/ 0 60000 65536"/>
                  <a:gd name="T11" fmla="*/ 0 60000 65536"/>
                  <a:gd name="T12" fmla="*/ 0 w 416"/>
                  <a:gd name="T13" fmla="*/ 0 h 33"/>
                  <a:gd name="T14" fmla="*/ 416 w 416"/>
                  <a:gd name="T15" fmla="*/ 33 h 33"/>
                </a:gdLst>
                <a:ahLst/>
                <a:cxnLst>
                  <a:cxn ang="T8">
                    <a:pos x="T0" y="T1"/>
                  </a:cxn>
                  <a:cxn ang="T9">
                    <a:pos x="T2" y="T3"/>
                  </a:cxn>
                  <a:cxn ang="T10">
                    <a:pos x="T4" y="T5"/>
                  </a:cxn>
                  <a:cxn ang="T11">
                    <a:pos x="T6" y="T7"/>
                  </a:cxn>
                </a:cxnLst>
                <a:rect l="T12" t="T13" r="T14" b="T15"/>
                <a:pathLst>
                  <a:path w="416" h="33">
                    <a:moveTo>
                      <a:pt x="0" y="0"/>
                    </a:moveTo>
                    <a:lnTo>
                      <a:pt x="0" y="33"/>
                    </a:lnTo>
                    <a:lnTo>
                      <a:pt x="416" y="0"/>
                    </a:lnTo>
                    <a:lnTo>
                      <a:pt x="0" y="0"/>
                    </a:lnTo>
                    <a:close/>
                  </a:path>
                </a:pathLst>
              </a:custGeom>
              <a:solidFill>
                <a:srgbClr val="000000"/>
              </a:solidFill>
              <a:ln w="9525">
                <a:noFill/>
                <a:round/>
                <a:headEnd/>
                <a:tailEnd/>
              </a:ln>
            </p:spPr>
            <p:txBody>
              <a:bodyPr/>
              <a:lstStyle/>
              <a:p>
                <a:endParaRPr lang="en-US"/>
              </a:p>
            </p:txBody>
          </p:sp>
          <p:sp>
            <p:nvSpPr>
              <p:cNvPr id="367" name="Freeform 399">
                <a:extLst>
                  <a:ext uri="{FF2B5EF4-FFF2-40B4-BE49-F238E27FC236}">
                    <a16:creationId xmlns:a16="http://schemas.microsoft.com/office/drawing/2014/main" id="{9F29790A-5842-4A29-8E62-9A925F4D67ED}"/>
                  </a:ext>
                </a:extLst>
              </p:cNvPr>
              <p:cNvSpPr>
                <a:spLocks/>
              </p:cNvSpPr>
              <p:nvPr/>
            </p:nvSpPr>
            <p:spPr bwMode="auto">
              <a:xfrm>
                <a:off x="1484" y="1393"/>
                <a:ext cx="69" cy="6"/>
              </a:xfrm>
              <a:custGeom>
                <a:avLst/>
                <a:gdLst>
                  <a:gd name="T0" fmla="*/ 0 w 416"/>
                  <a:gd name="T1" fmla="*/ 33 h 33"/>
                  <a:gd name="T2" fmla="*/ 416 w 416"/>
                  <a:gd name="T3" fmla="*/ 0 h 33"/>
                  <a:gd name="T4" fmla="*/ 384 w 416"/>
                  <a:gd name="T5" fmla="*/ 33 h 33"/>
                  <a:gd name="T6" fmla="*/ 0 w 416"/>
                  <a:gd name="T7" fmla="*/ 33 h 33"/>
                  <a:gd name="T8" fmla="*/ 0 60000 65536"/>
                  <a:gd name="T9" fmla="*/ 0 60000 65536"/>
                  <a:gd name="T10" fmla="*/ 0 60000 65536"/>
                  <a:gd name="T11" fmla="*/ 0 60000 65536"/>
                  <a:gd name="T12" fmla="*/ 0 w 416"/>
                  <a:gd name="T13" fmla="*/ 0 h 33"/>
                  <a:gd name="T14" fmla="*/ 416 w 416"/>
                  <a:gd name="T15" fmla="*/ 33 h 33"/>
                </a:gdLst>
                <a:ahLst/>
                <a:cxnLst>
                  <a:cxn ang="T8">
                    <a:pos x="T0" y="T1"/>
                  </a:cxn>
                  <a:cxn ang="T9">
                    <a:pos x="T2" y="T3"/>
                  </a:cxn>
                  <a:cxn ang="T10">
                    <a:pos x="T4" y="T5"/>
                  </a:cxn>
                  <a:cxn ang="T11">
                    <a:pos x="T6" y="T7"/>
                  </a:cxn>
                </a:cxnLst>
                <a:rect l="T12" t="T13" r="T14" b="T15"/>
                <a:pathLst>
                  <a:path w="416" h="33">
                    <a:moveTo>
                      <a:pt x="0" y="33"/>
                    </a:moveTo>
                    <a:lnTo>
                      <a:pt x="416" y="0"/>
                    </a:lnTo>
                    <a:lnTo>
                      <a:pt x="384" y="33"/>
                    </a:lnTo>
                    <a:lnTo>
                      <a:pt x="0" y="33"/>
                    </a:lnTo>
                    <a:close/>
                  </a:path>
                </a:pathLst>
              </a:custGeom>
              <a:solidFill>
                <a:srgbClr val="000000"/>
              </a:solidFill>
              <a:ln w="9525">
                <a:noFill/>
                <a:round/>
                <a:headEnd/>
                <a:tailEnd/>
              </a:ln>
            </p:spPr>
            <p:txBody>
              <a:bodyPr/>
              <a:lstStyle/>
              <a:p>
                <a:endParaRPr lang="en-US"/>
              </a:p>
            </p:txBody>
          </p:sp>
          <p:sp>
            <p:nvSpPr>
              <p:cNvPr id="368" name="Freeform 400">
                <a:extLst>
                  <a:ext uri="{FF2B5EF4-FFF2-40B4-BE49-F238E27FC236}">
                    <a16:creationId xmlns:a16="http://schemas.microsoft.com/office/drawing/2014/main" id="{1943E53D-366E-4FDD-BE9E-D3BC5F26AEB8}"/>
                  </a:ext>
                </a:extLst>
              </p:cNvPr>
              <p:cNvSpPr>
                <a:spLocks/>
              </p:cNvSpPr>
              <p:nvPr/>
            </p:nvSpPr>
            <p:spPr bwMode="auto">
              <a:xfrm>
                <a:off x="1484" y="1393"/>
                <a:ext cx="69" cy="6"/>
              </a:xfrm>
              <a:custGeom>
                <a:avLst/>
                <a:gdLst>
                  <a:gd name="T0" fmla="*/ 0 w 416"/>
                  <a:gd name="T1" fmla="*/ 0 h 33"/>
                  <a:gd name="T2" fmla="*/ 0 w 416"/>
                  <a:gd name="T3" fmla="*/ 33 h 33"/>
                  <a:gd name="T4" fmla="*/ 384 w 416"/>
                  <a:gd name="T5" fmla="*/ 33 h 33"/>
                  <a:gd name="T6" fmla="*/ 416 w 416"/>
                  <a:gd name="T7" fmla="*/ 0 h 33"/>
                  <a:gd name="T8" fmla="*/ 0 w 416"/>
                  <a:gd name="T9" fmla="*/ 0 h 33"/>
                  <a:gd name="T10" fmla="*/ 0 60000 65536"/>
                  <a:gd name="T11" fmla="*/ 0 60000 65536"/>
                  <a:gd name="T12" fmla="*/ 0 60000 65536"/>
                  <a:gd name="T13" fmla="*/ 0 60000 65536"/>
                  <a:gd name="T14" fmla="*/ 0 60000 65536"/>
                  <a:gd name="T15" fmla="*/ 0 w 416"/>
                  <a:gd name="T16" fmla="*/ 0 h 33"/>
                  <a:gd name="T17" fmla="*/ 416 w 416"/>
                  <a:gd name="T18" fmla="*/ 33 h 33"/>
                </a:gdLst>
                <a:ahLst/>
                <a:cxnLst>
                  <a:cxn ang="T10">
                    <a:pos x="T0" y="T1"/>
                  </a:cxn>
                  <a:cxn ang="T11">
                    <a:pos x="T2" y="T3"/>
                  </a:cxn>
                  <a:cxn ang="T12">
                    <a:pos x="T4" y="T5"/>
                  </a:cxn>
                  <a:cxn ang="T13">
                    <a:pos x="T6" y="T7"/>
                  </a:cxn>
                  <a:cxn ang="T14">
                    <a:pos x="T8" y="T9"/>
                  </a:cxn>
                </a:cxnLst>
                <a:rect l="T15" t="T16" r="T17" b="T18"/>
                <a:pathLst>
                  <a:path w="416" h="33">
                    <a:moveTo>
                      <a:pt x="0" y="0"/>
                    </a:moveTo>
                    <a:lnTo>
                      <a:pt x="0" y="33"/>
                    </a:lnTo>
                    <a:lnTo>
                      <a:pt x="384" y="33"/>
                    </a:lnTo>
                    <a:lnTo>
                      <a:pt x="416" y="0"/>
                    </a:lnTo>
                    <a:lnTo>
                      <a:pt x="0" y="0"/>
                    </a:lnTo>
                  </a:path>
                </a:pathLst>
              </a:custGeom>
              <a:noFill/>
              <a:ln w="0">
                <a:solidFill>
                  <a:srgbClr val="000000"/>
                </a:solidFill>
                <a:prstDash val="solid"/>
                <a:round/>
                <a:headEnd/>
                <a:tailEnd/>
              </a:ln>
            </p:spPr>
            <p:txBody>
              <a:bodyPr/>
              <a:lstStyle/>
              <a:p>
                <a:endParaRPr lang="en-US"/>
              </a:p>
            </p:txBody>
          </p:sp>
          <p:sp>
            <p:nvSpPr>
              <p:cNvPr id="369" name="Freeform 401">
                <a:extLst>
                  <a:ext uri="{FF2B5EF4-FFF2-40B4-BE49-F238E27FC236}">
                    <a16:creationId xmlns:a16="http://schemas.microsoft.com/office/drawing/2014/main" id="{943A8FAE-87DC-4516-9B9B-2C4EC71C7809}"/>
                  </a:ext>
                </a:extLst>
              </p:cNvPr>
              <p:cNvSpPr>
                <a:spLocks/>
              </p:cNvSpPr>
              <p:nvPr/>
            </p:nvSpPr>
            <p:spPr bwMode="auto">
              <a:xfrm>
                <a:off x="1548" y="1393"/>
                <a:ext cx="5" cy="88"/>
              </a:xfrm>
              <a:custGeom>
                <a:avLst/>
                <a:gdLst>
                  <a:gd name="T0" fmla="*/ 32 w 32"/>
                  <a:gd name="T1" fmla="*/ 0 h 442"/>
                  <a:gd name="T2" fmla="*/ 0 w 32"/>
                  <a:gd name="T3" fmla="*/ 33 h 442"/>
                  <a:gd name="T4" fmla="*/ 32 w 32"/>
                  <a:gd name="T5" fmla="*/ 442 h 442"/>
                  <a:gd name="T6" fmla="*/ 32 w 32"/>
                  <a:gd name="T7" fmla="*/ 0 h 442"/>
                  <a:gd name="T8" fmla="*/ 0 60000 65536"/>
                  <a:gd name="T9" fmla="*/ 0 60000 65536"/>
                  <a:gd name="T10" fmla="*/ 0 60000 65536"/>
                  <a:gd name="T11" fmla="*/ 0 60000 65536"/>
                  <a:gd name="T12" fmla="*/ 0 w 32"/>
                  <a:gd name="T13" fmla="*/ 0 h 442"/>
                  <a:gd name="T14" fmla="*/ 32 w 32"/>
                  <a:gd name="T15" fmla="*/ 442 h 442"/>
                </a:gdLst>
                <a:ahLst/>
                <a:cxnLst>
                  <a:cxn ang="T8">
                    <a:pos x="T0" y="T1"/>
                  </a:cxn>
                  <a:cxn ang="T9">
                    <a:pos x="T2" y="T3"/>
                  </a:cxn>
                  <a:cxn ang="T10">
                    <a:pos x="T4" y="T5"/>
                  </a:cxn>
                  <a:cxn ang="T11">
                    <a:pos x="T6" y="T7"/>
                  </a:cxn>
                </a:cxnLst>
                <a:rect l="T12" t="T13" r="T14" b="T15"/>
                <a:pathLst>
                  <a:path w="32" h="442">
                    <a:moveTo>
                      <a:pt x="32" y="0"/>
                    </a:moveTo>
                    <a:lnTo>
                      <a:pt x="0" y="33"/>
                    </a:lnTo>
                    <a:lnTo>
                      <a:pt x="32" y="442"/>
                    </a:lnTo>
                    <a:lnTo>
                      <a:pt x="32" y="0"/>
                    </a:lnTo>
                    <a:close/>
                  </a:path>
                </a:pathLst>
              </a:custGeom>
              <a:solidFill>
                <a:srgbClr val="000000"/>
              </a:solidFill>
              <a:ln w="9525">
                <a:noFill/>
                <a:round/>
                <a:headEnd/>
                <a:tailEnd/>
              </a:ln>
            </p:spPr>
            <p:txBody>
              <a:bodyPr/>
              <a:lstStyle/>
              <a:p>
                <a:endParaRPr lang="en-US"/>
              </a:p>
            </p:txBody>
          </p:sp>
          <p:sp>
            <p:nvSpPr>
              <p:cNvPr id="370" name="Freeform 402">
                <a:extLst>
                  <a:ext uri="{FF2B5EF4-FFF2-40B4-BE49-F238E27FC236}">
                    <a16:creationId xmlns:a16="http://schemas.microsoft.com/office/drawing/2014/main" id="{6B5E366A-6ACE-4F41-898F-26BEF7D785BF}"/>
                  </a:ext>
                </a:extLst>
              </p:cNvPr>
              <p:cNvSpPr>
                <a:spLocks/>
              </p:cNvSpPr>
              <p:nvPr/>
            </p:nvSpPr>
            <p:spPr bwMode="auto">
              <a:xfrm>
                <a:off x="1548" y="1399"/>
                <a:ext cx="5" cy="82"/>
              </a:xfrm>
              <a:custGeom>
                <a:avLst/>
                <a:gdLst>
                  <a:gd name="T0" fmla="*/ 0 w 32"/>
                  <a:gd name="T1" fmla="*/ 0 h 409"/>
                  <a:gd name="T2" fmla="*/ 32 w 32"/>
                  <a:gd name="T3" fmla="*/ 409 h 409"/>
                  <a:gd name="T4" fmla="*/ 0 w 32"/>
                  <a:gd name="T5" fmla="*/ 376 h 409"/>
                  <a:gd name="T6" fmla="*/ 0 w 32"/>
                  <a:gd name="T7" fmla="*/ 0 h 409"/>
                  <a:gd name="T8" fmla="*/ 0 60000 65536"/>
                  <a:gd name="T9" fmla="*/ 0 60000 65536"/>
                  <a:gd name="T10" fmla="*/ 0 60000 65536"/>
                  <a:gd name="T11" fmla="*/ 0 60000 65536"/>
                  <a:gd name="T12" fmla="*/ 0 w 32"/>
                  <a:gd name="T13" fmla="*/ 0 h 409"/>
                  <a:gd name="T14" fmla="*/ 32 w 32"/>
                  <a:gd name="T15" fmla="*/ 409 h 409"/>
                </a:gdLst>
                <a:ahLst/>
                <a:cxnLst>
                  <a:cxn ang="T8">
                    <a:pos x="T0" y="T1"/>
                  </a:cxn>
                  <a:cxn ang="T9">
                    <a:pos x="T2" y="T3"/>
                  </a:cxn>
                  <a:cxn ang="T10">
                    <a:pos x="T4" y="T5"/>
                  </a:cxn>
                  <a:cxn ang="T11">
                    <a:pos x="T6" y="T7"/>
                  </a:cxn>
                </a:cxnLst>
                <a:rect l="T12" t="T13" r="T14" b="T15"/>
                <a:pathLst>
                  <a:path w="32" h="409">
                    <a:moveTo>
                      <a:pt x="0" y="0"/>
                    </a:moveTo>
                    <a:lnTo>
                      <a:pt x="32" y="409"/>
                    </a:lnTo>
                    <a:lnTo>
                      <a:pt x="0" y="376"/>
                    </a:lnTo>
                    <a:lnTo>
                      <a:pt x="0" y="0"/>
                    </a:lnTo>
                    <a:close/>
                  </a:path>
                </a:pathLst>
              </a:custGeom>
              <a:solidFill>
                <a:srgbClr val="000000"/>
              </a:solidFill>
              <a:ln w="9525">
                <a:noFill/>
                <a:round/>
                <a:headEnd/>
                <a:tailEnd/>
              </a:ln>
            </p:spPr>
            <p:txBody>
              <a:bodyPr/>
              <a:lstStyle/>
              <a:p>
                <a:endParaRPr lang="en-US"/>
              </a:p>
            </p:txBody>
          </p:sp>
          <p:sp>
            <p:nvSpPr>
              <p:cNvPr id="371" name="Freeform 403">
                <a:extLst>
                  <a:ext uri="{FF2B5EF4-FFF2-40B4-BE49-F238E27FC236}">
                    <a16:creationId xmlns:a16="http://schemas.microsoft.com/office/drawing/2014/main" id="{B9351916-D3B7-4E10-A8DD-E2E219DB57B4}"/>
                  </a:ext>
                </a:extLst>
              </p:cNvPr>
              <p:cNvSpPr>
                <a:spLocks/>
              </p:cNvSpPr>
              <p:nvPr/>
            </p:nvSpPr>
            <p:spPr bwMode="auto">
              <a:xfrm>
                <a:off x="1548" y="1393"/>
                <a:ext cx="5" cy="88"/>
              </a:xfrm>
              <a:custGeom>
                <a:avLst/>
                <a:gdLst>
                  <a:gd name="T0" fmla="*/ 32 w 32"/>
                  <a:gd name="T1" fmla="*/ 0 h 442"/>
                  <a:gd name="T2" fmla="*/ 0 w 32"/>
                  <a:gd name="T3" fmla="*/ 33 h 442"/>
                  <a:gd name="T4" fmla="*/ 0 w 32"/>
                  <a:gd name="T5" fmla="*/ 409 h 442"/>
                  <a:gd name="T6" fmla="*/ 32 w 32"/>
                  <a:gd name="T7" fmla="*/ 442 h 442"/>
                  <a:gd name="T8" fmla="*/ 32 w 32"/>
                  <a:gd name="T9" fmla="*/ 0 h 442"/>
                  <a:gd name="T10" fmla="*/ 0 60000 65536"/>
                  <a:gd name="T11" fmla="*/ 0 60000 65536"/>
                  <a:gd name="T12" fmla="*/ 0 60000 65536"/>
                  <a:gd name="T13" fmla="*/ 0 60000 65536"/>
                  <a:gd name="T14" fmla="*/ 0 60000 65536"/>
                  <a:gd name="T15" fmla="*/ 0 w 32"/>
                  <a:gd name="T16" fmla="*/ 0 h 442"/>
                  <a:gd name="T17" fmla="*/ 32 w 32"/>
                  <a:gd name="T18" fmla="*/ 442 h 442"/>
                </a:gdLst>
                <a:ahLst/>
                <a:cxnLst>
                  <a:cxn ang="T10">
                    <a:pos x="T0" y="T1"/>
                  </a:cxn>
                  <a:cxn ang="T11">
                    <a:pos x="T2" y="T3"/>
                  </a:cxn>
                  <a:cxn ang="T12">
                    <a:pos x="T4" y="T5"/>
                  </a:cxn>
                  <a:cxn ang="T13">
                    <a:pos x="T6" y="T7"/>
                  </a:cxn>
                  <a:cxn ang="T14">
                    <a:pos x="T8" y="T9"/>
                  </a:cxn>
                </a:cxnLst>
                <a:rect l="T15" t="T16" r="T17" b="T18"/>
                <a:pathLst>
                  <a:path w="32" h="442">
                    <a:moveTo>
                      <a:pt x="32" y="0"/>
                    </a:moveTo>
                    <a:lnTo>
                      <a:pt x="0" y="33"/>
                    </a:lnTo>
                    <a:lnTo>
                      <a:pt x="0" y="409"/>
                    </a:lnTo>
                    <a:lnTo>
                      <a:pt x="32" y="442"/>
                    </a:lnTo>
                    <a:lnTo>
                      <a:pt x="32" y="0"/>
                    </a:lnTo>
                  </a:path>
                </a:pathLst>
              </a:custGeom>
              <a:noFill/>
              <a:ln w="0">
                <a:solidFill>
                  <a:srgbClr val="000000"/>
                </a:solidFill>
                <a:prstDash val="solid"/>
                <a:round/>
                <a:headEnd/>
                <a:tailEnd/>
              </a:ln>
            </p:spPr>
            <p:txBody>
              <a:bodyPr/>
              <a:lstStyle/>
              <a:p>
                <a:endParaRPr lang="en-US"/>
              </a:p>
            </p:txBody>
          </p:sp>
          <p:sp>
            <p:nvSpPr>
              <p:cNvPr id="372" name="Freeform 404">
                <a:extLst>
                  <a:ext uri="{FF2B5EF4-FFF2-40B4-BE49-F238E27FC236}">
                    <a16:creationId xmlns:a16="http://schemas.microsoft.com/office/drawing/2014/main" id="{481F2E22-FB3E-4BA0-AF31-91975C0AC653}"/>
                  </a:ext>
                </a:extLst>
              </p:cNvPr>
              <p:cNvSpPr>
                <a:spLocks/>
              </p:cNvSpPr>
              <p:nvPr/>
            </p:nvSpPr>
            <p:spPr bwMode="auto">
              <a:xfrm>
                <a:off x="1484" y="1474"/>
                <a:ext cx="69" cy="7"/>
              </a:xfrm>
              <a:custGeom>
                <a:avLst/>
                <a:gdLst>
                  <a:gd name="T0" fmla="*/ 416 w 416"/>
                  <a:gd name="T1" fmla="*/ 33 h 33"/>
                  <a:gd name="T2" fmla="*/ 384 w 416"/>
                  <a:gd name="T3" fmla="*/ 0 h 33"/>
                  <a:gd name="T4" fmla="*/ 0 w 416"/>
                  <a:gd name="T5" fmla="*/ 33 h 33"/>
                  <a:gd name="T6" fmla="*/ 416 w 416"/>
                  <a:gd name="T7" fmla="*/ 33 h 33"/>
                  <a:gd name="T8" fmla="*/ 0 60000 65536"/>
                  <a:gd name="T9" fmla="*/ 0 60000 65536"/>
                  <a:gd name="T10" fmla="*/ 0 60000 65536"/>
                  <a:gd name="T11" fmla="*/ 0 60000 65536"/>
                  <a:gd name="T12" fmla="*/ 0 w 416"/>
                  <a:gd name="T13" fmla="*/ 0 h 33"/>
                  <a:gd name="T14" fmla="*/ 416 w 416"/>
                  <a:gd name="T15" fmla="*/ 33 h 33"/>
                </a:gdLst>
                <a:ahLst/>
                <a:cxnLst>
                  <a:cxn ang="T8">
                    <a:pos x="T0" y="T1"/>
                  </a:cxn>
                  <a:cxn ang="T9">
                    <a:pos x="T2" y="T3"/>
                  </a:cxn>
                  <a:cxn ang="T10">
                    <a:pos x="T4" y="T5"/>
                  </a:cxn>
                  <a:cxn ang="T11">
                    <a:pos x="T6" y="T7"/>
                  </a:cxn>
                </a:cxnLst>
                <a:rect l="T12" t="T13" r="T14" b="T15"/>
                <a:pathLst>
                  <a:path w="416" h="33">
                    <a:moveTo>
                      <a:pt x="416" y="33"/>
                    </a:moveTo>
                    <a:lnTo>
                      <a:pt x="384" y="0"/>
                    </a:lnTo>
                    <a:lnTo>
                      <a:pt x="0" y="33"/>
                    </a:lnTo>
                    <a:lnTo>
                      <a:pt x="416" y="33"/>
                    </a:lnTo>
                    <a:close/>
                  </a:path>
                </a:pathLst>
              </a:custGeom>
              <a:solidFill>
                <a:srgbClr val="000000"/>
              </a:solidFill>
              <a:ln w="9525">
                <a:noFill/>
                <a:round/>
                <a:headEnd/>
                <a:tailEnd/>
              </a:ln>
            </p:spPr>
            <p:txBody>
              <a:bodyPr/>
              <a:lstStyle/>
              <a:p>
                <a:endParaRPr lang="en-US"/>
              </a:p>
            </p:txBody>
          </p:sp>
          <p:sp>
            <p:nvSpPr>
              <p:cNvPr id="373" name="Freeform 405">
                <a:extLst>
                  <a:ext uri="{FF2B5EF4-FFF2-40B4-BE49-F238E27FC236}">
                    <a16:creationId xmlns:a16="http://schemas.microsoft.com/office/drawing/2014/main" id="{729C89E3-3254-44B0-AA90-ED0A03468BC8}"/>
                  </a:ext>
                </a:extLst>
              </p:cNvPr>
              <p:cNvSpPr>
                <a:spLocks/>
              </p:cNvSpPr>
              <p:nvPr/>
            </p:nvSpPr>
            <p:spPr bwMode="auto">
              <a:xfrm>
                <a:off x="1484" y="1474"/>
                <a:ext cx="64" cy="7"/>
              </a:xfrm>
              <a:custGeom>
                <a:avLst/>
                <a:gdLst>
                  <a:gd name="T0" fmla="*/ 384 w 384"/>
                  <a:gd name="T1" fmla="*/ 0 h 33"/>
                  <a:gd name="T2" fmla="*/ 0 w 384"/>
                  <a:gd name="T3" fmla="*/ 33 h 33"/>
                  <a:gd name="T4" fmla="*/ 0 w 384"/>
                  <a:gd name="T5" fmla="*/ 0 h 33"/>
                  <a:gd name="T6" fmla="*/ 384 w 384"/>
                  <a:gd name="T7" fmla="*/ 0 h 33"/>
                  <a:gd name="T8" fmla="*/ 0 60000 65536"/>
                  <a:gd name="T9" fmla="*/ 0 60000 65536"/>
                  <a:gd name="T10" fmla="*/ 0 60000 65536"/>
                  <a:gd name="T11" fmla="*/ 0 60000 65536"/>
                  <a:gd name="T12" fmla="*/ 0 w 384"/>
                  <a:gd name="T13" fmla="*/ 0 h 33"/>
                  <a:gd name="T14" fmla="*/ 384 w 384"/>
                  <a:gd name="T15" fmla="*/ 33 h 33"/>
                </a:gdLst>
                <a:ahLst/>
                <a:cxnLst>
                  <a:cxn ang="T8">
                    <a:pos x="T0" y="T1"/>
                  </a:cxn>
                  <a:cxn ang="T9">
                    <a:pos x="T2" y="T3"/>
                  </a:cxn>
                  <a:cxn ang="T10">
                    <a:pos x="T4" y="T5"/>
                  </a:cxn>
                  <a:cxn ang="T11">
                    <a:pos x="T6" y="T7"/>
                  </a:cxn>
                </a:cxnLst>
                <a:rect l="T12" t="T13" r="T14" b="T15"/>
                <a:pathLst>
                  <a:path w="384" h="33">
                    <a:moveTo>
                      <a:pt x="384" y="0"/>
                    </a:moveTo>
                    <a:lnTo>
                      <a:pt x="0" y="33"/>
                    </a:lnTo>
                    <a:lnTo>
                      <a:pt x="0" y="0"/>
                    </a:lnTo>
                    <a:lnTo>
                      <a:pt x="384" y="0"/>
                    </a:lnTo>
                    <a:close/>
                  </a:path>
                </a:pathLst>
              </a:custGeom>
              <a:solidFill>
                <a:srgbClr val="000000"/>
              </a:solidFill>
              <a:ln w="9525">
                <a:noFill/>
                <a:round/>
                <a:headEnd/>
                <a:tailEnd/>
              </a:ln>
            </p:spPr>
            <p:txBody>
              <a:bodyPr/>
              <a:lstStyle/>
              <a:p>
                <a:endParaRPr lang="en-US"/>
              </a:p>
            </p:txBody>
          </p:sp>
          <p:sp>
            <p:nvSpPr>
              <p:cNvPr id="374" name="Rectangle 406">
                <a:extLst>
                  <a:ext uri="{FF2B5EF4-FFF2-40B4-BE49-F238E27FC236}">
                    <a16:creationId xmlns:a16="http://schemas.microsoft.com/office/drawing/2014/main" id="{74400F45-496B-4548-B4B8-1A238C68094D}"/>
                  </a:ext>
                </a:extLst>
              </p:cNvPr>
              <p:cNvSpPr>
                <a:spLocks noChangeArrowheads="1"/>
              </p:cNvSpPr>
              <p:nvPr/>
            </p:nvSpPr>
            <p:spPr bwMode="auto">
              <a:xfrm>
                <a:off x="1035" y="1164"/>
                <a:ext cx="291" cy="165"/>
              </a:xfrm>
              <a:prstGeom prst="rect">
                <a:avLst/>
              </a:prstGeom>
              <a:noFill/>
              <a:ln w="9525">
                <a:noFill/>
                <a:miter lim="800000"/>
                <a:headEnd/>
                <a:tailEnd/>
              </a:ln>
            </p:spPr>
            <p:txBody>
              <a:bodyPr wrap="none" lIns="0" tIns="0" rIns="0" bIns="0">
                <a:spAutoFit/>
              </a:bodyPr>
              <a:lstStyle/>
              <a:p>
                <a:r>
                  <a:rPr lang="en-US" sz="1100">
                    <a:solidFill>
                      <a:srgbClr val="000000"/>
                    </a:solidFill>
                    <a:latin typeface="Arial Black" pitchFamily="34" charset="0"/>
                  </a:rPr>
                  <a:t>ADAU</a:t>
                </a:r>
                <a:endParaRPr lang="en-US"/>
              </a:p>
            </p:txBody>
          </p:sp>
          <p:sp>
            <p:nvSpPr>
              <p:cNvPr id="375" name="Freeform 407">
                <a:extLst>
                  <a:ext uri="{FF2B5EF4-FFF2-40B4-BE49-F238E27FC236}">
                    <a16:creationId xmlns:a16="http://schemas.microsoft.com/office/drawing/2014/main" id="{65FD267B-BC7B-4BF7-938F-8BC7E1FA0694}"/>
                  </a:ext>
                </a:extLst>
              </p:cNvPr>
              <p:cNvSpPr>
                <a:spLocks/>
              </p:cNvSpPr>
              <p:nvPr/>
            </p:nvSpPr>
            <p:spPr bwMode="auto">
              <a:xfrm>
                <a:off x="1484" y="1474"/>
                <a:ext cx="69" cy="7"/>
              </a:xfrm>
              <a:custGeom>
                <a:avLst/>
                <a:gdLst>
                  <a:gd name="T0" fmla="*/ 416 w 416"/>
                  <a:gd name="T1" fmla="*/ 33 h 33"/>
                  <a:gd name="T2" fmla="*/ 384 w 416"/>
                  <a:gd name="T3" fmla="*/ 0 h 33"/>
                  <a:gd name="T4" fmla="*/ 0 w 416"/>
                  <a:gd name="T5" fmla="*/ 0 h 33"/>
                  <a:gd name="T6" fmla="*/ 0 w 416"/>
                  <a:gd name="T7" fmla="*/ 33 h 33"/>
                  <a:gd name="T8" fmla="*/ 416 w 416"/>
                  <a:gd name="T9" fmla="*/ 33 h 33"/>
                  <a:gd name="T10" fmla="*/ 0 60000 65536"/>
                  <a:gd name="T11" fmla="*/ 0 60000 65536"/>
                  <a:gd name="T12" fmla="*/ 0 60000 65536"/>
                  <a:gd name="T13" fmla="*/ 0 60000 65536"/>
                  <a:gd name="T14" fmla="*/ 0 60000 65536"/>
                  <a:gd name="T15" fmla="*/ 0 w 416"/>
                  <a:gd name="T16" fmla="*/ 0 h 33"/>
                  <a:gd name="T17" fmla="*/ 416 w 416"/>
                  <a:gd name="T18" fmla="*/ 33 h 33"/>
                </a:gdLst>
                <a:ahLst/>
                <a:cxnLst>
                  <a:cxn ang="T10">
                    <a:pos x="T0" y="T1"/>
                  </a:cxn>
                  <a:cxn ang="T11">
                    <a:pos x="T2" y="T3"/>
                  </a:cxn>
                  <a:cxn ang="T12">
                    <a:pos x="T4" y="T5"/>
                  </a:cxn>
                  <a:cxn ang="T13">
                    <a:pos x="T6" y="T7"/>
                  </a:cxn>
                  <a:cxn ang="T14">
                    <a:pos x="T8" y="T9"/>
                  </a:cxn>
                </a:cxnLst>
                <a:rect l="T15" t="T16" r="T17" b="T18"/>
                <a:pathLst>
                  <a:path w="416" h="33">
                    <a:moveTo>
                      <a:pt x="416" y="33"/>
                    </a:moveTo>
                    <a:lnTo>
                      <a:pt x="384" y="0"/>
                    </a:lnTo>
                    <a:lnTo>
                      <a:pt x="0" y="0"/>
                    </a:lnTo>
                    <a:lnTo>
                      <a:pt x="0" y="33"/>
                    </a:lnTo>
                    <a:lnTo>
                      <a:pt x="416" y="33"/>
                    </a:lnTo>
                  </a:path>
                </a:pathLst>
              </a:custGeom>
              <a:noFill/>
              <a:ln w="0">
                <a:solidFill>
                  <a:srgbClr val="000000"/>
                </a:solidFill>
                <a:prstDash val="solid"/>
                <a:round/>
                <a:headEnd/>
                <a:tailEnd/>
              </a:ln>
            </p:spPr>
            <p:txBody>
              <a:bodyPr/>
              <a:lstStyle/>
              <a:p>
                <a:endParaRPr lang="en-US"/>
              </a:p>
            </p:txBody>
          </p:sp>
          <p:sp>
            <p:nvSpPr>
              <p:cNvPr id="376" name="Freeform 408">
                <a:extLst>
                  <a:ext uri="{FF2B5EF4-FFF2-40B4-BE49-F238E27FC236}">
                    <a16:creationId xmlns:a16="http://schemas.microsoft.com/office/drawing/2014/main" id="{078EB547-06EA-4ACF-BE74-D6527F1FEC49}"/>
                  </a:ext>
                </a:extLst>
              </p:cNvPr>
              <p:cNvSpPr>
                <a:spLocks/>
              </p:cNvSpPr>
              <p:nvPr/>
            </p:nvSpPr>
            <p:spPr bwMode="auto">
              <a:xfrm>
                <a:off x="1777" y="1343"/>
                <a:ext cx="59" cy="94"/>
              </a:xfrm>
              <a:custGeom>
                <a:avLst/>
                <a:gdLst>
                  <a:gd name="T0" fmla="*/ 0 w 354"/>
                  <a:gd name="T1" fmla="*/ 470 h 470"/>
                  <a:gd name="T2" fmla="*/ 195 w 354"/>
                  <a:gd name="T3" fmla="*/ 0 h 470"/>
                  <a:gd name="T4" fmla="*/ 354 w 354"/>
                  <a:gd name="T5" fmla="*/ 110 h 470"/>
                  <a:gd name="T6" fmla="*/ 0 w 354"/>
                  <a:gd name="T7" fmla="*/ 470 h 470"/>
                  <a:gd name="T8" fmla="*/ 0 60000 65536"/>
                  <a:gd name="T9" fmla="*/ 0 60000 65536"/>
                  <a:gd name="T10" fmla="*/ 0 60000 65536"/>
                  <a:gd name="T11" fmla="*/ 0 60000 65536"/>
                  <a:gd name="T12" fmla="*/ 0 w 354"/>
                  <a:gd name="T13" fmla="*/ 0 h 470"/>
                  <a:gd name="T14" fmla="*/ 354 w 354"/>
                  <a:gd name="T15" fmla="*/ 470 h 470"/>
                </a:gdLst>
                <a:ahLst/>
                <a:cxnLst>
                  <a:cxn ang="T8">
                    <a:pos x="T0" y="T1"/>
                  </a:cxn>
                  <a:cxn ang="T9">
                    <a:pos x="T2" y="T3"/>
                  </a:cxn>
                  <a:cxn ang="T10">
                    <a:pos x="T4" y="T5"/>
                  </a:cxn>
                  <a:cxn ang="T11">
                    <a:pos x="T6" y="T7"/>
                  </a:cxn>
                </a:cxnLst>
                <a:rect l="T12" t="T13" r="T14" b="T15"/>
                <a:pathLst>
                  <a:path w="354" h="470">
                    <a:moveTo>
                      <a:pt x="0" y="470"/>
                    </a:moveTo>
                    <a:lnTo>
                      <a:pt x="195" y="0"/>
                    </a:lnTo>
                    <a:lnTo>
                      <a:pt x="354" y="110"/>
                    </a:lnTo>
                    <a:lnTo>
                      <a:pt x="0" y="470"/>
                    </a:lnTo>
                    <a:close/>
                  </a:path>
                </a:pathLst>
              </a:custGeom>
              <a:solidFill>
                <a:srgbClr val="000000"/>
              </a:solidFill>
              <a:ln w="9525">
                <a:noFill/>
                <a:round/>
                <a:headEnd/>
                <a:tailEnd/>
              </a:ln>
            </p:spPr>
            <p:txBody>
              <a:bodyPr/>
              <a:lstStyle/>
              <a:p>
                <a:endParaRPr lang="en-US"/>
              </a:p>
            </p:txBody>
          </p:sp>
        </p:grpSp>
        <p:sp>
          <p:nvSpPr>
            <p:cNvPr id="11" name="Rectangle 410">
              <a:extLst>
                <a:ext uri="{FF2B5EF4-FFF2-40B4-BE49-F238E27FC236}">
                  <a16:creationId xmlns:a16="http://schemas.microsoft.com/office/drawing/2014/main" id="{A23E8403-BC27-46D5-A3C4-6F5D97DB5388}"/>
                </a:ext>
              </a:extLst>
            </p:cNvPr>
            <p:cNvSpPr>
              <a:spLocks noChangeArrowheads="1"/>
            </p:cNvSpPr>
            <p:nvPr/>
          </p:nvSpPr>
          <p:spPr bwMode="auto">
            <a:xfrm>
              <a:off x="2051" y="918"/>
              <a:ext cx="1057" cy="165"/>
            </a:xfrm>
            <a:prstGeom prst="rect">
              <a:avLst/>
            </a:prstGeom>
            <a:noFill/>
            <a:ln w="9525">
              <a:noFill/>
              <a:miter lim="800000"/>
              <a:headEnd/>
              <a:tailEnd/>
            </a:ln>
          </p:spPr>
          <p:txBody>
            <a:bodyPr wrap="none" lIns="0" tIns="0" rIns="0" bIns="0">
              <a:spAutoFit/>
            </a:bodyPr>
            <a:lstStyle/>
            <a:p>
              <a:r>
                <a:rPr lang="en-US" sz="1100">
                  <a:solidFill>
                    <a:srgbClr val="000000"/>
                  </a:solidFill>
                  <a:latin typeface="Arial Black" pitchFamily="34" charset="0"/>
                </a:rPr>
                <a:t>COMMAND PARTY LINE</a:t>
              </a:r>
              <a:endParaRPr lang="en-US"/>
            </a:p>
          </p:txBody>
        </p:sp>
        <p:sp>
          <p:nvSpPr>
            <p:cNvPr id="12" name="Freeform 411">
              <a:extLst>
                <a:ext uri="{FF2B5EF4-FFF2-40B4-BE49-F238E27FC236}">
                  <a16:creationId xmlns:a16="http://schemas.microsoft.com/office/drawing/2014/main" id="{14DC56DD-A0A0-4B7E-8594-476B2DDBB468}"/>
                </a:ext>
              </a:extLst>
            </p:cNvPr>
            <p:cNvSpPr>
              <a:spLocks/>
            </p:cNvSpPr>
            <p:nvPr/>
          </p:nvSpPr>
          <p:spPr bwMode="auto">
            <a:xfrm>
              <a:off x="1777" y="1343"/>
              <a:ext cx="59" cy="94"/>
            </a:xfrm>
            <a:custGeom>
              <a:avLst/>
              <a:gdLst>
                <a:gd name="T0" fmla="*/ 0 w 354"/>
                <a:gd name="T1" fmla="*/ 470 h 470"/>
                <a:gd name="T2" fmla="*/ 195 w 354"/>
                <a:gd name="T3" fmla="*/ 0 h 470"/>
                <a:gd name="T4" fmla="*/ 354 w 354"/>
                <a:gd name="T5" fmla="*/ 110 h 470"/>
                <a:gd name="T6" fmla="*/ 0 w 354"/>
                <a:gd name="T7" fmla="*/ 470 h 470"/>
                <a:gd name="T8" fmla="*/ 0 60000 65536"/>
                <a:gd name="T9" fmla="*/ 0 60000 65536"/>
                <a:gd name="T10" fmla="*/ 0 60000 65536"/>
                <a:gd name="T11" fmla="*/ 0 60000 65536"/>
                <a:gd name="T12" fmla="*/ 0 w 354"/>
                <a:gd name="T13" fmla="*/ 0 h 470"/>
                <a:gd name="T14" fmla="*/ 354 w 354"/>
                <a:gd name="T15" fmla="*/ 470 h 470"/>
              </a:gdLst>
              <a:ahLst/>
              <a:cxnLst>
                <a:cxn ang="T8">
                  <a:pos x="T0" y="T1"/>
                </a:cxn>
                <a:cxn ang="T9">
                  <a:pos x="T2" y="T3"/>
                </a:cxn>
                <a:cxn ang="T10">
                  <a:pos x="T4" y="T5"/>
                </a:cxn>
                <a:cxn ang="T11">
                  <a:pos x="T6" y="T7"/>
                </a:cxn>
              </a:cxnLst>
              <a:rect l="T12" t="T13" r="T14" b="T15"/>
              <a:pathLst>
                <a:path w="354" h="470">
                  <a:moveTo>
                    <a:pt x="0" y="470"/>
                  </a:moveTo>
                  <a:lnTo>
                    <a:pt x="195" y="0"/>
                  </a:lnTo>
                  <a:lnTo>
                    <a:pt x="354" y="110"/>
                  </a:lnTo>
                  <a:lnTo>
                    <a:pt x="0" y="470"/>
                  </a:lnTo>
                </a:path>
              </a:pathLst>
            </a:custGeom>
            <a:noFill/>
            <a:ln w="0">
              <a:solidFill>
                <a:srgbClr val="000000"/>
              </a:solidFill>
              <a:prstDash val="solid"/>
              <a:round/>
              <a:headEnd/>
              <a:tailEnd/>
            </a:ln>
          </p:spPr>
          <p:txBody>
            <a:bodyPr/>
            <a:lstStyle/>
            <a:p>
              <a:endParaRPr lang="en-US"/>
            </a:p>
          </p:txBody>
        </p:sp>
        <p:sp>
          <p:nvSpPr>
            <p:cNvPr id="13" name="Freeform 412">
              <a:extLst>
                <a:ext uri="{FF2B5EF4-FFF2-40B4-BE49-F238E27FC236}">
                  <a16:creationId xmlns:a16="http://schemas.microsoft.com/office/drawing/2014/main" id="{75CAF76F-E2C7-482F-947C-50D926EC03A8}"/>
                </a:ext>
              </a:extLst>
            </p:cNvPr>
            <p:cNvSpPr>
              <a:spLocks/>
            </p:cNvSpPr>
            <p:nvPr/>
          </p:nvSpPr>
          <p:spPr bwMode="auto">
            <a:xfrm>
              <a:off x="2755" y="1393"/>
              <a:ext cx="64" cy="6"/>
            </a:xfrm>
            <a:custGeom>
              <a:avLst/>
              <a:gdLst>
                <a:gd name="T0" fmla="*/ 385 w 385"/>
                <a:gd name="T1" fmla="*/ 33 h 33"/>
                <a:gd name="T2" fmla="*/ 385 w 385"/>
                <a:gd name="T3" fmla="*/ 0 h 33"/>
                <a:gd name="T4" fmla="*/ 0 w 385"/>
                <a:gd name="T5" fmla="*/ 33 h 33"/>
                <a:gd name="T6" fmla="*/ 385 w 385"/>
                <a:gd name="T7" fmla="*/ 33 h 33"/>
                <a:gd name="T8" fmla="*/ 0 60000 65536"/>
                <a:gd name="T9" fmla="*/ 0 60000 65536"/>
                <a:gd name="T10" fmla="*/ 0 60000 65536"/>
                <a:gd name="T11" fmla="*/ 0 60000 65536"/>
                <a:gd name="T12" fmla="*/ 0 w 385"/>
                <a:gd name="T13" fmla="*/ 0 h 33"/>
                <a:gd name="T14" fmla="*/ 385 w 385"/>
                <a:gd name="T15" fmla="*/ 33 h 33"/>
              </a:gdLst>
              <a:ahLst/>
              <a:cxnLst>
                <a:cxn ang="T8">
                  <a:pos x="T0" y="T1"/>
                </a:cxn>
                <a:cxn ang="T9">
                  <a:pos x="T2" y="T3"/>
                </a:cxn>
                <a:cxn ang="T10">
                  <a:pos x="T4" y="T5"/>
                </a:cxn>
                <a:cxn ang="T11">
                  <a:pos x="T6" y="T7"/>
                </a:cxn>
              </a:cxnLst>
              <a:rect l="T12" t="T13" r="T14" b="T15"/>
              <a:pathLst>
                <a:path w="385" h="33">
                  <a:moveTo>
                    <a:pt x="385" y="33"/>
                  </a:moveTo>
                  <a:lnTo>
                    <a:pt x="385" y="0"/>
                  </a:lnTo>
                  <a:lnTo>
                    <a:pt x="0" y="33"/>
                  </a:lnTo>
                  <a:lnTo>
                    <a:pt x="385" y="33"/>
                  </a:lnTo>
                  <a:close/>
                </a:path>
              </a:pathLst>
            </a:custGeom>
            <a:solidFill>
              <a:srgbClr val="000000"/>
            </a:solidFill>
            <a:ln w="9525">
              <a:noFill/>
              <a:round/>
              <a:headEnd/>
              <a:tailEnd/>
            </a:ln>
          </p:spPr>
          <p:txBody>
            <a:bodyPr/>
            <a:lstStyle/>
            <a:p>
              <a:endParaRPr lang="en-US"/>
            </a:p>
          </p:txBody>
        </p:sp>
        <p:sp>
          <p:nvSpPr>
            <p:cNvPr id="14" name="Freeform 413">
              <a:extLst>
                <a:ext uri="{FF2B5EF4-FFF2-40B4-BE49-F238E27FC236}">
                  <a16:creationId xmlns:a16="http://schemas.microsoft.com/office/drawing/2014/main" id="{A236536C-635A-4081-84A7-24F3D62F86AF}"/>
                </a:ext>
              </a:extLst>
            </p:cNvPr>
            <p:cNvSpPr>
              <a:spLocks/>
            </p:cNvSpPr>
            <p:nvPr/>
          </p:nvSpPr>
          <p:spPr bwMode="auto">
            <a:xfrm>
              <a:off x="2750" y="1393"/>
              <a:ext cx="69" cy="6"/>
            </a:xfrm>
            <a:custGeom>
              <a:avLst/>
              <a:gdLst>
                <a:gd name="T0" fmla="*/ 417 w 417"/>
                <a:gd name="T1" fmla="*/ 0 h 33"/>
                <a:gd name="T2" fmla="*/ 32 w 417"/>
                <a:gd name="T3" fmla="*/ 33 h 33"/>
                <a:gd name="T4" fmla="*/ 0 w 417"/>
                <a:gd name="T5" fmla="*/ 0 h 33"/>
                <a:gd name="T6" fmla="*/ 417 w 417"/>
                <a:gd name="T7" fmla="*/ 0 h 33"/>
                <a:gd name="T8" fmla="*/ 0 60000 65536"/>
                <a:gd name="T9" fmla="*/ 0 60000 65536"/>
                <a:gd name="T10" fmla="*/ 0 60000 65536"/>
                <a:gd name="T11" fmla="*/ 0 60000 65536"/>
                <a:gd name="T12" fmla="*/ 0 w 417"/>
                <a:gd name="T13" fmla="*/ 0 h 33"/>
                <a:gd name="T14" fmla="*/ 417 w 417"/>
                <a:gd name="T15" fmla="*/ 33 h 33"/>
              </a:gdLst>
              <a:ahLst/>
              <a:cxnLst>
                <a:cxn ang="T8">
                  <a:pos x="T0" y="T1"/>
                </a:cxn>
                <a:cxn ang="T9">
                  <a:pos x="T2" y="T3"/>
                </a:cxn>
                <a:cxn ang="T10">
                  <a:pos x="T4" y="T5"/>
                </a:cxn>
                <a:cxn ang="T11">
                  <a:pos x="T6" y="T7"/>
                </a:cxn>
              </a:cxnLst>
              <a:rect l="T12" t="T13" r="T14" b="T15"/>
              <a:pathLst>
                <a:path w="417" h="33">
                  <a:moveTo>
                    <a:pt x="417" y="0"/>
                  </a:moveTo>
                  <a:lnTo>
                    <a:pt x="32" y="33"/>
                  </a:lnTo>
                  <a:lnTo>
                    <a:pt x="0" y="0"/>
                  </a:lnTo>
                  <a:lnTo>
                    <a:pt x="417" y="0"/>
                  </a:lnTo>
                  <a:close/>
                </a:path>
              </a:pathLst>
            </a:custGeom>
            <a:solidFill>
              <a:srgbClr val="000000"/>
            </a:solidFill>
            <a:ln w="9525">
              <a:noFill/>
              <a:round/>
              <a:headEnd/>
              <a:tailEnd/>
            </a:ln>
          </p:spPr>
          <p:txBody>
            <a:bodyPr/>
            <a:lstStyle/>
            <a:p>
              <a:endParaRPr lang="en-US"/>
            </a:p>
          </p:txBody>
        </p:sp>
        <p:sp>
          <p:nvSpPr>
            <p:cNvPr id="15" name="Freeform 414">
              <a:extLst>
                <a:ext uri="{FF2B5EF4-FFF2-40B4-BE49-F238E27FC236}">
                  <a16:creationId xmlns:a16="http://schemas.microsoft.com/office/drawing/2014/main" id="{2843B6E6-B869-44C0-958E-1D610E8BC8F6}"/>
                </a:ext>
              </a:extLst>
            </p:cNvPr>
            <p:cNvSpPr>
              <a:spLocks/>
            </p:cNvSpPr>
            <p:nvPr/>
          </p:nvSpPr>
          <p:spPr bwMode="auto">
            <a:xfrm>
              <a:off x="2750" y="1393"/>
              <a:ext cx="69" cy="6"/>
            </a:xfrm>
            <a:custGeom>
              <a:avLst/>
              <a:gdLst>
                <a:gd name="T0" fmla="*/ 417 w 417"/>
                <a:gd name="T1" fmla="*/ 33 h 33"/>
                <a:gd name="T2" fmla="*/ 417 w 417"/>
                <a:gd name="T3" fmla="*/ 0 h 33"/>
                <a:gd name="T4" fmla="*/ 0 w 417"/>
                <a:gd name="T5" fmla="*/ 0 h 33"/>
                <a:gd name="T6" fmla="*/ 32 w 417"/>
                <a:gd name="T7" fmla="*/ 33 h 33"/>
                <a:gd name="T8" fmla="*/ 417 w 417"/>
                <a:gd name="T9" fmla="*/ 33 h 33"/>
                <a:gd name="T10" fmla="*/ 0 60000 65536"/>
                <a:gd name="T11" fmla="*/ 0 60000 65536"/>
                <a:gd name="T12" fmla="*/ 0 60000 65536"/>
                <a:gd name="T13" fmla="*/ 0 60000 65536"/>
                <a:gd name="T14" fmla="*/ 0 60000 65536"/>
                <a:gd name="T15" fmla="*/ 0 w 417"/>
                <a:gd name="T16" fmla="*/ 0 h 33"/>
                <a:gd name="T17" fmla="*/ 417 w 417"/>
                <a:gd name="T18" fmla="*/ 33 h 33"/>
              </a:gdLst>
              <a:ahLst/>
              <a:cxnLst>
                <a:cxn ang="T10">
                  <a:pos x="T0" y="T1"/>
                </a:cxn>
                <a:cxn ang="T11">
                  <a:pos x="T2" y="T3"/>
                </a:cxn>
                <a:cxn ang="T12">
                  <a:pos x="T4" y="T5"/>
                </a:cxn>
                <a:cxn ang="T13">
                  <a:pos x="T6" y="T7"/>
                </a:cxn>
                <a:cxn ang="T14">
                  <a:pos x="T8" y="T9"/>
                </a:cxn>
              </a:cxnLst>
              <a:rect l="T15" t="T16" r="T17" b="T18"/>
              <a:pathLst>
                <a:path w="417" h="33">
                  <a:moveTo>
                    <a:pt x="417" y="33"/>
                  </a:moveTo>
                  <a:lnTo>
                    <a:pt x="417" y="0"/>
                  </a:lnTo>
                  <a:lnTo>
                    <a:pt x="0" y="0"/>
                  </a:lnTo>
                  <a:lnTo>
                    <a:pt x="32" y="33"/>
                  </a:lnTo>
                  <a:lnTo>
                    <a:pt x="417" y="33"/>
                  </a:lnTo>
                </a:path>
              </a:pathLst>
            </a:custGeom>
            <a:noFill/>
            <a:ln w="0">
              <a:solidFill>
                <a:srgbClr val="000000"/>
              </a:solidFill>
              <a:prstDash val="solid"/>
              <a:round/>
              <a:headEnd/>
              <a:tailEnd/>
            </a:ln>
          </p:spPr>
          <p:txBody>
            <a:bodyPr/>
            <a:lstStyle/>
            <a:p>
              <a:endParaRPr lang="en-US"/>
            </a:p>
          </p:txBody>
        </p:sp>
        <p:sp>
          <p:nvSpPr>
            <p:cNvPr id="16" name="Freeform 415">
              <a:extLst>
                <a:ext uri="{FF2B5EF4-FFF2-40B4-BE49-F238E27FC236}">
                  <a16:creationId xmlns:a16="http://schemas.microsoft.com/office/drawing/2014/main" id="{AEFC4EDB-136F-4E19-86C9-A801709E69F7}"/>
                </a:ext>
              </a:extLst>
            </p:cNvPr>
            <p:cNvSpPr>
              <a:spLocks/>
            </p:cNvSpPr>
            <p:nvPr/>
          </p:nvSpPr>
          <p:spPr bwMode="auto">
            <a:xfrm>
              <a:off x="2750" y="1393"/>
              <a:ext cx="5" cy="81"/>
            </a:xfrm>
            <a:custGeom>
              <a:avLst/>
              <a:gdLst>
                <a:gd name="T0" fmla="*/ 32 w 32"/>
                <a:gd name="T1" fmla="*/ 33 h 409"/>
                <a:gd name="T2" fmla="*/ 0 w 32"/>
                <a:gd name="T3" fmla="*/ 0 h 409"/>
                <a:gd name="T4" fmla="*/ 32 w 32"/>
                <a:gd name="T5" fmla="*/ 409 h 409"/>
                <a:gd name="T6" fmla="*/ 32 w 32"/>
                <a:gd name="T7" fmla="*/ 33 h 409"/>
                <a:gd name="T8" fmla="*/ 0 60000 65536"/>
                <a:gd name="T9" fmla="*/ 0 60000 65536"/>
                <a:gd name="T10" fmla="*/ 0 60000 65536"/>
                <a:gd name="T11" fmla="*/ 0 60000 65536"/>
                <a:gd name="T12" fmla="*/ 0 w 32"/>
                <a:gd name="T13" fmla="*/ 0 h 409"/>
                <a:gd name="T14" fmla="*/ 32 w 32"/>
                <a:gd name="T15" fmla="*/ 409 h 409"/>
              </a:gdLst>
              <a:ahLst/>
              <a:cxnLst>
                <a:cxn ang="T8">
                  <a:pos x="T0" y="T1"/>
                </a:cxn>
                <a:cxn ang="T9">
                  <a:pos x="T2" y="T3"/>
                </a:cxn>
                <a:cxn ang="T10">
                  <a:pos x="T4" y="T5"/>
                </a:cxn>
                <a:cxn ang="T11">
                  <a:pos x="T6" y="T7"/>
                </a:cxn>
              </a:cxnLst>
              <a:rect l="T12" t="T13" r="T14" b="T15"/>
              <a:pathLst>
                <a:path w="32" h="409">
                  <a:moveTo>
                    <a:pt x="32" y="33"/>
                  </a:moveTo>
                  <a:lnTo>
                    <a:pt x="0" y="0"/>
                  </a:lnTo>
                  <a:lnTo>
                    <a:pt x="32" y="409"/>
                  </a:lnTo>
                  <a:lnTo>
                    <a:pt x="32" y="33"/>
                  </a:lnTo>
                  <a:close/>
                </a:path>
              </a:pathLst>
            </a:custGeom>
            <a:solidFill>
              <a:srgbClr val="000000"/>
            </a:solidFill>
            <a:ln w="9525">
              <a:noFill/>
              <a:round/>
              <a:headEnd/>
              <a:tailEnd/>
            </a:ln>
          </p:spPr>
          <p:txBody>
            <a:bodyPr/>
            <a:lstStyle/>
            <a:p>
              <a:endParaRPr lang="en-US"/>
            </a:p>
          </p:txBody>
        </p:sp>
        <p:sp>
          <p:nvSpPr>
            <p:cNvPr id="17" name="Freeform 416">
              <a:extLst>
                <a:ext uri="{FF2B5EF4-FFF2-40B4-BE49-F238E27FC236}">
                  <a16:creationId xmlns:a16="http://schemas.microsoft.com/office/drawing/2014/main" id="{A31AADAB-DDFC-4223-89D5-1486F4961C3C}"/>
                </a:ext>
              </a:extLst>
            </p:cNvPr>
            <p:cNvSpPr>
              <a:spLocks/>
            </p:cNvSpPr>
            <p:nvPr/>
          </p:nvSpPr>
          <p:spPr bwMode="auto">
            <a:xfrm>
              <a:off x="2750" y="1393"/>
              <a:ext cx="5" cy="88"/>
            </a:xfrm>
            <a:custGeom>
              <a:avLst/>
              <a:gdLst>
                <a:gd name="T0" fmla="*/ 0 w 32"/>
                <a:gd name="T1" fmla="*/ 0 h 442"/>
                <a:gd name="T2" fmla="*/ 32 w 32"/>
                <a:gd name="T3" fmla="*/ 409 h 442"/>
                <a:gd name="T4" fmla="*/ 0 w 32"/>
                <a:gd name="T5" fmla="*/ 442 h 442"/>
                <a:gd name="T6" fmla="*/ 0 w 32"/>
                <a:gd name="T7" fmla="*/ 0 h 442"/>
                <a:gd name="T8" fmla="*/ 0 60000 65536"/>
                <a:gd name="T9" fmla="*/ 0 60000 65536"/>
                <a:gd name="T10" fmla="*/ 0 60000 65536"/>
                <a:gd name="T11" fmla="*/ 0 60000 65536"/>
                <a:gd name="T12" fmla="*/ 0 w 32"/>
                <a:gd name="T13" fmla="*/ 0 h 442"/>
                <a:gd name="T14" fmla="*/ 32 w 32"/>
                <a:gd name="T15" fmla="*/ 442 h 442"/>
              </a:gdLst>
              <a:ahLst/>
              <a:cxnLst>
                <a:cxn ang="T8">
                  <a:pos x="T0" y="T1"/>
                </a:cxn>
                <a:cxn ang="T9">
                  <a:pos x="T2" y="T3"/>
                </a:cxn>
                <a:cxn ang="T10">
                  <a:pos x="T4" y="T5"/>
                </a:cxn>
                <a:cxn ang="T11">
                  <a:pos x="T6" y="T7"/>
                </a:cxn>
              </a:cxnLst>
              <a:rect l="T12" t="T13" r="T14" b="T15"/>
              <a:pathLst>
                <a:path w="32" h="442">
                  <a:moveTo>
                    <a:pt x="0" y="0"/>
                  </a:moveTo>
                  <a:lnTo>
                    <a:pt x="32" y="409"/>
                  </a:lnTo>
                  <a:lnTo>
                    <a:pt x="0" y="442"/>
                  </a:lnTo>
                  <a:lnTo>
                    <a:pt x="0" y="0"/>
                  </a:lnTo>
                  <a:close/>
                </a:path>
              </a:pathLst>
            </a:custGeom>
            <a:solidFill>
              <a:srgbClr val="000000"/>
            </a:solidFill>
            <a:ln w="9525">
              <a:noFill/>
              <a:round/>
              <a:headEnd/>
              <a:tailEnd/>
            </a:ln>
          </p:spPr>
          <p:txBody>
            <a:bodyPr/>
            <a:lstStyle/>
            <a:p>
              <a:endParaRPr lang="en-US"/>
            </a:p>
          </p:txBody>
        </p:sp>
        <p:sp>
          <p:nvSpPr>
            <p:cNvPr id="18" name="Freeform 417">
              <a:extLst>
                <a:ext uri="{FF2B5EF4-FFF2-40B4-BE49-F238E27FC236}">
                  <a16:creationId xmlns:a16="http://schemas.microsoft.com/office/drawing/2014/main" id="{5985A0F7-FD8A-4B31-B00E-C13BFACEE9EB}"/>
                </a:ext>
              </a:extLst>
            </p:cNvPr>
            <p:cNvSpPr>
              <a:spLocks/>
            </p:cNvSpPr>
            <p:nvPr/>
          </p:nvSpPr>
          <p:spPr bwMode="auto">
            <a:xfrm>
              <a:off x="2750" y="1393"/>
              <a:ext cx="5" cy="88"/>
            </a:xfrm>
            <a:custGeom>
              <a:avLst/>
              <a:gdLst>
                <a:gd name="T0" fmla="*/ 32 w 32"/>
                <a:gd name="T1" fmla="*/ 33 h 442"/>
                <a:gd name="T2" fmla="*/ 0 w 32"/>
                <a:gd name="T3" fmla="*/ 0 h 442"/>
                <a:gd name="T4" fmla="*/ 0 w 32"/>
                <a:gd name="T5" fmla="*/ 442 h 442"/>
                <a:gd name="T6" fmla="*/ 32 w 32"/>
                <a:gd name="T7" fmla="*/ 409 h 442"/>
                <a:gd name="T8" fmla="*/ 32 w 32"/>
                <a:gd name="T9" fmla="*/ 33 h 442"/>
                <a:gd name="T10" fmla="*/ 0 60000 65536"/>
                <a:gd name="T11" fmla="*/ 0 60000 65536"/>
                <a:gd name="T12" fmla="*/ 0 60000 65536"/>
                <a:gd name="T13" fmla="*/ 0 60000 65536"/>
                <a:gd name="T14" fmla="*/ 0 60000 65536"/>
                <a:gd name="T15" fmla="*/ 0 w 32"/>
                <a:gd name="T16" fmla="*/ 0 h 442"/>
                <a:gd name="T17" fmla="*/ 32 w 32"/>
                <a:gd name="T18" fmla="*/ 442 h 442"/>
              </a:gdLst>
              <a:ahLst/>
              <a:cxnLst>
                <a:cxn ang="T10">
                  <a:pos x="T0" y="T1"/>
                </a:cxn>
                <a:cxn ang="T11">
                  <a:pos x="T2" y="T3"/>
                </a:cxn>
                <a:cxn ang="T12">
                  <a:pos x="T4" y="T5"/>
                </a:cxn>
                <a:cxn ang="T13">
                  <a:pos x="T6" y="T7"/>
                </a:cxn>
                <a:cxn ang="T14">
                  <a:pos x="T8" y="T9"/>
                </a:cxn>
              </a:cxnLst>
              <a:rect l="T15" t="T16" r="T17" b="T18"/>
              <a:pathLst>
                <a:path w="32" h="442">
                  <a:moveTo>
                    <a:pt x="32" y="33"/>
                  </a:moveTo>
                  <a:lnTo>
                    <a:pt x="0" y="0"/>
                  </a:lnTo>
                  <a:lnTo>
                    <a:pt x="0" y="442"/>
                  </a:lnTo>
                  <a:lnTo>
                    <a:pt x="32" y="409"/>
                  </a:lnTo>
                  <a:lnTo>
                    <a:pt x="32" y="33"/>
                  </a:lnTo>
                </a:path>
              </a:pathLst>
            </a:custGeom>
            <a:noFill/>
            <a:ln w="0">
              <a:solidFill>
                <a:srgbClr val="000000"/>
              </a:solidFill>
              <a:prstDash val="solid"/>
              <a:round/>
              <a:headEnd/>
              <a:tailEnd/>
            </a:ln>
          </p:spPr>
          <p:txBody>
            <a:bodyPr/>
            <a:lstStyle/>
            <a:p>
              <a:endParaRPr lang="en-US"/>
            </a:p>
          </p:txBody>
        </p:sp>
        <p:sp>
          <p:nvSpPr>
            <p:cNvPr id="19" name="Freeform 418">
              <a:extLst>
                <a:ext uri="{FF2B5EF4-FFF2-40B4-BE49-F238E27FC236}">
                  <a16:creationId xmlns:a16="http://schemas.microsoft.com/office/drawing/2014/main" id="{A952DA56-930F-497C-A000-AB2E9FE971D3}"/>
                </a:ext>
              </a:extLst>
            </p:cNvPr>
            <p:cNvSpPr>
              <a:spLocks/>
            </p:cNvSpPr>
            <p:nvPr/>
          </p:nvSpPr>
          <p:spPr bwMode="auto">
            <a:xfrm>
              <a:off x="2750" y="1474"/>
              <a:ext cx="69" cy="7"/>
            </a:xfrm>
            <a:custGeom>
              <a:avLst/>
              <a:gdLst>
                <a:gd name="T0" fmla="*/ 32 w 417"/>
                <a:gd name="T1" fmla="*/ 0 h 33"/>
                <a:gd name="T2" fmla="*/ 0 w 417"/>
                <a:gd name="T3" fmla="*/ 33 h 33"/>
                <a:gd name="T4" fmla="*/ 417 w 417"/>
                <a:gd name="T5" fmla="*/ 0 h 33"/>
                <a:gd name="T6" fmla="*/ 32 w 417"/>
                <a:gd name="T7" fmla="*/ 0 h 33"/>
                <a:gd name="T8" fmla="*/ 0 60000 65536"/>
                <a:gd name="T9" fmla="*/ 0 60000 65536"/>
                <a:gd name="T10" fmla="*/ 0 60000 65536"/>
                <a:gd name="T11" fmla="*/ 0 60000 65536"/>
                <a:gd name="T12" fmla="*/ 0 w 417"/>
                <a:gd name="T13" fmla="*/ 0 h 33"/>
                <a:gd name="T14" fmla="*/ 417 w 417"/>
                <a:gd name="T15" fmla="*/ 33 h 33"/>
              </a:gdLst>
              <a:ahLst/>
              <a:cxnLst>
                <a:cxn ang="T8">
                  <a:pos x="T0" y="T1"/>
                </a:cxn>
                <a:cxn ang="T9">
                  <a:pos x="T2" y="T3"/>
                </a:cxn>
                <a:cxn ang="T10">
                  <a:pos x="T4" y="T5"/>
                </a:cxn>
                <a:cxn ang="T11">
                  <a:pos x="T6" y="T7"/>
                </a:cxn>
              </a:cxnLst>
              <a:rect l="T12" t="T13" r="T14" b="T15"/>
              <a:pathLst>
                <a:path w="417" h="33">
                  <a:moveTo>
                    <a:pt x="32" y="0"/>
                  </a:moveTo>
                  <a:lnTo>
                    <a:pt x="0" y="33"/>
                  </a:lnTo>
                  <a:lnTo>
                    <a:pt x="417" y="0"/>
                  </a:lnTo>
                  <a:lnTo>
                    <a:pt x="32" y="0"/>
                  </a:lnTo>
                  <a:close/>
                </a:path>
              </a:pathLst>
            </a:custGeom>
            <a:solidFill>
              <a:srgbClr val="000000"/>
            </a:solidFill>
            <a:ln w="9525">
              <a:noFill/>
              <a:round/>
              <a:headEnd/>
              <a:tailEnd/>
            </a:ln>
          </p:spPr>
          <p:txBody>
            <a:bodyPr/>
            <a:lstStyle/>
            <a:p>
              <a:endParaRPr lang="en-US"/>
            </a:p>
          </p:txBody>
        </p:sp>
        <p:sp>
          <p:nvSpPr>
            <p:cNvPr id="20" name="Freeform 419">
              <a:extLst>
                <a:ext uri="{FF2B5EF4-FFF2-40B4-BE49-F238E27FC236}">
                  <a16:creationId xmlns:a16="http://schemas.microsoft.com/office/drawing/2014/main" id="{869253FA-261B-4EC5-9BA8-4B2C597FDC66}"/>
                </a:ext>
              </a:extLst>
            </p:cNvPr>
            <p:cNvSpPr>
              <a:spLocks/>
            </p:cNvSpPr>
            <p:nvPr/>
          </p:nvSpPr>
          <p:spPr bwMode="auto">
            <a:xfrm>
              <a:off x="2750" y="1474"/>
              <a:ext cx="69" cy="7"/>
            </a:xfrm>
            <a:custGeom>
              <a:avLst/>
              <a:gdLst>
                <a:gd name="T0" fmla="*/ 0 w 417"/>
                <a:gd name="T1" fmla="*/ 33 h 33"/>
                <a:gd name="T2" fmla="*/ 417 w 417"/>
                <a:gd name="T3" fmla="*/ 0 h 33"/>
                <a:gd name="T4" fmla="*/ 417 w 417"/>
                <a:gd name="T5" fmla="*/ 33 h 33"/>
                <a:gd name="T6" fmla="*/ 0 w 417"/>
                <a:gd name="T7" fmla="*/ 33 h 33"/>
                <a:gd name="T8" fmla="*/ 0 60000 65536"/>
                <a:gd name="T9" fmla="*/ 0 60000 65536"/>
                <a:gd name="T10" fmla="*/ 0 60000 65536"/>
                <a:gd name="T11" fmla="*/ 0 60000 65536"/>
                <a:gd name="T12" fmla="*/ 0 w 417"/>
                <a:gd name="T13" fmla="*/ 0 h 33"/>
                <a:gd name="T14" fmla="*/ 417 w 417"/>
                <a:gd name="T15" fmla="*/ 33 h 33"/>
              </a:gdLst>
              <a:ahLst/>
              <a:cxnLst>
                <a:cxn ang="T8">
                  <a:pos x="T0" y="T1"/>
                </a:cxn>
                <a:cxn ang="T9">
                  <a:pos x="T2" y="T3"/>
                </a:cxn>
                <a:cxn ang="T10">
                  <a:pos x="T4" y="T5"/>
                </a:cxn>
                <a:cxn ang="T11">
                  <a:pos x="T6" y="T7"/>
                </a:cxn>
              </a:cxnLst>
              <a:rect l="T12" t="T13" r="T14" b="T15"/>
              <a:pathLst>
                <a:path w="417" h="33">
                  <a:moveTo>
                    <a:pt x="0" y="33"/>
                  </a:moveTo>
                  <a:lnTo>
                    <a:pt x="417" y="0"/>
                  </a:lnTo>
                  <a:lnTo>
                    <a:pt x="417" y="33"/>
                  </a:lnTo>
                  <a:lnTo>
                    <a:pt x="0" y="33"/>
                  </a:lnTo>
                  <a:close/>
                </a:path>
              </a:pathLst>
            </a:custGeom>
            <a:solidFill>
              <a:srgbClr val="000000"/>
            </a:solidFill>
            <a:ln w="9525">
              <a:noFill/>
              <a:round/>
              <a:headEnd/>
              <a:tailEnd/>
            </a:ln>
          </p:spPr>
          <p:txBody>
            <a:bodyPr/>
            <a:lstStyle/>
            <a:p>
              <a:endParaRPr lang="en-US"/>
            </a:p>
          </p:txBody>
        </p:sp>
        <p:sp>
          <p:nvSpPr>
            <p:cNvPr id="21" name="Freeform 420">
              <a:extLst>
                <a:ext uri="{FF2B5EF4-FFF2-40B4-BE49-F238E27FC236}">
                  <a16:creationId xmlns:a16="http://schemas.microsoft.com/office/drawing/2014/main" id="{772C5F6B-8DCE-47E0-9849-2ECFE330527A}"/>
                </a:ext>
              </a:extLst>
            </p:cNvPr>
            <p:cNvSpPr>
              <a:spLocks/>
            </p:cNvSpPr>
            <p:nvPr/>
          </p:nvSpPr>
          <p:spPr bwMode="auto">
            <a:xfrm>
              <a:off x="2750" y="1474"/>
              <a:ext cx="69" cy="7"/>
            </a:xfrm>
            <a:custGeom>
              <a:avLst/>
              <a:gdLst>
                <a:gd name="T0" fmla="*/ 32 w 417"/>
                <a:gd name="T1" fmla="*/ 0 h 33"/>
                <a:gd name="T2" fmla="*/ 0 w 417"/>
                <a:gd name="T3" fmla="*/ 33 h 33"/>
                <a:gd name="T4" fmla="*/ 417 w 417"/>
                <a:gd name="T5" fmla="*/ 33 h 33"/>
                <a:gd name="T6" fmla="*/ 417 w 417"/>
                <a:gd name="T7" fmla="*/ 0 h 33"/>
                <a:gd name="T8" fmla="*/ 32 w 417"/>
                <a:gd name="T9" fmla="*/ 0 h 33"/>
                <a:gd name="T10" fmla="*/ 0 60000 65536"/>
                <a:gd name="T11" fmla="*/ 0 60000 65536"/>
                <a:gd name="T12" fmla="*/ 0 60000 65536"/>
                <a:gd name="T13" fmla="*/ 0 60000 65536"/>
                <a:gd name="T14" fmla="*/ 0 60000 65536"/>
                <a:gd name="T15" fmla="*/ 0 w 417"/>
                <a:gd name="T16" fmla="*/ 0 h 33"/>
                <a:gd name="T17" fmla="*/ 417 w 417"/>
                <a:gd name="T18" fmla="*/ 33 h 33"/>
              </a:gdLst>
              <a:ahLst/>
              <a:cxnLst>
                <a:cxn ang="T10">
                  <a:pos x="T0" y="T1"/>
                </a:cxn>
                <a:cxn ang="T11">
                  <a:pos x="T2" y="T3"/>
                </a:cxn>
                <a:cxn ang="T12">
                  <a:pos x="T4" y="T5"/>
                </a:cxn>
                <a:cxn ang="T13">
                  <a:pos x="T6" y="T7"/>
                </a:cxn>
                <a:cxn ang="T14">
                  <a:pos x="T8" y="T9"/>
                </a:cxn>
              </a:cxnLst>
              <a:rect l="T15" t="T16" r="T17" b="T18"/>
              <a:pathLst>
                <a:path w="417" h="33">
                  <a:moveTo>
                    <a:pt x="32" y="0"/>
                  </a:moveTo>
                  <a:lnTo>
                    <a:pt x="0" y="33"/>
                  </a:lnTo>
                  <a:lnTo>
                    <a:pt x="417" y="33"/>
                  </a:lnTo>
                  <a:lnTo>
                    <a:pt x="417" y="0"/>
                  </a:lnTo>
                  <a:lnTo>
                    <a:pt x="32" y="0"/>
                  </a:lnTo>
                </a:path>
              </a:pathLst>
            </a:custGeom>
            <a:noFill/>
            <a:ln w="0">
              <a:solidFill>
                <a:srgbClr val="000000"/>
              </a:solidFill>
              <a:prstDash val="solid"/>
              <a:round/>
              <a:headEnd/>
              <a:tailEnd/>
            </a:ln>
          </p:spPr>
          <p:txBody>
            <a:bodyPr/>
            <a:lstStyle/>
            <a:p>
              <a:endParaRPr lang="en-US"/>
            </a:p>
          </p:txBody>
        </p:sp>
        <p:sp>
          <p:nvSpPr>
            <p:cNvPr id="22" name="Freeform 421">
              <a:extLst>
                <a:ext uri="{FF2B5EF4-FFF2-40B4-BE49-F238E27FC236}">
                  <a16:creationId xmlns:a16="http://schemas.microsoft.com/office/drawing/2014/main" id="{C4D84585-DB44-4554-B47E-1A43DE306DCB}"/>
                </a:ext>
              </a:extLst>
            </p:cNvPr>
            <p:cNvSpPr>
              <a:spLocks/>
            </p:cNvSpPr>
            <p:nvPr/>
          </p:nvSpPr>
          <p:spPr bwMode="auto">
            <a:xfrm>
              <a:off x="4688" y="2129"/>
              <a:ext cx="64" cy="7"/>
            </a:xfrm>
            <a:custGeom>
              <a:avLst/>
              <a:gdLst>
                <a:gd name="T0" fmla="*/ 0 w 385"/>
                <a:gd name="T1" fmla="*/ 0 h 32"/>
                <a:gd name="T2" fmla="*/ 0 w 385"/>
                <a:gd name="T3" fmla="*/ 32 h 32"/>
                <a:gd name="T4" fmla="*/ 385 w 385"/>
                <a:gd name="T5" fmla="*/ 0 h 32"/>
                <a:gd name="T6" fmla="*/ 0 w 385"/>
                <a:gd name="T7" fmla="*/ 0 h 32"/>
                <a:gd name="T8" fmla="*/ 0 60000 65536"/>
                <a:gd name="T9" fmla="*/ 0 60000 65536"/>
                <a:gd name="T10" fmla="*/ 0 60000 65536"/>
                <a:gd name="T11" fmla="*/ 0 60000 65536"/>
                <a:gd name="T12" fmla="*/ 0 w 385"/>
                <a:gd name="T13" fmla="*/ 0 h 32"/>
                <a:gd name="T14" fmla="*/ 385 w 385"/>
                <a:gd name="T15" fmla="*/ 32 h 32"/>
              </a:gdLst>
              <a:ahLst/>
              <a:cxnLst>
                <a:cxn ang="T8">
                  <a:pos x="T0" y="T1"/>
                </a:cxn>
                <a:cxn ang="T9">
                  <a:pos x="T2" y="T3"/>
                </a:cxn>
                <a:cxn ang="T10">
                  <a:pos x="T4" y="T5"/>
                </a:cxn>
                <a:cxn ang="T11">
                  <a:pos x="T6" y="T7"/>
                </a:cxn>
              </a:cxnLst>
              <a:rect l="T12" t="T13" r="T14" b="T15"/>
              <a:pathLst>
                <a:path w="385" h="32">
                  <a:moveTo>
                    <a:pt x="0" y="0"/>
                  </a:moveTo>
                  <a:lnTo>
                    <a:pt x="0" y="32"/>
                  </a:lnTo>
                  <a:lnTo>
                    <a:pt x="385" y="0"/>
                  </a:lnTo>
                  <a:lnTo>
                    <a:pt x="0" y="0"/>
                  </a:lnTo>
                  <a:close/>
                </a:path>
              </a:pathLst>
            </a:custGeom>
            <a:solidFill>
              <a:srgbClr val="000000"/>
            </a:solidFill>
            <a:ln w="9525">
              <a:noFill/>
              <a:round/>
              <a:headEnd/>
              <a:tailEnd/>
            </a:ln>
          </p:spPr>
          <p:txBody>
            <a:bodyPr/>
            <a:lstStyle/>
            <a:p>
              <a:endParaRPr lang="en-US"/>
            </a:p>
          </p:txBody>
        </p:sp>
        <p:sp>
          <p:nvSpPr>
            <p:cNvPr id="23" name="Freeform 422">
              <a:extLst>
                <a:ext uri="{FF2B5EF4-FFF2-40B4-BE49-F238E27FC236}">
                  <a16:creationId xmlns:a16="http://schemas.microsoft.com/office/drawing/2014/main" id="{31193AC7-D9CB-4B8A-81F3-BFC499D4ED60}"/>
                </a:ext>
              </a:extLst>
            </p:cNvPr>
            <p:cNvSpPr>
              <a:spLocks/>
            </p:cNvSpPr>
            <p:nvPr/>
          </p:nvSpPr>
          <p:spPr bwMode="auto">
            <a:xfrm>
              <a:off x="4688" y="2129"/>
              <a:ext cx="69" cy="7"/>
            </a:xfrm>
            <a:custGeom>
              <a:avLst/>
              <a:gdLst>
                <a:gd name="T0" fmla="*/ 0 w 417"/>
                <a:gd name="T1" fmla="*/ 32 h 32"/>
                <a:gd name="T2" fmla="*/ 385 w 417"/>
                <a:gd name="T3" fmla="*/ 0 h 32"/>
                <a:gd name="T4" fmla="*/ 417 w 417"/>
                <a:gd name="T5" fmla="*/ 32 h 32"/>
                <a:gd name="T6" fmla="*/ 0 w 417"/>
                <a:gd name="T7" fmla="*/ 32 h 32"/>
                <a:gd name="T8" fmla="*/ 0 60000 65536"/>
                <a:gd name="T9" fmla="*/ 0 60000 65536"/>
                <a:gd name="T10" fmla="*/ 0 60000 65536"/>
                <a:gd name="T11" fmla="*/ 0 60000 65536"/>
                <a:gd name="T12" fmla="*/ 0 w 417"/>
                <a:gd name="T13" fmla="*/ 0 h 32"/>
                <a:gd name="T14" fmla="*/ 417 w 417"/>
                <a:gd name="T15" fmla="*/ 32 h 32"/>
              </a:gdLst>
              <a:ahLst/>
              <a:cxnLst>
                <a:cxn ang="T8">
                  <a:pos x="T0" y="T1"/>
                </a:cxn>
                <a:cxn ang="T9">
                  <a:pos x="T2" y="T3"/>
                </a:cxn>
                <a:cxn ang="T10">
                  <a:pos x="T4" y="T5"/>
                </a:cxn>
                <a:cxn ang="T11">
                  <a:pos x="T6" y="T7"/>
                </a:cxn>
              </a:cxnLst>
              <a:rect l="T12" t="T13" r="T14" b="T15"/>
              <a:pathLst>
                <a:path w="417" h="32">
                  <a:moveTo>
                    <a:pt x="0" y="32"/>
                  </a:moveTo>
                  <a:lnTo>
                    <a:pt x="385" y="0"/>
                  </a:lnTo>
                  <a:lnTo>
                    <a:pt x="417" y="32"/>
                  </a:lnTo>
                  <a:lnTo>
                    <a:pt x="0" y="32"/>
                  </a:lnTo>
                  <a:close/>
                </a:path>
              </a:pathLst>
            </a:custGeom>
            <a:solidFill>
              <a:srgbClr val="000000"/>
            </a:solidFill>
            <a:ln w="9525">
              <a:noFill/>
              <a:round/>
              <a:headEnd/>
              <a:tailEnd/>
            </a:ln>
          </p:spPr>
          <p:txBody>
            <a:bodyPr/>
            <a:lstStyle/>
            <a:p>
              <a:endParaRPr lang="en-US"/>
            </a:p>
          </p:txBody>
        </p:sp>
        <p:sp>
          <p:nvSpPr>
            <p:cNvPr id="24" name="Freeform 423">
              <a:extLst>
                <a:ext uri="{FF2B5EF4-FFF2-40B4-BE49-F238E27FC236}">
                  <a16:creationId xmlns:a16="http://schemas.microsoft.com/office/drawing/2014/main" id="{4E87E767-C87C-404E-A539-780AC9A7CF8E}"/>
                </a:ext>
              </a:extLst>
            </p:cNvPr>
            <p:cNvSpPr>
              <a:spLocks/>
            </p:cNvSpPr>
            <p:nvPr/>
          </p:nvSpPr>
          <p:spPr bwMode="auto">
            <a:xfrm>
              <a:off x="4688" y="2129"/>
              <a:ext cx="69" cy="7"/>
            </a:xfrm>
            <a:custGeom>
              <a:avLst/>
              <a:gdLst>
                <a:gd name="T0" fmla="*/ 0 w 417"/>
                <a:gd name="T1" fmla="*/ 0 h 32"/>
                <a:gd name="T2" fmla="*/ 0 w 417"/>
                <a:gd name="T3" fmla="*/ 32 h 32"/>
                <a:gd name="T4" fmla="*/ 417 w 417"/>
                <a:gd name="T5" fmla="*/ 32 h 32"/>
                <a:gd name="T6" fmla="*/ 385 w 417"/>
                <a:gd name="T7" fmla="*/ 0 h 32"/>
                <a:gd name="T8" fmla="*/ 0 w 417"/>
                <a:gd name="T9" fmla="*/ 0 h 32"/>
                <a:gd name="T10" fmla="*/ 0 60000 65536"/>
                <a:gd name="T11" fmla="*/ 0 60000 65536"/>
                <a:gd name="T12" fmla="*/ 0 60000 65536"/>
                <a:gd name="T13" fmla="*/ 0 60000 65536"/>
                <a:gd name="T14" fmla="*/ 0 60000 65536"/>
                <a:gd name="T15" fmla="*/ 0 w 417"/>
                <a:gd name="T16" fmla="*/ 0 h 32"/>
                <a:gd name="T17" fmla="*/ 417 w 417"/>
                <a:gd name="T18" fmla="*/ 32 h 32"/>
              </a:gdLst>
              <a:ahLst/>
              <a:cxnLst>
                <a:cxn ang="T10">
                  <a:pos x="T0" y="T1"/>
                </a:cxn>
                <a:cxn ang="T11">
                  <a:pos x="T2" y="T3"/>
                </a:cxn>
                <a:cxn ang="T12">
                  <a:pos x="T4" y="T5"/>
                </a:cxn>
                <a:cxn ang="T13">
                  <a:pos x="T6" y="T7"/>
                </a:cxn>
                <a:cxn ang="T14">
                  <a:pos x="T8" y="T9"/>
                </a:cxn>
              </a:cxnLst>
              <a:rect l="T15" t="T16" r="T17" b="T18"/>
              <a:pathLst>
                <a:path w="417" h="32">
                  <a:moveTo>
                    <a:pt x="0" y="0"/>
                  </a:moveTo>
                  <a:lnTo>
                    <a:pt x="0" y="32"/>
                  </a:lnTo>
                  <a:lnTo>
                    <a:pt x="417" y="32"/>
                  </a:lnTo>
                  <a:lnTo>
                    <a:pt x="385" y="0"/>
                  </a:lnTo>
                  <a:lnTo>
                    <a:pt x="0" y="0"/>
                  </a:lnTo>
                </a:path>
              </a:pathLst>
            </a:custGeom>
            <a:noFill/>
            <a:ln w="0">
              <a:solidFill>
                <a:srgbClr val="000000"/>
              </a:solidFill>
              <a:prstDash val="solid"/>
              <a:round/>
              <a:headEnd/>
              <a:tailEnd/>
            </a:ln>
          </p:spPr>
          <p:txBody>
            <a:bodyPr/>
            <a:lstStyle/>
            <a:p>
              <a:endParaRPr lang="en-US"/>
            </a:p>
          </p:txBody>
        </p:sp>
        <p:sp>
          <p:nvSpPr>
            <p:cNvPr id="25" name="Freeform 424">
              <a:extLst>
                <a:ext uri="{FF2B5EF4-FFF2-40B4-BE49-F238E27FC236}">
                  <a16:creationId xmlns:a16="http://schemas.microsoft.com/office/drawing/2014/main" id="{C5A3C4AF-A731-4594-887B-863B34A674DB}"/>
                </a:ext>
              </a:extLst>
            </p:cNvPr>
            <p:cNvSpPr>
              <a:spLocks/>
            </p:cNvSpPr>
            <p:nvPr/>
          </p:nvSpPr>
          <p:spPr bwMode="auto">
            <a:xfrm>
              <a:off x="4752" y="1966"/>
              <a:ext cx="5" cy="170"/>
            </a:xfrm>
            <a:custGeom>
              <a:avLst/>
              <a:gdLst>
                <a:gd name="T0" fmla="*/ 0 w 32"/>
                <a:gd name="T1" fmla="*/ 819 h 851"/>
                <a:gd name="T2" fmla="*/ 32 w 32"/>
                <a:gd name="T3" fmla="*/ 851 h 851"/>
                <a:gd name="T4" fmla="*/ 0 w 32"/>
                <a:gd name="T5" fmla="*/ 0 h 851"/>
                <a:gd name="T6" fmla="*/ 0 w 32"/>
                <a:gd name="T7" fmla="*/ 819 h 851"/>
                <a:gd name="T8" fmla="*/ 0 60000 65536"/>
                <a:gd name="T9" fmla="*/ 0 60000 65536"/>
                <a:gd name="T10" fmla="*/ 0 60000 65536"/>
                <a:gd name="T11" fmla="*/ 0 60000 65536"/>
                <a:gd name="T12" fmla="*/ 0 w 32"/>
                <a:gd name="T13" fmla="*/ 0 h 851"/>
                <a:gd name="T14" fmla="*/ 32 w 32"/>
                <a:gd name="T15" fmla="*/ 851 h 851"/>
              </a:gdLst>
              <a:ahLst/>
              <a:cxnLst>
                <a:cxn ang="T8">
                  <a:pos x="T0" y="T1"/>
                </a:cxn>
                <a:cxn ang="T9">
                  <a:pos x="T2" y="T3"/>
                </a:cxn>
                <a:cxn ang="T10">
                  <a:pos x="T4" y="T5"/>
                </a:cxn>
                <a:cxn ang="T11">
                  <a:pos x="T6" y="T7"/>
                </a:cxn>
              </a:cxnLst>
              <a:rect l="T12" t="T13" r="T14" b="T15"/>
              <a:pathLst>
                <a:path w="32" h="851">
                  <a:moveTo>
                    <a:pt x="0" y="819"/>
                  </a:moveTo>
                  <a:lnTo>
                    <a:pt x="32" y="851"/>
                  </a:lnTo>
                  <a:lnTo>
                    <a:pt x="0" y="0"/>
                  </a:lnTo>
                  <a:lnTo>
                    <a:pt x="0" y="819"/>
                  </a:lnTo>
                  <a:close/>
                </a:path>
              </a:pathLst>
            </a:custGeom>
            <a:solidFill>
              <a:srgbClr val="000000"/>
            </a:solidFill>
            <a:ln w="9525">
              <a:noFill/>
              <a:round/>
              <a:headEnd/>
              <a:tailEnd/>
            </a:ln>
          </p:spPr>
          <p:txBody>
            <a:bodyPr/>
            <a:lstStyle/>
            <a:p>
              <a:endParaRPr lang="en-US"/>
            </a:p>
          </p:txBody>
        </p:sp>
        <p:sp>
          <p:nvSpPr>
            <p:cNvPr id="26" name="Freeform 425">
              <a:extLst>
                <a:ext uri="{FF2B5EF4-FFF2-40B4-BE49-F238E27FC236}">
                  <a16:creationId xmlns:a16="http://schemas.microsoft.com/office/drawing/2014/main" id="{F1BD8BE5-970C-4052-9E9A-7E77B44887A0}"/>
                </a:ext>
              </a:extLst>
            </p:cNvPr>
            <p:cNvSpPr>
              <a:spLocks/>
            </p:cNvSpPr>
            <p:nvPr/>
          </p:nvSpPr>
          <p:spPr bwMode="auto">
            <a:xfrm>
              <a:off x="4752" y="1966"/>
              <a:ext cx="5" cy="170"/>
            </a:xfrm>
            <a:custGeom>
              <a:avLst/>
              <a:gdLst>
                <a:gd name="T0" fmla="*/ 32 w 32"/>
                <a:gd name="T1" fmla="*/ 851 h 851"/>
                <a:gd name="T2" fmla="*/ 0 w 32"/>
                <a:gd name="T3" fmla="*/ 0 h 851"/>
                <a:gd name="T4" fmla="*/ 32 w 32"/>
                <a:gd name="T5" fmla="*/ 33 h 851"/>
                <a:gd name="T6" fmla="*/ 32 w 32"/>
                <a:gd name="T7" fmla="*/ 851 h 851"/>
                <a:gd name="T8" fmla="*/ 0 60000 65536"/>
                <a:gd name="T9" fmla="*/ 0 60000 65536"/>
                <a:gd name="T10" fmla="*/ 0 60000 65536"/>
                <a:gd name="T11" fmla="*/ 0 60000 65536"/>
                <a:gd name="T12" fmla="*/ 0 w 32"/>
                <a:gd name="T13" fmla="*/ 0 h 851"/>
                <a:gd name="T14" fmla="*/ 32 w 32"/>
                <a:gd name="T15" fmla="*/ 851 h 851"/>
              </a:gdLst>
              <a:ahLst/>
              <a:cxnLst>
                <a:cxn ang="T8">
                  <a:pos x="T0" y="T1"/>
                </a:cxn>
                <a:cxn ang="T9">
                  <a:pos x="T2" y="T3"/>
                </a:cxn>
                <a:cxn ang="T10">
                  <a:pos x="T4" y="T5"/>
                </a:cxn>
                <a:cxn ang="T11">
                  <a:pos x="T6" y="T7"/>
                </a:cxn>
              </a:cxnLst>
              <a:rect l="T12" t="T13" r="T14" b="T15"/>
              <a:pathLst>
                <a:path w="32" h="851">
                  <a:moveTo>
                    <a:pt x="32" y="851"/>
                  </a:moveTo>
                  <a:lnTo>
                    <a:pt x="0" y="0"/>
                  </a:lnTo>
                  <a:lnTo>
                    <a:pt x="32" y="33"/>
                  </a:lnTo>
                  <a:lnTo>
                    <a:pt x="32" y="851"/>
                  </a:lnTo>
                  <a:close/>
                </a:path>
              </a:pathLst>
            </a:custGeom>
            <a:solidFill>
              <a:srgbClr val="000000"/>
            </a:solidFill>
            <a:ln w="9525">
              <a:noFill/>
              <a:round/>
              <a:headEnd/>
              <a:tailEnd/>
            </a:ln>
          </p:spPr>
          <p:txBody>
            <a:bodyPr/>
            <a:lstStyle/>
            <a:p>
              <a:endParaRPr lang="en-US"/>
            </a:p>
          </p:txBody>
        </p:sp>
        <p:sp>
          <p:nvSpPr>
            <p:cNvPr id="27" name="Freeform 426">
              <a:extLst>
                <a:ext uri="{FF2B5EF4-FFF2-40B4-BE49-F238E27FC236}">
                  <a16:creationId xmlns:a16="http://schemas.microsoft.com/office/drawing/2014/main" id="{66C9BCCF-7179-4341-BFF3-04C102C79D43}"/>
                </a:ext>
              </a:extLst>
            </p:cNvPr>
            <p:cNvSpPr>
              <a:spLocks/>
            </p:cNvSpPr>
            <p:nvPr/>
          </p:nvSpPr>
          <p:spPr bwMode="auto">
            <a:xfrm>
              <a:off x="4752" y="1966"/>
              <a:ext cx="5" cy="170"/>
            </a:xfrm>
            <a:custGeom>
              <a:avLst/>
              <a:gdLst>
                <a:gd name="T0" fmla="*/ 0 w 32"/>
                <a:gd name="T1" fmla="*/ 819 h 851"/>
                <a:gd name="T2" fmla="*/ 32 w 32"/>
                <a:gd name="T3" fmla="*/ 851 h 851"/>
                <a:gd name="T4" fmla="*/ 32 w 32"/>
                <a:gd name="T5" fmla="*/ 33 h 851"/>
                <a:gd name="T6" fmla="*/ 0 w 32"/>
                <a:gd name="T7" fmla="*/ 0 h 851"/>
                <a:gd name="T8" fmla="*/ 0 w 32"/>
                <a:gd name="T9" fmla="*/ 819 h 851"/>
                <a:gd name="T10" fmla="*/ 0 60000 65536"/>
                <a:gd name="T11" fmla="*/ 0 60000 65536"/>
                <a:gd name="T12" fmla="*/ 0 60000 65536"/>
                <a:gd name="T13" fmla="*/ 0 60000 65536"/>
                <a:gd name="T14" fmla="*/ 0 60000 65536"/>
                <a:gd name="T15" fmla="*/ 0 w 32"/>
                <a:gd name="T16" fmla="*/ 0 h 851"/>
                <a:gd name="T17" fmla="*/ 32 w 32"/>
                <a:gd name="T18" fmla="*/ 851 h 851"/>
              </a:gdLst>
              <a:ahLst/>
              <a:cxnLst>
                <a:cxn ang="T10">
                  <a:pos x="T0" y="T1"/>
                </a:cxn>
                <a:cxn ang="T11">
                  <a:pos x="T2" y="T3"/>
                </a:cxn>
                <a:cxn ang="T12">
                  <a:pos x="T4" y="T5"/>
                </a:cxn>
                <a:cxn ang="T13">
                  <a:pos x="T6" y="T7"/>
                </a:cxn>
                <a:cxn ang="T14">
                  <a:pos x="T8" y="T9"/>
                </a:cxn>
              </a:cxnLst>
              <a:rect l="T15" t="T16" r="T17" b="T18"/>
              <a:pathLst>
                <a:path w="32" h="851">
                  <a:moveTo>
                    <a:pt x="0" y="819"/>
                  </a:moveTo>
                  <a:lnTo>
                    <a:pt x="32" y="851"/>
                  </a:lnTo>
                  <a:lnTo>
                    <a:pt x="32" y="33"/>
                  </a:lnTo>
                  <a:lnTo>
                    <a:pt x="0" y="0"/>
                  </a:lnTo>
                  <a:lnTo>
                    <a:pt x="0" y="819"/>
                  </a:lnTo>
                </a:path>
              </a:pathLst>
            </a:custGeom>
            <a:noFill/>
            <a:ln w="0">
              <a:solidFill>
                <a:srgbClr val="000000"/>
              </a:solidFill>
              <a:prstDash val="solid"/>
              <a:round/>
              <a:headEnd/>
              <a:tailEnd/>
            </a:ln>
          </p:spPr>
          <p:txBody>
            <a:bodyPr/>
            <a:lstStyle/>
            <a:p>
              <a:endParaRPr lang="en-US"/>
            </a:p>
          </p:txBody>
        </p:sp>
        <p:sp>
          <p:nvSpPr>
            <p:cNvPr id="28" name="Freeform 427">
              <a:extLst>
                <a:ext uri="{FF2B5EF4-FFF2-40B4-BE49-F238E27FC236}">
                  <a16:creationId xmlns:a16="http://schemas.microsoft.com/office/drawing/2014/main" id="{9C264A8F-00E4-4A0D-A43A-70251C6A5D37}"/>
                </a:ext>
              </a:extLst>
            </p:cNvPr>
            <p:cNvSpPr>
              <a:spLocks/>
            </p:cNvSpPr>
            <p:nvPr/>
          </p:nvSpPr>
          <p:spPr bwMode="auto">
            <a:xfrm>
              <a:off x="4752" y="1966"/>
              <a:ext cx="272" cy="6"/>
            </a:xfrm>
            <a:custGeom>
              <a:avLst/>
              <a:gdLst>
                <a:gd name="T0" fmla="*/ 0 w 1634"/>
                <a:gd name="T1" fmla="*/ 0 h 33"/>
                <a:gd name="T2" fmla="*/ 32 w 1634"/>
                <a:gd name="T3" fmla="*/ 33 h 33"/>
                <a:gd name="T4" fmla="*/ 1634 w 1634"/>
                <a:gd name="T5" fmla="*/ 0 h 33"/>
                <a:gd name="T6" fmla="*/ 0 w 1634"/>
                <a:gd name="T7" fmla="*/ 0 h 33"/>
                <a:gd name="T8" fmla="*/ 0 60000 65536"/>
                <a:gd name="T9" fmla="*/ 0 60000 65536"/>
                <a:gd name="T10" fmla="*/ 0 60000 65536"/>
                <a:gd name="T11" fmla="*/ 0 60000 65536"/>
                <a:gd name="T12" fmla="*/ 0 w 1634"/>
                <a:gd name="T13" fmla="*/ 0 h 33"/>
                <a:gd name="T14" fmla="*/ 1634 w 1634"/>
                <a:gd name="T15" fmla="*/ 33 h 33"/>
              </a:gdLst>
              <a:ahLst/>
              <a:cxnLst>
                <a:cxn ang="T8">
                  <a:pos x="T0" y="T1"/>
                </a:cxn>
                <a:cxn ang="T9">
                  <a:pos x="T2" y="T3"/>
                </a:cxn>
                <a:cxn ang="T10">
                  <a:pos x="T4" y="T5"/>
                </a:cxn>
                <a:cxn ang="T11">
                  <a:pos x="T6" y="T7"/>
                </a:cxn>
              </a:cxnLst>
              <a:rect l="T12" t="T13" r="T14" b="T15"/>
              <a:pathLst>
                <a:path w="1634" h="33">
                  <a:moveTo>
                    <a:pt x="0" y="0"/>
                  </a:moveTo>
                  <a:lnTo>
                    <a:pt x="32" y="33"/>
                  </a:lnTo>
                  <a:lnTo>
                    <a:pt x="1634" y="0"/>
                  </a:lnTo>
                  <a:lnTo>
                    <a:pt x="0" y="0"/>
                  </a:lnTo>
                  <a:close/>
                </a:path>
              </a:pathLst>
            </a:custGeom>
            <a:solidFill>
              <a:srgbClr val="000000"/>
            </a:solidFill>
            <a:ln w="9525">
              <a:noFill/>
              <a:round/>
              <a:headEnd/>
              <a:tailEnd/>
            </a:ln>
          </p:spPr>
          <p:txBody>
            <a:bodyPr/>
            <a:lstStyle/>
            <a:p>
              <a:endParaRPr lang="en-US"/>
            </a:p>
          </p:txBody>
        </p:sp>
        <p:sp>
          <p:nvSpPr>
            <p:cNvPr id="29" name="Freeform 428">
              <a:extLst>
                <a:ext uri="{FF2B5EF4-FFF2-40B4-BE49-F238E27FC236}">
                  <a16:creationId xmlns:a16="http://schemas.microsoft.com/office/drawing/2014/main" id="{6DEF2D56-F591-4855-9E8E-70494519E472}"/>
                </a:ext>
              </a:extLst>
            </p:cNvPr>
            <p:cNvSpPr>
              <a:spLocks/>
            </p:cNvSpPr>
            <p:nvPr/>
          </p:nvSpPr>
          <p:spPr bwMode="auto">
            <a:xfrm>
              <a:off x="4757" y="1966"/>
              <a:ext cx="267" cy="6"/>
            </a:xfrm>
            <a:custGeom>
              <a:avLst/>
              <a:gdLst>
                <a:gd name="T0" fmla="*/ 0 w 1602"/>
                <a:gd name="T1" fmla="*/ 33 h 33"/>
                <a:gd name="T2" fmla="*/ 1602 w 1602"/>
                <a:gd name="T3" fmla="*/ 0 h 33"/>
                <a:gd name="T4" fmla="*/ 1570 w 1602"/>
                <a:gd name="T5" fmla="*/ 33 h 33"/>
                <a:gd name="T6" fmla="*/ 0 w 1602"/>
                <a:gd name="T7" fmla="*/ 33 h 33"/>
                <a:gd name="T8" fmla="*/ 0 60000 65536"/>
                <a:gd name="T9" fmla="*/ 0 60000 65536"/>
                <a:gd name="T10" fmla="*/ 0 60000 65536"/>
                <a:gd name="T11" fmla="*/ 0 60000 65536"/>
                <a:gd name="T12" fmla="*/ 0 w 1602"/>
                <a:gd name="T13" fmla="*/ 0 h 33"/>
                <a:gd name="T14" fmla="*/ 1602 w 1602"/>
                <a:gd name="T15" fmla="*/ 33 h 33"/>
              </a:gdLst>
              <a:ahLst/>
              <a:cxnLst>
                <a:cxn ang="T8">
                  <a:pos x="T0" y="T1"/>
                </a:cxn>
                <a:cxn ang="T9">
                  <a:pos x="T2" y="T3"/>
                </a:cxn>
                <a:cxn ang="T10">
                  <a:pos x="T4" y="T5"/>
                </a:cxn>
                <a:cxn ang="T11">
                  <a:pos x="T6" y="T7"/>
                </a:cxn>
              </a:cxnLst>
              <a:rect l="T12" t="T13" r="T14" b="T15"/>
              <a:pathLst>
                <a:path w="1602" h="33">
                  <a:moveTo>
                    <a:pt x="0" y="33"/>
                  </a:moveTo>
                  <a:lnTo>
                    <a:pt x="1602" y="0"/>
                  </a:lnTo>
                  <a:lnTo>
                    <a:pt x="1570" y="33"/>
                  </a:lnTo>
                  <a:lnTo>
                    <a:pt x="0" y="33"/>
                  </a:lnTo>
                  <a:close/>
                </a:path>
              </a:pathLst>
            </a:custGeom>
            <a:solidFill>
              <a:srgbClr val="000000"/>
            </a:solidFill>
            <a:ln w="9525">
              <a:noFill/>
              <a:round/>
              <a:headEnd/>
              <a:tailEnd/>
            </a:ln>
          </p:spPr>
          <p:txBody>
            <a:bodyPr/>
            <a:lstStyle/>
            <a:p>
              <a:endParaRPr lang="en-US"/>
            </a:p>
          </p:txBody>
        </p:sp>
        <p:sp>
          <p:nvSpPr>
            <p:cNvPr id="30" name="Freeform 429">
              <a:extLst>
                <a:ext uri="{FF2B5EF4-FFF2-40B4-BE49-F238E27FC236}">
                  <a16:creationId xmlns:a16="http://schemas.microsoft.com/office/drawing/2014/main" id="{58AE1903-2300-4C25-83FC-7517A2315133}"/>
                </a:ext>
              </a:extLst>
            </p:cNvPr>
            <p:cNvSpPr>
              <a:spLocks/>
            </p:cNvSpPr>
            <p:nvPr/>
          </p:nvSpPr>
          <p:spPr bwMode="auto">
            <a:xfrm>
              <a:off x="4752" y="1966"/>
              <a:ext cx="272" cy="6"/>
            </a:xfrm>
            <a:custGeom>
              <a:avLst/>
              <a:gdLst>
                <a:gd name="T0" fmla="*/ 0 w 1634"/>
                <a:gd name="T1" fmla="*/ 0 h 33"/>
                <a:gd name="T2" fmla="*/ 32 w 1634"/>
                <a:gd name="T3" fmla="*/ 33 h 33"/>
                <a:gd name="T4" fmla="*/ 1602 w 1634"/>
                <a:gd name="T5" fmla="*/ 33 h 33"/>
                <a:gd name="T6" fmla="*/ 1634 w 1634"/>
                <a:gd name="T7" fmla="*/ 0 h 33"/>
                <a:gd name="T8" fmla="*/ 0 w 1634"/>
                <a:gd name="T9" fmla="*/ 0 h 33"/>
                <a:gd name="T10" fmla="*/ 0 60000 65536"/>
                <a:gd name="T11" fmla="*/ 0 60000 65536"/>
                <a:gd name="T12" fmla="*/ 0 60000 65536"/>
                <a:gd name="T13" fmla="*/ 0 60000 65536"/>
                <a:gd name="T14" fmla="*/ 0 60000 65536"/>
                <a:gd name="T15" fmla="*/ 0 w 1634"/>
                <a:gd name="T16" fmla="*/ 0 h 33"/>
                <a:gd name="T17" fmla="*/ 1634 w 1634"/>
                <a:gd name="T18" fmla="*/ 33 h 33"/>
              </a:gdLst>
              <a:ahLst/>
              <a:cxnLst>
                <a:cxn ang="T10">
                  <a:pos x="T0" y="T1"/>
                </a:cxn>
                <a:cxn ang="T11">
                  <a:pos x="T2" y="T3"/>
                </a:cxn>
                <a:cxn ang="T12">
                  <a:pos x="T4" y="T5"/>
                </a:cxn>
                <a:cxn ang="T13">
                  <a:pos x="T6" y="T7"/>
                </a:cxn>
                <a:cxn ang="T14">
                  <a:pos x="T8" y="T9"/>
                </a:cxn>
              </a:cxnLst>
              <a:rect l="T15" t="T16" r="T17" b="T18"/>
              <a:pathLst>
                <a:path w="1634" h="33">
                  <a:moveTo>
                    <a:pt x="0" y="0"/>
                  </a:moveTo>
                  <a:lnTo>
                    <a:pt x="32" y="33"/>
                  </a:lnTo>
                  <a:lnTo>
                    <a:pt x="1602" y="33"/>
                  </a:lnTo>
                  <a:lnTo>
                    <a:pt x="1634" y="0"/>
                  </a:lnTo>
                  <a:lnTo>
                    <a:pt x="0" y="0"/>
                  </a:lnTo>
                </a:path>
              </a:pathLst>
            </a:custGeom>
            <a:noFill/>
            <a:ln w="0">
              <a:solidFill>
                <a:srgbClr val="000000"/>
              </a:solidFill>
              <a:prstDash val="solid"/>
              <a:round/>
              <a:headEnd/>
              <a:tailEnd/>
            </a:ln>
          </p:spPr>
          <p:txBody>
            <a:bodyPr/>
            <a:lstStyle/>
            <a:p>
              <a:endParaRPr lang="en-US"/>
            </a:p>
          </p:txBody>
        </p:sp>
        <p:sp>
          <p:nvSpPr>
            <p:cNvPr id="31" name="Freeform 430">
              <a:extLst>
                <a:ext uri="{FF2B5EF4-FFF2-40B4-BE49-F238E27FC236}">
                  <a16:creationId xmlns:a16="http://schemas.microsoft.com/office/drawing/2014/main" id="{FCD38EC5-7769-4558-8D80-34A2CE6061D4}"/>
                </a:ext>
              </a:extLst>
            </p:cNvPr>
            <p:cNvSpPr>
              <a:spLocks/>
            </p:cNvSpPr>
            <p:nvPr/>
          </p:nvSpPr>
          <p:spPr bwMode="auto">
            <a:xfrm>
              <a:off x="5019" y="1966"/>
              <a:ext cx="5" cy="163"/>
            </a:xfrm>
            <a:custGeom>
              <a:avLst/>
              <a:gdLst>
                <a:gd name="T0" fmla="*/ 32 w 32"/>
                <a:gd name="T1" fmla="*/ 0 h 819"/>
                <a:gd name="T2" fmla="*/ 0 w 32"/>
                <a:gd name="T3" fmla="*/ 33 h 819"/>
                <a:gd name="T4" fmla="*/ 32 w 32"/>
                <a:gd name="T5" fmla="*/ 819 h 819"/>
                <a:gd name="T6" fmla="*/ 32 w 32"/>
                <a:gd name="T7" fmla="*/ 0 h 819"/>
                <a:gd name="T8" fmla="*/ 0 60000 65536"/>
                <a:gd name="T9" fmla="*/ 0 60000 65536"/>
                <a:gd name="T10" fmla="*/ 0 60000 65536"/>
                <a:gd name="T11" fmla="*/ 0 60000 65536"/>
                <a:gd name="T12" fmla="*/ 0 w 32"/>
                <a:gd name="T13" fmla="*/ 0 h 819"/>
                <a:gd name="T14" fmla="*/ 32 w 32"/>
                <a:gd name="T15" fmla="*/ 819 h 819"/>
              </a:gdLst>
              <a:ahLst/>
              <a:cxnLst>
                <a:cxn ang="T8">
                  <a:pos x="T0" y="T1"/>
                </a:cxn>
                <a:cxn ang="T9">
                  <a:pos x="T2" y="T3"/>
                </a:cxn>
                <a:cxn ang="T10">
                  <a:pos x="T4" y="T5"/>
                </a:cxn>
                <a:cxn ang="T11">
                  <a:pos x="T6" y="T7"/>
                </a:cxn>
              </a:cxnLst>
              <a:rect l="T12" t="T13" r="T14" b="T15"/>
              <a:pathLst>
                <a:path w="32" h="819">
                  <a:moveTo>
                    <a:pt x="32" y="0"/>
                  </a:moveTo>
                  <a:lnTo>
                    <a:pt x="0" y="33"/>
                  </a:lnTo>
                  <a:lnTo>
                    <a:pt x="32" y="819"/>
                  </a:lnTo>
                  <a:lnTo>
                    <a:pt x="32" y="0"/>
                  </a:lnTo>
                  <a:close/>
                </a:path>
              </a:pathLst>
            </a:custGeom>
            <a:solidFill>
              <a:srgbClr val="000000"/>
            </a:solidFill>
            <a:ln w="9525">
              <a:noFill/>
              <a:round/>
              <a:headEnd/>
              <a:tailEnd/>
            </a:ln>
          </p:spPr>
          <p:txBody>
            <a:bodyPr/>
            <a:lstStyle/>
            <a:p>
              <a:endParaRPr lang="en-US"/>
            </a:p>
          </p:txBody>
        </p:sp>
        <p:sp>
          <p:nvSpPr>
            <p:cNvPr id="32" name="Freeform 431">
              <a:extLst>
                <a:ext uri="{FF2B5EF4-FFF2-40B4-BE49-F238E27FC236}">
                  <a16:creationId xmlns:a16="http://schemas.microsoft.com/office/drawing/2014/main" id="{F0D7D464-ED05-474C-B3E8-04F5C16C0B7C}"/>
                </a:ext>
              </a:extLst>
            </p:cNvPr>
            <p:cNvSpPr>
              <a:spLocks/>
            </p:cNvSpPr>
            <p:nvPr/>
          </p:nvSpPr>
          <p:spPr bwMode="auto">
            <a:xfrm>
              <a:off x="5019" y="1972"/>
              <a:ext cx="5" cy="164"/>
            </a:xfrm>
            <a:custGeom>
              <a:avLst/>
              <a:gdLst>
                <a:gd name="T0" fmla="*/ 0 w 32"/>
                <a:gd name="T1" fmla="*/ 0 h 818"/>
                <a:gd name="T2" fmla="*/ 32 w 32"/>
                <a:gd name="T3" fmla="*/ 786 h 818"/>
                <a:gd name="T4" fmla="*/ 0 w 32"/>
                <a:gd name="T5" fmla="*/ 818 h 818"/>
                <a:gd name="T6" fmla="*/ 0 w 32"/>
                <a:gd name="T7" fmla="*/ 0 h 818"/>
                <a:gd name="T8" fmla="*/ 0 60000 65536"/>
                <a:gd name="T9" fmla="*/ 0 60000 65536"/>
                <a:gd name="T10" fmla="*/ 0 60000 65536"/>
                <a:gd name="T11" fmla="*/ 0 60000 65536"/>
                <a:gd name="T12" fmla="*/ 0 w 32"/>
                <a:gd name="T13" fmla="*/ 0 h 818"/>
                <a:gd name="T14" fmla="*/ 32 w 32"/>
                <a:gd name="T15" fmla="*/ 818 h 818"/>
              </a:gdLst>
              <a:ahLst/>
              <a:cxnLst>
                <a:cxn ang="T8">
                  <a:pos x="T0" y="T1"/>
                </a:cxn>
                <a:cxn ang="T9">
                  <a:pos x="T2" y="T3"/>
                </a:cxn>
                <a:cxn ang="T10">
                  <a:pos x="T4" y="T5"/>
                </a:cxn>
                <a:cxn ang="T11">
                  <a:pos x="T6" y="T7"/>
                </a:cxn>
              </a:cxnLst>
              <a:rect l="T12" t="T13" r="T14" b="T15"/>
              <a:pathLst>
                <a:path w="32" h="818">
                  <a:moveTo>
                    <a:pt x="0" y="0"/>
                  </a:moveTo>
                  <a:lnTo>
                    <a:pt x="32" y="786"/>
                  </a:lnTo>
                  <a:lnTo>
                    <a:pt x="0" y="818"/>
                  </a:lnTo>
                  <a:lnTo>
                    <a:pt x="0" y="0"/>
                  </a:lnTo>
                  <a:close/>
                </a:path>
              </a:pathLst>
            </a:custGeom>
            <a:solidFill>
              <a:srgbClr val="000000"/>
            </a:solidFill>
            <a:ln w="9525">
              <a:noFill/>
              <a:round/>
              <a:headEnd/>
              <a:tailEnd/>
            </a:ln>
          </p:spPr>
          <p:txBody>
            <a:bodyPr/>
            <a:lstStyle/>
            <a:p>
              <a:endParaRPr lang="en-US"/>
            </a:p>
          </p:txBody>
        </p:sp>
        <p:sp>
          <p:nvSpPr>
            <p:cNvPr id="33" name="Freeform 432">
              <a:extLst>
                <a:ext uri="{FF2B5EF4-FFF2-40B4-BE49-F238E27FC236}">
                  <a16:creationId xmlns:a16="http://schemas.microsoft.com/office/drawing/2014/main" id="{DA6F3EE9-1B62-4F6F-A004-8196CBCB8ADE}"/>
                </a:ext>
              </a:extLst>
            </p:cNvPr>
            <p:cNvSpPr>
              <a:spLocks/>
            </p:cNvSpPr>
            <p:nvPr/>
          </p:nvSpPr>
          <p:spPr bwMode="auto">
            <a:xfrm>
              <a:off x="5019" y="1966"/>
              <a:ext cx="5" cy="170"/>
            </a:xfrm>
            <a:custGeom>
              <a:avLst/>
              <a:gdLst>
                <a:gd name="T0" fmla="*/ 32 w 32"/>
                <a:gd name="T1" fmla="*/ 0 h 851"/>
                <a:gd name="T2" fmla="*/ 0 w 32"/>
                <a:gd name="T3" fmla="*/ 33 h 851"/>
                <a:gd name="T4" fmla="*/ 0 w 32"/>
                <a:gd name="T5" fmla="*/ 851 h 851"/>
                <a:gd name="T6" fmla="*/ 32 w 32"/>
                <a:gd name="T7" fmla="*/ 819 h 851"/>
                <a:gd name="T8" fmla="*/ 32 w 32"/>
                <a:gd name="T9" fmla="*/ 0 h 851"/>
                <a:gd name="T10" fmla="*/ 0 60000 65536"/>
                <a:gd name="T11" fmla="*/ 0 60000 65536"/>
                <a:gd name="T12" fmla="*/ 0 60000 65536"/>
                <a:gd name="T13" fmla="*/ 0 60000 65536"/>
                <a:gd name="T14" fmla="*/ 0 60000 65536"/>
                <a:gd name="T15" fmla="*/ 0 w 32"/>
                <a:gd name="T16" fmla="*/ 0 h 851"/>
                <a:gd name="T17" fmla="*/ 32 w 32"/>
                <a:gd name="T18" fmla="*/ 851 h 851"/>
              </a:gdLst>
              <a:ahLst/>
              <a:cxnLst>
                <a:cxn ang="T10">
                  <a:pos x="T0" y="T1"/>
                </a:cxn>
                <a:cxn ang="T11">
                  <a:pos x="T2" y="T3"/>
                </a:cxn>
                <a:cxn ang="T12">
                  <a:pos x="T4" y="T5"/>
                </a:cxn>
                <a:cxn ang="T13">
                  <a:pos x="T6" y="T7"/>
                </a:cxn>
                <a:cxn ang="T14">
                  <a:pos x="T8" y="T9"/>
                </a:cxn>
              </a:cxnLst>
              <a:rect l="T15" t="T16" r="T17" b="T18"/>
              <a:pathLst>
                <a:path w="32" h="851">
                  <a:moveTo>
                    <a:pt x="32" y="0"/>
                  </a:moveTo>
                  <a:lnTo>
                    <a:pt x="0" y="33"/>
                  </a:lnTo>
                  <a:lnTo>
                    <a:pt x="0" y="851"/>
                  </a:lnTo>
                  <a:lnTo>
                    <a:pt x="32" y="819"/>
                  </a:lnTo>
                  <a:lnTo>
                    <a:pt x="32" y="0"/>
                  </a:lnTo>
                </a:path>
              </a:pathLst>
            </a:custGeom>
            <a:noFill/>
            <a:ln w="0">
              <a:solidFill>
                <a:srgbClr val="000000"/>
              </a:solidFill>
              <a:prstDash val="solid"/>
              <a:round/>
              <a:headEnd/>
              <a:tailEnd/>
            </a:ln>
          </p:spPr>
          <p:txBody>
            <a:bodyPr/>
            <a:lstStyle/>
            <a:p>
              <a:endParaRPr lang="en-US"/>
            </a:p>
          </p:txBody>
        </p:sp>
        <p:sp>
          <p:nvSpPr>
            <p:cNvPr id="34" name="Freeform 433">
              <a:extLst>
                <a:ext uri="{FF2B5EF4-FFF2-40B4-BE49-F238E27FC236}">
                  <a16:creationId xmlns:a16="http://schemas.microsoft.com/office/drawing/2014/main" id="{175D42BD-01BF-4291-AD37-8B3CF26FBAA1}"/>
                </a:ext>
              </a:extLst>
            </p:cNvPr>
            <p:cNvSpPr>
              <a:spLocks/>
            </p:cNvSpPr>
            <p:nvPr/>
          </p:nvSpPr>
          <p:spPr bwMode="auto">
            <a:xfrm>
              <a:off x="5019" y="2129"/>
              <a:ext cx="67" cy="7"/>
            </a:xfrm>
            <a:custGeom>
              <a:avLst/>
              <a:gdLst>
                <a:gd name="T0" fmla="*/ 32 w 400"/>
                <a:gd name="T1" fmla="*/ 0 h 32"/>
                <a:gd name="T2" fmla="*/ 0 w 400"/>
                <a:gd name="T3" fmla="*/ 32 h 32"/>
                <a:gd name="T4" fmla="*/ 400 w 400"/>
                <a:gd name="T5" fmla="*/ 0 h 32"/>
                <a:gd name="T6" fmla="*/ 32 w 400"/>
                <a:gd name="T7" fmla="*/ 0 h 32"/>
                <a:gd name="T8" fmla="*/ 0 60000 65536"/>
                <a:gd name="T9" fmla="*/ 0 60000 65536"/>
                <a:gd name="T10" fmla="*/ 0 60000 65536"/>
                <a:gd name="T11" fmla="*/ 0 60000 65536"/>
                <a:gd name="T12" fmla="*/ 0 w 400"/>
                <a:gd name="T13" fmla="*/ 0 h 32"/>
                <a:gd name="T14" fmla="*/ 400 w 400"/>
                <a:gd name="T15" fmla="*/ 32 h 32"/>
              </a:gdLst>
              <a:ahLst/>
              <a:cxnLst>
                <a:cxn ang="T8">
                  <a:pos x="T0" y="T1"/>
                </a:cxn>
                <a:cxn ang="T9">
                  <a:pos x="T2" y="T3"/>
                </a:cxn>
                <a:cxn ang="T10">
                  <a:pos x="T4" y="T5"/>
                </a:cxn>
                <a:cxn ang="T11">
                  <a:pos x="T6" y="T7"/>
                </a:cxn>
              </a:cxnLst>
              <a:rect l="T12" t="T13" r="T14" b="T15"/>
              <a:pathLst>
                <a:path w="400" h="32">
                  <a:moveTo>
                    <a:pt x="32" y="0"/>
                  </a:moveTo>
                  <a:lnTo>
                    <a:pt x="0" y="32"/>
                  </a:lnTo>
                  <a:lnTo>
                    <a:pt x="400" y="0"/>
                  </a:lnTo>
                  <a:lnTo>
                    <a:pt x="32" y="0"/>
                  </a:lnTo>
                  <a:close/>
                </a:path>
              </a:pathLst>
            </a:custGeom>
            <a:solidFill>
              <a:srgbClr val="000000"/>
            </a:solidFill>
            <a:ln w="9525">
              <a:noFill/>
              <a:round/>
              <a:headEnd/>
              <a:tailEnd/>
            </a:ln>
          </p:spPr>
          <p:txBody>
            <a:bodyPr/>
            <a:lstStyle/>
            <a:p>
              <a:endParaRPr lang="en-US"/>
            </a:p>
          </p:txBody>
        </p:sp>
        <p:sp>
          <p:nvSpPr>
            <p:cNvPr id="35" name="Freeform 434">
              <a:extLst>
                <a:ext uri="{FF2B5EF4-FFF2-40B4-BE49-F238E27FC236}">
                  <a16:creationId xmlns:a16="http://schemas.microsoft.com/office/drawing/2014/main" id="{C7C54BC6-B392-4787-81C0-54C777D34F68}"/>
                </a:ext>
              </a:extLst>
            </p:cNvPr>
            <p:cNvSpPr>
              <a:spLocks/>
            </p:cNvSpPr>
            <p:nvPr/>
          </p:nvSpPr>
          <p:spPr bwMode="auto">
            <a:xfrm>
              <a:off x="5019" y="2129"/>
              <a:ext cx="72" cy="7"/>
            </a:xfrm>
            <a:custGeom>
              <a:avLst/>
              <a:gdLst>
                <a:gd name="T0" fmla="*/ 0 w 432"/>
                <a:gd name="T1" fmla="*/ 32 h 32"/>
                <a:gd name="T2" fmla="*/ 400 w 432"/>
                <a:gd name="T3" fmla="*/ 0 h 32"/>
                <a:gd name="T4" fmla="*/ 432 w 432"/>
                <a:gd name="T5" fmla="*/ 32 h 32"/>
                <a:gd name="T6" fmla="*/ 0 w 432"/>
                <a:gd name="T7" fmla="*/ 32 h 32"/>
                <a:gd name="T8" fmla="*/ 0 60000 65536"/>
                <a:gd name="T9" fmla="*/ 0 60000 65536"/>
                <a:gd name="T10" fmla="*/ 0 60000 65536"/>
                <a:gd name="T11" fmla="*/ 0 60000 65536"/>
                <a:gd name="T12" fmla="*/ 0 w 432"/>
                <a:gd name="T13" fmla="*/ 0 h 32"/>
                <a:gd name="T14" fmla="*/ 432 w 432"/>
                <a:gd name="T15" fmla="*/ 32 h 32"/>
              </a:gdLst>
              <a:ahLst/>
              <a:cxnLst>
                <a:cxn ang="T8">
                  <a:pos x="T0" y="T1"/>
                </a:cxn>
                <a:cxn ang="T9">
                  <a:pos x="T2" y="T3"/>
                </a:cxn>
                <a:cxn ang="T10">
                  <a:pos x="T4" y="T5"/>
                </a:cxn>
                <a:cxn ang="T11">
                  <a:pos x="T6" y="T7"/>
                </a:cxn>
              </a:cxnLst>
              <a:rect l="T12" t="T13" r="T14" b="T15"/>
              <a:pathLst>
                <a:path w="432" h="32">
                  <a:moveTo>
                    <a:pt x="0" y="32"/>
                  </a:moveTo>
                  <a:lnTo>
                    <a:pt x="400" y="0"/>
                  </a:lnTo>
                  <a:lnTo>
                    <a:pt x="432" y="32"/>
                  </a:lnTo>
                  <a:lnTo>
                    <a:pt x="0" y="32"/>
                  </a:lnTo>
                  <a:close/>
                </a:path>
              </a:pathLst>
            </a:custGeom>
            <a:solidFill>
              <a:srgbClr val="000000"/>
            </a:solidFill>
            <a:ln w="9525">
              <a:noFill/>
              <a:round/>
              <a:headEnd/>
              <a:tailEnd/>
            </a:ln>
          </p:spPr>
          <p:txBody>
            <a:bodyPr/>
            <a:lstStyle/>
            <a:p>
              <a:endParaRPr lang="en-US"/>
            </a:p>
          </p:txBody>
        </p:sp>
        <p:sp>
          <p:nvSpPr>
            <p:cNvPr id="36" name="Freeform 435">
              <a:extLst>
                <a:ext uri="{FF2B5EF4-FFF2-40B4-BE49-F238E27FC236}">
                  <a16:creationId xmlns:a16="http://schemas.microsoft.com/office/drawing/2014/main" id="{692B69F4-C244-45D7-84BC-68F1541128BF}"/>
                </a:ext>
              </a:extLst>
            </p:cNvPr>
            <p:cNvSpPr>
              <a:spLocks/>
            </p:cNvSpPr>
            <p:nvPr/>
          </p:nvSpPr>
          <p:spPr bwMode="auto">
            <a:xfrm>
              <a:off x="5019" y="2129"/>
              <a:ext cx="72" cy="7"/>
            </a:xfrm>
            <a:custGeom>
              <a:avLst/>
              <a:gdLst>
                <a:gd name="T0" fmla="*/ 32 w 432"/>
                <a:gd name="T1" fmla="*/ 0 h 32"/>
                <a:gd name="T2" fmla="*/ 0 w 432"/>
                <a:gd name="T3" fmla="*/ 32 h 32"/>
                <a:gd name="T4" fmla="*/ 432 w 432"/>
                <a:gd name="T5" fmla="*/ 32 h 32"/>
                <a:gd name="T6" fmla="*/ 400 w 432"/>
                <a:gd name="T7" fmla="*/ 0 h 32"/>
                <a:gd name="T8" fmla="*/ 32 w 432"/>
                <a:gd name="T9" fmla="*/ 0 h 32"/>
                <a:gd name="T10" fmla="*/ 0 60000 65536"/>
                <a:gd name="T11" fmla="*/ 0 60000 65536"/>
                <a:gd name="T12" fmla="*/ 0 60000 65536"/>
                <a:gd name="T13" fmla="*/ 0 60000 65536"/>
                <a:gd name="T14" fmla="*/ 0 60000 65536"/>
                <a:gd name="T15" fmla="*/ 0 w 432"/>
                <a:gd name="T16" fmla="*/ 0 h 32"/>
                <a:gd name="T17" fmla="*/ 432 w 432"/>
                <a:gd name="T18" fmla="*/ 32 h 32"/>
              </a:gdLst>
              <a:ahLst/>
              <a:cxnLst>
                <a:cxn ang="T10">
                  <a:pos x="T0" y="T1"/>
                </a:cxn>
                <a:cxn ang="T11">
                  <a:pos x="T2" y="T3"/>
                </a:cxn>
                <a:cxn ang="T12">
                  <a:pos x="T4" y="T5"/>
                </a:cxn>
                <a:cxn ang="T13">
                  <a:pos x="T6" y="T7"/>
                </a:cxn>
                <a:cxn ang="T14">
                  <a:pos x="T8" y="T9"/>
                </a:cxn>
              </a:cxnLst>
              <a:rect l="T15" t="T16" r="T17" b="T18"/>
              <a:pathLst>
                <a:path w="432" h="32">
                  <a:moveTo>
                    <a:pt x="32" y="0"/>
                  </a:moveTo>
                  <a:lnTo>
                    <a:pt x="0" y="32"/>
                  </a:lnTo>
                  <a:lnTo>
                    <a:pt x="432" y="32"/>
                  </a:lnTo>
                  <a:lnTo>
                    <a:pt x="400" y="0"/>
                  </a:lnTo>
                  <a:lnTo>
                    <a:pt x="32" y="0"/>
                  </a:lnTo>
                </a:path>
              </a:pathLst>
            </a:custGeom>
            <a:noFill/>
            <a:ln w="0">
              <a:solidFill>
                <a:srgbClr val="000000"/>
              </a:solidFill>
              <a:prstDash val="solid"/>
              <a:round/>
              <a:headEnd/>
              <a:tailEnd/>
            </a:ln>
          </p:spPr>
          <p:txBody>
            <a:bodyPr/>
            <a:lstStyle/>
            <a:p>
              <a:endParaRPr lang="en-US"/>
            </a:p>
          </p:txBody>
        </p:sp>
        <p:sp>
          <p:nvSpPr>
            <p:cNvPr id="37" name="Freeform 436">
              <a:extLst>
                <a:ext uri="{FF2B5EF4-FFF2-40B4-BE49-F238E27FC236}">
                  <a16:creationId xmlns:a16="http://schemas.microsoft.com/office/drawing/2014/main" id="{CAC2DAC3-AC83-40CC-BB91-B80B614CCE0B}"/>
                </a:ext>
              </a:extLst>
            </p:cNvPr>
            <p:cNvSpPr>
              <a:spLocks/>
            </p:cNvSpPr>
            <p:nvPr/>
          </p:nvSpPr>
          <p:spPr bwMode="auto">
            <a:xfrm>
              <a:off x="5086" y="1966"/>
              <a:ext cx="5" cy="170"/>
            </a:xfrm>
            <a:custGeom>
              <a:avLst/>
              <a:gdLst>
                <a:gd name="T0" fmla="*/ 0 w 32"/>
                <a:gd name="T1" fmla="*/ 819 h 851"/>
                <a:gd name="T2" fmla="*/ 32 w 32"/>
                <a:gd name="T3" fmla="*/ 851 h 851"/>
                <a:gd name="T4" fmla="*/ 0 w 32"/>
                <a:gd name="T5" fmla="*/ 0 h 851"/>
                <a:gd name="T6" fmla="*/ 0 w 32"/>
                <a:gd name="T7" fmla="*/ 819 h 851"/>
                <a:gd name="T8" fmla="*/ 0 60000 65536"/>
                <a:gd name="T9" fmla="*/ 0 60000 65536"/>
                <a:gd name="T10" fmla="*/ 0 60000 65536"/>
                <a:gd name="T11" fmla="*/ 0 60000 65536"/>
                <a:gd name="T12" fmla="*/ 0 w 32"/>
                <a:gd name="T13" fmla="*/ 0 h 851"/>
                <a:gd name="T14" fmla="*/ 32 w 32"/>
                <a:gd name="T15" fmla="*/ 851 h 851"/>
              </a:gdLst>
              <a:ahLst/>
              <a:cxnLst>
                <a:cxn ang="T8">
                  <a:pos x="T0" y="T1"/>
                </a:cxn>
                <a:cxn ang="T9">
                  <a:pos x="T2" y="T3"/>
                </a:cxn>
                <a:cxn ang="T10">
                  <a:pos x="T4" y="T5"/>
                </a:cxn>
                <a:cxn ang="T11">
                  <a:pos x="T6" y="T7"/>
                </a:cxn>
              </a:cxnLst>
              <a:rect l="T12" t="T13" r="T14" b="T15"/>
              <a:pathLst>
                <a:path w="32" h="851">
                  <a:moveTo>
                    <a:pt x="0" y="819"/>
                  </a:moveTo>
                  <a:lnTo>
                    <a:pt x="32" y="851"/>
                  </a:lnTo>
                  <a:lnTo>
                    <a:pt x="0" y="0"/>
                  </a:lnTo>
                  <a:lnTo>
                    <a:pt x="0" y="819"/>
                  </a:lnTo>
                  <a:close/>
                </a:path>
              </a:pathLst>
            </a:custGeom>
            <a:solidFill>
              <a:srgbClr val="000000"/>
            </a:solidFill>
            <a:ln w="9525">
              <a:noFill/>
              <a:round/>
              <a:headEnd/>
              <a:tailEnd/>
            </a:ln>
          </p:spPr>
          <p:txBody>
            <a:bodyPr/>
            <a:lstStyle/>
            <a:p>
              <a:endParaRPr lang="en-US"/>
            </a:p>
          </p:txBody>
        </p:sp>
        <p:sp>
          <p:nvSpPr>
            <p:cNvPr id="38" name="Freeform 437">
              <a:extLst>
                <a:ext uri="{FF2B5EF4-FFF2-40B4-BE49-F238E27FC236}">
                  <a16:creationId xmlns:a16="http://schemas.microsoft.com/office/drawing/2014/main" id="{81C7A08E-0241-4A41-9192-B0657970BBA8}"/>
                </a:ext>
              </a:extLst>
            </p:cNvPr>
            <p:cNvSpPr>
              <a:spLocks/>
            </p:cNvSpPr>
            <p:nvPr/>
          </p:nvSpPr>
          <p:spPr bwMode="auto">
            <a:xfrm>
              <a:off x="5086" y="1966"/>
              <a:ext cx="5" cy="170"/>
            </a:xfrm>
            <a:custGeom>
              <a:avLst/>
              <a:gdLst>
                <a:gd name="T0" fmla="*/ 32 w 32"/>
                <a:gd name="T1" fmla="*/ 851 h 851"/>
                <a:gd name="T2" fmla="*/ 0 w 32"/>
                <a:gd name="T3" fmla="*/ 0 h 851"/>
                <a:gd name="T4" fmla="*/ 32 w 32"/>
                <a:gd name="T5" fmla="*/ 33 h 851"/>
                <a:gd name="T6" fmla="*/ 32 w 32"/>
                <a:gd name="T7" fmla="*/ 851 h 851"/>
                <a:gd name="T8" fmla="*/ 0 60000 65536"/>
                <a:gd name="T9" fmla="*/ 0 60000 65536"/>
                <a:gd name="T10" fmla="*/ 0 60000 65536"/>
                <a:gd name="T11" fmla="*/ 0 60000 65536"/>
                <a:gd name="T12" fmla="*/ 0 w 32"/>
                <a:gd name="T13" fmla="*/ 0 h 851"/>
                <a:gd name="T14" fmla="*/ 32 w 32"/>
                <a:gd name="T15" fmla="*/ 851 h 851"/>
              </a:gdLst>
              <a:ahLst/>
              <a:cxnLst>
                <a:cxn ang="T8">
                  <a:pos x="T0" y="T1"/>
                </a:cxn>
                <a:cxn ang="T9">
                  <a:pos x="T2" y="T3"/>
                </a:cxn>
                <a:cxn ang="T10">
                  <a:pos x="T4" y="T5"/>
                </a:cxn>
                <a:cxn ang="T11">
                  <a:pos x="T6" y="T7"/>
                </a:cxn>
              </a:cxnLst>
              <a:rect l="T12" t="T13" r="T14" b="T15"/>
              <a:pathLst>
                <a:path w="32" h="851">
                  <a:moveTo>
                    <a:pt x="32" y="851"/>
                  </a:moveTo>
                  <a:lnTo>
                    <a:pt x="0" y="0"/>
                  </a:lnTo>
                  <a:lnTo>
                    <a:pt x="32" y="33"/>
                  </a:lnTo>
                  <a:lnTo>
                    <a:pt x="32" y="851"/>
                  </a:lnTo>
                  <a:close/>
                </a:path>
              </a:pathLst>
            </a:custGeom>
            <a:solidFill>
              <a:srgbClr val="000000"/>
            </a:solidFill>
            <a:ln w="9525">
              <a:noFill/>
              <a:round/>
              <a:headEnd/>
              <a:tailEnd/>
            </a:ln>
          </p:spPr>
          <p:txBody>
            <a:bodyPr/>
            <a:lstStyle/>
            <a:p>
              <a:endParaRPr lang="en-US"/>
            </a:p>
          </p:txBody>
        </p:sp>
        <p:sp>
          <p:nvSpPr>
            <p:cNvPr id="39" name="Freeform 438">
              <a:extLst>
                <a:ext uri="{FF2B5EF4-FFF2-40B4-BE49-F238E27FC236}">
                  <a16:creationId xmlns:a16="http://schemas.microsoft.com/office/drawing/2014/main" id="{72E9AFD4-1D9B-4B0C-A48A-D19837B5E960}"/>
                </a:ext>
              </a:extLst>
            </p:cNvPr>
            <p:cNvSpPr>
              <a:spLocks/>
            </p:cNvSpPr>
            <p:nvPr/>
          </p:nvSpPr>
          <p:spPr bwMode="auto">
            <a:xfrm>
              <a:off x="5086" y="1966"/>
              <a:ext cx="5" cy="170"/>
            </a:xfrm>
            <a:custGeom>
              <a:avLst/>
              <a:gdLst>
                <a:gd name="T0" fmla="*/ 0 w 32"/>
                <a:gd name="T1" fmla="*/ 819 h 851"/>
                <a:gd name="T2" fmla="*/ 32 w 32"/>
                <a:gd name="T3" fmla="*/ 851 h 851"/>
                <a:gd name="T4" fmla="*/ 32 w 32"/>
                <a:gd name="T5" fmla="*/ 33 h 851"/>
                <a:gd name="T6" fmla="*/ 0 w 32"/>
                <a:gd name="T7" fmla="*/ 0 h 851"/>
                <a:gd name="T8" fmla="*/ 0 w 32"/>
                <a:gd name="T9" fmla="*/ 819 h 851"/>
                <a:gd name="T10" fmla="*/ 0 60000 65536"/>
                <a:gd name="T11" fmla="*/ 0 60000 65536"/>
                <a:gd name="T12" fmla="*/ 0 60000 65536"/>
                <a:gd name="T13" fmla="*/ 0 60000 65536"/>
                <a:gd name="T14" fmla="*/ 0 60000 65536"/>
                <a:gd name="T15" fmla="*/ 0 w 32"/>
                <a:gd name="T16" fmla="*/ 0 h 851"/>
                <a:gd name="T17" fmla="*/ 32 w 32"/>
                <a:gd name="T18" fmla="*/ 851 h 851"/>
              </a:gdLst>
              <a:ahLst/>
              <a:cxnLst>
                <a:cxn ang="T10">
                  <a:pos x="T0" y="T1"/>
                </a:cxn>
                <a:cxn ang="T11">
                  <a:pos x="T2" y="T3"/>
                </a:cxn>
                <a:cxn ang="T12">
                  <a:pos x="T4" y="T5"/>
                </a:cxn>
                <a:cxn ang="T13">
                  <a:pos x="T6" y="T7"/>
                </a:cxn>
                <a:cxn ang="T14">
                  <a:pos x="T8" y="T9"/>
                </a:cxn>
              </a:cxnLst>
              <a:rect l="T15" t="T16" r="T17" b="T18"/>
              <a:pathLst>
                <a:path w="32" h="851">
                  <a:moveTo>
                    <a:pt x="0" y="819"/>
                  </a:moveTo>
                  <a:lnTo>
                    <a:pt x="32" y="851"/>
                  </a:lnTo>
                  <a:lnTo>
                    <a:pt x="32" y="33"/>
                  </a:lnTo>
                  <a:lnTo>
                    <a:pt x="0" y="0"/>
                  </a:lnTo>
                  <a:lnTo>
                    <a:pt x="0" y="819"/>
                  </a:lnTo>
                </a:path>
              </a:pathLst>
            </a:custGeom>
            <a:noFill/>
            <a:ln w="0">
              <a:solidFill>
                <a:srgbClr val="000000"/>
              </a:solidFill>
              <a:prstDash val="solid"/>
              <a:round/>
              <a:headEnd/>
              <a:tailEnd/>
            </a:ln>
          </p:spPr>
          <p:txBody>
            <a:bodyPr/>
            <a:lstStyle/>
            <a:p>
              <a:endParaRPr lang="en-US"/>
            </a:p>
          </p:txBody>
        </p:sp>
        <p:sp>
          <p:nvSpPr>
            <p:cNvPr id="40" name="Freeform 439">
              <a:extLst>
                <a:ext uri="{FF2B5EF4-FFF2-40B4-BE49-F238E27FC236}">
                  <a16:creationId xmlns:a16="http://schemas.microsoft.com/office/drawing/2014/main" id="{BF662C4A-286A-477B-8594-7B4331471A69}"/>
                </a:ext>
              </a:extLst>
            </p:cNvPr>
            <p:cNvSpPr>
              <a:spLocks/>
            </p:cNvSpPr>
            <p:nvPr/>
          </p:nvSpPr>
          <p:spPr bwMode="auto">
            <a:xfrm>
              <a:off x="5086" y="1966"/>
              <a:ext cx="272" cy="6"/>
            </a:xfrm>
            <a:custGeom>
              <a:avLst/>
              <a:gdLst>
                <a:gd name="T0" fmla="*/ 0 w 1634"/>
                <a:gd name="T1" fmla="*/ 0 h 33"/>
                <a:gd name="T2" fmla="*/ 32 w 1634"/>
                <a:gd name="T3" fmla="*/ 33 h 33"/>
                <a:gd name="T4" fmla="*/ 1634 w 1634"/>
                <a:gd name="T5" fmla="*/ 0 h 33"/>
                <a:gd name="T6" fmla="*/ 0 w 1634"/>
                <a:gd name="T7" fmla="*/ 0 h 33"/>
                <a:gd name="T8" fmla="*/ 0 60000 65536"/>
                <a:gd name="T9" fmla="*/ 0 60000 65536"/>
                <a:gd name="T10" fmla="*/ 0 60000 65536"/>
                <a:gd name="T11" fmla="*/ 0 60000 65536"/>
                <a:gd name="T12" fmla="*/ 0 w 1634"/>
                <a:gd name="T13" fmla="*/ 0 h 33"/>
                <a:gd name="T14" fmla="*/ 1634 w 1634"/>
                <a:gd name="T15" fmla="*/ 33 h 33"/>
              </a:gdLst>
              <a:ahLst/>
              <a:cxnLst>
                <a:cxn ang="T8">
                  <a:pos x="T0" y="T1"/>
                </a:cxn>
                <a:cxn ang="T9">
                  <a:pos x="T2" y="T3"/>
                </a:cxn>
                <a:cxn ang="T10">
                  <a:pos x="T4" y="T5"/>
                </a:cxn>
                <a:cxn ang="T11">
                  <a:pos x="T6" y="T7"/>
                </a:cxn>
              </a:cxnLst>
              <a:rect l="T12" t="T13" r="T14" b="T15"/>
              <a:pathLst>
                <a:path w="1634" h="33">
                  <a:moveTo>
                    <a:pt x="0" y="0"/>
                  </a:moveTo>
                  <a:lnTo>
                    <a:pt x="32" y="33"/>
                  </a:lnTo>
                  <a:lnTo>
                    <a:pt x="1634" y="0"/>
                  </a:lnTo>
                  <a:lnTo>
                    <a:pt x="0" y="0"/>
                  </a:lnTo>
                  <a:close/>
                </a:path>
              </a:pathLst>
            </a:custGeom>
            <a:solidFill>
              <a:srgbClr val="000000"/>
            </a:solidFill>
            <a:ln w="9525">
              <a:noFill/>
              <a:round/>
              <a:headEnd/>
              <a:tailEnd/>
            </a:ln>
          </p:spPr>
          <p:txBody>
            <a:bodyPr/>
            <a:lstStyle/>
            <a:p>
              <a:endParaRPr lang="en-US"/>
            </a:p>
          </p:txBody>
        </p:sp>
        <p:sp>
          <p:nvSpPr>
            <p:cNvPr id="41" name="Freeform 440">
              <a:extLst>
                <a:ext uri="{FF2B5EF4-FFF2-40B4-BE49-F238E27FC236}">
                  <a16:creationId xmlns:a16="http://schemas.microsoft.com/office/drawing/2014/main" id="{CF521746-0F39-47A0-BF3B-F02CEBCB3E42}"/>
                </a:ext>
              </a:extLst>
            </p:cNvPr>
            <p:cNvSpPr>
              <a:spLocks/>
            </p:cNvSpPr>
            <p:nvPr/>
          </p:nvSpPr>
          <p:spPr bwMode="auto">
            <a:xfrm>
              <a:off x="5091" y="1966"/>
              <a:ext cx="267" cy="6"/>
            </a:xfrm>
            <a:custGeom>
              <a:avLst/>
              <a:gdLst>
                <a:gd name="T0" fmla="*/ 0 w 1602"/>
                <a:gd name="T1" fmla="*/ 33 h 33"/>
                <a:gd name="T2" fmla="*/ 1602 w 1602"/>
                <a:gd name="T3" fmla="*/ 0 h 33"/>
                <a:gd name="T4" fmla="*/ 1570 w 1602"/>
                <a:gd name="T5" fmla="*/ 33 h 33"/>
                <a:gd name="T6" fmla="*/ 0 w 1602"/>
                <a:gd name="T7" fmla="*/ 33 h 33"/>
                <a:gd name="T8" fmla="*/ 0 60000 65536"/>
                <a:gd name="T9" fmla="*/ 0 60000 65536"/>
                <a:gd name="T10" fmla="*/ 0 60000 65536"/>
                <a:gd name="T11" fmla="*/ 0 60000 65536"/>
                <a:gd name="T12" fmla="*/ 0 w 1602"/>
                <a:gd name="T13" fmla="*/ 0 h 33"/>
                <a:gd name="T14" fmla="*/ 1602 w 1602"/>
                <a:gd name="T15" fmla="*/ 33 h 33"/>
              </a:gdLst>
              <a:ahLst/>
              <a:cxnLst>
                <a:cxn ang="T8">
                  <a:pos x="T0" y="T1"/>
                </a:cxn>
                <a:cxn ang="T9">
                  <a:pos x="T2" y="T3"/>
                </a:cxn>
                <a:cxn ang="T10">
                  <a:pos x="T4" y="T5"/>
                </a:cxn>
                <a:cxn ang="T11">
                  <a:pos x="T6" y="T7"/>
                </a:cxn>
              </a:cxnLst>
              <a:rect l="T12" t="T13" r="T14" b="T15"/>
              <a:pathLst>
                <a:path w="1602" h="33">
                  <a:moveTo>
                    <a:pt x="0" y="33"/>
                  </a:moveTo>
                  <a:lnTo>
                    <a:pt x="1602" y="0"/>
                  </a:lnTo>
                  <a:lnTo>
                    <a:pt x="1570" y="33"/>
                  </a:lnTo>
                  <a:lnTo>
                    <a:pt x="0" y="33"/>
                  </a:lnTo>
                  <a:close/>
                </a:path>
              </a:pathLst>
            </a:custGeom>
            <a:solidFill>
              <a:srgbClr val="000000"/>
            </a:solidFill>
            <a:ln w="9525">
              <a:noFill/>
              <a:round/>
              <a:headEnd/>
              <a:tailEnd/>
            </a:ln>
          </p:spPr>
          <p:txBody>
            <a:bodyPr/>
            <a:lstStyle/>
            <a:p>
              <a:endParaRPr lang="en-US"/>
            </a:p>
          </p:txBody>
        </p:sp>
        <p:sp>
          <p:nvSpPr>
            <p:cNvPr id="42" name="Freeform 441">
              <a:extLst>
                <a:ext uri="{FF2B5EF4-FFF2-40B4-BE49-F238E27FC236}">
                  <a16:creationId xmlns:a16="http://schemas.microsoft.com/office/drawing/2014/main" id="{C83B7572-34A5-4A3B-8886-9F1CF0E8CF27}"/>
                </a:ext>
              </a:extLst>
            </p:cNvPr>
            <p:cNvSpPr>
              <a:spLocks/>
            </p:cNvSpPr>
            <p:nvPr/>
          </p:nvSpPr>
          <p:spPr bwMode="auto">
            <a:xfrm>
              <a:off x="5086" y="1966"/>
              <a:ext cx="272" cy="6"/>
            </a:xfrm>
            <a:custGeom>
              <a:avLst/>
              <a:gdLst>
                <a:gd name="T0" fmla="*/ 0 w 1634"/>
                <a:gd name="T1" fmla="*/ 0 h 33"/>
                <a:gd name="T2" fmla="*/ 32 w 1634"/>
                <a:gd name="T3" fmla="*/ 33 h 33"/>
                <a:gd name="T4" fmla="*/ 1602 w 1634"/>
                <a:gd name="T5" fmla="*/ 33 h 33"/>
                <a:gd name="T6" fmla="*/ 1634 w 1634"/>
                <a:gd name="T7" fmla="*/ 0 h 33"/>
                <a:gd name="T8" fmla="*/ 0 w 1634"/>
                <a:gd name="T9" fmla="*/ 0 h 33"/>
                <a:gd name="T10" fmla="*/ 0 60000 65536"/>
                <a:gd name="T11" fmla="*/ 0 60000 65536"/>
                <a:gd name="T12" fmla="*/ 0 60000 65536"/>
                <a:gd name="T13" fmla="*/ 0 60000 65536"/>
                <a:gd name="T14" fmla="*/ 0 60000 65536"/>
                <a:gd name="T15" fmla="*/ 0 w 1634"/>
                <a:gd name="T16" fmla="*/ 0 h 33"/>
                <a:gd name="T17" fmla="*/ 1634 w 1634"/>
                <a:gd name="T18" fmla="*/ 33 h 33"/>
              </a:gdLst>
              <a:ahLst/>
              <a:cxnLst>
                <a:cxn ang="T10">
                  <a:pos x="T0" y="T1"/>
                </a:cxn>
                <a:cxn ang="T11">
                  <a:pos x="T2" y="T3"/>
                </a:cxn>
                <a:cxn ang="T12">
                  <a:pos x="T4" y="T5"/>
                </a:cxn>
                <a:cxn ang="T13">
                  <a:pos x="T6" y="T7"/>
                </a:cxn>
                <a:cxn ang="T14">
                  <a:pos x="T8" y="T9"/>
                </a:cxn>
              </a:cxnLst>
              <a:rect l="T15" t="T16" r="T17" b="T18"/>
              <a:pathLst>
                <a:path w="1634" h="33">
                  <a:moveTo>
                    <a:pt x="0" y="0"/>
                  </a:moveTo>
                  <a:lnTo>
                    <a:pt x="32" y="33"/>
                  </a:lnTo>
                  <a:lnTo>
                    <a:pt x="1602" y="33"/>
                  </a:lnTo>
                  <a:lnTo>
                    <a:pt x="1634" y="0"/>
                  </a:lnTo>
                  <a:lnTo>
                    <a:pt x="0" y="0"/>
                  </a:lnTo>
                </a:path>
              </a:pathLst>
            </a:custGeom>
            <a:noFill/>
            <a:ln w="0">
              <a:solidFill>
                <a:srgbClr val="000000"/>
              </a:solidFill>
              <a:prstDash val="solid"/>
              <a:round/>
              <a:headEnd/>
              <a:tailEnd/>
            </a:ln>
          </p:spPr>
          <p:txBody>
            <a:bodyPr/>
            <a:lstStyle/>
            <a:p>
              <a:endParaRPr lang="en-US"/>
            </a:p>
          </p:txBody>
        </p:sp>
        <p:sp>
          <p:nvSpPr>
            <p:cNvPr id="43" name="Freeform 442">
              <a:extLst>
                <a:ext uri="{FF2B5EF4-FFF2-40B4-BE49-F238E27FC236}">
                  <a16:creationId xmlns:a16="http://schemas.microsoft.com/office/drawing/2014/main" id="{E9328A96-F1F9-4F67-B38B-ACFE6CA497DC}"/>
                </a:ext>
              </a:extLst>
            </p:cNvPr>
            <p:cNvSpPr>
              <a:spLocks/>
            </p:cNvSpPr>
            <p:nvPr/>
          </p:nvSpPr>
          <p:spPr bwMode="auto">
            <a:xfrm>
              <a:off x="5353" y="1966"/>
              <a:ext cx="5" cy="163"/>
            </a:xfrm>
            <a:custGeom>
              <a:avLst/>
              <a:gdLst>
                <a:gd name="T0" fmla="*/ 32 w 32"/>
                <a:gd name="T1" fmla="*/ 0 h 819"/>
                <a:gd name="T2" fmla="*/ 0 w 32"/>
                <a:gd name="T3" fmla="*/ 33 h 819"/>
                <a:gd name="T4" fmla="*/ 32 w 32"/>
                <a:gd name="T5" fmla="*/ 819 h 819"/>
                <a:gd name="T6" fmla="*/ 32 w 32"/>
                <a:gd name="T7" fmla="*/ 0 h 819"/>
                <a:gd name="T8" fmla="*/ 0 60000 65536"/>
                <a:gd name="T9" fmla="*/ 0 60000 65536"/>
                <a:gd name="T10" fmla="*/ 0 60000 65536"/>
                <a:gd name="T11" fmla="*/ 0 60000 65536"/>
                <a:gd name="T12" fmla="*/ 0 w 32"/>
                <a:gd name="T13" fmla="*/ 0 h 819"/>
                <a:gd name="T14" fmla="*/ 32 w 32"/>
                <a:gd name="T15" fmla="*/ 819 h 819"/>
              </a:gdLst>
              <a:ahLst/>
              <a:cxnLst>
                <a:cxn ang="T8">
                  <a:pos x="T0" y="T1"/>
                </a:cxn>
                <a:cxn ang="T9">
                  <a:pos x="T2" y="T3"/>
                </a:cxn>
                <a:cxn ang="T10">
                  <a:pos x="T4" y="T5"/>
                </a:cxn>
                <a:cxn ang="T11">
                  <a:pos x="T6" y="T7"/>
                </a:cxn>
              </a:cxnLst>
              <a:rect l="T12" t="T13" r="T14" b="T15"/>
              <a:pathLst>
                <a:path w="32" h="819">
                  <a:moveTo>
                    <a:pt x="32" y="0"/>
                  </a:moveTo>
                  <a:lnTo>
                    <a:pt x="0" y="33"/>
                  </a:lnTo>
                  <a:lnTo>
                    <a:pt x="32" y="819"/>
                  </a:lnTo>
                  <a:lnTo>
                    <a:pt x="32" y="0"/>
                  </a:lnTo>
                  <a:close/>
                </a:path>
              </a:pathLst>
            </a:custGeom>
            <a:solidFill>
              <a:srgbClr val="000000"/>
            </a:solidFill>
            <a:ln w="9525">
              <a:noFill/>
              <a:round/>
              <a:headEnd/>
              <a:tailEnd/>
            </a:ln>
          </p:spPr>
          <p:txBody>
            <a:bodyPr/>
            <a:lstStyle/>
            <a:p>
              <a:endParaRPr lang="en-US"/>
            </a:p>
          </p:txBody>
        </p:sp>
        <p:sp>
          <p:nvSpPr>
            <p:cNvPr id="44" name="Freeform 443">
              <a:extLst>
                <a:ext uri="{FF2B5EF4-FFF2-40B4-BE49-F238E27FC236}">
                  <a16:creationId xmlns:a16="http://schemas.microsoft.com/office/drawing/2014/main" id="{DEFF9574-5410-47BD-9080-2C73C3150119}"/>
                </a:ext>
              </a:extLst>
            </p:cNvPr>
            <p:cNvSpPr>
              <a:spLocks/>
            </p:cNvSpPr>
            <p:nvPr/>
          </p:nvSpPr>
          <p:spPr bwMode="auto">
            <a:xfrm>
              <a:off x="5353" y="1972"/>
              <a:ext cx="5" cy="164"/>
            </a:xfrm>
            <a:custGeom>
              <a:avLst/>
              <a:gdLst>
                <a:gd name="T0" fmla="*/ 0 w 32"/>
                <a:gd name="T1" fmla="*/ 0 h 818"/>
                <a:gd name="T2" fmla="*/ 32 w 32"/>
                <a:gd name="T3" fmla="*/ 786 h 818"/>
                <a:gd name="T4" fmla="*/ 0 w 32"/>
                <a:gd name="T5" fmla="*/ 818 h 818"/>
                <a:gd name="T6" fmla="*/ 0 w 32"/>
                <a:gd name="T7" fmla="*/ 0 h 818"/>
                <a:gd name="T8" fmla="*/ 0 60000 65536"/>
                <a:gd name="T9" fmla="*/ 0 60000 65536"/>
                <a:gd name="T10" fmla="*/ 0 60000 65536"/>
                <a:gd name="T11" fmla="*/ 0 60000 65536"/>
                <a:gd name="T12" fmla="*/ 0 w 32"/>
                <a:gd name="T13" fmla="*/ 0 h 818"/>
                <a:gd name="T14" fmla="*/ 32 w 32"/>
                <a:gd name="T15" fmla="*/ 818 h 818"/>
              </a:gdLst>
              <a:ahLst/>
              <a:cxnLst>
                <a:cxn ang="T8">
                  <a:pos x="T0" y="T1"/>
                </a:cxn>
                <a:cxn ang="T9">
                  <a:pos x="T2" y="T3"/>
                </a:cxn>
                <a:cxn ang="T10">
                  <a:pos x="T4" y="T5"/>
                </a:cxn>
                <a:cxn ang="T11">
                  <a:pos x="T6" y="T7"/>
                </a:cxn>
              </a:cxnLst>
              <a:rect l="T12" t="T13" r="T14" b="T15"/>
              <a:pathLst>
                <a:path w="32" h="818">
                  <a:moveTo>
                    <a:pt x="0" y="0"/>
                  </a:moveTo>
                  <a:lnTo>
                    <a:pt x="32" y="786"/>
                  </a:lnTo>
                  <a:lnTo>
                    <a:pt x="0" y="818"/>
                  </a:lnTo>
                  <a:lnTo>
                    <a:pt x="0" y="0"/>
                  </a:lnTo>
                  <a:close/>
                </a:path>
              </a:pathLst>
            </a:custGeom>
            <a:solidFill>
              <a:srgbClr val="000000"/>
            </a:solidFill>
            <a:ln w="9525">
              <a:noFill/>
              <a:round/>
              <a:headEnd/>
              <a:tailEnd/>
            </a:ln>
          </p:spPr>
          <p:txBody>
            <a:bodyPr/>
            <a:lstStyle/>
            <a:p>
              <a:endParaRPr lang="en-US"/>
            </a:p>
          </p:txBody>
        </p:sp>
        <p:sp>
          <p:nvSpPr>
            <p:cNvPr id="45" name="Freeform 444">
              <a:extLst>
                <a:ext uri="{FF2B5EF4-FFF2-40B4-BE49-F238E27FC236}">
                  <a16:creationId xmlns:a16="http://schemas.microsoft.com/office/drawing/2014/main" id="{0468669E-14BF-4A0C-B943-A99410E62E1B}"/>
                </a:ext>
              </a:extLst>
            </p:cNvPr>
            <p:cNvSpPr>
              <a:spLocks/>
            </p:cNvSpPr>
            <p:nvPr/>
          </p:nvSpPr>
          <p:spPr bwMode="auto">
            <a:xfrm>
              <a:off x="5353" y="1966"/>
              <a:ext cx="5" cy="170"/>
            </a:xfrm>
            <a:custGeom>
              <a:avLst/>
              <a:gdLst>
                <a:gd name="T0" fmla="*/ 32 w 32"/>
                <a:gd name="T1" fmla="*/ 0 h 851"/>
                <a:gd name="T2" fmla="*/ 0 w 32"/>
                <a:gd name="T3" fmla="*/ 33 h 851"/>
                <a:gd name="T4" fmla="*/ 0 w 32"/>
                <a:gd name="T5" fmla="*/ 851 h 851"/>
                <a:gd name="T6" fmla="*/ 32 w 32"/>
                <a:gd name="T7" fmla="*/ 819 h 851"/>
                <a:gd name="T8" fmla="*/ 32 w 32"/>
                <a:gd name="T9" fmla="*/ 0 h 851"/>
                <a:gd name="T10" fmla="*/ 0 60000 65536"/>
                <a:gd name="T11" fmla="*/ 0 60000 65536"/>
                <a:gd name="T12" fmla="*/ 0 60000 65536"/>
                <a:gd name="T13" fmla="*/ 0 60000 65536"/>
                <a:gd name="T14" fmla="*/ 0 60000 65536"/>
                <a:gd name="T15" fmla="*/ 0 w 32"/>
                <a:gd name="T16" fmla="*/ 0 h 851"/>
                <a:gd name="T17" fmla="*/ 32 w 32"/>
                <a:gd name="T18" fmla="*/ 851 h 851"/>
              </a:gdLst>
              <a:ahLst/>
              <a:cxnLst>
                <a:cxn ang="T10">
                  <a:pos x="T0" y="T1"/>
                </a:cxn>
                <a:cxn ang="T11">
                  <a:pos x="T2" y="T3"/>
                </a:cxn>
                <a:cxn ang="T12">
                  <a:pos x="T4" y="T5"/>
                </a:cxn>
                <a:cxn ang="T13">
                  <a:pos x="T6" y="T7"/>
                </a:cxn>
                <a:cxn ang="T14">
                  <a:pos x="T8" y="T9"/>
                </a:cxn>
              </a:cxnLst>
              <a:rect l="T15" t="T16" r="T17" b="T18"/>
              <a:pathLst>
                <a:path w="32" h="851">
                  <a:moveTo>
                    <a:pt x="32" y="0"/>
                  </a:moveTo>
                  <a:lnTo>
                    <a:pt x="0" y="33"/>
                  </a:lnTo>
                  <a:lnTo>
                    <a:pt x="0" y="851"/>
                  </a:lnTo>
                  <a:lnTo>
                    <a:pt x="32" y="819"/>
                  </a:lnTo>
                  <a:lnTo>
                    <a:pt x="32" y="0"/>
                  </a:lnTo>
                </a:path>
              </a:pathLst>
            </a:custGeom>
            <a:noFill/>
            <a:ln w="0">
              <a:solidFill>
                <a:srgbClr val="000000"/>
              </a:solidFill>
              <a:prstDash val="solid"/>
              <a:round/>
              <a:headEnd/>
              <a:tailEnd/>
            </a:ln>
          </p:spPr>
          <p:txBody>
            <a:bodyPr/>
            <a:lstStyle/>
            <a:p>
              <a:endParaRPr lang="en-US"/>
            </a:p>
          </p:txBody>
        </p:sp>
        <p:sp>
          <p:nvSpPr>
            <p:cNvPr id="46" name="Freeform 445">
              <a:extLst>
                <a:ext uri="{FF2B5EF4-FFF2-40B4-BE49-F238E27FC236}">
                  <a16:creationId xmlns:a16="http://schemas.microsoft.com/office/drawing/2014/main" id="{9F35231C-729B-4E31-AF48-F8C7AD4706C0}"/>
                </a:ext>
              </a:extLst>
            </p:cNvPr>
            <p:cNvSpPr>
              <a:spLocks/>
            </p:cNvSpPr>
            <p:nvPr/>
          </p:nvSpPr>
          <p:spPr bwMode="auto">
            <a:xfrm>
              <a:off x="5353" y="2129"/>
              <a:ext cx="66" cy="7"/>
            </a:xfrm>
            <a:custGeom>
              <a:avLst/>
              <a:gdLst>
                <a:gd name="T0" fmla="*/ 32 w 401"/>
                <a:gd name="T1" fmla="*/ 0 h 32"/>
                <a:gd name="T2" fmla="*/ 0 w 401"/>
                <a:gd name="T3" fmla="*/ 32 h 32"/>
                <a:gd name="T4" fmla="*/ 401 w 401"/>
                <a:gd name="T5" fmla="*/ 0 h 32"/>
                <a:gd name="T6" fmla="*/ 32 w 401"/>
                <a:gd name="T7" fmla="*/ 0 h 32"/>
                <a:gd name="T8" fmla="*/ 0 60000 65536"/>
                <a:gd name="T9" fmla="*/ 0 60000 65536"/>
                <a:gd name="T10" fmla="*/ 0 60000 65536"/>
                <a:gd name="T11" fmla="*/ 0 60000 65536"/>
                <a:gd name="T12" fmla="*/ 0 w 401"/>
                <a:gd name="T13" fmla="*/ 0 h 32"/>
                <a:gd name="T14" fmla="*/ 401 w 401"/>
                <a:gd name="T15" fmla="*/ 32 h 32"/>
              </a:gdLst>
              <a:ahLst/>
              <a:cxnLst>
                <a:cxn ang="T8">
                  <a:pos x="T0" y="T1"/>
                </a:cxn>
                <a:cxn ang="T9">
                  <a:pos x="T2" y="T3"/>
                </a:cxn>
                <a:cxn ang="T10">
                  <a:pos x="T4" y="T5"/>
                </a:cxn>
                <a:cxn ang="T11">
                  <a:pos x="T6" y="T7"/>
                </a:cxn>
              </a:cxnLst>
              <a:rect l="T12" t="T13" r="T14" b="T15"/>
              <a:pathLst>
                <a:path w="401" h="32">
                  <a:moveTo>
                    <a:pt x="32" y="0"/>
                  </a:moveTo>
                  <a:lnTo>
                    <a:pt x="0" y="32"/>
                  </a:lnTo>
                  <a:lnTo>
                    <a:pt x="401" y="0"/>
                  </a:lnTo>
                  <a:lnTo>
                    <a:pt x="32" y="0"/>
                  </a:lnTo>
                  <a:close/>
                </a:path>
              </a:pathLst>
            </a:custGeom>
            <a:solidFill>
              <a:srgbClr val="000000"/>
            </a:solidFill>
            <a:ln w="9525">
              <a:noFill/>
              <a:round/>
              <a:headEnd/>
              <a:tailEnd/>
            </a:ln>
          </p:spPr>
          <p:txBody>
            <a:bodyPr/>
            <a:lstStyle/>
            <a:p>
              <a:endParaRPr lang="en-US"/>
            </a:p>
          </p:txBody>
        </p:sp>
        <p:sp>
          <p:nvSpPr>
            <p:cNvPr id="47" name="Freeform 446">
              <a:extLst>
                <a:ext uri="{FF2B5EF4-FFF2-40B4-BE49-F238E27FC236}">
                  <a16:creationId xmlns:a16="http://schemas.microsoft.com/office/drawing/2014/main" id="{D0018019-5428-407B-9CE0-9886ABC7A613}"/>
                </a:ext>
              </a:extLst>
            </p:cNvPr>
            <p:cNvSpPr>
              <a:spLocks/>
            </p:cNvSpPr>
            <p:nvPr/>
          </p:nvSpPr>
          <p:spPr bwMode="auto">
            <a:xfrm>
              <a:off x="5353" y="2129"/>
              <a:ext cx="72" cy="7"/>
            </a:xfrm>
            <a:custGeom>
              <a:avLst/>
              <a:gdLst>
                <a:gd name="T0" fmla="*/ 0 w 433"/>
                <a:gd name="T1" fmla="*/ 32 h 32"/>
                <a:gd name="T2" fmla="*/ 401 w 433"/>
                <a:gd name="T3" fmla="*/ 0 h 32"/>
                <a:gd name="T4" fmla="*/ 433 w 433"/>
                <a:gd name="T5" fmla="*/ 32 h 32"/>
                <a:gd name="T6" fmla="*/ 0 w 433"/>
                <a:gd name="T7" fmla="*/ 32 h 32"/>
                <a:gd name="T8" fmla="*/ 0 60000 65536"/>
                <a:gd name="T9" fmla="*/ 0 60000 65536"/>
                <a:gd name="T10" fmla="*/ 0 60000 65536"/>
                <a:gd name="T11" fmla="*/ 0 60000 65536"/>
                <a:gd name="T12" fmla="*/ 0 w 433"/>
                <a:gd name="T13" fmla="*/ 0 h 32"/>
                <a:gd name="T14" fmla="*/ 433 w 433"/>
                <a:gd name="T15" fmla="*/ 32 h 32"/>
              </a:gdLst>
              <a:ahLst/>
              <a:cxnLst>
                <a:cxn ang="T8">
                  <a:pos x="T0" y="T1"/>
                </a:cxn>
                <a:cxn ang="T9">
                  <a:pos x="T2" y="T3"/>
                </a:cxn>
                <a:cxn ang="T10">
                  <a:pos x="T4" y="T5"/>
                </a:cxn>
                <a:cxn ang="T11">
                  <a:pos x="T6" y="T7"/>
                </a:cxn>
              </a:cxnLst>
              <a:rect l="T12" t="T13" r="T14" b="T15"/>
              <a:pathLst>
                <a:path w="433" h="32">
                  <a:moveTo>
                    <a:pt x="0" y="32"/>
                  </a:moveTo>
                  <a:lnTo>
                    <a:pt x="401" y="0"/>
                  </a:lnTo>
                  <a:lnTo>
                    <a:pt x="433" y="32"/>
                  </a:lnTo>
                  <a:lnTo>
                    <a:pt x="0" y="32"/>
                  </a:lnTo>
                  <a:close/>
                </a:path>
              </a:pathLst>
            </a:custGeom>
            <a:solidFill>
              <a:srgbClr val="000000"/>
            </a:solidFill>
            <a:ln w="9525">
              <a:noFill/>
              <a:round/>
              <a:headEnd/>
              <a:tailEnd/>
            </a:ln>
          </p:spPr>
          <p:txBody>
            <a:bodyPr/>
            <a:lstStyle/>
            <a:p>
              <a:endParaRPr lang="en-US"/>
            </a:p>
          </p:txBody>
        </p:sp>
        <p:sp>
          <p:nvSpPr>
            <p:cNvPr id="48" name="Freeform 447">
              <a:extLst>
                <a:ext uri="{FF2B5EF4-FFF2-40B4-BE49-F238E27FC236}">
                  <a16:creationId xmlns:a16="http://schemas.microsoft.com/office/drawing/2014/main" id="{2BF4E714-6F3D-4D6B-B94B-E8A1D6AD6C80}"/>
                </a:ext>
              </a:extLst>
            </p:cNvPr>
            <p:cNvSpPr>
              <a:spLocks/>
            </p:cNvSpPr>
            <p:nvPr/>
          </p:nvSpPr>
          <p:spPr bwMode="auto">
            <a:xfrm>
              <a:off x="5353" y="2129"/>
              <a:ext cx="72" cy="7"/>
            </a:xfrm>
            <a:custGeom>
              <a:avLst/>
              <a:gdLst>
                <a:gd name="T0" fmla="*/ 32 w 433"/>
                <a:gd name="T1" fmla="*/ 0 h 32"/>
                <a:gd name="T2" fmla="*/ 0 w 433"/>
                <a:gd name="T3" fmla="*/ 32 h 32"/>
                <a:gd name="T4" fmla="*/ 433 w 433"/>
                <a:gd name="T5" fmla="*/ 32 h 32"/>
                <a:gd name="T6" fmla="*/ 401 w 433"/>
                <a:gd name="T7" fmla="*/ 0 h 32"/>
                <a:gd name="T8" fmla="*/ 32 w 433"/>
                <a:gd name="T9" fmla="*/ 0 h 32"/>
                <a:gd name="T10" fmla="*/ 0 60000 65536"/>
                <a:gd name="T11" fmla="*/ 0 60000 65536"/>
                <a:gd name="T12" fmla="*/ 0 60000 65536"/>
                <a:gd name="T13" fmla="*/ 0 60000 65536"/>
                <a:gd name="T14" fmla="*/ 0 60000 65536"/>
                <a:gd name="T15" fmla="*/ 0 w 433"/>
                <a:gd name="T16" fmla="*/ 0 h 32"/>
                <a:gd name="T17" fmla="*/ 433 w 433"/>
                <a:gd name="T18" fmla="*/ 32 h 32"/>
              </a:gdLst>
              <a:ahLst/>
              <a:cxnLst>
                <a:cxn ang="T10">
                  <a:pos x="T0" y="T1"/>
                </a:cxn>
                <a:cxn ang="T11">
                  <a:pos x="T2" y="T3"/>
                </a:cxn>
                <a:cxn ang="T12">
                  <a:pos x="T4" y="T5"/>
                </a:cxn>
                <a:cxn ang="T13">
                  <a:pos x="T6" y="T7"/>
                </a:cxn>
                <a:cxn ang="T14">
                  <a:pos x="T8" y="T9"/>
                </a:cxn>
              </a:cxnLst>
              <a:rect l="T15" t="T16" r="T17" b="T18"/>
              <a:pathLst>
                <a:path w="433" h="32">
                  <a:moveTo>
                    <a:pt x="32" y="0"/>
                  </a:moveTo>
                  <a:lnTo>
                    <a:pt x="0" y="32"/>
                  </a:lnTo>
                  <a:lnTo>
                    <a:pt x="433" y="32"/>
                  </a:lnTo>
                  <a:lnTo>
                    <a:pt x="401" y="0"/>
                  </a:lnTo>
                  <a:lnTo>
                    <a:pt x="32" y="0"/>
                  </a:lnTo>
                </a:path>
              </a:pathLst>
            </a:custGeom>
            <a:noFill/>
            <a:ln w="0">
              <a:solidFill>
                <a:srgbClr val="000000"/>
              </a:solidFill>
              <a:prstDash val="solid"/>
              <a:round/>
              <a:headEnd/>
              <a:tailEnd/>
            </a:ln>
          </p:spPr>
          <p:txBody>
            <a:bodyPr/>
            <a:lstStyle/>
            <a:p>
              <a:endParaRPr lang="en-US"/>
            </a:p>
          </p:txBody>
        </p:sp>
        <p:sp>
          <p:nvSpPr>
            <p:cNvPr id="49" name="Freeform 448">
              <a:extLst>
                <a:ext uri="{FF2B5EF4-FFF2-40B4-BE49-F238E27FC236}">
                  <a16:creationId xmlns:a16="http://schemas.microsoft.com/office/drawing/2014/main" id="{7D87F116-6824-44D7-9F4B-0D2A2A692ECE}"/>
                </a:ext>
              </a:extLst>
            </p:cNvPr>
            <p:cNvSpPr>
              <a:spLocks/>
            </p:cNvSpPr>
            <p:nvPr/>
          </p:nvSpPr>
          <p:spPr bwMode="auto">
            <a:xfrm>
              <a:off x="5419" y="1966"/>
              <a:ext cx="6" cy="170"/>
            </a:xfrm>
            <a:custGeom>
              <a:avLst/>
              <a:gdLst>
                <a:gd name="T0" fmla="*/ 0 w 32"/>
                <a:gd name="T1" fmla="*/ 819 h 851"/>
                <a:gd name="T2" fmla="*/ 32 w 32"/>
                <a:gd name="T3" fmla="*/ 851 h 851"/>
                <a:gd name="T4" fmla="*/ 0 w 32"/>
                <a:gd name="T5" fmla="*/ 0 h 851"/>
                <a:gd name="T6" fmla="*/ 0 w 32"/>
                <a:gd name="T7" fmla="*/ 819 h 851"/>
                <a:gd name="T8" fmla="*/ 0 60000 65536"/>
                <a:gd name="T9" fmla="*/ 0 60000 65536"/>
                <a:gd name="T10" fmla="*/ 0 60000 65536"/>
                <a:gd name="T11" fmla="*/ 0 60000 65536"/>
                <a:gd name="T12" fmla="*/ 0 w 32"/>
                <a:gd name="T13" fmla="*/ 0 h 851"/>
                <a:gd name="T14" fmla="*/ 32 w 32"/>
                <a:gd name="T15" fmla="*/ 851 h 851"/>
              </a:gdLst>
              <a:ahLst/>
              <a:cxnLst>
                <a:cxn ang="T8">
                  <a:pos x="T0" y="T1"/>
                </a:cxn>
                <a:cxn ang="T9">
                  <a:pos x="T2" y="T3"/>
                </a:cxn>
                <a:cxn ang="T10">
                  <a:pos x="T4" y="T5"/>
                </a:cxn>
                <a:cxn ang="T11">
                  <a:pos x="T6" y="T7"/>
                </a:cxn>
              </a:cxnLst>
              <a:rect l="T12" t="T13" r="T14" b="T15"/>
              <a:pathLst>
                <a:path w="32" h="851">
                  <a:moveTo>
                    <a:pt x="0" y="819"/>
                  </a:moveTo>
                  <a:lnTo>
                    <a:pt x="32" y="851"/>
                  </a:lnTo>
                  <a:lnTo>
                    <a:pt x="0" y="0"/>
                  </a:lnTo>
                  <a:lnTo>
                    <a:pt x="0" y="819"/>
                  </a:lnTo>
                  <a:close/>
                </a:path>
              </a:pathLst>
            </a:custGeom>
            <a:solidFill>
              <a:srgbClr val="000000"/>
            </a:solidFill>
            <a:ln w="9525">
              <a:noFill/>
              <a:round/>
              <a:headEnd/>
              <a:tailEnd/>
            </a:ln>
          </p:spPr>
          <p:txBody>
            <a:bodyPr/>
            <a:lstStyle/>
            <a:p>
              <a:endParaRPr lang="en-US"/>
            </a:p>
          </p:txBody>
        </p:sp>
        <p:sp>
          <p:nvSpPr>
            <p:cNvPr id="50" name="Freeform 449">
              <a:extLst>
                <a:ext uri="{FF2B5EF4-FFF2-40B4-BE49-F238E27FC236}">
                  <a16:creationId xmlns:a16="http://schemas.microsoft.com/office/drawing/2014/main" id="{900FD7F4-9162-4BF3-9EF4-E419A68C4CBA}"/>
                </a:ext>
              </a:extLst>
            </p:cNvPr>
            <p:cNvSpPr>
              <a:spLocks/>
            </p:cNvSpPr>
            <p:nvPr/>
          </p:nvSpPr>
          <p:spPr bwMode="auto">
            <a:xfrm>
              <a:off x="5419" y="1966"/>
              <a:ext cx="6" cy="170"/>
            </a:xfrm>
            <a:custGeom>
              <a:avLst/>
              <a:gdLst>
                <a:gd name="T0" fmla="*/ 32 w 32"/>
                <a:gd name="T1" fmla="*/ 851 h 851"/>
                <a:gd name="T2" fmla="*/ 0 w 32"/>
                <a:gd name="T3" fmla="*/ 0 h 851"/>
                <a:gd name="T4" fmla="*/ 32 w 32"/>
                <a:gd name="T5" fmla="*/ 33 h 851"/>
                <a:gd name="T6" fmla="*/ 32 w 32"/>
                <a:gd name="T7" fmla="*/ 851 h 851"/>
                <a:gd name="T8" fmla="*/ 0 60000 65536"/>
                <a:gd name="T9" fmla="*/ 0 60000 65536"/>
                <a:gd name="T10" fmla="*/ 0 60000 65536"/>
                <a:gd name="T11" fmla="*/ 0 60000 65536"/>
                <a:gd name="T12" fmla="*/ 0 w 32"/>
                <a:gd name="T13" fmla="*/ 0 h 851"/>
                <a:gd name="T14" fmla="*/ 32 w 32"/>
                <a:gd name="T15" fmla="*/ 851 h 851"/>
              </a:gdLst>
              <a:ahLst/>
              <a:cxnLst>
                <a:cxn ang="T8">
                  <a:pos x="T0" y="T1"/>
                </a:cxn>
                <a:cxn ang="T9">
                  <a:pos x="T2" y="T3"/>
                </a:cxn>
                <a:cxn ang="T10">
                  <a:pos x="T4" y="T5"/>
                </a:cxn>
                <a:cxn ang="T11">
                  <a:pos x="T6" y="T7"/>
                </a:cxn>
              </a:cxnLst>
              <a:rect l="T12" t="T13" r="T14" b="T15"/>
              <a:pathLst>
                <a:path w="32" h="851">
                  <a:moveTo>
                    <a:pt x="32" y="851"/>
                  </a:moveTo>
                  <a:lnTo>
                    <a:pt x="0" y="0"/>
                  </a:lnTo>
                  <a:lnTo>
                    <a:pt x="32" y="33"/>
                  </a:lnTo>
                  <a:lnTo>
                    <a:pt x="32" y="851"/>
                  </a:lnTo>
                  <a:close/>
                </a:path>
              </a:pathLst>
            </a:custGeom>
            <a:solidFill>
              <a:srgbClr val="000000"/>
            </a:solidFill>
            <a:ln w="9525">
              <a:noFill/>
              <a:round/>
              <a:headEnd/>
              <a:tailEnd/>
            </a:ln>
          </p:spPr>
          <p:txBody>
            <a:bodyPr/>
            <a:lstStyle/>
            <a:p>
              <a:endParaRPr lang="en-US"/>
            </a:p>
          </p:txBody>
        </p:sp>
        <p:sp>
          <p:nvSpPr>
            <p:cNvPr id="51" name="Freeform 450">
              <a:extLst>
                <a:ext uri="{FF2B5EF4-FFF2-40B4-BE49-F238E27FC236}">
                  <a16:creationId xmlns:a16="http://schemas.microsoft.com/office/drawing/2014/main" id="{AA4A81C0-02A4-4CED-859A-E258A00EDA2D}"/>
                </a:ext>
              </a:extLst>
            </p:cNvPr>
            <p:cNvSpPr>
              <a:spLocks/>
            </p:cNvSpPr>
            <p:nvPr/>
          </p:nvSpPr>
          <p:spPr bwMode="auto">
            <a:xfrm>
              <a:off x="5419" y="1966"/>
              <a:ext cx="6" cy="170"/>
            </a:xfrm>
            <a:custGeom>
              <a:avLst/>
              <a:gdLst>
                <a:gd name="T0" fmla="*/ 0 w 32"/>
                <a:gd name="T1" fmla="*/ 819 h 851"/>
                <a:gd name="T2" fmla="*/ 32 w 32"/>
                <a:gd name="T3" fmla="*/ 851 h 851"/>
                <a:gd name="T4" fmla="*/ 32 w 32"/>
                <a:gd name="T5" fmla="*/ 33 h 851"/>
                <a:gd name="T6" fmla="*/ 0 w 32"/>
                <a:gd name="T7" fmla="*/ 0 h 851"/>
                <a:gd name="T8" fmla="*/ 0 w 32"/>
                <a:gd name="T9" fmla="*/ 819 h 851"/>
                <a:gd name="T10" fmla="*/ 0 60000 65536"/>
                <a:gd name="T11" fmla="*/ 0 60000 65536"/>
                <a:gd name="T12" fmla="*/ 0 60000 65536"/>
                <a:gd name="T13" fmla="*/ 0 60000 65536"/>
                <a:gd name="T14" fmla="*/ 0 60000 65536"/>
                <a:gd name="T15" fmla="*/ 0 w 32"/>
                <a:gd name="T16" fmla="*/ 0 h 851"/>
                <a:gd name="T17" fmla="*/ 32 w 32"/>
                <a:gd name="T18" fmla="*/ 851 h 851"/>
              </a:gdLst>
              <a:ahLst/>
              <a:cxnLst>
                <a:cxn ang="T10">
                  <a:pos x="T0" y="T1"/>
                </a:cxn>
                <a:cxn ang="T11">
                  <a:pos x="T2" y="T3"/>
                </a:cxn>
                <a:cxn ang="T12">
                  <a:pos x="T4" y="T5"/>
                </a:cxn>
                <a:cxn ang="T13">
                  <a:pos x="T6" y="T7"/>
                </a:cxn>
                <a:cxn ang="T14">
                  <a:pos x="T8" y="T9"/>
                </a:cxn>
              </a:cxnLst>
              <a:rect l="T15" t="T16" r="T17" b="T18"/>
              <a:pathLst>
                <a:path w="32" h="851">
                  <a:moveTo>
                    <a:pt x="0" y="819"/>
                  </a:moveTo>
                  <a:lnTo>
                    <a:pt x="32" y="851"/>
                  </a:lnTo>
                  <a:lnTo>
                    <a:pt x="32" y="33"/>
                  </a:lnTo>
                  <a:lnTo>
                    <a:pt x="0" y="0"/>
                  </a:lnTo>
                  <a:lnTo>
                    <a:pt x="0" y="819"/>
                  </a:lnTo>
                </a:path>
              </a:pathLst>
            </a:custGeom>
            <a:noFill/>
            <a:ln w="0">
              <a:solidFill>
                <a:srgbClr val="000000"/>
              </a:solidFill>
              <a:prstDash val="solid"/>
              <a:round/>
              <a:headEnd/>
              <a:tailEnd/>
            </a:ln>
          </p:spPr>
          <p:txBody>
            <a:bodyPr/>
            <a:lstStyle/>
            <a:p>
              <a:endParaRPr lang="en-US"/>
            </a:p>
          </p:txBody>
        </p:sp>
        <p:sp>
          <p:nvSpPr>
            <p:cNvPr id="52" name="Freeform 451">
              <a:extLst>
                <a:ext uri="{FF2B5EF4-FFF2-40B4-BE49-F238E27FC236}">
                  <a16:creationId xmlns:a16="http://schemas.microsoft.com/office/drawing/2014/main" id="{67C51857-8BA2-4AF7-9225-F53F5BAA212B}"/>
                </a:ext>
              </a:extLst>
            </p:cNvPr>
            <p:cNvSpPr>
              <a:spLocks/>
            </p:cNvSpPr>
            <p:nvPr/>
          </p:nvSpPr>
          <p:spPr bwMode="auto">
            <a:xfrm>
              <a:off x="5419" y="1966"/>
              <a:ext cx="273" cy="6"/>
            </a:xfrm>
            <a:custGeom>
              <a:avLst/>
              <a:gdLst>
                <a:gd name="T0" fmla="*/ 0 w 1634"/>
                <a:gd name="T1" fmla="*/ 0 h 33"/>
                <a:gd name="T2" fmla="*/ 32 w 1634"/>
                <a:gd name="T3" fmla="*/ 33 h 33"/>
                <a:gd name="T4" fmla="*/ 1634 w 1634"/>
                <a:gd name="T5" fmla="*/ 0 h 33"/>
                <a:gd name="T6" fmla="*/ 0 w 1634"/>
                <a:gd name="T7" fmla="*/ 0 h 33"/>
                <a:gd name="T8" fmla="*/ 0 60000 65536"/>
                <a:gd name="T9" fmla="*/ 0 60000 65536"/>
                <a:gd name="T10" fmla="*/ 0 60000 65536"/>
                <a:gd name="T11" fmla="*/ 0 60000 65536"/>
                <a:gd name="T12" fmla="*/ 0 w 1634"/>
                <a:gd name="T13" fmla="*/ 0 h 33"/>
                <a:gd name="T14" fmla="*/ 1634 w 1634"/>
                <a:gd name="T15" fmla="*/ 33 h 33"/>
              </a:gdLst>
              <a:ahLst/>
              <a:cxnLst>
                <a:cxn ang="T8">
                  <a:pos x="T0" y="T1"/>
                </a:cxn>
                <a:cxn ang="T9">
                  <a:pos x="T2" y="T3"/>
                </a:cxn>
                <a:cxn ang="T10">
                  <a:pos x="T4" y="T5"/>
                </a:cxn>
                <a:cxn ang="T11">
                  <a:pos x="T6" y="T7"/>
                </a:cxn>
              </a:cxnLst>
              <a:rect l="T12" t="T13" r="T14" b="T15"/>
              <a:pathLst>
                <a:path w="1634" h="33">
                  <a:moveTo>
                    <a:pt x="0" y="0"/>
                  </a:moveTo>
                  <a:lnTo>
                    <a:pt x="32" y="33"/>
                  </a:lnTo>
                  <a:lnTo>
                    <a:pt x="1634" y="0"/>
                  </a:lnTo>
                  <a:lnTo>
                    <a:pt x="0" y="0"/>
                  </a:lnTo>
                  <a:close/>
                </a:path>
              </a:pathLst>
            </a:custGeom>
            <a:solidFill>
              <a:srgbClr val="000000"/>
            </a:solidFill>
            <a:ln w="9525">
              <a:noFill/>
              <a:round/>
              <a:headEnd/>
              <a:tailEnd/>
            </a:ln>
          </p:spPr>
          <p:txBody>
            <a:bodyPr/>
            <a:lstStyle/>
            <a:p>
              <a:endParaRPr lang="en-US"/>
            </a:p>
          </p:txBody>
        </p:sp>
        <p:sp>
          <p:nvSpPr>
            <p:cNvPr id="53" name="Freeform 452">
              <a:extLst>
                <a:ext uri="{FF2B5EF4-FFF2-40B4-BE49-F238E27FC236}">
                  <a16:creationId xmlns:a16="http://schemas.microsoft.com/office/drawing/2014/main" id="{6AB064B9-B2F0-49F3-8E7A-8BB1AC6E35EB}"/>
                </a:ext>
              </a:extLst>
            </p:cNvPr>
            <p:cNvSpPr>
              <a:spLocks/>
            </p:cNvSpPr>
            <p:nvPr/>
          </p:nvSpPr>
          <p:spPr bwMode="auto">
            <a:xfrm>
              <a:off x="5425" y="1966"/>
              <a:ext cx="267" cy="6"/>
            </a:xfrm>
            <a:custGeom>
              <a:avLst/>
              <a:gdLst>
                <a:gd name="T0" fmla="*/ 0 w 1602"/>
                <a:gd name="T1" fmla="*/ 33 h 33"/>
                <a:gd name="T2" fmla="*/ 1602 w 1602"/>
                <a:gd name="T3" fmla="*/ 0 h 33"/>
                <a:gd name="T4" fmla="*/ 1570 w 1602"/>
                <a:gd name="T5" fmla="*/ 33 h 33"/>
                <a:gd name="T6" fmla="*/ 0 w 1602"/>
                <a:gd name="T7" fmla="*/ 33 h 33"/>
                <a:gd name="T8" fmla="*/ 0 60000 65536"/>
                <a:gd name="T9" fmla="*/ 0 60000 65536"/>
                <a:gd name="T10" fmla="*/ 0 60000 65536"/>
                <a:gd name="T11" fmla="*/ 0 60000 65536"/>
                <a:gd name="T12" fmla="*/ 0 w 1602"/>
                <a:gd name="T13" fmla="*/ 0 h 33"/>
                <a:gd name="T14" fmla="*/ 1602 w 1602"/>
                <a:gd name="T15" fmla="*/ 33 h 33"/>
              </a:gdLst>
              <a:ahLst/>
              <a:cxnLst>
                <a:cxn ang="T8">
                  <a:pos x="T0" y="T1"/>
                </a:cxn>
                <a:cxn ang="T9">
                  <a:pos x="T2" y="T3"/>
                </a:cxn>
                <a:cxn ang="T10">
                  <a:pos x="T4" y="T5"/>
                </a:cxn>
                <a:cxn ang="T11">
                  <a:pos x="T6" y="T7"/>
                </a:cxn>
              </a:cxnLst>
              <a:rect l="T12" t="T13" r="T14" b="T15"/>
              <a:pathLst>
                <a:path w="1602" h="33">
                  <a:moveTo>
                    <a:pt x="0" y="33"/>
                  </a:moveTo>
                  <a:lnTo>
                    <a:pt x="1602" y="0"/>
                  </a:lnTo>
                  <a:lnTo>
                    <a:pt x="1570" y="33"/>
                  </a:lnTo>
                  <a:lnTo>
                    <a:pt x="0" y="33"/>
                  </a:lnTo>
                  <a:close/>
                </a:path>
              </a:pathLst>
            </a:custGeom>
            <a:solidFill>
              <a:srgbClr val="000000"/>
            </a:solidFill>
            <a:ln w="9525">
              <a:noFill/>
              <a:round/>
              <a:headEnd/>
              <a:tailEnd/>
            </a:ln>
          </p:spPr>
          <p:txBody>
            <a:bodyPr/>
            <a:lstStyle/>
            <a:p>
              <a:endParaRPr lang="en-US"/>
            </a:p>
          </p:txBody>
        </p:sp>
        <p:sp>
          <p:nvSpPr>
            <p:cNvPr id="54" name="Freeform 453">
              <a:extLst>
                <a:ext uri="{FF2B5EF4-FFF2-40B4-BE49-F238E27FC236}">
                  <a16:creationId xmlns:a16="http://schemas.microsoft.com/office/drawing/2014/main" id="{099F1680-5F6F-4967-80C3-A2774C102E09}"/>
                </a:ext>
              </a:extLst>
            </p:cNvPr>
            <p:cNvSpPr>
              <a:spLocks/>
            </p:cNvSpPr>
            <p:nvPr/>
          </p:nvSpPr>
          <p:spPr bwMode="auto">
            <a:xfrm>
              <a:off x="5419" y="1966"/>
              <a:ext cx="273" cy="6"/>
            </a:xfrm>
            <a:custGeom>
              <a:avLst/>
              <a:gdLst>
                <a:gd name="T0" fmla="*/ 0 w 1634"/>
                <a:gd name="T1" fmla="*/ 0 h 33"/>
                <a:gd name="T2" fmla="*/ 32 w 1634"/>
                <a:gd name="T3" fmla="*/ 33 h 33"/>
                <a:gd name="T4" fmla="*/ 1602 w 1634"/>
                <a:gd name="T5" fmla="*/ 33 h 33"/>
                <a:gd name="T6" fmla="*/ 1634 w 1634"/>
                <a:gd name="T7" fmla="*/ 0 h 33"/>
                <a:gd name="T8" fmla="*/ 0 w 1634"/>
                <a:gd name="T9" fmla="*/ 0 h 33"/>
                <a:gd name="T10" fmla="*/ 0 60000 65536"/>
                <a:gd name="T11" fmla="*/ 0 60000 65536"/>
                <a:gd name="T12" fmla="*/ 0 60000 65536"/>
                <a:gd name="T13" fmla="*/ 0 60000 65536"/>
                <a:gd name="T14" fmla="*/ 0 60000 65536"/>
                <a:gd name="T15" fmla="*/ 0 w 1634"/>
                <a:gd name="T16" fmla="*/ 0 h 33"/>
                <a:gd name="T17" fmla="*/ 1634 w 1634"/>
                <a:gd name="T18" fmla="*/ 33 h 33"/>
              </a:gdLst>
              <a:ahLst/>
              <a:cxnLst>
                <a:cxn ang="T10">
                  <a:pos x="T0" y="T1"/>
                </a:cxn>
                <a:cxn ang="T11">
                  <a:pos x="T2" y="T3"/>
                </a:cxn>
                <a:cxn ang="T12">
                  <a:pos x="T4" y="T5"/>
                </a:cxn>
                <a:cxn ang="T13">
                  <a:pos x="T6" y="T7"/>
                </a:cxn>
                <a:cxn ang="T14">
                  <a:pos x="T8" y="T9"/>
                </a:cxn>
              </a:cxnLst>
              <a:rect l="T15" t="T16" r="T17" b="T18"/>
              <a:pathLst>
                <a:path w="1634" h="33">
                  <a:moveTo>
                    <a:pt x="0" y="0"/>
                  </a:moveTo>
                  <a:lnTo>
                    <a:pt x="32" y="33"/>
                  </a:lnTo>
                  <a:lnTo>
                    <a:pt x="1602" y="33"/>
                  </a:lnTo>
                  <a:lnTo>
                    <a:pt x="1634" y="0"/>
                  </a:lnTo>
                  <a:lnTo>
                    <a:pt x="0" y="0"/>
                  </a:lnTo>
                </a:path>
              </a:pathLst>
            </a:custGeom>
            <a:noFill/>
            <a:ln w="0">
              <a:solidFill>
                <a:srgbClr val="000000"/>
              </a:solidFill>
              <a:prstDash val="solid"/>
              <a:round/>
              <a:headEnd/>
              <a:tailEnd/>
            </a:ln>
          </p:spPr>
          <p:txBody>
            <a:bodyPr/>
            <a:lstStyle/>
            <a:p>
              <a:endParaRPr lang="en-US"/>
            </a:p>
          </p:txBody>
        </p:sp>
        <p:sp>
          <p:nvSpPr>
            <p:cNvPr id="55" name="Freeform 454">
              <a:extLst>
                <a:ext uri="{FF2B5EF4-FFF2-40B4-BE49-F238E27FC236}">
                  <a16:creationId xmlns:a16="http://schemas.microsoft.com/office/drawing/2014/main" id="{B7608D6D-D867-4E2F-9EBA-16CF37DB7DAB}"/>
                </a:ext>
              </a:extLst>
            </p:cNvPr>
            <p:cNvSpPr>
              <a:spLocks/>
            </p:cNvSpPr>
            <p:nvPr/>
          </p:nvSpPr>
          <p:spPr bwMode="auto">
            <a:xfrm>
              <a:off x="5686" y="1966"/>
              <a:ext cx="6" cy="163"/>
            </a:xfrm>
            <a:custGeom>
              <a:avLst/>
              <a:gdLst>
                <a:gd name="T0" fmla="*/ 32 w 32"/>
                <a:gd name="T1" fmla="*/ 0 h 819"/>
                <a:gd name="T2" fmla="*/ 0 w 32"/>
                <a:gd name="T3" fmla="*/ 33 h 819"/>
                <a:gd name="T4" fmla="*/ 32 w 32"/>
                <a:gd name="T5" fmla="*/ 819 h 819"/>
                <a:gd name="T6" fmla="*/ 32 w 32"/>
                <a:gd name="T7" fmla="*/ 0 h 819"/>
                <a:gd name="T8" fmla="*/ 0 60000 65536"/>
                <a:gd name="T9" fmla="*/ 0 60000 65536"/>
                <a:gd name="T10" fmla="*/ 0 60000 65536"/>
                <a:gd name="T11" fmla="*/ 0 60000 65536"/>
                <a:gd name="T12" fmla="*/ 0 w 32"/>
                <a:gd name="T13" fmla="*/ 0 h 819"/>
                <a:gd name="T14" fmla="*/ 32 w 32"/>
                <a:gd name="T15" fmla="*/ 819 h 819"/>
              </a:gdLst>
              <a:ahLst/>
              <a:cxnLst>
                <a:cxn ang="T8">
                  <a:pos x="T0" y="T1"/>
                </a:cxn>
                <a:cxn ang="T9">
                  <a:pos x="T2" y="T3"/>
                </a:cxn>
                <a:cxn ang="T10">
                  <a:pos x="T4" y="T5"/>
                </a:cxn>
                <a:cxn ang="T11">
                  <a:pos x="T6" y="T7"/>
                </a:cxn>
              </a:cxnLst>
              <a:rect l="T12" t="T13" r="T14" b="T15"/>
              <a:pathLst>
                <a:path w="32" h="819">
                  <a:moveTo>
                    <a:pt x="32" y="0"/>
                  </a:moveTo>
                  <a:lnTo>
                    <a:pt x="0" y="33"/>
                  </a:lnTo>
                  <a:lnTo>
                    <a:pt x="32" y="819"/>
                  </a:lnTo>
                  <a:lnTo>
                    <a:pt x="32" y="0"/>
                  </a:lnTo>
                  <a:close/>
                </a:path>
              </a:pathLst>
            </a:custGeom>
            <a:solidFill>
              <a:srgbClr val="000000"/>
            </a:solidFill>
            <a:ln w="9525">
              <a:noFill/>
              <a:round/>
              <a:headEnd/>
              <a:tailEnd/>
            </a:ln>
          </p:spPr>
          <p:txBody>
            <a:bodyPr/>
            <a:lstStyle/>
            <a:p>
              <a:endParaRPr lang="en-US"/>
            </a:p>
          </p:txBody>
        </p:sp>
        <p:sp>
          <p:nvSpPr>
            <p:cNvPr id="56" name="Freeform 455">
              <a:extLst>
                <a:ext uri="{FF2B5EF4-FFF2-40B4-BE49-F238E27FC236}">
                  <a16:creationId xmlns:a16="http://schemas.microsoft.com/office/drawing/2014/main" id="{100AB81D-AF7E-4A74-BD65-3900BB7B69CD}"/>
                </a:ext>
              </a:extLst>
            </p:cNvPr>
            <p:cNvSpPr>
              <a:spLocks/>
            </p:cNvSpPr>
            <p:nvPr/>
          </p:nvSpPr>
          <p:spPr bwMode="auto">
            <a:xfrm>
              <a:off x="5686" y="1972"/>
              <a:ext cx="6" cy="164"/>
            </a:xfrm>
            <a:custGeom>
              <a:avLst/>
              <a:gdLst>
                <a:gd name="T0" fmla="*/ 0 w 32"/>
                <a:gd name="T1" fmla="*/ 0 h 818"/>
                <a:gd name="T2" fmla="*/ 32 w 32"/>
                <a:gd name="T3" fmla="*/ 786 h 818"/>
                <a:gd name="T4" fmla="*/ 0 w 32"/>
                <a:gd name="T5" fmla="*/ 818 h 818"/>
                <a:gd name="T6" fmla="*/ 0 w 32"/>
                <a:gd name="T7" fmla="*/ 0 h 818"/>
                <a:gd name="T8" fmla="*/ 0 60000 65536"/>
                <a:gd name="T9" fmla="*/ 0 60000 65536"/>
                <a:gd name="T10" fmla="*/ 0 60000 65536"/>
                <a:gd name="T11" fmla="*/ 0 60000 65536"/>
                <a:gd name="T12" fmla="*/ 0 w 32"/>
                <a:gd name="T13" fmla="*/ 0 h 818"/>
                <a:gd name="T14" fmla="*/ 32 w 32"/>
                <a:gd name="T15" fmla="*/ 818 h 818"/>
              </a:gdLst>
              <a:ahLst/>
              <a:cxnLst>
                <a:cxn ang="T8">
                  <a:pos x="T0" y="T1"/>
                </a:cxn>
                <a:cxn ang="T9">
                  <a:pos x="T2" y="T3"/>
                </a:cxn>
                <a:cxn ang="T10">
                  <a:pos x="T4" y="T5"/>
                </a:cxn>
                <a:cxn ang="T11">
                  <a:pos x="T6" y="T7"/>
                </a:cxn>
              </a:cxnLst>
              <a:rect l="T12" t="T13" r="T14" b="T15"/>
              <a:pathLst>
                <a:path w="32" h="818">
                  <a:moveTo>
                    <a:pt x="0" y="0"/>
                  </a:moveTo>
                  <a:lnTo>
                    <a:pt x="32" y="786"/>
                  </a:lnTo>
                  <a:lnTo>
                    <a:pt x="0" y="818"/>
                  </a:lnTo>
                  <a:lnTo>
                    <a:pt x="0" y="0"/>
                  </a:lnTo>
                  <a:close/>
                </a:path>
              </a:pathLst>
            </a:custGeom>
            <a:solidFill>
              <a:srgbClr val="000000"/>
            </a:solidFill>
            <a:ln w="9525">
              <a:noFill/>
              <a:round/>
              <a:headEnd/>
              <a:tailEnd/>
            </a:ln>
          </p:spPr>
          <p:txBody>
            <a:bodyPr/>
            <a:lstStyle/>
            <a:p>
              <a:endParaRPr lang="en-US"/>
            </a:p>
          </p:txBody>
        </p:sp>
        <p:sp>
          <p:nvSpPr>
            <p:cNvPr id="57" name="Freeform 456">
              <a:extLst>
                <a:ext uri="{FF2B5EF4-FFF2-40B4-BE49-F238E27FC236}">
                  <a16:creationId xmlns:a16="http://schemas.microsoft.com/office/drawing/2014/main" id="{1577D025-6F9E-4BA2-AEC0-800BDF56CBFA}"/>
                </a:ext>
              </a:extLst>
            </p:cNvPr>
            <p:cNvSpPr>
              <a:spLocks/>
            </p:cNvSpPr>
            <p:nvPr/>
          </p:nvSpPr>
          <p:spPr bwMode="auto">
            <a:xfrm>
              <a:off x="5686" y="1966"/>
              <a:ext cx="6" cy="170"/>
            </a:xfrm>
            <a:custGeom>
              <a:avLst/>
              <a:gdLst>
                <a:gd name="T0" fmla="*/ 32 w 32"/>
                <a:gd name="T1" fmla="*/ 0 h 851"/>
                <a:gd name="T2" fmla="*/ 0 w 32"/>
                <a:gd name="T3" fmla="*/ 33 h 851"/>
                <a:gd name="T4" fmla="*/ 0 w 32"/>
                <a:gd name="T5" fmla="*/ 851 h 851"/>
                <a:gd name="T6" fmla="*/ 32 w 32"/>
                <a:gd name="T7" fmla="*/ 819 h 851"/>
                <a:gd name="T8" fmla="*/ 32 w 32"/>
                <a:gd name="T9" fmla="*/ 0 h 851"/>
                <a:gd name="T10" fmla="*/ 0 60000 65536"/>
                <a:gd name="T11" fmla="*/ 0 60000 65536"/>
                <a:gd name="T12" fmla="*/ 0 60000 65536"/>
                <a:gd name="T13" fmla="*/ 0 60000 65536"/>
                <a:gd name="T14" fmla="*/ 0 60000 65536"/>
                <a:gd name="T15" fmla="*/ 0 w 32"/>
                <a:gd name="T16" fmla="*/ 0 h 851"/>
                <a:gd name="T17" fmla="*/ 32 w 32"/>
                <a:gd name="T18" fmla="*/ 851 h 851"/>
              </a:gdLst>
              <a:ahLst/>
              <a:cxnLst>
                <a:cxn ang="T10">
                  <a:pos x="T0" y="T1"/>
                </a:cxn>
                <a:cxn ang="T11">
                  <a:pos x="T2" y="T3"/>
                </a:cxn>
                <a:cxn ang="T12">
                  <a:pos x="T4" y="T5"/>
                </a:cxn>
                <a:cxn ang="T13">
                  <a:pos x="T6" y="T7"/>
                </a:cxn>
                <a:cxn ang="T14">
                  <a:pos x="T8" y="T9"/>
                </a:cxn>
              </a:cxnLst>
              <a:rect l="T15" t="T16" r="T17" b="T18"/>
              <a:pathLst>
                <a:path w="32" h="851">
                  <a:moveTo>
                    <a:pt x="32" y="0"/>
                  </a:moveTo>
                  <a:lnTo>
                    <a:pt x="0" y="33"/>
                  </a:lnTo>
                  <a:lnTo>
                    <a:pt x="0" y="851"/>
                  </a:lnTo>
                  <a:lnTo>
                    <a:pt x="32" y="819"/>
                  </a:lnTo>
                  <a:lnTo>
                    <a:pt x="32" y="0"/>
                  </a:lnTo>
                </a:path>
              </a:pathLst>
            </a:custGeom>
            <a:noFill/>
            <a:ln w="0">
              <a:solidFill>
                <a:srgbClr val="000000"/>
              </a:solidFill>
              <a:prstDash val="solid"/>
              <a:round/>
              <a:headEnd/>
              <a:tailEnd/>
            </a:ln>
          </p:spPr>
          <p:txBody>
            <a:bodyPr/>
            <a:lstStyle/>
            <a:p>
              <a:endParaRPr lang="en-US"/>
            </a:p>
          </p:txBody>
        </p:sp>
        <p:sp>
          <p:nvSpPr>
            <p:cNvPr id="58" name="Freeform 457">
              <a:extLst>
                <a:ext uri="{FF2B5EF4-FFF2-40B4-BE49-F238E27FC236}">
                  <a16:creationId xmlns:a16="http://schemas.microsoft.com/office/drawing/2014/main" id="{8F02A133-DCE1-4ADE-A4D8-92F396539A2D}"/>
                </a:ext>
              </a:extLst>
            </p:cNvPr>
            <p:cNvSpPr>
              <a:spLocks/>
            </p:cNvSpPr>
            <p:nvPr/>
          </p:nvSpPr>
          <p:spPr bwMode="auto">
            <a:xfrm>
              <a:off x="5686" y="2129"/>
              <a:ext cx="70" cy="7"/>
            </a:xfrm>
            <a:custGeom>
              <a:avLst/>
              <a:gdLst>
                <a:gd name="T0" fmla="*/ 32 w 416"/>
                <a:gd name="T1" fmla="*/ 0 h 32"/>
                <a:gd name="T2" fmla="*/ 0 w 416"/>
                <a:gd name="T3" fmla="*/ 32 h 32"/>
                <a:gd name="T4" fmla="*/ 416 w 416"/>
                <a:gd name="T5" fmla="*/ 0 h 32"/>
                <a:gd name="T6" fmla="*/ 32 w 416"/>
                <a:gd name="T7" fmla="*/ 0 h 32"/>
                <a:gd name="T8" fmla="*/ 0 60000 65536"/>
                <a:gd name="T9" fmla="*/ 0 60000 65536"/>
                <a:gd name="T10" fmla="*/ 0 60000 65536"/>
                <a:gd name="T11" fmla="*/ 0 60000 65536"/>
                <a:gd name="T12" fmla="*/ 0 w 416"/>
                <a:gd name="T13" fmla="*/ 0 h 32"/>
                <a:gd name="T14" fmla="*/ 416 w 416"/>
                <a:gd name="T15" fmla="*/ 32 h 32"/>
              </a:gdLst>
              <a:ahLst/>
              <a:cxnLst>
                <a:cxn ang="T8">
                  <a:pos x="T0" y="T1"/>
                </a:cxn>
                <a:cxn ang="T9">
                  <a:pos x="T2" y="T3"/>
                </a:cxn>
                <a:cxn ang="T10">
                  <a:pos x="T4" y="T5"/>
                </a:cxn>
                <a:cxn ang="T11">
                  <a:pos x="T6" y="T7"/>
                </a:cxn>
              </a:cxnLst>
              <a:rect l="T12" t="T13" r="T14" b="T15"/>
              <a:pathLst>
                <a:path w="416" h="32">
                  <a:moveTo>
                    <a:pt x="32" y="0"/>
                  </a:moveTo>
                  <a:lnTo>
                    <a:pt x="0" y="32"/>
                  </a:lnTo>
                  <a:lnTo>
                    <a:pt x="416" y="0"/>
                  </a:lnTo>
                  <a:lnTo>
                    <a:pt x="32" y="0"/>
                  </a:lnTo>
                  <a:close/>
                </a:path>
              </a:pathLst>
            </a:custGeom>
            <a:solidFill>
              <a:srgbClr val="000000"/>
            </a:solidFill>
            <a:ln w="9525">
              <a:noFill/>
              <a:round/>
              <a:headEnd/>
              <a:tailEnd/>
            </a:ln>
          </p:spPr>
          <p:txBody>
            <a:bodyPr/>
            <a:lstStyle/>
            <a:p>
              <a:endParaRPr lang="en-US"/>
            </a:p>
          </p:txBody>
        </p:sp>
        <p:sp>
          <p:nvSpPr>
            <p:cNvPr id="59" name="Freeform 458">
              <a:extLst>
                <a:ext uri="{FF2B5EF4-FFF2-40B4-BE49-F238E27FC236}">
                  <a16:creationId xmlns:a16="http://schemas.microsoft.com/office/drawing/2014/main" id="{40AE8F22-B50F-44BF-B1A5-106BD87DBF30}"/>
                </a:ext>
              </a:extLst>
            </p:cNvPr>
            <p:cNvSpPr>
              <a:spLocks/>
            </p:cNvSpPr>
            <p:nvPr/>
          </p:nvSpPr>
          <p:spPr bwMode="auto">
            <a:xfrm>
              <a:off x="5686" y="2129"/>
              <a:ext cx="70" cy="7"/>
            </a:xfrm>
            <a:custGeom>
              <a:avLst/>
              <a:gdLst>
                <a:gd name="T0" fmla="*/ 0 w 416"/>
                <a:gd name="T1" fmla="*/ 32 h 32"/>
                <a:gd name="T2" fmla="*/ 416 w 416"/>
                <a:gd name="T3" fmla="*/ 0 h 32"/>
                <a:gd name="T4" fmla="*/ 416 w 416"/>
                <a:gd name="T5" fmla="*/ 32 h 32"/>
                <a:gd name="T6" fmla="*/ 0 w 416"/>
                <a:gd name="T7" fmla="*/ 32 h 32"/>
                <a:gd name="T8" fmla="*/ 0 60000 65536"/>
                <a:gd name="T9" fmla="*/ 0 60000 65536"/>
                <a:gd name="T10" fmla="*/ 0 60000 65536"/>
                <a:gd name="T11" fmla="*/ 0 60000 65536"/>
                <a:gd name="T12" fmla="*/ 0 w 416"/>
                <a:gd name="T13" fmla="*/ 0 h 32"/>
                <a:gd name="T14" fmla="*/ 416 w 416"/>
                <a:gd name="T15" fmla="*/ 32 h 32"/>
              </a:gdLst>
              <a:ahLst/>
              <a:cxnLst>
                <a:cxn ang="T8">
                  <a:pos x="T0" y="T1"/>
                </a:cxn>
                <a:cxn ang="T9">
                  <a:pos x="T2" y="T3"/>
                </a:cxn>
                <a:cxn ang="T10">
                  <a:pos x="T4" y="T5"/>
                </a:cxn>
                <a:cxn ang="T11">
                  <a:pos x="T6" y="T7"/>
                </a:cxn>
              </a:cxnLst>
              <a:rect l="T12" t="T13" r="T14" b="T15"/>
              <a:pathLst>
                <a:path w="416" h="32">
                  <a:moveTo>
                    <a:pt x="0" y="32"/>
                  </a:moveTo>
                  <a:lnTo>
                    <a:pt x="416" y="0"/>
                  </a:lnTo>
                  <a:lnTo>
                    <a:pt x="416" y="32"/>
                  </a:lnTo>
                  <a:lnTo>
                    <a:pt x="0" y="32"/>
                  </a:lnTo>
                  <a:close/>
                </a:path>
              </a:pathLst>
            </a:custGeom>
            <a:solidFill>
              <a:srgbClr val="000000"/>
            </a:solidFill>
            <a:ln w="9525">
              <a:noFill/>
              <a:round/>
              <a:headEnd/>
              <a:tailEnd/>
            </a:ln>
          </p:spPr>
          <p:txBody>
            <a:bodyPr/>
            <a:lstStyle/>
            <a:p>
              <a:endParaRPr lang="en-US"/>
            </a:p>
          </p:txBody>
        </p:sp>
        <p:sp>
          <p:nvSpPr>
            <p:cNvPr id="60" name="Rectangle 459">
              <a:extLst>
                <a:ext uri="{FF2B5EF4-FFF2-40B4-BE49-F238E27FC236}">
                  <a16:creationId xmlns:a16="http://schemas.microsoft.com/office/drawing/2014/main" id="{5B841FDE-DFBA-4E5B-B1B3-7B3BE47B950C}"/>
                </a:ext>
              </a:extLst>
            </p:cNvPr>
            <p:cNvSpPr>
              <a:spLocks noChangeArrowheads="1"/>
            </p:cNvSpPr>
            <p:nvPr/>
          </p:nvSpPr>
          <p:spPr bwMode="auto">
            <a:xfrm>
              <a:off x="3392" y="3432"/>
              <a:ext cx="369"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DAU 1 004</a:t>
              </a:r>
              <a:endParaRPr lang="en-US"/>
            </a:p>
          </p:txBody>
        </p:sp>
        <p:sp>
          <p:nvSpPr>
            <p:cNvPr id="61" name="Rectangle 460">
              <a:extLst>
                <a:ext uri="{FF2B5EF4-FFF2-40B4-BE49-F238E27FC236}">
                  <a16:creationId xmlns:a16="http://schemas.microsoft.com/office/drawing/2014/main" id="{5EC949B8-5529-4CB8-A168-279453EEB591}"/>
                </a:ext>
              </a:extLst>
            </p:cNvPr>
            <p:cNvSpPr>
              <a:spLocks noChangeArrowheads="1"/>
            </p:cNvSpPr>
            <p:nvPr/>
          </p:nvSpPr>
          <p:spPr bwMode="auto">
            <a:xfrm>
              <a:off x="3887" y="3433"/>
              <a:ext cx="414"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NOR ACCEL</a:t>
              </a:r>
              <a:endParaRPr lang="en-US"/>
            </a:p>
          </p:txBody>
        </p:sp>
        <p:sp>
          <p:nvSpPr>
            <p:cNvPr id="62" name="Rectangle 461">
              <a:extLst>
                <a:ext uri="{FF2B5EF4-FFF2-40B4-BE49-F238E27FC236}">
                  <a16:creationId xmlns:a16="http://schemas.microsoft.com/office/drawing/2014/main" id="{FDEEF502-271C-4ED4-B11A-C2FB1071CE10}"/>
                </a:ext>
              </a:extLst>
            </p:cNvPr>
            <p:cNvSpPr>
              <a:spLocks noChangeArrowheads="1"/>
            </p:cNvSpPr>
            <p:nvPr/>
          </p:nvSpPr>
          <p:spPr bwMode="auto">
            <a:xfrm>
              <a:off x="3097" y="3432"/>
              <a:ext cx="150"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025</a:t>
              </a:r>
              <a:endParaRPr lang="en-US"/>
            </a:p>
          </p:txBody>
        </p:sp>
        <p:sp>
          <p:nvSpPr>
            <p:cNvPr id="63" name="Freeform 462">
              <a:extLst>
                <a:ext uri="{FF2B5EF4-FFF2-40B4-BE49-F238E27FC236}">
                  <a16:creationId xmlns:a16="http://schemas.microsoft.com/office/drawing/2014/main" id="{63F07A17-18F8-4762-BAA8-3F1822D52D3B}"/>
                </a:ext>
              </a:extLst>
            </p:cNvPr>
            <p:cNvSpPr>
              <a:spLocks/>
            </p:cNvSpPr>
            <p:nvPr/>
          </p:nvSpPr>
          <p:spPr bwMode="auto">
            <a:xfrm>
              <a:off x="5686" y="2129"/>
              <a:ext cx="70" cy="7"/>
            </a:xfrm>
            <a:custGeom>
              <a:avLst/>
              <a:gdLst>
                <a:gd name="T0" fmla="*/ 32 w 416"/>
                <a:gd name="T1" fmla="*/ 0 h 32"/>
                <a:gd name="T2" fmla="*/ 0 w 416"/>
                <a:gd name="T3" fmla="*/ 32 h 32"/>
                <a:gd name="T4" fmla="*/ 416 w 416"/>
                <a:gd name="T5" fmla="*/ 32 h 32"/>
                <a:gd name="T6" fmla="*/ 416 w 416"/>
                <a:gd name="T7" fmla="*/ 0 h 32"/>
                <a:gd name="T8" fmla="*/ 32 w 416"/>
                <a:gd name="T9" fmla="*/ 0 h 32"/>
                <a:gd name="T10" fmla="*/ 0 60000 65536"/>
                <a:gd name="T11" fmla="*/ 0 60000 65536"/>
                <a:gd name="T12" fmla="*/ 0 60000 65536"/>
                <a:gd name="T13" fmla="*/ 0 60000 65536"/>
                <a:gd name="T14" fmla="*/ 0 60000 65536"/>
                <a:gd name="T15" fmla="*/ 0 w 416"/>
                <a:gd name="T16" fmla="*/ 0 h 32"/>
                <a:gd name="T17" fmla="*/ 416 w 416"/>
                <a:gd name="T18" fmla="*/ 32 h 32"/>
              </a:gdLst>
              <a:ahLst/>
              <a:cxnLst>
                <a:cxn ang="T10">
                  <a:pos x="T0" y="T1"/>
                </a:cxn>
                <a:cxn ang="T11">
                  <a:pos x="T2" y="T3"/>
                </a:cxn>
                <a:cxn ang="T12">
                  <a:pos x="T4" y="T5"/>
                </a:cxn>
                <a:cxn ang="T13">
                  <a:pos x="T6" y="T7"/>
                </a:cxn>
                <a:cxn ang="T14">
                  <a:pos x="T8" y="T9"/>
                </a:cxn>
              </a:cxnLst>
              <a:rect l="T15" t="T16" r="T17" b="T18"/>
              <a:pathLst>
                <a:path w="416" h="32">
                  <a:moveTo>
                    <a:pt x="32" y="0"/>
                  </a:moveTo>
                  <a:lnTo>
                    <a:pt x="0" y="32"/>
                  </a:lnTo>
                  <a:lnTo>
                    <a:pt x="416" y="32"/>
                  </a:lnTo>
                  <a:lnTo>
                    <a:pt x="416" y="0"/>
                  </a:lnTo>
                  <a:lnTo>
                    <a:pt x="32" y="0"/>
                  </a:lnTo>
                </a:path>
              </a:pathLst>
            </a:custGeom>
            <a:noFill/>
            <a:ln w="0">
              <a:solidFill>
                <a:srgbClr val="000000"/>
              </a:solidFill>
              <a:prstDash val="solid"/>
              <a:round/>
              <a:headEnd/>
              <a:tailEnd/>
            </a:ln>
          </p:spPr>
          <p:txBody>
            <a:bodyPr/>
            <a:lstStyle/>
            <a:p>
              <a:endParaRPr lang="en-US"/>
            </a:p>
          </p:txBody>
        </p:sp>
        <p:sp>
          <p:nvSpPr>
            <p:cNvPr id="64" name="Freeform 463">
              <a:extLst>
                <a:ext uri="{FF2B5EF4-FFF2-40B4-BE49-F238E27FC236}">
                  <a16:creationId xmlns:a16="http://schemas.microsoft.com/office/drawing/2014/main" id="{928DC299-D93F-4087-8E2B-FFBF6F07FD49}"/>
                </a:ext>
              </a:extLst>
            </p:cNvPr>
            <p:cNvSpPr>
              <a:spLocks/>
            </p:cNvSpPr>
            <p:nvPr/>
          </p:nvSpPr>
          <p:spPr bwMode="auto">
            <a:xfrm>
              <a:off x="3284" y="2706"/>
              <a:ext cx="5" cy="1309"/>
            </a:xfrm>
            <a:custGeom>
              <a:avLst/>
              <a:gdLst>
                <a:gd name="T0" fmla="*/ 32 w 32"/>
                <a:gd name="T1" fmla="*/ 0 h 6549"/>
                <a:gd name="T2" fmla="*/ 0 w 32"/>
                <a:gd name="T3" fmla="*/ 0 h 6549"/>
                <a:gd name="T4" fmla="*/ 32 w 32"/>
                <a:gd name="T5" fmla="*/ 6549 h 6549"/>
                <a:gd name="T6" fmla="*/ 32 w 32"/>
                <a:gd name="T7" fmla="*/ 0 h 6549"/>
                <a:gd name="T8" fmla="*/ 0 60000 65536"/>
                <a:gd name="T9" fmla="*/ 0 60000 65536"/>
                <a:gd name="T10" fmla="*/ 0 60000 65536"/>
                <a:gd name="T11" fmla="*/ 0 60000 65536"/>
                <a:gd name="T12" fmla="*/ 0 w 32"/>
                <a:gd name="T13" fmla="*/ 0 h 6549"/>
                <a:gd name="T14" fmla="*/ 32 w 32"/>
                <a:gd name="T15" fmla="*/ 6549 h 6549"/>
              </a:gdLst>
              <a:ahLst/>
              <a:cxnLst>
                <a:cxn ang="T8">
                  <a:pos x="T0" y="T1"/>
                </a:cxn>
                <a:cxn ang="T9">
                  <a:pos x="T2" y="T3"/>
                </a:cxn>
                <a:cxn ang="T10">
                  <a:pos x="T4" y="T5"/>
                </a:cxn>
                <a:cxn ang="T11">
                  <a:pos x="T6" y="T7"/>
                </a:cxn>
              </a:cxnLst>
              <a:rect l="T12" t="T13" r="T14" b="T15"/>
              <a:pathLst>
                <a:path w="32" h="6549">
                  <a:moveTo>
                    <a:pt x="32" y="0"/>
                  </a:moveTo>
                  <a:lnTo>
                    <a:pt x="0" y="0"/>
                  </a:lnTo>
                  <a:lnTo>
                    <a:pt x="32" y="6549"/>
                  </a:lnTo>
                  <a:lnTo>
                    <a:pt x="32" y="0"/>
                  </a:lnTo>
                  <a:close/>
                </a:path>
              </a:pathLst>
            </a:custGeom>
            <a:solidFill>
              <a:srgbClr val="000000"/>
            </a:solidFill>
            <a:ln w="9525">
              <a:noFill/>
              <a:round/>
              <a:headEnd/>
              <a:tailEnd/>
            </a:ln>
          </p:spPr>
          <p:txBody>
            <a:bodyPr/>
            <a:lstStyle/>
            <a:p>
              <a:endParaRPr lang="en-US"/>
            </a:p>
          </p:txBody>
        </p:sp>
        <p:sp>
          <p:nvSpPr>
            <p:cNvPr id="65" name="Freeform 464">
              <a:extLst>
                <a:ext uri="{FF2B5EF4-FFF2-40B4-BE49-F238E27FC236}">
                  <a16:creationId xmlns:a16="http://schemas.microsoft.com/office/drawing/2014/main" id="{A867EB82-D59D-4EC6-AE07-CE2AED714F98}"/>
                </a:ext>
              </a:extLst>
            </p:cNvPr>
            <p:cNvSpPr>
              <a:spLocks/>
            </p:cNvSpPr>
            <p:nvPr/>
          </p:nvSpPr>
          <p:spPr bwMode="auto">
            <a:xfrm>
              <a:off x="3284" y="2706"/>
              <a:ext cx="5" cy="1309"/>
            </a:xfrm>
            <a:custGeom>
              <a:avLst/>
              <a:gdLst>
                <a:gd name="T0" fmla="*/ 0 w 32"/>
                <a:gd name="T1" fmla="*/ 0 h 6549"/>
                <a:gd name="T2" fmla="*/ 32 w 32"/>
                <a:gd name="T3" fmla="*/ 6549 h 6549"/>
                <a:gd name="T4" fmla="*/ 0 w 32"/>
                <a:gd name="T5" fmla="*/ 6549 h 6549"/>
                <a:gd name="T6" fmla="*/ 0 w 32"/>
                <a:gd name="T7" fmla="*/ 0 h 6549"/>
                <a:gd name="T8" fmla="*/ 0 60000 65536"/>
                <a:gd name="T9" fmla="*/ 0 60000 65536"/>
                <a:gd name="T10" fmla="*/ 0 60000 65536"/>
                <a:gd name="T11" fmla="*/ 0 60000 65536"/>
                <a:gd name="T12" fmla="*/ 0 w 32"/>
                <a:gd name="T13" fmla="*/ 0 h 6549"/>
                <a:gd name="T14" fmla="*/ 32 w 32"/>
                <a:gd name="T15" fmla="*/ 6549 h 6549"/>
              </a:gdLst>
              <a:ahLst/>
              <a:cxnLst>
                <a:cxn ang="T8">
                  <a:pos x="T0" y="T1"/>
                </a:cxn>
                <a:cxn ang="T9">
                  <a:pos x="T2" y="T3"/>
                </a:cxn>
                <a:cxn ang="T10">
                  <a:pos x="T4" y="T5"/>
                </a:cxn>
                <a:cxn ang="T11">
                  <a:pos x="T6" y="T7"/>
                </a:cxn>
              </a:cxnLst>
              <a:rect l="T12" t="T13" r="T14" b="T15"/>
              <a:pathLst>
                <a:path w="32" h="6549">
                  <a:moveTo>
                    <a:pt x="0" y="0"/>
                  </a:moveTo>
                  <a:lnTo>
                    <a:pt x="32" y="6549"/>
                  </a:lnTo>
                  <a:lnTo>
                    <a:pt x="0" y="6549"/>
                  </a:lnTo>
                  <a:lnTo>
                    <a:pt x="0" y="0"/>
                  </a:lnTo>
                  <a:close/>
                </a:path>
              </a:pathLst>
            </a:custGeom>
            <a:solidFill>
              <a:srgbClr val="000000"/>
            </a:solidFill>
            <a:ln w="9525">
              <a:noFill/>
              <a:round/>
              <a:headEnd/>
              <a:tailEnd/>
            </a:ln>
          </p:spPr>
          <p:txBody>
            <a:bodyPr/>
            <a:lstStyle/>
            <a:p>
              <a:endParaRPr lang="en-US"/>
            </a:p>
          </p:txBody>
        </p:sp>
        <p:sp>
          <p:nvSpPr>
            <p:cNvPr id="66" name="Rectangle 465">
              <a:extLst>
                <a:ext uri="{FF2B5EF4-FFF2-40B4-BE49-F238E27FC236}">
                  <a16:creationId xmlns:a16="http://schemas.microsoft.com/office/drawing/2014/main" id="{084A666D-9AD1-44D4-9302-5303DF36094C}"/>
                </a:ext>
              </a:extLst>
            </p:cNvPr>
            <p:cNvSpPr>
              <a:spLocks noChangeArrowheads="1"/>
            </p:cNvSpPr>
            <p:nvPr/>
          </p:nvSpPr>
          <p:spPr bwMode="auto">
            <a:xfrm>
              <a:off x="3887" y="3761"/>
              <a:ext cx="581"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DISCRETE WORD</a:t>
              </a:r>
              <a:endParaRPr lang="en-US"/>
            </a:p>
          </p:txBody>
        </p:sp>
        <p:sp>
          <p:nvSpPr>
            <p:cNvPr id="67" name="Rectangle 466">
              <a:extLst>
                <a:ext uri="{FF2B5EF4-FFF2-40B4-BE49-F238E27FC236}">
                  <a16:creationId xmlns:a16="http://schemas.microsoft.com/office/drawing/2014/main" id="{4A85D802-14D4-432E-A83B-C7998FDBB587}"/>
                </a:ext>
              </a:extLst>
            </p:cNvPr>
            <p:cNvSpPr>
              <a:spLocks noChangeArrowheads="1"/>
            </p:cNvSpPr>
            <p:nvPr/>
          </p:nvSpPr>
          <p:spPr bwMode="auto">
            <a:xfrm>
              <a:off x="3887" y="3842"/>
              <a:ext cx="173"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AOA</a:t>
              </a:r>
              <a:endParaRPr lang="en-US"/>
            </a:p>
          </p:txBody>
        </p:sp>
        <p:sp>
          <p:nvSpPr>
            <p:cNvPr id="68" name="Rectangle 467">
              <a:extLst>
                <a:ext uri="{FF2B5EF4-FFF2-40B4-BE49-F238E27FC236}">
                  <a16:creationId xmlns:a16="http://schemas.microsoft.com/office/drawing/2014/main" id="{54A86720-EA0B-42A1-ACA5-E049CCF51028}"/>
                </a:ext>
              </a:extLst>
            </p:cNvPr>
            <p:cNvSpPr>
              <a:spLocks noChangeArrowheads="1"/>
            </p:cNvSpPr>
            <p:nvPr/>
          </p:nvSpPr>
          <p:spPr bwMode="auto">
            <a:xfrm>
              <a:off x="3887" y="3679"/>
              <a:ext cx="430"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INLET TEMP</a:t>
              </a:r>
              <a:endParaRPr lang="en-US"/>
            </a:p>
          </p:txBody>
        </p:sp>
        <p:sp>
          <p:nvSpPr>
            <p:cNvPr id="69" name="Rectangle 468">
              <a:extLst>
                <a:ext uri="{FF2B5EF4-FFF2-40B4-BE49-F238E27FC236}">
                  <a16:creationId xmlns:a16="http://schemas.microsoft.com/office/drawing/2014/main" id="{7199821E-F06C-408F-9DD1-DA42F1A76CC6}"/>
                </a:ext>
              </a:extLst>
            </p:cNvPr>
            <p:cNvSpPr>
              <a:spLocks noChangeArrowheads="1"/>
            </p:cNvSpPr>
            <p:nvPr/>
          </p:nvSpPr>
          <p:spPr bwMode="auto">
            <a:xfrm>
              <a:off x="3887" y="3597"/>
              <a:ext cx="404"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FUEL TEMP</a:t>
              </a:r>
              <a:endParaRPr lang="en-US"/>
            </a:p>
          </p:txBody>
        </p:sp>
        <p:sp>
          <p:nvSpPr>
            <p:cNvPr id="70" name="Rectangle 469">
              <a:extLst>
                <a:ext uri="{FF2B5EF4-FFF2-40B4-BE49-F238E27FC236}">
                  <a16:creationId xmlns:a16="http://schemas.microsoft.com/office/drawing/2014/main" id="{63F129D5-6587-4AFE-9A27-7A7271DCCA6A}"/>
                </a:ext>
              </a:extLst>
            </p:cNvPr>
            <p:cNvSpPr>
              <a:spLocks noChangeArrowheads="1"/>
            </p:cNvSpPr>
            <p:nvPr/>
          </p:nvSpPr>
          <p:spPr bwMode="auto">
            <a:xfrm>
              <a:off x="3392" y="3924"/>
              <a:ext cx="369"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DAU 1 010</a:t>
              </a:r>
              <a:endParaRPr lang="en-US"/>
            </a:p>
          </p:txBody>
        </p:sp>
        <p:sp>
          <p:nvSpPr>
            <p:cNvPr id="71" name="Rectangle 470">
              <a:extLst>
                <a:ext uri="{FF2B5EF4-FFF2-40B4-BE49-F238E27FC236}">
                  <a16:creationId xmlns:a16="http://schemas.microsoft.com/office/drawing/2014/main" id="{D06DB030-F007-4C9A-AFAC-BE0C7EDC2101}"/>
                </a:ext>
              </a:extLst>
            </p:cNvPr>
            <p:cNvSpPr>
              <a:spLocks noChangeArrowheads="1"/>
            </p:cNvSpPr>
            <p:nvPr/>
          </p:nvSpPr>
          <p:spPr bwMode="auto">
            <a:xfrm>
              <a:off x="3392" y="3842"/>
              <a:ext cx="369"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DAU 1 009</a:t>
              </a:r>
              <a:endParaRPr lang="en-US"/>
            </a:p>
          </p:txBody>
        </p:sp>
        <p:sp>
          <p:nvSpPr>
            <p:cNvPr id="72" name="Rectangle 471">
              <a:extLst>
                <a:ext uri="{FF2B5EF4-FFF2-40B4-BE49-F238E27FC236}">
                  <a16:creationId xmlns:a16="http://schemas.microsoft.com/office/drawing/2014/main" id="{924A3972-1722-4558-AC49-BFFBB32E812F}"/>
                </a:ext>
              </a:extLst>
            </p:cNvPr>
            <p:cNvSpPr>
              <a:spLocks noChangeArrowheads="1"/>
            </p:cNvSpPr>
            <p:nvPr/>
          </p:nvSpPr>
          <p:spPr bwMode="auto">
            <a:xfrm>
              <a:off x="3392" y="3760"/>
              <a:ext cx="369"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DAU 1 008</a:t>
              </a:r>
              <a:endParaRPr lang="en-US"/>
            </a:p>
          </p:txBody>
        </p:sp>
        <p:sp>
          <p:nvSpPr>
            <p:cNvPr id="73" name="Rectangle 472">
              <a:extLst>
                <a:ext uri="{FF2B5EF4-FFF2-40B4-BE49-F238E27FC236}">
                  <a16:creationId xmlns:a16="http://schemas.microsoft.com/office/drawing/2014/main" id="{0DEE66B1-8208-4F28-B248-BAF455686BF1}"/>
                </a:ext>
              </a:extLst>
            </p:cNvPr>
            <p:cNvSpPr>
              <a:spLocks noChangeArrowheads="1"/>
            </p:cNvSpPr>
            <p:nvPr/>
          </p:nvSpPr>
          <p:spPr bwMode="auto">
            <a:xfrm>
              <a:off x="3392" y="3678"/>
              <a:ext cx="369"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DAU 1 007</a:t>
              </a:r>
              <a:endParaRPr lang="en-US"/>
            </a:p>
          </p:txBody>
        </p:sp>
        <p:sp>
          <p:nvSpPr>
            <p:cNvPr id="74" name="Rectangle 473">
              <a:extLst>
                <a:ext uri="{FF2B5EF4-FFF2-40B4-BE49-F238E27FC236}">
                  <a16:creationId xmlns:a16="http://schemas.microsoft.com/office/drawing/2014/main" id="{BD57AF9F-54D5-4259-ACFC-BD7A5ADD5A2E}"/>
                </a:ext>
              </a:extLst>
            </p:cNvPr>
            <p:cNvSpPr>
              <a:spLocks noChangeArrowheads="1"/>
            </p:cNvSpPr>
            <p:nvPr/>
          </p:nvSpPr>
          <p:spPr bwMode="auto">
            <a:xfrm>
              <a:off x="3392" y="3596"/>
              <a:ext cx="369"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DAU 1 006</a:t>
              </a:r>
              <a:endParaRPr lang="en-US"/>
            </a:p>
          </p:txBody>
        </p:sp>
        <p:sp>
          <p:nvSpPr>
            <p:cNvPr id="75" name="Rectangle 474">
              <a:extLst>
                <a:ext uri="{FF2B5EF4-FFF2-40B4-BE49-F238E27FC236}">
                  <a16:creationId xmlns:a16="http://schemas.microsoft.com/office/drawing/2014/main" id="{7ED46C74-70F1-4314-ACA2-5EB57D444AC3}"/>
                </a:ext>
              </a:extLst>
            </p:cNvPr>
            <p:cNvSpPr>
              <a:spLocks noChangeArrowheads="1"/>
            </p:cNvSpPr>
            <p:nvPr/>
          </p:nvSpPr>
          <p:spPr bwMode="auto">
            <a:xfrm>
              <a:off x="3392" y="3514"/>
              <a:ext cx="369"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DAU 1 005</a:t>
              </a:r>
              <a:endParaRPr lang="en-US"/>
            </a:p>
          </p:txBody>
        </p:sp>
        <p:sp>
          <p:nvSpPr>
            <p:cNvPr id="76" name="Rectangle 475">
              <a:extLst>
                <a:ext uri="{FF2B5EF4-FFF2-40B4-BE49-F238E27FC236}">
                  <a16:creationId xmlns:a16="http://schemas.microsoft.com/office/drawing/2014/main" id="{FF595D26-5D99-4930-887E-DD45ABC51EDC}"/>
                </a:ext>
              </a:extLst>
            </p:cNvPr>
            <p:cNvSpPr>
              <a:spLocks noChangeArrowheads="1"/>
            </p:cNvSpPr>
            <p:nvPr/>
          </p:nvSpPr>
          <p:spPr bwMode="auto">
            <a:xfrm>
              <a:off x="3101" y="3924"/>
              <a:ext cx="150"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201</a:t>
              </a:r>
              <a:endParaRPr lang="en-US"/>
            </a:p>
          </p:txBody>
        </p:sp>
        <p:sp>
          <p:nvSpPr>
            <p:cNvPr id="77" name="Rectangle 476">
              <a:extLst>
                <a:ext uri="{FF2B5EF4-FFF2-40B4-BE49-F238E27FC236}">
                  <a16:creationId xmlns:a16="http://schemas.microsoft.com/office/drawing/2014/main" id="{0A7DC8EF-42AB-4CA2-BAB3-3FFA47923B98}"/>
                </a:ext>
              </a:extLst>
            </p:cNvPr>
            <p:cNvSpPr>
              <a:spLocks noChangeArrowheads="1"/>
            </p:cNvSpPr>
            <p:nvPr/>
          </p:nvSpPr>
          <p:spPr bwMode="auto">
            <a:xfrm>
              <a:off x="3096" y="3678"/>
              <a:ext cx="150"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102</a:t>
              </a:r>
              <a:endParaRPr lang="en-US"/>
            </a:p>
          </p:txBody>
        </p:sp>
        <p:sp>
          <p:nvSpPr>
            <p:cNvPr id="78" name="Rectangle 477">
              <a:extLst>
                <a:ext uri="{FF2B5EF4-FFF2-40B4-BE49-F238E27FC236}">
                  <a16:creationId xmlns:a16="http://schemas.microsoft.com/office/drawing/2014/main" id="{22BC55B2-D127-4B84-B75F-4F3D5F8C4144}"/>
                </a:ext>
              </a:extLst>
            </p:cNvPr>
            <p:cNvSpPr>
              <a:spLocks noChangeArrowheads="1"/>
            </p:cNvSpPr>
            <p:nvPr/>
          </p:nvSpPr>
          <p:spPr bwMode="auto">
            <a:xfrm>
              <a:off x="3096" y="3760"/>
              <a:ext cx="150"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103</a:t>
              </a:r>
              <a:endParaRPr lang="en-US"/>
            </a:p>
          </p:txBody>
        </p:sp>
        <p:sp>
          <p:nvSpPr>
            <p:cNvPr id="79" name="Rectangle 478">
              <a:extLst>
                <a:ext uri="{FF2B5EF4-FFF2-40B4-BE49-F238E27FC236}">
                  <a16:creationId xmlns:a16="http://schemas.microsoft.com/office/drawing/2014/main" id="{70D2AD04-4212-44F7-9CE4-8DDE0CFCBB4C}"/>
                </a:ext>
              </a:extLst>
            </p:cNvPr>
            <p:cNvSpPr>
              <a:spLocks noChangeArrowheads="1"/>
            </p:cNvSpPr>
            <p:nvPr/>
          </p:nvSpPr>
          <p:spPr bwMode="auto">
            <a:xfrm>
              <a:off x="3098" y="3842"/>
              <a:ext cx="150"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200</a:t>
              </a:r>
              <a:endParaRPr lang="en-US"/>
            </a:p>
          </p:txBody>
        </p:sp>
        <p:sp>
          <p:nvSpPr>
            <p:cNvPr id="80" name="Rectangle 479">
              <a:extLst>
                <a:ext uri="{FF2B5EF4-FFF2-40B4-BE49-F238E27FC236}">
                  <a16:creationId xmlns:a16="http://schemas.microsoft.com/office/drawing/2014/main" id="{730CA232-249E-40E1-9A5F-EDD757EB696C}"/>
                </a:ext>
              </a:extLst>
            </p:cNvPr>
            <p:cNvSpPr>
              <a:spLocks noChangeArrowheads="1"/>
            </p:cNvSpPr>
            <p:nvPr/>
          </p:nvSpPr>
          <p:spPr bwMode="auto">
            <a:xfrm>
              <a:off x="3100" y="3596"/>
              <a:ext cx="150"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101</a:t>
              </a:r>
              <a:endParaRPr lang="en-US"/>
            </a:p>
          </p:txBody>
        </p:sp>
        <p:sp>
          <p:nvSpPr>
            <p:cNvPr id="81" name="Rectangle 480">
              <a:extLst>
                <a:ext uri="{FF2B5EF4-FFF2-40B4-BE49-F238E27FC236}">
                  <a16:creationId xmlns:a16="http://schemas.microsoft.com/office/drawing/2014/main" id="{C6D7FB05-DA40-416E-B4C5-F10E029A1DD8}"/>
                </a:ext>
              </a:extLst>
            </p:cNvPr>
            <p:cNvSpPr>
              <a:spLocks noChangeArrowheads="1"/>
            </p:cNvSpPr>
            <p:nvPr/>
          </p:nvSpPr>
          <p:spPr bwMode="auto">
            <a:xfrm>
              <a:off x="3096" y="3514"/>
              <a:ext cx="150"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100</a:t>
              </a:r>
              <a:endParaRPr lang="en-US"/>
            </a:p>
          </p:txBody>
        </p:sp>
        <p:sp>
          <p:nvSpPr>
            <p:cNvPr id="82" name="Rectangle 481">
              <a:extLst>
                <a:ext uri="{FF2B5EF4-FFF2-40B4-BE49-F238E27FC236}">
                  <a16:creationId xmlns:a16="http://schemas.microsoft.com/office/drawing/2014/main" id="{A2D7B802-B055-42F6-8B1E-FB545158B20B}"/>
                </a:ext>
              </a:extLst>
            </p:cNvPr>
            <p:cNvSpPr>
              <a:spLocks noChangeArrowheads="1"/>
            </p:cNvSpPr>
            <p:nvPr/>
          </p:nvSpPr>
          <p:spPr bwMode="auto">
            <a:xfrm>
              <a:off x="3887" y="3924"/>
              <a:ext cx="169"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AOS</a:t>
              </a:r>
              <a:endParaRPr lang="en-US"/>
            </a:p>
          </p:txBody>
        </p:sp>
        <p:sp>
          <p:nvSpPr>
            <p:cNvPr id="83" name="Rectangle 482">
              <a:extLst>
                <a:ext uri="{FF2B5EF4-FFF2-40B4-BE49-F238E27FC236}">
                  <a16:creationId xmlns:a16="http://schemas.microsoft.com/office/drawing/2014/main" id="{16E2681C-895B-4DAA-BE09-6D1F99E6882D}"/>
                </a:ext>
              </a:extLst>
            </p:cNvPr>
            <p:cNvSpPr>
              <a:spLocks noChangeArrowheads="1"/>
            </p:cNvSpPr>
            <p:nvPr/>
          </p:nvSpPr>
          <p:spPr bwMode="auto">
            <a:xfrm>
              <a:off x="3284" y="2706"/>
              <a:ext cx="5" cy="1309"/>
            </a:xfrm>
            <a:prstGeom prst="rect">
              <a:avLst/>
            </a:prstGeom>
            <a:noFill/>
            <a:ln w="0">
              <a:solidFill>
                <a:srgbClr val="000000"/>
              </a:solidFill>
              <a:miter lim="800000"/>
              <a:headEnd/>
              <a:tailEnd/>
            </a:ln>
          </p:spPr>
          <p:txBody>
            <a:bodyPr/>
            <a:lstStyle/>
            <a:p>
              <a:endParaRPr lang="en-US"/>
            </a:p>
          </p:txBody>
        </p:sp>
        <p:sp>
          <p:nvSpPr>
            <p:cNvPr id="84" name="Freeform 483">
              <a:extLst>
                <a:ext uri="{FF2B5EF4-FFF2-40B4-BE49-F238E27FC236}">
                  <a16:creationId xmlns:a16="http://schemas.microsoft.com/office/drawing/2014/main" id="{38CEEA36-FDCE-4A2E-9516-01072FCDA963}"/>
                </a:ext>
              </a:extLst>
            </p:cNvPr>
            <p:cNvSpPr>
              <a:spLocks/>
            </p:cNvSpPr>
            <p:nvPr/>
          </p:nvSpPr>
          <p:spPr bwMode="auto">
            <a:xfrm>
              <a:off x="3817" y="4015"/>
              <a:ext cx="6" cy="82"/>
            </a:xfrm>
            <a:custGeom>
              <a:avLst/>
              <a:gdLst>
                <a:gd name="T0" fmla="*/ 32 w 32"/>
                <a:gd name="T1" fmla="*/ 0 h 409"/>
                <a:gd name="T2" fmla="*/ 0 w 32"/>
                <a:gd name="T3" fmla="*/ 0 h 409"/>
                <a:gd name="T4" fmla="*/ 32 w 32"/>
                <a:gd name="T5" fmla="*/ 409 h 409"/>
                <a:gd name="T6" fmla="*/ 32 w 32"/>
                <a:gd name="T7" fmla="*/ 0 h 409"/>
                <a:gd name="T8" fmla="*/ 0 60000 65536"/>
                <a:gd name="T9" fmla="*/ 0 60000 65536"/>
                <a:gd name="T10" fmla="*/ 0 60000 65536"/>
                <a:gd name="T11" fmla="*/ 0 60000 65536"/>
                <a:gd name="T12" fmla="*/ 0 w 32"/>
                <a:gd name="T13" fmla="*/ 0 h 409"/>
                <a:gd name="T14" fmla="*/ 32 w 32"/>
                <a:gd name="T15" fmla="*/ 409 h 409"/>
              </a:gdLst>
              <a:ahLst/>
              <a:cxnLst>
                <a:cxn ang="T8">
                  <a:pos x="T0" y="T1"/>
                </a:cxn>
                <a:cxn ang="T9">
                  <a:pos x="T2" y="T3"/>
                </a:cxn>
                <a:cxn ang="T10">
                  <a:pos x="T4" y="T5"/>
                </a:cxn>
                <a:cxn ang="T11">
                  <a:pos x="T6" y="T7"/>
                </a:cxn>
              </a:cxnLst>
              <a:rect l="T12" t="T13" r="T14" b="T15"/>
              <a:pathLst>
                <a:path w="32" h="409">
                  <a:moveTo>
                    <a:pt x="32" y="0"/>
                  </a:moveTo>
                  <a:lnTo>
                    <a:pt x="0" y="0"/>
                  </a:lnTo>
                  <a:lnTo>
                    <a:pt x="32" y="409"/>
                  </a:lnTo>
                  <a:lnTo>
                    <a:pt x="32" y="0"/>
                  </a:lnTo>
                  <a:close/>
                </a:path>
              </a:pathLst>
            </a:custGeom>
            <a:solidFill>
              <a:srgbClr val="000000"/>
            </a:solidFill>
            <a:ln w="9525">
              <a:noFill/>
              <a:round/>
              <a:headEnd/>
              <a:tailEnd/>
            </a:ln>
          </p:spPr>
          <p:txBody>
            <a:bodyPr/>
            <a:lstStyle/>
            <a:p>
              <a:endParaRPr lang="en-US"/>
            </a:p>
          </p:txBody>
        </p:sp>
        <p:sp>
          <p:nvSpPr>
            <p:cNvPr id="85" name="Freeform 484">
              <a:extLst>
                <a:ext uri="{FF2B5EF4-FFF2-40B4-BE49-F238E27FC236}">
                  <a16:creationId xmlns:a16="http://schemas.microsoft.com/office/drawing/2014/main" id="{F3038C6E-D2DB-4703-81F7-B81B8E8DFC16}"/>
                </a:ext>
              </a:extLst>
            </p:cNvPr>
            <p:cNvSpPr>
              <a:spLocks/>
            </p:cNvSpPr>
            <p:nvPr/>
          </p:nvSpPr>
          <p:spPr bwMode="auto">
            <a:xfrm>
              <a:off x="3817" y="4015"/>
              <a:ext cx="6" cy="82"/>
            </a:xfrm>
            <a:custGeom>
              <a:avLst/>
              <a:gdLst>
                <a:gd name="T0" fmla="*/ 0 w 32"/>
                <a:gd name="T1" fmla="*/ 0 h 409"/>
                <a:gd name="T2" fmla="*/ 32 w 32"/>
                <a:gd name="T3" fmla="*/ 409 h 409"/>
                <a:gd name="T4" fmla="*/ 0 w 32"/>
                <a:gd name="T5" fmla="*/ 409 h 409"/>
                <a:gd name="T6" fmla="*/ 0 w 32"/>
                <a:gd name="T7" fmla="*/ 0 h 409"/>
                <a:gd name="T8" fmla="*/ 0 60000 65536"/>
                <a:gd name="T9" fmla="*/ 0 60000 65536"/>
                <a:gd name="T10" fmla="*/ 0 60000 65536"/>
                <a:gd name="T11" fmla="*/ 0 60000 65536"/>
                <a:gd name="T12" fmla="*/ 0 w 32"/>
                <a:gd name="T13" fmla="*/ 0 h 409"/>
                <a:gd name="T14" fmla="*/ 32 w 32"/>
                <a:gd name="T15" fmla="*/ 409 h 409"/>
              </a:gdLst>
              <a:ahLst/>
              <a:cxnLst>
                <a:cxn ang="T8">
                  <a:pos x="T0" y="T1"/>
                </a:cxn>
                <a:cxn ang="T9">
                  <a:pos x="T2" y="T3"/>
                </a:cxn>
                <a:cxn ang="T10">
                  <a:pos x="T4" y="T5"/>
                </a:cxn>
                <a:cxn ang="T11">
                  <a:pos x="T6" y="T7"/>
                </a:cxn>
              </a:cxnLst>
              <a:rect l="T12" t="T13" r="T14" b="T15"/>
              <a:pathLst>
                <a:path w="32" h="409">
                  <a:moveTo>
                    <a:pt x="0" y="0"/>
                  </a:moveTo>
                  <a:lnTo>
                    <a:pt x="32" y="409"/>
                  </a:lnTo>
                  <a:lnTo>
                    <a:pt x="0" y="409"/>
                  </a:lnTo>
                  <a:lnTo>
                    <a:pt x="0" y="0"/>
                  </a:lnTo>
                  <a:close/>
                </a:path>
              </a:pathLst>
            </a:custGeom>
            <a:solidFill>
              <a:srgbClr val="000000"/>
            </a:solidFill>
            <a:ln w="9525">
              <a:noFill/>
              <a:round/>
              <a:headEnd/>
              <a:tailEnd/>
            </a:ln>
          </p:spPr>
          <p:txBody>
            <a:bodyPr/>
            <a:lstStyle/>
            <a:p>
              <a:endParaRPr lang="en-US"/>
            </a:p>
          </p:txBody>
        </p:sp>
        <p:sp>
          <p:nvSpPr>
            <p:cNvPr id="86" name="Rectangle 485">
              <a:extLst>
                <a:ext uri="{FF2B5EF4-FFF2-40B4-BE49-F238E27FC236}">
                  <a16:creationId xmlns:a16="http://schemas.microsoft.com/office/drawing/2014/main" id="{5CE90DE0-ECF5-43F3-922D-774E35624663}"/>
                </a:ext>
              </a:extLst>
            </p:cNvPr>
            <p:cNvSpPr>
              <a:spLocks noChangeArrowheads="1"/>
            </p:cNvSpPr>
            <p:nvPr/>
          </p:nvSpPr>
          <p:spPr bwMode="auto">
            <a:xfrm>
              <a:off x="3887" y="3515"/>
              <a:ext cx="169"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OAT</a:t>
              </a:r>
              <a:endParaRPr lang="en-US"/>
            </a:p>
          </p:txBody>
        </p:sp>
        <p:sp>
          <p:nvSpPr>
            <p:cNvPr id="87" name="Rectangle 486">
              <a:extLst>
                <a:ext uri="{FF2B5EF4-FFF2-40B4-BE49-F238E27FC236}">
                  <a16:creationId xmlns:a16="http://schemas.microsoft.com/office/drawing/2014/main" id="{522BA9DD-003B-41D2-9389-BE3CFC150192}"/>
                </a:ext>
              </a:extLst>
            </p:cNvPr>
            <p:cNvSpPr>
              <a:spLocks noChangeArrowheads="1"/>
            </p:cNvSpPr>
            <p:nvPr/>
          </p:nvSpPr>
          <p:spPr bwMode="auto">
            <a:xfrm>
              <a:off x="3887" y="2942"/>
              <a:ext cx="326"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RUD POS</a:t>
              </a:r>
              <a:endParaRPr lang="en-US"/>
            </a:p>
          </p:txBody>
        </p:sp>
        <p:sp>
          <p:nvSpPr>
            <p:cNvPr id="88" name="Rectangle 487">
              <a:extLst>
                <a:ext uri="{FF2B5EF4-FFF2-40B4-BE49-F238E27FC236}">
                  <a16:creationId xmlns:a16="http://schemas.microsoft.com/office/drawing/2014/main" id="{D6D89EE4-C465-4A0A-8DE7-D53685716DFE}"/>
                </a:ext>
              </a:extLst>
            </p:cNvPr>
            <p:cNvSpPr>
              <a:spLocks noChangeArrowheads="1"/>
            </p:cNvSpPr>
            <p:nvPr/>
          </p:nvSpPr>
          <p:spPr bwMode="auto">
            <a:xfrm>
              <a:off x="3887" y="3351"/>
              <a:ext cx="326"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RUD POS</a:t>
              </a:r>
              <a:endParaRPr lang="en-US"/>
            </a:p>
          </p:txBody>
        </p:sp>
        <p:sp>
          <p:nvSpPr>
            <p:cNvPr id="89" name="Rectangle 488">
              <a:extLst>
                <a:ext uri="{FF2B5EF4-FFF2-40B4-BE49-F238E27FC236}">
                  <a16:creationId xmlns:a16="http://schemas.microsoft.com/office/drawing/2014/main" id="{1C3ED3F9-D3D1-46B3-8127-57DC890B25C0}"/>
                </a:ext>
              </a:extLst>
            </p:cNvPr>
            <p:cNvSpPr>
              <a:spLocks noChangeArrowheads="1"/>
            </p:cNvSpPr>
            <p:nvPr/>
          </p:nvSpPr>
          <p:spPr bwMode="auto">
            <a:xfrm>
              <a:off x="3887" y="3269"/>
              <a:ext cx="476"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STICK FORCE</a:t>
              </a:r>
              <a:endParaRPr lang="en-US"/>
            </a:p>
          </p:txBody>
        </p:sp>
        <p:sp>
          <p:nvSpPr>
            <p:cNvPr id="90" name="Rectangle 489">
              <a:extLst>
                <a:ext uri="{FF2B5EF4-FFF2-40B4-BE49-F238E27FC236}">
                  <a16:creationId xmlns:a16="http://schemas.microsoft.com/office/drawing/2014/main" id="{6E56027B-225F-4794-8F6F-9B6C75C13807}"/>
                </a:ext>
              </a:extLst>
            </p:cNvPr>
            <p:cNvSpPr>
              <a:spLocks noChangeArrowheads="1"/>
            </p:cNvSpPr>
            <p:nvPr/>
          </p:nvSpPr>
          <p:spPr bwMode="auto">
            <a:xfrm>
              <a:off x="3887" y="3187"/>
              <a:ext cx="408"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HYD PRESS</a:t>
              </a:r>
              <a:endParaRPr lang="en-US"/>
            </a:p>
          </p:txBody>
        </p:sp>
        <p:sp>
          <p:nvSpPr>
            <p:cNvPr id="91" name="Rectangle 490">
              <a:extLst>
                <a:ext uri="{FF2B5EF4-FFF2-40B4-BE49-F238E27FC236}">
                  <a16:creationId xmlns:a16="http://schemas.microsoft.com/office/drawing/2014/main" id="{7AA798A7-3CA9-495F-B9AD-730A0CAD98CB}"/>
                </a:ext>
              </a:extLst>
            </p:cNvPr>
            <p:cNvSpPr>
              <a:spLocks noChangeArrowheads="1"/>
            </p:cNvSpPr>
            <p:nvPr/>
          </p:nvSpPr>
          <p:spPr bwMode="auto">
            <a:xfrm>
              <a:off x="3817" y="4015"/>
              <a:ext cx="6" cy="82"/>
            </a:xfrm>
            <a:prstGeom prst="rect">
              <a:avLst/>
            </a:prstGeom>
            <a:noFill/>
            <a:ln w="0">
              <a:solidFill>
                <a:srgbClr val="000000"/>
              </a:solidFill>
              <a:miter lim="800000"/>
              <a:headEnd/>
              <a:tailEnd/>
            </a:ln>
          </p:spPr>
          <p:txBody>
            <a:bodyPr/>
            <a:lstStyle/>
            <a:p>
              <a:endParaRPr lang="en-US"/>
            </a:p>
          </p:txBody>
        </p:sp>
        <p:sp>
          <p:nvSpPr>
            <p:cNvPr id="92" name="Freeform 491">
              <a:extLst>
                <a:ext uri="{FF2B5EF4-FFF2-40B4-BE49-F238E27FC236}">
                  <a16:creationId xmlns:a16="http://schemas.microsoft.com/office/drawing/2014/main" id="{7E057AF5-65F1-4B5F-BBF3-964BA5A998D7}"/>
                </a:ext>
              </a:extLst>
            </p:cNvPr>
            <p:cNvSpPr>
              <a:spLocks/>
            </p:cNvSpPr>
            <p:nvPr/>
          </p:nvSpPr>
          <p:spPr bwMode="auto">
            <a:xfrm>
              <a:off x="3241" y="2341"/>
              <a:ext cx="194" cy="328"/>
            </a:xfrm>
            <a:custGeom>
              <a:avLst/>
              <a:gdLst>
                <a:gd name="T0" fmla="*/ 26 w 1167"/>
                <a:gd name="T1" fmla="*/ 0 h 1642"/>
                <a:gd name="T2" fmla="*/ 0 w 1167"/>
                <a:gd name="T3" fmla="*/ 19 h 1642"/>
                <a:gd name="T4" fmla="*/ 1167 w 1167"/>
                <a:gd name="T5" fmla="*/ 1642 h 1642"/>
                <a:gd name="T6" fmla="*/ 26 w 1167"/>
                <a:gd name="T7" fmla="*/ 0 h 1642"/>
                <a:gd name="T8" fmla="*/ 0 60000 65536"/>
                <a:gd name="T9" fmla="*/ 0 60000 65536"/>
                <a:gd name="T10" fmla="*/ 0 60000 65536"/>
                <a:gd name="T11" fmla="*/ 0 60000 65536"/>
                <a:gd name="T12" fmla="*/ 0 w 1167"/>
                <a:gd name="T13" fmla="*/ 0 h 1642"/>
                <a:gd name="T14" fmla="*/ 1167 w 1167"/>
                <a:gd name="T15" fmla="*/ 1642 h 1642"/>
              </a:gdLst>
              <a:ahLst/>
              <a:cxnLst>
                <a:cxn ang="T8">
                  <a:pos x="T0" y="T1"/>
                </a:cxn>
                <a:cxn ang="T9">
                  <a:pos x="T2" y="T3"/>
                </a:cxn>
                <a:cxn ang="T10">
                  <a:pos x="T4" y="T5"/>
                </a:cxn>
                <a:cxn ang="T11">
                  <a:pos x="T6" y="T7"/>
                </a:cxn>
              </a:cxnLst>
              <a:rect l="T12" t="T13" r="T14" b="T15"/>
              <a:pathLst>
                <a:path w="1167" h="1642">
                  <a:moveTo>
                    <a:pt x="26" y="0"/>
                  </a:moveTo>
                  <a:lnTo>
                    <a:pt x="0" y="19"/>
                  </a:lnTo>
                  <a:lnTo>
                    <a:pt x="1167" y="1642"/>
                  </a:lnTo>
                  <a:lnTo>
                    <a:pt x="26" y="0"/>
                  </a:lnTo>
                  <a:close/>
                </a:path>
              </a:pathLst>
            </a:custGeom>
            <a:solidFill>
              <a:srgbClr val="000000"/>
            </a:solidFill>
            <a:ln w="9525">
              <a:noFill/>
              <a:round/>
              <a:headEnd/>
              <a:tailEnd/>
            </a:ln>
          </p:spPr>
          <p:txBody>
            <a:bodyPr/>
            <a:lstStyle/>
            <a:p>
              <a:endParaRPr lang="en-US"/>
            </a:p>
          </p:txBody>
        </p:sp>
        <p:sp>
          <p:nvSpPr>
            <p:cNvPr id="93" name="Freeform 492">
              <a:extLst>
                <a:ext uri="{FF2B5EF4-FFF2-40B4-BE49-F238E27FC236}">
                  <a16:creationId xmlns:a16="http://schemas.microsoft.com/office/drawing/2014/main" id="{3B25D403-3C4D-454D-B64C-6C56C31E9CA0}"/>
                </a:ext>
              </a:extLst>
            </p:cNvPr>
            <p:cNvSpPr>
              <a:spLocks/>
            </p:cNvSpPr>
            <p:nvPr/>
          </p:nvSpPr>
          <p:spPr bwMode="auto">
            <a:xfrm>
              <a:off x="3241" y="2345"/>
              <a:ext cx="194" cy="328"/>
            </a:xfrm>
            <a:custGeom>
              <a:avLst/>
              <a:gdLst>
                <a:gd name="T0" fmla="*/ 0 w 1167"/>
                <a:gd name="T1" fmla="*/ 0 h 1642"/>
                <a:gd name="T2" fmla="*/ 1167 w 1167"/>
                <a:gd name="T3" fmla="*/ 1623 h 1642"/>
                <a:gd name="T4" fmla="*/ 1140 w 1167"/>
                <a:gd name="T5" fmla="*/ 1642 h 1642"/>
                <a:gd name="T6" fmla="*/ 0 w 1167"/>
                <a:gd name="T7" fmla="*/ 0 h 1642"/>
                <a:gd name="T8" fmla="*/ 0 60000 65536"/>
                <a:gd name="T9" fmla="*/ 0 60000 65536"/>
                <a:gd name="T10" fmla="*/ 0 60000 65536"/>
                <a:gd name="T11" fmla="*/ 0 60000 65536"/>
                <a:gd name="T12" fmla="*/ 0 w 1167"/>
                <a:gd name="T13" fmla="*/ 0 h 1642"/>
                <a:gd name="T14" fmla="*/ 1167 w 1167"/>
                <a:gd name="T15" fmla="*/ 1642 h 1642"/>
              </a:gdLst>
              <a:ahLst/>
              <a:cxnLst>
                <a:cxn ang="T8">
                  <a:pos x="T0" y="T1"/>
                </a:cxn>
                <a:cxn ang="T9">
                  <a:pos x="T2" y="T3"/>
                </a:cxn>
                <a:cxn ang="T10">
                  <a:pos x="T4" y="T5"/>
                </a:cxn>
                <a:cxn ang="T11">
                  <a:pos x="T6" y="T7"/>
                </a:cxn>
              </a:cxnLst>
              <a:rect l="T12" t="T13" r="T14" b="T15"/>
              <a:pathLst>
                <a:path w="1167" h="1642">
                  <a:moveTo>
                    <a:pt x="0" y="0"/>
                  </a:moveTo>
                  <a:lnTo>
                    <a:pt x="1167" y="1623"/>
                  </a:lnTo>
                  <a:lnTo>
                    <a:pt x="1140" y="1642"/>
                  </a:lnTo>
                  <a:lnTo>
                    <a:pt x="0" y="0"/>
                  </a:lnTo>
                  <a:close/>
                </a:path>
              </a:pathLst>
            </a:custGeom>
            <a:solidFill>
              <a:srgbClr val="000000"/>
            </a:solidFill>
            <a:ln w="9525">
              <a:noFill/>
              <a:round/>
              <a:headEnd/>
              <a:tailEnd/>
            </a:ln>
          </p:spPr>
          <p:txBody>
            <a:bodyPr/>
            <a:lstStyle/>
            <a:p>
              <a:endParaRPr lang="en-US"/>
            </a:p>
          </p:txBody>
        </p:sp>
        <p:sp>
          <p:nvSpPr>
            <p:cNvPr id="94" name="Rectangle 493">
              <a:extLst>
                <a:ext uri="{FF2B5EF4-FFF2-40B4-BE49-F238E27FC236}">
                  <a16:creationId xmlns:a16="http://schemas.microsoft.com/office/drawing/2014/main" id="{CABDA9CC-D3FD-45E7-905E-06908953B230}"/>
                </a:ext>
              </a:extLst>
            </p:cNvPr>
            <p:cNvSpPr>
              <a:spLocks noChangeArrowheads="1"/>
            </p:cNvSpPr>
            <p:nvPr/>
          </p:nvSpPr>
          <p:spPr bwMode="auto">
            <a:xfrm>
              <a:off x="3352" y="3105"/>
              <a:ext cx="457"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SUBCOM 200</a:t>
              </a:r>
              <a:endParaRPr lang="en-US"/>
            </a:p>
          </p:txBody>
        </p:sp>
        <p:sp>
          <p:nvSpPr>
            <p:cNvPr id="95" name="Rectangle 494">
              <a:extLst>
                <a:ext uri="{FF2B5EF4-FFF2-40B4-BE49-F238E27FC236}">
                  <a16:creationId xmlns:a16="http://schemas.microsoft.com/office/drawing/2014/main" id="{7CD51BEA-98A0-40DD-AC03-8AD49B05DA7E}"/>
                </a:ext>
              </a:extLst>
            </p:cNvPr>
            <p:cNvSpPr>
              <a:spLocks noChangeArrowheads="1"/>
            </p:cNvSpPr>
            <p:nvPr/>
          </p:nvSpPr>
          <p:spPr bwMode="auto">
            <a:xfrm>
              <a:off x="3396" y="3350"/>
              <a:ext cx="369"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DAU 1 001</a:t>
              </a:r>
              <a:endParaRPr lang="en-US"/>
            </a:p>
          </p:txBody>
        </p:sp>
        <p:sp>
          <p:nvSpPr>
            <p:cNvPr id="96" name="Rectangle 495">
              <a:extLst>
                <a:ext uri="{FF2B5EF4-FFF2-40B4-BE49-F238E27FC236}">
                  <a16:creationId xmlns:a16="http://schemas.microsoft.com/office/drawing/2014/main" id="{A30668F3-F899-4E90-A995-3249C56AD2C2}"/>
                </a:ext>
              </a:extLst>
            </p:cNvPr>
            <p:cNvSpPr>
              <a:spLocks noChangeArrowheads="1"/>
            </p:cNvSpPr>
            <p:nvPr/>
          </p:nvSpPr>
          <p:spPr bwMode="auto">
            <a:xfrm>
              <a:off x="3392" y="3269"/>
              <a:ext cx="369"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DAU 1 003</a:t>
              </a:r>
              <a:endParaRPr lang="en-US"/>
            </a:p>
          </p:txBody>
        </p:sp>
        <p:sp>
          <p:nvSpPr>
            <p:cNvPr id="97" name="Rectangle 496">
              <a:extLst>
                <a:ext uri="{FF2B5EF4-FFF2-40B4-BE49-F238E27FC236}">
                  <a16:creationId xmlns:a16="http://schemas.microsoft.com/office/drawing/2014/main" id="{F2D0F568-E3B9-4998-BAF5-417B06D91D29}"/>
                </a:ext>
              </a:extLst>
            </p:cNvPr>
            <p:cNvSpPr>
              <a:spLocks noChangeArrowheads="1"/>
            </p:cNvSpPr>
            <p:nvPr/>
          </p:nvSpPr>
          <p:spPr bwMode="auto">
            <a:xfrm>
              <a:off x="3393" y="3187"/>
              <a:ext cx="369"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DAU 1 002</a:t>
              </a:r>
              <a:endParaRPr lang="en-US"/>
            </a:p>
          </p:txBody>
        </p:sp>
        <p:sp>
          <p:nvSpPr>
            <p:cNvPr id="98" name="Rectangle 497">
              <a:extLst>
                <a:ext uri="{FF2B5EF4-FFF2-40B4-BE49-F238E27FC236}">
                  <a16:creationId xmlns:a16="http://schemas.microsoft.com/office/drawing/2014/main" id="{D222DCFB-2E42-44B3-9FAB-117586C88505}"/>
                </a:ext>
              </a:extLst>
            </p:cNvPr>
            <p:cNvSpPr>
              <a:spLocks noChangeArrowheads="1"/>
            </p:cNvSpPr>
            <p:nvPr/>
          </p:nvSpPr>
          <p:spPr bwMode="auto">
            <a:xfrm>
              <a:off x="3352" y="3023"/>
              <a:ext cx="457"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SUBCOM 100</a:t>
              </a:r>
              <a:endParaRPr lang="en-US"/>
            </a:p>
          </p:txBody>
        </p:sp>
        <p:sp>
          <p:nvSpPr>
            <p:cNvPr id="99" name="Rectangle 498">
              <a:extLst>
                <a:ext uri="{FF2B5EF4-FFF2-40B4-BE49-F238E27FC236}">
                  <a16:creationId xmlns:a16="http://schemas.microsoft.com/office/drawing/2014/main" id="{B569E913-6052-42D5-BBB3-0224AB6B8240}"/>
                </a:ext>
              </a:extLst>
            </p:cNvPr>
            <p:cNvSpPr>
              <a:spLocks noChangeArrowheads="1"/>
            </p:cNvSpPr>
            <p:nvPr/>
          </p:nvSpPr>
          <p:spPr bwMode="auto">
            <a:xfrm>
              <a:off x="3480" y="2859"/>
              <a:ext cx="186"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FRID</a:t>
              </a:r>
              <a:endParaRPr lang="en-US"/>
            </a:p>
          </p:txBody>
        </p:sp>
        <p:sp>
          <p:nvSpPr>
            <p:cNvPr id="100" name="Rectangle 499">
              <a:extLst>
                <a:ext uri="{FF2B5EF4-FFF2-40B4-BE49-F238E27FC236}">
                  <a16:creationId xmlns:a16="http://schemas.microsoft.com/office/drawing/2014/main" id="{6A2B737F-8F2B-4313-A00A-5FAE51D13F89}"/>
                </a:ext>
              </a:extLst>
            </p:cNvPr>
            <p:cNvSpPr>
              <a:spLocks noChangeArrowheads="1"/>
            </p:cNvSpPr>
            <p:nvPr/>
          </p:nvSpPr>
          <p:spPr bwMode="auto">
            <a:xfrm>
              <a:off x="3444" y="2777"/>
              <a:ext cx="264"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SYNCH</a:t>
              </a:r>
              <a:endParaRPr lang="en-US"/>
            </a:p>
          </p:txBody>
        </p:sp>
        <p:sp>
          <p:nvSpPr>
            <p:cNvPr id="101" name="Rectangle 500">
              <a:extLst>
                <a:ext uri="{FF2B5EF4-FFF2-40B4-BE49-F238E27FC236}">
                  <a16:creationId xmlns:a16="http://schemas.microsoft.com/office/drawing/2014/main" id="{392EA33A-32F2-43E5-961C-F1196A283FE6}"/>
                </a:ext>
              </a:extLst>
            </p:cNvPr>
            <p:cNvSpPr>
              <a:spLocks noChangeArrowheads="1"/>
            </p:cNvSpPr>
            <p:nvPr/>
          </p:nvSpPr>
          <p:spPr bwMode="auto">
            <a:xfrm>
              <a:off x="3444" y="2696"/>
              <a:ext cx="264"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SYNCH</a:t>
              </a:r>
              <a:endParaRPr lang="en-US"/>
            </a:p>
          </p:txBody>
        </p:sp>
        <p:sp>
          <p:nvSpPr>
            <p:cNvPr id="102" name="Rectangle 501">
              <a:extLst>
                <a:ext uri="{FF2B5EF4-FFF2-40B4-BE49-F238E27FC236}">
                  <a16:creationId xmlns:a16="http://schemas.microsoft.com/office/drawing/2014/main" id="{7170A9CF-C802-4965-8AB3-7E44488E8A74}"/>
                </a:ext>
              </a:extLst>
            </p:cNvPr>
            <p:cNvSpPr>
              <a:spLocks noChangeArrowheads="1"/>
            </p:cNvSpPr>
            <p:nvPr/>
          </p:nvSpPr>
          <p:spPr bwMode="auto">
            <a:xfrm>
              <a:off x="3396" y="2941"/>
              <a:ext cx="369"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DAU 1 001</a:t>
              </a:r>
              <a:endParaRPr lang="en-US"/>
            </a:p>
          </p:txBody>
        </p:sp>
        <p:sp>
          <p:nvSpPr>
            <p:cNvPr id="103" name="Rectangle 502">
              <a:extLst>
                <a:ext uri="{FF2B5EF4-FFF2-40B4-BE49-F238E27FC236}">
                  <a16:creationId xmlns:a16="http://schemas.microsoft.com/office/drawing/2014/main" id="{33ABBB71-3F2F-4CD4-B97B-7C943C5FBA95}"/>
                </a:ext>
              </a:extLst>
            </p:cNvPr>
            <p:cNvSpPr>
              <a:spLocks noChangeArrowheads="1"/>
            </p:cNvSpPr>
            <p:nvPr/>
          </p:nvSpPr>
          <p:spPr bwMode="auto">
            <a:xfrm>
              <a:off x="3097" y="2941"/>
              <a:ext cx="150"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019</a:t>
              </a:r>
              <a:endParaRPr lang="en-US"/>
            </a:p>
          </p:txBody>
        </p:sp>
        <p:sp>
          <p:nvSpPr>
            <p:cNvPr id="104" name="Rectangle 503">
              <a:extLst>
                <a:ext uri="{FF2B5EF4-FFF2-40B4-BE49-F238E27FC236}">
                  <a16:creationId xmlns:a16="http://schemas.microsoft.com/office/drawing/2014/main" id="{CAA08DB7-191F-4E2F-BD37-5BD768A3F713}"/>
                </a:ext>
              </a:extLst>
            </p:cNvPr>
            <p:cNvSpPr>
              <a:spLocks noChangeArrowheads="1"/>
            </p:cNvSpPr>
            <p:nvPr/>
          </p:nvSpPr>
          <p:spPr bwMode="auto">
            <a:xfrm>
              <a:off x="3097" y="3023"/>
              <a:ext cx="150"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020</a:t>
              </a:r>
              <a:endParaRPr lang="en-US"/>
            </a:p>
          </p:txBody>
        </p:sp>
        <p:sp>
          <p:nvSpPr>
            <p:cNvPr id="105" name="Rectangle 504">
              <a:extLst>
                <a:ext uri="{FF2B5EF4-FFF2-40B4-BE49-F238E27FC236}">
                  <a16:creationId xmlns:a16="http://schemas.microsoft.com/office/drawing/2014/main" id="{034D193C-5C39-4CDF-B1F2-DF637BECA5D1}"/>
                </a:ext>
              </a:extLst>
            </p:cNvPr>
            <p:cNvSpPr>
              <a:spLocks noChangeArrowheads="1"/>
            </p:cNvSpPr>
            <p:nvPr/>
          </p:nvSpPr>
          <p:spPr bwMode="auto">
            <a:xfrm>
              <a:off x="3097" y="3187"/>
              <a:ext cx="150"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022</a:t>
              </a:r>
              <a:endParaRPr lang="en-US"/>
            </a:p>
          </p:txBody>
        </p:sp>
        <p:sp>
          <p:nvSpPr>
            <p:cNvPr id="106" name="Rectangle 505">
              <a:extLst>
                <a:ext uri="{FF2B5EF4-FFF2-40B4-BE49-F238E27FC236}">
                  <a16:creationId xmlns:a16="http://schemas.microsoft.com/office/drawing/2014/main" id="{7B6D17C7-B1B6-4489-BC4E-79BCB9ECD5EF}"/>
                </a:ext>
              </a:extLst>
            </p:cNvPr>
            <p:cNvSpPr>
              <a:spLocks noChangeArrowheads="1"/>
            </p:cNvSpPr>
            <p:nvPr/>
          </p:nvSpPr>
          <p:spPr bwMode="auto">
            <a:xfrm>
              <a:off x="3097" y="3350"/>
              <a:ext cx="150"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024</a:t>
              </a:r>
              <a:endParaRPr lang="en-US"/>
            </a:p>
          </p:txBody>
        </p:sp>
        <p:sp>
          <p:nvSpPr>
            <p:cNvPr id="107" name="Rectangle 506">
              <a:extLst>
                <a:ext uri="{FF2B5EF4-FFF2-40B4-BE49-F238E27FC236}">
                  <a16:creationId xmlns:a16="http://schemas.microsoft.com/office/drawing/2014/main" id="{F3DDB50D-F7F6-4EE0-A3CE-187428289D1D}"/>
                </a:ext>
              </a:extLst>
            </p:cNvPr>
            <p:cNvSpPr>
              <a:spLocks noChangeArrowheads="1"/>
            </p:cNvSpPr>
            <p:nvPr/>
          </p:nvSpPr>
          <p:spPr bwMode="auto">
            <a:xfrm>
              <a:off x="3097" y="3269"/>
              <a:ext cx="150"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023</a:t>
              </a:r>
              <a:endParaRPr lang="en-US"/>
            </a:p>
          </p:txBody>
        </p:sp>
        <p:sp>
          <p:nvSpPr>
            <p:cNvPr id="108" name="Rectangle 507">
              <a:extLst>
                <a:ext uri="{FF2B5EF4-FFF2-40B4-BE49-F238E27FC236}">
                  <a16:creationId xmlns:a16="http://schemas.microsoft.com/office/drawing/2014/main" id="{C1ED3443-CBEE-4B79-ACE8-7A0126A827D7}"/>
                </a:ext>
              </a:extLst>
            </p:cNvPr>
            <p:cNvSpPr>
              <a:spLocks noChangeArrowheads="1"/>
            </p:cNvSpPr>
            <p:nvPr/>
          </p:nvSpPr>
          <p:spPr bwMode="auto">
            <a:xfrm>
              <a:off x="3101" y="3105"/>
              <a:ext cx="150"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021</a:t>
              </a:r>
              <a:endParaRPr lang="en-US"/>
            </a:p>
          </p:txBody>
        </p:sp>
        <p:sp>
          <p:nvSpPr>
            <p:cNvPr id="109" name="Rectangle 508">
              <a:extLst>
                <a:ext uri="{FF2B5EF4-FFF2-40B4-BE49-F238E27FC236}">
                  <a16:creationId xmlns:a16="http://schemas.microsoft.com/office/drawing/2014/main" id="{41DBE73F-E6E6-4A36-A282-760A8A06F2F8}"/>
                </a:ext>
              </a:extLst>
            </p:cNvPr>
            <p:cNvSpPr>
              <a:spLocks noChangeArrowheads="1"/>
            </p:cNvSpPr>
            <p:nvPr/>
          </p:nvSpPr>
          <p:spPr bwMode="auto">
            <a:xfrm>
              <a:off x="3097" y="2777"/>
              <a:ext cx="150"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017</a:t>
              </a:r>
              <a:endParaRPr lang="en-US"/>
            </a:p>
          </p:txBody>
        </p:sp>
        <p:sp>
          <p:nvSpPr>
            <p:cNvPr id="110" name="Rectangle 509">
              <a:extLst>
                <a:ext uri="{FF2B5EF4-FFF2-40B4-BE49-F238E27FC236}">
                  <a16:creationId xmlns:a16="http://schemas.microsoft.com/office/drawing/2014/main" id="{593DA2FC-A330-4F9E-A889-B4269D4986E0}"/>
                </a:ext>
              </a:extLst>
            </p:cNvPr>
            <p:cNvSpPr>
              <a:spLocks noChangeArrowheads="1"/>
            </p:cNvSpPr>
            <p:nvPr/>
          </p:nvSpPr>
          <p:spPr bwMode="auto">
            <a:xfrm>
              <a:off x="3097" y="2859"/>
              <a:ext cx="150"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018</a:t>
              </a:r>
              <a:endParaRPr lang="en-US"/>
            </a:p>
          </p:txBody>
        </p:sp>
        <p:sp>
          <p:nvSpPr>
            <p:cNvPr id="111" name="Rectangle 510">
              <a:extLst>
                <a:ext uri="{FF2B5EF4-FFF2-40B4-BE49-F238E27FC236}">
                  <a16:creationId xmlns:a16="http://schemas.microsoft.com/office/drawing/2014/main" id="{CD6C9288-B038-474A-95F5-1CC51C9376B9}"/>
                </a:ext>
              </a:extLst>
            </p:cNvPr>
            <p:cNvSpPr>
              <a:spLocks noChangeArrowheads="1"/>
            </p:cNvSpPr>
            <p:nvPr/>
          </p:nvSpPr>
          <p:spPr bwMode="auto">
            <a:xfrm>
              <a:off x="3097" y="2696"/>
              <a:ext cx="150" cy="124"/>
            </a:xfrm>
            <a:prstGeom prst="rect">
              <a:avLst/>
            </a:prstGeom>
            <a:noFill/>
            <a:ln w="9525">
              <a:noFill/>
              <a:miter lim="800000"/>
              <a:headEnd/>
              <a:tailEnd/>
            </a:ln>
          </p:spPr>
          <p:txBody>
            <a:bodyPr wrap="none" lIns="0" tIns="0" rIns="0" bIns="0">
              <a:spAutoFit/>
            </a:bodyPr>
            <a:lstStyle/>
            <a:p>
              <a:r>
                <a:rPr lang="en-US" sz="900">
                  <a:solidFill>
                    <a:srgbClr val="000000"/>
                  </a:solidFill>
                  <a:latin typeface="Arial Black" pitchFamily="34" charset="0"/>
                </a:rPr>
                <a:t>016</a:t>
              </a:r>
              <a:endParaRPr lang="en-US"/>
            </a:p>
          </p:txBody>
        </p:sp>
        <p:sp>
          <p:nvSpPr>
            <p:cNvPr id="112" name="Freeform 511">
              <a:extLst>
                <a:ext uri="{FF2B5EF4-FFF2-40B4-BE49-F238E27FC236}">
                  <a16:creationId xmlns:a16="http://schemas.microsoft.com/office/drawing/2014/main" id="{51E64ECB-5503-4F5A-9C86-466587289113}"/>
                </a:ext>
              </a:extLst>
            </p:cNvPr>
            <p:cNvSpPr>
              <a:spLocks/>
            </p:cNvSpPr>
            <p:nvPr/>
          </p:nvSpPr>
          <p:spPr bwMode="auto">
            <a:xfrm>
              <a:off x="3241" y="2341"/>
              <a:ext cx="194" cy="332"/>
            </a:xfrm>
            <a:custGeom>
              <a:avLst/>
              <a:gdLst>
                <a:gd name="T0" fmla="*/ 26 w 1167"/>
                <a:gd name="T1" fmla="*/ 0 h 1661"/>
                <a:gd name="T2" fmla="*/ 0 w 1167"/>
                <a:gd name="T3" fmla="*/ 19 h 1661"/>
                <a:gd name="T4" fmla="*/ 1140 w 1167"/>
                <a:gd name="T5" fmla="*/ 1661 h 1661"/>
                <a:gd name="T6" fmla="*/ 1167 w 1167"/>
                <a:gd name="T7" fmla="*/ 1642 h 1661"/>
                <a:gd name="T8" fmla="*/ 26 w 1167"/>
                <a:gd name="T9" fmla="*/ 0 h 1661"/>
                <a:gd name="T10" fmla="*/ 0 60000 65536"/>
                <a:gd name="T11" fmla="*/ 0 60000 65536"/>
                <a:gd name="T12" fmla="*/ 0 60000 65536"/>
                <a:gd name="T13" fmla="*/ 0 60000 65536"/>
                <a:gd name="T14" fmla="*/ 0 60000 65536"/>
                <a:gd name="T15" fmla="*/ 0 w 1167"/>
                <a:gd name="T16" fmla="*/ 0 h 1661"/>
                <a:gd name="T17" fmla="*/ 1167 w 1167"/>
                <a:gd name="T18" fmla="*/ 1661 h 1661"/>
              </a:gdLst>
              <a:ahLst/>
              <a:cxnLst>
                <a:cxn ang="T10">
                  <a:pos x="T0" y="T1"/>
                </a:cxn>
                <a:cxn ang="T11">
                  <a:pos x="T2" y="T3"/>
                </a:cxn>
                <a:cxn ang="T12">
                  <a:pos x="T4" y="T5"/>
                </a:cxn>
                <a:cxn ang="T13">
                  <a:pos x="T6" y="T7"/>
                </a:cxn>
                <a:cxn ang="T14">
                  <a:pos x="T8" y="T9"/>
                </a:cxn>
              </a:cxnLst>
              <a:rect l="T15" t="T16" r="T17" b="T18"/>
              <a:pathLst>
                <a:path w="1167" h="1661">
                  <a:moveTo>
                    <a:pt x="26" y="0"/>
                  </a:moveTo>
                  <a:lnTo>
                    <a:pt x="0" y="19"/>
                  </a:lnTo>
                  <a:lnTo>
                    <a:pt x="1140" y="1661"/>
                  </a:lnTo>
                  <a:lnTo>
                    <a:pt x="1167" y="1642"/>
                  </a:lnTo>
                  <a:lnTo>
                    <a:pt x="26" y="0"/>
                  </a:lnTo>
                </a:path>
              </a:pathLst>
            </a:custGeom>
            <a:noFill/>
            <a:ln w="0">
              <a:solidFill>
                <a:srgbClr val="000000"/>
              </a:solidFill>
              <a:prstDash val="solid"/>
              <a:round/>
              <a:headEnd/>
              <a:tailEnd/>
            </a:ln>
          </p:spPr>
          <p:txBody>
            <a:bodyPr/>
            <a:lstStyle/>
            <a:p>
              <a:endParaRPr lang="en-US"/>
            </a:p>
          </p:txBody>
        </p:sp>
        <p:sp>
          <p:nvSpPr>
            <p:cNvPr id="113" name="Freeform 512">
              <a:extLst>
                <a:ext uri="{FF2B5EF4-FFF2-40B4-BE49-F238E27FC236}">
                  <a16:creationId xmlns:a16="http://schemas.microsoft.com/office/drawing/2014/main" id="{3524C0E3-D108-4EB2-AF1D-71B86C2A28E9}"/>
                </a:ext>
              </a:extLst>
            </p:cNvPr>
            <p:cNvSpPr>
              <a:spLocks/>
            </p:cNvSpPr>
            <p:nvPr/>
          </p:nvSpPr>
          <p:spPr bwMode="auto">
            <a:xfrm>
              <a:off x="3486" y="2048"/>
              <a:ext cx="70" cy="6"/>
            </a:xfrm>
            <a:custGeom>
              <a:avLst/>
              <a:gdLst>
                <a:gd name="T0" fmla="*/ 0 w 416"/>
                <a:gd name="T1" fmla="*/ 0 h 33"/>
                <a:gd name="T2" fmla="*/ 0 w 416"/>
                <a:gd name="T3" fmla="*/ 33 h 33"/>
                <a:gd name="T4" fmla="*/ 416 w 416"/>
                <a:gd name="T5" fmla="*/ 0 h 33"/>
                <a:gd name="T6" fmla="*/ 0 w 416"/>
                <a:gd name="T7" fmla="*/ 0 h 33"/>
                <a:gd name="T8" fmla="*/ 0 60000 65536"/>
                <a:gd name="T9" fmla="*/ 0 60000 65536"/>
                <a:gd name="T10" fmla="*/ 0 60000 65536"/>
                <a:gd name="T11" fmla="*/ 0 60000 65536"/>
                <a:gd name="T12" fmla="*/ 0 w 416"/>
                <a:gd name="T13" fmla="*/ 0 h 33"/>
                <a:gd name="T14" fmla="*/ 416 w 416"/>
                <a:gd name="T15" fmla="*/ 33 h 33"/>
              </a:gdLst>
              <a:ahLst/>
              <a:cxnLst>
                <a:cxn ang="T8">
                  <a:pos x="T0" y="T1"/>
                </a:cxn>
                <a:cxn ang="T9">
                  <a:pos x="T2" y="T3"/>
                </a:cxn>
                <a:cxn ang="T10">
                  <a:pos x="T4" y="T5"/>
                </a:cxn>
                <a:cxn ang="T11">
                  <a:pos x="T6" y="T7"/>
                </a:cxn>
              </a:cxnLst>
              <a:rect l="T12" t="T13" r="T14" b="T15"/>
              <a:pathLst>
                <a:path w="416" h="33">
                  <a:moveTo>
                    <a:pt x="0" y="0"/>
                  </a:moveTo>
                  <a:lnTo>
                    <a:pt x="0" y="33"/>
                  </a:lnTo>
                  <a:lnTo>
                    <a:pt x="416" y="0"/>
                  </a:lnTo>
                  <a:lnTo>
                    <a:pt x="0" y="0"/>
                  </a:lnTo>
                  <a:close/>
                </a:path>
              </a:pathLst>
            </a:custGeom>
            <a:solidFill>
              <a:srgbClr val="000000"/>
            </a:solidFill>
            <a:ln w="9525">
              <a:noFill/>
              <a:round/>
              <a:headEnd/>
              <a:tailEnd/>
            </a:ln>
          </p:spPr>
          <p:txBody>
            <a:bodyPr/>
            <a:lstStyle/>
            <a:p>
              <a:endParaRPr lang="en-US"/>
            </a:p>
          </p:txBody>
        </p:sp>
        <p:sp>
          <p:nvSpPr>
            <p:cNvPr id="114" name="Freeform 513">
              <a:extLst>
                <a:ext uri="{FF2B5EF4-FFF2-40B4-BE49-F238E27FC236}">
                  <a16:creationId xmlns:a16="http://schemas.microsoft.com/office/drawing/2014/main" id="{4F545110-0008-4490-B53D-9ABB0F8BBB3A}"/>
                </a:ext>
              </a:extLst>
            </p:cNvPr>
            <p:cNvSpPr>
              <a:spLocks/>
            </p:cNvSpPr>
            <p:nvPr/>
          </p:nvSpPr>
          <p:spPr bwMode="auto">
            <a:xfrm>
              <a:off x="3486" y="2048"/>
              <a:ext cx="70" cy="6"/>
            </a:xfrm>
            <a:custGeom>
              <a:avLst/>
              <a:gdLst>
                <a:gd name="T0" fmla="*/ 0 w 416"/>
                <a:gd name="T1" fmla="*/ 33 h 33"/>
                <a:gd name="T2" fmla="*/ 416 w 416"/>
                <a:gd name="T3" fmla="*/ 0 h 33"/>
                <a:gd name="T4" fmla="*/ 384 w 416"/>
                <a:gd name="T5" fmla="*/ 33 h 33"/>
                <a:gd name="T6" fmla="*/ 0 w 416"/>
                <a:gd name="T7" fmla="*/ 33 h 33"/>
                <a:gd name="T8" fmla="*/ 0 60000 65536"/>
                <a:gd name="T9" fmla="*/ 0 60000 65536"/>
                <a:gd name="T10" fmla="*/ 0 60000 65536"/>
                <a:gd name="T11" fmla="*/ 0 60000 65536"/>
                <a:gd name="T12" fmla="*/ 0 w 416"/>
                <a:gd name="T13" fmla="*/ 0 h 33"/>
                <a:gd name="T14" fmla="*/ 416 w 416"/>
                <a:gd name="T15" fmla="*/ 33 h 33"/>
              </a:gdLst>
              <a:ahLst/>
              <a:cxnLst>
                <a:cxn ang="T8">
                  <a:pos x="T0" y="T1"/>
                </a:cxn>
                <a:cxn ang="T9">
                  <a:pos x="T2" y="T3"/>
                </a:cxn>
                <a:cxn ang="T10">
                  <a:pos x="T4" y="T5"/>
                </a:cxn>
                <a:cxn ang="T11">
                  <a:pos x="T6" y="T7"/>
                </a:cxn>
              </a:cxnLst>
              <a:rect l="T12" t="T13" r="T14" b="T15"/>
              <a:pathLst>
                <a:path w="416" h="33">
                  <a:moveTo>
                    <a:pt x="0" y="33"/>
                  </a:moveTo>
                  <a:lnTo>
                    <a:pt x="416" y="0"/>
                  </a:lnTo>
                  <a:lnTo>
                    <a:pt x="384" y="33"/>
                  </a:lnTo>
                  <a:lnTo>
                    <a:pt x="0" y="33"/>
                  </a:lnTo>
                  <a:close/>
                </a:path>
              </a:pathLst>
            </a:custGeom>
            <a:solidFill>
              <a:srgbClr val="000000"/>
            </a:solidFill>
            <a:ln w="9525">
              <a:noFill/>
              <a:round/>
              <a:headEnd/>
              <a:tailEnd/>
            </a:ln>
          </p:spPr>
          <p:txBody>
            <a:bodyPr/>
            <a:lstStyle/>
            <a:p>
              <a:endParaRPr lang="en-US"/>
            </a:p>
          </p:txBody>
        </p:sp>
        <p:sp>
          <p:nvSpPr>
            <p:cNvPr id="115" name="Freeform 514">
              <a:extLst>
                <a:ext uri="{FF2B5EF4-FFF2-40B4-BE49-F238E27FC236}">
                  <a16:creationId xmlns:a16="http://schemas.microsoft.com/office/drawing/2014/main" id="{46465271-0F8E-4F5C-992D-732DA4C2B6D8}"/>
                </a:ext>
              </a:extLst>
            </p:cNvPr>
            <p:cNvSpPr>
              <a:spLocks/>
            </p:cNvSpPr>
            <p:nvPr/>
          </p:nvSpPr>
          <p:spPr bwMode="auto">
            <a:xfrm>
              <a:off x="3486" y="2048"/>
              <a:ext cx="70" cy="6"/>
            </a:xfrm>
            <a:custGeom>
              <a:avLst/>
              <a:gdLst>
                <a:gd name="T0" fmla="*/ 0 w 416"/>
                <a:gd name="T1" fmla="*/ 0 h 33"/>
                <a:gd name="T2" fmla="*/ 0 w 416"/>
                <a:gd name="T3" fmla="*/ 33 h 33"/>
                <a:gd name="T4" fmla="*/ 384 w 416"/>
                <a:gd name="T5" fmla="*/ 33 h 33"/>
                <a:gd name="T6" fmla="*/ 416 w 416"/>
                <a:gd name="T7" fmla="*/ 0 h 33"/>
                <a:gd name="T8" fmla="*/ 0 w 416"/>
                <a:gd name="T9" fmla="*/ 0 h 33"/>
                <a:gd name="T10" fmla="*/ 0 60000 65536"/>
                <a:gd name="T11" fmla="*/ 0 60000 65536"/>
                <a:gd name="T12" fmla="*/ 0 60000 65536"/>
                <a:gd name="T13" fmla="*/ 0 60000 65536"/>
                <a:gd name="T14" fmla="*/ 0 60000 65536"/>
                <a:gd name="T15" fmla="*/ 0 w 416"/>
                <a:gd name="T16" fmla="*/ 0 h 33"/>
                <a:gd name="T17" fmla="*/ 416 w 416"/>
                <a:gd name="T18" fmla="*/ 33 h 33"/>
              </a:gdLst>
              <a:ahLst/>
              <a:cxnLst>
                <a:cxn ang="T10">
                  <a:pos x="T0" y="T1"/>
                </a:cxn>
                <a:cxn ang="T11">
                  <a:pos x="T2" y="T3"/>
                </a:cxn>
                <a:cxn ang="T12">
                  <a:pos x="T4" y="T5"/>
                </a:cxn>
                <a:cxn ang="T13">
                  <a:pos x="T6" y="T7"/>
                </a:cxn>
                <a:cxn ang="T14">
                  <a:pos x="T8" y="T9"/>
                </a:cxn>
              </a:cxnLst>
              <a:rect l="T15" t="T16" r="T17" b="T18"/>
              <a:pathLst>
                <a:path w="416" h="33">
                  <a:moveTo>
                    <a:pt x="0" y="0"/>
                  </a:moveTo>
                  <a:lnTo>
                    <a:pt x="0" y="33"/>
                  </a:lnTo>
                  <a:lnTo>
                    <a:pt x="384" y="33"/>
                  </a:lnTo>
                  <a:lnTo>
                    <a:pt x="416" y="0"/>
                  </a:lnTo>
                  <a:lnTo>
                    <a:pt x="0" y="0"/>
                  </a:lnTo>
                </a:path>
              </a:pathLst>
            </a:custGeom>
            <a:noFill/>
            <a:ln w="0">
              <a:solidFill>
                <a:srgbClr val="000000"/>
              </a:solidFill>
              <a:prstDash val="solid"/>
              <a:round/>
              <a:headEnd/>
              <a:tailEnd/>
            </a:ln>
          </p:spPr>
          <p:txBody>
            <a:bodyPr/>
            <a:lstStyle/>
            <a:p>
              <a:endParaRPr lang="en-US"/>
            </a:p>
          </p:txBody>
        </p:sp>
        <p:sp>
          <p:nvSpPr>
            <p:cNvPr id="116" name="Freeform 515">
              <a:extLst>
                <a:ext uri="{FF2B5EF4-FFF2-40B4-BE49-F238E27FC236}">
                  <a16:creationId xmlns:a16="http://schemas.microsoft.com/office/drawing/2014/main" id="{BE7E8076-4123-4650-A10E-426EAB145E43}"/>
                </a:ext>
              </a:extLst>
            </p:cNvPr>
            <p:cNvSpPr>
              <a:spLocks/>
            </p:cNvSpPr>
            <p:nvPr/>
          </p:nvSpPr>
          <p:spPr bwMode="auto">
            <a:xfrm>
              <a:off x="3551" y="2048"/>
              <a:ext cx="5" cy="170"/>
            </a:xfrm>
            <a:custGeom>
              <a:avLst/>
              <a:gdLst>
                <a:gd name="T0" fmla="*/ 32 w 32"/>
                <a:gd name="T1" fmla="*/ 0 h 850"/>
                <a:gd name="T2" fmla="*/ 0 w 32"/>
                <a:gd name="T3" fmla="*/ 33 h 850"/>
                <a:gd name="T4" fmla="*/ 32 w 32"/>
                <a:gd name="T5" fmla="*/ 850 h 850"/>
                <a:gd name="T6" fmla="*/ 32 w 32"/>
                <a:gd name="T7" fmla="*/ 0 h 850"/>
                <a:gd name="T8" fmla="*/ 0 60000 65536"/>
                <a:gd name="T9" fmla="*/ 0 60000 65536"/>
                <a:gd name="T10" fmla="*/ 0 60000 65536"/>
                <a:gd name="T11" fmla="*/ 0 60000 65536"/>
                <a:gd name="T12" fmla="*/ 0 w 32"/>
                <a:gd name="T13" fmla="*/ 0 h 850"/>
                <a:gd name="T14" fmla="*/ 32 w 32"/>
                <a:gd name="T15" fmla="*/ 850 h 850"/>
              </a:gdLst>
              <a:ahLst/>
              <a:cxnLst>
                <a:cxn ang="T8">
                  <a:pos x="T0" y="T1"/>
                </a:cxn>
                <a:cxn ang="T9">
                  <a:pos x="T2" y="T3"/>
                </a:cxn>
                <a:cxn ang="T10">
                  <a:pos x="T4" y="T5"/>
                </a:cxn>
                <a:cxn ang="T11">
                  <a:pos x="T6" y="T7"/>
                </a:cxn>
              </a:cxnLst>
              <a:rect l="T12" t="T13" r="T14" b="T15"/>
              <a:pathLst>
                <a:path w="32" h="850">
                  <a:moveTo>
                    <a:pt x="32" y="0"/>
                  </a:moveTo>
                  <a:lnTo>
                    <a:pt x="0" y="33"/>
                  </a:lnTo>
                  <a:lnTo>
                    <a:pt x="32" y="850"/>
                  </a:lnTo>
                  <a:lnTo>
                    <a:pt x="32" y="0"/>
                  </a:lnTo>
                  <a:close/>
                </a:path>
              </a:pathLst>
            </a:custGeom>
            <a:solidFill>
              <a:srgbClr val="000000"/>
            </a:solidFill>
            <a:ln w="9525">
              <a:noFill/>
              <a:round/>
              <a:headEnd/>
              <a:tailEnd/>
            </a:ln>
          </p:spPr>
          <p:txBody>
            <a:bodyPr/>
            <a:lstStyle/>
            <a:p>
              <a:endParaRPr lang="en-US"/>
            </a:p>
          </p:txBody>
        </p:sp>
        <p:sp>
          <p:nvSpPr>
            <p:cNvPr id="117" name="Freeform 516">
              <a:extLst>
                <a:ext uri="{FF2B5EF4-FFF2-40B4-BE49-F238E27FC236}">
                  <a16:creationId xmlns:a16="http://schemas.microsoft.com/office/drawing/2014/main" id="{CE73AE74-FEEF-4718-858E-AB19D136DF4F}"/>
                </a:ext>
              </a:extLst>
            </p:cNvPr>
            <p:cNvSpPr>
              <a:spLocks/>
            </p:cNvSpPr>
            <p:nvPr/>
          </p:nvSpPr>
          <p:spPr bwMode="auto">
            <a:xfrm>
              <a:off x="3551" y="2054"/>
              <a:ext cx="5" cy="164"/>
            </a:xfrm>
            <a:custGeom>
              <a:avLst/>
              <a:gdLst>
                <a:gd name="T0" fmla="*/ 0 w 32"/>
                <a:gd name="T1" fmla="*/ 0 h 817"/>
                <a:gd name="T2" fmla="*/ 32 w 32"/>
                <a:gd name="T3" fmla="*/ 817 h 817"/>
                <a:gd name="T4" fmla="*/ 0 w 32"/>
                <a:gd name="T5" fmla="*/ 785 h 817"/>
                <a:gd name="T6" fmla="*/ 0 w 32"/>
                <a:gd name="T7" fmla="*/ 0 h 817"/>
                <a:gd name="T8" fmla="*/ 0 60000 65536"/>
                <a:gd name="T9" fmla="*/ 0 60000 65536"/>
                <a:gd name="T10" fmla="*/ 0 60000 65536"/>
                <a:gd name="T11" fmla="*/ 0 60000 65536"/>
                <a:gd name="T12" fmla="*/ 0 w 32"/>
                <a:gd name="T13" fmla="*/ 0 h 817"/>
                <a:gd name="T14" fmla="*/ 32 w 32"/>
                <a:gd name="T15" fmla="*/ 817 h 817"/>
              </a:gdLst>
              <a:ahLst/>
              <a:cxnLst>
                <a:cxn ang="T8">
                  <a:pos x="T0" y="T1"/>
                </a:cxn>
                <a:cxn ang="T9">
                  <a:pos x="T2" y="T3"/>
                </a:cxn>
                <a:cxn ang="T10">
                  <a:pos x="T4" y="T5"/>
                </a:cxn>
                <a:cxn ang="T11">
                  <a:pos x="T6" y="T7"/>
                </a:cxn>
              </a:cxnLst>
              <a:rect l="T12" t="T13" r="T14" b="T15"/>
              <a:pathLst>
                <a:path w="32" h="817">
                  <a:moveTo>
                    <a:pt x="0" y="0"/>
                  </a:moveTo>
                  <a:lnTo>
                    <a:pt x="32" y="817"/>
                  </a:lnTo>
                  <a:lnTo>
                    <a:pt x="0" y="785"/>
                  </a:lnTo>
                  <a:lnTo>
                    <a:pt x="0" y="0"/>
                  </a:lnTo>
                  <a:close/>
                </a:path>
              </a:pathLst>
            </a:custGeom>
            <a:solidFill>
              <a:srgbClr val="000000"/>
            </a:solidFill>
            <a:ln w="9525">
              <a:noFill/>
              <a:round/>
              <a:headEnd/>
              <a:tailEnd/>
            </a:ln>
          </p:spPr>
          <p:txBody>
            <a:bodyPr/>
            <a:lstStyle/>
            <a:p>
              <a:endParaRPr lang="en-US"/>
            </a:p>
          </p:txBody>
        </p:sp>
        <p:sp>
          <p:nvSpPr>
            <p:cNvPr id="118" name="Freeform 517">
              <a:extLst>
                <a:ext uri="{FF2B5EF4-FFF2-40B4-BE49-F238E27FC236}">
                  <a16:creationId xmlns:a16="http://schemas.microsoft.com/office/drawing/2014/main" id="{CC61E43C-0373-403C-8417-8368055EBF56}"/>
                </a:ext>
              </a:extLst>
            </p:cNvPr>
            <p:cNvSpPr>
              <a:spLocks/>
            </p:cNvSpPr>
            <p:nvPr/>
          </p:nvSpPr>
          <p:spPr bwMode="auto">
            <a:xfrm>
              <a:off x="3551" y="2048"/>
              <a:ext cx="5" cy="170"/>
            </a:xfrm>
            <a:custGeom>
              <a:avLst/>
              <a:gdLst>
                <a:gd name="T0" fmla="*/ 32 w 32"/>
                <a:gd name="T1" fmla="*/ 0 h 850"/>
                <a:gd name="T2" fmla="*/ 0 w 32"/>
                <a:gd name="T3" fmla="*/ 33 h 850"/>
                <a:gd name="T4" fmla="*/ 0 w 32"/>
                <a:gd name="T5" fmla="*/ 818 h 850"/>
                <a:gd name="T6" fmla="*/ 32 w 32"/>
                <a:gd name="T7" fmla="*/ 850 h 850"/>
                <a:gd name="T8" fmla="*/ 32 w 32"/>
                <a:gd name="T9" fmla="*/ 0 h 850"/>
                <a:gd name="T10" fmla="*/ 0 60000 65536"/>
                <a:gd name="T11" fmla="*/ 0 60000 65536"/>
                <a:gd name="T12" fmla="*/ 0 60000 65536"/>
                <a:gd name="T13" fmla="*/ 0 60000 65536"/>
                <a:gd name="T14" fmla="*/ 0 60000 65536"/>
                <a:gd name="T15" fmla="*/ 0 w 32"/>
                <a:gd name="T16" fmla="*/ 0 h 850"/>
                <a:gd name="T17" fmla="*/ 32 w 32"/>
                <a:gd name="T18" fmla="*/ 850 h 850"/>
              </a:gdLst>
              <a:ahLst/>
              <a:cxnLst>
                <a:cxn ang="T10">
                  <a:pos x="T0" y="T1"/>
                </a:cxn>
                <a:cxn ang="T11">
                  <a:pos x="T2" y="T3"/>
                </a:cxn>
                <a:cxn ang="T12">
                  <a:pos x="T4" y="T5"/>
                </a:cxn>
                <a:cxn ang="T13">
                  <a:pos x="T6" y="T7"/>
                </a:cxn>
                <a:cxn ang="T14">
                  <a:pos x="T8" y="T9"/>
                </a:cxn>
              </a:cxnLst>
              <a:rect l="T15" t="T16" r="T17" b="T18"/>
              <a:pathLst>
                <a:path w="32" h="850">
                  <a:moveTo>
                    <a:pt x="32" y="0"/>
                  </a:moveTo>
                  <a:lnTo>
                    <a:pt x="0" y="33"/>
                  </a:lnTo>
                  <a:lnTo>
                    <a:pt x="0" y="818"/>
                  </a:lnTo>
                  <a:lnTo>
                    <a:pt x="32" y="850"/>
                  </a:lnTo>
                  <a:lnTo>
                    <a:pt x="32" y="0"/>
                  </a:lnTo>
                </a:path>
              </a:pathLst>
            </a:custGeom>
            <a:noFill/>
            <a:ln w="0">
              <a:solidFill>
                <a:srgbClr val="000000"/>
              </a:solidFill>
              <a:prstDash val="solid"/>
              <a:round/>
              <a:headEnd/>
              <a:tailEnd/>
            </a:ln>
          </p:spPr>
          <p:txBody>
            <a:bodyPr/>
            <a:lstStyle/>
            <a:p>
              <a:endParaRPr lang="en-US"/>
            </a:p>
          </p:txBody>
        </p:sp>
        <p:sp>
          <p:nvSpPr>
            <p:cNvPr id="119" name="Freeform 518">
              <a:extLst>
                <a:ext uri="{FF2B5EF4-FFF2-40B4-BE49-F238E27FC236}">
                  <a16:creationId xmlns:a16="http://schemas.microsoft.com/office/drawing/2014/main" id="{0E883E57-A90F-49E9-8A93-226D9A555F7A}"/>
                </a:ext>
              </a:extLst>
            </p:cNvPr>
            <p:cNvSpPr>
              <a:spLocks/>
            </p:cNvSpPr>
            <p:nvPr/>
          </p:nvSpPr>
          <p:spPr bwMode="auto">
            <a:xfrm>
              <a:off x="3486" y="2211"/>
              <a:ext cx="70" cy="7"/>
            </a:xfrm>
            <a:custGeom>
              <a:avLst/>
              <a:gdLst>
                <a:gd name="T0" fmla="*/ 416 w 416"/>
                <a:gd name="T1" fmla="*/ 32 h 32"/>
                <a:gd name="T2" fmla="*/ 384 w 416"/>
                <a:gd name="T3" fmla="*/ 0 h 32"/>
                <a:gd name="T4" fmla="*/ 0 w 416"/>
                <a:gd name="T5" fmla="*/ 32 h 32"/>
                <a:gd name="T6" fmla="*/ 416 w 416"/>
                <a:gd name="T7" fmla="*/ 32 h 32"/>
                <a:gd name="T8" fmla="*/ 0 60000 65536"/>
                <a:gd name="T9" fmla="*/ 0 60000 65536"/>
                <a:gd name="T10" fmla="*/ 0 60000 65536"/>
                <a:gd name="T11" fmla="*/ 0 60000 65536"/>
                <a:gd name="T12" fmla="*/ 0 w 416"/>
                <a:gd name="T13" fmla="*/ 0 h 32"/>
                <a:gd name="T14" fmla="*/ 416 w 416"/>
                <a:gd name="T15" fmla="*/ 32 h 32"/>
              </a:gdLst>
              <a:ahLst/>
              <a:cxnLst>
                <a:cxn ang="T8">
                  <a:pos x="T0" y="T1"/>
                </a:cxn>
                <a:cxn ang="T9">
                  <a:pos x="T2" y="T3"/>
                </a:cxn>
                <a:cxn ang="T10">
                  <a:pos x="T4" y="T5"/>
                </a:cxn>
                <a:cxn ang="T11">
                  <a:pos x="T6" y="T7"/>
                </a:cxn>
              </a:cxnLst>
              <a:rect l="T12" t="T13" r="T14" b="T15"/>
              <a:pathLst>
                <a:path w="416" h="32">
                  <a:moveTo>
                    <a:pt x="416" y="32"/>
                  </a:moveTo>
                  <a:lnTo>
                    <a:pt x="384" y="0"/>
                  </a:lnTo>
                  <a:lnTo>
                    <a:pt x="0" y="32"/>
                  </a:lnTo>
                  <a:lnTo>
                    <a:pt x="416" y="32"/>
                  </a:lnTo>
                  <a:close/>
                </a:path>
              </a:pathLst>
            </a:custGeom>
            <a:solidFill>
              <a:srgbClr val="000000"/>
            </a:solidFill>
            <a:ln w="9525">
              <a:noFill/>
              <a:round/>
              <a:headEnd/>
              <a:tailEnd/>
            </a:ln>
          </p:spPr>
          <p:txBody>
            <a:bodyPr/>
            <a:lstStyle/>
            <a:p>
              <a:endParaRPr lang="en-US"/>
            </a:p>
          </p:txBody>
        </p:sp>
        <p:sp>
          <p:nvSpPr>
            <p:cNvPr id="120" name="Freeform 519">
              <a:extLst>
                <a:ext uri="{FF2B5EF4-FFF2-40B4-BE49-F238E27FC236}">
                  <a16:creationId xmlns:a16="http://schemas.microsoft.com/office/drawing/2014/main" id="{26214791-2298-48FF-AB57-20EE9486908A}"/>
                </a:ext>
              </a:extLst>
            </p:cNvPr>
            <p:cNvSpPr>
              <a:spLocks/>
            </p:cNvSpPr>
            <p:nvPr/>
          </p:nvSpPr>
          <p:spPr bwMode="auto">
            <a:xfrm>
              <a:off x="3486" y="2211"/>
              <a:ext cx="65" cy="7"/>
            </a:xfrm>
            <a:custGeom>
              <a:avLst/>
              <a:gdLst>
                <a:gd name="T0" fmla="*/ 384 w 384"/>
                <a:gd name="T1" fmla="*/ 0 h 32"/>
                <a:gd name="T2" fmla="*/ 0 w 384"/>
                <a:gd name="T3" fmla="*/ 32 h 32"/>
                <a:gd name="T4" fmla="*/ 0 w 384"/>
                <a:gd name="T5" fmla="*/ 0 h 32"/>
                <a:gd name="T6" fmla="*/ 384 w 384"/>
                <a:gd name="T7" fmla="*/ 0 h 32"/>
                <a:gd name="T8" fmla="*/ 0 60000 65536"/>
                <a:gd name="T9" fmla="*/ 0 60000 65536"/>
                <a:gd name="T10" fmla="*/ 0 60000 65536"/>
                <a:gd name="T11" fmla="*/ 0 60000 65536"/>
                <a:gd name="T12" fmla="*/ 0 w 384"/>
                <a:gd name="T13" fmla="*/ 0 h 32"/>
                <a:gd name="T14" fmla="*/ 384 w 384"/>
                <a:gd name="T15" fmla="*/ 32 h 32"/>
              </a:gdLst>
              <a:ahLst/>
              <a:cxnLst>
                <a:cxn ang="T8">
                  <a:pos x="T0" y="T1"/>
                </a:cxn>
                <a:cxn ang="T9">
                  <a:pos x="T2" y="T3"/>
                </a:cxn>
                <a:cxn ang="T10">
                  <a:pos x="T4" y="T5"/>
                </a:cxn>
                <a:cxn ang="T11">
                  <a:pos x="T6" y="T7"/>
                </a:cxn>
              </a:cxnLst>
              <a:rect l="T12" t="T13" r="T14" b="T15"/>
              <a:pathLst>
                <a:path w="384" h="32">
                  <a:moveTo>
                    <a:pt x="384" y="0"/>
                  </a:moveTo>
                  <a:lnTo>
                    <a:pt x="0" y="32"/>
                  </a:lnTo>
                  <a:lnTo>
                    <a:pt x="0" y="0"/>
                  </a:lnTo>
                  <a:lnTo>
                    <a:pt x="384" y="0"/>
                  </a:lnTo>
                  <a:close/>
                </a:path>
              </a:pathLst>
            </a:custGeom>
            <a:solidFill>
              <a:srgbClr val="000000"/>
            </a:solidFill>
            <a:ln w="9525">
              <a:noFill/>
              <a:round/>
              <a:headEnd/>
              <a:tailEnd/>
            </a:ln>
          </p:spPr>
          <p:txBody>
            <a:bodyPr/>
            <a:lstStyle/>
            <a:p>
              <a:endParaRPr lang="en-US"/>
            </a:p>
          </p:txBody>
        </p:sp>
        <p:sp>
          <p:nvSpPr>
            <p:cNvPr id="121" name="Freeform 520">
              <a:extLst>
                <a:ext uri="{FF2B5EF4-FFF2-40B4-BE49-F238E27FC236}">
                  <a16:creationId xmlns:a16="http://schemas.microsoft.com/office/drawing/2014/main" id="{6CB24962-DA60-4245-AD65-886A8B59D3DD}"/>
                </a:ext>
              </a:extLst>
            </p:cNvPr>
            <p:cNvSpPr>
              <a:spLocks/>
            </p:cNvSpPr>
            <p:nvPr/>
          </p:nvSpPr>
          <p:spPr bwMode="auto">
            <a:xfrm>
              <a:off x="3486" y="2211"/>
              <a:ext cx="70" cy="7"/>
            </a:xfrm>
            <a:custGeom>
              <a:avLst/>
              <a:gdLst>
                <a:gd name="T0" fmla="*/ 416 w 416"/>
                <a:gd name="T1" fmla="*/ 32 h 32"/>
                <a:gd name="T2" fmla="*/ 384 w 416"/>
                <a:gd name="T3" fmla="*/ 0 h 32"/>
                <a:gd name="T4" fmla="*/ 0 w 416"/>
                <a:gd name="T5" fmla="*/ 0 h 32"/>
                <a:gd name="T6" fmla="*/ 0 w 416"/>
                <a:gd name="T7" fmla="*/ 32 h 32"/>
                <a:gd name="T8" fmla="*/ 416 w 416"/>
                <a:gd name="T9" fmla="*/ 32 h 32"/>
                <a:gd name="T10" fmla="*/ 0 60000 65536"/>
                <a:gd name="T11" fmla="*/ 0 60000 65536"/>
                <a:gd name="T12" fmla="*/ 0 60000 65536"/>
                <a:gd name="T13" fmla="*/ 0 60000 65536"/>
                <a:gd name="T14" fmla="*/ 0 60000 65536"/>
                <a:gd name="T15" fmla="*/ 0 w 416"/>
                <a:gd name="T16" fmla="*/ 0 h 32"/>
                <a:gd name="T17" fmla="*/ 416 w 416"/>
                <a:gd name="T18" fmla="*/ 32 h 32"/>
              </a:gdLst>
              <a:ahLst/>
              <a:cxnLst>
                <a:cxn ang="T10">
                  <a:pos x="T0" y="T1"/>
                </a:cxn>
                <a:cxn ang="T11">
                  <a:pos x="T2" y="T3"/>
                </a:cxn>
                <a:cxn ang="T12">
                  <a:pos x="T4" y="T5"/>
                </a:cxn>
                <a:cxn ang="T13">
                  <a:pos x="T6" y="T7"/>
                </a:cxn>
                <a:cxn ang="T14">
                  <a:pos x="T8" y="T9"/>
                </a:cxn>
              </a:cxnLst>
              <a:rect l="T15" t="T16" r="T17" b="T18"/>
              <a:pathLst>
                <a:path w="416" h="32">
                  <a:moveTo>
                    <a:pt x="416" y="32"/>
                  </a:moveTo>
                  <a:lnTo>
                    <a:pt x="384" y="0"/>
                  </a:lnTo>
                  <a:lnTo>
                    <a:pt x="0" y="0"/>
                  </a:lnTo>
                  <a:lnTo>
                    <a:pt x="0" y="32"/>
                  </a:lnTo>
                  <a:lnTo>
                    <a:pt x="416" y="32"/>
                  </a:lnTo>
                </a:path>
              </a:pathLst>
            </a:custGeom>
            <a:noFill/>
            <a:ln w="0">
              <a:solidFill>
                <a:srgbClr val="000000"/>
              </a:solidFill>
              <a:prstDash val="solid"/>
              <a:round/>
              <a:headEnd/>
              <a:tailEnd/>
            </a:ln>
          </p:spPr>
          <p:txBody>
            <a:bodyPr/>
            <a:lstStyle/>
            <a:p>
              <a:endParaRPr lang="en-US"/>
            </a:p>
          </p:txBody>
        </p:sp>
        <p:sp>
          <p:nvSpPr>
            <p:cNvPr id="122" name="Freeform 521">
              <a:extLst>
                <a:ext uri="{FF2B5EF4-FFF2-40B4-BE49-F238E27FC236}">
                  <a16:creationId xmlns:a16="http://schemas.microsoft.com/office/drawing/2014/main" id="{AAADC9DA-4D4C-4F9A-8F5D-1B0C1CF36631}"/>
                </a:ext>
              </a:extLst>
            </p:cNvPr>
            <p:cNvSpPr>
              <a:spLocks/>
            </p:cNvSpPr>
            <p:nvPr/>
          </p:nvSpPr>
          <p:spPr bwMode="auto">
            <a:xfrm>
              <a:off x="3350" y="1966"/>
              <a:ext cx="6" cy="334"/>
            </a:xfrm>
            <a:custGeom>
              <a:avLst/>
              <a:gdLst>
                <a:gd name="T0" fmla="*/ 32 w 32"/>
                <a:gd name="T1" fmla="*/ 0 h 1670"/>
                <a:gd name="T2" fmla="*/ 0 w 32"/>
                <a:gd name="T3" fmla="*/ 33 h 1670"/>
                <a:gd name="T4" fmla="*/ 32 w 32"/>
                <a:gd name="T5" fmla="*/ 1670 h 1670"/>
                <a:gd name="T6" fmla="*/ 32 w 32"/>
                <a:gd name="T7" fmla="*/ 0 h 1670"/>
                <a:gd name="T8" fmla="*/ 0 60000 65536"/>
                <a:gd name="T9" fmla="*/ 0 60000 65536"/>
                <a:gd name="T10" fmla="*/ 0 60000 65536"/>
                <a:gd name="T11" fmla="*/ 0 60000 65536"/>
                <a:gd name="T12" fmla="*/ 0 w 32"/>
                <a:gd name="T13" fmla="*/ 0 h 1670"/>
                <a:gd name="T14" fmla="*/ 32 w 32"/>
                <a:gd name="T15" fmla="*/ 1670 h 1670"/>
              </a:gdLst>
              <a:ahLst/>
              <a:cxnLst>
                <a:cxn ang="T8">
                  <a:pos x="T0" y="T1"/>
                </a:cxn>
                <a:cxn ang="T9">
                  <a:pos x="T2" y="T3"/>
                </a:cxn>
                <a:cxn ang="T10">
                  <a:pos x="T4" y="T5"/>
                </a:cxn>
                <a:cxn ang="T11">
                  <a:pos x="T6" y="T7"/>
                </a:cxn>
              </a:cxnLst>
              <a:rect l="T12" t="T13" r="T14" b="T15"/>
              <a:pathLst>
                <a:path w="32" h="1670">
                  <a:moveTo>
                    <a:pt x="32" y="0"/>
                  </a:moveTo>
                  <a:lnTo>
                    <a:pt x="0" y="33"/>
                  </a:lnTo>
                  <a:lnTo>
                    <a:pt x="32" y="1670"/>
                  </a:lnTo>
                  <a:lnTo>
                    <a:pt x="32" y="0"/>
                  </a:lnTo>
                  <a:close/>
                </a:path>
              </a:pathLst>
            </a:custGeom>
            <a:solidFill>
              <a:srgbClr val="000000"/>
            </a:solidFill>
            <a:ln w="9525">
              <a:noFill/>
              <a:round/>
              <a:headEnd/>
              <a:tailEnd/>
            </a:ln>
          </p:spPr>
          <p:txBody>
            <a:bodyPr/>
            <a:lstStyle/>
            <a:p>
              <a:endParaRPr lang="en-US"/>
            </a:p>
          </p:txBody>
        </p:sp>
        <p:sp>
          <p:nvSpPr>
            <p:cNvPr id="123" name="Freeform 522">
              <a:extLst>
                <a:ext uri="{FF2B5EF4-FFF2-40B4-BE49-F238E27FC236}">
                  <a16:creationId xmlns:a16="http://schemas.microsoft.com/office/drawing/2014/main" id="{B9D95E40-BA2A-43F6-8775-6CE0FBF295CB}"/>
                </a:ext>
              </a:extLst>
            </p:cNvPr>
            <p:cNvSpPr>
              <a:spLocks/>
            </p:cNvSpPr>
            <p:nvPr/>
          </p:nvSpPr>
          <p:spPr bwMode="auto">
            <a:xfrm>
              <a:off x="3350" y="1972"/>
              <a:ext cx="6" cy="328"/>
            </a:xfrm>
            <a:custGeom>
              <a:avLst/>
              <a:gdLst>
                <a:gd name="T0" fmla="*/ 0 w 32"/>
                <a:gd name="T1" fmla="*/ 0 h 1637"/>
                <a:gd name="T2" fmla="*/ 32 w 32"/>
                <a:gd name="T3" fmla="*/ 1637 h 1637"/>
                <a:gd name="T4" fmla="*/ 0 w 32"/>
                <a:gd name="T5" fmla="*/ 1604 h 1637"/>
                <a:gd name="T6" fmla="*/ 0 w 32"/>
                <a:gd name="T7" fmla="*/ 0 h 1637"/>
                <a:gd name="T8" fmla="*/ 0 60000 65536"/>
                <a:gd name="T9" fmla="*/ 0 60000 65536"/>
                <a:gd name="T10" fmla="*/ 0 60000 65536"/>
                <a:gd name="T11" fmla="*/ 0 60000 65536"/>
                <a:gd name="T12" fmla="*/ 0 w 32"/>
                <a:gd name="T13" fmla="*/ 0 h 1637"/>
                <a:gd name="T14" fmla="*/ 32 w 32"/>
                <a:gd name="T15" fmla="*/ 1637 h 1637"/>
              </a:gdLst>
              <a:ahLst/>
              <a:cxnLst>
                <a:cxn ang="T8">
                  <a:pos x="T0" y="T1"/>
                </a:cxn>
                <a:cxn ang="T9">
                  <a:pos x="T2" y="T3"/>
                </a:cxn>
                <a:cxn ang="T10">
                  <a:pos x="T4" y="T5"/>
                </a:cxn>
                <a:cxn ang="T11">
                  <a:pos x="T6" y="T7"/>
                </a:cxn>
              </a:cxnLst>
              <a:rect l="T12" t="T13" r="T14" b="T15"/>
              <a:pathLst>
                <a:path w="32" h="1637">
                  <a:moveTo>
                    <a:pt x="0" y="0"/>
                  </a:moveTo>
                  <a:lnTo>
                    <a:pt x="32" y="1637"/>
                  </a:lnTo>
                  <a:lnTo>
                    <a:pt x="0" y="1604"/>
                  </a:lnTo>
                  <a:lnTo>
                    <a:pt x="0" y="0"/>
                  </a:lnTo>
                  <a:close/>
                </a:path>
              </a:pathLst>
            </a:custGeom>
            <a:solidFill>
              <a:srgbClr val="000000"/>
            </a:solidFill>
            <a:ln w="9525">
              <a:noFill/>
              <a:round/>
              <a:headEnd/>
              <a:tailEnd/>
            </a:ln>
          </p:spPr>
          <p:txBody>
            <a:bodyPr/>
            <a:lstStyle/>
            <a:p>
              <a:endParaRPr lang="en-US"/>
            </a:p>
          </p:txBody>
        </p:sp>
        <p:sp>
          <p:nvSpPr>
            <p:cNvPr id="124" name="Freeform 523">
              <a:extLst>
                <a:ext uri="{FF2B5EF4-FFF2-40B4-BE49-F238E27FC236}">
                  <a16:creationId xmlns:a16="http://schemas.microsoft.com/office/drawing/2014/main" id="{21410B95-5570-48E2-B26C-86726E78A6B2}"/>
                </a:ext>
              </a:extLst>
            </p:cNvPr>
            <p:cNvSpPr>
              <a:spLocks/>
            </p:cNvSpPr>
            <p:nvPr/>
          </p:nvSpPr>
          <p:spPr bwMode="auto">
            <a:xfrm>
              <a:off x="3350" y="1966"/>
              <a:ext cx="6" cy="334"/>
            </a:xfrm>
            <a:custGeom>
              <a:avLst/>
              <a:gdLst>
                <a:gd name="T0" fmla="*/ 32 w 32"/>
                <a:gd name="T1" fmla="*/ 0 h 1670"/>
                <a:gd name="T2" fmla="*/ 0 w 32"/>
                <a:gd name="T3" fmla="*/ 33 h 1670"/>
                <a:gd name="T4" fmla="*/ 0 w 32"/>
                <a:gd name="T5" fmla="*/ 1637 h 1670"/>
                <a:gd name="T6" fmla="*/ 32 w 32"/>
                <a:gd name="T7" fmla="*/ 1670 h 1670"/>
                <a:gd name="T8" fmla="*/ 32 w 32"/>
                <a:gd name="T9" fmla="*/ 0 h 1670"/>
                <a:gd name="T10" fmla="*/ 0 60000 65536"/>
                <a:gd name="T11" fmla="*/ 0 60000 65536"/>
                <a:gd name="T12" fmla="*/ 0 60000 65536"/>
                <a:gd name="T13" fmla="*/ 0 60000 65536"/>
                <a:gd name="T14" fmla="*/ 0 60000 65536"/>
                <a:gd name="T15" fmla="*/ 0 w 32"/>
                <a:gd name="T16" fmla="*/ 0 h 1670"/>
                <a:gd name="T17" fmla="*/ 32 w 32"/>
                <a:gd name="T18" fmla="*/ 1670 h 1670"/>
              </a:gdLst>
              <a:ahLst/>
              <a:cxnLst>
                <a:cxn ang="T10">
                  <a:pos x="T0" y="T1"/>
                </a:cxn>
                <a:cxn ang="T11">
                  <a:pos x="T2" y="T3"/>
                </a:cxn>
                <a:cxn ang="T12">
                  <a:pos x="T4" y="T5"/>
                </a:cxn>
                <a:cxn ang="T13">
                  <a:pos x="T6" y="T7"/>
                </a:cxn>
                <a:cxn ang="T14">
                  <a:pos x="T8" y="T9"/>
                </a:cxn>
              </a:cxnLst>
              <a:rect l="T15" t="T16" r="T17" b="T18"/>
              <a:pathLst>
                <a:path w="32" h="1670">
                  <a:moveTo>
                    <a:pt x="32" y="0"/>
                  </a:moveTo>
                  <a:lnTo>
                    <a:pt x="0" y="33"/>
                  </a:lnTo>
                  <a:lnTo>
                    <a:pt x="0" y="1637"/>
                  </a:lnTo>
                  <a:lnTo>
                    <a:pt x="32" y="1670"/>
                  </a:lnTo>
                  <a:lnTo>
                    <a:pt x="32" y="0"/>
                  </a:lnTo>
                </a:path>
              </a:pathLst>
            </a:custGeom>
            <a:noFill/>
            <a:ln w="0">
              <a:solidFill>
                <a:srgbClr val="000000"/>
              </a:solidFill>
              <a:prstDash val="solid"/>
              <a:round/>
              <a:headEnd/>
              <a:tailEnd/>
            </a:ln>
          </p:spPr>
          <p:txBody>
            <a:bodyPr/>
            <a:lstStyle/>
            <a:p>
              <a:endParaRPr lang="en-US"/>
            </a:p>
          </p:txBody>
        </p:sp>
        <p:sp>
          <p:nvSpPr>
            <p:cNvPr id="125" name="Freeform 524">
              <a:extLst>
                <a:ext uri="{FF2B5EF4-FFF2-40B4-BE49-F238E27FC236}">
                  <a16:creationId xmlns:a16="http://schemas.microsoft.com/office/drawing/2014/main" id="{500AFC1A-E33D-4A44-8652-F1D6E1072489}"/>
                </a:ext>
              </a:extLst>
            </p:cNvPr>
            <p:cNvSpPr>
              <a:spLocks/>
            </p:cNvSpPr>
            <p:nvPr/>
          </p:nvSpPr>
          <p:spPr bwMode="auto">
            <a:xfrm>
              <a:off x="3083" y="2293"/>
              <a:ext cx="273" cy="7"/>
            </a:xfrm>
            <a:custGeom>
              <a:avLst/>
              <a:gdLst>
                <a:gd name="T0" fmla="*/ 1634 w 1634"/>
                <a:gd name="T1" fmla="*/ 33 h 33"/>
                <a:gd name="T2" fmla="*/ 1602 w 1634"/>
                <a:gd name="T3" fmla="*/ 0 h 33"/>
                <a:gd name="T4" fmla="*/ 0 w 1634"/>
                <a:gd name="T5" fmla="*/ 33 h 33"/>
                <a:gd name="T6" fmla="*/ 1634 w 1634"/>
                <a:gd name="T7" fmla="*/ 33 h 33"/>
                <a:gd name="T8" fmla="*/ 0 60000 65536"/>
                <a:gd name="T9" fmla="*/ 0 60000 65536"/>
                <a:gd name="T10" fmla="*/ 0 60000 65536"/>
                <a:gd name="T11" fmla="*/ 0 60000 65536"/>
                <a:gd name="T12" fmla="*/ 0 w 1634"/>
                <a:gd name="T13" fmla="*/ 0 h 33"/>
                <a:gd name="T14" fmla="*/ 1634 w 1634"/>
                <a:gd name="T15" fmla="*/ 33 h 33"/>
              </a:gdLst>
              <a:ahLst/>
              <a:cxnLst>
                <a:cxn ang="T8">
                  <a:pos x="T0" y="T1"/>
                </a:cxn>
                <a:cxn ang="T9">
                  <a:pos x="T2" y="T3"/>
                </a:cxn>
                <a:cxn ang="T10">
                  <a:pos x="T4" y="T5"/>
                </a:cxn>
                <a:cxn ang="T11">
                  <a:pos x="T6" y="T7"/>
                </a:cxn>
              </a:cxnLst>
              <a:rect l="T12" t="T13" r="T14" b="T15"/>
              <a:pathLst>
                <a:path w="1634" h="33">
                  <a:moveTo>
                    <a:pt x="1634" y="33"/>
                  </a:moveTo>
                  <a:lnTo>
                    <a:pt x="1602" y="0"/>
                  </a:lnTo>
                  <a:lnTo>
                    <a:pt x="0" y="33"/>
                  </a:lnTo>
                  <a:lnTo>
                    <a:pt x="1634" y="33"/>
                  </a:lnTo>
                  <a:close/>
                </a:path>
              </a:pathLst>
            </a:custGeom>
            <a:solidFill>
              <a:srgbClr val="000000"/>
            </a:solidFill>
            <a:ln w="9525">
              <a:noFill/>
              <a:round/>
              <a:headEnd/>
              <a:tailEnd/>
            </a:ln>
          </p:spPr>
          <p:txBody>
            <a:bodyPr/>
            <a:lstStyle/>
            <a:p>
              <a:endParaRPr lang="en-US"/>
            </a:p>
          </p:txBody>
        </p:sp>
        <p:sp>
          <p:nvSpPr>
            <p:cNvPr id="126" name="Freeform 525">
              <a:extLst>
                <a:ext uri="{FF2B5EF4-FFF2-40B4-BE49-F238E27FC236}">
                  <a16:creationId xmlns:a16="http://schemas.microsoft.com/office/drawing/2014/main" id="{8FB74B66-F1C8-469C-85A3-EEFC3A1EF763}"/>
                </a:ext>
              </a:extLst>
            </p:cNvPr>
            <p:cNvSpPr>
              <a:spLocks/>
            </p:cNvSpPr>
            <p:nvPr/>
          </p:nvSpPr>
          <p:spPr bwMode="auto">
            <a:xfrm>
              <a:off x="3083" y="2293"/>
              <a:ext cx="267" cy="7"/>
            </a:xfrm>
            <a:custGeom>
              <a:avLst/>
              <a:gdLst>
                <a:gd name="T0" fmla="*/ 1602 w 1602"/>
                <a:gd name="T1" fmla="*/ 0 h 33"/>
                <a:gd name="T2" fmla="*/ 0 w 1602"/>
                <a:gd name="T3" fmla="*/ 33 h 33"/>
                <a:gd name="T4" fmla="*/ 32 w 1602"/>
                <a:gd name="T5" fmla="*/ 0 h 33"/>
                <a:gd name="T6" fmla="*/ 1602 w 1602"/>
                <a:gd name="T7" fmla="*/ 0 h 33"/>
                <a:gd name="T8" fmla="*/ 0 60000 65536"/>
                <a:gd name="T9" fmla="*/ 0 60000 65536"/>
                <a:gd name="T10" fmla="*/ 0 60000 65536"/>
                <a:gd name="T11" fmla="*/ 0 60000 65536"/>
                <a:gd name="T12" fmla="*/ 0 w 1602"/>
                <a:gd name="T13" fmla="*/ 0 h 33"/>
                <a:gd name="T14" fmla="*/ 1602 w 1602"/>
                <a:gd name="T15" fmla="*/ 33 h 33"/>
              </a:gdLst>
              <a:ahLst/>
              <a:cxnLst>
                <a:cxn ang="T8">
                  <a:pos x="T0" y="T1"/>
                </a:cxn>
                <a:cxn ang="T9">
                  <a:pos x="T2" y="T3"/>
                </a:cxn>
                <a:cxn ang="T10">
                  <a:pos x="T4" y="T5"/>
                </a:cxn>
                <a:cxn ang="T11">
                  <a:pos x="T6" y="T7"/>
                </a:cxn>
              </a:cxnLst>
              <a:rect l="T12" t="T13" r="T14" b="T15"/>
              <a:pathLst>
                <a:path w="1602" h="33">
                  <a:moveTo>
                    <a:pt x="1602" y="0"/>
                  </a:moveTo>
                  <a:lnTo>
                    <a:pt x="0" y="33"/>
                  </a:lnTo>
                  <a:lnTo>
                    <a:pt x="32" y="0"/>
                  </a:lnTo>
                  <a:lnTo>
                    <a:pt x="1602" y="0"/>
                  </a:lnTo>
                  <a:close/>
                </a:path>
              </a:pathLst>
            </a:custGeom>
            <a:solidFill>
              <a:srgbClr val="000000"/>
            </a:solidFill>
            <a:ln w="9525">
              <a:noFill/>
              <a:round/>
              <a:headEnd/>
              <a:tailEnd/>
            </a:ln>
          </p:spPr>
          <p:txBody>
            <a:bodyPr/>
            <a:lstStyle/>
            <a:p>
              <a:endParaRPr lang="en-US"/>
            </a:p>
          </p:txBody>
        </p:sp>
        <p:sp>
          <p:nvSpPr>
            <p:cNvPr id="127" name="Freeform 526">
              <a:extLst>
                <a:ext uri="{FF2B5EF4-FFF2-40B4-BE49-F238E27FC236}">
                  <a16:creationId xmlns:a16="http://schemas.microsoft.com/office/drawing/2014/main" id="{1D8CA1CE-448D-4374-B1D6-30A3E037BF03}"/>
                </a:ext>
              </a:extLst>
            </p:cNvPr>
            <p:cNvSpPr>
              <a:spLocks/>
            </p:cNvSpPr>
            <p:nvPr/>
          </p:nvSpPr>
          <p:spPr bwMode="auto">
            <a:xfrm>
              <a:off x="3083" y="2293"/>
              <a:ext cx="273" cy="7"/>
            </a:xfrm>
            <a:custGeom>
              <a:avLst/>
              <a:gdLst>
                <a:gd name="T0" fmla="*/ 1634 w 1634"/>
                <a:gd name="T1" fmla="*/ 33 h 33"/>
                <a:gd name="T2" fmla="*/ 1602 w 1634"/>
                <a:gd name="T3" fmla="*/ 0 h 33"/>
                <a:gd name="T4" fmla="*/ 32 w 1634"/>
                <a:gd name="T5" fmla="*/ 0 h 33"/>
                <a:gd name="T6" fmla="*/ 0 w 1634"/>
                <a:gd name="T7" fmla="*/ 33 h 33"/>
                <a:gd name="T8" fmla="*/ 1634 w 1634"/>
                <a:gd name="T9" fmla="*/ 33 h 33"/>
                <a:gd name="T10" fmla="*/ 0 60000 65536"/>
                <a:gd name="T11" fmla="*/ 0 60000 65536"/>
                <a:gd name="T12" fmla="*/ 0 60000 65536"/>
                <a:gd name="T13" fmla="*/ 0 60000 65536"/>
                <a:gd name="T14" fmla="*/ 0 60000 65536"/>
                <a:gd name="T15" fmla="*/ 0 w 1634"/>
                <a:gd name="T16" fmla="*/ 0 h 33"/>
                <a:gd name="T17" fmla="*/ 1634 w 1634"/>
                <a:gd name="T18" fmla="*/ 33 h 33"/>
              </a:gdLst>
              <a:ahLst/>
              <a:cxnLst>
                <a:cxn ang="T10">
                  <a:pos x="T0" y="T1"/>
                </a:cxn>
                <a:cxn ang="T11">
                  <a:pos x="T2" y="T3"/>
                </a:cxn>
                <a:cxn ang="T12">
                  <a:pos x="T4" y="T5"/>
                </a:cxn>
                <a:cxn ang="T13">
                  <a:pos x="T6" y="T7"/>
                </a:cxn>
                <a:cxn ang="T14">
                  <a:pos x="T8" y="T9"/>
                </a:cxn>
              </a:cxnLst>
              <a:rect l="T15" t="T16" r="T17" b="T18"/>
              <a:pathLst>
                <a:path w="1634" h="33">
                  <a:moveTo>
                    <a:pt x="1634" y="33"/>
                  </a:moveTo>
                  <a:lnTo>
                    <a:pt x="1602" y="0"/>
                  </a:lnTo>
                  <a:lnTo>
                    <a:pt x="32" y="0"/>
                  </a:lnTo>
                  <a:lnTo>
                    <a:pt x="0" y="33"/>
                  </a:lnTo>
                  <a:lnTo>
                    <a:pt x="1634" y="33"/>
                  </a:lnTo>
                </a:path>
              </a:pathLst>
            </a:custGeom>
            <a:noFill/>
            <a:ln w="0">
              <a:solidFill>
                <a:srgbClr val="000000"/>
              </a:solidFill>
              <a:prstDash val="solid"/>
              <a:round/>
              <a:headEnd/>
              <a:tailEnd/>
            </a:ln>
          </p:spPr>
          <p:txBody>
            <a:bodyPr/>
            <a:lstStyle/>
            <a:p>
              <a:endParaRPr lang="en-US"/>
            </a:p>
          </p:txBody>
        </p:sp>
        <p:sp>
          <p:nvSpPr>
            <p:cNvPr id="128" name="Freeform 527">
              <a:extLst>
                <a:ext uri="{FF2B5EF4-FFF2-40B4-BE49-F238E27FC236}">
                  <a16:creationId xmlns:a16="http://schemas.microsoft.com/office/drawing/2014/main" id="{203FA8CE-E98F-4B97-B9B3-2CAE8A86F039}"/>
                </a:ext>
              </a:extLst>
            </p:cNvPr>
            <p:cNvSpPr>
              <a:spLocks/>
            </p:cNvSpPr>
            <p:nvPr/>
          </p:nvSpPr>
          <p:spPr bwMode="auto">
            <a:xfrm>
              <a:off x="3083" y="1966"/>
              <a:ext cx="6" cy="334"/>
            </a:xfrm>
            <a:custGeom>
              <a:avLst/>
              <a:gdLst>
                <a:gd name="T0" fmla="*/ 0 w 32"/>
                <a:gd name="T1" fmla="*/ 1670 h 1670"/>
                <a:gd name="T2" fmla="*/ 32 w 32"/>
                <a:gd name="T3" fmla="*/ 1637 h 1670"/>
                <a:gd name="T4" fmla="*/ 0 w 32"/>
                <a:gd name="T5" fmla="*/ 0 h 1670"/>
                <a:gd name="T6" fmla="*/ 0 w 32"/>
                <a:gd name="T7" fmla="*/ 1670 h 1670"/>
                <a:gd name="T8" fmla="*/ 0 60000 65536"/>
                <a:gd name="T9" fmla="*/ 0 60000 65536"/>
                <a:gd name="T10" fmla="*/ 0 60000 65536"/>
                <a:gd name="T11" fmla="*/ 0 60000 65536"/>
                <a:gd name="T12" fmla="*/ 0 w 32"/>
                <a:gd name="T13" fmla="*/ 0 h 1670"/>
                <a:gd name="T14" fmla="*/ 32 w 32"/>
                <a:gd name="T15" fmla="*/ 1670 h 1670"/>
              </a:gdLst>
              <a:ahLst/>
              <a:cxnLst>
                <a:cxn ang="T8">
                  <a:pos x="T0" y="T1"/>
                </a:cxn>
                <a:cxn ang="T9">
                  <a:pos x="T2" y="T3"/>
                </a:cxn>
                <a:cxn ang="T10">
                  <a:pos x="T4" y="T5"/>
                </a:cxn>
                <a:cxn ang="T11">
                  <a:pos x="T6" y="T7"/>
                </a:cxn>
              </a:cxnLst>
              <a:rect l="T12" t="T13" r="T14" b="T15"/>
              <a:pathLst>
                <a:path w="32" h="1670">
                  <a:moveTo>
                    <a:pt x="0" y="1670"/>
                  </a:moveTo>
                  <a:lnTo>
                    <a:pt x="32" y="1637"/>
                  </a:lnTo>
                  <a:lnTo>
                    <a:pt x="0" y="0"/>
                  </a:lnTo>
                  <a:lnTo>
                    <a:pt x="0" y="1670"/>
                  </a:lnTo>
                  <a:close/>
                </a:path>
              </a:pathLst>
            </a:custGeom>
            <a:solidFill>
              <a:srgbClr val="000000"/>
            </a:solidFill>
            <a:ln w="9525">
              <a:noFill/>
              <a:round/>
              <a:headEnd/>
              <a:tailEnd/>
            </a:ln>
          </p:spPr>
          <p:txBody>
            <a:bodyPr/>
            <a:lstStyle/>
            <a:p>
              <a:endParaRPr lang="en-US"/>
            </a:p>
          </p:txBody>
        </p:sp>
        <p:sp>
          <p:nvSpPr>
            <p:cNvPr id="129" name="Freeform 528">
              <a:extLst>
                <a:ext uri="{FF2B5EF4-FFF2-40B4-BE49-F238E27FC236}">
                  <a16:creationId xmlns:a16="http://schemas.microsoft.com/office/drawing/2014/main" id="{692BE004-BF51-4472-813C-C5743BDF18C5}"/>
                </a:ext>
              </a:extLst>
            </p:cNvPr>
            <p:cNvSpPr>
              <a:spLocks/>
            </p:cNvSpPr>
            <p:nvPr/>
          </p:nvSpPr>
          <p:spPr bwMode="auto">
            <a:xfrm>
              <a:off x="3083" y="1966"/>
              <a:ext cx="6" cy="327"/>
            </a:xfrm>
            <a:custGeom>
              <a:avLst/>
              <a:gdLst>
                <a:gd name="T0" fmla="*/ 32 w 32"/>
                <a:gd name="T1" fmla="*/ 1637 h 1637"/>
                <a:gd name="T2" fmla="*/ 0 w 32"/>
                <a:gd name="T3" fmla="*/ 0 h 1637"/>
                <a:gd name="T4" fmla="*/ 32 w 32"/>
                <a:gd name="T5" fmla="*/ 33 h 1637"/>
                <a:gd name="T6" fmla="*/ 32 w 32"/>
                <a:gd name="T7" fmla="*/ 1637 h 1637"/>
                <a:gd name="T8" fmla="*/ 0 60000 65536"/>
                <a:gd name="T9" fmla="*/ 0 60000 65536"/>
                <a:gd name="T10" fmla="*/ 0 60000 65536"/>
                <a:gd name="T11" fmla="*/ 0 60000 65536"/>
                <a:gd name="T12" fmla="*/ 0 w 32"/>
                <a:gd name="T13" fmla="*/ 0 h 1637"/>
                <a:gd name="T14" fmla="*/ 32 w 32"/>
                <a:gd name="T15" fmla="*/ 1637 h 1637"/>
              </a:gdLst>
              <a:ahLst/>
              <a:cxnLst>
                <a:cxn ang="T8">
                  <a:pos x="T0" y="T1"/>
                </a:cxn>
                <a:cxn ang="T9">
                  <a:pos x="T2" y="T3"/>
                </a:cxn>
                <a:cxn ang="T10">
                  <a:pos x="T4" y="T5"/>
                </a:cxn>
                <a:cxn ang="T11">
                  <a:pos x="T6" y="T7"/>
                </a:cxn>
              </a:cxnLst>
              <a:rect l="T12" t="T13" r="T14" b="T15"/>
              <a:pathLst>
                <a:path w="32" h="1637">
                  <a:moveTo>
                    <a:pt x="32" y="1637"/>
                  </a:moveTo>
                  <a:lnTo>
                    <a:pt x="0" y="0"/>
                  </a:lnTo>
                  <a:lnTo>
                    <a:pt x="32" y="33"/>
                  </a:lnTo>
                  <a:lnTo>
                    <a:pt x="32" y="1637"/>
                  </a:lnTo>
                  <a:close/>
                </a:path>
              </a:pathLst>
            </a:custGeom>
            <a:solidFill>
              <a:srgbClr val="000000"/>
            </a:solidFill>
            <a:ln w="9525">
              <a:noFill/>
              <a:round/>
              <a:headEnd/>
              <a:tailEnd/>
            </a:ln>
          </p:spPr>
          <p:txBody>
            <a:bodyPr/>
            <a:lstStyle/>
            <a:p>
              <a:endParaRPr lang="en-US"/>
            </a:p>
          </p:txBody>
        </p:sp>
        <p:sp>
          <p:nvSpPr>
            <p:cNvPr id="130" name="Freeform 529">
              <a:extLst>
                <a:ext uri="{FF2B5EF4-FFF2-40B4-BE49-F238E27FC236}">
                  <a16:creationId xmlns:a16="http://schemas.microsoft.com/office/drawing/2014/main" id="{F5ABB1F0-DB74-4F13-8E30-CAE2E405DF46}"/>
                </a:ext>
              </a:extLst>
            </p:cNvPr>
            <p:cNvSpPr>
              <a:spLocks/>
            </p:cNvSpPr>
            <p:nvPr/>
          </p:nvSpPr>
          <p:spPr bwMode="auto">
            <a:xfrm>
              <a:off x="3083" y="1966"/>
              <a:ext cx="6" cy="334"/>
            </a:xfrm>
            <a:custGeom>
              <a:avLst/>
              <a:gdLst>
                <a:gd name="T0" fmla="*/ 0 w 32"/>
                <a:gd name="T1" fmla="*/ 1670 h 1670"/>
                <a:gd name="T2" fmla="*/ 32 w 32"/>
                <a:gd name="T3" fmla="*/ 1637 h 1670"/>
                <a:gd name="T4" fmla="*/ 32 w 32"/>
                <a:gd name="T5" fmla="*/ 33 h 1670"/>
                <a:gd name="T6" fmla="*/ 0 w 32"/>
                <a:gd name="T7" fmla="*/ 0 h 1670"/>
                <a:gd name="T8" fmla="*/ 0 w 32"/>
                <a:gd name="T9" fmla="*/ 1670 h 1670"/>
                <a:gd name="T10" fmla="*/ 0 60000 65536"/>
                <a:gd name="T11" fmla="*/ 0 60000 65536"/>
                <a:gd name="T12" fmla="*/ 0 60000 65536"/>
                <a:gd name="T13" fmla="*/ 0 60000 65536"/>
                <a:gd name="T14" fmla="*/ 0 60000 65536"/>
                <a:gd name="T15" fmla="*/ 0 w 32"/>
                <a:gd name="T16" fmla="*/ 0 h 1670"/>
                <a:gd name="T17" fmla="*/ 32 w 32"/>
                <a:gd name="T18" fmla="*/ 1670 h 1670"/>
              </a:gdLst>
              <a:ahLst/>
              <a:cxnLst>
                <a:cxn ang="T10">
                  <a:pos x="T0" y="T1"/>
                </a:cxn>
                <a:cxn ang="T11">
                  <a:pos x="T2" y="T3"/>
                </a:cxn>
                <a:cxn ang="T12">
                  <a:pos x="T4" y="T5"/>
                </a:cxn>
                <a:cxn ang="T13">
                  <a:pos x="T6" y="T7"/>
                </a:cxn>
                <a:cxn ang="T14">
                  <a:pos x="T8" y="T9"/>
                </a:cxn>
              </a:cxnLst>
              <a:rect l="T15" t="T16" r="T17" b="T18"/>
              <a:pathLst>
                <a:path w="32" h="1670">
                  <a:moveTo>
                    <a:pt x="0" y="1670"/>
                  </a:moveTo>
                  <a:lnTo>
                    <a:pt x="32" y="1637"/>
                  </a:lnTo>
                  <a:lnTo>
                    <a:pt x="32" y="33"/>
                  </a:lnTo>
                  <a:lnTo>
                    <a:pt x="0" y="0"/>
                  </a:lnTo>
                  <a:lnTo>
                    <a:pt x="0" y="1670"/>
                  </a:lnTo>
                </a:path>
              </a:pathLst>
            </a:custGeom>
            <a:noFill/>
            <a:ln w="0">
              <a:solidFill>
                <a:srgbClr val="000000"/>
              </a:solidFill>
              <a:prstDash val="solid"/>
              <a:round/>
              <a:headEnd/>
              <a:tailEnd/>
            </a:ln>
          </p:spPr>
          <p:txBody>
            <a:bodyPr/>
            <a:lstStyle/>
            <a:p>
              <a:endParaRPr lang="en-US"/>
            </a:p>
          </p:txBody>
        </p:sp>
        <p:sp>
          <p:nvSpPr>
            <p:cNvPr id="131" name="Freeform 530">
              <a:extLst>
                <a:ext uri="{FF2B5EF4-FFF2-40B4-BE49-F238E27FC236}">
                  <a16:creationId xmlns:a16="http://schemas.microsoft.com/office/drawing/2014/main" id="{BABF402A-F950-49B1-9D51-0C2216ECC423}"/>
                </a:ext>
              </a:extLst>
            </p:cNvPr>
            <p:cNvSpPr>
              <a:spLocks/>
            </p:cNvSpPr>
            <p:nvPr/>
          </p:nvSpPr>
          <p:spPr bwMode="auto">
            <a:xfrm>
              <a:off x="3083" y="1966"/>
              <a:ext cx="273" cy="6"/>
            </a:xfrm>
            <a:custGeom>
              <a:avLst/>
              <a:gdLst>
                <a:gd name="T0" fmla="*/ 0 w 1634"/>
                <a:gd name="T1" fmla="*/ 0 h 33"/>
                <a:gd name="T2" fmla="*/ 32 w 1634"/>
                <a:gd name="T3" fmla="*/ 33 h 33"/>
                <a:gd name="T4" fmla="*/ 1634 w 1634"/>
                <a:gd name="T5" fmla="*/ 0 h 33"/>
                <a:gd name="T6" fmla="*/ 0 w 1634"/>
                <a:gd name="T7" fmla="*/ 0 h 33"/>
                <a:gd name="T8" fmla="*/ 0 60000 65536"/>
                <a:gd name="T9" fmla="*/ 0 60000 65536"/>
                <a:gd name="T10" fmla="*/ 0 60000 65536"/>
                <a:gd name="T11" fmla="*/ 0 60000 65536"/>
                <a:gd name="T12" fmla="*/ 0 w 1634"/>
                <a:gd name="T13" fmla="*/ 0 h 33"/>
                <a:gd name="T14" fmla="*/ 1634 w 1634"/>
                <a:gd name="T15" fmla="*/ 33 h 33"/>
              </a:gdLst>
              <a:ahLst/>
              <a:cxnLst>
                <a:cxn ang="T8">
                  <a:pos x="T0" y="T1"/>
                </a:cxn>
                <a:cxn ang="T9">
                  <a:pos x="T2" y="T3"/>
                </a:cxn>
                <a:cxn ang="T10">
                  <a:pos x="T4" y="T5"/>
                </a:cxn>
                <a:cxn ang="T11">
                  <a:pos x="T6" y="T7"/>
                </a:cxn>
              </a:cxnLst>
              <a:rect l="T12" t="T13" r="T14" b="T15"/>
              <a:pathLst>
                <a:path w="1634" h="33">
                  <a:moveTo>
                    <a:pt x="0" y="0"/>
                  </a:moveTo>
                  <a:lnTo>
                    <a:pt x="32" y="33"/>
                  </a:lnTo>
                  <a:lnTo>
                    <a:pt x="1634" y="0"/>
                  </a:lnTo>
                  <a:lnTo>
                    <a:pt x="0" y="0"/>
                  </a:lnTo>
                  <a:close/>
                </a:path>
              </a:pathLst>
            </a:custGeom>
            <a:solidFill>
              <a:srgbClr val="000000"/>
            </a:solidFill>
            <a:ln w="9525">
              <a:noFill/>
              <a:round/>
              <a:headEnd/>
              <a:tailEnd/>
            </a:ln>
          </p:spPr>
          <p:txBody>
            <a:bodyPr/>
            <a:lstStyle/>
            <a:p>
              <a:endParaRPr lang="en-US"/>
            </a:p>
          </p:txBody>
        </p:sp>
        <p:sp>
          <p:nvSpPr>
            <p:cNvPr id="132" name="Freeform 531">
              <a:extLst>
                <a:ext uri="{FF2B5EF4-FFF2-40B4-BE49-F238E27FC236}">
                  <a16:creationId xmlns:a16="http://schemas.microsoft.com/office/drawing/2014/main" id="{65BA31D2-CF9C-4156-B48C-9A6A72CBD7BD}"/>
                </a:ext>
              </a:extLst>
            </p:cNvPr>
            <p:cNvSpPr>
              <a:spLocks/>
            </p:cNvSpPr>
            <p:nvPr/>
          </p:nvSpPr>
          <p:spPr bwMode="auto">
            <a:xfrm>
              <a:off x="3089" y="1966"/>
              <a:ext cx="267" cy="6"/>
            </a:xfrm>
            <a:custGeom>
              <a:avLst/>
              <a:gdLst>
                <a:gd name="T0" fmla="*/ 0 w 1602"/>
                <a:gd name="T1" fmla="*/ 33 h 33"/>
                <a:gd name="T2" fmla="*/ 1602 w 1602"/>
                <a:gd name="T3" fmla="*/ 0 h 33"/>
                <a:gd name="T4" fmla="*/ 1570 w 1602"/>
                <a:gd name="T5" fmla="*/ 33 h 33"/>
                <a:gd name="T6" fmla="*/ 0 w 1602"/>
                <a:gd name="T7" fmla="*/ 33 h 33"/>
                <a:gd name="T8" fmla="*/ 0 60000 65536"/>
                <a:gd name="T9" fmla="*/ 0 60000 65536"/>
                <a:gd name="T10" fmla="*/ 0 60000 65536"/>
                <a:gd name="T11" fmla="*/ 0 60000 65536"/>
                <a:gd name="T12" fmla="*/ 0 w 1602"/>
                <a:gd name="T13" fmla="*/ 0 h 33"/>
                <a:gd name="T14" fmla="*/ 1602 w 1602"/>
                <a:gd name="T15" fmla="*/ 33 h 33"/>
              </a:gdLst>
              <a:ahLst/>
              <a:cxnLst>
                <a:cxn ang="T8">
                  <a:pos x="T0" y="T1"/>
                </a:cxn>
                <a:cxn ang="T9">
                  <a:pos x="T2" y="T3"/>
                </a:cxn>
                <a:cxn ang="T10">
                  <a:pos x="T4" y="T5"/>
                </a:cxn>
                <a:cxn ang="T11">
                  <a:pos x="T6" y="T7"/>
                </a:cxn>
              </a:cxnLst>
              <a:rect l="T12" t="T13" r="T14" b="T15"/>
              <a:pathLst>
                <a:path w="1602" h="33">
                  <a:moveTo>
                    <a:pt x="0" y="33"/>
                  </a:moveTo>
                  <a:lnTo>
                    <a:pt x="1602" y="0"/>
                  </a:lnTo>
                  <a:lnTo>
                    <a:pt x="1570" y="33"/>
                  </a:lnTo>
                  <a:lnTo>
                    <a:pt x="0" y="33"/>
                  </a:lnTo>
                  <a:close/>
                </a:path>
              </a:pathLst>
            </a:custGeom>
            <a:solidFill>
              <a:srgbClr val="000000"/>
            </a:solidFill>
            <a:ln w="9525">
              <a:noFill/>
              <a:round/>
              <a:headEnd/>
              <a:tailEnd/>
            </a:ln>
          </p:spPr>
          <p:txBody>
            <a:bodyPr/>
            <a:lstStyle/>
            <a:p>
              <a:endParaRPr lang="en-US"/>
            </a:p>
          </p:txBody>
        </p:sp>
        <p:sp>
          <p:nvSpPr>
            <p:cNvPr id="133" name="Freeform 532">
              <a:extLst>
                <a:ext uri="{FF2B5EF4-FFF2-40B4-BE49-F238E27FC236}">
                  <a16:creationId xmlns:a16="http://schemas.microsoft.com/office/drawing/2014/main" id="{CEB5F8F1-BE51-4BFB-86F4-BD5E9180E718}"/>
                </a:ext>
              </a:extLst>
            </p:cNvPr>
            <p:cNvSpPr>
              <a:spLocks/>
            </p:cNvSpPr>
            <p:nvPr/>
          </p:nvSpPr>
          <p:spPr bwMode="auto">
            <a:xfrm>
              <a:off x="3083" y="1966"/>
              <a:ext cx="273" cy="6"/>
            </a:xfrm>
            <a:custGeom>
              <a:avLst/>
              <a:gdLst>
                <a:gd name="T0" fmla="*/ 0 w 1634"/>
                <a:gd name="T1" fmla="*/ 0 h 33"/>
                <a:gd name="T2" fmla="*/ 32 w 1634"/>
                <a:gd name="T3" fmla="*/ 33 h 33"/>
                <a:gd name="T4" fmla="*/ 1602 w 1634"/>
                <a:gd name="T5" fmla="*/ 33 h 33"/>
                <a:gd name="T6" fmla="*/ 1634 w 1634"/>
                <a:gd name="T7" fmla="*/ 0 h 33"/>
                <a:gd name="T8" fmla="*/ 0 w 1634"/>
                <a:gd name="T9" fmla="*/ 0 h 33"/>
                <a:gd name="T10" fmla="*/ 0 60000 65536"/>
                <a:gd name="T11" fmla="*/ 0 60000 65536"/>
                <a:gd name="T12" fmla="*/ 0 60000 65536"/>
                <a:gd name="T13" fmla="*/ 0 60000 65536"/>
                <a:gd name="T14" fmla="*/ 0 60000 65536"/>
                <a:gd name="T15" fmla="*/ 0 w 1634"/>
                <a:gd name="T16" fmla="*/ 0 h 33"/>
                <a:gd name="T17" fmla="*/ 1634 w 1634"/>
                <a:gd name="T18" fmla="*/ 33 h 33"/>
              </a:gdLst>
              <a:ahLst/>
              <a:cxnLst>
                <a:cxn ang="T10">
                  <a:pos x="T0" y="T1"/>
                </a:cxn>
                <a:cxn ang="T11">
                  <a:pos x="T2" y="T3"/>
                </a:cxn>
                <a:cxn ang="T12">
                  <a:pos x="T4" y="T5"/>
                </a:cxn>
                <a:cxn ang="T13">
                  <a:pos x="T6" y="T7"/>
                </a:cxn>
                <a:cxn ang="T14">
                  <a:pos x="T8" y="T9"/>
                </a:cxn>
              </a:cxnLst>
              <a:rect l="T15" t="T16" r="T17" b="T18"/>
              <a:pathLst>
                <a:path w="1634" h="33">
                  <a:moveTo>
                    <a:pt x="0" y="0"/>
                  </a:moveTo>
                  <a:lnTo>
                    <a:pt x="32" y="33"/>
                  </a:lnTo>
                  <a:lnTo>
                    <a:pt x="1602" y="33"/>
                  </a:lnTo>
                  <a:lnTo>
                    <a:pt x="1634" y="0"/>
                  </a:lnTo>
                  <a:lnTo>
                    <a:pt x="0" y="0"/>
                  </a:lnTo>
                </a:path>
              </a:pathLst>
            </a:custGeom>
            <a:noFill/>
            <a:ln w="0">
              <a:solidFill>
                <a:srgbClr val="000000"/>
              </a:solidFill>
              <a:prstDash val="solid"/>
              <a:round/>
              <a:headEnd/>
              <a:tailEnd/>
            </a:ln>
          </p:spPr>
          <p:txBody>
            <a:bodyPr/>
            <a:lstStyle/>
            <a:p>
              <a:endParaRPr lang="en-US"/>
            </a:p>
          </p:txBody>
        </p:sp>
        <p:sp>
          <p:nvSpPr>
            <p:cNvPr id="134" name="Freeform 533">
              <a:extLst>
                <a:ext uri="{FF2B5EF4-FFF2-40B4-BE49-F238E27FC236}">
                  <a16:creationId xmlns:a16="http://schemas.microsoft.com/office/drawing/2014/main" id="{91C0E16F-19E7-4E52-ACA1-FFB9D9BD63D8}"/>
                </a:ext>
              </a:extLst>
            </p:cNvPr>
            <p:cNvSpPr>
              <a:spLocks/>
            </p:cNvSpPr>
            <p:nvPr/>
          </p:nvSpPr>
          <p:spPr bwMode="auto">
            <a:xfrm>
              <a:off x="3219" y="2296"/>
              <a:ext cx="58" cy="95"/>
            </a:xfrm>
            <a:custGeom>
              <a:avLst/>
              <a:gdLst>
                <a:gd name="T0" fmla="*/ 0 w 346"/>
                <a:gd name="T1" fmla="*/ 0 h 474"/>
                <a:gd name="T2" fmla="*/ 346 w 346"/>
                <a:gd name="T3" fmla="*/ 367 h 474"/>
                <a:gd name="T4" fmla="*/ 183 w 346"/>
                <a:gd name="T5" fmla="*/ 474 h 474"/>
                <a:gd name="T6" fmla="*/ 0 w 346"/>
                <a:gd name="T7" fmla="*/ 0 h 474"/>
                <a:gd name="T8" fmla="*/ 0 60000 65536"/>
                <a:gd name="T9" fmla="*/ 0 60000 65536"/>
                <a:gd name="T10" fmla="*/ 0 60000 65536"/>
                <a:gd name="T11" fmla="*/ 0 60000 65536"/>
                <a:gd name="T12" fmla="*/ 0 w 346"/>
                <a:gd name="T13" fmla="*/ 0 h 474"/>
                <a:gd name="T14" fmla="*/ 346 w 346"/>
                <a:gd name="T15" fmla="*/ 474 h 474"/>
              </a:gdLst>
              <a:ahLst/>
              <a:cxnLst>
                <a:cxn ang="T8">
                  <a:pos x="T0" y="T1"/>
                </a:cxn>
                <a:cxn ang="T9">
                  <a:pos x="T2" y="T3"/>
                </a:cxn>
                <a:cxn ang="T10">
                  <a:pos x="T4" y="T5"/>
                </a:cxn>
                <a:cxn ang="T11">
                  <a:pos x="T6" y="T7"/>
                </a:cxn>
              </a:cxnLst>
              <a:rect l="T12" t="T13" r="T14" b="T15"/>
              <a:pathLst>
                <a:path w="346" h="474">
                  <a:moveTo>
                    <a:pt x="0" y="0"/>
                  </a:moveTo>
                  <a:lnTo>
                    <a:pt x="346" y="367"/>
                  </a:lnTo>
                  <a:lnTo>
                    <a:pt x="183" y="474"/>
                  </a:lnTo>
                  <a:lnTo>
                    <a:pt x="0" y="0"/>
                  </a:lnTo>
                  <a:close/>
                </a:path>
              </a:pathLst>
            </a:custGeom>
            <a:solidFill>
              <a:srgbClr val="000000"/>
            </a:solidFill>
            <a:ln w="9525">
              <a:noFill/>
              <a:round/>
              <a:headEnd/>
              <a:tailEnd/>
            </a:ln>
          </p:spPr>
          <p:txBody>
            <a:bodyPr/>
            <a:lstStyle/>
            <a:p>
              <a:endParaRPr lang="en-US"/>
            </a:p>
          </p:txBody>
        </p:sp>
        <p:sp>
          <p:nvSpPr>
            <p:cNvPr id="135" name="Rectangle 534">
              <a:extLst>
                <a:ext uri="{FF2B5EF4-FFF2-40B4-BE49-F238E27FC236}">
                  <a16:creationId xmlns:a16="http://schemas.microsoft.com/office/drawing/2014/main" id="{5B8B03A1-A0FE-4684-9E82-C44B211BCE62}"/>
                </a:ext>
              </a:extLst>
            </p:cNvPr>
            <p:cNvSpPr>
              <a:spLocks noChangeArrowheads="1"/>
            </p:cNvSpPr>
            <p:nvPr/>
          </p:nvSpPr>
          <p:spPr bwMode="auto">
            <a:xfrm>
              <a:off x="3030" y="1819"/>
              <a:ext cx="435" cy="165"/>
            </a:xfrm>
            <a:prstGeom prst="rect">
              <a:avLst/>
            </a:prstGeom>
            <a:noFill/>
            <a:ln w="9525">
              <a:noFill/>
              <a:miter lim="800000"/>
              <a:headEnd/>
              <a:tailEnd/>
            </a:ln>
          </p:spPr>
          <p:txBody>
            <a:bodyPr wrap="none" lIns="0" tIns="0" rIns="0" bIns="0">
              <a:spAutoFit/>
            </a:bodyPr>
            <a:lstStyle/>
            <a:p>
              <a:r>
                <a:rPr lang="en-US" sz="1100">
                  <a:solidFill>
                    <a:srgbClr val="000000"/>
                  </a:solidFill>
                  <a:latin typeface="Arial Black" pitchFamily="34" charset="0"/>
                </a:rPr>
                <a:t>MEMORY</a:t>
              </a:r>
              <a:endParaRPr lang="en-US"/>
            </a:p>
          </p:txBody>
        </p:sp>
        <p:sp>
          <p:nvSpPr>
            <p:cNvPr id="136" name="Rectangle 535">
              <a:extLst>
                <a:ext uri="{FF2B5EF4-FFF2-40B4-BE49-F238E27FC236}">
                  <a16:creationId xmlns:a16="http://schemas.microsoft.com/office/drawing/2014/main" id="{878B42D9-7F57-4D78-AE48-366C81BA3777}"/>
                </a:ext>
              </a:extLst>
            </p:cNvPr>
            <p:cNvSpPr>
              <a:spLocks noChangeArrowheads="1"/>
            </p:cNvSpPr>
            <p:nvPr/>
          </p:nvSpPr>
          <p:spPr bwMode="auto">
            <a:xfrm>
              <a:off x="3586" y="1982"/>
              <a:ext cx="235" cy="165"/>
            </a:xfrm>
            <a:prstGeom prst="rect">
              <a:avLst/>
            </a:prstGeom>
            <a:noFill/>
            <a:ln w="9525">
              <a:noFill/>
              <a:miter lim="800000"/>
              <a:headEnd/>
              <a:tailEnd/>
            </a:ln>
          </p:spPr>
          <p:txBody>
            <a:bodyPr wrap="none" lIns="0" tIns="0" rIns="0" bIns="0">
              <a:spAutoFit/>
            </a:bodyPr>
            <a:lstStyle/>
            <a:p>
              <a:r>
                <a:rPr lang="en-US" sz="1100">
                  <a:solidFill>
                    <a:srgbClr val="000000"/>
                  </a:solidFill>
                  <a:latin typeface="Arial Black" pitchFamily="34" charset="0"/>
                </a:rPr>
                <a:t>PCM</a:t>
              </a:r>
              <a:endParaRPr lang="en-US"/>
            </a:p>
          </p:txBody>
        </p:sp>
        <p:sp>
          <p:nvSpPr>
            <p:cNvPr id="137" name="Freeform 536">
              <a:extLst>
                <a:ext uri="{FF2B5EF4-FFF2-40B4-BE49-F238E27FC236}">
                  <a16:creationId xmlns:a16="http://schemas.microsoft.com/office/drawing/2014/main" id="{5BC5FD51-5BA0-4D07-B32A-06412F48F3F9}"/>
                </a:ext>
              </a:extLst>
            </p:cNvPr>
            <p:cNvSpPr>
              <a:spLocks/>
            </p:cNvSpPr>
            <p:nvPr/>
          </p:nvSpPr>
          <p:spPr bwMode="auto">
            <a:xfrm>
              <a:off x="3219" y="2296"/>
              <a:ext cx="58" cy="95"/>
            </a:xfrm>
            <a:custGeom>
              <a:avLst/>
              <a:gdLst>
                <a:gd name="T0" fmla="*/ 0 w 346"/>
                <a:gd name="T1" fmla="*/ 0 h 474"/>
                <a:gd name="T2" fmla="*/ 346 w 346"/>
                <a:gd name="T3" fmla="*/ 367 h 474"/>
                <a:gd name="T4" fmla="*/ 183 w 346"/>
                <a:gd name="T5" fmla="*/ 474 h 474"/>
                <a:gd name="T6" fmla="*/ 0 w 346"/>
                <a:gd name="T7" fmla="*/ 0 h 474"/>
                <a:gd name="T8" fmla="*/ 0 60000 65536"/>
                <a:gd name="T9" fmla="*/ 0 60000 65536"/>
                <a:gd name="T10" fmla="*/ 0 60000 65536"/>
                <a:gd name="T11" fmla="*/ 0 60000 65536"/>
                <a:gd name="T12" fmla="*/ 0 w 346"/>
                <a:gd name="T13" fmla="*/ 0 h 474"/>
                <a:gd name="T14" fmla="*/ 346 w 346"/>
                <a:gd name="T15" fmla="*/ 474 h 474"/>
              </a:gdLst>
              <a:ahLst/>
              <a:cxnLst>
                <a:cxn ang="T8">
                  <a:pos x="T0" y="T1"/>
                </a:cxn>
                <a:cxn ang="T9">
                  <a:pos x="T2" y="T3"/>
                </a:cxn>
                <a:cxn ang="T10">
                  <a:pos x="T4" y="T5"/>
                </a:cxn>
                <a:cxn ang="T11">
                  <a:pos x="T6" y="T7"/>
                </a:cxn>
              </a:cxnLst>
              <a:rect l="T12" t="T13" r="T14" b="T15"/>
              <a:pathLst>
                <a:path w="346" h="474">
                  <a:moveTo>
                    <a:pt x="0" y="0"/>
                  </a:moveTo>
                  <a:lnTo>
                    <a:pt x="346" y="367"/>
                  </a:lnTo>
                  <a:lnTo>
                    <a:pt x="183" y="474"/>
                  </a:lnTo>
                  <a:lnTo>
                    <a:pt x="0" y="0"/>
                  </a:lnTo>
                </a:path>
              </a:pathLst>
            </a:custGeom>
            <a:noFill/>
            <a:ln w="0">
              <a:solidFill>
                <a:srgbClr val="000000"/>
              </a:solidFill>
              <a:prstDash val="solid"/>
              <a:round/>
              <a:headEnd/>
              <a:tailEnd/>
            </a:ln>
          </p:spPr>
          <p:txBody>
            <a:bodyPr/>
            <a:lstStyle/>
            <a:p>
              <a:endParaRPr lang="en-US"/>
            </a:p>
          </p:txBody>
        </p:sp>
        <p:sp>
          <p:nvSpPr>
            <p:cNvPr id="138" name="Freeform 537">
              <a:extLst>
                <a:ext uri="{FF2B5EF4-FFF2-40B4-BE49-F238E27FC236}">
                  <a16:creationId xmlns:a16="http://schemas.microsoft.com/office/drawing/2014/main" id="{908C11BF-722C-41C5-8611-C7EDD1B5B96A}"/>
                </a:ext>
              </a:extLst>
            </p:cNvPr>
            <p:cNvSpPr>
              <a:spLocks/>
            </p:cNvSpPr>
            <p:nvPr/>
          </p:nvSpPr>
          <p:spPr bwMode="auto">
            <a:xfrm>
              <a:off x="3687" y="2129"/>
              <a:ext cx="66" cy="7"/>
            </a:xfrm>
            <a:custGeom>
              <a:avLst/>
              <a:gdLst>
                <a:gd name="T0" fmla="*/ 0 w 400"/>
                <a:gd name="T1" fmla="*/ 0 h 32"/>
                <a:gd name="T2" fmla="*/ 0 w 400"/>
                <a:gd name="T3" fmla="*/ 32 h 32"/>
                <a:gd name="T4" fmla="*/ 400 w 400"/>
                <a:gd name="T5" fmla="*/ 0 h 32"/>
                <a:gd name="T6" fmla="*/ 0 w 400"/>
                <a:gd name="T7" fmla="*/ 0 h 32"/>
                <a:gd name="T8" fmla="*/ 0 60000 65536"/>
                <a:gd name="T9" fmla="*/ 0 60000 65536"/>
                <a:gd name="T10" fmla="*/ 0 60000 65536"/>
                <a:gd name="T11" fmla="*/ 0 60000 65536"/>
                <a:gd name="T12" fmla="*/ 0 w 400"/>
                <a:gd name="T13" fmla="*/ 0 h 32"/>
                <a:gd name="T14" fmla="*/ 400 w 400"/>
                <a:gd name="T15" fmla="*/ 32 h 32"/>
              </a:gdLst>
              <a:ahLst/>
              <a:cxnLst>
                <a:cxn ang="T8">
                  <a:pos x="T0" y="T1"/>
                </a:cxn>
                <a:cxn ang="T9">
                  <a:pos x="T2" y="T3"/>
                </a:cxn>
                <a:cxn ang="T10">
                  <a:pos x="T4" y="T5"/>
                </a:cxn>
                <a:cxn ang="T11">
                  <a:pos x="T6" y="T7"/>
                </a:cxn>
              </a:cxnLst>
              <a:rect l="T12" t="T13" r="T14" b="T15"/>
              <a:pathLst>
                <a:path w="400" h="32">
                  <a:moveTo>
                    <a:pt x="0" y="0"/>
                  </a:moveTo>
                  <a:lnTo>
                    <a:pt x="0" y="32"/>
                  </a:lnTo>
                  <a:lnTo>
                    <a:pt x="400" y="0"/>
                  </a:lnTo>
                  <a:lnTo>
                    <a:pt x="0" y="0"/>
                  </a:lnTo>
                  <a:close/>
                </a:path>
              </a:pathLst>
            </a:custGeom>
            <a:solidFill>
              <a:srgbClr val="000000"/>
            </a:solidFill>
            <a:ln w="9525">
              <a:noFill/>
              <a:round/>
              <a:headEnd/>
              <a:tailEnd/>
            </a:ln>
          </p:spPr>
          <p:txBody>
            <a:bodyPr/>
            <a:lstStyle/>
            <a:p>
              <a:endParaRPr lang="en-US"/>
            </a:p>
          </p:txBody>
        </p:sp>
        <p:sp>
          <p:nvSpPr>
            <p:cNvPr id="139" name="Freeform 538">
              <a:extLst>
                <a:ext uri="{FF2B5EF4-FFF2-40B4-BE49-F238E27FC236}">
                  <a16:creationId xmlns:a16="http://schemas.microsoft.com/office/drawing/2014/main" id="{8CC25166-1178-43FB-A5AA-C128FDB6A3FF}"/>
                </a:ext>
              </a:extLst>
            </p:cNvPr>
            <p:cNvSpPr>
              <a:spLocks/>
            </p:cNvSpPr>
            <p:nvPr/>
          </p:nvSpPr>
          <p:spPr bwMode="auto">
            <a:xfrm>
              <a:off x="3687" y="2129"/>
              <a:ext cx="66" cy="7"/>
            </a:xfrm>
            <a:custGeom>
              <a:avLst/>
              <a:gdLst>
                <a:gd name="T0" fmla="*/ 0 w 400"/>
                <a:gd name="T1" fmla="*/ 32 h 32"/>
                <a:gd name="T2" fmla="*/ 400 w 400"/>
                <a:gd name="T3" fmla="*/ 0 h 32"/>
                <a:gd name="T4" fmla="*/ 400 w 400"/>
                <a:gd name="T5" fmla="*/ 32 h 32"/>
                <a:gd name="T6" fmla="*/ 0 w 400"/>
                <a:gd name="T7" fmla="*/ 32 h 32"/>
                <a:gd name="T8" fmla="*/ 0 60000 65536"/>
                <a:gd name="T9" fmla="*/ 0 60000 65536"/>
                <a:gd name="T10" fmla="*/ 0 60000 65536"/>
                <a:gd name="T11" fmla="*/ 0 60000 65536"/>
                <a:gd name="T12" fmla="*/ 0 w 400"/>
                <a:gd name="T13" fmla="*/ 0 h 32"/>
                <a:gd name="T14" fmla="*/ 400 w 400"/>
                <a:gd name="T15" fmla="*/ 32 h 32"/>
              </a:gdLst>
              <a:ahLst/>
              <a:cxnLst>
                <a:cxn ang="T8">
                  <a:pos x="T0" y="T1"/>
                </a:cxn>
                <a:cxn ang="T9">
                  <a:pos x="T2" y="T3"/>
                </a:cxn>
                <a:cxn ang="T10">
                  <a:pos x="T4" y="T5"/>
                </a:cxn>
                <a:cxn ang="T11">
                  <a:pos x="T6" y="T7"/>
                </a:cxn>
              </a:cxnLst>
              <a:rect l="T12" t="T13" r="T14" b="T15"/>
              <a:pathLst>
                <a:path w="400" h="32">
                  <a:moveTo>
                    <a:pt x="0" y="32"/>
                  </a:moveTo>
                  <a:lnTo>
                    <a:pt x="400" y="0"/>
                  </a:lnTo>
                  <a:lnTo>
                    <a:pt x="400" y="32"/>
                  </a:lnTo>
                  <a:lnTo>
                    <a:pt x="0" y="32"/>
                  </a:lnTo>
                  <a:close/>
                </a:path>
              </a:pathLst>
            </a:custGeom>
            <a:solidFill>
              <a:srgbClr val="000000"/>
            </a:solidFill>
            <a:ln w="9525">
              <a:noFill/>
              <a:round/>
              <a:headEnd/>
              <a:tailEnd/>
            </a:ln>
          </p:spPr>
          <p:txBody>
            <a:bodyPr/>
            <a:lstStyle/>
            <a:p>
              <a:endParaRPr lang="en-US"/>
            </a:p>
          </p:txBody>
        </p:sp>
        <p:sp>
          <p:nvSpPr>
            <p:cNvPr id="140" name="Rectangle 539">
              <a:extLst>
                <a:ext uri="{FF2B5EF4-FFF2-40B4-BE49-F238E27FC236}">
                  <a16:creationId xmlns:a16="http://schemas.microsoft.com/office/drawing/2014/main" id="{3314CB39-2FE3-4DF5-A10F-3217F6307E75}"/>
                </a:ext>
              </a:extLst>
            </p:cNvPr>
            <p:cNvSpPr>
              <a:spLocks noChangeArrowheads="1"/>
            </p:cNvSpPr>
            <p:nvPr/>
          </p:nvSpPr>
          <p:spPr bwMode="auto">
            <a:xfrm>
              <a:off x="3687" y="2129"/>
              <a:ext cx="66" cy="7"/>
            </a:xfrm>
            <a:prstGeom prst="rect">
              <a:avLst/>
            </a:prstGeom>
            <a:noFill/>
            <a:ln w="0">
              <a:solidFill>
                <a:srgbClr val="000000"/>
              </a:solidFill>
              <a:miter lim="800000"/>
              <a:headEnd/>
              <a:tailEnd/>
            </a:ln>
          </p:spPr>
          <p:txBody>
            <a:bodyPr/>
            <a:lstStyle/>
            <a:p>
              <a:endParaRPr lang="en-US"/>
            </a:p>
          </p:txBody>
        </p:sp>
        <p:sp>
          <p:nvSpPr>
            <p:cNvPr id="141" name="Freeform 540">
              <a:extLst>
                <a:ext uri="{FF2B5EF4-FFF2-40B4-BE49-F238E27FC236}">
                  <a16:creationId xmlns:a16="http://schemas.microsoft.com/office/drawing/2014/main" id="{4C93CE87-FCC4-4939-9DB4-E20ED4647E0A}"/>
                </a:ext>
              </a:extLst>
            </p:cNvPr>
            <p:cNvSpPr>
              <a:spLocks/>
            </p:cNvSpPr>
            <p:nvPr/>
          </p:nvSpPr>
          <p:spPr bwMode="auto">
            <a:xfrm>
              <a:off x="3787" y="2129"/>
              <a:ext cx="66" cy="7"/>
            </a:xfrm>
            <a:custGeom>
              <a:avLst/>
              <a:gdLst>
                <a:gd name="T0" fmla="*/ 0 w 401"/>
                <a:gd name="T1" fmla="*/ 0 h 32"/>
                <a:gd name="T2" fmla="*/ 0 w 401"/>
                <a:gd name="T3" fmla="*/ 32 h 32"/>
                <a:gd name="T4" fmla="*/ 401 w 401"/>
                <a:gd name="T5" fmla="*/ 0 h 32"/>
                <a:gd name="T6" fmla="*/ 0 w 401"/>
                <a:gd name="T7" fmla="*/ 0 h 32"/>
                <a:gd name="T8" fmla="*/ 0 60000 65536"/>
                <a:gd name="T9" fmla="*/ 0 60000 65536"/>
                <a:gd name="T10" fmla="*/ 0 60000 65536"/>
                <a:gd name="T11" fmla="*/ 0 60000 65536"/>
                <a:gd name="T12" fmla="*/ 0 w 401"/>
                <a:gd name="T13" fmla="*/ 0 h 32"/>
                <a:gd name="T14" fmla="*/ 401 w 401"/>
                <a:gd name="T15" fmla="*/ 32 h 32"/>
              </a:gdLst>
              <a:ahLst/>
              <a:cxnLst>
                <a:cxn ang="T8">
                  <a:pos x="T0" y="T1"/>
                </a:cxn>
                <a:cxn ang="T9">
                  <a:pos x="T2" y="T3"/>
                </a:cxn>
                <a:cxn ang="T10">
                  <a:pos x="T4" y="T5"/>
                </a:cxn>
                <a:cxn ang="T11">
                  <a:pos x="T6" y="T7"/>
                </a:cxn>
              </a:cxnLst>
              <a:rect l="T12" t="T13" r="T14" b="T15"/>
              <a:pathLst>
                <a:path w="401" h="32">
                  <a:moveTo>
                    <a:pt x="0" y="0"/>
                  </a:moveTo>
                  <a:lnTo>
                    <a:pt x="0" y="32"/>
                  </a:lnTo>
                  <a:lnTo>
                    <a:pt x="401" y="0"/>
                  </a:lnTo>
                  <a:lnTo>
                    <a:pt x="0" y="0"/>
                  </a:lnTo>
                  <a:close/>
                </a:path>
              </a:pathLst>
            </a:custGeom>
            <a:solidFill>
              <a:srgbClr val="000000"/>
            </a:solidFill>
            <a:ln w="9525">
              <a:noFill/>
              <a:round/>
              <a:headEnd/>
              <a:tailEnd/>
            </a:ln>
          </p:spPr>
          <p:txBody>
            <a:bodyPr/>
            <a:lstStyle/>
            <a:p>
              <a:endParaRPr lang="en-US"/>
            </a:p>
          </p:txBody>
        </p:sp>
        <p:sp>
          <p:nvSpPr>
            <p:cNvPr id="142" name="Freeform 541">
              <a:extLst>
                <a:ext uri="{FF2B5EF4-FFF2-40B4-BE49-F238E27FC236}">
                  <a16:creationId xmlns:a16="http://schemas.microsoft.com/office/drawing/2014/main" id="{55C251EC-7419-4CEC-BDFC-C90E7925F98C}"/>
                </a:ext>
              </a:extLst>
            </p:cNvPr>
            <p:cNvSpPr>
              <a:spLocks/>
            </p:cNvSpPr>
            <p:nvPr/>
          </p:nvSpPr>
          <p:spPr bwMode="auto">
            <a:xfrm>
              <a:off x="3787" y="2129"/>
              <a:ext cx="66" cy="7"/>
            </a:xfrm>
            <a:custGeom>
              <a:avLst/>
              <a:gdLst>
                <a:gd name="T0" fmla="*/ 0 w 401"/>
                <a:gd name="T1" fmla="*/ 32 h 32"/>
                <a:gd name="T2" fmla="*/ 401 w 401"/>
                <a:gd name="T3" fmla="*/ 0 h 32"/>
                <a:gd name="T4" fmla="*/ 401 w 401"/>
                <a:gd name="T5" fmla="*/ 32 h 32"/>
                <a:gd name="T6" fmla="*/ 0 w 401"/>
                <a:gd name="T7" fmla="*/ 32 h 32"/>
                <a:gd name="T8" fmla="*/ 0 60000 65536"/>
                <a:gd name="T9" fmla="*/ 0 60000 65536"/>
                <a:gd name="T10" fmla="*/ 0 60000 65536"/>
                <a:gd name="T11" fmla="*/ 0 60000 65536"/>
                <a:gd name="T12" fmla="*/ 0 w 401"/>
                <a:gd name="T13" fmla="*/ 0 h 32"/>
                <a:gd name="T14" fmla="*/ 401 w 401"/>
                <a:gd name="T15" fmla="*/ 32 h 32"/>
              </a:gdLst>
              <a:ahLst/>
              <a:cxnLst>
                <a:cxn ang="T8">
                  <a:pos x="T0" y="T1"/>
                </a:cxn>
                <a:cxn ang="T9">
                  <a:pos x="T2" y="T3"/>
                </a:cxn>
                <a:cxn ang="T10">
                  <a:pos x="T4" y="T5"/>
                </a:cxn>
                <a:cxn ang="T11">
                  <a:pos x="T6" y="T7"/>
                </a:cxn>
              </a:cxnLst>
              <a:rect l="T12" t="T13" r="T14" b="T15"/>
              <a:pathLst>
                <a:path w="401" h="32">
                  <a:moveTo>
                    <a:pt x="0" y="32"/>
                  </a:moveTo>
                  <a:lnTo>
                    <a:pt x="401" y="0"/>
                  </a:lnTo>
                  <a:lnTo>
                    <a:pt x="401" y="32"/>
                  </a:lnTo>
                  <a:lnTo>
                    <a:pt x="0" y="32"/>
                  </a:lnTo>
                  <a:close/>
                </a:path>
              </a:pathLst>
            </a:custGeom>
            <a:solidFill>
              <a:srgbClr val="000000"/>
            </a:solidFill>
            <a:ln w="9525">
              <a:noFill/>
              <a:round/>
              <a:headEnd/>
              <a:tailEnd/>
            </a:ln>
          </p:spPr>
          <p:txBody>
            <a:bodyPr/>
            <a:lstStyle/>
            <a:p>
              <a:endParaRPr lang="en-US"/>
            </a:p>
          </p:txBody>
        </p:sp>
        <p:sp>
          <p:nvSpPr>
            <p:cNvPr id="143" name="Rectangle 542">
              <a:extLst>
                <a:ext uri="{FF2B5EF4-FFF2-40B4-BE49-F238E27FC236}">
                  <a16:creationId xmlns:a16="http://schemas.microsoft.com/office/drawing/2014/main" id="{BE59B448-E3BB-4BEB-9465-DAA497A027F0}"/>
                </a:ext>
              </a:extLst>
            </p:cNvPr>
            <p:cNvSpPr>
              <a:spLocks noChangeArrowheads="1"/>
            </p:cNvSpPr>
            <p:nvPr/>
          </p:nvSpPr>
          <p:spPr bwMode="auto">
            <a:xfrm>
              <a:off x="3787" y="2129"/>
              <a:ext cx="66" cy="7"/>
            </a:xfrm>
            <a:prstGeom prst="rect">
              <a:avLst/>
            </a:prstGeom>
            <a:noFill/>
            <a:ln w="0">
              <a:solidFill>
                <a:srgbClr val="000000"/>
              </a:solidFill>
              <a:miter lim="800000"/>
              <a:headEnd/>
              <a:tailEnd/>
            </a:ln>
          </p:spPr>
          <p:txBody>
            <a:bodyPr/>
            <a:lstStyle/>
            <a:p>
              <a:endParaRPr lang="en-US"/>
            </a:p>
          </p:txBody>
        </p:sp>
        <p:sp>
          <p:nvSpPr>
            <p:cNvPr id="144" name="Freeform 543">
              <a:extLst>
                <a:ext uri="{FF2B5EF4-FFF2-40B4-BE49-F238E27FC236}">
                  <a16:creationId xmlns:a16="http://schemas.microsoft.com/office/drawing/2014/main" id="{B6B3DE63-D102-4BC7-8339-24C56E7D562A}"/>
                </a:ext>
              </a:extLst>
            </p:cNvPr>
            <p:cNvSpPr>
              <a:spLocks/>
            </p:cNvSpPr>
            <p:nvPr/>
          </p:nvSpPr>
          <p:spPr bwMode="auto">
            <a:xfrm>
              <a:off x="3887" y="2129"/>
              <a:ext cx="67" cy="7"/>
            </a:xfrm>
            <a:custGeom>
              <a:avLst/>
              <a:gdLst>
                <a:gd name="T0" fmla="*/ 0 w 400"/>
                <a:gd name="T1" fmla="*/ 0 h 32"/>
                <a:gd name="T2" fmla="*/ 0 w 400"/>
                <a:gd name="T3" fmla="*/ 32 h 32"/>
                <a:gd name="T4" fmla="*/ 400 w 400"/>
                <a:gd name="T5" fmla="*/ 0 h 32"/>
                <a:gd name="T6" fmla="*/ 0 w 400"/>
                <a:gd name="T7" fmla="*/ 0 h 32"/>
                <a:gd name="T8" fmla="*/ 0 60000 65536"/>
                <a:gd name="T9" fmla="*/ 0 60000 65536"/>
                <a:gd name="T10" fmla="*/ 0 60000 65536"/>
                <a:gd name="T11" fmla="*/ 0 60000 65536"/>
                <a:gd name="T12" fmla="*/ 0 w 400"/>
                <a:gd name="T13" fmla="*/ 0 h 32"/>
                <a:gd name="T14" fmla="*/ 400 w 400"/>
                <a:gd name="T15" fmla="*/ 32 h 32"/>
              </a:gdLst>
              <a:ahLst/>
              <a:cxnLst>
                <a:cxn ang="T8">
                  <a:pos x="T0" y="T1"/>
                </a:cxn>
                <a:cxn ang="T9">
                  <a:pos x="T2" y="T3"/>
                </a:cxn>
                <a:cxn ang="T10">
                  <a:pos x="T4" y="T5"/>
                </a:cxn>
                <a:cxn ang="T11">
                  <a:pos x="T6" y="T7"/>
                </a:cxn>
              </a:cxnLst>
              <a:rect l="T12" t="T13" r="T14" b="T15"/>
              <a:pathLst>
                <a:path w="400" h="32">
                  <a:moveTo>
                    <a:pt x="0" y="0"/>
                  </a:moveTo>
                  <a:lnTo>
                    <a:pt x="0" y="32"/>
                  </a:lnTo>
                  <a:lnTo>
                    <a:pt x="400" y="0"/>
                  </a:lnTo>
                  <a:lnTo>
                    <a:pt x="0" y="0"/>
                  </a:lnTo>
                  <a:close/>
                </a:path>
              </a:pathLst>
            </a:custGeom>
            <a:solidFill>
              <a:srgbClr val="000000"/>
            </a:solidFill>
            <a:ln w="9525">
              <a:noFill/>
              <a:round/>
              <a:headEnd/>
              <a:tailEnd/>
            </a:ln>
          </p:spPr>
          <p:txBody>
            <a:bodyPr/>
            <a:lstStyle/>
            <a:p>
              <a:endParaRPr lang="en-US"/>
            </a:p>
          </p:txBody>
        </p:sp>
        <p:sp>
          <p:nvSpPr>
            <p:cNvPr id="145" name="Freeform 544">
              <a:extLst>
                <a:ext uri="{FF2B5EF4-FFF2-40B4-BE49-F238E27FC236}">
                  <a16:creationId xmlns:a16="http://schemas.microsoft.com/office/drawing/2014/main" id="{5B2514D2-81CD-433C-AB19-39E7CE6E9DC6}"/>
                </a:ext>
              </a:extLst>
            </p:cNvPr>
            <p:cNvSpPr>
              <a:spLocks/>
            </p:cNvSpPr>
            <p:nvPr/>
          </p:nvSpPr>
          <p:spPr bwMode="auto">
            <a:xfrm>
              <a:off x="3887" y="2129"/>
              <a:ext cx="67" cy="7"/>
            </a:xfrm>
            <a:custGeom>
              <a:avLst/>
              <a:gdLst>
                <a:gd name="T0" fmla="*/ 0 w 400"/>
                <a:gd name="T1" fmla="*/ 32 h 32"/>
                <a:gd name="T2" fmla="*/ 400 w 400"/>
                <a:gd name="T3" fmla="*/ 0 h 32"/>
                <a:gd name="T4" fmla="*/ 400 w 400"/>
                <a:gd name="T5" fmla="*/ 32 h 32"/>
                <a:gd name="T6" fmla="*/ 0 w 400"/>
                <a:gd name="T7" fmla="*/ 32 h 32"/>
                <a:gd name="T8" fmla="*/ 0 60000 65536"/>
                <a:gd name="T9" fmla="*/ 0 60000 65536"/>
                <a:gd name="T10" fmla="*/ 0 60000 65536"/>
                <a:gd name="T11" fmla="*/ 0 60000 65536"/>
                <a:gd name="T12" fmla="*/ 0 w 400"/>
                <a:gd name="T13" fmla="*/ 0 h 32"/>
                <a:gd name="T14" fmla="*/ 400 w 400"/>
                <a:gd name="T15" fmla="*/ 32 h 32"/>
              </a:gdLst>
              <a:ahLst/>
              <a:cxnLst>
                <a:cxn ang="T8">
                  <a:pos x="T0" y="T1"/>
                </a:cxn>
                <a:cxn ang="T9">
                  <a:pos x="T2" y="T3"/>
                </a:cxn>
                <a:cxn ang="T10">
                  <a:pos x="T4" y="T5"/>
                </a:cxn>
                <a:cxn ang="T11">
                  <a:pos x="T6" y="T7"/>
                </a:cxn>
              </a:cxnLst>
              <a:rect l="T12" t="T13" r="T14" b="T15"/>
              <a:pathLst>
                <a:path w="400" h="32">
                  <a:moveTo>
                    <a:pt x="0" y="32"/>
                  </a:moveTo>
                  <a:lnTo>
                    <a:pt x="400" y="0"/>
                  </a:lnTo>
                  <a:lnTo>
                    <a:pt x="400" y="32"/>
                  </a:lnTo>
                  <a:lnTo>
                    <a:pt x="0" y="32"/>
                  </a:lnTo>
                  <a:close/>
                </a:path>
              </a:pathLst>
            </a:custGeom>
            <a:solidFill>
              <a:srgbClr val="000000"/>
            </a:solidFill>
            <a:ln w="9525">
              <a:noFill/>
              <a:round/>
              <a:headEnd/>
              <a:tailEnd/>
            </a:ln>
          </p:spPr>
          <p:txBody>
            <a:bodyPr/>
            <a:lstStyle/>
            <a:p>
              <a:endParaRPr lang="en-US"/>
            </a:p>
          </p:txBody>
        </p:sp>
        <p:sp>
          <p:nvSpPr>
            <p:cNvPr id="146" name="Rectangle 545">
              <a:extLst>
                <a:ext uri="{FF2B5EF4-FFF2-40B4-BE49-F238E27FC236}">
                  <a16:creationId xmlns:a16="http://schemas.microsoft.com/office/drawing/2014/main" id="{FD608011-9431-44B6-87BF-30E6F6C7587F}"/>
                </a:ext>
              </a:extLst>
            </p:cNvPr>
            <p:cNvSpPr>
              <a:spLocks noChangeArrowheads="1"/>
            </p:cNvSpPr>
            <p:nvPr/>
          </p:nvSpPr>
          <p:spPr bwMode="auto">
            <a:xfrm>
              <a:off x="3887" y="2129"/>
              <a:ext cx="67" cy="7"/>
            </a:xfrm>
            <a:prstGeom prst="rect">
              <a:avLst/>
            </a:prstGeom>
            <a:noFill/>
            <a:ln w="0">
              <a:solidFill>
                <a:srgbClr val="000000"/>
              </a:solidFill>
              <a:miter lim="800000"/>
              <a:headEnd/>
              <a:tailEnd/>
            </a:ln>
          </p:spPr>
          <p:txBody>
            <a:bodyPr/>
            <a:lstStyle/>
            <a:p>
              <a:endParaRPr lang="en-US"/>
            </a:p>
          </p:txBody>
        </p:sp>
        <p:sp>
          <p:nvSpPr>
            <p:cNvPr id="147" name="Freeform 546">
              <a:extLst>
                <a:ext uri="{FF2B5EF4-FFF2-40B4-BE49-F238E27FC236}">
                  <a16:creationId xmlns:a16="http://schemas.microsoft.com/office/drawing/2014/main" id="{65D80E66-142C-48DA-B28E-D55EAC9C15ED}"/>
                </a:ext>
              </a:extLst>
            </p:cNvPr>
            <p:cNvSpPr>
              <a:spLocks/>
            </p:cNvSpPr>
            <p:nvPr/>
          </p:nvSpPr>
          <p:spPr bwMode="auto">
            <a:xfrm>
              <a:off x="3954" y="2129"/>
              <a:ext cx="1" cy="7"/>
            </a:xfrm>
            <a:custGeom>
              <a:avLst/>
              <a:gdLst>
                <a:gd name="T0" fmla="*/ 0 w 1"/>
                <a:gd name="T1" fmla="*/ 0 h 32"/>
                <a:gd name="T2" fmla="*/ 0 w 1"/>
                <a:gd name="T3" fmla="*/ 32 h 32"/>
                <a:gd name="T4" fmla="*/ 1 w 1"/>
                <a:gd name="T5" fmla="*/ 32 h 32"/>
                <a:gd name="T6" fmla="*/ 0 60000 65536"/>
                <a:gd name="T7" fmla="*/ 0 60000 65536"/>
                <a:gd name="T8" fmla="*/ 0 60000 65536"/>
                <a:gd name="T9" fmla="*/ 0 w 1"/>
                <a:gd name="T10" fmla="*/ 0 h 32"/>
                <a:gd name="T11" fmla="*/ 1 w 1"/>
                <a:gd name="T12" fmla="*/ 32 h 32"/>
              </a:gdLst>
              <a:ahLst/>
              <a:cxnLst>
                <a:cxn ang="T6">
                  <a:pos x="T0" y="T1"/>
                </a:cxn>
                <a:cxn ang="T7">
                  <a:pos x="T2" y="T3"/>
                </a:cxn>
                <a:cxn ang="T8">
                  <a:pos x="T4" y="T5"/>
                </a:cxn>
              </a:cxnLst>
              <a:rect l="T9" t="T10" r="T11" b="T12"/>
              <a:pathLst>
                <a:path w="1" h="32">
                  <a:moveTo>
                    <a:pt x="0" y="0"/>
                  </a:moveTo>
                  <a:lnTo>
                    <a:pt x="0" y="32"/>
                  </a:lnTo>
                  <a:lnTo>
                    <a:pt x="1" y="32"/>
                  </a:lnTo>
                </a:path>
              </a:pathLst>
            </a:custGeom>
            <a:noFill/>
            <a:ln w="0">
              <a:solidFill>
                <a:srgbClr val="000000"/>
              </a:solidFill>
              <a:prstDash val="solid"/>
              <a:round/>
              <a:headEnd/>
              <a:tailEnd/>
            </a:ln>
          </p:spPr>
          <p:txBody>
            <a:bodyPr/>
            <a:lstStyle/>
            <a:p>
              <a:endParaRPr lang="en-US"/>
            </a:p>
          </p:txBody>
        </p:sp>
        <p:sp>
          <p:nvSpPr>
            <p:cNvPr id="148" name="Freeform 547">
              <a:extLst>
                <a:ext uri="{FF2B5EF4-FFF2-40B4-BE49-F238E27FC236}">
                  <a16:creationId xmlns:a16="http://schemas.microsoft.com/office/drawing/2014/main" id="{EA953A2C-719C-4D93-AC53-C848808F4A12}"/>
                </a:ext>
              </a:extLst>
            </p:cNvPr>
            <p:cNvSpPr>
              <a:spLocks/>
            </p:cNvSpPr>
            <p:nvPr/>
          </p:nvSpPr>
          <p:spPr bwMode="auto">
            <a:xfrm>
              <a:off x="4354" y="2129"/>
              <a:ext cx="64" cy="7"/>
            </a:xfrm>
            <a:custGeom>
              <a:avLst/>
              <a:gdLst>
                <a:gd name="T0" fmla="*/ 0 w 384"/>
                <a:gd name="T1" fmla="*/ 0 h 32"/>
                <a:gd name="T2" fmla="*/ 0 w 384"/>
                <a:gd name="T3" fmla="*/ 32 h 32"/>
                <a:gd name="T4" fmla="*/ 384 w 384"/>
                <a:gd name="T5" fmla="*/ 0 h 32"/>
                <a:gd name="T6" fmla="*/ 0 w 384"/>
                <a:gd name="T7" fmla="*/ 0 h 32"/>
                <a:gd name="T8" fmla="*/ 0 60000 65536"/>
                <a:gd name="T9" fmla="*/ 0 60000 65536"/>
                <a:gd name="T10" fmla="*/ 0 60000 65536"/>
                <a:gd name="T11" fmla="*/ 0 60000 65536"/>
                <a:gd name="T12" fmla="*/ 0 w 384"/>
                <a:gd name="T13" fmla="*/ 0 h 32"/>
                <a:gd name="T14" fmla="*/ 384 w 384"/>
                <a:gd name="T15" fmla="*/ 32 h 32"/>
              </a:gdLst>
              <a:ahLst/>
              <a:cxnLst>
                <a:cxn ang="T8">
                  <a:pos x="T0" y="T1"/>
                </a:cxn>
                <a:cxn ang="T9">
                  <a:pos x="T2" y="T3"/>
                </a:cxn>
                <a:cxn ang="T10">
                  <a:pos x="T4" y="T5"/>
                </a:cxn>
                <a:cxn ang="T11">
                  <a:pos x="T6" y="T7"/>
                </a:cxn>
              </a:cxnLst>
              <a:rect l="T12" t="T13" r="T14" b="T15"/>
              <a:pathLst>
                <a:path w="384" h="32">
                  <a:moveTo>
                    <a:pt x="0" y="0"/>
                  </a:moveTo>
                  <a:lnTo>
                    <a:pt x="0" y="32"/>
                  </a:lnTo>
                  <a:lnTo>
                    <a:pt x="384" y="0"/>
                  </a:lnTo>
                  <a:lnTo>
                    <a:pt x="0" y="0"/>
                  </a:lnTo>
                  <a:close/>
                </a:path>
              </a:pathLst>
            </a:custGeom>
            <a:solidFill>
              <a:srgbClr val="000000"/>
            </a:solidFill>
            <a:ln w="9525">
              <a:noFill/>
              <a:round/>
              <a:headEnd/>
              <a:tailEnd/>
            </a:ln>
          </p:spPr>
          <p:txBody>
            <a:bodyPr/>
            <a:lstStyle/>
            <a:p>
              <a:endParaRPr lang="en-US"/>
            </a:p>
          </p:txBody>
        </p:sp>
        <p:sp>
          <p:nvSpPr>
            <p:cNvPr id="149" name="Freeform 548">
              <a:extLst>
                <a:ext uri="{FF2B5EF4-FFF2-40B4-BE49-F238E27FC236}">
                  <a16:creationId xmlns:a16="http://schemas.microsoft.com/office/drawing/2014/main" id="{FECA52DA-2332-44FD-AB7E-F5EF55CD9350}"/>
                </a:ext>
              </a:extLst>
            </p:cNvPr>
            <p:cNvSpPr>
              <a:spLocks/>
            </p:cNvSpPr>
            <p:nvPr/>
          </p:nvSpPr>
          <p:spPr bwMode="auto">
            <a:xfrm>
              <a:off x="4354" y="2129"/>
              <a:ext cx="69" cy="7"/>
            </a:xfrm>
            <a:custGeom>
              <a:avLst/>
              <a:gdLst>
                <a:gd name="T0" fmla="*/ 0 w 416"/>
                <a:gd name="T1" fmla="*/ 32 h 32"/>
                <a:gd name="T2" fmla="*/ 384 w 416"/>
                <a:gd name="T3" fmla="*/ 0 h 32"/>
                <a:gd name="T4" fmla="*/ 416 w 416"/>
                <a:gd name="T5" fmla="*/ 32 h 32"/>
                <a:gd name="T6" fmla="*/ 0 w 416"/>
                <a:gd name="T7" fmla="*/ 32 h 32"/>
                <a:gd name="T8" fmla="*/ 0 60000 65536"/>
                <a:gd name="T9" fmla="*/ 0 60000 65536"/>
                <a:gd name="T10" fmla="*/ 0 60000 65536"/>
                <a:gd name="T11" fmla="*/ 0 60000 65536"/>
                <a:gd name="T12" fmla="*/ 0 w 416"/>
                <a:gd name="T13" fmla="*/ 0 h 32"/>
                <a:gd name="T14" fmla="*/ 416 w 416"/>
                <a:gd name="T15" fmla="*/ 32 h 32"/>
              </a:gdLst>
              <a:ahLst/>
              <a:cxnLst>
                <a:cxn ang="T8">
                  <a:pos x="T0" y="T1"/>
                </a:cxn>
                <a:cxn ang="T9">
                  <a:pos x="T2" y="T3"/>
                </a:cxn>
                <a:cxn ang="T10">
                  <a:pos x="T4" y="T5"/>
                </a:cxn>
                <a:cxn ang="T11">
                  <a:pos x="T6" y="T7"/>
                </a:cxn>
              </a:cxnLst>
              <a:rect l="T12" t="T13" r="T14" b="T15"/>
              <a:pathLst>
                <a:path w="416" h="32">
                  <a:moveTo>
                    <a:pt x="0" y="32"/>
                  </a:moveTo>
                  <a:lnTo>
                    <a:pt x="384" y="0"/>
                  </a:lnTo>
                  <a:lnTo>
                    <a:pt x="416" y="32"/>
                  </a:lnTo>
                  <a:lnTo>
                    <a:pt x="0" y="32"/>
                  </a:lnTo>
                  <a:close/>
                </a:path>
              </a:pathLst>
            </a:custGeom>
            <a:solidFill>
              <a:srgbClr val="000000"/>
            </a:solidFill>
            <a:ln w="9525">
              <a:noFill/>
              <a:round/>
              <a:headEnd/>
              <a:tailEnd/>
            </a:ln>
          </p:spPr>
          <p:txBody>
            <a:bodyPr/>
            <a:lstStyle/>
            <a:p>
              <a:endParaRPr lang="en-US"/>
            </a:p>
          </p:txBody>
        </p:sp>
        <p:sp>
          <p:nvSpPr>
            <p:cNvPr id="150" name="Freeform 549">
              <a:extLst>
                <a:ext uri="{FF2B5EF4-FFF2-40B4-BE49-F238E27FC236}">
                  <a16:creationId xmlns:a16="http://schemas.microsoft.com/office/drawing/2014/main" id="{14AE1D34-E345-4E48-8962-F4C2BFB6342A}"/>
                </a:ext>
              </a:extLst>
            </p:cNvPr>
            <p:cNvSpPr>
              <a:spLocks/>
            </p:cNvSpPr>
            <p:nvPr/>
          </p:nvSpPr>
          <p:spPr bwMode="auto">
            <a:xfrm>
              <a:off x="4354" y="2129"/>
              <a:ext cx="69" cy="7"/>
            </a:xfrm>
            <a:custGeom>
              <a:avLst/>
              <a:gdLst>
                <a:gd name="T0" fmla="*/ 0 w 416"/>
                <a:gd name="T1" fmla="*/ 0 h 32"/>
                <a:gd name="T2" fmla="*/ 0 w 416"/>
                <a:gd name="T3" fmla="*/ 32 h 32"/>
                <a:gd name="T4" fmla="*/ 416 w 416"/>
                <a:gd name="T5" fmla="*/ 32 h 32"/>
                <a:gd name="T6" fmla="*/ 384 w 416"/>
                <a:gd name="T7" fmla="*/ 0 h 32"/>
                <a:gd name="T8" fmla="*/ 0 w 416"/>
                <a:gd name="T9" fmla="*/ 0 h 32"/>
                <a:gd name="T10" fmla="*/ 0 60000 65536"/>
                <a:gd name="T11" fmla="*/ 0 60000 65536"/>
                <a:gd name="T12" fmla="*/ 0 60000 65536"/>
                <a:gd name="T13" fmla="*/ 0 60000 65536"/>
                <a:gd name="T14" fmla="*/ 0 60000 65536"/>
                <a:gd name="T15" fmla="*/ 0 w 416"/>
                <a:gd name="T16" fmla="*/ 0 h 32"/>
                <a:gd name="T17" fmla="*/ 416 w 416"/>
                <a:gd name="T18" fmla="*/ 32 h 32"/>
              </a:gdLst>
              <a:ahLst/>
              <a:cxnLst>
                <a:cxn ang="T10">
                  <a:pos x="T0" y="T1"/>
                </a:cxn>
                <a:cxn ang="T11">
                  <a:pos x="T2" y="T3"/>
                </a:cxn>
                <a:cxn ang="T12">
                  <a:pos x="T4" y="T5"/>
                </a:cxn>
                <a:cxn ang="T13">
                  <a:pos x="T6" y="T7"/>
                </a:cxn>
                <a:cxn ang="T14">
                  <a:pos x="T8" y="T9"/>
                </a:cxn>
              </a:cxnLst>
              <a:rect l="T15" t="T16" r="T17" b="T18"/>
              <a:pathLst>
                <a:path w="416" h="32">
                  <a:moveTo>
                    <a:pt x="0" y="0"/>
                  </a:moveTo>
                  <a:lnTo>
                    <a:pt x="0" y="32"/>
                  </a:lnTo>
                  <a:lnTo>
                    <a:pt x="416" y="32"/>
                  </a:lnTo>
                  <a:lnTo>
                    <a:pt x="384" y="0"/>
                  </a:lnTo>
                  <a:lnTo>
                    <a:pt x="0" y="0"/>
                  </a:lnTo>
                </a:path>
              </a:pathLst>
            </a:custGeom>
            <a:noFill/>
            <a:ln w="0">
              <a:solidFill>
                <a:srgbClr val="000000"/>
              </a:solidFill>
              <a:prstDash val="solid"/>
              <a:round/>
              <a:headEnd/>
              <a:tailEnd/>
            </a:ln>
          </p:spPr>
          <p:txBody>
            <a:bodyPr/>
            <a:lstStyle/>
            <a:p>
              <a:endParaRPr lang="en-US"/>
            </a:p>
          </p:txBody>
        </p:sp>
        <p:sp>
          <p:nvSpPr>
            <p:cNvPr id="151" name="Freeform 550">
              <a:extLst>
                <a:ext uri="{FF2B5EF4-FFF2-40B4-BE49-F238E27FC236}">
                  <a16:creationId xmlns:a16="http://schemas.microsoft.com/office/drawing/2014/main" id="{405BF694-33D0-40E6-A013-C9B6A2AD0C86}"/>
                </a:ext>
              </a:extLst>
            </p:cNvPr>
            <p:cNvSpPr>
              <a:spLocks/>
            </p:cNvSpPr>
            <p:nvPr/>
          </p:nvSpPr>
          <p:spPr bwMode="auto">
            <a:xfrm>
              <a:off x="4418" y="1966"/>
              <a:ext cx="5" cy="170"/>
            </a:xfrm>
            <a:custGeom>
              <a:avLst/>
              <a:gdLst>
                <a:gd name="T0" fmla="*/ 0 w 32"/>
                <a:gd name="T1" fmla="*/ 819 h 851"/>
                <a:gd name="T2" fmla="*/ 32 w 32"/>
                <a:gd name="T3" fmla="*/ 851 h 851"/>
                <a:gd name="T4" fmla="*/ 0 w 32"/>
                <a:gd name="T5" fmla="*/ 0 h 851"/>
                <a:gd name="T6" fmla="*/ 0 w 32"/>
                <a:gd name="T7" fmla="*/ 819 h 851"/>
                <a:gd name="T8" fmla="*/ 0 60000 65536"/>
                <a:gd name="T9" fmla="*/ 0 60000 65536"/>
                <a:gd name="T10" fmla="*/ 0 60000 65536"/>
                <a:gd name="T11" fmla="*/ 0 60000 65536"/>
                <a:gd name="T12" fmla="*/ 0 w 32"/>
                <a:gd name="T13" fmla="*/ 0 h 851"/>
                <a:gd name="T14" fmla="*/ 32 w 32"/>
                <a:gd name="T15" fmla="*/ 851 h 851"/>
              </a:gdLst>
              <a:ahLst/>
              <a:cxnLst>
                <a:cxn ang="T8">
                  <a:pos x="T0" y="T1"/>
                </a:cxn>
                <a:cxn ang="T9">
                  <a:pos x="T2" y="T3"/>
                </a:cxn>
                <a:cxn ang="T10">
                  <a:pos x="T4" y="T5"/>
                </a:cxn>
                <a:cxn ang="T11">
                  <a:pos x="T6" y="T7"/>
                </a:cxn>
              </a:cxnLst>
              <a:rect l="T12" t="T13" r="T14" b="T15"/>
              <a:pathLst>
                <a:path w="32" h="851">
                  <a:moveTo>
                    <a:pt x="0" y="819"/>
                  </a:moveTo>
                  <a:lnTo>
                    <a:pt x="32" y="851"/>
                  </a:lnTo>
                  <a:lnTo>
                    <a:pt x="0" y="0"/>
                  </a:lnTo>
                  <a:lnTo>
                    <a:pt x="0" y="819"/>
                  </a:lnTo>
                  <a:close/>
                </a:path>
              </a:pathLst>
            </a:custGeom>
            <a:solidFill>
              <a:srgbClr val="000000"/>
            </a:solidFill>
            <a:ln w="9525">
              <a:noFill/>
              <a:round/>
              <a:headEnd/>
              <a:tailEnd/>
            </a:ln>
          </p:spPr>
          <p:txBody>
            <a:bodyPr/>
            <a:lstStyle/>
            <a:p>
              <a:endParaRPr lang="en-US"/>
            </a:p>
          </p:txBody>
        </p:sp>
        <p:sp>
          <p:nvSpPr>
            <p:cNvPr id="152" name="Freeform 551">
              <a:extLst>
                <a:ext uri="{FF2B5EF4-FFF2-40B4-BE49-F238E27FC236}">
                  <a16:creationId xmlns:a16="http://schemas.microsoft.com/office/drawing/2014/main" id="{44FCF3DC-B3C2-4C96-9B33-8AE60FD6E41D}"/>
                </a:ext>
              </a:extLst>
            </p:cNvPr>
            <p:cNvSpPr>
              <a:spLocks/>
            </p:cNvSpPr>
            <p:nvPr/>
          </p:nvSpPr>
          <p:spPr bwMode="auto">
            <a:xfrm>
              <a:off x="4418" y="1966"/>
              <a:ext cx="5" cy="170"/>
            </a:xfrm>
            <a:custGeom>
              <a:avLst/>
              <a:gdLst>
                <a:gd name="T0" fmla="*/ 32 w 32"/>
                <a:gd name="T1" fmla="*/ 851 h 851"/>
                <a:gd name="T2" fmla="*/ 0 w 32"/>
                <a:gd name="T3" fmla="*/ 0 h 851"/>
                <a:gd name="T4" fmla="*/ 32 w 32"/>
                <a:gd name="T5" fmla="*/ 33 h 851"/>
                <a:gd name="T6" fmla="*/ 32 w 32"/>
                <a:gd name="T7" fmla="*/ 851 h 851"/>
                <a:gd name="T8" fmla="*/ 0 60000 65536"/>
                <a:gd name="T9" fmla="*/ 0 60000 65536"/>
                <a:gd name="T10" fmla="*/ 0 60000 65536"/>
                <a:gd name="T11" fmla="*/ 0 60000 65536"/>
                <a:gd name="T12" fmla="*/ 0 w 32"/>
                <a:gd name="T13" fmla="*/ 0 h 851"/>
                <a:gd name="T14" fmla="*/ 32 w 32"/>
                <a:gd name="T15" fmla="*/ 851 h 851"/>
              </a:gdLst>
              <a:ahLst/>
              <a:cxnLst>
                <a:cxn ang="T8">
                  <a:pos x="T0" y="T1"/>
                </a:cxn>
                <a:cxn ang="T9">
                  <a:pos x="T2" y="T3"/>
                </a:cxn>
                <a:cxn ang="T10">
                  <a:pos x="T4" y="T5"/>
                </a:cxn>
                <a:cxn ang="T11">
                  <a:pos x="T6" y="T7"/>
                </a:cxn>
              </a:cxnLst>
              <a:rect l="T12" t="T13" r="T14" b="T15"/>
              <a:pathLst>
                <a:path w="32" h="851">
                  <a:moveTo>
                    <a:pt x="32" y="851"/>
                  </a:moveTo>
                  <a:lnTo>
                    <a:pt x="0" y="0"/>
                  </a:lnTo>
                  <a:lnTo>
                    <a:pt x="32" y="33"/>
                  </a:lnTo>
                  <a:lnTo>
                    <a:pt x="32" y="851"/>
                  </a:lnTo>
                  <a:close/>
                </a:path>
              </a:pathLst>
            </a:custGeom>
            <a:solidFill>
              <a:srgbClr val="000000"/>
            </a:solidFill>
            <a:ln w="9525">
              <a:noFill/>
              <a:round/>
              <a:headEnd/>
              <a:tailEnd/>
            </a:ln>
          </p:spPr>
          <p:txBody>
            <a:bodyPr/>
            <a:lstStyle/>
            <a:p>
              <a:endParaRPr lang="en-US"/>
            </a:p>
          </p:txBody>
        </p:sp>
        <p:sp>
          <p:nvSpPr>
            <p:cNvPr id="153" name="Freeform 552">
              <a:extLst>
                <a:ext uri="{FF2B5EF4-FFF2-40B4-BE49-F238E27FC236}">
                  <a16:creationId xmlns:a16="http://schemas.microsoft.com/office/drawing/2014/main" id="{C7790C9D-A0AE-4AD6-90A3-691BB19A2FAD}"/>
                </a:ext>
              </a:extLst>
            </p:cNvPr>
            <p:cNvSpPr>
              <a:spLocks/>
            </p:cNvSpPr>
            <p:nvPr/>
          </p:nvSpPr>
          <p:spPr bwMode="auto">
            <a:xfrm>
              <a:off x="4418" y="1966"/>
              <a:ext cx="5" cy="170"/>
            </a:xfrm>
            <a:custGeom>
              <a:avLst/>
              <a:gdLst>
                <a:gd name="T0" fmla="*/ 0 w 32"/>
                <a:gd name="T1" fmla="*/ 819 h 851"/>
                <a:gd name="T2" fmla="*/ 32 w 32"/>
                <a:gd name="T3" fmla="*/ 851 h 851"/>
                <a:gd name="T4" fmla="*/ 32 w 32"/>
                <a:gd name="T5" fmla="*/ 33 h 851"/>
                <a:gd name="T6" fmla="*/ 0 w 32"/>
                <a:gd name="T7" fmla="*/ 0 h 851"/>
                <a:gd name="T8" fmla="*/ 0 w 32"/>
                <a:gd name="T9" fmla="*/ 819 h 851"/>
                <a:gd name="T10" fmla="*/ 0 60000 65536"/>
                <a:gd name="T11" fmla="*/ 0 60000 65536"/>
                <a:gd name="T12" fmla="*/ 0 60000 65536"/>
                <a:gd name="T13" fmla="*/ 0 60000 65536"/>
                <a:gd name="T14" fmla="*/ 0 60000 65536"/>
                <a:gd name="T15" fmla="*/ 0 w 32"/>
                <a:gd name="T16" fmla="*/ 0 h 851"/>
                <a:gd name="T17" fmla="*/ 32 w 32"/>
                <a:gd name="T18" fmla="*/ 851 h 851"/>
              </a:gdLst>
              <a:ahLst/>
              <a:cxnLst>
                <a:cxn ang="T10">
                  <a:pos x="T0" y="T1"/>
                </a:cxn>
                <a:cxn ang="T11">
                  <a:pos x="T2" y="T3"/>
                </a:cxn>
                <a:cxn ang="T12">
                  <a:pos x="T4" y="T5"/>
                </a:cxn>
                <a:cxn ang="T13">
                  <a:pos x="T6" y="T7"/>
                </a:cxn>
                <a:cxn ang="T14">
                  <a:pos x="T8" y="T9"/>
                </a:cxn>
              </a:cxnLst>
              <a:rect l="T15" t="T16" r="T17" b="T18"/>
              <a:pathLst>
                <a:path w="32" h="851">
                  <a:moveTo>
                    <a:pt x="0" y="819"/>
                  </a:moveTo>
                  <a:lnTo>
                    <a:pt x="32" y="851"/>
                  </a:lnTo>
                  <a:lnTo>
                    <a:pt x="32" y="33"/>
                  </a:lnTo>
                  <a:lnTo>
                    <a:pt x="0" y="0"/>
                  </a:lnTo>
                  <a:lnTo>
                    <a:pt x="0" y="819"/>
                  </a:lnTo>
                </a:path>
              </a:pathLst>
            </a:custGeom>
            <a:noFill/>
            <a:ln w="0">
              <a:solidFill>
                <a:srgbClr val="000000"/>
              </a:solidFill>
              <a:prstDash val="solid"/>
              <a:round/>
              <a:headEnd/>
              <a:tailEnd/>
            </a:ln>
          </p:spPr>
          <p:txBody>
            <a:bodyPr/>
            <a:lstStyle/>
            <a:p>
              <a:endParaRPr lang="en-US"/>
            </a:p>
          </p:txBody>
        </p:sp>
        <p:sp>
          <p:nvSpPr>
            <p:cNvPr id="154" name="Freeform 553">
              <a:extLst>
                <a:ext uri="{FF2B5EF4-FFF2-40B4-BE49-F238E27FC236}">
                  <a16:creationId xmlns:a16="http://schemas.microsoft.com/office/drawing/2014/main" id="{73F9CB79-F7E5-4F22-8A94-C5DBE56A214A}"/>
                </a:ext>
              </a:extLst>
            </p:cNvPr>
            <p:cNvSpPr>
              <a:spLocks/>
            </p:cNvSpPr>
            <p:nvPr/>
          </p:nvSpPr>
          <p:spPr bwMode="auto">
            <a:xfrm>
              <a:off x="4418" y="1966"/>
              <a:ext cx="272" cy="6"/>
            </a:xfrm>
            <a:custGeom>
              <a:avLst/>
              <a:gdLst>
                <a:gd name="T0" fmla="*/ 0 w 1634"/>
                <a:gd name="T1" fmla="*/ 0 h 33"/>
                <a:gd name="T2" fmla="*/ 32 w 1634"/>
                <a:gd name="T3" fmla="*/ 33 h 33"/>
                <a:gd name="T4" fmla="*/ 1634 w 1634"/>
                <a:gd name="T5" fmla="*/ 0 h 33"/>
                <a:gd name="T6" fmla="*/ 0 w 1634"/>
                <a:gd name="T7" fmla="*/ 0 h 33"/>
                <a:gd name="T8" fmla="*/ 0 60000 65536"/>
                <a:gd name="T9" fmla="*/ 0 60000 65536"/>
                <a:gd name="T10" fmla="*/ 0 60000 65536"/>
                <a:gd name="T11" fmla="*/ 0 60000 65536"/>
                <a:gd name="T12" fmla="*/ 0 w 1634"/>
                <a:gd name="T13" fmla="*/ 0 h 33"/>
                <a:gd name="T14" fmla="*/ 1634 w 1634"/>
                <a:gd name="T15" fmla="*/ 33 h 33"/>
              </a:gdLst>
              <a:ahLst/>
              <a:cxnLst>
                <a:cxn ang="T8">
                  <a:pos x="T0" y="T1"/>
                </a:cxn>
                <a:cxn ang="T9">
                  <a:pos x="T2" y="T3"/>
                </a:cxn>
                <a:cxn ang="T10">
                  <a:pos x="T4" y="T5"/>
                </a:cxn>
                <a:cxn ang="T11">
                  <a:pos x="T6" y="T7"/>
                </a:cxn>
              </a:cxnLst>
              <a:rect l="T12" t="T13" r="T14" b="T15"/>
              <a:pathLst>
                <a:path w="1634" h="33">
                  <a:moveTo>
                    <a:pt x="0" y="0"/>
                  </a:moveTo>
                  <a:lnTo>
                    <a:pt x="32" y="33"/>
                  </a:lnTo>
                  <a:lnTo>
                    <a:pt x="1634" y="0"/>
                  </a:lnTo>
                  <a:lnTo>
                    <a:pt x="0" y="0"/>
                  </a:lnTo>
                  <a:close/>
                </a:path>
              </a:pathLst>
            </a:custGeom>
            <a:solidFill>
              <a:srgbClr val="000000"/>
            </a:solidFill>
            <a:ln w="9525">
              <a:noFill/>
              <a:round/>
              <a:headEnd/>
              <a:tailEnd/>
            </a:ln>
          </p:spPr>
          <p:txBody>
            <a:bodyPr/>
            <a:lstStyle/>
            <a:p>
              <a:endParaRPr lang="en-US"/>
            </a:p>
          </p:txBody>
        </p:sp>
        <p:sp>
          <p:nvSpPr>
            <p:cNvPr id="155" name="Freeform 554">
              <a:extLst>
                <a:ext uri="{FF2B5EF4-FFF2-40B4-BE49-F238E27FC236}">
                  <a16:creationId xmlns:a16="http://schemas.microsoft.com/office/drawing/2014/main" id="{573640FC-72E8-43C8-A22E-F3612C070CFD}"/>
                </a:ext>
              </a:extLst>
            </p:cNvPr>
            <p:cNvSpPr>
              <a:spLocks/>
            </p:cNvSpPr>
            <p:nvPr/>
          </p:nvSpPr>
          <p:spPr bwMode="auto">
            <a:xfrm>
              <a:off x="4423" y="1966"/>
              <a:ext cx="267" cy="6"/>
            </a:xfrm>
            <a:custGeom>
              <a:avLst/>
              <a:gdLst>
                <a:gd name="T0" fmla="*/ 0 w 1602"/>
                <a:gd name="T1" fmla="*/ 33 h 33"/>
                <a:gd name="T2" fmla="*/ 1602 w 1602"/>
                <a:gd name="T3" fmla="*/ 0 h 33"/>
                <a:gd name="T4" fmla="*/ 1570 w 1602"/>
                <a:gd name="T5" fmla="*/ 33 h 33"/>
                <a:gd name="T6" fmla="*/ 0 w 1602"/>
                <a:gd name="T7" fmla="*/ 33 h 33"/>
                <a:gd name="T8" fmla="*/ 0 60000 65536"/>
                <a:gd name="T9" fmla="*/ 0 60000 65536"/>
                <a:gd name="T10" fmla="*/ 0 60000 65536"/>
                <a:gd name="T11" fmla="*/ 0 60000 65536"/>
                <a:gd name="T12" fmla="*/ 0 w 1602"/>
                <a:gd name="T13" fmla="*/ 0 h 33"/>
                <a:gd name="T14" fmla="*/ 1602 w 1602"/>
                <a:gd name="T15" fmla="*/ 33 h 33"/>
              </a:gdLst>
              <a:ahLst/>
              <a:cxnLst>
                <a:cxn ang="T8">
                  <a:pos x="T0" y="T1"/>
                </a:cxn>
                <a:cxn ang="T9">
                  <a:pos x="T2" y="T3"/>
                </a:cxn>
                <a:cxn ang="T10">
                  <a:pos x="T4" y="T5"/>
                </a:cxn>
                <a:cxn ang="T11">
                  <a:pos x="T6" y="T7"/>
                </a:cxn>
              </a:cxnLst>
              <a:rect l="T12" t="T13" r="T14" b="T15"/>
              <a:pathLst>
                <a:path w="1602" h="33">
                  <a:moveTo>
                    <a:pt x="0" y="33"/>
                  </a:moveTo>
                  <a:lnTo>
                    <a:pt x="1602" y="0"/>
                  </a:lnTo>
                  <a:lnTo>
                    <a:pt x="1570" y="33"/>
                  </a:lnTo>
                  <a:lnTo>
                    <a:pt x="0" y="33"/>
                  </a:lnTo>
                  <a:close/>
                </a:path>
              </a:pathLst>
            </a:custGeom>
            <a:solidFill>
              <a:srgbClr val="000000"/>
            </a:solidFill>
            <a:ln w="9525">
              <a:noFill/>
              <a:round/>
              <a:headEnd/>
              <a:tailEnd/>
            </a:ln>
          </p:spPr>
          <p:txBody>
            <a:bodyPr/>
            <a:lstStyle/>
            <a:p>
              <a:endParaRPr lang="en-US"/>
            </a:p>
          </p:txBody>
        </p:sp>
        <p:sp>
          <p:nvSpPr>
            <p:cNvPr id="156" name="Freeform 555">
              <a:extLst>
                <a:ext uri="{FF2B5EF4-FFF2-40B4-BE49-F238E27FC236}">
                  <a16:creationId xmlns:a16="http://schemas.microsoft.com/office/drawing/2014/main" id="{A53F0F6A-BD2C-4E9E-B787-2841BA71BA96}"/>
                </a:ext>
              </a:extLst>
            </p:cNvPr>
            <p:cNvSpPr>
              <a:spLocks/>
            </p:cNvSpPr>
            <p:nvPr/>
          </p:nvSpPr>
          <p:spPr bwMode="auto">
            <a:xfrm>
              <a:off x="4418" y="1966"/>
              <a:ext cx="272" cy="6"/>
            </a:xfrm>
            <a:custGeom>
              <a:avLst/>
              <a:gdLst>
                <a:gd name="T0" fmla="*/ 0 w 1634"/>
                <a:gd name="T1" fmla="*/ 0 h 33"/>
                <a:gd name="T2" fmla="*/ 32 w 1634"/>
                <a:gd name="T3" fmla="*/ 33 h 33"/>
                <a:gd name="T4" fmla="*/ 1602 w 1634"/>
                <a:gd name="T5" fmla="*/ 33 h 33"/>
                <a:gd name="T6" fmla="*/ 1634 w 1634"/>
                <a:gd name="T7" fmla="*/ 0 h 33"/>
                <a:gd name="T8" fmla="*/ 0 w 1634"/>
                <a:gd name="T9" fmla="*/ 0 h 33"/>
                <a:gd name="T10" fmla="*/ 0 60000 65536"/>
                <a:gd name="T11" fmla="*/ 0 60000 65536"/>
                <a:gd name="T12" fmla="*/ 0 60000 65536"/>
                <a:gd name="T13" fmla="*/ 0 60000 65536"/>
                <a:gd name="T14" fmla="*/ 0 60000 65536"/>
                <a:gd name="T15" fmla="*/ 0 w 1634"/>
                <a:gd name="T16" fmla="*/ 0 h 33"/>
                <a:gd name="T17" fmla="*/ 1634 w 1634"/>
                <a:gd name="T18" fmla="*/ 33 h 33"/>
              </a:gdLst>
              <a:ahLst/>
              <a:cxnLst>
                <a:cxn ang="T10">
                  <a:pos x="T0" y="T1"/>
                </a:cxn>
                <a:cxn ang="T11">
                  <a:pos x="T2" y="T3"/>
                </a:cxn>
                <a:cxn ang="T12">
                  <a:pos x="T4" y="T5"/>
                </a:cxn>
                <a:cxn ang="T13">
                  <a:pos x="T6" y="T7"/>
                </a:cxn>
                <a:cxn ang="T14">
                  <a:pos x="T8" y="T9"/>
                </a:cxn>
              </a:cxnLst>
              <a:rect l="T15" t="T16" r="T17" b="T18"/>
              <a:pathLst>
                <a:path w="1634" h="33">
                  <a:moveTo>
                    <a:pt x="0" y="0"/>
                  </a:moveTo>
                  <a:lnTo>
                    <a:pt x="32" y="33"/>
                  </a:lnTo>
                  <a:lnTo>
                    <a:pt x="1602" y="33"/>
                  </a:lnTo>
                  <a:lnTo>
                    <a:pt x="1634" y="0"/>
                  </a:lnTo>
                  <a:lnTo>
                    <a:pt x="0" y="0"/>
                  </a:lnTo>
                </a:path>
              </a:pathLst>
            </a:custGeom>
            <a:noFill/>
            <a:ln w="0">
              <a:solidFill>
                <a:srgbClr val="000000"/>
              </a:solidFill>
              <a:prstDash val="solid"/>
              <a:round/>
              <a:headEnd/>
              <a:tailEnd/>
            </a:ln>
          </p:spPr>
          <p:txBody>
            <a:bodyPr/>
            <a:lstStyle/>
            <a:p>
              <a:endParaRPr lang="en-US"/>
            </a:p>
          </p:txBody>
        </p:sp>
        <p:sp>
          <p:nvSpPr>
            <p:cNvPr id="157" name="Freeform 556">
              <a:extLst>
                <a:ext uri="{FF2B5EF4-FFF2-40B4-BE49-F238E27FC236}">
                  <a16:creationId xmlns:a16="http://schemas.microsoft.com/office/drawing/2014/main" id="{F527F414-7917-4E02-AD65-A7C043F4AD6B}"/>
                </a:ext>
              </a:extLst>
            </p:cNvPr>
            <p:cNvSpPr>
              <a:spLocks/>
            </p:cNvSpPr>
            <p:nvPr/>
          </p:nvSpPr>
          <p:spPr bwMode="auto">
            <a:xfrm>
              <a:off x="4685" y="1966"/>
              <a:ext cx="5" cy="167"/>
            </a:xfrm>
            <a:custGeom>
              <a:avLst/>
              <a:gdLst>
                <a:gd name="T0" fmla="*/ 32 w 32"/>
                <a:gd name="T1" fmla="*/ 0 h 835"/>
                <a:gd name="T2" fmla="*/ 0 w 32"/>
                <a:gd name="T3" fmla="*/ 33 h 835"/>
                <a:gd name="T4" fmla="*/ 32 w 32"/>
                <a:gd name="T5" fmla="*/ 835 h 835"/>
                <a:gd name="T6" fmla="*/ 32 w 32"/>
                <a:gd name="T7" fmla="*/ 0 h 835"/>
                <a:gd name="T8" fmla="*/ 0 60000 65536"/>
                <a:gd name="T9" fmla="*/ 0 60000 65536"/>
                <a:gd name="T10" fmla="*/ 0 60000 65536"/>
                <a:gd name="T11" fmla="*/ 0 60000 65536"/>
                <a:gd name="T12" fmla="*/ 0 w 32"/>
                <a:gd name="T13" fmla="*/ 0 h 835"/>
                <a:gd name="T14" fmla="*/ 32 w 32"/>
                <a:gd name="T15" fmla="*/ 835 h 835"/>
              </a:gdLst>
              <a:ahLst/>
              <a:cxnLst>
                <a:cxn ang="T8">
                  <a:pos x="T0" y="T1"/>
                </a:cxn>
                <a:cxn ang="T9">
                  <a:pos x="T2" y="T3"/>
                </a:cxn>
                <a:cxn ang="T10">
                  <a:pos x="T4" y="T5"/>
                </a:cxn>
                <a:cxn ang="T11">
                  <a:pos x="T6" y="T7"/>
                </a:cxn>
              </a:cxnLst>
              <a:rect l="T12" t="T13" r="T14" b="T15"/>
              <a:pathLst>
                <a:path w="32" h="835">
                  <a:moveTo>
                    <a:pt x="32" y="0"/>
                  </a:moveTo>
                  <a:lnTo>
                    <a:pt x="0" y="33"/>
                  </a:lnTo>
                  <a:lnTo>
                    <a:pt x="32" y="835"/>
                  </a:lnTo>
                  <a:lnTo>
                    <a:pt x="32" y="0"/>
                  </a:lnTo>
                  <a:close/>
                </a:path>
              </a:pathLst>
            </a:custGeom>
            <a:solidFill>
              <a:srgbClr val="000000"/>
            </a:solidFill>
            <a:ln w="9525">
              <a:noFill/>
              <a:round/>
              <a:headEnd/>
              <a:tailEnd/>
            </a:ln>
          </p:spPr>
          <p:txBody>
            <a:bodyPr/>
            <a:lstStyle/>
            <a:p>
              <a:endParaRPr lang="en-US"/>
            </a:p>
          </p:txBody>
        </p:sp>
        <p:sp>
          <p:nvSpPr>
            <p:cNvPr id="158" name="Freeform 557">
              <a:extLst>
                <a:ext uri="{FF2B5EF4-FFF2-40B4-BE49-F238E27FC236}">
                  <a16:creationId xmlns:a16="http://schemas.microsoft.com/office/drawing/2014/main" id="{989BB40D-5CA9-4C36-BBFB-9C86CDE8E385}"/>
                </a:ext>
              </a:extLst>
            </p:cNvPr>
            <p:cNvSpPr>
              <a:spLocks/>
            </p:cNvSpPr>
            <p:nvPr/>
          </p:nvSpPr>
          <p:spPr bwMode="auto">
            <a:xfrm>
              <a:off x="4685" y="1972"/>
              <a:ext cx="5" cy="161"/>
            </a:xfrm>
            <a:custGeom>
              <a:avLst/>
              <a:gdLst>
                <a:gd name="T0" fmla="*/ 0 w 32"/>
                <a:gd name="T1" fmla="*/ 0 h 802"/>
                <a:gd name="T2" fmla="*/ 32 w 32"/>
                <a:gd name="T3" fmla="*/ 802 h 802"/>
                <a:gd name="T4" fmla="*/ 0 w 32"/>
                <a:gd name="T5" fmla="*/ 802 h 802"/>
                <a:gd name="T6" fmla="*/ 0 w 32"/>
                <a:gd name="T7" fmla="*/ 0 h 802"/>
                <a:gd name="T8" fmla="*/ 0 60000 65536"/>
                <a:gd name="T9" fmla="*/ 0 60000 65536"/>
                <a:gd name="T10" fmla="*/ 0 60000 65536"/>
                <a:gd name="T11" fmla="*/ 0 60000 65536"/>
                <a:gd name="T12" fmla="*/ 0 w 32"/>
                <a:gd name="T13" fmla="*/ 0 h 802"/>
                <a:gd name="T14" fmla="*/ 32 w 32"/>
                <a:gd name="T15" fmla="*/ 802 h 802"/>
              </a:gdLst>
              <a:ahLst/>
              <a:cxnLst>
                <a:cxn ang="T8">
                  <a:pos x="T0" y="T1"/>
                </a:cxn>
                <a:cxn ang="T9">
                  <a:pos x="T2" y="T3"/>
                </a:cxn>
                <a:cxn ang="T10">
                  <a:pos x="T4" y="T5"/>
                </a:cxn>
                <a:cxn ang="T11">
                  <a:pos x="T6" y="T7"/>
                </a:cxn>
              </a:cxnLst>
              <a:rect l="T12" t="T13" r="T14" b="T15"/>
              <a:pathLst>
                <a:path w="32" h="802">
                  <a:moveTo>
                    <a:pt x="0" y="0"/>
                  </a:moveTo>
                  <a:lnTo>
                    <a:pt x="32" y="802"/>
                  </a:lnTo>
                  <a:lnTo>
                    <a:pt x="0" y="802"/>
                  </a:lnTo>
                  <a:lnTo>
                    <a:pt x="0" y="0"/>
                  </a:lnTo>
                  <a:close/>
                </a:path>
              </a:pathLst>
            </a:custGeom>
            <a:solidFill>
              <a:srgbClr val="000000"/>
            </a:solidFill>
            <a:ln w="9525">
              <a:noFill/>
              <a:round/>
              <a:headEnd/>
              <a:tailEnd/>
            </a:ln>
          </p:spPr>
          <p:txBody>
            <a:bodyPr/>
            <a:lstStyle/>
            <a:p>
              <a:endParaRPr lang="en-US"/>
            </a:p>
          </p:txBody>
        </p:sp>
        <p:sp>
          <p:nvSpPr>
            <p:cNvPr id="159" name="Rectangle 558">
              <a:extLst>
                <a:ext uri="{FF2B5EF4-FFF2-40B4-BE49-F238E27FC236}">
                  <a16:creationId xmlns:a16="http://schemas.microsoft.com/office/drawing/2014/main" id="{8A067D1F-D622-4D53-8A9D-382228C540B1}"/>
                </a:ext>
              </a:extLst>
            </p:cNvPr>
            <p:cNvSpPr>
              <a:spLocks noChangeArrowheads="1"/>
            </p:cNvSpPr>
            <p:nvPr/>
          </p:nvSpPr>
          <p:spPr bwMode="auto">
            <a:xfrm>
              <a:off x="4464" y="1982"/>
              <a:ext cx="230" cy="165"/>
            </a:xfrm>
            <a:prstGeom prst="rect">
              <a:avLst/>
            </a:prstGeom>
            <a:noFill/>
            <a:ln w="9525">
              <a:noFill/>
              <a:miter lim="800000"/>
              <a:headEnd/>
              <a:tailEnd/>
            </a:ln>
          </p:spPr>
          <p:txBody>
            <a:bodyPr wrap="none" lIns="0" tIns="0" rIns="0" bIns="0">
              <a:spAutoFit/>
            </a:bodyPr>
            <a:lstStyle/>
            <a:p>
              <a:r>
                <a:rPr lang="en-US" sz="1100">
                  <a:solidFill>
                    <a:srgbClr val="000000"/>
                  </a:solidFill>
                  <a:latin typeface="Arial Black" pitchFamily="34" charset="0"/>
                </a:rPr>
                <a:t>RUD</a:t>
              </a:r>
              <a:endParaRPr lang="en-US"/>
            </a:p>
          </p:txBody>
        </p:sp>
        <p:sp>
          <p:nvSpPr>
            <p:cNvPr id="160" name="Freeform 559">
              <a:extLst>
                <a:ext uri="{FF2B5EF4-FFF2-40B4-BE49-F238E27FC236}">
                  <a16:creationId xmlns:a16="http://schemas.microsoft.com/office/drawing/2014/main" id="{4DC1AEE6-13B6-4FB4-8044-6BA825A8E252}"/>
                </a:ext>
              </a:extLst>
            </p:cNvPr>
            <p:cNvSpPr>
              <a:spLocks/>
            </p:cNvSpPr>
            <p:nvPr/>
          </p:nvSpPr>
          <p:spPr bwMode="auto">
            <a:xfrm>
              <a:off x="4685" y="1966"/>
              <a:ext cx="5" cy="167"/>
            </a:xfrm>
            <a:custGeom>
              <a:avLst/>
              <a:gdLst>
                <a:gd name="T0" fmla="*/ 32 w 32"/>
                <a:gd name="T1" fmla="*/ 0 h 835"/>
                <a:gd name="T2" fmla="*/ 0 w 32"/>
                <a:gd name="T3" fmla="*/ 33 h 835"/>
                <a:gd name="T4" fmla="*/ 0 w 32"/>
                <a:gd name="T5" fmla="*/ 835 h 835"/>
                <a:gd name="T6" fmla="*/ 32 w 32"/>
                <a:gd name="T7" fmla="*/ 835 h 835"/>
                <a:gd name="T8" fmla="*/ 32 w 32"/>
                <a:gd name="T9" fmla="*/ 0 h 835"/>
                <a:gd name="T10" fmla="*/ 0 60000 65536"/>
                <a:gd name="T11" fmla="*/ 0 60000 65536"/>
                <a:gd name="T12" fmla="*/ 0 60000 65536"/>
                <a:gd name="T13" fmla="*/ 0 60000 65536"/>
                <a:gd name="T14" fmla="*/ 0 60000 65536"/>
                <a:gd name="T15" fmla="*/ 0 w 32"/>
                <a:gd name="T16" fmla="*/ 0 h 835"/>
                <a:gd name="T17" fmla="*/ 32 w 32"/>
                <a:gd name="T18" fmla="*/ 835 h 835"/>
              </a:gdLst>
              <a:ahLst/>
              <a:cxnLst>
                <a:cxn ang="T10">
                  <a:pos x="T0" y="T1"/>
                </a:cxn>
                <a:cxn ang="T11">
                  <a:pos x="T2" y="T3"/>
                </a:cxn>
                <a:cxn ang="T12">
                  <a:pos x="T4" y="T5"/>
                </a:cxn>
                <a:cxn ang="T13">
                  <a:pos x="T6" y="T7"/>
                </a:cxn>
                <a:cxn ang="T14">
                  <a:pos x="T8" y="T9"/>
                </a:cxn>
              </a:cxnLst>
              <a:rect l="T15" t="T16" r="T17" b="T18"/>
              <a:pathLst>
                <a:path w="32" h="835">
                  <a:moveTo>
                    <a:pt x="32" y="0"/>
                  </a:moveTo>
                  <a:lnTo>
                    <a:pt x="0" y="33"/>
                  </a:lnTo>
                  <a:lnTo>
                    <a:pt x="0" y="835"/>
                  </a:lnTo>
                  <a:lnTo>
                    <a:pt x="32" y="835"/>
                  </a:lnTo>
                  <a:lnTo>
                    <a:pt x="32" y="0"/>
                  </a:lnTo>
                </a:path>
              </a:pathLst>
            </a:custGeom>
            <a:noFill/>
            <a:ln w="0">
              <a:solidFill>
                <a:srgbClr val="000000"/>
              </a:solidFill>
              <a:prstDash val="solid"/>
              <a:round/>
              <a:headEnd/>
              <a:tailEnd/>
            </a:ln>
          </p:spPr>
          <p:txBody>
            <a:bodyPr/>
            <a:lstStyle/>
            <a:p>
              <a:endParaRPr lang="en-US"/>
            </a:p>
          </p:txBody>
        </p:sp>
        <p:sp>
          <p:nvSpPr>
            <p:cNvPr id="161" name="Freeform 560">
              <a:extLst>
                <a:ext uri="{FF2B5EF4-FFF2-40B4-BE49-F238E27FC236}">
                  <a16:creationId xmlns:a16="http://schemas.microsoft.com/office/drawing/2014/main" id="{189CDDA2-BBD4-426F-98E1-479BF7A48B8B}"/>
                </a:ext>
              </a:extLst>
            </p:cNvPr>
            <p:cNvSpPr>
              <a:spLocks/>
            </p:cNvSpPr>
            <p:nvPr/>
          </p:nvSpPr>
          <p:spPr bwMode="auto">
            <a:xfrm>
              <a:off x="4084" y="1966"/>
              <a:ext cx="6" cy="167"/>
            </a:xfrm>
            <a:custGeom>
              <a:avLst/>
              <a:gdLst>
                <a:gd name="T0" fmla="*/ 0 w 32"/>
                <a:gd name="T1" fmla="*/ 835 h 835"/>
                <a:gd name="T2" fmla="*/ 32 w 32"/>
                <a:gd name="T3" fmla="*/ 835 h 835"/>
                <a:gd name="T4" fmla="*/ 0 w 32"/>
                <a:gd name="T5" fmla="*/ 0 h 835"/>
                <a:gd name="T6" fmla="*/ 0 w 32"/>
                <a:gd name="T7" fmla="*/ 835 h 835"/>
                <a:gd name="T8" fmla="*/ 0 60000 65536"/>
                <a:gd name="T9" fmla="*/ 0 60000 65536"/>
                <a:gd name="T10" fmla="*/ 0 60000 65536"/>
                <a:gd name="T11" fmla="*/ 0 60000 65536"/>
                <a:gd name="T12" fmla="*/ 0 w 32"/>
                <a:gd name="T13" fmla="*/ 0 h 835"/>
                <a:gd name="T14" fmla="*/ 32 w 32"/>
                <a:gd name="T15" fmla="*/ 835 h 835"/>
              </a:gdLst>
              <a:ahLst/>
              <a:cxnLst>
                <a:cxn ang="T8">
                  <a:pos x="T0" y="T1"/>
                </a:cxn>
                <a:cxn ang="T9">
                  <a:pos x="T2" y="T3"/>
                </a:cxn>
                <a:cxn ang="T10">
                  <a:pos x="T4" y="T5"/>
                </a:cxn>
                <a:cxn ang="T11">
                  <a:pos x="T6" y="T7"/>
                </a:cxn>
              </a:cxnLst>
              <a:rect l="T12" t="T13" r="T14" b="T15"/>
              <a:pathLst>
                <a:path w="32" h="835">
                  <a:moveTo>
                    <a:pt x="0" y="835"/>
                  </a:moveTo>
                  <a:lnTo>
                    <a:pt x="32" y="835"/>
                  </a:lnTo>
                  <a:lnTo>
                    <a:pt x="0" y="0"/>
                  </a:lnTo>
                  <a:lnTo>
                    <a:pt x="0" y="835"/>
                  </a:lnTo>
                  <a:close/>
                </a:path>
              </a:pathLst>
            </a:custGeom>
            <a:solidFill>
              <a:srgbClr val="000000"/>
            </a:solidFill>
            <a:ln w="9525">
              <a:noFill/>
              <a:round/>
              <a:headEnd/>
              <a:tailEnd/>
            </a:ln>
          </p:spPr>
          <p:txBody>
            <a:bodyPr/>
            <a:lstStyle/>
            <a:p>
              <a:endParaRPr lang="en-US"/>
            </a:p>
          </p:txBody>
        </p:sp>
        <p:sp>
          <p:nvSpPr>
            <p:cNvPr id="162" name="Freeform 561">
              <a:extLst>
                <a:ext uri="{FF2B5EF4-FFF2-40B4-BE49-F238E27FC236}">
                  <a16:creationId xmlns:a16="http://schemas.microsoft.com/office/drawing/2014/main" id="{34D76B61-BF8C-49B3-A013-8328025B8D76}"/>
                </a:ext>
              </a:extLst>
            </p:cNvPr>
            <p:cNvSpPr>
              <a:spLocks/>
            </p:cNvSpPr>
            <p:nvPr/>
          </p:nvSpPr>
          <p:spPr bwMode="auto">
            <a:xfrm>
              <a:off x="4084" y="1966"/>
              <a:ext cx="6" cy="167"/>
            </a:xfrm>
            <a:custGeom>
              <a:avLst/>
              <a:gdLst>
                <a:gd name="T0" fmla="*/ 32 w 32"/>
                <a:gd name="T1" fmla="*/ 835 h 835"/>
                <a:gd name="T2" fmla="*/ 0 w 32"/>
                <a:gd name="T3" fmla="*/ 0 h 835"/>
                <a:gd name="T4" fmla="*/ 32 w 32"/>
                <a:gd name="T5" fmla="*/ 33 h 835"/>
                <a:gd name="T6" fmla="*/ 32 w 32"/>
                <a:gd name="T7" fmla="*/ 835 h 835"/>
                <a:gd name="T8" fmla="*/ 0 60000 65536"/>
                <a:gd name="T9" fmla="*/ 0 60000 65536"/>
                <a:gd name="T10" fmla="*/ 0 60000 65536"/>
                <a:gd name="T11" fmla="*/ 0 60000 65536"/>
                <a:gd name="T12" fmla="*/ 0 w 32"/>
                <a:gd name="T13" fmla="*/ 0 h 835"/>
                <a:gd name="T14" fmla="*/ 32 w 32"/>
                <a:gd name="T15" fmla="*/ 835 h 835"/>
              </a:gdLst>
              <a:ahLst/>
              <a:cxnLst>
                <a:cxn ang="T8">
                  <a:pos x="T0" y="T1"/>
                </a:cxn>
                <a:cxn ang="T9">
                  <a:pos x="T2" y="T3"/>
                </a:cxn>
                <a:cxn ang="T10">
                  <a:pos x="T4" y="T5"/>
                </a:cxn>
                <a:cxn ang="T11">
                  <a:pos x="T6" y="T7"/>
                </a:cxn>
              </a:cxnLst>
              <a:rect l="T12" t="T13" r="T14" b="T15"/>
              <a:pathLst>
                <a:path w="32" h="835">
                  <a:moveTo>
                    <a:pt x="32" y="835"/>
                  </a:moveTo>
                  <a:lnTo>
                    <a:pt x="0" y="0"/>
                  </a:lnTo>
                  <a:lnTo>
                    <a:pt x="32" y="33"/>
                  </a:lnTo>
                  <a:lnTo>
                    <a:pt x="32" y="835"/>
                  </a:lnTo>
                  <a:close/>
                </a:path>
              </a:pathLst>
            </a:custGeom>
            <a:solidFill>
              <a:srgbClr val="000000"/>
            </a:solidFill>
            <a:ln w="9525">
              <a:noFill/>
              <a:round/>
              <a:headEnd/>
              <a:tailEnd/>
            </a:ln>
          </p:spPr>
          <p:txBody>
            <a:bodyPr/>
            <a:lstStyle/>
            <a:p>
              <a:endParaRPr lang="en-US"/>
            </a:p>
          </p:txBody>
        </p:sp>
        <p:sp>
          <p:nvSpPr>
            <p:cNvPr id="163" name="Freeform 562">
              <a:extLst>
                <a:ext uri="{FF2B5EF4-FFF2-40B4-BE49-F238E27FC236}">
                  <a16:creationId xmlns:a16="http://schemas.microsoft.com/office/drawing/2014/main" id="{F4100467-8990-4415-99E7-82DF5F9F0201}"/>
                </a:ext>
              </a:extLst>
            </p:cNvPr>
            <p:cNvSpPr>
              <a:spLocks/>
            </p:cNvSpPr>
            <p:nvPr/>
          </p:nvSpPr>
          <p:spPr bwMode="auto">
            <a:xfrm>
              <a:off x="4084" y="1966"/>
              <a:ext cx="6" cy="167"/>
            </a:xfrm>
            <a:custGeom>
              <a:avLst/>
              <a:gdLst>
                <a:gd name="T0" fmla="*/ 0 w 32"/>
                <a:gd name="T1" fmla="*/ 835 h 835"/>
                <a:gd name="T2" fmla="*/ 32 w 32"/>
                <a:gd name="T3" fmla="*/ 835 h 835"/>
                <a:gd name="T4" fmla="*/ 32 w 32"/>
                <a:gd name="T5" fmla="*/ 33 h 835"/>
                <a:gd name="T6" fmla="*/ 0 w 32"/>
                <a:gd name="T7" fmla="*/ 0 h 835"/>
                <a:gd name="T8" fmla="*/ 0 w 32"/>
                <a:gd name="T9" fmla="*/ 835 h 835"/>
                <a:gd name="T10" fmla="*/ 0 60000 65536"/>
                <a:gd name="T11" fmla="*/ 0 60000 65536"/>
                <a:gd name="T12" fmla="*/ 0 60000 65536"/>
                <a:gd name="T13" fmla="*/ 0 60000 65536"/>
                <a:gd name="T14" fmla="*/ 0 60000 65536"/>
                <a:gd name="T15" fmla="*/ 0 w 32"/>
                <a:gd name="T16" fmla="*/ 0 h 835"/>
                <a:gd name="T17" fmla="*/ 32 w 32"/>
                <a:gd name="T18" fmla="*/ 835 h 835"/>
              </a:gdLst>
              <a:ahLst/>
              <a:cxnLst>
                <a:cxn ang="T10">
                  <a:pos x="T0" y="T1"/>
                </a:cxn>
                <a:cxn ang="T11">
                  <a:pos x="T2" y="T3"/>
                </a:cxn>
                <a:cxn ang="T12">
                  <a:pos x="T4" y="T5"/>
                </a:cxn>
                <a:cxn ang="T13">
                  <a:pos x="T6" y="T7"/>
                </a:cxn>
                <a:cxn ang="T14">
                  <a:pos x="T8" y="T9"/>
                </a:cxn>
              </a:cxnLst>
              <a:rect l="T15" t="T16" r="T17" b="T18"/>
              <a:pathLst>
                <a:path w="32" h="835">
                  <a:moveTo>
                    <a:pt x="0" y="835"/>
                  </a:moveTo>
                  <a:lnTo>
                    <a:pt x="32" y="835"/>
                  </a:lnTo>
                  <a:lnTo>
                    <a:pt x="32" y="33"/>
                  </a:lnTo>
                  <a:lnTo>
                    <a:pt x="0" y="0"/>
                  </a:lnTo>
                  <a:lnTo>
                    <a:pt x="0" y="835"/>
                  </a:lnTo>
                </a:path>
              </a:pathLst>
            </a:custGeom>
            <a:noFill/>
            <a:ln w="0">
              <a:solidFill>
                <a:srgbClr val="000000"/>
              </a:solidFill>
              <a:prstDash val="solid"/>
              <a:round/>
              <a:headEnd/>
              <a:tailEnd/>
            </a:ln>
          </p:spPr>
          <p:txBody>
            <a:bodyPr/>
            <a:lstStyle/>
            <a:p>
              <a:endParaRPr lang="en-US"/>
            </a:p>
          </p:txBody>
        </p:sp>
        <p:sp>
          <p:nvSpPr>
            <p:cNvPr id="164" name="Freeform 563">
              <a:extLst>
                <a:ext uri="{FF2B5EF4-FFF2-40B4-BE49-F238E27FC236}">
                  <a16:creationId xmlns:a16="http://schemas.microsoft.com/office/drawing/2014/main" id="{B8D5B86E-31C2-450D-9FCB-8AC99EC00B2D}"/>
                </a:ext>
              </a:extLst>
            </p:cNvPr>
            <p:cNvSpPr>
              <a:spLocks/>
            </p:cNvSpPr>
            <p:nvPr/>
          </p:nvSpPr>
          <p:spPr bwMode="auto">
            <a:xfrm>
              <a:off x="4084" y="1966"/>
              <a:ext cx="273" cy="6"/>
            </a:xfrm>
            <a:custGeom>
              <a:avLst/>
              <a:gdLst>
                <a:gd name="T0" fmla="*/ 0 w 1634"/>
                <a:gd name="T1" fmla="*/ 0 h 33"/>
                <a:gd name="T2" fmla="*/ 32 w 1634"/>
                <a:gd name="T3" fmla="*/ 33 h 33"/>
                <a:gd name="T4" fmla="*/ 1634 w 1634"/>
                <a:gd name="T5" fmla="*/ 0 h 33"/>
                <a:gd name="T6" fmla="*/ 0 w 1634"/>
                <a:gd name="T7" fmla="*/ 0 h 33"/>
                <a:gd name="T8" fmla="*/ 0 60000 65536"/>
                <a:gd name="T9" fmla="*/ 0 60000 65536"/>
                <a:gd name="T10" fmla="*/ 0 60000 65536"/>
                <a:gd name="T11" fmla="*/ 0 60000 65536"/>
                <a:gd name="T12" fmla="*/ 0 w 1634"/>
                <a:gd name="T13" fmla="*/ 0 h 33"/>
                <a:gd name="T14" fmla="*/ 1634 w 1634"/>
                <a:gd name="T15" fmla="*/ 33 h 33"/>
              </a:gdLst>
              <a:ahLst/>
              <a:cxnLst>
                <a:cxn ang="T8">
                  <a:pos x="T0" y="T1"/>
                </a:cxn>
                <a:cxn ang="T9">
                  <a:pos x="T2" y="T3"/>
                </a:cxn>
                <a:cxn ang="T10">
                  <a:pos x="T4" y="T5"/>
                </a:cxn>
                <a:cxn ang="T11">
                  <a:pos x="T6" y="T7"/>
                </a:cxn>
              </a:cxnLst>
              <a:rect l="T12" t="T13" r="T14" b="T15"/>
              <a:pathLst>
                <a:path w="1634" h="33">
                  <a:moveTo>
                    <a:pt x="0" y="0"/>
                  </a:moveTo>
                  <a:lnTo>
                    <a:pt x="32" y="33"/>
                  </a:lnTo>
                  <a:lnTo>
                    <a:pt x="1634" y="0"/>
                  </a:lnTo>
                  <a:lnTo>
                    <a:pt x="0" y="0"/>
                  </a:lnTo>
                  <a:close/>
                </a:path>
              </a:pathLst>
            </a:custGeom>
            <a:solidFill>
              <a:srgbClr val="000000"/>
            </a:solidFill>
            <a:ln w="9525">
              <a:noFill/>
              <a:round/>
              <a:headEnd/>
              <a:tailEnd/>
            </a:ln>
          </p:spPr>
          <p:txBody>
            <a:bodyPr/>
            <a:lstStyle/>
            <a:p>
              <a:endParaRPr lang="en-US"/>
            </a:p>
          </p:txBody>
        </p:sp>
        <p:sp>
          <p:nvSpPr>
            <p:cNvPr id="165" name="Freeform 564">
              <a:extLst>
                <a:ext uri="{FF2B5EF4-FFF2-40B4-BE49-F238E27FC236}">
                  <a16:creationId xmlns:a16="http://schemas.microsoft.com/office/drawing/2014/main" id="{EECFB889-921B-4465-89D5-964F4807C679}"/>
                </a:ext>
              </a:extLst>
            </p:cNvPr>
            <p:cNvSpPr>
              <a:spLocks/>
            </p:cNvSpPr>
            <p:nvPr/>
          </p:nvSpPr>
          <p:spPr bwMode="auto">
            <a:xfrm>
              <a:off x="4090" y="1966"/>
              <a:ext cx="267" cy="6"/>
            </a:xfrm>
            <a:custGeom>
              <a:avLst/>
              <a:gdLst>
                <a:gd name="T0" fmla="*/ 0 w 1602"/>
                <a:gd name="T1" fmla="*/ 33 h 33"/>
                <a:gd name="T2" fmla="*/ 1602 w 1602"/>
                <a:gd name="T3" fmla="*/ 0 h 33"/>
                <a:gd name="T4" fmla="*/ 1570 w 1602"/>
                <a:gd name="T5" fmla="*/ 33 h 33"/>
                <a:gd name="T6" fmla="*/ 0 w 1602"/>
                <a:gd name="T7" fmla="*/ 33 h 33"/>
                <a:gd name="T8" fmla="*/ 0 60000 65536"/>
                <a:gd name="T9" fmla="*/ 0 60000 65536"/>
                <a:gd name="T10" fmla="*/ 0 60000 65536"/>
                <a:gd name="T11" fmla="*/ 0 60000 65536"/>
                <a:gd name="T12" fmla="*/ 0 w 1602"/>
                <a:gd name="T13" fmla="*/ 0 h 33"/>
                <a:gd name="T14" fmla="*/ 1602 w 1602"/>
                <a:gd name="T15" fmla="*/ 33 h 33"/>
              </a:gdLst>
              <a:ahLst/>
              <a:cxnLst>
                <a:cxn ang="T8">
                  <a:pos x="T0" y="T1"/>
                </a:cxn>
                <a:cxn ang="T9">
                  <a:pos x="T2" y="T3"/>
                </a:cxn>
                <a:cxn ang="T10">
                  <a:pos x="T4" y="T5"/>
                </a:cxn>
                <a:cxn ang="T11">
                  <a:pos x="T6" y="T7"/>
                </a:cxn>
              </a:cxnLst>
              <a:rect l="T12" t="T13" r="T14" b="T15"/>
              <a:pathLst>
                <a:path w="1602" h="33">
                  <a:moveTo>
                    <a:pt x="0" y="33"/>
                  </a:moveTo>
                  <a:lnTo>
                    <a:pt x="1602" y="0"/>
                  </a:lnTo>
                  <a:lnTo>
                    <a:pt x="1570" y="33"/>
                  </a:lnTo>
                  <a:lnTo>
                    <a:pt x="0" y="33"/>
                  </a:lnTo>
                  <a:close/>
                </a:path>
              </a:pathLst>
            </a:custGeom>
            <a:solidFill>
              <a:srgbClr val="000000"/>
            </a:solidFill>
            <a:ln w="9525">
              <a:noFill/>
              <a:round/>
              <a:headEnd/>
              <a:tailEnd/>
            </a:ln>
          </p:spPr>
          <p:txBody>
            <a:bodyPr/>
            <a:lstStyle/>
            <a:p>
              <a:endParaRPr lang="en-US"/>
            </a:p>
          </p:txBody>
        </p:sp>
        <p:sp>
          <p:nvSpPr>
            <p:cNvPr id="166" name="Freeform 565">
              <a:extLst>
                <a:ext uri="{FF2B5EF4-FFF2-40B4-BE49-F238E27FC236}">
                  <a16:creationId xmlns:a16="http://schemas.microsoft.com/office/drawing/2014/main" id="{B8818D45-6709-4E86-BF91-08FECB20015D}"/>
                </a:ext>
              </a:extLst>
            </p:cNvPr>
            <p:cNvSpPr>
              <a:spLocks/>
            </p:cNvSpPr>
            <p:nvPr/>
          </p:nvSpPr>
          <p:spPr bwMode="auto">
            <a:xfrm>
              <a:off x="4084" y="1966"/>
              <a:ext cx="273" cy="6"/>
            </a:xfrm>
            <a:custGeom>
              <a:avLst/>
              <a:gdLst>
                <a:gd name="T0" fmla="*/ 0 w 1634"/>
                <a:gd name="T1" fmla="*/ 0 h 33"/>
                <a:gd name="T2" fmla="*/ 32 w 1634"/>
                <a:gd name="T3" fmla="*/ 33 h 33"/>
                <a:gd name="T4" fmla="*/ 1602 w 1634"/>
                <a:gd name="T5" fmla="*/ 33 h 33"/>
                <a:gd name="T6" fmla="*/ 1634 w 1634"/>
                <a:gd name="T7" fmla="*/ 0 h 33"/>
                <a:gd name="T8" fmla="*/ 0 w 1634"/>
                <a:gd name="T9" fmla="*/ 0 h 33"/>
                <a:gd name="T10" fmla="*/ 0 60000 65536"/>
                <a:gd name="T11" fmla="*/ 0 60000 65536"/>
                <a:gd name="T12" fmla="*/ 0 60000 65536"/>
                <a:gd name="T13" fmla="*/ 0 60000 65536"/>
                <a:gd name="T14" fmla="*/ 0 60000 65536"/>
                <a:gd name="T15" fmla="*/ 0 w 1634"/>
                <a:gd name="T16" fmla="*/ 0 h 33"/>
                <a:gd name="T17" fmla="*/ 1634 w 1634"/>
                <a:gd name="T18" fmla="*/ 33 h 33"/>
              </a:gdLst>
              <a:ahLst/>
              <a:cxnLst>
                <a:cxn ang="T10">
                  <a:pos x="T0" y="T1"/>
                </a:cxn>
                <a:cxn ang="T11">
                  <a:pos x="T2" y="T3"/>
                </a:cxn>
                <a:cxn ang="T12">
                  <a:pos x="T4" y="T5"/>
                </a:cxn>
                <a:cxn ang="T13">
                  <a:pos x="T6" y="T7"/>
                </a:cxn>
                <a:cxn ang="T14">
                  <a:pos x="T8" y="T9"/>
                </a:cxn>
              </a:cxnLst>
              <a:rect l="T15" t="T16" r="T17" b="T18"/>
              <a:pathLst>
                <a:path w="1634" h="33">
                  <a:moveTo>
                    <a:pt x="0" y="0"/>
                  </a:moveTo>
                  <a:lnTo>
                    <a:pt x="32" y="33"/>
                  </a:lnTo>
                  <a:lnTo>
                    <a:pt x="1602" y="33"/>
                  </a:lnTo>
                  <a:lnTo>
                    <a:pt x="1634" y="0"/>
                  </a:lnTo>
                  <a:lnTo>
                    <a:pt x="0" y="0"/>
                  </a:lnTo>
                </a:path>
              </a:pathLst>
            </a:custGeom>
            <a:noFill/>
            <a:ln w="0">
              <a:solidFill>
                <a:srgbClr val="000000"/>
              </a:solidFill>
              <a:prstDash val="solid"/>
              <a:round/>
              <a:headEnd/>
              <a:tailEnd/>
            </a:ln>
          </p:spPr>
          <p:txBody>
            <a:bodyPr/>
            <a:lstStyle/>
            <a:p>
              <a:endParaRPr lang="en-US"/>
            </a:p>
          </p:txBody>
        </p:sp>
        <p:sp>
          <p:nvSpPr>
            <p:cNvPr id="167" name="Freeform 566">
              <a:extLst>
                <a:ext uri="{FF2B5EF4-FFF2-40B4-BE49-F238E27FC236}">
                  <a16:creationId xmlns:a16="http://schemas.microsoft.com/office/drawing/2014/main" id="{55E256B8-2865-4D60-83DF-60D6155954ED}"/>
                </a:ext>
              </a:extLst>
            </p:cNvPr>
            <p:cNvSpPr>
              <a:spLocks/>
            </p:cNvSpPr>
            <p:nvPr/>
          </p:nvSpPr>
          <p:spPr bwMode="auto">
            <a:xfrm>
              <a:off x="4351" y="1966"/>
              <a:ext cx="6" cy="167"/>
            </a:xfrm>
            <a:custGeom>
              <a:avLst/>
              <a:gdLst>
                <a:gd name="T0" fmla="*/ 32 w 32"/>
                <a:gd name="T1" fmla="*/ 0 h 835"/>
                <a:gd name="T2" fmla="*/ 0 w 32"/>
                <a:gd name="T3" fmla="*/ 33 h 835"/>
                <a:gd name="T4" fmla="*/ 32 w 32"/>
                <a:gd name="T5" fmla="*/ 835 h 835"/>
                <a:gd name="T6" fmla="*/ 32 w 32"/>
                <a:gd name="T7" fmla="*/ 0 h 835"/>
                <a:gd name="T8" fmla="*/ 0 60000 65536"/>
                <a:gd name="T9" fmla="*/ 0 60000 65536"/>
                <a:gd name="T10" fmla="*/ 0 60000 65536"/>
                <a:gd name="T11" fmla="*/ 0 60000 65536"/>
                <a:gd name="T12" fmla="*/ 0 w 32"/>
                <a:gd name="T13" fmla="*/ 0 h 835"/>
                <a:gd name="T14" fmla="*/ 32 w 32"/>
                <a:gd name="T15" fmla="*/ 835 h 835"/>
              </a:gdLst>
              <a:ahLst/>
              <a:cxnLst>
                <a:cxn ang="T8">
                  <a:pos x="T0" y="T1"/>
                </a:cxn>
                <a:cxn ang="T9">
                  <a:pos x="T2" y="T3"/>
                </a:cxn>
                <a:cxn ang="T10">
                  <a:pos x="T4" y="T5"/>
                </a:cxn>
                <a:cxn ang="T11">
                  <a:pos x="T6" y="T7"/>
                </a:cxn>
              </a:cxnLst>
              <a:rect l="T12" t="T13" r="T14" b="T15"/>
              <a:pathLst>
                <a:path w="32" h="835">
                  <a:moveTo>
                    <a:pt x="32" y="0"/>
                  </a:moveTo>
                  <a:lnTo>
                    <a:pt x="0" y="33"/>
                  </a:lnTo>
                  <a:lnTo>
                    <a:pt x="32" y="835"/>
                  </a:lnTo>
                  <a:lnTo>
                    <a:pt x="32" y="0"/>
                  </a:lnTo>
                  <a:close/>
                </a:path>
              </a:pathLst>
            </a:custGeom>
            <a:solidFill>
              <a:srgbClr val="000000"/>
            </a:solidFill>
            <a:ln w="9525">
              <a:noFill/>
              <a:round/>
              <a:headEnd/>
              <a:tailEnd/>
            </a:ln>
          </p:spPr>
          <p:txBody>
            <a:bodyPr/>
            <a:lstStyle/>
            <a:p>
              <a:endParaRPr lang="en-US"/>
            </a:p>
          </p:txBody>
        </p:sp>
        <p:sp>
          <p:nvSpPr>
            <p:cNvPr id="168" name="Freeform 567">
              <a:extLst>
                <a:ext uri="{FF2B5EF4-FFF2-40B4-BE49-F238E27FC236}">
                  <a16:creationId xmlns:a16="http://schemas.microsoft.com/office/drawing/2014/main" id="{8C502F48-7B2A-476F-B6EB-31645547266D}"/>
                </a:ext>
              </a:extLst>
            </p:cNvPr>
            <p:cNvSpPr>
              <a:spLocks/>
            </p:cNvSpPr>
            <p:nvPr/>
          </p:nvSpPr>
          <p:spPr bwMode="auto">
            <a:xfrm>
              <a:off x="4351" y="1972"/>
              <a:ext cx="6" cy="161"/>
            </a:xfrm>
            <a:custGeom>
              <a:avLst/>
              <a:gdLst>
                <a:gd name="T0" fmla="*/ 0 w 32"/>
                <a:gd name="T1" fmla="*/ 0 h 802"/>
                <a:gd name="T2" fmla="*/ 32 w 32"/>
                <a:gd name="T3" fmla="*/ 802 h 802"/>
                <a:gd name="T4" fmla="*/ 0 w 32"/>
                <a:gd name="T5" fmla="*/ 802 h 802"/>
                <a:gd name="T6" fmla="*/ 0 w 32"/>
                <a:gd name="T7" fmla="*/ 0 h 802"/>
                <a:gd name="T8" fmla="*/ 0 60000 65536"/>
                <a:gd name="T9" fmla="*/ 0 60000 65536"/>
                <a:gd name="T10" fmla="*/ 0 60000 65536"/>
                <a:gd name="T11" fmla="*/ 0 60000 65536"/>
                <a:gd name="T12" fmla="*/ 0 w 32"/>
                <a:gd name="T13" fmla="*/ 0 h 802"/>
                <a:gd name="T14" fmla="*/ 32 w 32"/>
                <a:gd name="T15" fmla="*/ 802 h 802"/>
              </a:gdLst>
              <a:ahLst/>
              <a:cxnLst>
                <a:cxn ang="T8">
                  <a:pos x="T0" y="T1"/>
                </a:cxn>
                <a:cxn ang="T9">
                  <a:pos x="T2" y="T3"/>
                </a:cxn>
                <a:cxn ang="T10">
                  <a:pos x="T4" y="T5"/>
                </a:cxn>
                <a:cxn ang="T11">
                  <a:pos x="T6" y="T7"/>
                </a:cxn>
              </a:cxnLst>
              <a:rect l="T12" t="T13" r="T14" b="T15"/>
              <a:pathLst>
                <a:path w="32" h="802">
                  <a:moveTo>
                    <a:pt x="0" y="0"/>
                  </a:moveTo>
                  <a:lnTo>
                    <a:pt x="32" y="802"/>
                  </a:lnTo>
                  <a:lnTo>
                    <a:pt x="0" y="802"/>
                  </a:lnTo>
                  <a:lnTo>
                    <a:pt x="0" y="0"/>
                  </a:lnTo>
                  <a:close/>
                </a:path>
              </a:pathLst>
            </a:custGeom>
            <a:solidFill>
              <a:srgbClr val="000000"/>
            </a:solidFill>
            <a:ln w="9525">
              <a:noFill/>
              <a:round/>
              <a:headEnd/>
              <a:tailEnd/>
            </a:ln>
          </p:spPr>
          <p:txBody>
            <a:bodyPr/>
            <a:lstStyle/>
            <a:p>
              <a:endParaRPr lang="en-US"/>
            </a:p>
          </p:txBody>
        </p:sp>
        <p:sp>
          <p:nvSpPr>
            <p:cNvPr id="169" name="Rectangle 568">
              <a:extLst>
                <a:ext uri="{FF2B5EF4-FFF2-40B4-BE49-F238E27FC236}">
                  <a16:creationId xmlns:a16="http://schemas.microsoft.com/office/drawing/2014/main" id="{2CA804EE-C059-4DD1-99F4-297FC72FD1DD}"/>
                </a:ext>
              </a:extLst>
            </p:cNvPr>
            <p:cNvSpPr>
              <a:spLocks noChangeArrowheads="1"/>
            </p:cNvSpPr>
            <p:nvPr/>
          </p:nvSpPr>
          <p:spPr bwMode="auto">
            <a:xfrm>
              <a:off x="4133" y="1982"/>
              <a:ext cx="226" cy="165"/>
            </a:xfrm>
            <a:prstGeom prst="rect">
              <a:avLst/>
            </a:prstGeom>
            <a:noFill/>
            <a:ln w="9525">
              <a:noFill/>
              <a:miter lim="800000"/>
              <a:headEnd/>
              <a:tailEnd/>
            </a:ln>
          </p:spPr>
          <p:txBody>
            <a:bodyPr wrap="none" lIns="0" tIns="0" rIns="0" bIns="0">
              <a:spAutoFit/>
            </a:bodyPr>
            <a:lstStyle/>
            <a:p>
              <a:r>
                <a:rPr lang="en-US" sz="1100">
                  <a:solidFill>
                    <a:srgbClr val="000000"/>
                  </a:solidFill>
                  <a:latin typeface="Arial Black" pitchFamily="34" charset="0"/>
                </a:rPr>
                <a:t>OAT</a:t>
              </a:r>
              <a:endParaRPr lang="en-US"/>
            </a:p>
          </p:txBody>
        </p:sp>
        <p:sp>
          <p:nvSpPr>
            <p:cNvPr id="170" name="Freeform 569">
              <a:extLst>
                <a:ext uri="{FF2B5EF4-FFF2-40B4-BE49-F238E27FC236}">
                  <a16:creationId xmlns:a16="http://schemas.microsoft.com/office/drawing/2014/main" id="{A12D85C8-A49D-4EC1-BA86-5C55E9C58ECF}"/>
                </a:ext>
              </a:extLst>
            </p:cNvPr>
            <p:cNvSpPr>
              <a:spLocks/>
            </p:cNvSpPr>
            <p:nvPr/>
          </p:nvSpPr>
          <p:spPr bwMode="auto">
            <a:xfrm>
              <a:off x="4351" y="1966"/>
              <a:ext cx="6" cy="167"/>
            </a:xfrm>
            <a:custGeom>
              <a:avLst/>
              <a:gdLst>
                <a:gd name="T0" fmla="*/ 32 w 32"/>
                <a:gd name="T1" fmla="*/ 0 h 835"/>
                <a:gd name="T2" fmla="*/ 0 w 32"/>
                <a:gd name="T3" fmla="*/ 33 h 835"/>
                <a:gd name="T4" fmla="*/ 0 w 32"/>
                <a:gd name="T5" fmla="*/ 835 h 835"/>
                <a:gd name="T6" fmla="*/ 32 w 32"/>
                <a:gd name="T7" fmla="*/ 835 h 835"/>
                <a:gd name="T8" fmla="*/ 32 w 32"/>
                <a:gd name="T9" fmla="*/ 0 h 835"/>
                <a:gd name="T10" fmla="*/ 0 60000 65536"/>
                <a:gd name="T11" fmla="*/ 0 60000 65536"/>
                <a:gd name="T12" fmla="*/ 0 60000 65536"/>
                <a:gd name="T13" fmla="*/ 0 60000 65536"/>
                <a:gd name="T14" fmla="*/ 0 60000 65536"/>
                <a:gd name="T15" fmla="*/ 0 w 32"/>
                <a:gd name="T16" fmla="*/ 0 h 835"/>
                <a:gd name="T17" fmla="*/ 32 w 32"/>
                <a:gd name="T18" fmla="*/ 835 h 835"/>
              </a:gdLst>
              <a:ahLst/>
              <a:cxnLst>
                <a:cxn ang="T10">
                  <a:pos x="T0" y="T1"/>
                </a:cxn>
                <a:cxn ang="T11">
                  <a:pos x="T2" y="T3"/>
                </a:cxn>
                <a:cxn ang="T12">
                  <a:pos x="T4" y="T5"/>
                </a:cxn>
                <a:cxn ang="T13">
                  <a:pos x="T6" y="T7"/>
                </a:cxn>
                <a:cxn ang="T14">
                  <a:pos x="T8" y="T9"/>
                </a:cxn>
              </a:cxnLst>
              <a:rect l="T15" t="T16" r="T17" b="T18"/>
              <a:pathLst>
                <a:path w="32" h="835">
                  <a:moveTo>
                    <a:pt x="32" y="0"/>
                  </a:moveTo>
                  <a:lnTo>
                    <a:pt x="0" y="33"/>
                  </a:lnTo>
                  <a:lnTo>
                    <a:pt x="0" y="835"/>
                  </a:lnTo>
                  <a:lnTo>
                    <a:pt x="32" y="835"/>
                  </a:lnTo>
                  <a:lnTo>
                    <a:pt x="32" y="0"/>
                  </a:lnTo>
                </a:path>
              </a:pathLst>
            </a:custGeom>
            <a:noFill/>
            <a:ln w="0">
              <a:solidFill>
                <a:srgbClr val="000000"/>
              </a:solidFill>
              <a:prstDash val="solid"/>
              <a:round/>
              <a:headEnd/>
              <a:tailEnd/>
            </a:ln>
          </p:spPr>
          <p:txBody>
            <a:bodyPr/>
            <a:lstStyle/>
            <a:p>
              <a:endParaRPr lang="en-US"/>
            </a:p>
          </p:txBody>
        </p:sp>
        <p:sp>
          <p:nvSpPr>
            <p:cNvPr id="171" name="Freeform 570">
              <a:extLst>
                <a:ext uri="{FF2B5EF4-FFF2-40B4-BE49-F238E27FC236}">
                  <a16:creationId xmlns:a16="http://schemas.microsoft.com/office/drawing/2014/main" id="{1B608516-1985-444E-93E8-649E34ACDCD5}"/>
                </a:ext>
              </a:extLst>
            </p:cNvPr>
            <p:cNvSpPr>
              <a:spLocks/>
            </p:cNvSpPr>
            <p:nvPr/>
          </p:nvSpPr>
          <p:spPr bwMode="auto">
            <a:xfrm>
              <a:off x="4020" y="2129"/>
              <a:ext cx="67" cy="7"/>
            </a:xfrm>
            <a:custGeom>
              <a:avLst/>
              <a:gdLst>
                <a:gd name="T0" fmla="*/ 400 w 400"/>
                <a:gd name="T1" fmla="*/ 32 h 32"/>
                <a:gd name="T2" fmla="*/ 400 w 400"/>
                <a:gd name="T3" fmla="*/ 0 h 32"/>
                <a:gd name="T4" fmla="*/ 0 w 400"/>
                <a:gd name="T5" fmla="*/ 32 h 32"/>
                <a:gd name="T6" fmla="*/ 400 w 400"/>
                <a:gd name="T7" fmla="*/ 32 h 32"/>
                <a:gd name="T8" fmla="*/ 0 60000 65536"/>
                <a:gd name="T9" fmla="*/ 0 60000 65536"/>
                <a:gd name="T10" fmla="*/ 0 60000 65536"/>
                <a:gd name="T11" fmla="*/ 0 60000 65536"/>
                <a:gd name="T12" fmla="*/ 0 w 400"/>
                <a:gd name="T13" fmla="*/ 0 h 32"/>
                <a:gd name="T14" fmla="*/ 400 w 400"/>
                <a:gd name="T15" fmla="*/ 32 h 32"/>
              </a:gdLst>
              <a:ahLst/>
              <a:cxnLst>
                <a:cxn ang="T8">
                  <a:pos x="T0" y="T1"/>
                </a:cxn>
                <a:cxn ang="T9">
                  <a:pos x="T2" y="T3"/>
                </a:cxn>
                <a:cxn ang="T10">
                  <a:pos x="T4" y="T5"/>
                </a:cxn>
                <a:cxn ang="T11">
                  <a:pos x="T6" y="T7"/>
                </a:cxn>
              </a:cxnLst>
              <a:rect l="T12" t="T13" r="T14" b="T15"/>
              <a:pathLst>
                <a:path w="400" h="32">
                  <a:moveTo>
                    <a:pt x="400" y="32"/>
                  </a:moveTo>
                  <a:lnTo>
                    <a:pt x="400" y="0"/>
                  </a:lnTo>
                  <a:lnTo>
                    <a:pt x="0" y="32"/>
                  </a:lnTo>
                  <a:lnTo>
                    <a:pt x="400" y="32"/>
                  </a:lnTo>
                  <a:close/>
                </a:path>
              </a:pathLst>
            </a:custGeom>
            <a:solidFill>
              <a:srgbClr val="000000"/>
            </a:solidFill>
            <a:ln w="9525">
              <a:noFill/>
              <a:round/>
              <a:headEnd/>
              <a:tailEnd/>
            </a:ln>
          </p:spPr>
          <p:txBody>
            <a:bodyPr/>
            <a:lstStyle/>
            <a:p>
              <a:endParaRPr lang="en-US"/>
            </a:p>
          </p:txBody>
        </p:sp>
        <p:sp>
          <p:nvSpPr>
            <p:cNvPr id="172" name="Freeform 571">
              <a:extLst>
                <a:ext uri="{FF2B5EF4-FFF2-40B4-BE49-F238E27FC236}">
                  <a16:creationId xmlns:a16="http://schemas.microsoft.com/office/drawing/2014/main" id="{47FDA5CA-1394-4C10-81C6-97D4F0EDB6A5}"/>
                </a:ext>
              </a:extLst>
            </p:cNvPr>
            <p:cNvSpPr>
              <a:spLocks/>
            </p:cNvSpPr>
            <p:nvPr/>
          </p:nvSpPr>
          <p:spPr bwMode="auto">
            <a:xfrm>
              <a:off x="4020" y="2129"/>
              <a:ext cx="67" cy="7"/>
            </a:xfrm>
            <a:custGeom>
              <a:avLst/>
              <a:gdLst>
                <a:gd name="T0" fmla="*/ 400 w 400"/>
                <a:gd name="T1" fmla="*/ 0 h 32"/>
                <a:gd name="T2" fmla="*/ 0 w 400"/>
                <a:gd name="T3" fmla="*/ 32 h 32"/>
                <a:gd name="T4" fmla="*/ 0 w 400"/>
                <a:gd name="T5" fmla="*/ 0 h 32"/>
                <a:gd name="T6" fmla="*/ 400 w 400"/>
                <a:gd name="T7" fmla="*/ 0 h 32"/>
                <a:gd name="T8" fmla="*/ 0 60000 65536"/>
                <a:gd name="T9" fmla="*/ 0 60000 65536"/>
                <a:gd name="T10" fmla="*/ 0 60000 65536"/>
                <a:gd name="T11" fmla="*/ 0 60000 65536"/>
                <a:gd name="T12" fmla="*/ 0 w 400"/>
                <a:gd name="T13" fmla="*/ 0 h 32"/>
                <a:gd name="T14" fmla="*/ 400 w 400"/>
                <a:gd name="T15" fmla="*/ 32 h 32"/>
              </a:gdLst>
              <a:ahLst/>
              <a:cxnLst>
                <a:cxn ang="T8">
                  <a:pos x="T0" y="T1"/>
                </a:cxn>
                <a:cxn ang="T9">
                  <a:pos x="T2" y="T3"/>
                </a:cxn>
                <a:cxn ang="T10">
                  <a:pos x="T4" y="T5"/>
                </a:cxn>
                <a:cxn ang="T11">
                  <a:pos x="T6" y="T7"/>
                </a:cxn>
              </a:cxnLst>
              <a:rect l="T12" t="T13" r="T14" b="T15"/>
              <a:pathLst>
                <a:path w="400" h="32">
                  <a:moveTo>
                    <a:pt x="400" y="0"/>
                  </a:moveTo>
                  <a:lnTo>
                    <a:pt x="0" y="32"/>
                  </a:lnTo>
                  <a:lnTo>
                    <a:pt x="0" y="0"/>
                  </a:lnTo>
                  <a:lnTo>
                    <a:pt x="400" y="0"/>
                  </a:lnTo>
                  <a:close/>
                </a:path>
              </a:pathLst>
            </a:custGeom>
            <a:solidFill>
              <a:srgbClr val="000000"/>
            </a:solidFill>
            <a:ln w="9525">
              <a:noFill/>
              <a:round/>
              <a:headEnd/>
              <a:tailEnd/>
            </a:ln>
          </p:spPr>
          <p:txBody>
            <a:bodyPr/>
            <a:lstStyle/>
            <a:p>
              <a:endParaRPr lang="en-US"/>
            </a:p>
          </p:txBody>
        </p:sp>
        <p:sp>
          <p:nvSpPr>
            <p:cNvPr id="173" name="Rectangle 572">
              <a:extLst>
                <a:ext uri="{FF2B5EF4-FFF2-40B4-BE49-F238E27FC236}">
                  <a16:creationId xmlns:a16="http://schemas.microsoft.com/office/drawing/2014/main" id="{F0342665-7978-49A2-BDBE-9A5E9882F7E2}"/>
                </a:ext>
              </a:extLst>
            </p:cNvPr>
            <p:cNvSpPr>
              <a:spLocks noChangeArrowheads="1"/>
            </p:cNvSpPr>
            <p:nvPr/>
          </p:nvSpPr>
          <p:spPr bwMode="auto">
            <a:xfrm>
              <a:off x="4789" y="1982"/>
              <a:ext cx="248" cy="165"/>
            </a:xfrm>
            <a:prstGeom prst="rect">
              <a:avLst/>
            </a:prstGeom>
            <a:noFill/>
            <a:ln w="9525">
              <a:noFill/>
              <a:miter lim="800000"/>
              <a:headEnd/>
              <a:tailEnd/>
            </a:ln>
          </p:spPr>
          <p:txBody>
            <a:bodyPr wrap="none" lIns="0" tIns="0" rIns="0" bIns="0">
              <a:spAutoFit/>
            </a:bodyPr>
            <a:lstStyle/>
            <a:p>
              <a:r>
                <a:rPr lang="en-US" sz="1100">
                  <a:solidFill>
                    <a:srgbClr val="000000"/>
                  </a:solidFill>
                  <a:latin typeface="Arial Black" pitchFamily="34" charset="0"/>
                </a:rPr>
                <a:t>FRID</a:t>
              </a:r>
              <a:endParaRPr lang="en-US"/>
            </a:p>
          </p:txBody>
        </p:sp>
        <p:sp>
          <p:nvSpPr>
            <p:cNvPr id="174" name="Rectangle 573">
              <a:extLst>
                <a:ext uri="{FF2B5EF4-FFF2-40B4-BE49-F238E27FC236}">
                  <a16:creationId xmlns:a16="http://schemas.microsoft.com/office/drawing/2014/main" id="{C04430DF-5448-4DD2-BCFB-B9C38728D5E8}"/>
                </a:ext>
              </a:extLst>
            </p:cNvPr>
            <p:cNvSpPr>
              <a:spLocks noChangeArrowheads="1"/>
            </p:cNvSpPr>
            <p:nvPr/>
          </p:nvSpPr>
          <p:spPr bwMode="auto">
            <a:xfrm>
              <a:off x="5195" y="1982"/>
              <a:ext cx="100" cy="165"/>
            </a:xfrm>
            <a:prstGeom prst="rect">
              <a:avLst/>
            </a:prstGeom>
            <a:noFill/>
            <a:ln w="9525">
              <a:noFill/>
              <a:miter lim="800000"/>
              <a:headEnd/>
              <a:tailEnd/>
            </a:ln>
          </p:spPr>
          <p:txBody>
            <a:bodyPr wrap="none" lIns="0" tIns="0" rIns="0" bIns="0">
              <a:spAutoFit/>
            </a:bodyPr>
            <a:lstStyle/>
            <a:p>
              <a:r>
                <a:rPr lang="en-US" sz="1100">
                  <a:solidFill>
                    <a:srgbClr val="000000"/>
                  </a:solidFill>
                  <a:latin typeface="Arial Black" pitchFamily="34" charset="0"/>
                </a:rPr>
                <a:t>S</a:t>
              </a:r>
              <a:endParaRPr lang="en-US"/>
            </a:p>
          </p:txBody>
        </p:sp>
        <p:sp>
          <p:nvSpPr>
            <p:cNvPr id="175" name="Rectangle 574">
              <a:extLst>
                <a:ext uri="{FF2B5EF4-FFF2-40B4-BE49-F238E27FC236}">
                  <a16:creationId xmlns:a16="http://schemas.microsoft.com/office/drawing/2014/main" id="{F2239797-BB87-424F-8D73-1D5FB1CB00F0}"/>
                </a:ext>
              </a:extLst>
            </p:cNvPr>
            <p:cNvSpPr>
              <a:spLocks noChangeArrowheads="1"/>
            </p:cNvSpPr>
            <p:nvPr/>
          </p:nvSpPr>
          <p:spPr bwMode="auto">
            <a:xfrm>
              <a:off x="5529" y="1982"/>
              <a:ext cx="100" cy="165"/>
            </a:xfrm>
            <a:prstGeom prst="rect">
              <a:avLst/>
            </a:prstGeom>
            <a:noFill/>
            <a:ln w="9525">
              <a:noFill/>
              <a:miter lim="800000"/>
              <a:headEnd/>
              <a:tailEnd/>
            </a:ln>
          </p:spPr>
          <p:txBody>
            <a:bodyPr wrap="none" lIns="0" tIns="0" rIns="0" bIns="0">
              <a:spAutoFit/>
            </a:bodyPr>
            <a:lstStyle/>
            <a:p>
              <a:r>
                <a:rPr lang="en-US" sz="1100">
                  <a:solidFill>
                    <a:srgbClr val="000000"/>
                  </a:solidFill>
                  <a:latin typeface="Arial Black" pitchFamily="34" charset="0"/>
                </a:rPr>
                <a:t>S</a:t>
              </a:r>
              <a:endParaRPr lang="en-US"/>
            </a:p>
          </p:txBody>
        </p:sp>
        <p:sp>
          <p:nvSpPr>
            <p:cNvPr id="176" name="Rectangle 575">
              <a:extLst>
                <a:ext uri="{FF2B5EF4-FFF2-40B4-BE49-F238E27FC236}">
                  <a16:creationId xmlns:a16="http://schemas.microsoft.com/office/drawing/2014/main" id="{75932099-0BB3-4E5B-ACB9-FD5AA266F4CA}"/>
                </a:ext>
              </a:extLst>
            </p:cNvPr>
            <p:cNvSpPr>
              <a:spLocks noChangeArrowheads="1"/>
            </p:cNvSpPr>
            <p:nvPr/>
          </p:nvSpPr>
          <p:spPr bwMode="auto">
            <a:xfrm>
              <a:off x="4020" y="2129"/>
              <a:ext cx="67" cy="7"/>
            </a:xfrm>
            <a:prstGeom prst="rect">
              <a:avLst/>
            </a:prstGeom>
            <a:noFill/>
            <a:ln w="0">
              <a:solidFill>
                <a:srgbClr val="000000"/>
              </a:solidFill>
              <a:miter lim="800000"/>
              <a:headEnd/>
              <a:tailEnd/>
            </a:ln>
          </p:spPr>
          <p:txBody>
            <a:bodyPr/>
            <a:lstStyle/>
            <a:p>
              <a:endParaRPr lang="en-US"/>
            </a:p>
          </p:txBody>
        </p:sp>
      </p:grpSp>
    </p:spTree>
    <p:extLst>
      <p:ext uri="{BB962C8B-B14F-4D97-AF65-F5344CB8AC3E}">
        <p14:creationId xmlns:p14="http://schemas.microsoft.com/office/powerpoint/2010/main" val="2211981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B2F02AA-1746-42D3-BC3E-B603647D8FCC}"/>
              </a:ext>
            </a:extLst>
          </p:cNvPr>
          <p:cNvSpPr>
            <a:spLocks noGrp="1"/>
          </p:cNvSpPr>
          <p:nvPr>
            <p:ph type="dt" sz="half" idx="10"/>
          </p:nvPr>
        </p:nvSpPr>
        <p:spPr/>
        <p:txBody>
          <a:bodyPr/>
          <a:lstStyle/>
          <a:p>
            <a:fld id="{F70EC1B4-15F1-43FF-80C8-CB0A4B6A49FD}" type="datetime1">
              <a:rPr lang="en-US" smtClean="0"/>
              <a:t>5/7/2020</a:t>
            </a:fld>
            <a:endParaRPr lang="en-US"/>
          </a:p>
        </p:txBody>
      </p:sp>
      <p:sp>
        <p:nvSpPr>
          <p:cNvPr id="5" name="Slide Number Placeholder 4">
            <a:extLst>
              <a:ext uri="{FF2B5EF4-FFF2-40B4-BE49-F238E27FC236}">
                <a16:creationId xmlns:a16="http://schemas.microsoft.com/office/drawing/2014/main" id="{4073C557-8889-4BAF-9E3E-5AA18DB3EB1A}"/>
              </a:ext>
            </a:extLst>
          </p:cNvPr>
          <p:cNvSpPr>
            <a:spLocks noGrp="1"/>
          </p:cNvSpPr>
          <p:nvPr>
            <p:ph type="sldNum" sz="quarter" idx="12"/>
          </p:nvPr>
        </p:nvSpPr>
        <p:spPr/>
        <p:txBody>
          <a:bodyPr/>
          <a:lstStyle/>
          <a:p>
            <a:fld id="{9FF7BE21-EAB2-4637-BF56-9CFDFCF66418}" type="slidenum">
              <a:rPr lang="en-US" smtClean="0"/>
              <a:t>4</a:t>
            </a:fld>
            <a:endParaRPr lang="en-US"/>
          </a:p>
        </p:txBody>
      </p:sp>
      <p:sp>
        <p:nvSpPr>
          <p:cNvPr id="6" name="Rectangle 2">
            <a:extLst>
              <a:ext uri="{FF2B5EF4-FFF2-40B4-BE49-F238E27FC236}">
                <a16:creationId xmlns:a16="http://schemas.microsoft.com/office/drawing/2014/main" id="{2EA00715-C1E8-4730-ADE1-190F9FB60B02}"/>
              </a:ext>
            </a:extLst>
          </p:cNvPr>
          <p:cNvSpPr txBox="1">
            <a:spLocks noChangeArrowheads="1"/>
          </p:cNvSpPr>
          <p:nvPr/>
        </p:nvSpPr>
        <p:spPr>
          <a:xfrm>
            <a:off x="685800" y="587397"/>
            <a:ext cx="7772400" cy="800100"/>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Pulse Code Modulation (PCM)</a:t>
            </a:r>
          </a:p>
        </p:txBody>
      </p:sp>
      <p:sp>
        <p:nvSpPr>
          <p:cNvPr id="7" name="Rectangle 3">
            <a:extLst>
              <a:ext uri="{FF2B5EF4-FFF2-40B4-BE49-F238E27FC236}">
                <a16:creationId xmlns:a16="http://schemas.microsoft.com/office/drawing/2014/main" id="{0075D0B2-7D24-490B-A429-A4955541C0A2}"/>
              </a:ext>
            </a:extLst>
          </p:cNvPr>
          <p:cNvSpPr txBox="1">
            <a:spLocks noChangeArrowheads="1"/>
          </p:cNvSpPr>
          <p:nvPr/>
        </p:nvSpPr>
        <p:spPr>
          <a:xfrm>
            <a:off x="685800" y="1781198"/>
            <a:ext cx="7772400" cy="411480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t>Patented in 1938</a:t>
            </a:r>
          </a:p>
          <a:p>
            <a:pPr marL="800100" lvl="1" indent="-342900" algn="l">
              <a:buFont typeface="Arial" panose="020B0604020202020204" pitchFamily="34" charset="0"/>
              <a:buChar char="•"/>
            </a:pPr>
            <a:r>
              <a:rPr lang="en-US" sz="2400" dirty="0"/>
              <a:t>ITT/France, by Sir Alec Reeves</a:t>
            </a:r>
          </a:p>
          <a:p>
            <a:pPr algn="l"/>
            <a:r>
              <a:rPr lang="en-US" sz="2800" dirty="0"/>
              <a:t>Benefits</a:t>
            </a:r>
          </a:p>
          <a:p>
            <a:pPr marL="800100" lvl="1" indent="-342900" algn="l">
              <a:buFont typeface="Arial" panose="020B0604020202020204" pitchFamily="34" charset="0"/>
              <a:buChar char="•"/>
            </a:pPr>
            <a:r>
              <a:rPr lang="en-US" sz="2400" dirty="0"/>
              <a:t>High Accuracy</a:t>
            </a:r>
          </a:p>
          <a:p>
            <a:pPr marL="800100" lvl="1" indent="-342900" algn="l">
              <a:buFont typeface="Arial" panose="020B0604020202020204" pitchFamily="34" charset="0"/>
              <a:buChar char="•"/>
            </a:pPr>
            <a:r>
              <a:rPr lang="en-US" sz="2400" dirty="0"/>
              <a:t>Digital Implementation means easy interface to computers</a:t>
            </a:r>
          </a:p>
          <a:p>
            <a:pPr marL="800100" lvl="1" indent="-342900" algn="l">
              <a:buFont typeface="Arial" panose="020B0604020202020204" pitchFamily="34" charset="0"/>
              <a:buChar char="•"/>
            </a:pPr>
            <a:r>
              <a:rPr lang="en-US" sz="2400" dirty="0"/>
              <a:t>Today’s Major Market</a:t>
            </a:r>
          </a:p>
          <a:p>
            <a:pPr algn="l"/>
            <a:r>
              <a:rPr lang="en-US" sz="2800" dirty="0"/>
              <a:t>Weaknesses</a:t>
            </a:r>
          </a:p>
          <a:p>
            <a:pPr marL="800100" lvl="1" indent="-342900" algn="l">
              <a:buFont typeface="Arial" panose="020B0604020202020204" pitchFamily="34" charset="0"/>
              <a:buChar char="•"/>
            </a:pPr>
            <a:r>
              <a:rPr lang="en-US" sz="2400" dirty="0"/>
              <a:t>High cost for a low number of channels</a:t>
            </a:r>
            <a:br>
              <a:rPr lang="en-US" sz="2400" dirty="0"/>
            </a:br>
            <a:r>
              <a:rPr lang="en-US" sz="2400" dirty="0"/>
              <a:t>(but that’s changing with market trends)</a:t>
            </a:r>
          </a:p>
        </p:txBody>
      </p:sp>
    </p:spTree>
    <p:extLst>
      <p:ext uri="{BB962C8B-B14F-4D97-AF65-F5344CB8AC3E}">
        <p14:creationId xmlns:p14="http://schemas.microsoft.com/office/powerpoint/2010/main" val="15412474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B2F02AA-1746-42D3-BC3E-B603647D8FCC}"/>
              </a:ext>
            </a:extLst>
          </p:cNvPr>
          <p:cNvSpPr>
            <a:spLocks noGrp="1"/>
          </p:cNvSpPr>
          <p:nvPr>
            <p:ph type="dt" sz="half" idx="10"/>
          </p:nvPr>
        </p:nvSpPr>
        <p:spPr/>
        <p:txBody>
          <a:bodyPr/>
          <a:lstStyle/>
          <a:p>
            <a:fld id="{F70EC1B4-15F1-43FF-80C8-CB0A4B6A49FD}" type="datetime1">
              <a:rPr lang="en-US" smtClean="0"/>
              <a:t>5/7/2020</a:t>
            </a:fld>
            <a:endParaRPr lang="en-US"/>
          </a:p>
        </p:txBody>
      </p:sp>
      <p:sp>
        <p:nvSpPr>
          <p:cNvPr id="5" name="Slide Number Placeholder 4">
            <a:extLst>
              <a:ext uri="{FF2B5EF4-FFF2-40B4-BE49-F238E27FC236}">
                <a16:creationId xmlns:a16="http://schemas.microsoft.com/office/drawing/2014/main" id="{4073C557-8889-4BAF-9E3E-5AA18DB3EB1A}"/>
              </a:ext>
            </a:extLst>
          </p:cNvPr>
          <p:cNvSpPr>
            <a:spLocks noGrp="1"/>
          </p:cNvSpPr>
          <p:nvPr>
            <p:ph type="sldNum" sz="quarter" idx="12"/>
          </p:nvPr>
        </p:nvSpPr>
        <p:spPr/>
        <p:txBody>
          <a:bodyPr/>
          <a:lstStyle/>
          <a:p>
            <a:fld id="{9FF7BE21-EAB2-4637-BF56-9CFDFCF66418}" type="slidenum">
              <a:rPr lang="en-US" smtClean="0"/>
              <a:t>40</a:t>
            </a:fld>
            <a:endParaRPr lang="en-US"/>
          </a:p>
        </p:txBody>
      </p:sp>
      <p:sp>
        <p:nvSpPr>
          <p:cNvPr id="6" name="Rectangle 10">
            <a:extLst>
              <a:ext uri="{FF2B5EF4-FFF2-40B4-BE49-F238E27FC236}">
                <a16:creationId xmlns:a16="http://schemas.microsoft.com/office/drawing/2014/main" id="{53BFF18F-6C58-44BF-AAC8-948955FE872C}"/>
              </a:ext>
            </a:extLst>
          </p:cNvPr>
          <p:cNvSpPr>
            <a:spLocks noChangeArrowheads="1"/>
          </p:cNvSpPr>
          <p:nvPr/>
        </p:nvSpPr>
        <p:spPr bwMode="auto">
          <a:xfrm>
            <a:off x="-30480" y="-46673"/>
            <a:ext cx="9204960" cy="6904673"/>
          </a:xfrm>
          <a:prstGeom prst="rect">
            <a:avLst/>
          </a:prstGeom>
          <a:solidFill>
            <a:schemeClr val="bg1"/>
          </a:solidFill>
          <a:ln w="12700">
            <a:solidFill>
              <a:schemeClr val="tx1"/>
            </a:solidFill>
            <a:miter lim="800000"/>
            <a:headEnd/>
            <a:tailEnd/>
          </a:ln>
        </p:spPr>
        <p:txBody>
          <a:bodyPr wrap="none" anchor="ctr"/>
          <a:lstStyle/>
          <a:p>
            <a:pPr marL="457200" lvl="4" algn="ctr" eaLnBrk="1" hangingPunct="1">
              <a:spcBef>
                <a:spcPct val="20000"/>
              </a:spcBef>
            </a:pPr>
            <a:endParaRPr lang="en-US" sz="1200" b="1" dirty="0"/>
          </a:p>
        </p:txBody>
      </p:sp>
      <p:graphicFrame>
        <p:nvGraphicFramePr>
          <p:cNvPr id="7" name="Object 2">
            <a:extLst>
              <a:ext uri="{FF2B5EF4-FFF2-40B4-BE49-F238E27FC236}">
                <a16:creationId xmlns:a16="http://schemas.microsoft.com/office/drawing/2014/main" id="{E72F22CD-F3EA-41B9-9F68-40C0D799E2BD}"/>
              </a:ext>
            </a:extLst>
          </p:cNvPr>
          <p:cNvGraphicFramePr>
            <a:graphicFrameLocks noChangeAspect="1"/>
          </p:cNvGraphicFramePr>
          <p:nvPr/>
        </p:nvGraphicFramePr>
        <p:xfrm>
          <a:off x="1587500" y="838200"/>
          <a:ext cx="6413500" cy="5816600"/>
        </p:xfrm>
        <a:graphic>
          <a:graphicData uri="http://schemas.openxmlformats.org/presentationml/2006/ole">
            <mc:AlternateContent xmlns:mc="http://schemas.openxmlformats.org/markup-compatibility/2006">
              <mc:Choice xmlns:v="urn:schemas-microsoft-com:vml" Requires="v">
                <p:oleObj spid="_x0000_s3098" name="Drawing" r:id="rId3" imgW="4381560" imgH="3825360" progId="">
                  <p:embed/>
                </p:oleObj>
              </mc:Choice>
              <mc:Fallback>
                <p:oleObj name="Drawing" r:id="rId3" imgW="4381560" imgH="3825360" progId="">
                  <p:embed/>
                  <p:pic>
                    <p:nvPicPr>
                      <p:cNvPr id="307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500" y="838200"/>
                        <a:ext cx="6413500" cy="581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3">
            <a:extLst>
              <a:ext uri="{FF2B5EF4-FFF2-40B4-BE49-F238E27FC236}">
                <a16:creationId xmlns:a16="http://schemas.microsoft.com/office/drawing/2014/main" id="{624D9CEF-3D5E-496C-B099-EC8200EC2729}"/>
              </a:ext>
            </a:extLst>
          </p:cNvPr>
          <p:cNvGraphicFramePr>
            <a:graphicFrameLocks noChangeAspect="1"/>
          </p:cNvGraphicFramePr>
          <p:nvPr/>
        </p:nvGraphicFramePr>
        <p:xfrm>
          <a:off x="4876800" y="4114800"/>
          <a:ext cx="4267200" cy="1752600"/>
        </p:xfrm>
        <a:graphic>
          <a:graphicData uri="http://schemas.openxmlformats.org/presentationml/2006/ole">
            <mc:AlternateContent xmlns:mc="http://schemas.openxmlformats.org/markup-compatibility/2006">
              <mc:Choice xmlns:v="urn:schemas-microsoft-com:vml" Requires="v">
                <p:oleObj spid="_x0000_s3099" name="Drawing" r:id="rId5" imgW="6315120" imgH="2476440" progId="">
                  <p:embed/>
                </p:oleObj>
              </mc:Choice>
              <mc:Fallback>
                <p:oleObj name="Drawing" r:id="rId5" imgW="6315120" imgH="2476440" progId="">
                  <p:embed/>
                  <p:pic>
                    <p:nvPicPr>
                      <p:cNvPr id="307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4114800"/>
                        <a:ext cx="42672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4">
            <a:extLst>
              <a:ext uri="{FF2B5EF4-FFF2-40B4-BE49-F238E27FC236}">
                <a16:creationId xmlns:a16="http://schemas.microsoft.com/office/drawing/2014/main" id="{B0E0811F-3B08-4ECC-A111-60B61273BAA8}"/>
              </a:ext>
            </a:extLst>
          </p:cNvPr>
          <p:cNvSpPr txBox="1">
            <a:spLocks noChangeArrowheads="1"/>
          </p:cNvSpPr>
          <p:nvPr/>
        </p:nvSpPr>
        <p:spPr bwMode="auto">
          <a:xfrm>
            <a:off x="7239000" y="1949450"/>
            <a:ext cx="1676400" cy="641350"/>
          </a:xfrm>
          <a:prstGeom prst="rect">
            <a:avLst/>
          </a:prstGeom>
          <a:noFill/>
          <a:ln w="9525">
            <a:noFill/>
            <a:miter lim="800000"/>
            <a:headEnd/>
            <a:tailEnd/>
          </a:ln>
        </p:spPr>
        <p:txBody>
          <a:bodyPr lIns="91279" tIns="45641" rIns="91279" bIns="45641">
            <a:spAutoFit/>
          </a:bodyPr>
          <a:lstStyle/>
          <a:p>
            <a:pPr>
              <a:spcBef>
                <a:spcPct val="50000"/>
              </a:spcBef>
            </a:pPr>
            <a:r>
              <a:rPr lang="en-US" sz="1000">
                <a:latin typeface="Arial Black" pitchFamily="34" charset="0"/>
              </a:rPr>
              <a:t>TO TRANSMITTER</a:t>
            </a:r>
          </a:p>
          <a:p>
            <a:pPr>
              <a:lnSpc>
                <a:spcPct val="80000"/>
              </a:lnSpc>
              <a:spcBef>
                <a:spcPct val="50000"/>
              </a:spcBef>
            </a:pPr>
            <a:r>
              <a:rPr lang="en-US" sz="1000">
                <a:latin typeface="Arial Black" pitchFamily="34" charset="0"/>
              </a:rPr>
              <a:t>TO DATA RECORDER</a:t>
            </a:r>
          </a:p>
          <a:p>
            <a:pPr>
              <a:lnSpc>
                <a:spcPct val="80000"/>
              </a:lnSpc>
              <a:spcBef>
                <a:spcPct val="50000"/>
              </a:spcBef>
            </a:pPr>
            <a:r>
              <a:rPr lang="en-US" sz="1000">
                <a:latin typeface="Arial Black" pitchFamily="34" charset="0"/>
              </a:rPr>
              <a:t>TO DATA RECORDER</a:t>
            </a:r>
          </a:p>
        </p:txBody>
      </p:sp>
      <p:sp>
        <p:nvSpPr>
          <p:cNvPr id="10" name="Rectangle 5">
            <a:extLst>
              <a:ext uri="{FF2B5EF4-FFF2-40B4-BE49-F238E27FC236}">
                <a16:creationId xmlns:a16="http://schemas.microsoft.com/office/drawing/2014/main" id="{5FA0D5CC-EC7D-4157-98DB-4DD701DE5BD8}"/>
              </a:ext>
            </a:extLst>
          </p:cNvPr>
          <p:cNvSpPr>
            <a:spLocks noChangeArrowheads="1"/>
          </p:cNvSpPr>
          <p:nvPr/>
        </p:nvSpPr>
        <p:spPr bwMode="auto">
          <a:xfrm>
            <a:off x="1524000" y="228600"/>
            <a:ext cx="7239000" cy="519113"/>
          </a:xfrm>
          <a:prstGeom prst="rect">
            <a:avLst/>
          </a:prstGeom>
          <a:noFill/>
          <a:ln w="9525">
            <a:noFill/>
            <a:miter lim="800000"/>
            <a:headEnd/>
            <a:tailEnd/>
          </a:ln>
        </p:spPr>
        <p:txBody>
          <a:bodyPr lIns="91279" tIns="45641" rIns="91279" bIns="45641">
            <a:spAutoFit/>
          </a:bodyPr>
          <a:lstStyle/>
          <a:p>
            <a:pPr algn="ctr"/>
            <a:r>
              <a:rPr lang="en-US" sz="2800" b="1"/>
              <a:t>AIRBORNE INSTRUMENTATION SYSTEM</a:t>
            </a:r>
            <a:r>
              <a:rPr lang="en-US" sz="2400">
                <a:solidFill>
                  <a:srgbClr val="FF5B35"/>
                </a:solidFill>
                <a:latin typeface="Arial Black" pitchFamily="34" charset="0"/>
              </a:rPr>
              <a:t> </a:t>
            </a:r>
          </a:p>
        </p:txBody>
      </p:sp>
      <p:sp>
        <p:nvSpPr>
          <p:cNvPr id="11" name="Text Box 6">
            <a:extLst>
              <a:ext uri="{FF2B5EF4-FFF2-40B4-BE49-F238E27FC236}">
                <a16:creationId xmlns:a16="http://schemas.microsoft.com/office/drawing/2014/main" id="{CFF39120-E13D-4370-91EB-5E43CC0112F6}"/>
              </a:ext>
            </a:extLst>
          </p:cNvPr>
          <p:cNvSpPr txBox="1">
            <a:spLocks noChangeArrowheads="1"/>
          </p:cNvSpPr>
          <p:nvPr/>
        </p:nvSpPr>
        <p:spPr bwMode="auto">
          <a:xfrm>
            <a:off x="5943600" y="1143000"/>
            <a:ext cx="3124200" cy="701675"/>
          </a:xfrm>
          <a:prstGeom prst="rect">
            <a:avLst/>
          </a:prstGeom>
          <a:noFill/>
          <a:ln w="9525">
            <a:noFill/>
            <a:miter lim="800000"/>
            <a:headEnd/>
            <a:tailEnd/>
          </a:ln>
        </p:spPr>
        <p:txBody>
          <a:bodyPr lIns="91279" tIns="45641" rIns="91279" bIns="45641">
            <a:spAutoFit/>
          </a:bodyPr>
          <a:lstStyle/>
          <a:p>
            <a:pPr>
              <a:spcBef>
                <a:spcPct val="50000"/>
              </a:spcBef>
            </a:pPr>
            <a:r>
              <a:rPr lang="en-US" sz="1000">
                <a:latin typeface="Arial Black" pitchFamily="34" charset="0"/>
              </a:rPr>
              <a:t>FULLY PROGRAMABLE </a:t>
            </a:r>
          </a:p>
          <a:p>
            <a:pPr>
              <a:spcBef>
                <a:spcPct val="50000"/>
              </a:spcBef>
            </a:pPr>
            <a:r>
              <a:rPr lang="en-US" sz="1000">
                <a:latin typeface="Arial Black" pitchFamily="34" charset="0"/>
              </a:rPr>
              <a:t>BITS/WORD: 10, 12, 14, 16 BITS</a:t>
            </a:r>
          </a:p>
          <a:p>
            <a:pPr>
              <a:spcBef>
                <a:spcPct val="50000"/>
              </a:spcBef>
            </a:pPr>
            <a:r>
              <a:rPr lang="en-US" sz="1000">
                <a:latin typeface="Arial Black" pitchFamily="34" charset="0"/>
              </a:rPr>
              <a:t>BIT RATES:  2.5 KBITS TO 40.0 MBITS</a:t>
            </a:r>
          </a:p>
        </p:txBody>
      </p:sp>
      <p:sp>
        <p:nvSpPr>
          <p:cNvPr id="12" name="Text Box 7">
            <a:extLst>
              <a:ext uri="{FF2B5EF4-FFF2-40B4-BE49-F238E27FC236}">
                <a16:creationId xmlns:a16="http://schemas.microsoft.com/office/drawing/2014/main" id="{97EE2900-C2B9-430F-A085-6849949A38AD}"/>
              </a:ext>
            </a:extLst>
          </p:cNvPr>
          <p:cNvSpPr txBox="1">
            <a:spLocks noChangeArrowheads="1"/>
          </p:cNvSpPr>
          <p:nvPr/>
        </p:nvSpPr>
        <p:spPr bwMode="auto">
          <a:xfrm>
            <a:off x="4572000" y="6324600"/>
            <a:ext cx="3810000" cy="304800"/>
          </a:xfrm>
          <a:prstGeom prst="rect">
            <a:avLst/>
          </a:prstGeom>
          <a:noFill/>
          <a:ln w="9525">
            <a:noFill/>
            <a:miter lim="800000"/>
            <a:headEnd/>
            <a:tailEnd/>
          </a:ln>
        </p:spPr>
        <p:txBody>
          <a:bodyPr lIns="91279" tIns="45641" rIns="91279" bIns="45641">
            <a:spAutoFit/>
          </a:bodyPr>
          <a:lstStyle/>
          <a:p>
            <a:pPr>
              <a:spcBef>
                <a:spcPct val="50000"/>
              </a:spcBef>
            </a:pPr>
            <a:r>
              <a:rPr lang="en-US" sz="1400">
                <a:latin typeface="Arial Black" pitchFamily="34" charset="0"/>
              </a:rPr>
              <a:t>FUNCTIONAL BLOCK DIAGRAM</a:t>
            </a:r>
          </a:p>
        </p:txBody>
      </p:sp>
      <p:sp>
        <p:nvSpPr>
          <p:cNvPr id="13" name="Text Box 8">
            <a:extLst>
              <a:ext uri="{FF2B5EF4-FFF2-40B4-BE49-F238E27FC236}">
                <a16:creationId xmlns:a16="http://schemas.microsoft.com/office/drawing/2014/main" id="{9D563F58-DE4B-47A9-BCB2-551D1CE5B60A}"/>
              </a:ext>
            </a:extLst>
          </p:cNvPr>
          <p:cNvSpPr txBox="1">
            <a:spLocks noChangeArrowheads="1"/>
          </p:cNvSpPr>
          <p:nvPr/>
        </p:nvSpPr>
        <p:spPr bwMode="auto">
          <a:xfrm>
            <a:off x="152400" y="1676400"/>
            <a:ext cx="2667000" cy="2638425"/>
          </a:xfrm>
          <a:prstGeom prst="rect">
            <a:avLst/>
          </a:prstGeom>
          <a:noFill/>
          <a:ln w="9525">
            <a:noFill/>
            <a:miter lim="800000"/>
            <a:headEnd/>
            <a:tailEnd/>
          </a:ln>
        </p:spPr>
        <p:txBody>
          <a:bodyPr lIns="91279" tIns="45641" rIns="91279" bIns="45641">
            <a:spAutoFit/>
          </a:bodyPr>
          <a:lstStyle/>
          <a:p>
            <a:pPr>
              <a:spcBef>
                <a:spcPct val="50000"/>
              </a:spcBef>
            </a:pPr>
            <a:r>
              <a:rPr lang="en-US">
                <a:solidFill>
                  <a:srgbClr val="F5430B"/>
                </a:solidFill>
                <a:latin typeface="Arial Black" pitchFamily="34" charset="0"/>
              </a:rPr>
              <a:t>FAMILY</a:t>
            </a:r>
            <a:r>
              <a:rPr lang="en-US" sz="1000">
                <a:latin typeface="Arial Black" pitchFamily="34" charset="0"/>
              </a:rPr>
              <a:t> </a:t>
            </a:r>
            <a:r>
              <a:rPr lang="en-US" sz="1000">
                <a:solidFill>
                  <a:srgbClr val="F5430B"/>
                </a:solidFill>
                <a:latin typeface="Arial Black" pitchFamily="34" charset="0"/>
              </a:rPr>
              <a:t>SIG COND</a:t>
            </a:r>
            <a:endParaRPr lang="en-US" sz="1000">
              <a:latin typeface="Arial Black" pitchFamily="34" charset="0"/>
            </a:endParaRPr>
          </a:p>
          <a:p>
            <a:pPr>
              <a:lnSpc>
                <a:spcPct val="70000"/>
              </a:lnSpc>
              <a:spcBef>
                <a:spcPct val="50000"/>
              </a:spcBef>
            </a:pPr>
            <a:r>
              <a:rPr lang="en-US" sz="1000">
                <a:latin typeface="Arial Black" pitchFamily="34" charset="0"/>
              </a:rPr>
              <a:t>TRANSDUCER EXCIT SUP</a:t>
            </a:r>
          </a:p>
          <a:p>
            <a:pPr>
              <a:lnSpc>
                <a:spcPct val="80000"/>
              </a:lnSpc>
              <a:spcBef>
                <a:spcPct val="50000"/>
              </a:spcBef>
            </a:pPr>
            <a:r>
              <a:rPr lang="en-US" sz="1000">
                <a:latin typeface="Arial Black" pitchFamily="34" charset="0"/>
              </a:rPr>
              <a:t>ANALOG DATA FILTER</a:t>
            </a:r>
          </a:p>
          <a:p>
            <a:pPr>
              <a:lnSpc>
                <a:spcPct val="80000"/>
              </a:lnSpc>
              <a:spcBef>
                <a:spcPct val="50000"/>
              </a:spcBef>
            </a:pPr>
            <a:r>
              <a:rPr lang="en-US" sz="1000">
                <a:latin typeface="Arial Black" pitchFamily="34" charset="0"/>
              </a:rPr>
              <a:t>RESISTIVE TEMPERATURE</a:t>
            </a:r>
          </a:p>
          <a:p>
            <a:pPr>
              <a:lnSpc>
                <a:spcPct val="30000"/>
              </a:lnSpc>
              <a:spcBef>
                <a:spcPct val="50000"/>
              </a:spcBef>
            </a:pPr>
            <a:r>
              <a:rPr lang="en-US" sz="1000">
                <a:latin typeface="Arial Black" pitchFamily="34" charset="0"/>
              </a:rPr>
              <a:t>SENSOR CONDITIONER</a:t>
            </a:r>
          </a:p>
          <a:p>
            <a:pPr>
              <a:spcBef>
                <a:spcPct val="50000"/>
              </a:spcBef>
            </a:pPr>
            <a:r>
              <a:rPr lang="en-US" sz="1000">
                <a:latin typeface="Arial Black" pitchFamily="34" charset="0"/>
              </a:rPr>
              <a:t>PHASE SENSITIVE DEMODULATOR</a:t>
            </a:r>
          </a:p>
          <a:p>
            <a:pPr>
              <a:spcBef>
                <a:spcPct val="50000"/>
              </a:spcBef>
            </a:pPr>
            <a:r>
              <a:rPr lang="en-US" sz="1000">
                <a:latin typeface="Arial Black" pitchFamily="34" charset="0"/>
              </a:rPr>
              <a:t>SYNCHRO/RESOLVER CONVERTER</a:t>
            </a:r>
          </a:p>
          <a:p>
            <a:pPr>
              <a:spcBef>
                <a:spcPct val="50000"/>
              </a:spcBef>
            </a:pPr>
            <a:r>
              <a:rPr lang="en-US" sz="1000">
                <a:latin typeface="Arial Black" pitchFamily="34" charset="0"/>
              </a:rPr>
              <a:t>PARALLEL DISCRETE MODULE</a:t>
            </a:r>
          </a:p>
          <a:p>
            <a:pPr>
              <a:spcBef>
                <a:spcPct val="50000"/>
              </a:spcBef>
            </a:pPr>
            <a:r>
              <a:rPr lang="en-US" sz="1000">
                <a:latin typeface="Arial Black" pitchFamily="34" charset="0"/>
              </a:rPr>
              <a:t>SERIAL DIGITAL COND</a:t>
            </a:r>
          </a:p>
          <a:p>
            <a:pPr>
              <a:spcBef>
                <a:spcPct val="50000"/>
              </a:spcBef>
            </a:pPr>
            <a:r>
              <a:rPr lang="en-US" sz="1000">
                <a:latin typeface="Arial Black" pitchFamily="34" charset="0"/>
              </a:rPr>
              <a:t>FREQ/PULSE TOTALIZER</a:t>
            </a:r>
          </a:p>
          <a:p>
            <a:pPr>
              <a:spcBef>
                <a:spcPct val="50000"/>
              </a:spcBef>
            </a:pPr>
            <a:r>
              <a:rPr lang="en-US" sz="1000">
                <a:latin typeface="Arial Black" pitchFamily="34" charset="0"/>
              </a:rPr>
              <a:t>ANALOG ATTENUATOR</a:t>
            </a:r>
          </a:p>
          <a:p>
            <a:pPr>
              <a:spcBef>
                <a:spcPct val="50000"/>
              </a:spcBef>
            </a:pPr>
            <a:r>
              <a:rPr lang="en-US" sz="1000">
                <a:latin typeface="Arial Black" pitchFamily="34" charset="0"/>
              </a:rPr>
              <a:t>CONTROL SIG GENERATOR</a:t>
            </a:r>
            <a:endParaRPr lang="en-US" sz="1200">
              <a:latin typeface="Arial Black" pitchFamily="34" charset="0"/>
            </a:endParaRPr>
          </a:p>
        </p:txBody>
      </p:sp>
    </p:spTree>
    <p:extLst>
      <p:ext uri="{BB962C8B-B14F-4D97-AF65-F5344CB8AC3E}">
        <p14:creationId xmlns:p14="http://schemas.microsoft.com/office/powerpoint/2010/main" val="7747065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B2F02AA-1746-42D3-BC3E-B603647D8FCC}"/>
              </a:ext>
            </a:extLst>
          </p:cNvPr>
          <p:cNvSpPr>
            <a:spLocks noGrp="1"/>
          </p:cNvSpPr>
          <p:nvPr>
            <p:ph type="dt" sz="half" idx="10"/>
          </p:nvPr>
        </p:nvSpPr>
        <p:spPr/>
        <p:txBody>
          <a:bodyPr/>
          <a:lstStyle/>
          <a:p>
            <a:fld id="{F70EC1B4-15F1-43FF-80C8-CB0A4B6A49FD}" type="datetime1">
              <a:rPr lang="en-US" smtClean="0"/>
              <a:t>5/7/2020</a:t>
            </a:fld>
            <a:endParaRPr lang="en-US"/>
          </a:p>
        </p:txBody>
      </p:sp>
      <p:sp>
        <p:nvSpPr>
          <p:cNvPr id="5" name="Slide Number Placeholder 4">
            <a:extLst>
              <a:ext uri="{FF2B5EF4-FFF2-40B4-BE49-F238E27FC236}">
                <a16:creationId xmlns:a16="http://schemas.microsoft.com/office/drawing/2014/main" id="{4073C557-8889-4BAF-9E3E-5AA18DB3EB1A}"/>
              </a:ext>
            </a:extLst>
          </p:cNvPr>
          <p:cNvSpPr>
            <a:spLocks noGrp="1"/>
          </p:cNvSpPr>
          <p:nvPr>
            <p:ph type="sldNum" sz="quarter" idx="12"/>
          </p:nvPr>
        </p:nvSpPr>
        <p:spPr/>
        <p:txBody>
          <a:bodyPr/>
          <a:lstStyle/>
          <a:p>
            <a:fld id="{9FF7BE21-EAB2-4637-BF56-9CFDFCF66418}" type="slidenum">
              <a:rPr lang="en-US" smtClean="0"/>
              <a:t>41</a:t>
            </a:fld>
            <a:endParaRPr lang="en-US"/>
          </a:p>
        </p:txBody>
      </p:sp>
      <p:sp>
        <p:nvSpPr>
          <p:cNvPr id="6" name="Rectangle 248">
            <a:extLst>
              <a:ext uri="{FF2B5EF4-FFF2-40B4-BE49-F238E27FC236}">
                <a16:creationId xmlns:a16="http://schemas.microsoft.com/office/drawing/2014/main" id="{C37FB6BE-5A82-4008-9CB7-906E22AA15E5}"/>
              </a:ext>
            </a:extLst>
          </p:cNvPr>
          <p:cNvSpPr>
            <a:spLocks noChangeArrowheads="1"/>
          </p:cNvSpPr>
          <p:nvPr/>
        </p:nvSpPr>
        <p:spPr bwMode="auto">
          <a:xfrm>
            <a:off x="-26670" y="-53340"/>
            <a:ext cx="9219438" cy="7002780"/>
          </a:xfrm>
          <a:prstGeom prst="rect">
            <a:avLst/>
          </a:prstGeom>
          <a:solidFill>
            <a:schemeClr val="bg1"/>
          </a:solidFill>
          <a:ln w="12700">
            <a:solidFill>
              <a:schemeClr val="tx1"/>
            </a:solidFill>
            <a:miter lim="800000"/>
            <a:headEnd/>
            <a:tailEnd/>
          </a:ln>
        </p:spPr>
        <p:txBody>
          <a:bodyPr wrap="none" anchor="ctr"/>
          <a:lstStyle/>
          <a:p>
            <a:pPr marL="457200" lvl="4" algn="ctr" eaLnBrk="1" hangingPunct="1">
              <a:spcBef>
                <a:spcPct val="20000"/>
              </a:spcBef>
            </a:pPr>
            <a:endParaRPr lang="en-US" sz="1200" b="1"/>
          </a:p>
        </p:txBody>
      </p:sp>
      <p:sp>
        <p:nvSpPr>
          <p:cNvPr id="7" name="Rectangle 3">
            <a:extLst>
              <a:ext uri="{FF2B5EF4-FFF2-40B4-BE49-F238E27FC236}">
                <a16:creationId xmlns:a16="http://schemas.microsoft.com/office/drawing/2014/main" id="{CF1858BC-2608-479A-85F8-712C5D716226}"/>
              </a:ext>
            </a:extLst>
          </p:cNvPr>
          <p:cNvSpPr>
            <a:spLocks noChangeArrowheads="1"/>
          </p:cNvSpPr>
          <p:nvPr/>
        </p:nvSpPr>
        <p:spPr bwMode="auto">
          <a:xfrm>
            <a:off x="1066800" y="304800"/>
            <a:ext cx="8077200" cy="519113"/>
          </a:xfrm>
          <a:prstGeom prst="rect">
            <a:avLst/>
          </a:prstGeom>
          <a:noFill/>
          <a:ln w="9525">
            <a:noFill/>
            <a:miter lim="800000"/>
            <a:headEnd/>
            <a:tailEnd/>
          </a:ln>
        </p:spPr>
        <p:txBody>
          <a:bodyPr lIns="91407" tIns="45704" rIns="91407" bIns="45704">
            <a:spAutoFit/>
          </a:bodyPr>
          <a:lstStyle/>
          <a:p>
            <a:pPr algn="ctr"/>
            <a:r>
              <a:rPr lang="en-US" sz="2800" b="1"/>
              <a:t>AIRBORNE INSTRUMENTATION SYSTEM </a:t>
            </a:r>
          </a:p>
        </p:txBody>
      </p:sp>
      <p:sp>
        <p:nvSpPr>
          <p:cNvPr id="8" name="AutoShape 6">
            <a:extLst>
              <a:ext uri="{FF2B5EF4-FFF2-40B4-BE49-F238E27FC236}">
                <a16:creationId xmlns:a16="http://schemas.microsoft.com/office/drawing/2014/main" id="{D7F4C2A6-7E2F-4F66-BF7B-81CDC4A58890}"/>
              </a:ext>
            </a:extLst>
          </p:cNvPr>
          <p:cNvSpPr>
            <a:spLocks noChangeAspect="1" noChangeArrowheads="1" noTextEdit="1"/>
          </p:cNvSpPr>
          <p:nvPr/>
        </p:nvSpPr>
        <p:spPr bwMode="auto">
          <a:xfrm>
            <a:off x="0" y="1295400"/>
            <a:ext cx="9144000" cy="5562600"/>
          </a:xfrm>
          <a:prstGeom prst="rect">
            <a:avLst/>
          </a:prstGeom>
          <a:noFill/>
          <a:ln w="9525">
            <a:noFill/>
            <a:miter lim="800000"/>
            <a:headEnd/>
            <a:tailEnd/>
          </a:ln>
        </p:spPr>
        <p:txBody>
          <a:bodyPr/>
          <a:lstStyle/>
          <a:p>
            <a:endParaRPr lang="en-US"/>
          </a:p>
        </p:txBody>
      </p:sp>
      <p:grpSp>
        <p:nvGrpSpPr>
          <p:cNvPr id="9" name="Group 208">
            <a:extLst>
              <a:ext uri="{FF2B5EF4-FFF2-40B4-BE49-F238E27FC236}">
                <a16:creationId xmlns:a16="http://schemas.microsoft.com/office/drawing/2014/main" id="{F8BF916E-FA3F-4A0C-9A37-A7F66F1C45BE}"/>
              </a:ext>
            </a:extLst>
          </p:cNvPr>
          <p:cNvGrpSpPr>
            <a:grpSpLocks/>
          </p:cNvGrpSpPr>
          <p:nvPr/>
        </p:nvGrpSpPr>
        <p:grpSpPr bwMode="auto">
          <a:xfrm>
            <a:off x="125412" y="1295400"/>
            <a:ext cx="9018588" cy="5562600"/>
            <a:chOff x="0" y="816"/>
            <a:chExt cx="5760" cy="3504"/>
          </a:xfrm>
        </p:grpSpPr>
        <p:sp>
          <p:nvSpPr>
            <p:cNvPr id="10" name="Rectangle 8">
              <a:extLst>
                <a:ext uri="{FF2B5EF4-FFF2-40B4-BE49-F238E27FC236}">
                  <a16:creationId xmlns:a16="http://schemas.microsoft.com/office/drawing/2014/main" id="{D42D4E86-8F93-45FF-915E-B1C7E227CD96}"/>
                </a:ext>
              </a:extLst>
            </p:cNvPr>
            <p:cNvSpPr>
              <a:spLocks noChangeArrowheads="1"/>
            </p:cNvSpPr>
            <p:nvPr/>
          </p:nvSpPr>
          <p:spPr bwMode="auto">
            <a:xfrm>
              <a:off x="0" y="816"/>
              <a:ext cx="5760" cy="3504"/>
            </a:xfrm>
            <a:prstGeom prst="rect">
              <a:avLst/>
            </a:prstGeom>
            <a:solidFill>
              <a:srgbClr val="FFFFFF"/>
            </a:solidFill>
            <a:ln w="0">
              <a:solidFill>
                <a:srgbClr val="FFFFFF"/>
              </a:solidFill>
              <a:miter lim="800000"/>
              <a:headEnd/>
              <a:tailEnd/>
            </a:ln>
          </p:spPr>
          <p:txBody>
            <a:bodyPr/>
            <a:lstStyle/>
            <a:p>
              <a:endParaRPr lang="en-US"/>
            </a:p>
          </p:txBody>
        </p:sp>
        <p:sp>
          <p:nvSpPr>
            <p:cNvPr id="11" name="Freeform 9">
              <a:extLst>
                <a:ext uri="{FF2B5EF4-FFF2-40B4-BE49-F238E27FC236}">
                  <a16:creationId xmlns:a16="http://schemas.microsoft.com/office/drawing/2014/main" id="{1CB2C80B-4B34-4815-8EFB-F27C999AE774}"/>
                </a:ext>
              </a:extLst>
            </p:cNvPr>
            <p:cNvSpPr>
              <a:spLocks/>
            </p:cNvSpPr>
            <p:nvPr/>
          </p:nvSpPr>
          <p:spPr bwMode="auto">
            <a:xfrm>
              <a:off x="1252" y="2032"/>
              <a:ext cx="532" cy="10"/>
            </a:xfrm>
            <a:custGeom>
              <a:avLst/>
              <a:gdLst>
                <a:gd name="T0" fmla="*/ 0 w 3192"/>
                <a:gd name="T1" fmla="*/ 0 h 48"/>
                <a:gd name="T2" fmla="*/ 0 w 3192"/>
                <a:gd name="T3" fmla="*/ 48 h 48"/>
                <a:gd name="T4" fmla="*/ 3192 w 3192"/>
                <a:gd name="T5" fmla="*/ 0 h 48"/>
                <a:gd name="T6" fmla="*/ 0 w 3192"/>
                <a:gd name="T7" fmla="*/ 0 h 48"/>
                <a:gd name="T8" fmla="*/ 0 60000 65536"/>
                <a:gd name="T9" fmla="*/ 0 60000 65536"/>
                <a:gd name="T10" fmla="*/ 0 60000 65536"/>
                <a:gd name="T11" fmla="*/ 0 60000 65536"/>
                <a:gd name="T12" fmla="*/ 0 w 3192"/>
                <a:gd name="T13" fmla="*/ 0 h 48"/>
                <a:gd name="T14" fmla="*/ 3192 w 3192"/>
                <a:gd name="T15" fmla="*/ 48 h 48"/>
              </a:gdLst>
              <a:ahLst/>
              <a:cxnLst>
                <a:cxn ang="T8">
                  <a:pos x="T0" y="T1"/>
                </a:cxn>
                <a:cxn ang="T9">
                  <a:pos x="T2" y="T3"/>
                </a:cxn>
                <a:cxn ang="T10">
                  <a:pos x="T4" y="T5"/>
                </a:cxn>
                <a:cxn ang="T11">
                  <a:pos x="T6" y="T7"/>
                </a:cxn>
              </a:cxnLst>
              <a:rect l="T12" t="T13" r="T14" b="T15"/>
              <a:pathLst>
                <a:path w="3192" h="48">
                  <a:moveTo>
                    <a:pt x="0" y="0"/>
                  </a:moveTo>
                  <a:lnTo>
                    <a:pt x="0" y="48"/>
                  </a:lnTo>
                  <a:lnTo>
                    <a:pt x="3192" y="0"/>
                  </a:lnTo>
                  <a:lnTo>
                    <a:pt x="0" y="0"/>
                  </a:lnTo>
                  <a:close/>
                </a:path>
              </a:pathLst>
            </a:custGeom>
            <a:solidFill>
              <a:srgbClr val="000000"/>
            </a:solidFill>
            <a:ln w="9525">
              <a:noFill/>
              <a:round/>
              <a:headEnd/>
              <a:tailEnd/>
            </a:ln>
          </p:spPr>
          <p:txBody>
            <a:bodyPr/>
            <a:lstStyle/>
            <a:p>
              <a:endParaRPr lang="en-US"/>
            </a:p>
          </p:txBody>
        </p:sp>
        <p:sp>
          <p:nvSpPr>
            <p:cNvPr id="12" name="Freeform 10">
              <a:extLst>
                <a:ext uri="{FF2B5EF4-FFF2-40B4-BE49-F238E27FC236}">
                  <a16:creationId xmlns:a16="http://schemas.microsoft.com/office/drawing/2014/main" id="{050C1DD9-29E6-45B3-A2BA-A2140BAC6615}"/>
                </a:ext>
              </a:extLst>
            </p:cNvPr>
            <p:cNvSpPr>
              <a:spLocks/>
            </p:cNvSpPr>
            <p:nvPr/>
          </p:nvSpPr>
          <p:spPr bwMode="auto">
            <a:xfrm>
              <a:off x="1252" y="2032"/>
              <a:ext cx="532" cy="10"/>
            </a:xfrm>
            <a:custGeom>
              <a:avLst/>
              <a:gdLst>
                <a:gd name="T0" fmla="*/ 0 w 3192"/>
                <a:gd name="T1" fmla="*/ 48 h 48"/>
                <a:gd name="T2" fmla="*/ 3192 w 3192"/>
                <a:gd name="T3" fmla="*/ 0 h 48"/>
                <a:gd name="T4" fmla="*/ 3192 w 3192"/>
                <a:gd name="T5" fmla="*/ 48 h 48"/>
                <a:gd name="T6" fmla="*/ 0 w 3192"/>
                <a:gd name="T7" fmla="*/ 48 h 48"/>
                <a:gd name="T8" fmla="*/ 0 60000 65536"/>
                <a:gd name="T9" fmla="*/ 0 60000 65536"/>
                <a:gd name="T10" fmla="*/ 0 60000 65536"/>
                <a:gd name="T11" fmla="*/ 0 60000 65536"/>
                <a:gd name="T12" fmla="*/ 0 w 3192"/>
                <a:gd name="T13" fmla="*/ 0 h 48"/>
                <a:gd name="T14" fmla="*/ 3192 w 3192"/>
                <a:gd name="T15" fmla="*/ 48 h 48"/>
              </a:gdLst>
              <a:ahLst/>
              <a:cxnLst>
                <a:cxn ang="T8">
                  <a:pos x="T0" y="T1"/>
                </a:cxn>
                <a:cxn ang="T9">
                  <a:pos x="T2" y="T3"/>
                </a:cxn>
                <a:cxn ang="T10">
                  <a:pos x="T4" y="T5"/>
                </a:cxn>
                <a:cxn ang="T11">
                  <a:pos x="T6" y="T7"/>
                </a:cxn>
              </a:cxnLst>
              <a:rect l="T12" t="T13" r="T14" b="T15"/>
              <a:pathLst>
                <a:path w="3192" h="48">
                  <a:moveTo>
                    <a:pt x="0" y="48"/>
                  </a:moveTo>
                  <a:lnTo>
                    <a:pt x="3192" y="0"/>
                  </a:lnTo>
                  <a:lnTo>
                    <a:pt x="3192" y="48"/>
                  </a:lnTo>
                  <a:lnTo>
                    <a:pt x="0" y="48"/>
                  </a:lnTo>
                  <a:close/>
                </a:path>
              </a:pathLst>
            </a:custGeom>
            <a:solidFill>
              <a:srgbClr val="000000"/>
            </a:solidFill>
            <a:ln w="9525">
              <a:noFill/>
              <a:round/>
              <a:headEnd/>
              <a:tailEnd/>
            </a:ln>
          </p:spPr>
          <p:txBody>
            <a:bodyPr/>
            <a:lstStyle/>
            <a:p>
              <a:endParaRPr lang="en-US"/>
            </a:p>
          </p:txBody>
        </p:sp>
        <p:sp>
          <p:nvSpPr>
            <p:cNvPr id="13" name="Rectangle 11">
              <a:extLst>
                <a:ext uri="{FF2B5EF4-FFF2-40B4-BE49-F238E27FC236}">
                  <a16:creationId xmlns:a16="http://schemas.microsoft.com/office/drawing/2014/main" id="{6FED89DB-54F3-4904-A844-E7A3D570BC6E}"/>
                </a:ext>
              </a:extLst>
            </p:cNvPr>
            <p:cNvSpPr>
              <a:spLocks noChangeArrowheads="1"/>
            </p:cNvSpPr>
            <p:nvPr/>
          </p:nvSpPr>
          <p:spPr bwMode="auto">
            <a:xfrm>
              <a:off x="1252" y="2032"/>
              <a:ext cx="532" cy="10"/>
            </a:xfrm>
            <a:prstGeom prst="rect">
              <a:avLst/>
            </a:prstGeom>
            <a:noFill/>
            <a:ln w="0">
              <a:solidFill>
                <a:srgbClr val="000000"/>
              </a:solidFill>
              <a:miter lim="800000"/>
              <a:headEnd/>
              <a:tailEnd/>
            </a:ln>
          </p:spPr>
          <p:txBody>
            <a:bodyPr/>
            <a:lstStyle/>
            <a:p>
              <a:endParaRPr lang="en-US"/>
            </a:p>
          </p:txBody>
        </p:sp>
        <p:sp>
          <p:nvSpPr>
            <p:cNvPr id="14" name="Freeform 12">
              <a:extLst>
                <a:ext uri="{FF2B5EF4-FFF2-40B4-BE49-F238E27FC236}">
                  <a16:creationId xmlns:a16="http://schemas.microsoft.com/office/drawing/2014/main" id="{BF4F9BB1-2B82-4C8E-B39C-9AA85090A55A}"/>
                </a:ext>
              </a:extLst>
            </p:cNvPr>
            <p:cNvSpPr>
              <a:spLocks/>
            </p:cNvSpPr>
            <p:nvPr/>
          </p:nvSpPr>
          <p:spPr bwMode="auto">
            <a:xfrm>
              <a:off x="1252" y="2152"/>
              <a:ext cx="531" cy="10"/>
            </a:xfrm>
            <a:custGeom>
              <a:avLst/>
              <a:gdLst>
                <a:gd name="T0" fmla="*/ 0 w 3186"/>
                <a:gd name="T1" fmla="*/ 0 h 48"/>
                <a:gd name="T2" fmla="*/ 0 w 3186"/>
                <a:gd name="T3" fmla="*/ 48 h 48"/>
                <a:gd name="T4" fmla="*/ 3186 w 3186"/>
                <a:gd name="T5" fmla="*/ 0 h 48"/>
                <a:gd name="T6" fmla="*/ 0 w 3186"/>
                <a:gd name="T7" fmla="*/ 0 h 48"/>
                <a:gd name="T8" fmla="*/ 0 60000 65536"/>
                <a:gd name="T9" fmla="*/ 0 60000 65536"/>
                <a:gd name="T10" fmla="*/ 0 60000 65536"/>
                <a:gd name="T11" fmla="*/ 0 60000 65536"/>
                <a:gd name="T12" fmla="*/ 0 w 3186"/>
                <a:gd name="T13" fmla="*/ 0 h 48"/>
                <a:gd name="T14" fmla="*/ 3186 w 3186"/>
                <a:gd name="T15" fmla="*/ 48 h 48"/>
              </a:gdLst>
              <a:ahLst/>
              <a:cxnLst>
                <a:cxn ang="T8">
                  <a:pos x="T0" y="T1"/>
                </a:cxn>
                <a:cxn ang="T9">
                  <a:pos x="T2" y="T3"/>
                </a:cxn>
                <a:cxn ang="T10">
                  <a:pos x="T4" y="T5"/>
                </a:cxn>
                <a:cxn ang="T11">
                  <a:pos x="T6" y="T7"/>
                </a:cxn>
              </a:cxnLst>
              <a:rect l="T12" t="T13" r="T14" b="T15"/>
              <a:pathLst>
                <a:path w="3186" h="48">
                  <a:moveTo>
                    <a:pt x="0" y="0"/>
                  </a:moveTo>
                  <a:lnTo>
                    <a:pt x="0" y="48"/>
                  </a:lnTo>
                  <a:lnTo>
                    <a:pt x="3186" y="0"/>
                  </a:lnTo>
                  <a:lnTo>
                    <a:pt x="0" y="0"/>
                  </a:lnTo>
                  <a:close/>
                </a:path>
              </a:pathLst>
            </a:custGeom>
            <a:solidFill>
              <a:srgbClr val="000000"/>
            </a:solidFill>
            <a:ln w="9525">
              <a:noFill/>
              <a:round/>
              <a:headEnd/>
              <a:tailEnd/>
            </a:ln>
          </p:spPr>
          <p:txBody>
            <a:bodyPr/>
            <a:lstStyle/>
            <a:p>
              <a:endParaRPr lang="en-US"/>
            </a:p>
          </p:txBody>
        </p:sp>
        <p:sp>
          <p:nvSpPr>
            <p:cNvPr id="15" name="Freeform 13">
              <a:extLst>
                <a:ext uri="{FF2B5EF4-FFF2-40B4-BE49-F238E27FC236}">
                  <a16:creationId xmlns:a16="http://schemas.microsoft.com/office/drawing/2014/main" id="{AFADD998-D1F8-4259-9FBE-CA21C8B4DEB6}"/>
                </a:ext>
              </a:extLst>
            </p:cNvPr>
            <p:cNvSpPr>
              <a:spLocks/>
            </p:cNvSpPr>
            <p:nvPr/>
          </p:nvSpPr>
          <p:spPr bwMode="auto">
            <a:xfrm>
              <a:off x="1252" y="2152"/>
              <a:ext cx="531" cy="10"/>
            </a:xfrm>
            <a:custGeom>
              <a:avLst/>
              <a:gdLst>
                <a:gd name="T0" fmla="*/ 0 w 3186"/>
                <a:gd name="T1" fmla="*/ 48 h 48"/>
                <a:gd name="T2" fmla="*/ 3186 w 3186"/>
                <a:gd name="T3" fmla="*/ 0 h 48"/>
                <a:gd name="T4" fmla="*/ 3186 w 3186"/>
                <a:gd name="T5" fmla="*/ 48 h 48"/>
                <a:gd name="T6" fmla="*/ 0 w 3186"/>
                <a:gd name="T7" fmla="*/ 48 h 48"/>
                <a:gd name="T8" fmla="*/ 0 60000 65536"/>
                <a:gd name="T9" fmla="*/ 0 60000 65536"/>
                <a:gd name="T10" fmla="*/ 0 60000 65536"/>
                <a:gd name="T11" fmla="*/ 0 60000 65536"/>
                <a:gd name="T12" fmla="*/ 0 w 3186"/>
                <a:gd name="T13" fmla="*/ 0 h 48"/>
                <a:gd name="T14" fmla="*/ 3186 w 3186"/>
                <a:gd name="T15" fmla="*/ 48 h 48"/>
              </a:gdLst>
              <a:ahLst/>
              <a:cxnLst>
                <a:cxn ang="T8">
                  <a:pos x="T0" y="T1"/>
                </a:cxn>
                <a:cxn ang="T9">
                  <a:pos x="T2" y="T3"/>
                </a:cxn>
                <a:cxn ang="T10">
                  <a:pos x="T4" y="T5"/>
                </a:cxn>
                <a:cxn ang="T11">
                  <a:pos x="T6" y="T7"/>
                </a:cxn>
              </a:cxnLst>
              <a:rect l="T12" t="T13" r="T14" b="T15"/>
              <a:pathLst>
                <a:path w="3186" h="48">
                  <a:moveTo>
                    <a:pt x="0" y="48"/>
                  </a:moveTo>
                  <a:lnTo>
                    <a:pt x="3186" y="0"/>
                  </a:lnTo>
                  <a:lnTo>
                    <a:pt x="3186" y="48"/>
                  </a:lnTo>
                  <a:lnTo>
                    <a:pt x="0" y="48"/>
                  </a:lnTo>
                  <a:close/>
                </a:path>
              </a:pathLst>
            </a:custGeom>
            <a:solidFill>
              <a:srgbClr val="000000"/>
            </a:solidFill>
            <a:ln w="9525">
              <a:noFill/>
              <a:round/>
              <a:headEnd/>
              <a:tailEnd/>
            </a:ln>
          </p:spPr>
          <p:txBody>
            <a:bodyPr/>
            <a:lstStyle/>
            <a:p>
              <a:endParaRPr lang="en-US"/>
            </a:p>
          </p:txBody>
        </p:sp>
        <p:sp>
          <p:nvSpPr>
            <p:cNvPr id="16" name="Rectangle 14">
              <a:extLst>
                <a:ext uri="{FF2B5EF4-FFF2-40B4-BE49-F238E27FC236}">
                  <a16:creationId xmlns:a16="http://schemas.microsoft.com/office/drawing/2014/main" id="{63986B9D-AC81-44CA-8A71-B7188FA7C911}"/>
                </a:ext>
              </a:extLst>
            </p:cNvPr>
            <p:cNvSpPr>
              <a:spLocks noChangeArrowheads="1"/>
            </p:cNvSpPr>
            <p:nvPr/>
          </p:nvSpPr>
          <p:spPr bwMode="auto">
            <a:xfrm>
              <a:off x="1252" y="2152"/>
              <a:ext cx="531" cy="10"/>
            </a:xfrm>
            <a:prstGeom prst="rect">
              <a:avLst/>
            </a:prstGeom>
            <a:noFill/>
            <a:ln w="0">
              <a:solidFill>
                <a:srgbClr val="000000"/>
              </a:solidFill>
              <a:miter lim="800000"/>
              <a:headEnd/>
              <a:tailEnd/>
            </a:ln>
          </p:spPr>
          <p:txBody>
            <a:bodyPr/>
            <a:lstStyle/>
            <a:p>
              <a:endParaRPr lang="en-US"/>
            </a:p>
          </p:txBody>
        </p:sp>
        <p:sp>
          <p:nvSpPr>
            <p:cNvPr id="17" name="Freeform 15">
              <a:extLst>
                <a:ext uri="{FF2B5EF4-FFF2-40B4-BE49-F238E27FC236}">
                  <a16:creationId xmlns:a16="http://schemas.microsoft.com/office/drawing/2014/main" id="{7BA4634D-0175-4CD8-BBDE-041BF099080B}"/>
                </a:ext>
              </a:extLst>
            </p:cNvPr>
            <p:cNvSpPr>
              <a:spLocks/>
            </p:cNvSpPr>
            <p:nvPr/>
          </p:nvSpPr>
          <p:spPr bwMode="auto">
            <a:xfrm>
              <a:off x="1780" y="2097"/>
              <a:ext cx="437" cy="246"/>
            </a:xfrm>
            <a:custGeom>
              <a:avLst/>
              <a:gdLst>
                <a:gd name="T0" fmla="*/ 42 w 2622"/>
                <a:gd name="T1" fmla="*/ 1161 h 1231"/>
                <a:gd name="T2" fmla="*/ 0 w 2622"/>
                <a:gd name="T3" fmla="*/ 1231 h 1231"/>
                <a:gd name="T4" fmla="*/ 2622 w 2622"/>
                <a:gd name="T5" fmla="*/ 0 h 1231"/>
                <a:gd name="T6" fmla="*/ 42 w 2622"/>
                <a:gd name="T7" fmla="*/ 1161 h 1231"/>
                <a:gd name="T8" fmla="*/ 0 60000 65536"/>
                <a:gd name="T9" fmla="*/ 0 60000 65536"/>
                <a:gd name="T10" fmla="*/ 0 60000 65536"/>
                <a:gd name="T11" fmla="*/ 0 60000 65536"/>
                <a:gd name="T12" fmla="*/ 0 w 2622"/>
                <a:gd name="T13" fmla="*/ 0 h 1231"/>
                <a:gd name="T14" fmla="*/ 2622 w 2622"/>
                <a:gd name="T15" fmla="*/ 1231 h 1231"/>
              </a:gdLst>
              <a:ahLst/>
              <a:cxnLst>
                <a:cxn ang="T8">
                  <a:pos x="T0" y="T1"/>
                </a:cxn>
                <a:cxn ang="T9">
                  <a:pos x="T2" y="T3"/>
                </a:cxn>
                <a:cxn ang="T10">
                  <a:pos x="T4" y="T5"/>
                </a:cxn>
                <a:cxn ang="T11">
                  <a:pos x="T6" y="T7"/>
                </a:cxn>
              </a:cxnLst>
              <a:rect l="T12" t="T13" r="T14" b="T15"/>
              <a:pathLst>
                <a:path w="2622" h="1231">
                  <a:moveTo>
                    <a:pt x="42" y="1161"/>
                  </a:moveTo>
                  <a:lnTo>
                    <a:pt x="0" y="1231"/>
                  </a:lnTo>
                  <a:lnTo>
                    <a:pt x="2622" y="0"/>
                  </a:lnTo>
                  <a:lnTo>
                    <a:pt x="42" y="1161"/>
                  </a:lnTo>
                  <a:close/>
                </a:path>
              </a:pathLst>
            </a:custGeom>
            <a:solidFill>
              <a:srgbClr val="000000"/>
            </a:solidFill>
            <a:ln w="9525">
              <a:noFill/>
              <a:round/>
              <a:headEnd/>
              <a:tailEnd/>
            </a:ln>
          </p:spPr>
          <p:txBody>
            <a:bodyPr/>
            <a:lstStyle/>
            <a:p>
              <a:endParaRPr lang="en-US"/>
            </a:p>
          </p:txBody>
        </p:sp>
        <p:sp>
          <p:nvSpPr>
            <p:cNvPr id="18" name="Freeform 16">
              <a:extLst>
                <a:ext uri="{FF2B5EF4-FFF2-40B4-BE49-F238E27FC236}">
                  <a16:creationId xmlns:a16="http://schemas.microsoft.com/office/drawing/2014/main" id="{2B29ACCC-7446-41BA-96BD-ACF442BCAA2A}"/>
                </a:ext>
              </a:extLst>
            </p:cNvPr>
            <p:cNvSpPr>
              <a:spLocks/>
            </p:cNvSpPr>
            <p:nvPr/>
          </p:nvSpPr>
          <p:spPr bwMode="auto">
            <a:xfrm>
              <a:off x="1780" y="2097"/>
              <a:ext cx="456" cy="246"/>
            </a:xfrm>
            <a:custGeom>
              <a:avLst/>
              <a:gdLst>
                <a:gd name="T0" fmla="*/ 0 w 2736"/>
                <a:gd name="T1" fmla="*/ 1231 h 1231"/>
                <a:gd name="T2" fmla="*/ 2622 w 2736"/>
                <a:gd name="T3" fmla="*/ 0 h 1231"/>
                <a:gd name="T4" fmla="*/ 2736 w 2736"/>
                <a:gd name="T5" fmla="*/ 0 h 1231"/>
                <a:gd name="T6" fmla="*/ 0 w 2736"/>
                <a:gd name="T7" fmla="*/ 1231 h 1231"/>
                <a:gd name="T8" fmla="*/ 0 60000 65536"/>
                <a:gd name="T9" fmla="*/ 0 60000 65536"/>
                <a:gd name="T10" fmla="*/ 0 60000 65536"/>
                <a:gd name="T11" fmla="*/ 0 60000 65536"/>
                <a:gd name="T12" fmla="*/ 0 w 2736"/>
                <a:gd name="T13" fmla="*/ 0 h 1231"/>
                <a:gd name="T14" fmla="*/ 2736 w 2736"/>
                <a:gd name="T15" fmla="*/ 1231 h 1231"/>
              </a:gdLst>
              <a:ahLst/>
              <a:cxnLst>
                <a:cxn ang="T8">
                  <a:pos x="T0" y="T1"/>
                </a:cxn>
                <a:cxn ang="T9">
                  <a:pos x="T2" y="T3"/>
                </a:cxn>
                <a:cxn ang="T10">
                  <a:pos x="T4" y="T5"/>
                </a:cxn>
                <a:cxn ang="T11">
                  <a:pos x="T6" y="T7"/>
                </a:cxn>
              </a:cxnLst>
              <a:rect l="T12" t="T13" r="T14" b="T15"/>
              <a:pathLst>
                <a:path w="2736" h="1231">
                  <a:moveTo>
                    <a:pt x="0" y="1231"/>
                  </a:moveTo>
                  <a:lnTo>
                    <a:pt x="2622" y="0"/>
                  </a:lnTo>
                  <a:lnTo>
                    <a:pt x="2736" y="0"/>
                  </a:lnTo>
                  <a:lnTo>
                    <a:pt x="0" y="1231"/>
                  </a:lnTo>
                  <a:close/>
                </a:path>
              </a:pathLst>
            </a:custGeom>
            <a:solidFill>
              <a:srgbClr val="000000"/>
            </a:solidFill>
            <a:ln w="9525">
              <a:noFill/>
              <a:round/>
              <a:headEnd/>
              <a:tailEnd/>
            </a:ln>
          </p:spPr>
          <p:txBody>
            <a:bodyPr/>
            <a:lstStyle/>
            <a:p>
              <a:endParaRPr lang="en-US"/>
            </a:p>
          </p:txBody>
        </p:sp>
        <p:sp>
          <p:nvSpPr>
            <p:cNvPr id="19" name="Freeform 17">
              <a:extLst>
                <a:ext uri="{FF2B5EF4-FFF2-40B4-BE49-F238E27FC236}">
                  <a16:creationId xmlns:a16="http://schemas.microsoft.com/office/drawing/2014/main" id="{D03BDB3C-8294-47E8-82EB-C175A9C5CE29}"/>
                </a:ext>
              </a:extLst>
            </p:cNvPr>
            <p:cNvSpPr>
              <a:spLocks/>
            </p:cNvSpPr>
            <p:nvPr/>
          </p:nvSpPr>
          <p:spPr bwMode="auto">
            <a:xfrm>
              <a:off x="1780" y="2097"/>
              <a:ext cx="456" cy="246"/>
            </a:xfrm>
            <a:custGeom>
              <a:avLst/>
              <a:gdLst>
                <a:gd name="T0" fmla="*/ 42 w 2736"/>
                <a:gd name="T1" fmla="*/ 1161 h 1231"/>
                <a:gd name="T2" fmla="*/ 0 w 2736"/>
                <a:gd name="T3" fmla="*/ 1231 h 1231"/>
                <a:gd name="T4" fmla="*/ 2736 w 2736"/>
                <a:gd name="T5" fmla="*/ 0 h 1231"/>
                <a:gd name="T6" fmla="*/ 2622 w 2736"/>
                <a:gd name="T7" fmla="*/ 0 h 1231"/>
                <a:gd name="T8" fmla="*/ 42 w 2736"/>
                <a:gd name="T9" fmla="*/ 1161 h 1231"/>
                <a:gd name="T10" fmla="*/ 0 60000 65536"/>
                <a:gd name="T11" fmla="*/ 0 60000 65536"/>
                <a:gd name="T12" fmla="*/ 0 60000 65536"/>
                <a:gd name="T13" fmla="*/ 0 60000 65536"/>
                <a:gd name="T14" fmla="*/ 0 60000 65536"/>
                <a:gd name="T15" fmla="*/ 0 w 2736"/>
                <a:gd name="T16" fmla="*/ 0 h 1231"/>
                <a:gd name="T17" fmla="*/ 2736 w 2736"/>
                <a:gd name="T18" fmla="*/ 1231 h 1231"/>
              </a:gdLst>
              <a:ahLst/>
              <a:cxnLst>
                <a:cxn ang="T10">
                  <a:pos x="T0" y="T1"/>
                </a:cxn>
                <a:cxn ang="T11">
                  <a:pos x="T2" y="T3"/>
                </a:cxn>
                <a:cxn ang="T12">
                  <a:pos x="T4" y="T5"/>
                </a:cxn>
                <a:cxn ang="T13">
                  <a:pos x="T6" y="T7"/>
                </a:cxn>
                <a:cxn ang="T14">
                  <a:pos x="T8" y="T9"/>
                </a:cxn>
              </a:cxnLst>
              <a:rect l="T15" t="T16" r="T17" b="T18"/>
              <a:pathLst>
                <a:path w="2736" h="1231">
                  <a:moveTo>
                    <a:pt x="42" y="1161"/>
                  </a:moveTo>
                  <a:lnTo>
                    <a:pt x="0" y="1231"/>
                  </a:lnTo>
                  <a:lnTo>
                    <a:pt x="2736" y="0"/>
                  </a:lnTo>
                  <a:lnTo>
                    <a:pt x="2622" y="0"/>
                  </a:lnTo>
                  <a:lnTo>
                    <a:pt x="42" y="1161"/>
                  </a:lnTo>
                </a:path>
              </a:pathLst>
            </a:custGeom>
            <a:noFill/>
            <a:ln w="0">
              <a:solidFill>
                <a:srgbClr val="000000"/>
              </a:solidFill>
              <a:prstDash val="solid"/>
              <a:round/>
              <a:headEnd/>
              <a:tailEnd/>
            </a:ln>
          </p:spPr>
          <p:txBody>
            <a:bodyPr/>
            <a:lstStyle/>
            <a:p>
              <a:endParaRPr lang="en-US"/>
            </a:p>
          </p:txBody>
        </p:sp>
        <p:sp>
          <p:nvSpPr>
            <p:cNvPr id="20" name="Freeform 18">
              <a:extLst>
                <a:ext uri="{FF2B5EF4-FFF2-40B4-BE49-F238E27FC236}">
                  <a16:creationId xmlns:a16="http://schemas.microsoft.com/office/drawing/2014/main" id="{9E761A7A-411B-4713-ACA1-FB29C7C69F48}"/>
                </a:ext>
              </a:extLst>
            </p:cNvPr>
            <p:cNvSpPr>
              <a:spLocks/>
            </p:cNvSpPr>
            <p:nvPr/>
          </p:nvSpPr>
          <p:spPr bwMode="auto">
            <a:xfrm>
              <a:off x="1787" y="1864"/>
              <a:ext cx="449" cy="233"/>
            </a:xfrm>
            <a:custGeom>
              <a:avLst/>
              <a:gdLst>
                <a:gd name="T0" fmla="*/ 2580 w 2694"/>
                <a:gd name="T1" fmla="*/ 1163 h 1163"/>
                <a:gd name="T2" fmla="*/ 2694 w 2694"/>
                <a:gd name="T3" fmla="*/ 1163 h 1163"/>
                <a:gd name="T4" fmla="*/ 0 w 2694"/>
                <a:gd name="T5" fmla="*/ 0 h 1163"/>
                <a:gd name="T6" fmla="*/ 2580 w 2694"/>
                <a:gd name="T7" fmla="*/ 1163 h 1163"/>
                <a:gd name="T8" fmla="*/ 0 60000 65536"/>
                <a:gd name="T9" fmla="*/ 0 60000 65536"/>
                <a:gd name="T10" fmla="*/ 0 60000 65536"/>
                <a:gd name="T11" fmla="*/ 0 60000 65536"/>
                <a:gd name="T12" fmla="*/ 0 w 2694"/>
                <a:gd name="T13" fmla="*/ 0 h 1163"/>
                <a:gd name="T14" fmla="*/ 2694 w 2694"/>
                <a:gd name="T15" fmla="*/ 1163 h 1163"/>
              </a:gdLst>
              <a:ahLst/>
              <a:cxnLst>
                <a:cxn ang="T8">
                  <a:pos x="T0" y="T1"/>
                </a:cxn>
                <a:cxn ang="T9">
                  <a:pos x="T2" y="T3"/>
                </a:cxn>
                <a:cxn ang="T10">
                  <a:pos x="T4" y="T5"/>
                </a:cxn>
                <a:cxn ang="T11">
                  <a:pos x="T6" y="T7"/>
                </a:cxn>
              </a:cxnLst>
              <a:rect l="T12" t="T13" r="T14" b="T15"/>
              <a:pathLst>
                <a:path w="2694" h="1163">
                  <a:moveTo>
                    <a:pt x="2580" y="1163"/>
                  </a:moveTo>
                  <a:lnTo>
                    <a:pt x="2694" y="1163"/>
                  </a:lnTo>
                  <a:lnTo>
                    <a:pt x="0" y="0"/>
                  </a:lnTo>
                  <a:lnTo>
                    <a:pt x="2580" y="1163"/>
                  </a:lnTo>
                  <a:close/>
                </a:path>
              </a:pathLst>
            </a:custGeom>
            <a:solidFill>
              <a:srgbClr val="000000"/>
            </a:solidFill>
            <a:ln w="9525">
              <a:noFill/>
              <a:round/>
              <a:headEnd/>
              <a:tailEnd/>
            </a:ln>
          </p:spPr>
          <p:txBody>
            <a:bodyPr/>
            <a:lstStyle/>
            <a:p>
              <a:endParaRPr lang="en-US"/>
            </a:p>
          </p:txBody>
        </p:sp>
        <p:sp>
          <p:nvSpPr>
            <p:cNvPr id="21" name="Freeform 19">
              <a:extLst>
                <a:ext uri="{FF2B5EF4-FFF2-40B4-BE49-F238E27FC236}">
                  <a16:creationId xmlns:a16="http://schemas.microsoft.com/office/drawing/2014/main" id="{8E56F72A-D319-439B-AE83-CF5B2038EC02}"/>
                </a:ext>
              </a:extLst>
            </p:cNvPr>
            <p:cNvSpPr>
              <a:spLocks/>
            </p:cNvSpPr>
            <p:nvPr/>
          </p:nvSpPr>
          <p:spPr bwMode="auto">
            <a:xfrm>
              <a:off x="1780" y="1850"/>
              <a:ext cx="456" cy="247"/>
            </a:xfrm>
            <a:custGeom>
              <a:avLst/>
              <a:gdLst>
                <a:gd name="T0" fmla="*/ 2736 w 2736"/>
                <a:gd name="T1" fmla="*/ 1233 h 1233"/>
                <a:gd name="T2" fmla="*/ 42 w 2736"/>
                <a:gd name="T3" fmla="*/ 70 h 1233"/>
                <a:gd name="T4" fmla="*/ 0 w 2736"/>
                <a:gd name="T5" fmla="*/ 0 h 1233"/>
                <a:gd name="T6" fmla="*/ 2736 w 2736"/>
                <a:gd name="T7" fmla="*/ 1233 h 1233"/>
                <a:gd name="T8" fmla="*/ 0 60000 65536"/>
                <a:gd name="T9" fmla="*/ 0 60000 65536"/>
                <a:gd name="T10" fmla="*/ 0 60000 65536"/>
                <a:gd name="T11" fmla="*/ 0 60000 65536"/>
                <a:gd name="T12" fmla="*/ 0 w 2736"/>
                <a:gd name="T13" fmla="*/ 0 h 1233"/>
                <a:gd name="T14" fmla="*/ 2736 w 2736"/>
                <a:gd name="T15" fmla="*/ 1233 h 1233"/>
              </a:gdLst>
              <a:ahLst/>
              <a:cxnLst>
                <a:cxn ang="T8">
                  <a:pos x="T0" y="T1"/>
                </a:cxn>
                <a:cxn ang="T9">
                  <a:pos x="T2" y="T3"/>
                </a:cxn>
                <a:cxn ang="T10">
                  <a:pos x="T4" y="T5"/>
                </a:cxn>
                <a:cxn ang="T11">
                  <a:pos x="T6" y="T7"/>
                </a:cxn>
              </a:cxnLst>
              <a:rect l="T12" t="T13" r="T14" b="T15"/>
              <a:pathLst>
                <a:path w="2736" h="1233">
                  <a:moveTo>
                    <a:pt x="2736" y="1233"/>
                  </a:moveTo>
                  <a:lnTo>
                    <a:pt x="42" y="70"/>
                  </a:lnTo>
                  <a:lnTo>
                    <a:pt x="0" y="0"/>
                  </a:lnTo>
                  <a:lnTo>
                    <a:pt x="2736" y="1233"/>
                  </a:lnTo>
                  <a:close/>
                </a:path>
              </a:pathLst>
            </a:custGeom>
            <a:solidFill>
              <a:srgbClr val="000000"/>
            </a:solidFill>
            <a:ln w="9525">
              <a:noFill/>
              <a:round/>
              <a:headEnd/>
              <a:tailEnd/>
            </a:ln>
          </p:spPr>
          <p:txBody>
            <a:bodyPr/>
            <a:lstStyle/>
            <a:p>
              <a:endParaRPr lang="en-US"/>
            </a:p>
          </p:txBody>
        </p:sp>
        <p:sp>
          <p:nvSpPr>
            <p:cNvPr id="22" name="Freeform 20">
              <a:extLst>
                <a:ext uri="{FF2B5EF4-FFF2-40B4-BE49-F238E27FC236}">
                  <a16:creationId xmlns:a16="http://schemas.microsoft.com/office/drawing/2014/main" id="{FB6F3D0A-7BE9-407E-A40E-32D1E0DE2313}"/>
                </a:ext>
              </a:extLst>
            </p:cNvPr>
            <p:cNvSpPr>
              <a:spLocks/>
            </p:cNvSpPr>
            <p:nvPr/>
          </p:nvSpPr>
          <p:spPr bwMode="auto">
            <a:xfrm>
              <a:off x="1780" y="1850"/>
              <a:ext cx="456" cy="247"/>
            </a:xfrm>
            <a:custGeom>
              <a:avLst/>
              <a:gdLst>
                <a:gd name="T0" fmla="*/ 2622 w 2736"/>
                <a:gd name="T1" fmla="*/ 1233 h 1233"/>
                <a:gd name="T2" fmla="*/ 2736 w 2736"/>
                <a:gd name="T3" fmla="*/ 1233 h 1233"/>
                <a:gd name="T4" fmla="*/ 0 w 2736"/>
                <a:gd name="T5" fmla="*/ 0 h 1233"/>
                <a:gd name="T6" fmla="*/ 42 w 2736"/>
                <a:gd name="T7" fmla="*/ 70 h 1233"/>
                <a:gd name="T8" fmla="*/ 2622 w 2736"/>
                <a:gd name="T9" fmla="*/ 1233 h 1233"/>
                <a:gd name="T10" fmla="*/ 0 60000 65536"/>
                <a:gd name="T11" fmla="*/ 0 60000 65536"/>
                <a:gd name="T12" fmla="*/ 0 60000 65536"/>
                <a:gd name="T13" fmla="*/ 0 60000 65536"/>
                <a:gd name="T14" fmla="*/ 0 60000 65536"/>
                <a:gd name="T15" fmla="*/ 0 w 2736"/>
                <a:gd name="T16" fmla="*/ 0 h 1233"/>
                <a:gd name="T17" fmla="*/ 2736 w 2736"/>
                <a:gd name="T18" fmla="*/ 1233 h 1233"/>
              </a:gdLst>
              <a:ahLst/>
              <a:cxnLst>
                <a:cxn ang="T10">
                  <a:pos x="T0" y="T1"/>
                </a:cxn>
                <a:cxn ang="T11">
                  <a:pos x="T2" y="T3"/>
                </a:cxn>
                <a:cxn ang="T12">
                  <a:pos x="T4" y="T5"/>
                </a:cxn>
                <a:cxn ang="T13">
                  <a:pos x="T6" y="T7"/>
                </a:cxn>
                <a:cxn ang="T14">
                  <a:pos x="T8" y="T9"/>
                </a:cxn>
              </a:cxnLst>
              <a:rect l="T15" t="T16" r="T17" b="T18"/>
              <a:pathLst>
                <a:path w="2736" h="1233">
                  <a:moveTo>
                    <a:pt x="2622" y="1233"/>
                  </a:moveTo>
                  <a:lnTo>
                    <a:pt x="2736" y="1233"/>
                  </a:lnTo>
                  <a:lnTo>
                    <a:pt x="0" y="0"/>
                  </a:lnTo>
                  <a:lnTo>
                    <a:pt x="42" y="70"/>
                  </a:lnTo>
                  <a:lnTo>
                    <a:pt x="2622" y="1233"/>
                  </a:lnTo>
                </a:path>
              </a:pathLst>
            </a:custGeom>
            <a:noFill/>
            <a:ln w="0">
              <a:solidFill>
                <a:srgbClr val="000000"/>
              </a:solidFill>
              <a:prstDash val="solid"/>
              <a:round/>
              <a:headEnd/>
              <a:tailEnd/>
            </a:ln>
          </p:spPr>
          <p:txBody>
            <a:bodyPr/>
            <a:lstStyle/>
            <a:p>
              <a:endParaRPr lang="en-US"/>
            </a:p>
          </p:txBody>
        </p:sp>
        <p:sp>
          <p:nvSpPr>
            <p:cNvPr id="23" name="Freeform 21">
              <a:extLst>
                <a:ext uri="{FF2B5EF4-FFF2-40B4-BE49-F238E27FC236}">
                  <a16:creationId xmlns:a16="http://schemas.microsoft.com/office/drawing/2014/main" id="{05918B02-3A8D-49AC-A1B6-5EAFF196E31A}"/>
                </a:ext>
              </a:extLst>
            </p:cNvPr>
            <p:cNvSpPr>
              <a:spLocks/>
            </p:cNvSpPr>
            <p:nvPr/>
          </p:nvSpPr>
          <p:spPr bwMode="auto">
            <a:xfrm>
              <a:off x="1780" y="1850"/>
              <a:ext cx="7" cy="479"/>
            </a:xfrm>
            <a:custGeom>
              <a:avLst/>
              <a:gdLst>
                <a:gd name="T0" fmla="*/ 42 w 42"/>
                <a:gd name="T1" fmla="*/ 70 h 2394"/>
                <a:gd name="T2" fmla="*/ 0 w 42"/>
                <a:gd name="T3" fmla="*/ 0 h 2394"/>
                <a:gd name="T4" fmla="*/ 42 w 42"/>
                <a:gd name="T5" fmla="*/ 2394 h 2394"/>
                <a:gd name="T6" fmla="*/ 42 w 42"/>
                <a:gd name="T7" fmla="*/ 70 h 2394"/>
                <a:gd name="T8" fmla="*/ 0 60000 65536"/>
                <a:gd name="T9" fmla="*/ 0 60000 65536"/>
                <a:gd name="T10" fmla="*/ 0 60000 65536"/>
                <a:gd name="T11" fmla="*/ 0 60000 65536"/>
                <a:gd name="T12" fmla="*/ 0 w 42"/>
                <a:gd name="T13" fmla="*/ 0 h 2394"/>
                <a:gd name="T14" fmla="*/ 42 w 42"/>
                <a:gd name="T15" fmla="*/ 2394 h 2394"/>
              </a:gdLst>
              <a:ahLst/>
              <a:cxnLst>
                <a:cxn ang="T8">
                  <a:pos x="T0" y="T1"/>
                </a:cxn>
                <a:cxn ang="T9">
                  <a:pos x="T2" y="T3"/>
                </a:cxn>
                <a:cxn ang="T10">
                  <a:pos x="T4" y="T5"/>
                </a:cxn>
                <a:cxn ang="T11">
                  <a:pos x="T6" y="T7"/>
                </a:cxn>
              </a:cxnLst>
              <a:rect l="T12" t="T13" r="T14" b="T15"/>
              <a:pathLst>
                <a:path w="42" h="2394">
                  <a:moveTo>
                    <a:pt x="42" y="70"/>
                  </a:moveTo>
                  <a:lnTo>
                    <a:pt x="0" y="0"/>
                  </a:lnTo>
                  <a:lnTo>
                    <a:pt x="42" y="2394"/>
                  </a:lnTo>
                  <a:lnTo>
                    <a:pt x="42" y="70"/>
                  </a:lnTo>
                  <a:close/>
                </a:path>
              </a:pathLst>
            </a:custGeom>
            <a:solidFill>
              <a:srgbClr val="000000"/>
            </a:solidFill>
            <a:ln w="9525">
              <a:noFill/>
              <a:round/>
              <a:headEnd/>
              <a:tailEnd/>
            </a:ln>
          </p:spPr>
          <p:txBody>
            <a:bodyPr/>
            <a:lstStyle/>
            <a:p>
              <a:endParaRPr lang="en-US"/>
            </a:p>
          </p:txBody>
        </p:sp>
        <p:sp>
          <p:nvSpPr>
            <p:cNvPr id="24" name="Freeform 22">
              <a:extLst>
                <a:ext uri="{FF2B5EF4-FFF2-40B4-BE49-F238E27FC236}">
                  <a16:creationId xmlns:a16="http://schemas.microsoft.com/office/drawing/2014/main" id="{11E0ED33-C70D-4769-B41E-9EC9521A0964}"/>
                </a:ext>
              </a:extLst>
            </p:cNvPr>
            <p:cNvSpPr>
              <a:spLocks/>
            </p:cNvSpPr>
            <p:nvPr/>
          </p:nvSpPr>
          <p:spPr bwMode="auto">
            <a:xfrm>
              <a:off x="1780" y="1850"/>
              <a:ext cx="7" cy="493"/>
            </a:xfrm>
            <a:custGeom>
              <a:avLst/>
              <a:gdLst>
                <a:gd name="T0" fmla="*/ 0 w 42"/>
                <a:gd name="T1" fmla="*/ 0 h 2464"/>
                <a:gd name="T2" fmla="*/ 42 w 42"/>
                <a:gd name="T3" fmla="*/ 2394 h 2464"/>
                <a:gd name="T4" fmla="*/ 0 w 42"/>
                <a:gd name="T5" fmla="*/ 2464 h 2464"/>
                <a:gd name="T6" fmla="*/ 0 w 42"/>
                <a:gd name="T7" fmla="*/ 0 h 2464"/>
                <a:gd name="T8" fmla="*/ 0 60000 65536"/>
                <a:gd name="T9" fmla="*/ 0 60000 65536"/>
                <a:gd name="T10" fmla="*/ 0 60000 65536"/>
                <a:gd name="T11" fmla="*/ 0 60000 65536"/>
                <a:gd name="T12" fmla="*/ 0 w 42"/>
                <a:gd name="T13" fmla="*/ 0 h 2464"/>
                <a:gd name="T14" fmla="*/ 42 w 42"/>
                <a:gd name="T15" fmla="*/ 2464 h 2464"/>
              </a:gdLst>
              <a:ahLst/>
              <a:cxnLst>
                <a:cxn ang="T8">
                  <a:pos x="T0" y="T1"/>
                </a:cxn>
                <a:cxn ang="T9">
                  <a:pos x="T2" y="T3"/>
                </a:cxn>
                <a:cxn ang="T10">
                  <a:pos x="T4" y="T5"/>
                </a:cxn>
                <a:cxn ang="T11">
                  <a:pos x="T6" y="T7"/>
                </a:cxn>
              </a:cxnLst>
              <a:rect l="T12" t="T13" r="T14" b="T15"/>
              <a:pathLst>
                <a:path w="42" h="2464">
                  <a:moveTo>
                    <a:pt x="0" y="0"/>
                  </a:moveTo>
                  <a:lnTo>
                    <a:pt x="42" y="2394"/>
                  </a:lnTo>
                  <a:lnTo>
                    <a:pt x="0" y="2464"/>
                  </a:lnTo>
                  <a:lnTo>
                    <a:pt x="0" y="0"/>
                  </a:lnTo>
                  <a:close/>
                </a:path>
              </a:pathLst>
            </a:custGeom>
            <a:solidFill>
              <a:srgbClr val="000000"/>
            </a:solidFill>
            <a:ln w="9525">
              <a:noFill/>
              <a:round/>
              <a:headEnd/>
              <a:tailEnd/>
            </a:ln>
          </p:spPr>
          <p:txBody>
            <a:bodyPr/>
            <a:lstStyle/>
            <a:p>
              <a:endParaRPr lang="en-US"/>
            </a:p>
          </p:txBody>
        </p:sp>
        <p:sp>
          <p:nvSpPr>
            <p:cNvPr id="25" name="Freeform 23">
              <a:extLst>
                <a:ext uri="{FF2B5EF4-FFF2-40B4-BE49-F238E27FC236}">
                  <a16:creationId xmlns:a16="http://schemas.microsoft.com/office/drawing/2014/main" id="{E9F8F8C8-E7C5-4B5A-9884-618B7826D0C0}"/>
                </a:ext>
              </a:extLst>
            </p:cNvPr>
            <p:cNvSpPr>
              <a:spLocks/>
            </p:cNvSpPr>
            <p:nvPr/>
          </p:nvSpPr>
          <p:spPr bwMode="auto">
            <a:xfrm>
              <a:off x="1780" y="1850"/>
              <a:ext cx="7" cy="493"/>
            </a:xfrm>
            <a:custGeom>
              <a:avLst/>
              <a:gdLst>
                <a:gd name="T0" fmla="*/ 42 w 42"/>
                <a:gd name="T1" fmla="*/ 70 h 2464"/>
                <a:gd name="T2" fmla="*/ 0 w 42"/>
                <a:gd name="T3" fmla="*/ 0 h 2464"/>
                <a:gd name="T4" fmla="*/ 0 w 42"/>
                <a:gd name="T5" fmla="*/ 2464 h 2464"/>
                <a:gd name="T6" fmla="*/ 42 w 42"/>
                <a:gd name="T7" fmla="*/ 2394 h 2464"/>
                <a:gd name="T8" fmla="*/ 42 w 42"/>
                <a:gd name="T9" fmla="*/ 70 h 2464"/>
                <a:gd name="T10" fmla="*/ 0 60000 65536"/>
                <a:gd name="T11" fmla="*/ 0 60000 65536"/>
                <a:gd name="T12" fmla="*/ 0 60000 65536"/>
                <a:gd name="T13" fmla="*/ 0 60000 65536"/>
                <a:gd name="T14" fmla="*/ 0 60000 65536"/>
                <a:gd name="T15" fmla="*/ 0 w 42"/>
                <a:gd name="T16" fmla="*/ 0 h 2464"/>
                <a:gd name="T17" fmla="*/ 42 w 42"/>
                <a:gd name="T18" fmla="*/ 2464 h 2464"/>
              </a:gdLst>
              <a:ahLst/>
              <a:cxnLst>
                <a:cxn ang="T10">
                  <a:pos x="T0" y="T1"/>
                </a:cxn>
                <a:cxn ang="T11">
                  <a:pos x="T2" y="T3"/>
                </a:cxn>
                <a:cxn ang="T12">
                  <a:pos x="T4" y="T5"/>
                </a:cxn>
                <a:cxn ang="T13">
                  <a:pos x="T6" y="T7"/>
                </a:cxn>
                <a:cxn ang="T14">
                  <a:pos x="T8" y="T9"/>
                </a:cxn>
              </a:cxnLst>
              <a:rect l="T15" t="T16" r="T17" b="T18"/>
              <a:pathLst>
                <a:path w="42" h="2464">
                  <a:moveTo>
                    <a:pt x="42" y="70"/>
                  </a:moveTo>
                  <a:lnTo>
                    <a:pt x="0" y="0"/>
                  </a:lnTo>
                  <a:lnTo>
                    <a:pt x="0" y="2464"/>
                  </a:lnTo>
                  <a:lnTo>
                    <a:pt x="42" y="2394"/>
                  </a:lnTo>
                  <a:lnTo>
                    <a:pt x="42" y="70"/>
                  </a:lnTo>
                </a:path>
              </a:pathLst>
            </a:custGeom>
            <a:noFill/>
            <a:ln w="0">
              <a:solidFill>
                <a:srgbClr val="000000"/>
              </a:solidFill>
              <a:prstDash val="solid"/>
              <a:round/>
              <a:headEnd/>
              <a:tailEnd/>
            </a:ln>
          </p:spPr>
          <p:txBody>
            <a:bodyPr/>
            <a:lstStyle/>
            <a:p>
              <a:endParaRPr lang="en-US"/>
            </a:p>
          </p:txBody>
        </p:sp>
        <p:sp>
          <p:nvSpPr>
            <p:cNvPr id="26" name="Freeform 24">
              <a:extLst>
                <a:ext uri="{FF2B5EF4-FFF2-40B4-BE49-F238E27FC236}">
                  <a16:creationId xmlns:a16="http://schemas.microsoft.com/office/drawing/2014/main" id="{AAB488CA-67E3-44FB-8A3D-F428C57200A3}"/>
                </a:ext>
              </a:extLst>
            </p:cNvPr>
            <p:cNvSpPr>
              <a:spLocks/>
            </p:cNvSpPr>
            <p:nvPr/>
          </p:nvSpPr>
          <p:spPr bwMode="auto">
            <a:xfrm>
              <a:off x="2227" y="2092"/>
              <a:ext cx="573" cy="10"/>
            </a:xfrm>
            <a:custGeom>
              <a:avLst/>
              <a:gdLst>
                <a:gd name="T0" fmla="*/ 0 w 3438"/>
                <a:gd name="T1" fmla="*/ 0 h 48"/>
                <a:gd name="T2" fmla="*/ 0 w 3438"/>
                <a:gd name="T3" fmla="*/ 48 h 48"/>
                <a:gd name="T4" fmla="*/ 3438 w 3438"/>
                <a:gd name="T5" fmla="*/ 0 h 48"/>
                <a:gd name="T6" fmla="*/ 0 w 3438"/>
                <a:gd name="T7" fmla="*/ 0 h 48"/>
                <a:gd name="T8" fmla="*/ 0 60000 65536"/>
                <a:gd name="T9" fmla="*/ 0 60000 65536"/>
                <a:gd name="T10" fmla="*/ 0 60000 65536"/>
                <a:gd name="T11" fmla="*/ 0 60000 65536"/>
                <a:gd name="T12" fmla="*/ 0 w 3438"/>
                <a:gd name="T13" fmla="*/ 0 h 48"/>
                <a:gd name="T14" fmla="*/ 3438 w 3438"/>
                <a:gd name="T15" fmla="*/ 48 h 48"/>
              </a:gdLst>
              <a:ahLst/>
              <a:cxnLst>
                <a:cxn ang="T8">
                  <a:pos x="T0" y="T1"/>
                </a:cxn>
                <a:cxn ang="T9">
                  <a:pos x="T2" y="T3"/>
                </a:cxn>
                <a:cxn ang="T10">
                  <a:pos x="T4" y="T5"/>
                </a:cxn>
                <a:cxn ang="T11">
                  <a:pos x="T6" y="T7"/>
                </a:cxn>
              </a:cxnLst>
              <a:rect l="T12" t="T13" r="T14" b="T15"/>
              <a:pathLst>
                <a:path w="3438" h="48">
                  <a:moveTo>
                    <a:pt x="0" y="0"/>
                  </a:moveTo>
                  <a:lnTo>
                    <a:pt x="0" y="48"/>
                  </a:lnTo>
                  <a:lnTo>
                    <a:pt x="3438" y="0"/>
                  </a:lnTo>
                  <a:lnTo>
                    <a:pt x="0" y="0"/>
                  </a:lnTo>
                  <a:close/>
                </a:path>
              </a:pathLst>
            </a:custGeom>
            <a:solidFill>
              <a:srgbClr val="000000"/>
            </a:solidFill>
            <a:ln w="9525">
              <a:noFill/>
              <a:round/>
              <a:headEnd/>
              <a:tailEnd/>
            </a:ln>
          </p:spPr>
          <p:txBody>
            <a:bodyPr/>
            <a:lstStyle/>
            <a:p>
              <a:endParaRPr lang="en-US"/>
            </a:p>
          </p:txBody>
        </p:sp>
        <p:sp>
          <p:nvSpPr>
            <p:cNvPr id="27" name="Freeform 25">
              <a:extLst>
                <a:ext uri="{FF2B5EF4-FFF2-40B4-BE49-F238E27FC236}">
                  <a16:creationId xmlns:a16="http://schemas.microsoft.com/office/drawing/2014/main" id="{C7C2B2F5-13E7-467D-B2DF-60D4F776023A}"/>
                </a:ext>
              </a:extLst>
            </p:cNvPr>
            <p:cNvSpPr>
              <a:spLocks/>
            </p:cNvSpPr>
            <p:nvPr/>
          </p:nvSpPr>
          <p:spPr bwMode="auto">
            <a:xfrm>
              <a:off x="2227" y="2092"/>
              <a:ext cx="573" cy="10"/>
            </a:xfrm>
            <a:custGeom>
              <a:avLst/>
              <a:gdLst>
                <a:gd name="T0" fmla="*/ 0 w 3438"/>
                <a:gd name="T1" fmla="*/ 48 h 48"/>
                <a:gd name="T2" fmla="*/ 3438 w 3438"/>
                <a:gd name="T3" fmla="*/ 0 h 48"/>
                <a:gd name="T4" fmla="*/ 3438 w 3438"/>
                <a:gd name="T5" fmla="*/ 48 h 48"/>
                <a:gd name="T6" fmla="*/ 0 w 3438"/>
                <a:gd name="T7" fmla="*/ 48 h 48"/>
                <a:gd name="T8" fmla="*/ 0 60000 65536"/>
                <a:gd name="T9" fmla="*/ 0 60000 65536"/>
                <a:gd name="T10" fmla="*/ 0 60000 65536"/>
                <a:gd name="T11" fmla="*/ 0 60000 65536"/>
                <a:gd name="T12" fmla="*/ 0 w 3438"/>
                <a:gd name="T13" fmla="*/ 0 h 48"/>
                <a:gd name="T14" fmla="*/ 3438 w 3438"/>
                <a:gd name="T15" fmla="*/ 48 h 48"/>
              </a:gdLst>
              <a:ahLst/>
              <a:cxnLst>
                <a:cxn ang="T8">
                  <a:pos x="T0" y="T1"/>
                </a:cxn>
                <a:cxn ang="T9">
                  <a:pos x="T2" y="T3"/>
                </a:cxn>
                <a:cxn ang="T10">
                  <a:pos x="T4" y="T5"/>
                </a:cxn>
                <a:cxn ang="T11">
                  <a:pos x="T6" y="T7"/>
                </a:cxn>
              </a:cxnLst>
              <a:rect l="T12" t="T13" r="T14" b="T15"/>
              <a:pathLst>
                <a:path w="3438" h="48">
                  <a:moveTo>
                    <a:pt x="0" y="48"/>
                  </a:moveTo>
                  <a:lnTo>
                    <a:pt x="3438" y="0"/>
                  </a:lnTo>
                  <a:lnTo>
                    <a:pt x="3438" y="48"/>
                  </a:lnTo>
                  <a:lnTo>
                    <a:pt x="0" y="48"/>
                  </a:lnTo>
                  <a:close/>
                </a:path>
              </a:pathLst>
            </a:custGeom>
            <a:solidFill>
              <a:srgbClr val="000000"/>
            </a:solidFill>
            <a:ln w="9525">
              <a:noFill/>
              <a:round/>
              <a:headEnd/>
              <a:tailEnd/>
            </a:ln>
          </p:spPr>
          <p:txBody>
            <a:bodyPr/>
            <a:lstStyle/>
            <a:p>
              <a:endParaRPr lang="en-US"/>
            </a:p>
          </p:txBody>
        </p:sp>
        <p:sp>
          <p:nvSpPr>
            <p:cNvPr id="28" name="Rectangle 26">
              <a:extLst>
                <a:ext uri="{FF2B5EF4-FFF2-40B4-BE49-F238E27FC236}">
                  <a16:creationId xmlns:a16="http://schemas.microsoft.com/office/drawing/2014/main" id="{00B8D027-025D-44C3-83A0-55EBC3C4F850}"/>
                </a:ext>
              </a:extLst>
            </p:cNvPr>
            <p:cNvSpPr>
              <a:spLocks noChangeArrowheads="1"/>
            </p:cNvSpPr>
            <p:nvPr/>
          </p:nvSpPr>
          <p:spPr bwMode="auto">
            <a:xfrm>
              <a:off x="18" y="3158"/>
              <a:ext cx="340" cy="163"/>
            </a:xfrm>
            <a:prstGeom prst="rect">
              <a:avLst/>
            </a:prstGeom>
            <a:noFill/>
            <a:ln w="9525">
              <a:noFill/>
              <a:miter lim="800000"/>
              <a:headEnd/>
              <a:tailEnd/>
            </a:ln>
          </p:spPr>
          <p:txBody>
            <a:bodyPr wrap="none" lIns="0" tIns="0" rIns="0" bIns="0">
              <a:spAutoFit/>
            </a:bodyPr>
            <a:lstStyle/>
            <a:p>
              <a:r>
                <a:rPr lang="en-US" sz="1700">
                  <a:solidFill>
                    <a:srgbClr val="000000"/>
                  </a:solidFill>
                  <a:latin typeface="Arial Black" pitchFamily="34" charset="0"/>
                </a:rPr>
                <a:t>10 G</a:t>
              </a:r>
              <a:endParaRPr lang="en-US"/>
            </a:p>
          </p:txBody>
        </p:sp>
        <p:sp>
          <p:nvSpPr>
            <p:cNvPr id="29" name="Rectangle 27">
              <a:extLst>
                <a:ext uri="{FF2B5EF4-FFF2-40B4-BE49-F238E27FC236}">
                  <a16:creationId xmlns:a16="http://schemas.microsoft.com/office/drawing/2014/main" id="{1737B6D1-E791-41C2-AA14-07DB915777E2}"/>
                </a:ext>
              </a:extLst>
            </p:cNvPr>
            <p:cNvSpPr>
              <a:spLocks noChangeArrowheads="1"/>
            </p:cNvSpPr>
            <p:nvPr/>
          </p:nvSpPr>
          <p:spPr bwMode="auto">
            <a:xfrm>
              <a:off x="2227" y="2092"/>
              <a:ext cx="573" cy="10"/>
            </a:xfrm>
            <a:prstGeom prst="rect">
              <a:avLst/>
            </a:prstGeom>
            <a:noFill/>
            <a:ln w="0">
              <a:solidFill>
                <a:srgbClr val="000000"/>
              </a:solidFill>
              <a:miter lim="800000"/>
              <a:headEnd/>
              <a:tailEnd/>
            </a:ln>
          </p:spPr>
          <p:txBody>
            <a:bodyPr/>
            <a:lstStyle/>
            <a:p>
              <a:endParaRPr lang="en-US"/>
            </a:p>
          </p:txBody>
        </p:sp>
        <p:sp>
          <p:nvSpPr>
            <p:cNvPr id="30" name="Freeform 28">
              <a:extLst>
                <a:ext uri="{FF2B5EF4-FFF2-40B4-BE49-F238E27FC236}">
                  <a16:creationId xmlns:a16="http://schemas.microsoft.com/office/drawing/2014/main" id="{7721AC04-57F0-4EAC-9D56-E4AEB6DE4EF4}"/>
                </a:ext>
              </a:extLst>
            </p:cNvPr>
            <p:cNvSpPr>
              <a:spLocks/>
            </p:cNvSpPr>
            <p:nvPr/>
          </p:nvSpPr>
          <p:spPr bwMode="auto">
            <a:xfrm>
              <a:off x="345" y="3050"/>
              <a:ext cx="7" cy="801"/>
            </a:xfrm>
            <a:custGeom>
              <a:avLst/>
              <a:gdLst>
                <a:gd name="T0" fmla="*/ 43 w 43"/>
                <a:gd name="T1" fmla="*/ 0 h 4006"/>
                <a:gd name="T2" fmla="*/ 0 w 43"/>
                <a:gd name="T3" fmla="*/ 0 h 4006"/>
                <a:gd name="T4" fmla="*/ 43 w 43"/>
                <a:gd name="T5" fmla="*/ 4006 h 4006"/>
                <a:gd name="T6" fmla="*/ 43 w 43"/>
                <a:gd name="T7" fmla="*/ 0 h 4006"/>
                <a:gd name="T8" fmla="*/ 0 60000 65536"/>
                <a:gd name="T9" fmla="*/ 0 60000 65536"/>
                <a:gd name="T10" fmla="*/ 0 60000 65536"/>
                <a:gd name="T11" fmla="*/ 0 60000 65536"/>
                <a:gd name="T12" fmla="*/ 0 w 43"/>
                <a:gd name="T13" fmla="*/ 0 h 4006"/>
                <a:gd name="T14" fmla="*/ 43 w 43"/>
                <a:gd name="T15" fmla="*/ 4006 h 4006"/>
              </a:gdLst>
              <a:ahLst/>
              <a:cxnLst>
                <a:cxn ang="T8">
                  <a:pos x="T0" y="T1"/>
                </a:cxn>
                <a:cxn ang="T9">
                  <a:pos x="T2" y="T3"/>
                </a:cxn>
                <a:cxn ang="T10">
                  <a:pos x="T4" y="T5"/>
                </a:cxn>
                <a:cxn ang="T11">
                  <a:pos x="T6" y="T7"/>
                </a:cxn>
              </a:cxnLst>
              <a:rect l="T12" t="T13" r="T14" b="T15"/>
              <a:pathLst>
                <a:path w="43" h="4006">
                  <a:moveTo>
                    <a:pt x="43" y="0"/>
                  </a:moveTo>
                  <a:lnTo>
                    <a:pt x="0" y="0"/>
                  </a:lnTo>
                  <a:lnTo>
                    <a:pt x="43" y="4006"/>
                  </a:lnTo>
                  <a:lnTo>
                    <a:pt x="43" y="0"/>
                  </a:lnTo>
                  <a:close/>
                </a:path>
              </a:pathLst>
            </a:custGeom>
            <a:solidFill>
              <a:srgbClr val="000000"/>
            </a:solidFill>
            <a:ln w="9525">
              <a:noFill/>
              <a:round/>
              <a:headEnd/>
              <a:tailEnd/>
            </a:ln>
          </p:spPr>
          <p:txBody>
            <a:bodyPr/>
            <a:lstStyle/>
            <a:p>
              <a:endParaRPr lang="en-US"/>
            </a:p>
          </p:txBody>
        </p:sp>
        <p:sp>
          <p:nvSpPr>
            <p:cNvPr id="31" name="Freeform 29">
              <a:extLst>
                <a:ext uri="{FF2B5EF4-FFF2-40B4-BE49-F238E27FC236}">
                  <a16:creationId xmlns:a16="http://schemas.microsoft.com/office/drawing/2014/main" id="{7073735E-56F8-46BF-8E99-8C501452509E}"/>
                </a:ext>
              </a:extLst>
            </p:cNvPr>
            <p:cNvSpPr>
              <a:spLocks/>
            </p:cNvSpPr>
            <p:nvPr/>
          </p:nvSpPr>
          <p:spPr bwMode="auto">
            <a:xfrm>
              <a:off x="345" y="3050"/>
              <a:ext cx="7" cy="810"/>
            </a:xfrm>
            <a:custGeom>
              <a:avLst/>
              <a:gdLst>
                <a:gd name="T0" fmla="*/ 0 w 43"/>
                <a:gd name="T1" fmla="*/ 0 h 4054"/>
                <a:gd name="T2" fmla="*/ 43 w 43"/>
                <a:gd name="T3" fmla="*/ 4006 h 4054"/>
                <a:gd name="T4" fmla="*/ 0 w 43"/>
                <a:gd name="T5" fmla="*/ 4054 h 4054"/>
                <a:gd name="T6" fmla="*/ 0 w 43"/>
                <a:gd name="T7" fmla="*/ 0 h 4054"/>
                <a:gd name="T8" fmla="*/ 0 60000 65536"/>
                <a:gd name="T9" fmla="*/ 0 60000 65536"/>
                <a:gd name="T10" fmla="*/ 0 60000 65536"/>
                <a:gd name="T11" fmla="*/ 0 60000 65536"/>
                <a:gd name="T12" fmla="*/ 0 w 43"/>
                <a:gd name="T13" fmla="*/ 0 h 4054"/>
                <a:gd name="T14" fmla="*/ 43 w 43"/>
                <a:gd name="T15" fmla="*/ 4054 h 4054"/>
              </a:gdLst>
              <a:ahLst/>
              <a:cxnLst>
                <a:cxn ang="T8">
                  <a:pos x="T0" y="T1"/>
                </a:cxn>
                <a:cxn ang="T9">
                  <a:pos x="T2" y="T3"/>
                </a:cxn>
                <a:cxn ang="T10">
                  <a:pos x="T4" y="T5"/>
                </a:cxn>
                <a:cxn ang="T11">
                  <a:pos x="T6" y="T7"/>
                </a:cxn>
              </a:cxnLst>
              <a:rect l="T12" t="T13" r="T14" b="T15"/>
              <a:pathLst>
                <a:path w="43" h="4054">
                  <a:moveTo>
                    <a:pt x="0" y="0"/>
                  </a:moveTo>
                  <a:lnTo>
                    <a:pt x="43" y="4006"/>
                  </a:lnTo>
                  <a:lnTo>
                    <a:pt x="0" y="4054"/>
                  </a:lnTo>
                  <a:lnTo>
                    <a:pt x="0" y="0"/>
                  </a:lnTo>
                  <a:close/>
                </a:path>
              </a:pathLst>
            </a:custGeom>
            <a:solidFill>
              <a:srgbClr val="000000"/>
            </a:solidFill>
            <a:ln w="9525">
              <a:noFill/>
              <a:round/>
              <a:headEnd/>
              <a:tailEnd/>
            </a:ln>
          </p:spPr>
          <p:txBody>
            <a:bodyPr/>
            <a:lstStyle/>
            <a:p>
              <a:endParaRPr lang="en-US"/>
            </a:p>
          </p:txBody>
        </p:sp>
        <p:sp>
          <p:nvSpPr>
            <p:cNvPr id="32" name="Freeform 30">
              <a:extLst>
                <a:ext uri="{FF2B5EF4-FFF2-40B4-BE49-F238E27FC236}">
                  <a16:creationId xmlns:a16="http://schemas.microsoft.com/office/drawing/2014/main" id="{A234DBE0-AB71-4C0D-8761-7A0384E227DB}"/>
                </a:ext>
              </a:extLst>
            </p:cNvPr>
            <p:cNvSpPr>
              <a:spLocks/>
            </p:cNvSpPr>
            <p:nvPr/>
          </p:nvSpPr>
          <p:spPr bwMode="auto">
            <a:xfrm>
              <a:off x="345" y="3050"/>
              <a:ext cx="7" cy="810"/>
            </a:xfrm>
            <a:custGeom>
              <a:avLst/>
              <a:gdLst>
                <a:gd name="T0" fmla="*/ 43 w 43"/>
                <a:gd name="T1" fmla="*/ 0 h 4054"/>
                <a:gd name="T2" fmla="*/ 0 w 43"/>
                <a:gd name="T3" fmla="*/ 0 h 4054"/>
                <a:gd name="T4" fmla="*/ 0 w 43"/>
                <a:gd name="T5" fmla="*/ 4054 h 4054"/>
                <a:gd name="T6" fmla="*/ 43 w 43"/>
                <a:gd name="T7" fmla="*/ 4006 h 4054"/>
                <a:gd name="T8" fmla="*/ 43 w 43"/>
                <a:gd name="T9" fmla="*/ 0 h 4054"/>
                <a:gd name="T10" fmla="*/ 0 60000 65536"/>
                <a:gd name="T11" fmla="*/ 0 60000 65536"/>
                <a:gd name="T12" fmla="*/ 0 60000 65536"/>
                <a:gd name="T13" fmla="*/ 0 60000 65536"/>
                <a:gd name="T14" fmla="*/ 0 60000 65536"/>
                <a:gd name="T15" fmla="*/ 0 w 43"/>
                <a:gd name="T16" fmla="*/ 0 h 4054"/>
                <a:gd name="T17" fmla="*/ 43 w 43"/>
                <a:gd name="T18" fmla="*/ 4054 h 4054"/>
              </a:gdLst>
              <a:ahLst/>
              <a:cxnLst>
                <a:cxn ang="T10">
                  <a:pos x="T0" y="T1"/>
                </a:cxn>
                <a:cxn ang="T11">
                  <a:pos x="T2" y="T3"/>
                </a:cxn>
                <a:cxn ang="T12">
                  <a:pos x="T4" y="T5"/>
                </a:cxn>
                <a:cxn ang="T13">
                  <a:pos x="T6" y="T7"/>
                </a:cxn>
                <a:cxn ang="T14">
                  <a:pos x="T8" y="T9"/>
                </a:cxn>
              </a:cxnLst>
              <a:rect l="T15" t="T16" r="T17" b="T18"/>
              <a:pathLst>
                <a:path w="43" h="4054">
                  <a:moveTo>
                    <a:pt x="43" y="0"/>
                  </a:moveTo>
                  <a:lnTo>
                    <a:pt x="0" y="0"/>
                  </a:lnTo>
                  <a:lnTo>
                    <a:pt x="0" y="4054"/>
                  </a:lnTo>
                  <a:lnTo>
                    <a:pt x="43" y="4006"/>
                  </a:lnTo>
                  <a:lnTo>
                    <a:pt x="43" y="0"/>
                  </a:lnTo>
                </a:path>
              </a:pathLst>
            </a:custGeom>
            <a:noFill/>
            <a:ln w="0">
              <a:solidFill>
                <a:srgbClr val="000000"/>
              </a:solidFill>
              <a:prstDash val="solid"/>
              <a:round/>
              <a:headEnd/>
              <a:tailEnd/>
            </a:ln>
          </p:spPr>
          <p:txBody>
            <a:bodyPr/>
            <a:lstStyle/>
            <a:p>
              <a:endParaRPr lang="en-US"/>
            </a:p>
          </p:txBody>
        </p:sp>
        <p:sp>
          <p:nvSpPr>
            <p:cNvPr id="33" name="Freeform 31">
              <a:extLst>
                <a:ext uri="{FF2B5EF4-FFF2-40B4-BE49-F238E27FC236}">
                  <a16:creationId xmlns:a16="http://schemas.microsoft.com/office/drawing/2014/main" id="{6A010EDB-D206-4910-A954-0E069467BAD9}"/>
                </a:ext>
              </a:extLst>
            </p:cNvPr>
            <p:cNvSpPr>
              <a:spLocks/>
            </p:cNvSpPr>
            <p:nvPr/>
          </p:nvSpPr>
          <p:spPr bwMode="auto">
            <a:xfrm>
              <a:off x="345" y="3851"/>
              <a:ext cx="759" cy="9"/>
            </a:xfrm>
            <a:custGeom>
              <a:avLst/>
              <a:gdLst>
                <a:gd name="T0" fmla="*/ 43 w 4554"/>
                <a:gd name="T1" fmla="*/ 0 h 48"/>
                <a:gd name="T2" fmla="*/ 0 w 4554"/>
                <a:gd name="T3" fmla="*/ 48 h 48"/>
                <a:gd name="T4" fmla="*/ 4554 w 4554"/>
                <a:gd name="T5" fmla="*/ 0 h 48"/>
                <a:gd name="T6" fmla="*/ 43 w 4554"/>
                <a:gd name="T7" fmla="*/ 0 h 48"/>
                <a:gd name="T8" fmla="*/ 0 60000 65536"/>
                <a:gd name="T9" fmla="*/ 0 60000 65536"/>
                <a:gd name="T10" fmla="*/ 0 60000 65536"/>
                <a:gd name="T11" fmla="*/ 0 60000 65536"/>
                <a:gd name="T12" fmla="*/ 0 w 4554"/>
                <a:gd name="T13" fmla="*/ 0 h 48"/>
                <a:gd name="T14" fmla="*/ 4554 w 4554"/>
                <a:gd name="T15" fmla="*/ 48 h 48"/>
              </a:gdLst>
              <a:ahLst/>
              <a:cxnLst>
                <a:cxn ang="T8">
                  <a:pos x="T0" y="T1"/>
                </a:cxn>
                <a:cxn ang="T9">
                  <a:pos x="T2" y="T3"/>
                </a:cxn>
                <a:cxn ang="T10">
                  <a:pos x="T4" y="T5"/>
                </a:cxn>
                <a:cxn ang="T11">
                  <a:pos x="T6" y="T7"/>
                </a:cxn>
              </a:cxnLst>
              <a:rect l="T12" t="T13" r="T14" b="T15"/>
              <a:pathLst>
                <a:path w="4554" h="48">
                  <a:moveTo>
                    <a:pt x="43" y="0"/>
                  </a:moveTo>
                  <a:lnTo>
                    <a:pt x="0" y="48"/>
                  </a:lnTo>
                  <a:lnTo>
                    <a:pt x="4554" y="0"/>
                  </a:lnTo>
                  <a:lnTo>
                    <a:pt x="43" y="0"/>
                  </a:lnTo>
                  <a:close/>
                </a:path>
              </a:pathLst>
            </a:custGeom>
            <a:solidFill>
              <a:srgbClr val="000000"/>
            </a:solidFill>
            <a:ln w="9525">
              <a:noFill/>
              <a:round/>
              <a:headEnd/>
              <a:tailEnd/>
            </a:ln>
          </p:spPr>
          <p:txBody>
            <a:bodyPr/>
            <a:lstStyle/>
            <a:p>
              <a:endParaRPr lang="en-US"/>
            </a:p>
          </p:txBody>
        </p:sp>
        <p:sp>
          <p:nvSpPr>
            <p:cNvPr id="34" name="Freeform 32">
              <a:extLst>
                <a:ext uri="{FF2B5EF4-FFF2-40B4-BE49-F238E27FC236}">
                  <a16:creationId xmlns:a16="http://schemas.microsoft.com/office/drawing/2014/main" id="{D50770E1-AA9E-4E96-AF88-EE0092C2B20E}"/>
                </a:ext>
              </a:extLst>
            </p:cNvPr>
            <p:cNvSpPr>
              <a:spLocks/>
            </p:cNvSpPr>
            <p:nvPr/>
          </p:nvSpPr>
          <p:spPr bwMode="auto">
            <a:xfrm>
              <a:off x="345" y="3851"/>
              <a:ext cx="759" cy="9"/>
            </a:xfrm>
            <a:custGeom>
              <a:avLst/>
              <a:gdLst>
                <a:gd name="T0" fmla="*/ 0 w 4554"/>
                <a:gd name="T1" fmla="*/ 48 h 48"/>
                <a:gd name="T2" fmla="*/ 4554 w 4554"/>
                <a:gd name="T3" fmla="*/ 0 h 48"/>
                <a:gd name="T4" fmla="*/ 4554 w 4554"/>
                <a:gd name="T5" fmla="*/ 48 h 48"/>
                <a:gd name="T6" fmla="*/ 0 w 4554"/>
                <a:gd name="T7" fmla="*/ 48 h 48"/>
                <a:gd name="T8" fmla="*/ 0 60000 65536"/>
                <a:gd name="T9" fmla="*/ 0 60000 65536"/>
                <a:gd name="T10" fmla="*/ 0 60000 65536"/>
                <a:gd name="T11" fmla="*/ 0 60000 65536"/>
                <a:gd name="T12" fmla="*/ 0 w 4554"/>
                <a:gd name="T13" fmla="*/ 0 h 48"/>
                <a:gd name="T14" fmla="*/ 4554 w 4554"/>
                <a:gd name="T15" fmla="*/ 48 h 48"/>
              </a:gdLst>
              <a:ahLst/>
              <a:cxnLst>
                <a:cxn ang="T8">
                  <a:pos x="T0" y="T1"/>
                </a:cxn>
                <a:cxn ang="T9">
                  <a:pos x="T2" y="T3"/>
                </a:cxn>
                <a:cxn ang="T10">
                  <a:pos x="T4" y="T5"/>
                </a:cxn>
                <a:cxn ang="T11">
                  <a:pos x="T6" y="T7"/>
                </a:cxn>
              </a:cxnLst>
              <a:rect l="T12" t="T13" r="T14" b="T15"/>
              <a:pathLst>
                <a:path w="4554" h="48">
                  <a:moveTo>
                    <a:pt x="0" y="48"/>
                  </a:moveTo>
                  <a:lnTo>
                    <a:pt x="4554" y="0"/>
                  </a:lnTo>
                  <a:lnTo>
                    <a:pt x="4554" y="48"/>
                  </a:lnTo>
                  <a:lnTo>
                    <a:pt x="0" y="48"/>
                  </a:lnTo>
                  <a:close/>
                </a:path>
              </a:pathLst>
            </a:custGeom>
            <a:solidFill>
              <a:srgbClr val="000000"/>
            </a:solidFill>
            <a:ln w="9525">
              <a:noFill/>
              <a:round/>
              <a:headEnd/>
              <a:tailEnd/>
            </a:ln>
          </p:spPr>
          <p:txBody>
            <a:bodyPr/>
            <a:lstStyle/>
            <a:p>
              <a:endParaRPr lang="en-US"/>
            </a:p>
          </p:txBody>
        </p:sp>
        <p:sp>
          <p:nvSpPr>
            <p:cNvPr id="35" name="Rectangle 33">
              <a:extLst>
                <a:ext uri="{FF2B5EF4-FFF2-40B4-BE49-F238E27FC236}">
                  <a16:creationId xmlns:a16="http://schemas.microsoft.com/office/drawing/2014/main" id="{89EA51DF-A3DD-455A-9922-87BAB3E28C20}"/>
                </a:ext>
              </a:extLst>
            </p:cNvPr>
            <p:cNvSpPr>
              <a:spLocks noChangeArrowheads="1"/>
            </p:cNvSpPr>
            <p:nvPr/>
          </p:nvSpPr>
          <p:spPr bwMode="auto">
            <a:xfrm>
              <a:off x="824" y="3869"/>
              <a:ext cx="597" cy="163"/>
            </a:xfrm>
            <a:prstGeom prst="rect">
              <a:avLst/>
            </a:prstGeom>
            <a:noFill/>
            <a:ln w="9525">
              <a:noFill/>
              <a:miter lim="800000"/>
              <a:headEnd/>
              <a:tailEnd/>
            </a:ln>
          </p:spPr>
          <p:txBody>
            <a:bodyPr wrap="none" lIns="0" tIns="0" rIns="0" bIns="0">
              <a:spAutoFit/>
            </a:bodyPr>
            <a:lstStyle/>
            <a:p>
              <a:r>
                <a:rPr lang="en-US" sz="1700">
                  <a:solidFill>
                    <a:srgbClr val="000000"/>
                  </a:solidFill>
                  <a:latin typeface="Arial Black" pitchFamily="34" charset="0"/>
                </a:rPr>
                <a:t>10.1 MV</a:t>
              </a:r>
              <a:endParaRPr lang="en-US"/>
            </a:p>
          </p:txBody>
        </p:sp>
        <p:sp>
          <p:nvSpPr>
            <p:cNvPr id="36" name="Rectangle 34">
              <a:extLst>
                <a:ext uri="{FF2B5EF4-FFF2-40B4-BE49-F238E27FC236}">
                  <a16:creationId xmlns:a16="http://schemas.microsoft.com/office/drawing/2014/main" id="{3D41648A-2DC9-4396-8EFC-CC42C8047153}"/>
                </a:ext>
              </a:extLst>
            </p:cNvPr>
            <p:cNvSpPr>
              <a:spLocks noChangeArrowheads="1"/>
            </p:cNvSpPr>
            <p:nvPr/>
          </p:nvSpPr>
          <p:spPr bwMode="auto">
            <a:xfrm>
              <a:off x="1920" y="1343"/>
              <a:ext cx="2472" cy="202"/>
            </a:xfrm>
            <a:prstGeom prst="rect">
              <a:avLst/>
            </a:prstGeom>
            <a:noFill/>
            <a:ln w="9525">
              <a:noFill/>
              <a:miter lim="800000"/>
              <a:headEnd/>
              <a:tailEnd/>
            </a:ln>
          </p:spPr>
          <p:txBody>
            <a:bodyPr wrap="none" lIns="0" tIns="0" rIns="0" bIns="0">
              <a:spAutoFit/>
            </a:bodyPr>
            <a:lstStyle/>
            <a:p>
              <a:r>
                <a:rPr lang="en-US" sz="2100">
                  <a:solidFill>
                    <a:srgbClr val="000000"/>
                  </a:solidFill>
                  <a:latin typeface="Arial Black" pitchFamily="34" charset="0"/>
                </a:rPr>
                <a:t>EXAMPLE: GAIN &amp; OFFSET</a:t>
              </a:r>
              <a:endParaRPr lang="en-US"/>
            </a:p>
          </p:txBody>
        </p:sp>
        <p:sp>
          <p:nvSpPr>
            <p:cNvPr id="37" name="Rectangle 35">
              <a:extLst>
                <a:ext uri="{FF2B5EF4-FFF2-40B4-BE49-F238E27FC236}">
                  <a16:creationId xmlns:a16="http://schemas.microsoft.com/office/drawing/2014/main" id="{677FCA35-5CF7-44FF-B059-B7AD5A211764}"/>
                </a:ext>
              </a:extLst>
            </p:cNvPr>
            <p:cNvSpPr>
              <a:spLocks noChangeArrowheads="1"/>
            </p:cNvSpPr>
            <p:nvPr/>
          </p:nvSpPr>
          <p:spPr bwMode="auto">
            <a:xfrm>
              <a:off x="1770" y="1622"/>
              <a:ext cx="385" cy="163"/>
            </a:xfrm>
            <a:prstGeom prst="rect">
              <a:avLst/>
            </a:prstGeom>
            <a:noFill/>
            <a:ln w="9525">
              <a:noFill/>
              <a:miter lim="800000"/>
              <a:headEnd/>
              <a:tailEnd/>
            </a:ln>
          </p:spPr>
          <p:txBody>
            <a:bodyPr wrap="none" lIns="0" tIns="0" rIns="0" bIns="0">
              <a:spAutoFit/>
            </a:bodyPr>
            <a:lstStyle/>
            <a:p>
              <a:r>
                <a:rPr lang="en-US" sz="1700">
                  <a:solidFill>
                    <a:srgbClr val="000000"/>
                  </a:solidFill>
                  <a:latin typeface="Arial Black" pitchFamily="34" charset="0"/>
                </a:rPr>
                <a:t>GAIN</a:t>
              </a:r>
              <a:endParaRPr lang="en-US"/>
            </a:p>
          </p:txBody>
        </p:sp>
        <p:sp>
          <p:nvSpPr>
            <p:cNvPr id="38" name="Freeform 36">
              <a:extLst>
                <a:ext uri="{FF2B5EF4-FFF2-40B4-BE49-F238E27FC236}">
                  <a16:creationId xmlns:a16="http://schemas.microsoft.com/office/drawing/2014/main" id="{500E651A-34C1-46A6-8205-26A49774AD16}"/>
                </a:ext>
              </a:extLst>
            </p:cNvPr>
            <p:cNvSpPr>
              <a:spLocks/>
            </p:cNvSpPr>
            <p:nvPr/>
          </p:nvSpPr>
          <p:spPr bwMode="auto">
            <a:xfrm>
              <a:off x="345" y="3851"/>
              <a:ext cx="759" cy="9"/>
            </a:xfrm>
            <a:custGeom>
              <a:avLst/>
              <a:gdLst>
                <a:gd name="T0" fmla="*/ 43 w 4554"/>
                <a:gd name="T1" fmla="*/ 0 h 48"/>
                <a:gd name="T2" fmla="*/ 0 w 4554"/>
                <a:gd name="T3" fmla="*/ 48 h 48"/>
                <a:gd name="T4" fmla="*/ 4554 w 4554"/>
                <a:gd name="T5" fmla="*/ 48 h 48"/>
                <a:gd name="T6" fmla="*/ 4554 w 4554"/>
                <a:gd name="T7" fmla="*/ 0 h 48"/>
                <a:gd name="T8" fmla="*/ 43 w 4554"/>
                <a:gd name="T9" fmla="*/ 0 h 48"/>
                <a:gd name="T10" fmla="*/ 0 60000 65536"/>
                <a:gd name="T11" fmla="*/ 0 60000 65536"/>
                <a:gd name="T12" fmla="*/ 0 60000 65536"/>
                <a:gd name="T13" fmla="*/ 0 60000 65536"/>
                <a:gd name="T14" fmla="*/ 0 60000 65536"/>
                <a:gd name="T15" fmla="*/ 0 w 4554"/>
                <a:gd name="T16" fmla="*/ 0 h 48"/>
                <a:gd name="T17" fmla="*/ 4554 w 4554"/>
                <a:gd name="T18" fmla="*/ 48 h 48"/>
              </a:gdLst>
              <a:ahLst/>
              <a:cxnLst>
                <a:cxn ang="T10">
                  <a:pos x="T0" y="T1"/>
                </a:cxn>
                <a:cxn ang="T11">
                  <a:pos x="T2" y="T3"/>
                </a:cxn>
                <a:cxn ang="T12">
                  <a:pos x="T4" y="T5"/>
                </a:cxn>
                <a:cxn ang="T13">
                  <a:pos x="T6" y="T7"/>
                </a:cxn>
                <a:cxn ang="T14">
                  <a:pos x="T8" y="T9"/>
                </a:cxn>
              </a:cxnLst>
              <a:rect l="T15" t="T16" r="T17" b="T18"/>
              <a:pathLst>
                <a:path w="4554" h="48">
                  <a:moveTo>
                    <a:pt x="43" y="0"/>
                  </a:moveTo>
                  <a:lnTo>
                    <a:pt x="0" y="48"/>
                  </a:lnTo>
                  <a:lnTo>
                    <a:pt x="4554" y="48"/>
                  </a:lnTo>
                  <a:lnTo>
                    <a:pt x="4554" y="0"/>
                  </a:lnTo>
                  <a:lnTo>
                    <a:pt x="43" y="0"/>
                  </a:lnTo>
                </a:path>
              </a:pathLst>
            </a:custGeom>
            <a:noFill/>
            <a:ln w="0">
              <a:solidFill>
                <a:srgbClr val="000000"/>
              </a:solidFill>
              <a:prstDash val="solid"/>
              <a:round/>
              <a:headEnd/>
              <a:tailEnd/>
            </a:ln>
          </p:spPr>
          <p:txBody>
            <a:bodyPr/>
            <a:lstStyle/>
            <a:p>
              <a:endParaRPr lang="en-US"/>
            </a:p>
          </p:txBody>
        </p:sp>
        <p:sp>
          <p:nvSpPr>
            <p:cNvPr id="39" name="Freeform 37">
              <a:extLst>
                <a:ext uri="{FF2B5EF4-FFF2-40B4-BE49-F238E27FC236}">
                  <a16:creationId xmlns:a16="http://schemas.microsoft.com/office/drawing/2014/main" id="{4F2D7BFF-B25C-45AA-838F-AB98A4486E41}"/>
                </a:ext>
              </a:extLst>
            </p:cNvPr>
            <p:cNvSpPr>
              <a:spLocks/>
            </p:cNvSpPr>
            <p:nvPr/>
          </p:nvSpPr>
          <p:spPr bwMode="auto">
            <a:xfrm>
              <a:off x="853" y="3775"/>
              <a:ext cx="7" cy="81"/>
            </a:xfrm>
            <a:custGeom>
              <a:avLst/>
              <a:gdLst>
                <a:gd name="T0" fmla="*/ 0 w 43"/>
                <a:gd name="T1" fmla="*/ 401 h 401"/>
                <a:gd name="T2" fmla="*/ 43 w 43"/>
                <a:gd name="T3" fmla="*/ 401 h 401"/>
                <a:gd name="T4" fmla="*/ 0 w 43"/>
                <a:gd name="T5" fmla="*/ 0 h 401"/>
                <a:gd name="T6" fmla="*/ 0 w 43"/>
                <a:gd name="T7" fmla="*/ 401 h 401"/>
                <a:gd name="T8" fmla="*/ 0 60000 65536"/>
                <a:gd name="T9" fmla="*/ 0 60000 65536"/>
                <a:gd name="T10" fmla="*/ 0 60000 65536"/>
                <a:gd name="T11" fmla="*/ 0 60000 65536"/>
                <a:gd name="T12" fmla="*/ 0 w 43"/>
                <a:gd name="T13" fmla="*/ 0 h 401"/>
                <a:gd name="T14" fmla="*/ 43 w 43"/>
                <a:gd name="T15" fmla="*/ 401 h 401"/>
              </a:gdLst>
              <a:ahLst/>
              <a:cxnLst>
                <a:cxn ang="T8">
                  <a:pos x="T0" y="T1"/>
                </a:cxn>
                <a:cxn ang="T9">
                  <a:pos x="T2" y="T3"/>
                </a:cxn>
                <a:cxn ang="T10">
                  <a:pos x="T4" y="T5"/>
                </a:cxn>
                <a:cxn ang="T11">
                  <a:pos x="T6" y="T7"/>
                </a:cxn>
              </a:cxnLst>
              <a:rect l="T12" t="T13" r="T14" b="T15"/>
              <a:pathLst>
                <a:path w="43" h="401">
                  <a:moveTo>
                    <a:pt x="0" y="401"/>
                  </a:moveTo>
                  <a:lnTo>
                    <a:pt x="43" y="401"/>
                  </a:lnTo>
                  <a:lnTo>
                    <a:pt x="0" y="0"/>
                  </a:lnTo>
                  <a:lnTo>
                    <a:pt x="0" y="401"/>
                  </a:lnTo>
                  <a:close/>
                </a:path>
              </a:pathLst>
            </a:custGeom>
            <a:solidFill>
              <a:srgbClr val="000000"/>
            </a:solidFill>
            <a:ln w="9525">
              <a:noFill/>
              <a:round/>
              <a:headEnd/>
              <a:tailEnd/>
            </a:ln>
          </p:spPr>
          <p:txBody>
            <a:bodyPr/>
            <a:lstStyle/>
            <a:p>
              <a:endParaRPr lang="en-US"/>
            </a:p>
          </p:txBody>
        </p:sp>
        <p:sp>
          <p:nvSpPr>
            <p:cNvPr id="40" name="Freeform 38">
              <a:extLst>
                <a:ext uri="{FF2B5EF4-FFF2-40B4-BE49-F238E27FC236}">
                  <a16:creationId xmlns:a16="http://schemas.microsoft.com/office/drawing/2014/main" id="{DF8F931E-AE14-48C1-9A85-1B3CB1F86D4C}"/>
                </a:ext>
              </a:extLst>
            </p:cNvPr>
            <p:cNvSpPr>
              <a:spLocks/>
            </p:cNvSpPr>
            <p:nvPr/>
          </p:nvSpPr>
          <p:spPr bwMode="auto">
            <a:xfrm>
              <a:off x="853" y="3775"/>
              <a:ext cx="7" cy="81"/>
            </a:xfrm>
            <a:custGeom>
              <a:avLst/>
              <a:gdLst>
                <a:gd name="T0" fmla="*/ 43 w 43"/>
                <a:gd name="T1" fmla="*/ 401 h 401"/>
                <a:gd name="T2" fmla="*/ 0 w 43"/>
                <a:gd name="T3" fmla="*/ 0 h 401"/>
                <a:gd name="T4" fmla="*/ 43 w 43"/>
                <a:gd name="T5" fmla="*/ 0 h 401"/>
                <a:gd name="T6" fmla="*/ 43 w 43"/>
                <a:gd name="T7" fmla="*/ 401 h 401"/>
                <a:gd name="T8" fmla="*/ 0 60000 65536"/>
                <a:gd name="T9" fmla="*/ 0 60000 65536"/>
                <a:gd name="T10" fmla="*/ 0 60000 65536"/>
                <a:gd name="T11" fmla="*/ 0 60000 65536"/>
                <a:gd name="T12" fmla="*/ 0 w 43"/>
                <a:gd name="T13" fmla="*/ 0 h 401"/>
                <a:gd name="T14" fmla="*/ 43 w 43"/>
                <a:gd name="T15" fmla="*/ 401 h 401"/>
              </a:gdLst>
              <a:ahLst/>
              <a:cxnLst>
                <a:cxn ang="T8">
                  <a:pos x="T0" y="T1"/>
                </a:cxn>
                <a:cxn ang="T9">
                  <a:pos x="T2" y="T3"/>
                </a:cxn>
                <a:cxn ang="T10">
                  <a:pos x="T4" y="T5"/>
                </a:cxn>
                <a:cxn ang="T11">
                  <a:pos x="T6" y="T7"/>
                </a:cxn>
              </a:cxnLst>
              <a:rect l="T12" t="T13" r="T14" b="T15"/>
              <a:pathLst>
                <a:path w="43" h="401">
                  <a:moveTo>
                    <a:pt x="43" y="401"/>
                  </a:moveTo>
                  <a:lnTo>
                    <a:pt x="0" y="0"/>
                  </a:lnTo>
                  <a:lnTo>
                    <a:pt x="43" y="0"/>
                  </a:lnTo>
                  <a:lnTo>
                    <a:pt x="43" y="401"/>
                  </a:lnTo>
                  <a:close/>
                </a:path>
              </a:pathLst>
            </a:custGeom>
            <a:solidFill>
              <a:srgbClr val="000000"/>
            </a:solidFill>
            <a:ln w="9525">
              <a:noFill/>
              <a:round/>
              <a:headEnd/>
              <a:tailEnd/>
            </a:ln>
          </p:spPr>
          <p:txBody>
            <a:bodyPr/>
            <a:lstStyle/>
            <a:p>
              <a:endParaRPr lang="en-US"/>
            </a:p>
          </p:txBody>
        </p:sp>
        <p:sp>
          <p:nvSpPr>
            <p:cNvPr id="41" name="Rectangle 39">
              <a:extLst>
                <a:ext uri="{FF2B5EF4-FFF2-40B4-BE49-F238E27FC236}">
                  <a16:creationId xmlns:a16="http://schemas.microsoft.com/office/drawing/2014/main" id="{6E4A4717-D6FB-4341-9B33-B8B8F075A5A5}"/>
                </a:ext>
              </a:extLst>
            </p:cNvPr>
            <p:cNvSpPr>
              <a:spLocks noChangeArrowheads="1"/>
            </p:cNvSpPr>
            <p:nvPr/>
          </p:nvSpPr>
          <p:spPr bwMode="auto">
            <a:xfrm>
              <a:off x="853" y="3775"/>
              <a:ext cx="7" cy="81"/>
            </a:xfrm>
            <a:prstGeom prst="rect">
              <a:avLst/>
            </a:prstGeom>
            <a:noFill/>
            <a:ln w="0">
              <a:solidFill>
                <a:srgbClr val="000000"/>
              </a:solidFill>
              <a:miter lim="800000"/>
              <a:headEnd/>
              <a:tailEnd/>
            </a:ln>
          </p:spPr>
          <p:txBody>
            <a:bodyPr/>
            <a:lstStyle/>
            <a:p>
              <a:endParaRPr lang="en-US"/>
            </a:p>
          </p:txBody>
        </p:sp>
        <p:sp>
          <p:nvSpPr>
            <p:cNvPr id="42" name="Freeform 40">
              <a:extLst>
                <a:ext uri="{FF2B5EF4-FFF2-40B4-BE49-F238E27FC236}">
                  <a16:creationId xmlns:a16="http://schemas.microsoft.com/office/drawing/2014/main" id="{56303531-FB40-49AD-A26F-2DA57BAFFC78}"/>
                </a:ext>
              </a:extLst>
            </p:cNvPr>
            <p:cNvSpPr>
              <a:spLocks/>
            </p:cNvSpPr>
            <p:nvPr/>
          </p:nvSpPr>
          <p:spPr bwMode="auto">
            <a:xfrm>
              <a:off x="853" y="3596"/>
              <a:ext cx="7" cy="119"/>
            </a:xfrm>
            <a:custGeom>
              <a:avLst/>
              <a:gdLst>
                <a:gd name="T0" fmla="*/ 0 w 43"/>
                <a:gd name="T1" fmla="*/ 598 h 598"/>
                <a:gd name="T2" fmla="*/ 43 w 43"/>
                <a:gd name="T3" fmla="*/ 598 h 598"/>
                <a:gd name="T4" fmla="*/ 0 w 43"/>
                <a:gd name="T5" fmla="*/ 0 h 598"/>
                <a:gd name="T6" fmla="*/ 0 w 43"/>
                <a:gd name="T7" fmla="*/ 598 h 598"/>
                <a:gd name="T8" fmla="*/ 0 60000 65536"/>
                <a:gd name="T9" fmla="*/ 0 60000 65536"/>
                <a:gd name="T10" fmla="*/ 0 60000 65536"/>
                <a:gd name="T11" fmla="*/ 0 60000 65536"/>
                <a:gd name="T12" fmla="*/ 0 w 43"/>
                <a:gd name="T13" fmla="*/ 0 h 598"/>
                <a:gd name="T14" fmla="*/ 43 w 43"/>
                <a:gd name="T15" fmla="*/ 598 h 598"/>
              </a:gdLst>
              <a:ahLst/>
              <a:cxnLst>
                <a:cxn ang="T8">
                  <a:pos x="T0" y="T1"/>
                </a:cxn>
                <a:cxn ang="T9">
                  <a:pos x="T2" y="T3"/>
                </a:cxn>
                <a:cxn ang="T10">
                  <a:pos x="T4" y="T5"/>
                </a:cxn>
                <a:cxn ang="T11">
                  <a:pos x="T6" y="T7"/>
                </a:cxn>
              </a:cxnLst>
              <a:rect l="T12" t="T13" r="T14" b="T15"/>
              <a:pathLst>
                <a:path w="43" h="598">
                  <a:moveTo>
                    <a:pt x="0" y="598"/>
                  </a:moveTo>
                  <a:lnTo>
                    <a:pt x="43" y="598"/>
                  </a:lnTo>
                  <a:lnTo>
                    <a:pt x="0" y="0"/>
                  </a:lnTo>
                  <a:lnTo>
                    <a:pt x="0" y="598"/>
                  </a:lnTo>
                  <a:close/>
                </a:path>
              </a:pathLst>
            </a:custGeom>
            <a:solidFill>
              <a:srgbClr val="000000"/>
            </a:solidFill>
            <a:ln w="9525">
              <a:noFill/>
              <a:round/>
              <a:headEnd/>
              <a:tailEnd/>
            </a:ln>
          </p:spPr>
          <p:txBody>
            <a:bodyPr/>
            <a:lstStyle/>
            <a:p>
              <a:endParaRPr lang="en-US"/>
            </a:p>
          </p:txBody>
        </p:sp>
        <p:sp>
          <p:nvSpPr>
            <p:cNvPr id="43" name="Freeform 41">
              <a:extLst>
                <a:ext uri="{FF2B5EF4-FFF2-40B4-BE49-F238E27FC236}">
                  <a16:creationId xmlns:a16="http://schemas.microsoft.com/office/drawing/2014/main" id="{A41F567B-7D33-46B2-8731-11A0902A0F86}"/>
                </a:ext>
              </a:extLst>
            </p:cNvPr>
            <p:cNvSpPr>
              <a:spLocks/>
            </p:cNvSpPr>
            <p:nvPr/>
          </p:nvSpPr>
          <p:spPr bwMode="auto">
            <a:xfrm>
              <a:off x="853" y="3596"/>
              <a:ext cx="7" cy="119"/>
            </a:xfrm>
            <a:custGeom>
              <a:avLst/>
              <a:gdLst>
                <a:gd name="T0" fmla="*/ 43 w 43"/>
                <a:gd name="T1" fmla="*/ 598 h 598"/>
                <a:gd name="T2" fmla="*/ 0 w 43"/>
                <a:gd name="T3" fmla="*/ 0 h 598"/>
                <a:gd name="T4" fmla="*/ 43 w 43"/>
                <a:gd name="T5" fmla="*/ 0 h 598"/>
                <a:gd name="T6" fmla="*/ 43 w 43"/>
                <a:gd name="T7" fmla="*/ 598 h 598"/>
                <a:gd name="T8" fmla="*/ 0 60000 65536"/>
                <a:gd name="T9" fmla="*/ 0 60000 65536"/>
                <a:gd name="T10" fmla="*/ 0 60000 65536"/>
                <a:gd name="T11" fmla="*/ 0 60000 65536"/>
                <a:gd name="T12" fmla="*/ 0 w 43"/>
                <a:gd name="T13" fmla="*/ 0 h 598"/>
                <a:gd name="T14" fmla="*/ 43 w 43"/>
                <a:gd name="T15" fmla="*/ 598 h 598"/>
              </a:gdLst>
              <a:ahLst/>
              <a:cxnLst>
                <a:cxn ang="T8">
                  <a:pos x="T0" y="T1"/>
                </a:cxn>
                <a:cxn ang="T9">
                  <a:pos x="T2" y="T3"/>
                </a:cxn>
                <a:cxn ang="T10">
                  <a:pos x="T4" y="T5"/>
                </a:cxn>
                <a:cxn ang="T11">
                  <a:pos x="T6" y="T7"/>
                </a:cxn>
              </a:cxnLst>
              <a:rect l="T12" t="T13" r="T14" b="T15"/>
              <a:pathLst>
                <a:path w="43" h="598">
                  <a:moveTo>
                    <a:pt x="43" y="598"/>
                  </a:moveTo>
                  <a:lnTo>
                    <a:pt x="0" y="0"/>
                  </a:lnTo>
                  <a:lnTo>
                    <a:pt x="43" y="0"/>
                  </a:lnTo>
                  <a:lnTo>
                    <a:pt x="43" y="598"/>
                  </a:lnTo>
                  <a:close/>
                </a:path>
              </a:pathLst>
            </a:custGeom>
            <a:solidFill>
              <a:srgbClr val="000000"/>
            </a:solidFill>
            <a:ln w="9525">
              <a:noFill/>
              <a:round/>
              <a:headEnd/>
              <a:tailEnd/>
            </a:ln>
          </p:spPr>
          <p:txBody>
            <a:bodyPr/>
            <a:lstStyle/>
            <a:p>
              <a:endParaRPr lang="en-US"/>
            </a:p>
          </p:txBody>
        </p:sp>
        <p:sp>
          <p:nvSpPr>
            <p:cNvPr id="44" name="Rectangle 42">
              <a:extLst>
                <a:ext uri="{FF2B5EF4-FFF2-40B4-BE49-F238E27FC236}">
                  <a16:creationId xmlns:a16="http://schemas.microsoft.com/office/drawing/2014/main" id="{36067AE2-8D4E-4777-8508-1702C6226F1D}"/>
                </a:ext>
              </a:extLst>
            </p:cNvPr>
            <p:cNvSpPr>
              <a:spLocks noChangeArrowheads="1"/>
            </p:cNvSpPr>
            <p:nvPr/>
          </p:nvSpPr>
          <p:spPr bwMode="auto">
            <a:xfrm>
              <a:off x="853" y="3596"/>
              <a:ext cx="7" cy="119"/>
            </a:xfrm>
            <a:prstGeom prst="rect">
              <a:avLst/>
            </a:prstGeom>
            <a:noFill/>
            <a:ln w="0">
              <a:solidFill>
                <a:srgbClr val="000000"/>
              </a:solidFill>
              <a:miter lim="800000"/>
              <a:headEnd/>
              <a:tailEnd/>
            </a:ln>
          </p:spPr>
          <p:txBody>
            <a:bodyPr/>
            <a:lstStyle/>
            <a:p>
              <a:endParaRPr lang="en-US"/>
            </a:p>
          </p:txBody>
        </p:sp>
        <p:sp>
          <p:nvSpPr>
            <p:cNvPr id="45" name="Freeform 43">
              <a:extLst>
                <a:ext uri="{FF2B5EF4-FFF2-40B4-BE49-F238E27FC236}">
                  <a16:creationId xmlns:a16="http://schemas.microsoft.com/office/drawing/2014/main" id="{41A8DCE3-832B-4486-8814-A3D0B2EEDA07}"/>
                </a:ext>
              </a:extLst>
            </p:cNvPr>
            <p:cNvSpPr>
              <a:spLocks/>
            </p:cNvSpPr>
            <p:nvPr/>
          </p:nvSpPr>
          <p:spPr bwMode="auto">
            <a:xfrm>
              <a:off x="853" y="3416"/>
              <a:ext cx="7" cy="120"/>
            </a:xfrm>
            <a:custGeom>
              <a:avLst/>
              <a:gdLst>
                <a:gd name="T0" fmla="*/ 0 w 43"/>
                <a:gd name="T1" fmla="*/ 598 h 598"/>
                <a:gd name="T2" fmla="*/ 43 w 43"/>
                <a:gd name="T3" fmla="*/ 598 h 598"/>
                <a:gd name="T4" fmla="*/ 0 w 43"/>
                <a:gd name="T5" fmla="*/ 0 h 598"/>
                <a:gd name="T6" fmla="*/ 0 w 43"/>
                <a:gd name="T7" fmla="*/ 598 h 598"/>
                <a:gd name="T8" fmla="*/ 0 60000 65536"/>
                <a:gd name="T9" fmla="*/ 0 60000 65536"/>
                <a:gd name="T10" fmla="*/ 0 60000 65536"/>
                <a:gd name="T11" fmla="*/ 0 60000 65536"/>
                <a:gd name="T12" fmla="*/ 0 w 43"/>
                <a:gd name="T13" fmla="*/ 0 h 598"/>
                <a:gd name="T14" fmla="*/ 43 w 43"/>
                <a:gd name="T15" fmla="*/ 598 h 598"/>
              </a:gdLst>
              <a:ahLst/>
              <a:cxnLst>
                <a:cxn ang="T8">
                  <a:pos x="T0" y="T1"/>
                </a:cxn>
                <a:cxn ang="T9">
                  <a:pos x="T2" y="T3"/>
                </a:cxn>
                <a:cxn ang="T10">
                  <a:pos x="T4" y="T5"/>
                </a:cxn>
                <a:cxn ang="T11">
                  <a:pos x="T6" y="T7"/>
                </a:cxn>
              </a:cxnLst>
              <a:rect l="T12" t="T13" r="T14" b="T15"/>
              <a:pathLst>
                <a:path w="43" h="598">
                  <a:moveTo>
                    <a:pt x="0" y="598"/>
                  </a:moveTo>
                  <a:lnTo>
                    <a:pt x="43" y="598"/>
                  </a:lnTo>
                  <a:lnTo>
                    <a:pt x="0" y="0"/>
                  </a:lnTo>
                  <a:lnTo>
                    <a:pt x="0" y="598"/>
                  </a:lnTo>
                  <a:close/>
                </a:path>
              </a:pathLst>
            </a:custGeom>
            <a:solidFill>
              <a:srgbClr val="000000"/>
            </a:solidFill>
            <a:ln w="9525">
              <a:noFill/>
              <a:round/>
              <a:headEnd/>
              <a:tailEnd/>
            </a:ln>
          </p:spPr>
          <p:txBody>
            <a:bodyPr/>
            <a:lstStyle/>
            <a:p>
              <a:endParaRPr lang="en-US"/>
            </a:p>
          </p:txBody>
        </p:sp>
        <p:sp>
          <p:nvSpPr>
            <p:cNvPr id="46" name="Freeform 44">
              <a:extLst>
                <a:ext uri="{FF2B5EF4-FFF2-40B4-BE49-F238E27FC236}">
                  <a16:creationId xmlns:a16="http://schemas.microsoft.com/office/drawing/2014/main" id="{A61F7CDE-92A8-466B-B586-2DB2E70C34AB}"/>
                </a:ext>
              </a:extLst>
            </p:cNvPr>
            <p:cNvSpPr>
              <a:spLocks/>
            </p:cNvSpPr>
            <p:nvPr/>
          </p:nvSpPr>
          <p:spPr bwMode="auto">
            <a:xfrm>
              <a:off x="853" y="3416"/>
              <a:ext cx="7" cy="120"/>
            </a:xfrm>
            <a:custGeom>
              <a:avLst/>
              <a:gdLst>
                <a:gd name="T0" fmla="*/ 43 w 43"/>
                <a:gd name="T1" fmla="*/ 598 h 598"/>
                <a:gd name="T2" fmla="*/ 0 w 43"/>
                <a:gd name="T3" fmla="*/ 0 h 598"/>
                <a:gd name="T4" fmla="*/ 43 w 43"/>
                <a:gd name="T5" fmla="*/ 0 h 598"/>
                <a:gd name="T6" fmla="*/ 43 w 43"/>
                <a:gd name="T7" fmla="*/ 598 h 598"/>
                <a:gd name="T8" fmla="*/ 0 60000 65536"/>
                <a:gd name="T9" fmla="*/ 0 60000 65536"/>
                <a:gd name="T10" fmla="*/ 0 60000 65536"/>
                <a:gd name="T11" fmla="*/ 0 60000 65536"/>
                <a:gd name="T12" fmla="*/ 0 w 43"/>
                <a:gd name="T13" fmla="*/ 0 h 598"/>
                <a:gd name="T14" fmla="*/ 43 w 43"/>
                <a:gd name="T15" fmla="*/ 598 h 598"/>
              </a:gdLst>
              <a:ahLst/>
              <a:cxnLst>
                <a:cxn ang="T8">
                  <a:pos x="T0" y="T1"/>
                </a:cxn>
                <a:cxn ang="T9">
                  <a:pos x="T2" y="T3"/>
                </a:cxn>
                <a:cxn ang="T10">
                  <a:pos x="T4" y="T5"/>
                </a:cxn>
                <a:cxn ang="T11">
                  <a:pos x="T6" y="T7"/>
                </a:cxn>
              </a:cxnLst>
              <a:rect l="T12" t="T13" r="T14" b="T15"/>
              <a:pathLst>
                <a:path w="43" h="598">
                  <a:moveTo>
                    <a:pt x="43" y="598"/>
                  </a:moveTo>
                  <a:lnTo>
                    <a:pt x="0" y="0"/>
                  </a:lnTo>
                  <a:lnTo>
                    <a:pt x="43" y="0"/>
                  </a:lnTo>
                  <a:lnTo>
                    <a:pt x="43" y="598"/>
                  </a:lnTo>
                  <a:close/>
                </a:path>
              </a:pathLst>
            </a:custGeom>
            <a:solidFill>
              <a:srgbClr val="000000"/>
            </a:solidFill>
            <a:ln w="9525">
              <a:noFill/>
              <a:round/>
              <a:headEnd/>
              <a:tailEnd/>
            </a:ln>
          </p:spPr>
          <p:txBody>
            <a:bodyPr/>
            <a:lstStyle/>
            <a:p>
              <a:endParaRPr lang="en-US"/>
            </a:p>
          </p:txBody>
        </p:sp>
        <p:sp>
          <p:nvSpPr>
            <p:cNvPr id="47" name="Rectangle 45">
              <a:extLst>
                <a:ext uri="{FF2B5EF4-FFF2-40B4-BE49-F238E27FC236}">
                  <a16:creationId xmlns:a16="http://schemas.microsoft.com/office/drawing/2014/main" id="{A23A59F6-4DE6-42C3-B7E0-1024E41F5271}"/>
                </a:ext>
              </a:extLst>
            </p:cNvPr>
            <p:cNvSpPr>
              <a:spLocks noChangeArrowheads="1"/>
            </p:cNvSpPr>
            <p:nvPr/>
          </p:nvSpPr>
          <p:spPr bwMode="auto">
            <a:xfrm>
              <a:off x="853" y="3416"/>
              <a:ext cx="7" cy="120"/>
            </a:xfrm>
            <a:prstGeom prst="rect">
              <a:avLst/>
            </a:prstGeom>
            <a:noFill/>
            <a:ln w="0">
              <a:solidFill>
                <a:srgbClr val="000000"/>
              </a:solidFill>
              <a:miter lim="800000"/>
              <a:headEnd/>
              <a:tailEnd/>
            </a:ln>
          </p:spPr>
          <p:txBody>
            <a:bodyPr/>
            <a:lstStyle/>
            <a:p>
              <a:endParaRPr lang="en-US"/>
            </a:p>
          </p:txBody>
        </p:sp>
        <p:sp>
          <p:nvSpPr>
            <p:cNvPr id="48" name="Freeform 46">
              <a:extLst>
                <a:ext uri="{FF2B5EF4-FFF2-40B4-BE49-F238E27FC236}">
                  <a16:creationId xmlns:a16="http://schemas.microsoft.com/office/drawing/2014/main" id="{2CF521A4-1F07-4BD3-99D8-2802B1F47D07}"/>
                </a:ext>
              </a:extLst>
            </p:cNvPr>
            <p:cNvSpPr>
              <a:spLocks/>
            </p:cNvSpPr>
            <p:nvPr/>
          </p:nvSpPr>
          <p:spPr bwMode="auto">
            <a:xfrm>
              <a:off x="853" y="3248"/>
              <a:ext cx="7" cy="108"/>
            </a:xfrm>
            <a:custGeom>
              <a:avLst/>
              <a:gdLst>
                <a:gd name="T0" fmla="*/ 0 w 43"/>
                <a:gd name="T1" fmla="*/ 543 h 543"/>
                <a:gd name="T2" fmla="*/ 43 w 43"/>
                <a:gd name="T3" fmla="*/ 543 h 543"/>
                <a:gd name="T4" fmla="*/ 0 w 43"/>
                <a:gd name="T5" fmla="*/ 0 h 543"/>
                <a:gd name="T6" fmla="*/ 0 w 43"/>
                <a:gd name="T7" fmla="*/ 543 h 543"/>
                <a:gd name="T8" fmla="*/ 0 60000 65536"/>
                <a:gd name="T9" fmla="*/ 0 60000 65536"/>
                <a:gd name="T10" fmla="*/ 0 60000 65536"/>
                <a:gd name="T11" fmla="*/ 0 60000 65536"/>
                <a:gd name="T12" fmla="*/ 0 w 43"/>
                <a:gd name="T13" fmla="*/ 0 h 543"/>
                <a:gd name="T14" fmla="*/ 43 w 43"/>
                <a:gd name="T15" fmla="*/ 543 h 543"/>
              </a:gdLst>
              <a:ahLst/>
              <a:cxnLst>
                <a:cxn ang="T8">
                  <a:pos x="T0" y="T1"/>
                </a:cxn>
                <a:cxn ang="T9">
                  <a:pos x="T2" y="T3"/>
                </a:cxn>
                <a:cxn ang="T10">
                  <a:pos x="T4" y="T5"/>
                </a:cxn>
                <a:cxn ang="T11">
                  <a:pos x="T6" y="T7"/>
                </a:cxn>
              </a:cxnLst>
              <a:rect l="T12" t="T13" r="T14" b="T15"/>
              <a:pathLst>
                <a:path w="43" h="543">
                  <a:moveTo>
                    <a:pt x="0" y="543"/>
                  </a:moveTo>
                  <a:lnTo>
                    <a:pt x="43" y="543"/>
                  </a:lnTo>
                  <a:lnTo>
                    <a:pt x="0" y="0"/>
                  </a:lnTo>
                  <a:lnTo>
                    <a:pt x="0" y="543"/>
                  </a:lnTo>
                  <a:close/>
                </a:path>
              </a:pathLst>
            </a:custGeom>
            <a:solidFill>
              <a:srgbClr val="000000"/>
            </a:solidFill>
            <a:ln w="9525">
              <a:noFill/>
              <a:round/>
              <a:headEnd/>
              <a:tailEnd/>
            </a:ln>
          </p:spPr>
          <p:txBody>
            <a:bodyPr/>
            <a:lstStyle/>
            <a:p>
              <a:endParaRPr lang="en-US"/>
            </a:p>
          </p:txBody>
        </p:sp>
        <p:sp>
          <p:nvSpPr>
            <p:cNvPr id="49" name="Freeform 47">
              <a:extLst>
                <a:ext uri="{FF2B5EF4-FFF2-40B4-BE49-F238E27FC236}">
                  <a16:creationId xmlns:a16="http://schemas.microsoft.com/office/drawing/2014/main" id="{4DF8DCAF-43F9-40C9-8AFA-67A2E4CE23AC}"/>
                </a:ext>
              </a:extLst>
            </p:cNvPr>
            <p:cNvSpPr>
              <a:spLocks/>
            </p:cNvSpPr>
            <p:nvPr/>
          </p:nvSpPr>
          <p:spPr bwMode="auto">
            <a:xfrm>
              <a:off x="853" y="3248"/>
              <a:ext cx="7" cy="108"/>
            </a:xfrm>
            <a:custGeom>
              <a:avLst/>
              <a:gdLst>
                <a:gd name="T0" fmla="*/ 43 w 43"/>
                <a:gd name="T1" fmla="*/ 543 h 543"/>
                <a:gd name="T2" fmla="*/ 0 w 43"/>
                <a:gd name="T3" fmla="*/ 0 h 543"/>
                <a:gd name="T4" fmla="*/ 43 w 43"/>
                <a:gd name="T5" fmla="*/ 0 h 543"/>
                <a:gd name="T6" fmla="*/ 43 w 43"/>
                <a:gd name="T7" fmla="*/ 543 h 543"/>
                <a:gd name="T8" fmla="*/ 0 60000 65536"/>
                <a:gd name="T9" fmla="*/ 0 60000 65536"/>
                <a:gd name="T10" fmla="*/ 0 60000 65536"/>
                <a:gd name="T11" fmla="*/ 0 60000 65536"/>
                <a:gd name="T12" fmla="*/ 0 w 43"/>
                <a:gd name="T13" fmla="*/ 0 h 543"/>
                <a:gd name="T14" fmla="*/ 43 w 43"/>
                <a:gd name="T15" fmla="*/ 543 h 543"/>
              </a:gdLst>
              <a:ahLst/>
              <a:cxnLst>
                <a:cxn ang="T8">
                  <a:pos x="T0" y="T1"/>
                </a:cxn>
                <a:cxn ang="T9">
                  <a:pos x="T2" y="T3"/>
                </a:cxn>
                <a:cxn ang="T10">
                  <a:pos x="T4" y="T5"/>
                </a:cxn>
                <a:cxn ang="T11">
                  <a:pos x="T6" y="T7"/>
                </a:cxn>
              </a:cxnLst>
              <a:rect l="T12" t="T13" r="T14" b="T15"/>
              <a:pathLst>
                <a:path w="43" h="543">
                  <a:moveTo>
                    <a:pt x="43" y="543"/>
                  </a:moveTo>
                  <a:lnTo>
                    <a:pt x="0" y="0"/>
                  </a:lnTo>
                  <a:lnTo>
                    <a:pt x="43" y="0"/>
                  </a:lnTo>
                  <a:lnTo>
                    <a:pt x="43" y="543"/>
                  </a:lnTo>
                  <a:close/>
                </a:path>
              </a:pathLst>
            </a:custGeom>
            <a:solidFill>
              <a:srgbClr val="000000"/>
            </a:solidFill>
            <a:ln w="9525">
              <a:noFill/>
              <a:round/>
              <a:headEnd/>
              <a:tailEnd/>
            </a:ln>
          </p:spPr>
          <p:txBody>
            <a:bodyPr/>
            <a:lstStyle/>
            <a:p>
              <a:endParaRPr lang="en-US"/>
            </a:p>
          </p:txBody>
        </p:sp>
        <p:sp>
          <p:nvSpPr>
            <p:cNvPr id="50" name="Rectangle 48">
              <a:extLst>
                <a:ext uri="{FF2B5EF4-FFF2-40B4-BE49-F238E27FC236}">
                  <a16:creationId xmlns:a16="http://schemas.microsoft.com/office/drawing/2014/main" id="{3A7A4DAC-69AA-46C0-B6FC-D9631282DDC9}"/>
                </a:ext>
              </a:extLst>
            </p:cNvPr>
            <p:cNvSpPr>
              <a:spLocks noChangeArrowheads="1"/>
            </p:cNvSpPr>
            <p:nvPr/>
          </p:nvSpPr>
          <p:spPr bwMode="auto">
            <a:xfrm>
              <a:off x="853" y="3248"/>
              <a:ext cx="7" cy="108"/>
            </a:xfrm>
            <a:prstGeom prst="rect">
              <a:avLst/>
            </a:prstGeom>
            <a:noFill/>
            <a:ln w="0">
              <a:solidFill>
                <a:srgbClr val="000000"/>
              </a:solidFill>
              <a:miter lim="800000"/>
              <a:headEnd/>
              <a:tailEnd/>
            </a:ln>
          </p:spPr>
          <p:txBody>
            <a:bodyPr/>
            <a:lstStyle/>
            <a:p>
              <a:endParaRPr lang="en-US"/>
            </a:p>
          </p:txBody>
        </p:sp>
        <p:sp>
          <p:nvSpPr>
            <p:cNvPr id="51" name="Freeform 49">
              <a:extLst>
                <a:ext uri="{FF2B5EF4-FFF2-40B4-BE49-F238E27FC236}">
                  <a16:creationId xmlns:a16="http://schemas.microsoft.com/office/drawing/2014/main" id="{137B4A80-D8B3-417E-96CB-02394DC94805}"/>
                </a:ext>
              </a:extLst>
            </p:cNvPr>
            <p:cNvSpPr>
              <a:spLocks/>
            </p:cNvSpPr>
            <p:nvPr/>
          </p:nvSpPr>
          <p:spPr bwMode="auto">
            <a:xfrm>
              <a:off x="849" y="3243"/>
              <a:ext cx="8" cy="10"/>
            </a:xfrm>
            <a:custGeom>
              <a:avLst/>
              <a:gdLst>
                <a:gd name="T0" fmla="*/ 49 w 49"/>
                <a:gd name="T1" fmla="*/ 48 h 48"/>
                <a:gd name="T2" fmla="*/ 49 w 49"/>
                <a:gd name="T3" fmla="*/ 0 h 48"/>
                <a:gd name="T4" fmla="*/ 0 w 49"/>
                <a:gd name="T5" fmla="*/ 48 h 48"/>
                <a:gd name="T6" fmla="*/ 49 w 49"/>
                <a:gd name="T7" fmla="*/ 48 h 48"/>
                <a:gd name="T8" fmla="*/ 0 60000 65536"/>
                <a:gd name="T9" fmla="*/ 0 60000 65536"/>
                <a:gd name="T10" fmla="*/ 0 60000 65536"/>
                <a:gd name="T11" fmla="*/ 0 60000 65536"/>
                <a:gd name="T12" fmla="*/ 0 w 49"/>
                <a:gd name="T13" fmla="*/ 0 h 48"/>
                <a:gd name="T14" fmla="*/ 49 w 49"/>
                <a:gd name="T15" fmla="*/ 48 h 48"/>
              </a:gdLst>
              <a:ahLst/>
              <a:cxnLst>
                <a:cxn ang="T8">
                  <a:pos x="T0" y="T1"/>
                </a:cxn>
                <a:cxn ang="T9">
                  <a:pos x="T2" y="T3"/>
                </a:cxn>
                <a:cxn ang="T10">
                  <a:pos x="T4" y="T5"/>
                </a:cxn>
                <a:cxn ang="T11">
                  <a:pos x="T6" y="T7"/>
                </a:cxn>
              </a:cxnLst>
              <a:rect l="T12" t="T13" r="T14" b="T15"/>
              <a:pathLst>
                <a:path w="49" h="48">
                  <a:moveTo>
                    <a:pt x="49" y="48"/>
                  </a:moveTo>
                  <a:lnTo>
                    <a:pt x="49" y="0"/>
                  </a:lnTo>
                  <a:lnTo>
                    <a:pt x="0" y="48"/>
                  </a:lnTo>
                  <a:lnTo>
                    <a:pt x="49" y="48"/>
                  </a:lnTo>
                  <a:close/>
                </a:path>
              </a:pathLst>
            </a:custGeom>
            <a:solidFill>
              <a:srgbClr val="000000"/>
            </a:solidFill>
            <a:ln w="9525">
              <a:noFill/>
              <a:round/>
              <a:headEnd/>
              <a:tailEnd/>
            </a:ln>
          </p:spPr>
          <p:txBody>
            <a:bodyPr/>
            <a:lstStyle/>
            <a:p>
              <a:endParaRPr lang="en-US"/>
            </a:p>
          </p:txBody>
        </p:sp>
        <p:sp>
          <p:nvSpPr>
            <p:cNvPr id="52" name="Freeform 50">
              <a:extLst>
                <a:ext uri="{FF2B5EF4-FFF2-40B4-BE49-F238E27FC236}">
                  <a16:creationId xmlns:a16="http://schemas.microsoft.com/office/drawing/2014/main" id="{69518C6F-02FA-4587-88F7-E0A940525A85}"/>
                </a:ext>
              </a:extLst>
            </p:cNvPr>
            <p:cNvSpPr>
              <a:spLocks/>
            </p:cNvSpPr>
            <p:nvPr/>
          </p:nvSpPr>
          <p:spPr bwMode="auto">
            <a:xfrm>
              <a:off x="849" y="3243"/>
              <a:ext cx="8" cy="10"/>
            </a:xfrm>
            <a:custGeom>
              <a:avLst/>
              <a:gdLst>
                <a:gd name="T0" fmla="*/ 49 w 49"/>
                <a:gd name="T1" fmla="*/ 0 h 48"/>
                <a:gd name="T2" fmla="*/ 0 w 49"/>
                <a:gd name="T3" fmla="*/ 48 h 48"/>
                <a:gd name="T4" fmla="*/ 0 w 49"/>
                <a:gd name="T5" fmla="*/ 0 h 48"/>
                <a:gd name="T6" fmla="*/ 49 w 49"/>
                <a:gd name="T7" fmla="*/ 0 h 48"/>
                <a:gd name="T8" fmla="*/ 0 60000 65536"/>
                <a:gd name="T9" fmla="*/ 0 60000 65536"/>
                <a:gd name="T10" fmla="*/ 0 60000 65536"/>
                <a:gd name="T11" fmla="*/ 0 60000 65536"/>
                <a:gd name="T12" fmla="*/ 0 w 49"/>
                <a:gd name="T13" fmla="*/ 0 h 48"/>
                <a:gd name="T14" fmla="*/ 49 w 49"/>
                <a:gd name="T15" fmla="*/ 48 h 48"/>
              </a:gdLst>
              <a:ahLst/>
              <a:cxnLst>
                <a:cxn ang="T8">
                  <a:pos x="T0" y="T1"/>
                </a:cxn>
                <a:cxn ang="T9">
                  <a:pos x="T2" y="T3"/>
                </a:cxn>
                <a:cxn ang="T10">
                  <a:pos x="T4" y="T5"/>
                </a:cxn>
                <a:cxn ang="T11">
                  <a:pos x="T6" y="T7"/>
                </a:cxn>
              </a:cxnLst>
              <a:rect l="T12" t="T13" r="T14" b="T15"/>
              <a:pathLst>
                <a:path w="49" h="48">
                  <a:moveTo>
                    <a:pt x="49" y="0"/>
                  </a:moveTo>
                  <a:lnTo>
                    <a:pt x="0" y="48"/>
                  </a:lnTo>
                  <a:lnTo>
                    <a:pt x="0" y="0"/>
                  </a:lnTo>
                  <a:lnTo>
                    <a:pt x="49" y="0"/>
                  </a:lnTo>
                  <a:close/>
                </a:path>
              </a:pathLst>
            </a:custGeom>
            <a:solidFill>
              <a:srgbClr val="000000"/>
            </a:solidFill>
            <a:ln w="9525">
              <a:noFill/>
              <a:round/>
              <a:headEnd/>
              <a:tailEnd/>
            </a:ln>
          </p:spPr>
          <p:txBody>
            <a:bodyPr/>
            <a:lstStyle/>
            <a:p>
              <a:endParaRPr lang="en-US"/>
            </a:p>
          </p:txBody>
        </p:sp>
        <p:sp>
          <p:nvSpPr>
            <p:cNvPr id="53" name="Rectangle 51">
              <a:extLst>
                <a:ext uri="{FF2B5EF4-FFF2-40B4-BE49-F238E27FC236}">
                  <a16:creationId xmlns:a16="http://schemas.microsoft.com/office/drawing/2014/main" id="{C0E7A400-14DD-4675-8998-8BF7DF69FD70}"/>
                </a:ext>
              </a:extLst>
            </p:cNvPr>
            <p:cNvSpPr>
              <a:spLocks noChangeArrowheads="1"/>
            </p:cNvSpPr>
            <p:nvPr/>
          </p:nvSpPr>
          <p:spPr bwMode="auto">
            <a:xfrm>
              <a:off x="849" y="3243"/>
              <a:ext cx="8" cy="10"/>
            </a:xfrm>
            <a:prstGeom prst="rect">
              <a:avLst/>
            </a:prstGeom>
            <a:noFill/>
            <a:ln w="0">
              <a:solidFill>
                <a:srgbClr val="000000"/>
              </a:solidFill>
              <a:miter lim="800000"/>
              <a:headEnd/>
              <a:tailEnd/>
            </a:ln>
          </p:spPr>
          <p:txBody>
            <a:bodyPr/>
            <a:lstStyle/>
            <a:p>
              <a:endParaRPr lang="en-US"/>
            </a:p>
          </p:txBody>
        </p:sp>
        <p:sp>
          <p:nvSpPr>
            <p:cNvPr id="54" name="Freeform 52">
              <a:extLst>
                <a:ext uri="{FF2B5EF4-FFF2-40B4-BE49-F238E27FC236}">
                  <a16:creationId xmlns:a16="http://schemas.microsoft.com/office/drawing/2014/main" id="{43ABF97F-C00F-4A65-B1D1-8E46DC30ED08}"/>
                </a:ext>
              </a:extLst>
            </p:cNvPr>
            <p:cNvSpPr>
              <a:spLocks/>
            </p:cNvSpPr>
            <p:nvPr/>
          </p:nvSpPr>
          <p:spPr bwMode="auto">
            <a:xfrm>
              <a:off x="716" y="3243"/>
              <a:ext cx="88" cy="10"/>
            </a:xfrm>
            <a:custGeom>
              <a:avLst/>
              <a:gdLst>
                <a:gd name="T0" fmla="*/ 531 w 531"/>
                <a:gd name="T1" fmla="*/ 48 h 48"/>
                <a:gd name="T2" fmla="*/ 531 w 531"/>
                <a:gd name="T3" fmla="*/ 0 h 48"/>
                <a:gd name="T4" fmla="*/ 0 w 531"/>
                <a:gd name="T5" fmla="*/ 48 h 48"/>
                <a:gd name="T6" fmla="*/ 531 w 531"/>
                <a:gd name="T7" fmla="*/ 48 h 48"/>
                <a:gd name="T8" fmla="*/ 0 60000 65536"/>
                <a:gd name="T9" fmla="*/ 0 60000 65536"/>
                <a:gd name="T10" fmla="*/ 0 60000 65536"/>
                <a:gd name="T11" fmla="*/ 0 60000 65536"/>
                <a:gd name="T12" fmla="*/ 0 w 531"/>
                <a:gd name="T13" fmla="*/ 0 h 48"/>
                <a:gd name="T14" fmla="*/ 531 w 531"/>
                <a:gd name="T15" fmla="*/ 48 h 48"/>
              </a:gdLst>
              <a:ahLst/>
              <a:cxnLst>
                <a:cxn ang="T8">
                  <a:pos x="T0" y="T1"/>
                </a:cxn>
                <a:cxn ang="T9">
                  <a:pos x="T2" y="T3"/>
                </a:cxn>
                <a:cxn ang="T10">
                  <a:pos x="T4" y="T5"/>
                </a:cxn>
                <a:cxn ang="T11">
                  <a:pos x="T6" y="T7"/>
                </a:cxn>
              </a:cxnLst>
              <a:rect l="T12" t="T13" r="T14" b="T15"/>
              <a:pathLst>
                <a:path w="531" h="48">
                  <a:moveTo>
                    <a:pt x="531" y="48"/>
                  </a:moveTo>
                  <a:lnTo>
                    <a:pt x="531" y="0"/>
                  </a:lnTo>
                  <a:lnTo>
                    <a:pt x="0" y="48"/>
                  </a:lnTo>
                  <a:lnTo>
                    <a:pt x="531" y="48"/>
                  </a:lnTo>
                  <a:close/>
                </a:path>
              </a:pathLst>
            </a:custGeom>
            <a:solidFill>
              <a:srgbClr val="000000"/>
            </a:solidFill>
            <a:ln w="9525">
              <a:noFill/>
              <a:round/>
              <a:headEnd/>
              <a:tailEnd/>
            </a:ln>
          </p:spPr>
          <p:txBody>
            <a:bodyPr/>
            <a:lstStyle/>
            <a:p>
              <a:endParaRPr lang="en-US"/>
            </a:p>
          </p:txBody>
        </p:sp>
        <p:sp>
          <p:nvSpPr>
            <p:cNvPr id="55" name="Freeform 53">
              <a:extLst>
                <a:ext uri="{FF2B5EF4-FFF2-40B4-BE49-F238E27FC236}">
                  <a16:creationId xmlns:a16="http://schemas.microsoft.com/office/drawing/2014/main" id="{7F8F772A-55B8-490F-A788-9C9E6DE3787C}"/>
                </a:ext>
              </a:extLst>
            </p:cNvPr>
            <p:cNvSpPr>
              <a:spLocks/>
            </p:cNvSpPr>
            <p:nvPr/>
          </p:nvSpPr>
          <p:spPr bwMode="auto">
            <a:xfrm>
              <a:off x="716" y="3243"/>
              <a:ext cx="88" cy="10"/>
            </a:xfrm>
            <a:custGeom>
              <a:avLst/>
              <a:gdLst>
                <a:gd name="T0" fmla="*/ 531 w 531"/>
                <a:gd name="T1" fmla="*/ 0 h 48"/>
                <a:gd name="T2" fmla="*/ 0 w 531"/>
                <a:gd name="T3" fmla="*/ 48 h 48"/>
                <a:gd name="T4" fmla="*/ 0 w 531"/>
                <a:gd name="T5" fmla="*/ 0 h 48"/>
                <a:gd name="T6" fmla="*/ 531 w 531"/>
                <a:gd name="T7" fmla="*/ 0 h 48"/>
                <a:gd name="T8" fmla="*/ 0 60000 65536"/>
                <a:gd name="T9" fmla="*/ 0 60000 65536"/>
                <a:gd name="T10" fmla="*/ 0 60000 65536"/>
                <a:gd name="T11" fmla="*/ 0 60000 65536"/>
                <a:gd name="T12" fmla="*/ 0 w 531"/>
                <a:gd name="T13" fmla="*/ 0 h 48"/>
                <a:gd name="T14" fmla="*/ 531 w 531"/>
                <a:gd name="T15" fmla="*/ 48 h 48"/>
              </a:gdLst>
              <a:ahLst/>
              <a:cxnLst>
                <a:cxn ang="T8">
                  <a:pos x="T0" y="T1"/>
                </a:cxn>
                <a:cxn ang="T9">
                  <a:pos x="T2" y="T3"/>
                </a:cxn>
                <a:cxn ang="T10">
                  <a:pos x="T4" y="T5"/>
                </a:cxn>
                <a:cxn ang="T11">
                  <a:pos x="T6" y="T7"/>
                </a:cxn>
              </a:cxnLst>
              <a:rect l="T12" t="T13" r="T14" b="T15"/>
              <a:pathLst>
                <a:path w="531" h="48">
                  <a:moveTo>
                    <a:pt x="531" y="0"/>
                  </a:moveTo>
                  <a:lnTo>
                    <a:pt x="0" y="48"/>
                  </a:lnTo>
                  <a:lnTo>
                    <a:pt x="0" y="0"/>
                  </a:lnTo>
                  <a:lnTo>
                    <a:pt x="531" y="0"/>
                  </a:lnTo>
                  <a:close/>
                </a:path>
              </a:pathLst>
            </a:custGeom>
            <a:solidFill>
              <a:srgbClr val="000000"/>
            </a:solidFill>
            <a:ln w="9525">
              <a:noFill/>
              <a:round/>
              <a:headEnd/>
              <a:tailEnd/>
            </a:ln>
          </p:spPr>
          <p:txBody>
            <a:bodyPr/>
            <a:lstStyle/>
            <a:p>
              <a:endParaRPr lang="en-US"/>
            </a:p>
          </p:txBody>
        </p:sp>
        <p:sp>
          <p:nvSpPr>
            <p:cNvPr id="56" name="Rectangle 54">
              <a:extLst>
                <a:ext uri="{FF2B5EF4-FFF2-40B4-BE49-F238E27FC236}">
                  <a16:creationId xmlns:a16="http://schemas.microsoft.com/office/drawing/2014/main" id="{1645FA58-809E-4F6B-AD0D-BF9AD7E2602C}"/>
                </a:ext>
              </a:extLst>
            </p:cNvPr>
            <p:cNvSpPr>
              <a:spLocks noChangeArrowheads="1"/>
            </p:cNvSpPr>
            <p:nvPr/>
          </p:nvSpPr>
          <p:spPr bwMode="auto">
            <a:xfrm>
              <a:off x="716" y="3243"/>
              <a:ext cx="88" cy="10"/>
            </a:xfrm>
            <a:prstGeom prst="rect">
              <a:avLst/>
            </a:prstGeom>
            <a:noFill/>
            <a:ln w="0">
              <a:solidFill>
                <a:srgbClr val="000000"/>
              </a:solidFill>
              <a:miter lim="800000"/>
              <a:headEnd/>
              <a:tailEnd/>
            </a:ln>
          </p:spPr>
          <p:txBody>
            <a:bodyPr/>
            <a:lstStyle/>
            <a:p>
              <a:endParaRPr lang="en-US"/>
            </a:p>
          </p:txBody>
        </p:sp>
        <p:sp>
          <p:nvSpPr>
            <p:cNvPr id="57" name="Freeform 55">
              <a:extLst>
                <a:ext uri="{FF2B5EF4-FFF2-40B4-BE49-F238E27FC236}">
                  <a16:creationId xmlns:a16="http://schemas.microsoft.com/office/drawing/2014/main" id="{C5472B9D-DA23-4F68-8C9F-30BD9D354616}"/>
                </a:ext>
              </a:extLst>
            </p:cNvPr>
            <p:cNvSpPr>
              <a:spLocks/>
            </p:cNvSpPr>
            <p:nvPr/>
          </p:nvSpPr>
          <p:spPr bwMode="auto">
            <a:xfrm>
              <a:off x="583" y="3243"/>
              <a:ext cx="88" cy="10"/>
            </a:xfrm>
            <a:custGeom>
              <a:avLst/>
              <a:gdLst>
                <a:gd name="T0" fmla="*/ 531 w 531"/>
                <a:gd name="T1" fmla="*/ 48 h 48"/>
                <a:gd name="T2" fmla="*/ 531 w 531"/>
                <a:gd name="T3" fmla="*/ 0 h 48"/>
                <a:gd name="T4" fmla="*/ 0 w 531"/>
                <a:gd name="T5" fmla="*/ 48 h 48"/>
                <a:gd name="T6" fmla="*/ 531 w 531"/>
                <a:gd name="T7" fmla="*/ 48 h 48"/>
                <a:gd name="T8" fmla="*/ 0 60000 65536"/>
                <a:gd name="T9" fmla="*/ 0 60000 65536"/>
                <a:gd name="T10" fmla="*/ 0 60000 65536"/>
                <a:gd name="T11" fmla="*/ 0 60000 65536"/>
                <a:gd name="T12" fmla="*/ 0 w 531"/>
                <a:gd name="T13" fmla="*/ 0 h 48"/>
                <a:gd name="T14" fmla="*/ 531 w 531"/>
                <a:gd name="T15" fmla="*/ 48 h 48"/>
              </a:gdLst>
              <a:ahLst/>
              <a:cxnLst>
                <a:cxn ang="T8">
                  <a:pos x="T0" y="T1"/>
                </a:cxn>
                <a:cxn ang="T9">
                  <a:pos x="T2" y="T3"/>
                </a:cxn>
                <a:cxn ang="T10">
                  <a:pos x="T4" y="T5"/>
                </a:cxn>
                <a:cxn ang="T11">
                  <a:pos x="T6" y="T7"/>
                </a:cxn>
              </a:cxnLst>
              <a:rect l="T12" t="T13" r="T14" b="T15"/>
              <a:pathLst>
                <a:path w="531" h="48">
                  <a:moveTo>
                    <a:pt x="531" y="48"/>
                  </a:moveTo>
                  <a:lnTo>
                    <a:pt x="531" y="0"/>
                  </a:lnTo>
                  <a:lnTo>
                    <a:pt x="0" y="48"/>
                  </a:lnTo>
                  <a:lnTo>
                    <a:pt x="531" y="48"/>
                  </a:lnTo>
                  <a:close/>
                </a:path>
              </a:pathLst>
            </a:custGeom>
            <a:solidFill>
              <a:srgbClr val="000000"/>
            </a:solidFill>
            <a:ln w="9525">
              <a:noFill/>
              <a:round/>
              <a:headEnd/>
              <a:tailEnd/>
            </a:ln>
          </p:spPr>
          <p:txBody>
            <a:bodyPr/>
            <a:lstStyle/>
            <a:p>
              <a:endParaRPr lang="en-US"/>
            </a:p>
          </p:txBody>
        </p:sp>
        <p:sp>
          <p:nvSpPr>
            <p:cNvPr id="58" name="Freeform 56">
              <a:extLst>
                <a:ext uri="{FF2B5EF4-FFF2-40B4-BE49-F238E27FC236}">
                  <a16:creationId xmlns:a16="http://schemas.microsoft.com/office/drawing/2014/main" id="{AD69249A-C9F5-472E-9617-0B24F21DA56C}"/>
                </a:ext>
              </a:extLst>
            </p:cNvPr>
            <p:cNvSpPr>
              <a:spLocks/>
            </p:cNvSpPr>
            <p:nvPr/>
          </p:nvSpPr>
          <p:spPr bwMode="auto">
            <a:xfrm>
              <a:off x="583" y="3243"/>
              <a:ext cx="88" cy="10"/>
            </a:xfrm>
            <a:custGeom>
              <a:avLst/>
              <a:gdLst>
                <a:gd name="T0" fmla="*/ 531 w 531"/>
                <a:gd name="T1" fmla="*/ 0 h 48"/>
                <a:gd name="T2" fmla="*/ 0 w 531"/>
                <a:gd name="T3" fmla="*/ 48 h 48"/>
                <a:gd name="T4" fmla="*/ 0 w 531"/>
                <a:gd name="T5" fmla="*/ 0 h 48"/>
                <a:gd name="T6" fmla="*/ 531 w 531"/>
                <a:gd name="T7" fmla="*/ 0 h 48"/>
                <a:gd name="T8" fmla="*/ 0 60000 65536"/>
                <a:gd name="T9" fmla="*/ 0 60000 65536"/>
                <a:gd name="T10" fmla="*/ 0 60000 65536"/>
                <a:gd name="T11" fmla="*/ 0 60000 65536"/>
                <a:gd name="T12" fmla="*/ 0 w 531"/>
                <a:gd name="T13" fmla="*/ 0 h 48"/>
                <a:gd name="T14" fmla="*/ 531 w 531"/>
                <a:gd name="T15" fmla="*/ 48 h 48"/>
              </a:gdLst>
              <a:ahLst/>
              <a:cxnLst>
                <a:cxn ang="T8">
                  <a:pos x="T0" y="T1"/>
                </a:cxn>
                <a:cxn ang="T9">
                  <a:pos x="T2" y="T3"/>
                </a:cxn>
                <a:cxn ang="T10">
                  <a:pos x="T4" y="T5"/>
                </a:cxn>
                <a:cxn ang="T11">
                  <a:pos x="T6" y="T7"/>
                </a:cxn>
              </a:cxnLst>
              <a:rect l="T12" t="T13" r="T14" b="T15"/>
              <a:pathLst>
                <a:path w="531" h="48">
                  <a:moveTo>
                    <a:pt x="531" y="0"/>
                  </a:moveTo>
                  <a:lnTo>
                    <a:pt x="0" y="48"/>
                  </a:lnTo>
                  <a:lnTo>
                    <a:pt x="0" y="0"/>
                  </a:lnTo>
                  <a:lnTo>
                    <a:pt x="531" y="0"/>
                  </a:lnTo>
                  <a:close/>
                </a:path>
              </a:pathLst>
            </a:custGeom>
            <a:solidFill>
              <a:srgbClr val="000000"/>
            </a:solidFill>
            <a:ln w="9525">
              <a:noFill/>
              <a:round/>
              <a:headEnd/>
              <a:tailEnd/>
            </a:ln>
          </p:spPr>
          <p:txBody>
            <a:bodyPr/>
            <a:lstStyle/>
            <a:p>
              <a:endParaRPr lang="en-US"/>
            </a:p>
          </p:txBody>
        </p:sp>
        <p:sp>
          <p:nvSpPr>
            <p:cNvPr id="59" name="Rectangle 57">
              <a:extLst>
                <a:ext uri="{FF2B5EF4-FFF2-40B4-BE49-F238E27FC236}">
                  <a16:creationId xmlns:a16="http://schemas.microsoft.com/office/drawing/2014/main" id="{F9EF1D7E-F1AB-40F3-9061-980461826710}"/>
                </a:ext>
              </a:extLst>
            </p:cNvPr>
            <p:cNvSpPr>
              <a:spLocks noChangeArrowheads="1"/>
            </p:cNvSpPr>
            <p:nvPr/>
          </p:nvSpPr>
          <p:spPr bwMode="auto">
            <a:xfrm>
              <a:off x="583" y="3243"/>
              <a:ext cx="88" cy="10"/>
            </a:xfrm>
            <a:prstGeom prst="rect">
              <a:avLst/>
            </a:prstGeom>
            <a:noFill/>
            <a:ln w="0">
              <a:solidFill>
                <a:srgbClr val="000000"/>
              </a:solidFill>
              <a:miter lim="800000"/>
              <a:headEnd/>
              <a:tailEnd/>
            </a:ln>
          </p:spPr>
          <p:txBody>
            <a:bodyPr/>
            <a:lstStyle/>
            <a:p>
              <a:endParaRPr lang="en-US"/>
            </a:p>
          </p:txBody>
        </p:sp>
        <p:sp>
          <p:nvSpPr>
            <p:cNvPr id="60" name="Freeform 58">
              <a:extLst>
                <a:ext uri="{FF2B5EF4-FFF2-40B4-BE49-F238E27FC236}">
                  <a16:creationId xmlns:a16="http://schemas.microsoft.com/office/drawing/2014/main" id="{3EF508DA-A79A-4B17-9379-4FC2EDA5692B}"/>
                </a:ext>
              </a:extLst>
            </p:cNvPr>
            <p:cNvSpPr>
              <a:spLocks/>
            </p:cNvSpPr>
            <p:nvPr/>
          </p:nvSpPr>
          <p:spPr bwMode="auto">
            <a:xfrm>
              <a:off x="450" y="3243"/>
              <a:ext cx="88" cy="10"/>
            </a:xfrm>
            <a:custGeom>
              <a:avLst/>
              <a:gdLst>
                <a:gd name="T0" fmla="*/ 532 w 532"/>
                <a:gd name="T1" fmla="*/ 48 h 48"/>
                <a:gd name="T2" fmla="*/ 532 w 532"/>
                <a:gd name="T3" fmla="*/ 0 h 48"/>
                <a:gd name="T4" fmla="*/ 0 w 532"/>
                <a:gd name="T5" fmla="*/ 48 h 48"/>
                <a:gd name="T6" fmla="*/ 532 w 532"/>
                <a:gd name="T7" fmla="*/ 48 h 48"/>
                <a:gd name="T8" fmla="*/ 0 60000 65536"/>
                <a:gd name="T9" fmla="*/ 0 60000 65536"/>
                <a:gd name="T10" fmla="*/ 0 60000 65536"/>
                <a:gd name="T11" fmla="*/ 0 60000 65536"/>
                <a:gd name="T12" fmla="*/ 0 w 532"/>
                <a:gd name="T13" fmla="*/ 0 h 48"/>
                <a:gd name="T14" fmla="*/ 532 w 532"/>
                <a:gd name="T15" fmla="*/ 48 h 48"/>
              </a:gdLst>
              <a:ahLst/>
              <a:cxnLst>
                <a:cxn ang="T8">
                  <a:pos x="T0" y="T1"/>
                </a:cxn>
                <a:cxn ang="T9">
                  <a:pos x="T2" y="T3"/>
                </a:cxn>
                <a:cxn ang="T10">
                  <a:pos x="T4" y="T5"/>
                </a:cxn>
                <a:cxn ang="T11">
                  <a:pos x="T6" y="T7"/>
                </a:cxn>
              </a:cxnLst>
              <a:rect l="T12" t="T13" r="T14" b="T15"/>
              <a:pathLst>
                <a:path w="532" h="48">
                  <a:moveTo>
                    <a:pt x="532" y="48"/>
                  </a:moveTo>
                  <a:lnTo>
                    <a:pt x="532" y="0"/>
                  </a:lnTo>
                  <a:lnTo>
                    <a:pt x="0" y="48"/>
                  </a:lnTo>
                  <a:lnTo>
                    <a:pt x="532" y="48"/>
                  </a:lnTo>
                  <a:close/>
                </a:path>
              </a:pathLst>
            </a:custGeom>
            <a:solidFill>
              <a:srgbClr val="000000"/>
            </a:solidFill>
            <a:ln w="9525">
              <a:noFill/>
              <a:round/>
              <a:headEnd/>
              <a:tailEnd/>
            </a:ln>
          </p:spPr>
          <p:txBody>
            <a:bodyPr/>
            <a:lstStyle/>
            <a:p>
              <a:endParaRPr lang="en-US"/>
            </a:p>
          </p:txBody>
        </p:sp>
        <p:sp>
          <p:nvSpPr>
            <p:cNvPr id="61" name="Freeform 59">
              <a:extLst>
                <a:ext uri="{FF2B5EF4-FFF2-40B4-BE49-F238E27FC236}">
                  <a16:creationId xmlns:a16="http://schemas.microsoft.com/office/drawing/2014/main" id="{BD13B0BB-0CAB-4764-9C19-76116EEB3BC7}"/>
                </a:ext>
              </a:extLst>
            </p:cNvPr>
            <p:cNvSpPr>
              <a:spLocks/>
            </p:cNvSpPr>
            <p:nvPr/>
          </p:nvSpPr>
          <p:spPr bwMode="auto">
            <a:xfrm>
              <a:off x="450" y="3243"/>
              <a:ext cx="88" cy="10"/>
            </a:xfrm>
            <a:custGeom>
              <a:avLst/>
              <a:gdLst>
                <a:gd name="T0" fmla="*/ 532 w 532"/>
                <a:gd name="T1" fmla="*/ 0 h 48"/>
                <a:gd name="T2" fmla="*/ 0 w 532"/>
                <a:gd name="T3" fmla="*/ 48 h 48"/>
                <a:gd name="T4" fmla="*/ 0 w 532"/>
                <a:gd name="T5" fmla="*/ 0 h 48"/>
                <a:gd name="T6" fmla="*/ 532 w 532"/>
                <a:gd name="T7" fmla="*/ 0 h 48"/>
                <a:gd name="T8" fmla="*/ 0 60000 65536"/>
                <a:gd name="T9" fmla="*/ 0 60000 65536"/>
                <a:gd name="T10" fmla="*/ 0 60000 65536"/>
                <a:gd name="T11" fmla="*/ 0 60000 65536"/>
                <a:gd name="T12" fmla="*/ 0 w 532"/>
                <a:gd name="T13" fmla="*/ 0 h 48"/>
                <a:gd name="T14" fmla="*/ 532 w 532"/>
                <a:gd name="T15" fmla="*/ 48 h 48"/>
              </a:gdLst>
              <a:ahLst/>
              <a:cxnLst>
                <a:cxn ang="T8">
                  <a:pos x="T0" y="T1"/>
                </a:cxn>
                <a:cxn ang="T9">
                  <a:pos x="T2" y="T3"/>
                </a:cxn>
                <a:cxn ang="T10">
                  <a:pos x="T4" y="T5"/>
                </a:cxn>
                <a:cxn ang="T11">
                  <a:pos x="T6" y="T7"/>
                </a:cxn>
              </a:cxnLst>
              <a:rect l="T12" t="T13" r="T14" b="T15"/>
              <a:pathLst>
                <a:path w="532" h="48">
                  <a:moveTo>
                    <a:pt x="532" y="0"/>
                  </a:moveTo>
                  <a:lnTo>
                    <a:pt x="0" y="48"/>
                  </a:lnTo>
                  <a:lnTo>
                    <a:pt x="0" y="0"/>
                  </a:lnTo>
                  <a:lnTo>
                    <a:pt x="532" y="0"/>
                  </a:lnTo>
                  <a:close/>
                </a:path>
              </a:pathLst>
            </a:custGeom>
            <a:solidFill>
              <a:srgbClr val="000000"/>
            </a:solidFill>
            <a:ln w="9525">
              <a:noFill/>
              <a:round/>
              <a:headEnd/>
              <a:tailEnd/>
            </a:ln>
          </p:spPr>
          <p:txBody>
            <a:bodyPr/>
            <a:lstStyle/>
            <a:p>
              <a:endParaRPr lang="en-US"/>
            </a:p>
          </p:txBody>
        </p:sp>
        <p:sp>
          <p:nvSpPr>
            <p:cNvPr id="62" name="Rectangle 60">
              <a:extLst>
                <a:ext uri="{FF2B5EF4-FFF2-40B4-BE49-F238E27FC236}">
                  <a16:creationId xmlns:a16="http://schemas.microsoft.com/office/drawing/2014/main" id="{B02DE91D-8003-48F0-A5E3-8832CEFC8B74}"/>
                </a:ext>
              </a:extLst>
            </p:cNvPr>
            <p:cNvSpPr>
              <a:spLocks noChangeArrowheads="1"/>
            </p:cNvSpPr>
            <p:nvPr/>
          </p:nvSpPr>
          <p:spPr bwMode="auto">
            <a:xfrm>
              <a:off x="450" y="3243"/>
              <a:ext cx="88" cy="10"/>
            </a:xfrm>
            <a:prstGeom prst="rect">
              <a:avLst/>
            </a:prstGeom>
            <a:noFill/>
            <a:ln w="0">
              <a:solidFill>
                <a:srgbClr val="000000"/>
              </a:solidFill>
              <a:miter lim="800000"/>
              <a:headEnd/>
              <a:tailEnd/>
            </a:ln>
          </p:spPr>
          <p:txBody>
            <a:bodyPr/>
            <a:lstStyle/>
            <a:p>
              <a:endParaRPr lang="en-US"/>
            </a:p>
          </p:txBody>
        </p:sp>
        <p:sp>
          <p:nvSpPr>
            <p:cNvPr id="63" name="Freeform 61">
              <a:extLst>
                <a:ext uri="{FF2B5EF4-FFF2-40B4-BE49-F238E27FC236}">
                  <a16:creationId xmlns:a16="http://schemas.microsoft.com/office/drawing/2014/main" id="{C30FA960-F131-4102-98D7-01C78F2C6714}"/>
                </a:ext>
              </a:extLst>
            </p:cNvPr>
            <p:cNvSpPr>
              <a:spLocks/>
            </p:cNvSpPr>
            <p:nvPr/>
          </p:nvSpPr>
          <p:spPr bwMode="auto">
            <a:xfrm>
              <a:off x="346" y="3243"/>
              <a:ext cx="59" cy="10"/>
            </a:xfrm>
            <a:custGeom>
              <a:avLst/>
              <a:gdLst>
                <a:gd name="T0" fmla="*/ 355 w 355"/>
                <a:gd name="T1" fmla="*/ 48 h 48"/>
                <a:gd name="T2" fmla="*/ 355 w 355"/>
                <a:gd name="T3" fmla="*/ 0 h 48"/>
                <a:gd name="T4" fmla="*/ 0 w 355"/>
                <a:gd name="T5" fmla="*/ 48 h 48"/>
                <a:gd name="T6" fmla="*/ 355 w 355"/>
                <a:gd name="T7" fmla="*/ 48 h 48"/>
                <a:gd name="T8" fmla="*/ 0 60000 65536"/>
                <a:gd name="T9" fmla="*/ 0 60000 65536"/>
                <a:gd name="T10" fmla="*/ 0 60000 65536"/>
                <a:gd name="T11" fmla="*/ 0 60000 65536"/>
                <a:gd name="T12" fmla="*/ 0 w 355"/>
                <a:gd name="T13" fmla="*/ 0 h 48"/>
                <a:gd name="T14" fmla="*/ 355 w 355"/>
                <a:gd name="T15" fmla="*/ 48 h 48"/>
              </a:gdLst>
              <a:ahLst/>
              <a:cxnLst>
                <a:cxn ang="T8">
                  <a:pos x="T0" y="T1"/>
                </a:cxn>
                <a:cxn ang="T9">
                  <a:pos x="T2" y="T3"/>
                </a:cxn>
                <a:cxn ang="T10">
                  <a:pos x="T4" y="T5"/>
                </a:cxn>
                <a:cxn ang="T11">
                  <a:pos x="T6" y="T7"/>
                </a:cxn>
              </a:cxnLst>
              <a:rect l="T12" t="T13" r="T14" b="T15"/>
              <a:pathLst>
                <a:path w="355" h="48">
                  <a:moveTo>
                    <a:pt x="355" y="48"/>
                  </a:moveTo>
                  <a:lnTo>
                    <a:pt x="355" y="0"/>
                  </a:lnTo>
                  <a:lnTo>
                    <a:pt x="0" y="48"/>
                  </a:lnTo>
                  <a:lnTo>
                    <a:pt x="355" y="48"/>
                  </a:lnTo>
                  <a:close/>
                </a:path>
              </a:pathLst>
            </a:custGeom>
            <a:solidFill>
              <a:srgbClr val="000000"/>
            </a:solidFill>
            <a:ln w="9525">
              <a:noFill/>
              <a:round/>
              <a:headEnd/>
              <a:tailEnd/>
            </a:ln>
          </p:spPr>
          <p:txBody>
            <a:bodyPr/>
            <a:lstStyle/>
            <a:p>
              <a:endParaRPr lang="en-US"/>
            </a:p>
          </p:txBody>
        </p:sp>
        <p:sp>
          <p:nvSpPr>
            <p:cNvPr id="64" name="Freeform 62">
              <a:extLst>
                <a:ext uri="{FF2B5EF4-FFF2-40B4-BE49-F238E27FC236}">
                  <a16:creationId xmlns:a16="http://schemas.microsoft.com/office/drawing/2014/main" id="{5C04572B-350D-4BB7-B3FB-065688FC9EB3}"/>
                </a:ext>
              </a:extLst>
            </p:cNvPr>
            <p:cNvSpPr>
              <a:spLocks/>
            </p:cNvSpPr>
            <p:nvPr/>
          </p:nvSpPr>
          <p:spPr bwMode="auto">
            <a:xfrm>
              <a:off x="346" y="3243"/>
              <a:ext cx="59" cy="10"/>
            </a:xfrm>
            <a:custGeom>
              <a:avLst/>
              <a:gdLst>
                <a:gd name="T0" fmla="*/ 355 w 355"/>
                <a:gd name="T1" fmla="*/ 0 h 48"/>
                <a:gd name="T2" fmla="*/ 0 w 355"/>
                <a:gd name="T3" fmla="*/ 48 h 48"/>
                <a:gd name="T4" fmla="*/ 0 w 355"/>
                <a:gd name="T5" fmla="*/ 0 h 48"/>
                <a:gd name="T6" fmla="*/ 355 w 355"/>
                <a:gd name="T7" fmla="*/ 0 h 48"/>
                <a:gd name="T8" fmla="*/ 0 60000 65536"/>
                <a:gd name="T9" fmla="*/ 0 60000 65536"/>
                <a:gd name="T10" fmla="*/ 0 60000 65536"/>
                <a:gd name="T11" fmla="*/ 0 60000 65536"/>
                <a:gd name="T12" fmla="*/ 0 w 355"/>
                <a:gd name="T13" fmla="*/ 0 h 48"/>
                <a:gd name="T14" fmla="*/ 355 w 355"/>
                <a:gd name="T15" fmla="*/ 48 h 48"/>
              </a:gdLst>
              <a:ahLst/>
              <a:cxnLst>
                <a:cxn ang="T8">
                  <a:pos x="T0" y="T1"/>
                </a:cxn>
                <a:cxn ang="T9">
                  <a:pos x="T2" y="T3"/>
                </a:cxn>
                <a:cxn ang="T10">
                  <a:pos x="T4" y="T5"/>
                </a:cxn>
                <a:cxn ang="T11">
                  <a:pos x="T6" y="T7"/>
                </a:cxn>
              </a:cxnLst>
              <a:rect l="T12" t="T13" r="T14" b="T15"/>
              <a:pathLst>
                <a:path w="355" h="48">
                  <a:moveTo>
                    <a:pt x="355" y="0"/>
                  </a:moveTo>
                  <a:lnTo>
                    <a:pt x="0" y="48"/>
                  </a:lnTo>
                  <a:lnTo>
                    <a:pt x="0" y="0"/>
                  </a:lnTo>
                  <a:lnTo>
                    <a:pt x="355" y="0"/>
                  </a:lnTo>
                  <a:close/>
                </a:path>
              </a:pathLst>
            </a:custGeom>
            <a:solidFill>
              <a:srgbClr val="000000"/>
            </a:solidFill>
            <a:ln w="9525">
              <a:noFill/>
              <a:round/>
              <a:headEnd/>
              <a:tailEnd/>
            </a:ln>
          </p:spPr>
          <p:txBody>
            <a:bodyPr/>
            <a:lstStyle/>
            <a:p>
              <a:endParaRPr lang="en-US"/>
            </a:p>
          </p:txBody>
        </p:sp>
        <p:sp>
          <p:nvSpPr>
            <p:cNvPr id="65" name="Rectangle 63">
              <a:extLst>
                <a:ext uri="{FF2B5EF4-FFF2-40B4-BE49-F238E27FC236}">
                  <a16:creationId xmlns:a16="http://schemas.microsoft.com/office/drawing/2014/main" id="{541811E5-E67F-4144-BF5B-C431B6C68E3E}"/>
                </a:ext>
              </a:extLst>
            </p:cNvPr>
            <p:cNvSpPr>
              <a:spLocks noChangeArrowheads="1"/>
            </p:cNvSpPr>
            <p:nvPr/>
          </p:nvSpPr>
          <p:spPr bwMode="auto">
            <a:xfrm>
              <a:off x="113" y="2997"/>
              <a:ext cx="211" cy="163"/>
            </a:xfrm>
            <a:prstGeom prst="rect">
              <a:avLst/>
            </a:prstGeom>
            <a:noFill/>
            <a:ln w="9525">
              <a:noFill/>
              <a:miter lim="800000"/>
              <a:headEnd/>
              <a:tailEnd/>
            </a:ln>
          </p:spPr>
          <p:txBody>
            <a:bodyPr wrap="none" lIns="0" tIns="0" rIns="0" bIns="0">
              <a:spAutoFit/>
            </a:bodyPr>
            <a:lstStyle/>
            <a:p>
              <a:r>
                <a:rPr lang="en-US" sz="1700">
                  <a:solidFill>
                    <a:srgbClr val="000000"/>
                  </a:solidFill>
                  <a:latin typeface="Arial Black" pitchFamily="34" charset="0"/>
                </a:rPr>
                <a:t>EU</a:t>
              </a:r>
              <a:endParaRPr lang="en-US"/>
            </a:p>
          </p:txBody>
        </p:sp>
        <p:sp>
          <p:nvSpPr>
            <p:cNvPr id="66" name="Rectangle 64">
              <a:extLst>
                <a:ext uri="{FF2B5EF4-FFF2-40B4-BE49-F238E27FC236}">
                  <a16:creationId xmlns:a16="http://schemas.microsoft.com/office/drawing/2014/main" id="{8D9E34C9-F170-4D95-8E99-947427929D78}"/>
                </a:ext>
              </a:extLst>
            </p:cNvPr>
            <p:cNvSpPr>
              <a:spLocks noChangeArrowheads="1"/>
            </p:cNvSpPr>
            <p:nvPr/>
          </p:nvSpPr>
          <p:spPr bwMode="auto">
            <a:xfrm>
              <a:off x="84" y="3703"/>
              <a:ext cx="249" cy="163"/>
            </a:xfrm>
            <a:prstGeom prst="rect">
              <a:avLst/>
            </a:prstGeom>
            <a:noFill/>
            <a:ln w="9525">
              <a:noFill/>
              <a:miter lim="800000"/>
              <a:headEnd/>
              <a:tailEnd/>
            </a:ln>
          </p:spPr>
          <p:txBody>
            <a:bodyPr wrap="none" lIns="0" tIns="0" rIns="0" bIns="0">
              <a:spAutoFit/>
            </a:bodyPr>
            <a:lstStyle/>
            <a:p>
              <a:r>
                <a:rPr lang="en-US" sz="1700">
                  <a:solidFill>
                    <a:srgbClr val="000000"/>
                  </a:solidFill>
                  <a:latin typeface="Arial Black" pitchFamily="34" charset="0"/>
                </a:rPr>
                <a:t>0 G</a:t>
              </a:r>
              <a:endParaRPr lang="en-US"/>
            </a:p>
          </p:txBody>
        </p:sp>
        <p:sp>
          <p:nvSpPr>
            <p:cNvPr id="67" name="Rectangle 65">
              <a:extLst>
                <a:ext uri="{FF2B5EF4-FFF2-40B4-BE49-F238E27FC236}">
                  <a16:creationId xmlns:a16="http://schemas.microsoft.com/office/drawing/2014/main" id="{21D25E72-A212-4444-840F-57E7032C874B}"/>
                </a:ext>
              </a:extLst>
            </p:cNvPr>
            <p:cNvSpPr>
              <a:spLocks noChangeArrowheads="1"/>
            </p:cNvSpPr>
            <p:nvPr/>
          </p:nvSpPr>
          <p:spPr bwMode="auto">
            <a:xfrm>
              <a:off x="346" y="3243"/>
              <a:ext cx="59" cy="10"/>
            </a:xfrm>
            <a:prstGeom prst="rect">
              <a:avLst/>
            </a:prstGeom>
            <a:noFill/>
            <a:ln w="0">
              <a:solidFill>
                <a:srgbClr val="000000"/>
              </a:solidFill>
              <a:miter lim="800000"/>
              <a:headEnd/>
              <a:tailEnd/>
            </a:ln>
          </p:spPr>
          <p:txBody>
            <a:bodyPr/>
            <a:lstStyle/>
            <a:p>
              <a:endParaRPr lang="en-US"/>
            </a:p>
          </p:txBody>
        </p:sp>
        <p:sp>
          <p:nvSpPr>
            <p:cNvPr id="68" name="Freeform 66">
              <a:extLst>
                <a:ext uri="{FF2B5EF4-FFF2-40B4-BE49-F238E27FC236}">
                  <a16:creationId xmlns:a16="http://schemas.microsoft.com/office/drawing/2014/main" id="{48308CDC-D1D7-45E1-A25F-19D7F6EAF03F}"/>
                </a:ext>
              </a:extLst>
            </p:cNvPr>
            <p:cNvSpPr>
              <a:spLocks/>
            </p:cNvSpPr>
            <p:nvPr/>
          </p:nvSpPr>
          <p:spPr bwMode="auto">
            <a:xfrm>
              <a:off x="346" y="3243"/>
              <a:ext cx="1" cy="10"/>
            </a:xfrm>
            <a:custGeom>
              <a:avLst/>
              <a:gdLst>
                <a:gd name="T0" fmla="*/ 0 w 1"/>
                <a:gd name="T1" fmla="*/ 48 h 48"/>
                <a:gd name="T2" fmla="*/ 0 w 1"/>
                <a:gd name="T3" fmla="*/ 0 h 48"/>
                <a:gd name="T4" fmla="*/ 1 w 1"/>
                <a:gd name="T5" fmla="*/ 0 h 48"/>
                <a:gd name="T6" fmla="*/ 0 60000 65536"/>
                <a:gd name="T7" fmla="*/ 0 60000 65536"/>
                <a:gd name="T8" fmla="*/ 0 60000 65536"/>
                <a:gd name="T9" fmla="*/ 0 w 1"/>
                <a:gd name="T10" fmla="*/ 0 h 48"/>
                <a:gd name="T11" fmla="*/ 1 w 1"/>
                <a:gd name="T12" fmla="*/ 48 h 48"/>
              </a:gdLst>
              <a:ahLst/>
              <a:cxnLst>
                <a:cxn ang="T6">
                  <a:pos x="T0" y="T1"/>
                </a:cxn>
                <a:cxn ang="T7">
                  <a:pos x="T2" y="T3"/>
                </a:cxn>
                <a:cxn ang="T8">
                  <a:pos x="T4" y="T5"/>
                </a:cxn>
              </a:cxnLst>
              <a:rect l="T9" t="T10" r="T11" b="T12"/>
              <a:pathLst>
                <a:path w="1" h="48">
                  <a:moveTo>
                    <a:pt x="0" y="48"/>
                  </a:moveTo>
                  <a:lnTo>
                    <a:pt x="0" y="0"/>
                  </a:lnTo>
                  <a:lnTo>
                    <a:pt x="1" y="0"/>
                  </a:lnTo>
                </a:path>
              </a:pathLst>
            </a:custGeom>
            <a:noFill/>
            <a:ln w="0">
              <a:solidFill>
                <a:srgbClr val="000000"/>
              </a:solidFill>
              <a:prstDash val="solid"/>
              <a:round/>
              <a:headEnd/>
              <a:tailEnd/>
            </a:ln>
          </p:spPr>
          <p:txBody>
            <a:bodyPr/>
            <a:lstStyle/>
            <a:p>
              <a:endParaRPr lang="en-US"/>
            </a:p>
          </p:txBody>
        </p:sp>
        <p:sp>
          <p:nvSpPr>
            <p:cNvPr id="69" name="Freeform 67">
              <a:extLst>
                <a:ext uri="{FF2B5EF4-FFF2-40B4-BE49-F238E27FC236}">
                  <a16:creationId xmlns:a16="http://schemas.microsoft.com/office/drawing/2014/main" id="{54ECD698-B5D6-4E18-A039-19FE3E4312A3}"/>
                </a:ext>
              </a:extLst>
            </p:cNvPr>
            <p:cNvSpPr>
              <a:spLocks/>
            </p:cNvSpPr>
            <p:nvPr/>
          </p:nvSpPr>
          <p:spPr bwMode="auto">
            <a:xfrm>
              <a:off x="476" y="3245"/>
              <a:ext cx="384" cy="614"/>
            </a:xfrm>
            <a:custGeom>
              <a:avLst/>
              <a:gdLst>
                <a:gd name="T0" fmla="*/ 2303 w 2303"/>
                <a:gd name="T1" fmla="*/ 31 h 3069"/>
                <a:gd name="T2" fmla="*/ 2270 w 2303"/>
                <a:gd name="T3" fmla="*/ 0 h 3069"/>
                <a:gd name="T4" fmla="*/ 0 w 2303"/>
                <a:gd name="T5" fmla="*/ 3069 h 3069"/>
                <a:gd name="T6" fmla="*/ 2303 w 2303"/>
                <a:gd name="T7" fmla="*/ 31 h 3069"/>
                <a:gd name="T8" fmla="*/ 0 60000 65536"/>
                <a:gd name="T9" fmla="*/ 0 60000 65536"/>
                <a:gd name="T10" fmla="*/ 0 60000 65536"/>
                <a:gd name="T11" fmla="*/ 0 60000 65536"/>
                <a:gd name="T12" fmla="*/ 0 w 2303"/>
                <a:gd name="T13" fmla="*/ 0 h 3069"/>
                <a:gd name="T14" fmla="*/ 2303 w 2303"/>
                <a:gd name="T15" fmla="*/ 3069 h 3069"/>
              </a:gdLst>
              <a:ahLst/>
              <a:cxnLst>
                <a:cxn ang="T8">
                  <a:pos x="T0" y="T1"/>
                </a:cxn>
                <a:cxn ang="T9">
                  <a:pos x="T2" y="T3"/>
                </a:cxn>
                <a:cxn ang="T10">
                  <a:pos x="T4" y="T5"/>
                </a:cxn>
                <a:cxn ang="T11">
                  <a:pos x="T6" y="T7"/>
                </a:cxn>
              </a:cxnLst>
              <a:rect l="T12" t="T13" r="T14" b="T15"/>
              <a:pathLst>
                <a:path w="2303" h="3069">
                  <a:moveTo>
                    <a:pt x="2303" y="31"/>
                  </a:moveTo>
                  <a:lnTo>
                    <a:pt x="2270" y="0"/>
                  </a:lnTo>
                  <a:lnTo>
                    <a:pt x="0" y="3069"/>
                  </a:lnTo>
                  <a:lnTo>
                    <a:pt x="2303" y="31"/>
                  </a:lnTo>
                  <a:close/>
                </a:path>
              </a:pathLst>
            </a:custGeom>
            <a:solidFill>
              <a:srgbClr val="000000"/>
            </a:solidFill>
            <a:ln w="9525">
              <a:noFill/>
              <a:round/>
              <a:headEnd/>
              <a:tailEnd/>
            </a:ln>
          </p:spPr>
          <p:txBody>
            <a:bodyPr/>
            <a:lstStyle/>
            <a:p>
              <a:endParaRPr lang="en-US"/>
            </a:p>
          </p:txBody>
        </p:sp>
        <p:sp>
          <p:nvSpPr>
            <p:cNvPr id="70" name="Freeform 68">
              <a:extLst>
                <a:ext uri="{FF2B5EF4-FFF2-40B4-BE49-F238E27FC236}">
                  <a16:creationId xmlns:a16="http://schemas.microsoft.com/office/drawing/2014/main" id="{0BB28A53-12A9-4EE9-8BB0-E8726542FE13}"/>
                </a:ext>
              </a:extLst>
            </p:cNvPr>
            <p:cNvSpPr>
              <a:spLocks/>
            </p:cNvSpPr>
            <p:nvPr/>
          </p:nvSpPr>
          <p:spPr bwMode="auto">
            <a:xfrm>
              <a:off x="470" y="3245"/>
              <a:ext cx="384" cy="614"/>
            </a:xfrm>
            <a:custGeom>
              <a:avLst/>
              <a:gdLst>
                <a:gd name="T0" fmla="*/ 2302 w 2302"/>
                <a:gd name="T1" fmla="*/ 0 h 3069"/>
                <a:gd name="T2" fmla="*/ 32 w 2302"/>
                <a:gd name="T3" fmla="*/ 3069 h 3069"/>
                <a:gd name="T4" fmla="*/ 0 w 2302"/>
                <a:gd name="T5" fmla="*/ 3038 h 3069"/>
                <a:gd name="T6" fmla="*/ 2302 w 2302"/>
                <a:gd name="T7" fmla="*/ 0 h 3069"/>
                <a:gd name="T8" fmla="*/ 0 60000 65536"/>
                <a:gd name="T9" fmla="*/ 0 60000 65536"/>
                <a:gd name="T10" fmla="*/ 0 60000 65536"/>
                <a:gd name="T11" fmla="*/ 0 60000 65536"/>
                <a:gd name="T12" fmla="*/ 0 w 2302"/>
                <a:gd name="T13" fmla="*/ 0 h 3069"/>
                <a:gd name="T14" fmla="*/ 2302 w 2302"/>
                <a:gd name="T15" fmla="*/ 3069 h 3069"/>
              </a:gdLst>
              <a:ahLst/>
              <a:cxnLst>
                <a:cxn ang="T8">
                  <a:pos x="T0" y="T1"/>
                </a:cxn>
                <a:cxn ang="T9">
                  <a:pos x="T2" y="T3"/>
                </a:cxn>
                <a:cxn ang="T10">
                  <a:pos x="T4" y="T5"/>
                </a:cxn>
                <a:cxn ang="T11">
                  <a:pos x="T6" y="T7"/>
                </a:cxn>
              </a:cxnLst>
              <a:rect l="T12" t="T13" r="T14" b="T15"/>
              <a:pathLst>
                <a:path w="2302" h="3069">
                  <a:moveTo>
                    <a:pt x="2302" y="0"/>
                  </a:moveTo>
                  <a:lnTo>
                    <a:pt x="32" y="3069"/>
                  </a:lnTo>
                  <a:lnTo>
                    <a:pt x="0" y="3038"/>
                  </a:lnTo>
                  <a:lnTo>
                    <a:pt x="2302" y="0"/>
                  </a:lnTo>
                  <a:close/>
                </a:path>
              </a:pathLst>
            </a:custGeom>
            <a:solidFill>
              <a:srgbClr val="000000"/>
            </a:solidFill>
            <a:ln w="9525">
              <a:noFill/>
              <a:round/>
              <a:headEnd/>
              <a:tailEnd/>
            </a:ln>
          </p:spPr>
          <p:txBody>
            <a:bodyPr/>
            <a:lstStyle/>
            <a:p>
              <a:endParaRPr lang="en-US"/>
            </a:p>
          </p:txBody>
        </p:sp>
        <p:sp>
          <p:nvSpPr>
            <p:cNvPr id="71" name="Freeform 69">
              <a:extLst>
                <a:ext uri="{FF2B5EF4-FFF2-40B4-BE49-F238E27FC236}">
                  <a16:creationId xmlns:a16="http://schemas.microsoft.com/office/drawing/2014/main" id="{9962A3B2-C1DC-4C96-B0D8-F7C4B326E7CB}"/>
                </a:ext>
              </a:extLst>
            </p:cNvPr>
            <p:cNvSpPr>
              <a:spLocks/>
            </p:cNvSpPr>
            <p:nvPr/>
          </p:nvSpPr>
          <p:spPr bwMode="auto">
            <a:xfrm>
              <a:off x="470" y="3245"/>
              <a:ext cx="390" cy="614"/>
            </a:xfrm>
            <a:custGeom>
              <a:avLst/>
              <a:gdLst>
                <a:gd name="T0" fmla="*/ 2335 w 2335"/>
                <a:gd name="T1" fmla="*/ 31 h 3069"/>
                <a:gd name="T2" fmla="*/ 2302 w 2335"/>
                <a:gd name="T3" fmla="*/ 0 h 3069"/>
                <a:gd name="T4" fmla="*/ 0 w 2335"/>
                <a:gd name="T5" fmla="*/ 3038 h 3069"/>
                <a:gd name="T6" fmla="*/ 32 w 2335"/>
                <a:gd name="T7" fmla="*/ 3069 h 3069"/>
                <a:gd name="T8" fmla="*/ 2335 w 2335"/>
                <a:gd name="T9" fmla="*/ 31 h 3069"/>
                <a:gd name="T10" fmla="*/ 0 60000 65536"/>
                <a:gd name="T11" fmla="*/ 0 60000 65536"/>
                <a:gd name="T12" fmla="*/ 0 60000 65536"/>
                <a:gd name="T13" fmla="*/ 0 60000 65536"/>
                <a:gd name="T14" fmla="*/ 0 60000 65536"/>
                <a:gd name="T15" fmla="*/ 0 w 2335"/>
                <a:gd name="T16" fmla="*/ 0 h 3069"/>
                <a:gd name="T17" fmla="*/ 2335 w 2335"/>
                <a:gd name="T18" fmla="*/ 3069 h 3069"/>
              </a:gdLst>
              <a:ahLst/>
              <a:cxnLst>
                <a:cxn ang="T10">
                  <a:pos x="T0" y="T1"/>
                </a:cxn>
                <a:cxn ang="T11">
                  <a:pos x="T2" y="T3"/>
                </a:cxn>
                <a:cxn ang="T12">
                  <a:pos x="T4" y="T5"/>
                </a:cxn>
                <a:cxn ang="T13">
                  <a:pos x="T6" y="T7"/>
                </a:cxn>
                <a:cxn ang="T14">
                  <a:pos x="T8" y="T9"/>
                </a:cxn>
              </a:cxnLst>
              <a:rect l="T15" t="T16" r="T17" b="T18"/>
              <a:pathLst>
                <a:path w="2335" h="3069">
                  <a:moveTo>
                    <a:pt x="2335" y="31"/>
                  </a:moveTo>
                  <a:lnTo>
                    <a:pt x="2302" y="0"/>
                  </a:lnTo>
                  <a:lnTo>
                    <a:pt x="0" y="3038"/>
                  </a:lnTo>
                  <a:lnTo>
                    <a:pt x="32" y="3069"/>
                  </a:lnTo>
                  <a:lnTo>
                    <a:pt x="2335" y="31"/>
                  </a:lnTo>
                </a:path>
              </a:pathLst>
            </a:custGeom>
            <a:noFill/>
            <a:ln w="0">
              <a:solidFill>
                <a:srgbClr val="000000"/>
              </a:solidFill>
              <a:prstDash val="solid"/>
              <a:round/>
              <a:headEnd/>
              <a:tailEnd/>
            </a:ln>
          </p:spPr>
          <p:txBody>
            <a:bodyPr/>
            <a:lstStyle/>
            <a:p>
              <a:endParaRPr lang="en-US"/>
            </a:p>
          </p:txBody>
        </p:sp>
        <p:sp>
          <p:nvSpPr>
            <p:cNvPr id="72" name="Rectangle 70">
              <a:extLst>
                <a:ext uri="{FF2B5EF4-FFF2-40B4-BE49-F238E27FC236}">
                  <a16:creationId xmlns:a16="http://schemas.microsoft.com/office/drawing/2014/main" id="{F1D74163-2CB9-4406-91AB-295DBD14CD20}"/>
                </a:ext>
              </a:extLst>
            </p:cNvPr>
            <p:cNvSpPr>
              <a:spLocks noChangeArrowheads="1"/>
            </p:cNvSpPr>
            <p:nvPr/>
          </p:nvSpPr>
          <p:spPr bwMode="auto">
            <a:xfrm>
              <a:off x="409" y="2997"/>
              <a:ext cx="1050" cy="163"/>
            </a:xfrm>
            <a:prstGeom prst="rect">
              <a:avLst/>
            </a:prstGeom>
            <a:noFill/>
            <a:ln w="9525">
              <a:noFill/>
              <a:miter lim="800000"/>
              <a:headEnd/>
              <a:tailEnd/>
            </a:ln>
          </p:spPr>
          <p:txBody>
            <a:bodyPr wrap="none" lIns="0" tIns="0" rIns="0" bIns="0">
              <a:spAutoFit/>
            </a:bodyPr>
            <a:lstStyle/>
            <a:p>
              <a:r>
                <a:rPr lang="en-US" sz="1700">
                  <a:solidFill>
                    <a:srgbClr val="000000"/>
                  </a:solidFill>
                  <a:latin typeface="Arial Black" pitchFamily="34" charset="0"/>
                </a:rPr>
                <a:t>TRANSDUCER</a:t>
              </a:r>
              <a:endParaRPr lang="en-US"/>
            </a:p>
          </p:txBody>
        </p:sp>
        <p:sp>
          <p:nvSpPr>
            <p:cNvPr id="73" name="Freeform 71">
              <a:extLst>
                <a:ext uri="{FF2B5EF4-FFF2-40B4-BE49-F238E27FC236}">
                  <a16:creationId xmlns:a16="http://schemas.microsoft.com/office/drawing/2014/main" id="{8D51B685-1E55-4D00-990F-E400D3C61C76}"/>
                </a:ext>
              </a:extLst>
            </p:cNvPr>
            <p:cNvSpPr>
              <a:spLocks/>
            </p:cNvSpPr>
            <p:nvPr/>
          </p:nvSpPr>
          <p:spPr bwMode="auto">
            <a:xfrm>
              <a:off x="855" y="3250"/>
              <a:ext cx="23" cy="3"/>
            </a:xfrm>
            <a:custGeom>
              <a:avLst/>
              <a:gdLst>
                <a:gd name="T0" fmla="*/ 141 w 141"/>
                <a:gd name="T1" fmla="*/ 13 h 13"/>
                <a:gd name="T2" fmla="*/ 141 w 141"/>
                <a:gd name="T3" fmla="*/ 0 h 13"/>
                <a:gd name="T4" fmla="*/ 0 w 141"/>
                <a:gd name="T5" fmla="*/ 13 h 13"/>
                <a:gd name="T6" fmla="*/ 141 w 141"/>
                <a:gd name="T7" fmla="*/ 13 h 13"/>
                <a:gd name="T8" fmla="*/ 0 60000 65536"/>
                <a:gd name="T9" fmla="*/ 0 60000 65536"/>
                <a:gd name="T10" fmla="*/ 0 60000 65536"/>
                <a:gd name="T11" fmla="*/ 0 60000 65536"/>
                <a:gd name="T12" fmla="*/ 0 w 141"/>
                <a:gd name="T13" fmla="*/ 0 h 13"/>
                <a:gd name="T14" fmla="*/ 141 w 141"/>
                <a:gd name="T15" fmla="*/ 13 h 13"/>
              </a:gdLst>
              <a:ahLst/>
              <a:cxnLst>
                <a:cxn ang="T8">
                  <a:pos x="T0" y="T1"/>
                </a:cxn>
                <a:cxn ang="T9">
                  <a:pos x="T2" y="T3"/>
                </a:cxn>
                <a:cxn ang="T10">
                  <a:pos x="T4" y="T5"/>
                </a:cxn>
                <a:cxn ang="T11">
                  <a:pos x="T6" y="T7"/>
                </a:cxn>
              </a:cxnLst>
              <a:rect l="T12" t="T13" r="T14" b="T15"/>
              <a:pathLst>
                <a:path w="141" h="13">
                  <a:moveTo>
                    <a:pt x="141" y="13"/>
                  </a:moveTo>
                  <a:lnTo>
                    <a:pt x="141" y="0"/>
                  </a:lnTo>
                  <a:lnTo>
                    <a:pt x="0" y="13"/>
                  </a:lnTo>
                  <a:lnTo>
                    <a:pt x="141" y="13"/>
                  </a:lnTo>
                  <a:close/>
                </a:path>
              </a:pathLst>
            </a:custGeom>
            <a:solidFill>
              <a:srgbClr val="000000"/>
            </a:solidFill>
            <a:ln w="9525">
              <a:noFill/>
              <a:round/>
              <a:headEnd/>
              <a:tailEnd/>
            </a:ln>
          </p:spPr>
          <p:txBody>
            <a:bodyPr/>
            <a:lstStyle/>
            <a:p>
              <a:endParaRPr lang="en-US"/>
            </a:p>
          </p:txBody>
        </p:sp>
        <p:sp>
          <p:nvSpPr>
            <p:cNvPr id="74" name="Freeform 72">
              <a:extLst>
                <a:ext uri="{FF2B5EF4-FFF2-40B4-BE49-F238E27FC236}">
                  <a16:creationId xmlns:a16="http://schemas.microsoft.com/office/drawing/2014/main" id="{E8639815-A7C6-4ABD-B02F-2A45ED92303C}"/>
                </a:ext>
              </a:extLst>
            </p:cNvPr>
            <p:cNvSpPr>
              <a:spLocks/>
            </p:cNvSpPr>
            <p:nvPr/>
          </p:nvSpPr>
          <p:spPr bwMode="auto">
            <a:xfrm>
              <a:off x="855" y="3250"/>
              <a:ext cx="23" cy="3"/>
            </a:xfrm>
            <a:custGeom>
              <a:avLst/>
              <a:gdLst>
                <a:gd name="T0" fmla="*/ 141 w 141"/>
                <a:gd name="T1" fmla="*/ 13 h 13"/>
                <a:gd name="T2" fmla="*/ 141 w 141"/>
                <a:gd name="T3" fmla="*/ 0 h 13"/>
                <a:gd name="T4" fmla="*/ 0 w 141"/>
                <a:gd name="T5" fmla="*/ 13 h 13"/>
                <a:gd name="T6" fmla="*/ 141 w 141"/>
                <a:gd name="T7" fmla="*/ 13 h 13"/>
                <a:gd name="T8" fmla="*/ 0 60000 65536"/>
                <a:gd name="T9" fmla="*/ 0 60000 65536"/>
                <a:gd name="T10" fmla="*/ 0 60000 65536"/>
                <a:gd name="T11" fmla="*/ 0 60000 65536"/>
                <a:gd name="T12" fmla="*/ 0 w 141"/>
                <a:gd name="T13" fmla="*/ 0 h 13"/>
                <a:gd name="T14" fmla="*/ 141 w 141"/>
                <a:gd name="T15" fmla="*/ 13 h 13"/>
              </a:gdLst>
              <a:ahLst/>
              <a:cxnLst>
                <a:cxn ang="T8">
                  <a:pos x="T0" y="T1"/>
                </a:cxn>
                <a:cxn ang="T9">
                  <a:pos x="T2" y="T3"/>
                </a:cxn>
                <a:cxn ang="T10">
                  <a:pos x="T4" y="T5"/>
                </a:cxn>
                <a:cxn ang="T11">
                  <a:pos x="T6" y="T7"/>
                </a:cxn>
              </a:cxnLst>
              <a:rect l="T12" t="T13" r="T14" b="T15"/>
              <a:pathLst>
                <a:path w="141" h="13">
                  <a:moveTo>
                    <a:pt x="141" y="13"/>
                  </a:moveTo>
                  <a:lnTo>
                    <a:pt x="141" y="0"/>
                  </a:lnTo>
                  <a:lnTo>
                    <a:pt x="0" y="13"/>
                  </a:lnTo>
                  <a:lnTo>
                    <a:pt x="141" y="13"/>
                  </a:lnTo>
                </a:path>
              </a:pathLst>
            </a:custGeom>
            <a:noFill/>
            <a:ln w="0">
              <a:solidFill>
                <a:srgbClr val="000000"/>
              </a:solidFill>
              <a:prstDash val="solid"/>
              <a:round/>
              <a:headEnd/>
              <a:tailEnd/>
            </a:ln>
          </p:spPr>
          <p:txBody>
            <a:bodyPr/>
            <a:lstStyle/>
            <a:p>
              <a:endParaRPr lang="en-US"/>
            </a:p>
          </p:txBody>
        </p:sp>
        <p:sp>
          <p:nvSpPr>
            <p:cNvPr id="75" name="Freeform 73">
              <a:extLst>
                <a:ext uri="{FF2B5EF4-FFF2-40B4-BE49-F238E27FC236}">
                  <a16:creationId xmlns:a16="http://schemas.microsoft.com/office/drawing/2014/main" id="{945C2A42-E0F7-4A2F-B0BB-8A19204213A8}"/>
                </a:ext>
              </a:extLst>
            </p:cNvPr>
            <p:cNvSpPr>
              <a:spLocks/>
            </p:cNvSpPr>
            <p:nvPr/>
          </p:nvSpPr>
          <p:spPr bwMode="auto">
            <a:xfrm>
              <a:off x="855" y="3248"/>
              <a:ext cx="23" cy="5"/>
            </a:xfrm>
            <a:custGeom>
              <a:avLst/>
              <a:gdLst>
                <a:gd name="T0" fmla="*/ 141 w 141"/>
                <a:gd name="T1" fmla="*/ 13 h 26"/>
                <a:gd name="T2" fmla="*/ 140 w 141"/>
                <a:gd name="T3" fmla="*/ 0 h 26"/>
                <a:gd name="T4" fmla="*/ 0 w 141"/>
                <a:gd name="T5" fmla="*/ 26 h 26"/>
                <a:gd name="T6" fmla="*/ 141 w 141"/>
                <a:gd name="T7" fmla="*/ 13 h 26"/>
                <a:gd name="T8" fmla="*/ 0 60000 65536"/>
                <a:gd name="T9" fmla="*/ 0 60000 65536"/>
                <a:gd name="T10" fmla="*/ 0 60000 65536"/>
                <a:gd name="T11" fmla="*/ 0 60000 65536"/>
                <a:gd name="T12" fmla="*/ 0 w 141"/>
                <a:gd name="T13" fmla="*/ 0 h 26"/>
                <a:gd name="T14" fmla="*/ 141 w 141"/>
                <a:gd name="T15" fmla="*/ 26 h 26"/>
              </a:gdLst>
              <a:ahLst/>
              <a:cxnLst>
                <a:cxn ang="T8">
                  <a:pos x="T0" y="T1"/>
                </a:cxn>
                <a:cxn ang="T9">
                  <a:pos x="T2" y="T3"/>
                </a:cxn>
                <a:cxn ang="T10">
                  <a:pos x="T4" y="T5"/>
                </a:cxn>
                <a:cxn ang="T11">
                  <a:pos x="T6" y="T7"/>
                </a:cxn>
              </a:cxnLst>
              <a:rect l="T12" t="T13" r="T14" b="T15"/>
              <a:pathLst>
                <a:path w="141" h="26">
                  <a:moveTo>
                    <a:pt x="141" y="13"/>
                  </a:moveTo>
                  <a:lnTo>
                    <a:pt x="140" y="0"/>
                  </a:lnTo>
                  <a:lnTo>
                    <a:pt x="0" y="26"/>
                  </a:lnTo>
                  <a:lnTo>
                    <a:pt x="141" y="13"/>
                  </a:lnTo>
                  <a:close/>
                </a:path>
              </a:pathLst>
            </a:custGeom>
            <a:solidFill>
              <a:srgbClr val="000000"/>
            </a:solidFill>
            <a:ln w="9525">
              <a:noFill/>
              <a:round/>
              <a:headEnd/>
              <a:tailEnd/>
            </a:ln>
          </p:spPr>
          <p:txBody>
            <a:bodyPr/>
            <a:lstStyle/>
            <a:p>
              <a:endParaRPr lang="en-US"/>
            </a:p>
          </p:txBody>
        </p:sp>
        <p:sp>
          <p:nvSpPr>
            <p:cNvPr id="76" name="Freeform 74">
              <a:extLst>
                <a:ext uri="{FF2B5EF4-FFF2-40B4-BE49-F238E27FC236}">
                  <a16:creationId xmlns:a16="http://schemas.microsoft.com/office/drawing/2014/main" id="{2B4E554C-DA12-4523-83B3-E47D3CE7410B}"/>
                </a:ext>
              </a:extLst>
            </p:cNvPr>
            <p:cNvSpPr>
              <a:spLocks/>
            </p:cNvSpPr>
            <p:nvPr/>
          </p:nvSpPr>
          <p:spPr bwMode="auto">
            <a:xfrm>
              <a:off x="855" y="3248"/>
              <a:ext cx="23" cy="5"/>
            </a:xfrm>
            <a:custGeom>
              <a:avLst/>
              <a:gdLst>
                <a:gd name="T0" fmla="*/ 141 w 141"/>
                <a:gd name="T1" fmla="*/ 13 h 26"/>
                <a:gd name="T2" fmla="*/ 140 w 141"/>
                <a:gd name="T3" fmla="*/ 0 h 26"/>
                <a:gd name="T4" fmla="*/ 0 w 141"/>
                <a:gd name="T5" fmla="*/ 26 h 26"/>
                <a:gd name="T6" fmla="*/ 141 w 141"/>
                <a:gd name="T7" fmla="*/ 13 h 26"/>
                <a:gd name="T8" fmla="*/ 0 60000 65536"/>
                <a:gd name="T9" fmla="*/ 0 60000 65536"/>
                <a:gd name="T10" fmla="*/ 0 60000 65536"/>
                <a:gd name="T11" fmla="*/ 0 60000 65536"/>
                <a:gd name="T12" fmla="*/ 0 w 141"/>
                <a:gd name="T13" fmla="*/ 0 h 26"/>
                <a:gd name="T14" fmla="*/ 141 w 141"/>
                <a:gd name="T15" fmla="*/ 26 h 26"/>
              </a:gdLst>
              <a:ahLst/>
              <a:cxnLst>
                <a:cxn ang="T8">
                  <a:pos x="T0" y="T1"/>
                </a:cxn>
                <a:cxn ang="T9">
                  <a:pos x="T2" y="T3"/>
                </a:cxn>
                <a:cxn ang="T10">
                  <a:pos x="T4" y="T5"/>
                </a:cxn>
                <a:cxn ang="T11">
                  <a:pos x="T6" y="T7"/>
                </a:cxn>
              </a:cxnLst>
              <a:rect l="T12" t="T13" r="T14" b="T15"/>
              <a:pathLst>
                <a:path w="141" h="26">
                  <a:moveTo>
                    <a:pt x="141" y="13"/>
                  </a:moveTo>
                  <a:lnTo>
                    <a:pt x="140" y="0"/>
                  </a:lnTo>
                  <a:lnTo>
                    <a:pt x="0" y="26"/>
                  </a:lnTo>
                  <a:lnTo>
                    <a:pt x="141" y="13"/>
                  </a:lnTo>
                </a:path>
              </a:pathLst>
            </a:custGeom>
            <a:noFill/>
            <a:ln w="0">
              <a:solidFill>
                <a:srgbClr val="000000"/>
              </a:solidFill>
              <a:prstDash val="solid"/>
              <a:round/>
              <a:headEnd/>
              <a:tailEnd/>
            </a:ln>
          </p:spPr>
          <p:txBody>
            <a:bodyPr/>
            <a:lstStyle/>
            <a:p>
              <a:endParaRPr lang="en-US"/>
            </a:p>
          </p:txBody>
        </p:sp>
        <p:sp>
          <p:nvSpPr>
            <p:cNvPr id="77" name="Freeform 75">
              <a:extLst>
                <a:ext uri="{FF2B5EF4-FFF2-40B4-BE49-F238E27FC236}">
                  <a16:creationId xmlns:a16="http://schemas.microsoft.com/office/drawing/2014/main" id="{CBCAE407-E0DF-49A9-8E24-CA36EE040BCA}"/>
                </a:ext>
              </a:extLst>
            </p:cNvPr>
            <p:cNvSpPr>
              <a:spLocks/>
            </p:cNvSpPr>
            <p:nvPr/>
          </p:nvSpPr>
          <p:spPr bwMode="auto">
            <a:xfrm>
              <a:off x="855" y="3245"/>
              <a:ext cx="23" cy="8"/>
            </a:xfrm>
            <a:custGeom>
              <a:avLst/>
              <a:gdLst>
                <a:gd name="T0" fmla="*/ 140 w 140"/>
                <a:gd name="T1" fmla="*/ 12 h 38"/>
                <a:gd name="T2" fmla="*/ 137 w 140"/>
                <a:gd name="T3" fmla="*/ 0 h 38"/>
                <a:gd name="T4" fmla="*/ 0 w 140"/>
                <a:gd name="T5" fmla="*/ 38 h 38"/>
                <a:gd name="T6" fmla="*/ 140 w 140"/>
                <a:gd name="T7" fmla="*/ 12 h 38"/>
                <a:gd name="T8" fmla="*/ 0 60000 65536"/>
                <a:gd name="T9" fmla="*/ 0 60000 65536"/>
                <a:gd name="T10" fmla="*/ 0 60000 65536"/>
                <a:gd name="T11" fmla="*/ 0 60000 65536"/>
                <a:gd name="T12" fmla="*/ 0 w 140"/>
                <a:gd name="T13" fmla="*/ 0 h 38"/>
                <a:gd name="T14" fmla="*/ 140 w 140"/>
                <a:gd name="T15" fmla="*/ 38 h 38"/>
              </a:gdLst>
              <a:ahLst/>
              <a:cxnLst>
                <a:cxn ang="T8">
                  <a:pos x="T0" y="T1"/>
                </a:cxn>
                <a:cxn ang="T9">
                  <a:pos x="T2" y="T3"/>
                </a:cxn>
                <a:cxn ang="T10">
                  <a:pos x="T4" y="T5"/>
                </a:cxn>
                <a:cxn ang="T11">
                  <a:pos x="T6" y="T7"/>
                </a:cxn>
              </a:cxnLst>
              <a:rect l="T12" t="T13" r="T14" b="T15"/>
              <a:pathLst>
                <a:path w="140" h="38">
                  <a:moveTo>
                    <a:pt x="140" y="12"/>
                  </a:moveTo>
                  <a:lnTo>
                    <a:pt x="137" y="0"/>
                  </a:lnTo>
                  <a:lnTo>
                    <a:pt x="0" y="38"/>
                  </a:lnTo>
                  <a:lnTo>
                    <a:pt x="140" y="12"/>
                  </a:lnTo>
                  <a:close/>
                </a:path>
              </a:pathLst>
            </a:custGeom>
            <a:solidFill>
              <a:srgbClr val="000000"/>
            </a:solidFill>
            <a:ln w="9525">
              <a:noFill/>
              <a:round/>
              <a:headEnd/>
              <a:tailEnd/>
            </a:ln>
          </p:spPr>
          <p:txBody>
            <a:bodyPr/>
            <a:lstStyle/>
            <a:p>
              <a:endParaRPr lang="en-US"/>
            </a:p>
          </p:txBody>
        </p:sp>
        <p:sp>
          <p:nvSpPr>
            <p:cNvPr id="78" name="Freeform 76">
              <a:extLst>
                <a:ext uri="{FF2B5EF4-FFF2-40B4-BE49-F238E27FC236}">
                  <a16:creationId xmlns:a16="http://schemas.microsoft.com/office/drawing/2014/main" id="{23A21ADB-C203-400B-820E-1B75FF2AFEDB}"/>
                </a:ext>
              </a:extLst>
            </p:cNvPr>
            <p:cNvSpPr>
              <a:spLocks/>
            </p:cNvSpPr>
            <p:nvPr/>
          </p:nvSpPr>
          <p:spPr bwMode="auto">
            <a:xfrm>
              <a:off x="855" y="3245"/>
              <a:ext cx="23" cy="8"/>
            </a:xfrm>
            <a:custGeom>
              <a:avLst/>
              <a:gdLst>
                <a:gd name="T0" fmla="*/ 140 w 140"/>
                <a:gd name="T1" fmla="*/ 12 h 38"/>
                <a:gd name="T2" fmla="*/ 137 w 140"/>
                <a:gd name="T3" fmla="*/ 0 h 38"/>
                <a:gd name="T4" fmla="*/ 0 w 140"/>
                <a:gd name="T5" fmla="*/ 38 h 38"/>
                <a:gd name="T6" fmla="*/ 140 w 140"/>
                <a:gd name="T7" fmla="*/ 12 h 38"/>
                <a:gd name="T8" fmla="*/ 0 60000 65536"/>
                <a:gd name="T9" fmla="*/ 0 60000 65536"/>
                <a:gd name="T10" fmla="*/ 0 60000 65536"/>
                <a:gd name="T11" fmla="*/ 0 60000 65536"/>
                <a:gd name="T12" fmla="*/ 0 w 140"/>
                <a:gd name="T13" fmla="*/ 0 h 38"/>
                <a:gd name="T14" fmla="*/ 140 w 140"/>
                <a:gd name="T15" fmla="*/ 38 h 38"/>
              </a:gdLst>
              <a:ahLst/>
              <a:cxnLst>
                <a:cxn ang="T8">
                  <a:pos x="T0" y="T1"/>
                </a:cxn>
                <a:cxn ang="T9">
                  <a:pos x="T2" y="T3"/>
                </a:cxn>
                <a:cxn ang="T10">
                  <a:pos x="T4" y="T5"/>
                </a:cxn>
                <a:cxn ang="T11">
                  <a:pos x="T6" y="T7"/>
                </a:cxn>
              </a:cxnLst>
              <a:rect l="T12" t="T13" r="T14" b="T15"/>
              <a:pathLst>
                <a:path w="140" h="38">
                  <a:moveTo>
                    <a:pt x="140" y="12"/>
                  </a:moveTo>
                  <a:lnTo>
                    <a:pt x="137" y="0"/>
                  </a:lnTo>
                  <a:lnTo>
                    <a:pt x="0" y="38"/>
                  </a:lnTo>
                  <a:lnTo>
                    <a:pt x="140" y="12"/>
                  </a:lnTo>
                </a:path>
              </a:pathLst>
            </a:custGeom>
            <a:noFill/>
            <a:ln w="0">
              <a:solidFill>
                <a:srgbClr val="000000"/>
              </a:solidFill>
              <a:prstDash val="solid"/>
              <a:round/>
              <a:headEnd/>
              <a:tailEnd/>
            </a:ln>
          </p:spPr>
          <p:txBody>
            <a:bodyPr/>
            <a:lstStyle/>
            <a:p>
              <a:endParaRPr lang="en-US"/>
            </a:p>
          </p:txBody>
        </p:sp>
        <p:sp>
          <p:nvSpPr>
            <p:cNvPr id="79" name="Freeform 77">
              <a:extLst>
                <a:ext uri="{FF2B5EF4-FFF2-40B4-BE49-F238E27FC236}">
                  <a16:creationId xmlns:a16="http://schemas.microsoft.com/office/drawing/2014/main" id="{F6A859F9-9EB3-49E0-A9B6-D43C1C9A9027}"/>
                </a:ext>
              </a:extLst>
            </p:cNvPr>
            <p:cNvSpPr>
              <a:spLocks/>
            </p:cNvSpPr>
            <p:nvPr/>
          </p:nvSpPr>
          <p:spPr bwMode="auto">
            <a:xfrm>
              <a:off x="855" y="3243"/>
              <a:ext cx="22" cy="10"/>
            </a:xfrm>
            <a:custGeom>
              <a:avLst/>
              <a:gdLst>
                <a:gd name="T0" fmla="*/ 137 w 137"/>
                <a:gd name="T1" fmla="*/ 13 h 51"/>
                <a:gd name="T2" fmla="*/ 134 w 137"/>
                <a:gd name="T3" fmla="*/ 0 h 51"/>
                <a:gd name="T4" fmla="*/ 0 w 137"/>
                <a:gd name="T5" fmla="*/ 51 h 51"/>
                <a:gd name="T6" fmla="*/ 137 w 137"/>
                <a:gd name="T7" fmla="*/ 13 h 51"/>
                <a:gd name="T8" fmla="*/ 0 60000 65536"/>
                <a:gd name="T9" fmla="*/ 0 60000 65536"/>
                <a:gd name="T10" fmla="*/ 0 60000 65536"/>
                <a:gd name="T11" fmla="*/ 0 60000 65536"/>
                <a:gd name="T12" fmla="*/ 0 w 137"/>
                <a:gd name="T13" fmla="*/ 0 h 51"/>
                <a:gd name="T14" fmla="*/ 137 w 137"/>
                <a:gd name="T15" fmla="*/ 51 h 51"/>
              </a:gdLst>
              <a:ahLst/>
              <a:cxnLst>
                <a:cxn ang="T8">
                  <a:pos x="T0" y="T1"/>
                </a:cxn>
                <a:cxn ang="T9">
                  <a:pos x="T2" y="T3"/>
                </a:cxn>
                <a:cxn ang="T10">
                  <a:pos x="T4" y="T5"/>
                </a:cxn>
                <a:cxn ang="T11">
                  <a:pos x="T6" y="T7"/>
                </a:cxn>
              </a:cxnLst>
              <a:rect l="T12" t="T13" r="T14" b="T15"/>
              <a:pathLst>
                <a:path w="137" h="51">
                  <a:moveTo>
                    <a:pt x="137" y="13"/>
                  </a:moveTo>
                  <a:lnTo>
                    <a:pt x="134" y="0"/>
                  </a:lnTo>
                  <a:lnTo>
                    <a:pt x="0" y="51"/>
                  </a:lnTo>
                  <a:lnTo>
                    <a:pt x="137" y="13"/>
                  </a:lnTo>
                  <a:close/>
                </a:path>
              </a:pathLst>
            </a:custGeom>
            <a:solidFill>
              <a:srgbClr val="000000"/>
            </a:solidFill>
            <a:ln w="9525">
              <a:noFill/>
              <a:round/>
              <a:headEnd/>
              <a:tailEnd/>
            </a:ln>
          </p:spPr>
          <p:txBody>
            <a:bodyPr/>
            <a:lstStyle/>
            <a:p>
              <a:endParaRPr lang="en-US"/>
            </a:p>
          </p:txBody>
        </p:sp>
        <p:sp>
          <p:nvSpPr>
            <p:cNvPr id="80" name="Freeform 78">
              <a:extLst>
                <a:ext uri="{FF2B5EF4-FFF2-40B4-BE49-F238E27FC236}">
                  <a16:creationId xmlns:a16="http://schemas.microsoft.com/office/drawing/2014/main" id="{930D1F9E-E56B-4826-BD74-3FAE8E8BB789}"/>
                </a:ext>
              </a:extLst>
            </p:cNvPr>
            <p:cNvSpPr>
              <a:spLocks/>
            </p:cNvSpPr>
            <p:nvPr/>
          </p:nvSpPr>
          <p:spPr bwMode="auto">
            <a:xfrm>
              <a:off x="855" y="3243"/>
              <a:ext cx="22" cy="10"/>
            </a:xfrm>
            <a:custGeom>
              <a:avLst/>
              <a:gdLst>
                <a:gd name="T0" fmla="*/ 137 w 137"/>
                <a:gd name="T1" fmla="*/ 13 h 51"/>
                <a:gd name="T2" fmla="*/ 134 w 137"/>
                <a:gd name="T3" fmla="*/ 0 h 51"/>
                <a:gd name="T4" fmla="*/ 0 w 137"/>
                <a:gd name="T5" fmla="*/ 51 h 51"/>
                <a:gd name="T6" fmla="*/ 137 w 137"/>
                <a:gd name="T7" fmla="*/ 13 h 51"/>
                <a:gd name="T8" fmla="*/ 0 60000 65536"/>
                <a:gd name="T9" fmla="*/ 0 60000 65536"/>
                <a:gd name="T10" fmla="*/ 0 60000 65536"/>
                <a:gd name="T11" fmla="*/ 0 60000 65536"/>
                <a:gd name="T12" fmla="*/ 0 w 137"/>
                <a:gd name="T13" fmla="*/ 0 h 51"/>
                <a:gd name="T14" fmla="*/ 137 w 137"/>
                <a:gd name="T15" fmla="*/ 51 h 51"/>
              </a:gdLst>
              <a:ahLst/>
              <a:cxnLst>
                <a:cxn ang="T8">
                  <a:pos x="T0" y="T1"/>
                </a:cxn>
                <a:cxn ang="T9">
                  <a:pos x="T2" y="T3"/>
                </a:cxn>
                <a:cxn ang="T10">
                  <a:pos x="T4" y="T5"/>
                </a:cxn>
                <a:cxn ang="T11">
                  <a:pos x="T6" y="T7"/>
                </a:cxn>
              </a:cxnLst>
              <a:rect l="T12" t="T13" r="T14" b="T15"/>
              <a:pathLst>
                <a:path w="137" h="51">
                  <a:moveTo>
                    <a:pt x="137" y="13"/>
                  </a:moveTo>
                  <a:lnTo>
                    <a:pt x="134" y="0"/>
                  </a:lnTo>
                  <a:lnTo>
                    <a:pt x="0" y="51"/>
                  </a:lnTo>
                  <a:lnTo>
                    <a:pt x="137" y="13"/>
                  </a:lnTo>
                </a:path>
              </a:pathLst>
            </a:custGeom>
            <a:noFill/>
            <a:ln w="0">
              <a:solidFill>
                <a:srgbClr val="000000"/>
              </a:solidFill>
              <a:prstDash val="solid"/>
              <a:round/>
              <a:headEnd/>
              <a:tailEnd/>
            </a:ln>
          </p:spPr>
          <p:txBody>
            <a:bodyPr/>
            <a:lstStyle/>
            <a:p>
              <a:endParaRPr lang="en-US"/>
            </a:p>
          </p:txBody>
        </p:sp>
        <p:sp>
          <p:nvSpPr>
            <p:cNvPr id="81" name="Freeform 79">
              <a:extLst>
                <a:ext uri="{FF2B5EF4-FFF2-40B4-BE49-F238E27FC236}">
                  <a16:creationId xmlns:a16="http://schemas.microsoft.com/office/drawing/2014/main" id="{1823130B-D994-46EC-A686-240D901344C2}"/>
                </a:ext>
              </a:extLst>
            </p:cNvPr>
            <p:cNvSpPr>
              <a:spLocks/>
            </p:cNvSpPr>
            <p:nvPr/>
          </p:nvSpPr>
          <p:spPr bwMode="auto">
            <a:xfrm>
              <a:off x="855" y="3240"/>
              <a:ext cx="22" cy="13"/>
            </a:xfrm>
            <a:custGeom>
              <a:avLst/>
              <a:gdLst>
                <a:gd name="T0" fmla="*/ 134 w 134"/>
                <a:gd name="T1" fmla="*/ 12 h 63"/>
                <a:gd name="T2" fmla="*/ 129 w 134"/>
                <a:gd name="T3" fmla="*/ 0 h 63"/>
                <a:gd name="T4" fmla="*/ 0 w 134"/>
                <a:gd name="T5" fmla="*/ 63 h 63"/>
                <a:gd name="T6" fmla="*/ 134 w 134"/>
                <a:gd name="T7" fmla="*/ 12 h 63"/>
                <a:gd name="T8" fmla="*/ 0 60000 65536"/>
                <a:gd name="T9" fmla="*/ 0 60000 65536"/>
                <a:gd name="T10" fmla="*/ 0 60000 65536"/>
                <a:gd name="T11" fmla="*/ 0 60000 65536"/>
                <a:gd name="T12" fmla="*/ 0 w 134"/>
                <a:gd name="T13" fmla="*/ 0 h 63"/>
                <a:gd name="T14" fmla="*/ 134 w 134"/>
                <a:gd name="T15" fmla="*/ 63 h 63"/>
              </a:gdLst>
              <a:ahLst/>
              <a:cxnLst>
                <a:cxn ang="T8">
                  <a:pos x="T0" y="T1"/>
                </a:cxn>
                <a:cxn ang="T9">
                  <a:pos x="T2" y="T3"/>
                </a:cxn>
                <a:cxn ang="T10">
                  <a:pos x="T4" y="T5"/>
                </a:cxn>
                <a:cxn ang="T11">
                  <a:pos x="T6" y="T7"/>
                </a:cxn>
              </a:cxnLst>
              <a:rect l="T12" t="T13" r="T14" b="T15"/>
              <a:pathLst>
                <a:path w="134" h="63">
                  <a:moveTo>
                    <a:pt x="134" y="12"/>
                  </a:moveTo>
                  <a:lnTo>
                    <a:pt x="129" y="0"/>
                  </a:lnTo>
                  <a:lnTo>
                    <a:pt x="0" y="63"/>
                  </a:lnTo>
                  <a:lnTo>
                    <a:pt x="134" y="12"/>
                  </a:lnTo>
                  <a:close/>
                </a:path>
              </a:pathLst>
            </a:custGeom>
            <a:solidFill>
              <a:srgbClr val="000000"/>
            </a:solidFill>
            <a:ln w="9525">
              <a:noFill/>
              <a:round/>
              <a:headEnd/>
              <a:tailEnd/>
            </a:ln>
          </p:spPr>
          <p:txBody>
            <a:bodyPr/>
            <a:lstStyle/>
            <a:p>
              <a:endParaRPr lang="en-US"/>
            </a:p>
          </p:txBody>
        </p:sp>
        <p:sp>
          <p:nvSpPr>
            <p:cNvPr id="82" name="Freeform 80">
              <a:extLst>
                <a:ext uri="{FF2B5EF4-FFF2-40B4-BE49-F238E27FC236}">
                  <a16:creationId xmlns:a16="http://schemas.microsoft.com/office/drawing/2014/main" id="{A791DD88-AAFE-4D6B-B579-6CCDC0F21C72}"/>
                </a:ext>
              </a:extLst>
            </p:cNvPr>
            <p:cNvSpPr>
              <a:spLocks/>
            </p:cNvSpPr>
            <p:nvPr/>
          </p:nvSpPr>
          <p:spPr bwMode="auto">
            <a:xfrm>
              <a:off x="855" y="3240"/>
              <a:ext cx="22" cy="13"/>
            </a:xfrm>
            <a:custGeom>
              <a:avLst/>
              <a:gdLst>
                <a:gd name="T0" fmla="*/ 134 w 134"/>
                <a:gd name="T1" fmla="*/ 12 h 63"/>
                <a:gd name="T2" fmla="*/ 129 w 134"/>
                <a:gd name="T3" fmla="*/ 0 h 63"/>
                <a:gd name="T4" fmla="*/ 0 w 134"/>
                <a:gd name="T5" fmla="*/ 63 h 63"/>
                <a:gd name="T6" fmla="*/ 134 w 134"/>
                <a:gd name="T7" fmla="*/ 12 h 63"/>
                <a:gd name="T8" fmla="*/ 0 60000 65536"/>
                <a:gd name="T9" fmla="*/ 0 60000 65536"/>
                <a:gd name="T10" fmla="*/ 0 60000 65536"/>
                <a:gd name="T11" fmla="*/ 0 60000 65536"/>
                <a:gd name="T12" fmla="*/ 0 w 134"/>
                <a:gd name="T13" fmla="*/ 0 h 63"/>
                <a:gd name="T14" fmla="*/ 134 w 134"/>
                <a:gd name="T15" fmla="*/ 63 h 63"/>
              </a:gdLst>
              <a:ahLst/>
              <a:cxnLst>
                <a:cxn ang="T8">
                  <a:pos x="T0" y="T1"/>
                </a:cxn>
                <a:cxn ang="T9">
                  <a:pos x="T2" y="T3"/>
                </a:cxn>
                <a:cxn ang="T10">
                  <a:pos x="T4" y="T5"/>
                </a:cxn>
                <a:cxn ang="T11">
                  <a:pos x="T6" y="T7"/>
                </a:cxn>
              </a:cxnLst>
              <a:rect l="T12" t="T13" r="T14" b="T15"/>
              <a:pathLst>
                <a:path w="134" h="63">
                  <a:moveTo>
                    <a:pt x="134" y="12"/>
                  </a:moveTo>
                  <a:lnTo>
                    <a:pt x="129" y="0"/>
                  </a:lnTo>
                  <a:lnTo>
                    <a:pt x="0" y="63"/>
                  </a:lnTo>
                  <a:lnTo>
                    <a:pt x="134" y="12"/>
                  </a:lnTo>
                </a:path>
              </a:pathLst>
            </a:custGeom>
            <a:noFill/>
            <a:ln w="0">
              <a:solidFill>
                <a:srgbClr val="000000"/>
              </a:solidFill>
              <a:prstDash val="solid"/>
              <a:round/>
              <a:headEnd/>
              <a:tailEnd/>
            </a:ln>
          </p:spPr>
          <p:txBody>
            <a:bodyPr/>
            <a:lstStyle/>
            <a:p>
              <a:endParaRPr lang="en-US"/>
            </a:p>
          </p:txBody>
        </p:sp>
        <p:sp>
          <p:nvSpPr>
            <p:cNvPr id="83" name="Freeform 81">
              <a:extLst>
                <a:ext uri="{FF2B5EF4-FFF2-40B4-BE49-F238E27FC236}">
                  <a16:creationId xmlns:a16="http://schemas.microsoft.com/office/drawing/2014/main" id="{574718A1-FC6F-4645-8590-FFFFC2736BF3}"/>
                </a:ext>
              </a:extLst>
            </p:cNvPr>
            <p:cNvSpPr>
              <a:spLocks/>
            </p:cNvSpPr>
            <p:nvPr/>
          </p:nvSpPr>
          <p:spPr bwMode="auto">
            <a:xfrm>
              <a:off x="855" y="3238"/>
              <a:ext cx="21" cy="15"/>
            </a:xfrm>
            <a:custGeom>
              <a:avLst/>
              <a:gdLst>
                <a:gd name="T0" fmla="*/ 129 w 129"/>
                <a:gd name="T1" fmla="*/ 12 h 75"/>
                <a:gd name="T2" fmla="*/ 124 w 129"/>
                <a:gd name="T3" fmla="*/ 0 h 75"/>
                <a:gd name="T4" fmla="*/ 0 w 129"/>
                <a:gd name="T5" fmla="*/ 75 h 75"/>
                <a:gd name="T6" fmla="*/ 129 w 129"/>
                <a:gd name="T7" fmla="*/ 12 h 75"/>
                <a:gd name="T8" fmla="*/ 0 60000 65536"/>
                <a:gd name="T9" fmla="*/ 0 60000 65536"/>
                <a:gd name="T10" fmla="*/ 0 60000 65536"/>
                <a:gd name="T11" fmla="*/ 0 60000 65536"/>
                <a:gd name="T12" fmla="*/ 0 w 129"/>
                <a:gd name="T13" fmla="*/ 0 h 75"/>
                <a:gd name="T14" fmla="*/ 129 w 129"/>
                <a:gd name="T15" fmla="*/ 75 h 75"/>
              </a:gdLst>
              <a:ahLst/>
              <a:cxnLst>
                <a:cxn ang="T8">
                  <a:pos x="T0" y="T1"/>
                </a:cxn>
                <a:cxn ang="T9">
                  <a:pos x="T2" y="T3"/>
                </a:cxn>
                <a:cxn ang="T10">
                  <a:pos x="T4" y="T5"/>
                </a:cxn>
                <a:cxn ang="T11">
                  <a:pos x="T6" y="T7"/>
                </a:cxn>
              </a:cxnLst>
              <a:rect l="T12" t="T13" r="T14" b="T15"/>
              <a:pathLst>
                <a:path w="129" h="75">
                  <a:moveTo>
                    <a:pt x="129" y="12"/>
                  </a:moveTo>
                  <a:lnTo>
                    <a:pt x="124" y="0"/>
                  </a:lnTo>
                  <a:lnTo>
                    <a:pt x="0" y="75"/>
                  </a:lnTo>
                  <a:lnTo>
                    <a:pt x="129" y="12"/>
                  </a:lnTo>
                  <a:close/>
                </a:path>
              </a:pathLst>
            </a:custGeom>
            <a:solidFill>
              <a:srgbClr val="000000"/>
            </a:solidFill>
            <a:ln w="9525">
              <a:noFill/>
              <a:round/>
              <a:headEnd/>
              <a:tailEnd/>
            </a:ln>
          </p:spPr>
          <p:txBody>
            <a:bodyPr/>
            <a:lstStyle/>
            <a:p>
              <a:endParaRPr lang="en-US"/>
            </a:p>
          </p:txBody>
        </p:sp>
        <p:sp>
          <p:nvSpPr>
            <p:cNvPr id="84" name="Freeform 82">
              <a:extLst>
                <a:ext uri="{FF2B5EF4-FFF2-40B4-BE49-F238E27FC236}">
                  <a16:creationId xmlns:a16="http://schemas.microsoft.com/office/drawing/2014/main" id="{E873CDAF-A910-4AA8-A2B7-18170ED2DB93}"/>
                </a:ext>
              </a:extLst>
            </p:cNvPr>
            <p:cNvSpPr>
              <a:spLocks/>
            </p:cNvSpPr>
            <p:nvPr/>
          </p:nvSpPr>
          <p:spPr bwMode="auto">
            <a:xfrm>
              <a:off x="855" y="3238"/>
              <a:ext cx="21" cy="15"/>
            </a:xfrm>
            <a:custGeom>
              <a:avLst/>
              <a:gdLst>
                <a:gd name="T0" fmla="*/ 129 w 129"/>
                <a:gd name="T1" fmla="*/ 12 h 75"/>
                <a:gd name="T2" fmla="*/ 124 w 129"/>
                <a:gd name="T3" fmla="*/ 0 h 75"/>
                <a:gd name="T4" fmla="*/ 0 w 129"/>
                <a:gd name="T5" fmla="*/ 75 h 75"/>
                <a:gd name="T6" fmla="*/ 129 w 129"/>
                <a:gd name="T7" fmla="*/ 12 h 75"/>
                <a:gd name="T8" fmla="*/ 0 60000 65536"/>
                <a:gd name="T9" fmla="*/ 0 60000 65536"/>
                <a:gd name="T10" fmla="*/ 0 60000 65536"/>
                <a:gd name="T11" fmla="*/ 0 60000 65536"/>
                <a:gd name="T12" fmla="*/ 0 w 129"/>
                <a:gd name="T13" fmla="*/ 0 h 75"/>
                <a:gd name="T14" fmla="*/ 129 w 129"/>
                <a:gd name="T15" fmla="*/ 75 h 75"/>
              </a:gdLst>
              <a:ahLst/>
              <a:cxnLst>
                <a:cxn ang="T8">
                  <a:pos x="T0" y="T1"/>
                </a:cxn>
                <a:cxn ang="T9">
                  <a:pos x="T2" y="T3"/>
                </a:cxn>
                <a:cxn ang="T10">
                  <a:pos x="T4" y="T5"/>
                </a:cxn>
                <a:cxn ang="T11">
                  <a:pos x="T6" y="T7"/>
                </a:cxn>
              </a:cxnLst>
              <a:rect l="T12" t="T13" r="T14" b="T15"/>
              <a:pathLst>
                <a:path w="129" h="75">
                  <a:moveTo>
                    <a:pt x="129" y="12"/>
                  </a:moveTo>
                  <a:lnTo>
                    <a:pt x="124" y="0"/>
                  </a:lnTo>
                  <a:lnTo>
                    <a:pt x="0" y="75"/>
                  </a:lnTo>
                  <a:lnTo>
                    <a:pt x="129" y="12"/>
                  </a:lnTo>
                </a:path>
              </a:pathLst>
            </a:custGeom>
            <a:noFill/>
            <a:ln w="0">
              <a:solidFill>
                <a:srgbClr val="000000"/>
              </a:solidFill>
              <a:prstDash val="solid"/>
              <a:round/>
              <a:headEnd/>
              <a:tailEnd/>
            </a:ln>
          </p:spPr>
          <p:txBody>
            <a:bodyPr/>
            <a:lstStyle/>
            <a:p>
              <a:endParaRPr lang="en-US"/>
            </a:p>
          </p:txBody>
        </p:sp>
        <p:sp>
          <p:nvSpPr>
            <p:cNvPr id="85" name="Freeform 83">
              <a:extLst>
                <a:ext uri="{FF2B5EF4-FFF2-40B4-BE49-F238E27FC236}">
                  <a16:creationId xmlns:a16="http://schemas.microsoft.com/office/drawing/2014/main" id="{1795DE37-9660-463A-B2A3-6827D201BF6D}"/>
                </a:ext>
              </a:extLst>
            </p:cNvPr>
            <p:cNvSpPr>
              <a:spLocks/>
            </p:cNvSpPr>
            <p:nvPr/>
          </p:nvSpPr>
          <p:spPr bwMode="auto">
            <a:xfrm>
              <a:off x="855" y="3236"/>
              <a:ext cx="20" cy="17"/>
            </a:xfrm>
            <a:custGeom>
              <a:avLst/>
              <a:gdLst>
                <a:gd name="T0" fmla="*/ 124 w 124"/>
                <a:gd name="T1" fmla="*/ 12 h 87"/>
                <a:gd name="T2" fmla="*/ 119 w 124"/>
                <a:gd name="T3" fmla="*/ 0 h 87"/>
                <a:gd name="T4" fmla="*/ 0 w 124"/>
                <a:gd name="T5" fmla="*/ 87 h 87"/>
                <a:gd name="T6" fmla="*/ 124 w 124"/>
                <a:gd name="T7" fmla="*/ 12 h 87"/>
                <a:gd name="T8" fmla="*/ 0 60000 65536"/>
                <a:gd name="T9" fmla="*/ 0 60000 65536"/>
                <a:gd name="T10" fmla="*/ 0 60000 65536"/>
                <a:gd name="T11" fmla="*/ 0 60000 65536"/>
                <a:gd name="T12" fmla="*/ 0 w 124"/>
                <a:gd name="T13" fmla="*/ 0 h 87"/>
                <a:gd name="T14" fmla="*/ 124 w 124"/>
                <a:gd name="T15" fmla="*/ 87 h 87"/>
              </a:gdLst>
              <a:ahLst/>
              <a:cxnLst>
                <a:cxn ang="T8">
                  <a:pos x="T0" y="T1"/>
                </a:cxn>
                <a:cxn ang="T9">
                  <a:pos x="T2" y="T3"/>
                </a:cxn>
                <a:cxn ang="T10">
                  <a:pos x="T4" y="T5"/>
                </a:cxn>
                <a:cxn ang="T11">
                  <a:pos x="T6" y="T7"/>
                </a:cxn>
              </a:cxnLst>
              <a:rect l="T12" t="T13" r="T14" b="T15"/>
              <a:pathLst>
                <a:path w="124" h="87">
                  <a:moveTo>
                    <a:pt x="124" y="12"/>
                  </a:moveTo>
                  <a:lnTo>
                    <a:pt x="119" y="0"/>
                  </a:lnTo>
                  <a:lnTo>
                    <a:pt x="0" y="87"/>
                  </a:lnTo>
                  <a:lnTo>
                    <a:pt x="124" y="12"/>
                  </a:lnTo>
                  <a:close/>
                </a:path>
              </a:pathLst>
            </a:custGeom>
            <a:solidFill>
              <a:srgbClr val="000000"/>
            </a:solidFill>
            <a:ln w="9525">
              <a:noFill/>
              <a:round/>
              <a:headEnd/>
              <a:tailEnd/>
            </a:ln>
          </p:spPr>
          <p:txBody>
            <a:bodyPr/>
            <a:lstStyle/>
            <a:p>
              <a:endParaRPr lang="en-US"/>
            </a:p>
          </p:txBody>
        </p:sp>
        <p:sp>
          <p:nvSpPr>
            <p:cNvPr id="86" name="Freeform 84">
              <a:extLst>
                <a:ext uri="{FF2B5EF4-FFF2-40B4-BE49-F238E27FC236}">
                  <a16:creationId xmlns:a16="http://schemas.microsoft.com/office/drawing/2014/main" id="{12B52866-0F80-42E2-A507-C60E3AFE3DFE}"/>
                </a:ext>
              </a:extLst>
            </p:cNvPr>
            <p:cNvSpPr>
              <a:spLocks/>
            </p:cNvSpPr>
            <p:nvPr/>
          </p:nvSpPr>
          <p:spPr bwMode="auto">
            <a:xfrm>
              <a:off x="855" y="3236"/>
              <a:ext cx="20" cy="17"/>
            </a:xfrm>
            <a:custGeom>
              <a:avLst/>
              <a:gdLst>
                <a:gd name="T0" fmla="*/ 124 w 124"/>
                <a:gd name="T1" fmla="*/ 12 h 87"/>
                <a:gd name="T2" fmla="*/ 119 w 124"/>
                <a:gd name="T3" fmla="*/ 0 h 87"/>
                <a:gd name="T4" fmla="*/ 0 w 124"/>
                <a:gd name="T5" fmla="*/ 87 h 87"/>
                <a:gd name="T6" fmla="*/ 124 w 124"/>
                <a:gd name="T7" fmla="*/ 12 h 87"/>
                <a:gd name="T8" fmla="*/ 0 60000 65536"/>
                <a:gd name="T9" fmla="*/ 0 60000 65536"/>
                <a:gd name="T10" fmla="*/ 0 60000 65536"/>
                <a:gd name="T11" fmla="*/ 0 60000 65536"/>
                <a:gd name="T12" fmla="*/ 0 w 124"/>
                <a:gd name="T13" fmla="*/ 0 h 87"/>
                <a:gd name="T14" fmla="*/ 124 w 124"/>
                <a:gd name="T15" fmla="*/ 87 h 87"/>
              </a:gdLst>
              <a:ahLst/>
              <a:cxnLst>
                <a:cxn ang="T8">
                  <a:pos x="T0" y="T1"/>
                </a:cxn>
                <a:cxn ang="T9">
                  <a:pos x="T2" y="T3"/>
                </a:cxn>
                <a:cxn ang="T10">
                  <a:pos x="T4" y="T5"/>
                </a:cxn>
                <a:cxn ang="T11">
                  <a:pos x="T6" y="T7"/>
                </a:cxn>
              </a:cxnLst>
              <a:rect l="T12" t="T13" r="T14" b="T15"/>
              <a:pathLst>
                <a:path w="124" h="87">
                  <a:moveTo>
                    <a:pt x="124" y="12"/>
                  </a:moveTo>
                  <a:lnTo>
                    <a:pt x="119" y="0"/>
                  </a:lnTo>
                  <a:lnTo>
                    <a:pt x="0" y="87"/>
                  </a:lnTo>
                  <a:lnTo>
                    <a:pt x="124" y="12"/>
                  </a:lnTo>
                </a:path>
              </a:pathLst>
            </a:custGeom>
            <a:noFill/>
            <a:ln w="0">
              <a:solidFill>
                <a:srgbClr val="000000"/>
              </a:solidFill>
              <a:prstDash val="solid"/>
              <a:round/>
              <a:headEnd/>
              <a:tailEnd/>
            </a:ln>
          </p:spPr>
          <p:txBody>
            <a:bodyPr/>
            <a:lstStyle/>
            <a:p>
              <a:endParaRPr lang="en-US"/>
            </a:p>
          </p:txBody>
        </p:sp>
        <p:sp>
          <p:nvSpPr>
            <p:cNvPr id="87" name="Freeform 85">
              <a:extLst>
                <a:ext uri="{FF2B5EF4-FFF2-40B4-BE49-F238E27FC236}">
                  <a16:creationId xmlns:a16="http://schemas.microsoft.com/office/drawing/2014/main" id="{0C1CFA58-A241-447D-B9FB-1827A8509B33}"/>
                </a:ext>
              </a:extLst>
            </p:cNvPr>
            <p:cNvSpPr>
              <a:spLocks/>
            </p:cNvSpPr>
            <p:nvPr/>
          </p:nvSpPr>
          <p:spPr bwMode="auto">
            <a:xfrm>
              <a:off x="855" y="3233"/>
              <a:ext cx="19" cy="20"/>
            </a:xfrm>
            <a:custGeom>
              <a:avLst/>
              <a:gdLst>
                <a:gd name="T0" fmla="*/ 119 w 119"/>
                <a:gd name="T1" fmla="*/ 11 h 98"/>
                <a:gd name="T2" fmla="*/ 111 w 119"/>
                <a:gd name="T3" fmla="*/ 0 h 98"/>
                <a:gd name="T4" fmla="*/ 0 w 119"/>
                <a:gd name="T5" fmla="*/ 98 h 98"/>
                <a:gd name="T6" fmla="*/ 119 w 119"/>
                <a:gd name="T7" fmla="*/ 11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119" y="11"/>
                  </a:moveTo>
                  <a:lnTo>
                    <a:pt x="111" y="0"/>
                  </a:lnTo>
                  <a:lnTo>
                    <a:pt x="0" y="98"/>
                  </a:lnTo>
                  <a:lnTo>
                    <a:pt x="119" y="11"/>
                  </a:lnTo>
                  <a:close/>
                </a:path>
              </a:pathLst>
            </a:custGeom>
            <a:solidFill>
              <a:srgbClr val="000000"/>
            </a:solidFill>
            <a:ln w="9525">
              <a:noFill/>
              <a:round/>
              <a:headEnd/>
              <a:tailEnd/>
            </a:ln>
          </p:spPr>
          <p:txBody>
            <a:bodyPr/>
            <a:lstStyle/>
            <a:p>
              <a:endParaRPr lang="en-US"/>
            </a:p>
          </p:txBody>
        </p:sp>
        <p:sp>
          <p:nvSpPr>
            <p:cNvPr id="88" name="Freeform 86">
              <a:extLst>
                <a:ext uri="{FF2B5EF4-FFF2-40B4-BE49-F238E27FC236}">
                  <a16:creationId xmlns:a16="http://schemas.microsoft.com/office/drawing/2014/main" id="{D85E18DB-3A33-4290-B9A0-D8F97D102CD0}"/>
                </a:ext>
              </a:extLst>
            </p:cNvPr>
            <p:cNvSpPr>
              <a:spLocks/>
            </p:cNvSpPr>
            <p:nvPr/>
          </p:nvSpPr>
          <p:spPr bwMode="auto">
            <a:xfrm>
              <a:off x="855" y="3233"/>
              <a:ext cx="19" cy="20"/>
            </a:xfrm>
            <a:custGeom>
              <a:avLst/>
              <a:gdLst>
                <a:gd name="T0" fmla="*/ 119 w 119"/>
                <a:gd name="T1" fmla="*/ 11 h 98"/>
                <a:gd name="T2" fmla="*/ 111 w 119"/>
                <a:gd name="T3" fmla="*/ 0 h 98"/>
                <a:gd name="T4" fmla="*/ 0 w 119"/>
                <a:gd name="T5" fmla="*/ 98 h 98"/>
                <a:gd name="T6" fmla="*/ 119 w 119"/>
                <a:gd name="T7" fmla="*/ 11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119" y="11"/>
                  </a:moveTo>
                  <a:lnTo>
                    <a:pt x="111" y="0"/>
                  </a:lnTo>
                  <a:lnTo>
                    <a:pt x="0" y="98"/>
                  </a:lnTo>
                  <a:lnTo>
                    <a:pt x="119" y="11"/>
                  </a:lnTo>
                </a:path>
              </a:pathLst>
            </a:custGeom>
            <a:noFill/>
            <a:ln w="0">
              <a:solidFill>
                <a:srgbClr val="000000"/>
              </a:solidFill>
              <a:prstDash val="solid"/>
              <a:round/>
              <a:headEnd/>
              <a:tailEnd/>
            </a:ln>
          </p:spPr>
          <p:txBody>
            <a:bodyPr/>
            <a:lstStyle/>
            <a:p>
              <a:endParaRPr lang="en-US"/>
            </a:p>
          </p:txBody>
        </p:sp>
        <p:sp>
          <p:nvSpPr>
            <p:cNvPr id="89" name="Freeform 87">
              <a:extLst>
                <a:ext uri="{FF2B5EF4-FFF2-40B4-BE49-F238E27FC236}">
                  <a16:creationId xmlns:a16="http://schemas.microsoft.com/office/drawing/2014/main" id="{237FC710-3C4C-47AD-8261-DDE9625AC20A}"/>
                </a:ext>
              </a:extLst>
            </p:cNvPr>
            <p:cNvSpPr>
              <a:spLocks/>
            </p:cNvSpPr>
            <p:nvPr/>
          </p:nvSpPr>
          <p:spPr bwMode="auto">
            <a:xfrm>
              <a:off x="855" y="3232"/>
              <a:ext cx="18" cy="21"/>
            </a:xfrm>
            <a:custGeom>
              <a:avLst/>
              <a:gdLst>
                <a:gd name="T0" fmla="*/ 111 w 111"/>
                <a:gd name="T1" fmla="*/ 9 h 107"/>
                <a:gd name="T2" fmla="*/ 104 w 111"/>
                <a:gd name="T3" fmla="*/ 0 h 107"/>
                <a:gd name="T4" fmla="*/ 0 w 111"/>
                <a:gd name="T5" fmla="*/ 107 h 107"/>
                <a:gd name="T6" fmla="*/ 111 w 111"/>
                <a:gd name="T7" fmla="*/ 9 h 107"/>
                <a:gd name="T8" fmla="*/ 0 60000 65536"/>
                <a:gd name="T9" fmla="*/ 0 60000 65536"/>
                <a:gd name="T10" fmla="*/ 0 60000 65536"/>
                <a:gd name="T11" fmla="*/ 0 60000 65536"/>
                <a:gd name="T12" fmla="*/ 0 w 111"/>
                <a:gd name="T13" fmla="*/ 0 h 107"/>
                <a:gd name="T14" fmla="*/ 111 w 111"/>
                <a:gd name="T15" fmla="*/ 107 h 107"/>
              </a:gdLst>
              <a:ahLst/>
              <a:cxnLst>
                <a:cxn ang="T8">
                  <a:pos x="T0" y="T1"/>
                </a:cxn>
                <a:cxn ang="T9">
                  <a:pos x="T2" y="T3"/>
                </a:cxn>
                <a:cxn ang="T10">
                  <a:pos x="T4" y="T5"/>
                </a:cxn>
                <a:cxn ang="T11">
                  <a:pos x="T6" y="T7"/>
                </a:cxn>
              </a:cxnLst>
              <a:rect l="T12" t="T13" r="T14" b="T15"/>
              <a:pathLst>
                <a:path w="111" h="107">
                  <a:moveTo>
                    <a:pt x="111" y="9"/>
                  </a:moveTo>
                  <a:lnTo>
                    <a:pt x="104" y="0"/>
                  </a:lnTo>
                  <a:lnTo>
                    <a:pt x="0" y="107"/>
                  </a:lnTo>
                  <a:lnTo>
                    <a:pt x="111" y="9"/>
                  </a:lnTo>
                  <a:close/>
                </a:path>
              </a:pathLst>
            </a:custGeom>
            <a:solidFill>
              <a:srgbClr val="000000"/>
            </a:solidFill>
            <a:ln w="9525">
              <a:noFill/>
              <a:round/>
              <a:headEnd/>
              <a:tailEnd/>
            </a:ln>
          </p:spPr>
          <p:txBody>
            <a:bodyPr/>
            <a:lstStyle/>
            <a:p>
              <a:endParaRPr lang="en-US"/>
            </a:p>
          </p:txBody>
        </p:sp>
        <p:sp>
          <p:nvSpPr>
            <p:cNvPr id="90" name="Freeform 88">
              <a:extLst>
                <a:ext uri="{FF2B5EF4-FFF2-40B4-BE49-F238E27FC236}">
                  <a16:creationId xmlns:a16="http://schemas.microsoft.com/office/drawing/2014/main" id="{19C76EA4-9979-433D-AF2F-D42BD4961E7E}"/>
                </a:ext>
              </a:extLst>
            </p:cNvPr>
            <p:cNvSpPr>
              <a:spLocks/>
            </p:cNvSpPr>
            <p:nvPr/>
          </p:nvSpPr>
          <p:spPr bwMode="auto">
            <a:xfrm>
              <a:off x="855" y="3232"/>
              <a:ext cx="18" cy="21"/>
            </a:xfrm>
            <a:custGeom>
              <a:avLst/>
              <a:gdLst>
                <a:gd name="T0" fmla="*/ 111 w 111"/>
                <a:gd name="T1" fmla="*/ 9 h 107"/>
                <a:gd name="T2" fmla="*/ 104 w 111"/>
                <a:gd name="T3" fmla="*/ 0 h 107"/>
                <a:gd name="T4" fmla="*/ 0 w 111"/>
                <a:gd name="T5" fmla="*/ 107 h 107"/>
                <a:gd name="T6" fmla="*/ 111 w 111"/>
                <a:gd name="T7" fmla="*/ 9 h 107"/>
                <a:gd name="T8" fmla="*/ 0 60000 65536"/>
                <a:gd name="T9" fmla="*/ 0 60000 65536"/>
                <a:gd name="T10" fmla="*/ 0 60000 65536"/>
                <a:gd name="T11" fmla="*/ 0 60000 65536"/>
                <a:gd name="T12" fmla="*/ 0 w 111"/>
                <a:gd name="T13" fmla="*/ 0 h 107"/>
                <a:gd name="T14" fmla="*/ 111 w 111"/>
                <a:gd name="T15" fmla="*/ 107 h 107"/>
              </a:gdLst>
              <a:ahLst/>
              <a:cxnLst>
                <a:cxn ang="T8">
                  <a:pos x="T0" y="T1"/>
                </a:cxn>
                <a:cxn ang="T9">
                  <a:pos x="T2" y="T3"/>
                </a:cxn>
                <a:cxn ang="T10">
                  <a:pos x="T4" y="T5"/>
                </a:cxn>
                <a:cxn ang="T11">
                  <a:pos x="T6" y="T7"/>
                </a:cxn>
              </a:cxnLst>
              <a:rect l="T12" t="T13" r="T14" b="T15"/>
              <a:pathLst>
                <a:path w="111" h="107">
                  <a:moveTo>
                    <a:pt x="111" y="9"/>
                  </a:moveTo>
                  <a:lnTo>
                    <a:pt x="104" y="0"/>
                  </a:lnTo>
                  <a:lnTo>
                    <a:pt x="0" y="107"/>
                  </a:lnTo>
                  <a:lnTo>
                    <a:pt x="111" y="9"/>
                  </a:lnTo>
                </a:path>
              </a:pathLst>
            </a:custGeom>
            <a:noFill/>
            <a:ln w="0">
              <a:solidFill>
                <a:srgbClr val="000000"/>
              </a:solidFill>
              <a:prstDash val="solid"/>
              <a:round/>
              <a:headEnd/>
              <a:tailEnd/>
            </a:ln>
          </p:spPr>
          <p:txBody>
            <a:bodyPr/>
            <a:lstStyle/>
            <a:p>
              <a:endParaRPr lang="en-US"/>
            </a:p>
          </p:txBody>
        </p:sp>
        <p:sp>
          <p:nvSpPr>
            <p:cNvPr id="91" name="Freeform 89">
              <a:extLst>
                <a:ext uri="{FF2B5EF4-FFF2-40B4-BE49-F238E27FC236}">
                  <a16:creationId xmlns:a16="http://schemas.microsoft.com/office/drawing/2014/main" id="{A84A82BF-3BE5-4AF9-900B-389475FC2A09}"/>
                </a:ext>
              </a:extLst>
            </p:cNvPr>
            <p:cNvSpPr>
              <a:spLocks/>
            </p:cNvSpPr>
            <p:nvPr/>
          </p:nvSpPr>
          <p:spPr bwMode="auto">
            <a:xfrm>
              <a:off x="855" y="3230"/>
              <a:ext cx="17" cy="23"/>
            </a:xfrm>
            <a:custGeom>
              <a:avLst/>
              <a:gdLst>
                <a:gd name="T0" fmla="*/ 104 w 104"/>
                <a:gd name="T1" fmla="*/ 10 h 117"/>
                <a:gd name="T2" fmla="*/ 95 w 104"/>
                <a:gd name="T3" fmla="*/ 0 h 117"/>
                <a:gd name="T4" fmla="*/ 0 w 104"/>
                <a:gd name="T5" fmla="*/ 117 h 117"/>
                <a:gd name="T6" fmla="*/ 104 w 104"/>
                <a:gd name="T7" fmla="*/ 10 h 117"/>
                <a:gd name="T8" fmla="*/ 0 60000 65536"/>
                <a:gd name="T9" fmla="*/ 0 60000 65536"/>
                <a:gd name="T10" fmla="*/ 0 60000 65536"/>
                <a:gd name="T11" fmla="*/ 0 60000 65536"/>
                <a:gd name="T12" fmla="*/ 0 w 104"/>
                <a:gd name="T13" fmla="*/ 0 h 117"/>
                <a:gd name="T14" fmla="*/ 104 w 104"/>
                <a:gd name="T15" fmla="*/ 117 h 117"/>
              </a:gdLst>
              <a:ahLst/>
              <a:cxnLst>
                <a:cxn ang="T8">
                  <a:pos x="T0" y="T1"/>
                </a:cxn>
                <a:cxn ang="T9">
                  <a:pos x="T2" y="T3"/>
                </a:cxn>
                <a:cxn ang="T10">
                  <a:pos x="T4" y="T5"/>
                </a:cxn>
                <a:cxn ang="T11">
                  <a:pos x="T6" y="T7"/>
                </a:cxn>
              </a:cxnLst>
              <a:rect l="T12" t="T13" r="T14" b="T15"/>
              <a:pathLst>
                <a:path w="104" h="117">
                  <a:moveTo>
                    <a:pt x="104" y="10"/>
                  </a:moveTo>
                  <a:lnTo>
                    <a:pt x="95" y="0"/>
                  </a:lnTo>
                  <a:lnTo>
                    <a:pt x="0" y="117"/>
                  </a:lnTo>
                  <a:lnTo>
                    <a:pt x="104" y="10"/>
                  </a:lnTo>
                  <a:close/>
                </a:path>
              </a:pathLst>
            </a:custGeom>
            <a:solidFill>
              <a:srgbClr val="000000"/>
            </a:solidFill>
            <a:ln w="9525">
              <a:noFill/>
              <a:round/>
              <a:headEnd/>
              <a:tailEnd/>
            </a:ln>
          </p:spPr>
          <p:txBody>
            <a:bodyPr/>
            <a:lstStyle/>
            <a:p>
              <a:endParaRPr lang="en-US"/>
            </a:p>
          </p:txBody>
        </p:sp>
        <p:sp>
          <p:nvSpPr>
            <p:cNvPr id="92" name="Freeform 90">
              <a:extLst>
                <a:ext uri="{FF2B5EF4-FFF2-40B4-BE49-F238E27FC236}">
                  <a16:creationId xmlns:a16="http://schemas.microsoft.com/office/drawing/2014/main" id="{A9F58B97-38A1-49DC-969D-90B27A49261F}"/>
                </a:ext>
              </a:extLst>
            </p:cNvPr>
            <p:cNvSpPr>
              <a:spLocks/>
            </p:cNvSpPr>
            <p:nvPr/>
          </p:nvSpPr>
          <p:spPr bwMode="auto">
            <a:xfrm>
              <a:off x="855" y="3230"/>
              <a:ext cx="17" cy="23"/>
            </a:xfrm>
            <a:custGeom>
              <a:avLst/>
              <a:gdLst>
                <a:gd name="T0" fmla="*/ 104 w 104"/>
                <a:gd name="T1" fmla="*/ 10 h 117"/>
                <a:gd name="T2" fmla="*/ 95 w 104"/>
                <a:gd name="T3" fmla="*/ 0 h 117"/>
                <a:gd name="T4" fmla="*/ 0 w 104"/>
                <a:gd name="T5" fmla="*/ 117 h 117"/>
                <a:gd name="T6" fmla="*/ 104 w 104"/>
                <a:gd name="T7" fmla="*/ 10 h 117"/>
                <a:gd name="T8" fmla="*/ 0 60000 65536"/>
                <a:gd name="T9" fmla="*/ 0 60000 65536"/>
                <a:gd name="T10" fmla="*/ 0 60000 65536"/>
                <a:gd name="T11" fmla="*/ 0 60000 65536"/>
                <a:gd name="T12" fmla="*/ 0 w 104"/>
                <a:gd name="T13" fmla="*/ 0 h 117"/>
                <a:gd name="T14" fmla="*/ 104 w 104"/>
                <a:gd name="T15" fmla="*/ 117 h 117"/>
              </a:gdLst>
              <a:ahLst/>
              <a:cxnLst>
                <a:cxn ang="T8">
                  <a:pos x="T0" y="T1"/>
                </a:cxn>
                <a:cxn ang="T9">
                  <a:pos x="T2" y="T3"/>
                </a:cxn>
                <a:cxn ang="T10">
                  <a:pos x="T4" y="T5"/>
                </a:cxn>
                <a:cxn ang="T11">
                  <a:pos x="T6" y="T7"/>
                </a:cxn>
              </a:cxnLst>
              <a:rect l="T12" t="T13" r="T14" b="T15"/>
              <a:pathLst>
                <a:path w="104" h="117">
                  <a:moveTo>
                    <a:pt x="104" y="10"/>
                  </a:moveTo>
                  <a:lnTo>
                    <a:pt x="95" y="0"/>
                  </a:lnTo>
                  <a:lnTo>
                    <a:pt x="0" y="117"/>
                  </a:lnTo>
                  <a:lnTo>
                    <a:pt x="104" y="10"/>
                  </a:lnTo>
                </a:path>
              </a:pathLst>
            </a:custGeom>
            <a:noFill/>
            <a:ln w="0">
              <a:solidFill>
                <a:srgbClr val="000000"/>
              </a:solidFill>
              <a:prstDash val="solid"/>
              <a:round/>
              <a:headEnd/>
              <a:tailEnd/>
            </a:ln>
          </p:spPr>
          <p:txBody>
            <a:bodyPr/>
            <a:lstStyle/>
            <a:p>
              <a:endParaRPr lang="en-US"/>
            </a:p>
          </p:txBody>
        </p:sp>
        <p:sp>
          <p:nvSpPr>
            <p:cNvPr id="93" name="Freeform 91">
              <a:extLst>
                <a:ext uri="{FF2B5EF4-FFF2-40B4-BE49-F238E27FC236}">
                  <a16:creationId xmlns:a16="http://schemas.microsoft.com/office/drawing/2014/main" id="{DE82574E-37BD-4E66-99C5-1366D2477883}"/>
                </a:ext>
              </a:extLst>
            </p:cNvPr>
            <p:cNvSpPr>
              <a:spLocks/>
            </p:cNvSpPr>
            <p:nvPr/>
          </p:nvSpPr>
          <p:spPr bwMode="auto">
            <a:xfrm>
              <a:off x="855" y="3228"/>
              <a:ext cx="16" cy="25"/>
            </a:xfrm>
            <a:custGeom>
              <a:avLst/>
              <a:gdLst>
                <a:gd name="T0" fmla="*/ 95 w 95"/>
                <a:gd name="T1" fmla="*/ 8 h 125"/>
                <a:gd name="T2" fmla="*/ 87 w 95"/>
                <a:gd name="T3" fmla="*/ 0 h 125"/>
                <a:gd name="T4" fmla="*/ 0 w 95"/>
                <a:gd name="T5" fmla="*/ 125 h 125"/>
                <a:gd name="T6" fmla="*/ 95 w 95"/>
                <a:gd name="T7" fmla="*/ 8 h 125"/>
                <a:gd name="T8" fmla="*/ 0 60000 65536"/>
                <a:gd name="T9" fmla="*/ 0 60000 65536"/>
                <a:gd name="T10" fmla="*/ 0 60000 65536"/>
                <a:gd name="T11" fmla="*/ 0 60000 65536"/>
                <a:gd name="T12" fmla="*/ 0 w 95"/>
                <a:gd name="T13" fmla="*/ 0 h 125"/>
                <a:gd name="T14" fmla="*/ 95 w 95"/>
                <a:gd name="T15" fmla="*/ 125 h 125"/>
              </a:gdLst>
              <a:ahLst/>
              <a:cxnLst>
                <a:cxn ang="T8">
                  <a:pos x="T0" y="T1"/>
                </a:cxn>
                <a:cxn ang="T9">
                  <a:pos x="T2" y="T3"/>
                </a:cxn>
                <a:cxn ang="T10">
                  <a:pos x="T4" y="T5"/>
                </a:cxn>
                <a:cxn ang="T11">
                  <a:pos x="T6" y="T7"/>
                </a:cxn>
              </a:cxnLst>
              <a:rect l="T12" t="T13" r="T14" b="T15"/>
              <a:pathLst>
                <a:path w="95" h="125">
                  <a:moveTo>
                    <a:pt x="95" y="8"/>
                  </a:moveTo>
                  <a:lnTo>
                    <a:pt x="87" y="0"/>
                  </a:lnTo>
                  <a:lnTo>
                    <a:pt x="0" y="125"/>
                  </a:lnTo>
                  <a:lnTo>
                    <a:pt x="95" y="8"/>
                  </a:lnTo>
                  <a:close/>
                </a:path>
              </a:pathLst>
            </a:custGeom>
            <a:solidFill>
              <a:srgbClr val="000000"/>
            </a:solidFill>
            <a:ln w="9525">
              <a:noFill/>
              <a:round/>
              <a:headEnd/>
              <a:tailEnd/>
            </a:ln>
          </p:spPr>
          <p:txBody>
            <a:bodyPr/>
            <a:lstStyle/>
            <a:p>
              <a:endParaRPr lang="en-US"/>
            </a:p>
          </p:txBody>
        </p:sp>
        <p:sp>
          <p:nvSpPr>
            <p:cNvPr id="94" name="Freeform 92">
              <a:extLst>
                <a:ext uri="{FF2B5EF4-FFF2-40B4-BE49-F238E27FC236}">
                  <a16:creationId xmlns:a16="http://schemas.microsoft.com/office/drawing/2014/main" id="{F6C3F64F-36BE-421E-A82B-A0D61814C9AB}"/>
                </a:ext>
              </a:extLst>
            </p:cNvPr>
            <p:cNvSpPr>
              <a:spLocks/>
            </p:cNvSpPr>
            <p:nvPr/>
          </p:nvSpPr>
          <p:spPr bwMode="auto">
            <a:xfrm>
              <a:off x="855" y="3228"/>
              <a:ext cx="16" cy="25"/>
            </a:xfrm>
            <a:custGeom>
              <a:avLst/>
              <a:gdLst>
                <a:gd name="T0" fmla="*/ 95 w 95"/>
                <a:gd name="T1" fmla="*/ 8 h 125"/>
                <a:gd name="T2" fmla="*/ 87 w 95"/>
                <a:gd name="T3" fmla="*/ 0 h 125"/>
                <a:gd name="T4" fmla="*/ 0 w 95"/>
                <a:gd name="T5" fmla="*/ 125 h 125"/>
                <a:gd name="T6" fmla="*/ 95 w 95"/>
                <a:gd name="T7" fmla="*/ 8 h 125"/>
                <a:gd name="T8" fmla="*/ 0 60000 65536"/>
                <a:gd name="T9" fmla="*/ 0 60000 65536"/>
                <a:gd name="T10" fmla="*/ 0 60000 65536"/>
                <a:gd name="T11" fmla="*/ 0 60000 65536"/>
                <a:gd name="T12" fmla="*/ 0 w 95"/>
                <a:gd name="T13" fmla="*/ 0 h 125"/>
                <a:gd name="T14" fmla="*/ 95 w 95"/>
                <a:gd name="T15" fmla="*/ 125 h 125"/>
              </a:gdLst>
              <a:ahLst/>
              <a:cxnLst>
                <a:cxn ang="T8">
                  <a:pos x="T0" y="T1"/>
                </a:cxn>
                <a:cxn ang="T9">
                  <a:pos x="T2" y="T3"/>
                </a:cxn>
                <a:cxn ang="T10">
                  <a:pos x="T4" y="T5"/>
                </a:cxn>
                <a:cxn ang="T11">
                  <a:pos x="T6" y="T7"/>
                </a:cxn>
              </a:cxnLst>
              <a:rect l="T12" t="T13" r="T14" b="T15"/>
              <a:pathLst>
                <a:path w="95" h="125">
                  <a:moveTo>
                    <a:pt x="95" y="8"/>
                  </a:moveTo>
                  <a:lnTo>
                    <a:pt x="87" y="0"/>
                  </a:lnTo>
                  <a:lnTo>
                    <a:pt x="0" y="125"/>
                  </a:lnTo>
                  <a:lnTo>
                    <a:pt x="95" y="8"/>
                  </a:lnTo>
                </a:path>
              </a:pathLst>
            </a:custGeom>
            <a:noFill/>
            <a:ln w="0">
              <a:solidFill>
                <a:srgbClr val="000000"/>
              </a:solidFill>
              <a:prstDash val="solid"/>
              <a:round/>
              <a:headEnd/>
              <a:tailEnd/>
            </a:ln>
          </p:spPr>
          <p:txBody>
            <a:bodyPr/>
            <a:lstStyle/>
            <a:p>
              <a:endParaRPr lang="en-US"/>
            </a:p>
          </p:txBody>
        </p:sp>
        <p:sp>
          <p:nvSpPr>
            <p:cNvPr id="95" name="Freeform 93">
              <a:extLst>
                <a:ext uri="{FF2B5EF4-FFF2-40B4-BE49-F238E27FC236}">
                  <a16:creationId xmlns:a16="http://schemas.microsoft.com/office/drawing/2014/main" id="{36D8A152-CBF8-4389-AAB8-8C15956A7D90}"/>
                </a:ext>
              </a:extLst>
            </p:cNvPr>
            <p:cNvSpPr>
              <a:spLocks/>
            </p:cNvSpPr>
            <p:nvPr/>
          </p:nvSpPr>
          <p:spPr bwMode="auto">
            <a:xfrm>
              <a:off x="855" y="3226"/>
              <a:ext cx="14" cy="27"/>
            </a:xfrm>
            <a:custGeom>
              <a:avLst/>
              <a:gdLst>
                <a:gd name="T0" fmla="*/ 87 w 87"/>
                <a:gd name="T1" fmla="*/ 8 h 133"/>
                <a:gd name="T2" fmla="*/ 77 w 87"/>
                <a:gd name="T3" fmla="*/ 0 h 133"/>
                <a:gd name="T4" fmla="*/ 0 w 87"/>
                <a:gd name="T5" fmla="*/ 133 h 133"/>
                <a:gd name="T6" fmla="*/ 87 w 87"/>
                <a:gd name="T7" fmla="*/ 8 h 133"/>
                <a:gd name="T8" fmla="*/ 0 60000 65536"/>
                <a:gd name="T9" fmla="*/ 0 60000 65536"/>
                <a:gd name="T10" fmla="*/ 0 60000 65536"/>
                <a:gd name="T11" fmla="*/ 0 60000 65536"/>
                <a:gd name="T12" fmla="*/ 0 w 87"/>
                <a:gd name="T13" fmla="*/ 0 h 133"/>
                <a:gd name="T14" fmla="*/ 87 w 87"/>
                <a:gd name="T15" fmla="*/ 133 h 133"/>
              </a:gdLst>
              <a:ahLst/>
              <a:cxnLst>
                <a:cxn ang="T8">
                  <a:pos x="T0" y="T1"/>
                </a:cxn>
                <a:cxn ang="T9">
                  <a:pos x="T2" y="T3"/>
                </a:cxn>
                <a:cxn ang="T10">
                  <a:pos x="T4" y="T5"/>
                </a:cxn>
                <a:cxn ang="T11">
                  <a:pos x="T6" y="T7"/>
                </a:cxn>
              </a:cxnLst>
              <a:rect l="T12" t="T13" r="T14" b="T15"/>
              <a:pathLst>
                <a:path w="87" h="133">
                  <a:moveTo>
                    <a:pt x="87" y="8"/>
                  </a:moveTo>
                  <a:lnTo>
                    <a:pt x="77" y="0"/>
                  </a:lnTo>
                  <a:lnTo>
                    <a:pt x="0" y="133"/>
                  </a:lnTo>
                  <a:lnTo>
                    <a:pt x="87" y="8"/>
                  </a:lnTo>
                  <a:close/>
                </a:path>
              </a:pathLst>
            </a:custGeom>
            <a:solidFill>
              <a:srgbClr val="000000"/>
            </a:solidFill>
            <a:ln w="9525">
              <a:noFill/>
              <a:round/>
              <a:headEnd/>
              <a:tailEnd/>
            </a:ln>
          </p:spPr>
          <p:txBody>
            <a:bodyPr/>
            <a:lstStyle/>
            <a:p>
              <a:endParaRPr lang="en-US"/>
            </a:p>
          </p:txBody>
        </p:sp>
        <p:sp>
          <p:nvSpPr>
            <p:cNvPr id="96" name="Freeform 94">
              <a:extLst>
                <a:ext uri="{FF2B5EF4-FFF2-40B4-BE49-F238E27FC236}">
                  <a16:creationId xmlns:a16="http://schemas.microsoft.com/office/drawing/2014/main" id="{9E0DCB12-F87B-42F2-ACA7-EAEC03B0E3B2}"/>
                </a:ext>
              </a:extLst>
            </p:cNvPr>
            <p:cNvSpPr>
              <a:spLocks/>
            </p:cNvSpPr>
            <p:nvPr/>
          </p:nvSpPr>
          <p:spPr bwMode="auto">
            <a:xfrm>
              <a:off x="855" y="3226"/>
              <a:ext cx="14" cy="27"/>
            </a:xfrm>
            <a:custGeom>
              <a:avLst/>
              <a:gdLst>
                <a:gd name="T0" fmla="*/ 87 w 87"/>
                <a:gd name="T1" fmla="*/ 8 h 133"/>
                <a:gd name="T2" fmla="*/ 77 w 87"/>
                <a:gd name="T3" fmla="*/ 0 h 133"/>
                <a:gd name="T4" fmla="*/ 0 w 87"/>
                <a:gd name="T5" fmla="*/ 133 h 133"/>
                <a:gd name="T6" fmla="*/ 87 w 87"/>
                <a:gd name="T7" fmla="*/ 8 h 133"/>
                <a:gd name="T8" fmla="*/ 0 60000 65536"/>
                <a:gd name="T9" fmla="*/ 0 60000 65536"/>
                <a:gd name="T10" fmla="*/ 0 60000 65536"/>
                <a:gd name="T11" fmla="*/ 0 60000 65536"/>
                <a:gd name="T12" fmla="*/ 0 w 87"/>
                <a:gd name="T13" fmla="*/ 0 h 133"/>
                <a:gd name="T14" fmla="*/ 87 w 87"/>
                <a:gd name="T15" fmla="*/ 133 h 133"/>
              </a:gdLst>
              <a:ahLst/>
              <a:cxnLst>
                <a:cxn ang="T8">
                  <a:pos x="T0" y="T1"/>
                </a:cxn>
                <a:cxn ang="T9">
                  <a:pos x="T2" y="T3"/>
                </a:cxn>
                <a:cxn ang="T10">
                  <a:pos x="T4" y="T5"/>
                </a:cxn>
                <a:cxn ang="T11">
                  <a:pos x="T6" y="T7"/>
                </a:cxn>
              </a:cxnLst>
              <a:rect l="T12" t="T13" r="T14" b="T15"/>
              <a:pathLst>
                <a:path w="87" h="133">
                  <a:moveTo>
                    <a:pt x="87" y="8"/>
                  </a:moveTo>
                  <a:lnTo>
                    <a:pt x="77" y="0"/>
                  </a:lnTo>
                  <a:lnTo>
                    <a:pt x="0" y="133"/>
                  </a:lnTo>
                  <a:lnTo>
                    <a:pt x="87" y="8"/>
                  </a:lnTo>
                </a:path>
              </a:pathLst>
            </a:custGeom>
            <a:noFill/>
            <a:ln w="0">
              <a:solidFill>
                <a:srgbClr val="000000"/>
              </a:solidFill>
              <a:prstDash val="solid"/>
              <a:round/>
              <a:headEnd/>
              <a:tailEnd/>
            </a:ln>
          </p:spPr>
          <p:txBody>
            <a:bodyPr/>
            <a:lstStyle/>
            <a:p>
              <a:endParaRPr lang="en-US"/>
            </a:p>
          </p:txBody>
        </p:sp>
        <p:sp>
          <p:nvSpPr>
            <p:cNvPr id="97" name="Freeform 95">
              <a:extLst>
                <a:ext uri="{FF2B5EF4-FFF2-40B4-BE49-F238E27FC236}">
                  <a16:creationId xmlns:a16="http://schemas.microsoft.com/office/drawing/2014/main" id="{E087029C-AFB0-4F1B-BAF5-4D8E24AAC406}"/>
                </a:ext>
              </a:extLst>
            </p:cNvPr>
            <p:cNvSpPr>
              <a:spLocks/>
            </p:cNvSpPr>
            <p:nvPr/>
          </p:nvSpPr>
          <p:spPr bwMode="auto">
            <a:xfrm>
              <a:off x="855" y="3225"/>
              <a:ext cx="13" cy="28"/>
            </a:xfrm>
            <a:custGeom>
              <a:avLst/>
              <a:gdLst>
                <a:gd name="T0" fmla="*/ 77 w 77"/>
                <a:gd name="T1" fmla="*/ 6 h 139"/>
                <a:gd name="T2" fmla="*/ 67 w 77"/>
                <a:gd name="T3" fmla="*/ 0 h 139"/>
                <a:gd name="T4" fmla="*/ 0 w 77"/>
                <a:gd name="T5" fmla="*/ 139 h 139"/>
                <a:gd name="T6" fmla="*/ 77 w 77"/>
                <a:gd name="T7" fmla="*/ 6 h 139"/>
                <a:gd name="T8" fmla="*/ 0 60000 65536"/>
                <a:gd name="T9" fmla="*/ 0 60000 65536"/>
                <a:gd name="T10" fmla="*/ 0 60000 65536"/>
                <a:gd name="T11" fmla="*/ 0 60000 65536"/>
                <a:gd name="T12" fmla="*/ 0 w 77"/>
                <a:gd name="T13" fmla="*/ 0 h 139"/>
                <a:gd name="T14" fmla="*/ 77 w 77"/>
                <a:gd name="T15" fmla="*/ 139 h 139"/>
              </a:gdLst>
              <a:ahLst/>
              <a:cxnLst>
                <a:cxn ang="T8">
                  <a:pos x="T0" y="T1"/>
                </a:cxn>
                <a:cxn ang="T9">
                  <a:pos x="T2" y="T3"/>
                </a:cxn>
                <a:cxn ang="T10">
                  <a:pos x="T4" y="T5"/>
                </a:cxn>
                <a:cxn ang="T11">
                  <a:pos x="T6" y="T7"/>
                </a:cxn>
              </a:cxnLst>
              <a:rect l="T12" t="T13" r="T14" b="T15"/>
              <a:pathLst>
                <a:path w="77" h="139">
                  <a:moveTo>
                    <a:pt x="77" y="6"/>
                  </a:moveTo>
                  <a:lnTo>
                    <a:pt x="67" y="0"/>
                  </a:lnTo>
                  <a:lnTo>
                    <a:pt x="0" y="139"/>
                  </a:lnTo>
                  <a:lnTo>
                    <a:pt x="77" y="6"/>
                  </a:lnTo>
                  <a:close/>
                </a:path>
              </a:pathLst>
            </a:custGeom>
            <a:solidFill>
              <a:srgbClr val="000000"/>
            </a:solidFill>
            <a:ln w="9525">
              <a:noFill/>
              <a:round/>
              <a:headEnd/>
              <a:tailEnd/>
            </a:ln>
          </p:spPr>
          <p:txBody>
            <a:bodyPr/>
            <a:lstStyle/>
            <a:p>
              <a:endParaRPr lang="en-US"/>
            </a:p>
          </p:txBody>
        </p:sp>
        <p:sp>
          <p:nvSpPr>
            <p:cNvPr id="98" name="Freeform 96">
              <a:extLst>
                <a:ext uri="{FF2B5EF4-FFF2-40B4-BE49-F238E27FC236}">
                  <a16:creationId xmlns:a16="http://schemas.microsoft.com/office/drawing/2014/main" id="{DFEC189F-37A9-4123-8A64-341CBD5F0E25}"/>
                </a:ext>
              </a:extLst>
            </p:cNvPr>
            <p:cNvSpPr>
              <a:spLocks/>
            </p:cNvSpPr>
            <p:nvPr/>
          </p:nvSpPr>
          <p:spPr bwMode="auto">
            <a:xfrm>
              <a:off x="855" y="3225"/>
              <a:ext cx="13" cy="28"/>
            </a:xfrm>
            <a:custGeom>
              <a:avLst/>
              <a:gdLst>
                <a:gd name="T0" fmla="*/ 77 w 77"/>
                <a:gd name="T1" fmla="*/ 6 h 139"/>
                <a:gd name="T2" fmla="*/ 67 w 77"/>
                <a:gd name="T3" fmla="*/ 0 h 139"/>
                <a:gd name="T4" fmla="*/ 0 w 77"/>
                <a:gd name="T5" fmla="*/ 139 h 139"/>
                <a:gd name="T6" fmla="*/ 77 w 77"/>
                <a:gd name="T7" fmla="*/ 6 h 139"/>
                <a:gd name="T8" fmla="*/ 0 60000 65536"/>
                <a:gd name="T9" fmla="*/ 0 60000 65536"/>
                <a:gd name="T10" fmla="*/ 0 60000 65536"/>
                <a:gd name="T11" fmla="*/ 0 60000 65536"/>
                <a:gd name="T12" fmla="*/ 0 w 77"/>
                <a:gd name="T13" fmla="*/ 0 h 139"/>
                <a:gd name="T14" fmla="*/ 77 w 77"/>
                <a:gd name="T15" fmla="*/ 139 h 139"/>
              </a:gdLst>
              <a:ahLst/>
              <a:cxnLst>
                <a:cxn ang="T8">
                  <a:pos x="T0" y="T1"/>
                </a:cxn>
                <a:cxn ang="T9">
                  <a:pos x="T2" y="T3"/>
                </a:cxn>
                <a:cxn ang="T10">
                  <a:pos x="T4" y="T5"/>
                </a:cxn>
                <a:cxn ang="T11">
                  <a:pos x="T6" y="T7"/>
                </a:cxn>
              </a:cxnLst>
              <a:rect l="T12" t="T13" r="T14" b="T15"/>
              <a:pathLst>
                <a:path w="77" h="139">
                  <a:moveTo>
                    <a:pt x="77" y="6"/>
                  </a:moveTo>
                  <a:lnTo>
                    <a:pt x="67" y="0"/>
                  </a:lnTo>
                  <a:lnTo>
                    <a:pt x="0" y="139"/>
                  </a:lnTo>
                  <a:lnTo>
                    <a:pt x="77" y="6"/>
                  </a:lnTo>
                </a:path>
              </a:pathLst>
            </a:custGeom>
            <a:noFill/>
            <a:ln w="0">
              <a:solidFill>
                <a:srgbClr val="000000"/>
              </a:solidFill>
              <a:prstDash val="solid"/>
              <a:round/>
              <a:headEnd/>
              <a:tailEnd/>
            </a:ln>
          </p:spPr>
          <p:txBody>
            <a:bodyPr/>
            <a:lstStyle/>
            <a:p>
              <a:endParaRPr lang="en-US"/>
            </a:p>
          </p:txBody>
        </p:sp>
        <p:sp>
          <p:nvSpPr>
            <p:cNvPr id="99" name="Freeform 97">
              <a:extLst>
                <a:ext uri="{FF2B5EF4-FFF2-40B4-BE49-F238E27FC236}">
                  <a16:creationId xmlns:a16="http://schemas.microsoft.com/office/drawing/2014/main" id="{ED709C33-C19B-47E5-BCC9-03AD9789D6BE}"/>
                </a:ext>
              </a:extLst>
            </p:cNvPr>
            <p:cNvSpPr>
              <a:spLocks/>
            </p:cNvSpPr>
            <p:nvPr/>
          </p:nvSpPr>
          <p:spPr bwMode="auto">
            <a:xfrm>
              <a:off x="855" y="3224"/>
              <a:ext cx="11" cy="29"/>
            </a:xfrm>
            <a:custGeom>
              <a:avLst/>
              <a:gdLst>
                <a:gd name="T0" fmla="*/ 67 w 67"/>
                <a:gd name="T1" fmla="*/ 6 h 145"/>
                <a:gd name="T2" fmla="*/ 56 w 67"/>
                <a:gd name="T3" fmla="*/ 0 h 145"/>
                <a:gd name="T4" fmla="*/ 0 w 67"/>
                <a:gd name="T5" fmla="*/ 145 h 145"/>
                <a:gd name="T6" fmla="*/ 67 w 67"/>
                <a:gd name="T7" fmla="*/ 6 h 145"/>
                <a:gd name="T8" fmla="*/ 0 60000 65536"/>
                <a:gd name="T9" fmla="*/ 0 60000 65536"/>
                <a:gd name="T10" fmla="*/ 0 60000 65536"/>
                <a:gd name="T11" fmla="*/ 0 60000 65536"/>
                <a:gd name="T12" fmla="*/ 0 w 67"/>
                <a:gd name="T13" fmla="*/ 0 h 145"/>
                <a:gd name="T14" fmla="*/ 67 w 67"/>
                <a:gd name="T15" fmla="*/ 145 h 145"/>
              </a:gdLst>
              <a:ahLst/>
              <a:cxnLst>
                <a:cxn ang="T8">
                  <a:pos x="T0" y="T1"/>
                </a:cxn>
                <a:cxn ang="T9">
                  <a:pos x="T2" y="T3"/>
                </a:cxn>
                <a:cxn ang="T10">
                  <a:pos x="T4" y="T5"/>
                </a:cxn>
                <a:cxn ang="T11">
                  <a:pos x="T6" y="T7"/>
                </a:cxn>
              </a:cxnLst>
              <a:rect l="T12" t="T13" r="T14" b="T15"/>
              <a:pathLst>
                <a:path w="67" h="145">
                  <a:moveTo>
                    <a:pt x="67" y="6"/>
                  </a:moveTo>
                  <a:lnTo>
                    <a:pt x="56" y="0"/>
                  </a:lnTo>
                  <a:lnTo>
                    <a:pt x="0" y="145"/>
                  </a:lnTo>
                  <a:lnTo>
                    <a:pt x="67" y="6"/>
                  </a:lnTo>
                  <a:close/>
                </a:path>
              </a:pathLst>
            </a:custGeom>
            <a:solidFill>
              <a:srgbClr val="000000"/>
            </a:solidFill>
            <a:ln w="9525">
              <a:noFill/>
              <a:round/>
              <a:headEnd/>
              <a:tailEnd/>
            </a:ln>
          </p:spPr>
          <p:txBody>
            <a:bodyPr/>
            <a:lstStyle/>
            <a:p>
              <a:endParaRPr lang="en-US"/>
            </a:p>
          </p:txBody>
        </p:sp>
        <p:sp>
          <p:nvSpPr>
            <p:cNvPr id="100" name="Freeform 98">
              <a:extLst>
                <a:ext uri="{FF2B5EF4-FFF2-40B4-BE49-F238E27FC236}">
                  <a16:creationId xmlns:a16="http://schemas.microsoft.com/office/drawing/2014/main" id="{54F75FC2-EA67-4A5E-B5B1-B08CC544200F}"/>
                </a:ext>
              </a:extLst>
            </p:cNvPr>
            <p:cNvSpPr>
              <a:spLocks/>
            </p:cNvSpPr>
            <p:nvPr/>
          </p:nvSpPr>
          <p:spPr bwMode="auto">
            <a:xfrm>
              <a:off x="855" y="3224"/>
              <a:ext cx="11" cy="29"/>
            </a:xfrm>
            <a:custGeom>
              <a:avLst/>
              <a:gdLst>
                <a:gd name="T0" fmla="*/ 67 w 67"/>
                <a:gd name="T1" fmla="*/ 6 h 145"/>
                <a:gd name="T2" fmla="*/ 56 w 67"/>
                <a:gd name="T3" fmla="*/ 0 h 145"/>
                <a:gd name="T4" fmla="*/ 0 w 67"/>
                <a:gd name="T5" fmla="*/ 145 h 145"/>
                <a:gd name="T6" fmla="*/ 67 w 67"/>
                <a:gd name="T7" fmla="*/ 6 h 145"/>
                <a:gd name="T8" fmla="*/ 0 60000 65536"/>
                <a:gd name="T9" fmla="*/ 0 60000 65536"/>
                <a:gd name="T10" fmla="*/ 0 60000 65536"/>
                <a:gd name="T11" fmla="*/ 0 60000 65536"/>
                <a:gd name="T12" fmla="*/ 0 w 67"/>
                <a:gd name="T13" fmla="*/ 0 h 145"/>
                <a:gd name="T14" fmla="*/ 67 w 67"/>
                <a:gd name="T15" fmla="*/ 145 h 145"/>
              </a:gdLst>
              <a:ahLst/>
              <a:cxnLst>
                <a:cxn ang="T8">
                  <a:pos x="T0" y="T1"/>
                </a:cxn>
                <a:cxn ang="T9">
                  <a:pos x="T2" y="T3"/>
                </a:cxn>
                <a:cxn ang="T10">
                  <a:pos x="T4" y="T5"/>
                </a:cxn>
                <a:cxn ang="T11">
                  <a:pos x="T6" y="T7"/>
                </a:cxn>
              </a:cxnLst>
              <a:rect l="T12" t="T13" r="T14" b="T15"/>
              <a:pathLst>
                <a:path w="67" h="145">
                  <a:moveTo>
                    <a:pt x="67" y="6"/>
                  </a:moveTo>
                  <a:lnTo>
                    <a:pt x="56" y="0"/>
                  </a:lnTo>
                  <a:lnTo>
                    <a:pt x="0" y="145"/>
                  </a:lnTo>
                  <a:lnTo>
                    <a:pt x="67" y="6"/>
                  </a:lnTo>
                </a:path>
              </a:pathLst>
            </a:custGeom>
            <a:noFill/>
            <a:ln w="0">
              <a:solidFill>
                <a:srgbClr val="000000"/>
              </a:solidFill>
              <a:prstDash val="solid"/>
              <a:round/>
              <a:headEnd/>
              <a:tailEnd/>
            </a:ln>
          </p:spPr>
          <p:txBody>
            <a:bodyPr/>
            <a:lstStyle/>
            <a:p>
              <a:endParaRPr lang="en-US"/>
            </a:p>
          </p:txBody>
        </p:sp>
        <p:sp>
          <p:nvSpPr>
            <p:cNvPr id="101" name="Freeform 99">
              <a:extLst>
                <a:ext uri="{FF2B5EF4-FFF2-40B4-BE49-F238E27FC236}">
                  <a16:creationId xmlns:a16="http://schemas.microsoft.com/office/drawing/2014/main" id="{C3E554F9-1554-45A7-9317-ACAC0A8CDEB0}"/>
                </a:ext>
              </a:extLst>
            </p:cNvPr>
            <p:cNvSpPr>
              <a:spLocks/>
            </p:cNvSpPr>
            <p:nvPr/>
          </p:nvSpPr>
          <p:spPr bwMode="auto">
            <a:xfrm>
              <a:off x="855" y="3223"/>
              <a:ext cx="9" cy="30"/>
            </a:xfrm>
            <a:custGeom>
              <a:avLst/>
              <a:gdLst>
                <a:gd name="T0" fmla="*/ 56 w 56"/>
                <a:gd name="T1" fmla="*/ 5 h 150"/>
                <a:gd name="T2" fmla="*/ 45 w 56"/>
                <a:gd name="T3" fmla="*/ 0 h 150"/>
                <a:gd name="T4" fmla="*/ 0 w 56"/>
                <a:gd name="T5" fmla="*/ 150 h 150"/>
                <a:gd name="T6" fmla="*/ 56 w 56"/>
                <a:gd name="T7" fmla="*/ 5 h 150"/>
                <a:gd name="T8" fmla="*/ 0 60000 65536"/>
                <a:gd name="T9" fmla="*/ 0 60000 65536"/>
                <a:gd name="T10" fmla="*/ 0 60000 65536"/>
                <a:gd name="T11" fmla="*/ 0 60000 65536"/>
                <a:gd name="T12" fmla="*/ 0 w 56"/>
                <a:gd name="T13" fmla="*/ 0 h 150"/>
                <a:gd name="T14" fmla="*/ 56 w 56"/>
                <a:gd name="T15" fmla="*/ 150 h 150"/>
              </a:gdLst>
              <a:ahLst/>
              <a:cxnLst>
                <a:cxn ang="T8">
                  <a:pos x="T0" y="T1"/>
                </a:cxn>
                <a:cxn ang="T9">
                  <a:pos x="T2" y="T3"/>
                </a:cxn>
                <a:cxn ang="T10">
                  <a:pos x="T4" y="T5"/>
                </a:cxn>
                <a:cxn ang="T11">
                  <a:pos x="T6" y="T7"/>
                </a:cxn>
              </a:cxnLst>
              <a:rect l="T12" t="T13" r="T14" b="T15"/>
              <a:pathLst>
                <a:path w="56" h="150">
                  <a:moveTo>
                    <a:pt x="56" y="5"/>
                  </a:moveTo>
                  <a:lnTo>
                    <a:pt x="45" y="0"/>
                  </a:lnTo>
                  <a:lnTo>
                    <a:pt x="0" y="150"/>
                  </a:lnTo>
                  <a:lnTo>
                    <a:pt x="56" y="5"/>
                  </a:lnTo>
                  <a:close/>
                </a:path>
              </a:pathLst>
            </a:custGeom>
            <a:solidFill>
              <a:srgbClr val="000000"/>
            </a:solidFill>
            <a:ln w="9525">
              <a:noFill/>
              <a:round/>
              <a:headEnd/>
              <a:tailEnd/>
            </a:ln>
          </p:spPr>
          <p:txBody>
            <a:bodyPr/>
            <a:lstStyle/>
            <a:p>
              <a:endParaRPr lang="en-US"/>
            </a:p>
          </p:txBody>
        </p:sp>
        <p:sp>
          <p:nvSpPr>
            <p:cNvPr id="102" name="Freeform 100">
              <a:extLst>
                <a:ext uri="{FF2B5EF4-FFF2-40B4-BE49-F238E27FC236}">
                  <a16:creationId xmlns:a16="http://schemas.microsoft.com/office/drawing/2014/main" id="{988FDBE6-FE77-491D-8980-9AFAFA66DBD4}"/>
                </a:ext>
              </a:extLst>
            </p:cNvPr>
            <p:cNvSpPr>
              <a:spLocks/>
            </p:cNvSpPr>
            <p:nvPr/>
          </p:nvSpPr>
          <p:spPr bwMode="auto">
            <a:xfrm>
              <a:off x="855" y="3223"/>
              <a:ext cx="9" cy="30"/>
            </a:xfrm>
            <a:custGeom>
              <a:avLst/>
              <a:gdLst>
                <a:gd name="T0" fmla="*/ 56 w 56"/>
                <a:gd name="T1" fmla="*/ 5 h 150"/>
                <a:gd name="T2" fmla="*/ 45 w 56"/>
                <a:gd name="T3" fmla="*/ 0 h 150"/>
                <a:gd name="T4" fmla="*/ 0 w 56"/>
                <a:gd name="T5" fmla="*/ 150 h 150"/>
                <a:gd name="T6" fmla="*/ 56 w 56"/>
                <a:gd name="T7" fmla="*/ 5 h 150"/>
                <a:gd name="T8" fmla="*/ 0 60000 65536"/>
                <a:gd name="T9" fmla="*/ 0 60000 65536"/>
                <a:gd name="T10" fmla="*/ 0 60000 65536"/>
                <a:gd name="T11" fmla="*/ 0 60000 65536"/>
                <a:gd name="T12" fmla="*/ 0 w 56"/>
                <a:gd name="T13" fmla="*/ 0 h 150"/>
                <a:gd name="T14" fmla="*/ 56 w 56"/>
                <a:gd name="T15" fmla="*/ 150 h 150"/>
              </a:gdLst>
              <a:ahLst/>
              <a:cxnLst>
                <a:cxn ang="T8">
                  <a:pos x="T0" y="T1"/>
                </a:cxn>
                <a:cxn ang="T9">
                  <a:pos x="T2" y="T3"/>
                </a:cxn>
                <a:cxn ang="T10">
                  <a:pos x="T4" y="T5"/>
                </a:cxn>
                <a:cxn ang="T11">
                  <a:pos x="T6" y="T7"/>
                </a:cxn>
              </a:cxnLst>
              <a:rect l="T12" t="T13" r="T14" b="T15"/>
              <a:pathLst>
                <a:path w="56" h="150">
                  <a:moveTo>
                    <a:pt x="56" y="5"/>
                  </a:moveTo>
                  <a:lnTo>
                    <a:pt x="45" y="0"/>
                  </a:lnTo>
                  <a:lnTo>
                    <a:pt x="0" y="150"/>
                  </a:lnTo>
                  <a:lnTo>
                    <a:pt x="56" y="5"/>
                  </a:lnTo>
                </a:path>
              </a:pathLst>
            </a:custGeom>
            <a:noFill/>
            <a:ln w="0">
              <a:solidFill>
                <a:srgbClr val="000000"/>
              </a:solidFill>
              <a:prstDash val="solid"/>
              <a:round/>
              <a:headEnd/>
              <a:tailEnd/>
            </a:ln>
          </p:spPr>
          <p:txBody>
            <a:bodyPr/>
            <a:lstStyle/>
            <a:p>
              <a:endParaRPr lang="en-US"/>
            </a:p>
          </p:txBody>
        </p:sp>
        <p:sp>
          <p:nvSpPr>
            <p:cNvPr id="103" name="Freeform 101">
              <a:extLst>
                <a:ext uri="{FF2B5EF4-FFF2-40B4-BE49-F238E27FC236}">
                  <a16:creationId xmlns:a16="http://schemas.microsoft.com/office/drawing/2014/main" id="{D8D9D46F-7462-4629-897A-C4FE7485B348}"/>
                </a:ext>
              </a:extLst>
            </p:cNvPr>
            <p:cNvSpPr>
              <a:spLocks/>
            </p:cNvSpPr>
            <p:nvPr/>
          </p:nvSpPr>
          <p:spPr bwMode="auto">
            <a:xfrm>
              <a:off x="855" y="3222"/>
              <a:ext cx="7" cy="31"/>
            </a:xfrm>
            <a:custGeom>
              <a:avLst/>
              <a:gdLst>
                <a:gd name="T0" fmla="*/ 45 w 45"/>
                <a:gd name="T1" fmla="*/ 4 h 154"/>
                <a:gd name="T2" fmla="*/ 34 w 45"/>
                <a:gd name="T3" fmla="*/ 0 h 154"/>
                <a:gd name="T4" fmla="*/ 0 w 45"/>
                <a:gd name="T5" fmla="*/ 154 h 154"/>
                <a:gd name="T6" fmla="*/ 45 w 45"/>
                <a:gd name="T7" fmla="*/ 4 h 154"/>
                <a:gd name="T8" fmla="*/ 0 60000 65536"/>
                <a:gd name="T9" fmla="*/ 0 60000 65536"/>
                <a:gd name="T10" fmla="*/ 0 60000 65536"/>
                <a:gd name="T11" fmla="*/ 0 60000 65536"/>
                <a:gd name="T12" fmla="*/ 0 w 45"/>
                <a:gd name="T13" fmla="*/ 0 h 154"/>
                <a:gd name="T14" fmla="*/ 45 w 45"/>
                <a:gd name="T15" fmla="*/ 154 h 154"/>
              </a:gdLst>
              <a:ahLst/>
              <a:cxnLst>
                <a:cxn ang="T8">
                  <a:pos x="T0" y="T1"/>
                </a:cxn>
                <a:cxn ang="T9">
                  <a:pos x="T2" y="T3"/>
                </a:cxn>
                <a:cxn ang="T10">
                  <a:pos x="T4" y="T5"/>
                </a:cxn>
                <a:cxn ang="T11">
                  <a:pos x="T6" y="T7"/>
                </a:cxn>
              </a:cxnLst>
              <a:rect l="T12" t="T13" r="T14" b="T15"/>
              <a:pathLst>
                <a:path w="45" h="154">
                  <a:moveTo>
                    <a:pt x="45" y="4"/>
                  </a:moveTo>
                  <a:lnTo>
                    <a:pt x="34" y="0"/>
                  </a:lnTo>
                  <a:lnTo>
                    <a:pt x="0" y="154"/>
                  </a:lnTo>
                  <a:lnTo>
                    <a:pt x="45" y="4"/>
                  </a:lnTo>
                  <a:close/>
                </a:path>
              </a:pathLst>
            </a:custGeom>
            <a:solidFill>
              <a:srgbClr val="000000"/>
            </a:solidFill>
            <a:ln w="9525">
              <a:noFill/>
              <a:round/>
              <a:headEnd/>
              <a:tailEnd/>
            </a:ln>
          </p:spPr>
          <p:txBody>
            <a:bodyPr/>
            <a:lstStyle/>
            <a:p>
              <a:endParaRPr lang="en-US"/>
            </a:p>
          </p:txBody>
        </p:sp>
        <p:sp>
          <p:nvSpPr>
            <p:cNvPr id="104" name="Freeform 102">
              <a:extLst>
                <a:ext uri="{FF2B5EF4-FFF2-40B4-BE49-F238E27FC236}">
                  <a16:creationId xmlns:a16="http://schemas.microsoft.com/office/drawing/2014/main" id="{39421A0F-33E9-4489-9ED7-73533FBDCAF8}"/>
                </a:ext>
              </a:extLst>
            </p:cNvPr>
            <p:cNvSpPr>
              <a:spLocks/>
            </p:cNvSpPr>
            <p:nvPr/>
          </p:nvSpPr>
          <p:spPr bwMode="auto">
            <a:xfrm>
              <a:off x="855" y="3222"/>
              <a:ext cx="7" cy="31"/>
            </a:xfrm>
            <a:custGeom>
              <a:avLst/>
              <a:gdLst>
                <a:gd name="T0" fmla="*/ 45 w 45"/>
                <a:gd name="T1" fmla="*/ 4 h 154"/>
                <a:gd name="T2" fmla="*/ 34 w 45"/>
                <a:gd name="T3" fmla="*/ 0 h 154"/>
                <a:gd name="T4" fmla="*/ 0 w 45"/>
                <a:gd name="T5" fmla="*/ 154 h 154"/>
                <a:gd name="T6" fmla="*/ 45 w 45"/>
                <a:gd name="T7" fmla="*/ 4 h 154"/>
                <a:gd name="T8" fmla="*/ 0 60000 65536"/>
                <a:gd name="T9" fmla="*/ 0 60000 65536"/>
                <a:gd name="T10" fmla="*/ 0 60000 65536"/>
                <a:gd name="T11" fmla="*/ 0 60000 65536"/>
                <a:gd name="T12" fmla="*/ 0 w 45"/>
                <a:gd name="T13" fmla="*/ 0 h 154"/>
                <a:gd name="T14" fmla="*/ 45 w 45"/>
                <a:gd name="T15" fmla="*/ 154 h 154"/>
              </a:gdLst>
              <a:ahLst/>
              <a:cxnLst>
                <a:cxn ang="T8">
                  <a:pos x="T0" y="T1"/>
                </a:cxn>
                <a:cxn ang="T9">
                  <a:pos x="T2" y="T3"/>
                </a:cxn>
                <a:cxn ang="T10">
                  <a:pos x="T4" y="T5"/>
                </a:cxn>
                <a:cxn ang="T11">
                  <a:pos x="T6" y="T7"/>
                </a:cxn>
              </a:cxnLst>
              <a:rect l="T12" t="T13" r="T14" b="T15"/>
              <a:pathLst>
                <a:path w="45" h="154">
                  <a:moveTo>
                    <a:pt x="45" y="4"/>
                  </a:moveTo>
                  <a:lnTo>
                    <a:pt x="34" y="0"/>
                  </a:lnTo>
                  <a:lnTo>
                    <a:pt x="0" y="154"/>
                  </a:lnTo>
                  <a:lnTo>
                    <a:pt x="45" y="4"/>
                  </a:lnTo>
                </a:path>
              </a:pathLst>
            </a:custGeom>
            <a:noFill/>
            <a:ln w="0">
              <a:solidFill>
                <a:srgbClr val="000000"/>
              </a:solidFill>
              <a:prstDash val="solid"/>
              <a:round/>
              <a:headEnd/>
              <a:tailEnd/>
            </a:ln>
          </p:spPr>
          <p:txBody>
            <a:bodyPr/>
            <a:lstStyle/>
            <a:p>
              <a:endParaRPr lang="en-US"/>
            </a:p>
          </p:txBody>
        </p:sp>
        <p:sp>
          <p:nvSpPr>
            <p:cNvPr id="105" name="Freeform 103">
              <a:extLst>
                <a:ext uri="{FF2B5EF4-FFF2-40B4-BE49-F238E27FC236}">
                  <a16:creationId xmlns:a16="http://schemas.microsoft.com/office/drawing/2014/main" id="{FD1D3890-E633-489B-A88F-7F286B812E3C}"/>
                </a:ext>
              </a:extLst>
            </p:cNvPr>
            <p:cNvSpPr>
              <a:spLocks/>
            </p:cNvSpPr>
            <p:nvPr/>
          </p:nvSpPr>
          <p:spPr bwMode="auto">
            <a:xfrm>
              <a:off x="855" y="3222"/>
              <a:ext cx="5" cy="31"/>
            </a:xfrm>
            <a:custGeom>
              <a:avLst/>
              <a:gdLst>
                <a:gd name="T0" fmla="*/ 34 w 34"/>
                <a:gd name="T1" fmla="*/ 3 h 157"/>
                <a:gd name="T2" fmla="*/ 23 w 34"/>
                <a:gd name="T3" fmla="*/ 0 h 157"/>
                <a:gd name="T4" fmla="*/ 0 w 34"/>
                <a:gd name="T5" fmla="*/ 157 h 157"/>
                <a:gd name="T6" fmla="*/ 34 w 34"/>
                <a:gd name="T7" fmla="*/ 3 h 157"/>
                <a:gd name="T8" fmla="*/ 0 60000 65536"/>
                <a:gd name="T9" fmla="*/ 0 60000 65536"/>
                <a:gd name="T10" fmla="*/ 0 60000 65536"/>
                <a:gd name="T11" fmla="*/ 0 60000 65536"/>
                <a:gd name="T12" fmla="*/ 0 w 34"/>
                <a:gd name="T13" fmla="*/ 0 h 157"/>
                <a:gd name="T14" fmla="*/ 34 w 34"/>
                <a:gd name="T15" fmla="*/ 157 h 157"/>
              </a:gdLst>
              <a:ahLst/>
              <a:cxnLst>
                <a:cxn ang="T8">
                  <a:pos x="T0" y="T1"/>
                </a:cxn>
                <a:cxn ang="T9">
                  <a:pos x="T2" y="T3"/>
                </a:cxn>
                <a:cxn ang="T10">
                  <a:pos x="T4" y="T5"/>
                </a:cxn>
                <a:cxn ang="T11">
                  <a:pos x="T6" y="T7"/>
                </a:cxn>
              </a:cxnLst>
              <a:rect l="T12" t="T13" r="T14" b="T15"/>
              <a:pathLst>
                <a:path w="34" h="157">
                  <a:moveTo>
                    <a:pt x="34" y="3"/>
                  </a:moveTo>
                  <a:lnTo>
                    <a:pt x="23" y="0"/>
                  </a:lnTo>
                  <a:lnTo>
                    <a:pt x="0" y="157"/>
                  </a:lnTo>
                  <a:lnTo>
                    <a:pt x="34" y="3"/>
                  </a:lnTo>
                  <a:close/>
                </a:path>
              </a:pathLst>
            </a:custGeom>
            <a:solidFill>
              <a:srgbClr val="000000"/>
            </a:solidFill>
            <a:ln w="9525">
              <a:noFill/>
              <a:round/>
              <a:headEnd/>
              <a:tailEnd/>
            </a:ln>
          </p:spPr>
          <p:txBody>
            <a:bodyPr/>
            <a:lstStyle/>
            <a:p>
              <a:endParaRPr lang="en-US"/>
            </a:p>
          </p:txBody>
        </p:sp>
        <p:sp>
          <p:nvSpPr>
            <p:cNvPr id="106" name="Freeform 104">
              <a:extLst>
                <a:ext uri="{FF2B5EF4-FFF2-40B4-BE49-F238E27FC236}">
                  <a16:creationId xmlns:a16="http://schemas.microsoft.com/office/drawing/2014/main" id="{994949DE-F242-4A2F-85F9-3B1574C0F281}"/>
                </a:ext>
              </a:extLst>
            </p:cNvPr>
            <p:cNvSpPr>
              <a:spLocks/>
            </p:cNvSpPr>
            <p:nvPr/>
          </p:nvSpPr>
          <p:spPr bwMode="auto">
            <a:xfrm>
              <a:off x="855" y="3222"/>
              <a:ext cx="5" cy="31"/>
            </a:xfrm>
            <a:custGeom>
              <a:avLst/>
              <a:gdLst>
                <a:gd name="T0" fmla="*/ 34 w 34"/>
                <a:gd name="T1" fmla="*/ 3 h 157"/>
                <a:gd name="T2" fmla="*/ 23 w 34"/>
                <a:gd name="T3" fmla="*/ 0 h 157"/>
                <a:gd name="T4" fmla="*/ 0 w 34"/>
                <a:gd name="T5" fmla="*/ 157 h 157"/>
                <a:gd name="T6" fmla="*/ 34 w 34"/>
                <a:gd name="T7" fmla="*/ 3 h 157"/>
                <a:gd name="T8" fmla="*/ 0 60000 65536"/>
                <a:gd name="T9" fmla="*/ 0 60000 65536"/>
                <a:gd name="T10" fmla="*/ 0 60000 65536"/>
                <a:gd name="T11" fmla="*/ 0 60000 65536"/>
                <a:gd name="T12" fmla="*/ 0 w 34"/>
                <a:gd name="T13" fmla="*/ 0 h 157"/>
                <a:gd name="T14" fmla="*/ 34 w 34"/>
                <a:gd name="T15" fmla="*/ 157 h 157"/>
              </a:gdLst>
              <a:ahLst/>
              <a:cxnLst>
                <a:cxn ang="T8">
                  <a:pos x="T0" y="T1"/>
                </a:cxn>
                <a:cxn ang="T9">
                  <a:pos x="T2" y="T3"/>
                </a:cxn>
                <a:cxn ang="T10">
                  <a:pos x="T4" y="T5"/>
                </a:cxn>
                <a:cxn ang="T11">
                  <a:pos x="T6" y="T7"/>
                </a:cxn>
              </a:cxnLst>
              <a:rect l="T12" t="T13" r="T14" b="T15"/>
              <a:pathLst>
                <a:path w="34" h="157">
                  <a:moveTo>
                    <a:pt x="34" y="3"/>
                  </a:moveTo>
                  <a:lnTo>
                    <a:pt x="23" y="0"/>
                  </a:lnTo>
                  <a:lnTo>
                    <a:pt x="0" y="157"/>
                  </a:lnTo>
                  <a:lnTo>
                    <a:pt x="34" y="3"/>
                  </a:lnTo>
                </a:path>
              </a:pathLst>
            </a:custGeom>
            <a:noFill/>
            <a:ln w="0">
              <a:solidFill>
                <a:srgbClr val="000000"/>
              </a:solidFill>
              <a:prstDash val="solid"/>
              <a:round/>
              <a:headEnd/>
              <a:tailEnd/>
            </a:ln>
          </p:spPr>
          <p:txBody>
            <a:bodyPr/>
            <a:lstStyle/>
            <a:p>
              <a:endParaRPr lang="en-US"/>
            </a:p>
          </p:txBody>
        </p:sp>
        <p:sp>
          <p:nvSpPr>
            <p:cNvPr id="107" name="Freeform 105">
              <a:extLst>
                <a:ext uri="{FF2B5EF4-FFF2-40B4-BE49-F238E27FC236}">
                  <a16:creationId xmlns:a16="http://schemas.microsoft.com/office/drawing/2014/main" id="{888B0B52-1760-4776-84CE-EEB0DB5D079F}"/>
                </a:ext>
              </a:extLst>
            </p:cNvPr>
            <p:cNvSpPr>
              <a:spLocks/>
            </p:cNvSpPr>
            <p:nvPr/>
          </p:nvSpPr>
          <p:spPr bwMode="auto">
            <a:xfrm>
              <a:off x="855" y="3221"/>
              <a:ext cx="3" cy="32"/>
            </a:xfrm>
            <a:custGeom>
              <a:avLst/>
              <a:gdLst>
                <a:gd name="T0" fmla="*/ 23 w 23"/>
                <a:gd name="T1" fmla="*/ 2 h 159"/>
                <a:gd name="T2" fmla="*/ 11 w 23"/>
                <a:gd name="T3" fmla="*/ 0 h 159"/>
                <a:gd name="T4" fmla="*/ 0 w 23"/>
                <a:gd name="T5" fmla="*/ 159 h 159"/>
                <a:gd name="T6" fmla="*/ 23 w 23"/>
                <a:gd name="T7" fmla="*/ 2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23" y="2"/>
                  </a:moveTo>
                  <a:lnTo>
                    <a:pt x="11" y="0"/>
                  </a:lnTo>
                  <a:lnTo>
                    <a:pt x="0" y="159"/>
                  </a:lnTo>
                  <a:lnTo>
                    <a:pt x="23" y="2"/>
                  </a:lnTo>
                  <a:close/>
                </a:path>
              </a:pathLst>
            </a:custGeom>
            <a:solidFill>
              <a:srgbClr val="000000"/>
            </a:solidFill>
            <a:ln w="9525">
              <a:noFill/>
              <a:round/>
              <a:headEnd/>
              <a:tailEnd/>
            </a:ln>
          </p:spPr>
          <p:txBody>
            <a:bodyPr/>
            <a:lstStyle/>
            <a:p>
              <a:endParaRPr lang="en-US"/>
            </a:p>
          </p:txBody>
        </p:sp>
        <p:sp>
          <p:nvSpPr>
            <p:cNvPr id="108" name="Freeform 106">
              <a:extLst>
                <a:ext uri="{FF2B5EF4-FFF2-40B4-BE49-F238E27FC236}">
                  <a16:creationId xmlns:a16="http://schemas.microsoft.com/office/drawing/2014/main" id="{25C6382C-F9CC-44DE-BA52-18246BBC7896}"/>
                </a:ext>
              </a:extLst>
            </p:cNvPr>
            <p:cNvSpPr>
              <a:spLocks/>
            </p:cNvSpPr>
            <p:nvPr/>
          </p:nvSpPr>
          <p:spPr bwMode="auto">
            <a:xfrm>
              <a:off x="855" y="3221"/>
              <a:ext cx="3" cy="32"/>
            </a:xfrm>
            <a:custGeom>
              <a:avLst/>
              <a:gdLst>
                <a:gd name="T0" fmla="*/ 23 w 23"/>
                <a:gd name="T1" fmla="*/ 2 h 159"/>
                <a:gd name="T2" fmla="*/ 11 w 23"/>
                <a:gd name="T3" fmla="*/ 0 h 159"/>
                <a:gd name="T4" fmla="*/ 0 w 23"/>
                <a:gd name="T5" fmla="*/ 159 h 159"/>
                <a:gd name="T6" fmla="*/ 23 w 23"/>
                <a:gd name="T7" fmla="*/ 2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23" y="2"/>
                  </a:moveTo>
                  <a:lnTo>
                    <a:pt x="11" y="0"/>
                  </a:lnTo>
                  <a:lnTo>
                    <a:pt x="0" y="159"/>
                  </a:lnTo>
                  <a:lnTo>
                    <a:pt x="23" y="2"/>
                  </a:lnTo>
                </a:path>
              </a:pathLst>
            </a:custGeom>
            <a:noFill/>
            <a:ln w="0">
              <a:solidFill>
                <a:srgbClr val="000000"/>
              </a:solidFill>
              <a:prstDash val="solid"/>
              <a:round/>
              <a:headEnd/>
              <a:tailEnd/>
            </a:ln>
          </p:spPr>
          <p:txBody>
            <a:bodyPr/>
            <a:lstStyle/>
            <a:p>
              <a:endParaRPr lang="en-US"/>
            </a:p>
          </p:txBody>
        </p:sp>
        <p:sp>
          <p:nvSpPr>
            <p:cNvPr id="109" name="Freeform 107">
              <a:extLst>
                <a:ext uri="{FF2B5EF4-FFF2-40B4-BE49-F238E27FC236}">
                  <a16:creationId xmlns:a16="http://schemas.microsoft.com/office/drawing/2014/main" id="{3E9D2B20-0306-4F75-98E6-996813AF5516}"/>
                </a:ext>
              </a:extLst>
            </p:cNvPr>
            <p:cNvSpPr>
              <a:spLocks/>
            </p:cNvSpPr>
            <p:nvPr/>
          </p:nvSpPr>
          <p:spPr bwMode="auto">
            <a:xfrm>
              <a:off x="855" y="3221"/>
              <a:ext cx="2" cy="32"/>
            </a:xfrm>
            <a:custGeom>
              <a:avLst/>
              <a:gdLst>
                <a:gd name="T0" fmla="*/ 11 w 11"/>
                <a:gd name="T1" fmla="*/ 1 h 160"/>
                <a:gd name="T2" fmla="*/ 0 w 11"/>
                <a:gd name="T3" fmla="*/ 0 h 160"/>
                <a:gd name="T4" fmla="*/ 0 w 11"/>
                <a:gd name="T5" fmla="*/ 160 h 160"/>
                <a:gd name="T6" fmla="*/ 11 w 11"/>
                <a:gd name="T7" fmla="*/ 1 h 160"/>
                <a:gd name="T8" fmla="*/ 0 60000 65536"/>
                <a:gd name="T9" fmla="*/ 0 60000 65536"/>
                <a:gd name="T10" fmla="*/ 0 60000 65536"/>
                <a:gd name="T11" fmla="*/ 0 60000 65536"/>
                <a:gd name="T12" fmla="*/ 0 w 11"/>
                <a:gd name="T13" fmla="*/ 0 h 160"/>
                <a:gd name="T14" fmla="*/ 11 w 11"/>
                <a:gd name="T15" fmla="*/ 160 h 160"/>
              </a:gdLst>
              <a:ahLst/>
              <a:cxnLst>
                <a:cxn ang="T8">
                  <a:pos x="T0" y="T1"/>
                </a:cxn>
                <a:cxn ang="T9">
                  <a:pos x="T2" y="T3"/>
                </a:cxn>
                <a:cxn ang="T10">
                  <a:pos x="T4" y="T5"/>
                </a:cxn>
                <a:cxn ang="T11">
                  <a:pos x="T6" y="T7"/>
                </a:cxn>
              </a:cxnLst>
              <a:rect l="T12" t="T13" r="T14" b="T15"/>
              <a:pathLst>
                <a:path w="11" h="160">
                  <a:moveTo>
                    <a:pt x="11" y="1"/>
                  </a:moveTo>
                  <a:lnTo>
                    <a:pt x="0" y="0"/>
                  </a:lnTo>
                  <a:lnTo>
                    <a:pt x="0" y="160"/>
                  </a:lnTo>
                  <a:lnTo>
                    <a:pt x="11" y="1"/>
                  </a:lnTo>
                  <a:close/>
                </a:path>
              </a:pathLst>
            </a:custGeom>
            <a:solidFill>
              <a:srgbClr val="000000"/>
            </a:solidFill>
            <a:ln w="9525">
              <a:noFill/>
              <a:round/>
              <a:headEnd/>
              <a:tailEnd/>
            </a:ln>
          </p:spPr>
          <p:txBody>
            <a:bodyPr/>
            <a:lstStyle/>
            <a:p>
              <a:endParaRPr lang="en-US"/>
            </a:p>
          </p:txBody>
        </p:sp>
        <p:sp>
          <p:nvSpPr>
            <p:cNvPr id="110" name="Freeform 108">
              <a:extLst>
                <a:ext uri="{FF2B5EF4-FFF2-40B4-BE49-F238E27FC236}">
                  <a16:creationId xmlns:a16="http://schemas.microsoft.com/office/drawing/2014/main" id="{06288A6D-AF35-4211-B25F-4BA696A2F8A1}"/>
                </a:ext>
              </a:extLst>
            </p:cNvPr>
            <p:cNvSpPr>
              <a:spLocks/>
            </p:cNvSpPr>
            <p:nvPr/>
          </p:nvSpPr>
          <p:spPr bwMode="auto">
            <a:xfrm>
              <a:off x="855" y="3221"/>
              <a:ext cx="2" cy="32"/>
            </a:xfrm>
            <a:custGeom>
              <a:avLst/>
              <a:gdLst>
                <a:gd name="T0" fmla="*/ 11 w 11"/>
                <a:gd name="T1" fmla="*/ 1 h 160"/>
                <a:gd name="T2" fmla="*/ 0 w 11"/>
                <a:gd name="T3" fmla="*/ 0 h 160"/>
                <a:gd name="T4" fmla="*/ 0 w 11"/>
                <a:gd name="T5" fmla="*/ 160 h 160"/>
                <a:gd name="T6" fmla="*/ 11 w 11"/>
                <a:gd name="T7" fmla="*/ 1 h 160"/>
                <a:gd name="T8" fmla="*/ 0 60000 65536"/>
                <a:gd name="T9" fmla="*/ 0 60000 65536"/>
                <a:gd name="T10" fmla="*/ 0 60000 65536"/>
                <a:gd name="T11" fmla="*/ 0 60000 65536"/>
                <a:gd name="T12" fmla="*/ 0 w 11"/>
                <a:gd name="T13" fmla="*/ 0 h 160"/>
                <a:gd name="T14" fmla="*/ 11 w 11"/>
                <a:gd name="T15" fmla="*/ 160 h 160"/>
              </a:gdLst>
              <a:ahLst/>
              <a:cxnLst>
                <a:cxn ang="T8">
                  <a:pos x="T0" y="T1"/>
                </a:cxn>
                <a:cxn ang="T9">
                  <a:pos x="T2" y="T3"/>
                </a:cxn>
                <a:cxn ang="T10">
                  <a:pos x="T4" y="T5"/>
                </a:cxn>
                <a:cxn ang="T11">
                  <a:pos x="T6" y="T7"/>
                </a:cxn>
              </a:cxnLst>
              <a:rect l="T12" t="T13" r="T14" b="T15"/>
              <a:pathLst>
                <a:path w="11" h="160">
                  <a:moveTo>
                    <a:pt x="11" y="1"/>
                  </a:moveTo>
                  <a:lnTo>
                    <a:pt x="0" y="0"/>
                  </a:lnTo>
                  <a:lnTo>
                    <a:pt x="0" y="160"/>
                  </a:lnTo>
                  <a:lnTo>
                    <a:pt x="11" y="1"/>
                  </a:lnTo>
                </a:path>
              </a:pathLst>
            </a:custGeom>
            <a:noFill/>
            <a:ln w="0">
              <a:solidFill>
                <a:srgbClr val="000000"/>
              </a:solidFill>
              <a:prstDash val="solid"/>
              <a:round/>
              <a:headEnd/>
              <a:tailEnd/>
            </a:ln>
          </p:spPr>
          <p:txBody>
            <a:bodyPr/>
            <a:lstStyle/>
            <a:p>
              <a:endParaRPr lang="en-US"/>
            </a:p>
          </p:txBody>
        </p:sp>
        <p:sp>
          <p:nvSpPr>
            <p:cNvPr id="111" name="Freeform 109">
              <a:extLst>
                <a:ext uri="{FF2B5EF4-FFF2-40B4-BE49-F238E27FC236}">
                  <a16:creationId xmlns:a16="http://schemas.microsoft.com/office/drawing/2014/main" id="{57A4FDAF-B36F-4564-90DF-A73CDE62A247}"/>
                </a:ext>
              </a:extLst>
            </p:cNvPr>
            <p:cNvSpPr>
              <a:spLocks/>
            </p:cNvSpPr>
            <p:nvPr/>
          </p:nvSpPr>
          <p:spPr bwMode="auto">
            <a:xfrm>
              <a:off x="853" y="3221"/>
              <a:ext cx="2" cy="32"/>
            </a:xfrm>
            <a:custGeom>
              <a:avLst/>
              <a:gdLst>
                <a:gd name="T0" fmla="*/ 12 w 12"/>
                <a:gd name="T1" fmla="*/ 0 h 160"/>
                <a:gd name="T2" fmla="*/ 0 w 12"/>
                <a:gd name="T3" fmla="*/ 1 h 160"/>
                <a:gd name="T4" fmla="*/ 12 w 12"/>
                <a:gd name="T5" fmla="*/ 160 h 160"/>
                <a:gd name="T6" fmla="*/ 12 w 12"/>
                <a:gd name="T7" fmla="*/ 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12" y="0"/>
                  </a:moveTo>
                  <a:lnTo>
                    <a:pt x="0" y="1"/>
                  </a:lnTo>
                  <a:lnTo>
                    <a:pt x="12" y="160"/>
                  </a:lnTo>
                  <a:lnTo>
                    <a:pt x="12" y="0"/>
                  </a:lnTo>
                  <a:close/>
                </a:path>
              </a:pathLst>
            </a:custGeom>
            <a:solidFill>
              <a:srgbClr val="000000"/>
            </a:solidFill>
            <a:ln w="9525">
              <a:noFill/>
              <a:round/>
              <a:headEnd/>
              <a:tailEnd/>
            </a:ln>
          </p:spPr>
          <p:txBody>
            <a:bodyPr/>
            <a:lstStyle/>
            <a:p>
              <a:endParaRPr lang="en-US"/>
            </a:p>
          </p:txBody>
        </p:sp>
        <p:sp>
          <p:nvSpPr>
            <p:cNvPr id="112" name="Freeform 110">
              <a:extLst>
                <a:ext uri="{FF2B5EF4-FFF2-40B4-BE49-F238E27FC236}">
                  <a16:creationId xmlns:a16="http://schemas.microsoft.com/office/drawing/2014/main" id="{D7D35CF8-2E19-4BED-9209-496325684D64}"/>
                </a:ext>
              </a:extLst>
            </p:cNvPr>
            <p:cNvSpPr>
              <a:spLocks/>
            </p:cNvSpPr>
            <p:nvPr/>
          </p:nvSpPr>
          <p:spPr bwMode="auto">
            <a:xfrm>
              <a:off x="853" y="3221"/>
              <a:ext cx="2" cy="32"/>
            </a:xfrm>
            <a:custGeom>
              <a:avLst/>
              <a:gdLst>
                <a:gd name="T0" fmla="*/ 12 w 12"/>
                <a:gd name="T1" fmla="*/ 0 h 160"/>
                <a:gd name="T2" fmla="*/ 0 w 12"/>
                <a:gd name="T3" fmla="*/ 1 h 160"/>
                <a:gd name="T4" fmla="*/ 12 w 12"/>
                <a:gd name="T5" fmla="*/ 160 h 160"/>
                <a:gd name="T6" fmla="*/ 12 w 12"/>
                <a:gd name="T7" fmla="*/ 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12" y="0"/>
                  </a:moveTo>
                  <a:lnTo>
                    <a:pt x="0" y="1"/>
                  </a:lnTo>
                  <a:lnTo>
                    <a:pt x="12" y="160"/>
                  </a:lnTo>
                  <a:lnTo>
                    <a:pt x="12" y="0"/>
                  </a:lnTo>
                </a:path>
              </a:pathLst>
            </a:custGeom>
            <a:noFill/>
            <a:ln w="0">
              <a:solidFill>
                <a:srgbClr val="000000"/>
              </a:solidFill>
              <a:prstDash val="solid"/>
              <a:round/>
              <a:headEnd/>
              <a:tailEnd/>
            </a:ln>
          </p:spPr>
          <p:txBody>
            <a:bodyPr/>
            <a:lstStyle/>
            <a:p>
              <a:endParaRPr lang="en-US"/>
            </a:p>
          </p:txBody>
        </p:sp>
        <p:sp>
          <p:nvSpPr>
            <p:cNvPr id="113" name="Freeform 111">
              <a:extLst>
                <a:ext uri="{FF2B5EF4-FFF2-40B4-BE49-F238E27FC236}">
                  <a16:creationId xmlns:a16="http://schemas.microsoft.com/office/drawing/2014/main" id="{74593954-F4D2-45AD-A5A6-B4CD839378B6}"/>
                </a:ext>
              </a:extLst>
            </p:cNvPr>
            <p:cNvSpPr>
              <a:spLocks/>
            </p:cNvSpPr>
            <p:nvPr/>
          </p:nvSpPr>
          <p:spPr bwMode="auto">
            <a:xfrm>
              <a:off x="851" y="3221"/>
              <a:ext cx="4" cy="32"/>
            </a:xfrm>
            <a:custGeom>
              <a:avLst/>
              <a:gdLst>
                <a:gd name="T0" fmla="*/ 12 w 24"/>
                <a:gd name="T1" fmla="*/ 0 h 159"/>
                <a:gd name="T2" fmla="*/ 0 w 24"/>
                <a:gd name="T3" fmla="*/ 2 h 159"/>
                <a:gd name="T4" fmla="*/ 24 w 24"/>
                <a:gd name="T5" fmla="*/ 159 h 159"/>
                <a:gd name="T6" fmla="*/ 12 w 24"/>
                <a:gd name="T7" fmla="*/ 0 h 159"/>
                <a:gd name="T8" fmla="*/ 0 60000 65536"/>
                <a:gd name="T9" fmla="*/ 0 60000 65536"/>
                <a:gd name="T10" fmla="*/ 0 60000 65536"/>
                <a:gd name="T11" fmla="*/ 0 60000 65536"/>
                <a:gd name="T12" fmla="*/ 0 w 24"/>
                <a:gd name="T13" fmla="*/ 0 h 159"/>
                <a:gd name="T14" fmla="*/ 24 w 24"/>
                <a:gd name="T15" fmla="*/ 159 h 159"/>
              </a:gdLst>
              <a:ahLst/>
              <a:cxnLst>
                <a:cxn ang="T8">
                  <a:pos x="T0" y="T1"/>
                </a:cxn>
                <a:cxn ang="T9">
                  <a:pos x="T2" y="T3"/>
                </a:cxn>
                <a:cxn ang="T10">
                  <a:pos x="T4" y="T5"/>
                </a:cxn>
                <a:cxn ang="T11">
                  <a:pos x="T6" y="T7"/>
                </a:cxn>
              </a:cxnLst>
              <a:rect l="T12" t="T13" r="T14" b="T15"/>
              <a:pathLst>
                <a:path w="24" h="159">
                  <a:moveTo>
                    <a:pt x="12" y="0"/>
                  </a:moveTo>
                  <a:lnTo>
                    <a:pt x="0" y="2"/>
                  </a:lnTo>
                  <a:lnTo>
                    <a:pt x="24" y="159"/>
                  </a:lnTo>
                  <a:lnTo>
                    <a:pt x="12" y="0"/>
                  </a:lnTo>
                  <a:close/>
                </a:path>
              </a:pathLst>
            </a:custGeom>
            <a:solidFill>
              <a:srgbClr val="000000"/>
            </a:solidFill>
            <a:ln w="9525">
              <a:noFill/>
              <a:round/>
              <a:headEnd/>
              <a:tailEnd/>
            </a:ln>
          </p:spPr>
          <p:txBody>
            <a:bodyPr/>
            <a:lstStyle/>
            <a:p>
              <a:endParaRPr lang="en-US"/>
            </a:p>
          </p:txBody>
        </p:sp>
        <p:sp>
          <p:nvSpPr>
            <p:cNvPr id="114" name="Freeform 112">
              <a:extLst>
                <a:ext uri="{FF2B5EF4-FFF2-40B4-BE49-F238E27FC236}">
                  <a16:creationId xmlns:a16="http://schemas.microsoft.com/office/drawing/2014/main" id="{515C60B3-C2EE-4257-8520-F1032D03B24A}"/>
                </a:ext>
              </a:extLst>
            </p:cNvPr>
            <p:cNvSpPr>
              <a:spLocks/>
            </p:cNvSpPr>
            <p:nvPr/>
          </p:nvSpPr>
          <p:spPr bwMode="auto">
            <a:xfrm>
              <a:off x="851" y="3221"/>
              <a:ext cx="4" cy="32"/>
            </a:xfrm>
            <a:custGeom>
              <a:avLst/>
              <a:gdLst>
                <a:gd name="T0" fmla="*/ 12 w 24"/>
                <a:gd name="T1" fmla="*/ 0 h 159"/>
                <a:gd name="T2" fmla="*/ 0 w 24"/>
                <a:gd name="T3" fmla="*/ 2 h 159"/>
                <a:gd name="T4" fmla="*/ 24 w 24"/>
                <a:gd name="T5" fmla="*/ 159 h 159"/>
                <a:gd name="T6" fmla="*/ 12 w 24"/>
                <a:gd name="T7" fmla="*/ 0 h 159"/>
                <a:gd name="T8" fmla="*/ 0 60000 65536"/>
                <a:gd name="T9" fmla="*/ 0 60000 65536"/>
                <a:gd name="T10" fmla="*/ 0 60000 65536"/>
                <a:gd name="T11" fmla="*/ 0 60000 65536"/>
                <a:gd name="T12" fmla="*/ 0 w 24"/>
                <a:gd name="T13" fmla="*/ 0 h 159"/>
                <a:gd name="T14" fmla="*/ 24 w 24"/>
                <a:gd name="T15" fmla="*/ 159 h 159"/>
              </a:gdLst>
              <a:ahLst/>
              <a:cxnLst>
                <a:cxn ang="T8">
                  <a:pos x="T0" y="T1"/>
                </a:cxn>
                <a:cxn ang="T9">
                  <a:pos x="T2" y="T3"/>
                </a:cxn>
                <a:cxn ang="T10">
                  <a:pos x="T4" y="T5"/>
                </a:cxn>
                <a:cxn ang="T11">
                  <a:pos x="T6" y="T7"/>
                </a:cxn>
              </a:cxnLst>
              <a:rect l="T12" t="T13" r="T14" b="T15"/>
              <a:pathLst>
                <a:path w="24" h="159">
                  <a:moveTo>
                    <a:pt x="12" y="0"/>
                  </a:moveTo>
                  <a:lnTo>
                    <a:pt x="0" y="2"/>
                  </a:lnTo>
                  <a:lnTo>
                    <a:pt x="24" y="159"/>
                  </a:lnTo>
                  <a:lnTo>
                    <a:pt x="12" y="0"/>
                  </a:lnTo>
                </a:path>
              </a:pathLst>
            </a:custGeom>
            <a:noFill/>
            <a:ln w="0">
              <a:solidFill>
                <a:srgbClr val="000000"/>
              </a:solidFill>
              <a:prstDash val="solid"/>
              <a:round/>
              <a:headEnd/>
              <a:tailEnd/>
            </a:ln>
          </p:spPr>
          <p:txBody>
            <a:bodyPr/>
            <a:lstStyle/>
            <a:p>
              <a:endParaRPr lang="en-US"/>
            </a:p>
          </p:txBody>
        </p:sp>
        <p:sp>
          <p:nvSpPr>
            <p:cNvPr id="115" name="Freeform 113">
              <a:extLst>
                <a:ext uri="{FF2B5EF4-FFF2-40B4-BE49-F238E27FC236}">
                  <a16:creationId xmlns:a16="http://schemas.microsoft.com/office/drawing/2014/main" id="{1A9BB541-FDD6-4A64-B060-34D7431B9A57}"/>
                </a:ext>
              </a:extLst>
            </p:cNvPr>
            <p:cNvSpPr>
              <a:spLocks/>
            </p:cNvSpPr>
            <p:nvPr/>
          </p:nvSpPr>
          <p:spPr bwMode="auto">
            <a:xfrm>
              <a:off x="849" y="3222"/>
              <a:ext cx="6" cy="31"/>
            </a:xfrm>
            <a:custGeom>
              <a:avLst/>
              <a:gdLst>
                <a:gd name="T0" fmla="*/ 12 w 36"/>
                <a:gd name="T1" fmla="*/ 0 h 157"/>
                <a:gd name="T2" fmla="*/ 0 w 36"/>
                <a:gd name="T3" fmla="*/ 3 h 157"/>
                <a:gd name="T4" fmla="*/ 36 w 36"/>
                <a:gd name="T5" fmla="*/ 157 h 157"/>
                <a:gd name="T6" fmla="*/ 12 w 36"/>
                <a:gd name="T7" fmla="*/ 0 h 157"/>
                <a:gd name="T8" fmla="*/ 0 60000 65536"/>
                <a:gd name="T9" fmla="*/ 0 60000 65536"/>
                <a:gd name="T10" fmla="*/ 0 60000 65536"/>
                <a:gd name="T11" fmla="*/ 0 60000 65536"/>
                <a:gd name="T12" fmla="*/ 0 w 36"/>
                <a:gd name="T13" fmla="*/ 0 h 157"/>
                <a:gd name="T14" fmla="*/ 36 w 36"/>
                <a:gd name="T15" fmla="*/ 157 h 157"/>
              </a:gdLst>
              <a:ahLst/>
              <a:cxnLst>
                <a:cxn ang="T8">
                  <a:pos x="T0" y="T1"/>
                </a:cxn>
                <a:cxn ang="T9">
                  <a:pos x="T2" y="T3"/>
                </a:cxn>
                <a:cxn ang="T10">
                  <a:pos x="T4" y="T5"/>
                </a:cxn>
                <a:cxn ang="T11">
                  <a:pos x="T6" y="T7"/>
                </a:cxn>
              </a:cxnLst>
              <a:rect l="T12" t="T13" r="T14" b="T15"/>
              <a:pathLst>
                <a:path w="36" h="157">
                  <a:moveTo>
                    <a:pt x="12" y="0"/>
                  </a:moveTo>
                  <a:lnTo>
                    <a:pt x="0" y="3"/>
                  </a:lnTo>
                  <a:lnTo>
                    <a:pt x="36" y="157"/>
                  </a:lnTo>
                  <a:lnTo>
                    <a:pt x="12" y="0"/>
                  </a:lnTo>
                  <a:close/>
                </a:path>
              </a:pathLst>
            </a:custGeom>
            <a:solidFill>
              <a:srgbClr val="000000"/>
            </a:solidFill>
            <a:ln w="9525">
              <a:noFill/>
              <a:round/>
              <a:headEnd/>
              <a:tailEnd/>
            </a:ln>
          </p:spPr>
          <p:txBody>
            <a:bodyPr/>
            <a:lstStyle/>
            <a:p>
              <a:endParaRPr lang="en-US"/>
            </a:p>
          </p:txBody>
        </p:sp>
        <p:sp>
          <p:nvSpPr>
            <p:cNvPr id="116" name="Freeform 114">
              <a:extLst>
                <a:ext uri="{FF2B5EF4-FFF2-40B4-BE49-F238E27FC236}">
                  <a16:creationId xmlns:a16="http://schemas.microsoft.com/office/drawing/2014/main" id="{67196A7F-E858-40BB-AE53-C834DD57C42D}"/>
                </a:ext>
              </a:extLst>
            </p:cNvPr>
            <p:cNvSpPr>
              <a:spLocks/>
            </p:cNvSpPr>
            <p:nvPr/>
          </p:nvSpPr>
          <p:spPr bwMode="auto">
            <a:xfrm>
              <a:off x="849" y="3222"/>
              <a:ext cx="6" cy="31"/>
            </a:xfrm>
            <a:custGeom>
              <a:avLst/>
              <a:gdLst>
                <a:gd name="T0" fmla="*/ 12 w 36"/>
                <a:gd name="T1" fmla="*/ 0 h 157"/>
                <a:gd name="T2" fmla="*/ 0 w 36"/>
                <a:gd name="T3" fmla="*/ 3 h 157"/>
                <a:gd name="T4" fmla="*/ 36 w 36"/>
                <a:gd name="T5" fmla="*/ 157 h 157"/>
                <a:gd name="T6" fmla="*/ 12 w 36"/>
                <a:gd name="T7" fmla="*/ 0 h 157"/>
                <a:gd name="T8" fmla="*/ 0 60000 65536"/>
                <a:gd name="T9" fmla="*/ 0 60000 65536"/>
                <a:gd name="T10" fmla="*/ 0 60000 65536"/>
                <a:gd name="T11" fmla="*/ 0 60000 65536"/>
                <a:gd name="T12" fmla="*/ 0 w 36"/>
                <a:gd name="T13" fmla="*/ 0 h 157"/>
                <a:gd name="T14" fmla="*/ 36 w 36"/>
                <a:gd name="T15" fmla="*/ 157 h 157"/>
              </a:gdLst>
              <a:ahLst/>
              <a:cxnLst>
                <a:cxn ang="T8">
                  <a:pos x="T0" y="T1"/>
                </a:cxn>
                <a:cxn ang="T9">
                  <a:pos x="T2" y="T3"/>
                </a:cxn>
                <a:cxn ang="T10">
                  <a:pos x="T4" y="T5"/>
                </a:cxn>
                <a:cxn ang="T11">
                  <a:pos x="T6" y="T7"/>
                </a:cxn>
              </a:cxnLst>
              <a:rect l="T12" t="T13" r="T14" b="T15"/>
              <a:pathLst>
                <a:path w="36" h="157">
                  <a:moveTo>
                    <a:pt x="12" y="0"/>
                  </a:moveTo>
                  <a:lnTo>
                    <a:pt x="0" y="3"/>
                  </a:lnTo>
                  <a:lnTo>
                    <a:pt x="36" y="157"/>
                  </a:lnTo>
                  <a:lnTo>
                    <a:pt x="12" y="0"/>
                  </a:lnTo>
                </a:path>
              </a:pathLst>
            </a:custGeom>
            <a:noFill/>
            <a:ln w="0">
              <a:solidFill>
                <a:srgbClr val="000000"/>
              </a:solidFill>
              <a:prstDash val="solid"/>
              <a:round/>
              <a:headEnd/>
              <a:tailEnd/>
            </a:ln>
          </p:spPr>
          <p:txBody>
            <a:bodyPr/>
            <a:lstStyle/>
            <a:p>
              <a:endParaRPr lang="en-US"/>
            </a:p>
          </p:txBody>
        </p:sp>
        <p:sp>
          <p:nvSpPr>
            <p:cNvPr id="117" name="Freeform 115">
              <a:extLst>
                <a:ext uri="{FF2B5EF4-FFF2-40B4-BE49-F238E27FC236}">
                  <a16:creationId xmlns:a16="http://schemas.microsoft.com/office/drawing/2014/main" id="{8F7D1FD4-0B4D-4CF9-A10C-08CB3DC2F680}"/>
                </a:ext>
              </a:extLst>
            </p:cNvPr>
            <p:cNvSpPr>
              <a:spLocks/>
            </p:cNvSpPr>
            <p:nvPr/>
          </p:nvSpPr>
          <p:spPr bwMode="auto">
            <a:xfrm>
              <a:off x="847" y="3222"/>
              <a:ext cx="8" cy="31"/>
            </a:xfrm>
            <a:custGeom>
              <a:avLst/>
              <a:gdLst>
                <a:gd name="T0" fmla="*/ 11 w 47"/>
                <a:gd name="T1" fmla="*/ 0 h 154"/>
                <a:gd name="T2" fmla="*/ 0 w 47"/>
                <a:gd name="T3" fmla="*/ 4 h 154"/>
                <a:gd name="T4" fmla="*/ 47 w 47"/>
                <a:gd name="T5" fmla="*/ 154 h 154"/>
                <a:gd name="T6" fmla="*/ 11 w 47"/>
                <a:gd name="T7" fmla="*/ 0 h 154"/>
                <a:gd name="T8" fmla="*/ 0 60000 65536"/>
                <a:gd name="T9" fmla="*/ 0 60000 65536"/>
                <a:gd name="T10" fmla="*/ 0 60000 65536"/>
                <a:gd name="T11" fmla="*/ 0 60000 65536"/>
                <a:gd name="T12" fmla="*/ 0 w 47"/>
                <a:gd name="T13" fmla="*/ 0 h 154"/>
                <a:gd name="T14" fmla="*/ 47 w 47"/>
                <a:gd name="T15" fmla="*/ 154 h 154"/>
              </a:gdLst>
              <a:ahLst/>
              <a:cxnLst>
                <a:cxn ang="T8">
                  <a:pos x="T0" y="T1"/>
                </a:cxn>
                <a:cxn ang="T9">
                  <a:pos x="T2" y="T3"/>
                </a:cxn>
                <a:cxn ang="T10">
                  <a:pos x="T4" y="T5"/>
                </a:cxn>
                <a:cxn ang="T11">
                  <a:pos x="T6" y="T7"/>
                </a:cxn>
              </a:cxnLst>
              <a:rect l="T12" t="T13" r="T14" b="T15"/>
              <a:pathLst>
                <a:path w="47" h="154">
                  <a:moveTo>
                    <a:pt x="11" y="0"/>
                  </a:moveTo>
                  <a:lnTo>
                    <a:pt x="0" y="4"/>
                  </a:lnTo>
                  <a:lnTo>
                    <a:pt x="47" y="154"/>
                  </a:lnTo>
                  <a:lnTo>
                    <a:pt x="11" y="0"/>
                  </a:lnTo>
                  <a:close/>
                </a:path>
              </a:pathLst>
            </a:custGeom>
            <a:solidFill>
              <a:srgbClr val="000000"/>
            </a:solidFill>
            <a:ln w="9525">
              <a:noFill/>
              <a:round/>
              <a:headEnd/>
              <a:tailEnd/>
            </a:ln>
          </p:spPr>
          <p:txBody>
            <a:bodyPr/>
            <a:lstStyle/>
            <a:p>
              <a:endParaRPr lang="en-US"/>
            </a:p>
          </p:txBody>
        </p:sp>
        <p:sp>
          <p:nvSpPr>
            <p:cNvPr id="118" name="Freeform 116">
              <a:extLst>
                <a:ext uri="{FF2B5EF4-FFF2-40B4-BE49-F238E27FC236}">
                  <a16:creationId xmlns:a16="http://schemas.microsoft.com/office/drawing/2014/main" id="{5FC070BC-854A-4D04-9546-88ED3012DB3D}"/>
                </a:ext>
              </a:extLst>
            </p:cNvPr>
            <p:cNvSpPr>
              <a:spLocks/>
            </p:cNvSpPr>
            <p:nvPr/>
          </p:nvSpPr>
          <p:spPr bwMode="auto">
            <a:xfrm>
              <a:off x="847" y="3222"/>
              <a:ext cx="8" cy="31"/>
            </a:xfrm>
            <a:custGeom>
              <a:avLst/>
              <a:gdLst>
                <a:gd name="T0" fmla="*/ 11 w 47"/>
                <a:gd name="T1" fmla="*/ 0 h 154"/>
                <a:gd name="T2" fmla="*/ 0 w 47"/>
                <a:gd name="T3" fmla="*/ 4 h 154"/>
                <a:gd name="T4" fmla="*/ 47 w 47"/>
                <a:gd name="T5" fmla="*/ 154 h 154"/>
                <a:gd name="T6" fmla="*/ 11 w 47"/>
                <a:gd name="T7" fmla="*/ 0 h 154"/>
                <a:gd name="T8" fmla="*/ 0 60000 65536"/>
                <a:gd name="T9" fmla="*/ 0 60000 65536"/>
                <a:gd name="T10" fmla="*/ 0 60000 65536"/>
                <a:gd name="T11" fmla="*/ 0 60000 65536"/>
                <a:gd name="T12" fmla="*/ 0 w 47"/>
                <a:gd name="T13" fmla="*/ 0 h 154"/>
                <a:gd name="T14" fmla="*/ 47 w 47"/>
                <a:gd name="T15" fmla="*/ 154 h 154"/>
              </a:gdLst>
              <a:ahLst/>
              <a:cxnLst>
                <a:cxn ang="T8">
                  <a:pos x="T0" y="T1"/>
                </a:cxn>
                <a:cxn ang="T9">
                  <a:pos x="T2" y="T3"/>
                </a:cxn>
                <a:cxn ang="T10">
                  <a:pos x="T4" y="T5"/>
                </a:cxn>
                <a:cxn ang="T11">
                  <a:pos x="T6" y="T7"/>
                </a:cxn>
              </a:cxnLst>
              <a:rect l="T12" t="T13" r="T14" b="T15"/>
              <a:pathLst>
                <a:path w="47" h="154">
                  <a:moveTo>
                    <a:pt x="11" y="0"/>
                  </a:moveTo>
                  <a:lnTo>
                    <a:pt x="0" y="4"/>
                  </a:lnTo>
                  <a:lnTo>
                    <a:pt x="47" y="154"/>
                  </a:lnTo>
                  <a:lnTo>
                    <a:pt x="11" y="0"/>
                  </a:lnTo>
                </a:path>
              </a:pathLst>
            </a:custGeom>
            <a:noFill/>
            <a:ln w="0">
              <a:solidFill>
                <a:srgbClr val="000000"/>
              </a:solidFill>
              <a:prstDash val="solid"/>
              <a:round/>
              <a:headEnd/>
              <a:tailEnd/>
            </a:ln>
          </p:spPr>
          <p:txBody>
            <a:bodyPr/>
            <a:lstStyle/>
            <a:p>
              <a:endParaRPr lang="en-US"/>
            </a:p>
          </p:txBody>
        </p:sp>
        <p:sp>
          <p:nvSpPr>
            <p:cNvPr id="119" name="Freeform 117">
              <a:extLst>
                <a:ext uri="{FF2B5EF4-FFF2-40B4-BE49-F238E27FC236}">
                  <a16:creationId xmlns:a16="http://schemas.microsoft.com/office/drawing/2014/main" id="{51525CD9-8BDD-4246-9A68-A8D802E4EA9D}"/>
                </a:ext>
              </a:extLst>
            </p:cNvPr>
            <p:cNvSpPr>
              <a:spLocks/>
            </p:cNvSpPr>
            <p:nvPr/>
          </p:nvSpPr>
          <p:spPr bwMode="auto">
            <a:xfrm>
              <a:off x="845" y="3223"/>
              <a:ext cx="10" cy="30"/>
            </a:xfrm>
            <a:custGeom>
              <a:avLst/>
              <a:gdLst>
                <a:gd name="T0" fmla="*/ 11 w 58"/>
                <a:gd name="T1" fmla="*/ 0 h 150"/>
                <a:gd name="T2" fmla="*/ 0 w 58"/>
                <a:gd name="T3" fmla="*/ 5 h 150"/>
                <a:gd name="T4" fmla="*/ 58 w 58"/>
                <a:gd name="T5" fmla="*/ 150 h 150"/>
                <a:gd name="T6" fmla="*/ 11 w 58"/>
                <a:gd name="T7" fmla="*/ 0 h 150"/>
                <a:gd name="T8" fmla="*/ 0 60000 65536"/>
                <a:gd name="T9" fmla="*/ 0 60000 65536"/>
                <a:gd name="T10" fmla="*/ 0 60000 65536"/>
                <a:gd name="T11" fmla="*/ 0 60000 65536"/>
                <a:gd name="T12" fmla="*/ 0 w 58"/>
                <a:gd name="T13" fmla="*/ 0 h 150"/>
                <a:gd name="T14" fmla="*/ 58 w 58"/>
                <a:gd name="T15" fmla="*/ 150 h 150"/>
              </a:gdLst>
              <a:ahLst/>
              <a:cxnLst>
                <a:cxn ang="T8">
                  <a:pos x="T0" y="T1"/>
                </a:cxn>
                <a:cxn ang="T9">
                  <a:pos x="T2" y="T3"/>
                </a:cxn>
                <a:cxn ang="T10">
                  <a:pos x="T4" y="T5"/>
                </a:cxn>
                <a:cxn ang="T11">
                  <a:pos x="T6" y="T7"/>
                </a:cxn>
              </a:cxnLst>
              <a:rect l="T12" t="T13" r="T14" b="T15"/>
              <a:pathLst>
                <a:path w="58" h="150">
                  <a:moveTo>
                    <a:pt x="11" y="0"/>
                  </a:moveTo>
                  <a:lnTo>
                    <a:pt x="0" y="5"/>
                  </a:lnTo>
                  <a:lnTo>
                    <a:pt x="58" y="150"/>
                  </a:lnTo>
                  <a:lnTo>
                    <a:pt x="11" y="0"/>
                  </a:lnTo>
                  <a:close/>
                </a:path>
              </a:pathLst>
            </a:custGeom>
            <a:solidFill>
              <a:srgbClr val="000000"/>
            </a:solidFill>
            <a:ln w="9525">
              <a:noFill/>
              <a:round/>
              <a:headEnd/>
              <a:tailEnd/>
            </a:ln>
          </p:spPr>
          <p:txBody>
            <a:bodyPr/>
            <a:lstStyle/>
            <a:p>
              <a:endParaRPr lang="en-US"/>
            </a:p>
          </p:txBody>
        </p:sp>
        <p:sp>
          <p:nvSpPr>
            <p:cNvPr id="120" name="Freeform 118">
              <a:extLst>
                <a:ext uri="{FF2B5EF4-FFF2-40B4-BE49-F238E27FC236}">
                  <a16:creationId xmlns:a16="http://schemas.microsoft.com/office/drawing/2014/main" id="{201D7A63-A806-4AED-AFBB-7BE3F20A6864}"/>
                </a:ext>
              </a:extLst>
            </p:cNvPr>
            <p:cNvSpPr>
              <a:spLocks/>
            </p:cNvSpPr>
            <p:nvPr/>
          </p:nvSpPr>
          <p:spPr bwMode="auto">
            <a:xfrm>
              <a:off x="845" y="3223"/>
              <a:ext cx="10" cy="30"/>
            </a:xfrm>
            <a:custGeom>
              <a:avLst/>
              <a:gdLst>
                <a:gd name="T0" fmla="*/ 11 w 58"/>
                <a:gd name="T1" fmla="*/ 0 h 150"/>
                <a:gd name="T2" fmla="*/ 0 w 58"/>
                <a:gd name="T3" fmla="*/ 5 h 150"/>
                <a:gd name="T4" fmla="*/ 58 w 58"/>
                <a:gd name="T5" fmla="*/ 150 h 150"/>
                <a:gd name="T6" fmla="*/ 11 w 58"/>
                <a:gd name="T7" fmla="*/ 0 h 150"/>
                <a:gd name="T8" fmla="*/ 0 60000 65536"/>
                <a:gd name="T9" fmla="*/ 0 60000 65536"/>
                <a:gd name="T10" fmla="*/ 0 60000 65536"/>
                <a:gd name="T11" fmla="*/ 0 60000 65536"/>
                <a:gd name="T12" fmla="*/ 0 w 58"/>
                <a:gd name="T13" fmla="*/ 0 h 150"/>
                <a:gd name="T14" fmla="*/ 58 w 58"/>
                <a:gd name="T15" fmla="*/ 150 h 150"/>
              </a:gdLst>
              <a:ahLst/>
              <a:cxnLst>
                <a:cxn ang="T8">
                  <a:pos x="T0" y="T1"/>
                </a:cxn>
                <a:cxn ang="T9">
                  <a:pos x="T2" y="T3"/>
                </a:cxn>
                <a:cxn ang="T10">
                  <a:pos x="T4" y="T5"/>
                </a:cxn>
                <a:cxn ang="T11">
                  <a:pos x="T6" y="T7"/>
                </a:cxn>
              </a:cxnLst>
              <a:rect l="T12" t="T13" r="T14" b="T15"/>
              <a:pathLst>
                <a:path w="58" h="150">
                  <a:moveTo>
                    <a:pt x="11" y="0"/>
                  </a:moveTo>
                  <a:lnTo>
                    <a:pt x="0" y="5"/>
                  </a:lnTo>
                  <a:lnTo>
                    <a:pt x="58" y="150"/>
                  </a:lnTo>
                  <a:lnTo>
                    <a:pt x="11" y="0"/>
                  </a:lnTo>
                </a:path>
              </a:pathLst>
            </a:custGeom>
            <a:noFill/>
            <a:ln w="0">
              <a:solidFill>
                <a:srgbClr val="000000"/>
              </a:solidFill>
              <a:prstDash val="solid"/>
              <a:round/>
              <a:headEnd/>
              <a:tailEnd/>
            </a:ln>
          </p:spPr>
          <p:txBody>
            <a:bodyPr/>
            <a:lstStyle/>
            <a:p>
              <a:endParaRPr lang="en-US"/>
            </a:p>
          </p:txBody>
        </p:sp>
        <p:sp>
          <p:nvSpPr>
            <p:cNvPr id="121" name="Freeform 119">
              <a:extLst>
                <a:ext uri="{FF2B5EF4-FFF2-40B4-BE49-F238E27FC236}">
                  <a16:creationId xmlns:a16="http://schemas.microsoft.com/office/drawing/2014/main" id="{8ADA4645-02EF-411A-9EA5-C2640CFCA80B}"/>
                </a:ext>
              </a:extLst>
            </p:cNvPr>
            <p:cNvSpPr>
              <a:spLocks/>
            </p:cNvSpPr>
            <p:nvPr/>
          </p:nvSpPr>
          <p:spPr bwMode="auto">
            <a:xfrm>
              <a:off x="843" y="3224"/>
              <a:ext cx="12" cy="29"/>
            </a:xfrm>
            <a:custGeom>
              <a:avLst/>
              <a:gdLst>
                <a:gd name="T0" fmla="*/ 11 w 69"/>
                <a:gd name="T1" fmla="*/ 0 h 145"/>
                <a:gd name="T2" fmla="*/ 0 w 69"/>
                <a:gd name="T3" fmla="*/ 6 h 145"/>
                <a:gd name="T4" fmla="*/ 69 w 69"/>
                <a:gd name="T5" fmla="*/ 145 h 145"/>
                <a:gd name="T6" fmla="*/ 11 w 69"/>
                <a:gd name="T7" fmla="*/ 0 h 145"/>
                <a:gd name="T8" fmla="*/ 0 60000 65536"/>
                <a:gd name="T9" fmla="*/ 0 60000 65536"/>
                <a:gd name="T10" fmla="*/ 0 60000 65536"/>
                <a:gd name="T11" fmla="*/ 0 60000 65536"/>
                <a:gd name="T12" fmla="*/ 0 w 69"/>
                <a:gd name="T13" fmla="*/ 0 h 145"/>
                <a:gd name="T14" fmla="*/ 69 w 69"/>
                <a:gd name="T15" fmla="*/ 145 h 145"/>
              </a:gdLst>
              <a:ahLst/>
              <a:cxnLst>
                <a:cxn ang="T8">
                  <a:pos x="T0" y="T1"/>
                </a:cxn>
                <a:cxn ang="T9">
                  <a:pos x="T2" y="T3"/>
                </a:cxn>
                <a:cxn ang="T10">
                  <a:pos x="T4" y="T5"/>
                </a:cxn>
                <a:cxn ang="T11">
                  <a:pos x="T6" y="T7"/>
                </a:cxn>
              </a:cxnLst>
              <a:rect l="T12" t="T13" r="T14" b="T15"/>
              <a:pathLst>
                <a:path w="69" h="145">
                  <a:moveTo>
                    <a:pt x="11" y="0"/>
                  </a:moveTo>
                  <a:lnTo>
                    <a:pt x="0" y="6"/>
                  </a:lnTo>
                  <a:lnTo>
                    <a:pt x="69" y="145"/>
                  </a:lnTo>
                  <a:lnTo>
                    <a:pt x="11" y="0"/>
                  </a:lnTo>
                  <a:close/>
                </a:path>
              </a:pathLst>
            </a:custGeom>
            <a:solidFill>
              <a:srgbClr val="000000"/>
            </a:solidFill>
            <a:ln w="9525">
              <a:noFill/>
              <a:round/>
              <a:headEnd/>
              <a:tailEnd/>
            </a:ln>
          </p:spPr>
          <p:txBody>
            <a:bodyPr/>
            <a:lstStyle/>
            <a:p>
              <a:endParaRPr lang="en-US"/>
            </a:p>
          </p:txBody>
        </p:sp>
        <p:sp>
          <p:nvSpPr>
            <p:cNvPr id="122" name="Freeform 120">
              <a:extLst>
                <a:ext uri="{FF2B5EF4-FFF2-40B4-BE49-F238E27FC236}">
                  <a16:creationId xmlns:a16="http://schemas.microsoft.com/office/drawing/2014/main" id="{E025CAB6-B900-4899-9018-9A8F3D95C73F}"/>
                </a:ext>
              </a:extLst>
            </p:cNvPr>
            <p:cNvSpPr>
              <a:spLocks/>
            </p:cNvSpPr>
            <p:nvPr/>
          </p:nvSpPr>
          <p:spPr bwMode="auto">
            <a:xfrm>
              <a:off x="843" y="3224"/>
              <a:ext cx="12" cy="29"/>
            </a:xfrm>
            <a:custGeom>
              <a:avLst/>
              <a:gdLst>
                <a:gd name="T0" fmla="*/ 11 w 69"/>
                <a:gd name="T1" fmla="*/ 0 h 145"/>
                <a:gd name="T2" fmla="*/ 0 w 69"/>
                <a:gd name="T3" fmla="*/ 6 h 145"/>
                <a:gd name="T4" fmla="*/ 69 w 69"/>
                <a:gd name="T5" fmla="*/ 145 h 145"/>
                <a:gd name="T6" fmla="*/ 11 w 69"/>
                <a:gd name="T7" fmla="*/ 0 h 145"/>
                <a:gd name="T8" fmla="*/ 0 60000 65536"/>
                <a:gd name="T9" fmla="*/ 0 60000 65536"/>
                <a:gd name="T10" fmla="*/ 0 60000 65536"/>
                <a:gd name="T11" fmla="*/ 0 60000 65536"/>
                <a:gd name="T12" fmla="*/ 0 w 69"/>
                <a:gd name="T13" fmla="*/ 0 h 145"/>
                <a:gd name="T14" fmla="*/ 69 w 69"/>
                <a:gd name="T15" fmla="*/ 145 h 145"/>
              </a:gdLst>
              <a:ahLst/>
              <a:cxnLst>
                <a:cxn ang="T8">
                  <a:pos x="T0" y="T1"/>
                </a:cxn>
                <a:cxn ang="T9">
                  <a:pos x="T2" y="T3"/>
                </a:cxn>
                <a:cxn ang="T10">
                  <a:pos x="T4" y="T5"/>
                </a:cxn>
                <a:cxn ang="T11">
                  <a:pos x="T6" y="T7"/>
                </a:cxn>
              </a:cxnLst>
              <a:rect l="T12" t="T13" r="T14" b="T15"/>
              <a:pathLst>
                <a:path w="69" h="145">
                  <a:moveTo>
                    <a:pt x="11" y="0"/>
                  </a:moveTo>
                  <a:lnTo>
                    <a:pt x="0" y="6"/>
                  </a:lnTo>
                  <a:lnTo>
                    <a:pt x="69" y="145"/>
                  </a:lnTo>
                  <a:lnTo>
                    <a:pt x="11" y="0"/>
                  </a:lnTo>
                </a:path>
              </a:pathLst>
            </a:custGeom>
            <a:noFill/>
            <a:ln w="0">
              <a:solidFill>
                <a:srgbClr val="000000"/>
              </a:solidFill>
              <a:prstDash val="solid"/>
              <a:round/>
              <a:headEnd/>
              <a:tailEnd/>
            </a:ln>
          </p:spPr>
          <p:txBody>
            <a:bodyPr/>
            <a:lstStyle/>
            <a:p>
              <a:endParaRPr lang="en-US"/>
            </a:p>
          </p:txBody>
        </p:sp>
        <p:sp>
          <p:nvSpPr>
            <p:cNvPr id="123" name="Freeform 121">
              <a:extLst>
                <a:ext uri="{FF2B5EF4-FFF2-40B4-BE49-F238E27FC236}">
                  <a16:creationId xmlns:a16="http://schemas.microsoft.com/office/drawing/2014/main" id="{064F33FC-6052-443E-857F-E3B040752C51}"/>
                </a:ext>
              </a:extLst>
            </p:cNvPr>
            <p:cNvSpPr>
              <a:spLocks/>
            </p:cNvSpPr>
            <p:nvPr/>
          </p:nvSpPr>
          <p:spPr bwMode="auto">
            <a:xfrm>
              <a:off x="841" y="3225"/>
              <a:ext cx="14" cy="28"/>
            </a:xfrm>
            <a:custGeom>
              <a:avLst/>
              <a:gdLst>
                <a:gd name="T0" fmla="*/ 10 w 79"/>
                <a:gd name="T1" fmla="*/ 0 h 139"/>
                <a:gd name="T2" fmla="*/ 0 w 79"/>
                <a:gd name="T3" fmla="*/ 6 h 139"/>
                <a:gd name="T4" fmla="*/ 79 w 79"/>
                <a:gd name="T5" fmla="*/ 139 h 139"/>
                <a:gd name="T6" fmla="*/ 10 w 79"/>
                <a:gd name="T7" fmla="*/ 0 h 139"/>
                <a:gd name="T8" fmla="*/ 0 60000 65536"/>
                <a:gd name="T9" fmla="*/ 0 60000 65536"/>
                <a:gd name="T10" fmla="*/ 0 60000 65536"/>
                <a:gd name="T11" fmla="*/ 0 60000 65536"/>
                <a:gd name="T12" fmla="*/ 0 w 79"/>
                <a:gd name="T13" fmla="*/ 0 h 139"/>
                <a:gd name="T14" fmla="*/ 79 w 79"/>
                <a:gd name="T15" fmla="*/ 139 h 139"/>
              </a:gdLst>
              <a:ahLst/>
              <a:cxnLst>
                <a:cxn ang="T8">
                  <a:pos x="T0" y="T1"/>
                </a:cxn>
                <a:cxn ang="T9">
                  <a:pos x="T2" y="T3"/>
                </a:cxn>
                <a:cxn ang="T10">
                  <a:pos x="T4" y="T5"/>
                </a:cxn>
                <a:cxn ang="T11">
                  <a:pos x="T6" y="T7"/>
                </a:cxn>
              </a:cxnLst>
              <a:rect l="T12" t="T13" r="T14" b="T15"/>
              <a:pathLst>
                <a:path w="79" h="139">
                  <a:moveTo>
                    <a:pt x="10" y="0"/>
                  </a:moveTo>
                  <a:lnTo>
                    <a:pt x="0" y="6"/>
                  </a:lnTo>
                  <a:lnTo>
                    <a:pt x="79" y="139"/>
                  </a:lnTo>
                  <a:lnTo>
                    <a:pt x="10" y="0"/>
                  </a:lnTo>
                  <a:close/>
                </a:path>
              </a:pathLst>
            </a:custGeom>
            <a:solidFill>
              <a:srgbClr val="000000"/>
            </a:solidFill>
            <a:ln w="9525">
              <a:noFill/>
              <a:round/>
              <a:headEnd/>
              <a:tailEnd/>
            </a:ln>
          </p:spPr>
          <p:txBody>
            <a:bodyPr/>
            <a:lstStyle/>
            <a:p>
              <a:endParaRPr lang="en-US"/>
            </a:p>
          </p:txBody>
        </p:sp>
        <p:sp>
          <p:nvSpPr>
            <p:cNvPr id="124" name="Freeform 122">
              <a:extLst>
                <a:ext uri="{FF2B5EF4-FFF2-40B4-BE49-F238E27FC236}">
                  <a16:creationId xmlns:a16="http://schemas.microsoft.com/office/drawing/2014/main" id="{849E732C-EA15-40DD-B1BB-714CD2990AD7}"/>
                </a:ext>
              </a:extLst>
            </p:cNvPr>
            <p:cNvSpPr>
              <a:spLocks/>
            </p:cNvSpPr>
            <p:nvPr/>
          </p:nvSpPr>
          <p:spPr bwMode="auto">
            <a:xfrm>
              <a:off x="841" y="3225"/>
              <a:ext cx="14" cy="28"/>
            </a:xfrm>
            <a:custGeom>
              <a:avLst/>
              <a:gdLst>
                <a:gd name="T0" fmla="*/ 10 w 79"/>
                <a:gd name="T1" fmla="*/ 0 h 139"/>
                <a:gd name="T2" fmla="*/ 0 w 79"/>
                <a:gd name="T3" fmla="*/ 6 h 139"/>
                <a:gd name="T4" fmla="*/ 79 w 79"/>
                <a:gd name="T5" fmla="*/ 139 h 139"/>
                <a:gd name="T6" fmla="*/ 10 w 79"/>
                <a:gd name="T7" fmla="*/ 0 h 139"/>
                <a:gd name="T8" fmla="*/ 0 60000 65536"/>
                <a:gd name="T9" fmla="*/ 0 60000 65536"/>
                <a:gd name="T10" fmla="*/ 0 60000 65536"/>
                <a:gd name="T11" fmla="*/ 0 60000 65536"/>
                <a:gd name="T12" fmla="*/ 0 w 79"/>
                <a:gd name="T13" fmla="*/ 0 h 139"/>
                <a:gd name="T14" fmla="*/ 79 w 79"/>
                <a:gd name="T15" fmla="*/ 139 h 139"/>
              </a:gdLst>
              <a:ahLst/>
              <a:cxnLst>
                <a:cxn ang="T8">
                  <a:pos x="T0" y="T1"/>
                </a:cxn>
                <a:cxn ang="T9">
                  <a:pos x="T2" y="T3"/>
                </a:cxn>
                <a:cxn ang="T10">
                  <a:pos x="T4" y="T5"/>
                </a:cxn>
                <a:cxn ang="T11">
                  <a:pos x="T6" y="T7"/>
                </a:cxn>
              </a:cxnLst>
              <a:rect l="T12" t="T13" r="T14" b="T15"/>
              <a:pathLst>
                <a:path w="79" h="139">
                  <a:moveTo>
                    <a:pt x="10" y="0"/>
                  </a:moveTo>
                  <a:lnTo>
                    <a:pt x="0" y="6"/>
                  </a:lnTo>
                  <a:lnTo>
                    <a:pt x="79" y="139"/>
                  </a:lnTo>
                  <a:lnTo>
                    <a:pt x="10" y="0"/>
                  </a:lnTo>
                </a:path>
              </a:pathLst>
            </a:custGeom>
            <a:noFill/>
            <a:ln w="0">
              <a:solidFill>
                <a:srgbClr val="000000"/>
              </a:solidFill>
              <a:prstDash val="solid"/>
              <a:round/>
              <a:headEnd/>
              <a:tailEnd/>
            </a:ln>
          </p:spPr>
          <p:txBody>
            <a:bodyPr/>
            <a:lstStyle/>
            <a:p>
              <a:endParaRPr lang="en-US"/>
            </a:p>
          </p:txBody>
        </p:sp>
        <p:sp>
          <p:nvSpPr>
            <p:cNvPr id="125" name="Freeform 123">
              <a:extLst>
                <a:ext uri="{FF2B5EF4-FFF2-40B4-BE49-F238E27FC236}">
                  <a16:creationId xmlns:a16="http://schemas.microsoft.com/office/drawing/2014/main" id="{5B198B21-B472-49D9-B39F-A5772E61AC9C}"/>
                </a:ext>
              </a:extLst>
            </p:cNvPr>
            <p:cNvSpPr>
              <a:spLocks/>
            </p:cNvSpPr>
            <p:nvPr/>
          </p:nvSpPr>
          <p:spPr bwMode="auto">
            <a:xfrm>
              <a:off x="840" y="3226"/>
              <a:ext cx="15" cy="27"/>
            </a:xfrm>
            <a:custGeom>
              <a:avLst/>
              <a:gdLst>
                <a:gd name="T0" fmla="*/ 10 w 89"/>
                <a:gd name="T1" fmla="*/ 0 h 133"/>
                <a:gd name="T2" fmla="*/ 0 w 89"/>
                <a:gd name="T3" fmla="*/ 8 h 133"/>
                <a:gd name="T4" fmla="*/ 89 w 89"/>
                <a:gd name="T5" fmla="*/ 133 h 133"/>
                <a:gd name="T6" fmla="*/ 10 w 89"/>
                <a:gd name="T7" fmla="*/ 0 h 133"/>
                <a:gd name="T8" fmla="*/ 0 60000 65536"/>
                <a:gd name="T9" fmla="*/ 0 60000 65536"/>
                <a:gd name="T10" fmla="*/ 0 60000 65536"/>
                <a:gd name="T11" fmla="*/ 0 60000 65536"/>
                <a:gd name="T12" fmla="*/ 0 w 89"/>
                <a:gd name="T13" fmla="*/ 0 h 133"/>
                <a:gd name="T14" fmla="*/ 89 w 89"/>
                <a:gd name="T15" fmla="*/ 133 h 133"/>
              </a:gdLst>
              <a:ahLst/>
              <a:cxnLst>
                <a:cxn ang="T8">
                  <a:pos x="T0" y="T1"/>
                </a:cxn>
                <a:cxn ang="T9">
                  <a:pos x="T2" y="T3"/>
                </a:cxn>
                <a:cxn ang="T10">
                  <a:pos x="T4" y="T5"/>
                </a:cxn>
                <a:cxn ang="T11">
                  <a:pos x="T6" y="T7"/>
                </a:cxn>
              </a:cxnLst>
              <a:rect l="T12" t="T13" r="T14" b="T15"/>
              <a:pathLst>
                <a:path w="89" h="133">
                  <a:moveTo>
                    <a:pt x="10" y="0"/>
                  </a:moveTo>
                  <a:lnTo>
                    <a:pt x="0" y="8"/>
                  </a:lnTo>
                  <a:lnTo>
                    <a:pt x="89" y="133"/>
                  </a:lnTo>
                  <a:lnTo>
                    <a:pt x="10" y="0"/>
                  </a:lnTo>
                  <a:close/>
                </a:path>
              </a:pathLst>
            </a:custGeom>
            <a:solidFill>
              <a:srgbClr val="000000"/>
            </a:solidFill>
            <a:ln w="9525">
              <a:noFill/>
              <a:round/>
              <a:headEnd/>
              <a:tailEnd/>
            </a:ln>
          </p:spPr>
          <p:txBody>
            <a:bodyPr/>
            <a:lstStyle/>
            <a:p>
              <a:endParaRPr lang="en-US"/>
            </a:p>
          </p:txBody>
        </p:sp>
        <p:sp>
          <p:nvSpPr>
            <p:cNvPr id="126" name="Freeform 124">
              <a:extLst>
                <a:ext uri="{FF2B5EF4-FFF2-40B4-BE49-F238E27FC236}">
                  <a16:creationId xmlns:a16="http://schemas.microsoft.com/office/drawing/2014/main" id="{1D618DAE-ACBD-47A9-AE67-E7D45469CFB1}"/>
                </a:ext>
              </a:extLst>
            </p:cNvPr>
            <p:cNvSpPr>
              <a:spLocks/>
            </p:cNvSpPr>
            <p:nvPr/>
          </p:nvSpPr>
          <p:spPr bwMode="auto">
            <a:xfrm>
              <a:off x="840" y="3226"/>
              <a:ext cx="15" cy="27"/>
            </a:xfrm>
            <a:custGeom>
              <a:avLst/>
              <a:gdLst>
                <a:gd name="T0" fmla="*/ 10 w 89"/>
                <a:gd name="T1" fmla="*/ 0 h 133"/>
                <a:gd name="T2" fmla="*/ 0 w 89"/>
                <a:gd name="T3" fmla="*/ 8 h 133"/>
                <a:gd name="T4" fmla="*/ 89 w 89"/>
                <a:gd name="T5" fmla="*/ 133 h 133"/>
                <a:gd name="T6" fmla="*/ 10 w 89"/>
                <a:gd name="T7" fmla="*/ 0 h 133"/>
                <a:gd name="T8" fmla="*/ 0 60000 65536"/>
                <a:gd name="T9" fmla="*/ 0 60000 65536"/>
                <a:gd name="T10" fmla="*/ 0 60000 65536"/>
                <a:gd name="T11" fmla="*/ 0 60000 65536"/>
                <a:gd name="T12" fmla="*/ 0 w 89"/>
                <a:gd name="T13" fmla="*/ 0 h 133"/>
                <a:gd name="T14" fmla="*/ 89 w 89"/>
                <a:gd name="T15" fmla="*/ 133 h 133"/>
              </a:gdLst>
              <a:ahLst/>
              <a:cxnLst>
                <a:cxn ang="T8">
                  <a:pos x="T0" y="T1"/>
                </a:cxn>
                <a:cxn ang="T9">
                  <a:pos x="T2" y="T3"/>
                </a:cxn>
                <a:cxn ang="T10">
                  <a:pos x="T4" y="T5"/>
                </a:cxn>
                <a:cxn ang="T11">
                  <a:pos x="T6" y="T7"/>
                </a:cxn>
              </a:cxnLst>
              <a:rect l="T12" t="T13" r="T14" b="T15"/>
              <a:pathLst>
                <a:path w="89" h="133">
                  <a:moveTo>
                    <a:pt x="10" y="0"/>
                  </a:moveTo>
                  <a:lnTo>
                    <a:pt x="0" y="8"/>
                  </a:lnTo>
                  <a:lnTo>
                    <a:pt x="89" y="133"/>
                  </a:lnTo>
                  <a:lnTo>
                    <a:pt x="10" y="0"/>
                  </a:lnTo>
                </a:path>
              </a:pathLst>
            </a:custGeom>
            <a:noFill/>
            <a:ln w="0">
              <a:solidFill>
                <a:srgbClr val="000000"/>
              </a:solidFill>
              <a:prstDash val="solid"/>
              <a:round/>
              <a:headEnd/>
              <a:tailEnd/>
            </a:ln>
          </p:spPr>
          <p:txBody>
            <a:bodyPr/>
            <a:lstStyle/>
            <a:p>
              <a:endParaRPr lang="en-US"/>
            </a:p>
          </p:txBody>
        </p:sp>
        <p:sp>
          <p:nvSpPr>
            <p:cNvPr id="127" name="Freeform 125">
              <a:extLst>
                <a:ext uri="{FF2B5EF4-FFF2-40B4-BE49-F238E27FC236}">
                  <a16:creationId xmlns:a16="http://schemas.microsoft.com/office/drawing/2014/main" id="{3E794233-7096-45CA-A710-E9A936EDC29B}"/>
                </a:ext>
              </a:extLst>
            </p:cNvPr>
            <p:cNvSpPr>
              <a:spLocks/>
            </p:cNvSpPr>
            <p:nvPr/>
          </p:nvSpPr>
          <p:spPr bwMode="auto">
            <a:xfrm>
              <a:off x="838" y="3228"/>
              <a:ext cx="17" cy="25"/>
            </a:xfrm>
            <a:custGeom>
              <a:avLst/>
              <a:gdLst>
                <a:gd name="T0" fmla="*/ 8 w 97"/>
                <a:gd name="T1" fmla="*/ 0 h 125"/>
                <a:gd name="T2" fmla="*/ 0 w 97"/>
                <a:gd name="T3" fmla="*/ 8 h 125"/>
                <a:gd name="T4" fmla="*/ 97 w 97"/>
                <a:gd name="T5" fmla="*/ 125 h 125"/>
                <a:gd name="T6" fmla="*/ 8 w 97"/>
                <a:gd name="T7" fmla="*/ 0 h 125"/>
                <a:gd name="T8" fmla="*/ 0 60000 65536"/>
                <a:gd name="T9" fmla="*/ 0 60000 65536"/>
                <a:gd name="T10" fmla="*/ 0 60000 65536"/>
                <a:gd name="T11" fmla="*/ 0 60000 65536"/>
                <a:gd name="T12" fmla="*/ 0 w 97"/>
                <a:gd name="T13" fmla="*/ 0 h 125"/>
                <a:gd name="T14" fmla="*/ 97 w 97"/>
                <a:gd name="T15" fmla="*/ 125 h 125"/>
              </a:gdLst>
              <a:ahLst/>
              <a:cxnLst>
                <a:cxn ang="T8">
                  <a:pos x="T0" y="T1"/>
                </a:cxn>
                <a:cxn ang="T9">
                  <a:pos x="T2" y="T3"/>
                </a:cxn>
                <a:cxn ang="T10">
                  <a:pos x="T4" y="T5"/>
                </a:cxn>
                <a:cxn ang="T11">
                  <a:pos x="T6" y="T7"/>
                </a:cxn>
              </a:cxnLst>
              <a:rect l="T12" t="T13" r="T14" b="T15"/>
              <a:pathLst>
                <a:path w="97" h="125">
                  <a:moveTo>
                    <a:pt x="8" y="0"/>
                  </a:moveTo>
                  <a:lnTo>
                    <a:pt x="0" y="8"/>
                  </a:lnTo>
                  <a:lnTo>
                    <a:pt x="97" y="125"/>
                  </a:lnTo>
                  <a:lnTo>
                    <a:pt x="8" y="0"/>
                  </a:lnTo>
                  <a:close/>
                </a:path>
              </a:pathLst>
            </a:custGeom>
            <a:solidFill>
              <a:srgbClr val="000000"/>
            </a:solidFill>
            <a:ln w="9525">
              <a:noFill/>
              <a:round/>
              <a:headEnd/>
              <a:tailEnd/>
            </a:ln>
          </p:spPr>
          <p:txBody>
            <a:bodyPr/>
            <a:lstStyle/>
            <a:p>
              <a:endParaRPr lang="en-US"/>
            </a:p>
          </p:txBody>
        </p:sp>
        <p:sp>
          <p:nvSpPr>
            <p:cNvPr id="128" name="Freeform 126">
              <a:extLst>
                <a:ext uri="{FF2B5EF4-FFF2-40B4-BE49-F238E27FC236}">
                  <a16:creationId xmlns:a16="http://schemas.microsoft.com/office/drawing/2014/main" id="{48616897-244A-401F-A884-83075611E8E9}"/>
                </a:ext>
              </a:extLst>
            </p:cNvPr>
            <p:cNvSpPr>
              <a:spLocks/>
            </p:cNvSpPr>
            <p:nvPr/>
          </p:nvSpPr>
          <p:spPr bwMode="auto">
            <a:xfrm>
              <a:off x="838" y="3228"/>
              <a:ext cx="17" cy="25"/>
            </a:xfrm>
            <a:custGeom>
              <a:avLst/>
              <a:gdLst>
                <a:gd name="T0" fmla="*/ 8 w 97"/>
                <a:gd name="T1" fmla="*/ 0 h 125"/>
                <a:gd name="T2" fmla="*/ 0 w 97"/>
                <a:gd name="T3" fmla="*/ 8 h 125"/>
                <a:gd name="T4" fmla="*/ 97 w 97"/>
                <a:gd name="T5" fmla="*/ 125 h 125"/>
                <a:gd name="T6" fmla="*/ 8 w 97"/>
                <a:gd name="T7" fmla="*/ 0 h 125"/>
                <a:gd name="T8" fmla="*/ 0 60000 65536"/>
                <a:gd name="T9" fmla="*/ 0 60000 65536"/>
                <a:gd name="T10" fmla="*/ 0 60000 65536"/>
                <a:gd name="T11" fmla="*/ 0 60000 65536"/>
                <a:gd name="T12" fmla="*/ 0 w 97"/>
                <a:gd name="T13" fmla="*/ 0 h 125"/>
                <a:gd name="T14" fmla="*/ 97 w 97"/>
                <a:gd name="T15" fmla="*/ 125 h 125"/>
              </a:gdLst>
              <a:ahLst/>
              <a:cxnLst>
                <a:cxn ang="T8">
                  <a:pos x="T0" y="T1"/>
                </a:cxn>
                <a:cxn ang="T9">
                  <a:pos x="T2" y="T3"/>
                </a:cxn>
                <a:cxn ang="T10">
                  <a:pos x="T4" y="T5"/>
                </a:cxn>
                <a:cxn ang="T11">
                  <a:pos x="T6" y="T7"/>
                </a:cxn>
              </a:cxnLst>
              <a:rect l="T12" t="T13" r="T14" b="T15"/>
              <a:pathLst>
                <a:path w="97" h="125">
                  <a:moveTo>
                    <a:pt x="8" y="0"/>
                  </a:moveTo>
                  <a:lnTo>
                    <a:pt x="0" y="8"/>
                  </a:lnTo>
                  <a:lnTo>
                    <a:pt x="97" y="125"/>
                  </a:lnTo>
                  <a:lnTo>
                    <a:pt x="8" y="0"/>
                  </a:lnTo>
                </a:path>
              </a:pathLst>
            </a:custGeom>
            <a:noFill/>
            <a:ln w="0">
              <a:solidFill>
                <a:srgbClr val="000000"/>
              </a:solidFill>
              <a:prstDash val="solid"/>
              <a:round/>
              <a:headEnd/>
              <a:tailEnd/>
            </a:ln>
          </p:spPr>
          <p:txBody>
            <a:bodyPr/>
            <a:lstStyle/>
            <a:p>
              <a:endParaRPr lang="en-US"/>
            </a:p>
          </p:txBody>
        </p:sp>
        <p:sp>
          <p:nvSpPr>
            <p:cNvPr id="129" name="Freeform 127">
              <a:extLst>
                <a:ext uri="{FF2B5EF4-FFF2-40B4-BE49-F238E27FC236}">
                  <a16:creationId xmlns:a16="http://schemas.microsoft.com/office/drawing/2014/main" id="{ACF995F1-90E9-4CA4-90AF-0BF0002CC39B}"/>
                </a:ext>
              </a:extLst>
            </p:cNvPr>
            <p:cNvSpPr>
              <a:spLocks/>
            </p:cNvSpPr>
            <p:nvPr/>
          </p:nvSpPr>
          <p:spPr bwMode="auto">
            <a:xfrm>
              <a:off x="837" y="3230"/>
              <a:ext cx="18" cy="23"/>
            </a:xfrm>
            <a:custGeom>
              <a:avLst/>
              <a:gdLst>
                <a:gd name="T0" fmla="*/ 9 w 106"/>
                <a:gd name="T1" fmla="*/ 0 h 117"/>
                <a:gd name="T2" fmla="*/ 0 w 106"/>
                <a:gd name="T3" fmla="*/ 10 h 117"/>
                <a:gd name="T4" fmla="*/ 106 w 106"/>
                <a:gd name="T5" fmla="*/ 117 h 117"/>
                <a:gd name="T6" fmla="*/ 9 w 106"/>
                <a:gd name="T7" fmla="*/ 0 h 117"/>
                <a:gd name="T8" fmla="*/ 0 60000 65536"/>
                <a:gd name="T9" fmla="*/ 0 60000 65536"/>
                <a:gd name="T10" fmla="*/ 0 60000 65536"/>
                <a:gd name="T11" fmla="*/ 0 60000 65536"/>
                <a:gd name="T12" fmla="*/ 0 w 106"/>
                <a:gd name="T13" fmla="*/ 0 h 117"/>
                <a:gd name="T14" fmla="*/ 106 w 106"/>
                <a:gd name="T15" fmla="*/ 117 h 117"/>
              </a:gdLst>
              <a:ahLst/>
              <a:cxnLst>
                <a:cxn ang="T8">
                  <a:pos x="T0" y="T1"/>
                </a:cxn>
                <a:cxn ang="T9">
                  <a:pos x="T2" y="T3"/>
                </a:cxn>
                <a:cxn ang="T10">
                  <a:pos x="T4" y="T5"/>
                </a:cxn>
                <a:cxn ang="T11">
                  <a:pos x="T6" y="T7"/>
                </a:cxn>
              </a:cxnLst>
              <a:rect l="T12" t="T13" r="T14" b="T15"/>
              <a:pathLst>
                <a:path w="106" h="117">
                  <a:moveTo>
                    <a:pt x="9" y="0"/>
                  </a:moveTo>
                  <a:lnTo>
                    <a:pt x="0" y="10"/>
                  </a:lnTo>
                  <a:lnTo>
                    <a:pt x="106" y="117"/>
                  </a:lnTo>
                  <a:lnTo>
                    <a:pt x="9" y="0"/>
                  </a:lnTo>
                  <a:close/>
                </a:path>
              </a:pathLst>
            </a:custGeom>
            <a:solidFill>
              <a:srgbClr val="000000"/>
            </a:solidFill>
            <a:ln w="9525">
              <a:noFill/>
              <a:round/>
              <a:headEnd/>
              <a:tailEnd/>
            </a:ln>
          </p:spPr>
          <p:txBody>
            <a:bodyPr/>
            <a:lstStyle/>
            <a:p>
              <a:endParaRPr lang="en-US"/>
            </a:p>
          </p:txBody>
        </p:sp>
        <p:sp>
          <p:nvSpPr>
            <p:cNvPr id="130" name="Freeform 128">
              <a:extLst>
                <a:ext uri="{FF2B5EF4-FFF2-40B4-BE49-F238E27FC236}">
                  <a16:creationId xmlns:a16="http://schemas.microsoft.com/office/drawing/2014/main" id="{36171134-7681-4E59-90FA-5109851F0FA7}"/>
                </a:ext>
              </a:extLst>
            </p:cNvPr>
            <p:cNvSpPr>
              <a:spLocks/>
            </p:cNvSpPr>
            <p:nvPr/>
          </p:nvSpPr>
          <p:spPr bwMode="auto">
            <a:xfrm>
              <a:off x="837" y="3230"/>
              <a:ext cx="18" cy="23"/>
            </a:xfrm>
            <a:custGeom>
              <a:avLst/>
              <a:gdLst>
                <a:gd name="T0" fmla="*/ 9 w 106"/>
                <a:gd name="T1" fmla="*/ 0 h 117"/>
                <a:gd name="T2" fmla="*/ 0 w 106"/>
                <a:gd name="T3" fmla="*/ 10 h 117"/>
                <a:gd name="T4" fmla="*/ 106 w 106"/>
                <a:gd name="T5" fmla="*/ 117 h 117"/>
                <a:gd name="T6" fmla="*/ 9 w 106"/>
                <a:gd name="T7" fmla="*/ 0 h 117"/>
                <a:gd name="T8" fmla="*/ 0 60000 65536"/>
                <a:gd name="T9" fmla="*/ 0 60000 65536"/>
                <a:gd name="T10" fmla="*/ 0 60000 65536"/>
                <a:gd name="T11" fmla="*/ 0 60000 65536"/>
                <a:gd name="T12" fmla="*/ 0 w 106"/>
                <a:gd name="T13" fmla="*/ 0 h 117"/>
                <a:gd name="T14" fmla="*/ 106 w 106"/>
                <a:gd name="T15" fmla="*/ 117 h 117"/>
              </a:gdLst>
              <a:ahLst/>
              <a:cxnLst>
                <a:cxn ang="T8">
                  <a:pos x="T0" y="T1"/>
                </a:cxn>
                <a:cxn ang="T9">
                  <a:pos x="T2" y="T3"/>
                </a:cxn>
                <a:cxn ang="T10">
                  <a:pos x="T4" y="T5"/>
                </a:cxn>
                <a:cxn ang="T11">
                  <a:pos x="T6" y="T7"/>
                </a:cxn>
              </a:cxnLst>
              <a:rect l="T12" t="T13" r="T14" b="T15"/>
              <a:pathLst>
                <a:path w="106" h="117">
                  <a:moveTo>
                    <a:pt x="9" y="0"/>
                  </a:moveTo>
                  <a:lnTo>
                    <a:pt x="0" y="10"/>
                  </a:lnTo>
                  <a:lnTo>
                    <a:pt x="106" y="117"/>
                  </a:lnTo>
                  <a:lnTo>
                    <a:pt x="9" y="0"/>
                  </a:lnTo>
                </a:path>
              </a:pathLst>
            </a:custGeom>
            <a:noFill/>
            <a:ln w="0">
              <a:solidFill>
                <a:srgbClr val="000000"/>
              </a:solidFill>
              <a:prstDash val="solid"/>
              <a:round/>
              <a:headEnd/>
              <a:tailEnd/>
            </a:ln>
          </p:spPr>
          <p:txBody>
            <a:bodyPr/>
            <a:lstStyle/>
            <a:p>
              <a:endParaRPr lang="en-US"/>
            </a:p>
          </p:txBody>
        </p:sp>
        <p:sp>
          <p:nvSpPr>
            <p:cNvPr id="131" name="Freeform 129">
              <a:extLst>
                <a:ext uri="{FF2B5EF4-FFF2-40B4-BE49-F238E27FC236}">
                  <a16:creationId xmlns:a16="http://schemas.microsoft.com/office/drawing/2014/main" id="{464520E3-39E7-4D8D-8B92-E361858A6BF7}"/>
                </a:ext>
              </a:extLst>
            </p:cNvPr>
            <p:cNvSpPr>
              <a:spLocks/>
            </p:cNvSpPr>
            <p:nvPr/>
          </p:nvSpPr>
          <p:spPr bwMode="auto">
            <a:xfrm>
              <a:off x="836" y="3232"/>
              <a:ext cx="19" cy="21"/>
            </a:xfrm>
            <a:custGeom>
              <a:avLst/>
              <a:gdLst>
                <a:gd name="T0" fmla="*/ 7 w 113"/>
                <a:gd name="T1" fmla="*/ 0 h 107"/>
                <a:gd name="T2" fmla="*/ 0 w 113"/>
                <a:gd name="T3" fmla="*/ 9 h 107"/>
                <a:gd name="T4" fmla="*/ 113 w 113"/>
                <a:gd name="T5" fmla="*/ 107 h 107"/>
                <a:gd name="T6" fmla="*/ 7 w 113"/>
                <a:gd name="T7" fmla="*/ 0 h 107"/>
                <a:gd name="T8" fmla="*/ 0 60000 65536"/>
                <a:gd name="T9" fmla="*/ 0 60000 65536"/>
                <a:gd name="T10" fmla="*/ 0 60000 65536"/>
                <a:gd name="T11" fmla="*/ 0 60000 65536"/>
                <a:gd name="T12" fmla="*/ 0 w 113"/>
                <a:gd name="T13" fmla="*/ 0 h 107"/>
                <a:gd name="T14" fmla="*/ 113 w 113"/>
                <a:gd name="T15" fmla="*/ 107 h 107"/>
              </a:gdLst>
              <a:ahLst/>
              <a:cxnLst>
                <a:cxn ang="T8">
                  <a:pos x="T0" y="T1"/>
                </a:cxn>
                <a:cxn ang="T9">
                  <a:pos x="T2" y="T3"/>
                </a:cxn>
                <a:cxn ang="T10">
                  <a:pos x="T4" y="T5"/>
                </a:cxn>
                <a:cxn ang="T11">
                  <a:pos x="T6" y="T7"/>
                </a:cxn>
              </a:cxnLst>
              <a:rect l="T12" t="T13" r="T14" b="T15"/>
              <a:pathLst>
                <a:path w="113" h="107">
                  <a:moveTo>
                    <a:pt x="7" y="0"/>
                  </a:moveTo>
                  <a:lnTo>
                    <a:pt x="0" y="9"/>
                  </a:lnTo>
                  <a:lnTo>
                    <a:pt x="113" y="107"/>
                  </a:lnTo>
                  <a:lnTo>
                    <a:pt x="7" y="0"/>
                  </a:lnTo>
                  <a:close/>
                </a:path>
              </a:pathLst>
            </a:custGeom>
            <a:solidFill>
              <a:srgbClr val="000000"/>
            </a:solidFill>
            <a:ln w="9525">
              <a:noFill/>
              <a:round/>
              <a:headEnd/>
              <a:tailEnd/>
            </a:ln>
          </p:spPr>
          <p:txBody>
            <a:bodyPr/>
            <a:lstStyle/>
            <a:p>
              <a:endParaRPr lang="en-US"/>
            </a:p>
          </p:txBody>
        </p:sp>
        <p:sp>
          <p:nvSpPr>
            <p:cNvPr id="132" name="Freeform 130">
              <a:extLst>
                <a:ext uri="{FF2B5EF4-FFF2-40B4-BE49-F238E27FC236}">
                  <a16:creationId xmlns:a16="http://schemas.microsoft.com/office/drawing/2014/main" id="{300CA66B-005D-4385-97EF-4B408237C811}"/>
                </a:ext>
              </a:extLst>
            </p:cNvPr>
            <p:cNvSpPr>
              <a:spLocks/>
            </p:cNvSpPr>
            <p:nvPr/>
          </p:nvSpPr>
          <p:spPr bwMode="auto">
            <a:xfrm>
              <a:off x="836" y="3232"/>
              <a:ext cx="19" cy="21"/>
            </a:xfrm>
            <a:custGeom>
              <a:avLst/>
              <a:gdLst>
                <a:gd name="T0" fmla="*/ 7 w 113"/>
                <a:gd name="T1" fmla="*/ 0 h 107"/>
                <a:gd name="T2" fmla="*/ 0 w 113"/>
                <a:gd name="T3" fmla="*/ 9 h 107"/>
                <a:gd name="T4" fmla="*/ 113 w 113"/>
                <a:gd name="T5" fmla="*/ 107 h 107"/>
                <a:gd name="T6" fmla="*/ 7 w 113"/>
                <a:gd name="T7" fmla="*/ 0 h 107"/>
                <a:gd name="T8" fmla="*/ 0 60000 65536"/>
                <a:gd name="T9" fmla="*/ 0 60000 65536"/>
                <a:gd name="T10" fmla="*/ 0 60000 65536"/>
                <a:gd name="T11" fmla="*/ 0 60000 65536"/>
                <a:gd name="T12" fmla="*/ 0 w 113"/>
                <a:gd name="T13" fmla="*/ 0 h 107"/>
                <a:gd name="T14" fmla="*/ 113 w 113"/>
                <a:gd name="T15" fmla="*/ 107 h 107"/>
              </a:gdLst>
              <a:ahLst/>
              <a:cxnLst>
                <a:cxn ang="T8">
                  <a:pos x="T0" y="T1"/>
                </a:cxn>
                <a:cxn ang="T9">
                  <a:pos x="T2" y="T3"/>
                </a:cxn>
                <a:cxn ang="T10">
                  <a:pos x="T4" y="T5"/>
                </a:cxn>
                <a:cxn ang="T11">
                  <a:pos x="T6" y="T7"/>
                </a:cxn>
              </a:cxnLst>
              <a:rect l="T12" t="T13" r="T14" b="T15"/>
              <a:pathLst>
                <a:path w="113" h="107">
                  <a:moveTo>
                    <a:pt x="7" y="0"/>
                  </a:moveTo>
                  <a:lnTo>
                    <a:pt x="0" y="9"/>
                  </a:lnTo>
                  <a:lnTo>
                    <a:pt x="113" y="107"/>
                  </a:lnTo>
                  <a:lnTo>
                    <a:pt x="7" y="0"/>
                  </a:lnTo>
                </a:path>
              </a:pathLst>
            </a:custGeom>
            <a:noFill/>
            <a:ln w="0">
              <a:solidFill>
                <a:srgbClr val="000000"/>
              </a:solidFill>
              <a:prstDash val="solid"/>
              <a:round/>
              <a:headEnd/>
              <a:tailEnd/>
            </a:ln>
          </p:spPr>
          <p:txBody>
            <a:bodyPr/>
            <a:lstStyle/>
            <a:p>
              <a:endParaRPr lang="en-US"/>
            </a:p>
          </p:txBody>
        </p:sp>
        <p:sp>
          <p:nvSpPr>
            <p:cNvPr id="133" name="Freeform 131">
              <a:extLst>
                <a:ext uri="{FF2B5EF4-FFF2-40B4-BE49-F238E27FC236}">
                  <a16:creationId xmlns:a16="http://schemas.microsoft.com/office/drawing/2014/main" id="{6E2A3F01-06A6-4227-A4FD-9AD55AE96849}"/>
                </a:ext>
              </a:extLst>
            </p:cNvPr>
            <p:cNvSpPr>
              <a:spLocks/>
            </p:cNvSpPr>
            <p:nvPr/>
          </p:nvSpPr>
          <p:spPr bwMode="auto">
            <a:xfrm>
              <a:off x="835" y="3233"/>
              <a:ext cx="20" cy="20"/>
            </a:xfrm>
            <a:custGeom>
              <a:avLst/>
              <a:gdLst>
                <a:gd name="T0" fmla="*/ 7 w 120"/>
                <a:gd name="T1" fmla="*/ 0 h 98"/>
                <a:gd name="T2" fmla="*/ 0 w 120"/>
                <a:gd name="T3" fmla="*/ 11 h 98"/>
                <a:gd name="T4" fmla="*/ 120 w 120"/>
                <a:gd name="T5" fmla="*/ 98 h 98"/>
                <a:gd name="T6" fmla="*/ 7 w 120"/>
                <a:gd name="T7" fmla="*/ 0 h 98"/>
                <a:gd name="T8" fmla="*/ 0 60000 65536"/>
                <a:gd name="T9" fmla="*/ 0 60000 65536"/>
                <a:gd name="T10" fmla="*/ 0 60000 65536"/>
                <a:gd name="T11" fmla="*/ 0 60000 65536"/>
                <a:gd name="T12" fmla="*/ 0 w 120"/>
                <a:gd name="T13" fmla="*/ 0 h 98"/>
                <a:gd name="T14" fmla="*/ 120 w 120"/>
                <a:gd name="T15" fmla="*/ 98 h 98"/>
              </a:gdLst>
              <a:ahLst/>
              <a:cxnLst>
                <a:cxn ang="T8">
                  <a:pos x="T0" y="T1"/>
                </a:cxn>
                <a:cxn ang="T9">
                  <a:pos x="T2" y="T3"/>
                </a:cxn>
                <a:cxn ang="T10">
                  <a:pos x="T4" y="T5"/>
                </a:cxn>
                <a:cxn ang="T11">
                  <a:pos x="T6" y="T7"/>
                </a:cxn>
              </a:cxnLst>
              <a:rect l="T12" t="T13" r="T14" b="T15"/>
              <a:pathLst>
                <a:path w="120" h="98">
                  <a:moveTo>
                    <a:pt x="7" y="0"/>
                  </a:moveTo>
                  <a:lnTo>
                    <a:pt x="0" y="11"/>
                  </a:lnTo>
                  <a:lnTo>
                    <a:pt x="120" y="98"/>
                  </a:lnTo>
                  <a:lnTo>
                    <a:pt x="7" y="0"/>
                  </a:lnTo>
                  <a:close/>
                </a:path>
              </a:pathLst>
            </a:custGeom>
            <a:solidFill>
              <a:srgbClr val="000000"/>
            </a:solidFill>
            <a:ln w="9525">
              <a:noFill/>
              <a:round/>
              <a:headEnd/>
              <a:tailEnd/>
            </a:ln>
          </p:spPr>
          <p:txBody>
            <a:bodyPr/>
            <a:lstStyle/>
            <a:p>
              <a:endParaRPr lang="en-US"/>
            </a:p>
          </p:txBody>
        </p:sp>
        <p:sp>
          <p:nvSpPr>
            <p:cNvPr id="134" name="Freeform 132">
              <a:extLst>
                <a:ext uri="{FF2B5EF4-FFF2-40B4-BE49-F238E27FC236}">
                  <a16:creationId xmlns:a16="http://schemas.microsoft.com/office/drawing/2014/main" id="{E639282F-6EAA-48F7-ADDD-6DFE085ABC4C}"/>
                </a:ext>
              </a:extLst>
            </p:cNvPr>
            <p:cNvSpPr>
              <a:spLocks/>
            </p:cNvSpPr>
            <p:nvPr/>
          </p:nvSpPr>
          <p:spPr bwMode="auto">
            <a:xfrm>
              <a:off x="835" y="3233"/>
              <a:ext cx="20" cy="20"/>
            </a:xfrm>
            <a:custGeom>
              <a:avLst/>
              <a:gdLst>
                <a:gd name="T0" fmla="*/ 7 w 120"/>
                <a:gd name="T1" fmla="*/ 0 h 98"/>
                <a:gd name="T2" fmla="*/ 0 w 120"/>
                <a:gd name="T3" fmla="*/ 11 h 98"/>
                <a:gd name="T4" fmla="*/ 120 w 120"/>
                <a:gd name="T5" fmla="*/ 98 h 98"/>
                <a:gd name="T6" fmla="*/ 7 w 120"/>
                <a:gd name="T7" fmla="*/ 0 h 98"/>
                <a:gd name="T8" fmla="*/ 0 60000 65536"/>
                <a:gd name="T9" fmla="*/ 0 60000 65536"/>
                <a:gd name="T10" fmla="*/ 0 60000 65536"/>
                <a:gd name="T11" fmla="*/ 0 60000 65536"/>
                <a:gd name="T12" fmla="*/ 0 w 120"/>
                <a:gd name="T13" fmla="*/ 0 h 98"/>
                <a:gd name="T14" fmla="*/ 120 w 120"/>
                <a:gd name="T15" fmla="*/ 98 h 98"/>
              </a:gdLst>
              <a:ahLst/>
              <a:cxnLst>
                <a:cxn ang="T8">
                  <a:pos x="T0" y="T1"/>
                </a:cxn>
                <a:cxn ang="T9">
                  <a:pos x="T2" y="T3"/>
                </a:cxn>
                <a:cxn ang="T10">
                  <a:pos x="T4" y="T5"/>
                </a:cxn>
                <a:cxn ang="T11">
                  <a:pos x="T6" y="T7"/>
                </a:cxn>
              </a:cxnLst>
              <a:rect l="T12" t="T13" r="T14" b="T15"/>
              <a:pathLst>
                <a:path w="120" h="98">
                  <a:moveTo>
                    <a:pt x="7" y="0"/>
                  </a:moveTo>
                  <a:lnTo>
                    <a:pt x="0" y="11"/>
                  </a:lnTo>
                  <a:lnTo>
                    <a:pt x="120" y="98"/>
                  </a:lnTo>
                  <a:lnTo>
                    <a:pt x="7" y="0"/>
                  </a:lnTo>
                </a:path>
              </a:pathLst>
            </a:custGeom>
            <a:noFill/>
            <a:ln w="0">
              <a:solidFill>
                <a:srgbClr val="000000"/>
              </a:solidFill>
              <a:prstDash val="solid"/>
              <a:round/>
              <a:headEnd/>
              <a:tailEnd/>
            </a:ln>
          </p:spPr>
          <p:txBody>
            <a:bodyPr/>
            <a:lstStyle/>
            <a:p>
              <a:endParaRPr lang="en-US"/>
            </a:p>
          </p:txBody>
        </p:sp>
        <p:sp>
          <p:nvSpPr>
            <p:cNvPr id="135" name="Freeform 133">
              <a:extLst>
                <a:ext uri="{FF2B5EF4-FFF2-40B4-BE49-F238E27FC236}">
                  <a16:creationId xmlns:a16="http://schemas.microsoft.com/office/drawing/2014/main" id="{CAAC2E5D-4101-4B98-94F8-8F46672F3096}"/>
                </a:ext>
              </a:extLst>
            </p:cNvPr>
            <p:cNvSpPr>
              <a:spLocks/>
            </p:cNvSpPr>
            <p:nvPr/>
          </p:nvSpPr>
          <p:spPr bwMode="auto">
            <a:xfrm>
              <a:off x="834" y="3236"/>
              <a:ext cx="21" cy="17"/>
            </a:xfrm>
            <a:custGeom>
              <a:avLst/>
              <a:gdLst>
                <a:gd name="T0" fmla="*/ 6 w 126"/>
                <a:gd name="T1" fmla="*/ 0 h 87"/>
                <a:gd name="T2" fmla="*/ 0 w 126"/>
                <a:gd name="T3" fmla="*/ 12 h 87"/>
                <a:gd name="T4" fmla="*/ 126 w 126"/>
                <a:gd name="T5" fmla="*/ 87 h 87"/>
                <a:gd name="T6" fmla="*/ 6 w 126"/>
                <a:gd name="T7" fmla="*/ 0 h 87"/>
                <a:gd name="T8" fmla="*/ 0 60000 65536"/>
                <a:gd name="T9" fmla="*/ 0 60000 65536"/>
                <a:gd name="T10" fmla="*/ 0 60000 65536"/>
                <a:gd name="T11" fmla="*/ 0 60000 65536"/>
                <a:gd name="T12" fmla="*/ 0 w 126"/>
                <a:gd name="T13" fmla="*/ 0 h 87"/>
                <a:gd name="T14" fmla="*/ 126 w 126"/>
                <a:gd name="T15" fmla="*/ 87 h 87"/>
              </a:gdLst>
              <a:ahLst/>
              <a:cxnLst>
                <a:cxn ang="T8">
                  <a:pos x="T0" y="T1"/>
                </a:cxn>
                <a:cxn ang="T9">
                  <a:pos x="T2" y="T3"/>
                </a:cxn>
                <a:cxn ang="T10">
                  <a:pos x="T4" y="T5"/>
                </a:cxn>
                <a:cxn ang="T11">
                  <a:pos x="T6" y="T7"/>
                </a:cxn>
              </a:cxnLst>
              <a:rect l="T12" t="T13" r="T14" b="T15"/>
              <a:pathLst>
                <a:path w="126" h="87">
                  <a:moveTo>
                    <a:pt x="6" y="0"/>
                  </a:moveTo>
                  <a:lnTo>
                    <a:pt x="0" y="12"/>
                  </a:lnTo>
                  <a:lnTo>
                    <a:pt x="126" y="87"/>
                  </a:lnTo>
                  <a:lnTo>
                    <a:pt x="6" y="0"/>
                  </a:lnTo>
                  <a:close/>
                </a:path>
              </a:pathLst>
            </a:custGeom>
            <a:solidFill>
              <a:srgbClr val="000000"/>
            </a:solidFill>
            <a:ln w="9525">
              <a:noFill/>
              <a:round/>
              <a:headEnd/>
              <a:tailEnd/>
            </a:ln>
          </p:spPr>
          <p:txBody>
            <a:bodyPr/>
            <a:lstStyle/>
            <a:p>
              <a:endParaRPr lang="en-US"/>
            </a:p>
          </p:txBody>
        </p:sp>
        <p:sp>
          <p:nvSpPr>
            <p:cNvPr id="136" name="Freeform 134">
              <a:extLst>
                <a:ext uri="{FF2B5EF4-FFF2-40B4-BE49-F238E27FC236}">
                  <a16:creationId xmlns:a16="http://schemas.microsoft.com/office/drawing/2014/main" id="{3DCCA43C-6D62-490A-9FDC-779B0FF35BD5}"/>
                </a:ext>
              </a:extLst>
            </p:cNvPr>
            <p:cNvSpPr>
              <a:spLocks/>
            </p:cNvSpPr>
            <p:nvPr/>
          </p:nvSpPr>
          <p:spPr bwMode="auto">
            <a:xfrm>
              <a:off x="834" y="3236"/>
              <a:ext cx="21" cy="17"/>
            </a:xfrm>
            <a:custGeom>
              <a:avLst/>
              <a:gdLst>
                <a:gd name="T0" fmla="*/ 6 w 126"/>
                <a:gd name="T1" fmla="*/ 0 h 87"/>
                <a:gd name="T2" fmla="*/ 0 w 126"/>
                <a:gd name="T3" fmla="*/ 12 h 87"/>
                <a:gd name="T4" fmla="*/ 126 w 126"/>
                <a:gd name="T5" fmla="*/ 87 h 87"/>
                <a:gd name="T6" fmla="*/ 6 w 126"/>
                <a:gd name="T7" fmla="*/ 0 h 87"/>
                <a:gd name="T8" fmla="*/ 0 60000 65536"/>
                <a:gd name="T9" fmla="*/ 0 60000 65536"/>
                <a:gd name="T10" fmla="*/ 0 60000 65536"/>
                <a:gd name="T11" fmla="*/ 0 60000 65536"/>
                <a:gd name="T12" fmla="*/ 0 w 126"/>
                <a:gd name="T13" fmla="*/ 0 h 87"/>
                <a:gd name="T14" fmla="*/ 126 w 126"/>
                <a:gd name="T15" fmla="*/ 87 h 87"/>
              </a:gdLst>
              <a:ahLst/>
              <a:cxnLst>
                <a:cxn ang="T8">
                  <a:pos x="T0" y="T1"/>
                </a:cxn>
                <a:cxn ang="T9">
                  <a:pos x="T2" y="T3"/>
                </a:cxn>
                <a:cxn ang="T10">
                  <a:pos x="T4" y="T5"/>
                </a:cxn>
                <a:cxn ang="T11">
                  <a:pos x="T6" y="T7"/>
                </a:cxn>
              </a:cxnLst>
              <a:rect l="T12" t="T13" r="T14" b="T15"/>
              <a:pathLst>
                <a:path w="126" h="87">
                  <a:moveTo>
                    <a:pt x="6" y="0"/>
                  </a:moveTo>
                  <a:lnTo>
                    <a:pt x="0" y="12"/>
                  </a:lnTo>
                  <a:lnTo>
                    <a:pt x="126" y="87"/>
                  </a:lnTo>
                  <a:lnTo>
                    <a:pt x="6" y="0"/>
                  </a:lnTo>
                </a:path>
              </a:pathLst>
            </a:custGeom>
            <a:noFill/>
            <a:ln w="0">
              <a:solidFill>
                <a:srgbClr val="000000"/>
              </a:solidFill>
              <a:prstDash val="solid"/>
              <a:round/>
              <a:headEnd/>
              <a:tailEnd/>
            </a:ln>
          </p:spPr>
          <p:txBody>
            <a:bodyPr/>
            <a:lstStyle/>
            <a:p>
              <a:endParaRPr lang="en-US"/>
            </a:p>
          </p:txBody>
        </p:sp>
        <p:sp>
          <p:nvSpPr>
            <p:cNvPr id="137" name="Freeform 135">
              <a:extLst>
                <a:ext uri="{FF2B5EF4-FFF2-40B4-BE49-F238E27FC236}">
                  <a16:creationId xmlns:a16="http://schemas.microsoft.com/office/drawing/2014/main" id="{3902CFC6-21DC-4244-A586-66A993DEEEC4}"/>
                </a:ext>
              </a:extLst>
            </p:cNvPr>
            <p:cNvSpPr>
              <a:spLocks/>
            </p:cNvSpPr>
            <p:nvPr/>
          </p:nvSpPr>
          <p:spPr bwMode="auto">
            <a:xfrm>
              <a:off x="833" y="3238"/>
              <a:ext cx="22" cy="15"/>
            </a:xfrm>
            <a:custGeom>
              <a:avLst/>
              <a:gdLst>
                <a:gd name="T0" fmla="*/ 5 w 131"/>
                <a:gd name="T1" fmla="*/ 0 h 75"/>
                <a:gd name="T2" fmla="*/ 0 w 131"/>
                <a:gd name="T3" fmla="*/ 12 h 75"/>
                <a:gd name="T4" fmla="*/ 131 w 131"/>
                <a:gd name="T5" fmla="*/ 75 h 75"/>
                <a:gd name="T6" fmla="*/ 5 w 131"/>
                <a:gd name="T7" fmla="*/ 0 h 75"/>
                <a:gd name="T8" fmla="*/ 0 60000 65536"/>
                <a:gd name="T9" fmla="*/ 0 60000 65536"/>
                <a:gd name="T10" fmla="*/ 0 60000 65536"/>
                <a:gd name="T11" fmla="*/ 0 60000 65536"/>
                <a:gd name="T12" fmla="*/ 0 w 131"/>
                <a:gd name="T13" fmla="*/ 0 h 75"/>
                <a:gd name="T14" fmla="*/ 131 w 131"/>
                <a:gd name="T15" fmla="*/ 75 h 75"/>
              </a:gdLst>
              <a:ahLst/>
              <a:cxnLst>
                <a:cxn ang="T8">
                  <a:pos x="T0" y="T1"/>
                </a:cxn>
                <a:cxn ang="T9">
                  <a:pos x="T2" y="T3"/>
                </a:cxn>
                <a:cxn ang="T10">
                  <a:pos x="T4" y="T5"/>
                </a:cxn>
                <a:cxn ang="T11">
                  <a:pos x="T6" y="T7"/>
                </a:cxn>
              </a:cxnLst>
              <a:rect l="T12" t="T13" r="T14" b="T15"/>
              <a:pathLst>
                <a:path w="131" h="75">
                  <a:moveTo>
                    <a:pt x="5" y="0"/>
                  </a:moveTo>
                  <a:lnTo>
                    <a:pt x="0" y="12"/>
                  </a:lnTo>
                  <a:lnTo>
                    <a:pt x="131" y="75"/>
                  </a:lnTo>
                  <a:lnTo>
                    <a:pt x="5" y="0"/>
                  </a:lnTo>
                  <a:close/>
                </a:path>
              </a:pathLst>
            </a:custGeom>
            <a:solidFill>
              <a:srgbClr val="000000"/>
            </a:solidFill>
            <a:ln w="9525">
              <a:noFill/>
              <a:round/>
              <a:headEnd/>
              <a:tailEnd/>
            </a:ln>
          </p:spPr>
          <p:txBody>
            <a:bodyPr/>
            <a:lstStyle/>
            <a:p>
              <a:endParaRPr lang="en-US"/>
            </a:p>
          </p:txBody>
        </p:sp>
        <p:sp>
          <p:nvSpPr>
            <p:cNvPr id="138" name="Freeform 136">
              <a:extLst>
                <a:ext uri="{FF2B5EF4-FFF2-40B4-BE49-F238E27FC236}">
                  <a16:creationId xmlns:a16="http://schemas.microsoft.com/office/drawing/2014/main" id="{C2DFD5BD-1489-43CC-A8C3-D6F90064BBB6}"/>
                </a:ext>
              </a:extLst>
            </p:cNvPr>
            <p:cNvSpPr>
              <a:spLocks/>
            </p:cNvSpPr>
            <p:nvPr/>
          </p:nvSpPr>
          <p:spPr bwMode="auto">
            <a:xfrm>
              <a:off x="833" y="3238"/>
              <a:ext cx="22" cy="15"/>
            </a:xfrm>
            <a:custGeom>
              <a:avLst/>
              <a:gdLst>
                <a:gd name="T0" fmla="*/ 5 w 131"/>
                <a:gd name="T1" fmla="*/ 0 h 75"/>
                <a:gd name="T2" fmla="*/ 0 w 131"/>
                <a:gd name="T3" fmla="*/ 12 h 75"/>
                <a:gd name="T4" fmla="*/ 131 w 131"/>
                <a:gd name="T5" fmla="*/ 75 h 75"/>
                <a:gd name="T6" fmla="*/ 5 w 131"/>
                <a:gd name="T7" fmla="*/ 0 h 75"/>
                <a:gd name="T8" fmla="*/ 0 60000 65536"/>
                <a:gd name="T9" fmla="*/ 0 60000 65536"/>
                <a:gd name="T10" fmla="*/ 0 60000 65536"/>
                <a:gd name="T11" fmla="*/ 0 60000 65536"/>
                <a:gd name="T12" fmla="*/ 0 w 131"/>
                <a:gd name="T13" fmla="*/ 0 h 75"/>
                <a:gd name="T14" fmla="*/ 131 w 131"/>
                <a:gd name="T15" fmla="*/ 75 h 75"/>
              </a:gdLst>
              <a:ahLst/>
              <a:cxnLst>
                <a:cxn ang="T8">
                  <a:pos x="T0" y="T1"/>
                </a:cxn>
                <a:cxn ang="T9">
                  <a:pos x="T2" y="T3"/>
                </a:cxn>
                <a:cxn ang="T10">
                  <a:pos x="T4" y="T5"/>
                </a:cxn>
                <a:cxn ang="T11">
                  <a:pos x="T6" y="T7"/>
                </a:cxn>
              </a:cxnLst>
              <a:rect l="T12" t="T13" r="T14" b="T15"/>
              <a:pathLst>
                <a:path w="131" h="75">
                  <a:moveTo>
                    <a:pt x="5" y="0"/>
                  </a:moveTo>
                  <a:lnTo>
                    <a:pt x="0" y="12"/>
                  </a:lnTo>
                  <a:lnTo>
                    <a:pt x="131" y="75"/>
                  </a:lnTo>
                  <a:lnTo>
                    <a:pt x="5" y="0"/>
                  </a:lnTo>
                </a:path>
              </a:pathLst>
            </a:custGeom>
            <a:noFill/>
            <a:ln w="0">
              <a:solidFill>
                <a:srgbClr val="000000"/>
              </a:solidFill>
              <a:prstDash val="solid"/>
              <a:round/>
              <a:headEnd/>
              <a:tailEnd/>
            </a:ln>
          </p:spPr>
          <p:txBody>
            <a:bodyPr/>
            <a:lstStyle/>
            <a:p>
              <a:endParaRPr lang="en-US"/>
            </a:p>
          </p:txBody>
        </p:sp>
        <p:sp>
          <p:nvSpPr>
            <p:cNvPr id="139" name="Freeform 137">
              <a:extLst>
                <a:ext uri="{FF2B5EF4-FFF2-40B4-BE49-F238E27FC236}">
                  <a16:creationId xmlns:a16="http://schemas.microsoft.com/office/drawing/2014/main" id="{84FF173C-14C1-436A-8382-C9C5F3A1458F}"/>
                </a:ext>
              </a:extLst>
            </p:cNvPr>
            <p:cNvSpPr>
              <a:spLocks/>
            </p:cNvSpPr>
            <p:nvPr/>
          </p:nvSpPr>
          <p:spPr bwMode="auto">
            <a:xfrm>
              <a:off x="832" y="3240"/>
              <a:ext cx="23" cy="13"/>
            </a:xfrm>
            <a:custGeom>
              <a:avLst/>
              <a:gdLst>
                <a:gd name="T0" fmla="*/ 5 w 136"/>
                <a:gd name="T1" fmla="*/ 0 h 63"/>
                <a:gd name="T2" fmla="*/ 0 w 136"/>
                <a:gd name="T3" fmla="*/ 12 h 63"/>
                <a:gd name="T4" fmla="*/ 136 w 136"/>
                <a:gd name="T5" fmla="*/ 63 h 63"/>
                <a:gd name="T6" fmla="*/ 5 w 136"/>
                <a:gd name="T7" fmla="*/ 0 h 63"/>
                <a:gd name="T8" fmla="*/ 0 60000 65536"/>
                <a:gd name="T9" fmla="*/ 0 60000 65536"/>
                <a:gd name="T10" fmla="*/ 0 60000 65536"/>
                <a:gd name="T11" fmla="*/ 0 60000 65536"/>
                <a:gd name="T12" fmla="*/ 0 w 136"/>
                <a:gd name="T13" fmla="*/ 0 h 63"/>
                <a:gd name="T14" fmla="*/ 136 w 136"/>
                <a:gd name="T15" fmla="*/ 63 h 63"/>
              </a:gdLst>
              <a:ahLst/>
              <a:cxnLst>
                <a:cxn ang="T8">
                  <a:pos x="T0" y="T1"/>
                </a:cxn>
                <a:cxn ang="T9">
                  <a:pos x="T2" y="T3"/>
                </a:cxn>
                <a:cxn ang="T10">
                  <a:pos x="T4" y="T5"/>
                </a:cxn>
                <a:cxn ang="T11">
                  <a:pos x="T6" y="T7"/>
                </a:cxn>
              </a:cxnLst>
              <a:rect l="T12" t="T13" r="T14" b="T15"/>
              <a:pathLst>
                <a:path w="136" h="63">
                  <a:moveTo>
                    <a:pt x="5" y="0"/>
                  </a:moveTo>
                  <a:lnTo>
                    <a:pt x="0" y="12"/>
                  </a:lnTo>
                  <a:lnTo>
                    <a:pt x="136" y="63"/>
                  </a:lnTo>
                  <a:lnTo>
                    <a:pt x="5" y="0"/>
                  </a:lnTo>
                  <a:close/>
                </a:path>
              </a:pathLst>
            </a:custGeom>
            <a:solidFill>
              <a:srgbClr val="000000"/>
            </a:solidFill>
            <a:ln w="9525">
              <a:noFill/>
              <a:round/>
              <a:headEnd/>
              <a:tailEnd/>
            </a:ln>
          </p:spPr>
          <p:txBody>
            <a:bodyPr/>
            <a:lstStyle/>
            <a:p>
              <a:endParaRPr lang="en-US"/>
            </a:p>
          </p:txBody>
        </p:sp>
        <p:sp>
          <p:nvSpPr>
            <p:cNvPr id="140" name="Freeform 138">
              <a:extLst>
                <a:ext uri="{FF2B5EF4-FFF2-40B4-BE49-F238E27FC236}">
                  <a16:creationId xmlns:a16="http://schemas.microsoft.com/office/drawing/2014/main" id="{BD2348BE-B2E3-499D-AF91-55A48513093F}"/>
                </a:ext>
              </a:extLst>
            </p:cNvPr>
            <p:cNvSpPr>
              <a:spLocks/>
            </p:cNvSpPr>
            <p:nvPr/>
          </p:nvSpPr>
          <p:spPr bwMode="auto">
            <a:xfrm>
              <a:off x="832" y="3240"/>
              <a:ext cx="23" cy="13"/>
            </a:xfrm>
            <a:custGeom>
              <a:avLst/>
              <a:gdLst>
                <a:gd name="T0" fmla="*/ 5 w 136"/>
                <a:gd name="T1" fmla="*/ 0 h 63"/>
                <a:gd name="T2" fmla="*/ 0 w 136"/>
                <a:gd name="T3" fmla="*/ 12 h 63"/>
                <a:gd name="T4" fmla="*/ 136 w 136"/>
                <a:gd name="T5" fmla="*/ 63 h 63"/>
                <a:gd name="T6" fmla="*/ 5 w 136"/>
                <a:gd name="T7" fmla="*/ 0 h 63"/>
                <a:gd name="T8" fmla="*/ 0 60000 65536"/>
                <a:gd name="T9" fmla="*/ 0 60000 65536"/>
                <a:gd name="T10" fmla="*/ 0 60000 65536"/>
                <a:gd name="T11" fmla="*/ 0 60000 65536"/>
                <a:gd name="T12" fmla="*/ 0 w 136"/>
                <a:gd name="T13" fmla="*/ 0 h 63"/>
                <a:gd name="T14" fmla="*/ 136 w 136"/>
                <a:gd name="T15" fmla="*/ 63 h 63"/>
              </a:gdLst>
              <a:ahLst/>
              <a:cxnLst>
                <a:cxn ang="T8">
                  <a:pos x="T0" y="T1"/>
                </a:cxn>
                <a:cxn ang="T9">
                  <a:pos x="T2" y="T3"/>
                </a:cxn>
                <a:cxn ang="T10">
                  <a:pos x="T4" y="T5"/>
                </a:cxn>
                <a:cxn ang="T11">
                  <a:pos x="T6" y="T7"/>
                </a:cxn>
              </a:cxnLst>
              <a:rect l="T12" t="T13" r="T14" b="T15"/>
              <a:pathLst>
                <a:path w="136" h="63">
                  <a:moveTo>
                    <a:pt x="5" y="0"/>
                  </a:moveTo>
                  <a:lnTo>
                    <a:pt x="0" y="12"/>
                  </a:lnTo>
                  <a:lnTo>
                    <a:pt x="136" y="63"/>
                  </a:lnTo>
                  <a:lnTo>
                    <a:pt x="5" y="0"/>
                  </a:lnTo>
                </a:path>
              </a:pathLst>
            </a:custGeom>
            <a:noFill/>
            <a:ln w="0">
              <a:solidFill>
                <a:srgbClr val="000000"/>
              </a:solidFill>
              <a:prstDash val="solid"/>
              <a:round/>
              <a:headEnd/>
              <a:tailEnd/>
            </a:ln>
          </p:spPr>
          <p:txBody>
            <a:bodyPr/>
            <a:lstStyle/>
            <a:p>
              <a:endParaRPr lang="en-US"/>
            </a:p>
          </p:txBody>
        </p:sp>
        <p:sp>
          <p:nvSpPr>
            <p:cNvPr id="141" name="Freeform 139">
              <a:extLst>
                <a:ext uri="{FF2B5EF4-FFF2-40B4-BE49-F238E27FC236}">
                  <a16:creationId xmlns:a16="http://schemas.microsoft.com/office/drawing/2014/main" id="{60E6266B-88A4-499C-BEBA-820292AD651B}"/>
                </a:ext>
              </a:extLst>
            </p:cNvPr>
            <p:cNvSpPr>
              <a:spLocks/>
            </p:cNvSpPr>
            <p:nvPr/>
          </p:nvSpPr>
          <p:spPr bwMode="auto">
            <a:xfrm>
              <a:off x="832" y="3243"/>
              <a:ext cx="23" cy="10"/>
            </a:xfrm>
            <a:custGeom>
              <a:avLst/>
              <a:gdLst>
                <a:gd name="T0" fmla="*/ 3 w 139"/>
                <a:gd name="T1" fmla="*/ 0 h 51"/>
                <a:gd name="T2" fmla="*/ 0 w 139"/>
                <a:gd name="T3" fmla="*/ 13 h 51"/>
                <a:gd name="T4" fmla="*/ 139 w 139"/>
                <a:gd name="T5" fmla="*/ 51 h 51"/>
                <a:gd name="T6" fmla="*/ 3 w 139"/>
                <a:gd name="T7" fmla="*/ 0 h 51"/>
                <a:gd name="T8" fmla="*/ 0 60000 65536"/>
                <a:gd name="T9" fmla="*/ 0 60000 65536"/>
                <a:gd name="T10" fmla="*/ 0 60000 65536"/>
                <a:gd name="T11" fmla="*/ 0 60000 65536"/>
                <a:gd name="T12" fmla="*/ 0 w 139"/>
                <a:gd name="T13" fmla="*/ 0 h 51"/>
                <a:gd name="T14" fmla="*/ 139 w 139"/>
                <a:gd name="T15" fmla="*/ 51 h 51"/>
              </a:gdLst>
              <a:ahLst/>
              <a:cxnLst>
                <a:cxn ang="T8">
                  <a:pos x="T0" y="T1"/>
                </a:cxn>
                <a:cxn ang="T9">
                  <a:pos x="T2" y="T3"/>
                </a:cxn>
                <a:cxn ang="T10">
                  <a:pos x="T4" y="T5"/>
                </a:cxn>
                <a:cxn ang="T11">
                  <a:pos x="T6" y="T7"/>
                </a:cxn>
              </a:cxnLst>
              <a:rect l="T12" t="T13" r="T14" b="T15"/>
              <a:pathLst>
                <a:path w="139" h="51">
                  <a:moveTo>
                    <a:pt x="3" y="0"/>
                  </a:moveTo>
                  <a:lnTo>
                    <a:pt x="0" y="13"/>
                  </a:lnTo>
                  <a:lnTo>
                    <a:pt x="139" y="51"/>
                  </a:lnTo>
                  <a:lnTo>
                    <a:pt x="3" y="0"/>
                  </a:lnTo>
                  <a:close/>
                </a:path>
              </a:pathLst>
            </a:custGeom>
            <a:solidFill>
              <a:srgbClr val="000000"/>
            </a:solidFill>
            <a:ln w="9525">
              <a:noFill/>
              <a:round/>
              <a:headEnd/>
              <a:tailEnd/>
            </a:ln>
          </p:spPr>
          <p:txBody>
            <a:bodyPr/>
            <a:lstStyle/>
            <a:p>
              <a:endParaRPr lang="en-US"/>
            </a:p>
          </p:txBody>
        </p:sp>
        <p:sp>
          <p:nvSpPr>
            <p:cNvPr id="142" name="Freeform 140">
              <a:extLst>
                <a:ext uri="{FF2B5EF4-FFF2-40B4-BE49-F238E27FC236}">
                  <a16:creationId xmlns:a16="http://schemas.microsoft.com/office/drawing/2014/main" id="{00DEF731-ACA3-4859-B755-FC37062CF7CE}"/>
                </a:ext>
              </a:extLst>
            </p:cNvPr>
            <p:cNvSpPr>
              <a:spLocks/>
            </p:cNvSpPr>
            <p:nvPr/>
          </p:nvSpPr>
          <p:spPr bwMode="auto">
            <a:xfrm>
              <a:off x="832" y="3243"/>
              <a:ext cx="23" cy="10"/>
            </a:xfrm>
            <a:custGeom>
              <a:avLst/>
              <a:gdLst>
                <a:gd name="T0" fmla="*/ 3 w 139"/>
                <a:gd name="T1" fmla="*/ 0 h 51"/>
                <a:gd name="T2" fmla="*/ 0 w 139"/>
                <a:gd name="T3" fmla="*/ 13 h 51"/>
                <a:gd name="T4" fmla="*/ 139 w 139"/>
                <a:gd name="T5" fmla="*/ 51 h 51"/>
                <a:gd name="T6" fmla="*/ 3 w 139"/>
                <a:gd name="T7" fmla="*/ 0 h 51"/>
                <a:gd name="T8" fmla="*/ 0 60000 65536"/>
                <a:gd name="T9" fmla="*/ 0 60000 65536"/>
                <a:gd name="T10" fmla="*/ 0 60000 65536"/>
                <a:gd name="T11" fmla="*/ 0 60000 65536"/>
                <a:gd name="T12" fmla="*/ 0 w 139"/>
                <a:gd name="T13" fmla="*/ 0 h 51"/>
                <a:gd name="T14" fmla="*/ 139 w 139"/>
                <a:gd name="T15" fmla="*/ 51 h 51"/>
              </a:gdLst>
              <a:ahLst/>
              <a:cxnLst>
                <a:cxn ang="T8">
                  <a:pos x="T0" y="T1"/>
                </a:cxn>
                <a:cxn ang="T9">
                  <a:pos x="T2" y="T3"/>
                </a:cxn>
                <a:cxn ang="T10">
                  <a:pos x="T4" y="T5"/>
                </a:cxn>
                <a:cxn ang="T11">
                  <a:pos x="T6" y="T7"/>
                </a:cxn>
              </a:cxnLst>
              <a:rect l="T12" t="T13" r="T14" b="T15"/>
              <a:pathLst>
                <a:path w="139" h="51">
                  <a:moveTo>
                    <a:pt x="3" y="0"/>
                  </a:moveTo>
                  <a:lnTo>
                    <a:pt x="0" y="13"/>
                  </a:lnTo>
                  <a:lnTo>
                    <a:pt x="139" y="51"/>
                  </a:lnTo>
                  <a:lnTo>
                    <a:pt x="3" y="0"/>
                  </a:lnTo>
                </a:path>
              </a:pathLst>
            </a:custGeom>
            <a:noFill/>
            <a:ln w="0">
              <a:solidFill>
                <a:srgbClr val="000000"/>
              </a:solidFill>
              <a:prstDash val="solid"/>
              <a:round/>
              <a:headEnd/>
              <a:tailEnd/>
            </a:ln>
          </p:spPr>
          <p:txBody>
            <a:bodyPr/>
            <a:lstStyle/>
            <a:p>
              <a:endParaRPr lang="en-US"/>
            </a:p>
          </p:txBody>
        </p:sp>
        <p:sp>
          <p:nvSpPr>
            <p:cNvPr id="143" name="Freeform 141">
              <a:extLst>
                <a:ext uri="{FF2B5EF4-FFF2-40B4-BE49-F238E27FC236}">
                  <a16:creationId xmlns:a16="http://schemas.microsoft.com/office/drawing/2014/main" id="{A23BED0B-3B09-413D-900C-A9F5E82537C8}"/>
                </a:ext>
              </a:extLst>
            </p:cNvPr>
            <p:cNvSpPr>
              <a:spLocks/>
            </p:cNvSpPr>
            <p:nvPr/>
          </p:nvSpPr>
          <p:spPr bwMode="auto">
            <a:xfrm>
              <a:off x="831" y="3245"/>
              <a:ext cx="24" cy="8"/>
            </a:xfrm>
            <a:custGeom>
              <a:avLst/>
              <a:gdLst>
                <a:gd name="T0" fmla="*/ 2 w 141"/>
                <a:gd name="T1" fmla="*/ 0 h 38"/>
                <a:gd name="T2" fmla="*/ 0 w 141"/>
                <a:gd name="T3" fmla="*/ 12 h 38"/>
                <a:gd name="T4" fmla="*/ 141 w 141"/>
                <a:gd name="T5" fmla="*/ 38 h 38"/>
                <a:gd name="T6" fmla="*/ 2 w 141"/>
                <a:gd name="T7" fmla="*/ 0 h 38"/>
                <a:gd name="T8" fmla="*/ 0 60000 65536"/>
                <a:gd name="T9" fmla="*/ 0 60000 65536"/>
                <a:gd name="T10" fmla="*/ 0 60000 65536"/>
                <a:gd name="T11" fmla="*/ 0 60000 65536"/>
                <a:gd name="T12" fmla="*/ 0 w 141"/>
                <a:gd name="T13" fmla="*/ 0 h 38"/>
                <a:gd name="T14" fmla="*/ 141 w 141"/>
                <a:gd name="T15" fmla="*/ 38 h 38"/>
              </a:gdLst>
              <a:ahLst/>
              <a:cxnLst>
                <a:cxn ang="T8">
                  <a:pos x="T0" y="T1"/>
                </a:cxn>
                <a:cxn ang="T9">
                  <a:pos x="T2" y="T3"/>
                </a:cxn>
                <a:cxn ang="T10">
                  <a:pos x="T4" y="T5"/>
                </a:cxn>
                <a:cxn ang="T11">
                  <a:pos x="T6" y="T7"/>
                </a:cxn>
              </a:cxnLst>
              <a:rect l="T12" t="T13" r="T14" b="T15"/>
              <a:pathLst>
                <a:path w="141" h="38">
                  <a:moveTo>
                    <a:pt x="2" y="0"/>
                  </a:moveTo>
                  <a:lnTo>
                    <a:pt x="0" y="12"/>
                  </a:lnTo>
                  <a:lnTo>
                    <a:pt x="141" y="38"/>
                  </a:lnTo>
                  <a:lnTo>
                    <a:pt x="2" y="0"/>
                  </a:lnTo>
                  <a:close/>
                </a:path>
              </a:pathLst>
            </a:custGeom>
            <a:solidFill>
              <a:srgbClr val="000000"/>
            </a:solidFill>
            <a:ln w="9525">
              <a:noFill/>
              <a:round/>
              <a:headEnd/>
              <a:tailEnd/>
            </a:ln>
          </p:spPr>
          <p:txBody>
            <a:bodyPr/>
            <a:lstStyle/>
            <a:p>
              <a:endParaRPr lang="en-US"/>
            </a:p>
          </p:txBody>
        </p:sp>
        <p:sp>
          <p:nvSpPr>
            <p:cNvPr id="144" name="Freeform 142">
              <a:extLst>
                <a:ext uri="{FF2B5EF4-FFF2-40B4-BE49-F238E27FC236}">
                  <a16:creationId xmlns:a16="http://schemas.microsoft.com/office/drawing/2014/main" id="{40815CCD-893B-46FC-AFE7-CC828B8DED0B}"/>
                </a:ext>
              </a:extLst>
            </p:cNvPr>
            <p:cNvSpPr>
              <a:spLocks/>
            </p:cNvSpPr>
            <p:nvPr/>
          </p:nvSpPr>
          <p:spPr bwMode="auto">
            <a:xfrm>
              <a:off x="831" y="3245"/>
              <a:ext cx="24" cy="8"/>
            </a:xfrm>
            <a:custGeom>
              <a:avLst/>
              <a:gdLst>
                <a:gd name="T0" fmla="*/ 2 w 141"/>
                <a:gd name="T1" fmla="*/ 0 h 38"/>
                <a:gd name="T2" fmla="*/ 0 w 141"/>
                <a:gd name="T3" fmla="*/ 12 h 38"/>
                <a:gd name="T4" fmla="*/ 141 w 141"/>
                <a:gd name="T5" fmla="*/ 38 h 38"/>
                <a:gd name="T6" fmla="*/ 2 w 141"/>
                <a:gd name="T7" fmla="*/ 0 h 38"/>
                <a:gd name="T8" fmla="*/ 0 60000 65536"/>
                <a:gd name="T9" fmla="*/ 0 60000 65536"/>
                <a:gd name="T10" fmla="*/ 0 60000 65536"/>
                <a:gd name="T11" fmla="*/ 0 60000 65536"/>
                <a:gd name="T12" fmla="*/ 0 w 141"/>
                <a:gd name="T13" fmla="*/ 0 h 38"/>
                <a:gd name="T14" fmla="*/ 141 w 141"/>
                <a:gd name="T15" fmla="*/ 38 h 38"/>
              </a:gdLst>
              <a:ahLst/>
              <a:cxnLst>
                <a:cxn ang="T8">
                  <a:pos x="T0" y="T1"/>
                </a:cxn>
                <a:cxn ang="T9">
                  <a:pos x="T2" y="T3"/>
                </a:cxn>
                <a:cxn ang="T10">
                  <a:pos x="T4" y="T5"/>
                </a:cxn>
                <a:cxn ang="T11">
                  <a:pos x="T6" y="T7"/>
                </a:cxn>
              </a:cxnLst>
              <a:rect l="T12" t="T13" r="T14" b="T15"/>
              <a:pathLst>
                <a:path w="141" h="38">
                  <a:moveTo>
                    <a:pt x="2" y="0"/>
                  </a:moveTo>
                  <a:lnTo>
                    <a:pt x="0" y="12"/>
                  </a:lnTo>
                  <a:lnTo>
                    <a:pt x="141" y="38"/>
                  </a:lnTo>
                  <a:lnTo>
                    <a:pt x="2" y="0"/>
                  </a:lnTo>
                </a:path>
              </a:pathLst>
            </a:custGeom>
            <a:noFill/>
            <a:ln w="0">
              <a:solidFill>
                <a:srgbClr val="000000"/>
              </a:solidFill>
              <a:prstDash val="solid"/>
              <a:round/>
              <a:headEnd/>
              <a:tailEnd/>
            </a:ln>
          </p:spPr>
          <p:txBody>
            <a:bodyPr/>
            <a:lstStyle/>
            <a:p>
              <a:endParaRPr lang="en-US"/>
            </a:p>
          </p:txBody>
        </p:sp>
        <p:sp>
          <p:nvSpPr>
            <p:cNvPr id="145" name="Freeform 143">
              <a:extLst>
                <a:ext uri="{FF2B5EF4-FFF2-40B4-BE49-F238E27FC236}">
                  <a16:creationId xmlns:a16="http://schemas.microsoft.com/office/drawing/2014/main" id="{7B575888-6513-4814-A29C-8AC77612A7F4}"/>
                </a:ext>
              </a:extLst>
            </p:cNvPr>
            <p:cNvSpPr>
              <a:spLocks/>
            </p:cNvSpPr>
            <p:nvPr/>
          </p:nvSpPr>
          <p:spPr bwMode="auto">
            <a:xfrm>
              <a:off x="831" y="3248"/>
              <a:ext cx="24" cy="5"/>
            </a:xfrm>
            <a:custGeom>
              <a:avLst/>
              <a:gdLst>
                <a:gd name="T0" fmla="*/ 2 w 143"/>
                <a:gd name="T1" fmla="*/ 0 h 26"/>
                <a:gd name="T2" fmla="*/ 0 w 143"/>
                <a:gd name="T3" fmla="*/ 13 h 26"/>
                <a:gd name="T4" fmla="*/ 143 w 143"/>
                <a:gd name="T5" fmla="*/ 26 h 26"/>
                <a:gd name="T6" fmla="*/ 2 w 143"/>
                <a:gd name="T7" fmla="*/ 0 h 26"/>
                <a:gd name="T8" fmla="*/ 0 60000 65536"/>
                <a:gd name="T9" fmla="*/ 0 60000 65536"/>
                <a:gd name="T10" fmla="*/ 0 60000 65536"/>
                <a:gd name="T11" fmla="*/ 0 60000 65536"/>
                <a:gd name="T12" fmla="*/ 0 w 143"/>
                <a:gd name="T13" fmla="*/ 0 h 26"/>
                <a:gd name="T14" fmla="*/ 143 w 143"/>
                <a:gd name="T15" fmla="*/ 26 h 26"/>
              </a:gdLst>
              <a:ahLst/>
              <a:cxnLst>
                <a:cxn ang="T8">
                  <a:pos x="T0" y="T1"/>
                </a:cxn>
                <a:cxn ang="T9">
                  <a:pos x="T2" y="T3"/>
                </a:cxn>
                <a:cxn ang="T10">
                  <a:pos x="T4" y="T5"/>
                </a:cxn>
                <a:cxn ang="T11">
                  <a:pos x="T6" y="T7"/>
                </a:cxn>
              </a:cxnLst>
              <a:rect l="T12" t="T13" r="T14" b="T15"/>
              <a:pathLst>
                <a:path w="143" h="26">
                  <a:moveTo>
                    <a:pt x="2" y="0"/>
                  </a:moveTo>
                  <a:lnTo>
                    <a:pt x="0" y="13"/>
                  </a:lnTo>
                  <a:lnTo>
                    <a:pt x="143" y="26"/>
                  </a:lnTo>
                  <a:lnTo>
                    <a:pt x="2" y="0"/>
                  </a:lnTo>
                  <a:close/>
                </a:path>
              </a:pathLst>
            </a:custGeom>
            <a:solidFill>
              <a:srgbClr val="000000"/>
            </a:solidFill>
            <a:ln w="9525">
              <a:noFill/>
              <a:round/>
              <a:headEnd/>
              <a:tailEnd/>
            </a:ln>
          </p:spPr>
          <p:txBody>
            <a:bodyPr/>
            <a:lstStyle/>
            <a:p>
              <a:endParaRPr lang="en-US"/>
            </a:p>
          </p:txBody>
        </p:sp>
        <p:sp>
          <p:nvSpPr>
            <p:cNvPr id="146" name="Freeform 144">
              <a:extLst>
                <a:ext uri="{FF2B5EF4-FFF2-40B4-BE49-F238E27FC236}">
                  <a16:creationId xmlns:a16="http://schemas.microsoft.com/office/drawing/2014/main" id="{2046A3DD-ABD4-488A-9429-26E9772CED8C}"/>
                </a:ext>
              </a:extLst>
            </p:cNvPr>
            <p:cNvSpPr>
              <a:spLocks/>
            </p:cNvSpPr>
            <p:nvPr/>
          </p:nvSpPr>
          <p:spPr bwMode="auto">
            <a:xfrm>
              <a:off x="831" y="3248"/>
              <a:ext cx="24" cy="5"/>
            </a:xfrm>
            <a:custGeom>
              <a:avLst/>
              <a:gdLst>
                <a:gd name="T0" fmla="*/ 2 w 143"/>
                <a:gd name="T1" fmla="*/ 0 h 26"/>
                <a:gd name="T2" fmla="*/ 0 w 143"/>
                <a:gd name="T3" fmla="*/ 13 h 26"/>
                <a:gd name="T4" fmla="*/ 143 w 143"/>
                <a:gd name="T5" fmla="*/ 26 h 26"/>
                <a:gd name="T6" fmla="*/ 2 w 143"/>
                <a:gd name="T7" fmla="*/ 0 h 26"/>
                <a:gd name="T8" fmla="*/ 0 60000 65536"/>
                <a:gd name="T9" fmla="*/ 0 60000 65536"/>
                <a:gd name="T10" fmla="*/ 0 60000 65536"/>
                <a:gd name="T11" fmla="*/ 0 60000 65536"/>
                <a:gd name="T12" fmla="*/ 0 w 143"/>
                <a:gd name="T13" fmla="*/ 0 h 26"/>
                <a:gd name="T14" fmla="*/ 143 w 143"/>
                <a:gd name="T15" fmla="*/ 26 h 26"/>
              </a:gdLst>
              <a:ahLst/>
              <a:cxnLst>
                <a:cxn ang="T8">
                  <a:pos x="T0" y="T1"/>
                </a:cxn>
                <a:cxn ang="T9">
                  <a:pos x="T2" y="T3"/>
                </a:cxn>
                <a:cxn ang="T10">
                  <a:pos x="T4" y="T5"/>
                </a:cxn>
                <a:cxn ang="T11">
                  <a:pos x="T6" y="T7"/>
                </a:cxn>
              </a:cxnLst>
              <a:rect l="T12" t="T13" r="T14" b="T15"/>
              <a:pathLst>
                <a:path w="143" h="26">
                  <a:moveTo>
                    <a:pt x="2" y="0"/>
                  </a:moveTo>
                  <a:lnTo>
                    <a:pt x="0" y="13"/>
                  </a:lnTo>
                  <a:lnTo>
                    <a:pt x="143" y="26"/>
                  </a:lnTo>
                  <a:lnTo>
                    <a:pt x="2" y="0"/>
                  </a:lnTo>
                </a:path>
              </a:pathLst>
            </a:custGeom>
            <a:noFill/>
            <a:ln w="0">
              <a:solidFill>
                <a:srgbClr val="000000"/>
              </a:solidFill>
              <a:prstDash val="solid"/>
              <a:round/>
              <a:headEnd/>
              <a:tailEnd/>
            </a:ln>
          </p:spPr>
          <p:txBody>
            <a:bodyPr/>
            <a:lstStyle/>
            <a:p>
              <a:endParaRPr lang="en-US"/>
            </a:p>
          </p:txBody>
        </p:sp>
        <p:sp>
          <p:nvSpPr>
            <p:cNvPr id="147" name="Freeform 145">
              <a:extLst>
                <a:ext uri="{FF2B5EF4-FFF2-40B4-BE49-F238E27FC236}">
                  <a16:creationId xmlns:a16="http://schemas.microsoft.com/office/drawing/2014/main" id="{D52D2769-6EF9-4626-AA21-18B150392B68}"/>
                </a:ext>
              </a:extLst>
            </p:cNvPr>
            <p:cNvSpPr>
              <a:spLocks/>
            </p:cNvSpPr>
            <p:nvPr/>
          </p:nvSpPr>
          <p:spPr bwMode="auto">
            <a:xfrm>
              <a:off x="831" y="3250"/>
              <a:ext cx="24" cy="3"/>
            </a:xfrm>
            <a:custGeom>
              <a:avLst/>
              <a:gdLst>
                <a:gd name="T0" fmla="*/ 0 w 143"/>
                <a:gd name="T1" fmla="*/ 0 h 13"/>
                <a:gd name="T2" fmla="*/ 0 w 143"/>
                <a:gd name="T3" fmla="*/ 13 h 13"/>
                <a:gd name="T4" fmla="*/ 143 w 143"/>
                <a:gd name="T5" fmla="*/ 13 h 13"/>
                <a:gd name="T6" fmla="*/ 0 w 143"/>
                <a:gd name="T7" fmla="*/ 0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0" y="0"/>
                  </a:moveTo>
                  <a:lnTo>
                    <a:pt x="0" y="13"/>
                  </a:lnTo>
                  <a:lnTo>
                    <a:pt x="143" y="13"/>
                  </a:lnTo>
                  <a:lnTo>
                    <a:pt x="0" y="0"/>
                  </a:lnTo>
                  <a:close/>
                </a:path>
              </a:pathLst>
            </a:custGeom>
            <a:solidFill>
              <a:srgbClr val="000000"/>
            </a:solidFill>
            <a:ln w="9525">
              <a:noFill/>
              <a:round/>
              <a:headEnd/>
              <a:tailEnd/>
            </a:ln>
          </p:spPr>
          <p:txBody>
            <a:bodyPr/>
            <a:lstStyle/>
            <a:p>
              <a:endParaRPr lang="en-US"/>
            </a:p>
          </p:txBody>
        </p:sp>
        <p:sp>
          <p:nvSpPr>
            <p:cNvPr id="148" name="Freeform 146">
              <a:extLst>
                <a:ext uri="{FF2B5EF4-FFF2-40B4-BE49-F238E27FC236}">
                  <a16:creationId xmlns:a16="http://schemas.microsoft.com/office/drawing/2014/main" id="{D63CF1C5-ACC5-40BF-BF98-E6FB9069A49C}"/>
                </a:ext>
              </a:extLst>
            </p:cNvPr>
            <p:cNvSpPr>
              <a:spLocks/>
            </p:cNvSpPr>
            <p:nvPr/>
          </p:nvSpPr>
          <p:spPr bwMode="auto">
            <a:xfrm>
              <a:off x="831" y="3250"/>
              <a:ext cx="24" cy="3"/>
            </a:xfrm>
            <a:custGeom>
              <a:avLst/>
              <a:gdLst>
                <a:gd name="T0" fmla="*/ 0 w 143"/>
                <a:gd name="T1" fmla="*/ 0 h 13"/>
                <a:gd name="T2" fmla="*/ 0 w 143"/>
                <a:gd name="T3" fmla="*/ 13 h 13"/>
                <a:gd name="T4" fmla="*/ 143 w 143"/>
                <a:gd name="T5" fmla="*/ 13 h 13"/>
                <a:gd name="T6" fmla="*/ 0 w 143"/>
                <a:gd name="T7" fmla="*/ 0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0" y="0"/>
                  </a:moveTo>
                  <a:lnTo>
                    <a:pt x="0" y="13"/>
                  </a:lnTo>
                  <a:lnTo>
                    <a:pt x="143" y="13"/>
                  </a:lnTo>
                  <a:lnTo>
                    <a:pt x="0" y="0"/>
                  </a:lnTo>
                </a:path>
              </a:pathLst>
            </a:custGeom>
            <a:noFill/>
            <a:ln w="0">
              <a:solidFill>
                <a:srgbClr val="000000"/>
              </a:solidFill>
              <a:prstDash val="solid"/>
              <a:round/>
              <a:headEnd/>
              <a:tailEnd/>
            </a:ln>
          </p:spPr>
          <p:txBody>
            <a:bodyPr/>
            <a:lstStyle/>
            <a:p>
              <a:endParaRPr lang="en-US"/>
            </a:p>
          </p:txBody>
        </p:sp>
        <p:sp>
          <p:nvSpPr>
            <p:cNvPr id="149" name="Freeform 147">
              <a:extLst>
                <a:ext uri="{FF2B5EF4-FFF2-40B4-BE49-F238E27FC236}">
                  <a16:creationId xmlns:a16="http://schemas.microsoft.com/office/drawing/2014/main" id="{018CF275-0197-42F4-8EE5-3EB59E293FDA}"/>
                </a:ext>
              </a:extLst>
            </p:cNvPr>
            <p:cNvSpPr>
              <a:spLocks/>
            </p:cNvSpPr>
            <p:nvPr/>
          </p:nvSpPr>
          <p:spPr bwMode="auto">
            <a:xfrm>
              <a:off x="831" y="3253"/>
              <a:ext cx="24" cy="3"/>
            </a:xfrm>
            <a:custGeom>
              <a:avLst/>
              <a:gdLst>
                <a:gd name="T0" fmla="*/ 0 w 143"/>
                <a:gd name="T1" fmla="*/ 0 h 15"/>
                <a:gd name="T2" fmla="*/ 0 w 143"/>
                <a:gd name="T3" fmla="*/ 15 h 15"/>
                <a:gd name="T4" fmla="*/ 143 w 143"/>
                <a:gd name="T5" fmla="*/ 0 h 15"/>
                <a:gd name="T6" fmla="*/ 0 w 143"/>
                <a:gd name="T7" fmla="*/ 0 h 15"/>
                <a:gd name="T8" fmla="*/ 0 60000 65536"/>
                <a:gd name="T9" fmla="*/ 0 60000 65536"/>
                <a:gd name="T10" fmla="*/ 0 60000 65536"/>
                <a:gd name="T11" fmla="*/ 0 60000 65536"/>
                <a:gd name="T12" fmla="*/ 0 w 143"/>
                <a:gd name="T13" fmla="*/ 0 h 15"/>
                <a:gd name="T14" fmla="*/ 143 w 143"/>
                <a:gd name="T15" fmla="*/ 15 h 15"/>
              </a:gdLst>
              <a:ahLst/>
              <a:cxnLst>
                <a:cxn ang="T8">
                  <a:pos x="T0" y="T1"/>
                </a:cxn>
                <a:cxn ang="T9">
                  <a:pos x="T2" y="T3"/>
                </a:cxn>
                <a:cxn ang="T10">
                  <a:pos x="T4" y="T5"/>
                </a:cxn>
                <a:cxn ang="T11">
                  <a:pos x="T6" y="T7"/>
                </a:cxn>
              </a:cxnLst>
              <a:rect l="T12" t="T13" r="T14" b="T15"/>
              <a:pathLst>
                <a:path w="143" h="15">
                  <a:moveTo>
                    <a:pt x="0" y="0"/>
                  </a:moveTo>
                  <a:lnTo>
                    <a:pt x="0" y="15"/>
                  </a:lnTo>
                  <a:lnTo>
                    <a:pt x="143" y="0"/>
                  </a:lnTo>
                  <a:lnTo>
                    <a:pt x="0" y="0"/>
                  </a:lnTo>
                  <a:close/>
                </a:path>
              </a:pathLst>
            </a:custGeom>
            <a:solidFill>
              <a:srgbClr val="000000"/>
            </a:solidFill>
            <a:ln w="9525">
              <a:noFill/>
              <a:round/>
              <a:headEnd/>
              <a:tailEnd/>
            </a:ln>
          </p:spPr>
          <p:txBody>
            <a:bodyPr/>
            <a:lstStyle/>
            <a:p>
              <a:endParaRPr lang="en-US"/>
            </a:p>
          </p:txBody>
        </p:sp>
        <p:sp>
          <p:nvSpPr>
            <p:cNvPr id="150" name="Freeform 148">
              <a:extLst>
                <a:ext uri="{FF2B5EF4-FFF2-40B4-BE49-F238E27FC236}">
                  <a16:creationId xmlns:a16="http://schemas.microsoft.com/office/drawing/2014/main" id="{8E1FBFE1-9F08-4425-A5C8-5D6B0E923020}"/>
                </a:ext>
              </a:extLst>
            </p:cNvPr>
            <p:cNvSpPr>
              <a:spLocks/>
            </p:cNvSpPr>
            <p:nvPr/>
          </p:nvSpPr>
          <p:spPr bwMode="auto">
            <a:xfrm>
              <a:off x="831" y="3253"/>
              <a:ext cx="24" cy="3"/>
            </a:xfrm>
            <a:custGeom>
              <a:avLst/>
              <a:gdLst>
                <a:gd name="T0" fmla="*/ 0 w 143"/>
                <a:gd name="T1" fmla="*/ 0 h 15"/>
                <a:gd name="T2" fmla="*/ 0 w 143"/>
                <a:gd name="T3" fmla="*/ 15 h 15"/>
                <a:gd name="T4" fmla="*/ 143 w 143"/>
                <a:gd name="T5" fmla="*/ 0 h 15"/>
                <a:gd name="T6" fmla="*/ 0 w 143"/>
                <a:gd name="T7" fmla="*/ 0 h 15"/>
                <a:gd name="T8" fmla="*/ 0 60000 65536"/>
                <a:gd name="T9" fmla="*/ 0 60000 65536"/>
                <a:gd name="T10" fmla="*/ 0 60000 65536"/>
                <a:gd name="T11" fmla="*/ 0 60000 65536"/>
                <a:gd name="T12" fmla="*/ 0 w 143"/>
                <a:gd name="T13" fmla="*/ 0 h 15"/>
                <a:gd name="T14" fmla="*/ 143 w 143"/>
                <a:gd name="T15" fmla="*/ 15 h 15"/>
              </a:gdLst>
              <a:ahLst/>
              <a:cxnLst>
                <a:cxn ang="T8">
                  <a:pos x="T0" y="T1"/>
                </a:cxn>
                <a:cxn ang="T9">
                  <a:pos x="T2" y="T3"/>
                </a:cxn>
                <a:cxn ang="T10">
                  <a:pos x="T4" y="T5"/>
                </a:cxn>
                <a:cxn ang="T11">
                  <a:pos x="T6" y="T7"/>
                </a:cxn>
              </a:cxnLst>
              <a:rect l="T12" t="T13" r="T14" b="T15"/>
              <a:pathLst>
                <a:path w="143" h="15">
                  <a:moveTo>
                    <a:pt x="0" y="0"/>
                  </a:moveTo>
                  <a:lnTo>
                    <a:pt x="0" y="15"/>
                  </a:lnTo>
                  <a:lnTo>
                    <a:pt x="143" y="0"/>
                  </a:lnTo>
                  <a:lnTo>
                    <a:pt x="0" y="0"/>
                  </a:lnTo>
                </a:path>
              </a:pathLst>
            </a:custGeom>
            <a:noFill/>
            <a:ln w="0">
              <a:solidFill>
                <a:srgbClr val="000000"/>
              </a:solidFill>
              <a:prstDash val="solid"/>
              <a:round/>
              <a:headEnd/>
              <a:tailEnd/>
            </a:ln>
          </p:spPr>
          <p:txBody>
            <a:bodyPr/>
            <a:lstStyle/>
            <a:p>
              <a:endParaRPr lang="en-US"/>
            </a:p>
          </p:txBody>
        </p:sp>
        <p:sp>
          <p:nvSpPr>
            <p:cNvPr id="151" name="Freeform 149">
              <a:extLst>
                <a:ext uri="{FF2B5EF4-FFF2-40B4-BE49-F238E27FC236}">
                  <a16:creationId xmlns:a16="http://schemas.microsoft.com/office/drawing/2014/main" id="{96CDD825-2F6C-4AD1-9F9A-698E6FB5326A}"/>
                </a:ext>
              </a:extLst>
            </p:cNvPr>
            <p:cNvSpPr>
              <a:spLocks/>
            </p:cNvSpPr>
            <p:nvPr/>
          </p:nvSpPr>
          <p:spPr bwMode="auto">
            <a:xfrm>
              <a:off x="831" y="3253"/>
              <a:ext cx="24" cy="6"/>
            </a:xfrm>
            <a:custGeom>
              <a:avLst/>
              <a:gdLst>
                <a:gd name="T0" fmla="*/ 0 w 143"/>
                <a:gd name="T1" fmla="*/ 15 h 28"/>
                <a:gd name="T2" fmla="*/ 2 w 143"/>
                <a:gd name="T3" fmla="*/ 28 h 28"/>
                <a:gd name="T4" fmla="*/ 143 w 143"/>
                <a:gd name="T5" fmla="*/ 0 h 28"/>
                <a:gd name="T6" fmla="*/ 0 w 143"/>
                <a:gd name="T7" fmla="*/ 15 h 28"/>
                <a:gd name="T8" fmla="*/ 0 60000 65536"/>
                <a:gd name="T9" fmla="*/ 0 60000 65536"/>
                <a:gd name="T10" fmla="*/ 0 60000 65536"/>
                <a:gd name="T11" fmla="*/ 0 60000 65536"/>
                <a:gd name="T12" fmla="*/ 0 w 143"/>
                <a:gd name="T13" fmla="*/ 0 h 28"/>
                <a:gd name="T14" fmla="*/ 143 w 143"/>
                <a:gd name="T15" fmla="*/ 28 h 28"/>
              </a:gdLst>
              <a:ahLst/>
              <a:cxnLst>
                <a:cxn ang="T8">
                  <a:pos x="T0" y="T1"/>
                </a:cxn>
                <a:cxn ang="T9">
                  <a:pos x="T2" y="T3"/>
                </a:cxn>
                <a:cxn ang="T10">
                  <a:pos x="T4" y="T5"/>
                </a:cxn>
                <a:cxn ang="T11">
                  <a:pos x="T6" y="T7"/>
                </a:cxn>
              </a:cxnLst>
              <a:rect l="T12" t="T13" r="T14" b="T15"/>
              <a:pathLst>
                <a:path w="143" h="28">
                  <a:moveTo>
                    <a:pt x="0" y="15"/>
                  </a:moveTo>
                  <a:lnTo>
                    <a:pt x="2" y="28"/>
                  </a:lnTo>
                  <a:lnTo>
                    <a:pt x="143" y="0"/>
                  </a:lnTo>
                  <a:lnTo>
                    <a:pt x="0" y="15"/>
                  </a:lnTo>
                  <a:close/>
                </a:path>
              </a:pathLst>
            </a:custGeom>
            <a:solidFill>
              <a:srgbClr val="000000"/>
            </a:solidFill>
            <a:ln w="9525">
              <a:noFill/>
              <a:round/>
              <a:headEnd/>
              <a:tailEnd/>
            </a:ln>
          </p:spPr>
          <p:txBody>
            <a:bodyPr/>
            <a:lstStyle/>
            <a:p>
              <a:endParaRPr lang="en-US"/>
            </a:p>
          </p:txBody>
        </p:sp>
        <p:sp>
          <p:nvSpPr>
            <p:cNvPr id="152" name="Freeform 150">
              <a:extLst>
                <a:ext uri="{FF2B5EF4-FFF2-40B4-BE49-F238E27FC236}">
                  <a16:creationId xmlns:a16="http://schemas.microsoft.com/office/drawing/2014/main" id="{5E77FA78-A190-4459-9961-AAD8F5134A4B}"/>
                </a:ext>
              </a:extLst>
            </p:cNvPr>
            <p:cNvSpPr>
              <a:spLocks/>
            </p:cNvSpPr>
            <p:nvPr/>
          </p:nvSpPr>
          <p:spPr bwMode="auto">
            <a:xfrm>
              <a:off x="831" y="3253"/>
              <a:ext cx="24" cy="6"/>
            </a:xfrm>
            <a:custGeom>
              <a:avLst/>
              <a:gdLst>
                <a:gd name="T0" fmla="*/ 0 w 143"/>
                <a:gd name="T1" fmla="*/ 15 h 28"/>
                <a:gd name="T2" fmla="*/ 2 w 143"/>
                <a:gd name="T3" fmla="*/ 28 h 28"/>
                <a:gd name="T4" fmla="*/ 143 w 143"/>
                <a:gd name="T5" fmla="*/ 0 h 28"/>
                <a:gd name="T6" fmla="*/ 0 w 143"/>
                <a:gd name="T7" fmla="*/ 15 h 28"/>
                <a:gd name="T8" fmla="*/ 0 60000 65536"/>
                <a:gd name="T9" fmla="*/ 0 60000 65536"/>
                <a:gd name="T10" fmla="*/ 0 60000 65536"/>
                <a:gd name="T11" fmla="*/ 0 60000 65536"/>
                <a:gd name="T12" fmla="*/ 0 w 143"/>
                <a:gd name="T13" fmla="*/ 0 h 28"/>
                <a:gd name="T14" fmla="*/ 143 w 143"/>
                <a:gd name="T15" fmla="*/ 28 h 28"/>
              </a:gdLst>
              <a:ahLst/>
              <a:cxnLst>
                <a:cxn ang="T8">
                  <a:pos x="T0" y="T1"/>
                </a:cxn>
                <a:cxn ang="T9">
                  <a:pos x="T2" y="T3"/>
                </a:cxn>
                <a:cxn ang="T10">
                  <a:pos x="T4" y="T5"/>
                </a:cxn>
                <a:cxn ang="T11">
                  <a:pos x="T6" y="T7"/>
                </a:cxn>
              </a:cxnLst>
              <a:rect l="T12" t="T13" r="T14" b="T15"/>
              <a:pathLst>
                <a:path w="143" h="28">
                  <a:moveTo>
                    <a:pt x="0" y="15"/>
                  </a:moveTo>
                  <a:lnTo>
                    <a:pt x="2" y="28"/>
                  </a:lnTo>
                  <a:lnTo>
                    <a:pt x="143" y="0"/>
                  </a:lnTo>
                  <a:lnTo>
                    <a:pt x="0" y="15"/>
                  </a:lnTo>
                </a:path>
              </a:pathLst>
            </a:custGeom>
            <a:noFill/>
            <a:ln w="0">
              <a:solidFill>
                <a:srgbClr val="000000"/>
              </a:solidFill>
              <a:prstDash val="solid"/>
              <a:round/>
              <a:headEnd/>
              <a:tailEnd/>
            </a:ln>
          </p:spPr>
          <p:txBody>
            <a:bodyPr/>
            <a:lstStyle/>
            <a:p>
              <a:endParaRPr lang="en-US"/>
            </a:p>
          </p:txBody>
        </p:sp>
        <p:sp>
          <p:nvSpPr>
            <p:cNvPr id="153" name="Freeform 151">
              <a:extLst>
                <a:ext uri="{FF2B5EF4-FFF2-40B4-BE49-F238E27FC236}">
                  <a16:creationId xmlns:a16="http://schemas.microsoft.com/office/drawing/2014/main" id="{CC030841-010D-4B49-86E2-6F487CB397D3}"/>
                </a:ext>
              </a:extLst>
            </p:cNvPr>
            <p:cNvSpPr>
              <a:spLocks/>
            </p:cNvSpPr>
            <p:nvPr/>
          </p:nvSpPr>
          <p:spPr bwMode="auto">
            <a:xfrm>
              <a:off x="831" y="3253"/>
              <a:ext cx="24" cy="8"/>
            </a:xfrm>
            <a:custGeom>
              <a:avLst/>
              <a:gdLst>
                <a:gd name="T0" fmla="*/ 0 w 141"/>
                <a:gd name="T1" fmla="*/ 28 h 40"/>
                <a:gd name="T2" fmla="*/ 2 w 141"/>
                <a:gd name="T3" fmla="*/ 40 h 40"/>
                <a:gd name="T4" fmla="*/ 141 w 141"/>
                <a:gd name="T5" fmla="*/ 0 h 40"/>
                <a:gd name="T6" fmla="*/ 0 w 141"/>
                <a:gd name="T7" fmla="*/ 28 h 40"/>
                <a:gd name="T8" fmla="*/ 0 60000 65536"/>
                <a:gd name="T9" fmla="*/ 0 60000 65536"/>
                <a:gd name="T10" fmla="*/ 0 60000 65536"/>
                <a:gd name="T11" fmla="*/ 0 60000 65536"/>
                <a:gd name="T12" fmla="*/ 0 w 141"/>
                <a:gd name="T13" fmla="*/ 0 h 40"/>
                <a:gd name="T14" fmla="*/ 141 w 141"/>
                <a:gd name="T15" fmla="*/ 40 h 40"/>
              </a:gdLst>
              <a:ahLst/>
              <a:cxnLst>
                <a:cxn ang="T8">
                  <a:pos x="T0" y="T1"/>
                </a:cxn>
                <a:cxn ang="T9">
                  <a:pos x="T2" y="T3"/>
                </a:cxn>
                <a:cxn ang="T10">
                  <a:pos x="T4" y="T5"/>
                </a:cxn>
                <a:cxn ang="T11">
                  <a:pos x="T6" y="T7"/>
                </a:cxn>
              </a:cxnLst>
              <a:rect l="T12" t="T13" r="T14" b="T15"/>
              <a:pathLst>
                <a:path w="141" h="40">
                  <a:moveTo>
                    <a:pt x="0" y="28"/>
                  </a:moveTo>
                  <a:lnTo>
                    <a:pt x="2" y="40"/>
                  </a:lnTo>
                  <a:lnTo>
                    <a:pt x="141" y="0"/>
                  </a:lnTo>
                  <a:lnTo>
                    <a:pt x="0" y="28"/>
                  </a:lnTo>
                  <a:close/>
                </a:path>
              </a:pathLst>
            </a:custGeom>
            <a:solidFill>
              <a:srgbClr val="000000"/>
            </a:solidFill>
            <a:ln w="9525">
              <a:noFill/>
              <a:round/>
              <a:headEnd/>
              <a:tailEnd/>
            </a:ln>
          </p:spPr>
          <p:txBody>
            <a:bodyPr/>
            <a:lstStyle/>
            <a:p>
              <a:endParaRPr lang="en-US"/>
            </a:p>
          </p:txBody>
        </p:sp>
        <p:sp>
          <p:nvSpPr>
            <p:cNvPr id="154" name="Freeform 152">
              <a:extLst>
                <a:ext uri="{FF2B5EF4-FFF2-40B4-BE49-F238E27FC236}">
                  <a16:creationId xmlns:a16="http://schemas.microsoft.com/office/drawing/2014/main" id="{396DAD92-E97A-43A7-9751-90EFAF4F1186}"/>
                </a:ext>
              </a:extLst>
            </p:cNvPr>
            <p:cNvSpPr>
              <a:spLocks/>
            </p:cNvSpPr>
            <p:nvPr/>
          </p:nvSpPr>
          <p:spPr bwMode="auto">
            <a:xfrm>
              <a:off x="831" y="3253"/>
              <a:ext cx="24" cy="8"/>
            </a:xfrm>
            <a:custGeom>
              <a:avLst/>
              <a:gdLst>
                <a:gd name="T0" fmla="*/ 0 w 141"/>
                <a:gd name="T1" fmla="*/ 28 h 40"/>
                <a:gd name="T2" fmla="*/ 2 w 141"/>
                <a:gd name="T3" fmla="*/ 40 h 40"/>
                <a:gd name="T4" fmla="*/ 141 w 141"/>
                <a:gd name="T5" fmla="*/ 0 h 40"/>
                <a:gd name="T6" fmla="*/ 0 w 141"/>
                <a:gd name="T7" fmla="*/ 28 h 40"/>
                <a:gd name="T8" fmla="*/ 0 60000 65536"/>
                <a:gd name="T9" fmla="*/ 0 60000 65536"/>
                <a:gd name="T10" fmla="*/ 0 60000 65536"/>
                <a:gd name="T11" fmla="*/ 0 60000 65536"/>
                <a:gd name="T12" fmla="*/ 0 w 141"/>
                <a:gd name="T13" fmla="*/ 0 h 40"/>
                <a:gd name="T14" fmla="*/ 141 w 141"/>
                <a:gd name="T15" fmla="*/ 40 h 40"/>
              </a:gdLst>
              <a:ahLst/>
              <a:cxnLst>
                <a:cxn ang="T8">
                  <a:pos x="T0" y="T1"/>
                </a:cxn>
                <a:cxn ang="T9">
                  <a:pos x="T2" y="T3"/>
                </a:cxn>
                <a:cxn ang="T10">
                  <a:pos x="T4" y="T5"/>
                </a:cxn>
                <a:cxn ang="T11">
                  <a:pos x="T6" y="T7"/>
                </a:cxn>
              </a:cxnLst>
              <a:rect l="T12" t="T13" r="T14" b="T15"/>
              <a:pathLst>
                <a:path w="141" h="40">
                  <a:moveTo>
                    <a:pt x="0" y="28"/>
                  </a:moveTo>
                  <a:lnTo>
                    <a:pt x="2" y="40"/>
                  </a:lnTo>
                  <a:lnTo>
                    <a:pt x="141" y="0"/>
                  </a:lnTo>
                  <a:lnTo>
                    <a:pt x="0" y="28"/>
                  </a:lnTo>
                </a:path>
              </a:pathLst>
            </a:custGeom>
            <a:noFill/>
            <a:ln w="0">
              <a:solidFill>
                <a:srgbClr val="000000"/>
              </a:solidFill>
              <a:prstDash val="solid"/>
              <a:round/>
              <a:headEnd/>
              <a:tailEnd/>
            </a:ln>
          </p:spPr>
          <p:txBody>
            <a:bodyPr/>
            <a:lstStyle/>
            <a:p>
              <a:endParaRPr lang="en-US"/>
            </a:p>
          </p:txBody>
        </p:sp>
        <p:sp>
          <p:nvSpPr>
            <p:cNvPr id="155" name="Freeform 153">
              <a:extLst>
                <a:ext uri="{FF2B5EF4-FFF2-40B4-BE49-F238E27FC236}">
                  <a16:creationId xmlns:a16="http://schemas.microsoft.com/office/drawing/2014/main" id="{0F7DEC04-ED20-447D-BD51-890BE5CEEBBF}"/>
                </a:ext>
              </a:extLst>
            </p:cNvPr>
            <p:cNvSpPr>
              <a:spLocks/>
            </p:cNvSpPr>
            <p:nvPr/>
          </p:nvSpPr>
          <p:spPr bwMode="auto">
            <a:xfrm>
              <a:off x="832" y="3253"/>
              <a:ext cx="23" cy="11"/>
            </a:xfrm>
            <a:custGeom>
              <a:avLst/>
              <a:gdLst>
                <a:gd name="T0" fmla="*/ 0 w 139"/>
                <a:gd name="T1" fmla="*/ 40 h 53"/>
                <a:gd name="T2" fmla="*/ 3 w 139"/>
                <a:gd name="T3" fmla="*/ 53 h 53"/>
                <a:gd name="T4" fmla="*/ 139 w 139"/>
                <a:gd name="T5" fmla="*/ 0 h 53"/>
                <a:gd name="T6" fmla="*/ 0 w 139"/>
                <a:gd name="T7" fmla="*/ 40 h 53"/>
                <a:gd name="T8" fmla="*/ 0 60000 65536"/>
                <a:gd name="T9" fmla="*/ 0 60000 65536"/>
                <a:gd name="T10" fmla="*/ 0 60000 65536"/>
                <a:gd name="T11" fmla="*/ 0 60000 65536"/>
                <a:gd name="T12" fmla="*/ 0 w 139"/>
                <a:gd name="T13" fmla="*/ 0 h 53"/>
                <a:gd name="T14" fmla="*/ 139 w 139"/>
                <a:gd name="T15" fmla="*/ 53 h 53"/>
              </a:gdLst>
              <a:ahLst/>
              <a:cxnLst>
                <a:cxn ang="T8">
                  <a:pos x="T0" y="T1"/>
                </a:cxn>
                <a:cxn ang="T9">
                  <a:pos x="T2" y="T3"/>
                </a:cxn>
                <a:cxn ang="T10">
                  <a:pos x="T4" y="T5"/>
                </a:cxn>
                <a:cxn ang="T11">
                  <a:pos x="T6" y="T7"/>
                </a:cxn>
              </a:cxnLst>
              <a:rect l="T12" t="T13" r="T14" b="T15"/>
              <a:pathLst>
                <a:path w="139" h="53">
                  <a:moveTo>
                    <a:pt x="0" y="40"/>
                  </a:moveTo>
                  <a:lnTo>
                    <a:pt x="3" y="53"/>
                  </a:lnTo>
                  <a:lnTo>
                    <a:pt x="139" y="0"/>
                  </a:lnTo>
                  <a:lnTo>
                    <a:pt x="0" y="40"/>
                  </a:lnTo>
                  <a:close/>
                </a:path>
              </a:pathLst>
            </a:custGeom>
            <a:solidFill>
              <a:srgbClr val="000000"/>
            </a:solidFill>
            <a:ln w="9525">
              <a:noFill/>
              <a:round/>
              <a:headEnd/>
              <a:tailEnd/>
            </a:ln>
          </p:spPr>
          <p:txBody>
            <a:bodyPr/>
            <a:lstStyle/>
            <a:p>
              <a:endParaRPr lang="en-US"/>
            </a:p>
          </p:txBody>
        </p:sp>
        <p:sp>
          <p:nvSpPr>
            <p:cNvPr id="156" name="Freeform 154">
              <a:extLst>
                <a:ext uri="{FF2B5EF4-FFF2-40B4-BE49-F238E27FC236}">
                  <a16:creationId xmlns:a16="http://schemas.microsoft.com/office/drawing/2014/main" id="{35972E1F-C12B-41F8-82D3-0737BBBF7530}"/>
                </a:ext>
              </a:extLst>
            </p:cNvPr>
            <p:cNvSpPr>
              <a:spLocks/>
            </p:cNvSpPr>
            <p:nvPr/>
          </p:nvSpPr>
          <p:spPr bwMode="auto">
            <a:xfrm>
              <a:off x="832" y="3253"/>
              <a:ext cx="23" cy="11"/>
            </a:xfrm>
            <a:custGeom>
              <a:avLst/>
              <a:gdLst>
                <a:gd name="T0" fmla="*/ 0 w 139"/>
                <a:gd name="T1" fmla="*/ 40 h 53"/>
                <a:gd name="T2" fmla="*/ 3 w 139"/>
                <a:gd name="T3" fmla="*/ 53 h 53"/>
                <a:gd name="T4" fmla="*/ 139 w 139"/>
                <a:gd name="T5" fmla="*/ 0 h 53"/>
                <a:gd name="T6" fmla="*/ 0 w 139"/>
                <a:gd name="T7" fmla="*/ 40 h 53"/>
                <a:gd name="T8" fmla="*/ 0 60000 65536"/>
                <a:gd name="T9" fmla="*/ 0 60000 65536"/>
                <a:gd name="T10" fmla="*/ 0 60000 65536"/>
                <a:gd name="T11" fmla="*/ 0 60000 65536"/>
                <a:gd name="T12" fmla="*/ 0 w 139"/>
                <a:gd name="T13" fmla="*/ 0 h 53"/>
                <a:gd name="T14" fmla="*/ 139 w 139"/>
                <a:gd name="T15" fmla="*/ 53 h 53"/>
              </a:gdLst>
              <a:ahLst/>
              <a:cxnLst>
                <a:cxn ang="T8">
                  <a:pos x="T0" y="T1"/>
                </a:cxn>
                <a:cxn ang="T9">
                  <a:pos x="T2" y="T3"/>
                </a:cxn>
                <a:cxn ang="T10">
                  <a:pos x="T4" y="T5"/>
                </a:cxn>
                <a:cxn ang="T11">
                  <a:pos x="T6" y="T7"/>
                </a:cxn>
              </a:cxnLst>
              <a:rect l="T12" t="T13" r="T14" b="T15"/>
              <a:pathLst>
                <a:path w="139" h="53">
                  <a:moveTo>
                    <a:pt x="0" y="40"/>
                  </a:moveTo>
                  <a:lnTo>
                    <a:pt x="3" y="53"/>
                  </a:lnTo>
                  <a:lnTo>
                    <a:pt x="139" y="0"/>
                  </a:lnTo>
                  <a:lnTo>
                    <a:pt x="0" y="40"/>
                  </a:lnTo>
                </a:path>
              </a:pathLst>
            </a:custGeom>
            <a:noFill/>
            <a:ln w="0">
              <a:solidFill>
                <a:srgbClr val="000000"/>
              </a:solidFill>
              <a:prstDash val="solid"/>
              <a:round/>
              <a:headEnd/>
              <a:tailEnd/>
            </a:ln>
          </p:spPr>
          <p:txBody>
            <a:bodyPr/>
            <a:lstStyle/>
            <a:p>
              <a:endParaRPr lang="en-US"/>
            </a:p>
          </p:txBody>
        </p:sp>
        <p:sp>
          <p:nvSpPr>
            <p:cNvPr id="157" name="Freeform 155">
              <a:extLst>
                <a:ext uri="{FF2B5EF4-FFF2-40B4-BE49-F238E27FC236}">
                  <a16:creationId xmlns:a16="http://schemas.microsoft.com/office/drawing/2014/main" id="{7DAE98DD-BAB0-4D28-A3A9-E075B493A29F}"/>
                </a:ext>
              </a:extLst>
            </p:cNvPr>
            <p:cNvSpPr>
              <a:spLocks/>
            </p:cNvSpPr>
            <p:nvPr/>
          </p:nvSpPr>
          <p:spPr bwMode="auto">
            <a:xfrm>
              <a:off x="832" y="3253"/>
              <a:ext cx="23" cy="13"/>
            </a:xfrm>
            <a:custGeom>
              <a:avLst/>
              <a:gdLst>
                <a:gd name="T0" fmla="*/ 0 w 136"/>
                <a:gd name="T1" fmla="*/ 53 h 65"/>
                <a:gd name="T2" fmla="*/ 5 w 136"/>
                <a:gd name="T3" fmla="*/ 65 h 65"/>
                <a:gd name="T4" fmla="*/ 136 w 136"/>
                <a:gd name="T5" fmla="*/ 0 h 65"/>
                <a:gd name="T6" fmla="*/ 0 w 136"/>
                <a:gd name="T7" fmla="*/ 53 h 65"/>
                <a:gd name="T8" fmla="*/ 0 60000 65536"/>
                <a:gd name="T9" fmla="*/ 0 60000 65536"/>
                <a:gd name="T10" fmla="*/ 0 60000 65536"/>
                <a:gd name="T11" fmla="*/ 0 60000 65536"/>
                <a:gd name="T12" fmla="*/ 0 w 136"/>
                <a:gd name="T13" fmla="*/ 0 h 65"/>
                <a:gd name="T14" fmla="*/ 136 w 136"/>
                <a:gd name="T15" fmla="*/ 65 h 65"/>
              </a:gdLst>
              <a:ahLst/>
              <a:cxnLst>
                <a:cxn ang="T8">
                  <a:pos x="T0" y="T1"/>
                </a:cxn>
                <a:cxn ang="T9">
                  <a:pos x="T2" y="T3"/>
                </a:cxn>
                <a:cxn ang="T10">
                  <a:pos x="T4" y="T5"/>
                </a:cxn>
                <a:cxn ang="T11">
                  <a:pos x="T6" y="T7"/>
                </a:cxn>
              </a:cxnLst>
              <a:rect l="T12" t="T13" r="T14" b="T15"/>
              <a:pathLst>
                <a:path w="136" h="65">
                  <a:moveTo>
                    <a:pt x="0" y="53"/>
                  </a:moveTo>
                  <a:lnTo>
                    <a:pt x="5" y="65"/>
                  </a:lnTo>
                  <a:lnTo>
                    <a:pt x="136" y="0"/>
                  </a:lnTo>
                  <a:lnTo>
                    <a:pt x="0" y="53"/>
                  </a:lnTo>
                  <a:close/>
                </a:path>
              </a:pathLst>
            </a:custGeom>
            <a:solidFill>
              <a:srgbClr val="000000"/>
            </a:solidFill>
            <a:ln w="9525">
              <a:noFill/>
              <a:round/>
              <a:headEnd/>
              <a:tailEnd/>
            </a:ln>
          </p:spPr>
          <p:txBody>
            <a:bodyPr/>
            <a:lstStyle/>
            <a:p>
              <a:endParaRPr lang="en-US"/>
            </a:p>
          </p:txBody>
        </p:sp>
        <p:sp>
          <p:nvSpPr>
            <p:cNvPr id="158" name="Freeform 156">
              <a:extLst>
                <a:ext uri="{FF2B5EF4-FFF2-40B4-BE49-F238E27FC236}">
                  <a16:creationId xmlns:a16="http://schemas.microsoft.com/office/drawing/2014/main" id="{C05C60BE-386C-43A7-AE94-C0D3D0751F6F}"/>
                </a:ext>
              </a:extLst>
            </p:cNvPr>
            <p:cNvSpPr>
              <a:spLocks/>
            </p:cNvSpPr>
            <p:nvPr/>
          </p:nvSpPr>
          <p:spPr bwMode="auto">
            <a:xfrm>
              <a:off x="832" y="3253"/>
              <a:ext cx="23" cy="13"/>
            </a:xfrm>
            <a:custGeom>
              <a:avLst/>
              <a:gdLst>
                <a:gd name="T0" fmla="*/ 0 w 136"/>
                <a:gd name="T1" fmla="*/ 53 h 65"/>
                <a:gd name="T2" fmla="*/ 5 w 136"/>
                <a:gd name="T3" fmla="*/ 65 h 65"/>
                <a:gd name="T4" fmla="*/ 136 w 136"/>
                <a:gd name="T5" fmla="*/ 0 h 65"/>
                <a:gd name="T6" fmla="*/ 0 w 136"/>
                <a:gd name="T7" fmla="*/ 53 h 65"/>
                <a:gd name="T8" fmla="*/ 0 60000 65536"/>
                <a:gd name="T9" fmla="*/ 0 60000 65536"/>
                <a:gd name="T10" fmla="*/ 0 60000 65536"/>
                <a:gd name="T11" fmla="*/ 0 60000 65536"/>
                <a:gd name="T12" fmla="*/ 0 w 136"/>
                <a:gd name="T13" fmla="*/ 0 h 65"/>
                <a:gd name="T14" fmla="*/ 136 w 136"/>
                <a:gd name="T15" fmla="*/ 65 h 65"/>
              </a:gdLst>
              <a:ahLst/>
              <a:cxnLst>
                <a:cxn ang="T8">
                  <a:pos x="T0" y="T1"/>
                </a:cxn>
                <a:cxn ang="T9">
                  <a:pos x="T2" y="T3"/>
                </a:cxn>
                <a:cxn ang="T10">
                  <a:pos x="T4" y="T5"/>
                </a:cxn>
                <a:cxn ang="T11">
                  <a:pos x="T6" y="T7"/>
                </a:cxn>
              </a:cxnLst>
              <a:rect l="T12" t="T13" r="T14" b="T15"/>
              <a:pathLst>
                <a:path w="136" h="65">
                  <a:moveTo>
                    <a:pt x="0" y="53"/>
                  </a:moveTo>
                  <a:lnTo>
                    <a:pt x="5" y="65"/>
                  </a:lnTo>
                  <a:lnTo>
                    <a:pt x="136" y="0"/>
                  </a:lnTo>
                  <a:lnTo>
                    <a:pt x="0" y="53"/>
                  </a:lnTo>
                </a:path>
              </a:pathLst>
            </a:custGeom>
            <a:noFill/>
            <a:ln w="0">
              <a:solidFill>
                <a:srgbClr val="000000"/>
              </a:solidFill>
              <a:prstDash val="solid"/>
              <a:round/>
              <a:headEnd/>
              <a:tailEnd/>
            </a:ln>
          </p:spPr>
          <p:txBody>
            <a:bodyPr/>
            <a:lstStyle/>
            <a:p>
              <a:endParaRPr lang="en-US"/>
            </a:p>
          </p:txBody>
        </p:sp>
        <p:sp>
          <p:nvSpPr>
            <p:cNvPr id="159" name="Freeform 157">
              <a:extLst>
                <a:ext uri="{FF2B5EF4-FFF2-40B4-BE49-F238E27FC236}">
                  <a16:creationId xmlns:a16="http://schemas.microsoft.com/office/drawing/2014/main" id="{6F3DB09A-5DE8-4848-AD5B-3D05BF918DEB}"/>
                </a:ext>
              </a:extLst>
            </p:cNvPr>
            <p:cNvSpPr>
              <a:spLocks/>
            </p:cNvSpPr>
            <p:nvPr/>
          </p:nvSpPr>
          <p:spPr bwMode="auto">
            <a:xfrm>
              <a:off x="833" y="3253"/>
              <a:ext cx="22" cy="15"/>
            </a:xfrm>
            <a:custGeom>
              <a:avLst/>
              <a:gdLst>
                <a:gd name="T0" fmla="*/ 0 w 131"/>
                <a:gd name="T1" fmla="*/ 65 h 77"/>
                <a:gd name="T2" fmla="*/ 5 w 131"/>
                <a:gd name="T3" fmla="*/ 77 h 77"/>
                <a:gd name="T4" fmla="*/ 131 w 131"/>
                <a:gd name="T5" fmla="*/ 0 h 77"/>
                <a:gd name="T6" fmla="*/ 0 w 131"/>
                <a:gd name="T7" fmla="*/ 65 h 77"/>
                <a:gd name="T8" fmla="*/ 0 60000 65536"/>
                <a:gd name="T9" fmla="*/ 0 60000 65536"/>
                <a:gd name="T10" fmla="*/ 0 60000 65536"/>
                <a:gd name="T11" fmla="*/ 0 60000 65536"/>
                <a:gd name="T12" fmla="*/ 0 w 131"/>
                <a:gd name="T13" fmla="*/ 0 h 77"/>
                <a:gd name="T14" fmla="*/ 131 w 131"/>
                <a:gd name="T15" fmla="*/ 77 h 77"/>
              </a:gdLst>
              <a:ahLst/>
              <a:cxnLst>
                <a:cxn ang="T8">
                  <a:pos x="T0" y="T1"/>
                </a:cxn>
                <a:cxn ang="T9">
                  <a:pos x="T2" y="T3"/>
                </a:cxn>
                <a:cxn ang="T10">
                  <a:pos x="T4" y="T5"/>
                </a:cxn>
                <a:cxn ang="T11">
                  <a:pos x="T6" y="T7"/>
                </a:cxn>
              </a:cxnLst>
              <a:rect l="T12" t="T13" r="T14" b="T15"/>
              <a:pathLst>
                <a:path w="131" h="77">
                  <a:moveTo>
                    <a:pt x="0" y="65"/>
                  </a:moveTo>
                  <a:lnTo>
                    <a:pt x="5" y="77"/>
                  </a:lnTo>
                  <a:lnTo>
                    <a:pt x="131" y="0"/>
                  </a:lnTo>
                  <a:lnTo>
                    <a:pt x="0" y="65"/>
                  </a:lnTo>
                  <a:close/>
                </a:path>
              </a:pathLst>
            </a:custGeom>
            <a:solidFill>
              <a:srgbClr val="000000"/>
            </a:solidFill>
            <a:ln w="9525">
              <a:noFill/>
              <a:round/>
              <a:headEnd/>
              <a:tailEnd/>
            </a:ln>
          </p:spPr>
          <p:txBody>
            <a:bodyPr/>
            <a:lstStyle/>
            <a:p>
              <a:endParaRPr lang="en-US"/>
            </a:p>
          </p:txBody>
        </p:sp>
        <p:sp>
          <p:nvSpPr>
            <p:cNvPr id="160" name="Freeform 158">
              <a:extLst>
                <a:ext uri="{FF2B5EF4-FFF2-40B4-BE49-F238E27FC236}">
                  <a16:creationId xmlns:a16="http://schemas.microsoft.com/office/drawing/2014/main" id="{C7DDD0AE-6ACB-48EC-B2FE-A1C406B7B60B}"/>
                </a:ext>
              </a:extLst>
            </p:cNvPr>
            <p:cNvSpPr>
              <a:spLocks/>
            </p:cNvSpPr>
            <p:nvPr/>
          </p:nvSpPr>
          <p:spPr bwMode="auto">
            <a:xfrm>
              <a:off x="833" y="3253"/>
              <a:ext cx="22" cy="15"/>
            </a:xfrm>
            <a:custGeom>
              <a:avLst/>
              <a:gdLst>
                <a:gd name="T0" fmla="*/ 0 w 131"/>
                <a:gd name="T1" fmla="*/ 65 h 77"/>
                <a:gd name="T2" fmla="*/ 5 w 131"/>
                <a:gd name="T3" fmla="*/ 77 h 77"/>
                <a:gd name="T4" fmla="*/ 131 w 131"/>
                <a:gd name="T5" fmla="*/ 0 h 77"/>
                <a:gd name="T6" fmla="*/ 0 w 131"/>
                <a:gd name="T7" fmla="*/ 65 h 77"/>
                <a:gd name="T8" fmla="*/ 0 60000 65536"/>
                <a:gd name="T9" fmla="*/ 0 60000 65536"/>
                <a:gd name="T10" fmla="*/ 0 60000 65536"/>
                <a:gd name="T11" fmla="*/ 0 60000 65536"/>
                <a:gd name="T12" fmla="*/ 0 w 131"/>
                <a:gd name="T13" fmla="*/ 0 h 77"/>
                <a:gd name="T14" fmla="*/ 131 w 131"/>
                <a:gd name="T15" fmla="*/ 77 h 77"/>
              </a:gdLst>
              <a:ahLst/>
              <a:cxnLst>
                <a:cxn ang="T8">
                  <a:pos x="T0" y="T1"/>
                </a:cxn>
                <a:cxn ang="T9">
                  <a:pos x="T2" y="T3"/>
                </a:cxn>
                <a:cxn ang="T10">
                  <a:pos x="T4" y="T5"/>
                </a:cxn>
                <a:cxn ang="T11">
                  <a:pos x="T6" y="T7"/>
                </a:cxn>
              </a:cxnLst>
              <a:rect l="T12" t="T13" r="T14" b="T15"/>
              <a:pathLst>
                <a:path w="131" h="77">
                  <a:moveTo>
                    <a:pt x="0" y="65"/>
                  </a:moveTo>
                  <a:lnTo>
                    <a:pt x="5" y="77"/>
                  </a:lnTo>
                  <a:lnTo>
                    <a:pt x="131" y="0"/>
                  </a:lnTo>
                  <a:lnTo>
                    <a:pt x="0" y="65"/>
                  </a:lnTo>
                </a:path>
              </a:pathLst>
            </a:custGeom>
            <a:noFill/>
            <a:ln w="0">
              <a:solidFill>
                <a:srgbClr val="000000"/>
              </a:solidFill>
              <a:prstDash val="solid"/>
              <a:round/>
              <a:headEnd/>
              <a:tailEnd/>
            </a:ln>
          </p:spPr>
          <p:txBody>
            <a:bodyPr/>
            <a:lstStyle/>
            <a:p>
              <a:endParaRPr lang="en-US"/>
            </a:p>
          </p:txBody>
        </p:sp>
        <p:sp>
          <p:nvSpPr>
            <p:cNvPr id="161" name="Freeform 159">
              <a:extLst>
                <a:ext uri="{FF2B5EF4-FFF2-40B4-BE49-F238E27FC236}">
                  <a16:creationId xmlns:a16="http://schemas.microsoft.com/office/drawing/2014/main" id="{C280061B-3FE7-477A-A8BB-AF0EDE916B8D}"/>
                </a:ext>
              </a:extLst>
            </p:cNvPr>
            <p:cNvSpPr>
              <a:spLocks/>
            </p:cNvSpPr>
            <p:nvPr/>
          </p:nvSpPr>
          <p:spPr bwMode="auto">
            <a:xfrm>
              <a:off x="834" y="3253"/>
              <a:ext cx="21" cy="18"/>
            </a:xfrm>
            <a:custGeom>
              <a:avLst/>
              <a:gdLst>
                <a:gd name="T0" fmla="*/ 0 w 126"/>
                <a:gd name="T1" fmla="*/ 77 h 89"/>
                <a:gd name="T2" fmla="*/ 6 w 126"/>
                <a:gd name="T3" fmla="*/ 89 h 89"/>
                <a:gd name="T4" fmla="*/ 126 w 126"/>
                <a:gd name="T5" fmla="*/ 0 h 89"/>
                <a:gd name="T6" fmla="*/ 0 w 126"/>
                <a:gd name="T7" fmla="*/ 77 h 89"/>
                <a:gd name="T8" fmla="*/ 0 60000 65536"/>
                <a:gd name="T9" fmla="*/ 0 60000 65536"/>
                <a:gd name="T10" fmla="*/ 0 60000 65536"/>
                <a:gd name="T11" fmla="*/ 0 60000 65536"/>
                <a:gd name="T12" fmla="*/ 0 w 126"/>
                <a:gd name="T13" fmla="*/ 0 h 89"/>
                <a:gd name="T14" fmla="*/ 126 w 126"/>
                <a:gd name="T15" fmla="*/ 89 h 89"/>
              </a:gdLst>
              <a:ahLst/>
              <a:cxnLst>
                <a:cxn ang="T8">
                  <a:pos x="T0" y="T1"/>
                </a:cxn>
                <a:cxn ang="T9">
                  <a:pos x="T2" y="T3"/>
                </a:cxn>
                <a:cxn ang="T10">
                  <a:pos x="T4" y="T5"/>
                </a:cxn>
                <a:cxn ang="T11">
                  <a:pos x="T6" y="T7"/>
                </a:cxn>
              </a:cxnLst>
              <a:rect l="T12" t="T13" r="T14" b="T15"/>
              <a:pathLst>
                <a:path w="126" h="89">
                  <a:moveTo>
                    <a:pt x="0" y="77"/>
                  </a:moveTo>
                  <a:lnTo>
                    <a:pt x="6" y="89"/>
                  </a:lnTo>
                  <a:lnTo>
                    <a:pt x="126" y="0"/>
                  </a:lnTo>
                  <a:lnTo>
                    <a:pt x="0" y="77"/>
                  </a:lnTo>
                  <a:close/>
                </a:path>
              </a:pathLst>
            </a:custGeom>
            <a:solidFill>
              <a:srgbClr val="000000"/>
            </a:solidFill>
            <a:ln w="9525">
              <a:noFill/>
              <a:round/>
              <a:headEnd/>
              <a:tailEnd/>
            </a:ln>
          </p:spPr>
          <p:txBody>
            <a:bodyPr/>
            <a:lstStyle/>
            <a:p>
              <a:endParaRPr lang="en-US"/>
            </a:p>
          </p:txBody>
        </p:sp>
        <p:sp>
          <p:nvSpPr>
            <p:cNvPr id="162" name="Freeform 160">
              <a:extLst>
                <a:ext uri="{FF2B5EF4-FFF2-40B4-BE49-F238E27FC236}">
                  <a16:creationId xmlns:a16="http://schemas.microsoft.com/office/drawing/2014/main" id="{EAD19F4B-D438-4AE6-A91B-3948D92E929B}"/>
                </a:ext>
              </a:extLst>
            </p:cNvPr>
            <p:cNvSpPr>
              <a:spLocks/>
            </p:cNvSpPr>
            <p:nvPr/>
          </p:nvSpPr>
          <p:spPr bwMode="auto">
            <a:xfrm>
              <a:off x="834" y="3253"/>
              <a:ext cx="21" cy="18"/>
            </a:xfrm>
            <a:custGeom>
              <a:avLst/>
              <a:gdLst>
                <a:gd name="T0" fmla="*/ 0 w 126"/>
                <a:gd name="T1" fmla="*/ 77 h 89"/>
                <a:gd name="T2" fmla="*/ 6 w 126"/>
                <a:gd name="T3" fmla="*/ 89 h 89"/>
                <a:gd name="T4" fmla="*/ 126 w 126"/>
                <a:gd name="T5" fmla="*/ 0 h 89"/>
                <a:gd name="T6" fmla="*/ 0 w 126"/>
                <a:gd name="T7" fmla="*/ 77 h 89"/>
                <a:gd name="T8" fmla="*/ 0 60000 65536"/>
                <a:gd name="T9" fmla="*/ 0 60000 65536"/>
                <a:gd name="T10" fmla="*/ 0 60000 65536"/>
                <a:gd name="T11" fmla="*/ 0 60000 65536"/>
                <a:gd name="T12" fmla="*/ 0 w 126"/>
                <a:gd name="T13" fmla="*/ 0 h 89"/>
                <a:gd name="T14" fmla="*/ 126 w 126"/>
                <a:gd name="T15" fmla="*/ 89 h 89"/>
              </a:gdLst>
              <a:ahLst/>
              <a:cxnLst>
                <a:cxn ang="T8">
                  <a:pos x="T0" y="T1"/>
                </a:cxn>
                <a:cxn ang="T9">
                  <a:pos x="T2" y="T3"/>
                </a:cxn>
                <a:cxn ang="T10">
                  <a:pos x="T4" y="T5"/>
                </a:cxn>
                <a:cxn ang="T11">
                  <a:pos x="T6" y="T7"/>
                </a:cxn>
              </a:cxnLst>
              <a:rect l="T12" t="T13" r="T14" b="T15"/>
              <a:pathLst>
                <a:path w="126" h="89">
                  <a:moveTo>
                    <a:pt x="0" y="77"/>
                  </a:moveTo>
                  <a:lnTo>
                    <a:pt x="6" y="89"/>
                  </a:lnTo>
                  <a:lnTo>
                    <a:pt x="126" y="0"/>
                  </a:lnTo>
                  <a:lnTo>
                    <a:pt x="0" y="77"/>
                  </a:lnTo>
                </a:path>
              </a:pathLst>
            </a:custGeom>
            <a:noFill/>
            <a:ln w="0">
              <a:solidFill>
                <a:srgbClr val="000000"/>
              </a:solidFill>
              <a:prstDash val="solid"/>
              <a:round/>
              <a:headEnd/>
              <a:tailEnd/>
            </a:ln>
          </p:spPr>
          <p:txBody>
            <a:bodyPr/>
            <a:lstStyle/>
            <a:p>
              <a:endParaRPr lang="en-US"/>
            </a:p>
          </p:txBody>
        </p:sp>
        <p:sp>
          <p:nvSpPr>
            <p:cNvPr id="163" name="Freeform 161">
              <a:extLst>
                <a:ext uri="{FF2B5EF4-FFF2-40B4-BE49-F238E27FC236}">
                  <a16:creationId xmlns:a16="http://schemas.microsoft.com/office/drawing/2014/main" id="{E3FC93A3-B00F-4CD2-833E-A112DE555638}"/>
                </a:ext>
              </a:extLst>
            </p:cNvPr>
            <p:cNvSpPr>
              <a:spLocks/>
            </p:cNvSpPr>
            <p:nvPr/>
          </p:nvSpPr>
          <p:spPr bwMode="auto">
            <a:xfrm>
              <a:off x="835" y="3253"/>
              <a:ext cx="20" cy="20"/>
            </a:xfrm>
            <a:custGeom>
              <a:avLst/>
              <a:gdLst>
                <a:gd name="T0" fmla="*/ 0 w 120"/>
                <a:gd name="T1" fmla="*/ 89 h 100"/>
                <a:gd name="T2" fmla="*/ 7 w 120"/>
                <a:gd name="T3" fmla="*/ 100 h 100"/>
                <a:gd name="T4" fmla="*/ 120 w 120"/>
                <a:gd name="T5" fmla="*/ 0 h 100"/>
                <a:gd name="T6" fmla="*/ 0 w 120"/>
                <a:gd name="T7" fmla="*/ 89 h 100"/>
                <a:gd name="T8" fmla="*/ 0 60000 65536"/>
                <a:gd name="T9" fmla="*/ 0 60000 65536"/>
                <a:gd name="T10" fmla="*/ 0 60000 65536"/>
                <a:gd name="T11" fmla="*/ 0 60000 65536"/>
                <a:gd name="T12" fmla="*/ 0 w 120"/>
                <a:gd name="T13" fmla="*/ 0 h 100"/>
                <a:gd name="T14" fmla="*/ 120 w 120"/>
                <a:gd name="T15" fmla="*/ 100 h 100"/>
              </a:gdLst>
              <a:ahLst/>
              <a:cxnLst>
                <a:cxn ang="T8">
                  <a:pos x="T0" y="T1"/>
                </a:cxn>
                <a:cxn ang="T9">
                  <a:pos x="T2" y="T3"/>
                </a:cxn>
                <a:cxn ang="T10">
                  <a:pos x="T4" y="T5"/>
                </a:cxn>
                <a:cxn ang="T11">
                  <a:pos x="T6" y="T7"/>
                </a:cxn>
              </a:cxnLst>
              <a:rect l="T12" t="T13" r="T14" b="T15"/>
              <a:pathLst>
                <a:path w="120" h="100">
                  <a:moveTo>
                    <a:pt x="0" y="89"/>
                  </a:moveTo>
                  <a:lnTo>
                    <a:pt x="7" y="100"/>
                  </a:lnTo>
                  <a:lnTo>
                    <a:pt x="120" y="0"/>
                  </a:lnTo>
                  <a:lnTo>
                    <a:pt x="0" y="89"/>
                  </a:lnTo>
                  <a:close/>
                </a:path>
              </a:pathLst>
            </a:custGeom>
            <a:solidFill>
              <a:srgbClr val="000000"/>
            </a:solidFill>
            <a:ln w="9525">
              <a:noFill/>
              <a:round/>
              <a:headEnd/>
              <a:tailEnd/>
            </a:ln>
          </p:spPr>
          <p:txBody>
            <a:bodyPr/>
            <a:lstStyle/>
            <a:p>
              <a:endParaRPr lang="en-US"/>
            </a:p>
          </p:txBody>
        </p:sp>
        <p:sp>
          <p:nvSpPr>
            <p:cNvPr id="164" name="Freeform 162">
              <a:extLst>
                <a:ext uri="{FF2B5EF4-FFF2-40B4-BE49-F238E27FC236}">
                  <a16:creationId xmlns:a16="http://schemas.microsoft.com/office/drawing/2014/main" id="{AB309CD5-6409-4F12-AF99-2E0BBEE274C3}"/>
                </a:ext>
              </a:extLst>
            </p:cNvPr>
            <p:cNvSpPr>
              <a:spLocks/>
            </p:cNvSpPr>
            <p:nvPr/>
          </p:nvSpPr>
          <p:spPr bwMode="auto">
            <a:xfrm>
              <a:off x="835" y="3253"/>
              <a:ext cx="20" cy="20"/>
            </a:xfrm>
            <a:custGeom>
              <a:avLst/>
              <a:gdLst>
                <a:gd name="T0" fmla="*/ 0 w 120"/>
                <a:gd name="T1" fmla="*/ 89 h 100"/>
                <a:gd name="T2" fmla="*/ 7 w 120"/>
                <a:gd name="T3" fmla="*/ 100 h 100"/>
                <a:gd name="T4" fmla="*/ 120 w 120"/>
                <a:gd name="T5" fmla="*/ 0 h 100"/>
                <a:gd name="T6" fmla="*/ 0 w 120"/>
                <a:gd name="T7" fmla="*/ 89 h 100"/>
                <a:gd name="T8" fmla="*/ 0 60000 65536"/>
                <a:gd name="T9" fmla="*/ 0 60000 65536"/>
                <a:gd name="T10" fmla="*/ 0 60000 65536"/>
                <a:gd name="T11" fmla="*/ 0 60000 65536"/>
                <a:gd name="T12" fmla="*/ 0 w 120"/>
                <a:gd name="T13" fmla="*/ 0 h 100"/>
                <a:gd name="T14" fmla="*/ 120 w 120"/>
                <a:gd name="T15" fmla="*/ 100 h 100"/>
              </a:gdLst>
              <a:ahLst/>
              <a:cxnLst>
                <a:cxn ang="T8">
                  <a:pos x="T0" y="T1"/>
                </a:cxn>
                <a:cxn ang="T9">
                  <a:pos x="T2" y="T3"/>
                </a:cxn>
                <a:cxn ang="T10">
                  <a:pos x="T4" y="T5"/>
                </a:cxn>
                <a:cxn ang="T11">
                  <a:pos x="T6" y="T7"/>
                </a:cxn>
              </a:cxnLst>
              <a:rect l="T12" t="T13" r="T14" b="T15"/>
              <a:pathLst>
                <a:path w="120" h="100">
                  <a:moveTo>
                    <a:pt x="0" y="89"/>
                  </a:moveTo>
                  <a:lnTo>
                    <a:pt x="7" y="100"/>
                  </a:lnTo>
                  <a:lnTo>
                    <a:pt x="120" y="0"/>
                  </a:lnTo>
                  <a:lnTo>
                    <a:pt x="0" y="89"/>
                  </a:lnTo>
                </a:path>
              </a:pathLst>
            </a:custGeom>
            <a:noFill/>
            <a:ln w="0">
              <a:solidFill>
                <a:srgbClr val="000000"/>
              </a:solidFill>
              <a:prstDash val="solid"/>
              <a:round/>
              <a:headEnd/>
              <a:tailEnd/>
            </a:ln>
          </p:spPr>
          <p:txBody>
            <a:bodyPr/>
            <a:lstStyle/>
            <a:p>
              <a:endParaRPr lang="en-US"/>
            </a:p>
          </p:txBody>
        </p:sp>
        <p:sp>
          <p:nvSpPr>
            <p:cNvPr id="165" name="Freeform 163">
              <a:extLst>
                <a:ext uri="{FF2B5EF4-FFF2-40B4-BE49-F238E27FC236}">
                  <a16:creationId xmlns:a16="http://schemas.microsoft.com/office/drawing/2014/main" id="{D0663E99-0AE5-4009-82B4-026179D5B842}"/>
                </a:ext>
              </a:extLst>
            </p:cNvPr>
            <p:cNvSpPr>
              <a:spLocks/>
            </p:cNvSpPr>
            <p:nvPr/>
          </p:nvSpPr>
          <p:spPr bwMode="auto">
            <a:xfrm>
              <a:off x="836" y="3253"/>
              <a:ext cx="19" cy="22"/>
            </a:xfrm>
            <a:custGeom>
              <a:avLst/>
              <a:gdLst>
                <a:gd name="T0" fmla="*/ 0 w 113"/>
                <a:gd name="T1" fmla="*/ 100 h 109"/>
                <a:gd name="T2" fmla="*/ 7 w 113"/>
                <a:gd name="T3" fmla="*/ 109 h 109"/>
                <a:gd name="T4" fmla="*/ 113 w 113"/>
                <a:gd name="T5" fmla="*/ 0 h 109"/>
                <a:gd name="T6" fmla="*/ 0 w 113"/>
                <a:gd name="T7" fmla="*/ 100 h 109"/>
                <a:gd name="T8" fmla="*/ 0 60000 65536"/>
                <a:gd name="T9" fmla="*/ 0 60000 65536"/>
                <a:gd name="T10" fmla="*/ 0 60000 65536"/>
                <a:gd name="T11" fmla="*/ 0 60000 65536"/>
                <a:gd name="T12" fmla="*/ 0 w 113"/>
                <a:gd name="T13" fmla="*/ 0 h 109"/>
                <a:gd name="T14" fmla="*/ 113 w 113"/>
                <a:gd name="T15" fmla="*/ 109 h 109"/>
              </a:gdLst>
              <a:ahLst/>
              <a:cxnLst>
                <a:cxn ang="T8">
                  <a:pos x="T0" y="T1"/>
                </a:cxn>
                <a:cxn ang="T9">
                  <a:pos x="T2" y="T3"/>
                </a:cxn>
                <a:cxn ang="T10">
                  <a:pos x="T4" y="T5"/>
                </a:cxn>
                <a:cxn ang="T11">
                  <a:pos x="T6" y="T7"/>
                </a:cxn>
              </a:cxnLst>
              <a:rect l="T12" t="T13" r="T14" b="T15"/>
              <a:pathLst>
                <a:path w="113" h="109">
                  <a:moveTo>
                    <a:pt x="0" y="100"/>
                  </a:moveTo>
                  <a:lnTo>
                    <a:pt x="7" y="109"/>
                  </a:lnTo>
                  <a:lnTo>
                    <a:pt x="113" y="0"/>
                  </a:lnTo>
                  <a:lnTo>
                    <a:pt x="0" y="100"/>
                  </a:lnTo>
                  <a:close/>
                </a:path>
              </a:pathLst>
            </a:custGeom>
            <a:solidFill>
              <a:srgbClr val="000000"/>
            </a:solidFill>
            <a:ln w="9525">
              <a:noFill/>
              <a:round/>
              <a:headEnd/>
              <a:tailEnd/>
            </a:ln>
          </p:spPr>
          <p:txBody>
            <a:bodyPr/>
            <a:lstStyle/>
            <a:p>
              <a:endParaRPr lang="en-US"/>
            </a:p>
          </p:txBody>
        </p:sp>
        <p:sp>
          <p:nvSpPr>
            <p:cNvPr id="166" name="Freeform 164">
              <a:extLst>
                <a:ext uri="{FF2B5EF4-FFF2-40B4-BE49-F238E27FC236}">
                  <a16:creationId xmlns:a16="http://schemas.microsoft.com/office/drawing/2014/main" id="{EF538E3A-F568-442B-B521-73ED0233FE22}"/>
                </a:ext>
              </a:extLst>
            </p:cNvPr>
            <p:cNvSpPr>
              <a:spLocks/>
            </p:cNvSpPr>
            <p:nvPr/>
          </p:nvSpPr>
          <p:spPr bwMode="auto">
            <a:xfrm>
              <a:off x="836" y="3253"/>
              <a:ext cx="19" cy="22"/>
            </a:xfrm>
            <a:custGeom>
              <a:avLst/>
              <a:gdLst>
                <a:gd name="T0" fmla="*/ 0 w 113"/>
                <a:gd name="T1" fmla="*/ 100 h 109"/>
                <a:gd name="T2" fmla="*/ 7 w 113"/>
                <a:gd name="T3" fmla="*/ 109 h 109"/>
                <a:gd name="T4" fmla="*/ 113 w 113"/>
                <a:gd name="T5" fmla="*/ 0 h 109"/>
                <a:gd name="T6" fmla="*/ 0 w 113"/>
                <a:gd name="T7" fmla="*/ 100 h 109"/>
                <a:gd name="T8" fmla="*/ 0 60000 65536"/>
                <a:gd name="T9" fmla="*/ 0 60000 65536"/>
                <a:gd name="T10" fmla="*/ 0 60000 65536"/>
                <a:gd name="T11" fmla="*/ 0 60000 65536"/>
                <a:gd name="T12" fmla="*/ 0 w 113"/>
                <a:gd name="T13" fmla="*/ 0 h 109"/>
                <a:gd name="T14" fmla="*/ 113 w 113"/>
                <a:gd name="T15" fmla="*/ 109 h 109"/>
              </a:gdLst>
              <a:ahLst/>
              <a:cxnLst>
                <a:cxn ang="T8">
                  <a:pos x="T0" y="T1"/>
                </a:cxn>
                <a:cxn ang="T9">
                  <a:pos x="T2" y="T3"/>
                </a:cxn>
                <a:cxn ang="T10">
                  <a:pos x="T4" y="T5"/>
                </a:cxn>
                <a:cxn ang="T11">
                  <a:pos x="T6" y="T7"/>
                </a:cxn>
              </a:cxnLst>
              <a:rect l="T12" t="T13" r="T14" b="T15"/>
              <a:pathLst>
                <a:path w="113" h="109">
                  <a:moveTo>
                    <a:pt x="0" y="100"/>
                  </a:moveTo>
                  <a:lnTo>
                    <a:pt x="7" y="109"/>
                  </a:lnTo>
                  <a:lnTo>
                    <a:pt x="113" y="0"/>
                  </a:lnTo>
                  <a:lnTo>
                    <a:pt x="0" y="100"/>
                  </a:lnTo>
                </a:path>
              </a:pathLst>
            </a:custGeom>
            <a:noFill/>
            <a:ln w="0">
              <a:solidFill>
                <a:srgbClr val="000000"/>
              </a:solidFill>
              <a:prstDash val="solid"/>
              <a:round/>
              <a:headEnd/>
              <a:tailEnd/>
            </a:ln>
          </p:spPr>
          <p:txBody>
            <a:bodyPr/>
            <a:lstStyle/>
            <a:p>
              <a:endParaRPr lang="en-US"/>
            </a:p>
          </p:txBody>
        </p:sp>
        <p:sp>
          <p:nvSpPr>
            <p:cNvPr id="167" name="Freeform 165">
              <a:extLst>
                <a:ext uri="{FF2B5EF4-FFF2-40B4-BE49-F238E27FC236}">
                  <a16:creationId xmlns:a16="http://schemas.microsoft.com/office/drawing/2014/main" id="{A9008A4D-1034-418B-834E-913D35A9E008}"/>
                </a:ext>
              </a:extLst>
            </p:cNvPr>
            <p:cNvSpPr>
              <a:spLocks/>
            </p:cNvSpPr>
            <p:nvPr/>
          </p:nvSpPr>
          <p:spPr bwMode="auto">
            <a:xfrm>
              <a:off x="837" y="3253"/>
              <a:ext cx="18" cy="24"/>
            </a:xfrm>
            <a:custGeom>
              <a:avLst/>
              <a:gdLst>
                <a:gd name="T0" fmla="*/ 0 w 106"/>
                <a:gd name="T1" fmla="*/ 109 h 119"/>
                <a:gd name="T2" fmla="*/ 9 w 106"/>
                <a:gd name="T3" fmla="*/ 119 h 119"/>
                <a:gd name="T4" fmla="*/ 106 w 106"/>
                <a:gd name="T5" fmla="*/ 0 h 119"/>
                <a:gd name="T6" fmla="*/ 0 w 106"/>
                <a:gd name="T7" fmla="*/ 109 h 119"/>
                <a:gd name="T8" fmla="*/ 0 60000 65536"/>
                <a:gd name="T9" fmla="*/ 0 60000 65536"/>
                <a:gd name="T10" fmla="*/ 0 60000 65536"/>
                <a:gd name="T11" fmla="*/ 0 60000 65536"/>
                <a:gd name="T12" fmla="*/ 0 w 106"/>
                <a:gd name="T13" fmla="*/ 0 h 119"/>
                <a:gd name="T14" fmla="*/ 106 w 106"/>
                <a:gd name="T15" fmla="*/ 119 h 119"/>
              </a:gdLst>
              <a:ahLst/>
              <a:cxnLst>
                <a:cxn ang="T8">
                  <a:pos x="T0" y="T1"/>
                </a:cxn>
                <a:cxn ang="T9">
                  <a:pos x="T2" y="T3"/>
                </a:cxn>
                <a:cxn ang="T10">
                  <a:pos x="T4" y="T5"/>
                </a:cxn>
                <a:cxn ang="T11">
                  <a:pos x="T6" y="T7"/>
                </a:cxn>
              </a:cxnLst>
              <a:rect l="T12" t="T13" r="T14" b="T15"/>
              <a:pathLst>
                <a:path w="106" h="119">
                  <a:moveTo>
                    <a:pt x="0" y="109"/>
                  </a:moveTo>
                  <a:lnTo>
                    <a:pt x="9" y="119"/>
                  </a:lnTo>
                  <a:lnTo>
                    <a:pt x="106" y="0"/>
                  </a:lnTo>
                  <a:lnTo>
                    <a:pt x="0" y="109"/>
                  </a:lnTo>
                  <a:close/>
                </a:path>
              </a:pathLst>
            </a:custGeom>
            <a:solidFill>
              <a:srgbClr val="000000"/>
            </a:solidFill>
            <a:ln w="9525">
              <a:noFill/>
              <a:round/>
              <a:headEnd/>
              <a:tailEnd/>
            </a:ln>
          </p:spPr>
          <p:txBody>
            <a:bodyPr/>
            <a:lstStyle/>
            <a:p>
              <a:endParaRPr lang="en-US"/>
            </a:p>
          </p:txBody>
        </p:sp>
        <p:sp>
          <p:nvSpPr>
            <p:cNvPr id="168" name="Freeform 166">
              <a:extLst>
                <a:ext uri="{FF2B5EF4-FFF2-40B4-BE49-F238E27FC236}">
                  <a16:creationId xmlns:a16="http://schemas.microsoft.com/office/drawing/2014/main" id="{C93C93B9-6109-4996-B876-1AC020D8A202}"/>
                </a:ext>
              </a:extLst>
            </p:cNvPr>
            <p:cNvSpPr>
              <a:spLocks/>
            </p:cNvSpPr>
            <p:nvPr/>
          </p:nvSpPr>
          <p:spPr bwMode="auto">
            <a:xfrm>
              <a:off x="837" y="3253"/>
              <a:ext cx="18" cy="24"/>
            </a:xfrm>
            <a:custGeom>
              <a:avLst/>
              <a:gdLst>
                <a:gd name="T0" fmla="*/ 0 w 106"/>
                <a:gd name="T1" fmla="*/ 109 h 119"/>
                <a:gd name="T2" fmla="*/ 9 w 106"/>
                <a:gd name="T3" fmla="*/ 119 h 119"/>
                <a:gd name="T4" fmla="*/ 106 w 106"/>
                <a:gd name="T5" fmla="*/ 0 h 119"/>
                <a:gd name="T6" fmla="*/ 0 w 106"/>
                <a:gd name="T7" fmla="*/ 109 h 119"/>
                <a:gd name="T8" fmla="*/ 0 60000 65536"/>
                <a:gd name="T9" fmla="*/ 0 60000 65536"/>
                <a:gd name="T10" fmla="*/ 0 60000 65536"/>
                <a:gd name="T11" fmla="*/ 0 60000 65536"/>
                <a:gd name="T12" fmla="*/ 0 w 106"/>
                <a:gd name="T13" fmla="*/ 0 h 119"/>
                <a:gd name="T14" fmla="*/ 106 w 106"/>
                <a:gd name="T15" fmla="*/ 119 h 119"/>
              </a:gdLst>
              <a:ahLst/>
              <a:cxnLst>
                <a:cxn ang="T8">
                  <a:pos x="T0" y="T1"/>
                </a:cxn>
                <a:cxn ang="T9">
                  <a:pos x="T2" y="T3"/>
                </a:cxn>
                <a:cxn ang="T10">
                  <a:pos x="T4" y="T5"/>
                </a:cxn>
                <a:cxn ang="T11">
                  <a:pos x="T6" y="T7"/>
                </a:cxn>
              </a:cxnLst>
              <a:rect l="T12" t="T13" r="T14" b="T15"/>
              <a:pathLst>
                <a:path w="106" h="119">
                  <a:moveTo>
                    <a:pt x="0" y="109"/>
                  </a:moveTo>
                  <a:lnTo>
                    <a:pt x="9" y="119"/>
                  </a:lnTo>
                  <a:lnTo>
                    <a:pt x="106" y="0"/>
                  </a:lnTo>
                  <a:lnTo>
                    <a:pt x="0" y="109"/>
                  </a:lnTo>
                </a:path>
              </a:pathLst>
            </a:custGeom>
            <a:noFill/>
            <a:ln w="0">
              <a:solidFill>
                <a:srgbClr val="000000"/>
              </a:solidFill>
              <a:prstDash val="solid"/>
              <a:round/>
              <a:headEnd/>
              <a:tailEnd/>
            </a:ln>
          </p:spPr>
          <p:txBody>
            <a:bodyPr/>
            <a:lstStyle/>
            <a:p>
              <a:endParaRPr lang="en-US"/>
            </a:p>
          </p:txBody>
        </p:sp>
        <p:sp>
          <p:nvSpPr>
            <p:cNvPr id="169" name="Freeform 167">
              <a:extLst>
                <a:ext uri="{FF2B5EF4-FFF2-40B4-BE49-F238E27FC236}">
                  <a16:creationId xmlns:a16="http://schemas.microsoft.com/office/drawing/2014/main" id="{E294D730-8F6C-482F-83C0-F2465A51544E}"/>
                </a:ext>
              </a:extLst>
            </p:cNvPr>
            <p:cNvSpPr>
              <a:spLocks/>
            </p:cNvSpPr>
            <p:nvPr/>
          </p:nvSpPr>
          <p:spPr bwMode="auto">
            <a:xfrm>
              <a:off x="838" y="3253"/>
              <a:ext cx="17" cy="25"/>
            </a:xfrm>
            <a:custGeom>
              <a:avLst/>
              <a:gdLst>
                <a:gd name="T0" fmla="*/ 0 w 97"/>
                <a:gd name="T1" fmla="*/ 119 h 127"/>
                <a:gd name="T2" fmla="*/ 8 w 97"/>
                <a:gd name="T3" fmla="*/ 127 h 127"/>
                <a:gd name="T4" fmla="*/ 97 w 97"/>
                <a:gd name="T5" fmla="*/ 0 h 127"/>
                <a:gd name="T6" fmla="*/ 0 w 97"/>
                <a:gd name="T7" fmla="*/ 119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0" y="119"/>
                  </a:moveTo>
                  <a:lnTo>
                    <a:pt x="8" y="127"/>
                  </a:lnTo>
                  <a:lnTo>
                    <a:pt x="97" y="0"/>
                  </a:lnTo>
                  <a:lnTo>
                    <a:pt x="0" y="119"/>
                  </a:lnTo>
                  <a:close/>
                </a:path>
              </a:pathLst>
            </a:custGeom>
            <a:solidFill>
              <a:srgbClr val="000000"/>
            </a:solidFill>
            <a:ln w="9525">
              <a:noFill/>
              <a:round/>
              <a:headEnd/>
              <a:tailEnd/>
            </a:ln>
          </p:spPr>
          <p:txBody>
            <a:bodyPr/>
            <a:lstStyle/>
            <a:p>
              <a:endParaRPr lang="en-US"/>
            </a:p>
          </p:txBody>
        </p:sp>
        <p:sp>
          <p:nvSpPr>
            <p:cNvPr id="170" name="Freeform 168">
              <a:extLst>
                <a:ext uri="{FF2B5EF4-FFF2-40B4-BE49-F238E27FC236}">
                  <a16:creationId xmlns:a16="http://schemas.microsoft.com/office/drawing/2014/main" id="{4418C5D3-B69B-48D8-B3C0-6CD808C5C90B}"/>
                </a:ext>
              </a:extLst>
            </p:cNvPr>
            <p:cNvSpPr>
              <a:spLocks/>
            </p:cNvSpPr>
            <p:nvPr/>
          </p:nvSpPr>
          <p:spPr bwMode="auto">
            <a:xfrm>
              <a:off x="838" y="3253"/>
              <a:ext cx="17" cy="25"/>
            </a:xfrm>
            <a:custGeom>
              <a:avLst/>
              <a:gdLst>
                <a:gd name="T0" fmla="*/ 0 w 97"/>
                <a:gd name="T1" fmla="*/ 119 h 127"/>
                <a:gd name="T2" fmla="*/ 8 w 97"/>
                <a:gd name="T3" fmla="*/ 127 h 127"/>
                <a:gd name="T4" fmla="*/ 97 w 97"/>
                <a:gd name="T5" fmla="*/ 0 h 127"/>
                <a:gd name="T6" fmla="*/ 0 w 97"/>
                <a:gd name="T7" fmla="*/ 119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0" y="119"/>
                  </a:moveTo>
                  <a:lnTo>
                    <a:pt x="8" y="127"/>
                  </a:lnTo>
                  <a:lnTo>
                    <a:pt x="97" y="0"/>
                  </a:lnTo>
                  <a:lnTo>
                    <a:pt x="0" y="119"/>
                  </a:lnTo>
                </a:path>
              </a:pathLst>
            </a:custGeom>
            <a:noFill/>
            <a:ln w="0">
              <a:solidFill>
                <a:srgbClr val="000000"/>
              </a:solidFill>
              <a:prstDash val="solid"/>
              <a:round/>
              <a:headEnd/>
              <a:tailEnd/>
            </a:ln>
          </p:spPr>
          <p:txBody>
            <a:bodyPr/>
            <a:lstStyle/>
            <a:p>
              <a:endParaRPr lang="en-US"/>
            </a:p>
          </p:txBody>
        </p:sp>
        <p:sp>
          <p:nvSpPr>
            <p:cNvPr id="171" name="Freeform 169">
              <a:extLst>
                <a:ext uri="{FF2B5EF4-FFF2-40B4-BE49-F238E27FC236}">
                  <a16:creationId xmlns:a16="http://schemas.microsoft.com/office/drawing/2014/main" id="{C69897D6-94DC-4CDE-85B5-4CD4443FDFFA}"/>
                </a:ext>
              </a:extLst>
            </p:cNvPr>
            <p:cNvSpPr>
              <a:spLocks/>
            </p:cNvSpPr>
            <p:nvPr/>
          </p:nvSpPr>
          <p:spPr bwMode="auto">
            <a:xfrm>
              <a:off x="840" y="3253"/>
              <a:ext cx="15" cy="27"/>
            </a:xfrm>
            <a:custGeom>
              <a:avLst/>
              <a:gdLst>
                <a:gd name="T0" fmla="*/ 0 w 89"/>
                <a:gd name="T1" fmla="*/ 127 h 136"/>
                <a:gd name="T2" fmla="*/ 10 w 89"/>
                <a:gd name="T3" fmla="*/ 136 h 136"/>
                <a:gd name="T4" fmla="*/ 89 w 89"/>
                <a:gd name="T5" fmla="*/ 0 h 136"/>
                <a:gd name="T6" fmla="*/ 0 w 89"/>
                <a:gd name="T7" fmla="*/ 127 h 136"/>
                <a:gd name="T8" fmla="*/ 0 60000 65536"/>
                <a:gd name="T9" fmla="*/ 0 60000 65536"/>
                <a:gd name="T10" fmla="*/ 0 60000 65536"/>
                <a:gd name="T11" fmla="*/ 0 60000 65536"/>
                <a:gd name="T12" fmla="*/ 0 w 89"/>
                <a:gd name="T13" fmla="*/ 0 h 136"/>
                <a:gd name="T14" fmla="*/ 89 w 89"/>
                <a:gd name="T15" fmla="*/ 136 h 136"/>
              </a:gdLst>
              <a:ahLst/>
              <a:cxnLst>
                <a:cxn ang="T8">
                  <a:pos x="T0" y="T1"/>
                </a:cxn>
                <a:cxn ang="T9">
                  <a:pos x="T2" y="T3"/>
                </a:cxn>
                <a:cxn ang="T10">
                  <a:pos x="T4" y="T5"/>
                </a:cxn>
                <a:cxn ang="T11">
                  <a:pos x="T6" y="T7"/>
                </a:cxn>
              </a:cxnLst>
              <a:rect l="T12" t="T13" r="T14" b="T15"/>
              <a:pathLst>
                <a:path w="89" h="136">
                  <a:moveTo>
                    <a:pt x="0" y="127"/>
                  </a:moveTo>
                  <a:lnTo>
                    <a:pt x="10" y="136"/>
                  </a:lnTo>
                  <a:lnTo>
                    <a:pt x="89" y="0"/>
                  </a:lnTo>
                  <a:lnTo>
                    <a:pt x="0" y="127"/>
                  </a:lnTo>
                  <a:close/>
                </a:path>
              </a:pathLst>
            </a:custGeom>
            <a:solidFill>
              <a:srgbClr val="000000"/>
            </a:solidFill>
            <a:ln w="9525">
              <a:noFill/>
              <a:round/>
              <a:headEnd/>
              <a:tailEnd/>
            </a:ln>
          </p:spPr>
          <p:txBody>
            <a:bodyPr/>
            <a:lstStyle/>
            <a:p>
              <a:endParaRPr lang="en-US"/>
            </a:p>
          </p:txBody>
        </p:sp>
        <p:sp>
          <p:nvSpPr>
            <p:cNvPr id="172" name="Freeform 170">
              <a:extLst>
                <a:ext uri="{FF2B5EF4-FFF2-40B4-BE49-F238E27FC236}">
                  <a16:creationId xmlns:a16="http://schemas.microsoft.com/office/drawing/2014/main" id="{56B6BB4A-13ED-4437-A070-BE5A95EF3444}"/>
                </a:ext>
              </a:extLst>
            </p:cNvPr>
            <p:cNvSpPr>
              <a:spLocks/>
            </p:cNvSpPr>
            <p:nvPr/>
          </p:nvSpPr>
          <p:spPr bwMode="auto">
            <a:xfrm>
              <a:off x="840" y="3253"/>
              <a:ext cx="15" cy="27"/>
            </a:xfrm>
            <a:custGeom>
              <a:avLst/>
              <a:gdLst>
                <a:gd name="T0" fmla="*/ 0 w 89"/>
                <a:gd name="T1" fmla="*/ 127 h 136"/>
                <a:gd name="T2" fmla="*/ 10 w 89"/>
                <a:gd name="T3" fmla="*/ 136 h 136"/>
                <a:gd name="T4" fmla="*/ 89 w 89"/>
                <a:gd name="T5" fmla="*/ 0 h 136"/>
                <a:gd name="T6" fmla="*/ 0 w 89"/>
                <a:gd name="T7" fmla="*/ 127 h 136"/>
                <a:gd name="T8" fmla="*/ 0 60000 65536"/>
                <a:gd name="T9" fmla="*/ 0 60000 65536"/>
                <a:gd name="T10" fmla="*/ 0 60000 65536"/>
                <a:gd name="T11" fmla="*/ 0 60000 65536"/>
                <a:gd name="T12" fmla="*/ 0 w 89"/>
                <a:gd name="T13" fmla="*/ 0 h 136"/>
                <a:gd name="T14" fmla="*/ 89 w 89"/>
                <a:gd name="T15" fmla="*/ 136 h 136"/>
              </a:gdLst>
              <a:ahLst/>
              <a:cxnLst>
                <a:cxn ang="T8">
                  <a:pos x="T0" y="T1"/>
                </a:cxn>
                <a:cxn ang="T9">
                  <a:pos x="T2" y="T3"/>
                </a:cxn>
                <a:cxn ang="T10">
                  <a:pos x="T4" y="T5"/>
                </a:cxn>
                <a:cxn ang="T11">
                  <a:pos x="T6" y="T7"/>
                </a:cxn>
              </a:cxnLst>
              <a:rect l="T12" t="T13" r="T14" b="T15"/>
              <a:pathLst>
                <a:path w="89" h="136">
                  <a:moveTo>
                    <a:pt x="0" y="127"/>
                  </a:moveTo>
                  <a:lnTo>
                    <a:pt x="10" y="136"/>
                  </a:lnTo>
                  <a:lnTo>
                    <a:pt x="89" y="0"/>
                  </a:lnTo>
                  <a:lnTo>
                    <a:pt x="0" y="127"/>
                  </a:lnTo>
                </a:path>
              </a:pathLst>
            </a:custGeom>
            <a:noFill/>
            <a:ln w="0">
              <a:solidFill>
                <a:srgbClr val="000000"/>
              </a:solidFill>
              <a:prstDash val="solid"/>
              <a:round/>
              <a:headEnd/>
              <a:tailEnd/>
            </a:ln>
          </p:spPr>
          <p:txBody>
            <a:bodyPr/>
            <a:lstStyle/>
            <a:p>
              <a:endParaRPr lang="en-US"/>
            </a:p>
          </p:txBody>
        </p:sp>
        <p:sp>
          <p:nvSpPr>
            <p:cNvPr id="173" name="Freeform 171">
              <a:extLst>
                <a:ext uri="{FF2B5EF4-FFF2-40B4-BE49-F238E27FC236}">
                  <a16:creationId xmlns:a16="http://schemas.microsoft.com/office/drawing/2014/main" id="{C04BC2F2-080F-41A9-98F0-40DB6227F5BF}"/>
                </a:ext>
              </a:extLst>
            </p:cNvPr>
            <p:cNvSpPr>
              <a:spLocks/>
            </p:cNvSpPr>
            <p:nvPr/>
          </p:nvSpPr>
          <p:spPr bwMode="auto">
            <a:xfrm>
              <a:off x="841" y="3253"/>
              <a:ext cx="14" cy="28"/>
            </a:xfrm>
            <a:custGeom>
              <a:avLst/>
              <a:gdLst>
                <a:gd name="T0" fmla="*/ 0 w 79"/>
                <a:gd name="T1" fmla="*/ 136 h 142"/>
                <a:gd name="T2" fmla="*/ 10 w 79"/>
                <a:gd name="T3" fmla="*/ 142 h 142"/>
                <a:gd name="T4" fmla="*/ 79 w 79"/>
                <a:gd name="T5" fmla="*/ 0 h 142"/>
                <a:gd name="T6" fmla="*/ 0 w 79"/>
                <a:gd name="T7" fmla="*/ 136 h 142"/>
                <a:gd name="T8" fmla="*/ 0 60000 65536"/>
                <a:gd name="T9" fmla="*/ 0 60000 65536"/>
                <a:gd name="T10" fmla="*/ 0 60000 65536"/>
                <a:gd name="T11" fmla="*/ 0 60000 65536"/>
                <a:gd name="T12" fmla="*/ 0 w 79"/>
                <a:gd name="T13" fmla="*/ 0 h 142"/>
                <a:gd name="T14" fmla="*/ 79 w 79"/>
                <a:gd name="T15" fmla="*/ 142 h 142"/>
              </a:gdLst>
              <a:ahLst/>
              <a:cxnLst>
                <a:cxn ang="T8">
                  <a:pos x="T0" y="T1"/>
                </a:cxn>
                <a:cxn ang="T9">
                  <a:pos x="T2" y="T3"/>
                </a:cxn>
                <a:cxn ang="T10">
                  <a:pos x="T4" y="T5"/>
                </a:cxn>
                <a:cxn ang="T11">
                  <a:pos x="T6" y="T7"/>
                </a:cxn>
              </a:cxnLst>
              <a:rect l="T12" t="T13" r="T14" b="T15"/>
              <a:pathLst>
                <a:path w="79" h="142">
                  <a:moveTo>
                    <a:pt x="0" y="136"/>
                  </a:moveTo>
                  <a:lnTo>
                    <a:pt x="10" y="142"/>
                  </a:lnTo>
                  <a:lnTo>
                    <a:pt x="79" y="0"/>
                  </a:lnTo>
                  <a:lnTo>
                    <a:pt x="0" y="136"/>
                  </a:lnTo>
                  <a:close/>
                </a:path>
              </a:pathLst>
            </a:custGeom>
            <a:solidFill>
              <a:srgbClr val="000000"/>
            </a:solidFill>
            <a:ln w="9525">
              <a:noFill/>
              <a:round/>
              <a:headEnd/>
              <a:tailEnd/>
            </a:ln>
          </p:spPr>
          <p:txBody>
            <a:bodyPr/>
            <a:lstStyle/>
            <a:p>
              <a:endParaRPr lang="en-US"/>
            </a:p>
          </p:txBody>
        </p:sp>
        <p:sp>
          <p:nvSpPr>
            <p:cNvPr id="174" name="Freeform 172">
              <a:extLst>
                <a:ext uri="{FF2B5EF4-FFF2-40B4-BE49-F238E27FC236}">
                  <a16:creationId xmlns:a16="http://schemas.microsoft.com/office/drawing/2014/main" id="{EF42E6C2-EDF7-45BB-B0D5-AE8DA9F3BEEB}"/>
                </a:ext>
              </a:extLst>
            </p:cNvPr>
            <p:cNvSpPr>
              <a:spLocks/>
            </p:cNvSpPr>
            <p:nvPr/>
          </p:nvSpPr>
          <p:spPr bwMode="auto">
            <a:xfrm>
              <a:off x="841" y="3253"/>
              <a:ext cx="14" cy="28"/>
            </a:xfrm>
            <a:custGeom>
              <a:avLst/>
              <a:gdLst>
                <a:gd name="T0" fmla="*/ 0 w 79"/>
                <a:gd name="T1" fmla="*/ 136 h 142"/>
                <a:gd name="T2" fmla="*/ 10 w 79"/>
                <a:gd name="T3" fmla="*/ 142 h 142"/>
                <a:gd name="T4" fmla="*/ 79 w 79"/>
                <a:gd name="T5" fmla="*/ 0 h 142"/>
                <a:gd name="T6" fmla="*/ 0 w 79"/>
                <a:gd name="T7" fmla="*/ 136 h 142"/>
                <a:gd name="T8" fmla="*/ 0 60000 65536"/>
                <a:gd name="T9" fmla="*/ 0 60000 65536"/>
                <a:gd name="T10" fmla="*/ 0 60000 65536"/>
                <a:gd name="T11" fmla="*/ 0 60000 65536"/>
                <a:gd name="T12" fmla="*/ 0 w 79"/>
                <a:gd name="T13" fmla="*/ 0 h 142"/>
                <a:gd name="T14" fmla="*/ 79 w 79"/>
                <a:gd name="T15" fmla="*/ 142 h 142"/>
              </a:gdLst>
              <a:ahLst/>
              <a:cxnLst>
                <a:cxn ang="T8">
                  <a:pos x="T0" y="T1"/>
                </a:cxn>
                <a:cxn ang="T9">
                  <a:pos x="T2" y="T3"/>
                </a:cxn>
                <a:cxn ang="T10">
                  <a:pos x="T4" y="T5"/>
                </a:cxn>
                <a:cxn ang="T11">
                  <a:pos x="T6" y="T7"/>
                </a:cxn>
              </a:cxnLst>
              <a:rect l="T12" t="T13" r="T14" b="T15"/>
              <a:pathLst>
                <a:path w="79" h="142">
                  <a:moveTo>
                    <a:pt x="0" y="136"/>
                  </a:moveTo>
                  <a:lnTo>
                    <a:pt x="10" y="142"/>
                  </a:lnTo>
                  <a:lnTo>
                    <a:pt x="79" y="0"/>
                  </a:lnTo>
                  <a:lnTo>
                    <a:pt x="0" y="136"/>
                  </a:lnTo>
                </a:path>
              </a:pathLst>
            </a:custGeom>
            <a:noFill/>
            <a:ln w="0">
              <a:solidFill>
                <a:srgbClr val="000000"/>
              </a:solidFill>
              <a:prstDash val="solid"/>
              <a:round/>
              <a:headEnd/>
              <a:tailEnd/>
            </a:ln>
          </p:spPr>
          <p:txBody>
            <a:bodyPr/>
            <a:lstStyle/>
            <a:p>
              <a:endParaRPr lang="en-US"/>
            </a:p>
          </p:txBody>
        </p:sp>
        <p:sp>
          <p:nvSpPr>
            <p:cNvPr id="175" name="Freeform 173">
              <a:extLst>
                <a:ext uri="{FF2B5EF4-FFF2-40B4-BE49-F238E27FC236}">
                  <a16:creationId xmlns:a16="http://schemas.microsoft.com/office/drawing/2014/main" id="{CA3DAE0D-1BFD-46D3-A13B-EDBFBAEE33FC}"/>
                </a:ext>
              </a:extLst>
            </p:cNvPr>
            <p:cNvSpPr>
              <a:spLocks/>
            </p:cNvSpPr>
            <p:nvPr/>
          </p:nvSpPr>
          <p:spPr bwMode="auto">
            <a:xfrm>
              <a:off x="843" y="3253"/>
              <a:ext cx="12" cy="30"/>
            </a:xfrm>
            <a:custGeom>
              <a:avLst/>
              <a:gdLst>
                <a:gd name="T0" fmla="*/ 0 w 69"/>
                <a:gd name="T1" fmla="*/ 142 h 148"/>
                <a:gd name="T2" fmla="*/ 11 w 69"/>
                <a:gd name="T3" fmla="*/ 148 h 148"/>
                <a:gd name="T4" fmla="*/ 69 w 69"/>
                <a:gd name="T5" fmla="*/ 0 h 148"/>
                <a:gd name="T6" fmla="*/ 0 w 69"/>
                <a:gd name="T7" fmla="*/ 142 h 148"/>
                <a:gd name="T8" fmla="*/ 0 60000 65536"/>
                <a:gd name="T9" fmla="*/ 0 60000 65536"/>
                <a:gd name="T10" fmla="*/ 0 60000 65536"/>
                <a:gd name="T11" fmla="*/ 0 60000 65536"/>
                <a:gd name="T12" fmla="*/ 0 w 69"/>
                <a:gd name="T13" fmla="*/ 0 h 148"/>
                <a:gd name="T14" fmla="*/ 69 w 69"/>
                <a:gd name="T15" fmla="*/ 148 h 148"/>
              </a:gdLst>
              <a:ahLst/>
              <a:cxnLst>
                <a:cxn ang="T8">
                  <a:pos x="T0" y="T1"/>
                </a:cxn>
                <a:cxn ang="T9">
                  <a:pos x="T2" y="T3"/>
                </a:cxn>
                <a:cxn ang="T10">
                  <a:pos x="T4" y="T5"/>
                </a:cxn>
                <a:cxn ang="T11">
                  <a:pos x="T6" y="T7"/>
                </a:cxn>
              </a:cxnLst>
              <a:rect l="T12" t="T13" r="T14" b="T15"/>
              <a:pathLst>
                <a:path w="69" h="148">
                  <a:moveTo>
                    <a:pt x="0" y="142"/>
                  </a:moveTo>
                  <a:lnTo>
                    <a:pt x="11" y="148"/>
                  </a:lnTo>
                  <a:lnTo>
                    <a:pt x="69" y="0"/>
                  </a:lnTo>
                  <a:lnTo>
                    <a:pt x="0" y="142"/>
                  </a:lnTo>
                  <a:close/>
                </a:path>
              </a:pathLst>
            </a:custGeom>
            <a:solidFill>
              <a:srgbClr val="000000"/>
            </a:solidFill>
            <a:ln w="9525">
              <a:noFill/>
              <a:round/>
              <a:headEnd/>
              <a:tailEnd/>
            </a:ln>
          </p:spPr>
          <p:txBody>
            <a:bodyPr/>
            <a:lstStyle/>
            <a:p>
              <a:endParaRPr lang="en-US"/>
            </a:p>
          </p:txBody>
        </p:sp>
        <p:sp>
          <p:nvSpPr>
            <p:cNvPr id="176" name="Freeform 174">
              <a:extLst>
                <a:ext uri="{FF2B5EF4-FFF2-40B4-BE49-F238E27FC236}">
                  <a16:creationId xmlns:a16="http://schemas.microsoft.com/office/drawing/2014/main" id="{53B51754-4FBC-49E1-8668-976FA6D900D4}"/>
                </a:ext>
              </a:extLst>
            </p:cNvPr>
            <p:cNvSpPr>
              <a:spLocks/>
            </p:cNvSpPr>
            <p:nvPr/>
          </p:nvSpPr>
          <p:spPr bwMode="auto">
            <a:xfrm>
              <a:off x="843" y="3253"/>
              <a:ext cx="12" cy="30"/>
            </a:xfrm>
            <a:custGeom>
              <a:avLst/>
              <a:gdLst>
                <a:gd name="T0" fmla="*/ 0 w 69"/>
                <a:gd name="T1" fmla="*/ 142 h 148"/>
                <a:gd name="T2" fmla="*/ 11 w 69"/>
                <a:gd name="T3" fmla="*/ 148 h 148"/>
                <a:gd name="T4" fmla="*/ 69 w 69"/>
                <a:gd name="T5" fmla="*/ 0 h 148"/>
                <a:gd name="T6" fmla="*/ 0 w 69"/>
                <a:gd name="T7" fmla="*/ 142 h 148"/>
                <a:gd name="T8" fmla="*/ 0 60000 65536"/>
                <a:gd name="T9" fmla="*/ 0 60000 65536"/>
                <a:gd name="T10" fmla="*/ 0 60000 65536"/>
                <a:gd name="T11" fmla="*/ 0 60000 65536"/>
                <a:gd name="T12" fmla="*/ 0 w 69"/>
                <a:gd name="T13" fmla="*/ 0 h 148"/>
                <a:gd name="T14" fmla="*/ 69 w 69"/>
                <a:gd name="T15" fmla="*/ 148 h 148"/>
              </a:gdLst>
              <a:ahLst/>
              <a:cxnLst>
                <a:cxn ang="T8">
                  <a:pos x="T0" y="T1"/>
                </a:cxn>
                <a:cxn ang="T9">
                  <a:pos x="T2" y="T3"/>
                </a:cxn>
                <a:cxn ang="T10">
                  <a:pos x="T4" y="T5"/>
                </a:cxn>
                <a:cxn ang="T11">
                  <a:pos x="T6" y="T7"/>
                </a:cxn>
              </a:cxnLst>
              <a:rect l="T12" t="T13" r="T14" b="T15"/>
              <a:pathLst>
                <a:path w="69" h="148">
                  <a:moveTo>
                    <a:pt x="0" y="142"/>
                  </a:moveTo>
                  <a:lnTo>
                    <a:pt x="11" y="148"/>
                  </a:lnTo>
                  <a:lnTo>
                    <a:pt x="69" y="0"/>
                  </a:lnTo>
                  <a:lnTo>
                    <a:pt x="0" y="142"/>
                  </a:lnTo>
                </a:path>
              </a:pathLst>
            </a:custGeom>
            <a:noFill/>
            <a:ln w="0">
              <a:solidFill>
                <a:srgbClr val="000000"/>
              </a:solidFill>
              <a:prstDash val="solid"/>
              <a:round/>
              <a:headEnd/>
              <a:tailEnd/>
            </a:ln>
          </p:spPr>
          <p:txBody>
            <a:bodyPr/>
            <a:lstStyle/>
            <a:p>
              <a:endParaRPr lang="en-US"/>
            </a:p>
          </p:txBody>
        </p:sp>
        <p:sp>
          <p:nvSpPr>
            <p:cNvPr id="177" name="Freeform 175">
              <a:extLst>
                <a:ext uri="{FF2B5EF4-FFF2-40B4-BE49-F238E27FC236}">
                  <a16:creationId xmlns:a16="http://schemas.microsoft.com/office/drawing/2014/main" id="{C6B1E608-8A4A-458F-B325-3F77AFEF279C}"/>
                </a:ext>
              </a:extLst>
            </p:cNvPr>
            <p:cNvSpPr>
              <a:spLocks/>
            </p:cNvSpPr>
            <p:nvPr/>
          </p:nvSpPr>
          <p:spPr bwMode="auto">
            <a:xfrm>
              <a:off x="845" y="3253"/>
              <a:ext cx="10" cy="30"/>
            </a:xfrm>
            <a:custGeom>
              <a:avLst/>
              <a:gdLst>
                <a:gd name="T0" fmla="*/ 0 w 58"/>
                <a:gd name="T1" fmla="*/ 148 h 152"/>
                <a:gd name="T2" fmla="*/ 11 w 58"/>
                <a:gd name="T3" fmla="*/ 152 h 152"/>
                <a:gd name="T4" fmla="*/ 58 w 58"/>
                <a:gd name="T5" fmla="*/ 0 h 152"/>
                <a:gd name="T6" fmla="*/ 0 w 58"/>
                <a:gd name="T7" fmla="*/ 148 h 152"/>
                <a:gd name="T8" fmla="*/ 0 60000 65536"/>
                <a:gd name="T9" fmla="*/ 0 60000 65536"/>
                <a:gd name="T10" fmla="*/ 0 60000 65536"/>
                <a:gd name="T11" fmla="*/ 0 60000 65536"/>
                <a:gd name="T12" fmla="*/ 0 w 58"/>
                <a:gd name="T13" fmla="*/ 0 h 152"/>
                <a:gd name="T14" fmla="*/ 58 w 58"/>
                <a:gd name="T15" fmla="*/ 152 h 152"/>
              </a:gdLst>
              <a:ahLst/>
              <a:cxnLst>
                <a:cxn ang="T8">
                  <a:pos x="T0" y="T1"/>
                </a:cxn>
                <a:cxn ang="T9">
                  <a:pos x="T2" y="T3"/>
                </a:cxn>
                <a:cxn ang="T10">
                  <a:pos x="T4" y="T5"/>
                </a:cxn>
                <a:cxn ang="T11">
                  <a:pos x="T6" y="T7"/>
                </a:cxn>
              </a:cxnLst>
              <a:rect l="T12" t="T13" r="T14" b="T15"/>
              <a:pathLst>
                <a:path w="58" h="152">
                  <a:moveTo>
                    <a:pt x="0" y="148"/>
                  </a:moveTo>
                  <a:lnTo>
                    <a:pt x="11" y="152"/>
                  </a:lnTo>
                  <a:lnTo>
                    <a:pt x="58" y="0"/>
                  </a:lnTo>
                  <a:lnTo>
                    <a:pt x="0" y="148"/>
                  </a:lnTo>
                  <a:close/>
                </a:path>
              </a:pathLst>
            </a:custGeom>
            <a:solidFill>
              <a:srgbClr val="000000"/>
            </a:solidFill>
            <a:ln w="9525">
              <a:noFill/>
              <a:round/>
              <a:headEnd/>
              <a:tailEnd/>
            </a:ln>
          </p:spPr>
          <p:txBody>
            <a:bodyPr/>
            <a:lstStyle/>
            <a:p>
              <a:endParaRPr lang="en-US"/>
            </a:p>
          </p:txBody>
        </p:sp>
        <p:sp>
          <p:nvSpPr>
            <p:cNvPr id="178" name="Freeform 176">
              <a:extLst>
                <a:ext uri="{FF2B5EF4-FFF2-40B4-BE49-F238E27FC236}">
                  <a16:creationId xmlns:a16="http://schemas.microsoft.com/office/drawing/2014/main" id="{17BC82AA-E18B-4413-8E3C-F3046EBE600E}"/>
                </a:ext>
              </a:extLst>
            </p:cNvPr>
            <p:cNvSpPr>
              <a:spLocks/>
            </p:cNvSpPr>
            <p:nvPr/>
          </p:nvSpPr>
          <p:spPr bwMode="auto">
            <a:xfrm>
              <a:off x="845" y="3253"/>
              <a:ext cx="10" cy="30"/>
            </a:xfrm>
            <a:custGeom>
              <a:avLst/>
              <a:gdLst>
                <a:gd name="T0" fmla="*/ 0 w 58"/>
                <a:gd name="T1" fmla="*/ 148 h 152"/>
                <a:gd name="T2" fmla="*/ 11 w 58"/>
                <a:gd name="T3" fmla="*/ 152 h 152"/>
                <a:gd name="T4" fmla="*/ 58 w 58"/>
                <a:gd name="T5" fmla="*/ 0 h 152"/>
                <a:gd name="T6" fmla="*/ 0 w 58"/>
                <a:gd name="T7" fmla="*/ 148 h 152"/>
                <a:gd name="T8" fmla="*/ 0 60000 65536"/>
                <a:gd name="T9" fmla="*/ 0 60000 65536"/>
                <a:gd name="T10" fmla="*/ 0 60000 65536"/>
                <a:gd name="T11" fmla="*/ 0 60000 65536"/>
                <a:gd name="T12" fmla="*/ 0 w 58"/>
                <a:gd name="T13" fmla="*/ 0 h 152"/>
                <a:gd name="T14" fmla="*/ 58 w 58"/>
                <a:gd name="T15" fmla="*/ 152 h 152"/>
              </a:gdLst>
              <a:ahLst/>
              <a:cxnLst>
                <a:cxn ang="T8">
                  <a:pos x="T0" y="T1"/>
                </a:cxn>
                <a:cxn ang="T9">
                  <a:pos x="T2" y="T3"/>
                </a:cxn>
                <a:cxn ang="T10">
                  <a:pos x="T4" y="T5"/>
                </a:cxn>
                <a:cxn ang="T11">
                  <a:pos x="T6" y="T7"/>
                </a:cxn>
              </a:cxnLst>
              <a:rect l="T12" t="T13" r="T14" b="T15"/>
              <a:pathLst>
                <a:path w="58" h="152">
                  <a:moveTo>
                    <a:pt x="0" y="148"/>
                  </a:moveTo>
                  <a:lnTo>
                    <a:pt x="11" y="152"/>
                  </a:lnTo>
                  <a:lnTo>
                    <a:pt x="58" y="0"/>
                  </a:lnTo>
                  <a:lnTo>
                    <a:pt x="0" y="148"/>
                  </a:lnTo>
                </a:path>
              </a:pathLst>
            </a:custGeom>
            <a:noFill/>
            <a:ln w="0">
              <a:solidFill>
                <a:srgbClr val="000000"/>
              </a:solidFill>
              <a:prstDash val="solid"/>
              <a:round/>
              <a:headEnd/>
              <a:tailEnd/>
            </a:ln>
          </p:spPr>
          <p:txBody>
            <a:bodyPr/>
            <a:lstStyle/>
            <a:p>
              <a:endParaRPr lang="en-US"/>
            </a:p>
          </p:txBody>
        </p:sp>
        <p:sp>
          <p:nvSpPr>
            <p:cNvPr id="179" name="Freeform 177">
              <a:extLst>
                <a:ext uri="{FF2B5EF4-FFF2-40B4-BE49-F238E27FC236}">
                  <a16:creationId xmlns:a16="http://schemas.microsoft.com/office/drawing/2014/main" id="{E12ADC7F-C4D2-47C0-965C-8022C32520C0}"/>
                </a:ext>
              </a:extLst>
            </p:cNvPr>
            <p:cNvSpPr>
              <a:spLocks/>
            </p:cNvSpPr>
            <p:nvPr/>
          </p:nvSpPr>
          <p:spPr bwMode="auto">
            <a:xfrm>
              <a:off x="847" y="3253"/>
              <a:ext cx="8" cy="31"/>
            </a:xfrm>
            <a:custGeom>
              <a:avLst/>
              <a:gdLst>
                <a:gd name="T0" fmla="*/ 0 w 47"/>
                <a:gd name="T1" fmla="*/ 152 h 156"/>
                <a:gd name="T2" fmla="*/ 11 w 47"/>
                <a:gd name="T3" fmla="*/ 156 h 156"/>
                <a:gd name="T4" fmla="*/ 47 w 47"/>
                <a:gd name="T5" fmla="*/ 0 h 156"/>
                <a:gd name="T6" fmla="*/ 0 w 47"/>
                <a:gd name="T7" fmla="*/ 152 h 156"/>
                <a:gd name="T8" fmla="*/ 0 60000 65536"/>
                <a:gd name="T9" fmla="*/ 0 60000 65536"/>
                <a:gd name="T10" fmla="*/ 0 60000 65536"/>
                <a:gd name="T11" fmla="*/ 0 60000 65536"/>
                <a:gd name="T12" fmla="*/ 0 w 47"/>
                <a:gd name="T13" fmla="*/ 0 h 156"/>
                <a:gd name="T14" fmla="*/ 47 w 47"/>
                <a:gd name="T15" fmla="*/ 156 h 156"/>
              </a:gdLst>
              <a:ahLst/>
              <a:cxnLst>
                <a:cxn ang="T8">
                  <a:pos x="T0" y="T1"/>
                </a:cxn>
                <a:cxn ang="T9">
                  <a:pos x="T2" y="T3"/>
                </a:cxn>
                <a:cxn ang="T10">
                  <a:pos x="T4" y="T5"/>
                </a:cxn>
                <a:cxn ang="T11">
                  <a:pos x="T6" y="T7"/>
                </a:cxn>
              </a:cxnLst>
              <a:rect l="T12" t="T13" r="T14" b="T15"/>
              <a:pathLst>
                <a:path w="47" h="156">
                  <a:moveTo>
                    <a:pt x="0" y="152"/>
                  </a:moveTo>
                  <a:lnTo>
                    <a:pt x="11" y="156"/>
                  </a:lnTo>
                  <a:lnTo>
                    <a:pt x="47" y="0"/>
                  </a:lnTo>
                  <a:lnTo>
                    <a:pt x="0" y="152"/>
                  </a:lnTo>
                  <a:close/>
                </a:path>
              </a:pathLst>
            </a:custGeom>
            <a:solidFill>
              <a:srgbClr val="000000"/>
            </a:solidFill>
            <a:ln w="9525">
              <a:noFill/>
              <a:round/>
              <a:headEnd/>
              <a:tailEnd/>
            </a:ln>
          </p:spPr>
          <p:txBody>
            <a:bodyPr/>
            <a:lstStyle/>
            <a:p>
              <a:endParaRPr lang="en-US"/>
            </a:p>
          </p:txBody>
        </p:sp>
        <p:sp>
          <p:nvSpPr>
            <p:cNvPr id="180" name="Freeform 178">
              <a:extLst>
                <a:ext uri="{FF2B5EF4-FFF2-40B4-BE49-F238E27FC236}">
                  <a16:creationId xmlns:a16="http://schemas.microsoft.com/office/drawing/2014/main" id="{33DB8A91-94A4-45A7-93F7-4FB32B73C67A}"/>
                </a:ext>
              </a:extLst>
            </p:cNvPr>
            <p:cNvSpPr>
              <a:spLocks/>
            </p:cNvSpPr>
            <p:nvPr/>
          </p:nvSpPr>
          <p:spPr bwMode="auto">
            <a:xfrm>
              <a:off x="847" y="3253"/>
              <a:ext cx="8" cy="31"/>
            </a:xfrm>
            <a:custGeom>
              <a:avLst/>
              <a:gdLst>
                <a:gd name="T0" fmla="*/ 0 w 47"/>
                <a:gd name="T1" fmla="*/ 152 h 156"/>
                <a:gd name="T2" fmla="*/ 11 w 47"/>
                <a:gd name="T3" fmla="*/ 156 h 156"/>
                <a:gd name="T4" fmla="*/ 47 w 47"/>
                <a:gd name="T5" fmla="*/ 0 h 156"/>
                <a:gd name="T6" fmla="*/ 0 w 47"/>
                <a:gd name="T7" fmla="*/ 152 h 156"/>
                <a:gd name="T8" fmla="*/ 0 60000 65536"/>
                <a:gd name="T9" fmla="*/ 0 60000 65536"/>
                <a:gd name="T10" fmla="*/ 0 60000 65536"/>
                <a:gd name="T11" fmla="*/ 0 60000 65536"/>
                <a:gd name="T12" fmla="*/ 0 w 47"/>
                <a:gd name="T13" fmla="*/ 0 h 156"/>
                <a:gd name="T14" fmla="*/ 47 w 47"/>
                <a:gd name="T15" fmla="*/ 156 h 156"/>
              </a:gdLst>
              <a:ahLst/>
              <a:cxnLst>
                <a:cxn ang="T8">
                  <a:pos x="T0" y="T1"/>
                </a:cxn>
                <a:cxn ang="T9">
                  <a:pos x="T2" y="T3"/>
                </a:cxn>
                <a:cxn ang="T10">
                  <a:pos x="T4" y="T5"/>
                </a:cxn>
                <a:cxn ang="T11">
                  <a:pos x="T6" y="T7"/>
                </a:cxn>
              </a:cxnLst>
              <a:rect l="T12" t="T13" r="T14" b="T15"/>
              <a:pathLst>
                <a:path w="47" h="156">
                  <a:moveTo>
                    <a:pt x="0" y="152"/>
                  </a:moveTo>
                  <a:lnTo>
                    <a:pt x="11" y="156"/>
                  </a:lnTo>
                  <a:lnTo>
                    <a:pt x="47" y="0"/>
                  </a:lnTo>
                  <a:lnTo>
                    <a:pt x="0" y="152"/>
                  </a:lnTo>
                </a:path>
              </a:pathLst>
            </a:custGeom>
            <a:noFill/>
            <a:ln w="0">
              <a:solidFill>
                <a:srgbClr val="000000"/>
              </a:solidFill>
              <a:prstDash val="solid"/>
              <a:round/>
              <a:headEnd/>
              <a:tailEnd/>
            </a:ln>
          </p:spPr>
          <p:txBody>
            <a:bodyPr/>
            <a:lstStyle/>
            <a:p>
              <a:endParaRPr lang="en-US"/>
            </a:p>
          </p:txBody>
        </p:sp>
        <p:sp>
          <p:nvSpPr>
            <p:cNvPr id="181" name="Freeform 179">
              <a:extLst>
                <a:ext uri="{FF2B5EF4-FFF2-40B4-BE49-F238E27FC236}">
                  <a16:creationId xmlns:a16="http://schemas.microsoft.com/office/drawing/2014/main" id="{D7616D03-E199-4CE6-8122-FE82E864861E}"/>
                </a:ext>
              </a:extLst>
            </p:cNvPr>
            <p:cNvSpPr>
              <a:spLocks/>
            </p:cNvSpPr>
            <p:nvPr/>
          </p:nvSpPr>
          <p:spPr bwMode="auto">
            <a:xfrm>
              <a:off x="849" y="3253"/>
              <a:ext cx="6" cy="32"/>
            </a:xfrm>
            <a:custGeom>
              <a:avLst/>
              <a:gdLst>
                <a:gd name="T0" fmla="*/ 0 w 36"/>
                <a:gd name="T1" fmla="*/ 156 h 159"/>
                <a:gd name="T2" fmla="*/ 12 w 36"/>
                <a:gd name="T3" fmla="*/ 159 h 159"/>
                <a:gd name="T4" fmla="*/ 36 w 36"/>
                <a:gd name="T5" fmla="*/ 0 h 159"/>
                <a:gd name="T6" fmla="*/ 0 w 36"/>
                <a:gd name="T7" fmla="*/ 156 h 159"/>
                <a:gd name="T8" fmla="*/ 0 60000 65536"/>
                <a:gd name="T9" fmla="*/ 0 60000 65536"/>
                <a:gd name="T10" fmla="*/ 0 60000 65536"/>
                <a:gd name="T11" fmla="*/ 0 60000 65536"/>
                <a:gd name="T12" fmla="*/ 0 w 36"/>
                <a:gd name="T13" fmla="*/ 0 h 159"/>
                <a:gd name="T14" fmla="*/ 36 w 36"/>
                <a:gd name="T15" fmla="*/ 159 h 159"/>
              </a:gdLst>
              <a:ahLst/>
              <a:cxnLst>
                <a:cxn ang="T8">
                  <a:pos x="T0" y="T1"/>
                </a:cxn>
                <a:cxn ang="T9">
                  <a:pos x="T2" y="T3"/>
                </a:cxn>
                <a:cxn ang="T10">
                  <a:pos x="T4" y="T5"/>
                </a:cxn>
                <a:cxn ang="T11">
                  <a:pos x="T6" y="T7"/>
                </a:cxn>
              </a:cxnLst>
              <a:rect l="T12" t="T13" r="T14" b="T15"/>
              <a:pathLst>
                <a:path w="36" h="159">
                  <a:moveTo>
                    <a:pt x="0" y="156"/>
                  </a:moveTo>
                  <a:lnTo>
                    <a:pt x="12" y="159"/>
                  </a:lnTo>
                  <a:lnTo>
                    <a:pt x="36" y="0"/>
                  </a:lnTo>
                  <a:lnTo>
                    <a:pt x="0" y="156"/>
                  </a:lnTo>
                  <a:close/>
                </a:path>
              </a:pathLst>
            </a:custGeom>
            <a:solidFill>
              <a:srgbClr val="000000"/>
            </a:solidFill>
            <a:ln w="9525">
              <a:noFill/>
              <a:round/>
              <a:headEnd/>
              <a:tailEnd/>
            </a:ln>
          </p:spPr>
          <p:txBody>
            <a:bodyPr/>
            <a:lstStyle/>
            <a:p>
              <a:endParaRPr lang="en-US"/>
            </a:p>
          </p:txBody>
        </p:sp>
        <p:sp>
          <p:nvSpPr>
            <p:cNvPr id="182" name="Freeform 180">
              <a:extLst>
                <a:ext uri="{FF2B5EF4-FFF2-40B4-BE49-F238E27FC236}">
                  <a16:creationId xmlns:a16="http://schemas.microsoft.com/office/drawing/2014/main" id="{34DA6BE1-2280-4C13-8115-9079962EB15D}"/>
                </a:ext>
              </a:extLst>
            </p:cNvPr>
            <p:cNvSpPr>
              <a:spLocks/>
            </p:cNvSpPr>
            <p:nvPr/>
          </p:nvSpPr>
          <p:spPr bwMode="auto">
            <a:xfrm>
              <a:off x="849" y="3253"/>
              <a:ext cx="6" cy="32"/>
            </a:xfrm>
            <a:custGeom>
              <a:avLst/>
              <a:gdLst>
                <a:gd name="T0" fmla="*/ 0 w 36"/>
                <a:gd name="T1" fmla="*/ 156 h 159"/>
                <a:gd name="T2" fmla="*/ 12 w 36"/>
                <a:gd name="T3" fmla="*/ 159 h 159"/>
                <a:gd name="T4" fmla="*/ 36 w 36"/>
                <a:gd name="T5" fmla="*/ 0 h 159"/>
                <a:gd name="T6" fmla="*/ 0 w 36"/>
                <a:gd name="T7" fmla="*/ 156 h 159"/>
                <a:gd name="T8" fmla="*/ 0 60000 65536"/>
                <a:gd name="T9" fmla="*/ 0 60000 65536"/>
                <a:gd name="T10" fmla="*/ 0 60000 65536"/>
                <a:gd name="T11" fmla="*/ 0 60000 65536"/>
                <a:gd name="T12" fmla="*/ 0 w 36"/>
                <a:gd name="T13" fmla="*/ 0 h 159"/>
                <a:gd name="T14" fmla="*/ 36 w 36"/>
                <a:gd name="T15" fmla="*/ 159 h 159"/>
              </a:gdLst>
              <a:ahLst/>
              <a:cxnLst>
                <a:cxn ang="T8">
                  <a:pos x="T0" y="T1"/>
                </a:cxn>
                <a:cxn ang="T9">
                  <a:pos x="T2" y="T3"/>
                </a:cxn>
                <a:cxn ang="T10">
                  <a:pos x="T4" y="T5"/>
                </a:cxn>
                <a:cxn ang="T11">
                  <a:pos x="T6" y="T7"/>
                </a:cxn>
              </a:cxnLst>
              <a:rect l="T12" t="T13" r="T14" b="T15"/>
              <a:pathLst>
                <a:path w="36" h="159">
                  <a:moveTo>
                    <a:pt x="0" y="156"/>
                  </a:moveTo>
                  <a:lnTo>
                    <a:pt x="12" y="159"/>
                  </a:lnTo>
                  <a:lnTo>
                    <a:pt x="36" y="0"/>
                  </a:lnTo>
                  <a:lnTo>
                    <a:pt x="0" y="156"/>
                  </a:lnTo>
                </a:path>
              </a:pathLst>
            </a:custGeom>
            <a:noFill/>
            <a:ln w="0">
              <a:solidFill>
                <a:srgbClr val="000000"/>
              </a:solidFill>
              <a:prstDash val="solid"/>
              <a:round/>
              <a:headEnd/>
              <a:tailEnd/>
            </a:ln>
          </p:spPr>
          <p:txBody>
            <a:bodyPr/>
            <a:lstStyle/>
            <a:p>
              <a:endParaRPr lang="en-US"/>
            </a:p>
          </p:txBody>
        </p:sp>
        <p:sp>
          <p:nvSpPr>
            <p:cNvPr id="183" name="Freeform 181">
              <a:extLst>
                <a:ext uri="{FF2B5EF4-FFF2-40B4-BE49-F238E27FC236}">
                  <a16:creationId xmlns:a16="http://schemas.microsoft.com/office/drawing/2014/main" id="{F41A7621-1BDF-449F-8438-31770CBC841C}"/>
                </a:ext>
              </a:extLst>
            </p:cNvPr>
            <p:cNvSpPr>
              <a:spLocks/>
            </p:cNvSpPr>
            <p:nvPr/>
          </p:nvSpPr>
          <p:spPr bwMode="auto">
            <a:xfrm>
              <a:off x="851" y="3253"/>
              <a:ext cx="4" cy="32"/>
            </a:xfrm>
            <a:custGeom>
              <a:avLst/>
              <a:gdLst>
                <a:gd name="T0" fmla="*/ 0 w 24"/>
                <a:gd name="T1" fmla="*/ 159 h 161"/>
                <a:gd name="T2" fmla="*/ 12 w 24"/>
                <a:gd name="T3" fmla="*/ 161 h 161"/>
                <a:gd name="T4" fmla="*/ 24 w 24"/>
                <a:gd name="T5" fmla="*/ 0 h 161"/>
                <a:gd name="T6" fmla="*/ 0 w 24"/>
                <a:gd name="T7" fmla="*/ 159 h 161"/>
                <a:gd name="T8" fmla="*/ 0 60000 65536"/>
                <a:gd name="T9" fmla="*/ 0 60000 65536"/>
                <a:gd name="T10" fmla="*/ 0 60000 65536"/>
                <a:gd name="T11" fmla="*/ 0 60000 65536"/>
                <a:gd name="T12" fmla="*/ 0 w 24"/>
                <a:gd name="T13" fmla="*/ 0 h 161"/>
                <a:gd name="T14" fmla="*/ 24 w 24"/>
                <a:gd name="T15" fmla="*/ 161 h 161"/>
              </a:gdLst>
              <a:ahLst/>
              <a:cxnLst>
                <a:cxn ang="T8">
                  <a:pos x="T0" y="T1"/>
                </a:cxn>
                <a:cxn ang="T9">
                  <a:pos x="T2" y="T3"/>
                </a:cxn>
                <a:cxn ang="T10">
                  <a:pos x="T4" y="T5"/>
                </a:cxn>
                <a:cxn ang="T11">
                  <a:pos x="T6" y="T7"/>
                </a:cxn>
              </a:cxnLst>
              <a:rect l="T12" t="T13" r="T14" b="T15"/>
              <a:pathLst>
                <a:path w="24" h="161">
                  <a:moveTo>
                    <a:pt x="0" y="159"/>
                  </a:moveTo>
                  <a:lnTo>
                    <a:pt x="12" y="161"/>
                  </a:lnTo>
                  <a:lnTo>
                    <a:pt x="24" y="0"/>
                  </a:lnTo>
                  <a:lnTo>
                    <a:pt x="0" y="159"/>
                  </a:lnTo>
                  <a:close/>
                </a:path>
              </a:pathLst>
            </a:custGeom>
            <a:solidFill>
              <a:srgbClr val="000000"/>
            </a:solidFill>
            <a:ln w="9525">
              <a:noFill/>
              <a:round/>
              <a:headEnd/>
              <a:tailEnd/>
            </a:ln>
          </p:spPr>
          <p:txBody>
            <a:bodyPr/>
            <a:lstStyle/>
            <a:p>
              <a:endParaRPr lang="en-US"/>
            </a:p>
          </p:txBody>
        </p:sp>
        <p:sp>
          <p:nvSpPr>
            <p:cNvPr id="184" name="Freeform 182">
              <a:extLst>
                <a:ext uri="{FF2B5EF4-FFF2-40B4-BE49-F238E27FC236}">
                  <a16:creationId xmlns:a16="http://schemas.microsoft.com/office/drawing/2014/main" id="{09C8B4F8-142B-48CD-9D79-3E85EC168517}"/>
                </a:ext>
              </a:extLst>
            </p:cNvPr>
            <p:cNvSpPr>
              <a:spLocks/>
            </p:cNvSpPr>
            <p:nvPr/>
          </p:nvSpPr>
          <p:spPr bwMode="auto">
            <a:xfrm>
              <a:off x="851" y="3253"/>
              <a:ext cx="4" cy="32"/>
            </a:xfrm>
            <a:custGeom>
              <a:avLst/>
              <a:gdLst>
                <a:gd name="T0" fmla="*/ 0 w 24"/>
                <a:gd name="T1" fmla="*/ 159 h 161"/>
                <a:gd name="T2" fmla="*/ 12 w 24"/>
                <a:gd name="T3" fmla="*/ 161 h 161"/>
                <a:gd name="T4" fmla="*/ 24 w 24"/>
                <a:gd name="T5" fmla="*/ 0 h 161"/>
                <a:gd name="T6" fmla="*/ 0 w 24"/>
                <a:gd name="T7" fmla="*/ 159 h 161"/>
                <a:gd name="T8" fmla="*/ 0 60000 65536"/>
                <a:gd name="T9" fmla="*/ 0 60000 65536"/>
                <a:gd name="T10" fmla="*/ 0 60000 65536"/>
                <a:gd name="T11" fmla="*/ 0 60000 65536"/>
                <a:gd name="T12" fmla="*/ 0 w 24"/>
                <a:gd name="T13" fmla="*/ 0 h 161"/>
                <a:gd name="T14" fmla="*/ 24 w 24"/>
                <a:gd name="T15" fmla="*/ 161 h 161"/>
              </a:gdLst>
              <a:ahLst/>
              <a:cxnLst>
                <a:cxn ang="T8">
                  <a:pos x="T0" y="T1"/>
                </a:cxn>
                <a:cxn ang="T9">
                  <a:pos x="T2" y="T3"/>
                </a:cxn>
                <a:cxn ang="T10">
                  <a:pos x="T4" y="T5"/>
                </a:cxn>
                <a:cxn ang="T11">
                  <a:pos x="T6" y="T7"/>
                </a:cxn>
              </a:cxnLst>
              <a:rect l="T12" t="T13" r="T14" b="T15"/>
              <a:pathLst>
                <a:path w="24" h="161">
                  <a:moveTo>
                    <a:pt x="0" y="159"/>
                  </a:moveTo>
                  <a:lnTo>
                    <a:pt x="12" y="161"/>
                  </a:lnTo>
                  <a:lnTo>
                    <a:pt x="24" y="0"/>
                  </a:lnTo>
                  <a:lnTo>
                    <a:pt x="0" y="159"/>
                  </a:lnTo>
                </a:path>
              </a:pathLst>
            </a:custGeom>
            <a:noFill/>
            <a:ln w="0">
              <a:solidFill>
                <a:srgbClr val="000000"/>
              </a:solidFill>
              <a:prstDash val="solid"/>
              <a:round/>
              <a:headEnd/>
              <a:tailEnd/>
            </a:ln>
          </p:spPr>
          <p:txBody>
            <a:bodyPr/>
            <a:lstStyle/>
            <a:p>
              <a:endParaRPr lang="en-US"/>
            </a:p>
          </p:txBody>
        </p:sp>
        <p:sp>
          <p:nvSpPr>
            <p:cNvPr id="185" name="Freeform 183">
              <a:extLst>
                <a:ext uri="{FF2B5EF4-FFF2-40B4-BE49-F238E27FC236}">
                  <a16:creationId xmlns:a16="http://schemas.microsoft.com/office/drawing/2014/main" id="{DB3375C7-4E60-4A65-8799-9FC963731396}"/>
                </a:ext>
              </a:extLst>
            </p:cNvPr>
            <p:cNvSpPr>
              <a:spLocks/>
            </p:cNvSpPr>
            <p:nvPr/>
          </p:nvSpPr>
          <p:spPr bwMode="auto">
            <a:xfrm>
              <a:off x="853" y="3253"/>
              <a:ext cx="2" cy="32"/>
            </a:xfrm>
            <a:custGeom>
              <a:avLst/>
              <a:gdLst>
                <a:gd name="T0" fmla="*/ 0 w 12"/>
                <a:gd name="T1" fmla="*/ 161 h 162"/>
                <a:gd name="T2" fmla="*/ 12 w 12"/>
                <a:gd name="T3" fmla="*/ 162 h 162"/>
                <a:gd name="T4" fmla="*/ 12 w 12"/>
                <a:gd name="T5" fmla="*/ 0 h 162"/>
                <a:gd name="T6" fmla="*/ 0 w 12"/>
                <a:gd name="T7" fmla="*/ 161 h 162"/>
                <a:gd name="T8" fmla="*/ 0 60000 65536"/>
                <a:gd name="T9" fmla="*/ 0 60000 65536"/>
                <a:gd name="T10" fmla="*/ 0 60000 65536"/>
                <a:gd name="T11" fmla="*/ 0 60000 65536"/>
                <a:gd name="T12" fmla="*/ 0 w 12"/>
                <a:gd name="T13" fmla="*/ 0 h 162"/>
                <a:gd name="T14" fmla="*/ 12 w 12"/>
                <a:gd name="T15" fmla="*/ 162 h 162"/>
              </a:gdLst>
              <a:ahLst/>
              <a:cxnLst>
                <a:cxn ang="T8">
                  <a:pos x="T0" y="T1"/>
                </a:cxn>
                <a:cxn ang="T9">
                  <a:pos x="T2" y="T3"/>
                </a:cxn>
                <a:cxn ang="T10">
                  <a:pos x="T4" y="T5"/>
                </a:cxn>
                <a:cxn ang="T11">
                  <a:pos x="T6" y="T7"/>
                </a:cxn>
              </a:cxnLst>
              <a:rect l="T12" t="T13" r="T14" b="T15"/>
              <a:pathLst>
                <a:path w="12" h="162">
                  <a:moveTo>
                    <a:pt x="0" y="161"/>
                  </a:moveTo>
                  <a:lnTo>
                    <a:pt x="12" y="162"/>
                  </a:lnTo>
                  <a:lnTo>
                    <a:pt x="12" y="0"/>
                  </a:lnTo>
                  <a:lnTo>
                    <a:pt x="0" y="161"/>
                  </a:lnTo>
                  <a:close/>
                </a:path>
              </a:pathLst>
            </a:custGeom>
            <a:solidFill>
              <a:srgbClr val="000000"/>
            </a:solidFill>
            <a:ln w="9525">
              <a:noFill/>
              <a:round/>
              <a:headEnd/>
              <a:tailEnd/>
            </a:ln>
          </p:spPr>
          <p:txBody>
            <a:bodyPr/>
            <a:lstStyle/>
            <a:p>
              <a:endParaRPr lang="en-US"/>
            </a:p>
          </p:txBody>
        </p:sp>
        <p:sp>
          <p:nvSpPr>
            <p:cNvPr id="186" name="Freeform 184">
              <a:extLst>
                <a:ext uri="{FF2B5EF4-FFF2-40B4-BE49-F238E27FC236}">
                  <a16:creationId xmlns:a16="http://schemas.microsoft.com/office/drawing/2014/main" id="{5B9270C0-AF68-46A2-9B01-208F00D5AF00}"/>
                </a:ext>
              </a:extLst>
            </p:cNvPr>
            <p:cNvSpPr>
              <a:spLocks/>
            </p:cNvSpPr>
            <p:nvPr/>
          </p:nvSpPr>
          <p:spPr bwMode="auto">
            <a:xfrm>
              <a:off x="853" y="3253"/>
              <a:ext cx="2" cy="32"/>
            </a:xfrm>
            <a:custGeom>
              <a:avLst/>
              <a:gdLst>
                <a:gd name="T0" fmla="*/ 0 w 12"/>
                <a:gd name="T1" fmla="*/ 161 h 162"/>
                <a:gd name="T2" fmla="*/ 12 w 12"/>
                <a:gd name="T3" fmla="*/ 162 h 162"/>
                <a:gd name="T4" fmla="*/ 12 w 12"/>
                <a:gd name="T5" fmla="*/ 0 h 162"/>
                <a:gd name="T6" fmla="*/ 0 w 12"/>
                <a:gd name="T7" fmla="*/ 161 h 162"/>
                <a:gd name="T8" fmla="*/ 0 60000 65536"/>
                <a:gd name="T9" fmla="*/ 0 60000 65536"/>
                <a:gd name="T10" fmla="*/ 0 60000 65536"/>
                <a:gd name="T11" fmla="*/ 0 60000 65536"/>
                <a:gd name="T12" fmla="*/ 0 w 12"/>
                <a:gd name="T13" fmla="*/ 0 h 162"/>
                <a:gd name="T14" fmla="*/ 12 w 12"/>
                <a:gd name="T15" fmla="*/ 162 h 162"/>
              </a:gdLst>
              <a:ahLst/>
              <a:cxnLst>
                <a:cxn ang="T8">
                  <a:pos x="T0" y="T1"/>
                </a:cxn>
                <a:cxn ang="T9">
                  <a:pos x="T2" y="T3"/>
                </a:cxn>
                <a:cxn ang="T10">
                  <a:pos x="T4" y="T5"/>
                </a:cxn>
                <a:cxn ang="T11">
                  <a:pos x="T6" y="T7"/>
                </a:cxn>
              </a:cxnLst>
              <a:rect l="T12" t="T13" r="T14" b="T15"/>
              <a:pathLst>
                <a:path w="12" h="162">
                  <a:moveTo>
                    <a:pt x="0" y="161"/>
                  </a:moveTo>
                  <a:lnTo>
                    <a:pt x="12" y="162"/>
                  </a:lnTo>
                  <a:lnTo>
                    <a:pt x="12" y="0"/>
                  </a:lnTo>
                  <a:lnTo>
                    <a:pt x="0" y="161"/>
                  </a:lnTo>
                </a:path>
              </a:pathLst>
            </a:custGeom>
            <a:noFill/>
            <a:ln w="0">
              <a:solidFill>
                <a:srgbClr val="000000"/>
              </a:solidFill>
              <a:prstDash val="solid"/>
              <a:round/>
              <a:headEnd/>
              <a:tailEnd/>
            </a:ln>
          </p:spPr>
          <p:txBody>
            <a:bodyPr/>
            <a:lstStyle/>
            <a:p>
              <a:endParaRPr lang="en-US"/>
            </a:p>
          </p:txBody>
        </p:sp>
        <p:sp>
          <p:nvSpPr>
            <p:cNvPr id="187" name="Freeform 185">
              <a:extLst>
                <a:ext uri="{FF2B5EF4-FFF2-40B4-BE49-F238E27FC236}">
                  <a16:creationId xmlns:a16="http://schemas.microsoft.com/office/drawing/2014/main" id="{80B07D92-47A3-4D4F-BCFE-20FBEAC2D048}"/>
                </a:ext>
              </a:extLst>
            </p:cNvPr>
            <p:cNvSpPr>
              <a:spLocks/>
            </p:cNvSpPr>
            <p:nvPr/>
          </p:nvSpPr>
          <p:spPr bwMode="auto">
            <a:xfrm>
              <a:off x="855" y="3253"/>
              <a:ext cx="2" cy="32"/>
            </a:xfrm>
            <a:custGeom>
              <a:avLst/>
              <a:gdLst>
                <a:gd name="T0" fmla="*/ 0 w 11"/>
                <a:gd name="T1" fmla="*/ 162 h 162"/>
                <a:gd name="T2" fmla="*/ 11 w 11"/>
                <a:gd name="T3" fmla="*/ 161 h 162"/>
                <a:gd name="T4" fmla="*/ 0 w 11"/>
                <a:gd name="T5" fmla="*/ 0 h 162"/>
                <a:gd name="T6" fmla="*/ 0 w 11"/>
                <a:gd name="T7" fmla="*/ 162 h 162"/>
                <a:gd name="T8" fmla="*/ 0 60000 65536"/>
                <a:gd name="T9" fmla="*/ 0 60000 65536"/>
                <a:gd name="T10" fmla="*/ 0 60000 65536"/>
                <a:gd name="T11" fmla="*/ 0 60000 65536"/>
                <a:gd name="T12" fmla="*/ 0 w 11"/>
                <a:gd name="T13" fmla="*/ 0 h 162"/>
                <a:gd name="T14" fmla="*/ 11 w 11"/>
                <a:gd name="T15" fmla="*/ 162 h 162"/>
              </a:gdLst>
              <a:ahLst/>
              <a:cxnLst>
                <a:cxn ang="T8">
                  <a:pos x="T0" y="T1"/>
                </a:cxn>
                <a:cxn ang="T9">
                  <a:pos x="T2" y="T3"/>
                </a:cxn>
                <a:cxn ang="T10">
                  <a:pos x="T4" y="T5"/>
                </a:cxn>
                <a:cxn ang="T11">
                  <a:pos x="T6" y="T7"/>
                </a:cxn>
              </a:cxnLst>
              <a:rect l="T12" t="T13" r="T14" b="T15"/>
              <a:pathLst>
                <a:path w="11" h="162">
                  <a:moveTo>
                    <a:pt x="0" y="162"/>
                  </a:moveTo>
                  <a:lnTo>
                    <a:pt x="11" y="161"/>
                  </a:lnTo>
                  <a:lnTo>
                    <a:pt x="0" y="0"/>
                  </a:lnTo>
                  <a:lnTo>
                    <a:pt x="0" y="162"/>
                  </a:lnTo>
                  <a:close/>
                </a:path>
              </a:pathLst>
            </a:custGeom>
            <a:solidFill>
              <a:srgbClr val="000000"/>
            </a:solidFill>
            <a:ln w="9525">
              <a:noFill/>
              <a:round/>
              <a:headEnd/>
              <a:tailEnd/>
            </a:ln>
          </p:spPr>
          <p:txBody>
            <a:bodyPr/>
            <a:lstStyle/>
            <a:p>
              <a:endParaRPr lang="en-US"/>
            </a:p>
          </p:txBody>
        </p:sp>
        <p:sp>
          <p:nvSpPr>
            <p:cNvPr id="188" name="Freeform 186">
              <a:extLst>
                <a:ext uri="{FF2B5EF4-FFF2-40B4-BE49-F238E27FC236}">
                  <a16:creationId xmlns:a16="http://schemas.microsoft.com/office/drawing/2014/main" id="{B9E23938-BFE8-4041-BAB3-719D83A7C112}"/>
                </a:ext>
              </a:extLst>
            </p:cNvPr>
            <p:cNvSpPr>
              <a:spLocks/>
            </p:cNvSpPr>
            <p:nvPr/>
          </p:nvSpPr>
          <p:spPr bwMode="auto">
            <a:xfrm>
              <a:off x="855" y="3253"/>
              <a:ext cx="2" cy="32"/>
            </a:xfrm>
            <a:custGeom>
              <a:avLst/>
              <a:gdLst>
                <a:gd name="T0" fmla="*/ 0 w 11"/>
                <a:gd name="T1" fmla="*/ 162 h 162"/>
                <a:gd name="T2" fmla="*/ 11 w 11"/>
                <a:gd name="T3" fmla="*/ 161 h 162"/>
                <a:gd name="T4" fmla="*/ 0 w 11"/>
                <a:gd name="T5" fmla="*/ 0 h 162"/>
                <a:gd name="T6" fmla="*/ 0 w 11"/>
                <a:gd name="T7" fmla="*/ 162 h 162"/>
                <a:gd name="T8" fmla="*/ 0 60000 65536"/>
                <a:gd name="T9" fmla="*/ 0 60000 65536"/>
                <a:gd name="T10" fmla="*/ 0 60000 65536"/>
                <a:gd name="T11" fmla="*/ 0 60000 65536"/>
                <a:gd name="T12" fmla="*/ 0 w 11"/>
                <a:gd name="T13" fmla="*/ 0 h 162"/>
                <a:gd name="T14" fmla="*/ 11 w 11"/>
                <a:gd name="T15" fmla="*/ 162 h 162"/>
              </a:gdLst>
              <a:ahLst/>
              <a:cxnLst>
                <a:cxn ang="T8">
                  <a:pos x="T0" y="T1"/>
                </a:cxn>
                <a:cxn ang="T9">
                  <a:pos x="T2" y="T3"/>
                </a:cxn>
                <a:cxn ang="T10">
                  <a:pos x="T4" y="T5"/>
                </a:cxn>
                <a:cxn ang="T11">
                  <a:pos x="T6" y="T7"/>
                </a:cxn>
              </a:cxnLst>
              <a:rect l="T12" t="T13" r="T14" b="T15"/>
              <a:pathLst>
                <a:path w="11" h="162">
                  <a:moveTo>
                    <a:pt x="0" y="162"/>
                  </a:moveTo>
                  <a:lnTo>
                    <a:pt x="11" y="161"/>
                  </a:lnTo>
                  <a:lnTo>
                    <a:pt x="0" y="0"/>
                  </a:lnTo>
                  <a:lnTo>
                    <a:pt x="0" y="162"/>
                  </a:lnTo>
                </a:path>
              </a:pathLst>
            </a:custGeom>
            <a:noFill/>
            <a:ln w="0">
              <a:solidFill>
                <a:srgbClr val="000000"/>
              </a:solidFill>
              <a:prstDash val="solid"/>
              <a:round/>
              <a:headEnd/>
              <a:tailEnd/>
            </a:ln>
          </p:spPr>
          <p:txBody>
            <a:bodyPr/>
            <a:lstStyle/>
            <a:p>
              <a:endParaRPr lang="en-US"/>
            </a:p>
          </p:txBody>
        </p:sp>
        <p:sp>
          <p:nvSpPr>
            <p:cNvPr id="189" name="Freeform 187">
              <a:extLst>
                <a:ext uri="{FF2B5EF4-FFF2-40B4-BE49-F238E27FC236}">
                  <a16:creationId xmlns:a16="http://schemas.microsoft.com/office/drawing/2014/main" id="{681670B8-EF7C-4B1B-A754-148D5C105992}"/>
                </a:ext>
              </a:extLst>
            </p:cNvPr>
            <p:cNvSpPr>
              <a:spLocks/>
            </p:cNvSpPr>
            <p:nvPr/>
          </p:nvSpPr>
          <p:spPr bwMode="auto">
            <a:xfrm>
              <a:off x="855" y="3253"/>
              <a:ext cx="3" cy="32"/>
            </a:xfrm>
            <a:custGeom>
              <a:avLst/>
              <a:gdLst>
                <a:gd name="T0" fmla="*/ 11 w 23"/>
                <a:gd name="T1" fmla="*/ 161 h 161"/>
                <a:gd name="T2" fmla="*/ 23 w 23"/>
                <a:gd name="T3" fmla="*/ 159 h 161"/>
                <a:gd name="T4" fmla="*/ 0 w 23"/>
                <a:gd name="T5" fmla="*/ 0 h 161"/>
                <a:gd name="T6" fmla="*/ 11 w 23"/>
                <a:gd name="T7" fmla="*/ 161 h 161"/>
                <a:gd name="T8" fmla="*/ 0 60000 65536"/>
                <a:gd name="T9" fmla="*/ 0 60000 65536"/>
                <a:gd name="T10" fmla="*/ 0 60000 65536"/>
                <a:gd name="T11" fmla="*/ 0 60000 65536"/>
                <a:gd name="T12" fmla="*/ 0 w 23"/>
                <a:gd name="T13" fmla="*/ 0 h 161"/>
                <a:gd name="T14" fmla="*/ 23 w 23"/>
                <a:gd name="T15" fmla="*/ 161 h 161"/>
              </a:gdLst>
              <a:ahLst/>
              <a:cxnLst>
                <a:cxn ang="T8">
                  <a:pos x="T0" y="T1"/>
                </a:cxn>
                <a:cxn ang="T9">
                  <a:pos x="T2" y="T3"/>
                </a:cxn>
                <a:cxn ang="T10">
                  <a:pos x="T4" y="T5"/>
                </a:cxn>
                <a:cxn ang="T11">
                  <a:pos x="T6" y="T7"/>
                </a:cxn>
              </a:cxnLst>
              <a:rect l="T12" t="T13" r="T14" b="T15"/>
              <a:pathLst>
                <a:path w="23" h="161">
                  <a:moveTo>
                    <a:pt x="11" y="161"/>
                  </a:moveTo>
                  <a:lnTo>
                    <a:pt x="23" y="159"/>
                  </a:lnTo>
                  <a:lnTo>
                    <a:pt x="0" y="0"/>
                  </a:lnTo>
                  <a:lnTo>
                    <a:pt x="11" y="161"/>
                  </a:lnTo>
                  <a:close/>
                </a:path>
              </a:pathLst>
            </a:custGeom>
            <a:solidFill>
              <a:srgbClr val="000000"/>
            </a:solidFill>
            <a:ln w="9525">
              <a:noFill/>
              <a:round/>
              <a:headEnd/>
              <a:tailEnd/>
            </a:ln>
          </p:spPr>
          <p:txBody>
            <a:bodyPr/>
            <a:lstStyle/>
            <a:p>
              <a:endParaRPr lang="en-US"/>
            </a:p>
          </p:txBody>
        </p:sp>
        <p:sp>
          <p:nvSpPr>
            <p:cNvPr id="190" name="Freeform 188">
              <a:extLst>
                <a:ext uri="{FF2B5EF4-FFF2-40B4-BE49-F238E27FC236}">
                  <a16:creationId xmlns:a16="http://schemas.microsoft.com/office/drawing/2014/main" id="{2A0C7E90-7700-444F-89C1-48A17E4B2DC9}"/>
                </a:ext>
              </a:extLst>
            </p:cNvPr>
            <p:cNvSpPr>
              <a:spLocks/>
            </p:cNvSpPr>
            <p:nvPr/>
          </p:nvSpPr>
          <p:spPr bwMode="auto">
            <a:xfrm>
              <a:off x="855" y="3253"/>
              <a:ext cx="3" cy="32"/>
            </a:xfrm>
            <a:custGeom>
              <a:avLst/>
              <a:gdLst>
                <a:gd name="T0" fmla="*/ 11 w 23"/>
                <a:gd name="T1" fmla="*/ 161 h 161"/>
                <a:gd name="T2" fmla="*/ 23 w 23"/>
                <a:gd name="T3" fmla="*/ 159 h 161"/>
                <a:gd name="T4" fmla="*/ 0 w 23"/>
                <a:gd name="T5" fmla="*/ 0 h 161"/>
                <a:gd name="T6" fmla="*/ 11 w 23"/>
                <a:gd name="T7" fmla="*/ 161 h 161"/>
                <a:gd name="T8" fmla="*/ 0 60000 65536"/>
                <a:gd name="T9" fmla="*/ 0 60000 65536"/>
                <a:gd name="T10" fmla="*/ 0 60000 65536"/>
                <a:gd name="T11" fmla="*/ 0 60000 65536"/>
                <a:gd name="T12" fmla="*/ 0 w 23"/>
                <a:gd name="T13" fmla="*/ 0 h 161"/>
                <a:gd name="T14" fmla="*/ 23 w 23"/>
                <a:gd name="T15" fmla="*/ 161 h 161"/>
              </a:gdLst>
              <a:ahLst/>
              <a:cxnLst>
                <a:cxn ang="T8">
                  <a:pos x="T0" y="T1"/>
                </a:cxn>
                <a:cxn ang="T9">
                  <a:pos x="T2" y="T3"/>
                </a:cxn>
                <a:cxn ang="T10">
                  <a:pos x="T4" y="T5"/>
                </a:cxn>
                <a:cxn ang="T11">
                  <a:pos x="T6" y="T7"/>
                </a:cxn>
              </a:cxnLst>
              <a:rect l="T12" t="T13" r="T14" b="T15"/>
              <a:pathLst>
                <a:path w="23" h="161">
                  <a:moveTo>
                    <a:pt x="11" y="161"/>
                  </a:moveTo>
                  <a:lnTo>
                    <a:pt x="23" y="159"/>
                  </a:lnTo>
                  <a:lnTo>
                    <a:pt x="0" y="0"/>
                  </a:lnTo>
                  <a:lnTo>
                    <a:pt x="11" y="161"/>
                  </a:lnTo>
                </a:path>
              </a:pathLst>
            </a:custGeom>
            <a:noFill/>
            <a:ln w="0">
              <a:solidFill>
                <a:srgbClr val="000000"/>
              </a:solidFill>
              <a:prstDash val="solid"/>
              <a:round/>
              <a:headEnd/>
              <a:tailEnd/>
            </a:ln>
          </p:spPr>
          <p:txBody>
            <a:bodyPr/>
            <a:lstStyle/>
            <a:p>
              <a:endParaRPr lang="en-US"/>
            </a:p>
          </p:txBody>
        </p:sp>
        <p:sp>
          <p:nvSpPr>
            <p:cNvPr id="191" name="Freeform 189">
              <a:extLst>
                <a:ext uri="{FF2B5EF4-FFF2-40B4-BE49-F238E27FC236}">
                  <a16:creationId xmlns:a16="http://schemas.microsoft.com/office/drawing/2014/main" id="{F0B3AC31-29B9-4D30-86A3-9C7A9B470145}"/>
                </a:ext>
              </a:extLst>
            </p:cNvPr>
            <p:cNvSpPr>
              <a:spLocks/>
            </p:cNvSpPr>
            <p:nvPr/>
          </p:nvSpPr>
          <p:spPr bwMode="auto">
            <a:xfrm>
              <a:off x="855" y="3253"/>
              <a:ext cx="5" cy="32"/>
            </a:xfrm>
            <a:custGeom>
              <a:avLst/>
              <a:gdLst>
                <a:gd name="T0" fmla="*/ 23 w 34"/>
                <a:gd name="T1" fmla="*/ 159 h 159"/>
                <a:gd name="T2" fmla="*/ 34 w 34"/>
                <a:gd name="T3" fmla="*/ 156 h 159"/>
                <a:gd name="T4" fmla="*/ 0 w 34"/>
                <a:gd name="T5" fmla="*/ 0 h 159"/>
                <a:gd name="T6" fmla="*/ 23 w 34"/>
                <a:gd name="T7" fmla="*/ 159 h 159"/>
                <a:gd name="T8" fmla="*/ 0 60000 65536"/>
                <a:gd name="T9" fmla="*/ 0 60000 65536"/>
                <a:gd name="T10" fmla="*/ 0 60000 65536"/>
                <a:gd name="T11" fmla="*/ 0 60000 65536"/>
                <a:gd name="T12" fmla="*/ 0 w 34"/>
                <a:gd name="T13" fmla="*/ 0 h 159"/>
                <a:gd name="T14" fmla="*/ 34 w 34"/>
                <a:gd name="T15" fmla="*/ 159 h 159"/>
              </a:gdLst>
              <a:ahLst/>
              <a:cxnLst>
                <a:cxn ang="T8">
                  <a:pos x="T0" y="T1"/>
                </a:cxn>
                <a:cxn ang="T9">
                  <a:pos x="T2" y="T3"/>
                </a:cxn>
                <a:cxn ang="T10">
                  <a:pos x="T4" y="T5"/>
                </a:cxn>
                <a:cxn ang="T11">
                  <a:pos x="T6" y="T7"/>
                </a:cxn>
              </a:cxnLst>
              <a:rect l="T12" t="T13" r="T14" b="T15"/>
              <a:pathLst>
                <a:path w="34" h="159">
                  <a:moveTo>
                    <a:pt x="23" y="159"/>
                  </a:moveTo>
                  <a:lnTo>
                    <a:pt x="34" y="156"/>
                  </a:lnTo>
                  <a:lnTo>
                    <a:pt x="0" y="0"/>
                  </a:lnTo>
                  <a:lnTo>
                    <a:pt x="23" y="159"/>
                  </a:lnTo>
                  <a:close/>
                </a:path>
              </a:pathLst>
            </a:custGeom>
            <a:solidFill>
              <a:srgbClr val="000000"/>
            </a:solidFill>
            <a:ln w="9525">
              <a:noFill/>
              <a:round/>
              <a:headEnd/>
              <a:tailEnd/>
            </a:ln>
          </p:spPr>
          <p:txBody>
            <a:bodyPr/>
            <a:lstStyle/>
            <a:p>
              <a:endParaRPr lang="en-US"/>
            </a:p>
          </p:txBody>
        </p:sp>
        <p:sp>
          <p:nvSpPr>
            <p:cNvPr id="192" name="Freeform 190">
              <a:extLst>
                <a:ext uri="{FF2B5EF4-FFF2-40B4-BE49-F238E27FC236}">
                  <a16:creationId xmlns:a16="http://schemas.microsoft.com/office/drawing/2014/main" id="{CF13ABBB-1595-4D38-8174-3D773AF17D8B}"/>
                </a:ext>
              </a:extLst>
            </p:cNvPr>
            <p:cNvSpPr>
              <a:spLocks/>
            </p:cNvSpPr>
            <p:nvPr/>
          </p:nvSpPr>
          <p:spPr bwMode="auto">
            <a:xfrm>
              <a:off x="855" y="3253"/>
              <a:ext cx="5" cy="32"/>
            </a:xfrm>
            <a:custGeom>
              <a:avLst/>
              <a:gdLst>
                <a:gd name="T0" fmla="*/ 23 w 34"/>
                <a:gd name="T1" fmla="*/ 159 h 159"/>
                <a:gd name="T2" fmla="*/ 34 w 34"/>
                <a:gd name="T3" fmla="*/ 156 h 159"/>
                <a:gd name="T4" fmla="*/ 0 w 34"/>
                <a:gd name="T5" fmla="*/ 0 h 159"/>
                <a:gd name="T6" fmla="*/ 23 w 34"/>
                <a:gd name="T7" fmla="*/ 159 h 159"/>
                <a:gd name="T8" fmla="*/ 0 60000 65536"/>
                <a:gd name="T9" fmla="*/ 0 60000 65536"/>
                <a:gd name="T10" fmla="*/ 0 60000 65536"/>
                <a:gd name="T11" fmla="*/ 0 60000 65536"/>
                <a:gd name="T12" fmla="*/ 0 w 34"/>
                <a:gd name="T13" fmla="*/ 0 h 159"/>
                <a:gd name="T14" fmla="*/ 34 w 34"/>
                <a:gd name="T15" fmla="*/ 159 h 159"/>
              </a:gdLst>
              <a:ahLst/>
              <a:cxnLst>
                <a:cxn ang="T8">
                  <a:pos x="T0" y="T1"/>
                </a:cxn>
                <a:cxn ang="T9">
                  <a:pos x="T2" y="T3"/>
                </a:cxn>
                <a:cxn ang="T10">
                  <a:pos x="T4" y="T5"/>
                </a:cxn>
                <a:cxn ang="T11">
                  <a:pos x="T6" y="T7"/>
                </a:cxn>
              </a:cxnLst>
              <a:rect l="T12" t="T13" r="T14" b="T15"/>
              <a:pathLst>
                <a:path w="34" h="159">
                  <a:moveTo>
                    <a:pt x="23" y="159"/>
                  </a:moveTo>
                  <a:lnTo>
                    <a:pt x="34" y="156"/>
                  </a:lnTo>
                  <a:lnTo>
                    <a:pt x="0" y="0"/>
                  </a:lnTo>
                  <a:lnTo>
                    <a:pt x="23" y="159"/>
                  </a:lnTo>
                </a:path>
              </a:pathLst>
            </a:custGeom>
            <a:noFill/>
            <a:ln w="0">
              <a:solidFill>
                <a:srgbClr val="000000"/>
              </a:solidFill>
              <a:prstDash val="solid"/>
              <a:round/>
              <a:headEnd/>
              <a:tailEnd/>
            </a:ln>
          </p:spPr>
          <p:txBody>
            <a:bodyPr/>
            <a:lstStyle/>
            <a:p>
              <a:endParaRPr lang="en-US"/>
            </a:p>
          </p:txBody>
        </p:sp>
        <p:sp>
          <p:nvSpPr>
            <p:cNvPr id="193" name="Freeform 191">
              <a:extLst>
                <a:ext uri="{FF2B5EF4-FFF2-40B4-BE49-F238E27FC236}">
                  <a16:creationId xmlns:a16="http://schemas.microsoft.com/office/drawing/2014/main" id="{7FE82E18-A0B6-4DC6-865F-C2D755AB2BF2}"/>
                </a:ext>
              </a:extLst>
            </p:cNvPr>
            <p:cNvSpPr>
              <a:spLocks/>
            </p:cNvSpPr>
            <p:nvPr/>
          </p:nvSpPr>
          <p:spPr bwMode="auto">
            <a:xfrm>
              <a:off x="855" y="3253"/>
              <a:ext cx="7" cy="31"/>
            </a:xfrm>
            <a:custGeom>
              <a:avLst/>
              <a:gdLst>
                <a:gd name="T0" fmla="*/ 34 w 45"/>
                <a:gd name="T1" fmla="*/ 156 h 156"/>
                <a:gd name="T2" fmla="*/ 45 w 45"/>
                <a:gd name="T3" fmla="*/ 152 h 156"/>
                <a:gd name="T4" fmla="*/ 0 w 45"/>
                <a:gd name="T5" fmla="*/ 0 h 156"/>
                <a:gd name="T6" fmla="*/ 34 w 45"/>
                <a:gd name="T7" fmla="*/ 156 h 156"/>
                <a:gd name="T8" fmla="*/ 0 60000 65536"/>
                <a:gd name="T9" fmla="*/ 0 60000 65536"/>
                <a:gd name="T10" fmla="*/ 0 60000 65536"/>
                <a:gd name="T11" fmla="*/ 0 60000 65536"/>
                <a:gd name="T12" fmla="*/ 0 w 45"/>
                <a:gd name="T13" fmla="*/ 0 h 156"/>
                <a:gd name="T14" fmla="*/ 45 w 45"/>
                <a:gd name="T15" fmla="*/ 156 h 156"/>
              </a:gdLst>
              <a:ahLst/>
              <a:cxnLst>
                <a:cxn ang="T8">
                  <a:pos x="T0" y="T1"/>
                </a:cxn>
                <a:cxn ang="T9">
                  <a:pos x="T2" y="T3"/>
                </a:cxn>
                <a:cxn ang="T10">
                  <a:pos x="T4" y="T5"/>
                </a:cxn>
                <a:cxn ang="T11">
                  <a:pos x="T6" y="T7"/>
                </a:cxn>
              </a:cxnLst>
              <a:rect l="T12" t="T13" r="T14" b="T15"/>
              <a:pathLst>
                <a:path w="45" h="156">
                  <a:moveTo>
                    <a:pt x="34" y="156"/>
                  </a:moveTo>
                  <a:lnTo>
                    <a:pt x="45" y="152"/>
                  </a:lnTo>
                  <a:lnTo>
                    <a:pt x="0" y="0"/>
                  </a:lnTo>
                  <a:lnTo>
                    <a:pt x="34" y="156"/>
                  </a:lnTo>
                  <a:close/>
                </a:path>
              </a:pathLst>
            </a:custGeom>
            <a:solidFill>
              <a:srgbClr val="000000"/>
            </a:solidFill>
            <a:ln w="9525">
              <a:noFill/>
              <a:round/>
              <a:headEnd/>
              <a:tailEnd/>
            </a:ln>
          </p:spPr>
          <p:txBody>
            <a:bodyPr/>
            <a:lstStyle/>
            <a:p>
              <a:endParaRPr lang="en-US"/>
            </a:p>
          </p:txBody>
        </p:sp>
        <p:sp>
          <p:nvSpPr>
            <p:cNvPr id="194" name="Freeform 192">
              <a:extLst>
                <a:ext uri="{FF2B5EF4-FFF2-40B4-BE49-F238E27FC236}">
                  <a16:creationId xmlns:a16="http://schemas.microsoft.com/office/drawing/2014/main" id="{41386385-CC8E-40EF-9158-890EAEE7DFBA}"/>
                </a:ext>
              </a:extLst>
            </p:cNvPr>
            <p:cNvSpPr>
              <a:spLocks/>
            </p:cNvSpPr>
            <p:nvPr/>
          </p:nvSpPr>
          <p:spPr bwMode="auto">
            <a:xfrm>
              <a:off x="855" y="3253"/>
              <a:ext cx="7" cy="31"/>
            </a:xfrm>
            <a:custGeom>
              <a:avLst/>
              <a:gdLst>
                <a:gd name="T0" fmla="*/ 34 w 45"/>
                <a:gd name="T1" fmla="*/ 156 h 156"/>
                <a:gd name="T2" fmla="*/ 45 w 45"/>
                <a:gd name="T3" fmla="*/ 152 h 156"/>
                <a:gd name="T4" fmla="*/ 0 w 45"/>
                <a:gd name="T5" fmla="*/ 0 h 156"/>
                <a:gd name="T6" fmla="*/ 34 w 45"/>
                <a:gd name="T7" fmla="*/ 156 h 156"/>
                <a:gd name="T8" fmla="*/ 0 60000 65536"/>
                <a:gd name="T9" fmla="*/ 0 60000 65536"/>
                <a:gd name="T10" fmla="*/ 0 60000 65536"/>
                <a:gd name="T11" fmla="*/ 0 60000 65536"/>
                <a:gd name="T12" fmla="*/ 0 w 45"/>
                <a:gd name="T13" fmla="*/ 0 h 156"/>
                <a:gd name="T14" fmla="*/ 45 w 45"/>
                <a:gd name="T15" fmla="*/ 156 h 156"/>
              </a:gdLst>
              <a:ahLst/>
              <a:cxnLst>
                <a:cxn ang="T8">
                  <a:pos x="T0" y="T1"/>
                </a:cxn>
                <a:cxn ang="T9">
                  <a:pos x="T2" y="T3"/>
                </a:cxn>
                <a:cxn ang="T10">
                  <a:pos x="T4" y="T5"/>
                </a:cxn>
                <a:cxn ang="T11">
                  <a:pos x="T6" y="T7"/>
                </a:cxn>
              </a:cxnLst>
              <a:rect l="T12" t="T13" r="T14" b="T15"/>
              <a:pathLst>
                <a:path w="45" h="156">
                  <a:moveTo>
                    <a:pt x="34" y="156"/>
                  </a:moveTo>
                  <a:lnTo>
                    <a:pt x="45" y="152"/>
                  </a:lnTo>
                  <a:lnTo>
                    <a:pt x="0" y="0"/>
                  </a:lnTo>
                  <a:lnTo>
                    <a:pt x="34" y="156"/>
                  </a:lnTo>
                </a:path>
              </a:pathLst>
            </a:custGeom>
            <a:noFill/>
            <a:ln w="0">
              <a:solidFill>
                <a:srgbClr val="000000"/>
              </a:solidFill>
              <a:prstDash val="solid"/>
              <a:round/>
              <a:headEnd/>
              <a:tailEnd/>
            </a:ln>
          </p:spPr>
          <p:txBody>
            <a:bodyPr/>
            <a:lstStyle/>
            <a:p>
              <a:endParaRPr lang="en-US"/>
            </a:p>
          </p:txBody>
        </p:sp>
        <p:sp>
          <p:nvSpPr>
            <p:cNvPr id="195" name="Freeform 193">
              <a:extLst>
                <a:ext uri="{FF2B5EF4-FFF2-40B4-BE49-F238E27FC236}">
                  <a16:creationId xmlns:a16="http://schemas.microsoft.com/office/drawing/2014/main" id="{29BE65B0-C2B3-4D04-9273-761D54FE1ABF}"/>
                </a:ext>
              </a:extLst>
            </p:cNvPr>
            <p:cNvSpPr>
              <a:spLocks/>
            </p:cNvSpPr>
            <p:nvPr/>
          </p:nvSpPr>
          <p:spPr bwMode="auto">
            <a:xfrm>
              <a:off x="855" y="3253"/>
              <a:ext cx="9" cy="30"/>
            </a:xfrm>
            <a:custGeom>
              <a:avLst/>
              <a:gdLst>
                <a:gd name="T0" fmla="*/ 45 w 56"/>
                <a:gd name="T1" fmla="*/ 152 h 152"/>
                <a:gd name="T2" fmla="*/ 56 w 56"/>
                <a:gd name="T3" fmla="*/ 148 h 152"/>
                <a:gd name="T4" fmla="*/ 0 w 56"/>
                <a:gd name="T5" fmla="*/ 0 h 152"/>
                <a:gd name="T6" fmla="*/ 45 w 56"/>
                <a:gd name="T7" fmla="*/ 152 h 152"/>
                <a:gd name="T8" fmla="*/ 0 60000 65536"/>
                <a:gd name="T9" fmla="*/ 0 60000 65536"/>
                <a:gd name="T10" fmla="*/ 0 60000 65536"/>
                <a:gd name="T11" fmla="*/ 0 60000 65536"/>
                <a:gd name="T12" fmla="*/ 0 w 56"/>
                <a:gd name="T13" fmla="*/ 0 h 152"/>
                <a:gd name="T14" fmla="*/ 56 w 56"/>
                <a:gd name="T15" fmla="*/ 152 h 152"/>
              </a:gdLst>
              <a:ahLst/>
              <a:cxnLst>
                <a:cxn ang="T8">
                  <a:pos x="T0" y="T1"/>
                </a:cxn>
                <a:cxn ang="T9">
                  <a:pos x="T2" y="T3"/>
                </a:cxn>
                <a:cxn ang="T10">
                  <a:pos x="T4" y="T5"/>
                </a:cxn>
                <a:cxn ang="T11">
                  <a:pos x="T6" y="T7"/>
                </a:cxn>
              </a:cxnLst>
              <a:rect l="T12" t="T13" r="T14" b="T15"/>
              <a:pathLst>
                <a:path w="56" h="152">
                  <a:moveTo>
                    <a:pt x="45" y="152"/>
                  </a:moveTo>
                  <a:lnTo>
                    <a:pt x="56" y="148"/>
                  </a:lnTo>
                  <a:lnTo>
                    <a:pt x="0" y="0"/>
                  </a:lnTo>
                  <a:lnTo>
                    <a:pt x="45" y="152"/>
                  </a:lnTo>
                  <a:close/>
                </a:path>
              </a:pathLst>
            </a:custGeom>
            <a:solidFill>
              <a:srgbClr val="000000"/>
            </a:solidFill>
            <a:ln w="9525">
              <a:noFill/>
              <a:round/>
              <a:headEnd/>
              <a:tailEnd/>
            </a:ln>
          </p:spPr>
          <p:txBody>
            <a:bodyPr/>
            <a:lstStyle/>
            <a:p>
              <a:endParaRPr lang="en-US"/>
            </a:p>
          </p:txBody>
        </p:sp>
        <p:sp>
          <p:nvSpPr>
            <p:cNvPr id="196" name="Freeform 194">
              <a:extLst>
                <a:ext uri="{FF2B5EF4-FFF2-40B4-BE49-F238E27FC236}">
                  <a16:creationId xmlns:a16="http://schemas.microsoft.com/office/drawing/2014/main" id="{11C30DEB-EF98-4A8D-94B3-C32C870833A2}"/>
                </a:ext>
              </a:extLst>
            </p:cNvPr>
            <p:cNvSpPr>
              <a:spLocks/>
            </p:cNvSpPr>
            <p:nvPr/>
          </p:nvSpPr>
          <p:spPr bwMode="auto">
            <a:xfrm>
              <a:off x="855" y="3253"/>
              <a:ext cx="9" cy="30"/>
            </a:xfrm>
            <a:custGeom>
              <a:avLst/>
              <a:gdLst>
                <a:gd name="T0" fmla="*/ 45 w 56"/>
                <a:gd name="T1" fmla="*/ 152 h 152"/>
                <a:gd name="T2" fmla="*/ 56 w 56"/>
                <a:gd name="T3" fmla="*/ 148 h 152"/>
                <a:gd name="T4" fmla="*/ 0 w 56"/>
                <a:gd name="T5" fmla="*/ 0 h 152"/>
                <a:gd name="T6" fmla="*/ 45 w 56"/>
                <a:gd name="T7" fmla="*/ 152 h 152"/>
                <a:gd name="T8" fmla="*/ 0 60000 65536"/>
                <a:gd name="T9" fmla="*/ 0 60000 65536"/>
                <a:gd name="T10" fmla="*/ 0 60000 65536"/>
                <a:gd name="T11" fmla="*/ 0 60000 65536"/>
                <a:gd name="T12" fmla="*/ 0 w 56"/>
                <a:gd name="T13" fmla="*/ 0 h 152"/>
                <a:gd name="T14" fmla="*/ 56 w 56"/>
                <a:gd name="T15" fmla="*/ 152 h 152"/>
              </a:gdLst>
              <a:ahLst/>
              <a:cxnLst>
                <a:cxn ang="T8">
                  <a:pos x="T0" y="T1"/>
                </a:cxn>
                <a:cxn ang="T9">
                  <a:pos x="T2" y="T3"/>
                </a:cxn>
                <a:cxn ang="T10">
                  <a:pos x="T4" y="T5"/>
                </a:cxn>
                <a:cxn ang="T11">
                  <a:pos x="T6" y="T7"/>
                </a:cxn>
              </a:cxnLst>
              <a:rect l="T12" t="T13" r="T14" b="T15"/>
              <a:pathLst>
                <a:path w="56" h="152">
                  <a:moveTo>
                    <a:pt x="45" y="152"/>
                  </a:moveTo>
                  <a:lnTo>
                    <a:pt x="56" y="148"/>
                  </a:lnTo>
                  <a:lnTo>
                    <a:pt x="0" y="0"/>
                  </a:lnTo>
                  <a:lnTo>
                    <a:pt x="45" y="152"/>
                  </a:lnTo>
                </a:path>
              </a:pathLst>
            </a:custGeom>
            <a:noFill/>
            <a:ln w="0">
              <a:solidFill>
                <a:srgbClr val="000000"/>
              </a:solidFill>
              <a:prstDash val="solid"/>
              <a:round/>
              <a:headEnd/>
              <a:tailEnd/>
            </a:ln>
          </p:spPr>
          <p:txBody>
            <a:bodyPr/>
            <a:lstStyle/>
            <a:p>
              <a:endParaRPr lang="en-US"/>
            </a:p>
          </p:txBody>
        </p:sp>
        <p:sp>
          <p:nvSpPr>
            <p:cNvPr id="197" name="Freeform 195">
              <a:extLst>
                <a:ext uri="{FF2B5EF4-FFF2-40B4-BE49-F238E27FC236}">
                  <a16:creationId xmlns:a16="http://schemas.microsoft.com/office/drawing/2014/main" id="{66A32F54-8BF7-47C8-94AB-0672F8F92D1F}"/>
                </a:ext>
              </a:extLst>
            </p:cNvPr>
            <p:cNvSpPr>
              <a:spLocks/>
            </p:cNvSpPr>
            <p:nvPr/>
          </p:nvSpPr>
          <p:spPr bwMode="auto">
            <a:xfrm>
              <a:off x="855" y="3253"/>
              <a:ext cx="11" cy="30"/>
            </a:xfrm>
            <a:custGeom>
              <a:avLst/>
              <a:gdLst>
                <a:gd name="T0" fmla="*/ 56 w 67"/>
                <a:gd name="T1" fmla="*/ 148 h 148"/>
                <a:gd name="T2" fmla="*/ 67 w 67"/>
                <a:gd name="T3" fmla="*/ 142 h 148"/>
                <a:gd name="T4" fmla="*/ 0 w 67"/>
                <a:gd name="T5" fmla="*/ 0 h 148"/>
                <a:gd name="T6" fmla="*/ 56 w 67"/>
                <a:gd name="T7" fmla="*/ 148 h 148"/>
                <a:gd name="T8" fmla="*/ 0 60000 65536"/>
                <a:gd name="T9" fmla="*/ 0 60000 65536"/>
                <a:gd name="T10" fmla="*/ 0 60000 65536"/>
                <a:gd name="T11" fmla="*/ 0 60000 65536"/>
                <a:gd name="T12" fmla="*/ 0 w 67"/>
                <a:gd name="T13" fmla="*/ 0 h 148"/>
                <a:gd name="T14" fmla="*/ 67 w 67"/>
                <a:gd name="T15" fmla="*/ 148 h 148"/>
              </a:gdLst>
              <a:ahLst/>
              <a:cxnLst>
                <a:cxn ang="T8">
                  <a:pos x="T0" y="T1"/>
                </a:cxn>
                <a:cxn ang="T9">
                  <a:pos x="T2" y="T3"/>
                </a:cxn>
                <a:cxn ang="T10">
                  <a:pos x="T4" y="T5"/>
                </a:cxn>
                <a:cxn ang="T11">
                  <a:pos x="T6" y="T7"/>
                </a:cxn>
              </a:cxnLst>
              <a:rect l="T12" t="T13" r="T14" b="T15"/>
              <a:pathLst>
                <a:path w="67" h="148">
                  <a:moveTo>
                    <a:pt x="56" y="148"/>
                  </a:moveTo>
                  <a:lnTo>
                    <a:pt x="67" y="142"/>
                  </a:lnTo>
                  <a:lnTo>
                    <a:pt x="0" y="0"/>
                  </a:lnTo>
                  <a:lnTo>
                    <a:pt x="56" y="148"/>
                  </a:lnTo>
                  <a:close/>
                </a:path>
              </a:pathLst>
            </a:custGeom>
            <a:solidFill>
              <a:srgbClr val="000000"/>
            </a:solidFill>
            <a:ln w="9525">
              <a:noFill/>
              <a:round/>
              <a:headEnd/>
              <a:tailEnd/>
            </a:ln>
          </p:spPr>
          <p:txBody>
            <a:bodyPr/>
            <a:lstStyle/>
            <a:p>
              <a:endParaRPr lang="en-US"/>
            </a:p>
          </p:txBody>
        </p:sp>
        <p:sp>
          <p:nvSpPr>
            <p:cNvPr id="198" name="Freeform 196">
              <a:extLst>
                <a:ext uri="{FF2B5EF4-FFF2-40B4-BE49-F238E27FC236}">
                  <a16:creationId xmlns:a16="http://schemas.microsoft.com/office/drawing/2014/main" id="{1B6D9215-A850-4B71-AA4D-E3C952678251}"/>
                </a:ext>
              </a:extLst>
            </p:cNvPr>
            <p:cNvSpPr>
              <a:spLocks/>
            </p:cNvSpPr>
            <p:nvPr/>
          </p:nvSpPr>
          <p:spPr bwMode="auto">
            <a:xfrm>
              <a:off x="855" y="3253"/>
              <a:ext cx="11" cy="30"/>
            </a:xfrm>
            <a:custGeom>
              <a:avLst/>
              <a:gdLst>
                <a:gd name="T0" fmla="*/ 56 w 67"/>
                <a:gd name="T1" fmla="*/ 148 h 148"/>
                <a:gd name="T2" fmla="*/ 67 w 67"/>
                <a:gd name="T3" fmla="*/ 142 h 148"/>
                <a:gd name="T4" fmla="*/ 0 w 67"/>
                <a:gd name="T5" fmla="*/ 0 h 148"/>
                <a:gd name="T6" fmla="*/ 56 w 67"/>
                <a:gd name="T7" fmla="*/ 148 h 148"/>
                <a:gd name="T8" fmla="*/ 0 60000 65536"/>
                <a:gd name="T9" fmla="*/ 0 60000 65536"/>
                <a:gd name="T10" fmla="*/ 0 60000 65536"/>
                <a:gd name="T11" fmla="*/ 0 60000 65536"/>
                <a:gd name="T12" fmla="*/ 0 w 67"/>
                <a:gd name="T13" fmla="*/ 0 h 148"/>
                <a:gd name="T14" fmla="*/ 67 w 67"/>
                <a:gd name="T15" fmla="*/ 148 h 148"/>
              </a:gdLst>
              <a:ahLst/>
              <a:cxnLst>
                <a:cxn ang="T8">
                  <a:pos x="T0" y="T1"/>
                </a:cxn>
                <a:cxn ang="T9">
                  <a:pos x="T2" y="T3"/>
                </a:cxn>
                <a:cxn ang="T10">
                  <a:pos x="T4" y="T5"/>
                </a:cxn>
                <a:cxn ang="T11">
                  <a:pos x="T6" y="T7"/>
                </a:cxn>
              </a:cxnLst>
              <a:rect l="T12" t="T13" r="T14" b="T15"/>
              <a:pathLst>
                <a:path w="67" h="148">
                  <a:moveTo>
                    <a:pt x="56" y="148"/>
                  </a:moveTo>
                  <a:lnTo>
                    <a:pt x="67" y="142"/>
                  </a:lnTo>
                  <a:lnTo>
                    <a:pt x="0" y="0"/>
                  </a:lnTo>
                  <a:lnTo>
                    <a:pt x="56" y="148"/>
                  </a:lnTo>
                </a:path>
              </a:pathLst>
            </a:custGeom>
            <a:noFill/>
            <a:ln w="0">
              <a:solidFill>
                <a:srgbClr val="000000"/>
              </a:solidFill>
              <a:prstDash val="solid"/>
              <a:round/>
              <a:headEnd/>
              <a:tailEnd/>
            </a:ln>
          </p:spPr>
          <p:txBody>
            <a:bodyPr/>
            <a:lstStyle/>
            <a:p>
              <a:endParaRPr lang="en-US"/>
            </a:p>
          </p:txBody>
        </p:sp>
        <p:sp>
          <p:nvSpPr>
            <p:cNvPr id="199" name="Freeform 197">
              <a:extLst>
                <a:ext uri="{FF2B5EF4-FFF2-40B4-BE49-F238E27FC236}">
                  <a16:creationId xmlns:a16="http://schemas.microsoft.com/office/drawing/2014/main" id="{250AC42C-9E20-4C1F-9580-37595F704F7D}"/>
                </a:ext>
              </a:extLst>
            </p:cNvPr>
            <p:cNvSpPr>
              <a:spLocks/>
            </p:cNvSpPr>
            <p:nvPr/>
          </p:nvSpPr>
          <p:spPr bwMode="auto">
            <a:xfrm>
              <a:off x="855" y="3253"/>
              <a:ext cx="13" cy="28"/>
            </a:xfrm>
            <a:custGeom>
              <a:avLst/>
              <a:gdLst>
                <a:gd name="T0" fmla="*/ 67 w 77"/>
                <a:gd name="T1" fmla="*/ 142 h 142"/>
                <a:gd name="T2" fmla="*/ 77 w 77"/>
                <a:gd name="T3" fmla="*/ 136 h 142"/>
                <a:gd name="T4" fmla="*/ 0 w 77"/>
                <a:gd name="T5" fmla="*/ 0 h 142"/>
                <a:gd name="T6" fmla="*/ 67 w 77"/>
                <a:gd name="T7" fmla="*/ 142 h 142"/>
                <a:gd name="T8" fmla="*/ 0 60000 65536"/>
                <a:gd name="T9" fmla="*/ 0 60000 65536"/>
                <a:gd name="T10" fmla="*/ 0 60000 65536"/>
                <a:gd name="T11" fmla="*/ 0 60000 65536"/>
                <a:gd name="T12" fmla="*/ 0 w 77"/>
                <a:gd name="T13" fmla="*/ 0 h 142"/>
                <a:gd name="T14" fmla="*/ 77 w 77"/>
                <a:gd name="T15" fmla="*/ 142 h 142"/>
              </a:gdLst>
              <a:ahLst/>
              <a:cxnLst>
                <a:cxn ang="T8">
                  <a:pos x="T0" y="T1"/>
                </a:cxn>
                <a:cxn ang="T9">
                  <a:pos x="T2" y="T3"/>
                </a:cxn>
                <a:cxn ang="T10">
                  <a:pos x="T4" y="T5"/>
                </a:cxn>
                <a:cxn ang="T11">
                  <a:pos x="T6" y="T7"/>
                </a:cxn>
              </a:cxnLst>
              <a:rect l="T12" t="T13" r="T14" b="T15"/>
              <a:pathLst>
                <a:path w="77" h="142">
                  <a:moveTo>
                    <a:pt x="67" y="142"/>
                  </a:moveTo>
                  <a:lnTo>
                    <a:pt x="77" y="136"/>
                  </a:lnTo>
                  <a:lnTo>
                    <a:pt x="0" y="0"/>
                  </a:lnTo>
                  <a:lnTo>
                    <a:pt x="67" y="142"/>
                  </a:lnTo>
                  <a:close/>
                </a:path>
              </a:pathLst>
            </a:custGeom>
            <a:solidFill>
              <a:srgbClr val="000000"/>
            </a:solidFill>
            <a:ln w="9525">
              <a:noFill/>
              <a:round/>
              <a:headEnd/>
              <a:tailEnd/>
            </a:ln>
          </p:spPr>
          <p:txBody>
            <a:bodyPr/>
            <a:lstStyle/>
            <a:p>
              <a:endParaRPr lang="en-US"/>
            </a:p>
          </p:txBody>
        </p:sp>
        <p:sp>
          <p:nvSpPr>
            <p:cNvPr id="200" name="Freeform 198">
              <a:extLst>
                <a:ext uri="{FF2B5EF4-FFF2-40B4-BE49-F238E27FC236}">
                  <a16:creationId xmlns:a16="http://schemas.microsoft.com/office/drawing/2014/main" id="{054EFED1-26A2-4360-B68F-0789A6DEBEE1}"/>
                </a:ext>
              </a:extLst>
            </p:cNvPr>
            <p:cNvSpPr>
              <a:spLocks/>
            </p:cNvSpPr>
            <p:nvPr/>
          </p:nvSpPr>
          <p:spPr bwMode="auto">
            <a:xfrm>
              <a:off x="855" y="3253"/>
              <a:ext cx="13" cy="28"/>
            </a:xfrm>
            <a:custGeom>
              <a:avLst/>
              <a:gdLst>
                <a:gd name="T0" fmla="*/ 67 w 77"/>
                <a:gd name="T1" fmla="*/ 142 h 142"/>
                <a:gd name="T2" fmla="*/ 77 w 77"/>
                <a:gd name="T3" fmla="*/ 136 h 142"/>
                <a:gd name="T4" fmla="*/ 0 w 77"/>
                <a:gd name="T5" fmla="*/ 0 h 142"/>
                <a:gd name="T6" fmla="*/ 67 w 77"/>
                <a:gd name="T7" fmla="*/ 142 h 142"/>
                <a:gd name="T8" fmla="*/ 0 60000 65536"/>
                <a:gd name="T9" fmla="*/ 0 60000 65536"/>
                <a:gd name="T10" fmla="*/ 0 60000 65536"/>
                <a:gd name="T11" fmla="*/ 0 60000 65536"/>
                <a:gd name="T12" fmla="*/ 0 w 77"/>
                <a:gd name="T13" fmla="*/ 0 h 142"/>
                <a:gd name="T14" fmla="*/ 77 w 77"/>
                <a:gd name="T15" fmla="*/ 142 h 142"/>
              </a:gdLst>
              <a:ahLst/>
              <a:cxnLst>
                <a:cxn ang="T8">
                  <a:pos x="T0" y="T1"/>
                </a:cxn>
                <a:cxn ang="T9">
                  <a:pos x="T2" y="T3"/>
                </a:cxn>
                <a:cxn ang="T10">
                  <a:pos x="T4" y="T5"/>
                </a:cxn>
                <a:cxn ang="T11">
                  <a:pos x="T6" y="T7"/>
                </a:cxn>
              </a:cxnLst>
              <a:rect l="T12" t="T13" r="T14" b="T15"/>
              <a:pathLst>
                <a:path w="77" h="142">
                  <a:moveTo>
                    <a:pt x="67" y="142"/>
                  </a:moveTo>
                  <a:lnTo>
                    <a:pt x="77" y="136"/>
                  </a:lnTo>
                  <a:lnTo>
                    <a:pt x="0" y="0"/>
                  </a:lnTo>
                  <a:lnTo>
                    <a:pt x="67" y="142"/>
                  </a:lnTo>
                </a:path>
              </a:pathLst>
            </a:custGeom>
            <a:noFill/>
            <a:ln w="0">
              <a:solidFill>
                <a:srgbClr val="000000"/>
              </a:solidFill>
              <a:prstDash val="solid"/>
              <a:round/>
              <a:headEnd/>
              <a:tailEnd/>
            </a:ln>
          </p:spPr>
          <p:txBody>
            <a:bodyPr/>
            <a:lstStyle/>
            <a:p>
              <a:endParaRPr lang="en-US"/>
            </a:p>
          </p:txBody>
        </p:sp>
        <p:sp>
          <p:nvSpPr>
            <p:cNvPr id="201" name="Freeform 199">
              <a:extLst>
                <a:ext uri="{FF2B5EF4-FFF2-40B4-BE49-F238E27FC236}">
                  <a16:creationId xmlns:a16="http://schemas.microsoft.com/office/drawing/2014/main" id="{03F70112-2EA8-4A1D-B22B-2F6042AEB7D3}"/>
                </a:ext>
              </a:extLst>
            </p:cNvPr>
            <p:cNvSpPr>
              <a:spLocks/>
            </p:cNvSpPr>
            <p:nvPr/>
          </p:nvSpPr>
          <p:spPr bwMode="auto">
            <a:xfrm>
              <a:off x="855" y="3253"/>
              <a:ext cx="14" cy="27"/>
            </a:xfrm>
            <a:custGeom>
              <a:avLst/>
              <a:gdLst>
                <a:gd name="T0" fmla="*/ 77 w 87"/>
                <a:gd name="T1" fmla="*/ 136 h 136"/>
                <a:gd name="T2" fmla="*/ 87 w 87"/>
                <a:gd name="T3" fmla="*/ 127 h 136"/>
                <a:gd name="T4" fmla="*/ 0 w 87"/>
                <a:gd name="T5" fmla="*/ 0 h 136"/>
                <a:gd name="T6" fmla="*/ 77 w 87"/>
                <a:gd name="T7" fmla="*/ 136 h 136"/>
                <a:gd name="T8" fmla="*/ 0 60000 65536"/>
                <a:gd name="T9" fmla="*/ 0 60000 65536"/>
                <a:gd name="T10" fmla="*/ 0 60000 65536"/>
                <a:gd name="T11" fmla="*/ 0 60000 65536"/>
                <a:gd name="T12" fmla="*/ 0 w 87"/>
                <a:gd name="T13" fmla="*/ 0 h 136"/>
                <a:gd name="T14" fmla="*/ 87 w 87"/>
                <a:gd name="T15" fmla="*/ 136 h 136"/>
              </a:gdLst>
              <a:ahLst/>
              <a:cxnLst>
                <a:cxn ang="T8">
                  <a:pos x="T0" y="T1"/>
                </a:cxn>
                <a:cxn ang="T9">
                  <a:pos x="T2" y="T3"/>
                </a:cxn>
                <a:cxn ang="T10">
                  <a:pos x="T4" y="T5"/>
                </a:cxn>
                <a:cxn ang="T11">
                  <a:pos x="T6" y="T7"/>
                </a:cxn>
              </a:cxnLst>
              <a:rect l="T12" t="T13" r="T14" b="T15"/>
              <a:pathLst>
                <a:path w="87" h="136">
                  <a:moveTo>
                    <a:pt x="77" y="136"/>
                  </a:moveTo>
                  <a:lnTo>
                    <a:pt x="87" y="127"/>
                  </a:lnTo>
                  <a:lnTo>
                    <a:pt x="0" y="0"/>
                  </a:lnTo>
                  <a:lnTo>
                    <a:pt x="77" y="136"/>
                  </a:lnTo>
                  <a:close/>
                </a:path>
              </a:pathLst>
            </a:custGeom>
            <a:solidFill>
              <a:srgbClr val="000000"/>
            </a:solidFill>
            <a:ln w="9525">
              <a:noFill/>
              <a:round/>
              <a:headEnd/>
              <a:tailEnd/>
            </a:ln>
          </p:spPr>
          <p:txBody>
            <a:bodyPr/>
            <a:lstStyle/>
            <a:p>
              <a:endParaRPr lang="en-US"/>
            </a:p>
          </p:txBody>
        </p:sp>
        <p:sp>
          <p:nvSpPr>
            <p:cNvPr id="202" name="Freeform 200">
              <a:extLst>
                <a:ext uri="{FF2B5EF4-FFF2-40B4-BE49-F238E27FC236}">
                  <a16:creationId xmlns:a16="http://schemas.microsoft.com/office/drawing/2014/main" id="{43D7CBE7-735D-4163-83FA-294D42568D5C}"/>
                </a:ext>
              </a:extLst>
            </p:cNvPr>
            <p:cNvSpPr>
              <a:spLocks/>
            </p:cNvSpPr>
            <p:nvPr/>
          </p:nvSpPr>
          <p:spPr bwMode="auto">
            <a:xfrm>
              <a:off x="855" y="3253"/>
              <a:ext cx="14" cy="27"/>
            </a:xfrm>
            <a:custGeom>
              <a:avLst/>
              <a:gdLst>
                <a:gd name="T0" fmla="*/ 77 w 87"/>
                <a:gd name="T1" fmla="*/ 136 h 136"/>
                <a:gd name="T2" fmla="*/ 87 w 87"/>
                <a:gd name="T3" fmla="*/ 127 h 136"/>
                <a:gd name="T4" fmla="*/ 0 w 87"/>
                <a:gd name="T5" fmla="*/ 0 h 136"/>
                <a:gd name="T6" fmla="*/ 77 w 87"/>
                <a:gd name="T7" fmla="*/ 136 h 136"/>
                <a:gd name="T8" fmla="*/ 0 60000 65536"/>
                <a:gd name="T9" fmla="*/ 0 60000 65536"/>
                <a:gd name="T10" fmla="*/ 0 60000 65536"/>
                <a:gd name="T11" fmla="*/ 0 60000 65536"/>
                <a:gd name="T12" fmla="*/ 0 w 87"/>
                <a:gd name="T13" fmla="*/ 0 h 136"/>
                <a:gd name="T14" fmla="*/ 87 w 87"/>
                <a:gd name="T15" fmla="*/ 136 h 136"/>
              </a:gdLst>
              <a:ahLst/>
              <a:cxnLst>
                <a:cxn ang="T8">
                  <a:pos x="T0" y="T1"/>
                </a:cxn>
                <a:cxn ang="T9">
                  <a:pos x="T2" y="T3"/>
                </a:cxn>
                <a:cxn ang="T10">
                  <a:pos x="T4" y="T5"/>
                </a:cxn>
                <a:cxn ang="T11">
                  <a:pos x="T6" y="T7"/>
                </a:cxn>
              </a:cxnLst>
              <a:rect l="T12" t="T13" r="T14" b="T15"/>
              <a:pathLst>
                <a:path w="87" h="136">
                  <a:moveTo>
                    <a:pt x="77" y="136"/>
                  </a:moveTo>
                  <a:lnTo>
                    <a:pt x="87" y="127"/>
                  </a:lnTo>
                  <a:lnTo>
                    <a:pt x="0" y="0"/>
                  </a:lnTo>
                  <a:lnTo>
                    <a:pt x="77" y="136"/>
                  </a:lnTo>
                </a:path>
              </a:pathLst>
            </a:custGeom>
            <a:noFill/>
            <a:ln w="0">
              <a:solidFill>
                <a:srgbClr val="000000"/>
              </a:solidFill>
              <a:prstDash val="solid"/>
              <a:round/>
              <a:headEnd/>
              <a:tailEnd/>
            </a:ln>
          </p:spPr>
          <p:txBody>
            <a:bodyPr/>
            <a:lstStyle/>
            <a:p>
              <a:endParaRPr lang="en-US"/>
            </a:p>
          </p:txBody>
        </p:sp>
        <p:sp>
          <p:nvSpPr>
            <p:cNvPr id="203" name="Freeform 201">
              <a:extLst>
                <a:ext uri="{FF2B5EF4-FFF2-40B4-BE49-F238E27FC236}">
                  <a16:creationId xmlns:a16="http://schemas.microsoft.com/office/drawing/2014/main" id="{04F90F58-09A8-4673-8B55-7F9215EB46E3}"/>
                </a:ext>
              </a:extLst>
            </p:cNvPr>
            <p:cNvSpPr>
              <a:spLocks/>
            </p:cNvSpPr>
            <p:nvPr/>
          </p:nvSpPr>
          <p:spPr bwMode="auto">
            <a:xfrm>
              <a:off x="855" y="3253"/>
              <a:ext cx="16" cy="25"/>
            </a:xfrm>
            <a:custGeom>
              <a:avLst/>
              <a:gdLst>
                <a:gd name="T0" fmla="*/ 87 w 95"/>
                <a:gd name="T1" fmla="*/ 127 h 127"/>
                <a:gd name="T2" fmla="*/ 95 w 95"/>
                <a:gd name="T3" fmla="*/ 119 h 127"/>
                <a:gd name="T4" fmla="*/ 0 w 95"/>
                <a:gd name="T5" fmla="*/ 0 h 127"/>
                <a:gd name="T6" fmla="*/ 87 w 95"/>
                <a:gd name="T7" fmla="*/ 127 h 127"/>
                <a:gd name="T8" fmla="*/ 0 60000 65536"/>
                <a:gd name="T9" fmla="*/ 0 60000 65536"/>
                <a:gd name="T10" fmla="*/ 0 60000 65536"/>
                <a:gd name="T11" fmla="*/ 0 60000 65536"/>
                <a:gd name="T12" fmla="*/ 0 w 95"/>
                <a:gd name="T13" fmla="*/ 0 h 127"/>
                <a:gd name="T14" fmla="*/ 95 w 95"/>
                <a:gd name="T15" fmla="*/ 127 h 127"/>
              </a:gdLst>
              <a:ahLst/>
              <a:cxnLst>
                <a:cxn ang="T8">
                  <a:pos x="T0" y="T1"/>
                </a:cxn>
                <a:cxn ang="T9">
                  <a:pos x="T2" y="T3"/>
                </a:cxn>
                <a:cxn ang="T10">
                  <a:pos x="T4" y="T5"/>
                </a:cxn>
                <a:cxn ang="T11">
                  <a:pos x="T6" y="T7"/>
                </a:cxn>
              </a:cxnLst>
              <a:rect l="T12" t="T13" r="T14" b="T15"/>
              <a:pathLst>
                <a:path w="95" h="127">
                  <a:moveTo>
                    <a:pt x="87" y="127"/>
                  </a:moveTo>
                  <a:lnTo>
                    <a:pt x="95" y="119"/>
                  </a:lnTo>
                  <a:lnTo>
                    <a:pt x="0" y="0"/>
                  </a:lnTo>
                  <a:lnTo>
                    <a:pt x="87" y="127"/>
                  </a:lnTo>
                  <a:close/>
                </a:path>
              </a:pathLst>
            </a:custGeom>
            <a:solidFill>
              <a:srgbClr val="000000"/>
            </a:solidFill>
            <a:ln w="9525">
              <a:noFill/>
              <a:round/>
              <a:headEnd/>
              <a:tailEnd/>
            </a:ln>
          </p:spPr>
          <p:txBody>
            <a:bodyPr/>
            <a:lstStyle/>
            <a:p>
              <a:endParaRPr lang="en-US"/>
            </a:p>
          </p:txBody>
        </p:sp>
        <p:sp>
          <p:nvSpPr>
            <p:cNvPr id="204" name="Freeform 202">
              <a:extLst>
                <a:ext uri="{FF2B5EF4-FFF2-40B4-BE49-F238E27FC236}">
                  <a16:creationId xmlns:a16="http://schemas.microsoft.com/office/drawing/2014/main" id="{A200792E-2471-478F-A70D-EF8FAD1BC2F7}"/>
                </a:ext>
              </a:extLst>
            </p:cNvPr>
            <p:cNvSpPr>
              <a:spLocks/>
            </p:cNvSpPr>
            <p:nvPr/>
          </p:nvSpPr>
          <p:spPr bwMode="auto">
            <a:xfrm>
              <a:off x="855" y="3253"/>
              <a:ext cx="16" cy="25"/>
            </a:xfrm>
            <a:custGeom>
              <a:avLst/>
              <a:gdLst>
                <a:gd name="T0" fmla="*/ 87 w 95"/>
                <a:gd name="T1" fmla="*/ 127 h 127"/>
                <a:gd name="T2" fmla="*/ 95 w 95"/>
                <a:gd name="T3" fmla="*/ 119 h 127"/>
                <a:gd name="T4" fmla="*/ 0 w 95"/>
                <a:gd name="T5" fmla="*/ 0 h 127"/>
                <a:gd name="T6" fmla="*/ 87 w 95"/>
                <a:gd name="T7" fmla="*/ 127 h 127"/>
                <a:gd name="T8" fmla="*/ 0 60000 65536"/>
                <a:gd name="T9" fmla="*/ 0 60000 65536"/>
                <a:gd name="T10" fmla="*/ 0 60000 65536"/>
                <a:gd name="T11" fmla="*/ 0 60000 65536"/>
                <a:gd name="T12" fmla="*/ 0 w 95"/>
                <a:gd name="T13" fmla="*/ 0 h 127"/>
                <a:gd name="T14" fmla="*/ 95 w 95"/>
                <a:gd name="T15" fmla="*/ 127 h 127"/>
              </a:gdLst>
              <a:ahLst/>
              <a:cxnLst>
                <a:cxn ang="T8">
                  <a:pos x="T0" y="T1"/>
                </a:cxn>
                <a:cxn ang="T9">
                  <a:pos x="T2" y="T3"/>
                </a:cxn>
                <a:cxn ang="T10">
                  <a:pos x="T4" y="T5"/>
                </a:cxn>
                <a:cxn ang="T11">
                  <a:pos x="T6" y="T7"/>
                </a:cxn>
              </a:cxnLst>
              <a:rect l="T12" t="T13" r="T14" b="T15"/>
              <a:pathLst>
                <a:path w="95" h="127">
                  <a:moveTo>
                    <a:pt x="87" y="127"/>
                  </a:moveTo>
                  <a:lnTo>
                    <a:pt x="95" y="119"/>
                  </a:lnTo>
                  <a:lnTo>
                    <a:pt x="0" y="0"/>
                  </a:lnTo>
                  <a:lnTo>
                    <a:pt x="87" y="127"/>
                  </a:lnTo>
                </a:path>
              </a:pathLst>
            </a:custGeom>
            <a:noFill/>
            <a:ln w="0">
              <a:solidFill>
                <a:srgbClr val="000000"/>
              </a:solidFill>
              <a:prstDash val="solid"/>
              <a:round/>
              <a:headEnd/>
              <a:tailEnd/>
            </a:ln>
          </p:spPr>
          <p:txBody>
            <a:bodyPr/>
            <a:lstStyle/>
            <a:p>
              <a:endParaRPr lang="en-US"/>
            </a:p>
          </p:txBody>
        </p:sp>
        <p:sp>
          <p:nvSpPr>
            <p:cNvPr id="205" name="Freeform 203">
              <a:extLst>
                <a:ext uri="{FF2B5EF4-FFF2-40B4-BE49-F238E27FC236}">
                  <a16:creationId xmlns:a16="http://schemas.microsoft.com/office/drawing/2014/main" id="{6FD0CD49-CC95-4EEA-A5AF-AC8629D9228C}"/>
                </a:ext>
              </a:extLst>
            </p:cNvPr>
            <p:cNvSpPr>
              <a:spLocks/>
            </p:cNvSpPr>
            <p:nvPr/>
          </p:nvSpPr>
          <p:spPr bwMode="auto">
            <a:xfrm>
              <a:off x="855" y="3253"/>
              <a:ext cx="17" cy="24"/>
            </a:xfrm>
            <a:custGeom>
              <a:avLst/>
              <a:gdLst>
                <a:gd name="T0" fmla="*/ 95 w 104"/>
                <a:gd name="T1" fmla="*/ 119 h 119"/>
                <a:gd name="T2" fmla="*/ 104 w 104"/>
                <a:gd name="T3" fmla="*/ 109 h 119"/>
                <a:gd name="T4" fmla="*/ 0 w 104"/>
                <a:gd name="T5" fmla="*/ 0 h 119"/>
                <a:gd name="T6" fmla="*/ 95 w 104"/>
                <a:gd name="T7" fmla="*/ 119 h 119"/>
                <a:gd name="T8" fmla="*/ 0 60000 65536"/>
                <a:gd name="T9" fmla="*/ 0 60000 65536"/>
                <a:gd name="T10" fmla="*/ 0 60000 65536"/>
                <a:gd name="T11" fmla="*/ 0 60000 65536"/>
                <a:gd name="T12" fmla="*/ 0 w 104"/>
                <a:gd name="T13" fmla="*/ 0 h 119"/>
                <a:gd name="T14" fmla="*/ 104 w 104"/>
                <a:gd name="T15" fmla="*/ 119 h 119"/>
              </a:gdLst>
              <a:ahLst/>
              <a:cxnLst>
                <a:cxn ang="T8">
                  <a:pos x="T0" y="T1"/>
                </a:cxn>
                <a:cxn ang="T9">
                  <a:pos x="T2" y="T3"/>
                </a:cxn>
                <a:cxn ang="T10">
                  <a:pos x="T4" y="T5"/>
                </a:cxn>
                <a:cxn ang="T11">
                  <a:pos x="T6" y="T7"/>
                </a:cxn>
              </a:cxnLst>
              <a:rect l="T12" t="T13" r="T14" b="T15"/>
              <a:pathLst>
                <a:path w="104" h="119">
                  <a:moveTo>
                    <a:pt x="95" y="119"/>
                  </a:moveTo>
                  <a:lnTo>
                    <a:pt x="104" y="109"/>
                  </a:lnTo>
                  <a:lnTo>
                    <a:pt x="0" y="0"/>
                  </a:lnTo>
                  <a:lnTo>
                    <a:pt x="95" y="119"/>
                  </a:lnTo>
                  <a:close/>
                </a:path>
              </a:pathLst>
            </a:custGeom>
            <a:solidFill>
              <a:srgbClr val="000000"/>
            </a:solidFill>
            <a:ln w="9525">
              <a:noFill/>
              <a:round/>
              <a:headEnd/>
              <a:tailEnd/>
            </a:ln>
          </p:spPr>
          <p:txBody>
            <a:bodyPr/>
            <a:lstStyle/>
            <a:p>
              <a:endParaRPr lang="en-US"/>
            </a:p>
          </p:txBody>
        </p:sp>
        <p:sp>
          <p:nvSpPr>
            <p:cNvPr id="206" name="Freeform 204">
              <a:extLst>
                <a:ext uri="{FF2B5EF4-FFF2-40B4-BE49-F238E27FC236}">
                  <a16:creationId xmlns:a16="http://schemas.microsoft.com/office/drawing/2014/main" id="{3F0E9FA6-7214-4C2E-BE3A-6CDFAE15CB77}"/>
                </a:ext>
              </a:extLst>
            </p:cNvPr>
            <p:cNvSpPr>
              <a:spLocks/>
            </p:cNvSpPr>
            <p:nvPr/>
          </p:nvSpPr>
          <p:spPr bwMode="auto">
            <a:xfrm>
              <a:off x="855" y="3253"/>
              <a:ext cx="17" cy="24"/>
            </a:xfrm>
            <a:custGeom>
              <a:avLst/>
              <a:gdLst>
                <a:gd name="T0" fmla="*/ 95 w 104"/>
                <a:gd name="T1" fmla="*/ 119 h 119"/>
                <a:gd name="T2" fmla="*/ 104 w 104"/>
                <a:gd name="T3" fmla="*/ 109 h 119"/>
                <a:gd name="T4" fmla="*/ 0 w 104"/>
                <a:gd name="T5" fmla="*/ 0 h 119"/>
                <a:gd name="T6" fmla="*/ 95 w 104"/>
                <a:gd name="T7" fmla="*/ 119 h 119"/>
                <a:gd name="T8" fmla="*/ 0 60000 65536"/>
                <a:gd name="T9" fmla="*/ 0 60000 65536"/>
                <a:gd name="T10" fmla="*/ 0 60000 65536"/>
                <a:gd name="T11" fmla="*/ 0 60000 65536"/>
                <a:gd name="T12" fmla="*/ 0 w 104"/>
                <a:gd name="T13" fmla="*/ 0 h 119"/>
                <a:gd name="T14" fmla="*/ 104 w 104"/>
                <a:gd name="T15" fmla="*/ 119 h 119"/>
              </a:gdLst>
              <a:ahLst/>
              <a:cxnLst>
                <a:cxn ang="T8">
                  <a:pos x="T0" y="T1"/>
                </a:cxn>
                <a:cxn ang="T9">
                  <a:pos x="T2" y="T3"/>
                </a:cxn>
                <a:cxn ang="T10">
                  <a:pos x="T4" y="T5"/>
                </a:cxn>
                <a:cxn ang="T11">
                  <a:pos x="T6" y="T7"/>
                </a:cxn>
              </a:cxnLst>
              <a:rect l="T12" t="T13" r="T14" b="T15"/>
              <a:pathLst>
                <a:path w="104" h="119">
                  <a:moveTo>
                    <a:pt x="95" y="119"/>
                  </a:moveTo>
                  <a:lnTo>
                    <a:pt x="104" y="109"/>
                  </a:lnTo>
                  <a:lnTo>
                    <a:pt x="0" y="0"/>
                  </a:lnTo>
                  <a:lnTo>
                    <a:pt x="95" y="119"/>
                  </a:lnTo>
                </a:path>
              </a:pathLst>
            </a:custGeom>
            <a:noFill/>
            <a:ln w="0">
              <a:solidFill>
                <a:srgbClr val="000000"/>
              </a:solidFill>
              <a:prstDash val="solid"/>
              <a:round/>
              <a:headEnd/>
              <a:tailEnd/>
            </a:ln>
          </p:spPr>
          <p:txBody>
            <a:bodyPr/>
            <a:lstStyle/>
            <a:p>
              <a:endParaRPr lang="en-US"/>
            </a:p>
          </p:txBody>
        </p:sp>
        <p:sp>
          <p:nvSpPr>
            <p:cNvPr id="207" name="Freeform 205">
              <a:extLst>
                <a:ext uri="{FF2B5EF4-FFF2-40B4-BE49-F238E27FC236}">
                  <a16:creationId xmlns:a16="http://schemas.microsoft.com/office/drawing/2014/main" id="{1A87D553-C09F-406A-8234-7A432624F9F0}"/>
                </a:ext>
              </a:extLst>
            </p:cNvPr>
            <p:cNvSpPr>
              <a:spLocks/>
            </p:cNvSpPr>
            <p:nvPr/>
          </p:nvSpPr>
          <p:spPr bwMode="auto">
            <a:xfrm>
              <a:off x="855" y="3253"/>
              <a:ext cx="18" cy="22"/>
            </a:xfrm>
            <a:custGeom>
              <a:avLst/>
              <a:gdLst>
                <a:gd name="T0" fmla="*/ 104 w 111"/>
                <a:gd name="T1" fmla="*/ 109 h 109"/>
                <a:gd name="T2" fmla="*/ 111 w 111"/>
                <a:gd name="T3" fmla="*/ 100 h 109"/>
                <a:gd name="T4" fmla="*/ 0 w 111"/>
                <a:gd name="T5" fmla="*/ 0 h 109"/>
                <a:gd name="T6" fmla="*/ 104 w 111"/>
                <a:gd name="T7" fmla="*/ 109 h 109"/>
                <a:gd name="T8" fmla="*/ 0 60000 65536"/>
                <a:gd name="T9" fmla="*/ 0 60000 65536"/>
                <a:gd name="T10" fmla="*/ 0 60000 65536"/>
                <a:gd name="T11" fmla="*/ 0 60000 65536"/>
                <a:gd name="T12" fmla="*/ 0 w 111"/>
                <a:gd name="T13" fmla="*/ 0 h 109"/>
                <a:gd name="T14" fmla="*/ 111 w 111"/>
                <a:gd name="T15" fmla="*/ 109 h 109"/>
              </a:gdLst>
              <a:ahLst/>
              <a:cxnLst>
                <a:cxn ang="T8">
                  <a:pos x="T0" y="T1"/>
                </a:cxn>
                <a:cxn ang="T9">
                  <a:pos x="T2" y="T3"/>
                </a:cxn>
                <a:cxn ang="T10">
                  <a:pos x="T4" y="T5"/>
                </a:cxn>
                <a:cxn ang="T11">
                  <a:pos x="T6" y="T7"/>
                </a:cxn>
              </a:cxnLst>
              <a:rect l="T12" t="T13" r="T14" b="T15"/>
              <a:pathLst>
                <a:path w="111" h="109">
                  <a:moveTo>
                    <a:pt x="104" y="109"/>
                  </a:moveTo>
                  <a:lnTo>
                    <a:pt x="111" y="100"/>
                  </a:lnTo>
                  <a:lnTo>
                    <a:pt x="0" y="0"/>
                  </a:lnTo>
                  <a:lnTo>
                    <a:pt x="104" y="109"/>
                  </a:lnTo>
                  <a:close/>
                </a:path>
              </a:pathLst>
            </a:custGeom>
            <a:solidFill>
              <a:srgbClr val="000000"/>
            </a:solidFill>
            <a:ln w="9525">
              <a:noFill/>
              <a:round/>
              <a:headEnd/>
              <a:tailEnd/>
            </a:ln>
          </p:spPr>
          <p:txBody>
            <a:bodyPr/>
            <a:lstStyle/>
            <a:p>
              <a:endParaRPr lang="en-US"/>
            </a:p>
          </p:txBody>
        </p:sp>
        <p:sp>
          <p:nvSpPr>
            <p:cNvPr id="208" name="Freeform 206">
              <a:extLst>
                <a:ext uri="{FF2B5EF4-FFF2-40B4-BE49-F238E27FC236}">
                  <a16:creationId xmlns:a16="http://schemas.microsoft.com/office/drawing/2014/main" id="{A3DFB0F0-9051-4640-B41A-E7A37193C761}"/>
                </a:ext>
              </a:extLst>
            </p:cNvPr>
            <p:cNvSpPr>
              <a:spLocks/>
            </p:cNvSpPr>
            <p:nvPr/>
          </p:nvSpPr>
          <p:spPr bwMode="auto">
            <a:xfrm>
              <a:off x="855" y="3253"/>
              <a:ext cx="18" cy="22"/>
            </a:xfrm>
            <a:custGeom>
              <a:avLst/>
              <a:gdLst>
                <a:gd name="T0" fmla="*/ 104 w 111"/>
                <a:gd name="T1" fmla="*/ 109 h 109"/>
                <a:gd name="T2" fmla="*/ 111 w 111"/>
                <a:gd name="T3" fmla="*/ 100 h 109"/>
                <a:gd name="T4" fmla="*/ 0 w 111"/>
                <a:gd name="T5" fmla="*/ 0 h 109"/>
                <a:gd name="T6" fmla="*/ 104 w 111"/>
                <a:gd name="T7" fmla="*/ 109 h 109"/>
                <a:gd name="T8" fmla="*/ 0 60000 65536"/>
                <a:gd name="T9" fmla="*/ 0 60000 65536"/>
                <a:gd name="T10" fmla="*/ 0 60000 65536"/>
                <a:gd name="T11" fmla="*/ 0 60000 65536"/>
                <a:gd name="T12" fmla="*/ 0 w 111"/>
                <a:gd name="T13" fmla="*/ 0 h 109"/>
                <a:gd name="T14" fmla="*/ 111 w 111"/>
                <a:gd name="T15" fmla="*/ 109 h 109"/>
              </a:gdLst>
              <a:ahLst/>
              <a:cxnLst>
                <a:cxn ang="T8">
                  <a:pos x="T0" y="T1"/>
                </a:cxn>
                <a:cxn ang="T9">
                  <a:pos x="T2" y="T3"/>
                </a:cxn>
                <a:cxn ang="T10">
                  <a:pos x="T4" y="T5"/>
                </a:cxn>
                <a:cxn ang="T11">
                  <a:pos x="T6" y="T7"/>
                </a:cxn>
              </a:cxnLst>
              <a:rect l="T12" t="T13" r="T14" b="T15"/>
              <a:pathLst>
                <a:path w="111" h="109">
                  <a:moveTo>
                    <a:pt x="104" y="109"/>
                  </a:moveTo>
                  <a:lnTo>
                    <a:pt x="111" y="100"/>
                  </a:lnTo>
                  <a:lnTo>
                    <a:pt x="0" y="0"/>
                  </a:lnTo>
                  <a:lnTo>
                    <a:pt x="104" y="109"/>
                  </a:lnTo>
                </a:path>
              </a:pathLst>
            </a:custGeom>
            <a:noFill/>
            <a:ln w="0">
              <a:solidFill>
                <a:srgbClr val="000000"/>
              </a:solidFill>
              <a:prstDash val="solid"/>
              <a:round/>
              <a:headEnd/>
              <a:tailEnd/>
            </a:ln>
          </p:spPr>
          <p:txBody>
            <a:bodyPr/>
            <a:lstStyle/>
            <a:p>
              <a:endParaRPr lang="en-US"/>
            </a:p>
          </p:txBody>
        </p:sp>
        <p:sp>
          <p:nvSpPr>
            <p:cNvPr id="209" name="Freeform 207">
              <a:extLst>
                <a:ext uri="{FF2B5EF4-FFF2-40B4-BE49-F238E27FC236}">
                  <a16:creationId xmlns:a16="http://schemas.microsoft.com/office/drawing/2014/main" id="{D63659FE-7B37-4741-8C09-65301D3A222F}"/>
                </a:ext>
              </a:extLst>
            </p:cNvPr>
            <p:cNvSpPr>
              <a:spLocks/>
            </p:cNvSpPr>
            <p:nvPr/>
          </p:nvSpPr>
          <p:spPr bwMode="auto">
            <a:xfrm>
              <a:off x="855" y="3253"/>
              <a:ext cx="19" cy="20"/>
            </a:xfrm>
            <a:custGeom>
              <a:avLst/>
              <a:gdLst>
                <a:gd name="T0" fmla="*/ 111 w 119"/>
                <a:gd name="T1" fmla="*/ 100 h 100"/>
                <a:gd name="T2" fmla="*/ 119 w 119"/>
                <a:gd name="T3" fmla="*/ 89 h 100"/>
                <a:gd name="T4" fmla="*/ 0 w 119"/>
                <a:gd name="T5" fmla="*/ 0 h 100"/>
                <a:gd name="T6" fmla="*/ 111 w 119"/>
                <a:gd name="T7" fmla="*/ 100 h 100"/>
                <a:gd name="T8" fmla="*/ 0 60000 65536"/>
                <a:gd name="T9" fmla="*/ 0 60000 65536"/>
                <a:gd name="T10" fmla="*/ 0 60000 65536"/>
                <a:gd name="T11" fmla="*/ 0 60000 65536"/>
                <a:gd name="T12" fmla="*/ 0 w 119"/>
                <a:gd name="T13" fmla="*/ 0 h 100"/>
                <a:gd name="T14" fmla="*/ 119 w 119"/>
                <a:gd name="T15" fmla="*/ 100 h 100"/>
              </a:gdLst>
              <a:ahLst/>
              <a:cxnLst>
                <a:cxn ang="T8">
                  <a:pos x="T0" y="T1"/>
                </a:cxn>
                <a:cxn ang="T9">
                  <a:pos x="T2" y="T3"/>
                </a:cxn>
                <a:cxn ang="T10">
                  <a:pos x="T4" y="T5"/>
                </a:cxn>
                <a:cxn ang="T11">
                  <a:pos x="T6" y="T7"/>
                </a:cxn>
              </a:cxnLst>
              <a:rect l="T12" t="T13" r="T14" b="T15"/>
              <a:pathLst>
                <a:path w="119" h="100">
                  <a:moveTo>
                    <a:pt x="111" y="100"/>
                  </a:moveTo>
                  <a:lnTo>
                    <a:pt x="119" y="89"/>
                  </a:lnTo>
                  <a:lnTo>
                    <a:pt x="0" y="0"/>
                  </a:lnTo>
                  <a:lnTo>
                    <a:pt x="111" y="100"/>
                  </a:lnTo>
                  <a:close/>
                </a:path>
              </a:pathLst>
            </a:custGeom>
            <a:solidFill>
              <a:srgbClr val="000000"/>
            </a:solidFill>
            <a:ln w="9525">
              <a:noFill/>
              <a:round/>
              <a:headEnd/>
              <a:tailEnd/>
            </a:ln>
          </p:spPr>
          <p:txBody>
            <a:bodyPr/>
            <a:lstStyle/>
            <a:p>
              <a:endParaRPr lang="en-US"/>
            </a:p>
          </p:txBody>
        </p:sp>
      </p:grpSp>
      <p:grpSp>
        <p:nvGrpSpPr>
          <p:cNvPr id="210" name="Group 409">
            <a:extLst>
              <a:ext uri="{FF2B5EF4-FFF2-40B4-BE49-F238E27FC236}">
                <a16:creationId xmlns:a16="http://schemas.microsoft.com/office/drawing/2014/main" id="{06AA2060-81A0-4A74-8F13-003012753009}"/>
              </a:ext>
            </a:extLst>
          </p:cNvPr>
          <p:cNvGrpSpPr>
            <a:grpSpLocks/>
          </p:cNvGrpSpPr>
          <p:nvPr/>
        </p:nvGrpSpPr>
        <p:grpSpPr bwMode="auto">
          <a:xfrm>
            <a:off x="954088" y="5164138"/>
            <a:ext cx="439737" cy="635000"/>
            <a:chOff x="601" y="3253"/>
            <a:chExt cx="277" cy="400"/>
          </a:xfrm>
        </p:grpSpPr>
        <p:sp>
          <p:nvSpPr>
            <p:cNvPr id="211" name="Freeform 209">
              <a:extLst>
                <a:ext uri="{FF2B5EF4-FFF2-40B4-BE49-F238E27FC236}">
                  <a16:creationId xmlns:a16="http://schemas.microsoft.com/office/drawing/2014/main" id="{DC03A1AA-E197-4106-BB52-8C5475313ABC}"/>
                </a:ext>
              </a:extLst>
            </p:cNvPr>
            <p:cNvSpPr>
              <a:spLocks/>
            </p:cNvSpPr>
            <p:nvPr/>
          </p:nvSpPr>
          <p:spPr bwMode="auto">
            <a:xfrm>
              <a:off x="855" y="3253"/>
              <a:ext cx="19" cy="20"/>
            </a:xfrm>
            <a:custGeom>
              <a:avLst/>
              <a:gdLst>
                <a:gd name="T0" fmla="*/ 111 w 119"/>
                <a:gd name="T1" fmla="*/ 100 h 100"/>
                <a:gd name="T2" fmla="*/ 119 w 119"/>
                <a:gd name="T3" fmla="*/ 89 h 100"/>
                <a:gd name="T4" fmla="*/ 0 w 119"/>
                <a:gd name="T5" fmla="*/ 0 h 100"/>
                <a:gd name="T6" fmla="*/ 111 w 119"/>
                <a:gd name="T7" fmla="*/ 100 h 100"/>
                <a:gd name="T8" fmla="*/ 0 60000 65536"/>
                <a:gd name="T9" fmla="*/ 0 60000 65536"/>
                <a:gd name="T10" fmla="*/ 0 60000 65536"/>
                <a:gd name="T11" fmla="*/ 0 60000 65536"/>
                <a:gd name="T12" fmla="*/ 0 w 119"/>
                <a:gd name="T13" fmla="*/ 0 h 100"/>
                <a:gd name="T14" fmla="*/ 119 w 119"/>
                <a:gd name="T15" fmla="*/ 100 h 100"/>
              </a:gdLst>
              <a:ahLst/>
              <a:cxnLst>
                <a:cxn ang="T8">
                  <a:pos x="T0" y="T1"/>
                </a:cxn>
                <a:cxn ang="T9">
                  <a:pos x="T2" y="T3"/>
                </a:cxn>
                <a:cxn ang="T10">
                  <a:pos x="T4" y="T5"/>
                </a:cxn>
                <a:cxn ang="T11">
                  <a:pos x="T6" y="T7"/>
                </a:cxn>
              </a:cxnLst>
              <a:rect l="T12" t="T13" r="T14" b="T15"/>
              <a:pathLst>
                <a:path w="119" h="100">
                  <a:moveTo>
                    <a:pt x="111" y="100"/>
                  </a:moveTo>
                  <a:lnTo>
                    <a:pt x="119" y="89"/>
                  </a:lnTo>
                  <a:lnTo>
                    <a:pt x="0" y="0"/>
                  </a:lnTo>
                  <a:lnTo>
                    <a:pt x="111" y="100"/>
                  </a:lnTo>
                </a:path>
              </a:pathLst>
            </a:custGeom>
            <a:noFill/>
            <a:ln w="0">
              <a:solidFill>
                <a:srgbClr val="000000"/>
              </a:solidFill>
              <a:prstDash val="solid"/>
              <a:round/>
              <a:headEnd/>
              <a:tailEnd/>
            </a:ln>
          </p:spPr>
          <p:txBody>
            <a:bodyPr/>
            <a:lstStyle/>
            <a:p>
              <a:endParaRPr lang="en-US"/>
            </a:p>
          </p:txBody>
        </p:sp>
        <p:sp>
          <p:nvSpPr>
            <p:cNvPr id="212" name="Freeform 210">
              <a:extLst>
                <a:ext uri="{FF2B5EF4-FFF2-40B4-BE49-F238E27FC236}">
                  <a16:creationId xmlns:a16="http://schemas.microsoft.com/office/drawing/2014/main" id="{36873152-C672-4FEF-B536-791B365D0957}"/>
                </a:ext>
              </a:extLst>
            </p:cNvPr>
            <p:cNvSpPr>
              <a:spLocks/>
            </p:cNvSpPr>
            <p:nvPr/>
          </p:nvSpPr>
          <p:spPr bwMode="auto">
            <a:xfrm>
              <a:off x="855" y="3253"/>
              <a:ext cx="20" cy="18"/>
            </a:xfrm>
            <a:custGeom>
              <a:avLst/>
              <a:gdLst>
                <a:gd name="T0" fmla="*/ 119 w 124"/>
                <a:gd name="T1" fmla="*/ 89 h 89"/>
                <a:gd name="T2" fmla="*/ 124 w 124"/>
                <a:gd name="T3" fmla="*/ 77 h 89"/>
                <a:gd name="T4" fmla="*/ 0 w 124"/>
                <a:gd name="T5" fmla="*/ 0 h 89"/>
                <a:gd name="T6" fmla="*/ 119 w 124"/>
                <a:gd name="T7" fmla="*/ 89 h 89"/>
                <a:gd name="T8" fmla="*/ 0 60000 65536"/>
                <a:gd name="T9" fmla="*/ 0 60000 65536"/>
                <a:gd name="T10" fmla="*/ 0 60000 65536"/>
                <a:gd name="T11" fmla="*/ 0 60000 65536"/>
                <a:gd name="T12" fmla="*/ 0 w 124"/>
                <a:gd name="T13" fmla="*/ 0 h 89"/>
                <a:gd name="T14" fmla="*/ 124 w 124"/>
                <a:gd name="T15" fmla="*/ 89 h 89"/>
              </a:gdLst>
              <a:ahLst/>
              <a:cxnLst>
                <a:cxn ang="T8">
                  <a:pos x="T0" y="T1"/>
                </a:cxn>
                <a:cxn ang="T9">
                  <a:pos x="T2" y="T3"/>
                </a:cxn>
                <a:cxn ang="T10">
                  <a:pos x="T4" y="T5"/>
                </a:cxn>
                <a:cxn ang="T11">
                  <a:pos x="T6" y="T7"/>
                </a:cxn>
              </a:cxnLst>
              <a:rect l="T12" t="T13" r="T14" b="T15"/>
              <a:pathLst>
                <a:path w="124" h="89">
                  <a:moveTo>
                    <a:pt x="119" y="89"/>
                  </a:moveTo>
                  <a:lnTo>
                    <a:pt x="124" y="77"/>
                  </a:lnTo>
                  <a:lnTo>
                    <a:pt x="0" y="0"/>
                  </a:lnTo>
                  <a:lnTo>
                    <a:pt x="119" y="89"/>
                  </a:lnTo>
                  <a:close/>
                </a:path>
              </a:pathLst>
            </a:custGeom>
            <a:solidFill>
              <a:srgbClr val="000000"/>
            </a:solidFill>
            <a:ln w="9525">
              <a:noFill/>
              <a:round/>
              <a:headEnd/>
              <a:tailEnd/>
            </a:ln>
          </p:spPr>
          <p:txBody>
            <a:bodyPr/>
            <a:lstStyle/>
            <a:p>
              <a:endParaRPr lang="en-US"/>
            </a:p>
          </p:txBody>
        </p:sp>
        <p:sp>
          <p:nvSpPr>
            <p:cNvPr id="213" name="Freeform 211">
              <a:extLst>
                <a:ext uri="{FF2B5EF4-FFF2-40B4-BE49-F238E27FC236}">
                  <a16:creationId xmlns:a16="http://schemas.microsoft.com/office/drawing/2014/main" id="{583F8D4B-5A05-4A66-B44C-80D544F58942}"/>
                </a:ext>
              </a:extLst>
            </p:cNvPr>
            <p:cNvSpPr>
              <a:spLocks/>
            </p:cNvSpPr>
            <p:nvPr/>
          </p:nvSpPr>
          <p:spPr bwMode="auto">
            <a:xfrm>
              <a:off x="855" y="3253"/>
              <a:ext cx="20" cy="18"/>
            </a:xfrm>
            <a:custGeom>
              <a:avLst/>
              <a:gdLst>
                <a:gd name="T0" fmla="*/ 119 w 124"/>
                <a:gd name="T1" fmla="*/ 89 h 89"/>
                <a:gd name="T2" fmla="*/ 124 w 124"/>
                <a:gd name="T3" fmla="*/ 77 h 89"/>
                <a:gd name="T4" fmla="*/ 0 w 124"/>
                <a:gd name="T5" fmla="*/ 0 h 89"/>
                <a:gd name="T6" fmla="*/ 119 w 124"/>
                <a:gd name="T7" fmla="*/ 89 h 89"/>
                <a:gd name="T8" fmla="*/ 0 60000 65536"/>
                <a:gd name="T9" fmla="*/ 0 60000 65536"/>
                <a:gd name="T10" fmla="*/ 0 60000 65536"/>
                <a:gd name="T11" fmla="*/ 0 60000 65536"/>
                <a:gd name="T12" fmla="*/ 0 w 124"/>
                <a:gd name="T13" fmla="*/ 0 h 89"/>
                <a:gd name="T14" fmla="*/ 124 w 124"/>
                <a:gd name="T15" fmla="*/ 89 h 89"/>
              </a:gdLst>
              <a:ahLst/>
              <a:cxnLst>
                <a:cxn ang="T8">
                  <a:pos x="T0" y="T1"/>
                </a:cxn>
                <a:cxn ang="T9">
                  <a:pos x="T2" y="T3"/>
                </a:cxn>
                <a:cxn ang="T10">
                  <a:pos x="T4" y="T5"/>
                </a:cxn>
                <a:cxn ang="T11">
                  <a:pos x="T6" y="T7"/>
                </a:cxn>
              </a:cxnLst>
              <a:rect l="T12" t="T13" r="T14" b="T15"/>
              <a:pathLst>
                <a:path w="124" h="89">
                  <a:moveTo>
                    <a:pt x="119" y="89"/>
                  </a:moveTo>
                  <a:lnTo>
                    <a:pt x="124" y="77"/>
                  </a:lnTo>
                  <a:lnTo>
                    <a:pt x="0" y="0"/>
                  </a:lnTo>
                  <a:lnTo>
                    <a:pt x="119" y="89"/>
                  </a:lnTo>
                </a:path>
              </a:pathLst>
            </a:custGeom>
            <a:noFill/>
            <a:ln w="0">
              <a:solidFill>
                <a:srgbClr val="000000"/>
              </a:solidFill>
              <a:prstDash val="solid"/>
              <a:round/>
              <a:headEnd/>
              <a:tailEnd/>
            </a:ln>
          </p:spPr>
          <p:txBody>
            <a:bodyPr/>
            <a:lstStyle/>
            <a:p>
              <a:endParaRPr lang="en-US"/>
            </a:p>
          </p:txBody>
        </p:sp>
        <p:sp>
          <p:nvSpPr>
            <p:cNvPr id="214" name="Freeform 212">
              <a:extLst>
                <a:ext uri="{FF2B5EF4-FFF2-40B4-BE49-F238E27FC236}">
                  <a16:creationId xmlns:a16="http://schemas.microsoft.com/office/drawing/2014/main" id="{5F4F291F-5D5A-42F5-8B7E-33C72F6028D1}"/>
                </a:ext>
              </a:extLst>
            </p:cNvPr>
            <p:cNvSpPr>
              <a:spLocks/>
            </p:cNvSpPr>
            <p:nvPr/>
          </p:nvSpPr>
          <p:spPr bwMode="auto">
            <a:xfrm>
              <a:off x="855" y="3253"/>
              <a:ext cx="21" cy="15"/>
            </a:xfrm>
            <a:custGeom>
              <a:avLst/>
              <a:gdLst>
                <a:gd name="T0" fmla="*/ 124 w 129"/>
                <a:gd name="T1" fmla="*/ 77 h 77"/>
                <a:gd name="T2" fmla="*/ 129 w 129"/>
                <a:gd name="T3" fmla="*/ 65 h 77"/>
                <a:gd name="T4" fmla="*/ 0 w 129"/>
                <a:gd name="T5" fmla="*/ 0 h 77"/>
                <a:gd name="T6" fmla="*/ 124 w 129"/>
                <a:gd name="T7" fmla="*/ 77 h 77"/>
                <a:gd name="T8" fmla="*/ 0 60000 65536"/>
                <a:gd name="T9" fmla="*/ 0 60000 65536"/>
                <a:gd name="T10" fmla="*/ 0 60000 65536"/>
                <a:gd name="T11" fmla="*/ 0 60000 65536"/>
                <a:gd name="T12" fmla="*/ 0 w 129"/>
                <a:gd name="T13" fmla="*/ 0 h 77"/>
                <a:gd name="T14" fmla="*/ 129 w 129"/>
                <a:gd name="T15" fmla="*/ 77 h 77"/>
              </a:gdLst>
              <a:ahLst/>
              <a:cxnLst>
                <a:cxn ang="T8">
                  <a:pos x="T0" y="T1"/>
                </a:cxn>
                <a:cxn ang="T9">
                  <a:pos x="T2" y="T3"/>
                </a:cxn>
                <a:cxn ang="T10">
                  <a:pos x="T4" y="T5"/>
                </a:cxn>
                <a:cxn ang="T11">
                  <a:pos x="T6" y="T7"/>
                </a:cxn>
              </a:cxnLst>
              <a:rect l="T12" t="T13" r="T14" b="T15"/>
              <a:pathLst>
                <a:path w="129" h="77">
                  <a:moveTo>
                    <a:pt x="124" y="77"/>
                  </a:moveTo>
                  <a:lnTo>
                    <a:pt x="129" y="65"/>
                  </a:lnTo>
                  <a:lnTo>
                    <a:pt x="0" y="0"/>
                  </a:lnTo>
                  <a:lnTo>
                    <a:pt x="124" y="77"/>
                  </a:lnTo>
                  <a:close/>
                </a:path>
              </a:pathLst>
            </a:custGeom>
            <a:solidFill>
              <a:srgbClr val="000000"/>
            </a:solidFill>
            <a:ln w="9525">
              <a:noFill/>
              <a:round/>
              <a:headEnd/>
              <a:tailEnd/>
            </a:ln>
          </p:spPr>
          <p:txBody>
            <a:bodyPr/>
            <a:lstStyle/>
            <a:p>
              <a:endParaRPr lang="en-US"/>
            </a:p>
          </p:txBody>
        </p:sp>
        <p:sp>
          <p:nvSpPr>
            <p:cNvPr id="215" name="Freeform 213">
              <a:extLst>
                <a:ext uri="{FF2B5EF4-FFF2-40B4-BE49-F238E27FC236}">
                  <a16:creationId xmlns:a16="http://schemas.microsoft.com/office/drawing/2014/main" id="{47D5E678-A1C1-4A75-BB4A-8322A6AED94C}"/>
                </a:ext>
              </a:extLst>
            </p:cNvPr>
            <p:cNvSpPr>
              <a:spLocks/>
            </p:cNvSpPr>
            <p:nvPr/>
          </p:nvSpPr>
          <p:spPr bwMode="auto">
            <a:xfrm>
              <a:off x="855" y="3253"/>
              <a:ext cx="21" cy="15"/>
            </a:xfrm>
            <a:custGeom>
              <a:avLst/>
              <a:gdLst>
                <a:gd name="T0" fmla="*/ 124 w 129"/>
                <a:gd name="T1" fmla="*/ 77 h 77"/>
                <a:gd name="T2" fmla="*/ 129 w 129"/>
                <a:gd name="T3" fmla="*/ 65 h 77"/>
                <a:gd name="T4" fmla="*/ 0 w 129"/>
                <a:gd name="T5" fmla="*/ 0 h 77"/>
                <a:gd name="T6" fmla="*/ 124 w 129"/>
                <a:gd name="T7" fmla="*/ 77 h 77"/>
                <a:gd name="T8" fmla="*/ 0 60000 65536"/>
                <a:gd name="T9" fmla="*/ 0 60000 65536"/>
                <a:gd name="T10" fmla="*/ 0 60000 65536"/>
                <a:gd name="T11" fmla="*/ 0 60000 65536"/>
                <a:gd name="T12" fmla="*/ 0 w 129"/>
                <a:gd name="T13" fmla="*/ 0 h 77"/>
                <a:gd name="T14" fmla="*/ 129 w 129"/>
                <a:gd name="T15" fmla="*/ 77 h 77"/>
              </a:gdLst>
              <a:ahLst/>
              <a:cxnLst>
                <a:cxn ang="T8">
                  <a:pos x="T0" y="T1"/>
                </a:cxn>
                <a:cxn ang="T9">
                  <a:pos x="T2" y="T3"/>
                </a:cxn>
                <a:cxn ang="T10">
                  <a:pos x="T4" y="T5"/>
                </a:cxn>
                <a:cxn ang="T11">
                  <a:pos x="T6" y="T7"/>
                </a:cxn>
              </a:cxnLst>
              <a:rect l="T12" t="T13" r="T14" b="T15"/>
              <a:pathLst>
                <a:path w="129" h="77">
                  <a:moveTo>
                    <a:pt x="124" y="77"/>
                  </a:moveTo>
                  <a:lnTo>
                    <a:pt x="129" y="65"/>
                  </a:lnTo>
                  <a:lnTo>
                    <a:pt x="0" y="0"/>
                  </a:lnTo>
                  <a:lnTo>
                    <a:pt x="124" y="77"/>
                  </a:lnTo>
                </a:path>
              </a:pathLst>
            </a:custGeom>
            <a:noFill/>
            <a:ln w="0">
              <a:solidFill>
                <a:srgbClr val="000000"/>
              </a:solidFill>
              <a:prstDash val="solid"/>
              <a:round/>
              <a:headEnd/>
              <a:tailEnd/>
            </a:ln>
          </p:spPr>
          <p:txBody>
            <a:bodyPr/>
            <a:lstStyle/>
            <a:p>
              <a:endParaRPr lang="en-US"/>
            </a:p>
          </p:txBody>
        </p:sp>
        <p:sp>
          <p:nvSpPr>
            <p:cNvPr id="216" name="Freeform 214">
              <a:extLst>
                <a:ext uri="{FF2B5EF4-FFF2-40B4-BE49-F238E27FC236}">
                  <a16:creationId xmlns:a16="http://schemas.microsoft.com/office/drawing/2014/main" id="{CA16AD58-86EB-41D3-9FC2-FA3BC7181B47}"/>
                </a:ext>
              </a:extLst>
            </p:cNvPr>
            <p:cNvSpPr>
              <a:spLocks/>
            </p:cNvSpPr>
            <p:nvPr/>
          </p:nvSpPr>
          <p:spPr bwMode="auto">
            <a:xfrm>
              <a:off x="855" y="3253"/>
              <a:ext cx="22" cy="13"/>
            </a:xfrm>
            <a:custGeom>
              <a:avLst/>
              <a:gdLst>
                <a:gd name="T0" fmla="*/ 129 w 134"/>
                <a:gd name="T1" fmla="*/ 65 h 65"/>
                <a:gd name="T2" fmla="*/ 134 w 134"/>
                <a:gd name="T3" fmla="*/ 53 h 65"/>
                <a:gd name="T4" fmla="*/ 0 w 134"/>
                <a:gd name="T5" fmla="*/ 0 h 65"/>
                <a:gd name="T6" fmla="*/ 129 w 134"/>
                <a:gd name="T7" fmla="*/ 65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129" y="65"/>
                  </a:moveTo>
                  <a:lnTo>
                    <a:pt x="134" y="53"/>
                  </a:lnTo>
                  <a:lnTo>
                    <a:pt x="0" y="0"/>
                  </a:lnTo>
                  <a:lnTo>
                    <a:pt x="129" y="65"/>
                  </a:lnTo>
                  <a:close/>
                </a:path>
              </a:pathLst>
            </a:custGeom>
            <a:solidFill>
              <a:srgbClr val="000000"/>
            </a:solidFill>
            <a:ln w="9525">
              <a:noFill/>
              <a:round/>
              <a:headEnd/>
              <a:tailEnd/>
            </a:ln>
          </p:spPr>
          <p:txBody>
            <a:bodyPr/>
            <a:lstStyle/>
            <a:p>
              <a:endParaRPr lang="en-US"/>
            </a:p>
          </p:txBody>
        </p:sp>
        <p:sp>
          <p:nvSpPr>
            <p:cNvPr id="217" name="Freeform 215">
              <a:extLst>
                <a:ext uri="{FF2B5EF4-FFF2-40B4-BE49-F238E27FC236}">
                  <a16:creationId xmlns:a16="http://schemas.microsoft.com/office/drawing/2014/main" id="{7A761A1D-20C3-40BF-B985-8CA21C6DD810}"/>
                </a:ext>
              </a:extLst>
            </p:cNvPr>
            <p:cNvSpPr>
              <a:spLocks/>
            </p:cNvSpPr>
            <p:nvPr/>
          </p:nvSpPr>
          <p:spPr bwMode="auto">
            <a:xfrm>
              <a:off x="855" y="3253"/>
              <a:ext cx="22" cy="13"/>
            </a:xfrm>
            <a:custGeom>
              <a:avLst/>
              <a:gdLst>
                <a:gd name="T0" fmla="*/ 129 w 134"/>
                <a:gd name="T1" fmla="*/ 65 h 65"/>
                <a:gd name="T2" fmla="*/ 134 w 134"/>
                <a:gd name="T3" fmla="*/ 53 h 65"/>
                <a:gd name="T4" fmla="*/ 0 w 134"/>
                <a:gd name="T5" fmla="*/ 0 h 65"/>
                <a:gd name="T6" fmla="*/ 129 w 134"/>
                <a:gd name="T7" fmla="*/ 65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129" y="65"/>
                  </a:moveTo>
                  <a:lnTo>
                    <a:pt x="134" y="53"/>
                  </a:lnTo>
                  <a:lnTo>
                    <a:pt x="0" y="0"/>
                  </a:lnTo>
                  <a:lnTo>
                    <a:pt x="129" y="65"/>
                  </a:lnTo>
                </a:path>
              </a:pathLst>
            </a:custGeom>
            <a:noFill/>
            <a:ln w="0">
              <a:solidFill>
                <a:srgbClr val="000000"/>
              </a:solidFill>
              <a:prstDash val="solid"/>
              <a:round/>
              <a:headEnd/>
              <a:tailEnd/>
            </a:ln>
          </p:spPr>
          <p:txBody>
            <a:bodyPr/>
            <a:lstStyle/>
            <a:p>
              <a:endParaRPr lang="en-US"/>
            </a:p>
          </p:txBody>
        </p:sp>
        <p:sp>
          <p:nvSpPr>
            <p:cNvPr id="218" name="Freeform 216">
              <a:extLst>
                <a:ext uri="{FF2B5EF4-FFF2-40B4-BE49-F238E27FC236}">
                  <a16:creationId xmlns:a16="http://schemas.microsoft.com/office/drawing/2014/main" id="{6A306C5A-EB5B-4878-9671-631A31970D40}"/>
                </a:ext>
              </a:extLst>
            </p:cNvPr>
            <p:cNvSpPr>
              <a:spLocks/>
            </p:cNvSpPr>
            <p:nvPr/>
          </p:nvSpPr>
          <p:spPr bwMode="auto">
            <a:xfrm>
              <a:off x="855" y="3253"/>
              <a:ext cx="22" cy="11"/>
            </a:xfrm>
            <a:custGeom>
              <a:avLst/>
              <a:gdLst>
                <a:gd name="T0" fmla="*/ 134 w 137"/>
                <a:gd name="T1" fmla="*/ 53 h 53"/>
                <a:gd name="T2" fmla="*/ 137 w 137"/>
                <a:gd name="T3" fmla="*/ 40 h 53"/>
                <a:gd name="T4" fmla="*/ 0 w 137"/>
                <a:gd name="T5" fmla="*/ 0 h 53"/>
                <a:gd name="T6" fmla="*/ 134 w 137"/>
                <a:gd name="T7" fmla="*/ 53 h 53"/>
                <a:gd name="T8" fmla="*/ 0 60000 65536"/>
                <a:gd name="T9" fmla="*/ 0 60000 65536"/>
                <a:gd name="T10" fmla="*/ 0 60000 65536"/>
                <a:gd name="T11" fmla="*/ 0 60000 65536"/>
                <a:gd name="T12" fmla="*/ 0 w 137"/>
                <a:gd name="T13" fmla="*/ 0 h 53"/>
                <a:gd name="T14" fmla="*/ 137 w 137"/>
                <a:gd name="T15" fmla="*/ 53 h 53"/>
              </a:gdLst>
              <a:ahLst/>
              <a:cxnLst>
                <a:cxn ang="T8">
                  <a:pos x="T0" y="T1"/>
                </a:cxn>
                <a:cxn ang="T9">
                  <a:pos x="T2" y="T3"/>
                </a:cxn>
                <a:cxn ang="T10">
                  <a:pos x="T4" y="T5"/>
                </a:cxn>
                <a:cxn ang="T11">
                  <a:pos x="T6" y="T7"/>
                </a:cxn>
              </a:cxnLst>
              <a:rect l="T12" t="T13" r="T14" b="T15"/>
              <a:pathLst>
                <a:path w="137" h="53">
                  <a:moveTo>
                    <a:pt x="134" y="53"/>
                  </a:moveTo>
                  <a:lnTo>
                    <a:pt x="137" y="40"/>
                  </a:lnTo>
                  <a:lnTo>
                    <a:pt x="0" y="0"/>
                  </a:lnTo>
                  <a:lnTo>
                    <a:pt x="134" y="53"/>
                  </a:lnTo>
                  <a:close/>
                </a:path>
              </a:pathLst>
            </a:custGeom>
            <a:solidFill>
              <a:srgbClr val="000000"/>
            </a:solidFill>
            <a:ln w="9525">
              <a:noFill/>
              <a:round/>
              <a:headEnd/>
              <a:tailEnd/>
            </a:ln>
          </p:spPr>
          <p:txBody>
            <a:bodyPr/>
            <a:lstStyle/>
            <a:p>
              <a:endParaRPr lang="en-US"/>
            </a:p>
          </p:txBody>
        </p:sp>
        <p:sp>
          <p:nvSpPr>
            <p:cNvPr id="219" name="Freeform 217">
              <a:extLst>
                <a:ext uri="{FF2B5EF4-FFF2-40B4-BE49-F238E27FC236}">
                  <a16:creationId xmlns:a16="http://schemas.microsoft.com/office/drawing/2014/main" id="{5855449F-BD66-47B3-9086-734CFB55A882}"/>
                </a:ext>
              </a:extLst>
            </p:cNvPr>
            <p:cNvSpPr>
              <a:spLocks/>
            </p:cNvSpPr>
            <p:nvPr/>
          </p:nvSpPr>
          <p:spPr bwMode="auto">
            <a:xfrm>
              <a:off x="855" y="3253"/>
              <a:ext cx="22" cy="11"/>
            </a:xfrm>
            <a:custGeom>
              <a:avLst/>
              <a:gdLst>
                <a:gd name="T0" fmla="*/ 134 w 137"/>
                <a:gd name="T1" fmla="*/ 53 h 53"/>
                <a:gd name="T2" fmla="*/ 137 w 137"/>
                <a:gd name="T3" fmla="*/ 40 h 53"/>
                <a:gd name="T4" fmla="*/ 0 w 137"/>
                <a:gd name="T5" fmla="*/ 0 h 53"/>
                <a:gd name="T6" fmla="*/ 134 w 137"/>
                <a:gd name="T7" fmla="*/ 53 h 53"/>
                <a:gd name="T8" fmla="*/ 0 60000 65536"/>
                <a:gd name="T9" fmla="*/ 0 60000 65536"/>
                <a:gd name="T10" fmla="*/ 0 60000 65536"/>
                <a:gd name="T11" fmla="*/ 0 60000 65536"/>
                <a:gd name="T12" fmla="*/ 0 w 137"/>
                <a:gd name="T13" fmla="*/ 0 h 53"/>
                <a:gd name="T14" fmla="*/ 137 w 137"/>
                <a:gd name="T15" fmla="*/ 53 h 53"/>
              </a:gdLst>
              <a:ahLst/>
              <a:cxnLst>
                <a:cxn ang="T8">
                  <a:pos x="T0" y="T1"/>
                </a:cxn>
                <a:cxn ang="T9">
                  <a:pos x="T2" y="T3"/>
                </a:cxn>
                <a:cxn ang="T10">
                  <a:pos x="T4" y="T5"/>
                </a:cxn>
                <a:cxn ang="T11">
                  <a:pos x="T6" y="T7"/>
                </a:cxn>
              </a:cxnLst>
              <a:rect l="T12" t="T13" r="T14" b="T15"/>
              <a:pathLst>
                <a:path w="137" h="53">
                  <a:moveTo>
                    <a:pt x="134" y="53"/>
                  </a:moveTo>
                  <a:lnTo>
                    <a:pt x="137" y="40"/>
                  </a:lnTo>
                  <a:lnTo>
                    <a:pt x="0" y="0"/>
                  </a:lnTo>
                  <a:lnTo>
                    <a:pt x="134" y="53"/>
                  </a:lnTo>
                </a:path>
              </a:pathLst>
            </a:custGeom>
            <a:noFill/>
            <a:ln w="0">
              <a:solidFill>
                <a:srgbClr val="000000"/>
              </a:solidFill>
              <a:prstDash val="solid"/>
              <a:round/>
              <a:headEnd/>
              <a:tailEnd/>
            </a:ln>
          </p:spPr>
          <p:txBody>
            <a:bodyPr/>
            <a:lstStyle/>
            <a:p>
              <a:endParaRPr lang="en-US"/>
            </a:p>
          </p:txBody>
        </p:sp>
        <p:sp>
          <p:nvSpPr>
            <p:cNvPr id="220" name="Freeform 218">
              <a:extLst>
                <a:ext uri="{FF2B5EF4-FFF2-40B4-BE49-F238E27FC236}">
                  <a16:creationId xmlns:a16="http://schemas.microsoft.com/office/drawing/2014/main" id="{AF54CB5B-CE39-493C-A770-0A2927091748}"/>
                </a:ext>
              </a:extLst>
            </p:cNvPr>
            <p:cNvSpPr>
              <a:spLocks/>
            </p:cNvSpPr>
            <p:nvPr/>
          </p:nvSpPr>
          <p:spPr bwMode="auto">
            <a:xfrm>
              <a:off x="855" y="3253"/>
              <a:ext cx="23" cy="8"/>
            </a:xfrm>
            <a:custGeom>
              <a:avLst/>
              <a:gdLst>
                <a:gd name="T0" fmla="*/ 137 w 140"/>
                <a:gd name="T1" fmla="*/ 40 h 40"/>
                <a:gd name="T2" fmla="*/ 140 w 140"/>
                <a:gd name="T3" fmla="*/ 28 h 40"/>
                <a:gd name="T4" fmla="*/ 0 w 140"/>
                <a:gd name="T5" fmla="*/ 0 h 40"/>
                <a:gd name="T6" fmla="*/ 137 w 140"/>
                <a:gd name="T7" fmla="*/ 40 h 40"/>
                <a:gd name="T8" fmla="*/ 0 60000 65536"/>
                <a:gd name="T9" fmla="*/ 0 60000 65536"/>
                <a:gd name="T10" fmla="*/ 0 60000 65536"/>
                <a:gd name="T11" fmla="*/ 0 60000 65536"/>
                <a:gd name="T12" fmla="*/ 0 w 140"/>
                <a:gd name="T13" fmla="*/ 0 h 40"/>
                <a:gd name="T14" fmla="*/ 140 w 140"/>
                <a:gd name="T15" fmla="*/ 40 h 40"/>
              </a:gdLst>
              <a:ahLst/>
              <a:cxnLst>
                <a:cxn ang="T8">
                  <a:pos x="T0" y="T1"/>
                </a:cxn>
                <a:cxn ang="T9">
                  <a:pos x="T2" y="T3"/>
                </a:cxn>
                <a:cxn ang="T10">
                  <a:pos x="T4" y="T5"/>
                </a:cxn>
                <a:cxn ang="T11">
                  <a:pos x="T6" y="T7"/>
                </a:cxn>
              </a:cxnLst>
              <a:rect l="T12" t="T13" r="T14" b="T15"/>
              <a:pathLst>
                <a:path w="140" h="40">
                  <a:moveTo>
                    <a:pt x="137" y="40"/>
                  </a:moveTo>
                  <a:lnTo>
                    <a:pt x="140" y="28"/>
                  </a:lnTo>
                  <a:lnTo>
                    <a:pt x="0" y="0"/>
                  </a:lnTo>
                  <a:lnTo>
                    <a:pt x="137" y="40"/>
                  </a:lnTo>
                  <a:close/>
                </a:path>
              </a:pathLst>
            </a:custGeom>
            <a:solidFill>
              <a:srgbClr val="000000"/>
            </a:solidFill>
            <a:ln w="9525">
              <a:noFill/>
              <a:round/>
              <a:headEnd/>
              <a:tailEnd/>
            </a:ln>
          </p:spPr>
          <p:txBody>
            <a:bodyPr/>
            <a:lstStyle/>
            <a:p>
              <a:endParaRPr lang="en-US"/>
            </a:p>
          </p:txBody>
        </p:sp>
        <p:sp>
          <p:nvSpPr>
            <p:cNvPr id="221" name="Freeform 219">
              <a:extLst>
                <a:ext uri="{FF2B5EF4-FFF2-40B4-BE49-F238E27FC236}">
                  <a16:creationId xmlns:a16="http://schemas.microsoft.com/office/drawing/2014/main" id="{2152837A-510B-4B28-AA5B-F540CA69BED8}"/>
                </a:ext>
              </a:extLst>
            </p:cNvPr>
            <p:cNvSpPr>
              <a:spLocks/>
            </p:cNvSpPr>
            <p:nvPr/>
          </p:nvSpPr>
          <p:spPr bwMode="auto">
            <a:xfrm>
              <a:off x="855" y="3253"/>
              <a:ext cx="23" cy="8"/>
            </a:xfrm>
            <a:custGeom>
              <a:avLst/>
              <a:gdLst>
                <a:gd name="T0" fmla="*/ 137 w 140"/>
                <a:gd name="T1" fmla="*/ 40 h 40"/>
                <a:gd name="T2" fmla="*/ 140 w 140"/>
                <a:gd name="T3" fmla="*/ 28 h 40"/>
                <a:gd name="T4" fmla="*/ 0 w 140"/>
                <a:gd name="T5" fmla="*/ 0 h 40"/>
                <a:gd name="T6" fmla="*/ 137 w 140"/>
                <a:gd name="T7" fmla="*/ 40 h 40"/>
                <a:gd name="T8" fmla="*/ 0 60000 65536"/>
                <a:gd name="T9" fmla="*/ 0 60000 65536"/>
                <a:gd name="T10" fmla="*/ 0 60000 65536"/>
                <a:gd name="T11" fmla="*/ 0 60000 65536"/>
                <a:gd name="T12" fmla="*/ 0 w 140"/>
                <a:gd name="T13" fmla="*/ 0 h 40"/>
                <a:gd name="T14" fmla="*/ 140 w 140"/>
                <a:gd name="T15" fmla="*/ 40 h 40"/>
              </a:gdLst>
              <a:ahLst/>
              <a:cxnLst>
                <a:cxn ang="T8">
                  <a:pos x="T0" y="T1"/>
                </a:cxn>
                <a:cxn ang="T9">
                  <a:pos x="T2" y="T3"/>
                </a:cxn>
                <a:cxn ang="T10">
                  <a:pos x="T4" y="T5"/>
                </a:cxn>
                <a:cxn ang="T11">
                  <a:pos x="T6" y="T7"/>
                </a:cxn>
              </a:cxnLst>
              <a:rect l="T12" t="T13" r="T14" b="T15"/>
              <a:pathLst>
                <a:path w="140" h="40">
                  <a:moveTo>
                    <a:pt x="137" y="40"/>
                  </a:moveTo>
                  <a:lnTo>
                    <a:pt x="140" y="28"/>
                  </a:lnTo>
                  <a:lnTo>
                    <a:pt x="0" y="0"/>
                  </a:lnTo>
                  <a:lnTo>
                    <a:pt x="137" y="40"/>
                  </a:lnTo>
                </a:path>
              </a:pathLst>
            </a:custGeom>
            <a:noFill/>
            <a:ln w="0">
              <a:solidFill>
                <a:srgbClr val="000000"/>
              </a:solidFill>
              <a:prstDash val="solid"/>
              <a:round/>
              <a:headEnd/>
              <a:tailEnd/>
            </a:ln>
          </p:spPr>
          <p:txBody>
            <a:bodyPr/>
            <a:lstStyle/>
            <a:p>
              <a:endParaRPr lang="en-US"/>
            </a:p>
          </p:txBody>
        </p:sp>
        <p:sp>
          <p:nvSpPr>
            <p:cNvPr id="222" name="Freeform 220">
              <a:extLst>
                <a:ext uri="{FF2B5EF4-FFF2-40B4-BE49-F238E27FC236}">
                  <a16:creationId xmlns:a16="http://schemas.microsoft.com/office/drawing/2014/main" id="{EE1C233C-4471-47D8-A20F-E95EC1343063}"/>
                </a:ext>
              </a:extLst>
            </p:cNvPr>
            <p:cNvSpPr>
              <a:spLocks/>
            </p:cNvSpPr>
            <p:nvPr/>
          </p:nvSpPr>
          <p:spPr bwMode="auto">
            <a:xfrm>
              <a:off x="855" y="3253"/>
              <a:ext cx="23" cy="6"/>
            </a:xfrm>
            <a:custGeom>
              <a:avLst/>
              <a:gdLst>
                <a:gd name="T0" fmla="*/ 140 w 141"/>
                <a:gd name="T1" fmla="*/ 28 h 28"/>
                <a:gd name="T2" fmla="*/ 141 w 141"/>
                <a:gd name="T3" fmla="*/ 15 h 28"/>
                <a:gd name="T4" fmla="*/ 0 w 141"/>
                <a:gd name="T5" fmla="*/ 0 h 28"/>
                <a:gd name="T6" fmla="*/ 140 w 141"/>
                <a:gd name="T7" fmla="*/ 28 h 28"/>
                <a:gd name="T8" fmla="*/ 0 60000 65536"/>
                <a:gd name="T9" fmla="*/ 0 60000 65536"/>
                <a:gd name="T10" fmla="*/ 0 60000 65536"/>
                <a:gd name="T11" fmla="*/ 0 60000 65536"/>
                <a:gd name="T12" fmla="*/ 0 w 141"/>
                <a:gd name="T13" fmla="*/ 0 h 28"/>
                <a:gd name="T14" fmla="*/ 141 w 141"/>
                <a:gd name="T15" fmla="*/ 28 h 28"/>
              </a:gdLst>
              <a:ahLst/>
              <a:cxnLst>
                <a:cxn ang="T8">
                  <a:pos x="T0" y="T1"/>
                </a:cxn>
                <a:cxn ang="T9">
                  <a:pos x="T2" y="T3"/>
                </a:cxn>
                <a:cxn ang="T10">
                  <a:pos x="T4" y="T5"/>
                </a:cxn>
                <a:cxn ang="T11">
                  <a:pos x="T6" y="T7"/>
                </a:cxn>
              </a:cxnLst>
              <a:rect l="T12" t="T13" r="T14" b="T15"/>
              <a:pathLst>
                <a:path w="141" h="28">
                  <a:moveTo>
                    <a:pt x="140" y="28"/>
                  </a:moveTo>
                  <a:lnTo>
                    <a:pt x="141" y="15"/>
                  </a:lnTo>
                  <a:lnTo>
                    <a:pt x="0" y="0"/>
                  </a:lnTo>
                  <a:lnTo>
                    <a:pt x="140" y="28"/>
                  </a:lnTo>
                  <a:close/>
                </a:path>
              </a:pathLst>
            </a:custGeom>
            <a:solidFill>
              <a:srgbClr val="000000"/>
            </a:solidFill>
            <a:ln w="9525">
              <a:noFill/>
              <a:round/>
              <a:headEnd/>
              <a:tailEnd/>
            </a:ln>
          </p:spPr>
          <p:txBody>
            <a:bodyPr/>
            <a:lstStyle/>
            <a:p>
              <a:endParaRPr lang="en-US"/>
            </a:p>
          </p:txBody>
        </p:sp>
        <p:sp>
          <p:nvSpPr>
            <p:cNvPr id="223" name="Freeform 221">
              <a:extLst>
                <a:ext uri="{FF2B5EF4-FFF2-40B4-BE49-F238E27FC236}">
                  <a16:creationId xmlns:a16="http://schemas.microsoft.com/office/drawing/2014/main" id="{D0CBAAAD-C90D-4E90-8BDE-03CE3035459B}"/>
                </a:ext>
              </a:extLst>
            </p:cNvPr>
            <p:cNvSpPr>
              <a:spLocks/>
            </p:cNvSpPr>
            <p:nvPr/>
          </p:nvSpPr>
          <p:spPr bwMode="auto">
            <a:xfrm>
              <a:off x="855" y="3253"/>
              <a:ext cx="23" cy="6"/>
            </a:xfrm>
            <a:custGeom>
              <a:avLst/>
              <a:gdLst>
                <a:gd name="T0" fmla="*/ 140 w 141"/>
                <a:gd name="T1" fmla="*/ 28 h 28"/>
                <a:gd name="T2" fmla="*/ 141 w 141"/>
                <a:gd name="T3" fmla="*/ 15 h 28"/>
                <a:gd name="T4" fmla="*/ 0 w 141"/>
                <a:gd name="T5" fmla="*/ 0 h 28"/>
                <a:gd name="T6" fmla="*/ 140 w 141"/>
                <a:gd name="T7" fmla="*/ 28 h 28"/>
                <a:gd name="T8" fmla="*/ 0 60000 65536"/>
                <a:gd name="T9" fmla="*/ 0 60000 65536"/>
                <a:gd name="T10" fmla="*/ 0 60000 65536"/>
                <a:gd name="T11" fmla="*/ 0 60000 65536"/>
                <a:gd name="T12" fmla="*/ 0 w 141"/>
                <a:gd name="T13" fmla="*/ 0 h 28"/>
                <a:gd name="T14" fmla="*/ 141 w 141"/>
                <a:gd name="T15" fmla="*/ 28 h 28"/>
              </a:gdLst>
              <a:ahLst/>
              <a:cxnLst>
                <a:cxn ang="T8">
                  <a:pos x="T0" y="T1"/>
                </a:cxn>
                <a:cxn ang="T9">
                  <a:pos x="T2" y="T3"/>
                </a:cxn>
                <a:cxn ang="T10">
                  <a:pos x="T4" y="T5"/>
                </a:cxn>
                <a:cxn ang="T11">
                  <a:pos x="T6" y="T7"/>
                </a:cxn>
              </a:cxnLst>
              <a:rect l="T12" t="T13" r="T14" b="T15"/>
              <a:pathLst>
                <a:path w="141" h="28">
                  <a:moveTo>
                    <a:pt x="140" y="28"/>
                  </a:moveTo>
                  <a:lnTo>
                    <a:pt x="141" y="15"/>
                  </a:lnTo>
                  <a:lnTo>
                    <a:pt x="0" y="0"/>
                  </a:lnTo>
                  <a:lnTo>
                    <a:pt x="140" y="28"/>
                  </a:lnTo>
                </a:path>
              </a:pathLst>
            </a:custGeom>
            <a:noFill/>
            <a:ln w="0">
              <a:solidFill>
                <a:srgbClr val="000000"/>
              </a:solidFill>
              <a:prstDash val="solid"/>
              <a:round/>
              <a:headEnd/>
              <a:tailEnd/>
            </a:ln>
          </p:spPr>
          <p:txBody>
            <a:bodyPr/>
            <a:lstStyle/>
            <a:p>
              <a:endParaRPr lang="en-US"/>
            </a:p>
          </p:txBody>
        </p:sp>
        <p:sp>
          <p:nvSpPr>
            <p:cNvPr id="224" name="Freeform 222">
              <a:extLst>
                <a:ext uri="{FF2B5EF4-FFF2-40B4-BE49-F238E27FC236}">
                  <a16:creationId xmlns:a16="http://schemas.microsoft.com/office/drawing/2014/main" id="{75BAADD8-FC88-4690-901A-E4BECE0FC784}"/>
                </a:ext>
              </a:extLst>
            </p:cNvPr>
            <p:cNvSpPr>
              <a:spLocks/>
            </p:cNvSpPr>
            <p:nvPr/>
          </p:nvSpPr>
          <p:spPr bwMode="auto">
            <a:xfrm>
              <a:off x="855" y="3253"/>
              <a:ext cx="23" cy="3"/>
            </a:xfrm>
            <a:custGeom>
              <a:avLst/>
              <a:gdLst>
                <a:gd name="T0" fmla="*/ 141 w 141"/>
                <a:gd name="T1" fmla="*/ 15 h 15"/>
                <a:gd name="T2" fmla="*/ 141 w 141"/>
                <a:gd name="T3" fmla="*/ 0 h 15"/>
                <a:gd name="T4" fmla="*/ 0 w 141"/>
                <a:gd name="T5" fmla="*/ 0 h 15"/>
                <a:gd name="T6" fmla="*/ 141 w 141"/>
                <a:gd name="T7" fmla="*/ 15 h 15"/>
                <a:gd name="T8" fmla="*/ 0 60000 65536"/>
                <a:gd name="T9" fmla="*/ 0 60000 65536"/>
                <a:gd name="T10" fmla="*/ 0 60000 65536"/>
                <a:gd name="T11" fmla="*/ 0 60000 65536"/>
                <a:gd name="T12" fmla="*/ 0 w 141"/>
                <a:gd name="T13" fmla="*/ 0 h 15"/>
                <a:gd name="T14" fmla="*/ 141 w 141"/>
                <a:gd name="T15" fmla="*/ 15 h 15"/>
              </a:gdLst>
              <a:ahLst/>
              <a:cxnLst>
                <a:cxn ang="T8">
                  <a:pos x="T0" y="T1"/>
                </a:cxn>
                <a:cxn ang="T9">
                  <a:pos x="T2" y="T3"/>
                </a:cxn>
                <a:cxn ang="T10">
                  <a:pos x="T4" y="T5"/>
                </a:cxn>
                <a:cxn ang="T11">
                  <a:pos x="T6" y="T7"/>
                </a:cxn>
              </a:cxnLst>
              <a:rect l="T12" t="T13" r="T14" b="T15"/>
              <a:pathLst>
                <a:path w="141" h="15">
                  <a:moveTo>
                    <a:pt x="141" y="15"/>
                  </a:moveTo>
                  <a:lnTo>
                    <a:pt x="141" y="0"/>
                  </a:lnTo>
                  <a:lnTo>
                    <a:pt x="0" y="0"/>
                  </a:lnTo>
                  <a:lnTo>
                    <a:pt x="141" y="15"/>
                  </a:lnTo>
                  <a:close/>
                </a:path>
              </a:pathLst>
            </a:custGeom>
            <a:solidFill>
              <a:srgbClr val="000000"/>
            </a:solidFill>
            <a:ln w="9525">
              <a:noFill/>
              <a:round/>
              <a:headEnd/>
              <a:tailEnd/>
            </a:ln>
          </p:spPr>
          <p:txBody>
            <a:bodyPr/>
            <a:lstStyle/>
            <a:p>
              <a:endParaRPr lang="en-US"/>
            </a:p>
          </p:txBody>
        </p:sp>
        <p:sp>
          <p:nvSpPr>
            <p:cNvPr id="225" name="Freeform 223">
              <a:extLst>
                <a:ext uri="{FF2B5EF4-FFF2-40B4-BE49-F238E27FC236}">
                  <a16:creationId xmlns:a16="http://schemas.microsoft.com/office/drawing/2014/main" id="{C29C6FF6-24B5-49D5-85C1-AF5EAEF72790}"/>
                </a:ext>
              </a:extLst>
            </p:cNvPr>
            <p:cNvSpPr>
              <a:spLocks/>
            </p:cNvSpPr>
            <p:nvPr/>
          </p:nvSpPr>
          <p:spPr bwMode="auto">
            <a:xfrm>
              <a:off x="855" y="3253"/>
              <a:ext cx="23" cy="3"/>
            </a:xfrm>
            <a:custGeom>
              <a:avLst/>
              <a:gdLst>
                <a:gd name="T0" fmla="*/ 141 w 141"/>
                <a:gd name="T1" fmla="*/ 15 h 15"/>
                <a:gd name="T2" fmla="*/ 141 w 141"/>
                <a:gd name="T3" fmla="*/ 0 h 15"/>
                <a:gd name="T4" fmla="*/ 0 w 141"/>
                <a:gd name="T5" fmla="*/ 0 h 15"/>
                <a:gd name="T6" fmla="*/ 141 w 141"/>
                <a:gd name="T7" fmla="*/ 15 h 15"/>
                <a:gd name="T8" fmla="*/ 0 60000 65536"/>
                <a:gd name="T9" fmla="*/ 0 60000 65536"/>
                <a:gd name="T10" fmla="*/ 0 60000 65536"/>
                <a:gd name="T11" fmla="*/ 0 60000 65536"/>
                <a:gd name="T12" fmla="*/ 0 w 141"/>
                <a:gd name="T13" fmla="*/ 0 h 15"/>
                <a:gd name="T14" fmla="*/ 141 w 141"/>
                <a:gd name="T15" fmla="*/ 15 h 15"/>
              </a:gdLst>
              <a:ahLst/>
              <a:cxnLst>
                <a:cxn ang="T8">
                  <a:pos x="T0" y="T1"/>
                </a:cxn>
                <a:cxn ang="T9">
                  <a:pos x="T2" y="T3"/>
                </a:cxn>
                <a:cxn ang="T10">
                  <a:pos x="T4" y="T5"/>
                </a:cxn>
                <a:cxn ang="T11">
                  <a:pos x="T6" y="T7"/>
                </a:cxn>
              </a:cxnLst>
              <a:rect l="T12" t="T13" r="T14" b="T15"/>
              <a:pathLst>
                <a:path w="141" h="15">
                  <a:moveTo>
                    <a:pt x="141" y="15"/>
                  </a:moveTo>
                  <a:lnTo>
                    <a:pt x="141" y="0"/>
                  </a:lnTo>
                  <a:lnTo>
                    <a:pt x="0" y="0"/>
                  </a:lnTo>
                  <a:lnTo>
                    <a:pt x="141" y="15"/>
                  </a:lnTo>
                </a:path>
              </a:pathLst>
            </a:custGeom>
            <a:noFill/>
            <a:ln w="0">
              <a:solidFill>
                <a:srgbClr val="000000"/>
              </a:solidFill>
              <a:prstDash val="solid"/>
              <a:round/>
              <a:headEnd/>
              <a:tailEnd/>
            </a:ln>
          </p:spPr>
          <p:txBody>
            <a:bodyPr/>
            <a:lstStyle/>
            <a:p>
              <a:endParaRPr lang="en-US"/>
            </a:p>
          </p:txBody>
        </p:sp>
        <p:sp>
          <p:nvSpPr>
            <p:cNvPr id="226" name="Freeform 224">
              <a:extLst>
                <a:ext uri="{FF2B5EF4-FFF2-40B4-BE49-F238E27FC236}">
                  <a16:creationId xmlns:a16="http://schemas.microsoft.com/office/drawing/2014/main" id="{52AAD90B-33F3-408B-8A08-E4083760AB23}"/>
                </a:ext>
              </a:extLst>
            </p:cNvPr>
            <p:cNvSpPr>
              <a:spLocks/>
            </p:cNvSpPr>
            <p:nvPr/>
          </p:nvSpPr>
          <p:spPr bwMode="auto">
            <a:xfrm>
              <a:off x="714" y="3472"/>
              <a:ext cx="23" cy="3"/>
            </a:xfrm>
            <a:custGeom>
              <a:avLst/>
              <a:gdLst>
                <a:gd name="T0" fmla="*/ 142 w 142"/>
                <a:gd name="T1" fmla="*/ 13 h 13"/>
                <a:gd name="T2" fmla="*/ 142 w 142"/>
                <a:gd name="T3" fmla="*/ 0 h 13"/>
                <a:gd name="T4" fmla="*/ 0 w 142"/>
                <a:gd name="T5" fmla="*/ 13 h 13"/>
                <a:gd name="T6" fmla="*/ 142 w 142"/>
                <a:gd name="T7" fmla="*/ 13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142" y="13"/>
                  </a:moveTo>
                  <a:lnTo>
                    <a:pt x="142" y="0"/>
                  </a:lnTo>
                  <a:lnTo>
                    <a:pt x="0" y="13"/>
                  </a:lnTo>
                  <a:lnTo>
                    <a:pt x="142" y="13"/>
                  </a:lnTo>
                  <a:close/>
                </a:path>
              </a:pathLst>
            </a:custGeom>
            <a:solidFill>
              <a:srgbClr val="000000"/>
            </a:solidFill>
            <a:ln w="9525">
              <a:noFill/>
              <a:round/>
              <a:headEnd/>
              <a:tailEnd/>
            </a:ln>
          </p:spPr>
          <p:txBody>
            <a:bodyPr/>
            <a:lstStyle/>
            <a:p>
              <a:endParaRPr lang="en-US"/>
            </a:p>
          </p:txBody>
        </p:sp>
        <p:sp>
          <p:nvSpPr>
            <p:cNvPr id="227" name="Freeform 225">
              <a:extLst>
                <a:ext uri="{FF2B5EF4-FFF2-40B4-BE49-F238E27FC236}">
                  <a16:creationId xmlns:a16="http://schemas.microsoft.com/office/drawing/2014/main" id="{165285F1-CC0A-4EDA-A573-CD723F12CFCE}"/>
                </a:ext>
              </a:extLst>
            </p:cNvPr>
            <p:cNvSpPr>
              <a:spLocks/>
            </p:cNvSpPr>
            <p:nvPr/>
          </p:nvSpPr>
          <p:spPr bwMode="auto">
            <a:xfrm>
              <a:off x="714" y="3472"/>
              <a:ext cx="23" cy="3"/>
            </a:xfrm>
            <a:custGeom>
              <a:avLst/>
              <a:gdLst>
                <a:gd name="T0" fmla="*/ 142 w 142"/>
                <a:gd name="T1" fmla="*/ 13 h 13"/>
                <a:gd name="T2" fmla="*/ 142 w 142"/>
                <a:gd name="T3" fmla="*/ 0 h 13"/>
                <a:gd name="T4" fmla="*/ 0 w 142"/>
                <a:gd name="T5" fmla="*/ 13 h 13"/>
                <a:gd name="T6" fmla="*/ 142 w 142"/>
                <a:gd name="T7" fmla="*/ 13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142" y="13"/>
                  </a:moveTo>
                  <a:lnTo>
                    <a:pt x="142" y="0"/>
                  </a:lnTo>
                  <a:lnTo>
                    <a:pt x="0" y="13"/>
                  </a:lnTo>
                  <a:lnTo>
                    <a:pt x="142" y="13"/>
                  </a:lnTo>
                </a:path>
              </a:pathLst>
            </a:custGeom>
            <a:noFill/>
            <a:ln w="0">
              <a:solidFill>
                <a:srgbClr val="000000"/>
              </a:solidFill>
              <a:prstDash val="solid"/>
              <a:round/>
              <a:headEnd/>
              <a:tailEnd/>
            </a:ln>
          </p:spPr>
          <p:txBody>
            <a:bodyPr/>
            <a:lstStyle/>
            <a:p>
              <a:endParaRPr lang="en-US"/>
            </a:p>
          </p:txBody>
        </p:sp>
        <p:sp>
          <p:nvSpPr>
            <p:cNvPr id="228" name="Freeform 226">
              <a:extLst>
                <a:ext uri="{FF2B5EF4-FFF2-40B4-BE49-F238E27FC236}">
                  <a16:creationId xmlns:a16="http://schemas.microsoft.com/office/drawing/2014/main" id="{F8E629D1-84EC-4961-9B6F-D52FE38A3B08}"/>
                </a:ext>
              </a:extLst>
            </p:cNvPr>
            <p:cNvSpPr>
              <a:spLocks/>
            </p:cNvSpPr>
            <p:nvPr/>
          </p:nvSpPr>
          <p:spPr bwMode="auto">
            <a:xfrm>
              <a:off x="714" y="3470"/>
              <a:ext cx="23" cy="5"/>
            </a:xfrm>
            <a:custGeom>
              <a:avLst/>
              <a:gdLst>
                <a:gd name="T0" fmla="*/ 142 w 142"/>
                <a:gd name="T1" fmla="*/ 13 h 26"/>
                <a:gd name="T2" fmla="*/ 140 w 142"/>
                <a:gd name="T3" fmla="*/ 0 h 26"/>
                <a:gd name="T4" fmla="*/ 0 w 142"/>
                <a:gd name="T5" fmla="*/ 26 h 26"/>
                <a:gd name="T6" fmla="*/ 142 w 142"/>
                <a:gd name="T7" fmla="*/ 13 h 26"/>
                <a:gd name="T8" fmla="*/ 0 60000 65536"/>
                <a:gd name="T9" fmla="*/ 0 60000 65536"/>
                <a:gd name="T10" fmla="*/ 0 60000 65536"/>
                <a:gd name="T11" fmla="*/ 0 60000 65536"/>
                <a:gd name="T12" fmla="*/ 0 w 142"/>
                <a:gd name="T13" fmla="*/ 0 h 26"/>
                <a:gd name="T14" fmla="*/ 142 w 142"/>
                <a:gd name="T15" fmla="*/ 26 h 26"/>
              </a:gdLst>
              <a:ahLst/>
              <a:cxnLst>
                <a:cxn ang="T8">
                  <a:pos x="T0" y="T1"/>
                </a:cxn>
                <a:cxn ang="T9">
                  <a:pos x="T2" y="T3"/>
                </a:cxn>
                <a:cxn ang="T10">
                  <a:pos x="T4" y="T5"/>
                </a:cxn>
                <a:cxn ang="T11">
                  <a:pos x="T6" y="T7"/>
                </a:cxn>
              </a:cxnLst>
              <a:rect l="T12" t="T13" r="T14" b="T15"/>
              <a:pathLst>
                <a:path w="142" h="26">
                  <a:moveTo>
                    <a:pt x="142" y="13"/>
                  </a:moveTo>
                  <a:lnTo>
                    <a:pt x="140" y="0"/>
                  </a:lnTo>
                  <a:lnTo>
                    <a:pt x="0" y="26"/>
                  </a:lnTo>
                  <a:lnTo>
                    <a:pt x="142" y="13"/>
                  </a:lnTo>
                  <a:close/>
                </a:path>
              </a:pathLst>
            </a:custGeom>
            <a:solidFill>
              <a:srgbClr val="000000"/>
            </a:solidFill>
            <a:ln w="9525">
              <a:noFill/>
              <a:round/>
              <a:headEnd/>
              <a:tailEnd/>
            </a:ln>
          </p:spPr>
          <p:txBody>
            <a:bodyPr/>
            <a:lstStyle/>
            <a:p>
              <a:endParaRPr lang="en-US"/>
            </a:p>
          </p:txBody>
        </p:sp>
        <p:sp>
          <p:nvSpPr>
            <p:cNvPr id="229" name="Freeform 227">
              <a:extLst>
                <a:ext uri="{FF2B5EF4-FFF2-40B4-BE49-F238E27FC236}">
                  <a16:creationId xmlns:a16="http://schemas.microsoft.com/office/drawing/2014/main" id="{F8B4792D-1540-4B65-B307-A3DD083EFE1B}"/>
                </a:ext>
              </a:extLst>
            </p:cNvPr>
            <p:cNvSpPr>
              <a:spLocks/>
            </p:cNvSpPr>
            <p:nvPr/>
          </p:nvSpPr>
          <p:spPr bwMode="auto">
            <a:xfrm>
              <a:off x="714" y="3470"/>
              <a:ext cx="23" cy="5"/>
            </a:xfrm>
            <a:custGeom>
              <a:avLst/>
              <a:gdLst>
                <a:gd name="T0" fmla="*/ 142 w 142"/>
                <a:gd name="T1" fmla="*/ 13 h 26"/>
                <a:gd name="T2" fmla="*/ 140 w 142"/>
                <a:gd name="T3" fmla="*/ 0 h 26"/>
                <a:gd name="T4" fmla="*/ 0 w 142"/>
                <a:gd name="T5" fmla="*/ 26 h 26"/>
                <a:gd name="T6" fmla="*/ 142 w 142"/>
                <a:gd name="T7" fmla="*/ 13 h 26"/>
                <a:gd name="T8" fmla="*/ 0 60000 65536"/>
                <a:gd name="T9" fmla="*/ 0 60000 65536"/>
                <a:gd name="T10" fmla="*/ 0 60000 65536"/>
                <a:gd name="T11" fmla="*/ 0 60000 65536"/>
                <a:gd name="T12" fmla="*/ 0 w 142"/>
                <a:gd name="T13" fmla="*/ 0 h 26"/>
                <a:gd name="T14" fmla="*/ 142 w 142"/>
                <a:gd name="T15" fmla="*/ 26 h 26"/>
              </a:gdLst>
              <a:ahLst/>
              <a:cxnLst>
                <a:cxn ang="T8">
                  <a:pos x="T0" y="T1"/>
                </a:cxn>
                <a:cxn ang="T9">
                  <a:pos x="T2" y="T3"/>
                </a:cxn>
                <a:cxn ang="T10">
                  <a:pos x="T4" y="T5"/>
                </a:cxn>
                <a:cxn ang="T11">
                  <a:pos x="T6" y="T7"/>
                </a:cxn>
              </a:cxnLst>
              <a:rect l="T12" t="T13" r="T14" b="T15"/>
              <a:pathLst>
                <a:path w="142" h="26">
                  <a:moveTo>
                    <a:pt x="142" y="13"/>
                  </a:moveTo>
                  <a:lnTo>
                    <a:pt x="140" y="0"/>
                  </a:lnTo>
                  <a:lnTo>
                    <a:pt x="0" y="26"/>
                  </a:lnTo>
                  <a:lnTo>
                    <a:pt x="142" y="13"/>
                  </a:lnTo>
                </a:path>
              </a:pathLst>
            </a:custGeom>
            <a:noFill/>
            <a:ln w="0">
              <a:solidFill>
                <a:srgbClr val="000000"/>
              </a:solidFill>
              <a:prstDash val="solid"/>
              <a:round/>
              <a:headEnd/>
              <a:tailEnd/>
            </a:ln>
          </p:spPr>
          <p:txBody>
            <a:bodyPr/>
            <a:lstStyle/>
            <a:p>
              <a:endParaRPr lang="en-US"/>
            </a:p>
          </p:txBody>
        </p:sp>
        <p:sp>
          <p:nvSpPr>
            <p:cNvPr id="230" name="Freeform 228">
              <a:extLst>
                <a:ext uri="{FF2B5EF4-FFF2-40B4-BE49-F238E27FC236}">
                  <a16:creationId xmlns:a16="http://schemas.microsoft.com/office/drawing/2014/main" id="{9C6283A9-0EAA-46BE-AB9E-6135251F000C}"/>
                </a:ext>
              </a:extLst>
            </p:cNvPr>
            <p:cNvSpPr>
              <a:spLocks/>
            </p:cNvSpPr>
            <p:nvPr/>
          </p:nvSpPr>
          <p:spPr bwMode="auto">
            <a:xfrm>
              <a:off x="714" y="3467"/>
              <a:ext cx="23" cy="8"/>
            </a:xfrm>
            <a:custGeom>
              <a:avLst/>
              <a:gdLst>
                <a:gd name="T0" fmla="*/ 140 w 140"/>
                <a:gd name="T1" fmla="*/ 13 h 39"/>
                <a:gd name="T2" fmla="*/ 138 w 140"/>
                <a:gd name="T3" fmla="*/ 0 h 39"/>
                <a:gd name="T4" fmla="*/ 0 w 140"/>
                <a:gd name="T5" fmla="*/ 39 h 39"/>
                <a:gd name="T6" fmla="*/ 140 w 140"/>
                <a:gd name="T7" fmla="*/ 13 h 39"/>
                <a:gd name="T8" fmla="*/ 0 60000 65536"/>
                <a:gd name="T9" fmla="*/ 0 60000 65536"/>
                <a:gd name="T10" fmla="*/ 0 60000 65536"/>
                <a:gd name="T11" fmla="*/ 0 60000 65536"/>
                <a:gd name="T12" fmla="*/ 0 w 140"/>
                <a:gd name="T13" fmla="*/ 0 h 39"/>
                <a:gd name="T14" fmla="*/ 140 w 140"/>
                <a:gd name="T15" fmla="*/ 39 h 39"/>
              </a:gdLst>
              <a:ahLst/>
              <a:cxnLst>
                <a:cxn ang="T8">
                  <a:pos x="T0" y="T1"/>
                </a:cxn>
                <a:cxn ang="T9">
                  <a:pos x="T2" y="T3"/>
                </a:cxn>
                <a:cxn ang="T10">
                  <a:pos x="T4" y="T5"/>
                </a:cxn>
                <a:cxn ang="T11">
                  <a:pos x="T6" y="T7"/>
                </a:cxn>
              </a:cxnLst>
              <a:rect l="T12" t="T13" r="T14" b="T15"/>
              <a:pathLst>
                <a:path w="140" h="39">
                  <a:moveTo>
                    <a:pt x="140" y="13"/>
                  </a:moveTo>
                  <a:lnTo>
                    <a:pt x="138" y="0"/>
                  </a:lnTo>
                  <a:lnTo>
                    <a:pt x="0" y="39"/>
                  </a:lnTo>
                  <a:lnTo>
                    <a:pt x="140" y="13"/>
                  </a:lnTo>
                  <a:close/>
                </a:path>
              </a:pathLst>
            </a:custGeom>
            <a:solidFill>
              <a:srgbClr val="000000"/>
            </a:solidFill>
            <a:ln w="9525">
              <a:noFill/>
              <a:round/>
              <a:headEnd/>
              <a:tailEnd/>
            </a:ln>
          </p:spPr>
          <p:txBody>
            <a:bodyPr/>
            <a:lstStyle/>
            <a:p>
              <a:endParaRPr lang="en-US"/>
            </a:p>
          </p:txBody>
        </p:sp>
        <p:sp>
          <p:nvSpPr>
            <p:cNvPr id="231" name="Freeform 229">
              <a:extLst>
                <a:ext uri="{FF2B5EF4-FFF2-40B4-BE49-F238E27FC236}">
                  <a16:creationId xmlns:a16="http://schemas.microsoft.com/office/drawing/2014/main" id="{28E78C94-055C-4EA1-AA0E-AFB0F9F38BE4}"/>
                </a:ext>
              </a:extLst>
            </p:cNvPr>
            <p:cNvSpPr>
              <a:spLocks/>
            </p:cNvSpPr>
            <p:nvPr/>
          </p:nvSpPr>
          <p:spPr bwMode="auto">
            <a:xfrm>
              <a:off x="714" y="3467"/>
              <a:ext cx="23" cy="8"/>
            </a:xfrm>
            <a:custGeom>
              <a:avLst/>
              <a:gdLst>
                <a:gd name="T0" fmla="*/ 140 w 140"/>
                <a:gd name="T1" fmla="*/ 13 h 39"/>
                <a:gd name="T2" fmla="*/ 138 w 140"/>
                <a:gd name="T3" fmla="*/ 0 h 39"/>
                <a:gd name="T4" fmla="*/ 0 w 140"/>
                <a:gd name="T5" fmla="*/ 39 h 39"/>
                <a:gd name="T6" fmla="*/ 140 w 140"/>
                <a:gd name="T7" fmla="*/ 13 h 39"/>
                <a:gd name="T8" fmla="*/ 0 60000 65536"/>
                <a:gd name="T9" fmla="*/ 0 60000 65536"/>
                <a:gd name="T10" fmla="*/ 0 60000 65536"/>
                <a:gd name="T11" fmla="*/ 0 60000 65536"/>
                <a:gd name="T12" fmla="*/ 0 w 140"/>
                <a:gd name="T13" fmla="*/ 0 h 39"/>
                <a:gd name="T14" fmla="*/ 140 w 140"/>
                <a:gd name="T15" fmla="*/ 39 h 39"/>
              </a:gdLst>
              <a:ahLst/>
              <a:cxnLst>
                <a:cxn ang="T8">
                  <a:pos x="T0" y="T1"/>
                </a:cxn>
                <a:cxn ang="T9">
                  <a:pos x="T2" y="T3"/>
                </a:cxn>
                <a:cxn ang="T10">
                  <a:pos x="T4" y="T5"/>
                </a:cxn>
                <a:cxn ang="T11">
                  <a:pos x="T6" y="T7"/>
                </a:cxn>
              </a:cxnLst>
              <a:rect l="T12" t="T13" r="T14" b="T15"/>
              <a:pathLst>
                <a:path w="140" h="39">
                  <a:moveTo>
                    <a:pt x="140" y="13"/>
                  </a:moveTo>
                  <a:lnTo>
                    <a:pt x="138" y="0"/>
                  </a:lnTo>
                  <a:lnTo>
                    <a:pt x="0" y="39"/>
                  </a:lnTo>
                  <a:lnTo>
                    <a:pt x="140" y="13"/>
                  </a:lnTo>
                </a:path>
              </a:pathLst>
            </a:custGeom>
            <a:noFill/>
            <a:ln w="0">
              <a:solidFill>
                <a:srgbClr val="000000"/>
              </a:solidFill>
              <a:prstDash val="solid"/>
              <a:round/>
              <a:headEnd/>
              <a:tailEnd/>
            </a:ln>
          </p:spPr>
          <p:txBody>
            <a:bodyPr/>
            <a:lstStyle/>
            <a:p>
              <a:endParaRPr lang="en-US"/>
            </a:p>
          </p:txBody>
        </p:sp>
        <p:sp>
          <p:nvSpPr>
            <p:cNvPr id="232" name="Freeform 230">
              <a:extLst>
                <a:ext uri="{FF2B5EF4-FFF2-40B4-BE49-F238E27FC236}">
                  <a16:creationId xmlns:a16="http://schemas.microsoft.com/office/drawing/2014/main" id="{DD519206-86F4-465E-9A9E-362FC46D1BCC}"/>
                </a:ext>
              </a:extLst>
            </p:cNvPr>
            <p:cNvSpPr>
              <a:spLocks/>
            </p:cNvSpPr>
            <p:nvPr/>
          </p:nvSpPr>
          <p:spPr bwMode="auto">
            <a:xfrm>
              <a:off x="714" y="3465"/>
              <a:ext cx="23" cy="10"/>
            </a:xfrm>
            <a:custGeom>
              <a:avLst/>
              <a:gdLst>
                <a:gd name="T0" fmla="*/ 138 w 138"/>
                <a:gd name="T1" fmla="*/ 12 h 51"/>
                <a:gd name="T2" fmla="*/ 135 w 138"/>
                <a:gd name="T3" fmla="*/ 0 h 51"/>
                <a:gd name="T4" fmla="*/ 0 w 138"/>
                <a:gd name="T5" fmla="*/ 51 h 51"/>
                <a:gd name="T6" fmla="*/ 138 w 138"/>
                <a:gd name="T7" fmla="*/ 12 h 51"/>
                <a:gd name="T8" fmla="*/ 0 60000 65536"/>
                <a:gd name="T9" fmla="*/ 0 60000 65536"/>
                <a:gd name="T10" fmla="*/ 0 60000 65536"/>
                <a:gd name="T11" fmla="*/ 0 60000 65536"/>
                <a:gd name="T12" fmla="*/ 0 w 138"/>
                <a:gd name="T13" fmla="*/ 0 h 51"/>
                <a:gd name="T14" fmla="*/ 138 w 138"/>
                <a:gd name="T15" fmla="*/ 51 h 51"/>
              </a:gdLst>
              <a:ahLst/>
              <a:cxnLst>
                <a:cxn ang="T8">
                  <a:pos x="T0" y="T1"/>
                </a:cxn>
                <a:cxn ang="T9">
                  <a:pos x="T2" y="T3"/>
                </a:cxn>
                <a:cxn ang="T10">
                  <a:pos x="T4" y="T5"/>
                </a:cxn>
                <a:cxn ang="T11">
                  <a:pos x="T6" y="T7"/>
                </a:cxn>
              </a:cxnLst>
              <a:rect l="T12" t="T13" r="T14" b="T15"/>
              <a:pathLst>
                <a:path w="138" h="51">
                  <a:moveTo>
                    <a:pt x="138" y="12"/>
                  </a:moveTo>
                  <a:lnTo>
                    <a:pt x="135" y="0"/>
                  </a:lnTo>
                  <a:lnTo>
                    <a:pt x="0" y="51"/>
                  </a:lnTo>
                  <a:lnTo>
                    <a:pt x="138" y="12"/>
                  </a:lnTo>
                  <a:close/>
                </a:path>
              </a:pathLst>
            </a:custGeom>
            <a:solidFill>
              <a:srgbClr val="000000"/>
            </a:solidFill>
            <a:ln w="9525">
              <a:noFill/>
              <a:round/>
              <a:headEnd/>
              <a:tailEnd/>
            </a:ln>
          </p:spPr>
          <p:txBody>
            <a:bodyPr/>
            <a:lstStyle/>
            <a:p>
              <a:endParaRPr lang="en-US"/>
            </a:p>
          </p:txBody>
        </p:sp>
        <p:sp>
          <p:nvSpPr>
            <p:cNvPr id="233" name="Freeform 231">
              <a:extLst>
                <a:ext uri="{FF2B5EF4-FFF2-40B4-BE49-F238E27FC236}">
                  <a16:creationId xmlns:a16="http://schemas.microsoft.com/office/drawing/2014/main" id="{05DC4CC5-8030-40D2-BD9D-E09B292F5191}"/>
                </a:ext>
              </a:extLst>
            </p:cNvPr>
            <p:cNvSpPr>
              <a:spLocks/>
            </p:cNvSpPr>
            <p:nvPr/>
          </p:nvSpPr>
          <p:spPr bwMode="auto">
            <a:xfrm>
              <a:off x="714" y="3465"/>
              <a:ext cx="23" cy="10"/>
            </a:xfrm>
            <a:custGeom>
              <a:avLst/>
              <a:gdLst>
                <a:gd name="T0" fmla="*/ 138 w 138"/>
                <a:gd name="T1" fmla="*/ 12 h 51"/>
                <a:gd name="T2" fmla="*/ 135 w 138"/>
                <a:gd name="T3" fmla="*/ 0 h 51"/>
                <a:gd name="T4" fmla="*/ 0 w 138"/>
                <a:gd name="T5" fmla="*/ 51 h 51"/>
                <a:gd name="T6" fmla="*/ 138 w 138"/>
                <a:gd name="T7" fmla="*/ 12 h 51"/>
                <a:gd name="T8" fmla="*/ 0 60000 65536"/>
                <a:gd name="T9" fmla="*/ 0 60000 65536"/>
                <a:gd name="T10" fmla="*/ 0 60000 65536"/>
                <a:gd name="T11" fmla="*/ 0 60000 65536"/>
                <a:gd name="T12" fmla="*/ 0 w 138"/>
                <a:gd name="T13" fmla="*/ 0 h 51"/>
                <a:gd name="T14" fmla="*/ 138 w 138"/>
                <a:gd name="T15" fmla="*/ 51 h 51"/>
              </a:gdLst>
              <a:ahLst/>
              <a:cxnLst>
                <a:cxn ang="T8">
                  <a:pos x="T0" y="T1"/>
                </a:cxn>
                <a:cxn ang="T9">
                  <a:pos x="T2" y="T3"/>
                </a:cxn>
                <a:cxn ang="T10">
                  <a:pos x="T4" y="T5"/>
                </a:cxn>
                <a:cxn ang="T11">
                  <a:pos x="T6" y="T7"/>
                </a:cxn>
              </a:cxnLst>
              <a:rect l="T12" t="T13" r="T14" b="T15"/>
              <a:pathLst>
                <a:path w="138" h="51">
                  <a:moveTo>
                    <a:pt x="138" y="12"/>
                  </a:moveTo>
                  <a:lnTo>
                    <a:pt x="135" y="0"/>
                  </a:lnTo>
                  <a:lnTo>
                    <a:pt x="0" y="51"/>
                  </a:lnTo>
                  <a:lnTo>
                    <a:pt x="138" y="12"/>
                  </a:lnTo>
                </a:path>
              </a:pathLst>
            </a:custGeom>
            <a:noFill/>
            <a:ln w="0">
              <a:solidFill>
                <a:srgbClr val="000000"/>
              </a:solidFill>
              <a:prstDash val="solid"/>
              <a:round/>
              <a:headEnd/>
              <a:tailEnd/>
            </a:ln>
          </p:spPr>
          <p:txBody>
            <a:bodyPr/>
            <a:lstStyle/>
            <a:p>
              <a:endParaRPr lang="en-US"/>
            </a:p>
          </p:txBody>
        </p:sp>
        <p:sp>
          <p:nvSpPr>
            <p:cNvPr id="234" name="Freeform 232">
              <a:extLst>
                <a:ext uri="{FF2B5EF4-FFF2-40B4-BE49-F238E27FC236}">
                  <a16:creationId xmlns:a16="http://schemas.microsoft.com/office/drawing/2014/main" id="{FD07BC97-17D4-40DA-B4DE-CDEF5C6A50D6}"/>
                </a:ext>
              </a:extLst>
            </p:cNvPr>
            <p:cNvSpPr>
              <a:spLocks/>
            </p:cNvSpPr>
            <p:nvPr/>
          </p:nvSpPr>
          <p:spPr bwMode="auto">
            <a:xfrm>
              <a:off x="714" y="3462"/>
              <a:ext cx="22" cy="13"/>
            </a:xfrm>
            <a:custGeom>
              <a:avLst/>
              <a:gdLst>
                <a:gd name="T0" fmla="*/ 135 w 135"/>
                <a:gd name="T1" fmla="*/ 14 h 65"/>
                <a:gd name="T2" fmla="*/ 131 w 135"/>
                <a:gd name="T3" fmla="*/ 0 h 65"/>
                <a:gd name="T4" fmla="*/ 0 w 135"/>
                <a:gd name="T5" fmla="*/ 65 h 65"/>
                <a:gd name="T6" fmla="*/ 135 w 135"/>
                <a:gd name="T7" fmla="*/ 14 h 65"/>
                <a:gd name="T8" fmla="*/ 0 60000 65536"/>
                <a:gd name="T9" fmla="*/ 0 60000 65536"/>
                <a:gd name="T10" fmla="*/ 0 60000 65536"/>
                <a:gd name="T11" fmla="*/ 0 60000 65536"/>
                <a:gd name="T12" fmla="*/ 0 w 135"/>
                <a:gd name="T13" fmla="*/ 0 h 65"/>
                <a:gd name="T14" fmla="*/ 135 w 135"/>
                <a:gd name="T15" fmla="*/ 65 h 65"/>
              </a:gdLst>
              <a:ahLst/>
              <a:cxnLst>
                <a:cxn ang="T8">
                  <a:pos x="T0" y="T1"/>
                </a:cxn>
                <a:cxn ang="T9">
                  <a:pos x="T2" y="T3"/>
                </a:cxn>
                <a:cxn ang="T10">
                  <a:pos x="T4" y="T5"/>
                </a:cxn>
                <a:cxn ang="T11">
                  <a:pos x="T6" y="T7"/>
                </a:cxn>
              </a:cxnLst>
              <a:rect l="T12" t="T13" r="T14" b="T15"/>
              <a:pathLst>
                <a:path w="135" h="65">
                  <a:moveTo>
                    <a:pt x="135" y="14"/>
                  </a:moveTo>
                  <a:lnTo>
                    <a:pt x="131" y="0"/>
                  </a:lnTo>
                  <a:lnTo>
                    <a:pt x="0" y="65"/>
                  </a:lnTo>
                  <a:lnTo>
                    <a:pt x="135" y="14"/>
                  </a:lnTo>
                  <a:close/>
                </a:path>
              </a:pathLst>
            </a:custGeom>
            <a:solidFill>
              <a:srgbClr val="000000"/>
            </a:solidFill>
            <a:ln w="9525">
              <a:noFill/>
              <a:round/>
              <a:headEnd/>
              <a:tailEnd/>
            </a:ln>
          </p:spPr>
          <p:txBody>
            <a:bodyPr/>
            <a:lstStyle/>
            <a:p>
              <a:endParaRPr lang="en-US"/>
            </a:p>
          </p:txBody>
        </p:sp>
        <p:sp>
          <p:nvSpPr>
            <p:cNvPr id="235" name="Freeform 233">
              <a:extLst>
                <a:ext uri="{FF2B5EF4-FFF2-40B4-BE49-F238E27FC236}">
                  <a16:creationId xmlns:a16="http://schemas.microsoft.com/office/drawing/2014/main" id="{CDE848D9-810A-4E48-B685-7E3EDCF54356}"/>
                </a:ext>
              </a:extLst>
            </p:cNvPr>
            <p:cNvSpPr>
              <a:spLocks/>
            </p:cNvSpPr>
            <p:nvPr/>
          </p:nvSpPr>
          <p:spPr bwMode="auto">
            <a:xfrm>
              <a:off x="714" y="3462"/>
              <a:ext cx="22" cy="13"/>
            </a:xfrm>
            <a:custGeom>
              <a:avLst/>
              <a:gdLst>
                <a:gd name="T0" fmla="*/ 135 w 135"/>
                <a:gd name="T1" fmla="*/ 14 h 65"/>
                <a:gd name="T2" fmla="*/ 131 w 135"/>
                <a:gd name="T3" fmla="*/ 0 h 65"/>
                <a:gd name="T4" fmla="*/ 0 w 135"/>
                <a:gd name="T5" fmla="*/ 65 h 65"/>
                <a:gd name="T6" fmla="*/ 135 w 135"/>
                <a:gd name="T7" fmla="*/ 14 h 65"/>
                <a:gd name="T8" fmla="*/ 0 60000 65536"/>
                <a:gd name="T9" fmla="*/ 0 60000 65536"/>
                <a:gd name="T10" fmla="*/ 0 60000 65536"/>
                <a:gd name="T11" fmla="*/ 0 60000 65536"/>
                <a:gd name="T12" fmla="*/ 0 w 135"/>
                <a:gd name="T13" fmla="*/ 0 h 65"/>
                <a:gd name="T14" fmla="*/ 135 w 135"/>
                <a:gd name="T15" fmla="*/ 65 h 65"/>
              </a:gdLst>
              <a:ahLst/>
              <a:cxnLst>
                <a:cxn ang="T8">
                  <a:pos x="T0" y="T1"/>
                </a:cxn>
                <a:cxn ang="T9">
                  <a:pos x="T2" y="T3"/>
                </a:cxn>
                <a:cxn ang="T10">
                  <a:pos x="T4" y="T5"/>
                </a:cxn>
                <a:cxn ang="T11">
                  <a:pos x="T6" y="T7"/>
                </a:cxn>
              </a:cxnLst>
              <a:rect l="T12" t="T13" r="T14" b="T15"/>
              <a:pathLst>
                <a:path w="135" h="65">
                  <a:moveTo>
                    <a:pt x="135" y="14"/>
                  </a:moveTo>
                  <a:lnTo>
                    <a:pt x="131" y="0"/>
                  </a:lnTo>
                  <a:lnTo>
                    <a:pt x="0" y="65"/>
                  </a:lnTo>
                  <a:lnTo>
                    <a:pt x="135" y="14"/>
                  </a:lnTo>
                </a:path>
              </a:pathLst>
            </a:custGeom>
            <a:noFill/>
            <a:ln w="0">
              <a:solidFill>
                <a:srgbClr val="000000"/>
              </a:solidFill>
              <a:prstDash val="solid"/>
              <a:round/>
              <a:headEnd/>
              <a:tailEnd/>
            </a:ln>
          </p:spPr>
          <p:txBody>
            <a:bodyPr/>
            <a:lstStyle/>
            <a:p>
              <a:endParaRPr lang="en-US"/>
            </a:p>
          </p:txBody>
        </p:sp>
        <p:sp>
          <p:nvSpPr>
            <p:cNvPr id="236" name="Freeform 234">
              <a:extLst>
                <a:ext uri="{FF2B5EF4-FFF2-40B4-BE49-F238E27FC236}">
                  <a16:creationId xmlns:a16="http://schemas.microsoft.com/office/drawing/2014/main" id="{39652E7E-8961-44DC-8B92-2189898961EE}"/>
                </a:ext>
              </a:extLst>
            </p:cNvPr>
            <p:cNvSpPr>
              <a:spLocks/>
            </p:cNvSpPr>
            <p:nvPr/>
          </p:nvSpPr>
          <p:spPr bwMode="auto">
            <a:xfrm>
              <a:off x="714" y="3459"/>
              <a:ext cx="21" cy="16"/>
            </a:xfrm>
            <a:custGeom>
              <a:avLst/>
              <a:gdLst>
                <a:gd name="T0" fmla="*/ 131 w 131"/>
                <a:gd name="T1" fmla="*/ 12 h 77"/>
                <a:gd name="T2" fmla="*/ 125 w 131"/>
                <a:gd name="T3" fmla="*/ 0 h 77"/>
                <a:gd name="T4" fmla="*/ 0 w 131"/>
                <a:gd name="T5" fmla="*/ 77 h 77"/>
                <a:gd name="T6" fmla="*/ 131 w 131"/>
                <a:gd name="T7" fmla="*/ 12 h 77"/>
                <a:gd name="T8" fmla="*/ 0 60000 65536"/>
                <a:gd name="T9" fmla="*/ 0 60000 65536"/>
                <a:gd name="T10" fmla="*/ 0 60000 65536"/>
                <a:gd name="T11" fmla="*/ 0 60000 65536"/>
                <a:gd name="T12" fmla="*/ 0 w 131"/>
                <a:gd name="T13" fmla="*/ 0 h 77"/>
                <a:gd name="T14" fmla="*/ 131 w 131"/>
                <a:gd name="T15" fmla="*/ 77 h 77"/>
              </a:gdLst>
              <a:ahLst/>
              <a:cxnLst>
                <a:cxn ang="T8">
                  <a:pos x="T0" y="T1"/>
                </a:cxn>
                <a:cxn ang="T9">
                  <a:pos x="T2" y="T3"/>
                </a:cxn>
                <a:cxn ang="T10">
                  <a:pos x="T4" y="T5"/>
                </a:cxn>
                <a:cxn ang="T11">
                  <a:pos x="T6" y="T7"/>
                </a:cxn>
              </a:cxnLst>
              <a:rect l="T12" t="T13" r="T14" b="T15"/>
              <a:pathLst>
                <a:path w="131" h="77">
                  <a:moveTo>
                    <a:pt x="131" y="12"/>
                  </a:moveTo>
                  <a:lnTo>
                    <a:pt x="125" y="0"/>
                  </a:lnTo>
                  <a:lnTo>
                    <a:pt x="0" y="77"/>
                  </a:lnTo>
                  <a:lnTo>
                    <a:pt x="131" y="12"/>
                  </a:lnTo>
                  <a:close/>
                </a:path>
              </a:pathLst>
            </a:custGeom>
            <a:solidFill>
              <a:srgbClr val="000000"/>
            </a:solidFill>
            <a:ln w="9525">
              <a:noFill/>
              <a:round/>
              <a:headEnd/>
              <a:tailEnd/>
            </a:ln>
          </p:spPr>
          <p:txBody>
            <a:bodyPr/>
            <a:lstStyle/>
            <a:p>
              <a:endParaRPr lang="en-US"/>
            </a:p>
          </p:txBody>
        </p:sp>
        <p:sp>
          <p:nvSpPr>
            <p:cNvPr id="237" name="Freeform 235">
              <a:extLst>
                <a:ext uri="{FF2B5EF4-FFF2-40B4-BE49-F238E27FC236}">
                  <a16:creationId xmlns:a16="http://schemas.microsoft.com/office/drawing/2014/main" id="{50F15753-E8C0-4B57-A782-14F757522051}"/>
                </a:ext>
              </a:extLst>
            </p:cNvPr>
            <p:cNvSpPr>
              <a:spLocks/>
            </p:cNvSpPr>
            <p:nvPr/>
          </p:nvSpPr>
          <p:spPr bwMode="auto">
            <a:xfrm>
              <a:off x="714" y="3459"/>
              <a:ext cx="21" cy="16"/>
            </a:xfrm>
            <a:custGeom>
              <a:avLst/>
              <a:gdLst>
                <a:gd name="T0" fmla="*/ 131 w 131"/>
                <a:gd name="T1" fmla="*/ 12 h 77"/>
                <a:gd name="T2" fmla="*/ 125 w 131"/>
                <a:gd name="T3" fmla="*/ 0 h 77"/>
                <a:gd name="T4" fmla="*/ 0 w 131"/>
                <a:gd name="T5" fmla="*/ 77 h 77"/>
                <a:gd name="T6" fmla="*/ 131 w 131"/>
                <a:gd name="T7" fmla="*/ 12 h 77"/>
                <a:gd name="T8" fmla="*/ 0 60000 65536"/>
                <a:gd name="T9" fmla="*/ 0 60000 65536"/>
                <a:gd name="T10" fmla="*/ 0 60000 65536"/>
                <a:gd name="T11" fmla="*/ 0 60000 65536"/>
                <a:gd name="T12" fmla="*/ 0 w 131"/>
                <a:gd name="T13" fmla="*/ 0 h 77"/>
                <a:gd name="T14" fmla="*/ 131 w 131"/>
                <a:gd name="T15" fmla="*/ 77 h 77"/>
              </a:gdLst>
              <a:ahLst/>
              <a:cxnLst>
                <a:cxn ang="T8">
                  <a:pos x="T0" y="T1"/>
                </a:cxn>
                <a:cxn ang="T9">
                  <a:pos x="T2" y="T3"/>
                </a:cxn>
                <a:cxn ang="T10">
                  <a:pos x="T4" y="T5"/>
                </a:cxn>
                <a:cxn ang="T11">
                  <a:pos x="T6" y="T7"/>
                </a:cxn>
              </a:cxnLst>
              <a:rect l="T12" t="T13" r="T14" b="T15"/>
              <a:pathLst>
                <a:path w="131" h="77">
                  <a:moveTo>
                    <a:pt x="131" y="12"/>
                  </a:moveTo>
                  <a:lnTo>
                    <a:pt x="125" y="0"/>
                  </a:lnTo>
                  <a:lnTo>
                    <a:pt x="0" y="77"/>
                  </a:lnTo>
                  <a:lnTo>
                    <a:pt x="131" y="12"/>
                  </a:lnTo>
                </a:path>
              </a:pathLst>
            </a:custGeom>
            <a:noFill/>
            <a:ln w="0">
              <a:solidFill>
                <a:srgbClr val="000000"/>
              </a:solidFill>
              <a:prstDash val="solid"/>
              <a:round/>
              <a:headEnd/>
              <a:tailEnd/>
            </a:ln>
          </p:spPr>
          <p:txBody>
            <a:bodyPr/>
            <a:lstStyle/>
            <a:p>
              <a:endParaRPr lang="en-US"/>
            </a:p>
          </p:txBody>
        </p:sp>
        <p:sp>
          <p:nvSpPr>
            <p:cNvPr id="238" name="Freeform 236">
              <a:extLst>
                <a:ext uri="{FF2B5EF4-FFF2-40B4-BE49-F238E27FC236}">
                  <a16:creationId xmlns:a16="http://schemas.microsoft.com/office/drawing/2014/main" id="{2877D6C2-813C-4BAE-B004-5F2DE05488C0}"/>
                </a:ext>
              </a:extLst>
            </p:cNvPr>
            <p:cNvSpPr>
              <a:spLocks/>
            </p:cNvSpPr>
            <p:nvPr/>
          </p:nvSpPr>
          <p:spPr bwMode="auto">
            <a:xfrm>
              <a:off x="714" y="3457"/>
              <a:ext cx="21" cy="18"/>
            </a:xfrm>
            <a:custGeom>
              <a:avLst/>
              <a:gdLst>
                <a:gd name="T0" fmla="*/ 125 w 125"/>
                <a:gd name="T1" fmla="*/ 10 h 87"/>
                <a:gd name="T2" fmla="*/ 119 w 125"/>
                <a:gd name="T3" fmla="*/ 0 h 87"/>
                <a:gd name="T4" fmla="*/ 0 w 125"/>
                <a:gd name="T5" fmla="*/ 87 h 87"/>
                <a:gd name="T6" fmla="*/ 125 w 125"/>
                <a:gd name="T7" fmla="*/ 10 h 87"/>
                <a:gd name="T8" fmla="*/ 0 60000 65536"/>
                <a:gd name="T9" fmla="*/ 0 60000 65536"/>
                <a:gd name="T10" fmla="*/ 0 60000 65536"/>
                <a:gd name="T11" fmla="*/ 0 60000 65536"/>
                <a:gd name="T12" fmla="*/ 0 w 125"/>
                <a:gd name="T13" fmla="*/ 0 h 87"/>
                <a:gd name="T14" fmla="*/ 125 w 125"/>
                <a:gd name="T15" fmla="*/ 87 h 87"/>
              </a:gdLst>
              <a:ahLst/>
              <a:cxnLst>
                <a:cxn ang="T8">
                  <a:pos x="T0" y="T1"/>
                </a:cxn>
                <a:cxn ang="T9">
                  <a:pos x="T2" y="T3"/>
                </a:cxn>
                <a:cxn ang="T10">
                  <a:pos x="T4" y="T5"/>
                </a:cxn>
                <a:cxn ang="T11">
                  <a:pos x="T6" y="T7"/>
                </a:cxn>
              </a:cxnLst>
              <a:rect l="T12" t="T13" r="T14" b="T15"/>
              <a:pathLst>
                <a:path w="125" h="87">
                  <a:moveTo>
                    <a:pt x="125" y="10"/>
                  </a:moveTo>
                  <a:lnTo>
                    <a:pt x="119" y="0"/>
                  </a:lnTo>
                  <a:lnTo>
                    <a:pt x="0" y="87"/>
                  </a:lnTo>
                  <a:lnTo>
                    <a:pt x="125" y="10"/>
                  </a:lnTo>
                  <a:close/>
                </a:path>
              </a:pathLst>
            </a:custGeom>
            <a:solidFill>
              <a:srgbClr val="000000"/>
            </a:solidFill>
            <a:ln w="9525">
              <a:noFill/>
              <a:round/>
              <a:headEnd/>
              <a:tailEnd/>
            </a:ln>
          </p:spPr>
          <p:txBody>
            <a:bodyPr/>
            <a:lstStyle/>
            <a:p>
              <a:endParaRPr lang="en-US"/>
            </a:p>
          </p:txBody>
        </p:sp>
        <p:sp>
          <p:nvSpPr>
            <p:cNvPr id="239" name="Freeform 237">
              <a:extLst>
                <a:ext uri="{FF2B5EF4-FFF2-40B4-BE49-F238E27FC236}">
                  <a16:creationId xmlns:a16="http://schemas.microsoft.com/office/drawing/2014/main" id="{0390B7FD-1C66-418C-9AD5-907A8647E8C2}"/>
                </a:ext>
              </a:extLst>
            </p:cNvPr>
            <p:cNvSpPr>
              <a:spLocks/>
            </p:cNvSpPr>
            <p:nvPr/>
          </p:nvSpPr>
          <p:spPr bwMode="auto">
            <a:xfrm>
              <a:off x="714" y="3457"/>
              <a:ext cx="21" cy="18"/>
            </a:xfrm>
            <a:custGeom>
              <a:avLst/>
              <a:gdLst>
                <a:gd name="T0" fmla="*/ 125 w 125"/>
                <a:gd name="T1" fmla="*/ 10 h 87"/>
                <a:gd name="T2" fmla="*/ 119 w 125"/>
                <a:gd name="T3" fmla="*/ 0 h 87"/>
                <a:gd name="T4" fmla="*/ 0 w 125"/>
                <a:gd name="T5" fmla="*/ 87 h 87"/>
                <a:gd name="T6" fmla="*/ 125 w 125"/>
                <a:gd name="T7" fmla="*/ 10 h 87"/>
                <a:gd name="T8" fmla="*/ 0 60000 65536"/>
                <a:gd name="T9" fmla="*/ 0 60000 65536"/>
                <a:gd name="T10" fmla="*/ 0 60000 65536"/>
                <a:gd name="T11" fmla="*/ 0 60000 65536"/>
                <a:gd name="T12" fmla="*/ 0 w 125"/>
                <a:gd name="T13" fmla="*/ 0 h 87"/>
                <a:gd name="T14" fmla="*/ 125 w 125"/>
                <a:gd name="T15" fmla="*/ 87 h 87"/>
              </a:gdLst>
              <a:ahLst/>
              <a:cxnLst>
                <a:cxn ang="T8">
                  <a:pos x="T0" y="T1"/>
                </a:cxn>
                <a:cxn ang="T9">
                  <a:pos x="T2" y="T3"/>
                </a:cxn>
                <a:cxn ang="T10">
                  <a:pos x="T4" y="T5"/>
                </a:cxn>
                <a:cxn ang="T11">
                  <a:pos x="T6" y="T7"/>
                </a:cxn>
              </a:cxnLst>
              <a:rect l="T12" t="T13" r="T14" b="T15"/>
              <a:pathLst>
                <a:path w="125" h="87">
                  <a:moveTo>
                    <a:pt x="125" y="10"/>
                  </a:moveTo>
                  <a:lnTo>
                    <a:pt x="119" y="0"/>
                  </a:lnTo>
                  <a:lnTo>
                    <a:pt x="0" y="87"/>
                  </a:lnTo>
                  <a:lnTo>
                    <a:pt x="125" y="10"/>
                  </a:lnTo>
                </a:path>
              </a:pathLst>
            </a:custGeom>
            <a:noFill/>
            <a:ln w="0">
              <a:solidFill>
                <a:srgbClr val="000000"/>
              </a:solidFill>
              <a:prstDash val="solid"/>
              <a:round/>
              <a:headEnd/>
              <a:tailEnd/>
            </a:ln>
          </p:spPr>
          <p:txBody>
            <a:bodyPr/>
            <a:lstStyle/>
            <a:p>
              <a:endParaRPr lang="en-US"/>
            </a:p>
          </p:txBody>
        </p:sp>
        <p:sp>
          <p:nvSpPr>
            <p:cNvPr id="240" name="Freeform 238">
              <a:extLst>
                <a:ext uri="{FF2B5EF4-FFF2-40B4-BE49-F238E27FC236}">
                  <a16:creationId xmlns:a16="http://schemas.microsoft.com/office/drawing/2014/main" id="{F2EAE300-E09B-4033-9101-F055EC376DAE}"/>
                </a:ext>
              </a:extLst>
            </p:cNvPr>
            <p:cNvSpPr>
              <a:spLocks/>
            </p:cNvSpPr>
            <p:nvPr/>
          </p:nvSpPr>
          <p:spPr bwMode="auto">
            <a:xfrm>
              <a:off x="714" y="3455"/>
              <a:ext cx="19" cy="20"/>
            </a:xfrm>
            <a:custGeom>
              <a:avLst/>
              <a:gdLst>
                <a:gd name="T0" fmla="*/ 119 w 119"/>
                <a:gd name="T1" fmla="*/ 11 h 98"/>
                <a:gd name="T2" fmla="*/ 113 w 119"/>
                <a:gd name="T3" fmla="*/ 0 h 98"/>
                <a:gd name="T4" fmla="*/ 0 w 119"/>
                <a:gd name="T5" fmla="*/ 98 h 98"/>
                <a:gd name="T6" fmla="*/ 119 w 119"/>
                <a:gd name="T7" fmla="*/ 11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119" y="11"/>
                  </a:moveTo>
                  <a:lnTo>
                    <a:pt x="113" y="0"/>
                  </a:lnTo>
                  <a:lnTo>
                    <a:pt x="0" y="98"/>
                  </a:lnTo>
                  <a:lnTo>
                    <a:pt x="119" y="11"/>
                  </a:lnTo>
                  <a:close/>
                </a:path>
              </a:pathLst>
            </a:custGeom>
            <a:solidFill>
              <a:srgbClr val="000000"/>
            </a:solidFill>
            <a:ln w="9525">
              <a:noFill/>
              <a:round/>
              <a:headEnd/>
              <a:tailEnd/>
            </a:ln>
          </p:spPr>
          <p:txBody>
            <a:bodyPr/>
            <a:lstStyle/>
            <a:p>
              <a:endParaRPr lang="en-US"/>
            </a:p>
          </p:txBody>
        </p:sp>
        <p:sp>
          <p:nvSpPr>
            <p:cNvPr id="241" name="Freeform 239">
              <a:extLst>
                <a:ext uri="{FF2B5EF4-FFF2-40B4-BE49-F238E27FC236}">
                  <a16:creationId xmlns:a16="http://schemas.microsoft.com/office/drawing/2014/main" id="{BE941DD4-9C6A-49C9-A2B7-2394242D4F10}"/>
                </a:ext>
              </a:extLst>
            </p:cNvPr>
            <p:cNvSpPr>
              <a:spLocks/>
            </p:cNvSpPr>
            <p:nvPr/>
          </p:nvSpPr>
          <p:spPr bwMode="auto">
            <a:xfrm>
              <a:off x="714" y="3455"/>
              <a:ext cx="19" cy="20"/>
            </a:xfrm>
            <a:custGeom>
              <a:avLst/>
              <a:gdLst>
                <a:gd name="T0" fmla="*/ 119 w 119"/>
                <a:gd name="T1" fmla="*/ 11 h 98"/>
                <a:gd name="T2" fmla="*/ 113 w 119"/>
                <a:gd name="T3" fmla="*/ 0 h 98"/>
                <a:gd name="T4" fmla="*/ 0 w 119"/>
                <a:gd name="T5" fmla="*/ 98 h 98"/>
                <a:gd name="T6" fmla="*/ 119 w 119"/>
                <a:gd name="T7" fmla="*/ 11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119" y="11"/>
                  </a:moveTo>
                  <a:lnTo>
                    <a:pt x="113" y="0"/>
                  </a:lnTo>
                  <a:lnTo>
                    <a:pt x="0" y="98"/>
                  </a:lnTo>
                  <a:lnTo>
                    <a:pt x="119" y="11"/>
                  </a:lnTo>
                </a:path>
              </a:pathLst>
            </a:custGeom>
            <a:noFill/>
            <a:ln w="0">
              <a:solidFill>
                <a:srgbClr val="000000"/>
              </a:solidFill>
              <a:prstDash val="solid"/>
              <a:round/>
              <a:headEnd/>
              <a:tailEnd/>
            </a:ln>
          </p:spPr>
          <p:txBody>
            <a:bodyPr/>
            <a:lstStyle/>
            <a:p>
              <a:endParaRPr lang="en-US"/>
            </a:p>
          </p:txBody>
        </p:sp>
        <p:sp>
          <p:nvSpPr>
            <p:cNvPr id="242" name="Freeform 240">
              <a:extLst>
                <a:ext uri="{FF2B5EF4-FFF2-40B4-BE49-F238E27FC236}">
                  <a16:creationId xmlns:a16="http://schemas.microsoft.com/office/drawing/2014/main" id="{9D0A2D39-4ED3-4ECF-9F80-93CFDC1422FC}"/>
                </a:ext>
              </a:extLst>
            </p:cNvPr>
            <p:cNvSpPr>
              <a:spLocks/>
            </p:cNvSpPr>
            <p:nvPr/>
          </p:nvSpPr>
          <p:spPr bwMode="auto">
            <a:xfrm>
              <a:off x="714" y="3453"/>
              <a:ext cx="18" cy="22"/>
            </a:xfrm>
            <a:custGeom>
              <a:avLst/>
              <a:gdLst>
                <a:gd name="T0" fmla="*/ 113 w 113"/>
                <a:gd name="T1" fmla="*/ 10 h 108"/>
                <a:gd name="T2" fmla="*/ 105 w 113"/>
                <a:gd name="T3" fmla="*/ 0 h 108"/>
                <a:gd name="T4" fmla="*/ 0 w 113"/>
                <a:gd name="T5" fmla="*/ 108 h 108"/>
                <a:gd name="T6" fmla="*/ 113 w 113"/>
                <a:gd name="T7" fmla="*/ 10 h 108"/>
                <a:gd name="T8" fmla="*/ 0 60000 65536"/>
                <a:gd name="T9" fmla="*/ 0 60000 65536"/>
                <a:gd name="T10" fmla="*/ 0 60000 65536"/>
                <a:gd name="T11" fmla="*/ 0 60000 65536"/>
                <a:gd name="T12" fmla="*/ 0 w 113"/>
                <a:gd name="T13" fmla="*/ 0 h 108"/>
                <a:gd name="T14" fmla="*/ 113 w 113"/>
                <a:gd name="T15" fmla="*/ 108 h 108"/>
              </a:gdLst>
              <a:ahLst/>
              <a:cxnLst>
                <a:cxn ang="T8">
                  <a:pos x="T0" y="T1"/>
                </a:cxn>
                <a:cxn ang="T9">
                  <a:pos x="T2" y="T3"/>
                </a:cxn>
                <a:cxn ang="T10">
                  <a:pos x="T4" y="T5"/>
                </a:cxn>
                <a:cxn ang="T11">
                  <a:pos x="T6" y="T7"/>
                </a:cxn>
              </a:cxnLst>
              <a:rect l="T12" t="T13" r="T14" b="T15"/>
              <a:pathLst>
                <a:path w="113" h="108">
                  <a:moveTo>
                    <a:pt x="113" y="10"/>
                  </a:moveTo>
                  <a:lnTo>
                    <a:pt x="105" y="0"/>
                  </a:lnTo>
                  <a:lnTo>
                    <a:pt x="0" y="108"/>
                  </a:lnTo>
                  <a:lnTo>
                    <a:pt x="113" y="10"/>
                  </a:lnTo>
                  <a:close/>
                </a:path>
              </a:pathLst>
            </a:custGeom>
            <a:solidFill>
              <a:srgbClr val="000000"/>
            </a:solidFill>
            <a:ln w="9525">
              <a:noFill/>
              <a:round/>
              <a:headEnd/>
              <a:tailEnd/>
            </a:ln>
          </p:spPr>
          <p:txBody>
            <a:bodyPr/>
            <a:lstStyle/>
            <a:p>
              <a:endParaRPr lang="en-US"/>
            </a:p>
          </p:txBody>
        </p:sp>
        <p:sp>
          <p:nvSpPr>
            <p:cNvPr id="243" name="Freeform 241">
              <a:extLst>
                <a:ext uri="{FF2B5EF4-FFF2-40B4-BE49-F238E27FC236}">
                  <a16:creationId xmlns:a16="http://schemas.microsoft.com/office/drawing/2014/main" id="{30DA17BA-8D9B-47AD-8F78-44A4CB9BAC33}"/>
                </a:ext>
              </a:extLst>
            </p:cNvPr>
            <p:cNvSpPr>
              <a:spLocks/>
            </p:cNvSpPr>
            <p:nvPr/>
          </p:nvSpPr>
          <p:spPr bwMode="auto">
            <a:xfrm>
              <a:off x="714" y="3453"/>
              <a:ext cx="18" cy="22"/>
            </a:xfrm>
            <a:custGeom>
              <a:avLst/>
              <a:gdLst>
                <a:gd name="T0" fmla="*/ 113 w 113"/>
                <a:gd name="T1" fmla="*/ 10 h 108"/>
                <a:gd name="T2" fmla="*/ 105 w 113"/>
                <a:gd name="T3" fmla="*/ 0 h 108"/>
                <a:gd name="T4" fmla="*/ 0 w 113"/>
                <a:gd name="T5" fmla="*/ 108 h 108"/>
                <a:gd name="T6" fmla="*/ 113 w 113"/>
                <a:gd name="T7" fmla="*/ 10 h 108"/>
                <a:gd name="T8" fmla="*/ 0 60000 65536"/>
                <a:gd name="T9" fmla="*/ 0 60000 65536"/>
                <a:gd name="T10" fmla="*/ 0 60000 65536"/>
                <a:gd name="T11" fmla="*/ 0 60000 65536"/>
                <a:gd name="T12" fmla="*/ 0 w 113"/>
                <a:gd name="T13" fmla="*/ 0 h 108"/>
                <a:gd name="T14" fmla="*/ 113 w 113"/>
                <a:gd name="T15" fmla="*/ 108 h 108"/>
              </a:gdLst>
              <a:ahLst/>
              <a:cxnLst>
                <a:cxn ang="T8">
                  <a:pos x="T0" y="T1"/>
                </a:cxn>
                <a:cxn ang="T9">
                  <a:pos x="T2" y="T3"/>
                </a:cxn>
                <a:cxn ang="T10">
                  <a:pos x="T4" y="T5"/>
                </a:cxn>
                <a:cxn ang="T11">
                  <a:pos x="T6" y="T7"/>
                </a:cxn>
              </a:cxnLst>
              <a:rect l="T12" t="T13" r="T14" b="T15"/>
              <a:pathLst>
                <a:path w="113" h="108">
                  <a:moveTo>
                    <a:pt x="113" y="10"/>
                  </a:moveTo>
                  <a:lnTo>
                    <a:pt x="105" y="0"/>
                  </a:lnTo>
                  <a:lnTo>
                    <a:pt x="0" y="108"/>
                  </a:lnTo>
                  <a:lnTo>
                    <a:pt x="113" y="10"/>
                  </a:lnTo>
                </a:path>
              </a:pathLst>
            </a:custGeom>
            <a:noFill/>
            <a:ln w="0">
              <a:solidFill>
                <a:srgbClr val="000000"/>
              </a:solidFill>
              <a:prstDash val="solid"/>
              <a:round/>
              <a:headEnd/>
              <a:tailEnd/>
            </a:ln>
          </p:spPr>
          <p:txBody>
            <a:bodyPr/>
            <a:lstStyle/>
            <a:p>
              <a:endParaRPr lang="en-US"/>
            </a:p>
          </p:txBody>
        </p:sp>
        <p:sp>
          <p:nvSpPr>
            <p:cNvPr id="244" name="Freeform 242">
              <a:extLst>
                <a:ext uri="{FF2B5EF4-FFF2-40B4-BE49-F238E27FC236}">
                  <a16:creationId xmlns:a16="http://schemas.microsoft.com/office/drawing/2014/main" id="{C50262DE-B220-4DA8-BB13-804897399900}"/>
                </a:ext>
              </a:extLst>
            </p:cNvPr>
            <p:cNvSpPr>
              <a:spLocks/>
            </p:cNvSpPr>
            <p:nvPr/>
          </p:nvSpPr>
          <p:spPr bwMode="auto">
            <a:xfrm>
              <a:off x="714" y="3451"/>
              <a:ext cx="17" cy="24"/>
            </a:xfrm>
            <a:custGeom>
              <a:avLst/>
              <a:gdLst>
                <a:gd name="T0" fmla="*/ 105 w 105"/>
                <a:gd name="T1" fmla="*/ 9 h 117"/>
                <a:gd name="T2" fmla="*/ 97 w 105"/>
                <a:gd name="T3" fmla="*/ 0 h 117"/>
                <a:gd name="T4" fmla="*/ 0 w 105"/>
                <a:gd name="T5" fmla="*/ 117 h 117"/>
                <a:gd name="T6" fmla="*/ 105 w 105"/>
                <a:gd name="T7" fmla="*/ 9 h 117"/>
                <a:gd name="T8" fmla="*/ 0 60000 65536"/>
                <a:gd name="T9" fmla="*/ 0 60000 65536"/>
                <a:gd name="T10" fmla="*/ 0 60000 65536"/>
                <a:gd name="T11" fmla="*/ 0 60000 65536"/>
                <a:gd name="T12" fmla="*/ 0 w 105"/>
                <a:gd name="T13" fmla="*/ 0 h 117"/>
                <a:gd name="T14" fmla="*/ 105 w 105"/>
                <a:gd name="T15" fmla="*/ 117 h 117"/>
              </a:gdLst>
              <a:ahLst/>
              <a:cxnLst>
                <a:cxn ang="T8">
                  <a:pos x="T0" y="T1"/>
                </a:cxn>
                <a:cxn ang="T9">
                  <a:pos x="T2" y="T3"/>
                </a:cxn>
                <a:cxn ang="T10">
                  <a:pos x="T4" y="T5"/>
                </a:cxn>
                <a:cxn ang="T11">
                  <a:pos x="T6" y="T7"/>
                </a:cxn>
              </a:cxnLst>
              <a:rect l="T12" t="T13" r="T14" b="T15"/>
              <a:pathLst>
                <a:path w="105" h="117">
                  <a:moveTo>
                    <a:pt x="105" y="9"/>
                  </a:moveTo>
                  <a:lnTo>
                    <a:pt x="97" y="0"/>
                  </a:lnTo>
                  <a:lnTo>
                    <a:pt x="0" y="117"/>
                  </a:lnTo>
                  <a:lnTo>
                    <a:pt x="105" y="9"/>
                  </a:lnTo>
                  <a:close/>
                </a:path>
              </a:pathLst>
            </a:custGeom>
            <a:solidFill>
              <a:srgbClr val="000000"/>
            </a:solidFill>
            <a:ln w="9525">
              <a:noFill/>
              <a:round/>
              <a:headEnd/>
              <a:tailEnd/>
            </a:ln>
          </p:spPr>
          <p:txBody>
            <a:bodyPr/>
            <a:lstStyle/>
            <a:p>
              <a:endParaRPr lang="en-US"/>
            </a:p>
          </p:txBody>
        </p:sp>
        <p:sp>
          <p:nvSpPr>
            <p:cNvPr id="245" name="Freeform 243">
              <a:extLst>
                <a:ext uri="{FF2B5EF4-FFF2-40B4-BE49-F238E27FC236}">
                  <a16:creationId xmlns:a16="http://schemas.microsoft.com/office/drawing/2014/main" id="{B4B0202D-FAF6-4159-B374-7F4E87E1BB25}"/>
                </a:ext>
              </a:extLst>
            </p:cNvPr>
            <p:cNvSpPr>
              <a:spLocks/>
            </p:cNvSpPr>
            <p:nvPr/>
          </p:nvSpPr>
          <p:spPr bwMode="auto">
            <a:xfrm>
              <a:off x="714" y="3451"/>
              <a:ext cx="17" cy="24"/>
            </a:xfrm>
            <a:custGeom>
              <a:avLst/>
              <a:gdLst>
                <a:gd name="T0" fmla="*/ 105 w 105"/>
                <a:gd name="T1" fmla="*/ 9 h 117"/>
                <a:gd name="T2" fmla="*/ 97 w 105"/>
                <a:gd name="T3" fmla="*/ 0 h 117"/>
                <a:gd name="T4" fmla="*/ 0 w 105"/>
                <a:gd name="T5" fmla="*/ 117 h 117"/>
                <a:gd name="T6" fmla="*/ 105 w 105"/>
                <a:gd name="T7" fmla="*/ 9 h 117"/>
                <a:gd name="T8" fmla="*/ 0 60000 65536"/>
                <a:gd name="T9" fmla="*/ 0 60000 65536"/>
                <a:gd name="T10" fmla="*/ 0 60000 65536"/>
                <a:gd name="T11" fmla="*/ 0 60000 65536"/>
                <a:gd name="T12" fmla="*/ 0 w 105"/>
                <a:gd name="T13" fmla="*/ 0 h 117"/>
                <a:gd name="T14" fmla="*/ 105 w 105"/>
                <a:gd name="T15" fmla="*/ 117 h 117"/>
              </a:gdLst>
              <a:ahLst/>
              <a:cxnLst>
                <a:cxn ang="T8">
                  <a:pos x="T0" y="T1"/>
                </a:cxn>
                <a:cxn ang="T9">
                  <a:pos x="T2" y="T3"/>
                </a:cxn>
                <a:cxn ang="T10">
                  <a:pos x="T4" y="T5"/>
                </a:cxn>
                <a:cxn ang="T11">
                  <a:pos x="T6" y="T7"/>
                </a:cxn>
              </a:cxnLst>
              <a:rect l="T12" t="T13" r="T14" b="T15"/>
              <a:pathLst>
                <a:path w="105" h="117">
                  <a:moveTo>
                    <a:pt x="105" y="9"/>
                  </a:moveTo>
                  <a:lnTo>
                    <a:pt x="97" y="0"/>
                  </a:lnTo>
                  <a:lnTo>
                    <a:pt x="0" y="117"/>
                  </a:lnTo>
                  <a:lnTo>
                    <a:pt x="105" y="9"/>
                  </a:lnTo>
                </a:path>
              </a:pathLst>
            </a:custGeom>
            <a:noFill/>
            <a:ln w="0">
              <a:solidFill>
                <a:srgbClr val="000000"/>
              </a:solidFill>
              <a:prstDash val="solid"/>
              <a:round/>
              <a:headEnd/>
              <a:tailEnd/>
            </a:ln>
          </p:spPr>
          <p:txBody>
            <a:bodyPr/>
            <a:lstStyle/>
            <a:p>
              <a:endParaRPr lang="en-US"/>
            </a:p>
          </p:txBody>
        </p:sp>
        <p:sp>
          <p:nvSpPr>
            <p:cNvPr id="246" name="Freeform 244">
              <a:extLst>
                <a:ext uri="{FF2B5EF4-FFF2-40B4-BE49-F238E27FC236}">
                  <a16:creationId xmlns:a16="http://schemas.microsoft.com/office/drawing/2014/main" id="{7E4568DB-DC33-4EF1-843C-10234FE0F445}"/>
                </a:ext>
              </a:extLst>
            </p:cNvPr>
            <p:cNvSpPr>
              <a:spLocks/>
            </p:cNvSpPr>
            <p:nvPr/>
          </p:nvSpPr>
          <p:spPr bwMode="auto">
            <a:xfrm>
              <a:off x="714" y="3450"/>
              <a:ext cx="16" cy="25"/>
            </a:xfrm>
            <a:custGeom>
              <a:avLst/>
              <a:gdLst>
                <a:gd name="T0" fmla="*/ 97 w 97"/>
                <a:gd name="T1" fmla="*/ 9 h 126"/>
                <a:gd name="T2" fmla="*/ 88 w 97"/>
                <a:gd name="T3" fmla="*/ 0 h 126"/>
                <a:gd name="T4" fmla="*/ 0 w 97"/>
                <a:gd name="T5" fmla="*/ 126 h 126"/>
                <a:gd name="T6" fmla="*/ 97 w 97"/>
                <a:gd name="T7" fmla="*/ 9 h 126"/>
                <a:gd name="T8" fmla="*/ 0 60000 65536"/>
                <a:gd name="T9" fmla="*/ 0 60000 65536"/>
                <a:gd name="T10" fmla="*/ 0 60000 65536"/>
                <a:gd name="T11" fmla="*/ 0 60000 65536"/>
                <a:gd name="T12" fmla="*/ 0 w 97"/>
                <a:gd name="T13" fmla="*/ 0 h 126"/>
                <a:gd name="T14" fmla="*/ 97 w 97"/>
                <a:gd name="T15" fmla="*/ 126 h 126"/>
              </a:gdLst>
              <a:ahLst/>
              <a:cxnLst>
                <a:cxn ang="T8">
                  <a:pos x="T0" y="T1"/>
                </a:cxn>
                <a:cxn ang="T9">
                  <a:pos x="T2" y="T3"/>
                </a:cxn>
                <a:cxn ang="T10">
                  <a:pos x="T4" y="T5"/>
                </a:cxn>
                <a:cxn ang="T11">
                  <a:pos x="T6" y="T7"/>
                </a:cxn>
              </a:cxnLst>
              <a:rect l="T12" t="T13" r="T14" b="T15"/>
              <a:pathLst>
                <a:path w="97" h="126">
                  <a:moveTo>
                    <a:pt x="97" y="9"/>
                  </a:moveTo>
                  <a:lnTo>
                    <a:pt x="88" y="0"/>
                  </a:lnTo>
                  <a:lnTo>
                    <a:pt x="0" y="126"/>
                  </a:lnTo>
                  <a:lnTo>
                    <a:pt x="97" y="9"/>
                  </a:lnTo>
                  <a:close/>
                </a:path>
              </a:pathLst>
            </a:custGeom>
            <a:solidFill>
              <a:srgbClr val="000000"/>
            </a:solidFill>
            <a:ln w="9525">
              <a:noFill/>
              <a:round/>
              <a:headEnd/>
              <a:tailEnd/>
            </a:ln>
          </p:spPr>
          <p:txBody>
            <a:bodyPr/>
            <a:lstStyle/>
            <a:p>
              <a:endParaRPr lang="en-US"/>
            </a:p>
          </p:txBody>
        </p:sp>
        <p:sp>
          <p:nvSpPr>
            <p:cNvPr id="247" name="Freeform 245">
              <a:extLst>
                <a:ext uri="{FF2B5EF4-FFF2-40B4-BE49-F238E27FC236}">
                  <a16:creationId xmlns:a16="http://schemas.microsoft.com/office/drawing/2014/main" id="{4536BAAF-15BE-410F-A8EF-FD980B05922D}"/>
                </a:ext>
              </a:extLst>
            </p:cNvPr>
            <p:cNvSpPr>
              <a:spLocks/>
            </p:cNvSpPr>
            <p:nvPr/>
          </p:nvSpPr>
          <p:spPr bwMode="auto">
            <a:xfrm>
              <a:off x="714" y="3450"/>
              <a:ext cx="16" cy="25"/>
            </a:xfrm>
            <a:custGeom>
              <a:avLst/>
              <a:gdLst>
                <a:gd name="T0" fmla="*/ 97 w 97"/>
                <a:gd name="T1" fmla="*/ 9 h 126"/>
                <a:gd name="T2" fmla="*/ 88 w 97"/>
                <a:gd name="T3" fmla="*/ 0 h 126"/>
                <a:gd name="T4" fmla="*/ 0 w 97"/>
                <a:gd name="T5" fmla="*/ 126 h 126"/>
                <a:gd name="T6" fmla="*/ 97 w 97"/>
                <a:gd name="T7" fmla="*/ 9 h 126"/>
                <a:gd name="T8" fmla="*/ 0 60000 65536"/>
                <a:gd name="T9" fmla="*/ 0 60000 65536"/>
                <a:gd name="T10" fmla="*/ 0 60000 65536"/>
                <a:gd name="T11" fmla="*/ 0 60000 65536"/>
                <a:gd name="T12" fmla="*/ 0 w 97"/>
                <a:gd name="T13" fmla="*/ 0 h 126"/>
                <a:gd name="T14" fmla="*/ 97 w 97"/>
                <a:gd name="T15" fmla="*/ 126 h 126"/>
              </a:gdLst>
              <a:ahLst/>
              <a:cxnLst>
                <a:cxn ang="T8">
                  <a:pos x="T0" y="T1"/>
                </a:cxn>
                <a:cxn ang="T9">
                  <a:pos x="T2" y="T3"/>
                </a:cxn>
                <a:cxn ang="T10">
                  <a:pos x="T4" y="T5"/>
                </a:cxn>
                <a:cxn ang="T11">
                  <a:pos x="T6" y="T7"/>
                </a:cxn>
              </a:cxnLst>
              <a:rect l="T12" t="T13" r="T14" b="T15"/>
              <a:pathLst>
                <a:path w="97" h="126">
                  <a:moveTo>
                    <a:pt x="97" y="9"/>
                  </a:moveTo>
                  <a:lnTo>
                    <a:pt x="88" y="0"/>
                  </a:lnTo>
                  <a:lnTo>
                    <a:pt x="0" y="126"/>
                  </a:lnTo>
                  <a:lnTo>
                    <a:pt x="97" y="9"/>
                  </a:lnTo>
                </a:path>
              </a:pathLst>
            </a:custGeom>
            <a:noFill/>
            <a:ln w="0">
              <a:solidFill>
                <a:srgbClr val="000000"/>
              </a:solidFill>
              <a:prstDash val="solid"/>
              <a:round/>
              <a:headEnd/>
              <a:tailEnd/>
            </a:ln>
          </p:spPr>
          <p:txBody>
            <a:bodyPr/>
            <a:lstStyle/>
            <a:p>
              <a:endParaRPr lang="en-US"/>
            </a:p>
          </p:txBody>
        </p:sp>
        <p:sp>
          <p:nvSpPr>
            <p:cNvPr id="248" name="Freeform 246">
              <a:extLst>
                <a:ext uri="{FF2B5EF4-FFF2-40B4-BE49-F238E27FC236}">
                  <a16:creationId xmlns:a16="http://schemas.microsoft.com/office/drawing/2014/main" id="{D8C12B97-383E-49DB-B5D1-EDBDF16859CF}"/>
                </a:ext>
              </a:extLst>
            </p:cNvPr>
            <p:cNvSpPr>
              <a:spLocks/>
            </p:cNvSpPr>
            <p:nvPr/>
          </p:nvSpPr>
          <p:spPr bwMode="auto">
            <a:xfrm>
              <a:off x="714" y="3448"/>
              <a:ext cx="14" cy="27"/>
            </a:xfrm>
            <a:custGeom>
              <a:avLst/>
              <a:gdLst>
                <a:gd name="T0" fmla="*/ 88 w 88"/>
                <a:gd name="T1" fmla="*/ 8 h 134"/>
                <a:gd name="T2" fmla="*/ 79 w 88"/>
                <a:gd name="T3" fmla="*/ 0 h 134"/>
                <a:gd name="T4" fmla="*/ 0 w 88"/>
                <a:gd name="T5" fmla="*/ 134 h 134"/>
                <a:gd name="T6" fmla="*/ 88 w 88"/>
                <a:gd name="T7" fmla="*/ 8 h 134"/>
                <a:gd name="T8" fmla="*/ 0 60000 65536"/>
                <a:gd name="T9" fmla="*/ 0 60000 65536"/>
                <a:gd name="T10" fmla="*/ 0 60000 65536"/>
                <a:gd name="T11" fmla="*/ 0 60000 65536"/>
                <a:gd name="T12" fmla="*/ 0 w 88"/>
                <a:gd name="T13" fmla="*/ 0 h 134"/>
                <a:gd name="T14" fmla="*/ 88 w 88"/>
                <a:gd name="T15" fmla="*/ 134 h 134"/>
              </a:gdLst>
              <a:ahLst/>
              <a:cxnLst>
                <a:cxn ang="T8">
                  <a:pos x="T0" y="T1"/>
                </a:cxn>
                <a:cxn ang="T9">
                  <a:pos x="T2" y="T3"/>
                </a:cxn>
                <a:cxn ang="T10">
                  <a:pos x="T4" y="T5"/>
                </a:cxn>
                <a:cxn ang="T11">
                  <a:pos x="T6" y="T7"/>
                </a:cxn>
              </a:cxnLst>
              <a:rect l="T12" t="T13" r="T14" b="T15"/>
              <a:pathLst>
                <a:path w="88" h="134">
                  <a:moveTo>
                    <a:pt x="88" y="8"/>
                  </a:moveTo>
                  <a:lnTo>
                    <a:pt x="79" y="0"/>
                  </a:lnTo>
                  <a:lnTo>
                    <a:pt x="0" y="134"/>
                  </a:lnTo>
                  <a:lnTo>
                    <a:pt x="88" y="8"/>
                  </a:lnTo>
                  <a:close/>
                </a:path>
              </a:pathLst>
            </a:custGeom>
            <a:solidFill>
              <a:srgbClr val="000000"/>
            </a:solidFill>
            <a:ln w="9525">
              <a:noFill/>
              <a:round/>
              <a:headEnd/>
              <a:tailEnd/>
            </a:ln>
          </p:spPr>
          <p:txBody>
            <a:bodyPr/>
            <a:lstStyle/>
            <a:p>
              <a:endParaRPr lang="en-US"/>
            </a:p>
          </p:txBody>
        </p:sp>
        <p:sp>
          <p:nvSpPr>
            <p:cNvPr id="249" name="Freeform 247">
              <a:extLst>
                <a:ext uri="{FF2B5EF4-FFF2-40B4-BE49-F238E27FC236}">
                  <a16:creationId xmlns:a16="http://schemas.microsoft.com/office/drawing/2014/main" id="{663EC7A4-AC5F-4638-8442-C45B3542D855}"/>
                </a:ext>
              </a:extLst>
            </p:cNvPr>
            <p:cNvSpPr>
              <a:spLocks/>
            </p:cNvSpPr>
            <p:nvPr/>
          </p:nvSpPr>
          <p:spPr bwMode="auto">
            <a:xfrm>
              <a:off x="714" y="3448"/>
              <a:ext cx="14" cy="27"/>
            </a:xfrm>
            <a:custGeom>
              <a:avLst/>
              <a:gdLst>
                <a:gd name="T0" fmla="*/ 88 w 88"/>
                <a:gd name="T1" fmla="*/ 8 h 134"/>
                <a:gd name="T2" fmla="*/ 79 w 88"/>
                <a:gd name="T3" fmla="*/ 0 h 134"/>
                <a:gd name="T4" fmla="*/ 0 w 88"/>
                <a:gd name="T5" fmla="*/ 134 h 134"/>
                <a:gd name="T6" fmla="*/ 88 w 88"/>
                <a:gd name="T7" fmla="*/ 8 h 134"/>
                <a:gd name="T8" fmla="*/ 0 60000 65536"/>
                <a:gd name="T9" fmla="*/ 0 60000 65536"/>
                <a:gd name="T10" fmla="*/ 0 60000 65536"/>
                <a:gd name="T11" fmla="*/ 0 60000 65536"/>
                <a:gd name="T12" fmla="*/ 0 w 88"/>
                <a:gd name="T13" fmla="*/ 0 h 134"/>
                <a:gd name="T14" fmla="*/ 88 w 88"/>
                <a:gd name="T15" fmla="*/ 134 h 134"/>
              </a:gdLst>
              <a:ahLst/>
              <a:cxnLst>
                <a:cxn ang="T8">
                  <a:pos x="T0" y="T1"/>
                </a:cxn>
                <a:cxn ang="T9">
                  <a:pos x="T2" y="T3"/>
                </a:cxn>
                <a:cxn ang="T10">
                  <a:pos x="T4" y="T5"/>
                </a:cxn>
                <a:cxn ang="T11">
                  <a:pos x="T6" y="T7"/>
                </a:cxn>
              </a:cxnLst>
              <a:rect l="T12" t="T13" r="T14" b="T15"/>
              <a:pathLst>
                <a:path w="88" h="134">
                  <a:moveTo>
                    <a:pt x="88" y="8"/>
                  </a:moveTo>
                  <a:lnTo>
                    <a:pt x="79" y="0"/>
                  </a:lnTo>
                  <a:lnTo>
                    <a:pt x="0" y="134"/>
                  </a:lnTo>
                  <a:lnTo>
                    <a:pt x="88" y="8"/>
                  </a:lnTo>
                </a:path>
              </a:pathLst>
            </a:custGeom>
            <a:noFill/>
            <a:ln w="0">
              <a:solidFill>
                <a:srgbClr val="000000"/>
              </a:solidFill>
              <a:prstDash val="solid"/>
              <a:round/>
              <a:headEnd/>
              <a:tailEnd/>
            </a:ln>
          </p:spPr>
          <p:txBody>
            <a:bodyPr/>
            <a:lstStyle/>
            <a:p>
              <a:endParaRPr lang="en-US"/>
            </a:p>
          </p:txBody>
        </p:sp>
        <p:sp>
          <p:nvSpPr>
            <p:cNvPr id="250" name="Freeform 248">
              <a:extLst>
                <a:ext uri="{FF2B5EF4-FFF2-40B4-BE49-F238E27FC236}">
                  <a16:creationId xmlns:a16="http://schemas.microsoft.com/office/drawing/2014/main" id="{308F289E-B2C4-4CEC-9109-E2B6A93B4223}"/>
                </a:ext>
              </a:extLst>
            </p:cNvPr>
            <p:cNvSpPr>
              <a:spLocks/>
            </p:cNvSpPr>
            <p:nvPr/>
          </p:nvSpPr>
          <p:spPr bwMode="auto">
            <a:xfrm>
              <a:off x="714" y="3447"/>
              <a:ext cx="13" cy="28"/>
            </a:xfrm>
            <a:custGeom>
              <a:avLst/>
              <a:gdLst>
                <a:gd name="T0" fmla="*/ 79 w 79"/>
                <a:gd name="T1" fmla="*/ 7 h 141"/>
                <a:gd name="T2" fmla="*/ 68 w 79"/>
                <a:gd name="T3" fmla="*/ 0 h 141"/>
                <a:gd name="T4" fmla="*/ 0 w 79"/>
                <a:gd name="T5" fmla="*/ 141 h 141"/>
                <a:gd name="T6" fmla="*/ 79 w 79"/>
                <a:gd name="T7" fmla="*/ 7 h 141"/>
                <a:gd name="T8" fmla="*/ 0 60000 65536"/>
                <a:gd name="T9" fmla="*/ 0 60000 65536"/>
                <a:gd name="T10" fmla="*/ 0 60000 65536"/>
                <a:gd name="T11" fmla="*/ 0 60000 65536"/>
                <a:gd name="T12" fmla="*/ 0 w 79"/>
                <a:gd name="T13" fmla="*/ 0 h 141"/>
                <a:gd name="T14" fmla="*/ 79 w 79"/>
                <a:gd name="T15" fmla="*/ 141 h 141"/>
              </a:gdLst>
              <a:ahLst/>
              <a:cxnLst>
                <a:cxn ang="T8">
                  <a:pos x="T0" y="T1"/>
                </a:cxn>
                <a:cxn ang="T9">
                  <a:pos x="T2" y="T3"/>
                </a:cxn>
                <a:cxn ang="T10">
                  <a:pos x="T4" y="T5"/>
                </a:cxn>
                <a:cxn ang="T11">
                  <a:pos x="T6" y="T7"/>
                </a:cxn>
              </a:cxnLst>
              <a:rect l="T12" t="T13" r="T14" b="T15"/>
              <a:pathLst>
                <a:path w="79" h="141">
                  <a:moveTo>
                    <a:pt x="79" y="7"/>
                  </a:moveTo>
                  <a:lnTo>
                    <a:pt x="68" y="0"/>
                  </a:lnTo>
                  <a:lnTo>
                    <a:pt x="0" y="141"/>
                  </a:lnTo>
                  <a:lnTo>
                    <a:pt x="79" y="7"/>
                  </a:lnTo>
                  <a:close/>
                </a:path>
              </a:pathLst>
            </a:custGeom>
            <a:solidFill>
              <a:srgbClr val="000000"/>
            </a:solidFill>
            <a:ln w="9525">
              <a:noFill/>
              <a:round/>
              <a:headEnd/>
              <a:tailEnd/>
            </a:ln>
          </p:spPr>
          <p:txBody>
            <a:bodyPr/>
            <a:lstStyle/>
            <a:p>
              <a:endParaRPr lang="en-US"/>
            </a:p>
          </p:txBody>
        </p:sp>
        <p:sp>
          <p:nvSpPr>
            <p:cNvPr id="251" name="Freeform 249">
              <a:extLst>
                <a:ext uri="{FF2B5EF4-FFF2-40B4-BE49-F238E27FC236}">
                  <a16:creationId xmlns:a16="http://schemas.microsoft.com/office/drawing/2014/main" id="{E3206521-996C-4E68-B3EB-C030A9EB8D7F}"/>
                </a:ext>
              </a:extLst>
            </p:cNvPr>
            <p:cNvSpPr>
              <a:spLocks/>
            </p:cNvSpPr>
            <p:nvPr/>
          </p:nvSpPr>
          <p:spPr bwMode="auto">
            <a:xfrm>
              <a:off x="714" y="3447"/>
              <a:ext cx="13" cy="28"/>
            </a:xfrm>
            <a:custGeom>
              <a:avLst/>
              <a:gdLst>
                <a:gd name="T0" fmla="*/ 79 w 79"/>
                <a:gd name="T1" fmla="*/ 7 h 141"/>
                <a:gd name="T2" fmla="*/ 68 w 79"/>
                <a:gd name="T3" fmla="*/ 0 h 141"/>
                <a:gd name="T4" fmla="*/ 0 w 79"/>
                <a:gd name="T5" fmla="*/ 141 h 141"/>
                <a:gd name="T6" fmla="*/ 79 w 79"/>
                <a:gd name="T7" fmla="*/ 7 h 141"/>
                <a:gd name="T8" fmla="*/ 0 60000 65536"/>
                <a:gd name="T9" fmla="*/ 0 60000 65536"/>
                <a:gd name="T10" fmla="*/ 0 60000 65536"/>
                <a:gd name="T11" fmla="*/ 0 60000 65536"/>
                <a:gd name="T12" fmla="*/ 0 w 79"/>
                <a:gd name="T13" fmla="*/ 0 h 141"/>
                <a:gd name="T14" fmla="*/ 79 w 79"/>
                <a:gd name="T15" fmla="*/ 141 h 141"/>
              </a:gdLst>
              <a:ahLst/>
              <a:cxnLst>
                <a:cxn ang="T8">
                  <a:pos x="T0" y="T1"/>
                </a:cxn>
                <a:cxn ang="T9">
                  <a:pos x="T2" y="T3"/>
                </a:cxn>
                <a:cxn ang="T10">
                  <a:pos x="T4" y="T5"/>
                </a:cxn>
                <a:cxn ang="T11">
                  <a:pos x="T6" y="T7"/>
                </a:cxn>
              </a:cxnLst>
              <a:rect l="T12" t="T13" r="T14" b="T15"/>
              <a:pathLst>
                <a:path w="79" h="141">
                  <a:moveTo>
                    <a:pt x="79" y="7"/>
                  </a:moveTo>
                  <a:lnTo>
                    <a:pt x="68" y="0"/>
                  </a:lnTo>
                  <a:lnTo>
                    <a:pt x="0" y="141"/>
                  </a:lnTo>
                  <a:lnTo>
                    <a:pt x="79" y="7"/>
                  </a:lnTo>
                </a:path>
              </a:pathLst>
            </a:custGeom>
            <a:noFill/>
            <a:ln w="0">
              <a:solidFill>
                <a:srgbClr val="000000"/>
              </a:solidFill>
              <a:prstDash val="solid"/>
              <a:round/>
              <a:headEnd/>
              <a:tailEnd/>
            </a:ln>
          </p:spPr>
          <p:txBody>
            <a:bodyPr/>
            <a:lstStyle/>
            <a:p>
              <a:endParaRPr lang="en-US"/>
            </a:p>
          </p:txBody>
        </p:sp>
        <p:sp>
          <p:nvSpPr>
            <p:cNvPr id="252" name="Freeform 250">
              <a:extLst>
                <a:ext uri="{FF2B5EF4-FFF2-40B4-BE49-F238E27FC236}">
                  <a16:creationId xmlns:a16="http://schemas.microsoft.com/office/drawing/2014/main" id="{302F7844-1FEA-4B65-9CA3-EF978130689A}"/>
                </a:ext>
              </a:extLst>
            </p:cNvPr>
            <p:cNvSpPr>
              <a:spLocks/>
            </p:cNvSpPr>
            <p:nvPr/>
          </p:nvSpPr>
          <p:spPr bwMode="auto">
            <a:xfrm>
              <a:off x="714" y="3446"/>
              <a:ext cx="11" cy="29"/>
            </a:xfrm>
            <a:custGeom>
              <a:avLst/>
              <a:gdLst>
                <a:gd name="T0" fmla="*/ 68 w 68"/>
                <a:gd name="T1" fmla="*/ 5 h 146"/>
                <a:gd name="T2" fmla="*/ 57 w 68"/>
                <a:gd name="T3" fmla="*/ 0 h 146"/>
                <a:gd name="T4" fmla="*/ 0 w 68"/>
                <a:gd name="T5" fmla="*/ 146 h 146"/>
                <a:gd name="T6" fmla="*/ 68 w 68"/>
                <a:gd name="T7" fmla="*/ 5 h 146"/>
                <a:gd name="T8" fmla="*/ 0 60000 65536"/>
                <a:gd name="T9" fmla="*/ 0 60000 65536"/>
                <a:gd name="T10" fmla="*/ 0 60000 65536"/>
                <a:gd name="T11" fmla="*/ 0 60000 65536"/>
                <a:gd name="T12" fmla="*/ 0 w 68"/>
                <a:gd name="T13" fmla="*/ 0 h 146"/>
                <a:gd name="T14" fmla="*/ 68 w 68"/>
                <a:gd name="T15" fmla="*/ 146 h 146"/>
              </a:gdLst>
              <a:ahLst/>
              <a:cxnLst>
                <a:cxn ang="T8">
                  <a:pos x="T0" y="T1"/>
                </a:cxn>
                <a:cxn ang="T9">
                  <a:pos x="T2" y="T3"/>
                </a:cxn>
                <a:cxn ang="T10">
                  <a:pos x="T4" y="T5"/>
                </a:cxn>
                <a:cxn ang="T11">
                  <a:pos x="T6" y="T7"/>
                </a:cxn>
              </a:cxnLst>
              <a:rect l="T12" t="T13" r="T14" b="T15"/>
              <a:pathLst>
                <a:path w="68" h="146">
                  <a:moveTo>
                    <a:pt x="68" y="5"/>
                  </a:moveTo>
                  <a:lnTo>
                    <a:pt x="57" y="0"/>
                  </a:lnTo>
                  <a:lnTo>
                    <a:pt x="0" y="146"/>
                  </a:lnTo>
                  <a:lnTo>
                    <a:pt x="68" y="5"/>
                  </a:lnTo>
                  <a:close/>
                </a:path>
              </a:pathLst>
            </a:custGeom>
            <a:solidFill>
              <a:srgbClr val="000000"/>
            </a:solidFill>
            <a:ln w="9525">
              <a:noFill/>
              <a:round/>
              <a:headEnd/>
              <a:tailEnd/>
            </a:ln>
          </p:spPr>
          <p:txBody>
            <a:bodyPr/>
            <a:lstStyle/>
            <a:p>
              <a:endParaRPr lang="en-US"/>
            </a:p>
          </p:txBody>
        </p:sp>
        <p:sp>
          <p:nvSpPr>
            <p:cNvPr id="253" name="Freeform 251">
              <a:extLst>
                <a:ext uri="{FF2B5EF4-FFF2-40B4-BE49-F238E27FC236}">
                  <a16:creationId xmlns:a16="http://schemas.microsoft.com/office/drawing/2014/main" id="{85E2638E-5A19-4AA1-A56A-713CA75911BD}"/>
                </a:ext>
              </a:extLst>
            </p:cNvPr>
            <p:cNvSpPr>
              <a:spLocks/>
            </p:cNvSpPr>
            <p:nvPr/>
          </p:nvSpPr>
          <p:spPr bwMode="auto">
            <a:xfrm>
              <a:off x="714" y="3446"/>
              <a:ext cx="11" cy="29"/>
            </a:xfrm>
            <a:custGeom>
              <a:avLst/>
              <a:gdLst>
                <a:gd name="T0" fmla="*/ 68 w 68"/>
                <a:gd name="T1" fmla="*/ 5 h 146"/>
                <a:gd name="T2" fmla="*/ 57 w 68"/>
                <a:gd name="T3" fmla="*/ 0 h 146"/>
                <a:gd name="T4" fmla="*/ 0 w 68"/>
                <a:gd name="T5" fmla="*/ 146 h 146"/>
                <a:gd name="T6" fmla="*/ 68 w 68"/>
                <a:gd name="T7" fmla="*/ 5 h 146"/>
                <a:gd name="T8" fmla="*/ 0 60000 65536"/>
                <a:gd name="T9" fmla="*/ 0 60000 65536"/>
                <a:gd name="T10" fmla="*/ 0 60000 65536"/>
                <a:gd name="T11" fmla="*/ 0 60000 65536"/>
                <a:gd name="T12" fmla="*/ 0 w 68"/>
                <a:gd name="T13" fmla="*/ 0 h 146"/>
                <a:gd name="T14" fmla="*/ 68 w 68"/>
                <a:gd name="T15" fmla="*/ 146 h 146"/>
              </a:gdLst>
              <a:ahLst/>
              <a:cxnLst>
                <a:cxn ang="T8">
                  <a:pos x="T0" y="T1"/>
                </a:cxn>
                <a:cxn ang="T9">
                  <a:pos x="T2" y="T3"/>
                </a:cxn>
                <a:cxn ang="T10">
                  <a:pos x="T4" y="T5"/>
                </a:cxn>
                <a:cxn ang="T11">
                  <a:pos x="T6" y="T7"/>
                </a:cxn>
              </a:cxnLst>
              <a:rect l="T12" t="T13" r="T14" b="T15"/>
              <a:pathLst>
                <a:path w="68" h="146">
                  <a:moveTo>
                    <a:pt x="68" y="5"/>
                  </a:moveTo>
                  <a:lnTo>
                    <a:pt x="57" y="0"/>
                  </a:lnTo>
                  <a:lnTo>
                    <a:pt x="0" y="146"/>
                  </a:lnTo>
                  <a:lnTo>
                    <a:pt x="68" y="5"/>
                  </a:lnTo>
                </a:path>
              </a:pathLst>
            </a:custGeom>
            <a:noFill/>
            <a:ln w="0">
              <a:solidFill>
                <a:srgbClr val="000000"/>
              </a:solidFill>
              <a:prstDash val="solid"/>
              <a:round/>
              <a:headEnd/>
              <a:tailEnd/>
            </a:ln>
          </p:spPr>
          <p:txBody>
            <a:bodyPr/>
            <a:lstStyle/>
            <a:p>
              <a:endParaRPr lang="en-US"/>
            </a:p>
          </p:txBody>
        </p:sp>
        <p:sp>
          <p:nvSpPr>
            <p:cNvPr id="254" name="Freeform 252">
              <a:extLst>
                <a:ext uri="{FF2B5EF4-FFF2-40B4-BE49-F238E27FC236}">
                  <a16:creationId xmlns:a16="http://schemas.microsoft.com/office/drawing/2014/main" id="{DD57BBE4-6EEC-48EE-BC46-66765399D80C}"/>
                </a:ext>
              </a:extLst>
            </p:cNvPr>
            <p:cNvSpPr>
              <a:spLocks/>
            </p:cNvSpPr>
            <p:nvPr/>
          </p:nvSpPr>
          <p:spPr bwMode="auto">
            <a:xfrm>
              <a:off x="714" y="3445"/>
              <a:ext cx="9" cy="30"/>
            </a:xfrm>
            <a:custGeom>
              <a:avLst/>
              <a:gdLst>
                <a:gd name="T0" fmla="*/ 57 w 57"/>
                <a:gd name="T1" fmla="*/ 5 h 151"/>
                <a:gd name="T2" fmla="*/ 47 w 57"/>
                <a:gd name="T3" fmla="*/ 0 h 151"/>
                <a:gd name="T4" fmla="*/ 0 w 57"/>
                <a:gd name="T5" fmla="*/ 151 h 151"/>
                <a:gd name="T6" fmla="*/ 57 w 57"/>
                <a:gd name="T7" fmla="*/ 5 h 151"/>
                <a:gd name="T8" fmla="*/ 0 60000 65536"/>
                <a:gd name="T9" fmla="*/ 0 60000 65536"/>
                <a:gd name="T10" fmla="*/ 0 60000 65536"/>
                <a:gd name="T11" fmla="*/ 0 60000 65536"/>
                <a:gd name="T12" fmla="*/ 0 w 57"/>
                <a:gd name="T13" fmla="*/ 0 h 151"/>
                <a:gd name="T14" fmla="*/ 57 w 57"/>
                <a:gd name="T15" fmla="*/ 151 h 151"/>
              </a:gdLst>
              <a:ahLst/>
              <a:cxnLst>
                <a:cxn ang="T8">
                  <a:pos x="T0" y="T1"/>
                </a:cxn>
                <a:cxn ang="T9">
                  <a:pos x="T2" y="T3"/>
                </a:cxn>
                <a:cxn ang="T10">
                  <a:pos x="T4" y="T5"/>
                </a:cxn>
                <a:cxn ang="T11">
                  <a:pos x="T6" y="T7"/>
                </a:cxn>
              </a:cxnLst>
              <a:rect l="T12" t="T13" r="T14" b="T15"/>
              <a:pathLst>
                <a:path w="57" h="151">
                  <a:moveTo>
                    <a:pt x="57" y="5"/>
                  </a:moveTo>
                  <a:lnTo>
                    <a:pt x="47" y="0"/>
                  </a:lnTo>
                  <a:lnTo>
                    <a:pt x="0" y="151"/>
                  </a:lnTo>
                  <a:lnTo>
                    <a:pt x="57" y="5"/>
                  </a:lnTo>
                  <a:close/>
                </a:path>
              </a:pathLst>
            </a:custGeom>
            <a:solidFill>
              <a:srgbClr val="000000"/>
            </a:solidFill>
            <a:ln w="9525">
              <a:noFill/>
              <a:round/>
              <a:headEnd/>
              <a:tailEnd/>
            </a:ln>
          </p:spPr>
          <p:txBody>
            <a:bodyPr/>
            <a:lstStyle/>
            <a:p>
              <a:endParaRPr lang="en-US"/>
            </a:p>
          </p:txBody>
        </p:sp>
        <p:sp>
          <p:nvSpPr>
            <p:cNvPr id="255" name="Freeform 253">
              <a:extLst>
                <a:ext uri="{FF2B5EF4-FFF2-40B4-BE49-F238E27FC236}">
                  <a16:creationId xmlns:a16="http://schemas.microsoft.com/office/drawing/2014/main" id="{D188CF3E-1978-4061-95A7-26E454328010}"/>
                </a:ext>
              </a:extLst>
            </p:cNvPr>
            <p:cNvSpPr>
              <a:spLocks/>
            </p:cNvSpPr>
            <p:nvPr/>
          </p:nvSpPr>
          <p:spPr bwMode="auto">
            <a:xfrm>
              <a:off x="714" y="3445"/>
              <a:ext cx="9" cy="30"/>
            </a:xfrm>
            <a:custGeom>
              <a:avLst/>
              <a:gdLst>
                <a:gd name="T0" fmla="*/ 57 w 57"/>
                <a:gd name="T1" fmla="*/ 5 h 151"/>
                <a:gd name="T2" fmla="*/ 47 w 57"/>
                <a:gd name="T3" fmla="*/ 0 h 151"/>
                <a:gd name="T4" fmla="*/ 0 w 57"/>
                <a:gd name="T5" fmla="*/ 151 h 151"/>
                <a:gd name="T6" fmla="*/ 57 w 57"/>
                <a:gd name="T7" fmla="*/ 5 h 151"/>
                <a:gd name="T8" fmla="*/ 0 60000 65536"/>
                <a:gd name="T9" fmla="*/ 0 60000 65536"/>
                <a:gd name="T10" fmla="*/ 0 60000 65536"/>
                <a:gd name="T11" fmla="*/ 0 60000 65536"/>
                <a:gd name="T12" fmla="*/ 0 w 57"/>
                <a:gd name="T13" fmla="*/ 0 h 151"/>
                <a:gd name="T14" fmla="*/ 57 w 57"/>
                <a:gd name="T15" fmla="*/ 151 h 151"/>
              </a:gdLst>
              <a:ahLst/>
              <a:cxnLst>
                <a:cxn ang="T8">
                  <a:pos x="T0" y="T1"/>
                </a:cxn>
                <a:cxn ang="T9">
                  <a:pos x="T2" y="T3"/>
                </a:cxn>
                <a:cxn ang="T10">
                  <a:pos x="T4" y="T5"/>
                </a:cxn>
                <a:cxn ang="T11">
                  <a:pos x="T6" y="T7"/>
                </a:cxn>
              </a:cxnLst>
              <a:rect l="T12" t="T13" r="T14" b="T15"/>
              <a:pathLst>
                <a:path w="57" h="151">
                  <a:moveTo>
                    <a:pt x="57" y="5"/>
                  </a:moveTo>
                  <a:lnTo>
                    <a:pt x="47" y="0"/>
                  </a:lnTo>
                  <a:lnTo>
                    <a:pt x="0" y="151"/>
                  </a:lnTo>
                  <a:lnTo>
                    <a:pt x="57" y="5"/>
                  </a:lnTo>
                </a:path>
              </a:pathLst>
            </a:custGeom>
            <a:noFill/>
            <a:ln w="0">
              <a:solidFill>
                <a:srgbClr val="000000"/>
              </a:solidFill>
              <a:prstDash val="solid"/>
              <a:round/>
              <a:headEnd/>
              <a:tailEnd/>
            </a:ln>
          </p:spPr>
          <p:txBody>
            <a:bodyPr/>
            <a:lstStyle/>
            <a:p>
              <a:endParaRPr lang="en-US"/>
            </a:p>
          </p:txBody>
        </p:sp>
        <p:sp>
          <p:nvSpPr>
            <p:cNvPr id="256" name="Freeform 254">
              <a:extLst>
                <a:ext uri="{FF2B5EF4-FFF2-40B4-BE49-F238E27FC236}">
                  <a16:creationId xmlns:a16="http://schemas.microsoft.com/office/drawing/2014/main" id="{6F8A4173-D8D5-493B-8717-4D82A8497B87}"/>
                </a:ext>
              </a:extLst>
            </p:cNvPr>
            <p:cNvSpPr>
              <a:spLocks/>
            </p:cNvSpPr>
            <p:nvPr/>
          </p:nvSpPr>
          <p:spPr bwMode="auto">
            <a:xfrm>
              <a:off x="714" y="3444"/>
              <a:ext cx="7" cy="31"/>
            </a:xfrm>
            <a:custGeom>
              <a:avLst/>
              <a:gdLst>
                <a:gd name="T0" fmla="*/ 47 w 47"/>
                <a:gd name="T1" fmla="*/ 4 h 155"/>
                <a:gd name="T2" fmla="*/ 35 w 47"/>
                <a:gd name="T3" fmla="*/ 0 h 155"/>
                <a:gd name="T4" fmla="*/ 0 w 47"/>
                <a:gd name="T5" fmla="*/ 155 h 155"/>
                <a:gd name="T6" fmla="*/ 47 w 47"/>
                <a:gd name="T7" fmla="*/ 4 h 155"/>
                <a:gd name="T8" fmla="*/ 0 60000 65536"/>
                <a:gd name="T9" fmla="*/ 0 60000 65536"/>
                <a:gd name="T10" fmla="*/ 0 60000 65536"/>
                <a:gd name="T11" fmla="*/ 0 60000 65536"/>
                <a:gd name="T12" fmla="*/ 0 w 47"/>
                <a:gd name="T13" fmla="*/ 0 h 155"/>
                <a:gd name="T14" fmla="*/ 47 w 47"/>
                <a:gd name="T15" fmla="*/ 155 h 155"/>
              </a:gdLst>
              <a:ahLst/>
              <a:cxnLst>
                <a:cxn ang="T8">
                  <a:pos x="T0" y="T1"/>
                </a:cxn>
                <a:cxn ang="T9">
                  <a:pos x="T2" y="T3"/>
                </a:cxn>
                <a:cxn ang="T10">
                  <a:pos x="T4" y="T5"/>
                </a:cxn>
                <a:cxn ang="T11">
                  <a:pos x="T6" y="T7"/>
                </a:cxn>
              </a:cxnLst>
              <a:rect l="T12" t="T13" r="T14" b="T15"/>
              <a:pathLst>
                <a:path w="47" h="155">
                  <a:moveTo>
                    <a:pt x="47" y="4"/>
                  </a:moveTo>
                  <a:lnTo>
                    <a:pt x="35" y="0"/>
                  </a:lnTo>
                  <a:lnTo>
                    <a:pt x="0" y="155"/>
                  </a:lnTo>
                  <a:lnTo>
                    <a:pt x="47" y="4"/>
                  </a:lnTo>
                  <a:close/>
                </a:path>
              </a:pathLst>
            </a:custGeom>
            <a:solidFill>
              <a:srgbClr val="000000"/>
            </a:solidFill>
            <a:ln w="9525">
              <a:noFill/>
              <a:round/>
              <a:headEnd/>
              <a:tailEnd/>
            </a:ln>
          </p:spPr>
          <p:txBody>
            <a:bodyPr/>
            <a:lstStyle/>
            <a:p>
              <a:endParaRPr lang="en-US"/>
            </a:p>
          </p:txBody>
        </p:sp>
        <p:sp>
          <p:nvSpPr>
            <p:cNvPr id="257" name="Freeform 255">
              <a:extLst>
                <a:ext uri="{FF2B5EF4-FFF2-40B4-BE49-F238E27FC236}">
                  <a16:creationId xmlns:a16="http://schemas.microsoft.com/office/drawing/2014/main" id="{A5CE4316-40A7-4AA9-84BA-7B4745009776}"/>
                </a:ext>
              </a:extLst>
            </p:cNvPr>
            <p:cNvSpPr>
              <a:spLocks/>
            </p:cNvSpPr>
            <p:nvPr/>
          </p:nvSpPr>
          <p:spPr bwMode="auto">
            <a:xfrm>
              <a:off x="714" y="3444"/>
              <a:ext cx="7" cy="31"/>
            </a:xfrm>
            <a:custGeom>
              <a:avLst/>
              <a:gdLst>
                <a:gd name="T0" fmla="*/ 47 w 47"/>
                <a:gd name="T1" fmla="*/ 4 h 155"/>
                <a:gd name="T2" fmla="*/ 35 w 47"/>
                <a:gd name="T3" fmla="*/ 0 h 155"/>
                <a:gd name="T4" fmla="*/ 0 w 47"/>
                <a:gd name="T5" fmla="*/ 155 h 155"/>
                <a:gd name="T6" fmla="*/ 47 w 47"/>
                <a:gd name="T7" fmla="*/ 4 h 155"/>
                <a:gd name="T8" fmla="*/ 0 60000 65536"/>
                <a:gd name="T9" fmla="*/ 0 60000 65536"/>
                <a:gd name="T10" fmla="*/ 0 60000 65536"/>
                <a:gd name="T11" fmla="*/ 0 60000 65536"/>
                <a:gd name="T12" fmla="*/ 0 w 47"/>
                <a:gd name="T13" fmla="*/ 0 h 155"/>
                <a:gd name="T14" fmla="*/ 47 w 47"/>
                <a:gd name="T15" fmla="*/ 155 h 155"/>
              </a:gdLst>
              <a:ahLst/>
              <a:cxnLst>
                <a:cxn ang="T8">
                  <a:pos x="T0" y="T1"/>
                </a:cxn>
                <a:cxn ang="T9">
                  <a:pos x="T2" y="T3"/>
                </a:cxn>
                <a:cxn ang="T10">
                  <a:pos x="T4" y="T5"/>
                </a:cxn>
                <a:cxn ang="T11">
                  <a:pos x="T6" y="T7"/>
                </a:cxn>
              </a:cxnLst>
              <a:rect l="T12" t="T13" r="T14" b="T15"/>
              <a:pathLst>
                <a:path w="47" h="155">
                  <a:moveTo>
                    <a:pt x="47" y="4"/>
                  </a:moveTo>
                  <a:lnTo>
                    <a:pt x="35" y="0"/>
                  </a:lnTo>
                  <a:lnTo>
                    <a:pt x="0" y="155"/>
                  </a:lnTo>
                  <a:lnTo>
                    <a:pt x="47" y="4"/>
                  </a:lnTo>
                </a:path>
              </a:pathLst>
            </a:custGeom>
            <a:noFill/>
            <a:ln w="0">
              <a:solidFill>
                <a:srgbClr val="000000"/>
              </a:solidFill>
              <a:prstDash val="solid"/>
              <a:round/>
              <a:headEnd/>
              <a:tailEnd/>
            </a:ln>
          </p:spPr>
          <p:txBody>
            <a:bodyPr/>
            <a:lstStyle/>
            <a:p>
              <a:endParaRPr lang="en-US"/>
            </a:p>
          </p:txBody>
        </p:sp>
        <p:sp>
          <p:nvSpPr>
            <p:cNvPr id="258" name="Freeform 256">
              <a:extLst>
                <a:ext uri="{FF2B5EF4-FFF2-40B4-BE49-F238E27FC236}">
                  <a16:creationId xmlns:a16="http://schemas.microsoft.com/office/drawing/2014/main" id="{612AB2D3-120A-4175-9445-265D0C94108E}"/>
                </a:ext>
              </a:extLst>
            </p:cNvPr>
            <p:cNvSpPr>
              <a:spLocks/>
            </p:cNvSpPr>
            <p:nvPr/>
          </p:nvSpPr>
          <p:spPr bwMode="auto">
            <a:xfrm>
              <a:off x="714" y="3443"/>
              <a:ext cx="5" cy="32"/>
            </a:xfrm>
            <a:custGeom>
              <a:avLst/>
              <a:gdLst>
                <a:gd name="T0" fmla="*/ 35 w 35"/>
                <a:gd name="T1" fmla="*/ 3 h 158"/>
                <a:gd name="T2" fmla="*/ 23 w 35"/>
                <a:gd name="T3" fmla="*/ 0 h 158"/>
                <a:gd name="T4" fmla="*/ 0 w 35"/>
                <a:gd name="T5" fmla="*/ 158 h 158"/>
                <a:gd name="T6" fmla="*/ 35 w 35"/>
                <a:gd name="T7" fmla="*/ 3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35" y="3"/>
                  </a:moveTo>
                  <a:lnTo>
                    <a:pt x="23" y="0"/>
                  </a:lnTo>
                  <a:lnTo>
                    <a:pt x="0" y="158"/>
                  </a:lnTo>
                  <a:lnTo>
                    <a:pt x="35" y="3"/>
                  </a:lnTo>
                  <a:close/>
                </a:path>
              </a:pathLst>
            </a:custGeom>
            <a:solidFill>
              <a:srgbClr val="000000"/>
            </a:solidFill>
            <a:ln w="9525">
              <a:noFill/>
              <a:round/>
              <a:headEnd/>
              <a:tailEnd/>
            </a:ln>
          </p:spPr>
          <p:txBody>
            <a:bodyPr/>
            <a:lstStyle/>
            <a:p>
              <a:endParaRPr lang="en-US"/>
            </a:p>
          </p:txBody>
        </p:sp>
        <p:sp>
          <p:nvSpPr>
            <p:cNvPr id="259" name="Freeform 257">
              <a:extLst>
                <a:ext uri="{FF2B5EF4-FFF2-40B4-BE49-F238E27FC236}">
                  <a16:creationId xmlns:a16="http://schemas.microsoft.com/office/drawing/2014/main" id="{845CC646-228C-4F71-92D0-D233E780F3A3}"/>
                </a:ext>
              </a:extLst>
            </p:cNvPr>
            <p:cNvSpPr>
              <a:spLocks/>
            </p:cNvSpPr>
            <p:nvPr/>
          </p:nvSpPr>
          <p:spPr bwMode="auto">
            <a:xfrm>
              <a:off x="714" y="3443"/>
              <a:ext cx="5" cy="32"/>
            </a:xfrm>
            <a:custGeom>
              <a:avLst/>
              <a:gdLst>
                <a:gd name="T0" fmla="*/ 35 w 35"/>
                <a:gd name="T1" fmla="*/ 3 h 158"/>
                <a:gd name="T2" fmla="*/ 23 w 35"/>
                <a:gd name="T3" fmla="*/ 0 h 158"/>
                <a:gd name="T4" fmla="*/ 0 w 35"/>
                <a:gd name="T5" fmla="*/ 158 h 158"/>
                <a:gd name="T6" fmla="*/ 35 w 35"/>
                <a:gd name="T7" fmla="*/ 3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35" y="3"/>
                  </a:moveTo>
                  <a:lnTo>
                    <a:pt x="23" y="0"/>
                  </a:lnTo>
                  <a:lnTo>
                    <a:pt x="0" y="158"/>
                  </a:lnTo>
                  <a:lnTo>
                    <a:pt x="35" y="3"/>
                  </a:lnTo>
                </a:path>
              </a:pathLst>
            </a:custGeom>
            <a:noFill/>
            <a:ln w="0">
              <a:solidFill>
                <a:srgbClr val="000000"/>
              </a:solidFill>
              <a:prstDash val="solid"/>
              <a:round/>
              <a:headEnd/>
              <a:tailEnd/>
            </a:ln>
          </p:spPr>
          <p:txBody>
            <a:bodyPr/>
            <a:lstStyle/>
            <a:p>
              <a:endParaRPr lang="en-US"/>
            </a:p>
          </p:txBody>
        </p:sp>
        <p:sp>
          <p:nvSpPr>
            <p:cNvPr id="260" name="Freeform 258">
              <a:extLst>
                <a:ext uri="{FF2B5EF4-FFF2-40B4-BE49-F238E27FC236}">
                  <a16:creationId xmlns:a16="http://schemas.microsoft.com/office/drawing/2014/main" id="{332D9B00-AC37-4AF0-B8E2-E406089D0BEB}"/>
                </a:ext>
              </a:extLst>
            </p:cNvPr>
            <p:cNvSpPr>
              <a:spLocks/>
            </p:cNvSpPr>
            <p:nvPr/>
          </p:nvSpPr>
          <p:spPr bwMode="auto">
            <a:xfrm>
              <a:off x="714" y="3443"/>
              <a:ext cx="4" cy="32"/>
            </a:xfrm>
            <a:custGeom>
              <a:avLst/>
              <a:gdLst>
                <a:gd name="T0" fmla="*/ 23 w 23"/>
                <a:gd name="T1" fmla="*/ 1 h 159"/>
                <a:gd name="T2" fmla="*/ 12 w 23"/>
                <a:gd name="T3" fmla="*/ 0 h 159"/>
                <a:gd name="T4" fmla="*/ 0 w 23"/>
                <a:gd name="T5" fmla="*/ 159 h 159"/>
                <a:gd name="T6" fmla="*/ 23 w 23"/>
                <a:gd name="T7" fmla="*/ 1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23" y="1"/>
                  </a:moveTo>
                  <a:lnTo>
                    <a:pt x="12" y="0"/>
                  </a:lnTo>
                  <a:lnTo>
                    <a:pt x="0" y="159"/>
                  </a:lnTo>
                  <a:lnTo>
                    <a:pt x="23" y="1"/>
                  </a:lnTo>
                  <a:close/>
                </a:path>
              </a:pathLst>
            </a:custGeom>
            <a:solidFill>
              <a:srgbClr val="000000"/>
            </a:solidFill>
            <a:ln w="9525">
              <a:noFill/>
              <a:round/>
              <a:headEnd/>
              <a:tailEnd/>
            </a:ln>
          </p:spPr>
          <p:txBody>
            <a:bodyPr/>
            <a:lstStyle/>
            <a:p>
              <a:endParaRPr lang="en-US"/>
            </a:p>
          </p:txBody>
        </p:sp>
        <p:sp>
          <p:nvSpPr>
            <p:cNvPr id="261" name="Freeform 259">
              <a:extLst>
                <a:ext uri="{FF2B5EF4-FFF2-40B4-BE49-F238E27FC236}">
                  <a16:creationId xmlns:a16="http://schemas.microsoft.com/office/drawing/2014/main" id="{3D2D1852-B7C9-415E-B5A9-BB5FDC6E82D7}"/>
                </a:ext>
              </a:extLst>
            </p:cNvPr>
            <p:cNvSpPr>
              <a:spLocks/>
            </p:cNvSpPr>
            <p:nvPr/>
          </p:nvSpPr>
          <p:spPr bwMode="auto">
            <a:xfrm>
              <a:off x="714" y="3443"/>
              <a:ext cx="4" cy="32"/>
            </a:xfrm>
            <a:custGeom>
              <a:avLst/>
              <a:gdLst>
                <a:gd name="T0" fmla="*/ 23 w 23"/>
                <a:gd name="T1" fmla="*/ 1 h 159"/>
                <a:gd name="T2" fmla="*/ 12 w 23"/>
                <a:gd name="T3" fmla="*/ 0 h 159"/>
                <a:gd name="T4" fmla="*/ 0 w 23"/>
                <a:gd name="T5" fmla="*/ 159 h 159"/>
                <a:gd name="T6" fmla="*/ 23 w 23"/>
                <a:gd name="T7" fmla="*/ 1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23" y="1"/>
                  </a:moveTo>
                  <a:lnTo>
                    <a:pt x="12" y="0"/>
                  </a:lnTo>
                  <a:lnTo>
                    <a:pt x="0" y="159"/>
                  </a:lnTo>
                  <a:lnTo>
                    <a:pt x="23" y="1"/>
                  </a:lnTo>
                </a:path>
              </a:pathLst>
            </a:custGeom>
            <a:noFill/>
            <a:ln w="0">
              <a:solidFill>
                <a:srgbClr val="000000"/>
              </a:solidFill>
              <a:prstDash val="solid"/>
              <a:round/>
              <a:headEnd/>
              <a:tailEnd/>
            </a:ln>
          </p:spPr>
          <p:txBody>
            <a:bodyPr/>
            <a:lstStyle/>
            <a:p>
              <a:endParaRPr lang="en-US"/>
            </a:p>
          </p:txBody>
        </p:sp>
        <p:sp>
          <p:nvSpPr>
            <p:cNvPr id="262" name="Freeform 260">
              <a:extLst>
                <a:ext uri="{FF2B5EF4-FFF2-40B4-BE49-F238E27FC236}">
                  <a16:creationId xmlns:a16="http://schemas.microsoft.com/office/drawing/2014/main" id="{EA6E3523-D481-415E-88F1-DD17DE553AB7}"/>
                </a:ext>
              </a:extLst>
            </p:cNvPr>
            <p:cNvSpPr>
              <a:spLocks/>
            </p:cNvSpPr>
            <p:nvPr/>
          </p:nvSpPr>
          <p:spPr bwMode="auto">
            <a:xfrm>
              <a:off x="714" y="3443"/>
              <a:ext cx="2" cy="32"/>
            </a:xfrm>
            <a:custGeom>
              <a:avLst/>
              <a:gdLst>
                <a:gd name="T0" fmla="*/ 12 w 12"/>
                <a:gd name="T1" fmla="*/ 1 h 160"/>
                <a:gd name="T2" fmla="*/ 0 w 12"/>
                <a:gd name="T3" fmla="*/ 0 h 160"/>
                <a:gd name="T4" fmla="*/ 0 w 12"/>
                <a:gd name="T5" fmla="*/ 160 h 160"/>
                <a:gd name="T6" fmla="*/ 12 w 12"/>
                <a:gd name="T7" fmla="*/ 1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12" y="1"/>
                  </a:moveTo>
                  <a:lnTo>
                    <a:pt x="0" y="0"/>
                  </a:lnTo>
                  <a:lnTo>
                    <a:pt x="0" y="160"/>
                  </a:lnTo>
                  <a:lnTo>
                    <a:pt x="12" y="1"/>
                  </a:lnTo>
                  <a:close/>
                </a:path>
              </a:pathLst>
            </a:custGeom>
            <a:solidFill>
              <a:srgbClr val="000000"/>
            </a:solidFill>
            <a:ln w="9525">
              <a:noFill/>
              <a:round/>
              <a:headEnd/>
              <a:tailEnd/>
            </a:ln>
          </p:spPr>
          <p:txBody>
            <a:bodyPr/>
            <a:lstStyle/>
            <a:p>
              <a:endParaRPr lang="en-US"/>
            </a:p>
          </p:txBody>
        </p:sp>
        <p:sp>
          <p:nvSpPr>
            <p:cNvPr id="263" name="Freeform 261">
              <a:extLst>
                <a:ext uri="{FF2B5EF4-FFF2-40B4-BE49-F238E27FC236}">
                  <a16:creationId xmlns:a16="http://schemas.microsoft.com/office/drawing/2014/main" id="{8838131D-7793-4D19-973B-B3847245AC01}"/>
                </a:ext>
              </a:extLst>
            </p:cNvPr>
            <p:cNvSpPr>
              <a:spLocks/>
            </p:cNvSpPr>
            <p:nvPr/>
          </p:nvSpPr>
          <p:spPr bwMode="auto">
            <a:xfrm>
              <a:off x="714" y="3443"/>
              <a:ext cx="2" cy="32"/>
            </a:xfrm>
            <a:custGeom>
              <a:avLst/>
              <a:gdLst>
                <a:gd name="T0" fmla="*/ 12 w 12"/>
                <a:gd name="T1" fmla="*/ 1 h 160"/>
                <a:gd name="T2" fmla="*/ 0 w 12"/>
                <a:gd name="T3" fmla="*/ 0 h 160"/>
                <a:gd name="T4" fmla="*/ 0 w 12"/>
                <a:gd name="T5" fmla="*/ 160 h 160"/>
                <a:gd name="T6" fmla="*/ 12 w 12"/>
                <a:gd name="T7" fmla="*/ 1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12" y="1"/>
                  </a:moveTo>
                  <a:lnTo>
                    <a:pt x="0" y="0"/>
                  </a:lnTo>
                  <a:lnTo>
                    <a:pt x="0" y="160"/>
                  </a:lnTo>
                  <a:lnTo>
                    <a:pt x="12" y="1"/>
                  </a:lnTo>
                </a:path>
              </a:pathLst>
            </a:custGeom>
            <a:noFill/>
            <a:ln w="0">
              <a:solidFill>
                <a:srgbClr val="000000"/>
              </a:solidFill>
              <a:prstDash val="solid"/>
              <a:round/>
              <a:headEnd/>
              <a:tailEnd/>
            </a:ln>
          </p:spPr>
          <p:txBody>
            <a:bodyPr/>
            <a:lstStyle/>
            <a:p>
              <a:endParaRPr lang="en-US"/>
            </a:p>
          </p:txBody>
        </p:sp>
        <p:sp>
          <p:nvSpPr>
            <p:cNvPr id="264" name="Freeform 262">
              <a:extLst>
                <a:ext uri="{FF2B5EF4-FFF2-40B4-BE49-F238E27FC236}">
                  <a16:creationId xmlns:a16="http://schemas.microsoft.com/office/drawing/2014/main" id="{BFDB479A-54B4-472B-9F94-409D680CCE12}"/>
                </a:ext>
              </a:extLst>
            </p:cNvPr>
            <p:cNvSpPr>
              <a:spLocks/>
            </p:cNvSpPr>
            <p:nvPr/>
          </p:nvSpPr>
          <p:spPr bwMode="auto">
            <a:xfrm>
              <a:off x="712" y="3443"/>
              <a:ext cx="2" cy="32"/>
            </a:xfrm>
            <a:custGeom>
              <a:avLst/>
              <a:gdLst>
                <a:gd name="T0" fmla="*/ 12 w 12"/>
                <a:gd name="T1" fmla="*/ 0 h 160"/>
                <a:gd name="T2" fmla="*/ 0 w 12"/>
                <a:gd name="T3" fmla="*/ 1 h 160"/>
                <a:gd name="T4" fmla="*/ 12 w 12"/>
                <a:gd name="T5" fmla="*/ 160 h 160"/>
                <a:gd name="T6" fmla="*/ 12 w 12"/>
                <a:gd name="T7" fmla="*/ 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12" y="0"/>
                  </a:moveTo>
                  <a:lnTo>
                    <a:pt x="0" y="1"/>
                  </a:lnTo>
                  <a:lnTo>
                    <a:pt x="12" y="160"/>
                  </a:lnTo>
                  <a:lnTo>
                    <a:pt x="12" y="0"/>
                  </a:lnTo>
                  <a:close/>
                </a:path>
              </a:pathLst>
            </a:custGeom>
            <a:solidFill>
              <a:srgbClr val="000000"/>
            </a:solidFill>
            <a:ln w="9525">
              <a:noFill/>
              <a:round/>
              <a:headEnd/>
              <a:tailEnd/>
            </a:ln>
          </p:spPr>
          <p:txBody>
            <a:bodyPr/>
            <a:lstStyle/>
            <a:p>
              <a:endParaRPr lang="en-US"/>
            </a:p>
          </p:txBody>
        </p:sp>
        <p:sp>
          <p:nvSpPr>
            <p:cNvPr id="265" name="Freeform 263">
              <a:extLst>
                <a:ext uri="{FF2B5EF4-FFF2-40B4-BE49-F238E27FC236}">
                  <a16:creationId xmlns:a16="http://schemas.microsoft.com/office/drawing/2014/main" id="{B2C72EFF-2C4F-4534-9789-F0915EA2B7A0}"/>
                </a:ext>
              </a:extLst>
            </p:cNvPr>
            <p:cNvSpPr>
              <a:spLocks/>
            </p:cNvSpPr>
            <p:nvPr/>
          </p:nvSpPr>
          <p:spPr bwMode="auto">
            <a:xfrm>
              <a:off x="712" y="3443"/>
              <a:ext cx="2" cy="32"/>
            </a:xfrm>
            <a:custGeom>
              <a:avLst/>
              <a:gdLst>
                <a:gd name="T0" fmla="*/ 12 w 12"/>
                <a:gd name="T1" fmla="*/ 0 h 160"/>
                <a:gd name="T2" fmla="*/ 0 w 12"/>
                <a:gd name="T3" fmla="*/ 1 h 160"/>
                <a:gd name="T4" fmla="*/ 12 w 12"/>
                <a:gd name="T5" fmla="*/ 160 h 160"/>
                <a:gd name="T6" fmla="*/ 12 w 12"/>
                <a:gd name="T7" fmla="*/ 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12" y="0"/>
                  </a:moveTo>
                  <a:lnTo>
                    <a:pt x="0" y="1"/>
                  </a:lnTo>
                  <a:lnTo>
                    <a:pt x="12" y="160"/>
                  </a:lnTo>
                  <a:lnTo>
                    <a:pt x="12" y="0"/>
                  </a:lnTo>
                </a:path>
              </a:pathLst>
            </a:custGeom>
            <a:noFill/>
            <a:ln w="0">
              <a:solidFill>
                <a:srgbClr val="000000"/>
              </a:solidFill>
              <a:prstDash val="solid"/>
              <a:round/>
              <a:headEnd/>
              <a:tailEnd/>
            </a:ln>
          </p:spPr>
          <p:txBody>
            <a:bodyPr/>
            <a:lstStyle/>
            <a:p>
              <a:endParaRPr lang="en-US"/>
            </a:p>
          </p:txBody>
        </p:sp>
        <p:sp>
          <p:nvSpPr>
            <p:cNvPr id="266" name="Freeform 264">
              <a:extLst>
                <a:ext uri="{FF2B5EF4-FFF2-40B4-BE49-F238E27FC236}">
                  <a16:creationId xmlns:a16="http://schemas.microsoft.com/office/drawing/2014/main" id="{EFBDA3F8-FE2B-4686-B1CF-F08A0122192F}"/>
                </a:ext>
              </a:extLst>
            </p:cNvPr>
            <p:cNvSpPr>
              <a:spLocks/>
            </p:cNvSpPr>
            <p:nvPr/>
          </p:nvSpPr>
          <p:spPr bwMode="auto">
            <a:xfrm>
              <a:off x="710" y="3443"/>
              <a:ext cx="4" cy="32"/>
            </a:xfrm>
            <a:custGeom>
              <a:avLst/>
              <a:gdLst>
                <a:gd name="T0" fmla="*/ 12 w 24"/>
                <a:gd name="T1" fmla="*/ 0 h 159"/>
                <a:gd name="T2" fmla="*/ 0 w 24"/>
                <a:gd name="T3" fmla="*/ 1 h 159"/>
                <a:gd name="T4" fmla="*/ 24 w 24"/>
                <a:gd name="T5" fmla="*/ 159 h 159"/>
                <a:gd name="T6" fmla="*/ 12 w 24"/>
                <a:gd name="T7" fmla="*/ 0 h 159"/>
                <a:gd name="T8" fmla="*/ 0 60000 65536"/>
                <a:gd name="T9" fmla="*/ 0 60000 65536"/>
                <a:gd name="T10" fmla="*/ 0 60000 65536"/>
                <a:gd name="T11" fmla="*/ 0 60000 65536"/>
                <a:gd name="T12" fmla="*/ 0 w 24"/>
                <a:gd name="T13" fmla="*/ 0 h 159"/>
                <a:gd name="T14" fmla="*/ 24 w 24"/>
                <a:gd name="T15" fmla="*/ 159 h 159"/>
              </a:gdLst>
              <a:ahLst/>
              <a:cxnLst>
                <a:cxn ang="T8">
                  <a:pos x="T0" y="T1"/>
                </a:cxn>
                <a:cxn ang="T9">
                  <a:pos x="T2" y="T3"/>
                </a:cxn>
                <a:cxn ang="T10">
                  <a:pos x="T4" y="T5"/>
                </a:cxn>
                <a:cxn ang="T11">
                  <a:pos x="T6" y="T7"/>
                </a:cxn>
              </a:cxnLst>
              <a:rect l="T12" t="T13" r="T14" b="T15"/>
              <a:pathLst>
                <a:path w="24" h="159">
                  <a:moveTo>
                    <a:pt x="12" y="0"/>
                  </a:moveTo>
                  <a:lnTo>
                    <a:pt x="0" y="1"/>
                  </a:lnTo>
                  <a:lnTo>
                    <a:pt x="24" y="159"/>
                  </a:lnTo>
                  <a:lnTo>
                    <a:pt x="12" y="0"/>
                  </a:lnTo>
                  <a:close/>
                </a:path>
              </a:pathLst>
            </a:custGeom>
            <a:solidFill>
              <a:srgbClr val="000000"/>
            </a:solidFill>
            <a:ln w="9525">
              <a:noFill/>
              <a:round/>
              <a:headEnd/>
              <a:tailEnd/>
            </a:ln>
          </p:spPr>
          <p:txBody>
            <a:bodyPr/>
            <a:lstStyle/>
            <a:p>
              <a:endParaRPr lang="en-US"/>
            </a:p>
          </p:txBody>
        </p:sp>
        <p:sp>
          <p:nvSpPr>
            <p:cNvPr id="267" name="Freeform 265">
              <a:extLst>
                <a:ext uri="{FF2B5EF4-FFF2-40B4-BE49-F238E27FC236}">
                  <a16:creationId xmlns:a16="http://schemas.microsoft.com/office/drawing/2014/main" id="{C583DAAE-C5C8-4498-9499-E4F9B53B963A}"/>
                </a:ext>
              </a:extLst>
            </p:cNvPr>
            <p:cNvSpPr>
              <a:spLocks/>
            </p:cNvSpPr>
            <p:nvPr/>
          </p:nvSpPr>
          <p:spPr bwMode="auto">
            <a:xfrm>
              <a:off x="710" y="3443"/>
              <a:ext cx="4" cy="32"/>
            </a:xfrm>
            <a:custGeom>
              <a:avLst/>
              <a:gdLst>
                <a:gd name="T0" fmla="*/ 12 w 24"/>
                <a:gd name="T1" fmla="*/ 0 h 159"/>
                <a:gd name="T2" fmla="*/ 0 w 24"/>
                <a:gd name="T3" fmla="*/ 1 h 159"/>
                <a:gd name="T4" fmla="*/ 24 w 24"/>
                <a:gd name="T5" fmla="*/ 159 h 159"/>
                <a:gd name="T6" fmla="*/ 12 w 24"/>
                <a:gd name="T7" fmla="*/ 0 h 159"/>
                <a:gd name="T8" fmla="*/ 0 60000 65536"/>
                <a:gd name="T9" fmla="*/ 0 60000 65536"/>
                <a:gd name="T10" fmla="*/ 0 60000 65536"/>
                <a:gd name="T11" fmla="*/ 0 60000 65536"/>
                <a:gd name="T12" fmla="*/ 0 w 24"/>
                <a:gd name="T13" fmla="*/ 0 h 159"/>
                <a:gd name="T14" fmla="*/ 24 w 24"/>
                <a:gd name="T15" fmla="*/ 159 h 159"/>
              </a:gdLst>
              <a:ahLst/>
              <a:cxnLst>
                <a:cxn ang="T8">
                  <a:pos x="T0" y="T1"/>
                </a:cxn>
                <a:cxn ang="T9">
                  <a:pos x="T2" y="T3"/>
                </a:cxn>
                <a:cxn ang="T10">
                  <a:pos x="T4" y="T5"/>
                </a:cxn>
                <a:cxn ang="T11">
                  <a:pos x="T6" y="T7"/>
                </a:cxn>
              </a:cxnLst>
              <a:rect l="T12" t="T13" r="T14" b="T15"/>
              <a:pathLst>
                <a:path w="24" h="159">
                  <a:moveTo>
                    <a:pt x="12" y="0"/>
                  </a:moveTo>
                  <a:lnTo>
                    <a:pt x="0" y="1"/>
                  </a:lnTo>
                  <a:lnTo>
                    <a:pt x="24" y="159"/>
                  </a:lnTo>
                  <a:lnTo>
                    <a:pt x="12" y="0"/>
                  </a:lnTo>
                </a:path>
              </a:pathLst>
            </a:custGeom>
            <a:noFill/>
            <a:ln w="0">
              <a:solidFill>
                <a:srgbClr val="000000"/>
              </a:solidFill>
              <a:prstDash val="solid"/>
              <a:round/>
              <a:headEnd/>
              <a:tailEnd/>
            </a:ln>
          </p:spPr>
          <p:txBody>
            <a:bodyPr/>
            <a:lstStyle/>
            <a:p>
              <a:endParaRPr lang="en-US"/>
            </a:p>
          </p:txBody>
        </p:sp>
        <p:sp>
          <p:nvSpPr>
            <p:cNvPr id="268" name="Freeform 266">
              <a:extLst>
                <a:ext uri="{FF2B5EF4-FFF2-40B4-BE49-F238E27FC236}">
                  <a16:creationId xmlns:a16="http://schemas.microsoft.com/office/drawing/2014/main" id="{BBA5FE96-E456-4E08-B895-13A7350C2008}"/>
                </a:ext>
              </a:extLst>
            </p:cNvPr>
            <p:cNvSpPr>
              <a:spLocks/>
            </p:cNvSpPr>
            <p:nvPr/>
          </p:nvSpPr>
          <p:spPr bwMode="auto">
            <a:xfrm>
              <a:off x="708" y="3443"/>
              <a:ext cx="6" cy="32"/>
            </a:xfrm>
            <a:custGeom>
              <a:avLst/>
              <a:gdLst>
                <a:gd name="T0" fmla="*/ 10 w 34"/>
                <a:gd name="T1" fmla="*/ 0 h 158"/>
                <a:gd name="T2" fmla="*/ 0 w 34"/>
                <a:gd name="T3" fmla="*/ 3 h 158"/>
                <a:gd name="T4" fmla="*/ 34 w 34"/>
                <a:gd name="T5" fmla="*/ 158 h 158"/>
                <a:gd name="T6" fmla="*/ 10 w 34"/>
                <a:gd name="T7" fmla="*/ 0 h 158"/>
                <a:gd name="T8" fmla="*/ 0 60000 65536"/>
                <a:gd name="T9" fmla="*/ 0 60000 65536"/>
                <a:gd name="T10" fmla="*/ 0 60000 65536"/>
                <a:gd name="T11" fmla="*/ 0 60000 65536"/>
                <a:gd name="T12" fmla="*/ 0 w 34"/>
                <a:gd name="T13" fmla="*/ 0 h 158"/>
                <a:gd name="T14" fmla="*/ 34 w 34"/>
                <a:gd name="T15" fmla="*/ 158 h 158"/>
              </a:gdLst>
              <a:ahLst/>
              <a:cxnLst>
                <a:cxn ang="T8">
                  <a:pos x="T0" y="T1"/>
                </a:cxn>
                <a:cxn ang="T9">
                  <a:pos x="T2" y="T3"/>
                </a:cxn>
                <a:cxn ang="T10">
                  <a:pos x="T4" y="T5"/>
                </a:cxn>
                <a:cxn ang="T11">
                  <a:pos x="T6" y="T7"/>
                </a:cxn>
              </a:cxnLst>
              <a:rect l="T12" t="T13" r="T14" b="T15"/>
              <a:pathLst>
                <a:path w="34" h="158">
                  <a:moveTo>
                    <a:pt x="10" y="0"/>
                  </a:moveTo>
                  <a:lnTo>
                    <a:pt x="0" y="3"/>
                  </a:lnTo>
                  <a:lnTo>
                    <a:pt x="34" y="158"/>
                  </a:lnTo>
                  <a:lnTo>
                    <a:pt x="10" y="0"/>
                  </a:lnTo>
                  <a:close/>
                </a:path>
              </a:pathLst>
            </a:custGeom>
            <a:solidFill>
              <a:srgbClr val="000000"/>
            </a:solidFill>
            <a:ln w="9525">
              <a:noFill/>
              <a:round/>
              <a:headEnd/>
              <a:tailEnd/>
            </a:ln>
          </p:spPr>
          <p:txBody>
            <a:bodyPr/>
            <a:lstStyle/>
            <a:p>
              <a:endParaRPr lang="en-US"/>
            </a:p>
          </p:txBody>
        </p:sp>
        <p:sp>
          <p:nvSpPr>
            <p:cNvPr id="269" name="Freeform 267">
              <a:extLst>
                <a:ext uri="{FF2B5EF4-FFF2-40B4-BE49-F238E27FC236}">
                  <a16:creationId xmlns:a16="http://schemas.microsoft.com/office/drawing/2014/main" id="{716BE6E3-2D17-4FC2-91D5-FAA970F7AA7A}"/>
                </a:ext>
              </a:extLst>
            </p:cNvPr>
            <p:cNvSpPr>
              <a:spLocks/>
            </p:cNvSpPr>
            <p:nvPr/>
          </p:nvSpPr>
          <p:spPr bwMode="auto">
            <a:xfrm>
              <a:off x="708" y="3443"/>
              <a:ext cx="6" cy="32"/>
            </a:xfrm>
            <a:custGeom>
              <a:avLst/>
              <a:gdLst>
                <a:gd name="T0" fmla="*/ 10 w 34"/>
                <a:gd name="T1" fmla="*/ 0 h 158"/>
                <a:gd name="T2" fmla="*/ 0 w 34"/>
                <a:gd name="T3" fmla="*/ 3 h 158"/>
                <a:gd name="T4" fmla="*/ 34 w 34"/>
                <a:gd name="T5" fmla="*/ 158 h 158"/>
                <a:gd name="T6" fmla="*/ 10 w 34"/>
                <a:gd name="T7" fmla="*/ 0 h 158"/>
                <a:gd name="T8" fmla="*/ 0 60000 65536"/>
                <a:gd name="T9" fmla="*/ 0 60000 65536"/>
                <a:gd name="T10" fmla="*/ 0 60000 65536"/>
                <a:gd name="T11" fmla="*/ 0 60000 65536"/>
                <a:gd name="T12" fmla="*/ 0 w 34"/>
                <a:gd name="T13" fmla="*/ 0 h 158"/>
                <a:gd name="T14" fmla="*/ 34 w 34"/>
                <a:gd name="T15" fmla="*/ 158 h 158"/>
              </a:gdLst>
              <a:ahLst/>
              <a:cxnLst>
                <a:cxn ang="T8">
                  <a:pos x="T0" y="T1"/>
                </a:cxn>
                <a:cxn ang="T9">
                  <a:pos x="T2" y="T3"/>
                </a:cxn>
                <a:cxn ang="T10">
                  <a:pos x="T4" y="T5"/>
                </a:cxn>
                <a:cxn ang="T11">
                  <a:pos x="T6" y="T7"/>
                </a:cxn>
              </a:cxnLst>
              <a:rect l="T12" t="T13" r="T14" b="T15"/>
              <a:pathLst>
                <a:path w="34" h="158">
                  <a:moveTo>
                    <a:pt x="10" y="0"/>
                  </a:moveTo>
                  <a:lnTo>
                    <a:pt x="0" y="3"/>
                  </a:lnTo>
                  <a:lnTo>
                    <a:pt x="34" y="158"/>
                  </a:lnTo>
                  <a:lnTo>
                    <a:pt x="10" y="0"/>
                  </a:lnTo>
                </a:path>
              </a:pathLst>
            </a:custGeom>
            <a:noFill/>
            <a:ln w="0">
              <a:solidFill>
                <a:srgbClr val="000000"/>
              </a:solidFill>
              <a:prstDash val="solid"/>
              <a:round/>
              <a:headEnd/>
              <a:tailEnd/>
            </a:ln>
          </p:spPr>
          <p:txBody>
            <a:bodyPr/>
            <a:lstStyle/>
            <a:p>
              <a:endParaRPr lang="en-US"/>
            </a:p>
          </p:txBody>
        </p:sp>
        <p:sp>
          <p:nvSpPr>
            <p:cNvPr id="270" name="Freeform 268">
              <a:extLst>
                <a:ext uri="{FF2B5EF4-FFF2-40B4-BE49-F238E27FC236}">
                  <a16:creationId xmlns:a16="http://schemas.microsoft.com/office/drawing/2014/main" id="{6FDE4844-ACC9-4BFB-A418-F184C7344360}"/>
                </a:ext>
              </a:extLst>
            </p:cNvPr>
            <p:cNvSpPr>
              <a:spLocks/>
            </p:cNvSpPr>
            <p:nvPr/>
          </p:nvSpPr>
          <p:spPr bwMode="auto">
            <a:xfrm>
              <a:off x="706" y="3444"/>
              <a:ext cx="8" cy="31"/>
            </a:xfrm>
            <a:custGeom>
              <a:avLst/>
              <a:gdLst>
                <a:gd name="T0" fmla="*/ 12 w 46"/>
                <a:gd name="T1" fmla="*/ 0 h 155"/>
                <a:gd name="T2" fmla="*/ 0 w 46"/>
                <a:gd name="T3" fmla="*/ 4 h 155"/>
                <a:gd name="T4" fmla="*/ 46 w 46"/>
                <a:gd name="T5" fmla="*/ 155 h 155"/>
                <a:gd name="T6" fmla="*/ 12 w 46"/>
                <a:gd name="T7" fmla="*/ 0 h 155"/>
                <a:gd name="T8" fmla="*/ 0 60000 65536"/>
                <a:gd name="T9" fmla="*/ 0 60000 65536"/>
                <a:gd name="T10" fmla="*/ 0 60000 65536"/>
                <a:gd name="T11" fmla="*/ 0 60000 65536"/>
                <a:gd name="T12" fmla="*/ 0 w 46"/>
                <a:gd name="T13" fmla="*/ 0 h 155"/>
                <a:gd name="T14" fmla="*/ 46 w 46"/>
                <a:gd name="T15" fmla="*/ 155 h 155"/>
              </a:gdLst>
              <a:ahLst/>
              <a:cxnLst>
                <a:cxn ang="T8">
                  <a:pos x="T0" y="T1"/>
                </a:cxn>
                <a:cxn ang="T9">
                  <a:pos x="T2" y="T3"/>
                </a:cxn>
                <a:cxn ang="T10">
                  <a:pos x="T4" y="T5"/>
                </a:cxn>
                <a:cxn ang="T11">
                  <a:pos x="T6" y="T7"/>
                </a:cxn>
              </a:cxnLst>
              <a:rect l="T12" t="T13" r="T14" b="T15"/>
              <a:pathLst>
                <a:path w="46" h="155">
                  <a:moveTo>
                    <a:pt x="12" y="0"/>
                  </a:moveTo>
                  <a:lnTo>
                    <a:pt x="0" y="4"/>
                  </a:lnTo>
                  <a:lnTo>
                    <a:pt x="46" y="155"/>
                  </a:lnTo>
                  <a:lnTo>
                    <a:pt x="12" y="0"/>
                  </a:lnTo>
                  <a:close/>
                </a:path>
              </a:pathLst>
            </a:custGeom>
            <a:solidFill>
              <a:srgbClr val="000000"/>
            </a:solidFill>
            <a:ln w="9525">
              <a:noFill/>
              <a:round/>
              <a:headEnd/>
              <a:tailEnd/>
            </a:ln>
          </p:spPr>
          <p:txBody>
            <a:bodyPr/>
            <a:lstStyle/>
            <a:p>
              <a:endParaRPr lang="en-US"/>
            </a:p>
          </p:txBody>
        </p:sp>
        <p:sp>
          <p:nvSpPr>
            <p:cNvPr id="271" name="Freeform 269">
              <a:extLst>
                <a:ext uri="{FF2B5EF4-FFF2-40B4-BE49-F238E27FC236}">
                  <a16:creationId xmlns:a16="http://schemas.microsoft.com/office/drawing/2014/main" id="{6BC999EB-6A56-4331-8732-6C6F7CE73895}"/>
                </a:ext>
              </a:extLst>
            </p:cNvPr>
            <p:cNvSpPr>
              <a:spLocks/>
            </p:cNvSpPr>
            <p:nvPr/>
          </p:nvSpPr>
          <p:spPr bwMode="auto">
            <a:xfrm>
              <a:off x="706" y="3444"/>
              <a:ext cx="8" cy="31"/>
            </a:xfrm>
            <a:custGeom>
              <a:avLst/>
              <a:gdLst>
                <a:gd name="T0" fmla="*/ 12 w 46"/>
                <a:gd name="T1" fmla="*/ 0 h 155"/>
                <a:gd name="T2" fmla="*/ 0 w 46"/>
                <a:gd name="T3" fmla="*/ 4 h 155"/>
                <a:gd name="T4" fmla="*/ 46 w 46"/>
                <a:gd name="T5" fmla="*/ 155 h 155"/>
                <a:gd name="T6" fmla="*/ 12 w 46"/>
                <a:gd name="T7" fmla="*/ 0 h 155"/>
                <a:gd name="T8" fmla="*/ 0 60000 65536"/>
                <a:gd name="T9" fmla="*/ 0 60000 65536"/>
                <a:gd name="T10" fmla="*/ 0 60000 65536"/>
                <a:gd name="T11" fmla="*/ 0 60000 65536"/>
                <a:gd name="T12" fmla="*/ 0 w 46"/>
                <a:gd name="T13" fmla="*/ 0 h 155"/>
                <a:gd name="T14" fmla="*/ 46 w 46"/>
                <a:gd name="T15" fmla="*/ 155 h 155"/>
              </a:gdLst>
              <a:ahLst/>
              <a:cxnLst>
                <a:cxn ang="T8">
                  <a:pos x="T0" y="T1"/>
                </a:cxn>
                <a:cxn ang="T9">
                  <a:pos x="T2" y="T3"/>
                </a:cxn>
                <a:cxn ang="T10">
                  <a:pos x="T4" y="T5"/>
                </a:cxn>
                <a:cxn ang="T11">
                  <a:pos x="T6" y="T7"/>
                </a:cxn>
              </a:cxnLst>
              <a:rect l="T12" t="T13" r="T14" b="T15"/>
              <a:pathLst>
                <a:path w="46" h="155">
                  <a:moveTo>
                    <a:pt x="12" y="0"/>
                  </a:moveTo>
                  <a:lnTo>
                    <a:pt x="0" y="4"/>
                  </a:lnTo>
                  <a:lnTo>
                    <a:pt x="46" y="155"/>
                  </a:lnTo>
                  <a:lnTo>
                    <a:pt x="12" y="0"/>
                  </a:lnTo>
                </a:path>
              </a:pathLst>
            </a:custGeom>
            <a:noFill/>
            <a:ln w="0">
              <a:solidFill>
                <a:srgbClr val="000000"/>
              </a:solidFill>
              <a:prstDash val="solid"/>
              <a:round/>
              <a:headEnd/>
              <a:tailEnd/>
            </a:ln>
          </p:spPr>
          <p:txBody>
            <a:bodyPr/>
            <a:lstStyle/>
            <a:p>
              <a:endParaRPr lang="en-US"/>
            </a:p>
          </p:txBody>
        </p:sp>
        <p:sp>
          <p:nvSpPr>
            <p:cNvPr id="272" name="Freeform 270">
              <a:extLst>
                <a:ext uri="{FF2B5EF4-FFF2-40B4-BE49-F238E27FC236}">
                  <a16:creationId xmlns:a16="http://schemas.microsoft.com/office/drawing/2014/main" id="{DA78F7AE-35C3-4D9B-B256-F3F446F5B7B6}"/>
                </a:ext>
              </a:extLst>
            </p:cNvPr>
            <p:cNvSpPr>
              <a:spLocks/>
            </p:cNvSpPr>
            <p:nvPr/>
          </p:nvSpPr>
          <p:spPr bwMode="auto">
            <a:xfrm>
              <a:off x="704" y="3445"/>
              <a:ext cx="10" cy="30"/>
            </a:xfrm>
            <a:custGeom>
              <a:avLst/>
              <a:gdLst>
                <a:gd name="T0" fmla="*/ 11 w 57"/>
                <a:gd name="T1" fmla="*/ 0 h 151"/>
                <a:gd name="T2" fmla="*/ 0 w 57"/>
                <a:gd name="T3" fmla="*/ 5 h 151"/>
                <a:gd name="T4" fmla="*/ 57 w 57"/>
                <a:gd name="T5" fmla="*/ 151 h 151"/>
                <a:gd name="T6" fmla="*/ 11 w 57"/>
                <a:gd name="T7" fmla="*/ 0 h 151"/>
                <a:gd name="T8" fmla="*/ 0 60000 65536"/>
                <a:gd name="T9" fmla="*/ 0 60000 65536"/>
                <a:gd name="T10" fmla="*/ 0 60000 65536"/>
                <a:gd name="T11" fmla="*/ 0 60000 65536"/>
                <a:gd name="T12" fmla="*/ 0 w 57"/>
                <a:gd name="T13" fmla="*/ 0 h 151"/>
                <a:gd name="T14" fmla="*/ 57 w 57"/>
                <a:gd name="T15" fmla="*/ 151 h 151"/>
              </a:gdLst>
              <a:ahLst/>
              <a:cxnLst>
                <a:cxn ang="T8">
                  <a:pos x="T0" y="T1"/>
                </a:cxn>
                <a:cxn ang="T9">
                  <a:pos x="T2" y="T3"/>
                </a:cxn>
                <a:cxn ang="T10">
                  <a:pos x="T4" y="T5"/>
                </a:cxn>
                <a:cxn ang="T11">
                  <a:pos x="T6" y="T7"/>
                </a:cxn>
              </a:cxnLst>
              <a:rect l="T12" t="T13" r="T14" b="T15"/>
              <a:pathLst>
                <a:path w="57" h="151">
                  <a:moveTo>
                    <a:pt x="11" y="0"/>
                  </a:moveTo>
                  <a:lnTo>
                    <a:pt x="0" y="5"/>
                  </a:lnTo>
                  <a:lnTo>
                    <a:pt x="57" y="151"/>
                  </a:lnTo>
                  <a:lnTo>
                    <a:pt x="11" y="0"/>
                  </a:lnTo>
                  <a:close/>
                </a:path>
              </a:pathLst>
            </a:custGeom>
            <a:solidFill>
              <a:srgbClr val="000000"/>
            </a:solidFill>
            <a:ln w="9525">
              <a:noFill/>
              <a:round/>
              <a:headEnd/>
              <a:tailEnd/>
            </a:ln>
          </p:spPr>
          <p:txBody>
            <a:bodyPr/>
            <a:lstStyle/>
            <a:p>
              <a:endParaRPr lang="en-US"/>
            </a:p>
          </p:txBody>
        </p:sp>
        <p:sp>
          <p:nvSpPr>
            <p:cNvPr id="273" name="Freeform 271">
              <a:extLst>
                <a:ext uri="{FF2B5EF4-FFF2-40B4-BE49-F238E27FC236}">
                  <a16:creationId xmlns:a16="http://schemas.microsoft.com/office/drawing/2014/main" id="{9B3859B3-D1BB-4A82-BAB8-BB0D4B079E0F}"/>
                </a:ext>
              </a:extLst>
            </p:cNvPr>
            <p:cNvSpPr>
              <a:spLocks/>
            </p:cNvSpPr>
            <p:nvPr/>
          </p:nvSpPr>
          <p:spPr bwMode="auto">
            <a:xfrm>
              <a:off x="704" y="3445"/>
              <a:ext cx="10" cy="30"/>
            </a:xfrm>
            <a:custGeom>
              <a:avLst/>
              <a:gdLst>
                <a:gd name="T0" fmla="*/ 11 w 57"/>
                <a:gd name="T1" fmla="*/ 0 h 151"/>
                <a:gd name="T2" fmla="*/ 0 w 57"/>
                <a:gd name="T3" fmla="*/ 5 h 151"/>
                <a:gd name="T4" fmla="*/ 57 w 57"/>
                <a:gd name="T5" fmla="*/ 151 h 151"/>
                <a:gd name="T6" fmla="*/ 11 w 57"/>
                <a:gd name="T7" fmla="*/ 0 h 151"/>
                <a:gd name="T8" fmla="*/ 0 60000 65536"/>
                <a:gd name="T9" fmla="*/ 0 60000 65536"/>
                <a:gd name="T10" fmla="*/ 0 60000 65536"/>
                <a:gd name="T11" fmla="*/ 0 60000 65536"/>
                <a:gd name="T12" fmla="*/ 0 w 57"/>
                <a:gd name="T13" fmla="*/ 0 h 151"/>
                <a:gd name="T14" fmla="*/ 57 w 57"/>
                <a:gd name="T15" fmla="*/ 151 h 151"/>
              </a:gdLst>
              <a:ahLst/>
              <a:cxnLst>
                <a:cxn ang="T8">
                  <a:pos x="T0" y="T1"/>
                </a:cxn>
                <a:cxn ang="T9">
                  <a:pos x="T2" y="T3"/>
                </a:cxn>
                <a:cxn ang="T10">
                  <a:pos x="T4" y="T5"/>
                </a:cxn>
                <a:cxn ang="T11">
                  <a:pos x="T6" y="T7"/>
                </a:cxn>
              </a:cxnLst>
              <a:rect l="T12" t="T13" r="T14" b="T15"/>
              <a:pathLst>
                <a:path w="57" h="151">
                  <a:moveTo>
                    <a:pt x="11" y="0"/>
                  </a:moveTo>
                  <a:lnTo>
                    <a:pt x="0" y="5"/>
                  </a:lnTo>
                  <a:lnTo>
                    <a:pt x="57" y="151"/>
                  </a:lnTo>
                  <a:lnTo>
                    <a:pt x="11" y="0"/>
                  </a:lnTo>
                </a:path>
              </a:pathLst>
            </a:custGeom>
            <a:noFill/>
            <a:ln w="0">
              <a:solidFill>
                <a:srgbClr val="000000"/>
              </a:solidFill>
              <a:prstDash val="solid"/>
              <a:round/>
              <a:headEnd/>
              <a:tailEnd/>
            </a:ln>
          </p:spPr>
          <p:txBody>
            <a:bodyPr/>
            <a:lstStyle/>
            <a:p>
              <a:endParaRPr lang="en-US"/>
            </a:p>
          </p:txBody>
        </p:sp>
        <p:sp>
          <p:nvSpPr>
            <p:cNvPr id="274" name="Freeform 272">
              <a:extLst>
                <a:ext uri="{FF2B5EF4-FFF2-40B4-BE49-F238E27FC236}">
                  <a16:creationId xmlns:a16="http://schemas.microsoft.com/office/drawing/2014/main" id="{B7BBF6E4-B50E-44D6-8A4C-A98965C6A5C4}"/>
                </a:ext>
              </a:extLst>
            </p:cNvPr>
            <p:cNvSpPr>
              <a:spLocks/>
            </p:cNvSpPr>
            <p:nvPr/>
          </p:nvSpPr>
          <p:spPr bwMode="auto">
            <a:xfrm>
              <a:off x="702" y="3446"/>
              <a:ext cx="12" cy="29"/>
            </a:xfrm>
            <a:custGeom>
              <a:avLst/>
              <a:gdLst>
                <a:gd name="T0" fmla="*/ 10 w 67"/>
                <a:gd name="T1" fmla="*/ 0 h 146"/>
                <a:gd name="T2" fmla="*/ 0 w 67"/>
                <a:gd name="T3" fmla="*/ 5 h 146"/>
                <a:gd name="T4" fmla="*/ 67 w 67"/>
                <a:gd name="T5" fmla="*/ 146 h 146"/>
                <a:gd name="T6" fmla="*/ 10 w 67"/>
                <a:gd name="T7" fmla="*/ 0 h 146"/>
                <a:gd name="T8" fmla="*/ 0 60000 65536"/>
                <a:gd name="T9" fmla="*/ 0 60000 65536"/>
                <a:gd name="T10" fmla="*/ 0 60000 65536"/>
                <a:gd name="T11" fmla="*/ 0 60000 65536"/>
                <a:gd name="T12" fmla="*/ 0 w 67"/>
                <a:gd name="T13" fmla="*/ 0 h 146"/>
                <a:gd name="T14" fmla="*/ 67 w 67"/>
                <a:gd name="T15" fmla="*/ 146 h 146"/>
              </a:gdLst>
              <a:ahLst/>
              <a:cxnLst>
                <a:cxn ang="T8">
                  <a:pos x="T0" y="T1"/>
                </a:cxn>
                <a:cxn ang="T9">
                  <a:pos x="T2" y="T3"/>
                </a:cxn>
                <a:cxn ang="T10">
                  <a:pos x="T4" y="T5"/>
                </a:cxn>
                <a:cxn ang="T11">
                  <a:pos x="T6" y="T7"/>
                </a:cxn>
              </a:cxnLst>
              <a:rect l="T12" t="T13" r="T14" b="T15"/>
              <a:pathLst>
                <a:path w="67" h="146">
                  <a:moveTo>
                    <a:pt x="10" y="0"/>
                  </a:moveTo>
                  <a:lnTo>
                    <a:pt x="0" y="5"/>
                  </a:lnTo>
                  <a:lnTo>
                    <a:pt x="67" y="146"/>
                  </a:lnTo>
                  <a:lnTo>
                    <a:pt x="10" y="0"/>
                  </a:lnTo>
                  <a:close/>
                </a:path>
              </a:pathLst>
            </a:custGeom>
            <a:solidFill>
              <a:srgbClr val="000000"/>
            </a:solidFill>
            <a:ln w="9525">
              <a:noFill/>
              <a:round/>
              <a:headEnd/>
              <a:tailEnd/>
            </a:ln>
          </p:spPr>
          <p:txBody>
            <a:bodyPr/>
            <a:lstStyle/>
            <a:p>
              <a:endParaRPr lang="en-US"/>
            </a:p>
          </p:txBody>
        </p:sp>
        <p:sp>
          <p:nvSpPr>
            <p:cNvPr id="275" name="Freeform 273">
              <a:extLst>
                <a:ext uri="{FF2B5EF4-FFF2-40B4-BE49-F238E27FC236}">
                  <a16:creationId xmlns:a16="http://schemas.microsoft.com/office/drawing/2014/main" id="{78BA7AB7-50FD-4B61-A148-AF6DA6835742}"/>
                </a:ext>
              </a:extLst>
            </p:cNvPr>
            <p:cNvSpPr>
              <a:spLocks/>
            </p:cNvSpPr>
            <p:nvPr/>
          </p:nvSpPr>
          <p:spPr bwMode="auto">
            <a:xfrm>
              <a:off x="702" y="3446"/>
              <a:ext cx="12" cy="29"/>
            </a:xfrm>
            <a:custGeom>
              <a:avLst/>
              <a:gdLst>
                <a:gd name="T0" fmla="*/ 10 w 67"/>
                <a:gd name="T1" fmla="*/ 0 h 146"/>
                <a:gd name="T2" fmla="*/ 0 w 67"/>
                <a:gd name="T3" fmla="*/ 5 h 146"/>
                <a:gd name="T4" fmla="*/ 67 w 67"/>
                <a:gd name="T5" fmla="*/ 146 h 146"/>
                <a:gd name="T6" fmla="*/ 10 w 67"/>
                <a:gd name="T7" fmla="*/ 0 h 146"/>
                <a:gd name="T8" fmla="*/ 0 60000 65536"/>
                <a:gd name="T9" fmla="*/ 0 60000 65536"/>
                <a:gd name="T10" fmla="*/ 0 60000 65536"/>
                <a:gd name="T11" fmla="*/ 0 60000 65536"/>
                <a:gd name="T12" fmla="*/ 0 w 67"/>
                <a:gd name="T13" fmla="*/ 0 h 146"/>
                <a:gd name="T14" fmla="*/ 67 w 67"/>
                <a:gd name="T15" fmla="*/ 146 h 146"/>
              </a:gdLst>
              <a:ahLst/>
              <a:cxnLst>
                <a:cxn ang="T8">
                  <a:pos x="T0" y="T1"/>
                </a:cxn>
                <a:cxn ang="T9">
                  <a:pos x="T2" y="T3"/>
                </a:cxn>
                <a:cxn ang="T10">
                  <a:pos x="T4" y="T5"/>
                </a:cxn>
                <a:cxn ang="T11">
                  <a:pos x="T6" y="T7"/>
                </a:cxn>
              </a:cxnLst>
              <a:rect l="T12" t="T13" r="T14" b="T15"/>
              <a:pathLst>
                <a:path w="67" h="146">
                  <a:moveTo>
                    <a:pt x="10" y="0"/>
                  </a:moveTo>
                  <a:lnTo>
                    <a:pt x="0" y="5"/>
                  </a:lnTo>
                  <a:lnTo>
                    <a:pt x="67" y="146"/>
                  </a:lnTo>
                  <a:lnTo>
                    <a:pt x="10" y="0"/>
                  </a:lnTo>
                </a:path>
              </a:pathLst>
            </a:custGeom>
            <a:noFill/>
            <a:ln w="0">
              <a:solidFill>
                <a:srgbClr val="000000"/>
              </a:solidFill>
              <a:prstDash val="solid"/>
              <a:round/>
              <a:headEnd/>
              <a:tailEnd/>
            </a:ln>
          </p:spPr>
          <p:txBody>
            <a:bodyPr/>
            <a:lstStyle/>
            <a:p>
              <a:endParaRPr lang="en-US"/>
            </a:p>
          </p:txBody>
        </p:sp>
        <p:sp>
          <p:nvSpPr>
            <p:cNvPr id="276" name="Freeform 274">
              <a:extLst>
                <a:ext uri="{FF2B5EF4-FFF2-40B4-BE49-F238E27FC236}">
                  <a16:creationId xmlns:a16="http://schemas.microsoft.com/office/drawing/2014/main" id="{CE861847-D966-44E6-BDB7-42D920EA7C12}"/>
                </a:ext>
              </a:extLst>
            </p:cNvPr>
            <p:cNvSpPr>
              <a:spLocks/>
            </p:cNvSpPr>
            <p:nvPr/>
          </p:nvSpPr>
          <p:spPr bwMode="auto">
            <a:xfrm>
              <a:off x="701" y="3447"/>
              <a:ext cx="13" cy="28"/>
            </a:xfrm>
            <a:custGeom>
              <a:avLst/>
              <a:gdLst>
                <a:gd name="T0" fmla="*/ 11 w 78"/>
                <a:gd name="T1" fmla="*/ 0 h 141"/>
                <a:gd name="T2" fmla="*/ 0 w 78"/>
                <a:gd name="T3" fmla="*/ 7 h 141"/>
                <a:gd name="T4" fmla="*/ 78 w 78"/>
                <a:gd name="T5" fmla="*/ 141 h 141"/>
                <a:gd name="T6" fmla="*/ 11 w 78"/>
                <a:gd name="T7" fmla="*/ 0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11" y="0"/>
                  </a:moveTo>
                  <a:lnTo>
                    <a:pt x="0" y="7"/>
                  </a:lnTo>
                  <a:lnTo>
                    <a:pt x="78" y="141"/>
                  </a:lnTo>
                  <a:lnTo>
                    <a:pt x="11" y="0"/>
                  </a:lnTo>
                  <a:close/>
                </a:path>
              </a:pathLst>
            </a:custGeom>
            <a:solidFill>
              <a:srgbClr val="000000"/>
            </a:solidFill>
            <a:ln w="9525">
              <a:noFill/>
              <a:round/>
              <a:headEnd/>
              <a:tailEnd/>
            </a:ln>
          </p:spPr>
          <p:txBody>
            <a:bodyPr/>
            <a:lstStyle/>
            <a:p>
              <a:endParaRPr lang="en-US"/>
            </a:p>
          </p:txBody>
        </p:sp>
        <p:sp>
          <p:nvSpPr>
            <p:cNvPr id="277" name="Freeform 275">
              <a:extLst>
                <a:ext uri="{FF2B5EF4-FFF2-40B4-BE49-F238E27FC236}">
                  <a16:creationId xmlns:a16="http://schemas.microsoft.com/office/drawing/2014/main" id="{01C66E34-8FE3-4B87-808A-F804D7E21D17}"/>
                </a:ext>
              </a:extLst>
            </p:cNvPr>
            <p:cNvSpPr>
              <a:spLocks/>
            </p:cNvSpPr>
            <p:nvPr/>
          </p:nvSpPr>
          <p:spPr bwMode="auto">
            <a:xfrm>
              <a:off x="701" y="3447"/>
              <a:ext cx="13" cy="28"/>
            </a:xfrm>
            <a:custGeom>
              <a:avLst/>
              <a:gdLst>
                <a:gd name="T0" fmla="*/ 11 w 78"/>
                <a:gd name="T1" fmla="*/ 0 h 141"/>
                <a:gd name="T2" fmla="*/ 0 w 78"/>
                <a:gd name="T3" fmla="*/ 7 h 141"/>
                <a:gd name="T4" fmla="*/ 78 w 78"/>
                <a:gd name="T5" fmla="*/ 141 h 141"/>
                <a:gd name="T6" fmla="*/ 11 w 78"/>
                <a:gd name="T7" fmla="*/ 0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11" y="0"/>
                  </a:moveTo>
                  <a:lnTo>
                    <a:pt x="0" y="7"/>
                  </a:lnTo>
                  <a:lnTo>
                    <a:pt x="78" y="141"/>
                  </a:lnTo>
                  <a:lnTo>
                    <a:pt x="11" y="0"/>
                  </a:lnTo>
                </a:path>
              </a:pathLst>
            </a:custGeom>
            <a:noFill/>
            <a:ln w="0">
              <a:solidFill>
                <a:srgbClr val="000000"/>
              </a:solidFill>
              <a:prstDash val="solid"/>
              <a:round/>
              <a:headEnd/>
              <a:tailEnd/>
            </a:ln>
          </p:spPr>
          <p:txBody>
            <a:bodyPr/>
            <a:lstStyle/>
            <a:p>
              <a:endParaRPr lang="en-US"/>
            </a:p>
          </p:txBody>
        </p:sp>
        <p:sp>
          <p:nvSpPr>
            <p:cNvPr id="278" name="Freeform 276">
              <a:extLst>
                <a:ext uri="{FF2B5EF4-FFF2-40B4-BE49-F238E27FC236}">
                  <a16:creationId xmlns:a16="http://schemas.microsoft.com/office/drawing/2014/main" id="{419D771A-5657-4113-A067-C84918D25341}"/>
                </a:ext>
              </a:extLst>
            </p:cNvPr>
            <p:cNvSpPr>
              <a:spLocks/>
            </p:cNvSpPr>
            <p:nvPr/>
          </p:nvSpPr>
          <p:spPr bwMode="auto">
            <a:xfrm>
              <a:off x="699" y="3448"/>
              <a:ext cx="15" cy="27"/>
            </a:xfrm>
            <a:custGeom>
              <a:avLst/>
              <a:gdLst>
                <a:gd name="T0" fmla="*/ 9 w 87"/>
                <a:gd name="T1" fmla="*/ 0 h 134"/>
                <a:gd name="T2" fmla="*/ 0 w 87"/>
                <a:gd name="T3" fmla="*/ 8 h 134"/>
                <a:gd name="T4" fmla="*/ 87 w 87"/>
                <a:gd name="T5" fmla="*/ 134 h 134"/>
                <a:gd name="T6" fmla="*/ 9 w 87"/>
                <a:gd name="T7" fmla="*/ 0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9" y="0"/>
                  </a:moveTo>
                  <a:lnTo>
                    <a:pt x="0" y="8"/>
                  </a:lnTo>
                  <a:lnTo>
                    <a:pt x="87" y="134"/>
                  </a:lnTo>
                  <a:lnTo>
                    <a:pt x="9" y="0"/>
                  </a:lnTo>
                  <a:close/>
                </a:path>
              </a:pathLst>
            </a:custGeom>
            <a:solidFill>
              <a:srgbClr val="000000"/>
            </a:solidFill>
            <a:ln w="9525">
              <a:noFill/>
              <a:round/>
              <a:headEnd/>
              <a:tailEnd/>
            </a:ln>
          </p:spPr>
          <p:txBody>
            <a:bodyPr/>
            <a:lstStyle/>
            <a:p>
              <a:endParaRPr lang="en-US"/>
            </a:p>
          </p:txBody>
        </p:sp>
        <p:sp>
          <p:nvSpPr>
            <p:cNvPr id="279" name="Freeform 277">
              <a:extLst>
                <a:ext uri="{FF2B5EF4-FFF2-40B4-BE49-F238E27FC236}">
                  <a16:creationId xmlns:a16="http://schemas.microsoft.com/office/drawing/2014/main" id="{F0E9830B-4E5C-4AB4-9CA1-479FB5E1EC48}"/>
                </a:ext>
              </a:extLst>
            </p:cNvPr>
            <p:cNvSpPr>
              <a:spLocks/>
            </p:cNvSpPr>
            <p:nvPr/>
          </p:nvSpPr>
          <p:spPr bwMode="auto">
            <a:xfrm>
              <a:off x="699" y="3448"/>
              <a:ext cx="15" cy="27"/>
            </a:xfrm>
            <a:custGeom>
              <a:avLst/>
              <a:gdLst>
                <a:gd name="T0" fmla="*/ 9 w 87"/>
                <a:gd name="T1" fmla="*/ 0 h 134"/>
                <a:gd name="T2" fmla="*/ 0 w 87"/>
                <a:gd name="T3" fmla="*/ 8 h 134"/>
                <a:gd name="T4" fmla="*/ 87 w 87"/>
                <a:gd name="T5" fmla="*/ 134 h 134"/>
                <a:gd name="T6" fmla="*/ 9 w 87"/>
                <a:gd name="T7" fmla="*/ 0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9" y="0"/>
                  </a:moveTo>
                  <a:lnTo>
                    <a:pt x="0" y="8"/>
                  </a:lnTo>
                  <a:lnTo>
                    <a:pt x="87" y="134"/>
                  </a:lnTo>
                  <a:lnTo>
                    <a:pt x="9" y="0"/>
                  </a:lnTo>
                </a:path>
              </a:pathLst>
            </a:custGeom>
            <a:noFill/>
            <a:ln w="0">
              <a:solidFill>
                <a:srgbClr val="000000"/>
              </a:solidFill>
              <a:prstDash val="solid"/>
              <a:round/>
              <a:headEnd/>
              <a:tailEnd/>
            </a:ln>
          </p:spPr>
          <p:txBody>
            <a:bodyPr/>
            <a:lstStyle/>
            <a:p>
              <a:endParaRPr lang="en-US"/>
            </a:p>
          </p:txBody>
        </p:sp>
        <p:sp>
          <p:nvSpPr>
            <p:cNvPr id="280" name="Freeform 278">
              <a:extLst>
                <a:ext uri="{FF2B5EF4-FFF2-40B4-BE49-F238E27FC236}">
                  <a16:creationId xmlns:a16="http://schemas.microsoft.com/office/drawing/2014/main" id="{F6F0359C-C300-453C-9E14-1939C2EE099A}"/>
                </a:ext>
              </a:extLst>
            </p:cNvPr>
            <p:cNvSpPr>
              <a:spLocks/>
            </p:cNvSpPr>
            <p:nvPr/>
          </p:nvSpPr>
          <p:spPr bwMode="auto">
            <a:xfrm>
              <a:off x="698" y="3450"/>
              <a:ext cx="16" cy="25"/>
            </a:xfrm>
            <a:custGeom>
              <a:avLst/>
              <a:gdLst>
                <a:gd name="T0" fmla="*/ 9 w 96"/>
                <a:gd name="T1" fmla="*/ 0 h 126"/>
                <a:gd name="T2" fmla="*/ 0 w 96"/>
                <a:gd name="T3" fmla="*/ 9 h 126"/>
                <a:gd name="T4" fmla="*/ 96 w 96"/>
                <a:gd name="T5" fmla="*/ 126 h 126"/>
                <a:gd name="T6" fmla="*/ 9 w 96"/>
                <a:gd name="T7" fmla="*/ 0 h 126"/>
                <a:gd name="T8" fmla="*/ 0 60000 65536"/>
                <a:gd name="T9" fmla="*/ 0 60000 65536"/>
                <a:gd name="T10" fmla="*/ 0 60000 65536"/>
                <a:gd name="T11" fmla="*/ 0 60000 65536"/>
                <a:gd name="T12" fmla="*/ 0 w 96"/>
                <a:gd name="T13" fmla="*/ 0 h 126"/>
                <a:gd name="T14" fmla="*/ 96 w 96"/>
                <a:gd name="T15" fmla="*/ 126 h 126"/>
              </a:gdLst>
              <a:ahLst/>
              <a:cxnLst>
                <a:cxn ang="T8">
                  <a:pos x="T0" y="T1"/>
                </a:cxn>
                <a:cxn ang="T9">
                  <a:pos x="T2" y="T3"/>
                </a:cxn>
                <a:cxn ang="T10">
                  <a:pos x="T4" y="T5"/>
                </a:cxn>
                <a:cxn ang="T11">
                  <a:pos x="T6" y="T7"/>
                </a:cxn>
              </a:cxnLst>
              <a:rect l="T12" t="T13" r="T14" b="T15"/>
              <a:pathLst>
                <a:path w="96" h="126">
                  <a:moveTo>
                    <a:pt x="9" y="0"/>
                  </a:moveTo>
                  <a:lnTo>
                    <a:pt x="0" y="9"/>
                  </a:lnTo>
                  <a:lnTo>
                    <a:pt x="96" y="126"/>
                  </a:lnTo>
                  <a:lnTo>
                    <a:pt x="9" y="0"/>
                  </a:lnTo>
                  <a:close/>
                </a:path>
              </a:pathLst>
            </a:custGeom>
            <a:solidFill>
              <a:srgbClr val="000000"/>
            </a:solidFill>
            <a:ln w="9525">
              <a:noFill/>
              <a:round/>
              <a:headEnd/>
              <a:tailEnd/>
            </a:ln>
          </p:spPr>
          <p:txBody>
            <a:bodyPr/>
            <a:lstStyle/>
            <a:p>
              <a:endParaRPr lang="en-US"/>
            </a:p>
          </p:txBody>
        </p:sp>
        <p:sp>
          <p:nvSpPr>
            <p:cNvPr id="281" name="Freeform 279">
              <a:extLst>
                <a:ext uri="{FF2B5EF4-FFF2-40B4-BE49-F238E27FC236}">
                  <a16:creationId xmlns:a16="http://schemas.microsoft.com/office/drawing/2014/main" id="{D7F3513E-451A-4A10-993D-DD66B4FF0E5A}"/>
                </a:ext>
              </a:extLst>
            </p:cNvPr>
            <p:cNvSpPr>
              <a:spLocks/>
            </p:cNvSpPr>
            <p:nvPr/>
          </p:nvSpPr>
          <p:spPr bwMode="auto">
            <a:xfrm>
              <a:off x="698" y="3450"/>
              <a:ext cx="16" cy="25"/>
            </a:xfrm>
            <a:custGeom>
              <a:avLst/>
              <a:gdLst>
                <a:gd name="T0" fmla="*/ 9 w 96"/>
                <a:gd name="T1" fmla="*/ 0 h 126"/>
                <a:gd name="T2" fmla="*/ 0 w 96"/>
                <a:gd name="T3" fmla="*/ 9 h 126"/>
                <a:gd name="T4" fmla="*/ 96 w 96"/>
                <a:gd name="T5" fmla="*/ 126 h 126"/>
                <a:gd name="T6" fmla="*/ 9 w 96"/>
                <a:gd name="T7" fmla="*/ 0 h 126"/>
                <a:gd name="T8" fmla="*/ 0 60000 65536"/>
                <a:gd name="T9" fmla="*/ 0 60000 65536"/>
                <a:gd name="T10" fmla="*/ 0 60000 65536"/>
                <a:gd name="T11" fmla="*/ 0 60000 65536"/>
                <a:gd name="T12" fmla="*/ 0 w 96"/>
                <a:gd name="T13" fmla="*/ 0 h 126"/>
                <a:gd name="T14" fmla="*/ 96 w 96"/>
                <a:gd name="T15" fmla="*/ 126 h 126"/>
              </a:gdLst>
              <a:ahLst/>
              <a:cxnLst>
                <a:cxn ang="T8">
                  <a:pos x="T0" y="T1"/>
                </a:cxn>
                <a:cxn ang="T9">
                  <a:pos x="T2" y="T3"/>
                </a:cxn>
                <a:cxn ang="T10">
                  <a:pos x="T4" y="T5"/>
                </a:cxn>
                <a:cxn ang="T11">
                  <a:pos x="T6" y="T7"/>
                </a:cxn>
              </a:cxnLst>
              <a:rect l="T12" t="T13" r="T14" b="T15"/>
              <a:pathLst>
                <a:path w="96" h="126">
                  <a:moveTo>
                    <a:pt x="9" y="0"/>
                  </a:moveTo>
                  <a:lnTo>
                    <a:pt x="0" y="9"/>
                  </a:lnTo>
                  <a:lnTo>
                    <a:pt x="96" y="126"/>
                  </a:lnTo>
                  <a:lnTo>
                    <a:pt x="9" y="0"/>
                  </a:lnTo>
                </a:path>
              </a:pathLst>
            </a:custGeom>
            <a:noFill/>
            <a:ln w="0">
              <a:solidFill>
                <a:srgbClr val="000000"/>
              </a:solidFill>
              <a:prstDash val="solid"/>
              <a:round/>
              <a:headEnd/>
              <a:tailEnd/>
            </a:ln>
          </p:spPr>
          <p:txBody>
            <a:bodyPr/>
            <a:lstStyle/>
            <a:p>
              <a:endParaRPr lang="en-US"/>
            </a:p>
          </p:txBody>
        </p:sp>
        <p:sp>
          <p:nvSpPr>
            <p:cNvPr id="282" name="Freeform 280">
              <a:extLst>
                <a:ext uri="{FF2B5EF4-FFF2-40B4-BE49-F238E27FC236}">
                  <a16:creationId xmlns:a16="http://schemas.microsoft.com/office/drawing/2014/main" id="{9E6E6BCB-3950-4EE7-ADBB-82F199D5EE59}"/>
                </a:ext>
              </a:extLst>
            </p:cNvPr>
            <p:cNvSpPr>
              <a:spLocks/>
            </p:cNvSpPr>
            <p:nvPr/>
          </p:nvSpPr>
          <p:spPr bwMode="auto">
            <a:xfrm>
              <a:off x="696" y="3451"/>
              <a:ext cx="18" cy="24"/>
            </a:xfrm>
            <a:custGeom>
              <a:avLst/>
              <a:gdLst>
                <a:gd name="T0" fmla="*/ 8 w 104"/>
                <a:gd name="T1" fmla="*/ 0 h 117"/>
                <a:gd name="T2" fmla="*/ 0 w 104"/>
                <a:gd name="T3" fmla="*/ 9 h 117"/>
                <a:gd name="T4" fmla="*/ 104 w 104"/>
                <a:gd name="T5" fmla="*/ 117 h 117"/>
                <a:gd name="T6" fmla="*/ 8 w 104"/>
                <a:gd name="T7" fmla="*/ 0 h 117"/>
                <a:gd name="T8" fmla="*/ 0 60000 65536"/>
                <a:gd name="T9" fmla="*/ 0 60000 65536"/>
                <a:gd name="T10" fmla="*/ 0 60000 65536"/>
                <a:gd name="T11" fmla="*/ 0 60000 65536"/>
                <a:gd name="T12" fmla="*/ 0 w 104"/>
                <a:gd name="T13" fmla="*/ 0 h 117"/>
                <a:gd name="T14" fmla="*/ 104 w 104"/>
                <a:gd name="T15" fmla="*/ 117 h 117"/>
              </a:gdLst>
              <a:ahLst/>
              <a:cxnLst>
                <a:cxn ang="T8">
                  <a:pos x="T0" y="T1"/>
                </a:cxn>
                <a:cxn ang="T9">
                  <a:pos x="T2" y="T3"/>
                </a:cxn>
                <a:cxn ang="T10">
                  <a:pos x="T4" y="T5"/>
                </a:cxn>
                <a:cxn ang="T11">
                  <a:pos x="T6" y="T7"/>
                </a:cxn>
              </a:cxnLst>
              <a:rect l="T12" t="T13" r="T14" b="T15"/>
              <a:pathLst>
                <a:path w="104" h="117">
                  <a:moveTo>
                    <a:pt x="8" y="0"/>
                  </a:moveTo>
                  <a:lnTo>
                    <a:pt x="0" y="9"/>
                  </a:lnTo>
                  <a:lnTo>
                    <a:pt x="104" y="117"/>
                  </a:lnTo>
                  <a:lnTo>
                    <a:pt x="8" y="0"/>
                  </a:lnTo>
                  <a:close/>
                </a:path>
              </a:pathLst>
            </a:custGeom>
            <a:solidFill>
              <a:srgbClr val="000000"/>
            </a:solidFill>
            <a:ln w="9525">
              <a:noFill/>
              <a:round/>
              <a:headEnd/>
              <a:tailEnd/>
            </a:ln>
          </p:spPr>
          <p:txBody>
            <a:bodyPr/>
            <a:lstStyle/>
            <a:p>
              <a:endParaRPr lang="en-US"/>
            </a:p>
          </p:txBody>
        </p:sp>
        <p:sp>
          <p:nvSpPr>
            <p:cNvPr id="283" name="Freeform 281">
              <a:extLst>
                <a:ext uri="{FF2B5EF4-FFF2-40B4-BE49-F238E27FC236}">
                  <a16:creationId xmlns:a16="http://schemas.microsoft.com/office/drawing/2014/main" id="{C757B856-877D-4A28-93AD-E96B0457F10E}"/>
                </a:ext>
              </a:extLst>
            </p:cNvPr>
            <p:cNvSpPr>
              <a:spLocks/>
            </p:cNvSpPr>
            <p:nvPr/>
          </p:nvSpPr>
          <p:spPr bwMode="auto">
            <a:xfrm>
              <a:off x="696" y="3451"/>
              <a:ext cx="18" cy="24"/>
            </a:xfrm>
            <a:custGeom>
              <a:avLst/>
              <a:gdLst>
                <a:gd name="T0" fmla="*/ 8 w 104"/>
                <a:gd name="T1" fmla="*/ 0 h 117"/>
                <a:gd name="T2" fmla="*/ 0 w 104"/>
                <a:gd name="T3" fmla="*/ 9 h 117"/>
                <a:gd name="T4" fmla="*/ 104 w 104"/>
                <a:gd name="T5" fmla="*/ 117 h 117"/>
                <a:gd name="T6" fmla="*/ 8 w 104"/>
                <a:gd name="T7" fmla="*/ 0 h 117"/>
                <a:gd name="T8" fmla="*/ 0 60000 65536"/>
                <a:gd name="T9" fmla="*/ 0 60000 65536"/>
                <a:gd name="T10" fmla="*/ 0 60000 65536"/>
                <a:gd name="T11" fmla="*/ 0 60000 65536"/>
                <a:gd name="T12" fmla="*/ 0 w 104"/>
                <a:gd name="T13" fmla="*/ 0 h 117"/>
                <a:gd name="T14" fmla="*/ 104 w 104"/>
                <a:gd name="T15" fmla="*/ 117 h 117"/>
              </a:gdLst>
              <a:ahLst/>
              <a:cxnLst>
                <a:cxn ang="T8">
                  <a:pos x="T0" y="T1"/>
                </a:cxn>
                <a:cxn ang="T9">
                  <a:pos x="T2" y="T3"/>
                </a:cxn>
                <a:cxn ang="T10">
                  <a:pos x="T4" y="T5"/>
                </a:cxn>
                <a:cxn ang="T11">
                  <a:pos x="T6" y="T7"/>
                </a:cxn>
              </a:cxnLst>
              <a:rect l="T12" t="T13" r="T14" b="T15"/>
              <a:pathLst>
                <a:path w="104" h="117">
                  <a:moveTo>
                    <a:pt x="8" y="0"/>
                  </a:moveTo>
                  <a:lnTo>
                    <a:pt x="0" y="9"/>
                  </a:lnTo>
                  <a:lnTo>
                    <a:pt x="104" y="117"/>
                  </a:lnTo>
                  <a:lnTo>
                    <a:pt x="8" y="0"/>
                  </a:lnTo>
                </a:path>
              </a:pathLst>
            </a:custGeom>
            <a:noFill/>
            <a:ln w="0">
              <a:solidFill>
                <a:srgbClr val="000000"/>
              </a:solidFill>
              <a:prstDash val="solid"/>
              <a:round/>
              <a:headEnd/>
              <a:tailEnd/>
            </a:ln>
          </p:spPr>
          <p:txBody>
            <a:bodyPr/>
            <a:lstStyle/>
            <a:p>
              <a:endParaRPr lang="en-US"/>
            </a:p>
          </p:txBody>
        </p:sp>
        <p:sp>
          <p:nvSpPr>
            <p:cNvPr id="284" name="Freeform 282">
              <a:extLst>
                <a:ext uri="{FF2B5EF4-FFF2-40B4-BE49-F238E27FC236}">
                  <a16:creationId xmlns:a16="http://schemas.microsoft.com/office/drawing/2014/main" id="{33B12E26-B53E-45DD-A9A4-EB32A83C091F}"/>
                </a:ext>
              </a:extLst>
            </p:cNvPr>
            <p:cNvSpPr>
              <a:spLocks/>
            </p:cNvSpPr>
            <p:nvPr/>
          </p:nvSpPr>
          <p:spPr bwMode="auto">
            <a:xfrm>
              <a:off x="695" y="3453"/>
              <a:ext cx="19" cy="22"/>
            </a:xfrm>
            <a:custGeom>
              <a:avLst/>
              <a:gdLst>
                <a:gd name="T0" fmla="*/ 8 w 112"/>
                <a:gd name="T1" fmla="*/ 0 h 108"/>
                <a:gd name="T2" fmla="*/ 0 w 112"/>
                <a:gd name="T3" fmla="*/ 10 h 108"/>
                <a:gd name="T4" fmla="*/ 112 w 112"/>
                <a:gd name="T5" fmla="*/ 108 h 108"/>
                <a:gd name="T6" fmla="*/ 8 w 112"/>
                <a:gd name="T7" fmla="*/ 0 h 108"/>
                <a:gd name="T8" fmla="*/ 0 60000 65536"/>
                <a:gd name="T9" fmla="*/ 0 60000 65536"/>
                <a:gd name="T10" fmla="*/ 0 60000 65536"/>
                <a:gd name="T11" fmla="*/ 0 60000 65536"/>
                <a:gd name="T12" fmla="*/ 0 w 112"/>
                <a:gd name="T13" fmla="*/ 0 h 108"/>
                <a:gd name="T14" fmla="*/ 112 w 112"/>
                <a:gd name="T15" fmla="*/ 108 h 108"/>
              </a:gdLst>
              <a:ahLst/>
              <a:cxnLst>
                <a:cxn ang="T8">
                  <a:pos x="T0" y="T1"/>
                </a:cxn>
                <a:cxn ang="T9">
                  <a:pos x="T2" y="T3"/>
                </a:cxn>
                <a:cxn ang="T10">
                  <a:pos x="T4" y="T5"/>
                </a:cxn>
                <a:cxn ang="T11">
                  <a:pos x="T6" y="T7"/>
                </a:cxn>
              </a:cxnLst>
              <a:rect l="T12" t="T13" r="T14" b="T15"/>
              <a:pathLst>
                <a:path w="112" h="108">
                  <a:moveTo>
                    <a:pt x="8" y="0"/>
                  </a:moveTo>
                  <a:lnTo>
                    <a:pt x="0" y="10"/>
                  </a:lnTo>
                  <a:lnTo>
                    <a:pt x="112" y="108"/>
                  </a:lnTo>
                  <a:lnTo>
                    <a:pt x="8" y="0"/>
                  </a:lnTo>
                  <a:close/>
                </a:path>
              </a:pathLst>
            </a:custGeom>
            <a:solidFill>
              <a:srgbClr val="000000"/>
            </a:solidFill>
            <a:ln w="9525">
              <a:noFill/>
              <a:round/>
              <a:headEnd/>
              <a:tailEnd/>
            </a:ln>
          </p:spPr>
          <p:txBody>
            <a:bodyPr/>
            <a:lstStyle/>
            <a:p>
              <a:endParaRPr lang="en-US"/>
            </a:p>
          </p:txBody>
        </p:sp>
        <p:sp>
          <p:nvSpPr>
            <p:cNvPr id="285" name="Freeform 283">
              <a:extLst>
                <a:ext uri="{FF2B5EF4-FFF2-40B4-BE49-F238E27FC236}">
                  <a16:creationId xmlns:a16="http://schemas.microsoft.com/office/drawing/2014/main" id="{01657F67-F9E9-42EF-8FE3-EDEE668A2D7D}"/>
                </a:ext>
              </a:extLst>
            </p:cNvPr>
            <p:cNvSpPr>
              <a:spLocks/>
            </p:cNvSpPr>
            <p:nvPr/>
          </p:nvSpPr>
          <p:spPr bwMode="auto">
            <a:xfrm>
              <a:off x="695" y="3453"/>
              <a:ext cx="19" cy="22"/>
            </a:xfrm>
            <a:custGeom>
              <a:avLst/>
              <a:gdLst>
                <a:gd name="T0" fmla="*/ 8 w 112"/>
                <a:gd name="T1" fmla="*/ 0 h 108"/>
                <a:gd name="T2" fmla="*/ 0 w 112"/>
                <a:gd name="T3" fmla="*/ 10 h 108"/>
                <a:gd name="T4" fmla="*/ 112 w 112"/>
                <a:gd name="T5" fmla="*/ 108 h 108"/>
                <a:gd name="T6" fmla="*/ 8 w 112"/>
                <a:gd name="T7" fmla="*/ 0 h 108"/>
                <a:gd name="T8" fmla="*/ 0 60000 65536"/>
                <a:gd name="T9" fmla="*/ 0 60000 65536"/>
                <a:gd name="T10" fmla="*/ 0 60000 65536"/>
                <a:gd name="T11" fmla="*/ 0 60000 65536"/>
                <a:gd name="T12" fmla="*/ 0 w 112"/>
                <a:gd name="T13" fmla="*/ 0 h 108"/>
                <a:gd name="T14" fmla="*/ 112 w 112"/>
                <a:gd name="T15" fmla="*/ 108 h 108"/>
              </a:gdLst>
              <a:ahLst/>
              <a:cxnLst>
                <a:cxn ang="T8">
                  <a:pos x="T0" y="T1"/>
                </a:cxn>
                <a:cxn ang="T9">
                  <a:pos x="T2" y="T3"/>
                </a:cxn>
                <a:cxn ang="T10">
                  <a:pos x="T4" y="T5"/>
                </a:cxn>
                <a:cxn ang="T11">
                  <a:pos x="T6" y="T7"/>
                </a:cxn>
              </a:cxnLst>
              <a:rect l="T12" t="T13" r="T14" b="T15"/>
              <a:pathLst>
                <a:path w="112" h="108">
                  <a:moveTo>
                    <a:pt x="8" y="0"/>
                  </a:moveTo>
                  <a:lnTo>
                    <a:pt x="0" y="10"/>
                  </a:lnTo>
                  <a:lnTo>
                    <a:pt x="112" y="108"/>
                  </a:lnTo>
                  <a:lnTo>
                    <a:pt x="8" y="0"/>
                  </a:lnTo>
                </a:path>
              </a:pathLst>
            </a:custGeom>
            <a:noFill/>
            <a:ln w="0">
              <a:solidFill>
                <a:srgbClr val="000000"/>
              </a:solidFill>
              <a:prstDash val="solid"/>
              <a:round/>
              <a:headEnd/>
              <a:tailEnd/>
            </a:ln>
          </p:spPr>
          <p:txBody>
            <a:bodyPr/>
            <a:lstStyle/>
            <a:p>
              <a:endParaRPr lang="en-US"/>
            </a:p>
          </p:txBody>
        </p:sp>
        <p:sp>
          <p:nvSpPr>
            <p:cNvPr id="286" name="Freeform 284">
              <a:extLst>
                <a:ext uri="{FF2B5EF4-FFF2-40B4-BE49-F238E27FC236}">
                  <a16:creationId xmlns:a16="http://schemas.microsoft.com/office/drawing/2014/main" id="{18EBD12A-9A11-4BA9-A499-08FAA58D3D9F}"/>
                </a:ext>
              </a:extLst>
            </p:cNvPr>
            <p:cNvSpPr>
              <a:spLocks/>
            </p:cNvSpPr>
            <p:nvPr/>
          </p:nvSpPr>
          <p:spPr bwMode="auto">
            <a:xfrm>
              <a:off x="694" y="3455"/>
              <a:ext cx="20" cy="20"/>
            </a:xfrm>
            <a:custGeom>
              <a:avLst/>
              <a:gdLst>
                <a:gd name="T0" fmla="*/ 7 w 119"/>
                <a:gd name="T1" fmla="*/ 0 h 98"/>
                <a:gd name="T2" fmla="*/ 0 w 119"/>
                <a:gd name="T3" fmla="*/ 11 h 98"/>
                <a:gd name="T4" fmla="*/ 119 w 119"/>
                <a:gd name="T5" fmla="*/ 98 h 98"/>
                <a:gd name="T6" fmla="*/ 7 w 119"/>
                <a:gd name="T7" fmla="*/ 0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7" y="0"/>
                  </a:moveTo>
                  <a:lnTo>
                    <a:pt x="0" y="11"/>
                  </a:lnTo>
                  <a:lnTo>
                    <a:pt x="119" y="98"/>
                  </a:lnTo>
                  <a:lnTo>
                    <a:pt x="7" y="0"/>
                  </a:lnTo>
                  <a:close/>
                </a:path>
              </a:pathLst>
            </a:custGeom>
            <a:solidFill>
              <a:srgbClr val="000000"/>
            </a:solidFill>
            <a:ln w="9525">
              <a:noFill/>
              <a:round/>
              <a:headEnd/>
              <a:tailEnd/>
            </a:ln>
          </p:spPr>
          <p:txBody>
            <a:bodyPr/>
            <a:lstStyle/>
            <a:p>
              <a:endParaRPr lang="en-US"/>
            </a:p>
          </p:txBody>
        </p:sp>
        <p:sp>
          <p:nvSpPr>
            <p:cNvPr id="287" name="Freeform 285">
              <a:extLst>
                <a:ext uri="{FF2B5EF4-FFF2-40B4-BE49-F238E27FC236}">
                  <a16:creationId xmlns:a16="http://schemas.microsoft.com/office/drawing/2014/main" id="{A5F9C4CE-03B1-4147-8163-1555C85DCF9A}"/>
                </a:ext>
              </a:extLst>
            </p:cNvPr>
            <p:cNvSpPr>
              <a:spLocks/>
            </p:cNvSpPr>
            <p:nvPr/>
          </p:nvSpPr>
          <p:spPr bwMode="auto">
            <a:xfrm>
              <a:off x="694" y="3455"/>
              <a:ext cx="20" cy="20"/>
            </a:xfrm>
            <a:custGeom>
              <a:avLst/>
              <a:gdLst>
                <a:gd name="T0" fmla="*/ 7 w 119"/>
                <a:gd name="T1" fmla="*/ 0 h 98"/>
                <a:gd name="T2" fmla="*/ 0 w 119"/>
                <a:gd name="T3" fmla="*/ 11 h 98"/>
                <a:gd name="T4" fmla="*/ 119 w 119"/>
                <a:gd name="T5" fmla="*/ 98 h 98"/>
                <a:gd name="T6" fmla="*/ 7 w 119"/>
                <a:gd name="T7" fmla="*/ 0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7" y="0"/>
                  </a:moveTo>
                  <a:lnTo>
                    <a:pt x="0" y="11"/>
                  </a:lnTo>
                  <a:lnTo>
                    <a:pt x="119" y="98"/>
                  </a:lnTo>
                  <a:lnTo>
                    <a:pt x="7" y="0"/>
                  </a:lnTo>
                </a:path>
              </a:pathLst>
            </a:custGeom>
            <a:noFill/>
            <a:ln w="0">
              <a:solidFill>
                <a:srgbClr val="000000"/>
              </a:solidFill>
              <a:prstDash val="solid"/>
              <a:round/>
              <a:headEnd/>
              <a:tailEnd/>
            </a:ln>
          </p:spPr>
          <p:txBody>
            <a:bodyPr/>
            <a:lstStyle/>
            <a:p>
              <a:endParaRPr lang="en-US"/>
            </a:p>
          </p:txBody>
        </p:sp>
        <p:sp>
          <p:nvSpPr>
            <p:cNvPr id="288" name="Freeform 286">
              <a:extLst>
                <a:ext uri="{FF2B5EF4-FFF2-40B4-BE49-F238E27FC236}">
                  <a16:creationId xmlns:a16="http://schemas.microsoft.com/office/drawing/2014/main" id="{A838FA27-7200-4439-B510-D7EF0AA2DC4B}"/>
                </a:ext>
              </a:extLst>
            </p:cNvPr>
            <p:cNvSpPr>
              <a:spLocks/>
            </p:cNvSpPr>
            <p:nvPr/>
          </p:nvSpPr>
          <p:spPr bwMode="auto">
            <a:xfrm>
              <a:off x="693" y="3457"/>
              <a:ext cx="21" cy="18"/>
            </a:xfrm>
            <a:custGeom>
              <a:avLst/>
              <a:gdLst>
                <a:gd name="T0" fmla="*/ 6 w 125"/>
                <a:gd name="T1" fmla="*/ 0 h 87"/>
                <a:gd name="T2" fmla="*/ 0 w 125"/>
                <a:gd name="T3" fmla="*/ 10 h 87"/>
                <a:gd name="T4" fmla="*/ 125 w 125"/>
                <a:gd name="T5" fmla="*/ 87 h 87"/>
                <a:gd name="T6" fmla="*/ 6 w 125"/>
                <a:gd name="T7" fmla="*/ 0 h 87"/>
                <a:gd name="T8" fmla="*/ 0 60000 65536"/>
                <a:gd name="T9" fmla="*/ 0 60000 65536"/>
                <a:gd name="T10" fmla="*/ 0 60000 65536"/>
                <a:gd name="T11" fmla="*/ 0 60000 65536"/>
                <a:gd name="T12" fmla="*/ 0 w 125"/>
                <a:gd name="T13" fmla="*/ 0 h 87"/>
                <a:gd name="T14" fmla="*/ 125 w 125"/>
                <a:gd name="T15" fmla="*/ 87 h 87"/>
              </a:gdLst>
              <a:ahLst/>
              <a:cxnLst>
                <a:cxn ang="T8">
                  <a:pos x="T0" y="T1"/>
                </a:cxn>
                <a:cxn ang="T9">
                  <a:pos x="T2" y="T3"/>
                </a:cxn>
                <a:cxn ang="T10">
                  <a:pos x="T4" y="T5"/>
                </a:cxn>
                <a:cxn ang="T11">
                  <a:pos x="T6" y="T7"/>
                </a:cxn>
              </a:cxnLst>
              <a:rect l="T12" t="T13" r="T14" b="T15"/>
              <a:pathLst>
                <a:path w="125" h="87">
                  <a:moveTo>
                    <a:pt x="6" y="0"/>
                  </a:moveTo>
                  <a:lnTo>
                    <a:pt x="0" y="10"/>
                  </a:lnTo>
                  <a:lnTo>
                    <a:pt x="125" y="87"/>
                  </a:lnTo>
                  <a:lnTo>
                    <a:pt x="6" y="0"/>
                  </a:lnTo>
                  <a:close/>
                </a:path>
              </a:pathLst>
            </a:custGeom>
            <a:solidFill>
              <a:srgbClr val="000000"/>
            </a:solidFill>
            <a:ln w="9525">
              <a:noFill/>
              <a:round/>
              <a:headEnd/>
              <a:tailEnd/>
            </a:ln>
          </p:spPr>
          <p:txBody>
            <a:bodyPr/>
            <a:lstStyle/>
            <a:p>
              <a:endParaRPr lang="en-US"/>
            </a:p>
          </p:txBody>
        </p:sp>
        <p:sp>
          <p:nvSpPr>
            <p:cNvPr id="289" name="Freeform 287">
              <a:extLst>
                <a:ext uri="{FF2B5EF4-FFF2-40B4-BE49-F238E27FC236}">
                  <a16:creationId xmlns:a16="http://schemas.microsoft.com/office/drawing/2014/main" id="{E5CA92BE-853B-40DD-9F94-B4CB4F4B00B7}"/>
                </a:ext>
              </a:extLst>
            </p:cNvPr>
            <p:cNvSpPr>
              <a:spLocks/>
            </p:cNvSpPr>
            <p:nvPr/>
          </p:nvSpPr>
          <p:spPr bwMode="auto">
            <a:xfrm>
              <a:off x="693" y="3457"/>
              <a:ext cx="21" cy="18"/>
            </a:xfrm>
            <a:custGeom>
              <a:avLst/>
              <a:gdLst>
                <a:gd name="T0" fmla="*/ 6 w 125"/>
                <a:gd name="T1" fmla="*/ 0 h 87"/>
                <a:gd name="T2" fmla="*/ 0 w 125"/>
                <a:gd name="T3" fmla="*/ 10 h 87"/>
                <a:gd name="T4" fmla="*/ 125 w 125"/>
                <a:gd name="T5" fmla="*/ 87 h 87"/>
                <a:gd name="T6" fmla="*/ 6 w 125"/>
                <a:gd name="T7" fmla="*/ 0 h 87"/>
                <a:gd name="T8" fmla="*/ 0 60000 65536"/>
                <a:gd name="T9" fmla="*/ 0 60000 65536"/>
                <a:gd name="T10" fmla="*/ 0 60000 65536"/>
                <a:gd name="T11" fmla="*/ 0 60000 65536"/>
                <a:gd name="T12" fmla="*/ 0 w 125"/>
                <a:gd name="T13" fmla="*/ 0 h 87"/>
                <a:gd name="T14" fmla="*/ 125 w 125"/>
                <a:gd name="T15" fmla="*/ 87 h 87"/>
              </a:gdLst>
              <a:ahLst/>
              <a:cxnLst>
                <a:cxn ang="T8">
                  <a:pos x="T0" y="T1"/>
                </a:cxn>
                <a:cxn ang="T9">
                  <a:pos x="T2" y="T3"/>
                </a:cxn>
                <a:cxn ang="T10">
                  <a:pos x="T4" y="T5"/>
                </a:cxn>
                <a:cxn ang="T11">
                  <a:pos x="T6" y="T7"/>
                </a:cxn>
              </a:cxnLst>
              <a:rect l="T12" t="T13" r="T14" b="T15"/>
              <a:pathLst>
                <a:path w="125" h="87">
                  <a:moveTo>
                    <a:pt x="6" y="0"/>
                  </a:moveTo>
                  <a:lnTo>
                    <a:pt x="0" y="10"/>
                  </a:lnTo>
                  <a:lnTo>
                    <a:pt x="125" y="87"/>
                  </a:lnTo>
                  <a:lnTo>
                    <a:pt x="6" y="0"/>
                  </a:lnTo>
                </a:path>
              </a:pathLst>
            </a:custGeom>
            <a:noFill/>
            <a:ln w="0">
              <a:solidFill>
                <a:srgbClr val="000000"/>
              </a:solidFill>
              <a:prstDash val="solid"/>
              <a:round/>
              <a:headEnd/>
              <a:tailEnd/>
            </a:ln>
          </p:spPr>
          <p:txBody>
            <a:bodyPr/>
            <a:lstStyle/>
            <a:p>
              <a:endParaRPr lang="en-US"/>
            </a:p>
          </p:txBody>
        </p:sp>
        <p:sp>
          <p:nvSpPr>
            <p:cNvPr id="290" name="Freeform 288">
              <a:extLst>
                <a:ext uri="{FF2B5EF4-FFF2-40B4-BE49-F238E27FC236}">
                  <a16:creationId xmlns:a16="http://schemas.microsoft.com/office/drawing/2014/main" id="{91EDCC3A-3665-4B8A-88A2-BAC922EE6FDE}"/>
                </a:ext>
              </a:extLst>
            </p:cNvPr>
            <p:cNvSpPr>
              <a:spLocks/>
            </p:cNvSpPr>
            <p:nvPr/>
          </p:nvSpPr>
          <p:spPr bwMode="auto">
            <a:xfrm>
              <a:off x="692" y="3459"/>
              <a:ext cx="22" cy="16"/>
            </a:xfrm>
            <a:custGeom>
              <a:avLst/>
              <a:gdLst>
                <a:gd name="T0" fmla="*/ 5 w 130"/>
                <a:gd name="T1" fmla="*/ 0 h 77"/>
                <a:gd name="T2" fmla="*/ 0 w 130"/>
                <a:gd name="T3" fmla="*/ 12 h 77"/>
                <a:gd name="T4" fmla="*/ 130 w 130"/>
                <a:gd name="T5" fmla="*/ 77 h 77"/>
                <a:gd name="T6" fmla="*/ 5 w 130"/>
                <a:gd name="T7" fmla="*/ 0 h 77"/>
                <a:gd name="T8" fmla="*/ 0 60000 65536"/>
                <a:gd name="T9" fmla="*/ 0 60000 65536"/>
                <a:gd name="T10" fmla="*/ 0 60000 65536"/>
                <a:gd name="T11" fmla="*/ 0 60000 65536"/>
                <a:gd name="T12" fmla="*/ 0 w 130"/>
                <a:gd name="T13" fmla="*/ 0 h 77"/>
                <a:gd name="T14" fmla="*/ 130 w 130"/>
                <a:gd name="T15" fmla="*/ 77 h 77"/>
              </a:gdLst>
              <a:ahLst/>
              <a:cxnLst>
                <a:cxn ang="T8">
                  <a:pos x="T0" y="T1"/>
                </a:cxn>
                <a:cxn ang="T9">
                  <a:pos x="T2" y="T3"/>
                </a:cxn>
                <a:cxn ang="T10">
                  <a:pos x="T4" y="T5"/>
                </a:cxn>
                <a:cxn ang="T11">
                  <a:pos x="T6" y="T7"/>
                </a:cxn>
              </a:cxnLst>
              <a:rect l="T12" t="T13" r="T14" b="T15"/>
              <a:pathLst>
                <a:path w="130" h="77">
                  <a:moveTo>
                    <a:pt x="5" y="0"/>
                  </a:moveTo>
                  <a:lnTo>
                    <a:pt x="0" y="12"/>
                  </a:lnTo>
                  <a:lnTo>
                    <a:pt x="130" y="77"/>
                  </a:lnTo>
                  <a:lnTo>
                    <a:pt x="5" y="0"/>
                  </a:lnTo>
                  <a:close/>
                </a:path>
              </a:pathLst>
            </a:custGeom>
            <a:solidFill>
              <a:srgbClr val="000000"/>
            </a:solidFill>
            <a:ln w="9525">
              <a:noFill/>
              <a:round/>
              <a:headEnd/>
              <a:tailEnd/>
            </a:ln>
          </p:spPr>
          <p:txBody>
            <a:bodyPr/>
            <a:lstStyle/>
            <a:p>
              <a:endParaRPr lang="en-US"/>
            </a:p>
          </p:txBody>
        </p:sp>
        <p:sp>
          <p:nvSpPr>
            <p:cNvPr id="291" name="Freeform 289">
              <a:extLst>
                <a:ext uri="{FF2B5EF4-FFF2-40B4-BE49-F238E27FC236}">
                  <a16:creationId xmlns:a16="http://schemas.microsoft.com/office/drawing/2014/main" id="{F6B2A846-0234-4519-AED1-182890D6E29E}"/>
                </a:ext>
              </a:extLst>
            </p:cNvPr>
            <p:cNvSpPr>
              <a:spLocks/>
            </p:cNvSpPr>
            <p:nvPr/>
          </p:nvSpPr>
          <p:spPr bwMode="auto">
            <a:xfrm>
              <a:off x="692" y="3459"/>
              <a:ext cx="22" cy="16"/>
            </a:xfrm>
            <a:custGeom>
              <a:avLst/>
              <a:gdLst>
                <a:gd name="T0" fmla="*/ 5 w 130"/>
                <a:gd name="T1" fmla="*/ 0 h 77"/>
                <a:gd name="T2" fmla="*/ 0 w 130"/>
                <a:gd name="T3" fmla="*/ 12 h 77"/>
                <a:gd name="T4" fmla="*/ 130 w 130"/>
                <a:gd name="T5" fmla="*/ 77 h 77"/>
                <a:gd name="T6" fmla="*/ 5 w 130"/>
                <a:gd name="T7" fmla="*/ 0 h 77"/>
                <a:gd name="T8" fmla="*/ 0 60000 65536"/>
                <a:gd name="T9" fmla="*/ 0 60000 65536"/>
                <a:gd name="T10" fmla="*/ 0 60000 65536"/>
                <a:gd name="T11" fmla="*/ 0 60000 65536"/>
                <a:gd name="T12" fmla="*/ 0 w 130"/>
                <a:gd name="T13" fmla="*/ 0 h 77"/>
                <a:gd name="T14" fmla="*/ 130 w 130"/>
                <a:gd name="T15" fmla="*/ 77 h 77"/>
              </a:gdLst>
              <a:ahLst/>
              <a:cxnLst>
                <a:cxn ang="T8">
                  <a:pos x="T0" y="T1"/>
                </a:cxn>
                <a:cxn ang="T9">
                  <a:pos x="T2" y="T3"/>
                </a:cxn>
                <a:cxn ang="T10">
                  <a:pos x="T4" y="T5"/>
                </a:cxn>
                <a:cxn ang="T11">
                  <a:pos x="T6" y="T7"/>
                </a:cxn>
              </a:cxnLst>
              <a:rect l="T12" t="T13" r="T14" b="T15"/>
              <a:pathLst>
                <a:path w="130" h="77">
                  <a:moveTo>
                    <a:pt x="5" y="0"/>
                  </a:moveTo>
                  <a:lnTo>
                    <a:pt x="0" y="12"/>
                  </a:lnTo>
                  <a:lnTo>
                    <a:pt x="130" y="77"/>
                  </a:lnTo>
                  <a:lnTo>
                    <a:pt x="5" y="0"/>
                  </a:lnTo>
                </a:path>
              </a:pathLst>
            </a:custGeom>
            <a:noFill/>
            <a:ln w="0">
              <a:solidFill>
                <a:srgbClr val="000000"/>
              </a:solidFill>
              <a:prstDash val="solid"/>
              <a:round/>
              <a:headEnd/>
              <a:tailEnd/>
            </a:ln>
          </p:spPr>
          <p:txBody>
            <a:bodyPr/>
            <a:lstStyle/>
            <a:p>
              <a:endParaRPr lang="en-US"/>
            </a:p>
          </p:txBody>
        </p:sp>
        <p:sp>
          <p:nvSpPr>
            <p:cNvPr id="292" name="Freeform 290">
              <a:extLst>
                <a:ext uri="{FF2B5EF4-FFF2-40B4-BE49-F238E27FC236}">
                  <a16:creationId xmlns:a16="http://schemas.microsoft.com/office/drawing/2014/main" id="{F6C37CB6-179F-4701-B86E-C4222A79BD63}"/>
                </a:ext>
              </a:extLst>
            </p:cNvPr>
            <p:cNvSpPr>
              <a:spLocks/>
            </p:cNvSpPr>
            <p:nvPr/>
          </p:nvSpPr>
          <p:spPr bwMode="auto">
            <a:xfrm>
              <a:off x="691" y="3462"/>
              <a:ext cx="23" cy="13"/>
            </a:xfrm>
            <a:custGeom>
              <a:avLst/>
              <a:gdLst>
                <a:gd name="T0" fmla="*/ 4 w 134"/>
                <a:gd name="T1" fmla="*/ 0 h 65"/>
                <a:gd name="T2" fmla="*/ 0 w 134"/>
                <a:gd name="T3" fmla="*/ 14 h 65"/>
                <a:gd name="T4" fmla="*/ 134 w 134"/>
                <a:gd name="T5" fmla="*/ 65 h 65"/>
                <a:gd name="T6" fmla="*/ 4 w 134"/>
                <a:gd name="T7" fmla="*/ 0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4" y="0"/>
                  </a:moveTo>
                  <a:lnTo>
                    <a:pt x="0" y="14"/>
                  </a:lnTo>
                  <a:lnTo>
                    <a:pt x="134" y="65"/>
                  </a:lnTo>
                  <a:lnTo>
                    <a:pt x="4" y="0"/>
                  </a:lnTo>
                  <a:close/>
                </a:path>
              </a:pathLst>
            </a:custGeom>
            <a:solidFill>
              <a:srgbClr val="000000"/>
            </a:solidFill>
            <a:ln w="9525">
              <a:noFill/>
              <a:round/>
              <a:headEnd/>
              <a:tailEnd/>
            </a:ln>
          </p:spPr>
          <p:txBody>
            <a:bodyPr/>
            <a:lstStyle/>
            <a:p>
              <a:endParaRPr lang="en-US"/>
            </a:p>
          </p:txBody>
        </p:sp>
        <p:sp>
          <p:nvSpPr>
            <p:cNvPr id="293" name="Freeform 291">
              <a:extLst>
                <a:ext uri="{FF2B5EF4-FFF2-40B4-BE49-F238E27FC236}">
                  <a16:creationId xmlns:a16="http://schemas.microsoft.com/office/drawing/2014/main" id="{5C2F2435-BABD-4AAA-8940-F0DD5B24A9EC}"/>
                </a:ext>
              </a:extLst>
            </p:cNvPr>
            <p:cNvSpPr>
              <a:spLocks/>
            </p:cNvSpPr>
            <p:nvPr/>
          </p:nvSpPr>
          <p:spPr bwMode="auto">
            <a:xfrm>
              <a:off x="691" y="3462"/>
              <a:ext cx="23" cy="13"/>
            </a:xfrm>
            <a:custGeom>
              <a:avLst/>
              <a:gdLst>
                <a:gd name="T0" fmla="*/ 4 w 134"/>
                <a:gd name="T1" fmla="*/ 0 h 65"/>
                <a:gd name="T2" fmla="*/ 0 w 134"/>
                <a:gd name="T3" fmla="*/ 14 h 65"/>
                <a:gd name="T4" fmla="*/ 134 w 134"/>
                <a:gd name="T5" fmla="*/ 65 h 65"/>
                <a:gd name="T6" fmla="*/ 4 w 134"/>
                <a:gd name="T7" fmla="*/ 0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4" y="0"/>
                  </a:moveTo>
                  <a:lnTo>
                    <a:pt x="0" y="14"/>
                  </a:lnTo>
                  <a:lnTo>
                    <a:pt x="134" y="65"/>
                  </a:lnTo>
                  <a:lnTo>
                    <a:pt x="4" y="0"/>
                  </a:lnTo>
                </a:path>
              </a:pathLst>
            </a:custGeom>
            <a:noFill/>
            <a:ln w="0">
              <a:solidFill>
                <a:srgbClr val="000000"/>
              </a:solidFill>
              <a:prstDash val="solid"/>
              <a:round/>
              <a:headEnd/>
              <a:tailEnd/>
            </a:ln>
          </p:spPr>
          <p:txBody>
            <a:bodyPr/>
            <a:lstStyle/>
            <a:p>
              <a:endParaRPr lang="en-US"/>
            </a:p>
          </p:txBody>
        </p:sp>
        <p:sp>
          <p:nvSpPr>
            <p:cNvPr id="294" name="Freeform 292">
              <a:extLst>
                <a:ext uri="{FF2B5EF4-FFF2-40B4-BE49-F238E27FC236}">
                  <a16:creationId xmlns:a16="http://schemas.microsoft.com/office/drawing/2014/main" id="{9390B18F-B3AD-4F77-8A5A-DCA0B09FD04B}"/>
                </a:ext>
              </a:extLst>
            </p:cNvPr>
            <p:cNvSpPr>
              <a:spLocks/>
            </p:cNvSpPr>
            <p:nvPr/>
          </p:nvSpPr>
          <p:spPr bwMode="auto">
            <a:xfrm>
              <a:off x="691" y="3465"/>
              <a:ext cx="23" cy="10"/>
            </a:xfrm>
            <a:custGeom>
              <a:avLst/>
              <a:gdLst>
                <a:gd name="T0" fmla="*/ 3 w 137"/>
                <a:gd name="T1" fmla="*/ 0 h 51"/>
                <a:gd name="T2" fmla="*/ 0 w 137"/>
                <a:gd name="T3" fmla="*/ 12 h 51"/>
                <a:gd name="T4" fmla="*/ 137 w 137"/>
                <a:gd name="T5" fmla="*/ 51 h 51"/>
                <a:gd name="T6" fmla="*/ 3 w 137"/>
                <a:gd name="T7" fmla="*/ 0 h 51"/>
                <a:gd name="T8" fmla="*/ 0 60000 65536"/>
                <a:gd name="T9" fmla="*/ 0 60000 65536"/>
                <a:gd name="T10" fmla="*/ 0 60000 65536"/>
                <a:gd name="T11" fmla="*/ 0 60000 65536"/>
                <a:gd name="T12" fmla="*/ 0 w 137"/>
                <a:gd name="T13" fmla="*/ 0 h 51"/>
                <a:gd name="T14" fmla="*/ 137 w 137"/>
                <a:gd name="T15" fmla="*/ 51 h 51"/>
              </a:gdLst>
              <a:ahLst/>
              <a:cxnLst>
                <a:cxn ang="T8">
                  <a:pos x="T0" y="T1"/>
                </a:cxn>
                <a:cxn ang="T9">
                  <a:pos x="T2" y="T3"/>
                </a:cxn>
                <a:cxn ang="T10">
                  <a:pos x="T4" y="T5"/>
                </a:cxn>
                <a:cxn ang="T11">
                  <a:pos x="T6" y="T7"/>
                </a:cxn>
              </a:cxnLst>
              <a:rect l="T12" t="T13" r="T14" b="T15"/>
              <a:pathLst>
                <a:path w="137" h="51">
                  <a:moveTo>
                    <a:pt x="3" y="0"/>
                  </a:moveTo>
                  <a:lnTo>
                    <a:pt x="0" y="12"/>
                  </a:lnTo>
                  <a:lnTo>
                    <a:pt x="137" y="51"/>
                  </a:lnTo>
                  <a:lnTo>
                    <a:pt x="3" y="0"/>
                  </a:lnTo>
                  <a:close/>
                </a:path>
              </a:pathLst>
            </a:custGeom>
            <a:solidFill>
              <a:srgbClr val="000000"/>
            </a:solidFill>
            <a:ln w="9525">
              <a:noFill/>
              <a:round/>
              <a:headEnd/>
              <a:tailEnd/>
            </a:ln>
          </p:spPr>
          <p:txBody>
            <a:bodyPr/>
            <a:lstStyle/>
            <a:p>
              <a:endParaRPr lang="en-US"/>
            </a:p>
          </p:txBody>
        </p:sp>
        <p:sp>
          <p:nvSpPr>
            <p:cNvPr id="295" name="Freeform 293">
              <a:extLst>
                <a:ext uri="{FF2B5EF4-FFF2-40B4-BE49-F238E27FC236}">
                  <a16:creationId xmlns:a16="http://schemas.microsoft.com/office/drawing/2014/main" id="{7DD53DC7-F2D3-4E25-86D3-17EABB0FDD82}"/>
                </a:ext>
              </a:extLst>
            </p:cNvPr>
            <p:cNvSpPr>
              <a:spLocks/>
            </p:cNvSpPr>
            <p:nvPr/>
          </p:nvSpPr>
          <p:spPr bwMode="auto">
            <a:xfrm>
              <a:off x="691" y="3465"/>
              <a:ext cx="23" cy="10"/>
            </a:xfrm>
            <a:custGeom>
              <a:avLst/>
              <a:gdLst>
                <a:gd name="T0" fmla="*/ 3 w 137"/>
                <a:gd name="T1" fmla="*/ 0 h 51"/>
                <a:gd name="T2" fmla="*/ 0 w 137"/>
                <a:gd name="T3" fmla="*/ 12 h 51"/>
                <a:gd name="T4" fmla="*/ 137 w 137"/>
                <a:gd name="T5" fmla="*/ 51 h 51"/>
                <a:gd name="T6" fmla="*/ 3 w 137"/>
                <a:gd name="T7" fmla="*/ 0 h 51"/>
                <a:gd name="T8" fmla="*/ 0 60000 65536"/>
                <a:gd name="T9" fmla="*/ 0 60000 65536"/>
                <a:gd name="T10" fmla="*/ 0 60000 65536"/>
                <a:gd name="T11" fmla="*/ 0 60000 65536"/>
                <a:gd name="T12" fmla="*/ 0 w 137"/>
                <a:gd name="T13" fmla="*/ 0 h 51"/>
                <a:gd name="T14" fmla="*/ 137 w 137"/>
                <a:gd name="T15" fmla="*/ 51 h 51"/>
              </a:gdLst>
              <a:ahLst/>
              <a:cxnLst>
                <a:cxn ang="T8">
                  <a:pos x="T0" y="T1"/>
                </a:cxn>
                <a:cxn ang="T9">
                  <a:pos x="T2" y="T3"/>
                </a:cxn>
                <a:cxn ang="T10">
                  <a:pos x="T4" y="T5"/>
                </a:cxn>
                <a:cxn ang="T11">
                  <a:pos x="T6" y="T7"/>
                </a:cxn>
              </a:cxnLst>
              <a:rect l="T12" t="T13" r="T14" b="T15"/>
              <a:pathLst>
                <a:path w="137" h="51">
                  <a:moveTo>
                    <a:pt x="3" y="0"/>
                  </a:moveTo>
                  <a:lnTo>
                    <a:pt x="0" y="12"/>
                  </a:lnTo>
                  <a:lnTo>
                    <a:pt x="137" y="51"/>
                  </a:lnTo>
                  <a:lnTo>
                    <a:pt x="3" y="0"/>
                  </a:lnTo>
                </a:path>
              </a:pathLst>
            </a:custGeom>
            <a:noFill/>
            <a:ln w="0">
              <a:solidFill>
                <a:srgbClr val="000000"/>
              </a:solidFill>
              <a:prstDash val="solid"/>
              <a:round/>
              <a:headEnd/>
              <a:tailEnd/>
            </a:ln>
          </p:spPr>
          <p:txBody>
            <a:bodyPr/>
            <a:lstStyle/>
            <a:p>
              <a:endParaRPr lang="en-US"/>
            </a:p>
          </p:txBody>
        </p:sp>
        <p:sp>
          <p:nvSpPr>
            <p:cNvPr id="296" name="Freeform 294">
              <a:extLst>
                <a:ext uri="{FF2B5EF4-FFF2-40B4-BE49-F238E27FC236}">
                  <a16:creationId xmlns:a16="http://schemas.microsoft.com/office/drawing/2014/main" id="{0006AE00-021B-4051-A3DD-4438519DDFE0}"/>
                </a:ext>
              </a:extLst>
            </p:cNvPr>
            <p:cNvSpPr>
              <a:spLocks/>
            </p:cNvSpPr>
            <p:nvPr/>
          </p:nvSpPr>
          <p:spPr bwMode="auto">
            <a:xfrm>
              <a:off x="690" y="3467"/>
              <a:ext cx="24" cy="8"/>
            </a:xfrm>
            <a:custGeom>
              <a:avLst/>
              <a:gdLst>
                <a:gd name="T0" fmla="*/ 4 w 141"/>
                <a:gd name="T1" fmla="*/ 0 h 39"/>
                <a:gd name="T2" fmla="*/ 0 w 141"/>
                <a:gd name="T3" fmla="*/ 13 h 39"/>
                <a:gd name="T4" fmla="*/ 141 w 141"/>
                <a:gd name="T5" fmla="*/ 39 h 39"/>
                <a:gd name="T6" fmla="*/ 4 w 141"/>
                <a:gd name="T7" fmla="*/ 0 h 39"/>
                <a:gd name="T8" fmla="*/ 0 60000 65536"/>
                <a:gd name="T9" fmla="*/ 0 60000 65536"/>
                <a:gd name="T10" fmla="*/ 0 60000 65536"/>
                <a:gd name="T11" fmla="*/ 0 60000 65536"/>
                <a:gd name="T12" fmla="*/ 0 w 141"/>
                <a:gd name="T13" fmla="*/ 0 h 39"/>
                <a:gd name="T14" fmla="*/ 141 w 141"/>
                <a:gd name="T15" fmla="*/ 39 h 39"/>
              </a:gdLst>
              <a:ahLst/>
              <a:cxnLst>
                <a:cxn ang="T8">
                  <a:pos x="T0" y="T1"/>
                </a:cxn>
                <a:cxn ang="T9">
                  <a:pos x="T2" y="T3"/>
                </a:cxn>
                <a:cxn ang="T10">
                  <a:pos x="T4" y="T5"/>
                </a:cxn>
                <a:cxn ang="T11">
                  <a:pos x="T6" y="T7"/>
                </a:cxn>
              </a:cxnLst>
              <a:rect l="T12" t="T13" r="T14" b="T15"/>
              <a:pathLst>
                <a:path w="141" h="39">
                  <a:moveTo>
                    <a:pt x="4" y="0"/>
                  </a:moveTo>
                  <a:lnTo>
                    <a:pt x="0" y="13"/>
                  </a:lnTo>
                  <a:lnTo>
                    <a:pt x="141" y="39"/>
                  </a:lnTo>
                  <a:lnTo>
                    <a:pt x="4" y="0"/>
                  </a:lnTo>
                  <a:close/>
                </a:path>
              </a:pathLst>
            </a:custGeom>
            <a:solidFill>
              <a:srgbClr val="000000"/>
            </a:solidFill>
            <a:ln w="9525">
              <a:noFill/>
              <a:round/>
              <a:headEnd/>
              <a:tailEnd/>
            </a:ln>
          </p:spPr>
          <p:txBody>
            <a:bodyPr/>
            <a:lstStyle/>
            <a:p>
              <a:endParaRPr lang="en-US"/>
            </a:p>
          </p:txBody>
        </p:sp>
        <p:sp>
          <p:nvSpPr>
            <p:cNvPr id="297" name="Freeform 295">
              <a:extLst>
                <a:ext uri="{FF2B5EF4-FFF2-40B4-BE49-F238E27FC236}">
                  <a16:creationId xmlns:a16="http://schemas.microsoft.com/office/drawing/2014/main" id="{47AB7107-32AC-4888-8EB0-FB2999853F14}"/>
                </a:ext>
              </a:extLst>
            </p:cNvPr>
            <p:cNvSpPr>
              <a:spLocks/>
            </p:cNvSpPr>
            <p:nvPr/>
          </p:nvSpPr>
          <p:spPr bwMode="auto">
            <a:xfrm>
              <a:off x="690" y="3467"/>
              <a:ext cx="24" cy="8"/>
            </a:xfrm>
            <a:custGeom>
              <a:avLst/>
              <a:gdLst>
                <a:gd name="T0" fmla="*/ 4 w 141"/>
                <a:gd name="T1" fmla="*/ 0 h 39"/>
                <a:gd name="T2" fmla="*/ 0 w 141"/>
                <a:gd name="T3" fmla="*/ 13 h 39"/>
                <a:gd name="T4" fmla="*/ 141 w 141"/>
                <a:gd name="T5" fmla="*/ 39 h 39"/>
                <a:gd name="T6" fmla="*/ 4 w 141"/>
                <a:gd name="T7" fmla="*/ 0 h 39"/>
                <a:gd name="T8" fmla="*/ 0 60000 65536"/>
                <a:gd name="T9" fmla="*/ 0 60000 65536"/>
                <a:gd name="T10" fmla="*/ 0 60000 65536"/>
                <a:gd name="T11" fmla="*/ 0 60000 65536"/>
                <a:gd name="T12" fmla="*/ 0 w 141"/>
                <a:gd name="T13" fmla="*/ 0 h 39"/>
                <a:gd name="T14" fmla="*/ 141 w 141"/>
                <a:gd name="T15" fmla="*/ 39 h 39"/>
              </a:gdLst>
              <a:ahLst/>
              <a:cxnLst>
                <a:cxn ang="T8">
                  <a:pos x="T0" y="T1"/>
                </a:cxn>
                <a:cxn ang="T9">
                  <a:pos x="T2" y="T3"/>
                </a:cxn>
                <a:cxn ang="T10">
                  <a:pos x="T4" y="T5"/>
                </a:cxn>
                <a:cxn ang="T11">
                  <a:pos x="T6" y="T7"/>
                </a:cxn>
              </a:cxnLst>
              <a:rect l="T12" t="T13" r="T14" b="T15"/>
              <a:pathLst>
                <a:path w="141" h="39">
                  <a:moveTo>
                    <a:pt x="4" y="0"/>
                  </a:moveTo>
                  <a:lnTo>
                    <a:pt x="0" y="13"/>
                  </a:lnTo>
                  <a:lnTo>
                    <a:pt x="141" y="39"/>
                  </a:lnTo>
                  <a:lnTo>
                    <a:pt x="4" y="0"/>
                  </a:lnTo>
                </a:path>
              </a:pathLst>
            </a:custGeom>
            <a:noFill/>
            <a:ln w="0">
              <a:solidFill>
                <a:srgbClr val="000000"/>
              </a:solidFill>
              <a:prstDash val="solid"/>
              <a:round/>
              <a:headEnd/>
              <a:tailEnd/>
            </a:ln>
          </p:spPr>
          <p:txBody>
            <a:bodyPr/>
            <a:lstStyle/>
            <a:p>
              <a:endParaRPr lang="en-US"/>
            </a:p>
          </p:txBody>
        </p:sp>
        <p:sp>
          <p:nvSpPr>
            <p:cNvPr id="298" name="Freeform 296">
              <a:extLst>
                <a:ext uri="{FF2B5EF4-FFF2-40B4-BE49-F238E27FC236}">
                  <a16:creationId xmlns:a16="http://schemas.microsoft.com/office/drawing/2014/main" id="{9480BA42-B06C-4B71-AFA1-97EB36719487}"/>
                </a:ext>
              </a:extLst>
            </p:cNvPr>
            <p:cNvSpPr>
              <a:spLocks/>
            </p:cNvSpPr>
            <p:nvPr/>
          </p:nvSpPr>
          <p:spPr bwMode="auto">
            <a:xfrm>
              <a:off x="690" y="3470"/>
              <a:ext cx="24" cy="5"/>
            </a:xfrm>
            <a:custGeom>
              <a:avLst/>
              <a:gdLst>
                <a:gd name="T0" fmla="*/ 1 w 142"/>
                <a:gd name="T1" fmla="*/ 0 h 26"/>
                <a:gd name="T2" fmla="*/ 0 w 142"/>
                <a:gd name="T3" fmla="*/ 13 h 26"/>
                <a:gd name="T4" fmla="*/ 142 w 142"/>
                <a:gd name="T5" fmla="*/ 26 h 26"/>
                <a:gd name="T6" fmla="*/ 1 w 142"/>
                <a:gd name="T7" fmla="*/ 0 h 26"/>
                <a:gd name="T8" fmla="*/ 0 60000 65536"/>
                <a:gd name="T9" fmla="*/ 0 60000 65536"/>
                <a:gd name="T10" fmla="*/ 0 60000 65536"/>
                <a:gd name="T11" fmla="*/ 0 60000 65536"/>
                <a:gd name="T12" fmla="*/ 0 w 142"/>
                <a:gd name="T13" fmla="*/ 0 h 26"/>
                <a:gd name="T14" fmla="*/ 142 w 142"/>
                <a:gd name="T15" fmla="*/ 26 h 26"/>
              </a:gdLst>
              <a:ahLst/>
              <a:cxnLst>
                <a:cxn ang="T8">
                  <a:pos x="T0" y="T1"/>
                </a:cxn>
                <a:cxn ang="T9">
                  <a:pos x="T2" y="T3"/>
                </a:cxn>
                <a:cxn ang="T10">
                  <a:pos x="T4" y="T5"/>
                </a:cxn>
                <a:cxn ang="T11">
                  <a:pos x="T6" y="T7"/>
                </a:cxn>
              </a:cxnLst>
              <a:rect l="T12" t="T13" r="T14" b="T15"/>
              <a:pathLst>
                <a:path w="142" h="26">
                  <a:moveTo>
                    <a:pt x="1" y="0"/>
                  </a:moveTo>
                  <a:lnTo>
                    <a:pt x="0" y="13"/>
                  </a:lnTo>
                  <a:lnTo>
                    <a:pt x="142" y="26"/>
                  </a:lnTo>
                  <a:lnTo>
                    <a:pt x="1" y="0"/>
                  </a:lnTo>
                  <a:close/>
                </a:path>
              </a:pathLst>
            </a:custGeom>
            <a:solidFill>
              <a:srgbClr val="000000"/>
            </a:solidFill>
            <a:ln w="9525">
              <a:noFill/>
              <a:round/>
              <a:headEnd/>
              <a:tailEnd/>
            </a:ln>
          </p:spPr>
          <p:txBody>
            <a:bodyPr/>
            <a:lstStyle/>
            <a:p>
              <a:endParaRPr lang="en-US"/>
            </a:p>
          </p:txBody>
        </p:sp>
        <p:sp>
          <p:nvSpPr>
            <p:cNvPr id="299" name="Freeform 297">
              <a:extLst>
                <a:ext uri="{FF2B5EF4-FFF2-40B4-BE49-F238E27FC236}">
                  <a16:creationId xmlns:a16="http://schemas.microsoft.com/office/drawing/2014/main" id="{C287979C-3D30-4FFF-A972-983769978AB0}"/>
                </a:ext>
              </a:extLst>
            </p:cNvPr>
            <p:cNvSpPr>
              <a:spLocks/>
            </p:cNvSpPr>
            <p:nvPr/>
          </p:nvSpPr>
          <p:spPr bwMode="auto">
            <a:xfrm>
              <a:off x="690" y="3470"/>
              <a:ext cx="24" cy="5"/>
            </a:xfrm>
            <a:custGeom>
              <a:avLst/>
              <a:gdLst>
                <a:gd name="T0" fmla="*/ 1 w 142"/>
                <a:gd name="T1" fmla="*/ 0 h 26"/>
                <a:gd name="T2" fmla="*/ 0 w 142"/>
                <a:gd name="T3" fmla="*/ 13 h 26"/>
                <a:gd name="T4" fmla="*/ 142 w 142"/>
                <a:gd name="T5" fmla="*/ 26 h 26"/>
                <a:gd name="T6" fmla="*/ 1 w 142"/>
                <a:gd name="T7" fmla="*/ 0 h 26"/>
                <a:gd name="T8" fmla="*/ 0 60000 65536"/>
                <a:gd name="T9" fmla="*/ 0 60000 65536"/>
                <a:gd name="T10" fmla="*/ 0 60000 65536"/>
                <a:gd name="T11" fmla="*/ 0 60000 65536"/>
                <a:gd name="T12" fmla="*/ 0 w 142"/>
                <a:gd name="T13" fmla="*/ 0 h 26"/>
                <a:gd name="T14" fmla="*/ 142 w 142"/>
                <a:gd name="T15" fmla="*/ 26 h 26"/>
              </a:gdLst>
              <a:ahLst/>
              <a:cxnLst>
                <a:cxn ang="T8">
                  <a:pos x="T0" y="T1"/>
                </a:cxn>
                <a:cxn ang="T9">
                  <a:pos x="T2" y="T3"/>
                </a:cxn>
                <a:cxn ang="T10">
                  <a:pos x="T4" y="T5"/>
                </a:cxn>
                <a:cxn ang="T11">
                  <a:pos x="T6" y="T7"/>
                </a:cxn>
              </a:cxnLst>
              <a:rect l="T12" t="T13" r="T14" b="T15"/>
              <a:pathLst>
                <a:path w="142" h="26">
                  <a:moveTo>
                    <a:pt x="1" y="0"/>
                  </a:moveTo>
                  <a:lnTo>
                    <a:pt x="0" y="13"/>
                  </a:lnTo>
                  <a:lnTo>
                    <a:pt x="142" y="26"/>
                  </a:lnTo>
                  <a:lnTo>
                    <a:pt x="1" y="0"/>
                  </a:lnTo>
                </a:path>
              </a:pathLst>
            </a:custGeom>
            <a:noFill/>
            <a:ln w="0">
              <a:solidFill>
                <a:srgbClr val="000000"/>
              </a:solidFill>
              <a:prstDash val="solid"/>
              <a:round/>
              <a:headEnd/>
              <a:tailEnd/>
            </a:ln>
          </p:spPr>
          <p:txBody>
            <a:bodyPr/>
            <a:lstStyle/>
            <a:p>
              <a:endParaRPr lang="en-US"/>
            </a:p>
          </p:txBody>
        </p:sp>
        <p:sp>
          <p:nvSpPr>
            <p:cNvPr id="300" name="Freeform 298">
              <a:extLst>
                <a:ext uri="{FF2B5EF4-FFF2-40B4-BE49-F238E27FC236}">
                  <a16:creationId xmlns:a16="http://schemas.microsoft.com/office/drawing/2014/main" id="{BE2BE661-88D8-400C-93C0-DA82E9E64F35}"/>
                </a:ext>
              </a:extLst>
            </p:cNvPr>
            <p:cNvSpPr>
              <a:spLocks/>
            </p:cNvSpPr>
            <p:nvPr/>
          </p:nvSpPr>
          <p:spPr bwMode="auto">
            <a:xfrm>
              <a:off x="690" y="3472"/>
              <a:ext cx="24" cy="3"/>
            </a:xfrm>
            <a:custGeom>
              <a:avLst/>
              <a:gdLst>
                <a:gd name="T0" fmla="*/ 0 w 142"/>
                <a:gd name="T1" fmla="*/ 0 h 13"/>
                <a:gd name="T2" fmla="*/ 0 w 142"/>
                <a:gd name="T3" fmla="*/ 13 h 13"/>
                <a:gd name="T4" fmla="*/ 142 w 142"/>
                <a:gd name="T5" fmla="*/ 13 h 13"/>
                <a:gd name="T6" fmla="*/ 0 w 142"/>
                <a:gd name="T7" fmla="*/ 0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0" y="0"/>
                  </a:moveTo>
                  <a:lnTo>
                    <a:pt x="0" y="13"/>
                  </a:lnTo>
                  <a:lnTo>
                    <a:pt x="142" y="13"/>
                  </a:lnTo>
                  <a:lnTo>
                    <a:pt x="0" y="0"/>
                  </a:lnTo>
                  <a:close/>
                </a:path>
              </a:pathLst>
            </a:custGeom>
            <a:solidFill>
              <a:srgbClr val="000000"/>
            </a:solidFill>
            <a:ln w="9525">
              <a:noFill/>
              <a:round/>
              <a:headEnd/>
              <a:tailEnd/>
            </a:ln>
          </p:spPr>
          <p:txBody>
            <a:bodyPr/>
            <a:lstStyle/>
            <a:p>
              <a:endParaRPr lang="en-US"/>
            </a:p>
          </p:txBody>
        </p:sp>
        <p:sp>
          <p:nvSpPr>
            <p:cNvPr id="301" name="Freeform 299">
              <a:extLst>
                <a:ext uri="{FF2B5EF4-FFF2-40B4-BE49-F238E27FC236}">
                  <a16:creationId xmlns:a16="http://schemas.microsoft.com/office/drawing/2014/main" id="{8C4373D2-7BE8-466D-990F-35368877A70B}"/>
                </a:ext>
              </a:extLst>
            </p:cNvPr>
            <p:cNvSpPr>
              <a:spLocks/>
            </p:cNvSpPr>
            <p:nvPr/>
          </p:nvSpPr>
          <p:spPr bwMode="auto">
            <a:xfrm>
              <a:off x="690" y="3472"/>
              <a:ext cx="24" cy="3"/>
            </a:xfrm>
            <a:custGeom>
              <a:avLst/>
              <a:gdLst>
                <a:gd name="T0" fmla="*/ 0 w 142"/>
                <a:gd name="T1" fmla="*/ 0 h 13"/>
                <a:gd name="T2" fmla="*/ 0 w 142"/>
                <a:gd name="T3" fmla="*/ 13 h 13"/>
                <a:gd name="T4" fmla="*/ 142 w 142"/>
                <a:gd name="T5" fmla="*/ 13 h 13"/>
                <a:gd name="T6" fmla="*/ 0 w 142"/>
                <a:gd name="T7" fmla="*/ 0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0" y="0"/>
                  </a:moveTo>
                  <a:lnTo>
                    <a:pt x="0" y="13"/>
                  </a:lnTo>
                  <a:lnTo>
                    <a:pt x="142" y="13"/>
                  </a:lnTo>
                  <a:lnTo>
                    <a:pt x="0" y="0"/>
                  </a:lnTo>
                </a:path>
              </a:pathLst>
            </a:custGeom>
            <a:noFill/>
            <a:ln w="0">
              <a:solidFill>
                <a:srgbClr val="000000"/>
              </a:solidFill>
              <a:prstDash val="solid"/>
              <a:round/>
              <a:headEnd/>
              <a:tailEnd/>
            </a:ln>
          </p:spPr>
          <p:txBody>
            <a:bodyPr/>
            <a:lstStyle/>
            <a:p>
              <a:endParaRPr lang="en-US"/>
            </a:p>
          </p:txBody>
        </p:sp>
        <p:sp>
          <p:nvSpPr>
            <p:cNvPr id="302" name="Freeform 300">
              <a:extLst>
                <a:ext uri="{FF2B5EF4-FFF2-40B4-BE49-F238E27FC236}">
                  <a16:creationId xmlns:a16="http://schemas.microsoft.com/office/drawing/2014/main" id="{7F18CA70-6831-4989-840E-64706E61DF91}"/>
                </a:ext>
              </a:extLst>
            </p:cNvPr>
            <p:cNvSpPr>
              <a:spLocks/>
            </p:cNvSpPr>
            <p:nvPr/>
          </p:nvSpPr>
          <p:spPr bwMode="auto">
            <a:xfrm>
              <a:off x="690" y="3475"/>
              <a:ext cx="24" cy="2"/>
            </a:xfrm>
            <a:custGeom>
              <a:avLst/>
              <a:gdLst>
                <a:gd name="T0" fmla="*/ 0 w 142"/>
                <a:gd name="T1" fmla="*/ 0 h 13"/>
                <a:gd name="T2" fmla="*/ 0 w 142"/>
                <a:gd name="T3" fmla="*/ 13 h 13"/>
                <a:gd name="T4" fmla="*/ 142 w 142"/>
                <a:gd name="T5" fmla="*/ 0 h 13"/>
                <a:gd name="T6" fmla="*/ 0 w 142"/>
                <a:gd name="T7" fmla="*/ 0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0" y="0"/>
                  </a:moveTo>
                  <a:lnTo>
                    <a:pt x="0" y="13"/>
                  </a:lnTo>
                  <a:lnTo>
                    <a:pt x="142" y="0"/>
                  </a:lnTo>
                  <a:lnTo>
                    <a:pt x="0" y="0"/>
                  </a:lnTo>
                  <a:close/>
                </a:path>
              </a:pathLst>
            </a:custGeom>
            <a:solidFill>
              <a:srgbClr val="000000"/>
            </a:solidFill>
            <a:ln w="9525">
              <a:noFill/>
              <a:round/>
              <a:headEnd/>
              <a:tailEnd/>
            </a:ln>
          </p:spPr>
          <p:txBody>
            <a:bodyPr/>
            <a:lstStyle/>
            <a:p>
              <a:endParaRPr lang="en-US"/>
            </a:p>
          </p:txBody>
        </p:sp>
        <p:sp>
          <p:nvSpPr>
            <p:cNvPr id="303" name="Freeform 301">
              <a:extLst>
                <a:ext uri="{FF2B5EF4-FFF2-40B4-BE49-F238E27FC236}">
                  <a16:creationId xmlns:a16="http://schemas.microsoft.com/office/drawing/2014/main" id="{E8F6034F-220B-42DC-AC55-B1FF8E4D39E3}"/>
                </a:ext>
              </a:extLst>
            </p:cNvPr>
            <p:cNvSpPr>
              <a:spLocks/>
            </p:cNvSpPr>
            <p:nvPr/>
          </p:nvSpPr>
          <p:spPr bwMode="auto">
            <a:xfrm>
              <a:off x="690" y="3475"/>
              <a:ext cx="24" cy="2"/>
            </a:xfrm>
            <a:custGeom>
              <a:avLst/>
              <a:gdLst>
                <a:gd name="T0" fmla="*/ 0 w 142"/>
                <a:gd name="T1" fmla="*/ 0 h 13"/>
                <a:gd name="T2" fmla="*/ 0 w 142"/>
                <a:gd name="T3" fmla="*/ 13 h 13"/>
                <a:gd name="T4" fmla="*/ 142 w 142"/>
                <a:gd name="T5" fmla="*/ 0 h 13"/>
                <a:gd name="T6" fmla="*/ 0 w 142"/>
                <a:gd name="T7" fmla="*/ 0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0" y="0"/>
                  </a:moveTo>
                  <a:lnTo>
                    <a:pt x="0" y="13"/>
                  </a:lnTo>
                  <a:lnTo>
                    <a:pt x="142" y="0"/>
                  </a:lnTo>
                  <a:lnTo>
                    <a:pt x="0" y="0"/>
                  </a:lnTo>
                </a:path>
              </a:pathLst>
            </a:custGeom>
            <a:noFill/>
            <a:ln w="0">
              <a:solidFill>
                <a:srgbClr val="000000"/>
              </a:solidFill>
              <a:prstDash val="solid"/>
              <a:round/>
              <a:headEnd/>
              <a:tailEnd/>
            </a:ln>
          </p:spPr>
          <p:txBody>
            <a:bodyPr/>
            <a:lstStyle/>
            <a:p>
              <a:endParaRPr lang="en-US"/>
            </a:p>
          </p:txBody>
        </p:sp>
        <p:sp>
          <p:nvSpPr>
            <p:cNvPr id="304" name="Freeform 302">
              <a:extLst>
                <a:ext uri="{FF2B5EF4-FFF2-40B4-BE49-F238E27FC236}">
                  <a16:creationId xmlns:a16="http://schemas.microsoft.com/office/drawing/2014/main" id="{05D9DC4B-5374-4B60-95C8-D2CF33984ABA}"/>
                </a:ext>
              </a:extLst>
            </p:cNvPr>
            <p:cNvSpPr>
              <a:spLocks/>
            </p:cNvSpPr>
            <p:nvPr/>
          </p:nvSpPr>
          <p:spPr bwMode="auto">
            <a:xfrm>
              <a:off x="690" y="3475"/>
              <a:ext cx="24" cy="5"/>
            </a:xfrm>
            <a:custGeom>
              <a:avLst/>
              <a:gdLst>
                <a:gd name="T0" fmla="*/ 0 w 142"/>
                <a:gd name="T1" fmla="*/ 13 h 26"/>
                <a:gd name="T2" fmla="*/ 1 w 142"/>
                <a:gd name="T3" fmla="*/ 26 h 26"/>
                <a:gd name="T4" fmla="*/ 142 w 142"/>
                <a:gd name="T5" fmla="*/ 0 h 26"/>
                <a:gd name="T6" fmla="*/ 0 w 142"/>
                <a:gd name="T7" fmla="*/ 13 h 26"/>
                <a:gd name="T8" fmla="*/ 0 60000 65536"/>
                <a:gd name="T9" fmla="*/ 0 60000 65536"/>
                <a:gd name="T10" fmla="*/ 0 60000 65536"/>
                <a:gd name="T11" fmla="*/ 0 60000 65536"/>
                <a:gd name="T12" fmla="*/ 0 w 142"/>
                <a:gd name="T13" fmla="*/ 0 h 26"/>
                <a:gd name="T14" fmla="*/ 142 w 142"/>
                <a:gd name="T15" fmla="*/ 26 h 26"/>
              </a:gdLst>
              <a:ahLst/>
              <a:cxnLst>
                <a:cxn ang="T8">
                  <a:pos x="T0" y="T1"/>
                </a:cxn>
                <a:cxn ang="T9">
                  <a:pos x="T2" y="T3"/>
                </a:cxn>
                <a:cxn ang="T10">
                  <a:pos x="T4" y="T5"/>
                </a:cxn>
                <a:cxn ang="T11">
                  <a:pos x="T6" y="T7"/>
                </a:cxn>
              </a:cxnLst>
              <a:rect l="T12" t="T13" r="T14" b="T15"/>
              <a:pathLst>
                <a:path w="142" h="26">
                  <a:moveTo>
                    <a:pt x="0" y="13"/>
                  </a:moveTo>
                  <a:lnTo>
                    <a:pt x="1" y="26"/>
                  </a:lnTo>
                  <a:lnTo>
                    <a:pt x="142" y="0"/>
                  </a:lnTo>
                  <a:lnTo>
                    <a:pt x="0" y="13"/>
                  </a:lnTo>
                  <a:close/>
                </a:path>
              </a:pathLst>
            </a:custGeom>
            <a:solidFill>
              <a:srgbClr val="000000"/>
            </a:solidFill>
            <a:ln w="9525">
              <a:noFill/>
              <a:round/>
              <a:headEnd/>
              <a:tailEnd/>
            </a:ln>
          </p:spPr>
          <p:txBody>
            <a:bodyPr/>
            <a:lstStyle/>
            <a:p>
              <a:endParaRPr lang="en-US"/>
            </a:p>
          </p:txBody>
        </p:sp>
        <p:sp>
          <p:nvSpPr>
            <p:cNvPr id="305" name="Freeform 303">
              <a:extLst>
                <a:ext uri="{FF2B5EF4-FFF2-40B4-BE49-F238E27FC236}">
                  <a16:creationId xmlns:a16="http://schemas.microsoft.com/office/drawing/2014/main" id="{88BDDF06-2D6E-41D0-88D5-F1E502A1660E}"/>
                </a:ext>
              </a:extLst>
            </p:cNvPr>
            <p:cNvSpPr>
              <a:spLocks/>
            </p:cNvSpPr>
            <p:nvPr/>
          </p:nvSpPr>
          <p:spPr bwMode="auto">
            <a:xfrm>
              <a:off x="690" y="3475"/>
              <a:ext cx="24" cy="5"/>
            </a:xfrm>
            <a:custGeom>
              <a:avLst/>
              <a:gdLst>
                <a:gd name="T0" fmla="*/ 0 w 142"/>
                <a:gd name="T1" fmla="*/ 13 h 26"/>
                <a:gd name="T2" fmla="*/ 1 w 142"/>
                <a:gd name="T3" fmla="*/ 26 h 26"/>
                <a:gd name="T4" fmla="*/ 142 w 142"/>
                <a:gd name="T5" fmla="*/ 0 h 26"/>
                <a:gd name="T6" fmla="*/ 0 w 142"/>
                <a:gd name="T7" fmla="*/ 13 h 26"/>
                <a:gd name="T8" fmla="*/ 0 60000 65536"/>
                <a:gd name="T9" fmla="*/ 0 60000 65536"/>
                <a:gd name="T10" fmla="*/ 0 60000 65536"/>
                <a:gd name="T11" fmla="*/ 0 60000 65536"/>
                <a:gd name="T12" fmla="*/ 0 w 142"/>
                <a:gd name="T13" fmla="*/ 0 h 26"/>
                <a:gd name="T14" fmla="*/ 142 w 142"/>
                <a:gd name="T15" fmla="*/ 26 h 26"/>
              </a:gdLst>
              <a:ahLst/>
              <a:cxnLst>
                <a:cxn ang="T8">
                  <a:pos x="T0" y="T1"/>
                </a:cxn>
                <a:cxn ang="T9">
                  <a:pos x="T2" y="T3"/>
                </a:cxn>
                <a:cxn ang="T10">
                  <a:pos x="T4" y="T5"/>
                </a:cxn>
                <a:cxn ang="T11">
                  <a:pos x="T6" y="T7"/>
                </a:cxn>
              </a:cxnLst>
              <a:rect l="T12" t="T13" r="T14" b="T15"/>
              <a:pathLst>
                <a:path w="142" h="26">
                  <a:moveTo>
                    <a:pt x="0" y="13"/>
                  </a:moveTo>
                  <a:lnTo>
                    <a:pt x="1" y="26"/>
                  </a:lnTo>
                  <a:lnTo>
                    <a:pt x="142" y="0"/>
                  </a:lnTo>
                  <a:lnTo>
                    <a:pt x="0" y="13"/>
                  </a:lnTo>
                </a:path>
              </a:pathLst>
            </a:custGeom>
            <a:noFill/>
            <a:ln w="0">
              <a:solidFill>
                <a:srgbClr val="000000"/>
              </a:solidFill>
              <a:prstDash val="solid"/>
              <a:round/>
              <a:headEnd/>
              <a:tailEnd/>
            </a:ln>
          </p:spPr>
          <p:txBody>
            <a:bodyPr/>
            <a:lstStyle/>
            <a:p>
              <a:endParaRPr lang="en-US"/>
            </a:p>
          </p:txBody>
        </p:sp>
        <p:sp>
          <p:nvSpPr>
            <p:cNvPr id="306" name="Freeform 304">
              <a:extLst>
                <a:ext uri="{FF2B5EF4-FFF2-40B4-BE49-F238E27FC236}">
                  <a16:creationId xmlns:a16="http://schemas.microsoft.com/office/drawing/2014/main" id="{F94297AF-DDA0-4896-94F1-5DE4408A10C8}"/>
                </a:ext>
              </a:extLst>
            </p:cNvPr>
            <p:cNvSpPr>
              <a:spLocks/>
            </p:cNvSpPr>
            <p:nvPr/>
          </p:nvSpPr>
          <p:spPr bwMode="auto">
            <a:xfrm>
              <a:off x="690" y="3475"/>
              <a:ext cx="24" cy="8"/>
            </a:xfrm>
            <a:custGeom>
              <a:avLst/>
              <a:gdLst>
                <a:gd name="T0" fmla="*/ 0 w 141"/>
                <a:gd name="T1" fmla="*/ 26 h 39"/>
                <a:gd name="T2" fmla="*/ 4 w 141"/>
                <a:gd name="T3" fmla="*/ 39 h 39"/>
                <a:gd name="T4" fmla="*/ 141 w 141"/>
                <a:gd name="T5" fmla="*/ 0 h 39"/>
                <a:gd name="T6" fmla="*/ 0 w 141"/>
                <a:gd name="T7" fmla="*/ 26 h 39"/>
                <a:gd name="T8" fmla="*/ 0 60000 65536"/>
                <a:gd name="T9" fmla="*/ 0 60000 65536"/>
                <a:gd name="T10" fmla="*/ 0 60000 65536"/>
                <a:gd name="T11" fmla="*/ 0 60000 65536"/>
                <a:gd name="T12" fmla="*/ 0 w 141"/>
                <a:gd name="T13" fmla="*/ 0 h 39"/>
                <a:gd name="T14" fmla="*/ 141 w 141"/>
                <a:gd name="T15" fmla="*/ 39 h 39"/>
              </a:gdLst>
              <a:ahLst/>
              <a:cxnLst>
                <a:cxn ang="T8">
                  <a:pos x="T0" y="T1"/>
                </a:cxn>
                <a:cxn ang="T9">
                  <a:pos x="T2" y="T3"/>
                </a:cxn>
                <a:cxn ang="T10">
                  <a:pos x="T4" y="T5"/>
                </a:cxn>
                <a:cxn ang="T11">
                  <a:pos x="T6" y="T7"/>
                </a:cxn>
              </a:cxnLst>
              <a:rect l="T12" t="T13" r="T14" b="T15"/>
              <a:pathLst>
                <a:path w="141" h="39">
                  <a:moveTo>
                    <a:pt x="0" y="26"/>
                  </a:moveTo>
                  <a:lnTo>
                    <a:pt x="4" y="39"/>
                  </a:lnTo>
                  <a:lnTo>
                    <a:pt x="141" y="0"/>
                  </a:lnTo>
                  <a:lnTo>
                    <a:pt x="0" y="26"/>
                  </a:lnTo>
                  <a:close/>
                </a:path>
              </a:pathLst>
            </a:custGeom>
            <a:solidFill>
              <a:srgbClr val="000000"/>
            </a:solidFill>
            <a:ln w="9525">
              <a:noFill/>
              <a:round/>
              <a:headEnd/>
              <a:tailEnd/>
            </a:ln>
          </p:spPr>
          <p:txBody>
            <a:bodyPr/>
            <a:lstStyle/>
            <a:p>
              <a:endParaRPr lang="en-US"/>
            </a:p>
          </p:txBody>
        </p:sp>
        <p:sp>
          <p:nvSpPr>
            <p:cNvPr id="307" name="Freeform 305">
              <a:extLst>
                <a:ext uri="{FF2B5EF4-FFF2-40B4-BE49-F238E27FC236}">
                  <a16:creationId xmlns:a16="http://schemas.microsoft.com/office/drawing/2014/main" id="{FF67991C-9020-4933-9262-1326718EC00C}"/>
                </a:ext>
              </a:extLst>
            </p:cNvPr>
            <p:cNvSpPr>
              <a:spLocks/>
            </p:cNvSpPr>
            <p:nvPr/>
          </p:nvSpPr>
          <p:spPr bwMode="auto">
            <a:xfrm>
              <a:off x="690" y="3475"/>
              <a:ext cx="24" cy="8"/>
            </a:xfrm>
            <a:custGeom>
              <a:avLst/>
              <a:gdLst>
                <a:gd name="T0" fmla="*/ 0 w 141"/>
                <a:gd name="T1" fmla="*/ 26 h 39"/>
                <a:gd name="T2" fmla="*/ 4 w 141"/>
                <a:gd name="T3" fmla="*/ 39 h 39"/>
                <a:gd name="T4" fmla="*/ 141 w 141"/>
                <a:gd name="T5" fmla="*/ 0 h 39"/>
                <a:gd name="T6" fmla="*/ 0 w 141"/>
                <a:gd name="T7" fmla="*/ 26 h 39"/>
                <a:gd name="T8" fmla="*/ 0 60000 65536"/>
                <a:gd name="T9" fmla="*/ 0 60000 65536"/>
                <a:gd name="T10" fmla="*/ 0 60000 65536"/>
                <a:gd name="T11" fmla="*/ 0 60000 65536"/>
                <a:gd name="T12" fmla="*/ 0 w 141"/>
                <a:gd name="T13" fmla="*/ 0 h 39"/>
                <a:gd name="T14" fmla="*/ 141 w 141"/>
                <a:gd name="T15" fmla="*/ 39 h 39"/>
              </a:gdLst>
              <a:ahLst/>
              <a:cxnLst>
                <a:cxn ang="T8">
                  <a:pos x="T0" y="T1"/>
                </a:cxn>
                <a:cxn ang="T9">
                  <a:pos x="T2" y="T3"/>
                </a:cxn>
                <a:cxn ang="T10">
                  <a:pos x="T4" y="T5"/>
                </a:cxn>
                <a:cxn ang="T11">
                  <a:pos x="T6" y="T7"/>
                </a:cxn>
              </a:cxnLst>
              <a:rect l="T12" t="T13" r="T14" b="T15"/>
              <a:pathLst>
                <a:path w="141" h="39">
                  <a:moveTo>
                    <a:pt x="0" y="26"/>
                  </a:moveTo>
                  <a:lnTo>
                    <a:pt x="4" y="39"/>
                  </a:lnTo>
                  <a:lnTo>
                    <a:pt x="141" y="0"/>
                  </a:lnTo>
                  <a:lnTo>
                    <a:pt x="0" y="26"/>
                  </a:lnTo>
                </a:path>
              </a:pathLst>
            </a:custGeom>
            <a:noFill/>
            <a:ln w="0">
              <a:solidFill>
                <a:srgbClr val="000000"/>
              </a:solidFill>
              <a:prstDash val="solid"/>
              <a:round/>
              <a:headEnd/>
              <a:tailEnd/>
            </a:ln>
          </p:spPr>
          <p:txBody>
            <a:bodyPr/>
            <a:lstStyle/>
            <a:p>
              <a:endParaRPr lang="en-US"/>
            </a:p>
          </p:txBody>
        </p:sp>
        <p:sp>
          <p:nvSpPr>
            <p:cNvPr id="308" name="Freeform 306">
              <a:extLst>
                <a:ext uri="{FF2B5EF4-FFF2-40B4-BE49-F238E27FC236}">
                  <a16:creationId xmlns:a16="http://schemas.microsoft.com/office/drawing/2014/main" id="{5879C162-3BA1-48D9-A244-F6E4EC06AF6D}"/>
                </a:ext>
              </a:extLst>
            </p:cNvPr>
            <p:cNvSpPr>
              <a:spLocks/>
            </p:cNvSpPr>
            <p:nvPr/>
          </p:nvSpPr>
          <p:spPr bwMode="auto">
            <a:xfrm>
              <a:off x="691" y="3475"/>
              <a:ext cx="23" cy="10"/>
            </a:xfrm>
            <a:custGeom>
              <a:avLst/>
              <a:gdLst>
                <a:gd name="T0" fmla="*/ 0 w 137"/>
                <a:gd name="T1" fmla="*/ 39 h 53"/>
                <a:gd name="T2" fmla="*/ 3 w 137"/>
                <a:gd name="T3" fmla="*/ 53 h 53"/>
                <a:gd name="T4" fmla="*/ 137 w 137"/>
                <a:gd name="T5" fmla="*/ 0 h 53"/>
                <a:gd name="T6" fmla="*/ 0 w 137"/>
                <a:gd name="T7" fmla="*/ 39 h 53"/>
                <a:gd name="T8" fmla="*/ 0 60000 65536"/>
                <a:gd name="T9" fmla="*/ 0 60000 65536"/>
                <a:gd name="T10" fmla="*/ 0 60000 65536"/>
                <a:gd name="T11" fmla="*/ 0 60000 65536"/>
                <a:gd name="T12" fmla="*/ 0 w 137"/>
                <a:gd name="T13" fmla="*/ 0 h 53"/>
                <a:gd name="T14" fmla="*/ 137 w 137"/>
                <a:gd name="T15" fmla="*/ 53 h 53"/>
              </a:gdLst>
              <a:ahLst/>
              <a:cxnLst>
                <a:cxn ang="T8">
                  <a:pos x="T0" y="T1"/>
                </a:cxn>
                <a:cxn ang="T9">
                  <a:pos x="T2" y="T3"/>
                </a:cxn>
                <a:cxn ang="T10">
                  <a:pos x="T4" y="T5"/>
                </a:cxn>
                <a:cxn ang="T11">
                  <a:pos x="T6" y="T7"/>
                </a:cxn>
              </a:cxnLst>
              <a:rect l="T12" t="T13" r="T14" b="T15"/>
              <a:pathLst>
                <a:path w="137" h="53">
                  <a:moveTo>
                    <a:pt x="0" y="39"/>
                  </a:moveTo>
                  <a:lnTo>
                    <a:pt x="3" y="53"/>
                  </a:lnTo>
                  <a:lnTo>
                    <a:pt x="137" y="0"/>
                  </a:lnTo>
                  <a:lnTo>
                    <a:pt x="0" y="39"/>
                  </a:lnTo>
                  <a:close/>
                </a:path>
              </a:pathLst>
            </a:custGeom>
            <a:solidFill>
              <a:srgbClr val="000000"/>
            </a:solidFill>
            <a:ln w="9525">
              <a:noFill/>
              <a:round/>
              <a:headEnd/>
              <a:tailEnd/>
            </a:ln>
          </p:spPr>
          <p:txBody>
            <a:bodyPr/>
            <a:lstStyle/>
            <a:p>
              <a:endParaRPr lang="en-US"/>
            </a:p>
          </p:txBody>
        </p:sp>
        <p:sp>
          <p:nvSpPr>
            <p:cNvPr id="309" name="Freeform 307">
              <a:extLst>
                <a:ext uri="{FF2B5EF4-FFF2-40B4-BE49-F238E27FC236}">
                  <a16:creationId xmlns:a16="http://schemas.microsoft.com/office/drawing/2014/main" id="{2855935E-30E5-44FE-90CF-C3A705642051}"/>
                </a:ext>
              </a:extLst>
            </p:cNvPr>
            <p:cNvSpPr>
              <a:spLocks/>
            </p:cNvSpPr>
            <p:nvPr/>
          </p:nvSpPr>
          <p:spPr bwMode="auto">
            <a:xfrm>
              <a:off x="691" y="3475"/>
              <a:ext cx="23" cy="10"/>
            </a:xfrm>
            <a:custGeom>
              <a:avLst/>
              <a:gdLst>
                <a:gd name="T0" fmla="*/ 0 w 137"/>
                <a:gd name="T1" fmla="*/ 39 h 53"/>
                <a:gd name="T2" fmla="*/ 3 w 137"/>
                <a:gd name="T3" fmla="*/ 53 h 53"/>
                <a:gd name="T4" fmla="*/ 137 w 137"/>
                <a:gd name="T5" fmla="*/ 0 h 53"/>
                <a:gd name="T6" fmla="*/ 0 w 137"/>
                <a:gd name="T7" fmla="*/ 39 h 53"/>
                <a:gd name="T8" fmla="*/ 0 60000 65536"/>
                <a:gd name="T9" fmla="*/ 0 60000 65536"/>
                <a:gd name="T10" fmla="*/ 0 60000 65536"/>
                <a:gd name="T11" fmla="*/ 0 60000 65536"/>
                <a:gd name="T12" fmla="*/ 0 w 137"/>
                <a:gd name="T13" fmla="*/ 0 h 53"/>
                <a:gd name="T14" fmla="*/ 137 w 137"/>
                <a:gd name="T15" fmla="*/ 53 h 53"/>
              </a:gdLst>
              <a:ahLst/>
              <a:cxnLst>
                <a:cxn ang="T8">
                  <a:pos x="T0" y="T1"/>
                </a:cxn>
                <a:cxn ang="T9">
                  <a:pos x="T2" y="T3"/>
                </a:cxn>
                <a:cxn ang="T10">
                  <a:pos x="T4" y="T5"/>
                </a:cxn>
                <a:cxn ang="T11">
                  <a:pos x="T6" y="T7"/>
                </a:cxn>
              </a:cxnLst>
              <a:rect l="T12" t="T13" r="T14" b="T15"/>
              <a:pathLst>
                <a:path w="137" h="53">
                  <a:moveTo>
                    <a:pt x="0" y="39"/>
                  </a:moveTo>
                  <a:lnTo>
                    <a:pt x="3" y="53"/>
                  </a:lnTo>
                  <a:lnTo>
                    <a:pt x="137" y="0"/>
                  </a:lnTo>
                  <a:lnTo>
                    <a:pt x="0" y="39"/>
                  </a:lnTo>
                </a:path>
              </a:pathLst>
            </a:custGeom>
            <a:noFill/>
            <a:ln w="0">
              <a:solidFill>
                <a:srgbClr val="000000"/>
              </a:solidFill>
              <a:prstDash val="solid"/>
              <a:round/>
              <a:headEnd/>
              <a:tailEnd/>
            </a:ln>
          </p:spPr>
          <p:txBody>
            <a:bodyPr/>
            <a:lstStyle/>
            <a:p>
              <a:endParaRPr lang="en-US"/>
            </a:p>
          </p:txBody>
        </p:sp>
        <p:sp>
          <p:nvSpPr>
            <p:cNvPr id="310" name="Freeform 308">
              <a:extLst>
                <a:ext uri="{FF2B5EF4-FFF2-40B4-BE49-F238E27FC236}">
                  <a16:creationId xmlns:a16="http://schemas.microsoft.com/office/drawing/2014/main" id="{02074C5C-768F-48A9-9AE6-D40E13242AA3}"/>
                </a:ext>
              </a:extLst>
            </p:cNvPr>
            <p:cNvSpPr>
              <a:spLocks/>
            </p:cNvSpPr>
            <p:nvPr/>
          </p:nvSpPr>
          <p:spPr bwMode="auto">
            <a:xfrm>
              <a:off x="691" y="3475"/>
              <a:ext cx="23" cy="13"/>
            </a:xfrm>
            <a:custGeom>
              <a:avLst/>
              <a:gdLst>
                <a:gd name="T0" fmla="*/ 0 w 134"/>
                <a:gd name="T1" fmla="*/ 53 h 65"/>
                <a:gd name="T2" fmla="*/ 4 w 134"/>
                <a:gd name="T3" fmla="*/ 65 h 65"/>
                <a:gd name="T4" fmla="*/ 134 w 134"/>
                <a:gd name="T5" fmla="*/ 0 h 65"/>
                <a:gd name="T6" fmla="*/ 0 w 134"/>
                <a:gd name="T7" fmla="*/ 53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0" y="53"/>
                  </a:moveTo>
                  <a:lnTo>
                    <a:pt x="4" y="65"/>
                  </a:lnTo>
                  <a:lnTo>
                    <a:pt x="134" y="0"/>
                  </a:lnTo>
                  <a:lnTo>
                    <a:pt x="0" y="53"/>
                  </a:lnTo>
                  <a:close/>
                </a:path>
              </a:pathLst>
            </a:custGeom>
            <a:solidFill>
              <a:srgbClr val="000000"/>
            </a:solidFill>
            <a:ln w="9525">
              <a:noFill/>
              <a:round/>
              <a:headEnd/>
              <a:tailEnd/>
            </a:ln>
          </p:spPr>
          <p:txBody>
            <a:bodyPr/>
            <a:lstStyle/>
            <a:p>
              <a:endParaRPr lang="en-US"/>
            </a:p>
          </p:txBody>
        </p:sp>
        <p:sp>
          <p:nvSpPr>
            <p:cNvPr id="311" name="Freeform 309">
              <a:extLst>
                <a:ext uri="{FF2B5EF4-FFF2-40B4-BE49-F238E27FC236}">
                  <a16:creationId xmlns:a16="http://schemas.microsoft.com/office/drawing/2014/main" id="{AF166A35-7B7F-452B-B078-3315BFBB6D12}"/>
                </a:ext>
              </a:extLst>
            </p:cNvPr>
            <p:cNvSpPr>
              <a:spLocks/>
            </p:cNvSpPr>
            <p:nvPr/>
          </p:nvSpPr>
          <p:spPr bwMode="auto">
            <a:xfrm>
              <a:off x="691" y="3475"/>
              <a:ext cx="23" cy="13"/>
            </a:xfrm>
            <a:custGeom>
              <a:avLst/>
              <a:gdLst>
                <a:gd name="T0" fmla="*/ 0 w 134"/>
                <a:gd name="T1" fmla="*/ 53 h 65"/>
                <a:gd name="T2" fmla="*/ 4 w 134"/>
                <a:gd name="T3" fmla="*/ 65 h 65"/>
                <a:gd name="T4" fmla="*/ 134 w 134"/>
                <a:gd name="T5" fmla="*/ 0 h 65"/>
                <a:gd name="T6" fmla="*/ 0 w 134"/>
                <a:gd name="T7" fmla="*/ 53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0" y="53"/>
                  </a:moveTo>
                  <a:lnTo>
                    <a:pt x="4" y="65"/>
                  </a:lnTo>
                  <a:lnTo>
                    <a:pt x="134" y="0"/>
                  </a:lnTo>
                  <a:lnTo>
                    <a:pt x="0" y="53"/>
                  </a:lnTo>
                </a:path>
              </a:pathLst>
            </a:custGeom>
            <a:noFill/>
            <a:ln w="0">
              <a:solidFill>
                <a:srgbClr val="000000"/>
              </a:solidFill>
              <a:prstDash val="solid"/>
              <a:round/>
              <a:headEnd/>
              <a:tailEnd/>
            </a:ln>
          </p:spPr>
          <p:txBody>
            <a:bodyPr/>
            <a:lstStyle/>
            <a:p>
              <a:endParaRPr lang="en-US"/>
            </a:p>
          </p:txBody>
        </p:sp>
        <p:sp>
          <p:nvSpPr>
            <p:cNvPr id="312" name="Freeform 310">
              <a:extLst>
                <a:ext uri="{FF2B5EF4-FFF2-40B4-BE49-F238E27FC236}">
                  <a16:creationId xmlns:a16="http://schemas.microsoft.com/office/drawing/2014/main" id="{F4016E27-193A-4822-96A6-FD694E480533}"/>
                </a:ext>
              </a:extLst>
            </p:cNvPr>
            <p:cNvSpPr>
              <a:spLocks/>
            </p:cNvSpPr>
            <p:nvPr/>
          </p:nvSpPr>
          <p:spPr bwMode="auto">
            <a:xfrm>
              <a:off x="692" y="3475"/>
              <a:ext cx="22" cy="15"/>
            </a:xfrm>
            <a:custGeom>
              <a:avLst/>
              <a:gdLst>
                <a:gd name="T0" fmla="*/ 0 w 130"/>
                <a:gd name="T1" fmla="*/ 65 h 76"/>
                <a:gd name="T2" fmla="*/ 5 w 130"/>
                <a:gd name="T3" fmla="*/ 76 h 76"/>
                <a:gd name="T4" fmla="*/ 130 w 130"/>
                <a:gd name="T5" fmla="*/ 0 h 76"/>
                <a:gd name="T6" fmla="*/ 0 w 130"/>
                <a:gd name="T7" fmla="*/ 65 h 76"/>
                <a:gd name="T8" fmla="*/ 0 60000 65536"/>
                <a:gd name="T9" fmla="*/ 0 60000 65536"/>
                <a:gd name="T10" fmla="*/ 0 60000 65536"/>
                <a:gd name="T11" fmla="*/ 0 60000 65536"/>
                <a:gd name="T12" fmla="*/ 0 w 130"/>
                <a:gd name="T13" fmla="*/ 0 h 76"/>
                <a:gd name="T14" fmla="*/ 130 w 130"/>
                <a:gd name="T15" fmla="*/ 76 h 76"/>
              </a:gdLst>
              <a:ahLst/>
              <a:cxnLst>
                <a:cxn ang="T8">
                  <a:pos x="T0" y="T1"/>
                </a:cxn>
                <a:cxn ang="T9">
                  <a:pos x="T2" y="T3"/>
                </a:cxn>
                <a:cxn ang="T10">
                  <a:pos x="T4" y="T5"/>
                </a:cxn>
                <a:cxn ang="T11">
                  <a:pos x="T6" y="T7"/>
                </a:cxn>
              </a:cxnLst>
              <a:rect l="T12" t="T13" r="T14" b="T15"/>
              <a:pathLst>
                <a:path w="130" h="76">
                  <a:moveTo>
                    <a:pt x="0" y="65"/>
                  </a:moveTo>
                  <a:lnTo>
                    <a:pt x="5" y="76"/>
                  </a:lnTo>
                  <a:lnTo>
                    <a:pt x="130" y="0"/>
                  </a:lnTo>
                  <a:lnTo>
                    <a:pt x="0" y="65"/>
                  </a:lnTo>
                  <a:close/>
                </a:path>
              </a:pathLst>
            </a:custGeom>
            <a:solidFill>
              <a:srgbClr val="000000"/>
            </a:solidFill>
            <a:ln w="9525">
              <a:noFill/>
              <a:round/>
              <a:headEnd/>
              <a:tailEnd/>
            </a:ln>
          </p:spPr>
          <p:txBody>
            <a:bodyPr/>
            <a:lstStyle/>
            <a:p>
              <a:endParaRPr lang="en-US"/>
            </a:p>
          </p:txBody>
        </p:sp>
        <p:sp>
          <p:nvSpPr>
            <p:cNvPr id="313" name="Freeform 311">
              <a:extLst>
                <a:ext uri="{FF2B5EF4-FFF2-40B4-BE49-F238E27FC236}">
                  <a16:creationId xmlns:a16="http://schemas.microsoft.com/office/drawing/2014/main" id="{C2A8C80D-90EF-419F-863A-FB596BF35995}"/>
                </a:ext>
              </a:extLst>
            </p:cNvPr>
            <p:cNvSpPr>
              <a:spLocks/>
            </p:cNvSpPr>
            <p:nvPr/>
          </p:nvSpPr>
          <p:spPr bwMode="auto">
            <a:xfrm>
              <a:off x="692" y="3475"/>
              <a:ext cx="22" cy="15"/>
            </a:xfrm>
            <a:custGeom>
              <a:avLst/>
              <a:gdLst>
                <a:gd name="T0" fmla="*/ 0 w 130"/>
                <a:gd name="T1" fmla="*/ 65 h 76"/>
                <a:gd name="T2" fmla="*/ 5 w 130"/>
                <a:gd name="T3" fmla="*/ 76 h 76"/>
                <a:gd name="T4" fmla="*/ 130 w 130"/>
                <a:gd name="T5" fmla="*/ 0 h 76"/>
                <a:gd name="T6" fmla="*/ 0 w 130"/>
                <a:gd name="T7" fmla="*/ 65 h 76"/>
                <a:gd name="T8" fmla="*/ 0 60000 65536"/>
                <a:gd name="T9" fmla="*/ 0 60000 65536"/>
                <a:gd name="T10" fmla="*/ 0 60000 65536"/>
                <a:gd name="T11" fmla="*/ 0 60000 65536"/>
                <a:gd name="T12" fmla="*/ 0 w 130"/>
                <a:gd name="T13" fmla="*/ 0 h 76"/>
                <a:gd name="T14" fmla="*/ 130 w 130"/>
                <a:gd name="T15" fmla="*/ 76 h 76"/>
              </a:gdLst>
              <a:ahLst/>
              <a:cxnLst>
                <a:cxn ang="T8">
                  <a:pos x="T0" y="T1"/>
                </a:cxn>
                <a:cxn ang="T9">
                  <a:pos x="T2" y="T3"/>
                </a:cxn>
                <a:cxn ang="T10">
                  <a:pos x="T4" y="T5"/>
                </a:cxn>
                <a:cxn ang="T11">
                  <a:pos x="T6" y="T7"/>
                </a:cxn>
              </a:cxnLst>
              <a:rect l="T12" t="T13" r="T14" b="T15"/>
              <a:pathLst>
                <a:path w="130" h="76">
                  <a:moveTo>
                    <a:pt x="0" y="65"/>
                  </a:moveTo>
                  <a:lnTo>
                    <a:pt x="5" y="76"/>
                  </a:lnTo>
                  <a:lnTo>
                    <a:pt x="130" y="0"/>
                  </a:lnTo>
                  <a:lnTo>
                    <a:pt x="0" y="65"/>
                  </a:lnTo>
                </a:path>
              </a:pathLst>
            </a:custGeom>
            <a:noFill/>
            <a:ln w="0">
              <a:solidFill>
                <a:srgbClr val="000000"/>
              </a:solidFill>
              <a:prstDash val="solid"/>
              <a:round/>
              <a:headEnd/>
              <a:tailEnd/>
            </a:ln>
          </p:spPr>
          <p:txBody>
            <a:bodyPr/>
            <a:lstStyle/>
            <a:p>
              <a:endParaRPr lang="en-US"/>
            </a:p>
          </p:txBody>
        </p:sp>
        <p:sp>
          <p:nvSpPr>
            <p:cNvPr id="314" name="Freeform 312">
              <a:extLst>
                <a:ext uri="{FF2B5EF4-FFF2-40B4-BE49-F238E27FC236}">
                  <a16:creationId xmlns:a16="http://schemas.microsoft.com/office/drawing/2014/main" id="{597C6A9C-0B7B-4525-A0D2-CB305DF5523D}"/>
                </a:ext>
              </a:extLst>
            </p:cNvPr>
            <p:cNvSpPr>
              <a:spLocks/>
            </p:cNvSpPr>
            <p:nvPr/>
          </p:nvSpPr>
          <p:spPr bwMode="auto">
            <a:xfrm>
              <a:off x="693" y="3475"/>
              <a:ext cx="21" cy="17"/>
            </a:xfrm>
            <a:custGeom>
              <a:avLst/>
              <a:gdLst>
                <a:gd name="T0" fmla="*/ 0 w 125"/>
                <a:gd name="T1" fmla="*/ 76 h 88"/>
                <a:gd name="T2" fmla="*/ 6 w 125"/>
                <a:gd name="T3" fmla="*/ 88 h 88"/>
                <a:gd name="T4" fmla="*/ 125 w 125"/>
                <a:gd name="T5" fmla="*/ 0 h 88"/>
                <a:gd name="T6" fmla="*/ 0 w 125"/>
                <a:gd name="T7" fmla="*/ 76 h 88"/>
                <a:gd name="T8" fmla="*/ 0 60000 65536"/>
                <a:gd name="T9" fmla="*/ 0 60000 65536"/>
                <a:gd name="T10" fmla="*/ 0 60000 65536"/>
                <a:gd name="T11" fmla="*/ 0 60000 65536"/>
                <a:gd name="T12" fmla="*/ 0 w 125"/>
                <a:gd name="T13" fmla="*/ 0 h 88"/>
                <a:gd name="T14" fmla="*/ 125 w 125"/>
                <a:gd name="T15" fmla="*/ 88 h 88"/>
              </a:gdLst>
              <a:ahLst/>
              <a:cxnLst>
                <a:cxn ang="T8">
                  <a:pos x="T0" y="T1"/>
                </a:cxn>
                <a:cxn ang="T9">
                  <a:pos x="T2" y="T3"/>
                </a:cxn>
                <a:cxn ang="T10">
                  <a:pos x="T4" y="T5"/>
                </a:cxn>
                <a:cxn ang="T11">
                  <a:pos x="T6" y="T7"/>
                </a:cxn>
              </a:cxnLst>
              <a:rect l="T12" t="T13" r="T14" b="T15"/>
              <a:pathLst>
                <a:path w="125" h="88">
                  <a:moveTo>
                    <a:pt x="0" y="76"/>
                  </a:moveTo>
                  <a:lnTo>
                    <a:pt x="6" y="88"/>
                  </a:lnTo>
                  <a:lnTo>
                    <a:pt x="125" y="0"/>
                  </a:lnTo>
                  <a:lnTo>
                    <a:pt x="0" y="76"/>
                  </a:lnTo>
                  <a:close/>
                </a:path>
              </a:pathLst>
            </a:custGeom>
            <a:solidFill>
              <a:srgbClr val="000000"/>
            </a:solidFill>
            <a:ln w="9525">
              <a:noFill/>
              <a:round/>
              <a:headEnd/>
              <a:tailEnd/>
            </a:ln>
          </p:spPr>
          <p:txBody>
            <a:bodyPr/>
            <a:lstStyle/>
            <a:p>
              <a:endParaRPr lang="en-US"/>
            </a:p>
          </p:txBody>
        </p:sp>
        <p:sp>
          <p:nvSpPr>
            <p:cNvPr id="315" name="Freeform 313">
              <a:extLst>
                <a:ext uri="{FF2B5EF4-FFF2-40B4-BE49-F238E27FC236}">
                  <a16:creationId xmlns:a16="http://schemas.microsoft.com/office/drawing/2014/main" id="{ABFB49B7-AC8B-4CC1-9E85-058B20FC1C77}"/>
                </a:ext>
              </a:extLst>
            </p:cNvPr>
            <p:cNvSpPr>
              <a:spLocks/>
            </p:cNvSpPr>
            <p:nvPr/>
          </p:nvSpPr>
          <p:spPr bwMode="auto">
            <a:xfrm>
              <a:off x="693" y="3475"/>
              <a:ext cx="21" cy="17"/>
            </a:xfrm>
            <a:custGeom>
              <a:avLst/>
              <a:gdLst>
                <a:gd name="T0" fmla="*/ 0 w 125"/>
                <a:gd name="T1" fmla="*/ 76 h 88"/>
                <a:gd name="T2" fmla="*/ 6 w 125"/>
                <a:gd name="T3" fmla="*/ 88 h 88"/>
                <a:gd name="T4" fmla="*/ 125 w 125"/>
                <a:gd name="T5" fmla="*/ 0 h 88"/>
                <a:gd name="T6" fmla="*/ 0 w 125"/>
                <a:gd name="T7" fmla="*/ 76 h 88"/>
                <a:gd name="T8" fmla="*/ 0 60000 65536"/>
                <a:gd name="T9" fmla="*/ 0 60000 65536"/>
                <a:gd name="T10" fmla="*/ 0 60000 65536"/>
                <a:gd name="T11" fmla="*/ 0 60000 65536"/>
                <a:gd name="T12" fmla="*/ 0 w 125"/>
                <a:gd name="T13" fmla="*/ 0 h 88"/>
                <a:gd name="T14" fmla="*/ 125 w 125"/>
                <a:gd name="T15" fmla="*/ 88 h 88"/>
              </a:gdLst>
              <a:ahLst/>
              <a:cxnLst>
                <a:cxn ang="T8">
                  <a:pos x="T0" y="T1"/>
                </a:cxn>
                <a:cxn ang="T9">
                  <a:pos x="T2" y="T3"/>
                </a:cxn>
                <a:cxn ang="T10">
                  <a:pos x="T4" y="T5"/>
                </a:cxn>
                <a:cxn ang="T11">
                  <a:pos x="T6" y="T7"/>
                </a:cxn>
              </a:cxnLst>
              <a:rect l="T12" t="T13" r="T14" b="T15"/>
              <a:pathLst>
                <a:path w="125" h="88">
                  <a:moveTo>
                    <a:pt x="0" y="76"/>
                  </a:moveTo>
                  <a:lnTo>
                    <a:pt x="6" y="88"/>
                  </a:lnTo>
                  <a:lnTo>
                    <a:pt x="125" y="0"/>
                  </a:lnTo>
                  <a:lnTo>
                    <a:pt x="0" y="76"/>
                  </a:lnTo>
                </a:path>
              </a:pathLst>
            </a:custGeom>
            <a:noFill/>
            <a:ln w="0">
              <a:solidFill>
                <a:srgbClr val="000000"/>
              </a:solidFill>
              <a:prstDash val="solid"/>
              <a:round/>
              <a:headEnd/>
              <a:tailEnd/>
            </a:ln>
          </p:spPr>
          <p:txBody>
            <a:bodyPr/>
            <a:lstStyle/>
            <a:p>
              <a:endParaRPr lang="en-US"/>
            </a:p>
          </p:txBody>
        </p:sp>
        <p:sp>
          <p:nvSpPr>
            <p:cNvPr id="316" name="Freeform 314">
              <a:extLst>
                <a:ext uri="{FF2B5EF4-FFF2-40B4-BE49-F238E27FC236}">
                  <a16:creationId xmlns:a16="http://schemas.microsoft.com/office/drawing/2014/main" id="{B67652E1-5A6E-4F47-93D6-C8F6922FBCC5}"/>
                </a:ext>
              </a:extLst>
            </p:cNvPr>
            <p:cNvSpPr>
              <a:spLocks/>
            </p:cNvSpPr>
            <p:nvPr/>
          </p:nvSpPr>
          <p:spPr bwMode="auto">
            <a:xfrm>
              <a:off x="694" y="3475"/>
              <a:ext cx="20" cy="20"/>
            </a:xfrm>
            <a:custGeom>
              <a:avLst/>
              <a:gdLst>
                <a:gd name="T0" fmla="*/ 0 w 119"/>
                <a:gd name="T1" fmla="*/ 88 h 99"/>
                <a:gd name="T2" fmla="*/ 7 w 119"/>
                <a:gd name="T3" fmla="*/ 99 h 99"/>
                <a:gd name="T4" fmla="*/ 119 w 119"/>
                <a:gd name="T5" fmla="*/ 0 h 99"/>
                <a:gd name="T6" fmla="*/ 0 w 119"/>
                <a:gd name="T7" fmla="*/ 88 h 99"/>
                <a:gd name="T8" fmla="*/ 0 60000 65536"/>
                <a:gd name="T9" fmla="*/ 0 60000 65536"/>
                <a:gd name="T10" fmla="*/ 0 60000 65536"/>
                <a:gd name="T11" fmla="*/ 0 60000 65536"/>
                <a:gd name="T12" fmla="*/ 0 w 119"/>
                <a:gd name="T13" fmla="*/ 0 h 99"/>
                <a:gd name="T14" fmla="*/ 119 w 119"/>
                <a:gd name="T15" fmla="*/ 99 h 99"/>
              </a:gdLst>
              <a:ahLst/>
              <a:cxnLst>
                <a:cxn ang="T8">
                  <a:pos x="T0" y="T1"/>
                </a:cxn>
                <a:cxn ang="T9">
                  <a:pos x="T2" y="T3"/>
                </a:cxn>
                <a:cxn ang="T10">
                  <a:pos x="T4" y="T5"/>
                </a:cxn>
                <a:cxn ang="T11">
                  <a:pos x="T6" y="T7"/>
                </a:cxn>
              </a:cxnLst>
              <a:rect l="T12" t="T13" r="T14" b="T15"/>
              <a:pathLst>
                <a:path w="119" h="99">
                  <a:moveTo>
                    <a:pt x="0" y="88"/>
                  </a:moveTo>
                  <a:lnTo>
                    <a:pt x="7" y="99"/>
                  </a:lnTo>
                  <a:lnTo>
                    <a:pt x="119" y="0"/>
                  </a:lnTo>
                  <a:lnTo>
                    <a:pt x="0" y="88"/>
                  </a:lnTo>
                  <a:close/>
                </a:path>
              </a:pathLst>
            </a:custGeom>
            <a:solidFill>
              <a:srgbClr val="000000"/>
            </a:solidFill>
            <a:ln w="9525">
              <a:noFill/>
              <a:round/>
              <a:headEnd/>
              <a:tailEnd/>
            </a:ln>
          </p:spPr>
          <p:txBody>
            <a:bodyPr/>
            <a:lstStyle/>
            <a:p>
              <a:endParaRPr lang="en-US"/>
            </a:p>
          </p:txBody>
        </p:sp>
        <p:sp>
          <p:nvSpPr>
            <p:cNvPr id="317" name="Freeform 315">
              <a:extLst>
                <a:ext uri="{FF2B5EF4-FFF2-40B4-BE49-F238E27FC236}">
                  <a16:creationId xmlns:a16="http://schemas.microsoft.com/office/drawing/2014/main" id="{48C9D009-A168-4D74-BEFB-173264312A78}"/>
                </a:ext>
              </a:extLst>
            </p:cNvPr>
            <p:cNvSpPr>
              <a:spLocks/>
            </p:cNvSpPr>
            <p:nvPr/>
          </p:nvSpPr>
          <p:spPr bwMode="auto">
            <a:xfrm>
              <a:off x="694" y="3475"/>
              <a:ext cx="20" cy="20"/>
            </a:xfrm>
            <a:custGeom>
              <a:avLst/>
              <a:gdLst>
                <a:gd name="T0" fmla="*/ 0 w 119"/>
                <a:gd name="T1" fmla="*/ 88 h 99"/>
                <a:gd name="T2" fmla="*/ 7 w 119"/>
                <a:gd name="T3" fmla="*/ 99 h 99"/>
                <a:gd name="T4" fmla="*/ 119 w 119"/>
                <a:gd name="T5" fmla="*/ 0 h 99"/>
                <a:gd name="T6" fmla="*/ 0 w 119"/>
                <a:gd name="T7" fmla="*/ 88 h 99"/>
                <a:gd name="T8" fmla="*/ 0 60000 65536"/>
                <a:gd name="T9" fmla="*/ 0 60000 65536"/>
                <a:gd name="T10" fmla="*/ 0 60000 65536"/>
                <a:gd name="T11" fmla="*/ 0 60000 65536"/>
                <a:gd name="T12" fmla="*/ 0 w 119"/>
                <a:gd name="T13" fmla="*/ 0 h 99"/>
                <a:gd name="T14" fmla="*/ 119 w 119"/>
                <a:gd name="T15" fmla="*/ 99 h 99"/>
              </a:gdLst>
              <a:ahLst/>
              <a:cxnLst>
                <a:cxn ang="T8">
                  <a:pos x="T0" y="T1"/>
                </a:cxn>
                <a:cxn ang="T9">
                  <a:pos x="T2" y="T3"/>
                </a:cxn>
                <a:cxn ang="T10">
                  <a:pos x="T4" y="T5"/>
                </a:cxn>
                <a:cxn ang="T11">
                  <a:pos x="T6" y="T7"/>
                </a:cxn>
              </a:cxnLst>
              <a:rect l="T12" t="T13" r="T14" b="T15"/>
              <a:pathLst>
                <a:path w="119" h="99">
                  <a:moveTo>
                    <a:pt x="0" y="88"/>
                  </a:moveTo>
                  <a:lnTo>
                    <a:pt x="7" y="99"/>
                  </a:lnTo>
                  <a:lnTo>
                    <a:pt x="119" y="0"/>
                  </a:lnTo>
                  <a:lnTo>
                    <a:pt x="0" y="88"/>
                  </a:lnTo>
                </a:path>
              </a:pathLst>
            </a:custGeom>
            <a:noFill/>
            <a:ln w="0">
              <a:solidFill>
                <a:srgbClr val="000000"/>
              </a:solidFill>
              <a:prstDash val="solid"/>
              <a:round/>
              <a:headEnd/>
              <a:tailEnd/>
            </a:ln>
          </p:spPr>
          <p:txBody>
            <a:bodyPr/>
            <a:lstStyle/>
            <a:p>
              <a:endParaRPr lang="en-US"/>
            </a:p>
          </p:txBody>
        </p:sp>
        <p:sp>
          <p:nvSpPr>
            <p:cNvPr id="318" name="Freeform 316">
              <a:extLst>
                <a:ext uri="{FF2B5EF4-FFF2-40B4-BE49-F238E27FC236}">
                  <a16:creationId xmlns:a16="http://schemas.microsoft.com/office/drawing/2014/main" id="{6D8569EC-1899-4777-AA2B-C885878397D3}"/>
                </a:ext>
              </a:extLst>
            </p:cNvPr>
            <p:cNvSpPr>
              <a:spLocks/>
            </p:cNvSpPr>
            <p:nvPr/>
          </p:nvSpPr>
          <p:spPr bwMode="auto">
            <a:xfrm>
              <a:off x="695" y="3475"/>
              <a:ext cx="19" cy="22"/>
            </a:xfrm>
            <a:custGeom>
              <a:avLst/>
              <a:gdLst>
                <a:gd name="T0" fmla="*/ 0 w 112"/>
                <a:gd name="T1" fmla="*/ 99 h 109"/>
                <a:gd name="T2" fmla="*/ 8 w 112"/>
                <a:gd name="T3" fmla="*/ 109 h 109"/>
                <a:gd name="T4" fmla="*/ 112 w 112"/>
                <a:gd name="T5" fmla="*/ 0 h 109"/>
                <a:gd name="T6" fmla="*/ 0 w 112"/>
                <a:gd name="T7" fmla="*/ 99 h 109"/>
                <a:gd name="T8" fmla="*/ 0 60000 65536"/>
                <a:gd name="T9" fmla="*/ 0 60000 65536"/>
                <a:gd name="T10" fmla="*/ 0 60000 65536"/>
                <a:gd name="T11" fmla="*/ 0 60000 65536"/>
                <a:gd name="T12" fmla="*/ 0 w 112"/>
                <a:gd name="T13" fmla="*/ 0 h 109"/>
                <a:gd name="T14" fmla="*/ 112 w 112"/>
                <a:gd name="T15" fmla="*/ 109 h 109"/>
              </a:gdLst>
              <a:ahLst/>
              <a:cxnLst>
                <a:cxn ang="T8">
                  <a:pos x="T0" y="T1"/>
                </a:cxn>
                <a:cxn ang="T9">
                  <a:pos x="T2" y="T3"/>
                </a:cxn>
                <a:cxn ang="T10">
                  <a:pos x="T4" y="T5"/>
                </a:cxn>
                <a:cxn ang="T11">
                  <a:pos x="T6" y="T7"/>
                </a:cxn>
              </a:cxnLst>
              <a:rect l="T12" t="T13" r="T14" b="T15"/>
              <a:pathLst>
                <a:path w="112" h="109">
                  <a:moveTo>
                    <a:pt x="0" y="99"/>
                  </a:moveTo>
                  <a:lnTo>
                    <a:pt x="8" y="109"/>
                  </a:lnTo>
                  <a:lnTo>
                    <a:pt x="112" y="0"/>
                  </a:lnTo>
                  <a:lnTo>
                    <a:pt x="0" y="99"/>
                  </a:lnTo>
                  <a:close/>
                </a:path>
              </a:pathLst>
            </a:custGeom>
            <a:solidFill>
              <a:srgbClr val="000000"/>
            </a:solidFill>
            <a:ln w="9525">
              <a:noFill/>
              <a:round/>
              <a:headEnd/>
              <a:tailEnd/>
            </a:ln>
          </p:spPr>
          <p:txBody>
            <a:bodyPr/>
            <a:lstStyle/>
            <a:p>
              <a:endParaRPr lang="en-US"/>
            </a:p>
          </p:txBody>
        </p:sp>
        <p:sp>
          <p:nvSpPr>
            <p:cNvPr id="319" name="Freeform 317">
              <a:extLst>
                <a:ext uri="{FF2B5EF4-FFF2-40B4-BE49-F238E27FC236}">
                  <a16:creationId xmlns:a16="http://schemas.microsoft.com/office/drawing/2014/main" id="{EE049349-0C1D-47C1-A542-F442404B380F}"/>
                </a:ext>
              </a:extLst>
            </p:cNvPr>
            <p:cNvSpPr>
              <a:spLocks/>
            </p:cNvSpPr>
            <p:nvPr/>
          </p:nvSpPr>
          <p:spPr bwMode="auto">
            <a:xfrm>
              <a:off x="695" y="3475"/>
              <a:ext cx="19" cy="22"/>
            </a:xfrm>
            <a:custGeom>
              <a:avLst/>
              <a:gdLst>
                <a:gd name="T0" fmla="*/ 0 w 112"/>
                <a:gd name="T1" fmla="*/ 99 h 109"/>
                <a:gd name="T2" fmla="*/ 8 w 112"/>
                <a:gd name="T3" fmla="*/ 109 h 109"/>
                <a:gd name="T4" fmla="*/ 112 w 112"/>
                <a:gd name="T5" fmla="*/ 0 h 109"/>
                <a:gd name="T6" fmla="*/ 0 w 112"/>
                <a:gd name="T7" fmla="*/ 99 h 109"/>
                <a:gd name="T8" fmla="*/ 0 60000 65536"/>
                <a:gd name="T9" fmla="*/ 0 60000 65536"/>
                <a:gd name="T10" fmla="*/ 0 60000 65536"/>
                <a:gd name="T11" fmla="*/ 0 60000 65536"/>
                <a:gd name="T12" fmla="*/ 0 w 112"/>
                <a:gd name="T13" fmla="*/ 0 h 109"/>
                <a:gd name="T14" fmla="*/ 112 w 112"/>
                <a:gd name="T15" fmla="*/ 109 h 109"/>
              </a:gdLst>
              <a:ahLst/>
              <a:cxnLst>
                <a:cxn ang="T8">
                  <a:pos x="T0" y="T1"/>
                </a:cxn>
                <a:cxn ang="T9">
                  <a:pos x="T2" y="T3"/>
                </a:cxn>
                <a:cxn ang="T10">
                  <a:pos x="T4" y="T5"/>
                </a:cxn>
                <a:cxn ang="T11">
                  <a:pos x="T6" y="T7"/>
                </a:cxn>
              </a:cxnLst>
              <a:rect l="T12" t="T13" r="T14" b="T15"/>
              <a:pathLst>
                <a:path w="112" h="109">
                  <a:moveTo>
                    <a:pt x="0" y="99"/>
                  </a:moveTo>
                  <a:lnTo>
                    <a:pt x="8" y="109"/>
                  </a:lnTo>
                  <a:lnTo>
                    <a:pt x="112" y="0"/>
                  </a:lnTo>
                  <a:lnTo>
                    <a:pt x="0" y="99"/>
                  </a:lnTo>
                </a:path>
              </a:pathLst>
            </a:custGeom>
            <a:noFill/>
            <a:ln w="0">
              <a:solidFill>
                <a:srgbClr val="000000"/>
              </a:solidFill>
              <a:prstDash val="solid"/>
              <a:round/>
              <a:headEnd/>
              <a:tailEnd/>
            </a:ln>
          </p:spPr>
          <p:txBody>
            <a:bodyPr/>
            <a:lstStyle/>
            <a:p>
              <a:endParaRPr lang="en-US"/>
            </a:p>
          </p:txBody>
        </p:sp>
        <p:sp>
          <p:nvSpPr>
            <p:cNvPr id="320" name="Freeform 318">
              <a:extLst>
                <a:ext uri="{FF2B5EF4-FFF2-40B4-BE49-F238E27FC236}">
                  <a16:creationId xmlns:a16="http://schemas.microsoft.com/office/drawing/2014/main" id="{B93C05CF-B668-4A37-9F2B-10A036324F1F}"/>
                </a:ext>
              </a:extLst>
            </p:cNvPr>
            <p:cNvSpPr>
              <a:spLocks/>
            </p:cNvSpPr>
            <p:nvPr/>
          </p:nvSpPr>
          <p:spPr bwMode="auto">
            <a:xfrm>
              <a:off x="696" y="3475"/>
              <a:ext cx="18" cy="23"/>
            </a:xfrm>
            <a:custGeom>
              <a:avLst/>
              <a:gdLst>
                <a:gd name="T0" fmla="*/ 0 w 104"/>
                <a:gd name="T1" fmla="*/ 109 h 118"/>
                <a:gd name="T2" fmla="*/ 8 w 104"/>
                <a:gd name="T3" fmla="*/ 118 h 118"/>
                <a:gd name="T4" fmla="*/ 104 w 104"/>
                <a:gd name="T5" fmla="*/ 0 h 118"/>
                <a:gd name="T6" fmla="*/ 0 w 104"/>
                <a:gd name="T7" fmla="*/ 109 h 118"/>
                <a:gd name="T8" fmla="*/ 0 60000 65536"/>
                <a:gd name="T9" fmla="*/ 0 60000 65536"/>
                <a:gd name="T10" fmla="*/ 0 60000 65536"/>
                <a:gd name="T11" fmla="*/ 0 60000 65536"/>
                <a:gd name="T12" fmla="*/ 0 w 104"/>
                <a:gd name="T13" fmla="*/ 0 h 118"/>
                <a:gd name="T14" fmla="*/ 104 w 104"/>
                <a:gd name="T15" fmla="*/ 118 h 118"/>
              </a:gdLst>
              <a:ahLst/>
              <a:cxnLst>
                <a:cxn ang="T8">
                  <a:pos x="T0" y="T1"/>
                </a:cxn>
                <a:cxn ang="T9">
                  <a:pos x="T2" y="T3"/>
                </a:cxn>
                <a:cxn ang="T10">
                  <a:pos x="T4" y="T5"/>
                </a:cxn>
                <a:cxn ang="T11">
                  <a:pos x="T6" y="T7"/>
                </a:cxn>
              </a:cxnLst>
              <a:rect l="T12" t="T13" r="T14" b="T15"/>
              <a:pathLst>
                <a:path w="104" h="118">
                  <a:moveTo>
                    <a:pt x="0" y="109"/>
                  </a:moveTo>
                  <a:lnTo>
                    <a:pt x="8" y="118"/>
                  </a:lnTo>
                  <a:lnTo>
                    <a:pt x="104" y="0"/>
                  </a:lnTo>
                  <a:lnTo>
                    <a:pt x="0" y="109"/>
                  </a:lnTo>
                  <a:close/>
                </a:path>
              </a:pathLst>
            </a:custGeom>
            <a:solidFill>
              <a:srgbClr val="000000"/>
            </a:solidFill>
            <a:ln w="9525">
              <a:noFill/>
              <a:round/>
              <a:headEnd/>
              <a:tailEnd/>
            </a:ln>
          </p:spPr>
          <p:txBody>
            <a:bodyPr/>
            <a:lstStyle/>
            <a:p>
              <a:endParaRPr lang="en-US"/>
            </a:p>
          </p:txBody>
        </p:sp>
        <p:sp>
          <p:nvSpPr>
            <p:cNvPr id="321" name="Freeform 319">
              <a:extLst>
                <a:ext uri="{FF2B5EF4-FFF2-40B4-BE49-F238E27FC236}">
                  <a16:creationId xmlns:a16="http://schemas.microsoft.com/office/drawing/2014/main" id="{3130A823-5AFF-4CA1-8E53-77D1AF4F5C75}"/>
                </a:ext>
              </a:extLst>
            </p:cNvPr>
            <p:cNvSpPr>
              <a:spLocks/>
            </p:cNvSpPr>
            <p:nvPr/>
          </p:nvSpPr>
          <p:spPr bwMode="auto">
            <a:xfrm>
              <a:off x="696" y="3475"/>
              <a:ext cx="18" cy="23"/>
            </a:xfrm>
            <a:custGeom>
              <a:avLst/>
              <a:gdLst>
                <a:gd name="T0" fmla="*/ 0 w 104"/>
                <a:gd name="T1" fmla="*/ 109 h 118"/>
                <a:gd name="T2" fmla="*/ 8 w 104"/>
                <a:gd name="T3" fmla="*/ 118 h 118"/>
                <a:gd name="T4" fmla="*/ 104 w 104"/>
                <a:gd name="T5" fmla="*/ 0 h 118"/>
                <a:gd name="T6" fmla="*/ 0 w 104"/>
                <a:gd name="T7" fmla="*/ 109 h 118"/>
                <a:gd name="T8" fmla="*/ 0 60000 65536"/>
                <a:gd name="T9" fmla="*/ 0 60000 65536"/>
                <a:gd name="T10" fmla="*/ 0 60000 65536"/>
                <a:gd name="T11" fmla="*/ 0 60000 65536"/>
                <a:gd name="T12" fmla="*/ 0 w 104"/>
                <a:gd name="T13" fmla="*/ 0 h 118"/>
                <a:gd name="T14" fmla="*/ 104 w 104"/>
                <a:gd name="T15" fmla="*/ 118 h 118"/>
              </a:gdLst>
              <a:ahLst/>
              <a:cxnLst>
                <a:cxn ang="T8">
                  <a:pos x="T0" y="T1"/>
                </a:cxn>
                <a:cxn ang="T9">
                  <a:pos x="T2" y="T3"/>
                </a:cxn>
                <a:cxn ang="T10">
                  <a:pos x="T4" y="T5"/>
                </a:cxn>
                <a:cxn ang="T11">
                  <a:pos x="T6" y="T7"/>
                </a:cxn>
              </a:cxnLst>
              <a:rect l="T12" t="T13" r="T14" b="T15"/>
              <a:pathLst>
                <a:path w="104" h="118">
                  <a:moveTo>
                    <a:pt x="0" y="109"/>
                  </a:moveTo>
                  <a:lnTo>
                    <a:pt x="8" y="118"/>
                  </a:lnTo>
                  <a:lnTo>
                    <a:pt x="104" y="0"/>
                  </a:lnTo>
                  <a:lnTo>
                    <a:pt x="0" y="109"/>
                  </a:lnTo>
                </a:path>
              </a:pathLst>
            </a:custGeom>
            <a:noFill/>
            <a:ln w="0">
              <a:solidFill>
                <a:srgbClr val="000000"/>
              </a:solidFill>
              <a:prstDash val="solid"/>
              <a:round/>
              <a:headEnd/>
              <a:tailEnd/>
            </a:ln>
          </p:spPr>
          <p:txBody>
            <a:bodyPr/>
            <a:lstStyle/>
            <a:p>
              <a:endParaRPr lang="en-US"/>
            </a:p>
          </p:txBody>
        </p:sp>
        <p:sp>
          <p:nvSpPr>
            <p:cNvPr id="322" name="Freeform 320">
              <a:extLst>
                <a:ext uri="{FF2B5EF4-FFF2-40B4-BE49-F238E27FC236}">
                  <a16:creationId xmlns:a16="http://schemas.microsoft.com/office/drawing/2014/main" id="{891B5B86-E20E-4E23-BA35-3609D792D8FB}"/>
                </a:ext>
              </a:extLst>
            </p:cNvPr>
            <p:cNvSpPr>
              <a:spLocks/>
            </p:cNvSpPr>
            <p:nvPr/>
          </p:nvSpPr>
          <p:spPr bwMode="auto">
            <a:xfrm>
              <a:off x="698" y="3475"/>
              <a:ext cx="16" cy="25"/>
            </a:xfrm>
            <a:custGeom>
              <a:avLst/>
              <a:gdLst>
                <a:gd name="T0" fmla="*/ 0 w 96"/>
                <a:gd name="T1" fmla="*/ 118 h 127"/>
                <a:gd name="T2" fmla="*/ 9 w 96"/>
                <a:gd name="T3" fmla="*/ 127 h 127"/>
                <a:gd name="T4" fmla="*/ 96 w 96"/>
                <a:gd name="T5" fmla="*/ 0 h 127"/>
                <a:gd name="T6" fmla="*/ 0 w 96"/>
                <a:gd name="T7" fmla="*/ 118 h 127"/>
                <a:gd name="T8" fmla="*/ 0 60000 65536"/>
                <a:gd name="T9" fmla="*/ 0 60000 65536"/>
                <a:gd name="T10" fmla="*/ 0 60000 65536"/>
                <a:gd name="T11" fmla="*/ 0 60000 65536"/>
                <a:gd name="T12" fmla="*/ 0 w 96"/>
                <a:gd name="T13" fmla="*/ 0 h 127"/>
                <a:gd name="T14" fmla="*/ 96 w 96"/>
                <a:gd name="T15" fmla="*/ 127 h 127"/>
              </a:gdLst>
              <a:ahLst/>
              <a:cxnLst>
                <a:cxn ang="T8">
                  <a:pos x="T0" y="T1"/>
                </a:cxn>
                <a:cxn ang="T9">
                  <a:pos x="T2" y="T3"/>
                </a:cxn>
                <a:cxn ang="T10">
                  <a:pos x="T4" y="T5"/>
                </a:cxn>
                <a:cxn ang="T11">
                  <a:pos x="T6" y="T7"/>
                </a:cxn>
              </a:cxnLst>
              <a:rect l="T12" t="T13" r="T14" b="T15"/>
              <a:pathLst>
                <a:path w="96" h="127">
                  <a:moveTo>
                    <a:pt x="0" y="118"/>
                  </a:moveTo>
                  <a:lnTo>
                    <a:pt x="9" y="127"/>
                  </a:lnTo>
                  <a:lnTo>
                    <a:pt x="96" y="0"/>
                  </a:lnTo>
                  <a:lnTo>
                    <a:pt x="0" y="118"/>
                  </a:lnTo>
                  <a:close/>
                </a:path>
              </a:pathLst>
            </a:custGeom>
            <a:solidFill>
              <a:srgbClr val="000000"/>
            </a:solidFill>
            <a:ln w="9525">
              <a:noFill/>
              <a:round/>
              <a:headEnd/>
              <a:tailEnd/>
            </a:ln>
          </p:spPr>
          <p:txBody>
            <a:bodyPr/>
            <a:lstStyle/>
            <a:p>
              <a:endParaRPr lang="en-US"/>
            </a:p>
          </p:txBody>
        </p:sp>
        <p:sp>
          <p:nvSpPr>
            <p:cNvPr id="323" name="Freeform 321">
              <a:extLst>
                <a:ext uri="{FF2B5EF4-FFF2-40B4-BE49-F238E27FC236}">
                  <a16:creationId xmlns:a16="http://schemas.microsoft.com/office/drawing/2014/main" id="{DAE6C1A3-8BEA-495B-BB61-777FD1A41D33}"/>
                </a:ext>
              </a:extLst>
            </p:cNvPr>
            <p:cNvSpPr>
              <a:spLocks/>
            </p:cNvSpPr>
            <p:nvPr/>
          </p:nvSpPr>
          <p:spPr bwMode="auto">
            <a:xfrm>
              <a:off x="698" y="3475"/>
              <a:ext cx="16" cy="25"/>
            </a:xfrm>
            <a:custGeom>
              <a:avLst/>
              <a:gdLst>
                <a:gd name="T0" fmla="*/ 0 w 96"/>
                <a:gd name="T1" fmla="*/ 118 h 127"/>
                <a:gd name="T2" fmla="*/ 9 w 96"/>
                <a:gd name="T3" fmla="*/ 127 h 127"/>
                <a:gd name="T4" fmla="*/ 96 w 96"/>
                <a:gd name="T5" fmla="*/ 0 h 127"/>
                <a:gd name="T6" fmla="*/ 0 w 96"/>
                <a:gd name="T7" fmla="*/ 118 h 127"/>
                <a:gd name="T8" fmla="*/ 0 60000 65536"/>
                <a:gd name="T9" fmla="*/ 0 60000 65536"/>
                <a:gd name="T10" fmla="*/ 0 60000 65536"/>
                <a:gd name="T11" fmla="*/ 0 60000 65536"/>
                <a:gd name="T12" fmla="*/ 0 w 96"/>
                <a:gd name="T13" fmla="*/ 0 h 127"/>
                <a:gd name="T14" fmla="*/ 96 w 96"/>
                <a:gd name="T15" fmla="*/ 127 h 127"/>
              </a:gdLst>
              <a:ahLst/>
              <a:cxnLst>
                <a:cxn ang="T8">
                  <a:pos x="T0" y="T1"/>
                </a:cxn>
                <a:cxn ang="T9">
                  <a:pos x="T2" y="T3"/>
                </a:cxn>
                <a:cxn ang="T10">
                  <a:pos x="T4" y="T5"/>
                </a:cxn>
                <a:cxn ang="T11">
                  <a:pos x="T6" y="T7"/>
                </a:cxn>
              </a:cxnLst>
              <a:rect l="T12" t="T13" r="T14" b="T15"/>
              <a:pathLst>
                <a:path w="96" h="127">
                  <a:moveTo>
                    <a:pt x="0" y="118"/>
                  </a:moveTo>
                  <a:lnTo>
                    <a:pt x="9" y="127"/>
                  </a:lnTo>
                  <a:lnTo>
                    <a:pt x="96" y="0"/>
                  </a:lnTo>
                  <a:lnTo>
                    <a:pt x="0" y="118"/>
                  </a:lnTo>
                </a:path>
              </a:pathLst>
            </a:custGeom>
            <a:noFill/>
            <a:ln w="0">
              <a:solidFill>
                <a:srgbClr val="000000"/>
              </a:solidFill>
              <a:prstDash val="solid"/>
              <a:round/>
              <a:headEnd/>
              <a:tailEnd/>
            </a:ln>
          </p:spPr>
          <p:txBody>
            <a:bodyPr/>
            <a:lstStyle/>
            <a:p>
              <a:endParaRPr lang="en-US"/>
            </a:p>
          </p:txBody>
        </p:sp>
        <p:sp>
          <p:nvSpPr>
            <p:cNvPr id="324" name="Freeform 322">
              <a:extLst>
                <a:ext uri="{FF2B5EF4-FFF2-40B4-BE49-F238E27FC236}">
                  <a16:creationId xmlns:a16="http://schemas.microsoft.com/office/drawing/2014/main" id="{BCC0B810-3DBB-4B8C-B4AD-723D281187FC}"/>
                </a:ext>
              </a:extLst>
            </p:cNvPr>
            <p:cNvSpPr>
              <a:spLocks/>
            </p:cNvSpPr>
            <p:nvPr/>
          </p:nvSpPr>
          <p:spPr bwMode="auto">
            <a:xfrm>
              <a:off x="699" y="3475"/>
              <a:ext cx="15" cy="27"/>
            </a:xfrm>
            <a:custGeom>
              <a:avLst/>
              <a:gdLst>
                <a:gd name="T0" fmla="*/ 0 w 87"/>
                <a:gd name="T1" fmla="*/ 127 h 134"/>
                <a:gd name="T2" fmla="*/ 9 w 87"/>
                <a:gd name="T3" fmla="*/ 134 h 134"/>
                <a:gd name="T4" fmla="*/ 87 w 87"/>
                <a:gd name="T5" fmla="*/ 0 h 134"/>
                <a:gd name="T6" fmla="*/ 0 w 87"/>
                <a:gd name="T7" fmla="*/ 127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0" y="127"/>
                  </a:moveTo>
                  <a:lnTo>
                    <a:pt x="9" y="134"/>
                  </a:lnTo>
                  <a:lnTo>
                    <a:pt x="87" y="0"/>
                  </a:lnTo>
                  <a:lnTo>
                    <a:pt x="0" y="127"/>
                  </a:lnTo>
                  <a:close/>
                </a:path>
              </a:pathLst>
            </a:custGeom>
            <a:solidFill>
              <a:srgbClr val="000000"/>
            </a:solidFill>
            <a:ln w="9525">
              <a:noFill/>
              <a:round/>
              <a:headEnd/>
              <a:tailEnd/>
            </a:ln>
          </p:spPr>
          <p:txBody>
            <a:bodyPr/>
            <a:lstStyle/>
            <a:p>
              <a:endParaRPr lang="en-US"/>
            </a:p>
          </p:txBody>
        </p:sp>
        <p:sp>
          <p:nvSpPr>
            <p:cNvPr id="325" name="Freeform 323">
              <a:extLst>
                <a:ext uri="{FF2B5EF4-FFF2-40B4-BE49-F238E27FC236}">
                  <a16:creationId xmlns:a16="http://schemas.microsoft.com/office/drawing/2014/main" id="{94D68B74-B3CF-4CCB-921B-DABE0842417D}"/>
                </a:ext>
              </a:extLst>
            </p:cNvPr>
            <p:cNvSpPr>
              <a:spLocks/>
            </p:cNvSpPr>
            <p:nvPr/>
          </p:nvSpPr>
          <p:spPr bwMode="auto">
            <a:xfrm>
              <a:off x="699" y="3475"/>
              <a:ext cx="15" cy="27"/>
            </a:xfrm>
            <a:custGeom>
              <a:avLst/>
              <a:gdLst>
                <a:gd name="T0" fmla="*/ 0 w 87"/>
                <a:gd name="T1" fmla="*/ 127 h 134"/>
                <a:gd name="T2" fmla="*/ 9 w 87"/>
                <a:gd name="T3" fmla="*/ 134 h 134"/>
                <a:gd name="T4" fmla="*/ 87 w 87"/>
                <a:gd name="T5" fmla="*/ 0 h 134"/>
                <a:gd name="T6" fmla="*/ 0 w 87"/>
                <a:gd name="T7" fmla="*/ 127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0" y="127"/>
                  </a:moveTo>
                  <a:lnTo>
                    <a:pt x="9" y="134"/>
                  </a:lnTo>
                  <a:lnTo>
                    <a:pt x="87" y="0"/>
                  </a:lnTo>
                  <a:lnTo>
                    <a:pt x="0" y="127"/>
                  </a:lnTo>
                </a:path>
              </a:pathLst>
            </a:custGeom>
            <a:noFill/>
            <a:ln w="0">
              <a:solidFill>
                <a:srgbClr val="000000"/>
              </a:solidFill>
              <a:prstDash val="solid"/>
              <a:round/>
              <a:headEnd/>
              <a:tailEnd/>
            </a:ln>
          </p:spPr>
          <p:txBody>
            <a:bodyPr/>
            <a:lstStyle/>
            <a:p>
              <a:endParaRPr lang="en-US"/>
            </a:p>
          </p:txBody>
        </p:sp>
        <p:sp>
          <p:nvSpPr>
            <p:cNvPr id="326" name="Freeform 324">
              <a:extLst>
                <a:ext uri="{FF2B5EF4-FFF2-40B4-BE49-F238E27FC236}">
                  <a16:creationId xmlns:a16="http://schemas.microsoft.com/office/drawing/2014/main" id="{AF723597-A1DA-4C0E-9734-59CD94F6A19D}"/>
                </a:ext>
              </a:extLst>
            </p:cNvPr>
            <p:cNvSpPr>
              <a:spLocks/>
            </p:cNvSpPr>
            <p:nvPr/>
          </p:nvSpPr>
          <p:spPr bwMode="auto">
            <a:xfrm>
              <a:off x="701" y="3475"/>
              <a:ext cx="13" cy="28"/>
            </a:xfrm>
            <a:custGeom>
              <a:avLst/>
              <a:gdLst>
                <a:gd name="T0" fmla="*/ 0 w 78"/>
                <a:gd name="T1" fmla="*/ 134 h 141"/>
                <a:gd name="T2" fmla="*/ 11 w 78"/>
                <a:gd name="T3" fmla="*/ 141 h 141"/>
                <a:gd name="T4" fmla="*/ 78 w 78"/>
                <a:gd name="T5" fmla="*/ 0 h 141"/>
                <a:gd name="T6" fmla="*/ 0 w 78"/>
                <a:gd name="T7" fmla="*/ 134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0" y="134"/>
                  </a:moveTo>
                  <a:lnTo>
                    <a:pt x="11" y="141"/>
                  </a:lnTo>
                  <a:lnTo>
                    <a:pt x="78" y="0"/>
                  </a:lnTo>
                  <a:lnTo>
                    <a:pt x="0" y="134"/>
                  </a:lnTo>
                  <a:close/>
                </a:path>
              </a:pathLst>
            </a:custGeom>
            <a:solidFill>
              <a:srgbClr val="000000"/>
            </a:solidFill>
            <a:ln w="9525">
              <a:noFill/>
              <a:round/>
              <a:headEnd/>
              <a:tailEnd/>
            </a:ln>
          </p:spPr>
          <p:txBody>
            <a:bodyPr/>
            <a:lstStyle/>
            <a:p>
              <a:endParaRPr lang="en-US"/>
            </a:p>
          </p:txBody>
        </p:sp>
        <p:sp>
          <p:nvSpPr>
            <p:cNvPr id="327" name="Freeform 325">
              <a:extLst>
                <a:ext uri="{FF2B5EF4-FFF2-40B4-BE49-F238E27FC236}">
                  <a16:creationId xmlns:a16="http://schemas.microsoft.com/office/drawing/2014/main" id="{921F947D-2B95-471A-94AB-99CF090BF807}"/>
                </a:ext>
              </a:extLst>
            </p:cNvPr>
            <p:cNvSpPr>
              <a:spLocks/>
            </p:cNvSpPr>
            <p:nvPr/>
          </p:nvSpPr>
          <p:spPr bwMode="auto">
            <a:xfrm>
              <a:off x="701" y="3475"/>
              <a:ext cx="13" cy="28"/>
            </a:xfrm>
            <a:custGeom>
              <a:avLst/>
              <a:gdLst>
                <a:gd name="T0" fmla="*/ 0 w 78"/>
                <a:gd name="T1" fmla="*/ 134 h 141"/>
                <a:gd name="T2" fmla="*/ 11 w 78"/>
                <a:gd name="T3" fmla="*/ 141 h 141"/>
                <a:gd name="T4" fmla="*/ 78 w 78"/>
                <a:gd name="T5" fmla="*/ 0 h 141"/>
                <a:gd name="T6" fmla="*/ 0 w 78"/>
                <a:gd name="T7" fmla="*/ 134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0" y="134"/>
                  </a:moveTo>
                  <a:lnTo>
                    <a:pt x="11" y="141"/>
                  </a:lnTo>
                  <a:lnTo>
                    <a:pt x="78" y="0"/>
                  </a:lnTo>
                  <a:lnTo>
                    <a:pt x="0" y="134"/>
                  </a:lnTo>
                </a:path>
              </a:pathLst>
            </a:custGeom>
            <a:noFill/>
            <a:ln w="0">
              <a:solidFill>
                <a:srgbClr val="000000"/>
              </a:solidFill>
              <a:prstDash val="solid"/>
              <a:round/>
              <a:headEnd/>
              <a:tailEnd/>
            </a:ln>
          </p:spPr>
          <p:txBody>
            <a:bodyPr/>
            <a:lstStyle/>
            <a:p>
              <a:endParaRPr lang="en-US"/>
            </a:p>
          </p:txBody>
        </p:sp>
        <p:sp>
          <p:nvSpPr>
            <p:cNvPr id="328" name="Freeform 326">
              <a:extLst>
                <a:ext uri="{FF2B5EF4-FFF2-40B4-BE49-F238E27FC236}">
                  <a16:creationId xmlns:a16="http://schemas.microsoft.com/office/drawing/2014/main" id="{ECA3713D-EDE5-43F2-9A1D-031E37333BA2}"/>
                </a:ext>
              </a:extLst>
            </p:cNvPr>
            <p:cNvSpPr>
              <a:spLocks/>
            </p:cNvSpPr>
            <p:nvPr/>
          </p:nvSpPr>
          <p:spPr bwMode="auto">
            <a:xfrm>
              <a:off x="702" y="3475"/>
              <a:ext cx="12" cy="29"/>
            </a:xfrm>
            <a:custGeom>
              <a:avLst/>
              <a:gdLst>
                <a:gd name="T0" fmla="*/ 0 w 67"/>
                <a:gd name="T1" fmla="*/ 141 h 147"/>
                <a:gd name="T2" fmla="*/ 10 w 67"/>
                <a:gd name="T3" fmla="*/ 147 h 147"/>
                <a:gd name="T4" fmla="*/ 67 w 67"/>
                <a:gd name="T5" fmla="*/ 0 h 147"/>
                <a:gd name="T6" fmla="*/ 0 w 67"/>
                <a:gd name="T7" fmla="*/ 141 h 147"/>
                <a:gd name="T8" fmla="*/ 0 60000 65536"/>
                <a:gd name="T9" fmla="*/ 0 60000 65536"/>
                <a:gd name="T10" fmla="*/ 0 60000 65536"/>
                <a:gd name="T11" fmla="*/ 0 60000 65536"/>
                <a:gd name="T12" fmla="*/ 0 w 67"/>
                <a:gd name="T13" fmla="*/ 0 h 147"/>
                <a:gd name="T14" fmla="*/ 67 w 67"/>
                <a:gd name="T15" fmla="*/ 147 h 147"/>
              </a:gdLst>
              <a:ahLst/>
              <a:cxnLst>
                <a:cxn ang="T8">
                  <a:pos x="T0" y="T1"/>
                </a:cxn>
                <a:cxn ang="T9">
                  <a:pos x="T2" y="T3"/>
                </a:cxn>
                <a:cxn ang="T10">
                  <a:pos x="T4" y="T5"/>
                </a:cxn>
                <a:cxn ang="T11">
                  <a:pos x="T6" y="T7"/>
                </a:cxn>
              </a:cxnLst>
              <a:rect l="T12" t="T13" r="T14" b="T15"/>
              <a:pathLst>
                <a:path w="67" h="147">
                  <a:moveTo>
                    <a:pt x="0" y="141"/>
                  </a:moveTo>
                  <a:lnTo>
                    <a:pt x="10" y="147"/>
                  </a:lnTo>
                  <a:lnTo>
                    <a:pt x="67" y="0"/>
                  </a:lnTo>
                  <a:lnTo>
                    <a:pt x="0" y="141"/>
                  </a:lnTo>
                  <a:close/>
                </a:path>
              </a:pathLst>
            </a:custGeom>
            <a:solidFill>
              <a:srgbClr val="000000"/>
            </a:solidFill>
            <a:ln w="9525">
              <a:noFill/>
              <a:round/>
              <a:headEnd/>
              <a:tailEnd/>
            </a:ln>
          </p:spPr>
          <p:txBody>
            <a:bodyPr/>
            <a:lstStyle/>
            <a:p>
              <a:endParaRPr lang="en-US"/>
            </a:p>
          </p:txBody>
        </p:sp>
        <p:sp>
          <p:nvSpPr>
            <p:cNvPr id="329" name="Freeform 327">
              <a:extLst>
                <a:ext uri="{FF2B5EF4-FFF2-40B4-BE49-F238E27FC236}">
                  <a16:creationId xmlns:a16="http://schemas.microsoft.com/office/drawing/2014/main" id="{C51CA191-6A9B-4ADE-BA8F-1B4F1EFE57E8}"/>
                </a:ext>
              </a:extLst>
            </p:cNvPr>
            <p:cNvSpPr>
              <a:spLocks/>
            </p:cNvSpPr>
            <p:nvPr/>
          </p:nvSpPr>
          <p:spPr bwMode="auto">
            <a:xfrm>
              <a:off x="702" y="3475"/>
              <a:ext cx="12" cy="29"/>
            </a:xfrm>
            <a:custGeom>
              <a:avLst/>
              <a:gdLst>
                <a:gd name="T0" fmla="*/ 0 w 67"/>
                <a:gd name="T1" fmla="*/ 141 h 147"/>
                <a:gd name="T2" fmla="*/ 10 w 67"/>
                <a:gd name="T3" fmla="*/ 147 h 147"/>
                <a:gd name="T4" fmla="*/ 67 w 67"/>
                <a:gd name="T5" fmla="*/ 0 h 147"/>
                <a:gd name="T6" fmla="*/ 0 w 67"/>
                <a:gd name="T7" fmla="*/ 141 h 147"/>
                <a:gd name="T8" fmla="*/ 0 60000 65536"/>
                <a:gd name="T9" fmla="*/ 0 60000 65536"/>
                <a:gd name="T10" fmla="*/ 0 60000 65536"/>
                <a:gd name="T11" fmla="*/ 0 60000 65536"/>
                <a:gd name="T12" fmla="*/ 0 w 67"/>
                <a:gd name="T13" fmla="*/ 0 h 147"/>
                <a:gd name="T14" fmla="*/ 67 w 67"/>
                <a:gd name="T15" fmla="*/ 147 h 147"/>
              </a:gdLst>
              <a:ahLst/>
              <a:cxnLst>
                <a:cxn ang="T8">
                  <a:pos x="T0" y="T1"/>
                </a:cxn>
                <a:cxn ang="T9">
                  <a:pos x="T2" y="T3"/>
                </a:cxn>
                <a:cxn ang="T10">
                  <a:pos x="T4" y="T5"/>
                </a:cxn>
                <a:cxn ang="T11">
                  <a:pos x="T6" y="T7"/>
                </a:cxn>
              </a:cxnLst>
              <a:rect l="T12" t="T13" r="T14" b="T15"/>
              <a:pathLst>
                <a:path w="67" h="147">
                  <a:moveTo>
                    <a:pt x="0" y="141"/>
                  </a:moveTo>
                  <a:lnTo>
                    <a:pt x="10" y="147"/>
                  </a:lnTo>
                  <a:lnTo>
                    <a:pt x="67" y="0"/>
                  </a:lnTo>
                  <a:lnTo>
                    <a:pt x="0" y="141"/>
                  </a:lnTo>
                </a:path>
              </a:pathLst>
            </a:custGeom>
            <a:noFill/>
            <a:ln w="0">
              <a:solidFill>
                <a:srgbClr val="000000"/>
              </a:solidFill>
              <a:prstDash val="solid"/>
              <a:round/>
              <a:headEnd/>
              <a:tailEnd/>
            </a:ln>
          </p:spPr>
          <p:txBody>
            <a:bodyPr/>
            <a:lstStyle/>
            <a:p>
              <a:endParaRPr lang="en-US"/>
            </a:p>
          </p:txBody>
        </p:sp>
        <p:sp>
          <p:nvSpPr>
            <p:cNvPr id="330" name="Freeform 328">
              <a:extLst>
                <a:ext uri="{FF2B5EF4-FFF2-40B4-BE49-F238E27FC236}">
                  <a16:creationId xmlns:a16="http://schemas.microsoft.com/office/drawing/2014/main" id="{296E63AE-38A4-42B0-BC81-5C1EBB32C65B}"/>
                </a:ext>
              </a:extLst>
            </p:cNvPr>
            <p:cNvSpPr>
              <a:spLocks/>
            </p:cNvSpPr>
            <p:nvPr/>
          </p:nvSpPr>
          <p:spPr bwMode="auto">
            <a:xfrm>
              <a:off x="704" y="3475"/>
              <a:ext cx="10" cy="30"/>
            </a:xfrm>
            <a:custGeom>
              <a:avLst/>
              <a:gdLst>
                <a:gd name="T0" fmla="*/ 0 w 57"/>
                <a:gd name="T1" fmla="*/ 147 h 152"/>
                <a:gd name="T2" fmla="*/ 11 w 57"/>
                <a:gd name="T3" fmla="*/ 152 h 152"/>
                <a:gd name="T4" fmla="*/ 57 w 57"/>
                <a:gd name="T5" fmla="*/ 0 h 152"/>
                <a:gd name="T6" fmla="*/ 0 w 57"/>
                <a:gd name="T7" fmla="*/ 147 h 152"/>
                <a:gd name="T8" fmla="*/ 0 60000 65536"/>
                <a:gd name="T9" fmla="*/ 0 60000 65536"/>
                <a:gd name="T10" fmla="*/ 0 60000 65536"/>
                <a:gd name="T11" fmla="*/ 0 60000 65536"/>
                <a:gd name="T12" fmla="*/ 0 w 57"/>
                <a:gd name="T13" fmla="*/ 0 h 152"/>
                <a:gd name="T14" fmla="*/ 57 w 57"/>
                <a:gd name="T15" fmla="*/ 152 h 152"/>
              </a:gdLst>
              <a:ahLst/>
              <a:cxnLst>
                <a:cxn ang="T8">
                  <a:pos x="T0" y="T1"/>
                </a:cxn>
                <a:cxn ang="T9">
                  <a:pos x="T2" y="T3"/>
                </a:cxn>
                <a:cxn ang="T10">
                  <a:pos x="T4" y="T5"/>
                </a:cxn>
                <a:cxn ang="T11">
                  <a:pos x="T6" y="T7"/>
                </a:cxn>
              </a:cxnLst>
              <a:rect l="T12" t="T13" r="T14" b="T15"/>
              <a:pathLst>
                <a:path w="57" h="152">
                  <a:moveTo>
                    <a:pt x="0" y="147"/>
                  </a:moveTo>
                  <a:lnTo>
                    <a:pt x="11" y="152"/>
                  </a:lnTo>
                  <a:lnTo>
                    <a:pt x="57" y="0"/>
                  </a:lnTo>
                  <a:lnTo>
                    <a:pt x="0" y="147"/>
                  </a:lnTo>
                  <a:close/>
                </a:path>
              </a:pathLst>
            </a:custGeom>
            <a:solidFill>
              <a:srgbClr val="000000"/>
            </a:solidFill>
            <a:ln w="9525">
              <a:noFill/>
              <a:round/>
              <a:headEnd/>
              <a:tailEnd/>
            </a:ln>
          </p:spPr>
          <p:txBody>
            <a:bodyPr/>
            <a:lstStyle/>
            <a:p>
              <a:endParaRPr lang="en-US"/>
            </a:p>
          </p:txBody>
        </p:sp>
        <p:sp>
          <p:nvSpPr>
            <p:cNvPr id="331" name="Freeform 329">
              <a:extLst>
                <a:ext uri="{FF2B5EF4-FFF2-40B4-BE49-F238E27FC236}">
                  <a16:creationId xmlns:a16="http://schemas.microsoft.com/office/drawing/2014/main" id="{64E74F1F-76F7-42CD-B444-65C77BE12AE9}"/>
                </a:ext>
              </a:extLst>
            </p:cNvPr>
            <p:cNvSpPr>
              <a:spLocks/>
            </p:cNvSpPr>
            <p:nvPr/>
          </p:nvSpPr>
          <p:spPr bwMode="auto">
            <a:xfrm>
              <a:off x="704" y="3475"/>
              <a:ext cx="10" cy="30"/>
            </a:xfrm>
            <a:custGeom>
              <a:avLst/>
              <a:gdLst>
                <a:gd name="T0" fmla="*/ 0 w 57"/>
                <a:gd name="T1" fmla="*/ 147 h 152"/>
                <a:gd name="T2" fmla="*/ 11 w 57"/>
                <a:gd name="T3" fmla="*/ 152 h 152"/>
                <a:gd name="T4" fmla="*/ 57 w 57"/>
                <a:gd name="T5" fmla="*/ 0 h 152"/>
                <a:gd name="T6" fmla="*/ 0 w 57"/>
                <a:gd name="T7" fmla="*/ 147 h 152"/>
                <a:gd name="T8" fmla="*/ 0 60000 65536"/>
                <a:gd name="T9" fmla="*/ 0 60000 65536"/>
                <a:gd name="T10" fmla="*/ 0 60000 65536"/>
                <a:gd name="T11" fmla="*/ 0 60000 65536"/>
                <a:gd name="T12" fmla="*/ 0 w 57"/>
                <a:gd name="T13" fmla="*/ 0 h 152"/>
                <a:gd name="T14" fmla="*/ 57 w 57"/>
                <a:gd name="T15" fmla="*/ 152 h 152"/>
              </a:gdLst>
              <a:ahLst/>
              <a:cxnLst>
                <a:cxn ang="T8">
                  <a:pos x="T0" y="T1"/>
                </a:cxn>
                <a:cxn ang="T9">
                  <a:pos x="T2" y="T3"/>
                </a:cxn>
                <a:cxn ang="T10">
                  <a:pos x="T4" y="T5"/>
                </a:cxn>
                <a:cxn ang="T11">
                  <a:pos x="T6" y="T7"/>
                </a:cxn>
              </a:cxnLst>
              <a:rect l="T12" t="T13" r="T14" b="T15"/>
              <a:pathLst>
                <a:path w="57" h="152">
                  <a:moveTo>
                    <a:pt x="0" y="147"/>
                  </a:moveTo>
                  <a:lnTo>
                    <a:pt x="11" y="152"/>
                  </a:lnTo>
                  <a:lnTo>
                    <a:pt x="57" y="0"/>
                  </a:lnTo>
                  <a:lnTo>
                    <a:pt x="0" y="147"/>
                  </a:lnTo>
                </a:path>
              </a:pathLst>
            </a:custGeom>
            <a:noFill/>
            <a:ln w="0">
              <a:solidFill>
                <a:srgbClr val="000000"/>
              </a:solidFill>
              <a:prstDash val="solid"/>
              <a:round/>
              <a:headEnd/>
              <a:tailEnd/>
            </a:ln>
          </p:spPr>
          <p:txBody>
            <a:bodyPr/>
            <a:lstStyle/>
            <a:p>
              <a:endParaRPr lang="en-US"/>
            </a:p>
          </p:txBody>
        </p:sp>
        <p:sp>
          <p:nvSpPr>
            <p:cNvPr id="332" name="Freeform 330">
              <a:extLst>
                <a:ext uri="{FF2B5EF4-FFF2-40B4-BE49-F238E27FC236}">
                  <a16:creationId xmlns:a16="http://schemas.microsoft.com/office/drawing/2014/main" id="{7B7F46E3-AC96-484D-ACE0-1D8AB4F72A1D}"/>
                </a:ext>
              </a:extLst>
            </p:cNvPr>
            <p:cNvSpPr>
              <a:spLocks/>
            </p:cNvSpPr>
            <p:nvPr/>
          </p:nvSpPr>
          <p:spPr bwMode="auto">
            <a:xfrm>
              <a:off x="706" y="3475"/>
              <a:ext cx="8" cy="31"/>
            </a:xfrm>
            <a:custGeom>
              <a:avLst/>
              <a:gdLst>
                <a:gd name="T0" fmla="*/ 0 w 46"/>
                <a:gd name="T1" fmla="*/ 152 h 155"/>
                <a:gd name="T2" fmla="*/ 12 w 46"/>
                <a:gd name="T3" fmla="*/ 155 h 155"/>
                <a:gd name="T4" fmla="*/ 46 w 46"/>
                <a:gd name="T5" fmla="*/ 0 h 155"/>
                <a:gd name="T6" fmla="*/ 0 w 46"/>
                <a:gd name="T7" fmla="*/ 152 h 155"/>
                <a:gd name="T8" fmla="*/ 0 60000 65536"/>
                <a:gd name="T9" fmla="*/ 0 60000 65536"/>
                <a:gd name="T10" fmla="*/ 0 60000 65536"/>
                <a:gd name="T11" fmla="*/ 0 60000 65536"/>
                <a:gd name="T12" fmla="*/ 0 w 46"/>
                <a:gd name="T13" fmla="*/ 0 h 155"/>
                <a:gd name="T14" fmla="*/ 46 w 46"/>
                <a:gd name="T15" fmla="*/ 155 h 155"/>
              </a:gdLst>
              <a:ahLst/>
              <a:cxnLst>
                <a:cxn ang="T8">
                  <a:pos x="T0" y="T1"/>
                </a:cxn>
                <a:cxn ang="T9">
                  <a:pos x="T2" y="T3"/>
                </a:cxn>
                <a:cxn ang="T10">
                  <a:pos x="T4" y="T5"/>
                </a:cxn>
                <a:cxn ang="T11">
                  <a:pos x="T6" y="T7"/>
                </a:cxn>
              </a:cxnLst>
              <a:rect l="T12" t="T13" r="T14" b="T15"/>
              <a:pathLst>
                <a:path w="46" h="155">
                  <a:moveTo>
                    <a:pt x="0" y="152"/>
                  </a:moveTo>
                  <a:lnTo>
                    <a:pt x="12" y="155"/>
                  </a:lnTo>
                  <a:lnTo>
                    <a:pt x="46" y="0"/>
                  </a:lnTo>
                  <a:lnTo>
                    <a:pt x="0" y="152"/>
                  </a:lnTo>
                  <a:close/>
                </a:path>
              </a:pathLst>
            </a:custGeom>
            <a:solidFill>
              <a:srgbClr val="000000"/>
            </a:solidFill>
            <a:ln w="9525">
              <a:noFill/>
              <a:round/>
              <a:headEnd/>
              <a:tailEnd/>
            </a:ln>
          </p:spPr>
          <p:txBody>
            <a:bodyPr/>
            <a:lstStyle/>
            <a:p>
              <a:endParaRPr lang="en-US"/>
            </a:p>
          </p:txBody>
        </p:sp>
        <p:sp>
          <p:nvSpPr>
            <p:cNvPr id="333" name="Freeform 331">
              <a:extLst>
                <a:ext uri="{FF2B5EF4-FFF2-40B4-BE49-F238E27FC236}">
                  <a16:creationId xmlns:a16="http://schemas.microsoft.com/office/drawing/2014/main" id="{D425C1A2-B757-4DC7-AAC5-5E33A2CC49CD}"/>
                </a:ext>
              </a:extLst>
            </p:cNvPr>
            <p:cNvSpPr>
              <a:spLocks/>
            </p:cNvSpPr>
            <p:nvPr/>
          </p:nvSpPr>
          <p:spPr bwMode="auto">
            <a:xfrm>
              <a:off x="706" y="3475"/>
              <a:ext cx="8" cy="31"/>
            </a:xfrm>
            <a:custGeom>
              <a:avLst/>
              <a:gdLst>
                <a:gd name="T0" fmla="*/ 0 w 46"/>
                <a:gd name="T1" fmla="*/ 152 h 155"/>
                <a:gd name="T2" fmla="*/ 12 w 46"/>
                <a:gd name="T3" fmla="*/ 155 h 155"/>
                <a:gd name="T4" fmla="*/ 46 w 46"/>
                <a:gd name="T5" fmla="*/ 0 h 155"/>
                <a:gd name="T6" fmla="*/ 0 w 46"/>
                <a:gd name="T7" fmla="*/ 152 h 155"/>
                <a:gd name="T8" fmla="*/ 0 60000 65536"/>
                <a:gd name="T9" fmla="*/ 0 60000 65536"/>
                <a:gd name="T10" fmla="*/ 0 60000 65536"/>
                <a:gd name="T11" fmla="*/ 0 60000 65536"/>
                <a:gd name="T12" fmla="*/ 0 w 46"/>
                <a:gd name="T13" fmla="*/ 0 h 155"/>
                <a:gd name="T14" fmla="*/ 46 w 46"/>
                <a:gd name="T15" fmla="*/ 155 h 155"/>
              </a:gdLst>
              <a:ahLst/>
              <a:cxnLst>
                <a:cxn ang="T8">
                  <a:pos x="T0" y="T1"/>
                </a:cxn>
                <a:cxn ang="T9">
                  <a:pos x="T2" y="T3"/>
                </a:cxn>
                <a:cxn ang="T10">
                  <a:pos x="T4" y="T5"/>
                </a:cxn>
                <a:cxn ang="T11">
                  <a:pos x="T6" y="T7"/>
                </a:cxn>
              </a:cxnLst>
              <a:rect l="T12" t="T13" r="T14" b="T15"/>
              <a:pathLst>
                <a:path w="46" h="155">
                  <a:moveTo>
                    <a:pt x="0" y="152"/>
                  </a:moveTo>
                  <a:lnTo>
                    <a:pt x="12" y="155"/>
                  </a:lnTo>
                  <a:lnTo>
                    <a:pt x="46" y="0"/>
                  </a:lnTo>
                  <a:lnTo>
                    <a:pt x="0" y="152"/>
                  </a:lnTo>
                </a:path>
              </a:pathLst>
            </a:custGeom>
            <a:noFill/>
            <a:ln w="0">
              <a:solidFill>
                <a:srgbClr val="000000"/>
              </a:solidFill>
              <a:prstDash val="solid"/>
              <a:round/>
              <a:headEnd/>
              <a:tailEnd/>
            </a:ln>
          </p:spPr>
          <p:txBody>
            <a:bodyPr/>
            <a:lstStyle/>
            <a:p>
              <a:endParaRPr lang="en-US"/>
            </a:p>
          </p:txBody>
        </p:sp>
        <p:sp>
          <p:nvSpPr>
            <p:cNvPr id="334" name="Freeform 332">
              <a:extLst>
                <a:ext uri="{FF2B5EF4-FFF2-40B4-BE49-F238E27FC236}">
                  <a16:creationId xmlns:a16="http://schemas.microsoft.com/office/drawing/2014/main" id="{B54A4B33-D7FB-44F4-9676-C608AB7DBA8D}"/>
                </a:ext>
              </a:extLst>
            </p:cNvPr>
            <p:cNvSpPr>
              <a:spLocks/>
            </p:cNvSpPr>
            <p:nvPr/>
          </p:nvSpPr>
          <p:spPr bwMode="auto">
            <a:xfrm>
              <a:off x="708" y="3475"/>
              <a:ext cx="6" cy="31"/>
            </a:xfrm>
            <a:custGeom>
              <a:avLst/>
              <a:gdLst>
                <a:gd name="T0" fmla="*/ 0 w 34"/>
                <a:gd name="T1" fmla="*/ 155 h 158"/>
                <a:gd name="T2" fmla="*/ 10 w 34"/>
                <a:gd name="T3" fmla="*/ 158 h 158"/>
                <a:gd name="T4" fmla="*/ 34 w 34"/>
                <a:gd name="T5" fmla="*/ 0 h 158"/>
                <a:gd name="T6" fmla="*/ 0 w 34"/>
                <a:gd name="T7" fmla="*/ 155 h 158"/>
                <a:gd name="T8" fmla="*/ 0 60000 65536"/>
                <a:gd name="T9" fmla="*/ 0 60000 65536"/>
                <a:gd name="T10" fmla="*/ 0 60000 65536"/>
                <a:gd name="T11" fmla="*/ 0 60000 65536"/>
                <a:gd name="T12" fmla="*/ 0 w 34"/>
                <a:gd name="T13" fmla="*/ 0 h 158"/>
                <a:gd name="T14" fmla="*/ 34 w 34"/>
                <a:gd name="T15" fmla="*/ 158 h 158"/>
              </a:gdLst>
              <a:ahLst/>
              <a:cxnLst>
                <a:cxn ang="T8">
                  <a:pos x="T0" y="T1"/>
                </a:cxn>
                <a:cxn ang="T9">
                  <a:pos x="T2" y="T3"/>
                </a:cxn>
                <a:cxn ang="T10">
                  <a:pos x="T4" y="T5"/>
                </a:cxn>
                <a:cxn ang="T11">
                  <a:pos x="T6" y="T7"/>
                </a:cxn>
              </a:cxnLst>
              <a:rect l="T12" t="T13" r="T14" b="T15"/>
              <a:pathLst>
                <a:path w="34" h="158">
                  <a:moveTo>
                    <a:pt x="0" y="155"/>
                  </a:moveTo>
                  <a:lnTo>
                    <a:pt x="10" y="158"/>
                  </a:lnTo>
                  <a:lnTo>
                    <a:pt x="34" y="0"/>
                  </a:lnTo>
                  <a:lnTo>
                    <a:pt x="0" y="155"/>
                  </a:lnTo>
                  <a:close/>
                </a:path>
              </a:pathLst>
            </a:custGeom>
            <a:solidFill>
              <a:srgbClr val="000000"/>
            </a:solidFill>
            <a:ln w="9525">
              <a:noFill/>
              <a:round/>
              <a:headEnd/>
              <a:tailEnd/>
            </a:ln>
          </p:spPr>
          <p:txBody>
            <a:bodyPr/>
            <a:lstStyle/>
            <a:p>
              <a:endParaRPr lang="en-US"/>
            </a:p>
          </p:txBody>
        </p:sp>
        <p:sp>
          <p:nvSpPr>
            <p:cNvPr id="335" name="Freeform 333">
              <a:extLst>
                <a:ext uri="{FF2B5EF4-FFF2-40B4-BE49-F238E27FC236}">
                  <a16:creationId xmlns:a16="http://schemas.microsoft.com/office/drawing/2014/main" id="{5FAAEA3D-18A2-4DC3-9F97-D73DA675A179}"/>
                </a:ext>
              </a:extLst>
            </p:cNvPr>
            <p:cNvSpPr>
              <a:spLocks/>
            </p:cNvSpPr>
            <p:nvPr/>
          </p:nvSpPr>
          <p:spPr bwMode="auto">
            <a:xfrm>
              <a:off x="708" y="3475"/>
              <a:ext cx="6" cy="31"/>
            </a:xfrm>
            <a:custGeom>
              <a:avLst/>
              <a:gdLst>
                <a:gd name="T0" fmla="*/ 0 w 34"/>
                <a:gd name="T1" fmla="*/ 155 h 158"/>
                <a:gd name="T2" fmla="*/ 10 w 34"/>
                <a:gd name="T3" fmla="*/ 158 h 158"/>
                <a:gd name="T4" fmla="*/ 34 w 34"/>
                <a:gd name="T5" fmla="*/ 0 h 158"/>
                <a:gd name="T6" fmla="*/ 0 w 34"/>
                <a:gd name="T7" fmla="*/ 155 h 158"/>
                <a:gd name="T8" fmla="*/ 0 60000 65536"/>
                <a:gd name="T9" fmla="*/ 0 60000 65536"/>
                <a:gd name="T10" fmla="*/ 0 60000 65536"/>
                <a:gd name="T11" fmla="*/ 0 60000 65536"/>
                <a:gd name="T12" fmla="*/ 0 w 34"/>
                <a:gd name="T13" fmla="*/ 0 h 158"/>
                <a:gd name="T14" fmla="*/ 34 w 34"/>
                <a:gd name="T15" fmla="*/ 158 h 158"/>
              </a:gdLst>
              <a:ahLst/>
              <a:cxnLst>
                <a:cxn ang="T8">
                  <a:pos x="T0" y="T1"/>
                </a:cxn>
                <a:cxn ang="T9">
                  <a:pos x="T2" y="T3"/>
                </a:cxn>
                <a:cxn ang="T10">
                  <a:pos x="T4" y="T5"/>
                </a:cxn>
                <a:cxn ang="T11">
                  <a:pos x="T6" y="T7"/>
                </a:cxn>
              </a:cxnLst>
              <a:rect l="T12" t="T13" r="T14" b="T15"/>
              <a:pathLst>
                <a:path w="34" h="158">
                  <a:moveTo>
                    <a:pt x="0" y="155"/>
                  </a:moveTo>
                  <a:lnTo>
                    <a:pt x="10" y="158"/>
                  </a:lnTo>
                  <a:lnTo>
                    <a:pt x="34" y="0"/>
                  </a:lnTo>
                  <a:lnTo>
                    <a:pt x="0" y="155"/>
                  </a:lnTo>
                </a:path>
              </a:pathLst>
            </a:custGeom>
            <a:noFill/>
            <a:ln w="0">
              <a:solidFill>
                <a:srgbClr val="000000"/>
              </a:solidFill>
              <a:prstDash val="solid"/>
              <a:round/>
              <a:headEnd/>
              <a:tailEnd/>
            </a:ln>
          </p:spPr>
          <p:txBody>
            <a:bodyPr/>
            <a:lstStyle/>
            <a:p>
              <a:endParaRPr lang="en-US"/>
            </a:p>
          </p:txBody>
        </p:sp>
        <p:sp>
          <p:nvSpPr>
            <p:cNvPr id="336" name="Freeform 334">
              <a:extLst>
                <a:ext uri="{FF2B5EF4-FFF2-40B4-BE49-F238E27FC236}">
                  <a16:creationId xmlns:a16="http://schemas.microsoft.com/office/drawing/2014/main" id="{17DCD421-3872-4A66-A5BB-0E3F66C96CDE}"/>
                </a:ext>
              </a:extLst>
            </p:cNvPr>
            <p:cNvSpPr>
              <a:spLocks/>
            </p:cNvSpPr>
            <p:nvPr/>
          </p:nvSpPr>
          <p:spPr bwMode="auto">
            <a:xfrm>
              <a:off x="710" y="3475"/>
              <a:ext cx="4" cy="32"/>
            </a:xfrm>
            <a:custGeom>
              <a:avLst/>
              <a:gdLst>
                <a:gd name="T0" fmla="*/ 0 w 24"/>
                <a:gd name="T1" fmla="*/ 158 h 160"/>
                <a:gd name="T2" fmla="*/ 12 w 24"/>
                <a:gd name="T3" fmla="*/ 160 h 160"/>
                <a:gd name="T4" fmla="*/ 24 w 24"/>
                <a:gd name="T5" fmla="*/ 0 h 160"/>
                <a:gd name="T6" fmla="*/ 0 w 24"/>
                <a:gd name="T7" fmla="*/ 158 h 160"/>
                <a:gd name="T8" fmla="*/ 0 60000 65536"/>
                <a:gd name="T9" fmla="*/ 0 60000 65536"/>
                <a:gd name="T10" fmla="*/ 0 60000 65536"/>
                <a:gd name="T11" fmla="*/ 0 60000 65536"/>
                <a:gd name="T12" fmla="*/ 0 w 24"/>
                <a:gd name="T13" fmla="*/ 0 h 160"/>
                <a:gd name="T14" fmla="*/ 24 w 24"/>
                <a:gd name="T15" fmla="*/ 160 h 160"/>
              </a:gdLst>
              <a:ahLst/>
              <a:cxnLst>
                <a:cxn ang="T8">
                  <a:pos x="T0" y="T1"/>
                </a:cxn>
                <a:cxn ang="T9">
                  <a:pos x="T2" y="T3"/>
                </a:cxn>
                <a:cxn ang="T10">
                  <a:pos x="T4" y="T5"/>
                </a:cxn>
                <a:cxn ang="T11">
                  <a:pos x="T6" y="T7"/>
                </a:cxn>
              </a:cxnLst>
              <a:rect l="T12" t="T13" r="T14" b="T15"/>
              <a:pathLst>
                <a:path w="24" h="160">
                  <a:moveTo>
                    <a:pt x="0" y="158"/>
                  </a:moveTo>
                  <a:lnTo>
                    <a:pt x="12" y="160"/>
                  </a:lnTo>
                  <a:lnTo>
                    <a:pt x="24" y="0"/>
                  </a:lnTo>
                  <a:lnTo>
                    <a:pt x="0" y="158"/>
                  </a:lnTo>
                  <a:close/>
                </a:path>
              </a:pathLst>
            </a:custGeom>
            <a:solidFill>
              <a:srgbClr val="000000"/>
            </a:solidFill>
            <a:ln w="9525">
              <a:noFill/>
              <a:round/>
              <a:headEnd/>
              <a:tailEnd/>
            </a:ln>
          </p:spPr>
          <p:txBody>
            <a:bodyPr/>
            <a:lstStyle/>
            <a:p>
              <a:endParaRPr lang="en-US"/>
            </a:p>
          </p:txBody>
        </p:sp>
        <p:sp>
          <p:nvSpPr>
            <p:cNvPr id="337" name="Freeform 335">
              <a:extLst>
                <a:ext uri="{FF2B5EF4-FFF2-40B4-BE49-F238E27FC236}">
                  <a16:creationId xmlns:a16="http://schemas.microsoft.com/office/drawing/2014/main" id="{F858F8FD-BF18-41C2-AD52-B70F281D0166}"/>
                </a:ext>
              </a:extLst>
            </p:cNvPr>
            <p:cNvSpPr>
              <a:spLocks/>
            </p:cNvSpPr>
            <p:nvPr/>
          </p:nvSpPr>
          <p:spPr bwMode="auto">
            <a:xfrm>
              <a:off x="710" y="3475"/>
              <a:ext cx="4" cy="32"/>
            </a:xfrm>
            <a:custGeom>
              <a:avLst/>
              <a:gdLst>
                <a:gd name="T0" fmla="*/ 0 w 24"/>
                <a:gd name="T1" fmla="*/ 158 h 160"/>
                <a:gd name="T2" fmla="*/ 12 w 24"/>
                <a:gd name="T3" fmla="*/ 160 h 160"/>
                <a:gd name="T4" fmla="*/ 24 w 24"/>
                <a:gd name="T5" fmla="*/ 0 h 160"/>
                <a:gd name="T6" fmla="*/ 0 w 24"/>
                <a:gd name="T7" fmla="*/ 158 h 160"/>
                <a:gd name="T8" fmla="*/ 0 60000 65536"/>
                <a:gd name="T9" fmla="*/ 0 60000 65536"/>
                <a:gd name="T10" fmla="*/ 0 60000 65536"/>
                <a:gd name="T11" fmla="*/ 0 60000 65536"/>
                <a:gd name="T12" fmla="*/ 0 w 24"/>
                <a:gd name="T13" fmla="*/ 0 h 160"/>
                <a:gd name="T14" fmla="*/ 24 w 24"/>
                <a:gd name="T15" fmla="*/ 160 h 160"/>
              </a:gdLst>
              <a:ahLst/>
              <a:cxnLst>
                <a:cxn ang="T8">
                  <a:pos x="T0" y="T1"/>
                </a:cxn>
                <a:cxn ang="T9">
                  <a:pos x="T2" y="T3"/>
                </a:cxn>
                <a:cxn ang="T10">
                  <a:pos x="T4" y="T5"/>
                </a:cxn>
                <a:cxn ang="T11">
                  <a:pos x="T6" y="T7"/>
                </a:cxn>
              </a:cxnLst>
              <a:rect l="T12" t="T13" r="T14" b="T15"/>
              <a:pathLst>
                <a:path w="24" h="160">
                  <a:moveTo>
                    <a:pt x="0" y="158"/>
                  </a:moveTo>
                  <a:lnTo>
                    <a:pt x="12" y="160"/>
                  </a:lnTo>
                  <a:lnTo>
                    <a:pt x="24" y="0"/>
                  </a:lnTo>
                  <a:lnTo>
                    <a:pt x="0" y="158"/>
                  </a:lnTo>
                </a:path>
              </a:pathLst>
            </a:custGeom>
            <a:noFill/>
            <a:ln w="0">
              <a:solidFill>
                <a:srgbClr val="000000"/>
              </a:solidFill>
              <a:prstDash val="solid"/>
              <a:round/>
              <a:headEnd/>
              <a:tailEnd/>
            </a:ln>
          </p:spPr>
          <p:txBody>
            <a:bodyPr/>
            <a:lstStyle/>
            <a:p>
              <a:endParaRPr lang="en-US"/>
            </a:p>
          </p:txBody>
        </p:sp>
        <p:sp>
          <p:nvSpPr>
            <p:cNvPr id="338" name="Freeform 336">
              <a:extLst>
                <a:ext uri="{FF2B5EF4-FFF2-40B4-BE49-F238E27FC236}">
                  <a16:creationId xmlns:a16="http://schemas.microsoft.com/office/drawing/2014/main" id="{50857ED9-35E0-46CB-BC1B-58BB6607CC75}"/>
                </a:ext>
              </a:extLst>
            </p:cNvPr>
            <p:cNvSpPr>
              <a:spLocks/>
            </p:cNvSpPr>
            <p:nvPr/>
          </p:nvSpPr>
          <p:spPr bwMode="auto">
            <a:xfrm>
              <a:off x="712" y="3475"/>
              <a:ext cx="2" cy="32"/>
            </a:xfrm>
            <a:custGeom>
              <a:avLst/>
              <a:gdLst>
                <a:gd name="T0" fmla="*/ 0 w 12"/>
                <a:gd name="T1" fmla="*/ 160 h 160"/>
                <a:gd name="T2" fmla="*/ 12 w 12"/>
                <a:gd name="T3" fmla="*/ 160 h 160"/>
                <a:gd name="T4" fmla="*/ 12 w 12"/>
                <a:gd name="T5" fmla="*/ 0 h 160"/>
                <a:gd name="T6" fmla="*/ 0 w 12"/>
                <a:gd name="T7" fmla="*/ 16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0" y="160"/>
                  </a:moveTo>
                  <a:lnTo>
                    <a:pt x="12" y="160"/>
                  </a:lnTo>
                  <a:lnTo>
                    <a:pt x="12" y="0"/>
                  </a:lnTo>
                  <a:lnTo>
                    <a:pt x="0" y="160"/>
                  </a:lnTo>
                  <a:close/>
                </a:path>
              </a:pathLst>
            </a:custGeom>
            <a:solidFill>
              <a:srgbClr val="000000"/>
            </a:solidFill>
            <a:ln w="9525">
              <a:noFill/>
              <a:round/>
              <a:headEnd/>
              <a:tailEnd/>
            </a:ln>
          </p:spPr>
          <p:txBody>
            <a:bodyPr/>
            <a:lstStyle/>
            <a:p>
              <a:endParaRPr lang="en-US"/>
            </a:p>
          </p:txBody>
        </p:sp>
        <p:sp>
          <p:nvSpPr>
            <p:cNvPr id="339" name="Freeform 337">
              <a:extLst>
                <a:ext uri="{FF2B5EF4-FFF2-40B4-BE49-F238E27FC236}">
                  <a16:creationId xmlns:a16="http://schemas.microsoft.com/office/drawing/2014/main" id="{778D4ECC-3763-4EB0-8F86-2F2026E9148E}"/>
                </a:ext>
              </a:extLst>
            </p:cNvPr>
            <p:cNvSpPr>
              <a:spLocks/>
            </p:cNvSpPr>
            <p:nvPr/>
          </p:nvSpPr>
          <p:spPr bwMode="auto">
            <a:xfrm>
              <a:off x="712" y="3475"/>
              <a:ext cx="2" cy="32"/>
            </a:xfrm>
            <a:custGeom>
              <a:avLst/>
              <a:gdLst>
                <a:gd name="T0" fmla="*/ 0 w 12"/>
                <a:gd name="T1" fmla="*/ 160 h 160"/>
                <a:gd name="T2" fmla="*/ 12 w 12"/>
                <a:gd name="T3" fmla="*/ 160 h 160"/>
                <a:gd name="T4" fmla="*/ 12 w 12"/>
                <a:gd name="T5" fmla="*/ 0 h 160"/>
                <a:gd name="T6" fmla="*/ 0 w 12"/>
                <a:gd name="T7" fmla="*/ 16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0" y="160"/>
                  </a:moveTo>
                  <a:lnTo>
                    <a:pt x="12" y="160"/>
                  </a:lnTo>
                  <a:lnTo>
                    <a:pt x="12" y="0"/>
                  </a:lnTo>
                  <a:lnTo>
                    <a:pt x="0" y="160"/>
                  </a:lnTo>
                </a:path>
              </a:pathLst>
            </a:custGeom>
            <a:noFill/>
            <a:ln w="0">
              <a:solidFill>
                <a:srgbClr val="000000"/>
              </a:solidFill>
              <a:prstDash val="solid"/>
              <a:round/>
              <a:headEnd/>
              <a:tailEnd/>
            </a:ln>
          </p:spPr>
          <p:txBody>
            <a:bodyPr/>
            <a:lstStyle/>
            <a:p>
              <a:endParaRPr lang="en-US"/>
            </a:p>
          </p:txBody>
        </p:sp>
        <p:sp>
          <p:nvSpPr>
            <p:cNvPr id="340" name="Freeform 338">
              <a:extLst>
                <a:ext uri="{FF2B5EF4-FFF2-40B4-BE49-F238E27FC236}">
                  <a16:creationId xmlns:a16="http://schemas.microsoft.com/office/drawing/2014/main" id="{CCA0FA82-ED97-422B-A21F-0DA68ADC02D7}"/>
                </a:ext>
              </a:extLst>
            </p:cNvPr>
            <p:cNvSpPr>
              <a:spLocks/>
            </p:cNvSpPr>
            <p:nvPr/>
          </p:nvSpPr>
          <p:spPr bwMode="auto">
            <a:xfrm>
              <a:off x="714" y="3475"/>
              <a:ext cx="2" cy="32"/>
            </a:xfrm>
            <a:custGeom>
              <a:avLst/>
              <a:gdLst>
                <a:gd name="T0" fmla="*/ 0 w 12"/>
                <a:gd name="T1" fmla="*/ 160 h 160"/>
                <a:gd name="T2" fmla="*/ 12 w 12"/>
                <a:gd name="T3" fmla="*/ 160 h 160"/>
                <a:gd name="T4" fmla="*/ 0 w 12"/>
                <a:gd name="T5" fmla="*/ 0 h 160"/>
                <a:gd name="T6" fmla="*/ 0 w 12"/>
                <a:gd name="T7" fmla="*/ 16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0" y="160"/>
                  </a:moveTo>
                  <a:lnTo>
                    <a:pt x="12" y="160"/>
                  </a:lnTo>
                  <a:lnTo>
                    <a:pt x="0" y="0"/>
                  </a:lnTo>
                  <a:lnTo>
                    <a:pt x="0" y="160"/>
                  </a:lnTo>
                  <a:close/>
                </a:path>
              </a:pathLst>
            </a:custGeom>
            <a:solidFill>
              <a:srgbClr val="000000"/>
            </a:solidFill>
            <a:ln w="9525">
              <a:noFill/>
              <a:round/>
              <a:headEnd/>
              <a:tailEnd/>
            </a:ln>
          </p:spPr>
          <p:txBody>
            <a:bodyPr/>
            <a:lstStyle/>
            <a:p>
              <a:endParaRPr lang="en-US"/>
            </a:p>
          </p:txBody>
        </p:sp>
        <p:sp>
          <p:nvSpPr>
            <p:cNvPr id="341" name="Freeform 339">
              <a:extLst>
                <a:ext uri="{FF2B5EF4-FFF2-40B4-BE49-F238E27FC236}">
                  <a16:creationId xmlns:a16="http://schemas.microsoft.com/office/drawing/2014/main" id="{B4A9785F-C4BD-45AF-9085-546B5875B9BA}"/>
                </a:ext>
              </a:extLst>
            </p:cNvPr>
            <p:cNvSpPr>
              <a:spLocks/>
            </p:cNvSpPr>
            <p:nvPr/>
          </p:nvSpPr>
          <p:spPr bwMode="auto">
            <a:xfrm>
              <a:off x="714" y="3475"/>
              <a:ext cx="2" cy="32"/>
            </a:xfrm>
            <a:custGeom>
              <a:avLst/>
              <a:gdLst>
                <a:gd name="T0" fmla="*/ 0 w 12"/>
                <a:gd name="T1" fmla="*/ 160 h 160"/>
                <a:gd name="T2" fmla="*/ 12 w 12"/>
                <a:gd name="T3" fmla="*/ 160 h 160"/>
                <a:gd name="T4" fmla="*/ 0 w 12"/>
                <a:gd name="T5" fmla="*/ 0 h 160"/>
                <a:gd name="T6" fmla="*/ 0 w 12"/>
                <a:gd name="T7" fmla="*/ 16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0" y="160"/>
                  </a:moveTo>
                  <a:lnTo>
                    <a:pt x="12" y="160"/>
                  </a:lnTo>
                  <a:lnTo>
                    <a:pt x="0" y="0"/>
                  </a:lnTo>
                  <a:lnTo>
                    <a:pt x="0" y="160"/>
                  </a:lnTo>
                </a:path>
              </a:pathLst>
            </a:custGeom>
            <a:noFill/>
            <a:ln w="0">
              <a:solidFill>
                <a:srgbClr val="000000"/>
              </a:solidFill>
              <a:prstDash val="solid"/>
              <a:round/>
              <a:headEnd/>
              <a:tailEnd/>
            </a:ln>
          </p:spPr>
          <p:txBody>
            <a:bodyPr/>
            <a:lstStyle/>
            <a:p>
              <a:endParaRPr lang="en-US"/>
            </a:p>
          </p:txBody>
        </p:sp>
        <p:sp>
          <p:nvSpPr>
            <p:cNvPr id="342" name="Freeform 340">
              <a:extLst>
                <a:ext uri="{FF2B5EF4-FFF2-40B4-BE49-F238E27FC236}">
                  <a16:creationId xmlns:a16="http://schemas.microsoft.com/office/drawing/2014/main" id="{87E45E08-ED77-4110-AE86-6011D22A2987}"/>
                </a:ext>
              </a:extLst>
            </p:cNvPr>
            <p:cNvSpPr>
              <a:spLocks/>
            </p:cNvSpPr>
            <p:nvPr/>
          </p:nvSpPr>
          <p:spPr bwMode="auto">
            <a:xfrm>
              <a:off x="714" y="3475"/>
              <a:ext cx="4" cy="32"/>
            </a:xfrm>
            <a:custGeom>
              <a:avLst/>
              <a:gdLst>
                <a:gd name="T0" fmla="*/ 12 w 23"/>
                <a:gd name="T1" fmla="*/ 160 h 160"/>
                <a:gd name="T2" fmla="*/ 23 w 23"/>
                <a:gd name="T3" fmla="*/ 158 h 160"/>
                <a:gd name="T4" fmla="*/ 0 w 23"/>
                <a:gd name="T5" fmla="*/ 0 h 160"/>
                <a:gd name="T6" fmla="*/ 12 w 23"/>
                <a:gd name="T7" fmla="*/ 160 h 160"/>
                <a:gd name="T8" fmla="*/ 0 60000 65536"/>
                <a:gd name="T9" fmla="*/ 0 60000 65536"/>
                <a:gd name="T10" fmla="*/ 0 60000 65536"/>
                <a:gd name="T11" fmla="*/ 0 60000 65536"/>
                <a:gd name="T12" fmla="*/ 0 w 23"/>
                <a:gd name="T13" fmla="*/ 0 h 160"/>
                <a:gd name="T14" fmla="*/ 23 w 23"/>
                <a:gd name="T15" fmla="*/ 160 h 160"/>
              </a:gdLst>
              <a:ahLst/>
              <a:cxnLst>
                <a:cxn ang="T8">
                  <a:pos x="T0" y="T1"/>
                </a:cxn>
                <a:cxn ang="T9">
                  <a:pos x="T2" y="T3"/>
                </a:cxn>
                <a:cxn ang="T10">
                  <a:pos x="T4" y="T5"/>
                </a:cxn>
                <a:cxn ang="T11">
                  <a:pos x="T6" y="T7"/>
                </a:cxn>
              </a:cxnLst>
              <a:rect l="T12" t="T13" r="T14" b="T15"/>
              <a:pathLst>
                <a:path w="23" h="160">
                  <a:moveTo>
                    <a:pt x="12" y="160"/>
                  </a:moveTo>
                  <a:lnTo>
                    <a:pt x="23" y="158"/>
                  </a:lnTo>
                  <a:lnTo>
                    <a:pt x="0" y="0"/>
                  </a:lnTo>
                  <a:lnTo>
                    <a:pt x="12" y="160"/>
                  </a:lnTo>
                  <a:close/>
                </a:path>
              </a:pathLst>
            </a:custGeom>
            <a:solidFill>
              <a:srgbClr val="000000"/>
            </a:solidFill>
            <a:ln w="9525">
              <a:noFill/>
              <a:round/>
              <a:headEnd/>
              <a:tailEnd/>
            </a:ln>
          </p:spPr>
          <p:txBody>
            <a:bodyPr/>
            <a:lstStyle/>
            <a:p>
              <a:endParaRPr lang="en-US"/>
            </a:p>
          </p:txBody>
        </p:sp>
        <p:sp>
          <p:nvSpPr>
            <p:cNvPr id="343" name="Freeform 341">
              <a:extLst>
                <a:ext uri="{FF2B5EF4-FFF2-40B4-BE49-F238E27FC236}">
                  <a16:creationId xmlns:a16="http://schemas.microsoft.com/office/drawing/2014/main" id="{278CB42B-D160-4C63-9D48-53D37CBCBA2E}"/>
                </a:ext>
              </a:extLst>
            </p:cNvPr>
            <p:cNvSpPr>
              <a:spLocks/>
            </p:cNvSpPr>
            <p:nvPr/>
          </p:nvSpPr>
          <p:spPr bwMode="auto">
            <a:xfrm>
              <a:off x="714" y="3475"/>
              <a:ext cx="4" cy="32"/>
            </a:xfrm>
            <a:custGeom>
              <a:avLst/>
              <a:gdLst>
                <a:gd name="T0" fmla="*/ 12 w 23"/>
                <a:gd name="T1" fmla="*/ 160 h 160"/>
                <a:gd name="T2" fmla="*/ 23 w 23"/>
                <a:gd name="T3" fmla="*/ 158 h 160"/>
                <a:gd name="T4" fmla="*/ 0 w 23"/>
                <a:gd name="T5" fmla="*/ 0 h 160"/>
                <a:gd name="T6" fmla="*/ 12 w 23"/>
                <a:gd name="T7" fmla="*/ 160 h 160"/>
                <a:gd name="T8" fmla="*/ 0 60000 65536"/>
                <a:gd name="T9" fmla="*/ 0 60000 65536"/>
                <a:gd name="T10" fmla="*/ 0 60000 65536"/>
                <a:gd name="T11" fmla="*/ 0 60000 65536"/>
                <a:gd name="T12" fmla="*/ 0 w 23"/>
                <a:gd name="T13" fmla="*/ 0 h 160"/>
                <a:gd name="T14" fmla="*/ 23 w 23"/>
                <a:gd name="T15" fmla="*/ 160 h 160"/>
              </a:gdLst>
              <a:ahLst/>
              <a:cxnLst>
                <a:cxn ang="T8">
                  <a:pos x="T0" y="T1"/>
                </a:cxn>
                <a:cxn ang="T9">
                  <a:pos x="T2" y="T3"/>
                </a:cxn>
                <a:cxn ang="T10">
                  <a:pos x="T4" y="T5"/>
                </a:cxn>
                <a:cxn ang="T11">
                  <a:pos x="T6" y="T7"/>
                </a:cxn>
              </a:cxnLst>
              <a:rect l="T12" t="T13" r="T14" b="T15"/>
              <a:pathLst>
                <a:path w="23" h="160">
                  <a:moveTo>
                    <a:pt x="12" y="160"/>
                  </a:moveTo>
                  <a:lnTo>
                    <a:pt x="23" y="158"/>
                  </a:lnTo>
                  <a:lnTo>
                    <a:pt x="0" y="0"/>
                  </a:lnTo>
                  <a:lnTo>
                    <a:pt x="12" y="160"/>
                  </a:lnTo>
                </a:path>
              </a:pathLst>
            </a:custGeom>
            <a:noFill/>
            <a:ln w="0">
              <a:solidFill>
                <a:srgbClr val="000000"/>
              </a:solidFill>
              <a:prstDash val="solid"/>
              <a:round/>
              <a:headEnd/>
              <a:tailEnd/>
            </a:ln>
          </p:spPr>
          <p:txBody>
            <a:bodyPr/>
            <a:lstStyle/>
            <a:p>
              <a:endParaRPr lang="en-US"/>
            </a:p>
          </p:txBody>
        </p:sp>
        <p:sp>
          <p:nvSpPr>
            <p:cNvPr id="344" name="Freeform 342">
              <a:extLst>
                <a:ext uri="{FF2B5EF4-FFF2-40B4-BE49-F238E27FC236}">
                  <a16:creationId xmlns:a16="http://schemas.microsoft.com/office/drawing/2014/main" id="{4B43A3C9-450A-4B62-BE09-8A46E0ACBB0F}"/>
                </a:ext>
              </a:extLst>
            </p:cNvPr>
            <p:cNvSpPr>
              <a:spLocks/>
            </p:cNvSpPr>
            <p:nvPr/>
          </p:nvSpPr>
          <p:spPr bwMode="auto">
            <a:xfrm>
              <a:off x="714" y="3475"/>
              <a:ext cx="5" cy="31"/>
            </a:xfrm>
            <a:custGeom>
              <a:avLst/>
              <a:gdLst>
                <a:gd name="T0" fmla="*/ 23 w 35"/>
                <a:gd name="T1" fmla="*/ 158 h 158"/>
                <a:gd name="T2" fmla="*/ 35 w 35"/>
                <a:gd name="T3" fmla="*/ 155 h 158"/>
                <a:gd name="T4" fmla="*/ 0 w 35"/>
                <a:gd name="T5" fmla="*/ 0 h 158"/>
                <a:gd name="T6" fmla="*/ 23 w 35"/>
                <a:gd name="T7" fmla="*/ 158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23" y="158"/>
                  </a:moveTo>
                  <a:lnTo>
                    <a:pt x="35" y="155"/>
                  </a:lnTo>
                  <a:lnTo>
                    <a:pt x="0" y="0"/>
                  </a:lnTo>
                  <a:lnTo>
                    <a:pt x="23" y="158"/>
                  </a:lnTo>
                  <a:close/>
                </a:path>
              </a:pathLst>
            </a:custGeom>
            <a:solidFill>
              <a:srgbClr val="000000"/>
            </a:solidFill>
            <a:ln w="9525">
              <a:noFill/>
              <a:round/>
              <a:headEnd/>
              <a:tailEnd/>
            </a:ln>
          </p:spPr>
          <p:txBody>
            <a:bodyPr/>
            <a:lstStyle/>
            <a:p>
              <a:endParaRPr lang="en-US"/>
            </a:p>
          </p:txBody>
        </p:sp>
        <p:sp>
          <p:nvSpPr>
            <p:cNvPr id="345" name="Freeform 343">
              <a:extLst>
                <a:ext uri="{FF2B5EF4-FFF2-40B4-BE49-F238E27FC236}">
                  <a16:creationId xmlns:a16="http://schemas.microsoft.com/office/drawing/2014/main" id="{3DB3CF51-C5F9-45F5-8A9D-38E3D4291B83}"/>
                </a:ext>
              </a:extLst>
            </p:cNvPr>
            <p:cNvSpPr>
              <a:spLocks/>
            </p:cNvSpPr>
            <p:nvPr/>
          </p:nvSpPr>
          <p:spPr bwMode="auto">
            <a:xfrm>
              <a:off x="714" y="3475"/>
              <a:ext cx="5" cy="31"/>
            </a:xfrm>
            <a:custGeom>
              <a:avLst/>
              <a:gdLst>
                <a:gd name="T0" fmla="*/ 23 w 35"/>
                <a:gd name="T1" fmla="*/ 158 h 158"/>
                <a:gd name="T2" fmla="*/ 35 w 35"/>
                <a:gd name="T3" fmla="*/ 155 h 158"/>
                <a:gd name="T4" fmla="*/ 0 w 35"/>
                <a:gd name="T5" fmla="*/ 0 h 158"/>
                <a:gd name="T6" fmla="*/ 23 w 35"/>
                <a:gd name="T7" fmla="*/ 158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23" y="158"/>
                  </a:moveTo>
                  <a:lnTo>
                    <a:pt x="35" y="155"/>
                  </a:lnTo>
                  <a:lnTo>
                    <a:pt x="0" y="0"/>
                  </a:lnTo>
                  <a:lnTo>
                    <a:pt x="23" y="158"/>
                  </a:lnTo>
                </a:path>
              </a:pathLst>
            </a:custGeom>
            <a:noFill/>
            <a:ln w="0">
              <a:solidFill>
                <a:srgbClr val="000000"/>
              </a:solidFill>
              <a:prstDash val="solid"/>
              <a:round/>
              <a:headEnd/>
              <a:tailEnd/>
            </a:ln>
          </p:spPr>
          <p:txBody>
            <a:bodyPr/>
            <a:lstStyle/>
            <a:p>
              <a:endParaRPr lang="en-US"/>
            </a:p>
          </p:txBody>
        </p:sp>
        <p:sp>
          <p:nvSpPr>
            <p:cNvPr id="346" name="Freeform 344">
              <a:extLst>
                <a:ext uri="{FF2B5EF4-FFF2-40B4-BE49-F238E27FC236}">
                  <a16:creationId xmlns:a16="http://schemas.microsoft.com/office/drawing/2014/main" id="{0C08DE05-578C-4FDD-A2FD-8573E7A92606}"/>
                </a:ext>
              </a:extLst>
            </p:cNvPr>
            <p:cNvSpPr>
              <a:spLocks/>
            </p:cNvSpPr>
            <p:nvPr/>
          </p:nvSpPr>
          <p:spPr bwMode="auto">
            <a:xfrm>
              <a:off x="714" y="3475"/>
              <a:ext cx="7" cy="31"/>
            </a:xfrm>
            <a:custGeom>
              <a:avLst/>
              <a:gdLst>
                <a:gd name="T0" fmla="*/ 35 w 47"/>
                <a:gd name="T1" fmla="*/ 155 h 155"/>
                <a:gd name="T2" fmla="*/ 47 w 47"/>
                <a:gd name="T3" fmla="*/ 152 h 155"/>
                <a:gd name="T4" fmla="*/ 0 w 47"/>
                <a:gd name="T5" fmla="*/ 0 h 155"/>
                <a:gd name="T6" fmla="*/ 35 w 47"/>
                <a:gd name="T7" fmla="*/ 155 h 155"/>
                <a:gd name="T8" fmla="*/ 0 60000 65536"/>
                <a:gd name="T9" fmla="*/ 0 60000 65536"/>
                <a:gd name="T10" fmla="*/ 0 60000 65536"/>
                <a:gd name="T11" fmla="*/ 0 60000 65536"/>
                <a:gd name="T12" fmla="*/ 0 w 47"/>
                <a:gd name="T13" fmla="*/ 0 h 155"/>
                <a:gd name="T14" fmla="*/ 47 w 47"/>
                <a:gd name="T15" fmla="*/ 155 h 155"/>
              </a:gdLst>
              <a:ahLst/>
              <a:cxnLst>
                <a:cxn ang="T8">
                  <a:pos x="T0" y="T1"/>
                </a:cxn>
                <a:cxn ang="T9">
                  <a:pos x="T2" y="T3"/>
                </a:cxn>
                <a:cxn ang="T10">
                  <a:pos x="T4" y="T5"/>
                </a:cxn>
                <a:cxn ang="T11">
                  <a:pos x="T6" y="T7"/>
                </a:cxn>
              </a:cxnLst>
              <a:rect l="T12" t="T13" r="T14" b="T15"/>
              <a:pathLst>
                <a:path w="47" h="155">
                  <a:moveTo>
                    <a:pt x="35" y="155"/>
                  </a:moveTo>
                  <a:lnTo>
                    <a:pt x="47" y="152"/>
                  </a:lnTo>
                  <a:lnTo>
                    <a:pt x="0" y="0"/>
                  </a:lnTo>
                  <a:lnTo>
                    <a:pt x="35" y="155"/>
                  </a:lnTo>
                  <a:close/>
                </a:path>
              </a:pathLst>
            </a:custGeom>
            <a:solidFill>
              <a:srgbClr val="000000"/>
            </a:solidFill>
            <a:ln w="9525">
              <a:noFill/>
              <a:round/>
              <a:headEnd/>
              <a:tailEnd/>
            </a:ln>
          </p:spPr>
          <p:txBody>
            <a:bodyPr/>
            <a:lstStyle/>
            <a:p>
              <a:endParaRPr lang="en-US"/>
            </a:p>
          </p:txBody>
        </p:sp>
        <p:sp>
          <p:nvSpPr>
            <p:cNvPr id="347" name="Freeform 345">
              <a:extLst>
                <a:ext uri="{FF2B5EF4-FFF2-40B4-BE49-F238E27FC236}">
                  <a16:creationId xmlns:a16="http://schemas.microsoft.com/office/drawing/2014/main" id="{E2ADA7C4-34A8-43F0-A186-AB59C32D01EA}"/>
                </a:ext>
              </a:extLst>
            </p:cNvPr>
            <p:cNvSpPr>
              <a:spLocks/>
            </p:cNvSpPr>
            <p:nvPr/>
          </p:nvSpPr>
          <p:spPr bwMode="auto">
            <a:xfrm>
              <a:off x="714" y="3475"/>
              <a:ext cx="7" cy="31"/>
            </a:xfrm>
            <a:custGeom>
              <a:avLst/>
              <a:gdLst>
                <a:gd name="T0" fmla="*/ 35 w 47"/>
                <a:gd name="T1" fmla="*/ 155 h 155"/>
                <a:gd name="T2" fmla="*/ 47 w 47"/>
                <a:gd name="T3" fmla="*/ 152 h 155"/>
                <a:gd name="T4" fmla="*/ 0 w 47"/>
                <a:gd name="T5" fmla="*/ 0 h 155"/>
                <a:gd name="T6" fmla="*/ 35 w 47"/>
                <a:gd name="T7" fmla="*/ 155 h 155"/>
                <a:gd name="T8" fmla="*/ 0 60000 65536"/>
                <a:gd name="T9" fmla="*/ 0 60000 65536"/>
                <a:gd name="T10" fmla="*/ 0 60000 65536"/>
                <a:gd name="T11" fmla="*/ 0 60000 65536"/>
                <a:gd name="T12" fmla="*/ 0 w 47"/>
                <a:gd name="T13" fmla="*/ 0 h 155"/>
                <a:gd name="T14" fmla="*/ 47 w 47"/>
                <a:gd name="T15" fmla="*/ 155 h 155"/>
              </a:gdLst>
              <a:ahLst/>
              <a:cxnLst>
                <a:cxn ang="T8">
                  <a:pos x="T0" y="T1"/>
                </a:cxn>
                <a:cxn ang="T9">
                  <a:pos x="T2" y="T3"/>
                </a:cxn>
                <a:cxn ang="T10">
                  <a:pos x="T4" y="T5"/>
                </a:cxn>
                <a:cxn ang="T11">
                  <a:pos x="T6" y="T7"/>
                </a:cxn>
              </a:cxnLst>
              <a:rect l="T12" t="T13" r="T14" b="T15"/>
              <a:pathLst>
                <a:path w="47" h="155">
                  <a:moveTo>
                    <a:pt x="35" y="155"/>
                  </a:moveTo>
                  <a:lnTo>
                    <a:pt x="47" y="152"/>
                  </a:lnTo>
                  <a:lnTo>
                    <a:pt x="0" y="0"/>
                  </a:lnTo>
                  <a:lnTo>
                    <a:pt x="35" y="155"/>
                  </a:lnTo>
                </a:path>
              </a:pathLst>
            </a:custGeom>
            <a:noFill/>
            <a:ln w="0">
              <a:solidFill>
                <a:srgbClr val="000000"/>
              </a:solidFill>
              <a:prstDash val="solid"/>
              <a:round/>
              <a:headEnd/>
              <a:tailEnd/>
            </a:ln>
          </p:spPr>
          <p:txBody>
            <a:bodyPr/>
            <a:lstStyle/>
            <a:p>
              <a:endParaRPr lang="en-US"/>
            </a:p>
          </p:txBody>
        </p:sp>
        <p:sp>
          <p:nvSpPr>
            <p:cNvPr id="348" name="Freeform 346">
              <a:extLst>
                <a:ext uri="{FF2B5EF4-FFF2-40B4-BE49-F238E27FC236}">
                  <a16:creationId xmlns:a16="http://schemas.microsoft.com/office/drawing/2014/main" id="{B17EEE3B-BCE6-48D9-B0D6-C13F0844B754}"/>
                </a:ext>
              </a:extLst>
            </p:cNvPr>
            <p:cNvSpPr>
              <a:spLocks/>
            </p:cNvSpPr>
            <p:nvPr/>
          </p:nvSpPr>
          <p:spPr bwMode="auto">
            <a:xfrm>
              <a:off x="714" y="3475"/>
              <a:ext cx="9" cy="30"/>
            </a:xfrm>
            <a:custGeom>
              <a:avLst/>
              <a:gdLst>
                <a:gd name="T0" fmla="*/ 47 w 57"/>
                <a:gd name="T1" fmla="*/ 152 h 152"/>
                <a:gd name="T2" fmla="*/ 57 w 57"/>
                <a:gd name="T3" fmla="*/ 147 h 152"/>
                <a:gd name="T4" fmla="*/ 0 w 57"/>
                <a:gd name="T5" fmla="*/ 0 h 152"/>
                <a:gd name="T6" fmla="*/ 47 w 57"/>
                <a:gd name="T7" fmla="*/ 152 h 152"/>
                <a:gd name="T8" fmla="*/ 0 60000 65536"/>
                <a:gd name="T9" fmla="*/ 0 60000 65536"/>
                <a:gd name="T10" fmla="*/ 0 60000 65536"/>
                <a:gd name="T11" fmla="*/ 0 60000 65536"/>
                <a:gd name="T12" fmla="*/ 0 w 57"/>
                <a:gd name="T13" fmla="*/ 0 h 152"/>
                <a:gd name="T14" fmla="*/ 57 w 57"/>
                <a:gd name="T15" fmla="*/ 152 h 152"/>
              </a:gdLst>
              <a:ahLst/>
              <a:cxnLst>
                <a:cxn ang="T8">
                  <a:pos x="T0" y="T1"/>
                </a:cxn>
                <a:cxn ang="T9">
                  <a:pos x="T2" y="T3"/>
                </a:cxn>
                <a:cxn ang="T10">
                  <a:pos x="T4" y="T5"/>
                </a:cxn>
                <a:cxn ang="T11">
                  <a:pos x="T6" y="T7"/>
                </a:cxn>
              </a:cxnLst>
              <a:rect l="T12" t="T13" r="T14" b="T15"/>
              <a:pathLst>
                <a:path w="57" h="152">
                  <a:moveTo>
                    <a:pt x="47" y="152"/>
                  </a:moveTo>
                  <a:lnTo>
                    <a:pt x="57" y="147"/>
                  </a:lnTo>
                  <a:lnTo>
                    <a:pt x="0" y="0"/>
                  </a:lnTo>
                  <a:lnTo>
                    <a:pt x="47" y="152"/>
                  </a:lnTo>
                  <a:close/>
                </a:path>
              </a:pathLst>
            </a:custGeom>
            <a:solidFill>
              <a:srgbClr val="000000"/>
            </a:solidFill>
            <a:ln w="9525">
              <a:noFill/>
              <a:round/>
              <a:headEnd/>
              <a:tailEnd/>
            </a:ln>
          </p:spPr>
          <p:txBody>
            <a:bodyPr/>
            <a:lstStyle/>
            <a:p>
              <a:endParaRPr lang="en-US"/>
            </a:p>
          </p:txBody>
        </p:sp>
        <p:sp>
          <p:nvSpPr>
            <p:cNvPr id="349" name="Freeform 347">
              <a:extLst>
                <a:ext uri="{FF2B5EF4-FFF2-40B4-BE49-F238E27FC236}">
                  <a16:creationId xmlns:a16="http://schemas.microsoft.com/office/drawing/2014/main" id="{C12A9C56-96A0-4C8D-9E81-B90AA54452B3}"/>
                </a:ext>
              </a:extLst>
            </p:cNvPr>
            <p:cNvSpPr>
              <a:spLocks/>
            </p:cNvSpPr>
            <p:nvPr/>
          </p:nvSpPr>
          <p:spPr bwMode="auto">
            <a:xfrm>
              <a:off x="714" y="3475"/>
              <a:ext cx="9" cy="30"/>
            </a:xfrm>
            <a:custGeom>
              <a:avLst/>
              <a:gdLst>
                <a:gd name="T0" fmla="*/ 47 w 57"/>
                <a:gd name="T1" fmla="*/ 152 h 152"/>
                <a:gd name="T2" fmla="*/ 57 w 57"/>
                <a:gd name="T3" fmla="*/ 147 h 152"/>
                <a:gd name="T4" fmla="*/ 0 w 57"/>
                <a:gd name="T5" fmla="*/ 0 h 152"/>
                <a:gd name="T6" fmla="*/ 47 w 57"/>
                <a:gd name="T7" fmla="*/ 152 h 152"/>
                <a:gd name="T8" fmla="*/ 0 60000 65536"/>
                <a:gd name="T9" fmla="*/ 0 60000 65536"/>
                <a:gd name="T10" fmla="*/ 0 60000 65536"/>
                <a:gd name="T11" fmla="*/ 0 60000 65536"/>
                <a:gd name="T12" fmla="*/ 0 w 57"/>
                <a:gd name="T13" fmla="*/ 0 h 152"/>
                <a:gd name="T14" fmla="*/ 57 w 57"/>
                <a:gd name="T15" fmla="*/ 152 h 152"/>
              </a:gdLst>
              <a:ahLst/>
              <a:cxnLst>
                <a:cxn ang="T8">
                  <a:pos x="T0" y="T1"/>
                </a:cxn>
                <a:cxn ang="T9">
                  <a:pos x="T2" y="T3"/>
                </a:cxn>
                <a:cxn ang="T10">
                  <a:pos x="T4" y="T5"/>
                </a:cxn>
                <a:cxn ang="T11">
                  <a:pos x="T6" y="T7"/>
                </a:cxn>
              </a:cxnLst>
              <a:rect l="T12" t="T13" r="T14" b="T15"/>
              <a:pathLst>
                <a:path w="57" h="152">
                  <a:moveTo>
                    <a:pt x="47" y="152"/>
                  </a:moveTo>
                  <a:lnTo>
                    <a:pt x="57" y="147"/>
                  </a:lnTo>
                  <a:lnTo>
                    <a:pt x="0" y="0"/>
                  </a:lnTo>
                  <a:lnTo>
                    <a:pt x="47" y="152"/>
                  </a:lnTo>
                </a:path>
              </a:pathLst>
            </a:custGeom>
            <a:noFill/>
            <a:ln w="0">
              <a:solidFill>
                <a:srgbClr val="000000"/>
              </a:solidFill>
              <a:prstDash val="solid"/>
              <a:round/>
              <a:headEnd/>
              <a:tailEnd/>
            </a:ln>
          </p:spPr>
          <p:txBody>
            <a:bodyPr/>
            <a:lstStyle/>
            <a:p>
              <a:endParaRPr lang="en-US"/>
            </a:p>
          </p:txBody>
        </p:sp>
        <p:sp>
          <p:nvSpPr>
            <p:cNvPr id="350" name="Freeform 348">
              <a:extLst>
                <a:ext uri="{FF2B5EF4-FFF2-40B4-BE49-F238E27FC236}">
                  <a16:creationId xmlns:a16="http://schemas.microsoft.com/office/drawing/2014/main" id="{C1C2AE03-118F-4940-8952-EB8165FC58A9}"/>
                </a:ext>
              </a:extLst>
            </p:cNvPr>
            <p:cNvSpPr>
              <a:spLocks/>
            </p:cNvSpPr>
            <p:nvPr/>
          </p:nvSpPr>
          <p:spPr bwMode="auto">
            <a:xfrm>
              <a:off x="714" y="3475"/>
              <a:ext cx="11" cy="29"/>
            </a:xfrm>
            <a:custGeom>
              <a:avLst/>
              <a:gdLst>
                <a:gd name="T0" fmla="*/ 57 w 68"/>
                <a:gd name="T1" fmla="*/ 147 h 147"/>
                <a:gd name="T2" fmla="*/ 68 w 68"/>
                <a:gd name="T3" fmla="*/ 141 h 147"/>
                <a:gd name="T4" fmla="*/ 0 w 68"/>
                <a:gd name="T5" fmla="*/ 0 h 147"/>
                <a:gd name="T6" fmla="*/ 57 w 68"/>
                <a:gd name="T7" fmla="*/ 147 h 147"/>
                <a:gd name="T8" fmla="*/ 0 60000 65536"/>
                <a:gd name="T9" fmla="*/ 0 60000 65536"/>
                <a:gd name="T10" fmla="*/ 0 60000 65536"/>
                <a:gd name="T11" fmla="*/ 0 60000 65536"/>
                <a:gd name="T12" fmla="*/ 0 w 68"/>
                <a:gd name="T13" fmla="*/ 0 h 147"/>
                <a:gd name="T14" fmla="*/ 68 w 68"/>
                <a:gd name="T15" fmla="*/ 147 h 147"/>
              </a:gdLst>
              <a:ahLst/>
              <a:cxnLst>
                <a:cxn ang="T8">
                  <a:pos x="T0" y="T1"/>
                </a:cxn>
                <a:cxn ang="T9">
                  <a:pos x="T2" y="T3"/>
                </a:cxn>
                <a:cxn ang="T10">
                  <a:pos x="T4" y="T5"/>
                </a:cxn>
                <a:cxn ang="T11">
                  <a:pos x="T6" y="T7"/>
                </a:cxn>
              </a:cxnLst>
              <a:rect l="T12" t="T13" r="T14" b="T15"/>
              <a:pathLst>
                <a:path w="68" h="147">
                  <a:moveTo>
                    <a:pt x="57" y="147"/>
                  </a:moveTo>
                  <a:lnTo>
                    <a:pt x="68" y="141"/>
                  </a:lnTo>
                  <a:lnTo>
                    <a:pt x="0" y="0"/>
                  </a:lnTo>
                  <a:lnTo>
                    <a:pt x="57" y="147"/>
                  </a:lnTo>
                  <a:close/>
                </a:path>
              </a:pathLst>
            </a:custGeom>
            <a:solidFill>
              <a:srgbClr val="000000"/>
            </a:solidFill>
            <a:ln w="9525">
              <a:noFill/>
              <a:round/>
              <a:headEnd/>
              <a:tailEnd/>
            </a:ln>
          </p:spPr>
          <p:txBody>
            <a:bodyPr/>
            <a:lstStyle/>
            <a:p>
              <a:endParaRPr lang="en-US"/>
            </a:p>
          </p:txBody>
        </p:sp>
        <p:sp>
          <p:nvSpPr>
            <p:cNvPr id="351" name="Freeform 349">
              <a:extLst>
                <a:ext uri="{FF2B5EF4-FFF2-40B4-BE49-F238E27FC236}">
                  <a16:creationId xmlns:a16="http://schemas.microsoft.com/office/drawing/2014/main" id="{86E68723-7F41-42D5-8FEF-51D9E3E0B41D}"/>
                </a:ext>
              </a:extLst>
            </p:cNvPr>
            <p:cNvSpPr>
              <a:spLocks/>
            </p:cNvSpPr>
            <p:nvPr/>
          </p:nvSpPr>
          <p:spPr bwMode="auto">
            <a:xfrm>
              <a:off x="714" y="3475"/>
              <a:ext cx="11" cy="29"/>
            </a:xfrm>
            <a:custGeom>
              <a:avLst/>
              <a:gdLst>
                <a:gd name="T0" fmla="*/ 57 w 68"/>
                <a:gd name="T1" fmla="*/ 147 h 147"/>
                <a:gd name="T2" fmla="*/ 68 w 68"/>
                <a:gd name="T3" fmla="*/ 141 h 147"/>
                <a:gd name="T4" fmla="*/ 0 w 68"/>
                <a:gd name="T5" fmla="*/ 0 h 147"/>
                <a:gd name="T6" fmla="*/ 57 w 68"/>
                <a:gd name="T7" fmla="*/ 147 h 147"/>
                <a:gd name="T8" fmla="*/ 0 60000 65536"/>
                <a:gd name="T9" fmla="*/ 0 60000 65536"/>
                <a:gd name="T10" fmla="*/ 0 60000 65536"/>
                <a:gd name="T11" fmla="*/ 0 60000 65536"/>
                <a:gd name="T12" fmla="*/ 0 w 68"/>
                <a:gd name="T13" fmla="*/ 0 h 147"/>
                <a:gd name="T14" fmla="*/ 68 w 68"/>
                <a:gd name="T15" fmla="*/ 147 h 147"/>
              </a:gdLst>
              <a:ahLst/>
              <a:cxnLst>
                <a:cxn ang="T8">
                  <a:pos x="T0" y="T1"/>
                </a:cxn>
                <a:cxn ang="T9">
                  <a:pos x="T2" y="T3"/>
                </a:cxn>
                <a:cxn ang="T10">
                  <a:pos x="T4" y="T5"/>
                </a:cxn>
                <a:cxn ang="T11">
                  <a:pos x="T6" y="T7"/>
                </a:cxn>
              </a:cxnLst>
              <a:rect l="T12" t="T13" r="T14" b="T15"/>
              <a:pathLst>
                <a:path w="68" h="147">
                  <a:moveTo>
                    <a:pt x="57" y="147"/>
                  </a:moveTo>
                  <a:lnTo>
                    <a:pt x="68" y="141"/>
                  </a:lnTo>
                  <a:lnTo>
                    <a:pt x="0" y="0"/>
                  </a:lnTo>
                  <a:lnTo>
                    <a:pt x="57" y="147"/>
                  </a:lnTo>
                </a:path>
              </a:pathLst>
            </a:custGeom>
            <a:noFill/>
            <a:ln w="0">
              <a:solidFill>
                <a:srgbClr val="000000"/>
              </a:solidFill>
              <a:prstDash val="solid"/>
              <a:round/>
              <a:headEnd/>
              <a:tailEnd/>
            </a:ln>
          </p:spPr>
          <p:txBody>
            <a:bodyPr/>
            <a:lstStyle/>
            <a:p>
              <a:endParaRPr lang="en-US"/>
            </a:p>
          </p:txBody>
        </p:sp>
        <p:sp>
          <p:nvSpPr>
            <p:cNvPr id="352" name="Freeform 350">
              <a:extLst>
                <a:ext uri="{FF2B5EF4-FFF2-40B4-BE49-F238E27FC236}">
                  <a16:creationId xmlns:a16="http://schemas.microsoft.com/office/drawing/2014/main" id="{F29AFF0D-EC41-4A77-B21B-82AD19576EEA}"/>
                </a:ext>
              </a:extLst>
            </p:cNvPr>
            <p:cNvSpPr>
              <a:spLocks/>
            </p:cNvSpPr>
            <p:nvPr/>
          </p:nvSpPr>
          <p:spPr bwMode="auto">
            <a:xfrm>
              <a:off x="714" y="3475"/>
              <a:ext cx="13" cy="28"/>
            </a:xfrm>
            <a:custGeom>
              <a:avLst/>
              <a:gdLst>
                <a:gd name="T0" fmla="*/ 68 w 79"/>
                <a:gd name="T1" fmla="*/ 141 h 141"/>
                <a:gd name="T2" fmla="*/ 79 w 79"/>
                <a:gd name="T3" fmla="*/ 134 h 141"/>
                <a:gd name="T4" fmla="*/ 0 w 79"/>
                <a:gd name="T5" fmla="*/ 0 h 141"/>
                <a:gd name="T6" fmla="*/ 68 w 79"/>
                <a:gd name="T7" fmla="*/ 141 h 141"/>
                <a:gd name="T8" fmla="*/ 0 60000 65536"/>
                <a:gd name="T9" fmla="*/ 0 60000 65536"/>
                <a:gd name="T10" fmla="*/ 0 60000 65536"/>
                <a:gd name="T11" fmla="*/ 0 60000 65536"/>
                <a:gd name="T12" fmla="*/ 0 w 79"/>
                <a:gd name="T13" fmla="*/ 0 h 141"/>
                <a:gd name="T14" fmla="*/ 79 w 79"/>
                <a:gd name="T15" fmla="*/ 141 h 141"/>
              </a:gdLst>
              <a:ahLst/>
              <a:cxnLst>
                <a:cxn ang="T8">
                  <a:pos x="T0" y="T1"/>
                </a:cxn>
                <a:cxn ang="T9">
                  <a:pos x="T2" y="T3"/>
                </a:cxn>
                <a:cxn ang="T10">
                  <a:pos x="T4" y="T5"/>
                </a:cxn>
                <a:cxn ang="T11">
                  <a:pos x="T6" y="T7"/>
                </a:cxn>
              </a:cxnLst>
              <a:rect l="T12" t="T13" r="T14" b="T15"/>
              <a:pathLst>
                <a:path w="79" h="141">
                  <a:moveTo>
                    <a:pt x="68" y="141"/>
                  </a:moveTo>
                  <a:lnTo>
                    <a:pt x="79" y="134"/>
                  </a:lnTo>
                  <a:lnTo>
                    <a:pt x="0" y="0"/>
                  </a:lnTo>
                  <a:lnTo>
                    <a:pt x="68" y="141"/>
                  </a:lnTo>
                  <a:close/>
                </a:path>
              </a:pathLst>
            </a:custGeom>
            <a:solidFill>
              <a:srgbClr val="000000"/>
            </a:solidFill>
            <a:ln w="9525">
              <a:noFill/>
              <a:round/>
              <a:headEnd/>
              <a:tailEnd/>
            </a:ln>
          </p:spPr>
          <p:txBody>
            <a:bodyPr/>
            <a:lstStyle/>
            <a:p>
              <a:endParaRPr lang="en-US"/>
            </a:p>
          </p:txBody>
        </p:sp>
        <p:sp>
          <p:nvSpPr>
            <p:cNvPr id="353" name="Freeform 351">
              <a:extLst>
                <a:ext uri="{FF2B5EF4-FFF2-40B4-BE49-F238E27FC236}">
                  <a16:creationId xmlns:a16="http://schemas.microsoft.com/office/drawing/2014/main" id="{D889C439-B7FB-4D64-8687-7FD1D5CB8CFC}"/>
                </a:ext>
              </a:extLst>
            </p:cNvPr>
            <p:cNvSpPr>
              <a:spLocks/>
            </p:cNvSpPr>
            <p:nvPr/>
          </p:nvSpPr>
          <p:spPr bwMode="auto">
            <a:xfrm>
              <a:off x="714" y="3475"/>
              <a:ext cx="13" cy="28"/>
            </a:xfrm>
            <a:custGeom>
              <a:avLst/>
              <a:gdLst>
                <a:gd name="T0" fmla="*/ 68 w 79"/>
                <a:gd name="T1" fmla="*/ 141 h 141"/>
                <a:gd name="T2" fmla="*/ 79 w 79"/>
                <a:gd name="T3" fmla="*/ 134 h 141"/>
                <a:gd name="T4" fmla="*/ 0 w 79"/>
                <a:gd name="T5" fmla="*/ 0 h 141"/>
                <a:gd name="T6" fmla="*/ 68 w 79"/>
                <a:gd name="T7" fmla="*/ 141 h 141"/>
                <a:gd name="T8" fmla="*/ 0 60000 65536"/>
                <a:gd name="T9" fmla="*/ 0 60000 65536"/>
                <a:gd name="T10" fmla="*/ 0 60000 65536"/>
                <a:gd name="T11" fmla="*/ 0 60000 65536"/>
                <a:gd name="T12" fmla="*/ 0 w 79"/>
                <a:gd name="T13" fmla="*/ 0 h 141"/>
                <a:gd name="T14" fmla="*/ 79 w 79"/>
                <a:gd name="T15" fmla="*/ 141 h 141"/>
              </a:gdLst>
              <a:ahLst/>
              <a:cxnLst>
                <a:cxn ang="T8">
                  <a:pos x="T0" y="T1"/>
                </a:cxn>
                <a:cxn ang="T9">
                  <a:pos x="T2" y="T3"/>
                </a:cxn>
                <a:cxn ang="T10">
                  <a:pos x="T4" y="T5"/>
                </a:cxn>
                <a:cxn ang="T11">
                  <a:pos x="T6" y="T7"/>
                </a:cxn>
              </a:cxnLst>
              <a:rect l="T12" t="T13" r="T14" b="T15"/>
              <a:pathLst>
                <a:path w="79" h="141">
                  <a:moveTo>
                    <a:pt x="68" y="141"/>
                  </a:moveTo>
                  <a:lnTo>
                    <a:pt x="79" y="134"/>
                  </a:lnTo>
                  <a:lnTo>
                    <a:pt x="0" y="0"/>
                  </a:lnTo>
                  <a:lnTo>
                    <a:pt x="68" y="141"/>
                  </a:lnTo>
                </a:path>
              </a:pathLst>
            </a:custGeom>
            <a:noFill/>
            <a:ln w="0">
              <a:solidFill>
                <a:srgbClr val="000000"/>
              </a:solidFill>
              <a:prstDash val="solid"/>
              <a:round/>
              <a:headEnd/>
              <a:tailEnd/>
            </a:ln>
          </p:spPr>
          <p:txBody>
            <a:bodyPr/>
            <a:lstStyle/>
            <a:p>
              <a:endParaRPr lang="en-US"/>
            </a:p>
          </p:txBody>
        </p:sp>
        <p:sp>
          <p:nvSpPr>
            <p:cNvPr id="354" name="Freeform 352">
              <a:extLst>
                <a:ext uri="{FF2B5EF4-FFF2-40B4-BE49-F238E27FC236}">
                  <a16:creationId xmlns:a16="http://schemas.microsoft.com/office/drawing/2014/main" id="{12267A95-857D-4EFF-8484-C0F93F5C3F8E}"/>
                </a:ext>
              </a:extLst>
            </p:cNvPr>
            <p:cNvSpPr>
              <a:spLocks/>
            </p:cNvSpPr>
            <p:nvPr/>
          </p:nvSpPr>
          <p:spPr bwMode="auto">
            <a:xfrm>
              <a:off x="714" y="3475"/>
              <a:ext cx="14" cy="27"/>
            </a:xfrm>
            <a:custGeom>
              <a:avLst/>
              <a:gdLst>
                <a:gd name="T0" fmla="*/ 79 w 88"/>
                <a:gd name="T1" fmla="*/ 134 h 134"/>
                <a:gd name="T2" fmla="*/ 88 w 88"/>
                <a:gd name="T3" fmla="*/ 127 h 134"/>
                <a:gd name="T4" fmla="*/ 0 w 88"/>
                <a:gd name="T5" fmla="*/ 0 h 134"/>
                <a:gd name="T6" fmla="*/ 79 w 88"/>
                <a:gd name="T7" fmla="*/ 134 h 134"/>
                <a:gd name="T8" fmla="*/ 0 60000 65536"/>
                <a:gd name="T9" fmla="*/ 0 60000 65536"/>
                <a:gd name="T10" fmla="*/ 0 60000 65536"/>
                <a:gd name="T11" fmla="*/ 0 60000 65536"/>
                <a:gd name="T12" fmla="*/ 0 w 88"/>
                <a:gd name="T13" fmla="*/ 0 h 134"/>
                <a:gd name="T14" fmla="*/ 88 w 88"/>
                <a:gd name="T15" fmla="*/ 134 h 134"/>
              </a:gdLst>
              <a:ahLst/>
              <a:cxnLst>
                <a:cxn ang="T8">
                  <a:pos x="T0" y="T1"/>
                </a:cxn>
                <a:cxn ang="T9">
                  <a:pos x="T2" y="T3"/>
                </a:cxn>
                <a:cxn ang="T10">
                  <a:pos x="T4" y="T5"/>
                </a:cxn>
                <a:cxn ang="T11">
                  <a:pos x="T6" y="T7"/>
                </a:cxn>
              </a:cxnLst>
              <a:rect l="T12" t="T13" r="T14" b="T15"/>
              <a:pathLst>
                <a:path w="88" h="134">
                  <a:moveTo>
                    <a:pt x="79" y="134"/>
                  </a:moveTo>
                  <a:lnTo>
                    <a:pt x="88" y="127"/>
                  </a:lnTo>
                  <a:lnTo>
                    <a:pt x="0" y="0"/>
                  </a:lnTo>
                  <a:lnTo>
                    <a:pt x="79" y="134"/>
                  </a:lnTo>
                  <a:close/>
                </a:path>
              </a:pathLst>
            </a:custGeom>
            <a:solidFill>
              <a:srgbClr val="000000"/>
            </a:solidFill>
            <a:ln w="9525">
              <a:noFill/>
              <a:round/>
              <a:headEnd/>
              <a:tailEnd/>
            </a:ln>
          </p:spPr>
          <p:txBody>
            <a:bodyPr/>
            <a:lstStyle/>
            <a:p>
              <a:endParaRPr lang="en-US"/>
            </a:p>
          </p:txBody>
        </p:sp>
        <p:sp>
          <p:nvSpPr>
            <p:cNvPr id="355" name="Freeform 353">
              <a:extLst>
                <a:ext uri="{FF2B5EF4-FFF2-40B4-BE49-F238E27FC236}">
                  <a16:creationId xmlns:a16="http://schemas.microsoft.com/office/drawing/2014/main" id="{3134A3C5-6D7C-4BF8-BE1F-699CFE06ECC5}"/>
                </a:ext>
              </a:extLst>
            </p:cNvPr>
            <p:cNvSpPr>
              <a:spLocks/>
            </p:cNvSpPr>
            <p:nvPr/>
          </p:nvSpPr>
          <p:spPr bwMode="auto">
            <a:xfrm>
              <a:off x="714" y="3475"/>
              <a:ext cx="14" cy="27"/>
            </a:xfrm>
            <a:custGeom>
              <a:avLst/>
              <a:gdLst>
                <a:gd name="T0" fmla="*/ 79 w 88"/>
                <a:gd name="T1" fmla="*/ 134 h 134"/>
                <a:gd name="T2" fmla="*/ 88 w 88"/>
                <a:gd name="T3" fmla="*/ 127 h 134"/>
                <a:gd name="T4" fmla="*/ 0 w 88"/>
                <a:gd name="T5" fmla="*/ 0 h 134"/>
                <a:gd name="T6" fmla="*/ 79 w 88"/>
                <a:gd name="T7" fmla="*/ 134 h 134"/>
                <a:gd name="T8" fmla="*/ 0 60000 65536"/>
                <a:gd name="T9" fmla="*/ 0 60000 65536"/>
                <a:gd name="T10" fmla="*/ 0 60000 65536"/>
                <a:gd name="T11" fmla="*/ 0 60000 65536"/>
                <a:gd name="T12" fmla="*/ 0 w 88"/>
                <a:gd name="T13" fmla="*/ 0 h 134"/>
                <a:gd name="T14" fmla="*/ 88 w 88"/>
                <a:gd name="T15" fmla="*/ 134 h 134"/>
              </a:gdLst>
              <a:ahLst/>
              <a:cxnLst>
                <a:cxn ang="T8">
                  <a:pos x="T0" y="T1"/>
                </a:cxn>
                <a:cxn ang="T9">
                  <a:pos x="T2" y="T3"/>
                </a:cxn>
                <a:cxn ang="T10">
                  <a:pos x="T4" y="T5"/>
                </a:cxn>
                <a:cxn ang="T11">
                  <a:pos x="T6" y="T7"/>
                </a:cxn>
              </a:cxnLst>
              <a:rect l="T12" t="T13" r="T14" b="T15"/>
              <a:pathLst>
                <a:path w="88" h="134">
                  <a:moveTo>
                    <a:pt x="79" y="134"/>
                  </a:moveTo>
                  <a:lnTo>
                    <a:pt x="88" y="127"/>
                  </a:lnTo>
                  <a:lnTo>
                    <a:pt x="0" y="0"/>
                  </a:lnTo>
                  <a:lnTo>
                    <a:pt x="79" y="134"/>
                  </a:lnTo>
                </a:path>
              </a:pathLst>
            </a:custGeom>
            <a:noFill/>
            <a:ln w="0">
              <a:solidFill>
                <a:srgbClr val="000000"/>
              </a:solidFill>
              <a:prstDash val="solid"/>
              <a:round/>
              <a:headEnd/>
              <a:tailEnd/>
            </a:ln>
          </p:spPr>
          <p:txBody>
            <a:bodyPr/>
            <a:lstStyle/>
            <a:p>
              <a:endParaRPr lang="en-US"/>
            </a:p>
          </p:txBody>
        </p:sp>
        <p:sp>
          <p:nvSpPr>
            <p:cNvPr id="356" name="Freeform 354">
              <a:extLst>
                <a:ext uri="{FF2B5EF4-FFF2-40B4-BE49-F238E27FC236}">
                  <a16:creationId xmlns:a16="http://schemas.microsoft.com/office/drawing/2014/main" id="{D8818A4B-247B-4B14-AAFD-636D259B70AE}"/>
                </a:ext>
              </a:extLst>
            </p:cNvPr>
            <p:cNvSpPr>
              <a:spLocks/>
            </p:cNvSpPr>
            <p:nvPr/>
          </p:nvSpPr>
          <p:spPr bwMode="auto">
            <a:xfrm>
              <a:off x="714" y="3475"/>
              <a:ext cx="16" cy="25"/>
            </a:xfrm>
            <a:custGeom>
              <a:avLst/>
              <a:gdLst>
                <a:gd name="T0" fmla="*/ 88 w 97"/>
                <a:gd name="T1" fmla="*/ 127 h 127"/>
                <a:gd name="T2" fmla="*/ 97 w 97"/>
                <a:gd name="T3" fmla="*/ 118 h 127"/>
                <a:gd name="T4" fmla="*/ 0 w 97"/>
                <a:gd name="T5" fmla="*/ 0 h 127"/>
                <a:gd name="T6" fmla="*/ 88 w 97"/>
                <a:gd name="T7" fmla="*/ 127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88" y="127"/>
                  </a:moveTo>
                  <a:lnTo>
                    <a:pt x="97" y="118"/>
                  </a:lnTo>
                  <a:lnTo>
                    <a:pt x="0" y="0"/>
                  </a:lnTo>
                  <a:lnTo>
                    <a:pt x="88" y="127"/>
                  </a:lnTo>
                  <a:close/>
                </a:path>
              </a:pathLst>
            </a:custGeom>
            <a:solidFill>
              <a:srgbClr val="000000"/>
            </a:solidFill>
            <a:ln w="9525">
              <a:noFill/>
              <a:round/>
              <a:headEnd/>
              <a:tailEnd/>
            </a:ln>
          </p:spPr>
          <p:txBody>
            <a:bodyPr/>
            <a:lstStyle/>
            <a:p>
              <a:endParaRPr lang="en-US"/>
            </a:p>
          </p:txBody>
        </p:sp>
        <p:sp>
          <p:nvSpPr>
            <p:cNvPr id="357" name="Freeform 355">
              <a:extLst>
                <a:ext uri="{FF2B5EF4-FFF2-40B4-BE49-F238E27FC236}">
                  <a16:creationId xmlns:a16="http://schemas.microsoft.com/office/drawing/2014/main" id="{1A2119A5-D7FD-4D22-9AC1-D44DAA83F889}"/>
                </a:ext>
              </a:extLst>
            </p:cNvPr>
            <p:cNvSpPr>
              <a:spLocks/>
            </p:cNvSpPr>
            <p:nvPr/>
          </p:nvSpPr>
          <p:spPr bwMode="auto">
            <a:xfrm>
              <a:off x="714" y="3475"/>
              <a:ext cx="16" cy="25"/>
            </a:xfrm>
            <a:custGeom>
              <a:avLst/>
              <a:gdLst>
                <a:gd name="T0" fmla="*/ 88 w 97"/>
                <a:gd name="T1" fmla="*/ 127 h 127"/>
                <a:gd name="T2" fmla="*/ 97 w 97"/>
                <a:gd name="T3" fmla="*/ 118 h 127"/>
                <a:gd name="T4" fmla="*/ 0 w 97"/>
                <a:gd name="T5" fmla="*/ 0 h 127"/>
                <a:gd name="T6" fmla="*/ 88 w 97"/>
                <a:gd name="T7" fmla="*/ 127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88" y="127"/>
                  </a:moveTo>
                  <a:lnTo>
                    <a:pt x="97" y="118"/>
                  </a:lnTo>
                  <a:lnTo>
                    <a:pt x="0" y="0"/>
                  </a:lnTo>
                  <a:lnTo>
                    <a:pt x="88" y="127"/>
                  </a:lnTo>
                </a:path>
              </a:pathLst>
            </a:custGeom>
            <a:noFill/>
            <a:ln w="0">
              <a:solidFill>
                <a:srgbClr val="000000"/>
              </a:solidFill>
              <a:prstDash val="solid"/>
              <a:round/>
              <a:headEnd/>
              <a:tailEnd/>
            </a:ln>
          </p:spPr>
          <p:txBody>
            <a:bodyPr/>
            <a:lstStyle/>
            <a:p>
              <a:endParaRPr lang="en-US"/>
            </a:p>
          </p:txBody>
        </p:sp>
        <p:sp>
          <p:nvSpPr>
            <p:cNvPr id="358" name="Freeform 356">
              <a:extLst>
                <a:ext uri="{FF2B5EF4-FFF2-40B4-BE49-F238E27FC236}">
                  <a16:creationId xmlns:a16="http://schemas.microsoft.com/office/drawing/2014/main" id="{1D450610-74CD-4554-B51A-A545CB5AD75F}"/>
                </a:ext>
              </a:extLst>
            </p:cNvPr>
            <p:cNvSpPr>
              <a:spLocks/>
            </p:cNvSpPr>
            <p:nvPr/>
          </p:nvSpPr>
          <p:spPr bwMode="auto">
            <a:xfrm>
              <a:off x="714" y="3475"/>
              <a:ext cx="17" cy="23"/>
            </a:xfrm>
            <a:custGeom>
              <a:avLst/>
              <a:gdLst>
                <a:gd name="T0" fmla="*/ 97 w 105"/>
                <a:gd name="T1" fmla="*/ 118 h 118"/>
                <a:gd name="T2" fmla="*/ 105 w 105"/>
                <a:gd name="T3" fmla="*/ 109 h 118"/>
                <a:gd name="T4" fmla="*/ 0 w 105"/>
                <a:gd name="T5" fmla="*/ 0 h 118"/>
                <a:gd name="T6" fmla="*/ 97 w 105"/>
                <a:gd name="T7" fmla="*/ 118 h 118"/>
                <a:gd name="T8" fmla="*/ 0 60000 65536"/>
                <a:gd name="T9" fmla="*/ 0 60000 65536"/>
                <a:gd name="T10" fmla="*/ 0 60000 65536"/>
                <a:gd name="T11" fmla="*/ 0 60000 65536"/>
                <a:gd name="T12" fmla="*/ 0 w 105"/>
                <a:gd name="T13" fmla="*/ 0 h 118"/>
                <a:gd name="T14" fmla="*/ 105 w 105"/>
                <a:gd name="T15" fmla="*/ 118 h 118"/>
              </a:gdLst>
              <a:ahLst/>
              <a:cxnLst>
                <a:cxn ang="T8">
                  <a:pos x="T0" y="T1"/>
                </a:cxn>
                <a:cxn ang="T9">
                  <a:pos x="T2" y="T3"/>
                </a:cxn>
                <a:cxn ang="T10">
                  <a:pos x="T4" y="T5"/>
                </a:cxn>
                <a:cxn ang="T11">
                  <a:pos x="T6" y="T7"/>
                </a:cxn>
              </a:cxnLst>
              <a:rect l="T12" t="T13" r="T14" b="T15"/>
              <a:pathLst>
                <a:path w="105" h="118">
                  <a:moveTo>
                    <a:pt x="97" y="118"/>
                  </a:moveTo>
                  <a:lnTo>
                    <a:pt x="105" y="109"/>
                  </a:lnTo>
                  <a:lnTo>
                    <a:pt x="0" y="0"/>
                  </a:lnTo>
                  <a:lnTo>
                    <a:pt x="97" y="118"/>
                  </a:lnTo>
                  <a:close/>
                </a:path>
              </a:pathLst>
            </a:custGeom>
            <a:solidFill>
              <a:srgbClr val="000000"/>
            </a:solidFill>
            <a:ln w="9525">
              <a:noFill/>
              <a:round/>
              <a:headEnd/>
              <a:tailEnd/>
            </a:ln>
          </p:spPr>
          <p:txBody>
            <a:bodyPr/>
            <a:lstStyle/>
            <a:p>
              <a:endParaRPr lang="en-US"/>
            </a:p>
          </p:txBody>
        </p:sp>
        <p:sp>
          <p:nvSpPr>
            <p:cNvPr id="359" name="Freeform 357">
              <a:extLst>
                <a:ext uri="{FF2B5EF4-FFF2-40B4-BE49-F238E27FC236}">
                  <a16:creationId xmlns:a16="http://schemas.microsoft.com/office/drawing/2014/main" id="{BBF48DE0-A06A-4D4D-BB42-5F7D7AB729BA}"/>
                </a:ext>
              </a:extLst>
            </p:cNvPr>
            <p:cNvSpPr>
              <a:spLocks/>
            </p:cNvSpPr>
            <p:nvPr/>
          </p:nvSpPr>
          <p:spPr bwMode="auto">
            <a:xfrm>
              <a:off x="714" y="3475"/>
              <a:ext cx="17" cy="23"/>
            </a:xfrm>
            <a:custGeom>
              <a:avLst/>
              <a:gdLst>
                <a:gd name="T0" fmla="*/ 97 w 105"/>
                <a:gd name="T1" fmla="*/ 118 h 118"/>
                <a:gd name="T2" fmla="*/ 105 w 105"/>
                <a:gd name="T3" fmla="*/ 109 h 118"/>
                <a:gd name="T4" fmla="*/ 0 w 105"/>
                <a:gd name="T5" fmla="*/ 0 h 118"/>
                <a:gd name="T6" fmla="*/ 97 w 105"/>
                <a:gd name="T7" fmla="*/ 118 h 118"/>
                <a:gd name="T8" fmla="*/ 0 60000 65536"/>
                <a:gd name="T9" fmla="*/ 0 60000 65536"/>
                <a:gd name="T10" fmla="*/ 0 60000 65536"/>
                <a:gd name="T11" fmla="*/ 0 60000 65536"/>
                <a:gd name="T12" fmla="*/ 0 w 105"/>
                <a:gd name="T13" fmla="*/ 0 h 118"/>
                <a:gd name="T14" fmla="*/ 105 w 105"/>
                <a:gd name="T15" fmla="*/ 118 h 118"/>
              </a:gdLst>
              <a:ahLst/>
              <a:cxnLst>
                <a:cxn ang="T8">
                  <a:pos x="T0" y="T1"/>
                </a:cxn>
                <a:cxn ang="T9">
                  <a:pos x="T2" y="T3"/>
                </a:cxn>
                <a:cxn ang="T10">
                  <a:pos x="T4" y="T5"/>
                </a:cxn>
                <a:cxn ang="T11">
                  <a:pos x="T6" y="T7"/>
                </a:cxn>
              </a:cxnLst>
              <a:rect l="T12" t="T13" r="T14" b="T15"/>
              <a:pathLst>
                <a:path w="105" h="118">
                  <a:moveTo>
                    <a:pt x="97" y="118"/>
                  </a:moveTo>
                  <a:lnTo>
                    <a:pt x="105" y="109"/>
                  </a:lnTo>
                  <a:lnTo>
                    <a:pt x="0" y="0"/>
                  </a:lnTo>
                  <a:lnTo>
                    <a:pt x="97" y="118"/>
                  </a:lnTo>
                </a:path>
              </a:pathLst>
            </a:custGeom>
            <a:noFill/>
            <a:ln w="0">
              <a:solidFill>
                <a:srgbClr val="000000"/>
              </a:solidFill>
              <a:prstDash val="solid"/>
              <a:round/>
              <a:headEnd/>
              <a:tailEnd/>
            </a:ln>
          </p:spPr>
          <p:txBody>
            <a:bodyPr/>
            <a:lstStyle/>
            <a:p>
              <a:endParaRPr lang="en-US"/>
            </a:p>
          </p:txBody>
        </p:sp>
        <p:sp>
          <p:nvSpPr>
            <p:cNvPr id="360" name="Freeform 358">
              <a:extLst>
                <a:ext uri="{FF2B5EF4-FFF2-40B4-BE49-F238E27FC236}">
                  <a16:creationId xmlns:a16="http://schemas.microsoft.com/office/drawing/2014/main" id="{E9BCF1B9-7DF7-41DF-91F5-1531BBFF6D78}"/>
                </a:ext>
              </a:extLst>
            </p:cNvPr>
            <p:cNvSpPr>
              <a:spLocks/>
            </p:cNvSpPr>
            <p:nvPr/>
          </p:nvSpPr>
          <p:spPr bwMode="auto">
            <a:xfrm>
              <a:off x="714" y="3475"/>
              <a:ext cx="18" cy="22"/>
            </a:xfrm>
            <a:custGeom>
              <a:avLst/>
              <a:gdLst>
                <a:gd name="T0" fmla="*/ 105 w 113"/>
                <a:gd name="T1" fmla="*/ 109 h 109"/>
                <a:gd name="T2" fmla="*/ 113 w 113"/>
                <a:gd name="T3" fmla="*/ 99 h 109"/>
                <a:gd name="T4" fmla="*/ 0 w 113"/>
                <a:gd name="T5" fmla="*/ 0 h 109"/>
                <a:gd name="T6" fmla="*/ 105 w 113"/>
                <a:gd name="T7" fmla="*/ 109 h 109"/>
                <a:gd name="T8" fmla="*/ 0 60000 65536"/>
                <a:gd name="T9" fmla="*/ 0 60000 65536"/>
                <a:gd name="T10" fmla="*/ 0 60000 65536"/>
                <a:gd name="T11" fmla="*/ 0 60000 65536"/>
                <a:gd name="T12" fmla="*/ 0 w 113"/>
                <a:gd name="T13" fmla="*/ 0 h 109"/>
                <a:gd name="T14" fmla="*/ 113 w 113"/>
                <a:gd name="T15" fmla="*/ 109 h 109"/>
              </a:gdLst>
              <a:ahLst/>
              <a:cxnLst>
                <a:cxn ang="T8">
                  <a:pos x="T0" y="T1"/>
                </a:cxn>
                <a:cxn ang="T9">
                  <a:pos x="T2" y="T3"/>
                </a:cxn>
                <a:cxn ang="T10">
                  <a:pos x="T4" y="T5"/>
                </a:cxn>
                <a:cxn ang="T11">
                  <a:pos x="T6" y="T7"/>
                </a:cxn>
              </a:cxnLst>
              <a:rect l="T12" t="T13" r="T14" b="T15"/>
              <a:pathLst>
                <a:path w="113" h="109">
                  <a:moveTo>
                    <a:pt x="105" y="109"/>
                  </a:moveTo>
                  <a:lnTo>
                    <a:pt x="113" y="99"/>
                  </a:lnTo>
                  <a:lnTo>
                    <a:pt x="0" y="0"/>
                  </a:lnTo>
                  <a:lnTo>
                    <a:pt x="105" y="109"/>
                  </a:lnTo>
                  <a:close/>
                </a:path>
              </a:pathLst>
            </a:custGeom>
            <a:solidFill>
              <a:srgbClr val="000000"/>
            </a:solidFill>
            <a:ln w="9525">
              <a:noFill/>
              <a:round/>
              <a:headEnd/>
              <a:tailEnd/>
            </a:ln>
          </p:spPr>
          <p:txBody>
            <a:bodyPr/>
            <a:lstStyle/>
            <a:p>
              <a:endParaRPr lang="en-US"/>
            </a:p>
          </p:txBody>
        </p:sp>
        <p:sp>
          <p:nvSpPr>
            <p:cNvPr id="361" name="Freeform 359">
              <a:extLst>
                <a:ext uri="{FF2B5EF4-FFF2-40B4-BE49-F238E27FC236}">
                  <a16:creationId xmlns:a16="http://schemas.microsoft.com/office/drawing/2014/main" id="{973DC559-04EB-41D5-82DB-DE20DBD84C2D}"/>
                </a:ext>
              </a:extLst>
            </p:cNvPr>
            <p:cNvSpPr>
              <a:spLocks/>
            </p:cNvSpPr>
            <p:nvPr/>
          </p:nvSpPr>
          <p:spPr bwMode="auto">
            <a:xfrm>
              <a:off x="714" y="3475"/>
              <a:ext cx="18" cy="22"/>
            </a:xfrm>
            <a:custGeom>
              <a:avLst/>
              <a:gdLst>
                <a:gd name="T0" fmla="*/ 105 w 113"/>
                <a:gd name="T1" fmla="*/ 109 h 109"/>
                <a:gd name="T2" fmla="*/ 113 w 113"/>
                <a:gd name="T3" fmla="*/ 99 h 109"/>
                <a:gd name="T4" fmla="*/ 0 w 113"/>
                <a:gd name="T5" fmla="*/ 0 h 109"/>
                <a:gd name="T6" fmla="*/ 105 w 113"/>
                <a:gd name="T7" fmla="*/ 109 h 109"/>
                <a:gd name="T8" fmla="*/ 0 60000 65536"/>
                <a:gd name="T9" fmla="*/ 0 60000 65536"/>
                <a:gd name="T10" fmla="*/ 0 60000 65536"/>
                <a:gd name="T11" fmla="*/ 0 60000 65536"/>
                <a:gd name="T12" fmla="*/ 0 w 113"/>
                <a:gd name="T13" fmla="*/ 0 h 109"/>
                <a:gd name="T14" fmla="*/ 113 w 113"/>
                <a:gd name="T15" fmla="*/ 109 h 109"/>
              </a:gdLst>
              <a:ahLst/>
              <a:cxnLst>
                <a:cxn ang="T8">
                  <a:pos x="T0" y="T1"/>
                </a:cxn>
                <a:cxn ang="T9">
                  <a:pos x="T2" y="T3"/>
                </a:cxn>
                <a:cxn ang="T10">
                  <a:pos x="T4" y="T5"/>
                </a:cxn>
                <a:cxn ang="T11">
                  <a:pos x="T6" y="T7"/>
                </a:cxn>
              </a:cxnLst>
              <a:rect l="T12" t="T13" r="T14" b="T15"/>
              <a:pathLst>
                <a:path w="113" h="109">
                  <a:moveTo>
                    <a:pt x="105" y="109"/>
                  </a:moveTo>
                  <a:lnTo>
                    <a:pt x="113" y="99"/>
                  </a:lnTo>
                  <a:lnTo>
                    <a:pt x="0" y="0"/>
                  </a:lnTo>
                  <a:lnTo>
                    <a:pt x="105" y="109"/>
                  </a:lnTo>
                </a:path>
              </a:pathLst>
            </a:custGeom>
            <a:noFill/>
            <a:ln w="0">
              <a:solidFill>
                <a:srgbClr val="000000"/>
              </a:solidFill>
              <a:prstDash val="solid"/>
              <a:round/>
              <a:headEnd/>
              <a:tailEnd/>
            </a:ln>
          </p:spPr>
          <p:txBody>
            <a:bodyPr/>
            <a:lstStyle/>
            <a:p>
              <a:endParaRPr lang="en-US"/>
            </a:p>
          </p:txBody>
        </p:sp>
        <p:sp>
          <p:nvSpPr>
            <p:cNvPr id="362" name="Freeform 360">
              <a:extLst>
                <a:ext uri="{FF2B5EF4-FFF2-40B4-BE49-F238E27FC236}">
                  <a16:creationId xmlns:a16="http://schemas.microsoft.com/office/drawing/2014/main" id="{B89D6AE1-1AF7-401E-8378-C6C8C18C5C1A}"/>
                </a:ext>
              </a:extLst>
            </p:cNvPr>
            <p:cNvSpPr>
              <a:spLocks/>
            </p:cNvSpPr>
            <p:nvPr/>
          </p:nvSpPr>
          <p:spPr bwMode="auto">
            <a:xfrm>
              <a:off x="714" y="3475"/>
              <a:ext cx="19" cy="20"/>
            </a:xfrm>
            <a:custGeom>
              <a:avLst/>
              <a:gdLst>
                <a:gd name="T0" fmla="*/ 113 w 119"/>
                <a:gd name="T1" fmla="*/ 99 h 99"/>
                <a:gd name="T2" fmla="*/ 119 w 119"/>
                <a:gd name="T3" fmla="*/ 88 h 99"/>
                <a:gd name="T4" fmla="*/ 0 w 119"/>
                <a:gd name="T5" fmla="*/ 0 h 99"/>
                <a:gd name="T6" fmla="*/ 113 w 119"/>
                <a:gd name="T7" fmla="*/ 99 h 99"/>
                <a:gd name="T8" fmla="*/ 0 60000 65536"/>
                <a:gd name="T9" fmla="*/ 0 60000 65536"/>
                <a:gd name="T10" fmla="*/ 0 60000 65536"/>
                <a:gd name="T11" fmla="*/ 0 60000 65536"/>
                <a:gd name="T12" fmla="*/ 0 w 119"/>
                <a:gd name="T13" fmla="*/ 0 h 99"/>
                <a:gd name="T14" fmla="*/ 119 w 119"/>
                <a:gd name="T15" fmla="*/ 99 h 99"/>
              </a:gdLst>
              <a:ahLst/>
              <a:cxnLst>
                <a:cxn ang="T8">
                  <a:pos x="T0" y="T1"/>
                </a:cxn>
                <a:cxn ang="T9">
                  <a:pos x="T2" y="T3"/>
                </a:cxn>
                <a:cxn ang="T10">
                  <a:pos x="T4" y="T5"/>
                </a:cxn>
                <a:cxn ang="T11">
                  <a:pos x="T6" y="T7"/>
                </a:cxn>
              </a:cxnLst>
              <a:rect l="T12" t="T13" r="T14" b="T15"/>
              <a:pathLst>
                <a:path w="119" h="99">
                  <a:moveTo>
                    <a:pt x="113" y="99"/>
                  </a:moveTo>
                  <a:lnTo>
                    <a:pt x="119" y="88"/>
                  </a:lnTo>
                  <a:lnTo>
                    <a:pt x="0" y="0"/>
                  </a:lnTo>
                  <a:lnTo>
                    <a:pt x="113" y="99"/>
                  </a:lnTo>
                  <a:close/>
                </a:path>
              </a:pathLst>
            </a:custGeom>
            <a:solidFill>
              <a:srgbClr val="000000"/>
            </a:solidFill>
            <a:ln w="9525">
              <a:noFill/>
              <a:round/>
              <a:headEnd/>
              <a:tailEnd/>
            </a:ln>
          </p:spPr>
          <p:txBody>
            <a:bodyPr/>
            <a:lstStyle/>
            <a:p>
              <a:endParaRPr lang="en-US"/>
            </a:p>
          </p:txBody>
        </p:sp>
        <p:sp>
          <p:nvSpPr>
            <p:cNvPr id="363" name="Freeform 361">
              <a:extLst>
                <a:ext uri="{FF2B5EF4-FFF2-40B4-BE49-F238E27FC236}">
                  <a16:creationId xmlns:a16="http://schemas.microsoft.com/office/drawing/2014/main" id="{86AF7B68-DC66-4F1E-B9C4-4C1AE911EC32}"/>
                </a:ext>
              </a:extLst>
            </p:cNvPr>
            <p:cNvSpPr>
              <a:spLocks/>
            </p:cNvSpPr>
            <p:nvPr/>
          </p:nvSpPr>
          <p:spPr bwMode="auto">
            <a:xfrm>
              <a:off x="714" y="3475"/>
              <a:ext cx="19" cy="20"/>
            </a:xfrm>
            <a:custGeom>
              <a:avLst/>
              <a:gdLst>
                <a:gd name="T0" fmla="*/ 113 w 119"/>
                <a:gd name="T1" fmla="*/ 99 h 99"/>
                <a:gd name="T2" fmla="*/ 119 w 119"/>
                <a:gd name="T3" fmla="*/ 88 h 99"/>
                <a:gd name="T4" fmla="*/ 0 w 119"/>
                <a:gd name="T5" fmla="*/ 0 h 99"/>
                <a:gd name="T6" fmla="*/ 113 w 119"/>
                <a:gd name="T7" fmla="*/ 99 h 99"/>
                <a:gd name="T8" fmla="*/ 0 60000 65536"/>
                <a:gd name="T9" fmla="*/ 0 60000 65536"/>
                <a:gd name="T10" fmla="*/ 0 60000 65536"/>
                <a:gd name="T11" fmla="*/ 0 60000 65536"/>
                <a:gd name="T12" fmla="*/ 0 w 119"/>
                <a:gd name="T13" fmla="*/ 0 h 99"/>
                <a:gd name="T14" fmla="*/ 119 w 119"/>
                <a:gd name="T15" fmla="*/ 99 h 99"/>
              </a:gdLst>
              <a:ahLst/>
              <a:cxnLst>
                <a:cxn ang="T8">
                  <a:pos x="T0" y="T1"/>
                </a:cxn>
                <a:cxn ang="T9">
                  <a:pos x="T2" y="T3"/>
                </a:cxn>
                <a:cxn ang="T10">
                  <a:pos x="T4" y="T5"/>
                </a:cxn>
                <a:cxn ang="T11">
                  <a:pos x="T6" y="T7"/>
                </a:cxn>
              </a:cxnLst>
              <a:rect l="T12" t="T13" r="T14" b="T15"/>
              <a:pathLst>
                <a:path w="119" h="99">
                  <a:moveTo>
                    <a:pt x="113" y="99"/>
                  </a:moveTo>
                  <a:lnTo>
                    <a:pt x="119" y="88"/>
                  </a:lnTo>
                  <a:lnTo>
                    <a:pt x="0" y="0"/>
                  </a:lnTo>
                  <a:lnTo>
                    <a:pt x="113" y="99"/>
                  </a:lnTo>
                </a:path>
              </a:pathLst>
            </a:custGeom>
            <a:noFill/>
            <a:ln w="0">
              <a:solidFill>
                <a:srgbClr val="000000"/>
              </a:solidFill>
              <a:prstDash val="solid"/>
              <a:round/>
              <a:headEnd/>
              <a:tailEnd/>
            </a:ln>
          </p:spPr>
          <p:txBody>
            <a:bodyPr/>
            <a:lstStyle/>
            <a:p>
              <a:endParaRPr lang="en-US"/>
            </a:p>
          </p:txBody>
        </p:sp>
        <p:sp>
          <p:nvSpPr>
            <p:cNvPr id="364" name="Freeform 362">
              <a:extLst>
                <a:ext uri="{FF2B5EF4-FFF2-40B4-BE49-F238E27FC236}">
                  <a16:creationId xmlns:a16="http://schemas.microsoft.com/office/drawing/2014/main" id="{3F45051F-29BA-43F2-BE13-56B5CEDA0CDB}"/>
                </a:ext>
              </a:extLst>
            </p:cNvPr>
            <p:cNvSpPr>
              <a:spLocks/>
            </p:cNvSpPr>
            <p:nvPr/>
          </p:nvSpPr>
          <p:spPr bwMode="auto">
            <a:xfrm>
              <a:off x="714" y="3475"/>
              <a:ext cx="21" cy="17"/>
            </a:xfrm>
            <a:custGeom>
              <a:avLst/>
              <a:gdLst>
                <a:gd name="T0" fmla="*/ 119 w 125"/>
                <a:gd name="T1" fmla="*/ 88 h 88"/>
                <a:gd name="T2" fmla="*/ 125 w 125"/>
                <a:gd name="T3" fmla="*/ 76 h 88"/>
                <a:gd name="T4" fmla="*/ 0 w 125"/>
                <a:gd name="T5" fmla="*/ 0 h 88"/>
                <a:gd name="T6" fmla="*/ 119 w 125"/>
                <a:gd name="T7" fmla="*/ 88 h 88"/>
                <a:gd name="T8" fmla="*/ 0 60000 65536"/>
                <a:gd name="T9" fmla="*/ 0 60000 65536"/>
                <a:gd name="T10" fmla="*/ 0 60000 65536"/>
                <a:gd name="T11" fmla="*/ 0 60000 65536"/>
                <a:gd name="T12" fmla="*/ 0 w 125"/>
                <a:gd name="T13" fmla="*/ 0 h 88"/>
                <a:gd name="T14" fmla="*/ 125 w 125"/>
                <a:gd name="T15" fmla="*/ 88 h 88"/>
              </a:gdLst>
              <a:ahLst/>
              <a:cxnLst>
                <a:cxn ang="T8">
                  <a:pos x="T0" y="T1"/>
                </a:cxn>
                <a:cxn ang="T9">
                  <a:pos x="T2" y="T3"/>
                </a:cxn>
                <a:cxn ang="T10">
                  <a:pos x="T4" y="T5"/>
                </a:cxn>
                <a:cxn ang="T11">
                  <a:pos x="T6" y="T7"/>
                </a:cxn>
              </a:cxnLst>
              <a:rect l="T12" t="T13" r="T14" b="T15"/>
              <a:pathLst>
                <a:path w="125" h="88">
                  <a:moveTo>
                    <a:pt x="119" y="88"/>
                  </a:moveTo>
                  <a:lnTo>
                    <a:pt x="125" y="76"/>
                  </a:lnTo>
                  <a:lnTo>
                    <a:pt x="0" y="0"/>
                  </a:lnTo>
                  <a:lnTo>
                    <a:pt x="119" y="88"/>
                  </a:lnTo>
                  <a:close/>
                </a:path>
              </a:pathLst>
            </a:custGeom>
            <a:solidFill>
              <a:srgbClr val="000000"/>
            </a:solidFill>
            <a:ln w="9525">
              <a:noFill/>
              <a:round/>
              <a:headEnd/>
              <a:tailEnd/>
            </a:ln>
          </p:spPr>
          <p:txBody>
            <a:bodyPr/>
            <a:lstStyle/>
            <a:p>
              <a:endParaRPr lang="en-US"/>
            </a:p>
          </p:txBody>
        </p:sp>
        <p:sp>
          <p:nvSpPr>
            <p:cNvPr id="365" name="Freeform 363">
              <a:extLst>
                <a:ext uri="{FF2B5EF4-FFF2-40B4-BE49-F238E27FC236}">
                  <a16:creationId xmlns:a16="http://schemas.microsoft.com/office/drawing/2014/main" id="{DF55AC6F-968B-449C-A66E-1F47E3A4972A}"/>
                </a:ext>
              </a:extLst>
            </p:cNvPr>
            <p:cNvSpPr>
              <a:spLocks/>
            </p:cNvSpPr>
            <p:nvPr/>
          </p:nvSpPr>
          <p:spPr bwMode="auto">
            <a:xfrm>
              <a:off x="714" y="3475"/>
              <a:ext cx="21" cy="17"/>
            </a:xfrm>
            <a:custGeom>
              <a:avLst/>
              <a:gdLst>
                <a:gd name="T0" fmla="*/ 119 w 125"/>
                <a:gd name="T1" fmla="*/ 88 h 88"/>
                <a:gd name="T2" fmla="*/ 125 w 125"/>
                <a:gd name="T3" fmla="*/ 76 h 88"/>
                <a:gd name="T4" fmla="*/ 0 w 125"/>
                <a:gd name="T5" fmla="*/ 0 h 88"/>
                <a:gd name="T6" fmla="*/ 119 w 125"/>
                <a:gd name="T7" fmla="*/ 88 h 88"/>
                <a:gd name="T8" fmla="*/ 0 60000 65536"/>
                <a:gd name="T9" fmla="*/ 0 60000 65536"/>
                <a:gd name="T10" fmla="*/ 0 60000 65536"/>
                <a:gd name="T11" fmla="*/ 0 60000 65536"/>
                <a:gd name="T12" fmla="*/ 0 w 125"/>
                <a:gd name="T13" fmla="*/ 0 h 88"/>
                <a:gd name="T14" fmla="*/ 125 w 125"/>
                <a:gd name="T15" fmla="*/ 88 h 88"/>
              </a:gdLst>
              <a:ahLst/>
              <a:cxnLst>
                <a:cxn ang="T8">
                  <a:pos x="T0" y="T1"/>
                </a:cxn>
                <a:cxn ang="T9">
                  <a:pos x="T2" y="T3"/>
                </a:cxn>
                <a:cxn ang="T10">
                  <a:pos x="T4" y="T5"/>
                </a:cxn>
                <a:cxn ang="T11">
                  <a:pos x="T6" y="T7"/>
                </a:cxn>
              </a:cxnLst>
              <a:rect l="T12" t="T13" r="T14" b="T15"/>
              <a:pathLst>
                <a:path w="125" h="88">
                  <a:moveTo>
                    <a:pt x="119" y="88"/>
                  </a:moveTo>
                  <a:lnTo>
                    <a:pt x="125" y="76"/>
                  </a:lnTo>
                  <a:lnTo>
                    <a:pt x="0" y="0"/>
                  </a:lnTo>
                  <a:lnTo>
                    <a:pt x="119" y="88"/>
                  </a:lnTo>
                </a:path>
              </a:pathLst>
            </a:custGeom>
            <a:noFill/>
            <a:ln w="0">
              <a:solidFill>
                <a:srgbClr val="000000"/>
              </a:solidFill>
              <a:prstDash val="solid"/>
              <a:round/>
              <a:headEnd/>
              <a:tailEnd/>
            </a:ln>
          </p:spPr>
          <p:txBody>
            <a:bodyPr/>
            <a:lstStyle/>
            <a:p>
              <a:endParaRPr lang="en-US"/>
            </a:p>
          </p:txBody>
        </p:sp>
        <p:sp>
          <p:nvSpPr>
            <p:cNvPr id="366" name="Freeform 364">
              <a:extLst>
                <a:ext uri="{FF2B5EF4-FFF2-40B4-BE49-F238E27FC236}">
                  <a16:creationId xmlns:a16="http://schemas.microsoft.com/office/drawing/2014/main" id="{16EAC715-12A8-4E05-B440-E504290E9F49}"/>
                </a:ext>
              </a:extLst>
            </p:cNvPr>
            <p:cNvSpPr>
              <a:spLocks/>
            </p:cNvSpPr>
            <p:nvPr/>
          </p:nvSpPr>
          <p:spPr bwMode="auto">
            <a:xfrm>
              <a:off x="714" y="3475"/>
              <a:ext cx="21" cy="15"/>
            </a:xfrm>
            <a:custGeom>
              <a:avLst/>
              <a:gdLst>
                <a:gd name="T0" fmla="*/ 125 w 131"/>
                <a:gd name="T1" fmla="*/ 76 h 76"/>
                <a:gd name="T2" fmla="*/ 131 w 131"/>
                <a:gd name="T3" fmla="*/ 65 h 76"/>
                <a:gd name="T4" fmla="*/ 0 w 131"/>
                <a:gd name="T5" fmla="*/ 0 h 76"/>
                <a:gd name="T6" fmla="*/ 125 w 131"/>
                <a:gd name="T7" fmla="*/ 76 h 76"/>
                <a:gd name="T8" fmla="*/ 0 60000 65536"/>
                <a:gd name="T9" fmla="*/ 0 60000 65536"/>
                <a:gd name="T10" fmla="*/ 0 60000 65536"/>
                <a:gd name="T11" fmla="*/ 0 60000 65536"/>
                <a:gd name="T12" fmla="*/ 0 w 131"/>
                <a:gd name="T13" fmla="*/ 0 h 76"/>
                <a:gd name="T14" fmla="*/ 131 w 131"/>
                <a:gd name="T15" fmla="*/ 76 h 76"/>
              </a:gdLst>
              <a:ahLst/>
              <a:cxnLst>
                <a:cxn ang="T8">
                  <a:pos x="T0" y="T1"/>
                </a:cxn>
                <a:cxn ang="T9">
                  <a:pos x="T2" y="T3"/>
                </a:cxn>
                <a:cxn ang="T10">
                  <a:pos x="T4" y="T5"/>
                </a:cxn>
                <a:cxn ang="T11">
                  <a:pos x="T6" y="T7"/>
                </a:cxn>
              </a:cxnLst>
              <a:rect l="T12" t="T13" r="T14" b="T15"/>
              <a:pathLst>
                <a:path w="131" h="76">
                  <a:moveTo>
                    <a:pt x="125" y="76"/>
                  </a:moveTo>
                  <a:lnTo>
                    <a:pt x="131" y="65"/>
                  </a:lnTo>
                  <a:lnTo>
                    <a:pt x="0" y="0"/>
                  </a:lnTo>
                  <a:lnTo>
                    <a:pt x="125" y="76"/>
                  </a:lnTo>
                  <a:close/>
                </a:path>
              </a:pathLst>
            </a:custGeom>
            <a:solidFill>
              <a:srgbClr val="000000"/>
            </a:solidFill>
            <a:ln w="9525">
              <a:noFill/>
              <a:round/>
              <a:headEnd/>
              <a:tailEnd/>
            </a:ln>
          </p:spPr>
          <p:txBody>
            <a:bodyPr/>
            <a:lstStyle/>
            <a:p>
              <a:endParaRPr lang="en-US"/>
            </a:p>
          </p:txBody>
        </p:sp>
        <p:sp>
          <p:nvSpPr>
            <p:cNvPr id="367" name="Freeform 365">
              <a:extLst>
                <a:ext uri="{FF2B5EF4-FFF2-40B4-BE49-F238E27FC236}">
                  <a16:creationId xmlns:a16="http://schemas.microsoft.com/office/drawing/2014/main" id="{831C3BA9-7A5F-49B4-9113-E97071C84670}"/>
                </a:ext>
              </a:extLst>
            </p:cNvPr>
            <p:cNvSpPr>
              <a:spLocks/>
            </p:cNvSpPr>
            <p:nvPr/>
          </p:nvSpPr>
          <p:spPr bwMode="auto">
            <a:xfrm>
              <a:off x="714" y="3475"/>
              <a:ext cx="21" cy="15"/>
            </a:xfrm>
            <a:custGeom>
              <a:avLst/>
              <a:gdLst>
                <a:gd name="T0" fmla="*/ 125 w 131"/>
                <a:gd name="T1" fmla="*/ 76 h 76"/>
                <a:gd name="T2" fmla="*/ 131 w 131"/>
                <a:gd name="T3" fmla="*/ 65 h 76"/>
                <a:gd name="T4" fmla="*/ 0 w 131"/>
                <a:gd name="T5" fmla="*/ 0 h 76"/>
                <a:gd name="T6" fmla="*/ 125 w 131"/>
                <a:gd name="T7" fmla="*/ 76 h 76"/>
                <a:gd name="T8" fmla="*/ 0 60000 65536"/>
                <a:gd name="T9" fmla="*/ 0 60000 65536"/>
                <a:gd name="T10" fmla="*/ 0 60000 65536"/>
                <a:gd name="T11" fmla="*/ 0 60000 65536"/>
                <a:gd name="T12" fmla="*/ 0 w 131"/>
                <a:gd name="T13" fmla="*/ 0 h 76"/>
                <a:gd name="T14" fmla="*/ 131 w 131"/>
                <a:gd name="T15" fmla="*/ 76 h 76"/>
              </a:gdLst>
              <a:ahLst/>
              <a:cxnLst>
                <a:cxn ang="T8">
                  <a:pos x="T0" y="T1"/>
                </a:cxn>
                <a:cxn ang="T9">
                  <a:pos x="T2" y="T3"/>
                </a:cxn>
                <a:cxn ang="T10">
                  <a:pos x="T4" y="T5"/>
                </a:cxn>
                <a:cxn ang="T11">
                  <a:pos x="T6" y="T7"/>
                </a:cxn>
              </a:cxnLst>
              <a:rect l="T12" t="T13" r="T14" b="T15"/>
              <a:pathLst>
                <a:path w="131" h="76">
                  <a:moveTo>
                    <a:pt x="125" y="76"/>
                  </a:moveTo>
                  <a:lnTo>
                    <a:pt x="131" y="65"/>
                  </a:lnTo>
                  <a:lnTo>
                    <a:pt x="0" y="0"/>
                  </a:lnTo>
                  <a:lnTo>
                    <a:pt x="125" y="76"/>
                  </a:lnTo>
                </a:path>
              </a:pathLst>
            </a:custGeom>
            <a:noFill/>
            <a:ln w="0">
              <a:solidFill>
                <a:srgbClr val="000000"/>
              </a:solidFill>
              <a:prstDash val="solid"/>
              <a:round/>
              <a:headEnd/>
              <a:tailEnd/>
            </a:ln>
          </p:spPr>
          <p:txBody>
            <a:bodyPr/>
            <a:lstStyle/>
            <a:p>
              <a:endParaRPr lang="en-US"/>
            </a:p>
          </p:txBody>
        </p:sp>
        <p:sp>
          <p:nvSpPr>
            <p:cNvPr id="368" name="Freeform 366">
              <a:extLst>
                <a:ext uri="{FF2B5EF4-FFF2-40B4-BE49-F238E27FC236}">
                  <a16:creationId xmlns:a16="http://schemas.microsoft.com/office/drawing/2014/main" id="{C88E7EDF-1724-478C-9CA8-0985847DD7E7}"/>
                </a:ext>
              </a:extLst>
            </p:cNvPr>
            <p:cNvSpPr>
              <a:spLocks/>
            </p:cNvSpPr>
            <p:nvPr/>
          </p:nvSpPr>
          <p:spPr bwMode="auto">
            <a:xfrm>
              <a:off x="714" y="3475"/>
              <a:ext cx="22" cy="13"/>
            </a:xfrm>
            <a:custGeom>
              <a:avLst/>
              <a:gdLst>
                <a:gd name="T0" fmla="*/ 131 w 135"/>
                <a:gd name="T1" fmla="*/ 65 h 65"/>
                <a:gd name="T2" fmla="*/ 135 w 135"/>
                <a:gd name="T3" fmla="*/ 53 h 65"/>
                <a:gd name="T4" fmla="*/ 0 w 135"/>
                <a:gd name="T5" fmla="*/ 0 h 65"/>
                <a:gd name="T6" fmla="*/ 131 w 135"/>
                <a:gd name="T7" fmla="*/ 65 h 65"/>
                <a:gd name="T8" fmla="*/ 0 60000 65536"/>
                <a:gd name="T9" fmla="*/ 0 60000 65536"/>
                <a:gd name="T10" fmla="*/ 0 60000 65536"/>
                <a:gd name="T11" fmla="*/ 0 60000 65536"/>
                <a:gd name="T12" fmla="*/ 0 w 135"/>
                <a:gd name="T13" fmla="*/ 0 h 65"/>
                <a:gd name="T14" fmla="*/ 135 w 135"/>
                <a:gd name="T15" fmla="*/ 65 h 65"/>
              </a:gdLst>
              <a:ahLst/>
              <a:cxnLst>
                <a:cxn ang="T8">
                  <a:pos x="T0" y="T1"/>
                </a:cxn>
                <a:cxn ang="T9">
                  <a:pos x="T2" y="T3"/>
                </a:cxn>
                <a:cxn ang="T10">
                  <a:pos x="T4" y="T5"/>
                </a:cxn>
                <a:cxn ang="T11">
                  <a:pos x="T6" y="T7"/>
                </a:cxn>
              </a:cxnLst>
              <a:rect l="T12" t="T13" r="T14" b="T15"/>
              <a:pathLst>
                <a:path w="135" h="65">
                  <a:moveTo>
                    <a:pt x="131" y="65"/>
                  </a:moveTo>
                  <a:lnTo>
                    <a:pt x="135" y="53"/>
                  </a:lnTo>
                  <a:lnTo>
                    <a:pt x="0" y="0"/>
                  </a:lnTo>
                  <a:lnTo>
                    <a:pt x="131" y="65"/>
                  </a:lnTo>
                  <a:close/>
                </a:path>
              </a:pathLst>
            </a:custGeom>
            <a:solidFill>
              <a:srgbClr val="000000"/>
            </a:solidFill>
            <a:ln w="9525">
              <a:noFill/>
              <a:round/>
              <a:headEnd/>
              <a:tailEnd/>
            </a:ln>
          </p:spPr>
          <p:txBody>
            <a:bodyPr/>
            <a:lstStyle/>
            <a:p>
              <a:endParaRPr lang="en-US"/>
            </a:p>
          </p:txBody>
        </p:sp>
        <p:sp>
          <p:nvSpPr>
            <p:cNvPr id="369" name="Freeform 367">
              <a:extLst>
                <a:ext uri="{FF2B5EF4-FFF2-40B4-BE49-F238E27FC236}">
                  <a16:creationId xmlns:a16="http://schemas.microsoft.com/office/drawing/2014/main" id="{C85CFEA0-7278-4728-9C2E-5E0B446C53E1}"/>
                </a:ext>
              </a:extLst>
            </p:cNvPr>
            <p:cNvSpPr>
              <a:spLocks/>
            </p:cNvSpPr>
            <p:nvPr/>
          </p:nvSpPr>
          <p:spPr bwMode="auto">
            <a:xfrm>
              <a:off x="714" y="3475"/>
              <a:ext cx="22" cy="13"/>
            </a:xfrm>
            <a:custGeom>
              <a:avLst/>
              <a:gdLst>
                <a:gd name="T0" fmla="*/ 131 w 135"/>
                <a:gd name="T1" fmla="*/ 65 h 65"/>
                <a:gd name="T2" fmla="*/ 135 w 135"/>
                <a:gd name="T3" fmla="*/ 53 h 65"/>
                <a:gd name="T4" fmla="*/ 0 w 135"/>
                <a:gd name="T5" fmla="*/ 0 h 65"/>
                <a:gd name="T6" fmla="*/ 131 w 135"/>
                <a:gd name="T7" fmla="*/ 65 h 65"/>
                <a:gd name="T8" fmla="*/ 0 60000 65536"/>
                <a:gd name="T9" fmla="*/ 0 60000 65536"/>
                <a:gd name="T10" fmla="*/ 0 60000 65536"/>
                <a:gd name="T11" fmla="*/ 0 60000 65536"/>
                <a:gd name="T12" fmla="*/ 0 w 135"/>
                <a:gd name="T13" fmla="*/ 0 h 65"/>
                <a:gd name="T14" fmla="*/ 135 w 135"/>
                <a:gd name="T15" fmla="*/ 65 h 65"/>
              </a:gdLst>
              <a:ahLst/>
              <a:cxnLst>
                <a:cxn ang="T8">
                  <a:pos x="T0" y="T1"/>
                </a:cxn>
                <a:cxn ang="T9">
                  <a:pos x="T2" y="T3"/>
                </a:cxn>
                <a:cxn ang="T10">
                  <a:pos x="T4" y="T5"/>
                </a:cxn>
                <a:cxn ang="T11">
                  <a:pos x="T6" y="T7"/>
                </a:cxn>
              </a:cxnLst>
              <a:rect l="T12" t="T13" r="T14" b="T15"/>
              <a:pathLst>
                <a:path w="135" h="65">
                  <a:moveTo>
                    <a:pt x="131" y="65"/>
                  </a:moveTo>
                  <a:lnTo>
                    <a:pt x="135" y="53"/>
                  </a:lnTo>
                  <a:lnTo>
                    <a:pt x="0" y="0"/>
                  </a:lnTo>
                  <a:lnTo>
                    <a:pt x="131" y="65"/>
                  </a:lnTo>
                </a:path>
              </a:pathLst>
            </a:custGeom>
            <a:noFill/>
            <a:ln w="0">
              <a:solidFill>
                <a:srgbClr val="000000"/>
              </a:solidFill>
              <a:prstDash val="solid"/>
              <a:round/>
              <a:headEnd/>
              <a:tailEnd/>
            </a:ln>
          </p:spPr>
          <p:txBody>
            <a:bodyPr/>
            <a:lstStyle/>
            <a:p>
              <a:endParaRPr lang="en-US"/>
            </a:p>
          </p:txBody>
        </p:sp>
        <p:sp>
          <p:nvSpPr>
            <p:cNvPr id="370" name="Freeform 368">
              <a:extLst>
                <a:ext uri="{FF2B5EF4-FFF2-40B4-BE49-F238E27FC236}">
                  <a16:creationId xmlns:a16="http://schemas.microsoft.com/office/drawing/2014/main" id="{EEBFA699-F76B-4719-95A7-5DAB170AB297}"/>
                </a:ext>
              </a:extLst>
            </p:cNvPr>
            <p:cNvSpPr>
              <a:spLocks/>
            </p:cNvSpPr>
            <p:nvPr/>
          </p:nvSpPr>
          <p:spPr bwMode="auto">
            <a:xfrm>
              <a:off x="714" y="3475"/>
              <a:ext cx="23" cy="10"/>
            </a:xfrm>
            <a:custGeom>
              <a:avLst/>
              <a:gdLst>
                <a:gd name="T0" fmla="*/ 135 w 138"/>
                <a:gd name="T1" fmla="*/ 53 h 53"/>
                <a:gd name="T2" fmla="*/ 138 w 138"/>
                <a:gd name="T3" fmla="*/ 39 h 53"/>
                <a:gd name="T4" fmla="*/ 0 w 138"/>
                <a:gd name="T5" fmla="*/ 0 h 53"/>
                <a:gd name="T6" fmla="*/ 135 w 138"/>
                <a:gd name="T7" fmla="*/ 53 h 53"/>
                <a:gd name="T8" fmla="*/ 0 60000 65536"/>
                <a:gd name="T9" fmla="*/ 0 60000 65536"/>
                <a:gd name="T10" fmla="*/ 0 60000 65536"/>
                <a:gd name="T11" fmla="*/ 0 60000 65536"/>
                <a:gd name="T12" fmla="*/ 0 w 138"/>
                <a:gd name="T13" fmla="*/ 0 h 53"/>
                <a:gd name="T14" fmla="*/ 138 w 138"/>
                <a:gd name="T15" fmla="*/ 53 h 53"/>
              </a:gdLst>
              <a:ahLst/>
              <a:cxnLst>
                <a:cxn ang="T8">
                  <a:pos x="T0" y="T1"/>
                </a:cxn>
                <a:cxn ang="T9">
                  <a:pos x="T2" y="T3"/>
                </a:cxn>
                <a:cxn ang="T10">
                  <a:pos x="T4" y="T5"/>
                </a:cxn>
                <a:cxn ang="T11">
                  <a:pos x="T6" y="T7"/>
                </a:cxn>
              </a:cxnLst>
              <a:rect l="T12" t="T13" r="T14" b="T15"/>
              <a:pathLst>
                <a:path w="138" h="53">
                  <a:moveTo>
                    <a:pt x="135" y="53"/>
                  </a:moveTo>
                  <a:lnTo>
                    <a:pt x="138" y="39"/>
                  </a:lnTo>
                  <a:lnTo>
                    <a:pt x="0" y="0"/>
                  </a:lnTo>
                  <a:lnTo>
                    <a:pt x="135" y="53"/>
                  </a:lnTo>
                  <a:close/>
                </a:path>
              </a:pathLst>
            </a:custGeom>
            <a:solidFill>
              <a:srgbClr val="000000"/>
            </a:solidFill>
            <a:ln w="9525">
              <a:noFill/>
              <a:round/>
              <a:headEnd/>
              <a:tailEnd/>
            </a:ln>
          </p:spPr>
          <p:txBody>
            <a:bodyPr/>
            <a:lstStyle/>
            <a:p>
              <a:endParaRPr lang="en-US"/>
            </a:p>
          </p:txBody>
        </p:sp>
        <p:sp>
          <p:nvSpPr>
            <p:cNvPr id="371" name="Freeform 369">
              <a:extLst>
                <a:ext uri="{FF2B5EF4-FFF2-40B4-BE49-F238E27FC236}">
                  <a16:creationId xmlns:a16="http://schemas.microsoft.com/office/drawing/2014/main" id="{1C5BF3EB-3745-43B6-80FC-ED6805C71D03}"/>
                </a:ext>
              </a:extLst>
            </p:cNvPr>
            <p:cNvSpPr>
              <a:spLocks/>
            </p:cNvSpPr>
            <p:nvPr/>
          </p:nvSpPr>
          <p:spPr bwMode="auto">
            <a:xfrm>
              <a:off x="714" y="3475"/>
              <a:ext cx="23" cy="10"/>
            </a:xfrm>
            <a:custGeom>
              <a:avLst/>
              <a:gdLst>
                <a:gd name="T0" fmla="*/ 135 w 138"/>
                <a:gd name="T1" fmla="*/ 53 h 53"/>
                <a:gd name="T2" fmla="*/ 138 w 138"/>
                <a:gd name="T3" fmla="*/ 39 h 53"/>
                <a:gd name="T4" fmla="*/ 0 w 138"/>
                <a:gd name="T5" fmla="*/ 0 h 53"/>
                <a:gd name="T6" fmla="*/ 135 w 138"/>
                <a:gd name="T7" fmla="*/ 53 h 53"/>
                <a:gd name="T8" fmla="*/ 0 60000 65536"/>
                <a:gd name="T9" fmla="*/ 0 60000 65536"/>
                <a:gd name="T10" fmla="*/ 0 60000 65536"/>
                <a:gd name="T11" fmla="*/ 0 60000 65536"/>
                <a:gd name="T12" fmla="*/ 0 w 138"/>
                <a:gd name="T13" fmla="*/ 0 h 53"/>
                <a:gd name="T14" fmla="*/ 138 w 138"/>
                <a:gd name="T15" fmla="*/ 53 h 53"/>
              </a:gdLst>
              <a:ahLst/>
              <a:cxnLst>
                <a:cxn ang="T8">
                  <a:pos x="T0" y="T1"/>
                </a:cxn>
                <a:cxn ang="T9">
                  <a:pos x="T2" y="T3"/>
                </a:cxn>
                <a:cxn ang="T10">
                  <a:pos x="T4" y="T5"/>
                </a:cxn>
                <a:cxn ang="T11">
                  <a:pos x="T6" y="T7"/>
                </a:cxn>
              </a:cxnLst>
              <a:rect l="T12" t="T13" r="T14" b="T15"/>
              <a:pathLst>
                <a:path w="138" h="53">
                  <a:moveTo>
                    <a:pt x="135" y="53"/>
                  </a:moveTo>
                  <a:lnTo>
                    <a:pt x="138" y="39"/>
                  </a:lnTo>
                  <a:lnTo>
                    <a:pt x="0" y="0"/>
                  </a:lnTo>
                  <a:lnTo>
                    <a:pt x="135" y="53"/>
                  </a:lnTo>
                </a:path>
              </a:pathLst>
            </a:custGeom>
            <a:noFill/>
            <a:ln w="0">
              <a:solidFill>
                <a:srgbClr val="000000"/>
              </a:solidFill>
              <a:prstDash val="solid"/>
              <a:round/>
              <a:headEnd/>
              <a:tailEnd/>
            </a:ln>
          </p:spPr>
          <p:txBody>
            <a:bodyPr/>
            <a:lstStyle/>
            <a:p>
              <a:endParaRPr lang="en-US"/>
            </a:p>
          </p:txBody>
        </p:sp>
        <p:sp>
          <p:nvSpPr>
            <p:cNvPr id="372" name="Freeform 370">
              <a:extLst>
                <a:ext uri="{FF2B5EF4-FFF2-40B4-BE49-F238E27FC236}">
                  <a16:creationId xmlns:a16="http://schemas.microsoft.com/office/drawing/2014/main" id="{36DEE08A-DC97-41C7-A982-19696F565476}"/>
                </a:ext>
              </a:extLst>
            </p:cNvPr>
            <p:cNvSpPr>
              <a:spLocks/>
            </p:cNvSpPr>
            <p:nvPr/>
          </p:nvSpPr>
          <p:spPr bwMode="auto">
            <a:xfrm>
              <a:off x="714" y="3475"/>
              <a:ext cx="23" cy="8"/>
            </a:xfrm>
            <a:custGeom>
              <a:avLst/>
              <a:gdLst>
                <a:gd name="T0" fmla="*/ 138 w 140"/>
                <a:gd name="T1" fmla="*/ 39 h 39"/>
                <a:gd name="T2" fmla="*/ 140 w 140"/>
                <a:gd name="T3" fmla="*/ 26 h 39"/>
                <a:gd name="T4" fmla="*/ 0 w 140"/>
                <a:gd name="T5" fmla="*/ 0 h 39"/>
                <a:gd name="T6" fmla="*/ 138 w 140"/>
                <a:gd name="T7" fmla="*/ 39 h 39"/>
                <a:gd name="T8" fmla="*/ 0 60000 65536"/>
                <a:gd name="T9" fmla="*/ 0 60000 65536"/>
                <a:gd name="T10" fmla="*/ 0 60000 65536"/>
                <a:gd name="T11" fmla="*/ 0 60000 65536"/>
                <a:gd name="T12" fmla="*/ 0 w 140"/>
                <a:gd name="T13" fmla="*/ 0 h 39"/>
                <a:gd name="T14" fmla="*/ 140 w 140"/>
                <a:gd name="T15" fmla="*/ 39 h 39"/>
              </a:gdLst>
              <a:ahLst/>
              <a:cxnLst>
                <a:cxn ang="T8">
                  <a:pos x="T0" y="T1"/>
                </a:cxn>
                <a:cxn ang="T9">
                  <a:pos x="T2" y="T3"/>
                </a:cxn>
                <a:cxn ang="T10">
                  <a:pos x="T4" y="T5"/>
                </a:cxn>
                <a:cxn ang="T11">
                  <a:pos x="T6" y="T7"/>
                </a:cxn>
              </a:cxnLst>
              <a:rect l="T12" t="T13" r="T14" b="T15"/>
              <a:pathLst>
                <a:path w="140" h="39">
                  <a:moveTo>
                    <a:pt x="138" y="39"/>
                  </a:moveTo>
                  <a:lnTo>
                    <a:pt x="140" y="26"/>
                  </a:lnTo>
                  <a:lnTo>
                    <a:pt x="0" y="0"/>
                  </a:lnTo>
                  <a:lnTo>
                    <a:pt x="138" y="39"/>
                  </a:lnTo>
                  <a:close/>
                </a:path>
              </a:pathLst>
            </a:custGeom>
            <a:solidFill>
              <a:srgbClr val="000000"/>
            </a:solidFill>
            <a:ln w="9525">
              <a:noFill/>
              <a:round/>
              <a:headEnd/>
              <a:tailEnd/>
            </a:ln>
          </p:spPr>
          <p:txBody>
            <a:bodyPr/>
            <a:lstStyle/>
            <a:p>
              <a:endParaRPr lang="en-US"/>
            </a:p>
          </p:txBody>
        </p:sp>
        <p:sp>
          <p:nvSpPr>
            <p:cNvPr id="373" name="Freeform 371">
              <a:extLst>
                <a:ext uri="{FF2B5EF4-FFF2-40B4-BE49-F238E27FC236}">
                  <a16:creationId xmlns:a16="http://schemas.microsoft.com/office/drawing/2014/main" id="{62C0DCC6-2CA1-4277-AAFF-6CA151D68341}"/>
                </a:ext>
              </a:extLst>
            </p:cNvPr>
            <p:cNvSpPr>
              <a:spLocks/>
            </p:cNvSpPr>
            <p:nvPr/>
          </p:nvSpPr>
          <p:spPr bwMode="auto">
            <a:xfrm>
              <a:off x="714" y="3475"/>
              <a:ext cx="23" cy="8"/>
            </a:xfrm>
            <a:custGeom>
              <a:avLst/>
              <a:gdLst>
                <a:gd name="T0" fmla="*/ 138 w 140"/>
                <a:gd name="T1" fmla="*/ 39 h 39"/>
                <a:gd name="T2" fmla="*/ 140 w 140"/>
                <a:gd name="T3" fmla="*/ 26 h 39"/>
                <a:gd name="T4" fmla="*/ 0 w 140"/>
                <a:gd name="T5" fmla="*/ 0 h 39"/>
                <a:gd name="T6" fmla="*/ 138 w 140"/>
                <a:gd name="T7" fmla="*/ 39 h 39"/>
                <a:gd name="T8" fmla="*/ 0 60000 65536"/>
                <a:gd name="T9" fmla="*/ 0 60000 65536"/>
                <a:gd name="T10" fmla="*/ 0 60000 65536"/>
                <a:gd name="T11" fmla="*/ 0 60000 65536"/>
                <a:gd name="T12" fmla="*/ 0 w 140"/>
                <a:gd name="T13" fmla="*/ 0 h 39"/>
                <a:gd name="T14" fmla="*/ 140 w 140"/>
                <a:gd name="T15" fmla="*/ 39 h 39"/>
              </a:gdLst>
              <a:ahLst/>
              <a:cxnLst>
                <a:cxn ang="T8">
                  <a:pos x="T0" y="T1"/>
                </a:cxn>
                <a:cxn ang="T9">
                  <a:pos x="T2" y="T3"/>
                </a:cxn>
                <a:cxn ang="T10">
                  <a:pos x="T4" y="T5"/>
                </a:cxn>
                <a:cxn ang="T11">
                  <a:pos x="T6" y="T7"/>
                </a:cxn>
              </a:cxnLst>
              <a:rect l="T12" t="T13" r="T14" b="T15"/>
              <a:pathLst>
                <a:path w="140" h="39">
                  <a:moveTo>
                    <a:pt x="138" y="39"/>
                  </a:moveTo>
                  <a:lnTo>
                    <a:pt x="140" y="26"/>
                  </a:lnTo>
                  <a:lnTo>
                    <a:pt x="0" y="0"/>
                  </a:lnTo>
                  <a:lnTo>
                    <a:pt x="138" y="39"/>
                  </a:lnTo>
                </a:path>
              </a:pathLst>
            </a:custGeom>
            <a:noFill/>
            <a:ln w="0">
              <a:solidFill>
                <a:srgbClr val="000000"/>
              </a:solidFill>
              <a:prstDash val="solid"/>
              <a:round/>
              <a:headEnd/>
              <a:tailEnd/>
            </a:ln>
          </p:spPr>
          <p:txBody>
            <a:bodyPr/>
            <a:lstStyle/>
            <a:p>
              <a:endParaRPr lang="en-US"/>
            </a:p>
          </p:txBody>
        </p:sp>
        <p:sp>
          <p:nvSpPr>
            <p:cNvPr id="374" name="Freeform 372">
              <a:extLst>
                <a:ext uri="{FF2B5EF4-FFF2-40B4-BE49-F238E27FC236}">
                  <a16:creationId xmlns:a16="http://schemas.microsoft.com/office/drawing/2014/main" id="{03CEBE2E-722E-45AF-89A2-355C6BE25120}"/>
                </a:ext>
              </a:extLst>
            </p:cNvPr>
            <p:cNvSpPr>
              <a:spLocks/>
            </p:cNvSpPr>
            <p:nvPr/>
          </p:nvSpPr>
          <p:spPr bwMode="auto">
            <a:xfrm>
              <a:off x="714" y="3475"/>
              <a:ext cx="23" cy="5"/>
            </a:xfrm>
            <a:custGeom>
              <a:avLst/>
              <a:gdLst>
                <a:gd name="T0" fmla="*/ 140 w 142"/>
                <a:gd name="T1" fmla="*/ 26 h 26"/>
                <a:gd name="T2" fmla="*/ 142 w 142"/>
                <a:gd name="T3" fmla="*/ 13 h 26"/>
                <a:gd name="T4" fmla="*/ 0 w 142"/>
                <a:gd name="T5" fmla="*/ 0 h 26"/>
                <a:gd name="T6" fmla="*/ 140 w 142"/>
                <a:gd name="T7" fmla="*/ 26 h 26"/>
                <a:gd name="T8" fmla="*/ 0 60000 65536"/>
                <a:gd name="T9" fmla="*/ 0 60000 65536"/>
                <a:gd name="T10" fmla="*/ 0 60000 65536"/>
                <a:gd name="T11" fmla="*/ 0 60000 65536"/>
                <a:gd name="T12" fmla="*/ 0 w 142"/>
                <a:gd name="T13" fmla="*/ 0 h 26"/>
                <a:gd name="T14" fmla="*/ 142 w 142"/>
                <a:gd name="T15" fmla="*/ 26 h 26"/>
              </a:gdLst>
              <a:ahLst/>
              <a:cxnLst>
                <a:cxn ang="T8">
                  <a:pos x="T0" y="T1"/>
                </a:cxn>
                <a:cxn ang="T9">
                  <a:pos x="T2" y="T3"/>
                </a:cxn>
                <a:cxn ang="T10">
                  <a:pos x="T4" y="T5"/>
                </a:cxn>
                <a:cxn ang="T11">
                  <a:pos x="T6" y="T7"/>
                </a:cxn>
              </a:cxnLst>
              <a:rect l="T12" t="T13" r="T14" b="T15"/>
              <a:pathLst>
                <a:path w="142" h="26">
                  <a:moveTo>
                    <a:pt x="140" y="26"/>
                  </a:moveTo>
                  <a:lnTo>
                    <a:pt x="142" y="13"/>
                  </a:lnTo>
                  <a:lnTo>
                    <a:pt x="0" y="0"/>
                  </a:lnTo>
                  <a:lnTo>
                    <a:pt x="140" y="26"/>
                  </a:lnTo>
                  <a:close/>
                </a:path>
              </a:pathLst>
            </a:custGeom>
            <a:solidFill>
              <a:srgbClr val="000000"/>
            </a:solidFill>
            <a:ln w="9525">
              <a:noFill/>
              <a:round/>
              <a:headEnd/>
              <a:tailEnd/>
            </a:ln>
          </p:spPr>
          <p:txBody>
            <a:bodyPr/>
            <a:lstStyle/>
            <a:p>
              <a:endParaRPr lang="en-US"/>
            </a:p>
          </p:txBody>
        </p:sp>
        <p:sp>
          <p:nvSpPr>
            <p:cNvPr id="375" name="Freeform 373">
              <a:extLst>
                <a:ext uri="{FF2B5EF4-FFF2-40B4-BE49-F238E27FC236}">
                  <a16:creationId xmlns:a16="http://schemas.microsoft.com/office/drawing/2014/main" id="{D812ED33-A493-4EA2-B416-9A492E147A4B}"/>
                </a:ext>
              </a:extLst>
            </p:cNvPr>
            <p:cNvSpPr>
              <a:spLocks/>
            </p:cNvSpPr>
            <p:nvPr/>
          </p:nvSpPr>
          <p:spPr bwMode="auto">
            <a:xfrm>
              <a:off x="714" y="3475"/>
              <a:ext cx="23" cy="5"/>
            </a:xfrm>
            <a:custGeom>
              <a:avLst/>
              <a:gdLst>
                <a:gd name="T0" fmla="*/ 140 w 142"/>
                <a:gd name="T1" fmla="*/ 26 h 26"/>
                <a:gd name="T2" fmla="*/ 142 w 142"/>
                <a:gd name="T3" fmla="*/ 13 h 26"/>
                <a:gd name="T4" fmla="*/ 0 w 142"/>
                <a:gd name="T5" fmla="*/ 0 h 26"/>
                <a:gd name="T6" fmla="*/ 140 w 142"/>
                <a:gd name="T7" fmla="*/ 26 h 26"/>
                <a:gd name="T8" fmla="*/ 0 60000 65536"/>
                <a:gd name="T9" fmla="*/ 0 60000 65536"/>
                <a:gd name="T10" fmla="*/ 0 60000 65536"/>
                <a:gd name="T11" fmla="*/ 0 60000 65536"/>
                <a:gd name="T12" fmla="*/ 0 w 142"/>
                <a:gd name="T13" fmla="*/ 0 h 26"/>
                <a:gd name="T14" fmla="*/ 142 w 142"/>
                <a:gd name="T15" fmla="*/ 26 h 26"/>
              </a:gdLst>
              <a:ahLst/>
              <a:cxnLst>
                <a:cxn ang="T8">
                  <a:pos x="T0" y="T1"/>
                </a:cxn>
                <a:cxn ang="T9">
                  <a:pos x="T2" y="T3"/>
                </a:cxn>
                <a:cxn ang="T10">
                  <a:pos x="T4" y="T5"/>
                </a:cxn>
                <a:cxn ang="T11">
                  <a:pos x="T6" y="T7"/>
                </a:cxn>
              </a:cxnLst>
              <a:rect l="T12" t="T13" r="T14" b="T15"/>
              <a:pathLst>
                <a:path w="142" h="26">
                  <a:moveTo>
                    <a:pt x="140" y="26"/>
                  </a:moveTo>
                  <a:lnTo>
                    <a:pt x="142" y="13"/>
                  </a:lnTo>
                  <a:lnTo>
                    <a:pt x="0" y="0"/>
                  </a:lnTo>
                  <a:lnTo>
                    <a:pt x="140" y="26"/>
                  </a:lnTo>
                </a:path>
              </a:pathLst>
            </a:custGeom>
            <a:noFill/>
            <a:ln w="0">
              <a:solidFill>
                <a:srgbClr val="000000"/>
              </a:solidFill>
              <a:prstDash val="solid"/>
              <a:round/>
              <a:headEnd/>
              <a:tailEnd/>
            </a:ln>
          </p:spPr>
          <p:txBody>
            <a:bodyPr/>
            <a:lstStyle/>
            <a:p>
              <a:endParaRPr lang="en-US"/>
            </a:p>
          </p:txBody>
        </p:sp>
        <p:sp>
          <p:nvSpPr>
            <p:cNvPr id="376" name="Freeform 374">
              <a:extLst>
                <a:ext uri="{FF2B5EF4-FFF2-40B4-BE49-F238E27FC236}">
                  <a16:creationId xmlns:a16="http://schemas.microsoft.com/office/drawing/2014/main" id="{48488D67-E145-4D18-B4D3-1951765B33D7}"/>
                </a:ext>
              </a:extLst>
            </p:cNvPr>
            <p:cNvSpPr>
              <a:spLocks/>
            </p:cNvSpPr>
            <p:nvPr/>
          </p:nvSpPr>
          <p:spPr bwMode="auto">
            <a:xfrm>
              <a:off x="714" y="3475"/>
              <a:ext cx="23" cy="2"/>
            </a:xfrm>
            <a:custGeom>
              <a:avLst/>
              <a:gdLst>
                <a:gd name="T0" fmla="*/ 142 w 142"/>
                <a:gd name="T1" fmla="*/ 13 h 13"/>
                <a:gd name="T2" fmla="*/ 142 w 142"/>
                <a:gd name="T3" fmla="*/ 0 h 13"/>
                <a:gd name="T4" fmla="*/ 0 w 142"/>
                <a:gd name="T5" fmla="*/ 0 h 13"/>
                <a:gd name="T6" fmla="*/ 142 w 142"/>
                <a:gd name="T7" fmla="*/ 13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142" y="13"/>
                  </a:moveTo>
                  <a:lnTo>
                    <a:pt x="142" y="0"/>
                  </a:lnTo>
                  <a:lnTo>
                    <a:pt x="0" y="0"/>
                  </a:lnTo>
                  <a:lnTo>
                    <a:pt x="142" y="13"/>
                  </a:lnTo>
                  <a:close/>
                </a:path>
              </a:pathLst>
            </a:custGeom>
            <a:solidFill>
              <a:srgbClr val="000000"/>
            </a:solidFill>
            <a:ln w="9525">
              <a:noFill/>
              <a:round/>
              <a:headEnd/>
              <a:tailEnd/>
            </a:ln>
          </p:spPr>
          <p:txBody>
            <a:bodyPr/>
            <a:lstStyle/>
            <a:p>
              <a:endParaRPr lang="en-US"/>
            </a:p>
          </p:txBody>
        </p:sp>
        <p:sp>
          <p:nvSpPr>
            <p:cNvPr id="377" name="Freeform 375">
              <a:extLst>
                <a:ext uri="{FF2B5EF4-FFF2-40B4-BE49-F238E27FC236}">
                  <a16:creationId xmlns:a16="http://schemas.microsoft.com/office/drawing/2014/main" id="{85ECD26B-A101-4A11-AA15-02FA4E1D8970}"/>
                </a:ext>
              </a:extLst>
            </p:cNvPr>
            <p:cNvSpPr>
              <a:spLocks/>
            </p:cNvSpPr>
            <p:nvPr/>
          </p:nvSpPr>
          <p:spPr bwMode="auto">
            <a:xfrm>
              <a:off x="714" y="3475"/>
              <a:ext cx="23" cy="2"/>
            </a:xfrm>
            <a:custGeom>
              <a:avLst/>
              <a:gdLst>
                <a:gd name="T0" fmla="*/ 142 w 142"/>
                <a:gd name="T1" fmla="*/ 13 h 13"/>
                <a:gd name="T2" fmla="*/ 142 w 142"/>
                <a:gd name="T3" fmla="*/ 0 h 13"/>
                <a:gd name="T4" fmla="*/ 0 w 142"/>
                <a:gd name="T5" fmla="*/ 0 h 13"/>
                <a:gd name="T6" fmla="*/ 142 w 142"/>
                <a:gd name="T7" fmla="*/ 13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142" y="13"/>
                  </a:moveTo>
                  <a:lnTo>
                    <a:pt x="142" y="0"/>
                  </a:lnTo>
                  <a:lnTo>
                    <a:pt x="0" y="0"/>
                  </a:lnTo>
                  <a:lnTo>
                    <a:pt x="142" y="13"/>
                  </a:lnTo>
                </a:path>
              </a:pathLst>
            </a:custGeom>
            <a:noFill/>
            <a:ln w="0">
              <a:solidFill>
                <a:srgbClr val="000000"/>
              </a:solidFill>
              <a:prstDash val="solid"/>
              <a:round/>
              <a:headEnd/>
              <a:tailEnd/>
            </a:ln>
          </p:spPr>
          <p:txBody>
            <a:bodyPr/>
            <a:lstStyle/>
            <a:p>
              <a:endParaRPr lang="en-US"/>
            </a:p>
          </p:txBody>
        </p:sp>
        <p:sp>
          <p:nvSpPr>
            <p:cNvPr id="378" name="Freeform 376">
              <a:extLst>
                <a:ext uri="{FF2B5EF4-FFF2-40B4-BE49-F238E27FC236}">
                  <a16:creationId xmlns:a16="http://schemas.microsoft.com/office/drawing/2014/main" id="{D4084092-9968-4D8D-ACF7-38D595F5AD25}"/>
                </a:ext>
              </a:extLst>
            </p:cNvPr>
            <p:cNvSpPr>
              <a:spLocks/>
            </p:cNvSpPr>
            <p:nvPr/>
          </p:nvSpPr>
          <p:spPr bwMode="auto">
            <a:xfrm>
              <a:off x="601" y="3650"/>
              <a:ext cx="24" cy="3"/>
            </a:xfrm>
            <a:custGeom>
              <a:avLst/>
              <a:gdLst>
                <a:gd name="T0" fmla="*/ 143 w 143"/>
                <a:gd name="T1" fmla="*/ 13 h 13"/>
                <a:gd name="T2" fmla="*/ 143 w 143"/>
                <a:gd name="T3" fmla="*/ 0 h 13"/>
                <a:gd name="T4" fmla="*/ 0 w 143"/>
                <a:gd name="T5" fmla="*/ 13 h 13"/>
                <a:gd name="T6" fmla="*/ 143 w 143"/>
                <a:gd name="T7" fmla="*/ 13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143" y="13"/>
                  </a:moveTo>
                  <a:lnTo>
                    <a:pt x="143" y="0"/>
                  </a:lnTo>
                  <a:lnTo>
                    <a:pt x="0" y="13"/>
                  </a:lnTo>
                  <a:lnTo>
                    <a:pt x="143" y="13"/>
                  </a:lnTo>
                  <a:close/>
                </a:path>
              </a:pathLst>
            </a:custGeom>
            <a:solidFill>
              <a:srgbClr val="000000"/>
            </a:solidFill>
            <a:ln w="9525">
              <a:noFill/>
              <a:round/>
              <a:headEnd/>
              <a:tailEnd/>
            </a:ln>
          </p:spPr>
          <p:txBody>
            <a:bodyPr/>
            <a:lstStyle/>
            <a:p>
              <a:endParaRPr lang="en-US"/>
            </a:p>
          </p:txBody>
        </p:sp>
        <p:sp>
          <p:nvSpPr>
            <p:cNvPr id="379" name="Freeform 377">
              <a:extLst>
                <a:ext uri="{FF2B5EF4-FFF2-40B4-BE49-F238E27FC236}">
                  <a16:creationId xmlns:a16="http://schemas.microsoft.com/office/drawing/2014/main" id="{B882E001-1E69-4D70-BFE4-90AB78E257B6}"/>
                </a:ext>
              </a:extLst>
            </p:cNvPr>
            <p:cNvSpPr>
              <a:spLocks/>
            </p:cNvSpPr>
            <p:nvPr/>
          </p:nvSpPr>
          <p:spPr bwMode="auto">
            <a:xfrm>
              <a:off x="601" y="3650"/>
              <a:ext cx="24" cy="3"/>
            </a:xfrm>
            <a:custGeom>
              <a:avLst/>
              <a:gdLst>
                <a:gd name="T0" fmla="*/ 143 w 143"/>
                <a:gd name="T1" fmla="*/ 13 h 13"/>
                <a:gd name="T2" fmla="*/ 143 w 143"/>
                <a:gd name="T3" fmla="*/ 0 h 13"/>
                <a:gd name="T4" fmla="*/ 0 w 143"/>
                <a:gd name="T5" fmla="*/ 13 h 13"/>
                <a:gd name="T6" fmla="*/ 143 w 143"/>
                <a:gd name="T7" fmla="*/ 13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143" y="13"/>
                  </a:moveTo>
                  <a:lnTo>
                    <a:pt x="143" y="0"/>
                  </a:lnTo>
                  <a:lnTo>
                    <a:pt x="0" y="13"/>
                  </a:lnTo>
                  <a:lnTo>
                    <a:pt x="143" y="13"/>
                  </a:lnTo>
                </a:path>
              </a:pathLst>
            </a:custGeom>
            <a:noFill/>
            <a:ln w="0">
              <a:solidFill>
                <a:srgbClr val="000000"/>
              </a:solidFill>
              <a:prstDash val="solid"/>
              <a:round/>
              <a:headEnd/>
              <a:tailEnd/>
            </a:ln>
          </p:spPr>
          <p:txBody>
            <a:bodyPr/>
            <a:lstStyle/>
            <a:p>
              <a:endParaRPr lang="en-US"/>
            </a:p>
          </p:txBody>
        </p:sp>
        <p:sp>
          <p:nvSpPr>
            <p:cNvPr id="380" name="Freeform 378">
              <a:extLst>
                <a:ext uri="{FF2B5EF4-FFF2-40B4-BE49-F238E27FC236}">
                  <a16:creationId xmlns:a16="http://schemas.microsoft.com/office/drawing/2014/main" id="{CD9E90F3-A552-4F9F-9B83-022E7AE44602}"/>
                </a:ext>
              </a:extLst>
            </p:cNvPr>
            <p:cNvSpPr>
              <a:spLocks/>
            </p:cNvSpPr>
            <p:nvPr/>
          </p:nvSpPr>
          <p:spPr bwMode="auto">
            <a:xfrm>
              <a:off x="601" y="3648"/>
              <a:ext cx="24" cy="5"/>
            </a:xfrm>
            <a:custGeom>
              <a:avLst/>
              <a:gdLst>
                <a:gd name="T0" fmla="*/ 143 w 143"/>
                <a:gd name="T1" fmla="*/ 13 h 26"/>
                <a:gd name="T2" fmla="*/ 141 w 143"/>
                <a:gd name="T3" fmla="*/ 0 h 26"/>
                <a:gd name="T4" fmla="*/ 0 w 143"/>
                <a:gd name="T5" fmla="*/ 26 h 26"/>
                <a:gd name="T6" fmla="*/ 143 w 143"/>
                <a:gd name="T7" fmla="*/ 13 h 26"/>
                <a:gd name="T8" fmla="*/ 0 60000 65536"/>
                <a:gd name="T9" fmla="*/ 0 60000 65536"/>
                <a:gd name="T10" fmla="*/ 0 60000 65536"/>
                <a:gd name="T11" fmla="*/ 0 60000 65536"/>
                <a:gd name="T12" fmla="*/ 0 w 143"/>
                <a:gd name="T13" fmla="*/ 0 h 26"/>
                <a:gd name="T14" fmla="*/ 143 w 143"/>
                <a:gd name="T15" fmla="*/ 26 h 26"/>
              </a:gdLst>
              <a:ahLst/>
              <a:cxnLst>
                <a:cxn ang="T8">
                  <a:pos x="T0" y="T1"/>
                </a:cxn>
                <a:cxn ang="T9">
                  <a:pos x="T2" y="T3"/>
                </a:cxn>
                <a:cxn ang="T10">
                  <a:pos x="T4" y="T5"/>
                </a:cxn>
                <a:cxn ang="T11">
                  <a:pos x="T6" y="T7"/>
                </a:cxn>
              </a:cxnLst>
              <a:rect l="T12" t="T13" r="T14" b="T15"/>
              <a:pathLst>
                <a:path w="143" h="26">
                  <a:moveTo>
                    <a:pt x="143" y="13"/>
                  </a:moveTo>
                  <a:lnTo>
                    <a:pt x="141" y="0"/>
                  </a:lnTo>
                  <a:lnTo>
                    <a:pt x="0" y="26"/>
                  </a:lnTo>
                  <a:lnTo>
                    <a:pt x="143" y="13"/>
                  </a:lnTo>
                  <a:close/>
                </a:path>
              </a:pathLst>
            </a:custGeom>
            <a:solidFill>
              <a:srgbClr val="000000"/>
            </a:solidFill>
            <a:ln w="9525">
              <a:noFill/>
              <a:round/>
              <a:headEnd/>
              <a:tailEnd/>
            </a:ln>
          </p:spPr>
          <p:txBody>
            <a:bodyPr/>
            <a:lstStyle/>
            <a:p>
              <a:endParaRPr lang="en-US"/>
            </a:p>
          </p:txBody>
        </p:sp>
        <p:sp>
          <p:nvSpPr>
            <p:cNvPr id="381" name="Freeform 379">
              <a:extLst>
                <a:ext uri="{FF2B5EF4-FFF2-40B4-BE49-F238E27FC236}">
                  <a16:creationId xmlns:a16="http://schemas.microsoft.com/office/drawing/2014/main" id="{12386BC4-FA4D-433B-B457-62B6EFB49197}"/>
                </a:ext>
              </a:extLst>
            </p:cNvPr>
            <p:cNvSpPr>
              <a:spLocks/>
            </p:cNvSpPr>
            <p:nvPr/>
          </p:nvSpPr>
          <p:spPr bwMode="auto">
            <a:xfrm>
              <a:off x="601" y="3648"/>
              <a:ext cx="24" cy="5"/>
            </a:xfrm>
            <a:custGeom>
              <a:avLst/>
              <a:gdLst>
                <a:gd name="T0" fmla="*/ 143 w 143"/>
                <a:gd name="T1" fmla="*/ 13 h 26"/>
                <a:gd name="T2" fmla="*/ 141 w 143"/>
                <a:gd name="T3" fmla="*/ 0 h 26"/>
                <a:gd name="T4" fmla="*/ 0 w 143"/>
                <a:gd name="T5" fmla="*/ 26 h 26"/>
                <a:gd name="T6" fmla="*/ 143 w 143"/>
                <a:gd name="T7" fmla="*/ 13 h 26"/>
                <a:gd name="T8" fmla="*/ 0 60000 65536"/>
                <a:gd name="T9" fmla="*/ 0 60000 65536"/>
                <a:gd name="T10" fmla="*/ 0 60000 65536"/>
                <a:gd name="T11" fmla="*/ 0 60000 65536"/>
                <a:gd name="T12" fmla="*/ 0 w 143"/>
                <a:gd name="T13" fmla="*/ 0 h 26"/>
                <a:gd name="T14" fmla="*/ 143 w 143"/>
                <a:gd name="T15" fmla="*/ 26 h 26"/>
              </a:gdLst>
              <a:ahLst/>
              <a:cxnLst>
                <a:cxn ang="T8">
                  <a:pos x="T0" y="T1"/>
                </a:cxn>
                <a:cxn ang="T9">
                  <a:pos x="T2" y="T3"/>
                </a:cxn>
                <a:cxn ang="T10">
                  <a:pos x="T4" y="T5"/>
                </a:cxn>
                <a:cxn ang="T11">
                  <a:pos x="T6" y="T7"/>
                </a:cxn>
              </a:cxnLst>
              <a:rect l="T12" t="T13" r="T14" b="T15"/>
              <a:pathLst>
                <a:path w="143" h="26">
                  <a:moveTo>
                    <a:pt x="143" y="13"/>
                  </a:moveTo>
                  <a:lnTo>
                    <a:pt x="141" y="0"/>
                  </a:lnTo>
                  <a:lnTo>
                    <a:pt x="0" y="26"/>
                  </a:lnTo>
                  <a:lnTo>
                    <a:pt x="143" y="13"/>
                  </a:lnTo>
                </a:path>
              </a:pathLst>
            </a:custGeom>
            <a:noFill/>
            <a:ln w="0">
              <a:solidFill>
                <a:srgbClr val="000000"/>
              </a:solidFill>
              <a:prstDash val="solid"/>
              <a:round/>
              <a:headEnd/>
              <a:tailEnd/>
            </a:ln>
          </p:spPr>
          <p:txBody>
            <a:bodyPr/>
            <a:lstStyle/>
            <a:p>
              <a:endParaRPr lang="en-US"/>
            </a:p>
          </p:txBody>
        </p:sp>
        <p:sp>
          <p:nvSpPr>
            <p:cNvPr id="382" name="Freeform 380">
              <a:extLst>
                <a:ext uri="{FF2B5EF4-FFF2-40B4-BE49-F238E27FC236}">
                  <a16:creationId xmlns:a16="http://schemas.microsoft.com/office/drawing/2014/main" id="{1D1F962E-40BD-4B29-A863-3479EFE7FCF2}"/>
                </a:ext>
              </a:extLst>
            </p:cNvPr>
            <p:cNvSpPr>
              <a:spLocks/>
            </p:cNvSpPr>
            <p:nvPr/>
          </p:nvSpPr>
          <p:spPr bwMode="auto">
            <a:xfrm>
              <a:off x="601" y="3645"/>
              <a:ext cx="23" cy="8"/>
            </a:xfrm>
            <a:custGeom>
              <a:avLst/>
              <a:gdLst>
                <a:gd name="T0" fmla="*/ 141 w 141"/>
                <a:gd name="T1" fmla="*/ 14 h 40"/>
                <a:gd name="T2" fmla="*/ 139 w 141"/>
                <a:gd name="T3" fmla="*/ 0 h 40"/>
                <a:gd name="T4" fmla="*/ 0 w 141"/>
                <a:gd name="T5" fmla="*/ 40 h 40"/>
                <a:gd name="T6" fmla="*/ 141 w 141"/>
                <a:gd name="T7" fmla="*/ 14 h 40"/>
                <a:gd name="T8" fmla="*/ 0 60000 65536"/>
                <a:gd name="T9" fmla="*/ 0 60000 65536"/>
                <a:gd name="T10" fmla="*/ 0 60000 65536"/>
                <a:gd name="T11" fmla="*/ 0 60000 65536"/>
                <a:gd name="T12" fmla="*/ 0 w 141"/>
                <a:gd name="T13" fmla="*/ 0 h 40"/>
                <a:gd name="T14" fmla="*/ 141 w 141"/>
                <a:gd name="T15" fmla="*/ 40 h 40"/>
              </a:gdLst>
              <a:ahLst/>
              <a:cxnLst>
                <a:cxn ang="T8">
                  <a:pos x="T0" y="T1"/>
                </a:cxn>
                <a:cxn ang="T9">
                  <a:pos x="T2" y="T3"/>
                </a:cxn>
                <a:cxn ang="T10">
                  <a:pos x="T4" y="T5"/>
                </a:cxn>
                <a:cxn ang="T11">
                  <a:pos x="T6" y="T7"/>
                </a:cxn>
              </a:cxnLst>
              <a:rect l="T12" t="T13" r="T14" b="T15"/>
              <a:pathLst>
                <a:path w="141" h="40">
                  <a:moveTo>
                    <a:pt x="141" y="14"/>
                  </a:moveTo>
                  <a:lnTo>
                    <a:pt x="139" y="0"/>
                  </a:lnTo>
                  <a:lnTo>
                    <a:pt x="0" y="40"/>
                  </a:lnTo>
                  <a:lnTo>
                    <a:pt x="141" y="14"/>
                  </a:lnTo>
                  <a:close/>
                </a:path>
              </a:pathLst>
            </a:custGeom>
            <a:solidFill>
              <a:srgbClr val="000000"/>
            </a:solidFill>
            <a:ln w="9525">
              <a:noFill/>
              <a:round/>
              <a:headEnd/>
              <a:tailEnd/>
            </a:ln>
          </p:spPr>
          <p:txBody>
            <a:bodyPr/>
            <a:lstStyle/>
            <a:p>
              <a:endParaRPr lang="en-US"/>
            </a:p>
          </p:txBody>
        </p:sp>
        <p:sp>
          <p:nvSpPr>
            <p:cNvPr id="383" name="Freeform 381">
              <a:extLst>
                <a:ext uri="{FF2B5EF4-FFF2-40B4-BE49-F238E27FC236}">
                  <a16:creationId xmlns:a16="http://schemas.microsoft.com/office/drawing/2014/main" id="{1D8DFA13-5088-4A77-9D70-FE1D7C5E2155}"/>
                </a:ext>
              </a:extLst>
            </p:cNvPr>
            <p:cNvSpPr>
              <a:spLocks/>
            </p:cNvSpPr>
            <p:nvPr/>
          </p:nvSpPr>
          <p:spPr bwMode="auto">
            <a:xfrm>
              <a:off x="601" y="3645"/>
              <a:ext cx="23" cy="8"/>
            </a:xfrm>
            <a:custGeom>
              <a:avLst/>
              <a:gdLst>
                <a:gd name="T0" fmla="*/ 141 w 141"/>
                <a:gd name="T1" fmla="*/ 14 h 40"/>
                <a:gd name="T2" fmla="*/ 139 w 141"/>
                <a:gd name="T3" fmla="*/ 0 h 40"/>
                <a:gd name="T4" fmla="*/ 0 w 141"/>
                <a:gd name="T5" fmla="*/ 40 h 40"/>
                <a:gd name="T6" fmla="*/ 141 w 141"/>
                <a:gd name="T7" fmla="*/ 14 h 40"/>
                <a:gd name="T8" fmla="*/ 0 60000 65536"/>
                <a:gd name="T9" fmla="*/ 0 60000 65536"/>
                <a:gd name="T10" fmla="*/ 0 60000 65536"/>
                <a:gd name="T11" fmla="*/ 0 60000 65536"/>
                <a:gd name="T12" fmla="*/ 0 w 141"/>
                <a:gd name="T13" fmla="*/ 0 h 40"/>
                <a:gd name="T14" fmla="*/ 141 w 141"/>
                <a:gd name="T15" fmla="*/ 40 h 40"/>
              </a:gdLst>
              <a:ahLst/>
              <a:cxnLst>
                <a:cxn ang="T8">
                  <a:pos x="T0" y="T1"/>
                </a:cxn>
                <a:cxn ang="T9">
                  <a:pos x="T2" y="T3"/>
                </a:cxn>
                <a:cxn ang="T10">
                  <a:pos x="T4" y="T5"/>
                </a:cxn>
                <a:cxn ang="T11">
                  <a:pos x="T6" y="T7"/>
                </a:cxn>
              </a:cxnLst>
              <a:rect l="T12" t="T13" r="T14" b="T15"/>
              <a:pathLst>
                <a:path w="141" h="40">
                  <a:moveTo>
                    <a:pt x="141" y="14"/>
                  </a:moveTo>
                  <a:lnTo>
                    <a:pt x="139" y="0"/>
                  </a:lnTo>
                  <a:lnTo>
                    <a:pt x="0" y="40"/>
                  </a:lnTo>
                  <a:lnTo>
                    <a:pt x="141" y="14"/>
                  </a:lnTo>
                </a:path>
              </a:pathLst>
            </a:custGeom>
            <a:noFill/>
            <a:ln w="0">
              <a:solidFill>
                <a:srgbClr val="000000"/>
              </a:solidFill>
              <a:prstDash val="solid"/>
              <a:round/>
              <a:headEnd/>
              <a:tailEnd/>
            </a:ln>
          </p:spPr>
          <p:txBody>
            <a:bodyPr/>
            <a:lstStyle/>
            <a:p>
              <a:endParaRPr lang="en-US"/>
            </a:p>
          </p:txBody>
        </p:sp>
        <p:sp>
          <p:nvSpPr>
            <p:cNvPr id="384" name="Freeform 382">
              <a:extLst>
                <a:ext uri="{FF2B5EF4-FFF2-40B4-BE49-F238E27FC236}">
                  <a16:creationId xmlns:a16="http://schemas.microsoft.com/office/drawing/2014/main" id="{3070EB9D-7472-4131-8776-93C5B2D32AE2}"/>
                </a:ext>
              </a:extLst>
            </p:cNvPr>
            <p:cNvSpPr>
              <a:spLocks/>
            </p:cNvSpPr>
            <p:nvPr/>
          </p:nvSpPr>
          <p:spPr bwMode="auto">
            <a:xfrm>
              <a:off x="601" y="3643"/>
              <a:ext cx="23" cy="10"/>
            </a:xfrm>
            <a:custGeom>
              <a:avLst/>
              <a:gdLst>
                <a:gd name="T0" fmla="*/ 139 w 139"/>
                <a:gd name="T1" fmla="*/ 12 h 52"/>
                <a:gd name="T2" fmla="*/ 135 w 139"/>
                <a:gd name="T3" fmla="*/ 0 h 52"/>
                <a:gd name="T4" fmla="*/ 0 w 139"/>
                <a:gd name="T5" fmla="*/ 52 h 52"/>
                <a:gd name="T6" fmla="*/ 139 w 139"/>
                <a:gd name="T7" fmla="*/ 12 h 52"/>
                <a:gd name="T8" fmla="*/ 0 60000 65536"/>
                <a:gd name="T9" fmla="*/ 0 60000 65536"/>
                <a:gd name="T10" fmla="*/ 0 60000 65536"/>
                <a:gd name="T11" fmla="*/ 0 60000 65536"/>
                <a:gd name="T12" fmla="*/ 0 w 139"/>
                <a:gd name="T13" fmla="*/ 0 h 52"/>
                <a:gd name="T14" fmla="*/ 139 w 139"/>
                <a:gd name="T15" fmla="*/ 52 h 52"/>
              </a:gdLst>
              <a:ahLst/>
              <a:cxnLst>
                <a:cxn ang="T8">
                  <a:pos x="T0" y="T1"/>
                </a:cxn>
                <a:cxn ang="T9">
                  <a:pos x="T2" y="T3"/>
                </a:cxn>
                <a:cxn ang="T10">
                  <a:pos x="T4" y="T5"/>
                </a:cxn>
                <a:cxn ang="T11">
                  <a:pos x="T6" y="T7"/>
                </a:cxn>
              </a:cxnLst>
              <a:rect l="T12" t="T13" r="T14" b="T15"/>
              <a:pathLst>
                <a:path w="139" h="52">
                  <a:moveTo>
                    <a:pt x="139" y="12"/>
                  </a:moveTo>
                  <a:lnTo>
                    <a:pt x="135" y="0"/>
                  </a:lnTo>
                  <a:lnTo>
                    <a:pt x="0" y="52"/>
                  </a:lnTo>
                  <a:lnTo>
                    <a:pt x="139" y="12"/>
                  </a:lnTo>
                  <a:close/>
                </a:path>
              </a:pathLst>
            </a:custGeom>
            <a:solidFill>
              <a:srgbClr val="000000"/>
            </a:solidFill>
            <a:ln w="9525">
              <a:noFill/>
              <a:round/>
              <a:headEnd/>
              <a:tailEnd/>
            </a:ln>
          </p:spPr>
          <p:txBody>
            <a:bodyPr/>
            <a:lstStyle/>
            <a:p>
              <a:endParaRPr lang="en-US"/>
            </a:p>
          </p:txBody>
        </p:sp>
        <p:sp>
          <p:nvSpPr>
            <p:cNvPr id="385" name="Freeform 383">
              <a:extLst>
                <a:ext uri="{FF2B5EF4-FFF2-40B4-BE49-F238E27FC236}">
                  <a16:creationId xmlns:a16="http://schemas.microsoft.com/office/drawing/2014/main" id="{55C97C55-1FB0-461F-945B-E28FEBFCB0AB}"/>
                </a:ext>
              </a:extLst>
            </p:cNvPr>
            <p:cNvSpPr>
              <a:spLocks/>
            </p:cNvSpPr>
            <p:nvPr/>
          </p:nvSpPr>
          <p:spPr bwMode="auto">
            <a:xfrm>
              <a:off x="601" y="3643"/>
              <a:ext cx="23" cy="10"/>
            </a:xfrm>
            <a:custGeom>
              <a:avLst/>
              <a:gdLst>
                <a:gd name="T0" fmla="*/ 139 w 139"/>
                <a:gd name="T1" fmla="*/ 12 h 52"/>
                <a:gd name="T2" fmla="*/ 135 w 139"/>
                <a:gd name="T3" fmla="*/ 0 h 52"/>
                <a:gd name="T4" fmla="*/ 0 w 139"/>
                <a:gd name="T5" fmla="*/ 52 h 52"/>
                <a:gd name="T6" fmla="*/ 139 w 139"/>
                <a:gd name="T7" fmla="*/ 12 h 52"/>
                <a:gd name="T8" fmla="*/ 0 60000 65536"/>
                <a:gd name="T9" fmla="*/ 0 60000 65536"/>
                <a:gd name="T10" fmla="*/ 0 60000 65536"/>
                <a:gd name="T11" fmla="*/ 0 60000 65536"/>
                <a:gd name="T12" fmla="*/ 0 w 139"/>
                <a:gd name="T13" fmla="*/ 0 h 52"/>
                <a:gd name="T14" fmla="*/ 139 w 139"/>
                <a:gd name="T15" fmla="*/ 52 h 52"/>
              </a:gdLst>
              <a:ahLst/>
              <a:cxnLst>
                <a:cxn ang="T8">
                  <a:pos x="T0" y="T1"/>
                </a:cxn>
                <a:cxn ang="T9">
                  <a:pos x="T2" y="T3"/>
                </a:cxn>
                <a:cxn ang="T10">
                  <a:pos x="T4" y="T5"/>
                </a:cxn>
                <a:cxn ang="T11">
                  <a:pos x="T6" y="T7"/>
                </a:cxn>
              </a:cxnLst>
              <a:rect l="T12" t="T13" r="T14" b="T15"/>
              <a:pathLst>
                <a:path w="139" h="52">
                  <a:moveTo>
                    <a:pt x="139" y="12"/>
                  </a:moveTo>
                  <a:lnTo>
                    <a:pt x="135" y="0"/>
                  </a:lnTo>
                  <a:lnTo>
                    <a:pt x="0" y="52"/>
                  </a:lnTo>
                  <a:lnTo>
                    <a:pt x="139" y="12"/>
                  </a:lnTo>
                </a:path>
              </a:pathLst>
            </a:custGeom>
            <a:noFill/>
            <a:ln w="0">
              <a:solidFill>
                <a:srgbClr val="000000"/>
              </a:solidFill>
              <a:prstDash val="solid"/>
              <a:round/>
              <a:headEnd/>
              <a:tailEnd/>
            </a:ln>
          </p:spPr>
          <p:txBody>
            <a:bodyPr/>
            <a:lstStyle/>
            <a:p>
              <a:endParaRPr lang="en-US"/>
            </a:p>
          </p:txBody>
        </p:sp>
        <p:sp>
          <p:nvSpPr>
            <p:cNvPr id="386" name="Freeform 384">
              <a:extLst>
                <a:ext uri="{FF2B5EF4-FFF2-40B4-BE49-F238E27FC236}">
                  <a16:creationId xmlns:a16="http://schemas.microsoft.com/office/drawing/2014/main" id="{23602E26-A366-44FD-9B5E-3CB95AE0890C}"/>
                </a:ext>
              </a:extLst>
            </p:cNvPr>
            <p:cNvSpPr>
              <a:spLocks/>
            </p:cNvSpPr>
            <p:nvPr/>
          </p:nvSpPr>
          <p:spPr bwMode="auto">
            <a:xfrm>
              <a:off x="601" y="3640"/>
              <a:ext cx="22" cy="13"/>
            </a:xfrm>
            <a:custGeom>
              <a:avLst/>
              <a:gdLst>
                <a:gd name="T0" fmla="*/ 135 w 135"/>
                <a:gd name="T1" fmla="*/ 13 h 65"/>
                <a:gd name="T2" fmla="*/ 131 w 135"/>
                <a:gd name="T3" fmla="*/ 0 h 65"/>
                <a:gd name="T4" fmla="*/ 0 w 135"/>
                <a:gd name="T5" fmla="*/ 65 h 65"/>
                <a:gd name="T6" fmla="*/ 135 w 135"/>
                <a:gd name="T7" fmla="*/ 13 h 65"/>
                <a:gd name="T8" fmla="*/ 0 60000 65536"/>
                <a:gd name="T9" fmla="*/ 0 60000 65536"/>
                <a:gd name="T10" fmla="*/ 0 60000 65536"/>
                <a:gd name="T11" fmla="*/ 0 60000 65536"/>
                <a:gd name="T12" fmla="*/ 0 w 135"/>
                <a:gd name="T13" fmla="*/ 0 h 65"/>
                <a:gd name="T14" fmla="*/ 135 w 135"/>
                <a:gd name="T15" fmla="*/ 65 h 65"/>
              </a:gdLst>
              <a:ahLst/>
              <a:cxnLst>
                <a:cxn ang="T8">
                  <a:pos x="T0" y="T1"/>
                </a:cxn>
                <a:cxn ang="T9">
                  <a:pos x="T2" y="T3"/>
                </a:cxn>
                <a:cxn ang="T10">
                  <a:pos x="T4" y="T5"/>
                </a:cxn>
                <a:cxn ang="T11">
                  <a:pos x="T6" y="T7"/>
                </a:cxn>
              </a:cxnLst>
              <a:rect l="T12" t="T13" r="T14" b="T15"/>
              <a:pathLst>
                <a:path w="135" h="65">
                  <a:moveTo>
                    <a:pt x="135" y="13"/>
                  </a:moveTo>
                  <a:lnTo>
                    <a:pt x="131" y="0"/>
                  </a:lnTo>
                  <a:lnTo>
                    <a:pt x="0" y="65"/>
                  </a:lnTo>
                  <a:lnTo>
                    <a:pt x="135" y="13"/>
                  </a:lnTo>
                  <a:close/>
                </a:path>
              </a:pathLst>
            </a:custGeom>
            <a:solidFill>
              <a:srgbClr val="000000"/>
            </a:solidFill>
            <a:ln w="9525">
              <a:noFill/>
              <a:round/>
              <a:headEnd/>
              <a:tailEnd/>
            </a:ln>
          </p:spPr>
          <p:txBody>
            <a:bodyPr/>
            <a:lstStyle/>
            <a:p>
              <a:endParaRPr lang="en-US"/>
            </a:p>
          </p:txBody>
        </p:sp>
        <p:sp>
          <p:nvSpPr>
            <p:cNvPr id="387" name="Freeform 385">
              <a:extLst>
                <a:ext uri="{FF2B5EF4-FFF2-40B4-BE49-F238E27FC236}">
                  <a16:creationId xmlns:a16="http://schemas.microsoft.com/office/drawing/2014/main" id="{16D44859-BE99-43BF-A0DB-EFDEFFFFA73C}"/>
                </a:ext>
              </a:extLst>
            </p:cNvPr>
            <p:cNvSpPr>
              <a:spLocks/>
            </p:cNvSpPr>
            <p:nvPr/>
          </p:nvSpPr>
          <p:spPr bwMode="auto">
            <a:xfrm>
              <a:off x="601" y="3640"/>
              <a:ext cx="22" cy="13"/>
            </a:xfrm>
            <a:custGeom>
              <a:avLst/>
              <a:gdLst>
                <a:gd name="T0" fmla="*/ 135 w 135"/>
                <a:gd name="T1" fmla="*/ 13 h 65"/>
                <a:gd name="T2" fmla="*/ 131 w 135"/>
                <a:gd name="T3" fmla="*/ 0 h 65"/>
                <a:gd name="T4" fmla="*/ 0 w 135"/>
                <a:gd name="T5" fmla="*/ 65 h 65"/>
                <a:gd name="T6" fmla="*/ 135 w 135"/>
                <a:gd name="T7" fmla="*/ 13 h 65"/>
                <a:gd name="T8" fmla="*/ 0 60000 65536"/>
                <a:gd name="T9" fmla="*/ 0 60000 65536"/>
                <a:gd name="T10" fmla="*/ 0 60000 65536"/>
                <a:gd name="T11" fmla="*/ 0 60000 65536"/>
                <a:gd name="T12" fmla="*/ 0 w 135"/>
                <a:gd name="T13" fmla="*/ 0 h 65"/>
                <a:gd name="T14" fmla="*/ 135 w 135"/>
                <a:gd name="T15" fmla="*/ 65 h 65"/>
              </a:gdLst>
              <a:ahLst/>
              <a:cxnLst>
                <a:cxn ang="T8">
                  <a:pos x="T0" y="T1"/>
                </a:cxn>
                <a:cxn ang="T9">
                  <a:pos x="T2" y="T3"/>
                </a:cxn>
                <a:cxn ang="T10">
                  <a:pos x="T4" y="T5"/>
                </a:cxn>
                <a:cxn ang="T11">
                  <a:pos x="T6" y="T7"/>
                </a:cxn>
              </a:cxnLst>
              <a:rect l="T12" t="T13" r="T14" b="T15"/>
              <a:pathLst>
                <a:path w="135" h="65">
                  <a:moveTo>
                    <a:pt x="135" y="13"/>
                  </a:moveTo>
                  <a:lnTo>
                    <a:pt x="131" y="0"/>
                  </a:lnTo>
                  <a:lnTo>
                    <a:pt x="0" y="65"/>
                  </a:lnTo>
                  <a:lnTo>
                    <a:pt x="135" y="13"/>
                  </a:lnTo>
                </a:path>
              </a:pathLst>
            </a:custGeom>
            <a:noFill/>
            <a:ln w="0">
              <a:solidFill>
                <a:srgbClr val="000000"/>
              </a:solidFill>
              <a:prstDash val="solid"/>
              <a:round/>
              <a:headEnd/>
              <a:tailEnd/>
            </a:ln>
          </p:spPr>
          <p:txBody>
            <a:bodyPr/>
            <a:lstStyle/>
            <a:p>
              <a:endParaRPr lang="en-US"/>
            </a:p>
          </p:txBody>
        </p:sp>
        <p:sp>
          <p:nvSpPr>
            <p:cNvPr id="388" name="Freeform 386">
              <a:extLst>
                <a:ext uri="{FF2B5EF4-FFF2-40B4-BE49-F238E27FC236}">
                  <a16:creationId xmlns:a16="http://schemas.microsoft.com/office/drawing/2014/main" id="{70F86061-90E1-4687-808C-5964E876FC1E}"/>
                </a:ext>
              </a:extLst>
            </p:cNvPr>
            <p:cNvSpPr>
              <a:spLocks/>
            </p:cNvSpPr>
            <p:nvPr/>
          </p:nvSpPr>
          <p:spPr bwMode="auto">
            <a:xfrm>
              <a:off x="601" y="3638"/>
              <a:ext cx="22" cy="15"/>
            </a:xfrm>
            <a:custGeom>
              <a:avLst/>
              <a:gdLst>
                <a:gd name="T0" fmla="*/ 131 w 131"/>
                <a:gd name="T1" fmla="*/ 12 h 77"/>
                <a:gd name="T2" fmla="*/ 126 w 131"/>
                <a:gd name="T3" fmla="*/ 0 h 77"/>
                <a:gd name="T4" fmla="*/ 0 w 131"/>
                <a:gd name="T5" fmla="*/ 77 h 77"/>
                <a:gd name="T6" fmla="*/ 131 w 131"/>
                <a:gd name="T7" fmla="*/ 12 h 77"/>
                <a:gd name="T8" fmla="*/ 0 60000 65536"/>
                <a:gd name="T9" fmla="*/ 0 60000 65536"/>
                <a:gd name="T10" fmla="*/ 0 60000 65536"/>
                <a:gd name="T11" fmla="*/ 0 60000 65536"/>
                <a:gd name="T12" fmla="*/ 0 w 131"/>
                <a:gd name="T13" fmla="*/ 0 h 77"/>
                <a:gd name="T14" fmla="*/ 131 w 131"/>
                <a:gd name="T15" fmla="*/ 77 h 77"/>
              </a:gdLst>
              <a:ahLst/>
              <a:cxnLst>
                <a:cxn ang="T8">
                  <a:pos x="T0" y="T1"/>
                </a:cxn>
                <a:cxn ang="T9">
                  <a:pos x="T2" y="T3"/>
                </a:cxn>
                <a:cxn ang="T10">
                  <a:pos x="T4" y="T5"/>
                </a:cxn>
                <a:cxn ang="T11">
                  <a:pos x="T6" y="T7"/>
                </a:cxn>
              </a:cxnLst>
              <a:rect l="T12" t="T13" r="T14" b="T15"/>
              <a:pathLst>
                <a:path w="131" h="77">
                  <a:moveTo>
                    <a:pt x="131" y="12"/>
                  </a:moveTo>
                  <a:lnTo>
                    <a:pt x="126" y="0"/>
                  </a:lnTo>
                  <a:lnTo>
                    <a:pt x="0" y="77"/>
                  </a:lnTo>
                  <a:lnTo>
                    <a:pt x="131" y="12"/>
                  </a:lnTo>
                  <a:close/>
                </a:path>
              </a:pathLst>
            </a:custGeom>
            <a:solidFill>
              <a:srgbClr val="000000"/>
            </a:solidFill>
            <a:ln w="9525">
              <a:noFill/>
              <a:round/>
              <a:headEnd/>
              <a:tailEnd/>
            </a:ln>
          </p:spPr>
          <p:txBody>
            <a:bodyPr/>
            <a:lstStyle/>
            <a:p>
              <a:endParaRPr lang="en-US"/>
            </a:p>
          </p:txBody>
        </p:sp>
        <p:sp>
          <p:nvSpPr>
            <p:cNvPr id="389" name="Freeform 387">
              <a:extLst>
                <a:ext uri="{FF2B5EF4-FFF2-40B4-BE49-F238E27FC236}">
                  <a16:creationId xmlns:a16="http://schemas.microsoft.com/office/drawing/2014/main" id="{CB049C13-4E4C-4AFD-8B1D-32A84CEBD135}"/>
                </a:ext>
              </a:extLst>
            </p:cNvPr>
            <p:cNvSpPr>
              <a:spLocks/>
            </p:cNvSpPr>
            <p:nvPr/>
          </p:nvSpPr>
          <p:spPr bwMode="auto">
            <a:xfrm>
              <a:off x="601" y="3638"/>
              <a:ext cx="22" cy="15"/>
            </a:xfrm>
            <a:custGeom>
              <a:avLst/>
              <a:gdLst>
                <a:gd name="T0" fmla="*/ 131 w 131"/>
                <a:gd name="T1" fmla="*/ 12 h 77"/>
                <a:gd name="T2" fmla="*/ 126 w 131"/>
                <a:gd name="T3" fmla="*/ 0 h 77"/>
                <a:gd name="T4" fmla="*/ 0 w 131"/>
                <a:gd name="T5" fmla="*/ 77 h 77"/>
                <a:gd name="T6" fmla="*/ 131 w 131"/>
                <a:gd name="T7" fmla="*/ 12 h 77"/>
                <a:gd name="T8" fmla="*/ 0 60000 65536"/>
                <a:gd name="T9" fmla="*/ 0 60000 65536"/>
                <a:gd name="T10" fmla="*/ 0 60000 65536"/>
                <a:gd name="T11" fmla="*/ 0 60000 65536"/>
                <a:gd name="T12" fmla="*/ 0 w 131"/>
                <a:gd name="T13" fmla="*/ 0 h 77"/>
                <a:gd name="T14" fmla="*/ 131 w 131"/>
                <a:gd name="T15" fmla="*/ 77 h 77"/>
              </a:gdLst>
              <a:ahLst/>
              <a:cxnLst>
                <a:cxn ang="T8">
                  <a:pos x="T0" y="T1"/>
                </a:cxn>
                <a:cxn ang="T9">
                  <a:pos x="T2" y="T3"/>
                </a:cxn>
                <a:cxn ang="T10">
                  <a:pos x="T4" y="T5"/>
                </a:cxn>
                <a:cxn ang="T11">
                  <a:pos x="T6" y="T7"/>
                </a:cxn>
              </a:cxnLst>
              <a:rect l="T12" t="T13" r="T14" b="T15"/>
              <a:pathLst>
                <a:path w="131" h="77">
                  <a:moveTo>
                    <a:pt x="131" y="12"/>
                  </a:moveTo>
                  <a:lnTo>
                    <a:pt x="126" y="0"/>
                  </a:lnTo>
                  <a:lnTo>
                    <a:pt x="0" y="77"/>
                  </a:lnTo>
                  <a:lnTo>
                    <a:pt x="131" y="12"/>
                  </a:lnTo>
                </a:path>
              </a:pathLst>
            </a:custGeom>
            <a:noFill/>
            <a:ln w="0">
              <a:solidFill>
                <a:srgbClr val="000000"/>
              </a:solidFill>
              <a:prstDash val="solid"/>
              <a:round/>
              <a:headEnd/>
              <a:tailEnd/>
            </a:ln>
          </p:spPr>
          <p:txBody>
            <a:bodyPr/>
            <a:lstStyle/>
            <a:p>
              <a:endParaRPr lang="en-US"/>
            </a:p>
          </p:txBody>
        </p:sp>
        <p:sp>
          <p:nvSpPr>
            <p:cNvPr id="390" name="Freeform 388">
              <a:extLst>
                <a:ext uri="{FF2B5EF4-FFF2-40B4-BE49-F238E27FC236}">
                  <a16:creationId xmlns:a16="http://schemas.microsoft.com/office/drawing/2014/main" id="{FEB9154C-08D0-4727-83B6-66EB9ADFF5F3}"/>
                </a:ext>
              </a:extLst>
            </p:cNvPr>
            <p:cNvSpPr>
              <a:spLocks/>
            </p:cNvSpPr>
            <p:nvPr/>
          </p:nvSpPr>
          <p:spPr bwMode="auto">
            <a:xfrm>
              <a:off x="601" y="3636"/>
              <a:ext cx="21" cy="17"/>
            </a:xfrm>
            <a:custGeom>
              <a:avLst/>
              <a:gdLst>
                <a:gd name="T0" fmla="*/ 126 w 126"/>
                <a:gd name="T1" fmla="*/ 10 h 87"/>
                <a:gd name="T2" fmla="*/ 119 w 126"/>
                <a:gd name="T3" fmla="*/ 0 h 87"/>
                <a:gd name="T4" fmla="*/ 0 w 126"/>
                <a:gd name="T5" fmla="*/ 87 h 87"/>
                <a:gd name="T6" fmla="*/ 126 w 126"/>
                <a:gd name="T7" fmla="*/ 10 h 87"/>
                <a:gd name="T8" fmla="*/ 0 60000 65536"/>
                <a:gd name="T9" fmla="*/ 0 60000 65536"/>
                <a:gd name="T10" fmla="*/ 0 60000 65536"/>
                <a:gd name="T11" fmla="*/ 0 60000 65536"/>
                <a:gd name="T12" fmla="*/ 0 w 126"/>
                <a:gd name="T13" fmla="*/ 0 h 87"/>
                <a:gd name="T14" fmla="*/ 126 w 126"/>
                <a:gd name="T15" fmla="*/ 87 h 87"/>
              </a:gdLst>
              <a:ahLst/>
              <a:cxnLst>
                <a:cxn ang="T8">
                  <a:pos x="T0" y="T1"/>
                </a:cxn>
                <a:cxn ang="T9">
                  <a:pos x="T2" y="T3"/>
                </a:cxn>
                <a:cxn ang="T10">
                  <a:pos x="T4" y="T5"/>
                </a:cxn>
                <a:cxn ang="T11">
                  <a:pos x="T6" y="T7"/>
                </a:cxn>
              </a:cxnLst>
              <a:rect l="T12" t="T13" r="T14" b="T15"/>
              <a:pathLst>
                <a:path w="126" h="87">
                  <a:moveTo>
                    <a:pt x="126" y="10"/>
                  </a:moveTo>
                  <a:lnTo>
                    <a:pt x="119" y="0"/>
                  </a:lnTo>
                  <a:lnTo>
                    <a:pt x="0" y="87"/>
                  </a:lnTo>
                  <a:lnTo>
                    <a:pt x="126" y="10"/>
                  </a:lnTo>
                  <a:close/>
                </a:path>
              </a:pathLst>
            </a:custGeom>
            <a:solidFill>
              <a:srgbClr val="000000"/>
            </a:solidFill>
            <a:ln w="9525">
              <a:noFill/>
              <a:round/>
              <a:headEnd/>
              <a:tailEnd/>
            </a:ln>
          </p:spPr>
          <p:txBody>
            <a:bodyPr/>
            <a:lstStyle/>
            <a:p>
              <a:endParaRPr lang="en-US"/>
            </a:p>
          </p:txBody>
        </p:sp>
        <p:sp>
          <p:nvSpPr>
            <p:cNvPr id="391" name="Freeform 389">
              <a:extLst>
                <a:ext uri="{FF2B5EF4-FFF2-40B4-BE49-F238E27FC236}">
                  <a16:creationId xmlns:a16="http://schemas.microsoft.com/office/drawing/2014/main" id="{37435308-2B08-4FD7-8110-A7E11FB332DA}"/>
                </a:ext>
              </a:extLst>
            </p:cNvPr>
            <p:cNvSpPr>
              <a:spLocks/>
            </p:cNvSpPr>
            <p:nvPr/>
          </p:nvSpPr>
          <p:spPr bwMode="auto">
            <a:xfrm>
              <a:off x="601" y="3636"/>
              <a:ext cx="21" cy="17"/>
            </a:xfrm>
            <a:custGeom>
              <a:avLst/>
              <a:gdLst>
                <a:gd name="T0" fmla="*/ 126 w 126"/>
                <a:gd name="T1" fmla="*/ 10 h 87"/>
                <a:gd name="T2" fmla="*/ 119 w 126"/>
                <a:gd name="T3" fmla="*/ 0 h 87"/>
                <a:gd name="T4" fmla="*/ 0 w 126"/>
                <a:gd name="T5" fmla="*/ 87 h 87"/>
                <a:gd name="T6" fmla="*/ 126 w 126"/>
                <a:gd name="T7" fmla="*/ 10 h 87"/>
                <a:gd name="T8" fmla="*/ 0 60000 65536"/>
                <a:gd name="T9" fmla="*/ 0 60000 65536"/>
                <a:gd name="T10" fmla="*/ 0 60000 65536"/>
                <a:gd name="T11" fmla="*/ 0 60000 65536"/>
                <a:gd name="T12" fmla="*/ 0 w 126"/>
                <a:gd name="T13" fmla="*/ 0 h 87"/>
                <a:gd name="T14" fmla="*/ 126 w 126"/>
                <a:gd name="T15" fmla="*/ 87 h 87"/>
              </a:gdLst>
              <a:ahLst/>
              <a:cxnLst>
                <a:cxn ang="T8">
                  <a:pos x="T0" y="T1"/>
                </a:cxn>
                <a:cxn ang="T9">
                  <a:pos x="T2" y="T3"/>
                </a:cxn>
                <a:cxn ang="T10">
                  <a:pos x="T4" y="T5"/>
                </a:cxn>
                <a:cxn ang="T11">
                  <a:pos x="T6" y="T7"/>
                </a:cxn>
              </a:cxnLst>
              <a:rect l="T12" t="T13" r="T14" b="T15"/>
              <a:pathLst>
                <a:path w="126" h="87">
                  <a:moveTo>
                    <a:pt x="126" y="10"/>
                  </a:moveTo>
                  <a:lnTo>
                    <a:pt x="119" y="0"/>
                  </a:lnTo>
                  <a:lnTo>
                    <a:pt x="0" y="87"/>
                  </a:lnTo>
                  <a:lnTo>
                    <a:pt x="126" y="10"/>
                  </a:lnTo>
                </a:path>
              </a:pathLst>
            </a:custGeom>
            <a:noFill/>
            <a:ln w="0">
              <a:solidFill>
                <a:srgbClr val="000000"/>
              </a:solidFill>
              <a:prstDash val="solid"/>
              <a:round/>
              <a:headEnd/>
              <a:tailEnd/>
            </a:ln>
          </p:spPr>
          <p:txBody>
            <a:bodyPr/>
            <a:lstStyle/>
            <a:p>
              <a:endParaRPr lang="en-US"/>
            </a:p>
          </p:txBody>
        </p:sp>
        <p:sp>
          <p:nvSpPr>
            <p:cNvPr id="392" name="Freeform 390">
              <a:extLst>
                <a:ext uri="{FF2B5EF4-FFF2-40B4-BE49-F238E27FC236}">
                  <a16:creationId xmlns:a16="http://schemas.microsoft.com/office/drawing/2014/main" id="{142EF567-0765-4FC8-A4FF-3E250BFE0FB8}"/>
                </a:ext>
              </a:extLst>
            </p:cNvPr>
            <p:cNvSpPr>
              <a:spLocks/>
            </p:cNvSpPr>
            <p:nvPr/>
          </p:nvSpPr>
          <p:spPr bwMode="auto">
            <a:xfrm>
              <a:off x="601" y="3633"/>
              <a:ext cx="20" cy="20"/>
            </a:xfrm>
            <a:custGeom>
              <a:avLst/>
              <a:gdLst>
                <a:gd name="T0" fmla="*/ 119 w 119"/>
                <a:gd name="T1" fmla="*/ 11 h 98"/>
                <a:gd name="T2" fmla="*/ 113 w 119"/>
                <a:gd name="T3" fmla="*/ 0 h 98"/>
                <a:gd name="T4" fmla="*/ 0 w 119"/>
                <a:gd name="T5" fmla="*/ 98 h 98"/>
                <a:gd name="T6" fmla="*/ 119 w 119"/>
                <a:gd name="T7" fmla="*/ 11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119" y="11"/>
                  </a:moveTo>
                  <a:lnTo>
                    <a:pt x="113" y="0"/>
                  </a:lnTo>
                  <a:lnTo>
                    <a:pt x="0" y="98"/>
                  </a:lnTo>
                  <a:lnTo>
                    <a:pt x="119" y="11"/>
                  </a:lnTo>
                  <a:close/>
                </a:path>
              </a:pathLst>
            </a:custGeom>
            <a:solidFill>
              <a:srgbClr val="000000"/>
            </a:solidFill>
            <a:ln w="9525">
              <a:noFill/>
              <a:round/>
              <a:headEnd/>
              <a:tailEnd/>
            </a:ln>
          </p:spPr>
          <p:txBody>
            <a:bodyPr/>
            <a:lstStyle/>
            <a:p>
              <a:endParaRPr lang="en-US"/>
            </a:p>
          </p:txBody>
        </p:sp>
        <p:sp>
          <p:nvSpPr>
            <p:cNvPr id="393" name="Freeform 391">
              <a:extLst>
                <a:ext uri="{FF2B5EF4-FFF2-40B4-BE49-F238E27FC236}">
                  <a16:creationId xmlns:a16="http://schemas.microsoft.com/office/drawing/2014/main" id="{5226E929-8020-4DFA-B2C9-E0484A878856}"/>
                </a:ext>
              </a:extLst>
            </p:cNvPr>
            <p:cNvSpPr>
              <a:spLocks/>
            </p:cNvSpPr>
            <p:nvPr/>
          </p:nvSpPr>
          <p:spPr bwMode="auto">
            <a:xfrm>
              <a:off x="601" y="3633"/>
              <a:ext cx="20" cy="20"/>
            </a:xfrm>
            <a:custGeom>
              <a:avLst/>
              <a:gdLst>
                <a:gd name="T0" fmla="*/ 119 w 119"/>
                <a:gd name="T1" fmla="*/ 11 h 98"/>
                <a:gd name="T2" fmla="*/ 113 w 119"/>
                <a:gd name="T3" fmla="*/ 0 h 98"/>
                <a:gd name="T4" fmla="*/ 0 w 119"/>
                <a:gd name="T5" fmla="*/ 98 h 98"/>
                <a:gd name="T6" fmla="*/ 119 w 119"/>
                <a:gd name="T7" fmla="*/ 11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119" y="11"/>
                  </a:moveTo>
                  <a:lnTo>
                    <a:pt x="113" y="0"/>
                  </a:lnTo>
                  <a:lnTo>
                    <a:pt x="0" y="98"/>
                  </a:lnTo>
                  <a:lnTo>
                    <a:pt x="119" y="11"/>
                  </a:lnTo>
                </a:path>
              </a:pathLst>
            </a:custGeom>
            <a:noFill/>
            <a:ln w="0">
              <a:solidFill>
                <a:srgbClr val="000000"/>
              </a:solidFill>
              <a:prstDash val="solid"/>
              <a:round/>
              <a:headEnd/>
              <a:tailEnd/>
            </a:ln>
          </p:spPr>
          <p:txBody>
            <a:bodyPr/>
            <a:lstStyle/>
            <a:p>
              <a:endParaRPr lang="en-US"/>
            </a:p>
          </p:txBody>
        </p:sp>
        <p:sp>
          <p:nvSpPr>
            <p:cNvPr id="394" name="Freeform 392">
              <a:extLst>
                <a:ext uri="{FF2B5EF4-FFF2-40B4-BE49-F238E27FC236}">
                  <a16:creationId xmlns:a16="http://schemas.microsoft.com/office/drawing/2014/main" id="{5052C58D-1344-40F1-8161-87269F66DC6A}"/>
                </a:ext>
              </a:extLst>
            </p:cNvPr>
            <p:cNvSpPr>
              <a:spLocks/>
            </p:cNvSpPr>
            <p:nvPr/>
          </p:nvSpPr>
          <p:spPr bwMode="auto">
            <a:xfrm>
              <a:off x="601" y="3631"/>
              <a:ext cx="19" cy="22"/>
            </a:xfrm>
            <a:custGeom>
              <a:avLst/>
              <a:gdLst>
                <a:gd name="T0" fmla="*/ 113 w 113"/>
                <a:gd name="T1" fmla="*/ 11 h 109"/>
                <a:gd name="T2" fmla="*/ 106 w 113"/>
                <a:gd name="T3" fmla="*/ 0 h 109"/>
                <a:gd name="T4" fmla="*/ 0 w 113"/>
                <a:gd name="T5" fmla="*/ 109 h 109"/>
                <a:gd name="T6" fmla="*/ 113 w 113"/>
                <a:gd name="T7" fmla="*/ 11 h 109"/>
                <a:gd name="T8" fmla="*/ 0 60000 65536"/>
                <a:gd name="T9" fmla="*/ 0 60000 65536"/>
                <a:gd name="T10" fmla="*/ 0 60000 65536"/>
                <a:gd name="T11" fmla="*/ 0 60000 65536"/>
                <a:gd name="T12" fmla="*/ 0 w 113"/>
                <a:gd name="T13" fmla="*/ 0 h 109"/>
                <a:gd name="T14" fmla="*/ 113 w 113"/>
                <a:gd name="T15" fmla="*/ 109 h 109"/>
              </a:gdLst>
              <a:ahLst/>
              <a:cxnLst>
                <a:cxn ang="T8">
                  <a:pos x="T0" y="T1"/>
                </a:cxn>
                <a:cxn ang="T9">
                  <a:pos x="T2" y="T3"/>
                </a:cxn>
                <a:cxn ang="T10">
                  <a:pos x="T4" y="T5"/>
                </a:cxn>
                <a:cxn ang="T11">
                  <a:pos x="T6" y="T7"/>
                </a:cxn>
              </a:cxnLst>
              <a:rect l="T12" t="T13" r="T14" b="T15"/>
              <a:pathLst>
                <a:path w="113" h="109">
                  <a:moveTo>
                    <a:pt x="113" y="11"/>
                  </a:moveTo>
                  <a:lnTo>
                    <a:pt x="106" y="0"/>
                  </a:lnTo>
                  <a:lnTo>
                    <a:pt x="0" y="109"/>
                  </a:lnTo>
                  <a:lnTo>
                    <a:pt x="113" y="11"/>
                  </a:lnTo>
                  <a:close/>
                </a:path>
              </a:pathLst>
            </a:custGeom>
            <a:solidFill>
              <a:srgbClr val="000000"/>
            </a:solidFill>
            <a:ln w="9525">
              <a:noFill/>
              <a:round/>
              <a:headEnd/>
              <a:tailEnd/>
            </a:ln>
          </p:spPr>
          <p:txBody>
            <a:bodyPr/>
            <a:lstStyle/>
            <a:p>
              <a:endParaRPr lang="en-US"/>
            </a:p>
          </p:txBody>
        </p:sp>
        <p:sp>
          <p:nvSpPr>
            <p:cNvPr id="395" name="Freeform 393">
              <a:extLst>
                <a:ext uri="{FF2B5EF4-FFF2-40B4-BE49-F238E27FC236}">
                  <a16:creationId xmlns:a16="http://schemas.microsoft.com/office/drawing/2014/main" id="{66314E01-3C4E-48BE-97B8-92859F10668A}"/>
                </a:ext>
              </a:extLst>
            </p:cNvPr>
            <p:cNvSpPr>
              <a:spLocks/>
            </p:cNvSpPr>
            <p:nvPr/>
          </p:nvSpPr>
          <p:spPr bwMode="auto">
            <a:xfrm>
              <a:off x="601" y="3631"/>
              <a:ext cx="19" cy="22"/>
            </a:xfrm>
            <a:custGeom>
              <a:avLst/>
              <a:gdLst>
                <a:gd name="T0" fmla="*/ 113 w 113"/>
                <a:gd name="T1" fmla="*/ 11 h 109"/>
                <a:gd name="T2" fmla="*/ 106 w 113"/>
                <a:gd name="T3" fmla="*/ 0 h 109"/>
                <a:gd name="T4" fmla="*/ 0 w 113"/>
                <a:gd name="T5" fmla="*/ 109 h 109"/>
                <a:gd name="T6" fmla="*/ 113 w 113"/>
                <a:gd name="T7" fmla="*/ 11 h 109"/>
                <a:gd name="T8" fmla="*/ 0 60000 65536"/>
                <a:gd name="T9" fmla="*/ 0 60000 65536"/>
                <a:gd name="T10" fmla="*/ 0 60000 65536"/>
                <a:gd name="T11" fmla="*/ 0 60000 65536"/>
                <a:gd name="T12" fmla="*/ 0 w 113"/>
                <a:gd name="T13" fmla="*/ 0 h 109"/>
                <a:gd name="T14" fmla="*/ 113 w 113"/>
                <a:gd name="T15" fmla="*/ 109 h 109"/>
              </a:gdLst>
              <a:ahLst/>
              <a:cxnLst>
                <a:cxn ang="T8">
                  <a:pos x="T0" y="T1"/>
                </a:cxn>
                <a:cxn ang="T9">
                  <a:pos x="T2" y="T3"/>
                </a:cxn>
                <a:cxn ang="T10">
                  <a:pos x="T4" y="T5"/>
                </a:cxn>
                <a:cxn ang="T11">
                  <a:pos x="T6" y="T7"/>
                </a:cxn>
              </a:cxnLst>
              <a:rect l="T12" t="T13" r="T14" b="T15"/>
              <a:pathLst>
                <a:path w="113" h="109">
                  <a:moveTo>
                    <a:pt x="113" y="11"/>
                  </a:moveTo>
                  <a:lnTo>
                    <a:pt x="106" y="0"/>
                  </a:lnTo>
                  <a:lnTo>
                    <a:pt x="0" y="109"/>
                  </a:lnTo>
                  <a:lnTo>
                    <a:pt x="113" y="11"/>
                  </a:lnTo>
                </a:path>
              </a:pathLst>
            </a:custGeom>
            <a:noFill/>
            <a:ln w="0">
              <a:solidFill>
                <a:srgbClr val="000000"/>
              </a:solidFill>
              <a:prstDash val="solid"/>
              <a:round/>
              <a:headEnd/>
              <a:tailEnd/>
            </a:ln>
          </p:spPr>
          <p:txBody>
            <a:bodyPr/>
            <a:lstStyle/>
            <a:p>
              <a:endParaRPr lang="en-US"/>
            </a:p>
          </p:txBody>
        </p:sp>
        <p:sp>
          <p:nvSpPr>
            <p:cNvPr id="396" name="Freeform 394">
              <a:extLst>
                <a:ext uri="{FF2B5EF4-FFF2-40B4-BE49-F238E27FC236}">
                  <a16:creationId xmlns:a16="http://schemas.microsoft.com/office/drawing/2014/main" id="{96FF313D-61C7-4F65-BDF1-B10D082CA091}"/>
                </a:ext>
              </a:extLst>
            </p:cNvPr>
            <p:cNvSpPr>
              <a:spLocks/>
            </p:cNvSpPr>
            <p:nvPr/>
          </p:nvSpPr>
          <p:spPr bwMode="auto">
            <a:xfrm>
              <a:off x="601" y="3630"/>
              <a:ext cx="17" cy="23"/>
            </a:xfrm>
            <a:custGeom>
              <a:avLst/>
              <a:gdLst>
                <a:gd name="T0" fmla="*/ 106 w 106"/>
                <a:gd name="T1" fmla="*/ 8 h 117"/>
                <a:gd name="T2" fmla="*/ 97 w 106"/>
                <a:gd name="T3" fmla="*/ 0 h 117"/>
                <a:gd name="T4" fmla="*/ 0 w 106"/>
                <a:gd name="T5" fmla="*/ 117 h 117"/>
                <a:gd name="T6" fmla="*/ 106 w 106"/>
                <a:gd name="T7" fmla="*/ 8 h 117"/>
                <a:gd name="T8" fmla="*/ 0 60000 65536"/>
                <a:gd name="T9" fmla="*/ 0 60000 65536"/>
                <a:gd name="T10" fmla="*/ 0 60000 65536"/>
                <a:gd name="T11" fmla="*/ 0 60000 65536"/>
                <a:gd name="T12" fmla="*/ 0 w 106"/>
                <a:gd name="T13" fmla="*/ 0 h 117"/>
                <a:gd name="T14" fmla="*/ 106 w 106"/>
                <a:gd name="T15" fmla="*/ 117 h 117"/>
              </a:gdLst>
              <a:ahLst/>
              <a:cxnLst>
                <a:cxn ang="T8">
                  <a:pos x="T0" y="T1"/>
                </a:cxn>
                <a:cxn ang="T9">
                  <a:pos x="T2" y="T3"/>
                </a:cxn>
                <a:cxn ang="T10">
                  <a:pos x="T4" y="T5"/>
                </a:cxn>
                <a:cxn ang="T11">
                  <a:pos x="T6" y="T7"/>
                </a:cxn>
              </a:cxnLst>
              <a:rect l="T12" t="T13" r="T14" b="T15"/>
              <a:pathLst>
                <a:path w="106" h="117">
                  <a:moveTo>
                    <a:pt x="106" y="8"/>
                  </a:moveTo>
                  <a:lnTo>
                    <a:pt x="97" y="0"/>
                  </a:lnTo>
                  <a:lnTo>
                    <a:pt x="0" y="117"/>
                  </a:lnTo>
                  <a:lnTo>
                    <a:pt x="106" y="8"/>
                  </a:lnTo>
                  <a:close/>
                </a:path>
              </a:pathLst>
            </a:custGeom>
            <a:solidFill>
              <a:srgbClr val="000000"/>
            </a:solidFill>
            <a:ln w="9525">
              <a:noFill/>
              <a:round/>
              <a:headEnd/>
              <a:tailEnd/>
            </a:ln>
          </p:spPr>
          <p:txBody>
            <a:bodyPr/>
            <a:lstStyle/>
            <a:p>
              <a:endParaRPr lang="en-US"/>
            </a:p>
          </p:txBody>
        </p:sp>
        <p:sp>
          <p:nvSpPr>
            <p:cNvPr id="397" name="Freeform 395">
              <a:extLst>
                <a:ext uri="{FF2B5EF4-FFF2-40B4-BE49-F238E27FC236}">
                  <a16:creationId xmlns:a16="http://schemas.microsoft.com/office/drawing/2014/main" id="{99A9A705-805A-4B5C-B24C-A41DA8C808FC}"/>
                </a:ext>
              </a:extLst>
            </p:cNvPr>
            <p:cNvSpPr>
              <a:spLocks/>
            </p:cNvSpPr>
            <p:nvPr/>
          </p:nvSpPr>
          <p:spPr bwMode="auto">
            <a:xfrm>
              <a:off x="601" y="3630"/>
              <a:ext cx="17" cy="23"/>
            </a:xfrm>
            <a:custGeom>
              <a:avLst/>
              <a:gdLst>
                <a:gd name="T0" fmla="*/ 106 w 106"/>
                <a:gd name="T1" fmla="*/ 8 h 117"/>
                <a:gd name="T2" fmla="*/ 97 w 106"/>
                <a:gd name="T3" fmla="*/ 0 h 117"/>
                <a:gd name="T4" fmla="*/ 0 w 106"/>
                <a:gd name="T5" fmla="*/ 117 h 117"/>
                <a:gd name="T6" fmla="*/ 106 w 106"/>
                <a:gd name="T7" fmla="*/ 8 h 117"/>
                <a:gd name="T8" fmla="*/ 0 60000 65536"/>
                <a:gd name="T9" fmla="*/ 0 60000 65536"/>
                <a:gd name="T10" fmla="*/ 0 60000 65536"/>
                <a:gd name="T11" fmla="*/ 0 60000 65536"/>
                <a:gd name="T12" fmla="*/ 0 w 106"/>
                <a:gd name="T13" fmla="*/ 0 h 117"/>
                <a:gd name="T14" fmla="*/ 106 w 106"/>
                <a:gd name="T15" fmla="*/ 117 h 117"/>
              </a:gdLst>
              <a:ahLst/>
              <a:cxnLst>
                <a:cxn ang="T8">
                  <a:pos x="T0" y="T1"/>
                </a:cxn>
                <a:cxn ang="T9">
                  <a:pos x="T2" y="T3"/>
                </a:cxn>
                <a:cxn ang="T10">
                  <a:pos x="T4" y="T5"/>
                </a:cxn>
                <a:cxn ang="T11">
                  <a:pos x="T6" y="T7"/>
                </a:cxn>
              </a:cxnLst>
              <a:rect l="T12" t="T13" r="T14" b="T15"/>
              <a:pathLst>
                <a:path w="106" h="117">
                  <a:moveTo>
                    <a:pt x="106" y="8"/>
                  </a:moveTo>
                  <a:lnTo>
                    <a:pt x="97" y="0"/>
                  </a:lnTo>
                  <a:lnTo>
                    <a:pt x="0" y="117"/>
                  </a:lnTo>
                  <a:lnTo>
                    <a:pt x="106" y="8"/>
                  </a:lnTo>
                </a:path>
              </a:pathLst>
            </a:custGeom>
            <a:noFill/>
            <a:ln w="0">
              <a:solidFill>
                <a:srgbClr val="000000"/>
              </a:solidFill>
              <a:prstDash val="solid"/>
              <a:round/>
              <a:headEnd/>
              <a:tailEnd/>
            </a:ln>
          </p:spPr>
          <p:txBody>
            <a:bodyPr/>
            <a:lstStyle/>
            <a:p>
              <a:endParaRPr lang="en-US"/>
            </a:p>
          </p:txBody>
        </p:sp>
        <p:sp>
          <p:nvSpPr>
            <p:cNvPr id="398" name="Freeform 396">
              <a:extLst>
                <a:ext uri="{FF2B5EF4-FFF2-40B4-BE49-F238E27FC236}">
                  <a16:creationId xmlns:a16="http://schemas.microsoft.com/office/drawing/2014/main" id="{3E9ED2BB-2811-43E7-A357-B65479C2701B}"/>
                </a:ext>
              </a:extLst>
            </p:cNvPr>
            <p:cNvSpPr>
              <a:spLocks/>
            </p:cNvSpPr>
            <p:nvPr/>
          </p:nvSpPr>
          <p:spPr bwMode="auto">
            <a:xfrm>
              <a:off x="601" y="3628"/>
              <a:ext cx="16" cy="25"/>
            </a:xfrm>
            <a:custGeom>
              <a:avLst/>
              <a:gdLst>
                <a:gd name="T0" fmla="*/ 97 w 97"/>
                <a:gd name="T1" fmla="*/ 10 h 127"/>
                <a:gd name="T2" fmla="*/ 89 w 97"/>
                <a:gd name="T3" fmla="*/ 0 h 127"/>
                <a:gd name="T4" fmla="*/ 0 w 97"/>
                <a:gd name="T5" fmla="*/ 127 h 127"/>
                <a:gd name="T6" fmla="*/ 97 w 97"/>
                <a:gd name="T7" fmla="*/ 10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97" y="10"/>
                  </a:moveTo>
                  <a:lnTo>
                    <a:pt x="89" y="0"/>
                  </a:lnTo>
                  <a:lnTo>
                    <a:pt x="0" y="127"/>
                  </a:lnTo>
                  <a:lnTo>
                    <a:pt x="97" y="10"/>
                  </a:lnTo>
                  <a:close/>
                </a:path>
              </a:pathLst>
            </a:custGeom>
            <a:solidFill>
              <a:srgbClr val="000000"/>
            </a:solidFill>
            <a:ln w="9525">
              <a:noFill/>
              <a:round/>
              <a:headEnd/>
              <a:tailEnd/>
            </a:ln>
          </p:spPr>
          <p:txBody>
            <a:bodyPr/>
            <a:lstStyle/>
            <a:p>
              <a:endParaRPr lang="en-US"/>
            </a:p>
          </p:txBody>
        </p:sp>
        <p:sp>
          <p:nvSpPr>
            <p:cNvPr id="399" name="Freeform 397">
              <a:extLst>
                <a:ext uri="{FF2B5EF4-FFF2-40B4-BE49-F238E27FC236}">
                  <a16:creationId xmlns:a16="http://schemas.microsoft.com/office/drawing/2014/main" id="{38227802-765C-4171-8CB4-93A64360D832}"/>
                </a:ext>
              </a:extLst>
            </p:cNvPr>
            <p:cNvSpPr>
              <a:spLocks/>
            </p:cNvSpPr>
            <p:nvPr/>
          </p:nvSpPr>
          <p:spPr bwMode="auto">
            <a:xfrm>
              <a:off x="601" y="3628"/>
              <a:ext cx="16" cy="25"/>
            </a:xfrm>
            <a:custGeom>
              <a:avLst/>
              <a:gdLst>
                <a:gd name="T0" fmla="*/ 97 w 97"/>
                <a:gd name="T1" fmla="*/ 10 h 127"/>
                <a:gd name="T2" fmla="*/ 89 w 97"/>
                <a:gd name="T3" fmla="*/ 0 h 127"/>
                <a:gd name="T4" fmla="*/ 0 w 97"/>
                <a:gd name="T5" fmla="*/ 127 h 127"/>
                <a:gd name="T6" fmla="*/ 97 w 97"/>
                <a:gd name="T7" fmla="*/ 10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97" y="10"/>
                  </a:moveTo>
                  <a:lnTo>
                    <a:pt x="89" y="0"/>
                  </a:lnTo>
                  <a:lnTo>
                    <a:pt x="0" y="127"/>
                  </a:lnTo>
                  <a:lnTo>
                    <a:pt x="97" y="10"/>
                  </a:lnTo>
                </a:path>
              </a:pathLst>
            </a:custGeom>
            <a:noFill/>
            <a:ln w="0">
              <a:solidFill>
                <a:srgbClr val="000000"/>
              </a:solidFill>
              <a:prstDash val="solid"/>
              <a:round/>
              <a:headEnd/>
              <a:tailEnd/>
            </a:ln>
          </p:spPr>
          <p:txBody>
            <a:bodyPr/>
            <a:lstStyle/>
            <a:p>
              <a:endParaRPr lang="en-US"/>
            </a:p>
          </p:txBody>
        </p:sp>
        <p:sp>
          <p:nvSpPr>
            <p:cNvPr id="400" name="Freeform 398">
              <a:extLst>
                <a:ext uri="{FF2B5EF4-FFF2-40B4-BE49-F238E27FC236}">
                  <a16:creationId xmlns:a16="http://schemas.microsoft.com/office/drawing/2014/main" id="{316D597E-DDDC-44D8-82D8-85E61EAC6BB4}"/>
                </a:ext>
              </a:extLst>
            </p:cNvPr>
            <p:cNvSpPr>
              <a:spLocks/>
            </p:cNvSpPr>
            <p:nvPr/>
          </p:nvSpPr>
          <p:spPr bwMode="auto">
            <a:xfrm>
              <a:off x="601" y="3626"/>
              <a:ext cx="15" cy="27"/>
            </a:xfrm>
            <a:custGeom>
              <a:avLst/>
              <a:gdLst>
                <a:gd name="T0" fmla="*/ 89 w 89"/>
                <a:gd name="T1" fmla="*/ 7 h 134"/>
                <a:gd name="T2" fmla="*/ 79 w 89"/>
                <a:gd name="T3" fmla="*/ 0 h 134"/>
                <a:gd name="T4" fmla="*/ 0 w 89"/>
                <a:gd name="T5" fmla="*/ 134 h 134"/>
                <a:gd name="T6" fmla="*/ 89 w 89"/>
                <a:gd name="T7" fmla="*/ 7 h 134"/>
                <a:gd name="T8" fmla="*/ 0 60000 65536"/>
                <a:gd name="T9" fmla="*/ 0 60000 65536"/>
                <a:gd name="T10" fmla="*/ 0 60000 65536"/>
                <a:gd name="T11" fmla="*/ 0 60000 65536"/>
                <a:gd name="T12" fmla="*/ 0 w 89"/>
                <a:gd name="T13" fmla="*/ 0 h 134"/>
                <a:gd name="T14" fmla="*/ 89 w 89"/>
                <a:gd name="T15" fmla="*/ 134 h 134"/>
              </a:gdLst>
              <a:ahLst/>
              <a:cxnLst>
                <a:cxn ang="T8">
                  <a:pos x="T0" y="T1"/>
                </a:cxn>
                <a:cxn ang="T9">
                  <a:pos x="T2" y="T3"/>
                </a:cxn>
                <a:cxn ang="T10">
                  <a:pos x="T4" y="T5"/>
                </a:cxn>
                <a:cxn ang="T11">
                  <a:pos x="T6" y="T7"/>
                </a:cxn>
              </a:cxnLst>
              <a:rect l="T12" t="T13" r="T14" b="T15"/>
              <a:pathLst>
                <a:path w="89" h="134">
                  <a:moveTo>
                    <a:pt x="89" y="7"/>
                  </a:moveTo>
                  <a:lnTo>
                    <a:pt x="79" y="0"/>
                  </a:lnTo>
                  <a:lnTo>
                    <a:pt x="0" y="134"/>
                  </a:lnTo>
                  <a:lnTo>
                    <a:pt x="89" y="7"/>
                  </a:lnTo>
                  <a:close/>
                </a:path>
              </a:pathLst>
            </a:custGeom>
            <a:solidFill>
              <a:srgbClr val="000000"/>
            </a:solidFill>
            <a:ln w="9525">
              <a:noFill/>
              <a:round/>
              <a:headEnd/>
              <a:tailEnd/>
            </a:ln>
          </p:spPr>
          <p:txBody>
            <a:bodyPr/>
            <a:lstStyle/>
            <a:p>
              <a:endParaRPr lang="en-US"/>
            </a:p>
          </p:txBody>
        </p:sp>
        <p:sp>
          <p:nvSpPr>
            <p:cNvPr id="401" name="Freeform 399">
              <a:extLst>
                <a:ext uri="{FF2B5EF4-FFF2-40B4-BE49-F238E27FC236}">
                  <a16:creationId xmlns:a16="http://schemas.microsoft.com/office/drawing/2014/main" id="{A115C862-6B70-416B-A8F0-A363BFC4D4BE}"/>
                </a:ext>
              </a:extLst>
            </p:cNvPr>
            <p:cNvSpPr>
              <a:spLocks/>
            </p:cNvSpPr>
            <p:nvPr/>
          </p:nvSpPr>
          <p:spPr bwMode="auto">
            <a:xfrm>
              <a:off x="601" y="3626"/>
              <a:ext cx="15" cy="27"/>
            </a:xfrm>
            <a:custGeom>
              <a:avLst/>
              <a:gdLst>
                <a:gd name="T0" fmla="*/ 89 w 89"/>
                <a:gd name="T1" fmla="*/ 7 h 134"/>
                <a:gd name="T2" fmla="*/ 79 w 89"/>
                <a:gd name="T3" fmla="*/ 0 h 134"/>
                <a:gd name="T4" fmla="*/ 0 w 89"/>
                <a:gd name="T5" fmla="*/ 134 h 134"/>
                <a:gd name="T6" fmla="*/ 89 w 89"/>
                <a:gd name="T7" fmla="*/ 7 h 134"/>
                <a:gd name="T8" fmla="*/ 0 60000 65536"/>
                <a:gd name="T9" fmla="*/ 0 60000 65536"/>
                <a:gd name="T10" fmla="*/ 0 60000 65536"/>
                <a:gd name="T11" fmla="*/ 0 60000 65536"/>
                <a:gd name="T12" fmla="*/ 0 w 89"/>
                <a:gd name="T13" fmla="*/ 0 h 134"/>
                <a:gd name="T14" fmla="*/ 89 w 89"/>
                <a:gd name="T15" fmla="*/ 134 h 134"/>
              </a:gdLst>
              <a:ahLst/>
              <a:cxnLst>
                <a:cxn ang="T8">
                  <a:pos x="T0" y="T1"/>
                </a:cxn>
                <a:cxn ang="T9">
                  <a:pos x="T2" y="T3"/>
                </a:cxn>
                <a:cxn ang="T10">
                  <a:pos x="T4" y="T5"/>
                </a:cxn>
                <a:cxn ang="T11">
                  <a:pos x="T6" y="T7"/>
                </a:cxn>
              </a:cxnLst>
              <a:rect l="T12" t="T13" r="T14" b="T15"/>
              <a:pathLst>
                <a:path w="89" h="134">
                  <a:moveTo>
                    <a:pt x="89" y="7"/>
                  </a:moveTo>
                  <a:lnTo>
                    <a:pt x="79" y="0"/>
                  </a:lnTo>
                  <a:lnTo>
                    <a:pt x="0" y="134"/>
                  </a:lnTo>
                  <a:lnTo>
                    <a:pt x="89" y="7"/>
                  </a:lnTo>
                </a:path>
              </a:pathLst>
            </a:custGeom>
            <a:noFill/>
            <a:ln w="0">
              <a:solidFill>
                <a:srgbClr val="000000"/>
              </a:solidFill>
              <a:prstDash val="solid"/>
              <a:round/>
              <a:headEnd/>
              <a:tailEnd/>
            </a:ln>
          </p:spPr>
          <p:txBody>
            <a:bodyPr/>
            <a:lstStyle/>
            <a:p>
              <a:endParaRPr lang="en-US"/>
            </a:p>
          </p:txBody>
        </p:sp>
        <p:sp>
          <p:nvSpPr>
            <p:cNvPr id="402" name="Freeform 400">
              <a:extLst>
                <a:ext uri="{FF2B5EF4-FFF2-40B4-BE49-F238E27FC236}">
                  <a16:creationId xmlns:a16="http://schemas.microsoft.com/office/drawing/2014/main" id="{73F5BA17-204F-4D76-BF06-ECD7DCD7FDA2}"/>
                </a:ext>
              </a:extLst>
            </p:cNvPr>
            <p:cNvSpPr>
              <a:spLocks/>
            </p:cNvSpPr>
            <p:nvPr/>
          </p:nvSpPr>
          <p:spPr bwMode="auto">
            <a:xfrm>
              <a:off x="601" y="3625"/>
              <a:ext cx="13" cy="28"/>
            </a:xfrm>
            <a:custGeom>
              <a:avLst/>
              <a:gdLst>
                <a:gd name="T0" fmla="*/ 79 w 79"/>
                <a:gd name="T1" fmla="*/ 7 h 141"/>
                <a:gd name="T2" fmla="*/ 68 w 79"/>
                <a:gd name="T3" fmla="*/ 0 h 141"/>
                <a:gd name="T4" fmla="*/ 0 w 79"/>
                <a:gd name="T5" fmla="*/ 141 h 141"/>
                <a:gd name="T6" fmla="*/ 79 w 79"/>
                <a:gd name="T7" fmla="*/ 7 h 141"/>
                <a:gd name="T8" fmla="*/ 0 60000 65536"/>
                <a:gd name="T9" fmla="*/ 0 60000 65536"/>
                <a:gd name="T10" fmla="*/ 0 60000 65536"/>
                <a:gd name="T11" fmla="*/ 0 60000 65536"/>
                <a:gd name="T12" fmla="*/ 0 w 79"/>
                <a:gd name="T13" fmla="*/ 0 h 141"/>
                <a:gd name="T14" fmla="*/ 79 w 79"/>
                <a:gd name="T15" fmla="*/ 141 h 141"/>
              </a:gdLst>
              <a:ahLst/>
              <a:cxnLst>
                <a:cxn ang="T8">
                  <a:pos x="T0" y="T1"/>
                </a:cxn>
                <a:cxn ang="T9">
                  <a:pos x="T2" y="T3"/>
                </a:cxn>
                <a:cxn ang="T10">
                  <a:pos x="T4" y="T5"/>
                </a:cxn>
                <a:cxn ang="T11">
                  <a:pos x="T6" y="T7"/>
                </a:cxn>
              </a:cxnLst>
              <a:rect l="T12" t="T13" r="T14" b="T15"/>
              <a:pathLst>
                <a:path w="79" h="141">
                  <a:moveTo>
                    <a:pt x="79" y="7"/>
                  </a:moveTo>
                  <a:lnTo>
                    <a:pt x="68" y="0"/>
                  </a:lnTo>
                  <a:lnTo>
                    <a:pt x="0" y="141"/>
                  </a:lnTo>
                  <a:lnTo>
                    <a:pt x="79" y="7"/>
                  </a:lnTo>
                  <a:close/>
                </a:path>
              </a:pathLst>
            </a:custGeom>
            <a:solidFill>
              <a:srgbClr val="000000"/>
            </a:solidFill>
            <a:ln w="9525">
              <a:noFill/>
              <a:round/>
              <a:headEnd/>
              <a:tailEnd/>
            </a:ln>
          </p:spPr>
          <p:txBody>
            <a:bodyPr/>
            <a:lstStyle/>
            <a:p>
              <a:endParaRPr lang="en-US"/>
            </a:p>
          </p:txBody>
        </p:sp>
        <p:sp>
          <p:nvSpPr>
            <p:cNvPr id="403" name="Freeform 401">
              <a:extLst>
                <a:ext uri="{FF2B5EF4-FFF2-40B4-BE49-F238E27FC236}">
                  <a16:creationId xmlns:a16="http://schemas.microsoft.com/office/drawing/2014/main" id="{E4326051-403C-42AF-BB67-70B8FD1AE5EE}"/>
                </a:ext>
              </a:extLst>
            </p:cNvPr>
            <p:cNvSpPr>
              <a:spLocks/>
            </p:cNvSpPr>
            <p:nvPr/>
          </p:nvSpPr>
          <p:spPr bwMode="auto">
            <a:xfrm>
              <a:off x="601" y="3625"/>
              <a:ext cx="13" cy="28"/>
            </a:xfrm>
            <a:custGeom>
              <a:avLst/>
              <a:gdLst>
                <a:gd name="T0" fmla="*/ 79 w 79"/>
                <a:gd name="T1" fmla="*/ 7 h 141"/>
                <a:gd name="T2" fmla="*/ 68 w 79"/>
                <a:gd name="T3" fmla="*/ 0 h 141"/>
                <a:gd name="T4" fmla="*/ 0 w 79"/>
                <a:gd name="T5" fmla="*/ 141 h 141"/>
                <a:gd name="T6" fmla="*/ 79 w 79"/>
                <a:gd name="T7" fmla="*/ 7 h 141"/>
                <a:gd name="T8" fmla="*/ 0 60000 65536"/>
                <a:gd name="T9" fmla="*/ 0 60000 65536"/>
                <a:gd name="T10" fmla="*/ 0 60000 65536"/>
                <a:gd name="T11" fmla="*/ 0 60000 65536"/>
                <a:gd name="T12" fmla="*/ 0 w 79"/>
                <a:gd name="T13" fmla="*/ 0 h 141"/>
                <a:gd name="T14" fmla="*/ 79 w 79"/>
                <a:gd name="T15" fmla="*/ 141 h 141"/>
              </a:gdLst>
              <a:ahLst/>
              <a:cxnLst>
                <a:cxn ang="T8">
                  <a:pos x="T0" y="T1"/>
                </a:cxn>
                <a:cxn ang="T9">
                  <a:pos x="T2" y="T3"/>
                </a:cxn>
                <a:cxn ang="T10">
                  <a:pos x="T4" y="T5"/>
                </a:cxn>
                <a:cxn ang="T11">
                  <a:pos x="T6" y="T7"/>
                </a:cxn>
              </a:cxnLst>
              <a:rect l="T12" t="T13" r="T14" b="T15"/>
              <a:pathLst>
                <a:path w="79" h="141">
                  <a:moveTo>
                    <a:pt x="79" y="7"/>
                  </a:moveTo>
                  <a:lnTo>
                    <a:pt x="68" y="0"/>
                  </a:lnTo>
                  <a:lnTo>
                    <a:pt x="0" y="141"/>
                  </a:lnTo>
                  <a:lnTo>
                    <a:pt x="79" y="7"/>
                  </a:lnTo>
                </a:path>
              </a:pathLst>
            </a:custGeom>
            <a:noFill/>
            <a:ln w="0">
              <a:solidFill>
                <a:srgbClr val="000000"/>
              </a:solidFill>
              <a:prstDash val="solid"/>
              <a:round/>
              <a:headEnd/>
              <a:tailEnd/>
            </a:ln>
          </p:spPr>
          <p:txBody>
            <a:bodyPr/>
            <a:lstStyle/>
            <a:p>
              <a:endParaRPr lang="en-US"/>
            </a:p>
          </p:txBody>
        </p:sp>
        <p:sp>
          <p:nvSpPr>
            <p:cNvPr id="404" name="Freeform 402">
              <a:extLst>
                <a:ext uri="{FF2B5EF4-FFF2-40B4-BE49-F238E27FC236}">
                  <a16:creationId xmlns:a16="http://schemas.microsoft.com/office/drawing/2014/main" id="{56793D06-1B57-4DF1-A2F1-F1EDA5F60B36}"/>
                </a:ext>
              </a:extLst>
            </p:cNvPr>
            <p:cNvSpPr>
              <a:spLocks/>
            </p:cNvSpPr>
            <p:nvPr/>
          </p:nvSpPr>
          <p:spPr bwMode="auto">
            <a:xfrm>
              <a:off x="601" y="3624"/>
              <a:ext cx="11" cy="29"/>
            </a:xfrm>
            <a:custGeom>
              <a:avLst/>
              <a:gdLst>
                <a:gd name="T0" fmla="*/ 68 w 68"/>
                <a:gd name="T1" fmla="*/ 6 h 147"/>
                <a:gd name="T2" fmla="*/ 58 w 68"/>
                <a:gd name="T3" fmla="*/ 0 h 147"/>
                <a:gd name="T4" fmla="*/ 0 w 68"/>
                <a:gd name="T5" fmla="*/ 147 h 147"/>
                <a:gd name="T6" fmla="*/ 68 w 68"/>
                <a:gd name="T7" fmla="*/ 6 h 147"/>
                <a:gd name="T8" fmla="*/ 0 60000 65536"/>
                <a:gd name="T9" fmla="*/ 0 60000 65536"/>
                <a:gd name="T10" fmla="*/ 0 60000 65536"/>
                <a:gd name="T11" fmla="*/ 0 60000 65536"/>
                <a:gd name="T12" fmla="*/ 0 w 68"/>
                <a:gd name="T13" fmla="*/ 0 h 147"/>
                <a:gd name="T14" fmla="*/ 68 w 68"/>
                <a:gd name="T15" fmla="*/ 147 h 147"/>
              </a:gdLst>
              <a:ahLst/>
              <a:cxnLst>
                <a:cxn ang="T8">
                  <a:pos x="T0" y="T1"/>
                </a:cxn>
                <a:cxn ang="T9">
                  <a:pos x="T2" y="T3"/>
                </a:cxn>
                <a:cxn ang="T10">
                  <a:pos x="T4" y="T5"/>
                </a:cxn>
                <a:cxn ang="T11">
                  <a:pos x="T6" y="T7"/>
                </a:cxn>
              </a:cxnLst>
              <a:rect l="T12" t="T13" r="T14" b="T15"/>
              <a:pathLst>
                <a:path w="68" h="147">
                  <a:moveTo>
                    <a:pt x="68" y="6"/>
                  </a:moveTo>
                  <a:lnTo>
                    <a:pt x="58" y="0"/>
                  </a:lnTo>
                  <a:lnTo>
                    <a:pt x="0" y="147"/>
                  </a:lnTo>
                  <a:lnTo>
                    <a:pt x="68" y="6"/>
                  </a:lnTo>
                  <a:close/>
                </a:path>
              </a:pathLst>
            </a:custGeom>
            <a:solidFill>
              <a:srgbClr val="000000"/>
            </a:solidFill>
            <a:ln w="9525">
              <a:noFill/>
              <a:round/>
              <a:headEnd/>
              <a:tailEnd/>
            </a:ln>
          </p:spPr>
          <p:txBody>
            <a:bodyPr/>
            <a:lstStyle/>
            <a:p>
              <a:endParaRPr lang="en-US"/>
            </a:p>
          </p:txBody>
        </p:sp>
        <p:sp>
          <p:nvSpPr>
            <p:cNvPr id="405" name="Freeform 403">
              <a:extLst>
                <a:ext uri="{FF2B5EF4-FFF2-40B4-BE49-F238E27FC236}">
                  <a16:creationId xmlns:a16="http://schemas.microsoft.com/office/drawing/2014/main" id="{3BD45DAF-F943-4734-AB0C-E7AE86D7C0B9}"/>
                </a:ext>
              </a:extLst>
            </p:cNvPr>
            <p:cNvSpPr>
              <a:spLocks/>
            </p:cNvSpPr>
            <p:nvPr/>
          </p:nvSpPr>
          <p:spPr bwMode="auto">
            <a:xfrm>
              <a:off x="601" y="3624"/>
              <a:ext cx="11" cy="29"/>
            </a:xfrm>
            <a:custGeom>
              <a:avLst/>
              <a:gdLst>
                <a:gd name="T0" fmla="*/ 68 w 68"/>
                <a:gd name="T1" fmla="*/ 6 h 147"/>
                <a:gd name="T2" fmla="*/ 58 w 68"/>
                <a:gd name="T3" fmla="*/ 0 h 147"/>
                <a:gd name="T4" fmla="*/ 0 w 68"/>
                <a:gd name="T5" fmla="*/ 147 h 147"/>
                <a:gd name="T6" fmla="*/ 68 w 68"/>
                <a:gd name="T7" fmla="*/ 6 h 147"/>
                <a:gd name="T8" fmla="*/ 0 60000 65536"/>
                <a:gd name="T9" fmla="*/ 0 60000 65536"/>
                <a:gd name="T10" fmla="*/ 0 60000 65536"/>
                <a:gd name="T11" fmla="*/ 0 60000 65536"/>
                <a:gd name="T12" fmla="*/ 0 w 68"/>
                <a:gd name="T13" fmla="*/ 0 h 147"/>
                <a:gd name="T14" fmla="*/ 68 w 68"/>
                <a:gd name="T15" fmla="*/ 147 h 147"/>
              </a:gdLst>
              <a:ahLst/>
              <a:cxnLst>
                <a:cxn ang="T8">
                  <a:pos x="T0" y="T1"/>
                </a:cxn>
                <a:cxn ang="T9">
                  <a:pos x="T2" y="T3"/>
                </a:cxn>
                <a:cxn ang="T10">
                  <a:pos x="T4" y="T5"/>
                </a:cxn>
                <a:cxn ang="T11">
                  <a:pos x="T6" y="T7"/>
                </a:cxn>
              </a:cxnLst>
              <a:rect l="T12" t="T13" r="T14" b="T15"/>
              <a:pathLst>
                <a:path w="68" h="147">
                  <a:moveTo>
                    <a:pt x="68" y="6"/>
                  </a:moveTo>
                  <a:lnTo>
                    <a:pt x="58" y="0"/>
                  </a:lnTo>
                  <a:lnTo>
                    <a:pt x="0" y="147"/>
                  </a:lnTo>
                  <a:lnTo>
                    <a:pt x="68" y="6"/>
                  </a:lnTo>
                </a:path>
              </a:pathLst>
            </a:custGeom>
            <a:noFill/>
            <a:ln w="0">
              <a:solidFill>
                <a:srgbClr val="000000"/>
              </a:solidFill>
              <a:prstDash val="solid"/>
              <a:round/>
              <a:headEnd/>
              <a:tailEnd/>
            </a:ln>
          </p:spPr>
          <p:txBody>
            <a:bodyPr/>
            <a:lstStyle/>
            <a:p>
              <a:endParaRPr lang="en-US"/>
            </a:p>
          </p:txBody>
        </p:sp>
        <p:sp>
          <p:nvSpPr>
            <p:cNvPr id="406" name="Freeform 404">
              <a:extLst>
                <a:ext uri="{FF2B5EF4-FFF2-40B4-BE49-F238E27FC236}">
                  <a16:creationId xmlns:a16="http://schemas.microsoft.com/office/drawing/2014/main" id="{699BED56-061C-4366-857A-1B6FF08EA7D1}"/>
                </a:ext>
              </a:extLst>
            </p:cNvPr>
            <p:cNvSpPr>
              <a:spLocks/>
            </p:cNvSpPr>
            <p:nvPr/>
          </p:nvSpPr>
          <p:spPr bwMode="auto">
            <a:xfrm>
              <a:off x="601" y="3623"/>
              <a:ext cx="9" cy="30"/>
            </a:xfrm>
            <a:custGeom>
              <a:avLst/>
              <a:gdLst>
                <a:gd name="T0" fmla="*/ 58 w 58"/>
                <a:gd name="T1" fmla="*/ 5 h 152"/>
                <a:gd name="T2" fmla="*/ 47 w 58"/>
                <a:gd name="T3" fmla="*/ 0 h 152"/>
                <a:gd name="T4" fmla="*/ 0 w 58"/>
                <a:gd name="T5" fmla="*/ 152 h 152"/>
                <a:gd name="T6" fmla="*/ 58 w 58"/>
                <a:gd name="T7" fmla="*/ 5 h 152"/>
                <a:gd name="T8" fmla="*/ 0 60000 65536"/>
                <a:gd name="T9" fmla="*/ 0 60000 65536"/>
                <a:gd name="T10" fmla="*/ 0 60000 65536"/>
                <a:gd name="T11" fmla="*/ 0 60000 65536"/>
                <a:gd name="T12" fmla="*/ 0 w 58"/>
                <a:gd name="T13" fmla="*/ 0 h 152"/>
                <a:gd name="T14" fmla="*/ 58 w 58"/>
                <a:gd name="T15" fmla="*/ 152 h 152"/>
              </a:gdLst>
              <a:ahLst/>
              <a:cxnLst>
                <a:cxn ang="T8">
                  <a:pos x="T0" y="T1"/>
                </a:cxn>
                <a:cxn ang="T9">
                  <a:pos x="T2" y="T3"/>
                </a:cxn>
                <a:cxn ang="T10">
                  <a:pos x="T4" y="T5"/>
                </a:cxn>
                <a:cxn ang="T11">
                  <a:pos x="T6" y="T7"/>
                </a:cxn>
              </a:cxnLst>
              <a:rect l="T12" t="T13" r="T14" b="T15"/>
              <a:pathLst>
                <a:path w="58" h="152">
                  <a:moveTo>
                    <a:pt x="58" y="5"/>
                  </a:moveTo>
                  <a:lnTo>
                    <a:pt x="47" y="0"/>
                  </a:lnTo>
                  <a:lnTo>
                    <a:pt x="0" y="152"/>
                  </a:lnTo>
                  <a:lnTo>
                    <a:pt x="58" y="5"/>
                  </a:lnTo>
                  <a:close/>
                </a:path>
              </a:pathLst>
            </a:custGeom>
            <a:solidFill>
              <a:srgbClr val="000000"/>
            </a:solidFill>
            <a:ln w="9525">
              <a:noFill/>
              <a:round/>
              <a:headEnd/>
              <a:tailEnd/>
            </a:ln>
          </p:spPr>
          <p:txBody>
            <a:bodyPr/>
            <a:lstStyle/>
            <a:p>
              <a:endParaRPr lang="en-US"/>
            </a:p>
          </p:txBody>
        </p:sp>
        <p:sp>
          <p:nvSpPr>
            <p:cNvPr id="407" name="Freeform 405">
              <a:extLst>
                <a:ext uri="{FF2B5EF4-FFF2-40B4-BE49-F238E27FC236}">
                  <a16:creationId xmlns:a16="http://schemas.microsoft.com/office/drawing/2014/main" id="{B971AF2F-4079-471D-B7F9-F31B5DE80565}"/>
                </a:ext>
              </a:extLst>
            </p:cNvPr>
            <p:cNvSpPr>
              <a:spLocks/>
            </p:cNvSpPr>
            <p:nvPr/>
          </p:nvSpPr>
          <p:spPr bwMode="auto">
            <a:xfrm>
              <a:off x="601" y="3623"/>
              <a:ext cx="9" cy="30"/>
            </a:xfrm>
            <a:custGeom>
              <a:avLst/>
              <a:gdLst>
                <a:gd name="T0" fmla="*/ 58 w 58"/>
                <a:gd name="T1" fmla="*/ 5 h 152"/>
                <a:gd name="T2" fmla="*/ 47 w 58"/>
                <a:gd name="T3" fmla="*/ 0 h 152"/>
                <a:gd name="T4" fmla="*/ 0 w 58"/>
                <a:gd name="T5" fmla="*/ 152 h 152"/>
                <a:gd name="T6" fmla="*/ 58 w 58"/>
                <a:gd name="T7" fmla="*/ 5 h 152"/>
                <a:gd name="T8" fmla="*/ 0 60000 65536"/>
                <a:gd name="T9" fmla="*/ 0 60000 65536"/>
                <a:gd name="T10" fmla="*/ 0 60000 65536"/>
                <a:gd name="T11" fmla="*/ 0 60000 65536"/>
                <a:gd name="T12" fmla="*/ 0 w 58"/>
                <a:gd name="T13" fmla="*/ 0 h 152"/>
                <a:gd name="T14" fmla="*/ 58 w 58"/>
                <a:gd name="T15" fmla="*/ 152 h 152"/>
              </a:gdLst>
              <a:ahLst/>
              <a:cxnLst>
                <a:cxn ang="T8">
                  <a:pos x="T0" y="T1"/>
                </a:cxn>
                <a:cxn ang="T9">
                  <a:pos x="T2" y="T3"/>
                </a:cxn>
                <a:cxn ang="T10">
                  <a:pos x="T4" y="T5"/>
                </a:cxn>
                <a:cxn ang="T11">
                  <a:pos x="T6" y="T7"/>
                </a:cxn>
              </a:cxnLst>
              <a:rect l="T12" t="T13" r="T14" b="T15"/>
              <a:pathLst>
                <a:path w="58" h="152">
                  <a:moveTo>
                    <a:pt x="58" y="5"/>
                  </a:moveTo>
                  <a:lnTo>
                    <a:pt x="47" y="0"/>
                  </a:lnTo>
                  <a:lnTo>
                    <a:pt x="0" y="152"/>
                  </a:lnTo>
                  <a:lnTo>
                    <a:pt x="58" y="5"/>
                  </a:lnTo>
                </a:path>
              </a:pathLst>
            </a:custGeom>
            <a:noFill/>
            <a:ln w="0">
              <a:solidFill>
                <a:srgbClr val="000000"/>
              </a:solidFill>
              <a:prstDash val="solid"/>
              <a:round/>
              <a:headEnd/>
              <a:tailEnd/>
            </a:ln>
          </p:spPr>
          <p:txBody>
            <a:bodyPr/>
            <a:lstStyle/>
            <a:p>
              <a:endParaRPr lang="en-US"/>
            </a:p>
          </p:txBody>
        </p:sp>
        <p:sp>
          <p:nvSpPr>
            <p:cNvPr id="408" name="Freeform 406">
              <a:extLst>
                <a:ext uri="{FF2B5EF4-FFF2-40B4-BE49-F238E27FC236}">
                  <a16:creationId xmlns:a16="http://schemas.microsoft.com/office/drawing/2014/main" id="{439273DA-5829-40F3-9B84-B227FE927D7E}"/>
                </a:ext>
              </a:extLst>
            </p:cNvPr>
            <p:cNvSpPr>
              <a:spLocks/>
            </p:cNvSpPr>
            <p:nvPr/>
          </p:nvSpPr>
          <p:spPr bwMode="auto">
            <a:xfrm>
              <a:off x="601" y="3622"/>
              <a:ext cx="8" cy="31"/>
            </a:xfrm>
            <a:custGeom>
              <a:avLst/>
              <a:gdLst>
                <a:gd name="T0" fmla="*/ 47 w 47"/>
                <a:gd name="T1" fmla="*/ 4 h 156"/>
                <a:gd name="T2" fmla="*/ 35 w 47"/>
                <a:gd name="T3" fmla="*/ 0 h 156"/>
                <a:gd name="T4" fmla="*/ 0 w 47"/>
                <a:gd name="T5" fmla="*/ 156 h 156"/>
                <a:gd name="T6" fmla="*/ 47 w 47"/>
                <a:gd name="T7" fmla="*/ 4 h 156"/>
                <a:gd name="T8" fmla="*/ 0 60000 65536"/>
                <a:gd name="T9" fmla="*/ 0 60000 65536"/>
                <a:gd name="T10" fmla="*/ 0 60000 65536"/>
                <a:gd name="T11" fmla="*/ 0 60000 65536"/>
                <a:gd name="T12" fmla="*/ 0 w 47"/>
                <a:gd name="T13" fmla="*/ 0 h 156"/>
                <a:gd name="T14" fmla="*/ 47 w 47"/>
                <a:gd name="T15" fmla="*/ 156 h 156"/>
              </a:gdLst>
              <a:ahLst/>
              <a:cxnLst>
                <a:cxn ang="T8">
                  <a:pos x="T0" y="T1"/>
                </a:cxn>
                <a:cxn ang="T9">
                  <a:pos x="T2" y="T3"/>
                </a:cxn>
                <a:cxn ang="T10">
                  <a:pos x="T4" y="T5"/>
                </a:cxn>
                <a:cxn ang="T11">
                  <a:pos x="T6" y="T7"/>
                </a:cxn>
              </a:cxnLst>
              <a:rect l="T12" t="T13" r="T14" b="T15"/>
              <a:pathLst>
                <a:path w="47" h="156">
                  <a:moveTo>
                    <a:pt x="47" y="4"/>
                  </a:moveTo>
                  <a:lnTo>
                    <a:pt x="35" y="0"/>
                  </a:lnTo>
                  <a:lnTo>
                    <a:pt x="0" y="156"/>
                  </a:lnTo>
                  <a:lnTo>
                    <a:pt x="47" y="4"/>
                  </a:lnTo>
                  <a:close/>
                </a:path>
              </a:pathLst>
            </a:custGeom>
            <a:solidFill>
              <a:srgbClr val="000000"/>
            </a:solidFill>
            <a:ln w="9525">
              <a:noFill/>
              <a:round/>
              <a:headEnd/>
              <a:tailEnd/>
            </a:ln>
          </p:spPr>
          <p:txBody>
            <a:bodyPr/>
            <a:lstStyle/>
            <a:p>
              <a:endParaRPr lang="en-US"/>
            </a:p>
          </p:txBody>
        </p:sp>
        <p:sp>
          <p:nvSpPr>
            <p:cNvPr id="409" name="Freeform 407">
              <a:extLst>
                <a:ext uri="{FF2B5EF4-FFF2-40B4-BE49-F238E27FC236}">
                  <a16:creationId xmlns:a16="http://schemas.microsoft.com/office/drawing/2014/main" id="{CCD53D4E-388C-4C8D-BABC-D0E74E15BD9F}"/>
                </a:ext>
              </a:extLst>
            </p:cNvPr>
            <p:cNvSpPr>
              <a:spLocks/>
            </p:cNvSpPr>
            <p:nvPr/>
          </p:nvSpPr>
          <p:spPr bwMode="auto">
            <a:xfrm>
              <a:off x="601" y="3622"/>
              <a:ext cx="8" cy="31"/>
            </a:xfrm>
            <a:custGeom>
              <a:avLst/>
              <a:gdLst>
                <a:gd name="T0" fmla="*/ 47 w 47"/>
                <a:gd name="T1" fmla="*/ 4 h 156"/>
                <a:gd name="T2" fmla="*/ 35 w 47"/>
                <a:gd name="T3" fmla="*/ 0 h 156"/>
                <a:gd name="T4" fmla="*/ 0 w 47"/>
                <a:gd name="T5" fmla="*/ 156 h 156"/>
                <a:gd name="T6" fmla="*/ 47 w 47"/>
                <a:gd name="T7" fmla="*/ 4 h 156"/>
                <a:gd name="T8" fmla="*/ 0 60000 65536"/>
                <a:gd name="T9" fmla="*/ 0 60000 65536"/>
                <a:gd name="T10" fmla="*/ 0 60000 65536"/>
                <a:gd name="T11" fmla="*/ 0 60000 65536"/>
                <a:gd name="T12" fmla="*/ 0 w 47"/>
                <a:gd name="T13" fmla="*/ 0 h 156"/>
                <a:gd name="T14" fmla="*/ 47 w 47"/>
                <a:gd name="T15" fmla="*/ 156 h 156"/>
              </a:gdLst>
              <a:ahLst/>
              <a:cxnLst>
                <a:cxn ang="T8">
                  <a:pos x="T0" y="T1"/>
                </a:cxn>
                <a:cxn ang="T9">
                  <a:pos x="T2" y="T3"/>
                </a:cxn>
                <a:cxn ang="T10">
                  <a:pos x="T4" y="T5"/>
                </a:cxn>
                <a:cxn ang="T11">
                  <a:pos x="T6" y="T7"/>
                </a:cxn>
              </a:cxnLst>
              <a:rect l="T12" t="T13" r="T14" b="T15"/>
              <a:pathLst>
                <a:path w="47" h="156">
                  <a:moveTo>
                    <a:pt x="47" y="4"/>
                  </a:moveTo>
                  <a:lnTo>
                    <a:pt x="35" y="0"/>
                  </a:lnTo>
                  <a:lnTo>
                    <a:pt x="0" y="156"/>
                  </a:lnTo>
                  <a:lnTo>
                    <a:pt x="47" y="4"/>
                  </a:lnTo>
                </a:path>
              </a:pathLst>
            </a:custGeom>
            <a:noFill/>
            <a:ln w="0">
              <a:solidFill>
                <a:srgbClr val="000000"/>
              </a:solidFill>
              <a:prstDash val="solid"/>
              <a:round/>
              <a:headEnd/>
              <a:tailEnd/>
            </a:ln>
          </p:spPr>
          <p:txBody>
            <a:bodyPr/>
            <a:lstStyle/>
            <a:p>
              <a:endParaRPr lang="en-US"/>
            </a:p>
          </p:txBody>
        </p:sp>
        <p:sp>
          <p:nvSpPr>
            <p:cNvPr id="410" name="Freeform 408">
              <a:extLst>
                <a:ext uri="{FF2B5EF4-FFF2-40B4-BE49-F238E27FC236}">
                  <a16:creationId xmlns:a16="http://schemas.microsoft.com/office/drawing/2014/main" id="{9587ECBA-301B-4786-8AC0-D140267CFFE0}"/>
                </a:ext>
              </a:extLst>
            </p:cNvPr>
            <p:cNvSpPr>
              <a:spLocks/>
            </p:cNvSpPr>
            <p:nvPr/>
          </p:nvSpPr>
          <p:spPr bwMode="auto">
            <a:xfrm>
              <a:off x="601" y="3621"/>
              <a:ext cx="6" cy="32"/>
            </a:xfrm>
            <a:custGeom>
              <a:avLst/>
              <a:gdLst>
                <a:gd name="T0" fmla="*/ 35 w 35"/>
                <a:gd name="T1" fmla="*/ 2 h 158"/>
                <a:gd name="T2" fmla="*/ 24 w 35"/>
                <a:gd name="T3" fmla="*/ 0 h 158"/>
                <a:gd name="T4" fmla="*/ 0 w 35"/>
                <a:gd name="T5" fmla="*/ 158 h 158"/>
                <a:gd name="T6" fmla="*/ 35 w 35"/>
                <a:gd name="T7" fmla="*/ 2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35" y="2"/>
                  </a:moveTo>
                  <a:lnTo>
                    <a:pt x="24" y="0"/>
                  </a:lnTo>
                  <a:lnTo>
                    <a:pt x="0" y="158"/>
                  </a:lnTo>
                  <a:lnTo>
                    <a:pt x="35" y="2"/>
                  </a:lnTo>
                  <a:close/>
                </a:path>
              </a:pathLst>
            </a:custGeom>
            <a:solidFill>
              <a:srgbClr val="000000"/>
            </a:solidFill>
            <a:ln w="9525">
              <a:noFill/>
              <a:round/>
              <a:headEnd/>
              <a:tailEnd/>
            </a:ln>
          </p:spPr>
          <p:txBody>
            <a:bodyPr/>
            <a:lstStyle/>
            <a:p>
              <a:endParaRPr lang="en-US"/>
            </a:p>
          </p:txBody>
        </p:sp>
      </p:grpSp>
      <p:grpSp>
        <p:nvGrpSpPr>
          <p:cNvPr id="411" name="Group 610">
            <a:extLst>
              <a:ext uri="{FF2B5EF4-FFF2-40B4-BE49-F238E27FC236}">
                <a16:creationId xmlns:a16="http://schemas.microsoft.com/office/drawing/2014/main" id="{4CA912AB-DB8B-4D10-B468-C61973A7C1D6}"/>
              </a:ext>
            </a:extLst>
          </p:cNvPr>
          <p:cNvGrpSpPr>
            <a:grpSpLocks/>
          </p:cNvGrpSpPr>
          <p:nvPr/>
        </p:nvGrpSpPr>
        <p:grpSpPr bwMode="auto">
          <a:xfrm>
            <a:off x="711200" y="5748338"/>
            <a:ext cx="280988" cy="382587"/>
            <a:chOff x="448" y="3621"/>
            <a:chExt cx="177" cy="241"/>
          </a:xfrm>
        </p:grpSpPr>
        <p:sp>
          <p:nvSpPr>
            <p:cNvPr id="412" name="Freeform 410">
              <a:extLst>
                <a:ext uri="{FF2B5EF4-FFF2-40B4-BE49-F238E27FC236}">
                  <a16:creationId xmlns:a16="http://schemas.microsoft.com/office/drawing/2014/main" id="{8CE090E2-68E1-4BA4-B54F-C82D91042CD8}"/>
                </a:ext>
              </a:extLst>
            </p:cNvPr>
            <p:cNvSpPr>
              <a:spLocks/>
            </p:cNvSpPr>
            <p:nvPr/>
          </p:nvSpPr>
          <p:spPr bwMode="auto">
            <a:xfrm>
              <a:off x="601" y="3621"/>
              <a:ext cx="6" cy="32"/>
            </a:xfrm>
            <a:custGeom>
              <a:avLst/>
              <a:gdLst>
                <a:gd name="T0" fmla="*/ 35 w 35"/>
                <a:gd name="T1" fmla="*/ 2 h 158"/>
                <a:gd name="T2" fmla="*/ 24 w 35"/>
                <a:gd name="T3" fmla="*/ 0 h 158"/>
                <a:gd name="T4" fmla="*/ 0 w 35"/>
                <a:gd name="T5" fmla="*/ 158 h 158"/>
                <a:gd name="T6" fmla="*/ 35 w 35"/>
                <a:gd name="T7" fmla="*/ 2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35" y="2"/>
                  </a:moveTo>
                  <a:lnTo>
                    <a:pt x="24" y="0"/>
                  </a:lnTo>
                  <a:lnTo>
                    <a:pt x="0" y="158"/>
                  </a:lnTo>
                  <a:lnTo>
                    <a:pt x="35" y="2"/>
                  </a:lnTo>
                </a:path>
              </a:pathLst>
            </a:custGeom>
            <a:noFill/>
            <a:ln w="0">
              <a:solidFill>
                <a:srgbClr val="000000"/>
              </a:solidFill>
              <a:prstDash val="solid"/>
              <a:round/>
              <a:headEnd/>
              <a:tailEnd/>
            </a:ln>
          </p:spPr>
          <p:txBody>
            <a:bodyPr/>
            <a:lstStyle/>
            <a:p>
              <a:endParaRPr lang="en-US"/>
            </a:p>
          </p:txBody>
        </p:sp>
        <p:sp>
          <p:nvSpPr>
            <p:cNvPr id="413" name="Freeform 411">
              <a:extLst>
                <a:ext uri="{FF2B5EF4-FFF2-40B4-BE49-F238E27FC236}">
                  <a16:creationId xmlns:a16="http://schemas.microsoft.com/office/drawing/2014/main" id="{B25B1300-7224-48C7-9B6B-4EEA1B87721D}"/>
                </a:ext>
              </a:extLst>
            </p:cNvPr>
            <p:cNvSpPr>
              <a:spLocks/>
            </p:cNvSpPr>
            <p:nvPr/>
          </p:nvSpPr>
          <p:spPr bwMode="auto">
            <a:xfrm>
              <a:off x="601" y="3621"/>
              <a:ext cx="4" cy="32"/>
            </a:xfrm>
            <a:custGeom>
              <a:avLst/>
              <a:gdLst>
                <a:gd name="T0" fmla="*/ 24 w 24"/>
                <a:gd name="T1" fmla="*/ 1 h 159"/>
                <a:gd name="T2" fmla="*/ 13 w 24"/>
                <a:gd name="T3" fmla="*/ 0 h 159"/>
                <a:gd name="T4" fmla="*/ 0 w 24"/>
                <a:gd name="T5" fmla="*/ 159 h 159"/>
                <a:gd name="T6" fmla="*/ 24 w 24"/>
                <a:gd name="T7" fmla="*/ 1 h 159"/>
                <a:gd name="T8" fmla="*/ 0 60000 65536"/>
                <a:gd name="T9" fmla="*/ 0 60000 65536"/>
                <a:gd name="T10" fmla="*/ 0 60000 65536"/>
                <a:gd name="T11" fmla="*/ 0 60000 65536"/>
                <a:gd name="T12" fmla="*/ 0 w 24"/>
                <a:gd name="T13" fmla="*/ 0 h 159"/>
                <a:gd name="T14" fmla="*/ 24 w 24"/>
                <a:gd name="T15" fmla="*/ 159 h 159"/>
              </a:gdLst>
              <a:ahLst/>
              <a:cxnLst>
                <a:cxn ang="T8">
                  <a:pos x="T0" y="T1"/>
                </a:cxn>
                <a:cxn ang="T9">
                  <a:pos x="T2" y="T3"/>
                </a:cxn>
                <a:cxn ang="T10">
                  <a:pos x="T4" y="T5"/>
                </a:cxn>
                <a:cxn ang="T11">
                  <a:pos x="T6" y="T7"/>
                </a:cxn>
              </a:cxnLst>
              <a:rect l="T12" t="T13" r="T14" b="T15"/>
              <a:pathLst>
                <a:path w="24" h="159">
                  <a:moveTo>
                    <a:pt x="24" y="1"/>
                  </a:moveTo>
                  <a:lnTo>
                    <a:pt x="13" y="0"/>
                  </a:lnTo>
                  <a:lnTo>
                    <a:pt x="0" y="159"/>
                  </a:lnTo>
                  <a:lnTo>
                    <a:pt x="24" y="1"/>
                  </a:lnTo>
                  <a:close/>
                </a:path>
              </a:pathLst>
            </a:custGeom>
            <a:solidFill>
              <a:srgbClr val="000000"/>
            </a:solidFill>
            <a:ln w="9525">
              <a:noFill/>
              <a:round/>
              <a:headEnd/>
              <a:tailEnd/>
            </a:ln>
          </p:spPr>
          <p:txBody>
            <a:bodyPr/>
            <a:lstStyle/>
            <a:p>
              <a:endParaRPr lang="en-US"/>
            </a:p>
          </p:txBody>
        </p:sp>
        <p:sp>
          <p:nvSpPr>
            <p:cNvPr id="414" name="Freeform 412">
              <a:extLst>
                <a:ext uri="{FF2B5EF4-FFF2-40B4-BE49-F238E27FC236}">
                  <a16:creationId xmlns:a16="http://schemas.microsoft.com/office/drawing/2014/main" id="{6E674F62-511D-485E-B6D8-37ED97838554}"/>
                </a:ext>
              </a:extLst>
            </p:cNvPr>
            <p:cNvSpPr>
              <a:spLocks/>
            </p:cNvSpPr>
            <p:nvPr/>
          </p:nvSpPr>
          <p:spPr bwMode="auto">
            <a:xfrm>
              <a:off x="601" y="3621"/>
              <a:ext cx="4" cy="32"/>
            </a:xfrm>
            <a:custGeom>
              <a:avLst/>
              <a:gdLst>
                <a:gd name="T0" fmla="*/ 24 w 24"/>
                <a:gd name="T1" fmla="*/ 1 h 159"/>
                <a:gd name="T2" fmla="*/ 13 w 24"/>
                <a:gd name="T3" fmla="*/ 0 h 159"/>
                <a:gd name="T4" fmla="*/ 0 w 24"/>
                <a:gd name="T5" fmla="*/ 159 h 159"/>
                <a:gd name="T6" fmla="*/ 24 w 24"/>
                <a:gd name="T7" fmla="*/ 1 h 159"/>
                <a:gd name="T8" fmla="*/ 0 60000 65536"/>
                <a:gd name="T9" fmla="*/ 0 60000 65536"/>
                <a:gd name="T10" fmla="*/ 0 60000 65536"/>
                <a:gd name="T11" fmla="*/ 0 60000 65536"/>
                <a:gd name="T12" fmla="*/ 0 w 24"/>
                <a:gd name="T13" fmla="*/ 0 h 159"/>
                <a:gd name="T14" fmla="*/ 24 w 24"/>
                <a:gd name="T15" fmla="*/ 159 h 159"/>
              </a:gdLst>
              <a:ahLst/>
              <a:cxnLst>
                <a:cxn ang="T8">
                  <a:pos x="T0" y="T1"/>
                </a:cxn>
                <a:cxn ang="T9">
                  <a:pos x="T2" y="T3"/>
                </a:cxn>
                <a:cxn ang="T10">
                  <a:pos x="T4" y="T5"/>
                </a:cxn>
                <a:cxn ang="T11">
                  <a:pos x="T6" y="T7"/>
                </a:cxn>
              </a:cxnLst>
              <a:rect l="T12" t="T13" r="T14" b="T15"/>
              <a:pathLst>
                <a:path w="24" h="159">
                  <a:moveTo>
                    <a:pt x="24" y="1"/>
                  </a:moveTo>
                  <a:lnTo>
                    <a:pt x="13" y="0"/>
                  </a:lnTo>
                  <a:lnTo>
                    <a:pt x="0" y="159"/>
                  </a:lnTo>
                  <a:lnTo>
                    <a:pt x="24" y="1"/>
                  </a:lnTo>
                </a:path>
              </a:pathLst>
            </a:custGeom>
            <a:noFill/>
            <a:ln w="0">
              <a:solidFill>
                <a:srgbClr val="000000"/>
              </a:solidFill>
              <a:prstDash val="solid"/>
              <a:round/>
              <a:headEnd/>
              <a:tailEnd/>
            </a:ln>
          </p:spPr>
          <p:txBody>
            <a:bodyPr/>
            <a:lstStyle/>
            <a:p>
              <a:endParaRPr lang="en-US"/>
            </a:p>
          </p:txBody>
        </p:sp>
        <p:sp>
          <p:nvSpPr>
            <p:cNvPr id="415" name="Freeform 413">
              <a:extLst>
                <a:ext uri="{FF2B5EF4-FFF2-40B4-BE49-F238E27FC236}">
                  <a16:creationId xmlns:a16="http://schemas.microsoft.com/office/drawing/2014/main" id="{0AB2CA31-26B3-477F-8907-C91502F20847}"/>
                </a:ext>
              </a:extLst>
            </p:cNvPr>
            <p:cNvSpPr>
              <a:spLocks/>
            </p:cNvSpPr>
            <p:nvPr/>
          </p:nvSpPr>
          <p:spPr bwMode="auto">
            <a:xfrm>
              <a:off x="601" y="3621"/>
              <a:ext cx="2" cy="32"/>
            </a:xfrm>
            <a:custGeom>
              <a:avLst/>
              <a:gdLst>
                <a:gd name="T0" fmla="*/ 13 w 13"/>
                <a:gd name="T1" fmla="*/ 1 h 160"/>
                <a:gd name="T2" fmla="*/ 0 w 13"/>
                <a:gd name="T3" fmla="*/ 0 h 160"/>
                <a:gd name="T4" fmla="*/ 0 w 13"/>
                <a:gd name="T5" fmla="*/ 160 h 160"/>
                <a:gd name="T6" fmla="*/ 13 w 13"/>
                <a:gd name="T7" fmla="*/ 1 h 160"/>
                <a:gd name="T8" fmla="*/ 0 60000 65536"/>
                <a:gd name="T9" fmla="*/ 0 60000 65536"/>
                <a:gd name="T10" fmla="*/ 0 60000 65536"/>
                <a:gd name="T11" fmla="*/ 0 60000 65536"/>
                <a:gd name="T12" fmla="*/ 0 w 13"/>
                <a:gd name="T13" fmla="*/ 0 h 160"/>
                <a:gd name="T14" fmla="*/ 13 w 13"/>
                <a:gd name="T15" fmla="*/ 160 h 160"/>
              </a:gdLst>
              <a:ahLst/>
              <a:cxnLst>
                <a:cxn ang="T8">
                  <a:pos x="T0" y="T1"/>
                </a:cxn>
                <a:cxn ang="T9">
                  <a:pos x="T2" y="T3"/>
                </a:cxn>
                <a:cxn ang="T10">
                  <a:pos x="T4" y="T5"/>
                </a:cxn>
                <a:cxn ang="T11">
                  <a:pos x="T6" y="T7"/>
                </a:cxn>
              </a:cxnLst>
              <a:rect l="T12" t="T13" r="T14" b="T15"/>
              <a:pathLst>
                <a:path w="13" h="160">
                  <a:moveTo>
                    <a:pt x="13" y="1"/>
                  </a:moveTo>
                  <a:lnTo>
                    <a:pt x="0" y="0"/>
                  </a:lnTo>
                  <a:lnTo>
                    <a:pt x="0" y="160"/>
                  </a:lnTo>
                  <a:lnTo>
                    <a:pt x="13" y="1"/>
                  </a:lnTo>
                  <a:close/>
                </a:path>
              </a:pathLst>
            </a:custGeom>
            <a:solidFill>
              <a:srgbClr val="000000"/>
            </a:solidFill>
            <a:ln w="9525">
              <a:noFill/>
              <a:round/>
              <a:headEnd/>
              <a:tailEnd/>
            </a:ln>
          </p:spPr>
          <p:txBody>
            <a:bodyPr/>
            <a:lstStyle/>
            <a:p>
              <a:endParaRPr lang="en-US"/>
            </a:p>
          </p:txBody>
        </p:sp>
        <p:sp>
          <p:nvSpPr>
            <p:cNvPr id="416" name="Freeform 414">
              <a:extLst>
                <a:ext uri="{FF2B5EF4-FFF2-40B4-BE49-F238E27FC236}">
                  <a16:creationId xmlns:a16="http://schemas.microsoft.com/office/drawing/2014/main" id="{4264D43D-0AD1-4201-952F-85B0B5B02CBD}"/>
                </a:ext>
              </a:extLst>
            </p:cNvPr>
            <p:cNvSpPr>
              <a:spLocks/>
            </p:cNvSpPr>
            <p:nvPr/>
          </p:nvSpPr>
          <p:spPr bwMode="auto">
            <a:xfrm>
              <a:off x="601" y="3621"/>
              <a:ext cx="2" cy="32"/>
            </a:xfrm>
            <a:custGeom>
              <a:avLst/>
              <a:gdLst>
                <a:gd name="T0" fmla="*/ 13 w 13"/>
                <a:gd name="T1" fmla="*/ 1 h 160"/>
                <a:gd name="T2" fmla="*/ 0 w 13"/>
                <a:gd name="T3" fmla="*/ 0 h 160"/>
                <a:gd name="T4" fmla="*/ 0 w 13"/>
                <a:gd name="T5" fmla="*/ 160 h 160"/>
                <a:gd name="T6" fmla="*/ 13 w 13"/>
                <a:gd name="T7" fmla="*/ 1 h 160"/>
                <a:gd name="T8" fmla="*/ 0 60000 65536"/>
                <a:gd name="T9" fmla="*/ 0 60000 65536"/>
                <a:gd name="T10" fmla="*/ 0 60000 65536"/>
                <a:gd name="T11" fmla="*/ 0 60000 65536"/>
                <a:gd name="T12" fmla="*/ 0 w 13"/>
                <a:gd name="T13" fmla="*/ 0 h 160"/>
                <a:gd name="T14" fmla="*/ 13 w 13"/>
                <a:gd name="T15" fmla="*/ 160 h 160"/>
              </a:gdLst>
              <a:ahLst/>
              <a:cxnLst>
                <a:cxn ang="T8">
                  <a:pos x="T0" y="T1"/>
                </a:cxn>
                <a:cxn ang="T9">
                  <a:pos x="T2" y="T3"/>
                </a:cxn>
                <a:cxn ang="T10">
                  <a:pos x="T4" y="T5"/>
                </a:cxn>
                <a:cxn ang="T11">
                  <a:pos x="T6" y="T7"/>
                </a:cxn>
              </a:cxnLst>
              <a:rect l="T12" t="T13" r="T14" b="T15"/>
              <a:pathLst>
                <a:path w="13" h="160">
                  <a:moveTo>
                    <a:pt x="13" y="1"/>
                  </a:moveTo>
                  <a:lnTo>
                    <a:pt x="0" y="0"/>
                  </a:lnTo>
                  <a:lnTo>
                    <a:pt x="0" y="160"/>
                  </a:lnTo>
                  <a:lnTo>
                    <a:pt x="13" y="1"/>
                  </a:lnTo>
                </a:path>
              </a:pathLst>
            </a:custGeom>
            <a:noFill/>
            <a:ln w="0">
              <a:solidFill>
                <a:srgbClr val="000000"/>
              </a:solidFill>
              <a:prstDash val="solid"/>
              <a:round/>
              <a:headEnd/>
              <a:tailEnd/>
            </a:ln>
          </p:spPr>
          <p:txBody>
            <a:bodyPr/>
            <a:lstStyle/>
            <a:p>
              <a:endParaRPr lang="en-US"/>
            </a:p>
          </p:txBody>
        </p:sp>
        <p:sp>
          <p:nvSpPr>
            <p:cNvPr id="417" name="Freeform 415">
              <a:extLst>
                <a:ext uri="{FF2B5EF4-FFF2-40B4-BE49-F238E27FC236}">
                  <a16:creationId xmlns:a16="http://schemas.microsoft.com/office/drawing/2014/main" id="{AB3848EE-8DC1-41E1-BA57-3889898088D7}"/>
                </a:ext>
              </a:extLst>
            </p:cNvPr>
            <p:cNvSpPr>
              <a:spLocks/>
            </p:cNvSpPr>
            <p:nvPr/>
          </p:nvSpPr>
          <p:spPr bwMode="auto">
            <a:xfrm>
              <a:off x="599" y="3621"/>
              <a:ext cx="2" cy="32"/>
            </a:xfrm>
            <a:custGeom>
              <a:avLst/>
              <a:gdLst>
                <a:gd name="T0" fmla="*/ 11 w 11"/>
                <a:gd name="T1" fmla="*/ 0 h 160"/>
                <a:gd name="T2" fmla="*/ 0 w 11"/>
                <a:gd name="T3" fmla="*/ 1 h 160"/>
                <a:gd name="T4" fmla="*/ 11 w 11"/>
                <a:gd name="T5" fmla="*/ 160 h 160"/>
                <a:gd name="T6" fmla="*/ 11 w 11"/>
                <a:gd name="T7" fmla="*/ 0 h 160"/>
                <a:gd name="T8" fmla="*/ 0 60000 65536"/>
                <a:gd name="T9" fmla="*/ 0 60000 65536"/>
                <a:gd name="T10" fmla="*/ 0 60000 65536"/>
                <a:gd name="T11" fmla="*/ 0 60000 65536"/>
                <a:gd name="T12" fmla="*/ 0 w 11"/>
                <a:gd name="T13" fmla="*/ 0 h 160"/>
                <a:gd name="T14" fmla="*/ 11 w 11"/>
                <a:gd name="T15" fmla="*/ 160 h 160"/>
              </a:gdLst>
              <a:ahLst/>
              <a:cxnLst>
                <a:cxn ang="T8">
                  <a:pos x="T0" y="T1"/>
                </a:cxn>
                <a:cxn ang="T9">
                  <a:pos x="T2" y="T3"/>
                </a:cxn>
                <a:cxn ang="T10">
                  <a:pos x="T4" y="T5"/>
                </a:cxn>
                <a:cxn ang="T11">
                  <a:pos x="T6" y="T7"/>
                </a:cxn>
              </a:cxnLst>
              <a:rect l="T12" t="T13" r="T14" b="T15"/>
              <a:pathLst>
                <a:path w="11" h="160">
                  <a:moveTo>
                    <a:pt x="11" y="0"/>
                  </a:moveTo>
                  <a:lnTo>
                    <a:pt x="0" y="1"/>
                  </a:lnTo>
                  <a:lnTo>
                    <a:pt x="11" y="160"/>
                  </a:lnTo>
                  <a:lnTo>
                    <a:pt x="11" y="0"/>
                  </a:lnTo>
                  <a:close/>
                </a:path>
              </a:pathLst>
            </a:custGeom>
            <a:solidFill>
              <a:srgbClr val="000000"/>
            </a:solidFill>
            <a:ln w="9525">
              <a:noFill/>
              <a:round/>
              <a:headEnd/>
              <a:tailEnd/>
            </a:ln>
          </p:spPr>
          <p:txBody>
            <a:bodyPr/>
            <a:lstStyle/>
            <a:p>
              <a:endParaRPr lang="en-US"/>
            </a:p>
          </p:txBody>
        </p:sp>
        <p:sp>
          <p:nvSpPr>
            <p:cNvPr id="418" name="Freeform 416">
              <a:extLst>
                <a:ext uri="{FF2B5EF4-FFF2-40B4-BE49-F238E27FC236}">
                  <a16:creationId xmlns:a16="http://schemas.microsoft.com/office/drawing/2014/main" id="{2E2A269F-F87C-4828-BE69-E30FDBD2C2C3}"/>
                </a:ext>
              </a:extLst>
            </p:cNvPr>
            <p:cNvSpPr>
              <a:spLocks/>
            </p:cNvSpPr>
            <p:nvPr/>
          </p:nvSpPr>
          <p:spPr bwMode="auto">
            <a:xfrm>
              <a:off x="599" y="3621"/>
              <a:ext cx="2" cy="32"/>
            </a:xfrm>
            <a:custGeom>
              <a:avLst/>
              <a:gdLst>
                <a:gd name="T0" fmla="*/ 11 w 11"/>
                <a:gd name="T1" fmla="*/ 0 h 160"/>
                <a:gd name="T2" fmla="*/ 0 w 11"/>
                <a:gd name="T3" fmla="*/ 1 h 160"/>
                <a:gd name="T4" fmla="*/ 11 w 11"/>
                <a:gd name="T5" fmla="*/ 160 h 160"/>
                <a:gd name="T6" fmla="*/ 11 w 11"/>
                <a:gd name="T7" fmla="*/ 0 h 160"/>
                <a:gd name="T8" fmla="*/ 0 60000 65536"/>
                <a:gd name="T9" fmla="*/ 0 60000 65536"/>
                <a:gd name="T10" fmla="*/ 0 60000 65536"/>
                <a:gd name="T11" fmla="*/ 0 60000 65536"/>
                <a:gd name="T12" fmla="*/ 0 w 11"/>
                <a:gd name="T13" fmla="*/ 0 h 160"/>
                <a:gd name="T14" fmla="*/ 11 w 11"/>
                <a:gd name="T15" fmla="*/ 160 h 160"/>
              </a:gdLst>
              <a:ahLst/>
              <a:cxnLst>
                <a:cxn ang="T8">
                  <a:pos x="T0" y="T1"/>
                </a:cxn>
                <a:cxn ang="T9">
                  <a:pos x="T2" y="T3"/>
                </a:cxn>
                <a:cxn ang="T10">
                  <a:pos x="T4" y="T5"/>
                </a:cxn>
                <a:cxn ang="T11">
                  <a:pos x="T6" y="T7"/>
                </a:cxn>
              </a:cxnLst>
              <a:rect l="T12" t="T13" r="T14" b="T15"/>
              <a:pathLst>
                <a:path w="11" h="160">
                  <a:moveTo>
                    <a:pt x="11" y="0"/>
                  </a:moveTo>
                  <a:lnTo>
                    <a:pt x="0" y="1"/>
                  </a:lnTo>
                  <a:lnTo>
                    <a:pt x="11" y="160"/>
                  </a:lnTo>
                  <a:lnTo>
                    <a:pt x="11" y="0"/>
                  </a:lnTo>
                </a:path>
              </a:pathLst>
            </a:custGeom>
            <a:noFill/>
            <a:ln w="0">
              <a:solidFill>
                <a:srgbClr val="000000"/>
              </a:solidFill>
              <a:prstDash val="solid"/>
              <a:round/>
              <a:headEnd/>
              <a:tailEnd/>
            </a:ln>
          </p:spPr>
          <p:txBody>
            <a:bodyPr/>
            <a:lstStyle/>
            <a:p>
              <a:endParaRPr lang="en-US"/>
            </a:p>
          </p:txBody>
        </p:sp>
        <p:sp>
          <p:nvSpPr>
            <p:cNvPr id="419" name="Freeform 417">
              <a:extLst>
                <a:ext uri="{FF2B5EF4-FFF2-40B4-BE49-F238E27FC236}">
                  <a16:creationId xmlns:a16="http://schemas.microsoft.com/office/drawing/2014/main" id="{0E5AF11F-1855-4FA6-927A-FB7B74EF18AA}"/>
                </a:ext>
              </a:extLst>
            </p:cNvPr>
            <p:cNvSpPr>
              <a:spLocks/>
            </p:cNvSpPr>
            <p:nvPr/>
          </p:nvSpPr>
          <p:spPr bwMode="auto">
            <a:xfrm>
              <a:off x="597" y="3621"/>
              <a:ext cx="4" cy="32"/>
            </a:xfrm>
            <a:custGeom>
              <a:avLst/>
              <a:gdLst>
                <a:gd name="T0" fmla="*/ 12 w 23"/>
                <a:gd name="T1" fmla="*/ 0 h 159"/>
                <a:gd name="T2" fmla="*/ 0 w 23"/>
                <a:gd name="T3" fmla="*/ 1 h 159"/>
                <a:gd name="T4" fmla="*/ 23 w 23"/>
                <a:gd name="T5" fmla="*/ 159 h 159"/>
                <a:gd name="T6" fmla="*/ 12 w 23"/>
                <a:gd name="T7" fmla="*/ 0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12" y="0"/>
                  </a:moveTo>
                  <a:lnTo>
                    <a:pt x="0" y="1"/>
                  </a:lnTo>
                  <a:lnTo>
                    <a:pt x="23" y="159"/>
                  </a:lnTo>
                  <a:lnTo>
                    <a:pt x="12" y="0"/>
                  </a:lnTo>
                  <a:close/>
                </a:path>
              </a:pathLst>
            </a:custGeom>
            <a:solidFill>
              <a:srgbClr val="000000"/>
            </a:solidFill>
            <a:ln w="9525">
              <a:noFill/>
              <a:round/>
              <a:headEnd/>
              <a:tailEnd/>
            </a:ln>
          </p:spPr>
          <p:txBody>
            <a:bodyPr/>
            <a:lstStyle/>
            <a:p>
              <a:endParaRPr lang="en-US"/>
            </a:p>
          </p:txBody>
        </p:sp>
        <p:sp>
          <p:nvSpPr>
            <p:cNvPr id="420" name="Freeform 418">
              <a:extLst>
                <a:ext uri="{FF2B5EF4-FFF2-40B4-BE49-F238E27FC236}">
                  <a16:creationId xmlns:a16="http://schemas.microsoft.com/office/drawing/2014/main" id="{80C0973D-E57A-49C5-BFC2-D8C543341009}"/>
                </a:ext>
              </a:extLst>
            </p:cNvPr>
            <p:cNvSpPr>
              <a:spLocks/>
            </p:cNvSpPr>
            <p:nvPr/>
          </p:nvSpPr>
          <p:spPr bwMode="auto">
            <a:xfrm>
              <a:off x="597" y="3621"/>
              <a:ext cx="4" cy="32"/>
            </a:xfrm>
            <a:custGeom>
              <a:avLst/>
              <a:gdLst>
                <a:gd name="T0" fmla="*/ 12 w 23"/>
                <a:gd name="T1" fmla="*/ 0 h 159"/>
                <a:gd name="T2" fmla="*/ 0 w 23"/>
                <a:gd name="T3" fmla="*/ 1 h 159"/>
                <a:gd name="T4" fmla="*/ 23 w 23"/>
                <a:gd name="T5" fmla="*/ 159 h 159"/>
                <a:gd name="T6" fmla="*/ 12 w 23"/>
                <a:gd name="T7" fmla="*/ 0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12" y="0"/>
                  </a:moveTo>
                  <a:lnTo>
                    <a:pt x="0" y="1"/>
                  </a:lnTo>
                  <a:lnTo>
                    <a:pt x="23" y="159"/>
                  </a:lnTo>
                  <a:lnTo>
                    <a:pt x="12" y="0"/>
                  </a:lnTo>
                </a:path>
              </a:pathLst>
            </a:custGeom>
            <a:noFill/>
            <a:ln w="0">
              <a:solidFill>
                <a:srgbClr val="000000"/>
              </a:solidFill>
              <a:prstDash val="solid"/>
              <a:round/>
              <a:headEnd/>
              <a:tailEnd/>
            </a:ln>
          </p:spPr>
          <p:txBody>
            <a:bodyPr/>
            <a:lstStyle/>
            <a:p>
              <a:endParaRPr lang="en-US"/>
            </a:p>
          </p:txBody>
        </p:sp>
        <p:sp>
          <p:nvSpPr>
            <p:cNvPr id="421" name="Freeform 419">
              <a:extLst>
                <a:ext uri="{FF2B5EF4-FFF2-40B4-BE49-F238E27FC236}">
                  <a16:creationId xmlns:a16="http://schemas.microsoft.com/office/drawing/2014/main" id="{8B88ECB8-D967-4C13-8FE9-374466821F9B}"/>
                </a:ext>
              </a:extLst>
            </p:cNvPr>
            <p:cNvSpPr>
              <a:spLocks/>
            </p:cNvSpPr>
            <p:nvPr/>
          </p:nvSpPr>
          <p:spPr bwMode="auto">
            <a:xfrm>
              <a:off x="595" y="3621"/>
              <a:ext cx="6" cy="32"/>
            </a:xfrm>
            <a:custGeom>
              <a:avLst/>
              <a:gdLst>
                <a:gd name="T0" fmla="*/ 11 w 34"/>
                <a:gd name="T1" fmla="*/ 0 h 158"/>
                <a:gd name="T2" fmla="*/ 0 w 34"/>
                <a:gd name="T3" fmla="*/ 2 h 158"/>
                <a:gd name="T4" fmla="*/ 34 w 34"/>
                <a:gd name="T5" fmla="*/ 158 h 158"/>
                <a:gd name="T6" fmla="*/ 11 w 34"/>
                <a:gd name="T7" fmla="*/ 0 h 158"/>
                <a:gd name="T8" fmla="*/ 0 60000 65536"/>
                <a:gd name="T9" fmla="*/ 0 60000 65536"/>
                <a:gd name="T10" fmla="*/ 0 60000 65536"/>
                <a:gd name="T11" fmla="*/ 0 60000 65536"/>
                <a:gd name="T12" fmla="*/ 0 w 34"/>
                <a:gd name="T13" fmla="*/ 0 h 158"/>
                <a:gd name="T14" fmla="*/ 34 w 34"/>
                <a:gd name="T15" fmla="*/ 158 h 158"/>
              </a:gdLst>
              <a:ahLst/>
              <a:cxnLst>
                <a:cxn ang="T8">
                  <a:pos x="T0" y="T1"/>
                </a:cxn>
                <a:cxn ang="T9">
                  <a:pos x="T2" y="T3"/>
                </a:cxn>
                <a:cxn ang="T10">
                  <a:pos x="T4" y="T5"/>
                </a:cxn>
                <a:cxn ang="T11">
                  <a:pos x="T6" y="T7"/>
                </a:cxn>
              </a:cxnLst>
              <a:rect l="T12" t="T13" r="T14" b="T15"/>
              <a:pathLst>
                <a:path w="34" h="158">
                  <a:moveTo>
                    <a:pt x="11" y="0"/>
                  </a:moveTo>
                  <a:lnTo>
                    <a:pt x="0" y="2"/>
                  </a:lnTo>
                  <a:lnTo>
                    <a:pt x="34" y="158"/>
                  </a:lnTo>
                  <a:lnTo>
                    <a:pt x="11" y="0"/>
                  </a:lnTo>
                  <a:close/>
                </a:path>
              </a:pathLst>
            </a:custGeom>
            <a:solidFill>
              <a:srgbClr val="000000"/>
            </a:solidFill>
            <a:ln w="9525">
              <a:noFill/>
              <a:round/>
              <a:headEnd/>
              <a:tailEnd/>
            </a:ln>
          </p:spPr>
          <p:txBody>
            <a:bodyPr/>
            <a:lstStyle/>
            <a:p>
              <a:endParaRPr lang="en-US"/>
            </a:p>
          </p:txBody>
        </p:sp>
        <p:sp>
          <p:nvSpPr>
            <p:cNvPr id="422" name="Freeform 420">
              <a:extLst>
                <a:ext uri="{FF2B5EF4-FFF2-40B4-BE49-F238E27FC236}">
                  <a16:creationId xmlns:a16="http://schemas.microsoft.com/office/drawing/2014/main" id="{1B8D0380-F3E1-44A9-9F0E-E52F28AA93E3}"/>
                </a:ext>
              </a:extLst>
            </p:cNvPr>
            <p:cNvSpPr>
              <a:spLocks/>
            </p:cNvSpPr>
            <p:nvPr/>
          </p:nvSpPr>
          <p:spPr bwMode="auto">
            <a:xfrm>
              <a:off x="595" y="3621"/>
              <a:ext cx="6" cy="32"/>
            </a:xfrm>
            <a:custGeom>
              <a:avLst/>
              <a:gdLst>
                <a:gd name="T0" fmla="*/ 11 w 34"/>
                <a:gd name="T1" fmla="*/ 0 h 158"/>
                <a:gd name="T2" fmla="*/ 0 w 34"/>
                <a:gd name="T3" fmla="*/ 2 h 158"/>
                <a:gd name="T4" fmla="*/ 34 w 34"/>
                <a:gd name="T5" fmla="*/ 158 h 158"/>
                <a:gd name="T6" fmla="*/ 11 w 34"/>
                <a:gd name="T7" fmla="*/ 0 h 158"/>
                <a:gd name="T8" fmla="*/ 0 60000 65536"/>
                <a:gd name="T9" fmla="*/ 0 60000 65536"/>
                <a:gd name="T10" fmla="*/ 0 60000 65536"/>
                <a:gd name="T11" fmla="*/ 0 60000 65536"/>
                <a:gd name="T12" fmla="*/ 0 w 34"/>
                <a:gd name="T13" fmla="*/ 0 h 158"/>
                <a:gd name="T14" fmla="*/ 34 w 34"/>
                <a:gd name="T15" fmla="*/ 158 h 158"/>
              </a:gdLst>
              <a:ahLst/>
              <a:cxnLst>
                <a:cxn ang="T8">
                  <a:pos x="T0" y="T1"/>
                </a:cxn>
                <a:cxn ang="T9">
                  <a:pos x="T2" y="T3"/>
                </a:cxn>
                <a:cxn ang="T10">
                  <a:pos x="T4" y="T5"/>
                </a:cxn>
                <a:cxn ang="T11">
                  <a:pos x="T6" y="T7"/>
                </a:cxn>
              </a:cxnLst>
              <a:rect l="T12" t="T13" r="T14" b="T15"/>
              <a:pathLst>
                <a:path w="34" h="158">
                  <a:moveTo>
                    <a:pt x="11" y="0"/>
                  </a:moveTo>
                  <a:lnTo>
                    <a:pt x="0" y="2"/>
                  </a:lnTo>
                  <a:lnTo>
                    <a:pt x="34" y="158"/>
                  </a:lnTo>
                  <a:lnTo>
                    <a:pt x="11" y="0"/>
                  </a:lnTo>
                </a:path>
              </a:pathLst>
            </a:custGeom>
            <a:noFill/>
            <a:ln w="0">
              <a:solidFill>
                <a:srgbClr val="000000"/>
              </a:solidFill>
              <a:prstDash val="solid"/>
              <a:round/>
              <a:headEnd/>
              <a:tailEnd/>
            </a:ln>
          </p:spPr>
          <p:txBody>
            <a:bodyPr/>
            <a:lstStyle/>
            <a:p>
              <a:endParaRPr lang="en-US"/>
            </a:p>
          </p:txBody>
        </p:sp>
        <p:sp>
          <p:nvSpPr>
            <p:cNvPr id="423" name="Freeform 421">
              <a:extLst>
                <a:ext uri="{FF2B5EF4-FFF2-40B4-BE49-F238E27FC236}">
                  <a16:creationId xmlns:a16="http://schemas.microsoft.com/office/drawing/2014/main" id="{1DE7D98B-F4DA-40D1-B4C6-71EF63631D7F}"/>
                </a:ext>
              </a:extLst>
            </p:cNvPr>
            <p:cNvSpPr>
              <a:spLocks/>
            </p:cNvSpPr>
            <p:nvPr/>
          </p:nvSpPr>
          <p:spPr bwMode="auto">
            <a:xfrm>
              <a:off x="593" y="3622"/>
              <a:ext cx="8" cy="31"/>
            </a:xfrm>
            <a:custGeom>
              <a:avLst/>
              <a:gdLst>
                <a:gd name="T0" fmla="*/ 11 w 45"/>
                <a:gd name="T1" fmla="*/ 0 h 156"/>
                <a:gd name="T2" fmla="*/ 0 w 45"/>
                <a:gd name="T3" fmla="*/ 4 h 156"/>
                <a:gd name="T4" fmla="*/ 45 w 45"/>
                <a:gd name="T5" fmla="*/ 156 h 156"/>
                <a:gd name="T6" fmla="*/ 11 w 45"/>
                <a:gd name="T7" fmla="*/ 0 h 156"/>
                <a:gd name="T8" fmla="*/ 0 60000 65536"/>
                <a:gd name="T9" fmla="*/ 0 60000 65536"/>
                <a:gd name="T10" fmla="*/ 0 60000 65536"/>
                <a:gd name="T11" fmla="*/ 0 60000 65536"/>
                <a:gd name="T12" fmla="*/ 0 w 45"/>
                <a:gd name="T13" fmla="*/ 0 h 156"/>
                <a:gd name="T14" fmla="*/ 45 w 45"/>
                <a:gd name="T15" fmla="*/ 156 h 156"/>
              </a:gdLst>
              <a:ahLst/>
              <a:cxnLst>
                <a:cxn ang="T8">
                  <a:pos x="T0" y="T1"/>
                </a:cxn>
                <a:cxn ang="T9">
                  <a:pos x="T2" y="T3"/>
                </a:cxn>
                <a:cxn ang="T10">
                  <a:pos x="T4" y="T5"/>
                </a:cxn>
                <a:cxn ang="T11">
                  <a:pos x="T6" y="T7"/>
                </a:cxn>
              </a:cxnLst>
              <a:rect l="T12" t="T13" r="T14" b="T15"/>
              <a:pathLst>
                <a:path w="45" h="156">
                  <a:moveTo>
                    <a:pt x="11" y="0"/>
                  </a:moveTo>
                  <a:lnTo>
                    <a:pt x="0" y="4"/>
                  </a:lnTo>
                  <a:lnTo>
                    <a:pt x="45" y="156"/>
                  </a:lnTo>
                  <a:lnTo>
                    <a:pt x="11" y="0"/>
                  </a:lnTo>
                  <a:close/>
                </a:path>
              </a:pathLst>
            </a:custGeom>
            <a:solidFill>
              <a:srgbClr val="000000"/>
            </a:solidFill>
            <a:ln w="9525">
              <a:noFill/>
              <a:round/>
              <a:headEnd/>
              <a:tailEnd/>
            </a:ln>
          </p:spPr>
          <p:txBody>
            <a:bodyPr/>
            <a:lstStyle/>
            <a:p>
              <a:endParaRPr lang="en-US"/>
            </a:p>
          </p:txBody>
        </p:sp>
        <p:sp>
          <p:nvSpPr>
            <p:cNvPr id="424" name="Freeform 422">
              <a:extLst>
                <a:ext uri="{FF2B5EF4-FFF2-40B4-BE49-F238E27FC236}">
                  <a16:creationId xmlns:a16="http://schemas.microsoft.com/office/drawing/2014/main" id="{CBF3EDBC-D4EF-41F9-AB03-A8E818B6F851}"/>
                </a:ext>
              </a:extLst>
            </p:cNvPr>
            <p:cNvSpPr>
              <a:spLocks/>
            </p:cNvSpPr>
            <p:nvPr/>
          </p:nvSpPr>
          <p:spPr bwMode="auto">
            <a:xfrm>
              <a:off x="593" y="3622"/>
              <a:ext cx="8" cy="31"/>
            </a:xfrm>
            <a:custGeom>
              <a:avLst/>
              <a:gdLst>
                <a:gd name="T0" fmla="*/ 11 w 45"/>
                <a:gd name="T1" fmla="*/ 0 h 156"/>
                <a:gd name="T2" fmla="*/ 0 w 45"/>
                <a:gd name="T3" fmla="*/ 4 h 156"/>
                <a:gd name="T4" fmla="*/ 45 w 45"/>
                <a:gd name="T5" fmla="*/ 156 h 156"/>
                <a:gd name="T6" fmla="*/ 11 w 45"/>
                <a:gd name="T7" fmla="*/ 0 h 156"/>
                <a:gd name="T8" fmla="*/ 0 60000 65536"/>
                <a:gd name="T9" fmla="*/ 0 60000 65536"/>
                <a:gd name="T10" fmla="*/ 0 60000 65536"/>
                <a:gd name="T11" fmla="*/ 0 60000 65536"/>
                <a:gd name="T12" fmla="*/ 0 w 45"/>
                <a:gd name="T13" fmla="*/ 0 h 156"/>
                <a:gd name="T14" fmla="*/ 45 w 45"/>
                <a:gd name="T15" fmla="*/ 156 h 156"/>
              </a:gdLst>
              <a:ahLst/>
              <a:cxnLst>
                <a:cxn ang="T8">
                  <a:pos x="T0" y="T1"/>
                </a:cxn>
                <a:cxn ang="T9">
                  <a:pos x="T2" y="T3"/>
                </a:cxn>
                <a:cxn ang="T10">
                  <a:pos x="T4" y="T5"/>
                </a:cxn>
                <a:cxn ang="T11">
                  <a:pos x="T6" y="T7"/>
                </a:cxn>
              </a:cxnLst>
              <a:rect l="T12" t="T13" r="T14" b="T15"/>
              <a:pathLst>
                <a:path w="45" h="156">
                  <a:moveTo>
                    <a:pt x="11" y="0"/>
                  </a:moveTo>
                  <a:lnTo>
                    <a:pt x="0" y="4"/>
                  </a:lnTo>
                  <a:lnTo>
                    <a:pt x="45" y="156"/>
                  </a:lnTo>
                  <a:lnTo>
                    <a:pt x="11" y="0"/>
                  </a:lnTo>
                </a:path>
              </a:pathLst>
            </a:custGeom>
            <a:noFill/>
            <a:ln w="0">
              <a:solidFill>
                <a:srgbClr val="000000"/>
              </a:solidFill>
              <a:prstDash val="solid"/>
              <a:round/>
              <a:headEnd/>
              <a:tailEnd/>
            </a:ln>
          </p:spPr>
          <p:txBody>
            <a:bodyPr/>
            <a:lstStyle/>
            <a:p>
              <a:endParaRPr lang="en-US"/>
            </a:p>
          </p:txBody>
        </p:sp>
        <p:sp>
          <p:nvSpPr>
            <p:cNvPr id="425" name="Freeform 423">
              <a:extLst>
                <a:ext uri="{FF2B5EF4-FFF2-40B4-BE49-F238E27FC236}">
                  <a16:creationId xmlns:a16="http://schemas.microsoft.com/office/drawing/2014/main" id="{65830B5D-0A04-4AE6-A82E-5046A8A9C43F}"/>
                </a:ext>
              </a:extLst>
            </p:cNvPr>
            <p:cNvSpPr>
              <a:spLocks/>
            </p:cNvSpPr>
            <p:nvPr/>
          </p:nvSpPr>
          <p:spPr bwMode="auto">
            <a:xfrm>
              <a:off x="591" y="3623"/>
              <a:ext cx="10" cy="30"/>
            </a:xfrm>
            <a:custGeom>
              <a:avLst/>
              <a:gdLst>
                <a:gd name="T0" fmla="*/ 11 w 56"/>
                <a:gd name="T1" fmla="*/ 0 h 152"/>
                <a:gd name="T2" fmla="*/ 0 w 56"/>
                <a:gd name="T3" fmla="*/ 5 h 152"/>
                <a:gd name="T4" fmla="*/ 56 w 56"/>
                <a:gd name="T5" fmla="*/ 152 h 152"/>
                <a:gd name="T6" fmla="*/ 11 w 56"/>
                <a:gd name="T7" fmla="*/ 0 h 152"/>
                <a:gd name="T8" fmla="*/ 0 60000 65536"/>
                <a:gd name="T9" fmla="*/ 0 60000 65536"/>
                <a:gd name="T10" fmla="*/ 0 60000 65536"/>
                <a:gd name="T11" fmla="*/ 0 60000 65536"/>
                <a:gd name="T12" fmla="*/ 0 w 56"/>
                <a:gd name="T13" fmla="*/ 0 h 152"/>
                <a:gd name="T14" fmla="*/ 56 w 56"/>
                <a:gd name="T15" fmla="*/ 152 h 152"/>
              </a:gdLst>
              <a:ahLst/>
              <a:cxnLst>
                <a:cxn ang="T8">
                  <a:pos x="T0" y="T1"/>
                </a:cxn>
                <a:cxn ang="T9">
                  <a:pos x="T2" y="T3"/>
                </a:cxn>
                <a:cxn ang="T10">
                  <a:pos x="T4" y="T5"/>
                </a:cxn>
                <a:cxn ang="T11">
                  <a:pos x="T6" y="T7"/>
                </a:cxn>
              </a:cxnLst>
              <a:rect l="T12" t="T13" r="T14" b="T15"/>
              <a:pathLst>
                <a:path w="56" h="152">
                  <a:moveTo>
                    <a:pt x="11" y="0"/>
                  </a:moveTo>
                  <a:lnTo>
                    <a:pt x="0" y="5"/>
                  </a:lnTo>
                  <a:lnTo>
                    <a:pt x="56" y="152"/>
                  </a:lnTo>
                  <a:lnTo>
                    <a:pt x="11" y="0"/>
                  </a:lnTo>
                  <a:close/>
                </a:path>
              </a:pathLst>
            </a:custGeom>
            <a:solidFill>
              <a:srgbClr val="000000"/>
            </a:solidFill>
            <a:ln w="9525">
              <a:noFill/>
              <a:round/>
              <a:headEnd/>
              <a:tailEnd/>
            </a:ln>
          </p:spPr>
          <p:txBody>
            <a:bodyPr/>
            <a:lstStyle/>
            <a:p>
              <a:endParaRPr lang="en-US"/>
            </a:p>
          </p:txBody>
        </p:sp>
        <p:sp>
          <p:nvSpPr>
            <p:cNvPr id="426" name="Freeform 424">
              <a:extLst>
                <a:ext uri="{FF2B5EF4-FFF2-40B4-BE49-F238E27FC236}">
                  <a16:creationId xmlns:a16="http://schemas.microsoft.com/office/drawing/2014/main" id="{D316B3AE-E33E-42A6-87A7-6B24EE8FFDE9}"/>
                </a:ext>
              </a:extLst>
            </p:cNvPr>
            <p:cNvSpPr>
              <a:spLocks/>
            </p:cNvSpPr>
            <p:nvPr/>
          </p:nvSpPr>
          <p:spPr bwMode="auto">
            <a:xfrm>
              <a:off x="591" y="3623"/>
              <a:ext cx="10" cy="30"/>
            </a:xfrm>
            <a:custGeom>
              <a:avLst/>
              <a:gdLst>
                <a:gd name="T0" fmla="*/ 11 w 56"/>
                <a:gd name="T1" fmla="*/ 0 h 152"/>
                <a:gd name="T2" fmla="*/ 0 w 56"/>
                <a:gd name="T3" fmla="*/ 5 h 152"/>
                <a:gd name="T4" fmla="*/ 56 w 56"/>
                <a:gd name="T5" fmla="*/ 152 h 152"/>
                <a:gd name="T6" fmla="*/ 11 w 56"/>
                <a:gd name="T7" fmla="*/ 0 h 152"/>
                <a:gd name="T8" fmla="*/ 0 60000 65536"/>
                <a:gd name="T9" fmla="*/ 0 60000 65536"/>
                <a:gd name="T10" fmla="*/ 0 60000 65536"/>
                <a:gd name="T11" fmla="*/ 0 60000 65536"/>
                <a:gd name="T12" fmla="*/ 0 w 56"/>
                <a:gd name="T13" fmla="*/ 0 h 152"/>
                <a:gd name="T14" fmla="*/ 56 w 56"/>
                <a:gd name="T15" fmla="*/ 152 h 152"/>
              </a:gdLst>
              <a:ahLst/>
              <a:cxnLst>
                <a:cxn ang="T8">
                  <a:pos x="T0" y="T1"/>
                </a:cxn>
                <a:cxn ang="T9">
                  <a:pos x="T2" y="T3"/>
                </a:cxn>
                <a:cxn ang="T10">
                  <a:pos x="T4" y="T5"/>
                </a:cxn>
                <a:cxn ang="T11">
                  <a:pos x="T6" y="T7"/>
                </a:cxn>
              </a:cxnLst>
              <a:rect l="T12" t="T13" r="T14" b="T15"/>
              <a:pathLst>
                <a:path w="56" h="152">
                  <a:moveTo>
                    <a:pt x="11" y="0"/>
                  </a:moveTo>
                  <a:lnTo>
                    <a:pt x="0" y="5"/>
                  </a:lnTo>
                  <a:lnTo>
                    <a:pt x="56" y="152"/>
                  </a:lnTo>
                  <a:lnTo>
                    <a:pt x="11" y="0"/>
                  </a:lnTo>
                </a:path>
              </a:pathLst>
            </a:custGeom>
            <a:noFill/>
            <a:ln w="0">
              <a:solidFill>
                <a:srgbClr val="000000"/>
              </a:solidFill>
              <a:prstDash val="solid"/>
              <a:round/>
              <a:headEnd/>
              <a:tailEnd/>
            </a:ln>
          </p:spPr>
          <p:txBody>
            <a:bodyPr/>
            <a:lstStyle/>
            <a:p>
              <a:endParaRPr lang="en-US"/>
            </a:p>
          </p:txBody>
        </p:sp>
        <p:sp>
          <p:nvSpPr>
            <p:cNvPr id="427" name="Freeform 425">
              <a:extLst>
                <a:ext uri="{FF2B5EF4-FFF2-40B4-BE49-F238E27FC236}">
                  <a16:creationId xmlns:a16="http://schemas.microsoft.com/office/drawing/2014/main" id="{75EBCBAB-5865-41F0-B9EA-1A92796B72CB}"/>
                </a:ext>
              </a:extLst>
            </p:cNvPr>
            <p:cNvSpPr>
              <a:spLocks/>
            </p:cNvSpPr>
            <p:nvPr/>
          </p:nvSpPr>
          <p:spPr bwMode="auto">
            <a:xfrm>
              <a:off x="590" y="3624"/>
              <a:ext cx="11" cy="29"/>
            </a:xfrm>
            <a:custGeom>
              <a:avLst/>
              <a:gdLst>
                <a:gd name="T0" fmla="*/ 11 w 67"/>
                <a:gd name="T1" fmla="*/ 0 h 147"/>
                <a:gd name="T2" fmla="*/ 0 w 67"/>
                <a:gd name="T3" fmla="*/ 6 h 147"/>
                <a:gd name="T4" fmla="*/ 67 w 67"/>
                <a:gd name="T5" fmla="*/ 147 h 147"/>
                <a:gd name="T6" fmla="*/ 11 w 67"/>
                <a:gd name="T7" fmla="*/ 0 h 147"/>
                <a:gd name="T8" fmla="*/ 0 60000 65536"/>
                <a:gd name="T9" fmla="*/ 0 60000 65536"/>
                <a:gd name="T10" fmla="*/ 0 60000 65536"/>
                <a:gd name="T11" fmla="*/ 0 60000 65536"/>
                <a:gd name="T12" fmla="*/ 0 w 67"/>
                <a:gd name="T13" fmla="*/ 0 h 147"/>
                <a:gd name="T14" fmla="*/ 67 w 67"/>
                <a:gd name="T15" fmla="*/ 147 h 147"/>
              </a:gdLst>
              <a:ahLst/>
              <a:cxnLst>
                <a:cxn ang="T8">
                  <a:pos x="T0" y="T1"/>
                </a:cxn>
                <a:cxn ang="T9">
                  <a:pos x="T2" y="T3"/>
                </a:cxn>
                <a:cxn ang="T10">
                  <a:pos x="T4" y="T5"/>
                </a:cxn>
                <a:cxn ang="T11">
                  <a:pos x="T6" y="T7"/>
                </a:cxn>
              </a:cxnLst>
              <a:rect l="T12" t="T13" r="T14" b="T15"/>
              <a:pathLst>
                <a:path w="67" h="147">
                  <a:moveTo>
                    <a:pt x="11" y="0"/>
                  </a:moveTo>
                  <a:lnTo>
                    <a:pt x="0" y="6"/>
                  </a:lnTo>
                  <a:lnTo>
                    <a:pt x="67" y="147"/>
                  </a:lnTo>
                  <a:lnTo>
                    <a:pt x="11" y="0"/>
                  </a:lnTo>
                  <a:close/>
                </a:path>
              </a:pathLst>
            </a:custGeom>
            <a:solidFill>
              <a:srgbClr val="000000"/>
            </a:solidFill>
            <a:ln w="9525">
              <a:noFill/>
              <a:round/>
              <a:headEnd/>
              <a:tailEnd/>
            </a:ln>
          </p:spPr>
          <p:txBody>
            <a:bodyPr/>
            <a:lstStyle/>
            <a:p>
              <a:endParaRPr lang="en-US"/>
            </a:p>
          </p:txBody>
        </p:sp>
        <p:sp>
          <p:nvSpPr>
            <p:cNvPr id="428" name="Freeform 426">
              <a:extLst>
                <a:ext uri="{FF2B5EF4-FFF2-40B4-BE49-F238E27FC236}">
                  <a16:creationId xmlns:a16="http://schemas.microsoft.com/office/drawing/2014/main" id="{6687943F-E29B-42CE-AF1A-C06B4E83838E}"/>
                </a:ext>
              </a:extLst>
            </p:cNvPr>
            <p:cNvSpPr>
              <a:spLocks/>
            </p:cNvSpPr>
            <p:nvPr/>
          </p:nvSpPr>
          <p:spPr bwMode="auto">
            <a:xfrm>
              <a:off x="590" y="3624"/>
              <a:ext cx="11" cy="29"/>
            </a:xfrm>
            <a:custGeom>
              <a:avLst/>
              <a:gdLst>
                <a:gd name="T0" fmla="*/ 11 w 67"/>
                <a:gd name="T1" fmla="*/ 0 h 147"/>
                <a:gd name="T2" fmla="*/ 0 w 67"/>
                <a:gd name="T3" fmla="*/ 6 h 147"/>
                <a:gd name="T4" fmla="*/ 67 w 67"/>
                <a:gd name="T5" fmla="*/ 147 h 147"/>
                <a:gd name="T6" fmla="*/ 11 w 67"/>
                <a:gd name="T7" fmla="*/ 0 h 147"/>
                <a:gd name="T8" fmla="*/ 0 60000 65536"/>
                <a:gd name="T9" fmla="*/ 0 60000 65536"/>
                <a:gd name="T10" fmla="*/ 0 60000 65536"/>
                <a:gd name="T11" fmla="*/ 0 60000 65536"/>
                <a:gd name="T12" fmla="*/ 0 w 67"/>
                <a:gd name="T13" fmla="*/ 0 h 147"/>
                <a:gd name="T14" fmla="*/ 67 w 67"/>
                <a:gd name="T15" fmla="*/ 147 h 147"/>
              </a:gdLst>
              <a:ahLst/>
              <a:cxnLst>
                <a:cxn ang="T8">
                  <a:pos x="T0" y="T1"/>
                </a:cxn>
                <a:cxn ang="T9">
                  <a:pos x="T2" y="T3"/>
                </a:cxn>
                <a:cxn ang="T10">
                  <a:pos x="T4" y="T5"/>
                </a:cxn>
                <a:cxn ang="T11">
                  <a:pos x="T6" y="T7"/>
                </a:cxn>
              </a:cxnLst>
              <a:rect l="T12" t="T13" r="T14" b="T15"/>
              <a:pathLst>
                <a:path w="67" h="147">
                  <a:moveTo>
                    <a:pt x="11" y="0"/>
                  </a:moveTo>
                  <a:lnTo>
                    <a:pt x="0" y="6"/>
                  </a:lnTo>
                  <a:lnTo>
                    <a:pt x="67" y="147"/>
                  </a:lnTo>
                  <a:lnTo>
                    <a:pt x="11" y="0"/>
                  </a:lnTo>
                </a:path>
              </a:pathLst>
            </a:custGeom>
            <a:noFill/>
            <a:ln w="0">
              <a:solidFill>
                <a:srgbClr val="000000"/>
              </a:solidFill>
              <a:prstDash val="solid"/>
              <a:round/>
              <a:headEnd/>
              <a:tailEnd/>
            </a:ln>
          </p:spPr>
          <p:txBody>
            <a:bodyPr/>
            <a:lstStyle/>
            <a:p>
              <a:endParaRPr lang="en-US"/>
            </a:p>
          </p:txBody>
        </p:sp>
        <p:sp>
          <p:nvSpPr>
            <p:cNvPr id="429" name="Freeform 427">
              <a:extLst>
                <a:ext uri="{FF2B5EF4-FFF2-40B4-BE49-F238E27FC236}">
                  <a16:creationId xmlns:a16="http://schemas.microsoft.com/office/drawing/2014/main" id="{2DF2ED01-AB86-4813-858D-592AF9BC7383}"/>
                </a:ext>
              </a:extLst>
            </p:cNvPr>
            <p:cNvSpPr>
              <a:spLocks/>
            </p:cNvSpPr>
            <p:nvPr/>
          </p:nvSpPr>
          <p:spPr bwMode="auto">
            <a:xfrm>
              <a:off x="588" y="3625"/>
              <a:ext cx="13" cy="28"/>
            </a:xfrm>
            <a:custGeom>
              <a:avLst/>
              <a:gdLst>
                <a:gd name="T0" fmla="*/ 10 w 77"/>
                <a:gd name="T1" fmla="*/ 0 h 141"/>
                <a:gd name="T2" fmla="*/ 0 w 77"/>
                <a:gd name="T3" fmla="*/ 7 h 141"/>
                <a:gd name="T4" fmla="*/ 77 w 77"/>
                <a:gd name="T5" fmla="*/ 141 h 141"/>
                <a:gd name="T6" fmla="*/ 10 w 77"/>
                <a:gd name="T7" fmla="*/ 0 h 141"/>
                <a:gd name="T8" fmla="*/ 0 60000 65536"/>
                <a:gd name="T9" fmla="*/ 0 60000 65536"/>
                <a:gd name="T10" fmla="*/ 0 60000 65536"/>
                <a:gd name="T11" fmla="*/ 0 60000 65536"/>
                <a:gd name="T12" fmla="*/ 0 w 77"/>
                <a:gd name="T13" fmla="*/ 0 h 141"/>
                <a:gd name="T14" fmla="*/ 77 w 77"/>
                <a:gd name="T15" fmla="*/ 141 h 141"/>
              </a:gdLst>
              <a:ahLst/>
              <a:cxnLst>
                <a:cxn ang="T8">
                  <a:pos x="T0" y="T1"/>
                </a:cxn>
                <a:cxn ang="T9">
                  <a:pos x="T2" y="T3"/>
                </a:cxn>
                <a:cxn ang="T10">
                  <a:pos x="T4" y="T5"/>
                </a:cxn>
                <a:cxn ang="T11">
                  <a:pos x="T6" y="T7"/>
                </a:cxn>
              </a:cxnLst>
              <a:rect l="T12" t="T13" r="T14" b="T15"/>
              <a:pathLst>
                <a:path w="77" h="141">
                  <a:moveTo>
                    <a:pt x="10" y="0"/>
                  </a:moveTo>
                  <a:lnTo>
                    <a:pt x="0" y="7"/>
                  </a:lnTo>
                  <a:lnTo>
                    <a:pt x="77" y="141"/>
                  </a:lnTo>
                  <a:lnTo>
                    <a:pt x="10" y="0"/>
                  </a:lnTo>
                  <a:close/>
                </a:path>
              </a:pathLst>
            </a:custGeom>
            <a:solidFill>
              <a:srgbClr val="000000"/>
            </a:solidFill>
            <a:ln w="9525">
              <a:noFill/>
              <a:round/>
              <a:headEnd/>
              <a:tailEnd/>
            </a:ln>
          </p:spPr>
          <p:txBody>
            <a:bodyPr/>
            <a:lstStyle/>
            <a:p>
              <a:endParaRPr lang="en-US"/>
            </a:p>
          </p:txBody>
        </p:sp>
        <p:sp>
          <p:nvSpPr>
            <p:cNvPr id="430" name="Freeform 428">
              <a:extLst>
                <a:ext uri="{FF2B5EF4-FFF2-40B4-BE49-F238E27FC236}">
                  <a16:creationId xmlns:a16="http://schemas.microsoft.com/office/drawing/2014/main" id="{48DEA3BE-3F5F-4188-8572-9B0E2B3EF5CE}"/>
                </a:ext>
              </a:extLst>
            </p:cNvPr>
            <p:cNvSpPr>
              <a:spLocks/>
            </p:cNvSpPr>
            <p:nvPr/>
          </p:nvSpPr>
          <p:spPr bwMode="auto">
            <a:xfrm>
              <a:off x="588" y="3625"/>
              <a:ext cx="13" cy="28"/>
            </a:xfrm>
            <a:custGeom>
              <a:avLst/>
              <a:gdLst>
                <a:gd name="T0" fmla="*/ 10 w 77"/>
                <a:gd name="T1" fmla="*/ 0 h 141"/>
                <a:gd name="T2" fmla="*/ 0 w 77"/>
                <a:gd name="T3" fmla="*/ 7 h 141"/>
                <a:gd name="T4" fmla="*/ 77 w 77"/>
                <a:gd name="T5" fmla="*/ 141 h 141"/>
                <a:gd name="T6" fmla="*/ 10 w 77"/>
                <a:gd name="T7" fmla="*/ 0 h 141"/>
                <a:gd name="T8" fmla="*/ 0 60000 65536"/>
                <a:gd name="T9" fmla="*/ 0 60000 65536"/>
                <a:gd name="T10" fmla="*/ 0 60000 65536"/>
                <a:gd name="T11" fmla="*/ 0 60000 65536"/>
                <a:gd name="T12" fmla="*/ 0 w 77"/>
                <a:gd name="T13" fmla="*/ 0 h 141"/>
                <a:gd name="T14" fmla="*/ 77 w 77"/>
                <a:gd name="T15" fmla="*/ 141 h 141"/>
              </a:gdLst>
              <a:ahLst/>
              <a:cxnLst>
                <a:cxn ang="T8">
                  <a:pos x="T0" y="T1"/>
                </a:cxn>
                <a:cxn ang="T9">
                  <a:pos x="T2" y="T3"/>
                </a:cxn>
                <a:cxn ang="T10">
                  <a:pos x="T4" y="T5"/>
                </a:cxn>
                <a:cxn ang="T11">
                  <a:pos x="T6" y="T7"/>
                </a:cxn>
              </a:cxnLst>
              <a:rect l="T12" t="T13" r="T14" b="T15"/>
              <a:pathLst>
                <a:path w="77" h="141">
                  <a:moveTo>
                    <a:pt x="10" y="0"/>
                  </a:moveTo>
                  <a:lnTo>
                    <a:pt x="0" y="7"/>
                  </a:lnTo>
                  <a:lnTo>
                    <a:pt x="77" y="141"/>
                  </a:lnTo>
                  <a:lnTo>
                    <a:pt x="10" y="0"/>
                  </a:lnTo>
                </a:path>
              </a:pathLst>
            </a:custGeom>
            <a:noFill/>
            <a:ln w="0">
              <a:solidFill>
                <a:srgbClr val="000000"/>
              </a:solidFill>
              <a:prstDash val="solid"/>
              <a:round/>
              <a:headEnd/>
              <a:tailEnd/>
            </a:ln>
          </p:spPr>
          <p:txBody>
            <a:bodyPr/>
            <a:lstStyle/>
            <a:p>
              <a:endParaRPr lang="en-US"/>
            </a:p>
          </p:txBody>
        </p:sp>
        <p:sp>
          <p:nvSpPr>
            <p:cNvPr id="431" name="Freeform 429">
              <a:extLst>
                <a:ext uri="{FF2B5EF4-FFF2-40B4-BE49-F238E27FC236}">
                  <a16:creationId xmlns:a16="http://schemas.microsoft.com/office/drawing/2014/main" id="{7ED9AC1A-F8BA-45F6-B9D3-C6F7528B95EA}"/>
                </a:ext>
              </a:extLst>
            </p:cNvPr>
            <p:cNvSpPr>
              <a:spLocks/>
            </p:cNvSpPr>
            <p:nvPr/>
          </p:nvSpPr>
          <p:spPr bwMode="auto">
            <a:xfrm>
              <a:off x="586" y="3626"/>
              <a:ext cx="15" cy="27"/>
            </a:xfrm>
            <a:custGeom>
              <a:avLst/>
              <a:gdLst>
                <a:gd name="T0" fmla="*/ 10 w 87"/>
                <a:gd name="T1" fmla="*/ 0 h 134"/>
                <a:gd name="T2" fmla="*/ 0 w 87"/>
                <a:gd name="T3" fmla="*/ 7 h 134"/>
                <a:gd name="T4" fmla="*/ 87 w 87"/>
                <a:gd name="T5" fmla="*/ 134 h 134"/>
                <a:gd name="T6" fmla="*/ 10 w 87"/>
                <a:gd name="T7" fmla="*/ 0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10" y="0"/>
                  </a:moveTo>
                  <a:lnTo>
                    <a:pt x="0" y="7"/>
                  </a:lnTo>
                  <a:lnTo>
                    <a:pt x="87" y="134"/>
                  </a:lnTo>
                  <a:lnTo>
                    <a:pt x="10" y="0"/>
                  </a:lnTo>
                  <a:close/>
                </a:path>
              </a:pathLst>
            </a:custGeom>
            <a:solidFill>
              <a:srgbClr val="000000"/>
            </a:solidFill>
            <a:ln w="9525">
              <a:noFill/>
              <a:round/>
              <a:headEnd/>
              <a:tailEnd/>
            </a:ln>
          </p:spPr>
          <p:txBody>
            <a:bodyPr/>
            <a:lstStyle/>
            <a:p>
              <a:endParaRPr lang="en-US"/>
            </a:p>
          </p:txBody>
        </p:sp>
        <p:sp>
          <p:nvSpPr>
            <p:cNvPr id="432" name="Freeform 430">
              <a:extLst>
                <a:ext uri="{FF2B5EF4-FFF2-40B4-BE49-F238E27FC236}">
                  <a16:creationId xmlns:a16="http://schemas.microsoft.com/office/drawing/2014/main" id="{5AEA9A2D-88E9-4C53-9F86-13F69CE50443}"/>
                </a:ext>
              </a:extLst>
            </p:cNvPr>
            <p:cNvSpPr>
              <a:spLocks/>
            </p:cNvSpPr>
            <p:nvPr/>
          </p:nvSpPr>
          <p:spPr bwMode="auto">
            <a:xfrm>
              <a:off x="586" y="3626"/>
              <a:ext cx="15" cy="27"/>
            </a:xfrm>
            <a:custGeom>
              <a:avLst/>
              <a:gdLst>
                <a:gd name="T0" fmla="*/ 10 w 87"/>
                <a:gd name="T1" fmla="*/ 0 h 134"/>
                <a:gd name="T2" fmla="*/ 0 w 87"/>
                <a:gd name="T3" fmla="*/ 7 h 134"/>
                <a:gd name="T4" fmla="*/ 87 w 87"/>
                <a:gd name="T5" fmla="*/ 134 h 134"/>
                <a:gd name="T6" fmla="*/ 10 w 87"/>
                <a:gd name="T7" fmla="*/ 0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10" y="0"/>
                  </a:moveTo>
                  <a:lnTo>
                    <a:pt x="0" y="7"/>
                  </a:lnTo>
                  <a:lnTo>
                    <a:pt x="87" y="134"/>
                  </a:lnTo>
                  <a:lnTo>
                    <a:pt x="10" y="0"/>
                  </a:lnTo>
                </a:path>
              </a:pathLst>
            </a:custGeom>
            <a:noFill/>
            <a:ln w="0">
              <a:solidFill>
                <a:srgbClr val="000000"/>
              </a:solidFill>
              <a:prstDash val="solid"/>
              <a:round/>
              <a:headEnd/>
              <a:tailEnd/>
            </a:ln>
          </p:spPr>
          <p:txBody>
            <a:bodyPr/>
            <a:lstStyle/>
            <a:p>
              <a:endParaRPr lang="en-US"/>
            </a:p>
          </p:txBody>
        </p:sp>
        <p:sp>
          <p:nvSpPr>
            <p:cNvPr id="433" name="Freeform 431">
              <a:extLst>
                <a:ext uri="{FF2B5EF4-FFF2-40B4-BE49-F238E27FC236}">
                  <a16:creationId xmlns:a16="http://schemas.microsoft.com/office/drawing/2014/main" id="{DCE51EFB-BD73-4DBE-9FE5-DC4F5C64E2A3}"/>
                </a:ext>
              </a:extLst>
            </p:cNvPr>
            <p:cNvSpPr>
              <a:spLocks/>
            </p:cNvSpPr>
            <p:nvPr/>
          </p:nvSpPr>
          <p:spPr bwMode="auto">
            <a:xfrm>
              <a:off x="585" y="3628"/>
              <a:ext cx="16" cy="25"/>
            </a:xfrm>
            <a:custGeom>
              <a:avLst/>
              <a:gdLst>
                <a:gd name="T0" fmla="*/ 8 w 95"/>
                <a:gd name="T1" fmla="*/ 0 h 127"/>
                <a:gd name="T2" fmla="*/ 0 w 95"/>
                <a:gd name="T3" fmla="*/ 10 h 127"/>
                <a:gd name="T4" fmla="*/ 95 w 95"/>
                <a:gd name="T5" fmla="*/ 127 h 127"/>
                <a:gd name="T6" fmla="*/ 8 w 95"/>
                <a:gd name="T7" fmla="*/ 0 h 127"/>
                <a:gd name="T8" fmla="*/ 0 60000 65536"/>
                <a:gd name="T9" fmla="*/ 0 60000 65536"/>
                <a:gd name="T10" fmla="*/ 0 60000 65536"/>
                <a:gd name="T11" fmla="*/ 0 60000 65536"/>
                <a:gd name="T12" fmla="*/ 0 w 95"/>
                <a:gd name="T13" fmla="*/ 0 h 127"/>
                <a:gd name="T14" fmla="*/ 95 w 95"/>
                <a:gd name="T15" fmla="*/ 127 h 127"/>
              </a:gdLst>
              <a:ahLst/>
              <a:cxnLst>
                <a:cxn ang="T8">
                  <a:pos x="T0" y="T1"/>
                </a:cxn>
                <a:cxn ang="T9">
                  <a:pos x="T2" y="T3"/>
                </a:cxn>
                <a:cxn ang="T10">
                  <a:pos x="T4" y="T5"/>
                </a:cxn>
                <a:cxn ang="T11">
                  <a:pos x="T6" y="T7"/>
                </a:cxn>
              </a:cxnLst>
              <a:rect l="T12" t="T13" r="T14" b="T15"/>
              <a:pathLst>
                <a:path w="95" h="127">
                  <a:moveTo>
                    <a:pt x="8" y="0"/>
                  </a:moveTo>
                  <a:lnTo>
                    <a:pt x="0" y="10"/>
                  </a:lnTo>
                  <a:lnTo>
                    <a:pt x="95" y="127"/>
                  </a:lnTo>
                  <a:lnTo>
                    <a:pt x="8" y="0"/>
                  </a:lnTo>
                  <a:close/>
                </a:path>
              </a:pathLst>
            </a:custGeom>
            <a:solidFill>
              <a:srgbClr val="000000"/>
            </a:solidFill>
            <a:ln w="9525">
              <a:noFill/>
              <a:round/>
              <a:headEnd/>
              <a:tailEnd/>
            </a:ln>
          </p:spPr>
          <p:txBody>
            <a:bodyPr/>
            <a:lstStyle/>
            <a:p>
              <a:endParaRPr lang="en-US"/>
            </a:p>
          </p:txBody>
        </p:sp>
        <p:sp>
          <p:nvSpPr>
            <p:cNvPr id="434" name="Freeform 432">
              <a:extLst>
                <a:ext uri="{FF2B5EF4-FFF2-40B4-BE49-F238E27FC236}">
                  <a16:creationId xmlns:a16="http://schemas.microsoft.com/office/drawing/2014/main" id="{71EBAB56-6BBB-4381-9C8A-FF4296C3C772}"/>
                </a:ext>
              </a:extLst>
            </p:cNvPr>
            <p:cNvSpPr>
              <a:spLocks/>
            </p:cNvSpPr>
            <p:nvPr/>
          </p:nvSpPr>
          <p:spPr bwMode="auto">
            <a:xfrm>
              <a:off x="585" y="3628"/>
              <a:ext cx="16" cy="25"/>
            </a:xfrm>
            <a:custGeom>
              <a:avLst/>
              <a:gdLst>
                <a:gd name="T0" fmla="*/ 8 w 95"/>
                <a:gd name="T1" fmla="*/ 0 h 127"/>
                <a:gd name="T2" fmla="*/ 0 w 95"/>
                <a:gd name="T3" fmla="*/ 10 h 127"/>
                <a:gd name="T4" fmla="*/ 95 w 95"/>
                <a:gd name="T5" fmla="*/ 127 h 127"/>
                <a:gd name="T6" fmla="*/ 8 w 95"/>
                <a:gd name="T7" fmla="*/ 0 h 127"/>
                <a:gd name="T8" fmla="*/ 0 60000 65536"/>
                <a:gd name="T9" fmla="*/ 0 60000 65536"/>
                <a:gd name="T10" fmla="*/ 0 60000 65536"/>
                <a:gd name="T11" fmla="*/ 0 60000 65536"/>
                <a:gd name="T12" fmla="*/ 0 w 95"/>
                <a:gd name="T13" fmla="*/ 0 h 127"/>
                <a:gd name="T14" fmla="*/ 95 w 95"/>
                <a:gd name="T15" fmla="*/ 127 h 127"/>
              </a:gdLst>
              <a:ahLst/>
              <a:cxnLst>
                <a:cxn ang="T8">
                  <a:pos x="T0" y="T1"/>
                </a:cxn>
                <a:cxn ang="T9">
                  <a:pos x="T2" y="T3"/>
                </a:cxn>
                <a:cxn ang="T10">
                  <a:pos x="T4" y="T5"/>
                </a:cxn>
                <a:cxn ang="T11">
                  <a:pos x="T6" y="T7"/>
                </a:cxn>
              </a:cxnLst>
              <a:rect l="T12" t="T13" r="T14" b="T15"/>
              <a:pathLst>
                <a:path w="95" h="127">
                  <a:moveTo>
                    <a:pt x="8" y="0"/>
                  </a:moveTo>
                  <a:lnTo>
                    <a:pt x="0" y="10"/>
                  </a:lnTo>
                  <a:lnTo>
                    <a:pt x="95" y="127"/>
                  </a:lnTo>
                  <a:lnTo>
                    <a:pt x="8" y="0"/>
                  </a:lnTo>
                </a:path>
              </a:pathLst>
            </a:custGeom>
            <a:noFill/>
            <a:ln w="0">
              <a:solidFill>
                <a:srgbClr val="000000"/>
              </a:solidFill>
              <a:prstDash val="solid"/>
              <a:round/>
              <a:headEnd/>
              <a:tailEnd/>
            </a:ln>
          </p:spPr>
          <p:txBody>
            <a:bodyPr/>
            <a:lstStyle/>
            <a:p>
              <a:endParaRPr lang="en-US"/>
            </a:p>
          </p:txBody>
        </p:sp>
        <p:sp>
          <p:nvSpPr>
            <p:cNvPr id="435" name="Freeform 433">
              <a:extLst>
                <a:ext uri="{FF2B5EF4-FFF2-40B4-BE49-F238E27FC236}">
                  <a16:creationId xmlns:a16="http://schemas.microsoft.com/office/drawing/2014/main" id="{EA04A35F-D05A-45CE-A572-46AB3A9B214E}"/>
                </a:ext>
              </a:extLst>
            </p:cNvPr>
            <p:cNvSpPr>
              <a:spLocks/>
            </p:cNvSpPr>
            <p:nvPr/>
          </p:nvSpPr>
          <p:spPr bwMode="auto">
            <a:xfrm>
              <a:off x="583" y="3630"/>
              <a:ext cx="18" cy="23"/>
            </a:xfrm>
            <a:custGeom>
              <a:avLst/>
              <a:gdLst>
                <a:gd name="T0" fmla="*/ 9 w 104"/>
                <a:gd name="T1" fmla="*/ 0 h 117"/>
                <a:gd name="T2" fmla="*/ 0 w 104"/>
                <a:gd name="T3" fmla="*/ 8 h 117"/>
                <a:gd name="T4" fmla="*/ 104 w 104"/>
                <a:gd name="T5" fmla="*/ 117 h 117"/>
                <a:gd name="T6" fmla="*/ 9 w 104"/>
                <a:gd name="T7" fmla="*/ 0 h 117"/>
                <a:gd name="T8" fmla="*/ 0 60000 65536"/>
                <a:gd name="T9" fmla="*/ 0 60000 65536"/>
                <a:gd name="T10" fmla="*/ 0 60000 65536"/>
                <a:gd name="T11" fmla="*/ 0 60000 65536"/>
                <a:gd name="T12" fmla="*/ 0 w 104"/>
                <a:gd name="T13" fmla="*/ 0 h 117"/>
                <a:gd name="T14" fmla="*/ 104 w 104"/>
                <a:gd name="T15" fmla="*/ 117 h 117"/>
              </a:gdLst>
              <a:ahLst/>
              <a:cxnLst>
                <a:cxn ang="T8">
                  <a:pos x="T0" y="T1"/>
                </a:cxn>
                <a:cxn ang="T9">
                  <a:pos x="T2" y="T3"/>
                </a:cxn>
                <a:cxn ang="T10">
                  <a:pos x="T4" y="T5"/>
                </a:cxn>
                <a:cxn ang="T11">
                  <a:pos x="T6" y="T7"/>
                </a:cxn>
              </a:cxnLst>
              <a:rect l="T12" t="T13" r="T14" b="T15"/>
              <a:pathLst>
                <a:path w="104" h="117">
                  <a:moveTo>
                    <a:pt x="9" y="0"/>
                  </a:moveTo>
                  <a:lnTo>
                    <a:pt x="0" y="8"/>
                  </a:lnTo>
                  <a:lnTo>
                    <a:pt x="104" y="117"/>
                  </a:lnTo>
                  <a:lnTo>
                    <a:pt x="9" y="0"/>
                  </a:lnTo>
                  <a:close/>
                </a:path>
              </a:pathLst>
            </a:custGeom>
            <a:solidFill>
              <a:srgbClr val="000000"/>
            </a:solidFill>
            <a:ln w="9525">
              <a:noFill/>
              <a:round/>
              <a:headEnd/>
              <a:tailEnd/>
            </a:ln>
          </p:spPr>
          <p:txBody>
            <a:bodyPr/>
            <a:lstStyle/>
            <a:p>
              <a:endParaRPr lang="en-US"/>
            </a:p>
          </p:txBody>
        </p:sp>
        <p:sp>
          <p:nvSpPr>
            <p:cNvPr id="436" name="Freeform 434">
              <a:extLst>
                <a:ext uri="{FF2B5EF4-FFF2-40B4-BE49-F238E27FC236}">
                  <a16:creationId xmlns:a16="http://schemas.microsoft.com/office/drawing/2014/main" id="{53F1C292-8370-4BC7-8FA5-B5FE744E13C5}"/>
                </a:ext>
              </a:extLst>
            </p:cNvPr>
            <p:cNvSpPr>
              <a:spLocks/>
            </p:cNvSpPr>
            <p:nvPr/>
          </p:nvSpPr>
          <p:spPr bwMode="auto">
            <a:xfrm>
              <a:off x="583" y="3630"/>
              <a:ext cx="18" cy="23"/>
            </a:xfrm>
            <a:custGeom>
              <a:avLst/>
              <a:gdLst>
                <a:gd name="T0" fmla="*/ 9 w 104"/>
                <a:gd name="T1" fmla="*/ 0 h 117"/>
                <a:gd name="T2" fmla="*/ 0 w 104"/>
                <a:gd name="T3" fmla="*/ 8 h 117"/>
                <a:gd name="T4" fmla="*/ 104 w 104"/>
                <a:gd name="T5" fmla="*/ 117 h 117"/>
                <a:gd name="T6" fmla="*/ 9 w 104"/>
                <a:gd name="T7" fmla="*/ 0 h 117"/>
                <a:gd name="T8" fmla="*/ 0 60000 65536"/>
                <a:gd name="T9" fmla="*/ 0 60000 65536"/>
                <a:gd name="T10" fmla="*/ 0 60000 65536"/>
                <a:gd name="T11" fmla="*/ 0 60000 65536"/>
                <a:gd name="T12" fmla="*/ 0 w 104"/>
                <a:gd name="T13" fmla="*/ 0 h 117"/>
                <a:gd name="T14" fmla="*/ 104 w 104"/>
                <a:gd name="T15" fmla="*/ 117 h 117"/>
              </a:gdLst>
              <a:ahLst/>
              <a:cxnLst>
                <a:cxn ang="T8">
                  <a:pos x="T0" y="T1"/>
                </a:cxn>
                <a:cxn ang="T9">
                  <a:pos x="T2" y="T3"/>
                </a:cxn>
                <a:cxn ang="T10">
                  <a:pos x="T4" y="T5"/>
                </a:cxn>
                <a:cxn ang="T11">
                  <a:pos x="T6" y="T7"/>
                </a:cxn>
              </a:cxnLst>
              <a:rect l="T12" t="T13" r="T14" b="T15"/>
              <a:pathLst>
                <a:path w="104" h="117">
                  <a:moveTo>
                    <a:pt x="9" y="0"/>
                  </a:moveTo>
                  <a:lnTo>
                    <a:pt x="0" y="8"/>
                  </a:lnTo>
                  <a:lnTo>
                    <a:pt x="104" y="117"/>
                  </a:lnTo>
                  <a:lnTo>
                    <a:pt x="9" y="0"/>
                  </a:lnTo>
                </a:path>
              </a:pathLst>
            </a:custGeom>
            <a:noFill/>
            <a:ln w="0">
              <a:solidFill>
                <a:srgbClr val="000000"/>
              </a:solidFill>
              <a:prstDash val="solid"/>
              <a:round/>
              <a:headEnd/>
              <a:tailEnd/>
            </a:ln>
          </p:spPr>
          <p:txBody>
            <a:bodyPr/>
            <a:lstStyle/>
            <a:p>
              <a:endParaRPr lang="en-US"/>
            </a:p>
          </p:txBody>
        </p:sp>
        <p:sp>
          <p:nvSpPr>
            <p:cNvPr id="437" name="Freeform 435">
              <a:extLst>
                <a:ext uri="{FF2B5EF4-FFF2-40B4-BE49-F238E27FC236}">
                  <a16:creationId xmlns:a16="http://schemas.microsoft.com/office/drawing/2014/main" id="{1A8E0429-9B0B-47B9-BF96-7853E314101B}"/>
                </a:ext>
              </a:extLst>
            </p:cNvPr>
            <p:cNvSpPr>
              <a:spLocks/>
            </p:cNvSpPr>
            <p:nvPr/>
          </p:nvSpPr>
          <p:spPr bwMode="auto">
            <a:xfrm>
              <a:off x="582" y="3631"/>
              <a:ext cx="19" cy="22"/>
            </a:xfrm>
            <a:custGeom>
              <a:avLst/>
              <a:gdLst>
                <a:gd name="T0" fmla="*/ 7 w 111"/>
                <a:gd name="T1" fmla="*/ 0 h 109"/>
                <a:gd name="T2" fmla="*/ 0 w 111"/>
                <a:gd name="T3" fmla="*/ 11 h 109"/>
                <a:gd name="T4" fmla="*/ 111 w 111"/>
                <a:gd name="T5" fmla="*/ 109 h 109"/>
                <a:gd name="T6" fmla="*/ 7 w 111"/>
                <a:gd name="T7" fmla="*/ 0 h 109"/>
                <a:gd name="T8" fmla="*/ 0 60000 65536"/>
                <a:gd name="T9" fmla="*/ 0 60000 65536"/>
                <a:gd name="T10" fmla="*/ 0 60000 65536"/>
                <a:gd name="T11" fmla="*/ 0 60000 65536"/>
                <a:gd name="T12" fmla="*/ 0 w 111"/>
                <a:gd name="T13" fmla="*/ 0 h 109"/>
                <a:gd name="T14" fmla="*/ 111 w 111"/>
                <a:gd name="T15" fmla="*/ 109 h 109"/>
              </a:gdLst>
              <a:ahLst/>
              <a:cxnLst>
                <a:cxn ang="T8">
                  <a:pos x="T0" y="T1"/>
                </a:cxn>
                <a:cxn ang="T9">
                  <a:pos x="T2" y="T3"/>
                </a:cxn>
                <a:cxn ang="T10">
                  <a:pos x="T4" y="T5"/>
                </a:cxn>
                <a:cxn ang="T11">
                  <a:pos x="T6" y="T7"/>
                </a:cxn>
              </a:cxnLst>
              <a:rect l="T12" t="T13" r="T14" b="T15"/>
              <a:pathLst>
                <a:path w="111" h="109">
                  <a:moveTo>
                    <a:pt x="7" y="0"/>
                  </a:moveTo>
                  <a:lnTo>
                    <a:pt x="0" y="11"/>
                  </a:lnTo>
                  <a:lnTo>
                    <a:pt x="111" y="109"/>
                  </a:lnTo>
                  <a:lnTo>
                    <a:pt x="7" y="0"/>
                  </a:lnTo>
                  <a:close/>
                </a:path>
              </a:pathLst>
            </a:custGeom>
            <a:solidFill>
              <a:srgbClr val="000000"/>
            </a:solidFill>
            <a:ln w="9525">
              <a:noFill/>
              <a:round/>
              <a:headEnd/>
              <a:tailEnd/>
            </a:ln>
          </p:spPr>
          <p:txBody>
            <a:bodyPr/>
            <a:lstStyle/>
            <a:p>
              <a:endParaRPr lang="en-US"/>
            </a:p>
          </p:txBody>
        </p:sp>
        <p:sp>
          <p:nvSpPr>
            <p:cNvPr id="438" name="Freeform 436">
              <a:extLst>
                <a:ext uri="{FF2B5EF4-FFF2-40B4-BE49-F238E27FC236}">
                  <a16:creationId xmlns:a16="http://schemas.microsoft.com/office/drawing/2014/main" id="{55326DD6-3288-4F6E-9AC7-1CCD2E672460}"/>
                </a:ext>
              </a:extLst>
            </p:cNvPr>
            <p:cNvSpPr>
              <a:spLocks/>
            </p:cNvSpPr>
            <p:nvPr/>
          </p:nvSpPr>
          <p:spPr bwMode="auto">
            <a:xfrm>
              <a:off x="582" y="3631"/>
              <a:ext cx="19" cy="22"/>
            </a:xfrm>
            <a:custGeom>
              <a:avLst/>
              <a:gdLst>
                <a:gd name="T0" fmla="*/ 7 w 111"/>
                <a:gd name="T1" fmla="*/ 0 h 109"/>
                <a:gd name="T2" fmla="*/ 0 w 111"/>
                <a:gd name="T3" fmla="*/ 11 h 109"/>
                <a:gd name="T4" fmla="*/ 111 w 111"/>
                <a:gd name="T5" fmla="*/ 109 h 109"/>
                <a:gd name="T6" fmla="*/ 7 w 111"/>
                <a:gd name="T7" fmla="*/ 0 h 109"/>
                <a:gd name="T8" fmla="*/ 0 60000 65536"/>
                <a:gd name="T9" fmla="*/ 0 60000 65536"/>
                <a:gd name="T10" fmla="*/ 0 60000 65536"/>
                <a:gd name="T11" fmla="*/ 0 60000 65536"/>
                <a:gd name="T12" fmla="*/ 0 w 111"/>
                <a:gd name="T13" fmla="*/ 0 h 109"/>
                <a:gd name="T14" fmla="*/ 111 w 111"/>
                <a:gd name="T15" fmla="*/ 109 h 109"/>
              </a:gdLst>
              <a:ahLst/>
              <a:cxnLst>
                <a:cxn ang="T8">
                  <a:pos x="T0" y="T1"/>
                </a:cxn>
                <a:cxn ang="T9">
                  <a:pos x="T2" y="T3"/>
                </a:cxn>
                <a:cxn ang="T10">
                  <a:pos x="T4" y="T5"/>
                </a:cxn>
                <a:cxn ang="T11">
                  <a:pos x="T6" y="T7"/>
                </a:cxn>
              </a:cxnLst>
              <a:rect l="T12" t="T13" r="T14" b="T15"/>
              <a:pathLst>
                <a:path w="111" h="109">
                  <a:moveTo>
                    <a:pt x="7" y="0"/>
                  </a:moveTo>
                  <a:lnTo>
                    <a:pt x="0" y="11"/>
                  </a:lnTo>
                  <a:lnTo>
                    <a:pt x="111" y="109"/>
                  </a:lnTo>
                  <a:lnTo>
                    <a:pt x="7" y="0"/>
                  </a:lnTo>
                </a:path>
              </a:pathLst>
            </a:custGeom>
            <a:noFill/>
            <a:ln w="0">
              <a:solidFill>
                <a:srgbClr val="000000"/>
              </a:solidFill>
              <a:prstDash val="solid"/>
              <a:round/>
              <a:headEnd/>
              <a:tailEnd/>
            </a:ln>
          </p:spPr>
          <p:txBody>
            <a:bodyPr/>
            <a:lstStyle/>
            <a:p>
              <a:endParaRPr lang="en-US"/>
            </a:p>
          </p:txBody>
        </p:sp>
        <p:sp>
          <p:nvSpPr>
            <p:cNvPr id="439" name="Freeform 437">
              <a:extLst>
                <a:ext uri="{FF2B5EF4-FFF2-40B4-BE49-F238E27FC236}">
                  <a16:creationId xmlns:a16="http://schemas.microsoft.com/office/drawing/2014/main" id="{57179CD2-7E06-4230-898D-9DA3D04E73B9}"/>
                </a:ext>
              </a:extLst>
            </p:cNvPr>
            <p:cNvSpPr>
              <a:spLocks/>
            </p:cNvSpPr>
            <p:nvPr/>
          </p:nvSpPr>
          <p:spPr bwMode="auto">
            <a:xfrm>
              <a:off x="581" y="3633"/>
              <a:ext cx="20" cy="20"/>
            </a:xfrm>
            <a:custGeom>
              <a:avLst/>
              <a:gdLst>
                <a:gd name="T0" fmla="*/ 8 w 119"/>
                <a:gd name="T1" fmla="*/ 0 h 98"/>
                <a:gd name="T2" fmla="*/ 0 w 119"/>
                <a:gd name="T3" fmla="*/ 11 h 98"/>
                <a:gd name="T4" fmla="*/ 119 w 119"/>
                <a:gd name="T5" fmla="*/ 98 h 98"/>
                <a:gd name="T6" fmla="*/ 8 w 119"/>
                <a:gd name="T7" fmla="*/ 0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8" y="0"/>
                  </a:moveTo>
                  <a:lnTo>
                    <a:pt x="0" y="11"/>
                  </a:lnTo>
                  <a:lnTo>
                    <a:pt x="119" y="98"/>
                  </a:lnTo>
                  <a:lnTo>
                    <a:pt x="8" y="0"/>
                  </a:lnTo>
                  <a:close/>
                </a:path>
              </a:pathLst>
            </a:custGeom>
            <a:solidFill>
              <a:srgbClr val="000000"/>
            </a:solidFill>
            <a:ln w="9525">
              <a:noFill/>
              <a:round/>
              <a:headEnd/>
              <a:tailEnd/>
            </a:ln>
          </p:spPr>
          <p:txBody>
            <a:bodyPr/>
            <a:lstStyle/>
            <a:p>
              <a:endParaRPr lang="en-US"/>
            </a:p>
          </p:txBody>
        </p:sp>
        <p:sp>
          <p:nvSpPr>
            <p:cNvPr id="440" name="Freeform 438">
              <a:extLst>
                <a:ext uri="{FF2B5EF4-FFF2-40B4-BE49-F238E27FC236}">
                  <a16:creationId xmlns:a16="http://schemas.microsoft.com/office/drawing/2014/main" id="{CE19A3C9-5C3A-4C82-ABAB-6133CD90A8DF}"/>
                </a:ext>
              </a:extLst>
            </p:cNvPr>
            <p:cNvSpPr>
              <a:spLocks/>
            </p:cNvSpPr>
            <p:nvPr/>
          </p:nvSpPr>
          <p:spPr bwMode="auto">
            <a:xfrm>
              <a:off x="581" y="3633"/>
              <a:ext cx="20" cy="20"/>
            </a:xfrm>
            <a:custGeom>
              <a:avLst/>
              <a:gdLst>
                <a:gd name="T0" fmla="*/ 8 w 119"/>
                <a:gd name="T1" fmla="*/ 0 h 98"/>
                <a:gd name="T2" fmla="*/ 0 w 119"/>
                <a:gd name="T3" fmla="*/ 11 h 98"/>
                <a:gd name="T4" fmla="*/ 119 w 119"/>
                <a:gd name="T5" fmla="*/ 98 h 98"/>
                <a:gd name="T6" fmla="*/ 8 w 119"/>
                <a:gd name="T7" fmla="*/ 0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8" y="0"/>
                  </a:moveTo>
                  <a:lnTo>
                    <a:pt x="0" y="11"/>
                  </a:lnTo>
                  <a:lnTo>
                    <a:pt x="119" y="98"/>
                  </a:lnTo>
                  <a:lnTo>
                    <a:pt x="8" y="0"/>
                  </a:lnTo>
                </a:path>
              </a:pathLst>
            </a:custGeom>
            <a:noFill/>
            <a:ln w="0">
              <a:solidFill>
                <a:srgbClr val="000000"/>
              </a:solidFill>
              <a:prstDash val="solid"/>
              <a:round/>
              <a:headEnd/>
              <a:tailEnd/>
            </a:ln>
          </p:spPr>
          <p:txBody>
            <a:bodyPr/>
            <a:lstStyle/>
            <a:p>
              <a:endParaRPr lang="en-US"/>
            </a:p>
          </p:txBody>
        </p:sp>
        <p:sp>
          <p:nvSpPr>
            <p:cNvPr id="441" name="Freeform 439">
              <a:extLst>
                <a:ext uri="{FF2B5EF4-FFF2-40B4-BE49-F238E27FC236}">
                  <a16:creationId xmlns:a16="http://schemas.microsoft.com/office/drawing/2014/main" id="{44042393-71DD-4763-93E4-1493F132BE10}"/>
                </a:ext>
              </a:extLst>
            </p:cNvPr>
            <p:cNvSpPr>
              <a:spLocks/>
            </p:cNvSpPr>
            <p:nvPr/>
          </p:nvSpPr>
          <p:spPr bwMode="auto">
            <a:xfrm>
              <a:off x="580" y="3636"/>
              <a:ext cx="21" cy="17"/>
            </a:xfrm>
            <a:custGeom>
              <a:avLst/>
              <a:gdLst>
                <a:gd name="T0" fmla="*/ 5 w 124"/>
                <a:gd name="T1" fmla="*/ 0 h 87"/>
                <a:gd name="T2" fmla="*/ 0 w 124"/>
                <a:gd name="T3" fmla="*/ 10 h 87"/>
                <a:gd name="T4" fmla="*/ 124 w 124"/>
                <a:gd name="T5" fmla="*/ 87 h 87"/>
                <a:gd name="T6" fmla="*/ 5 w 124"/>
                <a:gd name="T7" fmla="*/ 0 h 87"/>
                <a:gd name="T8" fmla="*/ 0 60000 65536"/>
                <a:gd name="T9" fmla="*/ 0 60000 65536"/>
                <a:gd name="T10" fmla="*/ 0 60000 65536"/>
                <a:gd name="T11" fmla="*/ 0 60000 65536"/>
                <a:gd name="T12" fmla="*/ 0 w 124"/>
                <a:gd name="T13" fmla="*/ 0 h 87"/>
                <a:gd name="T14" fmla="*/ 124 w 124"/>
                <a:gd name="T15" fmla="*/ 87 h 87"/>
              </a:gdLst>
              <a:ahLst/>
              <a:cxnLst>
                <a:cxn ang="T8">
                  <a:pos x="T0" y="T1"/>
                </a:cxn>
                <a:cxn ang="T9">
                  <a:pos x="T2" y="T3"/>
                </a:cxn>
                <a:cxn ang="T10">
                  <a:pos x="T4" y="T5"/>
                </a:cxn>
                <a:cxn ang="T11">
                  <a:pos x="T6" y="T7"/>
                </a:cxn>
              </a:cxnLst>
              <a:rect l="T12" t="T13" r="T14" b="T15"/>
              <a:pathLst>
                <a:path w="124" h="87">
                  <a:moveTo>
                    <a:pt x="5" y="0"/>
                  </a:moveTo>
                  <a:lnTo>
                    <a:pt x="0" y="10"/>
                  </a:lnTo>
                  <a:lnTo>
                    <a:pt x="124" y="87"/>
                  </a:lnTo>
                  <a:lnTo>
                    <a:pt x="5" y="0"/>
                  </a:lnTo>
                  <a:close/>
                </a:path>
              </a:pathLst>
            </a:custGeom>
            <a:solidFill>
              <a:srgbClr val="000000"/>
            </a:solidFill>
            <a:ln w="9525">
              <a:noFill/>
              <a:round/>
              <a:headEnd/>
              <a:tailEnd/>
            </a:ln>
          </p:spPr>
          <p:txBody>
            <a:bodyPr/>
            <a:lstStyle/>
            <a:p>
              <a:endParaRPr lang="en-US"/>
            </a:p>
          </p:txBody>
        </p:sp>
        <p:sp>
          <p:nvSpPr>
            <p:cNvPr id="442" name="Freeform 440">
              <a:extLst>
                <a:ext uri="{FF2B5EF4-FFF2-40B4-BE49-F238E27FC236}">
                  <a16:creationId xmlns:a16="http://schemas.microsoft.com/office/drawing/2014/main" id="{750B8306-8CFE-48BF-96F1-F9132ACEFEA7}"/>
                </a:ext>
              </a:extLst>
            </p:cNvPr>
            <p:cNvSpPr>
              <a:spLocks/>
            </p:cNvSpPr>
            <p:nvPr/>
          </p:nvSpPr>
          <p:spPr bwMode="auto">
            <a:xfrm>
              <a:off x="580" y="3636"/>
              <a:ext cx="21" cy="17"/>
            </a:xfrm>
            <a:custGeom>
              <a:avLst/>
              <a:gdLst>
                <a:gd name="T0" fmla="*/ 5 w 124"/>
                <a:gd name="T1" fmla="*/ 0 h 87"/>
                <a:gd name="T2" fmla="*/ 0 w 124"/>
                <a:gd name="T3" fmla="*/ 10 h 87"/>
                <a:gd name="T4" fmla="*/ 124 w 124"/>
                <a:gd name="T5" fmla="*/ 87 h 87"/>
                <a:gd name="T6" fmla="*/ 5 w 124"/>
                <a:gd name="T7" fmla="*/ 0 h 87"/>
                <a:gd name="T8" fmla="*/ 0 60000 65536"/>
                <a:gd name="T9" fmla="*/ 0 60000 65536"/>
                <a:gd name="T10" fmla="*/ 0 60000 65536"/>
                <a:gd name="T11" fmla="*/ 0 60000 65536"/>
                <a:gd name="T12" fmla="*/ 0 w 124"/>
                <a:gd name="T13" fmla="*/ 0 h 87"/>
                <a:gd name="T14" fmla="*/ 124 w 124"/>
                <a:gd name="T15" fmla="*/ 87 h 87"/>
              </a:gdLst>
              <a:ahLst/>
              <a:cxnLst>
                <a:cxn ang="T8">
                  <a:pos x="T0" y="T1"/>
                </a:cxn>
                <a:cxn ang="T9">
                  <a:pos x="T2" y="T3"/>
                </a:cxn>
                <a:cxn ang="T10">
                  <a:pos x="T4" y="T5"/>
                </a:cxn>
                <a:cxn ang="T11">
                  <a:pos x="T6" y="T7"/>
                </a:cxn>
              </a:cxnLst>
              <a:rect l="T12" t="T13" r="T14" b="T15"/>
              <a:pathLst>
                <a:path w="124" h="87">
                  <a:moveTo>
                    <a:pt x="5" y="0"/>
                  </a:moveTo>
                  <a:lnTo>
                    <a:pt x="0" y="10"/>
                  </a:lnTo>
                  <a:lnTo>
                    <a:pt x="124" y="87"/>
                  </a:lnTo>
                  <a:lnTo>
                    <a:pt x="5" y="0"/>
                  </a:lnTo>
                </a:path>
              </a:pathLst>
            </a:custGeom>
            <a:noFill/>
            <a:ln w="0">
              <a:solidFill>
                <a:srgbClr val="000000"/>
              </a:solidFill>
              <a:prstDash val="solid"/>
              <a:round/>
              <a:headEnd/>
              <a:tailEnd/>
            </a:ln>
          </p:spPr>
          <p:txBody>
            <a:bodyPr/>
            <a:lstStyle/>
            <a:p>
              <a:endParaRPr lang="en-US"/>
            </a:p>
          </p:txBody>
        </p:sp>
        <p:sp>
          <p:nvSpPr>
            <p:cNvPr id="443" name="Freeform 441">
              <a:extLst>
                <a:ext uri="{FF2B5EF4-FFF2-40B4-BE49-F238E27FC236}">
                  <a16:creationId xmlns:a16="http://schemas.microsoft.com/office/drawing/2014/main" id="{E9AD49BC-95A3-44CC-A763-6BCD77ED0266}"/>
                </a:ext>
              </a:extLst>
            </p:cNvPr>
            <p:cNvSpPr>
              <a:spLocks/>
            </p:cNvSpPr>
            <p:nvPr/>
          </p:nvSpPr>
          <p:spPr bwMode="auto">
            <a:xfrm>
              <a:off x="579" y="3638"/>
              <a:ext cx="22" cy="15"/>
            </a:xfrm>
            <a:custGeom>
              <a:avLst/>
              <a:gdLst>
                <a:gd name="T0" fmla="*/ 6 w 130"/>
                <a:gd name="T1" fmla="*/ 0 h 77"/>
                <a:gd name="T2" fmla="*/ 0 w 130"/>
                <a:gd name="T3" fmla="*/ 12 h 77"/>
                <a:gd name="T4" fmla="*/ 130 w 130"/>
                <a:gd name="T5" fmla="*/ 77 h 77"/>
                <a:gd name="T6" fmla="*/ 6 w 130"/>
                <a:gd name="T7" fmla="*/ 0 h 77"/>
                <a:gd name="T8" fmla="*/ 0 60000 65536"/>
                <a:gd name="T9" fmla="*/ 0 60000 65536"/>
                <a:gd name="T10" fmla="*/ 0 60000 65536"/>
                <a:gd name="T11" fmla="*/ 0 60000 65536"/>
                <a:gd name="T12" fmla="*/ 0 w 130"/>
                <a:gd name="T13" fmla="*/ 0 h 77"/>
                <a:gd name="T14" fmla="*/ 130 w 130"/>
                <a:gd name="T15" fmla="*/ 77 h 77"/>
              </a:gdLst>
              <a:ahLst/>
              <a:cxnLst>
                <a:cxn ang="T8">
                  <a:pos x="T0" y="T1"/>
                </a:cxn>
                <a:cxn ang="T9">
                  <a:pos x="T2" y="T3"/>
                </a:cxn>
                <a:cxn ang="T10">
                  <a:pos x="T4" y="T5"/>
                </a:cxn>
                <a:cxn ang="T11">
                  <a:pos x="T6" y="T7"/>
                </a:cxn>
              </a:cxnLst>
              <a:rect l="T12" t="T13" r="T14" b="T15"/>
              <a:pathLst>
                <a:path w="130" h="77">
                  <a:moveTo>
                    <a:pt x="6" y="0"/>
                  </a:moveTo>
                  <a:lnTo>
                    <a:pt x="0" y="12"/>
                  </a:lnTo>
                  <a:lnTo>
                    <a:pt x="130" y="77"/>
                  </a:lnTo>
                  <a:lnTo>
                    <a:pt x="6" y="0"/>
                  </a:lnTo>
                  <a:close/>
                </a:path>
              </a:pathLst>
            </a:custGeom>
            <a:solidFill>
              <a:srgbClr val="000000"/>
            </a:solidFill>
            <a:ln w="9525">
              <a:noFill/>
              <a:round/>
              <a:headEnd/>
              <a:tailEnd/>
            </a:ln>
          </p:spPr>
          <p:txBody>
            <a:bodyPr/>
            <a:lstStyle/>
            <a:p>
              <a:endParaRPr lang="en-US"/>
            </a:p>
          </p:txBody>
        </p:sp>
        <p:sp>
          <p:nvSpPr>
            <p:cNvPr id="444" name="Freeform 442">
              <a:extLst>
                <a:ext uri="{FF2B5EF4-FFF2-40B4-BE49-F238E27FC236}">
                  <a16:creationId xmlns:a16="http://schemas.microsoft.com/office/drawing/2014/main" id="{8371E239-B455-4AF3-B8B7-A62B84CA580F}"/>
                </a:ext>
              </a:extLst>
            </p:cNvPr>
            <p:cNvSpPr>
              <a:spLocks/>
            </p:cNvSpPr>
            <p:nvPr/>
          </p:nvSpPr>
          <p:spPr bwMode="auto">
            <a:xfrm>
              <a:off x="579" y="3638"/>
              <a:ext cx="22" cy="15"/>
            </a:xfrm>
            <a:custGeom>
              <a:avLst/>
              <a:gdLst>
                <a:gd name="T0" fmla="*/ 6 w 130"/>
                <a:gd name="T1" fmla="*/ 0 h 77"/>
                <a:gd name="T2" fmla="*/ 0 w 130"/>
                <a:gd name="T3" fmla="*/ 12 h 77"/>
                <a:gd name="T4" fmla="*/ 130 w 130"/>
                <a:gd name="T5" fmla="*/ 77 h 77"/>
                <a:gd name="T6" fmla="*/ 6 w 130"/>
                <a:gd name="T7" fmla="*/ 0 h 77"/>
                <a:gd name="T8" fmla="*/ 0 60000 65536"/>
                <a:gd name="T9" fmla="*/ 0 60000 65536"/>
                <a:gd name="T10" fmla="*/ 0 60000 65536"/>
                <a:gd name="T11" fmla="*/ 0 60000 65536"/>
                <a:gd name="T12" fmla="*/ 0 w 130"/>
                <a:gd name="T13" fmla="*/ 0 h 77"/>
                <a:gd name="T14" fmla="*/ 130 w 130"/>
                <a:gd name="T15" fmla="*/ 77 h 77"/>
              </a:gdLst>
              <a:ahLst/>
              <a:cxnLst>
                <a:cxn ang="T8">
                  <a:pos x="T0" y="T1"/>
                </a:cxn>
                <a:cxn ang="T9">
                  <a:pos x="T2" y="T3"/>
                </a:cxn>
                <a:cxn ang="T10">
                  <a:pos x="T4" y="T5"/>
                </a:cxn>
                <a:cxn ang="T11">
                  <a:pos x="T6" y="T7"/>
                </a:cxn>
              </a:cxnLst>
              <a:rect l="T12" t="T13" r="T14" b="T15"/>
              <a:pathLst>
                <a:path w="130" h="77">
                  <a:moveTo>
                    <a:pt x="6" y="0"/>
                  </a:moveTo>
                  <a:lnTo>
                    <a:pt x="0" y="12"/>
                  </a:lnTo>
                  <a:lnTo>
                    <a:pt x="130" y="77"/>
                  </a:lnTo>
                  <a:lnTo>
                    <a:pt x="6" y="0"/>
                  </a:lnTo>
                </a:path>
              </a:pathLst>
            </a:custGeom>
            <a:noFill/>
            <a:ln w="0">
              <a:solidFill>
                <a:srgbClr val="000000"/>
              </a:solidFill>
              <a:prstDash val="solid"/>
              <a:round/>
              <a:headEnd/>
              <a:tailEnd/>
            </a:ln>
          </p:spPr>
          <p:txBody>
            <a:bodyPr/>
            <a:lstStyle/>
            <a:p>
              <a:endParaRPr lang="en-US"/>
            </a:p>
          </p:txBody>
        </p:sp>
        <p:sp>
          <p:nvSpPr>
            <p:cNvPr id="445" name="Freeform 443">
              <a:extLst>
                <a:ext uri="{FF2B5EF4-FFF2-40B4-BE49-F238E27FC236}">
                  <a16:creationId xmlns:a16="http://schemas.microsoft.com/office/drawing/2014/main" id="{0C913EAD-ED86-477C-9652-6FC643CEF977}"/>
                </a:ext>
              </a:extLst>
            </p:cNvPr>
            <p:cNvSpPr>
              <a:spLocks/>
            </p:cNvSpPr>
            <p:nvPr/>
          </p:nvSpPr>
          <p:spPr bwMode="auto">
            <a:xfrm>
              <a:off x="579" y="3640"/>
              <a:ext cx="22" cy="13"/>
            </a:xfrm>
            <a:custGeom>
              <a:avLst/>
              <a:gdLst>
                <a:gd name="T0" fmla="*/ 4 w 134"/>
                <a:gd name="T1" fmla="*/ 0 h 65"/>
                <a:gd name="T2" fmla="*/ 0 w 134"/>
                <a:gd name="T3" fmla="*/ 13 h 65"/>
                <a:gd name="T4" fmla="*/ 134 w 134"/>
                <a:gd name="T5" fmla="*/ 65 h 65"/>
                <a:gd name="T6" fmla="*/ 4 w 134"/>
                <a:gd name="T7" fmla="*/ 0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4" y="0"/>
                  </a:moveTo>
                  <a:lnTo>
                    <a:pt x="0" y="13"/>
                  </a:lnTo>
                  <a:lnTo>
                    <a:pt x="134" y="65"/>
                  </a:lnTo>
                  <a:lnTo>
                    <a:pt x="4" y="0"/>
                  </a:lnTo>
                  <a:close/>
                </a:path>
              </a:pathLst>
            </a:custGeom>
            <a:solidFill>
              <a:srgbClr val="000000"/>
            </a:solidFill>
            <a:ln w="9525">
              <a:noFill/>
              <a:round/>
              <a:headEnd/>
              <a:tailEnd/>
            </a:ln>
          </p:spPr>
          <p:txBody>
            <a:bodyPr/>
            <a:lstStyle/>
            <a:p>
              <a:endParaRPr lang="en-US"/>
            </a:p>
          </p:txBody>
        </p:sp>
        <p:sp>
          <p:nvSpPr>
            <p:cNvPr id="446" name="Freeform 444">
              <a:extLst>
                <a:ext uri="{FF2B5EF4-FFF2-40B4-BE49-F238E27FC236}">
                  <a16:creationId xmlns:a16="http://schemas.microsoft.com/office/drawing/2014/main" id="{4BCB817C-F0E9-473B-B93C-6D79FF2E0F72}"/>
                </a:ext>
              </a:extLst>
            </p:cNvPr>
            <p:cNvSpPr>
              <a:spLocks/>
            </p:cNvSpPr>
            <p:nvPr/>
          </p:nvSpPr>
          <p:spPr bwMode="auto">
            <a:xfrm>
              <a:off x="579" y="3640"/>
              <a:ext cx="22" cy="13"/>
            </a:xfrm>
            <a:custGeom>
              <a:avLst/>
              <a:gdLst>
                <a:gd name="T0" fmla="*/ 4 w 134"/>
                <a:gd name="T1" fmla="*/ 0 h 65"/>
                <a:gd name="T2" fmla="*/ 0 w 134"/>
                <a:gd name="T3" fmla="*/ 13 h 65"/>
                <a:gd name="T4" fmla="*/ 134 w 134"/>
                <a:gd name="T5" fmla="*/ 65 h 65"/>
                <a:gd name="T6" fmla="*/ 4 w 134"/>
                <a:gd name="T7" fmla="*/ 0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4" y="0"/>
                  </a:moveTo>
                  <a:lnTo>
                    <a:pt x="0" y="13"/>
                  </a:lnTo>
                  <a:lnTo>
                    <a:pt x="134" y="65"/>
                  </a:lnTo>
                  <a:lnTo>
                    <a:pt x="4" y="0"/>
                  </a:lnTo>
                </a:path>
              </a:pathLst>
            </a:custGeom>
            <a:noFill/>
            <a:ln w="0">
              <a:solidFill>
                <a:srgbClr val="000000"/>
              </a:solidFill>
              <a:prstDash val="solid"/>
              <a:round/>
              <a:headEnd/>
              <a:tailEnd/>
            </a:ln>
          </p:spPr>
          <p:txBody>
            <a:bodyPr/>
            <a:lstStyle/>
            <a:p>
              <a:endParaRPr lang="en-US"/>
            </a:p>
          </p:txBody>
        </p:sp>
        <p:sp>
          <p:nvSpPr>
            <p:cNvPr id="447" name="Freeform 445">
              <a:extLst>
                <a:ext uri="{FF2B5EF4-FFF2-40B4-BE49-F238E27FC236}">
                  <a16:creationId xmlns:a16="http://schemas.microsoft.com/office/drawing/2014/main" id="{0596C512-F7A1-4227-B16D-61CB0A6ACF67}"/>
                </a:ext>
              </a:extLst>
            </p:cNvPr>
            <p:cNvSpPr>
              <a:spLocks/>
            </p:cNvSpPr>
            <p:nvPr/>
          </p:nvSpPr>
          <p:spPr bwMode="auto">
            <a:xfrm>
              <a:off x="578" y="3643"/>
              <a:ext cx="23" cy="10"/>
            </a:xfrm>
            <a:custGeom>
              <a:avLst/>
              <a:gdLst>
                <a:gd name="T0" fmla="*/ 3 w 137"/>
                <a:gd name="T1" fmla="*/ 0 h 52"/>
                <a:gd name="T2" fmla="*/ 0 w 137"/>
                <a:gd name="T3" fmla="*/ 12 h 52"/>
                <a:gd name="T4" fmla="*/ 137 w 137"/>
                <a:gd name="T5" fmla="*/ 52 h 52"/>
                <a:gd name="T6" fmla="*/ 3 w 137"/>
                <a:gd name="T7" fmla="*/ 0 h 52"/>
                <a:gd name="T8" fmla="*/ 0 60000 65536"/>
                <a:gd name="T9" fmla="*/ 0 60000 65536"/>
                <a:gd name="T10" fmla="*/ 0 60000 65536"/>
                <a:gd name="T11" fmla="*/ 0 60000 65536"/>
                <a:gd name="T12" fmla="*/ 0 w 137"/>
                <a:gd name="T13" fmla="*/ 0 h 52"/>
                <a:gd name="T14" fmla="*/ 137 w 137"/>
                <a:gd name="T15" fmla="*/ 52 h 52"/>
              </a:gdLst>
              <a:ahLst/>
              <a:cxnLst>
                <a:cxn ang="T8">
                  <a:pos x="T0" y="T1"/>
                </a:cxn>
                <a:cxn ang="T9">
                  <a:pos x="T2" y="T3"/>
                </a:cxn>
                <a:cxn ang="T10">
                  <a:pos x="T4" y="T5"/>
                </a:cxn>
                <a:cxn ang="T11">
                  <a:pos x="T6" y="T7"/>
                </a:cxn>
              </a:cxnLst>
              <a:rect l="T12" t="T13" r="T14" b="T15"/>
              <a:pathLst>
                <a:path w="137" h="52">
                  <a:moveTo>
                    <a:pt x="3" y="0"/>
                  </a:moveTo>
                  <a:lnTo>
                    <a:pt x="0" y="12"/>
                  </a:lnTo>
                  <a:lnTo>
                    <a:pt x="137" y="52"/>
                  </a:lnTo>
                  <a:lnTo>
                    <a:pt x="3" y="0"/>
                  </a:lnTo>
                  <a:close/>
                </a:path>
              </a:pathLst>
            </a:custGeom>
            <a:solidFill>
              <a:srgbClr val="000000"/>
            </a:solidFill>
            <a:ln w="9525">
              <a:noFill/>
              <a:round/>
              <a:headEnd/>
              <a:tailEnd/>
            </a:ln>
          </p:spPr>
          <p:txBody>
            <a:bodyPr/>
            <a:lstStyle/>
            <a:p>
              <a:endParaRPr lang="en-US"/>
            </a:p>
          </p:txBody>
        </p:sp>
        <p:sp>
          <p:nvSpPr>
            <p:cNvPr id="448" name="Freeform 446">
              <a:extLst>
                <a:ext uri="{FF2B5EF4-FFF2-40B4-BE49-F238E27FC236}">
                  <a16:creationId xmlns:a16="http://schemas.microsoft.com/office/drawing/2014/main" id="{7E5D43A3-2710-4476-8E67-167FA749DBE0}"/>
                </a:ext>
              </a:extLst>
            </p:cNvPr>
            <p:cNvSpPr>
              <a:spLocks/>
            </p:cNvSpPr>
            <p:nvPr/>
          </p:nvSpPr>
          <p:spPr bwMode="auto">
            <a:xfrm>
              <a:off x="578" y="3643"/>
              <a:ext cx="23" cy="10"/>
            </a:xfrm>
            <a:custGeom>
              <a:avLst/>
              <a:gdLst>
                <a:gd name="T0" fmla="*/ 3 w 137"/>
                <a:gd name="T1" fmla="*/ 0 h 52"/>
                <a:gd name="T2" fmla="*/ 0 w 137"/>
                <a:gd name="T3" fmla="*/ 12 h 52"/>
                <a:gd name="T4" fmla="*/ 137 w 137"/>
                <a:gd name="T5" fmla="*/ 52 h 52"/>
                <a:gd name="T6" fmla="*/ 3 w 137"/>
                <a:gd name="T7" fmla="*/ 0 h 52"/>
                <a:gd name="T8" fmla="*/ 0 60000 65536"/>
                <a:gd name="T9" fmla="*/ 0 60000 65536"/>
                <a:gd name="T10" fmla="*/ 0 60000 65536"/>
                <a:gd name="T11" fmla="*/ 0 60000 65536"/>
                <a:gd name="T12" fmla="*/ 0 w 137"/>
                <a:gd name="T13" fmla="*/ 0 h 52"/>
                <a:gd name="T14" fmla="*/ 137 w 137"/>
                <a:gd name="T15" fmla="*/ 52 h 52"/>
              </a:gdLst>
              <a:ahLst/>
              <a:cxnLst>
                <a:cxn ang="T8">
                  <a:pos x="T0" y="T1"/>
                </a:cxn>
                <a:cxn ang="T9">
                  <a:pos x="T2" y="T3"/>
                </a:cxn>
                <a:cxn ang="T10">
                  <a:pos x="T4" y="T5"/>
                </a:cxn>
                <a:cxn ang="T11">
                  <a:pos x="T6" y="T7"/>
                </a:cxn>
              </a:cxnLst>
              <a:rect l="T12" t="T13" r="T14" b="T15"/>
              <a:pathLst>
                <a:path w="137" h="52">
                  <a:moveTo>
                    <a:pt x="3" y="0"/>
                  </a:moveTo>
                  <a:lnTo>
                    <a:pt x="0" y="12"/>
                  </a:lnTo>
                  <a:lnTo>
                    <a:pt x="137" y="52"/>
                  </a:lnTo>
                  <a:lnTo>
                    <a:pt x="3" y="0"/>
                  </a:lnTo>
                </a:path>
              </a:pathLst>
            </a:custGeom>
            <a:noFill/>
            <a:ln w="0">
              <a:solidFill>
                <a:srgbClr val="000000"/>
              </a:solidFill>
              <a:prstDash val="solid"/>
              <a:round/>
              <a:headEnd/>
              <a:tailEnd/>
            </a:ln>
          </p:spPr>
          <p:txBody>
            <a:bodyPr/>
            <a:lstStyle/>
            <a:p>
              <a:endParaRPr lang="en-US"/>
            </a:p>
          </p:txBody>
        </p:sp>
        <p:sp>
          <p:nvSpPr>
            <p:cNvPr id="449" name="Freeform 447">
              <a:extLst>
                <a:ext uri="{FF2B5EF4-FFF2-40B4-BE49-F238E27FC236}">
                  <a16:creationId xmlns:a16="http://schemas.microsoft.com/office/drawing/2014/main" id="{D158E32C-21EB-4676-B9A5-09C6811070EE}"/>
                </a:ext>
              </a:extLst>
            </p:cNvPr>
            <p:cNvSpPr>
              <a:spLocks/>
            </p:cNvSpPr>
            <p:nvPr/>
          </p:nvSpPr>
          <p:spPr bwMode="auto">
            <a:xfrm>
              <a:off x="578" y="3645"/>
              <a:ext cx="23" cy="8"/>
            </a:xfrm>
            <a:custGeom>
              <a:avLst/>
              <a:gdLst>
                <a:gd name="T0" fmla="*/ 2 w 139"/>
                <a:gd name="T1" fmla="*/ 0 h 40"/>
                <a:gd name="T2" fmla="*/ 0 w 139"/>
                <a:gd name="T3" fmla="*/ 14 h 40"/>
                <a:gd name="T4" fmla="*/ 139 w 139"/>
                <a:gd name="T5" fmla="*/ 40 h 40"/>
                <a:gd name="T6" fmla="*/ 2 w 139"/>
                <a:gd name="T7" fmla="*/ 0 h 40"/>
                <a:gd name="T8" fmla="*/ 0 60000 65536"/>
                <a:gd name="T9" fmla="*/ 0 60000 65536"/>
                <a:gd name="T10" fmla="*/ 0 60000 65536"/>
                <a:gd name="T11" fmla="*/ 0 60000 65536"/>
                <a:gd name="T12" fmla="*/ 0 w 139"/>
                <a:gd name="T13" fmla="*/ 0 h 40"/>
                <a:gd name="T14" fmla="*/ 139 w 139"/>
                <a:gd name="T15" fmla="*/ 40 h 40"/>
              </a:gdLst>
              <a:ahLst/>
              <a:cxnLst>
                <a:cxn ang="T8">
                  <a:pos x="T0" y="T1"/>
                </a:cxn>
                <a:cxn ang="T9">
                  <a:pos x="T2" y="T3"/>
                </a:cxn>
                <a:cxn ang="T10">
                  <a:pos x="T4" y="T5"/>
                </a:cxn>
                <a:cxn ang="T11">
                  <a:pos x="T6" y="T7"/>
                </a:cxn>
              </a:cxnLst>
              <a:rect l="T12" t="T13" r="T14" b="T15"/>
              <a:pathLst>
                <a:path w="139" h="40">
                  <a:moveTo>
                    <a:pt x="2" y="0"/>
                  </a:moveTo>
                  <a:lnTo>
                    <a:pt x="0" y="14"/>
                  </a:lnTo>
                  <a:lnTo>
                    <a:pt x="139" y="40"/>
                  </a:lnTo>
                  <a:lnTo>
                    <a:pt x="2" y="0"/>
                  </a:lnTo>
                  <a:close/>
                </a:path>
              </a:pathLst>
            </a:custGeom>
            <a:solidFill>
              <a:srgbClr val="000000"/>
            </a:solidFill>
            <a:ln w="9525">
              <a:noFill/>
              <a:round/>
              <a:headEnd/>
              <a:tailEnd/>
            </a:ln>
          </p:spPr>
          <p:txBody>
            <a:bodyPr/>
            <a:lstStyle/>
            <a:p>
              <a:endParaRPr lang="en-US"/>
            </a:p>
          </p:txBody>
        </p:sp>
        <p:sp>
          <p:nvSpPr>
            <p:cNvPr id="450" name="Freeform 448">
              <a:extLst>
                <a:ext uri="{FF2B5EF4-FFF2-40B4-BE49-F238E27FC236}">
                  <a16:creationId xmlns:a16="http://schemas.microsoft.com/office/drawing/2014/main" id="{79AAF684-B7DA-4C01-8F1E-4A6374B69D6D}"/>
                </a:ext>
              </a:extLst>
            </p:cNvPr>
            <p:cNvSpPr>
              <a:spLocks/>
            </p:cNvSpPr>
            <p:nvPr/>
          </p:nvSpPr>
          <p:spPr bwMode="auto">
            <a:xfrm>
              <a:off x="578" y="3645"/>
              <a:ext cx="23" cy="8"/>
            </a:xfrm>
            <a:custGeom>
              <a:avLst/>
              <a:gdLst>
                <a:gd name="T0" fmla="*/ 2 w 139"/>
                <a:gd name="T1" fmla="*/ 0 h 40"/>
                <a:gd name="T2" fmla="*/ 0 w 139"/>
                <a:gd name="T3" fmla="*/ 14 h 40"/>
                <a:gd name="T4" fmla="*/ 139 w 139"/>
                <a:gd name="T5" fmla="*/ 40 h 40"/>
                <a:gd name="T6" fmla="*/ 2 w 139"/>
                <a:gd name="T7" fmla="*/ 0 h 40"/>
                <a:gd name="T8" fmla="*/ 0 60000 65536"/>
                <a:gd name="T9" fmla="*/ 0 60000 65536"/>
                <a:gd name="T10" fmla="*/ 0 60000 65536"/>
                <a:gd name="T11" fmla="*/ 0 60000 65536"/>
                <a:gd name="T12" fmla="*/ 0 w 139"/>
                <a:gd name="T13" fmla="*/ 0 h 40"/>
                <a:gd name="T14" fmla="*/ 139 w 139"/>
                <a:gd name="T15" fmla="*/ 40 h 40"/>
              </a:gdLst>
              <a:ahLst/>
              <a:cxnLst>
                <a:cxn ang="T8">
                  <a:pos x="T0" y="T1"/>
                </a:cxn>
                <a:cxn ang="T9">
                  <a:pos x="T2" y="T3"/>
                </a:cxn>
                <a:cxn ang="T10">
                  <a:pos x="T4" y="T5"/>
                </a:cxn>
                <a:cxn ang="T11">
                  <a:pos x="T6" y="T7"/>
                </a:cxn>
              </a:cxnLst>
              <a:rect l="T12" t="T13" r="T14" b="T15"/>
              <a:pathLst>
                <a:path w="139" h="40">
                  <a:moveTo>
                    <a:pt x="2" y="0"/>
                  </a:moveTo>
                  <a:lnTo>
                    <a:pt x="0" y="14"/>
                  </a:lnTo>
                  <a:lnTo>
                    <a:pt x="139" y="40"/>
                  </a:lnTo>
                  <a:lnTo>
                    <a:pt x="2" y="0"/>
                  </a:lnTo>
                </a:path>
              </a:pathLst>
            </a:custGeom>
            <a:noFill/>
            <a:ln w="0">
              <a:solidFill>
                <a:srgbClr val="000000"/>
              </a:solidFill>
              <a:prstDash val="solid"/>
              <a:round/>
              <a:headEnd/>
              <a:tailEnd/>
            </a:ln>
          </p:spPr>
          <p:txBody>
            <a:bodyPr/>
            <a:lstStyle/>
            <a:p>
              <a:endParaRPr lang="en-US"/>
            </a:p>
          </p:txBody>
        </p:sp>
        <p:sp>
          <p:nvSpPr>
            <p:cNvPr id="451" name="Freeform 449">
              <a:extLst>
                <a:ext uri="{FF2B5EF4-FFF2-40B4-BE49-F238E27FC236}">
                  <a16:creationId xmlns:a16="http://schemas.microsoft.com/office/drawing/2014/main" id="{2E7595C6-9B40-422C-9A73-261E959057A3}"/>
                </a:ext>
              </a:extLst>
            </p:cNvPr>
            <p:cNvSpPr>
              <a:spLocks/>
            </p:cNvSpPr>
            <p:nvPr/>
          </p:nvSpPr>
          <p:spPr bwMode="auto">
            <a:xfrm>
              <a:off x="577" y="3648"/>
              <a:ext cx="24" cy="5"/>
            </a:xfrm>
            <a:custGeom>
              <a:avLst/>
              <a:gdLst>
                <a:gd name="T0" fmla="*/ 2 w 141"/>
                <a:gd name="T1" fmla="*/ 0 h 26"/>
                <a:gd name="T2" fmla="*/ 0 w 141"/>
                <a:gd name="T3" fmla="*/ 13 h 26"/>
                <a:gd name="T4" fmla="*/ 141 w 141"/>
                <a:gd name="T5" fmla="*/ 26 h 26"/>
                <a:gd name="T6" fmla="*/ 2 w 141"/>
                <a:gd name="T7" fmla="*/ 0 h 26"/>
                <a:gd name="T8" fmla="*/ 0 60000 65536"/>
                <a:gd name="T9" fmla="*/ 0 60000 65536"/>
                <a:gd name="T10" fmla="*/ 0 60000 65536"/>
                <a:gd name="T11" fmla="*/ 0 60000 65536"/>
                <a:gd name="T12" fmla="*/ 0 w 141"/>
                <a:gd name="T13" fmla="*/ 0 h 26"/>
                <a:gd name="T14" fmla="*/ 141 w 141"/>
                <a:gd name="T15" fmla="*/ 26 h 26"/>
              </a:gdLst>
              <a:ahLst/>
              <a:cxnLst>
                <a:cxn ang="T8">
                  <a:pos x="T0" y="T1"/>
                </a:cxn>
                <a:cxn ang="T9">
                  <a:pos x="T2" y="T3"/>
                </a:cxn>
                <a:cxn ang="T10">
                  <a:pos x="T4" y="T5"/>
                </a:cxn>
                <a:cxn ang="T11">
                  <a:pos x="T6" y="T7"/>
                </a:cxn>
              </a:cxnLst>
              <a:rect l="T12" t="T13" r="T14" b="T15"/>
              <a:pathLst>
                <a:path w="141" h="26">
                  <a:moveTo>
                    <a:pt x="2" y="0"/>
                  </a:moveTo>
                  <a:lnTo>
                    <a:pt x="0" y="13"/>
                  </a:lnTo>
                  <a:lnTo>
                    <a:pt x="141" y="26"/>
                  </a:lnTo>
                  <a:lnTo>
                    <a:pt x="2" y="0"/>
                  </a:lnTo>
                  <a:close/>
                </a:path>
              </a:pathLst>
            </a:custGeom>
            <a:solidFill>
              <a:srgbClr val="000000"/>
            </a:solidFill>
            <a:ln w="9525">
              <a:noFill/>
              <a:round/>
              <a:headEnd/>
              <a:tailEnd/>
            </a:ln>
          </p:spPr>
          <p:txBody>
            <a:bodyPr/>
            <a:lstStyle/>
            <a:p>
              <a:endParaRPr lang="en-US"/>
            </a:p>
          </p:txBody>
        </p:sp>
        <p:sp>
          <p:nvSpPr>
            <p:cNvPr id="452" name="Freeform 450">
              <a:extLst>
                <a:ext uri="{FF2B5EF4-FFF2-40B4-BE49-F238E27FC236}">
                  <a16:creationId xmlns:a16="http://schemas.microsoft.com/office/drawing/2014/main" id="{931B36D7-44A3-4936-9F51-C01854742F94}"/>
                </a:ext>
              </a:extLst>
            </p:cNvPr>
            <p:cNvSpPr>
              <a:spLocks/>
            </p:cNvSpPr>
            <p:nvPr/>
          </p:nvSpPr>
          <p:spPr bwMode="auto">
            <a:xfrm>
              <a:off x="577" y="3648"/>
              <a:ext cx="24" cy="5"/>
            </a:xfrm>
            <a:custGeom>
              <a:avLst/>
              <a:gdLst>
                <a:gd name="T0" fmla="*/ 2 w 141"/>
                <a:gd name="T1" fmla="*/ 0 h 26"/>
                <a:gd name="T2" fmla="*/ 0 w 141"/>
                <a:gd name="T3" fmla="*/ 13 h 26"/>
                <a:gd name="T4" fmla="*/ 141 w 141"/>
                <a:gd name="T5" fmla="*/ 26 h 26"/>
                <a:gd name="T6" fmla="*/ 2 w 141"/>
                <a:gd name="T7" fmla="*/ 0 h 26"/>
                <a:gd name="T8" fmla="*/ 0 60000 65536"/>
                <a:gd name="T9" fmla="*/ 0 60000 65536"/>
                <a:gd name="T10" fmla="*/ 0 60000 65536"/>
                <a:gd name="T11" fmla="*/ 0 60000 65536"/>
                <a:gd name="T12" fmla="*/ 0 w 141"/>
                <a:gd name="T13" fmla="*/ 0 h 26"/>
                <a:gd name="T14" fmla="*/ 141 w 141"/>
                <a:gd name="T15" fmla="*/ 26 h 26"/>
              </a:gdLst>
              <a:ahLst/>
              <a:cxnLst>
                <a:cxn ang="T8">
                  <a:pos x="T0" y="T1"/>
                </a:cxn>
                <a:cxn ang="T9">
                  <a:pos x="T2" y="T3"/>
                </a:cxn>
                <a:cxn ang="T10">
                  <a:pos x="T4" y="T5"/>
                </a:cxn>
                <a:cxn ang="T11">
                  <a:pos x="T6" y="T7"/>
                </a:cxn>
              </a:cxnLst>
              <a:rect l="T12" t="T13" r="T14" b="T15"/>
              <a:pathLst>
                <a:path w="141" h="26">
                  <a:moveTo>
                    <a:pt x="2" y="0"/>
                  </a:moveTo>
                  <a:lnTo>
                    <a:pt x="0" y="13"/>
                  </a:lnTo>
                  <a:lnTo>
                    <a:pt x="141" y="26"/>
                  </a:lnTo>
                  <a:lnTo>
                    <a:pt x="2" y="0"/>
                  </a:lnTo>
                </a:path>
              </a:pathLst>
            </a:custGeom>
            <a:noFill/>
            <a:ln w="0">
              <a:solidFill>
                <a:srgbClr val="000000"/>
              </a:solidFill>
              <a:prstDash val="solid"/>
              <a:round/>
              <a:headEnd/>
              <a:tailEnd/>
            </a:ln>
          </p:spPr>
          <p:txBody>
            <a:bodyPr/>
            <a:lstStyle/>
            <a:p>
              <a:endParaRPr lang="en-US"/>
            </a:p>
          </p:txBody>
        </p:sp>
        <p:sp>
          <p:nvSpPr>
            <p:cNvPr id="453" name="Freeform 451">
              <a:extLst>
                <a:ext uri="{FF2B5EF4-FFF2-40B4-BE49-F238E27FC236}">
                  <a16:creationId xmlns:a16="http://schemas.microsoft.com/office/drawing/2014/main" id="{45BF36A1-61EC-48D8-B75A-43F43D9C9576}"/>
                </a:ext>
              </a:extLst>
            </p:cNvPr>
            <p:cNvSpPr>
              <a:spLocks/>
            </p:cNvSpPr>
            <p:nvPr/>
          </p:nvSpPr>
          <p:spPr bwMode="auto">
            <a:xfrm>
              <a:off x="577" y="3650"/>
              <a:ext cx="24" cy="3"/>
            </a:xfrm>
            <a:custGeom>
              <a:avLst/>
              <a:gdLst>
                <a:gd name="T0" fmla="*/ 0 w 141"/>
                <a:gd name="T1" fmla="*/ 0 h 13"/>
                <a:gd name="T2" fmla="*/ 0 w 141"/>
                <a:gd name="T3" fmla="*/ 13 h 13"/>
                <a:gd name="T4" fmla="*/ 141 w 141"/>
                <a:gd name="T5" fmla="*/ 13 h 13"/>
                <a:gd name="T6" fmla="*/ 0 w 141"/>
                <a:gd name="T7" fmla="*/ 0 h 13"/>
                <a:gd name="T8" fmla="*/ 0 60000 65536"/>
                <a:gd name="T9" fmla="*/ 0 60000 65536"/>
                <a:gd name="T10" fmla="*/ 0 60000 65536"/>
                <a:gd name="T11" fmla="*/ 0 60000 65536"/>
                <a:gd name="T12" fmla="*/ 0 w 141"/>
                <a:gd name="T13" fmla="*/ 0 h 13"/>
                <a:gd name="T14" fmla="*/ 141 w 141"/>
                <a:gd name="T15" fmla="*/ 13 h 13"/>
              </a:gdLst>
              <a:ahLst/>
              <a:cxnLst>
                <a:cxn ang="T8">
                  <a:pos x="T0" y="T1"/>
                </a:cxn>
                <a:cxn ang="T9">
                  <a:pos x="T2" y="T3"/>
                </a:cxn>
                <a:cxn ang="T10">
                  <a:pos x="T4" y="T5"/>
                </a:cxn>
                <a:cxn ang="T11">
                  <a:pos x="T6" y="T7"/>
                </a:cxn>
              </a:cxnLst>
              <a:rect l="T12" t="T13" r="T14" b="T15"/>
              <a:pathLst>
                <a:path w="141" h="13">
                  <a:moveTo>
                    <a:pt x="0" y="0"/>
                  </a:moveTo>
                  <a:lnTo>
                    <a:pt x="0" y="13"/>
                  </a:lnTo>
                  <a:lnTo>
                    <a:pt x="141" y="13"/>
                  </a:lnTo>
                  <a:lnTo>
                    <a:pt x="0" y="0"/>
                  </a:lnTo>
                  <a:close/>
                </a:path>
              </a:pathLst>
            </a:custGeom>
            <a:solidFill>
              <a:srgbClr val="000000"/>
            </a:solidFill>
            <a:ln w="9525">
              <a:noFill/>
              <a:round/>
              <a:headEnd/>
              <a:tailEnd/>
            </a:ln>
          </p:spPr>
          <p:txBody>
            <a:bodyPr/>
            <a:lstStyle/>
            <a:p>
              <a:endParaRPr lang="en-US"/>
            </a:p>
          </p:txBody>
        </p:sp>
        <p:sp>
          <p:nvSpPr>
            <p:cNvPr id="454" name="Freeform 452">
              <a:extLst>
                <a:ext uri="{FF2B5EF4-FFF2-40B4-BE49-F238E27FC236}">
                  <a16:creationId xmlns:a16="http://schemas.microsoft.com/office/drawing/2014/main" id="{9C84AEB4-0FF5-4598-8764-2FC4E27E9C74}"/>
                </a:ext>
              </a:extLst>
            </p:cNvPr>
            <p:cNvSpPr>
              <a:spLocks/>
            </p:cNvSpPr>
            <p:nvPr/>
          </p:nvSpPr>
          <p:spPr bwMode="auto">
            <a:xfrm>
              <a:off x="577" y="3650"/>
              <a:ext cx="24" cy="3"/>
            </a:xfrm>
            <a:custGeom>
              <a:avLst/>
              <a:gdLst>
                <a:gd name="T0" fmla="*/ 0 w 141"/>
                <a:gd name="T1" fmla="*/ 0 h 13"/>
                <a:gd name="T2" fmla="*/ 0 w 141"/>
                <a:gd name="T3" fmla="*/ 13 h 13"/>
                <a:gd name="T4" fmla="*/ 141 w 141"/>
                <a:gd name="T5" fmla="*/ 13 h 13"/>
                <a:gd name="T6" fmla="*/ 0 w 141"/>
                <a:gd name="T7" fmla="*/ 0 h 13"/>
                <a:gd name="T8" fmla="*/ 0 60000 65536"/>
                <a:gd name="T9" fmla="*/ 0 60000 65536"/>
                <a:gd name="T10" fmla="*/ 0 60000 65536"/>
                <a:gd name="T11" fmla="*/ 0 60000 65536"/>
                <a:gd name="T12" fmla="*/ 0 w 141"/>
                <a:gd name="T13" fmla="*/ 0 h 13"/>
                <a:gd name="T14" fmla="*/ 141 w 141"/>
                <a:gd name="T15" fmla="*/ 13 h 13"/>
              </a:gdLst>
              <a:ahLst/>
              <a:cxnLst>
                <a:cxn ang="T8">
                  <a:pos x="T0" y="T1"/>
                </a:cxn>
                <a:cxn ang="T9">
                  <a:pos x="T2" y="T3"/>
                </a:cxn>
                <a:cxn ang="T10">
                  <a:pos x="T4" y="T5"/>
                </a:cxn>
                <a:cxn ang="T11">
                  <a:pos x="T6" y="T7"/>
                </a:cxn>
              </a:cxnLst>
              <a:rect l="T12" t="T13" r="T14" b="T15"/>
              <a:pathLst>
                <a:path w="141" h="13">
                  <a:moveTo>
                    <a:pt x="0" y="0"/>
                  </a:moveTo>
                  <a:lnTo>
                    <a:pt x="0" y="13"/>
                  </a:lnTo>
                  <a:lnTo>
                    <a:pt x="141" y="13"/>
                  </a:lnTo>
                  <a:lnTo>
                    <a:pt x="0" y="0"/>
                  </a:lnTo>
                </a:path>
              </a:pathLst>
            </a:custGeom>
            <a:noFill/>
            <a:ln w="0">
              <a:solidFill>
                <a:srgbClr val="000000"/>
              </a:solidFill>
              <a:prstDash val="solid"/>
              <a:round/>
              <a:headEnd/>
              <a:tailEnd/>
            </a:ln>
          </p:spPr>
          <p:txBody>
            <a:bodyPr/>
            <a:lstStyle/>
            <a:p>
              <a:endParaRPr lang="en-US"/>
            </a:p>
          </p:txBody>
        </p:sp>
        <p:sp>
          <p:nvSpPr>
            <p:cNvPr id="455" name="Freeform 453">
              <a:extLst>
                <a:ext uri="{FF2B5EF4-FFF2-40B4-BE49-F238E27FC236}">
                  <a16:creationId xmlns:a16="http://schemas.microsoft.com/office/drawing/2014/main" id="{B3F170C7-DD81-4098-8EE1-EDC735BE7811}"/>
                </a:ext>
              </a:extLst>
            </p:cNvPr>
            <p:cNvSpPr>
              <a:spLocks/>
            </p:cNvSpPr>
            <p:nvPr/>
          </p:nvSpPr>
          <p:spPr bwMode="auto">
            <a:xfrm>
              <a:off x="577" y="3653"/>
              <a:ext cx="24" cy="3"/>
            </a:xfrm>
            <a:custGeom>
              <a:avLst/>
              <a:gdLst>
                <a:gd name="T0" fmla="*/ 0 w 141"/>
                <a:gd name="T1" fmla="*/ 0 h 13"/>
                <a:gd name="T2" fmla="*/ 0 w 141"/>
                <a:gd name="T3" fmla="*/ 13 h 13"/>
                <a:gd name="T4" fmla="*/ 141 w 141"/>
                <a:gd name="T5" fmla="*/ 0 h 13"/>
                <a:gd name="T6" fmla="*/ 0 w 141"/>
                <a:gd name="T7" fmla="*/ 0 h 13"/>
                <a:gd name="T8" fmla="*/ 0 60000 65536"/>
                <a:gd name="T9" fmla="*/ 0 60000 65536"/>
                <a:gd name="T10" fmla="*/ 0 60000 65536"/>
                <a:gd name="T11" fmla="*/ 0 60000 65536"/>
                <a:gd name="T12" fmla="*/ 0 w 141"/>
                <a:gd name="T13" fmla="*/ 0 h 13"/>
                <a:gd name="T14" fmla="*/ 141 w 141"/>
                <a:gd name="T15" fmla="*/ 13 h 13"/>
              </a:gdLst>
              <a:ahLst/>
              <a:cxnLst>
                <a:cxn ang="T8">
                  <a:pos x="T0" y="T1"/>
                </a:cxn>
                <a:cxn ang="T9">
                  <a:pos x="T2" y="T3"/>
                </a:cxn>
                <a:cxn ang="T10">
                  <a:pos x="T4" y="T5"/>
                </a:cxn>
                <a:cxn ang="T11">
                  <a:pos x="T6" y="T7"/>
                </a:cxn>
              </a:cxnLst>
              <a:rect l="T12" t="T13" r="T14" b="T15"/>
              <a:pathLst>
                <a:path w="141" h="13">
                  <a:moveTo>
                    <a:pt x="0" y="0"/>
                  </a:moveTo>
                  <a:lnTo>
                    <a:pt x="0" y="13"/>
                  </a:lnTo>
                  <a:lnTo>
                    <a:pt x="141" y="0"/>
                  </a:lnTo>
                  <a:lnTo>
                    <a:pt x="0" y="0"/>
                  </a:lnTo>
                  <a:close/>
                </a:path>
              </a:pathLst>
            </a:custGeom>
            <a:solidFill>
              <a:srgbClr val="000000"/>
            </a:solidFill>
            <a:ln w="9525">
              <a:noFill/>
              <a:round/>
              <a:headEnd/>
              <a:tailEnd/>
            </a:ln>
          </p:spPr>
          <p:txBody>
            <a:bodyPr/>
            <a:lstStyle/>
            <a:p>
              <a:endParaRPr lang="en-US"/>
            </a:p>
          </p:txBody>
        </p:sp>
        <p:sp>
          <p:nvSpPr>
            <p:cNvPr id="456" name="Freeform 454">
              <a:extLst>
                <a:ext uri="{FF2B5EF4-FFF2-40B4-BE49-F238E27FC236}">
                  <a16:creationId xmlns:a16="http://schemas.microsoft.com/office/drawing/2014/main" id="{C605FC42-5A25-471E-9104-97261387B532}"/>
                </a:ext>
              </a:extLst>
            </p:cNvPr>
            <p:cNvSpPr>
              <a:spLocks/>
            </p:cNvSpPr>
            <p:nvPr/>
          </p:nvSpPr>
          <p:spPr bwMode="auto">
            <a:xfrm>
              <a:off x="577" y="3653"/>
              <a:ext cx="24" cy="3"/>
            </a:xfrm>
            <a:custGeom>
              <a:avLst/>
              <a:gdLst>
                <a:gd name="T0" fmla="*/ 0 w 141"/>
                <a:gd name="T1" fmla="*/ 0 h 13"/>
                <a:gd name="T2" fmla="*/ 0 w 141"/>
                <a:gd name="T3" fmla="*/ 13 h 13"/>
                <a:gd name="T4" fmla="*/ 141 w 141"/>
                <a:gd name="T5" fmla="*/ 0 h 13"/>
                <a:gd name="T6" fmla="*/ 0 w 141"/>
                <a:gd name="T7" fmla="*/ 0 h 13"/>
                <a:gd name="T8" fmla="*/ 0 60000 65536"/>
                <a:gd name="T9" fmla="*/ 0 60000 65536"/>
                <a:gd name="T10" fmla="*/ 0 60000 65536"/>
                <a:gd name="T11" fmla="*/ 0 60000 65536"/>
                <a:gd name="T12" fmla="*/ 0 w 141"/>
                <a:gd name="T13" fmla="*/ 0 h 13"/>
                <a:gd name="T14" fmla="*/ 141 w 141"/>
                <a:gd name="T15" fmla="*/ 13 h 13"/>
              </a:gdLst>
              <a:ahLst/>
              <a:cxnLst>
                <a:cxn ang="T8">
                  <a:pos x="T0" y="T1"/>
                </a:cxn>
                <a:cxn ang="T9">
                  <a:pos x="T2" y="T3"/>
                </a:cxn>
                <a:cxn ang="T10">
                  <a:pos x="T4" y="T5"/>
                </a:cxn>
                <a:cxn ang="T11">
                  <a:pos x="T6" y="T7"/>
                </a:cxn>
              </a:cxnLst>
              <a:rect l="T12" t="T13" r="T14" b="T15"/>
              <a:pathLst>
                <a:path w="141" h="13">
                  <a:moveTo>
                    <a:pt x="0" y="0"/>
                  </a:moveTo>
                  <a:lnTo>
                    <a:pt x="0" y="13"/>
                  </a:lnTo>
                  <a:lnTo>
                    <a:pt x="141" y="0"/>
                  </a:lnTo>
                  <a:lnTo>
                    <a:pt x="0" y="0"/>
                  </a:lnTo>
                </a:path>
              </a:pathLst>
            </a:custGeom>
            <a:noFill/>
            <a:ln w="0">
              <a:solidFill>
                <a:srgbClr val="000000"/>
              </a:solidFill>
              <a:prstDash val="solid"/>
              <a:round/>
              <a:headEnd/>
              <a:tailEnd/>
            </a:ln>
          </p:spPr>
          <p:txBody>
            <a:bodyPr/>
            <a:lstStyle/>
            <a:p>
              <a:endParaRPr lang="en-US"/>
            </a:p>
          </p:txBody>
        </p:sp>
        <p:sp>
          <p:nvSpPr>
            <p:cNvPr id="457" name="Freeform 455">
              <a:extLst>
                <a:ext uri="{FF2B5EF4-FFF2-40B4-BE49-F238E27FC236}">
                  <a16:creationId xmlns:a16="http://schemas.microsoft.com/office/drawing/2014/main" id="{D4B2B976-4ACB-4657-A076-E6E3E509C648}"/>
                </a:ext>
              </a:extLst>
            </p:cNvPr>
            <p:cNvSpPr>
              <a:spLocks/>
            </p:cNvSpPr>
            <p:nvPr/>
          </p:nvSpPr>
          <p:spPr bwMode="auto">
            <a:xfrm>
              <a:off x="577" y="3653"/>
              <a:ext cx="24" cy="5"/>
            </a:xfrm>
            <a:custGeom>
              <a:avLst/>
              <a:gdLst>
                <a:gd name="T0" fmla="*/ 0 w 141"/>
                <a:gd name="T1" fmla="*/ 13 h 26"/>
                <a:gd name="T2" fmla="*/ 2 w 141"/>
                <a:gd name="T3" fmla="*/ 26 h 26"/>
                <a:gd name="T4" fmla="*/ 141 w 141"/>
                <a:gd name="T5" fmla="*/ 0 h 26"/>
                <a:gd name="T6" fmla="*/ 0 w 141"/>
                <a:gd name="T7" fmla="*/ 13 h 26"/>
                <a:gd name="T8" fmla="*/ 0 60000 65536"/>
                <a:gd name="T9" fmla="*/ 0 60000 65536"/>
                <a:gd name="T10" fmla="*/ 0 60000 65536"/>
                <a:gd name="T11" fmla="*/ 0 60000 65536"/>
                <a:gd name="T12" fmla="*/ 0 w 141"/>
                <a:gd name="T13" fmla="*/ 0 h 26"/>
                <a:gd name="T14" fmla="*/ 141 w 141"/>
                <a:gd name="T15" fmla="*/ 26 h 26"/>
              </a:gdLst>
              <a:ahLst/>
              <a:cxnLst>
                <a:cxn ang="T8">
                  <a:pos x="T0" y="T1"/>
                </a:cxn>
                <a:cxn ang="T9">
                  <a:pos x="T2" y="T3"/>
                </a:cxn>
                <a:cxn ang="T10">
                  <a:pos x="T4" y="T5"/>
                </a:cxn>
                <a:cxn ang="T11">
                  <a:pos x="T6" y="T7"/>
                </a:cxn>
              </a:cxnLst>
              <a:rect l="T12" t="T13" r="T14" b="T15"/>
              <a:pathLst>
                <a:path w="141" h="26">
                  <a:moveTo>
                    <a:pt x="0" y="13"/>
                  </a:moveTo>
                  <a:lnTo>
                    <a:pt x="2" y="26"/>
                  </a:lnTo>
                  <a:lnTo>
                    <a:pt x="141" y="0"/>
                  </a:lnTo>
                  <a:lnTo>
                    <a:pt x="0" y="13"/>
                  </a:lnTo>
                  <a:close/>
                </a:path>
              </a:pathLst>
            </a:custGeom>
            <a:solidFill>
              <a:srgbClr val="000000"/>
            </a:solidFill>
            <a:ln w="9525">
              <a:noFill/>
              <a:round/>
              <a:headEnd/>
              <a:tailEnd/>
            </a:ln>
          </p:spPr>
          <p:txBody>
            <a:bodyPr/>
            <a:lstStyle/>
            <a:p>
              <a:endParaRPr lang="en-US"/>
            </a:p>
          </p:txBody>
        </p:sp>
        <p:sp>
          <p:nvSpPr>
            <p:cNvPr id="458" name="Freeform 456">
              <a:extLst>
                <a:ext uri="{FF2B5EF4-FFF2-40B4-BE49-F238E27FC236}">
                  <a16:creationId xmlns:a16="http://schemas.microsoft.com/office/drawing/2014/main" id="{9C41A9D3-946E-4F47-832C-060B37C856B1}"/>
                </a:ext>
              </a:extLst>
            </p:cNvPr>
            <p:cNvSpPr>
              <a:spLocks/>
            </p:cNvSpPr>
            <p:nvPr/>
          </p:nvSpPr>
          <p:spPr bwMode="auto">
            <a:xfrm>
              <a:off x="577" y="3653"/>
              <a:ext cx="24" cy="5"/>
            </a:xfrm>
            <a:custGeom>
              <a:avLst/>
              <a:gdLst>
                <a:gd name="T0" fmla="*/ 0 w 141"/>
                <a:gd name="T1" fmla="*/ 13 h 26"/>
                <a:gd name="T2" fmla="*/ 2 w 141"/>
                <a:gd name="T3" fmla="*/ 26 h 26"/>
                <a:gd name="T4" fmla="*/ 141 w 141"/>
                <a:gd name="T5" fmla="*/ 0 h 26"/>
                <a:gd name="T6" fmla="*/ 0 w 141"/>
                <a:gd name="T7" fmla="*/ 13 h 26"/>
                <a:gd name="T8" fmla="*/ 0 60000 65536"/>
                <a:gd name="T9" fmla="*/ 0 60000 65536"/>
                <a:gd name="T10" fmla="*/ 0 60000 65536"/>
                <a:gd name="T11" fmla="*/ 0 60000 65536"/>
                <a:gd name="T12" fmla="*/ 0 w 141"/>
                <a:gd name="T13" fmla="*/ 0 h 26"/>
                <a:gd name="T14" fmla="*/ 141 w 141"/>
                <a:gd name="T15" fmla="*/ 26 h 26"/>
              </a:gdLst>
              <a:ahLst/>
              <a:cxnLst>
                <a:cxn ang="T8">
                  <a:pos x="T0" y="T1"/>
                </a:cxn>
                <a:cxn ang="T9">
                  <a:pos x="T2" y="T3"/>
                </a:cxn>
                <a:cxn ang="T10">
                  <a:pos x="T4" y="T5"/>
                </a:cxn>
                <a:cxn ang="T11">
                  <a:pos x="T6" y="T7"/>
                </a:cxn>
              </a:cxnLst>
              <a:rect l="T12" t="T13" r="T14" b="T15"/>
              <a:pathLst>
                <a:path w="141" h="26">
                  <a:moveTo>
                    <a:pt x="0" y="13"/>
                  </a:moveTo>
                  <a:lnTo>
                    <a:pt x="2" y="26"/>
                  </a:lnTo>
                  <a:lnTo>
                    <a:pt x="141" y="0"/>
                  </a:lnTo>
                  <a:lnTo>
                    <a:pt x="0" y="13"/>
                  </a:lnTo>
                </a:path>
              </a:pathLst>
            </a:custGeom>
            <a:noFill/>
            <a:ln w="0">
              <a:solidFill>
                <a:srgbClr val="000000"/>
              </a:solidFill>
              <a:prstDash val="solid"/>
              <a:round/>
              <a:headEnd/>
              <a:tailEnd/>
            </a:ln>
          </p:spPr>
          <p:txBody>
            <a:bodyPr/>
            <a:lstStyle/>
            <a:p>
              <a:endParaRPr lang="en-US"/>
            </a:p>
          </p:txBody>
        </p:sp>
        <p:sp>
          <p:nvSpPr>
            <p:cNvPr id="459" name="Freeform 457">
              <a:extLst>
                <a:ext uri="{FF2B5EF4-FFF2-40B4-BE49-F238E27FC236}">
                  <a16:creationId xmlns:a16="http://schemas.microsoft.com/office/drawing/2014/main" id="{515D4A27-D828-4F8E-85F9-25524F93F751}"/>
                </a:ext>
              </a:extLst>
            </p:cNvPr>
            <p:cNvSpPr>
              <a:spLocks/>
            </p:cNvSpPr>
            <p:nvPr/>
          </p:nvSpPr>
          <p:spPr bwMode="auto">
            <a:xfrm>
              <a:off x="578" y="3653"/>
              <a:ext cx="23" cy="8"/>
            </a:xfrm>
            <a:custGeom>
              <a:avLst/>
              <a:gdLst>
                <a:gd name="T0" fmla="*/ 0 w 139"/>
                <a:gd name="T1" fmla="*/ 26 h 39"/>
                <a:gd name="T2" fmla="*/ 2 w 139"/>
                <a:gd name="T3" fmla="*/ 39 h 39"/>
                <a:gd name="T4" fmla="*/ 139 w 139"/>
                <a:gd name="T5" fmla="*/ 0 h 39"/>
                <a:gd name="T6" fmla="*/ 0 w 139"/>
                <a:gd name="T7" fmla="*/ 26 h 39"/>
                <a:gd name="T8" fmla="*/ 0 60000 65536"/>
                <a:gd name="T9" fmla="*/ 0 60000 65536"/>
                <a:gd name="T10" fmla="*/ 0 60000 65536"/>
                <a:gd name="T11" fmla="*/ 0 60000 65536"/>
                <a:gd name="T12" fmla="*/ 0 w 139"/>
                <a:gd name="T13" fmla="*/ 0 h 39"/>
                <a:gd name="T14" fmla="*/ 139 w 139"/>
                <a:gd name="T15" fmla="*/ 39 h 39"/>
              </a:gdLst>
              <a:ahLst/>
              <a:cxnLst>
                <a:cxn ang="T8">
                  <a:pos x="T0" y="T1"/>
                </a:cxn>
                <a:cxn ang="T9">
                  <a:pos x="T2" y="T3"/>
                </a:cxn>
                <a:cxn ang="T10">
                  <a:pos x="T4" y="T5"/>
                </a:cxn>
                <a:cxn ang="T11">
                  <a:pos x="T6" y="T7"/>
                </a:cxn>
              </a:cxnLst>
              <a:rect l="T12" t="T13" r="T14" b="T15"/>
              <a:pathLst>
                <a:path w="139" h="39">
                  <a:moveTo>
                    <a:pt x="0" y="26"/>
                  </a:moveTo>
                  <a:lnTo>
                    <a:pt x="2" y="39"/>
                  </a:lnTo>
                  <a:lnTo>
                    <a:pt x="139" y="0"/>
                  </a:lnTo>
                  <a:lnTo>
                    <a:pt x="0" y="26"/>
                  </a:lnTo>
                  <a:close/>
                </a:path>
              </a:pathLst>
            </a:custGeom>
            <a:solidFill>
              <a:srgbClr val="000000"/>
            </a:solidFill>
            <a:ln w="9525">
              <a:noFill/>
              <a:round/>
              <a:headEnd/>
              <a:tailEnd/>
            </a:ln>
          </p:spPr>
          <p:txBody>
            <a:bodyPr/>
            <a:lstStyle/>
            <a:p>
              <a:endParaRPr lang="en-US"/>
            </a:p>
          </p:txBody>
        </p:sp>
        <p:sp>
          <p:nvSpPr>
            <p:cNvPr id="460" name="Freeform 458">
              <a:extLst>
                <a:ext uri="{FF2B5EF4-FFF2-40B4-BE49-F238E27FC236}">
                  <a16:creationId xmlns:a16="http://schemas.microsoft.com/office/drawing/2014/main" id="{A91FD9DB-C8FB-472E-A14A-9EEF22F7DE1E}"/>
                </a:ext>
              </a:extLst>
            </p:cNvPr>
            <p:cNvSpPr>
              <a:spLocks/>
            </p:cNvSpPr>
            <p:nvPr/>
          </p:nvSpPr>
          <p:spPr bwMode="auto">
            <a:xfrm>
              <a:off x="578" y="3653"/>
              <a:ext cx="23" cy="8"/>
            </a:xfrm>
            <a:custGeom>
              <a:avLst/>
              <a:gdLst>
                <a:gd name="T0" fmla="*/ 0 w 139"/>
                <a:gd name="T1" fmla="*/ 26 h 39"/>
                <a:gd name="T2" fmla="*/ 2 w 139"/>
                <a:gd name="T3" fmla="*/ 39 h 39"/>
                <a:gd name="T4" fmla="*/ 139 w 139"/>
                <a:gd name="T5" fmla="*/ 0 h 39"/>
                <a:gd name="T6" fmla="*/ 0 w 139"/>
                <a:gd name="T7" fmla="*/ 26 h 39"/>
                <a:gd name="T8" fmla="*/ 0 60000 65536"/>
                <a:gd name="T9" fmla="*/ 0 60000 65536"/>
                <a:gd name="T10" fmla="*/ 0 60000 65536"/>
                <a:gd name="T11" fmla="*/ 0 60000 65536"/>
                <a:gd name="T12" fmla="*/ 0 w 139"/>
                <a:gd name="T13" fmla="*/ 0 h 39"/>
                <a:gd name="T14" fmla="*/ 139 w 139"/>
                <a:gd name="T15" fmla="*/ 39 h 39"/>
              </a:gdLst>
              <a:ahLst/>
              <a:cxnLst>
                <a:cxn ang="T8">
                  <a:pos x="T0" y="T1"/>
                </a:cxn>
                <a:cxn ang="T9">
                  <a:pos x="T2" y="T3"/>
                </a:cxn>
                <a:cxn ang="T10">
                  <a:pos x="T4" y="T5"/>
                </a:cxn>
                <a:cxn ang="T11">
                  <a:pos x="T6" y="T7"/>
                </a:cxn>
              </a:cxnLst>
              <a:rect l="T12" t="T13" r="T14" b="T15"/>
              <a:pathLst>
                <a:path w="139" h="39">
                  <a:moveTo>
                    <a:pt x="0" y="26"/>
                  </a:moveTo>
                  <a:lnTo>
                    <a:pt x="2" y="39"/>
                  </a:lnTo>
                  <a:lnTo>
                    <a:pt x="139" y="0"/>
                  </a:lnTo>
                  <a:lnTo>
                    <a:pt x="0" y="26"/>
                  </a:lnTo>
                </a:path>
              </a:pathLst>
            </a:custGeom>
            <a:noFill/>
            <a:ln w="0">
              <a:solidFill>
                <a:srgbClr val="000000"/>
              </a:solidFill>
              <a:prstDash val="solid"/>
              <a:round/>
              <a:headEnd/>
              <a:tailEnd/>
            </a:ln>
          </p:spPr>
          <p:txBody>
            <a:bodyPr/>
            <a:lstStyle/>
            <a:p>
              <a:endParaRPr lang="en-US"/>
            </a:p>
          </p:txBody>
        </p:sp>
        <p:sp>
          <p:nvSpPr>
            <p:cNvPr id="461" name="Freeform 459">
              <a:extLst>
                <a:ext uri="{FF2B5EF4-FFF2-40B4-BE49-F238E27FC236}">
                  <a16:creationId xmlns:a16="http://schemas.microsoft.com/office/drawing/2014/main" id="{02A3CB0E-776F-435C-82DD-A9C68DC33D1A}"/>
                </a:ext>
              </a:extLst>
            </p:cNvPr>
            <p:cNvSpPr>
              <a:spLocks/>
            </p:cNvSpPr>
            <p:nvPr/>
          </p:nvSpPr>
          <p:spPr bwMode="auto">
            <a:xfrm>
              <a:off x="578" y="3653"/>
              <a:ext cx="23" cy="10"/>
            </a:xfrm>
            <a:custGeom>
              <a:avLst/>
              <a:gdLst>
                <a:gd name="T0" fmla="*/ 0 w 137"/>
                <a:gd name="T1" fmla="*/ 39 h 52"/>
                <a:gd name="T2" fmla="*/ 3 w 137"/>
                <a:gd name="T3" fmla="*/ 52 h 52"/>
                <a:gd name="T4" fmla="*/ 137 w 137"/>
                <a:gd name="T5" fmla="*/ 0 h 52"/>
                <a:gd name="T6" fmla="*/ 0 w 137"/>
                <a:gd name="T7" fmla="*/ 39 h 52"/>
                <a:gd name="T8" fmla="*/ 0 60000 65536"/>
                <a:gd name="T9" fmla="*/ 0 60000 65536"/>
                <a:gd name="T10" fmla="*/ 0 60000 65536"/>
                <a:gd name="T11" fmla="*/ 0 60000 65536"/>
                <a:gd name="T12" fmla="*/ 0 w 137"/>
                <a:gd name="T13" fmla="*/ 0 h 52"/>
                <a:gd name="T14" fmla="*/ 137 w 137"/>
                <a:gd name="T15" fmla="*/ 52 h 52"/>
              </a:gdLst>
              <a:ahLst/>
              <a:cxnLst>
                <a:cxn ang="T8">
                  <a:pos x="T0" y="T1"/>
                </a:cxn>
                <a:cxn ang="T9">
                  <a:pos x="T2" y="T3"/>
                </a:cxn>
                <a:cxn ang="T10">
                  <a:pos x="T4" y="T5"/>
                </a:cxn>
                <a:cxn ang="T11">
                  <a:pos x="T6" y="T7"/>
                </a:cxn>
              </a:cxnLst>
              <a:rect l="T12" t="T13" r="T14" b="T15"/>
              <a:pathLst>
                <a:path w="137" h="52">
                  <a:moveTo>
                    <a:pt x="0" y="39"/>
                  </a:moveTo>
                  <a:lnTo>
                    <a:pt x="3" y="52"/>
                  </a:lnTo>
                  <a:lnTo>
                    <a:pt x="137" y="0"/>
                  </a:lnTo>
                  <a:lnTo>
                    <a:pt x="0" y="39"/>
                  </a:lnTo>
                  <a:close/>
                </a:path>
              </a:pathLst>
            </a:custGeom>
            <a:solidFill>
              <a:srgbClr val="000000"/>
            </a:solidFill>
            <a:ln w="9525">
              <a:noFill/>
              <a:round/>
              <a:headEnd/>
              <a:tailEnd/>
            </a:ln>
          </p:spPr>
          <p:txBody>
            <a:bodyPr/>
            <a:lstStyle/>
            <a:p>
              <a:endParaRPr lang="en-US"/>
            </a:p>
          </p:txBody>
        </p:sp>
        <p:sp>
          <p:nvSpPr>
            <p:cNvPr id="462" name="Freeform 460">
              <a:extLst>
                <a:ext uri="{FF2B5EF4-FFF2-40B4-BE49-F238E27FC236}">
                  <a16:creationId xmlns:a16="http://schemas.microsoft.com/office/drawing/2014/main" id="{9A82907A-C4C2-414B-A3FF-BA01C130A8A2}"/>
                </a:ext>
              </a:extLst>
            </p:cNvPr>
            <p:cNvSpPr>
              <a:spLocks/>
            </p:cNvSpPr>
            <p:nvPr/>
          </p:nvSpPr>
          <p:spPr bwMode="auto">
            <a:xfrm>
              <a:off x="578" y="3653"/>
              <a:ext cx="23" cy="10"/>
            </a:xfrm>
            <a:custGeom>
              <a:avLst/>
              <a:gdLst>
                <a:gd name="T0" fmla="*/ 0 w 137"/>
                <a:gd name="T1" fmla="*/ 39 h 52"/>
                <a:gd name="T2" fmla="*/ 3 w 137"/>
                <a:gd name="T3" fmla="*/ 52 h 52"/>
                <a:gd name="T4" fmla="*/ 137 w 137"/>
                <a:gd name="T5" fmla="*/ 0 h 52"/>
                <a:gd name="T6" fmla="*/ 0 w 137"/>
                <a:gd name="T7" fmla="*/ 39 h 52"/>
                <a:gd name="T8" fmla="*/ 0 60000 65536"/>
                <a:gd name="T9" fmla="*/ 0 60000 65536"/>
                <a:gd name="T10" fmla="*/ 0 60000 65536"/>
                <a:gd name="T11" fmla="*/ 0 60000 65536"/>
                <a:gd name="T12" fmla="*/ 0 w 137"/>
                <a:gd name="T13" fmla="*/ 0 h 52"/>
                <a:gd name="T14" fmla="*/ 137 w 137"/>
                <a:gd name="T15" fmla="*/ 52 h 52"/>
              </a:gdLst>
              <a:ahLst/>
              <a:cxnLst>
                <a:cxn ang="T8">
                  <a:pos x="T0" y="T1"/>
                </a:cxn>
                <a:cxn ang="T9">
                  <a:pos x="T2" y="T3"/>
                </a:cxn>
                <a:cxn ang="T10">
                  <a:pos x="T4" y="T5"/>
                </a:cxn>
                <a:cxn ang="T11">
                  <a:pos x="T6" y="T7"/>
                </a:cxn>
              </a:cxnLst>
              <a:rect l="T12" t="T13" r="T14" b="T15"/>
              <a:pathLst>
                <a:path w="137" h="52">
                  <a:moveTo>
                    <a:pt x="0" y="39"/>
                  </a:moveTo>
                  <a:lnTo>
                    <a:pt x="3" y="52"/>
                  </a:lnTo>
                  <a:lnTo>
                    <a:pt x="137" y="0"/>
                  </a:lnTo>
                  <a:lnTo>
                    <a:pt x="0" y="39"/>
                  </a:lnTo>
                </a:path>
              </a:pathLst>
            </a:custGeom>
            <a:noFill/>
            <a:ln w="0">
              <a:solidFill>
                <a:srgbClr val="000000"/>
              </a:solidFill>
              <a:prstDash val="solid"/>
              <a:round/>
              <a:headEnd/>
              <a:tailEnd/>
            </a:ln>
          </p:spPr>
          <p:txBody>
            <a:bodyPr/>
            <a:lstStyle/>
            <a:p>
              <a:endParaRPr lang="en-US"/>
            </a:p>
          </p:txBody>
        </p:sp>
        <p:sp>
          <p:nvSpPr>
            <p:cNvPr id="463" name="Freeform 461">
              <a:extLst>
                <a:ext uri="{FF2B5EF4-FFF2-40B4-BE49-F238E27FC236}">
                  <a16:creationId xmlns:a16="http://schemas.microsoft.com/office/drawing/2014/main" id="{BADDFDB3-0564-4DC6-9B90-FD26EC412423}"/>
                </a:ext>
              </a:extLst>
            </p:cNvPr>
            <p:cNvSpPr>
              <a:spLocks/>
            </p:cNvSpPr>
            <p:nvPr/>
          </p:nvSpPr>
          <p:spPr bwMode="auto">
            <a:xfrm>
              <a:off x="579" y="3653"/>
              <a:ext cx="22" cy="13"/>
            </a:xfrm>
            <a:custGeom>
              <a:avLst/>
              <a:gdLst>
                <a:gd name="T0" fmla="*/ 0 w 134"/>
                <a:gd name="T1" fmla="*/ 52 h 64"/>
                <a:gd name="T2" fmla="*/ 4 w 134"/>
                <a:gd name="T3" fmla="*/ 64 h 64"/>
                <a:gd name="T4" fmla="*/ 134 w 134"/>
                <a:gd name="T5" fmla="*/ 0 h 64"/>
                <a:gd name="T6" fmla="*/ 0 w 134"/>
                <a:gd name="T7" fmla="*/ 52 h 64"/>
                <a:gd name="T8" fmla="*/ 0 60000 65536"/>
                <a:gd name="T9" fmla="*/ 0 60000 65536"/>
                <a:gd name="T10" fmla="*/ 0 60000 65536"/>
                <a:gd name="T11" fmla="*/ 0 60000 65536"/>
                <a:gd name="T12" fmla="*/ 0 w 134"/>
                <a:gd name="T13" fmla="*/ 0 h 64"/>
                <a:gd name="T14" fmla="*/ 134 w 134"/>
                <a:gd name="T15" fmla="*/ 64 h 64"/>
              </a:gdLst>
              <a:ahLst/>
              <a:cxnLst>
                <a:cxn ang="T8">
                  <a:pos x="T0" y="T1"/>
                </a:cxn>
                <a:cxn ang="T9">
                  <a:pos x="T2" y="T3"/>
                </a:cxn>
                <a:cxn ang="T10">
                  <a:pos x="T4" y="T5"/>
                </a:cxn>
                <a:cxn ang="T11">
                  <a:pos x="T6" y="T7"/>
                </a:cxn>
              </a:cxnLst>
              <a:rect l="T12" t="T13" r="T14" b="T15"/>
              <a:pathLst>
                <a:path w="134" h="64">
                  <a:moveTo>
                    <a:pt x="0" y="52"/>
                  </a:moveTo>
                  <a:lnTo>
                    <a:pt x="4" y="64"/>
                  </a:lnTo>
                  <a:lnTo>
                    <a:pt x="134" y="0"/>
                  </a:lnTo>
                  <a:lnTo>
                    <a:pt x="0" y="52"/>
                  </a:lnTo>
                  <a:close/>
                </a:path>
              </a:pathLst>
            </a:custGeom>
            <a:solidFill>
              <a:srgbClr val="000000"/>
            </a:solidFill>
            <a:ln w="9525">
              <a:noFill/>
              <a:round/>
              <a:headEnd/>
              <a:tailEnd/>
            </a:ln>
          </p:spPr>
          <p:txBody>
            <a:bodyPr/>
            <a:lstStyle/>
            <a:p>
              <a:endParaRPr lang="en-US"/>
            </a:p>
          </p:txBody>
        </p:sp>
        <p:sp>
          <p:nvSpPr>
            <p:cNvPr id="464" name="Freeform 462">
              <a:extLst>
                <a:ext uri="{FF2B5EF4-FFF2-40B4-BE49-F238E27FC236}">
                  <a16:creationId xmlns:a16="http://schemas.microsoft.com/office/drawing/2014/main" id="{94EE5EFE-0DB7-4323-BA9B-A1149E30A516}"/>
                </a:ext>
              </a:extLst>
            </p:cNvPr>
            <p:cNvSpPr>
              <a:spLocks/>
            </p:cNvSpPr>
            <p:nvPr/>
          </p:nvSpPr>
          <p:spPr bwMode="auto">
            <a:xfrm>
              <a:off x="579" y="3653"/>
              <a:ext cx="22" cy="13"/>
            </a:xfrm>
            <a:custGeom>
              <a:avLst/>
              <a:gdLst>
                <a:gd name="T0" fmla="*/ 0 w 134"/>
                <a:gd name="T1" fmla="*/ 52 h 64"/>
                <a:gd name="T2" fmla="*/ 4 w 134"/>
                <a:gd name="T3" fmla="*/ 64 h 64"/>
                <a:gd name="T4" fmla="*/ 134 w 134"/>
                <a:gd name="T5" fmla="*/ 0 h 64"/>
                <a:gd name="T6" fmla="*/ 0 w 134"/>
                <a:gd name="T7" fmla="*/ 52 h 64"/>
                <a:gd name="T8" fmla="*/ 0 60000 65536"/>
                <a:gd name="T9" fmla="*/ 0 60000 65536"/>
                <a:gd name="T10" fmla="*/ 0 60000 65536"/>
                <a:gd name="T11" fmla="*/ 0 60000 65536"/>
                <a:gd name="T12" fmla="*/ 0 w 134"/>
                <a:gd name="T13" fmla="*/ 0 h 64"/>
                <a:gd name="T14" fmla="*/ 134 w 134"/>
                <a:gd name="T15" fmla="*/ 64 h 64"/>
              </a:gdLst>
              <a:ahLst/>
              <a:cxnLst>
                <a:cxn ang="T8">
                  <a:pos x="T0" y="T1"/>
                </a:cxn>
                <a:cxn ang="T9">
                  <a:pos x="T2" y="T3"/>
                </a:cxn>
                <a:cxn ang="T10">
                  <a:pos x="T4" y="T5"/>
                </a:cxn>
                <a:cxn ang="T11">
                  <a:pos x="T6" y="T7"/>
                </a:cxn>
              </a:cxnLst>
              <a:rect l="T12" t="T13" r="T14" b="T15"/>
              <a:pathLst>
                <a:path w="134" h="64">
                  <a:moveTo>
                    <a:pt x="0" y="52"/>
                  </a:moveTo>
                  <a:lnTo>
                    <a:pt x="4" y="64"/>
                  </a:lnTo>
                  <a:lnTo>
                    <a:pt x="134" y="0"/>
                  </a:lnTo>
                  <a:lnTo>
                    <a:pt x="0" y="52"/>
                  </a:lnTo>
                </a:path>
              </a:pathLst>
            </a:custGeom>
            <a:noFill/>
            <a:ln w="0">
              <a:solidFill>
                <a:srgbClr val="000000"/>
              </a:solidFill>
              <a:prstDash val="solid"/>
              <a:round/>
              <a:headEnd/>
              <a:tailEnd/>
            </a:ln>
          </p:spPr>
          <p:txBody>
            <a:bodyPr/>
            <a:lstStyle/>
            <a:p>
              <a:endParaRPr lang="en-US"/>
            </a:p>
          </p:txBody>
        </p:sp>
        <p:sp>
          <p:nvSpPr>
            <p:cNvPr id="465" name="Freeform 463">
              <a:extLst>
                <a:ext uri="{FF2B5EF4-FFF2-40B4-BE49-F238E27FC236}">
                  <a16:creationId xmlns:a16="http://schemas.microsoft.com/office/drawing/2014/main" id="{F26E12E5-6472-44F8-B7E3-8A95EC0CED3C}"/>
                </a:ext>
              </a:extLst>
            </p:cNvPr>
            <p:cNvSpPr>
              <a:spLocks/>
            </p:cNvSpPr>
            <p:nvPr/>
          </p:nvSpPr>
          <p:spPr bwMode="auto">
            <a:xfrm>
              <a:off x="579" y="3653"/>
              <a:ext cx="22" cy="15"/>
            </a:xfrm>
            <a:custGeom>
              <a:avLst/>
              <a:gdLst>
                <a:gd name="T0" fmla="*/ 0 w 130"/>
                <a:gd name="T1" fmla="*/ 64 h 76"/>
                <a:gd name="T2" fmla="*/ 6 w 130"/>
                <a:gd name="T3" fmla="*/ 76 h 76"/>
                <a:gd name="T4" fmla="*/ 130 w 130"/>
                <a:gd name="T5" fmla="*/ 0 h 76"/>
                <a:gd name="T6" fmla="*/ 0 w 130"/>
                <a:gd name="T7" fmla="*/ 64 h 76"/>
                <a:gd name="T8" fmla="*/ 0 60000 65536"/>
                <a:gd name="T9" fmla="*/ 0 60000 65536"/>
                <a:gd name="T10" fmla="*/ 0 60000 65536"/>
                <a:gd name="T11" fmla="*/ 0 60000 65536"/>
                <a:gd name="T12" fmla="*/ 0 w 130"/>
                <a:gd name="T13" fmla="*/ 0 h 76"/>
                <a:gd name="T14" fmla="*/ 130 w 130"/>
                <a:gd name="T15" fmla="*/ 76 h 76"/>
              </a:gdLst>
              <a:ahLst/>
              <a:cxnLst>
                <a:cxn ang="T8">
                  <a:pos x="T0" y="T1"/>
                </a:cxn>
                <a:cxn ang="T9">
                  <a:pos x="T2" y="T3"/>
                </a:cxn>
                <a:cxn ang="T10">
                  <a:pos x="T4" y="T5"/>
                </a:cxn>
                <a:cxn ang="T11">
                  <a:pos x="T6" y="T7"/>
                </a:cxn>
              </a:cxnLst>
              <a:rect l="T12" t="T13" r="T14" b="T15"/>
              <a:pathLst>
                <a:path w="130" h="76">
                  <a:moveTo>
                    <a:pt x="0" y="64"/>
                  </a:moveTo>
                  <a:lnTo>
                    <a:pt x="6" y="76"/>
                  </a:lnTo>
                  <a:lnTo>
                    <a:pt x="130" y="0"/>
                  </a:lnTo>
                  <a:lnTo>
                    <a:pt x="0" y="64"/>
                  </a:lnTo>
                  <a:close/>
                </a:path>
              </a:pathLst>
            </a:custGeom>
            <a:solidFill>
              <a:srgbClr val="000000"/>
            </a:solidFill>
            <a:ln w="9525">
              <a:noFill/>
              <a:round/>
              <a:headEnd/>
              <a:tailEnd/>
            </a:ln>
          </p:spPr>
          <p:txBody>
            <a:bodyPr/>
            <a:lstStyle/>
            <a:p>
              <a:endParaRPr lang="en-US"/>
            </a:p>
          </p:txBody>
        </p:sp>
        <p:sp>
          <p:nvSpPr>
            <p:cNvPr id="466" name="Freeform 464">
              <a:extLst>
                <a:ext uri="{FF2B5EF4-FFF2-40B4-BE49-F238E27FC236}">
                  <a16:creationId xmlns:a16="http://schemas.microsoft.com/office/drawing/2014/main" id="{86B302E7-C913-403D-8394-1EC8F2464C1A}"/>
                </a:ext>
              </a:extLst>
            </p:cNvPr>
            <p:cNvSpPr>
              <a:spLocks/>
            </p:cNvSpPr>
            <p:nvPr/>
          </p:nvSpPr>
          <p:spPr bwMode="auto">
            <a:xfrm>
              <a:off x="579" y="3653"/>
              <a:ext cx="22" cy="15"/>
            </a:xfrm>
            <a:custGeom>
              <a:avLst/>
              <a:gdLst>
                <a:gd name="T0" fmla="*/ 0 w 130"/>
                <a:gd name="T1" fmla="*/ 64 h 76"/>
                <a:gd name="T2" fmla="*/ 6 w 130"/>
                <a:gd name="T3" fmla="*/ 76 h 76"/>
                <a:gd name="T4" fmla="*/ 130 w 130"/>
                <a:gd name="T5" fmla="*/ 0 h 76"/>
                <a:gd name="T6" fmla="*/ 0 w 130"/>
                <a:gd name="T7" fmla="*/ 64 h 76"/>
                <a:gd name="T8" fmla="*/ 0 60000 65536"/>
                <a:gd name="T9" fmla="*/ 0 60000 65536"/>
                <a:gd name="T10" fmla="*/ 0 60000 65536"/>
                <a:gd name="T11" fmla="*/ 0 60000 65536"/>
                <a:gd name="T12" fmla="*/ 0 w 130"/>
                <a:gd name="T13" fmla="*/ 0 h 76"/>
                <a:gd name="T14" fmla="*/ 130 w 130"/>
                <a:gd name="T15" fmla="*/ 76 h 76"/>
              </a:gdLst>
              <a:ahLst/>
              <a:cxnLst>
                <a:cxn ang="T8">
                  <a:pos x="T0" y="T1"/>
                </a:cxn>
                <a:cxn ang="T9">
                  <a:pos x="T2" y="T3"/>
                </a:cxn>
                <a:cxn ang="T10">
                  <a:pos x="T4" y="T5"/>
                </a:cxn>
                <a:cxn ang="T11">
                  <a:pos x="T6" y="T7"/>
                </a:cxn>
              </a:cxnLst>
              <a:rect l="T12" t="T13" r="T14" b="T15"/>
              <a:pathLst>
                <a:path w="130" h="76">
                  <a:moveTo>
                    <a:pt x="0" y="64"/>
                  </a:moveTo>
                  <a:lnTo>
                    <a:pt x="6" y="76"/>
                  </a:lnTo>
                  <a:lnTo>
                    <a:pt x="130" y="0"/>
                  </a:lnTo>
                  <a:lnTo>
                    <a:pt x="0" y="64"/>
                  </a:lnTo>
                </a:path>
              </a:pathLst>
            </a:custGeom>
            <a:noFill/>
            <a:ln w="0">
              <a:solidFill>
                <a:srgbClr val="000000"/>
              </a:solidFill>
              <a:prstDash val="solid"/>
              <a:round/>
              <a:headEnd/>
              <a:tailEnd/>
            </a:ln>
          </p:spPr>
          <p:txBody>
            <a:bodyPr/>
            <a:lstStyle/>
            <a:p>
              <a:endParaRPr lang="en-US"/>
            </a:p>
          </p:txBody>
        </p:sp>
        <p:sp>
          <p:nvSpPr>
            <p:cNvPr id="467" name="Freeform 465">
              <a:extLst>
                <a:ext uri="{FF2B5EF4-FFF2-40B4-BE49-F238E27FC236}">
                  <a16:creationId xmlns:a16="http://schemas.microsoft.com/office/drawing/2014/main" id="{74C0E040-452F-4881-A3B6-393E300C7AB9}"/>
                </a:ext>
              </a:extLst>
            </p:cNvPr>
            <p:cNvSpPr>
              <a:spLocks/>
            </p:cNvSpPr>
            <p:nvPr/>
          </p:nvSpPr>
          <p:spPr bwMode="auto">
            <a:xfrm>
              <a:off x="580" y="3653"/>
              <a:ext cx="21" cy="17"/>
            </a:xfrm>
            <a:custGeom>
              <a:avLst/>
              <a:gdLst>
                <a:gd name="T0" fmla="*/ 0 w 124"/>
                <a:gd name="T1" fmla="*/ 76 h 87"/>
                <a:gd name="T2" fmla="*/ 5 w 124"/>
                <a:gd name="T3" fmla="*/ 87 h 87"/>
                <a:gd name="T4" fmla="*/ 124 w 124"/>
                <a:gd name="T5" fmla="*/ 0 h 87"/>
                <a:gd name="T6" fmla="*/ 0 w 124"/>
                <a:gd name="T7" fmla="*/ 76 h 87"/>
                <a:gd name="T8" fmla="*/ 0 60000 65536"/>
                <a:gd name="T9" fmla="*/ 0 60000 65536"/>
                <a:gd name="T10" fmla="*/ 0 60000 65536"/>
                <a:gd name="T11" fmla="*/ 0 60000 65536"/>
                <a:gd name="T12" fmla="*/ 0 w 124"/>
                <a:gd name="T13" fmla="*/ 0 h 87"/>
                <a:gd name="T14" fmla="*/ 124 w 124"/>
                <a:gd name="T15" fmla="*/ 87 h 87"/>
              </a:gdLst>
              <a:ahLst/>
              <a:cxnLst>
                <a:cxn ang="T8">
                  <a:pos x="T0" y="T1"/>
                </a:cxn>
                <a:cxn ang="T9">
                  <a:pos x="T2" y="T3"/>
                </a:cxn>
                <a:cxn ang="T10">
                  <a:pos x="T4" y="T5"/>
                </a:cxn>
                <a:cxn ang="T11">
                  <a:pos x="T6" y="T7"/>
                </a:cxn>
              </a:cxnLst>
              <a:rect l="T12" t="T13" r="T14" b="T15"/>
              <a:pathLst>
                <a:path w="124" h="87">
                  <a:moveTo>
                    <a:pt x="0" y="76"/>
                  </a:moveTo>
                  <a:lnTo>
                    <a:pt x="5" y="87"/>
                  </a:lnTo>
                  <a:lnTo>
                    <a:pt x="124" y="0"/>
                  </a:lnTo>
                  <a:lnTo>
                    <a:pt x="0" y="76"/>
                  </a:lnTo>
                  <a:close/>
                </a:path>
              </a:pathLst>
            </a:custGeom>
            <a:solidFill>
              <a:srgbClr val="000000"/>
            </a:solidFill>
            <a:ln w="9525">
              <a:noFill/>
              <a:round/>
              <a:headEnd/>
              <a:tailEnd/>
            </a:ln>
          </p:spPr>
          <p:txBody>
            <a:bodyPr/>
            <a:lstStyle/>
            <a:p>
              <a:endParaRPr lang="en-US"/>
            </a:p>
          </p:txBody>
        </p:sp>
        <p:sp>
          <p:nvSpPr>
            <p:cNvPr id="468" name="Freeform 466">
              <a:extLst>
                <a:ext uri="{FF2B5EF4-FFF2-40B4-BE49-F238E27FC236}">
                  <a16:creationId xmlns:a16="http://schemas.microsoft.com/office/drawing/2014/main" id="{8C1096BA-1BA5-4BAE-9A22-92A4107822F5}"/>
                </a:ext>
              </a:extLst>
            </p:cNvPr>
            <p:cNvSpPr>
              <a:spLocks/>
            </p:cNvSpPr>
            <p:nvPr/>
          </p:nvSpPr>
          <p:spPr bwMode="auto">
            <a:xfrm>
              <a:off x="580" y="3653"/>
              <a:ext cx="21" cy="17"/>
            </a:xfrm>
            <a:custGeom>
              <a:avLst/>
              <a:gdLst>
                <a:gd name="T0" fmla="*/ 0 w 124"/>
                <a:gd name="T1" fmla="*/ 76 h 87"/>
                <a:gd name="T2" fmla="*/ 5 w 124"/>
                <a:gd name="T3" fmla="*/ 87 h 87"/>
                <a:gd name="T4" fmla="*/ 124 w 124"/>
                <a:gd name="T5" fmla="*/ 0 h 87"/>
                <a:gd name="T6" fmla="*/ 0 w 124"/>
                <a:gd name="T7" fmla="*/ 76 h 87"/>
                <a:gd name="T8" fmla="*/ 0 60000 65536"/>
                <a:gd name="T9" fmla="*/ 0 60000 65536"/>
                <a:gd name="T10" fmla="*/ 0 60000 65536"/>
                <a:gd name="T11" fmla="*/ 0 60000 65536"/>
                <a:gd name="T12" fmla="*/ 0 w 124"/>
                <a:gd name="T13" fmla="*/ 0 h 87"/>
                <a:gd name="T14" fmla="*/ 124 w 124"/>
                <a:gd name="T15" fmla="*/ 87 h 87"/>
              </a:gdLst>
              <a:ahLst/>
              <a:cxnLst>
                <a:cxn ang="T8">
                  <a:pos x="T0" y="T1"/>
                </a:cxn>
                <a:cxn ang="T9">
                  <a:pos x="T2" y="T3"/>
                </a:cxn>
                <a:cxn ang="T10">
                  <a:pos x="T4" y="T5"/>
                </a:cxn>
                <a:cxn ang="T11">
                  <a:pos x="T6" y="T7"/>
                </a:cxn>
              </a:cxnLst>
              <a:rect l="T12" t="T13" r="T14" b="T15"/>
              <a:pathLst>
                <a:path w="124" h="87">
                  <a:moveTo>
                    <a:pt x="0" y="76"/>
                  </a:moveTo>
                  <a:lnTo>
                    <a:pt x="5" y="87"/>
                  </a:lnTo>
                  <a:lnTo>
                    <a:pt x="124" y="0"/>
                  </a:lnTo>
                  <a:lnTo>
                    <a:pt x="0" y="76"/>
                  </a:lnTo>
                </a:path>
              </a:pathLst>
            </a:custGeom>
            <a:noFill/>
            <a:ln w="0">
              <a:solidFill>
                <a:srgbClr val="000000"/>
              </a:solidFill>
              <a:prstDash val="solid"/>
              <a:round/>
              <a:headEnd/>
              <a:tailEnd/>
            </a:ln>
          </p:spPr>
          <p:txBody>
            <a:bodyPr/>
            <a:lstStyle/>
            <a:p>
              <a:endParaRPr lang="en-US"/>
            </a:p>
          </p:txBody>
        </p:sp>
        <p:sp>
          <p:nvSpPr>
            <p:cNvPr id="469" name="Freeform 467">
              <a:extLst>
                <a:ext uri="{FF2B5EF4-FFF2-40B4-BE49-F238E27FC236}">
                  <a16:creationId xmlns:a16="http://schemas.microsoft.com/office/drawing/2014/main" id="{7B437040-4E8A-4A7B-A5F2-858574126A42}"/>
                </a:ext>
              </a:extLst>
            </p:cNvPr>
            <p:cNvSpPr>
              <a:spLocks/>
            </p:cNvSpPr>
            <p:nvPr/>
          </p:nvSpPr>
          <p:spPr bwMode="auto">
            <a:xfrm>
              <a:off x="581" y="3653"/>
              <a:ext cx="20" cy="20"/>
            </a:xfrm>
            <a:custGeom>
              <a:avLst/>
              <a:gdLst>
                <a:gd name="T0" fmla="*/ 0 w 119"/>
                <a:gd name="T1" fmla="*/ 87 h 98"/>
                <a:gd name="T2" fmla="*/ 8 w 119"/>
                <a:gd name="T3" fmla="*/ 98 h 98"/>
                <a:gd name="T4" fmla="*/ 119 w 119"/>
                <a:gd name="T5" fmla="*/ 0 h 98"/>
                <a:gd name="T6" fmla="*/ 0 w 119"/>
                <a:gd name="T7" fmla="*/ 87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0" y="87"/>
                  </a:moveTo>
                  <a:lnTo>
                    <a:pt x="8" y="98"/>
                  </a:lnTo>
                  <a:lnTo>
                    <a:pt x="119" y="0"/>
                  </a:lnTo>
                  <a:lnTo>
                    <a:pt x="0" y="87"/>
                  </a:lnTo>
                  <a:close/>
                </a:path>
              </a:pathLst>
            </a:custGeom>
            <a:solidFill>
              <a:srgbClr val="000000"/>
            </a:solidFill>
            <a:ln w="9525">
              <a:noFill/>
              <a:round/>
              <a:headEnd/>
              <a:tailEnd/>
            </a:ln>
          </p:spPr>
          <p:txBody>
            <a:bodyPr/>
            <a:lstStyle/>
            <a:p>
              <a:endParaRPr lang="en-US"/>
            </a:p>
          </p:txBody>
        </p:sp>
        <p:sp>
          <p:nvSpPr>
            <p:cNvPr id="470" name="Freeform 468">
              <a:extLst>
                <a:ext uri="{FF2B5EF4-FFF2-40B4-BE49-F238E27FC236}">
                  <a16:creationId xmlns:a16="http://schemas.microsoft.com/office/drawing/2014/main" id="{CC0EA923-4532-4A78-A673-FFCE1FF763DD}"/>
                </a:ext>
              </a:extLst>
            </p:cNvPr>
            <p:cNvSpPr>
              <a:spLocks/>
            </p:cNvSpPr>
            <p:nvPr/>
          </p:nvSpPr>
          <p:spPr bwMode="auto">
            <a:xfrm>
              <a:off x="581" y="3653"/>
              <a:ext cx="20" cy="20"/>
            </a:xfrm>
            <a:custGeom>
              <a:avLst/>
              <a:gdLst>
                <a:gd name="T0" fmla="*/ 0 w 119"/>
                <a:gd name="T1" fmla="*/ 87 h 98"/>
                <a:gd name="T2" fmla="*/ 8 w 119"/>
                <a:gd name="T3" fmla="*/ 98 h 98"/>
                <a:gd name="T4" fmla="*/ 119 w 119"/>
                <a:gd name="T5" fmla="*/ 0 h 98"/>
                <a:gd name="T6" fmla="*/ 0 w 119"/>
                <a:gd name="T7" fmla="*/ 87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0" y="87"/>
                  </a:moveTo>
                  <a:lnTo>
                    <a:pt x="8" y="98"/>
                  </a:lnTo>
                  <a:lnTo>
                    <a:pt x="119" y="0"/>
                  </a:lnTo>
                  <a:lnTo>
                    <a:pt x="0" y="87"/>
                  </a:lnTo>
                </a:path>
              </a:pathLst>
            </a:custGeom>
            <a:noFill/>
            <a:ln w="0">
              <a:solidFill>
                <a:srgbClr val="000000"/>
              </a:solidFill>
              <a:prstDash val="solid"/>
              <a:round/>
              <a:headEnd/>
              <a:tailEnd/>
            </a:ln>
          </p:spPr>
          <p:txBody>
            <a:bodyPr/>
            <a:lstStyle/>
            <a:p>
              <a:endParaRPr lang="en-US"/>
            </a:p>
          </p:txBody>
        </p:sp>
        <p:sp>
          <p:nvSpPr>
            <p:cNvPr id="471" name="Freeform 469">
              <a:extLst>
                <a:ext uri="{FF2B5EF4-FFF2-40B4-BE49-F238E27FC236}">
                  <a16:creationId xmlns:a16="http://schemas.microsoft.com/office/drawing/2014/main" id="{D59B9D65-4C05-4046-A03C-CB2658CEDF7A}"/>
                </a:ext>
              </a:extLst>
            </p:cNvPr>
            <p:cNvSpPr>
              <a:spLocks/>
            </p:cNvSpPr>
            <p:nvPr/>
          </p:nvSpPr>
          <p:spPr bwMode="auto">
            <a:xfrm>
              <a:off x="582" y="3653"/>
              <a:ext cx="19" cy="22"/>
            </a:xfrm>
            <a:custGeom>
              <a:avLst/>
              <a:gdLst>
                <a:gd name="T0" fmla="*/ 0 w 111"/>
                <a:gd name="T1" fmla="*/ 98 h 109"/>
                <a:gd name="T2" fmla="*/ 7 w 111"/>
                <a:gd name="T3" fmla="*/ 109 h 109"/>
                <a:gd name="T4" fmla="*/ 111 w 111"/>
                <a:gd name="T5" fmla="*/ 0 h 109"/>
                <a:gd name="T6" fmla="*/ 0 w 111"/>
                <a:gd name="T7" fmla="*/ 98 h 109"/>
                <a:gd name="T8" fmla="*/ 0 60000 65536"/>
                <a:gd name="T9" fmla="*/ 0 60000 65536"/>
                <a:gd name="T10" fmla="*/ 0 60000 65536"/>
                <a:gd name="T11" fmla="*/ 0 60000 65536"/>
                <a:gd name="T12" fmla="*/ 0 w 111"/>
                <a:gd name="T13" fmla="*/ 0 h 109"/>
                <a:gd name="T14" fmla="*/ 111 w 111"/>
                <a:gd name="T15" fmla="*/ 109 h 109"/>
              </a:gdLst>
              <a:ahLst/>
              <a:cxnLst>
                <a:cxn ang="T8">
                  <a:pos x="T0" y="T1"/>
                </a:cxn>
                <a:cxn ang="T9">
                  <a:pos x="T2" y="T3"/>
                </a:cxn>
                <a:cxn ang="T10">
                  <a:pos x="T4" y="T5"/>
                </a:cxn>
                <a:cxn ang="T11">
                  <a:pos x="T6" y="T7"/>
                </a:cxn>
              </a:cxnLst>
              <a:rect l="T12" t="T13" r="T14" b="T15"/>
              <a:pathLst>
                <a:path w="111" h="109">
                  <a:moveTo>
                    <a:pt x="0" y="98"/>
                  </a:moveTo>
                  <a:lnTo>
                    <a:pt x="7" y="109"/>
                  </a:lnTo>
                  <a:lnTo>
                    <a:pt x="111" y="0"/>
                  </a:lnTo>
                  <a:lnTo>
                    <a:pt x="0" y="98"/>
                  </a:lnTo>
                  <a:close/>
                </a:path>
              </a:pathLst>
            </a:custGeom>
            <a:solidFill>
              <a:srgbClr val="000000"/>
            </a:solidFill>
            <a:ln w="9525">
              <a:noFill/>
              <a:round/>
              <a:headEnd/>
              <a:tailEnd/>
            </a:ln>
          </p:spPr>
          <p:txBody>
            <a:bodyPr/>
            <a:lstStyle/>
            <a:p>
              <a:endParaRPr lang="en-US"/>
            </a:p>
          </p:txBody>
        </p:sp>
        <p:sp>
          <p:nvSpPr>
            <p:cNvPr id="472" name="Freeform 470">
              <a:extLst>
                <a:ext uri="{FF2B5EF4-FFF2-40B4-BE49-F238E27FC236}">
                  <a16:creationId xmlns:a16="http://schemas.microsoft.com/office/drawing/2014/main" id="{CF5D9D3E-02B7-4450-91A2-22902870DC8C}"/>
                </a:ext>
              </a:extLst>
            </p:cNvPr>
            <p:cNvSpPr>
              <a:spLocks/>
            </p:cNvSpPr>
            <p:nvPr/>
          </p:nvSpPr>
          <p:spPr bwMode="auto">
            <a:xfrm>
              <a:off x="582" y="3653"/>
              <a:ext cx="19" cy="22"/>
            </a:xfrm>
            <a:custGeom>
              <a:avLst/>
              <a:gdLst>
                <a:gd name="T0" fmla="*/ 0 w 111"/>
                <a:gd name="T1" fmla="*/ 98 h 109"/>
                <a:gd name="T2" fmla="*/ 7 w 111"/>
                <a:gd name="T3" fmla="*/ 109 h 109"/>
                <a:gd name="T4" fmla="*/ 111 w 111"/>
                <a:gd name="T5" fmla="*/ 0 h 109"/>
                <a:gd name="T6" fmla="*/ 0 w 111"/>
                <a:gd name="T7" fmla="*/ 98 h 109"/>
                <a:gd name="T8" fmla="*/ 0 60000 65536"/>
                <a:gd name="T9" fmla="*/ 0 60000 65536"/>
                <a:gd name="T10" fmla="*/ 0 60000 65536"/>
                <a:gd name="T11" fmla="*/ 0 60000 65536"/>
                <a:gd name="T12" fmla="*/ 0 w 111"/>
                <a:gd name="T13" fmla="*/ 0 h 109"/>
                <a:gd name="T14" fmla="*/ 111 w 111"/>
                <a:gd name="T15" fmla="*/ 109 h 109"/>
              </a:gdLst>
              <a:ahLst/>
              <a:cxnLst>
                <a:cxn ang="T8">
                  <a:pos x="T0" y="T1"/>
                </a:cxn>
                <a:cxn ang="T9">
                  <a:pos x="T2" y="T3"/>
                </a:cxn>
                <a:cxn ang="T10">
                  <a:pos x="T4" y="T5"/>
                </a:cxn>
                <a:cxn ang="T11">
                  <a:pos x="T6" y="T7"/>
                </a:cxn>
              </a:cxnLst>
              <a:rect l="T12" t="T13" r="T14" b="T15"/>
              <a:pathLst>
                <a:path w="111" h="109">
                  <a:moveTo>
                    <a:pt x="0" y="98"/>
                  </a:moveTo>
                  <a:lnTo>
                    <a:pt x="7" y="109"/>
                  </a:lnTo>
                  <a:lnTo>
                    <a:pt x="111" y="0"/>
                  </a:lnTo>
                  <a:lnTo>
                    <a:pt x="0" y="98"/>
                  </a:lnTo>
                </a:path>
              </a:pathLst>
            </a:custGeom>
            <a:noFill/>
            <a:ln w="0">
              <a:solidFill>
                <a:srgbClr val="000000"/>
              </a:solidFill>
              <a:prstDash val="solid"/>
              <a:round/>
              <a:headEnd/>
              <a:tailEnd/>
            </a:ln>
          </p:spPr>
          <p:txBody>
            <a:bodyPr/>
            <a:lstStyle/>
            <a:p>
              <a:endParaRPr lang="en-US"/>
            </a:p>
          </p:txBody>
        </p:sp>
        <p:sp>
          <p:nvSpPr>
            <p:cNvPr id="473" name="Freeform 471">
              <a:extLst>
                <a:ext uri="{FF2B5EF4-FFF2-40B4-BE49-F238E27FC236}">
                  <a16:creationId xmlns:a16="http://schemas.microsoft.com/office/drawing/2014/main" id="{BB3803F1-4507-46C7-B314-F63A53398B68}"/>
                </a:ext>
              </a:extLst>
            </p:cNvPr>
            <p:cNvSpPr>
              <a:spLocks/>
            </p:cNvSpPr>
            <p:nvPr/>
          </p:nvSpPr>
          <p:spPr bwMode="auto">
            <a:xfrm>
              <a:off x="583" y="3653"/>
              <a:ext cx="18" cy="24"/>
            </a:xfrm>
            <a:custGeom>
              <a:avLst/>
              <a:gdLst>
                <a:gd name="T0" fmla="*/ 0 w 104"/>
                <a:gd name="T1" fmla="*/ 109 h 118"/>
                <a:gd name="T2" fmla="*/ 9 w 104"/>
                <a:gd name="T3" fmla="*/ 118 h 118"/>
                <a:gd name="T4" fmla="*/ 104 w 104"/>
                <a:gd name="T5" fmla="*/ 0 h 118"/>
                <a:gd name="T6" fmla="*/ 0 w 104"/>
                <a:gd name="T7" fmla="*/ 109 h 118"/>
                <a:gd name="T8" fmla="*/ 0 60000 65536"/>
                <a:gd name="T9" fmla="*/ 0 60000 65536"/>
                <a:gd name="T10" fmla="*/ 0 60000 65536"/>
                <a:gd name="T11" fmla="*/ 0 60000 65536"/>
                <a:gd name="T12" fmla="*/ 0 w 104"/>
                <a:gd name="T13" fmla="*/ 0 h 118"/>
                <a:gd name="T14" fmla="*/ 104 w 104"/>
                <a:gd name="T15" fmla="*/ 118 h 118"/>
              </a:gdLst>
              <a:ahLst/>
              <a:cxnLst>
                <a:cxn ang="T8">
                  <a:pos x="T0" y="T1"/>
                </a:cxn>
                <a:cxn ang="T9">
                  <a:pos x="T2" y="T3"/>
                </a:cxn>
                <a:cxn ang="T10">
                  <a:pos x="T4" y="T5"/>
                </a:cxn>
                <a:cxn ang="T11">
                  <a:pos x="T6" y="T7"/>
                </a:cxn>
              </a:cxnLst>
              <a:rect l="T12" t="T13" r="T14" b="T15"/>
              <a:pathLst>
                <a:path w="104" h="118">
                  <a:moveTo>
                    <a:pt x="0" y="109"/>
                  </a:moveTo>
                  <a:lnTo>
                    <a:pt x="9" y="118"/>
                  </a:lnTo>
                  <a:lnTo>
                    <a:pt x="104" y="0"/>
                  </a:lnTo>
                  <a:lnTo>
                    <a:pt x="0" y="109"/>
                  </a:lnTo>
                  <a:close/>
                </a:path>
              </a:pathLst>
            </a:custGeom>
            <a:solidFill>
              <a:srgbClr val="000000"/>
            </a:solidFill>
            <a:ln w="9525">
              <a:noFill/>
              <a:round/>
              <a:headEnd/>
              <a:tailEnd/>
            </a:ln>
          </p:spPr>
          <p:txBody>
            <a:bodyPr/>
            <a:lstStyle/>
            <a:p>
              <a:endParaRPr lang="en-US"/>
            </a:p>
          </p:txBody>
        </p:sp>
        <p:sp>
          <p:nvSpPr>
            <p:cNvPr id="474" name="Freeform 472">
              <a:extLst>
                <a:ext uri="{FF2B5EF4-FFF2-40B4-BE49-F238E27FC236}">
                  <a16:creationId xmlns:a16="http://schemas.microsoft.com/office/drawing/2014/main" id="{258B927B-8D3B-4E21-91D0-472917B7D7F2}"/>
                </a:ext>
              </a:extLst>
            </p:cNvPr>
            <p:cNvSpPr>
              <a:spLocks/>
            </p:cNvSpPr>
            <p:nvPr/>
          </p:nvSpPr>
          <p:spPr bwMode="auto">
            <a:xfrm>
              <a:off x="583" y="3653"/>
              <a:ext cx="18" cy="24"/>
            </a:xfrm>
            <a:custGeom>
              <a:avLst/>
              <a:gdLst>
                <a:gd name="T0" fmla="*/ 0 w 104"/>
                <a:gd name="T1" fmla="*/ 109 h 118"/>
                <a:gd name="T2" fmla="*/ 9 w 104"/>
                <a:gd name="T3" fmla="*/ 118 h 118"/>
                <a:gd name="T4" fmla="*/ 104 w 104"/>
                <a:gd name="T5" fmla="*/ 0 h 118"/>
                <a:gd name="T6" fmla="*/ 0 w 104"/>
                <a:gd name="T7" fmla="*/ 109 h 118"/>
                <a:gd name="T8" fmla="*/ 0 60000 65536"/>
                <a:gd name="T9" fmla="*/ 0 60000 65536"/>
                <a:gd name="T10" fmla="*/ 0 60000 65536"/>
                <a:gd name="T11" fmla="*/ 0 60000 65536"/>
                <a:gd name="T12" fmla="*/ 0 w 104"/>
                <a:gd name="T13" fmla="*/ 0 h 118"/>
                <a:gd name="T14" fmla="*/ 104 w 104"/>
                <a:gd name="T15" fmla="*/ 118 h 118"/>
              </a:gdLst>
              <a:ahLst/>
              <a:cxnLst>
                <a:cxn ang="T8">
                  <a:pos x="T0" y="T1"/>
                </a:cxn>
                <a:cxn ang="T9">
                  <a:pos x="T2" y="T3"/>
                </a:cxn>
                <a:cxn ang="T10">
                  <a:pos x="T4" y="T5"/>
                </a:cxn>
                <a:cxn ang="T11">
                  <a:pos x="T6" y="T7"/>
                </a:cxn>
              </a:cxnLst>
              <a:rect l="T12" t="T13" r="T14" b="T15"/>
              <a:pathLst>
                <a:path w="104" h="118">
                  <a:moveTo>
                    <a:pt x="0" y="109"/>
                  </a:moveTo>
                  <a:lnTo>
                    <a:pt x="9" y="118"/>
                  </a:lnTo>
                  <a:lnTo>
                    <a:pt x="104" y="0"/>
                  </a:lnTo>
                  <a:lnTo>
                    <a:pt x="0" y="109"/>
                  </a:lnTo>
                </a:path>
              </a:pathLst>
            </a:custGeom>
            <a:noFill/>
            <a:ln w="0">
              <a:solidFill>
                <a:srgbClr val="000000"/>
              </a:solidFill>
              <a:prstDash val="solid"/>
              <a:round/>
              <a:headEnd/>
              <a:tailEnd/>
            </a:ln>
          </p:spPr>
          <p:txBody>
            <a:bodyPr/>
            <a:lstStyle/>
            <a:p>
              <a:endParaRPr lang="en-US"/>
            </a:p>
          </p:txBody>
        </p:sp>
        <p:sp>
          <p:nvSpPr>
            <p:cNvPr id="475" name="Freeform 473">
              <a:extLst>
                <a:ext uri="{FF2B5EF4-FFF2-40B4-BE49-F238E27FC236}">
                  <a16:creationId xmlns:a16="http://schemas.microsoft.com/office/drawing/2014/main" id="{4C19E64D-49A2-43DE-8550-FDB4431B033C}"/>
                </a:ext>
              </a:extLst>
            </p:cNvPr>
            <p:cNvSpPr>
              <a:spLocks/>
            </p:cNvSpPr>
            <p:nvPr/>
          </p:nvSpPr>
          <p:spPr bwMode="auto">
            <a:xfrm>
              <a:off x="585" y="3653"/>
              <a:ext cx="16" cy="25"/>
            </a:xfrm>
            <a:custGeom>
              <a:avLst/>
              <a:gdLst>
                <a:gd name="T0" fmla="*/ 0 w 95"/>
                <a:gd name="T1" fmla="*/ 118 h 127"/>
                <a:gd name="T2" fmla="*/ 8 w 95"/>
                <a:gd name="T3" fmla="*/ 127 h 127"/>
                <a:gd name="T4" fmla="*/ 95 w 95"/>
                <a:gd name="T5" fmla="*/ 0 h 127"/>
                <a:gd name="T6" fmla="*/ 0 w 95"/>
                <a:gd name="T7" fmla="*/ 118 h 127"/>
                <a:gd name="T8" fmla="*/ 0 60000 65536"/>
                <a:gd name="T9" fmla="*/ 0 60000 65536"/>
                <a:gd name="T10" fmla="*/ 0 60000 65536"/>
                <a:gd name="T11" fmla="*/ 0 60000 65536"/>
                <a:gd name="T12" fmla="*/ 0 w 95"/>
                <a:gd name="T13" fmla="*/ 0 h 127"/>
                <a:gd name="T14" fmla="*/ 95 w 95"/>
                <a:gd name="T15" fmla="*/ 127 h 127"/>
              </a:gdLst>
              <a:ahLst/>
              <a:cxnLst>
                <a:cxn ang="T8">
                  <a:pos x="T0" y="T1"/>
                </a:cxn>
                <a:cxn ang="T9">
                  <a:pos x="T2" y="T3"/>
                </a:cxn>
                <a:cxn ang="T10">
                  <a:pos x="T4" y="T5"/>
                </a:cxn>
                <a:cxn ang="T11">
                  <a:pos x="T6" y="T7"/>
                </a:cxn>
              </a:cxnLst>
              <a:rect l="T12" t="T13" r="T14" b="T15"/>
              <a:pathLst>
                <a:path w="95" h="127">
                  <a:moveTo>
                    <a:pt x="0" y="118"/>
                  </a:moveTo>
                  <a:lnTo>
                    <a:pt x="8" y="127"/>
                  </a:lnTo>
                  <a:lnTo>
                    <a:pt x="95" y="0"/>
                  </a:lnTo>
                  <a:lnTo>
                    <a:pt x="0" y="118"/>
                  </a:lnTo>
                  <a:close/>
                </a:path>
              </a:pathLst>
            </a:custGeom>
            <a:solidFill>
              <a:srgbClr val="000000"/>
            </a:solidFill>
            <a:ln w="9525">
              <a:noFill/>
              <a:round/>
              <a:headEnd/>
              <a:tailEnd/>
            </a:ln>
          </p:spPr>
          <p:txBody>
            <a:bodyPr/>
            <a:lstStyle/>
            <a:p>
              <a:endParaRPr lang="en-US"/>
            </a:p>
          </p:txBody>
        </p:sp>
        <p:sp>
          <p:nvSpPr>
            <p:cNvPr id="476" name="Freeform 474">
              <a:extLst>
                <a:ext uri="{FF2B5EF4-FFF2-40B4-BE49-F238E27FC236}">
                  <a16:creationId xmlns:a16="http://schemas.microsoft.com/office/drawing/2014/main" id="{0D4753C6-39C8-4303-8D41-2C44E46076B5}"/>
                </a:ext>
              </a:extLst>
            </p:cNvPr>
            <p:cNvSpPr>
              <a:spLocks/>
            </p:cNvSpPr>
            <p:nvPr/>
          </p:nvSpPr>
          <p:spPr bwMode="auto">
            <a:xfrm>
              <a:off x="585" y="3653"/>
              <a:ext cx="16" cy="25"/>
            </a:xfrm>
            <a:custGeom>
              <a:avLst/>
              <a:gdLst>
                <a:gd name="T0" fmla="*/ 0 w 95"/>
                <a:gd name="T1" fmla="*/ 118 h 127"/>
                <a:gd name="T2" fmla="*/ 8 w 95"/>
                <a:gd name="T3" fmla="*/ 127 h 127"/>
                <a:gd name="T4" fmla="*/ 95 w 95"/>
                <a:gd name="T5" fmla="*/ 0 h 127"/>
                <a:gd name="T6" fmla="*/ 0 w 95"/>
                <a:gd name="T7" fmla="*/ 118 h 127"/>
                <a:gd name="T8" fmla="*/ 0 60000 65536"/>
                <a:gd name="T9" fmla="*/ 0 60000 65536"/>
                <a:gd name="T10" fmla="*/ 0 60000 65536"/>
                <a:gd name="T11" fmla="*/ 0 60000 65536"/>
                <a:gd name="T12" fmla="*/ 0 w 95"/>
                <a:gd name="T13" fmla="*/ 0 h 127"/>
                <a:gd name="T14" fmla="*/ 95 w 95"/>
                <a:gd name="T15" fmla="*/ 127 h 127"/>
              </a:gdLst>
              <a:ahLst/>
              <a:cxnLst>
                <a:cxn ang="T8">
                  <a:pos x="T0" y="T1"/>
                </a:cxn>
                <a:cxn ang="T9">
                  <a:pos x="T2" y="T3"/>
                </a:cxn>
                <a:cxn ang="T10">
                  <a:pos x="T4" y="T5"/>
                </a:cxn>
                <a:cxn ang="T11">
                  <a:pos x="T6" y="T7"/>
                </a:cxn>
              </a:cxnLst>
              <a:rect l="T12" t="T13" r="T14" b="T15"/>
              <a:pathLst>
                <a:path w="95" h="127">
                  <a:moveTo>
                    <a:pt x="0" y="118"/>
                  </a:moveTo>
                  <a:lnTo>
                    <a:pt x="8" y="127"/>
                  </a:lnTo>
                  <a:lnTo>
                    <a:pt x="95" y="0"/>
                  </a:lnTo>
                  <a:lnTo>
                    <a:pt x="0" y="118"/>
                  </a:lnTo>
                </a:path>
              </a:pathLst>
            </a:custGeom>
            <a:noFill/>
            <a:ln w="0">
              <a:solidFill>
                <a:srgbClr val="000000"/>
              </a:solidFill>
              <a:prstDash val="solid"/>
              <a:round/>
              <a:headEnd/>
              <a:tailEnd/>
            </a:ln>
          </p:spPr>
          <p:txBody>
            <a:bodyPr/>
            <a:lstStyle/>
            <a:p>
              <a:endParaRPr lang="en-US"/>
            </a:p>
          </p:txBody>
        </p:sp>
        <p:sp>
          <p:nvSpPr>
            <p:cNvPr id="477" name="Freeform 475">
              <a:extLst>
                <a:ext uri="{FF2B5EF4-FFF2-40B4-BE49-F238E27FC236}">
                  <a16:creationId xmlns:a16="http://schemas.microsoft.com/office/drawing/2014/main" id="{6CE73259-5185-4855-9160-98D98C149035}"/>
                </a:ext>
              </a:extLst>
            </p:cNvPr>
            <p:cNvSpPr>
              <a:spLocks/>
            </p:cNvSpPr>
            <p:nvPr/>
          </p:nvSpPr>
          <p:spPr bwMode="auto">
            <a:xfrm>
              <a:off x="586" y="3653"/>
              <a:ext cx="15" cy="27"/>
            </a:xfrm>
            <a:custGeom>
              <a:avLst/>
              <a:gdLst>
                <a:gd name="T0" fmla="*/ 0 w 87"/>
                <a:gd name="T1" fmla="*/ 127 h 134"/>
                <a:gd name="T2" fmla="*/ 10 w 87"/>
                <a:gd name="T3" fmla="*/ 134 h 134"/>
                <a:gd name="T4" fmla="*/ 87 w 87"/>
                <a:gd name="T5" fmla="*/ 0 h 134"/>
                <a:gd name="T6" fmla="*/ 0 w 87"/>
                <a:gd name="T7" fmla="*/ 127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0" y="127"/>
                  </a:moveTo>
                  <a:lnTo>
                    <a:pt x="10" y="134"/>
                  </a:lnTo>
                  <a:lnTo>
                    <a:pt x="87" y="0"/>
                  </a:lnTo>
                  <a:lnTo>
                    <a:pt x="0" y="127"/>
                  </a:lnTo>
                  <a:close/>
                </a:path>
              </a:pathLst>
            </a:custGeom>
            <a:solidFill>
              <a:srgbClr val="000000"/>
            </a:solidFill>
            <a:ln w="9525">
              <a:noFill/>
              <a:round/>
              <a:headEnd/>
              <a:tailEnd/>
            </a:ln>
          </p:spPr>
          <p:txBody>
            <a:bodyPr/>
            <a:lstStyle/>
            <a:p>
              <a:endParaRPr lang="en-US"/>
            </a:p>
          </p:txBody>
        </p:sp>
        <p:sp>
          <p:nvSpPr>
            <p:cNvPr id="478" name="Freeform 476">
              <a:extLst>
                <a:ext uri="{FF2B5EF4-FFF2-40B4-BE49-F238E27FC236}">
                  <a16:creationId xmlns:a16="http://schemas.microsoft.com/office/drawing/2014/main" id="{68A58BAE-B7D9-440B-BE3C-F59AC09F963D}"/>
                </a:ext>
              </a:extLst>
            </p:cNvPr>
            <p:cNvSpPr>
              <a:spLocks/>
            </p:cNvSpPr>
            <p:nvPr/>
          </p:nvSpPr>
          <p:spPr bwMode="auto">
            <a:xfrm>
              <a:off x="586" y="3653"/>
              <a:ext cx="15" cy="27"/>
            </a:xfrm>
            <a:custGeom>
              <a:avLst/>
              <a:gdLst>
                <a:gd name="T0" fmla="*/ 0 w 87"/>
                <a:gd name="T1" fmla="*/ 127 h 134"/>
                <a:gd name="T2" fmla="*/ 10 w 87"/>
                <a:gd name="T3" fmla="*/ 134 h 134"/>
                <a:gd name="T4" fmla="*/ 87 w 87"/>
                <a:gd name="T5" fmla="*/ 0 h 134"/>
                <a:gd name="T6" fmla="*/ 0 w 87"/>
                <a:gd name="T7" fmla="*/ 127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0" y="127"/>
                  </a:moveTo>
                  <a:lnTo>
                    <a:pt x="10" y="134"/>
                  </a:lnTo>
                  <a:lnTo>
                    <a:pt x="87" y="0"/>
                  </a:lnTo>
                  <a:lnTo>
                    <a:pt x="0" y="127"/>
                  </a:lnTo>
                </a:path>
              </a:pathLst>
            </a:custGeom>
            <a:noFill/>
            <a:ln w="0">
              <a:solidFill>
                <a:srgbClr val="000000"/>
              </a:solidFill>
              <a:prstDash val="solid"/>
              <a:round/>
              <a:headEnd/>
              <a:tailEnd/>
            </a:ln>
          </p:spPr>
          <p:txBody>
            <a:bodyPr/>
            <a:lstStyle/>
            <a:p>
              <a:endParaRPr lang="en-US"/>
            </a:p>
          </p:txBody>
        </p:sp>
        <p:sp>
          <p:nvSpPr>
            <p:cNvPr id="479" name="Freeform 477">
              <a:extLst>
                <a:ext uri="{FF2B5EF4-FFF2-40B4-BE49-F238E27FC236}">
                  <a16:creationId xmlns:a16="http://schemas.microsoft.com/office/drawing/2014/main" id="{D426C38C-151C-4089-9919-1F2359C24FAC}"/>
                </a:ext>
              </a:extLst>
            </p:cNvPr>
            <p:cNvSpPr>
              <a:spLocks/>
            </p:cNvSpPr>
            <p:nvPr/>
          </p:nvSpPr>
          <p:spPr bwMode="auto">
            <a:xfrm>
              <a:off x="588" y="3653"/>
              <a:ext cx="13" cy="28"/>
            </a:xfrm>
            <a:custGeom>
              <a:avLst/>
              <a:gdLst>
                <a:gd name="T0" fmla="*/ 0 w 77"/>
                <a:gd name="T1" fmla="*/ 134 h 141"/>
                <a:gd name="T2" fmla="*/ 10 w 77"/>
                <a:gd name="T3" fmla="*/ 141 h 141"/>
                <a:gd name="T4" fmla="*/ 77 w 77"/>
                <a:gd name="T5" fmla="*/ 0 h 141"/>
                <a:gd name="T6" fmla="*/ 0 w 77"/>
                <a:gd name="T7" fmla="*/ 134 h 141"/>
                <a:gd name="T8" fmla="*/ 0 60000 65536"/>
                <a:gd name="T9" fmla="*/ 0 60000 65536"/>
                <a:gd name="T10" fmla="*/ 0 60000 65536"/>
                <a:gd name="T11" fmla="*/ 0 60000 65536"/>
                <a:gd name="T12" fmla="*/ 0 w 77"/>
                <a:gd name="T13" fmla="*/ 0 h 141"/>
                <a:gd name="T14" fmla="*/ 77 w 77"/>
                <a:gd name="T15" fmla="*/ 141 h 141"/>
              </a:gdLst>
              <a:ahLst/>
              <a:cxnLst>
                <a:cxn ang="T8">
                  <a:pos x="T0" y="T1"/>
                </a:cxn>
                <a:cxn ang="T9">
                  <a:pos x="T2" y="T3"/>
                </a:cxn>
                <a:cxn ang="T10">
                  <a:pos x="T4" y="T5"/>
                </a:cxn>
                <a:cxn ang="T11">
                  <a:pos x="T6" y="T7"/>
                </a:cxn>
              </a:cxnLst>
              <a:rect l="T12" t="T13" r="T14" b="T15"/>
              <a:pathLst>
                <a:path w="77" h="141">
                  <a:moveTo>
                    <a:pt x="0" y="134"/>
                  </a:moveTo>
                  <a:lnTo>
                    <a:pt x="10" y="141"/>
                  </a:lnTo>
                  <a:lnTo>
                    <a:pt x="77" y="0"/>
                  </a:lnTo>
                  <a:lnTo>
                    <a:pt x="0" y="134"/>
                  </a:lnTo>
                  <a:close/>
                </a:path>
              </a:pathLst>
            </a:custGeom>
            <a:solidFill>
              <a:srgbClr val="000000"/>
            </a:solidFill>
            <a:ln w="9525">
              <a:noFill/>
              <a:round/>
              <a:headEnd/>
              <a:tailEnd/>
            </a:ln>
          </p:spPr>
          <p:txBody>
            <a:bodyPr/>
            <a:lstStyle/>
            <a:p>
              <a:endParaRPr lang="en-US"/>
            </a:p>
          </p:txBody>
        </p:sp>
        <p:sp>
          <p:nvSpPr>
            <p:cNvPr id="480" name="Freeform 478">
              <a:extLst>
                <a:ext uri="{FF2B5EF4-FFF2-40B4-BE49-F238E27FC236}">
                  <a16:creationId xmlns:a16="http://schemas.microsoft.com/office/drawing/2014/main" id="{D345D59B-A74A-463E-9E46-B010E749EC16}"/>
                </a:ext>
              </a:extLst>
            </p:cNvPr>
            <p:cNvSpPr>
              <a:spLocks/>
            </p:cNvSpPr>
            <p:nvPr/>
          </p:nvSpPr>
          <p:spPr bwMode="auto">
            <a:xfrm>
              <a:off x="588" y="3653"/>
              <a:ext cx="13" cy="28"/>
            </a:xfrm>
            <a:custGeom>
              <a:avLst/>
              <a:gdLst>
                <a:gd name="T0" fmla="*/ 0 w 77"/>
                <a:gd name="T1" fmla="*/ 134 h 141"/>
                <a:gd name="T2" fmla="*/ 10 w 77"/>
                <a:gd name="T3" fmla="*/ 141 h 141"/>
                <a:gd name="T4" fmla="*/ 77 w 77"/>
                <a:gd name="T5" fmla="*/ 0 h 141"/>
                <a:gd name="T6" fmla="*/ 0 w 77"/>
                <a:gd name="T7" fmla="*/ 134 h 141"/>
                <a:gd name="T8" fmla="*/ 0 60000 65536"/>
                <a:gd name="T9" fmla="*/ 0 60000 65536"/>
                <a:gd name="T10" fmla="*/ 0 60000 65536"/>
                <a:gd name="T11" fmla="*/ 0 60000 65536"/>
                <a:gd name="T12" fmla="*/ 0 w 77"/>
                <a:gd name="T13" fmla="*/ 0 h 141"/>
                <a:gd name="T14" fmla="*/ 77 w 77"/>
                <a:gd name="T15" fmla="*/ 141 h 141"/>
              </a:gdLst>
              <a:ahLst/>
              <a:cxnLst>
                <a:cxn ang="T8">
                  <a:pos x="T0" y="T1"/>
                </a:cxn>
                <a:cxn ang="T9">
                  <a:pos x="T2" y="T3"/>
                </a:cxn>
                <a:cxn ang="T10">
                  <a:pos x="T4" y="T5"/>
                </a:cxn>
                <a:cxn ang="T11">
                  <a:pos x="T6" y="T7"/>
                </a:cxn>
              </a:cxnLst>
              <a:rect l="T12" t="T13" r="T14" b="T15"/>
              <a:pathLst>
                <a:path w="77" h="141">
                  <a:moveTo>
                    <a:pt x="0" y="134"/>
                  </a:moveTo>
                  <a:lnTo>
                    <a:pt x="10" y="141"/>
                  </a:lnTo>
                  <a:lnTo>
                    <a:pt x="77" y="0"/>
                  </a:lnTo>
                  <a:lnTo>
                    <a:pt x="0" y="134"/>
                  </a:lnTo>
                </a:path>
              </a:pathLst>
            </a:custGeom>
            <a:noFill/>
            <a:ln w="0">
              <a:solidFill>
                <a:srgbClr val="000000"/>
              </a:solidFill>
              <a:prstDash val="solid"/>
              <a:round/>
              <a:headEnd/>
              <a:tailEnd/>
            </a:ln>
          </p:spPr>
          <p:txBody>
            <a:bodyPr/>
            <a:lstStyle/>
            <a:p>
              <a:endParaRPr lang="en-US"/>
            </a:p>
          </p:txBody>
        </p:sp>
        <p:sp>
          <p:nvSpPr>
            <p:cNvPr id="481" name="Freeform 479">
              <a:extLst>
                <a:ext uri="{FF2B5EF4-FFF2-40B4-BE49-F238E27FC236}">
                  <a16:creationId xmlns:a16="http://schemas.microsoft.com/office/drawing/2014/main" id="{F9DADCB9-07FE-4681-B65C-636C9A02E6C8}"/>
                </a:ext>
              </a:extLst>
            </p:cNvPr>
            <p:cNvSpPr>
              <a:spLocks/>
            </p:cNvSpPr>
            <p:nvPr/>
          </p:nvSpPr>
          <p:spPr bwMode="auto">
            <a:xfrm>
              <a:off x="590" y="3653"/>
              <a:ext cx="11" cy="29"/>
            </a:xfrm>
            <a:custGeom>
              <a:avLst/>
              <a:gdLst>
                <a:gd name="T0" fmla="*/ 0 w 67"/>
                <a:gd name="T1" fmla="*/ 141 h 147"/>
                <a:gd name="T2" fmla="*/ 11 w 67"/>
                <a:gd name="T3" fmla="*/ 147 h 147"/>
                <a:gd name="T4" fmla="*/ 67 w 67"/>
                <a:gd name="T5" fmla="*/ 0 h 147"/>
                <a:gd name="T6" fmla="*/ 0 w 67"/>
                <a:gd name="T7" fmla="*/ 141 h 147"/>
                <a:gd name="T8" fmla="*/ 0 60000 65536"/>
                <a:gd name="T9" fmla="*/ 0 60000 65536"/>
                <a:gd name="T10" fmla="*/ 0 60000 65536"/>
                <a:gd name="T11" fmla="*/ 0 60000 65536"/>
                <a:gd name="T12" fmla="*/ 0 w 67"/>
                <a:gd name="T13" fmla="*/ 0 h 147"/>
                <a:gd name="T14" fmla="*/ 67 w 67"/>
                <a:gd name="T15" fmla="*/ 147 h 147"/>
              </a:gdLst>
              <a:ahLst/>
              <a:cxnLst>
                <a:cxn ang="T8">
                  <a:pos x="T0" y="T1"/>
                </a:cxn>
                <a:cxn ang="T9">
                  <a:pos x="T2" y="T3"/>
                </a:cxn>
                <a:cxn ang="T10">
                  <a:pos x="T4" y="T5"/>
                </a:cxn>
                <a:cxn ang="T11">
                  <a:pos x="T6" y="T7"/>
                </a:cxn>
              </a:cxnLst>
              <a:rect l="T12" t="T13" r="T14" b="T15"/>
              <a:pathLst>
                <a:path w="67" h="147">
                  <a:moveTo>
                    <a:pt x="0" y="141"/>
                  </a:moveTo>
                  <a:lnTo>
                    <a:pt x="11" y="147"/>
                  </a:lnTo>
                  <a:lnTo>
                    <a:pt x="67" y="0"/>
                  </a:lnTo>
                  <a:lnTo>
                    <a:pt x="0" y="141"/>
                  </a:lnTo>
                  <a:close/>
                </a:path>
              </a:pathLst>
            </a:custGeom>
            <a:solidFill>
              <a:srgbClr val="000000"/>
            </a:solidFill>
            <a:ln w="9525">
              <a:noFill/>
              <a:round/>
              <a:headEnd/>
              <a:tailEnd/>
            </a:ln>
          </p:spPr>
          <p:txBody>
            <a:bodyPr/>
            <a:lstStyle/>
            <a:p>
              <a:endParaRPr lang="en-US"/>
            </a:p>
          </p:txBody>
        </p:sp>
        <p:sp>
          <p:nvSpPr>
            <p:cNvPr id="482" name="Freeform 480">
              <a:extLst>
                <a:ext uri="{FF2B5EF4-FFF2-40B4-BE49-F238E27FC236}">
                  <a16:creationId xmlns:a16="http://schemas.microsoft.com/office/drawing/2014/main" id="{1C7B0F38-035A-472F-BE00-21424AC98EE7}"/>
                </a:ext>
              </a:extLst>
            </p:cNvPr>
            <p:cNvSpPr>
              <a:spLocks/>
            </p:cNvSpPr>
            <p:nvPr/>
          </p:nvSpPr>
          <p:spPr bwMode="auto">
            <a:xfrm>
              <a:off x="590" y="3653"/>
              <a:ext cx="11" cy="29"/>
            </a:xfrm>
            <a:custGeom>
              <a:avLst/>
              <a:gdLst>
                <a:gd name="T0" fmla="*/ 0 w 67"/>
                <a:gd name="T1" fmla="*/ 141 h 147"/>
                <a:gd name="T2" fmla="*/ 11 w 67"/>
                <a:gd name="T3" fmla="*/ 147 h 147"/>
                <a:gd name="T4" fmla="*/ 67 w 67"/>
                <a:gd name="T5" fmla="*/ 0 h 147"/>
                <a:gd name="T6" fmla="*/ 0 w 67"/>
                <a:gd name="T7" fmla="*/ 141 h 147"/>
                <a:gd name="T8" fmla="*/ 0 60000 65536"/>
                <a:gd name="T9" fmla="*/ 0 60000 65536"/>
                <a:gd name="T10" fmla="*/ 0 60000 65536"/>
                <a:gd name="T11" fmla="*/ 0 60000 65536"/>
                <a:gd name="T12" fmla="*/ 0 w 67"/>
                <a:gd name="T13" fmla="*/ 0 h 147"/>
                <a:gd name="T14" fmla="*/ 67 w 67"/>
                <a:gd name="T15" fmla="*/ 147 h 147"/>
              </a:gdLst>
              <a:ahLst/>
              <a:cxnLst>
                <a:cxn ang="T8">
                  <a:pos x="T0" y="T1"/>
                </a:cxn>
                <a:cxn ang="T9">
                  <a:pos x="T2" y="T3"/>
                </a:cxn>
                <a:cxn ang="T10">
                  <a:pos x="T4" y="T5"/>
                </a:cxn>
                <a:cxn ang="T11">
                  <a:pos x="T6" y="T7"/>
                </a:cxn>
              </a:cxnLst>
              <a:rect l="T12" t="T13" r="T14" b="T15"/>
              <a:pathLst>
                <a:path w="67" h="147">
                  <a:moveTo>
                    <a:pt x="0" y="141"/>
                  </a:moveTo>
                  <a:lnTo>
                    <a:pt x="11" y="147"/>
                  </a:lnTo>
                  <a:lnTo>
                    <a:pt x="67" y="0"/>
                  </a:lnTo>
                  <a:lnTo>
                    <a:pt x="0" y="141"/>
                  </a:lnTo>
                </a:path>
              </a:pathLst>
            </a:custGeom>
            <a:noFill/>
            <a:ln w="0">
              <a:solidFill>
                <a:srgbClr val="000000"/>
              </a:solidFill>
              <a:prstDash val="solid"/>
              <a:round/>
              <a:headEnd/>
              <a:tailEnd/>
            </a:ln>
          </p:spPr>
          <p:txBody>
            <a:bodyPr/>
            <a:lstStyle/>
            <a:p>
              <a:endParaRPr lang="en-US"/>
            </a:p>
          </p:txBody>
        </p:sp>
        <p:sp>
          <p:nvSpPr>
            <p:cNvPr id="483" name="Freeform 481">
              <a:extLst>
                <a:ext uri="{FF2B5EF4-FFF2-40B4-BE49-F238E27FC236}">
                  <a16:creationId xmlns:a16="http://schemas.microsoft.com/office/drawing/2014/main" id="{58458FC6-FE0A-4FF3-A6E9-C88547229839}"/>
                </a:ext>
              </a:extLst>
            </p:cNvPr>
            <p:cNvSpPr>
              <a:spLocks/>
            </p:cNvSpPr>
            <p:nvPr/>
          </p:nvSpPr>
          <p:spPr bwMode="auto">
            <a:xfrm>
              <a:off x="591" y="3653"/>
              <a:ext cx="10" cy="30"/>
            </a:xfrm>
            <a:custGeom>
              <a:avLst/>
              <a:gdLst>
                <a:gd name="T0" fmla="*/ 0 w 56"/>
                <a:gd name="T1" fmla="*/ 147 h 152"/>
                <a:gd name="T2" fmla="*/ 11 w 56"/>
                <a:gd name="T3" fmla="*/ 152 h 152"/>
                <a:gd name="T4" fmla="*/ 56 w 56"/>
                <a:gd name="T5" fmla="*/ 0 h 152"/>
                <a:gd name="T6" fmla="*/ 0 w 56"/>
                <a:gd name="T7" fmla="*/ 147 h 152"/>
                <a:gd name="T8" fmla="*/ 0 60000 65536"/>
                <a:gd name="T9" fmla="*/ 0 60000 65536"/>
                <a:gd name="T10" fmla="*/ 0 60000 65536"/>
                <a:gd name="T11" fmla="*/ 0 60000 65536"/>
                <a:gd name="T12" fmla="*/ 0 w 56"/>
                <a:gd name="T13" fmla="*/ 0 h 152"/>
                <a:gd name="T14" fmla="*/ 56 w 56"/>
                <a:gd name="T15" fmla="*/ 152 h 152"/>
              </a:gdLst>
              <a:ahLst/>
              <a:cxnLst>
                <a:cxn ang="T8">
                  <a:pos x="T0" y="T1"/>
                </a:cxn>
                <a:cxn ang="T9">
                  <a:pos x="T2" y="T3"/>
                </a:cxn>
                <a:cxn ang="T10">
                  <a:pos x="T4" y="T5"/>
                </a:cxn>
                <a:cxn ang="T11">
                  <a:pos x="T6" y="T7"/>
                </a:cxn>
              </a:cxnLst>
              <a:rect l="T12" t="T13" r="T14" b="T15"/>
              <a:pathLst>
                <a:path w="56" h="152">
                  <a:moveTo>
                    <a:pt x="0" y="147"/>
                  </a:moveTo>
                  <a:lnTo>
                    <a:pt x="11" y="152"/>
                  </a:lnTo>
                  <a:lnTo>
                    <a:pt x="56" y="0"/>
                  </a:lnTo>
                  <a:lnTo>
                    <a:pt x="0" y="147"/>
                  </a:lnTo>
                  <a:close/>
                </a:path>
              </a:pathLst>
            </a:custGeom>
            <a:solidFill>
              <a:srgbClr val="000000"/>
            </a:solidFill>
            <a:ln w="9525">
              <a:noFill/>
              <a:round/>
              <a:headEnd/>
              <a:tailEnd/>
            </a:ln>
          </p:spPr>
          <p:txBody>
            <a:bodyPr/>
            <a:lstStyle/>
            <a:p>
              <a:endParaRPr lang="en-US"/>
            </a:p>
          </p:txBody>
        </p:sp>
        <p:sp>
          <p:nvSpPr>
            <p:cNvPr id="484" name="Freeform 482">
              <a:extLst>
                <a:ext uri="{FF2B5EF4-FFF2-40B4-BE49-F238E27FC236}">
                  <a16:creationId xmlns:a16="http://schemas.microsoft.com/office/drawing/2014/main" id="{73095C72-7C93-47C4-8A20-2375A02A7F34}"/>
                </a:ext>
              </a:extLst>
            </p:cNvPr>
            <p:cNvSpPr>
              <a:spLocks/>
            </p:cNvSpPr>
            <p:nvPr/>
          </p:nvSpPr>
          <p:spPr bwMode="auto">
            <a:xfrm>
              <a:off x="591" y="3653"/>
              <a:ext cx="10" cy="30"/>
            </a:xfrm>
            <a:custGeom>
              <a:avLst/>
              <a:gdLst>
                <a:gd name="T0" fmla="*/ 0 w 56"/>
                <a:gd name="T1" fmla="*/ 147 h 152"/>
                <a:gd name="T2" fmla="*/ 11 w 56"/>
                <a:gd name="T3" fmla="*/ 152 h 152"/>
                <a:gd name="T4" fmla="*/ 56 w 56"/>
                <a:gd name="T5" fmla="*/ 0 h 152"/>
                <a:gd name="T6" fmla="*/ 0 w 56"/>
                <a:gd name="T7" fmla="*/ 147 h 152"/>
                <a:gd name="T8" fmla="*/ 0 60000 65536"/>
                <a:gd name="T9" fmla="*/ 0 60000 65536"/>
                <a:gd name="T10" fmla="*/ 0 60000 65536"/>
                <a:gd name="T11" fmla="*/ 0 60000 65536"/>
                <a:gd name="T12" fmla="*/ 0 w 56"/>
                <a:gd name="T13" fmla="*/ 0 h 152"/>
                <a:gd name="T14" fmla="*/ 56 w 56"/>
                <a:gd name="T15" fmla="*/ 152 h 152"/>
              </a:gdLst>
              <a:ahLst/>
              <a:cxnLst>
                <a:cxn ang="T8">
                  <a:pos x="T0" y="T1"/>
                </a:cxn>
                <a:cxn ang="T9">
                  <a:pos x="T2" y="T3"/>
                </a:cxn>
                <a:cxn ang="T10">
                  <a:pos x="T4" y="T5"/>
                </a:cxn>
                <a:cxn ang="T11">
                  <a:pos x="T6" y="T7"/>
                </a:cxn>
              </a:cxnLst>
              <a:rect l="T12" t="T13" r="T14" b="T15"/>
              <a:pathLst>
                <a:path w="56" h="152">
                  <a:moveTo>
                    <a:pt x="0" y="147"/>
                  </a:moveTo>
                  <a:lnTo>
                    <a:pt x="11" y="152"/>
                  </a:lnTo>
                  <a:lnTo>
                    <a:pt x="56" y="0"/>
                  </a:lnTo>
                  <a:lnTo>
                    <a:pt x="0" y="147"/>
                  </a:lnTo>
                </a:path>
              </a:pathLst>
            </a:custGeom>
            <a:noFill/>
            <a:ln w="0">
              <a:solidFill>
                <a:srgbClr val="000000"/>
              </a:solidFill>
              <a:prstDash val="solid"/>
              <a:round/>
              <a:headEnd/>
              <a:tailEnd/>
            </a:ln>
          </p:spPr>
          <p:txBody>
            <a:bodyPr/>
            <a:lstStyle/>
            <a:p>
              <a:endParaRPr lang="en-US"/>
            </a:p>
          </p:txBody>
        </p:sp>
        <p:sp>
          <p:nvSpPr>
            <p:cNvPr id="485" name="Freeform 483">
              <a:extLst>
                <a:ext uri="{FF2B5EF4-FFF2-40B4-BE49-F238E27FC236}">
                  <a16:creationId xmlns:a16="http://schemas.microsoft.com/office/drawing/2014/main" id="{E7CD536C-E1E2-40B4-A74A-E2AF90D7092B}"/>
                </a:ext>
              </a:extLst>
            </p:cNvPr>
            <p:cNvSpPr>
              <a:spLocks/>
            </p:cNvSpPr>
            <p:nvPr/>
          </p:nvSpPr>
          <p:spPr bwMode="auto">
            <a:xfrm>
              <a:off x="593" y="3653"/>
              <a:ext cx="8" cy="31"/>
            </a:xfrm>
            <a:custGeom>
              <a:avLst/>
              <a:gdLst>
                <a:gd name="T0" fmla="*/ 0 w 45"/>
                <a:gd name="T1" fmla="*/ 152 h 155"/>
                <a:gd name="T2" fmla="*/ 11 w 45"/>
                <a:gd name="T3" fmla="*/ 155 h 155"/>
                <a:gd name="T4" fmla="*/ 45 w 45"/>
                <a:gd name="T5" fmla="*/ 0 h 155"/>
                <a:gd name="T6" fmla="*/ 0 w 45"/>
                <a:gd name="T7" fmla="*/ 152 h 155"/>
                <a:gd name="T8" fmla="*/ 0 60000 65536"/>
                <a:gd name="T9" fmla="*/ 0 60000 65536"/>
                <a:gd name="T10" fmla="*/ 0 60000 65536"/>
                <a:gd name="T11" fmla="*/ 0 60000 65536"/>
                <a:gd name="T12" fmla="*/ 0 w 45"/>
                <a:gd name="T13" fmla="*/ 0 h 155"/>
                <a:gd name="T14" fmla="*/ 45 w 45"/>
                <a:gd name="T15" fmla="*/ 155 h 155"/>
              </a:gdLst>
              <a:ahLst/>
              <a:cxnLst>
                <a:cxn ang="T8">
                  <a:pos x="T0" y="T1"/>
                </a:cxn>
                <a:cxn ang="T9">
                  <a:pos x="T2" y="T3"/>
                </a:cxn>
                <a:cxn ang="T10">
                  <a:pos x="T4" y="T5"/>
                </a:cxn>
                <a:cxn ang="T11">
                  <a:pos x="T6" y="T7"/>
                </a:cxn>
              </a:cxnLst>
              <a:rect l="T12" t="T13" r="T14" b="T15"/>
              <a:pathLst>
                <a:path w="45" h="155">
                  <a:moveTo>
                    <a:pt x="0" y="152"/>
                  </a:moveTo>
                  <a:lnTo>
                    <a:pt x="11" y="155"/>
                  </a:lnTo>
                  <a:lnTo>
                    <a:pt x="45" y="0"/>
                  </a:lnTo>
                  <a:lnTo>
                    <a:pt x="0" y="152"/>
                  </a:lnTo>
                  <a:close/>
                </a:path>
              </a:pathLst>
            </a:custGeom>
            <a:solidFill>
              <a:srgbClr val="000000"/>
            </a:solidFill>
            <a:ln w="9525">
              <a:noFill/>
              <a:round/>
              <a:headEnd/>
              <a:tailEnd/>
            </a:ln>
          </p:spPr>
          <p:txBody>
            <a:bodyPr/>
            <a:lstStyle/>
            <a:p>
              <a:endParaRPr lang="en-US"/>
            </a:p>
          </p:txBody>
        </p:sp>
        <p:sp>
          <p:nvSpPr>
            <p:cNvPr id="486" name="Freeform 484">
              <a:extLst>
                <a:ext uri="{FF2B5EF4-FFF2-40B4-BE49-F238E27FC236}">
                  <a16:creationId xmlns:a16="http://schemas.microsoft.com/office/drawing/2014/main" id="{31A454C9-F3F0-4772-BBDD-0A2825CDF9D7}"/>
                </a:ext>
              </a:extLst>
            </p:cNvPr>
            <p:cNvSpPr>
              <a:spLocks/>
            </p:cNvSpPr>
            <p:nvPr/>
          </p:nvSpPr>
          <p:spPr bwMode="auto">
            <a:xfrm>
              <a:off x="593" y="3653"/>
              <a:ext cx="8" cy="31"/>
            </a:xfrm>
            <a:custGeom>
              <a:avLst/>
              <a:gdLst>
                <a:gd name="T0" fmla="*/ 0 w 45"/>
                <a:gd name="T1" fmla="*/ 152 h 155"/>
                <a:gd name="T2" fmla="*/ 11 w 45"/>
                <a:gd name="T3" fmla="*/ 155 h 155"/>
                <a:gd name="T4" fmla="*/ 45 w 45"/>
                <a:gd name="T5" fmla="*/ 0 h 155"/>
                <a:gd name="T6" fmla="*/ 0 w 45"/>
                <a:gd name="T7" fmla="*/ 152 h 155"/>
                <a:gd name="T8" fmla="*/ 0 60000 65536"/>
                <a:gd name="T9" fmla="*/ 0 60000 65536"/>
                <a:gd name="T10" fmla="*/ 0 60000 65536"/>
                <a:gd name="T11" fmla="*/ 0 60000 65536"/>
                <a:gd name="T12" fmla="*/ 0 w 45"/>
                <a:gd name="T13" fmla="*/ 0 h 155"/>
                <a:gd name="T14" fmla="*/ 45 w 45"/>
                <a:gd name="T15" fmla="*/ 155 h 155"/>
              </a:gdLst>
              <a:ahLst/>
              <a:cxnLst>
                <a:cxn ang="T8">
                  <a:pos x="T0" y="T1"/>
                </a:cxn>
                <a:cxn ang="T9">
                  <a:pos x="T2" y="T3"/>
                </a:cxn>
                <a:cxn ang="T10">
                  <a:pos x="T4" y="T5"/>
                </a:cxn>
                <a:cxn ang="T11">
                  <a:pos x="T6" y="T7"/>
                </a:cxn>
              </a:cxnLst>
              <a:rect l="T12" t="T13" r="T14" b="T15"/>
              <a:pathLst>
                <a:path w="45" h="155">
                  <a:moveTo>
                    <a:pt x="0" y="152"/>
                  </a:moveTo>
                  <a:lnTo>
                    <a:pt x="11" y="155"/>
                  </a:lnTo>
                  <a:lnTo>
                    <a:pt x="45" y="0"/>
                  </a:lnTo>
                  <a:lnTo>
                    <a:pt x="0" y="152"/>
                  </a:lnTo>
                </a:path>
              </a:pathLst>
            </a:custGeom>
            <a:noFill/>
            <a:ln w="0">
              <a:solidFill>
                <a:srgbClr val="000000"/>
              </a:solidFill>
              <a:prstDash val="solid"/>
              <a:round/>
              <a:headEnd/>
              <a:tailEnd/>
            </a:ln>
          </p:spPr>
          <p:txBody>
            <a:bodyPr/>
            <a:lstStyle/>
            <a:p>
              <a:endParaRPr lang="en-US"/>
            </a:p>
          </p:txBody>
        </p:sp>
        <p:sp>
          <p:nvSpPr>
            <p:cNvPr id="487" name="Freeform 485">
              <a:extLst>
                <a:ext uri="{FF2B5EF4-FFF2-40B4-BE49-F238E27FC236}">
                  <a16:creationId xmlns:a16="http://schemas.microsoft.com/office/drawing/2014/main" id="{9DB06AA6-C82C-4857-B815-616C1C981687}"/>
                </a:ext>
              </a:extLst>
            </p:cNvPr>
            <p:cNvSpPr>
              <a:spLocks/>
            </p:cNvSpPr>
            <p:nvPr/>
          </p:nvSpPr>
          <p:spPr bwMode="auto">
            <a:xfrm>
              <a:off x="595" y="3653"/>
              <a:ext cx="6" cy="32"/>
            </a:xfrm>
            <a:custGeom>
              <a:avLst/>
              <a:gdLst>
                <a:gd name="T0" fmla="*/ 0 w 34"/>
                <a:gd name="T1" fmla="*/ 155 h 158"/>
                <a:gd name="T2" fmla="*/ 11 w 34"/>
                <a:gd name="T3" fmla="*/ 158 h 158"/>
                <a:gd name="T4" fmla="*/ 34 w 34"/>
                <a:gd name="T5" fmla="*/ 0 h 158"/>
                <a:gd name="T6" fmla="*/ 0 w 34"/>
                <a:gd name="T7" fmla="*/ 155 h 158"/>
                <a:gd name="T8" fmla="*/ 0 60000 65536"/>
                <a:gd name="T9" fmla="*/ 0 60000 65536"/>
                <a:gd name="T10" fmla="*/ 0 60000 65536"/>
                <a:gd name="T11" fmla="*/ 0 60000 65536"/>
                <a:gd name="T12" fmla="*/ 0 w 34"/>
                <a:gd name="T13" fmla="*/ 0 h 158"/>
                <a:gd name="T14" fmla="*/ 34 w 34"/>
                <a:gd name="T15" fmla="*/ 158 h 158"/>
              </a:gdLst>
              <a:ahLst/>
              <a:cxnLst>
                <a:cxn ang="T8">
                  <a:pos x="T0" y="T1"/>
                </a:cxn>
                <a:cxn ang="T9">
                  <a:pos x="T2" y="T3"/>
                </a:cxn>
                <a:cxn ang="T10">
                  <a:pos x="T4" y="T5"/>
                </a:cxn>
                <a:cxn ang="T11">
                  <a:pos x="T6" y="T7"/>
                </a:cxn>
              </a:cxnLst>
              <a:rect l="T12" t="T13" r="T14" b="T15"/>
              <a:pathLst>
                <a:path w="34" h="158">
                  <a:moveTo>
                    <a:pt x="0" y="155"/>
                  </a:moveTo>
                  <a:lnTo>
                    <a:pt x="11" y="158"/>
                  </a:lnTo>
                  <a:lnTo>
                    <a:pt x="34" y="0"/>
                  </a:lnTo>
                  <a:lnTo>
                    <a:pt x="0" y="155"/>
                  </a:lnTo>
                  <a:close/>
                </a:path>
              </a:pathLst>
            </a:custGeom>
            <a:solidFill>
              <a:srgbClr val="000000"/>
            </a:solidFill>
            <a:ln w="9525">
              <a:noFill/>
              <a:round/>
              <a:headEnd/>
              <a:tailEnd/>
            </a:ln>
          </p:spPr>
          <p:txBody>
            <a:bodyPr/>
            <a:lstStyle/>
            <a:p>
              <a:endParaRPr lang="en-US"/>
            </a:p>
          </p:txBody>
        </p:sp>
        <p:sp>
          <p:nvSpPr>
            <p:cNvPr id="488" name="Freeform 486">
              <a:extLst>
                <a:ext uri="{FF2B5EF4-FFF2-40B4-BE49-F238E27FC236}">
                  <a16:creationId xmlns:a16="http://schemas.microsoft.com/office/drawing/2014/main" id="{3E761B82-06CE-433D-B98B-14958F1F6C31}"/>
                </a:ext>
              </a:extLst>
            </p:cNvPr>
            <p:cNvSpPr>
              <a:spLocks/>
            </p:cNvSpPr>
            <p:nvPr/>
          </p:nvSpPr>
          <p:spPr bwMode="auto">
            <a:xfrm>
              <a:off x="595" y="3653"/>
              <a:ext cx="6" cy="32"/>
            </a:xfrm>
            <a:custGeom>
              <a:avLst/>
              <a:gdLst>
                <a:gd name="T0" fmla="*/ 0 w 34"/>
                <a:gd name="T1" fmla="*/ 155 h 158"/>
                <a:gd name="T2" fmla="*/ 11 w 34"/>
                <a:gd name="T3" fmla="*/ 158 h 158"/>
                <a:gd name="T4" fmla="*/ 34 w 34"/>
                <a:gd name="T5" fmla="*/ 0 h 158"/>
                <a:gd name="T6" fmla="*/ 0 w 34"/>
                <a:gd name="T7" fmla="*/ 155 h 158"/>
                <a:gd name="T8" fmla="*/ 0 60000 65536"/>
                <a:gd name="T9" fmla="*/ 0 60000 65536"/>
                <a:gd name="T10" fmla="*/ 0 60000 65536"/>
                <a:gd name="T11" fmla="*/ 0 60000 65536"/>
                <a:gd name="T12" fmla="*/ 0 w 34"/>
                <a:gd name="T13" fmla="*/ 0 h 158"/>
                <a:gd name="T14" fmla="*/ 34 w 34"/>
                <a:gd name="T15" fmla="*/ 158 h 158"/>
              </a:gdLst>
              <a:ahLst/>
              <a:cxnLst>
                <a:cxn ang="T8">
                  <a:pos x="T0" y="T1"/>
                </a:cxn>
                <a:cxn ang="T9">
                  <a:pos x="T2" y="T3"/>
                </a:cxn>
                <a:cxn ang="T10">
                  <a:pos x="T4" y="T5"/>
                </a:cxn>
                <a:cxn ang="T11">
                  <a:pos x="T6" y="T7"/>
                </a:cxn>
              </a:cxnLst>
              <a:rect l="T12" t="T13" r="T14" b="T15"/>
              <a:pathLst>
                <a:path w="34" h="158">
                  <a:moveTo>
                    <a:pt x="0" y="155"/>
                  </a:moveTo>
                  <a:lnTo>
                    <a:pt x="11" y="158"/>
                  </a:lnTo>
                  <a:lnTo>
                    <a:pt x="34" y="0"/>
                  </a:lnTo>
                  <a:lnTo>
                    <a:pt x="0" y="155"/>
                  </a:lnTo>
                </a:path>
              </a:pathLst>
            </a:custGeom>
            <a:noFill/>
            <a:ln w="0">
              <a:solidFill>
                <a:srgbClr val="000000"/>
              </a:solidFill>
              <a:prstDash val="solid"/>
              <a:round/>
              <a:headEnd/>
              <a:tailEnd/>
            </a:ln>
          </p:spPr>
          <p:txBody>
            <a:bodyPr/>
            <a:lstStyle/>
            <a:p>
              <a:endParaRPr lang="en-US"/>
            </a:p>
          </p:txBody>
        </p:sp>
        <p:sp>
          <p:nvSpPr>
            <p:cNvPr id="489" name="Freeform 487">
              <a:extLst>
                <a:ext uri="{FF2B5EF4-FFF2-40B4-BE49-F238E27FC236}">
                  <a16:creationId xmlns:a16="http://schemas.microsoft.com/office/drawing/2014/main" id="{CEF148B4-4B34-47A5-8DB0-93D556FE2FDA}"/>
                </a:ext>
              </a:extLst>
            </p:cNvPr>
            <p:cNvSpPr>
              <a:spLocks/>
            </p:cNvSpPr>
            <p:nvPr/>
          </p:nvSpPr>
          <p:spPr bwMode="auto">
            <a:xfrm>
              <a:off x="597" y="3653"/>
              <a:ext cx="4" cy="32"/>
            </a:xfrm>
            <a:custGeom>
              <a:avLst/>
              <a:gdLst>
                <a:gd name="T0" fmla="*/ 0 w 23"/>
                <a:gd name="T1" fmla="*/ 158 h 160"/>
                <a:gd name="T2" fmla="*/ 12 w 23"/>
                <a:gd name="T3" fmla="*/ 160 h 160"/>
                <a:gd name="T4" fmla="*/ 23 w 23"/>
                <a:gd name="T5" fmla="*/ 0 h 160"/>
                <a:gd name="T6" fmla="*/ 0 w 23"/>
                <a:gd name="T7" fmla="*/ 158 h 160"/>
                <a:gd name="T8" fmla="*/ 0 60000 65536"/>
                <a:gd name="T9" fmla="*/ 0 60000 65536"/>
                <a:gd name="T10" fmla="*/ 0 60000 65536"/>
                <a:gd name="T11" fmla="*/ 0 60000 65536"/>
                <a:gd name="T12" fmla="*/ 0 w 23"/>
                <a:gd name="T13" fmla="*/ 0 h 160"/>
                <a:gd name="T14" fmla="*/ 23 w 23"/>
                <a:gd name="T15" fmla="*/ 160 h 160"/>
              </a:gdLst>
              <a:ahLst/>
              <a:cxnLst>
                <a:cxn ang="T8">
                  <a:pos x="T0" y="T1"/>
                </a:cxn>
                <a:cxn ang="T9">
                  <a:pos x="T2" y="T3"/>
                </a:cxn>
                <a:cxn ang="T10">
                  <a:pos x="T4" y="T5"/>
                </a:cxn>
                <a:cxn ang="T11">
                  <a:pos x="T6" y="T7"/>
                </a:cxn>
              </a:cxnLst>
              <a:rect l="T12" t="T13" r="T14" b="T15"/>
              <a:pathLst>
                <a:path w="23" h="160">
                  <a:moveTo>
                    <a:pt x="0" y="158"/>
                  </a:moveTo>
                  <a:lnTo>
                    <a:pt x="12" y="160"/>
                  </a:lnTo>
                  <a:lnTo>
                    <a:pt x="23" y="0"/>
                  </a:lnTo>
                  <a:lnTo>
                    <a:pt x="0" y="158"/>
                  </a:lnTo>
                  <a:close/>
                </a:path>
              </a:pathLst>
            </a:custGeom>
            <a:solidFill>
              <a:srgbClr val="000000"/>
            </a:solidFill>
            <a:ln w="9525">
              <a:noFill/>
              <a:round/>
              <a:headEnd/>
              <a:tailEnd/>
            </a:ln>
          </p:spPr>
          <p:txBody>
            <a:bodyPr/>
            <a:lstStyle/>
            <a:p>
              <a:endParaRPr lang="en-US"/>
            </a:p>
          </p:txBody>
        </p:sp>
        <p:sp>
          <p:nvSpPr>
            <p:cNvPr id="490" name="Freeform 488">
              <a:extLst>
                <a:ext uri="{FF2B5EF4-FFF2-40B4-BE49-F238E27FC236}">
                  <a16:creationId xmlns:a16="http://schemas.microsoft.com/office/drawing/2014/main" id="{D0789710-A893-4334-B88B-EED29CEF4959}"/>
                </a:ext>
              </a:extLst>
            </p:cNvPr>
            <p:cNvSpPr>
              <a:spLocks/>
            </p:cNvSpPr>
            <p:nvPr/>
          </p:nvSpPr>
          <p:spPr bwMode="auto">
            <a:xfrm>
              <a:off x="597" y="3653"/>
              <a:ext cx="4" cy="32"/>
            </a:xfrm>
            <a:custGeom>
              <a:avLst/>
              <a:gdLst>
                <a:gd name="T0" fmla="*/ 0 w 23"/>
                <a:gd name="T1" fmla="*/ 158 h 160"/>
                <a:gd name="T2" fmla="*/ 12 w 23"/>
                <a:gd name="T3" fmla="*/ 160 h 160"/>
                <a:gd name="T4" fmla="*/ 23 w 23"/>
                <a:gd name="T5" fmla="*/ 0 h 160"/>
                <a:gd name="T6" fmla="*/ 0 w 23"/>
                <a:gd name="T7" fmla="*/ 158 h 160"/>
                <a:gd name="T8" fmla="*/ 0 60000 65536"/>
                <a:gd name="T9" fmla="*/ 0 60000 65536"/>
                <a:gd name="T10" fmla="*/ 0 60000 65536"/>
                <a:gd name="T11" fmla="*/ 0 60000 65536"/>
                <a:gd name="T12" fmla="*/ 0 w 23"/>
                <a:gd name="T13" fmla="*/ 0 h 160"/>
                <a:gd name="T14" fmla="*/ 23 w 23"/>
                <a:gd name="T15" fmla="*/ 160 h 160"/>
              </a:gdLst>
              <a:ahLst/>
              <a:cxnLst>
                <a:cxn ang="T8">
                  <a:pos x="T0" y="T1"/>
                </a:cxn>
                <a:cxn ang="T9">
                  <a:pos x="T2" y="T3"/>
                </a:cxn>
                <a:cxn ang="T10">
                  <a:pos x="T4" y="T5"/>
                </a:cxn>
                <a:cxn ang="T11">
                  <a:pos x="T6" y="T7"/>
                </a:cxn>
              </a:cxnLst>
              <a:rect l="T12" t="T13" r="T14" b="T15"/>
              <a:pathLst>
                <a:path w="23" h="160">
                  <a:moveTo>
                    <a:pt x="0" y="158"/>
                  </a:moveTo>
                  <a:lnTo>
                    <a:pt x="12" y="160"/>
                  </a:lnTo>
                  <a:lnTo>
                    <a:pt x="23" y="0"/>
                  </a:lnTo>
                  <a:lnTo>
                    <a:pt x="0" y="158"/>
                  </a:lnTo>
                </a:path>
              </a:pathLst>
            </a:custGeom>
            <a:noFill/>
            <a:ln w="0">
              <a:solidFill>
                <a:srgbClr val="000000"/>
              </a:solidFill>
              <a:prstDash val="solid"/>
              <a:round/>
              <a:headEnd/>
              <a:tailEnd/>
            </a:ln>
          </p:spPr>
          <p:txBody>
            <a:bodyPr/>
            <a:lstStyle/>
            <a:p>
              <a:endParaRPr lang="en-US"/>
            </a:p>
          </p:txBody>
        </p:sp>
        <p:sp>
          <p:nvSpPr>
            <p:cNvPr id="491" name="Freeform 489">
              <a:extLst>
                <a:ext uri="{FF2B5EF4-FFF2-40B4-BE49-F238E27FC236}">
                  <a16:creationId xmlns:a16="http://schemas.microsoft.com/office/drawing/2014/main" id="{058B1E64-D80E-44C8-A42C-B5206B8C3090}"/>
                </a:ext>
              </a:extLst>
            </p:cNvPr>
            <p:cNvSpPr>
              <a:spLocks/>
            </p:cNvSpPr>
            <p:nvPr/>
          </p:nvSpPr>
          <p:spPr bwMode="auto">
            <a:xfrm>
              <a:off x="599" y="3653"/>
              <a:ext cx="2" cy="32"/>
            </a:xfrm>
            <a:custGeom>
              <a:avLst/>
              <a:gdLst>
                <a:gd name="T0" fmla="*/ 0 w 11"/>
                <a:gd name="T1" fmla="*/ 160 h 160"/>
                <a:gd name="T2" fmla="*/ 11 w 11"/>
                <a:gd name="T3" fmla="*/ 160 h 160"/>
                <a:gd name="T4" fmla="*/ 11 w 11"/>
                <a:gd name="T5" fmla="*/ 0 h 160"/>
                <a:gd name="T6" fmla="*/ 0 w 11"/>
                <a:gd name="T7" fmla="*/ 160 h 160"/>
                <a:gd name="T8" fmla="*/ 0 60000 65536"/>
                <a:gd name="T9" fmla="*/ 0 60000 65536"/>
                <a:gd name="T10" fmla="*/ 0 60000 65536"/>
                <a:gd name="T11" fmla="*/ 0 60000 65536"/>
                <a:gd name="T12" fmla="*/ 0 w 11"/>
                <a:gd name="T13" fmla="*/ 0 h 160"/>
                <a:gd name="T14" fmla="*/ 11 w 11"/>
                <a:gd name="T15" fmla="*/ 160 h 160"/>
              </a:gdLst>
              <a:ahLst/>
              <a:cxnLst>
                <a:cxn ang="T8">
                  <a:pos x="T0" y="T1"/>
                </a:cxn>
                <a:cxn ang="T9">
                  <a:pos x="T2" y="T3"/>
                </a:cxn>
                <a:cxn ang="T10">
                  <a:pos x="T4" y="T5"/>
                </a:cxn>
                <a:cxn ang="T11">
                  <a:pos x="T6" y="T7"/>
                </a:cxn>
              </a:cxnLst>
              <a:rect l="T12" t="T13" r="T14" b="T15"/>
              <a:pathLst>
                <a:path w="11" h="160">
                  <a:moveTo>
                    <a:pt x="0" y="160"/>
                  </a:moveTo>
                  <a:lnTo>
                    <a:pt x="11" y="160"/>
                  </a:lnTo>
                  <a:lnTo>
                    <a:pt x="11" y="0"/>
                  </a:lnTo>
                  <a:lnTo>
                    <a:pt x="0" y="160"/>
                  </a:lnTo>
                  <a:close/>
                </a:path>
              </a:pathLst>
            </a:custGeom>
            <a:solidFill>
              <a:srgbClr val="000000"/>
            </a:solidFill>
            <a:ln w="9525">
              <a:noFill/>
              <a:round/>
              <a:headEnd/>
              <a:tailEnd/>
            </a:ln>
          </p:spPr>
          <p:txBody>
            <a:bodyPr/>
            <a:lstStyle/>
            <a:p>
              <a:endParaRPr lang="en-US"/>
            </a:p>
          </p:txBody>
        </p:sp>
        <p:sp>
          <p:nvSpPr>
            <p:cNvPr id="492" name="Freeform 490">
              <a:extLst>
                <a:ext uri="{FF2B5EF4-FFF2-40B4-BE49-F238E27FC236}">
                  <a16:creationId xmlns:a16="http://schemas.microsoft.com/office/drawing/2014/main" id="{784BB323-1CDD-4174-99FE-54DBD8523FEA}"/>
                </a:ext>
              </a:extLst>
            </p:cNvPr>
            <p:cNvSpPr>
              <a:spLocks/>
            </p:cNvSpPr>
            <p:nvPr/>
          </p:nvSpPr>
          <p:spPr bwMode="auto">
            <a:xfrm>
              <a:off x="599" y="3653"/>
              <a:ext cx="2" cy="32"/>
            </a:xfrm>
            <a:custGeom>
              <a:avLst/>
              <a:gdLst>
                <a:gd name="T0" fmla="*/ 0 w 11"/>
                <a:gd name="T1" fmla="*/ 160 h 160"/>
                <a:gd name="T2" fmla="*/ 11 w 11"/>
                <a:gd name="T3" fmla="*/ 160 h 160"/>
                <a:gd name="T4" fmla="*/ 11 w 11"/>
                <a:gd name="T5" fmla="*/ 0 h 160"/>
                <a:gd name="T6" fmla="*/ 0 w 11"/>
                <a:gd name="T7" fmla="*/ 160 h 160"/>
                <a:gd name="T8" fmla="*/ 0 60000 65536"/>
                <a:gd name="T9" fmla="*/ 0 60000 65536"/>
                <a:gd name="T10" fmla="*/ 0 60000 65536"/>
                <a:gd name="T11" fmla="*/ 0 60000 65536"/>
                <a:gd name="T12" fmla="*/ 0 w 11"/>
                <a:gd name="T13" fmla="*/ 0 h 160"/>
                <a:gd name="T14" fmla="*/ 11 w 11"/>
                <a:gd name="T15" fmla="*/ 160 h 160"/>
              </a:gdLst>
              <a:ahLst/>
              <a:cxnLst>
                <a:cxn ang="T8">
                  <a:pos x="T0" y="T1"/>
                </a:cxn>
                <a:cxn ang="T9">
                  <a:pos x="T2" y="T3"/>
                </a:cxn>
                <a:cxn ang="T10">
                  <a:pos x="T4" y="T5"/>
                </a:cxn>
                <a:cxn ang="T11">
                  <a:pos x="T6" y="T7"/>
                </a:cxn>
              </a:cxnLst>
              <a:rect l="T12" t="T13" r="T14" b="T15"/>
              <a:pathLst>
                <a:path w="11" h="160">
                  <a:moveTo>
                    <a:pt x="0" y="160"/>
                  </a:moveTo>
                  <a:lnTo>
                    <a:pt x="11" y="160"/>
                  </a:lnTo>
                  <a:lnTo>
                    <a:pt x="11" y="0"/>
                  </a:lnTo>
                  <a:lnTo>
                    <a:pt x="0" y="160"/>
                  </a:lnTo>
                </a:path>
              </a:pathLst>
            </a:custGeom>
            <a:noFill/>
            <a:ln w="0">
              <a:solidFill>
                <a:srgbClr val="000000"/>
              </a:solidFill>
              <a:prstDash val="solid"/>
              <a:round/>
              <a:headEnd/>
              <a:tailEnd/>
            </a:ln>
          </p:spPr>
          <p:txBody>
            <a:bodyPr/>
            <a:lstStyle/>
            <a:p>
              <a:endParaRPr lang="en-US"/>
            </a:p>
          </p:txBody>
        </p:sp>
        <p:sp>
          <p:nvSpPr>
            <p:cNvPr id="493" name="Freeform 491">
              <a:extLst>
                <a:ext uri="{FF2B5EF4-FFF2-40B4-BE49-F238E27FC236}">
                  <a16:creationId xmlns:a16="http://schemas.microsoft.com/office/drawing/2014/main" id="{6B5E9FC2-8441-4542-97DB-826F88E71A68}"/>
                </a:ext>
              </a:extLst>
            </p:cNvPr>
            <p:cNvSpPr>
              <a:spLocks/>
            </p:cNvSpPr>
            <p:nvPr/>
          </p:nvSpPr>
          <p:spPr bwMode="auto">
            <a:xfrm>
              <a:off x="601" y="3653"/>
              <a:ext cx="2" cy="32"/>
            </a:xfrm>
            <a:custGeom>
              <a:avLst/>
              <a:gdLst>
                <a:gd name="T0" fmla="*/ 0 w 13"/>
                <a:gd name="T1" fmla="*/ 160 h 160"/>
                <a:gd name="T2" fmla="*/ 13 w 13"/>
                <a:gd name="T3" fmla="*/ 160 h 160"/>
                <a:gd name="T4" fmla="*/ 0 w 13"/>
                <a:gd name="T5" fmla="*/ 0 h 160"/>
                <a:gd name="T6" fmla="*/ 0 w 13"/>
                <a:gd name="T7" fmla="*/ 160 h 160"/>
                <a:gd name="T8" fmla="*/ 0 60000 65536"/>
                <a:gd name="T9" fmla="*/ 0 60000 65536"/>
                <a:gd name="T10" fmla="*/ 0 60000 65536"/>
                <a:gd name="T11" fmla="*/ 0 60000 65536"/>
                <a:gd name="T12" fmla="*/ 0 w 13"/>
                <a:gd name="T13" fmla="*/ 0 h 160"/>
                <a:gd name="T14" fmla="*/ 13 w 13"/>
                <a:gd name="T15" fmla="*/ 160 h 160"/>
              </a:gdLst>
              <a:ahLst/>
              <a:cxnLst>
                <a:cxn ang="T8">
                  <a:pos x="T0" y="T1"/>
                </a:cxn>
                <a:cxn ang="T9">
                  <a:pos x="T2" y="T3"/>
                </a:cxn>
                <a:cxn ang="T10">
                  <a:pos x="T4" y="T5"/>
                </a:cxn>
                <a:cxn ang="T11">
                  <a:pos x="T6" y="T7"/>
                </a:cxn>
              </a:cxnLst>
              <a:rect l="T12" t="T13" r="T14" b="T15"/>
              <a:pathLst>
                <a:path w="13" h="160">
                  <a:moveTo>
                    <a:pt x="0" y="160"/>
                  </a:moveTo>
                  <a:lnTo>
                    <a:pt x="13" y="160"/>
                  </a:lnTo>
                  <a:lnTo>
                    <a:pt x="0" y="0"/>
                  </a:lnTo>
                  <a:lnTo>
                    <a:pt x="0" y="160"/>
                  </a:lnTo>
                  <a:close/>
                </a:path>
              </a:pathLst>
            </a:custGeom>
            <a:solidFill>
              <a:srgbClr val="000000"/>
            </a:solidFill>
            <a:ln w="9525">
              <a:noFill/>
              <a:round/>
              <a:headEnd/>
              <a:tailEnd/>
            </a:ln>
          </p:spPr>
          <p:txBody>
            <a:bodyPr/>
            <a:lstStyle/>
            <a:p>
              <a:endParaRPr lang="en-US"/>
            </a:p>
          </p:txBody>
        </p:sp>
        <p:sp>
          <p:nvSpPr>
            <p:cNvPr id="494" name="Freeform 492">
              <a:extLst>
                <a:ext uri="{FF2B5EF4-FFF2-40B4-BE49-F238E27FC236}">
                  <a16:creationId xmlns:a16="http://schemas.microsoft.com/office/drawing/2014/main" id="{BE98BEF1-1322-4D57-A5B6-9658A3B1D3DD}"/>
                </a:ext>
              </a:extLst>
            </p:cNvPr>
            <p:cNvSpPr>
              <a:spLocks/>
            </p:cNvSpPr>
            <p:nvPr/>
          </p:nvSpPr>
          <p:spPr bwMode="auto">
            <a:xfrm>
              <a:off x="601" y="3653"/>
              <a:ext cx="2" cy="32"/>
            </a:xfrm>
            <a:custGeom>
              <a:avLst/>
              <a:gdLst>
                <a:gd name="T0" fmla="*/ 0 w 13"/>
                <a:gd name="T1" fmla="*/ 160 h 160"/>
                <a:gd name="T2" fmla="*/ 13 w 13"/>
                <a:gd name="T3" fmla="*/ 160 h 160"/>
                <a:gd name="T4" fmla="*/ 0 w 13"/>
                <a:gd name="T5" fmla="*/ 0 h 160"/>
                <a:gd name="T6" fmla="*/ 0 w 13"/>
                <a:gd name="T7" fmla="*/ 160 h 160"/>
                <a:gd name="T8" fmla="*/ 0 60000 65536"/>
                <a:gd name="T9" fmla="*/ 0 60000 65536"/>
                <a:gd name="T10" fmla="*/ 0 60000 65536"/>
                <a:gd name="T11" fmla="*/ 0 60000 65536"/>
                <a:gd name="T12" fmla="*/ 0 w 13"/>
                <a:gd name="T13" fmla="*/ 0 h 160"/>
                <a:gd name="T14" fmla="*/ 13 w 13"/>
                <a:gd name="T15" fmla="*/ 160 h 160"/>
              </a:gdLst>
              <a:ahLst/>
              <a:cxnLst>
                <a:cxn ang="T8">
                  <a:pos x="T0" y="T1"/>
                </a:cxn>
                <a:cxn ang="T9">
                  <a:pos x="T2" y="T3"/>
                </a:cxn>
                <a:cxn ang="T10">
                  <a:pos x="T4" y="T5"/>
                </a:cxn>
                <a:cxn ang="T11">
                  <a:pos x="T6" y="T7"/>
                </a:cxn>
              </a:cxnLst>
              <a:rect l="T12" t="T13" r="T14" b="T15"/>
              <a:pathLst>
                <a:path w="13" h="160">
                  <a:moveTo>
                    <a:pt x="0" y="160"/>
                  </a:moveTo>
                  <a:lnTo>
                    <a:pt x="13" y="160"/>
                  </a:lnTo>
                  <a:lnTo>
                    <a:pt x="0" y="0"/>
                  </a:lnTo>
                  <a:lnTo>
                    <a:pt x="0" y="160"/>
                  </a:lnTo>
                </a:path>
              </a:pathLst>
            </a:custGeom>
            <a:noFill/>
            <a:ln w="0">
              <a:solidFill>
                <a:srgbClr val="000000"/>
              </a:solidFill>
              <a:prstDash val="solid"/>
              <a:round/>
              <a:headEnd/>
              <a:tailEnd/>
            </a:ln>
          </p:spPr>
          <p:txBody>
            <a:bodyPr/>
            <a:lstStyle/>
            <a:p>
              <a:endParaRPr lang="en-US"/>
            </a:p>
          </p:txBody>
        </p:sp>
        <p:sp>
          <p:nvSpPr>
            <p:cNvPr id="495" name="Freeform 493">
              <a:extLst>
                <a:ext uri="{FF2B5EF4-FFF2-40B4-BE49-F238E27FC236}">
                  <a16:creationId xmlns:a16="http://schemas.microsoft.com/office/drawing/2014/main" id="{4D86A7D9-2C25-4A77-8813-35695ED33CD6}"/>
                </a:ext>
              </a:extLst>
            </p:cNvPr>
            <p:cNvSpPr>
              <a:spLocks/>
            </p:cNvSpPr>
            <p:nvPr/>
          </p:nvSpPr>
          <p:spPr bwMode="auto">
            <a:xfrm>
              <a:off x="601" y="3653"/>
              <a:ext cx="4" cy="32"/>
            </a:xfrm>
            <a:custGeom>
              <a:avLst/>
              <a:gdLst>
                <a:gd name="T0" fmla="*/ 13 w 24"/>
                <a:gd name="T1" fmla="*/ 160 h 160"/>
                <a:gd name="T2" fmla="*/ 24 w 24"/>
                <a:gd name="T3" fmla="*/ 158 h 160"/>
                <a:gd name="T4" fmla="*/ 0 w 24"/>
                <a:gd name="T5" fmla="*/ 0 h 160"/>
                <a:gd name="T6" fmla="*/ 13 w 24"/>
                <a:gd name="T7" fmla="*/ 160 h 160"/>
                <a:gd name="T8" fmla="*/ 0 60000 65536"/>
                <a:gd name="T9" fmla="*/ 0 60000 65536"/>
                <a:gd name="T10" fmla="*/ 0 60000 65536"/>
                <a:gd name="T11" fmla="*/ 0 60000 65536"/>
                <a:gd name="T12" fmla="*/ 0 w 24"/>
                <a:gd name="T13" fmla="*/ 0 h 160"/>
                <a:gd name="T14" fmla="*/ 24 w 24"/>
                <a:gd name="T15" fmla="*/ 160 h 160"/>
              </a:gdLst>
              <a:ahLst/>
              <a:cxnLst>
                <a:cxn ang="T8">
                  <a:pos x="T0" y="T1"/>
                </a:cxn>
                <a:cxn ang="T9">
                  <a:pos x="T2" y="T3"/>
                </a:cxn>
                <a:cxn ang="T10">
                  <a:pos x="T4" y="T5"/>
                </a:cxn>
                <a:cxn ang="T11">
                  <a:pos x="T6" y="T7"/>
                </a:cxn>
              </a:cxnLst>
              <a:rect l="T12" t="T13" r="T14" b="T15"/>
              <a:pathLst>
                <a:path w="24" h="160">
                  <a:moveTo>
                    <a:pt x="13" y="160"/>
                  </a:moveTo>
                  <a:lnTo>
                    <a:pt x="24" y="158"/>
                  </a:lnTo>
                  <a:lnTo>
                    <a:pt x="0" y="0"/>
                  </a:lnTo>
                  <a:lnTo>
                    <a:pt x="13" y="160"/>
                  </a:lnTo>
                  <a:close/>
                </a:path>
              </a:pathLst>
            </a:custGeom>
            <a:solidFill>
              <a:srgbClr val="000000"/>
            </a:solidFill>
            <a:ln w="9525">
              <a:noFill/>
              <a:round/>
              <a:headEnd/>
              <a:tailEnd/>
            </a:ln>
          </p:spPr>
          <p:txBody>
            <a:bodyPr/>
            <a:lstStyle/>
            <a:p>
              <a:endParaRPr lang="en-US"/>
            </a:p>
          </p:txBody>
        </p:sp>
        <p:sp>
          <p:nvSpPr>
            <p:cNvPr id="496" name="Freeform 494">
              <a:extLst>
                <a:ext uri="{FF2B5EF4-FFF2-40B4-BE49-F238E27FC236}">
                  <a16:creationId xmlns:a16="http://schemas.microsoft.com/office/drawing/2014/main" id="{BA0B83CD-1CF0-434A-994A-B6C2952034F6}"/>
                </a:ext>
              </a:extLst>
            </p:cNvPr>
            <p:cNvSpPr>
              <a:spLocks/>
            </p:cNvSpPr>
            <p:nvPr/>
          </p:nvSpPr>
          <p:spPr bwMode="auto">
            <a:xfrm>
              <a:off x="601" y="3653"/>
              <a:ext cx="4" cy="32"/>
            </a:xfrm>
            <a:custGeom>
              <a:avLst/>
              <a:gdLst>
                <a:gd name="T0" fmla="*/ 13 w 24"/>
                <a:gd name="T1" fmla="*/ 160 h 160"/>
                <a:gd name="T2" fmla="*/ 24 w 24"/>
                <a:gd name="T3" fmla="*/ 158 h 160"/>
                <a:gd name="T4" fmla="*/ 0 w 24"/>
                <a:gd name="T5" fmla="*/ 0 h 160"/>
                <a:gd name="T6" fmla="*/ 13 w 24"/>
                <a:gd name="T7" fmla="*/ 160 h 160"/>
                <a:gd name="T8" fmla="*/ 0 60000 65536"/>
                <a:gd name="T9" fmla="*/ 0 60000 65536"/>
                <a:gd name="T10" fmla="*/ 0 60000 65536"/>
                <a:gd name="T11" fmla="*/ 0 60000 65536"/>
                <a:gd name="T12" fmla="*/ 0 w 24"/>
                <a:gd name="T13" fmla="*/ 0 h 160"/>
                <a:gd name="T14" fmla="*/ 24 w 24"/>
                <a:gd name="T15" fmla="*/ 160 h 160"/>
              </a:gdLst>
              <a:ahLst/>
              <a:cxnLst>
                <a:cxn ang="T8">
                  <a:pos x="T0" y="T1"/>
                </a:cxn>
                <a:cxn ang="T9">
                  <a:pos x="T2" y="T3"/>
                </a:cxn>
                <a:cxn ang="T10">
                  <a:pos x="T4" y="T5"/>
                </a:cxn>
                <a:cxn ang="T11">
                  <a:pos x="T6" y="T7"/>
                </a:cxn>
              </a:cxnLst>
              <a:rect l="T12" t="T13" r="T14" b="T15"/>
              <a:pathLst>
                <a:path w="24" h="160">
                  <a:moveTo>
                    <a:pt x="13" y="160"/>
                  </a:moveTo>
                  <a:lnTo>
                    <a:pt x="24" y="158"/>
                  </a:lnTo>
                  <a:lnTo>
                    <a:pt x="0" y="0"/>
                  </a:lnTo>
                  <a:lnTo>
                    <a:pt x="13" y="160"/>
                  </a:lnTo>
                </a:path>
              </a:pathLst>
            </a:custGeom>
            <a:noFill/>
            <a:ln w="0">
              <a:solidFill>
                <a:srgbClr val="000000"/>
              </a:solidFill>
              <a:prstDash val="solid"/>
              <a:round/>
              <a:headEnd/>
              <a:tailEnd/>
            </a:ln>
          </p:spPr>
          <p:txBody>
            <a:bodyPr/>
            <a:lstStyle/>
            <a:p>
              <a:endParaRPr lang="en-US"/>
            </a:p>
          </p:txBody>
        </p:sp>
        <p:sp>
          <p:nvSpPr>
            <p:cNvPr id="497" name="Freeform 495">
              <a:extLst>
                <a:ext uri="{FF2B5EF4-FFF2-40B4-BE49-F238E27FC236}">
                  <a16:creationId xmlns:a16="http://schemas.microsoft.com/office/drawing/2014/main" id="{55DCD085-0E4E-48AF-885D-28A20F836EE9}"/>
                </a:ext>
              </a:extLst>
            </p:cNvPr>
            <p:cNvSpPr>
              <a:spLocks/>
            </p:cNvSpPr>
            <p:nvPr/>
          </p:nvSpPr>
          <p:spPr bwMode="auto">
            <a:xfrm>
              <a:off x="601" y="3653"/>
              <a:ext cx="6" cy="32"/>
            </a:xfrm>
            <a:custGeom>
              <a:avLst/>
              <a:gdLst>
                <a:gd name="T0" fmla="*/ 24 w 35"/>
                <a:gd name="T1" fmla="*/ 158 h 158"/>
                <a:gd name="T2" fmla="*/ 35 w 35"/>
                <a:gd name="T3" fmla="*/ 155 h 158"/>
                <a:gd name="T4" fmla="*/ 0 w 35"/>
                <a:gd name="T5" fmla="*/ 0 h 158"/>
                <a:gd name="T6" fmla="*/ 24 w 35"/>
                <a:gd name="T7" fmla="*/ 158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24" y="158"/>
                  </a:moveTo>
                  <a:lnTo>
                    <a:pt x="35" y="155"/>
                  </a:lnTo>
                  <a:lnTo>
                    <a:pt x="0" y="0"/>
                  </a:lnTo>
                  <a:lnTo>
                    <a:pt x="24" y="158"/>
                  </a:lnTo>
                  <a:close/>
                </a:path>
              </a:pathLst>
            </a:custGeom>
            <a:solidFill>
              <a:srgbClr val="000000"/>
            </a:solidFill>
            <a:ln w="9525">
              <a:noFill/>
              <a:round/>
              <a:headEnd/>
              <a:tailEnd/>
            </a:ln>
          </p:spPr>
          <p:txBody>
            <a:bodyPr/>
            <a:lstStyle/>
            <a:p>
              <a:endParaRPr lang="en-US"/>
            </a:p>
          </p:txBody>
        </p:sp>
        <p:sp>
          <p:nvSpPr>
            <p:cNvPr id="498" name="Freeform 496">
              <a:extLst>
                <a:ext uri="{FF2B5EF4-FFF2-40B4-BE49-F238E27FC236}">
                  <a16:creationId xmlns:a16="http://schemas.microsoft.com/office/drawing/2014/main" id="{232BB961-7731-4561-B4B2-8E53C6A8F23D}"/>
                </a:ext>
              </a:extLst>
            </p:cNvPr>
            <p:cNvSpPr>
              <a:spLocks/>
            </p:cNvSpPr>
            <p:nvPr/>
          </p:nvSpPr>
          <p:spPr bwMode="auto">
            <a:xfrm>
              <a:off x="601" y="3653"/>
              <a:ext cx="6" cy="32"/>
            </a:xfrm>
            <a:custGeom>
              <a:avLst/>
              <a:gdLst>
                <a:gd name="T0" fmla="*/ 24 w 35"/>
                <a:gd name="T1" fmla="*/ 158 h 158"/>
                <a:gd name="T2" fmla="*/ 35 w 35"/>
                <a:gd name="T3" fmla="*/ 155 h 158"/>
                <a:gd name="T4" fmla="*/ 0 w 35"/>
                <a:gd name="T5" fmla="*/ 0 h 158"/>
                <a:gd name="T6" fmla="*/ 24 w 35"/>
                <a:gd name="T7" fmla="*/ 158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24" y="158"/>
                  </a:moveTo>
                  <a:lnTo>
                    <a:pt x="35" y="155"/>
                  </a:lnTo>
                  <a:lnTo>
                    <a:pt x="0" y="0"/>
                  </a:lnTo>
                  <a:lnTo>
                    <a:pt x="24" y="158"/>
                  </a:lnTo>
                </a:path>
              </a:pathLst>
            </a:custGeom>
            <a:noFill/>
            <a:ln w="0">
              <a:solidFill>
                <a:srgbClr val="000000"/>
              </a:solidFill>
              <a:prstDash val="solid"/>
              <a:round/>
              <a:headEnd/>
              <a:tailEnd/>
            </a:ln>
          </p:spPr>
          <p:txBody>
            <a:bodyPr/>
            <a:lstStyle/>
            <a:p>
              <a:endParaRPr lang="en-US"/>
            </a:p>
          </p:txBody>
        </p:sp>
        <p:sp>
          <p:nvSpPr>
            <p:cNvPr id="499" name="Freeform 497">
              <a:extLst>
                <a:ext uri="{FF2B5EF4-FFF2-40B4-BE49-F238E27FC236}">
                  <a16:creationId xmlns:a16="http://schemas.microsoft.com/office/drawing/2014/main" id="{B591FE3B-A020-433D-89CA-1A9DAD53F8F6}"/>
                </a:ext>
              </a:extLst>
            </p:cNvPr>
            <p:cNvSpPr>
              <a:spLocks/>
            </p:cNvSpPr>
            <p:nvPr/>
          </p:nvSpPr>
          <p:spPr bwMode="auto">
            <a:xfrm>
              <a:off x="601" y="3653"/>
              <a:ext cx="8" cy="31"/>
            </a:xfrm>
            <a:custGeom>
              <a:avLst/>
              <a:gdLst>
                <a:gd name="T0" fmla="*/ 35 w 47"/>
                <a:gd name="T1" fmla="*/ 155 h 155"/>
                <a:gd name="T2" fmla="*/ 47 w 47"/>
                <a:gd name="T3" fmla="*/ 152 h 155"/>
                <a:gd name="T4" fmla="*/ 0 w 47"/>
                <a:gd name="T5" fmla="*/ 0 h 155"/>
                <a:gd name="T6" fmla="*/ 35 w 47"/>
                <a:gd name="T7" fmla="*/ 155 h 155"/>
                <a:gd name="T8" fmla="*/ 0 60000 65536"/>
                <a:gd name="T9" fmla="*/ 0 60000 65536"/>
                <a:gd name="T10" fmla="*/ 0 60000 65536"/>
                <a:gd name="T11" fmla="*/ 0 60000 65536"/>
                <a:gd name="T12" fmla="*/ 0 w 47"/>
                <a:gd name="T13" fmla="*/ 0 h 155"/>
                <a:gd name="T14" fmla="*/ 47 w 47"/>
                <a:gd name="T15" fmla="*/ 155 h 155"/>
              </a:gdLst>
              <a:ahLst/>
              <a:cxnLst>
                <a:cxn ang="T8">
                  <a:pos x="T0" y="T1"/>
                </a:cxn>
                <a:cxn ang="T9">
                  <a:pos x="T2" y="T3"/>
                </a:cxn>
                <a:cxn ang="T10">
                  <a:pos x="T4" y="T5"/>
                </a:cxn>
                <a:cxn ang="T11">
                  <a:pos x="T6" y="T7"/>
                </a:cxn>
              </a:cxnLst>
              <a:rect l="T12" t="T13" r="T14" b="T15"/>
              <a:pathLst>
                <a:path w="47" h="155">
                  <a:moveTo>
                    <a:pt x="35" y="155"/>
                  </a:moveTo>
                  <a:lnTo>
                    <a:pt x="47" y="152"/>
                  </a:lnTo>
                  <a:lnTo>
                    <a:pt x="0" y="0"/>
                  </a:lnTo>
                  <a:lnTo>
                    <a:pt x="35" y="155"/>
                  </a:lnTo>
                  <a:close/>
                </a:path>
              </a:pathLst>
            </a:custGeom>
            <a:solidFill>
              <a:srgbClr val="000000"/>
            </a:solidFill>
            <a:ln w="9525">
              <a:noFill/>
              <a:round/>
              <a:headEnd/>
              <a:tailEnd/>
            </a:ln>
          </p:spPr>
          <p:txBody>
            <a:bodyPr/>
            <a:lstStyle/>
            <a:p>
              <a:endParaRPr lang="en-US"/>
            </a:p>
          </p:txBody>
        </p:sp>
        <p:sp>
          <p:nvSpPr>
            <p:cNvPr id="500" name="Freeform 498">
              <a:extLst>
                <a:ext uri="{FF2B5EF4-FFF2-40B4-BE49-F238E27FC236}">
                  <a16:creationId xmlns:a16="http://schemas.microsoft.com/office/drawing/2014/main" id="{075C02C0-8494-4FCA-B965-236BE2A75601}"/>
                </a:ext>
              </a:extLst>
            </p:cNvPr>
            <p:cNvSpPr>
              <a:spLocks/>
            </p:cNvSpPr>
            <p:nvPr/>
          </p:nvSpPr>
          <p:spPr bwMode="auto">
            <a:xfrm>
              <a:off x="601" y="3653"/>
              <a:ext cx="8" cy="31"/>
            </a:xfrm>
            <a:custGeom>
              <a:avLst/>
              <a:gdLst>
                <a:gd name="T0" fmla="*/ 35 w 47"/>
                <a:gd name="T1" fmla="*/ 155 h 155"/>
                <a:gd name="T2" fmla="*/ 47 w 47"/>
                <a:gd name="T3" fmla="*/ 152 h 155"/>
                <a:gd name="T4" fmla="*/ 0 w 47"/>
                <a:gd name="T5" fmla="*/ 0 h 155"/>
                <a:gd name="T6" fmla="*/ 35 w 47"/>
                <a:gd name="T7" fmla="*/ 155 h 155"/>
                <a:gd name="T8" fmla="*/ 0 60000 65536"/>
                <a:gd name="T9" fmla="*/ 0 60000 65536"/>
                <a:gd name="T10" fmla="*/ 0 60000 65536"/>
                <a:gd name="T11" fmla="*/ 0 60000 65536"/>
                <a:gd name="T12" fmla="*/ 0 w 47"/>
                <a:gd name="T13" fmla="*/ 0 h 155"/>
                <a:gd name="T14" fmla="*/ 47 w 47"/>
                <a:gd name="T15" fmla="*/ 155 h 155"/>
              </a:gdLst>
              <a:ahLst/>
              <a:cxnLst>
                <a:cxn ang="T8">
                  <a:pos x="T0" y="T1"/>
                </a:cxn>
                <a:cxn ang="T9">
                  <a:pos x="T2" y="T3"/>
                </a:cxn>
                <a:cxn ang="T10">
                  <a:pos x="T4" y="T5"/>
                </a:cxn>
                <a:cxn ang="T11">
                  <a:pos x="T6" y="T7"/>
                </a:cxn>
              </a:cxnLst>
              <a:rect l="T12" t="T13" r="T14" b="T15"/>
              <a:pathLst>
                <a:path w="47" h="155">
                  <a:moveTo>
                    <a:pt x="35" y="155"/>
                  </a:moveTo>
                  <a:lnTo>
                    <a:pt x="47" y="152"/>
                  </a:lnTo>
                  <a:lnTo>
                    <a:pt x="0" y="0"/>
                  </a:lnTo>
                  <a:lnTo>
                    <a:pt x="35" y="155"/>
                  </a:lnTo>
                </a:path>
              </a:pathLst>
            </a:custGeom>
            <a:noFill/>
            <a:ln w="0">
              <a:solidFill>
                <a:srgbClr val="000000"/>
              </a:solidFill>
              <a:prstDash val="solid"/>
              <a:round/>
              <a:headEnd/>
              <a:tailEnd/>
            </a:ln>
          </p:spPr>
          <p:txBody>
            <a:bodyPr/>
            <a:lstStyle/>
            <a:p>
              <a:endParaRPr lang="en-US"/>
            </a:p>
          </p:txBody>
        </p:sp>
        <p:sp>
          <p:nvSpPr>
            <p:cNvPr id="501" name="Freeform 499">
              <a:extLst>
                <a:ext uri="{FF2B5EF4-FFF2-40B4-BE49-F238E27FC236}">
                  <a16:creationId xmlns:a16="http://schemas.microsoft.com/office/drawing/2014/main" id="{5E1675B6-E6DA-497B-88CD-3B4815BC961E}"/>
                </a:ext>
              </a:extLst>
            </p:cNvPr>
            <p:cNvSpPr>
              <a:spLocks/>
            </p:cNvSpPr>
            <p:nvPr/>
          </p:nvSpPr>
          <p:spPr bwMode="auto">
            <a:xfrm>
              <a:off x="601" y="3653"/>
              <a:ext cx="9" cy="30"/>
            </a:xfrm>
            <a:custGeom>
              <a:avLst/>
              <a:gdLst>
                <a:gd name="T0" fmla="*/ 47 w 58"/>
                <a:gd name="T1" fmla="*/ 152 h 152"/>
                <a:gd name="T2" fmla="*/ 58 w 58"/>
                <a:gd name="T3" fmla="*/ 147 h 152"/>
                <a:gd name="T4" fmla="*/ 0 w 58"/>
                <a:gd name="T5" fmla="*/ 0 h 152"/>
                <a:gd name="T6" fmla="*/ 47 w 58"/>
                <a:gd name="T7" fmla="*/ 152 h 152"/>
                <a:gd name="T8" fmla="*/ 0 60000 65536"/>
                <a:gd name="T9" fmla="*/ 0 60000 65536"/>
                <a:gd name="T10" fmla="*/ 0 60000 65536"/>
                <a:gd name="T11" fmla="*/ 0 60000 65536"/>
                <a:gd name="T12" fmla="*/ 0 w 58"/>
                <a:gd name="T13" fmla="*/ 0 h 152"/>
                <a:gd name="T14" fmla="*/ 58 w 58"/>
                <a:gd name="T15" fmla="*/ 152 h 152"/>
              </a:gdLst>
              <a:ahLst/>
              <a:cxnLst>
                <a:cxn ang="T8">
                  <a:pos x="T0" y="T1"/>
                </a:cxn>
                <a:cxn ang="T9">
                  <a:pos x="T2" y="T3"/>
                </a:cxn>
                <a:cxn ang="T10">
                  <a:pos x="T4" y="T5"/>
                </a:cxn>
                <a:cxn ang="T11">
                  <a:pos x="T6" y="T7"/>
                </a:cxn>
              </a:cxnLst>
              <a:rect l="T12" t="T13" r="T14" b="T15"/>
              <a:pathLst>
                <a:path w="58" h="152">
                  <a:moveTo>
                    <a:pt x="47" y="152"/>
                  </a:moveTo>
                  <a:lnTo>
                    <a:pt x="58" y="147"/>
                  </a:lnTo>
                  <a:lnTo>
                    <a:pt x="0" y="0"/>
                  </a:lnTo>
                  <a:lnTo>
                    <a:pt x="47" y="152"/>
                  </a:lnTo>
                  <a:close/>
                </a:path>
              </a:pathLst>
            </a:custGeom>
            <a:solidFill>
              <a:srgbClr val="000000"/>
            </a:solidFill>
            <a:ln w="9525">
              <a:noFill/>
              <a:round/>
              <a:headEnd/>
              <a:tailEnd/>
            </a:ln>
          </p:spPr>
          <p:txBody>
            <a:bodyPr/>
            <a:lstStyle/>
            <a:p>
              <a:endParaRPr lang="en-US"/>
            </a:p>
          </p:txBody>
        </p:sp>
        <p:sp>
          <p:nvSpPr>
            <p:cNvPr id="502" name="Freeform 500">
              <a:extLst>
                <a:ext uri="{FF2B5EF4-FFF2-40B4-BE49-F238E27FC236}">
                  <a16:creationId xmlns:a16="http://schemas.microsoft.com/office/drawing/2014/main" id="{AB0F0345-53C9-41D3-8F1B-EDDDA7E9CF4E}"/>
                </a:ext>
              </a:extLst>
            </p:cNvPr>
            <p:cNvSpPr>
              <a:spLocks/>
            </p:cNvSpPr>
            <p:nvPr/>
          </p:nvSpPr>
          <p:spPr bwMode="auto">
            <a:xfrm>
              <a:off x="601" y="3653"/>
              <a:ext cx="9" cy="30"/>
            </a:xfrm>
            <a:custGeom>
              <a:avLst/>
              <a:gdLst>
                <a:gd name="T0" fmla="*/ 47 w 58"/>
                <a:gd name="T1" fmla="*/ 152 h 152"/>
                <a:gd name="T2" fmla="*/ 58 w 58"/>
                <a:gd name="T3" fmla="*/ 147 h 152"/>
                <a:gd name="T4" fmla="*/ 0 w 58"/>
                <a:gd name="T5" fmla="*/ 0 h 152"/>
                <a:gd name="T6" fmla="*/ 47 w 58"/>
                <a:gd name="T7" fmla="*/ 152 h 152"/>
                <a:gd name="T8" fmla="*/ 0 60000 65536"/>
                <a:gd name="T9" fmla="*/ 0 60000 65536"/>
                <a:gd name="T10" fmla="*/ 0 60000 65536"/>
                <a:gd name="T11" fmla="*/ 0 60000 65536"/>
                <a:gd name="T12" fmla="*/ 0 w 58"/>
                <a:gd name="T13" fmla="*/ 0 h 152"/>
                <a:gd name="T14" fmla="*/ 58 w 58"/>
                <a:gd name="T15" fmla="*/ 152 h 152"/>
              </a:gdLst>
              <a:ahLst/>
              <a:cxnLst>
                <a:cxn ang="T8">
                  <a:pos x="T0" y="T1"/>
                </a:cxn>
                <a:cxn ang="T9">
                  <a:pos x="T2" y="T3"/>
                </a:cxn>
                <a:cxn ang="T10">
                  <a:pos x="T4" y="T5"/>
                </a:cxn>
                <a:cxn ang="T11">
                  <a:pos x="T6" y="T7"/>
                </a:cxn>
              </a:cxnLst>
              <a:rect l="T12" t="T13" r="T14" b="T15"/>
              <a:pathLst>
                <a:path w="58" h="152">
                  <a:moveTo>
                    <a:pt x="47" y="152"/>
                  </a:moveTo>
                  <a:lnTo>
                    <a:pt x="58" y="147"/>
                  </a:lnTo>
                  <a:lnTo>
                    <a:pt x="0" y="0"/>
                  </a:lnTo>
                  <a:lnTo>
                    <a:pt x="47" y="152"/>
                  </a:lnTo>
                </a:path>
              </a:pathLst>
            </a:custGeom>
            <a:noFill/>
            <a:ln w="0">
              <a:solidFill>
                <a:srgbClr val="000000"/>
              </a:solidFill>
              <a:prstDash val="solid"/>
              <a:round/>
              <a:headEnd/>
              <a:tailEnd/>
            </a:ln>
          </p:spPr>
          <p:txBody>
            <a:bodyPr/>
            <a:lstStyle/>
            <a:p>
              <a:endParaRPr lang="en-US"/>
            </a:p>
          </p:txBody>
        </p:sp>
        <p:sp>
          <p:nvSpPr>
            <p:cNvPr id="503" name="Freeform 501">
              <a:extLst>
                <a:ext uri="{FF2B5EF4-FFF2-40B4-BE49-F238E27FC236}">
                  <a16:creationId xmlns:a16="http://schemas.microsoft.com/office/drawing/2014/main" id="{FD8EC3C8-ED7B-4B91-A787-193758C31DF7}"/>
                </a:ext>
              </a:extLst>
            </p:cNvPr>
            <p:cNvSpPr>
              <a:spLocks/>
            </p:cNvSpPr>
            <p:nvPr/>
          </p:nvSpPr>
          <p:spPr bwMode="auto">
            <a:xfrm>
              <a:off x="601" y="3653"/>
              <a:ext cx="11" cy="29"/>
            </a:xfrm>
            <a:custGeom>
              <a:avLst/>
              <a:gdLst>
                <a:gd name="T0" fmla="*/ 58 w 68"/>
                <a:gd name="T1" fmla="*/ 147 h 147"/>
                <a:gd name="T2" fmla="*/ 68 w 68"/>
                <a:gd name="T3" fmla="*/ 141 h 147"/>
                <a:gd name="T4" fmla="*/ 0 w 68"/>
                <a:gd name="T5" fmla="*/ 0 h 147"/>
                <a:gd name="T6" fmla="*/ 58 w 68"/>
                <a:gd name="T7" fmla="*/ 147 h 147"/>
                <a:gd name="T8" fmla="*/ 0 60000 65536"/>
                <a:gd name="T9" fmla="*/ 0 60000 65536"/>
                <a:gd name="T10" fmla="*/ 0 60000 65536"/>
                <a:gd name="T11" fmla="*/ 0 60000 65536"/>
                <a:gd name="T12" fmla="*/ 0 w 68"/>
                <a:gd name="T13" fmla="*/ 0 h 147"/>
                <a:gd name="T14" fmla="*/ 68 w 68"/>
                <a:gd name="T15" fmla="*/ 147 h 147"/>
              </a:gdLst>
              <a:ahLst/>
              <a:cxnLst>
                <a:cxn ang="T8">
                  <a:pos x="T0" y="T1"/>
                </a:cxn>
                <a:cxn ang="T9">
                  <a:pos x="T2" y="T3"/>
                </a:cxn>
                <a:cxn ang="T10">
                  <a:pos x="T4" y="T5"/>
                </a:cxn>
                <a:cxn ang="T11">
                  <a:pos x="T6" y="T7"/>
                </a:cxn>
              </a:cxnLst>
              <a:rect l="T12" t="T13" r="T14" b="T15"/>
              <a:pathLst>
                <a:path w="68" h="147">
                  <a:moveTo>
                    <a:pt x="58" y="147"/>
                  </a:moveTo>
                  <a:lnTo>
                    <a:pt x="68" y="141"/>
                  </a:lnTo>
                  <a:lnTo>
                    <a:pt x="0" y="0"/>
                  </a:lnTo>
                  <a:lnTo>
                    <a:pt x="58" y="147"/>
                  </a:lnTo>
                  <a:close/>
                </a:path>
              </a:pathLst>
            </a:custGeom>
            <a:solidFill>
              <a:srgbClr val="000000"/>
            </a:solidFill>
            <a:ln w="9525">
              <a:noFill/>
              <a:round/>
              <a:headEnd/>
              <a:tailEnd/>
            </a:ln>
          </p:spPr>
          <p:txBody>
            <a:bodyPr/>
            <a:lstStyle/>
            <a:p>
              <a:endParaRPr lang="en-US"/>
            </a:p>
          </p:txBody>
        </p:sp>
        <p:sp>
          <p:nvSpPr>
            <p:cNvPr id="504" name="Freeform 502">
              <a:extLst>
                <a:ext uri="{FF2B5EF4-FFF2-40B4-BE49-F238E27FC236}">
                  <a16:creationId xmlns:a16="http://schemas.microsoft.com/office/drawing/2014/main" id="{57635467-5F45-4566-8886-B4CE16216026}"/>
                </a:ext>
              </a:extLst>
            </p:cNvPr>
            <p:cNvSpPr>
              <a:spLocks/>
            </p:cNvSpPr>
            <p:nvPr/>
          </p:nvSpPr>
          <p:spPr bwMode="auto">
            <a:xfrm>
              <a:off x="601" y="3653"/>
              <a:ext cx="11" cy="29"/>
            </a:xfrm>
            <a:custGeom>
              <a:avLst/>
              <a:gdLst>
                <a:gd name="T0" fmla="*/ 58 w 68"/>
                <a:gd name="T1" fmla="*/ 147 h 147"/>
                <a:gd name="T2" fmla="*/ 68 w 68"/>
                <a:gd name="T3" fmla="*/ 141 h 147"/>
                <a:gd name="T4" fmla="*/ 0 w 68"/>
                <a:gd name="T5" fmla="*/ 0 h 147"/>
                <a:gd name="T6" fmla="*/ 58 w 68"/>
                <a:gd name="T7" fmla="*/ 147 h 147"/>
                <a:gd name="T8" fmla="*/ 0 60000 65536"/>
                <a:gd name="T9" fmla="*/ 0 60000 65536"/>
                <a:gd name="T10" fmla="*/ 0 60000 65536"/>
                <a:gd name="T11" fmla="*/ 0 60000 65536"/>
                <a:gd name="T12" fmla="*/ 0 w 68"/>
                <a:gd name="T13" fmla="*/ 0 h 147"/>
                <a:gd name="T14" fmla="*/ 68 w 68"/>
                <a:gd name="T15" fmla="*/ 147 h 147"/>
              </a:gdLst>
              <a:ahLst/>
              <a:cxnLst>
                <a:cxn ang="T8">
                  <a:pos x="T0" y="T1"/>
                </a:cxn>
                <a:cxn ang="T9">
                  <a:pos x="T2" y="T3"/>
                </a:cxn>
                <a:cxn ang="T10">
                  <a:pos x="T4" y="T5"/>
                </a:cxn>
                <a:cxn ang="T11">
                  <a:pos x="T6" y="T7"/>
                </a:cxn>
              </a:cxnLst>
              <a:rect l="T12" t="T13" r="T14" b="T15"/>
              <a:pathLst>
                <a:path w="68" h="147">
                  <a:moveTo>
                    <a:pt x="58" y="147"/>
                  </a:moveTo>
                  <a:lnTo>
                    <a:pt x="68" y="141"/>
                  </a:lnTo>
                  <a:lnTo>
                    <a:pt x="0" y="0"/>
                  </a:lnTo>
                  <a:lnTo>
                    <a:pt x="58" y="147"/>
                  </a:lnTo>
                </a:path>
              </a:pathLst>
            </a:custGeom>
            <a:noFill/>
            <a:ln w="0">
              <a:solidFill>
                <a:srgbClr val="000000"/>
              </a:solidFill>
              <a:prstDash val="solid"/>
              <a:round/>
              <a:headEnd/>
              <a:tailEnd/>
            </a:ln>
          </p:spPr>
          <p:txBody>
            <a:bodyPr/>
            <a:lstStyle/>
            <a:p>
              <a:endParaRPr lang="en-US"/>
            </a:p>
          </p:txBody>
        </p:sp>
        <p:sp>
          <p:nvSpPr>
            <p:cNvPr id="505" name="Freeform 503">
              <a:extLst>
                <a:ext uri="{FF2B5EF4-FFF2-40B4-BE49-F238E27FC236}">
                  <a16:creationId xmlns:a16="http://schemas.microsoft.com/office/drawing/2014/main" id="{48714E14-A866-45F5-8A79-CFA2B53712CC}"/>
                </a:ext>
              </a:extLst>
            </p:cNvPr>
            <p:cNvSpPr>
              <a:spLocks/>
            </p:cNvSpPr>
            <p:nvPr/>
          </p:nvSpPr>
          <p:spPr bwMode="auto">
            <a:xfrm>
              <a:off x="601" y="3653"/>
              <a:ext cx="13" cy="28"/>
            </a:xfrm>
            <a:custGeom>
              <a:avLst/>
              <a:gdLst>
                <a:gd name="T0" fmla="*/ 68 w 79"/>
                <a:gd name="T1" fmla="*/ 141 h 141"/>
                <a:gd name="T2" fmla="*/ 79 w 79"/>
                <a:gd name="T3" fmla="*/ 134 h 141"/>
                <a:gd name="T4" fmla="*/ 0 w 79"/>
                <a:gd name="T5" fmla="*/ 0 h 141"/>
                <a:gd name="T6" fmla="*/ 68 w 79"/>
                <a:gd name="T7" fmla="*/ 141 h 141"/>
                <a:gd name="T8" fmla="*/ 0 60000 65536"/>
                <a:gd name="T9" fmla="*/ 0 60000 65536"/>
                <a:gd name="T10" fmla="*/ 0 60000 65536"/>
                <a:gd name="T11" fmla="*/ 0 60000 65536"/>
                <a:gd name="T12" fmla="*/ 0 w 79"/>
                <a:gd name="T13" fmla="*/ 0 h 141"/>
                <a:gd name="T14" fmla="*/ 79 w 79"/>
                <a:gd name="T15" fmla="*/ 141 h 141"/>
              </a:gdLst>
              <a:ahLst/>
              <a:cxnLst>
                <a:cxn ang="T8">
                  <a:pos x="T0" y="T1"/>
                </a:cxn>
                <a:cxn ang="T9">
                  <a:pos x="T2" y="T3"/>
                </a:cxn>
                <a:cxn ang="T10">
                  <a:pos x="T4" y="T5"/>
                </a:cxn>
                <a:cxn ang="T11">
                  <a:pos x="T6" y="T7"/>
                </a:cxn>
              </a:cxnLst>
              <a:rect l="T12" t="T13" r="T14" b="T15"/>
              <a:pathLst>
                <a:path w="79" h="141">
                  <a:moveTo>
                    <a:pt x="68" y="141"/>
                  </a:moveTo>
                  <a:lnTo>
                    <a:pt x="79" y="134"/>
                  </a:lnTo>
                  <a:lnTo>
                    <a:pt x="0" y="0"/>
                  </a:lnTo>
                  <a:lnTo>
                    <a:pt x="68" y="141"/>
                  </a:lnTo>
                  <a:close/>
                </a:path>
              </a:pathLst>
            </a:custGeom>
            <a:solidFill>
              <a:srgbClr val="000000"/>
            </a:solidFill>
            <a:ln w="9525">
              <a:noFill/>
              <a:round/>
              <a:headEnd/>
              <a:tailEnd/>
            </a:ln>
          </p:spPr>
          <p:txBody>
            <a:bodyPr/>
            <a:lstStyle/>
            <a:p>
              <a:endParaRPr lang="en-US"/>
            </a:p>
          </p:txBody>
        </p:sp>
        <p:sp>
          <p:nvSpPr>
            <p:cNvPr id="506" name="Freeform 504">
              <a:extLst>
                <a:ext uri="{FF2B5EF4-FFF2-40B4-BE49-F238E27FC236}">
                  <a16:creationId xmlns:a16="http://schemas.microsoft.com/office/drawing/2014/main" id="{08871B3E-3F5E-482F-929E-BE487DD6B2F4}"/>
                </a:ext>
              </a:extLst>
            </p:cNvPr>
            <p:cNvSpPr>
              <a:spLocks/>
            </p:cNvSpPr>
            <p:nvPr/>
          </p:nvSpPr>
          <p:spPr bwMode="auto">
            <a:xfrm>
              <a:off x="601" y="3653"/>
              <a:ext cx="13" cy="28"/>
            </a:xfrm>
            <a:custGeom>
              <a:avLst/>
              <a:gdLst>
                <a:gd name="T0" fmla="*/ 68 w 79"/>
                <a:gd name="T1" fmla="*/ 141 h 141"/>
                <a:gd name="T2" fmla="*/ 79 w 79"/>
                <a:gd name="T3" fmla="*/ 134 h 141"/>
                <a:gd name="T4" fmla="*/ 0 w 79"/>
                <a:gd name="T5" fmla="*/ 0 h 141"/>
                <a:gd name="T6" fmla="*/ 68 w 79"/>
                <a:gd name="T7" fmla="*/ 141 h 141"/>
                <a:gd name="T8" fmla="*/ 0 60000 65536"/>
                <a:gd name="T9" fmla="*/ 0 60000 65536"/>
                <a:gd name="T10" fmla="*/ 0 60000 65536"/>
                <a:gd name="T11" fmla="*/ 0 60000 65536"/>
                <a:gd name="T12" fmla="*/ 0 w 79"/>
                <a:gd name="T13" fmla="*/ 0 h 141"/>
                <a:gd name="T14" fmla="*/ 79 w 79"/>
                <a:gd name="T15" fmla="*/ 141 h 141"/>
              </a:gdLst>
              <a:ahLst/>
              <a:cxnLst>
                <a:cxn ang="T8">
                  <a:pos x="T0" y="T1"/>
                </a:cxn>
                <a:cxn ang="T9">
                  <a:pos x="T2" y="T3"/>
                </a:cxn>
                <a:cxn ang="T10">
                  <a:pos x="T4" y="T5"/>
                </a:cxn>
                <a:cxn ang="T11">
                  <a:pos x="T6" y="T7"/>
                </a:cxn>
              </a:cxnLst>
              <a:rect l="T12" t="T13" r="T14" b="T15"/>
              <a:pathLst>
                <a:path w="79" h="141">
                  <a:moveTo>
                    <a:pt x="68" y="141"/>
                  </a:moveTo>
                  <a:lnTo>
                    <a:pt x="79" y="134"/>
                  </a:lnTo>
                  <a:lnTo>
                    <a:pt x="0" y="0"/>
                  </a:lnTo>
                  <a:lnTo>
                    <a:pt x="68" y="141"/>
                  </a:lnTo>
                </a:path>
              </a:pathLst>
            </a:custGeom>
            <a:noFill/>
            <a:ln w="0">
              <a:solidFill>
                <a:srgbClr val="000000"/>
              </a:solidFill>
              <a:prstDash val="solid"/>
              <a:round/>
              <a:headEnd/>
              <a:tailEnd/>
            </a:ln>
          </p:spPr>
          <p:txBody>
            <a:bodyPr/>
            <a:lstStyle/>
            <a:p>
              <a:endParaRPr lang="en-US"/>
            </a:p>
          </p:txBody>
        </p:sp>
        <p:sp>
          <p:nvSpPr>
            <p:cNvPr id="507" name="Freeform 505">
              <a:extLst>
                <a:ext uri="{FF2B5EF4-FFF2-40B4-BE49-F238E27FC236}">
                  <a16:creationId xmlns:a16="http://schemas.microsoft.com/office/drawing/2014/main" id="{75E5E520-6648-4BCB-8DC1-66CE9D7DFD50}"/>
                </a:ext>
              </a:extLst>
            </p:cNvPr>
            <p:cNvSpPr>
              <a:spLocks/>
            </p:cNvSpPr>
            <p:nvPr/>
          </p:nvSpPr>
          <p:spPr bwMode="auto">
            <a:xfrm>
              <a:off x="601" y="3653"/>
              <a:ext cx="15" cy="27"/>
            </a:xfrm>
            <a:custGeom>
              <a:avLst/>
              <a:gdLst>
                <a:gd name="T0" fmla="*/ 79 w 89"/>
                <a:gd name="T1" fmla="*/ 134 h 134"/>
                <a:gd name="T2" fmla="*/ 89 w 89"/>
                <a:gd name="T3" fmla="*/ 127 h 134"/>
                <a:gd name="T4" fmla="*/ 0 w 89"/>
                <a:gd name="T5" fmla="*/ 0 h 134"/>
                <a:gd name="T6" fmla="*/ 79 w 89"/>
                <a:gd name="T7" fmla="*/ 134 h 134"/>
                <a:gd name="T8" fmla="*/ 0 60000 65536"/>
                <a:gd name="T9" fmla="*/ 0 60000 65536"/>
                <a:gd name="T10" fmla="*/ 0 60000 65536"/>
                <a:gd name="T11" fmla="*/ 0 60000 65536"/>
                <a:gd name="T12" fmla="*/ 0 w 89"/>
                <a:gd name="T13" fmla="*/ 0 h 134"/>
                <a:gd name="T14" fmla="*/ 89 w 89"/>
                <a:gd name="T15" fmla="*/ 134 h 134"/>
              </a:gdLst>
              <a:ahLst/>
              <a:cxnLst>
                <a:cxn ang="T8">
                  <a:pos x="T0" y="T1"/>
                </a:cxn>
                <a:cxn ang="T9">
                  <a:pos x="T2" y="T3"/>
                </a:cxn>
                <a:cxn ang="T10">
                  <a:pos x="T4" y="T5"/>
                </a:cxn>
                <a:cxn ang="T11">
                  <a:pos x="T6" y="T7"/>
                </a:cxn>
              </a:cxnLst>
              <a:rect l="T12" t="T13" r="T14" b="T15"/>
              <a:pathLst>
                <a:path w="89" h="134">
                  <a:moveTo>
                    <a:pt x="79" y="134"/>
                  </a:moveTo>
                  <a:lnTo>
                    <a:pt x="89" y="127"/>
                  </a:lnTo>
                  <a:lnTo>
                    <a:pt x="0" y="0"/>
                  </a:lnTo>
                  <a:lnTo>
                    <a:pt x="79" y="134"/>
                  </a:lnTo>
                  <a:close/>
                </a:path>
              </a:pathLst>
            </a:custGeom>
            <a:solidFill>
              <a:srgbClr val="000000"/>
            </a:solidFill>
            <a:ln w="9525">
              <a:noFill/>
              <a:round/>
              <a:headEnd/>
              <a:tailEnd/>
            </a:ln>
          </p:spPr>
          <p:txBody>
            <a:bodyPr/>
            <a:lstStyle/>
            <a:p>
              <a:endParaRPr lang="en-US"/>
            </a:p>
          </p:txBody>
        </p:sp>
        <p:sp>
          <p:nvSpPr>
            <p:cNvPr id="508" name="Freeform 506">
              <a:extLst>
                <a:ext uri="{FF2B5EF4-FFF2-40B4-BE49-F238E27FC236}">
                  <a16:creationId xmlns:a16="http://schemas.microsoft.com/office/drawing/2014/main" id="{57704109-812D-4CA1-9CAD-5688EE20F364}"/>
                </a:ext>
              </a:extLst>
            </p:cNvPr>
            <p:cNvSpPr>
              <a:spLocks/>
            </p:cNvSpPr>
            <p:nvPr/>
          </p:nvSpPr>
          <p:spPr bwMode="auto">
            <a:xfrm>
              <a:off x="601" y="3653"/>
              <a:ext cx="15" cy="27"/>
            </a:xfrm>
            <a:custGeom>
              <a:avLst/>
              <a:gdLst>
                <a:gd name="T0" fmla="*/ 79 w 89"/>
                <a:gd name="T1" fmla="*/ 134 h 134"/>
                <a:gd name="T2" fmla="*/ 89 w 89"/>
                <a:gd name="T3" fmla="*/ 127 h 134"/>
                <a:gd name="T4" fmla="*/ 0 w 89"/>
                <a:gd name="T5" fmla="*/ 0 h 134"/>
                <a:gd name="T6" fmla="*/ 79 w 89"/>
                <a:gd name="T7" fmla="*/ 134 h 134"/>
                <a:gd name="T8" fmla="*/ 0 60000 65536"/>
                <a:gd name="T9" fmla="*/ 0 60000 65536"/>
                <a:gd name="T10" fmla="*/ 0 60000 65536"/>
                <a:gd name="T11" fmla="*/ 0 60000 65536"/>
                <a:gd name="T12" fmla="*/ 0 w 89"/>
                <a:gd name="T13" fmla="*/ 0 h 134"/>
                <a:gd name="T14" fmla="*/ 89 w 89"/>
                <a:gd name="T15" fmla="*/ 134 h 134"/>
              </a:gdLst>
              <a:ahLst/>
              <a:cxnLst>
                <a:cxn ang="T8">
                  <a:pos x="T0" y="T1"/>
                </a:cxn>
                <a:cxn ang="T9">
                  <a:pos x="T2" y="T3"/>
                </a:cxn>
                <a:cxn ang="T10">
                  <a:pos x="T4" y="T5"/>
                </a:cxn>
                <a:cxn ang="T11">
                  <a:pos x="T6" y="T7"/>
                </a:cxn>
              </a:cxnLst>
              <a:rect l="T12" t="T13" r="T14" b="T15"/>
              <a:pathLst>
                <a:path w="89" h="134">
                  <a:moveTo>
                    <a:pt x="79" y="134"/>
                  </a:moveTo>
                  <a:lnTo>
                    <a:pt x="89" y="127"/>
                  </a:lnTo>
                  <a:lnTo>
                    <a:pt x="0" y="0"/>
                  </a:lnTo>
                  <a:lnTo>
                    <a:pt x="79" y="134"/>
                  </a:lnTo>
                </a:path>
              </a:pathLst>
            </a:custGeom>
            <a:noFill/>
            <a:ln w="0">
              <a:solidFill>
                <a:srgbClr val="000000"/>
              </a:solidFill>
              <a:prstDash val="solid"/>
              <a:round/>
              <a:headEnd/>
              <a:tailEnd/>
            </a:ln>
          </p:spPr>
          <p:txBody>
            <a:bodyPr/>
            <a:lstStyle/>
            <a:p>
              <a:endParaRPr lang="en-US"/>
            </a:p>
          </p:txBody>
        </p:sp>
        <p:sp>
          <p:nvSpPr>
            <p:cNvPr id="509" name="Freeform 507">
              <a:extLst>
                <a:ext uri="{FF2B5EF4-FFF2-40B4-BE49-F238E27FC236}">
                  <a16:creationId xmlns:a16="http://schemas.microsoft.com/office/drawing/2014/main" id="{D7342B5A-1C44-4387-A8F2-508E7F4F305E}"/>
                </a:ext>
              </a:extLst>
            </p:cNvPr>
            <p:cNvSpPr>
              <a:spLocks/>
            </p:cNvSpPr>
            <p:nvPr/>
          </p:nvSpPr>
          <p:spPr bwMode="auto">
            <a:xfrm>
              <a:off x="601" y="3653"/>
              <a:ext cx="16" cy="25"/>
            </a:xfrm>
            <a:custGeom>
              <a:avLst/>
              <a:gdLst>
                <a:gd name="T0" fmla="*/ 89 w 97"/>
                <a:gd name="T1" fmla="*/ 127 h 127"/>
                <a:gd name="T2" fmla="*/ 97 w 97"/>
                <a:gd name="T3" fmla="*/ 118 h 127"/>
                <a:gd name="T4" fmla="*/ 0 w 97"/>
                <a:gd name="T5" fmla="*/ 0 h 127"/>
                <a:gd name="T6" fmla="*/ 89 w 97"/>
                <a:gd name="T7" fmla="*/ 127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89" y="127"/>
                  </a:moveTo>
                  <a:lnTo>
                    <a:pt x="97" y="118"/>
                  </a:lnTo>
                  <a:lnTo>
                    <a:pt x="0" y="0"/>
                  </a:lnTo>
                  <a:lnTo>
                    <a:pt x="89" y="127"/>
                  </a:lnTo>
                  <a:close/>
                </a:path>
              </a:pathLst>
            </a:custGeom>
            <a:solidFill>
              <a:srgbClr val="000000"/>
            </a:solidFill>
            <a:ln w="9525">
              <a:noFill/>
              <a:round/>
              <a:headEnd/>
              <a:tailEnd/>
            </a:ln>
          </p:spPr>
          <p:txBody>
            <a:bodyPr/>
            <a:lstStyle/>
            <a:p>
              <a:endParaRPr lang="en-US"/>
            </a:p>
          </p:txBody>
        </p:sp>
        <p:sp>
          <p:nvSpPr>
            <p:cNvPr id="510" name="Freeform 508">
              <a:extLst>
                <a:ext uri="{FF2B5EF4-FFF2-40B4-BE49-F238E27FC236}">
                  <a16:creationId xmlns:a16="http://schemas.microsoft.com/office/drawing/2014/main" id="{611E2846-A4F0-412F-8BBB-8A05FA3102FF}"/>
                </a:ext>
              </a:extLst>
            </p:cNvPr>
            <p:cNvSpPr>
              <a:spLocks/>
            </p:cNvSpPr>
            <p:nvPr/>
          </p:nvSpPr>
          <p:spPr bwMode="auto">
            <a:xfrm>
              <a:off x="601" y="3653"/>
              <a:ext cx="16" cy="25"/>
            </a:xfrm>
            <a:custGeom>
              <a:avLst/>
              <a:gdLst>
                <a:gd name="T0" fmla="*/ 89 w 97"/>
                <a:gd name="T1" fmla="*/ 127 h 127"/>
                <a:gd name="T2" fmla="*/ 97 w 97"/>
                <a:gd name="T3" fmla="*/ 118 h 127"/>
                <a:gd name="T4" fmla="*/ 0 w 97"/>
                <a:gd name="T5" fmla="*/ 0 h 127"/>
                <a:gd name="T6" fmla="*/ 89 w 97"/>
                <a:gd name="T7" fmla="*/ 127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89" y="127"/>
                  </a:moveTo>
                  <a:lnTo>
                    <a:pt x="97" y="118"/>
                  </a:lnTo>
                  <a:lnTo>
                    <a:pt x="0" y="0"/>
                  </a:lnTo>
                  <a:lnTo>
                    <a:pt x="89" y="127"/>
                  </a:lnTo>
                </a:path>
              </a:pathLst>
            </a:custGeom>
            <a:noFill/>
            <a:ln w="0">
              <a:solidFill>
                <a:srgbClr val="000000"/>
              </a:solidFill>
              <a:prstDash val="solid"/>
              <a:round/>
              <a:headEnd/>
              <a:tailEnd/>
            </a:ln>
          </p:spPr>
          <p:txBody>
            <a:bodyPr/>
            <a:lstStyle/>
            <a:p>
              <a:endParaRPr lang="en-US"/>
            </a:p>
          </p:txBody>
        </p:sp>
        <p:sp>
          <p:nvSpPr>
            <p:cNvPr id="511" name="Freeform 509">
              <a:extLst>
                <a:ext uri="{FF2B5EF4-FFF2-40B4-BE49-F238E27FC236}">
                  <a16:creationId xmlns:a16="http://schemas.microsoft.com/office/drawing/2014/main" id="{56F06585-92F7-4386-8EFF-F1F3E24F7B27}"/>
                </a:ext>
              </a:extLst>
            </p:cNvPr>
            <p:cNvSpPr>
              <a:spLocks/>
            </p:cNvSpPr>
            <p:nvPr/>
          </p:nvSpPr>
          <p:spPr bwMode="auto">
            <a:xfrm>
              <a:off x="601" y="3653"/>
              <a:ext cx="17" cy="24"/>
            </a:xfrm>
            <a:custGeom>
              <a:avLst/>
              <a:gdLst>
                <a:gd name="T0" fmla="*/ 97 w 106"/>
                <a:gd name="T1" fmla="*/ 118 h 118"/>
                <a:gd name="T2" fmla="*/ 106 w 106"/>
                <a:gd name="T3" fmla="*/ 109 h 118"/>
                <a:gd name="T4" fmla="*/ 0 w 106"/>
                <a:gd name="T5" fmla="*/ 0 h 118"/>
                <a:gd name="T6" fmla="*/ 97 w 106"/>
                <a:gd name="T7" fmla="*/ 118 h 118"/>
                <a:gd name="T8" fmla="*/ 0 60000 65536"/>
                <a:gd name="T9" fmla="*/ 0 60000 65536"/>
                <a:gd name="T10" fmla="*/ 0 60000 65536"/>
                <a:gd name="T11" fmla="*/ 0 60000 65536"/>
                <a:gd name="T12" fmla="*/ 0 w 106"/>
                <a:gd name="T13" fmla="*/ 0 h 118"/>
                <a:gd name="T14" fmla="*/ 106 w 106"/>
                <a:gd name="T15" fmla="*/ 118 h 118"/>
              </a:gdLst>
              <a:ahLst/>
              <a:cxnLst>
                <a:cxn ang="T8">
                  <a:pos x="T0" y="T1"/>
                </a:cxn>
                <a:cxn ang="T9">
                  <a:pos x="T2" y="T3"/>
                </a:cxn>
                <a:cxn ang="T10">
                  <a:pos x="T4" y="T5"/>
                </a:cxn>
                <a:cxn ang="T11">
                  <a:pos x="T6" y="T7"/>
                </a:cxn>
              </a:cxnLst>
              <a:rect l="T12" t="T13" r="T14" b="T15"/>
              <a:pathLst>
                <a:path w="106" h="118">
                  <a:moveTo>
                    <a:pt x="97" y="118"/>
                  </a:moveTo>
                  <a:lnTo>
                    <a:pt x="106" y="109"/>
                  </a:lnTo>
                  <a:lnTo>
                    <a:pt x="0" y="0"/>
                  </a:lnTo>
                  <a:lnTo>
                    <a:pt x="97" y="118"/>
                  </a:lnTo>
                  <a:close/>
                </a:path>
              </a:pathLst>
            </a:custGeom>
            <a:solidFill>
              <a:srgbClr val="000000"/>
            </a:solidFill>
            <a:ln w="9525">
              <a:noFill/>
              <a:round/>
              <a:headEnd/>
              <a:tailEnd/>
            </a:ln>
          </p:spPr>
          <p:txBody>
            <a:bodyPr/>
            <a:lstStyle/>
            <a:p>
              <a:endParaRPr lang="en-US"/>
            </a:p>
          </p:txBody>
        </p:sp>
        <p:sp>
          <p:nvSpPr>
            <p:cNvPr id="512" name="Freeform 510">
              <a:extLst>
                <a:ext uri="{FF2B5EF4-FFF2-40B4-BE49-F238E27FC236}">
                  <a16:creationId xmlns:a16="http://schemas.microsoft.com/office/drawing/2014/main" id="{1F764351-B5DD-46FD-A101-CF4C080BB171}"/>
                </a:ext>
              </a:extLst>
            </p:cNvPr>
            <p:cNvSpPr>
              <a:spLocks/>
            </p:cNvSpPr>
            <p:nvPr/>
          </p:nvSpPr>
          <p:spPr bwMode="auto">
            <a:xfrm>
              <a:off x="601" y="3653"/>
              <a:ext cx="17" cy="24"/>
            </a:xfrm>
            <a:custGeom>
              <a:avLst/>
              <a:gdLst>
                <a:gd name="T0" fmla="*/ 97 w 106"/>
                <a:gd name="T1" fmla="*/ 118 h 118"/>
                <a:gd name="T2" fmla="*/ 106 w 106"/>
                <a:gd name="T3" fmla="*/ 109 h 118"/>
                <a:gd name="T4" fmla="*/ 0 w 106"/>
                <a:gd name="T5" fmla="*/ 0 h 118"/>
                <a:gd name="T6" fmla="*/ 97 w 106"/>
                <a:gd name="T7" fmla="*/ 118 h 118"/>
                <a:gd name="T8" fmla="*/ 0 60000 65536"/>
                <a:gd name="T9" fmla="*/ 0 60000 65536"/>
                <a:gd name="T10" fmla="*/ 0 60000 65536"/>
                <a:gd name="T11" fmla="*/ 0 60000 65536"/>
                <a:gd name="T12" fmla="*/ 0 w 106"/>
                <a:gd name="T13" fmla="*/ 0 h 118"/>
                <a:gd name="T14" fmla="*/ 106 w 106"/>
                <a:gd name="T15" fmla="*/ 118 h 118"/>
              </a:gdLst>
              <a:ahLst/>
              <a:cxnLst>
                <a:cxn ang="T8">
                  <a:pos x="T0" y="T1"/>
                </a:cxn>
                <a:cxn ang="T9">
                  <a:pos x="T2" y="T3"/>
                </a:cxn>
                <a:cxn ang="T10">
                  <a:pos x="T4" y="T5"/>
                </a:cxn>
                <a:cxn ang="T11">
                  <a:pos x="T6" y="T7"/>
                </a:cxn>
              </a:cxnLst>
              <a:rect l="T12" t="T13" r="T14" b="T15"/>
              <a:pathLst>
                <a:path w="106" h="118">
                  <a:moveTo>
                    <a:pt x="97" y="118"/>
                  </a:moveTo>
                  <a:lnTo>
                    <a:pt x="106" y="109"/>
                  </a:lnTo>
                  <a:lnTo>
                    <a:pt x="0" y="0"/>
                  </a:lnTo>
                  <a:lnTo>
                    <a:pt x="97" y="118"/>
                  </a:lnTo>
                </a:path>
              </a:pathLst>
            </a:custGeom>
            <a:noFill/>
            <a:ln w="0">
              <a:solidFill>
                <a:srgbClr val="000000"/>
              </a:solidFill>
              <a:prstDash val="solid"/>
              <a:round/>
              <a:headEnd/>
              <a:tailEnd/>
            </a:ln>
          </p:spPr>
          <p:txBody>
            <a:bodyPr/>
            <a:lstStyle/>
            <a:p>
              <a:endParaRPr lang="en-US"/>
            </a:p>
          </p:txBody>
        </p:sp>
        <p:sp>
          <p:nvSpPr>
            <p:cNvPr id="513" name="Freeform 511">
              <a:extLst>
                <a:ext uri="{FF2B5EF4-FFF2-40B4-BE49-F238E27FC236}">
                  <a16:creationId xmlns:a16="http://schemas.microsoft.com/office/drawing/2014/main" id="{DFC80028-CFF0-4158-B7F5-DB031D8A99CD}"/>
                </a:ext>
              </a:extLst>
            </p:cNvPr>
            <p:cNvSpPr>
              <a:spLocks/>
            </p:cNvSpPr>
            <p:nvPr/>
          </p:nvSpPr>
          <p:spPr bwMode="auto">
            <a:xfrm>
              <a:off x="601" y="3653"/>
              <a:ext cx="19" cy="22"/>
            </a:xfrm>
            <a:custGeom>
              <a:avLst/>
              <a:gdLst>
                <a:gd name="T0" fmla="*/ 106 w 113"/>
                <a:gd name="T1" fmla="*/ 109 h 109"/>
                <a:gd name="T2" fmla="*/ 113 w 113"/>
                <a:gd name="T3" fmla="*/ 98 h 109"/>
                <a:gd name="T4" fmla="*/ 0 w 113"/>
                <a:gd name="T5" fmla="*/ 0 h 109"/>
                <a:gd name="T6" fmla="*/ 106 w 113"/>
                <a:gd name="T7" fmla="*/ 109 h 109"/>
                <a:gd name="T8" fmla="*/ 0 60000 65536"/>
                <a:gd name="T9" fmla="*/ 0 60000 65536"/>
                <a:gd name="T10" fmla="*/ 0 60000 65536"/>
                <a:gd name="T11" fmla="*/ 0 60000 65536"/>
                <a:gd name="T12" fmla="*/ 0 w 113"/>
                <a:gd name="T13" fmla="*/ 0 h 109"/>
                <a:gd name="T14" fmla="*/ 113 w 113"/>
                <a:gd name="T15" fmla="*/ 109 h 109"/>
              </a:gdLst>
              <a:ahLst/>
              <a:cxnLst>
                <a:cxn ang="T8">
                  <a:pos x="T0" y="T1"/>
                </a:cxn>
                <a:cxn ang="T9">
                  <a:pos x="T2" y="T3"/>
                </a:cxn>
                <a:cxn ang="T10">
                  <a:pos x="T4" y="T5"/>
                </a:cxn>
                <a:cxn ang="T11">
                  <a:pos x="T6" y="T7"/>
                </a:cxn>
              </a:cxnLst>
              <a:rect l="T12" t="T13" r="T14" b="T15"/>
              <a:pathLst>
                <a:path w="113" h="109">
                  <a:moveTo>
                    <a:pt x="106" y="109"/>
                  </a:moveTo>
                  <a:lnTo>
                    <a:pt x="113" y="98"/>
                  </a:lnTo>
                  <a:lnTo>
                    <a:pt x="0" y="0"/>
                  </a:lnTo>
                  <a:lnTo>
                    <a:pt x="106" y="109"/>
                  </a:lnTo>
                  <a:close/>
                </a:path>
              </a:pathLst>
            </a:custGeom>
            <a:solidFill>
              <a:srgbClr val="000000"/>
            </a:solidFill>
            <a:ln w="9525">
              <a:noFill/>
              <a:round/>
              <a:headEnd/>
              <a:tailEnd/>
            </a:ln>
          </p:spPr>
          <p:txBody>
            <a:bodyPr/>
            <a:lstStyle/>
            <a:p>
              <a:endParaRPr lang="en-US"/>
            </a:p>
          </p:txBody>
        </p:sp>
        <p:sp>
          <p:nvSpPr>
            <p:cNvPr id="514" name="Freeform 512">
              <a:extLst>
                <a:ext uri="{FF2B5EF4-FFF2-40B4-BE49-F238E27FC236}">
                  <a16:creationId xmlns:a16="http://schemas.microsoft.com/office/drawing/2014/main" id="{A563A2AF-5528-40F5-9E6C-07C5E1E2FF2F}"/>
                </a:ext>
              </a:extLst>
            </p:cNvPr>
            <p:cNvSpPr>
              <a:spLocks/>
            </p:cNvSpPr>
            <p:nvPr/>
          </p:nvSpPr>
          <p:spPr bwMode="auto">
            <a:xfrm>
              <a:off x="601" y="3653"/>
              <a:ext cx="19" cy="22"/>
            </a:xfrm>
            <a:custGeom>
              <a:avLst/>
              <a:gdLst>
                <a:gd name="T0" fmla="*/ 106 w 113"/>
                <a:gd name="T1" fmla="*/ 109 h 109"/>
                <a:gd name="T2" fmla="*/ 113 w 113"/>
                <a:gd name="T3" fmla="*/ 98 h 109"/>
                <a:gd name="T4" fmla="*/ 0 w 113"/>
                <a:gd name="T5" fmla="*/ 0 h 109"/>
                <a:gd name="T6" fmla="*/ 106 w 113"/>
                <a:gd name="T7" fmla="*/ 109 h 109"/>
                <a:gd name="T8" fmla="*/ 0 60000 65536"/>
                <a:gd name="T9" fmla="*/ 0 60000 65536"/>
                <a:gd name="T10" fmla="*/ 0 60000 65536"/>
                <a:gd name="T11" fmla="*/ 0 60000 65536"/>
                <a:gd name="T12" fmla="*/ 0 w 113"/>
                <a:gd name="T13" fmla="*/ 0 h 109"/>
                <a:gd name="T14" fmla="*/ 113 w 113"/>
                <a:gd name="T15" fmla="*/ 109 h 109"/>
              </a:gdLst>
              <a:ahLst/>
              <a:cxnLst>
                <a:cxn ang="T8">
                  <a:pos x="T0" y="T1"/>
                </a:cxn>
                <a:cxn ang="T9">
                  <a:pos x="T2" y="T3"/>
                </a:cxn>
                <a:cxn ang="T10">
                  <a:pos x="T4" y="T5"/>
                </a:cxn>
                <a:cxn ang="T11">
                  <a:pos x="T6" y="T7"/>
                </a:cxn>
              </a:cxnLst>
              <a:rect l="T12" t="T13" r="T14" b="T15"/>
              <a:pathLst>
                <a:path w="113" h="109">
                  <a:moveTo>
                    <a:pt x="106" y="109"/>
                  </a:moveTo>
                  <a:lnTo>
                    <a:pt x="113" y="98"/>
                  </a:lnTo>
                  <a:lnTo>
                    <a:pt x="0" y="0"/>
                  </a:lnTo>
                  <a:lnTo>
                    <a:pt x="106" y="109"/>
                  </a:lnTo>
                </a:path>
              </a:pathLst>
            </a:custGeom>
            <a:noFill/>
            <a:ln w="0">
              <a:solidFill>
                <a:srgbClr val="000000"/>
              </a:solidFill>
              <a:prstDash val="solid"/>
              <a:round/>
              <a:headEnd/>
              <a:tailEnd/>
            </a:ln>
          </p:spPr>
          <p:txBody>
            <a:bodyPr/>
            <a:lstStyle/>
            <a:p>
              <a:endParaRPr lang="en-US"/>
            </a:p>
          </p:txBody>
        </p:sp>
        <p:sp>
          <p:nvSpPr>
            <p:cNvPr id="515" name="Freeform 513">
              <a:extLst>
                <a:ext uri="{FF2B5EF4-FFF2-40B4-BE49-F238E27FC236}">
                  <a16:creationId xmlns:a16="http://schemas.microsoft.com/office/drawing/2014/main" id="{15613746-E02F-4615-A6DF-40AEB0FFE602}"/>
                </a:ext>
              </a:extLst>
            </p:cNvPr>
            <p:cNvSpPr>
              <a:spLocks/>
            </p:cNvSpPr>
            <p:nvPr/>
          </p:nvSpPr>
          <p:spPr bwMode="auto">
            <a:xfrm>
              <a:off x="601" y="3653"/>
              <a:ext cx="20" cy="20"/>
            </a:xfrm>
            <a:custGeom>
              <a:avLst/>
              <a:gdLst>
                <a:gd name="T0" fmla="*/ 113 w 119"/>
                <a:gd name="T1" fmla="*/ 98 h 98"/>
                <a:gd name="T2" fmla="*/ 119 w 119"/>
                <a:gd name="T3" fmla="*/ 87 h 98"/>
                <a:gd name="T4" fmla="*/ 0 w 119"/>
                <a:gd name="T5" fmla="*/ 0 h 98"/>
                <a:gd name="T6" fmla="*/ 113 w 119"/>
                <a:gd name="T7" fmla="*/ 98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113" y="98"/>
                  </a:moveTo>
                  <a:lnTo>
                    <a:pt x="119" y="87"/>
                  </a:lnTo>
                  <a:lnTo>
                    <a:pt x="0" y="0"/>
                  </a:lnTo>
                  <a:lnTo>
                    <a:pt x="113" y="98"/>
                  </a:lnTo>
                  <a:close/>
                </a:path>
              </a:pathLst>
            </a:custGeom>
            <a:solidFill>
              <a:srgbClr val="000000"/>
            </a:solidFill>
            <a:ln w="9525">
              <a:noFill/>
              <a:round/>
              <a:headEnd/>
              <a:tailEnd/>
            </a:ln>
          </p:spPr>
          <p:txBody>
            <a:bodyPr/>
            <a:lstStyle/>
            <a:p>
              <a:endParaRPr lang="en-US"/>
            </a:p>
          </p:txBody>
        </p:sp>
        <p:sp>
          <p:nvSpPr>
            <p:cNvPr id="516" name="Freeform 514">
              <a:extLst>
                <a:ext uri="{FF2B5EF4-FFF2-40B4-BE49-F238E27FC236}">
                  <a16:creationId xmlns:a16="http://schemas.microsoft.com/office/drawing/2014/main" id="{ECDF7739-66AB-452B-8A8F-3744424B81BB}"/>
                </a:ext>
              </a:extLst>
            </p:cNvPr>
            <p:cNvSpPr>
              <a:spLocks/>
            </p:cNvSpPr>
            <p:nvPr/>
          </p:nvSpPr>
          <p:spPr bwMode="auto">
            <a:xfrm>
              <a:off x="601" y="3653"/>
              <a:ext cx="20" cy="20"/>
            </a:xfrm>
            <a:custGeom>
              <a:avLst/>
              <a:gdLst>
                <a:gd name="T0" fmla="*/ 113 w 119"/>
                <a:gd name="T1" fmla="*/ 98 h 98"/>
                <a:gd name="T2" fmla="*/ 119 w 119"/>
                <a:gd name="T3" fmla="*/ 87 h 98"/>
                <a:gd name="T4" fmla="*/ 0 w 119"/>
                <a:gd name="T5" fmla="*/ 0 h 98"/>
                <a:gd name="T6" fmla="*/ 113 w 119"/>
                <a:gd name="T7" fmla="*/ 98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113" y="98"/>
                  </a:moveTo>
                  <a:lnTo>
                    <a:pt x="119" y="87"/>
                  </a:lnTo>
                  <a:lnTo>
                    <a:pt x="0" y="0"/>
                  </a:lnTo>
                  <a:lnTo>
                    <a:pt x="113" y="98"/>
                  </a:lnTo>
                </a:path>
              </a:pathLst>
            </a:custGeom>
            <a:noFill/>
            <a:ln w="0">
              <a:solidFill>
                <a:srgbClr val="000000"/>
              </a:solidFill>
              <a:prstDash val="solid"/>
              <a:round/>
              <a:headEnd/>
              <a:tailEnd/>
            </a:ln>
          </p:spPr>
          <p:txBody>
            <a:bodyPr/>
            <a:lstStyle/>
            <a:p>
              <a:endParaRPr lang="en-US"/>
            </a:p>
          </p:txBody>
        </p:sp>
        <p:sp>
          <p:nvSpPr>
            <p:cNvPr id="517" name="Freeform 515">
              <a:extLst>
                <a:ext uri="{FF2B5EF4-FFF2-40B4-BE49-F238E27FC236}">
                  <a16:creationId xmlns:a16="http://schemas.microsoft.com/office/drawing/2014/main" id="{3D752A94-A3FD-4426-9CFD-10C83940843C}"/>
                </a:ext>
              </a:extLst>
            </p:cNvPr>
            <p:cNvSpPr>
              <a:spLocks/>
            </p:cNvSpPr>
            <p:nvPr/>
          </p:nvSpPr>
          <p:spPr bwMode="auto">
            <a:xfrm>
              <a:off x="601" y="3653"/>
              <a:ext cx="21" cy="17"/>
            </a:xfrm>
            <a:custGeom>
              <a:avLst/>
              <a:gdLst>
                <a:gd name="T0" fmla="*/ 119 w 126"/>
                <a:gd name="T1" fmla="*/ 87 h 87"/>
                <a:gd name="T2" fmla="*/ 126 w 126"/>
                <a:gd name="T3" fmla="*/ 76 h 87"/>
                <a:gd name="T4" fmla="*/ 0 w 126"/>
                <a:gd name="T5" fmla="*/ 0 h 87"/>
                <a:gd name="T6" fmla="*/ 119 w 126"/>
                <a:gd name="T7" fmla="*/ 87 h 87"/>
                <a:gd name="T8" fmla="*/ 0 60000 65536"/>
                <a:gd name="T9" fmla="*/ 0 60000 65536"/>
                <a:gd name="T10" fmla="*/ 0 60000 65536"/>
                <a:gd name="T11" fmla="*/ 0 60000 65536"/>
                <a:gd name="T12" fmla="*/ 0 w 126"/>
                <a:gd name="T13" fmla="*/ 0 h 87"/>
                <a:gd name="T14" fmla="*/ 126 w 126"/>
                <a:gd name="T15" fmla="*/ 87 h 87"/>
              </a:gdLst>
              <a:ahLst/>
              <a:cxnLst>
                <a:cxn ang="T8">
                  <a:pos x="T0" y="T1"/>
                </a:cxn>
                <a:cxn ang="T9">
                  <a:pos x="T2" y="T3"/>
                </a:cxn>
                <a:cxn ang="T10">
                  <a:pos x="T4" y="T5"/>
                </a:cxn>
                <a:cxn ang="T11">
                  <a:pos x="T6" y="T7"/>
                </a:cxn>
              </a:cxnLst>
              <a:rect l="T12" t="T13" r="T14" b="T15"/>
              <a:pathLst>
                <a:path w="126" h="87">
                  <a:moveTo>
                    <a:pt x="119" y="87"/>
                  </a:moveTo>
                  <a:lnTo>
                    <a:pt x="126" y="76"/>
                  </a:lnTo>
                  <a:lnTo>
                    <a:pt x="0" y="0"/>
                  </a:lnTo>
                  <a:lnTo>
                    <a:pt x="119" y="87"/>
                  </a:lnTo>
                  <a:close/>
                </a:path>
              </a:pathLst>
            </a:custGeom>
            <a:solidFill>
              <a:srgbClr val="000000"/>
            </a:solidFill>
            <a:ln w="9525">
              <a:noFill/>
              <a:round/>
              <a:headEnd/>
              <a:tailEnd/>
            </a:ln>
          </p:spPr>
          <p:txBody>
            <a:bodyPr/>
            <a:lstStyle/>
            <a:p>
              <a:endParaRPr lang="en-US"/>
            </a:p>
          </p:txBody>
        </p:sp>
        <p:sp>
          <p:nvSpPr>
            <p:cNvPr id="518" name="Freeform 516">
              <a:extLst>
                <a:ext uri="{FF2B5EF4-FFF2-40B4-BE49-F238E27FC236}">
                  <a16:creationId xmlns:a16="http://schemas.microsoft.com/office/drawing/2014/main" id="{9A23BA3D-91B5-43C6-AC0E-1ADA24765854}"/>
                </a:ext>
              </a:extLst>
            </p:cNvPr>
            <p:cNvSpPr>
              <a:spLocks/>
            </p:cNvSpPr>
            <p:nvPr/>
          </p:nvSpPr>
          <p:spPr bwMode="auto">
            <a:xfrm>
              <a:off x="601" y="3653"/>
              <a:ext cx="21" cy="17"/>
            </a:xfrm>
            <a:custGeom>
              <a:avLst/>
              <a:gdLst>
                <a:gd name="T0" fmla="*/ 119 w 126"/>
                <a:gd name="T1" fmla="*/ 87 h 87"/>
                <a:gd name="T2" fmla="*/ 126 w 126"/>
                <a:gd name="T3" fmla="*/ 76 h 87"/>
                <a:gd name="T4" fmla="*/ 0 w 126"/>
                <a:gd name="T5" fmla="*/ 0 h 87"/>
                <a:gd name="T6" fmla="*/ 119 w 126"/>
                <a:gd name="T7" fmla="*/ 87 h 87"/>
                <a:gd name="T8" fmla="*/ 0 60000 65536"/>
                <a:gd name="T9" fmla="*/ 0 60000 65536"/>
                <a:gd name="T10" fmla="*/ 0 60000 65536"/>
                <a:gd name="T11" fmla="*/ 0 60000 65536"/>
                <a:gd name="T12" fmla="*/ 0 w 126"/>
                <a:gd name="T13" fmla="*/ 0 h 87"/>
                <a:gd name="T14" fmla="*/ 126 w 126"/>
                <a:gd name="T15" fmla="*/ 87 h 87"/>
              </a:gdLst>
              <a:ahLst/>
              <a:cxnLst>
                <a:cxn ang="T8">
                  <a:pos x="T0" y="T1"/>
                </a:cxn>
                <a:cxn ang="T9">
                  <a:pos x="T2" y="T3"/>
                </a:cxn>
                <a:cxn ang="T10">
                  <a:pos x="T4" y="T5"/>
                </a:cxn>
                <a:cxn ang="T11">
                  <a:pos x="T6" y="T7"/>
                </a:cxn>
              </a:cxnLst>
              <a:rect l="T12" t="T13" r="T14" b="T15"/>
              <a:pathLst>
                <a:path w="126" h="87">
                  <a:moveTo>
                    <a:pt x="119" y="87"/>
                  </a:moveTo>
                  <a:lnTo>
                    <a:pt x="126" y="76"/>
                  </a:lnTo>
                  <a:lnTo>
                    <a:pt x="0" y="0"/>
                  </a:lnTo>
                  <a:lnTo>
                    <a:pt x="119" y="87"/>
                  </a:lnTo>
                </a:path>
              </a:pathLst>
            </a:custGeom>
            <a:noFill/>
            <a:ln w="0">
              <a:solidFill>
                <a:srgbClr val="000000"/>
              </a:solidFill>
              <a:prstDash val="solid"/>
              <a:round/>
              <a:headEnd/>
              <a:tailEnd/>
            </a:ln>
          </p:spPr>
          <p:txBody>
            <a:bodyPr/>
            <a:lstStyle/>
            <a:p>
              <a:endParaRPr lang="en-US"/>
            </a:p>
          </p:txBody>
        </p:sp>
        <p:sp>
          <p:nvSpPr>
            <p:cNvPr id="519" name="Freeform 517">
              <a:extLst>
                <a:ext uri="{FF2B5EF4-FFF2-40B4-BE49-F238E27FC236}">
                  <a16:creationId xmlns:a16="http://schemas.microsoft.com/office/drawing/2014/main" id="{EB77518D-69FA-4497-8046-185F37630DCA}"/>
                </a:ext>
              </a:extLst>
            </p:cNvPr>
            <p:cNvSpPr>
              <a:spLocks/>
            </p:cNvSpPr>
            <p:nvPr/>
          </p:nvSpPr>
          <p:spPr bwMode="auto">
            <a:xfrm>
              <a:off x="601" y="3653"/>
              <a:ext cx="22" cy="15"/>
            </a:xfrm>
            <a:custGeom>
              <a:avLst/>
              <a:gdLst>
                <a:gd name="T0" fmla="*/ 126 w 131"/>
                <a:gd name="T1" fmla="*/ 76 h 76"/>
                <a:gd name="T2" fmla="*/ 131 w 131"/>
                <a:gd name="T3" fmla="*/ 64 h 76"/>
                <a:gd name="T4" fmla="*/ 0 w 131"/>
                <a:gd name="T5" fmla="*/ 0 h 76"/>
                <a:gd name="T6" fmla="*/ 126 w 131"/>
                <a:gd name="T7" fmla="*/ 76 h 76"/>
                <a:gd name="T8" fmla="*/ 0 60000 65536"/>
                <a:gd name="T9" fmla="*/ 0 60000 65536"/>
                <a:gd name="T10" fmla="*/ 0 60000 65536"/>
                <a:gd name="T11" fmla="*/ 0 60000 65536"/>
                <a:gd name="T12" fmla="*/ 0 w 131"/>
                <a:gd name="T13" fmla="*/ 0 h 76"/>
                <a:gd name="T14" fmla="*/ 131 w 131"/>
                <a:gd name="T15" fmla="*/ 76 h 76"/>
              </a:gdLst>
              <a:ahLst/>
              <a:cxnLst>
                <a:cxn ang="T8">
                  <a:pos x="T0" y="T1"/>
                </a:cxn>
                <a:cxn ang="T9">
                  <a:pos x="T2" y="T3"/>
                </a:cxn>
                <a:cxn ang="T10">
                  <a:pos x="T4" y="T5"/>
                </a:cxn>
                <a:cxn ang="T11">
                  <a:pos x="T6" y="T7"/>
                </a:cxn>
              </a:cxnLst>
              <a:rect l="T12" t="T13" r="T14" b="T15"/>
              <a:pathLst>
                <a:path w="131" h="76">
                  <a:moveTo>
                    <a:pt x="126" y="76"/>
                  </a:moveTo>
                  <a:lnTo>
                    <a:pt x="131" y="64"/>
                  </a:lnTo>
                  <a:lnTo>
                    <a:pt x="0" y="0"/>
                  </a:lnTo>
                  <a:lnTo>
                    <a:pt x="126" y="76"/>
                  </a:lnTo>
                  <a:close/>
                </a:path>
              </a:pathLst>
            </a:custGeom>
            <a:solidFill>
              <a:srgbClr val="000000"/>
            </a:solidFill>
            <a:ln w="9525">
              <a:noFill/>
              <a:round/>
              <a:headEnd/>
              <a:tailEnd/>
            </a:ln>
          </p:spPr>
          <p:txBody>
            <a:bodyPr/>
            <a:lstStyle/>
            <a:p>
              <a:endParaRPr lang="en-US"/>
            </a:p>
          </p:txBody>
        </p:sp>
        <p:sp>
          <p:nvSpPr>
            <p:cNvPr id="520" name="Freeform 518">
              <a:extLst>
                <a:ext uri="{FF2B5EF4-FFF2-40B4-BE49-F238E27FC236}">
                  <a16:creationId xmlns:a16="http://schemas.microsoft.com/office/drawing/2014/main" id="{CF85E35E-ED0A-403A-85CF-FFF66D1C7A3B}"/>
                </a:ext>
              </a:extLst>
            </p:cNvPr>
            <p:cNvSpPr>
              <a:spLocks/>
            </p:cNvSpPr>
            <p:nvPr/>
          </p:nvSpPr>
          <p:spPr bwMode="auto">
            <a:xfrm>
              <a:off x="601" y="3653"/>
              <a:ext cx="22" cy="15"/>
            </a:xfrm>
            <a:custGeom>
              <a:avLst/>
              <a:gdLst>
                <a:gd name="T0" fmla="*/ 126 w 131"/>
                <a:gd name="T1" fmla="*/ 76 h 76"/>
                <a:gd name="T2" fmla="*/ 131 w 131"/>
                <a:gd name="T3" fmla="*/ 64 h 76"/>
                <a:gd name="T4" fmla="*/ 0 w 131"/>
                <a:gd name="T5" fmla="*/ 0 h 76"/>
                <a:gd name="T6" fmla="*/ 126 w 131"/>
                <a:gd name="T7" fmla="*/ 76 h 76"/>
                <a:gd name="T8" fmla="*/ 0 60000 65536"/>
                <a:gd name="T9" fmla="*/ 0 60000 65536"/>
                <a:gd name="T10" fmla="*/ 0 60000 65536"/>
                <a:gd name="T11" fmla="*/ 0 60000 65536"/>
                <a:gd name="T12" fmla="*/ 0 w 131"/>
                <a:gd name="T13" fmla="*/ 0 h 76"/>
                <a:gd name="T14" fmla="*/ 131 w 131"/>
                <a:gd name="T15" fmla="*/ 76 h 76"/>
              </a:gdLst>
              <a:ahLst/>
              <a:cxnLst>
                <a:cxn ang="T8">
                  <a:pos x="T0" y="T1"/>
                </a:cxn>
                <a:cxn ang="T9">
                  <a:pos x="T2" y="T3"/>
                </a:cxn>
                <a:cxn ang="T10">
                  <a:pos x="T4" y="T5"/>
                </a:cxn>
                <a:cxn ang="T11">
                  <a:pos x="T6" y="T7"/>
                </a:cxn>
              </a:cxnLst>
              <a:rect l="T12" t="T13" r="T14" b="T15"/>
              <a:pathLst>
                <a:path w="131" h="76">
                  <a:moveTo>
                    <a:pt x="126" y="76"/>
                  </a:moveTo>
                  <a:lnTo>
                    <a:pt x="131" y="64"/>
                  </a:lnTo>
                  <a:lnTo>
                    <a:pt x="0" y="0"/>
                  </a:lnTo>
                  <a:lnTo>
                    <a:pt x="126" y="76"/>
                  </a:lnTo>
                </a:path>
              </a:pathLst>
            </a:custGeom>
            <a:noFill/>
            <a:ln w="0">
              <a:solidFill>
                <a:srgbClr val="000000"/>
              </a:solidFill>
              <a:prstDash val="solid"/>
              <a:round/>
              <a:headEnd/>
              <a:tailEnd/>
            </a:ln>
          </p:spPr>
          <p:txBody>
            <a:bodyPr/>
            <a:lstStyle/>
            <a:p>
              <a:endParaRPr lang="en-US"/>
            </a:p>
          </p:txBody>
        </p:sp>
        <p:sp>
          <p:nvSpPr>
            <p:cNvPr id="521" name="Freeform 519">
              <a:extLst>
                <a:ext uri="{FF2B5EF4-FFF2-40B4-BE49-F238E27FC236}">
                  <a16:creationId xmlns:a16="http://schemas.microsoft.com/office/drawing/2014/main" id="{6B8BF675-8377-450F-99B4-CA4B5BFCBB56}"/>
                </a:ext>
              </a:extLst>
            </p:cNvPr>
            <p:cNvSpPr>
              <a:spLocks/>
            </p:cNvSpPr>
            <p:nvPr/>
          </p:nvSpPr>
          <p:spPr bwMode="auto">
            <a:xfrm>
              <a:off x="601" y="3653"/>
              <a:ext cx="22" cy="13"/>
            </a:xfrm>
            <a:custGeom>
              <a:avLst/>
              <a:gdLst>
                <a:gd name="T0" fmla="*/ 131 w 135"/>
                <a:gd name="T1" fmla="*/ 64 h 64"/>
                <a:gd name="T2" fmla="*/ 135 w 135"/>
                <a:gd name="T3" fmla="*/ 52 h 64"/>
                <a:gd name="T4" fmla="*/ 0 w 135"/>
                <a:gd name="T5" fmla="*/ 0 h 64"/>
                <a:gd name="T6" fmla="*/ 131 w 135"/>
                <a:gd name="T7" fmla="*/ 64 h 64"/>
                <a:gd name="T8" fmla="*/ 0 60000 65536"/>
                <a:gd name="T9" fmla="*/ 0 60000 65536"/>
                <a:gd name="T10" fmla="*/ 0 60000 65536"/>
                <a:gd name="T11" fmla="*/ 0 60000 65536"/>
                <a:gd name="T12" fmla="*/ 0 w 135"/>
                <a:gd name="T13" fmla="*/ 0 h 64"/>
                <a:gd name="T14" fmla="*/ 135 w 135"/>
                <a:gd name="T15" fmla="*/ 64 h 64"/>
              </a:gdLst>
              <a:ahLst/>
              <a:cxnLst>
                <a:cxn ang="T8">
                  <a:pos x="T0" y="T1"/>
                </a:cxn>
                <a:cxn ang="T9">
                  <a:pos x="T2" y="T3"/>
                </a:cxn>
                <a:cxn ang="T10">
                  <a:pos x="T4" y="T5"/>
                </a:cxn>
                <a:cxn ang="T11">
                  <a:pos x="T6" y="T7"/>
                </a:cxn>
              </a:cxnLst>
              <a:rect l="T12" t="T13" r="T14" b="T15"/>
              <a:pathLst>
                <a:path w="135" h="64">
                  <a:moveTo>
                    <a:pt x="131" y="64"/>
                  </a:moveTo>
                  <a:lnTo>
                    <a:pt x="135" y="52"/>
                  </a:lnTo>
                  <a:lnTo>
                    <a:pt x="0" y="0"/>
                  </a:lnTo>
                  <a:lnTo>
                    <a:pt x="131" y="64"/>
                  </a:lnTo>
                  <a:close/>
                </a:path>
              </a:pathLst>
            </a:custGeom>
            <a:solidFill>
              <a:srgbClr val="000000"/>
            </a:solidFill>
            <a:ln w="9525">
              <a:noFill/>
              <a:round/>
              <a:headEnd/>
              <a:tailEnd/>
            </a:ln>
          </p:spPr>
          <p:txBody>
            <a:bodyPr/>
            <a:lstStyle/>
            <a:p>
              <a:endParaRPr lang="en-US"/>
            </a:p>
          </p:txBody>
        </p:sp>
        <p:sp>
          <p:nvSpPr>
            <p:cNvPr id="522" name="Freeform 520">
              <a:extLst>
                <a:ext uri="{FF2B5EF4-FFF2-40B4-BE49-F238E27FC236}">
                  <a16:creationId xmlns:a16="http://schemas.microsoft.com/office/drawing/2014/main" id="{D1315C7C-3AD2-46DF-AF7F-8C703E36E058}"/>
                </a:ext>
              </a:extLst>
            </p:cNvPr>
            <p:cNvSpPr>
              <a:spLocks/>
            </p:cNvSpPr>
            <p:nvPr/>
          </p:nvSpPr>
          <p:spPr bwMode="auto">
            <a:xfrm>
              <a:off x="601" y="3653"/>
              <a:ext cx="22" cy="13"/>
            </a:xfrm>
            <a:custGeom>
              <a:avLst/>
              <a:gdLst>
                <a:gd name="T0" fmla="*/ 131 w 135"/>
                <a:gd name="T1" fmla="*/ 64 h 64"/>
                <a:gd name="T2" fmla="*/ 135 w 135"/>
                <a:gd name="T3" fmla="*/ 52 h 64"/>
                <a:gd name="T4" fmla="*/ 0 w 135"/>
                <a:gd name="T5" fmla="*/ 0 h 64"/>
                <a:gd name="T6" fmla="*/ 131 w 135"/>
                <a:gd name="T7" fmla="*/ 64 h 64"/>
                <a:gd name="T8" fmla="*/ 0 60000 65536"/>
                <a:gd name="T9" fmla="*/ 0 60000 65536"/>
                <a:gd name="T10" fmla="*/ 0 60000 65536"/>
                <a:gd name="T11" fmla="*/ 0 60000 65536"/>
                <a:gd name="T12" fmla="*/ 0 w 135"/>
                <a:gd name="T13" fmla="*/ 0 h 64"/>
                <a:gd name="T14" fmla="*/ 135 w 135"/>
                <a:gd name="T15" fmla="*/ 64 h 64"/>
              </a:gdLst>
              <a:ahLst/>
              <a:cxnLst>
                <a:cxn ang="T8">
                  <a:pos x="T0" y="T1"/>
                </a:cxn>
                <a:cxn ang="T9">
                  <a:pos x="T2" y="T3"/>
                </a:cxn>
                <a:cxn ang="T10">
                  <a:pos x="T4" y="T5"/>
                </a:cxn>
                <a:cxn ang="T11">
                  <a:pos x="T6" y="T7"/>
                </a:cxn>
              </a:cxnLst>
              <a:rect l="T12" t="T13" r="T14" b="T15"/>
              <a:pathLst>
                <a:path w="135" h="64">
                  <a:moveTo>
                    <a:pt x="131" y="64"/>
                  </a:moveTo>
                  <a:lnTo>
                    <a:pt x="135" y="52"/>
                  </a:lnTo>
                  <a:lnTo>
                    <a:pt x="0" y="0"/>
                  </a:lnTo>
                  <a:lnTo>
                    <a:pt x="131" y="64"/>
                  </a:lnTo>
                </a:path>
              </a:pathLst>
            </a:custGeom>
            <a:noFill/>
            <a:ln w="0">
              <a:solidFill>
                <a:srgbClr val="000000"/>
              </a:solidFill>
              <a:prstDash val="solid"/>
              <a:round/>
              <a:headEnd/>
              <a:tailEnd/>
            </a:ln>
          </p:spPr>
          <p:txBody>
            <a:bodyPr/>
            <a:lstStyle/>
            <a:p>
              <a:endParaRPr lang="en-US"/>
            </a:p>
          </p:txBody>
        </p:sp>
        <p:sp>
          <p:nvSpPr>
            <p:cNvPr id="523" name="Freeform 521">
              <a:extLst>
                <a:ext uri="{FF2B5EF4-FFF2-40B4-BE49-F238E27FC236}">
                  <a16:creationId xmlns:a16="http://schemas.microsoft.com/office/drawing/2014/main" id="{96E8BC56-28EB-4365-BF7A-ABD05DB10899}"/>
                </a:ext>
              </a:extLst>
            </p:cNvPr>
            <p:cNvSpPr>
              <a:spLocks/>
            </p:cNvSpPr>
            <p:nvPr/>
          </p:nvSpPr>
          <p:spPr bwMode="auto">
            <a:xfrm>
              <a:off x="601" y="3653"/>
              <a:ext cx="23" cy="10"/>
            </a:xfrm>
            <a:custGeom>
              <a:avLst/>
              <a:gdLst>
                <a:gd name="T0" fmla="*/ 135 w 139"/>
                <a:gd name="T1" fmla="*/ 52 h 52"/>
                <a:gd name="T2" fmla="*/ 139 w 139"/>
                <a:gd name="T3" fmla="*/ 39 h 52"/>
                <a:gd name="T4" fmla="*/ 0 w 139"/>
                <a:gd name="T5" fmla="*/ 0 h 52"/>
                <a:gd name="T6" fmla="*/ 135 w 139"/>
                <a:gd name="T7" fmla="*/ 52 h 52"/>
                <a:gd name="T8" fmla="*/ 0 60000 65536"/>
                <a:gd name="T9" fmla="*/ 0 60000 65536"/>
                <a:gd name="T10" fmla="*/ 0 60000 65536"/>
                <a:gd name="T11" fmla="*/ 0 60000 65536"/>
                <a:gd name="T12" fmla="*/ 0 w 139"/>
                <a:gd name="T13" fmla="*/ 0 h 52"/>
                <a:gd name="T14" fmla="*/ 139 w 139"/>
                <a:gd name="T15" fmla="*/ 52 h 52"/>
              </a:gdLst>
              <a:ahLst/>
              <a:cxnLst>
                <a:cxn ang="T8">
                  <a:pos x="T0" y="T1"/>
                </a:cxn>
                <a:cxn ang="T9">
                  <a:pos x="T2" y="T3"/>
                </a:cxn>
                <a:cxn ang="T10">
                  <a:pos x="T4" y="T5"/>
                </a:cxn>
                <a:cxn ang="T11">
                  <a:pos x="T6" y="T7"/>
                </a:cxn>
              </a:cxnLst>
              <a:rect l="T12" t="T13" r="T14" b="T15"/>
              <a:pathLst>
                <a:path w="139" h="52">
                  <a:moveTo>
                    <a:pt x="135" y="52"/>
                  </a:moveTo>
                  <a:lnTo>
                    <a:pt x="139" y="39"/>
                  </a:lnTo>
                  <a:lnTo>
                    <a:pt x="0" y="0"/>
                  </a:lnTo>
                  <a:lnTo>
                    <a:pt x="135" y="52"/>
                  </a:lnTo>
                  <a:close/>
                </a:path>
              </a:pathLst>
            </a:custGeom>
            <a:solidFill>
              <a:srgbClr val="000000"/>
            </a:solidFill>
            <a:ln w="9525">
              <a:noFill/>
              <a:round/>
              <a:headEnd/>
              <a:tailEnd/>
            </a:ln>
          </p:spPr>
          <p:txBody>
            <a:bodyPr/>
            <a:lstStyle/>
            <a:p>
              <a:endParaRPr lang="en-US"/>
            </a:p>
          </p:txBody>
        </p:sp>
        <p:sp>
          <p:nvSpPr>
            <p:cNvPr id="524" name="Freeform 522">
              <a:extLst>
                <a:ext uri="{FF2B5EF4-FFF2-40B4-BE49-F238E27FC236}">
                  <a16:creationId xmlns:a16="http://schemas.microsoft.com/office/drawing/2014/main" id="{BCCC4C01-16B2-410C-8E04-01ADFAA476DB}"/>
                </a:ext>
              </a:extLst>
            </p:cNvPr>
            <p:cNvSpPr>
              <a:spLocks/>
            </p:cNvSpPr>
            <p:nvPr/>
          </p:nvSpPr>
          <p:spPr bwMode="auto">
            <a:xfrm>
              <a:off x="601" y="3653"/>
              <a:ext cx="23" cy="10"/>
            </a:xfrm>
            <a:custGeom>
              <a:avLst/>
              <a:gdLst>
                <a:gd name="T0" fmla="*/ 135 w 139"/>
                <a:gd name="T1" fmla="*/ 52 h 52"/>
                <a:gd name="T2" fmla="*/ 139 w 139"/>
                <a:gd name="T3" fmla="*/ 39 h 52"/>
                <a:gd name="T4" fmla="*/ 0 w 139"/>
                <a:gd name="T5" fmla="*/ 0 h 52"/>
                <a:gd name="T6" fmla="*/ 135 w 139"/>
                <a:gd name="T7" fmla="*/ 52 h 52"/>
                <a:gd name="T8" fmla="*/ 0 60000 65536"/>
                <a:gd name="T9" fmla="*/ 0 60000 65536"/>
                <a:gd name="T10" fmla="*/ 0 60000 65536"/>
                <a:gd name="T11" fmla="*/ 0 60000 65536"/>
                <a:gd name="T12" fmla="*/ 0 w 139"/>
                <a:gd name="T13" fmla="*/ 0 h 52"/>
                <a:gd name="T14" fmla="*/ 139 w 139"/>
                <a:gd name="T15" fmla="*/ 52 h 52"/>
              </a:gdLst>
              <a:ahLst/>
              <a:cxnLst>
                <a:cxn ang="T8">
                  <a:pos x="T0" y="T1"/>
                </a:cxn>
                <a:cxn ang="T9">
                  <a:pos x="T2" y="T3"/>
                </a:cxn>
                <a:cxn ang="T10">
                  <a:pos x="T4" y="T5"/>
                </a:cxn>
                <a:cxn ang="T11">
                  <a:pos x="T6" y="T7"/>
                </a:cxn>
              </a:cxnLst>
              <a:rect l="T12" t="T13" r="T14" b="T15"/>
              <a:pathLst>
                <a:path w="139" h="52">
                  <a:moveTo>
                    <a:pt x="135" y="52"/>
                  </a:moveTo>
                  <a:lnTo>
                    <a:pt x="139" y="39"/>
                  </a:lnTo>
                  <a:lnTo>
                    <a:pt x="0" y="0"/>
                  </a:lnTo>
                  <a:lnTo>
                    <a:pt x="135" y="52"/>
                  </a:lnTo>
                </a:path>
              </a:pathLst>
            </a:custGeom>
            <a:noFill/>
            <a:ln w="0">
              <a:solidFill>
                <a:srgbClr val="000000"/>
              </a:solidFill>
              <a:prstDash val="solid"/>
              <a:round/>
              <a:headEnd/>
              <a:tailEnd/>
            </a:ln>
          </p:spPr>
          <p:txBody>
            <a:bodyPr/>
            <a:lstStyle/>
            <a:p>
              <a:endParaRPr lang="en-US"/>
            </a:p>
          </p:txBody>
        </p:sp>
        <p:sp>
          <p:nvSpPr>
            <p:cNvPr id="525" name="Freeform 523">
              <a:extLst>
                <a:ext uri="{FF2B5EF4-FFF2-40B4-BE49-F238E27FC236}">
                  <a16:creationId xmlns:a16="http://schemas.microsoft.com/office/drawing/2014/main" id="{1770ED71-F4D6-4676-9DEB-69EE26A91F74}"/>
                </a:ext>
              </a:extLst>
            </p:cNvPr>
            <p:cNvSpPr>
              <a:spLocks/>
            </p:cNvSpPr>
            <p:nvPr/>
          </p:nvSpPr>
          <p:spPr bwMode="auto">
            <a:xfrm>
              <a:off x="601" y="3653"/>
              <a:ext cx="23" cy="8"/>
            </a:xfrm>
            <a:custGeom>
              <a:avLst/>
              <a:gdLst>
                <a:gd name="T0" fmla="*/ 139 w 141"/>
                <a:gd name="T1" fmla="*/ 39 h 39"/>
                <a:gd name="T2" fmla="*/ 141 w 141"/>
                <a:gd name="T3" fmla="*/ 26 h 39"/>
                <a:gd name="T4" fmla="*/ 0 w 141"/>
                <a:gd name="T5" fmla="*/ 0 h 39"/>
                <a:gd name="T6" fmla="*/ 139 w 141"/>
                <a:gd name="T7" fmla="*/ 39 h 39"/>
                <a:gd name="T8" fmla="*/ 0 60000 65536"/>
                <a:gd name="T9" fmla="*/ 0 60000 65536"/>
                <a:gd name="T10" fmla="*/ 0 60000 65536"/>
                <a:gd name="T11" fmla="*/ 0 60000 65536"/>
                <a:gd name="T12" fmla="*/ 0 w 141"/>
                <a:gd name="T13" fmla="*/ 0 h 39"/>
                <a:gd name="T14" fmla="*/ 141 w 141"/>
                <a:gd name="T15" fmla="*/ 39 h 39"/>
              </a:gdLst>
              <a:ahLst/>
              <a:cxnLst>
                <a:cxn ang="T8">
                  <a:pos x="T0" y="T1"/>
                </a:cxn>
                <a:cxn ang="T9">
                  <a:pos x="T2" y="T3"/>
                </a:cxn>
                <a:cxn ang="T10">
                  <a:pos x="T4" y="T5"/>
                </a:cxn>
                <a:cxn ang="T11">
                  <a:pos x="T6" y="T7"/>
                </a:cxn>
              </a:cxnLst>
              <a:rect l="T12" t="T13" r="T14" b="T15"/>
              <a:pathLst>
                <a:path w="141" h="39">
                  <a:moveTo>
                    <a:pt x="139" y="39"/>
                  </a:moveTo>
                  <a:lnTo>
                    <a:pt x="141" y="26"/>
                  </a:lnTo>
                  <a:lnTo>
                    <a:pt x="0" y="0"/>
                  </a:lnTo>
                  <a:lnTo>
                    <a:pt x="139" y="39"/>
                  </a:lnTo>
                  <a:close/>
                </a:path>
              </a:pathLst>
            </a:custGeom>
            <a:solidFill>
              <a:srgbClr val="000000"/>
            </a:solidFill>
            <a:ln w="9525">
              <a:noFill/>
              <a:round/>
              <a:headEnd/>
              <a:tailEnd/>
            </a:ln>
          </p:spPr>
          <p:txBody>
            <a:bodyPr/>
            <a:lstStyle/>
            <a:p>
              <a:endParaRPr lang="en-US"/>
            </a:p>
          </p:txBody>
        </p:sp>
        <p:sp>
          <p:nvSpPr>
            <p:cNvPr id="526" name="Freeform 524">
              <a:extLst>
                <a:ext uri="{FF2B5EF4-FFF2-40B4-BE49-F238E27FC236}">
                  <a16:creationId xmlns:a16="http://schemas.microsoft.com/office/drawing/2014/main" id="{B99CB6AD-DF1B-414D-97C1-E6FA2A8B10E4}"/>
                </a:ext>
              </a:extLst>
            </p:cNvPr>
            <p:cNvSpPr>
              <a:spLocks/>
            </p:cNvSpPr>
            <p:nvPr/>
          </p:nvSpPr>
          <p:spPr bwMode="auto">
            <a:xfrm>
              <a:off x="601" y="3653"/>
              <a:ext cx="23" cy="8"/>
            </a:xfrm>
            <a:custGeom>
              <a:avLst/>
              <a:gdLst>
                <a:gd name="T0" fmla="*/ 139 w 141"/>
                <a:gd name="T1" fmla="*/ 39 h 39"/>
                <a:gd name="T2" fmla="*/ 141 w 141"/>
                <a:gd name="T3" fmla="*/ 26 h 39"/>
                <a:gd name="T4" fmla="*/ 0 w 141"/>
                <a:gd name="T5" fmla="*/ 0 h 39"/>
                <a:gd name="T6" fmla="*/ 139 w 141"/>
                <a:gd name="T7" fmla="*/ 39 h 39"/>
                <a:gd name="T8" fmla="*/ 0 60000 65536"/>
                <a:gd name="T9" fmla="*/ 0 60000 65536"/>
                <a:gd name="T10" fmla="*/ 0 60000 65536"/>
                <a:gd name="T11" fmla="*/ 0 60000 65536"/>
                <a:gd name="T12" fmla="*/ 0 w 141"/>
                <a:gd name="T13" fmla="*/ 0 h 39"/>
                <a:gd name="T14" fmla="*/ 141 w 141"/>
                <a:gd name="T15" fmla="*/ 39 h 39"/>
              </a:gdLst>
              <a:ahLst/>
              <a:cxnLst>
                <a:cxn ang="T8">
                  <a:pos x="T0" y="T1"/>
                </a:cxn>
                <a:cxn ang="T9">
                  <a:pos x="T2" y="T3"/>
                </a:cxn>
                <a:cxn ang="T10">
                  <a:pos x="T4" y="T5"/>
                </a:cxn>
                <a:cxn ang="T11">
                  <a:pos x="T6" y="T7"/>
                </a:cxn>
              </a:cxnLst>
              <a:rect l="T12" t="T13" r="T14" b="T15"/>
              <a:pathLst>
                <a:path w="141" h="39">
                  <a:moveTo>
                    <a:pt x="139" y="39"/>
                  </a:moveTo>
                  <a:lnTo>
                    <a:pt x="141" y="26"/>
                  </a:lnTo>
                  <a:lnTo>
                    <a:pt x="0" y="0"/>
                  </a:lnTo>
                  <a:lnTo>
                    <a:pt x="139" y="39"/>
                  </a:lnTo>
                </a:path>
              </a:pathLst>
            </a:custGeom>
            <a:noFill/>
            <a:ln w="0">
              <a:solidFill>
                <a:srgbClr val="000000"/>
              </a:solidFill>
              <a:prstDash val="solid"/>
              <a:round/>
              <a:headEnd/>
              <a:tailEnd/>
            </a:ln>
          </p:spPr>
          <p:txBody>
            <a:bodyPr/>
            <a:lstStyle/>
            <a:p>
              <a:endParaRPr lang="en-US"/>
            </a:p>
          </p:txBody>
        </p:sp>
        <p:sp>
          <p:nvSpPr>
            <p:cNvPr id="527" name="Freeform 525">
              <a:extLst>
                <a:ext uri="{FF2B5EF4-FFF2-40B4-BE49-F238E27FC236}">
                  <a16:creationId xmlns:a16="http://schemas.microsoft.com/office/drawing/2014/main" id="{4C9E36C4-0EBE-44B2-B4B3-A3AD11450A8B}"/>
                </a:ext>
              </a:extLst>
            </p:cNvPr>
            <p:cNvSpPr>
              <a:spLocks/>
            </p:cNvSpPr>
            <p:nvPr/>
          </p:nvSpPr>
          <p:spPr bwMode="auto">
            <a:xfrm>
              <a:off x="601" y="3653"/>
              <a:ext cx="24" cy="5"/>
            </a:xfrm>
            <a:custGeom>
              <a:avLst/>
              <a:gdLst>
                <a:gd name="T0" fmla="*/ 141 w 143"/>
                <a:gd name="T1" fmla="*/ 26 h 26"/>
                <a:gd name="T2" fmla="*/ 143 w 143"/>
                <a:gd name="T3" fmla="*/ 13 h 26"/>
                <a:gd name="T4" fmla="*/ 0 w 143"/>
                <a:gd name="T5" fmla="*/ 0 h 26"/>
                <a:gd name="T6" fmla="*/ 141 w 143"/>
                <a:gd name="T7" fmla="*/ 26 h 26"/>
                <a:gd name="T8" fmla="*/ 0 60000 65536"/>
                <a:gd name="T9" fmla="*/ 0 60000 65536"/>
                <a:gd name="T10" fmla="*/ 0 60000 65536"/>
                <a:gd name="T11" fmla="*/ 0 60000 65536"/>
                <a:gd name="T12" fmla="*/ 0 w 143"/>
                <a:gd name="T13" fmla="*/ 0 h 26"/>
                <a:gd name="T14" fmla="*/ 143 w 143"/>
                <a:gd name="T15" fmla="*/ 26 h 26"/>
              </a:gdLst>
              <a:ahLst/>
              <a:cxnLst>
                <a:cxn ang="T8">
                  <a:pos x="T0" y="T1"/>
                </a:cxn>
                <a:cxn ang="T9">
                  <a:pos x="T2" y="T3"/>
                </a:cxn>
                <a:cxn ang="T10">
                  <a:pos x="T4" y="T5"/>
                </a:cxn>
                <a:cxn ang="T11">
                  <a:pos x="T6" y="T7"/>
                </a:cxn>
              </a:cxnLst>
              <a:rect l="T12" t="T13" r="T14" b="T15"/>
              <a:pathLst>
                <a:path w="143" h="26">
                  <a:moveTo>
                    <a:pt x="141" y="26"/>
                  </a:moveTo>
                  <a:lnTo>
                    <a:pt x="143" y="13"/>
                  </a:lnTo>
                  <a:lnTo>
                    <a:pt x="0" y="0"/>
                  </a:lnTo>
                  <a:lnTo>
                    <a:pt x="141" y="26"/>
                  </a:lnTo>
                  <a:close/>
                </a:path>
              </a:pathLst>
            </a:custGeom>
            <a:solidFill>
              <a:srgbClr val="000000"/>
            </a:solidFill>
            <a:ln w="9525">
              <a:noFill/>
              <a:round/>
              <a:headEnd/>
              <a:tailEnd/>
            </a:ln>
          </p:spPr>
          <p:txBody>
            <a:bodyPr/>
            <a:lstStyle/>
            <a:p>
              <a:endParaRPr lang="en-US"/>
            </a:p>
          </p:txBody>
        </p:sp>
        <p:sp>
          <p:nvSpPr>
            <p:cNvPr id="528" name="Freeform 526">
              <a:extLst>
                <a:ext uri="{FF2B5EF4-FFF2-40B4-BE49-F238E27FC236}">
                  <a16:creationId xmlns:a16="http://schemas.microsoft.com/office/drawing/2014/main" id="{3674D506-6578-45E0-A787-A62249534D5E}"/>
                </a:ext>
              </a:extLst>
            </p:cNvPr>
            <p:cNvSpPr>
              <a:spLocks/>
            </p:cNvSpPr>
            <p:nvPr/>
          </p:nvSpPr>
          <p:spPr bwMode="auto">
            <a:xfrm>
              <a:off x="601" y="3653"/>
              <a:ext cx="24" cy="5"/>
            </a:xfrm>
            <a:custGeom>
              <a:avLst/>
              <a:gdLst>
                <a:gd name="T0" fmla="*/ 141 w 143"/>
                <a:gd name="T1" fmla="*/ 26 h 26"/>
                <a:gd name="T2" fmla="*/ 143 w 143"/>
                <a:gd name="T3" fmla="*/ 13 h 26"/>
                <a:gd name="T4" fmla="*/ 0 w 143"/>
                <a:gd name="T5" fmla="*/ 0 h 26"/>
                <a:gd name="T6" fmla="*/ 141 w 143"/>
                <a:gd name="T7" fmla="*/ 26 h 26"/>
                <a:gd name="T8" fmla="*/ 0 60000 65536"/>
                <a:gd name="T9" fmla="*/ 0 60000 65536"/>
                <a:gd name="T10" fmla="*/ 0 60000 65536"/>
                <a:gd name="T11" fmla="*/ 0 60000 65536"/>
                <a:gd name="T12" fmla="*/ 0 w 143"/>
                <a:gd name="T13" fmla="*/ 0 h 26"/>
                <a:gd name="T14" fmla="*/ 143 w 143"/>
                <a:gd name="T15" fmla="*/ 26 h 26"/>
              </a:gdLst>
              <a:ahLst/>
              <a:cxnLst>
                <a:cxn ang="T8">
                  <a:pos x="T0" y="T1"/>
                </a:cxn>
                <a:cxn ang="T9">
                  <a:pos x="T2" y="T3"/>
                </a:cxn>
                <a:cxn ang="T10">
                  <a:pos x="T4" y="T5"/>
                </a:cxn>
                <a:cxn ang="T11">
                  <a:pos x="T6" y="T7"/>
                </a:cxn>
              </a:cxnLst>
              <a:rect l="T12" t="T13" r="T14" b="T15"/>
              <a:pathLst>
                <a:path w="143" h="26">
                  <a:moveTo>
                    <a:pt x="141" y="26"/>
                  </a:moveTo>
                  <a:lnTo>
                    <a:pt x="143" y="13"/>
                  </a:lnTo>
                  <a:lnTo>
                    <a:pt x="0" y="0"/>
                  </a:lnTo>
                  <a:lnTo>
                    <a:pt x="141" y="26"/>
                  </a:lnTo>
                </a:path>
              </a:pathLst>
            </a:custGeom>
            <a:noFill/>
            <a:ln w="0">
              <a:solidFill>
                <a:srgbClr val="000000"/>
              </a:solidFill>
              <a:prstDash val="solid"/>
              <a:round/>
              <a:headEnd/>
              <a:tailEnd/>
            </a:ln>
          </p:spPr>
          <p:txBody>
            <a:bodyPr/>
            <a:lstStyle/>
            <a:p>
              <a:endParaRPr lang="en-US"/>
            </a:p>
          </p:txBody>
        </p:sp>
        <p:sp>
          <p:nvSpPr>
            <p:cNvPr id="529" name="Freeform 527">
              <a:extLst>
                <a:ext uri="{FF2B5EF4-FFF2-40B4-BE49-F238E27FC236}">
                  <a16:creationId xmlns:a16="http://schemas.microsoft.com/office/drawing/2014/main" id="{F21CDAD3-40F0-4E8D-8385-ED675B4BEE0A}"/>
                </a:ext>
              </a:extLst>
            </p:cNvPr>
            <p:cNvSpPr>
              <a:spLocks/>
            </p:cNvSpPr>
            <p:nvPr/>
          </p:nvSpPr>
          <p:spPr bwMode="auto">
            <a:xfrm>
              <a:off x="601" y="3653"/>
              <a:ext cx="24" cy="3"/>
            </a:xfrm>
            <a:custGeom>
              <a:avLst/>
              <a:gdLst>
                <a:gd name="T0" fmla="*/ 143 w 143"/>
                <a:gd name="T1" fmla="*/ 13 h 13"/>
                <a:gd name="T2" fmla="*/ 143 w 143"/>
                <a:gd name="T3" fmla="*/ 0 h 13"/>
                <a:gd name="T4" fmla="*/ 0 w 143"/>
                <a:gd name="T5" fmla="*/ 0 h 13"/>
                <a:gd name="T6" fmla="*/ 143 w 143"/>
                <a:gd name="T7" fmla="*/ 13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143" y="13"/>
                  </a:moveTo>
                  <a:lnTo>
                    <a:pt x="143" y="0"/>
                  </a:lnTo>
                  <a:lnTo>
                    <a:pt x="0" y="0"/>
                  </a:lnTo>
                  <a:lnTo>
                    <a:pt x="143" y="13"/>
                  </a:lnTo>
                  <a:close/>
                </a:path>
              </a:pathLst>
            </a:custGeom>
            <a:solidFill>
              <a:srgbClr val="000000"/>
            </a:solidFill>
            <a:ln w="9525">
              <a:noFill/>
              <a:round/>
              <a:headEnd/>
              <a:tailEnd/>
            </a:ln>
          </p:spPr>
          <p:txBody>
            <a:bodyPr/>
            <a:lstStyle/>
            <a:p>
              <a:endParaRPr lang="en-US"/>
            </a:p>
          </p:txBody>
        </p:sp>
        <p:sp>
          <p:nvSpPr>
            <p:cNvPr id="530" name="Freeform 528">
              <a:extLst>
                <a:ext uri="{FF2B5EF4-FFF2-40B4-BE49-F238E27FC236}">
                  <a16:creationId xmlns:a16="http://schemas.microsoft.com/office/drawing/2014/main" id="{BD4B4550-5F52-43BE-A6FA-762B3087E41A}"/>
                </a:ext>
              </a:extLst>
            </p:cNvPr>
            <p:cNvSpPr>
              <a:spLocks/>
            </p:cNvSpPr>
            <p:nvPr/>
          </p:nvSpPr>
          <p:spPr bwMode="auto">
            <a:xfrm>
              <a:off x="601" y="3653"/>
              <a:ext cx="24" cy="3"/>
            </a:xfrm>
            <a:custGeom>
              <a:avLst/>
              <a:gdLst>
                <a:gd name="T0" fmla="*/ 143 w 143"/>
                <a:gd name="T1" fmla="*/ 13 h 13"/>
                <a:gd name="T2" fmla="*/ 143 w 143"/>
                <a:gd name="T3" fmla="*/ 0 h 13"/>
                <a:gd name="T4" fmla="*/ 0 w 143"/>
                <a:gd name="T5" fmla="*/ 0 h 13"/>
                <a:gd name="T6" fmla="*/ 143 w 143"/>
                <a:gd name="T7" fmla="*/ 13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143" y="13"/>
                  </a:moveTo>
                  <a:lnTo>
                    <a:pt x="143" y="0"/>
                  </a:lnTo>
                  <a:lnTo>
                    <a:pt x="0" y="0"/>
                  </a:lnTo>
                  <a:lnTo>
                    <a:pt x="143" y="13"/>
                  </a:lnTo>
                </a:path>
              </a:pathLst>
            </a:custGeom>
            <a:noFill/>
            <a:ln w="0">
              <a:solidFill>
                <a:srgbClr val="000000"/>
              </a:solidFill>
              <a:prstDash val="solid"/>
              <a:round/>
              <a:headEnd/>
              <a:tailEnd/>
            </a:ln>
          </p:spPr>
          <p:txBody>
            <a:bodyPr/>
            <a:lstStyle/>
            <a:p>
              <a:endParaRPr lang="en-US"/>
            </a:p>
          </p:txBody>
        </p:sp>
        <p:sp>
          <p:nvSpPr>
            <p:cNvPr id="531" name="Freeform 529">
              <a:extLst>
                <a:ext uri="{FF2B5EF4-FFF2-40B4-BE49-F238E27FC236}">
                  <a16:creationId xmlns:a16="http://schemas.microsoft.com/office/drawing/2014/main" id="{A5617507-3313-48A0-BF35-9A7A488E52BC}"/>
                </a:ext>
              </a:extLst>
            </p:cNvPr>
            <p:cNvSpPr>
              <a:spLocks/>
            </p:cNvSpPr>
            <p:nvPr/>
          </p:nvSpPr>
          <p:spPr bwMode="auto">
            <a:xfrm>
              <a:off x="472" y="3851"/>
              <a:ext cx="24" cy="3"/>
            </a:xfrm>
            <a:custGeom>
              <a:avLst/>
              <a:gdLst>
                <a:gd name="T0" fmla="*/ 142 w 142"/>
                <a:gd name="T1" fmla="*/ 14 h 14"/>
                <a:gd name="T2" fmla="*/ 141 w 142"/>
                <a:gd name="T3" fmla="*/ 0 h 14"/>
                <a:gd name="T4" fmla="*/ 0 w 142"/>
                <a:gd name="T5" fmla="*/ 14 h 14"/>
                <a:gd name="T6" fmla="*/ 142 w 142"/>
                <a:gd name="T7" fmla="*/ 14 h 14"/>
                <a:gd name="T8" fmla="*/ 0 60000 65536"/>
                <a:gd name="T9" fmla="*/ 0 60000 65536"/>
                <a:gd name="T10" fmla="*/ 0 60000 65536"/>
                <a:gd name="T11" fmla="*/ 0 60000 65536"/>
                <a:gd name="T12" fmla="*/ 0 w 142"/>
                <a:gd name="T13" fmla="*/ 0 h 14"/>
                <a:gd name="T14" fmla="*/ 142 w 142"/>
                <a:gd name="T15" fmla="*/ 14 h 14"/>
              </a:gdLst>
              <a:ahLst/>
              <a:cxnLst>
                <a:cxn ang="T8">
                  <a:pos x="T0" y="T1"/>
                </a:cxn>
                <a:cxn ang="T9">
                  <a:pos x="T2" y="T3"/>
                </a:cxn>
                <a:cxn ang="T10">
                  <a:pos x="T4" y="T5"/>
                </a:cxn>
                <a:cxn ang="T11">
                  <a:pos x="T6" y="T7"/>
                </a:cxn>
              </a:cxnLst>
              <a:rect l="T12" t="T13" r="T14" b="T15"/>
              <a:pathLst>
                <a:path w="142" h="14">
                  <a:moveTo>
                    <a:pt x="142" y="14"/>
                  </a:moveTo>
                  <a:lnTo>
                    <a:pt x="141" y="0"/>
                  </a:lnTo>
                  <a:lnTo>
                    <a:pt x="0" y="14"/>
                  </a:lnTo>
                  <a:lnTo>
                    <a:pt x="142" y="14"/>
                  </a:lnTo>
                  <a:close/>
                </a:path>
              </a:pathLst>
            </a:custGeom>
            <a:solidFill>
              <a:srgbClr val="000000"/>
            </a:solidFill>
            <a:ln w="9525">
              <a:noFill/>
              <a:round/>
              <a:headEnd/>
              <a:tailEnd/>
            </a:ln>
          </p:spPr>
          <p:txBody>
            <a:bodyPr/>
            <a:lstStyle/>
            <a:p>
              <a:endParaRPr lang="en-US"/>
            </a:p>
          </p:txBody>
        </p:sp>
        <p:sp>
          <p:nvSpPr>
            <p:cNvPr id="532" name="Freeform 530">
              <a:extLst>
                <a:ext uri="{FF2B5EF4-FFF2-40B4-BE49-F238E27FC236}">
                  <a16:creationId xmlns:a16="http://schemas.microsoft.com/office/drawing/2014/main" id="{F4A76DDC-3013-445E-8B21-BB1CF76D5FA1}"/>
                </a:ext>
              </a:extLst>
            </p:cNvPr>
            <p:cNvSpPr>
              <a:spLocks/>
            </p:cNvSpPr>
            <p:nvPr/>
          </p:nvSpPr>
          <p:spPr bwMode="auto">
            <a:xfrm>
              <a:off x="472" y="3851"/>
              <a:ext cx="24" cy="3"/>
            </a:xfrm>
            <a:custGeom>
              <a:avLst/>
              <a:gdLst>
                <a:gd name="T0" fmla="*/ 142 w 142"/>
                <a:gd name="T1" fmla="*/ 14 h 14"/>
                <a:gd name="T2" fmla="*/ 141 w 142"/>
                <a:gd name="T3" fmla="*/ 0 h 14"/>
                <a:gd name="T4" fmla="*/ 0 w 142"/>
                <a:gd name="T5" fmla="*/ 14 h 14"/>
                <a:gd name="T6" fmla="*/ 142 w 142"/>
                <a:gd name="T7" fmla="*/ 14 h 14"/>
                <a:gd name="T8" fmla="*/ 0 60000 65536"/>
                <a:gd name="T9" fmla="*/ 0 60000 65536"/>
                <a:gd name="T10" fmla="*/ 0 60000 65536"/>
                <a:gd name="T11" fmla="*/ 0 60000 65536"/>
                <a:gd name="T12" fmla="*/ 0 w 142"/>
                <a:gd name="T13" fmla="*/ 0 h 14"/>
                <a:gd name="T14" fmla="*/ 142 w 142"/>
                <a:gd name="T15" fmla="*/ 14 h 14"/>
              </a:gdLst>
              <a:ahLst/>
              <a:cxnLst>
                <a:cxn ang="T8">
                  <a:pos x="T0" y="T1"/>
                </a:cxn>
                <a:cxn ang="T9">
                  <a:pos x="T2" y="T3"/>
                </a:cxn>
                <a:cxn ang="T10">
                  <a:pos x="T4" y="T5"/>
                </a:cxn>
                <a:cxn ang="T11">
                  <a:pos x="T6" y="T7"/>
                </a:cxn>
              </a:cxnLst>
              <a:rect l="T12" t="T13" r="T14" b="T15"/>
              <a:pathLst>
                <a:path w="142" h="14">
                  <a:moveTo>
                    <a:pt x="142" y="14"/>
                  </a:moveTo>
                  <a:lnTo>
                    <a:pt x="141" y="0"/>
                  </a:lnTo>
                  <a:lnTo>
                    <a:pt x="0" y="14"/>
                  </a:lnTo>
                  <a:lnTo>
                    <a:pt x="142" y="14"/>
                  </a:lnTo>
                </a:path>
              </a:pathLst>
            </a:custGeom>
            <a:noFill/>
            <a:ln w="0">
              <a:solidFill>
                <a:srgbClr val="000000"/>
              </a:solidFill>
              <a:prstDash val="solid"/>
              <a:round/>
              <a:headEnd/>
              <a:tailEnd/>
            </a:ln>
          </p:spPr>
          <p:txBody>
            <a:bodyPr/>
            <a:lstStyle/>
            <a:p>
              <a:endParaRPr lang="en-US"/>
            </a:p>
          </p:txBody>
        </p:sp>
        <p:sp>
          <p:nvSpPr>
            <p:cNvPr id="533" name="Freeform 531">
              <a:extLst>
                <a:ext uri="{FF2B5EF4-FFF2-40B4-BE49-F238E27FC236}">
                  <a16:creationId xmlns:a16="http://schemas.microsoft.com/office/drawing/2014/main" id="{E5E3A62A-AC9C-4844-B256-F86B17C1FAAD}"/>
                </a:ext>
              </a:extLst>
            </p:cNvPr>
            <p:cNvSpPr>
              <a:spLocks/>
            </p:cNvSpPr>
            <p:nvPr/>
          </p:nvSpPr>
          <p:spPr bwMode="auto">
            <a:xfrm>
              <a:off x="472" y="3849"/>
              <a:ext cx="24" cy="5"/>
            </a:xfrm>
            <a:custGeom>
              <a:avLst/>
              <a:gdLst>
                <a:gd name="T0" fmla="*/ 141 w 141"/>
                <a:gd name="T1" fmla="*/ 13 h 27"/>
                <a:gd name="T2" fmla="*/ 140 w 141"/>
                <a:gd name="T3" fmla="*/ 0 h 27"/>
                <a:gd name="T4" fmla="*/ 0 w 141"/>
                <a:gd name="T5" fmla="*/ 27 h 27"/>
                <a:gd name="T6" fmla="*/ 141 w 141"/>
                <a:gd name="T7" fmla="*/ 13 h 27"/>
                <a:gd name="T8" fmla="*/ 0 60000 65536"/>
                <a:gd name="T9" fmla="*/ 0 60000 65536"/>
                <a:gd name="T10" fmla="*/ 0 60000 65536"/>
                <a:gd name="T11" fmla="*/ 0 60000 65536"/>
                <a:gd name="T12" fmla="*/ 0 w 141"/>
                <a:gd name="T13" fmla="*/ 0 h 27"/>
                <a:gd name="T14" fmla="*/ 141 w 141"/>
                <a:gd name="T15" fmla="*/ 27 h 27"/>
              </a:gdLst>
              <a:ahLst/>
              <a:cxnLst>
                <a:cxn ang="T8">
                  <a:pos x="T0" y="T1"/>
                </a:cxn>
                <a:cxn ang="T9">
                  <a:pos x="T2" y="T3"/>
                </a:cxn>
                <a:cxn ang="T10">
                  <a:pos x="T4" y="T5"/>
                </a:cxn>
                <a:cxn ang="T11">
                  <a:pos x="T6" y="T7"/>
                </a:cxn>
              </a:cxnLst>
              <a:rect l="T12" t="T13" r="T14" b="T15"/>
              <a:pathLst>
                <a:path w="141" h="27">
                  <a:moveTo>
                    <a:pt x="141" y="13"/>
                  </a:moveTo>
                  <a:lnTo>
                    <a:pt x="140" y="0"/>
                  </a:lnTo>
                  <a:lnTo>
                    <a:pt x="0" y="27"/>
                  </a:lnTo>
                  <a:lnTo>
                    <a:pt x="141" y="13"/>
                  </a:lnTo>
                  <a:close/>
                </a:path>
              </a:pathLst>
            </a:custGeom>
            <a:solidFill>
              <a:srgbClr val="000000"/>
            </a:solidFill>
            <a:ln w="9525">
              <a:noFill/>
              <a:round/>
              <a:headEnd/>
              <a:tailEnd/>
            </a:ln>
          </p:spPr>
          <p:txBody>
            <a:bodyPr/>
            <a:lstStyle/>
            <a:p>
              <a:endParaRPr lang="en-US"/>
            </a:p>
          </p:txBody>
        </p:sp>
        <p:sp>
          <p:nvSpPr>
            <p:cNvPr id="534" name="Freeform 532">
              <a:extLst>
                <a:ext uri="{FF2B5EF4-FFF2-40B4-BE49-F238E27FC236}">
                  <a16:creationId xmlns:a16="http://schemas.microsoft.com/office/drawing/2014/main" id="{97BDEB79-A038-437F-B28D-DA4DF3E23F9F}"/>
                </a:ext>
              </a:extLst>
            </p:cNvPr>
            <p:cNvSpPr>
              <a:spLocks/>
            </p:cNvSpPr>
            <p:nvPr/>
          </p:nvSpPr>
          <p:spPr bwMode="auto">
            <a:xfrm>
              <a:off x="472" y="3849"/>
              <a:ext cx="24" cy="5"/>
            </a:xfrm>
            <a:custGeom>
              <a:avLst/>
              <a:gdLst>
                <a:gd name="T0" fmla="*/ 141 w 141"/>
                <a:gd name="T1" fmla="*/ 13 h 27"/>
                <a:gd name="T2" fmla="*/ 140 w 141"/>
                <a:gd name="T3" fmla="*/ 0 h 27"/>
                <a:gd name="T4" fmla="*/ 0 w 141"/>
                <a:gd name="T5" fmla="*/ 27 h 27"/>
                <a:gd name="T6" fmla="*/ 141 w 141"/>
                <a:gd name="T7" fmla="*/ 13 h 27"/>
                <a:gd name="T8" fmla="*/ 0 60000 65536"/>
                <a:gd name="T9" fmla="*/ 0 60000 65536"/>
                <a:gd name="T10" fmla="*/ 0 60000 65536"/>
                <a:gd name="T11" fmla="*/ 0 60000 65536"/>
                <a:gd name="T12" fmla="*/ 0 w 141"/>
                <a:gd name="T13" fmla="*/ 0 h 27"/>
                <a:gd name="T14" fmla="*/ 141 w 141"/>
                <a:gd name="T15" fmla="*/ 27 h 27"/>
              </a:gdLst>
              <a:ahLst/>
              <a:cxnLst>
                <a:cxn ang="T8">
                  <a:pos x="T0" y="T1"/>
                </a:cxn>
                <a:cxn ang="T9">
                  <a:pos x="T2" y="T3"/>
                </a:cxn>
                <a:cxn ang="T10">
                  <a:pos x="T4" y="T5"/>
                </a:cxn>
                <a:cxn ang="T11">
                  <a:pos x="T6" y="T7"/>
                </a:cxn>
              </a:cxnLst>
              <a:rect l="T12" t="T13" r="T14" b="T15"/>
              <a:pathLst>
                <a:path w="141" h="27">
                  <a:moveTo>
                    <a:pt x="141" y="13"/>
                  </a:moveTo>
                  <a:lnTo>
                    <a:pt x="140" y="0"/>
                  </a:lnTo>
                  <a:lnTo>
                    <a:pt x="0" y="27"/>
                  </a:lnTo>
                  <a:lnTo>
                    <a:pt x="141" y="13"/>
                  </a:lnTo>
                </a:path>
              </a:pathLst>
            </a:custGeom>
            <a:noFill/>
            <a:ln w="0">
              <a:solidFill>
                <a:srgbClr val="000000"/>
              </a:solidFill>
              <a:prstDash val="solid"/>
              <a:round/>
              <a:headEnd/>
              <a:tailEnd/>
            </a:ln>
          </p:spPr>
          <p:txBody>
            <a:bodyPr/>
            <a:lstStyle/>
            <a:p>
              <a:endParaRPr lang="en-US"/>
            </a:p>
          </p:txBody>
        </p:sp>
        <p:sp>
          <p:nvSpPr>
            <p:cNvPr id="535" name="Freeform 533">
              <a:extLst>
                <a:ext uri="{FF2B5EF4-FFF2-40B4-BE49-F238E27FC236}">
                  <a16:creationId xmlns:a16="http://schemas.microsoft.com/office/drawing/2014/main" id="{29122AE6-13FA-4FA9-B3EE-98D089D1121E}"/>
                </a:ext>
              </a:extLst>
            </p:cNvPr>
            <p:cNvSpPr>
              <a:spLocks/>
            </p:cNvSpPr>
            <p:nvPr/>
          </p:nvSpPr>
          <p:spPr bwMode="auto">
            <a:xfrm>
              <a:off x="472" y="3846"/>
              <a:ext cx="24" cy="8"/>
            </a:xfrm>
            <a:custGeom>
              <a:avLst/>
              <a:gdLst>
                <a:gd name="T0" fmla="*/ 140 w 140"/>
                <a:gd name="T1" fmla="*/ 13 h 40"/>
                <a:gd name="T2" fmla="*/ 138 w 140"/>
                <a:gd name="T3" fmla="*/ 0 h 40"/>
                <a:gd name="T4" fmla="*/ 0 w 140"/>
                <a:gd name="T5" fmla="*/ 40 h 40"/>
                <a:gd name="T6" fmla="*/ 140 w 140"/>
                <a:gd name="T7" fmla="*/ 13 h 40"/>
                <a:gd name="T8" fmla="*/ 0 60000 65536"/>
                <a:gd name="T9" fmla="*/ 0 60000 65536"/>
                <a:gd name="T10" fmla="*/ 0 60000 65536"/>
                <a:gd name="T11" fmla="*/ 0 60000 65536"/>
                <a:gd name="T12" fmla="*/ 0 w 140"/>
                <a:gd name="T13" fmla="*/ 0 h 40"/>
                <a:gd name="T14" fmla="*/ 140 w 140"/>
                <a:gd name="T15" fmla="*/ 40 h 40"/>
              </a:gdLst>
              <a:ahLst/>
              <a:cxnLst>
                <a:cxn ang="T8">
                  <a:pos x="T0" y="T1"/>
                </a:cxn>
                <a:cxn ang="T9">
                  <a:pos x="T2" y="T3"/>
                </a:cxn>
                <a:cxn ang="T10">
                  <a:pos x="T4" y="T5"/>
                </a:cxn>
                <a:cxn ang="T11">
                  <a:pos x="T6" y="T7"/>
                </a:cxn>
              </a:cxnLst>
              <a:rect l="T12" t="T13" r="T14" b="T15"/>
              <a:pathLst>
                <a:path w="140" h="40">
                  <a:moveTo>
                    <a:pt x="140" y="13"/>
                  </a:moveTo>
                  <a:lnTo>
                    <a:pt x="138" y="0"/>
                  </a:lnTo>
                  <a:lnTo>
                    <a:pt x="0" y="40"/>
                  </a:lnTo>
                  <a:lnTo>
                    <a:pt x="140" y="13"/>
                  </a:lnTo>
                  <a:close/>
                </a:path>
              </a:pathLst>
            </a:custGeom>
            <a:solidFill>
              <a:srgbClr val="000000"/>
            </a:solidFill>
            <a:ln w="9525">
              <a:noFill/>
              <a:round/>
              <a:headEnd/>
              <a:tailEnd/>
            </a:ln>
          </p:spPr>
          <p:txBody>
            <a:bodyPr/>
            <a:lstStyle/>
            <a:p>
              <a:endParaRPr lang="en-US"/>
            </a:p>
          </p:txBody>
        </p:sp>
        <p:sp>
          <p:nvSpPr>
            <p:cNvPr id="536" name="Freeform 534">
              <a:extLst>
                <a:ext uri="{FF2B5EF4-FFF2-40B4-BE49-F238E27FC236}">
                  <a16:creationId xmlns:a16="http://schemas.microsoft.com/office/drawing/2014/main" id="{4C413395-64B3-4E88-8727-BA4156A2ED86}"/>
                </a:ext>
              </a:extLst>
            </p:cNvPr>
            <p:cNvSpPr>
              <a:spLocks/>
            </p:cNvSpPr>
            <p:nvPr/>
          </p:nvSpPr>
          <p:spPr bwMode="auto">
            <a:xfrm>
              <a:off x="472" y="3846"/>
              <a:ext cx="24" cy="8"/>
            </a:xfrm>
            <a:custGeom>
              <a:avLst/>
              <a:gdLst>
                <a:gd name="T0" fmla="*/ 140 w 140"/>
                <a:gd name="T1" fmla="*/ 13 h 40"/>
                <a:gd name="T2" fmla="*/ 138 w 140"/>
                <a:gd name="T3" fmla="*/ 0 h 40"/>
                <a:gd name="T4" fmla="*/ 0 w 140"/>
                <a:gd name="T5" fmla="*/ 40 h 40"/>
                <a:gd name="T6" fmla="*/ 140 w 140"/>
                <a:gd name="T7" fmla="*/ 13 h 40"/>
                <a:gd name="T8" fmla="*/ 0 60000 65536"/>
                <a:gd name="T9" fmla="*/ 0 60000 65536"/>
                <a:gd name="T10" fmla="*/ 0 60000 65536"/>
                <a:gd name="T11" fmla="*/ 0 60000 65536"/>
                <a:gd name="T12" fmla="*/ 0 w 140"/>
                <a:gd name="T13" fmla="*/ 0 h 40"/>
                <a:gd name="T14" fmla="*/ 140 w 140"/>
                <a:gd name="T15" fmla="*/ 40 h 40"/>
              </a:gdLst>
              <a:ahLst/>
              <a:cxnLst>
                <a:cxn ang="T8">
                  <a:pos x="T0" y="T1"/>
                </a:cxn>
                <a:cxn ang="T9">
                  <a:pos x="T2" y="T3"/>
                </a:cxn>
                <a:cxn ang="T10">
                  <a:pos x="T4" y="T5"/>
                </a:cxn>
                <a:cxn ang="T11">
                  <a:pos x="T6" y="T7"/>
                </a:cxn>
              </a:cxnLst>
              <a:rect l="T12" t="T13" r="T14" b="T15"/>
              <a:pathLst>
                <a:path w="140" h="40">
                  <a:moveTo>
                    <a:pt x="140" y="13"/>
                  </a:moveTo>
                  <a:lnTo>
                    <a:pt x="138" y="0"/>
                  </a:lnTo>
                  <a:lnTo>
                    <a:pt x="0" y="40"/>
                  </a:lnTo>
                  <a:lnTo>
                    <a:pt x="140" y="13"/>
                  </a:lnTo>
                </a:path>
              </a:pathLst>
            </a:custGeom>
            <a:noFill/>
            <a:ln w="0">
              <a:solidFill>
                <a:srgbClr val="000000"/>
              </a:solidFill>
              <a:prstDash val="solid"/>
              <a:round/>
              <a:headEnd/>
              <a:tailEnd/>
            </a:ln>
          </p:spPr>
          <p:txBody>
            <a:bodyPr/>
            <a:lstStyle/>
            <a:p>
              <a:endParaRPr lang="en-US"/>
            </a:p>
          </p:txBody>
        </p:sp>
        <p:sp>
          <p:nvSpPr>
            <p:cNvPr id="537" name="Freeform 535">
              <a:extLst>
                <a:ext uri="{FF2B5EF4-FFF2-40B4-BE49-F238E27FC236}">
                  <a16:creationId xmlns:a16="http://schemas.microsoft.com/office/drawing/2014/main" id="{7672184E-392E-4C85-8D46-D2C71B3E1E23}"/>
                </a:ext>
              </a:extLst>
            </p:cNvPr>
            <p:cNvSpPr>
              <a:spLocks/>
            </p:cNvSpPr>
            <p:nvPr/>
          </p:nvSpPr>
          <p:spPr bwMode="auto">
            <a:xfrm>
              <a:off x="472" y="3844"/>
              <a:ext cx="23" cy="10"/>
            </a:xfrm>
            <a:custGeom>
              <a:avLst/>
              <a:gdLst>
                <a:gd name="T0" fmla="*/ 138 w 138"/>
                <a:gd name="T1" fmla="*/ 13 h 53"/>
                <a:gd name="T2" fmla="*/ 135 w 138"/>
                <a:gd name="T3" fmla="*/ 0 h 53"/>
                <a:gd name="T4" fmla="*/ 0 w 138"/>
                <a:gd name="T5" fmla="*/ 53 h 53"/>
                <a:gd name="T6" fmla="*/ 138 w 138"/>
                <a:gd name="T7" fmla="*/ 13 h 53"/>
                <a:gd name="T8" fmla="*/ 0 60000 65536"/>
                <a:gd name="T9" fmla="*/ 0 60000 65536"/>
                <a:gd name="T10" fmla="*/ 0 60000 65536"/>
                <a:gd name="T11" fmla="*/ 0 60000 65536"/>
                <a:gd name="T12" fmla="*/ 0 w 138"/>
                <a:gd name="T13" fmla="*/ 0 h 53"/>
                <a:gd name="T14" fmla="*/ 138 w 138"/>
                <a:gd name="T15" fmla="*/ 53 h 53"/>
              </a:gdLst>
              <a:ahLst/>
              <a:cxnLst>
                <a:cxn ang="T8">
                  <a:pos x="T0" y="T1"/>
                </a:cxn>
                <a:cxn ang="T9">
                  <a:pos x="T2" y="T3"/>
                </a:cxn>
                <a:cxn ang="T10">
                  <a:pos x="T4" y="T5"/>
                </a:cxn>
                <a:cxn ang="T11">
                  <a:pos x="T6" y="T7"/>
                </a:cxn>
              </a:cxnLst>
              <a:rect l="T12" t="T13" r="T14" b="T15"/>
              <a:pathLst>
                <a:path w="138" h="53">
                  <a:moveTo>
                    <a:pt x="138" y="13"/>
                  </a:moveTo>
                  <a:lnTo>
                    <a:pt x="135" y="0"/>
                  </a:lnTo>
                  <a:lnTo>
                    <a:pt x="0" y="53"/>
                  </a:lnTo>
                  <a:lnTo>
                    <a:pt x="138" y="13"/>
                  </a:lnTo>
                  <a:close/>
                </a:path>
              </a:pathLst>
            </a:custGeom>
            <a:solidFill>
              <a:srgbClr val="000000"/>
            </a:solidFill>
            <a:ln w="9525">
              <a:noFill/>
              <a:round/>
              <a:headEnd/>
              <a:tailEnd/>
            </a:ln>
          </p:spPr>
          <p:txBody>
            <a:bodyPr/>
            <a:lstStyle/>
            <a:p>
              <a:endParaRPr lang="en-US"/>
            </a:p>
          </p:txBody>
        </p:sp>
        <p:sp>
          <p:nvSpPr>
            <p:cNvPr id="538" name="Freeform 536">
              <a:extLst>
                <a:ext uri="{FF2B5EF4-FFF2-40B4-BE49-F238E27FC236}">
                  <a16:creationId xmlns:a16="http://schemas.microsoft.com/office/drawing/2014/main" id="{39B9DC9C-C855-401F-B7E3-EF081F285EE0}"/>
                </a:ext>
              </a:extLst>
            </p:cNvPr>
            <p:cNvSpPr>
              <a:spLocks/>
            </p:cNvSpPr>
            <p:nvPr/>
          </p:nvSpPr>
          <p:spPr bwMode="auto">
            <a:xfrm>
              <a:off x="472" y="3844"/>
              <a:ext cx="23" cy="10"/>
            </a:xfrm>
            <a:custGeom>
              <a:avLst/>
              <a:gdLst>
                <a:gd name="T0" fmla="*/ 138 w 138"/>
                <a:gd name="T1" fmla="*/ 13 h 53"/>
                <a:gd name="T2" fmla="*/ 135 w 138"/>
                <a:gd name="T3" fmla="*/ 0 h 53"/>
                <a:gd name="T4" fmla="*/ 0 w 138"/>
                <a:gd name="T5" fmla="*/ 53 h 53"/>
                <a:gd name="T6" fmla="*/ 138 w 138"/>
                <a:gd name="T7" fmla="*/ 13 h 53"/>
                <a:gd name="T8" fmla="*/ 0 60000 65536"/>
                <a:gd name="T9" fmla="*/ 0 60000 65536"/>
                <a:gd name="T10" fmla="*/ 0 60000 65536"/>
                <a:gd name="T11" fmla="*/ 0 60000 65536"/>
                <a:gd name="T12" fmla="*/ 0 w 138"/>
                <a:gd name="T13" fmla="*/ 0 h 53"/>
                <a:gd name="T14" fmla="*/ 138 w 138"/>
                <a:gd name="T15" fmla="*/ 53 h 53"/>
              </a:gdLst>
              <a:ahLst/>
              <a:cxnLst>
                <a:cxn ang="T8">
                  <a:pos x="T0" y="T1"/>
                </a:cxn>
                <a:cxn ang="T9">
                  <a:pos x="T2" y="T3"/>
                </a:cxn>
                <a:cxn ang="T10">
                  <a:pos x="T4" y="T5"/>
                </a:cxn>
                <a:cxn ang="T11">
                  <a:pos x="T6" y="T7"/>
                </a:cxn>
              </a:cxnLst>
              <a:rect l="T12" t="T13" r="T14" b="T15"/>
              <a:pathLst>
                <a:path w="138" h="53">
                  <a:moveTo>
                    <a:pt x="138" y="13"/>
                  </a:moveTo>
                  <a:lnTo>
                    <a:pt x="135" y="0"/>
                  </a:lnTo>
                  <a:lnTo>
                    <a:pt x="0" y="53"/>
                  </a:lnTo>
                  <a:lnTo>
                    <a:pt x="138" y="13"/>
                  </a:lnTo>
                </a:path>
              </a:pathLst>
            </a:custGeom>
            <a:noFill/>
            <a:ln w="0">
              <a:solidFill>
                <a:srgbClr val="000000"/>
              </a:solidFill>
              <a:prstDash val="solid"/>
              <a:round/>
              <a:headEnd/>
              <a:tailEnd/>
            </a:ln>
          </p:spPr>
          <p:txBody>
            <a:bodyPr/>
            <a:lstStyle/>
            <a:p>
              <a:endParaRPr lang="en-US"/>
            </a:p>
          </p:txBody>
        </p:sp>
        <p:sp>
          <p:nvSpPr>
            <p:cNvPr id="539" name="Freeform 537">
              <a:extLst>
                <a:ext uri="{FF2B5EF4-FFF2-40B4-BE49-F238E27FC236}">
                  <a16:creationId xmlns:a16="http://schemas.microsoft.com/office/drawing/2014/main" id="{398AFFE7-BE48-4F72-9DCF-BF5EC69BC44A}"/>
                </a:ext>
              </a:extLst>
            </p:cNvPr>
            <p:cNvSpPr>
              <a:spLocks/>
            </p:cNvSpPr>
            <p:nvPr/>
          </p:nvSpPr>
          <p:spPr bwMode="auto">
            <a:xfrm>
              <a:off x="472" y="3841"/>
              <a:ext cx="23" cy="13"/>
            </a:xfrm>
            <a:custGeom>
              <a:avLst/>
              <a:gdLst>
                <a:gd name="T0" fmla="*/ 135 w 135"/>
                <a:gd name="T1" fmla="*/ 12 h 65"/>
                <a:gd name="T2" fmla="*/ 131 w 135"/>
                <a:gd name="T3" fmla="*/ 0 h 65"/>
                <a:gd name="T4" fmla="*/ 0 w 135"/>
                <a:gd name="T5" fmla="*/ 65 h 65"/>
                <a:gd name="T6" fmla="*/ 135 w 135"/>
                <a:gd name="T7" fmla="*/ 12 h 65"/>
                <a:gd name="T8" fmla="*/ 0 60000 65536"/>
                <a:gd name="T9" fmla="*/ 0 60000 65536"/>
                <a:gd name="T10" fmla="*/ 0 60000 65536"/>
                <a:gd name="T11" fmla="*/ 0 60000 65536"/>
                <a:gd name="T12" fmla="*/ 0 w 135"/>
                <a:gd name="T13" fmla="*/ 0 h 65"/>
                <a:gd name="T14" fmla="*/ 135 w 135"/>
                <a:gd name="T15" fmla="*/ 65 h 65"/>
              </a:gdLst>
              <a:ahLst/>
              <a:cxnLst>
                <a:cxn ang="T8">
                  <a:pos x="T0" y="T1"/>
                </a:cxn>
                <a:cxn ang="T9">
                  <a:pos x="T2" y="T3"/>
                </a:cxn>
                <a:cxn ang="T10">
                  <a:pos x="T4" y="T5"/>
                </a:cxn>
                <a:cxn ang="T11">
                  <a:pos x="T6" y="T7"/>
                </a:cxn>
              </a:cxnLst>
              <a:rect l="T12" t="T13" r="T14" b="T15"/>
              <a:pathLst>
                <a:path w="135" h="65">
                  <a:moveTo>
                    <a:pt x="135" y="12"/>
                  </a:moveTo>
                  <a:lnTo>
                    <a:pt x="131" y="0"/>
                  </a:lnTo>
                  <a:lnTo>
                    <a:pt x="0" y="65"/>
                  </a:lnTo>
                  <a:lnTo>
                    <a:pt x="135" y="12"/>
                  </a:lnTo>
                  <a:close/>
                </a:path>
              </a:pathLst>
            </a:custGeom>
            <a:solidFill>
              <a:srgbClr val="000000"/>
            </a:solidFill>
            <a:ln w="9525">
              <a:noFill/>
              <a:round/>
              <a:headEnd/>
              <a:tailEnd/>
            </a:ln>
          </p:spPr>
          <p:txBody>
            <a:bodyPr/>
            <a:lstStyle/>
            <a:p>
              <a:endParaRPr lang="en-US"/>
            </a:p>
          </p:txBody>
        </p:sp>
        <p:sp>
          <p:nvSpPr>
            <p:cNvPr id="540" name="Freeform 538">
              <a:extLst>
                <a:ext uri="{FF2B5EF4-FFF2-40B4-BE49-F238E27FC236}">
                  <a16:creationId xmlns:a16="http://schemas.microsoft.com/office/drawing/2014/main" id="{DFC17525-312D-4574-A128-F889BC464F6B}"/>
                </a:ext>
              </a:extLst>
            </p:cNvPr>
            <p:cNvSpPr>
              <a:spLocks/>
            </p:cNvSpPr>
            <p:nvPr/>
          </p:nvSpPr>
          <p:spPr bwMode="auto">
            <a:xfrm>
              <a:off x="472" y="3841"/>
              <a:ext cx="23" cy="13"/>
            </a:xfrm>
            <a:custGeom>
              <a:avLst/>
              <a:gdLst>
                <a:gd name="T0" fmla="*/ 135 w 135"/>
                <a:gd name="T1" fmla="*/ 12 h 65"/>
                <a:gd name="T2" fmla="*/ 131 w 135"/>
                <a:gd name="T3" fmla="*/ 0 h 65"/>
                <a:gd name="T4" fmla="*/ 0 w 135"/>
                <a:gd name="T5" fmla="*/ 65 h 65"/>
                <a:gd name="T6" fmla="*/ 135 w 135"/>
                <a:gd name="T7" fmla="*/ 12 h 65"/>
                <a:gd name="T8" fmla="*/ 0 60000 65536"/>
                <a:gd name="T9" fmla="*/ 0 60000 65536"/>
                <a:gd name="T10" fmla="*/ 0 60000 65536"/>
                <a:gd name="T11" fmla="*/ 0 60000 65536"/>
                <a:gd name="T12" fmla="*/ 0 w 135"/>
                <a:gd name="T13" fmla="*/ 0 h 65"/>
                <a:gd name="T14" fmla="*/ 135 w 135"/>
                <a:gd name="T15" fmla="*/ 65 h 65"/>
              </a:gdLst>
              <a:ahLst/>
              <a:cxnLst>
                <a:cxn ang="T8">
                  <a:pos x="T0" y="T1"/>
                </a:cxn>
                <a:cxn ang="T9">
                  <a:pos x="T2" y="T3"/>
                </a:cxn>
                <a:cxn ang="T10">
                  <a:pos x="T4" y="T5"/>
                </a:cxn>
                <a:cxn ang="T11">
                  <a:pos x="T6" y="T7"/>
                </a:cxn>
              </a:cxnLst>
              <a:rect l="T12" t="T13" r="T14" b="T15"/>
              <a:pathLst>
                <a:path w="135" h="65">
                  <a:moveTo>
                    <a:pt x="135" y="12"/>
                  </a:moveTo>
                  <a:lnTo>
                    <a:pt x="131" y="0"/>
                  </a:lnTo>
                  <a:lnTo>
                    <a:pt x="0" y="65"/>
                  </a:lnTo>
                  <a:lnTo>
                    <a:pt x="135" y="12"/>
                  </a:lnTo>
                </a:path>
              </a:pathLst>
            </a:custGeom>
            <a:noFill/>
            <a:ln w="0">
              <a:solidFill>
                <a:srgbClr val="000000"/>
              </a:solidFill>
              <a:prstDash val="solid"/>
              <a:round/>
              <a:headEnd/>
              <a:tailEnd/>
            </a:ln>
          </p:spPr>
          <p:txBody>
            <a:bodyPr/>
            <a:lstStyle/>
            <a:p>
              <a:endParaRPr lang="en-US"/>
            </a:p>
          </p:txBody>
        </p:sp>
        <p:sp>
          <p:nvSpPr>
            <p:cNvPr id="541" name="Freeform 539">
              <a:extLst>
                <a:ext uri="{FF2B5EF4-FFF2-40B4-BE49-F238E27FC236}">
                  <a16:creationId xmlns:a16="http://schemas.microsoft.com/office/drawing/2014/main" id="{9765754C-467B-4F5E-AFDB-83F4269EB4AA}"/>
                </a:ext>
              </a:extLst>
            </p:cNvPr>
            <p:cNvSpPr>
              <a:spLocks/>
            </p:cNvSpPr>
            <p:nvPr/>
          </p:nvSpPr>
          <p:spPr bwMode="auto">
            <a:xfrm>
              <a:off x="472" y="3839"/>
              <a:ext cx="22" cy="15"/>
            </a:xfrm>
            <a:custGeom>
              <a:avLst/>
              <a:gdLst>
                <a:gd name="T0" fmla="*/ 131 w 131"/>
                <a:gd name="T1" fmla="*/ 12 h 77"/>
                <a:gd name="T2" fmla="*/ 125 w 131"/>
                <a:gd name="T3" fmla="*/ 0 h 77"/>
                <a:gd name="T4" fmla="*/ 0 w 131"/>
                <a:gd name="T5" fmla="*/ 77 h 77"/>
                <a:gd name="T6" fmla="*/ 131 w 131"/>
                <a:gd name="T7" fmla="*/ 12 h 77"/>
                <a:gd name="T8" fmla="*/ 0 60000 65536"/>
                <a:gd name="T9" fmla="*/ 0 60000 65536"/>
                <a:gd name="T10" fmla="*/ 0 60000 65536"/>
                <a:gd name="T11" fmla="*/ 0 60000 65536"/>
                <a:gd name="T12" fmla="*/ 0 w 131"/>
                <a:gd name="T13" fmla="*/ 0 h 77"/>
                <a:gd name="T14" fmla="*/ 131 w 131"/>
                <a:gd name="T15" fmla="*/ 77 h 77"/>
              </a:gdLst>
              <a:ahLst/>
              <a:cxnLst>
                <a:cxn ang="T8">
                  <a:pos x="T0" y="T1"/>
                </a:cxn>
                <a:cxn ang="T9">
                  <a:pos x="T2" y="T3"/>
                </a:cxn>
                <a:cxn ang="T10">
                  <a:pos x="T4" y="T5"/>
                </a:cxn>
                <a:cxn ang="T11">
                  <a:pos x="T6" y="T7"/>
                </a:cxn>
              </a:cxnLst>
              <a:rect l="T12" t="T13" r="T14" b="T15"/>
              <a:pathLst>
                <a:path w="131" h="77">
                  <a:moveTo>
                    <a:pt x="131" y="12"/>
                  </a:moveTo>
                  <a:lnTo>
                    <a:pt x="125" y="0"/>
                  </a:lnTo>
                  <a:lnTo>
                    <a:pt x="0" y="77"/>
                  </a:lnTo>
                  <a:lnTo>
                    <a:pt x="131" y="12"/>
                  </a:lnTo>
                  <a:close/>
                </a:path>
              </a:pathLst>
            </a:custGeom>
            <a:solidFill>
              <a:srgbClr val="000000"/>
            </a:solidFill>
            <a:ln w="9525">
              <a:noFill/>
              <a:round/>
              <a:headEnd/>
              <a:tailEnd/>
            </a:ln>
          </p:spPr>
          <p:txBody>
            <a:bodyPr/>
            <a:lstStyle/>
            <a:p>
              <a:endParaRPr lang="en-US"/>
            </a:p>
          </p:txBody>
        </p:sp>
        <p:sp>
          <p:nvSpPr>
            <p:cNvPr id="542" name="Freeform 540">
              <a:extLst>
                <a:ext uri="{FF2B5EF4-FFF2-40B4-BE49-F238E27FC236}">
                  <a16:creationId xmlns:a16="http://schemas.microsoft.com/office/drawing/2014/main" id="{A26FE518-AE04-4101-B8F1-3A5FE771A09E}"/>
                </a:ext>
              </a:extLst>
            </p:cNvPr>
            <p:cNvSpPr>
              <a:spLocks/>
            </p:cNvSpPr>
            <p:nvPr/>
          </p:nvSpPr>
          <p:spPr bwMode="auto">
            <a:xfrm>
              <a:off x="472" y="3839"/>
              <a:ext cx="22" cy="15"/>
            </a:xfrm>
            <a:custGeom>
              <a:avLst/>
              <a:gdLst>
                <a:gd name="T0" fmla="*/ 131 w 131"/>
                <a:gd name="T1" fmla="*/ 12 h 77"/>
                <a:gd name="T2" fmla="*/ 125 w 131"/>
                <a:gd name="T3" fmla="*/ 0 h 77"/>
                <a:gd name="T4" fmla="*/ 0 w 131"/>
                <a:gd name="T5" fmla="*/ 77 h 77"/>
                <a:gd name="T6" fmla="*/ 131 w 131"/>
                <a:gd name="T7" fmla="*/ 12 h 77"/>
                <a:gd name="T8" fmla="*/ 0 60000 65536"/>
                <a:gd name="T9" fmla="*/ 0 60000 65536"/>
                <a:gd name="T10" fmla="*/ 0 60000 65536"/>
                <a:gd name="T11" fmla="*/ 0 60000 65536"/>
                <a:gd name="T12" fmla="*/ 0 w 131"/>
                <a:gd name="T13" fmla="*/ 0 h 77"/>
                <a:gd name="T14" fmla="*/ 131 w 131"/>
                <a:gd name="T15" fmla="*/ 77 h 77"/>
              </a:gdLst>
              <a:ahLst/>
              <a:cxnLst>
                <a:cxn ang="T8">
                  <a:pos x="T0" y="T1"/>
                </a:cxn>
                <a:cxn ang="T9">
                  <a:pos x="T2" y="T3"/>
                </a:cxn>
                <a:cxn ang="T10">
                  <a:pos x="T4" y="T5"/>
                </a:cxn>
                <a:cxn ang="T11">
                  <a:pos x="T6" y="T7"/>
                </a:cxn>
              </a:cxnLst>
              <a:rect l="T12" t="T13" r="T14" b="T15"/>
              <a:pathLst>
                <a:path w="131" h="77">
                  <a:moveTo>
                    <a:pt x="131" y="12"/>
                  </a:moveTo>
                  <a:lnTo>
                    <a:pt x="125" y="0"/>
                  </a:lnTo>
                  <a:lnTo>
                    <a:pt x="0" y="77"/>
                  </a:lnTo>
                  <a:lnTo>
                    <a:pt x="131" y="12"/>
                  </a:lnTo>
                </a:path>
              </a:pathLst>
            </a:custGeom>
            <a:noFill/>
            <a:ln w="0">
              <a:solidFill>
                <a:srgbClr val="000000"/>
              </a:solidFill>
              <a:prstDash val="solid"/>
              <a:round/>
              <a:headEnd/>
              <a:tailEnd/>
            </a:ln>
          </p:spPr>
          <p:txBody>
            <a:bodyPr/>
            <a:lstStyle/>
            <a:p>
              <a:endParaRPr lang="en-US"/>
            </a:p>
          </p:txBody>
        </p:sp>
        <p:sp>
          <p:nvSpPr>
            <p:cNvPr id="543" name="Freeform 541">
              <a:extLst>
                <a:ext uri="{FF2B5EF4-FFF2-40B4-BE49-F238E27FC236}">
                  <a16:creationId xmlns:a16="http://schemas.microsoft.com/office/drawing/2014/main" id="{F886F527-E430-4438-A52C-9E9470620E7D}"/>
                </a:ext>
              </a:extLst>
            </p:cNvPr>
            <p:cNvSpPr>
              <a:spLocks/>
            </p:cNvSpPr>
            <p:nvPr/>
          </p:nvSpPr>
          <p:spPr bwMode="auto">
            <a:xfrm>
              <a:off x="472" y="3836"/>
              <a:ext cx="21" cy="18"/>
            </a:xfrm>
            <a:custGeom>
              <a:avLst/>
              <a:gdLst>
                <a:gd name="T0" fmla="*/ 125 w 125"/>
                <a:gd name="T1" fmla="*/ 12 h 89"/>
                <a:gd name="T2" fmla="*/ 119 w 125"/>
                <a:gd name="T3" fmla="*/ 0 h 89"/>
                <a:gd name="T4" fmla="*/ 0 w 125"/>
                <a:gd name="T5" fmla="*/ 89 h 89"/>
                <a:gd name="T6" fmla="*/ 125 w 125"/>
                <a:gd name="T7" fmla="*/ 12 h 89"/>
                <a:gd name="T8" fmla="*/ 0 60000 65536"/>
                <a:gd name="T9" fmla="*/ 0 60000 65536"/>
                <a:gd name="T10" fmla="*/ 0 60000 65536"/>
                <a:gd name="T11" fmla="*/ 0 60000 65536"/>
                <a:gd name="T12" fmla="*/ 0 w 125"/>
                <a:gd name="T13" fmla="*/ 0 h 89"/>
                <a:gd name="T14" fmla="*/ 125 w 125"/>
                <a:gd name="T15" fmla="*/ 89 h 89"/>
              </a:gdLst>
              <a:ahLst/>
              <a:cxnLst>
                <a:cxn ang="T8">
                  <a:pos x="T0" y="T1"/>
                </a:cxn>
                <a:cxn ang="T9">
                  <a:pos x="T2" y="T3"/>
                </a:cxn>
                <a:cxn ang="T10">
                  <a:pos x="T4" y="T5"/>
                </a:cxn>
                <a:cxn ang="T11">
                  <a:pos x="T6" y="T7"/>
                </a:cxn>
              </a:cxnLst>
              <a:rect l="T12" t="T13" r="T14" b="T15"/>
              <a:pathLst>
                <a:path w="125" h="89">
                  <a:moveTo>
                    <a:pt x="125" y="12"/>
                  </a:moveTo>
                  <a:lnTo>
                    <a:pt x="119" y="0"/>
                  </a:lnTo>
                  <a:lnTo>
                    <a:pt x="0" y="89"/>
                  </a:lnTo>
                  <a:lnTo>
                    <a:pt x="125" y="12"/>
                  </a:lnTo>
                  <a:close/>
                </a:path>
              </a:pathLst>
            </a:custGeom>
            <a:solidFill>
              <a:srgbClr val="000000"/>
            </a:solidFill>
            <a:ln w="9525">
              <a:noFill/>
              <a:round/>
              <a:headEnd/>
              <a:tailEnd/>
            </a:ln>
          </p:spPr>
          <p:txBody>
            <a:bodyPr/>
            <a:lstStyle/>
            <a:p>
              <a:endParaRPr lang="en-US"/>
            </a:p>
          </p:txBody>
        </p:sp>
        <p:sp>
          <p:nvSpPr>
            <p:cNvPr id="544" name="Freeform 542">
              <a:extLst>
                <a:ext uri="{FF2B5EF4-FFF2-40B4-BE49-F238E27FC236}">
                  <a16:creationId xmlns:a16="http://schemas.microsoft.com/office/drawing/2014/main" id="{3AAC1E4F-110F-4CB5-BEFA-817DD5C325C7}"/>
                </a:ext>
              </a:extLst>
            </p:cNvPr>
            <p:cNvSpPr>
              <a:spLocks/>
            </p:cNvSpPr>
            <p:nvPr/>
          </p:nvSpPr>
          <p:spPr bwMode="auto">
            <a:xfrm>
              <a:off x="472" y="3836"/>
              <a:ext cx="21" cy="18"/>
            </a:xfrm>
            <a:custGeom>
              <a:avLst/>
              <a:gdLst>
                <a:gd name="T0" fmla="*/ 125 w 125"/>
                <a:gd name="T1" fmla="*/ 12 h 89"/>
                <a:gd name="T2" fmla="*/ 119 w 125"/>
                <a:gd name="T3" fmla="*/ 0 h 89"/>
                <a:gd name="T4" fmla="*/ 0 w 125"/>
                <a:gd name="T5" fmla="*/ 89 h 89"/>
                <a:gd name="T6" fmla="*/ 125 w 125"/>
                <a:gd name="T7" fmla="*/ 12 h 89"/>
                <a:gd name="T8" fmla="*/ 0 60000 65536"/>
                <a:gd name="T9" fmla="*/ 0 60000 65536"/>
                <a:gd name="T10" fmla="*/ 0 60000 65536"/>
                <a:gd name="T11" fmla="*/ 0 60000 65536"/>
                <a:gd name="T12" fmla="*/ 0 w 125"/>
                <a:gd name="T13" fmla="*/ 0 h 89"/>
                <a:gd name="T14" fmla="*/ 125 w 125"/>
                <a:gd name="T15" fmla="*/ 89 h 89"/>
              </a:gdLst>
              <a:ahLst/>
              <a:cxnLst>
                <a:cxn ang="T8">
                  <a:pos x="T0" y="T1"/>
                </a:cxn>
                <a:cxn ang="T9">
                  <a:pos x="T2" y="T3"/>
                </a:cxn>
                <a:cxn ang="T10">
                  <a:pos x="T4" y="T5"/>
                </a:cxn>
                <a:cxn ang="T11">
                  <a:pos x="T6" y="T7"/>
                </a:cxn>
              </a:cxnLst>
              <a:rect l="T12" t="T13" r="T14" b="T15"/>
              <a:pathLst>
                <a:path w="125" h="89">
                  <a:moveTo>
                    <a:pt x="125" y="12"/>
                  </a:moveTo>
                  <a:lnTo>
                    <a:pt x="119" y="0"/>
                  </a:lnTo>
                  <a:lnTo>
                    <a:pt x="0" y="89"/>
                  </a:lnTo>
                  <a:lnTo>
                    <a:pt x="125" y="12"/>
                  </a:lnTo>
                </a:path>
              </a:pathLst>
            </a:custGeom>
            <a:noFill/>
            <a:ln w="0">
              <a:solidFill>
                <a:srgbClr val="000000"/>
              </a:solidFill>
              <a:prstDash val="solid"/>
              <a:round/>
              <a:headEnd/>
              <a:tailEnd/>
            </a:ln>
          </p:spPr>
          <p:txBody>
            <a:bodyPr/>
            <a:lstStyle/>
            <a:p>
              <a:endParaRPr lang="en-US"/>
            </a:p>
          </p:txBody>
        </p:sp>
        <p:sp>
          <p:nvSpPr>
            <p:cNvPr id="545" name="Freeform 543">
              <a:extLst>
                <a:ext uri="{FF2B5EF4-FFF2-40B4-BE49-F238E27FC236}">
                  <a16:creationId xmlns:a16="http://schemas.microsoft.com/office/drawing/2014/main" id="{D47DE387-24F4-49A3-BF45-67DC6E68505E}"/>
                </a:ext>
              </a:extLst>
            </p:cNvPr>
            <p:cNvSpPr>
              <a:spLocks/>
            </p:cNvSpPr>
            <p:nvPr/>
          </p:nvSpPr>
          <p:spPr bwMode="auto">
            <a:xfrm>
              <a:off x="472" y="3834"/>
              <a:ext cx="20" cy="20"/>
            </a:xfrm>
            <a:custGeom>
              <a:avLst/>
              <a:gdLst>
                <a:gd name="T0" fmla="*/ 119 w 119"/>
                <a:gd name="T1" fmla="*/ 11 h 100"/>
                <a:gd name="T2" fmla="*/ 113 w 119"/>
                <a:gd name="T3" fmla="*/ 0 h 100"/>
                <a:gd name="T4" fmla="*/ 0 w 119"/>
                <a:gd name="T5" fmla="*/ 100 h 100"/>
                <a:gd name="T6" fmla="*/ 119 w 119"/>
                <a:gd name="T7" fmla="*/ 11 h 100"/>
                <a:gd name="T8" fmla="*/ 0 60000 65536"/>
                <a:gd name="T9" fmla="*/ 0 60000 65536"/>
                <a:gd name="T10" fmla="*/ 0 60000 65536"/>
                <a:gd name="T11" fmla="*/ 0 60000 65536"/>
                <a:gd name="T12" fmla="*/ 0 w 119"/>
                <a:gd name="T13" fmla="*/ 0 h 100"/>
                <a:gd name="T14" fmla="*/ 119 w 119"/>
                <a:gd name="T15" fmla="*/ 100 h 100"/>
              </a:gdLst>
              <a:ahLst/>
              <a:cxnLst>
                <a:cxn ang="T8">
                  <a:pos x="T0" y="T1"/>
                </a:cxn>
                <a:cxn ang="T9">
                  <a:pos x="T2" y="T3"/>
                </a:cxn>
                <a:cxn ang="T10">
                  <a:pos x="T4" y="T5"/>
                </a:cxn>
                <a:cxn ang="T11">
                  <a:pos x="T6" y="T7"/>
                </a:cxn>
              </a:cxnLst>
              <a:rect l="T12" t="T13" r="T14" b="T15"/>
              <a:pathLst>
                <a:path w="119" h="100">
                  <a:moveTo>
                    <a:pt x="119" y="11"/>
                  </a:moveTo>
                  <a:lnTo>
                    <a:pt x="113" y="0"/>
                  </a:lnTo>
                  <a:lnTo>
                    <a:pt x="0" y="100"/>
                  </a:lnTo>
                  <a:lnTo>
                    <a:pt x="119" y="11"/>
                  </a:lnTo>
                  <a:close/>
                </a:path>
              </a:pathLst>
            </a:custGeom>
            <a:solidFill>
              <a:srgbClr val="000000"/>
            </a:solidFill>
            <a:ln w="9525">
              <a:noFill/>
              <a:round/>
              <a:headEnd/>
              <a:tailEnd/>
            </a:ln>
          </p:spPr>
          <p:txBody>
            <a:bodyPr/>
            <a:lstStyle/>
            <a:p>
              <a:endParaRPr lang="en-US"/>
            </a:p>
          </p:txBody>
        </p:sp>
        <p:sp>
          <p:nvSpPr>
            <p:cNvPr id="546" name="Freeform 544">
              <a:extLst>
                <a:ext uri="{FF2B5EF4-FFF2-40B4-BE49-F238E27FC236}">
                  <a16:creationId xmlns:a16="http://schemas.microsoft.com/office/drawing/2014/main" id="{E4C05B76-EABA-42AD-B577-CB681199C845}"/>
                </a:ext>
              </a:extLst>
            </p:cNvPr>
            <p:cNvSpPr>
              <a:spLocks/>
            </p:cNvSpPr>
            <p:nvPr/>
          </p:nvSpPr>
          <p:spPr bwMode="auto">
            <a:xfrm>
              <a:off x="472" y="3834"/>
              <a:ext cx="20" cy="20"/>
            </a:xfrm>
            <a:custGeom>
              <a:avLst/>
              <a:gdLst>
                <a:gd name="T0" fmla="*/ 119 w 119"/>
                <a:gd name="T1" fmla="*/ 11 h 100"/>
                <a:gd name="T2" fmla="*/ 113 w 119"/>
                <a:gd name="T3" fmla="*/ 0 h 100"/>
                <a:gd name="T4" fmla="*/ 0 w 119"/>
                <a:gd name="T5" fmla="*/ 100 h 100"/>
                <a:gd name="T6" fmla="*/ 119 w 119"/>
                <a:gd name="T7" fmla="*/ 11 h 100"/>
                <a:gd name="T8" fmla="*/ 0 60000 65536"/>
                <a:gd name="T9" fmla="*/ 0 60000 65536"/>
                <a:gd name="T10" fmla="*/ 0 60000 65536"/>
                <a:gd name="T11" fmla="*/ 0 60000 65536"/>
                <a:gd name="T12" fmla="*/ 0 w 119"/>
                <a:gd name="T13" fmla="*/ 0 h 100"/>
                <a:gd name="T14" fmla="*/ 119 w 119"/>
                <a:gd name="T15" fmla="*/ 100 h 100"/>
              </a:gdLst>
              <a:ahLst/>
              <a:cxnLst>
                <a:cxn ang="T8">
                  <a:pos x="T0" y="T1"/>
                </a:cxn>
                <a:cxn ang="T9">
                  <a:pos x="T2" y="T3"/>
                </a:cxn>
                <a:cxn ang="T10">
                  <a:pos x="T4" y="T5"/>
                </a:cxn>
                <a:cxn ang="T11">
                  <a:pos x="T6" y="T7"/>
                </a:cxn>
              </a:cxnLst>
              <a:rect l="T12" t="T13" r="T14" b="T15"/>
              <a:pathLst>
                <a:path w="119" h="100">
                  <a:moveTo>
                    <a:pt x="119" y="11"/>
                  </a:moveTo>
                  <a:lnTo>
                    <a:pt x="113" y="0"/>
                  </a:lnTo>
                  <a:lnTo>
                    <a:pt x="0" y="100"/>
                  </a:lnTo>
                  <a:lnTo>
                    <a:pt x="119" y="11"/>
                  </a:lnTo>
                </a:path>
              </a:pathLst>
            </a:custGeom>
            <a:noFill/>
            <a:ln w="0">
              <a:solidFill>
                <a:srgbClr val="000000"/>
              </a:solidFill>
              <a:prstDash val="solid"/>
              <a:round/>
              <a:headEnd/>
              <a:tailEnd/>
            </a:ln>
          </p:spPr>
          <p:txBody>
            <a:bodyPr/>
            <a:lstStyle/>
            <a:p>
              <a:endParaRPr lang="en-US"/>
            </a:p>
          </p:txBody>
        </p:sp>
        <p:sp>
          <p:nvSpPr>
            <p:cNvPr id="547" name="Freeform 545">
              <a:extLst>
                <a:ext uri="{FF2B5EF4-FFF2-40B4-BE49-F238E27FC236}">
                  <a16:creationId xmlns:a16="http://schemas.microsoft.com/office/drawing/2014/main" id="{E6BD6815-CC49-4E05-9B18-C62690FFA143}"/>
                </a:ext>
              </a:extLst>
            </p:cNvPr>
            <p:cNvSpPr>
              <a:spLocks/>
            </p:cNvSpPr>
            <p:nvPr/>
          </p:nvSpPr>
          <p:spPr bwMode="auto">
            <a:xfrm>
              <a:off x="472" y="3832"/>
              <a:ext cx="19" cy="22"/>
            </a:xfrm>
            <a:custGeom>
              <a:avLst/>
              <a:gdLst>
                <a:gd name="T0" fmla="*/ 113 w 113"/>
                <a:gd name="T1" fmla="*/ 9 h 109"/>
                <a:gd name="T2" fmla="*/ 105 w 113"/>
                <a:gd name="T3" fmla="*/ 0 h 109"/>
                <a:gd name="T4" fmla="*/ 0 w 113"/>
                <a:gd name="T5" fmla="*/ 109 h 109"/>
                <a:gd name="T6" fmla="*/ 113 w 113"/>
                <a:gd name="T7" fmla="*/ 9 h 109"/>
                <a:gd name="T8" fmla="*/ 0 60000 65536"/>
                <a:gd name="T9" fmla="*/ 0 60000 65536"/>
                <a:gd name="T10" fmla="*/ 0 60000 65536"/>
                <a:gd name="T11" fmla="*/ 0 60000 65536"/>
                <a:gd name="T12" fmla="*/ 0 w 113"/>
                <a:gd name="T13" fmla="*/ 0 h 109"/>
                <a:gd name="T14" fmla="*/ 113 w 113"/>
                <a:gd name="T15" fmla="*/ 109 h 109"/>
              </a:gdLst>
              <a:ahLst/>
              <a:cxnLst>
                <a:cxn ang="T8">
                  <a:pos x="T0" y="T1"/>
                </a:cxn>
                <a:cxn ang="T9">
                  <a:pos x="T2" y="T3"/>
                </a:cxn>
                <a:cxn ang="T10">
                  <a:pos x="T4" y="T5"/>
                </a:cxn>
                <a:cxn ang="T11">
                  <a:pos x="T6" y="T7"/>
                </a:cxn>
              </a:cxnLst>
              <a:rect l="T12" t="T13" r="T14" b="T15"/>
              <a:pathLst>
                <a:path w="113" h="109">
                  <a:moveTo>
                    <a:pt x="113" y="9"/>
                  </a:moveTo>
                  <a:lnTo>
                    <a:pt x="105" y="0"/>
                  </a:lnTo>
                  <a:lnTo>
                    <a:pt x="0" y="109"/>
                  </a:lnTo>
                  <a:lnTo>
                    <a:pt x="113" y="9"/>
                  </a:lnTo>
                  <a:close/>
                </a:path>
              </a:pathLst>
            </a:custGeom>
            <a:solidFill>
              <a:srgbClr val="000000"/>
            </a:solidFill>
            <a:ln w="9525">
              <a:noFill/>
              <a:round/>
              <a:headEnd/>
              <a:tailEnd/>
            </a:ln>
          </p:spPr>
          <p:txBody>
            <a:bodyPr/>
            <a:lstStyle/>
            <a:p>
              <a:endParaRPr lang="en-US"/>
            </a:p>
          </p:txBody>
        </p:sp>
        <p:sp>
          <p:nvSpPr>
            <p:cNvPr id="548" name="Freeform 546">
              <a:extLst>
                <a:ext uri="{FF2B5EF4-FFF2-40B4-BE49-F238E27FC236}">
                  <a16:creationId xmlns:a16="http://schemas.microsoft.com/office/drawing/2014/main" id="{353A77B1-C68D-4FFC-9A4C-29F95FFC8859}"/>
                </a:ext>
              </a:extLst>
            </p:cNvPr>
            <p:cNvSpPr>
              <a:spLocks/>
            </p:cNvSpPr>
            <p:nvPr/>
          </p:nvSpPr>
          <p:spPr bwMode="auto">
            <a:xfrm>
              <a:off x="472" y="3832"/>
              <a:ext cx="19" cy="22"/>
            </a:xfrm>
            <a:custGeom>
              <a:avLst/>
              <a:gdLst>
                <a:gd name="T0" fmla="*/ 113 w 113"/>
                <a:gd name="T1" fmla="*/ 9 h 109"/>
                <a:gd name="T2" fmla="*/ 105 w 113"/>
                <a:gd name="T3" fmla="*/ 0 h 109"/>
                <a:gd name="T4" fmla="*/ 0 w 113"/>
                <a:gd name="T5" fmla="*/ 109 h 109"/>
                <a:gd name="T6" fmla="*/ 113 w 113"/>
                <a:gd name="T7" fmla="*/ 9 h 109"/>
                <a:gd name="T8" fmla="*/ 0 60000 65536"/>
                <a:gd name="T9" fmla="*/ 0 60000 65536"/>
                <a:gd name="T10" fmla="*/ 0 60000 65536"/>
                <a:gd name="T11" fmla="*/ 0 60000 65536"/>
                <a:gd name="T12" fmla="*/ 0 w 113"/>
                <a:gd name="T13" fmla="*/ 0 h 109"/>
                <a:gd name="T14" fmla="*/ 113 w 113"/>
                <a:gd name="T15" fmla="*/ 109 h 109"/>
              </a:gdLst>
              <a:ahLst/>
              <a:cxnLst>
                <a:cxn ang="T8">
                  <a:pos x="T0" y="T1"/>
                </a:cxn>
                <a:cxn ang="T9">
                  <a:pos x="T2" y="T3"/>
                </a:cxn>
                <a:cxn ang="T10">
                  <a:pos x="T4" y="T5"/>
                </a:cxn>
                <a:cxn ang="T11">
                  <a:pos x="T6" y="T7"/>
                </a:cxn>
              </a:cxnLst>
              <a:rect l="T12" t="T13" r="T14" b="T15"/>
              <a:pathLst>
                <a:path w="113" h="109">
                  <a:moveTo>
                    <a:pt x="113" y="9"/>
                  </a:moveTo>
                  <a:lnTo>
                    <a:pt x="105" y="0"/>
                  </a:lnTo>
                  <a:lnTo>
                    <a:pt x="0" y="109"/>
                  </a:lnTo>
                  <a:lnTo>
                    <a:pt x="113" y="9"/>
                  </a:lnTo>
                </a:path>
              </a:pathLst>
            </a:custGeom>
            <a:noFill/>
            <a:ln w="0">
              <a:solidFill>
                <a:srgbClr val="000000"/>
              </a:solidFill>
              <a:prstDash val="solid"/>
              <a:round/>
              <a:headEnd/>
              <a:tailEnd/>
            </a:ln>
          </p:spPr>
          <p:txBody>
            <a:bodyPr/>
            <a:lstStyle/>
            <a:p>
              <a:endParaRPr lang="en-US"/>
            </a:p>
          </p:txBody>
        </p:sp>
        <p:sp>
          <p:nvSpPr>
            <p:cNvPr id="549" name="Freeform 547">
              <a:extLst>
                <a:ext uri="{FF2B5EF4-FFF2-40B4-BE49-F238E27FC236}">
                  <a16:creationId xmlns:a16="http://schemas.microsoft.com/office/drawing/2014/main" id="{7B84F6CA-EFD7-463A-84B7-5236A29F31FF}"/>
                </a:ext>
              </a:extLst>
            </p:cNvPr>
            <p:cNvSpPr>
              <a:spLocks/>
            </p:cNvSpPr>
            <p:nvPr/>
          </p:nvSpPr>
          <p:spPr bwMode="auto">
            <a:xfrm>
              <a:off x="472" y="3830"/>
              <a:ext cx="18" cy="24"/>
            </a:xfrm>
            <a:custGeom>
              <a:avLst/>
              <a:gdLst>
                <a:gd name="T0" fmla="*/ 105 w 105"/>
                <a:gd name="T1" fmla="*/ 10 h 119"/>
                <a:gd name="T2" fmla="*/ 97 w 105"/>
                <a:gd name="T3" fmla="*/ 0 h 119"/>
                <a:gd name="T4" fmla="*/ 0 w 105"/>
                <a:gd name="T5" fmla="*/ 119 h 119"/>
                <a:gd name="T6" fmla="*/ 105 w 105"/>
                <a:gd name="T7" fmla="*/ 10 h 119"/>
                <a:gd name="T8" fmla="*/ 0 60000 65536"/>
                <a:gd name="T9" fmla="*/ 0 60000 65536"/>
                <a:gd name="T10" fmla="*/ 0 60000 65536"/>
                <a:gd name="T11" fmla="*/ 0 60000 65536"/>
                <a:gd name="T12" fmla="*/ 0 w 105"/>
                <a:gd name="T13" fmla="*/ 0 h 119"/>
                <a:gd name="T14" fmla="*/ 105 w 105"/>
                <a:gd name="T15" fmla="*/ 119 h 119"/>
              </a:gdLst>
              <a:ahLst/>
              <a:cxnLst>
                <a:cxn ang="T8">
                  <a:pos x="T0" y="T1"/>
                </a:cxn>
                <a:cxn ang="T9">
                  <a:pos x="T2" y="T3"/>
                </a:cxn>
                <a:cxn ang="T10">
                  <a:pos x="T4" y="T5"/>
                </a:cxn>
                <a:cxn ang="T11">
                  <a:pos x="T6" y="T7"/>
                </a:cxn>
              </a:cxnLst>
              <a:rect l="T12" t="T13" r="T14" b="T15"/>
              <a:pathLst>
                <a:path w="105" h="119">
                  <a:moveTo>
                    <a:pt x="105" y="10"/>
                  </a:moveTo>
                  <a:lnTo>
                    <a:pt x="97" y="0"/>
                  </a:lnTo>
                  <a:lnTo>
                    <a:pt x="0" y="119"/>
                  </a:lnTo>
                  <a:lnTo>
                    <a:pt x="105" y="10"/>
                  </a:lnTo>
                  <a:close/>
                </a:path>
              </a:pathLst>
            </a:custGeom>
            <a:solidFill>
              <a:srgbClr val="000000"/>
            </a:solidFill>
            <a:ln w="9525">
              <a:noFill/>
              <a:round/>
              <a:headEnd/>
              <a:tailEnd/>
            </a:ln>
          </p:spPr>
          <p:txBody>
            <a:bodyPr/>
            <a:lstStyle/>
            <a:p>
              <a:endParaRPr lang="en-US"/>
            </a:p>
          </p:txBody>
        </p:sp>
        <p:sp>
          <p:nvSpPr>
            <p:cNvPr id="550" name="Freeform 548">
              <a:extLst>
                <a:ext uri="{FF2B5EF4-FFF2-40B4-BE49-F238E27FC236}">
                  <a16:creationId xmlns:a16="http://schemas.microsoft.com/office/drawing/2014/main" id="{0EBBF39D-9828-43FD-AA4E-E24F34682278}"/>
                </a:ext>
              </a:extLst>
            </p:cNvPr>
            <p:cNvSpPr>
              <a:spLocks/>
            </p:cNvSpPr>
            <p:nvPr/>
          </p:nvSpPr>
          <p:spPr bwMode="auto">
            <a:xfrm>
              <a:off x="472" y="3830"/>
              <a:ext cx="18" cy="24"/>
            </a:xfrm>
            <a:custGeom>
              <a:avLst/>
              <a:gdLst>
                <a:gd name="T0" fmla="*/ 105 w 105"/>
                <a:gd name="T1" fmla="*/ 10 h 119"/>
                <a:gd name="T2" fmla="*/ 97 w 105"/>
                <a:gd name="T3" fmla="*/ 0 h 119"/>
                <a:gd name="T4" fmla="*/ 0 w 105"/>
                <a:gd name="T5" fmla="*/ 119 h 119"/>
                <a:gd name="T6" fmla="*/ 105 w 105"/>
                <a:gd name="T7" fmla="*/ 10 h 119"/>
                <a:gd name="T8" fmla="*/ 0 60000 65536"/>
                <a:gd name="T9" fmla="*/ 0 60000 65536"/>
                <a:gd name="T10" fmla="*/ 0 60000 65536"/>
                <a:gd name="T11" fmla="*/ 0 60000 65536"/>
                <a:gd name="T12" fmla="*/ 0 w 105"/>
                <a:gd name="T13" fmla="*/ 0 h 119"/>
                <a:gd name="T14" fmla="*/ 105 w 105"/>
                <a:gd name="T15" fmla="*/ 119 h 119"/>
              </a:gdLst>
              <a:ahLst/>
              <a:cxnLst>
                <a:cxn ang="T8">
                  <a:pos x="T0" y="T1"/>
                </a:cxn>
                <a:cxn ang="T9">
                  <a:pos x="T2" y="T3"/>
                </a:cxn>
                <a:cxn ang="T10">
                  <a:pos x="T4" y="T5"/>
                </a:cxn>
                <a:cxn ang="T11">
                  <a:pos x="T6" y="T7"/>
                </a:cxn>
              </a:cxnLst>
              <a:rect l="T12" t="T13" r="T14" b="T15"/>
              <a:pathLst>
                <a:path w="105" h="119">
                  <a:moveTo>
                    <a:pt x="105" y="10"/>
                  </a:moveTo>
                  <a:lnTo>
                    <a:pt x="97" y="0"/>
                  </a:lnTo>
                  <a:lnTo>
                    <a:pt x="0" y="119"/>
                  </a:lnTo>
                  <a:lnTo>
                    <a:pt x="105" y="10"/>
                  </a:lnTo>
                </a:path>
              </a:pathLst>
            </a:custGeom>
            <a:noFill/>
            <a:ln w="0">
              <a:solidFill>
                <a:srgbClr val="000000"/>
              </a:solidFill>
              <a:prstDash val="solid"/>
              <a:round/>
              <a:headEnd/>
              <a:tailEnd/>
            </a:ln>
          </p:spPr>
          <p:txBody>
            <a:bodyPr/>
            <a:lstStyle/>
            <a:p>
              <a:endParaRPr lang="en-US"/>
            </a:p>
          </p:txBody>
        </p:sp>
        <p:sp>
          <p:nvSpPr>
            <p:cNvPr id="551" name="Freeform 549">
              <a:extLst>
                <a:ext uri="{FF2B5EF4-FFF2-40B4-BE49-F238E27FC236}">
                  <a16:creationId xmlns:a16="http://schemas.microsoft.com/office/drawing/2014/main" id="{F0D300FE-09DC-4A48-A58D-883FC9AF2112}"/>
                </a:ext>
              </a:extLst>
            </p:cNvPr>
            <p:cNvSpPr>
              <a:spLocks/>
            </p:cNvSpPr>
            <p:nvPr/>
          </p:nvSpPr>
          <p:spPr bwMode="auto">
            <a:xfrm>
              <a:off x="472" y="3829"/>
              <a:ext cx="16" cy="25"/>
            </a:xfrm>
            <a:custGeom>
              <a:avLst/>
              <a:gdLst>
                <a:gd name="T0" fmla="*/ 97 w 97"/>
                <a:gd name="T1" fmla="*/ 8 h 127"/>
                <a:gd name="T2" fmla="*/ 87 w 97"/>
                <a:gd name="T3" fmla="*/ 0 h 127"/>
                <a:gd name="T4" fmla="*/ 0 w 97"/>
                <a:gd name="T5" fmla="*/ 127 h 127"/>
                <a:gd name="T6" fmla="*/ 97 w 97"/>
                <a:gd name="T7" fmla="*/ 8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97" y="8"/>
                  </a:moveTo>
                  <a:lnTo>
                    <a:pt x="87" y="0"/>
                  </a:lnTo>
                  <a:lnTo>
                    <a:pt x="0" y="127"/>
                  </a:lnTo>
                  <a:lnTo>
                    <a:pt x="97" y="8"/>
                  </a:lnTo>
                  <a:close/>
                </a:path>
              </a:pathLst>
            </a:custGeom>
            <a:solidFill>
              <a:srgbClr val="000000"/>
            </a:solidFill>
            <a:ln w="9525">
              <a:noFill/>
              <a:round/>
              <a:headEnd/>
              <a:tailEnd/>
            </a:ln>
          </p:spPr>
          <p:txBody>
            <a:bodyPr/>
            <a:lstStyle/>
            <a:p>
              <a:endParaRPr lang="en-US"/>
            </a:p>
          </p:txBody>
        </p:sp>
        <p:sp>
          <p:nvSpPr>
            <p:cNvPr id="552" name="Freeform 550">
              <a:extLst>
                <a:ext uri="{FF2B5EF4-FFF2-40B4-BE49-F238E27FC236}">
                  <a16:creationId xmlns:a16="http://schemas.microsoft.com/office/drawing/2014/main" id="{EA74D01C-FD40-4AE1-8DE3-9E7B24D1A8C5}"/>
                </a:ext>
              </a:extLst>
            </p:cNvPr>
            <p:cNvSpPr>
              <a:spLocks/>
            </p:cNvSpPr>
            <p:nvPr/>
          </p:nvSpPr>
          <p:spPr bwMode="auto">
            <a:xfrm>
              <a:off x="472" y="3829"/>
              <a:ext cx="16" cy="25"/>
            </a:xfrm>
            <a:custGeom>
              <a:avLst/>
              <a:gdLst>
                <a:gd name="T0" fmla="*/ 97 w 97"/>
                <a:gd name="T1" fmla="*/ 8 h 127"/>
                <a:gd name="T2" fmla="*/ 87 w 97"/>
                <a:gd name="T3" fmla="*/ 0 h 127"/>
                <a:gd name="T4" fmla="*/ 0 w 97"/>
                <a:gd name="T5" fmla="*/ 127 h 127"/>
                <a:gd name="T6" fmla="*/ 97 w 97"/>
                <a:gd name="T7" fmla="*/ 8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97" y="8"/>
                  </a:moveTo>
                  <a:lnTo>
                    <a:pt x="87" y="0"/>
                  </a:lnTo>
                  <a:lnTo>
                    <a:pt x="0" y="127"/>
                  </a:lnTo>
                  <a:lnTo>
                    <a:pt x="97" y="8"/>
                  </a:lnTo>
                </a:path>
              </a:pathLst>
            </a:custGeom>
            <a:noFill/>
            <a:ln w="0">
              <a:solidFill>
                <a:srgbClr val="000000"/>
              </a:solidFill>
              <a:prstDash val="solid"/>
              <a:round/>
              <a:headEnd/>
              <a:tailEnd/>
            </a:ln>
          </p:spPr>
          <p:txBody>
            <a:bodyPr/>
            <a:lstStyle/>
            <a:p>
              <a:endParaRPr lang="en-US"/>
            </a:p>
          </p:txBody>
        </p:sp>
        <p:sp>
          <p:nvSpPr>
            <p:cNvPr id="553" name="Freeform 551">
              <a:extLst>
                <a:ext uri="{FF2B5EF4-FFF2-40B4-BE49-F238E27FC236}">
                  <a16:creationId xmlns:a16="http://schemas.microsoft.com/office/drawing/2014/main" id="{6B5D62AE-AF27-4E2F-A1F0-1069A21CBF7B}"/>
                </a:ext>
              </a:extLst>
            </p:cNvPr>
            <p:cNvSpPr>
              <a:spLocks/>
            </p:cNvSpPr>
            <p:nvPr/>
          </p:nvSpPr>
          <p:spPr bwMode="auto">
            <a:xfrm>
              <a:off x="472" y="3827"/>
              <a:ext cx="15" cy="27"/>
            </a:xfrm>
            <a:custGeom>
              <a:avLst/>
              <a:gdLst>
                <a:gd name="T0" fmla="*/ 87 w 87"/>
                <a:gd name="T1" fmla="*/ 9 h 136"/>
                <a:gd name="T2" fmla="*/ 78 w 87"/>
                <a:gd name="T3" fmla="*/ 0 h 136"/>
                <a:gd name="T4" fmla="*/ 0 w 87"/>
                <a:gd name="T5" fmla="*/ 136 h 136"/>
                <a:gd name="T6" fmla="*/ 87 w 87"/>
                <a:gd name="T7" fmla="*/ 9 h 136"/>
                <a:gd name="T8" fmla="*/ 0 60000 65536"/>
                <a:gd name="T9" fmla="*/ 0 60000 65536"/>
                <a:gd name="T10" fmla="*/ 0 60000 65536"/>
                <a:gd name="T11" fmla="*/ 0 60000 65536"/>
                <a:gd name="T12" fmla="*/ 0 w 87"/>
                <a:gd name="T13" fmla="*/ 0 h 136"/>
                <a:gd name="T14" fmla="*/ 87 w 87"/>
                <a:gd name="T15" fmla="*/ 136 h 136"/>
              </a:gdLst>
              <a:ahLst/>
              <a:cxnLst>
                <a:cxn ang="T8">
                  <a:pos x="T0" y="T1"/>
                </a:cxn>
                <a:cxn ang="T9">
                  <a:pos x="T2" y="T3"/>
                </a:cxn>
                <a:cxn ang="T10">
                  <a:pos x="T4" y="T5"/>
                </a:cxn>
                <a:cxn ang="T11">
                  <a:pos x="T6" y="T7"/>
                </a:cxn>
              </a:cxnLst>
              <a:rect l="T12" t="T13" r="T14" b="T15"/>
              <a:pathLst>
                <a:path w="87" h="136">
                  <a:moveTo>
                    <a:pt x="87" y="9"/>
                  </a:moveTo>
                  <a:lnTo>
                    <a:pt x="78" y="0"/>
                  </a:lnTo>
                  <a:lnTo>
                    <a:pt x="0" y="136"/>
                  </a:lnTo>
                  <a:lnTo>
                    <a:pt x="87" y="9"/>
                  </a:lnTo>
                  <a:close/>
                </a:path>
              </a:pathLst>
            </a:custGeom>
            <a:solidFill>
              <a:srgbClr val="000000"/>
            </a:solidFill>
            <a:ln w="9525">
              <a:noFill/>
              <a:round/>
              <a:headEnd/>
              <a:tailEnd/>
            </a:ln>
          </p:spPr>
          <p:txBody>
            <a:bodyPr/>
            <a:lstStyle/>
            <a:p>
              <a:endParaRPr lang="en-US"/>
            </a:p>
          </p:txBody>
        </p:sp>
        <p:sp>
          <p:nvSpPr>
            <p:cNvPr id="554" name="Freeform 552">
              <a:extLst>
                <a:ext uri="{FF2B5EF4-FFF2-40B4-BE49-F238E27FC236}">
                  <a16:creationId xmlns:a16="http://schemas.microsoft.com/office/drawing/2014/main" id="{171AEF03-CBC9-482A-A055-15C4A5ADEFA0}"/>
                </a:ext>
              </a:extLst>
            </p:cNvPr>
            <p:cNvSpPr>
              <a:spLocks/>
            </p:cNvSpPr>
            <p:nvPr/>
          </p:nvSpPr>
          <p:spPr bwMode="auto">
            <a:xfrm>
              <a:off x="472" y="3827"/>
              <a:ext cx="15" cy="27"/>
            </a:xfrm>
            <a:custGeom>
              <a:avLst/>
              <a:gdLst>
                <a:gd name="T0" fmla="*/ 87 w 87"/>
                <a:gd name="T1" fmla="*/ 9 h 136"/>
                <a:gd name="T2" fmla="*/ 78 w 87"/>
                <a:gd name="T3" fmla="*/ 0 h 136"/>
                <a:gd name="T4" fmla="*/ 0 w 87"/>
                <a:gd name="T5" fmla="*/ 136 h 136"/>
                <a:gd name="T6" fmla="*/ 87 w 87"/>
                <a:gd name="T7" fmla="*/ 9 h 136"/>
                <a:gd name="T8" fmla="*/ 0 60000 65536"/>
                <a:gd name="T9" fmla="*/ 0 60000 65536"/>
                <a:gd name="T10" fmla="*/ 0 60000 65536"/>
                <a:gd name="T11" fmla="*/ 0 60000 65536"/>
                <a:gd name="T12" fmla="*/ 0 w 87"/>
                <a:gd name="T13" fmla="*/ 0 h 136"/>
                <a:gd name="T14" fmla="*/ 87 w 87"/>
                <a:gd name="T15" fmla="*/ 136 h 136"/>
              </a:gdLst>
              <a:ahLst/>
              <a:cxnLst>
                <a:cxn ang="T8">
                  <a:pos x="T0" y="T1"/>
                </a:cxn>
                <a:cxn ang="T9">
                  <a:pos x="T2" y="T3"/>
                </a:cxn>
                <a:cxn ang="T10">
                  <a:pos x="T4" y="T5"/>
                </a:cxn>
                <a:cxn ang="T11">
                  <a:pos x="T6" y="T7"/>
                </a:cxn>
              </a:cxnLst>
              <a:rect l="T12" t="T13" r="T14" b="T15"/>
              <a:pathLst>
                <a:path w="87" h="136">
                  <a:moveTo>
                    <a:pt x="87" y="9"/>
                  </a:moveTo>
                  <a:lnTo>
                    <a:pt x="78" y="0"/>
                  </a:lnTo>
                  <a:lnTo>
                    <a:pt x="0" y="136"/>
                  </a:lnTo>
                  <a:lnTo>
                    <a:pt x="87" y="9"/>
                  </a:lnTo>
                </a:path>
              </a:pathLst>
            </a:custGeom>
            <a:noFill/>
            <a:ln w="0">
              <a:solidFill>
                <a:srgbClr val="000000"/>
              </a:solidFill>
              <a:prstDash val="solid"/>
              <a:round/>
              <a:headEnd/>
              <a:tailEnd/>
            </a:ln>
          </p:spPr>
          <p:txBody>
            <a:bodyPr/>
            <a:lstStyle/>
            <a:p>
              <a:endParaRPr lang="en-US"/>
            </a:p>
          </p:txBody>
        </p:sp>
        <p:sp>
          <p:nvSpPr>
            <p:cNvPr id="555" name="Freeform 553">
              <a:extLst>
                <a:ext uri="{FF2B5EF4-FFF2-40B4-BE49-F238E27FC236}">
                  <a16:creationId xmlns:a16="http://schemas.microsoft.com/office/drawing/2014/main" id="{ACD3A8EC-6ADF-4E1F-9197-1AC8531999E9}"/>
                </a:ext>
              </a:extLst>
            </p:cNvPr>
            <p:cNvSpPr>
              <a:spLocks/>
            </p:cNvSpPr>
            <p:nvPr/>
          </p:nvSpPr>
          <p:spPr bwMode="auto">
            <a:xfrm>
              <a:off x="472" y="3826"/>
              <a:ext cx="13" cy="28"/>
            </a:xfrm>
            <a:custGeom>
              <a:avLst/>
              <a:gdLst>
                <a:gd name="T0" fmla="*/ 78 w 78"/>
                <a:gd name="T1" fmla="*/ 6 h 142"/>
                <a:gd name="T2" fmla="*/ 68 w 78"/>
                <a:gd name="T3" fmla="*/ 0 h 142"/>
                <a:gd name="T4" fmla="*/ 0 w 78"/>
                <a:gd name="T5" fmla="*/ 142 h 142"/>
                <a:gd name="T6" fmla="*/ 78 w 78"/>
                <a:gd name="T7" fmla="*/ 6 h 142"/>
                <a:gd name="T8" fmla="*/ 0 60000 65536"/>
                <a:gd name="T9" fmla="*/ 0 60000 65536"/>
                <a:gd name="T10" fmla="*/ 0 60000 65536"/>
                <a:gd name="T11" fmla="*/ 0 60000 65536"/>
                <a:gd name="T12" fmla="*/ 0 w 78"/>
                <a:gd name="T13" fmla="*/ 0 h 142"/>
                <a:gd name="T14" fmla="*/ 78 w 78"/>
                <a:gd name="T15" fmla="*/ 142 h 142"/>
              </a:gdLst>
              <a:ahLst/>
              <a:cxnLst>
                <a:cxn ang="T8">
                  <a:pos x="T0" y="T1"/>
                </a:cxn>
                <a:cxn ang="T9">
                  <a:pos x="T2" y="T3"/>
                </a:cxn>
                <a:cxn ang="T10">
                  <a:pos x="T4" y="T5"/>
                </a:cxn>
                <a:cxn ang="T11">
                  <a:pos x="T6" y="T7"/>
                </a:cxn>
              </a:cxnLst>
              <a:rect l="T12" t="T13" r="T14" b="T15"/>
              <a:pathLst>
                <a:path w="78" h="142">
                  <a:moveTo>
                    <a:pt x="78" y="6"/>
                  </a:moveTo>
                  <a:lnTo>
                    <a:pt x="68" y="0"/>
                  </a:lnTo>
                  <a:lnTo>
                    <a:pt x="0" y="142"/>
                  </a:lnTo>
                  <a:lnTo>
                    <a:pt x="78" y="6"/>
                  </a:lnTo>
                  <a:close/>
                </a:path>
              </a:pathLst>
            </a:custGeom>
            <a:solidFill>
              <a:srgbClr val="000000"/>
            </a:solidFill>
            <a:ln w="9525">
              <a:noFill/>
              <a:round/>
              <a:headEnd/>
              <a:tailEnd/>
            </a:ln>
          </p:spPr>
          <p:txBody>
            <a:bodyPr/>
            <a:lstStyle/>
            <a:p>
              <a:endParaRPr lang="en-US"/>
            </a:p>
          </p:txBody>
        </p:sp>
        <p:sp>
          <p:nvSpPr>
            <p:cNvPr id="556" name="Freeform 554">
              <a:extLst>
                <a:ext uri="{FF2B5EF4-FFF2-40B4-BE49-F238E27FC236}">
                  <a16:creationId xmlns:a16="http://schemas.microsoft.com/office/drawing/2014/main" id="{9ED47B39-17F9-4C02-AD8B-231B1C26D5F0}"/>
                </a:ext>
              </a:extLst>
            </p:cNvPr>
            <p:cNvSpPr>
              <a:spLocks/>
            </p:cNvSpPr>
            <p:nvPr/>
          </p:nvSpPr>
          <p:spPr bwMode="auto">
            <a:xfrm>
              <a:off x="472" y="3826"/>
              <a:ext cx="13" cy="28"/>
            </a:xfrm>
            <a:custGeom>
              <a:avLst/>
              <a:gdLst>
                <a:gd name="T0" fmla="*/ 78 w 78"/>
                <a:gd name="T1" fmla="*/ 6 h 142"/>
                <a:gd name="T2" fmla="*/ 68 w 78"/>
                <a:gd name="T3" fmla="*/ 0 h 142"/>
                <a:gd name="T4" fmla="*/ 0 w 78"/>
                <a:gd name="T5" fmla="*/ 142 h 142"/>
                <a:gd name="T6" fmla="*/ 78 w 78"/>
                <a:gd name="T7" fmla="*/ 6 h 142"/>
                <a:gd name="T8" fmla="*/ 0 60000 65536"/>
                <a:gd name="T9" fmla="*/ 0 60000 65536"/>
                <a:gd name="T10" fmla="*/ 0 60000 65536"/>
                <a:gd name="T11" fmla="*/ 0 60000 65536"/>
                <a:gd name="T12" fmla="*/ 0 w 78"/>
                <a:gd name="T13" fmla="*/ 0 h 142"/>
                <a:gd name="T14" fmla="*/ 78 w 78"/>
                <a:gd name="T15" fmla="*/ 142 h 142"/>
              </a:gdLst>
              <a:ahLst/>
              <a:cxnLst>
                <a:cxn ang="T8">
                  <a:pos x="T0" y="T1"/>
                </a:cxn>
                <a:cxn ang="T9">
                  <a:pos x="T2" y="T3"/>
                </a:cxn>
                <a:cxn ang="T10">
                  <a:pos x="T4" y="T5"/>
                </a:cxn>
                <a:cxn ang="T11">
                  <a:pos x="T6" y="T7"/>
                </a:cxn>
              </a:cxnLst>
              <a:rect l="T12" t="T13" r="T14" b="T15"/>
              <a:pathLst>
                <a:path w="78" h="142">
                  <a:moveTo>
                    <a:pt x="78" y="6"/>
                  </a:moveTo>
                  <a:lnTo>
                    <a:pt x="68" y="0"/>
                  </a:lnTo>
                  <a:lnTo>
                    <a:pt x="0" y="142"/>
                  </a:lnTo>
                  <a:lnTo>
                    <a:pt x="78" y="6"/>
                  </a:lnTo>
                </a:path>
              </a:pathLst>
            </a:custGeom>
            <a:noFill/>
            <a:ln w="0">
              <a:solidFill>
                <a:srgbClr val="000000"/>
              </a:solidFill>
              <a:prstDash val="solid"/>
              <a:round/>
              <a:headEnd/>
              <a:tailEnd/>
            </a:ln>
          </p:spPr>
          <p:txBody>
            <a:bodyPr/>
            <a:lstStyle/>
            <a:p>
              <a:endParaRPr lang="en-US"/>
            </a:p>
          </p:txBody>
        </p:sp>
        <p:sp>
          <p:nvSpPr>
            <p:cNvPr id="557" name="Freeform 555">
              <a:extLst>
                <a:ext uri="{FF2B5EF4-FFF2-40B4-BE49-F238E27FC236}">
                  <a16:creationId xmlns:a16="http://schemas.microsoft.com/office/drawing/2014/main" id="{A85DE455-4C33-4341-80D3-4B149E7CBD6F}"/>
                </a:ext>
              </a:extLst>
            </p:cNvPr>
            <p:cNvSpPr>
              <a:spLocks/>
            </p:cNvSpPr>
            <p:nvPr/>
          </p:nvSpPr>
          <p:spPr bwMode="auto">
            <a:xfrm>
              <a:off x="472" y="3825"/>
              <a:ext cx="12" cy="29"/>
            </a:xfrm>
            <a:custGeom>
              <a:avLst/>
              <a:gdLst>
                <a:gd name="T0" fmla="*/ 68 w 68"/>
                <a:gd name="T1" fmla="*/ 6 h 148"/>
                <a:gd name="T2" fmla="*/ 57 w 68"/>
                <a:gd name="T3" fmla="*/ 0 h 148"/>
                <a:gd name="T4" fmla="*/ 0 w 68"/>
                <a:gd name="T5" fmla="*/ 148 h 148"/>
                <a:gd name="T6" fmla="*/ 68 w 68"/>
                <a:gd name="T7" fmla="*/ 6 h 148"/>
                <a:gd name="T8" fmla="*/ 0 60000 65536"/>
                <a:gd name="T9" fmla="*/ 0 60000 65536"/>
                <a:gd name="T10" fmla="*/ 0 60000 65536"/>
                <a:gd name="T11" fmla="*/ 0 60000 65536"/>
                <a:gd name="T12" fmla="*/ 0 w 68"/>
                <a:gd name="T13" fmla="*/ 0 h 148"/>
                <a:gd name="T14" fmla="*/ 68 w 68"/>
                <a:gd name="T15" fmla="*/ 148 h 148"/>
              </a:gdLst>
              <a:ahLst/>
              <a:cxnLst>
                <a:cxn ang="T8">
                  <a:pos x="T0" y="T1"/>
                </a:cxn>
                <a:cxn ang="T9">
                  <a:pos x="T2" y="T3"/>
                </a:cxn>
                <a:cxn ang="T10">
                  <a:pos x="T4" y="T5"/>
                </a:cxn>
                <a:cxn ang="T11">
                  <a:pos x="T6" y="T7"/>
                </a:cxn>
              </a:cxnLst>
              <a:rect l="T12" t="T13" r="T14" b="T15"/>
              <a:pathLst>
                <a:path w="68" h="148">
                  <a:moveTo>
                    <a:pt x="68" y="6"/>
                  </a:moveTo>
                  <a:lnTo>
                    <a:pt x="57" y="0"/>
                  </a:lnTo>
                  <a:lnTo>
                    <a:pt x="0" y="148"/>
                  </a:lnTo>
                  <a:lnTo>
                    <a:pt x="68" y="6"/>
                  </a:lnTo>
                  <a:close/>
                </a:path>
              </a:pathLst>
            </a:custGeom>
            <a:solidFill>
              <a:srgbClr val="000000"/>
            </a:solidFill>
            <a:ln w="9525">
              <a:noFill/>
              <a:round/>
              <a:headEnd/>
              <a:tailEnd/>
            </a:ln>
          </p:spPr>
          <p:txBody>
            <a:bodyPr/>
            <a:lstStyle/>
            <a:p>
              <a:endParaRPr lang="en-US"/>
            </a:p>
          </p:txBody>
        </p:sp>
        <p:sp>
          <p:nvSpPr>
            <p:cNvPr id="558" name="Freeform 556">
              <a:extLst>
                <a:ext uri="{FF2B5EF4-FFF2-40B4-BE49-F238E27FC236}">
                  <a16:creationId xmlns:a16="http://schemas.microsoft.com/office/drawing/2014/main" id="{4D787E16-8C74-435B-BA41-03187F417755}"/>
                </a:ext>
              </a:extLst>
            </p:cNvPr>
            <p:cNvSpPr>
              <a:spLocks/>
            </p:cNvSpPr>
            <p:nvPr/>
          </p:nvSpPr>
          <p:spPr bwMode="auto">
            <a:xfrm>
              <a:off x="472" y="3825"/>
              <a:ext cx="12" cy="29"/>
            </a:xfrm>
            <a:custGeom>
              <a:avLst/>
              <a:gdLst>
                <a:gd name="T0" fmla="*/ 68 w 68"/>
                <a:gd name="T1" fmla="*/ 6 h 148"/>
                <a:gd name="T2" fmla="*/ 57 w 68"/>
                <a:gd name="T3" fmla="*/ 0 h 148"/>
                <a:gd name="T4" fmla="*/ 0 w 68"/>
                <a:gd name="T5" fmla="*/ 148 h 148"/>
                <a:gd name="T6" fmla="*/ 68 w 68"/>
                <a:gd name="T7" fmla="*/ 6 h 148"/>
                <a:gd name="T8" fmla="*/ 0 60000 65536"/>
                <a:gd name="T9" fmla="*/ 0 60000 65536"/>
                <a:gd name="T10" fmla="*/ 0 60000 65536"/>
                <a:gd name="T11" fmla="*/ 0 60000 65536"/>
                <a:gd name="T12" fmla="*/ 0 w 68"/>
                <a:gd name="T13" fmla="*/ 0 h 148"/>
                <a:gd name="T14" fmla="*/ 68 w 68"/>
                <a:gd name="T15" fmla="*/ 148 h 148"/>
              </a:gdLst>
              <a:ahLst/>
              <a:cxnLst>
                <a:cxn ang="T8">
                  <a:pos x="T0" y="T1"/>
                </a:cxn>
                <a:cxn ang="T9">
                  <a:pos x="T2" y="T3"/>
                </a:cxn>
                <a:cxn ang="T10">
                  <a:pos x="T4" y="T5"/>
                </a:cxn>
                <a:cxn ang="T11">
                  <a:pos x="T6" y="T7"/>
                </a:cxn>
              </a:cxnLst>
              <a:rect l="T12" t="T13" r="T14" b="T15"/>
              <a:pathLst>
                <a:path w="68" h="148">
                  <a:moveTo>
                    <a:pt x="68" y="6"/>
                  </a:moveTo>
                  <a:lnTo>
                    <a:pt x="57" y="0"/>
                  </a:lnTo>
                  <a:lnTo>
                    <a:pt x="0" y="148"/>
                  </a:lnTo>
                  <a:lnTo>
                    <a:pt x="68" y="6"/>
                  </a:lnTo>
                </a:path>
              </a:pathLst>
            </a:custGeom>
            <a:noFill/>
            <a:ln w="0">
              <a:solidFill>
                <a:srgbClr val="000000"/>
              </a:solidFill>
              <a:prstDash val="solid"/>
              <a:round/>
              <a:headEnd/>
              <a:tailEnd/>
            </a:ln>
          </p:spPr>
          <p:txBody>
            <a:bodyPr/>
            <a:lstStyle/>
            <a:p>
              <a:endParaRPr lang="en-US"/>
            </a:p>
          </p:txBody>
        </p:sp>
        <p:sp>
          <p:nvSpPr>
            <p:cNvPr id="559" name="Freeform 557">
              <a:extLst>
                <a:ext uri="{FF2B5EF4-FFF2-40B4-BE49-F238E27FC236}">
                  <a16:creationId xmlns:a16="http://schemas.microsoft.com/office/drawing/2014/main" id="{C5FD11FC-99F8-431B-87E3-99C8D1BBE2B0}"/>
                </a:ext>
              </a:extLst>
            </p:cNvPr>
            <p:cNvSpPr>
              <a:spLocks/>
            </p:cNvSpPr>
            <p:nvPr/>
          </p:nvSpPr>
          <p:spPr bwMode="auto">
            <a:xfrm>
              <a:off x="472" y="3824"/>
              <a:ext cx="10" cy="30"/>
            </a:xfrm>
            <a:custGeom>
              <a:avLst/>
              <a:gdLst>
                <a:gd name="T0" fmla="*/ 57 w 57"/>
                <a:gd name="T1" fmla="*/ 4 h 152"/>
                <a:gd name="T2" fmla="*/ 47 w 57"/>
                <a:gd name="T3" fmla="*/ 0 h 152"/>
                <a:gd name="T4" fmla="*/ 0 w 57"/>
                <a:gd name="T5" fmla="*/ 152 h 152"/>
                <a:gd name="T6" fmla="*/ 57 w 57"/>
                <a:gd name="T7" fmla="*/ 4 h 152"/>
                <a:gd name="T8" fmla="*/ 0 60000 65536"/>
                <a:gd name="T9" fmla="*/ 0 60000 65536"/>
                <a:gd name="T10" fmla="*/ 0 60000 65536"/>
                <a:gd name="T11" fmla="*/ 0 60000 65536"/>
                <a:gd name="T12" fmla="*/ 0 w 57"/>
                <a:gd name="T13" fmla="*/ 0 h 152"/>
                <a:gd name="T14" fmla="*/ 57 w 57"/>
                <a:gd name="T15" fmla="*/ 152 h 152"/>
              </a:gdLst>
              <a:ahLst/>
              <a:cxnLst>
                <a:cxn ang="T8">
                  <a:pos x="T0" y="T1"/>
                </a:cxn>
                <a:cxn ang="T9">
                  <a:pos x="T2" y="T3"/>
                </a:cxn>
                <a:cxn ang="T10">
                  <a:pos x="T4" y="T5"/>
                </a:cxn>
                <a:cxn ang="T11">
                  <a:pos x="T6" y="T7"/>
                </a:cxn>
              </a:cxnLst>
              <a:rect l="T12" t="T13" r="T14" b="T15"/>
              <a:pathLst>
                <a:path w="57" h="152">
                  <a:moveTo>
                    <a:pt x="57" y="4"/>
                  </a:moveTo>
                  <a:lnTo>
                    <a:pt x="47" y="0"/>
                  </a:lnTo>
                  <a:lnTo>
                    <a:pt x="0" y="152"/>
                  </a:lnTo>
                  <a:lnTo>
                    <a:pt x="57" y="4"/>
                  </a:lnTo>
                  <a:close/>
                </a:path>
              </a:pathLst>
            </a:custGeom>
            <a:solidFill>
              <a:srgbClr val="000000"/>
            </a:solidFill>
            <a:ln w="9525">
              <a:noFill/>
              <a:round/>
              <a:headEnd/>
              <a:tailEnd/>
            </a:ln>
          </p:spPr>
          <p:txBody>
            <a:bodyPr/>
            <a:lstStyle/>
            <a:p>
              <a:endParaRPr lang="en-US"/>
            </a:p>
          </p:txBody>
        </p:sp>
        <p:sp>
          <p:nvSpPr>
            <p:cNvPr id="560" name="Freeform 558">
              <a:extLst>
                <a:ext uri="{FF2B5EF4-FFF2-40B4-BE49-F238E27FC236}">
                  <a16:creationId xmlns:a16="http://schemas.microsoft.com/office/drawing/2014/main" id="{358559A6-8D8C-492F-B219-88DE07F147E5}"/>
                </a:ext>
              </a:extLst>
            </p:cNvPr>
            <p:cNvSpPr>
              <a:spLocks/>
            </p:cNvSpPr>
            <p:nvPr/>
          </p:nvSpPr>
          <p:spPr bwMode="auto">
            <a:xfrm>
              <a:off x="472" y="3824"/>
              <a:ext cx="10" cy="30"/>
            </a:xfrm>
            <a:custGeom>
              <a:avLst/>
              <a:gdLst>
                <a:gd name="T0" fmla="*/ 57 w 57"/>
                <a:gd name="T1" fmla="*/ 4 h 152"/>
                <a:gd name="T2" fmla="*/ 47 w 57"/>
                <a:gd name="T3" fmla="*/ 0 h 152"/>
                <a:gd name="T4" fmla="*/ 0 w 57"/>
                <a:gd name="T5" fmla="*/ 152 h 152"/>
                <a:gd name="T6" fmla="*/ 57 w 57"/>
                <a:gd name="T7" fmla="*/ 4 h 152"/>
                <a:gd name="T8" fmla="*/ 0 60000 65536"/>
                <a:gd name="T9" fmla="*/ 0 60000 65536"/>
                <a:gd name="T10" fmla="*/ 0 60000 65536"/>
                <a:gd name="T11" fmla="*/ 0 60000 65536"/>
                <a:gd name="T12" fmla="*/ 0 w 57"/>
                <a:gd name="T13" fmla="*/ 0 h 152"/>
                <a:gd name="T14" fmla="*/ 57 w 57"/>
                <a:gd name="T15" fmla="*/ 152 h 152"/>
              </a:gdLst>
              <a:ahLst/>
              <a:cxnLst>
                <a:cxn ang="T8">
                  <a:pos x="T0" y="T1"/>
                </a:cxn>
                <a:cxn ang="T9">
                  <a:pos x="T2" y="T3"/>
                </a:cxn>
                <a:cxn ang="T10">
                  <a:pos x="T4" y="T5"/>
                </a:cxn>
                <a:cxn ang="T11">
                  <a:pos x="T6" y="T7"/>
                </a:cxn>
              </a:cxnLst>
              <a:rect l="T12" t="T13" r="T14" b="T15"/>
              <a:pathLst>
                <a:path w="57" h="152">
                  <a:moveTo>
                    <a:pt x="57" y="4"/>
                  </a:moveTo>
                  <a:lnTo>
                    <a:pt x="47" y="0"/>
                  </a:lnTo>
                  <a:lnTo>
                    <a:pt x="0" y="152"/>
                  </a:lnTo>
                  <a:lnTo>
                    <a:pt x="57" y="4"/>
                  </a:lnTo>
                </a:path>
              </a:pathLst>
            </a:custGeom>
            <a:noFill/>
            <a:ln w="0">
              <a:solidFill>
                <a:srgbClr val="000000"/>
              </a:solidFill>
              <a:prstDash val="solid"/>
              <a:round/>
              <a:headEnd/>
              <a:tailEnd/>
            </a:ln>
          </p:spPr>
          <p:txBody>
            <a:bodyPr/>
            <a:lstStyle/>
            <a:p>
              <a:endParaRPr lang="en-US"/>
            </a:p>
          </p:txBody>
        </p:sp>
        <p:sp>
          <p:nvSpPr>
            <p:cNvPr id="561" name="Freeform 559">
              <a:extLst>
                <a:ext uri="{FF2B5EF4-FFF2-40B4-BE49-F238E27FC236}">
                  <a16:creationId xmlns:a16="http://schemas.microsoft.com/office/drawing/2014/main" id="{1C576C7C-9731-44F1-9162-98306153A767}"/>
                </a:ext>
              </a:extLst>
            </p:cNvPr>
            <p:cNvSpPr>
              <a:spLocks/>
            </p:cNvSpPr>
            <p:nvPr/>
          </p:nvSpPr>
          <p:spPr bwMode="auto">
            <a:xfrm>
              <a:off x="472" y="3823"/>
              <a:ext cx="8" cy="31"/>
            </a:xfrm>
            <a:custGeom>
              <a:avLst/>
              <a:gdLst>
                <a:gd name="T0" fmla="*/ 47 w 47"/>
                <a:gd name="T1" fmla="*/ 4 h 156"/>
                <a:gd name="T2" fmla="*/ 35 w 47"/>
                <a:gd name="T3" fmla="*/ 0 h 156"/>
                <a:gd name="T4" fmla="*/ 0 w 47"/>
                <a:gd name="T5" fmla="*/ 156 h 156"/>
                <a:gd name="T6" fmla="*/ 47 w 47"/>
                <a:gd name="T7" fmla="*/ 4 h 156"/>
                <a:gd name="T8" fmla="*/ 0 60000 65536"/>
                <a:gd name="T9" fmla="*/ 0 60000 65536"/>
                <a:gd name="T10" fmla="*/ 0 60000 65536"/>
                <a:gd name="T11" fmla="*/ 0 60000 65536"/>
                <a:gd name="T12" fmla="*/ 0 w 47"/>
                <a:gd name="T13" fmla="*/ 0 h 156"/>
                <a:gd name="T14" fmla="*/ 47 w 47"/>
                <a:gd name="T15" fmla="*/ 156 h 156"/>
              </a:gdLst>
              <a:ahLst/>
              <a:cxnLst>
                <a:cxn ang="T8">
                  <a:pos x="T0" y="T1"/>
                </a:cxn>
                <a:cxn ang="T9">
                  <a:pos x="T2" y="T3"/>
                </a:cxn>
                <a:cxn ang="T10">
                  <a:pos x="T4" y="T5"/>
                </a:cxn>
                <a:cxn ang="T11">
                  <a:pos x="T6" y="T7"/>
                </a:cxn>
              </a:cxnLst>
              <a:rect l="T12" t="T13" r="T14" b="T15"/>
              <a:pathLst>
                <a:path w="47" h="156">
                  <a:moveTo>
                    <a:pt x="47" y="4"/>
                  </a:moveTo>
                  <a:lnTo>
                    <a:pt x="35" y="0"/>
                  </a:lnTo>
                  <a:lnTo>
                    <a:pt x="0" y="156"/>
                  </a:lnTo>
                  <a:lnTo>
                    <a:pt x="47" y="4"/>
                  </a:lnTo>
                  <a:close/>
                </a:path>
              </a:pathLst>
            </a:custGeom>
            <a:solidFill>
              <a:srgbClr val="000000"/>
            </a:solidFill>
            <a:ln w="9525">
              <a:noFill/>
              <a:round/>
              <a:headEnd/>
              <a:tailEnd/>
            </a:ln>
          </p:spPr>
          <p:txBody>
            <a:bodyPr/>
            <a:lstStyle/>
            <a:p>
              <a:endParaRPr lang="en-US"/>
            </a:p>
          </p:txBody>
        </p:sp>
        <p:sp>
          <p:nvSpPr>
            <p:cNvPr id="562" name="Freeform 560">
              <a:extLst>
                <a:ext uri="{FF2B5EF4-FFF2-40B4-BE49-F238E27FC236}">
                  <a16:creationId xmlns:a16="http://schemas.microsoft.com/office/drawing/2014/main" id="{CA5619D8-48FF-4A3C-8601-6841B5698260}"/>
                </a:ext>
              </a:extLst>
            </p:cNvPr>
            <p:cNvSpPr>
              <a:spLocks/>
            </p:cNvSpPr>
            <p:nvPr/>
          </p:nvSpPr>
          <p:spPr bwMode="auto">
            <a:xfrm>
              <a:off x="472" y="3823"/>
              <a:ext cx="8" cy="31"/>
            </a:xfrm>
            <a:custGeom>
              <a:avLst/>
              <a:gdLst>
                <a:gd name="T0" fmla="*/ 47 w 47"/>
                <a:gd name="T1" fmla="*/ 4 h 156"/>
                <a:gd name="T2" fmla="*/ 35 w 47"/>
                <a:gd name="T3" fmla="*/ 0 h 156"/>
                <a:gd name="T4" fmla="*/ 0 w 47"/>
                <a:gd name="T5" fmla="*/ 156 h 156"/>
                <a:gd name="T6" fmla="*/ 47 w 47"/>
                <a:gd name="T7" fmla="*/ 4 h 156"/>
                <a:gd name="T8" fmla="*/ 0 60000 65536"/>
                <a:gd name="T9" fmla="*/ 0 60000 65536"/>
                <a:gd name="T10" fmla="*/ 0 60000 65536"/>
                <a:gd name="T11" fmla="*/ 0 60000 65536"/>
                <a:gd name="T12" fmla="*/ 0 w 47"/>
                <a:gd name="T13" fmla="*/ 0 h 156"/>
                <a:gd name="T14" fmla="*/ 47 w 47"/>
                <a:gd name="T15" fmla="*/ 156 h 156"/>
              </a:gdLst>
              <a:ahLst/>
              <a:cxnLst>
                <a:cxn ang="T8">
                  <a:pos x="T0" y="T1"/>
                </a:cxn>
                <a:cxn ang="T9">
                  <a:pos x="T2" y="T3"/>
                </a:cxn>
                <a:cxn ang="T10">
                  <a:pos x="T4" y="T5"/>
                </a:cxn>
                <a:cxn ang="T11">
                  <a:pos x="T6" y="T7"/>
                </a:cxn>
              </a:cxnLst>
              <a:rect l="T12" t="T13" r="T14" b="T15"/>
              <a:pathLst>
                <a:path w="47" h="156">
                  <a:moveTo>
                    <a:pt x="47" y="4"/>
                  </a:moveTo>
                  <a:lnTo>
                    <a:pt x="35" y="0"/>
                  </a:lnTo>
                  <a:lnTo>
                    <a:pt x="0" y="156"/>
                  </a:lnTo>
                  <a:lnTo>
                    <a:pt x="47" y="4"/>
                  </a:lnTo>
                </a:path>
              </a:pathLst>
            </a:custGeom>
            <a:noFill/>
            <a:ln w="0">
              <a:solidFill>
                <a:srgbClr val="000000"/>
              </a:solidFill>
              <a:prstDash val="solid"/>
              <a:round/>
              <a:headEnd/>
              <a:tailEnd/>
            </a:ln>
          </p:spPr>
          <p:txBody>
            <a:bodyPr/>
            <a:lstStyle/>
            <a:p>
              <a:endParaRPr lang="en-US"/>
            </a:p>
          </p:txBody>
        </p:sp>
        <p:sp>
          <p:nvSpPr>
            <p:cNvPr id="563" name="Freeform 561">
              <a:extLst>
                <a:ext uri="{FF2B5EF4-FFF2-40B4-BE49-F238E27FC236}">
                  <a16:creationId xmlns:a16="http://schemas.microsoft.com/office/drawing/2014/main" id="{35182E7A-B865-4552-A531-4567DF2CE339}"/>
                </a:ext>
              </a:extLst>
            </p:cNvPr>
            <p:cNvSpPr>
              <a:spLocks/>
            </p:cNvSpPr>
            <p:nvPr/>
          </p:nvSpPr>
          <p:spPr bwMode="auto">
            <a:xfrm>
              <a:off x="472" y="3822"/>
              <a:ext cx="6" cy="32"/>
            </a:xfrm>
            <a:custGeom>
              <a:avLst/>
              <a:gdLst>
                <a:gd name="T0" fmla="*/ 35 w 35"/>
                <a:gd name="T1" fmla="*/ 4 h 160"/>
                <a:gd name="T2" fmla="*/ 23 w 35"/>
                <a:gd name="T3" fmla="*/ 0 h 160"/>
                <a:gd name="T4" fmla="*/ 0 w 35"/>
                <a:gd name="T5" fmla="*/ 160 h 160"/>
                <a:gd name="T6" fmla="*/ 35 w 35"/>
                <a:gd name="T7" fmla="*/ 4 h 160"/>
                <a:gd name="T8" fmla="*/ 0 60000 65536"/>
                <a:gd name="T9" fmla="*/ 0 60000 65536"/>
                <a:gd name="T10" fmla="*/ 0 60000 65536"/>
                <a:gd name="T11" fmla="*/ 0 60000 65536"/>
                <a:gd name="T12" fmla="*/ 0 w 35"/>
                <a:gd name="T13" fmla="*/ 0 h 160"/>
                <a:gd name="T14" fmla="*/ 35 w 35"/>
                <a:gd name="T15" fmla="*/ 160 h 160"/>
              </a:gdLst>
              <a:ahLst/>
              <a:cxnLst>
                <a:cxn ang="T8">
                  <a:pos x="T0" y="T1"/>
                </a:cxn>
                <a:cxn ang="T9">
                  <a:pos x="T2" y="T3"/>
                </a:cxn>
                <a:cxn ang="T10">
                  <a:pos x="T4" y="T5"/>
                </a:cxn>
                <a:cxn ang="T11">
                  <a:pos x="T6" y="T7"/>
                </a:cxn>
              </a:cxnLst>
              <a:rect l="T12" t="T13" r="T14" b="T15"/>
              <a:pathLst>
                <a:path w="35" h="160">
                  <a:moveTo>
                    <a:pt x="35" y="4"/>
                  </a:moveTo>
                  <a:lnTo>
                    <a:pt x="23" y="0"/>
                  </a:lnTo>
                  <a:lnTo>
                    <a:pt x="0" y="160"/>
                  </a:lnTo>
                  <a:lnTo>
                    <a:pt x="35" y="4"/>
                  </a:lnTo>
                  <a:close/>
                </a:path>
              </a:pathLst>
            </a:custGeom>
            <a:solidFill>
              <a:srgbClr val="000000"/>
            </a:solidFill>
            <a:ln w="9525">
              <a:noFill/>
              <a:round/>
              <a:headEnd/>
              <a:tailEnd/>
            </a:ln>
          </p:spPr>
          <p:txBody>
            <a:bodyPr/>
            <a:lstStyle/>
            <a:p>
              <a:endParaRPr lang="en-US"/>
            </a:p>
          </p:txBody>
        </p:sp>
        <p:sp>
          <p:nvSpPr>
            <p:cNvPr id="564" name="Freeform 562">
              <a:extLst>
                <a:ext uri="{FF2B5EF4-FFF2-40B4-BE49-F238E27FC236}">
                  <a16:creationId xmlns:a16="http://schemas.microsoft.com/office/drawing/2014/main" id="{463E59AE-CF9F-40BE-A96F-FD81F082F65D}"/>
                </a:ext>
              </a:extLst>
            </p:cNvPr>
            <p:cNvSpPr>
              <a:spLocks/>
            </p:cNvSpPr>
            <p:nvPr/>
          </p:nvSpPr>
          <p:spPr bwMode="auto">
            <a:xfrm>
              <a:off x="472" y="3822"/>
              <a:ext cx="6" cy="32"/>
            </a:xfrm>
            <a:custGeom>
              <a:avLst/>
              <a:gdLst>
                <a:gd name="T0" fmla="*/ 35 w 35"/>
                <a:gd name="T1" fmla="*/ 4 h 160"/>
                <a:gd name="T2" fmla="*/ 23 w 35"/>
                <a:gd name="T3" fmla="*/ 0 h 160"/>
                <a:gd name="T4" fmla="*/ 0 w 35"/>
                <a:gd name="T5" fmla="*/ 160 h 160"/>
                <a:gd name="T6" fmla="*/ 35 w 35"/>
                <a:gd name="T7" fmla="*/ 4 h 160"/>
                <a:gd name="T8" fmla="*/ 0 60000 65536"/>
                <a:gd name="T9" fmla="*/ 0 60000 65536"/>
                <a:gd name="T10" fmla="*/ 0 60000 65536"/>
                <a:gd name="T11" fmla="*/ 0 60000 65536"/>
                <a:gd name="T12" fmla="*/ 0 w 35"/>
                <a:gd name="T13" fmla="*/ 0 h 160"/>
                <a:gd name="T14" fmla="*/ 35 w 35"/>
                <a:gd name="T15" fmla="*/ 160 h 160"/>
              </a:gdLst>
              <a:ahLst/>
              <a:cxnLst>
                <a:cxn ang="T8">
                  <a:pos x="T0" y="T1"/>
                </a:cxn>
                <a:cxn ang="T9">
                  <a:pos x="T2" y="T3"/>
                </a:cxn>
                <a:cxn ang="T10">
                  <a:pos x="T4" y="T5"/>
                </a:cxn>
                <a:cxn ang="T11">
                  <a:pos x="T6" y="T7"/>
                </a:cxn>
              </a:cxnLst>
              <a:rect l="T12" t="T13" r="T14" b="T15"/>
              <a:pathLst>
                <a:path w="35" h="160">
                  <a:moveTo>
                    <a:pt x="35" y="4"/>
                  </a:moveTo>
                  <a:lnTo>
                    <a:pt x="23" y="0"/>
                  </a:lnTo>
                  <a:lnTo>
                    <a:pt x="0" y="160"/>
                  </a:lnTo>
                  <a:lnTo>
                    <a:pt x="35" y="4"/>
                  </a:lnTo>
                </a:path>
              </a:pathLst>
            </a:custGeom>
            <a:noFill/>
            <a:ln w="0">
              <a:solidFill>
                <a:srgbClr val="000000"/>
              </a:solidFill>
              <a:prstDash val="solid"/>
              <a:round/>
              <a:headEnd/>
              <a:tailEnd/>
            </a:ln>
          </p:spPr>
          <p:txBody>
            <a:bodyPr/>
            <a:lstStyle/>
            <a:p>
              <a:endParaRPr lang="en-US"/>
            </a:p>
          </p:txBody>
        </p:sp>
        <p:sp>
          <p:nvSpPr>
            <p:cNvPr id="565" name="Freeform 563">
              <a:extLst>
                <a:ext uri="{FF2B5EF4-FFF2-40B4-BE49-F238E27FC236}">
                  <a16:creationId xmlns:a16="http://schemas.microsoft.com/office/drawing/2014/main" id="{BBB367A4-50B2-435D-901E-E5744952F540}"/>
                </a:ext>
              </a:extLst>
            </p:cNvPr>
            <p:cNvSpPr>
              <a:spLocks/>
            </p:cNvSpPr>
            <p:nvPr/>
          </p:nvSpPr>
          <p:spPr bwMode="auto">
            <a:xfrm>
              <a:off x="472" y="3822"/>
              <a:ext cx="4" cy="32"/>
            </a:xfrm>
            <a:custGeom>
              <a:avLst/>
              <a:gdLst>
                <a:gd name="T0" fmla="*/ 23 w 23"/>
                <a:gd name="T1" fmla="*/ 1 h 161"/>
                <a:gd name="T2" fmla="*/ 12 w 23"/>
                <a:gd name="T3" fmla="*/ 0 h 161"/>
                <a:gd name="T4" fmla="*/ 0 w 23"/>
                <a:gd name="T5" fmla="*/ 161 h 161"/>
                <a:gd name="T6" fmla="*/ 23 w 23"/>
                <a:gd name="T7" fmla="*/ 1 h 161"/>
                <a:gd name="T8" fmla="*/ 0 60000 65536"/>
                <a:gd name="T9" fmla="*/ 0 60000 65536"/>
                <a:gd name="T10" fmla="*/ 0 60000 65536"/>
                <a:gd name="T11" fmla="*/ 0 60000 65536"/>
                <a:gd name="T12" fmla="*/ 0 w 23"/>
                <a:gd name="T13" fmla="*/ 0 h 161"/>
                <a:gd name="T14" fmla="*/ 23 w 23"/>
                <a:gd name="T15" fmla="*/ 161 h 161"/>
              </a:gdLst>
              <a:ahLst/>
              <a:cxnLst>
                <a:cxn ang="T8">
                  <a:pos x="T0" y="T1"/>
                </a:cxn>
                <a:cxn ang="T9">
                  <a:pos x="T2" y="T3"/>
                </a:cxn>
                <a:cxn ang="T10">
                  <a:pos x="T4" y="T5"/>
                </a:cxn>
                <a:cxn ang="T11">
                  <a:pos x="T6" y="T7"/>
                </a:cxn>
              </a:cxnLst>
              <a:rect l="T12" t="T13" r="T14" b="T15"/>
              <a:pathLst>
                <a:path w="23" h="161">
                  <a:moveTo>
                    <a:pt x="23" y="1"/>
                  </a:moveTo>
                  <a:lnTo>
                    <a:pt x="12" y="0"/>
                  </a:lnTo>
                  <a:lnTo>
                    <a:pt x="0" y="161"/>
                  </a:lnTo>
                  <a:lnTo>
                    <a:pt x="23" y="1"/>
                  </a:lnTo>
                  <a:close/>
                </a:path>
              </a:pathLst>
            </a:custGeom>
            <a:solidFill>
              <a:srgbClr val="000000"/>
            </a:solidFill>
            <a:ln w="9525">
              <a:noFill/>
              <a:round/>
              <a:headEnd/>
              <a:tailEnd/>
            </a:ln>
          </p:spPr>
          <p:txBody>
            <a:bodyPr/>
            <a:lstStyle/>
            <a:p>
              <a:endParaRPr lang="en-US"/>
            </a:p>
          </p:txBody>
        </p:sp>
        <p:sp>
          <p:nvSpPr>
            <p:cNvPr id="566" name="Freeform 564">
              <a:extLst>
                <a:ext uri="{FF2B5EF4-FFF2-40B4-BE49-F238E27FC236}">
                  <a16:creationId xmlns:a16="http://schemas.microsoft.com/office/drawing/2014/main" id="{999E7AB5-815C-4F73-BE47-7E7FA6070958}"/>
                </a:ext>
              </a:extLst>
            </p:cNvPr>
            <p:cNvSpPr>
              <a:spLocks/>
            </p:cNvSpPr>
            <p:nvPr/>
          </p:nvSpPr>
          <p:spPr bwMode="auto">
            <a:xfrm>
              <a:off x="472" y="3822"/>
              <a:ext cx="4" cy="32"/>
            </a:xfrm>
            <a:custGeom>
              <a:avLst/>
              <a:gdLst>
                <a:gd name="T0" fmla="*/ 23 w 23"/>
                <a:gd name="T1" fmla="*/ 1 h 161"/>
                <a:gd name="T2" fmla="*/ 12 w 23"/>
                <a:gd name="T3" fmla="*/ 0 h 161"/>
                <a:gd name="T4" fmla="*/ 0 w 23"/>
                <a:gd name="T5" fmla="*/ 161 h 161"/>
                <a:gd name="T6" fmla="*/ 23 w 23"/>
                <a:gd name="T7" fmla="*/ 1 h 161"/>
                <a:gd name="T8" fmla="*/ 0 60000 65536"/>
                <a:gd name="T9" fmla="*/ 0 60000 65536"/>
                <a:gd name="T10" fmla="*/ 0 60000 65536"/>
                <a:gd name="T11" fmla="*/ 0 60000 65536"/>
                <a:gd name="T12" fmla="*/ 0 w 23"/>
                <a:gd name="T13" fmla="*/ 0 h 161"/>
                <a:gd name="T14" fmla="*/ 23 w 23"/>
                <a:gd name="T15" fmla="*/ 161 h 161"/>
              </a:gdLst>
              <a:ahLst/>
              <a:cxnLst>
                <a:cxn ang="T8">
                  <a:pos x="T0" y="T1"/>
                </a:cxn>
                <a:cxn ang="T9">
                  <a:pos x="T2" y="T3"/>
                </a:cxn>
                <a:cxn ang="T10">
                  <a:pos x="T4" y="T5"/>
                </a:cxn>
                <a:cxn ang="T11">
                  <a:pos x="T6" y="T7"/>
                </a:cxn>
              </a:cxnLst>
              <a:rect l="T12" t="T13" r="T14" b="T15"/>
              <a:pathLst>
                <a:path w="23" h="161">
                  <a:moveTo>
                    <a:pt x="23" y="1"/>
                  </a:moveTo>
                  <a:lnTo>
                    <a:pt x="12" y="0"/>
                  </a:lnTo>
                  <a:lnTo>
                    <a:pt x="0" y="161"/>
                  </a:lnTo>
                  <a:lnTo>
                    <a:pt x="23" y="1"/>
                  </a:lnTo>
                </a:path>
              </a:pathLst>
            </a:custGeom>
            <a:noFill/>
            <a:ln w="0">
              <a:solidFill>
                <a:srgbClr val="000000"/>
              </a:solidFill>
              <a:prstDash val="solid"/>
              <a:round/>
              <a:headEnd/>
              <a:tailEnd/>
            </a:ln>
          </p:spPr>
          <p:txBody>
            <a:bodyPr/>
            <a:lstStyle/>
            <a:p>
              <a:endParaRPr lang="en-US"/>
            </a:p>
          </p:txBody>
        </p:sp>
        <p:sp>
          <p:nvSpPr>
            <p:cNvPr id="567" name="Freeform 565">
              <a:extLst>
                <a:ext uri="{FF2B5EF4-FFF2-40B4-BE49-F238E27FC236}">
                  <a16:creationId xmlns:a16="http://schemas.microsoft.com/office/drawing/2014/main" id="{D5C7D5CE-B2A7-44BE-BFDD-43E9EA80F6C6}"/>
                </a:ext>
              </a:extLst>
            </p:cNvPr>
            <p:cNvSpPr>
              <a:spLocks/>
            </p:cNvSpPr>
            <p:nvPr/>
          </p:nvSpPr>
          <p:spPr bwMode="auto">
            <a:xfrm>
              <a:off x="472" y="3822"/>
              <a:ext cx="2" cy="32"/>
            </a:xfrm>
            <a:custGeom>
              <a:avLst/>
              <a:gdLst>
                <a:gd name="T0" fmla="*/ 12 w 12"/>
                <a:gd name="T1" fmla="*/ 0 h 161"/>
                <a:gd name="T2" fmla="*/ 0 w 12"/>
                <a:gd name="T3" fmla="*/ 0 h 161"/>
                <a:gd name="T4" fmla="*/ 0 w 12"/>
                <a:gd name="T5" fmla="*/ 161 h 161"/>
                <a:gd name="T6" fmla="*/ 12 w 12"/>
                <a:gd name="T7" fmla="*/ 0 h 161"/>
                <a:gd name="T8" fmla="*/ 0 60000 65536"/>
                <a:gd name="T9" fmla="*/ 0 60000 65536"/>
                <a:gd name="T10" fmla="*/ 0 60000 65536"/>
                <a:gd name="T11" fmla="*/ 0 60000 65536"/>
                <a:gd name="T12" fmla="*/ 0 w 12"/>
                <a:gd name="T13" fmla="*/ 0 h 161"/>
                <a:gd name="T14" fmla="*/ 12 w 12"/>
                <a:gd name="T15" fmla="*/ 161 h 161"/>
              </a:gdLst>
              <a:ahLst/>
              <a:cxnLst>
                <a:cxn ang="T8">
                  <a:pos x="T0" y="T1"/>
                </a:cxn>
                <a:cxn ang="T9">
                  <a:pos x="T2" y="T3"/>
                </a:cxn>
                <a:cxn ang="T10">
                  <a:pos x="T4" y="T5"/>
                </a:cxn>
                <a:cxn ang="T11">
                  <a:pos x="T6" y="T7"/>
                </a:cxn>
              </a:cxnLst>
              <a:rect l="T12" t="T13" r="T14" b="T15"/>
              <a:pathLst>
                <a:path w="12" h="161">
                  <a:moveTo>
                    <a:pt x="12" y="0"/>
                  </a:moveTo>
                  <a:lnTo>
                    <a:pt x="0" y="0"/>
                  </a:lnTo>
                  <a:lnTo>
                    <a:pt x="0" y="161"/>
                  </a:lnTo>
                  <a:lnTo>
                    <a:pt x="12" y="0"/>
                  </a:lnTo>
                  <a:close/>
                </a:path>
              </a:pathLst>
            </a:custGeom>
            <a:solidFill>
              <a:srgbClr val="000000"/>
            </a:solidFill>
            <a:ln w="9525">
              <a:noFill/>
              <a:round/>
              <a:headEnd/>
              <a:tailEnd/>
            </a:ln>
          </p:spPr>
          <p:txBody>
            <a:bodyPr/>
            <a:lstStyle/>
            <a:p>
              <a:endParaRPr lang="en-US"/>
            </a:p>
          </p:txBody>
        </p:sp>
        <p:sp>
          <p:nvSpPr>
            <p:cNvPr id="568" name="Freeform 566">
              <a:extLst>
                <a:ext uri="{FF2B5EF4-FFF2-40B4-BE49-F238E27FC236}">
                  <a16:creationId xmlns:a16="http://schemas.microsoft.com/office/drawing/2014/main" id="{2132FBC8-2205-4CE1-958E-32CF47DC6BB4}"/>
                </a:ext>
              </a:extLst>
            </p:cNvPr>
            <p:cNvSpPr>
              <a:spLocks/>
            </p:cNvSpPr>
            <p:nvPr/>
          </p:nvSpPr>
          <p:spPr bwMode="auto">
            <a:xfrm>
              <a:off x="472" y="3822"/>
              <a:ext cx="2" cy="32"/>
            </a:xfrm>
            <a:custGeom>
              <a:avLst/>
              <a:gdLst>
                <a:gd name="T0" fmla="*/ 12 w 12"/>
                <a:gd name="T1" fmla="*/ 0 h 161"/>
                <a:gd name="T2" fmla="*/ 0 w 12"/>
                <a:gd name="T3" fmla="*/ 0 h 161"/>
                <a:gd name="T4" fmla="*/ 0 w 12"/>
                <a:gd name="T5" fmla="*/ 161 h 161"/>
                <a:gd name="T6" fmla="*/ 12 w 12"/>
                <a:gd name="T7" fmla="*/ 0 h 161"/>
                <a:gd name="T8" fmla="*/ 0 60000 65536"/>
                <a:gd name="T9" fmla="*/ 0 60000 65536"/>
                <a:gd name="T10" fmla="*/ 0 60000 65536"/>
                <a:gd name="T11" fmla="*/ 0 60000 65536"/>
                <a:gd name="T12" fmla="*/ 0 w 12"/>
                <a:gd name="T13" fmla="*/ 0 h 161"/>
                <a:gd name="T14" fmla="*/ 12 w 12"/>
                <a:gd name="T15" fmla="*/ 161 h 161"/>
              </a:gdLst>
              <a:ahLst/>
              <a:cxnLst>
                <a:cxn ang="T8">
                  <a:pos x="T0" y="T1"/>
                </a:cxn>
                <a:cxn ang="T9">
                  <a:pos x="T2" y="T3"/>
                </a:cxn>
                <a:cxn ang="T10">
                  <a:pos x="T4" y="T5"/>
                </a:cxn>
                <a:cxn ang="T11">
                  <a:pos x="T6" y="T7"/>
                </a:cxn>
              </a:cxnLst>
              <a:rect l="T12" t="T13" r="T14" b="T15"/>
              <a:pathLst>
                <a:path w="12" h="161">
                  <a:moveTo>
                    <a:pt x="12" y="0"/>
                  </a:moveTo>
                  <a:lnTo>
                    <a:pt x="0" y="0"/>
                  </a:lnTo>
                  <a:lnTo>
                    <a:pt x="0" y="161"/>
                  </a:lnTo>
                  <a:lnTo>
                    <a:pt x="12" y="0"/>
                  </a:lnTo>
                </a:path>
              </a:pathLst>
            </a:custGeom>
            <a:noFill/>
            <a:ln w="0">
              <a:solidFill>
                <a:srgbClr val="000000"/>
              </a:solidFill>
              <a:prstDash val="solid"/>
              <a:round/>
              <a:headEnd/>
              <a:tailEnd/>
            </a:ln>
          </p:spPr>
          <p:txBody>
            <a:bodyPr/>
            <a:lstStyle/>
            <a:p>
              <a:endParaRPr lang="en-US"/>
            </a:p>
          </p:txBody>
        </p:sp>
        <p:sp>
          <p:nvSpPr>
            <p:cNvPr id="569" name="Freeform 567">
              <a:extLst>
                <a:ext uri="{FF2B5EF4-FFF2-40B4-BE49-F238E27FC236}">
                  <a16:creationId xmlns:a16="http://schemas.microsoft.com/office/drawing/2014/main" id="{009FA6DB-2DDC-4BCC-A465-E2EA99E25C64}"/>
                </a:ext>
              </a:extLst>
            </p:cNvPr>
            <p:cNvSpPr>
              <a:spLocks/>
            </p:cNvSpPr>
            <p:nvPr/>
          </p:nvSpPr>
          <p:spPr bwMode="auto">
            <a:xfrm>
              <a:off x="470" y="3822"/>
              <a:ext cx="2" cy="32"/>
            </a:xfrm>
            <a:custGeom>
              <a:avLst/>
              <a:gdLst>
                <a:gd name="T0" fmla="*/ 12 w 12"/>
                <a:gd name="T1" fmla="*/ 0 h 161"/>
                <a:gd name="T2" fmla="*/ 0 w 12"/>
                <a:gd name="T3" fmla="*/ 0 h 161"/>
                <a:gd name="T4" fmla="*/ 12 w 12"/>
                <a:gd name="T5" fmla="*/ 161 h 161"/>
                <a:gd name="T6" fmla="*/ 12 w 12"/>
                <a:gd name="T7" fmla="*/ 0 h 161"/>
                <a:gd name="T8" fmla="*/ 0 60000 65536"/>
                <a:gd name="T9" fmla="*/ 0 60000 65536"/>
                <a:gd name="T10" fmla="*/ 0 60000 65536"/>
                <a:gd name="T11" fmla="*/ 0 60000 65536"/>
                <a:gd name="T12" fmla="*/ 0 w 12"/>
                <a:gd name="T13" fmla="*/ 0 h 161"/>
                <a:gd name="T14" fmla="*/ 12 w 12"/>
                <a:gd name="T15" fmla="*/ 161 h 161"/>
              </a:gdLst>
              <a:ahLst/>
              <a:cxnLst>
                <a:cxn ang="T8">
                  <a:pos x="T0" y="T1"/>
                </a:cxn>
                <a:cxn ang="T9">
                  <a:pos x="T2" y="T3"/>
                </a:cxn>
                <a:cxn ang="T10">
                  <a:pos x="T4" y="T5"/>
                </a:cxn>
                <a:cxn ang="T11">
                  <a:pos x="T6" y="T7"/>
                </a:cxn>
              </a:cxnLst>
              <a:rect l="T12" t="T13" r="T14" b="T15"/>
              <a:pathLst>
                <a:path w="12" h="161">
                  <a:moveTo>
                    <a:pt x="12" y="0"/>
                  </a:moveTo>
                  <a:lnTo>
                    <a:pt x="0" y="0"/>
                  </a:lnTo>
                  <a:lnTo>
                    <a:pt x="12" y="161"/>
                  </a:lnTo>
                  <a:lnTo>
                    <a:pt x="12" y="0"/>
                  </a:lnTo>
                  <a:close/>
                </a:path>
              </a:pathLst>
            </a:custGeom>
            <a:solidFill>
              <a:srgbClr val="000000"/>
            </a:solidFill>
            <a:ln w="9525">
              <a:noFill/>
              <a:round/>
              <a:headEnd/>
              <a:tailEnd/>
            </a:ln>
          </p:spPr>
          <p:txBody>
            <a:bodyPr/>
            <a:lstStyle/>
            <a:p>
              <a:endParaRPr lang="en-US"/>
            </a:p>
          </p:txBody>
        </p:sp>
        <p:sp>
          <p:nvSpPr>
            <p:cNvPr id="570" name="Freeform 568">
              <a:extLst>
                <a:ext uri="{FF2B5EF4-FFF2-40B4-BE49-F238E27FC236}">
                  <a16:creationId xmlns:a16="http://schemas.microsoft.com/office/drawing/2014/main" id="{110745AC-234F-4102-BC4B-3F19D53D73D3}"/>
                </a:ext>
              </a:extLst>
            </p:cNvPr>
            <p:cNvSpPr>
              <a:spLocks/>
            </p:cNvSpPr>
            <p:nvPr/>
          </p:nvSpPr>
          <p:spPr bwMode="auto">
            <a:xfrm>
              <a:off x="470" y="3822"/>
              <a:ext cx="2" cy="32"/>
            </a:xfrm>
            <a:custGeom>
              <a:avLst/>
              <a:gdLst>
                <a:gd name="T0" fmla="*/ 12 w 12"/>
                <a:gd name="T1" fmla="*/ 0 h 161"/>
                <a:gd name="T2" fmla="*/ 0 w 12"/>
                <a:gd name="T3" fmla="*/ 0 h 161"/>
                <a:gd name="T4" fmla="*/ 12 w 12"/>
                <a:gd name="T5" fmla="*/ 161 h 161"/>
                <a:gd name="T6" fmla="*/ 12 w 12"/>
                <a:gd name="T7" fmla="*/ 0 h 161"/>
                <a:gd name="T8" fmla="*/ 0 60000 65536"/>
                <a:gd name="T9" fmla="*/ 0 60000 65536"/>
                <a:gd name="T10" fmla="*/ 0 60000 65536"/>
                <a:gd name="T11" fmla="*/ 0 60000 65536"/>
                <a:gd name="T12" fmla="*/ 0 w 12"/>
                <a:gd name="T13" fmla="*/ 0 h 161"/>
                <a:gd name="T14" fmla="*/ 12 w 12"/>
                <a:gd name="T15" fmla="*/ 161 h 161"/>
              </a:gdLst>
              <a:ahLst/>
              <a:cxnLst>
                <a:cxn ang="T8">
                  <a:pos x="T0" y="T1"/>
                </a:cxn>
                <a:cxn ang="T9">
                  <a:pos x="T2" y="T3"/>
                </a:cxn>
                <a:cxn ang="T10">
                  <a:pos x="T4" y="T5"/>
                </a:cxn>
                <a:cxn ang="T11">
                  <a:pos x="T6" y="T7"/>
                </a:cxn>
              </a:cxnLst>
              <a:rect l="T12" t="T13" r="T14" b="T15"/>
              <a:pathLst>
                <a:path w="12" h="161">
                  <a:moveTo>
                    <a:pt x="12" y="0"/>
                  </a:moveTo>
                  <a:lnTo>
                    <a:pt x="0" y="0"/>
                  </a:lnTo>
                  <a:lnTo>
                    <a:pt x="12" y="161"/>
                  </a:lnTo>
                  <a:lnTo>
                    <a:pt x="12" y="0"/>
                  </a:lnTo>
                </a:path>
              </a:pathLst>
            </a:custGeom>
            <a:noFill/>
            <a:ln w="0">
              <a:solidFill>
                <a:srgbClr val="000000"/>
              </a:solidFill>
              <a:prstDash val="solid"/>
              <a:round/>
              <a:headEnd/>
              <a:tailEnd/>
            </a:ln>
          </p:spPr>
          <p:txBody>
            <a:bodyPr/>
            <a:lstStyle/>
            <a:p>
              <a:endParaRPr lang="en-US"/>
            </a:p>
          </p:txBody>
        </p:sp>
        <p:sp>
          <p:nvSpPr>
            <p:cNvPr id="571" name="Freeform 569">
              <a:extLst>
                <a:ext uri="{FF2B5EF4-FFF2-40B4-BE49-F238E27FC236}">
                  <a16:creationId xmlns:a16="http://schemas.microsoft.com/office/drawing/2014/main" id="{668D0D6B-4E53-478E-86F4-C792761A5911}"/>
                </a:ext>
              </a:extLst>
            </p:cNvPr>
            <p:cNvSpPr>
              <a:spLocks/>
            </p:cNvSpPr>
            <p:nvPr/>
          </p:nvSpPr>
          <p:spPr bwMode="auto">
            <a:xfrm>
              <a:off x="468" y="3822"/>
              <a:ext cx="4" cy="32"/>
            </a:xfrm>
            <a:custGeom>
              <a:avLst/>
              <a:gdLst>
                <a:gd name="T0" fmla="*/ 11 w 23"/>
                <a:gd name="T1" fmla="*/ 0 h 161"/>
                <a:gd name="T2" fmla="*/ 0 w 23"/>
                <a:gd name="T3" fmla="*/ 1 h 161"/>
                <a:gd name="T4" fmla="*/ 23 w 23"/>
                <a:gd name="T5" fmla="*/ 161 h 161"/>
                <a:gd name="T6" fmla="*/ 11 w 23"/>
                <a:gd name="T7" fmla="*/ 0 h 161"/>
                <a:gd name="T8" fmla="*/ 0 60000 65536"/>
                <a:gd name="T9" fmla="*/ 0 60000 65536"/>
                <a:gd name="T10" fmla="*/ 0 60000 65536"/>
                <a:gd name="T11" fmla="*/ 0 60000 65536"/>
                <a:gd name="T12" fmla="*/ 0 w 23"/>
                <a:gd name="T13" fmla="*/ 0 h 161"/>
                <a:gd name="T14" fmla="*/ 23 w 23"/>
                <a:gd name="T15" fmla="*/ 161 h 161"/>
              </a:gdLst>
              <a:ahLst/>
              <a:cxnLst>
                <a:cxn ang="T8">
                  <a:pos x="T0" y="T1"/>
                </a:cxn>
                <a:cxn ang="T9">
                  <a:pos x="T2" y="T3"/>
                </a:cxn>
                <a:cxn ang="T10">
                  <a:pos x="T4" y="T5"/>
                </a:cxn>
                <a:cxn ang="T11">
                  <a:pos x="T6" y="T7"/>
                </a:cxn>
              </a:cxnLst>
              <a:rect l="T12" t="T13" r="T14" b="T15"/>
              <a:pathLst>
                <a:path w="23" h="161">
                  <a:moveTo>
                    <a:pt x="11" y="0"/>
                  </a:moveTo>
                  <a:lnTo>
                    <a:pt x="0" y="1"/>
                  </a:lnTo>
                  <a:lnTo>
                    <a:pt x="23" y="161"/>
                  </a:lnTo>
                  <a:lnTo>
                    <a:pt x="11" y="0"/>
                  </a:lnTo>
                  <a:close/>
                </a:path>
              </a:pathLst>
            </a:custGeom>
            <a:solidFill>
              <a:srgbClr val="000000"/>
            </a:solidFill>
            <a:ln w="9525">
              <a:noFill/>
              <a:round/>
              <a:headEnd/>
              <a:tailEnd/>
            </a:ln>
          </p:spPr>
          <p:txBody>
            <a:bodyPr/>
            <a:lstStyle/>
            <a:p>
              <a:endParaRPr lang="en-US"/>
            </a:p>
          </p:txBody>
        </p:sp>
        <p:sp>
          <p:nvSpPr>
            <p:cNvPr id="572" name="Freeform 570">
              <a:extLst>
                <a:ext uri="{FF2B5EF4-FFF2-40B4-BE49-F238E27FC236}">
                  <a16:creationId xmlns:a16="http://schemas.microsoft.com/office/drawing/2014/main" id="{A9979E29-8195-4565-8F01-4F3726D7D8EA}"/>
                </a:ext>
              </a:extLst>
            </p:cNvPr>
            <p:cNvSpPr>
              <a:spLocks/>
            </p:cNvSpPr>
            <p:nvPr/>
          </p:nvSpPr>
          <p:spPr bwMode="auto">
            <a:xfrm>
              <a:off x="468" y="3822"/>
              <a:ext cx="4" cy="32"/>
            </a:xfrm>
            <a:custGeom>
              <a:avLst/>
              <a:gdLst>
                <a:gd name="T0" fmla="*/ 11 w 23"/>
                <a:gd name="T1" fmla="*/ 0 h 161"/>
                <a:gd name="T2" fmla="*/ 0 w 23"/>
                <a:gd name="T3" fmla="*/ 1 h 161"/>
                <a:gd name="T4" fmla="*/ 23 w 23"/>
                <a:gd name="T5" fmla="*/ 161 h 161"/>
                <a:gd name="T6" fmla="*/ 11 w 23"/>
                <a:gd name="T7" fmla="*/ 0 h 161"/>
                <a:gd name="T8" fmla="*/ 0 60000 65536"/>
                <a:gd name="T9" fmla="*/ 0 60000 65536"/>
                <a:gd name="T10" fmla="*/ 0 60000 65536"/>
                <a:gd name="T11" fmla="*/ 0 60000 65536"/>
                <a:gd name="T12" fmla="*/ 0 w 23"/>
                <a:gd name="T13" fmla="*/ 0 h 161"/>
                <a:gd name="T14" fmla="*/ 23 w 23"/>
                <a:gd name="T15" fmla="*/ 161 h 161"/>
              </a:gdLst>
              <a:ahLst/>
              <a:cxnLst>
                <a:cxn ang="T8">
                  <a:pos x="T0" y="T1"/>
                </a:cxn>
                <a:cxn ang="T9">
                  <a:pos x="T2" y="T3"/>
                </a:cxn>
                <a:cxn ang="T10">
                  <a:pos x="T4" y="T5"/>
                </a:cxn>
                <a:cxn ang="T11">
                  <a:pos x="T6" y="T7"/>
                </a:cxn>
              </a:cxnLst>
              <a:rect l="T12" t="T13" r="T14" b="T15"/>
              <a:pathLst>
                <a:path w="23" h="161">
                  <a:moveTo>
                    <a:pt x="11" y="0"/>
                  </a:moveTo>
                  <a:lnTo>
                    <a:pt x="0" y="1"/>
                  </a:lnTo>
                  <a:lnTo>
                    <a:pt x="23" y="161"/>
                  </a:lnTo>
                  <a:lnTo>
                    <a:pt x="11" y="0"/>
                  </a:lnTo>
                </a:path>
              </a:pathLst>
            </a:custGeom>
            <a:noFill/>
            <a:ln w="0">
              <a:solidFill>
                <a:srgbClr val="000000"/>
              </a:solidFill>
              <a:prstDash val="solid"/>
              <a:round/>
              <a:headEnd/>
              <a:tailEnd/>
            </a:ln>
          </p:spPr>
          <p:txBody>
            <a:bodyPr/>
            <a:lstStyle/>
            <a:p>
              <a:endParaRPr lang="en-US"/>
            </a:p>
          </p:txBody>
        </p:sp>
        <p:sp>
          <p:nvSpPr>
            <p:cNvPr id="573" name="Freeform 571">
              <a:extLst>
                <a:ext uri="{FF2B5EF4-FFF2-40B4-BE49-F238E27FC236}">
                  <a16:creationId xmlns:a16="http://schemas.microsoft.com/office/drawing/2014/main" id="{577BF749-2B42-4761-B0BE-9BFB9F3B339D}"/>
                </a:ext>
              </a:extLst>
            </p:cNvPr>
            <p:cNvSpPr>
              <a:spLocks/>
            </p:cNvSpPr>
            <p:nvPr/>
          </p:nvSpPr>
          <p:spPr bwMode="auto">
            <a:xfrm>
              <a:off x="466" y="3822"/>
              <a:ext cx="6" cy="32"/>
            </a:xfrm>
            <a:custGeom>
              <a:avLst/>
              <a:gdLst>
                <a:gd name="T0" fmla="*/ 12 w 35"/>
                <a:gd name="T1" fmla="*/ 0 h 160"/>
                <a:gd name="T2" fmla="*/ 0 w 35"/>
                <a:gd name="T3" fmla="*/ 4 h 160"/>
                <a:gd name="T4" fmla="*/ 35 w 35"/>
                <a:gd name="T5" fmla="*/ 160 h 160"/>
                <a:gd name="T6" fmla="*/ 12 w 35"/>
                <a:gd name="T7" fmla="*/ 0 h 160"/>
                <a:gd name="T8" fmla="*/ 0 60000 65536"/>
                <a:gd name="T9" fmla="*/ 0 60000 65536"/>
                <a:gd name="T10" fmla="*/ 0 60000 65536"/>
                <a:gd name="T11" fmla="*/ 0 60000 65536"/>
                <a:gd name="T12" fmla="*/ 0 w 35"/>
                <a:gd name="T13" fmla="*/ 0 h 160"/>
                <a:gd name="T14" fmla="*/ 35 w 35"/>
                <a:gd name="T15" fmla="*/ 160 h 160"/>
              </a:gdLst>
              <a:ahLst/>
              <a:cxnLst>
                <a:cxn ang="T8">
                  <a:pos x="T0" y="T1"/>
                </a:cxn>
                <a:cxn ang="T9">
                  <a:pos x="T2" y="T3"/>
                </a:cxn>
                <a:cxn ang="T10">
                  <a:pos x="T4" y="T5"/>
                </a:cxn>
                <a:cxn ang="T11">
                  <a:pos x="T6" y="T7"/>
                </a:cxn>
              </a:cxnLst>
              <a:rect l="T12" t="T13" r="T14" b="T15"/>
              <a:pathLst>
                <a:path w="35" h="160">
                  <a:moveTo>
                    <a:pt x="12" y="0"/>
                  </a:moveTo>
                  <a:lnTo>
                    <a:pt x="0" y="4"/>
                  </a:lnTo>
                  <a:lnTo>
                    <a:pt x="35" y="160"/>
                  </a:lnTo>
                  <a:lnTo>
                    <a:pt x="12" y="0"/>
                  </a:lnTo>
                  <a:close/>
                </a:path>
              </a:pathLst>
            </a:custGeom>
            <a:solidFill>
              <a:srgbClr val="000000"/>
            </a:solidFill>
            <a:ln w="9525">
              <a:noFill/>
              <a:round/>
              <a:headEnd/>
              <a:tailEnd/>
            </a:ln>
          </p:spPr>
          <p:txBody>
            <a:bodyPr/>
            <a:lstStyle/>
            <a:p>
              <a:endParaRPr lang="en-US"/>
            </a:p>
          </p:txBody>
        </p:sp>
        <p:sp>
          <p:nvSpPr>
            <p:cNvPr id="574" name="Freeform 572">
              <a:extLst>
                <a:ext uri="{FF2B5EF4-FFF2-40B4-BE49-F238E27FC236}">
                  <a16:creationId xmlns:a16="http://schemas.microsoft.com/office/drawing/2014/main" id="{0BB7BCCB-4597-4E39-BE00-7890FA9F11B7}"/>
                </a:ext>
              </a:extLst>
            </p:cNvPr>
            <p:cNvSpPr>
              <a:spLocks/>
            </p:cNvSpPr>
            <p:nvPr/>
          </p:nvSpPr>
          <p:spPr bwMode="auto">
            <a:xfrm>
              <a:off x="466" y="3822"/>
              <a:ext cx="6" cy="32"/>
            </a:xfrm>
            <a:custGeom>
              <a:avLst/>
              <a:gdLst>
                <a:gd name="T0" fmla="*/ 12 w 35"/>
                <a:gd name="T1" fmla="*/ 0 h 160"/>
                <a:gd name="T2" fmla="*/ 0 w 35"/>
                <a:gd name="T3" fmla="*/ 4 h 160"/>
                <a:gd name="T4" fmla="*/ 35 w 35"/>
                <a:gd name="T5" fmla="*/ 160 h 160"/>
                <a:gd name="T6" fmla="*/ 12 w 35"/>
                <a:gd name="T7" fmla="*/ 0 h 160"/>
                <a:gd name="T8" fmla="*/ 0 60000 65536"/>
                <a:gd name="T9" fmla="*/ 0 60000 65536"/>
                <a:gd name="T10" fmla="*/ 0 60000 65536"/>
                <a:gd name="T11" fmla="*/ 0 60000 65536"/>
                <a:gd name="T12" fmla="*/ 0 w 35"/>
                <a:gd name="T13" fmla="*/ 0 h 160"/>
                <a:gd name="T14" fmla="*/ 35 w 35"/>
                <a:gd name="T15" fmla="*/ 160 h 160"/>
              </a:gdLst>
              <a:ahLst/>
              <a:cxnLst>
                <a:cxn ang="T8">
                  <a:pos x="T0" y="T1"/>
                </a:cxn>
                <a:cxn ang="T9">
                  <a:pos x="T2" y="T3"/>
                </a:cxn>
                <a:cxn ang="T10">
                  <a:pos x="T4" y="T5"/>
                </a:cxn>
                <a:cxn ang="T11">
                  <a:pos x="T6" y="T7"/>
                </a:cxn>
              </a:cxnLst>
              <a:rect l="T12" t="T13" r="T14" b="T15"/>
              <a:pathLst>
                <a:path w="35" h="160">
                  <a:moveTo>
                    <a:pt x="12" y="0"/>
                  </a:moveTo>
                  <a:lnTo>
                    <a:pt x="0" y="4"/>
                  </a:lnTo>
                  <a:lnTo>
                    <a:pt x="35" y="160"/>
                  </a:lnTo>
                  <a:lnTo>
                    <a:pt x="12" y="0"/>
                  </a:lnTo>
                </a:path>
              </a:pathLst>
            </a:custGeom>
            <a:noFill/>
            <a:ln w="0">
              <a:solidFill>
                <a:srgbClr val="000000"/>
              </a:solidFill>
              <a:prstDash val="solid"/>
              <a:round/>
              <a:headEnd/>
              <a:tailEnd/>
            </a:ln>
          </p:spPr>
          <p:txBody>
            <a:bodyPr/>
            <a:lstStyle/>
            <a:p>
              <a:endParaRPr lang="en-US"/>
            </a:p>
          </p:txBody>
        </p:sp>
        <p:sp>
          <p:nvSpPr>
            <p:cNvPr id="575" name="Freeform 573">
              <a:extLst>
                <a:ext uri="{FF2B5EF4-FFF2-40B4-BE49-F238E27FC236}">
                  <a16:creationId xmlns:a16="http://schemas.microsoft.com/office/drawing/2014/main" id="{5090714D-2BD5-411E-8AD3-46EE8460B86F}"/>
                </a:ext>
              </a:extLst>
            </p:cNvPr>
            <p:cNvSpPr>
              <a:spLocks/>
            </p:cNvSpPr>
            <p:nvPr/>
          </p:nvSpPr>
          <p:spPr bwMode="auto">
            <a:xfrm>
              <a:off x="465" y="3823"/>
              <a:ext cx="7" cy="31"/>
            </a:xfrm>
            <a:custGeom>
              <a:avLst/>
              <a:gdLst>
                <a:gd name="T0" fmla="*/ 11 w 46"/>
                <a:gd name="T1" fmla="*/ 0 h 156"/>
                <a:gd name="T2" fmla="*/ 0 w 46"/>
                <a:gd name="T3" fmla="*/ 4 h 156"/>
                <a:gd name="T4" fmla="*/ 46 w 46"/>
                <a:gd name="T5" fmla="*/ 156 h 156"/>
                <a:gd name="T6" fmla="*/ 11 w 46"/>
                <a:gd name="T7" fmla="*/ 0 h 156"/>
                <a:gd name="T8" fmla="*/ 0 60000 65536"/>
                <a:gd name="T9" fmla="*/ 0 60000 65536"/>
                <a:gd name="T10" fmla="*/ 0 60000 65536"/>
                <a:gd name="T11" fmla="*/ 0 60000 65536"/>
                <a:gd name="T12" fmla="*/ 0 w 46"/>
                <a:gd name="T13" fmla="*/ 0 h 156"/>
                <a:gd name="T14" fmla="*/ 46 w 46"/>
                <a:gd name="T15" fmla="*/ 156 h 156"/>
              </a:gdLst>
              <a:ahLst/>
              <a:cxnLst>
                <a:cxn ang="T8">
                  <a:pos x="T0" y="T1"/>
                </a:cxn>
                <a:cxn ang="T9">
                  <a:pos x="T2" y="T3"/>
                </a:cxn>
                <a:cxn ang="T10">
                  <a:pos x="T4" y="T5"/>
                </a:cxn>
                <a:cxn ang="T11">
                  <a:pos x="T6" y="T7"/>
                </a:cxn>
              </a:cxnLst>
              <a:rect l="T12" t="T13" r="T14" b="T15"/>
              <a:pathLst>
                <a:path w="46" h="156">
                  <a:moveTo>
                    <a:pt x="11" y="0"/>
                  </a:moveTo>
                  <a:lnTo>
                    <a:pt x="0" y="4"/>
                  </a:lnTo>
                  <a:lnTo>
                    <a:pt x="46" y="156"/>
                  </a:lnTo>
                  <a:lnTo>
                    <a:pt x="11" y="0"/>
                  </a:lnTo>
                  <a:close/>
                </a:path>
              </a:pathLst>
            </a:custGeom>
            <a:solidFill>
              <a:srgbClr val="000000"/>
            </a:solidFill>
            <a:ln w="9525">
              <a:noFill/>
              <a:round/>
              <a:headEnd/>
              <a:tailEnd/>
            </a:ln>
          </p:spPr>
          <p:txBody>
            <a:bodyPr/>
            <a:lstStyle/>
            <a:p>
              <a:endParaRPr lang="en-US"/>
            </a:p>
          </p:txBody>
        </p:sp>
        <p:sp>
          <p:nvSpPr>
            <p:cNvPr id="576" name="Freeform 574">
              <a:extLst>
                <a:ext uri="{FF2B5EF4-FFF2-40B4-BE49-F238E27FC236}">
                  <a16:creationId xmlns:a16="http://schemas.microsoft.com/office/drawing/2014/main" id="{ADC64A82-2B19-47AF-8D1B-D72A3461560C}"/>
                </a:ext>
              </a:extLst>
            </p:cNvPr>
            <p:cNvSpPr>
              <a:spLocks/>
            </p:cNvSpPr>
            <p:nvPr/>
          </p:nvSpPr>
          <p:spPr bwMode="auto">
            <a:xfrm>
              <a:off x="465" y="3823"/>
              <a:ext cx="7" cy="31"/>
            </a:xfrm>
            <a:custGeom>
              <a:avLst/>
              <a:gdLst>
                <a:gd name="T0" fmla="*/ 11 w 46"/>
                <a:gd name="T1" fmla="*/ 0 h 156"/>
                <a:gd name="T2" fmla="*/ 0 w 46"/>
                <a:gd name="T3" fmla="*/ 4 h 156"/>
                <a:gd name="T4" fmla="*/ 46 w 46"/>
                <a:gd name="T5" fmla="*/ 156 h 156"/>
                <a:gd name="T6" fmla="*/ 11 w 46"/>
                <a:gd name="T7" fmla="*/ 0 h 156"/>
                <a:gd name="T8" fmla="*/ 0 60000 65536"/>
                <a:gd name="T9" fmla="*/ 0 60000 65536"/>
                <a:gd name="T10" fmla="*/ 0 60000 65536"/>
                <a:gd name="T11" fmla="*/ 0 60000 65536"/>
                <a:gd name="T12" fmla="*/ 0 w 46"/>
                <a:gd name="T13" fmla="*/ 0 h 156"/>
                <a:gd name="T14" fmla="*/ 46 w 46"/>
                <a:gd name="T15" fmla="*/ 156 h 156"/>
              </a:gdLst>
              <a:ahLst/>
              <a:cxnLst>
                <a:cxn ang="T8">
                  <a:pos x="T0" y="T1"/>
                </a:cxn>
                <a:cxn ang="T9">
                  <a:pos x="T2" y="T3"/>
                </a:cxn>
                <a:cxn ang="T10">
                  <a:pos x="T4" y="T5"/>
                </a:cxn>
                <a:cxn ang="T11">
                  <a:pos x="T6" y="T7"/>
                </a:cxn>
              </a:cxnLst>
              <a:rect l="T12" t="T13" r="T14" b="T15"/>
              <a:pathLst>
                <a:path w="46" h="156">
                  <a:moveTo>
                    <a:pt x="11" y="0"/>
                  </a:moveTo>
                  <a:lnTo>
                    <a:pt x="0" y="4"/>
                  </a:lnTo>
                  <a:lnTo>
                    <a:pt x="46" y="156"/>
                  </a:lnTo>
                  <a:lnTo>
                    <a:pt x="11" y="0"/>
                  </a:lnTo>
                </a:path>
              </a:pathLst>
            </a:custGeom>
            <a:noFill/>
            <a:ln w="0">
              <a:solidFill>
                <a:srgbClr val="000000"/>
              </a:solidFill>
              <a:prstDash val="solid"/>
              <a:round/>
              <a:headEnd/>
              <a:tailEnd/>
            </a:ln>
          </p:spPr>
          <p:txBody>
            <a:bodyPr/>
            <a:lstStyle/>
            <a:p>
              <a:endParaRPr lang="en-US"/>
            </a:p>
          </p:txBody>
        </p:sp>
        <p:sp>
          <p:nvSpPr>
            <p:cNvPr id="577" name="Freeform 575">
              <a:extLst>
                <a:ext uri="{FF2B5EF4-FFF2-40B4-BE49-F238E27FC236}">
                  <a16:creationId xmlns:a16="http://schemas.microsoft.com/office/drawing/2014/main" id="{102AC9CB-3015-483A-B56E-C84984986EA8}"/>
                </a:ext>
              </a:extLst>
            </p:cNvPr>
            <p:cNvSpPr>
              <a:spLocks/>
            </p:cNvSpPr>
            <p:nvPr/>
          </p:nvSpPr>
          <p:spPr bwMode="auto">
            <a:xfrm>
              <a:off x="463" y="3824"/>
              <a:ext cx="9" cy="30"/>
            </a:xfrm>
            <a:custGeom>
              <a:avLst/>
              <a:gdLst>
                <a:gd name="T0" fmla="*/ 12 w 58"/>
                <a:gd name="T1" fmla="*/ 0 h 152"/>
                <a:gd name="T2" fmla="*/ 0 w 58"/>
                <a:gd name="T3" fmla="*/ 4 h 152"/>
                <a:gd name="T4" fmla="*/ 58 w 58"/>
                <a:gd name="T5" fmla="*/ 152 h 152"/>
                <a:gd name="T6" fmla="*/ 12 w 58"/>
                <a:gd name="T7" fmla="*/ 0 h 152"/>
                <a:gd name="T8" fmla="*/ 0 60000 65536"/>
                <a:gd name="T9" fmla="*/ 0 60000 65536"/>
                <a:gd name="T10" fmla="*/ 0 60000 65536"/>
                <a:gd name="T11" fmla="*/ 0 60000 65536"/>
                <a:gd name="T12" fmla="*/ 0 w 58"/>
                <a:gd name="T13" fmla="*/ 0 h 152"/>
                <a:gd name="T14" fmla="*/ 58 w 58"/>
                <a:gd name="T15" fmla="*/ 152 h 152"/>
              </a:gdLst>
              <a:ahLst/>
              <a:cxnLst>
                <a:cxn ang="T8">
                  <a:pos x="T0" y="T1"/>
                </a:cxn>
                <a:cxn ang="T9">
                  <a:pos x="T2" y="T3"/>
                </a:cxn>
                <a:cxn ang="T10">
                  <a:pos x="T4" y="T5"/>
                </a:cxn>
                <a:cxn ang="T11">
                  <a:pos x="T6" y="T7"/>
                </a:cxn>
              </a:cxnLst>
              <a:rect l="T12" t="T13" r="T14" b="T15"/>
              <a:pathLst>
                <a:path w="58" h="152">
                  <a:moveTo>
                    <a:pt x="12" y="0"/>
                  </a:moveTo>
                  <a:lnTo>
                    <a:pt x="0" y="4"/>
                  </a:lnTo>
                  <a:lnTo>
                    <a:pt x="58" y="152"/>
                  </a:lnTo>
                  <a:lnTo>
                    <a:pt x="12" y="0"/>
                  </a:lnTo>
                  <a:close/>
                </a:path>
              </a:pathLst>
            </a:custGeom>
            <a:solidFill>
              <a:srgbClr val="000000"/>
            </a:solidFill>
            <a:ln w="9525">
              <a:noFill/>
              <a:round/>
              <a:headEnd/>
              <a:tailEnd/>
            </a:ln>
          </p:spPr>
          <p:txBody>
            <a:bodyPr/>
            <a:lstStyle/>
            <a:p>
              <a:endParaRPr lang="en-US"/>
            </a:p>
          </p:txBody>
        </p:sp>
        <p:sp>
          <p:nvSpPr>
            <p:cNvPr id="578" name="Freeform 576">
              <a:extLst>
                <a:ext uri="{FF2B5EF4-FFF2-40B4-BE49-F238E27FC236}">
                  <a16:creationId xmlns:a16="http://schemas.microsoft.com/office/drawing/2014/main" id="{B170DFC4-F237-4154-B332-D18A6B86E86D}"/>
                </a:ext>
              </a:extLst>
            </p:cNvPr>
            <p:cNvSpPr>
              <a:spLocks/>
            </p:cNvSpPr>
            <p:nvPr/>
          </p:nvSpPr>
          <p:spPr bwMode="auto">
            <a:xfrm>
              <a:off x="463" y="3824"/>
              <a:ext cx="9" cy="30"/>
            </a:xfrm>
            <a:custGeom>
              <a:avLst/>
              <a:gdLst>
                <a:gd name="T0" fmla="*/ 12 w 58"/>
                <a:gd name="T1" fmla="*/ 0 h 152"/>
                <a:gd name="T2" fmla="*/ 0 w 58"/>
                <a:gd name="T3" fmla="*/ 4 h 152"/>
                <a:gd name="T4" fmla="*/ 58 w 58"/>
                <a:gd name="T5" fmla="*/ 152 h 152"/>
                <a:gd name="T6" fmla="*/ 12 w 58"/>
                <a:gd name="T7" fmla="*/ 0 h 152"/>
                <a:gd name="T8" fmla="*/ 0 60000 65536"/>
                <a:gd name="T9" fmla="*/ 0 60000 65536"/>
                <a:gd name="T10" fmla="*/ 0 60000 65536"/>
                <a:gd name="T11" fmla="*/ 0 60000 65536"/>
                <a:gd name="T12" fmla="*/ 0 w 58"/>
                <a:gd name="T13" fmla="*/ 0 h 152"/>
                <a:gd name="T14" fmla="*/ 58 w 58"/>
                <a:gd name="T15" fmla="*/ 152 h 152"/>
              </a:gdLst>
              <a:ahLst/>
              <a:cxnLst>
                <a:cxn ang="T8">
                  <a:pos x="T0" y="T1"/>
                </a:cxn>
                <a:cxn ang="T9">
                  <a:pos x="T2" y="T3"/>
                </a:cxn>
                <a:cxn ang="T10">
                  <a:pos x="T4" y="T5"/>
                </a:cxn>
                <a:cxn ang="T11">
                  <a:pos x="T6" y="T7"/>
                </a:cxn>
              </a:cxnLst>
              <a:rect l="T12" t="T13" r="T14" b="T15"/>
              <a:pathLst>
                <a:path w="58" h="152">
                  <a:moveTo>
                    <a:pt x="12" y="0"/>
                  </a:moveTo>
                  <a:lnTo>
                    <a:pt x="0" y="4"/>
                  </a:lnTo>
                  <a:lnTo>
                    <a:pt x="58" y="152"/>
                  </a:lnTo>
                  <a:lnTo>
                    <a:pt x="12" y="0"/>
                  </a:lnTo>
                </a:path>
              </a:pathLst>
            </a:custGeom>
            <a:noFill/>
            <a:ln w="0">
              <a:solidFill>
                <a:srgbClr val="000000"/>
              </a:solidFill>
              <a:prstDash val="solid"/>
              <a:round/>
              <a:headEnd/>
              <a:tailEnd/>
            </a:ln>
          </p:spPr>
          <p:txBody>
            <a:bodyPr/>
            <a:lstStyle/>
            <a:p>
              <a:endParaRPr lang="en-US"/>
            </a:p>
          </p:txBody>
        </p:sp>
        <p:sp>
          <p:nvSpPr>
            <p:cNvPr id="579" name="Freeform 577">
              <a:extLst>
                <a:ext uri="{FF2B5EF4-FFF2-40B4-BE49-F238E27FC236}">
                  <a16:creationId xmlns:a16="http://schemas.microsoft.com/office/drawing/2014/main" id="{9648255D-7F33-4E93-ABCF-7281376EC803}"/>
                </a:ext>
              </a:extLst>
            </p:cNvPr>
            <p:cNvSpPr>
              <a:spLocks/>
            </p:cNvSpPr>
            <p:nvPr/>
          </p:nvSpPr>
          <p:spPr bwMode="auto">
            <a:xfrm>
              <a:off x="461" y="3825"/>
              <a:ext cx="11" cy="29"/>
            </a:xfrm>
            <a:custGeom>
              <a:avLst/>
              <a:gdLst>
                <a:gd name="T0" fmla="*/ 10 w 68"/>
                <a:gd name="T1" fmla="*/ 0 h 148"/>
                <a:gd name="T2" fmla="*/ 0 w 68"/>
                <a:gd name="T3" fmla="*/ 6 h 148"/>
                <a:gd name="T4" fmla="*/ 68 w 68"/>
                <a:gd name="T5" fmla="*/ 148 h 148"/>
                <a:gd name="T6" fmla="*/ 10 w 68"/>
                <a:gd name="T7" fmla="*/ 0 h 148"/>
                <a:gd name="T8" fmla="*/ 0 60000 65536"/>
                <a:gd name="T9" fmla="*/ 0 60000 65536"/>
                <a:gd name="T10" fmla="*/ 0 60000 65536"/>
                <a:gd name="T11" fmla="*/ 0 60000 65536"/>
                <a:gd name="T12" fmla="*/ 0 w 68"/>
                <a:gd name="T13" fmla="*/ 0 h 148"/>
                <a:gd name="T14" fmla="*/ 68 w 68"/>
                <a:gd name="T15" fmla="*/ 148 h 148"/>
              </a:gdLst>
              <a:ahLst/>
              <a:cxnLst>
                <a:cxn ang="T8">
                  <a:pos x="T0" y="T1"/>
                </a:cxn>
                <a:cxn ang="T9">
                  <a:pos x="T2" y="T3"/>
                </a:cxn>
                <a:cxn ang="T10">
                  <a:pos x="T4" y="T5"/>
                </a:cxn>
                <a:cxn ang="T11">
                  <a:pos x="T6" y="T7"/>
                </a:cxn>
              </a:cxnLst>
              <a:rect l="T12" t="T13" r="T14" b="T15"/>
              <a:pathLst>
                <a:path w="68" h="148">
                  <a:moveTo>
                    <a:pt x="10" y="0"/>
                  </a:moveTo>
                  <a:lnTo>
                    <a:pt x="0" y="6"/>
                  </a:lnTo>
                  <a:lnTo>
                    <a:pt x="68" y="148"/>
                  </a:lnTo>
                  <a:lnTo>
                    <a:pt x="10" y="0"/>
                  </a:lnTo>
                  <a:close/>
                </a:path>
              </a:pathLst>
            </a:custGeom>
            <a:solidFill>
              <a:srgbClr val="000000"/>
            </a:solidFill>
            <a:ln w="9525">
              <a:noFill/>
              <a:round/>
              <a:headEnd/>
              <a:tailEnd/>
            </a:ln>
          </p:spPr>
          <p:txBody>
            <a:bodyPr/>
            <a:lstStyle/>
            <a:p>
              <a:endParaRPr lang="en-US"/>
            </a:p>
          </p:txBody>
        </p:sp>
        <p:sp>
          <p:nvSpPr>
            <p:cNvPr id="580" name="Freeform 578">
              <a:extLst>
                <a:ext uri="{FF2B5EF4-FFF2-40B4-BE49-F238E27FC236}">
                  <a16:creationId xmlns:a16="http://schemas.microsoft.com/office/drawing/2014/main" id="{CDDBDA0D-07EA-4DFC-B4FF-43A01251BD31}"/>
                </a:ext>
              </a:extLst>
            </p:cNvPr>
            <p:cNvSpPr>
              <a:spLocks/>
            </p:cNvSpPr>
            <p:nvPr/>
          </p:nvSpPr>
          <p:spPr bwMode="auto">
            <a:xfrm>
              <a:off x="461" y="3825"/>
              <a:ext cx="11" cy="29"/>
            </a:xfrm>
            <a:custGeom>
              <a:avLst/>
              <a:gdLst>
                <a:gd name="T0" fmla="*/ 10 w 68"/>
                <a:gd name="T1" fmla="*/ 0 h 148"/>
                <a:gd name="T2" fmla="*/ 0 w 68"/>
                <a:gd name="T3" fmla="*/ 6 h 148"/>
                <a:gd name="T4" fmla="*/ 68 w 68"/>
                <a:gd name="T5" fmla="*/ 148 h 148"/>
                <a:gd name="T6" fmla="*/ 10 w 68"/>
                <a:gd name="T7" fmla="*/ 0 h 148"/>
                <a:gd name="T8" fmla="*/ 0 60000 65536"/>
                <a:gd name="T9" fmla="*/ 0 60000 65536"/>
                <a:gd name="T10" fmla="*/ 0 60000 65536"/>
                <a:gd name="T11" fmla="*/ 0 60000 65536"/>
                <a:gd name="T12" fmla="*/ 0 w 68"/>
                <a:gd name="T13" fmla="*/ 0 h 148"/>
                <a:gd name="T14" fmla="*/ 68 w 68"/>
                <a:gd name="T15" fmla="*/ 148 h 148"/>
              </a:gdLst>
              <a:ahLst/>
              <a:cxnLst>
                <a:cxn ang="T8">
                  <a:pos x="T0" y="T1"/>
                </a:cxn>
                <a:cxn ang="T9">
                  <a:pos x="T2" y="T3"/>
                </a:cxn>
                <a:cxn ang="T10">
                  <a:pos x="T4" y="T5"/>
                </a:cxn>
                <a:cxn ang="T11">
                  <a:pos x="T6" y="T7"/>
                </a:cxn>
              </a:cxnLst>
              <a:rect l="T12" t="T13" r="T14" b="T15"/>
              <a:pathLst>
                <a:path w="68" h="148">
                  <a:moveTo>
                    <a:pt x="10" y="0"/>
                  </a:moveTo>
                  <a:lnTo>
                    <a:pt x="0" y="6"/>
                  </a:lnTo>
                  <a:lnTo>
                    <a:pt x="68" y="148"/>
                  </a:lnTo>
                  <a:lnTo>
                    <a:pt x="10" y="0"/>
                  </a:lnTo>
                </a:path>
              </a:pathLst>
            </a:custGeom>
            <a:noFill/>
            <a:ln w="0">
              <a:solidFill>
                <a:srgbClr val="000000"/>
              </a:solidFill>
              <a:prstDash val="solid"/>
              <a:round/>
              <a:headEnd/>
              <a:tailEnd/>
            </a:ln>
          </p:spPr>
          <p:txBody>
            <a:bodyPr/>
            <a:lstStyle/>
            <a:p>
              <a:endParaRPr lang="en-US"/>
            </a:p>
          </p:txBody>
        </p:sp>
        <p:sp>
          <p:nvSpPr>
            <p:cNvPr id="581" name="Freeform 579">
              <a:extLst>
                <a:ext uri="{FF2B5EF4-FFF2-40B4-BE49-F238E27FC236}">
                  <a16:creationId xmlns:a16="http://schemas.microsoft.com/office/drawing/2014/main" id="{E1D9266B-2692-47C5-9055-A8DFA94D422F}"/>
                </a:ext>
              </a:extLst>
            </p:cNvPr>
            <p:cNvSpPr>
              <a:spLocks/>
            </p:cNvSpPr>
            <p:nvPr/>
          </p:nvSpPr>
          <p:spPr bwMode="auto">
            <a:xfrm>
              <a:off x="459" y="3826"/>
              <a:ext cx="13" cy="28"/>
            </a:xfrm>
            <a:custGeom>
              <a:avLst/>
              <a:gdLst>
                <a:gd name="T0" fmla="*/ 10 w 78"/>
                <a:gd name="T1" fmla="*/ 0 h 142"/>
                <a:gd name="T2" fmla="*/ 0 w 78"/>
                <a:gd name="T3" fmla="*/ 6 h 142"/>
                <a:gd name="T4" fmla="*/ 78 w 78"/>
                <a:gd name="T5" fmla="*/ 142 h 142"/>
                <a:gd name="T6" fmla="*/ 10 w 78"/>
                <a:gd name="T7" fmla="*/ 0 h 142"/>
                <a:gd name="T8" fmla="*/ 0 60000 65536"/>
                <a:gd name="T9" fmla="*/ 0 60000 65536"/>
                <a:gd name="T10" fmla="*/ 0 60000 65536"/>
                <a:gd name="T11" fmla="*/ 0 60000 65536"/>
                <a:gd name="T12" fmla="*/ 0 w 78"/>
                <a:gd name="T13" fmla="*/ 0 h 142"/>
                <a:gd name="T14" fmla="*/ 78 w 78"/>
                <a:gd name="T15" fmla="*/ 142 h 142"/>
              </a:gdLst>
              <a:ahLst/>
              <a:cxnLst>
                <a:cxn ang="T8">
                  <a:pos x="T0" y="T1"/>
                </a:cxn>
                <a:cxn ang="T9">
                  <a:pos x="T2" y="T3"/>
                </a:cxn>
                <a:cxn ang="T10">
                  <a:pos x="T4" y="T5"/>
                </a:cxn>
                <a:cxn ang="T11">
                  <a:pos x="T6" y="T7"/>
                </a:cxn>
              </a:cxnLst>
              <a:rect l="T12" t="T13" r="T14" b="T15"/>
              <a:pathLst>
                <a:path w="78" h="142">
                  <a:moveTo>
                    <a:pt x="10" y="0"/>
                  </a:moveTo>
                  <a:lnTo>
                    <a:pt x="0" y="6"/>
                  </a:lnTo>
                  <a:lnTo>
                    <a:pt x="78" y="142"/>
                  </a:lnTo>
                  <a:lnTo>
                    <a:pt x="10" y="0"/>
                  </a:lnTo>
                  <a:close/>
                </a:path>
              </a:pathLst>
            </a:custGeom>
            <a:solidFill>
              <a:srgbClr val="000000"/>
            </a:solidFill>
            <a:ln w="9525">
              <a:noFill/>
              <a:round/>
              <a:headEnd/>
              <a:tailEnd/>
            </a:ln>
          </p:spPr>
          <p:txBody>
            <a:bodyPr/>
            <a:lstStyle/>
            <a:p>
              <a:endParaRPr lang="en-US"/>
            </a:p>
          </p:txBody>
        </p:sp>
        <p:sp>
          <p:nvSpPr>
            <p:cNvPr id="582" name="Freeform 580">
              <a:extLst>
                <a:ext uri="{FF2B5EF4-FFF2-40B4-BE49-F238E27FC236}">
                  <a16:creationId xmlns:a16="http://schemas.microsoft.com/office/drawing/2014/main" id="{251A0057-B1AD-47F6-8E56-2235ECEC9FA0}"/>
                </a:ext>
              </a:extLst>
            </p:cNvPr>
            <p:cNvSpPr>
              <a:spLocks/>
            </p:cNvSpPr>
            <p:nvPr/>
          </p:nvSpPr>
          <p:spPr bwMode="auto">
            <a:xfrm>
              <a:off x="459" y="3826"/>
              <a:ext cx="13" cy="28"/>
            </a:xfrm>
            <a:custGeom>
              <a:avLst/>
              <a:gdLst>
                <a:gd name="T0" fmla="*/ 10 w 78"/>
                <a:gd name="T1" fmla="*/ 0 h 142"/>
                <a:gd name="T2" fmla="*/ 0 w 78"/>
                <a:gd name="T3" fmla="*/ 6 h 142"/>
                <a:gd name="T4" fmla="*/ 78 w 78"/>
                <a:gd name="T5" fmla="*/ 142 h 142"/>
                <a:gd name="T6" fmla="*/ 10 w 78"/>
                <a:gd name="T7" fmla="*/ 0 h 142"/>
                <a:gd name="T8" fmla="*/ 0 60000 65536"/>
                <a:gd name="T9" fmla="*/ 0 60000 65536"/>
                <a:gd name="T10" fmla="*/ 0 60000 65536"/>
                <a:gd name="T11" fmla="*/ 0 60000 65536"/>
                <a:gd name="T12" fmla="*/ 0 w 78"/>
                <a:gd name="T13" fmla="*/ 0 h 142"/>
                <a:gd name="T14" fmla="*/ 78 w 78"/>
                <a:gd name="T15" fmla="*/ 142 h 142"/>
              </a:gdLst>
              <a:ahLst/>
              <a:cxnLst>
                <a:cxn ang="T8">
                  <a:pos x="T0" y="T1"/>
                </a:cxn>
                <a:cxn ang="T9">
                  <a:pos x="T2" y="T3"/>
                </a:cxn>
                <a:cxn ang="T10">
                  <a:pos x="T4" y="T5"/>
                </a:cxn>
                <a:cxn ang="T11">
                  <a:pos x="T6" y="T7"/>
                </a:cxn>
              </a:cxnLst>
              <a:rect l="T12" t="T13" r="T14" b="T15"/>
              <a:pathLst>
                <a:path w="78" h="142">
                  <a:moveTo>
                    <a:pt x="10" y="0"/>
                  </a:moveTo>
                  <a:lnTo>
                    <a:pt x="0" y="6"/>
                  </a:lnTo>
                  <a:lnTo>
                    <a:pt x="78" y="142"/>
                  </a:lnTo>
                  <a:lnTo>
                    <a:pt x="10" y="0"/>
                  </a:lnTo>
                </a:path>
              </a:pathLst>
            </a:custGeom>
            <a:noFill/>
            <a:ln w="0">
              <a:solidFill>
                <a:srgbClr val="000000"/>
              </a:solidFill>
              <a:prstDash val="solid"/>
              <a:round/>
              <a:headEnd/>
              <a:tailEnd/>
            </a:ln>
          </p:spPr>
          <p:txBody>
            <a:bodyPr/>
            <a:lstStyle/>
            <a:p>
              <a:endParaRPr lang="en-US"/>
            </a:p>
          </p:txBody>
        </p:sp>
        <p:sp>
          <p:nvSpPr>
            <p:cNvPr id="583" name="Freeform 581">
              <a:extLst>
                <a:ext uri="{FF2B5EF4-FFF2-40B4-BE49-F238E27FC236}">
                  <a16:creationId xmlns:a16="http://schemas.microsoft.com/office/drawing/2014/main" id="{2C7250B6-DCD7-4E89-9072-B8B8DF7A927D}"/>
                </a:ext>
              </a:extLst>
            </p:cNvPr>
            <p:cNvSpPr>
              <a:spLocks/>
            </p:cNvSpPr>
            <p:nvPr/>
          </p:nvSpPr>
          <p:spPr bwMode="auto">
            <a:xfrm>
              <a:off x="458" y="3827"/>
              <a:ext cx="14" cy="27"/>
            </a:xfrm>
            <a:custGeom>
              <a:avLst/>
              <a:gdLst>
                <a:gd name="T0" fmla="*/ 9 w 87"/>
                <a:gd name="T1" fmla="*/ 0 h 136"/>
                <a:gd name="T2" fmla="*/ 0 w 87"/>
                <a:gd name="T3" fmla="*/ 9 h 136"/>
                <a:gd name="T4" fmla="*/ 87 w 87"/>
                <a:gd name="T5" fmla="*/ 136 h 136"/>
                <a:gd name="T6" fmla="*/ 9 w 87"/>
                <a:gd name="T7" fmla="*/ 0 h 136"/>
                <a:gd name="T8" fmla="*/ 0 60000 65536"/>
                <a:gd name="T9" fmla="*/ 0 60000 65536"/>
                <a:gd name="T10" fmla="*/ 0 60000 65536"/>
                <a:gd name="T11" fmla="*/ 0 60000 65536"/>
                <a:gd name="T12" fmla="*/ 0 w 87"/>
                <a:gd name="T13" fmla="*/ 0 h 136"/>
                <a:gd name="T14" fmla="*/ 87 w 87"/>
                <a:gd name="T15" fmla="*/ 136 h 136"/>
              </a:gdLst>
              <a:ahLst/>
              <a:cxnLst>
                <a:cxn ang="T8">
                  <a:pos x="T0" y="T1"/>
                </a:cxn>
                <a:cxn ang="T9">
                  <a:pos x="T2" y="T3"/>
                </a:cxn>
                <a:cxn ang="T10">
                  <a:pos x="T4" y="T5"/>
                </a:cxn>
                <a:cxn ang="T11">
                  <a:pos x="T6" y="T7"/>
                </a:cxn>
              </a:cxnLst>
              <a:rect l="T12" t="T13" r="T14" b="T15"/>
              <a:pathLst>
                <a:path w="87" h="136">
                  <a:moveTo>
                    <a:pt x="9" y="0"/>
                  </a:moveTo>
                  <a:lnTo>
                    <a:pt x="0" y="9"/>
                  </a:lnTo>
                  <a:lnTo>
                    <a:pt x="87" y="136"/>
                  </a:lnTo>
                  <a:lnTo>
                    <a:pt x="9" y="0"/>
                  </a:lnTo>
                  <a:close/>
                </a:path>
              </a:pathLst>
            </a:custGeom>
            <a:solidFill>
              <a:srgbClr val="000000"/>
            </a:solidFill>
            <a:ln w="9525">
              <a:noFill/>
              <a:round/>
              <a:headEnd/>
              <a:tailEnd/>
            </a:ln>
          </p:spPr>
          <p:txBody>
            <a:bodyPr/>
            <a:lstStyle/>
            <a:p>
              <a:endParaRPr lang="en-US"/>
            </a:p>
          </p:txBody>
        </p:sp>
        <p:sp>
          <p:nvSpPr>
            <p:cNvPr id="584" name="Freeform 582">
              <a:extLst>
                <a:ext uri="{FF2B5EF4-FFF2-40B4-BE49-F238E27FC236}">
                  <a16:creationId xmlns:a16="http://schemas.microsoft.com/office/drawing/2014/main" id="{7D068463-6521-4459-9F5B-1FDB3E635036}"/>
                </a:ext>
              </a:extLst>
            </p:cNvPr>
            <p:cNvSpPr>
              <a:spLocks/>
            </p:cNvSpPr>
            <p:nvPr/>
          </p:nvSpPr>
          <p:spPr bwMode="auto">
            <a:xfrm>
              <a:off x="458" y="3827"/>
              <a:ext cx="14" cy="27"/>
            </a:xfrm>
            <a:custGeom>
              <a:avLst/>
              <a:gdLst>
                <a:gd name="T0" fmla="*/ 9 w 87"/>
                <a:gd name="T1" fmla="*/ 0 h 136"/>
                <a:gd name="T2" fmla="*/ 0 w 87"/>
                <a:gd name="T3" fmla="*/ 9 h 136"/>
                <a:gd name="T4" fmla="*/ 87 w 87"/>
                <a:gd name="T5" fmla="*/ 136 h 136"/>
                <a:gd name="T6" fmla="*/ 9 w 87"/>
                <a:gd name="T7" fmla="*/ 0 h 136"/>
                <a:gd name="T8" fmla="*/ 0 60000 65536"/>
                <a:gd name="T9" fmla="*/ 0 60000 65536"/>
                <a:gd name="T10" fmla="*/ 0 60000 65536"/>
                <a:gd name="T11" fmla="*/ 0 60000 65536"/>
                <a:gd name="T12" fmla="*/ 0 w 87"/>
                <a:gd name="T13" fmla="*/ 0 h 136"/>
                <a:gd name="T14" fmla="*/ 87 w 87"/>
                <a:gd name="T15" fmla="*/ 136 h 136"/>
              </a:gdLst>
              <a:ahLst/>
              <a:cxnLst>
                <a:cxn ang="T8">
                  <a:pos x="T0" y="T1"/>
                </a:cxn>
                <a:cxn ang="T9">
                  <a:pos x="T2" y="T3"/>
                </a:cxn>
                <a:cxn ang="T10">
                  <a:pos x="T4" y="T5"/>
                </a:cxn>
                <a:cxn ang="T11">
                  <a:pos x="T6" y="T7"/>
                </a:cxn>
              </a:cxnLst>
              <a:rect l="T12" t="T13" r="T14" b="T15"/>
              <a:pathLst>
                <a:path w="87" h="136">
                  <a:moveTo>
                    <a:pt x="9" y="0"/>
                  </a:moveTo>
                  <a:lnTo>
                    <a:pt x="0" y="9"/>
                  </a:lnTo>
                  <a:lnTo>
                    <a:pt x="87" y="136"/>
                  </a:lnTo>
                  <a:lnTo>
                    <a:pt x="9" y="0"/>
                  </a:lnTo>
                </a:path>
              </a:pathLst>
            </a:custGeom>
            <a:noFill/>
            <a:ln w="0">
              <a:solidFill>
                <a:srgbClr val="000000"/>
              </a:solidFill>
              <a:prstDash val="solid"/>
              <a:round/>
              <a:headEnd/>
              <a:tailEnd/>
            </a:ln>
          </p:spPr>
          <p:txBody>
            <a:bodyPr/>
            <a:lstStyle/>
            <a:p>
              <a:endParaRPr lang="en-US"/>
            </a:p>
          </p:txBody>
        </p:sp>
        <p:sp>
          <p:nvSpPr>
            <p:cNvPr id="585" name="Freeform 583">
              <a:extLst>
                <a:ext uri="{FF2B5EF4-FFF2-40B4-BE49-F238E27FC236}">
                  <a16:creationId xmlns:a16="http://schemas.microsoft.com/office/drawing/2014/main" id="{07BDCFBF-BD7D-49B1-B04E-17B15A1303BB}"/>
                </a:ext>
              </a:extLst>
            </p:cNvPr>
            <p:cNvSpPr>
              <a:spLocks/>
            </p:cNvSpPr>
            <p:nvPr/>
          </p:nvSpPr>
          <p:spPr bwMode="auto">
            <a:xfrm>
              <a:off x="456" y="3829"/>
              <a:ext cx="16" cy="25"/>
            </a:xfrm>
            <a:custGeom>
              <a:avLst/>
              <a:gdLst>
                <a:gd name="T0" fmla="*/ 10 w 97"/>
                <a:gd name="T1" fmla="*/ 0 h 127"/>
                <a:gd name="T2" fmla="*/ 0 w 97"/>
                <a:gd name="T3" fmla="*/ 8 h 127"/>
                <a:gd name="T4" fmla="*/ 97 w 97"/>
                <a:gd name="T5" fmla="*/ 127 h 127"/>
                <a:gd name="T6" fmla="*/ 10 w 97"/>
                <a:gd name="T7" fmla="*/ 0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10" y="0"/>
                  </a:moveTo>
                  <a:lnTo>
                    <a:pt x="0" y="8"/>
                  </a:lnTo>
                  <a:lnTo>
                    <a:pt x="97" y="127"/>
                  </a:lnTo>
                  <a:lnTo>
                    <a:pt x="10" y="0"/>
                  </a:lnTo>
                  <a:close/>
                </a:path>
              </a:pathLst>
            </a:custGeom>
            <a:solidFill>
              <a:srgbClr val="000000"/>
            </a:solidFill>
            <a:ln w="9525">
              <a:noFill/>
              <a:round/>
              <a:headEnd/>
              <a:tailEnd/>
            </a:ln>
          </p:spPr>
          <p:txBody>
            <a:bodyPr/>
            <a:lstStyle/>
            <a:p>
              <a:endParaRPr lang="en-US"/>
            </a:p>
          </p:txBody>
        </p:sp>
        <p:sp>
          <p:nvSpPr>
            <p:cNvPr id="586" name="Freeform 584">
              <a:extLst>
                <a:ext uri="{FF2B5EF4-FFF2-40B4-BE49-F238E27FC236}">
                  <a16:creationId xmlns:a16="http://schemas.microsoft.com/office/drawing/2014/main" id="{46CA742A-0CE6-4066-ADC1-D99A2446696D}"/>
                </a:ext>
              </a:extLst>
            </p:cNvPr>
            <p:cNvSpPr>
              <a:spLocks/>
            </p:cNvSpPr>
            <p:nvPr/>
          </p:nvSpPr>
          <p:spPr bwMode="auto">
            <a:xfrm>
              <a:off x="456" y="3829"/>
              <a:ext cx="16" cy="25"/>
            </a:xfrm>
            <a:custGeom>
              <a:avLst/>
              <a:gdLst>
                <a:gd name="T0" fmla="*/ 10 w 97"/>
                <a:gd name="T1" fmla="*/ 0 h 127"/>
                <a:gd name="T2" fmla="*/ 0 w 97"/>
                <a:gd name="T3" fmla="*/ 8 h 127"/>
                <a:gd name="T4" fmla="*/ 97 w 97"/>
                <a:gd name="T5" fmla="*/ 127 h 127"/>
                <a:gd name="T6" fmla="*/ 10 w 97"/>
                <a:gd name="T7" fmla="*/ 0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10" y="0"/>
                  </a:moveTo>
                  <a:lnTo>
                    <a:pt x="0" y="8"/>
                  </a:lnTo>
                  <a:lnTo>
                    <a:pt x="97" y="127"/>
                  </a:lnTo>
                  <a:lnTo>
                    <a:pt x="10" y="0"/>
                  </a:lnTo>
                </a:path>
              </a:pathLst>
            </a:custGeom>
            <a:noFill/>
            <a:ln w="0">
              <a:solidFill>
                <a:srgbClr val="000000"/>
              </a:solidFill>
              <a:prstDash val="solid"/>
              <a:round/>
              <a:headEnd/>
              <a:tailEnd/>
            </a:ln>
          </p:spPr>
          <p:txBody>
            <a:bodyPr/>
            <a:lstStyle/>
            <a:p>
              <a:endParaRPr lang="en-US"/>
            </a:p>
          </p:txBody>
        </p:sp>
        <p:sp>
          <p:nvSpPr>
            <p:cNvPr id="587" name="Freeform 585">
              <a:extLst>
                <a:ext uri="{FF2B5EF4-FFF2-40B4-BE49-F238E27FC236}">
                  <a16:creationId xmlns:a16="http://schemas.microsoft.com/office/drawing/2014/main" id="{D5A54BEE-C5FE-418F-877D-BBAA92DF508F}"/>
                </a:ext>
              </a:extLst>
            </p:cNvPr>
            <p:cNvSpPr>
              <a:spLocks/>
            </p:cNvSpPr>
            <p:nvPr/>
          </p:nvSpPr>
          <p:spPr bwMode="auto">
            <a:xfrm>
              <a:off x="455" y="3830"/>
              <a:ext cx="17" cy="24"/>
            </a:xfrm>
            <a:custGeom>
              <a:avLst/>
              <a:gdLst>
                <a:gd name="T0" fmla="*/ 7 w 104"/>
                <a:gd name="T1" fmla="*/ 0 h 119"/>
                <a:gd name="T2" fmla="*/ 0 w 104"/>
                <a:gd name="T3" fmla="*/ 10 h 119"/>
                <a:gd name="T4" fmla="*/ 104 w 104"/>
                <a:gd name="T5" fmla="*/ 119 h 119"/>
                <a:gd name="T6" fmla="*/ 7 w 104"/>
                <a:gd name="T7" fmla="*/ 0 h 119"/>
                <a:gd name="T8" fmla="*/ 0 60000 65536"/>
                <a:gd name="T9" fmla="*/ 0 60000 65536"/>
                <a:gd name="T10" fmla="*/ 0 60000 65536"/>
                <a:gd name="T11" fmla="*/ 0 60000 65536"/>
                <a:gd name="T12" fmla="*/ 0 w 104"/>
                <a:gd name="T13" fmla="*/ 0 h 119"/>
                <a:gd name="T14" fmla="*/ 104 w 104"/>
                <a:gd name="T15" fmla="*/ 119 h 119"/>
              </a:gdLst>
              <a:ahLst/>
              <a:cxnLst>
                <a:cxn ang="T8">
                  <a:pos x="T0" y="T1"/>
                </a:cxn>
                <a:cxn ang="T9">
                  <a:pos x="T2" y="T3"/>
                </a:cxn>
                <a:cxn ang="T10">
                  <a:pos x="T4" y="T5"/>
                </a:cxn>
                <a:cxn ang="T11">
                  <a:pos x="T6" y="T7"/>
                </a:cxn>
              </a:cxnLst>
              <a:rect l="T12" t="T13" r="T14" b="T15"/>
              <a:pathLst>
                <a:path w="104" h="119">
                  <a:moveTo>
                    <a:pt x="7" y="0"/>
                  </a:moveTo>
                  <a:lnTo>
                    <a:pt x="0" y="10"/>
                  </a:lnTo>
                  <a:lnTo>
                    <a:pt x="104" y="119"/>
                  </a:lnTo>
                  <a:lnTo>
                    <a:pt x="7" y="0"/>
                  </a:lnTo>
                  <a:close/>
                </a:path>
              </a:pathLst>
            </a:custGeom>
            <a:solidFill>
              <a:srgbClr val="000000"/>
            </a:solidFill>
            <a:ln w="9525">
              <a:noFill/>
              <a:round/>
              <a:headEnd/>
              <a:tailEnd/>
            </a:ln>
          </p:spPr>
          <p:txBody>
            <a:bodyPr/>
            <a:lstStyle/>
            <a:p>
              <a:endParaRPr lang="en-US"/>
            </a:p>
          </p:txBody>
        </p:sp>
        <p:sp>
          <p:nvSpPr>
            <p:cNvPr id="588" name="Freeform 586">
              <a:extLst>
                <a:ext uri="{FF2B5EF4-FFF2-40B4-BE49-F238E27FC236}">
                  <a16:creationId xmlns:a16="http://schemas.microsoft.com/office/drawing/2014/main" id="{182AF3FF-5F6B-4C9C-8944-C85DE124D986}"/>
                </a:ext>
              </a:extLst>
            </p:cNvPr>
            <p:cNvSpPr>
              <a:spLocks/>
            </p:cNvSpPr>
            <p:nvPr/>
          </p:nvSpPr>
          <p:spPr bwMode="auto">
            <a:xfrm>
              <a:off x="455" y="3830"/>
              <a:ext cx="17" cy="24"/>
            </a:xfrm>
            <a:custGeom>
              <a:avLst/>
              <a:gdLst>
                <a:gd name="T0" fmla="*/ 7 w 104"/>
                <a:gd name="T1" fmla="*/ 0 h 119"/>
                <a:gd name="T2" fmla="*/ 0 w 104"/>
                <a:gd name="T3" fmla="*/ 10 h 119"/>
                <a:gd name="T4" fmla="*/ 104 w 104"/>
                <a:gd name="T5" fmla="*/ 119 h 119"/>
                <a:gd name="T6" fmla="*/ 7 w 104"/>
                <a:gd name="T7" fmla="*/ 0 h 119"/>
                <a:gd name="T8" fmla="*/ 0 60000 65536"/>
                <a:gd name="T9" fmla="*/ 0 60000 65536"/>
                <a:gd name="T10" fmla="*/ 0 60000 65536"/>
                <a:gd name="T11" fmla="*/ 0 60000 65536"/>
                <a:gd name="T12" fmla="*/ 0 w 104"/>
                <a:gd name="T13" fmla="*/ 0 h 119"/>
                <a:gd name="T14" fmla="*/ 104 w 104"/>
                <a:gd name="T15" fmla="*/ 119 h 119"/>
              </a:gdLst>
              <a:ahLst/>
              <a:cxnLst>
                <a:cxn ang="T8">
                  <a:pos x="T0" y="T1"/>
                </a:cxn>
                <a:cxn ang="T9">
                  <a:pos x="T2" y="T3"/>
                </a:cxn>
                <a:cxn ang="T10">
                  <a:pos x="T4" y="T5"/>
                </a:cxn>
                <a:cxn ang="T11">
                  <a:pos x="T6" y="T7"/>
                </a:cxn>
              </a:cxnLst>
              <a:rect l="T12" t="T13" r="T14" b="T15"/>
              <a:pathLst>
                <a:path w="104" h="119">
                  <a:moveTo>
                    <a:pt x="7" y="0"/>
                  </a:moveTo>
                  <a:lnTo>
                    <a:pt x="0" y="10"/>
                  </a:lnTo>
                  <a:lnTo>
                    <a:pt x="104" y="119"/>
                  </a:lnTo>
                  <a:lnTo>
                    <a:pt x="7" y="0"/>
                  </a:lnTo>
                </a:path>
              </a:pathLst>
            </a:custGeom>
            <a:noFill/>
            <a:ln w="0">
              <a:solidFill>
                <a:srgbClr val="000000"/>
              </a:solidFill>
              <a:prstDash val="solid"/>
              <a:round/>
              <a:headEnd/>
              <a:tailEnd/>
            </a:ln>
          </p:spPr>
          <p:txBody>
            <a:bodyPr/>
            <a:lstStyle/>
            <a:p>
              <a:endParaRPr lang="en-US"/>
            </a:p>
          </p:txBody>
        </p:sp>
        <p:sp>
          <p:nvSpPr>
            <p:cNvPr id="589" name="Freeform 587">
              <a:extLst>
                <a:ext uri="{FF2B5EF4-FFF2-40B4-BE49-F238E27FC236}">
                  <a16:creationId xmlns:a16="http://schemas.microsoft.com/office/drawing/2014/main" id="{BEB78DC3-5880-4196-9A5D-91AA406E686E}"/>
                </a:ext>
              </a:extLst>
            </p:cNvPr>
            <p:cNvSpPr>
              <a:spLocks/>
            </p:cNvSpPr>
            <p:nvPr/>
          </p:nvSpPr>
          <p:spPr bwMode="auto">
            <a:xfrm>
              <a:off x="454" y="3832"/>
              <a:ext cx="18" cy="22"/>
            </a:xfrm>
            <a:custGeom>
              <a:avLst/>
              <a:gdLst>
                <a:gd name="T0" fmla="*/ 8 w 112"/>
                <a:gd name="T1" fmla="*/ 0 h 109"/>
                <a:gd name="T2" fmla="*/ 0 w 112"/>
                <a:gd name="T3" fmla="*/ 9 h 109"/>
                <a:gd name="T4" fmla="*/ 112 w 112"/>
                <a:gd name="T5" fmla="*/ 109 h 109"/>
                <a:gd name="T6" fmla="*/ 8 w 112"/>
                <a:gd name="T7" fmla="*/ 0 h 109"/>
                <a:gd name="T8" fmla="*/ 0 60000 65536"/>
                <a:gd name="T9" fmla="*/ 0 60000 65536"/>
                <a:gd name="T10" fmla="*/ 0 60000 65536"/>
                <a:gd name="T11" fmla="*/ 0 60000 65536"/>
                <a:gd name="T12" fmla="*/ 0 w 112"/>
                <a:gd name="T13" fmla="*/ 0 h 109"/>
                <a:gd name="T14" fmla="*/ 112 w 112"/>
                <a:gd name="T15" fmla="*/ 109 h 109"/>
              </a:gdLst>
              <a:ahLst/>
              <a:cxnLst>
                <a:cxn ang="T8">
                  <a:pos x="T0" y="T1"/>
                </a:cxn>
                <a:cxn ang="T9">
                  <a:pos x="T2" y="T3"/>
                </a:cxn>
                <a:cxn ang="T10">
                  <a:pos x="T4" y="T5"/>
                </a:cxn>
                <a:cxn ang="T11">
                  <a:pos x="T6" y="T7"/>
                </a:cxn>
              </a:cxnLst>
              <a:rect l="T12" t="T13" r="T14" b="T15"/>
              <a:pathLst>
                <a:path w="112" h="109">
                  <a:moveTo>
                    <a:pt x="8" y="0"/>
                  </a:moveTo>
                  <a:lnTo>
                    <a:pt x="0" y="9"/>
                  </a:lnTo>
                  <a:lnTo>
                    <a:pt x="112" y="109"/>
                  </a:lnTo>
                  <a:lnTo>
                    <a:pt x="8" y="0"/>
                  </a:lnTo>
                  <a:close/>
                </a:path>
              </a:pathLst>
            </a:custGeom>
            <a:solidFill>
              <a:srgbClr val="000000"/>
            </a:solidFill>
            <a:ln w="9525">
              <a:noFill/>
              <a:round/>
              <a:headEnd/>
              <a:tailEnd/>
            </a:ln>
          </p:spPr>
          <p:txBody>
            <a:bodyPr/>
            <a:lstStyle/>
            <a:p>
              <a:endParaRPr lang="en-US"/>
            </a:p>
          </p:txBody>
        </p:sp>
        <p:sp>
          <p:nvSpPr>
            <p:cNvPr id="590" name="Freeform 588">
              <a:extLst>
                <a:ext uri="{FF2B5EF4-FFF2-40B4-BE49-F238E27FC236}">
                  <a16:creationId xmlns:a16="http://schemas.microsoft.com/office/drawing/2014/main" id="{B8276907-87EB-49A8-8F70-0EFC35704DF2}"/>
                </a:ext>
              </a:extLst>
            </p:cNvPr>
            <p:cNvSpPr>
              <a:spLocks/>
            </p:cNvSpPr>
            <p:nvPr/>
          </p:nvSpPr>
          <p:spPr bwMode="auto">
            <a:xfrm>
              <a:off x="454" y="3832"/>
              <a:ext cx="18" cy="22"/>
            </a:xfrm>
            <a:custGeom>
              <a:avLst/>
              <a:gdLst>
                <a:gd name="T0" fmla="*/ 8 w 112"/>
                <a:gd name="T1" fmla="*/ 0 h 109"/>
                <a:gd name="T2" fmla="*/ 0 w 112"/>
                <a:gd name="T3" fmla="*/ 9 h 109"/>
                <a:gd name="T4" fmla="*/ 112 w 112"/>
                <a:gd name="T5" fmla="*/ 109 h 109"/>
                <a:gd name="T6" fmla="*/ 8 w 112"/>
                <a:gd name="T7" fmla="*/ 0 h 109"/>
                <a:gd name="T8" fmla="*/ 0 60000 65536"/>
                <a:gd name="T9" fmla="*/ 0 60000 65536"/>
                <a:gd name="T10" fmla="*/ 0 60000 65536"/>
                <a:gd name="T11" fmla="*/ 0 60000 65536"/>
                <a:gd name="T12" fmla="*/ 0 w 112"/>
                <a:gd name="T13" fmla="*/ 0 h 109"/>
                <a:gd name="T14" fmla="*/ 112 w 112"/>
                <a:gd name="T15" fmla="*/ 109 h 109"/>
              </a:gdLst>
              <a:ahLst/>
              <a:cxnLst>
                <a:cxn ang="T8">
                  <a:pos x="T0" y="T1"/>
                </a:cxn>
                <a:cxn ang="T9">
                  <a:pos x="T2" y="T3"/>
                </a:cxn>
                <a:cxn ang="T10">
                  <a:pos x="T4" y="T5"/>
                </a:cxn>
                <a:cxn ang="T11">
                  <a:pos x="T6" y="T7"/>
                </a:cxn>
              </a:cxnLst>
              <a:rect l="T12" t="T13" r="T14" b="T15"/>
              <a:pathLst>
                <a:path w="112" h="109">
                  <a:moveTo>
                    <a:pt x="8" y="0"/>
                  </a:moveTo>
                  <a:lnTo>
                    <a:pt x="0" y="9"/>
                  </a:lnTo>
                  <a:lnTo>
                    <a:pt x="112" y="109"/>
                  </a:lnTo>
                  <a:lnTo>
                    <a:pt x="8" y="0"/>
                  </a:lnTo>
                </a:path>
              </a:pathLst>
            </a:custGeom>
            <a:noFill/>
            <a:ln w="0">
              <a:solidFill>
                <a:srgbClr val="000000"/>
              </a:solidFill>
              <a:prstDash val="solid"/>
              <a:round/>
              <a:headEnd/>
              <a:tailEnd/>
            </a:ln>
          </p:spPr>
          <p:txBody>
            <a:bodyPr/>
            <a:lstStyle/>
            <a:p>
              <a:endParaRPr lang="en-US"/>
            </a:p>
          </p:txBody>
        </p:sp>
        <p:sp>
          <p:nvSpPr>
            <p:cNvPr id="591" name="Freeform 589">
              <a:extLst>
                <a:ext uri="{FF2B5EF4-FFF2-40B4-BE49-F238E27FC236}">
                  <a16:creationId xmlns:a16="http://schemas.microsoft.com/office/drawing/2014/main" id="{7122C82D-3859-4DD0-922F-2217424C137F}"/>
                </a:ext>
              </a:extLst>
            </p:cNvPr>
            <p:cNvSpPr>
              <a:spLocks/>
            </p:cNvSpPr>
            <p:nvPr/>
          </p:nvSpPr>
          <p:spPr bwMode="auto">
            <a:xfrm>
              <a:off x="452" y="3834"/>
              <a:ext cx="20" cy="20"/>
            </a:xfrm>
            <a:custGeom>
              <a:avLst/>
              <a:gdLst>
                <a:gd name="T0" fmla="*/ 7 w 119"/>
                <a:gd name="T1" fmla="*/ 0 h 100"/>
                <a:gd name="T2" fmla="*/ 0 w 119"/>
                <a:gd name="T3" fmla="*/ 11 h 100"/>
                <a:gd name="T4" fmla="*/ 119 w 119"/>
                <a:gd name="T5" fmla="*/ 100 h 100"/>
                <a:gd name="T6" fmla="*/ 7 w 119"/>
                <a:gd name="T7" fmla="*/ 0 h 100"/>
                <a:gd name="T8" fmla="*/ 0 60000 65536"/>
                <a:gd name="T9" fmla="*/ 0 60000 65536"/>
                <a:gd name="T10" fmla="*/ 0 60000 65536"/>
                <a:gd name="T11" fmla="*/ 0 60000 65536"/>
                <a:gd name="T12" fmla="*/ 0 w 119"/>
                <a:gd name="T13" fmla="*/ 0 h 100"/>
                <a:gd name="T14" fmla="*/ 119 w 119"/>
                <a:gd name="T15" fmla="*/ 100 h 100"/>
              </a:gdLst>
              <a:ahLst/>
              <a:cxnLst>
                <a:cxn ang="T8">
                  <a:pos x="T0" y="T1"/>
                </a:cxn>
                <a:cxn ang="T9">
                  <a:pos x="T2" y="T3"/>
                </a:cxn>
                <a:cxn ang="T10">
                  <a:pos x="T4" y="T5"/>
                </a:cxn>
                <a:cxn ang="T11">
                  <a:pos x="T6" y="T7"/>
                </a:cxn>
              </a:cxnLst>
              <a:rect l="T12" t="T13" r="T14" b="T15"/>
              <a:pathLst>
                <a:path w="119" h="100">
                  <a:moveTo>
                    <a:pt x="7" y="0"/>
                  </a:moveTo>
                  <a:lnTo>
                    <a:pt x="0" y="11"/>
                  </a:lnTo>
                  <a:lnTo>
                    <a:pt x="119" y="100"/>
                  </a:lnTo>
                  <a:lnTo>
                    <a:pt x="7" y="0"/>
                  </a:lnTo>
                  <a:close/>
                </a:path>
              </a:pathLst>
            </a:custGeom>
            <a:solidFill>
              <a:srgbClr val="000000"/>
            </a:solidFill>
            <a:ln w="9525">
              <a:noFill/>
              <a:round/>
              <a:headEnd/>
              <a:tailEnd/>
            </a:ln>
          </p:spPr>
          <p:txBody>
            <a:bodyPr/>
            <a:lstStyle/>
            <a:p>
              <a:endParaRPr lang="en-US"/>
            </a:p>
          </p:txBody>
        </p:sp>
        <p:sp>
          <p:nvSpPr>
            <p:cNvPr id="592" name="Freeform 590">
              <a:extLst>
                <a:ext uri="{FF2B5EF4-FFF2-40B4-BE49-F238E27FC236}">
                  <a16:creationId xmlns:a16="http://schemas.microsoft.com/office/drawing/2014/main" id="{2B6F99EC-062B-4919-9528-BB3A2FDD5605}"/>
                </a:ext>
              </a:extLst>
            </p:cNvPr>
            <p:cNvSpPr>
              <a:spLocks/>
            </p:cNvSpPr>
            <p:nvPr/>
          </p:nvSpPr>
          <p:spPr bwMode="auto">
            <a:xfrm>
              <a:off x="452" y="3834"/>
              <a:ext cx="20" cy="20"/>
            </a:xfrm>
            <a:custGeom>
              <a:avLst/>
              <a:gdLst>
                <a:gd name="T0" fmla="*/ 7 w 119"/>
                <a:gd name="T1" fmla="*/ 0 h 100"/>
                <a:gd name="T2" fmla="*/ 0 w 119"/>
                <a:gd name="T3" fmla="*/ 11 h 100"/>
                <a:gd name="T4" fmla="*/ 119 w 119"/>
                <a:gd name="T5" fmla="*/ 100 h 100"/>
                <a:gd name="T6" fmla="*/ 7 w 119"/>
                <a:gd name="T7" fmla="*/ 0 h 100"/>
                <a:gd name="T8" fmla="*/ 0 60000 65536"/>
                <a:gd name="T9" fmla="*/ 0 60000 65536"/>
                <a:gd name="T10" fmla="*/ 0 60000 65536"/>
                <a:gd name="T11" fmla="*/ 0 60000 65536"/>
                <a:gd name="T12" fmla="*/ 0 w 119"/>
                <a:gd name="T13" fmla="*/ 0 h 100"/>
                <a:gd name="T14" fmla="*/ 119 w 119"/>
                <a:gd name="T15" fmla="*/ 100 h 100"/>
              </a:gdLst>
              <a:ahLst/>
              <a:cxnLst>
                <a:cxn ang="T8">
                  <a:pos x="T0" y="T1"/>
                </a:cxn>
                <a:cxn ang="T9">
                  <a:pos x="T2" y="T3"/>
                </a:cxn>
                <a:cxn ang="T10">
                  <a:pos x="T4" y="T5"/>
                </a:cxn>
                <a:cxn ang="T11">
                  <a:pos x="T6" y="T7"/>
                </a:cxn>
              </a:cxnLst>
              <a:rect l="T12" t="T13" r="T14" b="T15"/>
              <a:pathLst>
                <a:path w="119" h="100">
                  <a:moveTo>
                    <a:pt x="7" y="0"/>
                  </a:moveTo>
                  <a:lnTo>
                    <a:pt x="0" y="11"/>
                  </a:lnTo>
                  <a:lnTo>
                    <a:pt x="119" y="100"/>
                  </a:lnTo>
                  <a:lnTo>
                    <a:pt x="7" y="0"/>
                  </a:lnTo>
                </a:path>
              </a:pathLst>
            </a:custGeom>
            <a:noFill/>
            <a:ln w="0">
              <a:solidFill>
                <a:srgbClr val="000000"/>
              </a:solidFill>
              <a:prstDash val="solid"/>
              <a:round/>
              <a:headEnd/>
              <a:tailEnd/>
            </a:ln>
          </p:spPr>
          <p:txBody>
            <a:bodyPr/>
            <a:lstStyle/>
            <a:p>
              <a:endParaRPr lang="en-US"/>
            </a:p>
          </p:txBody>
        </p:sp>
        <p:sp>
          <p:nvSpPr>
            <p:cNvPr id="593" name="Freeform 591">
              <a:extLst>
                <a:ext uri="{FF2B5EF4-FFF2-40B4-BE49-F238E27FC236}">
                  <a16:creationId xmlns:a16="http://schemas.microsoft.com/office/drawing/2014/main" id="{4BE31122-BEE0-4009-B998-F94D1E17B032}"/>
                </a:ext>
              </a:extLst>
            </p:cNvPr>
            <p:cNvSpPr>
              <a:spLocks/>
            </p:cNvSpPr>
            <p:nvPr/>
          </p:nvSpPr>
          <p:spPr bwMode="auto">
            <a:xfrm>
              <a:off x="451" y="3836"/>
              <a:ext cx="21" cy="18"/>
            </a:xfrm>
            <a:custGeom>
              <a:avLst/>
              <a:gdLst>
                <a:gd name="T0" fmla="*/ 7 w 126"/>
                <a:gd name="T1" fmla="*/ 0 h 89"/>
                <a:gd name="T2" fmla="*/ 0 w 126"/>
                <a:gd name="T3" fmla="*/ 12 h 89"/>
                <a:gd name="T4" fmla="*/ 126 w 126"/>
                <a:gd name="T5" fmla="*/ 89 h 89"/>
                <a:gd name="T6" fmla="*/ 7 w 126"/>
                <a:gd name="T7" fmla="*/ 0 h 89"/>
                <a:gd name="T8" fmla="*/ 0 60000 65536"/>
                <a:gd name="T9" fmla="*/ 0 60000 65536"/>
                <a:gd name="T10" fmla="*/ 0 60000 65536"/>
                <a:gd name="T11" fmla="*/ 0 60000 65536"/>
                <a:gd name="T12" fmla="*/ 0 w 126"/>
                <a:gd name="T13" fmla="*/ 0 h 89"/>
                <a:gd name="T14" fmla="*/ 126 w 126"/>
                <a:gd name="T15" fmla="*/ 89 h 89"/>
              </a:gdLst>
              <a:ahLst/>
              <a:cxnLst>
                <a:cxn ang="T8">
                  <a:pos x="T0" y="T1"/>
                </a:cxn>
                <a:cxn ang="T9">
                  <a:pos x="T2" y="T3"/>
                </a:cxn>
                <a:cxn ang="T10">
                  <a:pos x="T4" y="T5"/>
                </a:cxn>
                <a:cxn ang="T11">
                  <a:pos x="T6" y="T7"/>
                </a:cxn>
              </a:cxnLst>
              <a:rect l="T12" t="T13" r="T14" b="T15"/>
              <a:pathLst>
                <a:path w="126" h="89">
                  <a:moveTo>
                    <a:pt x="7" y="0"/>
                  </a:moveTo>
                  <a:lnTo>
                    <a:pt x="0" y="12"/>
                  </a:lnTo>
                  <a:lnTo>
                    <a:pt x="126" y="89"/>
                  </a:lnTo>
                  <a:lnTo>
                    <a:pt x="7" y="0"/>
                  </a:lnTo>
                  <a:close/>
                </a:path>
              </a:pathLst>
            </a:custGeom>
            <a:solidFill>
              <a:srgbClr val="000000"/>
            </a:solidFill>
            <a:ln w="9525">
              <a:noFill/>
              <a:round/>
              <a:headEnd/>
              <a:tailEnd/>
            </a:ln>
          </p:spPr>
          <p:txBody>
            <a:bodyPr/>
            <a:lstStyle/>
            <a:p>
              <a:endParaRPr lang="en-US"/>
            </a:p>
          </p:txBody>
        </p:sp>
        <p:sp>
          <p:nvSpPr>
            <p:cNvPr id="594" name="Freeform 592">
              <a:extLst>
                <a:ext uri="{FF2B5EF4-FFF2-40B4-BE49-F238E27FC236}">
                  <a16:creationId xmlns:a16="http://schemas.microsoft.com/office/drawing/2014/main" id="{B2A8F1B1-1B0C-4424-B7CF-DEFD60FB0DC5}"/>
                </a:ext>
              </a:extLst>
            </p:cNvPr>
            <p:cNvSpPr>
              <a:spLocks/>
            </p:cNvSpPr>
            <p:nvPr/>
          </p:nvSpPr>
          <p:spPr bwMode="auto">
            <a:xfrm>
              <a:off x="451" y="3836"/>
              <a:ext cx="21" cy="18"/>
            </a:xfrm>
            <a:custGeom>
              <a:avLst/>
              <a:gdLst>
                <a:gd name="T0" fmla="*/ 7 w 126"/>
                <a:gd name="T1" fmla="*/ 0 h 89"/>
                <a:gd name="T2" fmla="*/ 0 w 126"/>
                <a:gd name="T3" fmla="*/ 12 h 89"/>
                <a:gd name="T4" fmla="*/ 126 w 126"/>
                <a:gd name="T5" fmla="*/ 89 h 89"/>
                <a:gd name="T6" fmla="*/ 7 w 126"/>
                <a:gd name="T7" fmla="*/ 0 h 89"/>
                <a:gd name="T8" fmla="*/ 0 60000 65536"/>
                <a:gd name="T9" fmla="*/ 0 60000 65536"/>
                <a:gd name="T10" fmla="*/ 0 60000 65536"/>
                <a:gd name="T11" fmla="*/ 0 60000 65536"/>
                <a:gd name="T12" fmla="*/ 0 w 126"/>
                <a:gd name="T13" fmla="*/ 0 h 89"/>
                <a:gd name="T14" fmla="*/ 126 w 126"/>
                <a:gd name="T15" fmla="*/ 89 h 89"/>
              </a:gdLst>
              <a:ahLst/>
              <a:cxnLst>
                <a:cxn ang="T8">
                  <a:pos x="T0" y="T1"/>
                </a:cxn>
                <a:cxn ang="T9">
                  <a:pos x="T2" y="T3"/>
                </a:cxn>
                <a:cxn ang="T10">
                  <a:pos x="T4" y="T5"/>
                </a:cxn>
                <a:cxn ang="T11">
                  <a:pos x="T6" y="T7"/>
                </a:cxn>
              </a:cxnLst>
              <a:rect l="T12" t="T13" r="T14" b="T15"/>
              <a:pathLst>
                <a:path w="126" h="89">
                  <a:moveTo>
                    <a:pt x="7" y="0"/>
                  </a:moveTo>
                  <a:lnTo>
                    <a:pt x="0" y="12"/>
                  </a:lnTo>
                  <a:lnTo>
                    <a:pt x="126" y="89"/>
                  </a:lnTo>
                  <a:lnTo>
                    <a:pt x="7" y="0"/>
                  </a:lnTo>
                </a:path>
              </a:pathLst>
            </a:custGeom>
            <a:noFill/>
            <a:ln w="0">
              <a:solidFill>
                <a:srgbClr val="000000"/>
              </a:solidFill>
              <a:prstDash val="solid"/>
              <a:round/>
              <a:headEnd/>
              <a:tailEnd/>
            </a:ln>
          </p:spPr>
          <p:txBody>
            <a:bodyPr/>
            <a:lstStyle/>
            <a:p>
              <a:endParaRPr lang="en-US"/>
            </a:p>
          </p:txBody>
        </p:sp>
        <p:sp>
          <p:nvSpPr>
            <p:cNvPr id="595" name="Freeform 593">
              <a:extLst>
                <a:ext uri="{FF2B5EF4-FFF2-40B4-BE49-F238E27FC236}">
                  <a16:creationId xmlns:a16="http://schemas.microsoft.com/office/drawing/2014/main" id="{C7BE393C-2BD3-40A9-87ED-DA27AE82E3D5}"/>
                </a:ext>
              </a:extLst>
            </p:cNvPr>
            <p:cNvSpPr>
              <a:spLocks/>
            </p:cNvSpPr>
            <p:nvPr/>
          </p:nvSpPr>
          <p:spPr bwMode="auto">
            <a:xfrm>
              <a:off x="451" y="3839"/>
              <a:ext cx="21" cy="15"/>
            </a:xfrm>
            <a:custGeom>
              <a:avLst/>
              <a:gdLst>
                <a:gd name="T0" fmla="*/ 4 w 130"/>
                <a:gd name="T1" fmla="*/ 0 h 77"/>
                <a:gd name="T2" fmla="*/ 0 w 130"/>
                <a:gd name="T3" fmla="*/ 12 h 77"/>
                <a:gd name="T4" fmla="*/ 130 w 130"/>
                <a:gd name="T5" fmla="*/ 77 h 77"/>
                <a:gd name="T6" fmla="*/ 4 w 130"/>
                <a:gd name="T7" fmla="*/ 0 h 77"/>
                <a:gd name="T8" fmla="*/ 0 60000 65536"/>
                <a:gd name="T9" fmla="*/ 0 60000 65536"/>
                <a:gd name="T10" fmla="*/ 0 60000 65536"/>
                <a:gd name="T11" fmla="*/ 0 60000 65536"/>
                <a:gd name="T12" fmla="*/ 0 w 130"/>
                <a:gd name="T13" fmla="*/ 0 h 77"/>
                <a:gd name="T14" fmla="*/ 130 w 130"/>
                <a:gd name="T15" fmla="*/ 77 h 77"/>
              </a:gdLst>
              <a:ahLst/>
              <a:cxnLst>
                <a:cxn ang="T8">
                  <a:pos x="T0" y="T1"/>
                </a:cxn>
                <a:cxn ang="T9">
                  <a:pos x="T2" y="T3"/>
                </a:cxn>
                <a:cxn ang="T10">
                  <a:pos x="T4" y="T5"/>
                </a:cxn>
                <a:cxn ang="T11">
                  <a:pos x="T6" y="T7"/>
                </a:cxn>
              </a:cxnLst>
              <a:rect l="T12" t="T13" r="T14" b="T15"/>
              <a:pathLst>
                <a:path w="130" h="77">
                  <a:moveTo>
                    <a:pt x="4" y="0"/>
                  </a:moveTo>
                  <a:lnTo>
                    <a:pt x="0" y="12"/>
                  </a:lnTo>
                  <a:lnTo>
                    <a:pt x="130" y="77"/>
                  </a:lnTo>
                  <a:lnTo>
                    <a:pt x="4" y="0"/>
                  </a:lnTo>
                  <a:close/>
                </a:path>
              </a:pathLst>
            </a:custGeom>
            <a:solidFill>
              <a:srgbClr val="000000"/>
            </a:solidFill>
            <a:ln w="9525">
              <a:noFill/>
              <a:round/>
              <a:headEnd/>
              <a:tailEnd/>
            </a:ln>
          </p:spPr>
          <p:txBody>
            <a:bodyPr/>
            <a:lstStyle/>
            <a:p>
              <a:endParaRPr lang="en-US"/>
            </a:p>
          </p:txBody>
        </p:sp>
        <p:sp>
          <p:nvSpPr>
            <p:cNvPr id="596" name="Freeform 594">
              <a:extLst>
                <a:ext uri="{FF2B5EF4-FFF2-40B4-BE49-F238E27FC236}">
                  <a16:creationId xmlns:a16="http://schemas.microsoft.com/office/drawing/2014/main" id="{4D953733-C479-4086-838D-4109CA219682}"/>
                </a:ext>
              </a:extLst>
            </p:cNvPr>
            <p:cNvSpPr>
              <a:spLocks/>
            </p:cNvSpPr>
            <p:nvPr/>
          </p:nvSpPr>
          <p:spPr bwMode="auto">
            <a:xfrm>
              <a:off x="451" y="3839"/>
              <a:ext cx="21" cy="15"/>
            </a:xfrm>
            <a:custGeom>
              <a:avLst/>
              <a:gdLst>
                <a:gd name="T0" fmla="*/ 4 w 130"/>
                <a:gd name="T1" fmla="*/ 0 h 77"/>
                <a:gd name="T2" fmla="*/ 0 w 130"/>
                <a:gd name="T3" fmla="*/ 12 h 77"/>
                <a:gd name="T4" fmla="*/ 130 w 130"/>
                <a:gd name="T5" fmla="*/ 77 h 77"/>
                <a:gd name="T6" fmla="*/ 4 w 130"/>
                <a:gd name="T7" fmla="*/ 0 h 77"/>
                <a:gd name="T8" fmla="*/ 0 60000 65536"/>
                <a:gd name="T9" fmla="*/ 0 60000 65536"/>
                <a:gd name="T10" fmla="*/ 0 60000 65536"/>
                <a:gd name="T11" fmla="*/ 0 60000 65536"/>
                <a:gd name="T12" fmla="*/ 0 w 130"/>
                <a:gd name="T13" fmla="*/ 0 h 77"/>
                <a:gd name="T14" fmla="*/ 130 w 130"/>
                <a:gd name="T15" fmla="*/ 77 h 77"/>
              </a:gdLst>
              <a:ahLst/>
              <a:cxnLst>
                <a:cxn ang="T8">
                  <a:pos x="T0" y="T1"/>
                </a:cxn>
                <a:cxn ang="T9">
                  <a:pos x="T2" y="T3"/>
                </a:cxn>
                <a:cxn ang="T10">
                  <a:pos x="T4" y="T5"/>
                </a:cxn>
                <a:cxn ang="T11">
                  <a:pos x="T6" y="T7"/>
                </a:cxn>
              </a:cxnLst>
              <a:rect l="T12" t="T13" r="T14" b="T15"/>
              <a:pathLst>
                <a:path w="130" h="77">
                  <a:moveTo>
                    <a:pt x="4" y="0"/>
                  </a:moveTo>
                  <a:lnTo>
                    <a:pt x="0" y="12"/>
                  </a:lnTo>
                  <a:lnTo>
                    <a:pt x="130" y="77"/>
                  </a:lnTo>
                  <a:lnTo>
                    <a:pt x="4" y="0"/>
                  </a:lnTo>
                </a:path>
              </a:pathLst>
            </a:custGeom>
            <a:noFill/>
            <a:ln w="0">
              <a:solidFill>
                <a:srgbClr val="000000"/>
              </a:solidFill>
              <a:prstDash val="solid"/>
              <a:round/>
              <a:headEnd/>
              <a:tailEnd/>
            </a:ln>
          </p:spPr>
          <p:txBody>
            <a:bodyPr/>
            <a:lstStyle/>
            <a:p>
              <a:endParaRPr lang="en-US"/>
            </a:p>
          </p:txBody>
        </p:sp>
        <p:sp>
          <p:nvSpPr>
            <p:cNvPr id="597" name="Freeform 595">
              <a:extLst>
                <a:ext uri="{FF2B5EF4-FFF2-40B4-BE49-F238E27FC236}">
                  <a16:creationId xmlns:a16="http://schemas.microsoft.com/office/drawing/2014/main" id="{C0285322-D89F-4243-8434-2603FCD99559}"/>
                </a:ext>
              </a:extLst>
            </p:cNvPr>
            <p:cNvSpPr>
              <a:spLocks/>
            </p:cNvSpPr>
            <p:nvPr/>
          </p:nvSpPr>
          <p:spPr bwMode="auto">
            <a:xfrm>
              <a:off x="450" y="3841"/>
              <a:ext cx="22" cy="13"/>
            </a:xfrm>
            <a:custGeom>
              <a:avLst/>
              <a:gdLst>
                <a:gd name="T0" fmla="*/ 4 w 134"/>
                <a:gd name="T1" fmla="*/ 0 h 65"/>
                <a:gd name="T2" fmla="*/ 0 w 134"/>
                <a:gd name="T3" fmla="*/ 12 h 65"/>
                <a:gd name="T4" fmla="*/ 134 w 134"/>
                <a:gd name="T5" fmla="*/ 65 h 65"/>
                <a:gd name="T6" fmla="*/ 4 w 134"/>
                <a:gd name="T7" fmla="*/ 0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4" y="0"/>
                  </a:moveTo>
                  <a:lnTo>
                    <a:pt x="0" y="12"/>
                  </a:lnTo>
                  <a:lnTo>
                    <a:pt x="134" y="65"/>
                  </a:lnTo>
                  <a:lnTo>
                    <a:pt x="4" y="0"/>
                  </a:lnTo>
                  <a:close/>
                </a:path>
              </a:pathLst>
            </a:custGeom>
            <a:solidFill>
              <a:srgbClr val="000000"/>
            </a:solidFill>
            <a:ln w="9525">
              <a:noFill/>
              <a:round/>
              <a:headEnd/>
              <a:tailEnd/>
            </a:ln>
          </p:spPr>
          <p:txBody>
            <a:bodyPr/>
            <a:lstStyle/>
            <a:p>
              <a:endParaRPr lang="en-US"/>
            </a:p>
          </p:txBody>
        </p:sp>
        <p:sp>
          <p:nvSpPr>
            <p:cNvPr id="598" name="Freeform 596">
              <a:extLst>
                <a:ext uri="{FF2B5EF4-FFF2-40B4-BE49-F238E27FC236}">
                  <a16:creationId xmlns:a16="http://schemas.microsoft.com/office/drawing/2014/main" id="{27A0EE32-78E5-4B69-8769-934698C41E14}"/>
                </a:ext>
              </a:extLst>
            </p:cNvPr>
            <p:cNvSpPr>
              <a:spLocks/>
            </p:cNvSpPr>
            <p:nvPr/>
          </p:nvSpPr>
          <p:spPr bwMode="auto">
            <a:xfrm>
              <a:off x="450" y="3841"/>
              <a:ext cx="22" cy="13"/>
            </a:xfrm>
            <a:custGeom>
              <a:avLst/>
              <a:gdLst>
                <a:gd name="T0" fmla="*/ 4 w 134"/>
                <a:gd name="T1" fmla="*/ 0 h 65"/>
                <a:gd name="T2" fmla="*/ 0 w 134"/>
                <a:gd name="T3" fmla="*/ 12 h 65"/>
                <a:gd name="T4" fmla="*/ 134 w 134"/>
                <a:gd name="T5" fmla="*/ 65 h 65"/>
                <a:gd name="T6" fmla="*/ 4 w 134"/>
                <a:gd name="T7" fmla="*/ 0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4" y="0"/>
                  </a:moveTo>
                  <a:lnTo>
                    <a:pt x="0" y="12"/>
                  </a:lnTo>
                  <a:lnTo>
                    <a:pt x="134" y="65"/>
                  </a:lnTo>
                  <a:lnTo>
                    <a:pt x="4" y="0"/>
                  </a:lnTo>
                </a:path>
              </a:pathLst>
            </a:custGeom>
            <a:noFill/>
            <a:ln w="0">
              <a:solidFill>
                <a:srgbClr val="000000"/>
              </a:solidFill>
              <a:prstDash val="solid"/>
              <a:round/>
              <a:headEnd/>
              <a:tailEnd/>
            </a:ln>
          </p:spPr>
          <p:txBody>
            <a:bodyPr/>
            <a:lstStyle/>
            <a:p>
              <a:endParaRPr lang="en-US"/>
            </a:p>
          </p:txBody>
        </p:sp>
        <p:sp>
          <p:nvSpPr>
            <p:cNvPr id="599" name="Freeform 597">
              <a:extLst>
                <a:ext uri="{FF2B5EF4-FFF2-40B4-BE49-F238E27FC236}">
                  <a16:creationId xmlns:a16="http://schemas.microsoft.com/office/drawing/2014/main" id="{86432026-5871-4C24-AEA3-B9F9F7D7A6CD}"/>
                </a:ext>
              </a:extLst>
            </p:cNvPr>
            <p:cNvSpPr>
              <a:spLocks/>
            </p:cNvSpPr>
            <p:nvPr/>
          </p:nvSpPr>
          <p:spPr bwMode="auto">
            <a:xfrm>
              <a:off x="449" y="3844"/>
              <a:ext cx="23" cy="10"/>
            </a:xfrm>
            <a:custGeom>
              <a:avLst/>
              <a:gdLst>
                <a:gd name="T0" fmla="*/ 4 w 138"/>
                <a:gd name="T1" fmla="*/ 0 h 53"/>
                <a:gd name="T2" fmla="*/ 0 w 138"/>
                <a:gd name="T3" fmla="*/ 13 h 53"/>
                <a:gd name="T4" fmla="*/ 138 w 138"/>
                <a:gd name="T5" fmla="*/ 53 h 53"/>
                <a:gd name="T6" fmla="*/ 4 w 138"/>
                <a:gd name="T7" fmla="*/ 0 h 53"/>
                <a:gd name="T8" fmla="*/ 0 60000 65536"/>
                <a:gd name="T9" fmla="*/ 0 60000 65536"/>
                <a:gd name="T10" fmla="*/ 0 60000 65536"/>
                <a:gd name="T11" fmla="*/ 0 60000 65536"/>
                <a:gd name="T12" fmla="*/ 0 w 138"/>
                <a:gd name="T13" fmla="*/ 0 h 53"/>
                <a:gd name="T14" fmla="*/ 138 w 138"/>
                <a:gd name="T15" fmla="*/ 53 h 53"/>
              </a:gdLst>
              <a:ahLst/>
              <a:cxnLst>
                <a:cxn ang="T8">
                  <a:pos x="T0" y="T1"/>
                </a:cxn>
                <a:cxn ang="T9">
                  <a:pos x="T2" y="T3"/>
                </a:cxn>
                <a:cxn ang="T10">
                  <a:pos x="T4" y="T5"/>
                </a:cxn>
                <a:cxn ang="T11">
                  <a:pos x="T6" y="T7"/>
                </a:cxn>
              </a:cxnLst>
              <a:rect l="T12" t="T13" r="T14" b="T15"/>
              <a:pathLst>
                <a:path w="138" h="53">
                  <a:moveTo>
                    <a:pt x="4" y="0"/>
                  </a:moveTo>
                  <a:lnTo>
                    <a:pt x="0" y="13"/>
                  </a:lnTo>
                  <a:lnTo>
                    <a:pt x="138" y="53"/>
                  </a:lnTo>
                  <a:lnTo>
                    <a:pt x="4" y="0"/>
                  </a:lnTo>
                  <a:close/>
                </a:path>
              </a:pathLst>
            </a:custGeom>
            <a:solidFill>
              <a:srgbClr val="000000"/>
            </a:solidFill>
            <a:ln w="9525">
              <a:noFill/>
              <a:round/>
              <a:headEnd/>
              <a:tailEnd/>
            </a:ln>
          </p:spPr>
          <p:txBody>
            <a:bodyPr/>
            <a:lstStyle/>
            <a:p>
              <a:endParaRPr lang="en-US"/>
            </a:p>
          </p:txBody>
        </p:sp>
        <p:sp>
          <p:nvSpPr>
            <p:cNvPr id="600" name="Freeform 598">
              <a:extLst>
                <a:ext uri="{FF2B5EF4-FFF2-40B4-BE49-F238E27FC236}">
                  <a16:creationId xmlns:a16="http://schemas.microsoft.com/office/drawing/2014/main" id="{D69A749C-C2AD-4A67-B4D2-DAF2322E0BBC}"/>
                </a:ext>
              </a:extLst>
            </p:cNvPr>
            <p:cNvSpPr>
              <a:spLocks/>
            </p:cNvSpPr>
            <p:nvPr/>
          </p:nvSpPr>
          <p:spPr bwMode="auto">
            <a:xfrm>
              <a:off x="449" y="3844"/>
              <a:ext cx="23" cy="10"/>
            </a:xfrm>
            <a:custGeom>
              <a:avLst/>
              <a:gdLst>
                <a:gd name="T0" fmla="*/ 4 w 138"/>
                <a:gd name="T1" fmla="*/ 0 h 53"/>
                <a:gd name="T2" fmla="*/ 0 w 138"/>
                <a:gd name="T3" fmla="*/ 13 h 53"/>
                <a:gd name="T4" fmla="*/ 138 w 138"/>
                <a:gd name="T5" fmla="*/ 53 h 53"/>
                <a:gd name="T6" fmla="*/ 4 w 138"/>
                <a:gd name="T7" fmla="*/ 0 h 53"/>
                <a:gd name="T8" fmla="*/ 0 60000 65536"/>
                <a:gd name="T9" fmla="*/ 0 60000 65536"/>
                <a:gd name="T10" fmla="*/ 0 60000 65536"/>
                <a:gd name="T11" fmla="*/ 0 60000 65536"/>
                <a:gd name="T12" fmla="*/ 0 w 138"/>
                <a:gd name="T13" fmla="*/ 0 h 53"/>
                <a:gd name="T14" fmla="*/ 138 w 138"/>
                <a:gd name="T15" fmla="*/ 53 h 53"/>
              </a:gdLst>
              <a:ahLst/>
              <a:cxnLst>
                <a:cxn ang="T8">
                  <a:pos x="T0" y="T1"/>
                </a:cxn>
                <a:cxn ang="T9">
                  <a:pos x="T2" y="T3"/>
                </a:cxn>
                <a:cxn ang="T10">
                  <a:pos x="T4" y="T5"/>
                </a:cxn>
                <a:cxn ang="T11">
                  <a:pos x="T6" y="T7"/>
                </a:cxn>
              </a:cxnLst>
              <a:rect l="T12" t="T13" r="T14" b="T15"/>
              <a:pathLst>
                <a:path w="138" h="53">
                  <a:moveTo>
                    <a:pt x="4" y="0"/>
                  </a:moveTo>
                  <a:lnTo>
                    <a:pt x="0" y="13"/>
                  </a:lnTo>
                  <a:lnTo>
                    <a:pt x="138" y="53"/>
                  </a:lnTo>
                  <a:lnTo>
                    <a:pt x="4" y="0"/>
                  </a:lnTo>
                </a:path>
              </a:pathLst>
            </a:custGeom>
            <a:noFill/>
            <a:ln w="0">
              <a:solidFill>
                <a:srgbClr val="000000"/>
              </a:solidFill>
              <a:prstDash val="solid"/>
              <a:round/>
              <a:headEnd/>
              <a:tailEnd/>
            </a:ln>
          </p:spPr>
          <p:txBody>
            <a:bodyPr/>
            <a:lstStyle/>
            <a:p>
              <a:endParaRPr lang="en-US"/>
            </a:p>
          </p:txBody>
        </p:sp>
        <p:sp>
          <p:nvSpPr>
            <p:cNvPr id="601" name="Freeform 599">
              <a:extLst>
                <a:ext uri="{FF2B5EF4-FFF2-40B4-BE49-F238E27FC236}">
                  <a16:creationId xmlns:a16="http://schemas.microsoft.com/office/drawing/2014/main" id="{023F2AA5-98A3-4273-92B7-AB7000CFCF8C}"/>
                </a:ext>
              </a:extLst>
            </p:cNvPr>
            <p:cNvSpPr>
              <a:spLocks/>
            </p:cNvSpPr>
            <p:nvPr/>
          </p:nvSpPr>
          <p:spPr bwMode="auto">
            <a:xfrm>
              <a:off x="449" y="3846"/>
              <a:ext cx="23" cy="8"/>
            </a:xfrm>
            <a:custGeom>
              <a:avLst/>
              <a:gdLst>
                <a:gd name="T0" fmla="*/ 2 w 140"/>
                <a:gd name="T1" fmla="*/ 0 h 40"/>
                <a:gd name="T2" fmla="*/ 0 w 140"/>
                <a:gd name="T3" fmla="*/ 13 h 40"/>
                <a:gd name="T4" fmla="*/ 140 w 140"/>
                <a:gd name="T5" fmla="*/ 40 h 40"/>
                <a:gd name="T6" fmla="*/ 2 w 140"/>
                <a:gd name="T7" fmla="*/ 0 h 40"/>
                <a:gd name="T8" fmla="*/ 0 60000 65536"/>
                <a:gd name="T9" fmla="*/ 0 60000 65536"/>
                <a:gd name="T10" fmla="*/ 0 60000 65536"/>
                <a:gd name="T11" fmla="*/ 0 60000 65536"/>
                <a:gd name="T12" fmla="*/ 0 w 140"/>
                <a:gd name="T13" fmla="*/ 0 h 40"/>
                <a:gd name="T14" fmla="*/ 140 w 140"/>
                <a:gd name="T15" fmla="*/ 40 h 40"/>
              </a:gdLst>
              <a:ahLst/>
              <a:cxnLst>
                <a:cxn ang="T8">
                  <a:pos x="T0" y="T1"/>
                </a:cxn>
                <a:cxn ang="T9">
                  <a:pos x="T2" y="T3"/>
                </a:cxn>
                <a:cxn ang="T10">
                  <a:pos x="T4" y="T5"/>
                </a:cxn>
                <a:cxn ang="T11">
                  <a:pos x="T6" y="T7"/>
                </a:cxn>
              </a:cxnLst>
              <a:rect l="T12" t="T13" r="T14" b="T15"/>
              <a:pathLst>
                <a:path w="140" h="40">
                  <a:moveTo>
                    <a:pt x="2" y="0"/>
                  </a:moveTo>
                  <a:lnTo>
                    <a:pt x="0" y="13"/>
                  </a:lnTo>
                  <a:lnTo>
                    <a:pt x="140" y="40"/>
                  </a:lnTo>
                  <a:lnTo>
                    <a:pt x="2" y="0"/>
                  </a:lnTo>
                  <a:close/>
                </a:path>
              </a:pathLst>
            </a:custGeom>
            <a:solidFill>
              <a:srgbClr val="000000"/>
            </a:solidFill>
            <a:ln w="9525">
              <a:noFill/>
              <a:round/>
              <a:headEnd/>
              <a:tailEnd/>
            </a:ln>
          </p:spPr>
          <p:txBody>
            <a:bodyPr/>
            <a:lstStyle/>
            <a:p>
              <a:endParaRPr lang="en-US"/>
            </a:p>
          </p:txBody>
        </p:sp>
        <p:sp>
          <p:nvSpPr>
            <p:cNvPr id="602" name="Freeform 600">
              <a:extLst>
                <a:ext uri="{FF2B5EF4-FFF2-40B4-BE49-F238E27FC236}">
                  <a16:creationId xmlns:a16="http://schemas.microsoft.com/office/drawing/2014/main" id="{06F67222-DFE2-48F9-803D-BBF55A04E04B}"/>
                </a:ext>
              </a:extLst>
            </p:cNvPr>
            <p:cNvSpPr>
              <a:spLocks/>
            </p:cNvSpPr>
            <p:nvPr/>
          </p:nvSpPr>
          <p:spPr bwMode="auto">
            <a:xfrm>
              <a:off x="449" y="3846"/>
              <a:ext cx="23" cy="8"/>
            </a:xfrm>
            <a:custGeom>
              <a:avLst/>
              <a:gdLst>
                <a:gd name="T0" fmla="*/ 2 w 140"/>
                <a:gd name="T1" fmla="*/ 0 h 40"/>
                <a:gd name="T2" fmla="*/ 0 w 140"/>
                <a:gd name="T3" fmla="*/ 13 h 40"/>
                <a:gd name="T4" fmla="*/ 140 w 140"/>
                <a:gd name="T5" fmla="*/ 40 h 40"/>
                <a:gd name="T6" fmla="*/ 2 w 140"/>
                <a:gd name="T7" fmla="*/ 0 h 40"/>
                <a:gd name="T8" fmla="*/ 0 60000 65536"/>
                <a:gd name="T9" fmla="*/ 0 60000 65536"/>
                <a:gd name="T10" fmla="*/ 0 60000 65536"/>
                <a:gd name="T11" fmla="*/ 0 60000 65536"/>
                <a:gd name="T12" fmla="*/ 0 w 140"/>
                <a:gd name="T13" fmla="*/ 0 h 40"/>
                <a:gd name="T14" fmla="*/ 140 w 140"/>
                <a:gd name="T15" fmla="*/ 40 h 40"/>
              </a:gdLst>
              <a:ahLst/>
              <a:cxnLst>
                <a:cxn ang="T8">
                  <a:pos x="T0" y="T1"/>
                </a:cxn>
                <a:cxn ang="T9">
                  <a:pos x="T2" y="T3"/>
                </a:cxn>
                <a:cxn ang="T10">
                  <a:pos x="T4" y="T5"/>
                </a:cxn>
                <a:cxn ang="T11">
                  <a:pos x="T6" y="T7"/>
                </a:cxn>
              </a:cxnLst>
              <a:rect l="T12" t="T13" r="T14" b="T15"/>
              <a:pathLst>
                <a:path w="140" h="40">
                  <a:moveTo>
                    <a:pt x="2" y="0"/>
                  </a:moveTo>
                  <a:lnTo>
                    <a:pt x="0" y="13"/>
                  </a:lnTo>
                  <a:lnTo>
                    <a:pt x="140" y="40"/>
                  </a:lnTo>
                  <a:lnTo>
                    <a:pt x="2" y="0"/>
                  </a:lnTo>
                </a:path>
              </a:pathLst>
            </a:custGeom>
            <a:noFill/>
            <a:ln w="0">
              <a:solidFill>
                <a:srgbClr val="000000"/>
              </a:solidFill>
              <a:prstDash val="solid"/>
              <a:round/>
              <a:headEnd/>
              <a:tailEnd/>
            </a:ln>
          </p:spPr>
          <p:txBody>
            <a:bodyPr/>
            <a:lstStyle/>
            <a:p>
              <a:endParaRPr lang="en-US"/>
            </a:p>
          </p:txBody>
        </p:sp>
        <p:sp>
          <p:nvSpPr>
            <p:cNvPr id="603" name="Freeform 601">
              <a:extLst>
                <a:ext uri="{FF2B5EF4-FFF2-40B4-BE49-F238E27FC236}">
                  <a16:creationId xmlns:a16="http://schemas.microsoft.com/office/drawing/2014/main" id="{650A113F-6A34-4157-BF4B-CF71072E54F4}"/>
                </a:ext>
              </a:extLst>
            </p:cNvPr>
            <p:cNvSpPr>
              <a:spLocks/>
            </p:cNvSpPr>
            <p:nvPr/>
          </p:nvSpPr>
          <p:spPr bwMode="auto">
            <a:xfrm>
              <a:off x="449" y="3849"/>
              <a:ext cx="23" cy="5"/>
            </a:xfrm>
            <a:custGeom>
              <a:avLst/>
              <a:gdLst>
                <a:gd name="T0" fmla="*/ 2 w 142"/>
                <a:gd name="T1" fmla="*/ 0 h 27"/>
                <a:gd name="T2" fmla="*/ 0 w 142"/>
                <a:gd name="T3" fmla="*/ 13 h 27"/>
                <a:gd name="T4" fmla="*/ 142 w 142"/>
                <a:gd name="T5" fmla="*/ 27 h 27"/>
                <a:gd name="T6" fmla="*/ 2 w 142"/>
                <a:gd name="T7" fmla="*/ 0 h 27"/>
                <a:gd name="T8" fmla="*/ 0 60000 65536"/>
                <a:gd name="T9" fmla="*/ 0 60000 65536"/>
                <a:gd name="T10" fmla="*/ 0 60000 65536"/>
                <a:gd name="T11" fmla="*/ 0 60000 65536"/>
                <a:gd name="T12" fmla="*/ 0 w 142"/>
                <a:gd name="T13" fmla="*/ 0 h 27"/>
                <a:gd name="T14" fmla="*/ 142 w 142"/>
                <a:gd name="T15" fmla="*/ 27 h 27"/>
              </a:gdLst>
              <a:ahLst/>
              <a:cxnLst>
                <a:cxn ang="T8">
                  <a:pos x="T0" y="T1"/>
                </a:cxn>
                <a:cxn ang="T9">
                  <a:pos x="T2" y="T3"/>
                </a:cxn>
                <a:cxn ang="T10">
                  <a:pos x="T4" y="T5"/>
                </a:cxn>
                <a:cxn ang="T11">
                  <a:pos x="T6" y="T7"/>
                </a:cxn>
              </a:cxnLst>
              <a:rect l="T12" t="T13" r="T14" b="T15"/>
              <a:pathLst>
                <a:path w="142" h="27">
                  <a:moveTo>
                    <a:pt x="2" y="0"/>
                  </a:moveTo>
                  <a:lnTo>
                    <a:pt x="0" y="13"/>
                  </a:lnTo>
                  <a:lnTo>
                    <a:pt x="142" y="27"/>
                  </a:lnTo>
                  <a:lnTo>
                    <a:pt x="2" y="0"/>
                  </a:lnTo>
                  <a:close/>
                </a:path>
              </a:pathLst>
            </a:custGeom>
            <a:solidFill>
              <a:srgbClr val="000000"/>
            </a:solidFill>
            <a:ln w="9525">
              <a:noFill/>
              <a:round/>
              <a:headEnd/>
              <a:tailEnd/>
            </a:ln>
          </p:spPr>
          <p:txBody>
            <a:bodyPr/>
            <a:lstStyle/>
            <a:p>
              <a:endParaRPr lang="en-US"/>
            </a:p>
          </p:txBody>
        </p:sp>
        <p:sp>
          <p:nvSpPr>
            <p:cNvPr id="604" name="Freeform 602">
              <a:extLst>
                <a:ext uri="{FF2B5EF4-FFF2-40B4-BE49-F238E27FC236}">
                  <a16:creationId xmlns:a16="http://schemas.microsoft.com/office/drawing/2014/main" id="{4EED4646-CE1A-46A0-B874-01A0AE0CB4C6}"/>
                </a:ext>
              </a:extLst>
            </p:cNvPr>
            <p:cNvSpPr>
              <a:spLocks/>
            </p:cNvSpPr>
            <p:nvPr/>
          </p:nvSpPr>
          <p:spPr bwMode="auto">
            <a:xfrm>
              <a:off x="449" y="3849"/>
              <a:ext cx="23" cy="5"/>
            </a:xfrm>
            <a:custGeom>
              <a:avLst/>
              <a:gdLst>
                <a:gd name="T0" fmla="*/ 2 w 142"/>
                <a:gd name="T1" fmla="*/ 0 h 27"/>
                <a:gd name="T2" fmla="*/ 0 w 142"/>
                <a:gd name="T3" fmla="*/ 13 h 27"/>
                <a:gd name="T4" fmla="*/ 142 w 142"/>
                <a:gd name="T5" fmla="*/ 27 h 27"/>
                <a:gd name="T6" fmla="*/ 2 w 142"/>
                <a:gd name="T7" fmla="*/ 0 h 27"/>
                <a:gd name="T8" fmla="*/ 0 60000 65536"/>
                <a:gd name="T9" fmla="*/ 0 60000 65536"/>
                <a:gd name="T10" fmla="*/ 0 60000 65536"/>
                <a:gd name="T11" fmla="*/ 0 60000 65536"/>
                <a:gd name="T12" fmla="*/ 0 w 142"/>
                <a:gd name="T13" fmla="*/ 0 h 27"/>
                <a:gd name="T14" fmla="*/ 142 w 142"/>
                <a:gd name="T15" fmla="*/ 27 h 27"/>
              </a:gdLst>
              <a:ahLst/>
              <a:cxnLst>
                <a:cxn ang="T8">
                  <a:pos x="T0" y="T1"/>
                </a:cxn>
                <a:cxn ang="T9">
                  <a:pos x="T2" y="T3"/>
                </a:cxn>
                <a:cxn ang="T10">
                  <a:pos x="T4" y="T5"/>
                </a:cxn>
                <a:cxn ang="T11">
                  <a:pos x="T6" y="T7"/>
                </a:cxn>
              </a:cxnLst>
              <a:rect l="T12" t="T13" r="T14" b="T15"/>
              <a:pathLst>
                <a:path w="142" h="27">
                  <a:moveTo>
                    <a:pt x="2" y="0"/>
                  </a:moveTo>
                  <a:lnTo>
                    <a:pt x="0" y="13"/>
                  </a:lnTo>
                  <a:lnTo>
                    <a:pt x="142" y="27"/>
                  </a:lnTo>
                  <a:lnTo>
                    <a:pt x="2" y="0"/>
                  </a:lnTo>
                </a:path>
              </a:pathLst>
            </a:custGeom>
            <a:noFill/>
            <a:ln w="0">
              <a:solidFill>
                <a:srgbClr val="000000"/>
              </a:solidFill>
              <a:prstDash val="solid"/>
              <a:round/>
              <a:headEnd/>
              <a:tailEnd/>
            </a:ln>
          </p:spPr>
          <p:txBody>
            <a:bodyPr/>
            <a:lstStyle/>
            <a:p>
              <a:endParaRPr lang="en-US"/>
            </a:p>
          </p:txBody>
        </p:sp>
        <p:sp>
          <p:nvSpPr>
            <p:cNvPr id="605" name="Freeform 603">
              <a:extLst>
                <a:ext uri="{FF2B5EF4-FFF2-40B4-BE49-F238E27FC236}">
                  <a16:creationId xmlns:a16="http://schemas.microsoft.com/office/drawing/2014/main" id="{AA9AD320-E889-4050-9C95-07F9949DD378}"/>
                </a:ext>
              </a:extLst>
            </p:cNvPr>
            <p:cNvSpPr>
              <a:spLocks/>
            </p:cNvSpPr>
            <p:nvPr/>
          </p:nvSpPr>
          <p:spPr bwMode="auto">
            <a:xfrm>
              <a:off x="448" y="3851"/>
              <a:ext cx="24" cy="3"/>
            </a:xfrm>
            <a:custGeom>
              <a:avLst/>
              <a:gdLst>
                <a:gd name="T0" fmla="*/ 1 w 143"/>
                <a:gd name="T1" fmla="*/ 0 h 14"/>
                <a:gd name="T2" fmla="*/ 0 w 143"/>
                <a:gd name="T3" fmla="*/ 14 h 14"/>
                <a:gd name="T4" fmla="*/ 143 w 143"/>
                <a:gd name="T5" fmla="*/ 14 h 14"/>
                <a:gd name="T6" fmla="*/ 1 w 143"/>
                <a:gd name="T7" fmla="*/ 0 h 14"/>
                <a:gd name="T8" fmla="*/ 0 60000 65536"/>
                <a:gd name="T9" fmla="*/ 0 60000 65536"/>
                <a:gd name="T10" fmla="*/ 0 60000 65536"/>
                <a:gd name="T11" fmla="*/ 0 60000 65536"/>
                <a:gd name="T12" fmla="*/ 0 w 143"/>
                <a:gd name="T13" fmla="*/ 0 h 14"/>
                <a:gd name="T14" fmla="*/ 143 w 143"/>
                <a:gd name="T15" fmla="*/ 14 h 14"/>
              </a:gdLst>
              <a:ahLst/>
              <a:cxnLst>
                <a:cxn ang="T8">
                  <a:pos x="T0" y="T1"/>
                </a:cxn>
                <a:cxn ang="T9">
                  <a:pos x="T2" y="T3"/>
                </a:cxn>
                <a:cxn ang="T10">
                  <a:pos x="T4" y="T5"/>
                </a:cxn>
                <a:cxn ang="T11">
                  <a:pos x="T6" y="T7"/>
                </a:cxn>
              </a:cxnLst>
              <a:rect l="T12" t="T13" r="T14" b="T15"/>
              <a:pathLst>
                <a:path w="143" h="14">
                  <a:moveTo>
                    <a:pt x="1" y="0"/>
                  </a:moveTo>
                  <a:lnTo>
                    <a:pt x="0" y="14"/>
                  </a:lnTo>
                  <a:lnTo>
                    <a:pt x="143" y="14"/>
                  </a:lnTo>
                  <a:lnTo>
                    <a:pt x="1" y="0"/>
                  </a:lnTo>
                  <a:close/>
                </a:path>
              </a:pathLst>
            </a:custGeom>
            <a:solidFill>
              <a:srgbClr val="000000"/>
            </a:solidFill>
            <a:ln w="9525">
              <a:noFill/>
              <a:round/>
              <a:headEnd/>
              <a:tailEnd/>
            </a:ln>
          </p:spPr>
          <p:txBody>
            <a:bodyPr/>
            <a:lstStyle/>
            <a:p>
              <a:endParaRPr lang="en-US"/>
            </a:p>
          </p:txBody>
        </p:sp>
        <p:sp>
          <p:nvSpPr>
            <p:cNvPr id="606" name="Freeform 604">
              <a:extLst>
                <a:ext uri="{FF2B5EF4-FFF2-40B4-BE49-F238E27FC236}">
                  <a16:creationId xmlns:a16="http://schemas.microsoft.com/office/drawing/2014/main" id="{39008D2E-4151-4972-8F89-2D1C8283053C}"/>
                </a:ext>
              </a:extLst>
            </p:cNvPr>
            <p:cNvSpPr>
              <a:spLocks/>
            </p:cNvSpPr>
            <p:nvPr/>
          </p:nvSpPr>
          <p:spPr bwMode="auto">
            <a:xfrm>
              <a:off x="448" y="3851"/>
              <a:ext cx="24" cy="3"/>
            </a:xfrm>
            <a:custGeom>
              <a:avLst/>
              <a:gdLst>
                <a:gd name="T0" fmla="*/ 1 w 143"/>
                <a:gd name="T1" fmla="*/ 0 h 14"/>
                <a:gd name="T2" fmla="*/ 0 w 143"/>
                <a:gd name="T3" fmla="*/ 14 h 14"/>
                <a:gd name="T4" fmla="*/ 143 w 143"/>
                <a:gd name="T5" fmla="*/ 14 h 14"/>
                <a:gd name="T6" fmla="*/ 1 w 143"/>
                <a:gd name="T7" fmla="*/ 0 h 14"/>
                <a:gd name="T8" fmla="*/ 0 60000 65536"/>
                <a:gd name="T9" fmla="*/ 0 60000 65536"/>
                <a:gd name="T10" fmla="*/ 0 60000 65536"/>
                <a:gd name="T11" fmla="*/ 0 60000 65536"/>
                <a:gd name="T12" fmla="*/ 0 w 143"/>
                <a:gd name="T13" fmla="*/ 0 h 14"/>
                <a:gd name="T14" fmla="*/ 143 w 143"/>
                <a:gd name="T15" fmla="*/ 14 h 14"/>
              </a:gdLst>
              <a:ahLst/>
              <a:cxnLst>
                <a:cxn ang="T8">
                  <a:pos x="T0" y="T1"/>
                </a:cxn>
                <a:cxn ang="T9">
                  <a:pos x="T2" y="T3"/>
                </a:cxn>
                <a:cxn ang="T10">
                  <a:pos x="T4" y="T5"/>
                </a:cxn>
                <a:cxn ang="T11">
                  <a:pos x="T6" y="T7"/>
                </a:cxn>
              </a:cxnLst>
              <a:rect l="T12" t="T13" r="T14" b="T15"/>
              <a:pathLst>
                <a:path w="143" h="14">
                  <a:moveTo>
                    <a:pt x="1" y="0"/>
                  </a:moveTo>
                  <a:lnTo>
                    <a:pt x="0" y="14"/>
                  </a:lnTo>
                  <a:lnTo>
                    <a:pt x="143" y="14"/>
                  </a:lnTo>
                  <a:lnTo>
                    <a:pt x="1" y="0"/>
                  </a:lnTo>
                </a:path>
              </a:pathLst>
            </a:custGeom>
            <a:noFill/>
            <a:ln w="0">
              <a:solidFill>
                <a:srgbClr val="000000"/>
              </a:solidFill>
              <a:prstDash val="solid"/>
              <a:round/>
              <a:headEnd/>
              <a:tailEnd/>
            </a:ln>
          </p:spPr>
          <p:txBody>
            <a:bodyPr/>
            <a:lstStyle/>
            <a:p>
              <a:endParaRPr lang="en-US"/>
            </a:p>
          </p:txBody>
        </p:sp>
        <p:sp>
          <p:nvSpPr>
            <p:cNvPr id="607" name="Freeform 605">
              <a:extLst>
                <a:ext uri="{FF2B5EF4-FFF2-40B4-BE49-F238E27FC236}">
                  <a16:creationId xmlns:a16="http://schemas.microsoft.com/office/drawing/2014/main" id="{771EDE35-CD7C-4D2E-A15A-3F7FC8242A6A}"/>
                </a:ext>
              </a:extLst>
            </p:cNvPr>
            <p:cNvSpPr>
              <a:spLocks/>
            </p:cNvSpPr>
            <p:nvPr/>
          </p:nvSpPr>
          <p:spPr bwMode="auto">
            <a:xfrm>
              <a:off x="448" y="3854"/>
              <a:ext cx="24" cy="3"/>
            </a:xfrm>
            <a:custGeom>
              <a:avLst/>
              <a:gdLst>
                <a:gd name="T0" fmla="*/ 0 w 143"/>
                <a:gd name="T1" fmla="*/ 0 h 13"/>
                <a:gd name="T2" fmla="*/ 1 w 143"/>
                <a:gd name="T3" fmla="*/ 13 h 13"/>
                <a:gd name="T4" fmla="*/ 143 w 143"/>
                <a:gd name="T5" fmla="*/ 0 h 13"/>
                <a:gd name="T6" fmla="*/ 0 w 143"/>
                <a:gd name="T7" fmla="*/ 0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0" y="0"/>
                  </a:moveTo>
                  <a:lnTo>
                    <a:pt x="1" y="13"/>
                  </a:lnTo>
                  <a:lnTo>
                    <a:pt x="143" y="0"/>
                  </a:lnTo>
                  <a:lnTo>
                    <a:pt x="0" y="0"/>
                  </a:lnTo>
                  <a:close/>
                </a:path>
              </a:pathLst>
            </a:custGeom>
            <a:solidFill>
              <a:srgbClr val="000000"/>
            </a:solidFill>
            <a:ln w="9525">
              <a:noFill/>
              <a:round/>
              <a:headEnd/>
              <a:tailEnd/>
            </a:ln>
          </p:spPr>
          <p:txBody>
            <a:bodyPr/>
            <a:lstStyle/>
            <a:p>
              <a:endParaRPr lang="en-US"/>
            </a:p>
          </p:txBody>
        </p:sp>
        <p:sp>
          <p:nvSpPr>
            <p:cNvPr id="608" name="Freeform 606">
              <a:extLst>
                <a:ext uri="{FF2B5EF4-FFF2-40B4-BE49-F238E27FC236}">
                  <a16:creationId xmlns:a16="http://schemas.microsoft.com/office/drawing/2014/main" id="{1D14D3EE-FB7C-4D3C-A7C5-B66038800427}"/>
                </a:ext>
              </a:extLst>
            </p:cNvPr>
            <p:cNvSpPr>
              <a:spLocks/>
            </p:cNvSpPr>
            <p:nvPr/>
          </p:nvSpPr>
          <p:spPr bwMode="auto">
            <a:xfrm>
              <a:off x="448" y="3854"/>
              <a:ext cx="24" cy="3"/>
            </a:xfrm>
            <a:custGeom>
              <a:avLst/>
              <a:gdLst>
                <a:gd name="T0" fmla="*/ 0 w 143"/>
                <a:gd name="T1" fmla="*/ 0 h 13"/>
                <a:gd name="T2" fmla="*/ 1 w 143"/>
                <a:gd name="T3" fmla="*/ 13 h 13"/>
                <a:gd name="T4" fmla="*/ 143 w 143"/>
                <a:gd name="T5" fmla="*/ 0 h 13"/>
                <a:gd name="T6" fmla="*/ 0 w 143"/>
                <a:gd name="T7" fmla="*/ 0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0" y="0"/>
                  </a:moveTo>
                  <a:lnTo>
                    <a:pt x="1" y="13"/>
                  </a:lnTo>
                  <a:lnTo>
                    <a:pt x="143" y="0"/>
                  </a:lnTo>
                  <a:lnTo>
                    <a:pt x="0" y="0"/>
                  </a:lnTo>
                </a:path>
              </a:pathLst>
            </a:custGeom>
            <a:noFill/>
            <a:ln w="0">
              <a:solidFill>
                <a:srgbClr val="000000"/>
              </a:solidFill>
              <a:prstDash val="solid"/>
              <a:round/>
              <a:headEnd/>
              <a:tailEnd/>
            </a:ln>
          </p:spPr>
          <p:txBody>
            <a:bodyPr/>
            <a:lstStyle/>
            <a:p>
              <a:endParaRPr lang="en-US"/>
            </a:p>
          </p:txBody>
        </p:sp>
        <p:sp>
          <p:nvSpPr>
            <p:cNvPr id="609" name="Freeform 607">
              <a:extLst>
                <a:ext uri="{FF2B5EF4-FFF2-40B4-BE49-F238E27FC236}">
                  <a16:creationId xmlns:a16="http://schemas.microsoft.com/office/drawing/2014/main" id="{650D9315-548C-4292-9E5E-DE4BEC2A948C}"/>
                </a:ext>
              </a:extLst>
            </p:cNvPr>
            <p:cNvSpPr>
              <a:spLocks/>
            </p:cNvSpPr>
            <p:nvPr/>
          </p:nvSpPr>
          <p:spPr bwMode="auto">
            <a:xfrm>
              <a:off x="449" y="3854"/>
              <a:ext cx="23" cy="5"/>
            </a:xfrm>
            <a:custGeom>
              <a:avLst/>
              <a:gdLst>
                <a:gd name="T0" fmla="*/ 0 w 142"/>
                <a:gd name="T1" fmla="*/ 13 h 26"/>
                <a:gd name="T2" fmla="*/ 2 w 142"/>
                <a:gd name="T3" fmla="*/ 26 h 26"/>
                <a:gd name="T4" fmla="*/ 142 w 142"/>
                <a:gd name="T5" fmla="*/ 0 h 26"/>
                <a:gd name="T6" fmla="*/ 0 w 142"/>
                <a:gd name="T7" fmla="*/ 13 h 26"/>
                <a:gd name="T8" fmla="*/ 0 60000 65536"/>
                <a:gd name="T9" fmla="*/ 0 60000 65536"/>
                <a:gd name="T10" fmla="*/ 0 60000 65536"/>
                <a:gd name="T11" fmla="*/ 0 60000 65536"/>
                <a:gd name="T12" fmla="*/ 0 w 142"/>
                <a:gd name="T13" fmla="*/ 0 h 26"/>
                <a:gd name="T14" fmla="*/ 142 w 142"/>
                <a:gd name="T15" fmla="*/ 26 h 26"/>
              </a:gdLst>
              <a:ahLst/>
              <a:cxnLst>
                <a:cxn ang="T8">
                  <a:pos x="T0" y="T1"/>
                </a:cxn>
                <a:cxn ang="T9">
                  <a:pos x="T2" y="T3"/>
                </a:cxn>
                <a:cxn ang="T10">
                  <a:pos x="T4" y="T5"/>
                </a:cxn>
                <a:cxn ang="T11">
                  <a:pos x="T6" y="T7"/>
                </a:cxn>
              </a:cxnLst>
              <a:rect l="T12" t="T13" r="T14" b="T15"/>
              <a:pathLst>
                <a:path w="142" h="26">
                  <a:moveTo>
                    <a:pt x="0" y="13"/>
                  </a:moveTo>
                  <a:lnTo>
                    <a:pt x="2" y="26"/>
                  </a:lnTo>
                  <a:lnTo>
                    <a:pt x="142" y="0"/>
                  </a:lnTo>
                  <a:lnTo>
                    <a:pt x="0" y="13"/>
                  </a:lnTo>
                  <a:close/>
                </a:path>
              </a:pathLst>
            </a:custGeom>
            <a:solidFill>
              <a:srgbClr val="000000"/>
            </a:solidFill>
            <a:ln w="9525">
              <a:noFill/>
              <a:round/>
              <a:headEnd/>
              <a:tailEnd/>
            </a:ln>
          </p:spPr>
          <p:txBody>
            <a:bodyPr/>
            <a:lstStyle/>
            <a:p>
              <a:endParaRPr lang="en-US"/>
            </a:p>
          </p:txBody>
        </p:sp>
        <p:sp>
          <p:nvSpPr>
            <p:cNvPr id="610" name="Freeform 608">
              <a:extLst>
                <a:ext uri="{FF2B5EF4-FFF2-40B4-BE49-F238E27FC236}">
                  <a16:creationId xmlns:a16="http://schemas.microsoft.com/office/drawing/2014/main" id="{49E56289-4FEF-44DE-B268-2F967375819C}"/>
                </a:ext>
              </a:extLst>
            </p:cNvPr>
            <p:cNvSpPr>
              <a:spLocks/>
            </p:cNvSpPr>
            <p:nvPr/>
          </p:nvSpPr>
          <p:spPr bwMode="auto">
            <a:xfrm>
              <a:off x="449" y="3854"/>
              <a:ext cx="23" cy="5"/>
            </a:xfrm>
            <a:custGeom>
              <a:avLst/>
              <a:gdLst>
                <a:gd name="T0" fmla="*/ 0 w 142"/>
                <a:gd name="T1" fmla="*/ 13 h 26"/>
                <a:gd name="T2" fmla="*/ 2 w 142"/>
                <a:gd name="T3" fmla="*/ 26 h 26"/>
                <a:gd name="T4" fmla="*/ 142 w 142"/>
                <a:gd name="T5" fmla="*/ 0 h 26"/>
                <a:gd name="T6" fmla="*/ 0 w 142"/>
                <a:gd name="T7" fmla="*/ 13 h 26"/>
                <a:gd name="T8" fmla="*/ 0 60000 65536"/>
                <a:gd name="T9" fmla="*/ 0 60000 65536"/>
                <a:gd name="T10" fmla="*/ 0 60000 65536"/>
                <a:gd name="T11" fmla="*/ 0 60000 65536"/>
                <a:gd name="T12" fmla="*/ 0 w 142"/>
                <a:gd name="T13" fmla="*/ 0 h 26"/>
                <a:gd name="T14" fmla="*/ 142 w 142"/>
                <a:gd name="T15" fmla="*/ 26 h 26"/>
              </a:gdLst>
              <a:ahLst/>
              <a:cxnLst>
                <a:cxn ang="T8">
                  <a:pos x="T0" y="T1"/>
                </a:cxn>
                <a:cxn ang="T9">
                  <a:pos x="T2" y="T3"/>
                </a:cxn>
                <a:cxn ang="T10">
                  <a:pos x="T4" y="T5"/>
                </a:cxn>
                <a:cxn ang="T11">
                  <a:pos x="T6" y="T7"/>
                </a:cxn>
              </a:cxnLst>
              <a:rect l="T12" t="T13" r="T14" b="T15"/>
              <a:pathLst>
                <a:path w="142" h="26">
                  <a:moveTo>
                    <a:pt x="0" y="13"/>
                  </a:moveTo>
                  <a:lnTo>
                    <a:pt x="2" y="26"/>
                  </a:lnTo>
                  <a:lnTo>
                    <a:pt x="142" y="0"/>
                  </a:lnTo>
                  <a:lnTo>
                    <a:pt x="0" y="13"/>
                  </a:lnTo>
                </a:path>
              </a:pathLst>
            </a:custGeom>
            <a:noFill/>
            <a:ln w="0">
              <a:solidFill>
                <a:srgbClr val="000000"/>
              </a:solidFill>
              <a:prstDash val="solid"/>
              <a:round/>
              <a:headEnd/>
              <a:tailEnd/>
            </a:ln>
          </p:spPr>
          <p:txBody>
            <a:bodyPr/>
            <a:lstStyle/>
            <a:p>
              <a:endParaRPr lang="en-US"/>
            </a:p>
          </p:txBody>
        </p:sp>
        <p:sp>
          <p:nvSpPr>
            <p:cNvPr id="611" name="Freeform 609">
              <a:extLst>
                <a:ext uri="{FF2B5EF4-FFF2-40B4-BE49-F238E27FC236}">
                  <a16:creationId xmlns:a16="http://schemas.microsoft.com/office/drawing/2014/main" id="{F48171A8-F2AC-47DB-BDA4-424E34A36910}"/>
                </a:ext>
              </a:extLst>
            </p:cNvPr>
            <p:cNvSpPr>
              <a:spLocks/>
            </p:cNvSpPr>
            <p:nvPr/>
          </p:nvSpPr>
          <p:spPr bwMode="auto">
            <a:xfrm>
              <a:off x="449" y="3854"/>
              <a:ext cx="23" cy="8"/>
            </a:xfrm>
            <a:custGeom>
              <a:avLst/>
              <a:gdLst>
                <a:gd name="T0" fmla="*/ 0 w 140"/>
                <a:gd name="T1" fmla="*/ 26 h 39"/>
                <a:gd name="T2" fmla="*/ 2 w 140"/>
                <a:gd name="T3" fmla="*/ 39 h 39"/>
                <a:gd name="T4" fmla="*/ 140 w 140"/>
                <a:gd name="T5" fmla="*/ 0 h 39"/>
                <a:gd name="T6" fmla="*/ 0 w 140"/>
                <a:gd name="T7" fmla="*/ 26 h 39"/>
                <a:gd name="T8" fmla="*/ 0 60000 65536"/>
                <a:gd name="T9" fmla="*/ 0 60000 65536"/>
                <a:gd name="T10" fmla="*/ 0 60000 65536"/>
                <a:gd name="T11" fmla="*/ 0 60000 65536"/>
                <a:gd name="T12" fmla="*/ 0 w 140"/>
                <a:gd name="T13" fmla="*/ 0 h 39"/>
                <a:gd name="T14" fmla="*/ 140 w 140"/>
                <a:gd name="T15" fmla="*/ 39 h 39"/>
              </a:gdLst>
              <a:ahLst/>
              <a:cxnLst>
                <a:cxn ang="T8">
                  <a:pos x="T0" y="T1"/>
                </a:cxn>
                <a:cxn ang="T9">
                  <a:pos x="T2" y="T3"/>
                </a:cxn>
                <a:cxn ang="T10">
                  <a:pos x="T4" y="T5"/>
                </a:cxn>
                <a:cxn ang="T11">
                  <a:pos x="T6" y="T7"/>
                </a:cxn>
              </a:cxnLst>
              <a:rect l="T12" t="T13" r="T14" b="T15"/>
              <a:pathLst>
                <a:path w="140" h="39">
                  <a:moveTo>
                    <a:pt x="0" y="26"/>
                  </a:moveTo>
                  <a:lnTo>
                    <a:pt x="2" y="39"/>
                  </a:lnTo>
                  <a:lnTo>
                    <a:pt x="140" y="0"/>
                  </a:lnTo>
                  <a:lnTo>
                    <a:pt x="0" y="26"/>
                  </a:lnTo>
                  <a:close/>
                </a:path>
              </a:pathLst>
            </a:custGeom>
            <a:solidFill>
              <a:srgbClr val="000000"/>
            </a:solidFill>
            <a:ln w="9525">
              <a:noFill/>
              <a:round/>
              <a:headEnd/>
              <a:tailEnd/>
            </a:ln>
          </p:spPr>
          <p:txBody>
            <a:bodyPr/>
            <a:lstStyle/>
            <a:p>
              <a:endParaRPr lang="en-US"/>
            </a:p>
          </p:txBody>
        </p:sp>
      </p:grpSp>
      <p:grpSp>
        <p:nvGrpSpPr>
          <p:cNvPr id="612" name="Group 811">
            <a:extLst>
              <a:ext uri="{FF2B5EF4-FFF2-40B4-BE49-F238E27FC236}">
                <a16:creationId xmlns:a16="http://schemas.microsoft.com/office/drawing/2014/main" id="{883C1674-9429-4A9F-B87B-C6E5B0B3E5BB}"/>
              </a:ext>
            </a:extLst>
          </p:cNvPr>
          <p:cNvGrpSpPr>
            <a:grpSpLocks/>
          </p:cNvGrpSpPr>
          <p:nvPr/>
        </p:nvGrpSpPr>
        <p:grpSpPr bwMode="auto">
          <a:xfrm>
            <a:off x="712788" y="2574925"/>
            <a:ext cx="7107237" cy="3825875"/>
            <a:chOff x="449" y="1622"/>
            <a:chExt cx="4477" cy="2410"/>
          </a:xfrm>
        </p:grpSpPr>
        <p:sp>
          <p:nvSpPr>
            <p:cNvPr id="613" name="Freeform 611">
              <a:extLst>
                <a:ext uri="{FF2B5EF4-FFF2-40B4-BE49-F238E27FC236}">
                  <a16:creationId xmlns:a16="http://schemas.microsoft.com/office/drawing/2014/main" id="{EC8FC5C4-2AA5-4152-889C-A26FD3EBC57D}"/>
                </a:ext>
              </a:extLst>
            </p:cNvPr>
            <p:cNvSpPr>
              <a:spLocks/>
            </p:cNvSpPr>
            <p:nvPr/>
          </p:nvSpPr>
          <p:spPr bwMode="auto">
            <a:xfrm>
              <a:off x="449" y="3854"/>
              <a:ext cx="23" cy="8"/>
            </a:xfrm>
            <a:custGeom>
              <a:avLst/>
              <a:gdLst>
                <a:gd name="T0" fmla="*/ 0 w 140"/>
                <a:gd name="T1" fmla="*/ 26 h 39"/>
                <a:gd name="T2" fmla="*/ 2 w 140"/>
                <a:gd name="T3" fmla="*/ 39 h 39"/>
                <a:gd name="T4" fmla="*/ 140 w 140"/>
                <a:gd name="T5" fmla="*/ 0 h 39"/>
                <a:gd name="T6" fmla="*/ 0 w 140"/>
                <a:gd name="T7" fmla="*/ 26 h 39"/>
                <a:gd name="T8" fmla="*/ 0 60000 65536"/>
                <a:gd name="T9" fmla="*/ 0 60000 65536"/>
                <a:gd name="T10" fmla="*/ 0 60000 65536"/>
                <a:gd name="T11" fmla="*/ 0 60000 65536"/>
                <a:gd name="T12" fmla="*/ 0 w 140"/>
                <a:gd name="T13" fmla="*/ 0 h 39"/>
                <a:gd name="T14" fmla="*/ 140 w 140"/>
                <a:gd name="T15" fmla="*/ 39 h 39"/>
              </a:gdLst>
              <a:ahLst/>
              <a:cxnLst>
                <a:cxn ang="T8">
                  <a:pos x="T0" y="T1"/>
                </a:cxn>
                <a:cxn ang="T9">
                  <a:pos x="T2" y="T3"/>
                </a:cxn>
                <a:cxn ang="T10">
                  <a:pos x="T4" y="T5"/>
                </a:cxn>
                <a:cxn ang="T11">
                  <a:pos x="T6" y="T7"/>
                </a:cxn>
              </a:cxnLst>
              <a:rect l="T12" t="T13" r="T14" b="T15"/>
              <a:pathLst>
                <a:path w="140" h="39">
                  <a:moveTo>
                    <a:pt x="0" y="26"/>
                  </a:moveTo>
                  <a:lnTo>
                    <a:pt x="2" y="39"/>
                  </a:lnTo>
                  <a:lnTo>
                    <a:pt x="140" y="0"/>
                  </a:lnTo>
                  <a:lnTo>
                    <a:pt x="0" y="26"/>
                  </a:lnTo>
                </a:path>
              </a:pathLst>
            </a:custGeom>
            <a:noFill/>
            <a:ln w="0">
              <a:solidFill>
                <a:srgbClr val="000000"/>
              </a:solidFill>
              <a:prstDash val="solid"/>
              <a:round/>
              <a:headEnd/>
              <a:tailEnd/>
            </a:ln>
          </p:spPr>
          <p:txBody>
            <a:bodyPr/>
            <a:lstStyle/>
            <a:p>
              <a:endParaRPr lang="en-US"/>
            </a:p>
          </p:txBody>
        </p:sp>
        <p:sp>
          <p:nvSpPr>
            <p:cNvPr id="614" name="Freeform 612">
              <a:extLst>
                <a:ext uri="{FF2B5EF4-FFF2-40B4-BE49-F238E27FC236}">
                  <a16:creationId xmlns:a16="http://schemas.microsoft.com/office/drawing/2014/main" id="{9CF20037-729F-4B6C-A5A2-E62087332276}"/>
                </a:ext>
              </a:extLst>
            </p:cNvPr>
            <p:cNvSpPr>
              <a:spLocks/>
            </p:cNvSpPr>
            <p:nvPr/>
          </p:nvSpPr>
          <p:spPr bwMode="auto">
            <a:xfrm>
              <a:off x="449" y="3854"/>
              <a:ext cx="23" cy="10"/>
            </a:xfrm>
            <a:custGeom>
              <a:avLst/>
              <a:gdLst>
                <a:gd name="T0" fmla="*/ 0 w 138"/>
                <a:gd name="T1" fmla="*/ 39 h 51"/>
                <a:gd name="T2" fmla="*/ 4 w 138"/>
                <a:gd name="T3" fmla="*/ 51 h 51"/>
                <a:gd name="T4" fmla="*/ 138 w 138"/>
                <a:gd name="T5" fmla="*/ 0 h 51"/>
                <a:gd name="T6" fmla="*/ 0 w 138"/>
                <a:gd name="T7" fmla="*/ 39 h 51"/>
                <a:gd name="T8" fmla="*/ 0 60000 65536"/>
                <a:gd name="T9" fmla="*/ 0 60000 65536"/>
                <a:gd name="T10" fmla="*/ 0 60000 65536"/>
                <a:gd name="T11" fmla="*/ 0 60000 65536"/>
                <a:gd name="T12" fmla="*/ 0 w 138"/>
                <a:gd name="T13" fmla="*/ 0 h 51"/>
                <a:gd name="T14" fmla="*/ 138 w 138"/>
                <a:gd name="T15" fmla="*/ 51 h 51"/>
              </a:gdLst>
              <a:ahLst/>
              <a:cxnLst>
                <a:cxn ang="T8">
                  <a:pos x="T0" y="T1"/>
                </a:cxn>
                <a:cxn ang="T9">
                  <a:pos x="T2" y="T3"/>
                </a:cxn>
                <a:cxn ang="T10">
                  <a:pos x="T4" y="T5"/>
                </a:cxn>
                <a:cxn ang="T11">
                  <a:pos x="T6" y="T7"/>
                </a:cxn>
              </a:cxnLst>
              <a:rect l="T12" t="T13" r="T14" b="T15"/>
              <a:pathLst>
                <a:path w="138" h="51">
                  <a:moveTo>
                    <a:pt x="0" y="39"/>
                  </a:moveTo>
                  <a:lnTo>
                    <a:pt x="4" y="51"/>
                  </a:lnTo>
                  <a:lnTo>
                    <a:pt x="138" y="0"/>
                  </a:lnTo>
                  <a:lnTo>
                    <a:pt x="0" y="39"/>
                  </a:lnTo>
                  <a:close/>
                </a:path>
              </a:pathLst>
            </a:custGeom>
            <a:solidFill>
              <a:srgbClr val="000000"/>
            </a:solidFill>
            <a:ln w="9525">
              <a:noFill/>
              <a:round/>
              <a:headEnd/>
              <a:tailEnd/>
            </a:ln>
          </p:spPr>
          <p:txBody>
            <a:bodyPr/>
            <a:lstStyle/>
            <a:p>
              <a:endParaRPr lang="en-US"/>
            </a:p>
          </p:txBody>
        </p:sp>
        <p:sp>
          <p:nvSpPr>
            <p:cNvPr id="615" name="Freeform 613">
              <a:extLst>
                <a:ext uri="{FF2B5EF4-FFF2-40B4-BE49-F238E27FC236}">
                  <a16:creationId xmlns:a16="http://schemas.microsoft.com/office/drawing/2014/main" id="{DB1B0EC0-1383-46FC-AE41-49A19E506021}"/>
                </a:ext>
              </a:extLst>
            </p:cNvPr>
            <p:cNvSpPr>
              <a:spLocks/>
            </p:cNvSpPr>
            <p:nvPr/>
          </p:nvSpPr>
          <p:spPr bwMode="auto">
            <a:xfrm>
              <a:off x="449" y="3854"/>
              <a:ext cx="23" cy="10"/>
            </a:xfrm>
            <a:custGeom>
              <a:avLst/>
              <a:gdLst>
                <a:gd name="T0" fmla="*/ 0 w 138"/>
                <a:gd name="T1" fmla="*/ 39 h 51"/>
                <a:gd name="T2" fmla="*/ 4 w 138"/>
                <a:gd name="T3" fmla="*/ 51 h 51"/>
                <a:gd name="T4" fmla="*/ 138 w 138"/>
                <a:gd name="T5" fmla="*/ 0 h 51"/>
                <a:gd name="T6" fmla="*/ 0 w 138"/>
                <a:gd name="T7" fmla="*/ 39 h 51"/>
                <a:gd name="T8" fmla="*/ 0 60000 65536"/>
                <a:gd name="T9" fmla="*/ 0 60000 65536"/>
                <a:gd name="T10" fmla="*/ 0 60000 65536"/>
                <a:gd name="T11" fmla="*/ 0 60000 65536"/>
                <a:gd name="T12" fmla="*/ 0 w 138"/>
                <a:gd name="T13" fmla="*/ 0 h 51"/>
                <a:gd name="T14" fmla="*/ 138 w 138"/>
                <a:gd name="T15" fmla="*/ 51 h 51"/>
              </a:gdLst>
              <a:ahLst/>
              <a:cxnLst>
                <a:cxn ang="T8">
                  <a:pos x="T0" y="T1"/>
                </a:cxn>
                <a:cxn ang="T9">
                  <a:pos x="T2" y="T3"/>
                </a:cxn>
                <a:cxn ang="T10">
                  <a:pos x="T4" y="T5"/>
                </a:cxn>
                <a:cxn ang="T11">
                  <a:pos x="T6" y="T7"/>
                </a:cxn>
              </a:cxnLst>
              <a:rect l="T12" t="T13" r="T14" b="T15"/>
              <a:pathLst>
                <a:path w="138" h="51">
                  <a:moveTo>
                    <a:pt x="0" y="39"/>
                  </a:moveTo>
                  <a:lnTo>
                    <a:pt x="4" y="51"/>
                  </a:lnTo>
                  <a:lnTo>
                    <a:pt x="138" y="0"/>
                  </a:lnTo>
                  <a:lnTo>
                    <a:pt x="0" y="39"/>
                  </a:lnTo>
                </a:path>
              </a:pathLst>
            </a:custGeom>
            <a:noFill/>
            <a:ln w="0">
              <a:solidFill>
                <a:srgbClr val="000000"/>
              </a:solidFill>
              <a:prstDash val="solid"/>
              <a:round/>
              <a:headEnd/>
              <a:tailEnd/>
            </a:ln>
          </p:spPr>
          <p:txBody>
            <a:bodyPr/>
            <a:lstStyle/>
            <a:p>
              <a:endParaRPr lang="en-US"/>
            </a:p>
          </p:txBody>
        </p:sp>
        <p:sp>
          <p:nvSpPr>
            <p:cNvPr id="616" name="Freeform 614">
              <a:extLst>
                <a:ext uri="{FF2B5EF4-FFF2-40B4-BE49-F238E27FC236}">
                  <a16:creationId xmlns:a16="http://schemas.microsoft.com/office/drawing/2014/main" id="{5479C90F-2A2B-48DE-9DEB-509B1ACA617B}"/>
                </a:ext>
              </a:extLst>
            </p:cNvPr>
            <p:cNvSpPr>
              <a:spLocks/>
            </p:cNvSpPr>
            <p:nvPr/>
          </p:nvSpPr>
          <p:spPr bwMode="auto">
            <a:xfrm>
              <a:off x="450" y="3854"/>
              <a:ext cx="22" cy="13"/>
            </a:xfrm>
            <a:custGeom>
              <a:avLst/>
              <a:gdLst>
                <a:gd name="T0" fmla="*/ 0 w 134"/>
                <a:gd name="T1" fmla="*/ 51 h 63"/>
                <a:gd name="T2" fmla="*/ 4 w 134"/>
                <a:gd name="T3" fmla="*/ 63 h 63"/>
                <a:gd name="T4" fmla="*/ 134 w 134"/>
                <a:gd name="T5" fmla="*/ 0 h 63"/>
                <a:gd name="T6" fmla="*/ 0 w 134"/>
                <a:gd name="T7" fmla="*/ 51 h 63"/>
                <a:gd name="T8" fmla="*/ 0 60000 65536"/>
                <a:gd name="T9" fmla="*/ 0 60000 65536"/>
                <a:gd name="T10" fmla="*/ 0 60000 65536"/>
                <a:gd name="T11" fmla="*/ 0 60000 65536"/>
                <a:gd name="T12" fmla="*/ 0 w 134"/>
                <a:gd name="T13" fmla="*/ 0 h 63"/>
                <a:gd name="T14" fmla="*/ 134 w 134"/>
                <a:gd name="T15" fmla="*/ 63 h 63"/>
              </a:gdLst>
              <a:ahLst/>
              <a:cxnLst>
                <a:cxn ang="T8">
                  <a:pos x="T0" y="T1"/>
                </a:cxn>
                <a:cxn ang="T9">
                  <a:pos x="T2" y="T3"/>
                </a:cxn>
                <a:cxn ang="T10">
                  <a:pos x="T4" y="T5"/>
                </a:cxn>
                <a:cxn ang="T11">
                  <a:pos x="T6" y="T7"/>
                </a:cxn>
              </a:cxnLst>
              <a:rect l="T12" t="T13" r="T14" b="T15"/>
              <a:pathLst>
                <a:path w="134" h="63">
                  <a:moveTo>
                    <a:pt x="0" y="51"/>
                  </a:moveTo>
                  <a:lnTo>
                    <a:pt x="4" y="63"/>
                  </a:lnTo>
                  <a:lnTo>
                    <a:pt x="134" y="0"/>
                  </a:lnTo>
                  <a:lnTo>
                    <a:pt x="0" y="51"/>
                  </a:lnTo>
                  <a:close/>
                </a:path>
              </a:pathLst>
            </a:custGeom>
            <a:solidFill>
              <a:srgbClr val="000000"/>
            </a:solidFill>
            <a:ln w="9525">
              <a:noFill/>
              <a:round/>
              <a:headEnd/>
              <a:tailEnd/>
            </a:ln>
          </p:spPr>
          <p:txBody>
            <a:bodyPr/>
            <a:lstStyle/>
            <a:p>
              <a:endParaRPr lang="en-US"/>
            </a:p>
          </p:txBody>
        </p:sp>
        <p:sp>
          <p:nvSpPr>
            <p:cNvPr id="617" name="Freeform 615">
              <a:extLst>
                <a:ext uri="{FF2B5EF4-FFF2-40B4-BE49-F238E27FC236}">
                  <a16:creationId xmlns:a16="http://schemas.microsoft.com/office/drawing/2014/main" id="{0D4FDA6A-CD94-4173-A697-3BBF27F15890}"/>
                </a:ext>
              </a:extLst>
            </p:cNvPr>
            <p:cNvSpPr>
              <a:spLocks/>
            </p:cNvSpPr>
            <p:nvPr/>
          </p:nvSpPr>
          <p:spPr bwMode="auto">
            <a:xfrm>
              <a:off x="450" y="3854"/>
              <a:ext cx="22" cy="13"/>
            </a:xfrm>
            <a:custGeom>
              <a:avLst/>
              <a:gdLst>
                <a:gd name="T0" fmla="*/ 0 w 134"/>
                <a:gd name="T1" fmla="*/ 51 h 63"/>
                <a:gd name="T2" fmla="*/ 4 w 134"/>
                <a:gd name="T3" fmla="*/ 63 h 63"/>
                <a:gd name="T4" fmla="*/ 134 w 134"/>
                <a:gd name="T5" fmla="*/ 0 h 63"/>
                <a:gd name="T6" fmla="*/ 0 w 134"/>
                <a:gd name="T7" fmla="*/ 51 h 63"/>
                <a:gd name="T8" fmla="*/ 0 60000 65536"/>
                <a:gd name="T9" fmla="*/ 0 60000 65536"/>
                <a:gd name="T10" fmla="*/ 0 60000 65536"/>
                <a:gd name="T11" fmla="*/ 0 60000 65536"/>
                <a:gd name="T12" fmla="*/ 0 w 134"/>
                <a:gd name="T13" fmla="*/ 0 h 63"/>
                <a:gd name="T14" fmla="*/ 134 w 134"/>
                <a:gd name="T15" fmla="*/ 63 h 63"/>
              </a:gdLst>
              <a:ahLst/>
              <a:cxnLst>
                <a:cxn ang="T8">
                  <a:pos x="T0" y="T1"/>
                </a:cxn>
                <a:cxn ang="T9">
                  <a:pos x="T2" y="T3"/>
                </a:cxn>
                <a:cxn ang="T10">
                  <a:pos x="T4" y="T5"/>
                </a:cxn>
                <a:cxn ang="T11">
                  <a:pos x="T6" y="T7"/>
                </a:cxn>
              </a:cxnLst>
              <a:rect l="T12" t="T13" r="T14" b="T15"/>
              <a:pathLst>
                <a:path w="134" h="63">
                  <a:moveTo>
                    <a:pt x="0" y="51"/>
                  </a:moveTo>
                  <a:lnTo>
                    <a:pt x="4" y="63"/>
                  </a:lnTo>
                  <a:lnTo>
                    <a:pt x="134" y="0"/>
                  </a:lnTo>
                  <a:lnTo>
                    <a:pt x="0" y="51"/>
                  </a:lnTo>
                </a:path>
              </a:pathLst>
            </a:custGeom>
            <a:noFill/>
            <a:ln w="0">
              <a:solidFill>
                <a:srgbClr val="000000"/>
              </a:solidFill>
              <a:prstDash val="solid"/>
              <a:round/>
              <a:headEnd/>
              <a:tailEnd/>
            </a:ln>
          </p:spPr>
          <p:txBody>
            <a:bodyPr/>
            <a:lstStyle/>
            <a:p>
              <a:endParaRPr lang="en-US"/>
            </a:p>
          </p:txBody>
        </p:sp>
        <p:sp>
          <p:nvSpPr>
            <p:cNvPr id="618" name="Freeform 616">
              <a:extLst>
                <a:ext uri="{FF2B5EF4-FFF2-40B4-BE49-F238E27FC236}">
                  <a16:creationId xmlns:a16="http://schemas.microsoft.com/office/drawing/2014/main" id="{17928697-D0A6-407C-854C-818129393139}"/>
                </a:ext>
              </a:extLst>
            </p:cNvPr>
            <p:cNvSpPr>
              <a:spLocks/>
            </p:cNvSpPr>
            <p:nvPr/>
          </p:nvSpPr>
          <p:spPr bwMode="auto">
            <a:xfrm>
              <a:off x="451" y="3854"/>
              <a:ext cx="21" cy="15"/>
            </a:xfrm>
            <a:custGeom>
              <a:avLst/>
              <a:gdLst>
                <a:gd name="T0" fmla="*/ 0 w 130"/>
                <a:gd name="T1" fmla="*/ 63 h 75"/>
                <a:gd name="T2" fmla="*/ 4 w 130"/>
                <a:gd name="T3" fmla="*/ 75 h 75"/>
                <a:gd name="T4" fmla="*/ 130 w 130"/>
                <a:gd name="T5" fmla="*/ 0 h 75"/>
                <a:gd name="T6" fmla="*/ 0 w 130"/>
                <a:gd name="T7" fmla="*/ 63 h 75"/>
                <a:gd name="T8" fmla="*/ 0 60000 65536"/>
                <a:gd name="T9" fmla="*/ 0 60000 65536"/>
                <a:gd name="T10" fmla="*/ 0 60000 65536"/>
                <a:gd name="T11" fmla="*/ 0 60000 65536"/>
                <a:gd name="T12" fmla="*/ 0 w 130"/>
                <a:gd name="T13" fmla="*/ 0 h 75"/>
                <a:gd name="T14" fmla="*/ 130 w 130"/>
                <a:gd name="T15" fmla="*/ 75 h 75"/>
              </a:gdLst>
              <a:ahLst/>
              <a:cxnLst>
                <a:cxn ang="T8">
                  <a:pos x="T0" y="T1"/>
                </a:cxn>
                <a:cxn ang="T9">
                  <a:pos x="T2" y="T3"/>
                </a:cxn>
                <a:cxn ang="T10">
                  <a:pos x="T4" y="T5"/>
                </a:cxn>
                <a:cxn ang="T11">
                  <a:pos x="T6" y="T7"/>
                </a:cxn>
              </a:cxnLst>
              <a:rect l="T12" t="T13" r="T14" b="T15"/>
              <a:pathLst>
                <a:path w="130" h="75">
                  <a:moveTo>
                    <a:pt x="0" y="63"/>
                  </a:moveTo>
                  <a:lnTo>
                    <a:pt x="4" y="75"/>
                  </a:lnTo>
                  <a:lnTo>
                    <a:pt x="130" y="0"/>
                  </a:lnTo>
                  <a:lnTo>
                    <a:pt x="0" y="63"/>
                  </a:lnTo>
                  <a:close/>
                </a:path>
              </a:pathLst>
            </a:custGeom>
            <a:solidFill>
              <a:srgbClr val="000000"/>
            </a:solidFill>
            <a:ln w="9525">
              <a:noFill/>
              <a:round/>
              <a:headEnd/>
              <a:tailEnd/>
            </a:ln>
          </p:spPr>
          <p:txBody>
            <a:bodyPr/>
            <a:lstStyle/>
            <a:p>
              <a:endParaRPr lang="en-US"/>
            </a:p>
          </p:txBody>
        </p:sp>
        <p:sp>
          <p:nvSpPr>
            <p:cNvPr id="619" name="Freeform 617">
              <a:extLst>
                <a:ext uri="{FF2B5EF4-FFF2-40B4-BE49-F238E27FC236}">
                  <a16:creationId xmlns:a16="http://schemas.microsoft.com/office/drawing/2014/main" id="{6A31F4C9-741A-49B9-95ED-8498D74A60EE}"/>
                </a:ext>
              </a:extLst>
            </p:cNvPr>
            <p:cNvSpPr>
              <a:spLocks/>
            </p:cNvSpPr>
            <p:nvPr/>
          </p:nvSpPr>
          <p:spPr bwMode="auto">
            <a:xfrm>
              <a:off x="451" y="3854"/>
              <a:ext cx="21" cy="15"/>
            </a:xfrm>
            <a:custGeom>
              <a:avLst/>
              <a:gdLst>
                <a:gd name="T0" fmla="*/ 0 w 130"/>
                <a:gd name="T1" fmla="*/ 63 h 75"/>
                <a:gd name="T2" fmla="*/ 4 w 130"/>
                <a:gd name="T3" fmla="*/ 75 h 75"/>
                <a:gd name="T4" fmla="*/ 130 w 130"/>
                <a:gd name="T5" fmla="*/ 0 h 75"/>
                <a:gd name="T6" fmla="*/ 0 w 130"/>
                <a:gd name="T7" fmla="*/ 63 h 75"/>
                <a:gd name="T8" fmla="*/ 0 60000 65536"/>
                <a:gd name="T9" fmla="*/ 0 60000 65536"/>
                <a:gd name="T10" fmla="*/ 0 60000 65536"/>
                <a:gd name="T11" fmla="*/ 0 60000 65536"/>
                <a:gd name="T12" fmla="*/ 0 w 130"/>
                <a:gd name="T13" fmla="*/ 0 h 75"/>
                <a:gd name="T14" fmla="*/ 130 w 130"/>
                <a:gd name="T15" fmla="*/ 75 h 75"/>
              </a:gdLst>
              <a:ahLst/>
              <a:cxnLst>
                <a:cxn ang="T8">
                  <a:pos x="T0" y="T1"/>
                </a:cxn>
                <a:cxn ang="T9">
                  <a:pos x="T2" y="T3"/>
                </a:cxn>
                <a:cxn ang="T10">
                  <a:pos x="T4" y="T5"/>
                </a:cxn>
                <a:cxn ang="T11">
                  <a:pos x="T6" y="T7"/>
                </a:cxn>
              </a:cxnLst>
              <a:rect l="T12" t="T13" r="T14" b="T15"/>
              <a:pathLst>
                <a:path w="130" h="75">
                  <a:moveTo>
                    <a:pt x="0" y="63"/>
                  </a:moveTo>
                  <a:lnTo>
                    <a:pt x="4" y="75"/>
                  </a:lnTo>
                  <a:lnTo>
                    <a:pt x="130" y="0"/>
                  </a:lnTo>
                  <a:lnTo>
                    <a:pt x="0" y="63"/>
                  </a:lnTo>
                </a:path>
              </a:pathLst>
            </a:custGeom>
            <a:noFill/>
            <a:ln w="0">
              <a:solidFill>
                <a:srgbClr val="000000"/>
              </a:solidFill>
              <a:prstDash val="solid"/>
              <a:round/>
              <a:headEnd/>
              <a:tailEnd/>
            </a:ln>
          </p:spPr>
          <p:txBody>
            <a:bodyPr/>
            <a:lstStyle/>
            <a:p>
              <a:endParaRPr lang="en-US"/>
            </a:p>
          </p:txBody>
        </p:sp>
        <p:sp>
          <p:nvSpPr>
            <p:cNvPr id="620" name="Freeform 618">
              <a:extLst>
                <a:ext uri="{FF2B5EF4-FFF2-40B4-BE49-F238E27FC236}">
                  <a16:creationId xmlns:a16="http://schemas.microsoft.com/office/drawing/2014/main" id="{BB2E5D91-0525-4902-936F-938334CAB478}"/>
                </a:ext>
              </a:extLst>
            </p:cNvPr>
            <p:cNvSpPr>
              <a:spLocks/>
            </p:cNvSpPr>
            <p:nvPr/>
          </p:nvSpPr>
          <p:spPr bwMode="auto">
            <a:xfrm>
              <a:off x="451" y="3854"/>
              <a:ext cx="21" cy="18"/>
            </a:xfrm>
            <a:custGeom>
              <a:avLst/>
              <a:gdLst>
                <a:gd name="T0" fmla="*/ 0 w 126"/>
                <a:gd name="T1" fmla="*/ 75 h 87"/>
                <a:gd name="T2" fmla="*/ 7 w 126"/>
                <a:gd name="T3" fmla="*/ 87 h 87"/>
                <a:gd name="T4" fmla="*/ 126 w 126"/>
                <a:gd name="T5" fmla="*/ 0 h 87"/>
                <a:gd name="T6" fmla="*/ 0 w 126"/>
                <a:gd name="T7" fmla="*/ 75 h 87"/>
                <a:gd name="T8" fmla="*/ 0 60000 65536"/>
                <a:gd name="T9" fmla="*/ 0 60000 65536"/>
                <a:gd name="T10" fmla="*/ 0 60000 65536"/>
                <a:gd name="T11" fmla="*/ 0 60000 65536"/>
                <a:gd name="T12" fmla="*/ 0 w 126"/>
                <a:gd name="T13" fmla="*/ 0 h 87"/>
                <a:gd name="T14" fmla="*/ 126 w 126"/>
                <a:gd name="T15" fmla="*/ 87 h 87"/>
              </a:gdLst>
              <a:ahLst/>
              <a:cxnLst>
                <a:cxn ang="T8">
                  <a:pos x="T0" y="T1"/>
                </a:cxn>
                <a:cxn ang="T9">
                  <a:pos x="T2" y="T3"/>
                </a:cxn>
                <a:cxn ang="T10">
                  <a:pos x="T4" y="T5"/>
                </a:cxn>
                <a:cxn ang="T11">
                  <a:pos x="T6" y="T7"/>
                </a:cxn>
              </a:cxnLst>
              <a:rect l="T12" t="T13" r="T14" b="T15"/>
              <a:pathLst>
                <a:path w="126" h="87">
                  <a:moveTo>
                    <a:pt x="0" y="75"/>
                  </a:moveTo>
                  <a:lnTo>
                    <a:pt x="7" y="87"/>
                  </a:lnTo>
                  <a:lnTo>
                    <a:pt x="126" y="0"/>
                  </a:lnTo>
                  <a:lnTo>
                    <a:pt x="0" y="75"/>
                  </a:lnTo>
                  <a:close/>
                </a:path>
              </a:pathLst>
            </a:custGeom>
            <a:solidFill>
              <a:srgbClr val="000000"/>
            </a:solidFill>
            <a:ln w="9525">
              <a:noFill/>
              <a:round/>
              <a:headEnd/>
              <a:tailEnd/>
            </a:ln>
          </p:spPr>
          <p:txBody>
            <a:bodyPr/>
            <a:lstStyle/>
            <a:p>
              <a:endParaRPr lang="en-US"/>
            </a:p>
          </p:txBody>
        </p:sp>
        <p:sp>
          <p:nvSpPr>
            <p:cNvPr id="621" name="Freeform 619">
              <a:extLst>
                <a:ext uri="{FF2B5EF4-FFF2-40B4-BE49-F238E27FC236}">
                  <a16:creationId xmlns:a16="http://schemas.microsoft.com/office/drawing/2014/main" id="{7DA8A770-48E0-44C3-AC36-7ACECC682092}"/>
                </a:ext>
              </a:extLst>
            </p:cNvPr>
            <p:cNvSpPr>
              <a:spLocks/>
            </p:cNvSpPr>
            <p:nvPr/>
          </p:nvSpPr>
          <p:spPr bwMode="auto">
            <a:xfrm>
              <a:off x="451" y="3854"/>
              <a:ext cx="21" cy="18"/>
            </a:xfrm>
            <a:custGeom>
              <a:avLst/>
              <a:gdLst>
                <a:gd name="T0" fmla="*/ 0 w 126"/>
                <a:gd name="T1" fmla="*/ 75 h 87"/>
                <a:gd name="T2" fmla="*/ 7 w 126"/>
                <a:gd name="T3" fmla="*/ 87 h 87"/>
                <a:gd name="T4" fmla="*/ 126 w 126"/>
                <a:gd name="T5" fmla="*/ 0 h 87"/>
                <a:gd name="T6" fmla="*/ 0 w 126"/>
                <a:gd name="T7" fmla="*/ 75 h 87"/>
                <a:gd name="T8" fmla="*/ 0 60000 65536"/>
                <a:gd name="T9" fmla="*/ 0 60000 65536"/>
                <a:gd name="T10" fmla="*/ 0 60000 65536"/>
                <a:gd name="T11" fmla="*/ 0 60000 65536"/>
                <a:gd name="T12" fmla="*/ 0 w 126"/>
                <a:gd name="T13" fmla="*/ 0 h 87"/>
                <a:gd name="T14" fmla="*/ 126 w 126"/>
                <a:gd name="T15" fmla="*/ 87 h 87"/>
              </a:gdLst>
              <a:ahLst/>
              <a:cxnLst>
                <a:cxn ang="T8">
                  <a:pos x="T0" y="T1"/>
                </a:cxn>
                <a:cxn ang="T9">
                  <a:pos x="T2" y="T3"/>
                </a:cxn>
                <a:cxn ang="T10">
                  <a:pos x="T4" y="T5"/>
                </a:cxn>
                <a:cxn ang="T11">
                  <a:pos x="T6" y="T7"/>
                </a:cxn>
              </a:cxnLst>
              <a:rect l="T12" t="T13" r="T14" b="T15"/>
              <a:pathLst>
                <a:path w="126" h="87">
                  <a:moveTo>
                    <a:pt x="0" y="75"/>
                  </a:moveTo>
                  <a:lnTo>
                    <a:pt x="7" y="87"/>
                  </a:lnTo>
                  <a:lnTo>
                    <a:pt x="126" y="0"/>
                  </a:lnTo>
                  <a:lnTo>
                    <a:pt x="0" y="75"/>
                  </a:lnTo>
                </a:path>
              </a:pathLst>
            </a:custGeom>
            <a:noFill/>
            <a:ln w="0">
              <a:solidFill>
                <a:srgbClr val="000000"/>
              </a:solidFill>
              <a:prstDash val="solid"/>
              <a:round/>
              <a:headEnd/>
              <a:tailEnd/>
            </a:ln>
          </p:spPr>
          <p:txBody>
            <a:bodyPr/>
            <a:lstStyle/>
            <a:p>
              <a:endParaRPr lang="en-US"/>
            </a:p>
          </p:txBody>
        </p:sp>
        <p:sp>
          <p:nvSpPr>
            <p:cNvPr id="622" name="Freeform 620">
              <a:extLst>
                <a:ext uri="{FF2B5EF4-FFF2-40B4-BE49-F238E27FC236}">
                  <a16:creationId xmlns:a16="http://schemas.microsoft.com/office/drawing/2014/main" id="{60A7CBB7-8DA2-4F30-9A8A-E112FCB03EFD}"/>
                </a:ext>
              </a:extLst>
            </p:cNvPr>
            <p:cNvSpPr>
              <a:spLocks/>
            </p:cNvSpPr>
            <p:nvPr/>
          </p:nvSpPr>
          <p:spPr bwMode="auto">
            <a:xfrm>
              <a:off x="452" y="3854"/>
              <a:ext cx="20" cy="20"/>
            </a:xfrm>
            <a:custGeom>
              <a:avLst/>
              <a:gdLst>
                <a:gd name="T0" fmla="*/ 0 w 119"/>
                <a:gd name="T1" fmla="*/ 87 h 98"/>
                <a:gd name="T2" fmla="*/ 7 w 119"/>
                <a:gd name="T3" fmla="*/ 98 h 98"/>
                <a:gd name="T4" fmla="*/ 119 w 119"/>
                <a:gd name="T5" fmla="*/ 0 h 98"/>
                <a:gd name="T6" fmla="*/ 0 w 119"/>
                <a:gd name="T7" fmla="*/ 87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0" y="87"/>
                  </a:moveTo>
                  <a:lnTo>
                    <a:pt x="7" y="98"/>
                  </a:lnTo>
                  <a:lnTo>
                    <a:pt x="119" y="0"/>
                  </a:lnTo>
                  <a:lnTo>
                    <a:pt x="0" y="87"/>
                  </a:lnTo>
                  <a:close/>
                </a:path>
              </a:pathLst>
            </a:custGeom>
            <a:solidFill>
              <a:srgbClr val="000000"/>
            </a:solidFill>
            <a:ln w="9525">
              <a:noFill/>
              <a:round/>
              <a:headEnd/>
              <a:tailEnd/>
            </a:ln>
          </p:spPr>
          <p:txBody>
            <a:bodyPr/>
            <a:lstStyle/>
            <a:p>
              <a:endParaRPr lang="en-US"/>
            </a:p>
          </p:txBody>
        </p:sp>
        <p:sp>
          <p:nvSpPr>
            <p:cNvPr id="623" name="Freeform 621">
              <a:extLst>
                <a:ext uri="{FF2B5EF4-FFF2-40B4-BE49-F238E27FC236}">
                  <a16:creationId xmlns:a16="http://schemas.microsoft.com/office/drawing/2014/main" id="{5F91CAAE-9965-40A4-B8D5-FF5AD8E45BB3}"/>
                </a:ext>
              </a:extLst>
            </p:cNvPr>
            <p:cNvSpPr>
              <a:spLocks/>
            </p:cNvSpPr>
            <p:nvPr/>
          </p:nvSpPr>
          <p:spPr bwMode="auto">
            <a:xfrm>
              <a:off x="452" y="3854"/>
              <a:ext cx="20" cy="20"/>
            </a:xfrm>
            <a:custGeom>
              <a:avLst/>
              <a:gdLst>
                <a:gd name="T0" fmla="*/ 0 w 119"/>
                <a:gd name="T1" fmla="*/ 87 h 98"/>
                <a:gd name="T2" fmla="*/ 7 w 119"/>
                <a:gd name="T3" fmla="*/ 98 h 98"/>
                <a:gd name="T4" fmla="*/ 119 w 119"/>
                <a:gd name="T5" fmla="*/ 0 h 98"/>
                <a:gd name="T6" fmla="*/ 0 w 119"/>
                <a:gd name="T7" fmla="*/ 87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0" y="87"/>
                  </a:moveTo>
                  <a:lnTo>
                    <a:pt x="7" y="98"/>
                  </a:lnTo>
                  <a:lnTo>
                    <a:pt x="119" y="0"/>
                  </a:lnTo>
                  <a:lnTo>
                    <a:pt x="0" y="87"/>
                  </a:lnTo>
                </a:path>
              </a:pathLst>
            </a:custGeom>
            <a:noFill/>
            <a:ln w="0">
              <a:solidFill>
                <a:srgbClr val="000000"/>
              </a:solidFill>
              <a:prstDash val="solid"/>
              <a:round/>
              <a:headEnd/>
              <a:tailEnd/>
            </a:ln>
          </p:spPr>
          <p:txBody>
            <a:bodyPr/>
            <a:lstStyle/>
            <a:p>
              <a:endParaRPr lang="en-US"/>
            </a:p>
          </p:txBody>
        </p:sp>
        <p:sp>
          <p:nvSpPr>
            <p:cNvPr id="624" name="Freeform 622">
              <a:extLst>
                <a:ext uri="{FF2B5EF4-FFF2-40B4-BE49-F238E27FC236}">
                  <a16:creationId xmlns:a16="http://schemas.microsoft.com/office/drawing/2014/main" id="{48B6FBBD-4A75-4EBB-BA71-4E116431C26F}"/>
                </a:ext>
              </a:extLst>
            </p:cNvPr>
            <p:cNvSpPr>
              <a:spLocks/>
            </p:cNvSpPr>
            <p:nvPr/>
          </p:nvSpPr>
          <p:spPr bwMode="auto">
            <a:xfrm>
              <a:off x="454" y="3854"/>
              <a:ext cx="18" cy="22"/>
            </a:xfrm>
            <a:custGeom>
              <a:avLst/>
              <a:gdLst>
                <a:gd name="T0" fmla="*/ 0 w 112"/>
                <a:gd name="T1" fmla="*/ 98 h 107"/>
                <a:gd name="T2" fmla="*/ 8 w 112"/>
                <a:gd name="T3" fmla="*/ 107 h 107"/>
                <a:gd name="T4" fmla="*/ 112 w 112"/>
                <a:gd name="T5" fmla="*/ 0 h 107"/>
                <a:gd name="T6" fmla="*/ 0 w 112"/>
                <a:gd name="T7" fmla="*/ 98 h 107"/>
                <a:gd name="T8" fmla="*/ 0 60000 65536"/>
                <a:gd name="T9" fmla="*/ 0 60000 65536"/>
                <a:gd name="T10" fmla="*/ 0 60000 65536"/>
                <a:gd name="T11" fmla="*/ 0 60000 65536"/>
                <a:gd name="T12" fmla="*/ 0 w 112"/>
                <a:gd name="T13" fmla="*/ 0 h 107"/>
                <a:gd name="T14" fmla="*/ 112 w 112"/>
                <a:gd name="T15" fmla="*/ 107 h 107"/>
              </a:gdLst>
              <a:ahLst/>
              <a:cxnLst>
                <a:cxn ang="T8">
                  <a:pos x="T0" y="T1"/>
                </a:cxn>
                <a:cxn ang="T9">
                  <a:pos x="T2" y="T3"/>
                </a:cxn>
                <a:cxn ang="T10">
                  <a:pos x="T4" y="T5"/>
                </a:cxn>
                <a:cxn ang="T11">
                  <a:pos x="T6" y="T7"/>
                </a:cxn>
              </a:cxnLst>
              <a:rect l="T12" t="T13" r="T14" b="T15"/>
              <a:pathLst>
                <a:path w="112" h="107">
                  <a:moveTo>
                    <a:pt x="0" y="98"/>
                  </a:moveTo>
                  <a:lnTo>
                    <a:pt x="8" y="107"/>
                  </a:lnTo>
                  <a:lnTo>
                    <a:pt x="112" y="0"/>
                  </a:lnTo>
                  <a:lnTo>
                    <a:pt x="0" y="98"/>
                  </a:lnTo>
                  <a:close/>
                </a:path>
              </a:pathLst>
            </a:custGeom>
            <a:solidFill>
              <a:srgbClr val="000000"/>
            </a:solidFill>
            <a:ln w="9525">
              <a:noFill/>
              <a:round/>
              <a:headEnd/>
              <a:tailEnd/>
            </a:ln>
          </p:spPr>
          <p:txBody>
            <a:bodyPr/>
            <a:lstStyle/>
            <a:p>
              <a:endParaRPr lang="en-US"/>
            </a:p>
          </p:txBody>
        </p:sp>
        <p:sp>
          <p:nvSpPr>
            <p:cNvPr id="625" name="Freeform 623">
              <a:extLst>
                <a:ext uri="{FF2B5EF4-FFF2-40B4-BE49-F238E27FC236}">
                  <a16:creationId xmlns:a16="http://schemas.microsoft.com/office/drawing/2014/main" id="{C01B39F0-3B81-4B9F-A6BC-9A2F07FAD22E}"/>
                </a:ext>
              </a:extLst>
            </p:cNvPr>
            <p:cNvSpPr>
              <a:spLocks/>
            </p:cNvSpPr>
            <p:nvPr/>
          </p:nvSpPr>
          <p:spPr bwMode="auto">
            <a:xfrm>
              <a:off x="454" y="3854"/>
              <a:ext cx="18" cy="22"/>
            </a:xfrm>
            <a:custGeom>
              <a:avLst/>
              <a:gdLst>
                <a:gd name="T0" fmla="*/ 0 w 112"/>
                <a:gd name="T1" fmla="*/ 98 h 107"/>
                <a:gd name="T2" fmla="*/ 8 w 112"/>
                <a:gd name="T3" fmla="*/ 107 h 107"/>
                <a:gd name="T4" fmla="*/ 112 w 112"/>
                <a:gd name="T5" fmla="*/ 0 h 107"/>
                <a:gd name="T6" fmla="*/ 0 w 112"/>
                <a:gd name="T7" fmla="*/ 98 h 107"/>
                <a:gd name="T8" fmla="*/ 0 60000 65536"/>
                <a:gd name="T9" fmla="*/ 0 60000 65536"/>
                <a:gd name="T10" fmla="*/ 0 60000 65536"/>
                <a:gd name="T11" fmla="*/ 0 60000 65536"/>
                <a:gd name="T12" fmla="*/ 0 w 112"/>
                <a:gd name="T13" fmla="*/ 0 h 107"/>
                <a:gd name="T14" fmla="*/ 112 w 112"/>
                <a:gd name="T15" fmla="*/ 107 h 107"/>
              </a:gdLst>
              <a:ahLst/>
              <a:cxnLst>
                <a:cxn ang="T8">
                  <a:pos x="T0" y="T1"/>
                </a:cxn>
                <a:cxn ang="T9">
                  <a:pos x="T2" y="T3"/>
                </a:cxn>
                <a:cxn ang="T10">
                  <a:pos x="T4" y="T5"/>
                </a:cxn>
                <a:cxn ang="T11">
                  <a:pos x="T6" y="T7"/>
                </a:cxn>
              </a:cxnLst>
              <a:rect l="T12" t="T13" r="T14" b="T15"/>
              <a:pathLst>
                <a:path w="112" h="107">
                  <a:moveTo>
                    <a:pt x="0" y="98"/>
                  </a:moveTo>
                  <a:lnTo>
                    <a:pt x="8" y="107"/>
                  </a:lnTo>
                  <a:lnTo>
                    <a:pt x="112" y="0"/>
                  </a:lnTo>
                  <a:lnTo>
                    <a:pt x="0" y="98"/>
                  </a:lnTo>
                </a:path>
              </a:pathLst>
            </a:custGeom>
            <a:noFill/>
            <a:ln w="0">
              <a:solidFill>
                <a:srgbClr val="000000"/>
              </a:solidFill>
              <a:prstDash val="solid"/>
              <a:round/>
              <a:headEnd/>
              <a:tailEnd/>
            </a:ln>
          </p:spPr>
          <p:txBody>
            <a:bodyPr/>
            <a:lstStyle/>
            <a:p>
              <a:endParaRPr lang="en-US"/>
            </a:p>
          </p:txBody>
        </p:sp>
        <p:sp>
          <p:nvSpPr>
            <p:cNvPr id="626" name="Freeform 624">
              <a:extLst>
                <a:ext uri="{FF2B5EF4-FFF2-40B4-BE49-F238E27FC236}">
                  <a16:creationId xmlns:a16="http://schemas.microsoft.com/office/drawing/2014/main" id="{4AA8F2D3-D397-4976-A08F-5E3C72D80265}"/>
                </a:ext>
              </a:extLst>
            </p:cNvPr>
            <p:cNvSpPr>
              <a:spLocks/>
            </p:cNvSpPr>
            <p:nvPr/>
          </p:nvSpPr>
          <p:spPr bwMode="auto">
            <a:xfrm>
              <a:off x="455" y="3854"/>
              <a:ext cx="17" cy="24"/>
            </a:xfrm>
            <a:custGeom>
              <a:avLst/>
              <a:gdLst>
                <a:gd name="T0" fmla="*/ 0 w 104"/>
                <a:gd name="T1" fmla="*/ 107 h 117"/>
                <a:gd name="T2" fmla="*/ 7 w 104"/>
                <a:gd name="T3" fmla="*/ 117 h 117"/>
                <a:gd name="T4" fmla="*/ 104 w 104"/>
                <a:gd name="T5" fmla="*/ 0 h 117"/>
                <a:gd name="T6" fmla="*/ 0 w 104"/>
                <a:gd name="T7" fmla="*/ 107 h 117"/>
                <a:gd name="T8" fmla="*/ 0 60000 65536"/>
                <a:gd name="T9" fmla="*/ 0 60000 65536"/>
                <a:gd name="T10" fmla="*/ 0 60000 65536"/>
                <a:gd name="T11" fmla="*/ 0 60000 65536"/>
                <a:gd name="T12" fmla="*/ 0 w 104"/>
                <a:gd name="T13" fmla="*/ 0 h 117"/>
                <a:gd name="T14" fmla="*/ 104 w 104"/>
                <a:gd name="T15" fmla="*/ 117 h 117"/>
              </a:gdLst>
              <a:ahLst/>
              <a:cxnLst>
                <a:cxn ang="T8">
                  <a:pos x="T0" y="T1"/>
                </a:cxn>
                <a:cxn ang="T9">
                  <a:pos x="T2" y="T3"/>
                </a:cxn>
                <a:cxn ang="T10">
                  <a:pos x="T4" y="T5"/>
                </a:cxn>
                <a:cxn ang="T11">
                  <a:pos x="T6" y="T7"/>
                </a:cxn>
              </a:cxnLst>
              <a:rect l="T12" t="T13" r="T14" b="T15"/>
              <a:pathLst>
                <a:path w="104" h="117">
                  <a:moveTo>
                    <a:pt x="0" y="107"/>
                  </a:moveTo>
                  <a:lnTo>
                    <a:pt x="7" y="117"/>
                  </a:lnTo>
                  <a:lnTo>
                    <a:pt x="104" y="0"/>
                  </a:lnTo>
                  <a:lnTo>
                    <a:pt x="0" y="107"/>
                  </a:lnTo>
                  <a:close/>
                </a:path>
              </a:pathLst>
            </a:custGeom>
            <a:solidFill>
              <a:srgbClr val="000000"/>
            </a:solidFill>
            <a:ln w="9525">
              <a:noFill/>
              <a:round/>
              <a:headEnd/>
              <a:tailEnd/>
            </a:ln>
          </p:spPr>
          <p:txBody>
            <a:bodyPr/>
            <a:lstStyle/>
            <a:p>
              <a:endParaRPr lang="en-US"/>
            </a:p>
          </p:txBody>
        </p:sp>
        <p:sp>
          <p:nvSpPr>
            <p:cNvPr id="627" name="Freeform 625">
              <a:extLst>
                <a:ext uri="{FF2B5EF4-FFF2-40B4-BE49-F238E27FC236}">
                  <a16:creationId xmlns:a16="http://schemas.microsoft.com/office/drawing/2014/main" id="{D380F1AB-0D31-4A36-9DDB-8061565B6575}"/>
                </a:ext>
              </a:extLst>
            </p:cNvPr>
            <p:cNvSpPr>
              <a:spLocks/>
            </p:cNvSpPr>
            <p:nvPr/>
          </p:nvSpPr>
          <p:spPr bwMode="auto">
            <a:xfrm>
              <a:off x="455" y="3854"/>
              <a:ext cx="17" cy="24"/>
            </a:xfrm>
            <a:custGeom>
              <a:avLst/>
              <a:gdLst>
                <a:gd name="T0" fmla="*/ 0 w 104"/>
                <a:gd name="T1" fmla="*/ 107 h 117"/>
                <a:gd name="T2" fmla="*/ 7 w 104"/>
                <a:gd name="T3" fmla="*/ 117 h 117"/>
                <a:gd name="T4" fmla="*/ 104 w 104"/>
                <a:gd name="T5" fmla="*/ 0 h 117"/>
                <a:gd name="T6" fmla="*/ 0 w 104"/>
                <a:gd name="T7" fmla="*/ 107 h 117"/>
                <a:gd name="T8" fmla="*/ 0 60000 65536"/>
                <a:gd name="T9" fmla="*/ 0 60000 65536"/>
                <a:gd name="T10" fmla="*/ 0 60000 65536"/>
                <a:gd name="T11" fmla="*/ 0 60000 65536"/>
                <a:gd name="T12" fmla="*/ 0 w 104"/>
                <a:gd name="T13" fmla="*/ 0 h 117"/>
                <a:gd name="T14" fmla="*/ 104 w 104"/>
                <a:gd name="T15" fmla="*/ 117 h 117"/>
              </a:gdLst>
              <a:ahLst/>
              <a:cxnLst>
                <a:cxn ang="T8">
                  <a:pos x="T0" y="T1"/>
                </a:cxn>
                <a:cxn ang="T9">
                  <a:pos x="T2" y="T3"/>
                </a:cxn>
                <a:cxn ang="T10">
                  <a:pos x="T4" y="T5"/>
                </a:cxn>
                <a:cxn ang="T11">
                  <a:pos x="T6" y="T7"/>
                </a:cxn>
              </a:cxnLst>
              <a:rect l="T12" t="T13" r="T14" b="T15"/>
              <a:pathLst>
                <a:path w="104" h="117">
                  <a:moveTo>
                    <a:pt x="0" y="107"/>
                  </a:moveTo>
                  <a:lnTo>
                    <a:pt x="7" y="117"/>
                  </a:lnTo>
                  <a:lnTo>
                    <a:pt x="104" y="0"/>
                  </a:lnTo>
                  <a:lnTo>
                    <a:pt x="0" y="107"/>
                  </a:lnTo>
                </a:path>
              </a:pathLst>
            </a:custGeom>
            <a:noFill/>
            <a:ln w="0">
              <a:solidFill>
                <a:srgbClr val="000000"/>
              </a:solidFill>
              <a:prstDash val="solid"/>
              <a:round/>
              <a:headEnd/>
              <a:tailEnd/>
            </a:ln>
          </p:spPr>
          <p:txBody>
            <a:bodyPr/>
            <a:lstStyle/>
            <a:p>
              <a:endParaRPr lang="en-US"/>
            </a:p>
          </p:txBody>
        </p:sp>
        <p:sp>
          <p:nvSpPr>
            <p:cNvPr id="628" name="Freeform 626">
              <a:extLst>
                <a:ext uri="{FF2B5EF4-FFF2-40B4-BE49-F238E27FC236}">
                  <a16:creationId xmlns:a16="http://schemas.microsoft.com/office/drawing/2014/main" id="{B63F907D-98FB-42CB-B9EF-CEB1E8330B1D}"/>
                </a:ext>
              </a:extLst>
            </p:cNvPr>
            <p:cNvSpPr>
              <a:spLocks/>
            </p:cNvSpPr>
            <p:nvPr/>
          </p:nvSpPr>
          <p:spPr bwMode="auto">
            <a:xfrm>
              <a:off x="456" y="3854"/>
              <a:ext cx="16" cy="25"/>
            </a:xfrm>
            <a:custGeom>
              <a:avLst/>
              <a:gdLst>
                <a:gd name="T0" fmla="*/ 0 w 97"/>
                <a:gd name="T1" fmla="*/ 117 h 125"/>
                <a:gd name="T2" fmla="*/ 10 w 97"/>
                <a:gd name="T3" fmla="*/ 125 h 125"/>
                <a:gd name="T4" fmla="*/ 97 w 97"/>
                <a:gd name="T5" fmla="*/ 0 h 125"/>
                <a:gd name="T6" fmla="*/ 0 w 97"/>
                <a:gd name="T7" fmla="*/ 117 h 125"/>
                <a:gd name="T8" fmla="*/ 0 60000 65536"/>
                <a:gd name="T9" fmla="*/ 0 60000 65536"/>
                <a:gd name="T10" fmla="*/ 0 60000 65536"/>
                <a:gd name="T11" fmla="*/ 0 60000 65536"/>
                <a:gd name="T12" fmla="*/ 0 w 97"/>
                <a:gd name="T13" fmla="*/ 0 h 125"/>
                <a:gd name="T14" fmla="*/ 97 w 97"/>
                <a:gd name="T15" fmla="*/ 125 h 125"/>
              </a:gdLst>
              <a:ahLst/>
              <a:cxnLst>
                <a:cxn ang="T8">
                  <a:pos x="T0" y="T1"/>
                </a:cxn>
                <a:cxn ang="T9">
                  <a:pos x="T2" y="T3"/>
                </a:cxn>
                <a:cxn ang="T10">
                  <a:pos x="T4" y="T5"/>
                </a:cxn>
                <a:cxn ang="T11">
                  <a:pos x="T6" y="T7"/>
                </a:cxn>
              </a:cxnLst>
              <a:rect l="T12" t="T13" r="T14" b="T15"/>
              <a:pathLst>
                <a:path w="97" h="125">
                  <a:moveTo>
                    <a:pt x="0" y="117"/>
                  </a:moveTo>
                  <a:lnTo>
                    <a:pt x="10" y="125"/>
                  </a:lnTo>
                  <a:lnTo>
                    <a:pt x="97" y="0"/>
                  </a:lnTo>
                  <a:lnTo>
                    <a:pt x="0" y="117"/>
                  </a:lnTo>
                  <a:close/>
                </a:path>
              </a:pathLst>
            </a:custGeom>
            <a:solidFill>
              <a:srgbClr val="000000"/>
            </a:solidFill>
            <a:ln w="9525">
              <a:noFill/>
              <a:round/>
              <a:headEnd/>
              <a:tailEnd/>
            </a:ln>
          </p:spPr>
          <p:txBody>
            <a:bodyPr/>
            <a:lstStyle/>
            <a:p>
              <a:endParaRPr lang="en-US"/>
            </a:p>
          </p:txBody>
        </p:sp>
        <p:sp>
          <p:nvSpPr>
            <p:cNvPr id="629" name="Freeform 627">
              <a:extLst>
                <a:ext uri="{FF2B5EF4-FFF2-40B4-BE49-F238E27FC236}">
                  <a16:creationId xmlns:a16="http://schemas.microsoft.com/office/drawing/2014/main" id="{69C21A06-2285-42C9-BDE2-3C7CA0942DDD}"/>
                </a:ext>
              </a:extLst>
            </p:cNvPr>
            <p:cNvSpPr>
              <a:spLocks/>
            </p:cNvSpPr>
            <p:nvPr/>
          </p:nvSpPr>
          <p:spPr bwMode="auto">
            <a:xfrm>
              <a:off x="456" y="3854"/>
              <a:ext cx="16" cy="25"/>
            </a:xfrm>
            <a:custGeom>
              <a:avLst/>
              <a:gdLst>
                <a:gd name="T0" fmla="*/ 0 w 97"/>
                <a:gd name="T1" fmla="*/ 117 h 125"/>
                <a:gd name="T2" fmla="*/ 10 w 97"/>
                <a:gd name="T3" fmla="*/ 125 h 125"/>
                <a:gd name="T4" fmla="*/ 97 w 97"/>
                <a:gd name="T5" fmla="*/ 0 h 125"/>
                <a:gd name="T6" fmla="*/ 0 w 97"/>
                <a:gd name="T7" fmla="*/ 117 h 125"/>
                <a:gd name="T8" fmla="*/ 0 60000 65536"/>
                <a:gd name="T9" fmla="*/ 0 60000 65536"/>
                <a:gd name="T10" fmla="*/ 0 60000 65536"/>
                <a:gd name="T11" fmla="*/ 0 60000 65536"/>
                <a:gd name="T12" fmla="*/ 0 w 97"/>
                <a:gd name="T13" fmla="*/ 0 h 125"/>
                <a:gd name="T14" fmla="*/ 97 w 97"/>
                <a:gd name="T15" fmla="*/ 125 h 125"/>
              </a:gdLst>
              <a:ahLst/>
              <a:cxnLst>
                <a:cxn ang="T8">
                  <a:pos x="T0" y="T1"/>
                </a:cxn>
                <a:cxn ang="T9">
                  <a:pos x="T2" y="T3"/>
                </a:cxn>
                <a:cxn ang="T10">
                  <a:pos x="T4" y="T5"/>
                </a:cxn>
                <a:cxn ang="T11">
                  <a:pos x="T6" y="T7"/>
                </a:cxn>
              </a:cxnLst>
              <a:rect l="T12" t="T13" r="T14" b="T15"/>
              <a:pathLst>
                <a:path w="97" h="125">
                  <a:moveTo>
                    <a:pt x="0" y="117"/>
                  </a:moveTo>
                  <a:lnTo>
                    <a:pt x="10" y="125"/>
                  </a:lnTo>
                  <a:lnTo>
                    <a:pt x="97" y="0"/>
                  </a:lnTo>
                  <a:lnTo>
                    <a:pt x="0" y="117"/>
                  </a:lnTo>
                </a:path>
              </a:pathLst>
            </a:custGeom>
            <a:noFill/>
            <a:ln w="0">
              <a:solidFill>
                <a:srgbClr val="000000"/>
              </a:solidFill>
              <a:prstDash val="solid"/>
              <a:round/>
              <a:headEnd/>
              <a:tailEnd/>
            </a:ln>
          </p:spPr>
          <p:txBody>
            <a:bodyPr/>
            <a:lstStyle/>
            <a:p>
              <a:endParaRPr lang="en-US"/>
            </a:p>
          </p:txBody>
        </p:sp>
        <p:sp>
          <p:nvSpPr>
            <p:cNvPr id="630" name="Freeform 628">
              <a:extLst>
                <a:ext uri="{FF2B5EF4-FFF2-40B4-BE49-F238E27FC236}">
                  <a16:creationId xmlns:a16="http://schemas.microsoft.com/office/drawing/2014/main" id="{4F53F371-ADE3-450E-9A2E-E94A653CB1C5}"/>
                </a:ext>
              </a:extLst>
            </p:cNvPr>
            <p:cNvSpPr>
              <a:spLocks/>
            </p:cNvSpPr>
            <p:nvPr/>
          </p:nvSpPr>
          <p:spPr bwMode="auto">
            <a:xfrm>
              <a:off x="458" y="3854"/>
              <a:ext cx="14" cy="27"/>
            </a:xfrm>
            <a:custGeom>
              <a:avLst/>
              <a:gdLst>
                <a:gd name="T0" fmla="*/ 0 w 87"/>
                <a:gd name="T1" fmla="*/ 125 h 133"/>
                <a:gd name="T2" fmla="*/ 9 w 87"/>
                <a:gd name="T3" fmla="*/ 133 h 133"/>
                <a:gd name="T4" fmla="*/ 87 w 87"/>
                <a:gd name="T5" fmla="*/ 0 h 133"/>
                <a:gd name="T6" fmla="*/ 0 w 87"/>
                <a:gd name="T7" fmla="*/ 125 h 133"/>
                <a:gd name="T8" fmla="*/ 0 60000 65536"/>
                <a:gd name="T9" fmla="*/ 0 60000 65536"/>
                <a:gd name="T10" fmla="*/ 0 60000 65536"/>
                <a:gd name="T11" fmla="*/ 0 60000 65536"/>
                <a:gd name="T12" fmla="*/ 0 w 87"/>
                <a:gd name="T13" fmla="*/ 0 h 133"/>
                <a:gd name="T14" fmla="*/ 87 w 87"/>
                <a:gd name="T15" fmla="*/ 133 h 133"/>
              </a:gdLst>
              <a:ahLst/>
              <a:cxnLst>
                <a:cxn ang="T8">
                  <a:pos x="T0" y="T1"/>
                </a:cxn>
                <a:cxn ang="T9">
                  <a:pos x="T2" y="T3"/>
                </a:cxn>
                <a:cxn ang="T10">
                  <a:pos x="T4" y="T5"/>
                </a:cxn>
                <a:cxn ang="T11">
                  <a:pos x="T6" y="T7"/>
                </a:cxn>
              </a:cxnLst>
              <a:rect l="T12" t="T13" r="T14" b="T15"/>
              <a:pathLst>
                <a:path w="87" h="133">
                  <a:moveTo>
                    <a:pt x="0" y="125"/>
                  </a:moveTo>
                  <a:lnTo>
                    <a:pt x="9" y="133"/>
                  </a:lnTo>
                  <a:lnTo>
                    <a:pt x="87" y="0"/>
                  </a:lnTo>
                  <a:lnTo>
                    <a:pt x="0" y="125"/>
                  </a:lnTo>
                  <a:close/>
                </a:path>
              </a:pathLst>
            </a:custGeom>
            <a:solidFill>
              <a:srgbClr val="000000"/>
            </a:solidFill>
            <a:ln w="9525">
              <a:noFill/>
              <a:round/>
              <a:headEnd/>
              <a:tailEnd/>
            </a:ln>
          </p:spPr>
          <p:txBody>
            <a:bodyPr/>
            <a:lstStyle/>
            <a:p>
              <a:endParaRPr lang="en-US"/>
            </a:p>
          </p:txBody>
        </p:sp>
        <p:sp>
          <p:nvSpPr>
            <p:cNvPr id="631" name="Freeform 629">
              <a:extLst>
                <a:ext uri="{FF2B5EF4-FFF2-40B4-BE49-F238E27FC236}">
                  <a16:creationId xmlns:a16="http://schemas.microsoft.com/office/drawing/2014/main" id="{93E5EA03-3B28-45AD-B1BA-5D95ACFB0442}"/>
                </a:ext>
              </a:extLst>
            </p:cNvPr>
            <p:cNvSpPr>
              <a:spLocks/>
            </p:cNvSpPr>
            <p:nvPr/>
          </p:nvSpPr>
          <p:spPr bwMode="auto">
            <a:xfrm>
              <a:off x="458" y="3854"/>
              <a:ext cx="14" cy="27"/>
            </a:xfrm>
            <a:custGeom>
              <a:avLst/>
              <a:gdLst>
                <a:gd name="T0" fmla="*/ 0 w 87"/>
                <a:gd name="T1" fmla="*/ 125 h 133"/>
                <a:gd name="T2" fmla="*/ 9 w 87"/>
                <a:gd name="T3" fmla="*/ 133 h 133"/>
                <a:gd name="T4" fmla="*/ 87 w 87"/>
                <a:gd name="T5" fmla="*/ 0 h 133"/>
                <a:gd name="T6" fmla="*/ 0 w 87"/>
                <a:gd name="T7" fmla="*/ 125 h 133"/>
                <a:gd name="T8" fmla="*/ 0 60000 65536"/>
                <a:gd name="T9" fmla="*/ 0 60000 65536"/>
                <a:gd name="T10" fmla="*/ 0 60000 65536"/>
                <a:gd name="T11" fmla="*/ 0 60000 65536"/>
                <a:gd name="T12" fmla="*/ 0 w 87"/>
                <a:gd name="T13" fmla="*/ 0 h 133"/>
                <a:gd name="T14" fmla="*/ 87 w 87"/>
                <a:gd name="T15" fmla="*/ 133 h 133"/>
              </a:gdLst>
              <a:ahLst/>
              <a:cxnLst>
                <a:cxn ang="T8">
                  <a:pos x="T0" y="T1"/>
                </a:cxn>
                <a:cxn ang="T9">
                  <a:pos x="T2" y="T3"/>
                </a:cxn>
                <a:cxn ang="T10">
                  <a:pos x="T4" y="T5"/>
                </a:cxn>
                <a:cxn ang="T11">
                  <a:pos x="T6" y="T7"/>
                </a:cxn>
              </a:cxnLst>
              <a:rect l="T12" t="T13" r="T14" b="T15"/>
              <a:pathLst>
                <a:path w="87" h="133">
                  <a:moveTo>
                    <a:pt x="0" y="125"/>
                  </a:moveTo>
                  <a:lnTo>
                    <a:pt x="9" y="133"/>
                  </a:lnTo>
                  <a:lnTo>
                    <a:pt x="87" y="0"/>
                  </a:lnTo>
                  <a:lnTo>
                    <a:pt x="0" y="125"/>
                  </a:lnTo>
                </a:path>
              </a:pathLst>
            </a:custGeom>
            <a:noFill/>
            <a:ln w="0">
              <a:solidFill>
                <a:srgbClr val="000000"/>
              </a:solidFill>
              <a:prstDash val="solid"/>
              <a:round/>
              <a:headEnd/>
              <a:tailEnd/>
            </a:ln>
          </p:spPr>
          <p:txBody>
            <a:bodyPr/>
            <a:lstStyle/>
            <a:p>
              <a:endParaRPr lang="en-US"/>
            </a:p>
          </p:txBody>
        </p:sp>
        <p:sp>
          <p:nvSpPr>
            <p:cNvPr id="632" name="Freeform 630">
              <a:extLst>
                <a:ext uri="{FF2B5EF4-FFF2-40B4-BE49-F238E27FC236}">
                  <a16:creationId xmlns:a16="http://schemas.microsoft.com/office/drawing/2014/main" id="{BCCE5527-45FD-460E-BE8E-67FE59AC9129}"/>
                </a:ext>
              </a:extLst>
            </p:cNvPr>
            <p:cNvSpPr>
              <a:spLocks/>
            </p:cNvSpPr>
            <p:nvPr/>
          </p:nvSpPr>
          <p:spPr bwMode="auto">
            <a:xfrm>
              <a:off x="459" y="3854"/>
              <a:ext cx="13" cy="28"/>
            </a:xfrm>
            <a:custGeom>
              <a:avLst/>
              <a:gdLst>
                <a:gd name="T0" fmla="*/ 0 w 78"/>
                <a:gd name="T1" fmla="*/ 133 h 141"/>
                <a:gd name="T2" fmla="*/ 10 w 78"/>
                <a:gd name="T3" fmla="*/ 141 h 141"/>
                <a:gd name="T4" fmla="*/ 78 w 78"/>
                <a:gd name="T5" fmla="*/ 0 h 141"/>
                <a:gd name="T6" fmla="*/ 0 w 78"/>
                <a:gd name="T7" fmla="*/ 133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0" y="133"/>
                  </a:moveTo>
                  <a:lnTo>
                    <a:pt x="10" y="141"/>
                  </a:lnTo>
                  <a:lnTo>
                    <a:pt x="78" y="0"/>
                  </a:lnTo>
                  <a:lnTo>
                    <a:pt x="0" y="133"/>
                  </a:lnTo>
                  <a:close/>
                </a:path>
              </a:pathLst>
            </a:custGeom>
            <a:solidFill>
              <a:srgbClr val="000000"/>
            </a:solidFill>
            <a:ln w="9525">
              <a:noFill/>
              <a:round/>
              <a:headEnd/>
              <a:tailEnd/>
            </a:ln>
          </p:spPr>
          <p:txBody>
            <a:bodyPr/>
            <a:lstStyle/>
            <a:p>
              <a:endParaRPr lang="en-US"/>
            </a:p>
          </p:txBody>
        </p:sp>
        <p:sp>
          <p:nvSpPr>
            <p:cNvPr id="633" name="Freeform 631">
              <a:extLst>
                <a:ext uri="{FF2B5EF4-FFF2-40B4-BE49-F238E27FC236}">
                  <a16:creationId xmlns:a16="http://schemas.microsoft.com/office/drawing/2014/main" id="{01AFF67D-7FAC-4EBE-B8D1-413DC179FD8E}"/>
                </a:ext>
              </a:extLst>
            </p:cNvPr>
            <p:cNvSpPr>
              <a:spLocks/>
            </p:cNvSpPr>
            <p:nvPr/>
          </p:nvSpPr>
          <p:spPr bwMode="auto">
            <a:xfrm>
              <a:off x="459" y="3854"/>
              <a:ext cx="13" cy="28"/>
            </a:xfrm>
            <a:custGeom>
              <a:avLst/>
              <a:gdLst>
                <a:gd name="T0" fmla="*/ 0 w 78"/>
                <a:gd name="T1" fmla="*/ 133 h 141"/>
                <a:gd name="T2" fmla="*/ 10 w 78"/>
                <a:gd name="T3" fmla="*/ 141 h 141"/>
                <a:gd name="T4" fmla="*/ 78 w 78"/>
                <a:gd name="T5" fmla="*/ 0 h 141"/>
                <a:gd name="T6" fmla="*/ 0 w 78"/>
                <a:gd name="T7" fmla="*/ 133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0" y="133"/>
                  </a:moveTo>
                  <a:lnTo>
                    <a:pt x="10" y="141"/>
                  </a:lnTo>
                  <a:lnTo>
                    <a:pt x="78" y="0"/>
                  </a:lnTo>
                  <a:lnTo>
                    <a:pt x="0" y="133"/>
                  </a:lnTo>
                </a:path>
              </a:pathLst>
            </a:custGeom>
            <a:noFill/>
            <a:ln w="0">
              <a:solidFill>
                <a:srgbClr val="000000"/>
              </a:solidFill>
              <a:prstDash val="solid"/>
              <a:round/>
              <a:headEnd/>
              <a:tailEnd/>
            </a:ln>
          </p:spPr>
          <p:txBody>
            <a:bodyPr/>
            <a:lstStyle/>
            <a:p>
              <a:endParaRPr lang="en-US"/>
            </a:p>
          </p:txBody>
        </p:sp>
        <p:sp>
          <p:nvSpPr>
            <p:cNvPr id="634" name="Freeform 632">
              <a:extLst>
                <a:ext uri="{FF2B5EF4-FFF2-40B4-BE49-F238E27FC236}">
                  <a16:creationId xmlns:a16="http://schemas.microsoft.com/office/drawing/2014/main" id="{9A8CA0D4-815E-4211-AABF-A47F6AAA21B2}"/>
                </a:ext>
              </a:extLst>
            </p:cNvPr>
            <p:cNvSpPr>
              <a:spLocks/>
            </p:cNvSpPr>
            <p:nvPr/>
          </p:nvSpPr>
          <p:spPr bwMode="auto">
            <a:xfrm>
              <a:off x="461" y="3854"/>
              <a:ext cx="11" cy="29"/>
            </a:xfrm>
            <a:custGeom>
              <a:avLst/>
              <a:gdLst>
                <a:gd name="T0" fmla="*/ 0 w 68"/>
                <a:gd name="T1" fmla="*/ 141 h 145"/>
                <a:gd name="T2" fmla="*/ 10 w 68"/>
                <a:gd name="T3" fmla="*/ 145 h 145"/>
                <a:gd name="T4" fmla="*/ 68 w 68"/>
                <a:gd name="T5" fmla="*/ 0 h 145"/>
                <a:gd name="T6" fmla="*/ 0 w 68"/>
                <a:gd name="T7" fmla="*/ 141 h 145"/>
                <a:gd name="T8" fmla="*/ 0 60000 65536"/>
                <a:gd name="T9" fmla="*/ 0 60000 65536"/>
                <a:gd name="T10" fmla="*/ 0 60000 65536"/>
                <a:gd name="T11" fmla="*/ 0 60000 65536"/>
                <a:gd name="T12" fmla="*/ 0 w 68"/>
                <a:gd name="T13" fmla="*/ 0 h 145"/>
                <a:gd name="T14" fmla="*/ 68 w 68"/>
                <a:gd name="T15" fmla="*/ 145 h 145"/>
              </a:gdLst>
              <a:ahLst/>
              <a:cxnLst>
                <a:cxn ang="T8">
                  <a:pos x="T0" y="T1"/>
                </a:cxn>
                <a:cxn ang="T9">
                  <a:pos x="T2" y="T3"/>
                </a:cxn>
                <a:cxn ang="T10">
                  <a:pos x="T4" y="T5"/>
                </a:cxn>
                <a:cxn ang="T11">
                  <a:pos x="T6" y="T7"/>
                </a:cxn>
              </a:cxnLst>
              <a:rect l="T12" t="T13" r="T14" b="T15"/>
              <a:pathLst>
                <a:path w="68" h="145">
                  <a:moveTo>
                    <a:pt x="0" y="141"/>
                  </a:moveTo>
                  <a:lnTo>
                    <a:pt x="10" y="145"/>
                  </a:lnTo>
                  <a:lnTo>
                    <a:pt x="68" y="0"/>
                  </a:lnTo>
                  <a:lnTo>
                    <a:pt x="0" y="141"/>
                  </a:lnTo>
                  <a:close/>
                </a:path>
              </a:pathLst>
            </a:custGeom>
            <a:solidFill>
              <a:srgbClr val="000000"/>
            </a:solidFill>
            <a:ln w="9525">
              <a:noFill/>
              <a:round/>
              <a:headEnd/>
              <a:tailEnd/>
            </a:ln>
          </p:spPr>
          <p:txBody>
            <a:bodyPr/>
            <a:lstStyle/>
            <a:p>
              <a:endParaRPr lang="en-US"/>
            </a:p>
          </p:txBody>
        </p:sp>
        <p:sp>
          <p:nvSpPr>
            <p:cNvPr id="635" name="Freeform 633">
              <a:extLst>
                <a:ext uri="{FF2B5EF4-FFF2-40B4-BE49-F238E27FC236}">
                  <a16:creationId xmlns:a16="http://schemas.microsoft.com/office/drawing/2014/main" id="{9EFB3489-F9F4-4E7A-A07F-D10886947813}"/>
                </a:ext>
              </a:extLst>
            </p:cNvPr>
            <p:cNvSpPr>
              <a:spLocks/>
            </p:cNvSpPr>
            <p:nvPr/>
          </p:nvSpPr>
          <p:spPr bwMode="auto">
            <a:xfrm>
              <a:off x="461" y="3854"/>
              <a:ext cx="11" cy="29"/>
            </a:xfrm>
            <a:custGeom>
              <a:avLst/>
              <a:gdLst>
                <a:gd name="T0" fmla="*/ 0 w 68"/>
                <a:gd name="T1" fmla="*/ 141 h 145"/>
                <a:gd name="T2" fmla="*/ 10 w 68"/>
                <a:gd name="T3" fmla="*/ 145 h 145"/>
                <a:gd name="T4" fmla="*/ 68 w 68"/>
                <a:gd name="T5" fmla="*/ 0 h 145"/>
                <a:gd name="T6" fmla="*/ 0 w 68"/>
                <a:gd name="T7" fmla="*/ 141 h 145"/>
                <a:gd name="T8" fmla="*/ 0 60000 65536"/>
                <a:gd name="T9" fmla="*/ 0 60000 65536"/>
                <a:gd name="T10" fmla="*/ 0 60000 65536"/>
                <a:gd name="T11" fmla="*/ 0 60000 65536"/>
                <a:gd name="T12" fmla="*/ 0 w 68"/>
                <a:gd name="T13" fmla="*/ 0 h 145"/>
                <a:gd name="T14" fmla="*/ 68 w 68"/>
                <a:gd name="T15" fmla="*/ 145 h 145"/>
              </a:gdLst>
              <a:ahLst/>
              <a:cxnLst>
                <a:cxn ang="T8">
                  <a:pos x="T0" y="T1"/>
                </a:cxn>
                <a:cxn ang="T9">
                  <a:pos x="T2" y="T3"/>
                </a:cxn>
                <a:cxn ang="T10">
                  <a:pos x="T4" y="T5"/>
                </a:cxn>
                <a:cxn ang="T11">
                  <a:pos x="T6" y="T7"/>
                </a:cxn>
              </a:cxnLst>
              <a:rect l="T12" t="T13" r="T14" b="T15"/>
              <a:pathLst>
                <a:path w="68" h="145">
                  <a:moveTo>
                    <a:pt x="0" y="141"/>
                  </a:moveTo>
                  <a:lnTo>
                    <a:pt x="10" y="145"/>
                  </a:lnTo>
                  <a:lnTo>
                    <a:pt x="68" y="0"/>
                  </a:lnTo>
                  <a:lnTo>
                    <a:pt x="0" y="141"/>
                  </a:lnTo>
                </a:path>
              </a:pathLst>
            </a:custGeom>
            <a:noFill/>
            <a:ln w="0">
              <a:solidFill>
                <a:srgbClr val="000000"/>
              </a:solidFill>
              <a:prstDash val="solid"/>
              <a:round/>
              <a:headEnd/>
              <a:tailEnd/>
            </a:ln>
          </p:spPr>
          <p:txBody>
            <a:bodyPr/>
            <a:lstStyle/>
            <a:p>
              <a:endParaRPr lang="en-US"/>
            </a:p>
          </p:txBody>
        </p:sp>
        <p:sp>
          <p:nvSpPr>
            <p:cNvPr id="636" name="Freeform 634">
              <a:extLst>
                <a:ext uri="{FF2B5EF4-FFF2-40B4-BE49-F238E27FC236}">
                  <a16:creationId xmlns:a16="http://schemas.microsoft.com/office/drawing/2014/main" id="{FA6FE844-F2E5-4C07-B6AF-FC61309D4243}"/>
                </a:ext>
              </a:extLst>
            </p:cNvPr>
            <p:cNvSpPr>
              <a:spLocks/>
            </p:cNvSpPr>
            <p:nvPr/>
          </p:nvSpPr>
          <p:spPr bwMode="auto">
            <a:xfrm>
              <a:off x="463" y="3854"/>
              <a:ext cx="9" cy="30"/>
            </a:xfrm>
            <a:custGeom>
              <a:avLst/>
              <a:gdLst>
                <a:gd name="T0" fmla="*/ 0 w 58"/>
                <a:gd name="T1" fmla="*/ 145 h 150"/>
                <a:gd name="T2" fmla="*/ 12 w 58"/>
                <a:gd name="T3" fmla="*/ 150 h 150"/>
                <a:gd name="T4" fmla="*/ 58 w 58"/>
                <a:gd name="T5" fmla="*/ 0 h 150"/>
                <a:gd name="T6" fmla="*/ 0 w 58"/>
                <a:gd name="T7" fmla="*/ 145 h 150"/>
                <a:gd name="T8" fmla="*/ 0 60000 65536"/>
                <a:gd name="T9" fmla="*/ 0 60000 65536"/>
                <a:gd name="T10" fmla="*/ 0 60000 65536"/>
                <a:gd name="T11" fmla="*/ 0 60000 65536"/>
                <a:gd name="T12" fmla="*/ 0 w 58"/>
                <a:gd name="T13" fmla="*/ 0 h 150"/>
                <a:gd name="T14" fmla="*/ 58 w 58"/>
                <a:gd name="T15" fmla="*/ 150 h 150"/>
              </a:gdLst>
              <a:ahLst/>
              <a:cxnLst>
                <a:cxn ang="T8">
                  <a:pos x="T0" y="T1"/>
                </a:cxn>
                <a:cxn ang="T9">
                  <a:pos x="T2" y="T3"/>
                </a:cxn>
                <a:cxn ang="T10">
                  <a:pos x="T4" y="T5"/>
                </a:cxn>
                <a:cxn ang="T11">
                  <a:pos x="T6" y="T7"/>
                </a:cxn>
              </a:cxnLst>
              <a:rect l="T12" t="T13" r="T14" b="T15"/>
              <a:pathLst>
                <a:path w="58" h="150">
                  <a:moveTo>
                    <a:pt x="0" y="145"/>
                  </a:moveTo>
                  <a:lnTo>
                    <a:pt x="12" y="150"/>
                  </a:lnTo>
                  <a:lnTo>
                    <a:pt x="58" y="0"/>
                  </a:lnTo>
                  <a:lnTo>
                    <a:pt x="0" y="145"/>
                  </a:lnTo>
                  <a:close/>
                </a:path>
              </a:pathLst>
            </a:custGeom>
            <a:solidFill>
              <a:srgbClr val="000000"/>
            </a:solidFill>
            <a:ln w="9525">
              <a:noFill/>
              <a:round/>
              <a:headEnd/>
              <a:tailEnd/>
            </a:ln>
          </p:spPr>
          <p:txBody>
            <a:bodyPr/>
            <a:lstStyle/>
            <a:p>
              <a:endParaRPr lang="en-US"/>
            </a:p>
          </p:txBody>
        </p:sp>
        <p:sp>
          <p:nvSpPr>
            <p:cNvPr id="637" name="Freeform 635">
              <a:extLst>
                <a:ext uri="{FF2B5EF4-FFF2-40B4-BE49-F238E27FC236}">
                  <a16:creationId xmlns:a16="http://schemas.microsoft.com/office/drawing/2014/main" id="{AE38922F-EEA5-4DB0-A6E6-9753FE1ED949}"/>
                </a:ext>
              </a:extLst>
            </p:cNvPr>
            <p:cNvSpPr>
              <a:spLocks/>
            </p:cNvSpPr>
            <p:nvPr/>
          </p:nvSpPr>
          <p:spPr bwMode="auto">
            <a:xfrm>
              <a:off x="463" y="3854"/>
              <a:ext cx="9" cy="30"/>
            </a:xfrm>
            <a:custGeom>
              <a:avLst/>
              <a:gdLst>
                <a:gd name="T0" fmla="*/ 0 w 58"/>
                <a:gd name="T1" fmla="*/ 145 h 150"/>
                <a:gd name="T2" fmla="*/ 12 w 58"/>
                <a:gd name="T3" fmla="*/ 150 h 150"/>
                <a:gd name="T4" fmla="*/ 58 w 58"/>
                <a:gd name="T5" fmla="*/ 0 h 150"/>
                <a:gd name="T6" fmla="*/ 0 w 58"/>
                <a:gd name="T7" fmla="*/ 145 h 150"/>
                <a:gd name="T8" fmla="*/ 0 60000 65536"/>
                <a:gd name="T9" fmla="*/ 0 60000 65536"/>
                <a:gd name="T10" fmla="*/ 0 60000 65536"/>
                <a:gd name="T11" fmla="*/ 0 60000 65536"/>
                <a:gd name="T12" fmla="*/ 0 w 58"/>
                <a:gd name="T13" fmla="*/ 0 h 150"/>
                <a:gd name="T14" fmla="*/ 58 w 58"/>
                <a:gd name="T15" fmla="*/ 150 h 150"/>
              </a:gdLst>
              <a:ahLst/>
              <a:cxnLst>
                <a:cxn ang="T8">
                  <a:pos x="T0" y="T1"/>
                </a:cxn>
                <a:cxn ang="T9">
                  <a:pos x="T2" y="T3"/>
                </a:cxn>
                <a:cxn ang="T10">
                  <a:pos x="T4" y="T5"/>
                </a:cxn>
                <a:cxn ang="T11">
                  <a:pos x="T6" y="T7"/>
                </a:cxn>
              </a:cxnLst>
              <a:rect l="T12" t="T13" r="T14" b="T15"/>
              <a:pathLst>
                <a:path w="58" h="150">
                  <a:moveTo>
                    <a:pt x="0" y="145"/>
                  </a:moveTo>
                  <a:lnTo>
                    <a:pt x="12" y="150"/>
                  </a:lnTo>
                  <a:lnTo>
                    <a:pt x="58" y="0"/>
                  </a:lnTo>
                  <a:lnTo>
                    <a:pt x="0" y="145"/>
                  </a:lnTo>
                </a:path>
              </a:pathLst>
            </a:custGeom>
            <a:noFill/>
            <a:ln w="0">
              <a:solidFill>
                <a:srgbClr val="000000"/>
              </a:solidFill>
              <a:prstDash val="solid"/>
              <a:round/>
              <a:headEnd/>
              <a:tailEnd/>
            </a:ln>
          </p:spPr>
          <p:txBody>
            <a:bodyPr/>
            <a:lstStyle/>
            <a:p>
              <a:endParaRPr lang="en-US"/>
            </a:p>
          </p:txBody>
        </p:sp>
        <p:sp>
          <p:nvSpPr>
            <p:cNvPr id="638" name="Freeform 636">
              <a:extLst>
                <a:ext uri="{FF2B5EF4-FFF2-40B4-BE49-F238E27FC236}">
                  <a16:creationId xmlns:a16="http://schemas.microsoft.com/office/drawing/2014/main" id="{4DCA005C-7E2C-4A35-AA8D-1AFDDA57F303}"/>
                </a:ext>
              </a:extLst>
            </p:cNvPr>
            <p:cNvSpPr>
              <a:spLocks/>
            </p:cNvSpPr>
            <p:nvPr/>
          </p:nvSpPr>
          <p:spPr bwMode="auto">
            <a:xfrm>
              <a:off x="465" y="3854"/>
              <a:ext cx="7" cy="31"/>
            </a:xfrm>
            <a:custGeom>
              <a:avLst/>
              <a:gdLst>
                <a:gd name="T0" fmla="*/ 0 w 46"/>
                <a:gd name="T1" fmla="*/ 150 h 155"/>
                <a:gd name="T2" fmla="*/ 11 w 46"/>
                <a:gd name="T3" fmla="*/ 155 h 155"/>
                <a:gd name="T4" fmla="*/ 46 w 46"/>
                <a:gd name="T5" fmla="*/ 0 h 155"/>
                <a:gd name="T6" fmla="*/ 0 w 46"/>
                <a:gd name="T7" fmla="*/ 150 h 155"/>
                <a:gd name="T8" fmla="*/ 0 60000 65536"/>
                <a:gd name="T9" fmla="*/ 0 60000 65536"/>
                <a:gd name="T10" fmla="*/ 0 60000 65536"/>
                <a:gd name="T11" fmla="*/ 0 60000 65536"/>
                <a:gd name="T12" fmla="*/ 0 w 46"/>
                <a:gd name="T13" fmla="*/ 0 h 155"/>
                <a:gd name="T14" fmla="*/ 46 w 46"/>
                <a:gd name="T15" fmla="*/ 155 h 155"/>
              </a:gdLst>
              <a:ahLst/>
              <a:cxnLst>
                <a:cxn ang="T8">
                  <a:pos x="T0" y="T1"/>
                </a:cxn>
                <a:cxn ang="T9">
                  <a:pos x="T2" y="T3"/>
                </a:cxn>
                <a:cxn ang="T10">
                  <a:pos x="T4" y="T5"/>
                </a:cxn>
                <a:cxn ang="T11">
                  <a:pos x="T6" y="T7"/>
                </a:cxn>
              </a:cxnLst>
              <a:rect l="T12" t="T13" r="T14" b="T15"/>
              <a:pathLst>
                <a:path w="46" h="155">
                  <a:moveTo>
                    <a:pt x="0" y="150"/>
                  </a:moveTo>
                  <a:lnTo>
                    <a:pt x="11" y="155"/>
                  </a:lnTo>
                  <a:lnTo>
                    <a:pt x="46" y="0"/>
                  </a:lnTo>
                  <a:lnTo>
                    <a:pt x="0" y="150"/>
                  </a:lnTo>
                  <a:close/>
                </a:path>
              </a:pathLst>
            </a:custGeom>
            <a:solidFill>
              <a:srgbClr val="000000"/>
            </a:solidFill>
            <a:ln w="9525">
              <a:noFill/>
              <a:round/>
              <a:headEnd/>
              <a:tailEnd/>
            </a:ln>
          </p:spPr>
          <p:txBody>
            <a:bodyPr/>
            <a:lstStyle/>
            <a:p>
              <a:endParaRPr lang="en-US"/>
            </a:p>
          </p:txBody>
        </p:sp>
        <p:sp>
          <p:nvSpPr>
            <p:cNvPr id="639" name="Freeform 637">
              <a:extLst>
                <a:ext uri="{FF2B5EF4-FFF2-40B4-BE49-F238E27FC236}">
                  <a16:creationId xmlns:a16="http://schemas.microsoft.com/office/drawing/2014/main" id="{7CFC9032-CB11-43EF-81F2-5CE885AF5757}"/>
                </a:ext>
              </a:extLst>
            </p:cNvPr>
            <p:cNvSpPr>
              <a:spLocks/>
            </p:cNvSpPr>
            <p:nvPr/>
          </p:nvSpPr>
          <p:spPr bwMode="auto">
            <a:xfrm>
              <a:off x="465" y="3854"/>
              <a:ext cx="7" cy="31"/>
            </a:xfrm>
            <a:custGeom>
              <a:avLst/>
              <a:gdLst>
                <a:gd name="T0" fmla="*/ 0 w 46"/>
                <a:gd name="T1" fmla="*/ 150 h 155"/>
                <a:gd name="T2" fmla="*/ 11 w 46"/>
                <a:gd name="T3" fmla="*/ 155 h 155"/>
                <a:gd name="T4" fmla="*/ 46 w 46"/>
                <a:gd name="T5" fmla="*/ 0 h 155"/>
                <a:gd name="T6" fmla="*/ 0 w 46"/>
                <a:gd name="T7" fmla="*/ 150 h 155"/>
                <a:gd name="T8" fmla="*/ 0 60000 65536"/>
                <a:gd name="T9" fmla="*/ 0 60000 65536"/>
                <a:gd name="T10" fmla="*/ 0 60000 65536"/>
                <a:gd name="T11" fmla="*/ 0 60000 65536"/>
                <a:gd name="T12" fmla="*/ 0 w 46"/>
                <a:gd name="T13" fmla="*/ 0 h 155"/>
                <a:gd name="T14" fmla="*/ 46 w 46"/>
                <a:gd name="T15" fmla="*/ 155 h 155"/>
              </a:gdLst>
              <a:ahLst/>
              <a:cxnLst>
                <a:cxn ang="T8">
                  <a:pos x="T0" y="T1"/>
                </a:cxn>
                <a:cxn ang="T9">
                  <a:pos x="T2" y="T3"/>
                </a:cxn>
                <a:cxn ang="T10">
                  <a:pos x="T4" y="T5"/>
                </a:cxn>
                <a:cxn ang="T11">
                  <a:pos x="T6" y="T7"/>
                </a:cxn>
              </a:cxnLst>
              <a:rect l="T12" t="T13" r="T14" b="T15"/>
              <a:pathLst>
                <a:path w="46" h="155">
                  <a:moveTo>
                    <a:pt x="0" y="150"/>
                  </a:moveTo>
                  <a:lnTo>
                    <a:pt x="11" y="155"/>
                  </a:lnTo>
                  <a:lnTo>
                    <a:pt x="46" y="0"/>
                  </a:lnTo>
                  <a:lnTo>
                    <a:pt x="0" y="150"/>
                  </a:lnTo>
                </a:path>
              </a:pathLst>
            </a:custGeom>
            <a:noFill/>
            <a:ln w="0">
              <a:solidFill>
                <a:srgbClr val="000000"/>
              </a:solidFill>
              <a:prstDash val="solid"/>
              <a:round/>
              <a:headEnd/>
              <a:tailEnd/>
            </a:ln>
          </p:spPr>
          <p:txBody>
            <a:bodyPr/>
            <a:lstStyle/>
            <a:p>
              <a:endParaRPr lang="en-US"/>
            </a:p>
          </p:txBody>
        </p:sp>
        <p:sp>
          <p:nvSpPr>
            <p:cNvPr id="640" name="Freeform 638">
              <a:extLst>
                <a:ext uri="{FF2B5EF4-FFF2-40B4-BE49-F238E27FC236}">
                  <a16:creationId xmlns:a16="http://schemas.microsoft.com/office/drawing/2014/main" id="{A0088451-FC0C-4A30-A1E4-1A9731B9381F}"/>
                </a:ext>
              </a:extLst>
            </p:cNvPr>
            <p:cNvSpPr>
              <a:spLocks/>
            </p:cNvSpPr>
            <p:nvPr/>
          </p:nvSpPr>
          <p:spPr bwMode="auto">
            <a:xfrm>
              <a:off x="466" y="3854"/>
              <a:ext cx="6" cy="32"/>
            </a:xfrm>
            <a:custGeom>
              <a:avLst/>
              <a:gdLst>
                <a:gd name="T0" fmla="*/ 0 w 35"/>
                <a:gd name="T1" fmla="*/ 155 h 157"/>
                <a:gd name="T2" fmla="*/ 12 w 35"/>
                <a:gd name="T3" fmla="*/ 157 h 157"/>
                <a:gd name="T4" fmla="*/ 35 w 35"/>
                <a:gd name="T5" fmla="*/ 0 h 157"/>
                <a:gd name="T6" fmla="*/ 0 w 35"/>
                <a:gd name="T7" fmla="*/ 155 h 157"/>
                <a:gd name="T8" fmla="*/ 0 60000 65536"/>
                <a:gd name="T9" fmla="*/ 0 60000 65536"/>
                <a:gd name="T10" fmla="*/ 0 60000 65536"/>
                <a:gd name="T11" fmla="*/ 0 60000 65536"/>
                <a:gd name="T12" fmla="*/ 0 w 35"/>
                <a:gd name="T13" fmla="*/ 0 h 157"/>
                <a:gd name="T14" fmla="*/ 35 w 35"/>
                <a:gd name="T15" fmla="*/ 157 h 157"/>
              </a:gdLst>
              <a:ahLst/>
              <a:cxnLst>
                <a:cxn ang="T8">
                  <a:pos x="T0" y="T1"/>
                </a:cxn>
                <a:cxn ang="T9">
                  <a:pos x="T2" y="T3"/>
                </a:cxn>
                <a:cxn ang="T10">
                  <a:pos x="T4" y="T5"/>
                </a:cxn>
                <a:cxn ang="T11">
                  <a:pos x="T6" y="T7"/>
                </a:cxn>
              </a:cxnLst>
              <a:rect l="T12" t="T13" r="T14" b="T15"/>
              <a:pathLst>
                <a:path w="35" h="157">
                  <a:moveTo>
                    <a:pt x="0" y="155"/>
                  </a:moveTo>
                  <a:lnTo>
                    <a:pt x="12" y="157"/>
                  </a:lnTo>
                  <a:lnTo>
                    <a:pt x="35" y="0"/>
                  </a:lnTo>
                  <a:lnTo>
                    <a:pt x="0" y="155"/>
                  </a:lnTo>
                  <a:close/>
                </a:path>
              </a:pathLst>
            </a:custGeom>
            <a:solidFill>
              <a:srgbClr val="000000"/>
            </a:solidFill>
            <a:ln w="9525">
              <a:noFill/>
              <a:round/>
              <a:headEnd/>
              <a:tailEnd/>
            </a:ln>
          </p:spPr>
          <p:txBody>
            <a:bodyPr/>
            <a:lstStyle/>
            <a:p>
              <a:endParaRPr lang="en-US"/>
            </a:p>
          </p:txBody>
        </p:sp>
        <p:sp>
          <p:nvSpPr>
            <p:cNvPr id="641" name="Freeform 639">
              <a:extLst>
                <a:ext uri="{FF2B5EF4-FFF2-40B4-BE49-F238E27FC236}">
                  <a16:creationId xmlns:a16="http://schemas.microsoft.com/office/drawing/2014/main" id="{1B76C7BF-D03E-494A-8999-A73C6973FD45}"/>
                </a:ext>
              </a:extLst>
            </p:cNvPr>
            <p:cNvSpPr>
              <a:spLocks/>
            </p:cNvSpPr>
            <p:nvPr/>
          </p:nvSpPr>
          <p:spPr bwMode="auto">
            <a:xfrm>
              <a:off x="466" y="3854"/>
              <a:ext cx="6" cy="32"/>
            </a:xfrm>
            <a:custGeom>
              <a:avLst/>
              <a:gdLst>
                <a:gd name="T0" fmla="*/ 0 w 35"/>
                <a:gd name="T1" fmla="*/ 155 h 157"/>
                <a:gd name="T2" fmla="*/ 12 w 35"/>
                <a:gd name="T3" fmla="*/ 157 h 157"/>
                <a:gd name="T4" fmla="*/ 35 w 35"/>
                <a:gd name="T5" fmla="*/ 0 h 157"/>
                <a:gd name="T6" fmla="*/ 0 w 35"/>
                <a:gd name="T7" fmla="*/ 155 h 157"/>
                <a:gd name="T8" fmla="*/ 0 60000 65536"/>
                <a:gd name="T9" fmla="*/ 0 60000 65536"/>
                <a:gd name="T10" fmla="*/ 0 60000 65536"/>
                <a:gd name="T11" fmla="*/ 0 60000 65536"/>
                <a:gd name="T12" fmla="*/ 0 w 35"/>
                <a:gd name="T13" fmla="*/ 0 h 157"/>
                <a:gd name="T14" fmla="*/ 35 w 35"/>
                <a:gd name="T15" fmla="*/ 157 h 157"/>
              </a:gdLst>
              <a:ahLst/>
              <a:cxnLst>
                <a:cxn ang="T8">
                  <a:pos x="T0" y="T1"/>
                </a:cxn>
                <a:cxn ang="T9">
                  <a:pos x="T2" y="T3"/>
                </a:cxn>
                <a:cxn ang="T10">
                  <a:pos x="T4" y="T5"/>
                </a:cxn>
                <a:cxn ang="T11">
                  <a:pos x="T6" y="T7"/>
                </a:cxn>
              </a:cxnLst>
              <a:rect l="T12" t="T13" r="T14" b="T15"/>
              <a:pathLst>
                <a:path w="35" h="157">
                  <a:moveTo>
                    <a:pt x="0" y="155"/>
                  </a:moveTo>
                  <a:lnTo>
                    <a:pt x="12" y="157"/>
                  </a:lnTo>
                  <a:lnTo>
                    <a:pt x="35" y="0"/>
                  </a:lnTo>
                  <a:lnTo>
                    <a:pt x="0" y="155"/>
                  </a:lnTo>
                </a:path>
              </a:pathLst>
            </a:custGeom>
            <a:noFill/>
            <a:ln w="0">
              <a:solidFill>
                <a:srgbClr val="000000"/>
              </a:solidFill>
              <a:prstDash val="solid"/>
              <a:round/>
              <a:headEnd/>
              <a:tailEnd/>
            </a:ln>
          </p:spPr>
          <p:txBody>
            <a:bodyPr/>
            <a:lstStyle/>
            <a:p>
              <a:endParaRPr lang="en-US"/>
            </a:p>
          </p:txBody>
        </p:sp>
        <p:sp>
          <p:nvSpPr>
            <p:cNvPr id="642" name="Freeform 640">
              <a:extLst>
                <a:ext uri="{FF2B5EF4-FFF2-40B4-BE49-F238E27FC236}">
                  <a16:creationId xmlns:a16="http://schemas.microsoft.com/office/drawing/2014/main" id="{233FDCE9-5115-492E-962A-4D88261A7898}"/>
                </a:ext>
              </a:extLst>
            </p:cNvPr>
            <p:cNvSpPr>
              <a:spLocks/>
            </p:cNvSpPr>
            <p:nvPr/>
          </p:nvSpPr>
          <p:spPr bwMode="auto">
            <a:xfrm>
              <a:off x="468" y="3854"/>
              <a:ext cx="4" cy="32"/>
            </a:xfrm>
            <a:custGeom>
              <a:avLst/>
              <a:gdLst>
                <a:gd name="T0" fmla="*/ 0 w 23"/>
                <a:gd name="T1" fmla="*/ 157 h 159"/>
                <a:gd name="T2" fmla="*/ 11 w 23"/>
                <a:gd name="T3" fmla="*/ 159 h 159"/>
                <a:gd name="T4" fmla="*/ 23 w 23"/>
                <a:gd name="T5" fmla="*/ 0 h 159"/>
                <a:gd name="T6" fmla="*/ 0 w 23"/>
                <a:gd name="T7" fmla="*/ 157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0" y="157"/>
                  </a:moveTo>
                  <a:lnTo>
                    <a:pt x="11" y="159"/>
                  </a:lnTo>
                  <a:lnTo>
                    <a:pt x="23" y="0"/>
                  </a:lnTo>
                  <a:lnTo>
                    <a:pt x="0" y="157"/>
                  </a:lnTo>
                  <a:close/>
                </a:path>
              </a:pathLst>
            </a:custGeom>
            <a:solidFill>
              <a:srgbClr val="000000"/>
            </a:solidFill>
            <a:ln w="9525">
              <a:noFill/>
              <a:round/>
              <a:headEnd/>
              <a:tailEnd/>
            </a:ln>
          </p:spPr>
          <p:txBody>
            <a:bodyPr/>
            <a:lstStyle/>
            <a:p>
              <a:endParaRPr lang="en-US"/>
            </a:p>
          </p:txBody>
        </p:sp>
        <p:sp>
          <p:nvSpPr>
            <p:cNvPr id="643" name="Freeform 641">
              <a:extLst>
                <a:ext uri="{FF2B5EF4-FFF2-40B4-BE49-F238E27FC236}">
                  <a16:creationId xmlns:a16="http://schemas.microsoft.com/office/drawing/2014/main" id="{3D75BEE5-196F-488E-96F8-95E80C1DFBA5}"/>
                </a:ext>
              </a:extLst>
            </p:cNvPr>
            <p:cNvSpPr>
              <a:spLocks/>
            </p:cNvSpPr>
            <p:nvPr/>
          </p:nvSpPr>
          <p:spPr bwMode="auto">
            <a:xfrm>
              <a:off x="468" y="3854"/>
              <a:ext cx="4" cy="32"/>
            </a:xfrm>
            <a:custGeom>
              <a:avLst/>
              <a:gdLst>
                <a:gd name="T0" fmla="*/ 0 w 23"/>
                <a:gd name="T1" fmla="*/ 157 h 159"/>
                <a:gd name="T2" fmla="*/ 11 w 23"/>
                <a:gd name="T3" fmla="*/ 159 h 159"/>
                <a:gd name="T4" fmla="*/ 23 w 23"/>
                <a:gd name="T5" fmla="*/ 0 h 159"/>
                <a:gd name="T6" fmla="*/ 0 w 23"/>
                <a:gd name="T7" fmla="*/ 157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0" y="157"/>
                  </a:moveTo>
                  <a:lnTo>
                    <a:pt x="11" y="159"/>
                  </a:lnTo>
                  <a:lnTo>
                    <a:pt x="23" y="0"/>
                  </a:lnTo>
                  <a:lnTo>
                    <a:pt x="0" y="157"/>
                  </a:lnTo>
                </a:path>
              </a:pathLst>
            </a:custGeom>
            <a:noFill/>
            <a:ln w="0">
              <a:solidFill>
                <a:srgbClr val="000000"/>
              </a:solidFill>
              <a:prstDash val="solid"/>
              <a:round/>
              <a:headEnd/>
              <a:tailEnd/>
            </a:ln>
          </p:spPr>
          <p:txBody>
            <a:bodyPr/>
            <a:lstStyle/>
            <a:p>
              <a:endParaRPr lang="en-US"/>
            </a:p>
          </p:txBody>
        </p:sp>
        <p:sp>
          <p:nvSpPr>
            <p:cNvPr id="644" name="Freeform 642">
              <a:extLst>
                <a:ext uri="{FF2B5EF4-FFF2-40B4-BE49-F238E27FC236}">
                  <a16:creationId xmlns:a16="http://schemas.microsoft.com/office/drawing/2014/main" id="{45757411-163F-42F1-A6A2-E812711CC1BE}"/>
                </a:ext>
              </a:extLst>
            </p:cNvPr>
            <p:cNvSpPr>
              <a:spLocks/>
            </p:cNvSpPr>
            <p:nvPr/>
          </p:nvSpPr>
          <p:spPr bwMode="auto">
            <a:xfrm>
              <a:off x="470" y="3854"/>
              <a:ext cx="2" cy="32"/>
            </a:xfrm>
            <a:custGeom>
              <a:avLst/>
              <a:gdLst>
                <a:gd name="T0" fmla="*/ 0 w 12"/>
                <a:gd name="T1" fmla="*/ 159 h 160"/>
                <a:gd name="T2" fmla="*/ 12 w 12"/>
                <a:gd name="T3" fmla="*/ 160 h 160"/>
                <a:gd name="T4" fmla="*/ 12 w 12"/>
                <a:gd name="T5" fmla="*/ 0 h 160"/>
                <a:gd name="T6" fmla="*/ 0 w 12"/>
                <a:gd name="T7" fmla="*/ 159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0" y="159"/>
                  </a:moveTo>
                  <a:lnTo>
                    <a:pt x="12" y="160"/>
                  </a:lnTo>
                  <a:lnTo>
                    <a:pt x="12" y="0"/>
                  </a:lnTo>
                  <a:lnTo>
                    <a:pt x="0" y="159"/>
                  </a:lnTo>
                  <a:close/>
                </a:path>
              </a:pathLst>
            </a:custGeom>
            <a:solidFill>
              <a:srgbClr val="000000"/>
            </a:solidFill>
            <a:ln w="9525">
              <a:noFill/>
              <a:round/>
              <a:headEnd/>
              <a:tailEnd/>
            </a:ln>
          </p:spPr>
          <p:txBody>
            <a:bodyPr/>
            <a:lstStyle/>
            <a:p>
              <a:endParaRPr lang="en-US"/>
            </a:p>
          </p:txBody>
        </p:sp>
        <p:sp>
          <p:nvSpPr>
            <p:cNvPr id="645" name="Freeform 643">
              <a:extLst>
                <a:ext uri="{FF2B5EF4-FFF2-40B4-BE49-F238E27FC236}">
                  <a16:creationId xmlns:a16="http://schemas.microsoft.com/office/drawing/2014/main" id="{29184494-50C2-43B4-8244-67C789111B98}"/>
                </a:ext>
              </a:extLst>
            </p:cNvPr>
            <p:cNvSpPr>
              <a:spLocks/>
            </p:cNvSpPr>
            <p:nvPr/>
          </p:nvSpPr>
          <p:spPr bwMode="auto">
            <a:xfrm>
              <a:off x="470" y="3854"/>
              <a:ext cx="2" cy="32"/>
            </a:xfrm>
            <a:custGeom>
              <a:avLst/>
              <a:gdLst>
                <a:gd name="T0" fmla="*/ 0 w 12"/>
                <a:gd name="T1" fmla="*/ 159 h 160"/>
                <a:gd name="T2" fmla="*/ 12 w 12"/>
                <a:gd name="T3" fmla="*/ 160 h 160"/>
                <a:gd name="T4" fmla="*/ 12 w 12"/>
                <a:gd name="T5" fmla="*/ 0 h 160"/>
                <a:gd name="T6" fmla="*/ 0 w 12"/>
                <a:gd name="T7" fmla="*/ 159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0" y="159"/>
                  </a:moveTo>
                  <a:lnTo>
                    <a:pt x="12" y="160"/>
                  </a:lnTo>
                  <a:lnTo>
                    <a:pt x="12" y="0"/>
                  </a:lnTo>
                  <a:lnTo>
                    <a:pt x="0" y="159"/>
                  </a:lnTo>
                </a:path>
              </a:pathLst>
            </a:custGeom>
            <a:noFill/>
            <a:ln w="0">
              <a:solidFill>
                <a:srgbClr val="000000"/>
              </a:solidFill>
              <a:prstDash val="solid"/>
              <a:round/>
              <a:headEnd/>
              <a:tailEnd/>
            </a:ln>
          </p:spPr>
          <p:txBody>
            <a:bodyPr/>
            <a:lstStyle/>
            <a:p>
              <a:endParaRPr lang="en-US"/>
            </a:p>
          </p:txBody>
        </p:sp>
        <p:sp>
          <p:nvSpPr>
            <p:cNvPr id="646" name="Freeform 644">
              <a:extLst>
                <a:ext uri="{FF2B5EF4-FFF2-40B4-BE49-F238E27FC236}">
                  <a16:creationId xmlns:a16="http://schemas.microsoft.com/office/drawing/2014/main" id="{6F8B0133-42E6-47FE-AEA1-ECAC713D1061}"/>
                </a:ext>
              </a:extLst>
            </p:cNvPr>
            <p:cNvSpPr>
              <a:spLocks/>
            </p:cNvSpPr>
            <p:nvPr/>
          </p:nvSpPr>
          <p:spPr bwMode="auto">
            <a:xfrm>
              <a:off x="472" y="3854"/>
              <a:ext cx="2" cy="32"/>
            </a:xfrm>
            <a:custGeom>
              <a:avLst/>
              <a:gdLst>
                <a:gd name="T0" fmla="*/ 0 w 12"/>
                <a:gd name="T1" fmla="*/ 160 h 160"/>
                <a:gd name="T2" fmla="*/ 12 w 12"/>
                <a:gd name="T3" fmla="*/ 159 h 160"/>
                <a:gd name="T4" fmla="*/ 0 w 12"/>
                <a:gd name="T5" fmla="*/ 0 h 160"/>
                <a:gd name="T6" fmla="*/ 0 w 12"/>
                <a:gd name="T7" fmla="*/ 16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0" y="160"/>
                  </a:moveTo>
                  <a:lnTo>
                    <a:pt x="12" y="159"/>
                  </a:lnTo>
                  <a:lnTo>
                    <a:pt x="0" y="0"/>
                  </a:lnTo>
                  <a:lnTo>
                    <a:pt x="0" y="160"/>
                  </a:lnTo>
                  <a:close/>
                </a:path>
              </a:pathLst>
            </a:custGeom>
            <a:solidFill>
              <a:srgbClr val="000000"/>
            </a:solidFill>
            <a:ln w="9525">
              <a:noFill/>
              <a:round/>
              <a:headEnd/>
              <a:tailEnd/>
            </a:ln>
          </p:spPr>
          <p:txBody>
            <a:bodyPr/>
            <a:lstStyle/>
            <a:p>
              <a:endParaRPr lang="en-US"/>
            </a:p>
          </p:txBody>
        </p:sp>
        <p:sp>
          <p:nvSpPr>
            <p:cNvPr id="647" name="Freeform 645">
              <a:extLst>
                <a:ext uri="{FF2B5EF4-FFF2-40B4-BE49-F238E27FC236}">
                  <a16:creationId xmlns:a16="http://schemas.microsoft.com/office/drawing/2014/main" id="{681E2719-2315-4726-9D1C-DEA71BA795D3}"/>
                </a:ext>
              </a:extLst>
            </p:cNvPr>
            <p:cNvSpPr>
              <a:spLocks/>
            </p:cNvSpPr>
            <p:nvPr/>
          </p:nvSpPr>
          <p:spPr bwMode="auto">
            <a:xfrm>
              <a:off x="472" y="3854"/>
              <a:ext cx="2" cy="32"/>
            </a:xfrm>
            <a:custGeom>
              <a:avLst/>
              <a:gdLst>
                <a:gd name="T0" fmla="*/ 0 w 12"/>
                <a:gd name="T1" fmla="*/ 160 h 160"/>
                <a:gd name="T2" fmla="*/ 12 w 12"/>
                <a:gd name="T3" fmla="*/ 159 h 160"/>
                <a:gd name="T4" fmla="*/ 0 w 12"/>
                <a:gd name="T5" fmla="*/ 0 h 160"/>
                <a:gd name="T6" fmla="*/ 0 w 12"/>
                <a:gd name="T7" fmla="*/ 16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0" y="160"/>
                  </a:moveTo>
                  <a:lnTo>
                    <a:pt x="12" y="159"/>
                  </a:lnTo>
                  <a:lnTo>
                    <a:pt x="0" y="0"/>
                  </a:lnTo>
                  <a:lnTo>
                    <a:pt x="0" y="160"/>
                  </a:lnTo>
                </a:path>
              </a:pathLst>
            </a:custGeom>
            <a:noFill/>
            <a:ln w="0">
              <a:solidFill>
                <a:srgbClr val="000000"/>
              </a:solidFill>
              <a:prstDash val="solid"/>
              <a:round/>
              <a:headEnd/>
              <a:tailEnd/>
            </a:ln>
          </p:spPr>
          <p:txBody>
            <a:bodyPr/>
            <a:lstStyle/>
            <a:p>
              <a:endParaRPr lang="en-US"/>
            </a:p>
          </p:txBody>
        </p:sp>
        <p:sp>
          <p:nvSpPr>
            <p:cNvPr id="648" name="Freeform 646">
              <a:extLst>
                <a:ext uri="{FF2B5EF4-FFF2-40B4-BE49-F238E27FC236}">
                  <a16:creationId xmlns:a16="http://schemas.microsoft.com/office/drawing/2014/main" id="{D0855062-A9AA-4981-9537-414F23312624}"/>
                </a:ext>
              </a:extLst>
            </p:cNvPr>
            <p:cNvSpPr>
              <a:spLocks/>
            </p:cNvSpPr>
            <p:nvPr/>
          </p:nvSpPr>
          <p:spPr bwMode="auto">
            <a:xfrm>
              <a:off x="472" y="3854"/>
              <a:ext cx="4" cy="32"/>
            </a:xfrm>
            <a:custGeom>
              <a:avLst/>
              <a:gdLst>
                <a:gd name="T0" fmla="*/ 12 w 23"/>
                <a:gd name="T1" fmla="*/ 159 h 159"/>
                <a:gd name="T2" fmla="*/ 23 w 23"/>
                <a:gd name="T3" fmla="*/ 157 h 159"/>
                <a:gd name="T4" fmla="*/ 0 w 23"/>
                <a:gd name="T5" fmla="*/ 0 h 159"/>
                <a:gd name="T6" fmla="*/ 12 w 23"/>
                <a:gd name="T7" fmla="*/ 159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12" y="159"/>
                  </a:moveTo>
                  <a:lnTo>
                    <a:pt x="23" y="157"/>
                  </a:lnTo>
                  <a:lnTo>
                    <a:pt x="0" y="0"/>
                  </a:lnTo>
                  <a:lnTo>
                    <a:pt x="12" y="159"/>
                  </a:lnTo>
                  <a:close/>
                </a:path>
              </a:pathLst>
            </a:custGeom>
            <a:solidFill>
              <a:srgbClr val="000000"/>
            </a:solidFill>
            <a:ln w="9525">
              <a:noFill/>
              <a:round/>
              <a:headEnd/>
              <a:tailEnd/>
            </a:ln>
          </p:spPr>
          <p:txBody>
            <a:bodyPr/>
            <a:lstStyle/>
            <a:p>
              <a:endParaRPr lang="en-US"/>
            </a:p>
          </p:txBody>
        </p:sp>
        <p:sp>
          <p:nvSpPr>
            <p:cNvPr id="649" name="Freeform 647">
              <a:extLst>
                <a:ext uri="{FF2B5EF4-FFF2-40B4-BE49-F238E27FC236}">
                  <a16:creationId xmlns:a16="http://schemas.microsoft.com/office/drawing/2014/main" id="{50294F7F-BC3E-454F-9DB3-C5CD58C9BDF9}"/>
                </a:ext>
              </a:extLst>
            </p:cNvPr>
            <p:cNvSpPr>
              <a:spLocks/>
            </p:cNvSpPr>
            <p:nvPr/>
          </p:nvSpPr>
          <p:spPr bwMode="auto">
            <a:xfrm>
              <a:off x="472" y="3854"/>
              <a:ext cx="4" cy="32"/>
            </a:xfrm>
            <a:custGeom>
              <a:avLst/>
              <a:gdLst>
                <a:gd name="T0" fmla="*/ 12 w 23"/>
                <a:gd name="T1" fmla="*/ 159 h 159"/>
                <a:gd name="T2" fmla="*/ 23 w 23"/>
                <a:gd name="T3" fmla="*/ 157 h 159"/>
                <a:gd name="T4" fmla="*/ 0 w 23"/>
                <a:gd name="T5" fmla="*/ 0 h 159"/>
                <a:gd name="T6" fmla="*/ 12 w 23"/>
                <a:gd name="T7" fmla="*/ 159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12" y="159"/>
                  </a:moveTo>
                  <a:lnTo>
                    <a:pt x="23" y="157"/>
                  </a:lnTo>
                  <a:lnTo>
                    <a:pt x="0" y="0"/>
                  </a:lnTo>
                  <a:lnTo>
                    <a:pt x="12" y="159"/>
                  </a:lnTo>
                </a:path>
              </a:pathLst>
            </a:custGeom>
            <a:noFill/>
            <a:ln w="0">
              <a:solidFill>
                <a:srgbClr val="000000"/>
              </a:solidFill>
              <a:prstDash val="solid"/>
              <a:round/>
              <a:headEnd/>
              <a:tailEnd/>
            </a:ln>
          </p:spPr>
          <p:txBody>
            <a:bodyPr/>
            <a:lstStyle/>
            <a:p>
              <a:endParaRPr lang="en-US"/>
            </a:p>
          </p:txBody>
        </p:sp>
        <p:sp>
          <p:nvSpPr>
            <p:cNvPr id="650" name="Freeform 648">
              <a:extLst>
                <a:ext uri="{FF2B5EF4-FFF2-40B4-BE49-F238E27FC236}">
                  <a16:creationId xmlns:a16="http://schemas.microsoft.com/office/drawing/2014/main" id="{09F22C55-8EAE-42AE-B3B1-79C7E2A32A4A}"/>
                </a:ext>
              </a:extLst>
            </p:cNvPr>
            <p:cNvSpPr>
              <a:spLocks/>
            </p:cNvSpPr>
            <p:nvPr/>
          </p:nvSpPr>
          <p:spPr bwMode="auto">
            <a:xfrm>
              <a:off x="472" y="3854"/>
              <a:ext cx="6" cy="32"/>
            </a:xfrm>
            <a:custGeom>
              <a:avLst/>
              <a:gdLst>
                <a:gd name="T0" fmla="*/ 23 w 35"/>
                <a:gd name="T1" fmla="*/ 157 h 157"/>
                <a:gd name="T2" fmla="*/ 35 w 35"/>
                <a:gd name="T3" fmla="*/ 155 h 157"/>
                <a:gd name="T4" fmla="*/ 0 w 35"/>
                <a:gd name="T5" fmla="*/ 0 h 157"/>
                <a:gd name="T6" fmla="*/ 23 w 35"/>
                <a:gd name="T7" fmla="*/ 157 h 157"/>
                <a:gd name="T8" fmla="*/ 0 60000 65536"/>
                <a:gd name="T9" fmla="*/ 0 60000 65536"/>
                <a:gd name="T10" fmla="*/ 0 60000 65536"/>
                <a:gd name="T11" fmla="*/ 0 60000 65536"/>
                <a:gd name="T12" fmla="*/ 0 w 35"/>
                <a:gd name="T13" fmla="*/ 0 h 157"/>
                <a:gd name="T14" fmla="*/ 35 w 35"/>
                <a:gd name="T15" fmla="*/ 157 h 157"/>
              </a:gdLst>
              <a:ahLst/>
              <a:cxnLst>
                <a:cxn ang="T8">
                  <a:pos x="T0" y="T1"/>
                </a:cxn>
                <a:cxn ang="T9">
                  <a:pos x="T2" y="T3"/>
                </a:cxn>
                <a:cxn ang="T10">
                  <a:pos x="T4" y="T5"/>
                </a:cxn>
                <a:cxn ang="T11">
                  <a:pos x="T6" y="T7"/>
                </a:cxn>
              </a:cxnLst>
              <a:rect l="T12" t="T13" r="T14" b="T15"/>
              <a:pathLst>
                <a:path w="35" h="157">
                  <a:moveTo>
                    <a:pt x="23" y="157"/>
                  </a:moveTo>
                  <a:lnTo>
                    <a:pt x="35" y="155"/>
                  </a:lnTo>
                  <a:lnTo>
                    <a:pt x="0" y="0"/>
                  </a:lnTo>
                  <a:lnTo>
                    <a:pt x="23" y="157"/>
                  </a:lnTo>
                  <a:close/>
                </a:path>
              </a:pathLst>
            </a:custGeom>
            <a:solidFill>
              <a:srgbClr val="000000"/>
            </a:solidFill>
            <a:ln w="9525">
              <a:noFill/>
              <a:round/>
              <a:headEnd/>
              <a:tailEnd/>
            </a:ln>
          </p:spPr>
          <p:txBody>
            <a:bodyPr/>
            <a:lstStyle/>
            <a:p>
              <a:endParaRPr lang="en-US"/>
            </a:p>
          </p:txBody>
        </p:sp>
        <p:sp>
          <p:nvSpPr>
            <p:cNvPr id="651" name="Freeform 649">
              <a:extLst>
                <a:ext uri="{FF2B5EF4-FFF2-40B4-BE49-F238E27FC236}">
                  <a16:creationId xmlns:a16="http://schemas.microsoft.com/office/drawing/2014/main" id="{4786B08A-9D42-4816-80A7-9C431D6B0D9A}"/>
                </a:ext>
              </a:extLst>
            </p:cNvPr>
            <p:cNvSpPr>
              <a:spLocks/>
            </p:cNvSpPr>
            <p:nvPr/>
          </p:nvSpPr>
          <p:spPr bwMode="auto">
            <a:xfrm>
              <a:off x="472" y="3854"/>
              <a:ext cx="6" cy="32"/>
            </a:xfrm>
            <a:custGeom>
              <a:avLst/>
              <a:gdLst>
                <a:gd name="T0" fmla="*/ 23 w 35"/>
                <a:gd name="T1" fmla="*/ 157 h 157"/>
                <a:gd name="T2" fmla="*/ 35 w 35"/>
                <a:gd name="T3" fmla="*/ 155 h 157"/>
                <a:gd name="T4" fmla="*/ 0 w 35"/>
                <a:gd name="T5" fmla="*/ 0 h 157"/>
                <a:gd name="T6" fmla="*/ 23 w 35"/>
                <a:gd name="T7" fmla="*/ 157 h 157"/>
                <a:gd name="T8" fmla="*/ 0 60000 65536"/>
                <a:gd name="T9" fmla="*/ 0 60000 65536"/>
                <a:gd name="T10" fmla="*/ 0 60000 65536"/>
                <a:gd name="T11" fmla="*/ 0 60000 65536"/>
                <a:gd name="T12" fmla="*/ 0 w 35"/>
                <a:gd name="T13" fmla="*/ 0 h 157"/>
                <a:gd name="T14" fmla="*/ 35 w 35"/>
                <a:gd name="T15" fmla="*/ 157 h 157"/>
              </a:gdLst>
              <a:ahLst/>
              <a:cxnLst>
                <a:cxn ang="T8">
                  <a:pos x="T0" y="T1"/>
                </a:cxn>
                <a:cxn ang="T9">
                  <a:pos x="T2" y="T3"/>
                </a:cxn>
                <a:cxn ang="T10">
                  <a:pos x="T4" y="T5"/>
                </a:cxn>
                <a:cxn ang="T11">
                  <a:pos x="T6" y="T7"/>
                </a:cxn>
              </a:cxnLst>
              <a:rect l="T12" t="T13" r="T14" b="T15"/>
              <a:pathLst>
                <a:path w="35" h="157">
                  <a:moveTo>
                    <a:pt x="23" y="157"/>
                  </a:moveTo>
                  <a:lnTo>
                    <a:pt x="35" y="155"/>
                  </a:lnTo>
                  <a:lnTo>
                    <a:pt x="0" y="0"/>
                  </a:lnTo>
                  <a:lnTo>
                    <a:pt x="23" y="157"/>
                  </a:lnTo>
                </a:path>
              </a:pathLst>
            </a:custGeom>
            <a:noFill/>
            <a:ln w="0">
              <a:solidFill>
                <a:srgbClr val="000000"/>
              </a:solidFill>
              <a:prstDash val="solid"/>
              <a:round/>
              <a:headEnd/>
              <a:tailEnd/>
            </a:ln>
          </p:spPr>
          <p:txBody>
            <a:bodyPr/>
            <a:lstStyle/>
            <a:p>
              <a:endParaRPr lang="en-US"/>
            </a:p>
          </p:txBody>
        </p:sp>
        <p:sp>
          <p:nvSpPr>
            <p:cNvPr id="652" name="Freeform 650">
              <a:extLst>
                <a:ext uri="{FF2B5EF4-FFF2-40B4-BE49-F238E27FC236}">
                  <a16:creationId xmlns:a16="http://schemas.microsoft.com/office/drawing/2014/main" id="{C3E12518-D042-44CA-B541-F08901912E81}"/>
                </a:ext>
              </a:extLst>
            </p:cNvPr>
            <p:cNvSpPr>
              <a:spLocks/>
            </p:cNvSpPr>
            <p:nvPr/>
          </p:nvSpPr>
          <p:spPr bwMode="auto">
            <a:xfrm>
              <a:off x="472" y="3854"/>
              <a:ext cx="8" cy="31"/>
            </a:xfrm>
            <a:custGeom>
              <a:avLst/>
              <a:gdLst>
                <a:gd name="T0" fmla="*/ 35 w 47"/>
                <a:gd name="T1" fmla="*/ 155 h 155"/>
                <a:gd name="T2" fmla="*/ 47 w 47"/>
                <a:gd name="T3" fmla="*/ 150 h 155"/>
                <a:gd name="T4" fmla="*/ 0 w 47"/>
                <a:gd name="T5" fmla="*/ 0 h 155"/>
                <a:gd name="T6" fmla="*/ 35 w 47"/>
                <a:gd name="T7" fmla="*/ 155 h 155"/>
                <a:gd name="T8" fmla="*/ 0 60000 65536"/>
                <a:gd name="T9" fmla="*/ 0 60000 65536"/>
                <a:gd name="T10" fmla="*/ 0 60000 65536"/>
                <a:gd name="T11" fmla="*/ 0 60000 65536"/>
                <a:gd name="T12" fmla="*/ 0 w 47"/>
                <a:gd name="T13" fmla="*/ 0 h 155"/>
                <a:gd name="T14" fmla="*/ 47 w 47"/>
                <a:gd name="T15" fmla="*/ 155 h 155"/>
              </a:gdLst>
              <a:ahLst/>
              <a:cxnLst>
                <a:cxn ang="T8">
                  <a:pos x="T0" y="T1"/>
                </a:cxn>
                <a:cxn ang="T9">
                  <a:pos x="T2" y="T3"/>
                </a:cxn>
                <a:cxn ang="T10">
                  <a:pos x="T4" y="T5"/>
                </a:cxn>
                <a:cxn ang="T11">
                  <a:pos x="T6" y="T7"/>
                </a:cxn>
              </a:cxnLst>
              <a:rect l="T12" t="T13" r="T14" b="T15"/>
              <a:pathLst>
                <a:path w="47" h="155">
                  <a:moveTo>
                    <a:pt x="35" y="155"/>
                  </a:moveTo>
                  <a:lnTo>
                    <a:pt x="47" y="150"/>
                  </a:lnTo>
                  <a:lnTo>
                    <a:pt x="0" y="0"/>
                  </a:lnTo>
                  <a:lnTo>
                    <a:pt x="35" y="155"/>
                  </a:lnTo>
                  <a:close/>
                </a:path>
              </a:pathLst>
            </a:custGeom>
            <a:solidFill>
              <a:srgbClr val="000000"/>
            </a:solidFill>
            <a:ln w="9525">
              <a:noFill/>
              <a:round/>
              <a:headEnd/>
              <a:tailEnd/>
            </a:ln>
          </p:spPr>
          <p:txBody>
            <a:bodyPr/>
            <a:lstStyle/>
            <a:p>
              <a:endParaRPr lang="en-US"/>
            </a:p>
          </p:txBody>
        </p:sp>
        <p:sp>
          <p:nvSpPr>
            <p:cNvPr id="653" name="Freeform 651">
              <a:extLst>
                <a:ext uri="{FF2B5EF4-FFF2-40B4-BE49-F238E27FC236}">
                  <a16:creationId xmlns:a16="http://schemas.microsoft.com/office/drawing/2014/main" id="{9882E909-47AC-4786-A705-7DAFA50B5FEA}"/>
                </a:ext>
              </a:extLst>
            </p:cNvPr>
            <p:cNvSpPr>
              <a:spLocks/>
            </p:cNvSpPr>
            <p:nvPr/>
          </p:nvSpPr>
          <p:spPr bwMode="auto">
            <a:xfrm>
              <a:off x="472" y="3854"/>
              <a:ext cx="8" cy="31"/>
            </a:xfrm>
            <a:custGeom>
              <a:avLst/>
              <a:gdLst>
                <a:gd name="T0" fmla="*/ 35 w 47"/>
                <a:gd name="T1" fmla="*/ 155 h 155"/>
                <a:gd name="T2" fmla="*/ 47 w 47"/>
                <a:gd name="T3" fmla="*/ 150 h 155"/>
                <a:gd name="T4" fmla="*/ 0 w 47"/>
                <a:gd name="T5" fmla="*/ 0 h 155"/>
                <a:gd name="T6" fmla="*/ 35 w 47"/>
                <a:gd name="T7" fmla="*/ 155 h 155"/>
                <a:gd name="T8" fmla="*/ 0 60000 65536"/>
                <a:gd name="T9" fmla="*/ 0 60000 65536"/>
                <a:gd name="T10" fmla="*/ 0 60000 65536"/>
                <a:gd name="T11" fmla="*/ 0 60000 65536"/>
                <a:gd name="T12" fmla="*/ 0 w 47"/>
                <a:gd name="T13" fmla="*/ 0 h 155"/>
                <a:gd name="T14" fmla="*/ 47 w 47"/>
                <a:gd name="T15" fmla="*/ 155 h 155"/>
              </a:gdLst>
              <a:ahLst/>
              <a:cxnLst>
                <a:cxn ang="T8">
                  <a:pos x="T0" y="T1"/>
                </a:cxn>
                <a:cxn ang="T9">
                  <a:pos x="T2" y="T3"/>
                </a:cxn>
                <a:cxn ang="T10">
                  <a:pos x="T4" y="T5"/>
                </a:cxn>
                <a:cxn ang="T11">
                  <a:pos x="T6" y="T7"/>
                </a:cxn>
              </a:cxnLst>
              <a:rect l="T12" t="T13" r="T14" b="T15"/>
              <a:pathLst>
                <a:path w="47" h="155">
                  <a:moveTo>
                    <a:pt x="35" y="155"/>
                  </a:moveTo>
                  <a:lnTo>
                    <a:pt x="47" y="150"/>
                  </a:lnTo>
                  <a:lnTo>
                    <a:pt x="0" y="0"/>
                  </a:lnTo>
                  <a:lnTo>
                    <a:pt x="35" y="155"/>
                  </a:lnTo>
                </a:path>
              </a:pathLst>
            </a:custGeom>
            <a:noFill/>
            <a:ln w="0">
              <a:solidFill>
                <a:srgbClr val="000000"/>
              </a:solidFill>
              <a:prstDash val="solid"/>
              <a:round/>
              <a:headEnd/>
              <a:tailEnd/>
            </a:ln>
          </p:spPr>
          <p:txBody>
            <a:bodyPr/>
            <a:lstStyle/>
            <a:p>
              <a:endParaRPr lang="en-US"/>
            </a:p>
          </p:txBody>
        </p:sp>
        <p:sp>
          <p:nvSpPr>
            <p:cNvPr id="654" name="Freeform 652">
              <a:extLst>
                <a:ext uri="{FF2B5EF4-FFF2-40B4-BE49-F238E27FC236}">
                  <a16:creationId xmlns:a16="http://schemas.microsoft.com/office/drawing/2014/main" id="{A1A4C89C-6F9F-4762-9224-21306D592FEA}"/>
                </a:ext>
              </a:extLst>
            </p:cNvPr>
            <p:cNvSpPr>
              <a:spLocks/>
            </p:cNvSpPr>
            <p:nvPr/>
          </p:nvSpPr>
          <p:spPr bwMode="auto">
            <a:xfrm>
              <a:off x="472" y="3854"/>
              <a:ext cx="10" cy="30"/>
            </a:xfrm>
            <a:custGeom>
              <a:avLst/>
              <a:gdLst>
                <a:gd name="T0" fmla="*/ 47 w 57"/>
                <a:gd name="T1" fmla="*/ 150 h 150"/>
                <a:gd name="T2" fmla="*/ 57 w 57"/>
                <a:gd name="T3" fmla="*/ 145 h 150"/>
                <a:gd name="T4" fmla="*/ 0 w 57"/>
                <a:gd name="T5" fmla="*/ 0 h 150"/>
                <a:gd name="T6" fmla="*/ 47 w 57"/>
                <a:gd name="T7" fmla="*/ 150 h 150"/>
                <a:gd name="T8" fmla="*/ 0 60000 65536"/>
                <a:gd name="T9" fmla="*/ 0 60000 65536"/>
                <a:gd name="T10" fmla="*/ 0 60000 65536"/>
                <a:gd name="T11" fmla="*/ 0 60000 65536"/>
                <a:gd name="T12" fmla="*/ 0 w 57"/>
                <a:gd name="T13" fmla="*/ 0 h 150"/>
                <a:gd name="T14" fmla="*/ 57 w 57"/>
                <a:gd name="T15" fmla="*/ 150 h 150"/>
              </a:gdLst>
              <a:ahLst/>
              <a:cxnLst>
                <a:cxn ang="T8">
                  <a:pos x="T0" y="T1"/>
                </a:cxn>
                <a:cxn ang="T9">
                  <a:pos x="T2" y="T3"/>
                </a:cxn>
                <a:cxn ang="T10">
                  <a:pos x="T4" y="T5"/>
                </a:cxn>
                <a:cxn ang="T11">
                  <a:pos x="T6" y="T7"/>
                </a:cxn>
              </a:cxnLst>
              <a:rect l="T12" t="T13" r="T14" b="T15"/>
              <a:pathLst>
                <a:path w="57" h="150">
                  <a:moveTo>
                    <a:pt x="47" y="150"/>
                  </a:moveTo>
                  <a:lnTo>
                    <a:pt x="57" y="145"/>
                  </a:lnTo>
                  <a:lnTo>
                    <a:pt x="0" y="0"/>
                  </a:lnTo>
                  <a:lnTo>
                    <a:pt x="47" y="150"/>
                  </a:lnTo>
                  <a:close/>
                </a:path>
              </a:pathLst>
            </a:custGeom>
            <a:solidFill>
              <a:srgbClr val="000000"/>
            </a:solidFill>
            <a:ln w="9525">
              <a:noFill/>
              <a:round/>
              <a:headEnd/>
              <a:tailEnd/>
            </a:ln>
          </p:spPr>
          <p:txBody>
            <a:bodyPr/>
            <a:lstStyle/>
            <a:p>
              <a:endParaRPr lang="en-US"/>
            </a:p>
          </p:txBody>
        </p:sp>
        <p:sp>
          <p:nvSpPr>
            <p:cNvPr id="655" name="Freeform 653">
              <a:extLst>
                <a:ext uri="{FF2B5EF4-FFF2-40B4-BE49-F238E27FC236}">
                  <a16:creationId xmlns:a16="http://schemas.microsoft.com/office/drawing/2014/main" id="{A50EC8C1-B3D6-49ED-A57E-71A126291C5F}"/>
                </a:ext>
              </a:extLst>
            </p:cNvPr>
            <p:cNvSpPr>
              <a:spLocks/>
            </p:cNvSpPr>
            <p:nvPr/>
          </p:nvSpPr>
          <p:spPr bwMode="auto">
            <a:xfrm>
              <a:off x="472" y="3854"/>
              <a:ext cx="10" cy="30"/>
            </a:xfrm>
            <a:custGeom>
              <a:avLst/>
              <a:gdLst>
                <a:gd name="T0" fmla="*/ 47 w 57"/>
                <a:gd name="T1" fmla="*/ 150 h 150"/>
                <a:gd name="T2" fmla="*/ 57 w 57"/>
                <a:gd name="T3" fmla="*/ 145 h 150"/>
                <a:gd name="T4" fmla="*/ 0 w 57"/>
                <a:gd name="T5" fmla="*/ 0 h 150"/>
                <a:gd name="T6" fmla="*/ 47 w 57"/>
                <a:gd name="T7" fmla="*/ 150 h 150"/>
                <a:gd name="T8" fmla="*/ 0 60000 65536"/>
                <a:gd name="T9" fmla="*/ 0 60000 65536"/>
                <a:gd name="T10" fmla="*/ 0 60000 65536"/>
                <a:gd name="T11" fmla="*/ 0 60000 65536"/>
                <a:gd name="T12" fmla="*/ 0 w 57"/>
                <a:gd name="T13" fmla="*/ 0 h 150"/>
                <a:gd name="T14" fmla="*/ 57 w 57"/>
                <a:gd name="T15" fmla="*/ 150 h 150"/>
              </a:gdLst>
              <a:ahLst/>
              <a:cxnLst>
                <a:cxn ang="T8">
                  <a:pos x="T0" y="T1"/>
                </a:cxn>
                <a:cxn ang="T9">
                  <a:pos x="T2" y="T3"/>
                </a:cxn>
                <a:cxn ang="T10">
                  <a:pos x="T4" y="T5"/>
                </a:cxn>
                <a:cxn ang="T11">
                  <a:pos x="T6" y="T7"/>
                </a:cxn>
              </a:cxnLst>
              <a:rect l="T12" t="T13" r="T14" b="T15"/>
              <a:pathLst>
                <a:path w="57" h="150">
                  <a:moveTo>
                    <a:pt x="47" y="150"/>
                  </a:moveTo>
                  <a:lnTo>
                    <a:pt x="57" y="145"/>
                  </a:lnTo>
                  <a:lnTo>
                    <a:pt x="0" y="0"/>
                  </a:lnTo>
                  <a:lnTo>
                    <a:pt x="47" y="150"/>
                  </a:lnTo>
                </a:path>
              </a:pathLst>
            </a:custGeom>
            <a:noFill/>
            <a:ln w="0">
              <a:solidFill>
                <a:srgbClr val="000000"/>
              </a:solidFill>
              <a:prstDash val="solid"/>
              <a:round/>
              <a:headEnd/>
              <a:tailEnd/>
            </a:ln>
          </p:spPr>
          <p:txBody>
            <a:bodyPr/>
            <a:lstStyle/>
            <a:p>
              <a:endParaRPr lang="en-US"/>
            </a:p>
          </p:txBody>
        </p:sp>
        <p:sp>
          <p:nvSpPr>
            <p:cNvPr id="656" name="Freeform 654">
              <a:extLst>
                <a:ext uri="{FF2B5EF4-FFF2-40B4-BE49-F238E27FC236}">
                  <a16:creationId xmlns:a16="http://schemas.microsoft.com/office/drawing/2014/main" id="{C3F51984-CEDE-4493-8C1C-6A462E1179C4}"/>
                </a:ext>
              </a:extLst>
            </p:cNvPr>
            <p:cNvSpPr>
              <a:spLocks/>
            </p:cNvSpPr>
            <p:nvPr/>
          </p:nvSpPr>
          <p:spPr bwMode="auto">
            <a:xfrm>
              <a:off x="472" y="3854"/>
              <a:ext cx="12" cy="29"/>
            </a:xfrm>
            <a:custGeom>
              <a:avLst/>
              <a:gdLst>
                <a:gd name="T0" fmla="*/ 57 w 68"/>
                <a:gd name="T1" fmla="*/ 145 h 145"/>
                <a:gd name="T2" fmla="*/ 68 w 68"/>
                <a:gd name="T3" fmla="*/ 141 h 145"/>
                <a:gd name="T4" fmla="*/ 0 w 68"/>
                <a:gd name="T5" fmla="*/ 0 h 145"/>
                <a:gd name="T6" fmla="*/ 57 w 68"/>
                <a:gd name="T7" fmla="*/ 145 h 145"/>
                <a:gd name="T8" fmla="*/ 0 60000 65536"/>
                <a:gd name="T9" fmla="*/ 0 60000 65536"/>
                <a:gd name="T10" fmla="*/ 0 60000 65536"/>
                <a:gd name="T11" fmla="*/ 0 60000 65536"/>
                <a:gd name="T12" fmla="*/ 0 w 68"/>
                <a:gd name="T13" fmla="*/ 0 h 145"/>
                <a:gd name="T14" fmla="*/ 68 w 68"/>
                <a:gd name="T15" fmla="*/ 145 h 145"/>
              </a:gdLst>
              <a:ahLst/>
              <a:cxnLst>
                <a:cxn ang="T8">
                  <a:pos x="T0" y="T1"/>
                </a:cxn>
                <a:cxn ang="T9">
                  <a:pos x="T2" y="T3"/>
                </a:cxn>
                <a:cxn ang="T10">
                  <a:pos x="T4" y="T5"/>
                </a:cxn>
                <a:cxn ang="T11">
                  <a:pos x="T6" y="T7"/>
                </a:cxn>
              </a:cxnLst>
              <a:rect l="T12" t="T13" r="T14" b="T15"/>
              <a:pathLst>
                <a:path w="68" h="145">
                  <a:moveTo>
                    <a:pt x="57" y="145"/>
                  </a:moveTo>
                  <a:lnTo>
                    <a:pt x="68" y="141"/>
                  </a:lnTo>
                  <a:lnTo>
                    <a:pt x="0" y="0"/>
                  </a:lnTo>
                  <a:lnTo>
                    <a:pt x="57" y="145"/>
                  </a:lnTo>
                  <a:close/>
                </a:path>
              </a:pathLst>
            </a:custGeom>
            <a:solidFill>
              <a:srgbClr val="000000"/>
            </a:solidFill>
            <a:ln w="9525">
              <a:noFill/>
              <a:round/>
              <a:headEnd/>
              <a:tailEnd/>
            </a:ln>
          </p:spPr>
          <p:txBody>
            <a:bodyPr/>
            <a:lstStyle/>
            <a:p>
              <a:endParaRPr lang="en-US"/>
            </a:p>
          </p:txBody>
        </p:sp>
        <p:sp>
          <p:nvSpPr>
            <p:cNvPr id="657" name="Freeform 655">
              <a:extLst>
                <a:ext uri="{FF2B5EF4-FFF2-40B4-BE49-F238E27FC236}">
                  <a16:creationId xmlns:a16="http://schemas.microsoft.com/office/drawing/2014/main" id="{85B2002E-404E-492D-9652-651BCD93EA7D}"/>
                </a:ext>
              </a:extLst>
            </p:cNvPr>
            <p:cNvSpPr>
              <a:spLocks/>
            </p:cNvSpPr>
            <p:nvPr/>
          </p:nvSpPr>
          <p:spPr bwMode="auto">
            <a:xfrm>
              <a:off x="472" y="3854"/>
              <a:ext cx="12" cy="29"/>
            </a:xfrm>
            <a:custGeom>
              <a:avLst/>
              <a:gdLst>
                <a:gd name="T0" fmla="*/ 57 w 68"/>
                <a:gd name="T1" fmla="*/ 145 h 145"/>
                <a:gd name="T2" fmla="*/ 68 w 68"/>
                <a:gd name="T3" fmla="*/ 141 h 145"/>
                <a:gd name="T4" fmla="*/ 0 w 68"/>
                <a:gd name="T5" fmla="*/ 0 h 145"/>
                <a:gd name="T6" fmla="*/ 57 w 68"/>
                <a:gd name="T7" fmla="*/ 145 h 145"/>
                <a:gd name="T8" fmla="*/ 0 60000 65536"/>
                <a:gd name="T9" fmla="*/ 0 60000 65536"/>
                <a:gd name="T10" fmla="*/ 0 60000 65536"/>
                <a:gd name="T11" fmla="*/ 0 60000 65536"/>
                <a:gd name="T12" fmla="*/ 0 w 68"/>
                <a:gd name="T13" fmla="*/ 0 h 145"/>
                <a:gd name="T14" fmla="*/ 68 w 68"/>
                <a:gd name="T15" fmla="*/ 145 h 145"/>
              </a:gdLst>
              <a:ahLst/>
              <a:cxnLst>
                <a:cxn ang="T8">
                  <a:pos x="T0" y="T1"/>
                </a:cxn>
                <a:cxn ang="T9">
                  <a:pos x="T2" y="T3"/>
                </a:cxn>
                <a:cxn ang="T10">
                  <a:pos x="T4" y="T5"/>
                </a:cxn>
                <a:cxn ang="T11">
                  <a:pos x="T6" y="T7"/>
                </a:cxn>
              </a:cxnLst>
              <a:rect l="T12" t="T13" r="T14" b="T15"/>
              <a:pathLst>
                <a:path w="68" h="145">
                  <a:moveTo>
                    <a:pt x="57" y="145"/>
                  </a:moveTo>
                  <a:lnTo>
                    <a:pt x="68" y="141"/>
                  </a:lnTo>
                  <a:lnTo>
                    <a:pt x="0" y="0"/>
                  </a:lnTo>
                  <a:lnTo>
                    <a:pt x="57" y="145"/>
                  </a:lnTo>
                </a:path>
              </a:pathLst>
            </a:custGeom>
            <a:noFill/>
            <a:ln w="0">
              <a:solidFill>
                <a:srgbClr val="000000"/>
              </a:solidFill>
              <a:prstDash val="solid"/>
              <a:round/>
              <a:headEnd/>
              <a:tailEnd/>
            </a:ln>
          </p:spPr>
          <p:txBody>
            <a:bodyPr/>
            <a:lstStyle/>
            <a:p>
              <a:endParaRPr lang="en-US"/>
            </a:p>
          </p:txBody>
        </p:sp>
        <p:sp>
          <p:nvSpPr>
            <p:cNvPr id="658" name="Freeform 656">
              <a:extLst>
                <a:ext uri="{FF2B5EF4-FFF2-40B4-BE49-F238E27FC236}">
                  <a16:creationId xmlns:a16="http://schemas.microsoft.com/office/drawing/2014/main" id="{60E99F95-3309-4C7E-9AC2-7EA16EB17A2B}"/>
                </a:ext>
              </a:extLst>
            </p:cNvPr>
            <p:cNvSpPr>
              <a:spLocks/>
            </p:cNvSpPr>
            <p:nvPr/>
          </p:nvSpPr>
          <p:spPr bwMode="auto">
            <a:xfrm>
              <a:off x="472" y="3854"/>
              <a:ext cx="13" cy="28"/>
            </a:xfrm>
            <a:custGeom>
              <a:avLst/>
              <a:gdLst>
                <a:gd name="T0" fmla="*/ 68 w 78"/>
                <a:gd name="T1" fmla="*/ 141 h 141"/>
                <a:gd name="T2" fmla="*/ 78 w 78"/>
                <a:gd name="T3" fmla="*/ 133 h 141"/>
                <a:gd name="T4" fmla="*/ 0 w 78"/>
                <a:gd name="T5" fmla="*/ 0 h 141"/>
                <a:gd name="T6" fmla="*/ 68 w 78"/>
                <a:gd name="T7" fmla="*/ 141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68" y="141"/>
                  </a:moveTo>
                  <a:lnTo>
                    <a:pt x="78" y="133"/>
                  </a:lnTo>
                  <a:lnTo>
                    <a:pt x="0" y="0"/>
                  </a:lnTo>
                  <a:lnTo>
                    <a:pt x="68" y="141"/>
                  </a:lnTo>
                  <a:close/>
                </a:path>
              </a:pathLst>
            </a:custGeom>
            <a:solidFill>
              <a:srgbClr val="000000"/>
            </a:solidFill>
            <a:ln w="9525">
              <a:noFill/>
              <a:round/>
              <a:headEnd/>
              <a:tailEnd/>
            </a:ln>
          </p:spPr>
          <p:txBody>
            <a:bodyPr/>
            <a:lstStyle/>
            <a:p>
              <a:endParaRPr lang="en-US"/>
            </a:p>
          </p:txBody>
        </p:sp>
        <p:sp>
          <p:nvSpPr>
            <p:cNvPr id="659" name="Freeform 657">
              <a:extLst>
                <a:ext uri="{FF2B5EF4-FFF2-40B4-BE49-F238E27FC236}">
                  <a16:creationId xmlns:a16="http://schemas.microsoft.com/office/drawing/2014/main" id="{4CEC2D10-6366-4225-9BDA-118A7EEE603A}"/>
                </a:ext>
              </a:extLst>
            </p:cNvPr>
            <p:cNvSpPr>
              <a:spLocks/>
            </p:cNvSpPr>
            <p:nvPr/>
          </p:nvSpPr>
          <p:spPr bwMode="auto">
            <a:xfrm>
              <a:off x="472" y="3854"/>
              <a:ext cx="13" cy="28"/>
            </a:xfrm>
            <a:custGeom>
              <a:avLst/>
              <a:gdLst>
                <a:gd name="T0" fmla="*/ 68 w 78"/>
                <a:gd name="T1" fmla="*/ 141 h 141"/>
                <a:gd name="T2" fmla="*/ 78 w 78"/>
                <a:gd name="T3" fmla="*/ 133 h 141"/>
                <a:gd name="T4" fmla="*/ 0 w 78"/>
                <a:gd name="T5" fmla="*/ 0 h 141"/>
                <a:gd name="T6" fmla="*/ 68 w 78"/>
                <a:gd name="T7" fmla="*/ 141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68" y="141"/>
                  </a:moveTo>
                  <a:lnTo>
                    <a:pt x="78" y="133"/>
                  </a:lnTo>
                  <a:lnTo>
                    <a:pt x="0" y="0"/>
                  </a:lnTo>
                  <a:lnTo>
                    <a:pt x="68" y="141"/>
                  </a:lnTo>
                </a:path>
              </a:pathLst>
            </a:custGeom>
            <a:noFill/>
            <a:ln w="0">
              <a:solidFill>
                <a:srgbClr val="000000"/>
              </a:solidFill>
              <a:prstDash val="solid"/>
              <a:round/>
              <a:headEnd/>
              <a:tailEnd/>
            </a:ln>
          </p:spPr>
          <p:txBody>
            <a:bodyPr/>
            <a:lstStyle/>
            <a:p>
              <a:endParaRPr lang="en-US"/>
            </a:p>
          </p:txBody>
        </p:sp>
        <p:sp>
          <p:nvSpPr>
            <p:cNvPr id="660" name="Freeform 658">
              <a:extLst>
                <a:ext uri="{FF2B5EF4-FFF2-40B4-BE49-F238E27FC236}">
                  <a16:creationId xmlns:a16="http://schemas.microsoft.com/office/drawing/2014/main" id="{105B9BC5-061A-44F5-B3C2-24497FE3C9B8}"/>
                </a:ext>
              </a:extLst>
            </p:cNvPr>
            <p:cNvSpPr>
              <a:spLocks/>
            </p:cNvSpPr>
            <p:nvPr/>
          </p:nvSpPr>
          <p:spPr bwMode="auto">
            <a:xfrm>
              <a:off x="472" y="3854"/>
              <a:ext cx="15" cy="27"/>
            </a:xfrm>
            <a:custGeom>
              <a:avLst/>
              <a:gdLst>
                <a:gd name="T0" fmla="*/ 78 w 87"/>
                <a:gd name="T1" fmla="*/ 133 h 133"/>
                <a:gd name="T2" fmla="*/ 87 w 87"/>
                <a:gd name="T3" fmla="*/ 125 h 133"/>
                <a:gd name="T4" fmla="*/ 0 w 87"/>
                <a:gd name="T5" fmla="*/ 0 h 133"/>
                <a:gd name="T6" fmla="*/ 78 w 87"/>
                <a:gd name="T7" fmla="*/ 133 h 133"/>
                <a:gd name="T8" fmla="*/ 0 60000 65536"/>
                <a:gd name="T9" fmla="*/ 0 60000 65536"/>
                <a:gd name="T10" fmla="*/ 0 60000 65536"/>
                <a:gd name="T11" fmla="*/ 0 60000 65536"/>
                <a:gd name="T12" fmla="*/ 0 w 87"/>
                <a:gd name="T13" fmla="*/ 0 h 133"/>
                <a:gd name="T14" fmla="*/ 87 w 87"/>
                <a:gd name="T15" fmla="*/ 133 h 133"/>
              </a:gdLst>
              <a:ahLst/>
              <a:cxnLst>
                <a:cxn ang="T8">
                  <a:pos x="T0" y="T1"/>
                </a:cxn>
                <a:cxn ang="T9">
                  <a:pos x="T2" y="T3"/>
                </a:cxn>
                <a:cxn ang="T10">
                  <a:pos x="T4" y="T5"/>
                </a:cxn>
                <a:cxn ang="T11">
                  <a:pos x="T6" y="T7"/>
                </a:cxn>
              </a:cxnLst>
              <a:rect l="T12" t="T13" r="T14" b="T15"/>
              <a:pathLst>
                <a:path w="87" h="133">
                  <a:moveTo>
                    <a:pt x="78" y="133"/>
                  </a:moveTo>
                  <a:lnTo>
                    <a:pt x="87" y="125"/>
                  </a:lnTo>
                  <a:lnTo>
                    <a:pt x="0" y="0"/>
                  </a:lnTo>
                  <a:lnTo>
                    <a:pt x="78" y="133"/>
                  </a:lnTo>
                  <a:close/>
                </a:path>
              </a:pathLst>
            </a:custGeom>
            <a:solidFill>
              <a:srgbClr val="000000"/>
            </a:solidFill>
            <a:ln w="9525">
              <a:noFill/>
              <a:round/>
              <a:headEnd/>
              <a:tailEnd/>
            </a:ln>
          </p:spPr>
          <p:txBody>
            <a:bodyPr/>
            <a:lstStyle/>
            <a:p>
              <a:endParaRPr lang="en-US"/>
            </a:p>
          </p:txBody>
        </p:sp>
        <p:sp>
          <p:nvSpPr>
            <p:cNvPr id="661" name="Freeform 659">
              <a:extLst>
                <a:ext uri="{FF2B5EF4-FFF2-40B4-BE49-F238E27FC236}">
                  <a16:creationId xmlns:a16="http://schemas.microsoft.com/office/drawing/2014/main" id="{874B1F4F-BD64-4DC1-84F9-E14B842CF39D}"/>
                </a:ext>
              </a:extLst>
            </p:cNvPr>
            <p:cNvSpPr>
              <a:spLocks/>
            </p:cNvSpPr>
            <p:nvPr/>
          </p:nvSpPr>
          <p:spPr bwMode="auto">
            <a:xfrm>
              <a:off x="472" y="3854"/>
              <a:ext cx="15" cy="27"/>
            </a:xfrm>
            <a:custGeom>
              <a:avLst/>
              <a:gdLst>
                <a:gd name="T0" fmla="*/ 78 w 87"/>
                <a:gd name="T1" fmla="*/ 133 h 133"/>
                <a:gd name="T2" fmla="*/ 87 w 87"/>
                <a:gd name="T3" fmla="*/ 125 h 133"/>
                <a:gd name="T4" fmla="*/ 0 w 87"/>
                <a:gd name="T5" fmla="*/ 0 h 133"/>
                <a:gd name="T6" fmla="*/ 78 w 87"/>
                <a:gd name="T7" fmla="*/ 133 h 133"/>
                <a:gd name="T8" fmla="*/ 0 60000 65536"/>
                <a:gd name="T9" fmla="*/ 0 60000 65536"/>
                <a:gd name="T10" fmla="*/ 0 60000 65536"/>
                <a:gd name="T11" fmla="*/ 0 60000 65536"/>
                <a:gd name="T12" fmla="*/ 0 w 87"/>
                <a:gd name="T13" fmla="*/ 0 h 133"/>
                <a:gd name="T14" fmla="*/ 87 w 87"/>
                <a:gd name="T15" fmla="*/ 133 h 133"/>
              </a:gdLst>
              <a:ahLst/>
              <a:cxnLst>
                <a:cxn ang="T8">
                  <a:pos x="T0" y="T1"/>
                </a:cxn>
                <a:cxn ang="T9">
                  <a:pos x="T2" y="T3"/>
                </a:cxn>
                <a:cxn ang="T10">
                  <a:pos x="T4" y="T5"/>
                </a:cxn>
                <a:cxn ang="T11">
                  <a:pos x="T6" y="T7"/>
                </a:cxn>
              </a:cxnLst>
              <a:rect l="T12" t="T13" r="T14" b="T15"/>
              <a:pathLst>
                <a:path w="87" h="133">
                  <a:moveTo>
                    <a:pt x="78" y="133"/>
                  </a:moveTo>
                  <a:lnTo>
                    <a:pt x="87" y="125"/>
                  </a:lnTo>
                  <a:lnTo>
                    <a:pt x="0" y="0"/>
                  </a:lnTo>
                  <a:lnTo>
                    <a:pt x="78" y="133"/>
                  </a:lnTo>
                </a:path>
              </a:pathLst>
            </a:custGeom>
            <a:noFill/>
            <a:ln w="0">
              <a:solidFill>
                <a:srgbClr val="000000"/>
              </a:solidFill>
              <a:prstDash val="solid"/>
              <a:round/>
              <a:headEnd/>
              <a:tailEnd/>
            </a:ln>
          </p:spPr>
          <p:txBody>
            <a:bodyPr/>
            <a:lstStyle/>
            <a:p>
              <a:endParaRPr lang="en-US"/>
            </a:p>
          </p:txBody>
        </p:sp>
        <p:sp>
          <p:nvSpPr>
            <p:cNvPr id="662" name="Freeform 660">
              <a:extLst>
                <a:ext uri="{FF2B5EF4-FFF2-40B4-BE49-F238E27FC236}">
                  <a16:creationId xmlns:a16="http://schemas.microsoft.com/office/drawing/2014/main" id="{13656D31-1479-49DF-A37A-01C1542D78AC}"/>
                </a:ext>
              </a:extLst>
            </p:cNvPr>
            <p:cNvSpPr>
              <a:spLocks/>
            </p:cNvSpPr>
            <p:nvPr/>
          </p:nvSpPr>
          <p:spPr bwMode="auto">
            <a:xfrm>
              <a:off x="472" y="3854"/>
              <a:ext cx="16" cy="25"/>
            </a:xfrm>
            <a:custGeom>
              <a:avLst/>
              <a:gdLst>
                <a:gd name="T0" fmla="*/ 87 w 97"/>
                <a:gd name="T1" fmla="*/ 125 h 125"/>
                <a:gd name="T2" fmla="*/ 97 w 97"/>
                <a:gd name="T3" fmla="*/ 117 h 125"/>
                <a:gd name="T4" fmla="*/ 0 w 97"/>
                <a:gd name="T5" fmla="*/ 0 h 125"/>
                <a:gd name="T6" fmla="*/ 87 w 97"/>
                <a:gd name="T7" fmla="*/ 125 h 125"/>
                <a:gd name="T8" fmla="*/ 0 60000 65536"/>
                <a:gd name="T9" fmla="*/ 0 60000 65536"/>
                <a:gd name="T10" fmla="*/ 0 60000 65536"/>
                <a:gd name="T11" fmla="*/ 0 60000 65536"/>
                <a:gd name="T12" fmla="*/ 0 w 97"/>
                <a:gd name="T13" fmla="*/ 0 h 125"/>
                <a:gd name="T14" fmla="*/ 97 w 97"/>
                <a:gd name="T15" fmla="*/ 125 h 125"/>
              </a:gdLst>
              <a:ahLst/>
              <a:cxnLst>
                <a:cxn ang="T8">
                  <a:pos x="T0" y="T1"/>
                </a:cxn>
                <a:cxn ang="T9">
                  <a:pos x="T2" y="T3"/>
                </a:cxn>
                <a:cxn ang="T10">
                  <a:pos x="T4" y="T5"/>
                </a:cxn>
                <a:cxn ang="T11">
                  <a:pos x="T6" y="T7"/>
                </a:cxn>
              </a:cxnLst>
              <a:rect l="T12" t="T13" r="T14" b="T15"/>
              <a:pathLst>
                <a:path w="97" h="125">
                  <a:moveTo>
                    <a:pt x="87" y="125"/>
                  </a:moveTo>
                  <a:lnTo>
                    <a:pt x="97" y="117"/>
                  </a:lnTo>
                  <a:lnTo>
                    <a:pt x="0" y="0"/>
                  </a:lnTo>
                  <a:lnTo>
                    <a:pt x="87" y="125"/>
                  </a:lnTo>
                  <a:close/>
                </a:path>
              </a:pathLst>
            </a:custGeom>
            <a:solidFill>
              <a:srgbClr val="000000"/>
            </a:solidFill>
            <a:ln w="9525">
              <a:noFill/>
              <a:round/>
              <a:headEnd/>
              <a:tailEnd/>
            </a:ln>
          </p:spPr>
          <p:txBody>
            <a:bodyPr/>
            <a:lstStyle/>
            <a:p>
              <a:endParaRPr lang="en-US"/>
            </a:p>
          </p:txBody>
        </p:sp>
        <p:sp>
          <p:nvSpPr>
            <p:cNvPr id="663" name="Freeform 661">
              <a:extLst>
                <a:ext uri="{FF2B5EF4-FFF2-40B4-BE49-F238E27FC236}">
                  <a16:creationId xmlns:a16="http://schemas.microsoft.com/office/drawing/2014/main" id="{43EB9B4C-B50F-43A9-93AD-9B245675C003}"/>
                </a:ext>
              </a:extLst>
            </p:cNvPr>
            <p:cNvSpPr>
              <a:spLocks/>
            </p:cNvSpPr>
            <p:nvPr/>
          </p:nvSpPr>
          <p:spPr bwMode="auto">
            <a:xfrm>
              <a:off x="472" y="3854"/>
              <a:ext cx="16" cy="25"/>
            </a:xfrm>
            <a:custGeom>
              <a:avLst/>
              <a:gdLst>
                <a:gd name="T0" fmla="*/ 87 w 97"/>
                <a:gd name="T1" fmla="*/ 125 h 125"/>
                <a:gd name="T2" fmla="*/ 97 w 97"/>
                <a:gd name="T3" fmla="*/ 117 h 125"/>
                <a:gd name="T4" fmla="*/ 0 w 97"/>
                <a:gd name="T5" fmla="*/ 0 h 125"/>
                <a:gd name="T6" fmla="*/ 87 w 97"/>
                <a:gd name="T7" fmla="*/ 125 h 125"/>
                <a:gd name="T8" fmla="*/ 0 60000 65536"/>
                <a:gd name="T9" fmla="*/ 0 60000 65536"/>
                <a:gd name="T10" fmla="*/ 0 60000 65536"/>
                <a:gd name="T11" fmla="*/ 0 60000 65536"/>
                <a:gd name="T12" fmla="*/ 0 w 97"/>
                <a:gd name="T13" fmla="*/ 0 h 125"/>
                <a:gd name="T14" fmla="*/ 97 w 97"/>
                <a:gd name="T15" fmla="*/ 125 h 125"/>
              </a:gdLst>
              <a:ahLst/>
              <a:cxnLst>
                <a:cxn ang="T8">
                  <a:pos x="T0" y="T1"/>
                </a:cxn>
                <a:cxn ang="T9">
                  <a:pos x="T2" y="T3"/>
                </a:cxn>
                <a:cxn ang="T10">
                  <a:pos x="T4" y="T5"/>
                </a:cxn>
                <a:cxn ang="T11">
                  <a:pos x="T6" y="T7"/>
                </a:cxn>
              </a:cxnLst>
              <a:rect l="T12" t="T13" r="T14" b="T15"/>
              <a:pathLst>
                <a:path w="97" h="125">
                  <a:moveTo>
                    <a:pt x="87" y="125"/>
                  </a:moveTo>
                  <a:lnTo>
                    <a:pt x="97" y="117"/>
                  </a:lnTo>
                  <a:lnTo>
                    <a:pt x="0" y="0"/>
                  </a:lnTo>
                  <a:lnTo>
                    <a:pt x="87" y="125"/>
                  </a:lnTo>
                </a:path>
              </a:pathLst>
            </a:custGeom>
            <a:noFill/>
            <a:ln w="0">
              <a:solidFill>
                <a:srgbClr val="000000"/>
              </a:solidFill>
              <a:prstDash val="solid"/>
              <a:round/>
              <a:headEnd/>
              <a:tailEnd/>
            </a:ln>
          </p:spPr>
          <p:txBody>
            <a:bodyPr/>
            <a:lstStyle/>
            <a:p>
              <a:endParaRPr lang="en-US"/>
            </a:p>
          </p:txBody>
        </p:sp>
        <p:sp>
          <p:nvSpPr>
            <p:cNvPr id="664" name="Freeform 662">
              <a:extLst>
                <a:ext uri="{FF2B5EF4-FFF2-40B4-BE49-F238E27FC236}">
                  <a16:creationId xmlns:a16="http://schemas.microsoft.com/office/drawing/2014/main" id="{89E82AC0-21F8-4A9D-B72F-F73C9595069F}"/>
                </a:ext>
              </a:extLst>
            </p:cNvPr>
            <p:cNvSpPr>
              <a:spLocks/>
            </p:cNvSpPr>
            <p:nvPr/>
          </p:nvSpPr>
          <p:spPr bwMode="auto">
            <a:xfrm>
              <a:off x="472" y="3854"/>
              <a:ext cx="18" cy="24"/>
            </a:xfrm>
            <a:custGeom>
              <a:avLst/>
              <a:gdLst>
                <a:gd name="T0" fmla="*/ 97 w 105"/>
                <a:gd name="T1" fmla="*/ 117 h 117"/>
                <a:gd name="T2" fmla="*/ 105 w 105"/>
                <a:gd name="T3" fmla="*/ 107 h 117"/>
                <a:gd name="T4" fmla="*/ 0 w 105"/>
                <a:gd name="T5" fmla="*/ 0 h 117"/>
                <a:gd name="T6" fmla="*/ 97 w 105"/>
                <a:gd name="T7" fmla="*/ 117 h 117"/>
                <a:gd name="T8" fmla="*/ 0 60000 65536"/>
                <a:gd name="T9" fmla="*/ 0 60000 65536"/>
                <a:gd name="T10" fmla="*/ 0 60000 65536"/>
                <a:gd name="T11" fmla="*/ 0 60000 65536"/>
                <a:gd name="T12" fmla="*/ 0 w 105"/>
                <a:gd name="T13" fmla="*/ 0 h 117"/>
                <a:gd name="T14" fmla="*/ 105 w 105"/>
                <a:gd name="T15" fmla="*/ 117 h 117"/>
              </a:gdLst>
              <a:ahLst/>
              <a:cxnLst>
                <a:cxn ang="T8">
                  <a:pos x="T0" y="T1"/>
                </a:cxn>
                <a:cxn ang="T9">
                  <a:pos x="T2" y="T3"/>
                </a:cxn>
                <a:cxn ang="T10">
                  <a:pos x="T4" y="T5"/>
                </a:cxn>
                <a:cxn ang="T11">
                  <a:pos x="T6" y="T7"/>
                </a:cxn>
              </a:cxnLst>
              <a:rect l="T12" t="T13" r="T14" b="T15"/>
              <a:pathLst>
                <a:path w="105" h="117">
                  <a:moveTo>
                    <a:pt x="97" y="117"/>
                  </a:moveTo>
                  <a:lnTo>
                    <a:pt x="105" y="107"/>
                  </a:lnTo>
                  <a:lnTo>
                    <a:pt x="0" y="0"/>
                  </a:lnTo>
                  <a:lnTo>
                    <a:pt x="97" y="117"/>
                  </a:lnTo>
                  <a:close/>
                </a:path>
              </a:pathLst>
            </a:custGeom>
            <a:solidFill>
              <a:srgbClr val="000000"/>
            </a:solidFill>
            <a:ln w="9525">
              <a:noFill/>
              <a:round/>
              <a:headEnd/>
              <a:tailEnd/>
            </a:ln>
          </p:spPr>
          <p:txBody>
            <a:bodyPr/>
            <a:lstStyle/>
            <a:p>
              <a:endParaRPr lang="en-US"/>
            </a:p>
          </p:txBody>
        </p:sp>
        <p:sp>
          <p:nvSpPr>
            <p:cNvPr id="665" name="Freeform 663">
              <a:extLst>
                <a:ext uri="{FF2B5EF4-FFF2-40B4-BE49-F238E27FC236}">
                  <a16:creationId xmlns:a16="http://schemas.microsoft.com/office/drawing/2014/main" id="{29EE36AA-8C48-49F0-8B8D-CBD3A6744EC6}"/>
                </a:ext>
              </a:extLst>
            </p:cNvPr>
            <p:cNvSpPr>
              <a:spLocks/>
            </p:cNvSpPr>
            <p:nvPr/>
          </p:nvSpPr>
          <p:spPr bwMode="auto">
            <a:xfrm>
              <a:off x="472" y="3854"/>
              <a:ext cx="18" cy="24"/>
            </a:xfrm>
            <a:custGeom>
              <a:avLst/>
              <a:gdLst>
                <a:gd name="T0" fmla="*/ 97 w 105"/>
                <a:gd name="T1" fmla="*/ 117 h 117"/>
                <a:gd name="T2" fmla="*/ 105 w 105"/>
                <a:gd name="T3" fmla="*/ 107 h 117"/>
                <a:gd name="T4" fmla="*/ 0 w 105"/>
                <a:gd name="T5" fmla="*/ 0 h 117"/>
                <a:gd name="T6" fmla="*/ 97 w 105"/>
                <a:gd name="T7" fmla="*/ 117 h 117"/>
                <a:gd name="T8" fmla="*/ 0 60000 65536"/>
                <a:gd name="T9" fmla="*/ 0 60000 65536"/>
                <a:gd name="T10" fmla="*/ 0 60000 65536"/>
                <a:gd name="T11" fmla="*/ 0 60000 65536"/>
                <a:gd name="T12" fmla="*/ 0 w 105"/>
                <a:gd name="T13" fmla="*/ 0 h 117"/>
                <a:gd name="T14" fmla="*/ 105 w 105"/>
                <a:gd name="T15" fmla="*/ 117 h 117"/>
              </a:gdLst>
              <a:ahLst/>
              <a:cxnLst>
                <a:cxn ang="T8">
                  <a:pos x="T0" y="T1"/>
                </a:cxn>
                <a:cxn ang="T9">
                  <a:pos x="T2" y="T3"/>
                </a:cxn>
                <a:cxn ang="T10">
                  <a:pos x="T4" y="T5"/>
                </a:cxn>
                <a:cxn ang="T11">
                  <a:pos x="T6" y="T7"/>
                </a:cxn>
              </a:cxnLst>
              <a:rect l="T12" t="T13" r="T14" b="T15"/>
              <a:pathLst>
                <a:path w="105" h="117">
                  <a:moveTo>
                    <a:pt x="97" y="117"/>
                  </a:moveTo>
                  <a:lnTo>
                    <a:pt x="105" y="107"/>
                  </a:lnTo>
                  <a:lnTo>
                    <a:pt x="0" y="0"/>
                  </a:lnTo>
                  <a:lnTo>
                    <a:pt x="97" y="117"/>
                  </a:lnTo>
                </a:path>
              </a:pathLst>
            </a:custGeom>
            <a:noFill/>
            <a:ln w="0">
              <a:solidFill>
                <a:srgbClr val="000000"/>
              </a:solidFill>
              <a:prstDash val="solid"/>
              <a:round/>
              <a:headEnd/>
              <a:tailEnd/>
            </a:ln>
          </p:spPr>
          <p:txBody>
            <a:bodyPr/>
            <a:lstStyle/>
            <a:p>
              <a:endParaRPr lang="en-US"/>
            </a:p>
          </p:txBody>
        </p:sp>
        <p:sp>
          <p:nvSpPr>
            <p:cNvPr id="666" name="Freeform 664">
              <a:extLst>
                <a:ext uri="{FF2B5EF4-FFF2-40B4-BE49-F238E27FC236}">
                  <a16:creationId xmlns:a16="http://schemas.microsoft.com/office/drawing/2014/main" id="{C861425B-A5D6-4356-9C53-4C6D14FEC150}"/>
                </a:ext>
              </a:extLst>
            </p:cNvPr>
            <p:cNvSpPr>
              <a:spLocks/>
            </p:cNvSpPr>
            <p:nvPr/>
          </p:nvSpPr>
          <p:spPr bwMode="auto">
            <a:xfrm>
              <a:off x="472" y="3854"/>
              <a:ext cx="19" cy="22"/>
            </a:xfrm>
            <a:custGeom>
              <a:avLst/>
              <a:gdLst>
                <a:gd name="T0" fmla="*/ 105 w 113"/>
                <a:gd name="T1" fmla="*/ 107 h 107"/>
                <a:gd name="T2" fmla="*/ 113 w 113"/>
                <a:gd name="T3" fmla="*/ 98 h 107"/>
                <a:gd name="T4" fmla="*/ 0 w 113"/>
                <a:gd name="T5" fmla="*/ 0 h 107"/>
                <a:gd name="T6" fmla="*/ 105 w 113"/>
                <a:gd name="T7" fmla="*/ 107 h 107"/>
                <a:gd name="T8" fmla="*/ 0 60000 65536"/>
                <a:gd name="T9" fmla="*/ 0 60000 65536"/>
                <a:gd name="T10" fmla="*/ 0 60000 65536"/>
                <a:gd name="T11" fmla="*/ 0 60000 65536"/>
                <a:gd name="T12" fmla="*/ 0 w 113"/>
                <a:gd name="T13" fmla="*/ 0 h 107"/>
                <a:gd name="T14" fmla="*/ 113 w 113"/>
                <a:gd name="T15" fmla="*/ 107 h 107"/>
              </a:gdLst>
              <a:ahLst/>
              <a:cxnLst>
                <a:cxn ang="T8">
                  <a:pos x="T0" y="T1"/>
                </a:cxn>
                <a:cxn ang="T9">
                  <a:pos x="T2" y="T3"/>
                </a:cxn>
                <a:cxn ang="T10">
                  <a:pos x="T4" y="T5"/>
                </a:cxn>
                <a:cxn ang="T11">
                  <a:pos x="T6" y="T7"/>
                </a:cxn>
              </a:cxnLst>
              <a:rect l="T12" t="T13" r="T14" b="T15"/>
              <a:pathLst>
                <a:path w="113" h="107">
                  <a:moveTo>
                    <a:pt x="105" y="107"/>
                  </a:moveTo>
                  <a:lnTo>
                    <a:pt x="113" y="98"/>
                  </a:lnTo>
                  <a:lnTo>
                    <a:pt x="0" y="0"/>
                  </a:lnTo>
                  <a:lnTo>
                    <a:pt x="105" y="107"/>
                  </a:lnTo>
                  <a:close/>
                </a:path>
              </a:pathLst>
            </a:custGeom>
            <a:solidFill>
              <a:srgbClr val="000000"/>
            </a:solidFill>
            <a:ln w="9525">
              <a:noFill/>
              <a:round/>
              <a:headEnd/>
              <a:tailEnd/>
            </a:ln>
          </p:spPr>
          <p:txBody>
            <a:bodyPr/>
            <a:lstStyle/>
            <a:p>
              <a:endParaRPr lang="en-US"/>
            </a:p>
          </p:txBody>
        </p:sp>
        <p:sp>
          <p:nvSpPr>
            <p:cNvPr id="667" name="Freeform 665">
              <a:extLst>
                <a:ext uri="{FF2B5EF4-FFF2-40B4-BE49-F238E27FC236}">
                  <a16:creationId xmlns:a16="http://schemas.microsoft.com/office/drawing/2014/main" id="{902CDF1B-3FCF-451C-805F-7AB22BD82096}"/>
                </a:ext>
              </a:extLst>
            </p:cNvPr>
            <p:cNvSpPr>
              <a:spLocks/>
            </p:cNvSpPr>
            <p:nvPr/>
          </p:nvSpPr>
          <p:spPr bwMode="auto">
            <a:xfrm>
              <a:off x="472" y="3854"/>
              <a:ext cx="19" cy="22"/>
            </a:xfrm>
            <a:custGeom>
              <a:avLst/>
              <a:gdLst>
                <a:gd name="T0" fmla="*/ 105 w 113"/>
                <a:gd name="T1" fmla="*/ 107 h 107"/>
                <a:gd name="T2" fmla="*/ 113 w 113"/>
                <a:gd name="T3" fmla="*/ 98 h 107"/>
                <a:gd name="T4" fmla="*/ 0 w 113"/>
                <a:gd name="T5" fmla="*/ 0 h 107"/>
                <a:gd name="T6" fmla="*/ 105 w 113"/>
                <a:gd name="T7" fmla="*/ 107 h 107"/>
                <a:gd name="T8" fmla="*/ 0 60000 65536"/>
                <a:gd name="T9" fmla="*/ 0 60000 65536"/>
                <a:gd name="T10" fmla="*/ 0 60000 65536"/>
                <a:gd name="T11" fmla="*/ 0 60000 65536"/>
                <a:gd name="T12" fmla="*/ 0 w 113"/>
                <a:gd name="T13" fmla="*/ 0 h 107"/>
                <a:gd name="T14" fmla="*/ 113 w 113"/>
                <a:gd name="T15" fmla="*/ 107 h 107"/>
              </a:gdLst>
              <a:ahLst/>
              <a:cxnLst>
                <a:cxn ang="T8">
                  <a:pos x="T0" y="T1"/>
                </a:cxn>
                <a:cxn ang="T9">
                  <a:pos x="T2" y="T3"/>
                </a:cxn>
                <a:cxn ang="T10">
                  <a:pos x="T4" y="T5"/>
                </a:cxn>
                <a:cxn ang="T11">
                  <a:pos x="T6" y="T7"/>
                </a:cxn>
              </a:cxnLst>
              <a:rect l="T12" t="T13" r="T14" b="T15"/>
              <a:pathLst>
                <a:path w="113" h="107">
                  <a:moveTo>
                    <a:pt x="105" y="107"/>
                  </a:moveTo>
                  <a:lnTo>
                    <a:pt x="113" y="98"/>
                  </a:lnTo>
                  <a:lnTo>
                    <a:pt x="0" y="0"/>
                  </a:lnTo>
                  <a:lnTo>
                    <a:pt x="105" y="107"/>
                  </a:lnTo>
                </a:path>
              </a:pathLst>
            </a:custGeom>
            <a:noFill/>
            <a:ln w="0">
              <a:solidFill>
                <a:srgbClr val="000000"/>
              </a:solidFill>
              <a:prstDash val="solid"/>
              <a:round/>
              <a:headEnd/>
              <a:tailEnd/>
            </a:ln>
          </p:spPr>
          <p:txBody>
            <a:bodyPr/>
            <a:lstStyle/>
            <a:p>
              <a:endParaRPr lang="en-US"/>
            </a:p>
          </p:txBody>
        </p:sp>
        <p:sp>
          <p:nvSpPr>
            <p:cNvPr id="668" name="Freeform 666">
              <a:extLst>
                <a:ext uri="{FF2B5EF4-FFF2-40B4-BE49-F238E27FC236}">
                  <a16:creationId xmlns:a16="http://schemas.microsoft.com/office/drawing/2014/main" id="{C8D848D1-4952-4D9A-A0C3-5FA1F554CE8D}"/>
                </a:ext>
              </a:extLst>
            </p:cNvPr>
            <p:cNvSpPr>
              <a:spLocks/>
            </p:cNvSpPr>
            <p:nvPr/>
          </p:nvSpPr>
          <p:spPr bwMode="auto">
            <a:xfrm>
              <a:off x="472" y="3854"/>
              <a:ext cx="20" cy="20"/>
            </a:xfrm>
            <a:custGeom>
              <a:avLst/>
              <a:gdLst>
                <a:gd name="T0" fmla="*/ 113 w 119"/>
                <a:gd name="T1" fmla="*/ 98 h 98"/>
                <a:gd name="T2" fmla="*/ 119 w 119"/>
                <a:gd name="T3" fmla="*/ 87 h 98"/>
                <a:gd name="T4" fmla="*/ 0 w 119"/>
                <a:gd name="T5" fmla="*/ 0 h 98"/>
                <a:gd name="T6" fmla="*/ 113 w 119"/>
                <a:gd name="T7" fmla="*/ 98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113" y="98"/>
                  </a:moveTo>
                  <a:lnTo>
                    <a:pt x="119" y="87"/>
                  </a:lnTo>
                  <a:lnTo>
                    <a:pt x="0" y="0"/>
                  </a:lnTo>
                  <a:lnTo>
                    <a:pt x="113" y="98"/>
                  </a:lnTo>
                  <a:close/>
                </a:path>
              </a:pathLst>
            </a:custGeom>
            <a:solidFill>
              <a:srgbClr val="000000"/>
            </a:solidFill>
            <a:ln w="9525">
              <a:noFill/>
              <a:round/>
              <a:headEnd/>
              <a:tailEnd/>
            </a:ln>
          </p:spPr>
          <p:txBody>
            <a:bodyPr/>
            <a:lstStyle/>
            <a:p>
              <a:endParaRPr lang="en-US"/>
            </a:p>
          </p:txBody>
        </p:sp>
        <p:sp>
          <p:nvSpPr>
            <p:cNvPr id="669" name="Freeform 667">
              <a:extLst>
                <a:ext uri="{FF2B5EF4-FFF2-40B4-BE49-F238E27FC236}">
                  <a16:creationId xmlns:a16="http://schemas.microsoft.com/office/drawing/2014/main" id="{8660751B-A019-41B9-9CCC-ECB92A3A0CA9}"/>
                </a:ext>
              </a:extLst>
            </p:cNvPr>
            <p:cNvSpPr>
              <a:spLocks/>
            </p:cNvSpPr>
            <p:nvPr/>
          </p:nvSpPr>
          <p:spPr bwMode="auto">
            <a:xfrm>
              <a:off x="472" y="3854"/>
              <a:ext cx="20" cy="20"/>
            </a:xfrm>
            <a:custGeom>
              <a:avLst/>
              <a:gdLst>
                <a:gd name="T0" fmla="*/ 113 w 119"/>
                <a:gd name="T1" fmla="*/ 98 h 98"/>
                <a:gd name="T2" fmla="*/ 119 w 119"/>
                <a:gd name="T3" fmla="*/ 87 h 98"/>
                <a:gd name="T4" fmla="*/ 0 w 119"/>
                <a:gd name="T5" fmla="*/ 0 h 98"/>
                <a:gd name="T6" fmla="*/ 113 w 119"/>
                <a:gd name="T7" fmla="*/ 98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113" y="98"/>
                  </a:moveTo>
                  <a:lnTo>
                    <a:pt x="119" y="87"/>
                  </a:lnTo>
                  <a:lnTo>
                    <a:pt x="0" y="0"/>
                  </a:lnTo>
                  <a:lnTo>
                    <a:pt x="113" y="98"/>
                  </a:lnTo>
                </a:path>
              </a:pathLst>
            </a:custGeom>
            <a:noFill/>
            <a:ln w="0">
              <a:solidFill>
                <a:srgbClr val="000000"/>
              </a:solidFill>
              <a:prstDash val="solid"/>
              <a:round/>
              <a:headEnd/>
              <a:tailEnd/>
            </a:ln>
          </p:spPr>
          <p:txBody>
            <a:bodyPr/>
            <a:lstStyle/>
            <a:p>
              <a:endParaRPr lang="en-US"/>
            </a:p>
          </p:txBody>
        </p:sp>
        <p:sp>
          <p:nvSpPr>
            <p:cNvPr id="670" name="Freeform 668">
              <a:extLst>
                <a:ext uri="{FF2B5EF4-FFF2-40B4-BE49-F238E27FC236}">
                  <a16:creationId xmlns:a16="http://schemas.microsoft.com/office/drawing/2014/main" id="{C2DC4B69-77FF-4EE4-AC4C-9C8B9B5A3247}"/>
                </a:ext>
              </a:extLst>
            </p:cNvPr>
            <p:cNvSpPr>
              <a:spLocks/>
            </p:cNvSpPr>
            <p:nvPr/>
          </p:nvSpPr>
          <p:spPr bwMode="auto">
            <a:xfrm>
              <a:off x="472" y="3854"/>
              <a:ext cx="21" cy="18"/>
            </a:xfrm>
            <a:custGeom>
              <a:avLst/>
              <a:gdLst>
                <a:gd name="T0" fmla="*/ 119 w 125"/>
                <a:gd name="T1" fmla="*/ 87 h 87"/>
                <a:gd name="T2" fmla="*/ 125 w 125"/>
                <a:gd name="T3" fmla="*/ 75 h 87"/>
                <a:gd name="T4" fmla="*/ 0 w 125"/>
                <a:gd name="T5" fmla="*/ 0 h 87"/>
                <a:gd name="T6" fmla="*/ 119 w 125"/>
                <a:gd name="T7" fmla="*/ 87 h 87"/>
                <a:gd name="T8" fmla="*/ 0 60000 65536"/>
                <a:gd name="T9" fmla="*/ 0 60000 65536"/>
                <a:gd name="T10" fmla="*/ 0 60000 65536"/>
                <a:gd name="T11" fmla="*/ 0 60000 65536"/>
                <a:gd name="T12" fmla="*/ 0 w 125"/>
                <a:gd name="T13" fmla="*/ 0 h 87"/>
                <a:gd name="T14" fmla="*/ 125 w 125"/>
                <a:gd name="T15" fmla="*/ 87 h 87"/>
              </a:gdLst>
              <a:ahLst/>
              <a:cxnLst>
                <a:cxn ang="T8">
                  <a:pos x="T0" y="T1"/>
                </a:cxn>
                <a:cxn ang="T9">
                  <a:pos x="T2" y="T3"/>
                </a:cxn>
                <a:cxn ang="T10">
                  <a:pos x="T4" y="T5"/>
                </a:cxn>
                <a:cxn ang="T11">
                  <a:pos x="T6" y="T7"/>
                </a:cxn>
              </a:cxnLst>
              <a:rect l="T12" t="T13" r="T14" b="T15"/>
              <a:pathLst>
                <a:path w="125" h="87">
                  <a:moveTo>
                    <a:pt x="119" y="87"/>
                  </a:moveTo>
                  <a:lnTo>
                    <a:pt x="125" y="75"/>
                  </a:lnTo>
                  <a:lnTo>
                    <a:pt x="0" y="0"/>
                  </a:lnTo>
                  <a:lnTo>
                    <a:pt x="119" y="87"/>
                  </a:lnTo>
                  <a:close/>
                </a:path>
              </a:pathLst>
            </a:custGeom>
            <a:solidFill>
              <a:srgbClr val="000000"/>
            </a:solidFill>
            <a:ln w="9525">
              <a:noFill/>
              <a:round/>
              <a:headEnd/>
              <a:tailEnd/>
            </a:ln>
          </p:spPr>
          <p:txBody>
            <a:bodyPr/>
            <a:lstStyle/>
            <a:p>
              <a:endParaRPr lang="en-US"/>
            </a:p>
          </p:txBody>
        </p:sp>
        <p:sp>
          <p:nvSpPr>
            <p:cNvPr id="671" name="Freeform 669">
              <a:extLst>
                <a:ext uri="{FF2B5EF4-FFF2-40B4-BE49-F238E27FC236}">
                  <a16:creationId xmlns:a16="http://schemas.microsoft.com/office/drawing/2014/main" id="{701B1B55-CEA3-437D-A831-87C3956B07DC}"/>
                </a:ext>
              </a:extLst>
            </p:cNvPr>
            <p:cNvSpPr>
              <a:spLocks/>
            </p:cNvSpPr>
            <p:nvPr/>
          </p:nvSpPr>
          <p:spPr bwMode="auto">
            <a:xfrm>
              <a:off x="472" y="3854"/>
              <a:ext cx="21" cy="18"/>
            </a:xfrm>
            <a:custGeom>
              <a:avLst/>
              <a:gdLst>
                <a:gd name="T0" fmla="*/ 119 w 125"/>
                <a:gd name="T1" fmla="*/ 87 h 87"/>
                <a:gd name="T2" fmla="*/ 125 w 125"/>
                <a:gd name="T3" fmla="*/ 75 h 87"/>
                <a:gd name="T4" fmla="*/ 0 w 125"/>
                <a:gd name="T5" fmla="*/ 0 h 87"/>
                <a:gd name="T6" fmla="*/ 119 w 125"/>
                <a:gd name="T7" fmla="*/ 87 h 87"/>
                <a:gd name="T8" fmla="*/ 0 60000 65536"/>
                <a:gd name="T9" fmla="*/ 0 60000 65536"/>
                <a:gd name="T10" fmla="*/ 0 60000 65536"/>
                <a:gd name="T11" fmla="*/ 0 60000 65536"/>
                <a:gd name="T12" fmla="*/ 0 w 125"/>
                <a:gd name="T13" fmla="*/ 0 h 87"/>
                <a:gd name="T14" fmla="*/ 125 w 125"/>
                <a:gd name="T15" fmla="*/ 87 h 87"/>
              </a:gdLst>
              <a:ahLst/>
              <a:cxnLst>
                <a:cxn ang="T8">
                  <a:pos x="T0" y="T1"/>
                </a:cxn>
                <a:cxn ang="T9">
                  <a:pos x="T2" y="T3"/>
                </a:cxn>
                <a:cxn ang="T10">
                  <a:pos x="T4" y="T5"/>
                </a:cxn>
                <a:cxn ang="T11">
                  <a:pos x="T6" y="T7"/>
                </a:cxn>
              </a:cxnLst>
              <a:rect l="T12" t="T13" r="T14" b="T15"/>
              <a:pathLst>
                <a:path w="125" h="87">
                  <a:moveTo>
                    <a:pt x="119" y="87"/>
                  </a:moveTo>
                  <a:lnTo>
                    <a:pt x="125" y="75"/>
                  </a:lnTo>
                  <a:lnTo>
                    <a:pt x="0" y="0"/>
                  </a:lnTo>
                  <a:lnTo>
                    <a:pt x="119" y="87"/>
                  </a:lnTo>
                </a:path>
              </a:pathLst>
            </a:custGeom>
            <a:noFill/>
            <a:ln w="0">
              <a:solidFill>
                <a:srgbClr val="000000"/>
              </a:solidFill>
              <a:prstDash val="solid"/>
              <a:round/>
              <a:headEnd/>
              <a:tailEnd/>
            </a:ln>
          </p:spPr>
          <p:txBody>
            <a:bodyPr/>
            <a:lstStyle/>
            <a:p>
              <a:endParaRPr lang="en-US"/>
            </a:p>
          </p:txBody>
        </p:sp>
        <p:sp>
          <p:nvSpPr>
            <p:cNvPr id="672" name="Freeform 670">
              <a:extLst>
                <a:ext uri="{FF2B5EF4-FFF2-40B4-BE49-F238E27FC236}">
                  <a16:creationId xmlns:a16="http://schemas.microsoft.com/office/drawing/2014/main" id="{FF49AA6E-19E8-4A09-9293-0F726545FB3D}"/>
                </a:ext>
              </a:extLst>
            </p:cNvPr>
            <p:cNvSpPr>
              <a:spLocks/>
            </p:cNvSpPr>
            <p:nvPr/>
          </p:nvSpPr>
          <p:spPr bwMode="auto">
            <a:xfrm>
              <a:off x="472" y="3854"/>
              <a:ext cx="22" cy="15"/>
            </a:xfrm>
            <a:custGeom>
              <a:avLst/>
              <a:gdLst>
                <a:gd name="T0" fmla="*/ 125 w 131"/>
                <a:gd name="T1" fmla="*/ 75 h 75"/>
                <a:gd name="T2" fmla="*/ 131 w 131"/>
                <a:gd name="T3" fmla="*/ 63 h 75"/>
                <a:gd name="T4" fmla="*/ 0 w 131"/>
                <a:gd name="T5" fmla="*/ 0 h 75"/>
                <a:gd name="T6" fmla="*/ 125 w 131"/>
                <a:gd name="T7" fmla="*/ 75 h 75"/>
                <a:gd name="T8" fmla="*/ 0 60000 65536"/>
                <a:gd name="T9" fmla="*/ 0 60000 65536"/>
                <a:gd name="T10" fmla="*/ 0 60000 65536"/>
                <a:gd name="T11" fmla="*/ 0 60000 65536"/>
                <a:gd name="T12" fmla="*/ 0 w 131"/>
                <a:gd name="T13" fmla="*/ 0 h 75"/>
                <a:gd name="T14" fmla="*/ 131 w 131"/>
                <a:gd name="T15" fmla="*/ 75 h 75"/>
              </a:gdLst>
              <a:ahLst/>
              <a:cxnLst>
                <a:cxn ang="T8">
                  <a:pos x="T0" y="T1"/>
                </a:cxn>
                <a:cxn ang="T9">
                  <a:pos x="T2" y="T3"/>
                </a:cxn>
                <a:cxn ang="T10">
                  <a:pos x="T4" y="T5"/>
                </a:cxn>
                <a:cxn ang="T11">
                  <a:pos x="T6" y="T7"/>
                </a:cxn>
              </a:cxnLst>
              <a:rect l="T12" t="T13" r="T14" b="T15"/>
              <a:pathLst>
                <a:path w="131" h="75">
                  <a:moveTo>
                    <a:pt x="125" y="75"/>
                  </a:moveTo>
                  <a:lnTo>
                    <a:pt x="131" y="63"/>
                  </a:lnTo>
                  <a:lnTo>
                    <a:pt x="0" y="0"/>
                  </a:lnTo>
                  <a:lnTo>
                    <a:pt x="125" y="75"/>
                  </a:lnTo>
                  <a:close/>
                </a:path>
              </a:pathLst>
            </a:custGeom>
            <a:solidFill>
              <a:srgbClr val="000000"/>
            </a:solidFill>
            <a:ln w="9525">
              <a:noFill/>
              <a:round/>
              <a:headEnd/>
              <a:tailEnd/>
            </a:ln>
          </p:spPr>
          <p:txBody>
            <a:bodyPr/>
            <a:lstStyle/>
            <a:p>
              <a:endParaRPr lang="en-US"/>
            </a:p>
          </p:txBody>
        </p:sp>
        <p:sp>
          <p:nvSpPr>
            <p:cNvPr id="673" name="Freeform 671">
              <a:extLst>
                <a:ext uri="{FF2B5EF4-FFF2-40B4-BE49-F238E27FC236}">
                  <a16:creationId xmlns:a16="http://schemas.microsoft.com/office/drawing/2014/main" id="{D21D00B1-AB2D-43FB-82AA-5996ACBEBA6E}"/>
                </a:ext>
              </a:extLst>
            </p:cNvPr>
            <p:cNvSpPr>
              <a:spLocks/>
            </p:cNvSpPr>
            <p:nvPr/>
          </p:nvSpPr>
          <p:spPr bwMode="auto">
            <a:xfrm>
              <a:off x="472" y="3854"/>
              <a:ext cx="22" cy="15"/>
            </a:xfrm>
            <a:custGeom>
              <a:avLst/>
              <a:gdLst>
                <a:gd name="T0" fmla="*/ 125 w 131"/>
                <a:gd name="T1" fmla="*/ 75 h 75"/>
                <a:gd name="T2" fmla="*/ 131 w 131"/>
                <a:gd name="T3" fmla="*/ 63 h 75"/>
                <a:gd name="T4" fmla="*/ 0 w 131"/>
                <a:gd name="T5" fmla="*/ 0 h 75"/>
                <a:gd name="T6" fmla="*/ 125 w 131"/>
                <a:gd name="T7" fmla="*/ 75 h 75"/>
                <a:gd name="T8" fmla="*/ 0 60000 65536"/>
                <a:gd name="T9" fmla="*/ 0 60000 65536"/>
                <a:gd name="T10" fmla="*/ 0 60000 65536"/>
                <a:gd name="T11" fmla="*/ 0 60000 65536"/>
                <a:gd name="T12" fmla="*/ 0 w 131"/>
                <a:gd name="T13" fmla="*/ 0 h 75"/>
                <a:gd name="T14" fmla="*/ 131 w 131"/>
                <a:gd name="T15" fmla="*/ 75 h 75"/>
              </a:gdLst>
              <a:ahLst/>
              <a:cxnLst>
                <a:cxn ang="T8">
                  <a:pos x="T0" y="T1"/>
                </a:cxn>
                <a:cxn ang="T9">
                  <a:pos x="T2" y="T3"/>
                </a:cxn>
                <a:cxn ang="T10">
                  <a:pos x="T4" y="T5"/>
                </a:cxn>
                <a:cxn ang="T11">
                  <a:pos x="T6" y="T7"/>
                </a:cxn>
              </a:cxnLst>
              <a:rect l="T12" t="T13" r="T14" b="T15"/>
              <a:pathLst>
                <a:path w="131" h="75">
                  <a:moveTo>
                    <a:pt x="125" y="75"/>
                  </a:moveTo>
                  <a:lnTo>
                    <a:pt x="131" y="63"/>
                  </a:lnTo>
                  <a:lnTo>
                    <a:pt x="0" y="0"/>
                  </a:lnTo>
                  <a:lnTo>
                    <a:pt x="125" y="75"/>
                  </a:lnTo>
                </a:path>
              </a:pathLst>
            </a:custGeom>
            <a:noFill/>
            <a:ln w="0">
              <a:solidFill>
                <a:srgbClr val="000000"/>
              </a:solidFill>
              <a:prstDash val="solid"/>
              <a:round/>
              <a:headEnd/>
              <a:tailEnd/>
            </a:ln>
          </p:spPr>
          <p:txBody>
            <a:bodyPr/>
            <a:lstStyle/>
            <a:p>
              <a:endParaRPr lang="en-US"/>
            </a:p>
          </p:txBody>
        </p:sp>
        <p:sp>
          <p:nvSpPr>
            <p:cNvPr id="674" name="Freeform 672">
              <a:extLst>
                <a:ext uri="{FF2B5EF4-FFF2-40B4-BE49-F238E27FC236}">
                  <a16:creationId xmlns:a16="http://schemas.microsoft.com/office/drawing/2014/main" id="{534447E2-E9E1-4721-9A7F-6E825FBA9E07}"/>
                </a:ext>
              </a:extLst>
            </p:cNvPr>
            <p:cNvSpPr>
              <a:spLocks/>
            </p:cNvSpPr>
            <p:nvPr/>
          </p:nvSpPr>
          <p:spPr bwMode="auto">
            <a:xfrm>
              <a:off x="472" y="3854"/>
              <a:ext cx="23" cy="13"/>
            </a:xfrm>
            <a:custGeom>
              <a:avLst/>
              <a:gdLst>
                <a:gd name="T0" fmla="*/ 131 w 135"/>
                <a:gd name="T1" fmla="*/ 63 h 63"/>
                <a:gd name="T2" fmla="*/ 135 w 135"/>
                <a:gd name="T3" fmla="*/ 51 h 63"/>
                <a:gd name="T4" fmla="*/ 0 w 135"/>
                <a:gd name="T5" fmla="*/ 0 h 63"/>
                <a:gd name="T6" fmla="*/ 131 w 135"/>
                <a:gd name="T7" fmla="*/ 63 h 63"/>
                <a:gd name="T8" fmla="*/ 0 60000 65536"/>
                <a:gd name="T9" fmla="*/ 0 60000 65536"/>
                <a:gd name="T10" fmla="*/ 0 60000 65536"/>
                <a:gd name="T11" fmla="*/ 0 60000 65536"/>
                <a:gd name="T12" fmla="*/ 0 w 135"/>
                <a:gd name="T13" fmla="*/ 0 h 63"/>
                <a:gd name="T14" fmla="*/ 135 w 135"/>
                <a:gd name="T15" fmla="*/ 63 h 63"/>
              </a:gdLst>
              <a:ahLst/>
              <a:cxnLst>
                <a:cxn ang="T8">
                  <a:pos x="T0" y="T1"/>
                </a:cxn>
                <a:cxn ang="T9">
                  <a:pos x="T2" y="T3"/>
                </a:cxn>
                <a:cxn ang="T10">
                  <a:pos x="T4" y="T5"/>
                </a:cxn>
                <a:cxn ang="T11">
                  <a:pos x="T6" y="T7"/>
                </a:cxn>
              </a:cxnLst>
              <a:rect l="T12" t="T13" r="T14" b="T15"/>
              <a:pathLst>
                <a:path w="135" h="63">
                  <a:moveTo>
                    <a:pt x="131" y="63"/>
                  </a:moveTo>
                  <a:lnTo>
                    <a:pt x="135" y="51"/>
                  </a:lnTo>
                  <a:lnTo>
                    <a:pt x="0" y="0"/>
                  </a:lnTo>
                  <a:lnTo>
                    <a:pt x="131" y="63"/>
                  </a:lnTo>
                  <a:close/>
                </a:path>
              </a:pathLst>
            </a:custGeom>
            <a:solidFill>
              <a:srgbClr val="000000"/>
            </a:solidFill>
            <a:ln w="9525">
              <a:noFill/>
              <a:round/>
              <a:headEnd/>
              <a:tailEnd/>
            </a:ln>
          </p:spPr>
          <p:txBody>
            <a:bodyPr/>
            <a:lstStyle/>
            <a:p>
              <a:endParaRPr lang="en-US"/>
            </a:p>
          </p:txBody>
        </p:sp>
        <p:sp>
          <p:nvSpPr>
            <p:cNvPr id="675" name="Freeform 673">
              <a:extLst>
                <a:ext uri="{FF2B5EF4-FFF2-40B4-BE49-F238E27FC236}">
                  <a16:creationId xmlns:a16="http://schemas.microsoft.com/office/drawing/2014/main" id="{D9FB4784-ED07-4220-AC18-20326887BEFD}"/>
                </a:ext>
              </a:extLst>
            </p:cNvPr>
            <p:cNvSpPr>
              <a:spLocks/>
            </p:cNvSpPr>
            <p:nvPr/>
          </p:nvSpPr>
          <p:spPr bwMode="auto">
            <a:xfrm>
              <a:off x="472" y="3854"/>
              <a:ext cx="23" cy="13"/>
            </a:xfrm>
            <a:custGeom>
              <a:avLst/>
              <a:gdLst>
                <a:gd name="T0" fmla="*/ 131 w 135"/>
                <a:gd name="T1" fmla="*/ 63 h 63"/>
                <a:gd name="T2" fmla="*/ 135 w 135"/>
                <a:gd name="T3" fmla="*/ 51 h 63"/>
                <a:gd name="T4" fmla="*/ 0 w 135"/>
                <a:gd name="T5" fmla="*/ 0 h 63"/>
                <a:gd name="T6" fmla="*/ 131 w 135"/>
                <a:gd name="T7" fmla="*/ 63 h 63"/>
                <a:gd name="T8" fmla="*/ 0 60000 65536"/>
                <a:gd name="T9" fmla="*/ 0 60000 65536"/>
                <a:gd name="T10" fmla="*/ 0 60000 65536"/>
                <a:gd name="T11" fmla="*/ 0 60000 65536"/>
                <a:gd name="T12" fmla="*/ 0 w 135"/>
                <a:gd name="T13" fmla="*/ 0 h 63"/>
                <a:gd name="T14" fmla="*/ 135 w 135"/>
                <a:gd name="T15" fmla="*/ 63 h 63"/>
              </a:gdLst>
              <a:ahLst/>
              <a:cxnLst>
                <a:cxn ang="T8">
                  <a:pos x="T0" y="T1"/>
                </a:cxn>
                <a:cxn ang="T9">
                  <a:pos x="T2" y="T3"/>
                </a:cxn>
                <a:cxn ang="T10">
                  <a:pos x="T4" y="T5"/>
                </a:cxn>
                <a:cxn ang="T11">
                  <a:pos x="T6" y="T7"/>
                </a:cxn>
              </a:cxnLst>
              <a:rect l="T12" t="T13" r="T14" b="T15"/>
              <a:pathLst>
                <a:path w="135" h="63">
                  <a:moveTo>
                    <a:pt x="131" y="63"/>
                  </a:moveTo>
                  <a:lnTo>
                    <a:pt x="135" y="51"/>
                  </a:lnTo>
                  <a:lnTo>
                    <a:pt x="0" y="0"/>
                  </a:lnTo>
                  <a:lnTo>
                    <a:pt x="131" y="63"/>
                  </a:lnTo>
                </a:path>
              </a:pathLst>
            </a:custGeom>
            <a:noFill/>
            <a:ln w="0">
              <a:solidFill>
                <a:srgbClr val="000000"/>
              </a:solidFill>
              <a:prstDash val="solid"/>
              <a:round/>
              <a:headEnd/>
              <a:tailEnd/>
            </a:ln>
          </p:spPr>
          <p:txBody>
            <a:bodyPr/>
            <a:lstStyle/>
            <a:p>
              <a:endParaRPr lang="en-US"/>
            </a:p>
          </p:txBody>
        </p:sp>
        <p:sp>
          <p:nvSpPr>
            <p:cNvPr id="676" name="Freeform 674">
              <a:extLst>
                <a:ext uri="{FF2B5EF4-FFF2-40B4-BE49-F238E27FC236}">
                  <a16:creationId xmlns:a16="http://schemas.microsoft.com/office/drawing/2014/main" id="{164C2167-9DB4-4D92-9BCF-9B9995005BB2}"/>
                </a:ext>
              </a:extLst>
            </p:cNvPr>
            <p:cNvSpPr>
              <a:spLocks/>
            </p:cNvSpPr>
            <p:nvPr/>
          </p:nvSpPr>
          <p:spPr bwMode="auto">
            <a:xfrm>
              <a:off x="472" y="3854"/>
              <a:ext cx="23" cy="10"/>
            </a:xfrm>
            <a:custGeom>
              <a:avLst/>
              <a:gdLst>
                <a:gd name="T0" fmla="*/ 135 w 138"/>
                <a:gd name="T1" fmla="*/ 51 h 51"/>
                <a:gd name="T2" fmla="*/ 138 w 138"/>
                <a:gd name="T3" fmla="*/ 39 h 51"/>
                <a:gd name="T4" fmla="*/ 0 w 138"/>
                <a:gd name="T5" fmla="*/ 0 h 51"/>
                <a:gd name="T6" fmla="*/ 135 w 138"/>
                <a:gd name="T7" fmla="*/ 51 h 51"/>
                <a:gd name="T8" fmla="*/ 0 60000 65536"/>
                <a:gd name="T9" fmla="*/ 0 60000 65536"/>
                <a:gd name="T10" fmla="*/ 0 60000 65536"/>
                <a:gd name="T11" fmla="*/ 0 60000 65536"/>
                <a:gd name="T12" fmla="*/ 0 w 138"/>
                <a:gd name="T13" fmla="*/ 0 h 51"/>
                <a:gd name="T14" fmla="*/ 138 w 138"/>
                <a:gd name="T15" fmla="*/ 51 h 51"/>
              </a:gdLst>
              <a:ahLst/>
              <a:cxnLst>
                <a:cxn ang="T8">
                  <a:pos x="T0" y="T1"/>
                </a:cxn>
                <a:cxn ang="T9">
                  <a:pos x="T2" y="T3"/>
                </a:cxn>
                <a:cxn ang="T10">
                  <a:pos x="T4" y="T5"/>
                </a:cxn>
                <a:cxn ang="T11">
                  <a:pos x="T6" y="T7"/>
                </a:cxn>
              </a:cxnLst>
              <a:rect l="T12" t="T13" r="T14" b="T15"/>
              <a:pathLst>
                <a:path w="138" h="51">
                  <a:moveTo>
                    <a:pt x="135" y="51"/>
                  </a:moveTo>
                  <a:lnTo>
                    <a:pt x="138" y="39"/>
                  </a:lnTo>
                  <a:lnTo>
                    <a:pt x="0" y="0"/>
                  </a:lnTo>
                  <a:lnTo>
                    <a:pt x="135" y="51"/>
                  </a:lnTo>
                  <a:close/>
                </a:path>
              </a:pathLst>
            </a:custGeom>
            <a:solidFill>
              <a:srgbClr val="000000"/>
            </a:solidFill>
            <a:ln w="9525">
              <a:noFill/>
              <a:round/>
              <a:headEnd/>
              <a:tailEnd/>
            </a:ln>
          </p:spPr>
          <p:txBody>
            <a:bodyPr/>
            <a:lstStyle/>
            <a:p>
              <a:endParaRPr lang="en-US"/>
            </a:p>
          </p:txBody>
        </p:sp>
        <p:sp>
          <p:nvSpPr>
            <p:cNvPr id="677" name="Freeform 675">
              <a:extLst>
                <a:ext uri="{FF2B5EF4-FFF2-40B4-BE49-F238E27FC236}">
                  <a16:creationId xmlns:a16="http://schemas.microsoft.com/office/drawing/2014/main" id="{0EDB30E1-2047-4C99-9D16-6F4E13003005}"/>
                </a:ext>
              </a:extLst>
            </p:cNvPr>
            <p:cNvSpPr>
              <a:spLocks/>
            </p:cNvSpPr>
            <p:nvPr/>
          </p:nvSpPr>
          <p:spPr bwMode="auto">
            <a:xfrm>
              <a:off x="472" y="3854"/>
              <a:ext cx="23" cy="10"/>
            </a:xfrm>
            <a:custGeom>
              <a:avLst/>
              <a:gdLst>
                <a:gd name="T0" fmla="*/ 135 w 138"/>
                <a:gd name="T1" fmla="*/ 51 h 51"/>
                <a:gd name="T2" fmla="*/ 138 w 138"/>
                <a:gd name="T3" fmla="*/ 39 h 51"/>
                <a:gd name="T4" fmla="*/ 0 w 138"/>
                <a:gd name="T5" fmla="*/ 0 h 51"/>
                <a:gd name="T6" fmla="*/ 135 w 138"/>
                <a:gd name="T7" fmla="*/ 51 h 51"/>
                <a:gd name="T8" fmla="*/ 0 60000 65536"/>
                <a:gd name="T9" fmla="*/ 0 60000 65536"/>
                <a:gd name="T10" fmla="*/ 0 60000 65536"/>
                <a:gd name="T11" fmla="*/ 0 60000 65536"/>
                <a:gd name="T12" fmla="*/ 0 w 138"/>
                <a:gd name="T13" fmla="*/ 0 h 51"/>
                <a:gd name="T14" fmla="*/ 138 w 138"/>
                <a:gd name="T15" fmla="*/ 51 h 51"/>
              </a:gdLst>
              <a:ahLst/>
              <a:cxnLst>
                <a:cxn ang="T8">
                  <a:pos x="T0" y="T1"/>
                </a:cxn>
                <a:cxn ang="T9">
                  <a:pos x="T2" y="T3"/>
                </a:cxn>
                <a:cxn ang="T10">
                  <a:pos x="T4" y="T5"/>
                </a:cxn>
                <a:cxn ang="T11">
                  <a:pos x="T6" y="T7"/>
                </a:cxn>
              </a:cxnLst>
              <a:rect l="T12" t="T13" r="T14" b="T15"/>
              <a:pathLst>
                <a:path w="138" h="51">
                  <a:moveTo>
                    <a:pt x="135" y="51"/>
                  </a:moveTo>
                  <a:lnTo>
                    <a:pt x="138" y="39"/>
                  </a:lnTo>
                  <a:lnTo>
                    <a:pt x="0" y="0"/>
                  </a:lnTo>
                  <a:lnTo>
                    <a:pt x="135" y="51"/>
                  </a:lnTo>
                </a:path>
              </a:pathLst>
            </a:custGeom>
            <a:noFill/>
            <a:ln w="0">
              <a:solidFill>
                <a:srgbClr val="000000"/>
              </a:solidFill>
              <a:prstDash val="solid"/>
              <a:round/>
              <a:headEnd/>
              <a:tailEnd/>
            </a:ln>
          </p:spPr>
          <p:txBody>
            <a:bodyPr/>
            <a:lstStyle/>
            <a:p>
              <a:endParaRPr lang="en-US"/>
            </a:p>
          </p:txBody>
        </p:sp>
        <p:sp>
          <p:nvSpPr>
            <p:cNvPr id="678" name="Freeform 676">
              <a:extLst>
                <a:ext uri="{FF2B5EF4-FFF2-40B4-BE49-F238E27FC236}">
                  <a16:creationId xmlns:a16="http://schemas.microsoft.com/office/drawing/2014/main" id="{D173829D-33D2-4822-9470-8356BC11F41E}"/>
                </a:ext>
              </a:extLst>
            </p:cNvPr>
            <p:cNvSpPr>
              <a:spLocks/>
            </p:cNvSpPr>
            <p:nvPr/>
          </p:nvSpPr>
          <p:spPr bwMode="auto">
            <a:xfrm>
              <a:off x="472" y="3854"/>
              <a:ext cx="24" cy="8"/>
            </a:xfrm>
            <a:custGeom>
              <a:avLst/>
              <a:gdLst>
                <a:gd name="T0" fmla="*/ 138 w 140"/>
                <a:gd name="T1" fmla="*/ 39 h 39"/>
                <a:gd name="T2" fmla="*/ 140 w 140"/>
                <a:gd name="T3" fmla="*/ 26 h 39"/>
                <a:gd name="T4" fmla="*/ 0 w 140"/>
                <a:gd name="T5" fmla="*/ 0 h 39"/>
                <a:gd name="T6" fmla="*/ 138 w 140"/>
                <a:gd name="T7" fmla="*/ 39 h 39"/>
                <a:gd name="T8" fmla="*/ 0 60000 65536"/>
                <a:gd name="T9" fmla="*/ 0 60000 65536"/>
                <a:gd name="T10" fmla="*/ 0 60000 65536"/>
                <a:gd name="T11" fmla="*/ 0 60000 65536"/>
                <a:gd name="T12" fmla="*/ 0 w 140"/>
                <a:gd name="T13" fmla="*/ 0 h 39"/>
                <a:gd name="T14" fmla="*/ 140 w 140"/>
                <a:gd name="T15" fmla="*/ 39 h 39"/>
              </a:gdLst>
              <a:ahLst/>
              <a:cxnLst>
                <a:cxn ang="T8">
                  <a:pos x="T0" y="T1"/>
                </a:cxn>
                <a:cxn ang="T9">
                  <a:pos x="T2" y="T3"/>
                </a:cxn>
                <a:cxn ang="T10">
                  <a:pos x="T4" y="T5"/>
                </a:cxn>
                <a:cxn ang="T11">
                  <a:pos x="T6" y="T7"/>
                </a:cxn>
              </a:cxnLst>
              <a:rect l="T12" t="T13" r="T14" b="T15"/>
              <a:pathLst>
                <a:path w="140" h="39">
                  <a:moveTo>
                    <a:pt x="138" y="39"/>
                  </a:moveTo>
                  <a:lnTo>
                    <a:pt x="140" y="26"/>
                  </a:lnTo>
                  <a:lnTo>
                    <a:pt x="0" y="0"/>
                  </a:lnTo>
                  <a:lnTo>
                    <a:pt x="138" y="39"/>
                  </a:lnTo>
                  <a:close/>
                </a:path>
              </a:pathLst>
            </a:custGeom>
            <a:solidFill>
              <a:srgbClr val="000000"/>
            </a:solidFill>
            <a:ln w="9525">
              <a:noFill/>
              <a:round/>
              <a:headEnd/>
              <a:tailEnd/>
            </a:ln>
          </p:spPr>
          <p:txBody>
            <a:bodyPr/>
            <a:lstStyle/>
            <a:p>
              <a:endParaRPr lang="en-US"/>
            </a:p>
          </p:txBody>
        </p:sp>
        <p:sp>
          <p:nvSpPr>
            <p:cNvPr id="679" name="Freeform 677">
              <a:extLst>
                <a:ext uri="{FF2B5EF4-FFF2-40B4-BE49-F238E27FC236}">
                  <a16:creationId xmlns:a16="http://schemas.microsoft.com/office/drawing/2014/main" id="{9421F02A-E15D-4763-A5F2-7603278515C1}"/>
                </a:ext>
              </a:extLst>
            </p:cNvPr>
            <p:cNvSpPr>
              <a:spLocks/>
            </p:cNvSpPr>
            <p:nvPr/>
          </p:nvSpPr>
          <p:spPr bwMode="auto">
            <a:xfrm>
              <a:off x="472" y="3854"/>
              <a:ext cx="24" cy="8"/>
            </a:xfrm>
            <a:custGeom>
              <a:avLst/>
              <a:gdLst>
                <a:gd name="T0" fmla="*/ 138 w 140"/>
                <a:gd name="T1" fmla="*/ 39 h 39"/>
                <a:gd name="T2" fmla="*/ 140 w 140"/>
                <a:gd name="T3" fmla="*/ 26 h 39"/>
                <a:gd name="T4" fmla="*/ 0 w 140"/>
                <a:gd name="T5" fmla="*/ 0 h 39"/>
                <a:gd name="T6" fmla="*/ 138 w 140"/>
                <a:gd name="T7" fmla="*/ 39 h 39"/>
                <a:gd name="T8" fmla="*/ 0 60000 65536"/>
                <a:gd name="T9" fmla="*/ 0 60000 65536"/>
                <a:gd name="T10" fmla="*/ 0 60000 65536"/>
                <a:gd name="T11" fmla="*/ 0 60000 65536"/>
                <a:gd name="T12" fmla="*/ 0 w 140"/>
                <a:gd name="T13" fmla="*/ 0 h 39"/>
                <a:gd name="T14" fmla="*/ 140 w 140"/>
                <a:gd name="T15" fmla="*/ 39 h 39"/>
              </a:gdLst>
              <a:ahLst/>
              <a:cxnLst>
                <a:cxn ang="T8">
                  <a:pos x="T0" y="T1"/>
                </a:cxn>
                <a:cxn ang="T9">
                  <a:pos x="T2" y="T3"/>
                </a:cxn>
                <a:cxn ang="T10">
                  <a:pos x="T4" y="T5"/>
                </a:cxn>
                <a:cxn ang="T11">
                  <a:pos x="T6" y="T7"/>
                </a:cxn>
              </a:cxnLst>
              <a:rect l="T12" t="T13" r="T14" b="T15"/>
              <a:pathLst>
                <a:path w="140" h="39">
                  <a:moveTo>
                    <a:pt x="138" y="39"/>
                  </a:moveTo>
                  <a:lnTo>
                    <a:pt x="140" y="26"/>
                  </a:lnTo>
                  <a:lnTo>
                    <a:pt x="0" y="0"/>
                  </a:lnTo>
                  <a:lnTo>
                    <a:pt x="138" y="39"/>
                  </a:lnTo>
                </a:path>
              </a:pathLst>
            </a:custGeom>
            <a:noFill/>
            <a:ln w="0">
              <a:solidFill>
                <a:srgbClr val="000000"/>
              </a:solidFill>
              <a:prstDash val="solid"/>
              <a:round/>
              <a:headEnd/>
              <a:tailEnd/>
            </a:ln>
          </p:spPr>
          <p:txBody>
            <a:bodyPr/>
            <a:lstStyle/>
            <a:p>
              <a:endParaRPr lang="en-US"/>
            </a:p>
          </p:txBody>
        </p:sp>
        <p:sp>
          <p:nvSpPr>
            <p:cNvPr id="680" name="Freeform 678">
              <a:extLst>
                <a:ext uri="{FF2B5EF4-FFF2-40B4-BE49-F238E27FC236}">
                  <a16:creationId xmlns:a16="http://schemas.microsoft.com/office/drawing/2014/main" id="{BB874FD8-89B2-4CAE-BBEA-F1B2CDE9EE98}"/>
                </a:ext>
              </a:extLst>
            </p:cNvPr>
            <p:cNvSpPr>
              <a:spLocks/>
            </p:cNvSpPr>
            <p:nvPr/>
          </p:nvSpPr>
          <p:spPr bwMode="auto">
            <a:xfrm>
              <a:off x="472" y="3854"/>
              <a:ext cx="24" cy="5"/>
            </a:xfrm>
            <a:custGeom>
              <a:avLst/>
              <a:gdLst>
                <a:gd name="T0" fmla="*/ 140 w 141"/>
                <a:gd name="T1" fmla="*/ 26 h 26"/>
                <a:gd name="T2" fmla="*/ 141 w 141"/>
                <a:gd name="T3" fmla="*/ 13 h 26"/>
                <a:gd name="T4" fmla="*/ 0 w 141"/>
                <a:gd name="T5" fmla="*/ 0 h 26"/>
                <a:gd name="T6" fmla="*/ 140 w 141"/>
                <a:gd name="T7" fmla="*/ 26 h 26"/>
                <a:gd name="T8" fmla="*/ 0 60000 65536"/>
                <a:gd name="T9" fmla="*/ 0 60000 65536"/>
                <a:gd name="T10" fmla="*/ 0 60000 65536"/>
                <a:gd name="T11" fmla="*/ 0 60000 65536"/>
                <a:gd name="T12" fmla="*/ 0 w 141"/>
                <a:gd name="T13" fmla="*/ 0 h 26"/>
                <a:gd name="T14" fmla="*/ 141 w 141"/>
                <a:gd name="T15" fmla="*/ 26 h 26"/>
              </a:gdLst>
              <a:ahLst/>
              <a:cxnLst>
                <a:cxn ang="T8">
                  <a:pos x="T0" y="T1"/>
                </a:cxn>
                <a:cxn ang="T9">
                  <a:pos x="T2" y="T3"/>
                </a:cxn>
                <a:cxn ang="T10">
                  <a:pos x="T4" y="T5"/>
                </a:cxn>
                <a:cxn ang="T11">
                  <a:pos x="T6" y="T7"/>
                </a:cxn>
              </a:cxnLst>
              <a:rect l="T12" t="T13" r="T14" b="T15"/>
              <a:pathLst>
                <a:path w="141" h="26">
                  <a:moveTo>
                    <a:pt x="140" y="26"/>
                  </a:moveTo>
                  <a:lnTo>
                    <a:pt x="141" y="13"/>
                  </a:lnTo>
                  <a:lnTo>
                    <a:pt x="0" y="0"/>
                  </a:lnTo>
                  <a:lnTo>
                    <a:pt x="140" y="26"/>
                  </a:lnTo>
                  <a:close/>
                </a:path>
              </a:pathLst>
            </a:custGeom>
            <a:solidFill>
              <a:srgbClr val="000000"/>
            </a:solidFill>
            <a:ln w="9525">
              <a:noFill/>
              <a:round/>
              <a:headEnd/>
              <a:tailEnd/>
            </a:ln>
          </p:spPr>
          <p:txBody>
            <a:bodyPr/>
            <a:lstStyle/>
            <a:p>
              <a:endParaRPr lang="en-US"/>
            </a:p>
          </p:txBody>
        </p:sp>
        <p:sp>
          <p:nvSpPr>
            <p:cNvPr id="681" name="Freeform 679">
              <a:extLst>
                <a:ext uri="{FF2B5EF4-FFF2-40B4-BE49-F238E27FC236}">
                  <a16:creationId xmlns:a16="http://schemas.microsoft.com/office/drawing/2014/main" id="{69F2148B-832A-4D4C-9FF2-1A74E2E5DEFC}"/>
                </a:ext>
              </a:extLst>
            </p:cNvPr>
            <p:cNvSpPr>
              <a:spLocks/>
            </p:cNvSpPr>
            <p:nvPr/>
          </p:nvSpPr>
          <p:spPr bwMode="auto">
            <a:xfrm>
              <a:off x="472" y="3854"/>
              <a:ext cx="24" cy="5"/>
            </a:xfrm>
            <a:custGeom>
              <a:avLst/>
              <a:gdLst>
                <a:gd name="T0" fmla="*/ 140 w 141"/>
                <a:gd name="T1" fmla="*/ 26 h 26"/>
                <a:gd name="T2" fmla="*/ 141 w 141"/>
                <a:gd name="T3" fmla="*/ 13 h 26"/>
                <a:gd name="T4" fmla="*/ 0 w 141"/>
                <a:gd name="T5" fmla="*/ 0 h 26"/>
                <a:gd name="T6" fmla="*/ 140 w 141"/>
                <a:gd name="T7" fmla="*/ 26 h 26"/>
                <a:gd name="T8" fmla="*/ 0 60000 65536"/>
                <a:gd name="T9" fmla="*/ 0 60000 65536"/>
                <a:gd name="T10" fmla="*/ 0 60000 65536"/>
                <a:gd name="T11" fmla="*/ 0 60000 65536"/>
                <a:gd name="T12" fmla="*/ 0 w 141"/>
                <a:gd name="T13" fmla="*/ 0 h 26"/>
                <a:gd name="T14" fmla="*/ 141 w 141"/>
                <a:gd name="T15" fmla="*/ 26 h 26"/>
              </a:gdLst>
              <a:ahLst/>
              <a:cxnLst>
                <a:cxn ang="T8">
                  <a:pos x="T0" y="T1"/>
                </a:cxn>
                <a:cxn ang="T9">
                  <a:pos x="T2" y="T3"/>
                </a:cxn>
                <a:cxn ang="T10">
                  <a:pos x="T4" y="T5"/>
                </a:cxn>
                <a:cxn ang="T11">
                  <a:pos x="T6" y="T7"/>
                </a:cxn>
              </a:cxnLst>
              <a:rect l="T12" t="T13" r="T14" b="T15"/>
              <a:pathLst>
                <a:path w="141" h="26">
                  <a:moveTo>
                    <a:pt x="140" y="26"/>
                  </a:moveTo>
                  <a:lnTo>
                    <a:pt x="141" y="13"/>
                  </a:lnTo>
                  <a:lnTo>
                    <a:pt x="0" y="0"/>
                  </a:lnTo>
                  <a:lnTo>
                    <a:pt x="140" y="26"/>
                  </a:lnTo>
                </a:path>
              </a:pathLst>
            </a:custGeom>
            <a:noFill/>
            <a:ln w="0">
              <a:solidFill>
                <a:srgbClr val="000000"/>
              </a:solidFill>
              <a:prstDash val="solid"/>
              <a:round/>
              <a:headEnd/>
              <a:tailEnd/>
            </a:ln>
          </p:spPr>
          <p:txBody>
            <a:bodyPr/>
            <a:lstStyle/>
            <a:p>
              <a:endParaRPr lang="en-US"/>
            </a:p>
          </p:txBody>
        </p:sp>
        <p:sp>
          <p:nvSpPr>
            <p:cNvPr id="682" name="Freeform 680">
              <a:extLst>
                <a:ext uri="{FF2B5EF4-FFF2-40B4-BE49-F238E27FC236}">
                  <a16:creationId xmlns:a16="http://schemas.microsoft.com/office/drawing/2014/main" id="{2BA015EE-6508-4480-89C5-A1F3CD89CE80}"/>
                </a:ext>
              </a:extLst>
            </p:cNvPr>
            <p:cNvSpPr>
              <a:spLocks/>
            </p:cNvSpPr>
            <p:nvPr/>
          </p:nvSpPr>
          <p:spPr bwMode="auto">
            <a:xfrm>
              <a:off x="472" y="3854"/>
              <a:ext cx="24" cy="3"/>
            </a:xfrm>
            <a:custGeom>
              <a:avLst/>
              <a:gdLst>
                <a:gd name="T0" fmla="*/ 141 w 142"/>
                <a:gd name="T1" fmla="*/ 13 h 13"/>
                <a:gd name="T2" fmla="*/ 142 w 142"/>
                <a:gd name="T3" fmla="*/ 0 h 13"/>
                <a:gd name="T4" fmla="*/ 0 w 142"/>
                <a:gd name="T5" fmla="*/ 0 h 13"/>
                <a:gd name="T6" fmla="*/ 141 w 142"/>
                <a:gd name="T7" fmla="*/ 13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141" y="13"/>
                  </a:moveTo>
                  <a:lnTo>
                    <a:pt x="142" y="0"/>
                  </a:lnTo>
                  <a:lnTo>
                    <a:pt x="0" y="0"/>
                  </a:lnTo>
                  <a:lnTo>
                    <a:pt x="141" y="13"/>
                  </a:lnTo>
                  <a:close/>
                </a:path>
              </a:pathLst>
            </a:custGeom>
            <a:solidFill>
              <a:srgbClr val="000000"/>
            </a:solidFill>
            <a:ln w="9525">
              <a:noFill/>
              <a:round/>
              <a:headEnd/>
              <a:tailEnd/>
            </a:ln>
          </p:spPr>
          <p:txBody>
            <a:bodyPr/>
            <a:lstStyle/>
            <a:p>
              <a:endParaRPr lang="en-US"/>
            </a:p>
          </p:txBody>
        </p:sp>
        <p:sp>
          <p:nvSpPr>
            <p:cNvPr id="683" name="Freeform 681">
              <a:extLst>
                <a:ext uri="{FF2B5EF4-FFF2-40B4-BE49-F238E27FC236}">
                  <a16:creationId xmlns:a16="http://schemas.microsoft.com/office/drawing/2014/main" id="{5B7D8DC1-E415-4FED-B654-4978CB0D0F8E}"/>
                </a:ext>
              </a:extLst>
            </p:cNvPr>
            <p:cNvSpPr>
              <a:spLocks/>
            </p:cNvSpPr>
            <p:nvPr/>
          </p:nvSpPr>
          <p:spPr bwMode="auto">
            <a:xfrm>
              <a:off x="472" y="3854"/>
              <a:ext cx="24" cy="3"/>
            </a:xfrm>
            <a:custGeom>
              <a:avLst/>
              <a:gdLst>
                <a:gd name="T0" fmla="*/ 141 w 142"/>
                <a:gd name="T1" fmla="*/ 13 h 13"/>
                <a:gd name="T2" fmla="*/ 142 w 142"/>
                <a:gd name="T3" fmla="*/ 0 h 13"/>
                <a:gd name="T4" fmla="*/ 0 w 142"/>
                <a:gd name="T5" fmla="*/ 0 h 13"/>
                <a:gd name="T6" fmla="*/ 141 w 142"/>
                <a:gd name="T7" fmla="*/ 13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141" y="13"/>
                  </a:moveTo>
                  <a:lnTo>
                    <a:pt x="142" y="0"/>
                  </a:lnTo>
                  <a:lnTo>
                    <a:pt x="0" y="0"/>
                  </a:lnTo>
                  <a:lnTo>
                    <a:pt x="141" y="13"/>
                  </a:lnTo>
                </a:path>
              </a:pathLst>
            </a:custGeom>
            <a:noFill/>
            <a:ln w="0">
              <a:solidFill>
                <a:srgbClr val="000000"/>
              </a:solidFill>
              <a:prstDash val="solid"/>
              <a:round/>
              <a:headEnd/>
              <a:tailEnd/>
            </a:ln>
          </p:spPr>
          <p:txBody>
            <a:bodyPr/>
            <a:lstStyle/>
            <a:p>
              <a:endParaRPr lang="en-US"/>
            </a:p>
          </p:txBody>
        </p:sp>
        <p:sp>
          <p:nvSpPr>
            <p:cNvPr id="684" name="Freeform 682">
              <a:extLst>
                <a:ext uri="{FF2B5EF4-FFF2-40B4-BE49-F238E27FC236}">
                  <a16:creationId xmlns:a16="http://schemas.microsoft.com/office/drawing/2014/main" id="{CA683FD2-7889-4E1C-940C-47F2A755E984}"/>
                </a:ext>
              </a:extLst>
            </p:cNvPr>
            <p:cNvSpPr>
              <a:spLocks/>
            </p:cNvSpPr>
            <p:nvPr/>
          </p:nvSpPr>
          <p:spPr bwMode="auto">
            <a:xfrm>
              <a:off x="4047" y="2097"/>
              <a:ext cx="437" cy="246"/>
            </a:xfrm>
            <a:custGeom>
              <a:avLst/>
              <a:gdLst>
                <a:gd name="T0" fmla="*/ 43 w 2622"/>
                <a:gd name="T1" fmla="*/ 1161 h 1231"/>
                <a:gd name="T2" fmla="*/ 0 w 2622"/>
                <a:gd name="T3" fmla="*/ 1231 h 1231"/>
                <a:gd name="T4" fmla="*/ 2622 w 2622"/>
                <a:gd name="T5" fmla="*/ 0 h 1231"/>
                <a:gd name="T6" fmla="*/ 43 w 2622"/>
                <a:gd name="T7" fmla="*/ 1161 h 1231"/>
                <a:gd name="T8" fmla="*/ 0 60000 65536"/>
                <a:gd name="T9" fmla="*/ 0 60000 65536"/>
                <a:gd name="T10" fmla="*/ 0 60000 65536"/>
                <a:gd name="T11" fmla="*/ 0 60000 65536"/>
                <a:gd name="T12" fmla="*/ 0 w 2622"/>
                <a:gd name="T13" fmla="*/ 0 h 1231"/>
                <a:gd name="T14" fmla="*/ 2622 w 2622"/>
                <a:gd name="T15" fmla="*/ 1231 h 1231"/>
              </a:gdLst>
              <a:ahLst/>
              <a:cxnLst>
                <a:cxn ang="T8">
                  <a:pos x="T0" y="T1"/>
                </a:cxn>
                <a:cxn ang="T9">
                  <a:pos x="T2" y="T3"/>
                </a:cxn>
                <a:cxn ang="T10">
                  <a:pos x="T4" y="T5"/>
                </a:cxn>
                <a:cxn ang="T11">
                  <a:pos x="T6" y="T7"/>
                </a:cxn>
              </a:cxnLst>
              <a:rect l="T12" t="T13" r="T14" b="T15"/>
              <a:pathLst>
                <a:path w="2622" h="1231">
                  <a:moveTo>
                    <a:pt x="43" y="1161"/>
                  </a:moveTo>
                  <a:lnTo>
                    <a:pt x="0" y="1231"/>
                  </a:lnTo>
                  <a:lnTo>
                    <a:pt x="2622" y="0"/>
                  </a:lnTo>
                  <a:lnTo>
                    <a:pt x="43" y="1161"/>
                  </a:lnTo>
                  <a:close/>
                </a:path>
              </a:pathLst>
            </a:custGeom>
            <a:solidFill>
              <a:srgbClr val="000000"/>
            </a:solidFill>
            <a:ln w="9525">
              <a:noFill/>
              <a:round/>
              <a:headEnd/>
              <a:tailEnd/>
            </a:ln>
          </p:spPr>
          <p:txBody>
            <a:bodyPr/>
            <a:lstStyle/>
            <a:p>
              <a:endParaRPr lang="en-US"/>
            </a:p>
          </p:txBody>
        </p:sp>
        <p:sp>
          <p:nvSpPr>
            <p:cNvPr id="685" name="Freeform 683">
              <a:extLst>
                <a:ext uri="{FF2B5EF4-FFF2-40B4-BE49-F238E27FC236}">
                  <a16:creationId xmlns:a16="http://schemas.microsoft.com/office/drawing/2014/main" id="{4305FC58-9B43-4438-B0C4-5137D69942F9}"/>
                </a:ext>
              </a:extLst>
            </p:cNvPr>
            <p:cNvSpPr>
              <a:spLocks/>
            </p:cNvSpPr>
            <p:nvPr/>
          </p:nvSpPr>
          <p:spPr bwMode="auto">
            <a:xfrm>
              <a:off x="4047" y="2097"/>
              <a:ext cx="456" cy="246"/>
            </a:xfrm>
            <a:custGeom>
              <a:avLst/>
              <a:gdLst>
                <a:gd name="T0" fmla="*/ 0 w 2737"/>
                <a:gd name="T1" fmla="*/ 1231 h 1231"/>
                <a:gd name="T2" fmla="*/ 2622 w 2737"/>
                <a:gd name="T3" fmla="*/ 0 h 1231"/>
                <a:gd name="T4" fmla="*/ 2737 w 2737"/>
                <a:gd name="T5" fmla="*/ 0 h 1231"/>
                <a:gd name="T6" fmla="*/ 0 w 2737"/>
                <a:gd name="T7" fmla="*/ 1231 h 1231"/>
                <a:gd name="T8" fmla="*/ 0 60000 65536"/>
                <a:gd name="T9" fmla="*/ 0 60000 65536"/>
                <a:gd name="T10" fmla="*/ 0 60000 65536"/>
                <a:gd name="T11" fmla="*/ 0 60000 65536"/>
                <a:gd name="T12" fmla="*/ 0 w 2737"/>
                <a:gd name="T13" fmla="*/ 0 h 1231"/>
                <a:gd name="T14" fmla="*/ 2737 w 2737"/>
                <a:gd name="T15" fmla="*/ 1231 h 1231"/>
              </a:gdLst>
              <a:ahLst/>
              <a:cxnLst>
                <a:cxn ang="T8">
                  <a:pos x="T0" y="T1"/>
                </a:cxn>
                <a:cxn ang="T9">
                  <a:pos x="T2" y="T3"/>
                </a:cxn>
                <a:cxn ang="T10">
                  <a:pos x="T4" y="T5"/>
                </a:cxn>
                <a:cxn ang="T11">
                  <a:pos x="T6" y="T7"/>
                </a:cxn>
              </a:cxnLst>
              <a:rect l="T12" t="T13" r="T14" b="T15"/>
              <a:pathLst>
                <a:path w="2737" h="1231">
                  <a:moveTo>
                    <a:pt x="0" y="1231"/>
                  </a:moveTo>
                  <a:lnTo>
                    <a:pt x="2622" y="0"/>
                  </a:lnTo>
                  <a:lnTo>
                    <a:pt x="2737" y="0"/>
                  </a:lnTo>
                  <a:lnTo>
                    <a:pt x="0" y="1231"/>
                  </a:lnTo>
                  <a:close/>
                </a:path>
              </a:pathLst>
            </a:custGeom>
            <a:solidFill>
              <a:srgbClr val="000000"/>
            </a:solidFill>
            <a:ln w="9525">
              <a:noFill/>
              <a:round/>
              <a:headEnd/>
              <a:tailEnd/>
            </a:ln>
          </p:spPr>
          <p:txBody>
            <a:bodyPr/>
            <a:lstStyle/>
            <a:p>
              <a:endParaRPr lang="en-US"/>
            </a:p>
          </p:txBody>
        </p:sp>
        <p:sp>
          <p:nvSpPr>
            <p:cNvPr id="686" name="Freeform 684">
              <a:extLst>
                <a:ext uri="{FF2B5EF4-FFF2-40B4-BE49-F238E27FC236}">
                  <a16:creationId xmlns:a16="http://schemas.microsoft.com/office/drawing/2014/main" id="{B8917DF4-7AA4-4C84-9E3C-D313B9BD8AC7}"/>
                </a:ext>
              </a:extLst>
            </p:cNvPr>
            <p:cNvSpPr>
              <a:spLocks/>
            </p:cNvSpPr>
            <p:nvPr/>
          </p:nvSpPr>
          <p:spPr bwMode="auto">
            <a:xfrm>
              <a:off x="4047" y="2097"/>
              <a:ext cx="456" cy="246"/>
            </a:xfrm>
            <a:custGeom>
              <a:avLst/>
              <a:gdLst>
                <a:gd name="T0" fmla="*/ 43 w 2737"/>
                <a:gd name="T1" fmla="*/ 1161 h 1231"/>
                <a:gd name="T2" fmla="*/ 0 w 2737"/>
                <a:gd name="T3" fmla="*/ 1231 h 1231"/>
                <a:gd name="T4" fmla="*/ 2737 w 2737"/>
                <a:gd name="T5" fmla="*/ 0 h 1231"/>
                <a:gd name="T6" fmla="*/ 2622 w 2737"/>
                <a:gd name="T7" fmla="*/ 0 h 1231"/>
                <a:gd name="T8" fmla="*/ 43 w 2737"/>
                <a:gd name="T9" fmla="*/ 1161 h 1231"/>
                <a:gd name="T10" fmla="*/ 0 60000 65536"/>
                <a:gd name="T11" fmla="*/ 0 60000 65536"/>
                <a:gd name="T12" fmla="*/ 0 60000 65536"/>
                <a:gd name="T13" fmla="*/ 0 60000 65536"/>
                <a:gd name="T14" fmla="*/ 0 60000 65536"/>
                <a:gd name="T15" fmla="*/ 0 w 2737"/>
                <a:gd name="T16" fmla="*/ 0 h 1231"/>
                <a:gd name="T17" fmla="*/ 2737 w 2737"/>
                <a:gd name="T18" fmla="*/ 1231 h 1231"/>
              </a:gdLst>
              <a:ahLst/>
              <a:cxnLst>
                <a:cxn ang="T10">
                  <a:pos x="T0" y="T1"/>
                </a:cxn>
                <a:cxn ang="T11">
                  <a:pos x="T2" y="T3"/>
                </a:cxn>
                <a:cxn ang="T12">
                  <a:pos x="T4" y="T5"/>
                </a:cxn>
                <a:cxn ang="T13">
                  <a:pos x="T6" y="T7"/>
                </a:cxn>
                <a:cxn ang="T14">
                  <a:pos x="T8" y="T9"/>
                </a:cxn>
              </a:cxnLst>
              <a:rect l="T15" t="T16" r="T17" b="T18"/>
              <a:pathLst>
                <a:path w="2737" h="1231">
                  <a:moveTo>
                    <a:pt x="43" y="1161"/>
                  </a:moveTo>
                  <a:lnTo>
                    <a:pt x="0" y="1231"/>
                  </a:lnTo>
                  <a:lnTo>
                    <a:pt x="2737" y="0"/>
                  </a:lnTo>
                  <a:lnTo>
                    <a:pt x="2622" y="0"/>
                  </a:lnTo>
                  <a:lnTo>
                    <a:pt x="43" y="1161"/>
                  </a:lnTo>
                </a:path>
              </a:pathLst>
            </a:custGeom>
            <a:noFill/>
            <a:ln w="0">
              <a:solidFill>
                <a:srgbClr val="000000"/>
              </a:solidFill>
              <a:prstDash val="solid"/>
              <a:round/>
              <a:headEnd/>
              <a:tailEnd/>
            </a:ln>
          </p:spPr>
          <p:txBody>
            <a:bodyPr/>
            <a:lstStyle/>
            <a:p>
              <a:endParaRPr lang="en-US"/>
            </a:p>
          </p:txBody>
        </p:sp>
        <p:sp>
          <p:nvSpPr>
            <p:cNvPr id="687" name="Freeform 685">
              <a:extLst>
                <a:ext uri="{FF2B5EF4-FFF2-40B4-BE49-F238E27FC236}">
                  <a16:creationId xmlns:a16="http://schemas.microsoft.com/office/drawing/2014/main" id="{FF6134B0-79D9-4E4C-85CA-814144D2464F}"/>
                </a:ext>
              </a:extLst>
            </p:cNvPr>
            <p:cNvSpPr>
              <a:spLocks/>
            </p:cNvSpPr>
            <p:nvPr/>
          </p:nvSpPr>
          <p:spPr bwMode="auto">
            <a:xfrm>
              <a:off x="4054" y="1864"/>
              <a:ext cx="449" cy="233"/>
            </a:xfrm>
            <a:custGeom>
              <a:avLst/>
              <a:gdLst>
                <a:gd name="T0" fmla="*/ 2579 w 2694"/>
                <a:gd name="T1" fmla="*/ 1163 h 1163"/>
                <a:gd name="T2" fmla="*/ 2694 w 2694"/>
                <a:gd name="T3" fmla="*/ 1163 h 1163"/>
                <a:gd name="T4" fmla="*/ 0 w 2694"/>
                <a:gd name="T5" fmla="*/ 0 h 1163"/>
                <a:gd name="T6" fmla="*/ 2579 w 2694"/>
                <a:gd name="T7" fmla="*/ 1163 h 1163"/>
                <a:gd name="T8" fmla="*/ 0 60000 65536"/>
                <a:gd name="T9" fmla="*/ 0 60000 65536"/>
                <a:gd name="T10" fmla="*/ 0 60000 65536"/>
                <a:gd name="T11" fmla="*/ 0 60000 65536"/>
                <a:gd name="T12" fmla="*/ 0 w 2694"/>
                <a:gd name="T13" fmla="*/ 0 h 1163"/>
                <a:gd name="T14" fmla="*/ 2694 w 2694"/>
                <a:gd name="T15" fmla="*/ 1163 h 1163"/>
              </a:gdLst>
              <a:ahLst/>
              <a:cxnLst>
                <a:cxn ang="T8">
                  <a:pos x="T0" y="T1"/>
                </a:cxn>
                <a:cxn ang="T9">
                  <a:pos x="T2" y="T3"/>
                </a:cxn>
                <a:cxn ang="T10">
                  <a:pos x="T4" y="T5"/>
                </a:cxn>
                <a:cxn ang="T11">
                  <a:pos x="T6" y="T7"/>
                </a:cxn>
              </a:cxnLst>
              <a:rect l="T12" t="T13" r="T14" b="T15"/>
              <a:pathLst>
                <a:path w="2694" h="1163">
                  <a:moveTo>
                    <a:pt x="2579" y="1163"/>
                  </a:moveTo>
                  <a:lnTo>
                    <a:pt x="2694" y="1163"/>
                  </a:lnTo>
                  <a:lnTo>
                    <a:pt x="0" y="0"/>
                  </a:lnTo>
                  <a:lnTo>
                    <a:pt x="2579" y="1163"/>
                  </a:lnTo>
                  <a:close/>
                </a:path>
              </a:pathLst>
            </a:custGeom>
            <a:solidFill>
              <a:srgbClr val="000000"/>
            </a:solidFill>
            <a:ln w="9525">
              <a:noFill/>
              <a:round/>
              <a:headEnd/>
              <a:tailEnd/>
            </a:ln>
          </p:spPr>
          <p:txBody>
            <a:bodyPr/>
            <a:lstStyle/>
            <a:p>
              <a:endParaRPr lang="en-US"/>
            </a:p>
          </p:txBody>
        </p:sp>
        <p:sp>
          <p:nvSpPr>
            <p:cNvPr id="688" name="Freeform 686">
              <a:extLst>
                <a:ext uri="{FF2B5EF4-FFF2-40B4-BE49-F238E27FC236}">
                  <a16:creationId xmlns:a16="http://schemas.microsoft.com/office/drawing/2014/main" id="{7BF7A553-C72C-4964-B3F9-39116CB5AD54}"/>
                </a:ext>
              </a:extLst>
            </p:cNvPr>
            <p:cNvSpPr>
              <a:spLocks/>
            </p:cNvSpPr>
            <p:nvPr/>
          </p:nvSpPr>
          <p:spPr bwMode="auto">
            <a:xfrm>
              <a:off x="4047" y="1850"/>
              <a:ext cx="456" cy="247"/>
            </a:xfrm>
            <a:custGeom>
              <a:avLst/>
              <a:gdLst>
                <a:gd name="T0" fmla="*/ 2737 w 2737"/>
                <a:gd name="T1" fmla="*/ 1233 h 1233"/>
                <a:gd name="T2" fmla="*/ 43 w 2737"/>
                <a:gd name="T3" fmla="*/ 70 h 1233"/>
                <a:gd name="T4" fmla="*/ 0 w 2737"/>
                <a:gd name="T5" fmla="*/ 0 h 1233"/>
                <a:gd name="T6" fmla="*/ 2737 w 2737"/>
                <a:gd name="T7" fmla="*/ 1233 h 1233"/>
                <a:gd name="T8" fmla="*/ 0 60000 65536"/>
                <a:gd name="T9" fmla="*/ 0 60000 65536"/>
                <a:gd name="T10" fmla="*/ 0 60000 65536"/>
                <a:gd name="T11" fmla="*/ 0 60000 65536"/>
                <a:gd name="T12" fmla="*/ 0 w 2737"/>
                <a:gd name="T13" fmla="*/ 0 h 1233"/>
                <a:gd name="T14" fmla="*/ 2737 w 2737"/>
                <a:gd name="T15" fmla="*/ 1233 h 1233"/>
              </a:gdLst>
              <a:ahLst/>
              <a:cxnLst>
                <a:cxn ang="T8">
                  <a:pos x="T0" y="T1"/>
                </a:cxn>
                <a:cxn ang="T9">
                  <a:pos x="T2" y="T3"/>
                </a:cxn>
                <a:cxn ang="T10">
                  <a:pos x="T4" y="T5"/>
                </a:cxn>
                <a:cxn ang="T11">
                  <a:pos x="T6" y="T7"/>
                </a:cxn>
              </a:cxnLst>
              <a:rect l="T12" t="T13" r="T14" b="T15"/>
              <a:pathLst>
                <a:path w="2737" h="1233">
                  <a:moveTo>
                    <a:pt x="2737" y="1233"/>
                  </a:moveTo>
                  <a:lnTo>
                    <a:pt x="43" y="70"/>
                  </a:lnTo>
                  <a:lnTo>
                    <a:pt x="0" y="0"/>
                  </a:lnTo>
                  <a:lnTo>
                    <a:pt x="2737" y="1233"/>
                  </a:lnTo>
                  <a:close/>
                </a:path>
              </a:pathLst>
            </a:custGeom>
            <a:solidFill>
              <a:srgbClr val="000000"/>
            </a:solidFill>
            <a:ln w="9525">
              <a:noFill/>
              <a:round/>
              <a:headEnd/>
              <a:tailEnd/>
            </a:ln>
          </p:spPr>
          <p:txBody>
            <a:bodyPr/>
            <a:lstStyle/>
            <a:p>
              <a:endParaRPr lang="en-US"/>
            </a:p>
          </p:txBody>
        </p:sp>
        <p:sp>
          <p:nvSpPr>
            <p:cNvPr id="689" name="Freeform 687">
              <a:extLst>
                <a:ext uri="{FF2B5EF4-FFF2-40B4-BE49-F238E27FC236}">
                  <a16:creationId xmlns:a16="http://schemas.microsoft.com/office/drawing/2014/main" id="{29501487-81E8-4AD0-9765-388480AD0DF8}"/>
                </a:ext>
              </a:extLst>
            </p:cNvPr>
            <p:cNvSpPr>
              <a:spLocks/>
            </p:cNvSpPr>
            <p:nvPr/>
          </p:nvSpPr>
          <p:spPr bwMode="auto">
            <a:xfrm>
              <a:off x="4047" y="1850"/>
              <a:ext cx="456" cy="247"/>
            </a:xfrm>
            <a:custGeom>
              <a:avLst/>
              <a:gdLst>
                <a:gd name="T0" fmla="*/ 2622 w 2737"/>
                <a:gd name="T1" fmla="*/ 1233 h 1233"/>
                <a:gd name="T2" fmla="*/ 2737 w 2737"/>
                <a:gd name="T3" fmla="*/ 1233 h 1233"/>
                <a:gd name="T4" fmla="*/ 0 w 2737"/>
                <a:gd name="T5" fmla="*/ 0 h 1233"/>
                <a:gd name="T6" fmla="*/ 43 w 2737"/>
                <a:gd name="T7" fmla="*/ 70 h 1233"/>
                <a:gd name="T8" fmla="*/ 2622 w 2737"/>
                <a:gd name="T9" fmla="*/ 1233 h 1233"/>
                <a:gd name="T10" fmla="*/ 0 60000 65536"/>
                <a:gd name="T11" fmla="*/ 0 60000 65536"/>
                <a:gd name="T12" fmla="*/ 0 60000 65536"/>
                <a:gd name="T13" fmla="*/ 0 60000 65536"/>
                <a:gd name="T14" fmla="*/ 0 60000 65536"/>
                <a:gd name="T15" fmla="*/ 0 w 2737"/>
                <a:gd name="T16" fmla="*/ 0 h 1233"/>
                <a:gd name="T17" fmla="*/ 2737 w 2737"/>
                <a:gd name="T18" fmla="*/ 1233 h 1233"/>
              </a:gdLst>
              <a:ahLst/>
              <a:cxnLst>
                <a:cxn ang="T10">
                  <a:pos x="T0" y="T1"/>
                </a:cxn>
                <a:cxn ang="T11">
                  <a:pos x="T2" y="T3"/>
                </a:cxn>
                <a:cxn ang="T12">
                  <a:pos x="T4" y="T5"/>
                </a:cxn>
                <a:cxn ang="T13">
                  <a:pos x="T6" y="T7"/>
                </a:cxn>
                <a:cxn ang="T14">
                  <a:pos x="T8" y="T9"/>
                </a:cxn>
              </a:cxnLst>
              <a:rect l="T15" t="T16" r="T17" b="T18"/>
              <a:pathLst>
                <a:path w="2737" h="1233">
                  <a:moveTo>
                    <a:pt x="2622" y="1233"/>
                  </a:moveTo>
                  <a:lnTo>
                    <a:pt x="2737" y="1233"/>
                  </a:lnTo>
                  <a:lnTo>
                    <a:pt x="0" y="0"/>
                  </a:lnTo>
                  <a:lnTo>
                    <a:pt x="43" y="70"/>
                  </a:lnTo>
                  <a:lnTo>
                    <a:pt x="2622" y="1233"/>
                  </a:lnTo>
                </a:path>
              </a:pathLst>
            </a:custGeom>
            <a:noFill/>
            <a:ln w="0">
              <a:solidFill>
                <a:srgbClr val="000000"/>
              </a:solidFill>
              <a:prstDash val="solid"/>
              <a:round/>
              <a:headEnd/>
              <a:tailEnd/>
            </a:ln>
          </p:spPr>
          <p:txBody>
            <a:bodyPr/>
            <a:lstStyle/>
            <a:p>
              <a:endParaRPr lang="en-US"/>
            </a:p>
          </p:txBody>
        </p:sp>
        <p:sp>
          <p:nvSpPr>
            <p:cNvPr id="690" name="Freeform 688">
              <a:extLst>
                <a:ext uri="{FF2B5EF4-FFF2-40B4-BE49-F238E27FC236}">
                  <a16:creationId xmlns:a16="http://schemas.microsoft.com/office/drawing/2014/main" id="{B485247A-861E-4F4B-A9E0-3BBB2BCF96CE}"/>
                </a:ext>
              </a:extLst>
            </p:cNvPr>
            <p:cNvSpPr>
              <a:spLocks/>
            </p:cNvSpPr>
            <p:nvPr/>
          </p:nvSpPr>
          <p:spPr bwMode="auto">
            <a:xfrm>
              <a:off x="4047" y="1850"/>
              <a:ext cx="7" cy="479"/>
            </a:xfrm>
            <a:custGeom>
              <a:avLst/>
              <a:gdLst>
                <a:gd name="T0" fmla="*/ 43 w 43"/>
                <a:gd name="T1" fmla="*/ 70 h 2394"/>
                <a:gd name="T2" fmla="*/ 0 w 43"/>
                <a:gd name="T3" fmla="*/ 0 h 2394"/>
                <a:gd name="T4" fmla="*/ 43 w 43"/>
                <a:gd name="T5" fmla="*/ 2394 h 2394"/>
                <a:gd name="T6" fmla="*/ 43 w 43"/>
                <a:gd name="T7" fmla="*/ 70 h 2394"/>
                <a:gd name="T8" fmla="*/ 0 60000 65536"/>
                <a:gd name="T9" fmla="*/ 0 60000 65536"/>
                <a:gd name="T10" fmla="*/ 0 60000 65536"/>
                <a:gd name="T11" fmla="*/ 0 60000 65536"/>
                <a:gd name="T12" fmla="*/ 0 w 43"/>
                <a:gd name="T13" fmla="*/ 0 h 2394"/>
                <a:gd name="T14" fmla="*/ 43 w 43"/>
                <a:gd name="T15" fmla="*/ 2394 h 2394"/>
              </a:gdLst>
              <a:ahLst/>
              <a:cxnLst>
                <a:cxn ang="T8">
                  <a:pos x="T0" y="T1"/>
                </a:cxn>
                <a:cxn ang="T9">
                  <a:pos x="T2" y="T3"/>
                </a:cxn>
                <a:cxn ang="T10">
                  <a:pos x="T4" y="T5"/>
                </a:cxn>
                <a:cxn ang="T11">
                  <a:pos x="T6" y="T7"/>
                </a:cxn>
              </a:cxnLst>
              <a:rect l="T12" t="T13" r="T14" b="T15"/>
              <a:pathLst>
                <a:path w="43" h="2394">
                  <a:moveTo>
                    <a:pt x="43" y="70"/>
                  </a:moveTo>
                  <a:lnTo>
                    <a:pt x="0" y="0"/>
                  </a:lnTo>
                  <a:lnTo>
                    <a:pt x="43" y="2394"/>
                  </a:lnTo>
                  <a:lnTo>
                    <a:pt x="43" y="70"/>
                  </a:lnTo>
                  <a:close/>
                </a:path>
              </a:pathLst>
            </a:custGeom>
            <a:solidFill>
              <a:srgbClr val="000000"/>
            </a:solidFill>
            <a:ln w="9525">
              <a:noFill/>
              <a:round/>
              <a:headEnd/>
              <a:tailEnd/>
            </a:ln>
          </p:spPr>
          <p:txBody>
            <a:bodyPr/>
            <a:lstStyle/>
            <a:p>
              <a:endParaRPr lang="en-US"/>
            </a:p>
          </p:txBody>
        </p:sp>
        <p:sp>
          <p:nvSpPr>
            <p:cNvPr id="691" name="Freeform 689">
              <a:extLst>
                <a:ext uri="{FF2B5EF4-FFF2-40B4-BE49-F238E27FC236}">
                  <a16:creationId xmlns:a16="http://schemas.microsoft.com/office/drawing/2014/main" id="{99C5F50A-F718-491F-8914-A071F3C63BD8}"/>
                </a:ext>
              </a:extLst>
            </p:cNvPr>
            <p:cNvSpPr>
              <a:spLocks/>
            </p:cNvSpPr>
            <p:nvPr/>
          </p:nvSpPr>
          <p:spPr bwMode="auto">
            <a:xfrm>
              <a:off x="4047" y="1850"/>
              <a:ext cx="7" cy="493"/>
            </a:xfrm>
            <a:custGeom>
              <a:avLst/>
              <a:gdLst>
                <a:gd name="T0" fmla="*/ 0 w 43"/>
                <a:gd name="T1" fmla="*/ 0 h 2464"/>
                <a:gd name="T2" fmla="*/ 43 w 43"/>
                <a:gd name="T3" fmla="*/ 2394 h 2464"/>
                <a:gd name="T4" fmla="*/ 0 w 43"/>
                <a:gd name="T5" fmla="*/ 2464 h 2464"/>
                <a:gd name="T6" fmla="*/ 0 w 43"/>
                <a:gd name="T7" fmla="*/ 0 h 2464"/>
                <a:gd name="T8" fmla="*/ 0 60000 65536"/>
                <a:gd name="T9" fmla="*/ 0 60000 65536"/>
                <a:gd name="T10" fmla="*/ 0 60000 65536"/>
                <a:gd name="T11" fmla="*/ 0 60000 65536"/>
                <a:gd name="T12" fmla="*/ 0 w 43"/>
                <a:gd name="T13" fmla="*/ 0 h 2464"/>
                <a:gd name="T14" fmla="*/ 43 w 43"/>
                <a:gd name="T15" fmla="*/ 2464 h 2464"/>
              </a:gdLst>
              <a:ahLst/>
              <a:cxnLst>
                <a:cxn ang="T8">
                  <a:pos x="T0" y="T1"/>
                </a:cxn>
                <a:cxn ang="T9">
                  <a:pos x="T2" y="T3"/>
                </a:cxn>
                <a:cxn ang="T10">
                  <a:pos x="T4" y="T5"/>
                </a:cxn>
                <a:cxn ang="T11">
                  <a:pos x="T6" y="T7"/>
                </a:cxn>
              </a:cxnLst>
              <a:rect l="T12" t="T13" r="T14" b="T15"/>
              <a:pathLst>
                <a:path w="43" h="2464">
                  <a:moveTo>
                    <a:pt x="0" y="0"/>
                  </a:moveTo>
                  <a:lnTo>
                    <a:pt x="43" y="2394"/>
                  </a:lnTo>
                  <a:lnTo>
                    <a:pt x="0" y="2464"/>
                  </a:lnTo>
                  <a:lnTo>
                    <a:pt x="0" y="0"/>
                  </a:lnTo>
                  <a:close/>
                </a:path>
              </a:pathLst>
            </a:custGeom>
            <a:solidFill>
              <a:srgbClr val="000000"/>
            </a:solidFill>
            <a:ln w="9525">
              <a:noFill/>
              <a:round/>
              <a:headEnd/>
              <a:tailEnd/>
            </a:ln>
          </p:spPr>
          <p:txBody>
            <a:bodyPr/>
            <a:lstStyle/>
            <a:p>
              <a:endParaRPr lang="en-US"/>
            </a:p>
          </p:txBody>
        </p:sp>
        <p:sp>
          <p:nvSpPr>
            <p:cNvPr id="692" name="Freeform 690">
              <a:extLst>
                <a:ext uri="{FF2B5EF4-FFF2-40B4-BE49-F238E27FC236}">
                  <a16:creationId xmlns:a16="http://schemas.microsoft.com/office/drawing/2014/main" id="{F9D577B6-3E2D-44C9-9436-3DBD1ABBC072}"/>
                </a:ext>
              </a:extLst>
            </p:cNvPr>
            <p:cNvSpPr>
              <a:spLocks/>
            </p:cNvSpPr>
            <p:nvPr/>
          </p:nvSpPr>
          <p:spPr bwMode="auto">
            <a:xfrm>
              <a:off x="4047" y="1850"/>
              <a:ext cx="7" cy="493"/>
            </a:xfrm>
            <a:custGeom>
              <a:avLst/>
              <a:gdLst>
                <a:gd name="T0" fmla="*/ 43 w 43"/>
                <a:gd name="T1" fmla="*/ 70 h 2464"/>
                <a:gd name="T2" fmla="*/ 0 w 43"/>
                <a:gd name="T3" fmla="*/ 0 h 2464"/>
                <a:gd name="T4" fmla="*/ 0 w 43"/>
                <a:gd name="T5" fmla="*/ 2464 h 2464"/>
                <a:gd name="T6" fmla="*/ 43 w 43"/>
                <a:gd name="T7" fmla="*/ 2394 h 2464"/>
                <a:gd name="T8" fmla="*/ 43 w 43"/>
                <a:gd name="T9" fmla="*/ 70 h 2464"/>
                <a:gd name="T10" fmla="*/ 0 60000 65536"/>
                <a:gd name="T11" fmla="*/ 0 60000 65536"/>
                <a:gd name="T12" fmla="*/ 0 60000 65536"/>
                <a:gd name="T13" fmla="*/ 0 60000 65536"/>
                <a:gd name="T14" fmla="*/ 0 60000 65536"/>
                <a:gd name="T15" fmla="*/ 0 w 43"/>
                <a:gd name="T16" fmla="*/ 0 h 2464"/>
                <a:gd name="T17" fmla="*/ 43 w 43"/>
                <a:gd name="T18" fmla="*/ 2464 h 2464"/>
              </a:gdLst>
              <a:ahLst/>
              <a:cxnLst>
                <a:cxn ang="T10">
                  <a:pos x="T0" y="T1"/>
                </a:cxn>
                <a:cxn ang="T11">
                  <a:pos x="T2" y="T3"/>
                </a:cxn>
                <a:cxn ang="T12">
                  <a:pos x="T4" y="T5"/>
                </a:cxn>
                <a:cxn ang="T13">
                  <a:pos x="T6" y="T7"/>
                </a:cxn>
                <a:cxn ang="T14">
                  <a:pos x="T8" y="T9"/>
                </a:cxn>
              </a:cxnLst>
              <a:rect l="T15" t="T16" r="T17" b="T18"/>
              <a:pathLst>
                <a:path w="43" h="2464">
                  <a:moveTo>
                    <a:pt x="43" y="70"/>
                  </a:moveTo>
                  <a:lnTo>
                    <a:pt x="0" y="0"/>
                  </a:lnTo>
                  <a:lnTo>
                    <a:pt x="0" y="2464"/>
                  </a:lnTo>
                  <a:lnTo>
                    <a:pt x="43" y="2394"/>
                  </a:lnTo>
                  <a:lnTo>
                    <a:pt x="43" y="70"/>
                  </a:lnTo>
                </a:path>
              </a:pathLst>
            </a:custGeom>
            <a:noFill/>
            <a:ln w="0">
              <a:solidFill>
                <a:srgbClr val="000000"/>
              </a:solidFill>
              <a:prstDash val="solid"/>
              <a:round/>
              <a:headEnd/>
              <a:tailEnd/>
            </a:ln>
          </p:spPr>
          <p:txBody>
            <a:bodyPr/>
            <a:lstStyle/>
            <a:p>
              <a:endParaRPr lang="en-US"/>
            </a:p>
          </p:txBody>
        </p:sp>
        <p:sp>
          <p:nvSpPr>
            <p:cNvPr id="693" name="Freeform 691">
              <a:extLst>
                <a:ext uri="{FF2B5EF4-FFF2-40B4-BE49-F238E27FC236}">
                  <a16:creationId xmlns:a16="http://schemas.microsoft.com/office/drawing/2014/main" id="{D5B03F70-89EF-4952-9C26-6155F0B9495F}"/>
                </a:ext>
              </a:extLst>
            </p:cNvPr>
            <p:cNvSpPr>
              <a:spLocks/>
            </p:cNvSpPr>
            <p:nvPr/>
          </p:nvSpPr>
          <p:spPr bwMode="auto">
            <a:xfrm>
              <a:off x="4493" y="2092"/>
              <a:ext cx="433" cy="10"/>
            </a:xfrm>
            <a:custGeom>
              <a:avLst/>
              <a:gdLst>
                <a:gd name="T0" fmla="*/ 0 w 2598"/>
                <a:gd name="T1" fmla="*/ 0 h 48"/>
                <a:gd name="T2" fmla="*/ 0 w 2598"/>
                <a:gd name="T3" fmla="*/ 48 h 48"/>
                <a:gd name="T4" fmla="*/ 2598 w 2598"/>
                <a:gd name="T5" fmla="*/ 0 h 48"/>
                <a:gd name="T6" fmla="*/ 0 w 2598"/>
                <a:gd name="T7" fmla="*/ 0 h 48"/>
                <a:gd name="T8" fmla="*/ 0 60000 65536"/>
                <a:gd name="T9" fmla="*/ 0 60000 65536"/>
                <a:gd name="T10" fmla="*/ 0 60000 65536"/>
                <a:gd name="T11" fmla="*/ 0 60000 65536"/>
                <a:gd name="T12" fmla="*/ 0 w 2598"/>
                <a:gd name="T13" fmla="*/ 0 h 48"/>
                <a:gd name="T14" fmla="*/ 2598 w 2598"/>
                <a:gd name="T15" fmla="*/ 48 h 48"/>
              </a:gdLst>
              <a:ahLst/>
              <a:cxnLst>
                <a:cxn ang="T8">
                  <a:pos x="T0" y="T1"/>
                </a:cxn>
                <a:cxn ang="T9">
                  <a:pos x="T2" y="T3"/>
                </a:cxn>
                <a:cxn ang="T10">
                  <a:pos x="T4" y="T5"/>
                </a:cxn>
                <a:cxn ang="T11">
                  <a:pos x="T6" y="T7"/>
                </a:cxn>
              </a:cxnLst>
              <a:rect l="T12" t="T13" r="T14" b="T15"/>
              <a:pathLst>
                <a:path w="2598" h="48">
                  <a:moveTo>
                    <a:pt x="0" y="0"/>
                  </a:moveTo>
                  <a:lnTo>
                    <a:pt x="0" y="48"/>
                  </a:lnTo>
                  <a:lnTo>
                    <a:pt x="2598" y="0"/>
                  </a:lnTo>
                  <a:lnTo>
                    <a:pt x="0" y="0"/>
                  </a:lnTo>
                  <a:close/>
                </a:path>
              </a:pathLst>
            </a:custGeom>
            <a:solidFill>
              <a:srgbClr val="000000"/>
            </a:solidFill>
            <a:ln w="9525">
              <a:noFill/>
              <a:round/>
              <a:headEnd/>
              <a:tailEnd/>
            </a:ln>
          </p:spPr>
          <p:txBody>
            <a:bodyPr/>
            <a:lstStyle/>
            <a:p>
              <a:endParaRPr lang="en-US"/>
            </a:p>
          </p:txBody>
        </p:sp>
        <p:sp>
          <p:nvSpPr>
            <p:cNvPr id="694" name="Freeform 692">
              <a:extLst>
                <a:ext uri="{FF2B5EF4-FFF2-40B4-BE49-F238E27FC236}">
                  <a16:creationId xmlns:a16="http://schemas.microsoft.com/office/drawing/2014/main" id="{306C4AB3-229B-4189-A3E3-F095DB3A8EDD}"/>
                </a:ext>
              </a:extLst>
            </p:cNvPr>
            <p:cNvSpPr>
              <a:spLocks/>
            </p:cNvSpPr>
            <p:nvPr/>
          </p:nvSpPr>
          <p:spPr bwMode="auto">
            <a:xfrm>
              <a:off x="4493" y="2092"/>
              <a:ext cx="433" cy="10"/>
            </a:xfrm>
            <a:custGeom>
              <a:avLst/>
              <a:gdLst>
                <a:gd name="T0" fmla="*/ 0 w 2598"/>
                <a:gd name="T1" fmla="*/ 48 h 48"/>
                <a:gd name="T2" fmla="*/ 2598 w 2598"/>
                <a:gd name="T3" fmla="*/ 0 h 48"/>
                <a:gd name="T4" fmla="*/ 2598 w 2598"/>
                <a:gd name="T5" fmla="*/ 48 h 48"/>
                <a:gd name="T6" fmla="*/ 0 w 2598"/>
                <a:gd name="T7" fmla="*/ 48 h 48"/>
                <a:gd name="T8" fmla="*/ 0 60000 65536"/>
                <a:gd name="T9" fmla="*/ 0 60000 65536"/>
                <a:gd name="T10" fmla="*/ 0 60000 65536"/>
                <a:gd name="T11" fmla="*/ 0 60000 65536"/>
                <a:gd name="T12" fmla="*/ 0 w 2598"/>
                <a:gd name="T13" fmla="*/ 0 h 48"/>
                <a:gd name="T14" fmla="*/ 2598 w 2598"/>
                <a:gd name="T15" fmla="*/ 48 h 48"/>
              </a:gdLst>
              <a:ahLst/>
              <a:cxnLst>
                <a:cxn ang="T8">
                  <a:pos x="T0" y="T1"/>
                </a:cxn>
                <a:cxn ang="T9">
                  <a:pos x="T2" y="T3"/>
                </a:cxn>
                <a:cxn ang="T10">
                  <a:pos x="T4" y="T5"/>
                </a:cxn>
                <a:cxn ang="T11">
                  <a:pos x="T6" y="T7"/>
                </a:cxn>
              </a:cxnLst>
              <a:rect l="T12" t="T13" r="T14" b="T15"/>
              <a:pathLst>
                <a:path w="2598" h="48">
                  <a:moveTo>
                    <a:pt x="0" y="48"/>
                  </a:moveTo>
                  <a:lnTo>
                    <a:pt x="2598" y="0"/>
                  </a:lnTo>
                  <a:lnTo>
                    <a:pt x="2598" y="48"/>
                  </a:lnTo>
                  <a:lnTo>
                    <a:pt x="0" y="48"/>
                  </a:lnTo>
                  <a:close/>
                </a:path>
              </a:pathLst>
            </a:custGeom>
            <a:solidFill>
              <a:srgbClr val="000000"/>
            </a:solidFill>
            <a:ln w="9525">
              <a:noFill/>
              <a:round/>
              <a:headEnd/>
              <a:tailEnd/>
            </a:ln>
          </p:spPr>
          <p:txBody>
            <a:bodyPr/>
            <a:lstStyle/>
            <a:p>
              <a:endParaRPr lang="en-US"/>
            </a:p>
          </p:txBody>
        </p:sp>
        <p:sp>
          <p:nvSpPr>
            <p:cNvPr id="695" name="Rectangle 693">
              <a:extLst>
                <a:ext uri="{FF2B5EF4-FFF2-40B4-BE49-F238E27FC236}">
                  <a16:creationId xmlns:a16="http://schemas.microsoft.com/office/drawing/2014/main" id="{E6536690-6FF6-40A9-928C-C12467A4C295}"/>
                </a:ext>
              </a:extLst>
            </p:cNvPr>
            <p:cNvSpPr>
              <a:spLocks noChangeArrowheads="1"/>
            </p:cNvSpPr>
            <p:nvPr/>
          </p:nvSpPr>
          <p:spPr bwMode="auto">
            <a:xfrm>
              <a:off x="4493" y="2092"/>
              <a:ext cx="433" cy="10"/>
            </a:xfrm>
            <a:prstGeom prst="rect">
              <a:avLst/>
            </a:prstGeom>
            <a:noFill/>
            <a:ln w="0">
              <a:solidFill>
                <a:srgbClr val="000000"/>
              </a:solidFill>
              <a:miter lim="800000"/>
              <a:headEnd/>
              <a:tailEnd/>
            </a:ln>
          </p:spPr>
          <p:txBody>
            <a:bodyPr/>
            <a:lstStyle/>
            <a:p>
              <a:endParaRPr lang="en-US"/>
            </a:p>
          </p:txBody>
        </p:sp>
        <p:sp>
          <p:nvSpPr>
            <p:cNvPr id="696" name="Freeform 694">
              <a:extLst>
                <a:ext uri="{FF2B5EF4-FFF2-40B4-BE49-F238E27FC236}">
                  <a16:creationId xmlns:a16="http://schemas.microsoft.com/office/drawing/2014/main" id="{DB874923-CB8E-4F6F-ADF8-9387807F82FA}"/>
                </a:ext>
              </a:extLst>
            </p:cNvPr>
            <p:cNvSpPr>
              <a:spLocks/>
            </p:cNvSpPr>
            <p:nvPr/>
          </p:nvSpPr>
          <p:spPr bwMode="auto">
            <a:xfrm>
              <a:off x="2800" y="2092"/>
              <a:ext cx="64" cy="10"/>
            </a:xfrm>
            <a:custGeom>
              <a:avLst/>
              <a:gdLst>
                <a:gd name="T0" fmla="*/ 0 w 386"/>
                <a:gd name="T1" fmla="*/ 0 h 48"/>
                <a:gd name="T2" fmla="*/ 0 w 386"/>
                <a:gd name="T3" fmla="*/ 48 h 48"/>
                <a:gd name="T4" fmla="*/ 386 w 386"/>
                <a:gd name="T5" fmla="*/ 0 h 48"/>
                <a:gd name="T6" fmla="*/ 0 w 386"/>
                <a:gd name="T7" fmla="*/ 0 h 48"/>
                <a:gd name="T8" fmla="*/ 0 60000 65536"/>
                <a:gd name="T9" fmla="*/ 0 60000 65536"/>
                <a:gd name="T10" fmla="*/ 0 60000 65536"/>
                <a:gd name="T11" fmla="*/ 0 60000 65536"/>
                <a:gd name="T12" fmla="*/ 0 w 386"/>
                <a:gd name="T13" fmla="*/ 0 h 48"/>
                <a:gd name="T14" fmla="*/ 386 w 386"/>
                <a:gd name="T15" fmla="*/ 48 h 48"/>
              </a:gdLst>
              <a:ahLst/>
              <a:cxnLst>
                <a:cxn ang="T8">
                  <a:pos x="T0" y="T1"/>
                </a:cxn>
                <a:cxn ang="T9">
                  <a:pos x="T2" y="T3"/>
                </a:cxn>
                <a:cxn ang="T10">
                  <a:pos x="T4" y="T5"/>
                </a:cxn>
                <a:cxn ang="T11">
                  <a:pos x="T6" y="T7"/>
                </a:cxn>
              </a:cxnLst>
              <a:rect l="T12" t="T13" r="T14" b="T15"/>
              <a:pathLst>
                <a:path w="386" h="48">
                  <a:moveTo>
                    <a:pt x="0" y="0"/>
                  </a:moveTo>
                  <a:lnTo>
                    <a:pt x="0" y="48"/>
                  </a:lnTo>
                  <a:lnTo>
                    <a:pt x="386" y="0"/>
                  </a:lnTo>
                  <a:lnTo>
                    <a:pt x="0" y="0"/>
                  </a:lnTo>
                  <a:close/>
                </a:path>
              </a:pathLst>
            </a:custGeom>
            <a:solidFill>
              <a:srgbClr val="000000"/>
            </a:solidFill>
            <a:ln w="9525">
              <a:noFill/>
              <a:round/>
              <a:headEnd/>
              <a:tailEnd/>
            </a:ln>
          </p:spPr>
          <p:txBody>
            <a:bodyPr/>
            <a:lstStyle/>
            <a:p>
              <a:endParaRPr lang="en-US"/>
            </a:p>
          </p:txBody>
        </p:sp>
        <p:sp>
          <p:nvSpPr>
            <p:cNvPr id="697" name="Freeform 695">
              <a:extLst>
                <a:ext uri="{FF2B5EF4-FFF2-40B4-BE49-F238E27FC236}">
                  <a16:creationId xmlns:a16="http://schemas.microsoft.com/office/drawing/2014/main" id="{A901DB82-C090-4770-AC6F-0BA37EE7C9A7}"/>
                </a:ext>
              </a:extLst>
            </p:cNvPr>
            <p:cNvSpPr>
              <a:spLocks/>
            </p:cNvSpPr>
            <p:nvPr/>
          </p:nvSpPr>
          <p:spPr bwMode="auto">
            <a:xfrm>
              <a:off x="2800" y="2092"/>
              <a:ext cx="68" cy="10"/>
            </a:xfrm>
            <a:custGeom>
              <a:avLst/>
              <a:gdLst>
                <a:gd name="T0" fmla="*/ 0 w 411"/>
                <a:gd name="T1" fmla="*/ 48 h 48"/>
                <a:gd name="T2" fmla="*/ 386 w 411"/>
                <a:gd name="T3" fmla="*/ 0 h 48"/>
                <a:gd name="T4" fmla="*/ 411 w 411"/>
                <a:gd name="T5" fmla="*/ 48 h 48"/>
                <a:gd name="T6" fmla="*/ 0 w 411"/>
                <a:gd name="T7" fmla="*/ 48 h 48"/>
                <a:gd name="T8" fmla="*/ 0 60000 65536"/>
                <a:gd name="T9" fmla="*/ 0 60000 65536"/>
                <a:gd name="T10" fmla="*/ 0 60000 65536"/>
                <a:gd name="T11" fmla="*/ 0 60000 65536"/>
                <a:gd name="T12" fmla="*/ 0 w 411"/>
                <a:gd name="T13" fmla="*/ 0 h 48"/>
                <a:gd name="T14" fmla="*/ 411 w 411"/>
                <a:gd name="T15" fmla="*/ 48 h 48"/>
              </a:gdLst>
              <a:ahLst/>
              <a:cxnLst>
                <a:cxn ang="T8">
                  <a:pos x="T0" y="T1"/>
                </a:cxn>
                <a:cxn ang="T9">
                  <a:pos x="T2" y="T3"/>
                </a:cxn>
                <a:cxn ang="T10">
                  <a:pos x="T4" y="T5"/>
                </a:cxn>
                <a:cxn ang="T11">
                  <a:pos x="T6" y="T7"/>
                </a:cxn>
              </a:cxnLst>
              <a:rect l="T12" t="T13" r="T14" b="T15"/>
              <a:pathLst>
                <a:path w="411" h="48">
                  <a:moveTo>
                    <a:pt x="0" y="48"/>
                  </a:moveTo>
                  <a:lnTo>
                    <a:pt x="386" y="0"/>
                  </a:lnTo>
                  <a:lnTo>
                    <a:pt x="411" y="48"/>
                  </a:lnTo>
                  <a:lnTo>
                    <a:pt x="0" y="48"/>
                  </a:lnTo>
                  <a:close/>
                </a:path>
              </a:pathLst>
            </a:custGeom>
            <a:solidFill>
              <a:srgbClr val="000000"/>
            </a:solidFill>
            <a:ln w="9525">
              <a:noFill/>
              <a:round/>
              <a:headEnd/>
              <a:tailEnd/>
            </a:ln>
          </p:spPr>
          <p:txBody>
            <a:bodyPr/>
            <a:lstStyle/>
            <a:p>
              <a:endParaRPr lang="en-US"/>
            </a:p>
          </p:txBody>
        </p:sp>
        <p:sp>
          <p:nvSpPr>
            <p:cNvPr id="698" name="Freeform 696">
              <a:extLst>
                <a:ext uri="{FF2B5EF4-FFF2-40B4-BE49-F238E27FC236}">
                  <a16:creationId xmlns:a16="http://schemas.microsoft.com/office/drawing/2014/main" id="{7E795BB8-93F9-4728-B261-D1F9EFD99DC9}"/>
                </a:ext>
              </a:extLst>
            </p:cNvPr>
            <p:cNvSpPr>
              <a:spLocks/>
            </p:cNvSpPr>
            <p:nvPr/>
          </p:nvSpPr>
          <p:spPr bwMode="auto">
            <a:xfrm>
              <a:off x="2800" y="2092"/>
              <a:ext cx="68" cy="10"/>
            </a:xfrm>
            <a:custGeom>
              <a:avLst/>
              <a:gdLst>
                <a:gd name="T0" fmla="*/ 0 w 411"/>
                <a:gd name="T1" fmla="*/ 0 h 48"/>
                <a:gd name="T2" fmla="*/ 0 w 411"/>
                <a:gd name="T3" fmla="*/ 48 h 48"/>
                <a:gd name="T4" fmla="*/ 411 w 411"/>
                <a:gd name="T5" fmla="*/ 48 h 48"/>
                <a:gd name="T6" fmla="*/ 386 w 411"/>
                <a:gd name="T7" fmla="*/ 0 h 48"/>
                <a:gd name="T8" fmla="*/ 0 w 411"/>
                <a:gd name="T9" fmla="*/ 0 h 48"/>
                <a:gd name="T10" fmla="*/ 0 60000 65536"/>
                <a:gd name="T11" fmla="*/ 0 60000 65536"/>
                <a:gd name="T12" fmla="*/ 0 60000 65536"/>
                <a:gd name="T13" fmla="*/ 0 60000 65536"/>
                <a:gd name="T14" fmla="*/ 0 60000 65536"/>
                <a:gd name="T15" fmla="*/ 0 w 411"/>
                <a:gd name="T16" fmla="*/ 0 h 48"/>
                <a:gd name="T17" fmla="*/ 411 w 411"/>
                <a:gd name="T18" fmla="*/ 48 h 48"/>
              </a:gdLst>
              <a:ahLst/>
              <a:cxnLst>
                <a:cxn ang="T10">
                  <a:pos x="T0" y="T1"/>
                </a:cxn>
                <a:cxn ang="T11">
                  <a:pos x="T2" y="T3"/>
                </a:cxn>
                <a:cxn ang="T12">
                  <a:pos x="T4" y="T5"/>
                </a:cxn>
                <a:cxn ang="T13">
                  <a:pos x="T6" y="T7"/>
                </a:cxn>
                <a:cxn ang="T14">
                  <a:pos x="T8" y="T9"/>
                </a:cxn>
              </a:cxnLst>
              <a:rect l="T15" t="T16" r="T17" b="T18"/>
              <a:pathLst>
                <a:path w="411" h="48">
                  <a:moveTo>
                    <a:pt x="0" y="0"/>
                  </a:moveTo>
                  <a:lnTo>
                    <a:pt x="0" y="48"/>
                  </a:lnTo>
                  <a:lnTo>
                    <a:pt x="411" y="48"/>
                  </a:lnTo>
                  <a:lnTo>
                    <a:pt x="386" y="0"/>
                  </a:lnTo>
                  <a:lnTo>
                    <a:pt x="0" y="0"/>
                  </a:lnTo>
                </a:path>
              </a:pathLst>
            </a:custGeom>
            <a:noFill/>
            <a:ln w="0">
              <a:solidFill>
                <a:srgbClr val="000000"/>
              </a:solidFill>
              <a:prstDash val="solid"/>
              <a:round/>
              <a:headEnd/>
              <a:tailEnd/>
            </a:ln>
          </p:spPr>
          <p:txBody>
            <a:bodyPr/>
            <a:lstStyle/>
            <a:p>
              <a:endParaRPr lang="en-US"/>
            </a:p>
          </p:txBody>
        </p:sp>
        <p:sp>
          <p:nvSpPr>
            <p:cNvPr id="699" name="Freeform 697">
              <a:extLst>
                <a:ext uri="{FF2B5EF4-FFF2-40B4-BE49-F238E27FC236}">
                  <a16:creationId xmlns:a16="http://schemas.microsoft.com/office/drawing/2014/main" id="{38E17242-A390-49D8-B775-94BEAF0E6900}"/>
                </a:ext>
              </a:extLst>
            </p:cNvPr>
            <p:cNvSpPr>
              <a:spLocks/>
            </p:cNvSpPr>
            <p:nvPr/>
          </p:nvSpPr>
          <p:spPr bwMode="auto">
            <a:xfrm>
              <a:off x="2864" y="1996"/>
              <a:ext cx="35" cy="106"/>
            </a:xfrm>
            <a:custGeom>
              <a:avLst/>
              <a:gdLst>
                <a:gd name="T0" fmla="*/ 0 w 211"/>
                <a:gd name="T1" fmla="*/ 480 h 528"/>
                <a:gd name="T2" fmla="*/ 25 w 211"/>
                <a:gd name="T3" fmla="*/ 528 h 528"/>
                <a:gd name="T4" fmla="*/ 211 w 211"/>
                <a:gd name="T5" fmla="*/ 0 h 528"/>
                <a:gd name="T6" fmla="*/ 0 w 211"/>
                <a:gd name="T7" fmla="*/ 480 h 528"/>
                <a:gd name="T8" fmla="*/ 0 60000 65536"/>
                <a:gd name="T9" fmla="*/ 0 60000 65536"/>
                <a:gd name="T10" fmla="*/ 0 60000 65536"/>
                <a:gd name="T11" fmla="*/ 0 60000 65536"/>
                <a:gd name="T12" fmla="*/ 0 w 211"/>
                <a:gd name="T13" fmla="*/ 0 h 528"/>
                <a:gd name="T14" fmla="*/ 211 w 211"/>
                <a:gd name="T15" fmla="*/ 528 h 528"/>
              </a:gdLst>
              <a:ahLst/>
              <a:cxnLst>
                <a:cxn ang="T8">
                  <a:pos x="T0" y="T1"/>
                </a:cxn>
                <a:cxn ang="T9">
                  <a:pos x="T2" y="T3"/>
                </a:cxn>
                <a:cxn ang="T10">
                  <a:pos x="T4" y="T5"/>
                </a:cxn>
                <a:cxn ang="T11">
                  <a:pos x="T6" y="T7"/>
                </a:cxn>
              </a:cxnLst>
              <a:rect l="T12" t="T13" r="T14" b="T15"/>
              <a:pathLst>
                <a:path w="211" h="528">
                  <a:moveTo>
                    <a:pt x="0" y="480"/>
                  </a:moveTo>
                  <a:lnTo>
                    <a:pt x="25" y="528"/>
                  </a:lnTo>
                  <a:lnTo>
                    <a:pt x="211" y="0"/>
                  </a:lnTo>
                  <a:lnTo>
                    <a:pt x="0" y="480"/>
                  </a:lnTo>
                  <a:close/>
                </a:path>
              </a:pathLst>
            </a:custGeom>
            <a:solidFill>
              <a:srgbClr val="000000"/>
            </a:solidFill>
            <a:ln w="9525">
              <a:noFill/>
              <a:round/>
              <a:headEnd/>
              <a:tailEnd/>
            </a:ln>
          </p:spPr>
          <p:txBody>
            <a:bodyPr/>
            <a:lstStyle/>
            <a:p>
              <a:endParaRPr lang="en-US"/>
            </a:p>
          </p:txBody>
        </p:sp>
        <p:sp>
          <p:nvSpPr>
            <p:cNvPr id="700" name="Freeform 698">
              <a:extLst>
                <a:ext uri="{FF2B5EF4-FFF2-40B4-BE49-F238E27FC236}">
                  <a16:creationId xmlns:a16="http://schemas.microsoft.com/office/drawing/2014/main" id="{5D3B3D52-9480-4634-A5D6-F9988040420D}"/>
                </a:ext>
              </a:extLst>
            </p:cNvPr>
            <p:cNvSpPr>
              <a:spLocks/>
            </p:cNvSpPr>
            <p:nvPr/>
          </p:nvSpPr>
          <p:spPr bwMode="auto">
            <a:xfrm>
              <a:off x="2868" y="1996"/>
              <a:ext cx="31" cy="106"/>
            </a:xfrm>
            <a:custGeom>
              <a:avLst/>
              <a:gdLst>
                <a:gd name="T0" fmla="*/ 0 w 186"/>
                <a:gd name="T1" fmla="*/ 528 h 528"/>
                <a:gd name="T2" fmla="*/ 186 w 186"/>
                <a:gd name="T3" fmla="*/ 0 h 528"/>
                <a:gd name="T4" fmla="*/ 186 w 186"/>
                <a:gd name="T5" fmla="*/ 108 h 528"/>
                <a:gd name="T6" fmla="*/ 0 w 186"/>
                <a:gd name="T7" fmla="*/ 528 h 528"/>
                <a:gd name="T8" fmla="*/ 0 60000 65536"/>
                <a:gd name="T9" fmla="*/ 0 60000 65536"/>
                <a:gd name="T10" fmla="*/ 0 60000 65536"/>
                <a:gd name="T11" fmla="*/ 0 60000 65536"/>
                <a:gd name="T12" fmla="*/ 0 w 186"/>
                <a:gd name="T13" fmla="*/ 0 h 528"/>
                <a:gd name="T14" fmla="*/ 186 w 186"/>
                <a:gd name="T15" fmla="*/ 528 h 528"/>
              </a:gdLst>
              <a:ahLst/>
              <a:cxnLst>
                <a:cxn ang="T8">
                  <a:pos x="T0" y="T1"/>
                </a:cxn>
                <a:cxn ang="T9">
                  <a:pos x="T2" y="T3"/>
                </a:cxn>
                <a:cxn ang="T10">
                  <a:pos x="T4" y="T5"/>
                </a:cxn>
                <a:cxn ang="T11">
                  <a:pos x="T6" y="T7"/>
                </a:cxn>
              </a:cxnLst>
              <a:rect l="T12" t="T13" r="T14" b="T15"/>
              <a:pathLst>
                <a:path w="186" h="528">
                  <a:moveTo>
                    <a:pt x="0" y="528"/>
                  </a:moveTo>
                  <a:lnTo>
                    <a:pt x="186" y="0"/>
                  </a:lnTo>
                  <a:lnTo>
                    <a:pt x="186" y="108"/>
                  </a:lnTo>
                  <a:lnTo>
                    <a:pt x="0" y="528"/>
                  </a:lnTo>
                  <a:close/>
                </a:path>
              </a:pathLst>
            </a:custGeom>
            <a:solidFill>
              <a:srgbClr val="000000"/>
            </a:solidFill>
            <a:ln w="9525">
              <a:noFill/>
              <a:round/>
              <a:headEnd/>
              <a:tailEnd/>
            </a:ln>
          </p:spPr>
          <p:txBody>
            <a:bodyPr/>
            <a:lstStyle/>
            <a:p>
              <a:endParaRPr lang="en-US"/>
            </a:p>
          </p:txBody>
        </p:sp>
        <p:sp>
          <p:nvSpPr>
            <p:cNvPr id="701" name="Freeform 699">
              <a:extLst>
                <a:ext uri="{FF2B5EF4-FFF2-40B4-BE49-F238E27FC236}">
                  <a16:creationId xmlns:a16="http://schemas.microsoft.com/office/drawing/2014/main" id="{5D8C4AEE-18C4-4190-86A5-34C69108D972}"/>
                </a:ext>
              </a:extLst>
            </p:cNvPr>
            <p:cNvSpPr>
              <a:spLocks/>
            </p:cNvSpPr>
            <p:nvPr/>
          </p:nvSpPr>
          <p:spPr bwMode="auto">
            <a:xfrm>
              <a:off x="2864" y="1996"/>
              <a:ext cx="35" cy="106"/>
            </a:xfrm>
            <a:custGeom>
              <a:avLst/>
              <a:gdLst>
                <a:gd name="T0" fmla="*/ 0 w 211"/>
                <a:gd name="T1" fmla="*/ 480 h 528"/>
                <a:gd name="T2" fmla="*/ 25 w 211"/>
                <a:gd name="T3" fmla="*/ 528 h 528"/>
                <a:gd name="T4" fmla="*/ 211 w 211"/>
                <a:gd name="T5" fmla="*/ 108 h 528"/>
                <a:gd name="T6" fmla="*/ 211 w 211"/>
                <a:gd name="T7" fmla="*/ 0 h 528"/>
                <a:gd name="T8" fmla="*/ 0 w 211"/>
                <a:gd name="T9" fmla="*/ 480 h 528"/>
                <a:gd name="T10" fmla="*/ 0 60000 65536"/>
                <a:gd name="T11" fmla="*/ 0 60000 65536"/>
                <a:gd name="T12" fmla="*/ 0 60000 65536"/>
                <a:gd name="T13" fmla="*/ 0 60000 65536"/>
                <a:gd name="T14" fmla="*/ 0 60000 65536"/>
                <a:gd name="T15" fmla="*/ 0 w 211"/>
                <a:gd name="T16" fmla="*/ 0 h 528"/>
                <a:gd name="T17" fmla="*/ 211 w 211"/>
                <a:gd name="T18" fmla="*/ 528 h 528"/>
              </a:gdLst>
              <a:ahLst/>
              <a:cxnLst>
                <a:cxn ang="T10">
                  <a:pos x="T0" y="T1"/>
                </a:cxn>
                <a:cxn ang="T11">
                  <a:pos x="T2" y="T3"/>
                </a:cxn>
                <a:cxn ang="T12">
                  <a:pos x="T4" y="T5"/>
                </a:cxn>
                <a:cxn ang="T13">
                  <a:pos x="T6" y="T7"/>
                </a:cxn>
                <a:cxn ang="T14">
                  <a:pos x="T8" y="T9"/>
                </a:cxn>
              </a:cxnLst>
              <a:rect l="T15" t="T16" r="T17" b="T18"/>
              <a:pathLst>
                <a:path w="211" h="528">
                  <a:moveTo>
                    <a:pt x="0" y="480"/>
                  </a:moveTo>
                  <a:lnTo>
                    <a:pt x="25" y="528"/>
                  </a:lnTo>
                  <a:lnTo>
                    <a:pt x="211" y="108"/>
                  </a:lnTo>
                  <a:lnTo>
                    <a:pt x="211" y="0"/>
                  </a:lnTo>
                  <a:lnTo>
                    <a:pt x="0" y="480"/>
                  </a:lnTo>
                </a:path>
              </a:pathLst>
            </a:custGeom>
            <a:noFill/>
            <a:ln w="0">
              <a:solidFill>
                <a:srgbClr val="000000"/>
              </a:solidFill>
              <a:prstDash val="solid"/>
              <a:round/>
              <a:headEnd/>
              <a:tailEnd/>
            </a:ln>
          </p:spPr>
          <p:txBody>
            <a:bodyPr/>
            <a:lstStyle/>
            <a:p>
              <a:endParaRPr lang="en-US"/>
            </a:p>
          </p:txBody>
        </p:sp>
        <p:sp>
          <p:nvSpPr>
            <p:cNvPr id="702" name="Freeform 700">
              <a:extLst>
                <a:ext uri="{FF2B5EF4-FFF2-40B4-BE49-F238E27FC236}">
                  <a16:creationId xmlns:a16="http://schemas.microsoft.com/office/drawing/2014/main" id="{F2E9C4E6-FADA-4FEF-84C5-C1A1236C0913}"/>
                </a:ext>
              </a:extLst>
            </p:cNvPr>
            <p:cNvSpPr>
              <a:spLocks/>
            </p:cNvSpPr>
            <p:nvPr/>
          </p:nvSpPr>
          <p:spPr bwMode="auto">
            <a:xfrm>
              <a:off x="2899" y="1996"/>
              <a:ext cx="67" cy="180"/>
            </a:xfrm>
            <a:custGeom>
              <a:avLst/>
              <a:gdLst>
                <a:gd name="T0" fmla="*/ 0 w 399"/>
                <a:gd name="T1" fmla="*/ 0 h 898"/>
                <a:gd name="T2" fmla="*/ 0 w 399"/>
                <a:gd name="T3" fmla="*/ 108 h 898"/>
                <a:gd name="T4" fmla="*/ 399 w 399"/>
                <a:gd name="T5" fmla="*/ 898 h 898"/>
                <a:gd name="T6" fmla="*/ 0 w 399"/>
                <a:gd name="T7" fmla="*/ 0 h 898"/>
                <a:gd name="T8" fmla="*/ 0 60000 65536"/>
                <a:gd name="T9" fmla="*/ 0 60000 65536"/>
                <a:gd name="T10" fmla="*/ 0 60000 65536"/>
                <a:gd name="T11" fmla="*/ 0 60000 65536"/>
                <a:gd name="T12" fmla="*/ 0 w 399"/>
                <a:gd name="T13" fmla="*/ 0 h 898"/>
                <a:gd name="T14" fmla="*/ 399 w 399"/>
                <a:gd name="T15" fmla="*/ 898 h 898"/>
              </a:gdLst>
              <a:ahLst/>
              <a:cxnLst>
                <a:cxn ang="T8">
                  <a:pos x="T0" y="T1"/>
                </a:cxn>
                <a:cxn ang="T9">
                  <a:pos x="T2" y="T3"/>
                </a:cxn>
                <a:cxn ang="T10">
                  <a:pos x="T4" y="T5"/>
                </a:cxn>
                <a:cxn ang="T11">
                  <a:pos x="T6" y="T7"/>
                </a:cxn>
              </a:cxnLst>
              <a:rect l="T12" t="T13" r="T14" b="T15"/>
              <a:pathLst>
                <a:path w="399" h="898">
                  <a:moveTo>
                    <a:pt x="0" y="0"/>
                  </a:moveTo>
                  <a:lnTo>
                    <a:pt x="0" y="108"/>
                  </a:lnTo>
                  <a:lnTo>
                    <a:pt x="399" y="898"/>
                  </a:lnTo>
                  <a:lnTo>
                    <a:pt x="0" y="0"/>
                  </a:lnTo>
                  <a:close/>
                </a:path>
              </a:pathLst>
            </a:custGeom>
            <a:solidFill>
              <a:srgbClr val="000000"/>
            </a:solidFill>
            <a:ln w="9525">
              <a:noFill/>
              <a:round/>
              <a:headEnd/>
              <a:tailEnd/>
            </a:ln>
          </p:spPr>
          <p:txBody>
            <a:bodyPr/>
            <a:lstStyle/>
            <a:p>
              <a:endParaRPr lang="en-US"/>
            </a:p>
          </p:txBody>
        </p:sp>
        <p:sp>
          <p:nvSpPr>
            <p:cNvPr id="703" name="Freeform 701">
              <a:extLst>
                <a:ext uri="{FF2B5EF4-FFF2-40B4-BE49-F238E27FC236}">
                  <a16:creationId xmlns:a16="http://schemas.microsoft.com/office/drawing/2014/main" id="{62BBF363-5C37-431E-BE51-882D582A1F28}"/>
                </a:ext>
              </a:extLst>
            </p:cNvPr>
            <p:cNvSpPr>
              <a:spLocks/>
            </p:cNvSpPr>
            <p:nvPr/>
          </p:nvSpPr>
          <p:spPr bwMode="auto">
            <a:xfrm>
              <a:off x="2899" y="2018"/>
              <a:ext cx="67" cy="179"/>
            </a:xfrm>
            <a:custGeom>
              <a:avLst/>
              <a:gdLst>
                <a:gd name="T0" fmla="*/ 0 w 399"/>
                <a:gd name="T1" fmla="*/ 0 h 898"/>
                <a:gd name="T2" fmla="*/ 399 w 399"/>
                <a:gd name="T3" fmla="*/ 790 h 898"/>
                <a:gd name="T4" fmla="*/ 399 w 399"/>
                <a:gd name="T5" fmla="*/ 898 h 898"/>
                <a:gd name="T6" fmla="*/ 0 w 399"/>
                <a:gd name="T7" fmla="*/ 0 h 898"/>
                <a:gd name="T8" fmla="*/ 0 60000 65536"/>
                <a:gd name="T9" fmla="*/ 0 60000 65536"/>
                <a:gd name="T10" fmla="*/ 0 60000 65536"/>
                <a:gd name="T11" fmla="*/ 0 60000 65536"/>
                <a:gd name="T12" fmla="*/ 0 w 399"/>
                <a:gd name="T13" fmla="*/ 0 h 898"/>
                <a:gd name="T14" fmla="*/ 399 w 399"/>
                <a:gd name="T15" fmla="*/ 898 h 898"/>
              </a:gdLst>
              <a:ahLst/>
              <a:cxnLst>
                <a:cxn ang="T8">
                  <a:pos x="T0" y="T1"/>
                </a:cxn>
                <a:cxn ang="T9">
                  <a:pos x="T2" y="T3"/>
                </a:cxn>
                <a:cxn ang="T10">
                  <a:pos x="T4" y="T5"/>
                </a:cxn>
                <a:cxn ang="T11">
                  <a:pos x="T6" y="T7"/>
                </a:cxn>
              </a:cxnLst>
              <a:rect l="T12" t="T13" r="T14" b="T15"/>
              <a:pathLst>
                <a:path w="399" h="898">
                  <a:moveTo>
                    <a:pt x="0" y="0"/>
                  </a:moveTo>
                  <a:lnTo>
                    <a:pt x="399" y="790"/>
                  </a:lnTo>
                  <a:lnTo>
                    <a:pt x="399" y="898"/>
                  </a:lnTo>
                  <a:lnTo>
                    <a:pt x="0" y="0"/>
                  </a:lnTo>
                  <a:close/>
                </a:path>
              </a:pathLst>
            </a:custGeom>
            <a:solidFill>
              <a:srgbClr val="000000"/>
            </a:solidFill>
            <a:ln w="9525">
              <a:noFill/>
              <a:round/>
              <a:headEnd/>
              <a:tailEnd/>
            </a:ln>
          </p:spPr>
          <p:txBody>
            <a:bodyPr/>
            <a:lstStyle/>
            <a:p>
              <a:endParaRPr lang="en-US"/>
            </a:p>
          </p:txBody>
        </p:sp>
        <p:sp>
          <p:nvSpPr>
            <p:cNvPr id="704" name="Freeform 702">
              <a:extLst>
                <a:ext uri="{FF2B5EF4-FFF2-40B4-BE49-F238E27FC236}">
                  <a16:creationId xmlns:a16="http://schemas.microsoft.com/office/drawing/2014/main" id="{D73FF494-EB68-4676-B887-1716256A970E}"/>
                </a:ext>
              </a:extLst>
            </p:cNvPr>
            <p:cNvSpPr>
              <a:spLocks/>
            </p:cNvSpPr>
            <p:nvPr/>
          </p:nvSpPr>
          <p:spPr bwMode="auto">
            <a:xfrm>
              <a:off x="2899" y="1996"/>
              <a:ext cx="67" cy="201"/>
            </a:xfrm>
            <a:custGeom>
              <a:avLst/>
              <a:gdLst>
                <a:gd name="T0" fmla="*/ 0 w 399"/>
                <a:gd name="T1" fmla="*/ 0 h 1006"/>
                <a:gd name="T2" fmla="*/ 0 w 399"/>
                <a:gd name="T3" fmla="*/ 108 h 1006"/>
                <a:gd name="T4" fmla="*/ 399 w 399"/>
                <a:gd name="T5" fmla="*/ 1006 h 1006"/>
                <a:gd name="T6" fmla="*/ 399 w 399"/>
                <a:gd name="T7" fmla="*/ 898 h 1006"/>
                <a:gd name="T8" fmla="*/ 0 w 399"/>
                <a:gd name="T9" fmla="*/ 0 h 1006"/>
                <a:gd name="T10" fmla="*/ 0 60000 65536"/>
                <a:gd name="T11" fmla="*/ 0 60000 65536"/>
                <a:gd name="T12" fmla="*/ 0 60000 65536"/>
                <a:gd name="T13" fmla="*/ 0 60000 65536"/>
                <a:gd name="T14" fmla="*/ 0 60000 65536"/>
                <a:gd name="T15" fmla="*/ 0 w 399"/>
                <a:gd name="T16" fmla="*/ 0 h 1006"/>
                <a:gd name="T17" fmla="*/ 399 w 399"/>
                <a:gd name="T18" fmla="*/ 1006 h 1006"/>
              </a:gdLst>
              <a:ahLst/>
              <a:cxnLst>
                <a:cxn ang="T10">
                  <a:pos x="T0" y="T1"/>
                </a:cxn>
                <a:cxn ang="T11">
                  <a:pos x="T2" y="T3"/>
                </a:cxn>
                <a:cxn ang="T12">
                  <a:pos x="T4" y="T5"/>
                </a:cxn>
                <a:cxn ang="T13">
                  <a:pos x="T6" y="T7"/>
                </a:cxn>
                <a:cxn ang="T14">
                  <a:pos x="T8" y="T9"/>
                </a:cxn>
              </a:cxnLst>
              <a:rect l="T15" t="T16" r="T17" b="T18"/>
              <a:pathLst>
                <a:path w="399" h="1006">
                  <a:moveTo>
                    <a:pt x="0" y="0"/>
                  </a:moveTo>
                  <a:lnTo>
                    <a:pt x="0" y="108"/>
                  </a:lnTo>
                  <a:lnTo>
                    <a:pt x="399" y="1006"/>
                  </a:lnTo>
                  <a:lnTo>
                    <a:pt x="399" y="898"/>
                  </a:lnTo>
                  <a:lnTo>
                    <a:pt x="0" y="0"/>
                  </a:lnTo>
                </a:path>
              </a:pathLst>
            </a:custGeom>
            <a:noFill/>
            <a:ln w="0">
              <a:solidFill>
                <a:srgbClr val="000000"/>
              </a:solidFill>
              <a:prstDash val="solid"/>
              <a:round/>
              <a:headEnd/>
              <a:tailEnd/>
            </a:ln>
          </p:spPr>
          <p:txBody>
            <a:bodyPr/>
            <a:lstStyle/>
            <a:p>
              <a:endParaRPr lang="en-US"/>
            </a:p>
          </p:txBody>
        </p:sp>
        <p:sp>
          <p:nvSpPr>
            <p:cNvPr id="705" name="Freeform 703">
              <a:extLst>
                <a:ext uri="{FF2B5EF4-FFF2-40B4-BE49-F238E27FC236}">
                  <a16:creationId xmlns:a16="http://schemas.microsoft.com/office/drawing/2014/main" id="{B848401B-C6EB-458C-BEE5-B6ED607AD7FB}"/>
                </a:ext>
              </a:extLst>
            </p:cNvPr>
            <p:cNvSpPr>
              <a:spLocks/>
            </p:cNvSpPr>
            <p:nvPr/>
          </p:nvSpPr>
          <p:spPr bwMode="auto">
            <a:xfrm>
              <a:off x="2966" y="1996"/>
              <a:ext cx="66" cy="201"/>
            </a:xfrm>
            <a:custGeom>
              <a:avLst/>
              <a:gdLst>
                <a:gd name="T0" fmla="*/ 0 w 399"/>
                <a:gd name="T1" fmla="*/ 898 h 1006"/>
                <a:gd name="T2" fmla="*/ 0 w 399"/>
                <a:gd name="T3" fmla="*/ 1006 h 1006"/>
                <a:gd name="T4" fmla="*/ 399 w 399"/>
                <a:gd name="T5" fmla="*/ 0 h 1006"/>
                <a:gd name="T6" fmla="*/ 0 w 399"/>
                <a:gd name="T7" fmla="*/ 898 h 1006"/>
                <a:gd name="T8" fmla="*/ 0 60000 65536"/>
                <a:gd name="T9" fmla="*/ 0 60000 65536"/>
                <a:gd name="T10" fmla="*/ 0 60000 65536"/>
                <a:gd name="T11" fmla="*/ 0 60000 65536"/>
                <a:gd name="T12" fmla="*/ 0 w 399"/>
                <a:gd name="T13" fmla="*/ 0 h 1006"/>
                <a:gd name="T14" fmla="*/ 399 w 399"/>
                <a:gd name="T15" fmla="*/ 1006 h 1006"/>
              </a:gdLst>
              <a:ahLst/>
              <a:cxnLst>
                <a:cxn ang="T8">
                  <a:pos x="T0" y="T1"/>
                </a:cxn>
                <a:cxn ang="T9">
                  <a:pos x="T2" y="T3"/>
                </a:cxn>
                <a:cxn ang="T10">
                  <a:pos x="T4" y="T5"/>
                </a:cxn>
                <a:cxn ang="T11">
                  <a:pos x="T6" y="T7"/>
                </a:cxn>
              </a:cxnLst>
              <a:rect l="T12" t="T13" r="T14" b="T15"/>
              <a:pathLst>
                <a:path w="399" h="1006">
                  <a:moveTo>
                    <a:pt x="0" y="898"/>
                  </a:moveTo>
                  <a:lnTo>
                    <a:pt x="0" y="1006"/>
                  </a:lnTo>
                  <a:lnTo>
                    <a:pt x="399" y="0"/>
                  </a:lnTo>
                  <a:lnTo>
                    <a:pt x="0" y="898"/>
                  </a:lnTo>
                  <a:close/>
                </a:path>
              </a:pathLst>
            </a:custGeom>
            <a:solidFill>
              <a:srgbClr val="000000"/>
            </a:solidFill>
            <a:ln w="9525">
              <a:noFill/>
              <a:round/>
              <a:headEnd/>
              <a:tailEnd/>
            </a:ln>
          </p:spPr>
          <p:txBody>
            <a:bodyPr/>
            <a:lstStyle/>
            <a:p>
              <a:endParaRPr lang="en-US"/>
            </a:p>
          </p:txBody>
        </p:sp>
        <p:sp>
          <p:nvSpPr>
            <p:cNvPr id="706" name="Freeform 704">
              <a:extLst>
                <a:ext uri="{FF2B5EF4-FFF2-40B4-BE49-F238E27FC236}">
                  <a16:creationId xmlns:a16="http://schemas.microsoft.com/office/drawing/2014/main" id="{2C4675EF-A855-4467-863B-1C093F03EE78}"/>
                </a:ext>
              </a:extLst>
            </p:cNvPr>
            <p:cNvSpPr>
              <a:spLocks/>
            </p:cNvSpPr>
            <p:nvPr/>
          </p:nvSpPr>
          <p:spPr bwMode="auto">
            <a:xfrm>
              <a:off x="2966" y="1996"/>
              <a:ext cx="66" cy="201"/>
            </a:xfrm>
            <a:custGeom>
              <a:avLst/>
              <a:gdLst>
                <a:gd name="T0" fmla="*/ 0 w 399"/>
                <a:gd name="T1" fmla="*/ 1006 h 1006"/>
                <a:gd name="T2" fmla="*/ 399 w 399"/>
                <a:gd name="T3" fmla="*/ 0 h 1006"/>
                <a:gd name="T4" fmla="*/ 399 w 399"/>
                <a:gd name="T5" fmla="*/ 108 h 1006"/>
                <a:gd name="T6" fmla="*/ 0 w 399"/>
                <a:gd name="T7" fmla="*/ 1006 h 1006"/>
                <a:gd name="T8" fmla="*/ 0 60000 65536"/>
                <a:gd name="T9" fmla="*/ 0 60000 65536"/>
                <a:gd name="T10" fmla="*/ 0 60000 65536"/>
                <a:gd name="T11" fmla="*/ 0 60000 65536"/>
                <a:gd name="T12" fmla="*/ 0 w 399"/>
                <a:gd name="T13" fmla="*/ 0 h 1006"/>
                <a:gd name="T14" fmla="*/ 399 w 399"/>
                <a:gd name="T15" fmla="*/ 1006 h 1006"/>
              </a:gdLst>
              <a:ahLst/>
              <a:cxnLst>
                <a:cxn ang="T8">
                  <a:pos x="T0" y="T1"/>
                </a:cxn>
                <a:cxn ang="T9">
                  <a:pos x="T2" y="T3"/>
                </a:cxn>
                <a:cxn ang="T10">
                  <a:pos x="T4" y="T5"/>
                </a:cxn>
                <a:cxn ang="T11">
                  <a:pos x="T6" y="T7"/>
                </a:cxn>
              </a:cxnLst>
              <a:rect l="T12" t="T13" r="T14" b="T15"/>
              <a:pathLst>
                <a:path w="399" h="1006">
                  <a:moveTo>
                    <a:pt x="0" y="1006"/>
                  </a:moveTo>
                  <a:lnTo>
                    <a:pt x="399" y="0"/>
                  </a:lnTo>
                  <a:lnTo>
                    <a:pt x="399" y="108"/>
                  </a:lnTo>
                  <a:lnTo>
                    <a:pt x="0" y="1006"/>
                  </a:lnTo>
                  <a:close/>
                </a:path>
              </a:pathLst>
            </a:custGeom>
            <a:solidFill>
              <a:srgbClr val="000000"/>
            </a:solidFill>
            <a:ln w="9525">
              <a:noFill/>
              <a:round/>
              <a:headEnd/>
              <a:tailEnd/>
            </a:ln>
          </p:spPr>
          <p:txBody>
            <a:bodyPr/>
            <a:lstStyle/>
            <a:p>
              <a:endParaRPr lang="en-US"/>
            </a:p>
          </p:txBody>
        </p:sp>
        <p:sp>
          <p:nvSpPr>
            <p:cNvPr id="707" name="Freeform 705">
              <a:extLst>
                <a:ext uri="{FF2B5EF4-FFF2-40B4-BE49-F238E27FC236}">
                  <a16:creationId xmlns:a16="http://schemas.microsoft.com/office/drawing/2014/main" id="{AA594B83-763A-4A7C-9FFE-BD62537A140C}"/>
                </a:ext>
              </a:extLst>
            </p:cNvPr>
            <p:cNvSpPr>
              <a:spLocks/>
            </p:cNvSpPr>
            <p:nvPr/>
          </p:nvSpPr>
          <p:spPr bwMode="auto">
            <a:xfrm>
              <a:off x="2966" y="1996"/>
              <a:ext cx="66" cy="201"/>
            </a:xfrm>
            <a:custGeom>
              <a:avLst/>
              <a:gdLst>
                <a:gd name="T0" fmla="*/ 0 w 399"/>
                <a:gd name="T1" fmla="*/ 898 h 1006"/>
                <a:gd name="T2" fmla="*/ 0 w 399"/>
                <a:gd name="T3" fmla="*/ 1006 h 1006"/>
                <a:gd name="T4" fmla="*/ 399 w 399"/>
                <a:gd name="T5" fmla="*/ 108 h 1006"/>
                <a:gd name="T6" fmla="*/ 399 w 399"/>
                <a:gd name="T7" fmla="*/ 0 h 1006"/>
                <a:gd name="T8" fmla="*/ 0 w 399"/>
                <a:gd name="T9" fmla="*/ 898 h 1006"/>
                <a:gd name="T10" fmla="*/ 0 60000 65536"/>
                <a:gd name="T11" fmla="*/ 0 60000 65536"/>
                <a:gd name="T12" fmla="*/ 0 60000 65536"/>
                <a:gd name="T13" fmla="*/ 0 60000 65536"/>
                <a:gd name="T14" fmla="*/ 0 60000 65536"/>
                <a:gd name="T15" fmla="*/ 0 w 399"/>
                <a:gd name="T16" fmla="*/ 0 h 1006"/>
                <a:gd name="T17" fmla="*/ 399 w 399"/>
                <a:gd name="T18" fmla="*/ 1006 h 1006"/>
              </a:gdLst>
              <a:ahLst/>
              <a:cxnLst>
                <a:cxn ang="T10">
                  <a:pos x="T0" y="T1"/>
                </a:cxn>
                <a:cxn ang="T11">
                  <a:pos x="T2" y="T3"/>
                </a:cxn>
                <a:cxn ang="T12">
                  <a:pos x="T4" y="T5"/>
                </a:cxn>
                <a:cxn ang="T13">
                  <a:pos x="T6" y="T7"/>
                </a:cxn>
                <a:cxn ang="T14">
                  <a:pos x="T8" y="T9"/>
                </a:cxn>
              </a:cxnLst>
              <a:rect l="T15" t="T16" r="T17" b="T18"/>
              <a:pathLst>
                <a:path w="399" h="1006">
                  <a:moveTo>
                    <a:pt x="0" y="898"/>
                  </a:moveTo>
                  <a:lnTo>
                    <a:pt x="0" y="1006"/>
                  </a:lnTo>
                  <a:lnTo>
                    <a:pt x="399" y="108"/>
                  </a:lnTo>
                  <a:lnTo>
                    <a:pt x="399" y="0"/>
                  </a:lnTo>
                  <a:lnTo>
                    <a:pt x="0" y="898"/>
                  </a:lnTo>
                </a:path>
              </a:pathLst>
            </a:custGeom>
            <a:noFill/>
            <a:ln w="0">
              <a:solidFill>
                <a:srgbClr val="000000"/>
              </a:solidFill>
              <a:prstDash val="solid"/>
              <a:round/>
              <a:headEnd/>
              <a:tailEnd/>
            </a:ln>
          </p:spPr>
          <p:txBody>
            <a:bodyPr/>
            <a:lstStyle/>
            <a:p>
              <a:endParaRPr lang="en-US"/>
            </a:p>
          </p:txBody>
        </p:sp>
        <p:sp>
          <p:nvSpPr>
            <p:cNvPr id="708" name="Freeform 706">
              <a:extLst>
                <a:ext uri="{FF2B5EF4-FFF2-40B4-BE49-F238E27FC236}">
                  <a16:creationId xmlns:a16="http://schemas.microsoft.com/office/drawing/2014/main" id="{6445BE67-FDF6-4130-A620-72204AAF3831}"/>
                </a:ext>
              </a:extLst>
            </p:cNvPr>
            <p:cNvSpPr>
              <a:spLocks/>
            </p:cNvSpPr>
            <p:nvPr/>
          </p:nvSpPr>
          <p:spPr bwMode="auto">
            <a:xfrm>
              <a:off x="3032" y="1996"/>
              <a:ext cx="67" cy="180"/>
            </a:xfrm>
            <a:custGeom>
              <a:avLst/>
              <a:gdLst>
                <a:gd name="T0" fmla="*/ 0 w 398"/>
                <a:gd name="T1" fmla="*/ 0 h 898"/>
                <a:gd name="T2" fmla="*/ 0 w 398"/>
                <a:gd name="T3" fmla="*/ 108 h 898"/>
                <a:gd name="T4" fmla="*/ 398 w 398"/>
                <a:gd name="T5" fmla="*/ 898 h 898"/>
                <a:gd name="T6" fmla="*/ 0 w 398"/>
                <a:gd name="T7" fmla="*/ 0 h 898"/>
                <a:gd name="T8" fmla="*/ 0 60000 65536"/>
                <a:gd name="T9" fmla="*/ 0 60000 65536"/>
                <a:gd name="T10" fmla="*/ 0 60000 65536"/>
                <a:gd name="T11" fmla="*/ 0 60000 65536"/>
                <a:gd name="T12" fmla="*/ 0 w 398"/>
                <a:gd name="T13" fmla="*/ 0 h 898"/>
                <a:gd name="T14" fmla="*/ 398 w 398"/>
                <a:gd name="T15" fmla="*/ 898 h 898"/>
              </a:gdLst>
              <a:ahLst/>
              <a:cxnLst>
                <a:cxn ang="T8">
                  <a:pos x="T0" y="T1"/>
                </a:cxn>
                <a:cxn ang="T9">
                  <a:pos x="T2" y="T3"/>
                </a:cxn>
                <a:cxn ang="T10">
                  <a:pos x="T4" y="T5"/>
                </a:cxn>
                <a:cxn ang="T11">
                  <a:pos x="T6" y="T7"/>
                </a:cxn>
              </a:cxnLst>
              <a:rect l="T12" t="T13" r="T14" b="T15"/>
              <a:pathLst>
                <a:path w="398" h="898">
                  <a:moveTo>
                    <a:pt x="0" y="0"/>
                  </a:moveTo>
                  <a:lnTo>
                    <a:pt x="0" y="108"/>
                  </a:lnTo>
                  <a:lnTo>
                    <a:pt x="398" y="898"/>
                  </a:lnTo>
                  <a:lnTo>
                    <a:pt x="0" y="0"/>
                  </a:lnTo>
                  <a:close/>
                </a:path>
              </a:pathLst>
            </a:custGeom>
            <a:solidFill>
              <a:srgbClr val="000000"/>
            </a:solidFill>
            <a:ln w="9525">
              <a:noFill/>
              <a:round/>
              <a:headEnd/>
              <a:tailEnd/>
            </a:ln>
          </p:spPr>
          <p:txBody>
            <a:bodyPr/>
            <a:lstStyle/>
            <a:p>
              <a:endParaRPr lang="en-US"/>
            </a:p>
          </p:txBody>
        </p:sp>
        <p:sp>
          <p:nvSpPr>
            <p:cNvPr id="709" name="Freeform 707">
              <a:extLst>
                <a:ext uri="{FF2B5EF4-FFF2-40B4-BE49-F238E27FC236}">
                  <a16:creationId xmlns:a16="http://schemas.microsoft.com/office/drawing/2014/main" id="{61E03959-F02E-41AA-9A1E-F98933706CDD}"/>
                </a:ext>
              </a:extLst>
            </p:cNvPr>
            <p:cNvSpPr>
              <a:spLocks/>
            </p:cNvSpPr>
            <p:nvPr/>
          </p:nvSpPr>
          <p:spPr bwMode="auto">
            <a:xfrm>
              <a:off x="3032" y="2018"/>
              <a:ext cx="67" cy="179"/>
            </a:xfrm>
            <a:custGeom>
              <a:avLst/>
              <a:gdLst>
                <a:gd name="T0" fmla="*/ 0 w 398"/>
                <a:gd name="T1" fmla="*/ 0 h 898"/>
                <a:gd name="T2" fmla="*/ 398 w 398"/>
                <a:gd name="T3" fmla="*/ 790 h 898"/>
                <a:gd name="T4" fmla="*/ 398 w 398"/>
                <a:gd name="T5" fmla="*/ 898 h 898"/>
                <a:gd name="T6" fmla="*/ 0 w 398"/>
                <a:gd name="T7" fmla="*/ 0 h 898"/>
                <a:gd name="T8" fmla="*/ 0 60000 65536"/>
                <a:gd name="T9" fmla="*/ 0 60000 65536"/>
                <a:gd name="T10" fmla="*/ 0 60000 65536"/>
                <a:gd name="T11" fmla="*/ 0 60000 65536"/>
                <a:gd name="T12" fmla="*/ 0 w 398"/>
                <a:gd name="T13" fmla="*/ 0 h 898"/>
                <a:gd name="T14" fmla="*/ 398 w 398"/>
                <a:gd name="T15" fmla="*/ 898 h 898"/>
              </a:gdLst>
              <a:ahLst/>
              <a:cxnLst>
                <a:cxn ang="T8">
                  <a:pos x="T0" y="T1"/>
                </a:cxn>
                <a:cxn ang="T9">
                  <a:pos x="T2" y="T3"/>
                </a:cxn>
                <a:cxn ang="T10">
                  <a:pos x="T4" y="T5"/>
                </a:cxn>
                <a:cxn ang="T11">
                  <a:pos x="T6" y="T7"/>
                </a:cxn>
              </a:cxnLst>
              <a:rect l="T12" t="T13" r="T14" b="T15"/>
              <a:pathLst>
                <a:path w="398" h="898">
                  <a:moveTo>
                    <a:pt x="0" y="0"/>
                  </a:moveTo>
                  <a:lnTo>
                    <a:pt x="398" y="790"/>
                  </a:lnTo>
                  <a:lnTo>
                    <a:pt x="398" y="898"/>
                  </a:lnTo>
                  <a:lnTo>
                    <a:pt x="0" y="0"/>
                  </a:lnTo>
                  <a:close/>
                </a:path>
              </a:pathLst>
            </a:custGeom>
            <a:solidFill>
              <a:srgbClr val="000000"/>
            </a:solidFill>
            <a:ln w="9525">
              <a:noFill/>
              <a:round/>
              <a:headEnd/>
              <a:tailEnd/>
            </a:ln>
          </p:spPr>
          <p:txBody>
            <a:bodyPr/>
            <a:lstStyle/>
            <a:p>
              <a:endParaRPr lang="en-US"/>
            </a:p>
          </p:txBody>
        </p:sp>
        <p:sp>
          <p:nvSpPr>
            <p:cNvPr id="710" name="Freeform 708">
              <a:extLst>
                <a:ext uri="{FF2B5EF4-FFF2-40B4-BE49-F238E27FC236}">
                  <a16:creationId xmlns:a16="http://schemas.microsoft.com/office/drawing/2014/main" id="{6A3E000B-9145-443C-B91B-072B0429FFAA}"/>
                </a:ext>
              </a:extLst>
            </p:cNvPr>
            <p:cNvSpPr>
              <a:spLocks/>
            </p:cNvSpPr>
            <p:nvPr/>
          </p:nvSpPr>
          <p:spPr bwMode="auto">
            <a:xfrm>
              <a:off x="3032" y="1996"/>
              <a:ext cx="67" cy="201"/>
            </a:xfrm>
            <a:custGeom>
              <a:avLst/>
              <a:gdLst>
                <a:gd name="T0" fmla="*/ 0 w 398"/>
                <a:gd name="T1" fmla="*/ 0 h 1006"/>
                <a:gd name="T2" fmla="*/ 0 w 398"/>
                <a:gd name="T3" fmla="*/ 108 h 1006"/>
                <a:gd name="T4" fmla="*/ 398 w 398"/>
                <a:gd name="T5" fmla="*/ 1006 h 1006"/>
                <a:gd name="T6" fmla="*/ 398 w 398"/>
                <a:gd name="T7" fmla="*/ 898 h 1006"/>
                <a:gd name="T8" fmla="*/ 0 w 398"/>
                <a:gd name="T9" fmla="*/ 0 h 1006"/>
                <a:gd name="T10" fmla="*/ 0 60000 65536"/>
                <a:gd name="T11" fmla="*/ 0 60000 65536"/>
                <a:gd name="T12" fmla="*/ 0 60000 65536"/>
                <a:gd name="T13" fmla="*/ 0 60000 65536"/>
                <a:gd name="T14" fmla="*/ 0 60000 65536"/>
                <a:gd name="T15" fmla="*/ 0 w 398"/>
                <a:gd name="T16" fmla="*/ 0 h 1006"/>
                <a:gd name="T17" fmla="*/ 398 w 398"/>
                <a:gd name="T18" fmla="*/ 1006 h 1006"/>
              </a:gdLst>
              <a:ahLst/>
              <a:cxnLst>
                <a:cxn ang="T10">
                  <a:pos x="T0" y="T1"/>
                </a:cxn>
                <a:cxn ang="T11">
                  <a:pos x="T2" y="T3"/>
                </a:cxn>
                <a:cxn ang="T12">
                  <a:pos x="T4" y="T5"/>
                </a:cxn>
                <a:cxn ang="T13">
                  <a:pos x="T6" y="T7"/>
                </a:cxn>
                <a:cxn ang="T14">
                  <a:pos x="T8" y="T9"/>
                </a:cxn>
              </a:cxnLst>
              <a:rect l="T15" t="T16" r="T17" b="T18"/>
              <a:pathLst>
                <a:path w="398" h="1006">
                  <a:moveTo>
                    <a:pt x="0" y="0"/>
                  </a:moveTo>
                  <a:lnTo>
                    <a:pt x="0" y="108"/>
                  </a:lnTo>
                  <a:lnTo>
                    <a:pt x="398" y="1006"/>
                  </a:lnTo>
                  <a:lnTo>
                    <a:pt x="398" y="898"/>
                  </a:lnTo>
                  <a:lnTo>
                    <a:pt x="0" y="0"/>
                  </a:lnTo>
                </a:path>
              </a:pathLst>
            </a:custGeom>
            <a:noFill/>
            <a:ln w="0">
              <a:solidFill>
                <a:srgbClr val="000000"/>
              </a:solidFill>
              <a:prstDash val="solid"/>
              <a:round/>
              <a:headEnd/>
              <a:tailEnd/>
            </a:ln>
          </p:spPr>
          <p:txBody>
            <a:bodyPr/>
            <a:lstStyle/>
            <a:p>
              <a:endParaRPr lang="en-US"/>
            </a:p>
          </p:txBody>
        </p:sp>
        <p:sp>
          <p:nvSpPr>
            <p:cNvPr id="711" name="Freeform 709">
              <a:extLst>
                <a:ext uri="{FF2B5EF4-FFF2-40B4-BE49-F238E27FC236}">
                  <a16:creationId xmlns:a16="http://schemas.microsoft.com/office/drawing/2014/main" id="{63F7FDF6-FE6B-4753-B48F-8E0FBD3F1467}"/>
                </a:ext>
              </a:extLst>
            </p:cNvPr>
            <p:cNvSpPr>
              <a:spLocks/>
            </p:cNvSpPr>
            <p:nvPr/>
          </p:nvSpPr>
          <p:spPr bwMode="auto">
            <a:xfrm>
              <a:off x="3099" y="1996"/>
              <a:ext cx="66" cy="201"/>
            </a:xfrm>
            <a:custGeom>
              <a:avLst/>
              <a:gdLst>
                <a:gd name="T0" fmla="*/ 0 w 399"/>
                <a:gd name="T1" fmla="*/ 898 h 1006"/>
                <a:gd name="T2" fmla="*/ 0 w 399"/>
                <a:gd name="T3" fmla="*/ 1006 h 1006"/>
                <a:gd name="T4" fmla="*/ 399 w 399"/>
                <a:gd name="T5" fmla="*/ 0 h 1006"/>
                <a:gd name="T6" fmla="*/ 0 w 399"/>
                <a:gd name="T7" fmla="*/ 898 h 1006"/>
                <a:gd name="T8" fmla="*/ 0 60000 65536"/>
                <a:gd name="T9" fmla="*/ 0 60000 65536"/>
                <a:gd name="T10" fmla="*/ 0 60000 65536"/>
                <a:gd name="T11" fmla="*/ 0 60000 65536"/>
                <a:gd name="T12" fmla="*/ 0 w 399"/>
                <a:gd name="T13" fmla="*/ 0 h 1006"/>
                <a:gd name="T14" fmla="*/ 399 w 399"/>
                <a:gd name="T15" fmla="*/ 1006 h 1006"/>
              </a:gdLst>
              <a:ahLst/>
              <a:cxnLst>
                <a:cxn ang="T8">
                  <a:pos x="T0" y="T1"/>
                </a:cxn>
                <a:cxn ang="T9">
                  <a:pos x="T2" y="T3"/>
                </a:cxn>
                <a:cxn ang="T10">
                  <a:pos x="T4" y="T5"/>
                </a:cxn>
                <a:cxn ang="T11">
                  <a:pos x="T6" y="T7"/>
                </a:cxn>
              </a:cxnLst>
              <a:rect l="T12" t="T13" r="T14" b="T15"/>
              <a:pathLst>
                <a:path w="399" h="1006">
                  <a:moveTo>
                    <a:pt x="0" y="898"/>
                  </a:moveTo>
                  <a:lnTo>
                    <a:pt x="0" y="1006"/>
                  </a:lnTo>
                  <a:lnTo>
                    <a:pt x="399" y="0"/>
                  </a:lnTo>
                  <a:lnTo>
                    <a:pt x="0" y="898"/>
                  </a:lnTo>
                  <a:close/>
                </a:path>
              </a:pathLst>
            </a:custGeom>
            <a:solidFill>
              <a:srgbClr val="000000"/>
            </a:solidFill>
            <a:ln w="9525">
              <a:noFill/>
              <a:round/>
              <a:headEnd/>
              <a:tailEnd/>
            </a:ln>
          </p:spPr>
          <p:txBody>
            <a:bodyPr/>
            <a:lstStyle/>
            <a:p>
              <a:endParaRPr lang="en-US"/>
            </a:p>
          </p:txBody>
        </p:sp>
        <p:sp>
          <p:nvSpPr>
            <p:cNvPr id="712" name="Freeform 710">
              <a:extLst>
                <a:ext uri="{FF2B5EF4-FFF2-40B4-BE49-F238E27FC236}">
                  <a16:creationId xmlns:a16="http://schemas.microsoft.com/office/drawing/2014/main" id="{85DF0BEE-E2D0-48C2-8E70-2B15E3165FF1}"/>
                </a:ext>
              </a:extLst>
            </p:cNvPr>
            <p:cNvSpPr>
              <a:spLocks/>
            </p:cNvSpPr>
            <p:nvPr/>
          </p:nvSpPr>
          <p:spPr bwMode="auto">
            <a:xfrm>
              <a:off x="3099" y="1996"/>
              <a:ext cx="66" cy="201"/>
            </a:xfrm>
            <a:custGeom>
              <a:avLst/>
              <a:gdLst>
                <a:gd name="T0" fmla="*/ 0 w 399"/>
                <a:gd name="T1" fmla="*/ 1006 h 1006"/>
                <a:gd name="T2" fmla="*/ 399 w 399"/>
                <a:gd name="T3" fmla="*/ 0 h 1006"/>
                <a:gd name="T4" fmla="*/ 399 w 399"/>
                <a:gd name="T5" fmla="*/ 108 h 1006"/>
                <a:gd name="T6" fmla="*/ 0 w 399"/>
                <a:gd name="T7" fmla="*/ 1006 h 1006"/>
                <a:gd name="T8" fmla="*/ 0 60000 65536"/>
                <a:gd name="T9" fmla="*/ 0 60000 65536"/>
                <a:gd name="T10" fmla="*/ 0 60000 65536"/>
                <a:gd name="T11" fmla="*/ 0 60000 65536"/>
                <a:gd name="T12" fmla="*/ 0 w 399"/>
                <a:gd name="T13" fmla="*/ 0 h 1006"/>
                <a:gd name="T14" fmla="*/ 399 w 399"/>
                <a:gd name="T15" fmla="*/ 1006 h 1006"/>
              </a:gdLst>
              <a:ahLst/>
              <a:cxnLst>
                <a:cxn ang="T8">
                  <a:pos x="T0" y="T1"/>
                </a:cxn>
                <a:cxn ang="T9">
                  <a:pos x="T2" y="T3"/>
                </a:cxn>
                <a:cxn ang="T10">
                  <a:pos x="T4" y="T5"/>
                </a:cxn>
                <a:cxn ang="T11">
                  <a:pos x="T6" y="T7"/>
                </a:cxn>
              </a:cxnLst>
              <a:rect l="T12" t="T13" r="T14" b="T15"/>
              <a:pathLst>
                <a:path w="399" h="1006">
                  <a:moveTo>
                    <a:pt x="0" y="1006"/>
                  </a:moveTo>
                  <a:lnTo>
                    <a:pt x="399" y="0"/>
                  </a:lnTo>
                  <a:lnTo>
                    <a:pt x="399" y="108"/>
                  </a:lnTo>
                  <a:lnTo>
                    <a:pt x="0" y="1006"/>
                  </a:lnTo>
                  <a:close/>
                </a:path>
              </a:pathLst>
            </a:custGeom>
            <a:solidFill>
              <a:srgbClr val="000000"/>
            </a:solidFill>
            <a:ln w="9525">
              <a:noFill/>
              <a:round/>
              <a:headEnd/>
              <a:tailEnd/>
            </a:ln>
          </p:spPr>
          <p:txBody>
            <a:bodyPr/>
            <a:lstStyle/>
            <a:p>
              <a:endParaRPr lang="en-US"/>
            </a:p>
          </p:txBody>
        </p:sp>
        <p:sp>
          <p:nvSpPr>
            <p:cNvPr id="713" name="Freeform 711">
              <a:extLst>
                <a:ext uri="{FF2B5EF4-FFF2-40B4-BE49-F238E27FC236}">
                  <a16:creationId xmlns:a16="http://schemas.microsoft.com/office/drawing/2014/main" id="{C367FA27-B8A6-4313-B7E2-750D4F7A27D8}"/>
                </a:ext>
              </a:extLst>
            </p:cNvPr>
            <p:cNvSpPr>
              <a:spLocks/>
            </p:cNvSpPr>
            <p:nvPr/>
          </p:nvSpPr>
          <p:spPr bwMode="auto">
            <a:xfrm>
              <a:off x="3099" y="1996"/>
              <a:ext cx="66" cy="201"/>
            </a:xfrm>
            <a:custGeom>
              <a:avLst/>
              <a:gdLst>
                <a:gd name="T0" fmla="*/ 0 w 399"/>
                <a:gd name="T1" fmla="*/ 898 h 1006"/>
                <a:gd name="T2" fmla="*/ 0 w 399"/>
                <a:gd name="T3" fmla="*/ 1006 h 1006"/>
                <a:gd name="T4" fmla="*/ 399 w 399"/>
                <a:gd name="T5" fmla="*/ 108 h 1006"/>
                <a:gd name="T6" fmla="*/ 399 w 399"/>
                <a:gd name="T7" fmla="*/ 0 h 1006"/>
                <a:gd name="T8" fmla="*/ 0 w 399"/>
                <a:gd name="T9" fmla="*/ 898 h 1006"/>
                <a:gd name="T10" fmla="*/ 0 60000 65536"/>
                <a:gd name="T11" fmla="*/ 0 60000 65536"/>
                <a:gd name="T12" fmla="*/ 0 60000 65536"/>
                <a:gd name="T13" fmla="*/ 0 60000 65536"/>
                <a:gd name="T14" fmla="*/ 0 60000 65536"/>
                <a:gd name="T15" fmla="*/ 0 w 399"/>
                <a:gd name="T16" fmla="*/ 0 h 1006"/>
                <a:gd name="T17" fmla="*/ 399 w 399"/>
                <a:gd name="T18" fmla="*/ 1006 h 1006"/>
              </a:gdLst>
              <a:ahLst/>
              <a:cxnLst>
                <a:cxn ang="T10">
                  <a:pos x="T0" y="T1"/>
                </a:cxn>
                <a:cxn ang="T11">
                  <a:pos x="T2" y="T3"/>
                </a:cxn>
                <a:cxn ang="T12">
                  <a:pos x="T4" y="T5"/>
                </a:cxn>
                <a:cxn ang="T13">
                  <a:pos x="T6" y="T7"/>
                </a:cxn>
                <a:cxn ang="T14">
                  <a:pos x="T8" y="T9"/>
                </a:cxn>
              </a:cxnLst>
              <a:rect l="T15" t="T16" r="T17" b="T18"/>
              <a:pathLst>
                <a:path w="399" h="1006">
                  <a:moveTo>
                    <a:pt x="0" y="898"/>
                  </a:moveTo>
                  <a:lnTo>
                    <a:pt x="0" y="1006"/>
                  </a:lnTo>
                  <a:lnTo>
                    <a:pt x="399" y="108"/>
                  </a:lnTo>
                  <a:lnTo>
                    <a:pt x="399" y="0"/>
                  </a:lnTo>
                  <a:lnTo>
                    <a:pt x="0" y="898"/>
                  </a:lnTo>
                </a:path>
              </a:pathLst>
            </a:custGeom>
            <a:noFill/>
            <a:ln w="0">
              <a:solidFill>
                <a:srgbClr val="000000"/>
              </a:solidFill>
              <a:prstDash val="solid"/>
              <a:round/>
              <a:headEnd/>
              <a:tailEnd/>
            </a:ln>
          </p:spPr>
          <p:txBody>
            <a:bodyPr/>
            <a:lstStyle/>
            <a:p>
              <a:endParaRPr lang="en-US"/>
            </a:p>
          </p:txBody>
        </p:sp>
        <p:sp>
          <p:nvSpPr>
            <p:cNvPr id="714" name="Freeform 712">
              <a:extLst>
                <a:ext uri="{FF2B5EF4-FFF2-40B4-BE49-F238E27FC236}">
                  <a16:creationId xmlns:a16="http://schemas.microsoft.com/office/drawing/2014/main" id="{4FD60727-F41E-4537-A624-973A3153316D}"/>
                </a:ext>
              </a:extLst>
            </p:cNvPr>
            <p:cNvSpPr>
              <a:spLocks/>
            </p:cNvSpPr>
            <p:nvPr/>
          </p:nvSpPr>
          <p:spPr bwMode="auto">
            <a:xfrm>
              <a:off x="3165" y="1996"/>
              <a:ext cx="67" cy="180"/>
            </a:xfrm>
            <a:custGeom>
              <a:avLst/>
              <a:gdLst>
                <a:gd name="T0" fmla="*/ 0 w 399"/>
                <a:gd name="T1" fmla="*/ 0 h 898"/>
                <a:gd name="T2" fmla="*/ 0 w 399"/>
                <a:gd name="T3" fmla="*/ 108 h 898"/>
                <a:gd name="T4" fmla="*/ 399 w 399"/>
                <a:gd name="T5" fmla="*/ 898 h 898"/>
                <a:gd name="T6" fmla="*/ 0 w 399"/>
                <a:gd name="T7" fmla="*/ 0 h 898"/>
                <a:gd name="T8" fmla="*/ 0 60000 65536"/>
                <a:gd name="T9" fmla="*/ 0 60000 65536"/>
                <a:gd name="T10" fmla="*/ 0 60000 65536"/>
                <a:gd name="T11" fmla="*/ 0 60000 65536"/>
                <a:gd name="T12" fmla="*/ 0 w 399"/>
                <a:gd name="T13" fmla="*/ 0 h 898"/>
                <a:gd name="T14" fmla="*/ 399 w 399"/>
                <a:gd name="T15" fmla="*/ 898 h 898"/>
              </a:gdLst>
              <a:ahLst/>
              <a:cxnLst>
                <a:cxn ang="T8">
                  <a:pos x="T0" y="T1"/>
                </a:cxn>
                <a:cxn ang="T9">
                  <a:pos x="T2" y="T3"/>
                </a:cxn>
                <a:cxn ang="T10">
                  <a:pos x="T4" y="T5"/>
                </a:cxn>
                <a:cxn ang="T11">
                  <a:pos x="T6" y="T7"/>
                </a:cxn>
              </a:cxnLst>
              <a:rect l="T12" t="T13" r="T14" b="T15"/>
              <a:pathLst>
                <a:path w="399" h="898">
                  <a:moveTo>
                    <a:pt x="0" y="0"/>
                  </a:moveTo>
                  <a:lnTo>
                    <a:pt x="0" y="108"/>
                  </a:lnTo>
                  <a:lnTo>
                    <a:pt x="399" y="898"/>
                  </a:lnTo>
                  <a:lnTo>
                    <a:pt x="0" y="0"/>
                  </a:lnTo>
                  <a:close/>
                </a:path>
              </a:pathLst>
            </a:custGeom>
            <a:solidFill>
              <a:srgbClr val="000000"/>
            </a:solidFill>
            <a:ln w="9525">
              <a:noFill/>
              <a:round/>
              <a:headEnd/>
              <a:tailEnd/>
            </a:ln>
          </p:spPr>
          <p:txBody>
            <a:bodyPr/>
            <a:lstStyle/>
            <a:p>
              <a:endParaRPr lang="en-US"/>
            </a:p>
          </p:txBody>
        </p:sp>
        <p:sp>
          <p:nvSpPr>
            <p:cNvPr id="715" name="Freeform 713">
              <a:extLst>
                <a:ext uri="{FF2B5EF4-FFF2-40B4-BE49-F238E27FC236}">
                  <a16:creationId xmlns:a16="http://schemas.microsoft.com/office/drawing/2014/main" id="{DABB24A8-85FB-49E2-8BFA-2F0142296316}"/>
                </a:ext>
              </a:extLst>
            </p:cNvPr>
            <p:cNvSpPr>
              <a:spLocks/>
            </p:cNvSpPr>
            <p:nvPr/>
          </p:nvSpPr>
          <p:spPr bwMode="auto">
            <a:xfrm>
              <a:off x="3165" y="2018"/>
              <a:ext cx="67" cy="179"/>
            </a:xfrm>
            <a:custGeom>
              <a:avLst/>
              <a:gdLst>
                <a:gd name="T0" fmla="*/ 0 w 399"/>
                <a:gd name="T1" fmla="*/ 0 h 898"/>
                <a:gd name="T2" fmla="*/ 399 w 399"/>
                <a:gd name="T3" fmla="*/ 790 h 898"/>
                <a:gd name="T4" fmla="*/ 399 w 399"/>
                <a:gd name="T5" fmla="*/ 898 h 898"/>
                <a:gd name="T6" fmla="*/ 0 w 399"/>
                <a:gd name="T7" fmla="*/ 0 h 898"/>
                <a:gd name="T8" fmla="*/ 0 60000 65536"/>
                <a:gd name="T9" fmla="*/ 0 60000 65536"/>
                <a:gd name="T10" fmla="*/ 0 60000 65536"/>
                <a:gd name="T11" fmla="*/ 0 60000 65536"/>
                <a:gd name="T12" fmla="*/ 0 w 399"/>
                <a:gd name="T13" fmla="*/ 0 h 898"/>
                <a:gd name="T14" fmla="*/ 399 w 399"/>
                <a:gd name="T15" fmla="*/ 898 h 898"/>
              </a:gdLst>
              <a:ahLst/>
              <a:cxnLst>
                <a:cxn ang="T8">
                  <a:pos x="T0" y="T1"/>
                </a:cxn>
                <a:cxn ang="T9">
                  <a:pos x="T2" y="T3"/>
                </a:cxn>
                <a:cxn ang="T10">
                  <a:pos x="T4" y="T5"/>
                </a:cxn>
                <a:cxn ang="T11">
                  <a:pos x="T6" y="T7"/>
                </a:cxn>
              </a:cxnLst>
              <a:rect l="T12" t="T13" r="T14" b="T15"/>
              <a:pathLst>
                <a:path w="399" h="898">
                  <a:moveTo>
                    <a:pt x="0" y="0"/>
                  </a:moveTo>
                  <a:lnTo>
                    <a:pt x="399" y="790"/>
                  </a:lnTo>
                  <a:lnTo>
                    <a:pt x="399" y="898"/>
                  </a:lnTo>
                  <a:lnTo>
                    <a:pt x="0" y="0"/>
                  </a:lnTo>
                  <a:close/>
                </a:path>
              </a:pathLst>
            </a:custGeom>
            <a:solidFill>
              <a:srgbClr val="000000"/>
            </a:solidFill>
            <a:ln w="9525">
              <a:noFill/>
              <a:round/>
              <a:headEnd/>
              <a:tailEnd/>
            </a:ln>
          </p:spPr>
          <p:txBody>
            <a:bodyPr/>
            <a:lstStyle/>
            <a:p>
              <a:endParaRPr lang="en-US"/>
            </a:p>
          </p:txBody>
        </p:sp>
        <p:sp>
          <p:nvSpPr>
            <p:cNvPr id="716" name="Freeform 714">
              <a:extLst>
                <a:ext uri="{FF2B5EF4-FFF2-40B4-BE49-F238E27FC236}">
                  <a16:creationId xmlns:a16="http://schemas.microsoft.com/office/drawing/2014/main" id="{628C3402-C8B6-4FF3-9BEB-3BA9F9FF8B25}"/>
                </a:ext>
              </a:extLst>
            </p:cNvPr>
            <p:cNvSpPr>
              <a:spLocks/>
            </p:cNvSpPr>
            <p:nvPr/>
          </p:nvSpPr>
          <p:spPr bwMode="auto">
            <a:xfrm>
              <a:off x="3165" y="1996"/>
              <a:ext cx="67" cy="201"/>
            </a:xfrm>
            <a:custGeom>
              <a:avLst/>
              <a:gdLst>
                <a:gd name="T0" fmla="*/ 0 w 399"/>
                <a:gd name="T1" fmla="*/ 0 h 1006"/>
                <a:gd name="T2" fmla="*/ 0 w 399"/>
                <a:gd name="T3" fmla="*/ 108 h 1006"/>
                <a:gd name="T4" fmla="*/ 399 w 399"/>
                <a:gd name="T5" fmla="*/ 1006 h 1006"/>
                <a:gd name="T6" fmla="*/ 399 w 399"/>
                <a:gd name="T7" fmla="*/ 898 h 1006"/>
                <a:gd name="T8" fmla="*/ 0 w 399"/>
                <a:gd name="T9" fmla="*/ 0 h 1006"/>
                <a:gd name="T10" fmla="*/ 0 60000 65536"/>
                <a:gd name="T11" fmla="*/ 0 60000 65536"/>
                <a:gd name="T12" fmla="*/ 0 60000 65536"/>
                <a:gd name="T13" fmla="*/ 0 60000 65536"/>
                <a:gd name="T14" fmla="*/ 0 60000 65536"/>
                <a:gd name="T15" fmla="*/ 0 w 399"/>
                <a:gd name="T16" fmla="*/ 0 h 1006"/>
                <a:gd name="T17" fmla="*/ 399 w 399"/>
                <a:gd name="T18" fmla="*/ 1006 h 1006"/>
              </a:gdLst>
              <a:ahLst/>
              <a:cxnLst>
                <a:cxn ang="T10">
                  <a:pos x="T0" y="T1"/>
                </a:cxn>
                <a:cxn ang="T11">
                  <a:pos x="T2" y="T3"/>
                </a:cxn>
                <a:cxn ang="T12">
                  <a:pos x="T4" y="T5"/>
                </a:cxn>
                <a:cxn ang="T13">
                  <a:pos x="T6" y="T7"/>
                </a:cxn>
                <a:cxn ang="T14">
                  <a:pos x="T8" y="T9"/>
                </a:cxn>
              </a:cxnLst>
              <a:rect l="T15" t="T16" r="T17" b="T18"/>
              <a:pathLst>
                <a:path w="399" h="1006">
                  <a:moveTo>
                    <a:pt x="0" y="0"/>
                  </a:moveTo>
                  <a:lnTo>
                    <a:pt x="0" y="108"/>
                  </a:lnTo>
                  <a:lnTo>
                    <a:pt x="399" y="1006"/>
                  </a:lnTo>
                  <a:lnTo>
                    <a:pt x="399" y="898"/>
                  </a:lnTo>
                  <a:lnTo>
                    <a:pt x="0" y="0"/>
                  </a:lnTo>
                </a:path>
              </a:pathLst>
            </a:custGeom>
            <a:noFill/>
            <a:ln w="0">
              <a:solidFill>
                <a:srgbClr val="000000"/>
              </a:solidFill>
              <a:prstDash val="solid"/>
              <a:round/>
              <a:headEnd/>
              <a:tailEnd/>
            </a:ln>
          </p:spPr>
          <p:txBody>
            <a:bodyPr/>
            <a:lstStyle/>
            <a:p>
              <a:endParaRPr lang="en-US"/>
            </a:p>
          </p:txBody>
        </p:sp>
        <p:sp>
          <p:nvSpPr>
            <p:cNvPr id="717" name="Freeform 715">
              <a:extLst>
                <a:ext uri="{FF2B5EF4-FFF2-40B4-BE49-F238E27FC236}">
                  <a16:creationId xmlns:a16="http://schemas.microsoft.com/office/drawing/2014/main" id="{232C08D9-F1E3-4716-ADC1-92E8A7B672B2}"/>
                </a:ext>
              </a:extLst>
            </p:cNvPr>
            <p:cNvSpPr>
              <a:spLocks/>
            </p:cNvSpPr>
            <p:nvPr/>
          </p:nvSpPr>
          <p:spPr bwMode="auto">
            <a:xfrm>
              <a:off x="3232" y="2092"/>
              <a:ext cx="31" cy="105"/>
            </a:xfrm>
            <a:custGeom>
              <a:avLst/>
              <a:gdLst>
                <a:gd name="T0" fmla="*/ 0 w 186"/>
                <a:gd name="T1" fmla="*/ 418 h 526"/>
                <a:gd name="T2" fmla="*/ 0 w 186"/>
                <a:gd name="T3" fmla="*/ 526 h 526"/>
                <a:gd name="T4" fmla="*/ 186 w 186"/>
                <a:gd name="T5" fmla="*/ 0 h 526"/>
                <a:gd name="T6" fmla="*/ 0 w 186"/>
                <a:gd name="T7" fmla="*/ 418 h 526"/>
                <a:gd name="T8" fmla="*/ 0 60000 65536"/>
                <a:gd name="T9" fmla="*/ 0 60000 65536"/>
                <a:gd name="T10" fmla="*/ 0 60000 65536"/>
                <a:gd name="T11" fmla="*/ 0 60000 65536"/>
                <a:gd name="T12" fmla="*/ 0 w 186"/>
                <a:gd name="T13" fmla="*/ 0 h 526"/>
                <a:gd name="T14" fmla="*/ 186 w 186"/>
                <a:gd name="T15" fmla="*/ 526 h 526"/>
              </a:gdLst>
              <a:ahLst/>
              <a:cxnLst>
                <a:cxn ang="T8">
                  <a:pos x="T0" y="T1"/>
                </a:cxn>
                <a:cxn ang="T9">
                  <a:pos x="T2" y="T3"/>
                </a:cxn>
                <a:cxn ang="T10">
                  <a:pos x="T4" y="T5"/>
                </a:cxn>
                <a:cxn ang="T11">
                  <a:pos x="T6" y="T7"/>
                </a:cxn>
              </a:cxnLst>
              <a:rect l="T12" t="T13" r="T14" b="T15"/>
              <a:pathLst>
                <a:path w="186" h="526">
                  <a:moveTo>
                    <a:pt x="0" y="418"/>
                  </a:moveTo>
                  <a:lnTo>
                    <a:pt x="0" y="526"/>
                  </a:lnTo>
                  <a:lnTo>
                    <a:pt x="186" y="0"/>
                  </a:lnTo>
                  <a:lnTo>
                    <a:pt x="0" y="418"/>
                  </a:lnTo>
                  <a:close/>
                </a:path>
              </a:pathLst>
            </a:custGeom>
            <a:solidFill>
              <a:srgbClr val="000000"/>
            </a:solidFill>
            <a:ln w="9525">
              <a:noFill/>
              <a:round/>
              <a:headEnd/>
              <a:tailEnd/>
            </a:ln>
          </p:spPr>
          <p:txBody>
            <a:bodyPr/>
            <a:lstStyle/>
            <a:p>
              <a:endParaRPr lang="en-US"/>
            </a:p>
          </p:txBody>
        </p:sp>
        <p:sp>
          <p:nvSpPr>
            <p:cNvPr id="718" name="Freeform 716">
              <a:extLst>
                <a:ext uri="{FF2B5EF4-FFF2-40B4-BE49-F238E27FC236}">
                  <a16:creationId xmlns:a16="http://schemas.microsoft.com/office/drawing/2014/main" id="{DC0B5910-6131-4723-9F59-B7858BEBC4D0}"/>
                </a:ext>
              </a:extLst>
            </p:cNvPr>
            <p:cNvSpPr>
              <a:spLocks/>
            </p:cNvSpPr>
            <p:nvPr/>
          </p:nvSpPr>
          <p:spPr bwMode="auto">
            <a:xfrm>
              <a:off x="3232" y="2092"/>
              <a:ext cx="35" cy="105"/>
            </a:xfrm>
            <a:custGeom>
              <a:avLst/>
              <a:gdLst>
                <a:gd name="T0" fmla="*/ 0 w 213"/>
                <a:gd name="T1" fmla="*/ 526 h 526"/>
                <a:gd name="T2" fmla="*/ 186 w 213"/>
                <a:gd name="T3" fmla="*/ 0 h 526"/>
                <a:gd name="T4" fmla="*/ 213 w 213"/>
                <a:gd name="T5" fmla="*/ 48 h 526"/>
                <a:gd name="T6" fmla="*/ 0 w 213"/>
                <a:gd name="T7" fmla="*/ 526 h 526"/>
                <a:gd name="T8" fmla="*/ 0 60000 65536"/>
                <a:gd name="T9" fmla="*/ 0 60000 65536"/>
                <a:gd name="T10" fmla="*/ 0 60000 65536"/>
                <a:gd name="T11" fmla="*/ 0 60000 65536"/>
                <a:gd name="T12" fmla="*/ 0 w 213"/>
                <a:gd name="T13" fmla="*/ 0 h 526"/>
                <a:gd name="T14" fmla="*/ 213 w 213"/>
                <a:gd name="T15" fmla="*/ 526 h 526"/>
              </a:gdLst>
              <a:ahLst/>
              <a:cxnLst>
                <a:cxn ang="T8">
                  <a:pos x="T0" y="T1"/>
                </a:cxn>
                <a:cxn ang="T9">
                  <a:pos x="T2" y="T3"/>
                </a:cxn>
                <a:cxn ang="T10">
                  <a:pos x="T4" y="T5"/>
                </a:cxn>
                <a:cxn ang="T11">
                  <a:pos x="T6" y="T7"/>
                </a:cxn>
              </a:cxnLst>
              <a:rect l="T12" t="T13" r="T14" b="T15"/>
              <a:pathLst>
                <a:path w="213" h="526">
                  <a:moveTo>
                    <a:pt x="0" y="526"/>
                  </a:moveTo>
                  <a:lnTo>
                    <a:pt x="186" y="0"/>
                  </a:lnTo>
                  <a:lnTo>
                    <a:pt x="213" y="48"/>
                  </a:lnTo>
                  <a:lnTo>
                    <a:pt x="0" y="526"/>
                  </a:lnTo>
                  <a:close/>
                </a:path>
              </a:pathLst>
            </a:custGeom>
            <a:solidFill>
              <a:srgbClr val="000000"/>
            </a:solidFill>
            <a:ln w="9525">
              <a:noFill/>
              <a:round/>
              <a:headEnd/>
              <a:tailEnd/>
            </a:ln>
          </p:spPr>
          <p:txBody>
            <a:bodyPr/>
            <a:lstStyle/>
            <a:p>
              <a:endParaRPr lang="en-US"/>
            </a:p>
          </p:txBody>
        </p:sp>
        <p:sp>
          <p:nvSpPr>
            <p:cNvPr id="719" name="Freeform 717">
              <a:extLst>
                <a:ext uri="{FF2B5EF4-FFF2-40B4-BE49-F238E27FC236}">
                  <a16:creationId xmlns:a16="http://schemas.microsoft.com/office/drawing/2014/main" id="{9FC50851-5D34-42A1-9864-A3B915FC7C90}"/>
                </a:ext>
              </a:extLst>
            </p:cNvPr>
            <p:cNvSpPr>
              <a:spLocks/>
            </p:cNvSpPr>
            <p:nvPr/>
          </p:nvSpPr>
          <p:spPr bwMode="auto">
            <a:xfrm>
              <a:off x="3232" y="2092"/>
              <a:ext cx="35" cy="105"/>
            </a:xfrm>
            <a:custGeom>
              <a:avLst/>
              <a:gdLst>
                <a:gd name="T0" fmla="*/ 0 w 213"/>
                <a:gd name="T1" fmla="*/ 418 h 526"/>
                <a:gd name="T2" fmla="*/ 0 w 213"/>
                <a:gd name="T3" fmla="*/ 526 h 526"/>
                <a:gd name="T4" fmla="*/ 213 w 213"/>
                <a:gd name="T5" fmla="*/ 48 h 526"/>
                <a:gd name="T6" fmla="*/ 186 w 213"/>
                <a:gd name="T7" fmla="*/ 0 h 526"/>
                <a:gd name="T8" fmla="*/ 0 w 213"/>
                <a:gd name="T9" fmla="*/ 418 h 526"/>
                <a:gd name="T10" fmla="*/ 0 60000 65536"/>
                <a:gd name="T11" fmla="*/ 0 60000 65536"/>
                <a:gd name="T12" fmla="*/ 0 60000 65536"/>
                <a:gd name="T13" fmla="*/ 0 60000 65536"/>
                <a:gd name="T14" fmla="*/ 0 60000 65536"/>
                <a:gd name="T15" fmla="*/ 0 w 213"/>
                <a:gd name="T16" fmla="*/ 0 h 526"/>
                <a:gd name="T17" fmla="*/ 213 w 213"/>
                <a:gd name="T18" fmla="*/ 526 h 526"/>
              </a:gdLst>
              <a:ahLst/>
              <a:cxnLst>
                <a:cxn ang="T10">
                  <a:pos x="T0" y="T1"/>
                </a:cxn>
                <a:cxn ang="T11">
                  <a:pos x="T2" y="T3"/>
                </a:cxn>
                <a:cxn ang="T12">
                  <a:pos x="T4" y="T5"/>
                </a:cxn>
                <a:cxn ang="T13">
                  <a:pos x="T6" y="T7"/>
                </a:cxn>
                <a:cxn ang="T14">
                  <a:pos x="T8" y="T9"/>
                </a:cxn>
              </a:cxnLst>
              <a:rect l="T15" t="T16" r="T17" b="T18"/>
              <a:pathLst>
                <a:path w="213" h="526">
                  <a:moveTo>
                    <a:pt x="0" y="418"/>
                  </a:moveTo>
                  <a:lnTo>
                    <a:pt x="0" y="526"/>
                  </a:lnTo>
                  <a:lnTo>
                    <a:pt x="213" y="48"/>
                  </a:lnTo>
                  <a:lnTo>
                    <a:pt x="186" y="0"/>
                  </a:lnTo>
                  <a:lnTo>
                    <a:pt x="0" y="418"/>
                  </a:lnTo>
                </a:path>
              </a:pathLst>
            </a:custGeom>
            <a:noFill/>
            <a:ln w="0">
              <a:solidFill>
                <a:srgbClr val="000000"/>
              </a:solidFill>
              <a:prstDash val="solid"/>
              <a:round/>
              <a:headEnd/>
              <a:tailEnd/>
            </a:ln>
          </p:spPr>
          <p:txBody>
            <a:bodyPr/>
            <a:lstStyle/>
            <a:p>
              <a:endParaRPr lang="en-US"/>
            </a:p>
          </p:txBody>
        </p:sp>
        <p:sp>
          <p:nvSpPr>
            <p:cNvPr id="720" name="Freeform 718">
              <a:extLst>
                <a:ext uri="{FF2B5EF4-FFF2-40B4-BE49-F238E27FC236}">
                  <a16:creationId xmlns:a16="http://schemas.microsoft.com/office/drawing/2014/main" id="{2A7C1D78-39F9-45DD-A1A4-F6F4990A99A3}"/>
                </a:ext>
              </a:extLst>
            </p:cNvPr>
            <p:cNvSpPr>
              <a:spLocks/>
            </p:cNvSpPr>
            <p:nvPr/>
          </p:nvSpPr>
          <p:spPr bwMode="auto">
            <a:xfrm>
              <a:off x="3263" y="2092"/>
              <a:ext cx="785" cy="10"/>
            </a:xfrm>
            <a:custGeom>
              <a:avLst/>
              <a:gdLst>
                <a:gd name="T0" fmla="*/ 0 w 4715"/>
                <a:gd name="T1" fmla="*/ 0 h 48"/>
                <a:gd name="T2" fmla="*/ 27 w 4715"/>
                <a:gd name="T3" fmla="*/ 48 h 48"/>
                <a:gd name="T4" fmla="*/ 4715 w 4715"/>
                <a:gd name="T5" fmla="*/ 0 h 48"/>
                <a:gd name="T6" fmla="*/ 0 w 4715"/>
                <a:gd name="T7" fmla="*/ 0 h 48"/>
                <a:gd name="T8" fmla="*/ 0 60000 65536"/>
                <a:gd name="T9" fmla="*/ 0 60000 65536"/>
                <a:gd name="T10" fmla="*/ 0 60000 65536"/>
                <a:gd name="T11" fmla="*/ 0 60000 65536"/>
                <a:gd name="T12" fmla="*/ 0 w 4715"/>
                <a:gd name="T13" fmla="*/ 0 h 48"/>
                <a:gd name="T14" fmla="*/ 4715 w 4715"/>
                <a:gd name="T15" fmla="*/ 48 h 48"/>
              </a:gdLst>
              <a:ahLst/>
              <a:cxnLst>
                <a:cxn ang="T8">
                  <a:pos x="T0" y="T1"/>
                </a:cxn>
                <a:cxn ang="T9">
                  <a:pos x="T2" y="T3"/>
                </a:cxn>
                <a:cxn ang="T10">
                  <a:pos x="T4" y="T5"/>
                </a:cxn>
                <a:cxn ang="T11">
                  <a:pos x="T6" y="T7"/>
                </a:cxn>
              </a:cxnLst>
              <a:rect l="T12" t="T13" r="T14" b="T15"/>
              <a:pathLst>
                <a:path w="4715" h="48">
                  <a:moveTo>
                    <a:pt x="0" y="0"/>
                  </a:moveTo>
                  <a:lnTo>
                    <a:pt x="27" y="48"/>
                  </a:lnTo>
                  <a:lnTo>
                    <a:pt x="4715" y="0"/>
                  </a:lnTo>
                  <a:lnTo>
                    <a:pt x="0" y="0"/>
                  </a:lnTo>
                  <a:close/>
                </a:path>
              </a:pathLst>
            </a:custGeom>
            <a:solidFill>
              <a:srgbClr val="000000"/>
            </a:solidFill>
            <a:ln w="9525">
              <a:noFill/>
              <a:round/>
              <a:headEnd/>
              <a:tailEnd/>
            </a:ln>
          </p:spPr>
          <p:txBody>
            <a:bodyPr/>
            <a:lstStyle/>
            <a:p>
              <a:endParaRPr lang="en-US"/>
            </a:p>
          </p:txBody>
        </p:sp>
        <p:sp>
          <p:nvSpPr>
            <p:cNvPr id="721" name="Freeform 719">
              <a:extLst>
                <a:ext uri="{FF2B5EF4-FFF2-40B4-BE49-F238E27FC236}">
                  <a16:creationId xmlns:a16="http://schemas.microsoft.com/office/drawing/2014/main" id="{9957D60E-D87E-46E9-BA3D-7EF7693A9B9C}"/>
                </a:ext>
              </a:extLst>
            </p:cNvPr>
            <p:cNvSpPr>
              <a:spLocks/>
            </p:cNvSpPr>
            <p:nvPr/>
          </p:nvSpPr>
          <p:spPr bwMode="auto">
            <a:xfrm>
              <a:off x="3267" y="2092"/>
              <a:ext cx="781" cy="10"/>
            </a:xfrm>
            <a:custGeom>
              <a:avLst/>
              <a:gdLst>
                <a:gd name="T0" fmla="*/ 0 w 4688"/>
                <a:gd name="T1" fmla="*/ 48 h 48"/>
                <a:gd name="T2" fmla="*/ 4688 w 4688"/>
                <a:gd name="T3" fmla="*/ 0 h 48"/>
                <a:gd name="T4" fmla="*/ 4688 w 4688"/>
                <a:gd name="T5" fmla="*/ 48 h 48"/>
                <a:gd name="T6" fmla="*/ 0 w 4688"/>
                <a:gd name="T7" fmla="*/ 48 h 48"/>
                <a:gd name="T8" fmla="*/ 0 60000 65536"/>
                <a:gd name="T9" fmla="*/ 0 60000 65536"/>
                <a:gd name="T10" fmla="*/ 0 60000 65536"/>
                <a:gd name="T11" fmla="*/ 0 60000 65536"/>
                <a:gd name="T12" fmla="*/ 0 w 4688"/>
                <a:gd name="T13" fmla="*/ 0 h 48"/>
                <a:gd name="T14" fmla="*/ 4688 w 4688"/>
                <a:gd name="T15" fmla="*/ 48 h 48"/>
              </a:gdLst>
              <a:ahLst/>
              <a:cxnLst>
                <a:cxn ang="T8">
                  <a:pos x="T0" y="T1"/>
                </a:cxn>
                <a:cxn ang="T9">
                  <a:pos x="T2" y="T3"/>
                </a:cxn>
                <a:cxn ang="T10">
                  <a:pos x="T4" y="T5"/>
                </a:cxn>
                <a:cxn ang="T11">
                  <a:pos x="T6" y="T7"/>
                </a:cxn>
              </a:cxnLst>
              <a:rect l="T12" t="T13" r="T14" b="T15"/>
              <a:pathLst>
                <a:path w="4688" h="48">
                  <a:moveTo>
                    <a:pt x="0" y="48"/>
                  </a:moveTo>
                  <a:lnTo>
                    <a:pt x="4688" y="0"/>
                  </a:lnTo>
                  <a:lnTo>
                    <a:pt x="4688" y="48"/>
                  </a:lnTo>
                  <a:lnTo>
                    <a:pt x="0" y="48"/>
                  </a:lnTo>
                  <a:close/>
                </a:path>
              </a:pathLst>
            </a:custGeom>
            <a:solidFill>
              <a:srgbClr val="000000"/>
            </a:solidFill>
            <a:ln w="9525">
              <a:noFill/>
              <a:round/>
              <a:headEnd/>
              <a:tailEnd/>
            </a:ln>
          </p:spPr>
          <p:txBody>
            <a:bodyPr/>
            <a:lstStyle/>
            <a:p>
              <a:endParaRPr lang="en-US"/>
            </a:p>
          </p:txBody>
        </p:sp>
        <p:sp>
          <p:nvSpPr>
            <p:cNvPr id="722" name="Freeform 720">
              <a:extLst>
                <a:ext uri="{FF2B5EF4-FFF2-40B4-BE49-F238E27FC236}">
                  <a16:creationId xmlns:a16="http://schemas.microsoft.com/office/drawing/2014/main" id="{FE721B70-AED2-412E-8546-FB3A30901F42}"/>
                </a:ext>
              </a:extLst>
            </p:cNvPr>
            <p:cNvSpPr>
              <a:spLocks/>
            </p:cNvSpPr>
            <p:nvPr/>
          </p:nvSpPr>
          <p:spPr bwMode="auto">
            <a:xfrm>
              <a:off x="3263" y="2092"/>
              <a:ext cx="785" cy="10"/>
            </a:xfrm>
            <a:custGeom>
              <a:avLst/>
              <a:gdLst>
                <a:gd name="T0" fmla="*/ 0 w 4715"/>
                <a:gd name="T1" fmla="*/ 0 h 48"/>
                <a:gd name="T2" fmla="*/ 27 w 4715"/>
                <a:gd name="T3" fmla="*/ 48 h 48"/>
                <a:gd name="T4" fmla="*/ 4715 w 4715"/>
                <a:gd name="T5" fmla="*/ 48 h 48"/>
                <a:gd name="T6" fmla="*/ 4715 w 4715"/>
                <a:gd name="T7" fmla="*/ 0 h 48"/>
                <a:gd name="T8" fmla="*/ 0 w 4715"/>
                <a:gd name="T9" fmla="*/ 0 h 48"/>
                <a:gd name="T10" fmla="*/ 0 60000 65536"/>
                <a:gd name="T11" fmla="*/ 0 60000 65536"/>
                <a:gd name="T12" fmla="*/ 0 60000 65536"/>
                <a:gd name="T13" fmla="*/ 0 60000 65536"/>
                <a:gd name="T14" fmla="*/ 0 60000 65536"/>
                <a:gd name="T15" fmla="*/ 0 w 4715"/>
                <a:gd name="T16" fmla="*/ 0 h 48"/>
                <a:gd name="T17" fmla="*/ 4715 w 4715"/>
                <a:gd name="T18" fmla="*/ 48 h 48"/>
              </a:gdLst>
              <a:ahLst/>
              <a:cxnLst>
                <a:cxn ang="T10">
                  <a:pos x="T0" y="T1"/>
                </a:cxn>
                <a:cxn ang="T11">
                  <a:pos x="T2" y="T3"/>
                </a:cxn>
                <a:cxn ang="T12">
                  <a:pos x="T4" y="T5"/>
                </a:cxn>
                <a:cxn ang="T13">
                  <a:pos x="T6" y="T7"/>
                </a:cxn>
                <a:cxn ang="T14">
                  <a:pos x="T8" y="T9"/>
                </a:cxn>
              </a:cxnLst>
              <a:rect l="T15" t="T16" r="T17" b="T18"/>
              <a:pathLst>
                <a:path w="4715" h="48">
                  <a:moveTo>
                    <a:pt x="0" y="0"/>
                  </a:moveTo>
                  <a:lnTo>
                    <a:pt x="27" y="48"/>
                  </a:lnTo>
                  <a:lnTo>
                    <a:pt x="4715" y="48"/>
                  </a:lnTo>
                  <a:lnTo>
                    <a:pt x="4715" y="0"/>
                  </a:lnTo>
                  <a:lnTo>
                    <a:pt x="0" y="0"/>
                  </a:lnTo>
                </a:path>
              </a:pathLst>
            </a:custGeom>
            <a:noFill/>
            <a:ln w="0">
              <a:solidFill>
                <a:srgbClr val="000000"/>
              </a:solidFill>
              <a:prstDash val="solid"/>
              <a:round/>
              <a:headEnd/>
              <a:tailEnd/>
            </a:ln>
          </p:spPr>
          <p:txBody>
            <a:bodyPr/>
            <a:lstStyle/>
            <a:p>
              <a:endParaRPr lang="en-US"/>
            </a:p>
          </p:txBody>
        </p:sp>
        <p:sp>
          <p:nvSpPr>
            <p:cNvPr id="723" name="Freeform 721">
              <a:extLst>
                <a:ext uri="{FF2B5EF4-FFF2-40B4-BE49-F238E27FC236}">
                  <a16:creationId xmlns:a16="http://schemas.microsoft.com/office/drawing/2014/main" id="{BDAB654E-D732-47E0-A87E-E432114DB785}"/>
                </a:ext>
              </a:extLst>
            </p:cNvPr>
            <p:cNvSpPr>
              <a:spLocks/>
            </p:cNvSpPr>
            <p:nvPr/>
          </p:nvSpPr>
          <p:spPr bwMode="auto">
            <a:xfrm>
              <a:off x="3107" y="1845"/>
              <a:ext cx="104" cy="143"/>
            </a:xfrm>
            <a:custGeom>
              <a:avLst/>
              <a:gdLst>
                <a:gd name="T0" fmla="*/ 0 w 628"/>
                <a:gd name="T1" fmla="*/ 514 h 715"/>
                <a:gd name="T2" fmla="*/ 182 w 628"/>
                <a:gd name="T3" fmla="*/ 715 h 715"/>
                <a:gd name="T4" fmla="*/ 628 w 628"/>
                <a:gd name="T5" fmla="*/ 0 h 715"/>
                <a:gd name="T6" fmla="*/ 0 w 628"/>
                <a:gd name="T7" fmla="*/ 514 h 715"/>
                <a:gd name="T8" fmla="*/ 0 60000 65536"/>
                <a:gd name="T9" fmla="*/ 0 60000 65536"/>
                <a:gd name="T10" fmla="*/ 0 60000 65536"/>
                <a:gd name="T11" fmla="*/ 0 60000 65536"/>
                <a:gd name="T12" fmla="*/ 0 w 628"/>
                <a:gd name="T13" fmla="*/ 0 h 715"/>
                <a:gd name="T14" fmla="*/ 628 w 628"/>
                <a:gd name="T15" fmla="*/ 715 h 715"/>
              </a:gdLst>
              <a:ahLst/>
              <a:cxnLst>
                <a:cxn ang="T8">
                  <a:pos x="T0" y="T1"/>
                </a:cxn>
                <a:cxn ang="T9">
                  <a:pos x="T2" y="T3"/>
                </a:cxn>
                <a:cxn ang="T10">
                  <a:pos x="T4" y="T5"/>
                </a:cxn>
                <a:cxn ang="T11">
                  <a:pos x="T6" y="T7"/>
                </a:cxn>
              </a:cxnLst>
              <a:rect l="T12" t="T13" r="T14" b="T15"/>
              <a:pathLst>
                <a:path w="628" h="715">
                  <a:moveTo>
                    <a:pt x="0" y="514"/>
                  </a:moveTo>
                  <a:lnTo>
                    <a:pt x="182" y="715"/>
                  </a:lnTo>
                  <a:lnTo>
                    <a:pt x="628" y="0"/>
                  </a:lnTo>
                  <a:lnTo>
                    <a:pt x="0" y="514"/>
                  </a:lnTo>
                  <a:close/>
                </a:path>
              </a:pathLst>
            </a:custGeom>
            <a:solidFill>
              <a:srgbClr val="000000"/>
            </a:solidFill>
            <a:ln w="9525">
              <a:noFill/>
              <a:round/>
              <a:headEnd/>
              <a:tailEnd/>
            </a:ln>
          </p:spPr>
          <p:txBody>
            <a:bodyPr/>
            <a:lstStyle/>
            <a:p>
              <a:endParaRPr lang="en-US"/>
            </a:p>
          </p:txBody>
        </p:sp>
        <p:sp>
          <p:nvSpPr>
            <p:cNvPr id="724" name="Freeform 722">
              <a:extLst>
                <a:ext uri="{FF2B5EF4-FFF2-40B4-BE49-F238E27FC236}">
                  <a16:creationId xmlns:a16="http://schemas.microsoft.com/office/drawing/2014/main" id="{CD7DB623-B3D6-4FDE-B7F3-69F68A2A999D}"/>
                </a:ext>
              </a:extLst>
            </p:cNvPr>
            <p:cNvSpPr>
              <a:spLocks/>
            </p:cNvSpPr>
            <p:nvPr/>
          </p:nvSpPr>
          <p:spPr bwMode="auto">
            <a:xfrm>
              <a:off x="3107" y="1845"/>
              <a:ext cx="104" cy="143"/>
            </a:xfrm>
            <a:custGeom>
              <a:avLst/>
              <a:gdLst>
                <a:gd name="T0" fmla="*/ 0 w 628"/>
                <a:gd name="T1" fmla="*/ 514 h 715"/>
                <a:gd name="T2" fmla="*/ 182 w 628"/>
                <a:gd name="T3" fmla="*/ 715 h 715"/>
                <a:gd name="T4" fmla="*/ 628 w 628"/>
                <a:gd name="T5" fmla="*/ 0 h 715"/>
                <a:gd name="T6" fmla="*/ 0 w 628"/>
                <a:gd name="T7" fmla="*/ 514 h 715"/>
                <a:gd name="T8" fmla="*/ 0 60000 65536"/>
                <a:gd name="T9" fmla="*/ 0 60000 65536"/>
                <a:gd name="T10" fmla="*/ 0 60000 65536"/>
                <a:gd name="T11" fmla="*/ 0 60000 65536"/>
                <a:gd name="T12" fmla="*/ 0 w 628"/>
                <a:gd name="T13" fmla="*/ 0 h 715"/>
                <a:gd name="T14" fmla="*/ 628 w 628"/>
                <a:gd name="T15" fmla="*/ 715 h 715"/>
              </a:gdLst>
              <a:ahLst/>
              <a:cxnLst>
                <a:cxn ang="T8">
                  <a:pos x="T0" y="T1"/>
                </a:cxn>
                <a:cxn ang="T9">
                  <a:pos x="T2" y="T3"/>
                </a:cxn>
                <a:cxn ang="T10">
                  <a:pos x="T4" y="T5"/>
                </a:cxn>
                <a:cxn ang="T11">
                  <a:pos x="T6" y="T7"/>
                </a:cxn>
              </a:cxnLst>
              <a:rect l="T12" t="T13" r="T14" b="T15"/>
              <a:pathLst>
                <a:path w="628" h="715">
                  <a:moveTo>
                    <a:pt x="0" y="514"/>
                  </a:moveTo>
                  <a:lnTo>
                    <a:pt x="182" y="715"/>
                  </a:lnTo>
                  <a:lnTo>
                    <a:pt x="628" y="0"/>
                  </a:lnTo>
                  <a:lnTo>
                    <a:pt x="0" y="514"/>
                  </a:lnTo>
                </a:path>
              </a:pathLst>
            </a:custGeom>
            <a:noFill/>
            <a:ln w="0">
              <a:solidFill>
                <a:srgbClr val="000000"/>
              </a:solidFill>
              <a:prstDash val="solid"/>
              <a:round/>
              <a:headEnd/>
              <a:tailEnd/>
            </a:ln>
          </p:spPr>
          <p:txBody>
            <a:bodyPr/>
            <a:lstStyle/>
            <a:p>
              <a:endParaRPr lang="en-US"/>
            </a:p>
          </p:txBody>
        </p:sp>
        <p:sp>
          <p:nvSpPr>
            <p:cNvPr id="725" name="Freeform 723">
              <a:extLst>
                <a:ext uri="{FF2B5EF4-FFF2-40B4-BE49-F238E27FC236}">
                  <a16:creationId xmlns:a16="http://schemas.microsoft.com/office/drawing/2014/main" id="{FC4FD05B-CA65-41E6-B132-9E203095F813}"/>
                </a:ext>
              </a:extLst>
            </p:cNvPr>
            <p:cNvSpPr>
              <a:spLocks/>
            </p:cNvSpPr>
            <p:nvPr/>
          </p:nvSpPr>
          <p:spPr bwMode="auto">
            <a:xfrm>
              <a:off x="2892" y="1965"/>
              <a:ext cx="228" cy="308"/>
            </a:xfrm>
            <a:custGeom>
              <a:avLst/>
              <a:gdLst>
                <a:gd name="T0" fmla="*/ 0 w 1363"/>
                <a:gd name="T1" fmla="*/ 1505 h 1540"/>
                <a:gd name="T2" fmla="*/ 30 w 1363"/>
                <a:gd name="T3" fmla="*/ 1540 h 1540"/>
                <a:gd name="T4" fmla="*/ 1363 w 1363"/>
                <a:gd name="T5" fmla="*/ 0 h 1540"/>
                <a:gd name="T6" fmla="*/ 0 w 1363"/>
                <a:gd name="T7" fmla="*/ 1505 h 1540"/>
                <a:gd name="T8" fmla="*/ 0 60000 65536"/>
                <a:gd name="T9" fmla="*/ 0 60000 65536"/>
                <a:gd name="T10" fmla="*/ 0 60000 65536"/>
                <a:gd name="T11" fmla="*/ 0 60000 65536"/>
                <a:gd name="T12" fmla="*/ 0 w 1363"/>
                <a:gd name="T13" fmla="*/ 0 h 1540"/>
                <a:gd name="T14" fmla="*/ 1363 w 1363"/>
                <a:gd name="T15" fmla="*/ 1540 h 1540"/>
              </a:gdLst>
              <a:ahLst/>
              <a:cxnLst>
                <a:cxn ang="T8">
                  <a:pos x="T0" y="T1"/>
                </a:cxn>
                <a:cxn ang="T9">
                  <a:pos x="T2" y="T3"/>
                </a:cxn>
                <a:cxn ang="T10">
                  <a:pos x="T4" y="T5"/>
                </a:cxn>
                <a:cxn ang="T11">
                  <a:pos x="T6" y="T7"/>
                </a:cxn>
              </a:cxnLst>
              <a:rect l="T12" t="T13" r="T14" b="T15"/>
              <a:pathLst>
                <a:path w="1363" h="1540">
                  <a:moveTo>
                    <a:pt x="0" y="1505"/>
                  </a:moveTo>
                  <a:lnTo>
                    <a:pt x="30" y="1540"/>
                  </a:lnTo>
                  <a:lnTo>
                    <a:pt x="1363" y="0"/>
                  </a:lnTo>
                  <a:lnTo>
                    <a:pt x="0" y="1505"/>
                  </a:lnTo>
                  <a:close/>
                </a:path>
              </a:pathLst>
            </a:custGeom>
            <a:solidFill>
              <a:srgbClr val="000000"/>
            </a:solidFill>
            <a:ln w="9525">
              <a:noFill/>
              <a:round/>
              <a:headEnd/>
              <a:tailEnd/>
            </a:ln>
          </p:spPr>
          <p:txBody>
            <a:bodyPr/>
            <a:lstStyle/>
            <a:p>
              <a:endParaRPr lang="en-US"/>
            </a:p>
          </p:txBody>
        </p:sp>
        <p:sp>
          <p:nvSpPr>
            <p:cNvPr id="726" name="Freeform 724">
              <a:extLst>
                <a:ext uri="{FF2B5EF4-FFF2-40B4-BE49-F238E27FC236}">
                  <a16:creationId xmlns:a16="http://schemas.microsoft.com/office/drawing/2014/main" id="{F6DE8C4F-2DE2-451F-A621-AF1C5E92708F}"/>
                </a:ext>
              </a:extLst>
            </p:cNvPr>
            <p:cNvSpPr>
              <a:spLocks/>
            </p:cNvSpPr>
            <p:nvPr/>
          </p:nvSpPr>
          <p:spPr bwMode="auto">
            <a:xfrm>
              <a:off x="2897" y="1965"/>
              <a:ext cx="228" cy="308"/>
            </a:xfrm>
            <a:custGeom>
              <a:avLst/>
              <a:gdLst>
                <a:gd name="T0" fmla="*/ 0 w 1363"/>
                <a:gd name="T1" fmla="*/ 1540 h 1540"/>
                <a:gd name="T2" fmla="*/ 1333 w 1363"/>
                <a:gd name="T3" fmla="*/ 0 h 1540"/>
                <a:gd name="T4" fmla="*/ 1363 w 1363"/>
                <a:gd name="T5" fmla="*/ 33 h 1540"/>
                <a:gd name="T6" fmla="*/ 0 w 1363"/>
                <a:gd name="T7" fmla="*/ 1540 h 1540"/>
                <a:gd name="T8" fmla="*/ 0 60000 65536"/>
                <a:gd name="T9" fmla="*/ 0 60000 65536"/>
                <a:gd name="T10" fmla="*/ 0 60000 65536"/>
                <a:gd name="T11" fmla="*/ 0 60000 65536"/>
                <a:gd name="T12" fmla="*/ 0 w 1363"/>
                <a:gd name="T13" fmla="*/ 0 h 1540"/>
                <a:gd name="T14" fmla="*/ 1363 w 1363"/>
                <a:gd name="T15" fmla="*/ 1540 h 1540"/>
              </a:gdLst>
              <a:ahLst/>
              <a:cxnLst>
                <a:cxn ang="T8">
                  <a:pos x="T0" y="T1"/>
                </a:cxn>
                <a:cxn ang="T9">
                  <a:pos x="T2" y="T3"/>
                </a:cxn>
                <a:cxn ang="T10">
                  <a:pos x="T4" y="T5"/>
                </a:cxn>
                <a:cxn ang="T11">
                  <a:pos x="T6" y="T7"/>
                </a:cxn>
              </a:cxnLst>
              <a:rect l="T12" t="T13" r="T14" b="T15"/>
              <a:pathLst>
                <a:path w="1363" h="1540">
                  <a:moveTo>
                    <a:pt x="0" y="1540"/>
                  </a:moveTo>
                  <a:lnTo>
                    <a:pt x="1333" y="0"/>
                  </a:lnTo>
                  <a:lnTo>
                    <a:pt x="1363" y="33"/>
                  </a:lnTo>
                  <a:lnTo>
                    <a:pt x="0" y="1540"/>
                  </a:lnTo>
                  <a:close/>
                </a:path>
              </a:pathLst>
            </a:custGeom>
            <a:solidFill>
              <a:srgbClr val="000000"/>
            </a:solidFill>
            <a:ln w="9525">
              <a:noFill/>
              <a:round/>
              <a:headEnd/>
              <a:tailEnd/>
            </a:ln>
          </p:spPr>
          <p:txBody>
            <a:bodyPr/>
            <a:lstStyle/>
            <a:p>
              <a:endParaRPr lang="en-US"/>
            </a:p>
          </p:txBody>
        </p:sp>
        <p:sp>
          <p:nvSpPr>
            <p:cNvPr id="727" name="Rectangle 725">
              <a:extLst>
                <a:ext uri="{FF2B5EF4-FFF2-40B4-BE49-F238E27FC236}">
                  <a16:creationId xmlns:a16="http://schemas.microsoft.com/office/drawing/2014/main" id="{E9F39DE1-6591-4758-9938-B6FEB1C241EC}"/>
                </a:ext>
              </a:extLst>
            </p:cNvPr>
            <p:cNvSpPr>
              <a:spLocks noChangeArrowheads="1"/>
            </p:cNvSpPr>
            <p:nvPr/>
          </p:nvSpPr>
          <p:spPr bwMode="auto">
            <a:xfrm>
              <a:off x="2828" y="1622"/>
              <a:ext cx="589" cy="163"/>
            </a:xfrm>
            <a:prstGeom prst="rect">
              <a:avLst/>
            </a:prstGeom>
            <a:noFill/>
            <a:ln w="9525">
              <a:noFill/>
              <a:miter lim="800000"/>
              <a:headEnd/>
              <a:tailEnd/>
            </a:ln>
          </p:spPr>
          <p:txBody>
            <a:bodyPr wrap="none" lIns="0" tIns="0" rIns="0" bIns="0">
              <a:spAutoFit/>
            </a:bodyPr>
            <a:lstStyle/>
            <a:p>
              <a:r>
                <a:rPr lang="en-US" sz="1700">
                  <a:solidFill>
                    <a:srgbClr val="000000"/>
                  </a:solidFill>
                  <a:latin typeface="Arial Black" pitchFamily="34" charset="0"/>
                </a:rPr>
                <a:t>OFFSET</a:t>
              </a:r>
              <a:endParaRPr lang="en-US"/>
            </a:p>
          </p:txBody>
        </p:sp>
        <p:sp>
          <p:nvSpPr>
            <p:cNvPr id="728" name="Rectangle 726">
              <a:extLst>
                <a:ext uri="{FF2B5EF4-FFF2-40B4-BE49-F238E27FC236}">
                  <a16:creationId xmlns:a16="http://schemas.microsoft.com/office/drawing/2014/main" id="{7D77705D-0EB7-4278-B2C3-6C8C00791B5B}"/>
                </a:ext>
              </a:extLst>
            </p:cNvPr>
            <p:cNvSpPr>
              <a:spLocks noChangeArrowheads="1"/>
            </p:cNvSpPr>
            <p:nvPr/>
          </p:nvSpPr>
          <p:spPr bwMode="auto">
            <a:xfrm>
              <a:off x="4034" y="1622"/>
              <a:ext cx="385" cy="163"/>
            </a:xfrm>
            <a:prstGeom prst="rect">
              <a:avLst/>
            </a:prstGeom>
            <a:noFill/>
            <a:ln w="9525">
              <a:noFill/>
              <a:miter lim="800000"/>
              <a:headEnd/>
              <a:tailEnd/>
            </a:ln>
          </p:spPr>
          <p:txBody>
            <a:bodyPr wrap="none" lIns="0" tIns="0" rIns="0" bIns="0">
              <a:spAutoFit/>
            </a:bodyPr>
            <a:lstStyle/>
            <a:p>
              <a:r>
                <a:rPr lang="en-US" sz="1700">
                  <a:solidFill>
                    <a:srgbClr val="000000"/>
                  </a:solidFill>
                  <a:latin typeface="Arial Black" pitchFamily="34" charset="0"/>
                </a:rPr>
                <a:t>GAIN</a:t>
              </a:r>
              <a:endParaRPr lang="en-US"/>
            </a:p>
          </p:txBody>
        </p:sp>
        <p:sp>
          <p:nvSpPr>
            <p:cNvPr id="729" name="Rectangle 727">
              <a:extLst>
                <a:ext uri="{FF2B5EF4-FFF2-40B4-BE49-F238E27FC236}">
                  <a16:creationId xmlns:a16="http://schemas.microsoft.com/office/drawing/2014/main" id="{C71BFB67-AF46-475D-A345-6DBA7886D9BE}"/>
                </a:ext>
              </a:extLst>
            </p:cNvPr>
            <p:cNvSpPr>
              <a:spLocks noChangeArrowheads="1"/>
            </p:cNvSpPr>
            <p:nvPr/>
          </p:nvSpPr>
          <p:spPr bwMode="auto">
            <a:xfrm>
              <a:off x="2242" y="3869"/>
              <a:ext cx="771" cy="163"/>
            </a:xfrm>
            <a:prstGeom prst="rect">
              <a:avLst/>
            </a:prstGeom>
            <a:noFill/>
            <a:ln w="9525">
              <a:noFill/>
              <a:miter lim="800000"/>
              <a:headEnd/>
              <a:tailEnd/>
            </a:ln>
          </p:spPr>
          <p:txBody>
            <a:bodyPr wrap="none" lIns="0" tIns="0" rIns="0" bIns="0">
              <a:spAutoFit/>
            </a:bodyPr>
            <a:lstStyle/>
            <a:p>
              <a:r>
                <a:rPr lang="en-US" sz="1700">
                  <a:solidFill>
                    <a:srgbClr val="000000"/>
                  </a:solidFill>
                  <a:latin typeface="Arial Black" pitchFamily="34" charset="0"/>
                </a:rPr>
                <a:t>1.01 VOLT</a:t>
              </a:r>
              <a:endParaRPr lang="en-US"/>
            </a:p>
          </p:txBody>
        </p:sp>
        <p:sp>
          <p:nvSpPr>
            <p:cNvPr id="730" name="Freeform 728">
              <a:extLst>
                <a:ext uri="{FF2B5EF4-FFF2-40B4-BE49-F238E27FC236}">
                  <a16:creationId xmlns:a16="http://schemas.microsoft.com/office/drawing/2014/main" id="{9BB038F9-5ED7-4F2F-879F-47352ADC532E}"/>
                </a:ext>
              </a:extLst>
            </p:cNvPr>
            <p:cNvSpPr>
              <a:spLocks/>
            </p:cNvSpPr>
            <p:nvPr/>
          </p:nvSpPr>
          <p:spPr bwMode="auto">
            <a:xfrm>
              <a:off x="2892" y="1965"/>
              <a:ext cx="233" cy="308"/>
            </a:xfrm>
            <a:custGeom>
              <a:avLst/>
              <a:gdLst>
                <a:gd name="T0" fmla="*/ 0 w 1393"/>
                <a:gd name="T1" fmla="*/ 1505 h 1540"/>
                <a:gd name="T2" fmla="*/ 30 w 1393"/>
                <a:gd name="T3" fmla="*/ 1540 h 1540"/>
                <a:gd name="T4" fmla="*/ 1393 w 1393"/>
                <a:gd name="T5" fmla="*/ 33 h 1540"/>
                <a:gd name="T6" fmla="*/ 1363 w 1393"/>
                <a:gd name="T7" fmla="*/ 0 h 1540"/>
                <a:gd name="T8" fmla="*/ 0 w 1393"/>
                <a:gd name="T9" fmla="*/ 1505 h 1540"/>
                <a:gd name="T10" fmla="*/ 0 60000 65536"/>
                <a:gd name="T11" fmla="*/ 0 60000 65536"/>
                <a:gd name="T12" fmla="*/ 0 60000 65536"/>
                <a:gd name="T13" fmla="*/ 0 60000 65536"/>
                <a:gd name="T14" fmla="*/ 0 60000 65536"/>
                <a:gd name="T15" fmla="*/ 0 w 1393"/>
                <a:gd name="T16" fmla="*/ 0 h 1540"/>
                <a:gd name="T17" fmla="*/ 1393 w 1393"/>
                <a:gd name="T18" fmla="*/ 1540 h 1540"/>
              </a:gdLst>
              <a:ahLst/>
              <a:cxnLst>
                <a:cxn ang="T10">
                  <a:pos x="T0" y="T1"/>
                </a:cxn>
                <a:cxn ang="T11">
                  <a:pos x="T2" y="T3"/>
                </a:cxn>
                <a:cxn ang="T12">
                  <a:pos x="T4" y="T5"/>
                </a:cxn>
                <a:cxn ang="T13">
                  <a:pos x="T6" y="T7"/>
                </a:cxn>
                <a:cxn ang="T14">
                  <a:pos x="T8" y="T9"/>
                </a:cxn>
              </a:cxnLst>
              <a:rect l="T15" t="T16" r="T17" b="T18"/>
              <a:pathLst>
                <a:path w="1393" h="1540">
                  <a:moveTo>
                    <a:pt x="0" y="1505"/>
                  </a:moveTo>
                  <a:lnTo>
                    <a:pt x="30" y="1540"/>
                  </a:lnTo>
                  <a:lnTo>
                    <a:pt x="1393" y="33"/>
                  </a:lnTo>
                  <a:lnTo>
                    <a:pt x="1363" y="0"/>
                  </a:lnTo>
                  <a:lnTo>
                    <a:pt x="0" y="1505"/>
                  </a:lnTo>
                </a:path>
              </a:pathLst>
            </a:custGeom>
            <a:noFill/>
            <a:ln w="0">
              <a:solidFill>
                <a:srgbClr val="000000"/>
              </a:solidFill>
              <a:prstDash val="solid"/>
              <a:round/>
              <a:headEnd/>
              <a:tailEnd/>
            </a:ln>
          </p:spPr>
          <p:txBody>
            <a:bodyPr/>
            <a:lstStyle/>
            <a:p>
              <a:endParaRPr lang="en-US"/>
            </a:p>
          </p:txBody>
        </p:sp>
        <p:sp>
          <p:nvSpPr>
            <p:cNvPr id="731" name="Freeform 729">
              <a:extLst>
                <a:ext uri="{FF2B5EF4-FFF2-40B4-BE49-F238E27FC236}">
                  <a16:creationId xmlns:a16="http://schemas.microsoft.com/office/drawing/2014/main" id="{B1F6FF7A-3933-460E-8BA6-1240FC313C07}"/>
                </a:ext>
              </a:extLst>
            </p:cNvPr>
            <p:cNvSpPr>
              <a:spLocks/>
            </p:cNvSpPr>
            <p:nvPr/>
          </p:nvSpPr>
          <p:spPr bwMode="auto">
            <a:xfrm>
              <a:off x="2082" y="3650"/>
              <a:ext cx="23" cy="3"/>
            </a:xfrm>
            <a:custGeom>
              <a:avLst/>
              <a:gdLst>
                <a:gd name="T0" fmla="*/ 143 w 143"/>
                <a:gd name="T1" fmla="*/ 13 h 13"/>
                <a:gd name="T2" fmla="*/ 143 w 143"/>
                <a:gd name="T3" fmla="*/ 0 h 13"/>
                <a:gd name="T4" fmla="*/ 0 w 143"/>
                <a:gd name="T5" fmla="*/ 13 h 13"/>
                <a:gd name="T6" fmla="*/ 143 w 143"/>
                <a:gd name="T7" fmla="*/ 13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143" y="13"/>
                  </a:moveTo>
                  <a:lnTo>
                    <a:pt x="143" y="0"/>
                  </a:lnTo>
                  <a:lnTo>
                    <a:pt x="0" y="13"/>
                  </a:lnTo>
                  <a:lnTo>
                    <a:pt x="143" y="13"/>
                  </a:lnTo>
                  <a:close/>
                </a:path>
              </a:pathLst>
            </a:custGeom>
            <a:solidFill>
              <a:srgbClr val="000000"/>
            </a:solidFill>
            <a:ln w="9525">
              <a:noFill/>
              <a:round/>
              <a:headEnd/>
              <a:tailEnd/>
            </a:ln>
          </p:spPr>
          <p:txBody>
            <a:bodyPr/>
            <a:lstStyle/>
            <a:p>
              <a:endParaRPr lang="en-US"/>
            </a:p>
          </p:txBody>
        </p:sp>
        <p:sp>
          <p:nvSpPr>
            <p:cNvPr id="732" name="Freeform 730">
              <a:extLst>
                <a:ext uri="{FF2B5EF4-FFF2-40B4-BE49-F238E27FC236}">
                  <a16:creationId xmlns:a16="http://schemas.microsoft.com/office/drawing/2014/main" id="{4ADFD1C7-3FD4-4155-A7E0-5D7744D85C97}"/>
                </a:ext>
              </a:extLst>
            </p:cNvPr>
            <p:cNvSpPr>
              <a:spLocks/>
            </p:cNvSpPr>
            <p:nvPr/>
          </p:nvSpPr>
          <p:spPr bwMode="auto">
            <a:xfrm>
              <a:off x="2082" y="3650"/>
              <a:ext cx="23" cy="3"/>
            </a:xfrm>
            <a:custGeom>
              <a:avLst/>
              <a:gdLst>
                <a:gd name="T0" fmla="*/ 143 w 143"/>
                <a:gd name="T1" fmla="*/ 13 h 13"/>
                <a:gd name="T2" fmla="*/ 143 w 143"/>
                <a:gd name="T3" fmla="*/ 0 h 13"/>
                <a:gd name="T4" fmla="*/ 0 w 143"/>
                <a:gd name="T5" fmla="*/ 13 h 13"/>
                <a:gd name="T6" fmla="*/ 143 w 143"/>
                <a:gd name="T7" fmla="*/ 13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143" y="13"/>
                  </a:moveTo>
                  <a:lnTo>
                    <a:pt x="143" y="0"/>
                  </a:lnTo>
                  <a:lnTo>
                    <a:pt x="0" y="13"/>
                  </a:lnTo>
                  <a:lnTo>
                    <a:pt x="143" y="13"/>
                  </a:lnTo>
                </a:path>
              </a:pathLst>
            </a:custGeom>
            <a:noFill/>
            <a:ln w="0">
              <a:solidFill>
                <a:srgbClr val="000000"/>
              </a:solidFill>
              <a:prstDash val="solid"/>
              <a:round/>
              <a:headEnd/>
              <a:tailEnd/>
            </a:ln>
          </p:spPr>
          <p:txBody>
            <a:bodyPr/>
            <a:lstStyle/>
            <a:p>
              <a:endParaRPr lang="en-US"/>
            </a:p>
          </p:txBody>
        </p:sp>
        <p:sp>
          <p:nvSpPr>
            <p:cNvPr id="733" name="Freeform 731">
              <a:extLst>
                <a:ext uri="{FF2B5EF4-FFF2-40B4-BE49-F238E27FC236}">
                  <a16:creationId xmlns:a16="http://schemas.microsoft.com/office/drawing/2014/main" id="{0F638391-C912-4975-895D-556094B51484}"/>
                </a:ext>
              </a:extLst>
            </p:cNvPr>
            <p:cNvSpPr>
              <a:spLocks/>
            </p:cNvSpPr>
            <p:nvPr/>
          </p:nvSpPr>
          <p:spPr bwMode="auto">
            <a:xfrm>
              <a:off x="2082" y="3648"/>
              <a:ext cx="23" cy="5"/>
            </a:xfrm>
            <a:custGeom>
              <a:avLst/>
              <a:gdLst>
                <a:gd name="T0" fmla="*/ 143 w 143"/>
                <a:gd name="T1" fmla="*/ 13 h 26"/>
                <a:gd name="T2" fmla="*/ 141 w 143"/>
                <a:gd name="T3" fmla="*/ 0 h 26"/>
                <a:gd name="T4" fmla="*/ 0 w 143"/>
                <a:gd name="T5" fmla="*/ 26 h 26"/>
                <a:gd name="T6" fmla="*/ 143 w 143"/>
                <a:gd name="T7" fmla="*/ 13 h 26"/>
                <a:gd name="T8" fmla="*/ 0 60000 65536"/>
                <a:gd name="T9" fmla="*/ 0 60000 65536"/>
                <a:gd name="T10" fmla="*/ 0 60000 65536"/>
                <a:gd name="T11" fmla="*/ 0 60000 65536"/>
                <a:gd name="T12" fmla="*/ 0 w 143"/>
                <a:gd name="T13" fmla="*/ 0 h 26"/>
                <a:gd name="T14" fmla="*/ 143 w 143"/>
                <a:gd name="T15" fmla="*/ 26 h 26"/>
              </a:gdLst>
              <a:ahLst/>
              <a:cxnLst>
                <a:cxn ang="T8">
                  <a:pos x="T0" y="T1"/>
                </a:cxn>
                <a:cxn ang="T9">
                  <a:pos x="T2" y="T3"/>
                </a:cxn>
                <a:cxn ang="T10">
                  <a:pos x="T4" y="T5"/>
                </a:cxn>
                <a:cxn ang="T11">
                  <a:pos x="T6" y="T7"/>
                </a:cxn>
              </a:cxnLst>
              <a:rect l="T12" t="T13" r="T14" b="T15"/>
              <a:pathLst>
                <a:path w="143" h="26">
                  <a:moveTo>
                    <a:pt x="143" y="13"/>
                  </a:moveTo>
                  <a:lnTo>
                    <a:pt x="141" y="0"/>
                  </a:lnTo>
                  <a:lnTo>
                    <a:pt x="0" y="26"/>
                  </a:lnTo>
                  <a:lnTo>
                    <a:pt x="143" y="13"/>
                  </a:lnTo>
                  <a:close/>
                </a:path>
              </a:pathLst>
            </a:custGeom>
            <a:solidFill>
              <a:srgbClr val="000000"/>
            </a:solidFill>
            <a:ln w="9525">
              <a:noFill/>
              <a:round/>
              <a:headEnd/>
              <a:tailEnd/>
            </a:ln>
          </p:spPr>
          <p:txBody>
            <a:bodyPr/>
            <a:lstStyle/>
            <a:p>
              <a:endParaRPr lang="en-US"/>
            </a:p>
          </p:txBody>
        </p:sp>
        <p:sp>
          <p:nvSpPr>
            <p:cNvPr id="734" name="Freeform 732">
              <a:extLst>
                <a:ext uri="{FF2B5EF4-FFF2-40B4-BE49-F238E27FC236}">
                  <a16:creationId xmlns:a16="http://schemas.microsoft.com/office/drawing/2014/main" id="{89CF1249-7A00-45FA-9779-D191E4C0BCED}"/>
                </a:ext>
              </a:extLst>
            </p:cNvPr>
            <p:cNvSpPr>
              <a:spLocks/>
            </p:cNvSpPr>
            <p:nvPr/>
          </p:nvSpPr>
          <p:spPr bwMode="auto">
            <a:xfrm>
              <a:off x="2082" y="3648"/>
              <a:ext cx="23" cy="5"/>
            </a:xfrm>
            <a:custGeom>
              <a:avLst/>
              <a:gdLst>
                <a:gd name="T0" fmla="*/ 143 w 143"/>
                <a:gd name="T1" fmla="*/ 13 h 26"/>
                <a:gd name="T2" fmla="*/ 141 w 143"/>
                <a:gd name="T3" fmla="*/ 0 h 26"/>
                <a:gd name="T4" fmla="*/ 0 w 143"/>
                <a:gd name="T5" fmla="*/ 26 h 26"/>
                <a:gd name="T6" fmla="*/ 143 w 143"/>
                <a:gd name="T7" fmla="*/ 13 h 26"/>
                <a:gd name="T8" fmla="*/ 0 60000 65536"/>
                <a:gd name="T9" fmla="*/ 0 60000 65536"/>
                <a:gd name="T10" fmla="*/ 0 60000 65536"/>
                <a:gd name="T11" fmla="*/ 0 60000 65536"/>
                <a:gd name="T12" fmla="*/ 0 w 143"/>
                <a:gd name="T13" fmla="*/ 0 h 26"/>
                <a:gd name="T14" fmla="*/ 143 w 143"/>
                <a:gd name="T15" fmla="*/ 26 h 26"/>
              </a:gdLst>
              <a:ahLst/>
              <a:cxnLst>
                <a:cxn ang="T8">
                  <a:pos x="T0" y="T1"/>
                </a:cxn>
                <a:cxn ang="T9">
                  <a:pos x="T2" y="T3"/>
                </a:cxn>
                <a:cxn ang="T10">
                  <a:pos x="T4" y="T5"/>
                </a:cxn>
                <a:cxn ang="T11">
                  <a:pos x="T6" y="T7"/>
                </a:cxn>
              </a:cxnLst>
              <a:rect l="T12" t="T13" r="T14" b="T15"/>
              <a:pathLst>
                <a:path w="143" h="26">
                  <a:moveTo>
                    <a:pt x="143" y="13"/>
                  </a:moveTo>
                  <a:lnTo>
                    <a:pt x="141" y="0"/>
                  </a:lnTo>
                  <a:lnTo>
                    <a:pt x="0" y="26"/>
                  </a:lnTo>
                  <a:lnTo>
                    <a:pt x="143" y="13"/>
                  </a:lnTo>
                </a:path>
              </a:pathLst>
            </a:custGeom>
            <a:noFill/>
            <a:ln w="0">
              <a:solidFill>
                <a:srgbClr val="000000"/>
              </a:solidFill>
              <a:prstDash val="solid"/>
              <a:round/>
              <a:headEnd/>
              <a:tailEnd/>
            </a:ln>
          </p:spPr>
          <p:txBody>
            <a:bodyPr/>
            <a:lstStyle/>
            <a:p>
              <a:endParaRPr lang="en-US"/>
            </a:p>
          </p:txBody>
        </p:sp>
        <p:sp>
          <p:nvSpPr>
            <p:cNvPr id="735" name="Freeform 733">
              <a:extLst>
                <a:ext uri="{FF2B5EF4-FFF2-40B4-BE49-F238E27FC236}">
                  <a16:creationId xmlns:a16="http://schemas.microsoft.com/office/drawing/2014/main" id="{B8875766-08E4-4C1A-B9C2-F48E3873B524}"/>
                </a:ext>
              </a:extLst>
            </p:cNvPr>
            <p:cNvSpPr>
              <a:spLocks/>
            </p:cNvSpPr>
            <p:nvPr/>
          </p:nvSpPr>
          <p:spPr bwMode="auto">
            <a:xfrm>
              <a:off x="2082" y="3645"/>
              <a:ext cx="23" cy="8"/>
            </a:xfrm>
            <a:custGeom>
              <a:avLst/>
              <a:gdLst>
                <a:gd name="T0" fmla="*/ 141 w 141"/>
                <a:gd name="T1" fmla="*/ 14 h 40"/>
                <a:gd name="T2" fmla="*/ 138 w 141"/>
                <a:gd name="T3" fmla="*/ 0 h 40"/>
                <a:gd name="T4" fmla="*/ 0 w 141"/>
                <a:gd name="T5" fmla="*/ 40 h 40"/>
                <a:gd name="T6" fmla="*/ 141 w 141"/>
                <a:gd name="T7" fmla="*/ 14 h 40"/>
                <a:gd name="T8" fmla="*/ 0 60000 65536"/>
                <a:gd name="T9" fmla="*/ 0 60000 65536"/>
                <a:gd name="T10" fmla="*/ 0 60000 65536"/>
                <a:gd name="T11" fmla="*/ 0 60000 65536"/>
                <a:gd name="T12" fmla="*/ 0 w 141"/>
                <a:gd name="T13" fmla="*/ 0 h 40"/>
                <a:gd name="T14" fmla="*/ 141 w 141"/>
                <a:gd name="T15" fmla="*/ 40 h 40"/>
              </a:gdLst>
              <a:ahLst/>
              <a:cxnLst>
                <a:cxn ang="T8">
                  <a:pos x="T0" y="T1"/>
                </a:cxn>
                <a:cxn ang="T9">
                  <a:pos x="T2" y="T3"/>
                </a:cxn>
                <a:cxn ang="T10">
                  <a:pos x="T4" y="T5"/>
                </a:cxn>
                <a:cxn ang="T11">
                  <a:pos x="T6" y="T7"/>
                </a:cxn>
              </a:cxnLst>
              <a:rect l="T12" t="T13" r="T14" b="T15"/>
              <a:pathLst>
                <a:path w="141" h="40">
                  <a:moveTo>
                    <a:pt x="141" y="14"/>
                  </a:moveTo>
                  <a:lnTo>
                    <a:pt x="138" y="0"/>
                  </a:lnTo>
                  <a:lnTo>
                    <a:pt x="0" y="40"/>
                  </a:lnTo>
                  <a:lnTo>
                    <a:pt x="141" y="14"/>
                  </a:lnTo>
                  <a:close/>
                </a:path>
              </a:pathLst>
            </a:custGeom>
            <a:solidFill>
              <a:srgbClr val="000000"/>
            </a:solidFill>
            <a:ln w="9525">
              <a:noFill/>
              <a:round/>
              <a:headEnd/>
              <a:tailEnd/>
            </a:ln>
          </p:spPr>
          <p:txBody>
            <a:bodyPr/>
            <a:lstStyle/>
            <a:p>
              <a:endParaRPr lang="en-US"/>
            </a:p>
          </p:txBody>
        </p:sp>
        <p:sp>
          <p:nvSpPr>
            <p:cNvPr id="736" name="Freeform 734">
              <a:extLst>
                <a:ext uri="{FF2B5EF4-FFF2-40B4-BE49-F238E27FC236}">
                  <a16:creationId xmlns:a16="http://schemas.microsoft.com/office/drawing/2014/main" id="{768781B8-CB0F-4EC8-9484-B42DC6134406}"/>
                </a:ext>
              </a:extLst>
            </p:cNvPr>
            <p:cNvSpPr>
              <a:spLocks/>
            </p:cNvSpPr>
            <p:nvPr/>
          </p:nvSpPr>
          <p:spPr bwMode="auto">
            <a:xfrm>
              <a:off x="2082" y="3645"/>
              <a:ext cx="23" cy="8"/>
            </a:xfrm>
            <a:custGeom>
              <a:avLst/>
              <a:gdLst>
                <a:gd name="T0" fmla="*/ 141 w 141"/>
                <a:gd name="T1" fmla="*/ 14 h 40"/>
                <a:gd name="T2" fmla="*/ 138 w 141"/>
                <a:gd name="T3" fmla="*/ 0 h 40"/>
                <a:gd name="T4" fmla="*/ 0 w 141"/>
                <a:gd name="T5" fmla="*/ 40 h 40"/>
                <a:gd name="T6" fmla="*/ 141 w 141"/>
                <a:gd name="T7" fmla="*/ 14 h 40"/>
                <a:gd name="T8" fmla="*/ 0 60000 65536"/>
                <a:gd name="T9" fmla="*/ 0 60000 65536"/>
                <a:gd name="T10" fmla="*/ 0 60000 65536"/>
                <a:gd name="T11" fmla="*/ 0 60000 65536"/>
                <a:gd name="T12" fmla="*/ 0 w 141"/>
                <a:gd name="T13" fmla="*/ 0 h 40"/>
                <a:gd name="T14" fmla="*/ 141 w 141"/>
                <a:gd name="T15" fmla="*/ 40 h 40"/>
              </a:gdLst>
              <a:ahLst/>
              <a:cxnLst>
                <a:cxn ang="T8">
                  <a:pos x="T0" y="T1"/>
                </a:cxn>
                <a:cxn ang="T9">
                  <a:pos x="T2" y="T3"/>
                </a:cxn>
                <a:cxn ang="T10">
                  <a:pos x="T4" y="T5"/>
                </a:cxn>
                <a:cxn ang="T11">
                  <a:pos x="T6" y="T7"/>
                </a:cxn>
              </a:cxnLst>
              <a:rect l="T12" t="T13" r="T14" b="T15"/>
              <a:pathLst>
                <a:path w="141" h="40">
                  <a:moveTo>
                    <a:pt x="141" y="14"/>
                  </a:moveTo>
                  <a:lnTo>
                    <a:pt x="138" y="0"/>
                  </a:lnTo>
                  <a:lnTo>
                    <a:pt x="0" y="40"/>
                  </a:lnTo>
                  <a:lnTo>
                    <a:pt x="141" y="14"/>
                  </a:lnTo>
                </a:path>
              </a:pathLst>
            </a:custGeom>
            <a:noFill/>
            <a:ln w="0">
              <a:solidFill>
                <a:srgbClr val="000000"/>
              </a:solidFill>
              <a:prstDash val="solid"/>
              <a:round/>
              <a:headEnd/>
              <a:tailEnd/>
            </a:ln>
          </p:spPr>
          <p:txBody>
            <a:bodyPr/>
            <a:lstStyle/>
            <a:p>
              <a:endParaRPr lang="en-US"/>
            </a:p>
          </p:txBody>
        </p:sp>
        <p:sp>
          <p:nvSpPr>
            <p:cNvPr id="737" name="Freeform 735">
              <a:extLst>
                <a:ext uri="{FF2B5EF4-FFF2-40B4-BE49-F238E27FC236}">
                  <a16:creationId xmlns:a16="http://schemas.microsoft.com/office/drawing/2014/main" id="{402CD09D-575A-4AE9-94D8-2B3DF9E1D8C7}"/>
                </a:ext>
              </a:extLst>
            </p:cNvPr>
            <p:cNvSpPr>
              <a:spLocks/>
            </p:cNvSpPr>
            <p:nvPr/>
          </p:nvSpPr>
          <p:spPr bwMode="auto">
            <a:xfrm>
              <a:off x="2082" y="3643"/>
              <a:ext cx="23" cy="10"/>
            </a:xfrm>
            <a:custGeom>
              <a:avLst/>
              <a:gdLst>
                <a:gd name="T0" fmla="*/ 138 w 138"/>
                <a:gd name="T1" fmla="*/ 12 h 52"/>
                <a:gd name="T2" fmla="*/ 135 w 138"/>
                <a:gd name="T3" fmla="*/ 0 h 52"/>
                <a:gd name="T4" fmla="*/ 0 w 138"/>
                <a:gd name="T5" fmla="*/ 52 h 52"/>
                <a:gd name="T6" fmla="*/ 138 w 138"/>
                <a:gd name="T7" fmla="*/ 12 h 52"/>
                <a:gd name="T8" fmla="*/ 0 60000 65536"/>
                <a:gd name="T9" fmla="*/ 0 60000 65536"/>
                <a:gd name="T10" fmla="*/ 0 60000 65536"/>
                <a:gd name="T11" fmla="*/ 0 60000 65536"/>
                <a:gd name="T12" fmla="*/ 0 w 138"/>
                <a:gd name="T13" fmla="*/ 0 h 52"/>
                <a:gd name="T14" fmla="*/ 138 w 138"/>
                <a:gd name="T15" fmla="*/ 52 h 52"/>
              </a:gdLst>
              <a:ahLst/>
              <a:cxnLst>
                <a:cxn ang="T8">
                  <a:pos x="T0" y="T1"/>
                </a:cxn>
                <a:cxn ang="T9">
                  <a:pos x="T2" y="T3"/>
                </a:cxn>
                <a:cxn ang="T10">
                  <a:pos x="T4" y="T5"/>
                </a:cxn>
                <a:cxn ang="T11">
                  <a:pos x="T6" y="T7"/>
                </a:cxn>
              </a:cxnLst>
              <a:rect l="T12" t="T13" r="T14" b="T15"/>
              <a:pathLst>
                <a:path w="138" h="52">
                  <a:moveTo>
                    <a:pt x="138" y="12"/>
                  </a:moveTo>
                  <a:lnTo>
                    <a:pt x="135" y="0"/>
                  </a:lnTo>
                  <a:lnTo>
                    <a:pt x="0" y="52"/>
                  </a:lnTo>
                  <a:lnTo>
                    <a:pt x="138" y="12"/>
                  </a:lnTo>
                  <a:close/>
                </a:path>
              </a:pathLst>
            </a:custGeom>
            <a:solidFill>
              <a:srgbClr val="000000"/>
            </a:solidFill>
            <a:ln w="9525">
              <a:noFill/>
              <a:round/>
              <a:headEnd/>
              <a:tailEnd/>
            </a:ln>
          </p:spPr>
          <p:txBody>
            <a:bodyPr/>
            <a:lstStyle/>
            <a:p>
              <a:endParaRPr lang="en-US"/>
            </a:p>
          </p:txBody>
        </p:sp>
        <p:sp>
          <p:nvSpPr>
            <p:cNvPr id="738" name="Freeform 736">
              <a:extLst>
                <a:ext uri="{FF2B5EF4-FFF2-40B4-BE49-F238E27FC236}">
                  <a16:creationId xmlns:a16="http://schemas.microsoft.com/office/drawing/2014/main" id="{0C8796D2-51C2-41F3-AB87-A4BF700E9997}"/>
                </a:ext>
              </a:extLst>
            </p:cNvPr>
            <p:cNvSpPr>
              <a:spLocks/>
            </p:cNvSpPr>
            <p:nvPr/>
          </p:nvSpPr>
          <p:spPr bwMode="auto">
            <a:xfrm>
              <a:off x="2082" y="3643"/>
              <a:ext cx="23" cy="10"/>
            </a:xfrm>
            <a:custGeom>
              <a:avLst/>
              <a:gdLst>
                <a:gd name="T0" fmla="*/ 138 w 138"/>
                <a:gd name="T1" fmla="*/ 12 h 52"/>
                <a:gd name="T2" fmla="*/ 135 w 138"/>
                <a:gd name="T3" fmla="*/ 0 h 52"/>
                <a:gd name="T4" fmla="*/ 0 w 138"/>
                <a:gd name="T5" fmla="*/ 52 h 52"/>
                <a:gd name="T6" fmla="*/ 138 w 138"/>
                <a:gd name="T7" fmla="*/ 12 h 52"/>
                <a:gd name="T8" fmla="*/ 0 60000 65536"/>
                <a:gd name="T9" fmla="*/ 0 60000 65536"/>
                <a:gd name="T10" fmla="*/ 0 60000 65536"/>
                <a:gd name="T11" fmla="*/ 0 60000 65536"/>
                <a:gd name="T12" fmla="*/ 0 w 138"/>
                <a:gd name="T13" fmla="*/ 0 h 52"/>
                <a:gd name="T14" fmla="*/ 138 w 138"/>
                <a:gd name="T15" fmla="*/ 52 h 52"/>
              </a:gdLst>
              <a:ahLst/>
              <a:cxnLst>
                <a:cxn ang="T8">
                  <a:pos x="T0" y="T1"/>
                </a:cxn>
                <a:cxn ang="T9">
                  <a:pos x="T2" y="T3"/>
                </a:cxn>
                <a:cxn ang="T10">
                  <a:pos x="T4" y="T5"/>
                </a:cxn>
                <a:cxn ang="T11">
                  <a:pos x="T6" y="T7"/>
                </a:cxn>
              </a:cxnLst>
              <a:rect l="T12" t="T13" r="T14" b="T15"/>
              <a:pathLst>
                <a:path w="138" h="52">
                  <a:moveTo>
                    <a:pt x="138" y="12"/>
                  </a:moveTo>
                  <a:lnTo>
                    <a:pt x="135" y="0"/>
                  </a:lnTo>
                  <a:lnTo>
                    <a:pt x="0" y="52"/>
                  </a:lnTo>
                  <a:lnTo>
                    <a:pt x="138" y="12"/>
                  </a:lnTo>
                </a:path>
              </a:pathLst>
            </a:custGeom>
            <a:noFill/>
            <a:ln w="0">
              <a:solidFill>
                <a:srgbClr val="000000"/>
              </a:solidFill>
              <a:prstDash val="solid"/>
              <a:round/>
              <a:headEnd/>
              <a:tailEnd/>
            </a:ln>
          </p:spPr>
          <p:txBody>
            <a:bodyPr/>
            <a:lstStyle/>
            <a:p>
              <a:endParaRPr lang="en-US"/>
            </a:p>
          </p:txBody>
        </p:sp>
        <p:sp>
          <p:nvSpPr>
            <p:cNvPr id="739" name="Freeform 737">
              <a:extLst>
                <a:ext uri="{FF2B5EF4-FFF2-40B4-BE49-F238E27FC236}">
                  <a16:creationId xmlns:a16="http://schemas.microsoft.com/office/drawing/2014/main" id="{E1670E5A-099B-4167-95FC-EBAC47B584CE}"/>
                </a:ext>
              </a:extLst>
            </p:cNvPr>
            <p:cNvSpPr>
              <a:spLocks/>
            </p:cNvSpPr>
            <p:nvPr/>
          </p:nvSpPr>
          <p:spPr bwMode="auto">
            <a:xfrm>
              <a:off x="2082" y="3640"/>
              <a:ext cx="22" cy="13"/>
            </a:xfrm>
            <a:custGeom>
              <a:avLst/>
              <a:gdLst>
                <a:gd name="T0" fmla="*/ 135 w 135"/>
                <a:gd name="T1" fmla="*/ 13 h 65"/>
                <a:gd name="T2" fmla="*/ 131 w 135"/>
                <a:gd name="T3" fmla="*/ 0 h 65"/>
                <a:gd name="T4" fmla="*/ 0 w 135"/>
                <a:gd name="T5" fmla="*/ 65 h 65"/>
                <a:gd name="T6" fmla="*/ 135 w 135"/>
                <a:gd name="T7" fmla="*/ 13 h 65"/>
                <a:gd name="T8" fmla="*/ 0 60000 65536"/>
                <a:gd name="T9" fmla="*/ 0 60000 65536"/>
                <a:gd name="T10" fmla="*/ 0 60000 65536"/>
                <a:gd name="T11" fmla="*/ 0 60000 65536"/>
                <a:gd name="T12" fmla="*/ 0 w 135"/>
                <a:gd name="T13" fmla="*/ 0 h 65"/>
                <a:gd name="T14" fmla="*/ 135 w 135"/>
                <a:gd name="T15" fmla="*/ 65 h 65"/>
              </a:gdLst>
              <a:ahLst/>
              <a:cxnLst>
                <a:cxn ang="T8">
                  <a:pos x="T0" y="T1"/>
                </a:cxn>
                <a:cxn ang="T9">
                  <a:pos x="T2" y="T3"/>
                </a:cxn>
                <a:cxn ang="T10">
                  <a:pos x="T4" y="T5"/>
                </a:cxn>
                <a:cxn ang="T11">
                  <a:pos x="T6" y="T7"/>
                </a:cxn>
              </a:cxnLst>
              <a:rect l="T12" t="T13" r="T14" b="T15"/>
              <a:pathLst>
                <a:path w="135" h="65">
                  <a:moveTo>
                    <a:pt x="135" y="13"/>
                  </a:moveTo>
                  <a:lnTo>
                    <a:pt x="131" y="0"/>
                  </a:lnTo>
                  <a:lnTo>
                    <a:pt x="0" y="65"/>
                  </a:lnTo>
                  <a:lnTo>
                    <a:pt x="135" y="13"/>
                  </a:lnTo>
                  <a:close/>
                </a:path>
              </a:pathLst>
            </a:custGeom>
            <a:solidFill>
              <a:srgbClr val="000000"/>
            </a:solidFill>
            <a:ln w="9525">
              <a:noFill/>
              <a:round/>
              <a:headEnd/>
              <a:tailEnd/>
            </a:ln>
          </p:spPr>
          <p:txBody>
            <a:bodyPr/>
            <a:lstStyle/>
            <a:p>
              <a:endParaRPr lang="en-US"/>
            </a:p>
          </p:txBody>
        </p:sp>
        <p:sp>
          <p:nvSpPr>
            <p:cNvPr id="740" name="Freeform 738">
              <a:extLst>
                <a:ext uri="{FF2B5EF4-FFF2-40B4-BE49-F238E27FC236}">
                  <a16:creationId xmlns:a16="http://schemas.microsoft.com/office/drawing/2014/main" id="{FE4C610E-EAB7-4DAF-92B5-6475693C7378}"/>
                </a:ext>
              </a:extLst>
            </p:cNvPr>
            <p:cNvSpPr>
              <a:spLocks/>
            </p:cNvSpPr>
            <p:nvPr/>
          </p:nvSpPr>
          <p:spPr bwMode="auto">
            <a:xfrm>
              <a:off x="2082" y="3640"/>
              <a:ext cx="22" cy="13"/>
            </a:xfrm>
            <a:custGeom>
              <a:avLst/>
              <a:gdLst>
                <a:gd name="T0" fmla="*/ 135 w 135"/>
                <a:gd name="T1" fmla="*/ 13 h 65"/>
                <a:gd name="T2" fmla="*/ 131 w 135"/>
                <a:gd name="T3" fmla="*/ 0 h 65"/>
                <a:gd name="T4" fmla="*/ 0 w 135"/>
                <a:gd name="T5" fmla="*/ 65 h 65"/>
                <a:gd name="T6" fmla="*/ 135 w 135"/>
                <a:gd name="T7" fmla="*/ 13 h 65"/>
                <a:gd name="T8" fmla="*/ 0 60000 65536"/>
                <a:gd name="T9" fmla="*/ 0 60000 65536"/>
                <a:gd name="T10" fmla="*/ 0 60000 65536"/>
                <a:gd name="T11" fmla="*/ 0 60000 65536"/>
                <a:gd name="T12" fmla="*/ 0 w 135"/>
                <a:gd name="T13" fmla="*/ 0 h 65"/>
                <a:gd name="T14" fmla="*/ 135 w 135"/>
                <a:gd name="T15" fmla="*/ 65 h 65"/>
              </a:gdLst>
              <a:ahLst/>
              <a:cxnLst>
                <a:cxn ang="T8">
                  <a:pos x="T0" y="T1"/>
                </a:cxn>
                <a:cxn ang="T9">
                  <a:pos x="T2" y="T3"/>
                </a:cxn>
                <a:cxn ang="T10">
                  <a:pos x="T4" y="T5"/>
                </a:cxn>
                <a:cxn ang="T11">
                  <a:pos x="T6" y="T7"/>
                </a:cxn>
              </a:cxnLst>
              <a:rect l="T12" t="T13" r="T14" b="T15"/>
              <a:pathLst>
                <a:path w="135" h="65">
                  <a:moveTo>
                    <a:pt x="135" y="13"/>
                  </a:moveTo>
                  <a:lnTo>
                    <a:pt x="131" y="0"/>
                  </a:lnTo>
                  <a:lnTo>
                    <a:pt x="0" y="65"/>
                  </a:lnTo>
                  <a:lnTo>
                    <a:pt x="135" y="13"/>
                  </a:lnTo>
                </a:path>
              </a:pathLst>
            </a:custGeom>
            <a:noFill/>
            <a:ln w="0">
              <a:solidFill>
                <a:srgbClr val="000000"/>
              </a:solidFill>
              <a:prstDash val="solid"/>
              <a:round/>
              <a:headEnd/>
              <a:tailEnd/>
            </a:ln>
          </p:spPr>
          <p:txBody>
            <a:bodyPr/>
            <a:lstStyle/>
            <a:p>
              <a:endParaRPr lang="en-US"/>
            </a:p>
          </p:txBody>
        </p:sp>
        <p:sp>
          <p:nvSpPr>
            <p:cNvPr id="741" name="Freeform 739">
              <a:extLst>
                <a:ext uri="{FF2B5EF4-FFF2-40B4-BE49-F238E27FC236}">
                  <a16:creationId xmlns:a16="http://schemas.microsoft.com/office/drawing/2014/main" id="{949FD364-CE10-4B88-91C2-FBCD6AE9A396}"/>
                </a:ext>
              </a:extLst>
            </p:cNvPr>
            <p:cNvSpPr>
              <a:spLocks/>
            </p:cNvSpPr>
            <p:nvPr/>
          </p:nvSpPr>
          <p:spPr bwMode="auto">
            <a:xfrm>
              <a:off x="2082" y="3638"/>
              <a:ext cx="21" cy="15"/>
            </a:xfrm>
            <a:custGeom>
              <a:avLst/>
              <a:gdLst>
                <a:gd name="T0" fmla="*/ 131 w 131"/>
                <a:gd name="T1" fmla="*/ 12 h 77"/>
                <a:gd name="T2" fmla="*/ 126 w 131"/>
                <a:gd name="T3" fmla="*/ 0 h 77"/>
                <a:gd name="T4" fmla="*/ 0 w 131"/>
                <a:gd name="T5" fmla="*/ 77 h 77"/>
                <a:gd name="T6" fmla="*/ 131 w 131"/>
                <a:gd name="T7" fmla="*/ 12 h 77"/>
                <a:gd name="T8" fmla="*/ 0 60000 65536"/>
                <a:gd name="T9" fmla="*/ 0 60000 65536"/>
                <a:gd name="T10" fmla="*/ 0 60000 65536"/>
                <a:gd name="T11" fmla="*/ 0 60000 65536"/>
                <a:gd name="T12" fmla="*/ 0 w 131"/>
                <a:gd name="T13" fmla="*/ 0 h 77"/>
                <a:gd name="T14" fmla="*/ 131 w 131"/>
                <a:gd name="T15" fmla="*/ 77 h 77"/>
              </a:gdLst>
              <a:ahLst/>
              <a:cxnLst>
                <a:cxn ang="T8">
                  <a:pos x="T0" y="T1"/>
                </a:cxn>
                <a:cxn ang="T9">
                  <a:pos x="T2" y="T3"/>
                </a:cxn>
                <a:cxn ang="T10">
                  <a:pos x="T4" y="T5"/>
                </a:cxn>
                <a:cxn ang="T11">
                  <a:pos x="T6" y="T7"/>
                </a:cxn>
              </a:cxnLst>
              <a:rect l="T12" t="T13" r="T14" b="T15"/>
              <a:pathLst>
                <a:path w="131" h="77">
                  <a:moveTo>
                    <a:pt x="131" y="12"/>
                  </a:moveTo>
                  <a:lnTo>
                    <a:pt x="126" y="0"/>
                  </a:lnTo>
                  <a:lnTo>
                    <a:pt x="0" y="77"/>
                  </a:lnTo>
                  <a:lnTo>
                    <a:pt x="131" y="12"/>
                  </a:lnTo>
                  <a:close/>
                </a:path>
              </a:pathLst>
            </a:custGeom>
            <a:solidFill>
              <a:srgbClr val="000000"/>
            </a:solidFill>
            <a:ln w="9525">
              <a:noFill/>
              <a:round/>
              <a:headEnd/>
              <a:tailEnd/>
            </a:ln>
          </p:spPr>
          <p:txBody>
            <a:bodyPr/>
            <a:lstStyle/>
            <a:p>
              <a:endParaRPr lang="en-US"/>
            </a:p>
          </p:txBody>
        </p:sp>
        <p:sp>
          <p:nvSpPr>
            <p:cNvPr id="742" name="Freeform 740">
              <a:extLst>
                <a:ext uri="{FF2B5EF4-FFF2-40B4-BE49-F238E27FC236}">
                  <a16:creationId xmlns:a16="http://schemas.microsoft.com/office/drawing/2014/main" id="{1F72DB4F-C890-43D5-AB99-41D340F57617}"/>
                </a:ext>
              </a:extLst>
            </p:cNvPr>
            <p:cNvSpPr>
              <a:spLocks/>
            </p:cNvSpPr>
            <p:nvPr/>
          </p:nvSpPr>
          <p:spPr bwMode="auto">
            <a:xfrm>
              <a:off x="2082" y="3638"/>
              <a:ext cx="21" cy="15"/>
            </a:xfrm>
            <a:custGeom>
              <a:avLst/>
              <a:gdLst>
                <a:gd name="T0" fmla="*/ 131 w 131"/>
                <a:gd name="T1" fmla="*/ 12 h 77"/>
                <a:gd name="T2" fmla="*/ 126 w 131"/>
                <a:gd name="T3" fmla="*/ 0 h 77"/>
                <a:gd name="T4" fmla="*/ 0 w 131"/>
                <a:gd name="T5" fmla="*/ 77 h 77"/>
                <a:gd name="T6" fmla="*/ 131 w 131"/>
                <a:gd name="T7" fmla="*/ 12 h 77"/>
                <a:gd name="T8" fmla="*/ 0 60000 65536"/>
                <a:gd name="T9" fmla="*/ 0 60000 65536"/>
                <a:gd name="T10" fmla="*/ 0 60000 65536"/>
                <a:gd name="T11" fmla="*/ 0 60000 65536"/>
                <a:gd name="T12" fmla="*/ 0 w 131"/>
                <a:gd name="T13" fmla="*/ 0 h 77"/>
                <a:gd name="T14" fmla="*/ 131 w 131"/>
                <a:gd name="T15" fmla="*/ 77 h 77"/>
              </a:gdLst>
              <a:ahLst/>
              <a:cxnLst>
                <a:cxn ang="T8">
                  <a:pos x="T0" y="T1"/>
                </a:cxn>
                <a:cxn ang="T9">
                  <a:pos x="T2" y="T3"/>
                </a:cxn>
                <a:cxn ang="T10">
                  <a:pos x="T4" y="T5"/>
                </a:cxn>
                <a:cxn ang="T11">
                  <a:pos x="T6" y="T7"/>
                </a:cxn>
              </a:cxnLst>
              <a:rect l="T12" t="T13" r="T14" b="T15"/>
              <a:pathLst>
                <a:path w="131" h="77">
                  <a:moveTo>
                    <a:pt x="131" y="12"/>
                  </a:moveTo>
                  <a:lnTo>
                    <a:pt x="126" y="0"/>
                  </a:lnTo>
                  <a:lnTo>
                    <a:pt x="0" y="77"/>
                  </a:lnTo>
                  <a:lnTo>
                    <a:pt x="131" y="12"/>
                  </a:lnTo>
                </a:path>
              </a:pathLst>
            </a:custGeom>
            <a:noFill/>
            <a:ln w="0">
              <a:solidFill>
                <a:srgbClr val="000000"/>
              </a:solidFill>
              <a:prstDash val="solid"/>
              <a:round/>
              <a:headEnd/>
              <a:tailEnd/>
            </a:ln>
          </p:spPr>
          <p:txBody>
            <a:bodyPr/>
            <a:lstStyle/>
            <a:p>
              <a:endParaRPr lang="en-US"/>
            </a:p>
          </p:txBody>
        </p:sp>
        <p:sp>
          <p:nvSpPr>
            <p:cNvPr id="743" name="Freeform 741">
              <a:extLst>
                <a:ext uri="{FF2B5EF4-FFF2-40B4-BE49-F238E27FC236}">
                  <a16:creationId xmlns:a16="http://schemas.microsoft.com/office/drawing/2014/main" id="{D2D38A18-8AD1-4569-9041-EC0DBEC8D2F4}"/>
                </a:ext>
              </a:extLst>
            </p:cNvPr>
            <p:cNvSpPr>
              <a:spLocks/>
            </p:cNvSpPr>
            <p:nvPr/>
          </p:nvSpPr>
          <p:spPr bwMode="auto">
            <a:xfrm>
              <a:off x="2082" y="3636"/>
              <a:ext cx="20" cy="17"/>
            </a:xfrm>
            <a:custGeom>
              <a:avLst/>
              <a:gdLst>
                <a:gd name="T0" fmla="*/ 126 w 126"/>
                <a:gd name="T1" fmla="*/ 10 h 87"/>
                <a:gd name="T2" fmla="*/ 119 w 126"/>
                <a:gd name="T3" fmla="*/ 0 h 87"/>
                <a:gd name="T4" fmla="*/ 0 w 126"/>
                <a:gd name="T5" fmla="*/ 87 h 87"/>
                <a:gd name="T6" fmla="*/ 126 w 126"/>
                <a:gd name="T7" fmla="*/ 10 h 87"/>
                <a:gd name="T8" fmla="*/ 0 60000 65536"/>
                <a:gd name="T9" fmla="*/ 0 60000 65536"/>
                <a:gd name="T10" fmla="*/ 0 60000 65536"/>
                <a:gd name="T11" fmla="*/ 0 60000 65536"/>
                <a:gd name="T12" fmla="*/ 0 w 126"/>
                <a:gd name="T13" fmla="*/ 0 h 87"/>
                <a:gd name="T14" fmla="*/ 126 w 126"/>
                <a:gd name="T15" fmla="*/ 87 h 87"/>
              </a:gdLst>
              <a:ahLst/>
              <a:cxnLst>
                <a:cxn ang="T8">
                  <a:pos x="T0" y="T1"/>
                </a:cxn>
                <a:cxn ang="T9">
                  <a:pos x="T2" y="T3"/>
                </a:cxn>
                <a:cxn ang="T10">
                  <a:pos x="T4" y="T5"/>
                </a:cxn>
                <a:cxn ang="T11">
                  <a:pos x="T6" y="T7"/>
                </a:cxn>
              </a:cxnLst>
              <a:rect l="T12" t="T13" r="T14" b="T15"/>
              <a:pathLst>
                <a:path w="126" h="87">
                  <a:moveTo>
                    <a:pt x="126" y="10"/>
                  </a:moveTo>
                  <a:lnTo>
                    <a:pt x="119" y="0"/>
                  </a:lnTo>
                  <a:lnTo>
                    <a:pt x="0" y="87"/>
                  </a:lnTo>
                  <a:lnTo>
                    <a:pt x="126" y="10"/>
                  </a:lnTo>
                  <a:close/>
                </a:path>
              </a:pathLst>
            </a:custGeom>
            <a:solidFill>
              <a:srgbClr val="000000"/>
            </a:solidFill>
            <a:ln w="9525">
              <a:noFill/>
              <a:round/>
              <a:headEnd/>
              <a:tailEnd/>
            </a:ln>
          </p:spPr>
          <p:txBody>
            <a:bodyPr/>
            <a:lstStyle/>
            <a:p>
              <a:endParaRPr lang="en-US"/>
            </a:p>
          </p:txBody>
        </p:sp>
        <p:sp>
          <p:nvSpPr>
            <p:cNvPr id="744" name="Freeform 742">
              <a:extLst>
                <a:ext uri="{FF2B5EF4-FFF2-40B4-BE49-F238E27FC236}">
                  <a16:creationId xmlns:a16="http://schemas.microsoft.com/office/drawing/2014/main" id="{C05F372B-8785-4D6B-ABEA-62345D32BC0D}"/>
                </a:ext>
              </a:extLst>
            </p:cNvPr>
            <p:cNvSpPr>
              <a:spLocks/>
            </p:cNvSpPr>
            <p:nvPr/>
          </p:nvSpPr>
          <p:spPr bwMode="auto">
            <a:xfrm>
              <a:off x="2082" y="3636"/>
              <a:ext cx="20" cy="17"/>
            </a:xfrm>
            <a:custGeom>
              <a:avLst/>
              <a:gdLst>
                <a:gd name="T0" fmla="*/ 126 w 126"/>
                <a:gd name="T1" fmla="*/ 10 h 87"/>
                <a:gd name="T2" fmla="*/ 119 w 126"/>
                <a:gd name="T3" fmla="*/ 0 h 87"/>
                <a:gd name="T4" fmla="*/ 0 w 126"/>
                <a:gd name="T5" fmla="*/ 87 h 87"/>
                <a:gd name="T6" fmla="*/ 126 w 126"/>
                <a:gd name="T7" fmla="*/ 10 h 87"/>
                <a:gd name="T8" fmla="*/ 0 60000 65536"/>
                <a:gd name="T9" fmla="*/ 0 60000 65536"/>
                <a:gd name="T10" fmla="*/ 0 60000 65536"/>
                <a:gd name="T11" fmla="*/ 0 60000 65536"/>
                <a:gd name="T12" fmla="*/ 0 w 126"/>
                <a:gd name="T13" fmla="*/ 0 h 87"/>
                <a:gd name="T14" fmla="*/ 126 w 126"/>
                <a:gd name="T15" fmla="*/ 87 h 87"/>
              </a:gdLst>
              <a:ahLst/>
              <a:cxnLst>
                <a:cxn ang="T8">
                  <a:pos x="T0" y="T1"/>
                </a:cxn>
                <a:cxn ang="T9">
                  <a:pos x="T2" y="T3"/>
                </a:cxn>
                <a:cxn ang="T10">
                  <a:pos x="T4" y="T5"/>
                </a:cxn>
                <a:cxn ang="T11">
                  <a:pos x="T6" y="T7"/>
                </a:cxn>
              </a:cxnLst>
              <a:rect l="T12" t="T13" r="T14" b="T15"/>
              <a:pathLst>
                <a:path w="126" h="87">
                  <a:moveTo>
                    <a:pt x="126" y="10"/>
                  </a:moveTo>
                  <a:lnTo>
                    <a:pt x="119" y="0"/>
                  </a:lnTo>
                  <a:lnTo>
                    <a:pt x="0" y="87"/>
                  </a:lnTo>
                  <a:lnTo>
                    <a:pt x="126" y="10"/>
                  </a:lnTo>
                </a:path>
              </a:pathLst>
            </a:custGeom>
            <a:noFill/>
            <a:ln w="0">
              <a:solidFill>
                <a:srgbClr val="000000"/>
              </a:solidFill>
              <a:prstDash val="solid"/>
              <a:round/>
              <a:headEnd/>
              <a:tailEnd/>
            </a:ln>
          </p:spPr>
          <p:txBody>
            <a:bodyPr/>
            <a:lstStyle/>
            <a:p>
              <a:endParaRPr lang="en-US"/>
            </a:p>
          </p:txBody>
        </p:sp>
        <p:sp>
          <p:nvSpPr>
            <p:cNvPr id="745" name="Freeform 743">
              <a:extLst>
                <a:ext uri="{FF2B5EF4-FFF2-40B4-BE49-F238E27FC236}">
                  <a16:creationId xmlns:a16="http://schemas.microsoft.com/office/drawing/2014/main" id="{D0247E98-85DC-49D2-80BA-0FCD4286385C}"/>
                </a:ext>
              </a:extLst>
            </p:cNvPr>
            <p:cNvSpPr>
              <a:spLocks/>
            </p:cNvSpPr>
            <p:nvPr/>
          </p:nvSpPr>
          <p:spPr bwMode="auto">
            <a:xfrm>
              <a:off x="2082" y="3633"/>
              <a:ext cx="19" cy="20"/>
            </a:xfrm>
            <a:custGeom>
              <a:avLst/>
              <a:gdLst>
                <a:gd name="T0" fmla="*/ 119 w 119"/>
                <a:gd name="T1" fmla="*/ 11 h 98"/>
                <a:gd name="T2" fmla="*/ 113 w 119"/>
                <a:gd name="T3" fmla="*/ 0 h 98"/>
                <a:gd name="T4" fmla="*/ 0 w 119"/>
                <a:gd name="T5" fmla="*/ 98 h 98"/>
                <a:gd name="T6" fmla="*/ 119 w 119"/>
                <a:gd name="T7" fmla="*/ 11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119" y="11"/>
                  </a:moveTo>
                  <a:lnTo>
                    <a:pt x="113" y="0"/>
                  </a:lnTo>
                  <a:lnTo>
                    <a:pt x="0" y="98"/>
                  </a:lnTo>
                  <a:lnTo>
                    <a:pt x="119" y="11"/>
                  </a:lnTo>
                  <a:close/>
                </a:path>
              </a:pathLst>
            </a:custGeom>
            <a:solidFill>
              <a:srgbClr val="000000"/>
            </a:solidFill>
            <a:ln w="9525">
              <a:noFill/>
              <a:round/>
              <a:headEnd/>
              <a:tailEnd/>
            </a:ln>
          </p:spPr>
          <p:txBody>
            <a:bodyPr/>
            <a:lstStyle/>
            <a:p>
              <a:endParaRPr lang="en-US"/>
            </a:p>
          </p:txBody>
        </p:sp>
        <p:sp>
          <p:nvSpPr>
            <p:cNvPr id="746" name="Freeform 744">
              <a:extLst>
                <a:ext uri="{FF2B5EF4-FFF2-40B4-BE49-F238E27FC236}">
                  <a16:creationId xmlns:a16="http://schemas.microsoft.com/office/drawing/2014/main" id="{EE555949-4C7F-4AB4-B09E-2E1D47EBFB3C}"/>
                </a:ext>
              </a:extLst>
            </p:cNvPr>
            <p:cNvSpPr>
              <a:spLocks/>
            </p:cNvSpPr>
            <p:nvPr/>
          </p:nvSpPr>
          <p:spPr bwMode="auto">
            <a:xfrm>
              <a:off x="2082" y="3633"/>
              <a:ext cx="19" cy="20"/>
            </a:xfrm>
            <a:custGeom>
              <a:avLst/>
              <a:gdLst>
                <a:gd name="T0" fmla="*/ 119 w 119"/>
                <a:gd name="T1" fmla="*/ 11 h 98"/>
                <a:gd name="T2" fmla="*/ 113 w 119"/>
                <a:gd name="T3" fmla="*/ 0 h 98"/>
                <a:gd name="T4" fmla="*/ 0 w 119"/>
                <a:gd name="T5" fmla="*/ 98 h 98"/>
                <a:gd name="T6" fmla="*/ 119 w 119"/>
                <a:gd name="T7" fmla="*/ 11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119" y="11"/>
                  </a:moveTo>
                  <a:lnTo>
                    <a:pt x="113" y="0"/>
                  </a:lnTo>
                  <a:lnTo>
                    <a:pt x="0" y="98"/>
                  </a:lnTo>
                  <a:lnTo>
                    <a:pt x="119" y="11"/>
                  </a:lnTo>
                </a:path>
              </a:pathLst>
            </a:custGeom>
            <a:noFill/>
            <a:ln w="0">
              <a:solidFill>
                <a:srgbClr val="000000"/>
              </a:solidFill>
              <a:prstDash val="solid"/>
              <a:round/>
              <a:headEnd/>
              <a:tailEnd/>
            </a:ln>
          </p:spPr>
          <p:txBody>
            <a:bodyPr/>
            <a:lstStyle/>
            <a:p>
              <a:endParaRPr lang="en-US"/>
            </a:p>
          </p:txBody>
        </p:sp>
        <p:sp>
          <p:nvSpPr>
            <p:cNvPr id="747" name="Freeform 745">
              <a:extLst>
                <a:ext uri="{FF2B5EF4-FFF2-40B4-BE49-F238E27FC236}">
                  <a16:creationId xmlns:a16="http://schemas.microsoft.com/office/drawing/2014/main" id="{A1A8D65A-FC94-4E66-A2BB-64A37BD1415E}"/>
                </a:ext>
              </a:extLst>
            </p:cNvPr>
            <p:cNvSpPr>
              <a:spLocks/>
            </p:cNvSpPr>
            <p:nvPr/>
          </p:nvSpPr>
          <p:spPr bwMode="auto">
            <a:xfrm>
              <a:off x="2082" y="3631"/>
              <a:ext cx="18" cy="22"/>
            </a:xfrm>
            <a:custGeom>
              <a:avLst/>
              <a:gdLst>
                <a:gd name="T0" fmla="*/ 113 w 113"/>
                <a:gd name="T1" fmla="*/ 11 h 109"/>
                <a:gd name="T2" fmla="*/ 105 w 113"/>
                <a:gd name="T3" fmla="*/ 0 h 109"/>
                <a:gd name="T4" fmla="*/ 0 w 113"/>
                <a:gd name="T5" fmla="*/ 109 h 109"/>
                <a:gd name="T6" fmla="*/ 113 w 113"/>
                <a:gd name="T7" fmla="*/ 11 h 109"/>
                <a:gd name="T8" fmla="*/ 0 60000 65536"/>
                <a:gd name="T9" fmla="*/ 0 60000 65536"/>
                <a:gd name="T10" fmla="*/ 0 60000 65536"/>
                <a:gd name="T11" fmla="*/ 0 60000 65536"/>
                <a:gd name="T12" fmla="*/ 0 w 113"/>
                <a:gd name="T13" fmla="*/ 0 h 109"/>
                <a:gd name="T14" fmla="*/ 113 w 113"/>
                <a:gd name="T15" fmla="*/ 109 h 109"/>
              </a:gdLst>
              <a:ahLst/>
              <a:cxnLst>
                <a:cxn ang="T8">
                  <a:pos x="T0" y="T1"/>
                </a:cxn>
                <a:cxn ang="T9">
                  <a:pos x="T2" y="T3"/>
                </a:cxn>
                <a:cxn ang="T10">
                  <a:pos x="T4" y="T5"/>
                </a:cxn>
                <a:cxn ang="T11">
                  <a:pos x="T6" y="T7"/>
                </a:cxn>
              </a:cxnLst>
              <a:rect l="T12" t="T13" r="T14" b="T15"/>
              <a:pathLst>
                <a:path w="113" h="109">
                  <a:moveTo>
                    <a:pt x="113" y="11"/>
                  </a:moveTo>
                  <a:lnTo>
                    <a:pt x="105" y="0"/>
                  </a:lnTo>
                  <a:lnTo>
                    <a:pt x="0" y="109"/>
                  </a:lnTo>
                  <a:lnTo>
                    <a:pt x="113" y="11"/>
                  </a:lnTo>
                  <a:close/>
                </a:path>
              </a:pathLst>
            </a:custGeom>
            <a:solidFill>
              <a:srgbClr val="000000"/>
            </a:solidFill>
            <a:ln w="9525">
              <a:noFill/>
              <a:round/>
              <a:headEnd/>
              <a:tailEnd/>
            </a:ln>
          </p:spPr>
          <p:txBody>
            <a:bodyPr/>
            <a:lstStyle/>
            <a:p>
              <a:endParaRPr lang="en-US"/>
            </a:p>
          </p:txBody>
        </p:sp>
        <p:sp>
          <p:nvSpPr>
            <p:cNvPr id="748" name="Freeform 746">
              <a:extLst>
                <a:ext uri="{FF2B5EF4-FFF2-40B4-BE49-F238E27FC236}">
                  <a16:creationId xmlns:a16="http://schemas.microsoft.com/office/drawing/2014/main" id="{CB5A0EC4-6E14-4DF4-A6EE-A7149FD2932A}"/>
                </a:ext>
              </a:extLst>
            </p:cNvPr>
            <p:cNvSpPr>
              <a:spLocks/>
            </p:cNvSpPr>
            <p:nvPr/>
          </p:nvSpPr>
          <p:spPr bwMode="auto">
            <a:xfrm>
              <a:off x="2082" y="3631"/>
              <a:ext cx="18" cy="22"/>
            </a:xfrm>
            <a:custGeom>
              <a:avLst/>
              <a:gdLst>
                <a:gd name="T0" fmla="*/ 113 w 113"/>
                <a:gd name="T1" fmla="*/ 11 h 109"/>
                <a:gd name="T2" fmla="*/ 105 w 113"/>
                <a:gd name="T3" fmla="*/ 0 h 109"/>
                <a:gd name="T4" fmla="*/ 0 w 113"/>
                <a:gd name="T5" fmla="*/ 109 h 109"/>
                <a:gd name="T6" fmla="*/ 113 w 113"/>
                <a:gd name="T7" fmla="*/ 11 h 109"/>
                <a:gd name="T8" fmla="*/ 0 60000 65536"/>
                <a:gd name="T9" fmla="*/ 0 60000 65536"/>
                <a:gd name="T10" fmla="*/ 0 60000 65536"/>
                <a:gd name="T11" fmla="*/ 0 60000 65536"/>
                <a:gd name="T12" fmla="*/ 0 w 113"/>
                <a:gd name="T13" fmla="*/ 0 h 109"/>
                <a:gd name="T14" fmla="*/ 113 w 113"/>
                <a:gd name="T15" fmla="*/ 109 h 109"/>
              </a:gdLst>
              <a:ahLst/>
              <a:cxnLst>
                <a:cxn ang="T8">
                  <a:pos x="T0" y="T1"/>
                </a:cxn>
                <a:cxn ang="T9">
                  <a:pos x="T2" y="T3"/>
                </a:cxn>
                <a:cxn ang="T10">
                  <a:pos x="T4" y="T5"/>
                </a:cxn>
                <a:cxn ang="T11">
                  <a:pos x="T6" y="T7"/>
                </a:cxn>
              </a:cxnLst>
              <a:rect l="T12" t="T13" r="T14" b="T15"/>
              <a:pathLst>
                <a:path w="113" h="109">
                  <a:moveTo>
                    <a:pt x="113" y="11"/>
                  </a:moveTo>
                  <a:lnTo>
                    <a:pt x="105" y="0"/>
                  </a:lnTo>
                  <a:lnTo>
                    <a:pt x="0" y="109"/>
                  </a:lnTo>
                  <a:lnTo>
                    <a:pt x="113" y="11"/>
                  </a:lnTo>
                </a:path>
              </a:pathLst>
            </a:custGeom>
            <a:noFill/>
            <a:ln w="0">
              <a:solidFill>
                <a:srgbClr val="000000"/>
              </a:solidFill>
              <a:prstDash val="solid"/>
              <a:round/>
              <a:headEnd/>
              <a:tailEnd/>
            </a:ln>
          </p:spPr>
          <p:txBody>
            <a:bodyPr/>
            <a:lstStyle/>
            <a:p>
              <a:endParaRPr lang="en-US"/>
            </a:p>
          </p:txBody>
        </p:sp>
        <p:sp>
          <p:nvSpPr>
            <p:cNvPr id="749" name="Freeform 747">
              <a:extLst>
                <a:ext uri="{FF2B5EF4-FFF2-40B4-BE49-F238E27FC236}">
                  <a16:creationId xmlns:a16="http://schemas.microsoft.com/office/drawing/2014/main" id="{C7797D23-7B16-40CF-9379-EC1A0CCD2084}"/>
                </a:ext>
              </a:extLst>
            </p:cNvPr>
            <p:cNvSpPr>
              <a:spLocks/>
            </p:cNvSpPr>
            <p:nvPr/>
          </p:nvSpPr>
          <p:spPr bwMode="auto">
            <a:xfrm>
              <a:off x="2082" y="3630"/>
              <a:ext cx="17" cy="23"/>
            </a:xfrm>
            <a:custGeom>
              <a:avLst/>
              <a:gdLst>
                <a:gd name="T0" fmla="*/ 105 w 105"/>
                <a:gd name="T1" fmla="*/ 8 h 117"/>
                <a:gd name="T2" fmla="*/ 97 w 105"/>
                <a:gd name="T3" fmla="*/ 0 h 117"/>
                <a:gd name="T4" fmla="*/ 0 w 105"/>
                <a:gd name="T5" fmla="*/ 117 h 117"/>
                <a:gd name="T6" fmla="*/ 105 w 105"/>
                <a:gd name="T7" fmla="*/ 8 h 117"/>
                <a:gd name="T8" fmla="*/ 0 60000 65536"/>
                <a:gd name="T9" fmla="*/ 0 60000 65536"/>
                <a:gd name="T10" fmla="*/ 0 60000 65536"/>
                <a:gd name="T11" fmla="*/ 0 60000 65536"/>
                <a:gd name="T12" fmla="*/ 0 w 105"/>
                <a:gd name="T13" fmla="*/ 0 h 117"/>
                <a:gd name="T14" fmla="*/ 105 w 105"/>
                <a:gd name="T15" fmla="*/ 117 h 117"/>
              </a:gdLst>
              <a:ahLst/>
              <a:cxnLst>
                <a:cxn ang="T8">
                  <a:pos x="T0" y="T1"/>
                </a:cxn>
                <a:cxn ang="T9">
                  <a:pos x="T2" y="T3"/>
                </a:cxn>
                <a:cxn ang="T10">
                  <a:pos x="T4" y="T5"/>
                </a:cxn>
                <a:cxn ang="T11">
                  <a:pos x="T6" y="T7"/>
                </a:cxn>
              </a:cxnLst>
              <a:rect l="T12" t="T13" r="T14" b="T15"/>
              <a:pathLst>
                <a:path w="105" h="117">
                  <a:moveTo>
                    <a:pt x="105" y="8"/>
                  </a:moveTo>
                  <a:lnTo>
                    <a:pt x="97" y="0"/>
                  </a:lnTo>
                  <a:lnTo>
                    <a:pt x="0" y="117"/>
                  </a:lnTo>
                  <a:lnTo>
                    <a:pt x="105" y="8"/>
                  </a:lnTo>
                  <a:close/>
                </a:path>
              </a:pathLst>
            </a:custGeom>
            <a:solidFill>
              <a:srgbClr val="000000"/>
            </a:solidFill>
            <a:ln w="9525">
              <a:noFill/>
              <a:round/>
              <a:headEnd/>
              <a:tailEnd/>
            </a:ln>
          </p:spPr>
          <p:txBody>
            <a:bodyPr/>
            <a:lstStyle/>
            <a:p>
              <a:endParaRPr lang="en-US"/>
            </a:p>
          </p:txBody>
        </p:sp>
        <p:sp>
          <p:nvSpPr>
            <p:cNvPr id="750" name="Freeform 748">
              <a:extLst>
                <a:ext uri="{FF2B5EF4-FFF2-40B4-BE49-F238E27FC236}">
                  <a16:creationId xmlns:a16="http://schemas.microsoft.com/office/drawing/2014/main" id="{1075C78A-D7D2-4B59-929E-7F822EE6B8A2}"/>
                </a:ext>
              </a:extLst>
            </p:cNvPr>
            <p:cNvSpPr>
              <a:spLocks/>
            </p:cNvSpPr>
            <p:nvPr/>
          </p:nvSpPr>
          <p:spPr bwMode="auto">
            <a:xfrm>
              <a:off x="2082" y="3630"/>
              <a:ext cx="17" cy="23"/>
            </a:xfrm>
            <a:custGeom>
              <a:avLst/>
              <a:gdLst>
                <a:gd name="T0" fmla="*/ 105 w 105"/>
                <a:gd name="T1" fmla="*/ 8 h 117"/>
                <a:gd name="T2" fmla="*/ 97 w 105"/>
                <a:gd name="T3" fmla="*/ 0 h 117"/>
                <a:gd name="T4" fmla="*/ 0 w 105"/>
                <a:gd name="T5" fmla="*/ 117 h 117"/>
                <a:gd name="T6" fmla="*/ 105 w 105"/>
                <a:gd name="T7" fmla="*/ 8 h 117"/>
                <a:gd name="T8" fmla="*/ 0 60000 65536"/>
                <a:gd name="T9" fmla="*/ 0 60000 65536"/>
                <a:gd name="T10" fmla="*/ 0 60000 65536"/>
                <a:gd name="T11" fmla="*/ 0 60000 65536"/>
                <a:gd name="T12" fmla="*/ 0 w 105"/>
                <a:gd name="T13" fmla="*/ 0 h 117"/>
                <a:gd name="T14" fmla="*/ 105 w 105"/>
                <a:gd name="T15" fmla="*/ 117 h 117"/>
              </a:gdLst>
              <a:ahLst/>
              <a:cxnLst>
                <a:cxn ang="T8">
                  <a:pos x="T0" y="T1"/>
                </a:cxn>
                <a:cxn ang="T9">
                  <a:pos x="T2" y="T3"/>
                </a:cxn>
                <a:cxn ang="T10">
                  <a:pos x="T4" y="T5"/>
                </a:cxn>
                <a:cxn ang="T11">
                  <a:pos x="T6" y="T7"/>
                </a:cxn>
              </a:cxnLst>
              <a:rect l="T12" t="T13" r="T14" b="T15"/>
              <a:pathLst>
                <a:path w="105" h="117">
                  <a:moveTo>
                    <a:pt x="105" y="8"/>
                  </a:moveTo>
                  <a:lnTo>
                    <a:pt x="97" y="0"/>
                  </a:lnTo>
                  <a:lnTo>
                    <a:pt x="0" y="117"/>
                  </a:lnTo>
                  <a:lnTo>
                    <a:pt x="105" y="8"/>
                  </a:lnTo>
                </a:path>
              </a:pathLst>
            </a:custGeom>
            <a:noFill/>
            <a:ln w="0">
              <a:solidFill>
                <a:srgbClr val="000000"/>
              </a:solidFill>
              <a:prstDash val="solid"/>
              <a:round/>
              <a:headEnd/>
              <a:tailEnd/>
            </a:ln>
          </p:spPr>
          <p:txBody>
            <a:bodyPr/>
            <a:lstStyle/>
            <a:p>
              <a:endParaRPr lang="en-US"/>
            </a:p>
          </p:txBody>
        </p:sp>
        <p:sp>
          <p:nvSpPr>
            <p:cNvPr id="751" name="Freeform 749">
              <a:extLst>
                <a:ext uri="{FF2B5EF4-FFF2-40B4-BE49-F238E27FC236}">
                  <a16:creationId xmlns:a16="http://schemas.microsoft.com/office/drawing/2014/main" id="{2FE923E3-1A2F-47FF-8D14-C4E0571C002A}"/>
                </a:ext>
              </a:extLst>
            </p:cNvPr>
            <p:cNvSpPr>
              <a:spLocks/>
            </p:cNvSpPr>
            <p:nvPr/>
          </p:nvSpPr>
          <p:spPr bwMode="auto">
            <a:xfrm>
              <a:off x="2082" y="3628"/>
              <a:ext cx="16" cy="25"/>
            </a:xfrm>
            <a:custGeom>
              <a:avLst/>
              <a:gdLst>
                <a:gd name="T0" fmla="*/ 97 w 97"/>
                <a:gd name="T1" fmla="*/ 10 h 127"/>
                <a:gd name="T2" fmla="*/ 88 w 97"/>
                <a:gd name="T3" fmla="*/ 0 h 127"/>
                <a:gd name="T4" fmla="*/ 0 w 97"/>
                <a:gd name="T5" fmla="*/ 127 h 127"/>
                <a:gd name="T6" fmla="*/ 97 w 97"/>
                <a:gd name="T7" fmla="*/ 10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97" y="10"/>
                  </a:moveTo>
                  <a:lnTo>
                    <a:pt x="88" y="0"/>
                  </a:lnTo>
                  <a:lnTo>
                    <a:pt x="0" y="127"/>
                  </a:lnTo>
                  <a:lnTo>
                    <a:pt x="97" y="10"/>
                  </a:lnTo>
                  <a:close/>
                </a:path>
              </a:pathLst>
            </a:custGeom>
            <a:solidFill>
              <a:srgbClr val="000000"/>
            </a:solidFill>
            <a:ln w="9525">
              <a:noFill/>
              <a:round/>
              <a:headEnd/>
              <a:tailEnd/>
            </a:ln>
          </p:spPr>
          <p:txBody>
            <a:bodyPr/>
            <a:lstStyle/>
            <a:p>
              <a:endParaRPr lang="en-US"/>
            </a:p>
          </p:txBody>
        </p:sp>
        <p:sp>
          <p:nvSpPr>
            <p:cNvPr id="752" name="Freeform 750">
              <a:extLst>
                <a:ext uri="{FF2B5EF4-FFF2-40B4-BE49-F238E27FC236}">
                  <a16:creationId xmlns:a16="http://schemas.microsoft.com/office/drawing/2014/main" id="{35900327-DC53-414B-AAEE-3B6BCCD3412B}"/>
                </a:ext>
              </a:extLst>
            </p:cNvPr>
            <p:cNvSpPr>
              <a:spLocks/>
            </p:cNvSpPr>
            <p:nvPr/>
          </p:nvSpPr>
          <p:spPr bwMode="auto">
            <a:xfrm>
              <a:off x="2082" y="3628"/>
              <a:ext cx="16" cy="25"/>
            </a:xfrm>
            <a:custGeom>
              <a:avLst/>
              <a:gdLst>
                <a:gd name="T0" fmla="*/ 97 w 97"/>
                <a:gd name="T1" fmla="*/ 10 h 127"/>
                <a:gd name="T2" fmla="*/ 88 w 97"/>
                <a:gd name="T3" fmla="*/ 0 h 127"/>
                <a:gd name="T4" fmla="*/ 0 w 97"/>
                <a:gd name="T5" fmla="*/ 127 h 127"/>
                <a:gd name="T6" fmla="*/ 97 w 97"/>
                <a:gd name="T7" fmla="*/ 10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97" y="10"/>
                  </a:moveTo>
                  <a:lnTo>
                    <a:pt x="88" y="0"/>
                  </a:lnTo>
                  <a:lnTo>
                    <a:pt x="0" y="127"/>
                  </a:lnTo>
                  <a:lnTo>
                    <a:pt x="97" y="10"/>
                  </a:lnTo>
                </a:path>
              </a:pathLst>
            </a:custGeom>
            <a:noFill/>
            <a:ln w="0">
              <a:solidFill>
                <a:srgbClr val="000000"/>
              </a:solidFill>
              <a:prstDash val="solid"/>
              <a:round/>
              <a:headEnd/>
              <a:tailEnd/>
            </a:ln>
          </p:spPr>
          <p:txBody>
            <a:bodyPr/>
            <a:lstStyle/>
            <a:p>
              <a:endParaRPr lang="en-US"/>
            </a:p>
          </p:txBody>
        </p:sp>
        <p:sp>
          <p:nvSpPr>
            <p:cNvPr id="753" name="Freeform 751">
              <a:extLst>
                <a:ext uri="{FF2B5EF4-FFF2-40B4-BE49-F238E27FC236}">
                  <a16:creationId xmlns:a16="http://schemas.microsoft.com/office/drawing/2014/main" id="{11459BFC-7C46-441B-B038-181089C649A6}"/>
                </a:ext>
              </a:extLst>
            </p:cNvPr>
            <p:cNvSpPr>
              <a:spLocks/>
            </p:cNvSpPr>
            <p:nvPr/>
          </p:nvSpPr>
          <p:spPr bwMode="auto">
            <a:xfrm>
              <a:off x="2082" y="3626"/>
              <a:ext cx="14" cy="27"/>
            </a:xfrm>
            <a:custGeom>
              <a:avLst/>
              <a:gdLst>
                <a:gd name="T0" fmla="*/ 88 w 88"/>
                <a:gd name="T1" fmla="*/ 7 h 134"/>
                <a:gd name="T2" fmla="*/ 79 w 88"/>
                <a:gd name="T3" fmla="*/ 0 h 134"/>
                <a:gd name="T4" fmla="*/ 0 w 88"/>
                <a:gd name="T5" fmla="*/ 134 h 134"/>
                <a:gd name="T6" fmla="*/ 88 w 88"/>
                <a:gd name="T7" fmla="*/ 7 h 134"/>
                <a:gd name="T8" fmla="*/ 0 60000 65536"/>
                <a:gd name="T9" fmla="*/ 0 60000 65536"/>
                <a:gd name="T10" fmla="*/ 0 60000 65536"/>
                <a:gd name="T11" fmla="*/ 0 60000 65536"/>
                <a:gd name="T12" fmla="*/ 0 w 88"/>
                <a:gd name="T13" fmla="*/ 0 h 134"/>
                <a:gd name="T14" fmla="*/ 88 w 88"/>
                <a:gd name="T15" fmla="*/ 134 h 134"/>
              </a:gdLst>
              <a:ahLst/>
              <a:cxnLst>
                <a:cxn ang="T8">
                  <a:pos x="T0" y="T1"/>
                </a:cxn>
                <a:cxn ang="T9">
                  <a:pos x="T2" y="T3"/>
                </a:cxn>
                <a:cxn ang="T10">
                  <a:pos x="T4" y="T5"/>
                </a:cxn>
                <a:cxn ang="T11">
                  <a:pos x="T6" y="T7"/>
                </a:cxn>
              </a:cxnLst>
              <a:rect l="T12" t="T13" r="T14" b="T15"/>
              <a:pathLst>
                <a:path w="88" h="134">
                  <a:moveTo>
                    <a:pt x="88" y="7"/>
                  </a:moveTo>
                  <a:lnTo>
                    <a:pt x="79" y="0"/>
                  </a:lnTo>
                  <a:lnTo>
                    <a:pt x="0" y="134"/>
                  </a:lnTo>
                  <a:lnTo>
                    <a:pt x="88" y="7"/>
                  </a:lnTo>
                  <a:close/>
                </a:path>
              </a:pathLst>
            </a:custGeom>
            <a:solidFill>
              <a:srgbClr val="000000"/>
            </a:solidFill>
            <a:ln w="9525">
              <a:noFill/>
              <a:round/>
              <a:headEnd/>
              <a:tailEnd/>
            </a:ln>
          </p:spPr>
          <p:txBody>
            <a:bodyPr/>
            <a:lstStyle/>
            <a:p>
              <a:endParaRPr lang="en-US"/>
            </a:p>
          </p:txBody>
        </p:sp>
        <p:sp>
          <p:nvSpPr>
            <p:cNvPr id="754" name="Freeform 752">
              <a:extLst>
                <a:ext uri="{FF2B5EF4-FFF2-40B4-BE49-F238E27FC236}">
                  <a16:creationId xmlns:a16="http://schemas.microsoft.com/office/drawing/2014/main" id="{78C63C39-B997-41A8-BEDB-2A009C5FE687}"/>
                </a:ext>
              </a:extLst>
            </p:cNvPr>
            <p:cNvSpPr>
              <a:spLocks/>
            </p:cNvSpPr>
            <p:nvPr/>
          </p:nvSpPr>
          <p:spPr bwMode="auto">
            <a:xfrm>
              <a:off x="2082" y="3626"/>
              <a:ext cx="14" cy="27"/>
            </a:xfrm>
            <a:custGeom>
              <a:avLst/>
              <a:gdLst>
                <a:gd name="T0" fmla="*/ 88 w 88"/>
                <a:gd name="T1" fmla="*/ 7 h 134"/>
                <a:gd name="T2" fmla="*/ 79 w 88"/>
                <a:gd name="T3" fmla="*/ 0 h 134"/>
                <a:gd name="T4" fmla="*/ 0 w 88"/>
                <a:gd name="T5" fmla="*/ 134 h 134"/>
                <a:gd name="T6" fmla="*/ 88 w 88"/>
                <a:gd name="T7" fmla="*/ 7 h 134"/>
                <a:gd name="T8" fmla="*/ 0 60000 65536"/>
                <a:gd name="T9" fmla="*/ 0 60000 65536"/>
                <a:gd name="T10" fmla="*/ 0 60000 65536"/>
                <a:gd name="T11" fmla="*/ 0 60000 65536"/>
                <a:gd name="T12" fmla="*/ 0 w 88"/>
                <a:gd name="T13" fmla="*/ 0 h 134"/>
                <a:gd name="T14" fmla="*/ 88 w 88"/>
                <a:gd name="T15" fmla="*/ 134 h 134"/>
              </a:gdLst>
              <a:ahLst/>
              <a:cxnLst>
                <a:cxn ang="T8">
                  <a:pos x="T0" y="T1"/>
                </a:cxn>
                <a:cxn ang="T9">
                  <a:pos x="T2" y="T3"/>
                </a:cxn>
                <a:cxn ang="T10">
                  <a:pos x="T4" y="T5"/>
                </a:cxn>
                <a:cxn ang="T11">
                  <a:pos x="T6" y="T7"/>
                </a:cxn>
              </a:cxnLst>
              <a:rect l="T12" t="T13" r="T14" b="T15"/>
              <a:pathLst>
                <a:path w="88" h="134">
                  <a:moveTo>
                    <a:pt x="88" y="7"/>
                  </a:moveTo>
                  <a:lnTo>
                    <a:pt x="79" y="0"/>
                  </a:lnTo>
                  <a:lnTo>
                    <a:pt x="0" y="134"/>
                  </a:lnTo>
                  <a:lnTo>
                    <a:pt x="88" y="7"/>
                  </a:lnTo>
                </a:path>
              </a:pathLst>
            </a:custGeom>
            <a:noFill/>
            <a:ln w="0">
              <a:solidFill>
                <a:srgbClr val="000000"/>
              </a:solidFill>
              <a:prstDash val="solid"/>
              <a:round/>
              <a:headEnd/>
              <a:tailEnd/>
            </a:ln>
          </p:spPr>
          <p:txBody>
            <a:bodyPr/>
            <a:lstStyle/>
            <a:p>
              <a:endParaRPr lang="en-US"/>
            </a:p>
          </p:txBody>
        </p:sp>
        <p:sp>
          <p:nvSpPr>
            <p:cNvPr id="755" name="Freeform 753">
              <a:extLst>
                <a:ext uri="{FF2B5EF4-FFF2-40B4-BE49-F238E27FC236}">
                  <a16:creationId xmlns:a16="http://schemas.microsoft.com/office/drawing/2014/main" id="{24FB3B4C-384A-4A3A-910B-FED44B629CBB}"/>
                </a:ext>
              </a:extLst>
            </p:cNvPr>
            <p:cNvSpPr>
              <a:spLocks/>
            </p:cNvSpPr>
            <p:nvPr/>
          </p:nvSpPr>
          <p:spPr bwMode="auto">
            <a:xfrm>
              <a:off x="2082" y="3625"/>
              <a:ext cx="13" cy="28"/>
            </a:xfrm>
            <a:custGeom>
              <a:avLst/>
              <a:gdLst>
                <a:gd name="T0" fmla="*/ 79 w 79"/>
                <a:gd name="T1" fmla="*/ 7 h 141"/>
                <a:gd name="T2" fmla="*/ 68 w 79"/>
                <a:gd name="T3" fmla="*/ 0 h 141"/>
                <a:gd name="T4" fmla="*/ 0 w 79"/>
                <a:gd name="T5" fmla="*/ 141 h 141"/>
                <a:gd name="T6" fmla="*/ 79 w 79"/>
                <a:gd name="T7" fmla="*/ 7 h 141"/>
                <a:gd name="T8" fmla="*/ 0 60000 65536"/>
                <a:gd name="T9" fmla="*/ 0 60000 65536"/>
                <a:gd name="T10" fmla="*/ 0 60000 65536"/>
                <a:gd name="T11" fmla="*/ 0 60000 65536"/>
                <a:gd name="T12" fmla="*/ 0 w 79"/>
                <a:gd name="T13" fmla="*/ 0 h 141"/>
                <a:gd name="T14" fmla="*/ 79 w 79"/>
                <a:gd name="T15" fmla="*/ 141 h 141"/>
              </a:gdLst>
              <a:ahLst/>
              <a:cxnLst>
                <a:cxn ang="T8">
                  <a:pos x="T0" y="T1"/>
                </a:cxn>
                <a:cxn ang="T9">
                  <a:pos x="T2" y="T3"/>
                </a:cxn>
                <a:cxn ang="T10">
                  <a:pos x="T4" y="T5"/>
                </a:cxn>
                <a:cxn ang="T11">
                  <a:pos x="T6" y="T7"/>
                </a:cxn>
              </a:cxnLst>
              <a:rect l="T12" t="T13" r="T14" b="T15"/>
              <a:pathLst>
                <a:path w="79" h="141">
                  <a:moveTo>
                    <a:pt x="79" y="7"/>
                  </a:moveTo>
                  <a:lnTo>
                    <a:pt x="68" y="0"/>
                  </a:lnTo>
                  <a:lnTo>
                    <a:pt x="0" y="141"/>
                  </a:lnTo>
                  <a:lnTo>
                    <a:pt x="79" y="7"/>
                  </a:lnTo>
                  <a:close/>
                </a:path>
              </a:pathLst>
            </a:custGeom>
            <a:solidFill>
              <a:srgbClr val="000000"/>
            </a:solidFill>
            <a:ln w="9525">
              <a:noFill/>
              <a:round/>
              <a:headEnd/>
              <a:tailEnd/>
            </a:ln>
          </p:spPr>
          <p:txBody>
            <a:bodyPr/>
            <a:lstStyle/>
            <a:p>
              <a:endParaRPr lang="en-US"/>
            </a:p>
          </p:txBody>
        </p:sp>
        <p:sp>
          <p:nvSpPr>
            <p:cNvPr id="756" name="Freeform 754">
              <a:extLst>
                <a:ext uri="{FF2B5EF4-FFF2-40B4-BE49-F238E27FC236}">
                  <a16:creationId xmlns:a16="http://schemas.microsoft.com/office/drawing/2014/main" id="{C86844AE-0974-4F53-AB7C-0889E465112A}"/>
                </a:ext>
              </a:extLst>
            </p:cNvPr>
            <p:cNvSpPr>
              <a:spLocks/>
            </p:cNvSpPr>
            <p:nvPr/>
          </p:nvSpPr>
          <p:spPr bwMode="auto">
            <a:xfrm>
              <a:off x="2082" y="3625"/>
              <a:ext cx="13" cy="28"/>
            </a:xfrm>
            <a:custGeom>
              <a:avLst/>
              <a:gdLst>
                <a:gd name="T0" fmla="*/ 79 w 79"/>
                <a:gd name="T1" fmla="*/ 7 h 141"/>
                <a:gd name="T2" fmla="*/ 68 w 79"/>
                <a:gd name="T3" fmla="*/ 0 h 141"/>
                <a:gd name="T4" fmla="*/ 0 w 79"/>
                <a:gd name="T5" fmla="*/ 141 h 141"/>
                <a:gd name="T6" fmla="*/ 79 w 79"/>
                <a:gd name="T7" fmla="*/ 7 h 141"/>
                <a:gd name="T8" fmla="*/ 0 60000 65536"/>
                <a:gd name="T9" fmla="*/ 0 60000 65536"/>
                <a:gd name="T10" fmla="*/ 0 60000 65536"/>
                <a:gd name="T11" fmla="*/ 0 60000 65536"/>
                <a:gd name="T12" fmla="*/ 0 w 79"/>
                <a:gd name="T13" fmla="*/ 0 h 141"/>
                <a:gd name="T14" fmla="*/ 79 w 79"/>
                <a:gd name="T15" fmla="*/ 141 h 141"/>
              </a:gdLst>
              <a:ahLst/>
              <a:cxnLst>
                <a:cxn ang="T8">
                  <a:pos x="T0" y="T1"/>
                </a:cxn>
                <a:cxn ang="T9">
                  <a:pos x="T2" y="T3"/>
                </a:cxn>
                <a:cxn ang="T10">
                  <a:pos x="T4" y="T5"/>
                </a:cxn>
                <a:cxn ang="T11">
                  <a:pos x="T6" y="T7"/>
                </a:cxn>
              </a:cxnLst>
              <a:rect l="T12" t="T13" r="T14" b="T15"/>
              <a:pathLst>
                <a:path w="79" h="141">
                  <a:moveTo>
                    <a:pt x="79" y="7"/>
                  </a:moveTo>
                  <a:lnTo>
                    <a:pt x="68" y="0"/>
                  </a:lnTo>
                  <a:lnTo>
                    <a:pt x="0" y="141"/>
                  </a:lnTo>
                  <a:lnTo>
                    <a:pt x="79" y="7"/>
                  </a:lnTo>
                </a:path>
              </a:pathLst>
            </a:custGeom>
            <a:noFill/>
            <a:ln w="0">
              <a:solidFill>
                <a:srgbClr val="000000"/>
              </a:solidFill>
              <a:prstDash val="solid"/>
              <a:round/>
              <a:headEnd/>
              <a:tailEnd/>
            </a:ln>
          </p:spPr>
          <p:txBody>
            <a:bodyPr/>
            <a:lstStyle/>
            <a:p>
              <a:endParaRPr lang="en-US"/>
            </a:p>
          </p:txBody>
        </p:sp>
        <p:sp>
          <p:nvSpPr>
            <p:cNvPr id="757" name="Freeform 755">
              <a:extLst>
                <a:ext uri="{FF2B5EF4-FFF2-40B4-BE49-F238E27FC236}">
                  <a16:creationId xmlns:a16="http://schemas.microsoft.com/office/drawing/2014/main" id="{4BCDE5BA-C3AA-4F50-99CA-2AE8235D7388}"/>
                </a:ext>
              </a:extLst>
            </p:cNvPr>
            <p:cNvSpPr>
              <a:spLocks/>
            </p:cNvSpPr>
            <p:nvPr/>
          </p:nvSpPr>
          <p:spPr bwMode="auto">
            <a:xfrm>
              <a:off x="2082" y="3624"/>
              <a:ext cx="11" cy="29"/>
            </a:xfrm>
            <a:custGeom>
              <a:avLst/>
              <a:gdLst>
                <a:gd name="T0" fmla="*/ 68 w 68"/>
                <a:gd name="T1" fmla="*/ 6 h 147"/>
                <a:gd name="T2" fmla="*/ 58 w 68"/>
                <a:gd name="T3" fmla="*/ 0 h 147"/>
                <a:gd name="T4" fmla="*/ 0 w 68"/>
                <a:gd name="T5" fmla="*/ 147 h 147"/>
                <a:gd name="T6" fmla="*/ 68 w 68"/>
                <a:gd name="T7" fmla="*/ 6 h 147"/>
                <a:gd name="T8" fmla="*/ 0 60000 65536"/>
                <a:gd name="T9" fmla="*/ 0 60000 65536"/>
                <a:gd name="T10" fmla="*/ 0 60000 65536"/>
                <a:gd name="T11" fmla="*/ 0 60000 65536"/>
                <a:gd name="T12" fmla="*/ 0 w 68"/>
                <a:gd name="T13" fmla="*/ 0 h 147"/>
                <a:gd name="T14" fmla="*/ 68 w 68"/>
                <a:gd name="T15" fmla="*/ 147 h 147"/>
              </a:gdLst>
              <a:ahLst/>
              <a:cxnLst>
                <a:cxn ang="T8">
                  <a:pos x="T0" y="T1"/>
                </a:cxn>
                <a:cxn ang="T9">
                  <a:pos x="T2" y="T3"/>
                </a:cxn>
                <a:cxn ang="T10">
                  <a:pos x="T4" y="T5"/>
                </a:cxn>
                <a:cxn ang="T11">
                  <a:pos x="T6" y="T7"/>
                </a:cxn>
              </a:cxnLst>
              <a:rect l="T12" t="T13" r="T14" b="T15"/>
              <a:pathLst>
                <a:path w="68" h="147">
                  <a:moveTo>
                    <a:pt x="68" y="6"/>
                  </a:moveTo>
                  <a:lnTo>
                    <a:pt x="58" y="0"/>
                  </a:lnTo>
                  <a:lnTo>
                    <a:pt x="0" y="147"/>
                  </a:lnTo>
                  <a:lnTo>
                    <a:pt x="68" y="6"/>
                  </a:lnTo>
                  <a:close/>
                </a:path>
              </a:pathLst>
            </a:custGeom>
            <a:solidFill>
              <a:srgbClr val="000000"/>
            </a:solidFill>
            <a:ln w="9525">
              <a:noFill/>
              <a:round/>
              <a:headEnd/>
              <a:tailEnd/>
            </a:ln>
          </p:spPr>
          <p:txBody>
            <a:bodyPr/>
            <a:lstStyle/>
            <a:p>
              <a:endParaRPr lang="en-US"/>
            </a:p>
          </p:txBody>
        </p:sp>
        <p:sp>
          <p:nvSpPr>
            <p:cNvPr id="758" name="Freeform 756">
              <a:extLst>
                <a:ext uri="{FF2B5EF4-FFF2-40B4-BE49-F238E27FC236}">
                  <a16:creationId xmlns:a16="http://schemas.microsoft.com/office/drawing/2014/main" id="{1A88193F-B48E-4945-A798-ECE07B705578}"/>
                </a:ext>
              </a:extLst>
            </p:cNvPr>
            <p:cNvSpPr>
              <a:spLocks/>
            </p:cNvSpPr>
            <p:nvPr/>
          </p:nvSpPr>
          <p:spPr bwMode="auto">
            <a:xfrm>
              <a:off x="2082" y="3624"/>
              <a:ext cx="11" cy="29"/>
            </a:xfrm>
            <a:custGeom>
              <a:avLst/>
              <a:gdLst>
                <a:gd name="T0" fmla="*/ 68 w 68"/>
                <a:gd name="T1" fmla="*/ 6 h 147"/>
                <a:gd name="T2" fmla="*/ 58 w 68"/>
                <a:gd name="T3" fmla="*/ 0 h 147"/>
                <a:gd name="T4" fmla="*/ 0 w 68"/>
                <a:gd name="T5" fmla="*/ 147 h 147"/>
                <a:gd name="T6" fmla="*/ 68 w 68"/>
                <a:gd name="T7" fmla="*/ 6 h 147"/>
                <a:gd name="T8" fmla="*/ 0 60000 65536"/>
                <a:gd name="T9" fmla="*/ 0 60000 65536"/>
                <a:gd name="T10" fmla="*/ 0 60000 65536"/>
                <a:gd name="T11" fmla="*/ 0 60000 65536"/>
                <a:gd name="T12" fmla="*/ 0 w 68"/>
                <a:gd name="T13" fmla="*/ 0 h 147"/>
                <a:gd name="T14" fmla="*/ 68 w 68"/>
                <a:gd name="T15" fmla="*/ 147 h 147"/>
              </a:gdLst>
              <a:ahLst/>
              <a:cxnLst>
                <a:cxn ang="T8">
                  <a:pos x="T0" y="T1"/>
                </a:cxn>
                <a:cxn ang="T9">
                  <a:pos x="T2" y="T3"/>
                </a:cxn>
                <a:cxn ang="T10">
                  <a:pos x="T4" y="T5"/>
                </a:cxn>
                <a:cxn ang="T11">
                  <a:pos x="T6" y="T7"/>
                </a:cxn>
              </a:cxnLst>
              <a:rect l="T12" t="T13" r="T14" b="T15"/>
              <a:pathLst>
                <a:path w="68" h="147">
                  <a:moveTo>
                    <a:pt x="68" y="6"/>
                  </a:moveTo>
                  <a:lnTo>
                    <a:pt x="58" y="0"/>
                  </a:lnTo>
                  <a:lnTo>
                    <a:pt x="0" y="147"/>
                  </a:lnTo>
                  <a:lnTo>
                    <a:pt x="68" y="6"/>
                  </a:lnTo>
                </a:path>
              </a:pathLst>
            </a:custGeom>
            <a:noFill/>
            <a:ln w="0">
              <a:solidFill>
                <a:srgbClr val="000000"/>
              </a:solidFill>
              <a:prstDash val="solid"/>
              <a:round/>
              <a:headEnd/>
              <a:tailEnd/>
            </a:ln>
          </p:spPr>
          <p:txBody>
            <a:bodyPr/>
            <a:lstStyle/>
            <a:p>
              <a:endParaRPr lang="en-US"/>
            </a:p>
          </p:txBody>
        </p:sp>
        <p:sp>
          <p:nvSpPr>
            <p:cNvPr id="759" name="Freeform 757">
              <a:extLst>
                <a:ext uri="{FF2B5EF4-FFF2-40B4-BE49-F238E27FC236}">
                  <a16:creationId xmlns:a16="http://schemas.microsoft.com/office/drawing/2014/main" id="{71BD5850-F55A-4116-9C69-1021AA51E7FA}"/>
                </a:ext>
              </a:extLst>
            </p:cNvPr>
            <p:cNvSpPr>
              <a:spLocks/>
            </p:cNvSpPr>
            <p:nvPr/>
          </p:nvSpPr>
          <p:spPr bwMode="auto">
            <a:xfrm>
              <a:off x="2082" y="3623"/>
              <a:ext cx="9" cy="30"/>
            </a:xfrm>
            <a:custGeom>
              <a:avLst/>
              <a:gdLst>
                <a:gd name="T0" fmla="*/ 58 w 58"/>
                <a:gd name="T1" fmla="*/ 5 h 152"/>
                <a:gd name="T2" fmla="*/ 47 w 58"/>
                <a:gd name="T3" fmla="*/ 0 h 152"/>
                <a:gd name="T4" fmla="*/ 0 w 58"/>
                <a:gd name="T5" fmla="*/ 152 h 152"/>
                <a:gd name="T6" fmla="*/ 58 w 58"/>
                <a:gd name="T7" fmla="*/ 5 h 152"/>
                <a:gd name="T8" fmla="*/ 0 60000 65536"/>
                <a:gd name="T9" fmla="*/ 0 60000 65536"/>
                <a:gd name="T10" fmla="*/ 0 60000 65536"/>
                <a:gd name="T11" fmla="*/ 0 60000 65536"/>
                <a:gd name="T12" fmla="*/ 0 w 58"/>
                <a:gd name="T13" fmla="*/ 0 h 152"/>
                <a:gd name="T14" fmla="*/ 58 w 58"/>
                <a:gd name="T15" fmla="*/ 152 h 152"/>
              </a:gdLst>
              <a:ahLst/>
              <a:cxnLst>
                <a:cxn ang="T8">
                  <a:pos x="T0" y="T1"/>
                </a:cxn>
                <a:cxn ang="T9">
                  <a:pos x="T2" y="T3"/>
                </a:cxn>
                <a:cxn ang="T10">
                  <a:pos x="T4" y="T5"/>
                </a:cxn>
                <a:cxn ang="T11">
                  <a:pos x="T6" y="T7"/>
                </a:cxn>
              </a:cxnLst>
              <a:rect l="T12" t="T13" r="T14" b="T15"/>
              <a:pathLst>
                <a:path w="58" h="152">
                  <a:moveTo>
                    <a:pt x="58" y="5"/>
                  </a:moveTo>
                  <a:lnTo>
                    <a:pt x="47" y="0"/>
                  </a:lnTo>
                  <a:lnTo>
                    <a:pt x="0" y="152"/>
                  </a:lnTo>
                  <a:lnTo>
                    <a:pt x="58" y="5"/>
                  </a:lnTo>
                  <a:close/>
                </a:path>
              </a:pathLst>
            </a:custGeom>
            <a:solidFill>
              <a:srgbClr val="000000"/>
            </a:solidFill>
            <a:ln w="9525">
              <a:noFill/>
              <a:round/>
              <a:headEnd/>
              <a:tailEnd/>
            </a:ln>
          </p:spPr>
          <p:txBody>
            <a:bodyPr/>
            <a:lstStyle/>
            <a:p>
              <a:endParaRPr lang="en-US"/>
            </a:p>
          </p:txBody>
        </p:sp>
        <p:sp>
          <p:nvSpPr>
            <p:cNvPr id="760" name="Freeform 758">
              <a:extLst>
                <a:ext uri="{FF2B5EF4-FFF2-40B4-BE49-F238E27FC236}">
                  <a16:creationId xmlns:a16="http://schemas.microsoft.com/office/drawing/2014/main" id="{645FE2B2-027D-4A40-9275-458D14B2E765}"/>
                </a:ext>
              </a:extLst>
            </p:cNvPr>
            <p:cNvSpPr>
              <a:spLocks/>
            </p:cNvSpPr>
            <p:nvPr/>
          </p:nvSpPr>
          <p:spPr bwMode="auto">
            <a:xfrm>
              <a:off x="2082" y="3623"/>
              <a:ext cx="9" cy="30"/>
            </a:xfrm>
            <a:custGeom>
              <a:avLst/>
              <a:gdLst>
                <a:gd name="T0" fmla="*/ 58 w 58"/>
                <a:gd name="T1" fmla="*/ 5 h 152"/>
                <a:gd name="T2" fmla="*/ 47 w 58"/>
                <a:gd name="T3" fmla="*/ 0 h 152"/>
                <a:gd name="T4" fmla="*/ 0 w 58"/>
                <a:gd name="T5" fmla="*/ 152 h 152"/>
                <a:gd name="T6" fmla="*/ 58 w 58"/>
                <a:gd name="T7" fmla="*/ 5 h 152"/>
                <a:gd name="T8" fmla="*/ 0 60000 65536"/>
                <a:gd name="T9" fmla="*/ 0 60000 65536"/>
                <a:gd name="T10" fmla="*/ 0 60000 65536"/>
                <a:gd name="T11" fmla="*/ 0 60000 65536"/>
                <a:gd name="T12" fmla="*/ 0 w 58"/>
                <a:gd name="T13" fmla="*/ 0 h 152"/>
                <a:gd name="T14" fmla="*/ 58 w 58"/>
                <a:gd name="T15" fmla="*/ 152 h 152"/>
              </a:gdLst>
              <a:ahLst/>
              <a:cxnLst>
                <a:cxn ang="T8">
                  <a:pos x="T0" y="T1"/>
                </a:cxn>
                <a:cxn ang="T9">
                  <a:pos x="T2" y="T3"/>
                </a:cxn>
                <a:cxn ang="T10">
                  <a:pos x="T4" y="T5"/>
                </a:cxn>
                <a:cxn ang="T11">
                  <a:pos x="T6" y="T7"/>
                </a:cxn>
              </a:cxnLst>
              <a:rect l="T12" t="T13" r="T14" b="T15"/>
              <a:pathLst>
                <a:path w="58" h="152">
                  <a:moveTo>
                    <a:pt x="58" y="5"/>
                  </a:moveTo>
                  <a:lnTo>
                    <a:pt x="47" y="0"/>
                  </a:lnTo>
                  <a:lnTo>
                    <a:pt x="0" y="152"/>
                  </a:lnTo>
                  <a:lnTo>
                    <a:pt x="58" y="5"/>
                  </a:lnTo>
                </a:path>
              </a:pathLst>
            </a:custGeom>
            <a:noFill/>
            <a:ln w="0">
              <a:solidFill>
                <a:srgbClr val="000000"/>
              </a:solidFill>
              <a:prstDash val="solid"/>
              <a:round/>
              <a:headEnd/>
              <a:tailEnd/>
            </a:ln>
          </p:spPr>
          <p:txBody>
            <a:bodyPr/>
            <a:lstStyle/>
            <a:p>
              <a:endParaRPr lang="en-US"/>
            </a:p>
          </p:txBody>
        </p:sp>
        <p:sp>
          <p:nvSpPr>
            <p:cNvPr id="761" name="Freeform 759">
              <a:extLst>
                <a:ext uri="{FF2B5EF4-FFF2-40B4-BE49-F238E27FC236}">
                  <a16:creationId xmlns:a16="http://schemas.microsoft.com/office/drawing/2014/main" id="{A7969137-9167-42B7-AF3E-FA59EA250937}"/>
                </a:ext>
              </a:extLst>
            </p:cNvPr>
            <p:cNvSpPr>
              <a:spLocks/>
            </p:cNvSpPr>
            <p:nvPr/>
          </p:nvSpPr>
          <p:spPr bwMode="auto">
            <a:xfrm>
              <a:off x="2082" y="3622"/>
              <a:ext cx="7" cy="31"/>
            </a:xfrm>
            <a:custGeom>
              <a:avLst/>
              <a:gdLst>
                <a:gd name="T0" fmla="*/ 47 w 47"/>
                <a:gd name="T1" fmla="*/ 4 h 156"/>
                <a:gd name="T2" fmla="*/ 35 w 47"/>
                <a:gd name="T3" fmla="*/ 0 h 156"/>
                <a:gd name="T4" fmla="*/ 0 w 47"/>
                <a:gd name="T5" fmla="*/ 156 h 156"/>
                <a:gd name="T6" fmla="*/ 47 w 47"/>
                <a:gd name="T7" fmla="*/ 4 h 156"/>
                <a:gd name="T8" fmla="*/ 0 60000 65536"/>
                <a:gd name="T9" fmla="*/ 0 60000 65536"/>
                <a:gd name="T10" fmla="*/ 0 60000 65536"/>
                <a:gd name="T11" fmla="*/ 0 60000 65536"/>
                <a:gd name="T12" fmla="*/ 0 w 47"/>
                <a:gd name="T13" fmla="*/ 0 h 156"/>
                <a:gd name="T14" fmla="*/ 47 w 47"/>
                <a:gd name="T15" fmla="*/ 156 h 156"/>
              </a:gdLst>
              <a:ahLst/>
              <a:cxnLst>
                <a:cxn ang="T8">
                  <a:pos x="T0" y="T1"/>
                </a:cxn>
                <a:cxn ang="T9">
                  <a:pos x="T2" y="T3"/>
                </a:cxn>
                <a:cxn ang="T10">
                  <a:pos x="T4" y="T5"/>
                </a:cxn>
                <a:cxn ang="T11">
                  <a:pos x="T6" y="T7"/>
                </a:cxn>
              </a:cxnLst>
              <a:rect l="T12" t="T13" r="T14" b="T15"/>
              <a:pathLst>
                <a:path w="47" h="156">
                  <a:moveTo>
                    <a:pt x="47" y="4"/>
                  </a:moveTo>
                  <a:lnTo>
                    <a:pt x="35" y="0"/>
                  </a:lnTo>
                  <a:lnTo>
                    <a:pt x="0" y="156"/>
                  </a:lnTo>
                  <a:lnTo>
                    <a:pt x="47" y="4"/>
                  </a:lnTo>
                  <a:close/>
                </a:path>
              </a:pathLst>
            </a:custGeom>
            <a:solidFill>
              <a:srgbClr val="000000"/>
            </a:solidFill>
            <a:ln w="9525">
              <a:noFill/>
              <a:round/>
              <a:headEnd/>
              <a:tailEnd/>
            </a:ln>
          </p:spPr>
          <p:txBody>
            <a:bodyPr/>
            <a:lstStyle/>
            <a:p>
              <a:endParaRPr lang="en-US"/>
            </a:p>
          </p:txBody>
        </p:sp>
        <p:sp>
          <p:nvSpPr>
            <p:cNvPr id="762" name="Freeform 760">
              <a:extLst>
                <a:ext uri="{FF2B5EF4-FFF2-40B4-BE49-F238E27FC236}">
                  <a16:creationId xmlns:a16="http://schemas.microsoft.com/office/drawing/2014/main" id="{1AA4ACDD-A2B3-423C-89E9-0C8D0B241DD0}"/>
                </a:ext>
              </a:extLst>
            </p:cNvPr>
            <p:cNvSpPr>
              <a:spLocks/>
            </p:cNvSpPr>
            <p:nvPr/>
          </p:nvSpPr>
          <p:spPr bwMode="auto">
            <a:xfrm>
              <a:off x="2082" y="3622"/>
              <a:ext cx="7" cy="31"/>
            </a:xfrm>
            <a:custGeom>
              <a:avLst/>
              <a:gdLst>
                <a:gd name="T0" fmla="*/ 47 w 47"/>
                <a:gd name="T1" fmla="*/ 4 h 156"/>
                <a:gd name="T2" fmla="*/ 35 w 47"/>
                <a:gd name="T3" fmla="*/ 0 h 156"/>
                <a:gd name="T4" fmla="*/ 0 w 47"/>
                <a:gd name="T5" fmla="*/ 156 h 156"/>
                <a:gd name="T6" fmla="*/ 47 w 47"/>
                <a:gd name="T7" fmla="*/ 4 h 156"/>
                <a:gd name="T8" fmla="*/ 0 60000 65536"/>
                <a:gd name="T9" fmla="*/ 0 60000 65536"/>
                <a:gd name="T10" fmla="*/ 0 60000 65536"/>
                <a:gd name="T11" fmla="*/ 0 60000 65536"/>
                <a:gd name="T12" fmla="*/ 0 w 47"/>
                <a:gd name="T13" fmla="*/ 0 h 156"/>
                <a:gd name="T14" fmla="*/ 47 w 47"/>
                <a:gd name="T15" fmla="*/ 156 h 156"/>
              </a:gdLst>
              <a:ahLst/>
              <a:cxnLst>
                <a:cxn ang="T8">
                  <a:pos x="T0" y="T1"/>
                </a:cxn>
                <a:cxn ang="T9">
                  <a:pos x="T2" y="T3"/>
                </a:cxn>
                <a:cxn ang="T10">
                  <a:pos x="T4" y="T5"/>
                </a:cxn>
                <a:cxn ang="T11">
                  <a:pos x="T6" y="T7"/>
                </a:cxn>
              </a:cxnLst>
              <a:rect l="T12" t="T13" r="T14" b="T15"/>
              <a:pathLst>
                <a:path w="47" h="156">
                  <a:moveTo>
                    <a:pt x="47" y="4"/>
                  </a:moveTo>
                  <a:lnTo>
                    <a:pt x="35" y="0"/>
                  </a:lnTo>
                  <a:lnTo>
                    <a:pt x="0" y="156"/>
                  </a:lnTo>
                  <a:lnTo>
                    <a:pt x="47" y="4"/>
                  </a:lnTo>
                </a:path>
              </a:pathLst>
            </a:custGeom>
            <a:noFill/>
            <a:ln w="0">
              <a:solidFill>
                <a:srgbClr val="000000"/>
              </a:solidFill>
              <a:prstDash val="solid"/>
              <a:round/>
              <a:headEnd/>
              <a:tailEnd/>
            </a:ln>
          </p:spPr>
          <p:txBody>
            <a:bodyPr/>
            <a:lstStyle/>
            <a:p>
              <a:endParaRPr lang="en-US"/>
            </a:p>
          </p:txBody>
        </p:sp>
        <p:sp>
          <p:nvSpPr>
            <p:cNvPr id="763" name="Freeform 761">
              <a:extLst>
                <a:ext uri="{FF2B5EF4-FFF2-40B4-BE49-F238E27FC236}">
                  <a16:creationId xmlns:a16="http://schemas.microsoft.com/office/drawing/2014/main" id="{A4AF0E2B-59A5-4109-A8B3-F39FD1A724FA}"/>
                </a:ext>
              </a:extLst>
            </p:cNvPr>
            <p:cNvSpPr>
              <a:spLocks/>
            </p:cNvSpPr>
            <p:nvPr/>
          </p:nvSpPr>
          <p:spPr bwMode="auto">
            <a:xfrm>
              <a:off x="2082" y="3621"/>
              <a:ext cx="5" cy="32"/>
            </a:xfrm>
            <a:custGeom>
              <a:avLst/>
              <a:gdLst>
                <a:gd name="T0" fmla="*/ 35 w 35"/>
                <a:gd name="T1" fmla="*/ 2 h 158"/>
                <a:gd name="T2" fmla="*/ 24 w 35"/>
                <a:gd name="T3" fmla="*/ 0 h 158"/>
                <a:gd name="T4" fmla="*/ 0 w 35"/>
                <a:gd name="T5" fmla="*/ 158 h 158"/>
                <a:gd name="T6" fmla="*/ 35 w 35"/>
                <a:gd name="T7" fmla="*/ 2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35" y="2"/>
                  </a:moveTo>
                  <a:lnTo>
                    <a:pt x="24" y="0"/>
                  </a:lnTo>
                  <a:lnTo>
                    <a:pt x="0" y="158"/>
                  </a:lnTo>
                  <a:lnTo>
                    <a:pt x="35" y="2"/>
                  </a:lnTo>
                  <a:close/>
                </a:path>
              </a:pathLst>
            </a:custGeom>
            <a:solidFill>
              <a:srgbClr val="000000"/>
            </a:solidFill>
            <a:ln w="9525">
              <a:noFill/>
              <a:round/>
              <a:headEnd/>
              <a:tailEnd/>
            </a:ln>
          </p:spPr>
          <p:txBody>
            <a:bodyPr/>
            <a:lstStyle/>
            <a:p>
              <a:endParaRPr lang="en-US"/>
            </a:p>
          </p:txBody>
        </p:sp>
        <p:sp>
          <p:nvSpPr>
            <p:cNvPr id="764" name="Freeform 762">
              <a:extLst>
                <a:ext uri="{FF2B5EF4-FFF2-40B4-BE49-F238E27FC236}">
                  <a16:creationId xmlns:a16="http://schemas.microsoft.com/office/drawing/2014/main" id="{E249CFAF-46E0-4663-B879-AA68AA4EC660}"/>
                </a:ext>
              </a:extLst>
            </p:cNvPr>
            <p:cNvSpPr>
              <a:spLocks/>
            </p:cNvSpPr>
            <p:nvPr/>
          </p:nvSpPr>
          <p:spPr bwMode="auto">
            <a:xfrm>
              <a:off x="2082" y="3621"/>
              <a:ext cx="5" cy="32"/>
            </a:xfrm>
            <a:custGeom>
              <a:avLst/>
              <a:gdLst>
                <a:gd name="T0" fmla="*/ 35 w 35"/>
                <a:gd name="T1" fmla="*/ 2 h 158"/>
                <a:gd name="T2" fmla="*/ 24 w 35"/>
                <a:gd name="T3" fmla="*/ 0 h 158"/>
                <a:gd name="T4" fmla="*/ 0 w 35"/>
                <a:gd name="T5" fmla="*/ 158 h 158"/>
                <a:gd name="T6" fmla="*/ 35 w 35"/>
                <a:gd name="T7" fmla="*/ 2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35" y="2"/>
                  </a:moveTo>
                  <a:lnTo>
                    <a:pt x="24" y="0"/>
                  </a:lnTo>
                  <a:lnTo>
                    <a:pt x="0" y="158"/>
                  </a:lnTo>
                  <a:lnTo>
                    <a:pt x="35" y="2"/>
                  </a:lnTo>
                </a:path>
              </a:pathLst>
            </a:custGeom>
            <a:noFill/>
            <a:ln w="0">
              <a:solidFill>
                <a:srgbClr val="000000"/>
              </a:solidFill>
              <a:prstDash val="solid"/>
              <a:round/>
              <a:headEnd/>
              <a:tailEnd/>
            </a:ln>
          </p:spPr>
          <p:txBody>
            <a:bodyPr/>
            <a:lstStyle/>
            <a:p>
              <a:endParaRPr lang="en-US"/>
            </a:p>
          </p:txBody>
        </p:sp>
        <p:sp>
          <p:nvSpPr>
            <p:cNvPr id="765" name="Freeform 763">
              <a:extLst>
                <a:ext uri="{FF2B5EF4-FFF2-40B4-BE49-F238E27FC236}">
                  <a16:creationId xmlns:a16="http://schemas.microsoft.com/office/drawing/2014/main" id="{2126F237-5364-4C04-A3A0-75C95632FAE1}"/>
                </a:ext>
              </a:extLst>
            </p:cNvPr>
            <p:cNvSpPr>
              <a:spLocks/>
            </p:cNvSpPr>
            <p:nvPr/>
          </p:nvSpPr>
          <p:spPr bwMode="auto">
            <a:xfrm>
              <a:off x="2082" y="3621"/>
              <a:ext cx="3" cy="32"/>
            </a:xfrm>
            <a:custGeom>
              <a:avLst/>
              <a:gdLst>
                <a:gd name="T0" fmla="*/ 24 w 24"/>
                <a:gd name="T1" fmla="*/ 1 h 159"/>
                <a:gd name="T2" fmla="*/ 12 w 24"/>
                <a:gd name="T3" fmla="*/ 0 h 159"/>
                <a:gd name="T4" fmla="*/ 0 w 24"/>
                <a:gd name="T5" fmla="*/ 159 h 159"/>
                <a:gd name="T6" fmla="*/ 24 w 24"/>
                <a:gd name="T7" fmla="*/ 1 h 159"/>
                <a:gd name="T8" fmla="*/ 0 60000 65536"/>
                <a:gd name="T9" fmla="*/ 0 60000 65536"/>
                <a:gd name="T10" fmla="*/ 0 60000 65536"/>
                <a:gd name="T11" fmla="*/ 0 60000 65536"/>
                <a:gd name="T12" fmla="*/ 0 w 24"/>
                <a:gd name="T13" fmla="*/ 0 h 159"/>
                <a:gd name="T14" fmla="*/ 24 w 24"/>
                <a:gd name="T15" fmla="*/ 159 h 159"/>
              </a:gdLst>
              <a:ahLst/>
              <a:cxnLst>
                <a:cxn ang="T8">
                  <a:pos x="T0" y="T1"/>
                </a:cxn>
                <a:cxn ang="T9">
                  <a:pos x="T2" y="T3"/>
                </a:cxn>
                <a:cxn ang="T10">
                  <a:pos x="T4" y="T5"/>
                </a:cxn>
                <a:cxn ang="T11">
                  <a:pos x="T6" y="T7"/>
                </a:cxn>
              </a:cxnLst>
              <a:rect l="T12" t="T13" r="T14" b="T15"/>
              <a:pathLst>
                <a:path w="24" h="159">
                  <a:moveTo>
                    <a:pt x="24" y="1"/>
                  </a:moveTo>
                  <a:lnTo>
                    <a:pt x="12" y="0"/>
                  </a:lnTo>
                  <a:lnTo>
                    <a:pt x="0" y="159"/>
                  </a:lnTo>
                  <a:lnTo>
                    <a:pt x="24" y="1"/>
                  </a:lnTo>
                  <a:close/>
                </a:path>
              </a:pathLst>
            </a:custGeom>
            <a:solidFill>
              <a:srgbClr val="000000"/>
            </a:solidFill>
            <a:ln w="9525">
              <a:noFill/>
              <a:round/>
              <a:headEnd/>
              <a:tailEnd/>
            </a:ln>
          </p:spPr>
          <p:txBody>
            <a:bodyPr/>
            <a:lstStyle/>
            <a:p>
              <a:endParaRPr lang="en-US"/>
            </a:p>
          </p:txBody>
        </p:sp>
        <p:sp>
          <p:nvSpPr>
            <p:cNvPr id="766" name="Freeform 764">
              <a:extLst>
                <a:ext uri="{FF2B5EF4-FFF2-40B4-BE49-F238E27FC236}">
                  <a16:creationId xmlns:a16="http://schemas.microsoft.com/office/drawing/2014/main" id="{5A34487A-D9AA-41C5-ACA3-5EF365CCD50D}"/>
                </a:ext>
              </a:extLst>
            </p:cNvPr>
            <p:cNvSpPr>
              <a:spLocks/>
            </p:cNvSpPr>
            <p:nvPr/>
          </p:nvSpPr>
          <p:spPr bwMode="auto">
            <a:xfrm>
              <a:off x="2082" y="3621"/>
              <a:ext cx="3" cy="32"/>
            </a:xfrm>
            <a:custGeom>
              <a:avLst/>
              <a:gdLst>
                <a:gd name="T0" fmla="*/ 24 w 24"/>
                <a:gd name="T1" fmla="*/ 1 h 159"/>
                <a:gd name="T2" fmla="*/ 12 w 24"/>
                <a:gd name="T3" fmla="*/ 0 h 159"/>
                <a:gd name="T4" fmla="*/ 0 w 24"/>
                <a:gd name="T5" fmla="*/ 159 h 159"/>
                <a:gd name="T6" fmla="*/ 24 w 24"/>
                <a:gd name="T7" fmla="*/ 1 h 159"/>
                <a:gd name="T8" fmla="*/ 0 60000 65536"/>
                <a:gd name="T9" fmla="*/ 0 60000 65536"/>
                <a:gd name="T10" fmla="*/ 0 60000 65536"/>
                <a:gd name="T11" fmla="*/ 0 60000 65536"/>
                <a:gd name="T12" fmla="*/ 0 w 24"/>
                <a:gd name="T13" fmla="*/ 0 h 159"/>
                <a:gd name="T14" fmla="*/ 24 w 24"/>
                <a:gd name="T15" fmla="*/ 159 h 159"/>
              </a:gdLst>
              <a:ahLst/>
              <a:cxnLst>
                <a:cxn ang="T8">
                  <a:pos x="T0" y="T1"/>
                </a:cxn>
                <a:cxn ang="T9">
                  <a:pos x="T2" y="T3"/>
                </a:cxn>
                <a:cxn ang="T10">
                  <a:pos x="T4" y="T5"/>
                </a:cxn>
                <a:cxn ang="T11">
                  <a:pos x="T6" y="T7"/>
                </a:cxn>
              </a:cxnLst>
              <a:rect l="T12" t="T13" r="T14" b="T15"/>
              <a:pathLst>
                <a:path w="24" h="159">
                  <a:moveTo>
                    <a:pt x="24" y="1"/>
                  </a:moveTo>
                  <a:lnTo>
                    <a:pt x="12" y="0"/>
                  </a:lnTo>
                  <a:lnTo>
                    <a:pt x="0" y="159"/>
                  </a:lnTo>
                  <a:lnTo>
                    <a:pt x="24" y="1"/>
                  </a:lnTo>
                </a:path>
              </a:pathLst>
            </a:custGeom>
            <a:noFill/>
            <a:ln w="0">
              <a:solidFill>
                <a:srgbClr val="000000"/>
              </a:solidFill>
              <a:prstDash val="solid"/>
              <a:round/>
              <a:headEnd/>
              <a:tailEnd/>
            </a:ln>
          </p:spPr>
          <p:txBody>
            <a:bodyPr/>
            <a:lstStyle/>
            <a:p>
              <a:endParaRPr lang="en-US"/>
            </a:p>
          </p:txBody>
        </p:sp>
        <p:sp>
          <p:nvSpPr>
            <p:cNvPr id="767" name="Freeform 765">
              <a:extLst>
                <a:ext uri="{FF2B5EF4-FFF2-40B4-BE49-F238E27FC236}">
                  <a16:creationId xmlns:a16="http://schemas.microsoft.com/office/drawing/2014/main" id="{64330FDA-F489-4ECE-91A5-DDF0F91855ED}"/>
                </a:ext>
              </a:extLst>
            </p:cNvPr>
            <p:cNvSpPr>
              <a:spLocks/>
            </p:cNvSpPr>
            <p:nvPr/>
          </p:nvSpPr>
          <p:spPr bwMode="auto">
            <a:xfrm>
              <a:off x="2082" y="3621"/>
              <a:ext cx="1" cy="32"/>
            </a:xfrm>
            <a:custGeom>
              <a:avLst/>
              <a:gdLst>
                <a:gd name="T0" fmla="*/ 12 w 12"/>
                <a:gd name="T1" fmla="*/ 1 h 160"/>
                <a:gd name="T2" fmla="*/ 0 w 12"/>
                <a:gd name="T3" fmla="*/ 0 h 160"/>
                <a:gd name="T4" fmla="*/ 0 w 12"/>
                <a:gd name="T5" fmla="*/ 160 h 160"/>
                <a:gd name="T6" fmla="*/ 12 w 12"/>
                <a:gd name="T7" fmla="*/ 1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12" y="1"/>
                  </a:moveTo>
                  <a:lnTo>
                    <a:pt x="0" y="0"/>
                  </a:lnTo>
                  <a:lnTo>
                    <a:pt x="0" y="160"/>
                  </a:lnTo>
                  <a:lnTo>
                    <a:pt x="12" y="1"/>
                  </a:lnTo>
                  <a:close/>
                </a:path>
              </a:pathLst>
            </a:custGeom>
            <a:solidFill>
              <a:srgbClr val="000000"/>
            </a:solidFill>
            <a:ln w="9525">
              <a:noFill/>
              <a:round/>
              <a:headEnd/>
              <a:tailEnd/>
            </a:ln>
          </p:spPr>
          <p:txBody>
            <a:bodyPr/>
            <a:lstStyle/>
            <a:p>
              <a:endParaRPr lang="en-US"/>
            </a:p>
          </p:txBody>
        </p:sp>
        <p:sp>
          <p:nvSpPr>
            <p:cNvPr id="768" name="Freeform 766">
              <a:extLst>
                <a:ext uri="{FF2B5EF4-FFF2-40B4-BE49-F238E27FC236}">
                  <a16:creationId xmlns:a16="http://schemas.microsoft.com/office/drawing/2014/main" id="{D0CADECA-5EAA-4EF0-8ABA-8EC5CB6CB5E5}"/>
                </a:ext>
              </a:extLst>
            </p:cNvPr>
            <p:cNvSpPr>
              <a:spLocks/>
            </p:cNvSpPr>
            <p:nvPr/>
          </p:nvSpPr>
          <p:spPr bwMode="auto">
            <a:xfrm>
              <a:off x="2082" y="3621"/>
              <a:ext cx="1" cy="32"/>
            </a:xfrm>
            <a:custGeom>
              <a:avLst/>
              <a:gdLst>
                <a:gd name="T0" fmla="*/ 12 w 12"/>
                <a:gd name="T1" fmla="*/ 1 h 160"/>
                <a:gd name="T2" fmla="*/ 0 w 12"/>
                <a:gd name="T3" fmla="*/ 0 h 160"/>
                <a:gd name="T4" fmla="*/ 0 w 12"/>
                <a:gd name="T5" fmla="*/ 160 h 160"/>
                <a:gd name="T6" fmla="*/ 12 w 12"/>
                <a:gd name="T7" fmla="*/ 1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12" y="1"/>
                  </a:moveTo>
                  <a:lnTo>
                    <a:pt x="0" y="0"/>
                  </a:lnTo>
                  <a:lnTo>
                    <a:pt x="0" y="160"/>
                  </a:lnTo>
                  <a:lnTo>
                    <a:pt x="12" y="1"/>
                  </a:lnTo>
                </a:path>
              </a:pathLst>
            </a:custGeom>
            <a:noFill/>
            <a:ln w="0">
              <a:solidFill>
                <a:srgbClr val="000000"/>
              </a:solidFill>
              <a:prstDash val="solid"/>
              <a:round/>
              <a:headEnd/>
              <a:tailEnd/>
            </a:ln>
          </p:spPr>
          <p:txBody>
            <a:bodyPr/>
            <a:lstStyle/>
            <a:p>
              <a:endParaRPr lang="en-US"/>
            </a:p>
          </p:txBody>
        </p:sp>
        <p:sp>
          <p:nvSpPr>
            <p:cNvPr id="769" name="Freeform 767">
              <a:extLst>
                <a:ext uri="{FF2B5EF4-FFF2-40B4-BE49-F238E27FC236}">
                  <a16:creationId xmlns:a16="http://schemas.microsoft.com/office/drawing/2014/main" id="{C3FBFD99-D910-40D8-81AB-0AA79185B64B}"/>
                </a:ext>
              </a:extLst>
            </p:cNvPr>
            <p:cNvSpPr>
              <a:spLocks/>
            </p:cNvSpPr>
            <p:nvPr/>
          </p:nvSpPr>
          <p:spPr bwMode="auto">
            <a:xfrm>
              <a:off x="2080" y="3621"/>
              <a:ext cx="2" cy="32"/>
            </a:xfrm>
            <a:custGeom>
              <a:avLst/>
              <a:gdLst>
                <a:gd name="T0" fmla="*/ 12 w 12"/>
                <a:gd name="T1" fmla="*/ 0 h 160"/>
                <a:gd name="T2" fmla="*/ 0 w 12"/>
                <a:gd name="T3" fmla="*/ 1 h 160"/>
                <a:gd name="T4" fmla="*/ 12 w 12"/>
                <a:gd name="T5" fmla="*/ 160 h 160"/>
                <a:gd name="T6" fmla="*/ 12 w 12"/>
                <a:gd name="T7" fmla="*/ 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12" y="0"/>
                  </a:moveTo>
                  <a:lnTo>
                    <a:pt x="0" y="1"/>
                  </a:lnTo>
                  <a:lnTo>
                    <a:pt x="12" y="160"/>
                  </a:lnTo>
                  <a:lnTo>
                    <a:pt x="12" y="0"/>
                  </a:lnTo>
                  <a:close/>
                </a:path>
              </a:pathLst>
            </a:custGeom>
            <a:solidFill>
              <a:srgbClr val="000000"/>
            </a:solidFill>
            <a:ln w="9525">
              <a:noFill/>
              <a:round/>
              <a:headEnd/>
              <a:tailEnd/>
            </a:ln>
          </p:spPr>
          <p:txBody>
            <a:bodyPr/>
            <a:lstStyle/>
            <a:p>
              <a:endParaRPr lang="en-US"/>
            </a:p>
          </p:txBody>
        </p:sp>
        <p:sp>
          <p:nvSpPr>
            <p:cNvPr id="770" name="Freeform 768">
              <a:extLst>
                <a:ext uri="{FF2B5EF4-FFF2-40B4-BE49-F238E27FC236}">
                  <a16:creationId xmlns:a16="http://schemas.microsoft.com/office/drawing/2014/main" id="{6D4C4896-ED63-4D47-80DC-A00233D1369E}"/>
                </a:ext>
              </a:extLst>
            </p:cNvPr>
            <p:cNvSpPr>
              <a:spLocks/>
            </p:cNvSpPr>
            <p:nvPr/>
          </p:nvSpPr>
          <p:spPr bwMode="auto">
            <a:xfrm>
              <a:off x="2080" y="3621"/>
              <a:ext cx="2" cy="32"/>
            </a:xfrm>
            <a:custGeom>
              <a:avLst/>
              <a:gdLst>
                <a:gd name="T0" fmla="*/ 12 w 12"/>
                <a:gd name="T1" fmla="*/ 0 h 160"/>
                <a:gd name="T2" fmla="*/ 0 w 12"/>
                <a:gd name="T3" fmla="*/ 1 h 160"/>
                <a:gd name="T4" fmla="*/ 12 w 12"/>
                <a:gd name="T5" fmla="*/ 160 h 160"/>
                <a:gd name="T6" fmla="*/ 12 w 12"/>
                <a:gd name="T7" fmla="*/ 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12" y="0"/>
                  </a:moveTo>
                  <a:lnTo>
                    <a:pt x="0" y="1"/>
                  </a:lnTo>
                  <a:lnTo>
                    <a:pt x="12" y="160"/>
                  </a:lnTo>
                  <a:lnTo>
                    <a:pt x="12" y="0"/>
                  </a:lnTo>
                </a:path>
              </a:pathLst>
            </a:custGeom>
            <a:noFill/>
            <a:ln w="0">
              <a:solidFill>
                <a:srgbClr val="000000"/>
              </a:solidFill>
              <a:prstDash val="solid"/>
              <a:round/>
              <a:headEnd/>
              <a:tailEnd/>
            </a:ln>
          </p:spPr>
          <p:txBody>
            <a:bodyPr/>
            <a:lstStyle/>
            <a:p>
              <a:endParaRPr lang="en-US"/>
            </a:p>
          </p:txBody>
        </p:sp>
        <p:sp>
          <p:nvSpPr>
            <p:cNvPr id="771" name="Freeform 769">
              <a:extLst>
                <a:ext uri="{FF2B5EF4-FFF2-40B4-BE49-F238E27FC236}">
                  <a16:creationId xmlns:a16="http://schemas.microsoft.com/office/drawing/2014/main" id="{CF0C3084-C48D-4CC1-AD23-450523BCA40E}"/>
                </a:ext>
              </a:extLst>
            </p:cNvPr>
            <p:cNvSpPr>
              <a:spLocks/>
            </p:cNvSpPr>
            <p:nvPr/>
          </p:nvSpPr>
          <p:spPr bwMode="auto">
            <a:xfrm>
              <a:off x="2078" y="3621"/>
              <a:ext cx="4" cy="32"/>
            </a:xfrm>
            <a:custGeom>
              <a:avLst/>
              <a:gdLst>
                <a:gd name="T0" fmla="*/ 11 w 23"/>
                <a:gd name="T1" fmla="*/ 0 h 159"/>
                <a:gd name="T2" fmla="*/ 0 w 23"/>
                <a:gd name="T3" fmla="*/ 1 h 159"/>
                <a:gd name="T4" fmla="*/ 23 w 23"/>
                <a:gd name="T5" fmla="*/ 159 h 159"/>
                <a:gd name="T6" fmla="*/ 11 w 23"/>
                <a:gd name="T7" fmla="*/ 0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11" y="0"/>
                  </a:moveTo>
                  <a:lnTo>
                    <a:pt x="0" y="1"/>
                  </a:lnTo>
                  <a:lnTo>
                    <a:pt x="23" y="159"/>
                  </a:lnTo>
                  <a:lnTo>
                    <a:pt x="11" y="0"/>
                  </a:lnTo>
                  <a:close/>
                </a:path>
              </a:pathLst>
            </a:custGeom>
            <a:solidFill>
              <a:srgbClr val="000000"/>
            </a:solidFill>
            <a:ln w="9525">
              <a:noFill/>
              <a:round/>
              <a:headEnd/>
              <a:tailEnd/>
            </a:ln>
          </p:spPr>
          <p:txBody>
            <a:bodyPr/>
            <a:lstStyle/>
            <a:p>
              <a:endParaRPr lang="en-US"/>
            </a:p>
          </p:txBody>
        </p:sp>
        <p:sp>
          <p:nvSpPr>
            <p:cNvPr id="772" name="Freeform 770">
              <a:extLst>
                <a:ext uri="{FF2B5EF4-FFF2-40B4-BE49-F238E27FC236}">
                  <a16:creationId xmlns:a16="http://schemas.microsoft.com/office/drawing/2014/main" id="{5A5964D6-8D86-4E15-8BE7-5CAE880845FF}"/>
                </a:ext>
              </a:extLst>
            </p:cNvPr>
            <p:cNvSpPr>
              <a:spLocks/>
            </p:cNvSpPr>
            <p:nvPr/>
          </p:nvSpPr>
          <p:spPr bwMode="auto">
            <a:xfrm>
              <a:off x="2078" y="3621"/>
              <a:ext cx="4" cy="32"/>
            </a:xfrm>
            <a:custGeom>
              <a:avLst/>
              <a:gdLst>
                <a:gd name="T0" fmla="*/ 11 w 23"/>
                <a:gd name="T1" fmla="*/ 0 h 159"/>
                <a:gd name="T2" fmla="*/ 0 w 23"/>
                <a:gd name="T3" fmla="*/ 1 h 159"/>
                <a:gd name="T4" fmla="*/ 23 w 23"/>
                <a:gd name="T5" fmla="*/ 159 h 159"/>
                <a:gd name="T6" fmla="*/ 11 w 23"/>
                <a:gd name="T7" fmla="*/ 0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11" y="0"/>
                  </a:moveTo>
                  <a:lnTo>
                    <a:pt x="0" y="1"/>
                  </a:lnTo>
                  <a:lnTo>
                    <a:pt x="23" y="159"/>
                  </a:lnTo>
                  <a:lnTo>
                    <a:pt x="11" y="0"/>
                  </a:lnTo>
                </a:path>
              </a:pathLst>
            </a:custGeom>
            <a:noFill/>
            <a:ln w="0">
              <a:solidFill>
                <a:srgbClr val="000000"/>
              </a:solidFill>
              <a:prstDash val="solid"/>
              <a:round/>
              <a:headEnd/>
              <a:tailEnd/>
            </a:ln>
          </p:spPr>
          <p:txBody>
            <a:bodyPr/>
            <a:lstStyle/>
            <a:p>
              <a:endParaRPr lang="en-US"/>
            </a:p>
          </p:txBody>
        </p:sp>
        <p:sp>
          <p:nvSpPr>
            <p:cNvPr id="773" name="Freeform 771">
              <a:extLst>
                <a:ext uri="{FF2B5EF4-FFF2-40B4-BE49-F238E27FC236}">
                  <a16:creationId xmlns:a16="http://schemas.microsoft.com/office/drawing/2014/main" id="{5F969002-2E54-43E5-99EE-7B6D80BE27B8}"/>
                </a:ext>
              </a:extLst>
            </p:cNvPr>
            <p:cNvSpPr>
              <a:spLocks/>
            </p:cNvSpPr>
            <p:nvPr/>
          </p:nvSpPr>
          <p:spPr bwMode="auto">
            <a:xfrm>
              <a:off x="2076" y="3621"/>
              <a:ext cx="6" cy="32"/>
            </a:xfrm>
            <a:custGeom>
              <a:avLst/>
              <a:gdLst>
                <a:gd name="T0" fmla="*/ 11 w 34"/>
                <a:gd name="T1" fmla="*/ 0 h 158"/>
                <a:gd name="T2" fmla="*/ 0 w 34"/>
                <a:gd name="T3" fmla="*/ 2 h 158"/>
                <a:gd name="T4" fmla="*/ 34 w 34"/>
                <a:gd name="T5" fmla="*/ 158 h 158"/>
                <a:gd name="T6" fmla="*/ 11 w 34"/>
                <a:gd name="T7" fmla="*/ 0 h 158"/>
                <a:gd name="T8" fmla="*/ 0 60000 65536"/>
                <a:gd name="T9" fmla="*/ 0 60000 65536"/>
                <a:gd name="T10" fmla="*/ 0 60000 65536"/>
                <a:gd name="T11" fmla="*/ 0 60000 65536"/>
                <a:gd name="T12" fmla="*/ 0 w 34"/>
                <a:gd name="T13" fmla="*/ 0 h 158"/>
                <a:gd name="T14" fmla="*/ 34 w 34"/>
                <a:gd name="T15" fmla="*/ 158 h 158"/>
              </a:gdLst>
              <a:ahLst/>
              <a:cxnLst>
                <a:cxn ang="T8">
                  <a:pos x="T0" y="T1"/>
                </a:cxn>
                <a:cxn ang="T9">
                  <a:pos x="T2" y="T3"/>
                </a:cxn>
                <a:cxn ang="T10">
                  <a:pos x="T4" y="T5"/>
                </a:cxn>
                <a:cxn ang="T11">
                  <a:pos x="T6" y="T7"/>
                </a:cxn>
              </a:cxnLst>
              <a:rect l="T12" t="T13" r="T14" b="T15"/>
              <a:pathLst>
                <a:path w="34" h="158">
                  <a:moveTo>
                    <a:pt x="11" y="0"/>
                  </a:moveTo>
                  <a:lnTo>
                    <a:pt x="0" y="2"/>
                  </a:lnTo>
                  <a:lnTo>
                    <a:pt x="34" y="158"/>
                  </a:lnTo>
                  <a:lnTo>
                    <a:pt x="11" y="0"/>
                  </a:lnTo>
                  <a:close/>
                </a:path>
              </a:pathLst>
            </a:custGeom>
            <a:solidFill>
              <a:srgbClr val="000000"/>
            </a:solidFill>
            <a:ln w="9525">
              <a:noFill/>
              <a:round/>
              <a:headEnd/>
              <a:tailEnd/>
            </a:ln>
          </p:spPr>
          <p:txBody>
            <a:bodyPr/>
            <a:lstStyle/>
            <a:p>
              <a:endParaRPr lang="en-US"/>
            </a:p>
          </p:txBody>
        </p:sp>
        <p:sp>
          <p:nvSpPr>
            <p:cNvPr id="774" name="Freeform 772">
              <a:extLst>
                <a:ext uri="{FF2B5EF4-FFF2-40B4-BE49-F238E27FC236}">
                  <a16:creationId xmlns:a16="http://schemas.microsoft.com/office/drawing/2014/main" id="{116EF217-B172-40D2-A86A-A66A668FC1D8}"/>
                </a:ext>
              </a:extLst>
            </p:cNvPr>
            <p:cNvSpPr>
              <a:spLocks/>
            </p:cNvSpPr>
            <p:nvPr/>
          </p:nvSpPr>
          <p:spPr bwMode="auto">
            <a:xfrm>
              <a:off x="2076" y="3621"/>
              <a:ext cx="6" cy="32"/>
            </a:xfrm>
            <a:custGeom>
              <a:avLst/>
              <a:gdLst>
                <a:gd name="T0" fmla="*/ 11 w 34"/>
                <a:gd name="T1" fmla="*/ 0 h 158"/>
                <a:gd name="T2" fmla="*/ 0 w 34"/>
                <a:gd name="T3" fmla="*/ 2 h 158"/>
                <a:gd name="T4" fmla="*/ 34 w 34"/>
                <a:gd name="T5" fmla="*/ 158 h 158"/>
                <a:gd name="T6" fmla="*/ 11 w 34"/>
                <a:gd name="T7" fmla="*/ 0 h 158"/>
                <a:gd name="T8" fmla="*/ 0 60000 65536"/>
                <a:gd name="T9" fmla="*/ 0 60000 65536"/>
                <a:gd name="T10" fmla="*/ 0 60000 65536"/>
                <a:gd name="T11" fmla="*/ 0 60000 65536"/>
                <a:gd name="T12" fmla="*/ 0 w 34"/>
                <a:gd name="T13" fmla="*/ 0 h 158"/>
                <a:gd name="T14" fmla="*/ 34 w 34"/>
                <a:gd name="T15" fmla="*/ 158 h 158"/>
              </a:gdLst>
              <a:ahLst/>
              <a:cxnLst>
                <a:cxn ang="T8">
                  <a:pos x="T0" y="T1"/>
                </a:cxn>
                <a:cxn ang="T9">
                  <a:pos x="T2" y="T3"/>
                </a:cxn>
                <a:cxn ang="T10">
                  <a:pos x="T4" y="T5"/>
                </a:cxn>
                <a:cxn ang="T11">
                  <a:pos x="T6" y="T7"/>
                </a:cxn>
              </a:cxnLst>
              <a:rect l="T12" t="T13" r="T14" b="T15"/>
              <a:pathLst>
                <a:path w="34" h="158">
                  <a:moveTo>
                    <a:pt x="11" y="0"/>
                  </a:moveTo>
                  <a:lnTo>
                    <a:pt x="0" y="2"/>
                  </a:lnTo>
                  <a:lnTo>
                    <a:pt x="34" y="158"/>
                  </a:lnTo>
                  <a:lnTo>
                    <a:pt x="11" y="0"/>
                  </a:lnTo>
                </a:path>
              </a:pathLst>
            </a:custGeom>
            <a:noFill/>
            <a:ln w="0">
              <a:solidFill>
                <a:srgbClr val="000000"/>
              </a:solidFill>
              <a:prstDash val="solid"/>
              <a:round/>
              <a:headEnd/>
              <a:tailEnd/>
            </a:ln>
          </p:spPr>
          <p:txBody>
            <a:bodyPr/>
            <a:lstStyle/>
            <a:p>
              <a:endParaRPr lang="en-US"/>
            </a:p>
          </p:txBody>
        </p:sp>
        <p:sp>
          <p:nvSpPr>
            <p:cNvPr id="775" name="Freeform 773">
              <a:extLst>
                <a:ext uri="{FF2B5EF4-FFF2-40B4-BE49-F238E27FC236}">
                  <a16:creationId xmlns:a16="http://schemas.microsoft.com/office/drawing/2014/main" id="{C0FD71D4-2E53-4A6F-B454-1DD07CCA2A61}"/>
                </a:ext>
              </a:extLst>
            </p:cNvPr>
            <p:cNvSpPr>
              <a:spLocks/>
            </p:cNvSpPr>
            <p:nvPr/>
          </p:nvSpPr>
          <p:spPr bwMode="auto">
            <a:xfrm>
              <a:off x="2074" y="3622"/>
              <a:ext cx="8" cy="31"/>
            </a:xfrm>
            <a:custGeom>
              <a:avLst/>
              <a:gdLst>
                <a:gd name="T0" fmla="*/ 12 w 46"/>
                <a:gd name="T1" fmla="*/ 0 h 156"/>
                <a:gd name="T2" fmla="*/ 0 w 46"/>
                <a:gd name="T3" fmla="*/ 4 h 156"/>
                <a:gd name="T4" fmla="*/ 46 w 46"/>
                <a:gd name="T5" fmla="*/ 156 h 156"/>
                <a:gd name="T6" fmla="*/ 12 w 46"/>
                <a:gd name="T7" fmla="*/ 0 h 156"/>
                <a:gd name="T8" fmla="*/ 0 60000 65536"/>
                <a:gd name="T9" fmla="*/ 0 60000 65536"/>
                <a:gd name="T10" fmla="*/ 0 60000 65536"/>
                <a:gd name="T11" fmla="*/ 0 60000 65536"/>
                <a:gd name="T12" fmla="*/ 0 w 46"/>
                <a:gd name="T13" fmla="*/ 0 h 156"/>
                <a:gd name="T14" fmla="*/ 46 w 46"/>
                <a:gd name="T15" fmla="*/ 156 h 156"/>
              </a:gdLst>
              <a:ahLst/>
              <a:cxnLst>
                <a:cxn ang="T8">
                  <a:pos x="T0" y="T1"/>
                </a:cxn>
                <a:cxn ang="T9">
                  <a:pos x="T2" y="T3"/>
                </a:cxn>
                <a:cxn ang="T10">
                  <a:pos x="T4" y="T5"/>
                </a:cxn>
                <a:cxn ang="T11">
                  <a:pos x="T6" y="T7"/>
                </a:cxn>
              </a:cxnLst>
              <a:rect l="T12" t="T13" r="T14" b="T15"/>
              <a:pathLst>
                <a:path w="46" h="156">
                  <a:moveTo>
                    <a:pt x="12" y="0"/>
                  </a:moveTo>
                  <a:lnTo>
                    <a:pt x="0" y="4"/>
                  </a:lnTo>
                  <a:lnTo>
                    <a:pt x="46" y="156"/>
                  </a:lnTo>
                  <a:lnTo>
                    <a:pt x="12" y="0"/>
                  </a:lnTo>
                  <a:close/>
                </a:path>
              </a:pathLst>
            </a:custGeom>
            <a:solidFill>
              <a:srgbClr val="000000"/>
            </a:solidFill>
            <a:ln w="9525">
              <a:noFill/>
              <a:round/>
              <a:headEnd/>
              <a:tailEnd/>
            </a:ln>
          </p:spPr>
          <p:txBody>
            <a:bodyPr/>
            <a:lstStyle/>
            <a:p>
              <a:endParaRPr lang="en-US"/>
            </a:p>
          </p:txBody>
        </p:sp>
        <p:sp>
          <p:nvSpPr>
            <p:cNvPr id="776" name="Freeform 774">
              <a:extLst>
                <a:ext uri="{FF2B5EF4-FFF2-40B4-BE49-F238E27FC236}">
                  <a16:creationId xmlns:a16="http://schemas.microsoft.com/office/drawing/2014/main" id="{33EFAB34-0EEB-46AE-A7CF-3B7B681E3F01}"/>
                </a:ext>
              </a:extLst>
            </p:cNvPr>
            <p:cNvSpPr>
              <a:spLocks/>
            </p:cNvSpPr>
            <p:nvPr/>
          </p:nvSpPr>
          <p:spPr bwMode="auto">
            <a:xfrm>
              <a:off x="2074" y="3622"/>
              <a:ext cx="8" cy="31"/>
            </a:xfrm>
            <a:custGeom>
              <a:avLst/>
              <a:gdLst>
                <a:gd name="T0" fmla="*/ 12 w 46"/>
                <a:gd name="T1" fmla="*/ 0 h 156"/>
                <a:gd name="T2" fmla="*/ 0 w 46"/>
                <a:gd name="T3" fmla="*/ 4 h 156"/>
                <a:gd name="T4" fmla="*/ 46 w 46"/>
                <a:gd name="T5" fmla="*/ 156 h 156"/>
                <a:gd name="T6" fmla="*/ 12 w 46"/>
                <a:gd name="T7" fmla="*/ 0 h 156"/>
                <a:gd name="T8" fmla="*/ 0 60000 65536"/>
                <a:gd name="T9" fmla="*/ 0 60000 65536"/>
                <a:gd name="T10" fmla="*/ 0 60000 65536"/>
                <a:gd name="T11" fmla="*/ 0 60000 65536"/>
                <a:gd name="T12" fmla="*/ 0 w 46"/>
                <a:gd name="T13" fmla="*/ 0 h 156"/>
                <a:gd name="T14" fmla="*/ 46 w 46"/>
                <a:gd name="T15" fmla="*/ 156 h 156"/>
              </a:gdLst>
              <a:ahLst/>
              <a:cxnLst>
                <a:cxn ang="T8">
                  <a:pos x="T0" y="T1"/>
                </a:cxn>
                <a:cxn ang="T9">
                  <a:pos x="T2" y="T3"/>
                </a:cxn>
                <a:cxn ang="T10">
                  <a:pos x="T4" y="T5"/>
                </a:cxn>
                <a:cxn ang="T11">
                  <a:pos x="T6" y="T7"/>
                </a:cxn>
              </a:cxnLst>
              <a:rect l="T12" t="T13" r="T14" b="T15"/>
              <a:pathLst>
                <a:path w="46" h="156">
                  <a:moveTo>
                    <a:pt x="12" y="0"/>
                  </a:moveTo>
                  <a:lnTo>
                    <a:pt x="0" y="4"/>
                  </a:lnTo>
                  <a:lnTo>
                    <a:pt x="46" y="156"/>
                  </a:lnTo>
                  <a:lnTo>
                    <a:pt x="12" y="0"/>
                  </a:lnTo>
                </a:path>
              </a:pathLst>
            </a:custGeom>
            <a:noFill/>
            <a:ln w="0">
              <a:solidFill>
                <a:srgbClr val="000000"/>
              </a:solidFill>
              <a:prstDash val="solid"/>
              <a:round/>
              <a:headEnd/>
              <a:tailEnd/>
            </a:ln>
          </p:spPr>
          <p:txBody>
            <a:bodyPr/>
            <a:lstStyle/>
            <a:p>
              <a:endParaRPr lang="en-US"/>
            </a:p>
          </p:txBody>
        </p:sp>
        <p:sp>
          <p:nvSpPr>
            <p:cNvPr id="777" name="Freeform 775">
              <a:extLst>
                <a:ext uri="{FF2B5EF4-FFF2-40B4-BE49-F238E27FC236}">
                  <a16:creationId xmlns:a16="http://schemas.microsoft.com/office/drawing/2014/main" id="{F291D564-9695-495B-AFC0-7B4E325494F6}"/>
                </a:ext>
              </a:extLst>
            </p:cNvPr>
            <p:cNvSpPr>
              <a:spLocks/>
            </p:cNvSpPr>
            <p:nvPr/>
          </p:nvSpPr>
          <p:spPr bwMode="auto">
            <a:xfrm>
              <a:off x="2072" y="3623"/>
              <a:ext cx="10" cy="30"/>
            </a:xfrm>
            <a:custGeom>
              <a:avLst/>
              <a:gdLst>
                <a:gd name="T0" fmla="*/ 10 w 56"/>
                <a:gd name="T1" fmla="*/ 0 h 152"/>
                <a:gd name="T2" fmla="*/ 0 w 56"/>
                <a:gd name="T3" fmla="*/ 5 h 152"/>
                <a:gd name="T4" fmla="*/ 56 w 56"/>
                <a:gd name="T5" fmla="*/ 152 h 152"/>
                <a:gd name="T6" fmla="*/ 10 w 56"/>
                <a:gd name="T7" fmla="*/ 0 h 152"/>
                <a:gd name="T8" fmla="*/ 0 60000 65536"/>
                <a:gd name="T9" fmla="*/ 0 60000 65536"/>
                <a:gd name="T10" fmla="*/ 0 60000 65536"/>
                <a:gd name="T11" fmla="*/ 0 60000 65536"/>
                <a:gd name="T12" fmla="*/ 0 w 56"/>
                <a:gd name="T13" fmla="*/ 0 h 152"/>
                <a:gd name="T14" fmla="*/ 56 w 56"/>
                <a:gd name="T15" fmla="*/ 152 h 152"/>
              </a:gdLst>
              <a:ahLst/>
              <a:cxnLst>
                <a:cxn ang="T8">
                  <a:pos x="T0" y="T1"/>
                </a:cxn>
                <a:cxn ang="T9">
                  <a:pos x="T2" y="T3"/>
                </a:cxn>
                <a:cxn ang="T10">
                  <a:pos x="T4" y="T5"/>
                </a:cxn>
                <a:cxn ang="T11">
                  <a:pos x="T6" y="T7"/>
                </a:cxn>
              </a:cxnLst>
              <a:rect l="T12" t="T13" r="T14" b="T15"/>
              <a:pathLst>
                <a:path w="56" h="152">
                  <a:moveTo>
                    <a:pt x="10" y="0"/>
                  </a:moveTo>
                  <a:lnTo>
                    <a:pt x="0" y="5"/>
                  </a:lnTo>
                  <a:lnTo>
                    <a:pt x="56" y="152"/>
                  </a:lnTo>
                  <a:lnTo>
                    <a:pt x="10" y="0"/>
                  </a:lnTo>
                  <a:close/>
                </a:path>
              </a:pathLst>
            </a:custGeom>
            <a:solidFill>
              <a:srgbClr val="000000"/>
            </a:solidFill>
            <a:ln w="9525">
              <a:noFill/>
              <a:round/>
              <a:headEnd/>
              <a:tailEnd/>
            </a:ln>
          </p:spPr>
          <p:txBody>
            <a:bodyPr/>
            <a:lstStyle/>
            <a:p>
              <a:endParaRPr lang="en-US"/>
            </a:p>
          </p:txBody>
        </p:sp>
        <p:sp>
          <p:nvSpPr>
            <p:cNvPr id="778" name="Freeform 776">
              <a:extLst>
                <a:ext uri="{FF2B5EF4-FFF2-40B4-BE49-F238E27FC236}">
                  <a16:creationId xmlns:a16="http://schemas.microsoft.com/office/drawing/2014/main" id="{D0142AFD-B2B3-435B-8162-76F302AC309D}"/>
                </a:ext>
              </a:extLst>
            </p:cNvPr>
            <p:cNvSpPr>
              <a:spLocks/>
            </p:cNvSpPr>
            <p:nvPr/>
          </p:nvSpPr>
          <p:spPr bwMode="auto">
            <a:xfrm>
              <a:off x="2072" y="3623"/>
              <a:ext cx="10" cy="30"/>
            </a:xfrm>
            <a:custGeom>
              <a:avLst/>
              <a:gdLst>
                <a:gd name="T0" fmla="*/ 10 w 56"/>
                <a:gd name="T1" fmla="*/ 0 h 152"/>
                <a:gd name="T2" fmla="*/ 0 w 56"/>
                <a:gd name="T3" fmla="*/ 5 h 152"/>
                <a:gd name="T4" fmla="*/ 56 w 56"/>
                <a:gd name="T5" fmla="*/ 152 h 152"/>
                <a:gd name="T6" fmla="*/ 10 w 56"/>
                <a:gd name="T7" fmla="*/ 0 h 152"/>
                <a:gd name="T8" fmla="*/ 0 60000 65536"/>
                <a:gd name="T9" fmla="*/ 0 60000 65536"/>
                <a:gd name="T10" fmla="*/ 0 60000 65536"/>
                <a:gd name="T11" fmla="*/ 0 60000 65536"/>
                <a:gd name="T12" fmla="*/ 0 w 56"/>
                <a:gd name="T13" fmla="*/ 0 h 152"/>
                <a:gd name="T14" fmla="*/ 56 w 56"/>
                <a:gd name="T15" fmla="*/ 152 h 152"/>
              </a:gdLst>
              <a:ahLst/>
              <a:cxnLst>
                <a:cxn ang="T8">
                  <a:pos x="T0" y="T1"/>
                </a:cxn>
                <a:cxn ang="T9">
                  <a:pos x="T2" y="T3"/>
                </a:cxn>
                <a:cxn ang="T10">
                  <a:pos x="T4" y="T5"/>
                </a:cxn>
                <a:cxn ang="T11">
                  <a:pos x="T6" y="T7"/>
                </a:cxn>
              </a:cxnLst>
              <a:rect l="T12" t="T13" r="T14" b="T15"/>
              <a:pathLst>
                <a:path w="56" h="152">
                  <a:moveTo>
                    <a:pt x="10" y="0"/>
                  </a:moveTo>
                  <a:lnTo>
                    <a:pt x="0" y="5"/>
                  </a:lnTo>
                  <a:lnTo>
                    <a:pt x="56" y="152"/>
                  </a:lnTo>
                  <a:lnTo>
                    <a:pt x="10" y="0"/>
                  </a:lnTo>
                </a:path>
              </a:pathLst>
            </a:custGeom>
            <a:noFill/>
            <a:ln w="0">
              <a:solidFill>
                <a:srgbClr val="000000"/>
              </a:solidFill>
              <a:prstDash val="solid"/>
              <a:round/>
              <a:headEnd/>
              <a:tailEnd/>
            </a:ln>
          </p:spPr>
          <p:txBody>
            <a:bodyPr/>
            <a:lstStyle/>
            <a:p>
              <a:endParaRPr lang="en-US"/>
            </a:p>
          </p:txBody>
        </p:sp>
        <p:sp>
          <p:nvSpPr>
            <p:cNvPr id="779" name="Freeform 777">
              <a:extLst>
                <a:ext uri="{FF2B5EF4-FFF2-40B4-BE49-F238E27FC236}">
                  <a16:creationId xmlns:a16="http://schemas.microsoft.com/office/drawing/2014/main" id="{D9825678-0797-40BB-B666-731F9252E51B}"/>
                </a:ext>
              </a:extLst>
            </p:cNvPr>
            <p:cNvSpPr>
              <a:spLocks/>
            </p:cNvSpPr>
            <p:nvPr/>
          </p:nvSpPr>
          <p:spPr bwMode="auto">
            <a:xfrm>
              <a:off x="2070" y="3624"/>
              <a:ext cx="12" cy="29"/>
            </a:xfrm>
            <a:custGeom>
              <a:avLst/>
              <a:gdLst>
                <a:gd name="T0" fmla="*/ 11 w 67"/>
                <a:gd name="T1" fmla="*/ 0 h 147"/>
                <a:gd name="T2" fmla="*/ 0 w 67"/>
                <a:gd name="T3" fmla="*/ 6 h 147"/>
                <a:gd name="T4" fmla="*/ 67 w 67"/>
                <a:gd name="T5" fmla="*/ 147 h 147"/>
                <a:gd name="T6" fmla="*/ 11 w 67"/>
                <a:gd name="T7" fmla="*/ 0 h 147"/>
                <a:gd name="T8" fmla="*/ 0 60000 65536"/>
                <a:gd name="T9" fmla="*/ 0 60000 65536"/>
                <a:gd name="T10" fmla="*/ 0 60000 65536"/>
                <a:gd name="T11" fmla="*/ 0 60000 65536"/>
                <a:gd name="T12" fmla="*/ 0 w 67"/>
                <a:gd name="T13" fmla="*/ 0 h 147"/>
                <a:gd name="T14" fmla="*/ 67 w 67"/>
                <a:gd name="T15" fmla="*/ 147 h 147"/>
              </a:gdLst>
              <a:ahLst/>
              <a:cxnLst>
                <a:cxn ang="T8">
                  <a:pos x="T0" y="T1"/>
                </a:cxn>
                <a:cxn ang="T9">
                  <a:pos x="T2" y="T3"/>
                </a:cxn>
                <a:cxn ang="T10">
                  <a:pos x="T4" y="T5"/>
                </a:cxn>
                <a:cxn ang="T11">
                  <a:pos x="T6" y="T7"/>
                </a:cxn>
              </a:cxnLst>
              <a:rect l="T12" t="T13" r="T14" b="T15"/>
              <a:pathLst>
                <a:path w="67" h="147">
                  <a:moveTo>
                    <a:pt x="11" y="0"/>
                  </a:moveTo>
                  <a:lnTo>
                    <a:pt x="0" y="6"/>
                  </a:lnTo>
                  <a:lnTo>
                    <a:pt x="67" y="147"/>
                  </a:lnTo>
                  <a:lnTo>
                    <a:pt x="11" y="0"/>
                  </a:lnTo>
                  <a:close/>
                </a:path>
              </a:pathLst>
            </a:custGeom>
            <a:solidFill>
              <a:srgbClr val="000000"/>
            </a:solidFill>
            <a:ln w="9525">
              <a:noFill/>
              <a:round/>
              <a:headEnd/>
              <a:tailEnd/>
            </a:ln>
          </p:spPr>
          <p:txBody>
            <a:bodyPr/>
            <a:lstStyle/>
            <a:p>
              <a:endParaRPr lang="en-US"/>
            </a:p>
          </p:txBody>
        </p:sp>
        <p:sp>
          <p:nvSpPr>
            <p:cNvPr id="780" name="Freeform 778">
              <a:extLst>
                <a:ext uri="{FF2B5EF4-FFF2-40B4-BE49-F238E27FC236}">
                  <a16:creationId xmlns:a16="http://schemas.microsoft.com/office/drawing/2014/main" id="{87AB64E3-AFB2-44C8-B81B-959CE50C6B77}"/>
                </a:ext>
              </a:extLst>
            </p:cNvPr>
            <p:cNvSpPr>
              <a:spLocks/>
            </p:cNvSpPr>
            <p:nvPr/>
          </p:nvSpPr>
          <p:spPr bwMode="auto">
            <a:xfrm>
              <a:off x="2070" y="3624"/>
              <a:ext cx="12" cy="29"/>
            </a:xfrm>
            <a:custGeom>
              <a:avLst/>
              <a:gdLst>
                <a:gd name="T0" fmla="*/ 11 w 67"/>
                <a:gd name="T1" fmla="*/ 0 h 147"/>
                <a:gd name="T2" fmla="*/ 0 w 67"/>
                <a:gd name="T3" fmla="*/ 6 h 147"/>
                <a:gd name="T4" fmla="*/ 67 w 67"/>
                <a:gd name="T5" fmla="*/ 147 h 147"/>
                <a:gd name="T6" fmla="*/ 11 w 67"/>
                <a:gd name="T7" fmla="*/ 0 h 147"/>
                <a:gd name="T8" fmla="*/ 0 60000 65536"/>
                <a:gd name="T9" fmla="*/ 0 60000 65536"/>
                <a:gd name="T10" fmla="*/ 0 60000 65536"/>
                <a:gd name="T11" fmla="*/ 0 60000 65536"/>
                <a:gd name="T12" fmla="*/ 0 w 67"/>
                <a:gd name="T13" fmla="*/ 0 h 147"/>
                <a:gd name="T14" fmla="*/ 67 w 67"/>
                <a:gd name="T15" fmla="*/ 147 h 147"/>
              </a:gdLst>
              <a:ahLst/>
              <a:cxnLst>
                <a:cxn ang="T8">
                  <a:pos x="T0" y="T1"/>
                </a:cxn>
                <a:cxn ang="T9">
                  <a:pos x="T2" y="T3"/>
                </a:cxn>
                <a:cxn ang="T10">
                  <a:pos x="T4" y="T5"/>
                </a:cxn>
                <a:cxn ang="T11">
                  <a:pos x="T6" y="T7"/>
                </a:cxn>
              </a:cxnLst>
              <a:rect l="T12" t="T13" r="T14" b="T15"/>
              <a:pathLst>
                <a:path w="67" h="147">
                  <a:moveTo>
                    <a:pt x="11" y="0"/>
                  </a:moveTo>
                  <a:lnTo>
                    <a:pt x="0" y="6"/>
                  </a:lnTo>
                  <a:lnTo>
                    <a:pt x="67" y="147"/>
                  </a:lnTo>
                  <a:lnTo>
                    <a:pt x="11" y="0"/>
                  </a:lnTo>
                </a:path>
              </a:pathLst>
            </a:custGeom>
            <a:noFill/>
            <a:ln w="0">
              <a:solidFill>
                <a:srgbClr val="000000"/>
              </a:solidFill>
              <a:prstDash val="solid"/>
              <a:round/>
              <a:headEnd/>
              <a:tailEnd/>
            </a:ln>
          </p:spPr>
          <p:txBody>
            <a:bodyPr/>
            <a:lstStyle/>
            <a:p>
              <a:endParaRPr lang="en-US"/>
            </a:p>
          </p:txBody>
        </p:sp>
        <p:sp>
          <p:nvSpPr>
            <p:cNvPr id="781" name="Freeform 779">
              <a:extLst>
                <a:ext uri="{FF2B5EF4-FFF2-40B4-BE49-F238E27FC236}">
                  <a16:creationId xmlns:a16="http://schemas.microsoft.com/office/drawing/2014/main" id="{34B852BA-B117-47A5-87F3-74677B3183F9}"/>
                </a:ext>
              </a:extLst>
            </p:cNvPr>
            <p:cNvSpPr>
              <a:spLocks/>
            </p:cNvSpPr>
            <p:nvPr/>
          </p:nvSpPr>
          <p:spPr bwMode="auto">
            <a:xfrm>
              <a:off x="2069" y="3625"/>
              <a:ext cx="13" cy="28"/>
            </a:xfrm>
            <a:custGeom>
              <a:avLst/>
              <a:gdLst>
                <a:gd name="T0" fmla="*/ 11 w 78"/>
                <a:gd name="T1" fmla="*/ 0 h 141"/>
                <a:gd name="T2" fmla="*/ 0 w 78"/>
                <a:gd name="T3" fmla="*/ 7 h 141"/>
                <a:gd name="T4" fmla="*/ 78 w 78"/>
                <a:gd name="T5" fmla="*/ 141 h 141"/>
                <a:gd name="T6" fmla="*/ 11 w 78"/>
                <a:gd name="T7" fmla="*/ 0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11" y="0"/>
                  </a:moveTo>
                  <a:lnTo>
                    <a:pt x="0" y="7"/>
                  </a:lnTo>
                  <a:lnTo>
                    <a:pt x="78" y="141"/>
                  </a:lnTo>
                  <a:lnTo>
                    <a:pt x="11" y="0"/>
                  </a:lnTo>
                  <a:close/>
                </a:path>
              </a:pathLst>
            </a:custGeom>
            <a:solidFill>
              <a:srgbClr val="000000"/>
            </a:solidFill>
            <a:ln w="9525">
              <a:noFill/>
              <a:round/>
              <a:headEnd/>
              <a:tailEnd/>
            </a:ln>
          </p:spPr>
          <p:txBody>
            <a:bodyPr/>
            <a:lstStyle/>
            <a:p>
              <a:endParaRPr lang="en-US"/>
            </a:p>
          </p:txBody>
        </p:sp>
        <p:sp>
          <p:nvSpPr>
            <p:cNvPr id="782" name="Freeform 780">
              <a:extLst>
                <a:ext uri="{FF2B5EF4-FFF2-40B4-BE49-F238E27FC236}">
                  <a16:creationId xmlns:a16="http://schemas.microsoft.com/office/drawing/2014/main" id="{6D459FBF-13B6-4312-A248-0BDAC70104AA}"/>
                </a:ext>
              </a:extLst>
            </p:cNvPr>
            <p:cNvSpPr>
              <a:spLocks/>
            </p:cNvSpPr>
            <p:nvPr/>
          </p:nvSpPr>
          <p:spPr bwMode="auto">
            <a:xfrm>
              <a:off x="2069" y="3625"/>
              <a:ext cx="13" cy="28"/>
            </a:xfrm>
            <a:custGeom>
              <a:avLst/>
              <a:gdLst>
                <a:gd name="T0" fmla="*/ 11 w 78"/>
                <a:gd name="T1" fmla="*/ 0 h 141"/>
                <a:gd name="T2" fmla="*/ 0 w 78"/>
                <a:gd name="T3" fmla="*/ 7 h 141"/>
                <a:gd name="T4" fmla="*/ 78 w 78"/>
                <a:gd name="T5" fmla="*/ 141 h 141"/>
                <a:gd name="T6" fmla="*/ 11 w 78"/>
                <a:gd name="T7" fmla="*/ 0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11" y="0"/>
                  </a:moveTo>
                  <a:lnTo>
                    <a:pt x="0" y="7"/>
                  </a:lnTo>
                  <a:lnTo>
                    <a:pt x="78" y="141"/>
                  </a:lnTo>
                  <a:lnTo>
                    <a:pt x="11" y="0"/>
                  </a:lnTo>
                </a:path>
              </a:pathLst>
            </a:custGeom>
            <a:noFill/>
            <a:ln w="0">
              <a:solidFill>
                <a:srgbClr val="000000"/>
              </a:solidFill>
              <a:prstDash val="solid"/>
              <a:round/>
              <a:headEnd/>
              <a:tailEnd/>
            </a:ln>
          </p:spPr>
          <p:txBody>
            <a:bodyPr/>
            <a:lstStyle/>
            <a:p>
              <a:endParaRPr lang="en-US"/>
            </a:p>
          </p:txBody>
        </p:sp>
        <p:sp>
          <p:nvSpPr>
            <p:cNvPr id="783" name="Freeform 781">
              <a:extLst>
                <a:ext uri="{FF2B5EF4-FFF2-40B4-BE49-F238E27FC236}">
                  <a16:creationId xmlns:a16="http://schemas.microsoft.com/office/drawing/2014/main" id="{8F412490-CCA8-4132-962C-AFA29B34F253}"/>
                </a:ext>
              </a:extLst>
            </p:cNvPr>
            <p:cNvSpPr>
              <a:spLocks/>
            </p:cNvSpPr>
            <p:nvPr/>
          </p:nvSpPr>
          <p:spPr bwMode="auto">
            <a:xfrm>
              <a:off x="2067" y="3626"/>
              <a:ext cx="15" cy="27"/>
            </a:xfrm>
            <a:custGeom>
              <a:avLst/>
              <a:gdLst>
                <a:gd name="T0" fmla="*/ 9 w 87"/>
                <a:gd name="T1" fmla="*/ 0 h 134"/>
                <a:gd name="T2" fmla="*/ 0 w 87"/>
                <a:gd name="T3" fmla="*/ 7 h 134"/>
                <a:gd name="T4" fmla="*/ 87 w 87"/>
                <a:gd name="T5" fmla="*/ 134 h 134"/>
                <a:gd name="T6" fmla="*/ 9 w 87"/>
                <a:gd name="T7" fmla="*/ 0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9" y="0"/>
                  </a:moveTo>
                  <a:lnTo>
                    <a:pt x="0" y="7"/>
                  </a:lnTo>
                  <a:lnTo>
                    <a:pt x="87" y="134"/>
                  </a:lnTo>
                  <a:lnTo>
                    <a:pt x="9" y="0"/>
                  </a:lnTo>
                  <a:close/>
                </a:path>
              </a:pathLst>
            </a:custGeom>
            <a:solidFill>
              <a:srgbClr val="000000"/>
            </a:solidFill>
            <a:ln w="9525">
              <a:noFill/>
              <a:round/>
              <a:headEnd/>
              <a:tailEnd/>
            </a:ln>
          </p:spPr>
          <p:txBody>
            <a:bodyPr/>
            <a:lstStyle/>
            <a:p>
              <a:endParaRPr lang="en-US"/>
            </a:p>
          </p:txBody>
        </p:sp>
        <p:sp>
          <p:nvSpPr>
            <p:cNvPr id="784" name="Freeform 782">
              <a:extLst>
                <a:ext uri="{FF2B5EF4-FFF2-40B4-BE49-F238E27FC236}">
                  <a16:creationId xmlns:a16="http://schemas.microsoft.com/office/drawing/2014/main" id="{EDE6866E-FD0B-491E-A91A-DEAC8C210C64}"/>
                </a:ext>
              </a:extLst>
            </p:cNvPr>
            <p:cNvSpPr>
              <a:spLocks/>
            </p:cNvSpPr>
            <p:nvPr/>
          </p:nvSpPr>
          <p:spPr bwMode="auto">
            <a:xfrm>
              <a:off x="2067" y="3626"/>
              <a:ext cx="15" cy="27"/>
            </a:xfrm>
            <a:custGeom>
              <a:avLst/>
              <a:gdLst>
                <a:gd name="T0" fmla="*/ 9 w 87"/>
                <a:gd name="T1" fmla="*/ 0 h 134"/>
                <a:gd name="T2" fmla="*/ 0 w 87"/>
                <a:gd name="T3" fmla="*/ 7 h 134"/>
                <a:gd name="T4" fmla="*/ 87 w 87"/>
                <a:gd name="T5" fmla="*/ 134 h 134"/>
                <a:gd name="T6" fmla="*/ 9 w 87"/>
                <a:gd name="T7" fmla="*/ 0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9" y="0"/>
                  </a:moveTo>
                  <a:lnTo>
                    <a:pt x="0" y="7"/>
                  </a:lnTo>
                  <a:lnTo>
                    <a:pt x="87" y="134"/>
                  </a:lnTo>
                  <a:lnTo>
                    <a:pt x="9" y="0"/>
                  </a:lnTo>
                </a:path>
              </a:pathLst>
            </a:custGeom>
            <a:noFill/>
            <a:ln w="0">
              <a:solidFill>
                <a:srgbClr val="000000"/>
              </a:solidFill>
              <a:prstDash val="solid"/>
              <a:round/>
              <a:headEnd/>
              <a:tailEnd/>
            </a:ln>
          </p:spPr>
          <p:txBody>
            <a:bodyPr/>
            <a:lstStyle/>
            <a:p>
              <a:endParaRPr lang="en-US"/>
            </a:p>
          </p:txBody>
        </p:sp>
        <p:sp>
          <p:nvSpPr>
            <p:cNvPr id="785" name="Freeform 783">
              <a:extLst>
                <a:ext uri="{FF2B5EF4-FFF2-40B4-BE49-F238E27FC236}">
                  <a16:creationId xmlns:a16="http://schemas.microsoft.com/office/drawing/2014/main" id="{85238F80-BF54-4595-AB74-9AB315CCDD1A}"/>
                </a:ext>
              </a:extLst>
            </p:cNvPr>
            <p:cNvSpPr>
              <a:spLocks/>
            </p:cNvSpPr>
            <p:nvPr/>
          </p:nvSpPr>
          <p:spPr bwMode="auto">
            <a:xfrm>
              <a:off x="2066" y="3628"/>
              <a:ext cx="16" cy="25"/>
            </a:xfrm>
            <a:custGeom>
              <a:avLst/>
              <a:gdLst>
                <a:gd name="T0" fmla="*/ 9 w 96"/>
                <a:gd name="T1" fmla="*/ 0 h 127"/>
                <a:gd name="T2" fmla="*/ 0 w 96"/>
                <a:gd name="T3" fmla="*/ 10 h 127"/>
                <a:gd name="T4" fmla="*/ 96 w 96"/>
                <a:gd name="T5" fmla="*/ 127 h 127"/>
                <a:gd name="T6" fmla="*/ 9 w 96"/>
                <a:gd name="T7" fmla="*/ 0 h 127"/>
                <a:gd name="T8" fmla="*/ 0 60000 65536"/>
                <a:gd name="T9" fmla="*/ 0 60000 65536"/>
                <a:gd name="T10" fmla="*/ 0 60000 65536"/>
                <a:gd name="T11" fmla="*/ 0 60000 65536"/>
                <a:gd name="T12" fmla="*/ 0 w 96"/>
                <a:gd name="T13" fmla="*/ 0 h 127"/>
                <a:gd name="T14" fmla="*/ 96 w 96"/>
                <a:gd name="T15" fmla="*/ 127 h 127"/>
              </a:gdLst>
              <a:ahLst/>
              <a:cxnLst>
                <a:cxn ang="T8">
                  <a:pos x="T0" y="T1"/>
                </a:cxn>
                <a:cxn ang="T9">
                  <a:pos x="T2" y="T3"/>
                </a:cxn>
                <a:cxn ang="T10">
                  <a:pos x="T4" y="T5"/>
                </a:cxn>
                <a:cxn ang="T11">
                  <a:pos x="T6" y="T7"/>
                </a:cxn>
              </a:cxnLst>
              <a:rect l="T12" t="T13" r="T14" b="T15"/>
              <a:pathLst>
                <a:path w="96" h="127">
                  <a:moveTo>
                    <a:pt x="9" y="0"/>
                  </a:moveTo>
                  <a:lnTo>
                    <a:pt x="0" y="10"/>
                  </a:lnTo>
                  <a:lnTo>
                    <a:pt x="96" y="127"/>
                  </a:lnTo>
                  <a:lnTo>
                    <a:pt x="9" y="0"/>
                  </a:lnTo>
                  <a:close/>
                </a:path>
              </a:pathLst>
            </a:custGeom>
            <a:solidFill>
              <a:srgbClr val="000000"/>
            </a:solidFill>
            <a:ln w="9525">
              <a:noFill/>
              <a:round/>
              <a:headEnd/>
              <a:tailEnd/>
            </a:ln>
          </p:spPr>
          <p:txBody>
            <a:bodyPr/>
            <a:lstStyle/>
            <a:p>
              <a:endParaRPr lang="en-US"/>
            </a:p>
          </p:txBody>
        </p:sp>
        <p:sp>
          <p:nvSpPr>
            <p:cNvPr id="786" name="Freeform 784">
              <a:extLst>
                <a:ext uri="{FF2B5EF4-FFF2-40B4-BE49-F238E27FC236}">
                  <a16:creationId xmlns:a16="http://schemas.microsoft.com/office/drawing/2014/main" id="{BBE479BC-BF37-4745-943E-D4F8FD9DA4F9}"/>
                </a:ext>
              </a:extLst>
            </p:cNvPr>
            <p:cNvSpPr>
              <a:spLocks/>
            </p:cNvSpPr>
            <p:nvPr/>
          </p:nvSpPr>
          <p:spPr bwMode="auto">
            <a:xfrm>
              <a:off x="2066" y="3628"/>
              <a:ext cx="16" cy="25"/>
            </a:xfrm>
            <a:custGeom>
              <a:avLst/>
              <a:gdLst>
                <a:gd name="T0" fmla="*/ 9 w 96"/>
                <a:gd name="T1" fmla="*/ 0 h 127"/>
                <a:gd name="T2" fmla="*/ 0 w 96"/>
                <a:gd name="T3" fmla="*/ 10 h 127"/>
                <a:gd name="T4" fmla="*/ 96 w 96"/>
                <a:gd name="T5" fmla="*/ 127 h 127"/>
                <a:gd name="T6" fmla="*/ 9 w 96"/>
                <a:gd name="T7" fmla="*/ 0 h 127"/>
                <a:gd name="T8" fmla="*/ 0 60000 65536"/>
                <a:gd name="T9" fmla="*/ 0 60000 65536"/>
                <a:gd name="T10" fmla="*/ 0 60000 65536"/>
                <a:gd name="T11" fmla="*/ 0 60000 65536"/>
                <a:gd name="T12" fmla="*/ 0 w 96"/>
                <a:gd name="T13" fmla="*/ 0 h 127"/>
                <a:gd name="T14" fmla="*/ 96 w 96"/>
                <a:gd name="T15" fmla="*/ 127 h 127"/>
              </a:gdLst>
              <a:ahLst/>
              <a:cxnLst>
                <a:cxn ang="T8">
                  <a:pos x="T0" y="T1"/>
                </a:cxn>
                <a:cxn ang="T9">
                  <a:pos x="T2" y="T3"/>
                </a:cxn>
                <a:cxn ang="T10">
                  <a:pos x="T4" y="T5"/>
                </a:cxn>
                <a:cxn ang="T11">
                  <a:pos x="T6" y="T7"/>
                </a:cxn>
              </a:cxnLst>
              <a:rect l="T12" t="T13" r="T14" b="T15"/>
              <a:pathLst>
                <a:path w="96" h="127">
                  <a:moveTo>
                    <a:pt x="9" y="0"/>
                  </a:moveTo>
                  <a:lnTo>
                    <a:pt x="0" y="10"/>
                  </a:lnTo>
                  <a:lnTo>
                    <a:pt x="96" y="127"/>
                  </a:lnTo>
                  <a:lnTo>
                    <a:pt x="9" y="0"/>
                  </a:lnTo>
                </a:path>
              </a:pathLst>
            </a:custGeom>
            <a:noFill/>
            <a:ln w="0">
              <a:solidFill>
                <a:srgbClr val="000000"/>
              </a:solidFill>
              <a:prstDash val="solid"/>
              <a:round/>
              <a:headEnd/>
              <a:tailEnd/>
            </a:ln>
          </p:spPr>
          <p:txBody>
            <a:bodyPr/>
            <a:lstStyle/>
            <a:p>
              <a:endParaRPr lang="en-US"/>
            </a:p>
          </p:txBody>
        </p:sp>
        <p:sp>
          <p:nvSpPr>
            <p:cNvPr id="787" name="Freeform 785">
              <a:extLst>
                <a:ext uri="{FF2B5EF4-FFF2-40B4-BE49-F238E27FC236}">
                  <a16:creationId xmlns:a16="http://schemas.microsoft.com/office/drawing/2014/main" id="{F3F02B25-F9FC-42E7-A9E5-37B894102C7A}"/>
                </a:ext>
              </a:extLst>
            </p:cNvPr>
            <p:cNvSpPr>
              <a:spLocks/>
            </p:cNvSpPr>
            <p:nvPr/>
          </p:nvSpPr>
          <p:spPr bwMode="auto">
            <a:xfrm>
              <a:off x="2064" y="3630"/>
              <a:ext cx="18" cy="23"/>
            </a:xfrm>
            <a:custGeom>
              <a:avLst/>
              <a:gdLst>
                <a:gd name="T0" fmla="*/ 8 w 104"/>
                <a:gd name="T1" fmla="*/ 0 h 117"/>
                <a:gd name="T2" fmla="*/ 0 w 104"/>
                <a:gd name="T3" fmla="*/ 8 h 117"/>
                <a:gd name="T4" fmla="*/ 104 w 104"/>
                <a:gd name="T5" fmla="*/ 117 h 117"/>
                <a:gd name="T6" fmla="*/ 8 w 104"/>
                <a:gd name="T7" fmla="*/ 0 h 117"/>
                <a:gd name="T8" fmla="*/ 0 60000 65536"/>
                <a:gd name="T9" fmla="*/ 0 60000 65536"/>
                <a:gd name="T10" fmla="*/ 0 60000 65536"/>
                <a:gd name="T11" fmla="*/ 0 60000 65536"/>
                <a:gd name="T12" fmla="*/ 0 w 104"/>
                <a:gd name="T13" fmla="*/ 0 h 117"/>
                <a:gd name="T14" fmla="*/ 104 w 104"/>
                <a:gd name="T15" fmla="*/ 117 h 117"/>
              </a:gdLst>
              <a:ahLst/>
              <a:cxnLst>
                <a:cxn ang="T8">
                  <a:pos x="T0" y="T1"/>
                </a:cxn>
                <a:cxn ang="T9">
                  <a:pos x="T2" y="T3"/>
                </a:cxn>
                <a:cxn ang="T10">
                  <a:pos x="T4" y="T5"/>
                </a:cxn>
                <a:cxn ang="T11">
                  <a:pos x="T6" y="T7"/>
                </a:cxn>
              </a:cxnLst>
              <a:rect l="T12" t="T13" r="T14" b="T15"/>
              <a:pathLst>
                <a:path w="104" h="117">
                  <a:moveTo>
                    <a:pt x="8" y="0"/>
                  </a:moveTo>
                  <a:lnTo>
                    <a:pt x="0" y="8"/>
                  </a:lnTo>
                  <a:lnTo>
                    <a:pt x="104" y="117"/>
                  </a:lnTo>
                  <a:lnTo>
                    <a:pt x="8" y="0"/>
                  </a:lnTo>
                  <a:close/>
                </a:path>
              </a:pathLst>
            </a:custGeom>
            <a:solidFill>
              <a:srgbClr val="000000"/>
            </a:solidFill>
            <a:ln w="9525">
              <a:noFill/>
              <a:round/>
              <a:headEnd/>
              <a:tailEnd/>
            </a:ln>
          </p:spPr>
          <p:txBody>
            <a:bodyPr/>
            <a:lstStyle/>
            <a:p>
              <a:endParaRPr lang="en-US"/>
            </a:p>
          </p:txBody>
        </p:sp>
        <p:sp>
          <p:nvSpPr>
            <p:cNvPr id="788" name="Freeform 786">
              <a:extLst>
                <a:ext uri="{FF2B5EF4-FFF2-40B4-BE49-F238E27FC236}">
                  <a16:creationId xmlns:a16="http://schemas.microsoft.com/office/drawing/2014/main" id="{460B35CB-FFE3-4871-B994-EA6684B508B9}"/>
                </a:ext>
              </a:extLst>
            </p:cNvPr>
            <p:cNvSpPr>
              <a:spLocks/>
            </p:cNvSpPr>
            <p:nvPr/>
          </p:nvSpPr>
          <p:spPr bwMode="auto">
            <a:xfrm>
              <a:off x="2064" y="3630"/>
              <a:ext cx="18" cy="23"/>
            </a:xfrm>
            <a:custGeom>
              <a:avLst/>
              <a:gdLst>
                <a:gd name="T0" fmla="*/ 8 w 104"/>
                <a:gd name="T1" fmla="*/ 0 h 117"/>
                <a:gd name="T2" fmla="*/ 0 w 104"/>
                <a:gd name="T3" fmla="*/ 8 h 117"/>
                <a:gd name="T4" fmla="*/ 104 w 104"/>
                <a:gd name="T5" fmla="*/ 117 h 117"/>
                <a:gd name="T6" fmla="*/ 8 w 104"/>
                <a:gd name="T7" fmla="*/ 0 h 117"/>
                <a:gd name="T8" fmla="*/ 0 60000 65536"/>
                <a:gd name="T9" fmla="*/ 0 60000 65536"/>
                <a:gd name="T10" fmla="*/ 0 60000 65536"/>
                <a:gd name="T11" fmla="*/ 0 60000 65536"/>
                <a:gd name="T12" fmla="*/ 0 w 104"/>
                <a:gd name="T13" fmla="*/ 0 h 117"/>
                <a:gd name="T14" fmla="*/ 104 w 104"/>
                <a:gd name="T15" fmla="*/ 117 h 117"/>
              </a:gdLst>
              <a:ahLst/>
              <a:cxnLst>
                <a:cxn ang="T8">
                  <a:pos x="T0" y="T1"/>
                </a:cxn>
                <a:cxn ang="T9">
                  <a:pos x="T2" y="T3"/>
                </a:cxn>
                <a:cxn ang="T10">
                  <a:pos x="T4" y="T5"/>
                </a:cxn>
                <a:cxn ang="T11">
                  <a:pos x="T6" y="T7"/>
                </a:cxn>
              </a:cxnLst>
              <a:rect l="T12" t="T13" r="T14" b="T15"/>
              <a:pathLst>
                <a:path w="104" h="117">
                  <a:moveTo>
                    <a:pt x="8" y="0"/>
                  </a:moveTo>
                  <a:lnTo>
                    <a:pt x="0" y="8"/>
                  </a:lnTo>
                  <a:lnTo>
                    <a:pt x="104" y="117"/>
                  </a:lnTo>
                  <a:lnTo>
                    <a:pt x="8" y="0"/>
                  </a:lnTo>
                </a:path>
              </a:pathLst>
            </a:custGeom>
            <a:noFill/>
            <a:ln w="0">
              <a:solidFill>
                <a:srgbClr val="000000"/>
              </a:solidFill>
              <a:prstDash val="solid"/>
              <a:round/>
              <a:headEnd/>
              <a:tailEnd/>
            </a:ln>
          </p:spPr>
          <p:txBody>
            <a:bodyPr/>
            <a:lstStyle/>
            <a:p>
              <a:endParaRPr lang="en-US"/>
            </a:p>
          </p:txBody>
        </p:sp>
        <p:sp>
          <p:nvSpPr>
            <p:cNvPr id="789" name="Freeform 787">
              <a:extLst>
                <a:ext uri="{FF2B5EF4-FFF2-40B4-BE49-F238E27FC236}">
                  <a16:creationId xmlns:a16="http://schemas.microsoft.com/office/drawing/2014/main" id="{DDEC42EF-DA20-4B62-97BB-AC7C42B98C2F}"/>
                </a:ext>
              </a:extLst>
            </p:cNvPr>
            <p:cNvSpPr>
              <a:spLocks/>
            </p:cNvSpPr>
            <p:nvPr/>
          </p:nvSpPr>
          <p:spPr bwMode="auto">
            <a:xfrm>
              <a:off x="2063" y="3631"/>
              <a:ext cx="19" cy="22"/>
            </a:xfrm>
            <a:custGeom>
              <a:avLst/>
              <a:gdLst>
                <a:gd name="T0" fmla="*/ 8 w 112"/>
                <a:gd name="T1" fmla="*/ 0 h 109"/>
                <a:gd name="T2" fmla="*/ 0 w 112"/>
                <a:gd name="T3" fmla="*/ 11 h 109"/>
                <a:gd name="T4" fmla="*/ 112 w 112"/>
                <a:gd name="T5" fmla="*/ 109 h 109"/>
                <a:gd name="T6" fmla="*/ 8 w 112"/>
                <a:gd name="T7" fmla="*/ 0 h 109"/>
                <a:gd name="T8" fmla="*/ 0 60000 65536"/>
                <a:gd name="T9" fmla="*/ 0 60000 65536"/>
                <a:gd name="T10" fmla="*/ 0 60000 65536"/>
                <a:gd name="T11" fmla="*/ 0 60000 65536"/>
                <a:gd name="T12" fmla="*/ 0 w 112"/>
                <a:gd name="T13" fmla="*/ 0 h 109"/>
                <a:gd name="T14" fmla="*/ 112 w 112"/>
                <a:gd name="T15" fmla="*/ 109 h 109"/>
              </a:gdLst>
              <a:ahLst/>
              <a:cxnLst>
                <a:cxn ang="T8">
                  <a:pos x="T0" y="T1"/>
                </a:cxn>
                <a:cxn ang="T9">
                  <a:pos x="T2" y="T3"/>
                </a:cxn>
                <a:cxn ang="T10">
                  <a:pos x="T4" y="T5"/>
                </a:cxn>
                <a:cxn ang="T11">
                  <a:pos x="T6" y="T7"/>
                </a:cxn>
              </a:cxnLst>
              <a:rect l="T12" t="T13" r="T14" b="T15"/>
              <a:pathLst>
                <a:path w="112" h="109">
                  <a:moveTo>
                    <a:pt x="8" y="0"/>
                  </a:moveTo>
                  <a:lnTo>
                    <a:pt x="0" y="11"/>
                  </a:lnTo>
                  <a:lnTo>
                    <a:pt x="112" y="109"/>
                  </a:lnTo>
                  <a:lnTo>
                    <a:pt x="8" y="0"/>
                  </a:lnTo>
                  <a:close/>
                </a:path>
              </a:pathLst>
            </a:custGeom>
            <a:solidFill>
              <a:srgbClr val="000000"/>
            </a:solidFill>
            <a:ln w="9525">
              <a:noFill/>
              <a:round/>
              <a:headEnd/>
              <a:tailEnd/>
            </a:ln>
          </p:spPr>
          <p:txBody>
            <a:bodyPr/>
            <a:lstStyle/>
            <a:p>
              <a:endParaRPr lang="en-US"/>
            </a:p>
          </p:txBody>
        </p:sp>
        <p:sp>
          <p:nvSpPr>
            <p:cNvPr id="790" name="Freeform 788">
              <a:extLst>
                <a:ext uri="{FF2B5EF4-FFF2-40B4-BE49-F238E27FC236}">
                  <a16:creationId xmlns:a16="http://schemas.microsoft.com/office/drawing/2014/main" id="{554AE617-122D-4CC9-943A-38A36AD87597}"/>
                </a:ext>
              </a:extLst>
            </p:cNvPr>
            <p:cNvSpPr>
              <a:spLocks/>
            </p:cNvSpPr>
            <p:nvPr/>
          </p:nvSpPr>
          <p:spPr bwMode="auto">
            <a:xfrm>
              <a:off x="2063" y="3631"/>
              <a:ext cx="19" cy="22"/>
            </a:xfrm>
            <a:custGeom>
              <a:avLst/>
              <a:gdLst>
                <a:gd name="T0" fmla="*/ 8 w 112"/>
                <a:gd name="T1" fmla="*/ 0 h 109"/>
                <a:gd name="T2" fmla="*/ 0 w 112"/>
                <a:gd name="T3" fmla="*/ 11 h 109"/>
                <a:gd name="T4" fmla="*/ 112 w 112"/>
                <a:gd name="T5" fmla="*/ 109 h 109"/>
                <a:gd name="T6" fmla="*/ 8 w 112"/>
                <a:gd name="T7" fmla="*/ 0 h 109"/>
                <a:gd name="T8" fmla="*/ 0 60000 65536"/>
                <a:gd name="T9" fmla="*/ 0 60000 65536"/>
                <a:gd name="T10" fmla="*/ 0 60000 65536"/>
                <a:gd name="T11" fmla="*/ 0 60000 65536"/>
                <a:gd name="T12" fmla="*/ 0 w 112"/>
                <a:gd name="T13" fmla="*/ 0 h 109"/>
                <a:gd name="T14" fmla="*/ 112 w 112"/>
                <a:gd name="T15" fmla="*/ 109 h 109"/>
              </a:gdLst>
              <a:ahLst/>
              <a:cxnLst>
                <a:cxn ang="T8">
                  <a:pos x="T0" y="T1"/>
                </a:cxn>
                <a:cxn ang="T9">
                  <a:pos x="T2" y="T3"/>
                </a:cxn>
                <a:cxn ang="T10">
                  <a:pos x="T4" y="T5"/>
                </a:cxn>
                <a:cxn ang="T11">
                  <a:pos x="T6" y="T7"/>
                </a:cxn>
              </a:cxnLst>
              <a:rect l="T12" t="T13" r="T14" b="T15"/>
              <a:pathLst>
                <a:path w="112" h="109">
                  <a:moveTo>
                    <a:pt x="8" y="0"/>
                  </a:moveTo>
                  <a:lnTo>
                    <a:pt x="0" y="11"/>
                  </a:lnTo>
                  <a:lnTo>
                    <a:pt x="112" y="109"/>
                  </a:lnTo>
                  <a:lnTo>
                    <a:pt x="8" y="0"/>
                  </a:lnTo>
                </a:path>
              </a:pathLst>
            </a:custGeom>
            <a:noFill/>
            <a:ln w="0">
              <a:solidFill>
                <a:srgbClr val="000000"/>
              </a:solidFill>
              <a:prstDash val="solid"/>
              <a:round/>
              <a:headEnd/>
              <a:tailEnd/>
            </a:ln>
          </p:spPr>
          <p:txBody>
            <a:bodyPr/>
            <a:lstStyle/>
            <a:p>
              <a:endParaRPr lang="en-US"/>
            </a:p>
          </p:txBody>
        </p:sp>
        <p:sp>
          <p:nvSpPr>
            <p:cNvPr id="791" name="Freeform 789">
              <a:extLst>
                <a:ext uri="{FF2B5EF4-FFF2-40B4-BE49-F238E27FC236}">
                  <a16:creationId xmlns:a16="http://schemas.microsoft.com/office/drawing/2014/main" id="{D721098C-2292-45E0-B6BC-EE06A3A48295}"/>
                </a:ext>
              </a:extLst>
            </p:cNvPr>
            <p:cNvSpPr>
              <a:spLocks/>
            </p:cNvSpPr>
            <p:nvPr/>
          </p:nvSpPr>
          <p:spPr bwMode="auto">
            <a:xfrm>
              <a:off x="2062" y="3633"/>
              <a:ext cx="20" cy="20"/>
            </a:xfrm>
            <a:custGeom>
              <a:avLst/>
              <a:gdLst>
                <a:gd name="T0" fmla="*/ 7 w 119"/>
                <a:gd name="T1" fmla="*/ 0 h 98"/>
                <a:gd name="T2" fmla="*/ 0 w 119"/>
                <a:gd name="T3" fmla="*/ 11 h 98"/>
                <a:gd name="T4" fmla="*/ 119 w 119"/>
                <a:gd name="T5" fmla="*/ 98 h 98"/>
                <a:gd name="T6" fmla="*/ 7 w 119"/>
                <a:gd name="T7" fmla="*/ 0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7" y="0"/>
                  </a:moveTo>
                  <a:lnTo>
                    <a:pt x="0" y="11"/>
                  </a:lnTo>
                  <a:lnTo>
                    <a:pt x="119" y="98"/>
                  </a:lnTo>
                  <a:lnTo>
                    <a:pt x="7" y="0"/>
                  </a:lnTo>
                  <a:close/>
                </a:path>
              </a:pathLst>
            </a:custGeom>
            <a:solidFill>
              <a:srgbClr val="000000"/>
            </a:solidFill>
            <a:ln w="9525">
              <a:noFill/>
              <a:round/>
              <a:headEnd/>
              <a:tailEnd/>
            </a:ln>
          </p:spPr>
          <p:txBody>
            <a:bodyPr/>
            <a:lstStyle/>
            <a:p>
              <a:endParaRPr lang="en-US"/>
            </a:p>
          </p:txBody>
        </p:sp>
        <p:sp>
          <p:nvSpPr>
            <p:cNvPr id="792" name="Freeform 790">
              <a:extLst>
                <a:ext uri="{FF2B5EF4-FFF2-40B4-BE49-F238E27FC236}">
                  <a16:creationId xmlns:a16="http://schemas.microsoft.com/office/drawing/2014/main" id="{6D589A9E-621A-4137-A396-2B6073D13212}"/>
                </a:ext>
              </a:extLst>
            </p:cNvPr>
            <p:cNvSpPr>
              <a:spLocks/>
            </p:cNvSpPr>
            <p:nvPr/>
          </p:nvSpPr>
          <p:spPr bwMode="auto">
            <a:xfrm>
              <a:off x="2062" y="3633"/>
              <a:ext cx="20" cy="20"/>
            </a:xfrm>
            <a:custGeom>
              <a:avLst/>
              <a:gdLst>
                <a:gd name="T0" fmla="*/ 7 w 119"/>
                <a:gd name="T1" fmla="*/ 0 h 98"/>
                <a:gd name="T2" fmla="*/ 0 w 119"/>
                <a:gd name="T3" fmla="*/ 11 h 98"/>
                <a:gd name="T4" fmla="*/ 119 w 119"/>
                <a:gd name="T5" fmla="*/ 98 h 98"/>
                <a:gd name="T6" fmla="*/ 7 w 119"/>
                <a:gd name="T7" fmla="*/ 0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7" y="0"/>
                  </a:moveTo>
                  <a:lnTo>
                    <a:pt x="0" y="11"/>
                  </a:lnTo>
                  <a:lnTo>
                    <a:pt x="119" y="98"/>
                  </a:lnTo>
                  <a:lnTo>
                    <a:pt x="7" y="0"/>
                  </a:lnTo>
                </a:path>
              </a:pathLst>
            </a:custGeom>
            <a:noFill/>
            <a:ln w="0">
              <a:solidFill>
                <a:srgbClr val="000000"/>
              </a:solidFill>
              <a:prstDash val="solid"/>
              <a:round/>
              <a:headEnd/>
              <a:tailEnd/>
            </a:ln>
          </p:spPr>
          <p:txBody>
            <a:bodyPr/>
            <a:lstStyle/>
            <a:p>
              <a:endParaRPr lang="en-US"/>
            </a:p>
          </p:txBody>
        </p:sp>
        <p:sp>
          <p:nvSpPr>
            <p:cNvPr id="793" name="Freeform 791">
              <a:extLst>
                <a:ext uri="{FF2B5EF4-FFF2-40B4-BE49-F238E27FC236}">
                  <a16:creationId xmlns:a16="http://schemas.microsoft.com/office/drawing/2014/main" id="{92B742E7-104D-4EBE-9B59-730E4EB3877C}"/>
                </a:ext>
              </a:extLst>
            </p:cNvPr>
            <p:cNvSpPr>
              <a:spLocks/>
            </p:cNvSpPr>
            <p:nvPr/>
          </p:nvSpPr>
          <p:spPr bwMode="auto">
            <a:xfrm>
              <a:off x="2061" y="3636"/>
              <a:ext cx="21" cy="17"/>
            </a:xfrm>
            <a:custGeom>
              <a:avLst/>
              <a:gdLst>
                <a:gd name="T0" fmla="*/ 5 w 124"/>
                <a:gd name="T1" fmla="*/ 0 h 87"/>
                <a:gd name="T2" fmla="*/ 0 w 124"/>
                <a:gd name="T3" fmla="*/ 10 h 87"/>
                <a:gd name="T4" fmla="*/ 124 w 124"/>
                <a:gd name="T5" fmla="*/ 87 h 87"/>
                <a:gd name="T6" fmla="*/ 5 w 124"/>
                <a:gd name="T7" fmla="*/ 0 h 87"/>
                <a:gd name="T8" fmla="*/ 0 60000 65536"/>
                <a:gd name="T9" fmla="*/ 0 60000 65536"/>
                <a:gd name="T10" fmla="*/ 0 60000 65536"/>
                <a:gd name="T11" fmla="*/ 0 60000 65536"/>
                <a:gd name="T12" fmla="*/ 0 w 124"/>
                <a:gd name="T13" fmla="*/ 0 h 87"/>
                <a:gd name="T14" fmla="*/ 124 w 124"/>
                <a:gd name="T15" fmla="*/ 87 h 87"/>
              </a:gdLst>
              <a:ahLst/>
              <a:cxnLst>
                <a:cxn ang="T8">
                  <a:pos x="T0" y="T1"/>
                </a:cxn>
                <a:cxn ang="T9">
                  <a:pos x="T2" y="T3"/>
                </a:cxn>
                <a:cxn ang="T10">
                  <a:pos x="T4" y="T5"/>
                </a:cxn>
                <a:cxn ang="T11">
                  <a:pos x="T6" y="T7"/>
                </a:cxn>
              </a:cxnLst>
              <a:rect l="T12" t="T13" r="T14" b="T15"/>
              <a:pathLst>
                <a:path w="124" h="87">
                  <a:moveTo>
                    <a:pt x="5" y="0"/>
                  </a:moveTo>
                  <a:lnTo>
                    <a:pt x="0" y="10"/>
                  </a:lnTo>
                  <a:lnTo>
                    <a:pt x="124" y="87"/>
                  </a:lnTo>
                  <a:lnTo>
                    <a:pt x="5" y="0"/>
                  </a:lnTo>
                  <a:close/>
                </a:path>
              </a:pathLst>
            </a:custGeom>
            <a:solidFill>
              <a:srgbClr val="000000"/>
            </a:solidFill>
            <a:ln w="9525">
              <a:noFill/>
              <a:round/>
              <a:headEnd/>
              <a:tailEnd/>
            </a:ln>
          </p:spPr>
          <p:txBody>
            <a:bodyPr/>
            <a:lstStyle/>
            <a:p>
              <a:endParaRPr lang="en-US"/>
            </a:p>
          </p:txBody>
        </p:sp>
        <p:sp>
          <p:nvSpPr>
            <p:cNvPr id="794" name="Freeform 792">
              <a:extLst>
                <a:ext uri="{FF2B5EF4-FFF2-40B4-BE49-F238E27FC236}">
                  <a16:creationId xmlns:a16="http://schemas.microsoft.com/office/drawing/2014/main" id="{AE6FA9F0-5130-4B1C-914F-7EA5416C6AD6}"/>
                </a:ext>
              </a:extLst>
            </p:cNvPr>
            <p:cNvSpPr>
              <a:spLocks/>
            </p:cNvSpPr>
            <p:nvPr/>
          </p:nvSpPr>
          <p:spPr bwMode="auto">
            <a:xfrm>
              <a:off x="2061" y="3636"/>
              <a:ext cx="21" cy="17"/>
            </a:xfrm>
            <a:custGeom>
              <a:avLst/>
              <a:gdLst>
                <a:gd name="T0" fmla="*/ 5 w 124"/>
                <a:gd name="T1" fmla="*/ 0 h 87"/>
                <a:gd name="T2" fmla="*/ 0 w 124"/>
                <a:gd name="T3" fmla="*/ 10 h 87"/>
                <a:gd name="T4" fmla="*/ 124 w 124"/>
                <a:gd name="T5" fmla="*/ 87 h 87"/>
                <a:gd name="T6" fmla="*/ 5 w 124"/>
                <a:gd name="T7" fmla="*/ 0 h 87"/>
                <a:gd name="T8" fmla="*/ 0 60000 65536"/>
                <a:gd name="T9" fmla="*/ 0 60000 65536"/>
                <a:gd name="T10" fmla="*/ 0 60000 65536"/>
                <a:gd name="T11" fmla="*/ 0 60000 65536"/>
                <a:gd name="T12" fmla="*/ 0 w 124"/>
                <a:gd name="T13" fmla="*/ 0 h 87"/>
                <a:gd name="T14" fmla="*/ 124 w 124"/>
                <a:gd name="T15" fmla="*/ 87 h 87"/>
              </a:gdLst>
              <a:ahLst/>
              <a:cxnLst>
                <a:cxn ang="T8">
                  <a:pos x="T0" y="T1"/>
                </a:cxn>
                <a:cxn ang="T9">
                  <a:pos x="T2" y="T3"/>
                </a:cxn>
                <a:cxn ang="T10">
                  <a:pos x="T4" y="T5"/>
                </a:cxn>
                <a:cxn ang="T11">
                  <a:pos x="T6" y="T7"/>
                </a:cxn>
              </a:cxnLst>
              <a:rect l="T12" t="T13" r="T14" b="T15"/>
              <a:pathLst>
                <a:path w="124" h="87">
                  <a:moveTo>
                    <a:pt x="5" y="0"/>
                  </a:moveTo>
                  <a:lnTo>
                    <a:pt x="0" y="10"/>
                  </a:lnTo>
                  <a:lnTo>
                    <a:pt x="124" y="87"/>
                  </a:lnTo>
                  <a:lnTo>
                    <a:pt x="5" y="0"/>
                  </a:lnTo>
                </a:path>
              </a:pathLst>
            </a:custGeom>
            <a:noFill/>
            <a:ln w="0">
              <a:solidFill>
                <a:srgbClr val="000000"/>
              </a:solidFill>
              <a:prstDash val="solid"/>
              <a:round/>
              <a:headEnd/>
              <a:tailEnd/>
            </a:ln>
          </p:spPr>
          <p:txBody>
            <a:bodyPr/>
            <a:lstStyle/>
            <a:p>
              <a:endParaRPr lang="en-US"/>
            </a:p>
          </p:txBody>
        </p:sp>
        <p:sp>
          <p:nvSpPr>
            <p:cNvPr id="795" name="Freeform 793">
              <a:extLst>
                <a:ext uri="{FF2B5EF4-FFF2-40B4-BE49-F238E27FC236}">
                  <a16:creationId xmlns:a16="http://schemas.microsoft.com/office/drawing/2014/main" id="{76C6AB11-5DB4-4A7E-80DF-2E09F3C96660}"/>
                </a:ext>
              </a:extLst>
            </p:cNvPr>
            <p:cNvSpPr>
              <a:spLocks/>
            </p:cNvSpPr>
            <p:nvPr/>
          </p:nvSpPr>
          <p:spPr bwMode="auto">
            <a:xfrm>
              <a:off x="2060" y="3638"/>
              <a:ext cx="22" cy="15"/>
            </a:xfrm>
            <a:custGeom>
              <a:avLst/>
              <a:gdLst>
                <a:gd name="T0" fmla="*/ 6 w 130"/>
                <a:gd name="T1" fmla="*/ 0 h 77"/>
                <a:gd name="T2" fmla="*/ 0 w 130"/>
                <a:gd name="T3" fmla="*/ 12 h 77"/>
                <a:gd name="T4" fmla="*/ 130 w 130"/>
                <a:gd name="T5" fmla="*/ 77 h 77"/>
                <a:gd name="T6" fmla="*/ 6 w 130"/>
                <a:gd name="T7" fmla="*/ 0 h 77"/>
                <a:gd name="T8" fmla="*/ 0 60000 65536"/>
                <a:gd name="T9" fmla="*/ 0 60000 65536"/>
                <a:gd name="T10" fmla="*/ 0 60000 65536"/>
                <a:gd name="T11" fmla="*/ 0 60000 65536"/>
                <a:gd name="T12" fmla="*/ 0 w 130"/>
                <a:gd name="T13" fmla="*/ 0 h 77"/>
                <a:gd name="T14" fmla="*/ 130 w 130"/>
                <a:gd name="T15" fmla="*/ 77 h 77"/>
              </a:gdLst>
              <a:ahLst/>
              <a:cxnLst>
                <a:cxn ang="T8">
                  <a:pos x="T0" y="T1"/>
                </a:cxn>
                <a:cxn ang="T9">
                  <a:pos x="T2" y="T3"/>
                </a:cxn>
                <a:cxn ang="T10">
                  <a:pos x="T4" y="T5"/>
                </a:cxn>
                <a:cxn ang="T11">
                  <a:pos x="T6" y="T7"/>
                </a:cxn>
              </a:cxnLst>
              <a:rect l="T12" t="T13" r="T14" b="T15"/>
              <a:pathLst>
                <a:path w="130" h="77">
                  <a:moveTo>
                    <a:pt x="6" y="0"/>
                  </a:moveTo>
                  <a:lnTo>
                    <a:pt x="0" y="12"/>
                  </a:lnTo>
                  <a:lnTo>
                    <a:pt x="130" y="77"/>
                  </a:lnTo>
                  <a:lnTo>
                    <a:pt x="6" y="0"/>
                  </a:lnTo>
                  <a:close/>
                </a:path>
              </a:pathLst>
            </a:custGeom>
            <a:solidFill>
              <a:srgbClr val="000000"/>
            </a:solidFill>
            <a:ln w="9525">
              <a:noFill/>
              <a:round/>
              <a:headEnd/>
              <a:tailEnd/>
            </a:ln>
          </p:spPr>
          <p:txBody>
            <a:bodyPr/>
            <a:lstStyle/>
            <a:p>
              <a:endParaRPr lang="en-US"/>
            </a:p>
          </p:txBody>
        </p:sp>
        <p:sp>
          <p:nvSpPr>
            <p:cNvPr id="796" name="Freeform 794">
              <a:extLst>
                <a:ext uri="{FF2B5EF4-FFF2-40B4-BE49-F238E27FC236}">
                  <a16:creationId xmlns:a16="http://schemas.microsoft.com/office/drawing/2014/main" id="{89C6790B-EAE3-4623-A947-9C45454448E9}"/>
                </a:ext>
              </a:extLst>
            </p:cNvPr>
            <p:cNvSpPr>
              <a:spLocks/>
            </p:cNvSpPr>
            <p:nvPr/>
          </p:nvSpPr>
          <p:spPr bwMode="auto">
            <a:xfrm>
              <a:off x="2060" y="3638"/>
              <a:ext cx="22" cy="15"/>
            </a:xfrm>
            <a:custGeom>
              <a:avLst/>
              <a:gdLst>
                <a:gd name="T0" fmla="*/ 6 w 130"/>
                <a:gd name="T1" fmla="*/ 0 h 77"/>
                <a:gd name="T2" fmla="*/ 0 w 130"/>
                <a:gd name="T3" fmla="*/ 12 h 77"/>
                <a:gd name="T4" fmla="*/ 130 w 130"/>
                <a:gd name="T5" fmla="*/ 77 h 77"/>
                <a:gd name="T6" fmla="*/ 6 w 130"/>
                <a:gd name="T7" fmla="*/ 0 h 77"/>
                <a:gd name="T8" fmla="*/ 0 60000 65536"/>
                <a:gd name="T9" fmla="*/ 0 60000 65536"/>
                <a:gd name="T10" fmla="*/ 0 60000 65536"/>
                <a:gd name="T11" fmla="*/ 0 60000 65536"/>
                <a:gd name="T12" fmla="*/ 0 w 130"/>
                <a:gd name="T13" fmla="*/ 0 h 77"/>
                <a:gd name="T14" fmla="*/ 130 w 130"/>
                <a:gd name="T15" fmla="*/ 77 h 77"/>
              </a:gdLst>
              <a:ahLst/>
              <a:cxnLst>
                <a:cxn ang="T8">
                  <a:pos x="T0" y="T1"/>
                </a:cxn>
                <a:cxn ang="T9">
                  <a:pos x="T2" y="T3"/>
                </a:cxn>
                <a:cxn ang="T10">
                  <a:pos x="T4" y="T5"/>
                </a:cxn>
                <a:cxn ang="T11">
                  <a:pos x="T6" y="T7"/>
                </a:cxn>
              </a:cxnLst>
              <a:rect l="T12" t="T13" r="T14" b="T15"/>
              <a:pathLst>
                <a:path w="130" h="77">
                  <a:moveTo>
                    <a:pt x="6" y="0"/>
                  </a:moveTo>
                  <a:lnTo>
                    <a:pt x="0" y="12"/>
                  </a:lnTo>
                  <a:lnTo>
                    <a:pt x="130" y="77"/>
                  </a:lnTo>
                  <a:lnTo>
                    <a:pt x="6" y="0"/>
                  </a:lnTo>
                </a:path>
              </a:pathLst>
            </a:custGeom>
            <a:noFill/>
            <a:ln w="0">
              <a:solidFill>
                <a:srgbClr val="000000"/>
              </a:solidFill>
              <a:prstDash val="solid"/>
              <a:round/>
              <a:headEnd/>
              <a:tailEnd/>
            </a:ln>
          </p:spPr>
          <p:txBody>
            <a:bodyPr/>
            <a:lstStyle/>
            <a:p>
              <a:endParaRPr lang="en-US"/>
            </a:p>
          </p:txBody>
        </p:sp>
        <p:sp>
          <p:nvSpPr>
            <p:cNvPr id="797" name="Freeform 795">
              <a:extLst>
                <a:ext uri="{FF2B5EF4-FFF2-40B4-BE49-F238E27FC236}">
                  <a16:creationId xmlns:a16="http://schemas.microsoft.com/office/drawing/2014/main" id="{4AC686C8-1010-4154-8BF7-EDC6AD55DCF1}"/>
                </a:ext>
              </a:extLst>
            </p:cNvPr>
            <p:cNvSpPr>
              <a:spLocks/>
            </p:cNvSpPr>
            <p:nvPr/>
          </p:nvSpPr>
          <p:spPr bwMode="auto">
            <a:xfrm>
              <a:off x="2059" y="3640"/>
              <a:ext cx="23" cy="13"/>
            </a:xfrm>
            <a:custGeom>
              <a:avLst/>
              <a:gdLst>
                <a:gd name="T0" fmla="*/ 4 w 134"/>
                <a:gd name="T1" fmla="*/ 0 h 65"/>
                <a:gd name="T2" fmla="*/ 0 w 134"/>
                <a:gd name="T3" fmla="*/ 13 h 65"/>
                <a:gd name="T4" fmla="*/ 134 w 134"/>
                <a:gd name="T5" fmla="*/ 65 h 65"/>
                <a:gd name="T6" fmla="*/ 4 w 134"/>
                <a:gd name="T7" fmla="*/ 0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4" y="0"/>
                  </a:moveTo>
                  <a:lnTo>
                    <a:pt x="0" y="13"/>
                  </a:lnTo>
                  <a:lnTo>
                    <a:pt x="134" y="65"/>
                  </a:lnTo>
                  <a:lnTo>
                    <a:pt x="4" y="0"/>
                  </a:lnTo>
                  <a:close/>
                </a:path>
              </a:pathLst>
            </a:custGeom>
            <a:solidFill>
              <a:srgbClr val="000000"/>
            </a:solidFill>
            <a:ln w="9525">
              <a:noFill/>
              <a:round/>
              <a:headEnd/>
              <a:tailEnd/>
            </a:ln>
          </p:spPr>
          <p:txBody>
            <a:bodyPr/>
            <a:lstStyle/>
            <a:p>
              <a:endParaRPr lang="en-US"/>
            </a:p>
          </p:txBody>
        </p:sp>
        <p:sp>
          <p:nvSpPr>
            <p:cNvPr id="798" name="Freeform 796">
              <a:extLst>
                <a:ext uri="{FF2B5EF4-FFF2-40B4-BE49-F238E27FC236}">
                  <a16:creationId xmlns:a16="http://schemas.microsoft.com/office/drawing/2014/main" id="{876B6913-C2BA-4566-8998-97CB0B300DD3}"/>
                </a:ext>
              </a:extLst>
            </p:cNvPr>
            <p:cNvSpPr>
              <a:spLocks/>
            </p:cNvSpPr>
            <p:nvPr/>
          </p:nvSpPr>
          <p:spPr bwMode="auto">
            <a:xfrm>
              <a:off x="2059" y="3640"/>
              <a:ext cx="23" cy="13"/>
            </a:xfrm>
            <a:custGeom>
              <a:avLst/>
              <a:gdLst>
                <a:gd name="T0" fmla="*/ 4 w 134"/>
                <a:gd name="T1" fmla="*/ 0 h 65"/>
                <a:gd name="T2" fmla="*/ 0 w 134"/>
                <a:gd name="T3" fmla="*/ 13 h 65"/>
                <a:gd name="T4" fmla="*/ 134 w 134"/>
                <a:gd name="T5" fmla="*/ 65 h 65"/>
                <a:gd name="T6" fmla="*/ 4 w 134"/>
                <a:gd name="T7" fmla="*/ 0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4" y="0"/>
                  </a:moveTo>
                  <a:lnTo>
                    <a:pt x="0" y="13"/>
                  </a:lnTo>
                  <a:lnTo>
                    <a:pt x="134" y="65"/>
                  </a:lnTo>
                  <a:lnTo>
                    <a:pt x="4" y="0"/>
                  </a:lnTo>
                </a:path>
              </a:pathLst>
            </a:custGeom>
            <a:noFill/>
            <a:ln w="0">
              <a:solidFill>
                <a:srgbClr val="000000"/>
              </a:solidFill>
              <a:prstDash val="solid"/>
              <a:round/>
              <a:headEnd/>
              <a:tailEnd/>
            </a:ln>
          </p:spPr>
          <p:txBody>
            <a:bodyPr/>
            <a:lstStyle/>
            <a:p>
              <a:endParaRPr lang="en-US"/>
            </a:p>
          </p:txBody>
        </p:sp>
        <p:sp>
          <p:nvSpPr>
            <p:cNvPr id="799" name="Freeform 797">
              <a:extLst>
                <a:ext uri="{FF2B5EF4-FFF2-40B4-BE49-F238E27FC236}">
                  <a16:creationId xmlns:a16="http://schemas.microsoft.com/office/drawing/2014/main" id="{C3A885BD-1C56-4A45-A091-C73F3B782DD0}"/>
                </a:ext>
              </a:extLst>
            </p:cNvPr>
            <p:cNvSpPr>
              <a:spLocks/>
            </p:cNvSpPr>
            <p:nvPr/>
          </p:nvSpPr>
          <p:spPr bwMode="auto">
            <a:xfrm>
              <a:off x="2059" y="3643"/>
              <a:ext cx="23" cy="10"/>
            </a:xfrm>
            <a:custGeom>
              <a:avLst/>
              <a:gdLst>
                <a:gd name="T0" fmla="*/ 3 w 137"/>
                <a:gd name="T1" fmla="*/ 0 h 52"/>
                <a:gd name="T2" fmla="*/ 0 w 137"/>
                <a:gd name="T3" fmla="*/ 12 h 52"/>
                <a:gd name="T4" fmla="*/ 137 w 137"/>
                <a:gd name="T5" fmla="*/ 52 h 52"/>
                <a:gd name="T6" fmla="*/ 3 w 137"/>
                <a:gd name="T7" fmla="*/ 0 h 52"/>
                <a:gd name="T8" fmla="*/ 0 60000 65536"/>
                <a:gd name="T9" fmla="*/ 0 60000 65536"/>
                <a:gd name="T10" fmla="*/ 0 60000 65536"/>
                <a:gd name="T11" fmla="*/ 0 60000 65536"/>
                <a:gd name="T12" fmla="*/ 0 w 137"/>
                <a:gd name="T13" fmla="*/ 0 h 52"/>
                <a:gd name="T14" fmla="*/ 137 w 137"/>
                <a:gd name="T15" fmla="*/ 52 h 52"/>
              </a:gdLst>
              <a:ahLst/>
              <a:cxnLst>
                <a:cxn ang="T8">
                  <a:pos x="T0" y="T1"/>
                </a:cxn>
                <a:cxn ang="T9">
                  <a:pos x="T2" y="T3"/>
                </a:cxn>
                <a:cxn ang="T10">
                  <a:pos x="T4" y="T5"/>
                </a:cxn>
                <a:cxn ang="T11">
                  <a:pos x="T6" y="T7"/>
                </a:cxn>
              </a:cxnLst>
              <a:rect l="T12" t="T13" r="T14" b="T15"/>
              <a:pathLst>
                <a:path w="137" h="52">
                  <a:moveTo>
                    <a:pt x="3" y="0"/>
                  </a:moveTo>
                  <a:lnTo>
                    <a:pt x="0" y="12"/>
                  </a:lnTo>
                  <a:lnTo>
                    <a:pt x="137" y="52"/>
                  </a:lnTo>
                  <a:lnTo>
                    <a:pt x="3" y="0"/>
                  </a:lnTo>
                  <a:close/>
                </a:path>
              </a:pathLst>
            </a:custGeom>
            <a:solidFill>
              <a:srgbClr val="000000"/>
            </a:solidFill>
            <a:ln w="9525">
              <a:noFill/>
              <a:round/>
              <a:headEnd/>
              <a:tailEnd/>
            </a:ln>
          </p:spPr>
          <p:txBody>
            <a:bodyPr/>
            <a:lstStyle/>
            <a:p>
              <a:endParaRPr lang="en-US"/>
            </a:p>
          </p:txBody>
        </p:sp>
        <p:sp>
          <p:nvSpPr>
            <p:cNvPr id="800" name="Freeform 798">
              <a:extLst>
                <a:ext uri="{FF2B5EF4-FFF2-40B4-BE49-F238E27FC236}">
                  <a16:creationId xmlns:a16="http://schemas.microsoft.com/office/drawing/2014/main" id="{CDDAC6ED-9DE6-4776-B325-5B70FAF25E70}"/>
                </a:ext>
              </a:extLst>
            </p:cNvPr>
            <p:cNvSpPr>
              <a:spLocks/>
            </p:cNvSpPr>
            <p:nvPr/>
          </p:nvSpPr>
          <p:spPr bwMode="auto">
            <a:xfrm>
              <a:off x="2059" y="3643"/>
              <a:ext cx="23" cy="10"/>
            </a:xfrm>
            <a:custGeom>
              <a:avLst/>
              <a:gdLst>
                <a:gd name="T0" fmla="*/ 3 w 137"/>
                <a:gd name="T1" fmla="*/ 0 h 52"/>
                <a:gd name="T2" fmla="*/ 0 w 137"/>
                <a:gd name="T3" fmla="*/ 12 h 52"/>
                <a:gd name="T4" fmla="*/ 137 w 137"/>
                <a:gd name="T5" fmla="*/ 52 h 52"/>
                <a:gd name="T6" fmla="*/ 3 w 137"/>
                <a:gd name="T7" fmla="*/ 0 h 52"/>
                <a:gd name="T8" fmla="*/ 0 60000 65536"/>
                <a:gd name="T9" fmla="*/ 0 60000 65536"/>
                <a:gd name="T10" fmla="*/ 0 60000 65536"/>
                <a:gd name="T11" fmla="*/ 0 60000 65536"/>
                <a:gd name="T12" fmla="*/ 0 w 137"/>
                <a:gd name="T13" fmla="*/ 0 h 52"/>
                <a:gd name="T14" fmla="*/ 137 w 137"/>
                <a:gd name="T15" fmla="*/ 52 h 52"/>
              </a:gdLst>
              <a:ahLst/>
              <a:cxnLst>
                <a:cxn ang="T8">
                  <a:pos x="T0" y="T1"/>
                </a:cxn>
                <a:cxn ang="T9">
                  <a:pos x="T2" y="T3"/>
                </a:cxn>
                <a:cxn ang="T10">
                  <a:pos x="T4" y="T5"/>
                </a:cxn>
                <a:cxn ang="T11">
                  <a:pos x="T6" y="T7"/>
                </a:cxn>
              </a:cxnLst>
              <a:rect l="T12" t="T13" r="T14" b="T15"/>
              <a:pathLst>
                <a:path w="137" h="52">
                  <a:moveTo>
                    <a:pt x="3" y="0"/>
                  </a:moveTo>
                  <a:lnTo>
                    <a:pt x="0" y="12"/>
                  </a:lnTo>
                  <a:lnTo>
                    <a:pt x="137" y="52"/>
                  </a:lnTo>
                  <a:lnTo>
                    <a:pt x="3" y="0"/>
                  </a:lnTo>
                </a:path>
              </a:pathLst>
            </a:custGeom>
            <a:noFill/>
            <a:ln w="0">
              <a:solidFill>
                <a:srgbClr val="000000"/>
              </a:solidFill>
              <a:prstDash val="solid"/>
              <a:round/>
              <a:headEnd/>
              <a:tailEnd/>
            </a:ln>
          </p:spPr>
          <p:txBody>
            <a:bodyPr/>
            <a:lstStyle/>
            <a:p>
              <a:endParaRPr lang="en-US"/>
            </a:p>
          </p:txBody>
        </p:sp>
        <p:sp>
          <p:nvSpPr>
            <p:cNvPr id="801" name="Freeform 799">
              <a:extLst>
                <a:ext uri="{FF2B5EF4-FFF2-40B4-BE49-F238E27FC236}">
                  <a16:creationId xmlns:a16="http://schemas.microsoft.com/office/drawing/2014/main" id="{246E12C4-5E99-4825-9732-45A7AC8559F1}"/>
                </a:ext>
              </a:extLst>
            </p:cNvPr>
            <p:cNvSpPr>
              <a:spLocks/>
            </p:cNvSpPr>
            <p:nvPr/>
          </p:nvSpPr>
          <p:spPr bwMode="auto">
            <a:xfrm>
              <a:off x="2058" y="3645"/>
              <a:ext cx="24" cy="8"/>
            </a:xfrm>
            <a:custGeom>
              <a:avLst/>
              <a:gdLst>
                <a:gd name="T0" fmla="*/ 3 w 140"/>
                <a:gd name="T1" fmla="*/ 0 h 40"/>
                <a:gd name="T2" fmla="*/ 0 w 140"/>
                <a:gd name="T3" fmla="*/ 14 h 40"/>
                <a:gd name="T4" fmla="*/ 140 w 140"/>
                <a:gd name="T5" fmla="*/ 40 h 40"/>
                <a:gd name="T6" fmla="*/ 3 w 140"/>
                <a:gd name="T7" fmla="*/ 0 h 40"/>
                <a:gd name="T8" fmla="*/ 0 60000 65536"/>
                <a:gd name="T9" fmla="*/ 0 60000 65536"/>
                <a:gd name="T10" fmla="*/ 0 60000 65536"/>
                <a:gd name="T11" fmla="*/ 0 60000 65536"/>
                <a:gd name="T12" fmla="*/ 0 w 140"/>
                <a:gd name="T13" fmla="*/ 0 h 40"/>
                <a:gd name="T14" fmla="*/ 140 w 140"/>
                <a:gd name="T15" fmla="*/ 40 h 40"/>
              </a:gdLst>
              <a:ahLst/>
              <a:cxnLst>
                <a:cxn ang="T8">
                  <a:pos x="T0" y="T1"/>
                </a:cxn>
                <a:cxn ang="T9">
                  <a:pos x="T2" y="T3"/>
                </a:cxn>
                <a:cxn ang="T10">
                  <a:pos x="T4" y="T5"/>
                </a:cxn>
                <a:cxn ang="T11">
                  <a:pos x="T6" y="T7"/>
                </a:cxn>
              </a:cxnLst>
              <a:rect l="T12" t="T13" r="T14" b="T15"/>
              <a:pathLst>
                <a:path w="140" h="40">
                  <a:moveTo>
                    <a:pt x="3" y="0"/>
                  </a:moveTo>
                  <a:lnTo>
                    <a:pt x="0" y="14"/>
                  </a:lnTo>
                  <a:lnTo>
                    <a:pt x="140" y="40"/>
                  </a:lnTo>
                  <a:lnTo>
                    <a:pt x="3" y="0"/>
                  </a:lnTo>
                  <a:close/>
                </a:path>
              </a:pathLst>
            </a:custGeom>
            <a:solidFill>
              <a:srgbClr val="000000"/>
            </a:solidFill>
            <a:ln w="9525">
              <a:noFill/>
              <a:round/>
              <a:headEnd/>
              <a:tailEnd/>
            </a:ln>
          </p:spPr>
          <p:txBody>
            <a:bodyPr/>
            <a:lstStyle/>
            <a:p>
              <a:endParaRPr lang="en-US"/>
            </a:p>
          </p:txBody>
        </p:sp>
        <p:sp>
          <p:nvSpPr>
            <p:cNvPr id="802" name="Freeform 800">
              <a:extLst>
                <a:ext uri="{FF2B5EF4-FFF2-40B4-BE49-F238E27FC236}">
                  <a16:creationId xmlns:a16="http://schemas.microsoft.com/office/drawing/2014/main" id="{79DAB31F-99E8-45BB-A673-BE566301355E}"/>
                </a:ext>
              </a:extLst>
            </p:cNvPr>
            <p:cNvSpPr>
              <a:spLocks/>
            </p:cNvSpPr>
            <p:nvPr/>
          </p:nvSpPr>
          <p:spPr bwMode="auto">
            <a:xfrm>
              <a:off x="2058" y="3645"/>
              <a:ext cx="24" cy="8"/>
            </a:xfrm>
            <a:custGeom>
              <a:avLst/>
              <a:gdLst>
                <a:gd name="T0" fmla="*/ 3 w 140"/>
                <a:gd name="T1" fmla="*/ 0 h 40"/>
                <a:gd name="T2" fmla="*/ 0 w 140"/>
                <a:gd name="T3" fmla="*/ 14 h 40"/>
                <a:gd name="T4" fmla="*/ 140 w 140"/>
                <a:gd name="T5" fmla="*/ 40 h 40"/>
                <a:gd name="T6" fmla="*/ 3 w 140"/>
                <a:gd name="T7" fmla="*/ 0 h 40"/>
                <a:gd name="T8" fmla="*/ 0 60000 65536"/>
                <a:gd name="T9" fmla="*/ 0 60000 65536"/>
                <a:gd name="T10" fmla="*/ 0 60000 65536"/>
                <a:gd name="T11" fmla="*/ 0 60000 65536"/>
                <a:gd name="T12" fmla="*/ 0 w 140"/>
                <a:gd name="T13" fmla="*/ 0 h 40"/>
                <a:gd name="T14" fmla="*/ 140 w 140"/>
                <a:gd name="T15" fmla="*/ 40 h 40"/>
              </a:gdLst>
              <a:ahLst/>
              <a:cxnLst>
                <a:cxn ang="T8">
                  <a:pos x="T0" y="T1"/>
                </a:cxn>
                <a:cxn ang="T9">
                  <a:pos x="T2" y="T3"/>
                </a:cxn>
                <a:cxn ang="T10">
                  <a:pos x="T4" y="T5"/>
                </a:cxn>
                <a:cxn ang="T11">
                  <a:pos x="T6" y="T7"/>
                </a:cxn>
              </a:cxnLst>
              <a:rect l="T12" t="T13" r="T14" b="T15"/>
              <a:pathLst>
                <a:path w="140" h="40">
                  <a:moveTo>
                    <a:pt x="3" y="0"/>
                  </a:moveTo>
                  <a:lnTo>
                    <a:pt x="0" y="14"/>
                  </a:lnTo>
                  <a:lnTo>
                    <a:pt x="140" y="40"/>
                  </a:lnTo>
                  <a:lnTo>
                    <a:pt x="3" y="0"/>
                  </a:lnTo>
                </a:path>
              </a:pathLst>
            </a:custGeom>
            <a:noFill/>
            <a:ln w="0">
              <a:solidFill>
                <a:srgbClr val="000000"/>
              </a:solidFill>
              <a:prstDash val="solid"/>
              <a:round/>
              <a:headEnd/>
              <a:tailEnd/>
            </a:ln>
          </p:spPr>
          <p:txBody>
            <a:bodyPr/>
            <a:lstStyle/>
            <a:p>
              <a:endParaRPr lang="en-US"/>
            </a:p>
          </p:txBody>
        </p:sp>
        <p:sp>
          <p:nvSpPr>
            <p:cNvPr id="803" name="Freeform 801">
              <a:extLst>
                <a:ext uri="{FF2B5EF4-FFF2-40B4-BE49-F238E27FC236}">
                  <a16:creationId xmlns:a16="http://schemas.microsoft.com/office/drawing/2014/main" id="{B523E780-ACCF-4C1F-AA07-1D659ABE431D}"/>
                </a:ext>
              </a:extLst>
            </p:cNvPr>
            <p:cNvSpPr>
              <a:spLocks/>
            </p:cNvSpPr>
            <p:nvPr/>
          </p:nvSpPr>
          <p:spPr bwMode="auto">
            <a:xfrm>
              <a:off x="2058" y="3648"/>
              <a:ext cx="24" cy="5"/>
            </a:xfrm>
            <a:custGeom>
              <a:avLst/>
              <a:gdLst>
                <a:gd name="T0" fmla="*/ 1 w 141"/>
                <a:gd name="T1" fmla="*/ 0 h 26"/>
                <a:gd name="T2" fmla="*/ 0 w 141"/>
                <a:gd name="T3" fmla="*/ 13 h 26"/>
                <a:gd name="T4" fmla="*/ 141 w 141"/>
                <a:gd name="T5" fmla="*/ 26 h 26"/>
                <a:gd name="T6" fmla="*/ 1 w 141"/>
                <a:gd name="T7" fmla="*/ 0 h 26"/>
                <a:gd name="T8" fmla="*/ 0 60000 65536"/>
                <a:gd name="T9" fmla="*/ 0 60000 65536"/>
                <a:gd name="T10" fmla="*/ 0 60000 65536"/>
                <a:gd name="T11" fmla="*/ 0 60000 65536"/>
                <a:gd name="T12" fmla="*/ 0 w 141"/>
                <a:gd name="T13" fmla="*/ 0 h 26"/>
                <a:gd name="T14" fmla="*/ 141 w 141"/>
                <a:gd name="T15" fmla="*/ 26 h 26"/>
              </a:gdLst>
              <a:ahLst/>
              <a:cxnLst>
                <a:cxn ang="T8">
                  <a:pos x="T0" y="T1"/>
                </a:cxn>
                <a:cxn ang="T9">
                  <a:pos x="T2" y="T3"/>
                </a:cxn>
                <a:cxn ang="T10">
                  <a:pos x="T4" y="T5"/>
                </a:cxn>
                <a:cxn ang="T11">
                  <a:pos x="T6" y="T7"/>
                </a:cxn>
              </a:cxnLst>
              <a:rect l="T12" t="T13" r="T14" b="T15"/>
              <a:pathLst>
                <a:path w="141" h="26">
                  <a:moveTo>
                    <a:pt x="1" y="0"/>
                  </a:moveTo>
                  <a:lnTo>
                    <a:pt x="0" y="13"/>
                  </a:lnTo>
                  <a:lnTo>
                    <a:pt x="141" y="26"/>
                  </a:lnTo>
                  <a:lnTo>
                    <a:pt x="1" y="0"/>
                  </a:lnTo>
                  <a:close/>
                </a:path>
              </a:pathLst>
            </a:custGeom>
            <a:solidFill>
              <a:srgbClr val="000000"/>
            </a:solidFill>
            <a:ln w="9525">
              <a:noFill/>
              <a:round/>
              <a:headEnd/>
              <a:tailEnd/>
            </a:ln>
          </p:spPr>
          <p:txBody>
            <a:bodyPr/>
            <a:lstStyle/>
            <a:p>
              <a:endParaRPr lang="en-US"/>
            </a:p>
          </p:txBody>
        </p:sp>
        <p:sp>
          <p:nvSpPr>
            <p:cNvPr id="804" name="Freeform 802">
              <a:extLst>
                <a:ext uri="{FF2B5EF4-FFF2-40B4-BE49-F238E27FC236}">
                  <a16:creationId xmlns:a16="http://schemas.microsoft.com/office/drawing/2014/main" id="{FB6E3FF2-1664-4C29-BF3B-F1AB1D525796}"/>
                </a:ext>
              </a:extLst>
            </p:cNvPr>
            <p:cNvSpPr>
              <a:spLocks/>
            </p:cNvSpPr>
            <p:nvPr/>
          </p:nvSpPr>
          <p:spPr bwMode="auto">
            <a:xfrm>
              <a:off x="2058" y="3648"/>
              <a:ext cx="24" cy="5"/>
            </a:xfrm>
            <a:custGeom>
              <a:avLst/>
              <a:gdLst>
                <a:gd name="T0" fmla="*/ 1 w 141"/>
                <a:gd name="T1" fmla="*/ 0 h 26"/>
                <a:gd name="T2" fmla="*/ 0 w 141"/>
                <a:gd name="T3" fmla="*/ 13 h 26"/>
                <a:gd name="T4" fmla="*/ 141 w 141"/>
                <a:gd name="T5" fmla="*/ 26 h 26"/>
                <a:gd name="T6" fmla="*/ 1 w 141"/>
                <a:gd name="T7" fmla="*/ 0 h 26"/>
                <a:gd name="T8" fmla="*/ 0 60000 65536"/>
                <a:gd name="T9" fmla="*/ 0 60000 65536"/>
                <a:gd name="T10" fmla="*/ 0 60000 65536"/>
                <a:gd name="T11" fmla="*/ 0 60000 65536"/>
                <a:gd name="T12" fmla="*/ 0 w 141"/>
                <a:gd name="T13" fmla="*/ 0 h 26"/>
                <a:gd name="T14" fmla="*/ 141 w 141"/>
                <a:gd name="T15" fmla="*/ 26 h 26"/>
              </a:gdLst>
              <a:ahLst/>
              <a:cxnLst>
                <a:cxn ang="T8">
                  <a:pos x="T0" y="T1"/>
                </a:cxn>
                <a:cxn ang="T9">
                  <a:pos x="T2" y="T3"/>
                </a:cxn>
                <a:cxn ang="T10">
                  <a:pos x="T4" y="T5"/>
                </a:cxn>
                <a:cxn ang="T11">
                  <a:pos x="T6" y="T7"/>
                </a:cxn>
              </a:cxnLst>
              <a:rect l="T12" t="T13" r="T14" b="T15"/>
              <a:pathLst>
                <a:path w="141" h="26">
                  <a:moveTo>
                    <a:pt x="1" y="0"/>
                  </a:moveTo>
                  <a:lnTo>
                    <a:pt x="0" y="13"/>
                  </a:lnTo>
                  <a:lnTo>
                    <a:pt x="141" y="26"/>
                  </a:lnTo>
                  <a:lnTo>
                    <a:pt x="1" y="0"/>
                  </a:lnTo>
                </a:path>
              </a:pathLst>
            </a:custGeom>
            <a:noFill/>
            <a:ln w="0">
              <a:solidFill>
                <a:srgbClr val="000000"/>
              </a:solidFill>
              <a:prstDash val="solid"/>
              <a:round/>
              <a:headEnd/>
              <a:tailEnd/>
            </a:ln>
          </p:spPr>
          <p:txBody>
            <a:bodyPr/>
            <a:lstStyle/>
            <a:p>
              <a:endParaRPr lang="en-US"/>
            </a:p>
          </p:txBody>
        </p:sp>
        <p:sp>
          <p:nvSpPr>
            <p:cNvPr id="805" name="Freeform 803">
              <a:extLst>
                <a:ext uri="{FF2B5EF4-FFF2-40B4-BE49-F238E27FC236}">
                  <a16:creationId xmlns:a16="http://schemas.microsoft.com/office/drawing/2014/main" id="{57312910-4373-4CEF-9EFC-50B5312A72AD}"/>
                </a:ext>
              </a:extLst>
            </p:cNvPr>
            <p:cNvSpPr>
              <a:spLocks/>
            </p:cNvSpPr>
            <p:nvPr/>
          </p:nvSpPr>
          <p:spPr bwMode="auto">
            <a:xfrm>
              <a:off x="2058" y="3650"/>
              <a:ext cx="24" cy="3"/>
            </a:xfrm>
            <a:custGeom>
              <a:avLst/>
              <a:gdLst>
                <a:gd name="T0" fmla="*/ 0 w 141"/>
                <a:gd name="T1" fmla="*/ 0 h 13"/>
                <a:gd name="T2" fmla="*/ 0 w 141"/>
                <a:gd name="T3" fmla="*/ 13 h 13"/>
                <a:gd name="T4" fmla="*/ 141 w 141"/>
                <a:gd name="T5" fmla="*/ 13 h 13"/>
                <a:gd name="T6" fmla="*/ 0 w 141"/>
                <a:gd name="T7" fmla="*/ 0 h 13"/>
                <a:gd name="T8" fmla="*/ 0 60000 65536"/>
                <a:gd name="T9" fmla="*/ 0 60000 65536"/>
                <a:gd name="T10" fmla="*/ 0 60000 65536"/>
                <a:gd name="T11" fmla="*/ 0 60000 65536"/>
                <a:gd name="T12" fmla="*/ 0 w 141"/>
                <a:gd name="T13" fmla="*/ 0 h 13"/>
                <a:gd name="T14" fmla="*/ 141 w 141"/>
                <a:gd name="T15" fmla="*/ 13 h 13"/>
              </a:gdLst>
              <a:ahLst/>
              <a:cxnLst>
                <a:cxn ang="T8">
                  <a:pos x="T0" y="T1"/>
                </a:cxn>
                <a:cxn ang="T9">
                  <a:pos x="T2" y="T3"/>
                </a:cxn>
                <a:cxn ang="T10">
                  <a:pos x="T4" y="T5"/>
                </a:cxn>
                <a:cxn ang="T11">
                  <a:pos x="T6" y="T7"/>
                </a:cxn>
              </a:cxnLst>
              <a:rect l="T12" t="T13" r="T14" b="T15"/>
              <a:pathLst>
                <a:path w="141" h="13">
                  <a:moveTo>
                    <a:pt x="0" y="0"/>
                  </a:moveTo>
                  <a:lnTo>
                    <a:pt x="0" y="13"/>
                  </a:lnTo>
                  <a:lnTo>
                    <a:pt x="141" y="13"/>
                  </a:lnTo>
                  <a:lnTo>
                    <a:pt x="0" y="0"/>
                  </a:lnTo>
                  <a:close/>
                </a:path>
              </a:pathLst>
            </a:custGeom>
            <a:solidFill>
              <a:srgbClr val="000000"/>
            </a:solidFill>
            <a:ln w="9525">
              <a:noFill/>
              <a:round/>
              <a:headEnd/>
              <a:tailEnd/>
            </a:ln>
          </p:spPr>
          <p:txBody>
            <a:bodyPr/>
            <a:lstStyle/>
            <a:p>
              <a:endParaRPr lang="en-US"/>
            </a:p>
          </p:txBody>
        </p:sp>
        <p:sp>
          <p:nvSpPr>
            <p:cNvPr id="806" name="Freeform 804">
              <a:extLst>
                <a:ext uri="{FF2B5EF4-FFF2-40B4-BE49-F238E27FC236}">
                  <a16:creationId xmlns:a16="http://schemas.microsoft.com/office/drawing/2014/main" id="{74E981A4-BCF8-444E-8CA3-DC9F60B83C64}"/>
                </a:ext>
              </a:extLst>
            </p:cNvPr>
            <p:cNvSpPr>
              <a:spLocks/>
            </p:cNvSpPr>
            <p:nvPr/>
          </p:nvSpPr>
          <p:spPr bwMode="auto">
            <a:xfrm>
              <a:off x="2058" y="3650"/>
              <a:ext cx="24" cy="3"/>
            </a:xfrm>
            <a:custGeom>
              <a:avLst/>
              <a:gdLst>
                <a:gd name="T0" fmla="*/ 0 w 141"/>
                <a:gd name="T1" fmla="*/ 0 h 13"/>
                <a:gd name="T2" fmla="*/ 0 w 141"/>
                <a:gd name="T3" fmla="*/ 13 h 13"/>
                <a:gd name="T4" fmla="*/ 141 w 141"/>
                <a:gd name="T5" fmla="*/ 13 h 13"/>
                <a:gd name="T6" fmla="*/ 0 w 141"/>
                <a:gd name="T7" fmla="*/ 0 h 13"/>
                <a:gd name="T8" fmla="*/ 0 60000 65536"/>
                <a:gd name="T9" fmla="*/ 0 60000 65536"/>
                <a:gd name="T10" fmla="*/ 0 60000 65536"/>
                <a:gd name="T11" fmla="*/ 0 60000 65536"/>
                <a:gd name="T12" fmla="*/ 0 w 141"/>
                <a:gd name="T13" fmla="*/ 0 h 13"/>
                <a:gd name="T14" fmla="*/ 141 w 141"/>
                <a:gd name="T15" fmla="*/ 13 h 13"/>
              </a:gdLst>
              <a:ahLst/>
              <a:cxnLst>
                <a:cxn ang="T8">
                  <a:pos x="T0" y="T1"/>
                </a:cxn>
                <a:cxn ang="T9">
                  <a:pos x="T2" y="T3"/>
                </a:cxn>
                <a:cxn ang="T10">
                  <a:pos x="T4" y="T5"/>
                </a:cxn>
                <a:cxn ang="T11">
                  <a:pos x="T6" y="T7"/>
                </a:cxn>
              </a:cxnLst>
              <a:rect l="T12" t="T13" r="T14" b="T15"/>
              <a:pathLst>
                <a:path w="141" h="13">
                  <a:moveTo>
                    <a:pt x="0" y="0"/>
                  </a:moveTo>
                  <a:lnTo>
                    <a:pt x="0" y="13"/>
                  </a:lnTo>
                  <a:lnTo>
                    <a:pt x="141" y="13"/>
                  </a:lnTo>
                  <a:lnTo>
                    <a:pt x="0" y="0"/>
                  </a:lnTo>
                </a:path>
              </a:pathLst>
            </a:custGeom>
            <a:noFill/>
            <a:ln w="0">
              <a:solidFill>
                <a:srgbClr val="000000"/>
              </a:solidFill>
              <a:prstDash val="solid"/>
              <a:round/>
              <a:headEnd/>
              <a:tailEnd/>
            </a:ln>
          </p:spPr>
          <p:txBody>
            <a:bodyPr/>
            <a:lstStyle/>
            <a:p>
              <a:endParaRPr lang="en-US"/>
            </a:p>
          </p:txBody>
        </p:sp>
        <p:sp>
          <p:nvSpPr>
            <p:cNvPr id="807" name="Freeform 805">
              <a:extLst>
                <a:ext uri="{FF2B5EF4-FFF2-40B4-BE49-F238E27FC236}">
                  <a16:creationId xmlns:a16="http://schemas.microsoft.com/office/drawing/2014/main" id="{F053BDB8-07BD-4D66-949A-B233FEC77DED}"/>
                </a:ext>
              </a:extLst>
            </p:cNvPr>
            <p:cNvSpPr>
              <a:spLocks/>
            </p:cNvSpPr>
            <p:nvPr/>
          </p:nvSpPr>
          <p:spPr bwMode="auto">
            <a:xfrm>
              <a:off x="2058" y="3653"/>
              <a:ext cx="24" cy="3"/>
            </a:xfrm>
            <a:custGeom>
              <a:avLst/>
              <a:gdLst>
                <a:gd name="T0" fmla="*/ 0 w 141"/>
                <a:gd name="T1" fmla="*/ 0 h 13"/>
                <a:gd name="T2" fmla="*/ 0 w 141"/>
                <a:gd name="T3" fmla="*/ 13 h 13"/>
                <a:gd name="T4" fmla="*/ 141 w 141"/>
                <a:gd name="T5" fmla="*/ 0 h 13"/>
                <a:gd name="T6" fmla="*/ 0 w 141"/>
                <a:gd name="T7" fmla="*/ 0 h 13"/>
                <a:gd name="T8" fmla="*/ 0 60000 65536"/>
                <a:gd name="T9" fmla="*/ 0 60000 65536"/>
                <a:gd name="T10" fmla="*/ 0 60000 65536"/>
                <a:gd name="T11" fmla="*/ 0 60000 65536"/>
                <a:gd name="T12" fmla="*/ 0 w 141"/>
                <a:gd name="T13" fmla="*/ 0 h 13"/>
                <a:gd name="T14" fmla="*/ 141 w 141"/>
                <a:gd name="T15" fmla="*/ 13 h 13"/>
              </a:gdLst>
              <a:ahLst/>
              <a:cxnLst>
                <a:cxn ang="T8">
                  <a:pos x="T0" y="T1"/>
                </a:cxn>
                <a:cxn ang="T9">
                  <a:pos x="T2" y="T3"/>
                </a:cxn>
                <a:cxn ang="T10">
                  <a:pos x="T4" y="T5"/>
                </a:cxn>
                <a:cxn ang="T11">
                  <a:pos x="T6" y="T7"/>
                </a:cxn>
              </a:cxnLst>
              <a:rect l="T12" t="T13" r="T14" b="T15"/>
              <a:pathLst>
                <a:path w="141" h="13">
                  <a:moveTo>
                    <a:pt x="0" y="0"/>
                  </a:moveTo>
                  <a:lnTo>
                    <a:pt x="0" y="13"/>
                  </a:lnTo>
                  <a:lnTo>
                    <a:pt x="141" y="0"/>
                  </a:lnTo>
                  <a:lnTo>
                    <a:pt x="0" y="0"/>
                  </a:lnTo>
                  <a:close/>
                </a:path>
              </a:pathLst>
            </a:custGeom>
            <a:solidFill>
              <a:srgbClr val="000000"/>
            </a:solidFill>
            <a:ln w="9525">
              <a:noFill/>
              <a:round/>
              <a:headEnd/>
              <a:tailEnd/>
            </a:ln>
          </p:spPr>
          <p:txBody>
            <a:bodyPr/>
            <a:lstStyle/>
            <a:p>
              <a:endParaRPr lang="en-US"/>
            </a:p>
          </p:txBody>
        </p:sp>
        <p:sp>
          <p:nvSpPr>
            <p:cNvPr id="808" name="Freeform 806">
              <a:extLst>
                <a:ext uri="{FF2B5EF4-FFF2-40B4-BE49-F238E27FC236}">
                  <a16:creationId xmlns:a16="http://schemas.microsoft.com/office/drawing/2014/main" id="{37D77E28-9A7A-4E68-95D1-1E497A123EBC}"/>
                </a:ext>
              </a:extLst>
            </p:cNvPr>
            <p:cNvSpPr>
              <a:spLocks/>
            </p:cNvSpPr>
            <p:nvPr/>
          </p:nvSpPr>
          <p:spPr bwMode="auto">
            <a:xfrm>
              <a:off x="2058" y="3653"/>
              <a:ext cx="24" cy="3"/>
            </a:xfrm>
            <a:custGeom>
              <a:avLst/>
              <a:gdLst>
                <a:gd name="T0" fmla="*/ 0 w 141"/>
                <a:gd name="T1" fmla="*/ 0 h 13"/>
                <a:gd name="T2" fmla="*/ 0 w 141"/>
                <a:gd name="T3" fmla="*/ 13 h 13"/>
                <a:gd name="T4" fmla="*/ 141 w 141"/>
                <a:gd name="T5" fmla="*/ 0 h 13"/>
                <a:gd name="T6" fmla="*/ 0 w 141"/>
                <a:gd name="T7" fmla="*/ 0 h 13"/>
                <a:gd name="T8" fmla="*/ 0 60000 65536"/>
                <a:gd name="T9" fmla="*/ 0 60000 65536"/>
                <a:gd name="T10" fmla="*/ 0 60000 65536"/>
                <a:gd name="T11" fmla="*/ 0 60000 65536"/>
                <a:gd name="T12" fmla="*/ 0 w 141"/>
                <a:gd name="T13" fmla="*/ 0 h 13"/>
                <a:gd name="T14" fmla="*/ 141 w 141"/>
                <a:gd name="T15" fmla="*/ 13 h 13"/>
              </a:gdLst>
              <a:ahLst/>
              <a:cxnLst>
                <a:cxn ang="T8">
                  <a:pos x="T0" y="T1"/>
                </a:cxn>
                <a:cxn ang="T9">
                  <a:pos x="T2" y="T3"/>
                </a:cxn>
                <a:cxn ang="T10">
                  <a:pos x="T4" y="T5"/>
                </a:cxn>
                <a:cxn ang="T11">
                  <a:pos x="T6" y="T7"/>
                </a:cxn>
              </a:cxnLst>
              <a:rect l="T12" t="T13" r="T14" b="T15"/>
              <a:pathLst>
                <a:path w="141" h="13">
                  <a:moveTo>
                    <a:pt x="0" y="0"/>
                  </a:moveTo>
                  <a:lnTo>
                    <a:pt x="0" y="13"/>
                  </a:lnTo>
                  <a:lnTo>
                    <a:pt x="141" y="0"/>
                  </a:lnTo>
                  <a:lnTo>
                    <a:pt x="0" y="0"/>
                  </a:lnTo>
                </a:path>
              </a:pathLst>
            </a:custGeom>
            <a:noFill/>
            <a:ln w="0">
              <a:solidFill>
                <a:srgbClr val="000000"/>
              </a:solidFill>
              <a:prstDash val="solid"/>
              <a:round/>
              <a:headEnd/>
              <a:tailEnd/>
            </a:ln>
          </p:spPr>
          <p:txBody>
            <a:bodyPr/>
            <a:lstStyle/>
            <a:p>
              <a:endParaRPr lang="en-US"/>
            </a:p>
          </p:txBody>
        </p:sp>
        <p:sp>
          <p:nvSpPr>
            <p:cNvPr id="809" name="Freeform 807">
              <a:extLst>
                <a:ext uri="{FF2B5EF4-FFF2-40B4-BE49-F238E27FC236}">
                  <a16:creationId xmlns:a16="http://schemas.microsoft.com/office/drawing/2014/main" id="{58302981-D6D3-422A-83D8-2BB6FBFF40B5}"/>
                </a:ext>
              </a:extLst>
            </p:cNvPr>
            <p:cNvSpPr>
              <a:spLocks/>
            </p:cNvSpPr>
            <p:nvPr/>
          </p:nvSpPr>
          <p:spPr bwMode="auto">
            <a:xfrm>
              <a:off x="2058" y="3653"/>
              <a:ext cx="24" cy="5"/>
            </a:xfrm>
            <a:custGeom>
              <a:avLst/>
              <a:gdLst>
                <a:gd name="T0" fmla="*/ 0 w 141"/>
                <a:gd name="T1" fmla="*/ 13 h 26"/>
                <a:gd name="T2" fmla="*/ 1 w 141"/>
                <a:gd name="T3" fmla="*/ 26 h 26"/>
                <a:gd name="T4" fmla="*/ 141 w 141"/>
                <a:gd name="T5" fmla="*/ 0 h 26"/>
                <a:gd name="T6" fmla="*/ 0 w 141"/>
                <a:gd name="T7" fmla="*/ 13 h 26"/>
                <a:gd name="T8" fmla="*/ 0 60000 65536"/>
                <a:gd name="T9" fmla="*/ 0 60000 65536"/>
                <a:gd name="T10" fmla="*/ 0 60000 65536"/>
                <a:gd name="T11" fmla="*/ 0 60000 65536"/>
                <a:gd name="T12" fmla="*/ 0 w 141"/>
                <a:gd name="T13" fmla="*/ 0 h 26"/>
                <a:gd name="T14" fmla="*/ 141 w 141"/>
                <a:gd name="T15" fmla="*/ 26 h 26"/>
              </a:gdLst>
              <a:ahLst/>
              <a:cxnLst>
                <a:cxn ang="T8">
                  <a:pos x="T0" y="T1"/>
                </a:cxn>
                <a:cxn ang="T9">
                  <a:pos x="T2" y="T3"/>
                </a:cxn>
                <a:cxn ang="T10">
                  <a:pos x="T4" y="T5"/>
                </a:cxn>
                <a:cxn ang="T11">
                  <a:pos x="T6" y="T7"/>
                </a:cxn>
              </a:cxnLst>
              <a:rect l="T12" t="T13" r="T14" b="T15"/>
              <a:pathLst>
                <a:path w="141" h="26">
                  <a:moveTo>
                    <a:pt x="0" y="13"/>
                  </a:moveTo>
                  <a:lnTo>
                    <a:pt x="1" y="26"/>
                  </a:lnTo>
                  <a:lnTo>
                    <a:pt x="141" y="0"/>
                  </a:lnTo>
                  <a:lnTo>
                    <a:pt x="0" y="13"/>
                  </a:lnTo>
                  <a:close/>
                </a:path>
              </a:pathLst>
            </a:custGeom>
            <a:solidFill>
              <a:srgbClr val="000000"/>
            </a:solidFill>
            <a:ln w="9525">
              <a:noFill/>
              <a:round/>
              <a:headEnd/>
              <a:tailEnd/>
            </a:ln>
          </p:spPr>
          <p:txBody>
            <a:bodyPr/>
            <a:lstStyle/>
            <a:p>
              <a:endParaRPr lang="en-US"/>
            </a:p>
          </p:txBody>
        </p:sp>
        <p:sp>
          <p:nvSpPr>
            <p:cNvPr id="810" name="Freeform 808">
              <a:extLst>
                <a:ext uri="{FF2B5EF4-FFF2-40B4-BE49-F238E27FC236}">
                  <a16:creationId xmlns:a16="http://schemas.microsoft.com/office/drawing/2014/main" id="{BF6C92E5-3971-49CE-9AD4-14438F2A2797}"/>
                </a:ext>
              </a:extLst>
            </p:cNvPr>
            <p:cNvSpPr>
              <a:spLocks/>
            </p:cNvSpPr>
            <p:nvPr/>
          </p:nvSpPr>
          <p:spPr bwMode="auto">
            <a:xfrm>
              <a:off x="2058" y="3653"/>
              <a:ext cx="24" cy="5"/>
            </a:xfrm>
            <a:custGeom>
              <a:avLst/>
              <a:gdLst>
                <a:gd name="T0" fmla="*/ 0 w 141"/>
                <a:gd name="T1" fmla="*/ 13 h 26"/>
                <a:gd name="T2" fmla="*/ 1 w 141"/>
                <a:gd name="T3" fmla="*/ 26 h 26"/>
                <a:gd name="T4" fmla="*/ 141 w 141"/>
                <a:gd name="T5" fmla="*/ 0 h 26"/>
                <a:gd name="T6" fmla="*/ 0 w 141"/>
                <a:gd name="T7" fmla="*/ 13 h 26"/>
                <a:gd name="T8" fmla="*/ 0 60000 65536"/>
                <a:gd name="T9" fmla="*/ 0 60000 65536"/>
                <a:gd name="T10" fmla="*/ 0 60000 65536"/>
                <a:gd name="T11" fmla="*/ 0 60000 65536"/>
                <a:gd name="T12" fmla="*/ 0 w 141"/>
                <a:gd name="T13" fmla="*/ 0 h 26"/>
                <a:gd name="T14" fmla="*/ 141 w 141"/>
                <a:gd name="T15" fmla="*/ 26 h 26"/>
              </a:gdLst>
              <a:ahLst/>
              <a:cxnLst>
                <a:cxn ang="T8">
                  <a:pos x="T0" y="T1"/>
                </a:cxn>
                <a:cxn ang="T9">
                  <a:pos x="T2" y="T3"/>
                </a:cxn>
                <a:cxn ang="T10">
                  <a:pos x="T4" y="T5"/>
                </a:cxn>
                <a:cxn ang="T11">
                  <a:pos x="T6" y="T7"/>
                </a:cxn>
              </a:cxnLst>
              <a:rect l="T12" t="T13" r="T14" b="T15"/>
              <a:pathLst>
                <a:path w="141" h="26">
                  <a:moveTo>
                    <a:pt x="0" y="13"/>
                  </a:moveTo>
                  <a:lnTo>
                    <a:pt x="1" y="26"/>
                  </a:lnTo>
                  <a:lnTo>
                    <a:pt x="141" y="0"/>
                  </a:lnTo>
                  <a:lnTo>
                    <a:pt x="0" y="13"/>
                  </a:lnTo>
                </a:path>
              </a:pathLst>
            </a:custGeom>
            <a:noFill/>
            <a:ln w="0">
              <a:solidFill>
                <a:srgbClr val="000000"/>
              </a:solidFill>
              <a:prstDash val="solid"/>
              <a:round/>
              <a:headEnd/>
              <a:tailEnd/>
            </a:ln>
          </p:spPr>
          <p:txBody>
            <a:bodyPr/>
            <a:lstStyle/>
            <a:p>
              <a:endParaRPr lang="en-US"/>
            </a:p>
          </p:txBody>
        </p:sp>
        <p:sp>
          <p:nvSpPr>
            <p:cNvPr id="811" name="Freeform 809">
              <a:extLst>
                <a:ext uri="{FF2B5EF4-FFF2-40B4-BE49-F238E27FC236}">
                  <a16:creationId xmlns:a16="http://schemas.microsoft.com/office/drawing/2014/main" id="{BCD1ACB3-6266-4186-A7F0-8EB9082D5E5A}"/>
                </a:ext>
              </a:extLst>
            </p:cNvPr>
            <p:cNvSpPr>
              <a:spLocks/>
            </p:cNvSpPr>
            <p:nvPr/>
          </p:nvSpPr>
          <p:spPr bwMode="auto">
            <a:xfrm>
              <a:off x="2058" y="3653"/>
              <a:ext cx="24" cy="8"/>
            </a:xfrm>
            <a:custGeom>
              <a:avLst/>
              <a:gdLst>
                <a:gd name="T0" fmla="*/ 0 w 140"/>
                <a:gd name="T1" fmla="*/ 26 h 39"/>
                <a:gd name="T2" fmla="*/ 3 w 140"/>
                <a:gd name="T3" fmla="*/ 39 h 39"/>
                <a:gd name="T4" fmla="*/ 140 w 140"/>
                <a:gd name="T5" fmla="*/ 0 h 39"/>
                <a:gd name="T6" fmla="*/ 0 w 140"/>
                <a:gd name="T7" fmla="*/ 26 h 39"/>
                <a:gd name="T8" fmla="*/ 0 60000 65536"/>
                <a:gd name="T9" fmla="*/ 0 60000 65536"/>
                <a:gd name="T10" fmla="*/ 0 60000 65536"/>
                <a:gd name="T11" fmla="*/ 0 60000 65536"/>
                <a:gd name="T12" fmla="*/ 0 w 140"/>
                <a:gd name="T13" fmla="*/ 0 h 39"/>
                <a:gd name="T14" fmla="*/ 140 w 140"/>
                <a:gd name="T15" fmla="*/ 39 h 39"/>
              </a:gdLst>
              <a:ahLst/>
              <a:cxnLst>
                <a:cxn ang="T8">
                  <a:pos x="T0" y="T1"/>
                </a:cxn>
                <a:cxn ang="T9">
                  <a:pos x="T2" y="T3"/>
                </a:cxn>
                <a:cxn ang="T10">
                  <a:pos x="T4" y="T5"/>
                </a:cxn>
                <a:cxn ang="T11">
                  <a:pos x="T6" y="T7"/>
                </a:cxn>
              </a:cxnLst>
              <a:rect l="T12" t="T13" r="T14" b="T15"/>
              <a:pathLst>
                <a:path w="140" h="39">
                  <a:moveTo>
                    <a:pt x="0" y="26"/>
                  </a:moveTo>
                  <a:lnTo>
                    <a:pt x="3" y="39"/>
                  </a:lnTo>
                  <a:lnTo>
                    <a:pt x="140" y="0"/>
                  </a:lnTo>
                  <a:lnTo>
                    <a:pt x="0" y="26"/>
                  </a:lnTo>
                  <a:close/>
                </a:path>
              </a:pathLst>
            </a:custGeom>
            <a:solidFill>
              <a:srgbClr val="000000"/>
            </a:solidFill>
            <a:ln w="9525">
              <a:noFill/>
              <a:round/>
              <a:headEnd/>
              <a:tailEnd/>
            </a:ln>
          </p:spPr>
          <p:txBody>
            <a:bodyPr/>
            <a:lstStyle/>
            <a:p>
              <a:endParaRPr lang="en-US"/>
            </a:p>
          </p:txBody>
        </p:sp>
        <p:sp>
          <p:nvSpPr>
            <p:cNvPr id="812" name="Freeform 810">
              <a:extLst>
                <a:ext uri="{FF2B5EF4-FFF2-40B4-BE49-F238E27FC236}">
                  <a16:creationId xmlns:a16="http://schemas.microsoft.com/office/drawing/2014/main" id="{A1333AF5-8AA8-41AA-839F-3918F2BFDAC7}"/>
                </a:ext>
              </a:extLst>
            </p:cNvPr>
            <p:cNvSpPr>
              <a:spLocks/>
            </p:cNvSpPr>
            <p:nvPr/>
          </p:nvSpPr>
          <p:spPr bwMode="auto">
            <a:xfrm>
              <a:off x="2058" y="3653"/>
              <a:ext cx="24" cy="8"/>
            </a:xfrm>
            <a:custGeom>
              <a:avLst/>
              <a:gdLst>
                <a:gd name="T0" fmla="*/ 0 w 140"/>
                <a:gd name="T1" fmla="*/ 26 h 39"/>
                <a:gd name="T2" fmla="*/ 3 w 140"/>
                <a:gd name="T3" fmla="*/ 39 h 39"/>
                <a:gd name="T4" fmla="*/ 140 w 140"/>
                <a:gd name="T5" fmla="*/ 0 h 39"/>
                <a:gd name="T6" fmla="*/ 0 w 140"/>
                <a:gd name="T7" fmla="*/ 26 h 39"/>
                <a:gd name="T8" fmla="*/ 0 60000 65536"/>
                <a:gd name="T9" fmla="*/ 0 60000 65536"/>
                <a:gd name="T10" fmla="*/ 0 60000 65536"/>
                <a:gd name="T11" fmla="*/ 0 60000 65536"/>
                <a:gd name="T12" fmla="*/ 0 w 140"/>
                <a:gd name="T13" fmla="*/ 0 h 39"/>
                <a:gd name="T14" fmla="*/ 140 w 140"/>
                <a:gd name="T15" fmla="*/ 39 h 39"/>
              </a:gdLst>
              <a:ahLst/>
              <a:cxnLst>
                <a:cxn ang="T8">
                  <a:pos x="T0" y="T1"/>
                </a:cxn>
                <a:cxn ang="T9">
                  <a:pos x="T2" y="T3"/>
                </a:cxn>
                <a:cxn ang="T10">
                  <a:pos x="T4" y="T5"/>
                </a:cxn>
                <a:cxn ang="T11">
                  <a:pos x="T6" y="T7"/>
                </a:cxn>
              </a:cxnLst>
              <a:rect l="T12" t="T13" r="T14" b="T15"/>
              <a:pathLst>
                <a:path w="140" h="39">
                  <a:moveTo>
                    <a:pt x="0" y="26"/>
                  </a:moveTo>
                  <a:lnTo>
                    <a:pt x="3" y="39"/>
                  </a:lnTo>
                  <a:lnTo>
                    <a:pt x="140" y="0"/>
                  </a:lnTo>
                  <a:lnTo>
                    <a:pt x="0" y="26"/>
                  </a:lnTo>
                </a:path>
              </a:pathLst>
            </a:custGeom>
            <a:noFill/>
            <a:ln w="0">
              <a:solidFill>
                <a:srgbClr val="000000"/>
              </a:solidFill>
              <a:prstDash val="solid"/>
              <a:round/>
              <a:headEnd/>
              <a:tailEnd/>
            </a:ln>
          </p:spPr>
          <p:txBody>
            <a:bodyPr/>
            <a:lstStyle/>
            <a:p>
              <a:endParaRPr lang="en-US"/>
            </a:p>
          </p:txBody>
        </p:sp>
      </p:grpSp>
      <p:grpSp>
        <p:nvGrpSpPr>
          <p:cNvPr id="813" name="Group 1012">
            <a:extLst>
              <a:ext uri="{FF2B5EF4-FFF2-40B4-BE49-F238E27FC236}">
                <a16:creationId xmlns:a16="http://schemas.microsoft.com/office/drawing/2014/main" id="{1C162071-3EAF-4186-9956-A88F5C847B19}"/>
              </a:ext>
            </a:extLst>
          </p:cNvPr>
          <p:cNvGrpSpPr>
            <a:grpSpLocks/>
          </p:cNvGrpSpPr>
          <p:nvPr/>
        </p:nvGrpSpPr>
        <p:grpSpPr bwMode="auto">
          <a:xfrm>
            <a:off x="2379663" y="4757738"/>
            <a:ext cx="1724025" cy="1392237"/>
            <a:chOff x="1499" y="2997"/>
            <a:chExt cx="1086" cy="877"/>
          </a:xfrm>
        </p:grpSpPr>
        <p:sp>
          <p:nvSpPr>
            <p:cNvPr id="814" name="Freeform 812">
              <a:extLst>
                <a:ext uri="{FF2B5EF4-FFF2-40B4-BE49-F238E27FC236}">
                  <a16:creationId xmlns:a16="http://schemas.microsoft.com/office/drawing/2014/main" id="{28346BB6-FB3E-4B7B-937E-7CCB9FE28EE5}"/>
                </a:ext>
              </a:extLst>
            </p:cNvPr>
            <p:cNvSpPr>
              <a:spLocks/>
            </p:cNvSpPr>
            <p:nvPr/>
          </p:nvSpPr>
          <p:spPr bwMode="auto">
            <a:xfrm>
              <a:off x="2059" y="3653"/>
              <a:ext cx="23" cy="10"/>
            </a:xfrm>
            <a:custGeom>
              <a:avLst/>
              <a:gdLst>
                <a:gd name="T0" fmla="*/ 0 w 137"/>
                <a:gd name="T1" fmla="*/ 39 h 52"/>
                <a:gd name="T2" fmla="*/ 3 w 137"/>
                <a:gd name="T3" fmla="*/ 52 h 52"/>
                <a:gd name="T4" fmla="*/ 137 w 137"/>
                <a:gd name="T5" fmla="*/ 0 h 52"/>
                <a:gd name="T6" fmla="*/ 0 w 137"/>
                <a:gd name="T7" fmla="*/ 39 h 52"/>
                <a:gd name="T8" fmla="*/ 0 60000 65536"/>
                <a:gd name="T9" fmla="*/ 0 60000 65536"/>
                <a:gd name="T10" fmla="*/ 0 60000 65536"/>
                <a:gd name="T11" fmla="*/ 0 60000 65536"/>
                <a:gd name="T12" fmla="*/ 0 w 137"/>
                <a:gd name="T13" fmla="*/ 0 h 52"/>
                <a:gd name="T14" fmla="*/ 137 w 137"/>
                <a:gd name="T15" fmla="*/ 52 h 52"/>
              </a:gdLst>
              <a:ahLst/>
              <a:cxnLst>
                <a:cxn ang="T8">
                  <a:pos x="T0" y="T1"/>
                </a:cxn>
                <a:cxn ang="T9">
                  <a:pos x="T2" y="T3"/>
                </a:cxn>
                <a:cxn ang="T10">
                  <a:pos x="T4" y="T5"/>
                </a:cxn>
                <a:cxn ang="T11">
                  <a:pos x="T6" y="T7"/>
                </a:cxn>
              </a:cxnLst>
              <a:rect l="T12" t="T13" r="T14" b="T15"/>
              <a:pathLst>
                <a:path w="137" h="52">
                  <a:moveTo>
                    <a:pt x="0" y="39"/>
                  </a:moveTo>
                  <a:lnTo>
                    <a:pt x="3" y="52"/>
                  </a:lnTo>
                  <a:lnTo>
                    <a:pt x="137" y="0"/>
                  </a:lnTo>
                  <a:lnTo>
                    <a:pt x="0" y="39"/>
                  </a:lnTo>
                  <a:close/>
                </a:path>
              </a:pathLst>
            </a:custGeom>
            <a:solidFill>
              <a:srgbClr val="000000"/>
            </a:solidFill>
            <a:ln w="9525">
              <a:noFill/>
              <a:round/>
              <a:headEnd/>
              <a:tailEnd/>
            </a:ln>
          </p:spPr>
          <p:txBody>
            <a:bodyPr/>
            <a:lstStyle/>
            <a:p>
              <a:endParaRPr lang="en-US"/>
            </a:p>
          </p:txBody>
        </p:sp>
        <p:sp>
          <p:nvSpPr>
            <p:cNvPr id="815" name="Freeform 813">
              <a:extLst>
                <a:ext uri="{FF2B5EF4-FFF2-40B4-BE49-F238E27FC236}">
                  <a16:creationId xmlns:a16="http://schemas.microsoft.com/office/drawing/2014/main" id="{6DD86EF3-0250-478D-9F4D-B445D153EA67}"/>
                </a:ext>
              </a:extLst>
            </p:cNvPr>
            <p:cNvSpPr>
              <a:spLocks/>
            </p:cNvSpPr>
            <p:nvPr/>
          </p:nvSpPr>
          <p:spPr bwMode="auto">
            <a:xfrm>
              <a:off x="2059" y="3653"/>
              <a:ext cx="23" cy="10"/>
            </a:xfrm>
            <a:custGeom>
              <a:avLst/>
              <a:gdLst>
                <a:gd name="T0" fmla="*/ 0 w 137"/>
                <a:gd name="T1" fmla="*/ 39 h 52"/>
                <a:gd name="T2" fmla="*/ 3 w 137"/>
                <a:gd name="T3" fmla="*/ 52 h 52"/>
                <a:gd name="T4" fmla="*/ 137 w 137"/>
                <a:gd name="T5" fmla="*/ 0 h 52"/>
                <a:gd name="T6" fmla="*/ 0 w 137"/>
                <a:gd name="T7" fmla="*/ 39 h 52"/>
                <a:gd name="T8" fmla="*/ 0 60000 65536"/>
                <a:gd name="T9" fmla="*/ 0 60000 65536"/>
                <a:gd name="T10" fmla="*/ 0 60000 65536"/>
                <a:gd name="T11" fmla="*/ 0 60000 65536"/>
                <a:gd name="T12" fmla="*/ 0 w 137"/>
                <a:gd name="T13" fmla="*/ 0 h 52"/>
                <a:gd name="T14" fmla="*/ 137 w 137"/>
                <a:gd name="T15" fmla="*/ 52 h 52"/>
              </a:gdLst>
              <a:ahLst/>
              <a:cxnLst>
                <a:cxn ang="T8">
                  <a:pos x="T0" y="T1"/>
                </a:cxn>
                <a:cxn ang="T9">
                  <a:pos x="T2" y="T3"/>
                </a:cxn>
                <a:cxn ang="T10">
                  <a:pos x="T4" y="T5"/>
                </a:cxn>
                <a:cxn ang="T11">
                  <a:pos x="T6" y="T7"/>
                </a:cxn>
              </a:cxnLst>
              <a:rect l="T12" t="T13" r="T14" b="T15"/>
              <a:pathLst>
                <a:path w="137" h="52">
                  <a:moveTo>
                    <a:pt x="0" y="39"/>
                  </a:moveTo>
                  <a:lnTo>
                    <a:pt x="3" y="52"/>
                  </a:lnTo>
                  <a:lnTo>
                    <a:pt x="137" y="0"/>
                  </a:lnTo>
                  <a:lnTo>
                    <a:pt x="0" y="39"/>
                  </a:lnTo>
                </a:path>
              </a:pathLst>
            </a:custGeom>
            <a:noFill/>
            <a:ln w="0">
              <a:solidFill>
                <a:srgbClr val="000000"/>
              </a:solidFill>
              <a:prstDash val="solid"/>
              <a:round/>
              <a:headEnd/>
              <a:tailEnd/>
            </a:ln>
          </p:spPr>
          <p:txBody>
            <a:bodyPr/>
            <a:lstStyle/>
            <a:p>
              <a:endParaRPr lang="en-US"/>
            </a:p>
          </p:txBody>
        </p:sp>
        <p:sp>
          <p:nvSpPr>
            <p:cNvPr id="816" name="Freeform 814">
              <a:extLst>
                <a:ext uri="{FF2B5EF4-FFF2-40B4-BE49-F238E27FC236}">
                  <a16:creationId xmlns:a16="http://schemas.microsoft.com/office/drawing/2014/main" id="{5CB0F2E2-CB15-4533-A467-536BA44D5D07}"/>
                </a:ext>
              </a:extLst>
            </p:cNvPr>
            <p:cNvSpPr>
              <a:spLocks/>
            </p:cNvSpPr>
            <p:nvPr/>
          </p:nvSpPr>
          <p:spPr bwMode="auto">
            <a:xfrm>
              <a:off x="2059" y="3653"/>
              <a:ext cx="23" cy="13"/>
            </a:xfrm>
            <a:custGeom>
              <a:avLst/>
              <a:gdLst>
                <a:gd name="T0" fmla="*/ 0 w 134"/>
                <a:gd name="T1" fmla="*/ 52 h 64"/>
                <a:gd name="T2" fmla="*/ 4 w 134"/>
                <a:gd name="T3" fmla="*/ 64 h 64"/>
                <a:gd name="T4" fmla="*/ 134 w 134"/>
                <a:gd name="T5" fmla="*/ 0 h 64"/>
                <a:gd name="T6" fmla="*/ 0 w 134"/>
                <a:gd name="T7" fmla="*/ 52 h 64"/>
                <a:gd name="T8" fmla="*/ 0 60000 65536"/>
                <a:gd name="T9" fmla="*/ 0 60000 65536"/>
                <a:gd name="T10" fmla="*/ 0 60000 65536"/>
                <a:gd name="T11" fmla="*/ 0 60000 65536"/>
                <a:gd name="T12" fmla="*/ 0 w 134"/>
                <a:gd name="T13" fmla="*/ 0 h 64"/>
                <a:gd name="T14" fmla="*/ 134 w 134"/>
                <a:gd name="T15" fmla="*/ 64 h 64"/>
              </a:gdLst>
              <a:ahLst/>
              <a:cxnLst>
                <a:cxn ang="T8">
                  <a:pos x="T0" y="T1"/>
                </a:cxn>
                <a:cxn ang="T9">
                  <a:pos x="T2" y="T3"/>
                </a:cxn>
                <a:cxn ang="T10">
                  <a:pos x="T4" y="T5"/>
                </a:cxn>
                <a:cxn ang="T11">
                  <a:pos x="T6" y="T7"/>
                </a:cxn>
              </a:cxnLst>
              <a:rect l="T12" t="T13" r="T14" b="T15"/>
              <a:pathLst>
                <a:path w="134" h="64">
                  <a:moveTo>
                    <a:pt x="0" y="52"/>
                  </a:moveTo>
                  <a:lnTo>
                    <a:pt x="4" y="64"/>
                  </a:lnTo>
                  <a:lnTo>
                    <a:pt x="134" y="0"/>
                  </a:lnTo>
                  <a:lnTo>
                    <a:pt x="0" y="52"/>
                  </a:lnTo>
                  <a:close/>
                </a:path>
              </a:pathLst>
            </a:custGeom>
            <a:solidFill>
              <a:srgbClr val="000000"/>
            </a:solidFill>
            <a:ln w="9525">
              <a:noFill/>
              <a:round/>
              <a:headEnd/>
              <a:tailEnd/>
            </a:ln>
          </p:spPr>
          <p:txBody>
            <a:bodyPr/>
            <a:lstStyle/>
            <a:p>
              <a:endParaRPr lang="en-US"/>
            </a:p>
          </p:txBody>
        </p:sp>
        <p:sp>
          <p:nvSpPr>
            <p:cNvPr id="817" name="Freeform 815">
              <a:extLst>
                <a:ext uri="{FF2B5EF4-FFF2-40B4-BE49-F238E27FC236}">
                  <a16:creationId xmlns:a16="http://schemas.microsoft.com/office/drawing/2014/main" id="{4ACDE60C-59E5-45D7-86F3-3109625A2F86}"/>
                </a:ext>
              </a:extLst>
            </p:cNvPr>
            <p:cNvSpPr>
              <a:spLocks/>
            </p:cNvSpPr>
            <p:nvPr/>
          </p:nvSpPr>
          <p:spPr bwMode="auto">
            <a:xfrm>
              <a:off x="2059" y="3653"/>
              <a:ext cx="23" cy="13"/>
            </a:xfrm>
            <a:custGeom>
              <a:avLst/>
              <a:gdLst>
                <a:gd name="T0" fmla="*/ 0 w 134"/>
                <a:gd name="T1" fmla="*/ 52 h 64"/>
                <a:gd name="T2" fmla="*/ 4 w 134"/>
                <a:gd name="T3" fmla="*/ 64 h 64"/>
                <a:gd name="T4" fmla="*/ 134 w 134"/>
                <a:gd name="T5" fmla="*/ 0 h 64"/>
                <a:gd name="T6" fmla="*/ 0 w 134"/>
                <a:gd name="T7" fmla="*/ 52 h 64"/>
                <a:gd name="T8" fmla="*/ 0 60000 65536"/>
                <a:gd name="T9" fmla="*/ 0 60000 65536"/>
                <a:gd name="T10" fmla="*/ 0 60000 65536"/>
                <a:gd name="T11" fmla="*/ 0 60000 65536"/>
                <a:gd name="T12" fmla="*/ 0 w 134"/>
                <a:gd name="T13" fmla="*/ 0 h 64"/>
                <a:gd name="T14" fmla="*/ 134 w 134"/>
                <a:gd name="T15" fmla="*/ 64 h 64"/>
              </a:gdLst>
              <a:ahLst/>
              <a:cxnLst>
                <a:cxn ang="T8">
                  <a:pos x="T0" y="T1"/>
                </a:cxn>
                <a:cxn ang="T9">
                  <a:pos x="T2" y="T3"/>
                </a:cxn>
                <a:cxn ang="T10">
                  <a:pos x="T4" y="T5"/>
                </a:cxn>
                <a:cxn ang="T11">
                  <a:pos x="T6" y="T7"/>
                </a:cxn>
              </a:cxnLst>
              <a:rect l="T12" t="T13" r="T14" b="T15"/>
              <a:pathLst>
                <a:path w="134" h="64">
                  <a:moveTo>
                    <a:pt x="0" y="52"/>
                  </a:moveTo>
                  <a:lnTo>
                    <a:pt x="4" y="64"/>
                  </a:lnTo>
                  <a:lnTo>
                    <a:pt x="134" y="0"/>
                  </a:lnTo>
                  <a:lnTo>
                    <a:pt x="0" y="52"/>
                  </a:lnTo>
                </a:path>
              </a:pathLst>
            </a:custGeom>
            <a:noFill/>
            <a:ln w="0">
              <a:solidFill>
                <a:srgbClr val="000000"/>
              </a:solidFill>
              <a:prstDash val="solid"/>
              <a:round/>
              <a:headEnd/>
              <a:tailEnd/>
            </a:ln>
          </p:spPr>
          <p:txBody>
            <a:bodyPr/>
            <a:lstStyle/>
            <a:p>
              <a:endParaRPr lang="en-US"/>
            </a:p>
          </p:txBody>
        </p:sp>
        <p:sp>
          <p:nvSpPr>
            <p:cNvPr id="818" name="Freeform 816">
              <a:extLst>
                <a:ext uri="{FF2B5EF4-FFF2-40B4-BE49-F238E27FC236}">
                  <a16:creationId xmlns:a16="http://schemas.microsoft.com/office/drawing/2014/main" id="{A29B683B-DBFE-4DCE-B7E8-04948E994C3A}"/>
                </a:ext>
              </a:extLst>
            </p:cNvPr>
            <p:cNvSpPr>
              <a:spLocks/>
            </p:cNvSpPr>
            <p:nvPr/>
          </p:nvSpPr>
          <p:spPr bwMode="auto">
            <a:xfrm>
              <a:off x="2060" y="3653"/>
              <a:ext cx="22" cy="15"/>
            </a:xfrm>
            <a:custGeom>
              <a:avLst/>
              <a:gdLst>
                <a:gd name="T0" fmla="*/ 0 w 130"/>
                <a:gd name="T1" fmla="*/ 64 h 76"/>
                <a:gd name="T2" fmla="*/ 6 w 130"/>
                <a:gd name="T3" fmla="*/ 76 h 76"/>
                <a:gd name="T4" fmla="*/ 130 w 130"/>
                <a:gd name="T5" fmla="*/ 0 h 76"/>
                <a:gd name="T6" fmla="*/ 0 w 130"/>
                <a:gd name="T7" fmla="*/ 64 h 76"/>
                <a:gd name="T8" fmla="*/ 0 60000 65536"/>
                <a:gd name="T9" fmla="*/ 0 60000 65536"/>
                <a:gd name="T10" fmla="*/ 0 60000 65536"/>
                <a:gd name="T11" fmla="*/ 0 60000 65536"/>
                <a:gd name="T12" fmla="*/ 0 w 130"/>
                <a:gd name="T13" fmla="*/ 0 h 76"/>
                <a:gd name="T14" fmla="*/ 130 w 130"/>
                <a:gd name="T15" fmla="*/ 76 h 76"/>
              </a:gdLst>
              <a:ahLst/>
              <a:cxnLst>
                <a:cxn ang="T8">
                  <a:pos x="T0" y="T1"/>
                </a:cxn>
                <a:cxn ang="T9">
                  <a:pos x="T2" y="T3"/>
                </a:cxn>
                <a:cxn ang="T10">
                  <a:pos x="T4" y="T5"/>
                </a:cxn>
                <a:cxn ang="T11">
                  <a:pos x="T6" y="T7"/>
                </a:cxn>
              </a:cxnLst>
              <a:rect l="T12" t="T13" r="T14" b="T15"/>
              <a:pathLst>
                <a:path w="130" h="76">
                  <a:moveTo>
                    <a:pt x="0" y="64"/>
                  </a:moveTo>
                  <a:lnTo>
                    <a:pt x="6" y="76"/>
                  </a:lnTo>
                  <a:lnTo>
                    <a:pt x="130" y="0"/>
                  </a:lnTo>
                  <a:lnTo>
                    <a:pt x="0" y="64"/>
                  </a:lnTo>
                  <a:close/>
                </a:path>
              </a:pathLst>
            </a:custGeom>
            <a:solidFill>
              <a:srgbClr val="000000"/>
            </a:solidFill>
            <a:ln w="9525">
              <a:noFill/>
              <a:round/>
              <a:headEnd/>
              <a:tailEnd/>
            </a:ln>
          </p:spPr>
          <p:txBody>
            <a:bodyPr/>
            <a:lstStyle/>
            <a:p>
              <a:endParaRPr lang="en-US"/>
            </a:p>
          </p:txBody>
        </p:sp>
        <p:sp>
          <p:nvSpPr>
            <p:cNvPr id="819" name="Freeform 817">
              <a:extLst>
                <a:ext uri="{FF2B5EF4-FFF2-40B4-BE49-F238E27FC236}">
                  <a16:creationId xmlns:a16="http://schemas.microsoft.com/office/drawing/2014/main" id="{01B5AC06-F73B-4988-9B84-65E59A038D9D}"/>
                </a:ext>
              </a:extLst>
            </p:cNvPr>
            <p:cNvSpPr>
              <a:spLocks/>
            </p:cNvSpPr>
            <p:nvPr/>
          </p:nvSpPr>
          <p:spPr bwMode="auto">
            <a:xfrm>
              <a:off x="2060" y="3653"/>
              <a:ext cx="22" cy="15"/>
            </a:xfrm>
            <a:custGeom>
              <a:avLst/>
              <a:gdLst>
                <a:gd name="T0" fmla="*/ 0 w 130"/>
                <a:gd name="T1" fmla="*/ 64 h 76"/>
                <a:gd name="T2" fmla="*/ 6 w 130"/>
                <a:gd name="T3" fmla="*/ 76 h 76"/>
                <a:gd name="T4" fmla="*/ 130 w 130"/>
                <a:gd name="T5" fmla="*/ 0 h 76"/>
                <a:gd name="T6" fmla="*/ 0 w 130"/>
                <a:gd name="T7" fmla="*/ 64 h 76"/>
                <a:gd name="T8" fmla="*/ 0 60000 65536"/>
                <a:gd name="T9" fmla="*/ 0 60000 65536"/>
                <a:gd name="T10" fmla="*/ 0 60000 65536"/>
                <a:gd name="T11" fmla="*/ 0 60000 65536"/>
                <a:gd name="T12" fmla="*/ 0 w 130"/>
                <a:gd name="T13" fmla="*/ 0 h 76"/>
                <a:gd name="T14" fmla="*/ 130 w 130"/>
                <a:gd name="T15" fmla="*/ 76 h 76"/>
              </a:gdLst>
              <a:ahLst/>
              <a:cxnLst>
                <a:cxn ang="T8">
                  <a:pos x="T0" y="T1"/>
                </a:cxn>
                <a:cxn ang="T9">
                  <a:pos x="T2" y="T3"/>
                </a:cxn>
                <a:cxn ang="T10">
                  <a:pos x="T4" y="T5"/>
                </a:cxn>
                <a:cxn ang="T11">
                  <a:pos x="T6" y="T7"/>
                </a:cxn>
              </a:cxnLst>
              <a:rect l="T12" t="T13" r="T14" b="T15"/>
              <a:pathLst>
                <a:path w="130" h="76">
                  <a:moveTo>
                    <a:pt x="0" y="64"/>
                  </a:moveTo>
                  <a:lnTo>
                    <a:pt x="6" y="76"/>
                  </a:lnTo>
                  <a:lnTo>
                    <a:pt x="130" y="0"/>
                  </a:lnTo>
                  <a:lnTo>
                    <a:pt x="0" y="64"/>
                  </a:lnTo>
                </a:path>
              </a:pathLst>
            </a:custGeom>
            <a:noFill/>
            <a:ln w="0">
              <a:solidFill>
                <a:srgbClr val="000000"/>
              </a:solidFill>
              <a:prstDash val="solid"/>
              <a:round/>
              <a:headEnd/>
              <a:tailEnd/>
            </a:ln>
          </p:spPr>
          <p:txBody>
            <a:bodyPr/>
            <a:lstStyle/>
            <a:p>
              <a:endParaRPr lang="en-US"/>
            </a:p>
          </p:txBody>
        </p:sp>
        <p:sp>
          <p:nvSpPr>
            <p:cNvPr id="820" name="Freeform 818">
              <a:extLst>
                <a:ext uri="{FF2B5EF4-FFF2-40B4-BE49-F238E27FC236}">
                  <a16:creationId xmlns:a16="http://schemas.microsoft.com/office/drawing/2014/main" id="{6826B51E-030B-4B23-B278-75CC3E4FDC31}"/>
                </a:ext>
              </a:extLst>
            </p:cNvPr>
            <p:cNvSpPr>
              <a:spLocks/>
            </p:cNvSpPr>
            <p:nvPr/>
          </p:nvSpPr>
          <p:spPr bwMode="auto">
            <a:xfrm>
              <a:off x="2061" y="3653"/>
              <a:ext cx="21" cy="17"/>
            </a:xfrm>
            <a:custGeom>
              <a:avLst/>
              <a:gdLst>
                <a:gd name="T0" fmla="*/ 0 w 124"/>
                <a:gd name="T1" fmla="*/ 76 h 87"/>
                <a:gd name="T2" fmla="*/ 5 w 124"/>
                <a:gd name="T3" fmla="*/ 87 h 87"/>
                <a:gd name="T4" fmla="*/ 124 w 124"/>
                <a:gd name="T5" fmla="*/ 0 h 87"/>
                <a:gd name="T6" fmla="*/ 0 w 124"/>
                <a:gd name="T7" fmla="*/ 76 h 87"/>
                <a:gd name="T8" fmla="*/ 0 60000 65536"/>
                <a:gd name="T9" fmla="*/ 0 60000 65536"/>
                <a:gd name="T10" fmla="*/ 0 60000 65536"/>
                <a:gd name="T11" fmla="*/ 0 60000 65536"/>
                <a:gd name="T12" fmla="*/ 0 w 124"/>
                <a:gd name="T13" fmla="*/ 0 h 87"/>
                <a:gd name="T14" fmla="*/ 124 w 124"/>
                <a:gd name="T15" fmla="*/ 87 h 87"/>
              </a:gdLst>
              <a:ahLst/>
              <a:cxnLst>
                <a:cxn ang="T8">
                  <a:pos x="T0" y="T1"/>
                </a:cxn>
                <a:cxn ang="T9">
                  <a:pos x="T2" y="T3"/>
                </a:cxn>
                <a:cxn ang="T10">
                  <a:pos x="T4" y="T5"/>
                </a:cxn>
                <a:cxn ang="T11">
                  <a:pos x="T6" y="T7"/>
                </a:cxn>
              </a:cxnLst>
              <a:rect l="T12" t="T13" r="T14" b="T15"/>
              <a:pathLst>
                <a:path w="124" h="87">
                  <a:moveTo>
                    <a:pt x="0" y="76"/>
                  </a:moveTo>
                  <a:lnTo>
                    <a:pt x="5" y="87"/>
                  </a:lnTo>
                  <a:lnTo>
                    <a:pt x="124" y="0"/>
                  </a:lnTo>
                  <a:lnTo>
                    <a:pt x="0" y="76"/>
                  </a:lnTo>
                  <a:close/>
                </a:path>
              </a:pathLst>
            </a:custGeom>
            <a:solidFill>
              <a:srgbClr val="000000"/>
            </a:solidFill>
            <a:ln w="9525">
              <a:noFill/>
              <a:round/>
              <a:headEnd/>
              <a:tailEnd/>
            </a:ln>
          </p:spPr>
          <p:txBody>
            <a:bodyPr/>
            <a:lstStyle/>
            <a:p>
              <a:endParaRPr lang="en-US"/>
            </a:p>
          </p:txBody>
        </p:sp>
        <p:sp>
          <p:nvSpPr>
            <p:cNvPr id="821" name="Freeform 819">
              <a:extLst>
                <a:ext uri="{FF2B5EF4-FFF2-40B4-BE49-F238E27FC236}">
                  <a16:creationId xmlns:a16="http://schemas.microsoft.com/office/drawing/2014/main" id="{B5AE7178-C840-45EA-AAB0-DADCB1FEA926}"/>
                </a:ext>
              </a:extLst>
            </p:cNvPr>
            <p:cNvSpPr>
              <a:spLocks/>
            </p:cNvSpPr>
            <p:nvPr/>
          </p:nvSpPr>
          <p:spPr bwMode="auto">
            <a:xfrm>
              <a:off x="2061" y="3653"/>
              <a:ext cx="21" cy="17"/>
            </a:xfrm>
            <a:custGeom>
              <a:avLst/>
              <a:gdLst>
                <a:gd name="T0" fmla="*/ 0 w 124"/>
                <a:gd name="T1" fmla="*/ 76 h 87"/>
                <a:gd name="T2" fmla="*/ 5 w 124"/>
                <a:gd name="T3" fmla="*/ 87 h 87"/>
                <a:gd name="T4" fmla="*/ 124 w 124"/>
                <a:gd name="T5" fmla="*/ 0 h 87"/>
                <a:gd name="T6" fmla="*/ 0 w 124"/>
                <a:gd name="T7" fmla="*/ 76 h 87"/>
                <a:gd name="T8" fmla="*/ 0 60000 65536"/>
                <a:gd name="T9" fmla="*/ 0 60000 65536"/>
                <a:gd name="T10" fmla="*/ 0 60000 65536"/>
                <a:gd name="T11" fmla="*/ 0 60000 65536"/>
                <a:gd name="T12" fmla="*/ 0 w 124"/>
                <a:gd name="T13" fmla="*/ 0 h 87"/>
                <a:gd name="T14" fmla="*/ 124 w 124"/>
                <a:gd name="T15" fmla="*/ 87 h 87"/>
              </a:gdLst>
              <a:ahLst/>
              <a:cxnLst>
                <a:cxn ang="T8">
                  <a:pos x="T0" y="T1"/>
                </a:cxn>
                <a:cxn ang="T9">
                  <a:pos x="T2" y="T3"/>
                </a:cxn>
                <a:cxn ang="T10">
                  <a:pos x="T4" y="T5"/>
                </a:cxn>
                <a:cxn ang="T11">
                  <a:pos x="T6" y="T7"/>
                </a:cxn>
              </a:cxnLst>
              <a:rect l="T12" t="T13" r="T14" b="T15"/>
              <a:pathLst>
                <a:path w="124" h="87">
                  <a:moveTo>
                    <a:pt x="0" y="76"/>
                  </a:moveTo>
                  <a:lnTo>
                    <a:pt x="5" y="87"/>
                  </a:lnTo>
                  <a:lnTo>
                    <a:pt x="124" y="0"/>
                  </a:lnTo>
                  <a:lnTo>
                    <a:pt x="0" y="76"/>
                  </a:lnTo>
                </a:path>
              </a:pathLst>
            </a:custGeom>
            <a:noFill/>
            <a:ln w="0">
              <a:solidFill>
                <a:srgbClr val="000000"/>
              </a:solidFill>
              <a:prstDash val="solid"/>
              <a:round/>
              <a:headEnd/>
              <a:tailEnd/>
            </a:ln>
          </p:spPr>
          <p:txBody>
            <a:bodyPr/>
            <a:lstStyle/>
            <a:p>
              <a:endParaRPr lang="en-US"/>
            </a:p>
          </p:txBody>
        </p:sp>
        <p:sp>
          <p:nvSpPr>
            <p:cNvPr id="822" name="Freeform 820">
              <a:extLst>
                <a:ext uri="{FF2B5EF4-FFF2-40B4-BE49-F238E27FC236}">
                  <a16:creationId xmlns:a16="http://schemas.microsoft.com/office/drawing/2014/main" id="{EADB2475-D1F9-4CF0-9775-0B8D74A0F960}"/>
                </a:ext>
              </a:extLst>
            </p:cNvPr>
            <p:cNvSpPr>
              <a:spLocks/>
            </p:cNvSpPr>
            <p:nvPr/>
          </p:nvSpPr>
          <p:spPr bwMode="auto">
            <a:xfrm>
              <a:off x="2062" y="3653"/>
              <a:ext cx="20" cy="20"/>
            </a:xfrm>
            <a:custGeom>
              <a:avLst/>
              <a:gdLst>
                <a:gd name="T0" fmla="*/ 0 w 119"/>
                <a:gd name="T1" fmla="*/ 87 h 98"/>
                <a:gd name="T2" fmla="*/ 7 w 119"/>
                <a:gd name="T3" fmla="*/ 98 h 98"/>
                <a:gd name="T4" fmla="*/ 119 w 119"/>
                <a:gd name="T5" fmla="*/ 0 h 98"/>
                <a:gd name="T6" fmla="*/ 0 w 119"/>
                <a:gd name="T7" fmla="*/ 87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0" y="87"/>
                  </a:moveTo>
                  <a:lnTo>
                    <a:pt x="7" y="98"/>
                  </a:lnTo>
                  <a:lnTo>
                    <a:pt x="119" y="0"/>
                  </a:lnTo>
                  <a:lnTo>
                    <a:pt x="0" y="87"/>
                  </a:lnTo>
                  <a:close/>
                </a:path>
              </a:pathLst>
            </a:custGeom>
            <a:solidFill>
              <a:srgbClr val="000000"/>
            </a:solidFill>
            <a:ln w="9525">
              <a:noFill/>
              <a:round/>
              <a:headEnd/>
              <a:tailEnd/>
            </a:ln>
          </p:spPr>
          <p:txBody>
            <a:bodyPr/>
            <a:lstStyle/>
            <a:p>
              <a:endParaRPr lang="en-US"/>
            </a:p>
          </p:txBody>
        </p:sp>
        <p:sp>
          <p:nvSpPr>
            <p:cNvPr id="823" name="Freeform 821">
              <a:extLst>
                <a:ext uri="{FF2B5EF4-FFF2-40B4-BE49-F238E27FC236}">
                  <a16:creationId xmlns:a16="http://schemas.microsoft.com/office/drawing/2014/main" id="{16D06224-6CA0-4273-991F-951984D598D2}"/>
                </a:ext>
              </a:extLst>
            </p:cNvPr>
            <p:cNvSpPr>
              <a:spLocks/>
            </p:cNvSpPr>
            <p:nvPr/>
          </p:nvSpPr>
          <p:spPr bwMode="auto">
            <a:xfrm>
              <a:off x="2062" y="3653"/>
              <a:ext cx="20" cy="20"/>
            </a:xfrm>
            <a:custGeom>
              <a:avLst/>
              <a:gdLst>
                <a:gd name="T0" fmla="*/ 0 w 119"/>
                <a:gd name="T1" fmla="*/ 87 h 98"/>
                <a:gd name="T2" fmla="*/ 7 w 119"/>
                <a:gd name="T3" fmla="*/ 98 h 98"/>
                <a:gd name="T4" fmla="*/ 119 w 119"/>
                <a:gd name="T5" fmla="*/ 0 h 98"/>
                <a:gd name="T6" fmla="*/ 0 w 119"/>
                <a:gd name="T7" fmla="*/ 87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0" y="87"/>
                  </a:moveTo>
                  <a:lnTo>
                    <a:pt x="7" y="98"/>
                  </a:lnTo>
                  <a:lnTo>
                    <a:pt x="119" y="0"/>
                  </a:lnTo>
                  <a:lnTo>
                    <a:pt x="0" y="87"/>
                  </a:lnTo>
                </a:path>
              </a:pathLst>
            </a:custGeom>
            <a:noFill/>
            <a:ln w="0">
              <a:solidFill>
                <a:srgbClr val="000000"/>
              </a:solidFill>
              <a:prstDash val="solid"/>
              <a:round/>
              <a:headEnd/>
              <a:tailEnd/>
            </a:ln>
          </p:spPr>
          <p:txBody>
            <a:bodyPr/>
            <a:lstStyle/>
            <a:p>
              <a:endParaRPr lang="en-US"/>
            </a:p>
          </p:txBody>
        </p:sp>
        <p:sp>
          <p:nvSpPr>
            <p:cNvPr id="824" name="Freeform 822">
              <a:extLst>
                <a:ext uri="{FF2B5EF4-FFF2-40B4-BE49-F238E27FC236}">
                  <a16:creationId xmlns:a16="http://schemas.microsoft.com/office/drawing/2014/main" id="{0EF94FCC-A747-4306-B4B2-4DE8BD03D1FC}"/>
                </a:ext>
              </a:extLst>
            </p:cNvPr>
            <p:cNvSpPr>
              <a:spLocks/>
            </p:cNvSpPr>
            <p:nvPr/>
          </p:nvSpPr>
          <p:spPr bwMode="auto">
            <a:xfrm>
              <a:off x="2063" y="3653"/>
              <a:ext cx="19" cy="22"/>
            </a:xfrm>
            <a:custGeom>
              <a:avLst/>
              <a:gdLst>
                <a:gd name="T0" fmla="*/ 0 w 112"/>
                <a:gd name="T1" fmla="*/ 98 h 109"/>
                <a:gd name="T2" fmla="*/ 8 w 112"/>
                <a:gd name="T3" fmla="*/ 109 h 109"/>
                <a:gd name="T4" fmla="*/ 112 w 112"/>
                <a:gd name="T5" fmla="*/ 0 h 109"/>
                <a:gd name="T6" fmla="*/ 0 w 112"/>
                <a:gd name="T7" fmla="*/ 98 h 109"/>
                <a:gd name="T8" fmla="*/ 0 60000 65536"/>
                <a:gd name="T9" fmla="*/ 0 60000 65536"/>
                <a:gd name="T10" fmla="*/ 0 60000 65536"/>
                <a:gd name="T11" fmla="*/ 0 60000 65536"/>
                <a:gd name="T12" fmla="*/ 0 w 112"/>
                <a:gd name="T13" fmla="*/ 0 h 109"/>
                <a:gd name="T14" fmla="*/ 112 w 112"/>
                <a:gd name="T15" fmla="*/ 109 h 109"/>
              </a:gdLst>
              <a:ahLst/>
              <a:cxnLst>
                <a:cxn ang="T8">
                  <a:pos x="T0" y="T1"/>
                </a:cxn>
                <a:cxn ang="T9">
                  <a:pos x="T2" y="T3"/>
                </a:cxn>
                <a:cxn ang="T10">
                  <a:pos x="T4" y="T5"/>
                </a:cxn>
                <a:cxn ang="T11">
                  <a:pos x="T6" y="T7"/>
                </a:cxn>
              </a:cxnLst>
              <a:rect l="T12" t="T13" r="T14" b="T15"/>
              <a:pathLst>
                <a:path w="112" h="109">
                  <a:moveTo>
                    <a:pt x="0" y="98"/>
                  </a:moveTo>
                  <a:lnTo>
                    <a:pt x="8" y="109"/>
                  </a:lnTo>
                  <a:lnTo>
                    <a:pt x="112" y="0"/>
                  </a:lnTo>
                  <a:lnTo>
                    <a:pt x="0" y="98"/>
                  </a:lnTo>
                  <a:close/>
                </a:path>
              </a:pathLst>
            </a:custGeom>
            <a:solidFill>
              <a:srgbClr val="000000"/>
            </a:solidFill>
            <a:ln w="9525">
              <a:noFill/>
              <a:round/>
              <a:headEnd/>
              <a:tailEnd/>
            </a:ln>
          </p:spPr>
          <p:txBody>
            <a:bodyPr/>
            <a:lstStyle/>
            <a:p>
              <a:endParaRPr lang="en-US"/>
            </a:p>
          </p:txBody>
        </p:sp>
        <p:sp>
          <p:nvSpPr>
            <p:cNvPr id="825" name="Freeform 823">
              <a:extLst>
                <a:ext uri="{FF2B5EF4-FFF2-40B4-BE49-F238E27FC236}">
                  <a16:creationId xmlns:a16="http://schemas.microsoft.com/office/drawing/2014/main" id="{2DF25856-16FA-4B82-BC70-A57171D2A8C2}"/>
                </a:ext>
              </a:extLst>
            </p:cNvPr>
            <p:cNvSpPr>
              <a:spLocks/>
            </p:cNvSpPr>
            <p:nvPr/>
          </p:nvSpPr>
          <p:spPr bwMode="auto">
            <a:xfrm>
              <a:off x="2063" y="3653"/>
              <a:ext cx="19" cy="22"/>
            </a:xfrm>
            <a:custGeom>
              <a:avLst/>
              <a:gdLst>
                <a:gd name="T0" fmla="*/ 0 w 112"/>
                <a:gd name="T1" fmla="*/ 98 h 109"/>
                <a:gd name="T2" fmla="*/ 8 w 112"/>
                <a:gd name="T3" fmla="*/ 109 h 109"/>
                <a:gd name="T4" fmla="*/ 112 w 112"/>
                <a:gd name="T5" fmla="*/ 0 h 109"/>
                <a:gd name="T6" fmla="*/ 0 w 112"/>
                <a:gd name="T7" fmla="*/ 98 h 109"/>
                <a:gd name="T8" fmla="*/ 0 60000 65536"/>
                <a:gd name="T9" fmla="*/ 0 60000 65536"/>
                <a:gd name="T10" fmla="*/ 0 60000 65536"/>
                <a:gd name="T11" fmla="*/ 0 60000 65536"/>
                <a:gd name="T12" fmla="*/ 0 w 112"/>
                <a:gd name="T13" fmla="*/ 0 h 109"/>
                <a:gd name="T14" fmla="*/ 112 w 112"/>
                <a:gd name="T15" fmla="*/ 109 h 109"/>
              </a:gdLst>
              <a:ahLst/>
              <a:cxnLst>
                <a:cxn ang="T8">
                  <a:pos x="T0" y="T1"/>
                </a:cxn>
                <a:cxn ang="T9">
                  <a:pos x="T2" y="T3"/>
                </a:cxn>
                <a:cxn ang="T10">
                  <a:pos x="T4" y="T5"/>
                </a:cxn>
                <a:cxn ang="T11">
                  <a:pos x="T6" y="T7"/>
                </a:cxn>
              </a:cxnLst>
              <a:rect l="T12" t="T13" r="T14" b="T15"/>
              <a:pathLst>
                <a:path w="112" h="109">
                  <a:moveTo>
                    <a:pt x="0" y="98"/>
                  </a:moveTo>
                  <a:lnTo>
                    <a:pt x="8" y="109"/>
                  </a:lnTo>
                  <a:lnTo>
                    <a:pt x="112" y="0"/>
                  </a:lnTo>
                  <a:lnTo>
                    <a:pt x="0" y="98"/>
                  </a:lnTo>
                </a:path>
              </a:pathLst>
            </a:custGeom>
            <a:noFill/>
            <a:ln w="0">
              <a:solidFill>
                <a:srgbClr val="000000"/>
              </a:solidFill>
              <a:prstDash val="solid"/>
              <a:round/>
              <a:headEnd/>
              <a:tailEnd/>
            </a:ln>
          </p:spPr>
          <p:txBody>
            <a:bodyPr/>
            <a:lstStyle/>
            <a:p>
              <a:endParaRPr lang="en-US"/>
            </a:p>
          </p:txBody>
        </p:sp>
        <p:sp>
          <p:nvSpPr>
            <p:cNvPr id="826" name="Freeform 824">
              <a:extLst>
                <a:ext uri="{FF2B5EF4-FFF2-40B4-BE49-F238E27FC236}">
                  <a16:creationId xmlns:a16="http://schemas.microsoft.com/office/drawing/2014/main" id="{5711DC98-F047-449B-9A28-66B2C72713D2}"/>
                </a:ext>
              </a:extLst>
            </p:cNvPr>
            <p:cNvSpPr>
              <a:spLocks/>
            </p:cNvSpPr>
            <p:nvPr/>
          </p:nvSpPr>
          <p:spPr bwMode="auto">
            <a:xfrm>
              <a:off x="2064" y="3653"/>
              <a:ext cx="18" cy="24"/>
            </a:xfrm>
            <a:custGeom>
              <a:avLst/>
              <a:gdLst>
                <a:gd name="T0" fmla="*/ 0 w 104"/>
                <a:gd name="T1" fmla="*/ 109 h 118"/>
                <a:gd name="T2" fmla="*/ 8 w 104"/>
                <a:gd name="T3" fmla="*/ 118 h 118"/>
                <a:gd name="T4" fmla="*/ 104 w 104"/>
                <a:gd name="T5" fmla="*/ 0 h 118"/>
                <a:gd name="T6" fmla="*/ 0 w 104"/>
                <a:gd name="T7" fmla="*/ 109 h 118"/>
                <a:gd name="T8" fmla="*/ 0 60000 65536"/>
                <a:gd name="T9" fmla="*/ 0 60000 65536"/>
                <a:gd name="T10" fmla="*/ 0 60000 65536"/>
                <a:gd name="T11" fmla="*/ 0 60000 65536"/>
                <a:gd name="T12" fmla="*/ 0 w 104"/>
                <a:gd name="T13" fmla="*/ 0 h 118"/>
                <a:gd name="T14" fmla="*/ 104 w 104"/>
                <a:gd name="T15" fmla="*/ 118 h 118"/>
              </a:gdLst>
              <a:ahLst/>
              <a:cxnLst>
                <a:cxn ang="T8">
                  <a:pos x="T0" y="T1"/>
                </a:cxn>
                <a:cxn ang="T9">
                  <a:pos x="T2" y="T3"/>
                </a:cxn>
                <a:cxn ang="T10">
                  <a:pos x="T4" y="T5"/>
                </a:cxn>
                <a:cxn ang="T11">
                  <a:pos x="T6" y="T7"/>
                </a:cxn>
              </a:cxnLst>
              <a:rect l="T12" t="T13" r="T14" b="T15"/>
              <a:pathLst>
                <a:path w="104" h="118">
                  <a:moveTo>
                    <a:pt x="0" y="109"/>
                  </a:moveTo>
                  <a:lnTo>
                    <a:pt x="8" y="118"/>
                  </a:lnTo>
                  <a:lnTo>
                    <a:pt x="104" y="0"/>
                  </a:lnTo>
                  <a:lnTo>
                    <a:pt x="0" y="109"/>
                  </a:lnTo>
                  <a:close/>
                </a:path>
              </a:pathLst>
            </a:custGeom>
            <a:solidFill>
              <a:srgbClr val="000000"/>
            </a:solidFill>
            <a:ln w="9525">
              <a:noFill/>
              <a:round/>
              <a:headEnd/>
              <a:tailEnd/>
            </a:ln>
          </p:spPr>
          <p:txBody>
            <a:bodyPr/>
            <a:lstStyle/>
            <a:p>
              <a:endParaRPr lang="en-US"/>
            </a:p>
          </p:txBody>
        </p:sp>
        <p:sp>
          <p:nvSpPr>
            <p:cNvPr id="827" name="Freeform 825">
              <a:extLst>
                <a:ext uri="{FF2B5EF4-FFF2-40B4-BE49-F238E27FC236}">
                  <a16:creationId xmlns:a16="http://schemas.microsoft.com/office/drawing/2014/main" id="{BB5FB211-02FA-43EE-BFE3-9FB6CE58D94F}"/>
                </a:ext>
              </a:extLst>
            </p:cNvPr>
            <p:cNvSpPr>
              <a:spLocks/>
            </p:cNvSpPr>
            <p:nvPr/>
          </p:nvSpPr>
          <p:spPr bwMode="auto">
            <a:xfrm>
              <a:off x="2064" y="3653"/>
              <a:ext cx="18" cy="24"/>
            </a:xfrm>
            <a:custGeom>
              <a:avLst/>
              <a:gdLst>
                <a:gd name="T0" fmla="*/ 0 w 104"/>
                <a:gd name="T1" fmla="*/ 109 h 118"/>
                <a:gd name="T2" fmla="*/ 8 w 104"/>
                <a:gd name="T3" fmla="*/ 118 h 118"/>
                <a:gd name="T4" fmla="*/ 104 w 104"/>
                <a:gd name="T5" fmla="*/ 0 h 118"/>
                <a:gd name="T6" fmla="*/ 0 w 104"/>
                <a:gd name="T7" fmla="*/ 109 h 118"/>
                <a:gd name="T8" fmla="*/ 0 60000 65536"/>
                <a:gd name="T9" fmla="*/ 0 60000 65536"/>
                <a:gd name="T10" fmla="*/ 0 60000 65536"/>
                <a:gd name="T11" fmla="*/ 0 60000 65536"/>
                <a:gd name="T12" fmla="*/ 0 w 104"/>
                <a:gd name="T13" fmla="*/ 0 h 118"/>
                <a:gd name="T14" fmla="*/ 104 w 104"/>
                <a:gd name="T15" fmla="*/ 118 h 118"/>
              </a:gdLst>
              <a:ahLst/>
              <a:cxnLst>
                <a:cxn ang="T8">
                  <a:pos x="T0" y="T1"/>
                </a:cxn>
                <a:cxn ang="T9">
                  <a:pos x="T2" y="T3"/>
                </a:cxn>
                <a:cxn ang="T10">
                  <a:pos x="T4" y="T5"/>
                </a:cxn>
                <a:cxn ang="T11">
                  <a:pos x="T6" y="T7"/>
                </a:cxn>
              </a:cxnLst>
              <a:rect l="T12" t="T13" r="T14" b="T15"/>
              <a:pathLst>
                <a:path w="104" h="118">
                  <a:moveTo>
                    <a:pt x="0" y="109"/>
                  </a:moveTo>
                  <a:lnTo>
                    <a:pt x="8" y="118"/>
                  </a:lnTo>
                  <a:lnTo>
                    <a:pt x="104" y="0"/>
                  </a:lnTo>
                  <a:lnTo>
                    <a:pt x="0" y="109"/>
                  </a:lnTo>
                </a:path>
              </a:pathLst>
            </a:custGeom>
            <a:noFill/>
            <a:ln w="0">
              <a:solidFill>
                <a:srgbClr val="000000"/>
              </a:solidFill>
              <a:prstDash val="solid"/>
              <a:round/>
              <a:headEnd/>
              <a:tailEnd/>
            </a:ln>
          </p:spPr>
          <p:txBody>
            <a:bodyPr/>
            <a:lstStyle/>
            <a:p>
              <a:endParaRPr lang="en-US"/>
            </a:p>
          </p:txBody>
        </p:sp>
        <p:sp>
          <p:nvSpPr>
            <p:cNvPr id="828" name="Freeform 826">
              <a:extLst>
                <a:ext uri="{FF2B5EF4-FFF2-40B4-BE49-F238E27FC236}">
                  <a16:creationId xmlns:a16="http://schemas.microsoft.com/office/drawing/2014/main" id="{D155341F-07EE-440C-B5AD-10BA5BCDBB15}"/>
                </a:ext>
              </a:extLst>
            </p:cNvPr>
            <p:cNvSpPr>
              <a:spLocks/>
            </p:cNvSpPr>
            <p:nvPr/>
          </p:nvSpPr>
          <p:spPr bwMode="auto">
            <a:xfrm>
              <a:off x="2066" y="3653"/>
              <a:ext cx="16" cy="25"/>
            </a:xfrm>
            <a:custGeom>
              <a:avLst/>
              <a:gdLst>
                <a:gd name="T0" fmla="*/ 0 w 96"/>
                <a:gd name="T1" fmla="*/ 118 h 127"/>
                <a:gd name="T2" fmla="*/ 9 w 96"/>
                <a:gd name="T3" fmla="*/ 127 h 127"/>
                <a:gd name="T4" fmla="*/ 96 w 96"/>
                <a:gd name="T5" fmla="*/ 0 h 127"/>
                <a:gd name="T6" fmla="*/ 0 w 96"/>
                <a:gd name="T7" fmla="*/ 118 h 127"/>
                <a:gd name="T8" fmla="*/ 0 60000 65536"/>
                <a:gd name="T9" fmla="*/ 0 60000 65536"/>
                <a:gd name="T10" fmla="*/ 0 60000 65536"/>
                <a:gd name="T11" fmla="*/ 0 60000 65536"/>
                <a:gd name="T12" fmla="*/ 0 w 96"/>
                <a:gd name="T13" fmla="*/ 0 h 127"/>
                <a:gd name="T14" fmla="*/ 96 w 96"/>
                <a:gd name="T15" fmla="*/ 127 h 127"/>
              </a:gdLst>
              <a:ahLst/>
              <a:cxnLst>
                <a:cxn ang="T8">
                  <a:pos x="T0" y="T1"/>
                </a:cxn>
                <a:cxn ang="T9">
                  <a:pos x="T2" y="T3"/>
                </a:cxn>
                <a:cxn ang="T10">
                  <a:pos x="T4" y="T5"/>
                </a:cxn>
                <a:cxn ang="T11">
                  <a:pos x="T6" y="T7"/>
                </a:cxn>
              </a:cxnLst>
              <a:rect l="T12" t="T13" r="T14" b="T15"/>
              <a:pathLst>
                <a:path w="96" h="127">
                  <a:moveTo>
                    <a:pt x="0" y="118"/>
                  </a:moveTo>
                  <a:lnTo>
                    <a:pt x="9" y="127"/>
                  </a:lnTo>
                  <a:lnTo>
                    <a:pt x="96" y="0"/>
                  </a:lnTo>
                  <a:lnTo>
                    <a:pt x="0" y="118"/>
                  </a:lnTo>
                  <a:close/>
                </a:path>
              </a:pathLst>
            </a:custGeom>
            <a:solidFill>
              <a:srgbClr val="000000"/>
            </a:solidFill>
            <a:ln w="9525">
              <a:noFill/>
              <a:round/>
              <a:headEnd/>
              <a:tailEnd/>
            </a:ln>
          </p:spPr>
          <p:txBody>
            <a:bodyPr/>
            <a:lstStyle/>
            <a:p>
              <a:endParaRPr lang="en-US"/>
            </a:p>
          </p:txBody>
        </p:sp>
        <p:sp>
          <p:nvSpPr>
            <p:cNvPr id="829" name="Freeform 827">
              <a:extLst>
                <a:ext uri="{FF2B5EF4-FFF2-40B4-BE49-F238E27FC236}">
                  <a16:creationId xmlns:a16="http://schemas.microsoft.com/office/drawing/2014/main" id="{2F87201D-85A6-46E7-A792-0E42790ABF1E}"/>
                </a:ext>
              </a:extLst>
            </p:cNvPr>
            <p:cNvSpPr>
              <a:spLocks/>
            </p:cNvSpPr>
            <p:nvPr/>
          </p:nvSpPr>
          <p:spPr bwMode="auto">
            <a:xfrm>
              <a:off x="2066" y="3653"/>
              <a:ext cx="16" cy="25"/>
            </a:xfrm>
            <a:custGeom>
              <a:avLst/>
              <a:gdLst>
                <a:gd name="T0" fmla="*/ 0 w 96"/>
                <a:gd name="T1" fmla="*/ 118 h 127"/>
                <a:gd name="T2" fmla="*/ 9 w 96"/>
                <a:gd name="T3" fmla="*/ 127 h 127"/>
                <a:gd name="T4" fmla="*/ 96 w 96"/>
                <a:gd name="T5" fmla="*/ 0 h 127"/>
                <a:gd name="T6" fmla="*/ 0 w 96"/>
                <a:gd name="T7" fmla="*/ 118 h 127"/>
                <a:gd name="T8" fmla="*/ 0 60000 65536"/>
                <a:gd name="T9" fmla="*/ 0 60000 65536"/>
                <a:gd name="T10" fmla="*/ 0 60000 65536"/>
                <a:gd name="T11" fmla="*/ 0 60000 65536"/>
                <a:gd name="T12" fmla="*/ 0 w 96"/>
                <a:gd name="T13" fmla="*/ 0 h 127"/>
                <a:gd name="T14" fmla="*/ 96 w 96"/>
                <a:gd name="T15" fmla="*/ 127 h 127"/>
              </a:gdLst>
              <a:ahLst/>
              <a:cxnLst>
                <a:cxn ang="T8">
                  <a:pos x="T0" y="T1"/>
                </a:cxn>
                <a:cxn ang="T9">
                  <a:pos x="T2" y="T3"/>
                </a:cxn>
                <a:cxn ang="T10">
                  <a:pos x="T4" y="T5"/>
                </a:cxn>
                <a:cxn ang="T11">
                  <a:pos x="T6" y="T7"/>
                </a:cxn>
              </a:cxnLst>
              <a:rect l="T12" t="T13" r="T14" b="T15"/>
              <a:pathLst>
                <a:path w="96" h="127">
                  <a:moveTo>
                    <a:pt x="0" y="118"/>
                  </a:moveTo>
                  <a:lnTo>
                    <a:pt x="9" y="127"/>
                  </a:lnTo>
                  <a:lnTo>
                    <a:pt x="96" y="0"/>
                  </a:lnTo>
                  <a:lnTo>
                    <a:pt x="0" y="118"/>
                  </a:lnTo>
                </a:path>
              </a:pathLst>
            </a:custGeom>
            <a:noFill/>
            <a:ln w="0">
              <a:solidFill>
                <a:srgbClr val="000000"/>
              </a:solidFill>
              <a:prstDash val="solid"/>
              <a:round/>
              <a:headEnd/>
              <a:tailEnd/>
            </a:ln>
          </p:spPr>
          <p:txBody>
            <a:bodyPr/>
            <a:lstStyle/>
            <a:p>
              <a:endParaRPr lang="en-US"/>
            </a:p>
          </p:txBody>
        </p:sp>
        <p:sp>
          <p:nvSpPr>
            <p:cNvPr id="830" name="Freeform 828">
              <a:extLst>
                <a:ext uri="{FF2B5EF4-FFF2-40B4-BE49-F238E27FC236}">
                  <a16:creationId xmlns:a16="http://schemas.microsoft.com/office/drawing/2014/main" id="{B737EB9D-4798-4A26-8DBC-029B7D9C6664}"/>
                </a:ext>
              </a:extLst>
            </p:cNvPr>
            <p:cNvSpPr>
              <a:spLocks/>
            </p:cNvSpPr>
            <p:nvPr/>
          </p:nvSpPr>
          <p:spPr bwMode="auto">
            <a:xfrm>
              <a:off x="2067" y="3653"/>
              <a:ext cx="15" cy="27"/>
            </a:xfrm>
            <a:custGeom>
              <a:avLst/>
              <a:gdLst>
                <a:gd name="T0" fmla="*/ 0 w 87"/>
                <a:gd name="T1" fmla="*/ 127 h 134"/>
                <a:gd name="T2" fmla="*/ 9 w 87"/>
                <a:gd name="T3" fmla="*/ 134 h 134"/>
                <a:gd name="T4" fmla="*/ 87 w 87"/>
                <a:gd name="T5" fmla="*/ 0 h 134"/>
                <a:gd name="T6" fmla="*/ 0 w 87"/>
                <a:gd name="T7" fmla="*/ 127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0" y="127"/>
                  </a:moveTo>
                  <a:lnTo>
                    <a:pt x="9" y="134"/>
                  </a:lnTo>
                  <a:lnTo>
                    <a:pt x="87" y="0"/>
                  </a:lnTo>
                  <a:lnTo>
                    <a:pt x="0" y="127"/>
                  </a:lnTo>
                  <a:close/>
                </a:path>
              </a:pathLst>
            </a:custGeom>
            <a:solidFill>
              <a:srgbClr val="000000"/>
            </a:solidFill>
            <a:ln w="9525">
              <a:noFill/>
              <a:round/>
              <a:headEnd/>
              <a:tailEnd/>
            </a:ln>
          </p:spPr>
          <p:txBody>
            <a:bodyPr/>
            <a:lstStyle/>
            <a:p>
              <a:endParaRPr lang="en-US"/>
            </a:p>
          </p:txBody>
        </p:sp>
        <p:sp>
          <p:nvSpPr>
            <p:cNvPr id="831" name="Freeform 829">
              <a:extLst>
                <a:ext uri="{FF2B5EF4-FFF2-40B4-BE49-F238E27FC236}">
                  <a16:creationId xmlns:a16="http://schemas.microsoft.com/office/drawing/2014/main" id="{5B7A3F48-3B2C-4B93-99C5-3213EE40AB9E}"/>
                </a:ext>
              </a:extLst>
            </p:cNvPr>
            <p:cNvSpPr>
              <a:spLocks/>
            </p:cNvSpPr>
            <p:nvPr/>
          </p:nvSpPr>
          <p:spPr bwMode="auto">
            <a:xfrm>
              <a:off x="2067" y="3653"/>
              <a:ext cx="15" cy="27"/>
            </a:xfrm>
            <a:custGeom>
              <a:avLst/>
              <a:gdLst>
                <a:gd name="T0" fmla="*/ 0 w 87"/>
                <a:gd name="T1" fmla="*/ 127 h 134"/>
                <a:gd name="T2" fmla="*/ 9 w 87"/>
                <a:gd name="T3" fmla="*/ 134 h 134"/>
                <a:gd name="T4" fmla="*/ 87 w 87"/>
                <a:gd name="T5" fmla="*/ 0 h 134"/>
                <a:gd name="T6" fmla="*/ 0 w 87"/>
                <a:gd name="T7" fmla="*/ 127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0" y="127"/>
                  </a:moveTo>
                  <a:lnTo>
                    <a:pt x="9" y="134"/>
                  </a:lnTo>
                  <a:lnTo>
                    <a:pt x="87" y="0"/>
                  </a:lnTo>
                  <a:lnTo>
                    <a:pt x="0" y="127"/>
                  </a:lnTo>
                </a:path>
              </a:pathLst>
            </a:custGeom>
            <a:noFill/>
            <a:ln w="0">
              <a:solidFill>
                <a:srgbClr val="000000"/>
              </a:solidFill>
              <a:prstDash val="solid"/>
              <a:round/>
              <a:headEnd/>
              <a:tailEnd/>
            </a:ln>
          </p:spPr>
          <p:txBody>
            <a:bodyPr/>
            <a:lstStyle/>
            <a:p>
              <a:endParaRPr lang="en-US"/>
            </a:p>
          </p:txBody>
        </p:sp>
        <p:sp>
          <p:nvSpPr>
            <p:cNvPr id="832" name="Freeform 830">
              <a:extLst>
                <a:ext uri="{FF2B5EF4-FFF2-40B4-BE49-F238E27FC236}">
                  <a16:creationId xmlns:a16="http://schemas.microsoft.com/office/drawing/2014/main" id="{3CC609B4-AED9-4128-AD44-054D747F593A}"/>
                </a:ext>
              </a:extLst>
            </p:cNvPr>
            <p:cNvSpPr>
              <a:spLocks/>
            </p:cNvSpPr>
            <p:nvPr/>
          </p:nvSpPr>
          <p:spPr bwMode="auto">
            <a:xfrm>
              <a:off x="2069" y="3653"/>
              <a:ext cx="13" cy="28"/>
            </a:xfrm>
            <a:custGeom>
              <a:avLst/>
              <a:gdLst>
                <a:gd name="T0" fmla="*/ 0 w 78"/>
                <a:gd name="T1" fmla="*/ 134 h 141"/>
                <a:gd name="T2" fmla="*/ 11 w 78"/>
                <a:gd name="T3" fmla="*/ 141 h 141"/>
                <a:gd name="T4" fmla="*/ 78 w 78"/>
                <a:gd name="T5" fmla="*/ 0 h 141"/>
                <a:gd name="T6" fmla="*/ 0 w 78"/>
                <a:gd name="T7" fmla="*/ 134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0" y="134"/>
                  </a:moveTo>
                  <a:lnTo>
                    <a:pt x="11" y="141"/>
                  </a:lnTo>
                  <a:lnTo>
                    <a:pt x="78" y="0"/>
                  </a:lnTo>
                  <a:lnTo>
                    <a:pt x="0" y="134"/>
                  </a:lnTo>
                  <a:close/>
                </a:path>
              </a:pathLst>
            </a:custGeom>
            <a:solidFill>
              <a:srgbClr val="000000"/>
            </a:solidFill>
            <a:ln w="9525">
              <a:noFill/>
              <a:round/>
              <a:headEnd/>
              <a:tailEnd/>
            </a:ln>
          </p:spPr>
          <p:txBody>
            <a:bodyPr/>
            <a:lstStyle/>
            <a:p>
              <a:endParaRPr lang="en-US"/>
            </a:p>
          </p:txBody>
        </p:sp>
        <p:sp>
          <p:nvSpPr>
            <p:cNvPr id="833" name="Freeform 831">
              <a:extLst>
                <a:ext uri="{FF2B5EF4-FFF2-40B4-BE49-F238E27FC236}">
                  <a16:creationId xmlns:a16="http://schemas.microsoft.com/office/drawing/2014/main" id="{840087E3-5596-4587-9478-FC3010EFA778}"/>
                </a:ext>
              </a:extLst>
            </p:cNvPr>
            <p:cNvSpPr>
              <a:spLocks/>
            </p:cNvSpPr>
            <p:nvPr/>
          </p:nvSpPr>
          <p:spPr bwMode="auto">
            <a:xfrm>
              <a:off x="2069" y="3653"/>
              <a:ext cx="13" cy="28"/>
            </a:xfrm>
            <a:custGeom>
              <a:avLst/>
              <a:gdLst>
                <a:gd name="T0" fmla="*/ 0 w 78"/>
                <a:gd name="T1" fmla="*/ 134 h 141"/>
                <a:gd name="T2" fmla="*/ 11 w 78"/>
                <a:gd name="T3" fmla="*/ 141 h 141"/>
                <a:gd name="T4" fmla="*/ 78 w 78"/>
                <a:gd name="T5" fmla="*/ 0 h 141"/>
                <a:gd name="T6" fmla="*/ 0 w 78"/>
                <a:gd name="T7" fmla="*/ 134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0" y="134"/>
                  </a:moveTo>
                  <a:lnTo>
                    <a:pt x="11" y="141"/>
                  </a:lnTo>
                  <a:lnTo>
                    <a:pt x="78" y="0"/>
                  </a:lnTo>
                  <a:lnTo>
                    <a:pt x="0" y="134"/>
                  </a:lnTo>
                </a:path>
              </a:pathLst>
            </a:custGeom>
            <a:noFill/>
            <a:ln w="0">
              <a:solidFill>
                <a:srgbClr val="000000"/>
              </a:solidFill>
              <a:prstDash val="solid"/>
              <a:round/>
              <a:headEnd/>
              <a:tailEnd/>
            </a:ln>
          </p:spPr>
          <p:txBody>
            <a:bodyPr/>
            <a:lstStyle/>
            <a:p>
              <a:endParaRPr lang="en-US"/>
            </a:p>
          </p:txBody>
        </p:sp>
        <p:sp>
          <p:nvSpPr>
            <p:cNvPr id="834" name="Freeform 832">
              <a:extLst>
                <a:ext uri="{FF2B5EF4-FFF2-40B4-BE49-F238E27FC236}">
                  <a16:creationId xmlns:a16="http://schemas.microsoft.com/office/drawing/2014/main" id="{A6CAC341-2881-492D-AD56-A4B3EC16346B}"/>
                </a:ext>
              </a:extLst>
            </p:cNvPr>
            <p:cNvSpPr>
              <a:spLocks/>
            </p:cNvSpPr>
            <p:nvPr/>
          </p:nvSpPr>
          <p:spPr bwMode="auto">
            <a:xfrm>
              <a:off x="2070" y="3653"/>
              <a:ext cx="12" cy="29"/>
            </a:xfrm>
            <a:custGeom>
              <a:avLst/>
              <a:gdLst>
                <a:gd name="T0" fmla="*/ 0 w 67"/>
                <a:gd name="T1" fmla="*/ 141 h 147"/>
                <a:gd name="T2" fmla="*/ 11 w 67"/>
                <a:gd name="T3" fmla="*/ 147 h 147"/>
                <a:gd name="T4" fmla="*/ 67 w 67"/>
                <a:gd name="T5" fmla="*/ 0 h 147"/>
                <a:gd name="T6" fmla="*/ 0 w 67"/>
                <a:gd name="T7" fmla="*/ 141 h 147"/>
                <a:gd name="T8" fmla="*/ 0 60000 65536"/>
                <a:gd name="T9" fmla="*/ 0 60000 65536"/>
                <a:gd name="T10" fmla="*/ 0 60000 65536"/>
                <a:gd name="T11" fmla="*/ 0 60000 65536"/>
                <a:gd name="T12" fmla="*/ 0 w 67"/>
                <a:gd name="T13" fmla="*/ 0 h 147"/>
                <a:gd name="T14" fmla="*/ 67 w 67"/>
                <a:gd name="T15" fmla="*/ 147 h 147"/>
              </a:gdLst>
              <a:ahLst/>
              <a:cxnLst>
                <a:cxn ang="T8">
                  <a:pos x="T0" y="T1"/>
                </a:cxn>
                <a:cxn ang="T9">
                  <a:pos x="T2" y="T3"/>
                </a:cxn>
                <a:cxn ang="T10">
                  <a:pos x="T4" y="T5"/>
                </a:cxn>
                <a:cxn ang="T11">
                  <a:pos x="T6" y="T7"/>
                </a:cxn>
              </a:cxnLst>
              <a:rect l="T12" t="T13" r="T14" b="T15"/>
              <a:pathLst>
                <a:path w="67" h="147">
                  <a:moveTo>
                    <a:pt x="0" y="141"/>
                  </a:moveTo>
                  <a:lnTo>
                    <a:pt x="11" y="147"/>
                  </a:lnTo>
                  <a:lnTo>
                    <a:pt x="67" y="0"/>
                  </a:lnTo>
                  <a:lnTo>
                    <a:pt x="0" y="141"/>
                  </a:lnTo>
                  <a:close/>
                </a:path>
              </a:pathLst>
            </a:custGeom>
            <a:solidFill>
              <a:srgbClr val="000000"/>
            </a:solidFill>
            <a:ln w="9525">
              <a:noFill/>
              <a:round/>
              <a:headEnd/>
              <a:tailEnd/>
            </a:ln>
          </p:spPr>
          <p:txBody>
            <a:bodyPr/>
            <a:lstStyle/>
            <a:p>
              <a:endParaRPr lang="en-US"/>
            </a:p>
          </p:txBody>
        </p:sp>
        <p:sp>
          <p:nvSpPr>
            <p:cNvPr id="835" name="Freeform 833">
              <a:extLst>
                <a:ext uri="{FF2B5EF4-FFF2-40B4-BE49-F238E27FC236}">
                  <a16:creationId xmlns:a16="http://schemas.microsoft.com/office/drawing/2014/main" id="{C19F894A-27B2-430D-A99B-F4044E4DC809}"/>
                </a:ext>
              </a:extLst>
            </p:cNvPr>
            <p:cNvSpPr>
              <a:spLocks/>
            </p:cNvSpPr>
            <p:nvPr/>
          </p:nvSpPr>
          <p:spPr bwMode="auto">
            <a:xfrm>
              <a:off x="2070" y="3653"/>
              <a:ext cx="12" cy="29"/>
            </a:xfrm>
            <a:custGeom>
              <a:avLst/>
              <a:gdLst>
                <a:gd name="T0" fmla="*/ 0 w 67"/>
                <a:gd name="T1" fmla="*/ 141 h 147"/>
                <a:gd name="T2" fmla="*/ 11 w 67"/>
                <a:gd name="T3" fmla="*/ 147 h 147"/>
                <a:gd name="T4" fmla="*/ 67 w 67"/>
                <a:gd name="T5" fmla="*/ 0 h 147"/>
                <a:gd name="T6" fmla="*/ 0 w 67"/>
                <a:gd name="T7" fmla="*/ 141 h 147"/>
                <a:gd name="T8" fmla="*/ 0 60000 65536"/>
                <a:gd name="T9" fmla="*/ 0 60000 65536"/>
                <a:gd name="T10" fmla="*/ 0 60000 65536"/>
                <a:gd name="T11" fmla="*/ 0 60000 65536"/>
                <a:gd name="T12" fmla="*/ 0 w 67"/>
                <a:gd name="T13" fmla="*/ 0 h 147"/>
                <a:gd name="T14" fmla="*/ 67 w 67"/>
                <a:gd name="T15" fmla="*/ 147 h 147"/>
              </a:gdLst>
              <a:ahLst/>
              <a:cxnLst>
                <a:cxn ang="T8">
                  <a:pos x="T0" y="T1"/>
                </a:cxn>
                <a:cxn ang="T9">
                  <a:pos x="T2" y="T3"/>
                </a:cxn>
                <a:cxn ang="T10">
                  <a:pos x="T4" y="T5"/>
                </a:cxn>
                <a:cxn ang="T11">
                  <a:pos x="T6" y="T7"/>
                </a:cxn>
              </a:cxnLst>
              <a:rect l="T12" t="T13" r="T14" b="T15"/>
              <a:pathLst>
                <a:path w="67" h="147">
                  <a:moveTo>
                    <a:pt x="0" y="141"/>
                  </a:moveTo>
                  <a:lnTo>
                    <a:pt x="11" y="147"/>
                  </a:lnTo>
                  <a:lnTo>
                    <a:pt x="67" y="0"/>
                  </a:lnTo>
                  <a:lnTo>
                    <a:pt x="0" y="141"/>
                  </a:lnTo>
                </a:path>
              </a:pathLst>
            </a:custGeom>
            <a:noFill/>
            <a:ln w="0">
              <a:solidFill>
                <a:srgbClr val="000000"/>
              </a:solidFill>
              <a:prstDash val="solid"/>
              <a:round/>
              <a:headEnd/>
              <a:tailEnd/>
            </a:ln>
          </p:spPr>
          <p:txBody>
            <a:bodyPr/>
            <a:lstStyle/>
            <a:p>
              <a:endParaRPr lang="en-US"/>
            </a:p>
          </p:txBody>
        </p:sp>
        <p:sp>
          <p:nvSpPr>
            <p:cNvPr id="836" name="Freeform 834">
              <a:extLst>
                <a:ext uri="{FF2B5EF4-FFF2-40B4-BE49-F238E27FC236}">
                  <a16:creationId xmlns:a16="http://schemas.microsoft.com/office/drawing/2014/main" id="{67881089-C7C4-4F23-BC38-09FD25901AA4}"/>
                </a:ext>
              </a:extLst>
            </p:cNvPr>
            <p:cNvSpPr>
              <a:spLocks/>
            </p:cNvSpPr>
            <p:nvPr/>
          </p:nvSpPr>
          <p:spPr bwMode="auto">
            <a:xfrm>
              <a:off x="2072" y="3653"/>
              <a:ext cx="10" cy="30"/>
            </a:xfrm>
            <a:custGeom>
              <a:avLst/>
              <a:gdLst>
                <a:gd name="T0" fmla="*/ 0 w 56"/>
                <a:gd name="T1" fmla="*/ 147 h 152"/>
                <a:gd name="T2" fmla="*/ 10 w 56"/>
                <a:gd name="T3" fmla="*/ 152 h 152"/>
                <a:gd name="T4" fmla="*/ 56 w 56"/>
                <a:gd name="T5" fmla="*/ 0 h 152"/>
                <a:gd name="T6" fmla="*/ 0 w 56"/>
                <a:gd name="T7" fmla="*/ 147 h 152"/>
                <a:gd name="T8" fmla="*/ 0 60000 65536"/>
                <a:gd name="T9" fmla="*/ 0 60000 65536"/>
                <a:gd name="T10" fmla="*/ 0 60000 65536"/>
                <a:gd name="T11" fmla="*/ 0 60000 65536"/>
                <a:gd name="T12" fmla="*/ 0 w 56"/>
                <a:gd name="T13" fmla="*/ 0 h 152"/>
                <a:gd name="T14" fmla="*/ 56 w 56"/>
                <a:gd name="T15" fmla="*/ 152 h 152"/>
              </a:gdLst>
              <a:ahLst/>
              <a:cxnLst>
                <a:cxn ang="T8">
                  <a:pos x="T0" y="T1"/>
                </a:cxn>
                <a:cxn ang="T9">
                  <a:pos x="T2" y="T3"/>
                </a:cxn>
                <a:cxn ang="T10">
                  <a:pos x="T4" y="T5"/>
                </a:cxn>
                <a:cxn ang="T11">
                  <a:pos x="T6" y="T7"/>
                </a:cxn>
              </a:cxnLst>
              <a:rect l="T12" t="T13" r="T14" b="T15"/>
              <a:pathLst>
                <a:path w="56" h="152">
                  <a:moveTo>
                    <a:pt x="0" y="147"/>
                  </a:moveTo>
                  <a:lnTo>
                    <a:pt x="10" y="152"/>
                  </a:lnTo>
                  <a:lnTo>
                    <a:pt x="56" y="0"/>
                  </a:lnTo>
                  <a:lnTo>
                    <a:pt x="0" y="147"/>
                  </a:lnTo>
                  <a:close/>
                </a:path>
              </a:pathLst>
            </a:custGeom>
            <a:solidFill>
              <a:srgbClr val="000000"/>
            </a:solidFill>
            <a:ln w="9525">
              <a:noFill/>
              <a:round/>
              <a:headEnd/>
              <a:tailEnd/>
            </a:ln>
          </p:spPr>
          <p:txBody>
            <a:bodyPr/>
            <a:lstStyle/>
            <a:p>
              <a:endParaRPr lang="en-US"/>
            </a:p>
          </p:txBody>
        </p:sp>
        <p:sp>
          <p:nvSpPr>
            <p:cNvPr id="837" name="Freeform 835">
              <a:extLst>
                <a:ext uri="{FF2B5EF4-FFF2-40B4-BE49-F238E27FC236}">
                  <a16:creationId xmlns:a16="http://schemas.microsoft.com/office/drawing/2014/main" id="{E2F6B1B7-9BFA-4BCB-A803-7E96C61F90A0}"/>
                </a:ext>
              </a:extLst>
            </p:cNvPr>
            <p:cNvSpPr>
              <a:spLocks/>
            </p:cNvSpPr>
            <p:nvPr/>
          </p:nvSpPr>
          <p:spPr bwMode="auto">
            <a:xfrm>
              <a:off x="2072" y="3653"/>
              <a:ext cx="10" cy="30"/>
            </a:xfrm>
            <a:custGeom>
              <a:avLst/>
              <a:gdLst>
                <a:gd name="T0" fmla="*/ 0 w 56"/>
                <a:gd name="T1" fmla="*/ 147 h 152"/>
                <a:gd name="T2" fmla="*/ 10 w 56"/>
                <a:gd name="T3" fmla="*/ 152 h 152"/>
                <a:gd name="T4" fmla="*/ 56 w 56"/>
                <a:gd name="T5" fmla="*/ 0 h 152"/>
                <a:gd name="T6" fmla="*/ 0 w 56"/>
                <a:gd name="T7" fmla="*/ 147 h 152"/>
                <a:gd name="T8" fmla="*/ 0 60000 65536"/>
                <a:gd name="T9" fmla="*/ 0 60000 65536"/>
                <a:gd name="T10" fmla="*/ 0 60000 65536"/>
                <a:gd name="T11" fmla="*/ 0 60000 65536"/>
                <a:gd name="T12" fmla="*/ 0 w 56"/>
                <a:gd name="T13" fmla="*/ 0 h 152"/>
                <a:gd name="T14" fmla="*/ 56 w 56"/>
                <a:gd name="T15" fmla="*/ 152 h 152"/>
              </a:gdLst>
              <a:ahLst/>
              <a:cxnLst>
                <a:cxn ang="T8">
                  <a:pos x="T0" y="T1"/>
                </a:cxn>
                <a:cxn ang="T9">
                  <a:pos x="T2" y="T3"/>
                </a:cxn>
                <a:cxn ang="T10">
                  <a:pos x="T4" y="T5"/>
                </a:cxn>
                <a:cxn ang="T11">
                  <a:pos x="T6" y="T7"/>
                </a:cxn>
              </a:cxnLst>
              <a:rect l="T12" t="T13" r="T14" b="T15"/>
              <a:pathLst>
                <a:path w="56" h="152">
                  <a:moveTo>
                    <a:pt x="0" y="147"/>
                  </a:moveTo>
                  <a:lnTo>
                    <a:pt x="10" y="152"/>
                  </a:lnTo>
                  <a:lnTo>
                    <a:pt x="56" y="0"/>
                  </a:lnTo>
                  <a:lnTo>
                    <a:pt x="0" y="147"/>
                  </a:lnTo>
                </a:path>
              </a:pathLst>
            </a:custGeom>
            <a:noFill/>
            <a:ln w="0">
              <a:solidFill>
                <a:srgbClr val="000000"/>
              </a:solidFill>
              <a:prstDash val="solid"/>
              <a:round/>
              <a:headEnd/>
              <a:tailEnd/>
            </a:ln>
          </p:spPr>
          <p:txBody>
            <a:bodyPr/>
            <a:lstStyle/>
            <a:p>
              <a:endParaRPr lang="en-US"/>
            </a:p>
          </p:txBody>
        </p:sp>
        <p:sp>
          <p:nvSpPr>
            <p:cNvPr id="838" name="Freeform 836">
              <a:extLst>
                <a:ext uri="{FF2B5EF4-FFF2-40B4-BE49-F238E27FC236}">
                  <a16:creationId xmlns:a16="http://schemas.microsoft.com/office/drawing/2014/main" id="{D787D328-C192-46FF-A50F-C2D90E8FB780}"/>
                </a:ext>
              </a:extLst>
            </p:cNvPr>
            <p:cNvSpPr>
              <a:spLocks/>
            </p:cNvSpPr>
            <p:nvPr/>
          </p:nvSpPr>
          <p:spPr bwMode="auto">
            <a:xfrm>
              <a:off x="2074" y="3653"/>
              <a:ext cx="8" cy="31"/>
            </a:xfrm>
            <a:custGeom>
              <a:avLst/>
              <a:gdLst>
                <a:gd name="T0" fmla="*/ 0 w 46"/>
                <a:gd name="T1" fmla="*/ 152 h 155"/>
                <a:gd name="T2" fmla="*/ 12 w 46"/>
                <a:gd name="T3" fmla="*/ 155 h 155"/>
                <a:gd name="T4" fmla="*/ 46 w 46"/>
                <a:gd name="T5" fmla="*/ 0 h 155"/>
                <a:gd name="T6" fmla="*/ 0 w 46"/>
                <a:gd name="T7" fmla="*/ 152 h 155"/>
                <a:gd name="T8" fmla="*/ 0 60000 65536"/>
                <a:gd name="T9" fmla="*/ 0 60000 65536"/>
                <a:gd name="T10" fmla="*/ 0 60000 65536"/>
                <a:gd name="T11" fmla="*/ 0 60000 65536"/>
                <a:gd name="T12" fmla="*/ 0 w 46"/>
                <a:gd name="T13" fmla="*/ 0 h 155"/>
                <a:gd name="T14" fmla="*/ 46 w 46"/>
                <a:gd name="T15" fmla="*/ 155 h 155"/>
              </a:gdLst>
              <a:ahLst/>
              <a:cxnLst>
                <a:cxn ang="T8">
                  <a:pos x="T0" y="T1"/>
                </a:cxn>
                <a:cxn ang="T9">
                  <a:pos x="T2" y="T3"/>
                </a:cxn>
                <a:cxn ang="T10">
                  <a:pos x="T4" y="T5"/>
                </a:cxn>
                <a:cxn ang="T11">
                  <a:pos x="T6" y="T7"/>
                </a:cxn>
              </a:cxnLst>
              <a:rect l="T12" t="T13" r="T14" b="T15"/>
              <a:pathLst>
                <a:path w="46" h="155">
                  <a:moveTo>
                    <a:pt x="0" y="152"/>
                  </a:moveTo>
                  <a:lnTo>
                    <a:pt x="12" y="155"/>
                  </a:lnTo>
                  <a:lnTo>
                    <a:pt x="46" y="0"/>
                  </a:lnTo>
                  <a:lnTo>
                    <a:pt x="0" y="152"/>
                  </a:lnTo>
                  <a:close/>
                </a:path>
              </a:pathLst>
            </a:custGeom>
            <a:solidFill>
              <a:srgbClr val="000000"/>
            </a:solidFill>
            <a:ln w="9525">
              <a:noFill/>
              <a:round/>
              <a:headEnd/>
              <a:tailEnd/>
            </a:ln>
          </p:spPr>
          <p:txBody>
            <a:bodyPr/>
            <a:lstStyle/>
            <a:p>
              <a:endParaRPr lang="en-US"/>
            </a:p>
          </p:txBody>
        </p:sp>
        <p:sp>
          <p:nvSpPr>
            <p:cNvPr id="839" name="Freeform 837">
              <a:extLst>
                <a:ext uri="{FF2B5EF4-FFF2-40B4-BE49-F238E27FC236}">
                  <a16:creationId xmlns:a16="http://schemas.microsoft.com/office/drawing/2014/main" id="{DAED8212-8C2A-49C1-9E6D-73FDE4ECE0D8}"/>
                </a:ext>
              </a:extLst>
            </p:cNvPr>
            <p:cNvSpPr>
              <a:spLocks/>
            </p:cNvSpPr>
            <p:nvPr/>
          </p:nvSpPr>
          <p:spPr bwMode="auto">
            <a:xfrm>
              <a:off x="2074" y="3653"/>
              <a:ext cx="8" cy="31"/>
            </a:xfrm>
            <a:custGeom>
              <a:avLst/>
              <a:gdLst>
                <a:gd name="T0" fmla="*/ 0 w 46"/>
                <a:gd name="T1" fmla="*/ 152 h 155"/>
                <a:gd name="T2" fmla="*/ 12 w 46"/>
                <a:gd name="T3" fmla="*/ 155 h 155"/>
                <a:gd name="T4" fmla="*/ 46 w 46"/>
                <a:gd name="T5" fmla="*/ 0 h 155"/>
                <a:gd name="T6" fmla="*/ 0 w 46"/>
                <a:gd name="T7" fmla="*/ 152 h 155"/>
                <a:gd name="T8" fmla="*/ 0 60000 65536"/>
                <a:gd name="T9" fmla="*/ 0 60000 65536"/>
                <a:gd name="T10" fmla="*/ 0 60000 65536"/>
                <a:gd name="T11" fmla="*/ 0 60000 65536"/>
                <a:gd name="T12" fmla="*/ 0 w 46"/>
                <a:gd name="T13" fmla="*/ 0 h 155"/>
                <a:gd name="T14" fmla="*/ 46 w 46"/>
                <a:gd name="T15" fmla="*/ 155 h 155"/>
              </a:gdLst>
              <a:ahLst/>
              <a:cxnLst>
                <a:cxn ang="T8">
                  <a:pos x="T0" y="T1"/>
                </a:cxn>
                <a:cxn ang="T9">
                  <a:pos x="T2" y="T3"/>
                </a:cxn>
                <a:cxn ang="T10">
                  <a:pos x="T4" y="T5"/>
                </a:cxn>
                <a:cxn ang="T11">
                  <a:pos x="T6" y="T7"/>
                </a:cxn>
              </a:cxnLst>
              <a:rect l="T12" t="T13" r="T14" b="T15"/>
              <a:pathLst>
                <a:path w="46" h="155">
                  <a:moveTo>
                    <a:pt x="0" y="152"/>
                  </a:moveTo>
                  <a:lnTo>
                    <a:pt x="12" y="155"/>
                  </a:lnTo>
                  <a:lnTo>
                    <a:pt x="46" y="0"/>
                  </a:lnTo>
                  <a:lnTo>
                    <a:pt x="0" y="152"/>
                  </a:lnTo>
                </a:path>
              </a:pathLst>
            </a:custGeom>
            <a:noFill/>
            <a:ln w="0">
              <a:solidFill>
                <a:srgbClr val="000000"/>
              </a:solidFill>
              <a:prstDash val="solid"/>
              <a:round/>
              <a:headEnd/>
              <a:tailEnd/>
            </a:ln>
          </p:spPr>
          <p:txBody>
            <a:bodyPr/>
            <a:lstStyle/>
            <a:p>
              <a:endParaRPr lang="en-US"/>
            </a:p>
          </p:txBody>
        </p:sp>
        <p:sp>
          <p:nvSpPr>
            <p:cNvPr id="840" name="Freeform 838">
              <a:extLst>
                <a:ext uri="{FF2B5EF4-FFF2-40B4-BE49-F238E27FC236}">
                  <a16:creationId xmlns:a16="http://schemas.microsoft.com/office/drawing/2014/main" id="{586ADAC2-47F6-459E-A7E5-C7EF27235248}"/>
                </a:ext>
              </a:extLst>
            </p:cNvPr>
            <p:cNvSpPr>
              <a:spLocks/>
            </p:cNvSpPr>
            <p:nvPr/>
          </p:nvSpPr>
          <p:spPr bwMode="auto">
            <a:xfrm>
              <a:off x="2076" y="3653"/>
              <a:ext cx="6" cy="32"/>
            </a:xfrm>
            <a:custGeom>
              <a:avLst/>
              <a:gdLst>
                <a:gd name="T0" fmla="*/ 0 w 34"/>
                <a:gd name="T1" fmla="*/ 155 h 158"/>
                <a:gd name="T2" fmla="*/ 11 w 34"/>
                <a:gd name="T3" fmla="*/ 158 h 158"/>
                <a:gd name="T4" fmla="*/ 34 w 34"/>
                <a:gd name="T5" fmla="*/ 0 h 158"/>
                <a:gd name="T6" fmla="*/ 0 w 34"/>
                <a:gd name="T7" fmla="*/ 155 h 158"/>
                <a:gd name="T8" fmla="*/ 0 60000 65536"/>
                <a:gd name="T9" fmla="*/ 0 60000 65536"/>
                <a:gd name="T10" fmla="*/ 0 60000 65536"/>
                <a:gd name="T11" fmla="*/ 0 60000 65536"/>
                <a:gd name="T12" fmla="*/ 0 w 34"/>
                <a:gd name="T13" fmla="*/ 0 h 158"/>
                <a:gd name="T14" fmla="*/ 34 w 34"/>
                <a:gd name="T15" fmla="*/ 158 h 158"/>
              </a:gdLst>
              <a:ahLst/>
              <a:cxnLst>
                <a:cxn ang="T8">
                  <a:pos x="T0" y="T1"/>
                </a:cxn>
                <a:cxn ang="T9">
                  <a:pos x="T2" y="T3"/>
                </a:cxn>
                <a:cxn ang="T10">
                  <a:pos x="T4" y="T5"/>
                </a:cxn>
                <a:cxn ang="T11">
                  <a:pos x="T6" y="T7"/>
                </a:cxn>
              </a:cxnLst>
              <a:rect l="T12" t="T13" r="T14" b="T15"/>
              <a:pathLst>
                <a:path w="34" h="158">
                  <a:moveTo>
                    <a:pt x="0" y="155"/>
                  </a:moveTo>
                  <a:lnTo>
                    <a:pt x="11" y="158"/>
                  </a:lnTo>
                  <a:lnTo>
                    <a:pt x="34" y="0"/>
                  </a:lnTo>
                  <a:lnTo>
                    <a:pt x="0" y="155"/>
                  </a:lnTo>
                  <a:close/>
                </a:path>
              </a:pathLst>
            </a:custGeom>
            <a:solidFill>
              <a:srgbClr val="000000"/>
            </a:solidFill>
            <a:ln w="9525">
              <a:noFill/>
              <a:round/>
              <a:headEnd/>
              <a:tailEnd/>
            </a:ln>
          </p:spPr>
          <p:txBody>
            <a:bodyPr/>
            <a:lstStyle/>
            <a:p>
              <a:endParaRPr lang="en-US"/>
            </a:p>
          </p:txBody>
        </p:sp>
        <p:sp>
          <p:nvSpPr>
            <p:cNvPr id="841" name="Freeform 839">
              <a:extLst>
                <a:ext uri="{FF2B5EF4-FFF2-40B4-BE49-F238E27FC236}">
                  <a16:creationId xmlns:a16="http://schemas.microsoft.com/office/drawing/2014/main" id="{B43A7A37-EFE9-47AD-9C2B-9F759DECCFA2}"/>
                </a:ext>
              </a:extLst>
            </p:cNvPr>
            <p:cNvSpPr>
              <a:spLocks/>
            </p:cNvSpPr>
            <p:nvPr/>
          </p:nvSpPr>
          <p:spPr bwMode="auto">
            <a:xfrm>
              <a:off x="2076" y="3653"/>
              <a:ext cx="6" cy="32"/>
            </a:xfrm>
            <a:custGeom>
              <a:avLst/>
              <a:gdLst>
                <a:gd name="T0" fmla="*/ 0 w 34"/>
                <a:gd name="T1" fmla="*/ 155 h 158"/>
                <a:gd name="T2" fmla="*/ 11 w 34"/>
                <a:gd name="T3" fmla="*/ 158 h 158"/>
                <a:gd name="T4" fmla="*/ 34 w 34"/>
                <a:gd name="T5" fmla="*/ 0 h 158"/>
                <a:gd name="T6" fmla="*/ 0 w 34"/>
                <a:gd name="T7" fmla="*/ 155 h 158"/>
                <a:gd name="T8" fmla="*/ 0 60000 65536"/>
                <a:gd name="T9" fmla="*/ 0 60000 65536"/>
                <a:gd name="T10" fmla="*/ 0 60000 65536"/>
                <a:gd name="T11" fmla="*/ 0 60000 65536"/>
                <a:gd name="T12" fmla="*/ 0 w 34"/>
                <a:gd name="T13" fmla="*/ 0 h 158"/>
                <a:gd name="T14" fmla="*/ 34 w 34"/>
                <a:gd name="T15" fmla="*/ 158 h 158"/>
              </a:gdLst>
              <a:ahLst/>
              <a:cxnLst>
                <a:cxn ang="T8">
                  <a:pos x="T0" y="T1"/>
                </a:cxn>
                <a:cxn ang="T9">
                  <a:pos x="T2" y="T3"/>
                </a:cxn>
                <a:cxn ang="T10">
                  <a:pos x="T4" y="T5"/>
                </a:cxn>
                <a:cxn ang="T11">
                  <a:pos x="T6" y="T7"/>
                </a:cxn>
              </a:cxnLst>
              <a:rect l="T12" t="T13" r="T14" b="T15"/>
              <a:pathLst>
                <a:path w="34" h="158">
                  <a:moveTo>
                    <a:pt x="0" y="155"/>
                  </a:moveTo>
                  <a:lnTo>
                    <a:pt x="11" y="158"/>
                  </a:lnTo>
                  <a:lnTo>
                    <a:pt x="34" y="0"/>
                  </a:lnTo>
                  <a:lnTo>
                    <a:pt x="0" y="155"/>
                  </a:lnTo>
                </a:path>
              </a:pathLst>
            </a:custGeom>
            <a:noFill/>
            <a:ln w="0">
              <a:solidFill>
                <a:srgbClr val="000000"/>
              </a:solidFill>
              <a:prstDash val="solid"/>
              <a:round/>
              <a:headEnd/>
              <a:tailEnd/>
            </a:ln>
          </p:spPr>
          <p:txBody>
            <a:bodyPr/>
            <a:lstStyle/>
            <a:p>
              <a:endParaRPr lang="en-US"/>
            </a:p>
          </p:txBody>
        </p:sp>
        <p:sp>
          <p:nvSpPr>
            <p:cNvPr id="842" name="Freeform 840">
              <a:extLst>
                <a:ext uri="{FF2B5EF4-FFF2-40B4-BE49-F238E27FC236}">
                  <a16:creationId xmlns:a16="http://schemas.microsoft.com/office/drawing/2014/main" id="{E079DB79-4D25-4C93-A88E-CCC6F9F821FB}"/>
                </a:ext>
              </a:extLst>
            </p:cNvPr>
            <p:cNvSpPr>
              <a:spLocks/>
            </p:cNvSpPr>
            <p:nvPr/>
          </p:nvSpPr>
          <p:spPr bwMode="auto">
            <a:xfrm>
              <a:off x="2078" y="3653"/>
              <a:ext cx="4" cy="32"/>
            </a:xfrm>
            <a:custGeom>
              <a:avLst/>
              <a:gdLst>
                <a:gd name="T0" fmla="*/ 0 w 23"/>
                <a:gd name="T1" fmla="*/ 158 h 160"/>
                <a:gd name="T2" fmla="*/ 11 w 23"/>
                <a:gd name="T3" fmla="*/ 160 h 160"/>
                <a:gd name="T4" fmla="*/ 23 w 23"/>
                <a:gd name="T5" fmla="*/ 0 h 160"/>
                <a:gd name="T6" fmla="*/ 0 w 23"/>
                <a:gd name="T7" fmla="*/ 158 h 160"/>
                <a:gd name="T8" fmla="*/ 0 60000 65536"/>
                <a:gd name="T9" fmla="*/ 0 60000 65536"/>
                <a:gd name="T10" fmla="*/ 0 60000 65536"/>
                <a:gd name="T11" fmla="*/ 0 60000 65536"/>
                <a:gd name="T12" fmla="*/ 0 w 23"/>
                <a:gd name="T13" fmla="*/ 0 h 160"/>
                <a:gd name="T14" fmla="*/ 23 w 23"/>
                <a:gd name="T15" fmla="*/ 160 h 160"/>
              </a:gdLst>
              <a:ahLst/>
              <a:cxnLst>
                <a:cxn ang="T8">
                  <a:pos x="T0" y="T1"/>
                </a:cxn>
                <a:cxn ang="T9">
                  <a:pos x="T2" y="T3"/>
                </a:cxn>
                <a:cxn ang="T10">
                  <a:pos x="T4" y="T5"/>
                </a:cxn>
                <a:cxn ang="T11">
                  <a:pos x="T6" y="T7"/>
                </a:cxn>
              </a:cxnLst>
              <a:rect l="T12" t="T13" r="T14" b="T15"/>
              <a:pathLst>
                <a:path w="23" h="160">
                  <a:moveTo>
                    <a:pt x="0" y="158"/>
                  </a:moveTo>
                  <a:lnTo>
                    <a:pt x="11" y="160"/>
                  </a:lnTo>
                  <a:lnTo>
                    <a:pt x="23" y="0"/>
                  </a:lnTo>
                  <a:lnTo>
                    <a:pt x="0" y="158"/>
                  </a:lnTo>
                  <a:close/>
                </a:path>
              </a:pathLst>
            </a:custGeom>
            <a:solidFill>
              <a:srgbClr val="000000"/>
            </a:solidFill>
            <a:ln w="9525">
              <a:noFill/>
              <a:round/>
              <a:headEnd/>
              <a:tailEnd/>
            </a:ln>
          </p:spPr>
          <p:txBody>
            <a:bodyPr/>
            <a:lstStyle/>
            <a:p>
              <a:endParaRPr lang="en-US"/>
            </a:p>
          </p:txBody>
        </p:sp>
        <p:sp>
          <p:nvSpPr>
            <p:cNvPr id="843" name="Freeform 841">
              <a:extLst>
                <a:ext uri="{FF2B5EF4-FFF2-40B4-BE49-F238E27FC236}">
                  <a16:creationId xmlns:a16="http://schemas.microsoft.com/office/drawing/2014/main" id="{A0470546-96A3-42A1-ABD9-060EF6FB5F23}"/>
                </a:ext>
              </a:extLst>
            </p:cNvPr>
            <p:cNvSpPr>
              <a:spLocks/>
            </p:cNvSpPr>
            <p:nvPr/>
          </p:nvSpPr>
          <p:spPr bwMode="auto">
            <a:xfrm>
              <a:off x="2078" y="3653"/>
              <a:ext cx="4" cy="32"/>
            </a:xfrm>
            <a:custGeom>
              <a:avLst/>
              <a:gdLst>
                <a:gd name="T0" fmla="*/ 0 w 23"/>
                <a:gd name="T1" fmla="*/ 158 h 160"/>
                <a:gd name="T2" fmla="*/ 11 w 23"/>
                <a:gd name="T3" fmla="*/ 160 h 160"/>
                <a:gd name="T4" fmla="*/ 23 w 23"/>
                <a:gd name="T5" fmla="*/ 0 h 160"/>
                <a:gd name="T6" fmla="*/ 0 w 23"/>
                <a:gd name="T7" fmla="*/ 158 h 160"/>
                <a:gd name="T8" fmla="*/ 0 60000 65536"/>
                <a:gd name="T9" fmla="*/ 0 60000 65536"/>
                <a:gd name="T10" fmla="*/ 0 60000 65536"/>
                <a:gd name="T11" fmla="*/ 0 60000 65536"/>
                <a:gd name="T12" fmla="*/ 0 w 23"/>
                <a:gd name="T13" fmla="*/ 0 h 160"/>
                <a:gd name="T14" fmla="*/ 23 w 23"/>
                <a:gd name="T15" fmla="*/ 160 h 160"/>
              </a:gdLst>
              <a:ahLst/>
              <a:cxnLst>
                <a:cxn ang="T8">
                  <a:pos x="T0" y="T1"/>
                </a:cxn>
                <a:cxn ang="T9">
                  <a:pos x="T2" y="T3"/>
                </a:cxn>
                <a:cxn ang="T10">
                  <a:pos x="T4" y="T5"/>
                </a:cxn>
                <a:cxn ang="T11">
                  <a:pos x="T6" y="T7"/>
                </a:cxn>
              </a:cxnLst>
              <a:rect l="T12" t="T13" r="T14" b="T15"/>
              <a:pathLst>
                <a:path w="23" h="160">
                  <a:moveTo>
                    <a:pt x="0" y="158"/>
                  </a:moveTo>
                  <a:lnTo>
                    <a:pt x="11" y="160"/>
                  </a:lnTo>
                  <a:lnTo>
                    <a:pt x="23" y="0"/>
                  </a:lnTo>
                  <a:lnTo>
                    <a:pt x="0" y="158"/>
                  </a:lnTo>
                </a:path>
              </a:pathLst>
            </a:custGeom>
            <a:noFill/>
            <a:ln w="0">
              <a:solidFill>
                <a:srgbClr val="000000"/>
              </a:solidFill>
              <a:prstDash val="solid"/>
              <a:round/>
              <a:headEnd/>
              <a:tailEnd/>
            </a:ln>
          </p:spPr>
          <p:txBody>
            <a:bodyPr/>
            <a:lstStyle/>
            <a:p>
              <a:endParaRPr lang="en-US"/>
            </a:p>
          </p:txBody>
        </p:sp>
        <p:sp>
          <p:nvSpPr>
            <p:cNvPr id="844" name="Freeform 842">
              <a:extLst>
                <a:ext uri="{FF2B5EF4-FFF2-40B4-BE49-F238E27FC236}">
                  <a16:creationId xmlns:a16="http://schemas.microsoft.com/office/drawing/2014/main" id="{B42CCF5F-F81B-46C4-988F-78D2B6F79A9C}"/>
                </a:ext>
              </a:extLst>
            </p:cNvPr>
            <p:cNvSpPr>
              <a:spLocks/>
            </p:cNvSpPr>
            <p:nvPr/>
          </p:nvSpPr>
          <p:spPr bwMode="auto">
            <a:xfrm>
              <a:off x="2080" y="3653"/>
              <a:ext cx="2" cy="32"/>
            </a:xfrm>
            <a:custGeom>
              <a:avLst/>
              <a:gdLst>
                <a:gd name="T0" fmla="*/ 0 w 12"/>
                <a:gd name="T1" fmla="*/ 160 h 160"/>
                <a:gd name="T2" fmla="*/ 12 w 12"/>
                <a:gd name="T3" fmla="*/ 160 h 160"/>
                <a:gd name="T4" fmla="*/ 12 w 12"/>
                <a:gd name="T5" fmla="*/ 0 h 160"/>
                <a:gd name="T6" fmla="*/ 0 w 12"/>
                <a:gd name="T7" fmla="*/ 16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0" y="160"/>
                  </a:moveTo>
                  <a:lnTo>
                    <a:pt x="12" y="160"/>
                  </a:lnTo>
                  <a:lnTo>
                    <a:pt x="12" y="0"/>
                  </a:lnTo>
                  <a:lnTo>
                    <a:pt x="0" y="160"/>
                  </a:lnTo>
                  <a:close/>
                </a:path>
              </a:pathLst>
            </a:custGeom>
            <a:solidFill>
              <a:srgbClr val="000000"/>
            </a:solidFill>
            <a:ln w="9525">
              <a:noFill/>
              <a:round/>
              <a:headEnd/>
              <a:tailEnd/>
            </a:ln>
          </p:spPr>
          <p:txBody>
            <a:bodyPr/>
            <a:lstStyle/>
            <a:p>
              <a:endParaRPr lang="en-US"/>
            </a:p>
          </p:txBody>
        </p:sp>
        <p:sp>
          <p:nvSpPr>
            <p:cNvPr id="845" name="Freeform 843">
              <a:extLst>
                <a:ext uri="{FF2B5EF4-FFF2-40B4-BE49-F238E27FC236}">
                  <a16:creationId xmlns:a16="http://schemas.microsoft.com/office/drawing/2014/main" id="{88862D1D-A1E7-46FB-BD51-1784491B3695}"/>
                </a:ext>
              </a:extLst>
            </p:cNvPr>
            <p:cNvSpPr>
              <a:spLocks/>
            </p:cNvSpPr>
            <p:nvPr/>
          </p:nvSpPr>
          <p:spPr bwMode="auto">
            <a:xfrm>
              <a:off x="2080" y="3653"/>
              <a:ext cx="2" cy="32"/>
            </a:xfrm>
            <a:custGeom>
              <a:avLst/>
              <a:gdLst>
                <a:gd name="T0" fmla="*/ 0 w 12"/>
                <a:gd name="T1" fmla="*/ 160 h 160"/>
                <a:gd name="T2" fmla="*/ 12 w 12"/>
                <a:gd name="T3" fmla="*/ 160 h 160"/>
                <a:gd name="T4" fmla="*/ 12 w 12"/>
                <a:gd name="T5" fmla="*/ 0 h 160"/>
                <a:gd name="T6" fmla="*/ 0 w 12"/>
                <a:gd name="T7" fmla="*/ 16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0" y="160"/>
                  </a:moveTo>
                  <a:lnTo>
                    <a:pt x="12" y="160"/>
                  </a:lnTo>
                  <a:lnTo>
                    <a:pt x="12" y="0"/>
                  </a:lnTo>
                  <a:lnTo>
                    <a:pt x="0" y="160"/>
                  </a:lnTo>
                </a:path>
              </a:pathLst>
            </a:custGeom>
            <a:noFill/>
            <a:ln w="0">
              <a:solidFill>
                <a:srgbClr val="000000"/>
              </a:solidFill>
              <a:prstDash val="solid"/>
              <a:round/>
              <a:headEnd/>
              <a:tailEnd/>
            </a:ln>
          </p:spPr>
          <p:txBody>
            <a:bodyPr/>
            <a:lstStyle/>
            <a:p>
              <a:endParaRPr lang="en-US"/>
            </a:p>
          </p:txBody>
        </p:sp>
        <p:sp>
          <p:nvSpPr>
            <p:cNvPr id="846" name="Freeform 844">
              <a:extLst>
                <a:ext uri="{FF2B5EF4-FFF2-40B4-BE49-F238E27FC236}">
                  <a16:creationId xmlns:a16="http://schemas.microsoft.com/office/drawing/2014/main" id="{12881C18-852F-430F-A2EC-8A018EBBCEB0}"/>
                </a:ext>
              </a:extLst>
            </p:cNvPr>
            <p:cNvSpPr>
              <a:spLocks/>
            </p:cNvSpPr>
            <p:nvPr/>
          </p:nvSpPr>
          <p:spPr bwMode="auto">
            <a:xfrm>
              <a:off x="2082" y="3653"/>
              <a:ext cx="1" cy="32"/>
            </a:xfrm>
            <a:custGeom>
              <a:avLst/>
              <a:gdLst>
                <a:gd name="T0" fmla="*/ 0 w 12"/>
                <a:gd name="T1" fmla="*/ 160 h 160"/>
                <a:gd name="T2" fmla="*/ 12 w 12"/>
                <a:gd name="T3" fmla="*/ 160 h 160"/>
                <a:gd name="T4" fmla="*/ 0 w 12"/>
                <a:gd name="T5" fmla="*/ 0 h 160"/>
                <a:gd name="T6" fmla="*/ 0 w 12"/>
                <a:gd name="T7" fmla="*/ 16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0" y="160"/>
                  </a:moveTo>
                  <a:lnTo>
                    <a:pt x="12" y="160"/>
                  </a:lnTo>
                  <a:lnTo>
                    <a:pt x="0" y="0"/>
                  </a:lnTo>
                  <a:lnTo>
                    <a:pt x="0" y="160"/>
                  </a:lnTo>
                  <a:close/>
                </a:path>
              </a:pathLst>
            </a:custGeom>
            <a:solidFill>
              <a:srgbClr val="000000"/>
            </a:solidFill>
            <a:ln w="9525">
              <a:noFill/>
              <a:round/>
              <a:headEnd/>
              <a:tailEnd/>
            </a:ln>
          </p:spPr>
          <p:txBody>
            <a:bodyPr/>
            <a:lstStyle/>
            <a:p>
              <a:endParaRPr lang="en-US"/>
            </a:p>
          </p:txBody>
        </p:sp>
        <p:sp>
          <p:nvSpPr>
            <p:cNvPr id="847" name="Freeform 845">
              <a:extLst>
                <a:ext uri="{FF2B5EF4-FFF2-40B4-BE49-F238E27FC236}">
                  <a16:creationId xmlns:a16="http://schemas.microsoft.com/office/drawing/2014/main" id="{32463CD4-CFB3-488A-94B7-B2F15FC0CE44}"/>
                </a:ext>
              </a:extLst>
            </p:cNvPr>
            <p:cNvSpPr>
              <a:spLocks/>
            </p:cNvSpPr>
            <p:nvPr/>
          </p:nvSpPr>
          <p:spPr bwMode="auto">
            <a:xfrm>
              <a:off x="2082" y="3653"/>
              <a:ext cx="1" cy="32"/>
            </a:xfrm>
            <a:custGeom>
              <a:avLst/>
              <a:gdLst>
                <a:gd name="T0" fmla="*/ 0 w 12"/>
                <a:gd name="T1" fmla="*/ 160 h 160"/>
                <a:gd name="T2" fmla="*/ 12 w 12"/>
                <a:gd name="T3" fmla="*/ 160 h 160"/>
                <a:gd name="T4" fmla="*/ 0 w 12"/>
                <a:gd name="T5" fmla="*/ 0 h 160"/>
                <a:gd name="T6" fmla="*/ 0 w 12"/>
                <a:gd name="T7" fmla="*/ 16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0" y="160"/>
                  </a:moveTo>
                  <a:lnTo>
                    <a:pt x="12" y="160"/>
                  </a:lnTo>
                  <a:lnTo>
                    <a:pt x="0" y="0"/>
                  </a:lnTo>
                  <a:lnTo>
                    <a:pt x="0" y="160"/>
                  </a:lnTo>
                </a:path>
              </a:pathLst>
            </a:custGeom>
            <a:noFill/>
            <a:ln w="0">
              <a:solidFill>
                <a:srgbClr val="000000"/>
              </a:solidFill>
              <a:prstDash val="solid"/>
              <a:round/>
              <a:headEnd/>
              <a:tailEnd/>
            </a:ln>
          </p:spPr>
          <p:txBody>
            <a:bodyPr/>
            <a:lstStyle/>
            <a:p>
              <a:endParaRPr lang="en-US"/>
            </a:p>
          </p:txBody>
        </p:sp>
        <p:sp>
          <p:nvSpPr>
            <p:cNvPr id="848" name="Freeform 846">
              <a:extLst>
                <a:ext uri="{FF2B5EF4-FFF2-40B4-BE49-F238E27FC236}">
                  <a16:creationId xmlns:a16="http://schemas.microsoft.com/office/drawing/2014/main" id="{02E71286-1408-4234-9897-824483F2ECD5}"/>
                </a:ext>
              </a:extLst>
            </p:cNvPr>
            <p:cNvSpPr>
              <a:spLocks/>
            </p:cNvSpPr>
            <p:nvPr/>
          </p:nvSpPr>
          <p:spPr bwMode="auto">
            <a:xfrm>
              <a:off x="2082" y="3653"/>
              <a:ext cx="3" cy="32"/>
            </a:xfrm>
            <a:custGeom>
              <a:avLst/>
              <a:gdLst>
                <a:gd name="T0" fmla="*/ 12 w 24"/>
                <a:gd name="T1" fmla="*/ 160 h 160"/>
                <a:gd name="T2" fmla="*/ 24 w 24"/>
                <a:gd name="T3" fmla="*/ 158 h 160"/>
                <a:gd name="T4" fmla="*/ 0 w 24"/>
                <a:gd name="T5" fmla="*/ 0 h 160"/>
                <a:gd name="T6" fmla="*/ 12 w 24"/>
                <a:gd name="T7" fmla="*/ 160 h 160"/>
                <a:gd name="T8" fmla="*/ 0 60000 65536"/>
                <a:gd name="T9" fmla="*/ 0 60000 65536"/>
                <a:gd name="T10" fmla="*/ 0 60000 65536"/>
                <a:gd name="T11" fmla="*/ 0 60000 65536"/>
                <a:gd name="T12" fmla="*/ 0 w 24"/>
                <a:gd name="T13" fmla="*/ 0 h 160"/>
                <a:gd name="T14" fmla="*/ 24 w 24"/>
                <a:gd name="T15" fmla="*/ 160 h 160"/>
              </a:gdLst>
              <a:ahLst/>
              <a:cxnLst>
                <a:cxn ang="T8">
                  <a:pos x="T0" y="T1"/>
                </a:cxn>
                <a:cxn ang="T9">
                  <a:pos x="T2" y="T3"/>
                </a:cxn>
                <a:cxn ang="T10">
                  <a:pos x="T4" y="T5"/>
                </a:cxn>
                <a:cxn ang="T11">
                  <a:pos x="T6" y="T7"/>
                </a:cxn>
              </a:cxnLst>
              <a:rect l="T12" t="T13" r="T14" b="T15"/>
              <a:pathLst>
                <a:path w="24" h="160">
                  <a:moveTo>
                    <a:pt x="12" y="160"/>
                  </a:moveTo>
                  <a:lnTo>
                    <a:pt x="24" y="158"/>
                  </a:lnTo>
                  <a:lnTo>
                    <a:pt x="0" y="0"/>
                  </a:lnTo>
                  <a:lnTo>
                    <a:pt x="12" y="160"/>
                  </a:lnTo>
                  <a:close/>
                </a:path>
              </a:pathLst>
            </a:custGeom>
            <a:solidFill>
              <a:srgbClr val="000000"/>
            </a:solidFill>
            <a:ln w="9525">
              <a:noFill/>
              <a:round/>
              <a:headEnd/>
              <a:tailEnd/>
            </a:ln>
          </p:spPr>
          <p:txBody>
            <a:bodyPr/>
            <a:lstStyle/>
            <a:p>
              <a:endParaRPr lang="en-US"/>
            </a:p>
          </p:txBody>
        </p:sp>
        <p:sp>
          <p:nvSpPr>
            <p:cNvPr id="849" name="Freeform 847">
              <a:extLst>
                <a:ext uri="{FF2B5EF4-FFF2-40B4-BE49-F238E27FC236}">
                  <a16:creationId xmlns:a16="http://schemas.microsoft.com/office/drawing/2014/main" id="{58C21000-C845-4F2E-A4AF-4D07E3E372D2}"/>
                </a:ext>
              </a:extLst>
            </p:cNvPr>
            <p:cNvSpPr>
              <a:spLocks/>
            </p:cNvSpPr>
            <p:nvPr/>
          </p:nvSpPr>
          <p:spPr bwMode="auto">
            <a:xfrm>
              <a:off x="2082" y="3653"/>
              <a:ext cx="3" cy="32"/>
            </a:xfrm>
            <a:custGeom>
              <a:avLst/>
              <a:gdLst>
                <a:gd name="T0" fmla="*/ 12 w 24"/>
                <a:gd name="T1" fmla="*/ 160 h 160"/>
                <a:gd name="T2" fmla="*/ 24 w 24"/>
                <a:gd name="T3" fmla="*/ 158 h 160"/>
                <a:gd name="T4" fmla="*/ 0 w 24"/>
                <a:gd name="T5" fmla="*/ 0 h 160"/>
                <a:gd name="T6" fmla="*/ 12 w 24"/>
                <a:gd name="T7" fmla="*/ 160 h 160"/>
                <a:gd name="T8" fmla="*/ 0 60000 65536"/>
                <a:gd name="T9" fmla="*/ 0 60000 65536"/>
                <a:gd name="T10" fmla="*/ 0 60000 65536"/>
                <a:gd name="T11" fmla="*/ 0 60000 65536"/>
                <a:gd name="T12" fmla="*/ 0 w 24"/>
                <a:gd name="T13" fmla="*/ 0 h 160"/>
                <a:gd name="T14" fmla="*/ 24 w 24"/>
                <a:gd name="T15" fmla="*/ 160 h 160"/>
              </a:gdLst>
              <a:ahLst/>
              <a:cxnLst>
                <a:cxn ang="T8">
                  <a:pos x="T0" y="T1"/>
                </a:cxn>
                <a:cxn ang="T9">
                  <a:pos x="T2" y="T3"/>
                </a:cxn>
                <a:cxn ang="T10">
                  <a:pos x="T4" y="T5"/>
                </a:cxn>
                <a:cxn ang="T11">
                  <a:pos x="T6" y="T7"/>
                </a:cxn>
              </a:cxnLst>
              <a:rect l="T12" t="T13" r="T14" b="T15"/>
              <a:pathLst>
                <a:path w="24" h="160">
                  <a:moveTo>
                    <a:pt x="12" y="160"/>
                  </a:moveTo>
                  <a:lnTo>
                    <a:pt x="24" y="158"/>
                  </a:lnTo>
                  <a:lnTo>
                    <a:pt x="0" y="0"/>
                  </a:lnTo>
                  <a:lnTo>
                    <a:pt x="12" y="160"/>
                  </a:lnTo>
                </a:path>
              </a:pathLst>
            </a:custGeom>
            <a:noFill/>
            <a:ln w="0">
              <a:solidFill>
                <a:srgbClr val="000000"/>
              </a:solidFill>
              <a:prstDash val="solid"/>
              <a:round/>
              <a:headEnd/>
              <a:tailEnd/>
            </a:ln>
          </p:spPr>
          <p:txBody>
            <a:bodyPr/>
            <a:lstStyle/>
            <a:p>
              <a:endParaRPr lang="en-US"/>
            </a:p>
          </p:txBody>
        </p:sp>
        <p:sp>
          <p:nvSpPr>
            <p:cNvPr id="850" name="Freeform 848">
              <a:extLst>
                <a:ext uri="{FF2B5EF4-FFF2-40B4-BE49-F238E27FC236}">
                  <a16:creationId xmlns:a16="http://schemas.microsoft.com/office/drawing/2014/main" id="{4FE936E2-7628-46D3-AFFA-04EB640903F4}"/>
                </a:ext>
              </a:extLst>
            </p:cNvPr>
            <p:cNvSpPr>
              <a:spLocks/>
            </p:cNvSpPr>
            <p:nvPr/>
          </p:nvSpPr>
          <p:spPr bwMode="auto">
            <a:xfrm>
              <a:off x="2082" y="3653"/>
              <a:ext cx="5" cy="32"/>
            </a:xfrm>
            <a:custGeom>
              <a:avLst/>
              <a:gdLst>
                <a:gd name="T0" fmla="*/ 24 w 35"/>
                <a:gd name="T1" fmla="*/ 158 h 158"/>
                <a:gd name="T2" fmla="*/ 35 w 35"/>
                <a:gd name="T3" fmla="*/ 155 h 158"/>
                <a:gd name="T4" fmla="*/ 0 w 35"/>
                <a:gd name="T5" fmla="*/ 0 h 158"/>
                <a:gd name="T6" fmla="*/ 24 w 35"/>
                <a:gd name="T7" fmla="*/ 158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24" y="158"/>
                  </a:moveTo>
                  <a:lnTo>
                    <a:pt x="35" y="155"/>
                  </a:lnTo>
                  <a:lnTo>
                    <a:pt x="0" y="0"/>
                  </a:lnTo>
                  <a:lnTo>
                    <a:pt x="24" y="158"/>
                  </a:lnTo>
                  <a:close/>
                </a:path>
              </a:pathLst>
            </a:custGeom>
            <a:solidFill>
              <a:srgbClr val="000000"/>
            </a:solidFill>
            <a:ln w="9525">
              <a:noFill/>
              <a:round/>
              <a:headEnd/>
              <a:tailEnd/>
            </a:ln>
          </p:spPr>
          <p:txBody>
            <a:bodyPr/>
            <a:lstStyle/>
            <a:p>
              <a:endParaRPr lang="en-US"/>
            </a:p>
          </p:txBody>
        </p:sp>
        <p:sp>
          <p:nvSpPr>
            <p:cNvPr id="851" name="Freeform 849">
              <a:extLst>
                <a:ext uri="{FF2B5EF4-FFF2-40B4-BE49-F238E27FC236}">
                  <a16:creationId xmlns:a16="http://schemas.microsoft.com/office/drawing/2014/main" id="{6112EB21-D203-42D3-BEDE-E6C61352100E}"/>
                </a:ext>
              </a:extLst>
            </p:cNvPr>
            <p:cNvSpPr>
              <a:spLocks/>
            </p:cNvSpPr>
            <p:nvPr/>
          </p:nvSpPr>
          <p:spPr bwMode="auto">
            <a:xfrm>
              <a:off x="2082" y="3653"/>
              <a:ext cx="5" cy="32"/>
            </a:xfrm>
            <a:custGeom>
              <a:avLst/>
              <a:gdLst>
                <a:gd name="T0" fmla="*/ 24 w 35"/>
                <a:gd name="T1" fmla="*/ 158 h 158"/>
                <a:gd name="T2" fmla="*/ 35 w 35"/>
                <a:gd name="T3" fmla="*/ 155 h 158"/>
                <a:gd name="T4" fmla="*/ 0 w 35"/>
                <a:gd name="T5" fmla="*/ 0 h 158"/>
                <a:gd name="T6" fmla="*/ 24 w 35"/>
                <a:gd name="T7" fmla="*/ 158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24" y="158"/>
                  </a:moveTo>
                  <a:lnTo>
                    <a:pt x="35" y="155"/>
                  </a:lnTo>
                  <a:lnTo>
                    <a:pt x="0" y="0"/>
                  </a:lnTo>
                  <a:lnTo>
                    <a:pt x="24" y="158"/>
                  </a:lnTo>
                </a:path>
              </a:pathLst>
            </a:custGeom>
            <a:noFill/>
            <a:ln w="0">
              <a:solidFill>
                <a:srgbClr val="000000"/>
              </a:solidFill>
              <a:prstDash val="solid"/>
              <a:round/>
              <a:headEnd/>
              <a:tailEnd/>
            </a:ln>
          </p:spPr>
          <p:txBody>
            <a:bodyPr/>
            <a:lstStyle/>
            <a:p>
              <a:endParaRPr lang="en-US"/>
            </a:p>
          </p:txBody>
        </p:sp>
        <p:sp>
          <p:nvSpPr>
            <p:cNvPr id="852" name="Freeform 850">
              <a:extLst>
                <a:ext uri="{FF2B5EF4-FFF2-40B4-BE49-F238E27FC236}">
                  <a16:creationId xmlns:a16="http://schemas.microsoft.com/office/drawing/2014/main" id="{E2DB8D17-9CBD-41EC-9FF5-8B4492C2C56E}"/>
                </a:ext>
              </a:extLst>
            </p:cNvPr>
            <p:cNvSpPr>
              <a:spLocks/>
            </p:cNvSpPr>
            <p:nvPr/>
          </p:nvSpPr>
          <p:spPr bwMode="auto">
            <a:xfrm>
              <a:off x="2082" y="3653"/>
              <a:ext cx="7" cy="31"/>
            </a:xfrm>
            <a:custGeom>
              <a:avLst/>
              <a:gdLst>
                <a:gd name="T0" fmla="*/ 35 w 47"/>
                <a:gd name="T1" fmla="*/ 155 h 155"/>
                <a:gd name="T2" fmla="*/ 47 w 47"/>
                <a:gd name="T3" fmla="*/ 152 h 155"/>
                <a:gd name="T4" fmla="*/ 0 w 47"/>
                <a:gd name="T5" fmla="*/ 0 h 155"/>
                <a:gd name="T6" fmla="*/ 35 w 47"/>
                <a:gd name="T7" fmla="*/ 155 h 155"/>
                <a:gd name="T8" fmla="*/ 0 60000 65536"/>
                <a:gd name="T9" fmla="*/ 0 60000 65536"/>
                <a:gd name="T10" fmla="*/ 0 60000 65536"/>
                <a:gd name="T11" fmla="*/ 0 60000 65536"/>
                <a:gd name="T12" fmla="*/ 0 w 47"/>
                <a:gd name="T13" fmla="*/ 0 h 155"/>
                <a:gd name="T14" fmla="*/ 47 w 47"/>
                <a:gd name="T15" fmla="*/ 155 h 155"/>
              </a:gdLst>
              <a:ahLst/>
              <a:cxnLst>
                <a:cxn ang="T8">
                  <a:pos x="T0" y="T1"/>
                </a:cxn>
                <a:cxn ang="T9">
                  <a:pos x="T2" y="T3"/>
                </a:cxn>
                <a:cxn ang="T10">
                  <a:pos x="T4" y="T5"/>
                </a:cxn>
                <a:cxn ang="T11">
                  <a:pos x="T6" y="T7"/>
                </a:cxn>
              </a:cxnLst>
              <a:rect l="T12" t="T13" r="T14" b="T15"/>
              <a:pathLst>
                <a:path w="47" h="155">
                  <a:moveTo>
                    <a:pt x="35" y="155"/>
                  </a:moveTo>
                  <a:lnTo>
                    <a:pt x="47" y="152"/>
                  </a:lnTo>
                  <a:lnTo>
                    <a:pt x="0" y="0"/>
                  </a:lnTo>
                  <a:lnTo>
                    <a:pt x="35" y="155"/>
                  </a:lnTo>
                  <a:close/>
                </a:path>
              </a:pathLst>
            </a:custGeom>
            <a:solidFill>
              <a:srgbClr val="000000"/>
            </a:solidFill>
            <a:ln w="9525">
              <a:noFill/>
              <a:round/>
              <a:headEnd/>
              <a:tailEnd/>
            </a:ln>
          </p:spPr>
          <p:txBody>
            <a:bodyPr/>
            <a:lstStyle/>
            <a:p>
              <a:endParaRPr lang="en-US"/>
            </a:p>
          </p:txBody>
        </p:sp>
        <p:sp>
          <p:nvSpPr>
            <p:cNvPr id="853" name="Freeform 851">
              <a:extLst>
                <a:ext uri="{FF2B5EF4-FFF2-40B4-BE49-F238E27FC236}">
                  <a16:creationId xmlns:a16="http://schemas.microsoft.com/office/drawing/2014/main" id="{FCD6B5F1-2EE2-4C6C-B61F-CB3954462C1E}"/>
                </a:ext>
              </a:extLst>
            </p:cNvPr>
            <p:cNvSpPr>
              <a:spLocks/>
            </p:cNvSpPr>
            <p:nvPr/>
          </p:nvSpPr>
          <p:spPr bwMode="auto">
            <a:xfrm>
              <a:off x="2082" y="3653"/>
              <a:ext cx="7" cy="31"/>
            </a:xfrm>
            <a:custGeom>
              <a:avLst/>
              <a:gdLst>
                <a:gd name="T0" fmla="*/ 35 w 47"/>
                <a:gd name="T1" fmla="*/ 155 h 155"/>
                <a:gd name="T2" fmla="*/ 47 w 47"/>
                <a:gd name="T3" fmla="*/ 152 h 155"/>
                <a:gd name="T4" fmla="*/ 0 w 47"/>
                <a:gd name="T5" fmla="*/ 0 h 155"/>
                <a:gd name="T6" fmla="*/ 35 w 47"/>
                <a:gd name="T7" fmla="*/ 155 h 155"/>
                <a:gd name="T8" fmla="*/ 0 60000 65536"/>
                <a:gd name="T9" fmla="*/ 0 60000 65536"/>
                <a:gd name="T10" fmla="*/ 0 60000 65536"/>
                <a:gd name="T11" fmla="*/ 0 60000 65536"/>
                <a:gd name="T12" fmla="*/ 0 w 47"/>
                <a:gd name="T13" fmla="*/ 0 h 155"/>
                <a:gd name="T14" fmla="*/ 47 w 47"/>
                <a:gd name="T15" fmla="*/ 155 h 155"/>
              </a:gdLst>
              <a:ahLst/>
              <a:cxnLst>
                <a:cxn ang="T8">
                  <a:pos x="T0" y="T1"/>
                </a:cxn>
                <a:cxn ang="T9">
                  <a:pos x="T2" y="T3"/>
                </a:cxn>
                <a:cxn ang="T10">
                  <a:pos x="T4" y="T5"/>
                </a:cxn>
                <a:cxn ang="T11">
                  <a:pos x="T6" y="T7"/>
                </a:cxn>
              </a:cxnLst>
              <a:rect l="T12" t="T13" r="T14" b="T15"/>
              <a:pathLst>
                <a:path w="47" h="155">
                  <a:moveTo>
                    <a:pt x="35" y="155"/>
                  </a:moveTo>
                  <a:lnTo>
                    <a:pt x="47" y="152"/>
                  </a:lnTo>
                  <a:lnTo>
                    <a:pt x="0" y="0"/>
                  </a:lnTo>
                  <a:lnTo>
                    <a:pt x="35" y="155"/>
                  </a:lnTo>
                </a:path>
              </a:pathLst>
            </a:custGeom>
            <a:noFill/>
            <a:ln w="0">
              <a:solidFill>
                <a:srgbClr val="000000"/>
              </a:solidFill>
              <a:prstDash val="solid"/>
              <a:round/>
              <a:headEnd/>
              <a:tailEnd/>
            </a:ln>
          </p:spPr>
          <p:txBody>
            <a:bodyPr/>
            <a:lstStyle/>
            <a:p>
              <a:endParaRPr lang="en-US"/>
            </a:p>
          </p:txBody>
        </p:sp>
        <p:sp>
          <p:nvSpPr>
            <p:cNvPr id="854" name="Freeform 852">
              <a:extLst>
                <a:ext uri="{FF2B5EF4-FFF2-40B4-BE49-F238E27FC236}">
                  <a16:creationId xmlns:a16="http://schemas.microsoft.com/office/drawing/2014/main" id="{7BD161A2-E84D-4A06-84BB-169CC92C9084}"/>
                </a:ext>
              </a:extLst>
            </p:cNvPr>
            <p:cNvSpPr>
              <a:spLocks/>
            </p:cNvSpPr>
            <p:nvPr/>
          </p:nvSpPr>
          <p:spPr bwMode="auto">
            <a:xfrm>
              <a:off x="2082" y="3653"/>
              <a:ext cx="9" cy="30"/>
            </a:xfrm>
            <a:custGeom>
              <a:avLst/>
              <a:gdLst>
                <a:gd name="T0" fmla="*/ 47 w 58"/>
                <a:gd name="T1" fmla="*/ 152 h 152"/>
                <a:gd name="T2" fmla="*/ 58 w 58"/>
                <a:gd name="T3" fmla="*/ 147 h 152"/>
                <a:gd name="T4" fmla="*/ 0 w 58"/>
                <a:gd name="T5" fmla="*/ 0 h 152"/>
                <a:gd name="T6" fmla="*/ 47 w 58"/>
                <a:gd name="T7" fmla="*/ 152 h 152"/>
                <a:gd name="T8" fmla="*/ 0 60000 65536"/>
                <a:gd name="T9" fmla="*/ 0 60000 65536"/>
                <a:gd name="T10" fmla="*/ 0 60000 65536"/>
                <a:gd name="T11" fmla="*/ 0 60000 65536"/>
                <a:gd name="T12" fmla="*/ 0 w 58"/>
                <a:gd name="T13" fmla="*/ 0 h 152"/>
                <a:gd name="T14" fmla="*/ 58 w 58"/>
                <a:gd name="T15" fmla="*/ 152 h 152"/>
              </a:gdLst>
              <a:ahLst/>
              <a:cxnLst>
                <a:cxn ang="T8">
                  <a:pos x="T0" y="T1"/>
                </a:cxn>
                <a:cxn ang="T9">
                  <a:pos x="T2" y="T3"/>
                </a:cxn>
                <a:cxn ang="T10">
                  <a:pos x="T4" y="T5"/>
                </a:cxn>
                <a:cxn ang="T11">
                  <a:pos x="T6" y="T7"/>
                </a:cxn>
              </a:cxnLst>
              <a:rect l="T12" t="T13" r="T14" b="T15"/>
              <a:pathLst>
                <a:path w="58" h="152">
                  <a:moveTo>
                    <a:pt x="47" y="152"/>
                  </a:moveTo>
                  <a:lnTo>
                    <a:pt x="58" y="147"/>
                  </a:lnTo>
                  <a:lnTo>
                    <a:pt x="0" y="0"/>
                  </a:lnTo>
                  <a:lnTo>
                    <a:pt x="47" y="152"/>
                  </a:lnTo>
                  <a:close/>
                </a:path>
              </a:pathLst>
            </a:custGeom>
            <a:solidFill>
              <a:srgbClr val="000000"/>
            </a:solidFill>
            <a:ln w="9525">
              <a:noFill/>
              <a:round/>
              <a:headEnd/>
              <a:tailEnd/>
            </a:ln>
          </p:spPr>
          <p:txBody>
            <a:bodyPr/>
            <a:lstStyle/>
            <a:p>
              <a:endParaRPr lang="en-US"/>
            </a:p>
          </p:txBody>
        </p:sp>
        <p:sp>
          <p:nvSpPr>
            <p:cNvPr id="855" name="Freeform 853">
              <a:extLst>
                <a:ext uri="{FF2B5EF4-FFF2-40B4-BE49-F238E27FC236}">
                  <a16:creationId xmlns:a16="http://schemas.microsoft.com/office/drawing/2014/main" id="{38BF21B3-34E3-410C-9B0D-26F6A24FE34D}"/>
                </a:ext>
              </a:extLst>
            </p:cNvPr>
            <p:cNvSpPr>
              <a:spLocks/>
            </p:cNvSpPr>
            <p:nvPr/>
          </p:nvSpPr>
          <p:spPr bwMode="auto">
            <a:xfrm>
              <a:off x="2082" y="3653"/>
              <a:ext cx="9" cy="30"/>
            </a:xfrm>
            <a:custGeom>
              <a:avLst/>
              <a:gdLst>
                <a:gd name="T0" fmla="*/ 47 w 58"/>
                <a:gd name="T1" fmla="*/ 152 h 152"/>
                <a:gd name="T2" fmla="*/ 58 w 58"/>
                <a:gd name="T3" fmla="*/ 147 h 152"/>
                <a:gd name="T4" fmla="*/ 0 w 58"/>
                <a:gd name="T5" fmla="*/ 0 h 152"/>
                <a:gd name="T6" fmla="*/ 47 w 58"/>
                <a:gd name="T7" fmla="*/ 152 h 152"/>
                <a:gd name="T8" fmla="*/ 0 60000 65536"/>
                <a:gd name="T9" fmla="*/ 0 60000 65536"/>
                <a:gd name="T10" fmla="*/ 0 60000 65536"/>
                <a:gd name="T11" fmla="*/ 0 60000 65536"/>
                <a:gd name="T12" fmla="*/ 0 w 58"/>
                <a:gd name="T13" fmla="*/ 0 h 152"/>
                <a:gd name="T14" fmla="*/ 58 w 58"/>
                <a:gd name="T15" fmla="*/ 152 h 152"/>
              </a:gdLst>
              <a:ahLst/>
              <a:cxnLst>
                <a:cxn ang="T8">
                  <a:pos x="T0" y="T1"/>
                </a:cxn>
                <a:cxn ang="T9">
                  <a:pos x="T2" y="T3"/>
                </a:cxn>
                <a:cxn ang="T10">
                  <a:pos x="T4" y="T5"/>
                </a:cxn>
                <a:cxn ang="T11">
                  <a:pos x="T6" y="T7"/>
                </a:cxn>
              </a:cxnLst>
              <a:rect l="T12" t="T13" r="T14" b="T15"/>
              <a:pathLst>
                <a:path w="58" h="152">
                  <a:moveTo>
                    <a:pt x="47" y="152"/>
                  </a:moveTo>
                  <a:lnTo>
                    <a:pt x="58" y="147"/>
                  </a:lnTo>
                  <a:lnTo>
                    <a:pt x="0" y="0"/>
                  </a:lnTo>
                  <a:lnTo>
                    <a:pt x="47" y="152"/>
                  </a:lnTo>
                </a:path>
              </a:pathLst>
            </a:custGeom>
            <a:noFill/>
            <a:ln w="0">
              <a:solidFill>
                <a:srgbClr val="000000"/>
              </a:solidFill>
              <a:prstDash val="solid"/>
              <a:round/>
              <a:headEnd/>
              <a:tailEnd/>
            </a:ln>
          </p:spPr>
          <p:txBody>
            <a:bodyPr/>
            <a:lstStyle/>
            <a:p>
              <a:endParaRPr lang="en-US"/>
            </a:p>
          </p:txBody>
        </p:sp>
        <p:sp>
          <p:nvSpPr>
            <p:cNvPr id="856" name="Freeform 854">
              <a:extLst>
                <a:ext uri="{FF2B5EF4-FFF2-40B4-BE49-F238E27FC236}">
                  <a16:creationId xmlns:a16="http://schemas.microsoft.com/office/drawing/2014/main" id="{7275A47A-DF70-49FD-9FEB-3A510D3DD2FE}"/>
                </a:ext>
              </a:extLst>
            </p:cNvPr>
            <p:cNvSpPr>
              <a:spLocks/>
            </p:cNvSpPr>
            <p:nvPr/>
          </p:nvSpPr>
          <p:spPr bwMode="auto">
            <a:xfrm>
              <a:off x="2082" y="3653"/>
              <a:ext cx="11" cy="29"/>
            </a:xfrm>
            <a:custGeom>
              <a:avLst/>
              <a:gdLst>
                <a:gd name="T0" fmla="*/ 58 w 68"/>
                <a:gd name="T1" fmla="*/ 147 h 147"/>
                <a:gd name="T2" fmla="*/ 68 w 68"/>
                <a:gd name="T3" fmla="*/ 141 h 147"/>
                <a:gd name="T4" fmla="*/ 0 w 68"/>
                <a:gd name="T5" fmla="*/ 0 h 147"/>
                <a:gd name="T6" fmla="*/ 58 w 68"/>
                <a:gd name="T7" fmla="*/ 147 h 147"/>
                <a:gd name="T8" fmla="*/ 0 60000 65536"/>
                <a:gd name="T9" fmla="*/ 0 60000 65536"/>
                <a:gd name="T10" fmla="*/ 0 60000 65536"/>
                <a:gd name="T11" fmla="*/ 0 60000 65536"/>
                <a:gd name="T12" fmla="*/ 0 w 68"/>
                <a:gd name="T13" fmla="*/ 0 h 147"/>
                <a:gd name="T14" fmla="*/ 68 w 68"/>
                <a:gd name="T15" fmla="*/ 147 h 147"/>
              </a:gdLst>
              <a:ahLst/>
              <a:cxnLst>
                <a:cxn ang="T8">
                  <a:pos x="T0" y="T1"/>
                </a:cxn>
                <a:cxn ang="T9">
                  <a:pos x="T2" y="T3"/>
                </a:cxn>
                <a:cxn ang="T10">
                  <a:pos x="T4" y="T5"/>
                </a:cxn>
                <a:cxn ang="T11">
                  <a:pos x="T6" y="T7"/>
                </a:cxn>
              </a:cxnLst>
              <a:rect l="T12" t="T13" r="T14" b="T15"/>
              <a:pathLst>
                <a:path w="68" h="147">
                  <a:moveTo>
                    <a:pt x="58" y="147"/>
                  </a:moveTo>
                  <a:lnTo>
                    <a:pt x="68" y="141"/>
                  </a:lnTo>
                  <a:lnTo>
                    <a:pt x="0" y="0"/>
                  </a:lnTo>
                  <a:lnTo>
                    <a:pt x="58" y="147"/>
                  </a:lnTo>
                  <a:close/>
                </a:path>
              </a:pathLst>
            </a:custGeom>
            <a:solidFill>
              <a:srgbClr val="000000"/>
            </a:solidFill>
            <a:ln w="9525">
              <a:noFill/>
              <a:round/>
              <a:headEnd/>
              <a:tailEnd/>
            </a:ln>
          </p:spPr>
          <p:txBody>
            <a:bodyPr/>
            <a:lstStyle/>
            <a:p>
              <a:endParaRPr lang="en-US"/>
            </a:p>
          </p:txBody>
        </p:sp>
        <p:sp>
          <p:nvSpPr>
            <p:cNvPr id="857" name="Freeform 855">
              <a:extLst>
                <a:ext uri="{FF2B5EF4-FFF2-40B4-BE49-F238E27FC236}">
                  <a16:creationId xmlns:a16="http://schemas.microsoft.com/office/drawing/2014/main" id="{5F966EC9-6488-405C-BF42-E82DBC034A76}"/>
                </a:ext>
              </a:extLst>
            </p:cNvPr>
            <p:cNvSpPr>
              <a:spLocks/>
            </p:cNvSpPr>
            <p:nvPr/>
          </p:nvSpPr>
          <p:spPr bwMode="auto">
            <a:xfrm>
              <a:off x="2082" y="3653"/>
              <a:ext cx="11" cy="29"/>
            </a:xfrm>
            <a:custGeom>
              <a:avLst/>
              <a:gdLst>
                <a:gd name="T0" fmla="*/ 58 w 68"/>
                <a:gd name="T1" fmla="*/ 147 h 147"/>
                <a:gd name="T2" fmla="*/ 68 w 68"/>
                <a:gd name="T3" fmla="*/ 141 h 147"/>
                <a:gd name="T4" fmla="*/ 0 w 68"/>
                <a:gd name="T5" fmla="*/ 0 h 147"/>
                <a:gd name="T6" fmla="*/ 58 w 68"/>
                <a:gd name="T7" fmla="*/ 147 h 147"/>
                <a:gd name="T8" fmla="*/ 0 60000 65536"/>
                <a:gd name="T9" fmla="*/ 0 60000 65536"/>
                <a:gd name="T10" fmla="*/ 0 60000 65536"/>
                <a:gd name="T11" fmla="*/ 0 60000 65536"/>
                <a:gd name="T12" fmla="*/ 0 w 68"/>
                <a:gd name="T13" fmla="*/ 0 h 147"/>
                <a:gd name="T14" fmla="*/ 68 w 68"/>
                <a:gd name="T15" fmla="*/ 147 h 147"/>
              </a:gdLst>
              <a:ahLst/>
              <a:cxnLst>
                <a:cxn ang="T8">
                  <a:pos x="T0" y="T1"/>
                </a:cxn>
                <a:cxn ang="T9">
                  <a:pos x="T2" y="T3"/>
                </a:cxn>
                <a:cxn ang="T10">
                  <a:pos x="T4" y="T5"/>
                </a:cxn>
                <a:cxn ang="T11">
                  <a:pos x="T6" y="T7"/>
                </a:cxn>
              </a:cxnLst>
              <a:rect l="T12" t="T13" r="T14" b="T15"/>
              <a:pathLst>
                <a:path w="68" h="147">
                  <a:moveTo>
                    <a:pt x="58" y="147"/>
                  </a:moveTo>
                  <a:lnTo>
                    <a:pt x="68" y="141"/>
                  </a:lnTo>
                  <a:lnTo>
                    <a:pt x="0" y="0"/>
                  </a:lnTo>
                  <a:lnTo>
                    <a:pt x="58" y="147"/>
                  </a:lnTo>
                </a:path>
              </a:pathLst>
            </a:custGeom>
            <a:noFill/>
            <a:ln w="0">
              <a:solidFill>
                <a:srgbClr val="000000"/>
              </a:solidFill>
              <a:prstDash val="solid"/>
              <a:round/>
              <a:headEnd/>
              <a:tailEnd/>
            </a:ln>
          </p:spPr>
          <p:txBody>
            <a:bodyPr/>
            <a:lstStyle/>
            <a:p>
              <a:endParaRPr lang="en-US"/>
            </a:p>
          </p:txBody>
        </p:sp>
        <p:sp>
          <p:nvSpPr>
            <p:cNvPr id="858" name="Freeform 856">
              <a:extLst>
                <a:ext uri="{FF2B5EF4-FFF2-40B4-BE49-F238E27FC236}">
                  <a16:creationId xmlns:a16="http://schemas.microsoft.com/office/drawing/2014/main" id="{3BDB1F9E-9AB0-41C9-B0EC-C690506F9960}"/>
                </a:ext>
              </a:extLst>
            </p:cNvPr>
            <p:cNvSpPr>
              <a:spLocks/>
            </p:cNvSpPr>
            <p:nvPr/>
          </p:nvSpPr>
          <p:spPr bwMode="auto">
            <a:xfrm>
              <a:off x="2082" y="3653"/>
              <a:ext cx="13" cy="28"/>
            </a:xfrm>
            <a:custGeom>
              <a:avLst/>
              <a:gdLst>
                <a:gd name="T0" fmla="*/ 68 w 79"/>
                <a:gd name="T1" fmla="*/ 141 h 141"/>
                <a:gd name="T2" fmla="*/ 79 w 79"/>
                <a:gd name="T3" fmla="*/ 134 h 141"/>
                <a:gd name="T4" fmla="*/ 0 w 79"/>
                <a:gd name="T5" fmla="*/ 0 h 141"/>
                <a:gd name="T6" fmla="*/ 68 w 79"/>
                <a:gd name="T7" fmla="*/ 141 h 141"/>
                <a:gd name="T8" fmla="*/ 0 60000 65536"/>
                <a:gd name="T9" fmla="*/ 0 60000 65536"/>
                <a:gd name="T10" fmla="*/ 0 60000 65536"/>
                <a:gd name="T11" fmla="*/ 0 60000 65536"/>
                <a:gd name="T12" fmla="*/ 0 w 79"/>
                <a:gd name="T13" fmla="*/ 0 h 141"/>
                <a:gd name="T14" fmla="*/ 79 w 79"/>
                <a:gd name="T15" fmla="*/ 141 h 141"/>
              </a:gdLst>
              <a:ahLst/>
              <a:cxnLst>
                <a:cxn ang="T8">
                  <a:pos x="T0" y="T1"/>
                </a:cxn>
                <a:cxn ang="T9">
                  <a:pos x="T2" y="T3"/>
                </a:cxn>
                <a:cxn ang="T10">
                  <a:pos x="T4" y="T5"/>
                </a:cxn>
                <a:cxn ang="T11">
                  <a:pos x="T6" y="T7"/>
                </a:cxn>
              </a:cxnLst>
              <a:rect l="T12" t="T13" r="T14" b="T15"/>
              <a:pathLst>
                <a:path w="79" h="141">
                  <a:moveTo>
                    <a:pt x="68" y="141"/>
                  </a:moveTo>
                  <a:lnTo>
                    <a:pt x="79" y="134"/>
                  </a:lnTo>
                  <a:lnTo>
                    <a:pt x="0" y="0"/>
                  </a:lnTo>
                  <a:lnTo>
                    <a:pt x="68" y="141"/>
                  </a:lnTo>
                  <a:close/>
                </a:path>
              </a:pathLst>
            </a:custGeom>
            <a:solidFill>
              <a:srgbClr val="000000"/>
            </a:solidFill>
            <a:ln w="9525">
              <a:noFill/>
              <a:round/>
              <a:headEnd/>
              <a:tailEnd/>
            </a:ln>
          </p:spPr>
          <p:txBody>
            <a:bodyPr/>
            <a:lstStyle/>
            <a:p>
              <a:endParaRPr lang="en-US"/>
            </a:p>
          </p:txBody>
        </p:sp>
        <p:sp>
          <p:nvSpPr>
            <p:cNvPr id="859" name="Freeform 857">
              <a:extLst>
                <a:ext uri="{FF2B5EF4-FFF2-40B4-BE49-F238E27FC236}">
                  <a16:creationId xmlns:a16="http://schemas.microsoft.com/office/drawing/2014/main" id="{3915FB75-AC78-466C-8D14-AED36E156487}"/>
                </a:ext>
              </a:extLst>
            </p:cNvPr>
            <p:cNvSpPr>
              <a:spLocks/>
            </p:cNvSpPr>
            <p:nvPr/>
          </p:nvSpPr>
          <p:spPr bwMode="auto">
            <a:xfrm>
              <a:off x="2082" y="3653"/>
              <a:ext cx="13" cy="28"/>
            </a:xfrm>
            <a:custGeom>
              <a:avLst/>
              <a:gdLst>
                <a:gd name="T0" fmla="*/ 68 w 79"/>
                <a:gd name="T1" fmla="*/ 141 h 141"/>
                <a:gd name="T2" fmla="*/ 79 w 79"/>
                <a:gd name="T3" fmla="*/ 134 h 141"/>
                <a:gd name="T4" fmla="*/ 0 w 79"/>
                <a:gd name="T5" fmla="*/ 0 h 141"/>
                <a:gd name="T6" fmla="*/ 68 w 79"/>
                <a:gd name="T7" fmla="*/ 141 h 141"/>
                <a:gd name="T8" fmla="*/ 0 60000 65536"/>
                <a:gd name="T9" fmla="*/ 0 60000 65536"/>
                <a:gd name="T10" fmla="*/ 0 60000 65536"/>
                <a:gd name="T11" fmla="*/ 0 60000 65536"/>
                <a:gd name="T12" fmla="*/ 0 w 79"/>
                <a:gd name="T13" fmla="*/ 0 h 141"/>
                <a:gd name="T14" fmla="*/ 79 w 79"/>
                <a:gd name="T15" fmla="*/ 141 h 141"/>
              </a:gdLst>
              <a:ahLst/>
              <a:cxnLst>
                <a:cxn ang="T8">
                  <a:pos x="T0" y="T1"/>
                </a:cxn>
                <a:cxn ang="T9">
                  <a:pos x="T2" y="T3"/>
                </a:cxn>
                <a:cxn ang="T10">
                  <a:pos x="T4" y="T5"/>
                </a:cxn>
                <a:cxn ang="T11">
                  <a:pos x="T6" y="T7"/>
                </a:cxn>
              </a:cxnLst>
              <a:rect l="T12" t="T13" r="T14" b="T15"/>
              <a:pathLst>
                <a:path w="79" h="141">
                  <a:moveTo>
                    <a:pt x="68" y="141"/>
                  </a:moveTo>
                  <a:lnTo>
                    <a:pt x="79" y="134"/>
                  </a:lnTo>
                  <a:lnTo>
                    <a:pt x="0" y="0"/>
                  </a:lnTo>
                  <a:lnTo>
                    <a:pt x="68" y="141"/>
                  </a:lnTo>
                </a:path>
              </a:pathLst>
            </a:custGeom>
            <a:noFill/>
            <a:ln w="0">
              <a:solidFill>
                <a:srgbClr val="000000"/>
              </a:solidFill>
              <a:prstDash val="solid"/>
              <a:round/>
              <a:headEnd/>
              <a:tailEnd/>
            </a:ln>
          </p:spPr>
          <p:txBody>
            <a:bodyPr/>
            <a:lstStyle/>
            <a:p>
              <a:endParaRPr lang="en-US"/>
            </a:p>
          </p:txBody>
        </p:sp>
        <p:sp>
          <p:nvSpPr>
            <p:cNvPr id="860" name="Freeform 858">
              <a:extLst>
                <a:ext uri="{FF2B5EF4-FFF2-40B4-BE49-F238E27FC236}">
                  <a16:creationId xmlns:a16="http://schemas.microsoft.com/office/drawing/2014/main" id="{E2D2B736-BA82-429C-99B9-24DBCAE1BF7A}"/>
                </a:ext>
              </a:extLst>
            </p:cNvPr>
            <p:cNvSpPr>
              <a:spLocks/>
            </p:cNvSpPr>
            <p:nvPr/>
          </p:nvSpPr>
          <p:spPr bwMode="auto">
            <a:xfrm>
              <a:off x="2082" y="3653"/>
              <a:ext cx="14" cy="27"/>
            </a:xfrm>
            <a:custGeom>
              <a:avLst/>
              <a:gdLst>
                <a:gd name="T0" fmla="*/ 79 w 88"/>
                <a:gd name="T1" fmla="*/ 134 h 134"/>
                <a:gd name="T2" fmla="*/ 88 w 88"/>
                <a:gd name="T3" fmla="*/ 127 h 134"/>
                <a:gd name="T4" fmla="*/ 0 w 88"/>
                <a:gd name="T5" fmla="*/ 0 h 134"/>
                <a:gd name="T6" fmla="*/ 79 w 88"/>
                <a:gd name="T7" fmla="*/ 134 h 134"/>
                <a:gd name="T8" fmla="*/ 0 60000 65536"/>
                <a:gd name="T9" fmla="*/ 0 60000 65536"/>
                <a:gd name="T10" fmla="*/ 0 60000 65536"/>
                <a:gd name="T11" fmla="*/ 0 60000 65536"/>
                <a:gd name="T12" fmla="*/ 0 w 88"/>
                <a:gd name="T13" fmla="*/ 0 h 134"/>
                <a:gd name="T14" fmla="*/ 88 w 88"/>
                <a:gd name="T15" fmla="*/ 134 h 134"/>
              </a:gdLst>
              <a:ahLst/>
              <a:cxnLst>
                <a:cxn ang="T8">
                  <a:pos x="T0" y="T1"/>
                </a:cxn>
                <a:cxn ang="T9">
                  <a:pos x="T2" y="T3"/>
                </a:cxn>
                <a:cxn ang="T10">
                  <a:pos x="T4" y="T5"/>
                </a:cxn>
                <a:cxn ang="T11">
                  <a:pos x="T6" y="T7"/>
                </a:cxn>
              </a:cxnLst>
              <a:rect l="T12" t="T13" r="T14" b="T15"/>
              <a:pathLst>
                <a:path w="88" h="134">
                  <a:moveTo>
                    <a:pt x="79" y="134"/>
                  </a:moveTo>
                  <a:lnTo>
                    <a:pt x="88" y="127"/>
                  </a:lnTo>
                  <a:lnTo>
                    <a:pt x="0" y="0"/>
                  </a:lnTo>
                  <a:lnTo>
                    <a:pt x="79" y="134"/>
                  </a:lnTo>
                  <a:close/>
                </a:path>
              </a:pathLst>
            </a:custGeom>
            <a:solidFill>
              <a:srgbClr val="000000"/>
            </a:solidFill>
            <a:ln w="9525">
              <a:noFill/>
              <a:round/>
              <a:headEnd/>
              <a:tailEnd/>
            </a:ln>
          </p:spPr>
          <p:txBody>
            <a:bodyPr/>
            <a:lstStyle/>
            <a:p>
              <a:endParaRPr lang="en-US"/>
            </a:p>
          </p:txBody>
        </p:sp>
        <p:sp>
          <p:nvSpPr>
            <p:cNvPr id="861" name="Freeform 859">
              <a:extLst>
                <a:ext uri="{FF2B5EF4-FFF2-40B4-BE49-F238E27FC236}">
                  <a16:creationId xmlns:a16="http://schemas.microsoft.com/office/drawing/2014/main" id="{ECAACE48-20C7-43F7-A72A-DB28FF388257}"/>
                </a:ext>
              </a:extLst>
            </p:cNvPr>
            <p:cNvSpPr>
              <a:spLocks/>
            </p:cNvSpPr>
            <p:nvPr/>
          </p:nvSpPr>
          <p:spPr bwMode="auto">
            <a:xfrm>
              <a:off x="2082" y="3653"/>
              <a:ext cx="14" cy="27"/>
            </a:xfrm>
            <a:custGeom>
              <a:avLst/>
              <a:gdLst>
                <a:gd name="T0" fmla="*/ 79 w 88"/>
                <a:gd name="T1" fmla="*/ 134 h 134"/>
                <a:gd name="T2" fmla="*/ 88 w 88"/>
                <a:gd name="T3" fmla="*/ 127 h 134"/>
                <a:gd name="T4" fmla="*/ 0 w 88"/>
                <a:gd name="T5" fmla="*/ 0 h 134"/>
                <a:gd name="T6" fmla="*/ 79 w 88"/>
                <a:gd name="T7" fmla="*/ 134 h 134"/>
                <a:gd name="T8" fmla="*/ 0 60000 65536"/>
                <a:gd name="T9" fmla="*/ 0 60000 65536"/>
                <a:gd name="T10" fmla="*/ 0 60000 65536"/>
                <a:gd name="T11" fmla="*/ 0 60000 65536"/>
                <a:gd name="T12" fmla="*/ 0 w 88"/>
                <a:gd name="T13" fmla="*/ 0 h 134"/>
                <a:gd name="T14" fmla="*/ 88 w 88"/>
                <a:gd name="T15" fmla="*/ 134 h 134"/>
              </a:gdLst>
              <a:ahLst/>
              <a:cxnLst>
                <a:cxn ang="T8">
                  <a:pos x="T0" y="T1"/>
                </a:cxn>
                <a:cxn ang="T9">
                  <a:pos x="T2" y="T3"/>
                </a:cxn>
                <a:cxn ang="T10">
                  <a:pos x="T4" y="T5"/>
                </a:cxn>
                <a:cxn ang="T11">
                  <a:pos x="T6" y="T7"/>
                </a:cxn>
              </a:cxnLst>
              <a:rect l="T12" t="T13" r="T14" b="T15"/>
              <a:pathLst>
                <a:path w="88" h="134">
                  <a:moveTo>
                    <a:pt x="79" y="134"/>
                  </a:moveTo>
                  <a:lnTo>
                    <a:pt x="88" y="127"/>
                  </a:lnTo>
                  <a:lnTo>
                    <a:pt x="0" y="0"/>
                  </a:lnTo>
                  <a:lnTo>
                    <a:pt x="79" y="134"/>
                  </a:lnTo>
                </a:path>
              </a:pathLst>
            </a:custGeom>
            <a:noFill/>
            <a:ln w="0">
              <a:solidFill>
                <a:srgbClr val="000000"/>
              </a:solidFill>
              <a:prstDash val="solid"/>
              <a:round/>
              <a:headEnd/>
              <a:tailEnd/>
            </a:ln>
          </p:spPr>
          <p:txBody>
            <a:bodyPr/>
            <a:lstStyle/>
            <a:p>
              <a:endParaRPr lang="en-US"/>
            </a:p>
          </p:txBody>
        </p:sp>
        <p:sp>
          <p:nvSpPr>
            <p:cNvPr id="862" name="Freeform 860">
              <a:extLst>
                <a:ext uri="{FF2B5EF4-FFF2-40B4-BE49-F238E27FC236}">
                  <a16:creationId xmlns:a16="http://schemas.microsoft.com/office/drawing/2014/main" id="{D1EEA4CE-7EA5-4100-8CE8-D37992C06FED}"/>
                </a:ext>
              </a:extLst>
            </p:cNvPr>
            <p:cNvSpPr>
              <a:spLocks/>
            </p:cNvSpPr>
            <p:nvPr/>
          </p:nvSpPr>
          <p:spPr bwMode="auto">
            <a:xfrm>
              <a:off x="2082" y="3653"/>
              <a:ext cx="16" cy="25"/>
            </a:xfrm>
            <a:custGeom>
              <a:avLst/>
              <a:gdLst>
                <a:gd name="T0" fmla="*/ 88 w 97"/>
                <a:gd name="T1" fmla="*/ 127 h 127"/>
                <a:gd name="T2" fmla="*/ 97 w 97"/>
                <a:gd name="T3" fmla="*/ 118 h 127"/>
                <a:gd name="T4" fmla="*/ 0 w 97"/>
                <a:gd name="T5" fmla="*/ 0 h 127"/>
                <a:gd name="T6" fmla="*/ 88 w 97"/>
                <a:gd name="T7" fmla="*/ 127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88" y="127"/>
                  </a:moveTo>
                  <a:lnTo>
                    <a:pt x="97" y="118"/>
                  </a:lnTo>
                  <a:lnTo>
                    <a:pt x="0" y="0"/>
                  </a:lnTo>
                  <a:lnTo>
                    <a:pt x="88" y="127"/>
                  </a:lnTo>
                  <a:close/>
                </a:path>
              </a:pathLst>
            </a:custGeom>
            <a:solidFill>
              <a:srgbClr val="000000"/>
            </a:solidFill>
            <a:ln w="9525">
              <a:noFill/>
              <a:round/>
              <a:headEnd/>
              <a:tailEnd/>
            </a:ln>
          </p:spPr>
          <p:txBody>
            <a:bodyPr/>
            <a:lstStyle/>
            <a:p>
              <a:endParaRPr lang="en-US"/>
            </a:p>
          </p:txBody>
        </p:sp>
        <p:sp>
          <p:nvSpPr>
            <p:cNvPr id="863" name="Freeform 861">
              <a:extLst>
                <a:ext uri="{FF2B5EF4-FFF2-40B4-BE49-F238E27FC236}">
                  <a16:creationId xmlns:a16="http://schemas.microsoft.com/office/drawing/2014/main" id="{BE81D2DF-4ADD-4703-8F6A-0E9E8E0E831D}"/>
                </a:ext>
              </a:extLst>
            </p:cNvPr>
            <p:cNvSpPr>
              <a:spLocks/>
            </p:cNvSpPr>
            <p:nvPr/>
          </p:nvSpPr>
          <p:spPr bwMode="auto">
            <a:xfrm>
              <a:off x="2082" y="3653"/>
              <a:ext cx="16" cy="25"/>
            </a:xfrm>
            <a:custGeom>
              <a:avLst/>
              <a:gdLst>
                <a:gd name="T0" fmla="*/ 88 w 97"/>
                <a:gd name="T1" fmla="*/ 127 h 127"/>
                <a:gd name="T2" fmla="*/ 97 w 97"/>
                <a:gd name="T3" fmla="*/ 118 h 127"/>
                <a:gd name="T4" fmla="*/ 0 w 97"/>
                <a:gd name="T5" fmla="*/ 0 h 127"/>
                <a:gd name="T6" fmla="*/ 88 w 97"/>
                <a:gd name="T7" fmla="*/ 127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88" y="127"/>
                  </a:moveTo>
                  <a:lnTo>
                    <a:pt x="97" y="118"/>
                  </a:lnTo>
                  <a:lnTo>
                    <a:pt x="0" y="0"/>
                  </a:lnTo>
                  <a:lnTo>
                    <a:pt x="88" y="127"/>
                  </a:lnTo>
                </a:path>
              </a:pathLst>
            </a:custGeom>
            <a:noFill/>
            <a:ln w="0">
              <a:solidFill>
                <a:srgbClr val="000000"/>
              </a:solidFill>
              <a:prstDash val="solid"/>
              <a:round/>
              <a:headEnd/>
              <a:tailEnd/>
            </a:ln>
          </p:spPr>
          <p:txBody>
            <a:bodyPr/>
            <a:lstStyle/>
            <a:p>
              <a:endParaRPr lang="en-US"/>
            </a:p>
          </p:txBody>
        </p:sp>
        <p:sp>
          <p:nvSpPr>
            <p:cNvPr id="864" name="Freeform 862">
              <a:extLst>
                <a:ext uri="{FF2B5EF4-FFF2-40B4-BE49-F238E27FC236}">
                  <a16:creationId xmlns:a16="http://schemas.microsoft.com/office/drawing/2014/main" id="{93D30882-17A6-4E2D-9A5E-03432EBD13F6}"/>
                </a:ext>
              </a:extLst>
            </p:cNvPr>
            <p:cNvSpPr>
              <a:spLocks/>
            </p:cNvSpPr>
            <p:nvPr/>
          </p:nvSpPr>
          <p:spPr bwMode="auto">
            <a:xfrm>
              <a:off x="2082" y="3653"/>
              <a:ext cx="17" cy="24"/>
            </a:xfrm>
            <a:custGeom>
              <a:avLst/>
              <a:gdLst>
                <a:gd name="T0" fmla="*/ 97 w 105"/>
                <a:gd name="T1" fmla="*/ 118 h 118"/>
                <a:gd name="T2" fmla="*/ 105 w 105"/>
                <a:gd name="T3" fmla="*/ 109 h 118"/>
                <a:gd name="T4" fmla="*/ 0 w 105"/>
                <a:gd name="T5" fmla="*/ 0 h 118"/>
                <a:gd name="T6" fmla="*/ 97 w 105"/>
                <a:gd name="T7" fmla="*/ 118 h 118"/>
                <a:gd name="T8" fmla="*/ 0 60000 65536"/>
                <a:gd name="T9" fmla="*/ 0 60000 65536"/>
                <a:gd name="T10" fmla="*/ 0 60000 65536"/>
                <a:gd name="T11" fmla="*/ 0 60000 65536"/>
                <a:gd name="T12" fmla="*/ 0 w 105"/>
                <a:gd name="T13" fmla="*/ 0 h 118"/>
                <a:gd name="T14" fmla="*/ 105 w 105"/>
                <a:gd name="T15" fmla="*/ 118 h 118"/>
              </a:gdLst>
              <a:ahLst/>
              <a:cxnLst>
                <a:cxn ang="T8">
                  <a:pos x="T0" y="T1"/>
                </a:cxn>
                <a:cxn ang="T9">
                  <a:pos x="T2" y="T3"/>
                </a:cxn>
                <a:cxn ang="T10">
                  <a:pos x="T4" y="T5"/>
                </a:cxn>
                <a:cxn ang="T11">
                  <a:pos x="T6" y="T7"/>
                </a:cxn>
              </a:cxnLst>
              <a:rect l="T12" t="T13" r="T14" b="T15"/>
              <a:pathLst>
                <a:path w="105" h="118">
                  <a:moveTo>
                    <a:pt x="97" y="118"/>
                  </a:moveTo>
                  <a:lnTo>
                    <a:pt x="105" y="109"/>
                  </a:lnTo>
                  <a:lnTo>
                    <a:pt x="0" y="0"/>
                  </a:lnTo>
                  <a:lnTo>
                    <a:pt x="97" y="118"/>
                  </a:lnTo>
                  <a:close/>
                </a:path>
              </a:pathLst>
            </a:custGeom>
            <a:solidFill>
              <a:srgbClr val="000000"/>
            </a:solidFill>
            <a:ln w="9525">
              <a:noFill/>
              <a:round/>
              <a:headEnd/>
              <a:tailEnd/>
            </a:ln>
          </p:spPr>
          <p:txBody>
            <a:bodyPr/>
            <a:lstStyle/>
            <a:p>
              <a:endParaRPr lang="en-US"/>
            </a:p>
          </p:txBody>
        </p:sp>
        <p:sp>
          <p:nvSpPr>
            <p:cNvPr id="865" name="Freeform 863">
              <a:extLst>
                <a:ext uri="{FF2B5EF4-FFF2-40B4-BE49-F238E27FC236}">
                  <a16:creationId xmlns:a16="http://schemas.microsoft.com/office/drawing/2014/main" id="{5EEFA276-0D8D-41A6-9E71-2455B0D65125}"/>
                </a:ext>
              </a:extLst>
            </p:cNvPr>
            <p:cNvSpPr>
              <a:spLocks/>
            </p:cNvSpPr>
            <p:nvPr/>
          </p:nvSpPr>
          <p:spPr bwMode="auto">
            <a:xfrm>
              <a:off x="2082" y="3653"/>
              <a:ext cx="17" cy="24"/>
            </a:xfrm>
            <a:custGeom>
              <a:avLst/>
              <a:gdLst>
                <a:gd name="T0" fmla="*/ 97 w 105"/>
                <a:gd name="T1" fmla="*/ 118 h 118"/>
                <a:gd name="T2" fmla="*/ 105 w 105"/>
                <a:gd name="T3" fmla="*/ 109 h 118"/>
                <a:gd name="T4" fmla="*/ 0 w 105"/>
                <a:gd name="T5" fmla="*/ 0 h 118"/>
                <a:gd name="T6" fmla="*/ 97 w 105"/>
                <a:gd name="T7" fmla="*/ 118 h 118"/>
                <a:gd name="T8" fmla="*/ 0 60000 65536"/>
                <a:gd name="T9" fmla="*/ 0 60000 65536"/>
                <a:gd name="T10" fmla="*/ 0 60000 65536"/>
                <a:gd name="T11" fmla="*/ 0 60000 65536"/>
                <a:gd name="T12" fmla="*/ 0 w 105"/>
                <a:gd name="T13" fmla="*/ 0 h 118"/>
                <a:gd name="T14" fmla="*/ 105 w 105"/>
                <a:gd name="T15" fmla="*/ 118 h 118"/>
              </a:gdLst>
              <a:ahLst/>
              <a:cxnLst>
                <a:cxn ang="T8">
                  <a:pos x="T0" y="T1"/>
                </a:cxn>
                <a:cxn ang="T9">
                  <a:pos x="T2" y="T3"/>
                </a:cxn>
                <a:cxn ang="T10">
                  <a:pos x="T4" y="T5"/>
                </a:cxn>
                <a:cxn ang="T11">
                  <a:pos x="T6" y="T7"/>
                </a:cxn>
              </a:cxnLst>
              <a:rect l="T12" t="T13" r="T14" b="T15"/>
              <a:pathLst>
                <a:path w="105" h="118">
                  <a:moveTo>
                    <a:pt x="97" y="118"/>
                  </a:moveTo>
                  <a:lnTo>
                    <a:pt x="105" y="109"/>
                  </a:lnTo>
                  <a:lnTo>
                    <a:pt x="0" y="0"/>
                  </a:lnTo>
                  <a:lnTo>
                    <a:pt x="97" y="118"/>
                  </a:lnTo>
                </a:path>
              </a:pathLst>
            </a:custGeom>
            <a:noFill/>
            <a:ln w="0">
              <a:solidFill>
                <a:srgbClr val="000000"/>
              </a:solidFill>
              <a:prstDash val="solid"/>
              <a:round/>
              <a:headEnd/>
              <a:tailEnd/>
            </a:ln>
          </p:spPr>
          <p:txBody>
            <a:bodyPr/>
            <a:lstStyle/>
            <a:p>
              <a:endParaRPr lang="en-US"/>
            </a:p>
          </p:txBody>
        </p:sp>
        <p:sp>
          <p:nvSpPr>
            <p:cNvPr id="866" name="Freeform 864">
              <a:extLst>
                <a:ext uri="{FF2B5EF4-FFF2-40B4-BE49-F238E27FC236}">
                  <a16:creationId xmlns:a16="http://schemas.microsoft.com/office/drawing/2014/main" id="{75AE22F2-8F41-42E9-B312-FA1B7377B5C3}"/>
                </a:ext>
              </a:extLst>
            </p:cNvPr>
            <p:cNvSpPr>
              <a:spLocks/>
            </p:cNvSpPr>
            <p:nvPr/>
          </p:nvSpPr>
          <p:spPr bwMode="auto">
            <a:xfrm>
              <a:off x="2082" y="3653"/>
              <a:ext cx="18" cy="22"/>
            </a:xfrm>
            <a:custGeom>
              <a:avLst/>
              <a:gdLst>
                <a:gd name="T0" fmla="*/ 105 w 113"/>
                <a:gd name="T1" fmla="*/ 109 h 109"/>
                <a:gd name="T2" fmla="*/ 113 w 113"/>
                <a:gd name="T3" fmla="*/ 98 h 109"/>
                <a:gd name="T4" fmla="*/ 0 w 113"/>
                <a:gd name="T5" fmla="*/ 0 h 109"/>
                <a:gd name="T6" fmla="*/ 105 w 113"/>
                <a:gd name="T7" fmla="*/ 109 h 109"/>
                <a:gd name="T8" fmla="*/ 0 60000 65536"/>
                <a:gd name="T9" fmla="*/ 0 60000 65536"/>
                <a:gd name="T10" fmla="*/ 0 60000 65536"/>
                <a:gd name="T11" fmla="*/ 0 60000 65536"/>
                <a:gd name="T12" fmla="*/ 0 w 113"/>
                <a:gd name="T13" fmla="*/ 0 h 109"/>
                <a:gd name="T14" fmla="*/ 113 w 113"/>
                <a:gd name="T15" fmla="*/ 109 h 109"/>
              </a:gdLst>
              <a:ahLst/>
              <a:cxnLst>
                <a:cxn ang="T8">
                  <a:pos x="T0" y="T1"/>
                </a:cxn>
                <a:cxn ang="T9">
                  <a:pos x="T2" y="T3"/>
                </a:cxn>
                <a:cxn ang="T10">
                  <a:pos x="T4" y="T5"/>
                </a:cxn>
                <a:cxn ang="T11">
                  <a:pos x="T6" y="T7"/>
                </a:cxn>
              </a:cxnLst>
              <a:rect l="T12" t="T13" r="T14" b="T15"/>
              <a:pathLst>
                <a:path w="113" h="109">
                  <a:moveTo>
                    <a:pt x="105" y="109"/>
                  </a:moveTo>
                  <a:lnTo>
                    <a:pt x="113" y="98"/>
                  </a:lnTo>
                  <a:lnTo>
                    <a:pt x="0" y="0"/>
                  </a:lnTo>
                  <a:lnTo>
                    <a:pt x="105" y="109"/>
                  </a:lnTo>
                  <a:close/>
                </a:path>
              </a:pathLst>
            </a:custGeom>
            <a:solidFill>
              <a:srgbClr val="000000"/>
            </a:solidFill>
            <a:ln w="9525">
              <a:noFill/>
              <a:round/>
              <a:headEnd/>
              <a:tailEnd/>
            </a:ln>
          </p:spPr>
          <p:txBody>
            <a:bodyPr/>
            <a:lstStyle/>
            <a:p>
              <a:endParaRPr lang="en-US"/>
            </a:p>
          </p:txBody>
        </p:sp>
        <p:sp>
          <p:nvSpPr>
            <p:cNvPr id="867" name="Freeform 865">
              <a:extLst>
                <a:ext uri="{FF2B5EF4-FFF2-40B4-BE49-F238E27FC236}">
                  <a16:creationId xmlns:a16="http://schemas.microsoft.com/office/drawing/2014/main" id="{8E2D67F6-972F-45FB-8D49-0F7F87090FCF}"/>
                </a:ext>
              </a:extLst>
            </p:cNvPr>
            <p:cNvSpPr>
              <a:spLocks/>
            </p:cNvSpPr>
            <p:nvPr/>
          </p:nvSpPr>
          <p:spPr bwMode="auto">
            <a:xfrm>
              <a:off x="2082" y="3653"/>
              <a:ext cx="18" cy="22"/>
            </a:xfrm>
            <a:custGeom>
              <a:avLst/>
              <a:gdLst>
                <a:gd name="T0" fmla="*/ 105 w 113"/>
                <a:gd name="T1" fmla="*/ 109 h 109"/>
                <a:gd name="T2" fmla="*/ 113 w 113"/>
                <a:gd name="T3" fmla="*/ 98 h 109"/>
                <a:gd name="T4" fmla="*/ 0 w 113"/>
                <a:gd name="T5" fmla="*/ 0 h 109"/>
                <a:gd name="T6" fmla="*/ 105 w 113"/>
                <a:gd name="T7" fmla="*/ 109 h 109"/>
                <a:gd name="T8" fmla="*/ 0 60000 65536"/>
                <a:gd name="T9" fmla="*/ 0 60000 65536"/>
                <a:gd name="T10" fmla="*/ 0 60000 65536"/>
                <a:gd name="T11" fmla="*/ 0 60000 65536"/>
                <a:gd name="T12" fmla="*/ 0 w 113"/>
                <a:gd name="T13" fmla="*/ 0 h 109"/>
                <a:gd name="T14" fmla="*/ 113 w 113"/>
                <a:gd name="T15" fmla="*/ 109 h 109"/>
              </a:gdLst>
              <a:ahLst/>
              <a:cxnLst>
                <a:cxn ang="T8">
                  <a:pos x="T0" y="T1"/>
                </a:cxn>
                <a:cxn ang="T9">
                  <a:pos x="T2" y="T3"/>
                </a:cxn>
                <a:cxn ang="T10">
                  <a:pos x="T4" y="T5"/>
                </a:cxn>
                <a:cxn ang="T11">
                  <a:pos x="T6" y="T7"/>
                </a:cxn>
              </a:cxnLst>
              <a:rect l="T12" t="T13" r="T14" b="T15"/>
              <a:pathLst>
                <a:path w="113" h="109">
                  <a:moveTo>
                    <a:pt x="105" y="109"/>
                  </a:moveTo>
                  <a:lnTo>
                    <a:pt x="113" y="98"/>
                  </a:lnTo>
                  <a:lnTo>
                    <a:pt x="0" y="0"/>
                  </a:lnTo>
                  <a:lnTo>
                    <a:pt x="105" y="109"/>
                  </a:lnTo>
                </a:path>
              </a:pathLst>
            </a:custGeom>
            <a:noFill/>
            <a:ln w="0">
              <a:solidFill>
                <a:srgbClr val="000000"/>
              </a:solidFill>
              <a:prstDash val="solid"/>
              <a:round/>
              <a:headEnd/>
              <a:tailEnd/>
            </a:ln>
          </p:spPr>
          <p:txBody>
            <a:bodyPr/>
            <a:lstStyle/>
            <a:p>
              <a:endParaRPr lang="en-US"/>
            </a:p>
          </p:txBody>
        </p:sp>
        <p:sp>
          <p:nvSpPr>
            <p:cNvPr id="868" name="Freeform 866">
              <a:extLst>
                <a:ext uri="{FF2B5EF4-FFF2-40B4-BE49-F238E27FC236}">
                  <a16:creationId xmlns:a16="http://schemas.microsoft.com/office/drawing/2014/main" id="{A182B599-F3FD-4FAC-9E13-EF61B75AC99E}"/>
                </a:ext>
              </a:extLst>
            </p:cNvPr>
            <p:cNvSpPr>
              <a:spLocks/>
            </p:cNvSpPr>
            <p:nvPr/>
          </p:nvSpPr>
          <p:spPr bwMode="auto">
            <a:xfrm>
              <a:off x="2082" y="3653"/>
              <a:ext cx="19" cy="20"/>
            </a:xfrm>
            <a:custGeom>
              <a:avLst/>
              <a:gdLst>
                <a:gd name="T0" fmla="*/ 113 w 119"/>
                <a:gd name="T1" fmla="*/ 98 h 98"/>
                <a:gd name="T2" fmla="*/ 119 w 119"/>
                <a:gd name="T3" fmla="*/ 87 h 98"/>
                <a:gd name="T4" fmla="*/ 0 w 119"/>
                <a:gd name="T5" fmla="*/ 0 h 98"/>
                <a:gd name="T6" fmla="*/ 113 w 119"/>
                <a:gd name="T7" fmla="*/ 98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113" y="98"/>
                  </a:moveTo>
                  <a:lnTo>
                    <a:pt x="119" y="87"/>
                  </a:lnTo>
                  <a:lnTo>
                    <a:pt x="0" y="0"/>
                  </a:lnTo>
                  <a:lnTo>
                    <a:pt x="113" y="98"/>
                  </a:lnTo>
                  <a:close/>
                </a:path>
              </a:pathLst>
            </a:custGeom>
            <a:solidFill>
              <a:srgbClr val="000000"/>
            </a:solidFill>
            <a:ln w="9525">
              <a:noFill/>
              <a:round/>
              <a:headEnd/>
              <a:tailEnd/>
            </a:ln>
          </p:spPr>
          <p:txBody>
            <a:bodyPr/>
            <a:lstStyle/>
            <a:p>
              <a:endParaRPr lang="en-US"/>
            </a:p>
          </p:txBody>
        </p:sp>
        <p:sp>
          <p:nvSpPr>
            <p:cNvPr id="869" name="Freeform 867">
              <a:extLst>
                <a:ext uri="{FF2B5EF4-FFF2-40B4-BE49-F238E27FC236}">
                  <a16:creationId xmlns:a16="http://schemas.microsoft.com/office/drawing/2014/main" id="{9B9C3364-AD94-41C2-A8F0-223FE7AF4C7A}"/>
                </a:ext>
              </a:extLst>
            </p:cNvPr>
            <p:cNvSpPr>
              <a:spLocks/>
            </p:cNvSpPr>
            <p:nvPr/>
          </p:nvSpPr>
          <p:spPr bwMode="auto">
            <a:xfrm>
              <a:off x="2082" y="3653"/>
              <a:ext cx="19" cy="20"/>
            </a:xfrm>
            <a:custGeom>
              <a:avLst/>
              <a:gdLst>
                <a:gd name="T0" fmla="*/ 113 w 119"/>
                <a:gd name="T1" fmla="*/ 98 h 98"/>
                <a:gd name="T2" fmla="*/ 119 w 119"/>
                <a:gd name="T3" fmla="*/ 87 h 98"/>
                <a:gd name="T4" fmla="*/ 0 w 119"/>
                <a:gd name="T5" fmla="*/ 0 h 98"/>
                <a:gd name="T6" fmla="*/ 113 w 119"/>
                <a:gd name="T7" fmla="*/ 98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113" y="98"/>
                  </a:moveTo>
                  <a:lnTo>
                    <a:pt x="119" y="87"/>
                  </a:lnTo>
                  <a:lnTo>
                    <a:pt x="0" y="0"/>
                  </a:lnTo>
                  <a:lnTo>
                    <a:pt x="113" y="98"/>
                  </a:lnTo>
                </a:path>
              </a:pathLst>
            </a:custGeom>
            <a:noFill/>
            <a:ln w="0">
              <a:solidFill>
                <a:srgbClr val="000000"/>
              </a:solidFill>
              <a:prstDash val="solid"/>
              <a:round/>
              <a:headEnd/>
              <a:tailEnd/>
            </a:ln>
          </p:spPr>
          <p:txBody>
            <a:bodyPr/>
            <a:lstStyle/>
            <a:p>
              <a:endParaRPr lang="en-US"/>
            </a:p>
          </p:txBody>
        </p:sp>
        <p:sp>
          <p:nvSpPr>
            <p:cNvPr id="870" name="Freeform 868">
              <a:extLst>
                <a:ext uri="{FF2B5EF4-FFF2-40B4-BE49-F238E27FC236}">
                  <a16:creationId xmlns:a16="http://schemas.microsoft.com/office/drawing/2014/main" id="{59B89876-55DA-4952-B920-FBC3573A2398}"/>
                </a:ext>
              </a:extLst>
            </p:cNvPr>
            <p:cNvSpPr>
              <a:spLocks/>
            </p:cNvSpPr>
            <p:nvPr/>
          </p:nvSpPr>
          <p:spPr bwMode="auto">
            <a:xfrm>
              <a:off x="2082" y="3653"/>
              <a:ext cx="20" cy="17"/>
            </a:xfrm>
            <a:custGeom>
              <a:avLst/>
              <a:gdLst>
                <a:gd name="T0" fmla="*/ 119 w 126"/>
                <a:gd name="T1" fmla="*/ 87 h 87"/>
                <a:gd name="T2" fmla="*/ 126 w 126"/>
                <a:gd name="T3" fmla="*/ 76 h 87"/>
                <a:gd name="T4" fmla="*/ 0 w 126"/>
                <a:gd name="T5" fmla="*/ 0 h 87"/>
                <a:gd name="T6" fmla="*/ 119 w 126"/>
                <a:gd name="T7" fmla="*/ 87 h 87"/>
                <a:gd name="T8" fmla="*/ 0 60000 65536"/>
                <a:gd name="T9" fmla="*/ 0 60000 65536"/>
                <a:gd name="T10" fmla="*/ 0 60000 65536"/>
                <a:gd name="T11" fmla="*/ 0 60000 65536"/>
                <a:gd name="T12" fmla="*/ 0 w 126"/>
                <a:gd name="T13" fmla="*/ 0 h 87"/>
                <a:gd name="T14" fmla="*/ 126 w 126"/>
                <a:gd name="T15" fmla="*/ 87 h 87"/>
              </a:gdLst>
              <a:ahLst/>
              <a:cxnLst>
                <a:cxn ang="T8">
                  <a:pos x="T0" y="T1"/>
                </a:cxn>
                <a:cxn ang="T9">
                  <a:pos x="T2" y="T3"/>
                </a:cxn>
                <a:cxn ang="T10">
                  <a:pos x="T4" y="T5"/>
                </a:cxn>
                <a:cxn ang="T11">
                  <a:pos x="T6" y="T7"/>
                </a:cxn>
              </a:cxnLst>
              <a:rect l="T12" t="T13" r="T14" b="T15"/>
              <a:pathLst>
                <a:path w="126" h="87">
                  <a:moveTo>
                    <a:pt x="119" y="87"/>
                  </a:moveTo>
                  <a:lnTo>
                    <a:pt x="126" y="76"/>
                  </a:lnTo>
                  <a:lnTo>
                    <a:pt x="0" y="0"/>
                  </a:lnTo>
                  <a:lnTo>
                    <a:pt x="119" y="87"/>
                  </a:lnTo>
                  <a:close/>
                </a:path>
              </a:pathLst>
            </a:custGeom>
            <a:solidFill>
              <a:srgbClr val="000000"/>
            </a:solidFill>
            <a:ln w="9525">
              <a:noFill/>
              <a:round/>
              <a:headEnd/>
              <a:tailEnd/>
            </a:ln>
          </p:spPr>
          <p:txBody>
            <a:bodyPr/>
            <a:lstStyle/>
            <a:p>
              <a:endParaRPr lang="en-US"/>
            </a:p>
          </p:txBody>
        </p:sp>
        <p:sp>
          <p:nvSpPr>
            <p:cNvPr id="871" name="Freeform 869">
              <a:extLst>
                <a:ext uri="{FF2B5EF4-FFF2-40B4-BE49-F238E27FC236}">
                  <a16:creationId xmlns:a16="http://schemas.microsoft.com/office/drawing/2014/main" id="{7D2A7B65-55C3-4C18-8CAC-21CEA39F36F0}"/>
                </a:ext>
              </a:extLst>
            </p:cNvPr>
            <p:cNvSpPr>
              <a:spLocks/>
            </p:cNvSpPr>
            <p:nvPr/>
          </p:nvSpPr>
          <p:spPr bwMode="auto">
            <a:xfrm>
              <a:off x="2082" y="3653"/>
              <a:ext cx="20" cy="17"/>
            </a:xfrm>
            <a:custGeom>
              <a:avLst/>
              <a:gdLst>
                <a:gd name="T0" fmla="*/ 119 w 126"/>
                <a:gd name="T1" fmla="*/ 87 h 87"/>
                <a:gd name="T2" fmla="*/ 126 w 126"/>
                <a:gd name="T3" fmla="*/ 76 h 87"/>
                <a:gd name="T4" fmla="*/ 0 w 126"/>
                <a:gd name="T5" fmla="*/ 0 h 87"/>
                <a:gd name="T6" fmla="*/ 119 w 126"/>
                <a:gd name="T7" fmla="*/ 87 h 87"/>
                <a:gd name="T8" fmla="*/ 0 60000 65536"/>
                <a:gd name="T9" fmla="*/ 0 60000 65536"/>
                <a:gd name="T10" fmla="*/ 0 60000 65536"/>
                <a:gd name="T11" fmla="*/ 0 60000 65536"/>
                <a:gd name="T12" fmla="*/ 0 w 126"/>
                <a:gd name="T13" fmla="*/ 0 h 87"/>
                <a:gd name="T14" fmla="*/ 126 w 126"/>
                <a:gd name="T15" fmla="*/ 87 h 87"/>
              </a:gdLst>
              <a:ahLst/>
              <a:cxnLst>
                <a:cxn ang="T8">
                  <a:pos x="T0" y="T1"/>
                </a:cxn>
                <a:cxn ang="T9">
                  <a:pos x="T2" y="T3"/>
                </a:cxn>
                <a:cxn ang="T10">
                  <a:pos x="T4" y="T5"/>
                </a:cxn>
                <a:cxn ang="T11">
                  <a:pos x="T6" y="T7"/>
                </a:cxn>
              </a:cxnLst>
              <a:rect l="T12" t="T13" r="T14" b="T15"/>
              <a:pathLst>
                <a:path w="126" h="87">
                  <a:moveTo>
                    <a:pt x="119" y="87"/>
                  </a:moveTo>
                  <a:lnTo>
                    <a:pt x="126" y="76"/>
                  </a:lnTo>
                  <a:lnTo>
                    <a:pt x="0" y="0"/>
                  </a:lnTo>
                  <a:lnTo>
                    <a:pt x="119" y="87"/>
                  </a:lnTo>
                </a:path>
              </a:pathLst>
            </a:custGeom>
            <a:noFill/>
            <a:ln w="0">
              <a:solidFill>
                <a:srgbClr val="000000"/>
              </a:solidFill>
              <a:prstDash val="solid"/>
              <a:round/>
              <a:headEnd/>
              <a:tailEnd/>
            </a:ln>
          </p:spPr>
          <p:txBody>
            <a:bodyPr/>
            <a:lstStyle/>
            <a:p>
              <a:endParaRPr lang="en-US"/>
            </a:p>
          </p:txBody>
        </p:sp>
        <p:sp>
          <p:nvSpPr>
            <p:cNvPr id="872" name="Freeform 870">
              <a:extLst>
                <a:ext uri="{FF2B5EF4-FFF2-40B4-BE49-F238E27FC236}">
                  <a16:creationId xmlns:a16="http://schemas.microsoft.com/office/drawing/2014/main" id="{3083E75E-BA3F-4632-A5F1-9182B41D602F}"/>
                </a:ext>
              </a:extLst>
            </p:cNvPr>
            <p:cNvSpPr>
              <a:spLocks/>
            </p:cNvSpPr>
            <p:nvPr/>
          </p:nvSpPr>
          <p:spPr bwMode="auto">
            <a:xfrm>
              <a:off x="2082" y="3653"/>
              <a:ext cx="21" cy="15"/>
            </a:xfrm>
            <a:custGeom>
              <a:avLst/>
              <a:gdLst>
                <a:gd name="T0" fmla="*/ 126 w 131"/>
                <a:gd name="T1" fmla="*/ 76 h 76"/>
                <a:gd name="T2" fmla="*/ 131 w 131"/>
                <a:gd name="T3" fmla="*/ 64 h 76"/>
                <a:gd name="T4" fmla="*/ 0 w 131"/>
                <a:gd name="T5" fmla="*/ 0 h 76"/>
                <a:gd name="T6" fmla="*/ 126 w 131"/>
                <a:gd name="T7" fmla="*/ 76 h 76"/>
                <a:gd name="T8" fmla="*/ 0 60000 65536"/>
                <a:gd name="T9" fmla="*/ 0 60000 65536"/>
                <a:gd name="T10" fmla="*/ 0 60000 65536"/>
                <a:gd name="T11" fmla="*/ 0 60000 65536"/>
                <a:gd name="T12" fmla="*/ 0 w 131"/>
                <a:gd name="T13" fmla="*/ 0 h 76"/>
                <a:gd name="T14" fmla="*/ 131 w 131"/>
                <a:gd name="T15" fmla="*/ 76 h 76"/>
              </a:gdLst>
              <a:ahLst/>
              <a:cxnLst>
                <a:cxn ang="T8">
                  <a:pos x="T0" y="T1"/>
                </a:cxn>
                <a:cxn ang="T9">
                  <a:pos x="T2" y="T3"/>
                </a:cxn>
                <a:cxn ang="T10">
                  <a:pos x="T4" y="T5"/>
                </a:cxn>
                <a:cxn ang="T11">
                  <a:pos x="T6" y="T7"/>
                </a:cxn>
              </a:cxnLst>
              <a:rect l="T12" t="T13" r="T14" b="T15"/>
              <a:pathLst>
                <a:path w="131" h="76">
                  <a:moveTo>
                    <a:pt x="126" y="76"/>
                  </a:moveTo>
                  <a:lnTo>
                    <a:pt x="131" y="64"/>
                  </a:lnTo>
                  <a:lnTo>
                    <a:pt x="0" y="0"/>
                  </a:lnTo>
                  <a:lnTo>
                    <a:pt x="126" y="76"/>
                  </a:lnTo>
                  <a:close/>
                </a:path>
              </a:pathLst>
            </a:custGeom>
            <a:solidFill>
              <a:srgbClr val="000000"/>
            </a:solidFill>
            <a:ln w="9525">
              <a:noFill/>
              <a:round/>
              <a:headEnd/>
              <a:tailEnd/>
            </a:ln>
          </p:spPr>
          <p:txBody>
            <a:bodyPr/>
            <a:lstStyle/>
            <a:p>
              <a:endParaRPr lang="en-US"/>
            </a:p>
          </p:txBody>
        </p:sp>
        <p:sp>
          <p:nvSpPr>
            <p:cNvPr id="873" name="Freeform 871">
              <a:extLst>
                <a:ext uri="{FF2B5EF4-FFF2-40B4-BE49-F238E27FC236}">
                  <a16:creationId xmlns:a16="http://schemas.microsoft.com/office/drawing/2014/main" id="{98E10A03-3D24-4302-B6A7-76BD5CEE0F40}"/>
                </a:ext>
              </a:extLst>
            </p:cNvPr>
            <p:cNvSpPr>
              <a:spLocks/>
            </p:cNvSpPr>
            <p:nvPr/>
          </p:nvSpPr>
          <p:spPr bwMode="auto">
            <a:xfrm>
              <a:off x="2082" y="3653"/>
              <a:ext cx="21" cy="15"/>
            </a:xfrm>
            <a:custGeom>
              <a:avLst/>
              <a:gdLst>
                <a:gd name="T0" fmla="*/ 126 w 131"/>
                <a:gd name="T1" fmla="*/ 76 h 76"/>
                <a:gd name="T2" fmla="*/ 131 w 131"/>
                <a:gd name="T3" fmla="*/ 64 h 76"/>
                <a:gd name="T4" fmla="*/ 0 w 131"/>
                <a:gd name="T5" fmla="*/ 0 h 76"/>
                <a:gd name="T6" fmla="*/ 126 w 131"/>
                <a:gd name="T7" fmla="*/ 76 h 76"/>
                <a:gd name="T8" fmla="*/ 0 60000 65536"/>
                <a:gd name="T9" fmla="*/ 0 60000 65536"/>
                <a:gd name="T10" fmla="*/ 0 60000 65536"/>
                <a:gd name="T11" fmla="*/ 0 60000 65536"/>
                <a:gd name="T12" fmla="*/ 0 w 131"/>
                <a:gd name="T13" fmla="*/ 0 h 76"/>
                <a:gd name="T14" fmla="*/ 131 w 131"/>
                <a:gd name="T15" fmla="*/ 76 h 76"/>
              </a:gdLst>
              <a:ahLst/>
              <a:cxnLst>
                <a:cxn ang="T8">
                  <a:pos x="T0" y="T1"/>
                </a:cxn>
                <a:cxn ang="T9">
                  <a:pos x="T2" y="T3"/>
                </a:cxn>
                <a:cxn ang="T10">
                  <a:pos x="T4" y="T5"/>
                </a:cxn>
                <a:cxn ang="T11">
                  <a:pos x="T6" y="T7"/>
                </a:cxn>
              </a:cxnLst>
              <a:rect l="T12" t="T13" r="T14" b="T15"/>
              <a:pathLst>
                <a:path w="131" h="76">
                  <a:moveTo>
                    <a:pt x="126" y="76"/>
                  </a:moveTo>
                  <a:lnTo>
                    <a:pt x="131" y="64"/>
                  </a:lnTo>
                  <a:lnTo>
                    <a:pt x="0" y="0"/>
                  </a:lnTo>
                  <a:lnTo>
                    <a:pt x="126" y="76"/>
                  </a:lnTo>
                </a:path>
              </a:pathLst>
            </a:custGeom>
            <a:noFill/>
            <a:ln w="0">
              <a:solidFill>
                <a:srgbClr val="000000"/>
              </a:solidFill>
              <a:prstDash val="solid"/>
              <a:round/>
              <a:headEnd/>
              <a:tailEnd/>
            </a:ln>
          </p:spPr>
          <p:txBody>
            <a:bodyPr/>
            <a:lstStyle/>
            <a:p>
              <a:endParaRPr lang="en-US"/>
            </a:p>
          </p:txBody>
        </p:sp>
        <p:sp>
          <p:nvSpPr>
            <p:cNvPr id="874" name="Freeform 872">
              <a:extLst>
                <a:ext uri="{FF2B5EF4-FFF2-40B4-BE49-F238E27FC236}">
                  <a16:creationId xmlns:a16="http://schemas.microsoft.com/office/drawing/2014/main" id="{F26A4635-EEA2-4C2C-B60A-BFD441037B90}"/>
                </a:ext>
              </a:extLst>
            </p:cNvPr>
            <p:cNvSpPr>
              <a:spLocks/>
            </p:cNvSpPr>
            <p:nvPr/>
          </p:nvSpPr>
          <p:spPr bwMode="auto">
            <a:xfrm>
              <a:off x="2082" y="3653"/>
              <a:ext cx="22" cy="13"/>
            </a:xfrm>
            <a:custGeom>
              <a:avLst/>
              <a:gdLst>
                <a:gd name="T0" fmla="*/ 131 w 135"/>
                <a:gd name="T1" fmla="*/ 64 h 64"/>
                <a:gd name="T2" fmla="*/ 135 w 135"/>
                <a:gd name="T3" fmla="*/ 52 h 64"/>
                <a:gd name="T4" fmla="*/ 0 w 135"/>
                <a:gd name="T5" fmla="*/ 0 h 64"/>
                <a:gd name="T6" fmla="*/ 131 w 135"/>
                <a:gd name="T7" fmla="*/ 64 h 64"/>
                <a:gd name="T8" fmla="*/ 0 60000 65536"/>
                <a:gd name="T9" fmla="*/ 0 60000 65536"/>
                <a:gd name="T10" fmla="*/ 0 60000 65536"/>
                <a:gd name="T11" fmla="*/ 0 60000 65536"/>
                <a:gd name="T12" fmla="*/ 0 w 135"/>
                <a:gd name="T13" fmla="*/ 0 h 64"/>
                <a:gd name="T14" fmla="*/ 135 w 135"/>
                <a:gd name="T15" fmla="*/ 64 h 64"/>
              </a:gdLst>
              <a:ahLst/>
              <a:cxnLst>
                <a:cxn ang="T8">
                  <a:pos x="T0" y="T1"/>
                </a:cxn>
                <a:cxn ang="T9">
                  <a:pos x="T2" y="T3"/>
                </a:cxn>
                <a:cxn ang="T10">
                  <a:pos x="T4" y="T5"/>
                </a:cxn>
                <a:cxn ang="T11">
                  <a:pos x="T6" y="T7"/>
                </a:cxn>
              </a:cxnLst>
              <a:rect l="T12" t="T13" r="T14" b="T15"/>
              <a:pathLst>
                <a:path w="135" h="64">
                  <a:moveTo>
                    <a:pt x="131" y="64"/>
                  </a:moveTo>
                  <a:lnTo>
                    <a:pt x="135" y="52"/>
                  </a:lnTo>
                  <a:lnTo>
                    <a:pt x="0" y="0"/>
                  </a:lnTo>
                  <a:lnTo>
                    <a:pt x="131" y="64"/>
                  </a:lnTo>
                  <a:close/>
                </a:path>
              </a:pathLst>
            </a:custGeom>
            <a:solidFill>
              <a:srgbClr val="000000"/>
            </a:solidFill>
            <a:ln w="9525">
              <a:noFill/>
              <a:round/>
              <a:headEnd/>
              <a:tailEnd/>
            </a:ln>
          </p:spPr>
          <p:txBody>
            <a:bodyPr/>
            <a:lstStyle/>
            <a:p>
              <a:endParaRPr lang="en-US"/>
            </a:p>
          </p:txBody>
        </p:sp>
        <p:sp>
          <p:nvSpPr>
            <p:cNvPr id="875" name="Freeform 873">
              <a:extLst>
                <a:ext uri="{FF2B5EF4-FFF2-40B4-BE49-F238E27FC236}">
                  <a16:creationId xmlns:a16="http://schemas.microsoft.com/office/drawing/2014/main" id="{6BD92FE7-E746-48ED-9542-DE29C04E8791}"/>
                </a:ext>
              </a:extLst>
            </p:cNvPr>
            <p:cNvSpPr>
              <a:spLocks/>
            </p:cNvSpPr>
            <p:nvPr/>
          </p:nvSpPr>
          <p:spPr bwMode="auto">
            <a:xfrm>
              <a:off x="2082" y="3653"/>
              <a:ext cx="22" cy="13"/>
            </a:xfrm>
            <a:custGeom>
              <a:avLst/>
              <a:gdLst>
                <a:gd name="T0" fmla="*/ 131 w 135"/>
                <a:gd name="T1" fmla="*/ 64 h 64"/>
                <a:gd name="T2" fmla="*/ 135 w 135"/>
                <a:gd name="T3" fmla="*/ 52 h 64"/>
                <a:gd name="T4" fmla="*/ 0 w 135"/>
                <a:gd name="T5" fmla="*/ 0 h 64"/>
                <a:gd name="T6" fmla="*/ 131 w 135"/>
                <a:gd name="T7" fmla="*/ 64 h 64"/>
                <a:gd name="T8" fmla="*/ 0 60000 65536"/>
                <a:gd name="T9" fmla="*/ 0 60000 65536"/>
                <a:gd name="T10" fmla="*/ 0 60000 65536"/>
                <a:gd name="T11" fmla="*/ 0 60000 65536"/>
                <a:gd name="T12" fmla="*/ 0 w 135"/>
                <a:gd name="T13" fmla="*/ 0 h 64"/>
                <a:gd name="T14" fmla="*/ 135 w 135"/>
                <a:gd name="T15" fmla="*/ 64 h 64"/>
              </a:gdLst>
              <a:ahLst/>
              <a:cxnLst>
                <a:cxn ang="T8">
                  <a:pos x="T0" y="T1"/>
                </a:cxn>
                <a:cxn ang="T9">
                  <a:pos x="T2" y="T3"/>
                </a:cxn>
                <a:cxn ang="T10">
                  <a:pos x="T4" y="T5"/>
                </a:cxn>
                <a:cxn ang="T11">
                  <a:pos x="T6" y="T7"/>
                </a:cxn>
              </a:cxnLst>
              <a:rect l="T12" t="T13" r="T14" b="T15"/>
              <a:pathLst>
                <a:path w="135" h="64">
                  <a:moveTo>
                    <a:pt x="131" y="64"/>
                  </a:moveTo>
                  <a:lnTo>
                    <a:pt x="135" y="52"/>
                  </a:lnTo>
                  <a:lnTo>
                    <a:pt x="0" y="0"/>
                  </a:lnTo>
                  <a:lnTo>
                    <a:pt x="131" y="64"/>
                  </a:lnTo>
                </a:path>
              </a:pathLst>
            </a:custGeom>
            <a:noFill/>
            <a:ln w="0">
              <a:solidFill>
                <a:srgbClr val="000000"/>
              </a:solidFill>
              <a:prstDash val="solid"/>
              <a:round/>
              <a:headEnd/>
              <a:tailEnd/>
            </a:ln>
          </p:spPr>
          <p:txBody>
            <a:bodyPr/>
            <a:lstStyle/>
            <a:p>
              <a:endParaRPr lang="en-US"/>
            </a:p>
          </p:txBody>
        </p:sp>
        <p:sp>
          <p:nvSpPr>
            <p:cNvPr id="876" name="Freeform 874">
              <a:extLst>
                <a:ext uri="{FF2B5EF4-FFF2-40B4-BE49-F238E27FC236}">
                  <a16:creationId xmlns:a16="http://schemas.microsoft.com/office/drawing/2014/main" id="{F1AC2956-EC3A-4AFC-BC72-6A9849F9DDD2}"/>
                </a:ext>
              </a:extLst>
            </p:cNvPr>
            <p:cNvSpPr>
              <a:spLocks/>
            </p:cNvSpPr>
            <p:nvPr/>
          </p:nvSpPr>
          <p:spPr bwMode="auto">
            <a:xfrm>
              <a:off x="2082" y="3653"/>
              <a:ext cx="23" cy="10"/>
            </a:xfrm>
            <a:custGeom>
              <a:avLst/>
              <a:gdLst>
                <a:gd name="T0" fmla="*/ 135 w 138"/>
                <a:gd name="T1" fmla="*/ 52 h 52"/>
                <a:gd name="T2" fmla="*/ 138 w 138"/>
                <a:gd name="T3" fmla="*/ 39 h 52"/>
                <a:gd name="T4" fmla="*/ 0 w 138"/>
                <a:gd name="T5" fmla="*/ 0 h 52"/>
                <a:gd name="T6" fmla="*/ 135 w 138"/>
                <a:gd name="T7" fmla="*/ 52 h 52"/>
                <a:gd name="T8" fmla="*/ 0 60000 65536"/>
                <a:gd name="T9" fmla="*/ 0 60000 65536"/>
                <a:gd name="T10" fmla="*/ 0 60000 65536"/>
                <a:gd name="T11" fmla="*/ 0 60000 65536"/>
                <a:gd name="T12" fmla="*/ 0 w 138"/>
                <a:gd name="T13" fmla="*/ 0 h 52"/>
                <a:gd name="T14" fmla="*/ 138 w 138"/>
                <a:gd name="T15" fmla="*/ 52 h 52"/>
              </a:gdLst>
              <a:ahLst/>
              <a:cxnLst>
                <a:cxn ang="T8">
                  <a:pos x="T0" y="T1"/>
                </a:cxn>
                <a:cxn ang="T9">
                  <a:pos x="T2" y="T3"/>
                </a:cxn>
                <a:cxn ang="T10">
                  <a:pos x="T4" y="T5"/>
                </a:cxn>
                <a:cxn ang="T11">
                  <a:pos x="T6" y="T7"/>
                </a:cxn>
              </a:cxnLst>
              <a:rect l="T12" t="T13" r="T14" b="T15"/>
              <a:pathLst>
                <a:path w="138" h="52">
                  <a:moveTo>
                    <a:pt x="135" y="52"/>
                  </a:moveTo>
                  <a:lnTo>
                    <a:pt x="138" y="39"/>
                  </a:lnTo>
                  <a:lnTo>
                    <a:pt x="0" y="0"/>
                  </a:lnTo>
                  <a:lnTo>
                    <a:pt x="135" y="52"/>
                  </a:lnTo>
                  <a:close/>
                </a:path>
              </a:pathLst>
            </a:custGeom>
            <a:solidFill>
              <a:srgbClr val="000000"/>
            </a:solidFill>
            <a:ln w="9525">
              <a:noFill/>
              <a:round/>
              <a:headEnd/>
              <a:tailEnd/>
            </a:ln>
          </p:spPr>
          <p:txBody>
            <a:bodyPr/>
            <a:lstStyle/>
            <a:p>
              <a:endParaRPr lang="en-US"/>
            </a:p>
          </p:txBody>
        </p:sp>
        <p:sp>
          <p:nvSpPr>
            <p:cNvPr id="877" name="Freeform 875">
              <a:extLst>
                <a:ext uri="{FF2B5EF4-FFF2-40B4-BE49-F238E27FC236}">
                  <a16:creationId xmlns:a16="http://schemas.microsoft.com/office/drawing/2014/main" id="{F8D79091-6E8C-453F-ABD2-55A3B670CB67}"/>
                </a:ext>
              </a:extLst>
            </p:cNvPr>
            <p:cNvSpPr>
              <a:spLocks/>
            </p:cNvSpPr>
            <p:nvPr/>
          </p:nvSpPr>
          <p:spPr bwMode="auto">
            <a:xfrm>
              <a:off x="2082" y="3653"/>
              <a:ext cx="23" cy="10"/>
            </a:xfrm>
            <a:custGeom>
              <a:avLst/>
              <a:gdLst>
                <a:gd name="T0" fmla="*/ 135 w 138"/>
                <a:gd name="T1" fmla="*/ 52 h 52"/>
                <a:gd name="T2" fmla="*/ 138 w 138"/>
                <a:gd name="T3" fmla="*/ 39 h 52"/>
                <a:gd name="T4" fmla="*/ 0 w 138"/>
                <a:gd name="T5" fmla="*/ 0 h 52"/>
                <a:gd name="T6" fmla="*/ 135 w 138"/>
                <a:gd name="T7" fmla="*/ 52 h 52"/>
                <a:gd name="T8" fmla="*/ 0 60000 65536"/>
                <a:gd name="T9" fmla="*/ 0 60000 65536"/>
                <a:gd name="T10" fmla="*/ 0 60000 65536"/>
                <a:gd name="T11" fmla="*/ 0 60000 65536"/>
                <a:gd name="T12" fmla="*/ 0 w 138"/>
                <a:gd name="T13" fmla="*/ 0 h 52"/>
                <a:gd name="T14" fmla="*/ 138 w 138"/>
                <a:gd name="T15" fmla="*/ 52 h 52"/>
              </a:gdLst>
              <a:ahLst/>
              <a:cxnLst>
                <a:cxn ang="T8">
                  <a:pos x="T0" y="T1"/>
                </a:cxn>
                <a:cxn ang="T9">
                  <a:pos x="T2" y="T3"/>
                </a:cxn>
                <a:cxn ang="T10">
                  <a:pos x="T4" y="T5"/>
                </a:cxn>
                <a:cxn ang="T11">
                  <a:pos x="T6" y="T7"/>
                </a:cxn>
              </a:cxnLst>
              <a:rect l="T12" t="T13" r="T14" b="T15"/>
              <a:pathLst>
                <a:path w="138" h="52">
                  <a:moveTo>
                    <a:pt x="135" y="52"/>
                  </a:moveTo>
                  <a:lnTo>
                    <a:pt x="138" y="39"/>
                  </a:lnTo>
                  <a:lnTo>
                    <a:pt x="0" y="0"/>
                  </a:lnTo>
                  <a:lnTo>
                    <a:pt x="135" y="52"/>
                  </a:lnTo>
                </a:path>
              </a:pathLst>
            </a:custGeom>
            <a:noFill/>
            <a:ln w="0">
              <a:solidFill>
                <a:srgbClr val="000000"/>
              </a:solidFill>
              <a:prstDash val="solid"/>
              <a:round/>
              <a:headEnd/>
              <a:tailEnd/>
            </a:ln>
          </p:spPr>
          <p:txBody>
            <a:bodyPr/>
            <a:lstStyle/>
            <a:p>
              <a:endParaRPr lang="en-US"/>
            </a:p>
          </p:txBody>
        </p:sp>
        <p:sp>
          <p:nvSpPr>
            <p:cNvPr id="878" name="Freeform 876">
              <a:extLst>
                <a:ext uri="{FF2B5EF4-FFF2-40B4-BE49-F238E27FC236}">
                  <a16:creationId xmlns:a16="http://schemas.microsoft.com/office/drawing/2014/main" id="{D6A07B31-24AF-4F86-8405-E3F4CB3A0BF1}"/>
                </a:ext>
              </a:extLst>
            </p:cNvPr>
            <p:cNvSpPr>
              <a:spLocks/>
            </p:cNvSpPr>
            <p:nvPr/>
          </p:nvSpPr>
          <p:spPr bwMode="auto">
            <a:xfrm>
              <a:off x="2082" y="3653"/>
              <a:ext cx="23" cy="8"/>
            </a:xfrm>
            <a:custGeom>
              <a:avLst/>
              <a:gdLst>
                <a:gd name="T0" fmla="*/ 138 w 141"/>
                <a:gd name="T1" fmla="*/ 39 h 39"/>
                <a:gd name="T2" fmla="*/ 141 w 141"/>
                <a:gd name="T3" fmla="*/ 26 h 39"/>
                <a:gd name="T4" fmla="*/ 0 w 141"/>
                <a:gd name="T5" fmla="*/ 0 h 39"/>
                <a:gd name="T6" fmla="*/ 138 w 141"/>
                <a:gd name="T7" fmla="*/ 39 h 39"/>
                <a:gd name="T8" fmla="*/ 0 60000 65536"/>
                <a:gd name="T9" fmla="*/ 0 60000 65536"/>
                <a:gd name="T10" fmla="*/ 0 60000 65536"/>
                <a:gd name="T11" fmla="*/ 0 60000 65536"/>
                <a:gd name="T12" fmla="*/ 0 w 141"/>
                <a:gd name="T13" fmla="*/ 0 h 39"/>
                <a:gd name="T14" fmla="*/ 141 w 141"/>
                <a:gd name="T15" fmla="*/ 39 h 39"/>
              </a:gdLst>
              <a:ahLst/>
              <a:cxnLst>
                <a:cxn ang="T8">
                  <a:pos x="T0" y="T1"/>
                </a:cxn>
                <a:cxn ang="T9">
                  <a:pos x="T2" y="T3"/>
                </a:cxn>
                <a:cxn ang="T10">
                  <a:pos x="T4" y="T5"/>
                </a:cxn>
                <a:cxn ang="T11">
                  <a:pos x="T6" y="T7"/>
                </a:cxn>
              </a:cxnLst>
              <a:rect l="T12" t="T13" r="T14" b="T15"/>
              <a:pathLst>
                <a:path w="141" h="39">
                  <a:moveTo>
                    <a:pt x="138" y="39"/>
                  </a:moveTo>
                  <a:lnTo>
                    <a:pt x="141" y="26"/>
                  </a:lnTo>
                  <a:lnTo>
                    <a:pt x="0" y="0"/>
                  </a:lnTo>
                  <a:lnTo>
                    <a:pt x="138" y="39"/>
                  </a:lnTo>
                  <a:close/>
                </a:path>
              </a:pathLst>
            </a:custGeom>
            <a:solidFill>
              <a:srgbClr val="000000"/>
            </a:solidFill>
            <a:ln w="9525">
              <a:noFill/>
              <a:round/>
              <a:headEnd/>
              <a:tailEnd/>
            </a:ln>
          </p:spPr>
          <p:txBody>
            <a:bodyPr/>
            <a:lstStyle/>
            <a:p>
              <a:endParaRPr lang="en-US"/>
            </a:p>
          </p:txBody>
        </p:sp>
        <p:sp>
          <p:nvSpPr>
            <p:cNvPr id="879" name="Freeform 877">
              <a:extLst>
                <a:ext uri="{FF2B5EF4-FFF2-40B4-BE49-F238E27FC236}">
                  <a16:creationId xmlns:a16="http://schemas.microsoft.com/office/drawing/2014/main" id="{3DACDF75-C4F9-4574-9626-AA13E2E9FB6C}"/>
                </a:ext>
              </a:extLst>
            </p:cNvPr>
            <p:cNvSpPr>
              <a:spLocks/>
            </p:cNvSpPr>
            <p:nvPr/>
          </p:nvSpPr>
          <p:spPr bwMode="auto">
            <a:xfrm>
              <a:off x="2082" y="3653"/>
              <a:ext cx="23" cy="8"/>
            </a:xfrm>
            <a:custGeom>
              <a:avLst/>
              <a:gdLst>
                <a:gd name="T0" fmla="*/ 138 w 141"/>
                <a:gd name="T1" fmla="*/ 39 h 39"/>
                <a:gd name="T2" fmla="*/ 141 w 141"/>
                <a:gd name="T3" fmla="*/ 26 h 39"/>
                <a:gd name="T4" fmla="*/ 0 w 141"/>
                <a:gd name="T5" fmla="*/ 0 h 39"/>
                <a:gd name="T6" fmla="*/ 138 w 141"/>
                <a:gd name="T7" fmla="*/ 39 h 39"/>
                <a:gd name="T8" fmla="*/ 0 60000 65536"/>
                <a:gd name="T9" fmla="*/ 0 60000 65536"/>
                <a:gd name="T10" fmla="*/ 0 60000 65536"/>
                <a:gd name="T11" fmla="*/ 0 60000 65536"/>
                <a:gd name="T12" fmla="*/ 0 w 141"/>
                <a:gd name="T13" fmla="*/ 0 h 39"/>
                <a:gd name="T14" fmla="*/ 141 w 141"/>
                <a:gd name="T15" fmla="*/ 39 h 39"/>
              </a:gdLst>
              <a:ahLst/>
              <a:cxnLst>
                <a:cxn ang="T8">
                  <a:pos x="T0" y="T1"/>
                </a:cxn>
                <a:cxn ang="T9">
                  <a:pos x="T2" y="T3"/>
                </a:cxn>
                <a:cxn ang="T10">
                  <a:pos x="T4" y="T5"/>
                </a:cxn>
                <a:cxn ang="T11">
                  <a:pos x="T6" y="T7"/>
                </a:cxn>
              </a:cxnLst>
              <a:rect l="T12" t="T13" r="T14" b="T15"/>
              <a:pathLst>
                <a:path w="141" h="39">
                  <a:moveTo>
                    <a:pt x="138" y="39"/>
                  </a:moveTo>
                  <a:lnTo>
                    <a:pt x="141" y="26"/>
                  </a:lnTo>
                  <a:lnTo>
                    <a:pt x="0" y="0"/>
                  </a:lnTo>
                  <a:lnTo>
                    <a:pt x="138" y="39"/>
                  </a:lnTo>
                </a:path>
              </a:pathLst>
            </a:custGeom>
            <a:noFill/>
            <a:ln w="0">
              <a:solidFill>
                <a:srgbClr val="000000"/>
              </a:solidFill>
              <a:prstDash val="solid"/>
              <a:round/>
              <a:headEnd/>
              <a:tailEnd/>
            </a:ln>
          </p:spPr>
          <p:txBody>
            <a:bodyPr/>
            <a:lstStyle/>
            <a:p>
              <a:endParaRPr lang="en-US"/>
            </a:p>
          </p:txBody>
        </p:sp>
        <p:sp>
          <p:nvSpPr>
            <p:cNvPr id="880" name="Freeform 878">
              <a:extLst>
                <a:ext uri="{FF2B5EF4-FFF2-40B4-BE49-F238E27FC236}">
                  <a16:creationId xmlns:a16="http://schemas.microsoft.com/office/drawing/2014/main" id="{2A06DC6E-BF60-402A-B62A-D2D106CE034E}"/>
                </a:ext>
              </a:extLst>
            </p:cNvPr>
            <p:cNvSpPr>
              <a:spLocks/>
            </p:cNvSpPr>
            <p:nvPr/>
          </p:nvSpPr>
          <p:spPr bwMode="auto">
            <a:xfrm>
              <a:off x="2082" y="3653"/>
              <a:ext cx="23" cy="5"/>
            </a:xfrm>
            <a:custGeom>
              <a:avLst/>
              <a:gdLst>
                <a:gd name="T0" fmla="*/ 141 w 143"/>
                <a:gd name="T1" fmla="*/ 26 h 26"/>
                <a:gd name="T2" fmla="*/ 143 w 143"/>
                <a:gd name="T3" fmla="*/ 13 h 26"/>
                <a:gd name="T4" fmla="*/ 0 w 143"/>
                <a:gd name="T5" fmla="*/ 0 h 26"/>
                <a:gd name="T6" fmla="*/ 141 w 143"/>
                <a:gd name="T7" fmla="*/ 26 h 26"/>
                <a:gd name="T8" fmla="*/ 0 60000 65536"/>
                <a:gd name="T9" fmla="*/ 0 60000 65536"/>
                <a:gd name="T10" fmla="*/ 0 60000 65536"/>
                <a:gd name="T11" fmla="*/ 0 60000 65536"/>
                <a:gd name="T12" fmla="*/ 0 w 143"/>
                <a:gd name="T13" fmla="*/ 0 h 26"/>
                <a:gd name="T14" fmla="*/ 143 w 143"/>
                <a:gd name="T15" fmla="*/ 26 h 26"/>
              </a:gdLst>
              <a:ahLst/>
              <a:cxnLst>
                <a:cxn ang="T8">
                  <a:pos x="T0" y="T1"/>
                </a:cxn>
                <a:cxn ang="T9">
                  <a:pos x="T2" y="T3"/>
                </a:cxn>
                <a:cxn ang="T10">
                  <a:pos x="T4" y="T5"/>
                </a:cxn>
                <a:cxn ang="T11">
                  <a:pos x="T6" y="T7"/>
                </a:cxn>
              </a:cxnLst>
              <a:rect l="T12" t="T13" r="T14" b="T15"/>
              <a:pathLst>
                <a:path w="143" h="26">
                  <a:moveTo>
                    <a:pt x="141" y="26"/>
                  </a:moveTo>
                  <a:lnTo>
                    <a:pt x="143" y="13"/>
                  </a:lnTo>
                  <a:lnTo>
                    <a:pt x="0" y="0"/>
                  </a:lnTo>
                  <a:lnTo>
                    <a:pt x="141" y="26"/>
                  </a:lnTo>
                  <a:close/>
                </a:path>
              </a:pathLst>
            </a:custGeom>
            <a:solidFill>
              <a:srgbClr val="000000"/>
            </a:solidFill>
            <a:ln w="9525">
              <a:noFill/>
              <a:round/>
              <a:headEnd/>
              <a:tailEnd/>
            </a:ln>
          </p:spPr>
          <p:txBody>
            <a:bodyPr/>
            <a:lstStyle/>
            <a:p>
              <a:endParaRPr lang="en-US"/>
            </a:p>
          </p:txBody>
        </p:sp>
        <p:sp>
          <p:nvSpPr>
            <p:cNvPr id="881" name="Freeform 879">
              <a:extLst>
                <a:ext uri="{FF2B5EF4-FFF2-40B4-BE49-F238E27FC236}">
                  <a16:creationId xmlns:a16="http://schemas.microsoft.com/office/drawing/2014/main" id="{93B13340-000C-4CC4-801A-FD7018D26151}"/>
                </a:ext>
              </a:extLst>
            </p:cNvPr>
            <p:cNvSpPr>
              <a:spLocks/>
            </p:cNvSpPr>
            <p:nvPr/>
          </p:nvSpPr>
          <p:spPr bwMode="auto">
            <a:xfrm>
              <a:off x="2082" y="3653"/>
              <a:ext cx="23" cy="5"/>
            </a:xfrm>
            <a:custGeom>
              <a:avLst/>
              <a:gdLst>
                <a:gd name="T0" fmla="*/ 141 w 143"/>
                <a:gd name="T1" fmla="*/ 26 h 26"/>
                <a:gd name="T2" fmla="*/ 143 w 143"/>
                <a:gd name="T3" fmla="*/ 13 h 26"/>
                <a:gd name="T4" fmla="*/ 0 w 143"/>
                <a:gd name="T5" fmla="*/ 0 h 26"/>
                <a:gd name="T6" fmla="*/ 141 w 143"/>
                <a:gd name="T7" fmla="*/ 26 h 26"/>
                <a:gd name="T8" fmla="*/ 0 60000 65536"/>
                <a:gd name="T9" fmla="*/ 0 60000 65536"/>
                <a:gd name="T10" fmla="*/ 0 60000 65536"/>
                <a:gd name="T11" fmla="*/ 0 60000 65536"/>
                <a:gd name="T12" fmla="*/ 0 w 143"/>
                <a:gd name="T13" fmla="*/ 0 h 26"/>
                <a:gd name="T14" fmla="*/ 143 w 143"/>
                <a:gd name="T15" fmla="*/ 26 h 26"/>
              </a:gdLst>
              <a:ahLst/>
              <a:cxnLst>
                <a:cxn ang="T8">
                  <a:pos x="T0" y="T1"/>
                </a:cxn>
                <a:cxn ang="T9">
                  <a:pos x="T2" y="T3"/>
                </a:cxn>
                <a:cxn ang="T10">
                  <a:pos x="T4" y="T5"/>
                </a:cxn>
                <a:cxn ang="T11">
                  <a:pos x="T6" y="T7"/>
                </a:cxn>
              </a:cxnLst>
              <a:rect l="T12" t="T13" r="T14" b="T15"/>
              <a:pathLst>
                <a:path w="143" h="26">
                  <a:moveTo>
                    <a:pt x="141" y="26"/>
                  </a:moveTo>
                  <a:lnTo>
                    <a:pt x="143" y="13"/>
                  </a:lnTo>
                  <a:lnTo>
                    <a:pt x="0" y="0"/>
                  </a:lnTo>
                  <a:lnTo>
                    <a:pt x="141" y="26"/>
                  </a:lnTo>
                </a:path>
              </a:pathLst>
            </a:custGeom>
            <a:noFill/>
            <a:ln w="0">
              <a:solidFill>
                <a:srgbClr val="000000"/>
              </a:solidFill>
              <a:prstDash val="solid"/>
              <a:round/>
              <a:headEnd/>
              <a:tailEnd/>
            </a:ln>
          </p:spPr>
          <p:txBody>
            <a:bodyPr/>
            <a:lstStyle/>
            <a:p>
              <a:endParaRPr lang="en-US"/>
            </a:p>
          </p:txBody>
        </p:sp>
        <p:sp>
          <p:nvSpPr>
            <p:cNvPr id="882" name="Freeform 880">
              <a:extLst>
                <a:ext uri="{FF2B5EF4-FFF2-40B4-BE49-F238E27FC236}">
                  <a16:creationId xmlns:a16="http://schemas.microsoft.com/office/drawing/2014/main" id="{E2A8374D-ACCA-40CB-B1B6-FDBEF0F92BE6}"/>
                </a:ext>
              </a:extLst>
            </p:cNvPr>
            <p:cNvSpPr>
              <a:spLocks/>
            </p:cNvSpPr>
            <p:nvPr/>
          </p:nvSpPr>
          <p:spPr bwMode="auto">
            <a:xfrm>
              <a:off x="2082" y="3653"/>
              <a:ext cx="23" cy="3"/>
            </a:xfrm>
            <a:custGeom>
              <a:avLst/>
              <a:gdLst>
                <a:gd name="T0" fmla="*/ 143 w 143"/>
                <a:gd name="T1" fmla="*/ 13 h 13"/>
                <a:gd name="T2" fmla="*/ 143 w 143"/>
                <a:gd name="T3" fmla="*/ 0 h 13"/>
                <a:gd name="T4" fmla="*/ 0 w 143"/>
                <a:gd name="T5" fmla="*/ 0 h 13"/>
                <a:gd name="T6" fmla="*/ 143 w 143"/>
                <a:gd name="T7" fmla="*/ 13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143" y="13"/>
                  </a:moveTo>
                  <a:lnTo>
                    <a:pt x="143" y="0"/>
                  </a:lnTo>
                  <a:lnTo>
                    <a:pt x="0" y="0"/>
                  </a:lnTo>
                  <a:lnTo>
                    <a:pt x="143" y="13"/>
                  </a:lnTo>
                  <a:close/>
                </a:path>
              </a:pathLst>
            </a:custGeom>
            <a:solidFill>
              <a:srgbClr val="000000"/>
            </a:solidFill>
            <a:ln w="9525">
              <a:noFill/>
              <a:round/>
              <a:headEnd/>
              <a:tailEnd/>
            </a:ln>
          </p:spPr>
          <p:txBody>
            <a:bodyPr/>
            <a:lstStyle/>
            <a:p>
              <a:endParaRPr lang="en-US"/>
            </a:p>
          </p:txBody>
        </p:sp>
        <p:sp>
          <p:nvSpPr>
            <p:cNvPr id="883" name="Freeform 881">
              <a:extLst>
                <a:ext uri="{FF2B5EF4-FFF2-40B4-BE49-F238E27FC236}">
                  <a16:creationId xmlns:a16="http://schemas.microsoft.com/office/drawing/2014/main" id="{A567A911-D570-4F5B-810F-B46E9E06FC70}"/>
                </a:ext>
              </a:extLst>
            </p:cNvPr>
            <p:cNvSpPr>
              <a:spLocks/>
            </p:cNvSpPr>
            <p:nvPr/>
          </p:nvSpPr>
          <p:spPr bwMode="auto">
            <a:xfrm>
              <a:off x="2082" y="3653"/>
              <a:ext cx="23" cy="3"/>
            </a:xfrm>
            <a:custGeom>
              <a:avLst/>
              <a:gdLst>
                <a:gd name="T0" fmla="*/ 143 w 143"/>
                <a:gd name="T1" fmla="*/ 13 h 13"/>
                <a:gd name="T2" fmla="*/ 143 w 143"/>
                <a:gd name="T3" fmla="*/ 0 h 13"/>
                <a:gd name="T4" fmla="*/ 0 w 143"/>
                <a:gd name="T5" fmla="*/ 0 h 13"/>
                <a:gd name="T6" fmla="*/ 143 w 143"/>
                <a:gd name="T7" fmla="*/ 13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143" y="13"/>
                  </a:moveTo>
                  <a:lnTo>
                    <a:pt x="143" y="0"/>
                  </a:lnTo>
                  <a:lnTo>
                    <a:pt x="0" y="0"/>
                  </a:lnTo>
                  <a:lnTo>
                    <a:pt x="143" y="13"/>
                  </a:lnTo>
                </a:path>
              </a:pathLst>
            </a:custGeom>
            <a:noFill/>
            <a:ln w="0">
              <a:solidFill>
                <a:srgbClr val="000000"/>
              </a:solidFill>
              <a:prstDash val="solid"/>
              <a:round/>
              <a:headEnd/>
              <a:tailEnd/>
            </a:ln>
          </p:spPr>
          <p:txBody>
            <a:bodyPr/>
            <a:lstStyle/>
            <a:p>
              <a:endParaRPr lang="en-US"/>
            </a:p>
          </p:txBody>
        </p:sp>
        <p:sp>
          <p:nvSpPr>
            <p:cNvPr id="884" name="Freeform 882">
              <a:extLst>
                <a:ext uri="{FF2B5EF4-FFF2-40B4-BE49-F238E27FC236}">
                  <a16:creationId xmlns:a16="http://schemas.microsoft.com/office/drawing/2014/main" id="{52409EA2-24E5-4FE6-A4D6-86E986ADB158}"/>
                </a:ext>
              </a:extLst>
            </p:cNvPr>
            <p:cNvSpPr>
              <a:spLocks/>
            </p:cNvSpPr>
            <p:nvPr/>
          </p:nvSpPr>
          <p:spPr bwMode="auto">
            <a:xfrm>
              <a:off x="2334" y="3775"/>
              <a:ext cx="7" cy="81"/>
            </a:xfrm>
            <a:custGeom>
              <a:avLst/>
              <a:gdLst>
                <a:gd name="T0" fmla="*/ 0 w 42"/>
                <a:gd name="T1" fmla="*/ 401 h 401"/>
                <a:gd name="T2" fmla="*/ 42 w 42"/>
                <a:gd name="T3" fmla="*/ 401 h 401"/>
                <a:gd name="T4" fmla="*/ 0 w 42"/>
                <a:gd name="T5" fmla="*/ 0 h 401"/>
                <a:gd name="T6" fmla="*/ 0 w 42"/>
                <a:gd name="T7" fmla="*/ 401 h 401"/>
                <a:gd name="T8" fmla="*/ 0 60000 65536"/>
                <a:gd name="T9" fmla="*/ 0 60000 65536"/>
                <a:gd name="T10" fmla="*/ 0 60000 65536"/>
                <a:gd name="T11" fmla="*/ 0 60000 65536"/>
                <a:gd name="T12" fmla="*/ 0 w 42"/>
                <a:gd name="T13" fmla="*/ 0 h 401"/>
                <a:gd name="T14" fmla="*/ 42 w 42"/>
                <a:gd name="T15" fmla="*/ 401 h 401"/>
              </a:gdLst>
              <a:ahLst/>
              <a:cxnLst>
                <a:cxn ang="T8">
                  <a:pos x="T0" y="T1"/>
                </a:cxn>
                <a:cxn ang="T9">
                  <a:pos x="T2" y="T3"/>
                </a:cxn>
                <a:cxn ang="T10">
                  <a:pos x="T4" y="T5"/>
                </a:cxn>
                <a:cxn ang="T11">
                  <a:pos x="T6" y="T7"/>
                </a:cxn>
              </a:cxnLst>
              <a:rect l="T12" t="T13" r="T14" b="T15"/>
              <a:pathLst>
                <a:path w="42" h="401">
                  <a:moveTo>
                    <a:pt x="0" y="401"/>
                  </a:moveTo>
                  <a:lnTo>
                    <a:pt x="42" y="401"/>
                  </a:lnTo>
                  <a:lnTo>
                    <a:pt x="0" y="0"/>
                  </a:lnTo>
                  <a:lnTo>
                    <a:pt x="0" y="401"/>
                  </a:lnTo>
                  <a:close/>
                </a:path>
              </a:pathLst>
            </a:custGeom>
            <a:solidFill>
              <a:srgbClr val="000000"/>
            </a:solidFill>
            <a:ln w="9525">
              <a:noFill/>
              <a:round/>
              <a:headEnd/>
              <a:tailEnd/>
            </a:ln>
          </p:spPr>
          <p:txBody>
            <a:bodyPr/>
            <a:lstStyle/>
            <a:p>
              <a:endParaRPr lang="en-US"/>
            </a:p>
          </p:txBody>
        </p:sp>
        <p:sp>
          <p:nvSpPr>
            <p:cNvPr id="885" name="Freeform 883">
              <a:extLst>
                <a:ext uri="{FF2B5EF4-FFF2-40B4-BE49-F238E27FC236}">
                  <a16:creationId xmlns:a16="http://schemas.microsoft.com/office/drawing/2014/main" id="{67CBC26D-526D-4E9C-98FF-5D4DDE3A9620}"/>
                </a:ext>
              </a:extLst>
            </p:cNvPr>
            <p:cNvSpPr>
              <a:spLocks/>
            </p:cNvSpPr>
            <p:nvPr/>
          </p:nvSpPr>
          <p:spPr bwMode="auto">
            <a:xfrm>
              <a:off x="2334" y="3775"/>
              <a:ext cx="7" cy="81"/>
            </a:xfrm>
            <a:custGeom>
              <a:avLst/>
              <a:gdLst>
                <a:gd name="T0" fmla="*/ 42 w 42"/>
                <a:gd name="T1" fmla="*/ 401 h 401"/>
                <a:gd name="T2" fmla="*/ 0 w 42"/>
                <a:gd name="T3" fmla="*/ 0 h 401"/>
                <a:gd name="T4" fmla="*/ 42 w 42"/>
                <a:gd name="T5" fmla="*/ 0 h 401"/>
                <a:gd name="T6" fmla="*/ 42 w 42"/>
                <a:gd name="T7" fmla="*/ 401 h 401"/>
                <a:gd name="T8" fmla="*/ 0 60000 65536"/>
                <a:gd name="T9" fmla="*/ 0 60000 65536"/>
                <a:gd name="T10" fmla="*/ 0 60000 65536"/>
                <a:gd name="T11" fmla="*/ 0 60000 65536"/>
                <a:gd name="T12" fmla="*/ 0 w 42"/>
                <a:gd name="T13" fmla="*/ 0 h 401"/>
                <a:gd name="T14" fmla="*/ 42 w 42"/>
                <a:gd name="T15" fmla="*/ 401 h 401"/>
              </a:gdLst>
              <a:ahLst/>
              <a:cxnLst>
                <a:cxn ang="T8">
                  <a:pos x="T0" y="T1"/>
                </a:cxn>
                <a:cxn ang="T9">
                  <a:pos x="T2" y="T3"/>
                </a:cxn>
                <a:cxn ang="T10">
                  <a:pos x="T4" y="T5"/>
                </a:cxn>
                <a:cxn ang="T11">
                  <a:pos x="T6" y="T7"/>
                </a:cxn>
              </a:cxnLst>
              <a:rect l="T12" t="T13" r="T14" b="T15"/>
              <a:pathLst>
                <a:path w="42" h="401">
                  <a:moveTo>
                    <a:pt x="42" y="401"/>
                  </a:moveTo>
                  <a:lnTo>
                    <a:pt x="0" y="0"/>
                  </a:lnTo>
                  <a:lnTo>
                    <a:pt x="42" y="0"/>
                  </a:lnTo>
                  <a:lnTo>
                    <a:pt x="42" y="401"/>
                  </a:lnTo>
                  <a:close/>
                </a:path>
              </a:pathLst>
            </a:custGeom>
            <a:solidFill>
              <a:srgbClr val="000000"/>
            </a:solidFill>
            <a:ln w="9525">
              <a:noFill/>
              <a:round/>
              <a:headEnd/>
              <a:tailEnd/>
            </a:ln>
          </p:spPr>
          <p:txBody>
            <a:bodyPr/>
            <a:lstStyle/>
            <a:p>
              <a:endParaRPr lang="en-US"/>
            </a:p>
          </p:txBody>
        </p:sp>
        <p:sp>
          <p:nvSpPr>
            <p:cNvPr id="886" name="Rectangle 884">
              <a:extLst>
                <a:ext uri="{FF2B5EF4-FFF2-40B4-BE49-F238E27FC236}">
                  <a16:creationId xmlns:a16="http://schemas.microsoft.com/office/drawing/2014/main" id="{D34F0CD6-1E0A-4A87-B351-CB60F8C896E4}"/>
                </a:ext>
              </a:extLst>
            </p:cNvPr>
            <p:cNvSpPr>
              <a:spLocks noChangeArrowheads="1"/>
            </p:cNvSpPr>
            <p:nvPr/>
          </p:nvSpPr>
          <p:spPr bwMode="auto">
            <a:xfrm>
              <a:off x="2334" y="3775"/>
              <a:ext cx="7" cy="81"/>
            </a:xfrm>
            <a:prstGeom prst="rect">
              <a:avLst/>
            </a:prstGeom>
            <a:noFill/>
            <a:ln w="0">
              <a:solidFill>
                <a:srgbClr val="000000"/>
              </a:solidFill>
              <a:miter lim="800000"/>
              <a:headEnd/>
              <a:tailEnd/>
            </a:ln>
          </p:spPr>
          <p:txBody>
            <a:bodyPr/>
            <a:lstStyle/>
            <a:p>
              <a:endParaRPr lang="en-US"/>
            </a:p>
          </p:txBody>
        </p:sp>
        <p:sp>
          <p:nvSpPr>
            <p:cNvPr id="887" name="Freeform 885">
              <a:extLst>
                <a:ext uri="{FF2B5EF4-FFF2-40B4-BE49-F238E27FC236}">
                  <a16:creationId xmlns:a16="http://schemas.microsoft.com/office/drawing/2014/main" id="{ADBB20CC-7A6A-434D-9091-87637C91782A}"/>
                </a:ext>
              </a:extLst>
            </p:cNvPr>
            <p:cNvSpPr>
              <a:spLocks/>
            </p:cNvSpPr>
            <p:nvPr/>
          </p:nvSpPr>
          <p:spPr bwMode="auto">
            <a:xfrm>
              <a:off x="2334" y="3596"/>
              <a:ext cx="7" cy="119"/>
            </a:xfrm>
            <a:custGeom>
              <a:avLst/>
              <a:gdLst>
                <a:gd name="T0" fmla="*/ 0 w 42"/>
                <a:gd name="T1" fmla="*/ 598 h 598"/>
                <a:gd name="T2" fmla="*/ 42 w 42"/>
                <a:gd name="T3" fmla="*/ 598 h 598"/>
                <a:gd name="T4" fmla="*/ 0 w 42"/>
                <a:gd name="T5" fmla="*/ 0 h 598"/>
                <a:gd name="T6" fmla="*/ 0 w 42"/>
                <a:gd name="T7" fmla="*/ 598 h 598"/>
                <a:gd name="T8" fmla="*/ 0 60000 65536"/>
                <a:gd name="T9" fmla="*/ 0 60000 65536"/>
                <a:gd name="T10" fmla="*/ 0 60000 65536"/>
                <a:gd name="T11" fmla="*/ 0 60000 65536"/>
                <a:gd name="T12" fmla="*/ 0 w 42"/>
                <a:gd name="T13" fmla="*/ 0 h 598"/>
                <a:gd name="T14" fmla="*/ 42 w 42"/>
                <a:gd name="T15" fmla="*/ 598 h 598"/>
              </a:gdLst>
              <a:ahLst/>
              <a:cxnLst>
                <a:cxn ang="T8">
                  <a:pos x="T0" y="T1"/>
                </a:cxn>
                <a:cxn ang="T9">
                  <a:pos x="T2" y="T3"/>
                </a:cxn>
                <a:cxn ang="T10">
                  <a:pos x="T4" y="T5"/>
                </a:cxn>
                <a:cxn ang="T11">
                  <a:pos x="T6" y="T7"/>
                </a:cxn>
              </a:cxnLst>
              <a:rect l="T12" t="T13" r="T14" b="T15"/>
              <a:pathLst>
                <a:path w="42" h="598">
                  <a:moveTo>
                    <a:pt x="0" y="598"/>
                  </a:moveTo>
                  <a:lnTo>
                    <a:pt x="42" y="598"/>
                  </a:lnTo>
                  <a:lnTo>
                    <a:pt x="0" y="0"/>
                  </a:lnTo>
                  <a:lnTo>
                    <a:pt x="0" y="598"/>
                  </a:lnTo>
                  <a:close/>
                </a:path>
              </a:pathLst>
            </a:custGeom>
            <a:solidFill>
              <a:srgbClr val="000000"/>
            </a:solidFill>
            <a:ln w="9525">
              <a:noFill/>
              <a:round/>
              <a:headEnd/>
              <a:tailEnd/>
            </a:ln>
          </p:spPr>
          <p:txBody>
            <a:bodyPr/>
            <a:lstStyle/>
            <a:p>
              <a:endParaRPr lang="en-US"/>
            </a:p>
          </p:txBody>
        </p:sp>
        <p:sp>
          <p:nvSpPr>
            <p:cNvPr id="888" name="Freeform 886">
              <a:extLst>
                <a:ext uri="{FF2B5EF4-FFF2-40B4-BE49-F238E27FC236}">
                  <a16:creationId xmlns:a16="http://schemas.microsoft.com/office/drawing/2014/main" id="{6B4100E1-C07B-46F4-8557-BA37059C7847}"/>
                </a:ext>
              </a:extLst>
            </p:cNvPr>
            <p:cNvSpPr>
              <a:spLocks/>
            </p:cNvSpPr>
            <p:nvPr/>
          </p:nvSpPr>
          <p:spPr bwMode="auto">
            <a:xfrm>
              <a:off x="2334" y="3596"/>
              <a:ext cx="7" cy="119"/>
            </a:xfrm>
            <a:custGeom>
              <a:avLst/>
              <a:gdLst>
                <a:gd name="T0" fmla="*/ 42 w 42"/>
                <a:gd name="T1" fmla="*/ 598 h 598"/>
                <a:gd name="T2" fmla="*/ 0 w 42"/>
                <a:gd name="T3" fmla="*/ 0 h 598"/>
                <a:gd name="T4" fmla="*/ 42 w 42"/>
                <a:gd name="T5" fmla="*/ 0 h 598"/>
                <a:gd name="T6" fmla="*/ 42 w 42"/>
                <a:gd name="T7" fmla="*/ 598 h 598"/>
                <a:gd name="T8" fmla="*/ 0 60000 65536"/>
                <a:gd name="T9" fmla="*/ 0 60000 65536"/>
                <a:gd name="T10" fmla="*/ 0 60000 65536"/>
                <a:gd name="T11" fmla="*/ 0 60000 65536"/>
                <a:gd name="T12" fmla="*/ 0 w 42"/>
                <a:gd name="T13" fmla="*/ 0 h 598"/>
                <a:gd name="T14" fmla="*/ 42 w 42"/>
                <a:gd name="T15" fmla="*/ 598 h 598"/>
              </a:gdLst>
              <a:ahLst/>
              <a:cxnLst>
                <a:cxn ang="T8">
                  <a:pos x="T0" y="T1"/>
                </a:cxn>
                <a:cxn ang="T9">
                  <a:pos x="T2" y="T3"/>
                </a:cxn>
                <a:cxn ang="T10">
                  <a:pos x="T4" y="T5"/>
                </a:cxn>
                <a:cxn ang="T11">
                  <a:pos x="T6" y="T7"/>
                </a:cxn>
              </a:cxnLst>
              <a:rect l="T12" t="T13" r="T14" b="T15"/>
              <a:pathLst>
                <a:path w="42" h="598">
                  <a:moveTo>
                    <a:pt x="42" y="598"/>
                  </a:moveTo>
                  <a:lnTo>
                    <a:pt x="0" y="0"/>
                  </a:lnTo>
                  <a:lnTo>
                    <a:pt x="42" y="0"/>
                  </a:lnTo>
                  <a:lnTo>
                    <a:pt x="42" y="598"/>
                  </a:lnTo>
                  <a:close/>
                </a:path>
              </a:pathLst>
            </a:custGeom>
            <a:solidFill>
              <a:srgbClr val="000000"/>
            </a:solidFill>
            <a:ln w="9525">
              <a:noFill/>
              <a:round/>
              <a:headEnd/>
              <a:tailEnd/>
            </a:ln>
          </p:spPr>
          <p:txBody>
            <a:bodyPr/>
            <a:lstStyle/>
            <a:p>
              <a:endParaRPr lang="en-US"/>
            </a:p>
          </p:txBody>
        </p:sp>
        <p:sp>
          <p:nvSpPr>
            <p:cNvPr id="889" name="Rectangle 887">
              <a:extLst>
                <a:ext uri="{FF2B5EF4-FFF2-40B4-BE49-F238E27FC236}">
                  <a16:creationId xmlns:a16="http://schemas.microsoft.com/office/drawing/2014/main" id="{2890719E-7CFA-40DA-85F0-A5B97CFBD9CC}"/>
                </a:ext>
              </a:extLst>
            </p:cNvPr>
            <p:cNvSpPr>
              <a:spLocks noChangeArrowheads="1"/>
            </p:cNvSpPr>
            <p:nvPr/>
          </p:nvSpPr>
          <p:spPr bwMode="auto">
            <a:xfrm>
              <a:off x="2334" y="3596"/>
              <a:ext cx="7" cy="119"/>
            </a:xfrm>
            <a:prstGeom prst="rect">
              <a:avLst/>
            </a:prstGeom>
            <a:noFill/>
            <a:ln w="0">
              <a:solidFill>
                <a:srgbClr val="000000"/>
              </a:solidFill>
              <a:miter lim="800000"/>
              <a:headEnd/>
              <a:tailEnd/>
            </a:ln>
          </p:spPr>
          <p:txBody>
            <a:bodyPr/>
            <a:lstStyle/>
            <a:p>
              <a:endParaRPr lang="en-US"/>
            </a:p>
          </p:txBody>
        </p:sp>
        <p:sp>
          <p:nvSpPr>
            <p:cNvPr id="890" name="Freeform 888">
              <a:extLst>
                <a:ext uri="{FF2B5EF4-FFF2-40B4-BE49-F238E27FC236}">
                  <a16:creationId xmlns:a16="http://schemas.microsoft.com/office/drawing/2014/main" id="{A0193FB0-142D-4D32-A594-C497F0BDAE5D}"/>
                </a:ext>
              </a:extLst>
            </p:cNvPr>
            <p:cNvSpPr>
              <a:spLocks/>
            </p:cNvSpPr>
            <p:nvPr/>
          </p:nvSpPr>
          <p:spPr bwMode="auto">
            <a:xfrm>
              <a:off x="2334" y="3416"/>
              <a:ext cx="7" cy="120"/>
            </a:xfrm>
            <a:custGeom>
              <a:avLst/>
              <a:gdLst>
                <a:gd name="T0" fmla="*/ 0 w 42"/>
                <a:gd name="T1" fmla="*/ 598 h 598"/>
                <a:gd name="T2" fmla="*/ 42 w 42"/>
                <a:gd name="T3" fmla="*/ 598 h 598"/>
                <a:gd name="T4" fmla="*/ 0 w 42"/>
                <a:gd name="T5" fmla="*/ 0 h 598"/>
                <a:gd name="T6" fmla="*/ 0 w 42"/>
                <a:gd name="T7" fmla="*/ 598 h 598"/>
                <a:gd name="T8" fmla="*/ 0 60000 65536"/>
                <a:gd name="T9" fmla="*/ 0 60000 65536"/>
                <a:gd name="T10" fmla="*/ 0 60000 65536"/>
                <a:gd name="T11" fmla="*/ 0 60000 65536"/>
                <a:gd name="T12" fmla="*/ 0 w 42"/>
                <a:gd name="T13" fmla="*/ 0 h 598"/>
                <a:gd name="T14" fmla="*/ 42 w 42"/>
                <a:gd name="T15" fmla="*/ 598 h 598"/>
              </a:gdLst>
              <a:ahLst/>
              <a:cxnLst>
                <a:cxn ang="T8">
                  <a:pos x="T0" y="T1"/>
                </a:cxn>
                <a:cxn ang="T9">
                  <a:pos x="T2" y="T3"/>
                </a:cxn>
                <a:cxn ang="T10">
                  <a:pos x="T4" y="T5"/>
                </a:cxn>
                <a:cxn ang="T11">
                  <a:pos x="T6" y="T7"/>
                </a:cxn>
              </a:cxnLst>
              <a:rect l="T12" t="T13" r="T14" b="T15"/>
              <a:pathLst>
                <a:path w="42" h="598">
                  <a:moveTo>
                    <a:pt x="0" y="598"/>
                  </a:moveTo>
                  <a:lnTo>
                    <a:pt x="42" y="598"/>
                  </a:lnTo>
                  <a:lnTo>
                    <a:pt x="0" y="0"/>
                  </a:lnTo>
                  <a:lnTo>
                    <a:pt x="0" y="598"/>
                  </a:lnTo>
                  <a:close/>
                </a:path>
              </a:pathLst>
            </a:custGeom>
            <a:solidFill>
              <a:srgbClr val="000000"/>
            </a:solidFill>
            <a:ln w="9525">
              <a:noFill/>
              <a:round/>
              <a:headEnd/>
              <a:tailEnd/>
            </a:ln>
          </p:spPr>
          <p:txBody>
            <a:bodyPr/>
            <a:lstStyle/>
            <a:p>
              <a:endParaRPr lang="en-US"/>
            </a:p>
          </p:txBody>
        </p:sp>
        <p:sp>
          <p:nvSpPr>
            <p:cNvPr id="891" name="Freeform 889">
              <a:extLst>
                <a:ext uri="{FF2B5EF4-FFF2-40B4-BE49-F238E27FC236}">
                  <a16:creationId xmlns:a16="http://schemas.microsoft.com/office/drawing/2014/main" id="{41A2159B-6B00-4867-9A92-620530018D1A}"/>
                </a:ext>
              </a:extLst>
            </p:cNvPr>
            <p:cNvSpPr>
              <a:spLocks/>
            </p:cNvSpPr>
            <p:nvPr/>
          </p:nvSpPr>
          <p:spPr bwMode="auto">
            <a:xfrm>
              <a:off x="2334" y="3416"/>
              <a:ext cx="7" cy="120"/>
            </a:xfrm>
            <a:custGeom>
              <a:avLst/>
              <a:gdLst>
                <a:gd name="T0" fmla="*/ 42 w 42"/>
                <a:gd name="T1" fmla="*/ 598 h 598"/>
                <a:gd name="T2" fmla="*/ 0 w 42"/>
                <a:gd name="T3" fmla="*/ 0 h 598"/>
                <a:gd name="T4" fmla="*/ 42 w 42"/>
                <a:gd name="T5" fmla="*/ 0 h 598"/>
                <a:gd name="T6" fmla="*/ 42 w 42"/>
                <a:gd name="T7" fmla="*/ 598 h 598"/>
                <a:gd name="T8" fmla="*/ 0 60000 65536"/>
                <a:gd name="T9" fmla="*/ 0 60000 65536"/>
                <a:gd name="T10" fmla="*/ 0 60000 65536"/>
                <a:gd name="T11" fmla="*/ 0 60000 65536"/>
                <a:gd name="T12" fmla="*/ 0 w 42"/>
                <a:gd name="T13" fmla="*/ 0 h 598"/>
                <a:gd name="T14" fmla="*/ 42 w 42"/>
                <a:gd name="T15" fmla="*/ 598 h 598"/>
              </a:gdLst>
              <a:ahLst/>
              <a:cxnLst>
                <a:cxn ang="T8">
                  <a:pos x="T0" y="T1"/>
                </a:cxn>
                <a:cxn ang="T9">
                  <a:pos x="T2" y="T3"/>
                </a:cxn>
                <a:cxn ang="T10">
                  <a:pos x="T4" y="T5"/>
                </a:cxn>
                <a:cxn ang="T11">
                  <a:pos x="T6" y="T7"/>
                </a:cxn>
              </a:cxnLst>
              <a:rect l="T12" t="T13" r="T14" b="T15"/>
              <a:pathLst>
                <a:path w="42" h="598">
                  <a:moveTo>
                    <a:pt x="42" y="598"/>
                  </a:moveTo>
                  <a:lnTo>
                    <a:pt x="0" y="0"/>
                  </a:lnTo>
                  <a:lnTo>
                    <a:pt x="42" y="0"/>
                  </a:lnTo>
                  <a:lnTo>
                    <a:pt x="42" y="598"/>
                  </a:lnTo>
                  <a:close/>
                </a:path>
              </a:pathLst>
            </a:custGeom>
            <a:solidFill>
              <a:srgbClr val="000000"/>
            </a:solidFill>
            <a:ln w="9525">
              <a:noFill/>
              <a:round/>
              <a:headEnd/>
              <a:tailEnd/>
            </a:ln>
          </p:spPr>
          <p:txBody>
            <a:bodyPr/>
            <a:lstStyle/>
            <a:p>
              <a:endParaRPr lang="en-US"/>
            </a:p>
          </p:txBody>
        </p:sp>
        <p:sp>
          <p:nvSpPr>
            <p:cNvPr id="892" name="Rectangle 890">
              <a:extLst>
                <a:ext uri="{FF2B5EF4-FFF2-40B4-BE49-F238E27FC236}">
                  <a16:creationId xmlns:a16="http://schemas.microsoft.com/office/drawing/2014/main" id="{3E974CEC-6A9D-4A1A-9FC2-A5C1BB9D121D}"/>
                </a:ext>
              </a:extLst>
            </p:cNvPr>
            <p:cNvSpPr>
              <a:spLocks noChangeArrowheads="1"/>
            </p:cNvSpPr>
            <p:nvPr/>
          </p:nvSpPr>
          <p:spPr bwMode="auto">
            <a:xfrm>
              <a:off x="2334" y="3416"/>
              <a:ext cx="7" cy="120"/>
            </a:xfrm>
            <a:prstGeom prst="rect">
              <a:avLst/>
            </a:prstGeom>
            <a:noFill/>
            <a:ln w="0">
              <a:solidFill>
                <a:srgbClr val="000000"/>
              </a:solidFill>
              <a:miter lim="800000"/>
              <a:headEnd/>
              <a:tailEnd/>
            </a:ln>
          </p:spPr>
          <p:txBody>
            <a:bodyPr/>
            <a:lstStyle/>
            <a:p>
              <a:endParaRPr lang="en-US"/>
            </a:p>
          </p:txBody>
        </p:sp>
        <p:sp>
          <p:nvSpPr>
            <p:cNvPr id="893" name="Freeform 891">
              <a:extLst>
                <a:ext uri="{FF2B5EF4-FFF2-40B4-BE49-F238E27FC236}">
                  <a16:creationId xmlns:a16="http://schemas.microsoft.com/office/drawing/2014/main" id="{59169318-554A-4BA1-B7EB-7A3190651858}"/>
                </a:ext>
              </a:extLst>
            </p:cNvPr>
            <p:cNvSpPr>
              <a:spLocks/>
            </p:cNvSpPr>
            <p:nvPr/>
          </p:nvSpPr>
          <p:spPr bwMode="auto">
            <a:xfrm>
              <a:off x="2334" y="3248"/>
              <a:ext cx="7" cy="108"/>
            </a:xfrm>
            <a:custGeom>
              <a:avLst/>
              <a:gdLst>
                <a:gd name="T0" fmla="*/ 0 w 42"/>
                <a:gd name="T1" fmla="*/ 543 h 543"/>
                <a:gd name="T2" fmla="*/ 42 w 42"/>
                <a:gd name="T3" fmla="*/ 543 h 543"/>
                <a:gd name="T4" fmla="*/ 0 w 42"/>
                <a:gd name="T5" fmla="*/ 0 h 543"/>
                <a:gd name="T6" fmla="*/ 0 w 42"/>
                <a:gd name="T7" fmla="*/ 543 h 543"/>
                <a:gd name="T8" fmla="*/ 0 60000 65536"/>
                <a:gd name="T9" fmla="*/ 0 60000 65536"/>
                <a:gd name="T10" fmla="*/ 0 60000 65536"/>
                <a:gd name="T11" fmla="*/ 0 60000 65536"/>
                <a:gd name="T12" fmla="*/ 0 w 42"/>
                <a:gd name="T13" fmla="*/ 0 h 543"/>
                <a:gd name="T14" fmla="*/ 42 w 42"/>
                <a:gd name="T15" fmla="*/ 543 h 543"/>
              </a:gdLst>
              <a:ahLst/>
              <a:cxnLst>
                <a:cxn ang="T8">
                  <a:pos x="T0" y="T1"/>
                </a:cxn>
                <a:cxn ang="T9">
                  <a:pos x="T2" y="T3"/>
                </a:cxn>
                <a:cxn ang="T10">
                  <a:pos x="T4" y="T5"/>
                </a:cxn>
                <a:cxn ang="T11">
                  <a:pos x="T6" y="T7"/>
                </a:cxn>
              </a:cxnLst>
              <a:rect l="T12" t="T13" r="T14" b="T15"/>
              <a:pathLst>
                <a:path w="42" h="543">
                  <a:moveTo>
                    <a:pt x="0" y="543"/>
                  </a:moveTo>
                  <a:lnTo>
                    <a:pt x="42" y="543"/>
                  </a:lnTo>
                  <a:lnTo>
                    <a:pt x="0" y="0"/>
                  </a:lnTo>
                  <a:lnTo>
                    <a:pt x="0" y="543"/>
                  </a:lnTo>
                  <a:close/>
                </a:path>
              </a:pathLst>
            </a:custGeom>
            <a:solidFill>
              <a:srgbClr val="000000"/>
            </a:solidFill>
            <a:ln w="9525">
              <a:noFill/>
              <a:round/>
              <a:headEnd/>
              <a:tailEnd/>
            </a:ln>
          </p:spPr>
          <p:txBody>
            <a:bodyPr/>
            <a:lstStyle/>
            <a:p>
              <a:endParaRPr lang="en-US"/>
            </a:p>
          </p:txBody>
        </p:sp>
        <p:sp>
          <p:nvSpPr>
            <p:cNvPr id="894" name="Freeform 892">
              <a:extLst>
                <a:ext uri="{FF2B5EF4-FFF2-40B4-BE49-F238E27FC236}">
                  <a16:creationId xmlns:a16="http://schemas.microsoft.com/office/drawing/2014/main" id="{9091291D-8859-4C2D-A820-F336BB6AE017}"/>
                </a:ext>
              </a:extLst>
            </p:cNvPr>
            <p:cNvSpPr>
              <a:spLocks/>
            </p:cNvSpPr>
            <p:nvPr/>
          </p:nvSpPr>
          <p:spPr bwMode="auto">
            <a:xfrm>
              <a:off x="2334" y="3248"/>
              <a:ext cx="7" cy="108"/>
            </a:xfrm>
            <a:custGeom>
              <a:avLst/>
              <a:gdLst>
                <a:gd name="T0" fmla="*/ 42 w 42"/>
                <a:gd name="T1" fmla="*/ 543 h 543"/>
                <a:gd name="T2" fmla="*/ 0 w 42"/>
                <a:gd name="T3" fmla="*/ 0 h 543"/>
                <a:gd name="T4" fmla="*/ 42 w 42"/>
                <a:gd name="T5" fmla="*/ 0 h 543"/>
                <a:gd name="T6" fmla="*/ 42 w 42"/>
                <a:gd name="T7" fmla="*/ 543 h 543"/>
                <a:gd name="T8" fmla="*/ 0 60000 65536"/>
                <a:gd name="T9" fmla="*/ 0 60000 65536"/>
                <a:gd name="T10" fmla="*/ 0 60000 65536"/>
                <a:gd name="T11" fmla="*/ 0 60000 65536"/>
                <a:gd name="T12" fmla="*/ 0 w 42"/>
                <a:gd name="T13" fmla="*/ 0 h 543"/>
                <a:gd name="T14" fmla="*/ 42 w 42"/>
                <a:gd name="T15" fmla="*/ 543 h 543"/>
              </a:gdLst>
              <a:ahLst/>
              <a:cxnLst>
                <a:cxn ang="T8">
                  <a:pos x="T0" y="T1"/>
                </a:cxn>
                <a:cxn ang="T9">
                  <a:pos x="T2" y="T3"/>
                </a:cxn>
                <a:cxn ang="T10">
                  <a:pos x="T4" y="T5"/>
                </a:cxn>
                <a:cxn ang="T11">
                  <a:pos x="T6" y="T7"/>
                </a:cxn>
              </a:cxnLst>
              <a:rect l="T12" t="T13" r="T14" b="T15"/>
              <a:pathLst>
                <a:path w="42" h="543">
                  <a:moveTo>
                    <a:pt x="42" y="543"/>
                  </a:moveTo>
                  <a:lnTo>
                    <a:pt x="0" y="0"/>
                  </a:lnTo>
                  <a:lnTo>
                    <a:pt x="42" y="0"/>
                  </a:lnTo>
                  <a:lnTo>
                    <a:pt x="42" y="543"/>
                  </a:lnTo>
                  <a:close/>
                </a:path>
              </a:pathLst>
            </a:custGeom>
            <a:solidFill>
              <a:srgbClr val="000000"/>
            </a:solidFill>
            <a:ln w="9525">
              <a:noFill/>
              <a:round/>
              <a:headEnd/>
              <a:tailEnd/>
            </a:ln>
          </p:spPr>
          <p:txBody>
            <a:bodyPr/>
            <a:lstStyle/>
            <a:p>
              <a:endParaRPr lang="en-US"/>
            </a:p>
          </p:txBody>
        </p:sp>
        <p:sp>
          <p:nvSpPr>
            <p:cNvPr id="895" name="Rectangle 893">
              <a:extLst>
                <a:ext uri="{FF2B5EF4-FFF2-40B4-BE49-F238E27FC236}">
                  <a16:creationId xmlns:a16="http://schemas.microsoft.com/office/drawing/2014/main" id="{3645C710-6436-43B1-A4EF-60E2AFF22269}"/>
                </a:ext>
              </a:extLst>
            </p:cNvPr>
            <p:cNvSpPr>
              <a:spLocks noChangeArrowheads="1"/>
            </p:cNvSpPr>
            <p:nvPr/>
          </p:nvSpPr>
          <p:spPr bwMode="auto">
            <a:xfrm>
              <a:off x="2334" y="3248"/>
              <a:ext cx="7" cy="108"/>
            </a:xfrm>
            <a:prstGeom prst="rect">
              <a:avLst/>
            </a:prstGeom>
            <a:noFill/>
            <a:ln w="0">
              <a:solidFill>
                <a:srgbClr val="000000"/>
              </a:solidFill>
              <a:miter lim="800000"/>
              <a:headEnd/>
              <a:tailEnd/>
            </a:ln>
          </p:spPr>
          <p:txBody>
            <a:bodyPr/>
            <a:lstStyle/>
            <a:p>
              <a:endParaRPr lang="en-US"/>
            </a:p>
          </p:txBody>
        </p:sp>
        <p:sp>
          <p:nvSpPr>
            <p:cNvPr id="896" name="Freeform 894">
              <a:extLst>
                <a:ext uri="{FF2B5EF4-FFF2-40B4-BE49-F238E27FC236}">
                  <a16:creationId xmlns:a16="http://schemas.microsoft.com/office/drawing/2014/main" id="{04278D4B-1994-4A7D-80BD-2189A75B0D1C}"/>
                </a:ext>
              </a:extLst>
            </p:cNvPr>
            <p:cNvSpPr>
              <a:spLocks/>
            </p:cNvSpPr>
            <p:nvPr/>
          </p:nvSpPr>
          <p:spPr bwMode="auto">
            <a:xfrm>
              <a:off x="2329" y="3243"/>
              <a:ext cx="8" cy="10"/>
            </a:xfrm>
            <a:custGeom>
              <a:avLst/>
              <a:gdLst>
                <a:gd name="T0" fmla="*/ 50 w 50"/>
                <a:gd name="T1" fmla="*/ 48 h 48"/>
                <a:gd name="T2" fmla="*/ 50 w 50"/>
                <a:gd name="T3" fmla="*/ 0 h 48"/>
                <a:gd name="T4" fmla="*/ 0 w 50"/>
                <a:gd name="T5" fmla="*/ 48 h 48"/>
                <a:gd name="T6" fmla="*/ 50 w 50"/>
                <a:gd name="T7" fmla="*/ 48 h 48"/>
                <a:gd name="T8" fmla="*/ 0 60000 65536"/>
                <a:gd name="T9" fmla="*/ 0 60000 65536"/>
                <a:gd name="T10" fmla="*/ 0 60000 65536"/>
                <a:gd name="T11" fmla="*/ 0 60000 65536"/>
                <a:gd name="T12" fmla="*/ 0 w 50"/>
                <a:gd name="T13" fmla="*/ 0 h 48"/>
                <a:gd name="T14" fmla="*/ 50 w 50"/>
                <a:gd name="T15" fmla="*/ 48 h 48"/>
              </a:gdLst>
              <a:ahLst/>
              <a:cxnLst>
                <a:cxn ang="T8">
                  <a:pos x="T0" y="T1"/>
                </a:cxn>
                <a:cxn ang="T9">
                  <a:pos x="T2" y="T3"/>
                </a:cxn>
                <a:cxn ang="T10">
                  <a:pos x="T4" y="T5"/>
                </a:cxn>
                <a:cxn ang="T11">
                  <a:pos x="T6" y="T7"/>
                </a:cxn>
              </a:cxnLst>
              <a:rect l="T12" t="T13" r="T14" b="T15"/>
              <a:pathLst>
                <a:path w="50" h="48">
                  <a:moveTo>
                    <a:pt x="50" y="48"/>
                  </a:moveTo>
                  <a:lnTo>
                    <a:pt x="50" y="0"/>
                  </a:lnTo>
                  <a:lnTo>
                    <a:pt x="0" y="48"/>
                  </a:lnTo>
                  <a:lnTo>
                    <a:pt x="50" y="48"/>
                  </a:lnTo>
                  <a:close/>
                </a:path>
              </a:pathLst>
            </a:custGeom>
            <a:solidFill>
              <a:srgbClr val="000000"/>
            </a:solidFill>
            <a:ln w="9525">
              <a:noFill/>
              <a:round/>
              <a:headEnd/>
              <a:tailEnd/>
            </a:ln>
          </p:spPr>
          <p:txBody>
            <a:bodyPr/>
            <a:lstStyle/>
            <a:p>
              <a:endParaRPr lang="en-US"/>
            </a:p>
          </p:txBody>
        </p:sp>
        <p:sp>
          <p:nvSpPr>
            <p:cNvPr id="897" name="Freeform 895">
              <a:extLst>
                <a:ext uri="{FF2B5EF4-FFF2-40B4-BE49-F238E27FC236}">
                  <a16:creationId xmlns:a16="http://schemas.microsoft.com/office/drawing/2014/main" id="{F6C6FF33-E3FE-4DC1-B9CB-87991407ABF4}"/>
                </a:ext>
              </a:extLst>
            </p:cNvPr>
            <p:cNvSpPr>
              <a:spLocks/>
            </p:cNvSpPr>
            <p:nvPr/>
          </p:nvSpPr>
          <p:spPr bwMode="auto">
            <a:xfrm>
              <a:off x="2329" y="3243"/>
              <a:ext cx="8" cy="10"/>
            </a:xfrm>
            <a:custGeom>
              <a:avLst/>
              <a:gdLst>
                <a:gd name="T0" fmla="*/ 50 w 50"/>
                <a:gd name="T1" fmla="*/ 0 h 48"/>
                <a:gd name="T2" fmla="*/ 0 w 50"/>
                <a:gd name="T3" fmla="*/ 48 h 48"/>
                <a:gd name="T4" fmla="*/ 0 w 50"/>
                <a:gd name="T5" fmla="*/ 0 h 48"/>
                <a:gd name="T6" fmla="*/ 50 w 50"/>
                <a:gd name="T7" fmla="*/ 0 h 48"/>
                <a:gd name="T8" fmla="*/ 0 60000 65536"/>
                <a:gd name="T9" fmla="*/ 0 60000 65536"/>
                <a:gd name="T10" fmla="*/ 0 60000 65536"/>
                <a:gd name="T11" fmla="*/ 0 60000 65536"/>
                <a:gd name="T12" fmla="*/ 0 w 50"/>
                <a:gd name="T13" fmla="*/ 0 h 48"/>
                <a:gd name="T14" fmla="*/ 50 w 50"/>
                <a:gd name="T15" fmla="*/ 48 h 48"/>
              </a:gdLst>
              <a:ahLst/>
              <a:cxnLst>
                <a:cxn ang="T8">
                  <a:pos x="T0" y="T1"/>
                </a:cxn>
                <a:cxn ang="T9">
                  <a:pos x="T2" y="T3"/>
                </a:cxn>
                <a:cxn ang="T10">
                  <a:pos x="T4" y="T5"/>
                </a:cxn>
                <a:cxn ang="T11">
                  <a:pos x="T6" y="T7"/>
                </a:cxn>
              </a:cxnLst>
              <a:rect l="T12" t="T13" r="T14" b="T15"/>
              <a:pathLst>
                <a:path w="50" h="48">
                  <a:moveTo>
                    <a:pt x="50" y="0"/>
                  </a:moveTo>
                  <a:lnTo>
                    <a:pt x="0" y="48"/>
                  </a:lnTo>
                  <a:lnTo>
                    <a:pt x="0" y="0"/>
                  </a:lnTo>
                  <a:lnTo>
                    <a:pt x="50" y="0"/>
                  </a:lnTo>
                  <a:close/>
                </a:path>
              </a:pathLst>
            </a:custGeom>
            <a:solidFill>
              <a:srgbClr val="000000"/>
            </a:solidFill>
            <a:ln w="9525">
              <a:noFill/>
              <a:round/>
              <a:headEnd/>
              <a:tailEnd/>
            </a:ln>
          </p:spPr>
          <p:txBody>
            <a:bodyPr/>
            <a:lstStyle/>
            <a:p>
              <a:endParaRPr lang="en-US"/>
            </a:p>
          </p:txBody>
        </p:sp>
        <p:sp>
          <p:nvSpPr>
            <p:cNvPr id="898" name="Rectangle 896">
              <a:extLst>
                <a:ext uri="{FF2B5EF4-FFF2-40B4-BE49-F238E27FC236}">
                  <a16:creationId xmlns:a16="http://schemas.microsoft.com/office/drawing/2014/main" id="{29A48446-4BBE-41F4-9DE2-F69F45B10CE3}"/>
                </a:ext>
              </a:extLst>
            </p:cNvPr>
            <p:cNvSpPr>
              <a:spLocks noChangeArrowheads="1"/>
            </p:cNvSpPr>
            <p:nvPr/>
          </p:nvSpPr>
          <p:spPr bwMode="auto">
            <a:xfrm>
              <a:off x="2329" y="3243"/>
              <a:ext cx="8" cy="10"/>
            </a:xfrm>
            <a:prstGeom prst="rect">
              <a:avLst/>
            </a:prstGeom>
            <a:noFill/>
            <a:ln w="0">
              <a:solidFill>
                <a:srgbClr val="000000"/>
              </a:solidFill>
              <a:miter lim="800000"/>
              <a:headEnd/>
              <a:tailEnd/>
            </a:ln>
          </p:spPr>
          <p:txBody>
            <a:bodyPr/>
            <a:lstStyle/>
            <a:p>
              <a:endParaRPr lang="en-US"/>
            </a:p>
          </p:txBody>
        </p:sp>
        <p:sp>
          <p:nvSpPr>
            <p:cNvPr id="899" name="Freeform 897">
              <a:extLst>
                <a:ext uri="{FF2B5EF4-FFF2-40B4-BE49-F238E27FC236}">
                  <a16:creationId xmlns:a16="http://schemas.microsoft.com/office/drawing/2014/main" id="{BAC463CF-29AD-4606-81E6-568DD20597E7}"/>
                </a:ext>
              </a:extLst>
            </p:cNvPr>
            <p:cNvSpPr>
              <a:spLocks/>
            </p:cNvSpPr>
            <p:nvPr/>
          </p:nvSpPr>
          <p:spPr bwMode="auto">
            <a:xfrm>
              <a:off x="2196" y="3243"/>
              <a:ext cx="89" cy="10"/>
            </a:xfrm>
            <a:custGeom>
              <a:avLst/>
              <a:gdLst>
                <a:gd name="T0" fmla="*/ 532 w 532"/>
                <a:gd name="T1" fmla="*/ 48 h 48"/>
                <a:gd name="T2" fmla="*/ 532 w 532"/>
                <a:gd name="T3" fmla="*/ 0 h 48"/>
                <a:gd name="T4" fmla="*/ 0 w 532"/>
                <a:gd name="T5" fmla="*/ 48 h 48"/>
                <a:gd name="T6" fmla="*/ 532 w 532"/>
                <a:gd name="T7" fmla="*/ 48 h 48"/>
                <a:gd name="T8" fmla="*/ 0 60000 65536"/>
                <a:gd name="T9" fmla="*/ 0 60000 65536"/>
                <a:gd name="T10" fmla="*/ 0 60000 65536"/>
                <a:gd name="T11" fmla="*/ 0 60000 65536"/>
                <a:gd name="T12" fmla="*/ 0 w 532"/>
                <a:gd name="T13" fmla="*/ 0 h 48"/>
                <a:gd name="T14" fmla="*/ 532 w 532"/>
                <a:gd name="T15" fmla="*/ 48 h 48"/>
              </a:gdLst>
              <a:ahLst/>
              <a:cxnLst>
                <a:cxn ang="T8">
                  <a:pos x="T0" y="T1"/>
                </a:cxn>
                <a:cxn ang="T9">
                  <a:pos x="T2" y="T3"/>
                </a:cxn>
                <a:cxn ang="T10">
                  <a:pos x="T4" y="T5"/>
                </a:cxn>
                <a:cxn ang="T11">
                  <a:pos x="T6" y="T7"/>
                </a:cxn>
              </a:cxnLst>
              <a:rect l="T12" t="T13" r="T14" b="T15"/>
              <a:pathLst>
                <a:path w="532" h="48">
                  <a:moveTo>
                    <a:pt x="532" y="48"/>
                  </a:moveTo>
                  <a:lnTo>
                    <a:pt x="532" y="0"/>
                  </a:lnTo>
                  <a:lnTo>
                    <a:pt x="0" y="48"/>
                  </a:lnTo>
                  <a:lnTo>
                    <a:pt x="532" y="48"/>
                  </a:lnTo>
                  <a:close/>
                </a:path>
              </a:pathLst>
            </a:custGeom>
            <a:solidFill>
              <a:srgbClr val="000000"/>
            </a:solidFill>
            <a:ln w="9525">
              <a:noFill/>
              <a:round/>
              <a:headEnd/>
              <a:tailEnd/>
            </a:ln>
          </p:spPr>
          <p:txBody>
            <a:bodyPr/>
            <a:lstStyle/>
            <a:p>
              <a:endParaRPr lang="en-US"/>
            </a:p>
          </p:txBody>
        </p:sp>
        <p:sp>
          <p:nvSpPr>
            <p:cNvPr id="900" name="Freeform 898">
              <a:extLst>
                <a:ext uri="{FF2B5EF4-FFF2-40B4-BE49-F238E27FC236}">
                  <a16:creationId xmlns:a16="http://schemas.microsoft.com/office/drawing/2014/main" id="{2594DF25-C438-4E71-A093-5FDD8C24C4A4}"/>
                </a:ext>
              </a:extLst>
            </p:cNvPr>
            <p:cNvSpPr>
              <a:spLocks/>
            </p:cNvSpPr>
            <p:nvPr/>
          </p:nvSpPr>
          <p:spPr bwMode="auto">
            <a:xfrm>
              <a:off x="2196" y="3243"/>
              <a:ext cx="89" cy="10"/>
            </a:xfrm>
            <a:custGeom>
              <a:avLst/>
              <a:gdLst>
                <a:gd name="T0" fmla="*/ 532 w 532"/>
                <a:gd name="T1" fmla="*/ 0 h 48"/>
                <a:gd name="T2" fmla="*/ 0 w 532"/>
                <a:gd name="T3" fmla="*/ 48 h 48"/>
                <a:gd name="T4" fmla="*/ 0 w 532"/>
                <a:gd name="T5" fmla="*/ 0 h 48"/>
                <a:gd name="T6" fmla="*/ 532 w 532"/>
                <a:gd name="T7" fmla="*/ 0 h 48"/>
                <a:gd name="T8" fmla="*/ 0 60000 65536"/>
                <a:gd name="T9" fmla="*/ 0 60000 65536"/>
                <a:gd name="T10" fmla="*/ 0 60000 65536"/>
                <a:gd name="T11" fmla="*/ 0 60000 65536"/>
                <a:gd name="T12" fmla="*/ 0 w 532"/>
                <a:gd name="T13" fmla="*/ 0 h 48"/>
                <a:gd name="T14" fmla="*/ 532 w 532"/>
                <a:gd name="T15" fmla="*/ 48 h 48"/>
              </a:gdLst>
              <a:ahLst/>
              <a:cxnLst>
                <a:cxn ang="T8">
                  <a:pos x="T0" y="T1"/>
                </a:cxn>
                <a:cxn ang="T9">
                  <a:pos x="T2" y="T3"/>
                </a:cxn>
                <a:cxn ang="T10">
                  <a:pos x="T4" y="T5"/>
                </a:cxn>
                <a:cxn ang="T11">
                  <a:pos x="T6" y="T7"/>
                </a:cxn>
              </a:cxnLst>
              <a:rect l="T12" t="T13" r="T14" b="T15"/>
              <a:pathLst>
                <a:path w="532" h="48">
                  <a:moveTo>
                    <a:pt x="532" y="0"/>
                  </a:moveTo>
                  <a:lnTo>
                    <a:pt x="0" y="48"/>
                  </a:lnTo>
                  <a:lnTo>
                    <a:pt x="0" y="0"/>
                  </a:lnTo>
                  <a:lnTo>
                    <a:pt x="532" y="0"/>
                  </a:lnTo>
                  <a:close/>
                </a:path>
              </a:pathLst>
            </a:custGeom>
            <a:solidFill>
              <a:srgbClr val="000000"/>
            </a:solidFill>
            <a:ln w="9525">
              <a:noFill/>
              <a:round/>
              <a:headEnd/>
              <a:tailEnd/>
            </a:ln>
          </p:spPr>
          <p:txBody>
            <a:bodyPr/>
            <a:lstStyle/>
            <a:p>
              <a:endParaRPr lang="en-US"/>
            </a:p>
          </p:txBody>
        </p:sp>
        <p:sp>
          <p:nvSpPr>
            <p:cNvPr id="901" name="Rectangle 899">
              <a:extLst>
                <a:ext uri="{FF2B5EF4-FFF2-40B4-BE49-F238E27FC236}">
                  <a16:creationId xmlns:a16="http://schemas.microsoft.com/office/drawing/2014/main" id="{25D1C41B-EC35-43DD-A5B1-0D5A7EF045A8}"/>
                </a:ext>
              </a:extLst>
            </p:cNvPr>
            <p:cNvSpPr>
              <a:spLocks noChangeArrowheads="1"/>
            </p:cNvSpPr>
            <p:nvPr/>
          </p:nvSpPr>
          <p:spPr bwMode="auto">
            <a:xfrm>
              <a:off x="2196" y="3243"/>
              <a:ext cx="89" cy="10"/>
            </a:xfrm>
            <a:prstGeom prst="rect">
              <a:avLst/>
            </a:prstGeom>
            <a:noFill/>
            <a:ln w="0">
              <a:solidFill>
                <a:srgbClr val="000000"/>
              </a:solidFill>
              <a:miter lim="800000"/>
              <a:headEnd/>
              <a:tailEnd/>
            </a:ln>
          </p:spPr>
          <p:txBody>
            <a:bodyPr/>
            <a:lstStyle/>
            <a:p>
              <a:endParaRPr lang="en-US"/>
            </a:p>
          </p:txBody>
        </p:sp>
        <p:sp>
          <p:nvSpPr>
            <p:cNvPr id="902" name="Freeform 900">
              <a:extLst>
                <a:ext uri="{FF2B5EF4-FFF2-40B4-BE49-F238E27FC236}">
                  <a16:creationId xmlns:a16="http://schemas.microsoft.com/office/drawing/2014/main" id="{92552447-3DD7-4B5E-8069-8CB093032E54}"/>
                </a:ext>
              </a:extLst>
            </p:cNvPr>
            <p:cNvSpPr>
              <a:spLocks/>
            </p:cNvSpPr>
            <p:nvPr/>
          </p:nvSpPr>
          <p:spPr bwMode="auto">
            <a:xfrm>
              <a:off x="2063" y="3243"/>
              <a:ext cx="89" cy="10"/>
            </a:xfrm>
            <a:custGeom>
              <a:avLst/>
              <a:gdLst>
                <a:gd name="T0" fmla="*/ 531 w 531"/>
                <a:gd name="T1" fmla="*/ 48 h 48"/>
                <a:gd name="T2" fmla="*/ 531 w 531"/>
                <a:gd name="T3" fmla="*/ 0 h 48"/>
                <a:gd name="T4" fmla="*/ 0 w 531"/>
                <a:gd name="T5" fmla="*/ 48 h 48"/>
                <a:gd name="T6" fmla="*/ 531 w 531"/>
                <a:gd name="T7" fmla="*/ 48 h 48"/>
                <a:gd name="T8" fmla="*/ 0 60000 65536"/>
                <a:gd name="T9" fmla="*/ 0 60000 65536"/>
                <a:gd name="T10" fmla="*/ 0 60000 65536"/>
                <a:gd name="T11" fmla="*/ 0 60000 65536"/>
                <a:gd name="T12" fmla="*/ 0 w 531"/>
                <a:gd name="T13" fmla="*/ 0 h 48"/>
                <a:gd name="T14" fmla="*/ 531 w 531"/>
                <a:gd name="T15" fmla="*/ 48 h 48"/>
              </a:gdLst>
              <a:ahLst/>
              <a:cxnLst>
                <a:cxn ang="T8">
                  <a:pos x="T0" y="T1"/>
                </a:cxn>
                <a:cxn ang="T9">
                  <a:pos x="T2" y="T3"/>
                </a:cxn>
                <a:cxn ang="T10">
                  <a:pos x="T4" y="T5"/>
                </a:cxn>
                <a:cxn ang="T11">
                  <a:pos x="T6" y="T7"/>
                </a:cxn>
              </a:cxnLst>
              <a:rect l="T12" t="T13" r="T14" b="T15"/>
              <a:pathLst>
                <a:path w="531" h="48">
                  <a:moveTo>
                    <a:pt x="531" y="48"/>
                  </a:moveTo>
                  <a:lnTo>
                    <a:pt x="531" y="0"/>
                  </a:lnTo>
                  <a:lnTo>
                    <a:pt x="0" y="48"/>
                  </a:lnTo>
                  <a:lnTo>
                    <a:pt x="531" y="48"/>
                  </a:lnTo>
                  <a:close/>
                </a:path>
              </a:pathLst>
            </a:custGeom>
            <a:solidFill>
              <a:srgbClr val="000000"/>
            </a:solidFill>
            <a:ln w="9525">
              <a:noFill/>
              <a:round/>
              <a:headEnd/>
              <a:tailEnd/>
            </a:ln>
          </p:spPr>
          <p:txBody>
            <a:bodyPr/>
            <a:lstStyle/>
            <a:p>
              <a:endParaRPr lang="en-US"/>
            </a:p>
          </p:txBody>
        </p:sp>
        <p:sp>
          <p:nvSpPr>
            <p:cNvPr id="903" name="Freeform 901">
              <a:extLst>
                <a:ext uri="{FF2B5EF4-FFF2-40B4-BE49-F238E27FC236}">
                  <a16:creationId xmlns:a16="http://schemas.microsoft.com/office/drawing/2014/main" id="{6DBB8849-F69E-4584-A1D4-E233A970F430}"/>
                </a:ext>
              </a:extLst>
            </p:cNvPr>
            <p:cNvSpPr>
              <a:spLocks/>
            </p:cNvSpPr>
            <p:nvPr/>
          </p:nvSpPr>
          <p:spPr bwMode="auto">
            <a:xfrm>
              <a:off x="2063" y="3243"/>
              <a:ext cx="89" cy="10"/>
            </a:xfrm>
            <a:custGeom>
              <a:avLst/>
              <a:gdLst>
                <a:gd name="T0" fmla="*/ 531 w 531"/>
                <a:gd name="T1" fmla="*/ 0 h 48"/>
                <a:gd name="T2" fmla="*/ 0 w 531"/>
                <a:gd name="T3" fmla="*/ 48 h 48"/>
                <a:gd name="T4" fmla="*/ 0 w 531"/>
                <a:gd name="T5" fmla="*/ 0 h 48"/>
                <a:gd name="T6" fmla="*/ 531 w 531"/>
                <a:gd name="T7" fmla="*/ 0 h 48"/>
                <a:gd name="T8" fmla="*/ 0 60000 65536"/>
                <a:gd name="T9" fmla="*/ 0 60000 65536"/>
                <a:gd name="T10" fmla="*/ 0 60000 65536"/>
                <a:gd name="T11" fmla="*/ 0 60000 65536"/>
                <a:gd name="T12" fmla="*/ 0 w 531"/>
                <a:gd name="T13" fmla="*/ 0 h 48"/>
                <a:gd name="T14" fmla="*/ 531 w 531"/>
                <a:gd name="T15" fmla="*/ 48 h 48"/>
              </a:gdLst>
              <a:ahLst/>
              <a:cxnLst>
                <a:cxn ang="T8">
                  <a:pos x="T0" y="T1"/>
                </a:cxn>
                <a:cxn ang="T9">
                  <a:pos x="T2" y="T3"/>
                </a:cxn>
                <a:cxn ang="T10">
                  <a:pos x="T4" y="T5"/>
                </a:cxn>
                <a:cxn ang="T11">
                  <a:pos x="T6" y="T7"/>
                </a:cxn>
              </a:cxnLst>
              <a:rect l="T12" t="T13" r="T14" b="T15"/>
              <a:pathLst>
                <a:path w="531" h="48">
                  <a:moveTo>
                    <a:pt x="531" y="0"/>
                  </a:moveTo>
                  <a:lnTo>
                    <a:pt x="0" y="48"/>
                  </a:lnTo>
                  <a:lnTo>
                    <a:pt x="0" y="0"/>
                  </a:lnTo>
                  <a:lnTo>
                    <a:pt x="531" y="0"/>
                  </a:lnTo>
                  <a:close/>
                </a:path>
              </a:pathLst>
            </a:custGeom>
            <a:solidFill>
              <a:srgbClr val="000000"/>
            </a:solidFill>
            <a:ln w="9525">
              <a:noFill/>
              <a:round/>
              <a:headEnd/>
              <a:tailEnd/>
            </a:ln>
          </p:spPr>
          <p:txBody>
            <a:bodyPr/>
            <a:lstStyle/>
            <a:p>
              <a:endParaRPr lang="en-US"/>
            </a:p>
          </p:txBody>
        </p:sp>
        <p:sp>
          <p:nvSpPr>
            <p:cNvPr id="904" name="Rectangle 902">
              <a:extLst>
                <a:ext uri="{FF2B5EF4-FFF2-40B4-BE49-F238E27FC236}">
                  <a16:creationId xmlns:a16="http://schemas.microsoft.com/office/drawing/2014/main" id="{96C340C7-490C-4B04-B8C2-CE6211C6CC32}"/>
                </a:ext>
              </a:extLst>
            </p:cNvPr>
            <p:cNvSpPr>
              <a:spLocks noChangeArrowheads="1"/>
            </p:cNvSpPr>
            <p:nvPr/>
          </p:nvSpPr>
          <p:spPr bwMode="auto">
            <a:xfrm>
              <a:off x="2063" y="3243"/>
              <a:ext cx="89" cy="10"/>
            </a:xfrm>
            <a:prstGeom prst="rect">
              <a:avLst/>
            </a:prstGeom>
            <a:noFill/>
            <a:ln w="0">
              <a:solidFill>
                <a:srgbClr val="000000"/>
              </a:solidFill>
              <a:miter lim="800000"/>
              <a:headEnd/>
              <a:tailEnd/>
            </a:ln>
          </p:spPr>
          <p:txBody>
            <a:bodyPr/>
            <a:lstStyle/>
            <a:p>
              <a:endParaRPr lang="en-US"/>
            </a:p>
          </p:txBody>
        </p:sp>
        <p:sp>
          <p:nvSpPr>
            <p:cNvPr id="905" name="Freeform 903">
              <a:extLst>
                <a:ext uri="{FF2B5EF4-FFF2-40B4-BE49-F238E27FC236}">
                  <a16:creationId xmlns:a16="http://schemas.microsoft.com/office/drawing/2014/main" id="{C6FF5D8A-8BC6-44BC-9F98-7F6FEC488ACE}"/>
                </a:ext>
              </a:extLst>
            </p:cNvPr>
            <p:cNvSpPr>
              <a:spLocks/>
            </p:cNvSpPr>
            <p:nvPr/>
          </p:nvSpPr>
          <p:spPr bwMode="auto">
            <a:xfrm>
              <a:off x="1930" y="3243"/>
              <a:ext cx="89" cy="10"/>
            </a:xfrm>
            <a:custGeom>
              <a:avLst/>
              <a:gdLst>
                <a:gd name="T0" fmla="*/ 532 w 532"/>
                <a:gd name="T1" fmla="*/ 48 h 48"/>
                <a:gd name="T2" fmla="*/ 532 w 532"/>
                <a:gd name="T3" fmla="*/ 0 h 48"/>
                <a:gd name="T4" fmla="*/ 0 w 532"/>
                <a:gd name="T5" fmla="*/ 48 h 48"/>
                <a:gd name="T6" fmla="*/ 532 w 532"/>
                <a:gd name="T7" fmla="*/ 48 h 48"/>
                <a:gd name="T8" fmla="*/ 0 60000 65536"/>
                <a:gd name="T9" fmla="*/ 0 60000 65536"/>
                <a:gd name="T10" fmla="*/ 0 60000 65536"/>
                <a:gd name="T11" fmla="*/ 0 60000 65536"/>
                <a:gd name="T12" fmla="*/ 0 w 532"/>
                <a:gd name="T13" fmla="*/ 0 h 48"/>
                <a:gd name="T14" fmla="*/ 532 w 532"/>
                <a:gd name="T15" fmla="*/ 48 h 48"/>
              </a:gdLst>
              <a:ahLst/>
              <a:cxnLst>
                <a:cxn ang="T8">
                  <a:pos x="T0" y="T1"/>
                </a:cxn>
                <a:cxn ang="T9">
                  <a:pos x="T2" y="T3"/>
                </a:cxn>
                <a:cxn ang="T10">
                  <a:pos x="T4" y="T5"/>
                </a:cxn>
                <a:cxn ang="T11">
                  <a:pos x="T6" y="T7"/>
                </a:cxn>
              </a:cxnLst>
              <a:rect l="T12" t="T13" r="T14" b="T15"/>
              <a:pathLst>
                <a:path w="532" h="48">
                  <a:moveTo>
                    <a:pt x="532" y="48"/>
                  </a:moveTo>
                  <a:lnTo>
                    <a:pt x="532" y="0"/>
                  </a:lnTo>
                  <a:lnTo>
                    <a:pt x="0" y="48"/>
                  </a:lnTo>
                  <a:lnTo>
                    <a:pt x="532" y="48"/>
                  </a:lnTo>
                  <a:close/>
                </a:path>
              </a:pathLst>
            </a:custGeom>
            <a:solidFill>
              <a:srgbClr val="000000"/>
            </a:solidFill>
            <a:ln w="9525">
              <a:noFill/>
              <a:round/>
              <a:headEnd/>
              <a:tailEnd/>
            </a:ln>
          </p:spPr>
          <p:txBody>
            <a:bodyPr/>
            <a:lstStyle/>
            <a:p>
              <a:endParaRPr lang="en-US"/>
            </a:p>
          </p:txBody>
        </p:sp>
        <p:sp>
          <p:nvSpPr>
            <p:cNvPr id="906" name="Freeform 904">
              <a:extLst>
                <a:ext uri="{FF2B5EF4-FFF2-40B4-BE49-F238E27FC236}">
                  <a16:creationId xmlns:a16="http://schemas.microsoft.com/office/drawing/2014/main" id="{8E441576-4CE0-42FE-A8BC-33241C421DBC}"/>
                </a:ext>
              </a:extLst>
            </p:cNvPr>
            <p:cNvSpPr>
              <a:spLocks/>
            </p:cNvSpPr>
            <p:nvPr/>
          </p:nvSpPr>
          <p:spPr bwMode="auto">
            <a:xfrm>
              <a:off x="1930" y="3243"/>
              <a:ext cx="89" cy="10"/>
            </a:xfrm>
            <a:custGeom>
              <a:avLst/>
              <a:gdLst>
                <a:gd name="T0" fmla="*/ 532 w 532"/>
                <a:gd name="T1" fmla="*/ 0 h 48"/>
                <a:gd name="T2" fmla="*/ 0 w 532"/>
                <a:gd name="T3" fmla="*/ 48 h 48"/>
                <a:gd name="T4" fmla="*/ 0 w 532"/>
                <a:gd name="T5" fmla="*/ 0 h 48"/>
                <a:gd name="T6" fmla="*/ 532 w 532"/>
                <a:gd name="T7" fmla="*/ 0 h 48"/>
                <a:gd name="T8" fmla="*/ 0 60000 65536"/>
                <a:gd name="T9" fmla="*/ 0 60000 65536"/>
                <a:gd name="T10" fmla="*/ 0 60000 65536"/>
                <a:gd name="T11" fmla="*/ 0 60000 65536"/>
                <a:gd name="T12" fmla="*/ 0 w 532"/>
                <a:gd name="T13" fmla="*/ 0 h 48"/>
                <a:gd name="T14" fmla="*/ 532 w 532"/>
                <a:gd name="T15" fmla="*/ 48 h 48"/>
              </a:gdLst>
              <a:ahLst/>
              <a:cxnLst>
                <a:cxn ang="T8">
                  <a:pos x="T0" y="T1"/>
                </a:cxn>
                <a:cxn ang="T9">
                  <a:pos x="T2" y="T3"/>
                </a:cxn>
                <a:cxn ang="T10">
                  <a:pos x="T4" y="T5"/>
                </a:cxn>
                <a:cxn ang="T11">
                  <a:pos x="T6" y="T7"/>
                </a:cxn>
              </a:cxnLst>
              <a:rect l="T12" t="T13" r="T14" b="T15"/>
              <a:pathLst>
                <a:path w="532" h="48">
                  <a:moveTo>
                    <a:pt x="532" y="0"/>
                  </a:moveTo>
                  <a:lnTo>
                    <a:pt x="0" y="48"/>
                  </a:lnTo>
                  <a:lnTo>
                    <a:pt x="0" y="0"/>
                  </a:lnTo>
                  <a:lnTo>
                    <a:pt x="532" y="0"/>
                  </a:lnTo>
                  <a:close/>
                </a:path>
              </a:pathLst>
            </a:custGeom>
            <a:solidFill>
              <a:srgbClr val="000000"/>
            </a:solidFill>
            <a:ln w="9525">
              <a:noFill/>
              <a:round/>
              <a:headEnd/>
              <a:tailEnd/>
            </a:ln>
          </p:spPr>
          <p:txBody>
            <a:bodyPr/>
            <a:lstStyle/>
            <a:p>
              <a:endParaRPr lang="en-US"/>
            </a:p>
          </p:txBody>
        </p:sp>
        <p:sp>
          <p:nvSpPr>
            <p:cNvPr id="907" name="Rectangle 905">
              <a:extLst>
                <a:ext uri="{FF2B5EF4-FFF2-40B4-BE49-F238E27FC236}">
                  <a16:creationId xmlns:a16="http://schemas.microsoft.com/office/drawing/2014/main" id="{9C4FB855-42AF-4394-861C-0BD541DFA2E5}"/>
                </a:ext>
              </a:extLst>
            </p:cNvPr>
            <p:cNvSpPr>
              <a:spLocks noChangeArrowheads="1"/>
            </p:cNvSpPr>
            <p:nvPr/>
          </p:nvSpPr>
          <p:spPr bwMode="auto">
            <a:xfrm>
              <a:off x="1930" y="3243"/>
              <a:ext cx="89" cy="10"/>
            </a:xfrm>
            <a:prstGeom prst="rect">
              <a:avLst/>
            </a:prstGeom>
            <a:noFill/>
            <a:ln w="0">
              <a:solidFill>
                <a:srgbClr val="000000"/>
              </a:solidFill>
              <a:miter lim="800000"/>
              <a:headEnd/>
              <a:tailEnd/>
            </a:ln>
          </p:spPr>
          <p:txBody>
            <a:bodyPr/>
            <a:lstStyle/>
            <a:p>
              <a:endParaRPr lang="en-US"/>
            </a:p>
          </p:txBody>
        </p:sp>
        <p:sp>
          <p:nvSpPr>
            <p:cNvPr id="908" name="Freeform 906">
              <a:extLst>
                <a:ext uri="{FF2B5EF4-FFF2-40B4-BE49-F238E27FC236}">
                  <a16:creationId xmlns:a16="http://schemas.microsoft.com/office/drawing/2014/main" id="{FDC12867-EB72-47BA-B4D2-DF137FD9AD33}"/>
                </a:ext>
              </a:extLst>
            </p:cNvPr>
            <p:cNvSpPr>
              <a:spLocks/>
            </p:cNvSpPr>
            <p:nvPr/>
          </p:nvSpPr>
          <p:spPr bwMode="auto">
            <a:xfrm>
              <a:off x="1827" y="3243"/>
              <a:ext cx="59" cy="10"/>
            </a:xfrm>
            <a:custGeom>
              <a:avLst/>
              <a:gdLst>
                <a:gd name="T0" fmla="*/ 356 w 356"/>
                <a:gd name="T1" fmla="*/ 48 h 48"/>
                <a:gd name="T2" fmla="*/ 356 w 356"/>
                <a:gd name="T3" fmla="*/ 0 h 48"/>
                <a:gd name="T4" fmla="*/ 0 w 356"/>
                <a:gd name="T5" fmla="*/ 48 h 48"/>
                <a:gd name="T6" fmla="*/ 356 w 356"/>
                <a:gd name="T7" fmla="*/ 48 h 48"/>
                <a:gd name="T8" fmla="*/ 0 60000 65536"/>
                <a:gd name="T9" fmla="*/ 0 60000 65536"/>
                <a:gd name="T10" fmla="*/ 0 60000 65536"/>
                <a:gd name="T11" fmla="*/ 0 60000 65536"/>
                <a:gd name="T12" fmla="*/ 0 w 356"/>
                <a:gd name="T13" fmla="*/ 0 h 48"/>
                <a:gd name="T14" fmla="*/ 356 w 356"/>
                <a:gd name="T15" fmla="*/ 48 h 48"/>
              </a:gdLst>
              <a:ahLst/>
              <a:cxnLst>
                <a:cxn ang="T8">
                  <a:pos x="T0" y="T1"/>
                </a:cxn>
                <a:cxn ang="T9">
                  <a:pos x="T2" y="T3"/>
                </a:cxn>
                <a:cxn ang="T10">
                  <a:pos x="T4" y="T5"/>
                </a:cxn>
                <a:cxn ang="T11">
                  <a:pos x="T6" y="T7"/>
                </a:cxn>
              </a:cxnLst>
              <a:rect l="T12" t="T13" r="T14" b="T15"/>
              <a:pathLst>
                <a:path w="356" h="48">
                  <a:moveTo>
                    <a:pt x="356" y="48"/>
                  </a:moveTo>
                  <a:lnTo>
                    <a:pt x="356" y="0"/>
                  </a:lnTo>
                  <a:lnTo>
                    <a:pt x="0" y="48"/>
                  </a:lnTo>
                  <a:lnTo>
                    <a:pt x="356" y="48"/>
                  </a:lnTo>
                  <a:close/>
                </a:path>
              </a:pathLst>
            </a:custGeom>
            <a:solidFill>
              <a:srgbClr val="000000"/>
            </a:solidFill>
            <a:ln w="9525">
              <a:noFill/>
              <a:round/>
              <a:headEnd/>
              <a:tailEnd/>
            </a:ln>
          </p:spPr>
          <p:txBody>
            <a:bodyPr/>
            <a:lstStyle/>
            <a:p>
              <a:endParaRPr lang="en-US"/>
            </a:p>
          </p:txBody>
        </p:sp>
        <p:sp>
          <p:nvSpPr>
            <p:cNvPr id="909" name="Freeform 907">
              <a:extLst>
                <a:ext uri="{FF2B5EF4-FFF2-40B4-BE49-F238E27FC236}">
                  <a16:creationId xmlns:a16="http://schemas.microsoft.com/office/drawing/2014/main" id="{905A2AAA-17CE-41AD-AE4B-EE43C0362DD7}"/>
                </a:ext>
              </a:extLst>
            </p:cNvPr>
            <p:cNvSpPr>
              <a:spLocks/>
            </p:cNvSpPr>
            <p:nvPr/>
          </p:nvSpPr>
          <p:spPr bwMode="auto">
            <a:xfrm>
              <a:off x="1827" y="3243"/>
              <a:ext cx="59" cy="10"/>
            </a:xfrm>
            <a:custGeom>
              <a:avLst/>
              <a:gdLst>
                <a:gd name="T0" fmla="*/ 356 w 356"/>
                <a:gd name="T1" fmla="*/ 0 h 48"/>
                <a:gd name="T2" fmla="*/ 0 w 356"/>
                <a:gd name="T3" fmla="*/ 48 h 48"/>
                <a:gd name="T4" fmla="*/ 0 w 356"/>
                <a:gd name="T5" fmla="*/ 0 h 48"/>
                <a:gd name="T6" fmla="*/ 356 w 356"/>
                <a:gd name="T7" fmla="*/ 0 h 48"/>
                <a:gd name="T8" fmla="*/ 0 60000 65536"/>
                <a:gd name="T9" fmla="*/ 0 60000 65536"/>
                <a:gd name="T10" fmla="*/ 0 60000 65536"/>
                <a:gd name="T11" fmla="*/ 0 60000 65536"/>
                <a:gd name="T12" fmla="*/ 0 w 356"/>
                <a:gd name="T13" fmla="*/ 0 h 48"/>
                <a:gd name="T14" fmla="*/ 356 w 356"/>
                <a:gd name="T15" fmla="*/ 48 h 48"/>
              </a:gdLst>
              <a:ahLst/>
              <a:cxnLst>
                <a:cxn ang="T8">
                  <a:pos x="T0" y="T1"/>
                </a:cxn>
                <a:cxn ang="T9">
                  <a:pos x="T2" y="T3"/>
                </a:cxn>
                <a:cxn ang="T10">
                  <a:pos x="T4" y="T5"/>
                </a:cxn>
                <a:cxn ang="T11">
                  <a:pos x="T6" y="T7"/>
                </a:cxn>
              </a:cxnLst>
              <a:rect l="T12" t="T13" r="T14" b="T15"/>
              <a:pathLst>
                <a:path w="356" h="48">
                  <a:moveTo>
                    <a:pt x="356" y="0"/>
                  </a:moveTo>
                  <a:lnTo>
                    <a:pt x="0" y="48"/>
                  </a:lnTo>
                  <a:lnTo>
                    <a:pt x="0" y="0"/>
                  </a:lnTo>
                  <a:lnTo>
                    <a:pt x="356" y="0"/>
                  </a:lnTo>
                  <a:close/>
                </a:path>
              </a:pathLst>
            </a:custGeom>
            <a:solidFill>
              <a:srgbClr val="000000"/>
            </a:solidFill>
            <a:ln w="9525">
              <a:noFill/>
              <a:round/>
              <a:headEnd/>
              <a:tailEnd/>
            </a:ln>
          </p:spPr>
          <p:txBody>
            <a:bodyPr/>
            <a:lstStyle/>
            <a:p>
              <a:endParaRPr lang="en-US"/>
            </a:p>
          </p:txBody>
        </p:sp>
        <p:sp>
          <p:nvSpPr>
            <p:cNvPr id="910" name="Rectangle 908">
              <a:extLst>
                <a:ext uri="{FF2B5EF4-FFF2-40B4-BE49-F238E27FC236}">
                  <a16:creationId xmlns:a16="http://schemas.microsoft.com/office/drawing/2014/main" id="{9D2B4C10-7870-469F-BBFC-F25D17002227}"/>
                </a:ext>
              </a:extLst>
            </p:cNvPr>
            <p:cNvSpPr>
              <a:spLocks noChangeArrowheads="1"/>
            </p:cNvSpPr>
            <p:nvPr/>
          </p:nvSpPr>
          <p:spPr bwMode="auto">
            <a:xfrm>
              <a:off x="1827" y="3243"/>
              <a:ext cx="59" cy="10"/>
            </a:xfrm>
            <a:prstGeom prst="rect">
              <a:avLst/>
            </a:prstGeom>
            <a:noFill/>
            <a:ln w="0">
              <a:solidFill>
                <a:srgbClr val="000000"/>
              </a:solidFill>
              <a:miter lim="800000"/>
              <a:headEnd/>
              <a:tailEnd/>
            </a:ln>
          </p:spPr>
          <p:txBody>
            <a:bodyPr/>
            <a:lstStyle/>
            <a:p>
              <a:endParaRPr lang="en-US"/>
            </a:p>
          </p:txBody>
        </p:sp>
        <p:sp>
          <p:nvSpPr>
            <p:cNvPr id="911" name="Freeform 909">
              <a:extLst>
                <a:ext uri="{FF2B5EF4-FFF2-40B4-BE49-F238E27FC236}">
                  <a16:creationId xmlns:a16="http://schemas.microsoft.com/office/drawing/2014/main" id="{20105DB1-5826-4281-98FE-2DDCAA2DB450}"/>
                </a:ext>
              </a:extLst>
            </p:cNvPr>
            <p:cNvSpPr>
              <a:spLocks/>
            </p:cNvSpPr>
            <p:nvPr/>
          </p:nvSpPr>
          <p:spPr bwMode="auto">
            <a:xfrm>
              <a:off x="1827" y="3243"/>
              <a:ext cx="1" cy="10"/>
            </a:xfrm>
            <a:custGeom>
              <a:avLst/>
              <a:gdLst>
                <a:gd name="T0" fmla="*/ 0 w 2"/>
                <a:gd name="T1" fmla="*/ 48 h 48"/>
                <a:gd name="T2" fmla="*/ 0 w 2"/>
                <a:gd name="T3" fmla="*/ 0 h 48"/>
                <a:gd name="T4" fmla="*/ 2 w 2"/>
                <a:gd name="T5" fmla="*/ 0 h 48"/>
                <a:gd name="T6" fmla="*/ 0 60000 65536"/>
                <a:gd name="T7" fmla="*/ 0 60000 65536"/>
                <a:gd name="T8" fmla="*/ 0 60000 65536"/>
                <a:gd name="T9" fmla="*/ 0 w 2"/>
                <a:gd name="T10" fmla="*/ 0 h 48"/>
                <a:gd name="T11" fmla="*/ 2 w 2"/>
                <a:gd name="T12" fmla="*/ 48 h 48"/>
              </a:gdLst>
              <a:ahLst/>
              <a:cxnLst>
                <a:cxn ang="T6">
                  <a:pos x="T0" y="T1"/>
                </a:cxn>
                <a:cxn ang="T7">
                  <a:pos x="T2" y="T3"/>
                </a:cxn>
                <a:cxn ang="T8">
                  <a:pos x="T4" y="T5"/>
                </a:cxn>
              </a:cxnLst>
              <a:rect l="T9" t="T10" r="T11" b="T12"/>
              <a:pathLst>
                <a:path w="2" h="48">
                  <a:moveTo>
                    <a:pt x="0" y="48"/>
                  </a:moveTo>
                  <a:lnTo>
                    <a:pt x="0" y="0"/>
                  </a:lnTo>
                  <a:lnTo>
                    <a:pt x="2" y="0"/>
                  </a:lnTo>
                </a:path>
              </a:pathLst>
            </a:custGeom>
            <a:noFill/>
            <a:ln w="0">
              <a:solidFill>
                <a:srgbClr val="000000"/>
              </a:solidFill>
              <a:prstDash val="solid"/>
              <a:round/>
              <a:headEnd/>
              <a:tailEnd/>
            </a:ln>
          </p:spPr>
          <p:txBody>
            <a:bodyPr/>
            <a:lstStyle/>
            <a:p>
              <a:endParaRPr lang="en-US"/>
            </a:p>
          </p:txBody>
        </p:sp>
        <p:sp>
          <p:nvSpPr>
            <p:cNvPr id="912" name="Freeform 910">
              <a:extLst>
                <a:ext uri="{FF2B5EF4-FFF2-40B4-BE49-F238E27FC236}">
                  <a16:creationId xmlns:a16="http://schemas.microsoft.com/office/drawing/2014/main" id="{583E62C4-8911-426D-8D52-3A5B5A8E94F3}"/>
                </a:ext>
              </a:extLst>
            </p:cNvPr>
            <p:cNvSpPr>
              <a:spLocks/>
            </p:cNvSpPr>
            <p:nvPr/>
          </p:nvSpPr>
          <p:spPr bwMode="auto">
            <a:xfrm>
              <a:off x="1956" y="3245"/>
              <a:ext cx="384" cy="614"/>
            </a:xfrm>
            <a:custGeom>
              <a:avLst/>
              <a:gdLst>
                <a:gd name="T0" fmla="*/ 2302 w 2302"/>
                <a:gd name="T1" fmla="*/ 31 h 3069"/>
                <a:gd name="T2" fmla="*/ 2270 w 2302"/>
                <a:gd name="T3" fmla="*/ 0 h 3069"/>
                <a:gd name="T4" fmla="*/ 0 w 2302"/>
                <a:gd name="T5" fmla="*/ 3069 h 3069"/>
                <a:gd name="T6" fmla="*/ 2302 w 2302"/>
                <a:gd name="T7" fmla="*/ 31 h 3069"/>
                <a:gd name="T8" fmla="*/ 0 60000 65536"/>
                <a:gd name="T9" fmla="*/ 0 60000 65536"/>
                <a:gd name="T10" fmla="*/ 0 60000 65536"/>
                <a:gd name="T11" fmla="*/ 0 60000 65536"/>
                <a:gd name="T12" fmla="*/ 0 w 2302"/>
                <a:gd name="T13" fmla="*/ 0 h 3069"/>
                <a:gd name="T14" fmla="*/ 2302 w 2302"/>
                <a:gd name="T15" fmla="*/ 3069 h 3069"/>
              </a:gdLst>
              <a:ahLst/>
              <a:cxnLst>
                <a:cxn ang="T8">
                  <a:pos x="T0" y="T1"/>
                </a:cxn>
                <a:cxn ang="T9">
                  <a:pos x="T2" y="T3"/>
                </a:cxn>
                <a:cxn ang="T10">
                  <a:pos x="T4" y="T5"/>
                </a:cxn>
                <a:cxn ang="T11">
                  <a:pos x="T6" y="T7"/>
                </a:cxn>
              </a:cxnLst>
              <a:rect l="T12" t="T13" r="T14" b="T15"/>
              <a:pathLst>
                <a:path w="2302" h="3069">
                  <a:moveTo>
                    <a:pt x="2302" y="31"/>
                  </a:moveTo>
                  <a:lnTo>
                    <a:pt x="2270" y="0"/>
                  </a:lnTo>
                  <a:lnTo>
                    <a:pt x="0" y="3069"/>
                  </a:lnTo>
                  <a:lnTo>
                    <a:pt x="2302" y="31"/>
                  </a:lnTo>
                  <a:close/>
                </a:path>
              </a:pathLst>
            </a:custGeom>
            <a:solidFill>
              <a:srgbClr val="000000"/>
            </a:solidFill>
            <a:ln w="9525">
              <a:noFill/>
              <a:round/>
              <a:headEnd/>
              <a:tailEnd/>
            </a:ln>
          </p:spPr>
          <p:txBody>
            <a:bodyPr/>
            <a:lstStyle/>
            <a:p>
              <a:endParaRPr lang="en-US"/>
            </a:p>
          </p:txBody>
        </p:sp>
        <p:sp>
          <p:nvSpPr>
            <p:cNvPr id="913" name="Freeform 911">
              <a:extLst>
                <a:ext uri="{FF2B5EF4-FFF2-40B4-BE49-F238E27FC236}">
                  <a16:creationId xmlns:a16="http://schemas.microsoft.com/office/drawing/2014/main" id="{C6BFC479-2CE4-49BD-95E9-7FDD6DEE6E74}"/>
                </a:ext>
              </a:extLst>
            </p:cNvPr>
            <p:cNvSpPr>
              <a:spLocks/>
            </p:cNvSpPr>
            <p:nvPr/>
          </p:nvSpPr>
          <p:spPr bwMode="auto">
            <a:xfrm>
              <a:off x="1951" y="3245"/>
              <a:ext cx="384" cy="614"/>
            </a:xfrm>
            <a:custGeom>
              <a:avLst/>
              <a:gdLst>
                <a:gd name="T0" fmla="*/ 2302 w 2302"/>
                <a:gd name="T1" fmla="*/ 0 h 3069"/>
                <a:gd name="T2" fmla="*/ 32 w 2302"/>
                <a:gd name="T3" fmla="*/ 3069 h 3069"/>
                <a:gd name="T4" fmla="*/ 0 w 2302"/>
                <a:gd name="T5" fmla="*/ 3038 h 3069"/>
                <a:gd name="T6" fmla="*/ 2302 w 2302"/>
                <a:gd name="T7" fmla="*/ 0 h 3069"/>
                <a:gd name="T8" fmla="*/ 0 60000 65536"/>
                <a:gd name="T9" fmla="*/ 0 60000 65536"/>
                <a:gd name="T10" fmla="*/ 0 60000 65536"/>
                <a:gd name="T11" fmla="*/ 0 60000 65536"/>
                <a:gd name="T12" fmla="*/ 0 w 2302"/>
                <a:gd name="T13" fmla="*/ 0 h 3069"/>
                <a:gd name="T14" fmla="*/ 2302 w 2302"/>
                <a:gd name="T15" fmla="*/ 3069 h 3069"/>
              </a:gdLst>
              <a:ahLst/>
              <a:cxnLst>
                <a:cxn ang="T8">
                  <a:pos x="T0" y="T1"/>
                </a:cxn>
                <a:cxn ang="T9">
                  <a:pos x="T2" y="T3"/>
                </a:cxn>
                <a:cxn ang="T10">
                  <a:pos x="T4" y="T5"/>
                </a:cxn>
                <a:cxn ang="T11">
                  <a:pos x="T6" y="T7"/>
                </a:cxn>
              </a:cxnLst>
              <a:rect l="T12" t="T13" r="T14" b="T15"/>
              <a:pathLst>
                <a:path w="2302" h="3069">
                  <a:moveTo>
                    <a:pt x="2302" y="0"/>
                  </a:moveTo>
                  <a:lnTo>
                    <a:pt x="32" y="3069"/>
                  </a:lnTo>
                  <a:lnTo>
                    <a:pt x="0" y="3038"/>
                  </a:lnTo>
                  <a:lnTo>
                    <a:pt x="2302" y="0"/>
                  </a:lnTo>
                  <a:close/>
                </a:path>
              </a:pathLst>
            </a:custGeom>
            <a:solidFill>
              <a:srgbClr val="000000"/>
            </a:solidFill>
            <a:ln w="9525">
              <a:noFill/>
              <a:round/>
              <a:headEnd/>
              <a:tailEnd/>
            </a:ln>
          </p:spPr>
          <p:txBody>
            <a:bodyPr/>
            <a:lstStyle/>
            <a:p>
              <a:endParaRPr lang="en-US"/>
            </a:p>
          </p:txBody>
        </p:sp>
        <p:sp>
          <p:nvSpPr>
            <p:cNvPr id="914" name="Rectangle 912">
              <a:extLst>
                <a:ext uri="{FF2B5EF4-FFF2-40B4-BE49-F238E27FC236}">
                  <a16:creationId xmlns:a16="http://schemas.microsoft.com/office/drawing/2014/main" id="{97F0E77C-C063-49D4-8966-94A2B14C3E3A}"/>
                </a:ext>
              </a:extLst>
            </p:cNvPr>
            <p:cNvSpPr>
              <a:spLocks noChangeArrowheads="1"/>
            </p:cNvSpPr>
            <p:nvPr/>
          </p:nvSpPr>
          <p:spPr bwMode="auto">
            <a:xfrm>
              <a:off x="1857" y="2997"/>
              <a:ext cx="385" cy="163"/>
            </a:xfrm>
            <a:prstGeom prst="rect">
              <a:avLst/>
            </a:prstGeom>
            <a:noFill/>
            <a:ln w="9525">
              <a:noFill/>
              <a:miter lim="800000"/>
              <a:headEnd/>
              <a:tailEnd/>
            </a:ln>
          </p:spPr>
          <p:txBody>
            <a:bodyPr wrap="none" lIns="0" tIns="0" rIns="0" bIns="0">
              <a:spAutoFit/>
            </a:bodyPr>
            <a:lstStyle/>
            <a:p>
              <a:r>
                <a:rPr lang="en-US" sz="1700">
                  <a:solidFill>
                    <a:srgbClr val="000000"/>
                  </a:solidFill>
                  <a:latin typeface="Arial Black" pitchFamily="34" charset="0"/>
                </a:rPr>
                <a:t>GAIN</a:t>
              </a:r>
              <a:endParaRPr lang="en-US"/>
            </a:p>
          </p:txBody>
        </p:sp>
        <p:sp>
          <p:nvSpPr>
            <p:cNvPr id="915" name="Freeform 913">
              <a:extLst>
                <a:ext uri="{FF2B5EF4-FFF2-40B4-BE49-F238E27FC236}">
                  <a16:creationId xmlns:a16="http://schemas.microsoft.com/office/drawing/2014/main" id="{623BCD2C-51DA-4236-B6AE-4B8F72AF7B6B}"/>
                </a:ext>
              </a:extLst>
            </p:cNvPr>
            <p:cNvSpPr>
              <a:spLocks/>
            </p:cNvSpPr>
            <p:nvPr/>
          </p:nvSpPr>
          <p:spPr bwMode="auto">
            <a:xfrm>
              <a:off x="1951" y="3245"/>
              <a:ext cx="389" cy="614"/>
            </a:xfrm>
            <a:custGeom>
              <a:avLst/>
              <a:gdLst>
                <a:gd name="T0" fmla="*/ 2334 w 2334"/>
                <a:gd name="T1" fmla="*/ 31 h 3069"/>
                <a:gd name="T2" fmla="*/ 2302 w 2334"/>
                <a:gd name="T3" fmla="*/ 0 h 3069"/>
                <a:gd name="T4" fmla="*/ 0 w 2334"/>
                <a:gd name="T5" fmla="*/ 3038 h 3069"/>
                <a:gd name="T6" fmla="*/ 32 w 2334"/>
                <a:gd name="T7" fmla="*/ 3069 h 3069"/>
                <a:gd name="T8" fmla="*/ 2334 w 2334"/>
                <a:gd name="T9" fmla="*/ 31 h 3069"/>
                <a:gd name="T10" fmla="*/ 0 60000 65536"/>
                <a:gd name="T11" fmla="*/ 0 60000 65536"/>
                <a:gd name="T12" fmla="*/ 0 60000 65536"/>
                <a:gd name="T13" fmla="*/ 0 60000 65536"/>
                <a:gd name="T14" fmla="*/ 0 60000 65536"/>
                <a:gd name="T15" fmla="*/ 0 w 2334"/>
                <a:gd name="T16" fmla="*/ 0 h 3069"/>
                <a:gd name="T17" fmla="*/ 2334 w 2334"/>
                <a:gd name="T18" fmla="*/ 3069 h 3069"/>
              </a:gdLst>
              <a:ahLst/>
              <a:cxnLst>
                <a:cxn ang="T10">
                  <a:pos x="T0" y="T1"/>
                </a:cxn>
                <a:cxn ang="T11">
                  <a:pos x="T2" y="T3"/>
                </a:cxn>
                <a:cxn ang="T12">
                  <a:pos x="T4" y="T5"/>
                </a:cxn>
                <a:cxn ang="T13">
                  <a:pos x="T6" y="T7"/>
                </a:cxn>
                <a:cxn ang="T14">
                  <a:pos x="T8" y="T9"/>
                </a:cxn>
              </a:cxnLst>
              <a:rect l="T15" t="T16" r="T17" b="T18"/>
              <a:pathLst>
                <a:path w="2334" h="3069">
                  <a:moveTo>
                    <a:pt x="2334" y="31"/>
                  </a:moveTo>
                  <a:lnTo>
                    <a:pt x="2302" y="0"/>
                  </a:lnTo>
                  <a:lnTo>
                    <a:pt x="0" y="3038"/>
                  </a:lnTo>
                  <a:lnTo>
                    <a:pt x="32" y="3069"/>
                  </a:lnTo>
                  <a:lnTo>
                    <a:pt x="2334" y="31"/>
                  </a:lnTo>
                </a:path>
              </a:pathLst>
            </a:custGeom>
            <a:noFill/>
            <a:ln w="0">
              <a:solidFill>
                <a:srgbClr val="000000"/>
              </a:solidFill>
              <a:prstDash val="solid"/>
              <a:round/>
              <a:headEnd/>
              <a:tailEnd/>
            </a:ln>
          </p:spPr>
          <p:txBody>
            <a:bodyPr/>
            <a:lstStyle/>
            <a:p>
              <a:endParaRPr lang="en-US"/>
            </a:p>
          </p:txBody>
        </p:sp>
        <p:sp>
          <p:nvSpPr>
            <p:cNvPr id="916" name="Freeform 914">
              <a:extLst>
                <a:ext uri="{FF2B5EF4-FFF2-40B4-BE49-F238E27FC236}">
                  <a16:creationId xmlns:a16="http://schemas.microsoft.com/office/drawing/2014/main" id="{026D89B6-92B9-4801-B8D5-D2E8456FD6BC}"/>
                </a:ext>
              </a:extLst>
            </p:cNvPr>
            <p:cNvSpPr>
              <a:spLocks/>
            </p:cNvSpPr>
            <p:nvPr/>
          </p:nvSpPr>
          <p:spPr bwMode="auto">
            <a:xfrm>
              <a:off x="1826" y="3244"/>
              <a:ext cx="7" cy="607"/>
            </a:xfrm>
            <a:custGeom>
              <a:avLst/>
              <a:gdLst>
                <a:gd name="T0" fmla="*/ 43 w 43"/>
                <a:gd name="T1" fmla="*/ 0 h 3032"/>
                <a:gd name="T2" fmla="*/ 0 w 43"/>
                <a:gd name="T3" fmla="*/ 0 h 3032"/>
                <a:gd name="T4" fmla="*/ 43 w 43"/>
                <a:gd name="T5" fmla="*/ 3032 h 3032"/>
                <a:gd name="T6" fmla="*/ 43 w 43"/>
                <a:gd name="T7" fmla="*/ 0 h 3032"/>
                <a:gd name="T8" fmla="*/ 0 60000 65536"/>
                <a:gd name="T9" fmla="*/ 0 60000 65536"/>
                <a:gd name="T10" fmla="*/ 0 60000 65536"/>
                <a:gd name="T11" fmla="*/ 0 60000 65536"/>
                <a:gd name="T12" fmla="*/ 0 w 43"/>
                <a:gd name="T13" fmla="*/ 0 h 3032"/>
                <a:gd name="T14" fmla="*/ 43 w 43"/>
                <a:gd name="T15" fmla="*/ 3032 h 3032"/>
              </a:gdLst>
              <a:ahLst/>
              <a:cxnLst>
                <a:cxn ang="T8">
                  <a:pos x="T0" y="T1"/>
                </a:cxn>
                <a:cxn ang="T9">
                  <a:pos x="T2" y="T3"/>
                </a:cxn>
                <a:cxn ang="T10">
                  <a:pos x="T4" y="T5"/>
                </a:cxn>
                <a:cxn ang="T11">
                  <a:pos x="T6" y="T7"/>
                </a:cxn>
              </a:cxnLst>
              <a:rect l="T12" t="T13" r="T14" b="T15"/>
              <a:pathLst>
                <a:path w="43" h="3032">
                  <a:moveTo>
                    <a:pt x="43" y="0"/>
                  </a:moveTo>
                  <a:lnTo>
                    <a:pt x="0" y="0"/>
                  </a:lnTo>
                  <a:lnTo>
                    <a:pt x="43" y="3032"/>
                  </a:lnTo>
                  <a:lnTo>
                    <a:pt x="43" y="0"/>
                  </a:lnTo>
                  <a:close/>
                </a:path>
              </a:pathLst>
            </a:custGeom>
            <a:solidFill>
              <a:srgbClr val="000000"/>
            </a:solidFill>
            <a:ln w="9525">
              <a:noFill/>
              <a:round/>
              <a:headEnd/>
              <a:tailEnd/>
            </a:ln>
          </p:spPr>
          <p:txBody>
            <a:bodyPr/>
            <a:lstStyle/>
            <a:p>
              <a:endParaRPr lang="en-US"/>
            </a:p>
          </p:txBody>
        </p:sp>
        <p:sp>
          <p:nvSpPr>
            <p:cNvPr id="917" name="Freeform 915">
              <a:extLst>
                <a:ext uri="{FF2B5EF4-FFF2-40B4-BE49-F238E27FC236}">
                  <a16:creationId xmlns:a16="http://schemas.microsoft.com/office/drawing/2014/main" id="{DFC59DDA-A99F-409B-95F4-148AF3E808CD}"/>
                </a:ext>
              </a:extLst>
            </p:cNvPr>
            <p:cNvSpPr>
              <a:spLocks/>
            </p:cNvSpPr>
            <p:nvPr/>
          </p:nvSpPr>
          <p:spPr bwMode="auto">
            <a:xfrm>
              <a:off x="1826" y="3244"/>
              <a:ext cx="7" cy="616"/>
            </a:xfrm>
            <a:custGeom>
              <a:avLst/>
              <a:gdLst>
                <a:gd name="T0" fmla="*/ 0 w 43"/>
                <a:gd name="T1" fmla="*/ 0 h 3080"/>
                <a:gd name="T2" fmla="*/ 43 w 43"/>
                <a:gd name="T3" fmla="*/ 3032 h 3080"/>
                <a:gd name="T4" fmla="*/ 0 w 43"/>
                <a:gd name="T5" fmla="*/ 3080 h 3080"/>
                <a:gd name="T6" fmla="*/ 0 w 43"/>
                <a:gd name="T7" fmla="*/ 0 h 3080"/>
                <a:gd name="T8" fmla="*/ 0 60000 65536"/>
                <a:gd name="T9" fmla="*/ 0 60000 65536"/>
                <a:gd name="T10" fmla="*/ 0 60000 65536"/>
                <a:gd name="T11" fmla="*/ 0 60000 65536"/>
                <a:gd name="T12" fmla="*/ 0 w 43"/>
                <a:gd name="T13" fmla="*/ 0 h 3080"/>
                <a:gd name="T14" fmla="*/ 43 w 43"/>
                <a:gd name="T15" fmla="*/ 3080 h 3080"/>
              </a:gdLst>
              <a:ahLst/>
              <a:cxnLst>
                <a:cxn ang="T8">
                  <a:pos x="T0" y="T1"/>
                </a:cxn>
                <a:cxn ang="T9">
                  <a:pos x="T2" y="T3"/>
                </a:cxn>
                <a:cxn ang="T10">
                  <a:pos x="T4" y="T5"/>
                </a:cxn>
                <a:cxn ang="T11">
                  <a:pos x="T6" y="T7"/>
                </a:cxn>
              </a:cxnLst>
              <a:rect l="T12" t="T13" r="T14" b="T15"/>
              <a:pathLst>
                <a:path w="43" h="3080">
                  <a:moveTo>
                    <a:pt x="0" y="0"/>
                  </a:moveTo>
                  <a:lnTo>
                    <a:pt x="43" y="3032"/>
                  </a:lnTo>
                  <a:lnTo>
                    <a:pt x="0" y="3080"/>
                  </a:lnTo>
                  <a:lnTo>
                    <a:pt x="0" y="0"/>
                  </a:lnTo>
                  <a:close/>
                </a:path>
              </a:pathLst>
            </a:custGeom>
            <a:solidFill>
              <a:srgbClr val="000000"/>
            </a:solidFill>
            <a:ln w="9525">
              <a:noFill/>
              <a:round/>
              <a:headEnd/>
              <a:tailEnd/>
            </a:ln>
          </p:spPr>
          <p:txBody>
            <a:bodyPr/>
            <a:lstStyle/>
            <a:p>
              <a:endParaRPr lang="en-US"/>
            </a:p>
          </p:txBody>
        </p:sp>
        <p:sp>
          <p:nvSpPr>
            <p:cNvPr id="918" name="Freeform 916">
              <a:extLst>
                <a:ext uri="{FF2B5EF4-FFF2-40B4-BE49-F238E27FC236}">
                  <a16:creationId xmlns:a16="http://schemas.microsoft.com/office/drawing/2014/main" id="{B6E72378-7D39-4507-ACEA-067FA0AABCEC}"/>
                </a:ext>
              </a:extLst>
            </p:cNvPr>
            <p:cNvSpPr>
              <a:spLocks/>
            </p:cNvSpPr>
            <p:nvPr/>
          </p:nvSpPr>
          <p:spPr bwMode="auto">
            <a:xfrm>
              <a:off x="1826" y="3244"/>
              <a:ext cx="7" cy="616"/>
            </a:xfrm>
            <a:custGeom>
              <a:avLst/>
              <a:gdLst>
                <a:gd name="T0" fmla="*/ 43 w 43"/>
                <a:gd name="T1" fmla="*/ 0 h 3080"/>
                <a:gd name="T2" fmla="*/ 0 w 43"/>
                <a:gd name="T3" fmla="*/ 0 h 3080"/>
                <a:gd name="T4" fmla="*/ 0 w 43"/>
                <a:gd name="T5" fmla="*/ 3080 h 3080"/>
                <a:gd name="T6" fmla="*/ 43 w 43"/>
                <a:gd name="T7" fmla="*/ 3032 h 3080"/>
                <a:gd name="T8" fmla="*/ 43 w 43"/>
                <a:gd name="T9" fmla="*/ 0 h 3080"/>
                <a:gd name="T10" fmla="*/ 0 60000 65536"/>
                <a:gd name="T11" fmla="*/ 0 60000 65536"/>
                <a:gd name="T12" fmla="*/ 0 60000 65536"/>
                <a:gd name="T13" fmla="*/ 0 60000 65536"/>
                <a:gd name="T14" fmla="*/ 0 60000 65536"/>
                <a:gd name="T15" fmla="*/ 0 w 43"/>
                <a:gd name="T16" fmla="*/ 0 h 3080"/>
                <a:gd name="T17" fmla="*/ 43 w 43"/>
                <a:gd name="T18" fmla="*/ 3080 h 3080"/>
              </a:gdLst>
              <a:ahLst/>
              <a:cxnLst>
                <a:cxn ang="T10">
                  <a:pos x="T0" y="T1"/>
                </a:cxn>
                <a:cxn ang="T11">
                  <a:pos x="T2" y="T3"/>
                </a:cxn>
                <a:cxn ang="T12">
                  <a:pos x="T4" y="T5"/>
                </a:cxn>
                <a:cxn ang="T13">
                  <a:pos x="T6" y="T7"/>
                </a:cxn>
                <a:cxn ang="T14">
                  <a:pos x="T8" y="T9"/>
                </a:cxn>
              </a:cxnLst>
              <a:rect l="T15" t="T16" r="T17" b="T18"/>
              <a:pathLst>
                <a:path w="43" h="3080">
                  <a:moveTo>
                    <a:pt x="43" y="0"/>
                  </a:moveTo>
                  <a:lnTo>
                    <a:pt x="0" y="0"/>
                  </a:lnTo>
                  <a:lnTo>
                    <a:pt x="0" y="3080"/>
                  </a:lnTo>
                  <a:lnTo>
                    <a:pt x="43" y="3032"/>
                  </a:lnTo>
                  <a:lnTo>
                    <a:pt x="43" y="0"/>
                  </a:lnTo>
                </a:path>
              </a:pathLst>
            </a:custGeom>
            <a:noFill/>
            <a:ln w="0">
              <a:solidFill>
                <a:srgbClr val="000000"/>
              </a:solidFill>
              <a:prstDash val="solid"/>
              <a:round/>
              <a:headEnd/>
              <a:tailEnd/>
            </a:ln>
          </p:spPr>
          <p:txBody>
            <a:bodyPr/>
            <a:lstStyle/>
            <a:p>
              <a:endParaRPr lang="en-US"/>
            </a:p>
          </p:txBody>
        </p:sp>
        <p:sp>
          <p:nvSpPr>
            <p:cNvPr id="919" name="Freeform 917">
              <a:extLst>
                <a:ext uri="{FF2B5EF4-FFF2-40B4-BE49-F238E27FC236}">
                  <a16:creationId xmlns:a16="http://schemas.microsoft.com/office/drawing/2014/main" id="{220DBECE-4358-4637-BA86-BC1BD14F9F83}"/>
                </a:ext>
              </a:extLst>
            </p:cNvPr>
            <p:cNvSpPr>
              <a:spLocks/>
            </p:cNvSpPr>
            <p:nvPr/>
          </p:nvSpPr>
          <p:spPr bwMode="auto">
            <a:xfrm>
              <a:off x="1826" y="3851"/>
              <a:ext cx="759" cy="9"/>
            </a:xfrm>
            <a:custGeom>
              <a:avLst/>
              <a:gdLst>
                <a:gd name="T0" fmla="*/ 43 w 4554"/>
                <a:gd name="T1" fmla="*/ 0 h 48"/>
                <a:gd name="T2" fmla="*/ 0 w 4554"/>
                <a:gd name="T3" fmla="*/ 48 h 48"/>
                <a:gd name="T4" fmla="*/ 4554 w 4554"/>
                <a:gd name="T5" fmla="*/ 0 h 48"/>
                <a:gd name="T6" fmla="*/ 43 w 4554"/>
                <a:gd name="T7" fmla="*/ 0 h 48"/>
                <a:gd name="T8" fmla="*/ 0 60000 65536"/>
                <a:gd name="T9" fmla="*/ 0 60000 65536"/>
                <a:gd name="T10" fmla="*/ 0 60000 65536"/>
                <a:gd name="T11" fmla="*/ 0 60000 65536"/>
                <a:gd name="T12" fmla="*/ 0 w 4554"/>
                <a:gd name="T13" fmla="*/ 0 h 48"/>
                <a:gd name="T14" fmla="*/ 4554 w 4554"/>
                <a:gd name="T15" fmla="*/ 48 h 48"/>
              </a:gdLst>
              <a:ahLst/>
              <a:cxnLst>
                <a:cxn ang="T8">
                  <a:pos x="T0" y="T1"/>
                </a:cxn>
                <a:cxn ang="T9">
                  <a:pos x="T2" y="T3"/>
                </a:cxn>
                <a:cxn ang="T10">
                  <a:pos x="T4" y="T5"/>
                </a:cxn>
                <a:cxn ang="T11">
                  <a:pos x="T6" y="T7"/>
                </a:cxn>
              </a:cxnLst>
              <a:rect l="T12" t="T13" r="T14" b="T15"/>
              <a:pathLst>
                <a:path w="4554" h="48">
                  <a:moveTo>
                    <a:pt x="43" y="0"/>
                  </a:moveTo>
                  <a:lnTo>
                    <a:pt x="0" y="48"/>
                  </a:lnTo>
                  <a:lnTo>
                    <a:pt x="4554" y="0"/>
                  </a:lnTo>
                  <a:lnTo>
                    <a:pt x="43" y="0"/>
                  </a:lnTo>
                  <a:close/>
                </a:path>
              </a:pathLst>
            </a:custGeom>
            <a:solidFill>
              <a:srgbClr val="000000"/>
            </a:solidFill>
            <a:ln w="9525">
              <a:noFill/>
              <a:round/>
              <a:headEnd/>
              <a:tailEnd/>
            </a:ln>
          </p:spPr>
          <p:txBody>
            <a:bodyPr/>
            <a:lstStyle/>
            <a:p>
              <a:endParaRPr lang="en-US"/>
            </a:p>
          </p:txBody>
        </p:sp>
        <p:sp>
          <p:nvSpPr>
            <p:cNvPr id="920" name="Freeform 918">
              <a:extLst>
                <a:ext uri="{FF2B5EF4-FFF2-40B4-BE49-F238E27FC236}">
                  <a16:creationId xmlns:a16="http://schemas.microsoft.com/office/drawing/2014/main" id="{9083C257-4EB6-43B3-A743-3EB964F00BF1}"/>
                </a:ext>
              </a:extLst>
            </p:cNvPr>
            <p:cNvSpPr>
              <a:spLocks/>
            </p:cNvSpPr>
            <p:nvPr/>
          </p:nvSpPr>
          <p:spPr bwMode="auto">
            <a:xfrm>
              <a:off x="1826" y="3851"/>
              <a:ext cx="759" cy="9"/>
            </a:xfrm>
            <a:custGeom>
              <a:avLst/>
              <a:gdLst>
                <a:gd name="T0" fmla="*/ 0 w 4554"/>
                <a:gd name="T1" fmla="*/ 48 h 48"/>
                <a:gd name="T2" fmla="*/ 4554 w 4554"/>
                <a:gd name="T3" fmla="*/ 0 h 48"/>
                <a:gd name="T4" fmla="*/ 4554 w 4554"/>
                <a:gd name="T5" fmla="*/ 48 h 48"/>
                <a:gd name="T6" fmla="*/ 0 w 4554"/>
                <a:gd name="T7" fmla="*/ 48 h 48"/>
                <a:gd name="T8" fmla="*/ 0 60000 65536"/>
                <a:gd name="T9" fmla="*/ 0 60000 65536"/>
                <a:gd name="T10" fmla="*/ 0 60000 65536"/>
                <a:gd name="T11" fmla="*/ 0 60000 65536"/>
                <a:gd name="T12" fmla="*/ 0 w 4554"/>
                <a:gd name="T13" fmla="*/ 0 h 48"/>
                <a:gd name="T14" fmla="*/ 4554 w 4554"/>
                <a:gd name="T15" fmla="*/ 48 h 48"/>
              </a:gdLst>
              <a:ahLst/>
              <a:cxnLst>
                <a:cxn ang="T8">
                  <a:pos x="T0" y="T1"/>
                </a:cxn>
                <a:cxn ang="T9">
                  <a:pos x="T2" y="T3"/>
                </a:cxn>
                <a:cxn ang="T10">
                  <a:pos x="T4" y="T5"/>
                </a:cxn>
                <a:cxn ang="T11">
                  <a:pos x="T6" y="T7"/>
                </a:cxn>
              </a:cxnLst>
              <a:rect l="T12" t="T13" r="T14" b="T15"/>
              <a:pathLst>
                <a:path w="4554" h="48">
                  <a:moveTo>
                    <a:pt x="0" y="48"/>
                  </a:moveTo>
                  <a:lnTo>
                    <a:pt x="4554" y="0"/>
                  </a:lnTo>
                  <a:lnTo>
                    <a:pt x="4554" y="48"/>
                  </a:lnTo>
                  <a:lnTo>
                    <a:pt x="0" y="48"/>
                  </a:lnTo>
                  <a:close/>
                </a:path>
              </a:pathLst>
            </a:custGeom>
            <a:solidFill>
              <a:srgbClr val="000000"/>
            </a:solidFill>
            <a:ln w="9525">
              <a:noFill/>
              <a:round/>
              <a:headEnd/>
              <a:tailEnd/>
            </a:ln>
          </p:spPr>
          <p:txBody>
            <a:bodyPr/>
            <a:lstStyle/>
            <a:p>
              <a:endParaRPr lang="en-US"/>
            </a:p>
          </p:txBody>
        </p:sp>
        <p:sp>
          <p:nvSpPr>
            <p:cNvPr id="921" name="Rectangle 919">
              <a:extLst>
                <a:ext uri="{FF2B5EF4-FFF2-40B4-BE49-F238E27FC236}">
                  <a16:creationId xmlns:a16="http://schemas.microsoft.com/office/drawing/2014/main" id="{6E6ED835-F054-4BCA-8384-237B88C56FAF}"/>
                </a:ext>
              </a:extLst>
            </p:cNvPr>
            <p:cNvSpPr>
              <a:spLocks noChangeArrowheads="1"/>
            </p:cNvSpPr>
            <p:nvPr/>
          </p:nvSpPr>
          <p:spPr bwMode="auto">
            <a:xfrm>
              <a:off x="1499" y="3158"/>
              <a:ext cx="340" cy="163"/>
            </a:xfrm>
            <a:prstGeom prst="rect">
              <a:avLst/>
            </a:prstGeom>
            <a:noFill/>
            <a:ln w="9525">
              <a:noFill/>
              <a:miter lim="800000"/>
              <a:headEnd/>
              <a:tailEnd/>
            </a:ln>
          </p:spPr>
          <p:txBody>
            <a:bodyPr wrap="none" lIns="0" tIns="0" rIns="0" bIns="0">
              <a:spAutoFit/>
            </a:bodyPr>
            <a:lstStyle/>
            <a:p>
              <a:r>
                <a:rPr lang="en-US" sz="1700">
                  <a:solidFill>
                    <a:srgbClr val="000000"/>
                  </a:solidFill>
                  <a:latin typeface="Arial Black" pitchFamily="34" charset="0"/>
                </a:rPr>
                <a:t>10 G</a:t>
              </a:r>
              <a:endParaRPr lang="en-US"/>
            </a:p>
          </p:txBody>
        </p:sp>
        <p:sp>
          <p:nvSpPr>
            <p:cNvPr id="922" name="Freeform 920">
              <a:extLst>
                <a:ext uri="{FF2B5EF4-FFF2-40B4-BE49-F238E27FC236}">
                  <a16:creationId xmlns:a16="http://schemas.microsoft.com/office/drawing/2014/main" id="{D2A4D55A-5DB4-4145-A50A-BF7587000055}"/>
                </a:ext>
              </a:extLst>
            </p:cNvPr>
            <p:cNvSpPr>
              <a:spLocks/>
            </p:cNvSpPr>
            <p:nvPr/>
          </p:nvSpPr>
          <p:spPr bwMode="auto">
            <a:xfrm>
              <a:off x="1826" y="3851"/>
              <a:ext cx="759" cy="9"/>
            </a:xfrm>
            <a:custGeom>
              <a:avLst/>
              <a:gdLst>
                <a:gd name="T0" fmla="*/ 43 w 4554"/>
                <a:gd name="T1" fmla="*/ 0 h 48"/>
                <a:gd name="T2" fmla="*/ 0 w 4554"/>
                <a:gd name="T3" fmla="*/ 48 h 48"/>
                <a:gd name="T4" fmla="*/ 4554 w 4554"/>
                <a:gd name="T5" fmla="*/ 48 h 48"/>
                <a:gd name="T6" fmla="*/ 4554 w 4554"/>
                <a:gd name="T7" fmla="*/ 0 h 48"/>
                <a:gd name="T8" fmla="*/ 43 w 4554"/>
                <a:gd name="T9" fmla="*/ 0 h 48"/>
                <a:gd name="T10" fmla="*/ 0 60000 65536"/>
                <a:gd name="T11" fmla="*/ 0 60000 65536"/>
                <a:gd name="T12" fmla="*/ 0 60000 65536"/>
                <a:gd name="T13" fmla="*/ 0 60000 65536"/>
                <a:gd name="T14" fmla="*/ 0 60000 65536"/>
                <a:gd name="T15" fmla="*/ 0 w 4554"/>
                <a:gd name="T16" fmla="*/ 0 h 48"/>
                <a:gd name="T17" fmla="*/ 4554 w 4554"/>
                <a:gd name="T18" fmla="*/ 48 h 48"/>
              </a:gdLst>
              <a:ahLst/>
              <a:cxnLst>
                <a:cxn ang="T10">
                  <a:pos x="T0" y="T1"/>
                </a:cxn>
                <a:cxn ang="T11">
                  <a:pos x="T2" y="T3"/>
                </a:cxn>
                <a:cxn ang="T12">
                  <a:pos x="T4" y="T5"/>
                </a:cxn>
                <a:cxn ang="T13">
                  <a:pos x="T6" y="T7"/>
                </a:cxn>
                <a:cxn ang="T14">
                  <a:pos x="T8" y="T9"/>
                </a:cxn>
              </a:cxnLst>
              <a:rect l="T15" t="T16" r="T17" b="T18"/>
              <a:pathLst>
                <a:path w="4554" h="48">
                  <a:moveTo>
                    <a:pt x="43" y="0"/>
                  </a:moveTo>
                  <a:lnTo>
                    <a:pt x="0" y="48"/>
                  </a:lnTo>
                  <a:lnTo>
                    <a:pt x="4554" y="48"/>
                  </a:lnTo>
                  <a:lnTo>
                    <a:pt x="4554" y="0"/>
                  </a:lnTo>
                  <a:lnTo>
                    <a:pt x="43" y="0"/>
                  </a:lnTo>
                </a:path>
              </a:pathLst>
            </a:custGeom>
            <a:noFill/>
            <a:ln w="0">
              <a:solidFill>
                <a:srgbClr val="000000"/>
              </a:solidFill>
              <a:prstDash val="solid"/>
              <a:round/>
              <a:headEnd/>
              <a:tailEnd/>
            </a:ln>
          </p:spPr>
          <p:txBody>
            <a:bodyPr/>
            <a:lstStyle/>
            <a:p>
              <a:endParaRPr lang="en-US"/>
            </a:p>
          </p:txBody>
        </p:sp>
        <p:sp>
          <p:nvSpPr>
            <p:cNvPr id="923" name="Freeform 921">
              <a:extLst>
                <a:ext uri="{FF2B5EF4-FFF2-40B4-BE49-F238E27FC236}">
                  <a16:creationId xmlns:a16="http://schemas.microsoft.com/office/drawing/2014/main" id="{E319F587-3075-4DDA-8002-3390D1EA7BCD}"/>
                </a:ext>
              </a:extLst>
            </p:cNvPr>
            <p:cNvSpPr>
              <a:spLocks/>
            </p:cNvSpPr>
            <p:nvPr/>
          </p:nvSpPr>
          <p:spPr bwMode="auto">
            <a:xfrm>
              <a:off x="1953" y="3851"/>
              <a:ext cx="24" cy="3"/>
            </a:xfrm>
            <a:custGeom>
              <a:avLst/>
              <a:gdLst>
                <a:gd name="T0" fmla="*/ 142 w 142"/>
                <a:gd name="T1" fmla="*/ 14 h 14"/>
                <a:gd name="T2" fmla="*/ 141 w 142"/>
                <a:gd name="T3" fmla="*/ 0 h 14"/>
                <a:gd name="T4" fmla="*/ 0 w 142"/>
                <a:gd name="T5" fmla="*/ 14 h 14"/>
                <a:gd name="T6" fmla="*/ 142 w 142"/>
                <a:gd name="T7" fmla="*/ 14 h 14"/>
                <a:gd name="T8" fmla="*/ 0 60000 65536"/>
                <a:gd name="T9" fmla="*/ 0 60000 65536"/>
                <a:gd name="T10" fmla="*/ 0 60000 65536"/>
                <a:gd name="T11" fmla="*/ 0 60000 65536"/>
                <a:gd name="T12" fmla="*/ 0 w 142"/>
                <a:gd name="T13" fmla="*/ 0 h 14"/>
                <a:gd name="T14" fmla="*/ 142 w 142"/>
                <a:gd name="T15" fmla="*/ 14 h 14"/>
              </a:gdLst>
              <a:ahLst/>
              <a:cxnLst>
                <a:cxn ang="T8">
                  <a:pos x="T0" y="T1"/>
                </a:cxn>
                <a:cxn ang="T9">
                  <a:pos x="T2" y="T3"/>
                </a:cxn>
                <a:cxn ang="T10">
                  <a:pos x="T4" y="T5"/>
                </a:cxn>
                <a:cxn ang="T11">
                  <a:pos x="T6" y="T7"/>
                </a:cxn>
              </a:cxnLst>
              <a:rect l="T12" t="T13" r="T14" b="T15"/>
              <a:pathLst>
                <a:path w="142" h="14">
                  <a:moveTo>
                    <a:pt x="142" y="14"/>
                  </a:moveTo>
                  <a:lnTo>
                    <a:pt x="141" y="0"/>
                  </a:lnTo>
                  <a:lnTo>
                    <a:pt x="0" y="14"/>
                  </a:lnTo>
                  <a:lnTo>
                    <a:pt x="142" y="14"/>
                  </a:lnTo>
                  <a:close/>
                </a:path>
              </a:pathLst>
            </a:custGeom>
            <a:solidFill>
              <a:srgbClr val="000000"/>
            </a:solidFill>
            <a:ln w="9525">
              <a:noFill/>
              <a:round/>
              <a:headEnd/>
              <a:tailEnd/>
            </a:ln>
          </p:spPr>
          <p:txBody>
            <a:bodyPr/>
            <a:lstStyle/>
            <a:p>
              <a:endParaRPr lang="en-US"/>
            </a:p>
          </p:txBody>
        </p:sp>
        <p:sp>
          <p:nvSpPr>
            <p:cNvPr id="924" name="Freeform 922">
              <a:extLst>
                <a:ext uri="{FF2B5EF4-FFF2-40B4-BE49-F238E27FC236}">
                  <a16:creationId xmlns:a16="http://schemas.microsoft.com/office/drawing/2014/main" id="{4AFAF129-C31A-4C59-8159-B18FCD51B381}"/>
                </a:ext>
              </a:extLst>
            </p:cNvPr>
            <p:cNvSpPr>
              <a:spLocks/>
            </p:cNvSpPr>
            <p:nvPr/>
          </p:nvSpPr>
          <p:spPr bwMode="auto">
            <a:xfrm>
              <a:off x="1953" y="3851"/>
              <a:ext cx="24" cy="3"/>
            </a:xfrm>
            <a:custGeom>
              <a:avLst/>
              <a:gdLst>
                <a:gd name="T0" fmla="*/ 142 w 142"/>
                <a:gd name="T1" fmla="*/ 14 h 14"/>
                <a:gd name="T2" fmla="*/ 141 w 142"/>
                <a:gd name="T3" fmla="*/ 0 h 14"/>
                <a:gd name="T4" fmla="*/ 0 w 142"/>
                <a:gd name="T5" fmla="*/ 14 h 14"/>
                <a:gd name="T6" fmla="*/ 142 w 142"/>
                <a:gd name="T7" fmla="*/ 14 h 14"/>
                <a:gd name="T8" fmla="*/ 0 60000 65536"/>
                <a:gd name="T9" fmla="*/ 0 60000 65536"/>
                <a:gd name="T10" fmla="*/ 0 60000 65536"/>
                <a:gd name="T11" fmla="*/ 0 60000 65536"/>
                <a:gd name="T12" fmla="*/ 0 w 142"/>
                <a:gd name="T13" fmla="*/ 0 h 14"/>
                <a:gd name="T14" fmla="*/ 142 w 142"/>
                <a:gd name="T15" fmla="*/ 14 h 14"/>
              </a:gdLst>
              <a:ahLst/>
              <a:cxnLst>
                <a:cxn ang="T8">
                  <a:pos x="T0" y="T1"/>
                </a:cxn>
                <a:cxn ang="T9">
                  <a:pos x="T2" y="T3"/>
                </a:cxn>
                <a:cxn ang="T10">
                  <a:pos x="T4" y="T5"/>
                </a:cxn>
                <a:cxn ang="T11">
                  <a:pos x="T6" y="T7"/>
                </a:cxn>
              </a:cxnLst>
              <a:rect l="T12" t="T13" r="T14" b="T15"/>
              <a:pathLst>
                <a:path w="142" h="14">
                  <a:moveTo>
                    <a:pt x="142" y="14"/>
                  </a:moveTo>
                  <a:lnTo>
                    <a:pt x="141" y="0"/>
                  </a:lnTo>
                  <a:lnTo>
                    <a:pt x="0" y="14"/>
                  </a:lnTo>
                  <a:lnTo>
                    <a:pt x="142" y="14"/>
                  </a:lnTo>
                </a:path>
              </a:pathLst>
            </a:custGeom>
            <a:noFill/>
            <a:ln w="0">
              <a:solidFill>
                <a:srgbClr val="000000"/>
              </a:solidFill>
              <a:prstDash val="solid"/>
              <a:round/>
              <a:headEnd/>
              <a:tailEnd/>
            </a:ln>
          </p:spPr>
          <p:txBody>
            <a:bodyPr/>
            <a:lstStyle/>
            <a:p>
              <a:endParaRPr lang="en-US"/>
            </a:p>
          </p:txBody>
        </p:sp>
        <p:sp>
          <p:nvSpPr>
            <p:cNvPr id="925" name="Freeform 923">
              <a:extLst>
                <a:ext uri="{FF2B5EF4-FFF2-40B4-BE49-F238E27FC236}">
                  <a16:creationId xmlns:a16="http://schemas.microsoft.com/office/drawing/2014/main" id="{1E196ECC-8AA5-49B3-AA79-4C4D4BAFAB95}"/>
                </a:ext>
              </a:extLst>
            </p:cNvPr>
            <p:cNvSpPr>
              <a:spLocks/>
            </p:cNvSpPr>
            <p:nvPr/>
          </p:nvSpPr>
          <p:spPr bwMode="auto">
            <a:xfrm>
              <a:off x="1953" y="3849"/>
              <a:ext cx="23" cy="5"/>
            </a:xfrm>
            <a:custGeom>
              <a:avLst/>
              <a:gdLst>
                <a:gd name="T0" fmla="*/ 141 w 141"/>
                <a:gd name="T1" fmla="*/ 13 h 27"/>
                <a:gd name="T2" fmla="*/ 140 w 141"/>
                <a:gd name="T3" fmla="*/ 0 h 27"/>
                <a:gd name="T4" fmla="*/ 0 w 141"/>
                <a:gd name="T5" fmla="*/ 27 h 27"/>
                <a:gd name="T6" fmla="*/ 141 w 141"/>
                <a:gd name="T7" fmla="*/ 13 h 27"/>
                <a:gd name="T8" fmla="*/ 0 60000 65536"/>
                <a:gd name="T9" fmla="*/ 0 60000 65536"/>
                <a:gd name="T10" fmla="*/ 0 60000 65536"/>
                <a:gd name="T11" fmla="*/ 0 60000 65536"/>
                <a:gd name="T12" fmla="*/ 0 w 141"/>
                <a:gd name="T13" fmla="*/ 0 h 27"/>
                <a:gd name="T14" fmla="*/ 141 w 141"/>
                <a:gd name="T15" fmla="*/ 27 h 27"/>
              </a:gdLst>
              <a:ahLst/>
              <a:cxnLst>
                <a:cxn ang="T8">
                  <a:pos x="T0" y="T1"/>
                </a:cxn>
                <a:cxn ang="T9">
                  <a:pos x="T2" y="T3"/>
                </a:cxn>
                <a:cxn ang="T10">
                  <a:pos x="T4" y="T5"/>
                </a:cxn>
                <a:cxn ang="T11">
                  <a:pos x="T6" y="T7"/>
                </a:cxn>
              </a:cxnLst>
              <a:rect l="T12" t="T13" r="T14" b="T15"/>
              <a:pathLst>
                <a:path w="141" h="27">
                  <a:moveTo>
                    <a:pt x="141" y="13"/>
                  </a:moveTo>
                  <a:lnTo>
                    <a:pt x="140" y="0"/>
                  </a:lnTo>
                  <a:lnTo>
                    <a:pt x="0" y="27"/>
                  </a:lnTo>
                  <a:lnTo>
                    <a:pt x="141" y="13"/>
                  </a:lnTo>
                  <a:close/>
                </a:path>
              </a:pathLst>
            </a:custGeom>
            <a:solidFill>
              <a:srgbClr val="000000"/>
            </a:solidFill>
            <a:ln w="9525">
              <a:noFill/>
              <a:round/>
              <a:headEnd/>
              <a:tailEnd/>
            </a:ln>
          </p:spPr>
          <p:txBody>
            <a:bodyPr/>
            <a:lstStyle/>
            <a:p>
              <a:endParaRPr lang="en-US"/>
            </a:p>
          </p:txBody>
        </p:sp>
        <p:sp>
          <p:nvSpPr>
            <p:cNvPr id="926" name="Freeform 924">
              <a:extLst>
                <a:ext uri="{FF2B5EF4-FFF2-40B4-BE49-F238E27FC236}">
                  <a16:creationId xmlns:a16="http://schemas.microsoft.com/office/drawing/2014/main" id="{8021792C-1686-4093-9DCB-2F14D9953B52}"/>
                </a:ext>
              </a:extLst>
            </p:cNvPr>
            <p:cNvSpPr>
              <a:spLocks/>
            </p:cNvSpPr>
            <p:nvPr/>
          </p:nvSpPr>
          <p:spPr bwMode="auto">
            <a:xfrm>
              <a:off x="1953" y="3849"/>
              <a:ext cx="23" cy="5"/>
            </a:xfrm>
            <a:custGeom>
              <a:avLst/>
              <a:gdLst>
                <a:gd name="T0" fmla="*/ 141 w 141"/>
                <a:gd name="T1" fmla="*/ 13 h 27"/>
                <a:gd name="T2" fmla="*/ 140 w 141"/>
                <a:gd name="T3" fmla="*/ 0 h 27"/>
                <a:gd name="T4" fmla="*/ 0 w 141"/>
                <a:gd name="T5" fmla="*/ 27 h 27"/>
                <a:gd name="T6" fmla="*/ 141 w 141"/>
                <a:gd name="T7" fmla="*/ 13 h 27"/>
                <a:gd name="T8" fmla="*/ 0 60000 65536"/>
                <a:gd name="T9" fmla="*/ 0 60000 65536"/>
                <a:gd name="T10" fmla="*/ 0 60000 65536"/>
                <a:gd name="T11" fmla="*/ 0 60000 65536"/>
                <a:gd name="T12" fmla="*/ 0 w 141"/>
                <a:gd name="T13" fmla="*/ 0 h 27"/>
                <a:gd name="T14" fmla="*/ 141 w 141"/>
                <a:gd name="T15" fmla="*/ 27 h 27"/>
              </a:gdLst>
              <a:ahLst/>
              <a:cxnLst>
                <a:cxn ang="T8">
                  <a:pos x="T0" y="T1"/>
                </a:cxn>
                <a:cxn ang="T9">
                  <a:pos x="T2" y="T3"/>
                </a:cxn>
                <a:cxn ang="T10">
                  <a:pos x="T4" y="T5"/>
                </a:cxn>
                <a:cxn ang="T11">
                  <a:pos x="T6" y="T7"/>
                </a:cxn>
              </a:cxnLst>
              <a:rect l="T12" t="T13" r="T14" b="T15"/>
              <a:pathLst>
                <a:path w="141" h="27">
                  <a:moveTo>
                    <a:pt x="141" y="13"/>
                  </a:moveTo>
                  <a:lnTo>
                    <a:pt x="140" y="0"/>
                  </a:lnTo>
                  <a:lnTo>
                    <a:pt x="0" y="27"/>
                  </a:lnTo>
                  <a:lnTo>
                    <a:pt x="141" y="13"/>
                  </a:lnTo>
                </a:path>
              </a:pathLst>
            </a:custGeom>
            <a:noFill/>
            <a:ln w="0">
              <a:solidFill>
                <a:srgbClr val="000000"/>
              </a:solidFill>
              <a:prstDash val="solid"/>
              <a:round/>
              <a:headEnd/>
              <a:tailEnd/>
            </a:ln>
          </p:spPr>
          <p:txBody>
            <a:bodyPr/>
            <a:lstStyle/>
            <a:p>
              <a:endParaRPr lang="en-US"/>
            </a:p>
          </p:txBody>
        </p:sp>
        <p:sp>
          <p:nvSpPr>
            <p:cNvPr id="927" name="Freeform 925">
              <a:extLst>
                <a:ext uri="{FF2B5EF4-FFF2-40B4-BE49-F238E27FC236}">
                  <a16:creationId xmlns:a16="http://schemas.microsoft.com/office/drawing/2014/main" id="{D9809C7B-9042-4A58-A17F-F6DE1D51DA5D}"/>
                </a:ext>
              </a:extLst>
            </p:cNvPr>
            <p:cNvSpPr>
              <a:spLocks/>
            </p:cNvSpPr>
            <p:nvPr/>
          </p:nvSpPr>
          <p:spPr bwMode="auto">
            <a:xfrm>
              <a:off x="1953" y="3846"/>
              <a:ext cx="23" cy="8"/>
            </a:xfrm>
            <a:custGeom>
              <a:avLst/>
              <a:gdLst>
                <a:gd name="T0" fmla="*/ 140 w 140"/>
                <a:gd name="T1" fmla="*/ 13 h 40"/>
                <a:gd name="T2" fmla="*/ 138 w 140"/>
                <a:gd name="T3" fmla="*/ 0 h 40"/>
                <a:gd name="T4" fmla="*/ 0 w 140"/>
                <a:gd name="T5" fmla="*/ 40 h 40"/>
                <a:gd name="T6" fmla="*/ 140 w 140"/>
                <a:gd name="T7" fmla="*/ 13 h 40"/>
                <a:gd name="T8" fmla="*/ 0 60000 65536"/>
                <a:gd name="T9" fmla="*/ 0 60000 65536"/>
                <a:gd name="T10" fmla="*/ 0 60000 65536"/>
                <a:gd name="T11" fmla="*/ 0 60000 65536"/>
                <a:gd name="T12" fmla="*/ 0 w 140"/>
                <a:gd name="T13" fmla="*/ 0 h 40"/>
                <a:gd name="T14" fmla="*/ 140 w 140"/>
                <a:gd name="T15" fmla="*/ 40 h 40"/>
              </a:gdLst>
              <a:ahLst/>
              <a:cxnLst>
                <a:cxn ang="T8">
                  <a:pos x="T0" y="T1"/>
                </a:cxn>
                <a:cxn ang="T9">
                  <a:pos x="T2" y="T3"/>
                </a:cxn>
                <a:cxn ang="T10">
                  <a:pos x="T4" y="T5"/>
                </a:cxn>
                <a:cxn ang="T11">
                  <a:pos x="T6" y="T7"/>
                </a:cxn>
              </a:cxnLst>
              <a:rect l="T12" t="T13" r="T14" b="T15"/>
              <a:pathLst>
                <a:path w="140" h="40">
                  <a:moveTo>
                    <a:pt x="140" y="13"/>
                  </a:moveTo>
                  <a:lnTo>
                    <a:pt x="138" y="0"/>
                  </a:lnTo>
                  <a:lnTo>
                    <a:pt x="0" y="40"/>
                  </a:lnTo>
                  <a:lnTo>
                    <a:pt x="140" y="13"/>
                  </a:lnTo>
                  <a:close/>
                </a:path>
              </a:pathLst>
            </a:custGeom>
            <a:solidFill>
              <a:srgbClr val="000000"/>
            </a:solidFill>
            <a:ln w="9525">
              <a:noFill/>
              <a:round/>
              <a:headEnd/>
              <a:tailEnd/>
            </a:ln>
          </p:spPr>
          <p:txBody>
            <a:bodyPr/>
            <a:lstStyle/>
            <a:p>
              <a:endParaRPr lang="en-US"/>
            </a:p>
          </p:txBody>
        </p:sp>
        <p:sp>
          <p:nvSpPr>
            <p:cNvPr id="928" name="Freeform 926">
              <a:extLst>
                <a:ext uri="{FF2B5EF4-FFF2-40B4-BE49-F238E27FC236}">
                  <a16:creationId xmlns:a16="http://schemas.microsoft.com/office/drawing/2014/main" id="{6D5CAC4B-F864-4B9C-B1A4-28D41DD3B9F4}"/>
                </a:ext>
              </a:extLst>
            </p:cNvPr>
            <p:cNvSpPr>
              <a:spLocks/>
            </p:cNvSpPr>
            <p:nvPr/>
          </p:nvSpPr>
          <p:spPr bwMode="auto">
            <a:xfrm>
              <a:off x="1953" y="3846"/>
              <a:ext cx="23" cy="8"/>
            </a:xfrm>
            <a:custGeom>
              <a:avLst/>
              <a:gdLst>
                <a:gd name="T0" fmla="*/ 140 w 140"/>
                <a:gd name="T1" fmla="*/ 13 h 40"/>
                <a:gd name="T2" fmla="*/ 138 w 140"/>
                <a:gd name="T3" fmla="*/ 0 h 40"/>
                <a:gd name="T4" fmla="*/ 0 w 140"/>
                <a:gd name="T5" fmla="*/ 40 h 40"/>
                <a:gd name="T6" fmla="*/ 140 w 140"/>
                <a:gd name="T7" fmla="*/ 13 h 40"/>
                <a:gd name="T8" fmla="*/ 0 60000 65536"/>
                <a:gd name="T9" fmla="*/ 0 60000 65536"/>
                <a:gd name="T10" fmla="*/ 0 60000 65536"/>
                <a:gd name="T11" fmla="*/ 0 60000 65536"/>
                <a:gd name="T12" fmla="*/ 0 w 140"/>
                <a:gd name="T13" fmla="*/ 0 h 40"/>
                <a:gd name="T14" fmla="*/ 140 w 140"/>
                <a:gd name="T15" fmla="*/ 40 h 40"/>
              </a:gdLst>
              <a:ahLst/>
              <a:cxnLst>
                <a:cxn ang="T8">
                  <a:pos x="T0" y="T1"/>
                </a:cxn>
                <a:cxn ang="T9">
                  <a:pos x="T2" y="T3"/>
                </a:cxn>
                <a:cxn ang="T10">
                  <a:pos x="T4" y="T5"/>
                </a:cxn>
                <a:cxn ang="T11">
                  <a:pos x="T6" y="T7"/>
                </a:cxn>
              </a:cxnLst>
              <a:rect l="T12" t="T13" r="T14" b="T15"/>
              <a:pathLst>
                <a:path w="140" h="40">
                  <a:moveTo>
                    <a:pt x="140" y="13"/>
                  </a:moveTo>
                  <a:lnTo>
                    <a:pt x="138" y="0"/>
                  </a:lnTo>
                  <a:lnTo>
                    <a:pt x="0" y="40"/>
                  </a:lnTo>
                  <a:lnTo>
                    <a:pt x="140" y="13"/>
                  </a:lnTo>
                </a:path>
              </a:pathLst>
            </a:custGeom>
            <a:noFill/>
            <a:ln w="0">
              <a:solidFill>
                <a:srgbClr val="000000"/>
              </a:solidFill>
              <a:prstDash val="solid"/>
              <a:round/>
              <a:headEnd/>
              <a:tailEnd/>
            </a:ln>
          </p:spPr>
          <p:txBody>
            <a:bodyPr/>
            <a:lstStyle/>
            <a:p>
              <a:endParaRPr lang="en-US"/>
            </a:p>
          </p:txBody>
        </p:sp>
        <p:sp>
          <p:nvSpPr>
            <p:cNvPr id="929" name="Freeform 927">
              <a:extLst>
                <a:ext uri="{FF2B5EF4-FFF2-40B4-BE49-F238E27FC236}">
                  <a16:creationId xmlns:a16="http://schemas.microsoft.com/office/drawing/2014/main" id="{220B7AC7-AB28-4504-BA04-A44D20FBA956}"/>
                </a:ext>
              </a:extLst>
            </p:cNvPr>
            <p:cNvSpPr>
              <a:spLocks/>
            </p:cNvSpPr>
            <p:nvPr/>
          </p:nvSpPr>
          <p:spPr bwMode="auto">
            <a:xfrm>
              <a:off x="1953" y="3844"/>
              <a:ext cx="23" cy="10"/>
            </a:xfrm>
            <a:custGeom>
              <a:avLst/>
              <a:gdLst>
                <a:gd name="T0" fmla="*/ 138 w 138"/>
                <a:gd name="T1" fmla="*/ 13 h 53"/>
                <a:gd name="T2" fmla="*/ 135 w 138"/>
                <a:gd name="T3" fmla="*/ 0 h 53"/>
                <a:gd name="T4" fmla="*/ 0 w 138"/>
                <a:gd name="T5" fmla="*/ 53 h 53"/>
                <a:gd name="T6" fmla="*/ 138 w 138"/>
                <a:gd name="T7" fmla="*/ 13 h 53"/>
                <a:gd name="T8" fmla="*/ 0 60000 65536"/>
                <a:gd name="T9" fmla="*/ 0 60000 65536"/>
                <a:gd name="T10" fmla="*/ 0 60000 65536"/>
                <a:gd name="T11" fmla="*/ 0 60000 65536"/>
                <a:gd name="T12" fmla="*/ 0 w 138"/>
                <a:gd name="T13" fmla="*/ 0 h 53"/>
                <a:gd name="T14" fmla="*/ 138 w 138"/>
                <a:gd name="T15" fmla="*/ 53 h 53"/>
              </a:gdLst>
              <a:ahLst/>
              <a:cxnLst>
                <a:cxn ang="T8">
                  <a:pos x="T0" y="T1"/>
                </a:cxn>
                <a:cxn ang="T9">
                  <a:pos x="T2" y="T3"/>
                </a:cxn>
                <a:cxn ang="T10">
                  <a:pos x="T4" y="T5"/>
                </a:cxn>
                <a:cxn ang="T11">
                  <a:pos x="T6" y="T7"/>
                </a:cxn>
              </a:cxnLst>
              <a:rect l="T12" t="T13" r="T14" b="T15"/>
              <a:pathLst>
                <a:path w="138" h="53">
                  <a:moveTo>
                    <a:pt x="138" y="13"/>
                  </a:moveTo>
                  <a:lnTo>
                    <a:pt x="135" y="0"/>
                  </a:lnTo>
                  <a:lnTo>
                    <a:pt x="0" y="53"/>
                  </a:lnTo>
                  <a:lnTo>
                    <a:pt x="138" y="13"/>
                  </a:lnTo>
                  <a:close/>
                </a:path>
              </a:pathLst>
            </a:custGeom>
            <a:solidFill>
              <a:srgbClr val="000000"/>
            </a:solidFill>
            <a:ln w="9525">
              <a:noFill/>
              <a:round/>
              <a:headEnd/>
              <a:tailEnd/>
            </a:ln>
          </p:spPr>
          <p:txBody>
            <a:bodyPr/>
            <a:lstStyle/>
            <a:p>
              <a:endParaRPr lang="en-US"/>
            </a:p>
          </p:txBody>
        </p:sp>
        <p:sp>
          <p:nvSpPr>
            <p:cNvPr id="930" name="Freeform 928">
              <a:extLst>
                <a:ext uri="{FF2B5EF4-FFF2-40B4-BE49-F238E27FC236}">
                  <a16:creationId xmlns:a16="http://schemas.microsoft.com/office/drawing/2014/main" id="{B22EBE86-F2DB-4A5B-8602-2C34A4D47DF0}"/>
                </a:ext>
              </a:extLst>
            </p:cNvPr>
            <p:cNvSpPr>
              <a:spLocks/>
            </p:cNvSpPr>
            <p:nvPr/>
          </p:nvSpPr>
          <p:spPr bwMode="auto">
            <a:xfrm>
              <a:off x="1953" y="3844"/>
              <a:ext cx="23" cy="10"/>
            </a:xfrm>
            <a:custGeom>
              <a:avLst/>
              <a:gdLst>
                <a:gd name="T0" fmla="*/ 138 w 138"/>
                <a:gd name="T1" fmla="*/ 13 h 53"/>
                <a:gd name="T2" fmla="*/ 135 w 138"/>
                <a:gd name="T3" fmla="*/ 0 h 53"/>
                <a:gd name="T4" fmla="*/ 0 w 138"/>
                <a:gd name="T5" fmla="*/ 53 h 53"/>
                <a:gd name="T6" fmla="*/ 138 w 138"/>
                <a:gd name="T7" fmla="*/ 13 h 53"/>
                <a:gd name="T8" fmla="*/ 0 60000 65536"/>
                <a:gd name="T9" fmla="*/ 0 60000 65536"/>
                <a:gd name="T10" fmla="*/ 0 60000 65536"/>
                <a:gd name="T11" fmla="*/ 0 60000 65536"/>
                <a:gd name="T12" fmla="*/ 0 w 138"/>
                <a:gd name="T13" fmla="*/ 0 h 53"/>
                <a:gd name="T14" fmla="*/ 138 w 138"/>
                <a:gd name="T15" fmla="*/ 53 h 53"/>
              </a:gdLst>
              <a:ahLst/>
              <a:cxnLst>
                <a:cxn ang="T8">
                  <a:pos x="T0" y="T1"/>
                </a:cxn>
                <a:cxn ang="T9">
                  <a:pos x="T2" y="T3"/>
                </a:cxn>
                <a:cxn ang="T10">
                  <a:pos x="T4" y="T5"/>
                </a:cxn>
                <a:cxn ang="T11">
                  <a:pos x="T6" y="T7"/>
                </a:cxn>
              </a:cxnLst>
              <a:rect l="T12" t="T13" r="T14" b="T15"/>
              <a:pathLst>
                <a:path w="138" h="53">
                  <a:moveTo>
                    <a:pt x="138" y="13"/>
                  </a:moveTo>
                  <a:lnTo>
                    <a:pt x="135" y="0"/>
                  </a:lnTo>
                  <a:lnTo>
                    <a:pt x="0" y="53"/>
                  </a:lnTo>
                  <a:lnTo>
                    <a:pt x="138" y="13"/>
                  </a:lnTo>
                </a:path>
              </a:pathLst>
            </a:custGeom>
            <a:noFill/>
            <a:ln w="0">
              <a:solidFill>
                <a:srgbClr val="000000"/>
              </a:solidFill>
              <a:prstDash val="solid"/>
              <a:round/>
              <a:headEnd/>
              <a:tailEnd/>
            </a:ln>
          </p:spPr>
          <p:txBody>
            <a:bodyPr/>
            <a:lstStyle/>
            <a:p>
              <a:endParaRPr lang="en-US"/>
            </a:p>
          </p:txBody>
        </p:sp>
        <p:sp>
          <p:nvSpPr>
            <p:cNvPr id="931" name="Freeform 929">
              <a:extLst>
                <a:ext uri="{FF2B5EF4-FFF2-40B4-BE49-F238E27FC236}">
                  <a16:creationId xmlns:a16="http://schemas.microsoft.com/office/drawing/2014/main" id="{217DB32E-99FA-4D5B-9004-76E4D8367D13}"/>
                </a:ext>
              </a:extLst>
            </p:cNvPr>
            <p:cNvSpPr>
              <a:spLocks/>
            </p:cNvSpPr>
            <p:nvPr/>
          </p:nvSpPr>
          <p:spPr bwMode="auto">
            <a:xfrm>
              <a:off x="1953" y="3841"/>
              <a:ext cx="22" cy="13"/>
            </a:xfrm>
            <a:custGeom>
              <a:avLst/>
              <a:gdLst>
                <a:gd name="T0" fmla="*/ 135 w 135"/>
                <a:gd name="T1" fmla="*/ 12 h 65"/>
                <a:gd name="T2" fmla="*/ 130 w 135"/>
                <a:gd name="T3" fmla="*/ 0 h 65"/>
                <a:gd name="T4" fmla="*/ 0 w 135"/>
                <a:gd name="T5" fmla="*/ 65 h 65"/>
                <a:gd name="T6" fmla="*/ 135 w 135"/>
                <a:gd name="T7" fmla="*/ 12 h 65"/>
                <a:gd name="T8" fmla="*/ 0 60000 65536"/>
                <a:gd name="T9" fmla="*/ 0 60000 65536"/>
                <a:gd name="T10" fmla="*/ 0 60000 65536"/>
                <a:gd name="T11" fmla="*/ 0 60000 65536"/>
                <a:gd name="T12" fmla="*/ 0 w 135"/>
                <a:gd name="T13" fmla="*/ 0 h 65"/>
                <a:gd name="T14" fmla="*/ 135 w 135"/>
                <a:gd name="T15" fmla="*/ 65 h 65"/>
              </a:gdLst>
              <a:ahLst/>
              <a:cxnLst>
                <a:cxn ang="T8">
                  <a:pos x="T0" y="T1"/>
                </a:cxn>
                <a:cxn ang="T9">
                  <a:pos x="T2" y="T3"/>
                </a:cxn>
                <a:cxn ang="T10">
                  <a:pos x="T4" y="T5"/>
                </a:cxn>
                <a:cxn ang="T11">
                  <a:pos x="T6" y="T7"/>
                </a:cxn>
              </a:cxnLst>
              <a:rect l="T12" t="T13" r="T14" b="T15"/>
              <a:pathLst>
                <a:path w="135" h="65">
                  <a:moveTo>
                    <a:pt x="135" y="12"/>
                  </a:moveTo>
                  <a:lnTo>
                    <a:pt x="130" y="0"/>
                  </a:lnTo>
                  <a:lnTo>
                    <a:pt x="0" y="65"/>
                  </a:lnTo>
                  <a:lnTo>
                    <a:pt x="135" y="12"/>
                  </a:lnTo>
                  <a:close/>
                </a:path>
              </a:pathLst>
            </a:custGeom>
            <a:solidFill>
              <a:srgbClr val="000000"/>
            </a:solidFill>
            <a:ln w="9525">
              <a:noFill/>
              <a:round/>
              <a:headEnd/>
              <a:tailEnd/>
            </a:ln>
          </p:spPr>
          <p:txBody>
            <a:bodyPr/>
            <a:lstStyle/>
            <a:p>
              <a:endParaRPr lang="en-US"/>
            </a:p>
          </p:txBody>
        </p:sp>
        <p:sp>
          <p:nvSpPr>
            <p:cNvPr id="932" name="Freeform 930">
              <a:extLst>
                <a:ext uri="{FF2B5EF4-FFF2-40B4-BE49-F238E27FC236}">
                  <a16:creationId xmlns:a16="http://schemas.microsoft.com/office/drawing/2014/main" id="{61BA9CBF-A29A-4BD9-9BA3-A78835667FB1}"/>
                </a:ext>
              </a:extLst>
            </p:cNvPr>
            <p:cNvSpPr>
              <a:spLocks/>
            </p:cNvSpPr>
            <p:nvPr/>
          </p:nvSpPr>
          <p:spPr bwMode="auto">
            <a:xfrm>
              <a:off x="1953" y="3841"/>
              <a:ext cx="22" cy="13"/>
            </a:xfrm>
            <a:custGeom>
              <a:avLst/>
              <a:gdLst>
                <a:gd name="T0" fmla="*/ 135 w 135"/>
                <a:gd name="T1" fmla="*/ 12 h 65"/>
                <a:gd name="T2" fmla="*/ 130 w 135"/>
                <a:gd name="T3" fmla="*/ 0 h 65"/>
                <a:gd name="T4" fmla="*/ 0 w 135"/>
                <a:gd name="T5" fmla="*/ 65 h 65"/>
                <a:gd name="T6" fmla="*/ 135 w 135"/>
                <a:gd name="T7" fmla="*/ 12 h 65"/>
                <a:gd name="T8" fmla="*/ 0 60000 65536"/>
                <a:gd name="T9" fmla="*/ 0 60000 65536"/>
                <a:gd name="T10" fmla="*/ 0 60000 65536"/>
                <a:gd name="T11" fmla="*/ 0 60000 65536"/>
                <a:gd name="T12" fmla="*/ 0 w 135"/>
                <a:gd name="T13" fmla="*/ 0 h 65"/>
                <a:gd name="T14" fmla="*/ 135 w 135"/>
                <a:gd name="T15" fmla="*/ 65 h 65"/>
              </a:gdLst>
              <a:ahLst/>
              <a:cxnLst>
                <a:cxn ang="T8">
                  <a:pos x="T0" y="T1"/>
                </a:cxn>
                <a:cxn ang="T9">
                  <a:pos x="T2" y="T3"/>
                </a:cxn>
                <a:cxn ang="T10">
                  <a:pos x="T4" y="T5"/>
                </a:cxn>
                <a:cxn ang="T11">
                  <a:pos x="T6" y="T7"/>
                </a:cxn>
              </a:cxnLst>
              <a:rect l="T12" t="T13" r="T14" b="T15"/>
              <a:pathLst>
                <a:path w="135" h="65">
                  <a:moveTo>
                    <a:pt x="135" y="12"/>
                  </a:moveTo>
                  <a:lnTo>
                    <a:pt x="130" y="0"/>
                  </a:lnTo>
                  <a:lnTo>
                    <a:pt x="0" y="65"/>
                  </a:lnTo>
                  <a:lnTo>
                    <a:pt x="135" y="12"/>
                  </a:lnTo>
                </a:path>
              </a:pathLst>
            </a:custGeom>
            <a:noFill/>
            <a:ln w="0">
              <a:solidFill>
                <a:srgbClr val="000000"/>
              </a:solidFill>
              <a:prstDash val="solid"/>
              <a:round/>
              <a:headEnd/>
              <a:tailEnd/>
            </a:ln>
          </p:spPr>
          <p:txBody>
            <a:bodyPr/>
            <a:lstStyle/>
            <a:p>
              <a:endParaRPr lang="en-US"/>
            </a:p>
          </p:txBody>
        </p:sp>
        <p:sp>
          <p:nvSpPr>
            <p:cNvPr id="933" name="Freeform 931">
              <a:extLst>
                <a:ext uri="{FF2B5EF4-FFF2-40B4-BE49-F238E27FC236}">
                  <a16:creationId xmlns:a16="http://schemas.microsoft.com/office/drawing/2014/main" id="{622805AF-6D0A-4037-80F4-D878CDC5C9DB}"/>
                </a:ext>
              </a:extLst>
            </p:cNvPr>
            <p:cNvSpPr>
              <a:spLocks/>
            </p:cNvSpPr>
            <p:nvPr/>
          </p:nvSpPr>
          <p:spPr bwMode="auto">
            <a:xfrm>
              <a:off x="1953" y="3839"/>
              <a:ext cx="21" cy="15"/>
            </a:xfrm>
            <a:custGeom>
              <a:avLst/>
              <a:gdLst>
                <a:gd name="T0" fmla="*/ 130 w 130"/>
                <a:gd name="T1" fmla="*/ 12 h 77"/>
                <a:gd name="T2" fmla="*/ 125 w 130"/>
                <a:gd name="T3" fmla="*/ 0 h 77"/>
                <a:gd name="T4" fmla="*/ 0 w 130"/>
                <a:gd name="T5" fmla="*/ 77 h 77"/>
                <a:gd name="T6" fmla="*/ 130 w 130"/>
                <a:gd name="T7" fmla="*/ 12 h 77"/>
                <a:gd name="T8" fmla="*/ 0 60000 65536"/>
                <a:gd name="T9" fmla="*/ 0 60000 65536"/>
                <a:gd name="T10" fmla="*/ 0 60000 65536"/>
                <a:gd name="T11" fmla="*/ 0 60000 65536"/>
                <a:gd name="T12" fmla="*/ 0 w 130"/>
                <a:gd name="T13" fmla="*/ 0 h 77"/>
                <a:gd name="T14" fmla="*/ 130 w 130"/>
                <a:gd name="T15" fmla="*/ 77 h 77"/>
              </a:gdLst>
              <a:ahLst/>
              <a:cxnLst>
                <a:cxn ang="T8">
                  <a:pos x="T0" y="T1"/>
                </a:cxn>
                <a:cxn ang="T9">
                  <a:pos x="T2" y="T3"/>
                </a:cxn>
                <a:cxn ang="T10">
                  <a:pos x="T4" y="T5"/>
                </a:cxn>
                <a:cxn ang="T11">
                  <a:pos x="T6" y="T7"/>
                </a:cxn>
              </a:cxnLst>
              <a:rect l="T12" t="T13" r="T14" b="T15"/>
              <a:pathLst>
                <a:path w="130" h="77">
                  <a:moveTo>
                    <a:pt x="130" y="12"/>
                  </a:moveTo>
                  <a:lnTo>
                    <a:pt x="125" y="0"/>
                  </a:lnTo>
                  <a:lnTo>
                    <a:pt x="0" y="77"/>
                  </a:lnTo>
                  <a:lnTo>
                    <a:pt x="130" y="12"/>
                  </a:lnTo>
                  <a:close/>
                </a:path>
              </a:pathLst>
            </a:custGeom>
            <a:solidFill>
              <a:srgbClr val="000000"/>
            </a:solidFill>
            <a:ln w="9525">
              <a:noFill/>
              <a:round/>
              <a:headEnd/>
              <a:tailEnd/>
            </a:ln>
          </p:spPr>
          <p:txBody>
            <a:bodyPr/>
            <a:lstStyle/>
            <a:p>
              <a:endParaRPr lang="en-US"/>
            </a:p>
          </p:txBody>
        </p:sp>
        <p:sp>
          <p:nvSpPr>
            <p:cNvPr id="934" name="Freeform 932">
              <a:extLst>
                <a:ext uri="{FF2B5EF4-FFF2-40B4-BE49-F238E27FC236}">
                  <a16:creationId xmlns:a16="http://schemas.microsoft.com/office/drawing/2014/main" id="{B75ED645-FEFB-4271-8467-0BC8664BF8B3}"/>
                </a:ext>
              </a:extLst>
            </p:cNvPr>
            <p:cNvSpPr>
              <a:spLocks/>
            </p:cNvSpPr>
            <p:nvPr/>
          </p:nvSpPr>
          <p:spPr bwMode="auto">
            <a:xfrm>
              <a:off x="1953" y="3839"/>
              <a:ext cx="21" cy="15"/>
            </a:xfrm>
            <a:custGeom>
              <a:avLst/>
              <a:gdLst>
                <a:gd name="T0" fmla="*/ 130 w 130"/>
                <a:gd name="T1" fmla="*/ 12 h 77"/>
                <a:gd name="T2" fmla="*/ 125 w 130"/>
                <a:gd name="T3" fmla="*/ 0 h 77"/>
                <a:gd name="T4" fmla="*/ 0 w 130"/>
                <a:gd name="T5" fmla="*/ 77 h 77"/>
                <a:gd name="T6" fmla="*/ 130 w 130"/>
                <a:gd name="T7" fmla="*/ 12 h 77"/>
                <a:gd name="T8" fmla="*/ 0 60000 65536"/>
                <a:gd name="T9" fmla="*/ 0 60000 65536"/>
                <a:gd name="T10" fmla="*/ 0 60000 65536"/>
                <a:gd name="T11" fmla="*/ 0 60000 65536"/>
                <a:gd name="T12" fmla="*/ 0 w 130"/>
                <a:gd name="T13" fmla="*/ 0 h 77"/>
                <a:gd name="T14" fmla="*/ 130 w 130"/>
                <a:gd name="T15" fmla="*/ 77 h 77"/>
              </a:gdLst>
              <a:ahLst/>
              <a:cxnLst>
                <a:cxn ang="T8">
                  <a:pos x="T0" y="T1"/>
                </a:cxn>
                <a:cxn ang="T9">
                  <a:pos x="T2" y="T3"/>
                </a:cxn>
                <a:cxn ang="T10">
                  <a:pos x="T4" y="T5"/>
                </a:cxn>
                <a:cxn ang="T11">
                  <a:pos x="T6" y="T7"/>
                </a:cxn>
              </a:cxnLst>
              <a:rect l="T12" t="T13" r="T14" b="T15"/>
              <a:pathLst>
                <a:path w="130" h="77">
                  <a:moveTo>
                    <a:pt x="130" y="12"/>
                  </a:moveTo>
                  <a:lnTo>
                    <a:pt x="125" y="0"/>
                  </a:lnTo>
                  <a:lnTo>
                    <a:pt x="0" y="77"/>
                  </a:lnTo>
                  <a:lnTo>
                    <a:pt x="130" y="12"/>
                  </a:lnTo>
                </a:path>
              </a:pathLst>
            </a:custGeom>
            <a:noFill/>
            <a:ln w="0">
              <a:solidFill>
                <a:srgbClr val="000000"/>
              </a:solidFill>
              <a:prstDash val="solid"/>
              <a:round/>
              <a:headEnd/>
              <a:tailEnd/>
            </a:ln>
          </p:spPr>
          <p:txBody>
            <a:bodyPr/>
            <a:lstStyle/>
            <a:p>
              <a:endParaRPr lang="en-US"/>
            </a:p>
          </p:txBody>
        </p:sp>
        <p:sp>
          <p:nvSpPr>
            <p:cNvPr id="935" name="Freeform 933">
              <a:extLst>
                <a:ext uri="{FF2B5EF4-FFF2-40B4-BE49-F238E27FC236}">
                  <a16:creationId xmlns:a16="http://schemas.microsoft.com/office/drawing/2014/main" id="{C78164C7-7F9B-44D6-ACA6-B4D59B808354}"/>
                </a:ext>
              </a:extLst>
            </p:cNvPr>
            <p:cNvSpPr>
              <a:spLocks/>
            </p:cNvSpPr>
            <p:nvPr/>
          </p:nvSpPr>
          <p:spPr bwMode="auto">
            <a:xfrm>
              <a:off x="1953" y="3836"/>
              <a:ext cx="21" cy="18"/>
            </a:xfrm>
            <a:custGeom>
              <a:avLst/>
              <a:gdLst>
                <a:gd name="T0" fmla="*/ 125 w 125"/>
                <a:gd name="T1" fmla="*/ 12 h 89"/>
                <a:gd name="T2" fmla="*/ 119 w 125"/>
                <a:gd name="T3" fmla="*/ 0 h 89"/>
                <a:gd name="T4" fmla="*/ 0 w 125"/>
                <a:gd name="T5" fmla="*/ 89 h 89"/>
                <a:gd name="T6" fmla="*/ 125 w 125"/>
                <a:gd name="T7" fmla="*/ 12 h 89"/>
                <a:gd name="T8" fmla="*/ 0 60000 65536"/>
                <a:gd name="T9" fmla="*/ 0 60000 65536"/>
                <a:gd name="T10" fmla="*/ 0 60000 65536"/>
                <a:gd name="T11" fmla="*/ 0 60000 65536"/>
                <a:gd name="T12" fmla="*/ 0 w 125"/>
                <a:gd name="T13" fmla="*/ 0 h 89"/>
                <a:gd name="T14" fmla="*/ 125 w 125"/>
                <a:gd name="T15" fmla="*/ 89 h 89"/>
              </a:gdLst>
              <a:ahLst/>
              <a:cxnLst>
                <a:cxn ang="T8">
                  <a:pos x="T0" y="T1"/>
                </a:cxn>
                <a:cxn ang="T9">
                  <a:pos x="T2" y="T3"/>
                </a:cxn>
                <a:cxn ang="T10">
                  <a:pos x="T4" y="T5"/>
                </a:cxn>
                <a:cxn ang="T11">
                  <a:pos x="T6" y="T7"/>
                </a:cxn>
              </a:cxnLst>
              <a:rect l="T12" t="T13" r="T14" b="T15"/>
              <a:pathLst>
                <a:path w="125" h="89">
                  <a:moveTo>
                    <a:pt x="125" y="12"/>
                  </a:moveTo>
                  <a:lnTo>
                    <a:pt x="119" y="0"/>
                  </a:lnTo>
                  <a:lnTo>
                    <a:pt x="0" y="89"/>
                  </a:lnTo>
                  <a:lnTo>
                    <a:pt x="125" y="12"/>
                  </a:lnTo>
                  <a:close/>
                </a:path>
              </a:pathLst>
            </a:custGeom>
            <a:solidFill>
              <a:srgbClr val="000000"/>
            </a:solidFill>
            <a:ln w="9525">
              <a:noFill/>
              <a:round/>
              <a:headEnd/>
              <a:tailEnd/>
            </a:ln>
          </p:spPr>
          <p:txBody>
            <a:bodyPr/>
            <a:lstStyle/>
            <a:p>
              <a:endParaRPr lang="en-US"/>
            </a:p>
          </p:txBody>
        </p:sp>
        <p:sp>
          <p:nvSpPr>
            <p:cNvPr id="936" name="Freeform 934">
              <a:extLst>
                <a:ext uri="{FF2B5EF4-FFF2-40B4-BE49-F238E27FC236}">
                  <a16:creationId xmlns:a16="http://schemas.microsoft.com/office/drawing/2014/main" id="{5FA840FC-3E81-4F3E-B82F-254734CBFFD6}"/>
                </a:ext>
              </a:extLst>
            </p:cNvPr>
            <p:cNvSpPr>
              <a:spLocks/>
            </p:cNvSpPr>
            <p:nvPr/>
          </p:nvSpPr>
          <p:spPr bwMode="auto">
            <a:xfrm>
              <a:off x="1953" y="3836"/>
              <a:ext cx="21" cy="18"/>
            </a:xfrm>
            <a:custGeom>
              <a:avLst/>
              <a:gdLst>
                <a:gd name="T0" fmla="*/ 125 w 125"/>
                <a:gd name="T1" fmla="*/ 12 h 89"/>
                <a:gd name="T2" fmla="*/ 119 w 125"/>
                <a:gd name="T3" fmla="*/ 0 h 89"/>
                <a:gd name="T4" fmla="*/ 0 w 125"/>
                <a:gd name="T5" fmla="*/ 89 h 89"/>
                <a:gd name="T6" fmla="*/ 125 w 125"/>
                <a:gd name="T7" fmla="*/ 12 h 89"/>
                <a:gd name="T8" fmla="*/ 0 60000 65536"/>
                <a:gd name="T9" fmla="*/ 0 60000 65536"/>
                <a:gd name="T10" fmla="*/ 0 60000 65536"/>
                <a:gd name="T11" fmla="*/ 0 60000 65536"/>
                <a:gd name="T12" fmla="*/ 0 w 125"/>
                <a:gd name="T13" fmla="*/ 0 h 89"/>
                <a:gd name="T14" fmla="*/ 125 w 125"/>
                <a:gd name="T15" fmla="*/ 89 h 89"/>
              </a:gdLst>
              <a:ahLst/>
              <a:cxnLst>
                <a:cxn ang="T8">
                  <a:pos x="T0" y="T1"/>
                </a:cxn>
                <a:cxn ang="T9">
                  <a:pos x="T2" y="T3"/>
                </a:cxn>
                <a:cxn ang="T10">
                  <a:pos x="T4" y="T5"/>
                </a:cxn>
                <a:cxn ang="T11">
                  <a:pos x="T6" y="T7"/>
                </a:cxn>
              </a:cxnLst>
              <a:rect l="T12" t="T13" r="T14" b="T15"/>
              <a:pathLst>
                <a:path w="125" h="89">
                  <a:moveTo>
                    <a:pt x="125" y="12"/>
                  </a:moveTo>
                  <a:lnTo>
                    <a:pt x="119" y="0"/>
                  </a:lnTo>
                  <a:lnTo>
                    <a:pt x="0" y="89"/>
                  </a:lnTo>
                  <a:lnTo>
                    <a:pt x="125" y="12"/>
                  </a:lnTo>
                </a:path>
              </a:pathLst>
            </a:custGeom>
            <a:noFill/>
            <a:ln w="0">
              <a:solidFill>
                <a:srgbClr val="000000"/>
              </a:solidFill>
              <a:prstDash val="solid"/>
              <a:round/>
              <a:headEnd/>
              <a:tailEnd/>
            </a:ln>
          </p:spPr>
          <p:txBody>
            <a:bodyPr/>
            <a:lstStyle/>
            <a:p>
              <a:endParaRPr lang="en-US"/>
            </a:p>
          </p:txBody>
        </p:sp>
        <p:sp>
          <p:nvSpPr>
            <p:cNvPr id="937" name="Freeform 935">
              <a:extLst>
                <a:ext uri="{FF2B5EF4-FFF2-40B4-BE49-F238E27FC236}">
                  <a16:creationId xmlns:a16="http://schemas.microsoft.com/office/drawing/2014/main" id="{1017DBA7-D693-453A-B117-A5C8CC97C9FD}"/>
                </a:ext>
              </a:extLst>
            </p:cNvPr>
            <p:cNvSpPr>
              <a:spLocks/>
            </p:cNvSpPr>
            <p:nvPr/>
          </p:nvSpPr>
          <p:spPr bwMode="auto">
            <a:xfrm>
              <a:off x="1953" y="3834"/>
              <a:ext cx="20" cy="20"/>
            </a:xfrm>
            <a:custGeom>
              <a:avLst/>
              <a:gdLst>
                <a:gd name="T0" fmla="*/ 119 w 119"/>
                <a:gd name="T1" fmla="*/ 11 h 100"/>
                <a:gd name="T2" fmla="*/ 113 w 119"/>
                <a:gd name="T3" fmla="*/ 0 h 100"/>
                <a:gd name="T4" fmla="*/ 0 w 119"/>
                <a:gd name="T5" fmla="*/ 100 h 100"/>
                <a:gd name="T6" fmla="*/ 119 w 119"/>
                <a:gd name="T7" fmla="*/ 11 h 100"/>
                <a:gd name="T8" fmla="*/ 0 60000 65536"/>
                <a:gd name="T9" fmla="*/ 0 60000 65536"/>
                <a:gd name="T10" fmla="*/ 0 60000 65536"/>
                <a:gd name="T11" fmla="*/ 0 60000 65536"/>
                <a:gd name="T12" fmla="*/ 0 w 119"/>
                <a:gd name="T13" fmla="*/ 0 h 100"/>
                <a:gd name="T14" fmla="*/ 119 w 119"/>
                <a:gd name="T15" fmla="*/ 100 h 100"/>
              </a:gdLst>
              <a:ahLst/>
              <a:cxnLst>
                <a:cxn ang="T8">
                  <a:pos x="T0" y="T1"/>
                </a:cxn>
                <a:cxn ang="T9">
                  <a:pos x="T2" y="T3"/>
                </a:cxn>
                <a:cxn ang="T10">
                  <a:pos x="T4" y="T5"/>
                </a:cxn>
                <a:cxn ang="T11">
                  <a:pos x="T6" y="T7"/>
                </a:cxn>
              </a:cxnLst>
              <a:rect l="T12" t="T13" r="T14" b="T15"/>
              <a:pathLst>
                <a:path w="119" h="100">
                  <a:moveTo>
                    <a:pt x="119" y="11"/>
                  </a:moveTo>
                  <a:lnTo>
                    <a:pt x="113" y="0"/>
                  </a:lnTo>
                  <a:lnTo>
                    <a:pt x="0" y="100"/>
                  </a:lnTo>
                  <a:lnTo>
                    <a:pt x="119" y="11"/>
                  </a:lnTo>
                  <a:close/>
                </a:path>
              </a:pathLst>
            </a:custGeom>
            <a:solidFill>
              <a:srgbClr val="000000"/>
            </a:solidFill>
            <a:ln w="9525">
              <a:noFill/>
              <a:round/>
              <a:headEnd/>
              <a:tailEnd/>
            </a:ln>
          </p:spPr>
          <p:txBody>
            <a:bodyPr/>
            <a:lstStyle/>
            <a:p>
              <a:endParaRPr lang="en-US"/>
            </a:p>
          </p:txBody>
        </p:sp>
        <p:sp>
          <p:nvSpPr>
            <p:cNvPr id="938" name="Freeform 936">
              <a:extLst>
                <a:ext uri="{FF2B5EF4-FFF2-40B4-BE49-F238E27FC236}">
                  <a16:creationId xmlns:a16="http://schemas.microsoft.com/office/drawing/2014/main" id="{A2942590-1F81-4DEF-A819-DEEA0716A007}"/>
                </a:ext>
              </a:extLst>
            </p:cNvPr>
            <p:cNvSpPr>
              <a:spLocks/>
            </p:cNvSpPr>
            <p:nvPr/>
          </p:nvSpPr>
          <p:spPr bwMode="auto">
            <a:xfrm>
              <a:off x="1953" y="3834"/>
              <a:ext cx="20" cy="20"/>
            </a:xfrm>
            <a:custGeom>
              <a:avLst/>
              <a:gdLst>
                <a:gd name="T0" fmla="*/ 119 w 119"/>
                <a:gd name="T1" fmla="*/ 11 h 100"/>
                <a:gd name="T2" fmla="*/ 113 w 119"/>
                <a:gd name="T3" fmla="*/ 0 h 100"/>
                <a:gd name="T4" fmla="*/ 0 w 119"/>
                <a:gd name="T5" fmla="*/ 100 h 100"/>
                <a:gd name="T6" fmla="*/ 119 w 119"/>
                <a:gd name="T7" fmla="*/ 11 h 100"/>
                <a:gd name="T8" fmla="*/ 0 60000 65536"/>
                <a:gd name="T9" fmla="*/ 0 60000 65536"/>
                <a:gd name="T10" fmla="*/ 0 60000 65536"/>
                <a:gd name="T11" fmla="*/ 0 60000 65536"/>
                <a:gd name="T12" fmla="*/ 0 w 119"/>
                <a:gd name="T13" fmla="*/ 0 h 100"/>
                <a:gd name="T14" fmla="*/ 119 w 119"/>
                <a:gd name="T15" fmla="*/ 100 h 100"/>
              </a:gdLst>
              <a:ahLst/>
              <a:cxnLst>
                <a:cxn ang="T8">
                  <a:pos x="T0" y="T1"/>
                </a:cxn>
                <a:cxn ang="T9">
                  <a:pos x="T2" y="T3"/>
                </a:cxn>
                <a:cxn ang="T10">
                  <a:pos x="T4" y="T5"/>
                </a:cxn>
                <a:cxn ang="T11">
                  <a:pos x="T6" y="T7"/>
                </a:cxn>
              </a:cxnLst>
              <a:rect l="T12" t="T13" r="T14" b="T15"/>
              <a:pathLst>
                <a:path w="119" h="100">
                  <a:moveTo>
                    <a:pt x="119" y="11"/>
                  </a:moveTo>
                  <a:lnTo>
                    <a:pt x="113" y="0"/>
                  </a:lnTo>
                  <a:lnTo>
                    <a:pt x="0" y="100"/>
                  </a:lnTo>
                  <a:lnTo>
                    <a:pt x="119" y="11"/>
                  </a:lnTo>
                </a:path>
              </a:pathLst>
            </a:custGeom>
            <a:noFill/>
            <a:ln w="0">
              <a:solidFill>
                <a:srgbClr val="000000"/>
              </a:solidFill>
              <a:prstDash val="solid"/>
              <a:round/>
              <a:headEnd/>
              <a:tailEnd/>
            </a:ln>
          </p:spPr>
          <p:txBody>
            <a:bodyPr/>
            <a:lstStyle/>
            <a:p>
              <a:endParaRPr lang="en-US"/>
            </a:p>
          </p:txBody>
        </p:sp>
        <p:sp>
          <p:nvSpPr>
            <p:cNvPr id="939" name="Freeform 937">
              <a:extLst>
                <a:ext uri="{FF2B5EF4-FFF2-40B4-BE49-F238E27FC236}">
                  <a16:creationId xmlns:a16="http://schemas.microsoft.com/office/drawing/2014/main" id="{BF5D1F70-72B8-47C3-8A61-B337F2B7E53A}"/>
                </a:ext>
              </a:extLst>
            </p:cNvPr>
            <p:cNvSpPr>
              <a:spLocks/>
            </p:cNvSpPr>
            <p:nvPr/>
          </p:nvSpPr>
          <p:spPr bwMode="auto">
            <a:xfrm>
              <a:off x="1953" y="3832"/>
              <a:ext cx="19" cy="22"/>
            </a:xfrm>
            <a:custGeom>
              <a:avLst/>
              <a:gdLst>
                <a:gd name="T0" fmla="*/ 113 w 113"/>
                <a:gd name="T1" fmla="*/ 9 h 109"/>
                <a:gd name="T2" fmla="*/ 104 w 113"/>
                <a:gd name="T3" fmla="*/ 0 h 109"/>
                <a:gd name="T4" fmla="*/ 0 w 113"/>
                <a:gd name="T5" fmla="*/ 109 h 109"/>
                <a:gd name="T6" fmla="*/ 113 w 113"/>
                <a:gd name="T7" fmla="*/ 9 h 109"/>
                <a:gd name="T8" fmla="*/ 0 60000 65536"/>
                <a:gd name="T9" fmla="*/ 0 60000 65536"/>
                <a:gd name="T10" fmla="*/ 0 60000 65536"/>
                <a:gd name="T11" fmla="*/ 0 60000 65536"/>
                <a:gd name="T12" fmla="*/ 0 w 113"/>
                <a:gd name="T13" fmla="*/ 0 h 109"/>
                <a:gd name="T14" fmla="*/ 113 w 113"/>
                <a:gd name="T15" fmla="*/ 109 h 109"/>
              </a:gdLst>
              <a:ahLst/>
              <a:cxnLst>
                <a:cxn ang="T8">
                  <a:pos x="T0" y="T1"/>
                </a:cxn>
                <a:cxn ang="T9">
                  <a:pos x="T2" y="T3"/>
                </a:cxn>
                <a:cxn ang="T10">
                  <a:pos x="T4" y="T5"/>
                </a:cxn>
                <a:cxn ang="T11">
                  <a:pos x="T6" y="T7"/>
                </a:cxn>
              </a:cxnLst>
              <a:rect l="T12" t="T13" r="T14" b="T15"/>
              <a:pathLst>
                <a:path w="113" h="109">
                  <a:moveTo>
                    <a:pt x="113" y="9"/>
                  </a:moveTo>
                  <a:lnTo>
                    <a:pt x="104" y="0"/>
                  </a:lnTo>
                  <a:lnTo>
                    <a:pt x="0" y="109"/>
                  </a:lnTo>
                  <a:lnTo>
                    <a:pt x="113" y="9"/>
                  </a:lnTo>
                  <a:close/>
                </a:path>
              </a:pathLst>
            </a:custGeom>
            <a:solidFill>
              <a:srgbClr val="000000"/>
            </a:solidFill>
            <a:ln w="9525">
              <a:noFill/>
              <a:round/>
              <a:headEnd/>
              <a:tailEnd/>
            </a:ln>
          </p:spPr>
          <p:txBody>
            <a:bodyPr/>
            <a:lstStyle/>
            <a:p>
              <a:endParaRPr lang="en-US"/>
            </a:p>
          </p:txBody>
        </p:sp>
        <p:sp>
          <p:nvSpPr>
            <p:cNvPr id="940" name="Freeform 938">
              <a:extLst>
                <a:ext uri="{FF2B5EF4-FFF2-40B4-BE49-F238E27FC236}">
                  <a16:creationId xmlns:a16="http://schemas.microsoft.com/office/drawing/2014/main" id="{7CB3B798-9AC4-4D30-BB51-7D8D1E27FCD8}"/>
                </a:ext>
              </a:extLst>
            </p:cNvPr>
            <p:cNvSpPr>
              <a:spLocks/>
            </p:cNvSpPr>
            <p:nvPr/>
          </p:nvSpPr>
          <p:spPr bwMode="auto">
            <a:xfrm>
              <a:off x="1953" y="3832"/>
              <a:ext cx="19" cy="22"/>
            </a:xfrm>
            <a:custGeom>
              <a:avLst/>
              <a:gdLst>
                <a:gd name="T0" fmla="*/ 113 w 113"/>
                <a:gd name="T1" fmla="*/ 9 h 109"/>
                <a:gd name="T2" fmla="*/ 104 w 113"/>
                <a:gd name="T3" fmla="*/ 0 h 109"/>
                <a:gd name="T4" fmla="*/ 0 w 113"/>
                <a:gd name="T5" fmla="*/ 109 h 109"/>
                <a:gd name="T6" fmla="*/ 113 w 113"/>
                <a:gd name="T7" fmla="*/ 9 h 109"/>
                <a:gd name="T8" fmla="*/ 0 60000 65536"/>
                <a:gd name="T9" fmla="*/ 0 60000 65536"/>
                <a:gd name="T10" fmla="*/ 0 60000 65536"/>
                <a:gd name="T11" fmla="*/ 0 60000 65536"/>
                <a:gd name="T12" fmla="*/ 0 w 113"/>
                <a:gd name="T13" fmla="*/ 0 h 109"/>
                <a:gd name="T14" fmla="*/ 113 w 113"/>
                <a:gd name="T15" fmla="*/ 109 h 109"/>
              </a:gdLst>
              <a:ahLst/>
              <a:cxnLst>
                <a:cxn ang="T8">
                  <a:pos x="T0" y="T1"/>
                </a:cxn>
                <a:cxn ang="T9">
                  <a:pos x="T2" y="T3"/>
                </a:cxn>
                <a:cxn ang="T10">
                  <a:pos x="T4" y="T5"/>
                </a:cxn>
                <a:cxn ang="T11">
                  <a:pos x="T6" y="T7"/>
                </a:cxn>
              </a:cxnLst>
              <a:rect l="T12" t="T13" r="T14" b="T15"/>
              <a:pathLst>
                <a:path w="113" h="109">
                  <a:moveTo>
                    <a:pt x="113" y="9"/>
                  </a:moveTo>
                  <a:lnTo>
                    <a:pt x="104" y="0"/>
                  </a:lnTo>
                  <a:lnTo>
                    <a:pt x="0" y="109"/>
                  </a:lnTo>
                  <a:lnTo>
                    <a:pt x="113" y="9"/>
                  </a:lnTo>
                </a:path>
              </a:pathLst>
            </a:custGeom>
            <a:noFill/>
            <a:ln w="0">
              <a:solidFill>
                <a:srgbClr val="000000"/>
              </a:solidFill>
              <a:prstDash val="solid"/>
              <a:round/>
              <a:headEnd/>
              <a:tailEnd/>
            </a:ln>
          </p:spPr>
          <p:txBody>
            <a:bodyPr/>
            <a:lstStyle/>
            <a:p>
              <a:endParaRPr lang="en-US"/>
            </a:p>
          </p:txBody>
        </p:sp>
        <p:sp>
          <p:nvSpPr>
            <p:cNvPr id="941" name="Freeform 939">
              <a:extLst>
                <a:ext uri="{FF2B5EF4-FFF2-40B4-BE49-F238E27FC236}">
                  <a16:creationId xmlns:a16="http://schemas.microsoft.com/office/drawing/2014/main" id="{9C65F53E-A61C-4D02-90D6-1892BFEDA8D4}"/>
                </a:ext>
              </a:extLst>
            </p:cNvPr>
            <p:cNvSpPr>
              <a:spLocks/>
            </p:cNvSpPr>
            <p:nvPr/>
          </p:nvSpPr>
          <p:spPr bwMode="auto">
            <a:xfrm>
              <a:off x="1953" y="3830"/>
              <a:ext cx="17" cy="24"/>
            </a:xfrm>
            <a:custGeom>
              <a:avLst/>
              <a:gdLst>
                <a:gd name="T0" fmla="*/ 104 w 104"/>
                <a:gd name="T1" fmla="*/ 10 h 119"/>
                <a:gd name="T2" fmla="*/ 97 w 104"/>
                <a:gd name="T3" fmla="*/ 0 h 119"/>
                <a:gd name="T4" fmla="*/ 0 w 104"/>
                <a:gd name="T5" fmla="*/ 119 h 119"/>
                <a:gd name="T6" fmla="*/ 104 w 104"/>
                <a:gd name="T7" fmla="*/ 10 h 119"/>
                <a:gd name="T8" fmla="*/ 0 60000 65536"/>
                <a:gd name="T9" fmla="*/ 0 60000 65536"/>
                <a:gd name="T10" fmla="*/ 0 60000 65536"/>
                <a:gd name="T11" fmla="*/ 0 60000 65536"/>
                <a:gd name="T12" fmla="*/ 0 w 104"/>
                <a:gd name="T13" fmla="*/ 0 h 119"/>
                <a:gd name="T14" fmla="*/ 104 w 104"/>
                <a:gd name="T15" fmla="*/ 119 h 119"/>
              </a:gdLst>
              <a:ahLst/>
              <a:cxnLst>
                <a:cxn ang="T8">
                  <a:pos x="T0" y="T1"/>
                </a:cxn>
                <a:cxn ang="T9">
                  <a:pos x="T2" y="T3"/>
                </a:cxn>
                <a:cxn ang="T10">
                  <a:pos x="T4" y="T5"/>
                </a:cxn>
                <a:cxn ang="T11">
                  <a:pos x="T6" y="T7"/>
                </a:cxn>
              </a:cxnLst>
              <a:rect l="T12" t="T13" r="T14" b="T15"/>
              <a:pathLst>
                <a:path w="104" h="119">
                  <a:moveTo>
                    <a:pt x="104" y="10"/>
                  </a:moveTo>
                  <a:lnTo>
                    <a:pt x="97" y="0"/>
                  </a:lnTo>
                  <a:lnTo>
                    <a:pt x="0" y="119"/>
                  </a:lnTo>
                  <a:lnTo>
                    <a:pt x="104" y="10"/>
                  </a:lnTo>
                  <a:close/>
                </a:path>
              </a:pathLst>
            </a:custGeom>
            <a:solidFill>
              <a:srgbClr val="000000"/>
            </a:solidFill>
            <a:ln w="9525">
              <a:noFill/>
              <a:round/>
              <a:headEnd/>
              <a:tailEnd/>
            </a:ln>
          </p:spPr>
          <p:txBody>
            <a:bodyPr/>
            <a:lstStyle/>
            <a:p>
              <a:endParaRPr lang="en-US"/>
            </a:p>
          </p:txBody>
        </p:sp>
        <p:sp>
          <p:nvSpPr>
            <p:cNvPr id="942" name="Freeform 940">
              <a:extLst>
                <a:ext uri="{FF2B5EF4-FFF2-40B4-BE49-F238E27FC236}">
                  <a16:creationId xmlns:a16="http://schemas.microsoft.com/office/drawing/2014/main" id="{177F88DC-1CEC-4FFA-B3A8-6BF27E9D61FE}"/>
                </a:ext>
              </a:extLst>
            </p:cNvPr>
            <p:cNvSpPr>
              <a:spLocks/>
            </p:cNvSpPr>
            <p:nvPr/>
          </p:nvSpPr>
          <p:spPr bwMode="auto">
            <a:xfrm>
              <a:off x="1953" y="3830"/>
              <a:ext cx="17" cy="24"/>
            </a:xfrm>
            <a:custGeom>
              <a:avLst/>
              <a:gdLst>
                <a:gd name="T0" fmla="*/ 104 w 104"/>
                <a:gd name="T1" fmla="*/ 10 h 119"/>
                <a:gd name="T2" fmla="*/ 97 w 104"/>
                <a:gd name="T3" fmla="*/ 0 h 119"/>
                <a:gd name="T4" fmla="*/ 0 w 104"/>
                <a:gd name="T5" fmla="*/ 119 h 119"/>
                <a:gd name="T6" fmla="*/ 104 w 104"/>
                <a:gd name="T7" fmla="*/ 10 h 119"/>
                <a:gd name="T8" fmla="*/ 0 60000 65536"/>
                <a:gd name="T9" fmla="*/ 0 60000 65536"/>
                <a:gd name="T10" fmla="*/ 0 60000 65536"/>
                <a:gd name="T11" fmla="*/ 0 60000 65536"/>
                <a:gd name="T12" fmla="*/ 0 w 104"/>
                <a:gd name="T13" fmla="*/ 0 h 119"/>
                <a:gd name="T14" fmla="*/ 104 w 104"/>
                <a:gd name="T15" fmla="*/ 119 h 119"/>
              </a:gdLst>
              <a:ahLst/>
              <a:cxnLst>
                <a:cxn ang="T8">
                  <a:pos x="T0" y="T1"/>
                </a:cxn>
                <a:cxn ang="T9">
                  <a:pos x="T2" y="T3"/>
                </a:cxn>
                <a:cxn ang="T10">
                  <a:pos x="T4" y="T5"/>
                </a:cxn>
                <a:cxn ang="T11">
                  <a:pos x="T6" y="T7"/>
                </a:cxn>
              </a:cxnLst>
              <a:rect l="T12" t="T13" r="T14" b="T15"/>
              <a:pathLst>
                <a:path w="104" h="119">
                  <a:moveTo>
                    <a:pt x="104" y="10"/>
                  </a:moveTo>
                  <a:lnTo>
                    <a:pt x="97" y="0"/>
                  </a:lnTo>
                  <a:lnTo>
                    <a:pt x="0" y="119"/>
                  </a:lnTo>
                  <a:lnTo>
                    <a:pt x="104" y="10"/>
                  </a:lnTo>
                </a:path>
              </a:pathLst>
            </a:custGeom>
            <a:noFill/>
            <a:ln w="0">
              <a:solidFill>
                <a:srgbClr val="000000"/>
              </a:solidFill>
              <a:prstDash val="solid"/>
              <a:round/>
              <a:headEnd/>
              <a:tailEnd/>
            </a:ln>
          </p:spPr>
          <p:txBody>
            <a:bodyPr/>
            <a:lstStyle/>
            <a:p>
              <a:endParaRPr lang="en-US"/>
            </a:p>
          </p:txBody>
        </p:sp>
        <p:sp>
          <p:nvSpPr>
            <p:cNvPr id="943" name="Freeform 941">
              <a:extLst>
                <a:ext uri="{FF2B5EF4-FFF2-40B4-BE49-F238E27FC236}">
                  <a16:creationId xmlns:a16="http://schemas.microsoft.com/office/drawing/2014/main" id="{4D1330FE-5E03-457D-9398-C2E34AC6D03D}"/>
                </a:ext>
              </a:extLst>
            </p:cNvPr>
            <p:cNvSpPr>
              <a:spLocks/>
            </p:cNvSpPr>
            <p:nvPr/>
          </p:nvSpPr>
          <p:spPr bwMode="auto">
            <a:xfrm>
              <a:off x="1953" y="3829"/>
              <a:ext cx="16" cy="25"/>
            </a:xfrm>
            <a:custGeom>
              <a:avLst/>
              <a:gdLst>
                <a:gd name="T0" fmla="*/ 97 w 97"/>
                <a:gd name="T1" fmla="*/ 8 h 127"/>
                <a:gd name="T2" fmla="*/ 87 w 97"/>
                <a:gd name="T3" fmla="*/ 0 h 127"/>
                <a:gd name="T4" fmla="*/ 0 w 97"/>
                <a:gd name="T5" fmla="*/ 127 h 127"/>
                <a:gd name="T6" fmla="*/ 97 w 97"/>
                <a:gd name="T7" fmla="*/ 8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97" y="8"/>
                  </a:moveTo>
                  <a:lnTo>
                    <a:pt x="87" y="0"/>
                  </a:lnTo>
                  <a:lnTo>
                    <a:pt x="0" y="127"/>
                  </a:lnTo>
                  <a:lnTo>
                    <a:pt x="97" y="8"/>
                  </a:lnTo>
                  <a:close/>
                </a:path>
              </a:pathLst>
            </a:custGeom>
            <a:solidFill>
              <a:srgbClr val="000000"/>
            </a:solidFill>
            <a:ln w="9525">
              <a:noFill/>
              <a:round/>
              <a:headEnd/>
              <a:tailEnd/>
            </a:ln>
          </p:spPr>
          <p:txBody>
            <a:bodyPr/>
            <a:lstStyle/>
            <a:p>
              <a:endParaRPr lang="en-US"/>
            </a:p>
          </p:txBody>
        </p:sp>
        <p:sp>
          <p:nvSpPr>
            <p:cNvPr id="944" name="Freeform 942">
              <a:extLst>
                <a:ext uri="{FF2B5EF4-FFF2-40B4-BE49-F238E27FC236}">
                  <a16:creationId xmlns:a16="http://schemas.microsoft.com/office/drawing/2014/main" id="{55182C91-E1AE-4BAD-AA1B-7F3ED255BE6D}"/>
                </a:ext>
              </a:extLst>
            </p:cNvPr>
            <p:cNvSpPr>
              <a:spLocks/>
            </p:cNvSpPr>
            <p:nvPr/>
          </p:nvSpPr>
          <p:spPr bwMode="auto">
            <a:xfrm>
              <a:off x="1953" y="3829"/>
              <a:ext cx="16" cy="25"/>
            </a:xfrm>
            <a:custGeom>
              <a:avLst/>
              <a:gdLst>
                <a:gd name="T0" fmla="*/ 97 w 97"/>
                <a:gd name="T1" fmla="*/ 8 h 127"/>
                <a:gd name="T2" fmla="*/ 87 w 97"/>
                <a:gd name="T3" fmla="*/ 0 h 127"/>
                <a:gd name="T4" fmla="*/ 0 w 97"/>
                <a:gd name="T5" fmla="*/ 127 h 127"/>
                <a:gd name="T6" fmla="*/ 97 w 97"/>
                <a:gd name="T7" fmla="*/ 8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97" y="8"/>
                  </a:moveTo>
                  <a:lnTo>
                    <a:pt x="87" y="0"/>
                  </a:lnTo>
                  <a:lnTo>
                    <a:pt x="0" y="127"/>
                  </a:lnTo>
                  <a:lnTo>
                    <a:pt x="97" y="8"/>
                  </a:lnTo>
                </a:path>
              </a:pathLst>
            </a:custGeom>
            <a:noFill/>
            <a:ln w="0">
              <a:solidFill>
                <a:srgbClr val="000000"/>
              </a:solidFill>
              <a:prstDash val="solid"/>
              <a:round/>
              <a:headEnd/>
              <a:tailEnd/>
            </a:ln>
          </p:spPr>
          <p:txBody>
            <a:bodyPr/>
            <a:lstStyle/>
            <a:p>
              <a:endParaRPr lang="en-US"/>
            </a:p>
          </p:txBody>
        </p:sp>
        <p:sp>
          <p:nvSpPr>
            <p:cNvPr id="945" name="Freeform 943">
              <a:extLst>
                <a:ext uri="{FF2B5EF4-FFF2-40B4-BE49-F238E27FC236}">
                  <a16:creationId xmlns:a16="http://schemas.microsoft.com/office/drawing/2014/main" id="{0E8A405F-2689-4F45-9EEF-F942BE1A2226}"/>
                </a:ext>
              </a:extLst>
            </p:cNvPr>
            <p:cNvSpPr>
              <a:spLocks/>
            </p:cNvSpPr>
            <p:nvPr/>
          </p:nvSpPr>
          <p:spPr bwMode="auto">
            <a:xfrm>
              <a:off x="1953" y="3827"/>
              <a:ext cx="14" cy="27"/>
            </a:xfrm>
            <a:custGeom>
              <a:avLst/>
              <a:gdLst>
                <a:gd name="T0" fmla="*/ 87 w 87"/>
                <a:gd name="T1" fmla="*/ 9 h 136"/>
                <a:gd name="T2" fmla="*/ 77 w 87"/>
                <a:gd name="T3" fmla="*/ 0 h 136"/>
                <a:gd name="T4" fmla="*/ 0 w 87"/>
                <a:gd name="T5" fmla="*/ 136 h 136"/>
                <a:gd name="T6" fmla="*/ 87 w 87"/>
                <a:gd name="T7" fmla="*/ 9 h 136"/>
                <a:gd name="T8" fmla="*/ 0 60000 65536"/>
                <a:gd name="T9" fmla="*/ 0 60000 65536"/>
                <a:gd name="T10" fmla="*/ 0 60000 65536"/>
                <a:gd name="T11" fmla="*/ 0 60000 65536"/>
                <a:gd name="T12" fmla="*/ 0 w 87"/>
                <a:gd name="T13" fmla="*/ 0 h 136"/>
                <a:gd name="T14" fmla="*/ 87 w 87"/>
                <a:gd name="T15" fmla="*/ 136 h 136"/>
              </a:gdLst>
              <a:ahLst/>
              <a:cxnLst>
                <a:cxn ang="T8">
                  <a:pos x="T0" y="T1"/>
                </a:cxn>
                <a:cxn ang="T9">
                  <a:pos x="T2" y="T3"/>
                </a:cxn>
                <a:cxn ang="T10">
                  <a:pos x="T4" y="T5"/>
                </a:cxn>
                <a:cxn ang="T11">
                  <a:pos x="T6" y="T7"/>
                </a:cxn>
              </a:cxnLst>
              <a:rect l="T12" t="T13" r="T14" b="T15"/>
              <a:pathLst>
                <a:path w="87" h="136">
                  <a:moveTo>
                    <a:pt x="87" y="9"/>
                  </a:moveTo>
                  <a:lnTo>
                    <a:pt x="77" y="0"/>
                  </a:lnTo>
                  <a:lnTo>
                    <a:pt x="0" y="136"/>
                  </a:lnTo>
                  <a:lnTo>
                    <a:pt x="87" y="9"/>
                  </a:lnTo>
                  <a:close/>
                </a:path>
              </a:pathLst>
            </a:custGeom>
            <a:solidFill>
              <a:srgbClr val="000000"/>
            </a:solidFill>
            <a:ln w="9525">
              <a:noFill/>
              <a:round/>
              <a:headEnd/>
              <a:tailEnd/>
            </a:ln>
          </p:spPr>
          <p:txBody>
            <a:bodyPr/>
            <a:lstStyle/>
            <a:p>
              <a:endParaRPr lang="en-US"/>
            </a:p>
          </p:txBody>
        </p:sp>
        <p:sp>
          <p:nvSpPr>
            <p:cNvPr id="946" name="Freeform 944">
              <a:extLst>
                <a:ext uri="{FF2B5EF4-FFF2-40B4-BE49-F238E27FC236}">
                  <a16:creationId xmlns:a16="http://schemas.microsoft.com/office/drawing/2014/main" id="{CCCE9681-7F88-47E1-B942-98C1EAF9A296}"/>
                </a:ext>
              </a:extLst>
            </p:cNvPr>
            <p:cNvSpPr>
              <a:spLocks/>
            </p:cNvSpPr>
            <p:nvPr/>
          </p:nvSpPr>
          <p:spPr bwMode="auto">
            <a:xfrm>
              <a:off x="1953" y="3827"/>
              <a:ext cx="14" cy="27"/>
            </a:xfrm>
            <a:custGeom>
              <a:avLst/>
              <a:gdLst>
                <a:gd name="T0" fmla="*/ 87 w 87"/>
                <a:gd name="T1" fmla="*/ 9 h 136"/>
                <a:gd name="T2" fmla="*/ 77 w 87"/>
                <a:gd name="T3" fmla="*/ 0 h 136"/>
                <a:gd name="T4" fmla="*/ 0 w 87"/>
                <a:gd name="T5" fmla="*/ 136 h 136"/>
                <a:gd name="T6" fmla="*/ 87 w 87"/>
                <a:gd name="T7" fmla="*/ 9 h 136"/>
                <a:gd name="T8" fmla="*/ 0 60000 65536"/>
                <a:gd name="T9" fmla="*/ 0 60000 65536"/>
                <a:gd name="T10" fmla="*/ 0 60000 65536"/>
                <a:gd name="T11" fmla="*/ 0 60000 65536"/>
                <a:gd name="T12" fmla="*/ 0 w 87"/>
                <a:gd name="T13" fmla="*/ 0 h 136"/>
                <a:gd name="T14" fmla="*/ 87 w 87"/>
                <a:gd name="T15" fmla="*/ 136 h 136"/>
              </a:gdLst>
              <a:ahLst/>
              <a:cxnLst>
                <a:cxn ang="T8">
                  <a:pos x="T0" y="T1"/>
                </a:cxn>
                <a:cxn ang="T9">
                  <a:pos x="T2" y="T3"/>
                </a:cxn>
                <a:cxn ang="T10">
                  <a:pos x="T4" y="T5"/>
                </a:cxn>
                <a:cxn ang="T11">
                  <a:pos x="T6" y="T7"/>
                </a:cxn>
              </a:cxnLst>
              <a:rect l="T12" t="T13" r="T14" b="T15"/>
              <a:pathLst>
                <a:path w="87" h="136">
                  <a:moveTo>
                    <a:pt x="87" y="9"/>
                  </a:moveTo>
                  <a:lnTo>
                    <a:pt x="77" y="0"/>
                  </a:lnTo>
                  <a:lnTo>
                    <a:pt x="0" y="136"/>
                  </a:lnTo>
                  <a:lnTo>
                    <a:pt x="87" y="9"/>
                  </a:lnTo>
                </a:path>
              </a:pathLst>
            </a:custGeom>
            <a:noFill/>
            <a:ln w="0">
              <a:solidFill>
                <a:srgbClr val="000000"/>
              </a:solidFill>
              <a:prstDash val="solid"/>
              <a:round/>
              <a:headEnd/>
              <a:tailEnd/>
            </a:ln>
          </p:spPr>
          <p:txBody>
            <a:bodyPr/>
            <a:lstStyle/>
            <a:p>
              <a:endParaRPr lang="en-US"/>
            </a:p>
          </p:txBody>
        </p:sp>
        <p:sp>
          <p:nvSpPr>
            <p:cNvPr id="947" name="Freeform 945">
              <a:extLst>
                <a:ext uri="{FF2B5EF4-FFF2-40B4-BE49-F238E27FC236}">
                  <a16:creationId xmlns:a16="http://schemas.microsoft.com/office/drawing/2014/main" id="{4D42C5B9-61D7-456E-B6CF-8C8F1752D7AC}"/>
                </a:ext>
              </a:extLst>
            </p:cNvPr>
            <p:cNvSpPr>
              <a:spLocks/>
            </p:cNvSpPr>
            <p:nvPr/>
          </p:nvSpPr>
          <p:spPr bwMode="auto">
            <a:xfrm>
              <a:off x="1953" y="3826"/>
              <a:ext cx="13" cy="28"/>
            </a:xfrm>
            <a:custGeom>
              <a:avLst/>
              <a:gdLst>
                <a:gd name="T0" fmla="*/ 77 w 77"/>
                <a:gd name="T1" fmla="*/ 6 h 142"/>
                <a:gd name="T2" fmla="*/ 68 w 77"/>
                <a:gd name="T3" fmla="*/ 0 h 142"/>
                <a:gd name="T4" fmla="*/ 0 w 77"/>
                <a:gd name="T5" fmla="*/ 142 h 142"/>
                <a:gd name="T6" fmla="*/ 77 w 77"/>
                <a:gd name="T7" fmla="*/ 6 h 142"/>
                <a:gd name="T8" fmla="*/ 0 60000 65536"/>
                <a:gd name="T9" fmla="*/ 0 60000 65536"/>
                <a:gd name="T10" fmla="*/ 0 60000 65536"/>
                <a:gd name="T11" fmla="*/ 0 60000 65536"/>
                <a:gd name="T12" fmla="*/ 0 w 77"/>
                <a:gd name="T13" fmla="*/ 0 h 142"/>
                <a:gd name="T14" fmla="*/ 77 w 77"/>
                <a:gd name="T15" fmla="*/ 142 h 142"/>
              </a:gdLst>
              <a:ahLst/>
              <a:cxnLst>
                <a:cxn ang="T8">
                  <a:pos x="T0" y="T1"/>
                </a:cxn>
                <a:cxn ang="T9">
                  <a:pos x="T2" y="T3"/>
                </a:cxn>
                <a:cxn ang="T10">
                  <a:pos x="T4" y="T5"/>
                </a:cxn>
                <a:cxn ang="T11">
                  <a:pos x="T6" y="T7"/>
                </a:cxn>
              </a:cxnLst>
              <a:rect l="T12" t="T13" r="T14" b="T15"/>
              <a:pathLst>
                <a:path w="77" h="142">
                  <a:moveTo>
                    <a:pt x="77" y="6"/>
                  </a:moveTo>
                  <a:lnTo>
                    <a:pt x="68" y="0"/>
                  </a:lnTo>
                  <a:lnTo>
                    <a:pt x="0" y="142"/>
                  </a:lnTo>
                  <a:lnTo>
                    <a:pt x="77" y="6"/>
                  </a:lnTo>
                  <a:close/>
                </a:path>
              </a:pathLst>
            </a:custGeom>
            <a:solidFill>
              <a:srgbClr val="000000"/>
            </a:solidFill>
            <a:ln w="9525">
              <a:noFill/>
              <a:round/>
              <a:headEnd/>
              <a:tailEnd/>
            </a:ln>
          </p:spPr>
          <p:txBody>
            <a:bodyPr/>
            <a:lstStyle/>
            <a:p>
              <a:endParaRPr lang="en-US"/>
            </a:p>
          </p:txBody>
        </p:sp>
        <p:sp>
          <p:nvSpPr>
            <p:cNvPr id="948" name="Freeform 946">
              <a:extLst>
                <a:ext uri="{FF2B5EF4-FFF2-40B4-BE49-F238E27FC236}">
                  <a16:creationId xmlns:a16="http://schemas.microsoft.com/office/drawing/2014/main" id="{7F0BED8A-E44D-4C64-A55E-8B1B6B50EE38}"/>
                </a:ext>
              </a:extLst>
            </p:cNvPr>
            <p:cNvSpPr>
              <a:spLocks/>
            </p:cNvSpPr>
            <p:nvPr/>
          </p:nvSpPr>
          <p:spPr bwMode="auto">
            <a:xfrm>
              <a:off x="1953" y="3826"/>
              <a:ext cx="13" cy="28"/>
            </a:xfrm>
            <a:custGeom>
              <a:avLst/>
              <a:gdLst>
                <a:gd name="T0" fmla="*/ 77 w 77"/>
                <a:gd name="T1" fmla="*/ 6 h 142"/>
                <a:gd name="T2" fmla="*/ 68 w 77"/>
                <a:gd name="T3" fmla="*/ 0 h 142"/>
                <a:gd name="T4" fmla="*/ 0 w 77"/>
                <a:gd name="T5" fmla="*/ 142 h 142"/>
                <a:gd name="T6" fmla="*/ 77 w 77"/>
                <a:gd name="T7" fmla="*/ 6 h 142"/>
                <a:gd name="T8" fmla="*/ 0 60000 65536"/>
                <a:gd name="T9" fmla="*/ 0 60000 65536"/>
                <a:gd name="T10" fmla="*/ 0 60000 65536"/>
                <a:gd name="T11" fmla="*/ 0 60000 65536"/>
                <a:gd name="T12" fmla="*/ 0 w 77"/>
                <a:gd name="T13" fmla="*/ 0 h 142"/>
                <a:gd name="T14" fmla="*/ 77 w 77"/>
                <a:gd name="T15" fmla="*/ 142 h 142"/>
              </a:gdLst>
              <a:ahLst/>
              <a:cxnLst>
                <a:cxn ang="T8">
                  <a:pos x="T0" y="T1"/>
                </a:cxn>
                <a:cxn ang="T9">
                  <a:pos x="T2" y="T3"/>
                </a:cxn>
                <a:cxn ang="T10">
                  <a:pos x="T4" y="T5"/>
                </a:cxn>
                <a:cxn ang="T11">
                  <a:pos x="T6" y="T7"/>
                </a:cxn>
              </a:cxnLst>
              <a:rect l="T12" t="T13" r="T14" b="T15"/>
              <a:pathLst>
                <a:path w="77" h="142">
                  <a:moveTo>
                    <a:pt x="77" y="6"/>
                  </a:moveTo>
                  <a:lnTo>
                    <a:pt x="68" y="0"/>
                  </a:lnTo>
                  <a:lnTo>
                    <a:pt x="0" y="142"/>
                  </a:lnTo>
                  <a:lnTo>
                    <a:pt x="77" y="6"/>
                  </a:lnTo>
                </a:path>
              </a:pathLst>
            </a:custGeom>
            <a:noFill/>
            <a:ln w="0">
              <a:solidFill>
                <a:srgbClr val="000000"/>
              </a:solidFill>
              <a:prstDash val="solid"/>
              <a:round/>
              <a:headEnd/>
              <a:tailEnd/>
            </a:ln>
          </p:spPr>
          <p:txBody>
            <a:bodyPr/>
            <a:lstStyle/>
            <a:p>
              <a:endParaRPr lang="en-US"/>
            </a:p>
          </p:txBody>
        </p:sp>
        <p:sp>
          <p:nvSpPr>
            <p:cNvPr id="949" name="Freeform 947">
              <a:extLst>
                <a:ext uri="{FF2B5EF4-FFF2-40B4-BE49-F238E27FC236}">
                  <a16:creationId xmlns:a16="http://schemas.microsoft.com/office/drawing/2014/main" id="{89C93EEB-8849-469A-A318-9A5634C960CC}"/>
                </a:ext>
              </a:extLst>
            </p:cNvPr>
            <p:cNvSpPr>
              <a:spLocks/>
            </p:cNvSpPr>
            <p:nvPr/>
          </p:nvSpPr>
          <p:spPr bwMode="auto">
            <a:xfrm>
              <a:off x="1953" y="3825"/>
              <a:ext cx="11" cy="29"/>
            </a:xfrm>
            <a:custGeom>
              <a:avLst/>
              <a:gdLst>
                <a:gd name="T0" fmla="*/ 68 w 68"/>
                <a:gd name="T1" fmla="*/ 6 h 148"/>
                <a:gd name="T2" fmla="*/ 57 w 68"/>
                <a:gd name="T3" fmla="*/ 0 h 148"/>
                <a:gd name="T4" fmla="*/ 0 w 68"/>
                <a:gd name="T5" fmla="*/ 148 h 148"/>
                <a:gd name="T6" fmla="*/ 68 w 68"/>
                <a:gd name="T7" fmla="*/ 6 h 148"/>
                <a:gd name="T8" fmla="*/ 0 60000 65536"/>
                <a:gd name="T9" fmla="*/ 0 60000 65536"/>
                <a:gd name="T10" fmla="*/ 0 60000 65536"/>
                <a:gd name="T11" fmla="*/ 0 60000 65536"/>
                <a:gd name="T12" fmla="*/ 0 w 68"/>
                <a:gd name="T13" fmla="*/ 0 h 148"/>
                <a:gd name="T14" fmla="*/ 68 w 68"/>
                <a:gd name="T15" fmla="*/ 148 h 148"/>
              </a:gdLst>
              <a:ahLst/>
              <a:cxnLst>
                <a:cxn ang="T8">
                  <a:pos x="T0" y="T1"/>
                </a:cxn>
                <a:cxn ang="T9">
                  <a:pos x="T2" y="T3"/>
                </a:cxn>
                <a:cxn ang="T10">
                  <a:pos x="T4" y="T5"/>
                </a:cxn>
                <a:cxn ang="T11">
                  <a:pos x="T6" y="T7"/>
                </a:cxn>
              </a:cxnLst>
              <a:rect l="T12" t="T13" r="T14" b="T15"/>
              <a:pathLst>
                <a:path w="68" h="148">
                  <a:moveTo>
                    <a:pt x="68" y="6"/>
                  </a:moveTo>
                  <a:lnTo>
                    <a:pt x="57" y="0"/>
                  </a:lnTo>
                  <a:lnTo>
                    <a:pt x="0" y="148"/>
                  </a:lnTo>
                  <a:lnTo>
                    <a:pt x="68" y="6"/>
                  </a:lnTo>
                  <a:close/>
                </a:path>
              </a:pathLst>
            </a:custGeom>
            <a:solidFill>
              <a:srgbClr val="000000"/>
            </a:solidFill>
            <a:ln w="9525">
              <a:noFill/>
              <a:round/>
              <a:headEnd/>
              <a:tailEnd/>
            </a:ln>
          </p:spPr>
          <p:txBody>
            <a:bodyPr/>
            <a:lstStyle/>
            <a:p>
              <a:endParaRPr lang="en-US"/>
            </a:p>
          </p:txBody>
        </p:sp>
        <p:sp>
          <p:nvSpPr>
            <p:cNvPr id="950" name="Freeform 948">
              <a:extLst>
                <a:ext uri="{FF2B5EF4-FFF2-40B4-BE49-F238E27FC236}">
                  <a16:creationId xmlns:a16="http://schemas.microsoft.com/office/drawing/2014/main" id="{6CA1E1E9-AECA-4FC7-BAA4-7871F42738FE}"/>
                </a:ext>
              </a:extLst>
            </p:cNvPr>
            <p:cNvSpPr>
              <a:spLocks/>
            </p:cNvSpPr>
            <p:nvPr/>
          </p:nvSpPr>
          <p:spPr bwMode="auto">
            <a:xfrm>
              <a:off x="1953" y="3825"/>
              <a:ext cx="11" cy="29"/>
            </a:xfrm>
            <a:custGeom>
              <a:avLst/>
              <a:gdLst>
                <a:gd name="T0" fmla="*/ 68 w 68"/>
                <a:gd name="T1" fmla="*/ 6 h 148"/>
                <a:gd name="T2" fmla="*/ 57 w 68"/>
                <a:gd name="T3" fmla="*/ 0 h 148"/>
                <a:gd name="T4" fmla="*/ 0 w 68"/>
                <a:gd name="T5" fmla="*/ 148 h 148"/>
                <a:gd name="T6" fmla="*/ 68 w 68"/>
                <a:gd name="T7" fmla="*/ 6 h 148"/>
                <a:gd name="T8" fmla="*/ 0 60000 65536"/>
                <a:gd name="T9" fmla="*/ 0 60000 65536"/>
                <a:gd name="T10" fmla="*/ 0 60000 65536"/>
                <a:gd name="T11" fmla="*/ 0 60000 65536"/>
                <a:gd name="T12" fmla="*/ 0 w 68"/>
                <a:gd name="T13" fmla="*/ 0 h 148"/>
                <a:gd name="T14" fmla="*/ 68 w 68"/>
                <a:gd name="T15" fmla="*/ 148 h 148"/>
              </a:gdLst>
              <a:ahLst/>
              <a:cxnLst>
                <a:cxn ang="T8">
                  <a:pos x="T0" y="T1"/>
                </a:cxn>
                <a:cxn ang="T9">
                  <a:pos x="T2" y="T3"/>
                </a:cxn>
                <a:cxn ang="T10">
                  <a:pos x="T4" y="T5"/>
                </a:cxn>
                <a:cxn ang="T11">
                  <a:pos x="T6" y="T7"/>
                </a:cxn>
              </a:cxnLst>
              <a:rect l="T12" t="T13" r="T14" b="T15"/>
              <a:pathLst>
                <a:path w="68" h="148">
                  <a:moveTo>
                    <a:pt x="68" y="6"/>
                  </a:moveTo>
                  <a:lnTo>
                    <a:pt x="57" y="0"/>
                  </a:lnTo>
                  <a:lnTo>
                    <a:pt x="0" y="148"/>
                  </a:lnTo>
                  <a:lnTo>
                    <a:pt x="68" y="6"/>
                  </a:lnTo>
                </a:path>
              </a:pathLst>
            </a:custGeom>
            <a:noFill/>
            <a:ln w="0">
              <a:solidFill>
                <a:srgbClr val="000000"/>
              </a:solidFill>
              <a:prstDash val="solid"/>
              <a:round/>
              <a:headEnd/>
              <a:tailEnd/>
            </a:ln>
          </p:spPr>
          <p:txBody>
            <a:bodyPr/>
            <a:lstStyle/>
            <a:p>
              <a:endParaRPr lang="en-US"/>
            </a:p>
          </p:txBody>
        </p:sp>
        <p:sp>
          <p:nvSpPr>
            <p:cNvPr id="951" name="Freeform 949">
              <a:extLst>
                <a:ext uri="{FF2B5EF4-FFF2-40B4-BE49-F238E27FC236}">
                  <a16:creationId xmlns:a16="http://schemas.microsoft.com/office/drawing/2014/main" id="{506144D0-E69C-40D5-A362-51F5D64C0CA7}"/>
                </a:ext>
              </a:extLst>
            </p:cNvPr>
            <p:cNvSpPr>
              <a:spLocks/>
            </p:cNvSpPr>
            <p:nvPr/>
          </p:nvSpPr>
          <p:spPr bwMode="auto">
            <a:xfrm>
              <a:off x="1953" y="3824"/>
              <a:ext cx="9" cy="30"/>
            </a:xfrm>
            <a:custGeom>
              <a:avLst/>
              <a:gdLst>
                <a:gd name="T0" fmla="*/ 57 w 57"/>
                <a:gd name="T1" fmla="*/ 4 h 152"/>
                <a:gd name="T2" fmla="*/ 46 w 57"/>
                <a:gd name="T3" fmla="*/ 0 h 152"/>
                <a:gd name="T4" fmla="*/ 0 w 57"/>
                <a:gd name="T5" fmla="*/ 152 h 152"/>
                <a:gd name="T6" fmla="*/ 57 w 57"/>
                <a:gd name="T7" fmla="*/ 4 h 152"/>
                <a:gd name="T8" fmla="*/ 0 60000 65536"/>
                <a:gd name="T9" fmla="*/ 0 60000 65536"/>
                <a:gd name="T10" fmla="*/ 0 60000 65536"/>
                <a:gd name="T11" fmla="*/ 0 60000 65536"/>
                <a:gd name="T12" fmla="*/ 0 w 57"/>
                <a:gd name="T13" fmla="*/ 0 h 152"/>
                <a:gd name="T14" fmla="*/ 57 w 57"/>
                <a:gd name="T15" fmla="*/ 152 h 152"/>
              </a:gdLst>
              <a:ahLst/>
              <a:cxnLst>
                <a:cxn ang="T8">
                  <a:pos x="T0" y="T1"/>
                </a:cxn>
                <a:cxn ang="T9">
                  <a:pos x="T2" y="T3"/>
                </a:cxn>
                <a:cxn ang="T10">
                  <a:pos x="T4" y="T5"/>
                </a:cxn>
                <a:cxn ang="T11">
                  <a:pos x="T6" y="T7"/>
                </a:cxn>
              </a:cxnLst>
              <a:rect l="T12" t="T13" r="T14" b="T15"/>
              <a:pathLst>
                <a:path w="57" h="152">
                  <a:moveTo>
                    <a:pt x="57" y="4"/>
                  </a:moveTo>
                  <a:lnTo>
                    <a:pt x="46" y="0"/>
                  </a:lnTo>
                  <a:lnTo>
                    <a:pt x="0" y="152"/>
                  </a:lnTo>
                  <a:lnTo>
                    <a:pt x="57" y="4"/>
                  </a:lnTo>
                  <a:close/>
                </a:path>
              </a:pathLst>
            </a:custGeom>
            <a:solidFill>
              <a:srgbClr val="000000"/>
            </a:solidFill>
            <a:ln w="9525">
              <a:noFill/>
              <a:round/>
              <a:headEnd/>
              <a:tailEnd/>
            </a:ln>
          </p:spPr>
          <p:txBody>
            <a:bodyPr/>
            <a:lstStyle/>
            <a:p>
              <a:endParaRPr lang="en-US"/>
            </a:p>
          </p:txBody>
        </p:sp>
        <p:sp>
          <p:nvSpPr>
            <p:cNvPr id="952" name="Freeform 950">
              <a:extLst>
                <a:ext uri="{FF2B5EF4-FFF2-40B4-BE49-F238E27FC236}">
                  <a16:creationId xmlns:a16="http://schemas.microsoft.com/office/drawing/2014/main" id="{2288A45C-A84E-48F1-BF74-1CD80F1ADF4A}"/>
                </a:ext>
              </a:extLst>
            </p:cNvPr>
            <p:cNvSpPr>
              <a:spLocks/>
            </p:cNvSpPr>
            <p:nvPr/>
          </p:nvSpPr>
          <p:spPr bwMode="auto">
            <a:xfrm>
              <a:off x="1953" y="3824"/>
              <a:ext cx="9" cy="30"/>
            </a:xfrm>
            <a:custGeom>
              <a:avLst/>
              <a:gdLst>
                <a:gd name="T0" fmla="*/ 57 w 57"/>
                <a:gd name="T1" fmla="*/ 4 h 152"/>
                <a:gd name="T2" fmla="*/ 46 w 57"/>
                <a:gd name="T3" fmla="*/ 0 h 152"/>
                <a:gd name="T4" fmla="*/ 0 w 57"/>
                <a:gd name="T5" fmla="*/ 152 h 152"/>
                <a:gd name="T6" fmla="*/ 57 w 57"/>
                <a:gd name="T7" fmla="*/ 4 h 152"/>
                <a:gd name="T8" fmla="*/ 0 60000 65536"/>
                <a:gd name="T9" fmla="*/ 0 60000 65536"/>
                <a:gd name="T10" fmla="*/ 0 60000 65536"/>
                <a:gd name="T11" fmla="*/ 0 60000 65536"/>
                <a:gd name="T12" fmla="*/ 0 w 57"/>
                <a:gd name="T13" fmla="*/ 0 h 152"/>
                <a:gd name="T14" fmla="*/ 57 w 57"/>
                <a:gd name="T15" fmla="*/ 152 h 152"/>
              </a:gdLst>
              <a:ahLst/>
              <a:cxnLst>
                <a:cxn ang="T8">
                  <a:pos x="T0" y="T1"/>
                </a:cxn>
                <a:cxn ang="T9">
                  <a:pos x="T2" y="T3"/>
                </a:cxn>
                <a:cxn ang="T10">
                  <a:pos x="T4" y="T5"/>
                </a:cxn>
                <a:cxn ang="T11">
                  <a:pos x="T6" y="T7"/>
                </a:cxn>
              </a:cxnLst>
              <a:rect l="T12" t="T13" r="T14" b="T15"/>
              <a:pathLst>
                <a:path w="57" h="152">
                  <a:moveTo>
                    <a:pt x="57" y="4"/>
                  </a:moveTo>
                  <a:lnTo>
                    <a:pt x="46" y="0"/>
                  </a:lnTo>
                  <a:lnTo>
                    <a:pt x="0" y="152"/>
                  </a:lnTo>
                  <a:lnTo>
                    <a:pt x="57" y="4"/>
                  </a:lnTo>
                </a:path>
              </a:pathLst>
            </a:custGeom>
            <a:noFill/>
            <a:ln w="0">
              <a:solidFill>
                <a:srgbClr val="000000"/>
              </a:solidFill>
              <a:prstDash val="solid"/>
              <a:round/>
              <a:headEnd/>
              <a:tailEnd/>
            </a:ln>
          </p:spPr>
          <p:txBody>
            <a:bodyPr/>
            <a:lstStyle/>
            <a:p>
              <a:endParaRPr lang="en-US"/>
            </a:p>
          </p:txBody>
        </p:sp>
        <p:sp>
          <p:nvSpPr>
            <p:cNvPr id="953" name="Freeform 951">
              <a:extLst>
                <a:ext uri="{FF2B5EF4-FFF2-40B4-BE49-F238E27FC236}">
                  <a16:creationId xmlns:a16="http://schemas.microsoft.com/office/drawing/2014/main" id="{5C0FE3D9-D815-489C-B7D7-5E68A31830A6}"/>
                </a:ext>
              </a:extLst>
            </p:cNvPr>
            <p:cNvSpPr>
              <a:spLocks/>
            </p:cNvSpPr>
            <p:nvPr/>
          </p:nvSpPr>
          <p:spPr bwMode="auto">
            <a:xfrm>
              <a:off x="1953" y="3823"/>
              <a:ext cx="7" cy="31"/>
            </a:xfrm>
            <a:custGeom>
              <a:avLst/>
              <a:gdLst>
                <a:gd name="T0" fmla="*/ 46 w 46"/>
                <a:gd name="T1" fmla="*/ 4 h 156"/>
                <a:gd name="T2" fmla="*/ 35 w 46"/>
                <a:gd name="T3" fmla="*/ 0 h 156"/>
                <a:gd name="T4" fmla="*/ 0 w 46"/>
                <a:gd name="T5" fmla="*/ 156 h 156"/>
                <a:gd name="T6" fmla="*/ 46 w 46"/>
                <a:gd name="T7" fmla="*/ 4 h 156"/>
                <a:gd name="T8" fmla="*/ 0 60000 65536"/>
                <a:gd name="T9" fmla="*/ 0 60000 65536"/>
                <a:gd name="T10" fmla="*/ 0 60000 65536"/>
                <a:gd name="T11" fmla="*/ 0 60000 65536"/>
                <a:gd name="T12" fmla="*/ 0 w 46"/>
                <a:gd name="T13" fmla="*/ 0 h 156"/>
                <a:gd name="T14" fmla="*/ 46 w 46"/>
                <a:gd name="T15" fmla="*/ 156 h 156"/>
              </a:gdLst>
              <a:ahLst/>
              <a:cxnLst>
                <a:cxn ang="T8">
                  <a:pos x="T0" y="T1"/>
                </a:cxn>
                <a:cxn ang="T9">
                  <a:pos x="T2" y="T3"/>
                </a:cxn>
                <a:cxn ang="T10">
                  <a:pos x="T4" y="T5"/>
                </a:cxn>
                <a:cxn ang="T11">
                  <a:pos x="T6" y="T7"/>
                </a:cxn>
              </a:cxnLst>
              <a:rect l="T12" t="T13" r="T14" b="T15"/>
              <a:pathLst>
                <a:path w="46" h="156">
                  <a:moveTo>
                    <a:pt x="46" y="4"/>
                  </a:moveTo>
                  <a:lnTo>
                    <a:pt x="35" y="0"/>
                  </a:lnTo>
                  <a:lnTo>
                    <a:pt x="0" y="156"/>
                  </a:lnTo>
                  <a:lnTo>
                    <a:pt x="46" y="4"/>
                  </a:lnTo>
                  <a:close/>
                </a:path>
              </a:pathLst>
            </a:custGeom>
            <a:solidFill>
              <a:srgbClr val="000000"/>
            </a:solidFill>
            <a:ln w="9525">
              <a:noFill/>
              <a:round/>
              <a:headEnd/>
              <a:tailEnd/>
            </a:ln>
          </p:spPr>
          <p:txBody>
            <a:bodyPr/>
            <a:lstStyle/>
            <a:p>
              <a:endParaRPr lang="en-US"/>
            </a:p>
          </p:txBody>
        </p:sp>
        <p:sp>
          <p:nvSpPr>
            <p:cNvPr id="954" name="Freeform 952">
              <a:extLst>
                <a:ext uri="{FF2B5EF4-FFF2-40B4-BE49-F238E27FC236}">
                  <a16:creationId xmlns:a16="http://schemas.microsoft.com/office/drawing/2014/main" id="{B3540CC4-7F87-489E-A595-170979D789A1}"/>
                </a:ext>
              </a:extLst>
            </p:cNvPr>
            <p:cNvSpPr>
              <a:spLocks/>
            </p:cNvSpPr>
            <p:nvPr/>
          </p:nvSpPr>
          <p:spPr bwMode="auto">
            <a:xfrm>
              <a:off x="1953" y="3823"/>
              <a:ext cx="7" cy="31"/>
            </a:xfrm>
            <a:custGeom>
              <a:avLst/>
              <a:gdLst>
                <a:gd name="T0" fmla="*/ 46 w 46"/>
                <a:gd name="T1" fmla="*/ 4 h 156"/>
                <a:gd name="T2" fmla="*/ 35 w 46"/>
                <a:gd name="T3" fmla="*/ 0 h 156"/>
                <a:gd name="T4" fmla="*/ 0 w 46"/>
                <a:gd name="T5" fmla="*/ 156 h 156"/>
                <a:gd name="T6" fmla="*/ 46 w 46"/>
                <a:gd name="T7" fmla="*/ 4 h 156"/>
                <a:gd name="T8" fmla="*/ 0 60000 65536"/>
                <a:gd name="T9" fmla="*/ 0 60000 65536"/>
                <a:gd name="T10" fmla="*/ 0 60000 65536"/>
                <a:gd name="T11" fmla="*/ 0 60000 65536"/>
                <a:gd name="T12" fmla="*/ 0 w 46"/>
                <a:gd name="T13" fmla="*/ 0 h 156"/>
                <a:gd name="T14" fmla="*/ 46 w 46"/>
                <a:gd name="T15" fmla="*/ 156 h 156"/>
              </a:gdLst>
              <a:ahLst/>
              <a:cxnLst>
                <a:cxn ang="T8">
                  <a:pos x="T0" y="T1"/>
                </a:cxn>
                <a:cxn ang="T9">
                  <a:pos x="T2" y="T3"/>
                </a:cxn>
                <a:cxn ang="T10">
                  <a:pos x="T4" y="T5"/>
                </a:cxn>
                <a:cxn ang="T11">
                  <a:pos x="T6" y="T7"/>
                </a:cxn>
              </a:cxnLst>
              <a:rect l="T12" t="T13" r="T14" b="T15"/>
              <a:pathLst>
                <a:path w="46" h="156">
                  <a:moveTo>
                    <a:pt x="46" y="4"/>
                  </a:moveTo>
                  <a:lnTo>
                    <a:pt x="35" y="0"/>
                  </a:lnTo>
                  <a:lnTo>
                    <a:pt x="0" y="156"/>
                  </a:lnTo>
                  <a:lnTo>
                    <a:pt x="46" y="4"/>
                  </a:lnTo>
                </a:path>
              </a:pathLst>
            </a:custGeom>
            <a:noFill/>
            <a:ln w="0">
              <a:solidFill>
                <a:srgbClr val="000000"/>
              </a:solidFill>
              <a:prstDash val="solid"/>
              <a:round/>
              <a:headEnd/>
              <a:tailEnd/>
            </a:ln>
          </p:spPr>
          <p:txBody>
            <a:bodyPr/>
            <a:lstStyle/>
            <a:p>
              <a:endParaRPr lang="en-US"/>
            </a:p>
          </p:txBody>
        </p:sp>
        <p:sp>
          <p:nvSpPr>
            <p:cNvPr id="955" name="Freeform 953">
              <a:extLst>
                <a:ext uri="{FF2B5EF4-FFF2-40B4-BE49-F238E27FC236}">
                  <a16:creationId xmlns:a16="http://schemas.microsoft.com/office/drawing/2014/main" id="{A2C133A8-28A5-4224-B479-2AA3E4464793}"/>
                </a:ext>
              </a:extLst>
            </p:cNvPr>
            <p:cNvSpPr>
              <a:spLocks/>
            </p:cNvSpPr>
            <p:nvPr/>
          </p:nvSpPr>
          <p:spPr bwMode="auto">
            <a:xfrm>
              <a:off x="1953" y="3822"/>
              <a:ext cx="6" cy="32"/>
            </a:xfrm>
            <a:custGeom>
              <a:avLst/>
              <a:gdLst>
                <a:gd name="T0" fmla="*/ 35 w 35"/>
                <a:gd name="T1" fmla="*/ 4 h 160"/>
                <a:gd name="T2" fmla="*/ 23 w 35"/>
                <a:gd name="T3" fmla="*/ 0 h 160"/>
                <a:gd name="T4" fmla="*/ 0 w 35"/>
                <a:gd name="T5" fmla="*/ 160 h 160"/>
                <a:gd name="T6" fmla="*/ 35 w 35"/>
                <a:gd name="T7" fmla="*/ 4 h 160"/>
                <a:gd name="T8" fmla="*/ 0 60000 65536"/>
                <a:gd name="T9" fmla="*/ 0 60000 65536"/>
                <a:gd name="T10" fmla="*/ 0 60000 65536"/>
                <a:gd name="T11" fmla="*/ 0 60000 65536"/>
                <a:gd name="T12" fmla="*/ 0 w 35"/>
                <a:gd name="T13" fmla="*/ 0 h 160"/>
                <a:gd name="T14" fmla="*/ 35 w 35"/>
                <a:gd name="T15" fmla="*/ 160 h 160"/>
              </a:gdLst>
              <a:ahLst/>
              <a:cxnLst>
                <a:cxn ang="T8">
                  <a:pos x="T0" y="T1"/>
                </a:cxn>
                <a:cxn ang="T9">
                  <a:pos x="T2" y="T3"/>
                </a:cxn>
                <a:cxn ang="T10">
                  <a:pos x="T4" y="T5"/>
                </a:cxn>
                <a:cxn ang="T11">
                  <a:pos x="T6" y="T7"/>
                </a:cxn>
              </a:cxnLst>
              <a:rect l="T12" t="T13" r="T14" b="T15"/>
              <a:pathLst>
                <a:path w="35" h="160">
                  <a:moveTo>
                    <a:pt x="35" y="4"/>
                  </a:moveTo>
                  <a:lnTo>
                    <a:pt x="23" y="0"/>
                  </a:lnTo>
                  <a:lnTo>
                    <a:pt x="0" y="160"/>
                  </a:lnTo>
                  <a:lnTo>
                    <a:pt x="35" y="4"/>
                  </a:lnTo>
                  <a:close/>
                </a:path>
              </a:pathLst>
            </a:custGeom>
            <a:solidFill>
              <a:srgbClr val="000000"/>
            </a:solidFill>
            <a:ln w="9525">
              <a:noFill/>
              <a:round/>
              <a:headEnd/>
              <a:tailEnd/>
            </a:ln>
          </p:spPr>
          <p:txBody>
            <a:bodyPr/>
            <a:lstStyle/>
            <a:p>
              <a:endParaRPr lang="en-US"/>
            </a:p>
          </p:txBody>
        </p:sp>
        <p:sp>
          <p:nvSpPr>
            <p:cNvPr id="956" name="Freeform 954">
              <a:extLst>
                <a:ext uri="{FF2B5EF4-FFF2-40B4-BE49-F238E27FC236}">
                  <a16:creationId xmlns:a16="http://schemas.microsoft.com/office/drawing/2014/main" id="{F4970E41-F8EF-4AF5-AD52-C071ABDBC441}"/>
                </a:ext>
              </a:extLst>
            </p:cNvPr>
            <p:cNvSpPr>
              <a:spLocks/>
            </p:cNvSpPr>
            <p:nvPr/>
          </p:nvSpPr>
          <p:spPr bwMode="auto">
            <a:xfrm>
              <a:off x="1953" y="3822"/>
              <a:ext cx="6" cy="32"/>
            </a:xfrm>
            <a:custGeom>
              <a:avLst/>
              <a:gdLst>
                <a:gd name="T0" fmla="*/ 35 w 35"/>
                <a:gd name="T1" fmla="*/ 4 h 160"/>
                <a:gd name="T2" fmla="*/ 23 w 35"/>
                <a:gd name="T3" fmla="*/ 0 h 160"/>
                <a:gd name="T4" fmla="*/ 0 w 35"/>
                <a:gd name="T5" fmla="*/ 160 h 160"/>
                <a:gd name="T6" fmla="*/ 35 w 35"/>
                <a:gd name="T7" fmla="*/ 4 h 160"/>
                <a:gd name="T8" fmla="*/ 0 60000 65536"/>
                <a:gd name="T9" fmla="*/ 0 60000 65536"/>
                <a:gd name="T10" fmla="*/ 0 60000 65536"/>
                <a:gd name="T11" fmla="*/ 0 60000 65536"/>
                <a:gd name="T12" fmla="*/ 0 w 35"/>
                <a:gd name="T13" fmla="*/ 0 h 160"/>
                <a:gd name="T14" fmla="*/ 35 w 35"/>
                <a:gd name="T15" fmla="*/ 160 h 160"/>
              </a:gdLst>
              <a:ahLst/>
              <a:cxnLst>
                <a:cxn ang="T8">
                  <a:pos x="T0" y="T1"/>
                </a:cxn>
                <a:cxn ang="T9">
                  <a:pos x="T2" y="T3"/>
                </a:cxn>
                <a:cxn ang="T10">
                  <a:pos x="T4" y="T5"/>
                </a:cxn>
                <a:cxn ang="T11">
                  <a:pos x="T6" y="T7"/>
                </a:cxn>
              </a:cxnLst>
              <a:rect l="T12" t="T13" r="T14" b="T15"/>
              <a:pathLst>
                <a:path w="35" h="160">
                  <a:moveTo>
                    <a:pt x="35" y="4"/>
                  </a:moveTo>
                  <a:lnTo>
                    <a:pt x="23" y="0"/>
                  </a:lnTo>
                  <a:lnTo>
                    <a:pt x="0" y="160"/>
                  </a:lnTo>
                  <a:lnTo>
                    <a:pt x="35" y="4"/>
                  </a:lnTo>
                </a:path>
              </a:pathLst>
            </a:custGeom>
            <a:noFill/>
            <a:ln w="0">
              <a:solidFill>
                <a:srgbClr val="000000"/>
              </a:solidFill>
              <a:prstDash val="solid"/>
              <a:round/>
              <a:headEnd/>
              <a:tailEnd/>
            </a:ln>
          </p:spPr>
          <p:txBody>
            <a:bodyPr/>
            <a:lstStyle/>
            <a:p>
              <a:endParaRPr lang="en-US"/>
            </a:p>
          </p:txBody>
        </p:sp>
        <p:sp>
          <p:nvSpPr>
            <p:cNvPr id="957" name="Freeform 955">
              <a:extLst>
                <a:ext uri="{FF2B5EF4-FFF2-40B4-BE49-F238E27FC236}">
                  <a16:creationId xmlns:a16="http://schemas.microsoft.com/office/drawing/2014/main" id="{F62C8A87-6E9A-4567-B082-24D8E21468F4}"/>
                </a:ext>
              </a:extLst>
            </p:cNvPr>
            <p:cNvSpPr>
              <a:spLocks/>
            </p:cNvSpPr>
            <p:nvPr/>
          </p:nvSpPr>
          <p:spPr bwMode="auto">
            <a:xfrm>
              <a:off x="1953" y="3822"/>
              <a:ext cx="4" cy="32"/>
            </a:xfrm>
            <a:custGeom>
              <a:avLst/>
              <a:gdLst>
                <a:gd name="T0" fmla="*/ 23 w 23"/>
                <a:gd name="T1" fmla="*/ 1 h 161"/>
                <a:gd name="T2" fmla="*/ 12 w 23"/>
                <a:gd name="T3" fmla="*/ 0 h 161"/>
                <a:gd name="T4" fmla="*/ 0 w 23"/>
                <a:gd name="T5" fmla="*/ 161 h 161"/>
                <a:gd name="T6" fmla="*/ 23 w 23"/>
                <a:gd name="T7" fmla="*/ 1 h 161"/>
                <a:gd name="T8" fmla="*/ 0 60000 65536"/>
                <a:gd name="T9" fmla="*/ 0 60000 65536"/>
                <a:gd name="T10" fmla="*/ 0 60000 65536"/>
                <a:gd name="T11" fmla="*/ 0 60000 65536"/>
                <a:gd name="T12" fmla="*/ 0 w 23"/>
                <a:gd name="T13" fmla="*/ 0 h 161"/>
                <a:gd name="T14" fmla="*/ 23 w 23"/>
                <a:gd name="T15" fmla="*/ 161 h 161"/>
              </a:gdLst>
              <a:ahLst/>
              <a:cxnLst>
                <a:cxn ang="T8">
                  <a:pos x="T0" y="T1"/>
                </a:cxn>
                <a:cxn ang="T9">
                  <a:pos x="T2" y="T3"/>
                </a:cxn>
                <a:cxn ang="T10">
                  <a:pos x="T4" y="T5"/>
                </a:cxn>
                <a:cxn ang="T11">
                  <a:pos x="T6" y="T7"/>
                </a:cxn>
              </a:cxnLst>
              <a:rect l="T12" t="T13" r="T14" b="T15"/>
              <a:pathLst>
                <a:path w="23" h="161">
                  <a:moveTo>
                    <a:pt x="23" y="1"/>
                  </a:moveTo>
                  <a:lnTo>
                    <a:pt x="12" y="0"/>
                  </a:lnTo>
                  <a:lnTo>
                    <a:pt x="0" y="161"/>
                  </a:lnTo>
                  <a:lnTo>
                    <a:pt x="23" y="1"/>
                  </a:lnTo>
                  <a:close/>
                </a:path>
              </a:pathLst>
            </a:custGeom>
            <a:solidFill>
              <a:srgbClr val="000000"/>
            </a:solidFill>
            <a:ln w="9525">
              <a:noFill/>
              <a:round/>
              <a:headEnd/>
              <a:tailEnd/>
            </a:ln>
          </p:spPr>
          <p:txBody>
            <a:bodyPr/>
            <a:lstStyle/>
            <a:p>
              <a:endParaRPr lang="en-US"/>
            </a:p>
          </p:txBody>
        </p:sp>
        <p:sp>
          <p:nvSpPr>
            <p:cNvPr id="958" name="Freeform 956">
              <a:extLst>
                <a:ext uri="{FF2B5EF4-FFF2-40B4-BE49-F238E27FC236}">
                  <a16:creationId xmlns:a16="http://schemas.microsoft.com/office/drawing/2014/main" id="{A9D616FE-A299-43D3-8A47-554FF96E2CCF}"/>
                </a:ext>
              </a:extLst>
            </p:cNvPr>
            <p:cNvSpPr>
              <a:spLocks/>
            </p:cNvSpPr>
            <p:nvPr/>
          </p:nvSpPr>
          <p:spPr bwMode="auto">
            <a:xfrm>
              <a:off x="1953" y="3822"/>
              <a:ext cx="4" cy="32"/>
            </a:xfrm>
            <a:custGeom>
              <a:avLst/>
              <a:gdLst>
                <a:gd name="T0" fmla="*/ 23 w 23"/>
                <a:gd name="T1" fmla="*/ 1 h 161"/>
                <a:gd name="T2" fmla="*/ 12 w 23"/>
                <a:gd name="T3" fmla="*/ 0 h 161"/>
                <a:gd name="T4" fmla="*/ 0 w 23"/>
                <a:gd name="T5" fmla="*/ 161 h 161"/>
                <a:gd name="T6" fmla="*/ 23 w 23"/>
                <a:gd name="T7" fmla="*/ 1 h 161"/>
                <a:gd name="T8" fmla="*/ 0 60000 65536"/>
                <a:gd name="T9" fmla="*/ 0 60000 65536"/>
                <a:gd name="T10" fmla="*/ 0 60000 65536"/>
                <a:gd name="T11" fmla="*/ 0 60000 65536"/>
                <a:gd name="T12" fmla="*/ 0 w 23"/>
                <a:gd name="T13" fmla="*/ 0 h 161"/>
                <a:gd name="T14" fmla="*/ 23 w 23"/>
                <a:gd name="T15" fmla="*/ 161 h 161"/>
              </a:gdLst>
              <a:ahLst/>
              <a:cxnLst>
                <a:cxn ang="T8">
                  <a:pos x="T0" y="T1"/>
                </a:cxn>
                <a:cxn ang="T9">
                  <a:pos x="T2" y="T3"/>
                </a:cxn>
                <a:cxn ang="T10">
                  <a:pos x="T4" y="T5"/>
                </a:cxn>
                <a:cxn ang="T11">
                  <a:pos x="T6" y="T7"/>
                </a:cxn>
              </a:cxnLst>
              <a:rect l="T12" t="T13" r="T14" b="T15"/>
              <a:pathLst>
                <a:path w="23" h="161">
                  <a:moveTo>
                    <a:pt x="23" y="1"/>
                  </a:moveTo>
                  <a:lnTo>
                    <a:pt x="12" y="0"/>
                  </a:lnTo>
                  <a:lnTo>
                    <a:pt x="0" y="161"/>
                  </a:lnTo>
                  <a:lnTo>
                    <a:pt x="23" y="1"/>
                  </a:lnTo>
                </a:path>
              </a:pathLst>
            </a:custGeom>
            <a:noFill/>
            <a:ln w="0">
              <a:solidFill>
                <a:srgbClr val="000000"/>
              </a:solidFill>
              <a:prstDash val="solid"/>
              <a:round/>
              <a:headEnd/>
              <a:tailEnd/>
            </a:ln>
          </p:spPr>
          <p:txBody>
            <a:bodyPr/>
            <a:lstStyle/>
            <a:p>
              <a:endParaRPr lang="en-US"/>
            </a:p>
          </p:txBody>
        </p:sp>
        <p:sp>
          <p:nvSpPr>
            <p:cNvPr id="959" name="Freeform 957">
              <a:extLst>
                <a:ext uri="{FF2B5EF4-FFF2-40B4-BE49-F238E27FC236}">
                  <a16:creationId xmlns:a16="http://schemas.microsoft.com/office/drawing/2014/main" id="{587E5471-9FEF-46F5-80DD-6B53BF722902}"/>
                </a:ext>
              </a:extLst>
            </p:cNvPr>
            <p:cNvSpPr>
              <a:spLocks/>
            </p:cNvSpPr>
            <p:nvPr/>
          </p:nvSpPr>
          <p:spPr bwMode="auto">
            <a:xfrm>
              <a:off x="1953" y="3822"/>
              <a:ext cx="2" cy="32"/>
            </a:xfrm>
            <a:custGeom>
              <a:avLst/>
              <a:gdLst>
                <a:gd name="T0" fmla="*/ 12 w 12"/>
                <a:gd name="T1" fmla="*/ 0 h 161"/>
                <a:gd name="T2" fmla="*/ 0 w 12"/>
                <a:gd name="T3" fmla="*/ 0 h 161"/>
                <a:gd name="T4" fmla="*/ 0 w 12"/>
                <a:gd name="T5" fmla="*/ 161 h 161"/>
                <a:gd name="T6" fmla="*/ 12 w 12"/>
                <a:gd name="T7" fmla="*/ 0 h 161"/>
                <a:gd name="T8" fmla="*/ 0 60000 65536"/>
                <a:gd name="T9" fmla="*/ 0 60000 65536"/>
                <a:gd name="T10" fmla="*/ 0 60000 65536"/>
                <a:gd name="T11" fmla="*/ 0 60000 65536"/>
                <a:gd name="T12" fmla="*/ 0 w 12"/>
                <a:gd name="T13" fmla="*/ 0 h 161"/>
                <a:gd name="T14" fmla="*/ 12 w 12"/>
                <a:gd name="T15" fmla="*/ 161 h 161"/>
              </a:gdLst>
              <a:ahLst/>
              <a:cxnLst>
                <a:cxn ang="T8">
                  <a:pos x="T0" y="T1"/>
                </a:cxn>
                <a:cxn ang="T9">
                  <a:pos x="T2" y="T3"/>
                </a:cxn>
                <a:cxn ang="T10">
                  <a:pos x="T4" y="T5"/>
                </a:cxn>
                <a:cxn ang="T11">
                  <a:pos x="T6" y="T7"/>
                </a:cxn>
              </a:cxnLst>
              <a:rect l="T12" t="T13" r="T14" b="T15"/>
              <a:pathLst>
                <a:path w="12" h="161">
                  <a:moveTo>
                    <a:pt x="12" y="0"/>
                  </a:moveTo>
                  <a:lnTo>
                    <a:pt x="0" y="0"/>
                  </a:lnTo>
                  <a:lnTo>
                    <a:pt x="0" y="161"/>
                  </a:lnTo>
                  <a:lnTo>
                    <a:pt x="12" y="0"/>
                  </a:lnTo>
                  <a:close/>
                </a:path>
              </a:pathLst>
            </a:custGeom>
            <a:solidFill>
              <a:srgbClr val="000000"/>
            </a:solidFill>
            <a:ln w="9525">
              <a:noFill/>
              <a:round/>
              <a:headEnd/>
              <a:tailEnd/>
            </a:ln>
          </p:spPr>
          <p:txBody>
            <a:bodyPr/>
            <a:lstStyle/>
            <a:p>
              <a:endParaRPr lang="en-US"/>
            </a:p>
          </p:txBody>
        </p:sp>
        <p:sp>
          <p:nvSpPr>
            <p:cNvPr id="960" name="Freeform 958">
              <a:extLst>
                <a:ext uri="{FF2B5EF4-FFF2-40B4-BE49-F238E27FC236}">
                  <a16:creationId xmlns:a16="http://schemas.microsoft.com/office/drawing/2014/main" id="{49983810-A075-4A1E-9EE9-AE98C6501BD7}"/>
                </a:ext>
              </a:extLst>
            </p:cNvPr>
            <p:cNvSpPr>
              <a:spLocks/>
            </p:cNvSpPr>
            <p:nvPr/>
          </p:nvSpPr>
          <p:spPr bwMode="auto">
            <a:xfrm>
              <a:off x="1953" y="3822"/>
              <a:ext cx="2" cy="32"/>
            </a:xfrm>
            <a:custGeom>
              <a:avLst/>
              <a:gdLst>
                <a:gd name="T0" fmla="*/ 12 w 12"/>
                <a:gd name="T1" fmla="*/ 0 h 161"/>
                <a:gd name="T2" fmla="*/ 0 w 12"/>
                <a:gd name="T3" fmla="*/ 0 h 161"/>
                <a:gd name="T4" fmla="*/ 0 w 12"/>
                <a:gd name="T5" fmla="*/ 161 h 161"/>
                <a:gd name="T6" fmla="*/ 12 w 12"/>
                <a:gd name="T7" fmla="*/ 0 h 161"/>
                <a:gd name="T8" fmla="*/ 0 60000 65536"/>
                <a:gd name="T9" fmla="*/ 0 60000 65536"/>
                <a:gd name="T10" fmla="*/ 0 60000 65536"/>
                <a:gd name="T11" fmla="*/ 0 60000 65536"/>
                <a:gd name="T12" fmla="*/ 0 w 12"/>
                <a:gd name="T13" fmla="*/ 0 h 161"/>
                <a:gd name="T14" fmla="*/ 12 w 12"/>
                <a:gd name="T15" fmla="*/ 161 h 161"/>
              </a:gdLst>
              <a:ahLst/>
              <a:cxnLst>
                <a:cxn ang="T8">
                  <a:pos x="T0" y="T1"/>
                </a:cxn>
                <a:cxn ang="T9">
                  <a:pos x="T2" y="T3"/>
                </a:cxn>
                <a:cxn ang="T10">
                  <a:pos x="T4" y="T5"/>
                </a:cxn>
                <a:cxn ang="T11">
                  <a:pos x="T6" y="T7"/>
                </a:cxn>
              </a:cxnLst>
              <a:rect l="T12" t="T13" r="T14" b="T15"/>
              <a:pathLst>
                <a:path w="12" h="161">
                  <a:moveTo>
                    <a:pt x="12" y="0"/>
                  </a:moveTo>
                  <a:lnTo>
                    <a:pt x="0" y="0"/>
                  </a:lnTo>
                  <a:lnTo>
                    <a:pt x="0" y="161"/>
                  </a:lnTo>
                  <a:lnTo>
                    <a:pt x="12" y="0"/>
                  </a:lnTo>
                </a:path>
              </a:pathLst>
            </a:custGeom>
            <a:noFill/>
            <a:ln w="0">
              <a:solidFill>
                <a:srgbClr val="000000"/>
              </a:solidFill>
              <a:prstDash val="solid"/>
              <a:round/>
              <a:headEnd/>
              <a:tailEnd/>
            </a:ln>
          </p:spPr>
          <p:txBody>
            <a:bodyPr/>
            <a:lstStyle/>
            <a:p>
              <a:endParaRPr lang="en-US"/>
            </a:p>
          </p:txBody>
        </p:sp>
        <p:sp>
          <p:nvSpPr>
            <p:cNvPr id="961" name="Freeform 959">
              <a:extLst>
                <a:ext uri="{FF2B5EF4-FFF2-40B4-BE49-F238E27FC236}">
                  <a16:creationId xmlns:a16="http://schemas.microsoft.com/office/drawing/2014/main" id="{8899AF0D-5C91-44B6-8521-9BA901DB066F}"/>
                </a:ext>
              </a:extLst>
            </p:cNvPr>
            <p:cNvSpPr>
              <a:spLocks/>
            </p:cNvSpPr>
            <p:nvPr/>
          </p:nvSpPr>
          <p:spPr bwMode="auto">
            <a:xfrm>
              <a:off x="1951" y="3822"/>
              <a:ext cx="2" cy="32"/>
            </a:xfrm>
            <a:custGeom>
              <a:avLst/>
              <a:gdLst>
                <a:gd name="T0" fmla="*/ 12 w 12"/>
                <a:gd name="T1" fmla="*/ 0 h 161"/>
                <a:gd name="T2" fmla="*/ 0 w 12"/>
                <a:gd name="T3" fmla="*/ 0 h 161"/>
                <a:gd name="T4" fmla="*/ 12 w 12"/>
                <a:gd name="T5" fmla="*/ 161 h 161"/>
                <a:gd name="T6" fmla="*/ 12 w 12"/>
                <a:gd name="T7" fmla="*/ 0 h 161"/>
                <a:gd name="T8" fmla="*/ 0 60000 65536"/>
                <a:gd name="T9" fmla="*/ 0 60000 65536"/>
                <a:gd name="T10" fmla="*/ 0 60000 65536"/>
                <a:gd name="T11" fmla="*/ 0 60000 65536"/>
                <a:gd name="T12" fmla="*/ 0 w 12"/>
                <a:gd name="T13" fmla="*/ 0 h 161"/>
                <a:gd name="T14" fmla="*/ 12 w 12"/>
                <a:gd name="T15" fmla="*/ 161 h 161"/>
              </a:gdLst>
              <a:ahLst/>
              <a:cxnLst>
                <a:cxn ang="T8">
                  <a:pos x="T0" y="T1"/>
                </a:cxn>
                <a:cxn ang="T9">
                  <a:pos x="T2" y="T3"/>
                </a:cxn>
                <a:cxn ang="T10">
                  <a:pos x="T4" y="T5"/>
                </a:cxn>
                <a:cxn ang="T11">
                  <a:pos x="T6" y="T7"/>
                </a:cxn>
              </a:cxnLst>
              <a:rect l="T12" t="T13" r="T14" b="T15"/>
              <a:pathLst>
                <a:path w="12" h="161">
                  <a:moveTo>
                    <a:pt x="12" y="0"/>
                  </a:moveTo>
                  <a:lnTo>
                    <a:pt x="0" y="0"/>
                  </a:lnTo>
                  <a:lnTo>
                    <a:pt x="12" y="161"/>
                  </a:lnTo>
                  <a:lnTo>
                    <a:pt x="12" y="0"/>
                  </a:lnTo>
                  <a:close/>
                </a:path>
              </a:pathLst>
            </a:custGeom>
            <a:solidFill>
              <a:srgbClr val="000000"/>
            </a:solidFill>
            <a:ln w="9525">
              <a:noFill/>
              <a:round/>
              <a:headEnd/>
              <a:tailEnd/>
            </a:ln>
          </p:spPr>
          <p:txBody>
            <a:bodyPr/>
            <a:lstStyle/>
            <a:p>
              <a:endParaRPr lang="en-US"/>
            </a:p>
          </p:txBody>
        </p:sp>
        <p:sp>
          <p:nvSpPr>
            <p:cNvPr id="962" name="Freeform 960">
              <a:extLst>
                <a:ext uri="{FF2B5EF4-FFF2-40B4-BE49-F238E27FC236}">
                  <a16:creationId xmlns:a16="http://schemas.microsoft.com/office/drawing/2014/main" id="{82BE8BA9-651F-43C9-9492-EDC5EE19D4FB}"/>
                </a:ext>
              </a:extLst>
            </p:cNvPr>
            <p:cNvSpPr>
              <a:spLocks/>
            </p:cNvSpPr>
            <p:nvPr/>
          </p:nvSpPr>
          <p:spPr bwMode="auto">
            <a:xfrm>
              <a:off x="1951" y="3822"/>
              <a:ext cx="2" cy="32"/>
            </a:xfrm>
            <a:custGeom>
              <a:avLst/>
              <a:gdLst>
                <a:gd name="T0" fmla="*/ 12 w 12"/>
                <a:gd name="T1" fmla="*/ 0 h 161"/>
                <a:gd name="T2" fmla="*/ 0 w 12"/>
                <a:gd name="T3" fmla="*/ 0 h 161"/>
                <a:gd name="T4" fmla="*/ 12 w 12"/>
                <a:gd name="T5" fmla="*/ 161 h 161"/>
                <a:gd name="T6" fmla="*/ 12 w 12"/>
                <a:gd name="T7" fmla="*/ 0 h 161"/>
                <a:gd name="T8" fmla="*/ 0 60000 65536"/>
                <a:gd name="T9" fmla="*/ 0 60000 65536"/>
                <a:gd name="T10" fmla="*/ 0 60000 65536"/>
                <a:gd name="T11" fmla="*/ 0 60000 65536"/>
                <a:gd name="T12" fmla="*/ 0 w 12"/>
                <a:gd name="T13" fmla="*/ 0 h 161"/>
                <a:gd name="T14" fmla="*/ 12 w 12"/>
                <a:gd name="T15" fmla="*/ 161 h 161"/>
              </a:gdLst>
              <a:ahLst/>
              <a:cxnLst>
                <a:cxn ang="T8">
                  <a:pos x="T0" y="T1"/>
                </a:cxn>
                <a:cxn ang="T9">
                  <a:pos x="T2" y="T3"/>
                </a:cxn>
                <a:cxn ang="T10">
                  <a:pos x="T4" y="T5"/>
                </a:cxn>
                <a:cxn ang="T11">
                  <a:pos x="T6" y="T7"/>
                </a:cxn>
              </a:cxnLst>
              <a:rect l="T12" t="T13" r="T14" b="T15"/>
              <a:pathLst>
                <a:path w="12" h="161">
                  <a:moveTo>
                    <a:pt x="12" y="0"/>
                  </a:moveTo>
                  <a:lnTo>
                    <a:pt x="0" y="0"/>
                  </a:lnTo>
                  <a:lnTo>
                    <a:pt x="12" y="161"/>
                  </a:lnTo>
                  <a:lnTo>
                    <a:pt x="12" y="0"/>
                  </a:lnTo>
                </a:path>
              </a:pathLst>
            </a:custGeom>
            <a:noFill/>
            <a:ln w="0">
              <a:solidFill>
                <a:srgbClr val="000000"/>
              </a:solidFill>
              <a:prstDash val="solid"/>
              <a:round/>
              <a:headEnd/>
              <a:tailEnd/>
            </a:ln>
          </p:spPr>
          <p:txBody>
            <a:bodyPr/>
            <a:lstStyle/>
            <a:p>
              <a:endParaRPr lang="en-US"/>
            </a:p>
          </p:txBody>
        </p:sp>
        <p:sp>
          <p:nvSpPr>
            <p:cNvPr id="963" name="Freeform 961">
              <a:extLst>
                <a:ext uri="{FF2B5EF4-FFF2-40B4-BE49-F238E27FC236}">
                  <a16:creationId xmlns:a16="http://schemas.microsoft.com/office/drawing/2014/main" id="{CDE76F40-00F3-47D3-A2CC-454449ECD1CC}"/>
                </a:ext>
              </a:extLst>
            </p:cNvPr>
            <p:cNvSpPr>
              <a:spLocks/>
            </p:cNvSpPr>
            <p:nvPr/>
          </p:nvSpPr>
          <p:spPr bwMode="auto">
            <a:xfrm>
              <a:off x="1949" y="3822"/>
              <a:ext cx="4" cy="32"/>
            </a:xfrm>
            <a:custGeom>
              <a:avLst/>
              <a:gdLst>
                <a:gd name="T0" fmla="*/ 12 w 24"/>
                <a:gd name="T1" fmla="*/ 0 h 161"/>
                <a:gd name="T2" fmla="*/ 0 w 24"/>
                <a:gd name="T3" fmla="*/ 1 h 161"/>
                <a:gd name="T4" fmla="*/ 24 w 24"/>
                <a:gd name="T5" fmla="*/ 161 h 161"/>
                <a:gd name="T6" fmla="*/ 12 w 24"/>
                <a:gd name="T7" fmla="*/ 0 h 161"/>
                <a:gd name="T8" fmla="*/ 0 60000 65536"/>
                <a:gd name="T9" fmla="*/ 0 60000 65536"/>
                <a:gd name="T10" fmla="*/ 0 60000 65536"/>
                <a:gd name="T11" fmla="*/ 0 60000 65536"/>
                <a:gd name="T12" fmla="*/ 0 w 24"/>
                <a:gd name="T13" fmla="*/ 0 h 161"/>
                <a:gd name="T14" fmla="*/ 24 w 24"/>
                <a:gd name="T15" fmla="*/ 161 h 161"/>
              </a:gdLst>
              <a:ahLst/>
              <a:cxnLst>
                <a:cxn ang="T8">
                  <a:pos x="T0" y="T1"/>
                </a:cxn>
                <a:cxn ang="T9">
                  <a:pos x="T2" y="T3"/>
                </a:cxn>
                <a:cxn ang="T10">
                  <a:pos x="T4" y="T5"/>
                </a:cxn>
                <a:cxn ang="T11">
                  <a:pos x="T6" y="T7"/>
                </a:cxn>
              </a:cxnLst>
              <a:rect l="T12" t="T13" r="T14" b="T15"/>
              <a:pathLst>
                <a:path w="24" h="161">
                  <a:moveTo>
                    <a:pt x="12" y="0"/>
                  </a:moveTo>
                  <a:lnTo>
                    <a:pt x="0" y="1"/>
                  </a:lnTo>
                  <a:lnTo>
                    <a:pt x="24" y="161"/>
                  </a:lnTo>
                  <a:lnTo>
                    <a:pt x="12" y="0"/>
                  </a:lnTo>
                  <a:close/>
                </a:path>
              </a:pathLst>
            </a:custGeom>
            <a:solidFill>
              <a:srgbClr val="000000"/>
            </a:solidFill>
            <a:ln w="9525">
              <a:noFill/>
              <a:round/>
              <a:headEnd/>
              <a:tailEnd/>
            </a:ln>
          </p:spPr>
          <p:txBody>
            <a:bodyPr/>
            <a:lstStyle/>
            <a:p>
              <a:endParaRPr lang="en-US"/>
            </a:p>
          </p:txBody>
        </p:sp>
        <p:sp>
          <p:nvSpPr>
            <p:cNvPr id="964" name="Freeform 962">
              <a:extLst>
                <a:ext uri="{FF2B5EF4-FFF2-40B4-BE49-F238E27FC236}">
                  <a16:creationId xmlns:a16="http://schemas.microsoft.com/office/drawing/2014/main" id="{BB32FF83-0136-44B3-955F-0D51C861A7F0}"/>
                </a:ext>
              </a:extLst>
            </p:cNvPr>
            <p:cNvSpPr>
              <a:spLocks/>
            </p:cNvSpPr>
            <p:nvPr/>
          </p:nvSpPr>
          <p:spPr bwMode="auto">
            <a:xfrm>
              <a:off x="1949" y="3822"/>
              <a:ext cx="4" cy="32"/>
            </a:xfrm>
            <a:custGeom>
              <a:avLst/>
              <a:gdLst>
                <a:gd name="T0" fmla="*/ 12 w 24"/>
                <a:gd name="T1" fmla="*/ 0 h 161"/>
                <a:gd name="T2" fmla="*/ 0 w 24"/>
                <a:gd name="T3" fmla="*/ 1 h 161"/>
                <a:gd name="T4" fmla="*/ 24 w 24"/>
                <a:gd name="T5" fmla="*/ 161 h 161"/>
                <a:gd name="T6" fmla="*/ 12 w 24"/>
                <a:gd name="T7" fmla="*/ 0 h 161"/>
                <a:gd name="T8" fmla="*/ 0 60000 65536"/>
                <a:gd name="T9" fmla="*/ 0 60000 65536"/>
                <a:gd name="T10" fmla="*/ 0 60000 65536"/>
                <a:gd name="T11" fmla="*/ 0 60000 65536"/>
                <a:gd name="T12" fmla="*/ 0 w 24"/>
                <a:gd name="T13" fmla="*/ 0 h 161"/>
                <a:gd name="T14" fmla="*/ 24 w 24"/>
                <a:gd name="T15" fmla="*/ 161 h 161"/>
              </a:gdLst>
              <a:ahLst/>
              <a:cxnLst>
                <a:cxn ang="T8">
                  <a:pos x="T0" y="T1"/>
                </a:cxn>
                <a:cxn ang="T9">
                  <a:pos x="T2" y="T3"/>
                </a:cxn>
                <a:cxn ang="T10">
                  <a:pos x="T4" y="T5"/>
                </a:cxn>
                <a:cxn ang="T11">
                  <a:pos x="T6" y="T7"/>
                </a:cxn>
              </a:cxnLst>
              <a:rect l="T12" t="T13" r="T14" b="T15"/>
              <a:pathLst>
                <a:path w="24" h="161">
                  <a:moveTo>
                    <a:pt x="12" y="0"/>
                  </a:moveTo>
                  <a:lnTo>
                    <a:pt x="0" y="1"/>
                  </a:lnTo>
                  <a:lnTo>
                    <a:pt x="24" y="161"/>
                  </a:lnTo>
                  <a:lnTo>
                    <a:pt x="12" y="0"/>
                  </a:lnTo>
                </a:path>
              </a:pathLst>
            </a:custGeom>
            <a:noFill/>
            <a:ln w="0">
              <a:solidFill>
                <a:srgbClr val="000000"/>
              </a:solidFill>
              <a:prstDash val="solid"/>
              <a:round/>
              <a:headEnd/>
              <a:tailEnd/>
            </a:ln>
          </p:spPr>
          <p:txBody>
            <a:bodyPr/>
            <a:lstStyle/>
            <a:p>
              <a:endParaRPr lang="en-US"/>
            </a:p>
          </p:txBody>
        </p:sp>
        <p:sp>
          <p:nvSpPr>
            <p:cNvPr id="965" name="Freeform 963">
              <a:extLst>
                <a:ext uri="{FF2B5EF4-FFF2-40B4-BE49-F238E27FC236}">
                  <a16:creationId xmlns:a16="http://schemas.microsoft.com/office/drawing/2014/main" id="{86841162-C7E1-4FDD-8AAB-088A852B88F8}"/>
                </a:ext>
              </a:extLst>
            </p:cNvPr>
            <p:cNvSpPr>
              <a:spLocks/>
            </p:cNvSpPr>
            <p:nvPr/>
          </p:nvSpPr>
          <p:spPr bwMode="auto">
            <a:xfrm>
              <a:off x="1947" y="3822"/>
              <a:ext cx="6" cy="32"/>
            </a:xfrm>
            <a:custGeom>
              <a:avLst/>
              <a:gdLst>
                <a:gd name="T0" fmla="*/ 11 w 35"/>
                <a:gd name="T1" fmla="*/ 0 h 160"/>
                <a:gd name="T2" fmla="*/ 0 w 35"/>
                <a:gd name="T3" fmla="*/ 4 h 160"/>
                <a:gd name="T4" fmla="*/ 35 w 35"/>
                <a:gd name="T5" fmla="*/ 160 h 160"/>
                <a:gd name="T6" fmla="*/ 11 w 35"/>
                <a:gd name="T7" fmla="*/ 0 h 160"/>
                <a:gd name="T8" fmla="*/ 0 60000 65536"/>
                <a:gd name="T9" fmla="*/ 0 60000 65536"/>
                <a:gd name="T10" fmla="*/ 0 60000 65536"/>
                <a:gd name="T11" fmla="*/ 0 60000 65536"/>
                <a:gd name="T12" fmla="*/ 0 w 35"/>
                <a:gd name="T13" fmla="*/ 0 h 160"/>
                <a:gd name="T14" fmla="*/ 35 w 35"/>
                <a:gd name="T15" fmla="*/ 160 h 160"/>
              </a:gdLst>
              <a:ahLst/>
              <a:cxnLst>
                <a:cxn ang="T8">
                  <a:pos x="T0" y="T1"/>
                </a:cxn>
                <a:cxn ang="T9">
                  <a:pos x="T2" y="T3"/>
                </a:cxn>
                <a:cxn ang="T10">
                  <a:pos x="T4" y="T5"/>
                </a:cxn>
                <a:cxn ang="T11">
                  <a:pos x="T6" y="T7"/>
                </a:cxn>
              </a:cxnLst>
              <a:rect l="T12" t="T13" r="T14" b="T15"/>
              <a:pathLst>
                <a:path w="35" h="160">
                  <a:moveTo>
                    <a:pt x="11" y="0"/>
                  </a:moveTo>
                  <a:lnTo>
                    <a:pt x="0" y="4"/>
                  </a:lnTo>
                  <a:lnTo>
                    <a:pt x="35" y="160"/>
                  </a:lnTo>
                  <a:lnTo>
                    <a:pt x="11" y="0"/>
                  </a:lnTo>
                  <a:close/>
                </a:path>
              </a:pathLst>
            </a:custGeom>
            <a:solidFill>
              <a:srgbClr val="000000"/>
            </a:solidFill>
            <a:ln w="9525">
              <a:noFill/>
              <a:round/>
              <a:headEnd/>
              <a:tailEnd/>
            </a:ln>
          </p:spPr>
          <p:txBody>
            <a:bodyPr/>
            <a:lstStyle/>
            <a:p>
              <a:endParaRPr lang="en-US"/>
            </a:p>
          </p:txBody>
        </p:sp>
        <p:sp>
          <p:nvSpPr>
            <p:cNvPr id="966" name="Freeform 964">
              <a:extLst>
                <a:ext uri="{FF2B5EF4-FFF2-40B4-BE49-F238E27FC236}">
                  <a16:creationId xmlns:a16="http://schemas.microsoft.com/office/drawing/2014/main" id="{60B54563-046F-494A-8585-1F46DC89C7AD}"/>
                </a:ext>
              </a:extLst>
            </p:cNvPr>
            <p:cNvSpPr>
              <a:spLocks/>
            </p:cNvSpPr>
            <p:nvPr/>
          </p:nvSpPr>
          <p:spPr bwMode="auto">
            <a:xfrm>
              <a:off x="1947" y="3822"/>
              <a:ext cx="6" cy="32"/>
            </a:xfrm>
            <a:custGeom>
              <a:avLst/>
              <a:gdLst>
                <a:gd name="T0" fmla="*/ 11 w 35"/>
                <a:gd name="T1" fmla="*/ 0 h 160"/>
                <a:gd name="T2" fmla="*/ 0 w 35"/>
                <a:gd name="T3" fmla="*/ 4 h 160"/>
                <a:gd name="T4" fmla="*/ 35 w 35"/>
                <a:gd name="T5" fmla="*/ 160 h 160"/>
                <a:gd name="T6" fmla="*/ 11 w 35"/>
                <a:gd name="T7" fmla="*/ 0 h 160"/>
                <a:gd name="T8" fmla="*/ 0 60000 65536"/>
                <a:gd name="T9" fmla="*/ 0 60000 65536"/>
                <a:gd name="T10" fmla="*/ 0 60000 65536"/>
                <a:gd name="T11" fmla="*/ 0 60000 65536"/>
                <a:gd name="T12" fmla="*/ 0 w 35"/>
                <a:gd name="T13" fmla="*/ 0 h 160"/>
                <a:gd name="T14" fmla="*/ 35 w 35"/>
                <a:gd name="T15" fmla="*/ 160 h 160"/>
              </a:gdLst>
              <a:ahLst/>
              <a:cxnLst>
                <a:cxn ang="T8">
                  <a:pos x="T0" y="T1"/>
                </a:cxn>
                <a:cxn ang="T9">
                  <a:pos x="T2" y="T3"/>
                </a:cxn>
                <a:cxn ang="T10">
                  <a:pos x="T4" y="T5"/>
                </a:cxn>
                <a:cxn ang="T11">
                  <a:pos x="T6" y="T7"/>
                </a:cxn>
              </a:cxnLst>
              <a:rect l="T12" t="T13" r="T14" b="T15"/>
              <a:pathLst>
                <a:path w="35" h="160">
                  <a:moveTo>
                    <a:pt x="11" y="0"/>
                  </a:moveTo>
                  <a:lnTo>
                    <a:pt x="0" y="4"/>
                  </a:lnTo>
                  <a:lnTo>
                    <a:pt x="35" y="160"/>
                  </a:lnTo>
                  <a:lnTo>
                    <a:pt x="11" y="0"/>
                  </a:lnTo>
                </a:path>
              </a:pathLst>
            </a:custGeom>
            <a:noFill/>
            <a:ln w="0">
              <a:solidFill>
                <a:srgbClr val="000000"/>
              </a:solidFill>
              <a:prstDash val="solid"/>
              <a:round/>
              <a:headEnd/>
              <a:tailEnd/>
            </a:ln>
          </p:spPr>
          <p:txBody>
            <a:bodyPr/>
            <a:lstStyle/>
            <a:p>
              <a:endParaRPr lang="en-US"/>
            </a:p>
          </p:txBody>
        </p:sp>
        <p:sp>
          <p:nvSpPr>
            <p:cNvPr id="967" name="Freeform 965">
              <a:extLst>
                <a:ext uri="{FF2B5EF4-FFF2-40B4-BE49-F238E27FC236}">
                  <a16:creationId xmlns:a16="http://schemas.microsoft.com/office/drawing/2014/main" id="{5C0FA430-DBBD-4436-9E03-02EF7DDCDB0F}"/>
                </a:ext>
              </a:extLst>
            </p:cNvPr>
            <p:cNvSpPr>
              <a:spLocks/>
            </p:cNvSpPr>
            <p:nvPr/>
          </p:nvSpPr>
          <p:spPr bwMode="auto">
            <a:xfrm>
              <a:off x="1945" y="3823"/>
              <a:ext cx="8" cy="31"/>
            </a:xfrm>
            <a:custGeom>
              <a:avLst/>
              <a:gdLst>
                <a:gd name="T0" fmla="*/ 11 w 46"/>
                <a:gd name="T1" fmla="*/ 0 h 156"/>
                <a:gd name="T2" fmla="*/ 0 w 46"/>
                <a:gd name="T3" fmla="*/ 4 h 156"/>
                <a:gd name="T4" fmla="*/ 46 w 46"/>
                <a:gd name="T5" fmla="*/ 156 h 156"/>
                <a:gd name="T6" fmla="*/ 11 w 46"/>
                <a:gd name="T7" fmla="*/ 0 h 156"/>
                <a:gd name="T8" fmla="*/ 0 60000 65536"/>
                <a:gd name="T9" fmla="*/ 0 60000 65536"/>
                <a:gd name="T10" fmla="*/ 0 60000 65536"/>
                <a:gd name="T11" fmla="*/ 0 60000 65536"/>
                <a:gd name="T12" fmla="*/ 0 w 46"/>
                <a:gd name="T13" fmla="*/ 0 h 156"/>
                <a:gd name="T14" fmla="*/ 46 w 46"/>
                <a:gd name="T15" fmla="*/ 156 h 156"/>
              </a:gdLst>
              <a:ahLst/>
              <a:cxnLst>
                <a:cxn ang="T8">
                  <a:pos x="T0" y="T1"/>
                </a:cxn>
                <a:cxn ang="T9">
                  <a:pos x="T2" y="T3"/>
                </a:cxn>
                <a:cxn ang="T10">
                  <a:pos x="T4" y="T5"/>
                </a:cxn>
                <a:cxn ang="T11">
                  <a:pos x="T6" y="T7"/>
                </a:cxn>
              </a:cxnLst>
              <a:rect l="T12" t="T13" r="T14" b="T15"/>
              <a:pathLst>
                <a:path w="46" h="156">
                  <a:moveTo>
                    <a:pt x="11" y="0"/>
                  </a:moveTo>
                  <a:lnTo>
                    <a:pt x="0" y="4"/>
                  </a:lnTo>
                  <a:lnTo>
                    <a:pt x="46" y="156"/>
                  </a:lnTo>
                  <a:lnTo>
                    <a:pt x="11" y="0"/>
                  </a:lnTo>
                  <a:close/>
                </a:path>
              </a:pathLst>
            </a:custGeom>
            <a:solidFill>
              <a:srgbClr val="000000"/>
            </a:solidFill>
            <a:ln w="9525">
              <a:noFill/>
              <a:round/>
              <a:headEnd/>
              <a:tailEnd/>
            </a:ln>
          </p:spPr>
          <p:txBody>
            <a:bodyPr/>
            <a:lstStyle/>
            <a:p>
              <a:endParaRPr lang="en-US"/>
            </a:p>
          </p:txBody>
        </p:sp>
        <p:sp>
          <p:nvSpPr>
            <p:cNvPr id="968" name="Freeform 966">
              <a:extLst>
                <a:ext uri="{FF2B5EF4-FFF2-40B4-BE49-F238E27FC236}">
                  <a16:creationId xmlns:a16="http://schemas.microsoft.com/office/drawing/2014/main" id="{E3690DE6-0F66-43F0-A62A-F57A3CDB2359}"/>
                </a:ext>
              </a:extLst>
            </p:cNvPr>
            <p:cNvSpPr>
              <a:spLocks/>
            </p:cNvSpPr>
            <p:nvPr/>
          </p:nvSpPr>
          <p:spPr bwMode="auto">
            <a:xfrm>
              <a:off x="1945" y="3823"/>
              <a:ext cx="8" cy="31"/>
            </a:xfrm>
            <a:custGeom>
              <a:avLst/>
              <a:gdLst>
                <a:gd name="T0" fmla="*/ 11 w 46"/>
                <a:gd name="T1" fmla="*/ 0 h 156"/>
                <a:gd name="T2" fmla="*/ 0 w 46"/>
                <a:gd name="T3" fmla="*/ 4 h 156"/>
                <a:gd name="T4" fmla="*/ 46 w 46"/>
                <a:gd name="T5" fmla="*/ 156 h 156"/>
                <a:gd name="T6" fmla="*/ 11 w 46"/>
                <a:gd name="T7" fmla="*/ 0 h 156"/>
                <a:gd name="T8" fmla="*/ 0 60000 65536"/>
                <a:gd name="T9" fmla="*/ 0 60000 65536"/>
                <a:gd name="T10" fmla="*/ 0 60000 65536"/>
                <a:gd name="T11" fmla="*/ 0 60000 65536"/>
                <a:gd name="T12" fmla="*/ 0 w 46"/>
                <a:gd name="T13" fmla="*/ 0 h 156"/>
                <a:gd name="T14" fmla="*/ 46 w 46"/>
                <a:gd name="T15" fmla="*/ 156 h 156"/>
              </a:gdLst>
              <a:ahLst/>
              <a:cxnLst>
                <a:cxn ang="T8">
                  <a:pos x="T0" y="T1"/>
                </a:cxn>
                <a:cxn ang="T9">
                  <a:pos x="T2" y="T3"/>
                </a:cxn>
                <a:cxn ang="T10">
                  <a:pos x="T4" y="T5"/>
                </a:cxn>
                <a:cxn ang="T11">
                  <a:pos x="T6" y="T7"/>
                </a:cxn>
              </a:cxnLst>
              <a:rect l="T12" t="T13" r="T14" b="T15"/>
              <a:pathLst>
                <a:path w="46" h="156">
                  <a:moveTo>
                    <a:pt x="11" y="0"/>
                  </a:moveTo>
                  <a:lnTo>
                    <a:pt x="0" y="4"/>
                  </a:lnTo>
                  <a:lnTo>
                    <a:pt x="46" y="156"/>
                  </a:lnTo>
                  <a:lnTo>
                    <a:pt x="11" y="0"/>
                  </a:lnTo>
                </a:path>
              </a:pathLst>
            </a:custGeom>
            <a:noFill/>
            <a:ln w="0">
              <a:solidFill>
                <a:srgbClr val="000000"/>
              </a:solidFill>
              <a:prstDash val="solid"/>
              <a:round/>
              <a:headEnd/>
              <a:tailEnd/>
            </a:ln>
          </p:spPr>
          <p:txBody>
            <a:bodyPr/>
            <a:lstStyle/>
            <a:p>
              <a:endParaRPr lang="en-US"/>
            </a:p>
          </p:txBody>
        </p:sp>
        <p:sp>
          <p:nvSpPr>
            <p:cNvPr id="969" name="Freeform 967">
              <a:extLst>
                <a:ext uri="{FF2B5EF4-FFF2-40B4-BE49-F238E27FC236}">
                  <a16:creationId xmlns:a16="http://schemas.microsoft.com/office/drawing/2014/main" id="{4ACCDD2D-0384-43E6-9DBB-7AC1DF1A58FE}"/>
                </a:ext>
              </a:extLst>
            </p:cNvPr>
            <p:cNvSpPr>
              <a:spLocks/>
            </p:cNvSpPr>
            <p:nvPr/>
          </p:nvSpPr>
          <p:spPr bwMode="auto">
            <a:xfrm>
              <a:off x="1943" y="3824"/>
              <a:ext cx="10" cy="30"/>
            </a:xfrm>
            <a:custGeom>
              <a:avLst/>
              <a:gdLst>
                <a:gd name="T0" fmla="*/ 12 w 58"/>
                <a:gd name="T1" fmla="*/ 0 h 152"/>
                <a:gd name="T2" fmla="*/ 0 w 58"/>
                <a:gd name="T3" fmla="*/ 4 h 152"/>
                <a:gd name="T4" fmla="*/ 58 w 58"/>
                <a:gd name="T5" fmla="*/ 152 h 152"/>
                <a:gd name="T6" fmla="*/ 12 w 58"/>
                <a:gd name="T7" fmla="*/ 0 h 152"/>
                <a:gd name="T8" fmla="*/ 0 60000 65536"/>
                <a:gd name="T9" fmla="*/ 0 60000 65536"/>
                <a:gd name="T10" fmla="*/ 0 60000 65536"/>
                <a:gd name="T11" fmla="*/ 0 60000 65536"/>
                <a:gd name="T12" fmla="*/ 0 w 58"/>
                <a:gd name="T13" fmla="*/ 0 h 152"/>
                <a:gd name="T14" fmla="*/ 58 w 58"/>
                <a:gd name="T15" fmla="*/ 152 h 152"/>
              </a:gdLst>
              <a:ahLst/>
              <a:cxnLst>
                <a:cxn ang="T8">
                  <a:pos x="T0" y="T1"/>
                </a:cxn>
                <a:cxn ang="T9">
                  <a:pos x="T2" y="T3"/>
                </a:cxn>
                <a:cxn ang="T10">
                  <a:pos x="T4" y="T5"/>
                </a:cxn>
                <a:cxn ang="T11">
                  <a:pos x="T6" y="T7"/>
                </a:cxn>
              </a:cxnLst>
              <a:rect l="T12" t="T13" r="T14" b="T15"/>
              <a:pathLst>
                <a:path w="58" h="152">
                  <a:moveTo>
                    <a:pt x="12" y="0"/>
                  </a:moveTo>
                  <a:lnTo>
                    <a:pt x="0" y="4"/>
                  </a:lnTo>
                  <a:lnTo>
                    <a:pt x="58" y="152"/>
                  </a:lnTo>
                  <a:lnTo>
                    <a:pt x="12" y="0"/>
                  </a:lnTo>
                  <a:close/>
                </a:path>
              </a:pathLst>
            </a:custGeom>
            <a:solidFill>
              <a:srgbClr val="000000"/>
            </a:solidFill>
            <a:ln w="9525">
              <a:noFill/>
              <a:round/>
              <a:headEnd/>
              <a:tailEnd/>
            </a:ln>
          </p:spPr>
          <p:txBody>
            <a:bodyPr/>
            <a:lstStyle/>
            <a:p>
              <a:endParaRPr lang="en-US"/>
            </a:p>
          </p:txBody>
        </p:sp>
        <p:sp>
          <p:nvSpPr>
            <p:cNvPr id="970" name="Freeform 968">
              <a:extLst>
                <a:ext uri="{FF2B5EF4-FFF2-40B4-BE49-F238E27FC236}">
                  <a16:creationId xmlns:a16="http://schemas.microsoft.com/office/drawing/2014/main" id="{999774AA-4114-4D76-B3EF-8B52D7675361}"/>
                </a:ext>
              </a:extLst>
            </p:cNvPr>
            <p:cNvSpPr>
              <a:spLocks/>
            </p:cNvSpPr>
            <p:nvPr/>
          </p:nvSpPr>
          <p:spPr bwMode="auto">
            <a:xfrm>
              <a:off x="1943" y="3824"/>
              <a:ext cx="10" cy="30"/>
            </a:xfrm>
            <a:custGeom>
              <a:avLst/>
              <a:gdLst>
                <a:gd name="T0" fmla="*/ 12 w 58"/>
                <a:gd name="T1" fmla="*/ 0 h 152"/>
                <a:gd name="T2" fmla="*/ 0 w 58"/>
                <a:gd name="T3" fmla="*/ 4 h 152"/>
                <a:gd name="T4" fmla="*/ 58 w 58"/>
                <a:gd name="T5" fmla="*/ 152 h 152"/>
                <a:gd name="T6" fmla="*/ 12 w 58"/>
                <a:gd name="T7" fmla="*/ 0 h 152"/>
                <a:gd name="T8" fmla="*/ 0 60000 65536"/>
                <a:gd name="T9" fmla="*/ 0 60000 65536"/>
                <a:gd name="T10" fmla="*/ 0 60000 65536"/>
                <a:gd name="T11" fmla="*/ 0 60000 65536"/>
                <a:gd name="T12" fmla="*/ 0 w 58"/>
                <a:gd name="T13" fmla="*/ 0 h 152"/>
                <a:gd name="T14" fmla="*/ 58 w 58"/>
                <a:gd name="T15" fmla="*/ 152 h 152"/>
              </a:gdLst>
              <a:ahLst/>
              <a:cxnLst>
                <a:cxn ang="T8">
                  <a:pos x="T0" y="T1"/>
                </a:cxn>
                <a:cxn ang="T9">
                  <a:pos x="T2" y="T3"/>
                </a:cxn>
                <a:cxn ang="T10">
                  <a:pos x="T4" y="T5"/>
                </a:cxn>
                <a:cxn ang="T11">
                  <a:pos x="T6" y="T7"/>
                </a:cxn>
              </a:cxnLst>
              <a:rect l="T12" t="T13" r="T14" b="T15"/>
              <a:pathLst>
                <a:path w="58" h="152">
                  <a:moveTo>
                    <a:pt x="12" y="0"/>
                  </a:moveTo>
                  <a:lnTo>
                    <a:pt x="0" y="4"/>
                  </a:lnTo>
                  <a:lnTo>
                    <a:pt x="58" y="152"/>
                  </a:lnTo>
                  <a:lnTo>
                    <a:pt x="12" y="0"/>
                  </a:lnTo>
                </a:path>
              </a:pathLst>
            </a:custGeom>
            <a:noFill/>
            <a:ln w="0">
              <a:solidFill>
                <a:srgbClr val="000000"/>
              </a:solidFill>
              <a:prstDash val="solid"/>
              <a:round/>
              <a:headEnd/>
              <a:tailEnd/>
            </a:ln>
          </p:spPr>
          <p:txBody>
            <a:bodyPr/>
            <a:lstStyle/>
            <a:p>
              <a:endParaRPr lang="en-US"/>
            </a:p>
          </p:txBody>
        </p:sp>
        <p:sp>
          <p:nvSpPr>
            <p:cNvPr id="971" name="Freeform 969">
              <a:extLst>
                <a:ext uri="{FF2B5EF4-FFF2-40B4-BE49-F238E27FC236}">
                  <a16:creationId xmlns:a16="http://schemas.microsoft.com/office/drawing/2014/main" id="{6D7BB347-2613-4A98-86CF-3953343A45F9}"/>
                </a:ext>
              </a:extLst>
            </p:cNvPr>
            <p:cNvSpPr>
              <a:spLocks/>
            </p:cNvSpPr>
            <p:nvPr/>
          </p:nvSpPr>
          <p:spPr bwMode="auto">
            <a:xfrm>
              <a:off x="1941" y="3825"/>
              <a:ext cx="12" cy="29"/>
            </a:xfrm>
            <a:custGeom>
              <a:avLst/>
              <a:gdLst>
                <a:gd name="T0" fmla="*/ 10 w 68"/>
                <a:gd name="T1" fmla="*/ 0 h 148"/>
                <a:gd name="T2" fmla="*/ 0 w 68"/>
                <a:gd name="T3" fmla="*/ 6 h 148"/>
                <a:gd name="T4" fmla="*/ 68 w 68"/>
                <a:gd name="T5" fmla="*/ 148 h 148"/>
                <a:gd name="T6" fmla="*/ 10 w 68"/>
                <a:gd name="T7" fmla="*/ 0 h 148"/>
                <a:gd name="T8" fmla="*/ 0 60000 65536"/>
                <a:gd name="T9" fmla="*/ 0 60000 65536"/>
                <a:gd name="T10" fmla="*/ 0 60000 65536"/>
                <a:gd name="T11" fmla="*/ 0 60000 65536"/>
                <a:gd name="T12" fmla="*/ 0 w 68"/>
                <a:gd name="T13" fmla="*/ 0 h 148"/>
                <a:gd name="T14" fmla="*/ 68 w 68"/>
                <a:gd name="T15" fmla="*/ 148 h 148"/>
              </a:gdLst>
              <a:ahLst/>
              <a:cxnLst>
                <a:cxn ang="T8">
                  <a:pos x="T0" y="T1"/>
                </a:cxn>
                <a:cxn ang="T9">
                  <a:pos x="T2" y="T3"/>
                </a:cxn>
                <a:cxn ang="T10">
                  <a:pos x="T4" y="T5"/>
                </a:cxn>
                <a:cxn ang="T11">
                  <a:pos x="T6" y="T7"/>
                </a:cxn>
              </a:cxnLst>
              <a:rect l="T12" t="T13" r="T14" b="T15"/>
              <a:pathLst>
                <a:path w="68" h="148">
                  <a:moveTo>
                    <a:pt x="10" y="0"/>
                  </a:moveTo>
                  <a:lnTo>
                    <a:pt x="0" y="6"/>
                  </a:lnTo>
                  <a:lnTo>
                    <a:pt x="68" y="148"/>
                  </a:lnTo>
                  <a:lnTo>
                    <a:pt x="10" y="0"/>
                  </a:lnTo>
                  <a:close/>
                </a:path>
              </a:pathLst>
            </a:custGeom>
            <a:solidFill>
              <a:srgbClr val="000000"/>
            </a:solidFill>
            <a:ln w="9525">
              <a:noFill/>
              <a:round/>
              <a:headEnd/>
              <a:tailEnd/>
            </a:ln>
          </p:spPr>
          <p:txBody>
            <a:bodyPr/>
            <a:lstStyle/>
            <a:p>
              <a:endParaRPr lang="en-US"/>
            </a:p>
          </p:txBody>
        </p:sp>
        <p:sp>
          <p:nvSpPr>
            <p:cNvPr id="972" name="Freeform 970">
              <a:extLst>
                <a:ext uri="{FF2B5EF4-FFF2-40B4-BE49-F238E27FC236}">
                  <a16:creationId xmlns:a16="http://schemas.microsoft.com/office/drawing/2014/main" id="{2F52080D-2AA9-4630-8E9B-EADEB49AC3F7}"/>
                </a:ext>
              </a:extLst>
            </p:cNvPr>
            <p:cNvSpPr>
              <a:spLocks/>
            </p:cNvSpPr>
            <p:nvPr/>
          </p:nvSpPr>
          <p:spPr bwMode="auto">
            <a:xfrm>
              <a:off x="1941" y="3825"/>
              <a:ext cx="12" cy="29"/>
            </a:xfrm>
            <a:custGeom>
              <a:avLst/>
              <a:gdLst>
                <a:gd name="T0" fmla="*/ 10 w 68"/>
                <a:gd name="T1" fmla="*/ 0 h 148"/>
                <a:gd name="T2" fmla="*/ 0 w 68"/>
                <a:gd name="T3" fmla="*/ 6 h 148"/>
                <a:gd name="T4" fmla="*/ 68 w 68"/>
                <a:gd name="T5" fmla="*/ 148 h 148"/>
                <a:gd name="T6" fmla="*/ 10 w 68"/>
                <a:gd name="T7" fmla="*/ 0 h 148"/>
                <a:gd name="T8" fmla="*/ 0 60000 65536"/>
                <a:gd name="T9" fmla="*/ 0 60000 65536"/>
                <a:gd name="T10" fmla="*/ 0 60000 65536"/>
                <a:gd name="T11" fmla="*/ 0 60000 65536"/>
                <a:gd name="T12" fmla="*/ 0 w 68"/>
                <a:gd name="T13" fmla="*/ 0 h 148"/>
                <a:gd name="T14" fmla="*/ 68 w 68"/>
                <a:gd name="T15" fmla="*/ 148 h 148"/>
              </a:gdLst>
              <a:ahLst/>
              <a:cxnLst>
                <a:cxn ang="T8">
                  <a:pos x="T0" y="T1"/>
                </a:cxn>
                <a:cxn ang="T9">
                  <a:pos x="T2" y="T3"/>
                </a:cxn>
                <a:cxn ang="T10">
                  <a:pos x="T4" y="T5"/>
                </a:cxn>
                <a:cxn ang="T11">
                  <a:pos x="T6" y="T7"/>
                </a:cxn>
              </a:cxnLst>
              <a:rect l="T12" t="T13" r="T14" b="T15"/>
              <a:pathLst>
                <a:path w="68" h="148">
                  <a:moveTo>
                    <a:pt x="10" y="0"/>
                  </a:moveTo>
                  <a:lnTo>
                    <a:pt x="0" y="6"/>
                  </a:lnTo>
                  <a:lnTo>
                    <a:pt x="68" y="148"/>
                  </a:lnTo>
                  <a:lnTo>
                    <a:pt x="10" y="0"/>
                  </a:lnTo>
                </a:path>
              </a:pathLst>
            </a:custGeom>
            <a:noFill/>
            <a:ln w="0">
              <a:solidFill>
                <a:srgbClr val="000000"/>
              </a:solidFill>
              <a:prstDash val="solid"/>
              <a:round/>
              <a:headEnd/>
              <a:tailEnd/>
            </a:ln>
          </p:spPr>
          <p:txBody>
            <a:bodyPr/>
            <a:lstStyle/>
            <a:p>
              <a:endParaRPr lang="en-US"/>
            </a:p>
          </p:txBody>
        </p:sp>
        <p:sp>
          <p:nvSpPr>
            <p:cNvPr id="973" name="Freeform 971">
              <a:extLst>
                <a:ext uri="{FF2B5EF4-FFF2-40B4-BE49-F238E27FC236}">
                  <a16:creationId xmlns:a16="http://schemas.microsoft.com/office/drawing/2014/main" id="{131DEDA2-0A25-4442-9E75-A2BBF704362A}"/>
                </a:ext>
              </a:extLst>
            </p:cNvPr>
            <p:cNvSpPr>
              <a:spLocks/>
            </p:cNvSpPr>
            <p:nvPr/>
          </p:nvSpPr>
          <p:spPr bwMode="auto">
            <a:xfrm>
              <a:off x="1940" y="3826"/>
              <a:ext cx="13" cy="28"/>
            </a:xfrm>
            <a:custGeom>
              <a:avLst/>
              <a:gdLst>
                <a:gd name="T0" fmla="*/ 10 w 78"/>
                <a:gd name="T1" fmla="*/ 0 h 142"/>
                <a:gd name="T2" fmla="*/ 0 w 78"/>
                <a:gd name="T3" fmla="*/ 6 h 142"/>
                <a:gd name="T4" fmla="*/ 78 w 78"/>
                <a:gd name="T5" fmla="*/ 142 h 142"/>
                <a:gd name="T6" fmla="*/ 10 w 78"/>
                <a:gd name="T7" fmla="*/ 0 h 142"/>
                <a:gd name="T8" fmla="*/ 0 60000 65536"/>
                <a:gd name="T9" fmla="*/ 0 60000 65536"/>
                <a:gd name="T10" fmla="*/ 0 60000 65536"/>
                <a:gd name="T11" fmla="*/ 0 60000 65536"/>
                <a:gd name="T12" fmla="*/ 0 w 78"/>
                <a:gd name="T13" fmla="*/ 0 h 142"/>
                <a:gd name="T14" fmla="*/ 78 w 78"/>
                <a:gd name="T15" fmla="*/ 142 h 142"/>
              </a:gdLst>
              <a:ahLst/>
              <a:cxnLst>
                <a:cxn ang="T8">
                  <a:pos x="T0" y="T1"/>
                </a:cxn>
                <a:cxn ang="T9">
                  <a:pos x="T2" y="T3"/>
                </a:cxn>
                <a:cxn ang="T10">
                  <a:pos x="T4" y="T5"/>
                </a:cxn>
                <a:cxn ang="T11">
                  <a:pos x="T6" y="T7"/>
                </a:cxn>
              </a:cxnLst>
              <a:rect l="T12" t="T13" r="T14" b="T15"/>
              <a:pathLst>
                <a:path w="78" h="142">
                  <a:moveTo>
                    <a:pt x="10" y="0"/>
                  </a:moveTo>
                  <a:lnTo>
                    <a:pt x="0" y="6"/>
                  </a:lnTo>
                  <a:lnTo>
                    <a:pt x="78" y="142"/>
                  </a:lnTo>
                  <a:lnTo>
                    <a:pt x="10" y="0"/>
                  </a:lnTo>
                  <a:close/>
                </a:path>
              </a:pathLst>
            </a:custGeom>
            <a:solidFill>
              <a:srgbClr val="000000"/>
            </a:solidFill>
            <a:ln w="9525">
              <a:noFill/>
              <a:round/>
              <a:headEnd/>
              <a:tailEnd/>
            </a:ln>
          </p:spPr>
          <p:txBody>
            <a:bodyPr/>
            <a:lstStyle/>
            <a:p>
              <a:endParaRPr lang="en-US"/>
            </a:p>
          </p:txBody>
        </p:sp>
        <p:sp>
          <p:nvSpPr>
            <p:cNvPr id="974" name="Freeform 972">
              <a:extLst>
                <a:ext uri="{FF2B5EF4-FFF2-40B4-BE49-F238E27FC236}">
                  <a16:creationId xmlns:a16="http://schemas.microsoft.com/office/drawing/2014/main" id="{D47D8676-EB5A-4EF5-9A65-341D0E68CD66}"/>
                </a:ext>
              </a:extLst>
            </p:cNvPr>
            <p:cNvSpPr>
              <a:spLocks/>
            </p:cNvSpPr>
            <p:nvPr/>
          </p:nvSpPr>
          <p:spPr bwMode="auto">
            <a:xfrm>
              <a:off x="1940" y="3826"/>
              <a:ext cx="13" cy="28"/>
            </a:xfrm>
            <a:custGeom>
              <a:avLst/>
              <a:gdLst>
                <a:gd name="T0" fmla="*/ 10 w 78"/>
                <a:gd name="T1" fmla="*/ 0 h 142"/>
                <a:gd name="T2" fmla="*/ 0 w 78"/>
                <a:gd name="T3" fmla="*/ 6 h 142"/>
                <a:gd name="T4" fmla="*/ 78 w 78"/>
                <a:gd name="T5" fmla="*/ 142 h 142"/>
                <a:gd name="T6" fmla="*/ 10 w 78"/>
                <a:gd name="T7" fmla="*/ 0 h 142"/>
                <a:gd name="T8" fmla="*/ 0 60000 65536"/>
                <a:gd name="T9" fmla="*/ 0 60000 65536"/>
                <a:gd name="T10" fmla="*/ 0 60000 65536"/>
                <a:gd name="T11" fmla="*/ 0 60000 65536"/>
                <a:gd name="T12" fmla="*/ 0 w 78"/>
                <a:gd name="T13" fmla="*/ 0 h 142"/>
                <a:gd name="T14" fmla="*/ 78 w 78"/>
                <a:gd name="T15" fmla="*/ 142 h 142"/>
              </a:gdLst>
              <a:ahLst/>
              <a:cxnLst>
                <a:cxn ang="T8">
                  <a:pos x="T0" y="T1"/>
                </a:cxn>
                <a:cxn ang="T9">
                  <a:pos x="T2" y="T3"/>
                </a:cxn>
                <a:cxn ang="T10">
                  <a:pos x="T4" y="T5"/>
                </a:cxn>
                <a:cxn ang="T11">
                  <a:pos x="T6" y="T7"/>
                </a:cxn>
              </a:cxnLst>
              <a:rect l="T12" t="T13" r="T14" b="T15"/>
              <a:pathLst>
                <a:path w="78" h="142">
                  <a:moveTo>
                    <a:pt x="10" y="0"/>
                  </a:moveTo>
                  <a:lnTo>
                    <a:pt x="0" y="6"/>
                  </a:lnTo>
                  <a:lnTo>
                    <a:pt x="78" y="142"/>
                  </a:lnTo>
                  <a:lnTo>
                    <a:pt x="10" y="0"/>
                  </a:lnTo>
                </a:path>
              </a:pathLst>
            </a:custGeom>
            <a:noFill/>
            <a:ln w="0">
              <a:solidFill>
                <a:srgbClr val="000000"/>
              </a:solidFill>
              <a:prstDash val="solid"/>
              <a:round/>
              <a:headEnd/>
              <a:tailEnd/>
            </a:ln>
          </p:spPr>
          <p:txBody>
            <a:bodyPr/>
            <a:lstStyle/>
            <a:p>
              <a:endParaRPr lang="en-US"/>
            </a:p>
          </p:txBody>
        </p:sp>
        <p:sp>
          <p:nvSpPr>
            <p:cNvPr id="975" name="Freeform 973">
              <a:extLst>
                <a:ext uri="{FF2B5EF4-FFF2-40B4-BE49-F238E27FC236}">
                  <a16:creationId xmlns:a16="http://schemas.microsoft.com/office/drawing/2014/main" id="{937011EB-5A5E-4695-B928-A9598C586A9C}"/>
                </a:ext>
              </a:extLst>
            </p:cNvPr>
            <p:cNvSpPr>
              <a:spLocks/>
            </p:cNvSpPr>
            <p:nvPr/>
          </p:nvSpPr>
          <p:spPr bwMode="auto">
            <a:xfrm>
              <a:off x="1938" y="3827"/>
              <a:ext cx="15" cy="27"/>
            </a:xfrm>
            <a:custGeom>
              <a:avLst/>
              <a:gdLst>
                <a:gd name="T0" fmla="*/ 9 w 87"/>
                <a:gd name="T1" fmla="*/ 0 h 136"/>
                <a:gd name="T2" fmla="*/ 0 w 87"/>
                <a:gd name="T3" fmla="*/ 9 h 136"/>
                <a:gd name="T4" fmla="*/ 87 w 87"/>
                <a:gd name="T5" fmla="*/ 136 h 136"/>
                <a:gd name="T6" fmla="*/ 9 w 87"/>
                <a:gd name="T7" fmla="*/ 0 h 136"/>
                <a:gd name="T8" fmla="*/ 0 60000 65536"/>
                <a:gd name="T9" fmla="*/ 0 60000 65536"/>
                <a:gd name="T10" fmla="*/ 0 60000 65536"/>
                <a:gd name="T11" fmla="*/ 0 60000 65536"/>
                <a:gd name="T12" fmla="*/ 0 w 87"/>
                <a:gd name="T13" fmla="*/ 0 h 136"/>
                <a:gd name="T14" fmla="*/ 87 w 87"/>
                <a:gd name="T15" fmla="*/ 136 h 136"/>
              </a:gdLst>
              <a:ahLst/>
              <a:cxnLst>
                <a:cxn ang="T8">
                  <a:pos x="T0" y="T1"/>
                </a:cxn>
                <a:cxn ang="T9">
                  <a:pos x="T2" y="T3"/>
                </a:cxn>
                <a:cxn ang="T10">
                  <a:pos x="T4" y="T5"/>
                </a:cxn>
                <a:cxn ang="T11">
                  <a:pos x="T6" y="T7"/>
                </a:cxn>
              </a:cxnLst>
              <a:rect l="T12" t="T13" r="T14" b="T15"/>
              <a:pathLst>
                <a:path w="87" h="136">
                  <a:moveTo>
                    <a:pt x="9" y="0"/>
                  </a:moveTo>
                  <a:lnTo>
                    <a:pt x="0" y="9"/>
                  </a:lnTo>
                  <a:lnTo>
                    <a:pt x="87" y="136"/>
                  </a:lnTo>
                  <a:lnTo>
                    <a:pt x="9" y="0"/>
                  </a:lnTo>
                  <a:close/>
                </a:path>
              </a:pathLst>
            </a:custGeom>
            <a:solidFill>
              <a:srgbClr val="000000"/>
            </a:solidFill>
            <a:ln w="9525">
              <a:noFill/>
              <a:round/>
              <a:headEnd/>
              <a:tailEnd/>
            </a:ln>
          </p:spPr>
          <p:txBody>
            <a:bodyPr/>
            <a:lstStyle/>
            <a:p>
              <a:endParaRPr lang="en-US"/>
            </a:p>
          </p:txBody>
        </p:sp>
        <p:sp>
          <p:nvSpPr>
            <p:cNvPr id="976" name="Freeform 974">
              <a:extLst>
                <a:ext uri="{FF2B5EF4-FFF2-40B4-BE49-F238E27FC236}">
                  <a16:creationId xmlns:a16="http://schemas.microsoft.com/office/drawing/2014/main" id="{9ADBCC34-1495-4D83-9A71-E3B8C55AC822}"/>
                </a:ext>
              </a:extLst>
            </p:cNvPr>
            <p:cNvSpPr>
              <a:spLocks/>
            </p:cNvSpPr>
            <p:nvPr/>
          </p:nvSpPr>
          <p:spPr bwMode="auto">
            <a:xfrm>
              <a:off x="1938" y="3827"/>
              <a:ext cx="15" cy="27"/>
            </a:xfrm>
            <a:custGeom>
              <a:avLst/>
              <a:gdLst>
                <a:gd name="T0" fmla="*/ 9 w 87"/>
                <a:gd name="T1" fmla="*/ 0 h 136"/>
                <a:gd name="T2" fmla="*/ 0 w 87"/>
                <a:gd name="T3" fmla="*/ 9 h 136"/>
                <a:gd name="T4" fmla="*/ 87 w 87"/>
                <a:gd name="T5" fmla="*/ 136 h 136"/>
                <a:gd name="T6" fmla="*/ 9 w 87"/>
                <a:gd name="T7" fmla="*/ 0 h 136"/>
                <a:gd name="T8" fmla="*/ 0 60000 65536"/>
                <a:gd name="T9" fmla="*/ 0 60000 65536"/>
                <a:gd name="T10" fmla="*/ 0 60000 65536"/>
                <a:gd name="T11" fmla="*/ 0 60000 65536"/>
                <a:gd name="T12" fmla="*/ 0 w 87"/>
                <a:gd name="T13" fmla="*/ 0 h 136"/>
                <a:gd name="T14" fmla="*/ 87 w 87"/>
                <a:gd name="T15" fmla="*/ 136 h 136"/>
              </a:gdLst>
              <a:ahLst/>
              <a:cxnLst>
                <a:cxn ang="T8">
                  <a:pos x="T0" y="T1"/>
                </a:cxn>
                <a:cxn ang="T9">
                  <a:pos x="T2" y="T3"/>
                </a:cxn>
                <a:cxn ang="T10">
                  <a:pos x="T4" y="T5"/>
                </a:cxn>
                <a:cxn ang="T11">
                  <a:pos x="T6" y="T7"/>
                </a:cxn>
              </a:cxnLst>
              <a:rect l="T12" t="T13" r="T14" b="T15"/>
              <a:pathLst>
                <a:path w="87" h="136">
                  <a:moveTo>
                    <a:pt x="9" y="0"/>
                  </a:moveTo>
                  <a:lnTo>
                    <a:pt x="0" y="9"/>
                  </a:lnTo>
                  <a:lnTo>
                    <a:pt x="87" y="136"/>
                  </a:lnTo>
                  <a:lnTo>
                    <a:pt x="9" y="0"/>
                  </a:lnTo>
                </a:path>
              </a:pathLst>
            </a:custGeom>
            <a:noFill/>
            <a:ln w="0">
              <a:solidFill>
                <a:srgbClr val="000000"/>
              </a:solidFill>
              <a:prstDash val="solid"/>
              <a:round/>
              <a:headEnd/>
              <a:tailEnd/>
            </a:ln>
          </p:spPr>
          <p:txBody>
            <a:bodyPr/>
            <a:lstStyle/>
            <a:p>
              <a:endParaRPr lang="en-US"/>
            </a:p>
          </p:txBody>
        </p:sp>
        <p:sp>
          <p:nvSpPr>
            <p:cNvPr id="977" name="Freeform 975">
              <a:extLst>
                <a:ext uri="{FF2B5EF4-FFF2-40B4-BE49-F238E27FC236}">
                  <a16:creationId xmlns:a16="http://schemas.microsoft.com/office/drawing/2014/main" id="{C08EED79-3598-475D-ACD1-2868B94DB153}"/>
                </a:ext>
              </a:extLst>
            </p:cNvPr>
            <p:cNvSpPr>
              <a:spLocks/>
            </p:cNvSpPr>
            <p:nvPr/>
          </p:nvSpPr>
          <p:spPr bwMode="auto">
            <a:xfrm>
              <a:off x="1937" y="3829"/>
              <a:ext cx="16" cy="25"/>
            </a:xfrm>
            <a:custGeom>
              <a:avLst/>
              <a:gdLst>
                <a:gd name="T0" fmla="*/ 10 w 97"/>
                <a:gd name="T1" fmla="*/ 0 h 127"/>
                <a:gd name="T2" fmla="*/ 0 w 97"/>
                <a:gd name="T3" fmla="*/ 8 h 127"/>
                <a:gd name="T4" fmla="*/ 97 w 97"/>
                <a:gd name="T5" fmla="*/ 127 h 127"/>
                <a:gd name="T6" fmla="*/ 10 w 97"/>
                <a:gd name="T7" fmla="*/ 0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10" y="0"/>
                  </a:moveTo>
                  <a:lnTo>
                    <a:pt x="0" y="8"/>
                  </a:lnTo>
                  <a:lnTo>
                    <a:pt x="97" y="127"/>
                  </a:lnTo>
                  <a:lnTo>
                    <a:pt x="10" y="0"/>
                  </a:lnTo>
                  <a:close/>
                </a:path>
              </a:pathLst>
            </a:custGeom>
            <a:solidFill>
              <a:srgbClr val="000000"/>
            </a:solidFill>
            <a:ln w="9525">
              <a:noFill/>
              <a:round/>
              <a:headEnd/>
              <a:tailEnd/>
            </a:ln>
          </p:spPr>
          <p:txBody>
            <a:bodyPr/>
            <a:lstStyle/>
            <a:p>
              <a:endParaRPr lang="en-US"/>
            </a:p>
          </p:txBody>
        </p:sp>
        <p:sp>
          <p:nvSpPr>
            <p:cNvPr id="978" name="Freeform 976">
              <a:extLst>
                <a:ext uri="{FF2B5EF4-FFF2-40B4-BE49-F238E27FC236}">
                  <a16:creationId xmlns:a16="http://schemas.microsoft.com/office/drawing/2014/main" id="{E51B6983-04B3-4938-BA2E-27FD06C6AFC4}"/>
                </a:ext>
              </a:extLst>
            </p:cNvPr>
            <p:cNvSpPr>
              <a:spLocks/>
            </p:cNvSpPr>
            <p:nvPr/>
          </p:nvSpPr>
          <p:spPr bwMode="auto">
            <a:xfrm>
              <a:off x="1937" y="3829"/>
              <a:ext cx="16" cy="25"/>
            </a:xfrm>
            <a:custGeom>
              <a:avLst/>
              <a:gdLst>
                <a:gd name="T0" fmla="*/ 10 w 97"/>
                <a:gd name="T1" fmla="*/ 0 h 127"/>
                <a:gd name="T2" fmla="*/ 0 w 97"/>
                <a:gd name="T3" fmla="*/ 8 h 127"/>
                <a:gd name="T4" fmla="*/ 97 w 97"/>
                <a:gd name="T5" fmla="*/ 127 h 127"/>
                <a:gd name="T6" fmla="*/ 10 w 97"/>
                <a:gd name="T7" fmla="*/ 0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10" y="0"/>
                  </a:moveTo>
                  <a:lnTo>
                    <a:pt x="0" y="8"/>
                  </a:lnTo>
                  <a:lnTo>
                    <a:pt x="97" y="127"/>
                  </a:lnTo>
                  <a:lnTo>
                    <a:pt x="10" y="0"/>
                  </a:lnTo>
                </a:path>
              </a:pathLst>
            </a:custGeom>
            <a:noFill/>
            <a:ln w="0">
              <a:solidFill>
                <a:srgbClr val="000000"/>
              </a:solidFill>
              <a:prstDash val="solid"/>
              <a:round/>
              <a:headEnd/>
              <a:tailEnd/>
            </a:ln>
          </p:spPr>
          <p:txBody>
            <a:bodyPr/>
            <a:lstStyle/>
            <a:p>
              <a:endParaRPr lang="en-US"/>
            </a:p>
          </p:txBody>
        </p:sp>
        <p:sp>
          <p:nvSpPr>
            <p:cNvPr id="979" name="Freeform 977">
              <a:extLst>
                <a:ext uri="{FF2B5EF4-FFF2-40B4-BE49-F238E27FC236}">
                  <a16:creationId xmlns:a16="http://schemas.microsoft.com/office/drawing/2014/main" id="{0D3B40A8-14E6-46DF-9789-FA0A09CAA62C}"/>
                </a:ext>
              </a:extLst>
            </p:cNvPr>
            <p:cNvSpPr>
              <a:spLocks/>
            </p:cNvSpPr>
            <p:nvPr/>
          </p:nvSpPr>
          <p:spPr bwMode="auto">
            <a:xfrm>
              <a:off x="1935" y="3830"/>
              <a:ext cx="18" cy="24"/>
            </a:xfrm>
            <a:custGeom>
              <a:avLst/>
              <a:gdLst>
                <a:gd name="T0" fmla="*/ 7 w 104"/>
                <a:gd name="T1" fmla="*/ 0 h 119"/>
                <a:gd name="T2" fmla="*/ 0 w 104"/>
                <a:gd name="T3" fmla="*/ 10 h 119"/>
                <a:gd name="T4" fmla="*/ 104 w 104"/>
                <a:gd name="T5" fmla="*/ 119 h 119"/>
                <a:gd name="T6" fmla="*/ 7 w 104"/>
                <a:gd name="T7" fmla="*/ 0 h 119"/>
                <a:gd name="T8" fmla="*/ 0 60000 65536"/>
                <a:gd name="T9" fmla="*/ 0 60000 65536"/>
                <a:gd name="T10" fmla="*/ 0 60000 65536"/>
                <a:gd name="T11" fmla="*/ 0 60000 65536"/>
                <a:gd name="T12" fmla="*/ 0 w 104"/>
                <a:gd name="T13" fmla="*/ 0 h 119"/>
                <a:gd name="T14" fmla="*/ 104 w 104"/>
                <a:gd name="T15" fmla="*/ 119 h 119"/>
              </a:gdLst>
              <a:ahLst/>
              <a:cxnLst>
                <a:cxn ang="T8">
                  <a:pos x="T0" y="T1"/>
                </a:cxn>
                <a:cxn ang="T9">
                  <a:pos x="T2" y="T3"/>
                </a:cxn>
                <a:cxn ang="T10">
                  <a:pos x="T4" y="T5"/>
                </a:cxn>
                <a:cxn ang="T11">
                  <a:pos x="T6" y="T7"/>
                </a:cxn>
              </a:cxnLst>
              <a:rect l="T12" t="T13" r="T14" b="T15"/>
              <a:pathLst>
                <a:path w="104" h="119">
                  <a:moveTo>
                    <a:pt x="7" y="0"/>
                  </a:moveTo>
                  <a:lnTo>
                    <a:pt x="0" y="10"/>
                  </a:lnTo>
                  <a:lnTo>
                    <a:pt x="104" y="119"/>
                  </a:lnTo>
                  <a:lnTo>
                    <a:pt x="7" y="0"/>
                  </a:lnTo>
                  <a:close/>
                </a:path>
              </a:pathLst>
            </a:custGeom>
            <a:solidFill>
              <a:srgbClr val="000000"/>
            </a:solidFill>
            <a:ln w="9525">
              <a:noFill/>
              <a:round/>
              <a:headEnd/>
              <a:tailEnd/>
            </a:ln>
          </p:spPr>
          <p:txBody>
            <a:bodyPr/>
            <a:lstStyle/>
            <a:p>
              <a:endParaRPr lang="en-US"/>
            </a:p>
          </p:txBody>
        </p:sp>
        <p:sp>
          <p:nvSpPr>
            <p:cNvPr id="980" name="Freeform 978">
              <a:extLst>
                <a:ext uri="{FF2B5EF4-FFF2-40B4-BE49-F238E27FC236}">
                  <a16:creationId xmlns:a16="http://schemas.microsoft.com/office/drawing/2014/main" id="{4D5A71CC-8EA9-4F13-824C-7750203E7316}"/>
                </a:ext>
              </a:extLst>
            </p:cNvPr>
            <p:cNvSpPr>
              <a:spLocks/>
            </p:cNvSpPr>
            <p:nvPr/>
          </p:nvSpPr>
          <p:spPr bwMode="auto">
            <a:xfrm>
              <a:off x="1935" y="3830"/>
              <a:ext cx="18" cy="24"/>
            </a:xfrm>
            <a:custGeom>
              <a:avLst/>
              <a:gdLst>
                <a:gd name="T0" fmla="*/ 7 w 104"/>
                <a:gd name="T1" fmla="*/ 0 h 119"/>
                <a:gd name="T2" fmla="*/ 0 w 104"/>
                <a:gd name="T3" fmla="*/ 10 h 119"/>
                <a:gd name="T4" fmla="*/ 104 w 104"/>
                <a:gd name="T5" fmla="*/ 119 h 119"/>
                <a:gd name="T6" fmla="*/ 7 w 104"/>
                <a:gd name="T7" fmla="*/ 0 h 119"/>
                <a:gd name="T8" fmla="*/ 0 60000 65536"/>
                <a:gd name="T9" fmla="*/ 0 60000 65536"/>
                <a:gd name="T10" fmla="*/ 0 60000 65536"/>
                <a:gd name="T11" fmla="*/ 0 60000 65536"/>
                <a:gd name="T12" fmla="*/ 0 w 104"/>
                <a:gd name="T13" fmla="*/ 0 h 119"/>
                <a:gd name="T14" fmla="*/ 104 w 104"/>
                <a:gd name="T15" fmla="*/ 119 h 119"/>
              </a:gdLst>
              <a:ahLst/>
              <a:cxnLst>
                <a:cxn ang="T8">
                  <a:pos x="T0" y="T1"/>
                </a:cxn>
                <a:cxn ang="T9">
                  <a:pos x="T2" y="T3"/>
                </a:cxn>
                <a:cxn ang="T10">
                  <a:pos x="T4" y="T5"/>
                </a:cxn>
                <a:cxn ang="T11">
                  <a:pos x="T6" y="T7"/>
                </a:cxn>
              </a:cxnLst>
              <a:rect l="T12" t="T13" r="T14" b="T15"/>
              <a:pathLst>
                <a:path w="104" h="119">
                  <a:moveTo>
                    <a:pt x="7" y="0"/>
                  </a:moveTo>
                  <a:lnTo>
                    <a:pt x="0" y="10"/>
                  </a:lnTo>
                  <a:lnTo>
                    <a:pt x="104" y="119"/>
                  </a:lnTo>
                  <a:lnTo>
                    <a:pt x="7" y="0"/>
                  </a:lnTo>
                </a:path>
              </a:pathLst>
            </a:custGeom>
            <a:noFill/>
            <a:ln w="0">
              <a:solidFill>
                <a:srgbClr val="000000"/>
              </a:solidFill>
              <a:prstDash val="solid"/>
              <a:round/>
              <a:headEnd/>
              <a:tailEnd/>
            </a:ln>
          </p:spPr>
          <p:txBody>
            <a:bodyPr/>
            <a:lstStyle/>
            <a:p>
              <a:endParaRPr lang="en-US"/>
            </a:p>
          </p:txBody>
        </p:sp>
        <p:sp>
          <p:nvSpPr>
            <p:cNvPr id="981" name="Freeform 979">
              <a:extLst>
                <a:ext uri="{FF2B5EF4-FFF2-40B4-BE49-F238E27FC236}">
                  <a16:creationId xmlns:a16="http://schemas.microsoft.com/office/drawing/2014/main" id="{0E1364C1-07EB-4AC1-A15E-EDEC27EF1154}"/>
                </a:ext>
              </a:extLst>
            </p:cNvPr>
            <p:cNvSpPr>
              <a:spLocks/>
            </p:cNvSpPr>
            <p:nvPr/>
          </p:nvSpPr>
          <p:spPr bwMode="auto">
            <a:xfrm>
              <a:off x="1934" y="3832"/>
              <a:ext cx="19" cy="22"/>
            </a:xfrm>
            <a:custGeom>
              <a:avLst/>
              <a:gdLst>
                <a:gd name="T0" fmla="*/ 9 w 113"/>
                <a:gd name="T1" fmla="*/ 0 h 109"/>
                <a:gd name="T2" fmla="*/ 0 w 113"/>
                <a:gd name="T3" fmla="*/ 9 h 109"/>
                <a:gd name="T4" fmla="*/ 113 w 113"/>
                <a:gd name="T5" fmla="*/ 109 h 109"/>
                <a:gd name="T6" fmla="*/ 9 w 113"/>
                <a:gd name="T7" fmla="*/ 0 h 109"/>
                <a:gd name="T8" fmla="*/ 0 60000 65536"/>
                <a:gd name="T9" fmla="*/ 0 60000 65536"/>
                <a:gd name="T10" fmla="*/ 0 60000 65536"/>
                <a:gd name="T11" fmla="*/ 0 60000 65536"/>
                <a:gd name="T12" fmla="*/ 0 w 113"/>
                <a:gd name="T13" fmla="*/ 0 h 109"/>
                <a:gd name="T14" fmla="*/ 113 w 113"/>
                <a:gd name="T15" fmla="*/ 109 h 109"/>
              </a:gdLst>
              <a:ahLst/>
              <a:cxnLst>
                <a:cxn ang="T8">
                  <a:pos x="T0" y="T1"/>
                </a:cxn>
                <a:cxn ang="T9">
                  <a:pos x="T2" y="T3"/>
                </a:cxn>
                <a:cxn ang="T10">
                  <a:pos x="T4" y="T5"/>
                </a:cxn>
                <a:cxn ang="T11">
                  <a:pos x="T6" y="T7"/>
                </a:cxn>
              </a:cxnLst>
              <a:rect l="T12" t="T13" r="T14" b="T15"/>
              <a:pathLst>
                <a:path w="113" h="109">
                  <a:moveTo>
                    <a:pt x="9" y="0"/>
                  </a:moveTo>
                  <a:lnTo>
                    <a:pt x="0" y="9"/>
                  </a:lnTo>
                  <a:lnTo>
                    <a:pt x="113" y="109"/>
                  </a:lnTo>
                  <a:lnTo>
                    <a:pt x="9" y="0"/>
                  </a:lnTo>
                  <a:close/>
                </a:path>
              </a:pathLst>
            </a:custGeom>
            <a:solidFill>
              <a:srgbClr val="000000"/>
            </a:solidFill>
            <a:ln w="9525">
              <a:noFill/>
              <a:round/>
              <a:headEnd/>
              <a:tailEnd/>
            </a:ln>
          </p:spPr>
          <p:txBody>
            <a:bodyPr/>
            <a:lstStyle/>
            <a:p>
              <a:endParaRPr lang="en-US"/>
            </a:p>
          </p:txBody>
        </p:sp>
        <p:sp>
          <p:nvSpPr>
            <p:cNvPr id="982" name="Freeform 980">
              <a:extLst>
                <a:ext uri="{FF2B5EF4-FFF2-40B4-BE49-F238E27FC236}">
                  <a16:creationId xmlns:a16="http://schemas.microsoft.com/office/drawing/2014/main" id="{30A9A281-9282-43E7-903B-3EFF53D841BF}"/>
                </a:ext>
              </a:extLst>
            </p:cNvPr>
            <p:cNvSpPr>
              <a:spLocks/>
            </p:cNvSpPr>
            <p:nvPr/>
          </p:nvSpPr>
          <p:spPr bwMode="auto">
            <a:xfrm>
              <a:off x="1934" y="3832"/>
              <a:ext cx="19" cy="22"/>
            </a:xfrm>
            <a:custGeom>
              <a:avLst/>
              <a:gdLst>
                <a:gd name="T0" fmla="*/ 9 w 113"/>
                <a:gd name="T1" fmla="*/ 0 h 109"/>
                <a:gd name="T2" fmla="*/ 0 w 113"/>
                <a:gd name="T3" fmla="*/ 9 h 109"/>
                <a:gd name="T4" fmla="*/ 113 w 113"/>
                <a:gd name="T5" fmla="*/ 109 h 109"/>
                <a:gd name="T6" fmla="*/ 9 w 113"/>
                <a:gd name="T7" fmla="*/ 0 h 109"/>
                <a:gd name="T8" fmla="*/ 0 60000 65536"/>
                <a:gd name="T9" fmla="*/ 0 60000 65536"/>
                <a:gd name="T10" fmla="*/ 0 60000 65536"/>
                <a:gd name="T11" fmla="*/ 0 60000 65536"/>
                <a:gd name="T12" fmla="*/ 0 w 113"/>
                <a:gd name="T13" fmla="*/ 0 h 109"/>
                <a:gd name="T14" fmla="*/ 113 w 113"/>
                <a:gd name="T15" fmla="*/ 109 h 109"/>
              </a:gdLst>
              <a:ahLst/>
              <a:cxnLst>
                <a:cxn ang="T8">
                  <a:pos x="T0" y="T1"/>
                </a:cxn>
                <a:cxn ang="T9">
                  <a:pos x="T2" y="T3"/>
                </a:cxn>
                <a:cxn ang="T10">
                  <a:pos x="T4" y="T5"/>
                </a:cxn>
                <a:cxn ang="T11">
                  <a:pos x="T6" y="T7"/>
                </a:cxn>
              </a:cxnLst>
              <a:rect l="T12" t="T13" r="T14" b="T15"/>
              <a:pathLst>
                <a:path w="113" h="109">
                  <a:moveTo>
                    <a:pt x="9" y="0"/>
                  </a:moveTo>
                  <a:lnTo>
                    <a:pt x="0" y="9"/>
                  </a:lnTo>
                  <a:lnTo>
                    <a:pt x="113" y="109"/>
                  </a:lnTo>
                  <a:lnTo>
                    <a:pt x="9" y="0"/>
                  </a:lnTo>
                </a:path>
              </a:pathLst>
            </a:custGeom>
            <a:noFill/>
            <a:ln w="0">
              <a:solidFill>
                <a:srgbClr val="000000"/>
              </a:solidFill>
              <a:prstDash val="solid"/>
              <a:round/>
              <a:headEnd/>
              <a:tailEnd/>
            </a:ln>
          </p:spPr>
          <p:txBody>
            <a:bodyPr/>
            <a:lstStyle/>
            <a:p>
              <a:endParaRPr lang="en-US"/>
            </a:p>
          </p:txBody>
        </p:sp>
        <p:sp>
          <p:nvSpPr>
            <p:cNvPr id="983" name="Freeform 981">
              <a:extLst>
                <a:ext uri="{FF2B5EF4-FFF2-40B4-BE49-F238E27FC236}">
                  <a16:creationId xmlns:a16="http://schemas.microsoft.com/office/drawing/2014/main" id="{390B818C-BDBA-4281-8FCF-3D06BAA9671D}"/>
                </a:ext>
              </a:extLst>
            </p:cNvPr>
            <p:cNvSpPr>
              <a:spLocks/>
            </p:cNvSpPr>
            <p:nvPr/>
          </p:nvSpPr>
          <p:spPr bwMode="auto">
            <a:xfrm>
              <a:off x="1933" y="3834"/>
              <a:ext cx="20" cy="20"/>
            </a:xfrm>
            <a:custGeom>
              <a:avLst/>
              <a:gdLst>
                <a:gd name="T0" fmla="*/ 6 w 119"/>
                <a:gd name="T1" fmla="*/ 0 h 100"/>
                <a:gd name="T2" fmla="*/ 0 w 119"/>
                <a:gd name="T3" fmla="*/ 11 h 100"/>
                <a:gd name="T4" fmla="*/ 119 w 119"/>
                <a:gd name="T5" fmla="*/ 100 h 100"/>
                <a:gd name="T6" fmla="*/ 6 w 119"/>
                <a:gd name="T7" fmla="*/ 0 h 100"/>
                <a:gd name="T8" fmla="*/ 0 60000 65536"/>
                <a:gd name="T9" fmla="*/ 0 60000 65536"/>
                <a:gd name="T10" fmla="*/ 0 60000 65536"/>
                <a:gd name="T11" fmla="*/ 0 60000 65536"/>
                <a:gd name="T12" fmla="*/ 0 w 119"/>
                <a:gd name="T13" fmla="*/ 0 h 100"/>
                <a:gd name="T14" fmla="*/ 119 w 119"/>
                <a:gd name="T15" fmla="*/ 100 h 100"/>
              </a:gdLst>
              <a:ahLst/>
              <a:cxnLst>
                <a:cxn ang="T8">
                  <a:pos x="T0" y="T1"/>
                </a:cxn>
                <a:cxn ang="T9">
                  <a:pos x="T2" y="T3"/>
                </a:cxn>
                <a:cxn ang="T10">
                  <a:pos x="T4" y="T5"/>
                </a:cxn>
                <a:cxn ang="T11">
                  <a:pos x="T6" y="T7"/>
                </a:cxn>
              </a:cxnLst>
              <a:rect l="T12" t="T13" r="T14" b="T15"/>
              <a:pathLst>
                <a:path w="119" h="100">
                  <a:moveTo>
                    <a:pt x="6" y="0"/>
                  </a:moveTo>
                  <a:lnTo>
                    <a:pt x="0" y="11"/>
                  </a:lnTo>
                  <a:lnTo>
                    <a:pt x="119" y="100"/>
                  </a:lnTo>
                  <a:lnTo>
                    <a:pt x="6" y="0"/>
                  </a:lnTo>
                  <a:close/>
                </a:path>
              </a:pathLst>
            </a:custGeom>
            <a:solidFill>
              <a:srgbClr val="000000"/>
            </a:solidFill>
            <a:ln w="9525">
              <a:noFill/>
              <a:round/>
              <a:headEnd/>
              <a:tailEnd/>
            </a:ln>
          </p:spPr>
          <p:txBody>
            <a:bodyPr/>
            <a:lstStyle/>
            <a:p>
              <a:endParaRPr lang="en-US"/>
            </a:p>
          </p:txBody>
        </p:sp>
        <p:sp>
          <p:nvSpPr>
            <p:cNvPr id="984" name="Freeform 982">
              <a:extLst>
                <a:ext uri="{FF2B5EF4-FFF2-40B4-BE49-F238E27FC236}">
                  <a16:creationId xmlns:a16="http://schemas.microsoft.com/office/drawing/2014/main" id="{DC2C3457-EC4A-4F50-8D07-92144633F67A}"/>
                </a:ext>
              </a:extLst>
            </p:cNvPr>
            <p:cNvSpPr>
              <a:spLocks/>
            </p:cNvSpPr>
            <p:nvPr/>
          </p:nvSpPr>
          <p:spPr bwMode="auto">
            <a:xfrm>
              <a:off x="1933" y="3834"/>
              <a:ext cx="20" cy="20"/>
            </a:xfrm>
            <a:custGeom>
              <a:avLst/>
              <a:gdLst>
                <a:gd name="T0" fmla="*/ 6 w 119"/>
                <a:gd name="T1" fmla="*/ 0 h 100"/>
                <a:gd name="T2" fmla="*/ 0 w 119"/>
                <a:gd name="T3" fmla="*/ 11 h 100"/>
                <a:gd name="T4" fmla="*/ 119 w 119"/>
                <a:gd name="T5" fmla="*/ 100 h 100"/>
                <a:gd name="T6" fmla="*/ 6 w 119"/>
                <a:gd name="T7" fmla="*/ 0 h 100"/>
                <a:gd name="T8" fmla="*/ 0 60000 65536"/>
                <a:gd name="T9" fmla="*/ 0 60000 65536"/>
                <a:gd name="T10" fmla="*/ 0 60000 65536"/>
                <a:gd name="T11" fmla="*/ 0 60000 65536"/>
                <a:gd name="T12" fmla="*/ 0 w 119"/>
                <a:gd name="T13" fmla="*/ 0 h 100"/>
                <a:gd name="T14" fmla="*/ 119 w 119"/>
                <a:gd name="T15" fmla="*/ 100 h 100"/>
              </a:gdLst>
              <a:ahLst/>
              <a:cxnLst>
                <a:cxn ang="T8">
                  <a:pos x="T0" y="T1"/>
                </a:cxn>
                <a:cxn ang="T9">
                  <a:pos x="T2" y="T3"/>
                </a:cxn>
                <a:cxn ang="T10">
                  <a:pos x="T4" y="T5"/>
                </a:cxn>
                <a:cxn ang="T11">
                  <a:pos x="T6" y="T7"/>
                </a:cxn>
              </a:cxnLst>
              <a:rect l="T12" t="T13" r="T14" b="T15"/>
              <a:pathLst>
                <a:path w="119" h="100">
                  <a:moveTo>
                    <a:pt x="6" y="0"/>
                  </a:moveTo>
                  <a:lnTo>
                    <a:pt x="0" y="11"/>
                  </a:lnTo>
                  <a:lnTo>
                    <a:pt x="119" y="100"/>
                  </a:lnTo>
                  <a:lnTo>
                    <a:pt x="6" y="0"/>
                  </a:lnTo>
                </a:path>
              </a:pathLst>
            </a:custGeom>
            <a:noFill/>
            <a:ln w="0">
              <a:solidFill>
                <a:srgbClr val="000000"/>
              </a:solidFill>
              <a:prstDash val="solid"/>
              <a:round/>
              <a:headEnd/>
              <a:tailEnd/>
            </a:ln>
          </p:spPr>
          <p:txBody>
            <a:bodyPr/>
            <a:lstStyle/>
            <a:p>
              <a:endParaRPr lang="en-US"/>
            </a:p>
          </p:txBody>
        </p:sp>
        <p:sp>
          <p:nvSpPr>
            <p:cNvPr id="985" name="Freeform 983">
              <a:extLst>
                <a:ext uri="{FF2B5EF4-FFF2-40B4-BE49-F238E27FC236}">
                  <a16:creationId xmlns:a16="http://schemas.microsoft.com/office/drawing/2014/main" id="{96CDFD72-E03B-4D80-9687-9961C59204BB}"/>
                </a:ext>
              </a:extLst>
            </p:cNvPr>
            <p:cNvSpPr>
              <a:spLocks/>
            </p:cNvSpPr>
            <p:nvPr/>
          </p:nvSpPr>
          <p:spPr bwMode="auto">
            <a:xfrm>
              <a:off x="1932" y="3836"/>
              <a:ext cx="21" cy="18"/>
            </a:xfrm>
            <a:custGeom>
              <a:avLst/>
              <a:gdLst>
                <a:gd name="T0" fmla="*/ 7 w 126"/>
                <a:gd name="T1" fmla="*/ 0 h 89"/>
                <a:gd name="T2" fmla="*/ 0 w 126"/>
                <a:gd name="T3" fmla="*/ 12 h 89"/>
                <a:gd name="T4" fmla="*/ 126 w 126"/>
                <a:gd name="T5" fmla="*/ 89 h 89"/>
                <a:gd name="T6" fmla="*/ 7 w 126"/>
                <a:gd name="T7" fmla="*/ 0 h 89"/>
                <a:gd name="T8" fmla="*/ 0 60000 65536"/>
                <a:gd name="T9" fmla="*/ 0 60000 65536"/>
                <a:gd name="T10" fmla="*/ 0 60000 65536"/>
                <a:gd name="T11" fmla="*/ 0 60000 65536"/>
                <a:gd name="T12" fmla="*/ 0 w 126"/>
                <a:gd name="T13" fmla="*/ 0 h 89"/>
                <a:gd name="T14" fmla="*/ 126 w 126"/>
                <a:gd name="T15" fmla="*/ 89 h 89"/>
              </a:gdLst>
              <a:ahLst/>
              <a:cxnLst>
                <a:cxn ang="T8">
                  <a:pos x="T0" y="T1"/>
                </a:cxn>
                <a:cxn ang="T9">
                  <a:pos x="T2" y="T3"/>
                </a:cxn>
                <a:cxn ang="T10">
                  <a:pos x="T4" y="T5"/>
                </a:cxn>
                <a:cxn ang="T11">
                  <a:pos x="T6" y="T7"/>
                </a:cxn>
              </a:cxnLst>
              <a:rect l="T12" t="T13" r="T14" b="T15"/>
              <a:pathLst>
                <a:path w="126" h="89">
                  <a:moveTo>
                    <a:pt x="7" y="0"/>
                  </a:moveTo>
                  <a:lnTo>
                    <a:pt x="0" y="12"/>
                  </a:lnTo>
                  <a:lnTo>
                    <a:pt x="126" y="89"/>
                  </a:lnTo>
                  <a:lnTo>
                    <a:pt x="7" y="0"/>
                  </a:lnTo>
                  <a:close/>
                </a:path>
              </a:pathLst>
            </a:custGeom>
            <a:solidFill>
              <a:srgbClr val="000000"/>
            </a:solidFill>
            <a:ln w="9525">
              <a:noFill/>
              <a:round/>
              <a:headEnd/>
              <a:tailEnd/>
            </a:ln>
          </p:spPr>
          <p:txBody>
            <a:bodyPr/>
            <a:lstStyle/>
            <a:p>
              <a:endParaRPr lang="en-US"/>
            </a:p>
          </p:txBody>
        </p:sp>
        <p:sp>
          <p:nvSpPr>
            <p:cNvPr id="986" name="Freeform 984">
              <a:extLst>
                <a:ext uri="{FF2B5EF4-FFF2-40B4-BE49-F238E27FC236}">
                  <a16:creationId xmlns:a16="http://schemas.microsoft.com/office/drawing/2014/main" id="{30559316-E492-44AE-A31D-AC583E260FC7}"/>
                </a:ext>
              </a:extLst>
            </p:cNvPr>
            <p:cNvSpPr>
              <a:spLocks/>
            </p:cNvSpPr>
            <p:nvPr/>
          </p:nvSpPr>
          <p:spPr bwMode="auto">
            <a:xfrm>
              <a:off x="1932" y="3836"/>
              <a:ext cx="21" cy="18"/>
            </a:xfrm>
            <a:custGeom>
              <a:avLst/>
              <a:gdLst>
                <a:gd name="T0" fmla="*/ 7 w 126"/>
                <a:gd name="T1" fmla="*/ 0 h 89"/>
                <a:gd name="T2" fmla="*/ 0 w 126"/>
                <a:gd name="T3" fmla="*/ 12 h 89"/>
                <a:gd name="T4" fmla="*/ 126 w 126"/>
                <a:gd name="T5" fmla="*/ 89 h 89"/>
                <a:gd name="T6" fmla="*/ 7 w 126"/>
                <a:gd name="T7" fmla="*/ 0 h 89"/>
                <a:gd name="T8" fmla="*/ 0 60000 65536"/>
                <a:gd name="T9" fmla="*/ 0 60000 65536"/>
                <a:gd name="T10" fmla="*/ 0 60000 65536"/>
                <a:gd name="T11" fmla="*/ 0 60000 65536"/>
                <a:gd name="T12" fmla="*/ 0 w 126"/>
                <a:gd name="T13" fmla="*/ 0 h 89"/>
                <a:gd name="T14" fmla="*/ 126 w 126"/>
                <a:gd name="T15" fmla="*/ 89 h 89"/>
              </a:gdLst>
              <a:ahLst/>
              <a:cxnLst>
                <a:cxn ang="T8">
                  <a:pos x="T0" y="T1"/>
                </a:cxn>
                <a:cxn ang="T9">
                  <a:pos x="T2" y="T3"/>
                </a:cxn>
                <a:cxn ang="T10">
                  <a:pos x="T4" y="T5"/>
                </a:cxn>
                <a:cxn ang="T11">
                  <a:pos x="T6" y="T7"/>
                </a:cxn>
              </a:cxnLst>
              <a:rect l="T12" t="T13" r="T14" b="T15"/>
              <a:pathLst>
                <a:path w="126" h="89">
                  <a:moveTo>
                    <a:pt x="7" y="0"/>
                  </a:moveTo>
                  <a:lnTo>
                    <a:pt x="0" y="12"/>
                  </a:lnTo>
                  <a:lnTo>
                    <a:pt x="126" y="89"/>
                  </a:lnTo>
                  <a:lnTo>
                    <a:pt x="7" y="0"/>
                  </a:lnTo>
                </a:path>
              </a:pathLst>
            </a:custGeom>
            <a:noFill/>
            <a:ln w="0">
              <a:solidFill>
                <a:srgbClr val="000000"/>
              </a:solidFill>
              <a:prstDash val="solid"/>
              <a:round/>
              <a:headEnd/>
              <a:tailEnd/>
            </a:ln>
          </p:spPr>
          <p:txBody>
            <a:bodyPr/>
            <a:lstStyle/>
            <a:p>
              <a:endParaRPr lang="en-US"/>
            </a:p>
          </p:txBody>
        </p:sp>
        <p:sp>
          <p:nvSpPr>
            <p:cNvPr id="987" name="Freeform 985">
              <a:extLst>
                <a:ext uri="{FF2B5EF4-FFF2-40B4-BE49-F238E27FC236}">
                  <a16:creationId xmlns:a16="http://schemas.microsoft.com/office/drawing/2014/main" id="{66C64171-D0EB-494E-8434-8C44A6612EBD}"/>
                </a:ext>
              </a:extLst>
            </p:cNvPr>
            <p:cNvSpPr>
              <a:spLocks/>
            </p:cNvSpPr>
            <p:nvPr/>
          </p:nvSpPr>
          <p:spPr bwMode="auto">
            <a:xfrm>
              <a:off x="1931" y="3839"/>
              <a:ext cx="22" cy="15"/>
            </a:xfrm>
            <a:custGeom>
              <a:avLst/>
              <a:gdLst>
                <a:gd name="T0" fmla="*/ 5 w 131"/>
                <a:gd name="T1" fmla="*/ 0 h 77"/>
                <a:gd name="T2" fmla="*/ 0 w 131"/>
                <a:gd name="T3" fmla="*/ 12 h 77"/>
                <a:gd name="T4" fmla="*/ 131 w 131"/>
                <a:gd name="T5" fmla="*/ 77 h 77"/>
                <a:gd name="T6" fmla="*/ 5 w 131"/>
                <a:gd name="T7" fmla="*/ 0 h 77"/>
                <a:gd name="T8" fmla="*/ 0 60000 65536"/>
                <a:gd name="T9" fmla="*/ 0 60000 65536"/>
                <a:gd name="T10" fmla="*/ 0 60000 65536"/>
                <a:gd name="T11" fmla="*/ 0 60000 65536"/>
                <a:gd name="T12" fmla="*/ 0 w 131"/>
                <a:gd name="T13" fmla="*/ 0 h 77"/>
                <a:gd name="T14" fmla="*/ 131 w 131"/>
                <a:gd name="T15" fmla="*/ 77 h 77"/>
              </a:gdLst>
              <a:ahLst/>
              <a:cxnLst>
                <a:cxn ang="T8">
                  <a:pos x="T0" y="T1"/>
                </a:cxn>
                <a:cxn ang="T9">
                  <a:pos x="T2" y="T3"/>
                </a:cxn>
                <a:cxn ang="T10">
                  <a:pos x="T4" y="T5"/>
                </a:cxn>
                <a:cxn ang="T11">
                  <a:pos x="T6" y="T7"/>
                </a:cxn>
              </a:cxnLst>
              <a:rect l="T12" t="T13" r="T14" b="T15"/>
              <a:pathLst>
                <a:path w="131" h="77">
                  <a:moveTo>
                    <a:pt x="5" y="0"/>
                  </a:moveTo>
                  <a:lnTo>
                    <a:pt x="0" y="12"/>
                  </a:lnTo>
                  <a:lnTo>
                    <a:pt x="131" y="77"/>
                  </a:lnTo>
                  <a:lnTo>
                    <a:pt x="5" y="0"/>
                  </a:lnTo>
                  <a:close/>
                </a:path>
              </a:pathLst>
            </a:custGeom>
            <a:solidFill>
              <a:srgbClr val="000000"/>
            </a:solidFill>
            <a:ln w="9525">
              <a:noFill/>
              <a:round/>
              <a:headEnd/>
              <a:tailEnd/>
            </a:ln>
          </p:spPr>
          <p:txBody>
            <a:bodyPr/>
            <a:lstStyle/>
            <a:p>
              <a:endParaRPr lang="en-US"/>
            </a:p>
          </p:txBody>
        </p:sp>
        <p:sp>
          <p:nvSpPr>
            <p:cNvPr id="988" name="Freeform 986">
              <a:extLst>
                <a:ext uri="{FF2B5EF4-FFF2-40B4-BE49-F238E27FC236}">
                  <a16:creationId xmlns:a16="http://schemas.microsoft.com/office/drawing/2014/main" id="{BBD63137-27B3-44C8-9797-3BEB07FCD640}"/>
                </a:ext>
              </a:extLst>
            </p:cNvPr>
            <p:cNvSpPr>
              <a:spLocks/>
            </p:cNvSpPr>
            <p:nvPr/>
          </p:nvSpPr>
          <p:spPr bwMode="auto">
            <a:xfrm>
              <a:off x="1931" y="3839"/>
              <a:ext cx="22" cy="15"/>
            </a:xfrm>
            <a:custGeom>
              <a:avLst/>
              <a:gdLst>
                <a:gd name="T0" fmla="*/ 5 w 131"/>
                <a:gd name="T1" fmla="*/ 0 h 77"/>
                <a:gd name="T2" fmla="*/ 0 w 131"/>
                <a:gd name="T3" fmla="*/ 12 h 77"/>
                <a:gd name="T4" fmla="*/ 131 w 131"/>
                <a:gd name="T5" fmla="*/ 77 h 77"/>
                <a:gd name="T6" fmla="*/ 5 w 131"/>
                <a:gd name="T7" fmla="*/ 0 h 77"/>
                <a:gd name="T8" fmla="*/ 0 60000 65536"/>
                <a:gd name="T9" fmla="*/ 0 60000 65536"/>
                <a:gd name="T10" fmla="*/ 0 60000 65536"/>
                <a:gd name="T11" fmla="*/ 0 60000 65536"/>
                <a:gd name="T12" fmla="*/ 0 w 131"/>
                <a:gd name="T13" fmla="*/ 0 h 77"/>
                <a:gd name="T14" fmla="*/ 131 w 131"/>
                <a:gd name="T15" fmla="*/ 77 h 77"/>
              </a:gdLst>
              <a:ahLst/>
              <a:cxnLst>
                <a:cxn ang="T8">
                  <a:pos x="T0" y="T1"/>
                </a:cxn>
                <a:cxn ang="T9">
                  <a:pos x="T2" y="T3"/>
                </a:cxn>
                <a:cxn ang="T10">
                  <a:pos x="T4" y="T5"/>
                </a:cxn>
                <a:cxn ang="T11">
                  <a:pos x="T6" y="T7"/>
                </a:cxn>
              </a:cxnLst>
              <a:rect l="T12" t="T13" r="T14" b="T15"/>
              <a:pathLst>
                <a:path w="131" h="77">
                  <a:moveTo>
                    <a:pt x="5" y="0"/>
                  </a:moveTo>
                  <a:lnTo>
                    <a:pt x="0" y="12"/>
                  </a:lnTo>
                  <a:lnTo>
                    <a:pt x="131" y="77"/>
                  </a:lnTo>
                  <a:lnTo>
                    <a:pt x="5" y="0"/>
                  </a:lnTo>
                </a:path>
              </a:pathLst>
            </a:custGeom>
            <a:noFill/>
            <a:ln w="0">
              <a:solidFill>
                <a:srgbClr val="000000"/>
              </a:solidFill>
              <a:prstDash val="solid"/>
              <a:round/>
              <a:headEnd/>
              <a:tailEnd/>
            </a:ln>
          </p:spPr>
          <p:txBody>
            <a:bodyPr/>
            <a:lstStyle/>
            <a:p>
              <a:endParaRPr lang="en-US"/>
            </a:p>
          </p:txBody>
        </p:sp>
        <p:sp>
          <p:nvSpPr>
            <p:cNvPr id="989" name="Freeform 987">
              <a:extLst>
                <a:ext uri="{FF2B5EF4-FFF2-40B4-BE49-F238E27FC236}">
                  <a16:creationId xmlns:a16="http://schemas.microsoft.com/office/drawing/2014/main" id="{D795F349-1AD8-4F41-90CD-044D09370A3E}"/>
                </a:ext>
              </a:extLst>
            </p:cNvPr>
            <p:cNvSpPr>
              <a:spLocks/>
            </p:cNvSpPr>
            <p:nvPr/>
          </p:nvSpPr>
          <p:spPr bwMode="auto">
            <a:xfrm>
              <a:off x="1930" y="3841"/>
              <a:ext cx="23" cy="13"/>
            </a:xfrm>
            <a:custGeom>
              <a:avLst/>
              <a:gdLst>
                <a:gd name="T0" fmla="*/ 4 w 135"/>
                <a:gd name="T1" fmla="*/ 0 h 65"/>
                <a:gd name="T2" fmla="*/ 0 w 135"/>
                <a:gd name="T3" fmla="*/ 12 h 65"/>
                <a:gd name="T4" fmla="*/ 135 w 135"/>
                <a:gd name="T5" fmla="*/ 65 h 65"/>
                <a:gd name="T6" fmla="*/ 4 w 135"/>
                <a:gd name="T7" fmla="*/ 0 h 65"/>
                <a:gd name="T8" fmla="*/ 0 60000 65536"/>
                <a:gd name="T9" fmla="*/ 0 60000 65536"/>
                <a:gd name="T10" fmla="*/ 0 60000 65536"/>
                <a:gd name="T11" fmla="*/ 0 60000 65536"/>
                <a:gd name="T12" fmla="*/ 0 w 135"/>
                <a:gd name="T13" fmla="*/ 0 h 65"/>
                <a:gd name="T14" fmla="*/ 135 w 135"/>
                <a:gd name="T15" fmla="*/ 65 h 65"/>
              </a:gdLst>
              <a:ahLst/>
              <a:cxnLst>
                <a:cxn ang="T8">
                  <a:pos x="T0" y="T1"/>
                </a:cxn>
                <a:cxn ang="T9">
                  <a:pos x="T2" y="T3"/>
                </a:cxn>
                <a:cxn ang="T10">
                  <a:pos x="T4" y="T5"/>
                </a:cxn>
                <a:cxn ang="T11">
                  <a:pos x="T6" y="T7"/>
                </a:cxn>
              </a:cxnLst>
              <a:rect l="T12" t="T13" r="T14" b="T15"/>
              <a:pathLst>
                <a:path w="135" h="65">
                  <a:moveTo>
                    <a:pt x="4" y="0"/>
                  </a:moveTo>
                  <a:lnTo>
                    <a:pt x="0" y="12"/>
                  </a:lnTo>
                  <a:lnTo>
                    <a:pt x="135" y="65"/>
                  </a:lnTo>
                  <a:lnTo>
                    <a:pt x="4" y="0"/>
                  </a:lnTo>
                  <a:close/>
                </a:path>
              </a:pathLst>
            </a:custGeom>
            <a:solidFill>
              <a:srgbClr val="000000"/>
            </a:solidFill>
            <a:ln w="9525">
              <a:noFill/>
              <a:round/>
              <a:headEnd/>
              <a:tailEnd/>
            </a:ln>
          </p:spPr>
          <p:txBody>
            <a:bodyPr/>
            <a:lstStyle/>
            <a:p>
              <a:endParaRPr lang="en-US"/>
            </a:p>
          </p:txBody>
        </p:sp>
        <p:sp>
          <p:nvSpPr>
            <p:cNvPr id="990" name="Freeform 988">
              <a:extLst>
                <a:ext uri="{FF2B5EF4-FFF2-40B4-BE49-F238E27FC236}">
                  <a16:creationId xmlns:a16="http://schemas.microsoft.com/office/drawing/2014/main" id="{72504CE9-4E91-413D-8053-3FE3E3B06442}"/>
                </a:ext>
              </a:extLst>
            </p:cNvPr>
            <p:cNvSpPr>
              <a:spLocks/>
            </p:cNvSpPr>
            <p:nvPr/>
          </p:nvSpPr>
          <p:spPr bwMode="auto">
            <a:xfrm>
              <a:off x="1930" y="3841"/>
              <a:ext cx="23" cy="13"/>
            </a:xfrm>
            <a:custGeom>
              <a:avLst/>
              <a:gdLst>
                <a:gd name="T0" fmla="*/ 4 w 135"/>
                <a:gd name="T1" fmla="*/ 0 h 65"/>
                <a:gd name="T2" fmla="*/ 0 w 135"/>
                <a:gd name="T3" fmla="*/ 12 h 65"/>
                <a:gd name="T4" fmla="*/ 135 w 135"/>
                <a:gd name="T5" fmla="*/ 65 h 65"/>
                <a:gd name="T6" fmla="*/ 4 w 135"/>
                <a:gd name="T7" fmla="*/ 0 h 65"/>
                <a:gd name="T8" fmla="*/ 0 60000 65536"/>
                <a:gd name="T9" fmla="*/ 0 60000 65536"/>
                <a:gd name="T10" fmla="*/ 0 60000 65536"/>
                <a:gd name="T11" fmla="*/ 0 60000 65536"/>
                <a:gd name="T12" fmla="*/ 0 w 135"/>
                <a:gd name="T13" fmla="*/ 0 h 65"/>
                <a:gd name="T14" fmla="*/ 135 w 135"/>
                <a:gd name="T15" fmla="*/ 65 h 65"/>
              </a:gdLst>
              <a:ahLst/>
              <a:cxnLst>
                <a:cxn ang="T8">
                  <a:pos x="T0" y="T1"/>
                </a:cxn>
                <a:cxn ang="T9">
                  <a:pos x="T2" y="T3"/>
                </a:cxn>
                <a:cxn ang="T10">
                  <a:pos x="T4" y="T5"/>
                </a:cxn>
                <a:cxn ang="T11">
                  <a:pos x="T6" y="T7"/>
                </a:cxn>
              </a:cxnLst>
              <a:rect l="T12" t="T13" r="T14" b="T15"/>
              <a:pathLst>
                <a:path w="135" h="65">
                  <a:moveTo>
                    <a:pt x="4" y="0"/>
                  </a:moveTo>
                  <a:lnTo>
                    <a:pt x="0" y="12"/>
                  </a:lnTo>
                  <a:lnTo>
                    <a:pt x="135" y="65"/>
                  </a:lnTo>
                  <a:lnTo>
                    <a:pt x="4" y="0"/>
                  </a:lnTo>
                </a:path>
              </a:pathLst>
            </a:custGeom>
            <a:noFill/>
            <a:ln w="0">
              <a:solidFill>
                <a:srgbClr val="000000"/>
              </a:solidFill>
              <a:prstDash val="solid"/>
              <a:round/>
              <a:headEnd/>
              <a:tailEnd/>
            </a:ln>
          </p:spPr>
          <p:txBody>
            <a:bodyPr/>
            <a:lstStyle/>
            <a:p>
              <a:endParaRPr lang="en-US"/>
            </a:p>
          </p:txBody>
        </p:sp>
        <p:sp>
          <p:nvSpPr>
            <p:cNvPr id="991" name="Freeform 989">
              <a:extLst>
                <a:ext uri="{FF2B5EF4-FFF2-40B4-BE49-F238E27FC236}">
                  <a16:creationId xmlns:a16="http://schemas.microsoft.com/office/drawing/2014/main" id="{852974AE-5990-4EEB-BED7-746F007D627C}"/>
                </a:ext>
              </a:extLst>
            </p:cNvPr>
            <p:cNvSpPr>
              <a:spLocks/>
            </p:cNvSpPr>
            <p:nvPr/>
          </p:nvSpPr>
          <p:spPr bwMode="auto">
            <a:xfrm>
              <a:off x="1930" y="3844"/>
              <a:ext cx="23" cy="10"/>
            </a:xfrm>
            <a:custGeom>
              <a:avLst/>
              <a:gdLst>
                <a:gd name="T0" fmla="*/ 3 w 138"/>
                <a:gd name="T1" fmla="*/ 0 h 53"/>
                <a:gd name="T2" fmla="*/ 0 w 138"/>
                <a:gd name="T3" fmla="*/ 13 h 53"/>
                <a:gd name="T4" fmla="*/ 138 w 138"/>
                <a:gd name="T5" fmla="*/ 53 h 53"/>
                <a:gd name="T6" fmla="*/ 3 w 138"/>
                <a:gd name="T7" fmla="*/ 0 h 53"/>
                <a:gd name="T8" fmla="*/ 0 60000 65536"/>
                <a:gd name="T9" fmla="*/ 0 60000 65536"/>
                <a:gd name="T10" fmla="*/ 0 60000 65536"/>
                <a:gd name="T11" fmla="*/ 0 60000 65536"/>
                <a:gd name="T12" fmla="*/ 0 w 138"/>
                <a:gd name="T13" fmla="*/ 0 h 53"/>
                <a:gd name="T14" fmla="*/ 138 w 138"/>
                <a:gd name="T15" fmla="*/ 53 h 53"/>
              </a:gdLst>
              <a:ahLst/>
              <a:cxnLst>
                <a:cxn ang="T8">
                  <a:pos x="T0" y="T1"/>
                </a:cxn>
                <a:cxn ang="T9">
                  <a:pos x="T2" y="T3"/>
                </a:cxn>
                <a:cxn ang="T10">
                  <a:pos x="T4" y="T5"/>
                </a:cxn>
                <a:cxn ang="T11">
                  <a:pos x="T6" y="T7"/>
                </a:cxn>
              </a:cxnLst>
              <a:rect l="T12" t="T13" r="T14" b="T15"/>
              <a:pathLst>
                <a:path w="138" h="53">
                  <a:moveTo>
                    <a:pt x="3" y="0"/>
                  </a:moveTo>
                  <a:lnTo>
                    <a:pt x="0" y="13"/>
                  </a:lnTo>
                  <a:lnTo>
                    <a:pt x="138" y="53"/>
                  </a:lnTo>
                  <a:lnTo>
                    <a:pt x="3" y="0"/>
                  </a:lnTo>
                  <a:close/>
                </a:path>
              </a:pathLst>
            </a:custGeom>
            <a:solidFill>
              <a:srgbClr val="000000"/>
            </a:solidFill>
            <a:ln w="9525">
              <a:noFill/>
              <a:round/>
              <a:headEnd/>
              <a:tailEnd/>
            </a:ln>
          </p:spPr>
          <p:txBody>
            <a:bodyPr/>
            <a:lstStyle/>
            <a:p>
              <a:endParaRPr lang="en-US"/>
            </a:p>
          </p:txBody>
        </p:sp>
        <p:sp>
          <p:nvSpPr>
            <p:cNvPr id="992" name="Freeform 990">
              <a:extLst>
                <a:ext uri="{FF2B5EF4-FFF2-40B4-BE49-F238E27FC236}">
                  <a16:creationId xmlns:a16="http://schemas.microsoft.com/office/drawing/2014/main" id="{A84360A3-96C1-444C-9C13-DC3F17699F63}"/>
                </a:ext>
              </a:extLst>
            </p:cNvPr>
            <p:cNvSpPr>
              <a:spLocks/>
            </p:cNvSpPr>
            <p:nvPr/>
          </p:nvSpPr>
          <p:spPr bwMode="auto">
            <a:xfrm>
              <a:off x="1930" y="3844"/>
              <a:ext cx="23" cy="10"/>
            </a:xfrm>
            <a:custGeom>
              <a:avLst/>
              <a:gdLst>
                <a:gd name="T0" fmla="*/ 3 w 138"/>
                <a:gd name="T1" fmla="*/ 0 h 53"/>
                <a:gd name="T2" fmla="*/ 0 w 138"/>
                <a:gd name="T3" fmla="*/ 13 h 53"/>
                <a:gd name="T4" fmla="*/ 138 w 138"/>
                <a:gd name="T5" fmla="*/ 53 h 53"/>
                <a:gd name="T6" fmla="*/ 3 w 138"/>
                <a:gd name="T7" fmla="*/ 0 h 53"/>
                <a:gd name="T8" fmla="*/ 0 60000 65536"/>
                <a:gd name="T9" fmla="*/ 0 60000 65536"/>
                <a:gd name="T10" fmla="*/ 0 60000 65536"/>
                <a:gd name="T11" fmla="*/ 0 60000 65536"/>
                <a:gd name="T12" fmla="*/ 0 w 138"/>
                <a:gd name="T13" fmla="*/ 0 h 53"/>
                <a:gd name="T14" fmla="*/ 138 w 138"/>
                <a:gd name="T15" fmla="*/ 53 h 53"/>
              </a:gdLst>
              <a:ahLst/>
              <a:cxnLst>
                <a:cxn ang="T8">
                  <a:pos x="T0" y="T1"/>
                </a:cxn>
                <a:cxn ang="T9">
                  <a:pos x="T2" y="T3"/>
                </a:cxn>
                <a:cxn ang="T10">
                  <a:pos x="T4" y="T5"/>
                </a:cxn>
                <a:cxn ang="T11">
                  <a:pos x="T6" y="T7"/>
                </a:cxn>
              </a:cxnLst>
              <a:rect l="T12" t="T13" r="T14" b="T15"/>
              <a:pathLst>
                <a:path w="138" h="53">
                  <a:moveTo>
                    <a:pt x="3" y="0"/>
                  </a:moveTo>
                  <a:lnTo>
                    <a:pt x="0" y="13"/>
                  </a:lnTo>
                  <a:lnTo>
                    <a:pt x="138" y="53"/>
                  </a:lnTo>
                  <a:lnTo>
                    <a:pt x="3" y="0"/>
                  </a:lnTo>
                </a:path>
              </a:pathLst>
            </a:custGeom>
            <a:noFill/>
            <a:ln w="0">
              <a:solidFill>
                <a:srgbClr val="000000"/>
              </a:solidFill>
              <a:prstDash val="solid"/>
              <a:round/>
              <a:headEnd/>
              <a:tailEnd/>
            </a:ln>
          </p:spPr>
          <p:txBody>
            <a:bodyPr/>
            <a:lstStyle/>
            <a:p>
              <a:endParaRPr lang="en-US"/>
            </a:p>
          </p:txBody>
        </p:sp>
        <p:sp>
          <p:nvSpPr>
            <p:cNvPr id="993" name="Freeform 991">
              <a:extLst>
                <a:ext uri="{FF2B5EF4-FFF2-40B4-BE49-F238E27FC236}">
                  <a16:creationId xmlns:a16="http://schemas.microsoft.com/office/drawing/2014/main" id="{1444091C-5375-45FB-9062-3D2D937E2162}"/>
                </a:ext>
              </a:extLst>
            </p:cNvPr>
            <p:cNvSpPr>
              <a:spLocks/>
            </p:cNvSpPr>
            <p:nvPr/>
          </p:nvSpPr>
          <p:spPr bwMode="auto">
            <a:xfrm>
              <a:off x="1929" y="3846"/>
              <a:ext cx="24" cy="8"/>
            </a:xfrm>
            <a:custGeom>
              <a:avLst/>
              <a:gdLst>
                <a:gd name="T0" fmla="*/ 3 w 141"/>
                <a:gd name="T1" fmla="*/ 0 h 40"/>
                <a:gd name="T2" fmla="*/ 0 w 141"/>
                <a:gd name="T3" fmla="*/ 13 h 40"/>
                <a:gd name="T4" fmla="*/ 141 w 141"/>
                <a:gd name="T5" fmla="*/ 40 h 40"/>
                <a:gd name="T6" fmla="*/ 3 w 141"/>
                <a:gd name="T7" fmla="*/ 0 h 40"/>
                <a:gd name="T8" fmla="*/ 0 60000 65536"/>
                <a:gd name="T9" fmla="*/ 0 60000 65536"/>
                <a:gd name="T10" fmla="*/ 0 60000 65536"/>
                <a:gd name="T11" fmla="*/ 0 60000 65536"/>
                <a:gd name="T12" fmla="*/ 0 w 141"/>
                <a:gd name="T13" fmla="*/ 0 h 40"/>
                <a:gd name="T14" fmla="*/ 141 w 141"/>
                <a:gd name="T15" fmla="*/ 40 h 40"/>
              </a:gdLst>
              <a:ahLst/>
              <a:cxnLst>
                <a:cxn ang="T8">
                  <a:pos x="T0" y="T1"/>
                </a:cxn>
                <a:cxn ang="T9">
                  <a:pos x="T2" y="T3"/>
                </a:cxn>
                <a:cxn ang="T10">
                  <a:pos x="T4" y="T5"/>
                </a:cxn>
                <a:cxn ang="T11">
                  <a:pos x="T6" y="T7"/>
                </a:cxn>
              </a:cxnLst>
              <a:rect l="T12" t="T13" r="T14" b="T15"/>
              <a:pathLst>
                <a:path w="141" h="40">
                  <a:moveTo>
                    <a:pt x="3" y="0"/>
                  </a:moveTo>
                  <a:lnTo>
                    <a:pt x="0" y="13"/>
                  </a:lnTo>
                  <a:lnTo>
                    <a:pt x="141" y="40"/>
                  </a:lnTo>
                  <a:lnTo>
                    <a:pt x="3" y="0"/>
                  </a:lnTo>
                  <a:close/>
                </a:path>
              </a:pathLst>
            </a:custGeom>
            <a:solidFill>
              <a:srgbClr val="000000"/>
            </a:solidFill>
            <a:ln w="9525">
              <a:noFill/>
              <a:round/>
              <a:headEnd/>
              <a:tailEnd/>
            </a:ln>
          </p:spPr>
          <p:txBody>
            <a:bodyPr/>
            <a:lstStyle/>
            <a:p>
              <a:endParaRPr lang="en-US"/>
            </a:p>
          </p:txBody>
        </p:sp>
        <p:sp>
          <p:nvSpPr>
            <p:cNvPr id="994" name="Freeform 992">
              <a:extLst>
                <a:ext uri="{FF2B5EF4-FFF2-40B4-BE49-F238E27FC236}">
                  <a16:creationId xmlns:a16="http://schemas.microsoft.com/office/drawing/2014/main" id="{32098498-9B80-4A5D-A564-51CF8CBA468B}"/>
                </a:ext>
              </a:extLst>
            </p:cNvPr>
            <p:cNvSpPr>
              <a:spLocks/>
            </p:cNvSpPr>
            <p:nvPr/>
          </p:nvSpPr>
          <p:spPr bwMode="auto">
            <a:xfrm>
              <a:off x="1929" y="3846"/>
              <a:ext cx="24" cy="8"/>
            </a:xfrm>
            <a:custGeom>
              <a:avLst/>
              <a:gdLst>
                <a:gd name="T0" fmla="*/ 3 w 141"/>
                <a:gd name="T1" fmla="*/ 0 h 40"/>
                <a:gd name="T2" fmla="*/ 0 w 141"/>
                <a:gd name="T3" fmla="*/ 13 h 40"/>
                <a:gd name="T4" fmla="*/ 141 w 141"/>
                <a:gd name="T5" fmla="*/ 40 h 40"/>
                <a:gd name="T6" fmla="*/ 3 w 141"/>
                <a:gd name="T7" fmla="*/ 0 h 40"/>
                <a:gd name="T8" fmla="*/ 0 60000 65536"/>
                <a:gd name="T9" fmla="*/ 0 60000 65536"/>
                <a:gd name="T10" fmla="*/ 0 60000 65536"/>
                <a:gd name="T11" fmla="*/ 0 60000 65536"/>
                <a:gd name="T12" fmla="*/ 0 w 141"/>
                <a:gd name="T13" fmla="*/ 0 h 40"/>
                <a:gd name="T14" fmla="*/ 141 w 141"/>
                <a:gd name="T15" fmla="*/ 40 h 40"/>
              </a:gdLst>
              <a:ahLst/>
              <a:cxnLst>
                <a:cxn ang="T8">
                  <a:pos x="T0" y="T1"/>
                </a:cxn>
                <a:cxn ang="T9">
                  <a:pos x="T2" y="T3"/>
                </a:cxn>
                <a:cxn ang="T10">
                  <a:pos x="T4" y="T5"/>
                </a:cxn>
                <a:cxn ang="T11">
                  <a:pos x="T6" y="T7"/>
                </a:cxn>
              </a:cxnLst>
              <a:rect l="T12" t="T13" r="T14" b="T15"/>
              <a:pathLst>
                <a:path w="141" h="40">
                  <a:moveTo>
                    <a:pt x="3" y="0"/>
                  </a:moveTo>
                  <a:lnTo>
                    <a:pt x="0" y="13"/>
                  </a:lnTo>
                  <a:lnTo>
                    <a:pt x="141" y="40"/>
                  </a:lnTo>
                  <a:lnTo>
                    <a:pt x="3" y="0"/>
                  </a:lnTo>
                </a:path>
              </a:pathLst>
            </a:custGeom>
            <a:noFill/>
            <a:ln w="0">
              <a:solidFill>
                <a:srgbClr val="000000"/>
              </a:solidFill>
              <a:prstDash val="solid"/>
              <a:round/>
              <a:headEnd/>
              <a:tailEnd/>
            </a:ln>
          </p:spPr>
          <p:txBody>
            <a:bodyPr/>
            <a:lstStyle/>
            <a:p>
              <a:endParaRPr lang="en-US"/>
            </a:p>
          </p:txBody>
        </p:sp>
        <p:sp>
          <p:nvSpPr>
            <p:cNvPr id="995" name="Freeform 993">
              <a:extLst>
                <a:ext uri="{FF2B5EF4-FFF2-40B4-BE49-F238E27FC236}">
                  <a16:creationId xmlns:a16="http://schemas.microsoft.com/office/drawing/2014/main" id="{F35541CF-2227-489F-A827-5739546DE44B}"/>
                </a:ext>
              </a:extLst>
            </p:cNvPr>
            <p:cNvSpPr>
              <a:spLocks/>
            </p:cNvSpPr>
            <p:nvPr/>
          </p:nvSpPr>
          <p:spPr bwMode="auto">
            <a:xfrm>
              <a:off x="1929" y="3849"/>
              <a:ext cx="24" cy="5"/>
            </a:xfrm>
            <a:custGeom>
              <a:avLst/>
              <a:gdLst>
                <a:gd name="T0" fmla="*/ 1 w 142"/>
                <a:gd name="T1" fmla="*/ 0 h 27"/>
                <a:gd name="T2" fmla="*/ 0 w 142"/>
                <a:gd name="T3" fmla="*/ 13 h 27"/>
                <a:gd name="T4" fmla="*/ 142 w 142"/>
                <a:gd name="T5" fmla="*/ 27 h 27"/>
                <a:gd name="T6" fmla="*/ 1 w 142"/>
                <a:gd name="T7" fmla="*/ 0 h 27"/>
                <a:gd name="T8" fmla="*/ 0 60000 65536"/>
                <a:gd name="T9" fmla="*/ 0 60000 65536"/>
                <a:gd name="T10" fmla="*/ 0 60000 65536"/>
                <a:gd name="T11" fmla="*/ 0 60000 65536"/>
                <a:gd name="T12" fmla="*/ 0 w 142"/>
                <a:gd name="T13" fmla="*/ 0 h 27"/>
                <a:gd name="T14" fmla="*/ 142 w 142"/>
                <a:gd name="T15" fmla="*/ 27 h 27"/>
              </a:gdLst>
              <a:ahLst/>
              <a:cxnLst>
                <a:cxn ang="T8">
                  <a:pos x="T0" y="T1"/>
                </a:cxn>
                <a:cxn ang="T9">
                  <a:pos x="T2" y="T3"/>
                </a:cxn>
                <a:cxn ang="T10">
                  <a:pos x="T4" y="T5"/>
                </a:cxn>
                <a:cxn ang="T11">
                  <a:pos x="T6" y="T7"/>
                </a:cxn>
              </a:cxnLst>
              <a:rect l="T12" t="T13" r="T14" b="T15"/>
              <a:pathLst>
                <a:path w="142" h="27">
                  <a:moveTo>
                    <a:pt x="1" y="0"/>
                  </a:moveTo>
                  <a:lnTo>
                    <a:pt x="0" y="13"/>
                  </a:lnTo>
                  <a:lnTo>
                    <a:pt x="142" y="27"/>
                  </a:lnTo>
                  <a:lnTo>
                    <a:pt x="1" y="0"/>
                  </a:lnTo>
                  <a:close/>
                </a:path>
              </a:pathLst>
            </a:custGeom>
            <a:solidFill>
              <a:srgbClr val="000000"/>
            </a:solidFill>
            <a:ln w="9525">
              <a:noFill/>
              <a:round/>
              <a:headEnd/>
              <a:tailEnd/>
            </a:ln>
          </p:spPr>
          <p:txBody>
            <a:bodyPr/>
            <a:lstStyle/>
            <a:p>
              <a:endParaRPr lang="en-US"/>
            </a:p>
          </p:txBody>
        </p:sp>
        <p:sp>
          <p:nvSpPr>
            <p:cNvPr id="996" name="Freeform 994">
              <a:extLst>
                <a:ext uri="{FF2B5EF4-FFF2-40B4-BE49-F238E27FC236}">
                  <a16:creationId xmlns:a16="http://schemas.microsoft.com/office/drawing/2014/main" id="{59A45599-01E0-42A4-9775-74E507DB2230}"/>
                </a:ext>
              </a:extLst>
            </p:cNvPr>
            <p:cNvSpPr>
              <a:spLocks/>
            </p:cNvSpPr>
            <p:nvPr/>
          </p:nvSpPr>
          <p:spPr bwMode="auto">
            <a:xfrm>
              <a:off x="1929" y="3849"/>
              <a:ext cx="24" cy="5"/>
            </a:xfrm>
            <a:custGeom>
              <a:avLst/>
              <a:gdLst>
                <a:gd name="T0" fmla="*/ 1 w 142"/>
                <a:gd name="T1" fmla="*/ 0 h 27"/>
                <a:gd name="T2" fmla="*/ 0 w 142"/>
                <a:gd name="T3" fmla="*/ 13 h 27"/>
                <a:gd name="T4" fmla="*/ 142 w 142"/>
                <a:gd name="T5" fmla="*/ 27 h 27"/>
                <a:gd name="T6" fmla="*/ 1 w 142"/>
                <a:gd name="T7" fmla="*/ 0 h 27"/>
                <a:gd name="T8" fmla="*/ 0 60000 65536"/>
                <a:gd name="T9" fmla="*/ 0 60000 65536"/>
                <a:gd name="T10" fmla="*/ 0 60000 65536"/>
                <a:gd name="T11" fmla="*/ 0 60000 65536"/>
                <a:gd name="T12" fmla="*/ 0 w 142"/>
                <a:gd name="T13" fmla="*/ 0 h 27"/>
                <a:gd name="T14" fmla="*/ 142 w 142"/>
                <a:gd name="T15" fmla="*/ 27 h 27"/>
              </a:gdLst>
              <a:ahLst/>
              <a:cxnLst>
                <a:cxn ang="T8">
                  <a:pos x="T0" y="T1"/>
                </a:cxn>
                <a:cxn ang="T9">
                  <a:pos x="T2" y="T3"/>
                </a:cxn>
                <a:cxn ang="T10">
                  <a:pos x="T4" y="T5"/>
                </a:cxn>
                <a:cxn ang="T11">
                  <a:pos x="T6" y="T7"/>
                </a:cxn>
              </a:cxnLst>
              <a:rect l="T12" t="T13" r="T14" b="T15"/>
              <a:pathLst>
                <a:path w="142" h="27">
                  <a:moveTo>
                    <a:pt x="1" y="0"/>
                  </a:moveTo>
                  <a:lnTo>
                    <a:pt x="0" y="13"/>
                  </a:lnTo>
                  <a:lnTo>
                    <a:pt x="142" y="27"/>
                  </a:lnTo>
                  <a:lnTo>
                    <a:pt x="1" y="0"/>
                  </a:lnTo>
                </a:path>
              </a:pathLst>
            </a:custGeom>
            <a:noFill/>
            <a:ln w="0">
              <a:solidFill>
                <a:srgbClr val="000000"/>
              </a:solidFill>
              <a:prstDash val="solid"/>
              <a:round/>
              <a:headEnd/>
              <a:tailEnd/>
            </a:ln>
          </p:spPr>
          <p:txBody>
            <a:bodyPr/>
            <a:lstStyle/>
            <a:p>
              <a:endParaRPr lang="en-US"/>
            </a:p>
          </p:txBody>
        </p:sp>
        <p:sp>
          <p:nvSpPr>
            <p:cNvPr id="997" name="Freeform 995">
              <a:extLst>
                <a:ext uri="{FF2B5EF4-FFF2-40B4-BE49-F238E27FC236}">
                  <a16:creationId xmlns:a16="http://schemas.microsoft.com/office/drawing/2014/main" id="{BC8AD572-2934-42A2-BF07-2C3542B88DC5}"/>
                </a:ext>
              </a:extLst>
            </p:cNvPr>
            <p:cNvSpPr>
              <a:spLocks/>
            </p:cNvSpPr>
            <p:nvPr/>
          </p:nvSpPr>
          <p:spPr bwMode="auto">
            <a:xfrm>
              <a:off x="1929" y="3851"/>
              <a:ext cx="24" cy="3"/>
            </a:xfrm>
            <a:custGeom>
              <a:avLst/>
              <a:gdLst>
                <a:gd name="T0" fmla="*/ 1 w 143"/>
                <a:gd name="T1" fmla="*/ 0 h 14"/>
                <a:gd name="T2" fmla="*/ 0 w 143"/>
                <a:gd name="T3" fmla="*/ 14 h 14"/>
                <a:gd name="T4" fmla="*/ 143 w 143"/>
                <a:gd name="T5" fmla="*/ 14 h 14"/>
                <a:gd name="T6" fmla="*/ 1 w 143"/>
                <a:gd name="T7" fmla="*/ 0 h 14"/>
                <a:gd name="T8" fmla="*/ 0 60000 65536"/>
                <a:gd name="T9" fmla="*/ 0 60000 65536"/>
                <a:gd name="T10" fmla="*/ 0 60000 65536"/>
                <a:gd name="T11" fmla="*/ 0 60000 65536"/>
                <a:gd name="T12" fmla="*/ 0 w 143"/>
                <a:gd name="T13" fmla="*/ 0 h 14"/>
                <a:gd name="T14" fmla="*/ 143 w 143"/>
                <a:gd name="T15" fmla="*/ 14 h 14"/>
              </a:gdLst>
              <a:ahLst/>
              <a:cxnLst>
                <a:cxn ang="T8">
                  <a:pos x="T0" y="T1"/>
                </a:cxn>
                <a:cxn ang="T9">
                  <a:pos x="T2" y="T3"/>
                </a:cxn>
                <a:cxn ang="T10">
                  <a:pos x="T4" y="T5"/>
                </a:cxn>
                <a:cxn ang="T11">
                  <a:pos x="T6" y="T7"/>
                </a:cxn>
              </a:cxnLst>
              <a:rect l="T12" t="T13" r="T14" b="T15"/>
              <a:pathLst>
                <a:path w="143" h="14">
                  <a:moveTo>
                    <a:pt x="1" y="0"/>
                  </a:moveTo>
                  <a:lnTo>
                    <a:pt x="0" y="14"/>
                  </a:lnTo>
                  <a:lnTo>
                    <a:pt x="143" y="14"/>
                  </a:lnTo>
                  <a:lnTo>
                    <a:pt x="1" y="0"/>
                  </a:lnTo>
                  <a:close/>
                </a:path>
              </a:pathLst>
            </a:custGeom>
            <a:solidFill>
              <a:srgbClr val="000000"/>
            </a:solidFill>
            <a:ln w="9525">
              <a:noFill/>
              <a:round/>
              <a:headEnd/>
              <a:tailEnd/>
            </a:ln>
          </p:spPr>
          <p:txBody>
            <a:bodyPr/>
            <a:lstStyle/>
            <a:p>
              <a:endParaRPr lang="en-US"/>
            </a:p>
          </p:txBody>
        </p:sp>
        <p:sp>
          <p:nvSpPr>
            <p:cNvPr id="998" name="Freeform 996">
              <a:extLst>
                <a:ext uri="{FF2B5EF4-FFF2-40B4-BE49-F238E27FC236}">
                  <a16:creationId xmlns:a16="http://schemas.microsoft.com/office/drawing/2014/main" id="{559A06BE-FC3C-4871-9949-A8CC643BBC14}"/>
                </a:ext>
              </a:extLst>
            </p:cNvPr>
            <p:cNvSpPr>
              <a:spLocks/>
            </p:cNvSpPr>
            <p:nvPr/>
          </p:nvSpPr>
          <p:spPr bwMode="auto">
            <a:xfrm>
              <a:off x="1929" y="3851"/>
              <a:ext cx="24" cy="3"/>
            </a:xfrm>
            <a:custGeom>
              <a:avLst/>
              <a:gdLst>
                <a:gd name="T0" fmla="*/ 1 w 143"/>
                <a:gd name="T1" fmla="*/ 0 h 14"/>
                <a:gd name="T2" fmla="*/ 0 w 143"/>
                <a:gd name="T3" fmla="*/ 14 h 14"/>
                <a:gd name="T4" fmla="*/ 143 w 143"/>
                <a:gd name="T5" fmla="*/ 14 h 14"/>
                <a:gd name="T6" fmla="*/ 1 w 143"/>
                <a:gd name="T7" fmla="*/ 0 h 14"/>
                <a:gd name="T8" fmla="*/ 0 60000 65536"/>
                <a:gd name="T9" fmla="*/ 0 60000 65536"/>
                <a:gd name="T10" fmla="*/ 0 60000 65536"/>
                <a:gd name="T11" fmla="*/ 0 60000 65536"/>
                <a:gd name="T12" fmla="*/ 0 w 143"/>
                <a:gd name="T13" fmla="*/ 0 h 14"/>
                <a:gd name="T14" fmla="*/ 143 w 143"/>
                <a:gd name="T15" fmla="*/ 14 h 14"/>
              </a:gdLst>
              <a:ahLst/>
              <a:cxnLst>
                <a:cxn ang="T8">
                  <a:pos x="T0" y="T1"/>
                </a:cxn>
                <a:cxn ang="T9">
                  <a:pos x="T2" y="T3"/>
                </a:cxn>
                <a:cxn ang="T10">
                  <a:pos x="T4" y="T5"/>
                </a:cxn>
                <a:cxn ang="T11">
                  <a:pos x="T6" y="T7"/>
                </a:cxn>
              </a:cxnLst>
              <a:rect l="T12" t="T13" r="T14" b="T15"/>
              <a:pathLst>
                <a:path w="143" h="14">
                  <a:moveTo>
                    <a:pt x="1" y="0"/>
                  </a:moveTo>
                  <a:lnTo>
                    <a:pt x="0" y="14"/>
                  </a:lnTo>
                  <a:lnTo>
                    <a:pt x="143" y="14"/>
                  </a:lnTo>
                  <a:lnTo>
                    <a:pt x="1" y="0"/>
                  </a:lnTo>
                </a:path>
              </a:pathLst>
            </a:custGeom>
            <a:noFill/>
            <a:ln w="0">
              <a:solidFill>
                <a:srgbClr val="000000"/>
              </a:solidFill>
              <a:prstDash val="solid"/>
              <a:round/>
              <a:headEnd/>
              <a:tailEnd/>
            </a:ln>
          </p:spPr>
          <p:txBody>
            <a:bodyPr/>
            <a:lstStyle/>
            <a:p>
              <a:endParaRPr lang="en-US"/>
            </a:p>
          </p:txBody>
        </p:sp>
        <p:sp>
          <p:nvSpPr>
            <p:cNvPr id="999" name="Freeform 997">
              <a:extLst>
                <a:ext uri="{FF2B5EF4-FFF2-40B4-BE49-F238E27FC236}">
                  <a16:creationId xmlns:a16="http://schemas.microsoft.com/office/drawing/2014/main" id="{C1670391-B799-44D6-B001-1A1872B79D1D}"/>
                </a:ext>
              </a:extLst>
            </p:cNvPr>
            <p:cNvSpPr>
              <a:spLocks/>
            </p:cNvSpPr>
            <p:nvPr/>
          </p:nvSpPr>
          <p:spPr bwMode="auto">
            <a:xfrm>
              <a:off x="1929" y="3854"/>
              <a:ext cx="24" cy="3"/>
            </a:xfrm>
            <a:custGeom>
              <a:avLst/>
              <a:gdLst>
                <a:gd name="T0" fmla="*/ 0 w 143"/>
                <a:gd name="T1" fmla="*/ 0 h 13"/>
                <a:gd name="T2" fmla="*/ 1 w 143"/>
                <a:gd name="T3" fmla="*/ 13 h 13"/>
                <a:gd name="T4" fmla="*/ 143 w 143"/>
                <a:gd name="T5" fmla="*/ 0 h 13"/>
                <a:gd name="T6" fmla="*/ 0 w 143"/>
                <a:gd name="T7" fmla="*/ 0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0" y="0"/>
                  </a:moveTo>
                  <a:lnTo>
                    <a:pt x="1" y="13"/>
                  </a:lnTo>
                  <a:lnTo>
                    <a:pt x="143" y="0"/>
                  </a:lnTo>
                  <a:lnTo>
                    <a:pt x="0" y="0"/>
                  </a:lnTo>
                  <a:close/>
                </a:path>
              </a:pathLst>
            </a:custGeom>
            <a:solidFill>
              <a:srgbClr val="000000"/>
            </a:solidFill>
            <a:ln w="9525">
              <a:noFill/>
              <a:round/>
              <a:headEnd/>
              <a:tailEnd/>
            </a:ln>
          </p:spPr>
          <p:txBody>
            <a:bodyPr/>
            <a:lstStyle/>
            <a:p>
              <a:endParaRPr lang="en-US"/>
            </a:p>
          </p:txBody>
        </p:sp>
        <p:sp>
          <p:nvSpPr>
            <p:cNvPr id="1000" name="Freeform 998">
              <a:extLst>
                <a:ext uri="{FF2B5EF4-FFF2-40B4-BE49-F238E27FC236}">
                  <a16:creationId xmlns:a16="http://schemas.microsoft.com/office/drawing/2014/main" id="{50E6941F-5096-4F0B-BA1A-433B47E88771}"/>
                </a:ext>
              </a:extLst>
            </p:cNvPr>
            <p:cNvSpPr>
              <a:spLocks/>
            </p:cNvSpPr>
            <p:nvPr/>
          </p:nvSpPr>
          <p:spPr bwMode="auto">
            <a:xfrm>
              <a:off x="1929" y="3854"/>
              <a:ext cx="24" cy="3"/>
            </a:xfrm>
            <a:custGeom>
              <a:avLst/>
              <a:gdLst>
                <a:gd name="T0" fmla="*/ 0 w 143"/>
                <a:gd name="T1" fmla="*/ 0 h 13"/>
                <a:gd name="T2" fmla="*/ 1 w 143"/>
                <a:gd name="T3" fmla="*/ 13 h 13"/>
                <a:gd name="T4" fmla="*/ 143 w 143"/>
                <a:gd name="T5" fmla="*/ 0 h 13"/>
                <a:gd name="T6" fmla="*/ 0 w 143"/>
                <a:gd name="T7" fmla="*/ 0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0" y="0"/>
                  </a:moveTo>
                  <a:lnTo>
                    <a:pt x="1" y="13"/>
                  </a:lnTo>
                  <a:lnTo>
                    <a:pt x="143" y="0"/>
                  </a:lnTo>
                  <a:lnTo>
                    <a:pt x="0" y="0"/>
                  </a:lnTo>
                </a:path>
              </a:pathLst>
            </a:custGeom>
            <a:noFill/>
            <a:ln w="0">
              <a:solidFill>
                <a:srgbClr val="000000"/>
              </a:solidFill>
              <a:prstDash val="solid"/>
              <a:round/>
              <a:headEnd/>
              <a:tailEnd/>
            </a:ln>
          </p:spPr>
          <p:txBody>
            <a:bodyPr/>
            <a:lstStyle/>
            <a:p>
              <a:endParaRPr lang="en-US"/>
            </a:p>
          </p:txBody>
        </p:sp>
        <p:sp>
          <p:nvSpPr>
            <p:cNvPr id="1001" name="Freeform 999">
              <a:extLst>
                <a:ext uri="{FF2B5EF4-FFF2-40B4-BE49-F238E27FC236}">
                  <a16:creationId xmlns:a16="http://schemas.microsoft.com/office/drawing/2014/main" id="{46D064A2-DEAC-405F-B8AC-D9A5CD237658}"/>
                </a:ext>
              </a:extLst>
            </p:cNvPr>
            <p:cNvSpPr>
              <a:spLocks/>
            </p:cNvSpPr>
            <p:nvPr/>
          </p:nvSpPr>
          <p:spPr bwMode="auto">
            <a:xfrm>
              <a:off x="1929" y="3854"/>
              <a:ext cx="24" cy="5"/>
            </a:xfrm>
            <a:custGeom>
              <a:avLst/>
              <a:gdLst>
                <a:gd name="T0" fmla="*/ 0 w 142"/>
                <a:gd name="T1" fmla="*/ 13 h 26"/>
                <a:gd name="T2" fmla="*/ 1 w 142"/>
                <a:gd name="T3" fmla="*/ 26 h 26"/>
                <a:gd name="T4" fmla="*/ 142 w 142"/>
                <a:gd name="T5" fmla="*/ 0 h 26"/>
                <a:gd name="T6" fmla="*/ 0 w 142"/>
                <a:gd name="T7" fmla="*/ 13 h 26"/>
                <a:gd name="T8" fmla="*/ 0 60000 65536"/>
                <a:gd name="T9" fmla="*/ 0 60000 65536"/>
                <a:gd name="T10" fmla="*/ 0 60000 65536"/>
                <a:gd name="T11" fmla="*/ 0 60000 65536"/>
                <a:gd name="T12" fmla="*/ 0 w 142"/>
                <a:gd name="T13" fmla="*/ 0 h 26"/>
                <a:gd name="T14" fmla="*/ 142 w 142"/>
                <a:gd name="T15" fmla="*/ 26 h 26"/>
              </a:gdLst>
              <a:ahLst/>
              <a:cxnLst>
                <a:cxn ang="T8">
                  <a:pos x="T0" y="T1"/>
                </a:cxn>
                <a:cxn ang="T9">
                  <a:pos x="T2" y="T3"/>
                </a:cxn>
                <a:cxn ang="T10">
                  <a:pos x="T4" y="T5"/>
                </a:cxn>
                <a:cxn ang="T11">
                  <a:pos x="T6" y="T7"/>
                </a:cxn>
              </a:cxnLst>
              <a:rect l="T12" t="T13" r="T14" b="T15"/>
              <a:pathLst>
                <a:path w="142" h="26">
                  <a:moveTo>
                    <a:pt x="0" y="13"/>
                  </a:moveTo>
                  <a:lnTo>
                    <a:pt x="1" y="26"/>
                  </a:lnTo>
                  <a:lnTo>
                    <a:pt x="142" y="0"/>
                  </a:lnTo>
                  <a:lnTo>
                    <a:pt x="0" y="13"/>
                  </a:lnTo>
                  <a:close/>
                </a:path>
              </a:pathLst>
            </a:custGeom>
            <a:solidFill>
              <a:srgbClr val="000000"/>
            </a:solidFill>
            <a:ln w="9525">
              <a:noFill/>
              <a:round/>
              <a:headEnd/>
              <a:tailEnd/>
            </a:ln>
          </p:spPr>
          <p:txBody>
            <a:bodyPr/>
            <a:lstStyle/>
            <a:p>
              <a:endParaRPr lang="en-US"/>
            </a:p>
          </p:txBody>
        </p:sp>
        <p:sp>
          <p:nvSpPr>
            <p:cNvPr id="1002" name="Freeform 1000">
              <a:extLst>
                <a:ext uri="{FF2B5EF4-FFF2-40B4-BE49-F238E27FC236}">
                  <a16:creationId xmlns:a16="http://schemas.microsoft.com/office/drawing/2014/main" id="{B1156591-9050-41DA-A5CC-D4E15FEBD4CF}"/>
                </a:ext>
              </a:extLst>
            </p:cNvPr>
            <p:cNvSpPr>
              <a:spLocks/>
            </p:cNvSpPr>
            <p:nvPr/>
          </p:nvSpPr>
          <p:spPr bwMode="auto">
            <a:xfrm>
              <a:off x="1929" y="3854"/>
              <a:ext cx="24" cy="5"/>
            </a:xfrm>
            <a:custGeom>
              <a:avLst/>
              <a:gdLst>
                <a:gd name="T0" fmla="*/ 0 w 142"/>
                <a:gd name="T1" fmla="*/ 13 h 26"/>
                <a:gd name="T2" fmla="*/ 1 w 142"/>
                <a:gd name="T3" fmla="*/ 26 h 26"/>
                <a:gd name="T4" fmla="*/ 142 w 142"/>
                <a:gd name="T5" fmla="*/ 0 h 26"/>
                <a:gd name="T6" fmla="*/ 0 w 142"/>
                <a:gd name="T7" fmla="*/ 13 h 26"/>
                <a:gd name="T8" fmla="*/ 0 60000 65536"/>
                <a:gd name="T9" fmla="*/ 0 60000 65536"/>
                <a:gd name="T10" fmla="*/ 0 60000 65536"/>
                <a:gd name="T11" fmla="*/ 0 60000 65536"/>
                <a:gd name="T12" fmla="*/ 0 w 142"/>
                <a:gd name="T13" fmla="*/ 0 h 26"/>
                <a:gd name="T14" fmla="*/ 142 w 142"/>
                <a:gd name="T15" fmla="*/ 26 h 26"/>
              </a:gdLst>
              <a:ahLst/>
              <a:cxnLst>
                <a:cxn ang="T8">
                  <a:pos x="T0" y="T1"/>
                </a:cxn>
                <a:cxn ang="T9">
                  <a:pos x="T2" y="T3"/>
                </a:cxn>
                <a:cxn ang="T10">
                  <a:pos x="T4" y="T5"/>
                </a:cxn>
                <a:cxn ang="T11">
                  <a:pos x="T6" y="T7"/>
                </a:cxn>
              </a:cxnLst>
              <a:rect l="T12" t="T13" r="T14" b="T15"/>
              <a:pathLst>
                <a:path w="142" h="26">
                  <a:moveTo>
                    <a:pt x="0" y="13"/>
                  </a:moveTo>
                  <a:lnTo>
                    <a:pt x="1" y="26"/>
                  </a:lnTo>
                  <a:lnTo>
                    <a:pt x="142" y="0"/>
                  </a:lnTo>
                  <a:lnTo>
                    <a:pt x="0" y="13"/>
                  </a:lnTo>
                </a:path>
              </a:pathLst>
            </a:custGeom>
            <a:noFill/>
            <a:ln w="0">
              <a:solidFill>
                <a:srgbClr val="000000"/>
              </a:solidFill>
              <a:prstDash val="solid"/>
              <a:round/>
              <a:headEnd/>
              <a:tailEnd/>
            </a:ln>
          </p:spPr>
          <p:txBody>
            <a:bodyPr/>
            <a:lstStyle/>
            <a:p>
              <a:endParaRPr lang="en-US"/>
            </a:p>
          </p:txBody>
        </p:sp>
        <p:sp>
          <p:nvSpPr>
            <p:cNvPr id="1003" name="Freeform 1001">
              <a:extLst>
                <a:ext uri="{FF2B5EF4-FFF2-40B4-BE49-F238E27FC236}">
                  <a16:creationId xmlns:a16="http://schemas.microsoft.com/office/drawing/2014/main" id="{B596AA83-669F-40D9-9E16-16D8C2240C66}"/>
                </a:ext>
              </a:extLst>
            </p:cNvPr>
            <p:cNvSpPr>
              <a:spLocks/>
            </p:cNvSpPr>
            <p:nvPr/>
          </p:nvSpPr>
          <p:spPr bwMode="auto">
            <a:xfrm>
              <a:off x="1929" y="3854"/>
              <a:ext cx="24" cy="8"/>
            </a:xfrm>
            <a:custGeom>
              <a:avLst/>
              <a:gdLst>
                <a:gd name="T0" fmla="*/ 0 w 141"/>
                <a:gd name="T1" fmla="*/ 26 h 39"/>
                <a:gd name="T2" fmla="*/ 3 w 141"/>
                <a:gd name="T3" fmla="*/ 39 h 39"/>
                <a:gd name="T4" fmla="*/ 141 w 141"/>
                <a:gd name="T5" fmla="*/ 0 h 39"/>
                <a:gd name="T6" fmla="*/ 0 w 141"/>
                <a:gd name="T7" fmla="*/ 26 h 39"/>
                <a:gd name="T8" fmla="*/ 0 60000 65536"/>
                <a:gd name="T9" fmla="*/ 0 60000 65536"/>
                <a:gd name="T10" fmla="*/ 0 60000 65536"/>
                <a:gd name="T11" fmla="*/ 0 60000 65536"/>
                <a:gd name="T12" fmla="*/ 0 w 141"/>
                <a:gd name="T13" fmla="*/ 0 h 39"/>
                <a:gd name="T14" fmla="*/ 141 w 141"/>
                <a:gd name="T15" fmla="*/ 39 h 39"/>
              </a:gdLst>
              <a:ahLst/>
              <a:cxnLst>
                <a:cxn ang="T8">
                  <a:pos x="T0" y="T1"/>
                </a:cxn>
                <a:cxn ang="T9">
                  <a:pos x="T2" y="T3"/>
                </a:cxn>
                <a:cxn ang="T10">
                  <a:pos x="T4" y="T5"/>
                </a:cxn>
                <a:cxn ang="T11">
                  <a:pos x="T6" y="T7"/>
                </a:cxn>
              </a:cxnLst>
              <a:rect l="T12" t="T13" r="T14" b="T15"/>
              <a:pathLst>
                <a:path w="141" h="39">
                  <a:moveTo>
                    <a:pt x="0" y="26"/>
                  </a:moveTo>
                  <a:lnTo>
                    <a:pt x="3" y="39"/>
                  </a:lnTo>
                  <a:lnTo>
                    <a:pt x="141" y="0"/>
                  </a:lnTo>
                  <a:lnTo>
                    <a:pt x="0" y="26"/>
                  </a:lnTo>
                  <a:close/>
                </a:path>
              </a:pathLst>
            </a:custGeom>
            <a:solidFill>
              <a:srgbClr val="000000"/>
            </a:solidFill>
            <a:ln w="9525">
              <a:noFill/>
              <a:round/>
              <a:headEnd/>
              <a:tailEnd/>
            </a:ln>
          </p:spPr>
          <p:txBody>
            <a:bodyPr/>
            <a:lstStyle/>
            <a:p>
              <a:endParaRPr lang="en-US"/>
            </a:p>
          </p:txBody>
        </p:sp>
        <p:sp>
          <p:nvSpPr>
            <p:cNvPr id="1004" name="Freeform 1002">
              <a:extLst>
                <a:ext uri="{FF2B5EF4-FFF2-40B4-BE49-F238E27FC236}">
                  <a16:creationId xmlns:a16="http://schemas.microsoft.com/office/drawing/2014/main" id="{5E624E26-C137-400D-9860-711B69F49381}"/>
                </a:ext>
              </a:extLst>
            </p:cNvPr>
            <p:cNvSpPr>
              <a:spLocks/>
            </p:cNvSpPr>
            <p:nvPr/>
          </p:nvSpPr>
          <p:spPr bwMode="auto">
            <a:xfrm>
              <a:off x="1929" y="3854"/>
              <a:ext cx="24" cy="8"/>
            </a:xfrm>
            <a:custGeom>
              <a:avLst/>
              <a:gdLst>
                <a:gd name="T0" fmla="*/ 0 w 141"/>
                <a:gd name="T1" fmla="*/ 26 h 39"/>
                <a:gd name="T2" fmla="*/ 3 w 141"/>
                <a:gd name="T3" fmla="*/ 39 h 39"/>
                <a:gd name="T4" fmla="*/ 141 w 141"/>
                <a:gd name="T5" fmla="*/ 0 h 39"/>
                <a:gd name="T6" fmla="*/ 0 w 141"/>
                <a:gd name="T7" fmla="*/ 26 h 39"/>
                <a:gd name="T8" fmla="*/ 0 60000 65536"/>
                <a:gd name="T9" fmla="*/ 0 60000 65536"/>
                <a:gd name="T10" fmla="*/ 0 60000 65536"/>
                <a:gd name="T11" fmla="*/ 0 60000 65536"/>
                <a:gd name="T12" fmla="*/ 0 w 141"/>
                <a:gd name="T13" fmla="*/ 0 h 39"/>
                <a:gd name="T14" fmla="*/ 141 w 141"/>
                <a:gd name="T15" fmla="*/ 39 h 39"/>
              </a:gdLst>
              <a:ahLst/>
              <a:cxnLst>
                <a:cxn ang="T8">
                  <a:pos x="T0" y="T1"/>
                </a:cxn>
                <a:cxn ang="T9">
                  <a:pos x="T2" y="T3"/>
                </a:cxn>
                <a:cxn ang="T10">
                  <a:pos x="T4" y="T5"/>
                </a:cxn>
                <a:cxn ang="T11">
                  <a:pos x="T6" y="T7"/>
                </a:cxn>
              </a:cxnLst>
              <a:rect l="T12" t="T13" r="T14" b="T15"/>
              <a:pathLst>
                <a:path w="141" h="39">
                  <a:moveTo>
                    <a:pt x="0" y="26"/>
                  </a:moveTo>
                  <a:lnTo>
                    <a:pt x="3" y="39"/>
                  </a:lnTo>
                  <a:lnTo>
                    <a:pt x="141" y="0"/>
                  </a:lnTo>
                  <a:lnTo>
                    <a:pt x="0" y="26"/>
                  </a:lnTo>
                </a:path>
              </a:pathLst>
            </a:custGeom>
            <a:noFill/>
            <a:ln w="0">
              <a:solidFill>
                <a:srgbClr val="000000"/>
              </a:solidFill>
              <a:prstDash val="solid"/>
              <a:round/>
              <a:headEnd/>
              <a:tailEnd/>
            </a:ln>
          </p:spPr>
          <p:txBody>
            <a:bodyPr/>
            <a:lstStyle/>
            <a:p>
              <a:endParaRPr lang="en-US"/>
            </a:p>
          </p:txBody>
        </p:sp>
        <p:sp>
          <p:nvSpPr>
            <p:cNvPr id="1005" name="Freeform 1003">
              <a:extLst>
                <a:ext uri="{FF2B5EF4-FFF2-40B4-BE49-F238E27FC236}">
                  <a16:creationId xmlns:a16="http://schemas.microsoft.com/office/drawing/2014/main" id="{7709CCAF-2A27-4CD1-971E-5BDB33044C2F}"/>
                </a:ext>
              </a:extLst>
            </p:cNvPr>
            <p:cNvSpPr>
              <a:spLocks/>
            </p:cNvSpPr>
            <p:nvPr/>
          </p:nvSpPr>
          <p:spPr bwMode="auto">
            <a:xfrm>
              <a:off x="1930" y="3854"/>
              <a:ext cx="23" cy="10"/>
            </a:xfrm>
            <a:custGeom>
              <a:avLst/>
              <a:gdLst>
                <a:gd name="T0" fmla="*/ 0 w 138"/>
                <a:gd name="T1" fmla="*/ 39 h 51"/>
                <a:gd name="T2" fmla="*/ 3 w 138"/>
                <a:gd name="T3" fmla="*/ 51 h 51"/>
                <a:gd name="T4" fmla="*/ 138 w 138"/>
                <a:gd name="T5" fmla="*/ 0 h 51"/>
                <a:gd name="T6" fmla="*/ 0 w 138"/>
                <a:gd name="T7" fmla="*/ 39 h 51"/>
                <a:gd name="T8" fmla="*/ 0 60000 65536"/>
                <a:gd name="T9" fmla="*/ 0 60000 65536"/>
                <a:gd name="T10" fmla="*/ 0 60000 65536"/>
                <a:gd name="T11" fmla="*/ 0 60000 65536"/>
                <a:gd name="T12" fmla="*/ 0 w 138"/>
                <a:gd name="T13" fmla="*/ 0 h 51"/>
                <a:gd name="T14" fmla="*/ 138 w 138"/>
                <a:gd name="T15" fmla="*/ 51 h 51"/>
              </a:gdLst>
              <a:ahLst/>
              <a:cxnLst>
                <a:cxn ang="T8">
                  <a:pos x="T0" y="T1"/>
                </a:cxn>
                <a:cxn ang="T9">
                  <a:pos x="T2" y="T3"/>
                </a:cxn>
                <a:cxn ang="T10">
                  <a:pos x="T4" y="T5"/>
                </a:cxn>
                <a:cxn ang="T11">
                  <a:pos x="T6" y="T7"/>
                </a:cxn>
              </a:cxnLst>
              <a:rect l="T12" t="T13" r="T14" b="T15"/>
              <a:pathLst>
                <a:path w="138" h="51">
                  <a:moveTo>
                    <a:pt x="0" y="39"/>
                  </a:moveTo>
                  <a:lnTo>
                    <a:pt x="3" y="51"/>
                  </a:lnTo>
                  <a:lnTo>
                    <a:pt x="138" y="0"/>
                  </a:lnTo>
                  <a:lnTo>
                    <a:pt x="0" y="39"/>
                  </a:lnTo>
                  <a:close/>
                </a:path>
              </a:pathLst>
            </a:custGeom>
            <a:solidFill>
              <a:srgbClr val="000000"/>
            </a:solidFill>
            <a:ln w="9525">
              <a:noFill/>
              <a:round/>
              <a:headEnd/>
              <a:tailEnd/>
            </a:ln>
          </p:spPr>
          <p:txBody>
            <a:bodyPr/>
            <a:lstStyle/>
            <a:p>
              <a:endParaRPr lang="en-US"/>
            </a:p>
          </p:txBody>
        </p:sp>
        <p:sp>
          <p:nvSpPr>
            <p:cNvPr id="1006" name="Freeform 1004">
              <a:extLst>
                <a:ext uri="{FF2B5EF4-FFF2-40B4-BE49-F238E27FC236}">
                  <a16:creationId xmlns:a16="http://schemas.microsoft.com/office/drawing/2014/main" id="{C8221C79-50E6-4E2B-961B-95078590C1A5}"/>
                </a:ext>
              </a:extLst>
            </p:cNvPr>
            <p:cNvSpPr>
              <a:spLocks/>
            </p:cNvSpPr>
            <p:nvPr/>
          </p:nvSpPr>
          <p:spPr bwMode="auto">
            <a:xfrm>
              <a:off x="1930" y="3854"/>
              <a:ext cx="23" cy="10"/>
            </a:xfrm>
            <a:custGeom>
              <a:avLst/>
              <a:gdLst>
                <a:gd name="T0" fmla="*/ 0 w 138"/>
                <a:gd name="T1" fmla="*/ 39 h 51"/>
                <a:gd name="T2" fmla="*/ 3 w 138"/>
                <a:gd name="T3" fmla="*/ 51 h 51"/>
                <a:gd name="T4" fmla="*/ 138 w 138"/>
                <a:gd name="T5" fmla="*/ 0 h 51"/>
                <a:gd name="T6" fmla="*/ 0 w 138"/>
                <a:gd name="T7" fmla="*/ 39 h 51"/>
                <a:gd name="T8" fmla="*/ 0 60000 65536"/>
                <a:gd name="T9" fmla="*/ 0 60000 65536"/>
                <a:gd name="T10" fmla="*/ 0 60000 65536"/>
                <a:gd name="T11" fmla="*/ 0 60000 65536"/>
                <a:gd name="T12" fmla="*/ 0 w 138"/>
                <a:gd name="T13" fmla="*/ 0 h 51"/>
                <a:gd name="T14" fmla="*/ 138 w 138"/>
                <a:gd name="T15" fmla="*/ 51 h 51"/>
              </a:gdLst>
              <a:ahLst/>
              <a:cxnLst>
                <a:cxn ang="T8">
                  <a:pos x="T0" y="T1"/>
                </a:cxn>
                <a:cxn ang="T9">
                  <a:pos x="T2" y="T3"/>
                </a:cxn>
                <a:cxn ang="T10">
                  <a:pos x="T4" y="T5"/>
                </a:cxn>
                <a:cxn ang="T11">
                  <a:pos x="T6" y="T7"/>
                </a:cxn>
              </a:cxnLst>
              <a:rect l="T12" t="T13" r="T14" b="T15"/>
              <a:pathLst>
                <a:path w="138" h="51">
                  <a:moveTo>
                    <a:pt x="0" y="39"/>
                  </a:moveTo>
                  <a:lnTo>
                    <a:pt x="3" y="51"/>
                  </a:lnTo>
                  <a:lnTo>
                    <a:pt x="138" y="0"/>
                  </a:lnTo>
                  <a:lnTo>
                    <a:pt x="0" y="39"/>
                  </a:lnTo>
                </a:path>
              </a:pathLst>
            </a:custGeom>
            <a:noFill/>
            <a:ln w="0">
              <a:solidFill>
                <a:srgbClr val="000000"/>
              </a:solidFill>
              <a:prstDash val="solid"/>
              <a:round/>
              <a:headEnd/>
              <a:tailEnd/>
            </a:ln>
          </p:spPr>
          <p:txBody>
            <a:bodyPr/>
            <a:lstStyle/>
            <a:p>
              <a:endParaRPr lang="en-US"/>
            </a:p>
          </p:txBody>
        </p:sp>
        <p:sp>
          <p:nvSpPr>
            <p:cNvPr id="1007" name="Freeform 1005">
              <a:extLst>
                <a:ext uri="{FF2B5EF4-FFF2-40B4-BE49-F238E27FC236}">
                  <a16:creationId xmlns:a16="http://schemas.microsoft.com/office/drawing/2014/main" id="{96300415-F1F4-4AEA-BBAD-02BC6DAF69FA}"/>
                </a:ext>
              </a:extLst>
            </p:cNvPr>
            <p:cNvSpPr>
              <a:spLocks/>
            </p:cNvSpPr>
            <p:nvPr/>
          </p:nvSpPr>
          <p:spPr bwMode="auto">
            <a:xfrm>
              <a:off x="1930" y="3854"/>
              <a:ext cx="23" cy="13"/>
            </a:xfrm>
            <a:custGeom>
              <a:avLst/>
              <a:gdLst>
                <a:gd name="T0" fmla="*/ 0 w 135"/>
                <a:gd name="T1" fmla="*/ 51 h 63"/>
                <a:gd name="T2" fmla="*/ 4 w 135"/>
                <a:gd name="T3" fmla="*/ 63 h 63"/>
                <a:gd name="T4" fmla="*/ 135 w 135"/>
                <a:gd name="T5" fmla="*/ 0 h 63"/>
                <a:gd name="T6" fmla="*/ 0 w 135"/>
                <a:gd name="T7" fmla="*/ 51 h 63"/>
                <a:gd name="T8" fmla="*/ 0 60000 65536"/>
                <a:gd name="T9" fmla="*/ 0 60000 65536"/>
                <a:gd name="T10" fmla="*/ 0 60000 65536"/>
                <a:gd name="T11" fmla="*/ 0 60000 65536"/>
                <a:gd name="T12" fmla="*/ 0 w 135"/>
                <a:gd name="T13" fmla="*/ 0 h 63"/>
                <a:gd name="T14" fmla="*/ 135 w 135"/>
                <a:gd name="T15" fmla="*/ 63 h 63"/>
              </a:gdLst>
              <a:ahLst/>
              <a:cxnLst>
                <a:cxn ang="T8">
                  <a:pos x="T0" y="T1"/>
                </a:cxn>
                <a:cxn ang="T9">
                  <a:pos x="T2" y="T3"/>
                </a:cxn>
                <a:cxn ang="T10">
                  <a:pos x="T4" y="T5"/>
                </a:cxn>
                <a:cxn ang="T11">
                  <a:pos x="T6" y="T7"/>
                </a:cxn>
              </a:cxnLst>
              <a:rect l="T12" t="T13" r="T14" b="T15"/>
              <a:pathLst>
                <a:path w="135" h="63">
                  <a:moveTo>
                    <a:pt x="0" y="51"/>
                  </a:moveTo>
                  <a:lnTo>
                    <a:pt x="4" y="63"/>
                  </a:lnTo>
                  <a:lnTo>
                    <a:pt x="135" y="0"/>
                  </a:lnTo>
                  <a:lnTo>
                    <a:pt x="0" y="51"/>
                  </a:lnTo>
                  <a:close/>
                </a:path>
              </a:pathLst>
            </a:custGeom>
            <a:solidFill>
              <a:srgbClr val="000000"/>
            </a:solidFill>
            <a:ln w="9525">
              <a:noFill/>
              <a:round/>
              <a:headEnd/>
              <a:tailEnd/>
            </a:ln>
          </p:spPr>
          <p:txBody>
            <a:bodyPr/>
            <a:lstStyle/>
            <a:p>
              <a:endParaRPr lang="en-US"/>
            </a:p>
          </p:txBody>
        </p:sp>
        <p:sp>
          <p:nvSpPr>
            <p:cNvPr id="1008" name="Freeform 1006">
              <a:extLst>
                <a:ext uri="{FF2B5EF4-FFF2-40B4-BE49-F238E27FC236}">
                  <a16:creationId xmlns:a16="http://schemas.microsoft.com/office/drawing/2014/main" id="{CFCBBF93-16A7-4A4B-AAFD-6F6A0027883B}"/>
                </a:ext>
              </a:extLst>
            </p:cNvPr>
            <p:cNvSpPr>
              <a:spLocks/>
            </p:cNvSpPr>
            <p:nvPr/>
          </p:nvSpPr>
          <p:spPr bwMode="auto">
            <a:xfrm>
              <a:off x="1930" y="3854"/>
              <a:ext cx="23" cy="13"/>
            </a:xfrm>
            <a:custGeom>
              <a:avLst/>
              <a:gdLst>
                <a:gd name="T0" fmla="*/ 0 w 135"/>
                <a:gd name="T1" fmla="*/ 51 h 63"/>
                <a:gd name="T2" fmla="*/ 4 w 135"/>
                <a:gd name="T3" fmla="*/ 63 h 63"/>
                <a:gd name="T4" fmla="*/ 135 w 135"/>
                <a:gd name="T5" fmla="*/ 0 h 63"/>
                <a:gd name="T6" fmla="*/ 0 w 135"/>
                <a:gd name="T7" fmla="*/ 51 h 63"/>
                <a:gd name="T8" fmla="*/ 0 60000 65536"/>
                <a:gd name="T9" fmla="*/ 0 60000 65536"/>
                <a:gd name="T10" fmla="*/ 0 60000 65536"/>
                <a:gd name="T11" fmla="*/ 0 60000 65536"/>
                <a:gd name="T12" fmla="*/ 0 w 135"/>
                <a:gd name="T13" fmla="*/ 0 h 63"/>
                <a:gd name="T14" fmla="*/ 135 w 135"/>
                <a:gd name="T15" fmla="*/ 63 h 63"/>
              </a:gdLst>
              <a:ahLst/>
              <a:cxnLst>
                <a:cxn ang="T8">
                  <a:pos x="T0" y="T1"/>
                </a:cxn>
                <a:cxn ang="T9">
                  <a:pos x="T2" y="T3"/>
                </a:cxn>
                <a:cxn ang="T10">
                  <a:pos x="T4" y="T5"/>
                </a:cxn>
                <a:cxn ang="T11">
                  <a:pos x="T6" y="T7"/>
                </a:cxn>
              </a:cxnLst>
              <a:rect l="T12" t="T13" r="T14" b="T15"/>
              <a:pathLst>
                <a:path w="135" h="63">
                  <a:moveTo>
                    <a:pt x="0" y="51"/>
                  </a:moveTo>
                  <a:lnTo>
                    <a:pt x="4" y="63"/>
                  </a:lnTo>
                  <a:lnTo>
                    <a:pt x="135" y="0"/>
                  </a:lnTo>
                  <a:lnTo>
                    <a:pt x="0" y="51"/>
                  </a:lnTo>
                </a:path>
              </a:pathLst>
            </a:custGeom>
            <a:noFill/>
            <a:ln w="0">
              <a:solidFill>
                <a:srgbClr val="000000"/>
              </a:solidFill>
              <a:prstDash val="solid"/>
              <a:round/>
              <a:headEnd/>
              <a:tailEnd/>
            </a:ln>
          </p:spPr>
          <p:txBody>
            <a:bodyPr/>
            <a:lstStyle/>
            <a:p>
              <a:endParaRPr lang="en-US"/>
            </a:p>
          </p:txBody>
        </p:sp>
        <p:sp>
          <p:nvSpPr>
            <p:cNvPr id="1009" name="Freeform 1007">
              <a:extLst>
                <a:ext uri="{FF2B5EF4-FFF2-40B4-BE49-F238E27FC236}">
                  <a16:creationId xmlns:a16="http://schemas.microsoft.com/office/drawing/2014/main" id="{92BDA59E-7DC5-4F4A-8A74-A44B8FD7B5F5}"/>
                </a:ext>
              </a:extLst>
            </p:cNvPr>
            <p:cNvSpPr>
              <a:spLocks/>
            </p:cNvSpPr>
            <p:nvPr/>
          </p:nvSpPr>
          <p:spPr bwMode="auto">
            <a:xfrm>
              <a:off x="1931" y="3854"/>
              <a:ext cx="22" cy="15"/>
            </a:xfrm>
            <a:custGeom>
              <a:avLst/>
              <a:gdLst>
                <a:gd name="T0" fmla="*/ 0 w 131"/>
                <a:gd name="T1" fmla="*/ 63 h 75"/>
                <a:gd name="T2" fmla="*/ 5 w 131"/>
                <a:gd name="T3" fmla="*/ 75 h 75"/>
                <a:gd name="T4" fmla="*/ 131 w 131"/>
                <a:gd name="T5" fmla="*/ 0 h 75"/>
                <a:gd name="T6" fmla="*/ 0 w 131"/>
                <a:gd name="T7" fmla="*/ 63 h 75"/>
                <a:gd name="T8" fmla="*/ 0 60000 65536"/>
                <a:gd name="T9" fmla="*/ 0 60000 65536"/>
                <a:gd name="T10" fmla="*/ 0 60000 65536"/>
                <a:gd name="T11" fmla="*/ 0 60000 65536"/>
                <a:gd name="T12" fmla="*/ 0 w 131"/>
                <a:gd name="T13" fmla="*/ 0 h 75"/>
                <a:gd name="T14" fmla="*/ 131 w 131"/>
                <a:gd name="T15" fmla="*/ 75 h 75"/>
              </a:gdLst>
              <a:ahLst/>
              <a:cxnLst>
                <a:cxn ang="T8">
                  <a:pos x="T0" y="T1"/>
                </a:cxn>
                <a:cxn ang="T9">
                  <a:pos x="T2" y="T3"/>
                </a:cxn>
                <a:cxn ang="T10">
                  <a:pos x="T4" y="T5"/>
                </a:cxn>
                <a:cxn ang="T11">
                  <a:pos x="T6" y="T7"/>
                </a:cxn>
              </a:cxnLst>
              <a:rect l="T12" t="T13" r="T14" b="T15"/>
              <a:pathLst>
                <a:path w="131" h="75">
                  <a:moveTo>
                    <a:pt x="0" y="63"/>
                  </a:moveTo>
                  <a:lnTo>
                    <a:pt x="5" y="75"/>
                  </a:lnTo>
                  <a:lnTo>
                    <a:pt x="131" y="0"/>
                  </a:lnTo>
                  <a:lnTo>
                    <a:pt x="0" y="63"/>
                  </a:lnTo>
                  <a:close/>
                </a:path>
              </a:pathLst>
            </a:custGeom>
            <a:solidFill>
              <a:srgbClr val="000000"/>
            </a:solidFill>
            <a:ln w="9525">
              <a:noFill/>
              <a:round/>
              <a:headEnd/>
              <a:tailEnd/>
            </a:ln>
          </p:spPr>
          <p:txBody>
            <a:bodyPr/>
            <a:lstStyle/>
            <a:p>
              <a:endParaRPr lang="en-US"/>
            </a:p>
          </p:txBody>
        </p:sp>
        <p:sp>
          <p:nvSpPr>
            <p:cNvPr id="1010" name="Freeform 1008">
              <a:extLst>
                <a:ext uri="{FF2B5EF4-FFF2-40B4-BE49-F238E27FC236}">
                  <a16:creationId xmlns:a16="http://schemas.microsoft.com/office/drawing/2014/main" id="{21130421-27AB-4079-AF7A-6385F482F5A2}"/>
                </a:ext>
              </a:extLst>
            </p:cNvPr>
            <p:cNvSpPr>
              <a:spLocks/>
            </p:cNvSpPr>
            <p:nvPr/>
          </p:nvSpPr>
          <p:spPr bwMode="auto">
            <a:xfrm>
              <a:off x="1931" y="3854"/>
              <a:ext cx="22" cy="15"/>
            </a:xfrm>
            <a:custGeom>
              <a:avLst/>
              <a:gdLst>
                <a:gd name="T0" fmla="*/ 0 w 131"/>
                <a:gd name="T1" fmla="*/ 63 h 75"/>
                <a:gd name="T2" fmla="*/ 5 w 131"/>
                <a:gd name="T3" fmla="*/ 75 h 75"/>
                <a:gd name="T4" fmla="*/ 131 w 131"/>
                <a:gd name="T5" fmla="*/ 0 h 75"/>
                <a:gd name="T6" fmla="*/ 0 w 131"/>
                <a:gd name="T7" fmla="*/ 63 h 75"/>
                <a:gd name="T8" fmla="*/ 0 60000 65536"/>
                <a:gd name="T9" fmla="*/ 0 60000 65536"/>
                <a:gd name="T10" fmla="*/ 0 60000 65536"/>
                <a:gd name="T11" fmla="*/ 0 60000 65536"/>
                <a:gd name="T12" fmla="*/ 0 w 131"/>
                <a:gd name="T13" fmla="*/ 0 h 75"/>
                <a:gd name="T14" fmla="*/ 131 w 131"/>
                <a:gd name="T15" fmla="*/ 75 h 75"/>
              </a:gdLst>
              <a:ahLst/>
              <a:cxnLst>
                <a:cxn ang="T8">
                  <a:pos x="T0" y="T1"/>
                </a:cxn>
                <a:cxn ang="T9">
                  <a:pos x="T2" y="T3"/>
                </a:cxn>
                <a:cxn ang="T10">
                  <a:pos x="T4" y="T5"/>
                </a:cxn>
                <a:cxn ang="T11">
                  <a:pos x="T6" y="T7"/>
                </a:cxn>
              </a:cxnLst>
              <a:rect l="T12" t="T13" r="T14" b="T15"/>
              <a:pathLst>
                <a:path w="131" h="75">
                  <a:moveTo>
                    <a:pt x="0" y="63"/>
                  </a:moveTo>
                  <a:lnTo>
                    <a:pt x="5" y="75"/>
                  </a:lnTo>
                  <a:lnTo>
                    <a:pt x="131" y="0"/>
                  </a:lnTo>
                  <a:lnTo>
                    <a:pt x="0" y="63"/>
                  </a:lnTo>
                </a:path>
              </a:pathLst>
            </a:custGeom>
            <a:noFill/>
            <a:ln w="0">
              <a:solidFill>
                <a:srgbClr val="000000"/>
              </a:solidFill>
              <a:prstDash val="solid"/>
              <a:round/>
              <a:headEnd/>
              <a:tailEnd/>
            </a:ln>
          </p:spPr>
          <p:txBody>
            <a:bodyPr/>
            <a:lstStyle/>
            <a:p>
              <a:endParaRPr lang="en-US"/>
            </a:p>
          </p:txBody>
        </p:sp>
        <p:sp>
          <p:nvSpPr>
            <p:cNvPr id="1011" name="Freeform 1009">
              <a:extLst>
                <a:ext uri="{FF2B5EF4-FFF2-40B4-BE49-F238E27FC236}">
                  <a16:creationId xmlns:a16="http://schemas.microsoft.com/office/drawing/2014/main" id="{5FA3B1A6-38AF-4981-8A80-BB962D0461BC}"/>
                </a:ext>
              </a:extLst>
            </p:cNvPr>
            <p:cNvSpPr>
              <a:spLocks/>
            </p:cNvSpPr>
            <p:nvPr/>
          </p:nvSpPr>
          <p:spPr bwMode="auto">
            <a:xfrm>
              <a:off x="1932" y="3854"/>
              <a:ext cx="21" cy="18"/>
            </a:xfrm>
            <a:custGeom>
              <a:avLst/>
              <a:gdLst>
                <a:gd name="T0" fmla="*/ 0 w 126"/>
                <a:gd name="T1" fmla="*/ 75 h 87"/>
                <a:gd name="T2" fmla="*/ 7 w 126"/>
                <a:gd name="T3" fmla="*/ 87 h 87"/>
                <a:gd name="T4" fmla="*/ 126 w 126"/>
                <a:gd name="T5" fmla="*/ 0 h 87"/>
                <a:gd name="T6" fmla="*/ 0 w 126"/>
                <a:gd name="T7" fmla="*/ 75 h 87"/>
                <a:gd name="T8" fmla="*/ 0 60000 65536"/>
                <a:gd name="T9" fmla="*/ 0 60000 65536"/>
                <a:gd name="T10" fmla="*/ 0 60000 65536"/>
                <a:gd name="T11" fmla="*/ 0 60000 65536"/>
                <a:gd name="T12" fmla="*/ 0 w 126"/>
                <a:gd name="T13" fmla="*/ 0 h 87"/>
                <a:gd name="T14" fmla="*/ 126 w 126"/>
                <a:gd name="T15" fmla="*/ 87 h 87"/>
              </a:gdLst>
              <a:ahLst/>
              <a:cxnLst>
                <a:cxn ang="T8">
                  <a:pos x="T0" y="T1"/>
                </a:cxn>
                <a:cxn ang="T9">
                  <a:pos x="T2" y="T3"/>
                </a:cxn>
                <a:cxn ang="T10">
                  <a:pos x="T4" y="T5"/>
                </a:cxn>
                <a:cxn ang="T11">
                  <a:pos x="T6" y="T7"/>
                </a:cxn>
              </a:cxnLst>
              <a:rect l="T12" t="T13" r="T14" b="T15"/>
              <a:pathLst>
                <a:path w="126" h="87">
                  <a:moveTo>
                    <a:pt x="0" y="75"/>
                  </a:moveTo>
                  <a:lnTo>
                    <a:pt x="7" y="87"/>
                  </a:lnTo>
                  <a:lnTo>
                    <a:pt x="126" y="0"/>
                  </a:lnTo>
                  <a:lnTo>
                    <a:pt x="0" y="75"/>
                  </a:lnTo>
                  <a:close/>
                </a:path>
              </a:pathLst>
            </a:custGeom>
            <a:solidFill>
              <a:srgbClr val="000000"/>
            </a:solidFill>
            <a:ln w="9525">
              <a:noFill/>
              <a:round/>
              <a:headEnd/>
              <a:tailEnd/>
            </a:ln>
          </p:spPr>
          <p:txBody>
            <a:bodyPr/>
            <a:lstStyle/>
            <a:p>
              <a:endParaRPr lang="en-US"/>
            </a:p>
          </p:txBody>
        </p:sp>
        <p:sp>
          <p:nvSpPr>
            <p:cNvPr id="1012" name="Freeform 1010">
              <a:extLst>
                <a:ext uri="{FF2B5EF4-FFF2-40B4-BE49-F238E27FC236}">
                  <a16:creationId xmlns:a16="http://schemas.microsoft.com/office/drawing/2014/main" id="{9EAC2A6D-B62B-4F02-88A6-F515A94FF0C3}"/>
                </a:ext>
              </a:extLst>
            </p:cNvPr>
            <p:cNvSpPr>
              <a:spLocks/>
            </p:cNvSpPr>
            <p:nvPr/>
          </p:nvSpPr>
          <p:spPr bwMode="auto">
            <a:xfrm>
              <a:off x="1932" y="3854"/>
              <a:ext cx="21" cy="18"/>
            </a:xfrm>
            <a:custGeom>
              <a:avLst/>
              <a:gdLst>
                <a:gd name="T0" fmla="*/ 0 w 126"/>
                <a:gd name="T1" fmla="*/ 75 h 87"/>
                <a:gd name="T2" fmla="*/ 7 w 126"/>
                <a:gd name="T3" fmla="*/ 87 h 87"/>
                <a:gd name="T4" fmla="*/ 126 w 126"/>
                <a:gd name="T5" fmla="*/ 0 h 87"/>
                <a:gd name="T6" fmla="*/ 0 w 126"/>
                <a:gd name="T7" fmla="*/ 75 h 87"/>
                <a:gd name="T8" fmla="*/ 0 60000 65536"/>
                <a:gd name="T9" fmla="*/ 0 60000 65536"/>
                <a:gd name="T10" fmla="*/ 0 60000 65536"/>
                <a:gd name="T11" fmla="*/ 0 60000 65536"/>
                <a:gd name="T12" fmla="*/ 0 w 126"/>
                <a:gd name="T13" fmla="*/ 0 h 87"/>
                <a:gd name="T14" fmla="*/ 126 w 126"/>
                <a:gd name="T15" fmla="*/ 87 h 87"/>
              </a:gdLst>
              <a:ahLst/>
              <a:cxnLst>
                <a:cxn ang="T8">
                  <a:pos x="T0" y="T1"/>
                </a:cxn>
                <a:cxn ang="T9">
                  <a:pos x="T2" y="T3"/>
                </a:cxn>
                <a:cxn ang="T10">
                  <a:pos x="T4" y="T5"/>
                </a:cxn>
                <a:cxn ang="T11">
                  <a:pos x="T6" y="T7"/>
                </a:cxn>
              </a:cxnLst>
              <a:rect l="T12" t="T13" r="T14" b="T15"/>
              <a:pathLst>
                <a:path w="126" h="87">
                  <a:moveTo>
                    <a:pt x="0" y="75"/>
                  </a:moveTo>
                  <a:lnTo>
                    <a:pt x="7" y="87"/>
                  </a:lnTo>
                  <a:lnTo>
                    <a:pt x="126" y="0"/>
                  </a:lnTo>
                  <a:lnTo>
                    <a:pt x="0" y="75"/>
                  </a:lnTo>
                </a:path>
              </a:pathLst>
            </a:custGeom>
            <a:noFill/>
            <a:ln w="0">
              <a:solidFill>
                <a:srgbClr val="000000"/>
              </a:solidFill>
              <a:prstDash val="solid"/>
              <a:round/>
              <a:headEnd/>
              <a:tailEnd/>
            </a:ln>
          </p:spPr>
          <p:txBody>
            <a:bodyPr/>
            <a:lstStyle/>
            <a:p>
              <a:endParaRPr lang="en-US"/>
            </a:p>
          </p:txBody>
        </p:sp>
        <p:sp>
          <p:nvSpPr>
            <p:cNvPr id="1013" name="Freeform 1011">
              <a:extLst>
                <a:ext uri="{FF2B5EF4-FFF2-40B4-BE49-F238E27FC236}">
                  <a16:creationId xmlns:a16="http://schemas.microsoft.com/office/drawing/2014/main" id="{E0062CB5-3927-418F-AFE3-329595B92FD3}"/>
                </a:ext>
              </a:extLst>
            </p:cNvPr>
            <p:cNvSpPr>
              <a:spLocks/>
            </p:cNvSpPr>
            <p:nvPr/>
          </p:nvSpPr>
          <p:spPr bwMode="auto">
            <a:xfrm>
              <a:off x="1933" y="3854"/>
              <a:ext cx="20" cy="20"/>
            </a:xfrm>
            <a:custGeom>
              <a:avLst/>
              <a:gdLst>
                <a:gd name="T0" fmla="*/ 0 w 119"/>
                <a:gd name="T1" fmla="*/ 87 h 98"/>
                <a:gd name="T2" fmla="*/ 6 w 119"/>
                <a:gd name="T3" fmla="*/ 98 h 98"/>
                <a:gd name="T4" fmla="*/ 119 w 119"/>
                <a:gd name="T5" fmla="*/ 0 h 98"/>
                <a:gd name="T6" fmla="*/ 0 w 119"/>
                <a:gd name="T7" fmla="*/ 87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0" y="87"/>
                  </a:moveTo>
                  <a:lnTo>
                    <a:pt x="6" y="98"/>
                  </a:lnTo>
                  <a:lnTo>
                    <a:pt x="119" y="0"/>
                  </a:lnTo>
                  <a:lnTo>
                    <a:pt x="0" y="87"/>
                  </a:lnTo>
                  <a:close/>
                </a:path>
              </a:pathLst>
            </a:custGeom>
            <a:solidFill>
              <a:srgbClr val="000000"/>
            </a:solidFill>
            <a:ln w="9525">
              <a:noFill/>
              <a:round/>
              <a:headEnd/>
              <a:tailEnd/>
            </a:ln>
          </p:spPr>
          <p:txBody>
            <a:bodyPr/>
            <a:lstStyle/>
            <a:p>
              <a:endParaRPr lang="en-US"/>
            </a:p>
          </p:txBody>
        </p:sp>
      </p:grpSp>
      <p:grpSp>
        <p:nvGrpSpPr>
          <p:cNvPr id="1014" name="Group 189">
            <a:extLst>
              <a:ext uri="{FF2B5EF4-FFF2-40B4-BE49-F238E27FC236}">
                <a16:creationId xmlns:a16="http://schemas.microsoft.com/office/drawing/2014/main" id="{F3DB0671-7F01-4995-8170-494F0EC18F95}"/>
              </a:ext>
            </a:extLst>
          </p:cNvPr>
          <p:cNvGrpSpPr>
            <a:grpSpLocks/>
          </p:cNvGrpSpPr>
          <p:nvPr/>
        </p:nvGrpSpPr>
        <p:grpSpPr bwMode="auto">
          <a:xfrm>
            <a:off x="3068638" y="5465763"/>
            <a:ext cx="452437" cy="703262"/>
            <a:chOff x="1933" y="3443"/>
            <a:chExt cx="285" cy="443"/>
          </a:xfrm>
        </p:grpSpPr>
        <p:sp>
          <p:nvSpPr>
            <p:cNvPr id="1015" name="Freeform 1013">
              <a:extLst>
                <a:ext uri="{FF2B5EF4-FFF2-40B4-BE49-F238E27FC236}">
                  <a16:creationId xmlns:a16="http://schemas.microsoft.com/office/drawing/2014/main" id="{4B29A04C-B549-4274-8E8C-35C77EFBA126}"/>
                </a:ext>
              </a:extLst>
            </p:cNvPr>
            <p:cNvSpPr>
              <a:spLocks/>
            </p:cNvSpPr>
            <p:nvPr/>
          </p:nvSpPr>
          <p:spPr bwMode="auto">
            <a:xfrm>
              <a:off x="1933" y="3854"/>
              <a:ext cx="20" cy="20"/>
            </a:xfrm>
            <a:custGeom>
              <a:avLst/>
              <a:gdLst>
                <a:gd name="T0" fmla="*/ 0 w 119"/>
                <a:gd name="T1" fmla="*/ 87 h 98"/>
                <a:gd name="T2" fmla="*/ 6 w 119"/>
                <a:gd name="T3" fmla="*/ 98 h 98"/>
                <a:gd name="T4" fmla="*/ 119 w 119"/>
                <a:gd name="T5" fmla="*/ 0 h 98"/>
                <a:gd name="T6" fmla="*/ 0 w 119"/>
                <a:gd name="T7" fmla="*/ 87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0" y="87"/>
                  </a:moveTo>
                  <a:lnTo>
                    <a:pt x="6" y="98"/>
                  </a:lnTo>
                  <a:lnTo>
                    <a:pt x="119" y="0"/>
                  </a:lnTo>
                  <a:lnTo>
                    <a:pt x="0" y="87"/>
                  </a:lnTo>
                </a:path>
              </a:pathLst>
            </a:custGeom>
            <a:noFill/>
            <a:ln w="0">
              <a:solidFill>
                <a:srgbClr val="000000"/>
              </a:solidFill>
              <a:prstDash val="solid"/>
              <a:round/>
              <a:headEnd/>
              <a:tailEnd/>
            </a:ln>
          </p:spPr>
          <p:txBody>
            <a:bodyPr/>
            <a:lstStyle/>
            <a:p>
              <a:endParaRPr lang="en-US"/>
            </a:p>
          </p:txBody>
        </p:sp>
        <p:sp>
          <p:nvSpPr>
            <p:cNvPr id="1016" name="Freeform 1014">
              <a:extLst>
                <a:ext uri="{FF2B5EF4-FFF2-40B4-BE49-F238E27FC236}">
                  <a16:creationId xmlns:a16="http://schemas.microsoft.com/office/drawing/2014/main" id="{6782B208-9C1D-4FB1-B1DD-6601C14FDBB1}"/>
                </a:ext>
              </a:extLst>
            </p:cNvPr>
            <p:cNvSpPr>
              <a:spLocks/>
            </p:cNvSpPr>
            <p:nvPr/>
          </p:nvSpPr>
          <p:spPr bwMode="auto">
            <a:xfrm>
              <a:off x="1934" y="3854"/>
              <a:ext cx="19" cy="22"/>
            </a:xfrm>
            <a:custGeom>
              <a:avLst/>
              <a:gdLst>
                <a:gd name="T0" fmla="*/ 0 w 113"/>
                <a:gd name="T1" fmla="*/ 98 h 107"/>
                <a:gd name="T2" fmla="*/ 9 w 113"/>
                <a:gd name="T3" fmla="*/ 107 h 107"/>
                <a:gd name="T4" fmla="*/ 113 w 113"/>
                <a:gd name="T5" fmla="*/ 0 h 107"/>
                <a:gd name="T6" fmla="*/ 0 w 113"/>
                <a:gd name="T7" fmla="*/ 98 h 107"/>
                <a:gd name="T8" fmla="*/ 0 60000 65536"/>
                <a:gd name="T9" fmla="*/ 0 60000 65536"/>
                <a:gd name="T10" fmla="*/ 0 60000 65536"/>
                <a:gd name="T11" fmla="*/ 0 60000 65536"/>
                <a:gd name="T12" fmla="*/ 0 w 113"/>
                <a:gd name="T13" fmla="*/ 0 h 107"/>
                <a:gd name="T14" fmla="*/ 113 w 113"/>
                <a:gd name="T15" fmla="*/ 107 h 107"/>
              </a:gdLst>
              <a:ahLst/>
              <a:cxnLst>
                <a:cxn ang="T8">
                  <a:pos x="T0" y="T1"/>
                </a:cxn>
                <a:cxn ang="T9">
                  <a:pos x="T2" y="T3"/>
                </a:cxn>
                <a:cxn ang="T10">
                  <a:pos x="T4" y="T5"/>
                </a:cxn>
                <a:cxn ang="T11">
                  <a:pos x="T6" y="T7"/>
                </a:cxn>
              </a:cxnLst>
              <a:rect l="T12" t="T13" r="T14" b="T15"/>
              <a:pathLst>
                <a:path w="113" h="107">
                  <a:moveTo>
                    <a:pt x="0" y="98"/>
                  </a:moveTo>
                  <a:lnTo>
                    <a:pt x="9" y="107"/>
                  </a:lnTo>
                  <a:lnTo>
                    <a:pt x="113" y="0"/>
                  </a:lnTo>
                  <a:lnTo>
                    <a:pt x="0" y="98"/>
                  </a:lnTo>
                  <a:close/>
                </a:path>
              </a:pathLst>
            </a:custGeom>
            <a:solidFill>
              <a:srgbClr val="000000"/>
            </a:solidFill>
            <a:ln w="9525">
              <a:noFill/>
              <a:round/>
              <a:headEnd/>
              <a:tailEnd/>
            </a:ln>
          </p:spPr>
          <p:txBody>
            <a:bodyPr/>
            <a:lstStyle/>
            <a:p>
              <a:endParaRPr lang="en-US"/>
            </a:p>
          </p:txBody>
        </p:sp>
        <p:sp>
          <p:nvSpPr>
            <p:cNvPr id="1017" name="Freeform 1015">
              <a:extLst>
                <a:ext uri="{FF2B5EF4-FFF2-40B4-BE49-F238E27FC236}">
                  <a16:creationId xmlns:a16="http://schemas.microsoft.com/office/drawing/2014/main" id="{8FC6192A-2AA0-424C-AE79-7967D51DBB61}"/>
                </a:ext>
              </a:extLst>
            </p:cNvPr>
            <p:cNvSpPr>
              <a:spLocks/>
            </p:cNvSpPr>
            <p:nvPr/>
          </p:nvSpPr>
          <p:spPr bwMode="auto">
            <a:xfrm>
              <a:off x="1934" y="3854"/>
              <a:ext cx="19" cy="22"/>
            </a:xfrm>
            <a:custGeom>
              <a:avLst/>
              <a:gdLst>
                <a:gd name="T0" fmla="*/ 0 w 113"/>
                <a:gd name="T1" fmla="*/ 98 h 107"/>
                <a:gd name="T2" fmla="*/ 9 w 113"/>
                <a:gd name="T3" fmla="*/ 107 h 107"/>
                <a:gd name="T4" fmla="*/ 113 w 113"/>
                <a:gd name="T5" fmla="*/ 0 h 107"/>
                <a:gd name="T6" fmla="*/ 0 w 113"/>
                <a:gd name="T7" fmla="*/ 98 h 107"/>
                <a:gd name="T8" fmla="*/ 0 60000 65536"/>
                <a:gd name="T9" fmla="*/ 0 60000 65536"/>
                <a:gd name="T10" fmla="*/ 0 60000 65536"/>
                <a:gd name="T11" fmla="*/ 0 60000 65536"/>
                <a:gd name="T12" fmla="*/ 0 w 113"/>
                <a:gd name="T13" fmla="*/ 0 h 107"/>
                <a:gd name="T14" fmla="*/ 113 w 113"/>
                <a:gd name="T15" fmla="*/ 107 h 107"/>
              </a:gdLst>
              <a:ahLst/>
              <a:cxnLst>
                <a:cxn ang="T8">
                  <a:pos x="T0" y="T1"/>
                </a:cxn>
                <a:cxn ang="T9">
                  <a:pos x="T2" y="T3"/>
                </a:cxn>
                <a:cxn ang="T10">
                  <a:pos x="T4" y="T5"/>
                </a:cxn>
                <a:cxn ang="T11">
                  <a:pos x="T6" y="T7"/>
                </a:cxn>
              </a:cxnLst>
              <a:rect l="T12" t="T13" r="T14" b="T15"/>
              <a:pathLst>
                <a:path w="113" h="107">
                  <a:moveTo>
                    <a:pt x="0" y="98"/>
                  </a:moveTo>
                  <a:lnTo>
                    <a:pt x="9" y="107"/>
                  </a:lnTo>
                  <a:lnTo>
                    <a:pt x="113" y="0"/>
                  </a:lnTo>
                  <a:lnTo>
                    <a:pt x="0" y="98"/>
                  </a:lnTo>
                </a:path>
              </a:pathLst>
            </a:custGeom>
            <a:noFill/>
            <a:ln w="0">
              <a:solidFill>
                <a:srgbClr val="000000"/>
              </a:solidFill>
              <a:prstDash val="solid"/>
              <a:round/>
              <a:headEnd/>
              <a:tailEnd/>
            </a:ln>
          </p:spPr>
          <p:txBody>
            <a:bodyPr/>
            <a:lstStyle/>
            <a:p>
              <a:endParaRPr lang="en-US"/>
            </a:p>
          </p:txBody>
        </p:sp>
        <p:sp>
          <p:nvSpPr>
            <p:cNvPr id="1018" name="Freeform 1016">
              <a:extLst>
                <a:ext uri="{FF2B5EF4-FFF2-40B4-BE49-F238E27FC236}">
                  <a16:creationId xmlns:a16="http://schemas.microsoft.com/office/drawing/2014/main" id="{98AE41D5-4364-4AF8-BC52-97EEA90FCB40}"/>
                </a:ext>
              </a:extLst>
            </p:cNvPr>
            <p:cNvSpPr>
              <a:spLocks/>
            </p:cNvSpPr>
            <p:nvPr/>
          </p:nvSpPr>
          <p:spPr bwMode="auto">
            <a:xfrm>
              <a:off x="1935" y="3854"/>
              <a:ext cx="18" cy="24"/>
            </a:xfrm>
            <a:custGeom>
              <a:avLst/>
              <a:gdLst>
                <a:gd name="T0" fmla="*/ 0 w 104"/>
                <a:gd name="T1" fmla="*/ 107 h 117"/>
                <a:gd name="T2" fmla="*/ 7 w 104"/>
                <a:gd name="T3" fmla="*/ 117 h 117"/>
                <a:gd name="T4" fmla="*/ 104 w 104"/>
                <a:gd name="T5" fmla="*/ 0 h 117"/>
                <a:gd name="T6" fmla="*/ 0 w 104"/>
                <a:gd name="T7" fmla="*/ 107 h 117"/>
                <a:gd name="T8" fmla="*/ 0 60000 65536"/>
                <a:gd name="T9" fmla="*/ 0 60000 65536"/>
                <a:gd name="T10" fmla="*/ 0 60000 65536"/>
                <a:gd name="T11" fmla="*/ 0 60000 65536"/>
                <a:gd name="T12" fmla="*/ 0 w 104"/>
                <a:gd name="T13" fmla="*/ 0 h 117"/>
                <a:gd name="T14" fmla="*/ 104 w 104"/>
                <a:gd name="T15" fmla="*/ 117 h 117"/>
              </a:gdLst>
              <a:ahLst/>
              <a:cxnLst>
                <a:cxn ang="T8">
                  <a:pos x="T0" y="T1"/>
                </a:cxn>
                <a:cxn ang="T9">
                  <a:pos x="T2" y="T3"/>
                </a:cxn>
                <a:cxn ang="T10">
                  <a:pos x="T4" y="T5"/>
                </a:cxn>
                <a:cxn ang="T11">
                  <a:pos x="T6" y="T7"/>
                </a:cxn>
              </a:cxnLst>
              <a:rect l="T12" t="T13" r="T14" b="T15"/>
              <a:pathLst>
                <a:path w="104" h="117">
                  <a:moveTo>
                    <a:pt x="0" y="107"/>
                  </a:moveTo>
                  <a:lnTo>
                    <a:pt x="7" y="117"/>
                  </a:lnTo>
                  <a:lnTo>
                    <a:pt x="104" y="0"/>
                  </a:lnTo>
                  <a:lnTo>
                    <a:pt x="0" y="107"/>
                  </a:lnTo>
                  <a:close/>
                </a:path>
              </a:pathLst>
            </a:custGeom>
            <a:solidFill>
              <a:srgbClr val="000000"/>
            </a:solidFill>
            <a:ln w="9525">
              <a:noFill/>
              <a:round/>
              <a:headEnd/>
              <a:tailEnd/>
            </a:ln>
          </p:spPr>
          <p:txBody>
            <a:bodyPr/>
            <a:lstStyle/>
            <a:p>
              <a:endParaRPr lang="en-US"/>
            </a:p>
          </p:txBody>
        </p:sp>
        <p:sp>
          <p:nvSpPr>
            <p:cNvPr id="1019" name="Freeform 1017">
              <a:extLst>
                <a:ext uri="{FF2B5EF4-FFF2-40B4-BE49-F238E27FC236}">
                  <a16:creationId xmlns:a16="http://schemas.microsoft.com/office/drawing/2014/main" id="{B3D354EB-1E48-4AAB-BFD3-74CFBD21B91B}"/>
                </a:ext>
              </a:extLst>
            </p:cNvPr>
            <p:cNvSpPr>
              <a:spLocks/>
            </p:cNvSpPr>
            <p:nvPr/>
          </p:nvSpPr>
          <p:spPr bwMode="auto">
            <a:xfrm>
              <a:off x="1935" y="3854"/>
              <a:ext cx="18" cy="24"/>
            </a:xfrm>
            <a:custGeom>
              <a:avLst/>
              <a:gdLst>
                <a:gd name="T0" fmla="*/ 0 w 104"/>
                <a:gd name="T1" fmla="*/ 107 h 117"/>
                <a:gd name="T2" fmla="*/ 7 w 104"/>
                <a:gd name="T3" fmla="*/ 117 h 117"/>
                <a:gd name="T4" fmla="*/ 104 w 104"/>
                <a:gd name="T5" fmla="*/ 0 h 117"/>
                <a:gd name="T6" fmla="*/ 0 w 104"/>
                <a:gd name="T7" fmla="*/ 107 h 117"/>
                <a:gd name="T8" fmla="*/ 0 60000 65536"/>
                <a:gd name="T9" fmla="*/ 0 60000 65536"/>
                <a:gd name="T10" fmla="*/ 0 60000 65536"/>
                <a:gd name="T11" fmla="*/ 0 60000 65536"/>
                <a:gd name="T12" fmla="*/ 0 w 104"/>
                <a:gd name="T13" fmla="*/ 0 h 117"/>
                <a:gd name="T14" fmla="*/ 104 w 104"/>
                <a:gd name="T15" fmla="*/ 117 h 117"/>
              </a:gdLst>
              <a:ahLst/>
              <a:cxnLst>
                <a:cxn ang="T8">
                  <a:pos x="T0" y="T1"/>
                </a:cxn>
                <a:cxn ang="T9">
                  <a:pos x="T2" y="T3"/>
                </a:cxn>
                <a:cxn ang="T10">
                  <a:pos x="T4" y="T5"/>
                </a:cxn>
                <a:cxn ang="T11">
                  <a:pos x="T6" y="T7"/>
                </a:cxn>
              </a:cxnLst>
              <a:rect l="T12" t="T13" r="T14" b="T15"/>
              <a:pathLst>
                <a:path w="104" h="117">
                  <a:moveTo>
                    <a:pt x="0" y="107"/>
                  </a:moveTo>
                  <a:lnTo>
                    <a:pt x="7" y="117"/>
                  </a:lnTo>
                  <a:lnTo>
                    <a:pt x="104" y="0"/>
                  </a:lnTo>
                  <a:lnTo>
                    <a:pt x="0" y="107"/>
                  </a:lnTo>
                </a:path>
              </a:pathLst>
            </a:custGeom>
            <a:noFill/>
            <a:ln w="0">
              <a:solidFill>
                <a:srgbClr val="000000"/>
              </a:solidFill>
              <a:prstDash val="solid"/>
              <a:round/>
              <a:headEnd/>
              <a:tailEnd/>
            </a:ln>
          </p:spPr>
          <p:txBody>
            <a:bodyPr/>
            <a:lstStyle/>
            <a:p>
              <a:endParaRPr lang="en-US"/>
            </a:p>
          </p:txBody>
        </p:sp>
        <p:sp>
          <p:nvSpPr>
            <p:cNvPr id="1020" name="Freeform 1018">
              <a:extLst>
                <a:ext uri="{FF2B5EF4-FFF2-40B4-BE49-F238E27FC236}">
                  <a16:creationId xmlns:a16="http://schemas.microsoft.com/office/drawing/2014/main" id="{8A5495D4-92C2-4CD5-93B0-E1CE33D3910D}"/>
                </a:ext>
              </a:extLst>
            </p:cNvPr>
            <p:cNvSpPr>
              <a:spLocks/>
            </p:cNvSpPr>
            <p:nvPr/>
          </p:nvSpPr>
          <p:spPr bwMode="auto">
            <a:xfrm>
              <a:off x="1937" y="3854"/>
              <a:ext cx="16" cy="25"/>
            </a:xfrm>
            <a:custGeom>
              <a:avLst/>
              <a:gdLst>
                <a:gd name="T0" fmla="*/ 0 w 97"/>
                <a:gd name="T1" fmla="*/ 117 h 125"/>
                <a:gd name="T2" fmla="*/ 10 w 97"/>
                <a:gd name="T3" fmla="*/ 125 h 125"/>
                <a:gd name="T4" fmla="*/ 97 w 97"/>
                <a:gd name="T5" fmla="*/ 0 h 125"/>
                <a:gd name="T6" fmla="*/ 0 w 97"/>
                <a:gd name="T7" fmla="*/ 117 h 125"/>
                <a:gd name="T8" fmla="*/ 0 60000 65536"/>
                <a:gd name="T9" fmla="*/ 0 60000 65536"/>
                <a:gd name="T10" fmla="*/ 0 60000 65536"/>
                <a:gd name="T11" fmla="*/ 0 60000 65536"/>
                <a:gd name="T12" fmla="*/ 0 w 97"/>
                <a:gd name="T13" fmla="*/ 0 h 125"/>
                <a:gd name="T14" fmla="*/ 97 w 97"/>
                <a:gd name="T15" fmla="*/ 125 h 125"/>
              </a:gdLst>
              <a:ahLst/>
              <a:cxnLst>
                <a:cxn ang="T8">
                  <a:pos x="T0" y="T1"/>
                </a:cxn>
                <a:cxn ang="T9">
                  <a:pos x="T2" y="T3"/>
                </a:cxn>
                <a:cxn ang="T10">
                  <a:pos x="T4" y="T5"/>
                </a:cxn>
                <a:cxn ang="T11">
                  <a:pos x="T6" y="T7"/>
                </a:cxn>
              </a:cxnLst>
              <a:rect l="T12" t="T13" r="T14" b="T15"/>
              <a:pathLst>
                <a:path w="97" h="125">
                  <a:moveTo>
                    <a:pt x="0" y="117"/>
                  </a:moveTo>
                  <a:lnTo>
                    <a:pt x="10" y="125"/>
                  </a:lnTo>
                  <a:lnTo>
                    <a:pt x="97" y="0"/>
                  </a:lnTo>
                  <a:lnTo>
                    <a:pt x="0" y="117"/>
                  </a:lnTo>
                  <a:close/>
                </a:path>
              </a:pathLst>
            </a:custGeom>
            <a:solidFill>
              <a:srgbClr val="000000"/>
            </a:solidFill>
            <a:ln w="9525">
              <a:noFill/>
              <a:round/>
              <a:headEnd/>
              <a:tailEnd/>
            </a:ln>
          </p:spPr>
          <p:txBody>
            <a:bodyPr/>
            <a:lstStyle/>
            <a:p>
              <a:endParaRPr lang="en-US"/>
            </a:p>
          </p:txBody>
        </p:sp>
        <p:sp>
          <p:nvSpPr>
            <p:cNvPr id="1021" name="Freeform 1019">
              <a:extLst>
                <a:ext uri="{FF2B5EF4-FFF2-40B4-BE49-F238E27FC236}">
                  <a16:creationId xmlns:a16="http://schemas.microsoft.com/office/drawing/2014/main" id="{D7D2C866-0DB2-45CD-B71B-D7EE55D01C0F}"/>
                </a:ext>
              </a:extLst>
            </p:cNvPr>
            <p:cNvSpPr>
              <a:spLocks/>
            </p:cNvSpPr>
            <p:nvPr/>
          </p:nvSpPr>
          <p:spPr bwMode="auto">
            <a:xfrm>
              <a:off x="1937" y="3854"/>
              <a:ext cx="16" cy="25"/>
            </a:xfrm>
            <a:custGeom>
              <a:avLst/>
              <a:gdLst>
                <a:gd name="T0" fmla="*/ 0 w 97"/>
                <a:gd name="T1" fmla="*/ 117 h 125"/>
                <a:gd name="T2" fmla="*/ 10 w 97"/>
                <a:gd name="T3" fmla="*/ 125 h 125"/>
                <a:gd name="T4" fmla="*/ 97 w 97"/>
                <a:gd name="T5" fmla="*/ 0 h 125"/>
                <a:gd name="T6" fmla="*/ 0 w 97"/>
                <a:gd name="T7" fmla="*/ 117 h 125"/>
                <a:gd name="T8" fmla="*/ 0 60000 65536"/>
                <a:gd name="T9" fmla="*/ 0 60000 65536"/>
                <a:gd name="T10" fmla="*/ 0 60000 65536"/>
                <a:gd name="T11" fmla="*/ 0 60000 65536"/>
                <a:gd name="T12" fmla="*/ 0 w 97"/>
                <a:gd name="T13" fmla="*/ 0 h 125"/>
                <a:gd name="T14" fmla="*/ 97 w 97"/>
                <a:gd name="T15" fmla="*/ 125 h 125"/>
              </a:gdLst>
              <a:ahLst/>
              <a:cxnLst>
                <a:cxn ang="T8">
                  <a:pos x="T0" y="T1"/>
                </a:cxn>
                <a:cxn ang="T9">
                  <a:pos x="T2" y="T3"/>
                </a:cxn>
                <a:cxn ang="T10">
                  <a:pos x="T4" y="T5"/>
                </a:cxn>
                <a:cxn ang="T11">
                  <a:pos x="T6" y="T7"/>
                </a:cxn>
              </a:cxnLst>
              <a:rect l="T12" t="T13" r="T14" b="T15"/>
              <a:pathLst>
                <a:path w="97" h="125">
                  <a:moveTo>
                    <a:pt x="0" y="117"/>
                  </a:moveTo>
                  <a:lnTo>
                    <a:pt x="10" y="125"/>
                  </a:lnTo>
                  <a:lnTo>
                    <a:pt x="97" y="0"/>
                  </a:lnTo>
                  <a:lnTo>
                    <a:pt x="0" y="117"/>
                  </a:lnTo>
                </a:path>
              </a:pathLst>
            </a:custGeom>
            <a:noFill/>
            <a:ln w="0">
              <a:solidFill>
                <a:srgbClr val="000000"/>
              </a:solidFill>
              <a:prstDash val="solid"/>
              <a:round/>
              <a:headEnd/>
              <a:tailEnd/>
            </a:ln>
          </p:spPr>
          <p:txBody>
            <a:bodyPr/>
            <a:lstStyle/>
            <a:p>
              <a:endParaRPr lang="en-US"/>
            </a:p>
          </p:txBody>
        </p:sp>
        <p:sp>
          <p:nvSpPr>
            <p:cNvPr id="1022" name="Freeform 1020">
              <a:extLst>
                <a:ext uri="{FF2B5EF4-FFF2-40B4-BE49-F238E27FC236}">
                  <a16:creationId xmlns:a16="http://schemas.microsoft.com/office/drawing/2014/main" id="{F01B6AE0-5679-49E9-B096-597D9115803F}"/>
                </a:ext>
              </a:extLst>
            </p:cNvPr>
            <p:cNvSpPr>
              <a:spLocks/>
            </p:cNvSpPr>
            <p:nvPr/>
          </p:nvSpPr>
          <p:spPr bwMode="auto">
            <a:xfrm>
              <a:off x="1938" y="3854"/>
              <a:ext cx="15" cy="27"/>
            </a:xfrm>
            <a:custGeom>
              <a:avLst/>
              <a:gdLst>
                <a:gd name="T0" fmla="*/ 0 w 87"/>
                <a:gd name="T1" fmla="*/ 125 h 133"/>
                <a:gd name="T2" fmla="*/ 9 w 87"/>
                <a:gd name="T3" fmla="*/ 133 h 133"/>
                <a:gd name="T4" fmla="*/ 87 w 87"/>
                <a:gd name="T5" fmla="*/ 0 h 133"/>
                <a:gd name="T6" fmla="*/ 0 w 87"/>
                <a:gd name="T7" fmla="*/ 125 h 133"/>
                <a:gd name="T8" fmla="*/ 0 60000 65536"/>
                <a:gd name="T9" fmla="*/ 0 60000 65536"/>
                <a:gd name="T10" fmla="*/ 0 60000 65536"/>
                <a:gd name="T11" fmla="*/ 0 60000 65536"/>
                <a:gd name="T12" fmla="*/ 0 w 87"/>
                <a:gd name="T13" fmla="*/ 0 h 133"/>
                <a:gd name="T14" fmla="*/ 87 w 87"/>
                <a:gd name="T15" fmla="*/ 133 h 133"/>
              </a:gdLst>
              <a:ahLst/>
              <a:cxnLst>
                <a:cxn ang="T8">
                  <a:pos x="T0" y="T1"/>
                </a:cxn>
                <a:cxn ang="T9">
                  <a:pos x="T2" y="T3"/>
                </a:cxn>
                <a:cxn ang="T10">
                  <a:pos x="T4" y="T5"/>
                </a:cxn>
                <a:cxn ang="T11">
                  <a:pos x="T6" y="T7"/>
                </a:cxn>
              </a:cxnLst>
              <a:rect l="T12" t="T13" r="T14" b="T15"/>
              <a:pathLst>
                <a:path w="87" h="133">
                  <a:moveTo>
                    <a:pt x="0" y="125"/>
                  </a:moveTo>
                  <a:lnTo>
                    <a:pt x="9" y="133"/>
                  </a:lnTo>
                  <a:lnTo>
                    <a:pt x="87" y="0"/>
                  </a:lnTo>
                  <a:lnTo>
                    <a:pt x="0" y="125"/>
                  </a:lnTo>
                  <a:close/>
                </a:path>
              </a:pathLst>
            </a:custGeom>
            <a:solidFill>
              <a:srgbClr val="000000"/>
            </a:solidFill>
            <a:ln w="9525">
              <a:noFill/>
              <a:round/>
              <a:headEnd/>
              <a:tailEnd/>
            </a:ln>
          </p:spPr>
          <p:txBody>
            <a:bodyPr/>
            <a:lstStyle/>
            <a:p>
              <a:endParaRPr lang="en-US"/>
            </a:p>
          </p:txBody>
        </p:sp>
        <p:sp>
          <p:nvSpPr>
            <p:cNvPr id="1023" name="Freeform 1021">
              <a:extLst>
                <a:ext uri="{FF2B5EF4-FFF2-40B4-BE49-F238E27FC236}">
                  <a16:creationId xmlns:a16="http://schemas.microsoft.com/office/drawing/2014/main" id="{1B115985-9043-4276-8BEF-24791C891E32}"/>
                </a:ext>
              </a:extLst>
            </p:cNvPr>
            <p:cNvSpPr>
              <a:spLocks/>
            </p:cNvSpPr>
            <p:nvPr/>
          </p:nvSpPr>
          <p:spPr bwMode="auto">
            <a:xfrm>
              <a:off x="1938" y="3854"/>
              <a:ext cx="15" cy="27"/>
            </a:xfrm>
            <a:custGeom>
              <a:avLst/>
              <a:gdLst>
                <a:gd name="T0" fmla="*/ 0 w 87"/>
                <a:gd name="T1" fmla="*/ 125 h 133"/>
                <a:gd name="T2" fmla="*/ 9 w 87"/>
                <a:gd name="T3" fmla="*/ 133 h 133"/>
                <a:gd name="T4" fmla="*/ 87 w 87"/>
                <a:gd name="T5" fmla="*/ 0 h 133"/>
                <a:gd name="T6" fmla="*/ 0 w 87"/>
                <a:gd name="T7" fmla="*/ 125 h 133"/>
                <a:gd name="T8" fmla="*/ 0 60000 65536"/>
                <a:gd name="T9" fmla="*/ 0 60000 65536"/>
                <a:gd name="T10" fmla="*/ 0 60000 65536"/>
                <a:gd name="T11" fmla="*/ 0 60000 65536"/>
                <a:gd name="T12" fmla="*/ 0 w 87"/>
                <a:gd name="T13" fmla="*/ 0 h 133"/>
                <a:gd name="T14" fmla="*/ 87 w 87"/>
                <a:gd name="T15" fmla="*/ 133 h 133"/>
              </a:gdLst>
              <a:ahLst/>
              <a:cxnLst>
                <a:cxn ang="T8">
                  <a:pos x="T0" y="T1"/>
                </a:cxn>
                <a:cxn ang="T9">
                  <a:pos x="T2" y="T3"/>
                </a:cxn>
                <a:cxn ang="T10">
                  <a:pos x="T4" y="T5"/>
                </a:cxn>
                <a:cxn ang="T11">
                  <a:pos x="T6" y="T7"/>
                </a:cxn>
              </a:cxnLst>
              <a:rect l="T12" t="T13" r="T14" b="T15"/>
              <a:pathLst>
                <a:path w="87" h="133">
                  <a:moveTo>
                    <a:pt x="0" y="125"/>
                  </a:moveTo>
                  <a:lnTo>
                    <a:pt x="9" y="133"/>
                  </a:lnTo>
                  <a:lnTo>
                    <a:pt x="87" y="0"/>
                  </a:lnTo>
                  <a:lnTo>
                    <a:pt x="0" y="125"/>
                  </a:lnTo>
                </a:path>
              </a:pathLst>
            </a:custGeom>
            <a:noFill/>
            <a:ln w="0">
              <a:solidFill>
                <a:srgbClr val="000000"/>
              </a:solidFill>
              <a:prstDash val="solid"/>
              <a:round/>
              <a:headEnd/>
              <a:tailEnd/>
            </a:ln>
          </p:spPr>
          <p:txBody>
            <a:bodyPr/>
            <a:lstStyle/>
            <a:p>
              <a:endParaRPr lang="en-US"/>
            </a:p>
          </p:txBody>
        </p:sp>
        <p:sp>
          <p:nvSpPr>
            <p:cNvPr id="1024" name="Freeform 1022">
              <a:extLst>
                <a:ext uri="{FF2B5EF4-FFF2-40B4-BE49-F238E27FC236}">
                  <a16:creationId xmlns:a16="http://schemas.microsoft.com/office/drawing/2014/main" id="{71008D64-CFAB-43B1-A417-A16110FB7B7A}"/>
                </a:ext>
              </a:extLst>
            </p:cNvPr>
            <p:cNvSpPr>
              <a:spLocks/>
            </p:cNvSpPr>
            <p:nvPr/>
          </p:nvSpPr>
          <p:spPr bwMode="auto">
            <a:xfrm>
              <a:off x="1940" y="3854"/>
              <a:ext cx="13" cy="28"/>
            </a:xfrm>
            <a:custGeom>
              <a:avLst/>
              <a:gdLst>
                <a:gd name="T0" fmla="*/ 0 w 78"/>
                <a:gd name="T1" fmla="*/ 133 h 141"/>
                <a:gd name="T2" fmla="*/ 10 w 78"/>
                <a:gd name="T3" fmla="*/ 141 h 141"/>
                <a:gd name="T4" fmla="*/ 78 w 78"/>
                <a:gd name="T5" fmla="*/ 0 h 141"/>
                <a:gd name="T6" fmla="*/ 0 w 78"/>
                <a:gd name="T7" fmla="*/ 133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0" y="133"/>
                  </a:moveTo>
                  <a:lnTo>
                    <a:pt x="10" y="141"/>
                  </a:lnTo>
                  <a:lnTo>
                    <a:pt x="78" y="0"/>
                  </a:lnTo>
                  <a:lnTo>
                    <a:pt x="0" y="133"/>
                  </a:lnTo>
                  <a:close/>
                </a:path>
              </a:pathLst>
            </a:custGeom>
            <a:solidFill>
              <a:srgbClr val="000000"/>
            </a:solidFill>
            <a:ln w="9525">
              <a:noFill/>
              <a:round/>
              <a:headEnd/>
              <a:tailEnd/>
            </a:ln>
          </p:spPr>
          <p:txBody>
            <a:bodyPr/>
            <a:lstStyle/>
            <a:p>
              <a:endParaRPr lang="en-US"/>
            </a:p>
          </p:txBody>
        </p:sp>
        <p:sp>
          <p:nvSpPr>
            <p:cNvPr id="1025" name="Freeform 1023">
              <a:extLst>
                <a:ext uri="{FF2B5EF4-FFF2-40B4-BE49-F238E27FC236}">
                  <a16:creationId xmlns:a16="http://schemas.microsoft.com/office/drawing/2014/main" id="{C64852F7-71FD-4FA7-BB06-302FC5C44E94}"/>
                </a:ext>
              </a:extLst>
            </p:cNvPr>
            <p:cNvSpPr>
              <a:spLocks/>
            </p:cNvSpPr>
            <p:nvPr/>
          </p:nvSpPr>
          <p:spPr bwMode="auto">
            <a:xfrm>
              <a:off x="1940" y="3854"/>
              <a:ext cx="13" cy="28"/>
            </a:xfrm>
            <a:custGeom>
              <a:avLst/>
              <a:gdLst>
                <a:gd name="T0" fmla="*/ 0 w 78"/>
                <a:gd name="T1" fmla="*/ 133 h 141"/>
                <a:gd name="T2" fmla="*/ 10 w 78"/>
                <a:gd name="T3" fmla="*/ 141 h 141"/>
                <a:gd name="T4" fmla="*/ 78 w 78"/>
                <a:gd name="T5" fmla="*/ 0 h 141"/>
                <a:gd name="T6" fmla="*/ 0 w 78"/>
                <a:gd name="T7" fmla="*/ 133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0" y="133"/>
                  </a:moveTo>
                  <a:lnTo>
                    <a:pt x="10" y="141"/>
                  </a:lnTo>
                  <a:lnTo>
                    <a:pt x="78" y="0"/>
                  </a:lnTo>
                  <a:lnTo>
                    <a:pt x="0" y="133"/>
                  </a:lnTo>
                </a:path>
              </a:pathLst>
            </a:custGeom>
            <a:noFill/>
            <a:ln w="0">
              <a:solidFill>
                <a:srgbClr val="000000"/>
              </a:solidFill>
              <a:prstDash val="solid"/>
              <a:round/>
              <a:headEnd/>
              <a:tailEnd/>
            </a:ln>
          </p:spPr>
          <p:txBody>
            <a:bodyPr/>
            <a:lstStyle/>
            <a:p>
              <a:endParaRPr lang="en-US"/>
            </a:p>
          </p:txBody>
        </p:sp>
        <p:sp>
          <p:nvSpPr>
            <p:cNvPr id="1026" name="Freeform 0">
              <a:extLst>
                <a:ext uri="{FF2B5EF4-FFF2-40B4-BE49-F238E27FC236}">
                  <a16:creationId xmlns:a16="http://schemas.microsoft.com/office/drawing/2014/main" id="{5A0D7818-AACC-45D4-8168-8DAB573CEAD3}"/>
                </a:ext>
              </a:extLst>
            </p:cNvPr>
            <p:cNvSpPr>
              <a:spLocks/>
            </p:cNvSpPr>
            <p:nvPr/>
          </p:nvSpPr>
          <p:spPr bwMode="auto">
            <a:xfrm>
              <a:off x="1941" y="3854"/>
              <a:ext cx="12" cy="29"/>
            </a:xfrm>
            <a:custGeom>
              <a:avLst/>
              <a:gdLst>
                <a:gd name="T0" fmla="*/ 0 w 68"/>
                <a:gd name="T1" fmla="*/ 141 h 145"/>
                <a:gd name="T2" fmla="*/ 10 w 68"/>
                <a:gd name="T3" fmla="*/ 145 h 145"/>
                <a:gd name="T4" fmla="*/ 68 w 68"/>
                <a:gd name="T5" fmla="*/ 0 h 145"/>
                <a:gd name="T6" fmla="*/ 0 w 68"/>
                <a:gd name="T7" fmla="*/ 141 h 145"/>
                <a:gd name="T8" fmla="*/ 0 60000 65536"/>
                <a:gd name="T9" fmla="*/ 0 60000 65536"/>
                <a:gd name="T10" fmla="*/ 0 60000 65536"/>
                <a:gd name="T11" fmla="*/ 0 60000 65536"/>
                <a:gd name="T12" fmla="*/ 0 w 68"/>
                <a:gd name="T13" fmla="*/ 0 h 145"/>
                <a:gd name="T14" fmla="*/ 68 w 68"/>
                <a:gd name="T15" fmla="*/ 145 h 145"/>
              </a:gdLst>
              <a:ahLst/>
              <a:cxnLst>
                <a:cxn ang="T8">
                  <a:pos x="T0" y="T1"/>
                </a:cxn>
                <a:cxn ang="T9">
                  <a:pos x="T2" y="T3"/>
                </a:cxn>
                <a:cxn ang="T10">
                  <a:pos x="T4" y="T5"/>
                </a:cxn>
                <a:cxn ang="T11">
                  <a:pos x="T6" y="T7"/>
                </a:cxn>
              </a:cxnLst>
              <a:rect l="T12" t="T13" r="T14" b="T15"/>
              <a:pathLst>
                <a:path w="68" h="145">
                  <a:moveTo>
                    <a:pt x="0" y="141"/>
                  </a:moveTo>
                  <a:lnTo>
                    <a:pt x="10" y="145"/>
                  </a:lnTo>
                  <a:lnTo>
                    <a:pt x="68" y="0"/>
                  </a:lnTo>
                  <a:lnTo>
                    <a:pt x="0" y="141"/>
                  </a:lnTo>
                  <a:close/>
                </a:path>
              </a:pathLst>
            </a:custGeom>
            <a:solidFill>
              <a:srgbClr val="000000"/>
            </a:solidFill>
            <a:ln w="9525">
              <a:noFill/>
              <a:round/>
              <a:headEnd/>
              <a:tailEnd/>
            </a:ln>
          </p:spPr>
          <p:txBody>
            <a:bodyPr/>
            <a:lstStyle/>
            <a:p>
              <a:endParaRPr lang="en-US"/>
            </a:p>
          </p:txBody>
        </p:sp>
        <p:sp>
          <p:nvSpPr>
            <p:cNvPr id="1027" name="Freeform 1">
              <a:extLst>
                <a:ext uri="{FF2B5EF4-FFF2-40B4-BE49-F238E27FC236}">
                  <a16:creationId xmlns:a16="http://schemas.microsoft.com/office/drawing/2014/main" id="{8149E990-8A92-4560-A620-F9A4F433C262}"/>
                </a:ext>
              </a:extLst>
            </p:cNvPr>
            <p:cNvSpPr>
              <a:spLocks/>
            </p:cNvSpPr>
            <p:nvPr/>
          </p:nvSpPr>
          <p:spPr bwMode="auto">
            <a:xfrm>
              <a:off x="1941" y="3854"/>
              <a:ext cx="12" cy="29"/>
            </a:xfrm>
            <a:custGeom>
              <a:avLst/>
              <a:gdLst>
                <a:gd name="T0" fmla="*/ 0 w 68"/>
                <a:gd name="T1" fmla="*/ 141 h 145"/>
                <a:gd name="T2" fmla="*/ 10 w 68"/>
                <a:gd name="T3" fmla="*/ 145 h 145"/>
                <a:gd name="T4" fmla="*/ 68 w 68"/>
                <a:gd name="T5" fmla="*/ 0 h 145"/>
                <a:gd name="T6" fmla="*/ 0 w 68"/>
                <a:gd name="T7" fmla="*/ 141 h 145"/>
                <a:gd name="T8" fmla="*/ 0 60000 65536"/>
                <a:gd name="T9" fmla="*/ 0 60000 65536"/>
                <a:gd name="T10" fmla="*/ 0 60000 65536"/>
                <a:gd name="T11" fmla="*/ 0 60000 65536"/>
                <a:gd name="T12" fmla="*/ 0 w 68"/>
                <a:gd name="T13" fmla="*/ 0 h 145"/>
                <a:gd name="T14" fmla="*/ 68 w 68"/>
                <a:gd name="T15" fmla="*/ 145 h 145"/>
              </a:gdLst>
              <a:ahLst/>
              <a:cxnLst>
                <a:cxn ang="T8">
                  <a:pos x="T0" y="T1"/>
                </a:cxn>
                <a:cxn ang="T9">
                  <a:pos x="T2" y="T3"/>
                </a:cxn>
                <a:cxn ang="T10">
                  <a:pos x="T4" y="T5"/>
                </a:cxn>
                <a:cxn ang="T11">
                  <a:pos x="T6" y="T7"/>
                </a:cxn>
              </a:cxnLst>
              <a:rect l="T12" t="T13" r="T14" b="T15"/>
              <a:pathLst>
                <a:path w="68" h="145">
                  <a:moveTo>
                    <a:pt x="0" y="141"/>
                  </a:moveTo>
                  <a:lnTo>
                    <a:pt x="10" y="145"/>
                  </a:lnTo>
                  <a:lnTo>
                    <a:pt x="68" y="0"/>
                  </a:lnTo>
                  <a:lnTo>
                    <a:pt x="0" y="141"/>
                  </a:lnTo>
                </a:path>
              </a:pathLst>
            </a:custGeom>
            <a:noFill/>
            <a:ln w="0">
              <a:solidFill>
                <a:srgbClr val="000000"/>
              </a:solidFill>
              <a:prstDash val="solid"/>
              <a:round/>
              <a:headEnd/>
              <a:tailEnd/>
            </a:ln>
          </p:spPr>
          <p:txBody>
            <a:bodyPr/>
            <a:lstStyle/>
            <a:p>
              <a:endParaRPr lang="en-US"/>
            </a:p>
          </p:txBody>
        </p:sp>
        <p:sp>
          <p:nvSpPr>
            <p:cNvPr id="1028" name="Freeform 2">
              <a:extLst>
                <a:ext uri="{FF2B5EF4-FFF2-40B4-BE49-F238E27FC236}">
                  <a16:creationId xmlns:a16="http://schemas.microsoft.com/office/drawing/2014/main" id="{22D9A27A-0C06-4D47-9D47-E9855D0979C0}"/>
                </a:ext>
              </a:extLst>
            </p:cNvPr>
            <p:cNvSpPr>
              <a:spLocks/>
            </p:cNvSpPr>
            <p:nvPr/>
          </p:nvSpPr>
          <p:spPr bwMode="auto">
            <a:xfrm>
              <a:off x="1943" y="3854"/>
              <a:ext cx="10" cy="30"/>
            </a:xfrm>
            <a:custGeom>
              <a:avLst/>
              <a:gdLst>
                <a:gd name="T0" fmla="*/ 0 w 58"/>
                <a:gd name="T1" fmla="*/ 145 h 150"/>
                <a:gd name="T2" fmla="*/ 12 w 58"/>
                <a:gd name="T3" fmla="*/ 150 h 150"/>
                <a:gd name="T4" fmla="*/ 58 w 58"/>
                <a:gd name="T5" fmla="*/ 0 h 150"/>
                <a:gd name="T6" fmla="*/ 0 w 58"/>
                <a:gd name="T7" fmla="*/ 145 h 150"/>
                <a:gd name="T8" fmla="*/ 0 60000 65536"/>
                <a:gd name="T9" fmla="*/ 0 60000 65536"/>
                <a:gd name="T10" fmla="*/ 0 60000 65536"/>
                <a:gd name="T11" fmla="*/ 0 60000 65536"/>
                <a:gd name="T12" fmla="*/ 0 w 58"/>
                <a:gd name="T13" fmla="*/ 0 h 150"/>
                <a:gd name="T14" fmla="*/ 58 w 58"/>
                <a:gd name="T15" fmla="*/ 150 h 150"/>
              </a:gdLst>
              <a:ahLst/>
              <a:cxnLst>
                <a:cxn ang="T8">
                  <a:pos x="T0" y="T1"/>
                </a:cxn>
                <a:cxn ang="T9">
                  <a:pos x="T2" y="T3"/>
                </a:cxn>
                <a:cxn ang="T10">
                  <a:pos x="T4" y="T5"/>
                </a:cxn>
                <a:cxn ang="T11">
                  <a:pos x="T6" y="T7"/>
                </a:cxn>
              </a:cxnLst>
              <a:rect l="T12" t="T13" r="T14" b="T15"/>
              <a:pathLst>
                <a:path w="58" h="150">
                  <a:moveTo>
                    <a:pt x="0" y="145"/>
                  </a:moveTo>
                  <a:lnTo>
                    <a:pt x="12" y="150"/>
                  </a:lnTo>
                  <a:lnTo>
                    <a:pt x="58" y="0"/>
                  </a:lnTo>
                  <a:lnTo>
                    <a:pt x="0" y="145"/>
                  </a:lnTo>
                  <a:close/>
                </a:path>
              </a:pathLst>
            </a:custGeom>
            <a:solidFill>
              <a:srgbClr val="000000"/>
            </a:solidFill>
            <a:ln w="9525">
              <a:noFill/>
              <a:round/>
              <a:headEnd/>
              <a:tailEnd/>
            </a:ln>
          </p:spPr>
          <p:txBody>
            <a:bodyPr/>
            <a:lstStyle/>
            <a:p>
              <a:endParaRPr lang="en-US"/>
            </a:p>
          </p:txBody>
        </p:sp>
        <p:sp>
          <p:nvSpPr>
            <p:cNvPr id="1029" name="Freeform 3">
              <a:extLst>
                <a:ext uri="{FF2B5EF4-FFF2-40B4-BE49-F238E27FC236}">
                  <a16:creationId xmlns:a16="http://schemas.microsoft.com/office/drawing/2014/main" id="{61DB9A13-0C20-4F26-8229-C4CED88ADA0E}"/>
                </a:ext>
              </a:extLst>
            </p:cNvPr>
            <p:cNvSpPr>
              <a:spLocks/>
            </p:cNvSpPr>
            <p:nvPr/>
          </p:nvSpPr>
          <p:spPr bwMode="auto">
            <a:xfrm>
              <a:off x="1943" y="3854"/>
              <a:ext cx="10" cy="30"/>
            </a:xfrm>
            <a:custGeom>
              <a:avLst/>
              <a:gdLst>
                <a:gd name="T0" fmla="*/ 0 w 58"/>
                <a:gd name="T1" fmla="*/ 145 h 150"/>
                <a:gd name="T2" fmla="*/ 12 w 58"/>
                <a:gd name="T3" fmla="*/ 150 h 150"/>
                <a:gd name="T4" fmla="*/ 58 w 58"/>
                <a:gd name="T5" fmla="*/ 0 h 150"/>
                <a:gd name="T6" fmla="*/ 0 w 58"/>
                <a:gd name="T7" fmla="*/ 145 h 150"/>
                <a:gd name="T8" fmla="*/ 0 60000 65536"/>
                <a:gd name="T9" fmla="*/ 0 60000 65536"/>
                <a:gd name="T10" fmla="*/ 0 60000 65536"/>
                <a:gd name="T11" fmla="*/ 0 60000 65536"/>
                <a:gd name="T12" fmla="*/ 0 w 58"/>
                <a:gd name="T13" fmla="*/ 0 h 150"/>
                <a:gd name="T14" fmla="*/ 58 w 58"/>
                <a:gd name="T15" fmla="*/ 150 h 150"/>
              </a:gdLst>
              <a:ahLst/>
              <a:cxnLst>
                <a:cxn ang="T8">
                  <a:pos x="T0" y="T1"/>
                </a:cxn>
                <a:cxn ang="T9">
                  <a:pos x="T2" y="T3"/>
                </a:cxn>
                <a:cxn ang="T10">
                  <a:pos x="T4" y="T5"/>
                </a:cxn>
                <a:cxn ang="T11">
                  <a:pos x="T6" y="T7"/>
                </a:cxn>
              </a:cxnLst>
              <a:rect l="T12" t="T13" r="T14" b="T15"/>
              <a:pathLst>
                <a:path w="58" h="150">
                  <a:moveTo>
                    <a:pt x="0" y="145"/>
                  </a:moveTo>
                  <a:lnTo>
                    <a:pt x="12" y="150"/>
                  </a:lnTo>
                  <a:lnTo>
                    <a:pt x="58" y="0"/>
                  </a:lnTo>
                  <a:lnTo>
                    <a:pt x="0" y="145"/>
                  </a:lnTo>
                </a:path>
              </a:pathLst>
            </a:custGeom>
            <a:noFill/>
            <a:ln w="0">
              <a:solidFill>
                <a:srgbClr val="000000"/>
              </a:solidFill>
              <a:prstDash val="solid"/>
              <a:round/>
              <a:headEnd/>
              <a:tailEnd/>
            </a:ln>
          </p:spPr>
          <p:txBody>
            <a:bodyPr/>
            <a:lstStyle/>
            <a:p>
              <a:endParaRPr lang="en-US"/>
            </a:p>
          </p:txBody>
        </p:sp>
        <p:sp>
          <p:nvSpPr>
            <p:cNvPr id="1030" name="Freeform 4">
              <a:extLst>
                <a:ext uri="{FF2B5EF4-FFF2-40B4-BE49-F238E27FC236}">
                  <a16:creationId xmlns:a16="http://schemas.microsoft.com/office/drawing/2014/main" id="{642C94AF-96E4-44E2-9775-12437F26FC21}"/>
                </a:ext>
              </a:extLst>
            </p:cNvPr>
            <p:cNvSpPr>
              <a:spLocks/>
            </p:cNvSpPr>
            <p:nvPr/>
          </p:nvSpPr>
          <p:spPr bwMode="auto">
            <a:xfrm>
              <a:off x="1945" y="3854"/>
              <a:ext cx="8" cy="31"/>
            </a:xfrm>
            <a:custGeom>
              <a:avLst/>
              <a:gdLst>
                <a:gd name="T0" fmla="*/ 0 w 46"/>
                <a:gd name="T1" fmla="*/ 150 h 155"/>
                <a:gd name="T2" fmla="*/ 11 w 46"/>
                <a:gd name="T3" fmla="*/ 155 h 155"/>
                <a:gd name="T4" fmla="*/ 46 w 46"/>
                <a:gd name="T5" fmla="*/ 0 h 155"/>
                <a:gd name="T6" fmla="*/ 0 w 46"/>
                <a:gd name="T7" fmla="*/ 150 h 155"/>
                <a:gd name="T8" fmla="*/ 0 60000 65536"/>
                <a:gd name="T9" fmla="*/ 0 60000 65536"/>
                <a:gd name="T10" fmla="*/ 0 60000 65536"/>
                <a:gd name="T11" fmla="*/ 0 60000 65536"/>
                <a:gd name="T12" fmla="*/ 0 w 46"/>
                <a:gd name="T13" fmla="*/ 0 h 155"/>
                <a:gd name="T14" fmla="*/ 46 w 46"/>
                <a:gd name="T15" fmla="*/ 155 h 155"/>
              </a:gdLst>
              <a:ahLst/>
              <a:cxnLst>
                <a:cxn ang="T8">
                  <a:pos x="T0" y="T1"/>
                </a:cxn>
                <a:cxn ang="T9">
                  <a:pos x="T2" y="T3"/>
                </a:cxn>
                <a:cxn ang="T10">
                  <a:pos x="T4" y="T5"/>
                </a:cxn>
                <a:cxn ang="T11">
                  <a:pos x="T6" y="T7"/>
                </a:cxn>
              </a:cxnLst>
              <a:rect l="T12" t="T13" r="T14" b="T15"/>
              <a:pathLst>
                <a:path w="46" h="155">
                  <a:moveTo>
                    <a:pt x="0" y="150"/>
                  </a:moveTo>
                  <a:lnTo>
                    <a:pt x="11" y="155"/>
                  </a:lnTo>
                  <a:lnTo>
                    <a:pt x="46" y="0"/>
                  </a:lnTo>
                  <a:lnTo>
                    <a:pt x="0" y="150"/>
                  </a:lnTo>
                  <a:close/>
                </a:path>
              </a:pathLst>
            </a:custGeom>
            <a:solidFill>
              <a:srgbClr val="000000"/>
            </a:solidFill>
            <a:ln w="9525">
              <a:noFill/>
              <a:round/>
              <a:headEnd/>
              <a:tailEnd/>
            </a:ln>
          </p:spPr>
          <p:txBody>
            <a:bodyPr/>
            <a:lstStyle/>
            <a:p>
              <a:endParaRPr lang="en-US"/>
            </a:p>
          </p:txBody>
        </p:sp>
        <p:sp>
          <p:nvSpPr>
            <p:cNvPr id="1031" name="Freeform 5">
              <a:extLst>
                <a:ext uri="{FF2B5EF4-FFF2-40B4-BE49-F238E27FC236}">
                  <a16:creationId xmlns:a16="http://schemas.microsoft.com/office/drawing/2014/main" id="{5FE26201-C01D-44FB-8EF2-D495CF904CB1}"/>
                </a:ext>
              </a:extLst>
            </p:cNvPr>
            <p:cNvSpPr>
              <a:spLocks/>
            </p:cNvSpPr>
            <p:nvPr/>
          </p:nvSpPr>
          <p:spPr bwMode="auto">
            <a:xfrm>
              <a:off x="1945" y="3854"/>
              <a:ext cx="8" cy="31"/>
            </a:xfrm>
            <a:custGeom>
              <a:avLst/>
              <a:gdLst>
                <a:gd name="T0" fmla="*/ 0 w 46"/>
                <a:gd name="T1" fmla="*/ 150 h 155"/>
                <a:gd name="T2" fmla="*/ 11 w 46"/>
                <a:gd name="T3" fmla="*/ 155 h 155"/>
                <a:gd name="T4" fmla="*/ 46 w 46"/>
                <a:gd name="T5" fmla="*/ 0 h 155"/>
                <a:gd name="T6" fmla="*/ 0 w 46"/>
                <a:gd name="T7" fmla="*/ 150 h 155"/>
                <a:gd name="T8" fmla="*/ 0 60000 65536"/>
                <a:gd name="T9" fmla="*/ 0 60000 65536"/>
                <a:gd name="T10" fmla="*/ 0 60000 65536"/>
                <a:gd name="T11" fmla="*/ 0 60000 65536"/>
                <a:gd name="T12" fmla="*/ 0 w 46"/>
                <a:gd name="T13" fmla="*/ 0 h 155"/>
                <a:gd name="T14" fmla="*/ 46 w 46"/>
                <a:gd name="T15" fmla="*/ 155 h 155"/>
              </a:gdLst>
              <a:ahLst/>
              <a:cxnLst>
                <a:cxn ang="T8">
                  <a:pos x="T0" y="T1"/>
                </a:cxn>
                <a:cxn ang="T9">
                  <a:pos x="T2" y="T3"/>
                </a:cxn>
                <a:cxn ang="T10">
                  <a:pos x="T4" y="T5"/>
                </a:cxn>
                <a:cxn ang="T11">
                  <a:pos x="T6" y="T7"/>
                </a:cxn>
              </a:cxnLst>
              <a:rect l="T12" t="T13" r="T14" b="T15"/>
              <a:pathLst>
                <a:path w="46" h="155">
                  <a:moveTo>
                    <a:pt x="0" y="150"/>
                  </a:moveTo>
                  <a:lnTo>
                    <a:pt x="11" y="155"/>
                  </a:lnTo>
                  <a:lnTo>
                    <a:pt x="46" y="0"/>
                  </a:lnTo>
                  <a:lnTo>
                    <a:pt x="0" y="150"/>
                  </a:lnTo>
                </a:path>
              </a:pathLst>
            </a:custGeom>
            <a:noFill/>
            <a:ln w="0">
              <a:solidFill>
                <a:srgbClr val="000000"/>
              </a:solidFill>
              <a:prstDash val="solid"/>
              <a:round/>
              <a:headEnd/>
              <a:tailEnd/>
            </a:ln>
          </p:spPr>
          <p:txBody>
            <a:bodyPr/>
            <a:lstStyle/>
            <a:p>
              <a:endParaRPr lang="en-US"/>
            </a:p>
          </p:txBody>
        </p:sp>
        <p:sp>
          <p:nvSpPr>
            <p:cNvPr id="1032" name="Freeform 6">
              <a:extLst>
                <a:ext uri="{FF2B5EF4-FFF2-40B4-BE49-F238E27FC236}">
                  <a16:creationId xmlns:a16="http://schemas.microsoft.com/office/drawing/2014/main" id="{9FA46B22-9430-474B-B04B-F083B9A20B68}"/>
                </a:ext>
              </a:extLst>
            </p:cNvPr>
            <p:cNvSpPr>
              <a:spLocks/>
            </p:cNvSpPr>
            <p:nvPr/>
          </p:nvSpPr>
          <p:spPr bwMode="auto">
            <a:xfrm>
              <a:off x="1947" y="3854"/>
              <a:ext cx="6" cy="32"/>
            </a:xfrm>
            <a:custGeom>
              <a:avLst/>
              <a:gdLst>
                <a:gd name="T0" fmla="*/ 0 w 35"/>
                <a:gd name="T1" fmla="*/ 155 h 157"/>
                <a:gd name="T2" fmla="*/ 11 w 35"/>
                <a:gd name="T3" fmla="*/ 157 h 157"/>
                <a:gd name="T4" fmla="*/ 35 w 35"/>
                <a:gd name="T5" fmla="*/ 0 h 157"/>
                <a:gd name="T6" fmla="*/ 0 w 35"/>
                <a:gd name="T7" fmla="*/ 155 h 157"/>
                <a:gd name="T8" fmla="*/ 0 60000 65536"/>
                <a:gd name="T9" fmla="*/ 0 60000 65536"/>
                <a:gd name="T10" fmla="*/ 0 60000 65536"/>
                <a:gd name="T11" fmla="*/ 0 60000 65536"/>
                <a:gd name="T12" fmla="*/ 0 w 35"/>
                <a:gd name="T13" fmla="*/ 0 h 157"/>
                <a:gd name="T14" fmla="*/ 35 w 35"/>
                <a:gd name="T15" fmla="*/ 157 h 157"/>
              </a:gdLst>
              <a:ahLst/>
              <a:cxnLst>
                <a:cxn ang="T8">
                  <a:pos x="T0" y="T1"/>
                </a:cxn>
                <a:cxn ang="T9">
                  <a:pos x="T2" y="T3"/>
                </a:cxn>
                <a:cxn ang="T10">
                  <a:pos x="T4" y="T5"/>
                </a:cxn>
                <a:cxn ang="T11">
                  <a:pos x="T6" y="T7"/>
                </a:cxn>
              </a:cxnLst>
              <a:rect l="T12" t="T13" r="T14" b="T15"/>
              <a:pathLst>
                <a:path w="35" h="157">
                  <a:moveTo>
                    <a:pt x="0" y="155"/>
                  </a:moveTo>
                  <a:lnTo>
                    <a:pt x="11" y="157"/>
                  </a:lnTo>
                  <a:lnTo>
                    <a:pt x="35" y="0"/>
                  </a:lnTo>
                  <a:lnTo>
                    <a:pt x="0" y="155"/>
                  </a:lnTo>
                  <a:close/>
                </a:path>
              </a:pathLst>
            </a:custGeom>
            <a:solidFill>
              <a:srgbClr val="000000"/>
            </a:solidFill>
            <a:ln w="9525">
              <a:noFill/>
              <a:round/>
              <a:headEnd/>
              <a:tailEnd/>
            </a:ln>
          </p:spPr>
          <p:txBody>
            <a:bodyPr/>
            <a:lstStyle/>
            <a:p>
              <a:endParaRPr lang="en-US"/>
            </a:p>
          </p:txBody>
        </p:sp>
        <p:sp>
          <p:nvSpPr>
            <p:cNvPr id="1033" name="Freeform 7">
              <a:extLst>
                <a:ext uri="{FF2B5EF4-FFF2-40B4-BE49-F238E27FC236}">
                  <a16:creationId xmlns:a16="http://schemas.microsoft.com/office/drawing/2014/main" id="{F4A1447B-620E-4836-ABA8-EBD03463AECE}"/>
                </a:ext>
              </a:extLst>
            </p:cNvPr>
            <p:cNvSpPr>
              <a:spLocks/>
            </p:cNvSpPr>
            <p:nvPr/>
          </p:nvSpPr>
          <p:spPr bwMode="auto">
            <a:xfrm>
              <a:off x="1947" y="3854"/>
              <a:ext cx="6" cy="32"/>
            </a:xfrm>
            <a:custGeom>
              <a:avLst/>
              <a:gdLst>
                <a:gd name="T0" fmla="*/ 0 w 35"/>
                <a:gd name="T1" fmla="*/ 155 h 157"/>
                <a:gd name="T2" fmla="*/ 11 w 35"/>
                <a:gd name="T3" fmla="*/ 157 h 157"/>
                <a:gd name="T4" fmla="*/ 35 w 35"/>
                <a:gd name="T5" fmla="*/ 0 h 157"/>
                <a:gd name="T6" fmla="*/ 0 w 35"/>
                <a:gd name="T7" fmla="*/ 155 h 157"/>
                <a:gd name="T8" fmla="*/ 0 60000 65536"/>
                <a:gd name="T9" fmla="*/ 0 60000 65536"/>
                <a:gd name="T10" fmla="*/ 0 60000 65536"/>
                <a:gd name="T11" fmla="*/ 0 60000 65536"/>
                <a:gd name="T12" fmla="*/ 0 w 35"/>
                <a:gd name="T13" fmla="*/ 0 h 157"/>
                <a:gd name="T14" fmla="*/ 35 w 35"/>
                <a:gd name="T15" fmla="*/ 157 h 157"/>
              </a:gdLst>
              <a:ahLst/>
              <a:cxnLst>
                <a:cxn ang="T8">
                  <a:pos x="T0" y="T1"/>
                </a:cxn>
                <a:cxn ang="T9">
                  <a:pos x="T2" y="T3"/>
                </a:cxn>
                <a:cxn ang="T10">
                  <a:pos x="T4" y="T5"/>
                </a:cxn>
                <a:cxn ang="T11">
                  <a:pos x="T6" y="T7"/>
                </a:cxn>
              </a:cxnLst>
              <a:rect l="T12" t="T13" r="T14" b="T15"/>
              <a:pathLst>
                <a:path w="35" h="157">
                  <a:moveTo>
                    <a:pt x="0" y="155"/>
                  </a:moveTo>
                  <a:lnTo>
                    <a:pt x="11" y="157"/>
                  </a:lnTo>
                  <a:lnTo>
                    <a:pt x="35" y="0"/>
                  </a:lnTo>
                  <a:lnTo>
                    <a:pt x="0" y="155"/>
                  </a:lnTo>
                </a:path>
              </a:pathLst>
            </a:custGeom>
            <a:noFill/>
            <a:ln w="0">
              <a:solidFill>
                <a:srgbClr val="000000"/>
              </a:solidFill>
              <a:prstDash val="solid"/>
              <a:round/>
              <a:headEnd/>
              <a:tailEnd/>
            </a:ln>
          </p:spPr>
          <p:txBody>
            <a:bodyPr/>
            <a:lstStyle/>
            <a:p>
              <a:endParaRPr lang="en-US"/>
            </a:p>
          </p:txBody>
        </p:sp>
        <p:sp>
          <p:nvSpPr>
            <p:cNvPr id="1034" name="Freeform 8">
              <a:extLst>
                <a:ext uri="{FF2B5EF4-FFF2-40B4-BE49-F238E27FC236}">
                  <a16:creationId xmlns:a16="http://schemas.microsoft.com/office/drawing/2014/main" id="{DF1794B4-5E50-4A7D-BE21-5E6614449AED}"/>
                </a:ext>
              </a:extLst>
            </p:cNvPr>
            <p:cNvSpPr>
              <a:spLocks/>
            </p:cNvSpPr>
            <p:nvPr/>
          </p:nvSpPr>
          <p:spPr bwMode="auto">
            <a:xfrm>
              <a:off x="1949" y="3854"/>
              <a:ext cx="4" cy="32"/>
            </a:xfrm>
            <a:custGeom>
              <a:avLst/>
              <a:gdLst>
                <a:gd name="T0" fmla="*/ 0 w 24"/>
                <a:gd name="T1" fmla="*/ 157 h 159"/>
                <a:gd name="T2" fmla="*/ 12 w 24"/>
                <a:gd name="T3" fmla="*/ 159 h 159"/>
                <a:gd name="T4" fmla="*/ 24 w 24"/>
                <a:gd name="T5" fmla="*/ 0 h 159"/>
                <a:gd name="T6" fmla="*/ 0 w 24"/>
                <a:gd name="T7" fmla="*/ 157 h 159"/>
                <a:gd name="T8" fmla="*/ 0 60000 65536"/>
                <a:gd name="T9" fmla="*/ 0 60000 65536"/>
                <a:gd name="T10" fmla="*/ 0 60000 65536"/>
                <a:gd name="T11" fmla="*/ 0 60000 65536"/>
                <a:gd name="T12" fmla="*/ 0 w 24"/>
                <a:gd name="T13" fmla="*/ 0 h 159"/>
                <a:gd name="T14" fmla="*/ 24 w 24"/>
                <a:gd name="T15" fmla="*/ 159 h 159"/>
              </a:gdLst>
              <a:ahLst/>
              <a:cxnLst>
                <a:cxn ang="T8">
                  <a:pos x="T0" y="T1"/>
                </a:cxn>
                <a:cxn ang="T9">
                  <a:pos x="T2" y="T3"/>
                </a:cxn>
                <a:cxn ang="T10">
                  <a:pos x="T4" y="T5"/>
                </a:cxn>
                <a:cxn ang="T11">
                  <a:pos x="T6" y="T7"/>
                </a:cxn>
              </a:cxnLst>
              <a:rect l="T12" t="T13" r="T14" b="T15"/>
              <a:pathLst>
                <a:path w="24" h="159">
                  <a:moveTo>
                    <a:pt x="0" y="157"/>
                  </a:moveTo>
                  <a:lnTo>
                    <a:pt x="12" y="159"/>
                  </a:lnTo>
                  <a:lnTo>
                    <a:pt x="24" y="0"/>
                  </a:lnTo>
                  <a:lnTo>
                    <a:pt x="0" y="157"/>
                  </a:lnTo>
                  <a:close/>
                </a:path>
              </a:pathLst>
            </a:custGeom>
            <a:solidFill>
              <a:srgbClr val="000000"/>
            </a:solidFill>
            <a:ln w="9525">
              <a:noFill/>
              <a:round/>
              <a:headEnd/>
              <a:tailEnd/>
            </a:ln>
          </p:spPr>
          <p:txBody>
            <a:bodyPr/>
            <a:lstStyle/>
            <a:p>
              <a:endParaRPr lang="en-US"/>
            </a:p>
          </p:txBody>
        </p:sp>
        <p:sp>
          <p:nvSpPr>
            <p:cNvPr id="1035" name="Freeform 9">
              <a:extLst>
                <a:ext uri="{FF2B5EF4-FFF2-40B4-BE49-F238E27FC236}">
                  <a16:creationId xmlns:a16="http://schemas.microsoft.com/office/drawing/2014/main" id="{96A556E4-2063-4F5B-8D78-18348EFCFB54}"/>
                </a:ext>
              </a:extLst>
            </p:cNvPr>
            <p:cNvSpPr>
              <a:spLocks/>
            </p:cNvSpPr>
            <p:nvPr/>
          </p:nvSpPr>
          <p:spPr bwMode="auto">
            <a:xfrm>
              <a:off x="1949" y="3854"/>
              <a:ext cx="4" cy="32"/>
            </a:xfrm>
            <a:custGeom>
              <a:avLst/>
              <a:gdLst>
                <a:gd name="T0" fmla="*/ 0 w 24"/>
                <a:gd name="T1" fmla="*/ 157 h 159"/>
                <a:gd name="T2" fmla="*/ 12 w 24"/>
                <a:gd name="T3" fmla="*/ 159 h 159"/>
                <a:gd name="T4" fmla="*/ 24 w 24"/>
                <a:gd name="T5" fmla="*/ 0 h 159"/>
                <a:gd name="T6" fmla="*/ 0 w 24"/>
                <a:gd name="T7" fmla="*/ 157 h 159"/>
                <a:gd name="T8" fmla="*/ 0 60000 65536"/>
                <a:gd name="T9" fmla="*/ 0 60000 65536"/>
                <a:gd name="T10" fmla="*/ 0 60000 65536"/>
                <a:gd name="T11" fmla="*/ 0 60000 65536"/>
                <a:gd name="T12" fmla="*/ 0 w 24"/>
                <a:gd name="T13" fmla="*/ 0 h 159"/>
                <a:gd name="T14" fmla="*/ 24 w 24"/>
                <a:gd name="T15" fmla="*/ 159 h 159"/>
              </a:gdLst>
              <a:ahLst/>
              <a:cxnLst>
                <a:cxn ang="T8">
                  <a:pos x="T0" y="T1"/>
                </a:cxn>
                <a:cxn ang="T9">
                  <a:pos x="T2" y="T3"/>
                </a:cxn>
                <a:cxn ang="T10">
                  <a:pos x="T4" y="T5"/>
                </a:cxn>
                <a:cxn ang="T11">
                  <a:pos x="T6" y="T7"/>
                </a:cxn>
              </a:cxnLst>
              <a:rect l="T12" t="T13" r="T14" b="T15"/>
              <a:pathLst>
                <a:path w="24" h="159">
                  <a:moveTo>
                    <a:pt x="0" y="157"/>
                  </a:moveTo>
                  <a:lnTo>
                    <a:pt x="12" y="159"/>
                  </a:lnTo>
                  <a:lnTo>
                    <a:pt x="24" y="0"/>
                  </a:lnTo>
                  <a:lnTo>
                    <a:pt x="0" y="157"/>
                  </a:lnTo>
                </a:path>
              </a:pathLst>
            </a:custGeom>
            <a:noFill/>
            <a:ln w="0">
              <a:solidFill>
                <a:srgbClr val="000000"/>
              </a:solidFill>
              <a:prstDash val="solid"/>
              <a:round/>
              <a:headEnd/>
              <a:tailEnd/>
            </a:ln>
          </p:spPr>
          <p:txBody>
            <a:bodyPr/>
            <a:lstStyle/>
            <a:p>
              <a:endParaRPr lang="en-US"/>
            </a:p>
          </p:txBody>
        </p:sp>
        <p:sp>
          <p:nvSpPr>
            <p:cNvPr id="1036" name="Freeform 10">
              <a:extLst>
                <a:ext uri="{FF2B5EF4-FFF2-40B4-BE49-F238E27FC236}">
                  <a16:creationId xmlns:a16="http://schemas.microsoft.com/office/drawing/2014/main" id="{41944C32-BA07-4BF4-A3D2-12328AF97FDC}"/>
                </a:ext>
              </a:extLst>
            </p:cNvPr>
            <p:cNvSpPr>
              <a:spLocks/>
            </p:cNvSpPr>
            <p:nvPr/>
          </p:nvSpPr>
          <p:spPr bwMode="auto">
            <a:xfrm>
              <a:off x="1951" y="3854"/>
              <a:ext cx="2" cy="32"/>
            </a:xfrm>
            <a:custGeom>
              <a:avLst/>
              <a:gdLst>
                <a:gd name="T0" fmla="*/ 0 w 12"/>
                <a:gd name="T1" fmla="*/ 159 h 160"/>
                <a:gd name="T2" fmla="*/ 12 w 12"/>
                <a:gd name="T3" fmla="*/ 160 h 160"/>
                <a:gd name="T4" fmla="*/ 12 w 12"/>
                <a:gd name="T5" fmla="*/ 0 h 160"/>
                <a:gd name="T6" fmla="*/ 0 w 12"/>
                <a:gd name="T7" fmla="*/ 159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0" y="159"/>
                  </a:moveTo>
                  <a:lnTo>
                    <a:pt x="12" y="160"/>
                  </a:lnTo>
                  <a:lnTo>
                    <a:pt x="12" y="0"/>
                  </a:lnTo>
                  <a:lnTo>
                    <a:pt x="0" y="159"/>
                  </a:lnTo>
                  <a:close/>
                </a:path>
              </a:pathLst>
            </a:custGeom>
            <a:solidFill>
              <a:srgbClr val="000000"/>
            </a:solidFill>
            <a:ln w="9525">
              <a:noFill/>
              <a:round/>
              <a:headEnd/>
              <a:tailEnd/>
            </a:ln>
          </p:spPr>
          <p:txBody>
            <a:bodyPr/>
            <a:lstStyle/>
            <a:p>
              <a:endParaRPr lang="en-US"/>
            </a:p>
          </p:txBody>
        </p:sp>
        <p:sp>
          <p:nvSpPr>
            <p:cNvPr id="1037" name="Freeform 11">
              <a:extLst>
                <a:ext uri="{FF2B5EF4-FFF2-40B4-BE49-F238E27FC236}">
                  <a16:creationId xmlns:a16="http://schemas.microsoft.com/office/drawing/2014/main" id="{EA3FD4D4-C298-4829-81CB-83A37E5D439B}"/>
                </a:ext>
              </a:extLst>
            </p:cNvPr>
            <p:cNvSpPr>
              <a:spLocks/>
            </p:cNvSpPr>
            <p:nvPr/>
          </p:nvSpPr>
          <p:spPr bwMode="auto">
            <a:xfrm>
              <a:off x="1951" y="3854"/>
              <a:ext cx="2" cy="32"/>
            </a:xfrm>
            <a:custGeom>
              <a:avLst/>
              <a:gdLst>
                <a:gd name="T0" fmla="*/ 0 w 12"/>
                <a:gd name="T1" fmla="*/ 159 h 160"/>
                <a:gd name="T2" fmla="*/ 12 w 12"/>
                <a:gd name="T3" fmla="*/ 160 h 160"/>
                <a:gd name="T4" fmla="*/ 12 w 12"/>
                <a:gd name="T5" fmla="*/ 0 h 160"/>
                <a:gd name="T6" fmla="*/ 0 w 12"/>
                <a:gd name="T7" fmla="*/ 159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0" y="159"/>
                  </a:moveTo>
                  <a:lnTo>
                    <a:pt x="12" y="160"/>
                  </a:lnTo>
                  <a:lnTo>
                    <a:pt x="12" y="0"/>
                  </a:lnTo>
                  <a:lnTo>
                    <a:pt x="0" y="159"/>
                  </a:lnTo>
                </a:path>
              </a:pathLst>
            </a:custGeom>
            <a:noFill/>
            <a:ln w="0">
              <a:solidFill>
                <a:srgbClr val="000000"/>
              </a:solidFill>
              <a:prstDash val="solid"/>
              <a:round/>
              <a:headEnd/>
              <a:tailEnd/>
            </a:ln>
          </p:spPr>
          <p:txBody>
            <a:bodyPr/>
            <a:lstStyle/>
            <a:p>
              <a:endParaRPr lang="en-US"/>
            </a:p>
          </p:txBody>
        </p:sp>
        <p:sp>
          <p:nvSpPr>
            <p:cNvPr id="1038" name="Freeform 12">
              <a:extLst>
                <a:ext uri="{FF2B5EF4-FFF2-40B4-BE49-F238E27FC236}">
                  <a16:creationId xmlns:a16="http://schemas.microsoft.com/office/drawing/2014/main" id="{C5BE6D5A-2596-42C4-B535-3EC481AD320C}"/>
                </a:ext>
              </a:extLst>
            </p:cNvPr>
            <p:cNvSpPr>
              <a:spLocks/>
            </p:cNvSpPr>
            <p:nvPr/>
          </p:nvSpPr>
          <p:spPr bwMode="auto">
            <a:xfrm>
              <a:off x="1953" y="3854"/>
              <a:ext cx="2" cy="32"/>
            </a:xfrm>
            <a:custGeom>
              <a:avLst/>
              <a:gdLst>
                <a:gd name="T0" fmla="*/ 0 w 12"/>
                <a:gd name="T1" fmla="*/ 160 h 160"/>
                <a:gd name="T2" fmla="*/ 12 w 12"/>
                <a:gd name="T3" fmla="*/ 159 h 160"/>
                <a:gd name="T4" fmla="*/ 0 w 12"/>
                <a:gd name="T5" fmla="*/ 0 h 160"/>
                <a:gd name="T6" fmla="*/ 0 w 12"/>
                <a:gd name="T7" fmla="*/ 16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0" y="160"/>
                  </a:moveTo>
                  <a:lnTo>
                    <a:pt x="12" y="159"/>
                  </a:lnTo>
                  <a:lnTo>
                    <a:pt x="0" y="0"/>
                  </a:lnTo>
                  <a:lnTo>
                    <a:pt x="0" y="160"/>
                  </a:lnTo>
                  <a:close/>
                </a:path>
              </a:pathLst>
            </a:custGeom>
            <a:solidFill>
              <a:srgbClr val="000000"/>
            </a:solidFill>
            <a:ln w="9525">
              <a:noFill/>
              <a:round/>
              <a:headEnd/>
              <a:tailEnd/>
            </a:ln>
          </p:spPr>
          <p:txBody>
            <a:bodyPr/>
            <a:lstStyle/>
            <a:p>
              <a:endParaRPr lang="en-US"/>
            </a:p>
          </p:txBody>
        </p:sp>
        <p:sp>
          <p:nvSpPr>
            <p:cNvPr id="1039" name="Freeform 13">
              <a:extLst>
                <a:ext uri="{FF2B5EF4-FFF2-40B4-BE49-F238E27FC236}">
                  <a16:creationId xmlns:a16="http://schemas.microsoft.com/office/drawing/2014/main" id="{AF45E97A-D80B-443F-866A-157AD1F23563}"/>
                </a:ext>
              </a:extLst>
            </p:cNvPr>
            <p:cNvSpPr>
              <a:spLocks/>
            </p:cNvSpPr>
            <p:nvPr/>
          </p:nvSpPr>
          <p:spPr bwMode="auto">
            <a:xfrm>
              <a:off x="1953" y="3854"/>
              <a:ext cx="2" cy="32"/>
            </a:xfrm>
            <a:custGeom>
              <a:avLst/>
              <a:gdLst>
                <a:gd name="T0" fmla="*/ 0 w 12"/>
                <a:gd name="T1" fmla="*/ 160 h 160"/>
                <a:gd name="T2" fmla="*/ 12 w 12"/>
                <a:gd name="T3" fmla="*/ 159 h 160"/>
                <a:gd name="T4" fmla="*/ 0 w 12"/>
                <a:gd name="T5" fmla="*/ 0 h 160"/>
                <a:gd name="T6" fmla="*/ 0 w 12"/>
                <a:gd name="T7" fmla="*/ 16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0" y="160"/>
                  </a:moveTo>
                  <a:lnTo>
                    <a:pt x="12" y="159"/>
                  </a:lnTo>
                  <a:lnTo>
                    <a:pt x="0" y="0"/>
                  </a:lnTo>
                  <a:lnTo>
                    <a:pt x="0" y="160"/>
                  </a:lnTo>
                </a:path>
              </a:pathLst>
            </a:custGeom>
            <a:noFill/>
            <a:ln w="0">
              <a:solidFill>
                <a:srgbClr val="000000"/>
              </a:solidFill>
              <a:prstDash val="solid"/>
              <a:round/>
              <a:headEnd/>
              <a:tailEnd/>
            </a:ln>
          </p:spPr>
          <p:txBody>
            <a:bodyPr/>
            <a:lstStyle/>
            <a:p>
              <a:endParaRPr lang="en-US"/>
            </a:p>
          </p:txBody>
        </p:sp>
        <p:sp>
          <p:nvSpPr>
            <p:cNvPr id="1040" name="Freeform 14">
              <a:extLst>
                <a:ext uri="{FF2B5EF4-FFF2-40B4-BE49-F238E27FC236}">
                  <a16:creationId xmlns:a16="http://schemas.microsoft.com/office/drawing/2014/main" id="{D8D61B26-F54B-4835-94F4-D7B6D29C3DF7}"/>
                </a:ext>
              </a:extLst>
            </p:cNvPr>
            <p:cNvSpPr>
              <a:spLocks/>
            </p:cNvSpPr>
            <p:nvPr/>
          </p:nvSpPr>
          <p:spPr bwMode="auto">
            <a:xfrm>
              <a:off x="1953" y="3854"/>
              <a:ext cx="4" cy="32"/>
            </a:xfrm>
            <a:custGeom>
              <a:avLst/>
              <a:gdLst>
                <a:gd name="T0" fmla="*/ 12 w 23"/>
                <a:gd name="T1" fmla="*/ 159 h 159"/>
                <a:gd name="T2" fmla="*/ 23 w 23"/>
                <a:gd name="T3" fmla="*/ 157 h 159"/>
                <a:gd name="T4" fmla="*/ 0 w 23"/>
                <a:gd name="T5" fmla="*/ 0 h 159"/>
                <a:gd name="T6" fmla="*/ 12 w 23"/>
                <a:gd name="T7" fmla="*/ 159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12" y="159"/>
                  </a:moveTo>
                  <a:lnTo>
                    <a:pt x="23" y="157"/>
                  </a:lnTo>
                  <a:lnTo>
                    <a:pt x="0" y="0"/>
                  </a:lnTo>
                  <a:lnTo>
                    <a:pt x="12" y="159"/>
                  </a:lnTo>
                  <a:close/>
                </a:path>
              </a:pathLst>
            </a:custGeom>
            <a:solidFill>
              <a:srgbClr val="000000"/>
            </a:solidFill>
            <a:ln w="9525">
              <a:noFill/>
              <a:round/>
              <a:headEnd/>
              <a:tailEnd/>
            </a:ln>
          </p:spPr>
          <p:txBody>
            <a:bodyPr/>
            <a:lstStyle/>
            <a:p>
              <a:endParaRPr lang="en-US"/>
            </a:p>
          </p:txBody>
        </p:sp>
        <p:sp>
          <p:nvSpPr>
            <p:cNvPr id="1041" name="Freeform 15">
              <a:extLst>
                <a:ext uri="{FF2B5EF4-FFF2-40B4-BE49-F238E27FC236}">
                  <a16:creationId xmlns:a16="http://schemas.microsoft.com/office/drawing/2014/main" id="{6DAB8BB1-48BC-4BF1-A409-1A2B8E6ECA82}"/>
                </a:ext>
              </a:extLst>
            </p:cNvPr>
            <p:cNvSpPr>
              <a:spLocks/>
            </p:cNvSpPr>
            <p:nvPr/>
          </p:nvSpPr>
          <p:spPr bwMode="auto">
            <a:xfrm>
              <a:off x="1953" y="3854"/>
              <a:ext cx="4" cy="32"/>
            </a:xfrm>
            <a:custGeom>
              <a:avLst/>
              <a:gdLst>
                <a:gd name="T0" fmla="*/ 12 w 23"/>
                <a:gd name="T1" fmla="*/ 159 h 159"/>
                <a:gd name="T2" fmla="*/ 23 w 23"/>
                <a:gd name="T3" fmla="*/ 157 h 159"/>
                <a:gd name="T4" fmla="*/ 0 w 23"/>
                <a:gd name="T5" fmla="*/ 0 h 159"/>
                <a:gd name="T6" fmla="*/ 12 w 23"/>
                <a:gd name="T7" fmla="*/ 159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12" y="159"/>
                  </a:moveTo>
                  <a:lnTo>
                    <a:pt x="23" y="157"/>
                  </a:lnTo>
                  <a:lnTo>
                    <a:pt x="0" y="0"/>
                  </a:lnTo>
                  <a:lnTo>
                    <a:pt x="12" y="159"/>
                  </a:lnTo>
                </a:path>
              </a:pathLst>
            </a:custGeom>
            <a:noFill/>
            <a:ln w="0">
              <a:solidFill>
                <a:srgbClr val="000000"/>
              </a:solidFill>
              <a:prstDash val="solid"/>
              <a:round/>
              <a:headEnd/>
              <a:tailEnd/>
            </a:ln>
          </p:spPr>
          <p:txBody>
            <a:bodyPr/>
            <a:lstStyle/>
            <a:p>
              <a:endParaRPr lang="en-US"/>
            </a:p>
          </p:txBody>
        </p:sp>
        <p:sp>
          <p:nvSpPr>
            <p:cNvPr id="1042" name="Freeform 16">
              <a:extLst>
                <a:ext uri="{FF2B5EF4-FFF2-40B4-BE49-F238E27FC236}">
                  <a16:creationId xmlns:a16="http://schemas.microsoft.com/office/drawing/2014/main" id="{99A9511E-44D0-48C8-A46A-62A4175E1C8C}"/>
                </a:ext>
              </a:extLst>
            </p:cNvPr>
            <p:cNvSpPr>
              <a:spLocks/>
            </p:cNvSpPr>
            <p:nvPr/>
          </p:nvSpPr>
          <p:spPr bwMode="auto">
            <a:xfrm>
              <a:off x="1953" y="3854"/>
              <a:ext cx="6" cy="32"/>
            </a:xfrm>
            <a:custGeom>
              <a:avLst/>
              <a:gdLst>
                <a:gd name="T0" fmla="*/ 23 w 35"/>
                <a:gd name="T1" fmla="*/ 157 h 157"/>
                <a:gd name="T2" fmla="*/ 35 w 35"/>
                <a:gd name="T3" fmla="*/ 155 h 157"/>
                <a:gd name="T4" fmla="*/ 0 w 35"/>
                <a:gd name="T5" fmla="*/ 0 h 157"/>
                <a:gd name="T6" fmla="*/ 23 w 35"/>
                <a:gd name="T7" fmla="*/ 157 h 157"/>
                <a:gd name="T8" fmla="*/ 0 60000 65536"/>
                <a:gd name="T9" fmla="*/ 0 60000 65536"/>
                <a:gd name="T10" fmla="*/ 0 60000 65536"/>
                <a:gd name="T11" fmla="*/ 0 60000 65536"/>
                <a:gd name="T12" fmla="*/ 0 w 35"/>
                <a:gd name="T13" fmla="*/ 0 h 157"/>
                <a:gd name="T14" fmla="*/ 35 w 35"/>
                <a:gd name="T15" fmla="*/ 157 h 157"/>
              </a:gdLst>
              <a:ahLst/>
              <a:cxnLst>
                <a:cxn ang="T8">
                  <a:pos x="T0" y="T1"/>
                </a:cxn>
                <a:cxn ang="T9">
                  <a:pos x="T2" y="T3"/>
                </a:cxn>
                <a:cxn ang="T10">
                  <a:pos x="T4" y="T5"/>
                </a:cxn>
                <a:cxn ang="T11">
                  <a:pos x="T6" y="T7"/>
                </a:cxn>
              </a:cxnLst>
              <a:rect l="T12" t="T13" r="T14" b="T15"/>
              <a:pathLst>
                <a:path w="35" h="157">
                  <a:moveTo>
                    <a:pt x="23" y="157"/>
                  </a:moveTo>
                  <a:lnTo>
                    <a:pt x="35" y="155"/>
                  </a:lnTo>
                  <a:lnTo>
                    <a:pt x="0" y="0"/>
                  </a:lnTo>
                  <a:lnTo>
                    <a:pt x="23" y="157"/>
                  </a:lnTo>
                  <a:close/>
                </a:path>
              </a:pathLst>
            </a:custGeom>
            <a:solidFill>
              <a:srgbClr val="000000"/>
            </a:solidFill>
            <a:ln w="9525">
              <a:noFill/>
              <a:round/>
              <a:headEnd/>
              <a:tailEnd/>
            </a:ln>
          </p:spPr>
          <p:txBody>
            <a:bodyPr/>
            <a:lstStyle/>
            <a:p>
              <a:endParaRPr lang="en-US"/>
            </a:p>
          </p:txBody>
        </p:sp>
        <p:sp>
          <p:nvSpPr>
            <p:cNvPr id="1043" name="Freeform 17">
              <a:extLst>
                <a:ext uri="{FF2B5EF4-FFF2-40B4-BE49-F238E27FC236}">
                  <a16:creationId xmlns:a16="http://schemas.microsoft.com/office/drawing/2014/main" id="{A98A37D6-0963-457A-A3A3-C666257B63DB}"/>
                </a:ext>
              </a:extLst>
            </p:cNvPr>
            <p:cNvSpPr>
              <a:spLocks/>
            </p:cNvSpPr>
            <p:nvPr/>
          </p:nvSpPr>
          <p:spPr bwMode="auto">
            <a:xfrm>
              <a:off x="1953" y="3854"/>
              <a:ext cx="6" cy="32"/>
            </a:xfrm>
            <a:custGeom>
              <a:avLst/>
              <a:gdLst>
                <a:gd name="T0" fmla="*/ 23 w 35"/>
                <a:gd name="T1" fmla="*/ 157 h 157"/>
                <a:gd name="T2" fmla="*/ 35 w 35"/>
                <a:gd name="T3" fmla="*/ 155 h 157"/>
                <a:gd name="T4" fmla="*/ 0 w 35"/>
                <a:gd name="T5" fmla="*/ 0 h 157"/>
                <a:gd name="T6" fmla="*/ 23 w 35"/>
                <a:gd name="T7" fmla="*/ 157 h 157"/>
                <a:gd name="T8" fmla="*/ 0 60000 65536"/>
                <a:gd name="T9" fmla="*/ 0 60000 65536"/>
                <a:gd name="T10" fmla="*/ 0 60000 65536"/>
                <a:gd name="T11" fmla="*/ 0 60000 65536"/>
                <a:gd name="T12" fmla="*/ 0 w 35"/>
                <a:gd name="T13" fmla="*/ 0 h 157"/>
                <a:gd name="T14" fmla="*/ 35 w 35"/>
                <a:gd name="T15" fmla="*/ 157 h 157"/>
              </a:gdLst>
              <a:ahLst/>
              <a:cxnLst>
                <a:cxn ang="T8">
                  <a:pos x="T0" y="T1"/>
                </a:cxn>
                <a:cxn ang="T9">
                  <a:pos x="T2" y="T3"/>
                </a:cxn>
                <a:cxn ang="T10">
                  <a:pos x="T4" y="T5"/>
                </a:cxn>
                <a:cxn ang="T11">
                  <a:pos x="T6" y="T7"/>
                </a:cxn>
              </a:cxnLst>
              <a:rect l="T12" t="T13" r="T14" b="T15"/>
              <a:pathLst>
                <a:path w="35" h="157">
                  <a:moveTo>
                    <a:pt x="23" y="157"/>
                  </a:moveTo>
                  <a:lnTo>
                    <a:pt x="35" y="155"/>
                  </a:lnTo>
                  <a:lnTo>
                    <a:pt x="0" y="0"/>
                  </a:lnTo>
                  <a:lnTo>
                    <a:pt x="23" y="157"/>
                  </a:lnTo>
                </a:path>
              </a:pathLst>
            </a:custGeom>
            <a:noFill/>
            <a:ln w="0">
              <a:solidFill>
                <a:srgbClr val="000000"/>
              </a:solidFill>
              <a:prstDash val="solid"/>
              <a:round/>
              <a:headEnd/>
              <a:tailEnd/>
            </a:ln>
          </p:spPr>
          <p:txBody>
            <a:bodyPr/>
            <a:lstStyle/>
            <a:p>
              <a:endParaRPr lang="en-US"/>
            </a:p>
          </p:txBody>
        </p:sp>
        <p:sp>
          <p:nvSpPr>
            <p:cNvPr id="1044" name="Freeform 18">
              <a:extLst>
                <a:ext uri="{FF2B5EF4-FFF2-40B4-BE49-F238E27FC236}">
                  <a16:creationId xmlns:a16="http://schemas.microsoft.com/office/drawing/2014/main" id="{A8FD3C3E-945C-49B3-90A3-2EA56651A677}"/>
                </a:ext>
              </a:extLst>
            </p:cNvPr>
            <p:cNvSpPr>
              <a:spLocks/>
            </p:cNvSpPr>
            <p:nvPr/>
          </p:nvSpPr>
          <p:spPr bwMode="auto">
            <a:xfrm>
              <a:off x="1953" y="3854"/>
              <a:ext cx="7" cy="31"/>
            </a:xfrm>
            <a:custGeom>
              <a:avLst/>
              <a:gdLst>
                <a:gd name="T0" fmla="*/ 35 w 46"/>
                <a:gd name="T1" fmla="*/ 155 h 155"/>
                <a:gd name="T2" fmla="*/ 46 w 46"/>
                <a:gd name="T3" fmla="*/ 150 h 155"/>
                <a:gd name="T4" fmla="*/ 0 w 46"/>
                <a:gd name="T5" fmla="*/ 0 h 155"/>
                <a:gd name="T6" fmla="*/ 35 w 46"/>
                <a:gd name="T7" fmla="*/ 155 h 155"/>
                <a:gd name="T8" fmla="*/ 0 60000 65536"/>
                <a:gd name="T9" fmla="*/ 0 60000 65536"/>
                <a:gd name="T10" fmla="*/ 0 60000 65536"/>
                <a:gd name="T11" fmla="*/ 0 60000 65536"/>
                <a:gd name="T12" fmla="*/ 0 w 46"/>
                <a:gd name="T13" fmla="*/ 0 h 155"/>
                <a:gd name="T14" fmla="*/ 46 w 46"/>
                <a:gd name="T15" fmla="*/ 155 h 155"/>
              </a:gdLst>
              <a:ahLst/>
              <a:cxnLst>
                <a:cxn ang="T8">
                  <a:pos x="T0" y="T1"/>
                </a:cxn>
                <a:cxn ang="T9">
                  <a:pos x="T2" y="T3"/>
                </a:cxn>
                <a:cxn ang="T10">
                  <a:pos x="T4" y="T5"/>
                </a:cxn>
                <a:cxn ang="T11">
                  <a:pos x="T6" y="T7"/>
                </a:cxn>
              </a:cxnLst>
              <a:rect l="T12" t="T13" r="T14" b="T15"/>
              <a:pathLst>
                <a:path w="46" h="155">
                  <a:moveTo>
                    <a:pt x="35" y="155"/>
                  </a:moveTo>
                  <a:lnTo>
                    <a:pt x="46" y="150"/>
                  </a:lnTo>
                  <a:lnTo>
                    <a:pt x="0" y="0"/>
                  </a:lnTo>
                  <a:lnTo>
                    <a:pt x="35" y="155"/>
                  </a:lnTo>
                  <a:close/>
                </a:path>
              </a:pathLst>
            </a:custGeom>
            <a:solidFill>
              <a:srgbClr val="000000"/>
            </a:solidFill>
            <a:ln w="9525">
              <a:noFill/>
              <a:round/>
              <a:headEnd/>
              <a:tailEnd/>
            </a:ln>
          </p:spPr>
          <p:txBody>
            <a:bodyPr/>
            <a:lstStyle/>
            <a:p>
              <a:endParaRPr lang="en-US"/>
            </a:p>
          </p:txBody>
        </p:sp>
        <p:sp>
          <p:nvSpPr>
            <p:cNvPr id="1045" name="Freeform 19">
              <a:extLst>
                <a:ext uri="{FF2B5EF4-FFF2-40B4-BE49-F238E27FC236}">
                  <a16:creationId xmlns:a16="http://schemas.microsoft.com/office/drawing/2014/main" id="{B34800A8-B499-456C-BE15-8F6595BC273C}"/>
                </a:ext>
              </a:extLst>
            </p:cNvPr>
            <p:cNvSpPr>
              <a:spLocks/>
            </p:cNvSpPr>
            <p:nvPr/>
          </p:nvSpPr>
          <p:spPr bwMode="auto">
            <a:xfrm>
              <a:off x="1953" y="3854"/>
              <a:ext cx="7" cy="31"/>
            </a:xfrm>
            <a:custGeom>
              <a:avLst/>
              <a:gdLst>
                <a:gd name="T0" fmla="*/ 35 w 46"/>
                <a:gd name="T1" fmla="*/ 155 h 155"/>
                <a:gd name="T2" fmla="*/ 46 w 46"/>
                <a:gd name="T3" fmla="*/ 150 h 155"/>
                <a:gd name="T4" fmla="*/ 0 w 46"/>
                <a:gd name="T5" fmla="*/ 0 h 155"/>
                <a:gd name="T6" fmla="*/ 35 w 46"/>
                <a:gd name="T7" fmla="*/ 155 h 155"/>
                <a:gd name="T8" fmla="*/ 0 60000 65536"/>
                <a:gd name="T9" fmla="*/ 0 60000 65536"/>
                <a:gd name="T10" fmla="*/ 0 60000 65536"/>
                <a:gd name="T11" fmla="*/ 0 60000 65536"/>
                <a:gd name="T12" fmla="*/ 0 w 46"/>
                <a:gd name="T13" fmla="*/ 0 h 155"/>
                <a:gd name="T14" fmla="*/ 46 w 46"/>
                <a:gd name="T15" fmla="*/ 155 h 155"/>
              </a:gdLst>
              <a:ahLst/>
              <a:cxnLst>
                <a:cxn ang="T8">
                  <a:pos x="T0" y="T1"/>
                </a:cxn>
                <a:cxn ang="T9">
                  <a:pos x="T2" y="T3"/>
                </a:cxn>
                <a:cxn ang="T10">
                  <a:pos x="T4" y="T5"/>
                </a:cxn>
                <a:cxn ang="T11">
                  <a:pos x="T6" y="T7"/>
                </a:cxn>
              </a:cxnLst>
              <a:rect l="T12" t="T13" r="T14" b="T15"/>
              <a:pathLst>
                <a:path w="46" h="155">
                  <a:moveTo>
                    <a:pt x="35" y="155"/>
                  </a:moveTo>
                  <a:lnTo>
                    <a:pt x="46" y="150"/>
                  </a:lnTo>
                  <a:lnTo>
                    <a:pt x="0" y="0"/>
                  </a:lnTo>
                  <a:lnTo>
                    <a:pt x="35" y="155"/>
                  </a:lnTo>
                </a:path>
              </a:pathLst>
            </a:custGeom>
            <a:noFill/>
            <a:ln w="0">
              <a:solidFill>
                <a:srgbClr val="000000"/>
              </a:solidFill>
              <a:prstDash val="solid"/>
              <a:round/>
              <a:headEnd/>
              <a:tailEnd/>
            </a:ln>
          </p:spPr>
          <p:txBody>
            <a:bodyPr/>
            <a:lstStyle/>
            <a:p>
              <a:endParaRPr lang="en-US"/>
            </a:p>
          </p:txBody>
        </p:sp>
        <p:sp>
          <p:nvSpPr>
            <p:cNvPr id="1046" name="Freeform 20">
              <a:extLst>
                <a:ext uri="{FF2B5EF4-FFF2-40B4-BE49-F238E27FC236}">
                  <a16:creationId xmlns:a16="http://schemas.microsoft.com/office/drawing/2014/main" id="{0917E1FE-106D-4FFD-946F-6F9FF349EE8E}"/>
                </a:ext>
              </a:extLst>
            </p:cNvPr>
            <p:cNvSpPr>
              <a:spLocks/>
            </p:cNvSpPr>
            <p:nvPr/>
          </p:nvSpPr>
          <p:spPr bwMode="auto">
            <a:xfrm>
              <a:off x="1953" y="3854"/>
              <a:ext cx="9" cy="30"/>
            </a:xfrm>
            <a:custGeom>
              <a:avLst/>
              <a:gdLst>
                <a:gd name="T0" fmla="*/ 46 w 57"/>
                <a:gd name="T1" fmla="*/ 150 h 150"/>
                <a:gd name="T2" fmla="*/ 57 w 57"/>
                <a:gd name="T3" fmla="*/ 145 h 150"/>
                <a:gd name="T4" fmla="*/ 0 w 57"/>
                <a:gd name="T5" fmla="*/ 0 h 150"/>
                <a:gd name="T6" fmla="*/ 46 w 57"/>
                <a:gd name="T7" fmla="*/ 150 h 150"/>
                <a:gd name="T8" fmla="*/ 0 60000 65536"/>
                <a:gd name="T9" fmla="*/ 0 60000 65536"/>
                <a:gd name="T10" fmla="*/ 0 60000 65536"/>
                <a:gd name="T11" fmla="*/ 0 60000 65536"/>
                <a:gd name="T12" fmla="*/ 0 w 57"/>
                <a:gd name="T13" fmla="*/ 0 h 150"/>
                <a:gd name="T14" fmla="*/ 57 w 57"/>
                <a:gd name="T15" fmla="*/ 150 h 150"/>
              </a:gdLst>
              <a:ahLst/>
              <a:cxnLst>
                <a:cxn ang="T8">
                  <a:pos x="T0" y="T1"/>
                </a:cxn>
                <a:cxn ang="T9">
                  <a:pos x="T2" y="T3"/>
                </a:cxn>
                <a:cxn ang="T10">
                  <a:pos x="T4" y="T5"/>
                </a:cxn>
                <a:cxn ang="T11">
                  <a:pos x="T6" y="T7"/>
                </a:cxn>
              </a:cxnLst>
              <a:rect l="T12" t="T13" r="T14" b="T15"/>
              <a:pathLst>
                <a:path w="57" h="150">
                  <a:moveTo>
                    <a:pt x="46" y="150"/>
                  </a:moveTo>
                  <a:lnTo>
                    <a:pt x="57" y="145"/>
                  </a:lnTo>
                  <a:lnTo>
                    <a:pt x="0" y="0"/>
                  </a:lnTo>
                  <a:lnTo>
                    <a:pt x="46" y="150"/>
                  </a:lnTo>
                  <a:close/>
                </a:path>
              </a:pathLst>
            </a:custGeom>
            <a:solidFill>
              <a:srgbClr val="000000"/>
            </a:solidFill>
            <a:ln w="9525">
              <a:noFill/>
              <a:round/>
              <a:headEnd/>
              <a:tailEnd/>
            </a:ln>
          </p:spPr>
          <p:txBody>
            <a:bodyPr/>
            <a:lstStyle/>
            <a:p>
              <a:endParaRPr lang="en-US"/>
            </a:p>
          </p:txBody>
        </p:sp>
        <p:sp>
          <p:nvSpPr>
            <p:cNvPr id="1047" name="Freeform 21">
              <a:extLst>
                <a:ext uri="{FF2B5EF4-FFF2-40B4-BE49-F238E27FC236}">
                  <a16:creationId xmlns:a16="http://schemas.microsoft.com/office/drawing/2014/main" id="{880331E2-101F-43B6-9AB0-88CC528003B2}"/>
                </a:ext>
              </a:extLst>
            </p:cNvPr>
            <p:cNvSpPr>
              <a:spLocks/>
            </p:cNvSpPr>
            <p:nvPr/>
          </p:nvSpPr>
          <p:spPr bwMode="auto">
            <a:xfrm>
              <a:off x="1953" y="3854"/>
              <a:ext cx="9" cy="30"/>
            </a:xfrm>
            <a:custGeom>
              <a:avLst/>
              <a:gdLst>
                <a:gd name="T0" fmla="*/ 46 w 57"/>
                <a:gd name="T1" fmla="*/ 150 h 150"/>
                <a:gd name="T2" fmla="*/ 57 w 57"/>
                <a:gd name="T3" fmla="*/ 145 h 150"/>
                <a:gd name="T4" fmla="*/ 0 w 57"/>
                <a:gd name="T5" fmla="*/ 0 h 150"/>
                <a:gd name="T6" fmla="*/ 46 w 57"/>
                <a:gd name="T7" fmla="*/ 150 h 150"/>
                <a:gd name="T8" fmla="*/ 0 60000 65536"/>
                <a:gd name="T9" fmla="*/ 0 60000 65536"/>
                <a:gd name="T10" fmla="*/ 0 60000 65536"/>
                <a:gd name="T11" fmla="*/ 0 60000 65536"/>
                <a:gd name="T12" fmla="*/ 0 w 57"/>
                <a:gd name="T13" fmla="*/ 0 h 150"/>
                <a:gd name="T14" fmla="*/ 57 w 57"/>
                <a:gd name="T15" fmla="*/ 150 h 150"/>
              </a:gdLst>
              <a:ahLst/>
              <a:cxnLst>
                <a:cxn ang="T8">
                  <a:pos x="T0" y="T1"/>
                </a:cxn>
                <a:cxn ang="T9">
                  <a:pos x="T2" y="T3"/>
                </a:cxn>
                <a:cxn ang="T10">
                  <a:pos x="T4" y="T5"/>
                </a:cxn>
                <a:cxn ang="T11">
                  <a:pos x="T6" y="T7"/>
                </a:cxn>
              </a:cxnLst>
              <a:rect l="T12" t="T13" r="T14" b="T15"/>
              <a:pathLst>
                <a:path w="57" h="150">
                  <a:moveTo>
                    <a:pt x="46" y="150"/>
                  </a:moveTo>
                  <a:lnTo>
                    <a:pt x="57" y="145"/>
                  </a:lnTo>
                  <a:lnTo>
                    <a:pt x="0" y="0"/>
                  </a:lnTo>
                  <a:lnTo>
                    <a:pt x="46" y="150"/>
                  </a:lnTo>
                </a:path>
              </a:pathLst>
            </a:custGeom>
            <a:noFill/>
            <a:ln w="0">
              <a:solidFill>
                <a:srgbClr val="000000"/>
              </a:solidFill>
              <a:prstDash val="solid"/>
              <a:round/>
              <a:headEnd/>
              <a:tailEnd/>
            </a:ln>
          </p:spPr>
          <p:txBody>
            <a:bodyPr/>
            <a:lstStyle/>
            <a:p>
              <a:endParaRPr lang="en-US"/>
            </a:p>
          </p:txBody>
        </p:sp>
        <p:sp>
          <p:nvSpPr>
            <p:cNvPr id="1048" name="Freeform 22">
              <a:extLst>
                <a:ext uri="{FF2B5EF4-FFF2-40B4-BE49-F238E27FC236}">
                  <a16:creationId xmlns:a16="http://schemas.microsoft.com/office/drawing/2014/main" id="{3A636289-5990-4BBF-8154-A3794393750C}"/>
                </a:ext>
              </a:extLst>
            </p:cNvPr>
            <p:cNvSpPr>
              <a:spLocks/>
            </p:cNvSpPr>
            <p:nvPr/>
          </p:nvSpPr>
          <p:spPr bwMode="auto">
            <a:xfrm>
              <a:off x="1953" y="3854"/>
              <a:ext cx="11" cy="29"/>
            </a:xfrm>
            <a:custGeom>
              <a:avLst/>
              <a:gdLst>
                <a:gd name="T0" fmla="*/ 57 w 68"/>
                <a:gd name="T1" fmla="*/ 145 h 145"/>
                <a:gd name="T2" fmla="*/ 68 w 68"/>
                <a:gd name="T3" fmla="*/ 141 h 145"/>
                <a:gd name="T4" fmla="*/ 0 w 68"/>
                <a:gd name="T5" fmla="*/ 0 h 145"/>
                <a:gd name="T6" fmla="*/ 57 w 68"/>
                <a:gd name="T7" fmla="*/ 145 h 145"/>
                <a:gd name="T8" fmla="*/ 0 60000 65536"/>
                <a:gd name="T9" fmla="*/ 0 60000 65536"/>
                <a:gd name="T10" fmla="*/ 0 60000 65536"/>
                <a:gd name="T11" fmla="*/ 0 60000 65536"/>
                <a:gd name="T12" fmla="*/ 0 w 68"/>
                <a:gd name="T13" fmla="*/ 0 h 145"/>
                <a:gd name="T14" fmla="*/ 68 w 68"/>
                <a:gd name="T15" fmla="*/ 145 h 145"/>
              </a:gdLst>
              <a:ahLst/>
              <a:cxnLst>
                <a:cxn ang="T8">
                  <a:pos x="T0" y="T1"/>
                </a:cxn>
                <a:cxn ang="T9">
                  <a:pos x="T2" y="T3"/>
                </a:cxn>
                <a:cxn ang="T10">
                  <a:pos x="T4" y="T5"/>
                </a:cxn>
                <a:cxn ang="T11">
                  <a:pos x="T6" y="T7"/>
                </a:cxn>
              </a:cxnLst>
              <a:rect l="T12" t="T13" r="T14" b="T15"/>
              <a:pathLst>
                <a:path w="68" h="145">
                  <a:moveTo>
                    <a:pt x="57" y="145"/>
                  </a:moveTo>
                  <a:lnTo>
                    <a:pt x="68" y="141"/>
                  </a:lnTo>
                  <a:lnTo>
                    <a:pt x="0" y="0"/>
                  </a:lnTo>
                  <a:lnTo>
                    <a:pt x="57" y="145"/>
                  </a:lnTo>
                  <a:close/>
                </a:path>
              </a:pathLst>
            </a:custGeom>
            <a:solidFill>
              <a:srgbClr val="000000"/>
            </a:solidFill>
            <a:ln w="9525">
              <a:noFill/>
              <a:round/>
              <a:headEnd/>
              <a:tailEnd/>
            </a:ln>
          </p:spPr>
          <p:txBody>
            <a:bodyPr/>
            <a:lstStyle/>
            <a:p>
              <a:endParaRPr lang="en-US"/>
            </a:p>
          </p:txBody>
        </p:sp>
        <p:sp>
          <p:nvSpPr>
            <p:cNvPr id="1049" name="Freeform 23">
              <a:extLst>
                <a:ext uri="{FF2B5EF4-FFF2-40B4-BE49-F238E27FC236}">
                  <a16:creationId xmlns:a16="http://schemas.microsoft.com/office/drawing/2014/main" id="{D1C589B8-7CF6-4E72-9114-43C9EB21937F}"/>
                </a:ext>
              </a:extLst>
            </p:cNvPr>
            <p:cNvSpPr>
              <a:spLocks/>
            </p:cNvSpPr>
            <p:nvPr/>
          </p:nvSpPr>
          <p:spPr bwMode="auto">
            <a:xfrm>
              <a:off x="1953" y="3854"/>
              <a:ext cx="11" cy="29"/>
            </a:xfrm>
            <a:custGeom>
              <a:avLst/>
              <a:gdLst>
                <a:gd name="T0" fmla="*/ 57 w 68"/>
                <a:gd name="T1" fmla="*/ 145 h 145"/>
                <a:gd name="T2" fmla="*/ 68 w 68"/>
                <a:gd name="T3" fmla="*/ 141 h 145"/>
                <a:gd name="T4" fmla="*/ 0 w 68"/>
                <a:gd name="T5" fmla="*/ 0 h 145"/>
                <a:gd name="T6" fmla="*/ 57 w 68"/>
                <a:gd name="T7" fmla="*/ 145 h 145"/>
                <a:gd name="T8" fmla="*/ 0 60000 65536"/>
                <a:gd name="T9" fmla="*/ 0 60000 65536"/>
                <a:gd name="T10" fmla="*/ 0 60000 65536"/>
                <a:gd name="T11" fmla="*/ 0 60000 65536"/>
                <a:gd name="T12" fmla="*/ 0 w 68"/>
                <a:gd name="T13" fmla="*/ 0 h 145"/>
                <a:gd name="T14" fmla="*/ 68 w 68"/>
                <a:gd name="T15" fmla="*/ 145 h 145"/>
              </a:gdLst>
              <a:ahLst/>
              <a:cxnLst>
                <a:cxn ang="T8">
                  <a:pos x="T0" y="T1"/>
                </a:cxn>
                <a:cxn ang="T9">
                  <a:pos x="T2" y="T3"/>
                </a:cxn>
                <a:cxn ang="T10">
                  <a:pos x="T4" y="T5"/>
                </a:cxn>
                <a:cxn ang="T11">
                  <a:pos x="T6" y="T7"/>
                </a:cxn>
              </a:cxnLst>
              <a:rect l="T12" t="T13" r="T14" b="T15"/>
              <a:pathLst>
                <a:path w="68" h="145">
                  <a:moveTo>
                    <a:pt x="57" y="145"/>
                  </a:moveTo>
                  <a:lnTo>
                    <a:pt x="68" y="141"/>
                  </a:lnTo>
                  <a:lnTo>
                    <a:pt x="0" y="0"/>
                  </a:lnTo>
                  <a:lnTo>
                    <a:pt x="57" y="145"/>
                  </a:lnTo>
                </a:path>
              </a:pathLst>
            </a:custGeom>
            <a:noFill/>
            <a:ln w="0">
              <a:solidFill>
                <a:srgbClr val="000000"/>
              </a:solidFill>
              <a:prstDash val="solid"/>
              <a:round/>
              <a:headEnd/>
              <a:tailEnd/>
            </a:ln>
          </p:spPr>
          <p:txBody>
            <a:bodyPr/>
            <a:lstStyle/>
            <a:p>
              <a:endParaRPr lang="en-US"/>
            </a:p>
          </p:txBody>
        </p:sp>
        <p:sp>
          <p:nvSpPr>
            <p:cNvPr id="1050" name="Freeform 24">
              <a:extLst>
                <a:ext uri="{FF2B5EF4-FFF2-40B4-BE49-F238E27FC236}">
                  <a16:creationId xmlns:a16="http://schemas.microsoft.com/office/drawing/2014/main" id="{03BF1911-3536-420C-AE02-B380A38B2250}"/>
                </a:ext>
              </a:extLst>
            </p:cNvPr>
            <p:cNvSpPr>
              <a:spLocks/>
            </p:cNvSpPr>
            <p:nvPr/>
          </p:nvSpPr>
          <p:spPr bwMode="auto">
            <a:xfrm>
              <a:off x="1953" y="3854"/>
              <a:ext cx="13" cy="28"/>
            </a:xfrm>
            <a:custGeom>
              <a:avLst/>
              <a:gdLst>
                <a:gd name="T0" fmla="*/ 68 w 77"/>
                <a:gd name="T1" fmla="*/ 141 h 141"/>
                <a:gd name="T2" fmla="*/ 77 w 77"/>
                <a:gd name="T3" fmla="*/ 133 h 141"/>
                <a:gd name="T4" fmla="*/ 0 w 77"/>
                <a:gd name="T5" fmla="*/ 0 h 141"/>
                <a:gd name="T6" fmla="*/ 68 w 77"/>
                <a:gd name="T7" fmla="*/ 141 h 141"/>
                <a:gd name="T8" fmla="*/ 0 60000 65536"/>
                <a:gd name="T9" fmla="*/ 0 60000 65536"/>
                <a:gd name="T10" fmla="*/ 0 60000 65536"/>
                <a:gd name="T11" fmla="*/ 0 60000 65536"/>
                <a:gd name="T12" fmla="*/ 0 w 77"/>
                <a:gd name="T13" fmla="*/ 0 h 141"/>
                <a:gd name="T14" fmla="*/ 77 w 77"/>
                <a:gd name="T15" fmla="*/ 141 h 141"/>
              </a:gdLst>
              <a:ahLst/>
              <a:cxnLst>
                <a:cxn ang="T8">
                  <a:pos x="T0" y="T1"/>
                </a:cxn>
                <a:cxn ang="T9">
                  <a:pos x="T2" y="T3"/>
                </a:cxn>
                <a:cxn ang="T10">
                  <a:pos x="T4" y="T5"/>
                </a:cxn>
                <a:cxn ang="T11">
                  <a:pos x="T6" y="T7"/>
                </a:cxn>
              </a:cxnLst>
              <a:rect l="T12" t="T13" r="T14" b="T15"/>
              <a:pathLst>
                <a:path w="77" h="141">
                  <a:moveTo>
                    <a:pt x="68" y="141"/>
                  </a:moveTo>
                  <a:lnTo>
                    <a:pt x="77" y="133"/>
                  </a:lnTo>
                  <a:lnTo>
                    <a:pt x="0" y="0"/>
                  </a:lnTo>
                  <a:lnTo>
                    <a:pt x="68" y="141"/>
                  </a:lnTo>
                  <a:close/>
                </a:path>
              </a:pathLst>
            </a:custGeom>
            <a:solidFill>
              <a:srgbClr val="000000"/>
            </a:solidFill>
            <a:ln w="9525">
              <a:noFill/>
              <a:round/>
              <a:headEnd/>
              <a:tailEnd/>
            </a:ln>
          </p:spPr>
          <p:txBody>
            <a:bodyPr/>
            <a:lstStyle/>
            <a:p>
              <a:endParaRPr lang="en-US"/>
            </a:p>
          </p:txBody>
        </p:sp>
        <p:sp>
          <p:nvSpPr>
            <p:cNvPr id="1051" name="Freeform 25">
              <a:extLst>
                <a:ext uri="{FF2B5EF4-FFF2-40B4-BE49-F238E27FC236}">
                  <a16:creationId xmlns:a16="http://schemas.microsoft.com/office/drawing/2014/main" id="{E49CB8B2-90CD-4F56-979B-339297EE544A}"/>
                </a:ext>
              </a:extLst>
            </p:cNvPr>
            <p:cNvSpPr>
              <a:spLocks/>
            </p:cNvSpPr>
            <p:nvPr/>
          </p:nvSpPr>
          <p:spPr bwMode="auto">
            <a:xfrm>
              <a:off x="1953" y="3854"/>
              <a:ext cx="13" cy="28"/>
            </a:xfrm>
            <a:custGeom>
              <a:avLst/>
              <a:gdLst>
                <a:gd name="T0" fmla="*/ 68 w 77"/>
                <a:gd name="T1" fmla="*/ 141 h 141"/>
                <a:gd name="T2" fmla="*/ 77 w 77"/>
                <a:gd name="T3" fmla="*/ 133 h 141"/>
                <a:gd name="T4" fmla="*/ 0 w 77"/>
                <a:gd name="T5" fmla="*/ 0 h 141"/>
                <a:gd name="T6" fmla="*/ 68 w 77"/>
                <a:gd name="T7" fmla="*/ 141 h 141"/>
                <a:gd name="T8" fmla="*/ 0 60000 65536"/>
                <a:gd name="T9" fmla="*/ 0 60000 65536"/>
                <a:gd name="T10" fmla="*/ 0 60000 65536"/>
                <a:gd name="T11" fmla="*/ 0 60000 65536"/>
                <a:gd name="T12" fmla="*/ 0 w 77"/>
                <a:gd name="T13" fmla="*/ 0 h 141"/>
                <a:gd name="T14" fmla="*/ 77 w 77"/>
                <a:gd name="T15" fmla="*/ 141 h 141"/>
              </a:gdLst>
              <a:ahLst/>
              <a:cxnLst>
                <a:cxn ang="T8">
                  <a:pos x="T0" y="T1"/>
                </a:cxn>
                <a:cxn ang="T9">
                  <a:pos x="T2" y="T3"/>
                </a:cxn>
                <a:cxn ang="T10">
                  <a:pos x="T4" y="T5"/>
                </a:cxn>
                <a:cxn ang="T11">
                  <a:pos x="T6" y="T7"/>
                </a:cxn>
              </a:cxnLst>
              <a:rect l="T12" t="T13" r="T14" b="T15"/>
              <a:pathLst>
                <a:path w="77" h="141">
                  <a:moveTo>
                    <a:pt x="68" y="141"/>
                  </a:moveTo>
                  <a:lnTo>
                    <a:pt x="77" y="133"/>
                  </a:lnTo>
                  <a:lnTo>
                    <a:pt x="0" y="0"/>
                  </a:lnTo>
                  <a:lnTo>
                    <a:pt x="68" y="141"/>
                  </a:lnTo>
                </a:path>
              </a:pathLst>
            </a:custGeom>
            <a:noFill/>
            <a:ln w="0">
              <a:solidFill>
                <a:srgbClr val="000000"/>
              </a:solidFill>
              <a:prstDash val="solid"/>
              <a:round/>
              <a:headEnd/>
              <a:tailEnd/>
            </a:ln>
          </p:spPr>
          <p:txBody>
            <a:bodyPr/>
            <a:lstStyle/>
            <a:p>
              <a:endParaRPr lang="en-US"/>
            </a:p>
          </p:txBody>
        </p:sp>
        <p:sp>
          <p:nvSpPr>
            <p:cNvPr id="1052" name="Freeform 26">
              <a:extLst>
                <a:ext uri="{FF2B5EF4-FFF2-40B4-BE49-F238E27FC236}">
                  <a16:creationId xmlns:a16="http://schemas.microsoft.com/office/drawing/2014/main" id="{181ADA81-E53B-4517-A473-C34477416EC4}"/>
                </a:ext>
              </a:extLst>
            </p:cNvPr>
            <p:cNvSpPr>
              <a:spLocks/>
            </p:cNvSpPr>
            <p:nvPr/>
          </p:nvSpPr>
          <p:spPr bwMode="auto">
            <a:xfrm>
              <a:off x="1953" y="3854"/>
              <a:ext cx="14" cy="27"/>
            </a:xfrm>
            <a:custGeom>
              <a:avLst/>
              <a:gdLst>
                <a:gd name="T0" fmla="*/ 77 w 87"/>
                <a:gd name="T1" fmla="*/ 133 h 133"/>
                <a:gd name="T2" fmla="*/ 87 w 87"/>
                <a:gd name="T3" fmla="*/ 125 h 133"/>
                <a:gd name="T4" fmla="*/ 0 w 87"/>
                <a:gd name="T5" fmla="*/ 0 h 133"/>
                <a:gd name="T6" fmla="*/ 77 w 87"/>
                <a:gd name="T7" fmla="*/ 133 h 133"/>
                <a:gd name="T8" fmla="*/ 0 60000 65536"/>
                <a:gd name="T9" fmla="*/ 0 60000 65536"/>
                <a:gd name="T10" fmla="*/ 0 60000 65536"/>
                <a:gd name="T11" fmla="*/ 0 60000 65536"/>
                <a:gd name="T12" fmla="*/ 0 w 87"/>
                <a:gd name="T13" fmla="*/ 0 h 133"/>
                <a:gd name="T14" fmla="*/ 87 w 87"/>
                <a:gd name="T15" fmla="*/ 133 h 133"/>
              </a:gdLst>
              <a:ahLst/>
              <a:cxnLst>
                <a:cxn ang="T8">
                  <a:pos x="T0" y="T1"/>
                </a:cxn>
                <a:cxn ang="T9">
                  <a:pos x="T2" y="T3"/>
                </a:cxn>
                <a:cxn ang="T10">
                  <a:pos x="T4" y="T5"/>
                </a:cxn>
                <a:cxn ang="T11">
                  <a:pos x="T6" y="T7"/>
                </a:cxn>
              </a:cxnLst>
              <a:rect l="T12" t="T13" r="T14" b="T15"/>
              <a:pathLst>
                <a:path w="87" h="133">
                  <a:moveTo>
                    <a:pt x="77" y="133"/>
                  </a:moveTo>
                  <a:lnTo>
                    <a:pt x="87" y="125"/>
                  </a:lnTo>
                  <a:lnTo>
                    <a:pt x="0" y="0"/>
                  </a:lnTo>
                  <a:lnTo>
                    <a:pt x="77" y="133"/>
                  </a:lnTo>
                  <a:close/>
                </a:path>
              </a:pathLst>
            </a:custGeom>
            <a:solidFill>
              <a:srgbClr val="000000"/>
            </a:solidFill>
            <a:ln w="9525">
              <a:noFill/>
              <a:round/>
              <a:headEnd/>
              <a:tailEnd/>
            </a:ln>
          </p:spPr>
          <p:txBody>
            <a:bodyPr/>
            <a:lstStyle/>
            <a:p>
              <a:endParaRPr lang="en-US"/>
            </a:p>
          </p:txBody>
        </p:sp>
        <p:sp>
          <p:nvSpPr>
            <p:cNvPr id="1053" name="Freeform 27">
              <a:extLst>
                <a:ext uri="{FF2B5EF4-FFF2-40B4-BE49-F238E27FC236}">
                  <a16:creationId xmlns:a16="http://schemas.microsoft.com/office/drawing/2014/main" id="{FD8C191C-5B35-43C9-8A0A-59D51BABF3C0}"/>
                </a:ext>
              </a:extLst>
            </p:cNvPr>
            <p:cNvSpPr>
              <a:spLocks/>
            </p:cNvSpPr>
            <p:nvPr/>
          </p:nvSpPr>
          <p:spPr bwMode="auto">
            <a:xfrm>
              <a:off x="1953" y="3854"/>
              <a:ext cx="14" cy="27"/>
            </a:xfrm>
            <a:custGeom>
              <a:avLst/>
              <a:gdLst>
                <a:gd name="T0" fmla="*/ 77 w 87"/>
                <a:gd name="T1" fmla="*/ 133 h 133"/>
                <a:gd name="T2" fmla="*/ 87 w 87"/>
                <a:gd name="T3" fmla="*/ 125 h 133"/>
                <a:gd name="T4" fmla="*/ 0 w 87"/>
                <a:gd name="T5" fmla="*/ 0 h 133"/>
                <a:gd name="T6" fmla="*/ 77 w 87"/>
                <a:gd name="T7" fmla="*/ 133 h 133"/>
                <a:gd name="T8" fmla="*/ 0 60000 65536"/>
                <a:gd name="T9" fmla="*/ 0 60000 65536"/>
                <a:gd name="T10" fmla="*/ 0 60000 65536"/>
                <a:gd name="T11" fmla="*/ 0 60000 65536"/>
                <a:gd name="T12" fmla="*/ 0 w 87"/>
                <a:gd name="T13" fmla="*/ 0 h 133"/>
                <a:gd name="T14" fmla="*/ 87 w 87"/>
                <a:gd name="T15" fmla="*/ 133 h 133"/>
              </a:gdLst>
              <a:ahLst/>
              <a:cxnLst>
                <a:cxn ang="T8">
                  <a:pos x="T0" y="T1"/>
                </a:cxn>
                <a:cxn ang="T9">
                  <a:pos x="T2" y="T3"/>
                </a:cxn>
                <a:cxn ang="T10">
                  <a:pos x="T4" y="T5"/>
                </a:cxn>
                <a:cxn ang="T11">
                  <a:pos x="T6" y="T7"/>
                </a:cxn>
              </a:cxnLst>
              <a:rect l="T12" t="T13" r="T14" b="T15"/>
              <a:pathLst>
                <a:path w="87" h="133">
                  <a:moveTo>
                    <a:pt x="77" y="133"/>
                  </a:moveTo>
                  <a:lnTo>
                    <a:pt x="87" y="125"/>
                  </a:lnTo>
                  <a:lnTo>
                    <a:pt x="0" y="0"/>
                  </a:lnTo>
                  <a:lnTo>
                    <a:pt x="77" y="133"/>
                  </a:lnTo>
                </a:path>
              </a:pathLst>
            </a:custGeom>
            <a:noFill/>
            <a:ln w="0">
              <a:solidFill>
                <a:srgbClr val="000000"/>
              </a:solidFill>
              <a:prstDash val="solid"/>
              <a:round/>
              <a:headEnd/>
              <a:tailEnd/>
            </a:ln>
          </p:spPr>
          <p:txBody>
            <a:bodyPr/>
            <a:lstStyle/>
            <a:p>
              <a:endParaRPr lang="en-US"/>
            </a:p>
          </p:txBody>
        </p:sp>
        <p:sp>
          <p:nvSpPr>
            <p:cNvPr id="1054" name="Freeform 28">
              <a:extLst>
                <a:ext uri="{FF2B5EF4-FFF2-40B4-BE49-F238E27FC236}">
                  <a16:creationId xmlns:a16="http://schemas.microsoft.com/office/drawing/2014/main" id="{798B4AB0-59BA-426C-8031-B5A16040BEA5}"/>
                </a:ext>
              </a:extLst>
            </p:cNvPr>
            <p:cNvSpPr>
              <a:spLocks/>
            </p:cNvSpPr>
            <p:nvPr/>
          </p:nvSpPr>
          <p:spPr bwMode="auto">
            <a:xfrm>
              <a:off x="1953" y="3854"/>
              <a:ext cx="16" cy="25"/>
            </a:xfrm>
            <a:custGeom>
              <a:avLst/>
              <a:gdLst>
                <a:gd name="T0" fmla="*/ 87 w 97"/>
                <a:gd name="T1" fmla="*/ 125 h 125"/>
                <a:gd name="T2" fmla="*/ 97 w 97"/>
                <a:gd name="T3" fmla="*/ 117 h 125"/>
                <a:gd name="T4" fmla="*/ 0 w 97"/>
                <a:gd name="T5" fmla="*/ 0 h 125"/>
                <a:gd name="T6" fmla="*/ 87 w 97"/>
                <a:gd name="T7" fmla="*/ 125 h 125"/>
                <a:gd name="T8" fmla="*/ 0 60000 65536"/>
                <a:gd name="T9" fmla="*/ 0 60000 65536"/>
                <a:gd name="T10" fmla="*/ 0 60000 65536"/>
                <a:gd name="T11" fmla="*/ 0 60000 65536"/>
                <a:gd name="T12" fmla="*/ 0 w 97"/>
                <a:gd name="T13" fmla="*/ 0 h 125"/>
                <a:gd name="T14" fmla="*/ 97 w 97"/>
                <a:gd name="T15" fmla="*/ 125 h 125"/>
              </a:gdLst>
              <a:ahLst/>
              <a:cxnLst>
                <a:cxn ang="T8">
                  <a:pos x="T0" y="T1"/>
                </a:cxn>
                <a:cxn ang="T9">
                  <a:pos x="T2" y="T3"/>
                </a:cxn>
                <a:cxn ang="T10">
                  <a:pos x="T4" y="T5"/>
                </a:cxn>
                <a:cxn ang="T11">
                  <a:pos x="T6" y="T7"/>
                </a:cxn>
              </a:cxnLst>
              <a:rect l="T12" t="T13" r="T14" b="T15"/>
              <a:pathLst>
                <a:path w="97" h="125">
                  <a:moveTo>
                    <a:pt x="87" y="125"/>
                  </a:moveTo>
                  <a:lnTo>
                    <a:pt x="97" y="117"/>
                  </a:lnTo>
                  <a:lnTo>
                    <a:pt x="0" y="0"/>
                  </a:lnTo>
                  <a:lnTo>
                    <a:pt x="87" y="125"/>
                  </a:lnTo>
                  <a:close/>
                </a:path>
              </a:pathLst>
            </a:custGeom>
            <a:solidFill>
              <a:srgbClr val="000000"/>
            </a:solidFill>
            <a:ln w="9525">
              <a:noFill/>
              <a:round/>
              <a:headEnd/>
              <a:tailEnd/>
            </a:ln>
          </p:spPr>
          <p:txBody>
            <a:bodyPr/>
            <a:lstStyle/>
            <a:p>
              <a:endParaRPr lang="en-US"/>
            </a:p>
          </p:txBody>
        </p:sp>
        <p:sp>
          <p:nvSpPr>
            <p:cNvPr id="1055" name="Freeform 29">
              <a:extLst>
                <a:ext uri="{FF2B5EF4-FFF2-40B4-BE49-F238E27FC236}">
                  <a16:creationId xmlns:a16="http://schemas.microsoft.com/office/drawing/2014/main" id="{3C5A9564-ECC5-48C3-B8C2-4ED96B27ABDF}"/>
                </a:ext>
              </a:extLst>
            </p:cNvPr>
            <p:cNvSpPr>
              <a:spLocks/>
            </p:cNvSpPr>
            <p:nvPr/>
          </p:nvSpPr>
          <p:spPr bwMode="auto">
            <a:xfrm>
              <a:off x="1953" y="3854"/>
              <a:ext cx="16" cy="25"/>
            </a:xfrm>
            <a:custGeom>
              <a:avLst/>
              <a:gdLst>
                <a:gd name="T0" fmla="*/ 87 w 97"/>
                <a:gd name="T1" fmla="*/ 125 h 125"/>
                <a:gd name="T2" fmla="*/ 97 w 97"/>
                <a:gd name="T3" fmla="*/ 117 h 125"/>
                <a:gd name="T4" fmla="*/ 0 w 97"/>
                <a:gd name="T5" fmla="*/ 0 h 125"/>
                <a:gd name="T6" fmla="*/ 87 w 97"/>
                <a:gd name="T7" fmla="*/ 125 h 125"/>
                <a:gd name="T8" fmla="*/ 0 60000 65536"/>
                <a:gd name="T9" fmla="*/ 0 60000 65536"/>
                <a:gd name="T10" fmla="*/ 0 60000 65536"/>
                <a:gd name="T11" fmla="*/ 0 60000 65536"/>
                <a:gd name="T12" fmla="*/ 0 w 97"/>
                <a:gd name="T13" fmla="*/ 0 h 125"/>
                <a:gd name="T14" fmla="*/ 97 w 97"/>
                <a:gd name="T15" fmla="*/ 125 h 125"/>
              </a:gdLst>
              <a:ahLst/>
              <a:cxnLst>
                <a:cxn ang="T8">
                  <a:pos x="T0" y="T1"/>
                </a:cxn>
                <a:cxn ang="T9">
                  <a:pos x="T2" y="T3"/>
                </a:cxn>
                <a:cxn ang="T10">
                  <a:pos x="T4" y="T5"/>
                </a:cxn>
                <a:cxn ang="T11">
                  <a:pos x="T6" y="T7"/>
                </a:cxn>
              </a:cxnLst>
              <a:rect l="T12" t="T13" r="T14" b="T15"/>
              <a:pathLst>
                <a:path w="97" h="125">
                  <a:moveTo>
                    <a:pt x="87" y="125"/>
                  </a:moveTo>
                  <a:lnTo>
                    <a:pt x="97" y="117"/>
                  </a:lnTo>
                  <a:lnTo>
                    <a:pt x="0" y="0"/>
                  </a:lnTo>
                  <a:lnTo>
                    <a:pt x="87" y="125"/>
                  </a:lnTo>
                </a:path>
              </a:pathLst>
            </a:custGeom>
            <a:noFill/>
            <a:ln w="0">
              <a:solidFill>
                <a:srgbClr val="000000"/>
              </a:solidFill>
              <a:prstDash val="solid"/>
              <a:round/>
              <a:headEnd/>
              <a:tailEnd/>
            </a:ln>
          </p:spPr>
          <p:txBody>
            <a:bodyPr/>
            <a:lstStyle/>
            <a:p>
              <a:endParaRPr lang="en-US"/>
            </a:p>
          </p:txBody>
        </p:sp>
        <p:sp>
          <p:nvSpPr>
            <p:cNvPr id="1056" name="Freeform 30">
              <a:extLst>
                <a:ext uri="{FF2B5EF4-FFF2-40B4-BE49-F238E27FC236}">
                  <a16:creationId xmlns:a16="http://schemas.microsoft.com/office/drawing/2014/main" id="{74A4A88A-4B5A-4BBA-981C-5DA8975DC43A}"/>
                </a:ext>
              </a:extLst>
            </p:cNvPr>
            <p:cNvSpPr>
              <a:spLocks/>
            </p:cNvSpPr>
            <p:nvPr/>
          </p:nvSpPr>
          <p:spPr bwMode="auto">
            <a:xfrm>
              <a:off x="1953" y="3854"/>
              <a:ext cx="17" cy="24"/>
            </a:xfrm>
            <a:custGeom>
              <a:avLst/>
              <a:gdLst>
                <a:gd name="T0" fmla="*/ 97 w 104"/>
                <a:gd name="T1" fmla="*/ 117 h 117"/>
                <a:gd name="T2" fmla="*/ 104 w 104"/>
                <a:gd name="T3" fmla="*/ 107 h 117"/>
                <a:gd name="T4" fmla="*/ 0 w 104"/>
                <a:gd name="T5" fmla="*/ 0 h 117"/>
                <a:gd name="T6" fmla="*/ 97 w 104"/>
                <a:gd name="T7" fmla="*/ 117 h 117"/>
                <a:gd name="T8" fmla="*/ 0 60000 65536"/>
                <a:gd name="T9" fmla="*/ 0 60000 65536"/>
                <a:gd name="T10" fmla="*/ 0 60000 65536"/>
                <a:gd name="T11" fmla="*/ 0 60000 65536"/>
                <a:gd name="T12" fmla="*/ 0 w 104"/>
                <a:gd name="T13" fmla="*/ 0 h 117"/>
                <a:gd name="T14" fmla="*/ 104 w 104"/>
                <a:gd name="T15" fmla="*/ 117 h 117"/>
              </a:gdLst>
              <a:ahLst/>
              <a:cxnLst>
                <a:cxn ang="T8">
                  <a:pos x="T0" y="T1"/>
                </a:cxn>
                <a:cxn ang="T9">
                  <a:pos x="T2" y="T3"/>
                </a:cxn>
                <a:cxn ang="T10">
                  <a:pos x="T4" y="T5"/>
                </a:cxn>
                <a:cxn ang="T11">
                  <a:pos x="T6" y="T7"/>
                </a:cxn>
              </a:cxnLst>
              <a:rect l="T12" t="T13" r="T14" b="T15"/>
              <a:pathLst>
                <a:path w="104" h="117">
                  <a:moveTo>
                    <a:pt x="97" y="117"/>
                  </a:moveTo>
                  <a:lnTo>
                    <a:pt x="104" y="107"/>
                  </a:lnTo>
                  <a:lnTo>
                    <a:pt x="0" y="0"/>
                  </a:lnTo>
                  <a:lnTo>
                    <a:pt x="97" y="117"/>
                  </a:lnTo>
                  <a:close/>
                </a:path>
              </a:pathLst>
            </a:custGeom>
            <a:solidFill>
              <a:srgbClr val="000000"/>
            </a:solidFill>
            <a:ln w="9525">
              <a:noFill/>
              <a:round/>
              <a:headEnd/>
              <a:tailEnd/>
            </a:ln>
          </p:spPr>
          <p:txBody>
            <a:bodyPr/>
            <a:lstStyle/>
            <a:p>
              <a:endParaRPr lang="en-US"/>
            </a:p>
          </p:txBody>
        </p:sp>
        <p:sp>
          <p:nvSpPr>
            <p:cNvPr id="1057" name="Freeform 31">
              <a:extLst>
                <a:ext uri="{FF2B5EF4-FFF2-40B4-BE49-F238E27FC236}">
                  <a16:creationId xmlns:a16="http://schemas.microsoft.com/office/drawing/2014/main" id="{D832C104-FB1A-4E26-94BB-94F9C26BA240}"/>
                </a:ext>
              </a:extLst>
            </p:cNvPr>
            <p:cNvSpPr>
              <a:spLocks/>
            </p:cNvSpPr>
            <p:nvPr/>
          </p:nvSpPr>
          <p:spPr bwMode="auto">
            <a:xfrm>
              <a:off x="1953" y="3854"/>
              <a:ext cx="17" cy="24"/>
            </a:xfrm>
            <a:custGeom>
              <a:avLst/>
              <a:gdLst>
                <a:gd name="T0" fmla="*/ 97 w 104"/>
                <a:gd name="T1" fmla="*/ 117 h 117"/>
                <a:gd name="T2" fmla="*/ 104 w 104"/>
                <a:gd name="T3" fmla="*/ 107 h 117"/>
                <a:gd name="T4" fmla="*/ 0 w 104"/>
                <a:gd name="T5" fmla="*/ 0 h 117"/>
                <a:gd name="T6" fmla="*/ 97 w 104"/>
                <a:gd name="T7" fmla="*/ 117 h 117"/>
                <a:gd name="T8" fmla="*/ 0 60000 65536"/>
                <a:gd name="T9" fmla="*/ 0 60000 65536"/>
                <a:gd name="T10" fmla="*/ 0 60000 65536"/>
                <a:gd name="T11" fmla="*/ 0 60000 65536"/>
                <a:gd name="T12" fmla="*/ 0 w 104"/>
                <a:gd name="T13" fmla="*/ 0 h 117"/>
                <a:gd name="T14" fmla="*/ 104 w 104"/>
                <a:gd name="T15" fmla="*/ 117 h 117"/>
              </a:gdLst>
              <a:ahLst/>
              <a:cxnLst>
                <a:cxn ang="T8">
                  <a:pos x="T0" y="T1"/>
                </a:cxn>
                <a:cxn ang="T9">
                  <a:pos x="T2" y="T3"/>
                </a:cxn>
                <a:cxn ang="T10">
                  <a:pos x="T4" y="T5"/>
                </a:cxn>
                <a:cxn ang="T11">
                  <a:pos x="T6" y="T7"/>
                </a:cxn>
              </a:cxnLst>
              <a:rect l="T12" t="T13" r="T14" b="T15"/>
              <a:pathLst>
                <a:path w="104" h="117">
                  <a:moveTo>
                    <a:pt x="97" y="117"/>
                  </a:moveTo>
                  <a:lnTo>
                    <a:pt x="104" y="107"/>
                  </a:lnTo>
                  <a:lnTo>
                    <a:pt x="0" y="0"/>
                  </a:lnTo>
                  <a:lnTo>
                    <a:pt x="97" y="117"/>
                  </a:lnTo>
                </a:path>
              </a:pathLst>
            </a:custGeom>
            <a:noFill/>
            <a:ln w="0">
              <a:solidFill>
                <a:srgbClr val="000000"/>
              </a:solidFill>
              <a:prstDash val="solid"/>
              <a:round/>
              <a:headEnd/>
              <a:tailEnd/>
            </a:ln>
          </p:spPr>
          <p:txBody>
            <a:bodyPr/>
            <a:lstStyle/>
            <a:p>
              <a:endParaRPr lang="en-US"/>
            </a:p>
          </p:txBody>
        </p:sp>
        <p:sp>
          <p:nvSpPr>
            <p:cNvPr id="1058" name="Freeform 32">
              <a:extLst>
                <a:ext uri="{FF2B5EF4-FFF2-40B4-BE49-F238E27FC236}">
                  <a16:creationId xmlns:a16="http://schemas.microsoft.com/office/drawing/2014/main" id="{AFF5D794-CEFE-466F-B38F-415F025AABBB}"/>
                </a:ext>
              </a:extLst>
            </p:cNvPr>
            <p:cNvSpPr>
              <a:spLocks/>
            </p:cNvSpPr>
            <p:nvPr/>
          </p:nvSpPr>
          <p:spPr bwMode="auto">
            <a:xfrm>
              <a:off x="1953" y="3854"/>
              <a:ext cx="19" cy="22"/>
            </a:xfrm>
            <a:custGeom>
              <a:avLst/>
              <a:gdLst>
                <a:gd name="T0" fmla="*/ 104 w 113"/>
                <a:gd name="T1" fmla="*/ 107 h 107"/>
                <a:gd name="T2" fmla="*/ 113 w 113"/>
                <a:gd name="T3" fmla="*/ 98 h 107"/>
                <a:gd name="T4" fmla="*/ 0 w 113"/>
                <a:gd name="T5" fmla="*/ 0 h 107"/>
                <a:gd name="T6" fmla="*/ 104 w 113"/>
                <a:gd name="T7" fmla="*/ 107 h 107"/>
                <a:gd name="T8" fmla="*/ 0 60000 65536"/>
                <a:gd name="T9" fmla="*/ 0 60000 65536"/>
                <a:gd name="T10" fmla="*/ 0 60000 65536"/>
                <a:gd name="T11" fmla="*/ 0 60000 65536"/>
                <a:gd name="T12" fmla="*/ 0 w 113"/>
                <a:gd name="T13" fmla="*/ 0 h 107"/>
                <a:gd name="T14" fmla="*/ 113 w 113"/>
                <a:gd name="T15" fmla="*/ 107 h 107"/>
              </a:gdLst>
              <a:ahLst/>
              <a:cxnLst>
                <a:cxn ang="T8">
                  <a:pos x="T0" y="T1"/>
                </a:cxn>
                <a:cxn ang="T9">
                  <a:pos x="T2" y="T3"/>
                </a:cxn>
                <a:cxn ang="T10">
                  <a:pos x="T4" y="T5"/>
                </a:cxn>
                <a:cxn ang="T11">
                  <a:pos x="T6" y="T7"/>
                </a:cxn>
              </a:cxnLst>
              <a:rect l="T12" t="T13" r="T14" b="T15"/>
              <a:pathLst>
                <a:path w="113" h="107">
                  <a:moveTo>
                    <a:pt x="104" y="107"/>
                  </a:moveTo>
                  <a:lnTo>
                    <a:pt x="113" y="98"/>
                  </a:lnTo>
                  <a:lnTo>
                    <a:pt x="0" y="0"/>
                  </a:lnTo>
                  <a:lnTo>
                    <a:pt x="104" y="107"/>
                  </a:lnTo>
                  <a:close/>
                </a:path>
              </a:pathLst>
            </a:custGeom>
            <a:solidFill>
              <a:srgbClr val="000000"/>
            </a:solidFill>
            <a:ln w="9525">
              <a:noFill/>
              <a:round/>
              <a:headEnd/>
              <a:tailEnd/>
            </a:ln>
          </p:spPr>
          <p:txBody>
            <a:bodyPr/>
            <a:lstStyle/>
            <a:p>
              <a:endParaRPr lang="en-US"/>
            </a:p>
          </p:txBody>
        </p:sp>
        <p:sp>
          <p:nvSpPr>
            <p:cNvPr id="1059" name="Freeform 33">
              <a:extLst>
                <a:ext uri="{FF2B5EF4-FFF2-40B4-BE49-F238E27FC236}">
                  <a16:creationId xmlns:a16="http://schemas.microsoft.com/office/drawing/2014/main" id="{71DFBDA9-939C-4445-A700-0F95F33530FC}"/>
                </a:ext>
              </a:extLst>
            </p:cNvPr>
            <p:cNvSpPr>
              <a:spLocks/>
            </p:cNvSpPr>
            <p:nvPr/>
          </p:nvSpPr>
          <p:spPr bwMode="auto">
            <a:xfrm>
              <a:off x="1953" y="3854"/>
              <a:ext cx="19" cy="22"/>
            </a:xfrm>
            <a:custGeom>
              <a:avLst/>
              <a:gdLst>
                <a:gd name="T0" fmla="*/ 104 w 113"/>
                <a:gd name="T1" fmla="*/ 107 h 107"/>
                <a:gd name="T2" fmla="*/ 113 w 113"/>
                <a:gd name="T3" fmla="*/ 98 h 107"/>
                <a:gd name="T4" fmla="*/ 0 w 113"/>
                <a:gd name="T5" fmla="*/ 0 h 107"/>
                <a:gd name="T6" fmla="*/ 104 w 113"/>
                <a:gd name="T7" fmla="*/ 107 h 107"/>
                <a:gd name="T8" fmla="*/ 0 60000 65536"/>
                <a:gd name="T9" fmla="*/ 0 60000 65536"/>
                <a:gd name="T10" fmla="*/ 0 60000 65536"/>
                <a:gd name="T11" fmla="*/ 0 60000 65536"/>
                <a:gd name="T12" fmla="*/ 0 w 113"/>
                <a:gd name="T13" fmla="*/ 0 h 107"/>
                <a:gd name="T14" fmla="*/ 113 w 113"/>
                <a:gd name="T15" fmla="*/ 107 h 107"/>
              </a:gdLst>
              <a:ahLst/>
              <a:cxnLst>
                <a:cxn ang="T8">
                  <a:pos x="T0" y="T1"/>
                </a:cxn>
                <a:cxn ang="T9">
                  <a:pos x="T2" y="T3"/>
                </a:cxn>
                <a:cxn ang="T10">
                  <a:pos x="T4" y="T5"/>
                </a:cxn>
                <a:cxn ang="T11">
                  <a:pos x="T6" y="T7"/>
                </a:cxn>
              </a:cxnLst>
              <a:rect l="T12" t="T13" r="T14" b="T15"/>
              <a:pathLst>
                <a:path w="113" h="107">
                  <a:moveTo>
                    <a:pt x="104" y="107"/>
                  </a:moveTo>
                  <a:lnTo>
                    <a:pt x="113" y="98"/>
                  </a:lnTo>
                  <a:lnTo>
                    <a:pt x="0" y="0"/>
                  </a:lnTo>
                  <a:lnTo>
                    <a:pt x="104" y="107"/>
                  </a:lnTo>
                </a:path>
              </a:pathLst>
            </a:custGeom>
            <a:noFill/>
            <a:ln w="0">
              <a:solidFill>
                <a:srgbClr val="000000"/>
              </a:solidFill>
              <a:prstDash val="solid"/>
              <a:round/>
              <a:headEnd/>
              <a:tailEnd/>
            </a:ln>
          </p:spPr>
          <p:txBody>
            <a:bodyPr/>
            <a:lstStyle/>
            <a:p>
              <a:endParaRPr lang="en-US"/>
            </a:p>
          </p:txBody>
        </p:sp>
        <p:sp>
          <p:nvSpPr>
            <p:cNvPr id="1060" name="Freeform 34">
              <a:extLst>
                <a:ext uri="{FF2B5EF4-FFF2-40B4-BE49-F238E27FC236}">
                  <a16:creationId xmlns:a16="http://schemas.microsoft.com/office/drawing/2014/main" id="{28918640-8DA8-4BB9-98DF-DA8B4C5F8E6D}"/>
                </a:ext>
              </a:extLst>
            </p:cNvPr>
            <p:cNvSpPr>
              <a:spLocks/>
            </p:cNvSpPr>
            <p:nvPr/>
          </p:nvSpPr>
          <p:spPr bwMode="auto">
            <a:xfrm>
              <a:off x="1953" y="3854"/>
              <a:ext cx="20" cy="20"/>
            </a:xfrm>
            <a:custGeom>
              <a:avLst/>
              <a:gdLst>
                <a:gd name="T0" fmla="*/ 113 w 119"/>
                <a:gd name="T1" fmla="*/ 98 h 98"/>
                <a:gd name="T2" fmla="*/ 119 w 119"/>
                <a:gd name="T3" fmla="*/ 87 h 98"/>
                <a:gd name="T4" fmla="*/ 0 w 119"/>
                <a:gd name="T5" fmla="*/ 0 h 98"/>
                <a:gd name="T6" fmla="*/ 113 w 119"/>
                <a:gd name="T7" fmla="*/ 98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113" y="98"/>
                  </a:moveTo>
                  <a:lnTo>
                    <a:pt x="119" y="87"/>
                  </a:lnTo>
                  <a:lnTo>
                    <a:pt x="0" y="0"/>
                  </a:lnTo>
                  <a:lnTo>
                    <a:pt x="113" y="98"/>
                  </a:lnTo>
                  <a:close/>
                </a:path>
              </a:pathLst>
            </a:custGeom>
            <a:solidFill>
              <a:srgbClr val="000000"/>
            </a:solidFill>
            <a:ln w="9525">
              <a:noFill/>
              <a:round/>
              <a:headEnd/>
              <a:tailEnd/>
            </a:ln>
          </p:spPr>
          <p:txBody>
            <a:bodyPr/>
            <a:lstStyle/>
            <a:p>
              <a:endParaRPr lang="en-US"/>
            </a:p>
          </p:txBody>
        </p:sp>
        <p:sp>
          <p:nvSpPr>
            <p:cNvPr id="1061" name="Freeform 35">
              <a:extLst>
                <a:ext uri="{FF2B5EF4-FFF2-40B4-BE49-F238E27FC236}">
                  <a16:creationId xmlns:a16="http://schemas.microsoft.com/office/drawing/2014/main" id="{3F0FAC6B-3DE3-4A91-A0DF-B5AAC155DA2A}"/>
                </a:ext>
              </a:extLst>
            </p:cNvPr>
            <p:cNvSpPr>
              <a:spLocks/>
            </p:cNvSpPr>
            <p:nvPr/>
          </p:nvSpPr>
          <p:spPr bwMode="auto">
            <a:xfrm>
              <a:off x="1953" y="3854"/>
              <a:ext cx="20" cy="20"/>
            </a:xfrm>
            <a:custGeom>
              <a:avLst/>
              <a:gdLst>
                <a:gd name="T0" fmla="*/ 113 w 119"/>
                <a:gd name="T1" fmla="*/ 98 h 98"/>
                <a:gd name="T2" fmla="*/ 119 w 119"/>
                <a:gd name="T3" fmla="*/ 87 h 98"/>
                <a:gd name="T4" fmla="*/ 0 w 119"/>
                <a:gd name="T5" fmla="*/ 0 h 98"/>
                <a:gd name="T6" fmla="*/ 113 w 119"/>
                <a:gd name="T7" fmla="*/ 98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113" y="98"/>
                  </a:moveTo>
                  <a:lnTo>
                    <a:pt x="119" y="87"/>
                  </a:lnTo>
                  <a:lnTo>
                    <a:pt x="0" y="0"/>
                  </a:lnTo>
                  <a:lnTo>
                    <a:pt x="113" y="98"/>
                  </a:lnTo>
                </a:path>
              </a:pathLst>
            </a:custGeom>
            <a:noFill/>
            <a:ln w="0">
              <a:solidFill>
                <a:srgbClr val="000000"/>
              </a:solidFill>
              <a:prstDash val="solid"/>
              <a:round/>
              <a:headEnd/>
              <a:tailEnd/>
            </a:ln>
          </p:spPr>
          <p:txBody>
            <a:bodyPr/>
            <a:lstStyle/>
            <a:p>
              <a:endParaRPr lang="en-US"/>
            </a:p>
          </p:txBody>
        </p:sp>
        <p:sp>
          <p:nvSpPr>
            <p:cNvPr id="1062" name="Freeform 36">
              <a:extLst>
                <a:ext uri="{FF2B5EF4-FFF2-40B4-BE49-F238E27FC236}">
                  <a16:creationId xmlns:a16="http://schemas.microsoft.com/office/drawing/2014/main" id="{08591969-F1F7-463B-A8E9-52F5BF489096}"/>
                </a:ext>
              </a:extLst>
            </p:cNvPr>
            <p:cNvSpPr>
              <a:spLocks/>
            </p:cNvSpPr>
            <p:nvPr/>
          </p:nvSpPr>
          <p:spPr bwMode="auto">
            <a:xfrm>
              <a:off x="1953" y="3854"/>
              <a:ext cx="21" cy="18"/>
            </a:xfrm>
            <a:custGeom>
              <a:avLst/>
              <a:gdLst>
                <a:gd name="T0" fmla="*/ 119 w 125"/>
                <a:gd name="T1" fmla="*/ 87 h 87"/>
                <a:gd name="T2" fmla="*/ 125 w 125"/>
                <a:gd name="T3" fmla="*/ 75 h 87"/>
                <a:gd name="T4" fmla="*/ 0 w 125"/>
                <a:gd name="T5" fmla="*/ 0 h 87"/>
                <a:gd name="T6" fmla="*/ 119 w 125"/>
                <a:gd name="T7" fmla="*/ 87 h 87"/>
                <a:gd name="T8" fmla="*/ 0 60000 65536"/>
                <a:gd name="T9" fmla="*/ 0 60000 65536"/>
                <a:gd name="T10" fmla="*/ 0 60000 65536"/>
                <a:gd name="T11" fmla="*/ 0 60000 65536"/>
                <a:gd name="T12" fmla="*/ 0 w 125"/>
                <a:gd name="T13" fmla="*/ 0 h 87"/>
                <a:gd name="T14" fmla="*/ 125 w 125"/>
                <a:gd name="T15" fmla="*/ 87 h 87"/>
              </a:gdLst>
              <a:ahLst/>
              <a:cxnLst>
                <a:cxn ang="T8">
                  <a:pos x="T0" y="T1"/>
                </a:cxn>
                <a:cxn ang="T9">
                  <a:pos x="T2" y="T3"/>
                </a:cxn>
                <a:cxn ang="T10">
                  <a:pos x="T4" y="T5"/>
                </a:cxn>
                <a:cxn ang="T11">
                  <a:pos x="T6" y="T7"/>
                </a:cxn>
              </a:cxnLst>
              <a:rect l="T12" t="T13" r="T14" b="T15"/>
              <a:pathLst>
                <a:path w="125" h="87">
                  <a:moveTo>
                    <a:pt x="119" y="87"/>
                  </a:moveTo>
                  <a:lnTo>
                    <a:pt x="125" y="75"/>
                  </a:lnTo>
                  <a:lnTo>
                    <a:pt x="0" y="0"/>
                  </a:lnTo>
                  <a:lnTo>
                    <a:pt x="119" y="87"/>
                  </a:lnTo>
                  <a:close/>
                </a:path>
              </a:pathLst>
            </a:custGeom>
            <a:solidFill>
              <a:srgbClr val="000000"/>
            </a:solidFill>
            <a:ln w="9525">
              <a:noFill/>
              <a:round/>
              <a:headEnd/>
              <a:tailEnd/>
            </a:ln>
          </p:spPr>
          <p:txBody>
            <a:bodyPr/>
            <a:lstStyle/>
            <a:p>
              <a:endParaRPr lang="en-US"/>
            </a:p>
          </p:txBody>
        </p:sp>
        <p:sp>
          <p:nvSpPr>
            <p:cNvPr id="1063" name="Freeform 37">
              <a:extLst>
                <a:ext uri="{FF2B5EF4-FFF2-40B4-BE49-F238E27FC236}">
                  <a16:creationId xmlns:a16="http://schemas.microsoft.com/office/drawing/2014/main" id="{5D01C448-0112-4554-86AD-5013E9126300}"/>
                </a:ext>
              </a:extLst>
            </p:cNvPr>
            <p:cNvSpPr>
              <a:spLocks/>
            </p:cNvSpPr>
            <p:nvPr/>
          </p:nvSpPr>
          <p:spPr bwMode="auto">
            <a:xfrm>
              <a:off x="1953" y="3854"/>
              <a:ext cx="21" cy="18"/>
            </a:xfrm>
            <a:custGeom>
              <a:avLst/>
              <a:gdLst>
                <a:gd name="T0" fmla="*/ 119 w 125"/>
                <a:gd name="T1" fmla="*/ 87 h 87"/>
                <a:gd name="T2" fmla="*/ 125 w 125"/>
                <a:gd name="T3" fmla="*/ 75 h 87"/>
                <a:gd name="T4" fmla="*/ 0 w 125"/>
                <a:gd name="T5" fmla="*/ 0 h 87"/>
                <a:gd name="T6" fmla="*/ 119 w 125"/>
                <a:gd name="T7" fmla="*/ 87 h 87"/>
                <a:gd name="T8" fmla="*/ 0 60000 65536"/>
                <a:gd name="T9" fmla="*/ 0 60000 65536"/>
                <a:gd name="T10" fmla="*/ 0 60000 65536"/>
                <a:gd name="T11" fmla="*/ 0 60000 65536"/>
                <a:gd name="T12" fmla="*/ 0 w 125"/>
                <a:gd name="T13" fmla="*/ 0 h 87"/>
                <a:gd name="T14" fmla="*/ 125 w 125"/>
                <a:gd name="T15" fmla="*/ 87 h 87"/>
              </a:gdLst>
              <a:ahLst/>
              <a:cxnLst>
                <a:cxn ang="T8">
                  <a:pos x="T0" y="T1"/>
                </a:cxn>
                <a:cxn ang="T9">
                  <a:pos x="T2" y="T3"/>
                </a:cxn>
                <a:cxn ang="T10">
                  <a:pos x="T4" y="T5"/>
                </a:cxn>
                <a:cxn ang="T11">
                  <a:pos x="T6" y="T7"/>
                </a:cxn>
              </a:cxnLst>
              <a:rect l="T12" t="T13" r="T14" b="T15"/>
              <a:pathLst>
                <a:path w="125" h="87">
                  <a:moveTo>
                    <a:pt x="119" y="87"/>
                  </a:moveTo>
                  <a:lnTo>
                    <a:pt x="125" y="75"/>
                  </a:lnTo>
                  <a:lnTo>
                    <a:pt x="0" y="0"/>
                  </a:lnTo>
                  <a:lnTo>
                    <a:pt x="119" y="87"/>
                  </a:lnTo>
                </a:path>
              </a:pathLst>
            </a:custGeom>
            <a:noFill/>
            <a:ln w="0">
              <a:solidFill>
                <a:srgbClr val="000000"/>
              </a:solidFill>
              <a:prstDash val="solid"/>
              <a:round/>
              <a:headEnd/>
              <a:tailEnd/>
            </a:ln>
          </p:spPr>
          <p:txBody>
            <a:bodyPr/>
            <a:lstStyle/>
            <a:p>
              <a:endParaRPr lang="en-US"/>
            </a:p>
          </p:txBody>
        </p:sp>
        <p:sp>
          <p:nvSpPr>
            <p:cNvPr id="1064" name="Freeform 38">
              <a:extLst>
                <a:ext uri="{FF2B5EF4-FFF2-40B4-BE49-F238E27FC236}">
                  <a16:creationId xmlns:a16="http://schemas.microsoft.com/office/drawing/2014/main" id="{E71DA2CA-191C-438F-A94D-F7080363109B}"/>
                </a:ext>
              </a:extLst>
            </p:cNvPr>
            <p:cNvSpPr>
              <a:spLocks/>
            </p:cNvSpPr>
            <p:nvPr/>
          </p:nvSpPr>
          <p:spPr bwMode="auto">
            <a:xfrm>
              <a:off x="1953" y="3854"/>
              <a:ext cx="21" cy="15"/>
            </a:xfrm>
            <a:custGeom>
              <a:avLst/>
              <a:gdLst>
                <a:gd name="T0" fmla="*/ 125 w 130"/>
                <a:gd name="T1" fmla="*/ 75 h 75"/>
                <a:gd name="T2" fmla="*/ 130 w 130"/>
                <a:gd name="T3" fmla="*/ 63 h 75"/>
                <a:gd name="T4" fmla="*/ 0 w 130"/>
                <a:gd name="T5" fmla="*/ 0 h 75"/>
                <a:gd name="T6" fmla="*/ 125 w 130"/>
                <a:gd name="T7" fmla="*/ 75 h 75"/>
                <a:gd name="T8" fmla="*/ 0 60000 65536"/>
                <a:gd name="T9" fmla="*/ 0 60000 65536"/>
                <a:gd name="T10" fmla="*/ 0 60000 65536"/>
                <a:gd name="T11" fmla="*/ 0 60000 65536"/>
                <a:gd name="T12" fmla="*/ 0 w 130"/>
                <a:gd name="T13" fmla="*/ 0 h 75"/>
                <a:gd name="T14" fmla="*/ 130 w 130"/>
                <a:gd name="T15" fmla="*/ 75 h 75"/>
              </a:gdLst>
              <a:ahLst/>
              <a:cxnLst>
                <a:cxn ang="T8">
                  <a:pos x="T0" y="T1"/>
                </a:cxn>
                <a:cxn ang="T9">
                  <a:pos x="T2" y="T3"/>
                </a:cxn>
                <a:cxn ang="T10">
                  <a:pos x="T4" y="T5"/>
                </a:cxn>
                <a:cxn ang="T11">
                  <a:pos x="T6" y="T7"/>
                </a:cxn>
              </a:cxnLst>
              <a:rect l="T12" t="T13" r="T14" b="T15"/>
              <a:pathLst>
                <a:path w="130" h="75">
                  <a:moveTo>
                    <a:pt x="125" y="75"/>
                  </a:moveTo>
                  <a:lnTo>
                    <a:pt x="130" y="63"/>
                  </a:lnTo>
                  <a:lnTo>
                    <a:pt x="0" y="0"/>
                  </a:lnTo>
                  <a:lnTo>
                    <a:pt x="125" y="75"/>
                  </a:lnTo>
                  <a:close/>
                </a:path>
              </a:pathLst>
            </a:custGeom>
            <a:solidFill>
              <a:srgbClr val="000000"/>
            </a:solidFill>
            <a:ln w="9525">
              <a:noFill/>
              <a:round/>
              <a:headEnd/>
              <a:tailEnd/>
            </a:ln>
          </p:spPr>
          <p:txBody>
            <a:bodyPr/>
            <a:lstStyle/>
            <a:p>
              <a:endParaRPr lang="en-US"/>
            </a:p>
          </p:txBody>
        </p:sp>
        <p:sp>
          <p:nvSpPr>
            <p:cNvPr id="1065" name="Freeform 39">
              <a:extLst>
                <a:ext uri="{FF2B5EF4-FFF2-40B4-BE49-F238E27FC236}">
                  <a16:creationId xmlns:a16="http://schemas.microsoft.com/office/drawing/2014/main" id="{EFE3CFE0-ADD1-4112-BEB0-8473FC35B2B0}"/>
                </a:ext>
              </a:extLst>
            </p:cNvPr>
            <p:cNvSpPr>
              <a:spLocks/>
            </p:cNvSpPr>
            <p:nvPr/>
          </p:nvSpPr>
          <p:spPr bwMode="auto">
            <a:xfrm>
              <a:off x="1953" y="3854"/>
              <a:ext cx="21" cy="15"/>
            </a:xfrm>
            <a:custGeom>
              <a:avLst/>
              <a:gdLst>
                <a:gd name="T0" fmla="*/ 125 w 130"/>
                <a:gd name="T1" fmla="*/ 75 h 75"/>
                <a:gd name="T2" fmla="*/ 130 w 130"/>
                <a:gd name="T3" fmla="*/ 63 h 75"/>
                <a:gd name="T4" fmla="*/ 0 w 130"/>
                <a:gd name="T5" fmla="*/ 0 h 75"/>
                <a:gd name="T6" fmla="*/ 125 w 130"/>
                <a:gd name="T7" fmla="*/ 75 h 75"/>
                <a:gd name="T8" fmla="*/ 0 60000 65536"/>
                <a:gd name="T9" fmla="*/ 0 60000 65536"/>
                <a:gd name="T10" fmla="*/ 0 60000 65536"/>
                <a:gd name="T11" fmla="*/ 0 60000 65536"/>
                <a:gd name="T12" fmla="*/ 0 w 130"/>
                <a:gd name="T13" fmla="*/ 0 h 75"/>
                <a:gd name="T14" fmla="*/ 130 w 130"/>
                <a:gd name="T15" fmla="*/ 75 h 75"/>
              </a:gdLst>
              <a:ahLst/>
              <a:cxnLst>
                <a:cxn ang="T8">
                  <a:pos x="T0" y="T1"/>
                </a:cxn>
                <a:cxn ang="T9">
                  <a:pos x="T2" y="T3"/>
                </a:cxn>
                <a:cxn ang="T10">
                  <a:pos x="T4" y="T5"/>
                </a:cxn>
                <a:cxn ang="T11">
                  <a:pos x="T6" y="T7"/>
                </a:cxn>
              </a:cxnLst>
              <a:rect l="T12" t="T13" r="T14" b="T15"/>
              <a:pathLst>
                <a:path w="130" h="75">
                  <a:moveTo>
                    <a:pt x="125" y="75"/>
                  </a:moveTo>
                  <a:lnTo>
                    <a:pt x="130" y="63"/>
                  </a:lnTo>
                  <a:lnTo>
                    <a:pt x="0" y="0"/>
                  </a:lnTo>
                  <a:lnTo>
                    <a:pt x="125" y="75"/>
                  </a:lnTo>
                </a:path>
              </a:pathLst>
            </a:custGeom>
            <a:noFill/>
            <a:ln w="0">
              <a:solidFill>
                <a:srgbClr val="000000"/>
              </a:solidFill>
              <a:prstDash val="solid"/>
              <a:round/>
              <a:headEnd/>
              <a:tailEnd/>
            </a:ln>
          </p:spPr>
          <p:txBody>
            <a:bodyPr/>
            <a:lstStyle/>
            <a:p>
              <a:endParaRPr lang="en-US"/>
            </a:p>
          </p:txBody>
        </p:sp>
        <p:sp>
          <p:nvSpPr>
            <p:cNvPr id="1066" name="Freeform 40">
              <a:extLst>
                <a:ext uri="{FF2B5EF4-FFF2-40B4-BE49-F238E27FC236}">
                  <a16:creationId xmlns:a16="http://schemas.microsoft.com/office/drawing/2014/main" id="{AB09B4B9-B251-443E-8F6C-3E76354663A8}"/>
                </a:ext>
              </a:extLst>
            </p:cNvPr>
            <p:cNvSpPr>
              <a:spLocks/>
            </p:cNvSpPr>
            <p:nvPr/>
          </p:nvSpPr>
          <p:spPr bwMode="auto">
            <a:xfrm>
              <a:off x="1953" y="3854"/>
              <a:ext cx="22" cy="13"/>
            </a:xfrm>
            <a:custGeom>
              <a:avLst/>
              <a:gdLst>
                <a:gd name="T0" fmla="*/ 130 w 135"/>
                <a:gd name="T1" fmla="*/ 63 h 63"/>
                <a:gd name="T2" fmla="*/ 135 w 135"/>
                <a:gd name="T3" fmla="*/ 51 h 63"/>
                <a:gd name="T4" fmla="*/ 0 w 135"/>
                <a:gd name="T5" fmla="*/ 0 h 63"/>
                <a:gd name="T6" fmla="*/ 130 w 135"/>
                <a:gd name="T7" fmla="*/ 63 h 63"/>
                <a:gd name="T8" fmla="*/ 0 60000 65536"/>
                <a:gd name="T9" fmla="*/ 0 60000 65536"/>
                <a:gd name="T10" fmla="*/ 0 60000 65536"/>
                <a:gd name="T11" fmla="*/ 0 60000 65536"/>
                <a:gd name="T12" fmla="*/ 0 w 135"/>
                <a:gd name="T13" fmla="*/ 0 h 63"/>
                <a:gd name="T14" fmla="*/ 135 w 135"/>
                <a:gd name="T15" fmla="*/ 63 h 63"/>
              </a:gdLst>
              <a:ahLst/>
              <a:cxnLst>
                <a:cxn ang="T8">
                  <a:pos x="T0" y="T1"/>
                </a:cxn>
                <a:cxn ang="T9">
                  <a:pos x="T2" y="T3"/>
                </a:cxn>
                <a:cxn ang="T10">
                  <a:pos x="T4" y="T5"/>
                </a:cxn>
                <a:cxn ang="T11">
                  <a:pos x="T6" y="T7"/>
                </a:cxn>
              </a:cxnLst>
              <a:rect l="T12" t="T13" r="T14" b="T15"/>
              <a:pathLst>
                <a:path w="135" h="63">
                  <a:moveTo>
                    <a:pt x="130" y="63"/>
                  </a:moveTo>
                  <a:lnTo>
                    <a:pt x="135" y="51"/>
                  </a:lnTo>
                  <a:lnTo>
                    <a:pt x="0" y="0"/>
                  </a:lnTo>
                  <a:lnTo>
                    <a:pt x="130" y="63"/>
                  </a:lnTo>
                  <a:close/>
                </a:path>
              </a:pathLst>
            </a:custGeom>
            <a:solidFill>
              <a:srgbClr val="000000"/>
            </a:solidFill>
            <a:ln w="9525">
              <a:noFill/>
              <a:round/>
              <a:headEnd/>
              <a:tailEnd/>
            </a:ln>
          </p:spPr>
          <p:txBody>
            <a:bodyPr/>
            <a:lstStyle/>
            <a:p>
              <a:endParaRPr lang="en-US"/>
            </a:p>
          </p:txBody>
        </p:sp>
        <p:sp>
          <p:nvSpPr>
            <p:cNvPr id="1067" name="Freeform 41">
              <a:extLst>
                <a:ext uri="{FF2B5EF4-FFF2-40B4-BE49-F238E27FC236}">
                  <a16:creationId xmlns:a16="http://schemas.microsoft.com/office/drawing/2014/main" id="{C9A7AC4B-4026-476C-9CCE-3965C21C8144}"/>
                </a:ext>
              </a:extLst>
            </p:cNvPr>
            <p:cNvSpPr>
              <a:spLocks/>
            </p:cNvSpPr>
            <p:nvPr/>
          </p:nvSpPr>
          <p:spPr bwMode="auto">
            <a:xfrm>
              <a:off x="1953" y="3854"/>
              <a:ext cx="22" cy="13"/>
            </a:xfrm>
            <a:custGeom>
              <a:avLst/>
              <a:gdLst>
                <a:gd name="T0" fmla="*/ 130 w 135"/>
                <a:gd name="T1" fmla="*/ 63 h 63"/>
                <a:gd name="T2" fmla="*/ 135 w 135"/>
                <a:gd name="T3" fmla="*/ 51 h 63"/>
                <a:gd name="T4" fmla="*/ 0 w 135"/>
                <a:gd name="T5" fmla="*/ 0 h 63"/>
                <a:gd name="T6" fmla="*/ 130 w 135"/>
                <a:gd name="T7" fmla="*/ 63 h 63"/>
                <a:gd name="T8" fmla="*/ 0 60000 65536"/>
                <a:gd name="T9" fmla="*/ 0 60000 65536"/>
                <a:gd name="T10" fmla="*/ 0 60000 65536"/>
                <a:gd name="T11" fmla="*/ 0 60000 65536"/>
                <a:gd name="T12" fmla="*/ 0 w 135"/>
                <a:gd name="T13" fmla="*/ 0 h 63"/>
                <a:gd name="T14" fmla="*/ 135 w 135"/>
                <a:gd name="T15" fmla="*/ 63 h 63"/>
              </a:gdLst>
              <a:ahLst/>
              <a:cxnLst>
                <a:cxn ang="T8">
                  <a:pos x="T0" y="T1"/>
                </a:cxn>
                <a:cxn ang="T9">
                  <a:pos x="T2" y="T3"/>
                </a:cxn>
                <a:cxn ang="T10">
                  <a:pos x="T4" y="T5"/>
                </a:cxn>
                <a:cxn ang="T11">
                  <a:pos x="T6" y="T7"/>
                </a:cxn>
              </a:cxnLst>
              <a:rect l="T12" t="T13" r="T14" b="T15"/>
              <a:pathLst>
                <a:path w="135" h="63">
                  <a:moveTo>
                    <a:pt x="130" y="63"/>
                  </a:moveTo>
                  <a:lnTo>
                    <a:pt x="135" y="51"/>
                  </a:lnTo>
                  <a:lnTo>
                    <a:pt x="0" y="0"/>
                  </a:lnTo>
                  <a:lnTo>
                    <a:pt x="130" y="63"/>
                  </a:lnTo>
                </a:path>
              </a:pathLst>
            </a:custGeom>
            <a:noFill/>
            <a:ln w="0">
              <a:solidFill>
                <a:srgbClr val="000000"/>
              </a:solidFill>
              <a:prstDash val="solid"/>
              <a:round/>
              <a:headEnd/>
              <a:tailEnd/>
            </a:ln>
          </p:spPr>
          <p:txBody>
            <a:bodyPr/>
            <a:lstStyle/>
            <a:p>
              <a:endParaRPr lang="en-US"/>
            </a:p>
          </p:txBody>
        </p:sp>
        <p:sp>
          <p:nvSpPr>
            <p:cNvPr id="1068" name="Freeform 42">
              <a:extLst>
                <a:ext uri="{FF2B5EF4-FFF2-40B4-BE49-F238E27FC236}">
                  <a16:creationId xmlns:a16="http://schemas.microsoft.com/office/drawing/2014/main" id="{AA5EC5C3-9039-4A22-A464-DB01EB3063A3}"/>
                </a:ext>
              </a:extLst>
            </p:cNvPr>
            <p:cNvSpPr>
              <a:spLocks/>
            </p:cNvSpPr>
            <p:nvPr/>
          </p:nvSpPr>
          <p:spPr bwMode="auto">
            <a:xfrm>
              <a:off x="1953" y="3854"/>
              <a:ext cx="23" cy="10"/>
            </a:xfrm>
            <a:custGeom>
              <a:avLst/>
              <a:gdLst>
                <a:gd name="T0" fmla="*/ 135 w 138"/>
                <a:gd name="T1" fmla="*/ 51 h 51"/>
                <a:gd name="T2" fmla="*/ 138 w 138"/>
                <a:gd name="T3" fmla="*/ 39 h 51"/>
                <a:gd name="T4" fmla="*/ 0 w 138"/>
                <a:gd name="T5" fmla="*/ 0 h 51"/>
                <a:gd name="T6" fmla="*/ 135 w 138"/>
                <a:gd name="T7" fmla="*/ 51 h 51"/>
                <a:gd name="T8" fmla="*/ 0 60000 65536"/>
                <a:gd name="T9" fmla="*/ 0 60000 65536"/>
                <a:gd name="T10" fmla="*/ 0 60000 65536"/>
                <a:gd name="T11" fmla="*/ 0 60000 65536"/>
                <a:gd name="T12" fmla="*/ 0 w 138"/>
                <a:gd name="T13" fmla="*/ 0 h 51"/>
                <a:gd name="T14" fmla="*/ 138 w 138"/>
                <a:gd name="T15" fmla="*/ 51 h 51"/>
              </a:gdLst>
              <a:ahLst/>
              <a:cxnLst>
                <a:cxn ang="T8">
                  <a:pos x="T0" y="T1"/>
                </a:cxn>
                <a:cxn ang="T9">
                  <a:pos x="T2" y="T3"/>
                </a:cxn>
                <a:cxn ang="T10">
                  <a:pos x="T4" y="T5"/>
                </a:cxn>
                <a:cxn ang="T11">
                  <a:pos x="T6" y="T7"/>
                </a:cxn>
              </a:cxnLst>
              <a:rect l="T12" t="T13" r="T14" b="T15"/>
              <a:pathLst>
                <a:path w="138" h="51">
                  <a:moveTo>
                    <a:pt x="135" y="51"/>
                  </a:moveTo>
                  <a:lnTo>
                    <a:pt x="138" y="39"/>
                  </a:lnTo>
                  <a:lnTo>
                    <a:pt x="0" y="0"/>
                  </a:lnTo>
                  <a:lnTo>
                    <a:pt x="135" y="51"/>
                  </a:lnTo>
                  <a:close/>
                </a:path>
              </a:pathLst>
            </a:custGeom>
            <a:solidFill>
              <a:srgbClr val="000000"/>
            </a:solidFill>
            <a:ln w="9525">
              <a:noFill/>
              <a:round/>
              <a:headEnd/>
              <a:tailEnd/>
            </a:ln>
          </p:spPr>
          <p:txBody>
            <a:bodyPr/>
            <a:lstStyle/>
            <a:p>
              <a:endParaRPr lang="en-US"/>
            </a:p>
          </p:txBody>
        </p:sp>
        <p:sp>
          <p:nvSpPr>
            <p:cNvPr id="1069" name="Freeform 43">
              <a:extLst>
                <a:ext uri="{FF2B5EF4-FFF2-40B4-BE49-F238E27FC236}">
                  <a16:creationId xmlns:a16="http://schemas.microsoft.com/office/drawing/2014/main" id="{4106CC50-9FB1-42D1-850D-E5201591B1C7}"/>
                </a:ext>
              </a:extLst>
            </p:cNvPr>
            <p:cNvSpPr>
              <a:spLocks/>
            </p:cNvSpPr>
            <p:nvPr/>
          </p:nvSpPr>
          <p:spPr bwMode="auto">
            <a:xfrm>
              <a:off x="1953" y="3854"/>
              <a:ext cx="23" cy="10"/>
            </a:xfrm>
            <a:custGeom>
              <a:avLst/>
              <a:gdLst>
                <a:gd name="T0" fmla="*/ 135 w 138"/>
                <a:gd name="T1" fmla="*/ 51 h 51"/>
                <a:gd name="T2" fmla="*/ 138 w 138"/>
                <a:gd name="T3" fmla="*/ 39 h 51"/>
                <a:gd name="T4" fmla="*/ 0 w 138"/>
                <a:gd name="T5" fmla="*/ 0 h 51"/>
                <a:gd name="T6" fmla="*/ 135 w 138"/>
                <a:gd name="T7" fmla="*/ 51 h 51"/>
                <a:gd name="T8" fmla="*/ 0 60000 65536"/>
                <a:gd name="T9" fmla="*/ 0 60000 65536"/>
                <a:gd name="T10" fmla="*/ 0 60000 65536"/>
                <a:gd name="T11" fmla="*/ 0 60000 65536"/>
                <a:gd name="T12" fmla="*/ 0 w 138"/>
                <a:gd name="T13" fmla="*/ 0 h 51"/>
                <a:gd name="T14" fmla="*/ 138 w 138"/>
                <a:gd name="T15" fmla="*/ 51 h 51"/>
              </a:gdLst>
              <a:ahLst/>
              <a:cxnLst>
                <a:cxn ang="T8">
                  <a:pos x="T0" y="T1"/>
                </a:cxn>
                <a:cxn ang="T9">
                  <a:pos x="T2" y="T3"/>
                </a:cxn>
                <a:cxn ang="T10">
                  <a:pos x="T4" y="T5"/>
                </a:cxn>
                <a:cxn ang="T11">
                  <a:pos x="T6" y="T7"/>
                </a:cxn>
              </a:cxnLst>
              <a:rect l="T12" t="T13" r="T14" b="T15"/>
              <a:pathLst>
                <a:path w="138" h="51">
                  <a:moveTo>
                    <a:pt x="135" y="51"/>
                  </a:moveTo>
                  <a:lnTo>
                    <a:pt x="138" y="39"/>
                  </a:lnTo>
                  <a:lnTo>
                    <a:pt x="0" y="0"/>
                  </a:lnTo>
                  <a:lnTo>
                    <a:pt x="135" y="51"/>
                  </a:lnTo>
                </a:path>
              </a:pathLst>
            </a:custGeom>
            <a:noFill/>
            <a:ln w="0">
              <a:solidFill>
                <a:srgbClr val="000000"/>
              </a:solidFill>
              <a:prstDash val="solid"/>
              <a:round/>
              <a:headEnd/>
              <a:tailEnd/>
            </a:ln>
          </p:spPr>
          <p:txBody>
            <a:bodyPr/>
            <a:lstStyle/>
            <a:p>
              <a:endParaRPr lang="en-US"/>
            </a:p>
          </p:txBody>
        </p:sp>
        <p:sp>
          <p:nvSpPr>
            <p:cNvPr id="1070" name="Freeform 44">
              <a:extLst>
                <a:ext uri="{FF2B5EF4-FFF2-40B4-BE49-F238E27FC236}">
                  <a16:creationId xmlns:a16="http://schemas.microsoft.com/office/drawing/2014/main" id="{22D84EB1-C45E-468E-A42B-F8E3302EEDE8}"/>
                </a:ext>
              </a:extLst>
            </p:cNvPr>
            <p:cNvSpPr>
              <a:spLocks/>
            </p:cNvSpPr>
            <p:nvPr/>
          </p:nvSpPr>
          <p:spPr bwMode="auto">
            <a:xfrm>
              <a:off x="1953" y="3854"/>
              <a:ext cx="23" cy="8"/>
            </a:xfrm>
            <a:custGeom>
              <a:avLst/>
              <a:gdLst>
                <a:gd name="T0" fmla="*/ 138 w 140"/>
                <a:gd name="T1" fmla="*/ 39 h 39"/>
                <a:gd name="T2" fmla="*/ 140 w 140"/>
                <a:gd name="T3" fmla="*/ 26 h 39"/>
                <a:gd name="T4" fmla="*/ 0 w 140"/>
                <a:gd name="T5" fmla="*/ 0 h 39"/>
                <a:gd name="T6" fmla="*/ 138 w 140"/>
                <a:gd name="T7" fmla="*/ 39 h 39"/>
                <a:gd name="T8" fmla="*/ 0 60000 65536"/>
                <a:gd name="T9" fmla="*/ 0 60000 65536"/>
                <a:gd name="T10" fmla="*/ 0 60000 65536"/>
                <a:gd name="T11" fmla="*/ 0 60000 65536"/>
                <a:gd name="T12" fmla="*/ 0 w 140"/>
                <a:gd name="T13" fmla="*/ 0 h 39"/>
                <a:gd name="T14" fmla="*/ 140 w 140"/>
                <a:gd name="T15" fmla="*/ 39 h 39"/>
              </a:gdLst>
              <a:ahLst/>
              <a:cxnLst>
                <a:cxn ang="T8">
                  <a:pos x="T0" y="T1"/>
                </a:cxn>
                <a:cxn ang="T9">
                  <a:pos x="T2" y="T3"/>
                </a:cxn>
                <a:cxn ang="T10">
                  <a:pos x="T4" y="T5"/>
                </a:cxn>
                <a:cxn ang="T11">
                  <a:pos x="T6" y="T7"/>
                </a:cxn>
              </a:cxnLst>
              <a:rect l="T12" t="T13" r="T14" b="T15"/>
              <a:pathLst>
                <a:path w="140" h="39">
                  <a:moveTo>
                    <a:pt x="138" y="39"/>
                  </a:moveTo>
                  <a:lnTo>
                    <a:pt x="140" y="26"/>
                  </a:lnTo>
                  <a:lnTo>
                    <a:pt x="0" y="0"/>
                  </a:lnTo>
                  <a:lnTo>
                    <a:pt x="138" y="39"/>
                  </a:lnTo>
                  <a:close/>
                </a:path>
              </a:pathLst>
            </a:custGeom>
            <a:solidFill>
              <a:srgbClr val="000000"/>
            </a:solidFill>
            <a:ln w="9525">
              <a:noFill/>
              <a:round/>
              <a:headEnd/>
              <a:tailEnd/>
            </a:ln>
          </p:spPr>
          <p:txBody>
            <a:bodyPr/>
            <a:lstStyle/>
            <a:p>
              <a:endParaRPr lang="en-US"/>
            </a:p>
          </p:txBody>
        </p:sp>
        <p:sp>
          <p:nvSpPr>
            <p:cNvPr id="1071" name="Freeform 45">
              <a:extLst>
                <a:ext uri="{FF2B5EF4-FFF2-40B4-BE49-F238E27FC236}">
                  <a16:creationId xmlns:a16="http://schemas.microsoft.com/office/drawing/2014/main" id="{FFBB11D3-D50C-4967-A25C-E05EEFDB83E7}"/>
                </a:ext>
              </a:extLst>
            </p:cNvPr>
            <p:cNvSpPr>
              <a:spLocks/>
            </p:cNvSpPr>
            <p:nvPr/>
          </p:nvSpPr>
          <p:spPr bwMode="auto">
            <a:xfrm>
              <a:off x="1953" y="3854"/>
              <a:ext cx="23" cy="8"/>
            </a:xfrm>
            <a:custGeom>
              <a:avLst/>
              <a:gdLst>
                <a:gd name="T0" fmla="*/ 138 w 140"/>
                <a:gd name="T1" fmla="*/ 39 h 39"/>
                <a:gd name="T2" fmla="*/ 140 w 140"/>
                <a:gd name="T3" fmla="*/ 26 h 39"/>
                <a:gd name="T4" fmla="*/ 0 w 140"/>
                <a:gd name="T5" fmla="*/ 0 h 39"/>
                <a:gd name="T6" fmla="*/ 138 w 140"/>
                <a:gd name="T7" fmla="*/ 39 h 39"/>
                <a:gd name="T8" fmla="*/ 0 60000 65536"/>
                <a:gd name="T9" fmla="*/ 0 60000 65536"/>
                <a:gd name="T10" fmla="*/ 0 60000 65536"/>
                <a:gd name="T11" fmla="*/ 0 60000 65536"/>
                <a:gd name="T12" fmla="*/ 0 w 140"/>
                <a:gd name="T13" fmla="*/ 0 h 39"/>
                <a:gd name="T14" fmla="*/ 140 w 140"/>
                <a:gd name="T15" fmla="*/ 39 h 39"/>
              </a:gdLst>
              <a:ahLst/>
              <a:cxnLst>
                <a:cxn ang="T8">
                  <a:pos x="T0" y="T1"/>
                </a:cxn>
                <a:cxn ang="T9">
                  <a:pos x="T2" y="T3"/>
                </a:cxn>
                <a:cxn ang="T10">
                  <a:pos x="T4" y="T5"/>
                </a:cxn>
                <a:cxn ang="T11">
                  <a:pos x="T6" y="T7"/>
                </a:cxn>
              </a:cxnLst>
              <a:rect l="T12" t="T13" r="T14" b="T15"/>
              <a:pathLst>
                <a:path w="140" h="39">
                  <a:moveTo>
                    <a:pt x="138" y="39"/>
                  </a:moveTo>
                  <a:lnTo>
                    <a:pt x="140" y="26"/>
                  </a:lnTo>
                  <a:lnTo>
                    <a:pt x="0" y="0"/>
                  </a:lnTo>
                  <a:lnTo>
                    <a:pt x="138" y="39"/>
                  </a:lnTo>
                </a:path>
              </a:pathLst>
            </a:custGeom>
            <a:noFill/>
            <a:ln w="0">
              <a:solidFill>
                <a:srgbClr val="000000"/>
              </a:solidFill>
              <a:prstDash val="solid"/>
              <a:round/>
              <a:headEnd/>
              <a:tailEnd/>
            </a:ln>
          </p:spPr>
          <p:txBody>
            <a:bodyPr/>
            <a:lstStyle/>
            <a:p>
              <a:endParaRPr lang="en-US"/>
            </a:p>
          </p:txBody>
        </p:sp>
        <p:sp>
          <p:nvSpPr>
            <p:cNvPr id="1072" name="Freeform 46">
              <a:extLst>
                <a:ext uri="{FF2B5EF4-FFF2-40B4-BE49-F238E27FC236}">
                  <a16:creationId xmlns:a16="http://schemas.microsoft.com/office/drawing/2014/main" id="{08436C7F-B994-4851-9344-04CCE13B8A09}"/>
                </a:ext>
              </a:extLst>
            </p:cNvPr>
            <p:cNvSpPr>
              <a:spLocks/>
            </p:cNvSpPr>
            <p:nvPr/>
          </p:nvSpPr>
          <p:spPr bwMode="auto">
            <a:xfrm>
              <a:off x="1953" y="3854"/>
              <a:ext cx="23" cy="5"/>
            </a:xfrm>
            <a:custGeom>
              <a:avLst/>
              <a:gdLst>
                <a:gd name="T0" fmla="*/ 140 w 141"/>
                <a:gd name="T1" fmla="*/ 26 h 26"/>
                <a:gd name="T2" fmla="*/ 141 w 141"/>
                <a:gd name="T3" fmla="*/ 13 h 26"/>
                <a:gd name="T4" fmla="*/ 0 w 141"/>
                <a:gd name="T5" fmla="*/ 0 h 26"/>
                <a:gd name="T6" fmla="*/ 140 w 141"/>
                <a:gd name="T7" fmla="*/ 26 h 26"/>
                <a:gd name="T8" fmla="*/ 0 60000 65536"/>
                <a:gd name="T9" fmla="*/ 0 60000 65536"/>
                <a:gd name="T10" fmla="*/ 0 60000 65536"/>
                <a:gd name="T11" fmla="*/ 0 60000 65536"/>
                <a:gd name="T12" fmla="*/ 0 w 141"/>
                <a:gd name="T13" fmla="*/ 0 h 26"/>
                <a:gd name="T14" fmla="*/ 141 w 141"/>
                <a:gd name="T15" fmla="*/ 26 h 26"/>
              </a:gdLst>
              <a:ahLst/>
              <a:cxnLst>
                <a:cxn ang="T8">
                  <a:pos x="T0" y="T1"/>
                </a:cxn>
                <a:cxn ang="T9">
                  <a:pos x="T2" y="T3"/>
                </a:cxn>
                <a:cxn ang="T10">
                  <a:pos x="T4" y="T5"/>
                </a:cxn>
                <a:cxn ang="T11">
                  <a:pos x="T6" y="T7"/>
                </a:cxn>
              </a:cxnLst>
              <a:rect l="T12" t="T13" r="T14" b="T15"/>
              <a:pathLst>
                <a:path w="141" h="26">
                  <a:moveTo>
                    <a:pt x="140" y="26"/>
                  </a:moveTo>
                  <a:lnTo>
                    <a:pt x="141" y="13"/>
                  </a:lnTo>
                  <a:lnTo>
                    <a:pt x="0" y="0"/>
                  </a:lnTo>
                  <a:lnTo>
                    <a:pt x="140" y="26"/>
                  </a:lnTo>
                  <a:close/>
                </a:path>
              </a:pathLst>
            </a:custGeom>
            <a:solidFill>
              <a:srgbClr val="000000"/>
            </a:solidFill>
            <a:ln w="9525">
              <a:noFill/>
              <a:round/>
              <a:headEnd/>
              <a:tailEnd/>
            </a:ln>
          </p:spPr>
          <p:txBody>
            <a:bodyPr/>
            <a:lstStyle/>
            <a:p>
              <a:endParaRPr lang="en-US"/>
            </a:p>
          </p:txBody>
        </p:sp>
        <p:sp>
          <p:nvSpPr>
            <p:cNvPr id="1073" name="Freeform 47">
              <a:extLst>
                <a:ext uri="{FF2B5EF4-FFF2-40B4-BE49-F238E27FC236}">
                  <a16:creationId xmlns:a16="http://schemas.microsoft.com/office/drawing/2014/main" id="{7003E11B-F9B0-4D21-807D-59223FD20F3B}"/>
                </a:ext>
              </a:extLst>
            </p:cNvPr>
            <p:cNvSpPr>
              <a:spLocks/>
            </p:cNvSpPr>
            <p:nvPr/>
          </p:nvSpPr>
          <p:spPr bwMode="auto">
            <a:xfrm>
              <a:off x="1953" y="3854"/>
              <a:ext cx="23" cy="5"/>
            </a:xfrm>
            <a:custGeom>
              <a:avLst/>
              <a:gdLst>
                <a:gd name="T0" fmla="*/ 140 w 141"/>
                <a:gd name="T1" fmla="*/ 26 h 26"/>
                <a:gd name="T2" fmla="*/ 141 w 141"/>
                <a:gd name="T3" fmla="*/ 13 h 26"/>
                <a:gd name="T4" fmla="*/ 0 w 141"/>
                <a:gd name="T5" fmla="*/ 0 h 26"/>
                <a:gd name="T6" fmla="*/ 140 w 141"/>
                <a:gd name="T7" fmla="*/ 26 h 26"/>
                <a:gd name="T8" fmla="*/ 0 60000 65536"/>
                <a:gd name="T9" fmla="*/ 0 60000 65536"/>
                <a:gd name="T10" fmla="*/ 0 60000 65536"/>
                <a:gd name="T11" fmla="*/ 0 60000 65536"/>
                <a:gd name="T12" fmla="*/ 0 w 141"/>
                <a:gd name="T13" fmla="*/ 0 h 26"/>
                <a:gd name="T14" fmla="*/ 141 w 141"/>
                <a:gd name="T15" fmla="*/ 26 h 26"/>
              </a:gdLst>
              <a:ahLst/>
              <a:cxnLst>
                <a:cxn ang="T8">
                  <a:pos x="T0" y="T1"/>
                </a:cxn>
                <a:cxn ang="T9">
                  <a:pos x="T2" y="T3"/>
                </a:cxn>
                <a:cxn ang="T10">
                  <a:pos x="T4" y="T5"/>
                </a:cxn>
                <a:cxn ang="T11">
                  <a:pos x="T6" y="T7"/>
                </a:cxn>
              </a:cxnLst>
              <a:rect l="T12" t="T13" r="T14" b="T15"/>
              <a:pathLst>
                <a:path w="141" h="26">
                  <a:moveTo>
                    <a:pt x="140" y="26"/>
                  </a:moveTo>
                  <a:lnTo>
                    <a:pt x="141" y="13"/>
                  </a:lnTo>
                  <a:lnTo>
                    <a:pt x="0" y="0"/>
                  </a:lnTo>
                  <a:lnTo>
                    <a:pt x="140" y="26"/>
                  </a:lnTo>
                </a:path>
              </a:pathLst>
            </a:custGeom>
            <a:noFill/>
            <a:ln w="0">
              <a:solidFill>
                <a:srgbClr val="000000"/>
              </a:solidFill>
              <a:prstDash val="solid"/>
              <a:round/>
              <a:headEnd/>
              <a:tailEnd/>
            </a:ln>
          </p:spPr>
          <p:txBody>
            <a:bodyPr/>
            <a:lstStyle/>
            <a:p>
              <a:endParaRPr lang="en-US"/>
            </a:p>
          </p:txBody>
        </p:sp>
        <p:sp>
          <p:nvSpPr>
            <p:cNvPr id="1074" name="Freeform 48">
              <a:extLst>
                <a:ext uri="{FF2B5EF4-FFF2-40B4-BE49-F238E27FC236}">
                  <a16:creationId xmlns:a16="http://schemas.microsoft.com/office/drawing/2014/main" id="{12C0715D-3520-4199-B20B-06FD4AE9483B}"/>
                </a:ext>
              </a:extLst>
            </p:cNvPr>
            <p:cNvSpPr>
              <a:spLocks/>
            </p:cNvSpPr>
            <p:nvPr/>
          </p:nvSpPr>
          <p:spPr bwMode="auto">
            <a:xfrm>
              <a:off x="1953" y="3854"/>
              <a:ext cx="24" cy="3"/>
            </a:xfrm>
            <a:custGeom>
              <a:avLst/>
              <a:gdLst>
                <a:gd name="T0" fmla="*/ 141 w 142"/>
                <a:gd name="T1" fmla="*/ 13 h 13"/>
                <a:gd name="T2" fmla="*/ 142 w 142"/>
                <a:gd name="T3" fmla="*/ 0 h 13"/>
                <a:gd name="T4" fmla="*/ 0 w 142"/>
                <a:gd name="T5" fmla="*/ 0 h 13"/>
                <a:gd name="T6" fmla="*/ 141 w 142"/>
                <a:gd name="T7" fmla="*/ 13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141" y="13"/>
                  </a:moveTo>
                  <a:lnTo>
                    <a:pt x="142" y="0"/>
                  </a:lnTo>
                  <a:lnTo>
                    <a:pt x="0" y="0"/>
                  </a:lnTo>
                  <a:lnTo>
                    <a:pt x="141" y="13"/>
                  </a:lnTo>
                  <a:close/>
                </a:path>
              </a:pathLst>
            </a:custGeom>
            <a:solidFill>
              <a:srgbClr val="000000"/>
            </a:solidFill>
            <a:ln w="9525">
              <a:noFill/>
              <a:round/>
              <a:headEnd/>
              <a:tailEnd/>
            </a:ln>
          </p:spPr>
          <p:txBody>
            <a:bodyPr/>
            <a:lstStyle/>
            <a:p>
              <a:endParaRPr lang="en-US"/>
            </a:p>
          </p:txBody>
        </p:sp>
        <p:sp>
          <p:nvSpPr>
            <p:cNvPr id="1075" name="Freeform 49">
              <a:extLst>
                <a:ext uri="{FF2B5EF4-FFF2-40B4-BE49-F238E27FC236}">
                  <a16:creationId xmlns:a16="http://schemas.microsoft.com/office/drawing/2014/main" id="{C244274D-A197-4BC9-916B-A57A1C12CE63}"/>
                </a:ext>
              </a:extLst>
            </p:cNvPr>
            <p:cNvSpPr>
              <a:spLocks/>
            </p:cNvSpPr>
            <p:nvPr/>
          </p:nvSpPr>
          <p:spPr bwMode="auto">
            <a:xfrm>
              <a:off x="1953" y="3854"/>
              <a:ext cx="24" cy="3"/>
            </a:xfrm>
            <a:custGeom>
              <a:avLst/>
              <a:gdLst>
                <a:gd name="T0" fmla="*/ 141 w 142"/>
                <a:gd name="T1" fmla="*/ 13 h 13"/>
                <a:gd name="T2" fmla="*/ 142 w 142"/>
                <a:gd name="T3" fmla="*/ 0 h 13"/>
                <a:gd name="T4" fmla="*/ 0 w 142"/>
                <a:gd name="T5" fmla="*/ 0 h 13"/>
                <a:gd name="T6" fmla="*/ 141 w 142"/>
                <a:gd name="T7" fmla="*/ 13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141" y="13"/>
                  </a:moveTo>
                  <a:lnTo>
                    <a:pt x="142" y="0"/>
                  </a:lnTo>
                  <a:lnTo>
                    <a:pt x="0" y="0"/>
                  </a:lnTo>
                  <a:lnTo>
                    <a:pt x="141" y="13"/>
                  </a:lnTo>
                </a:path>
              </a:pathLst>
            </a:custGeom>
            <a:noFill/>
            <a:ln w="0">
              <a:solidFill>
                <a:srgbClr val="000000"/>
              </a:solidFill>
              <a:prstDash val="solid"/>
              <a:round/>
              <a:headEnd/>
              <a:tailEnd/>
            </a:ln>
          </p:spPr>
          <p:txBody>
            <a:bodyPr/>
            <a:lstStyle/>
            <a:p>
              <a:endParaRPr lang="en-US"/>
            </a:p>
          </p:txBody>
        </p:sp>
        <p:sp>
          <p:nvSpPr>
            <p:cNvPr id="1076" name="Freeform 50">
              <a:extLst>
                <a:ext uri="{FF2B5EF4-FFF2-40B4-BE49-F238E27FC236}">
                  <a16:creationId xmlns:a16="http://schemas.microsoft.com/office/drawing/2014/main" id="{505A926C-A6EE-4D77-9322-B7606741EFA3}"/>
                </a:ext>
              </a:extLst>
            </p:cNvPr>
            <p:cNvSpPr>
              <a:spLocks/>
            </p:cNvSpPr>
            <p:nvPr/>
          </p:nvSpPr>
          <p:spPr bwMode="auto">
            <a:xfrm>
              <a:off x="2194" y="3472"/>
              <a:ext cx="24" cy="3"/>
            </a:xfrm>
            <a:custGeom>
              <a:avLst/>
              <a:gdLst>
                <a:gd name="T0" fmla="*/ 142 w 142"/>
                <a:gd name="T1" fmla="*/ 13 h 13"/>
                <a:gd name="T2" fmla="*/ 142 w 142"/>
                <a:gd name="T3" fmla="*/ 0 h 13"/>
                <a:gd name="T4" fmla="*/ 0 w 142"/>
                <a:gd name="T5" fmla="*/ 13 h 13"/>
                <a:gd name="T6" fmla="*/ 142 w 142"/>
                <a:gd name="T7" fmla="*/ 13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142" y="13"/>
                  </a:moveTo>
                  <a:lnTo>
                    <a:pt x="142" y="0"/>
                  </a:lnTo>
                  <a:lnTo>
                    <a:pt x="0" y="13"/>
                  </a:lnTo>
                  <a:lnTo>
                    <a:pt x="142" y="13"/>
                  </a:lnTo>
                  <a:close/>
                </a:path>
              </a:pathLst>
            </a:custGeom>
            <a:solidFill>
              <a:srgbClr val="000000"/>
            </a:solidFill>
            <a:ln w="9525">
              <a:noFill/>
              <a:round/>
              <a:headEnd/>
              <a:tailEnd/>
            </a:ln>
          </p:spPr>
          <p:txBody>
            <a:bodyPr/>
            <a:lstStyle/>
            <a:p>
              <a:endParaRPr lang="en-US"/>
            </a:p>
          </p:txBody>
        </p:sp>
        <p:sp>
          <p:nvSpPr>
            <p:cNvPr id="1077" name="Freeform 51">
              <a:extLst>
                <a:ext uri="{FF2B5EF4-FFF2-40B4-BE49-F238E27FC236}">
                  <a16:creationId xmlns:a16="http://schemas.microsoft.com/office/drawing/2014/main" id="{DA748BA1-334F-479D-BBBB-B4E0FC227D54}"/>
                </a:ext>
              </a:extLst>
            </p:cNvPr>
            <p:cNvSpPr>
              <a:spLocks/>
            </p:cNvSpPr>
            <p:nvPr/>
          </p:nvSpPr>
          <p:spPr bwMode="auto">
            <a:xfrm>
              <a:off x="2194" y="3472"/>
              <a:ext cx="24" cy="3"/>
            </a:xfrm>
            <a:custGeom>
              <a:avLst/>
              <a:gdLst>
                <a:gd name="T0" fmla="*/ 142 w 142"/>
                <a:gd name="T1" fmla="*/ 13 h 13"/>
                <a:gd name="T2" fmla="*/ 142 w 142"/>
                <a:gd name="T3" fmla="*/ 0 h 13"/>
                <a:gd name="T4" fmla="*/ 0 w 142"/>
                <a:gd name="T5" fmla="*/ 13 h 13"/>
                <a:gd name="T6" fmla="*/ 142 w 142"/>
                <a:gd name="T7" fmla="*/ 13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142" y="13"/>
                  </a:moveTo>
                  <a:lnTo>
                    <a:pt x="142" y="0"/>
                  </a:lnTo>
                  <a:lnTo>
                    <a:pt x="0" y="13"/>
                  </a:lnTo>
                  <a:lnTo>
                    <a:pt x="142" y="13"/>
                  </a:lnTo>
                </a:path>
              </a:pathLst>
            </a:custGeom>
            <a:noFill/>
            <a:ln w="0">
              <a:solidFill>
                <a:srgbClr val="000000"/>
              </a:solidFill>
              <a:prstDash val="solid"/>
              <a:round/>
              <a:headEnd/>
              <a:tailEnd/>
            </a:ln>
          </p:spPr>
          <p:txBody>
            <a:bodyPr/>
            <a:lstStyle/>
            <a:p>
              <a:endParaRPr lang="en-US"/>
            </a:p>
          </p:txBody>
        </p:sp>
        <p:sp>
          <p:nvSpPr>
            <p:cNvPr id="1078" name="Freeform 52">
              <a:extLst>
                <a:ext uri="{FF2B5EF4-FFF2-40B4-BE49-F238E27FC236}">
                  <a16:creationId xmlns:a16="http://schemas.microsoft.com/office/drawing/2014/main" id="{F9D8271C-9858-48EE-ABBC-6061C7B44DF7}"/>
                </a:ext>
              </a:extLst>
            </p:cNvPr>
            <p:cNvSpPr>
              <a:spLocks/>
            </p:cNvSpPr>
            <p:nvPr/>
          </p:nvSpPr>
          <p:spPr bwMode="auto">
            <a:xfrm>
              <a:off x="2194" y="3470"/>
              <a:ext cx="24" cy="5"/>
            </a:xfrm>
            <a:custGeom>
              <a:avLst/>
              <a:gdLst>
                <a:gd name="T0" fmla="*/ 142 w 142"/>
                <a:gd name="T1" fmla="*/ 13 h 26"/>
                <a:gd name="T2" fmla="*/ 140 w 142"/>
                <a:gd name="T3" fmla="*/ 0 h 26"/>
                <a:gd name="T4" fmla="*/ 0 w 142"/>
                <a:gd name="T5" fmla="*/ 26 h 26"/>
                <a:gd name="T6" fmla="*/ 142 w 142"/>
                <a:gd name="T7" fmla="*/ 13 h 26"/>
                <a:gd name="T8" fmla="*/ 0 60000 65536"/>
                <a:gd name="T9" fmla="*/ 0 60000 65536"/>
                <a:gd name="T10" fmla="*/ 0 60000 65536"/>
                <a:gd name="T11" fmla="*/ 0 60000 65536"/>
                <a:gd name="T12" fmla="*/ 0 w 142"/>
                <a:gd name="T13" fmla="*/ 0 h 26"/>
                <a:gd name="T14" fmla="*/ 142 w 142"/>
                <a:gd name="T15" fmla="*/ 26 h 26"/>
              </a:gdLst>
              <a:ahLst/>
              <a:cxnLst>
                <a:cxn ang="T8">
                  <a:pos x="T0" y="T1"/>
                </a:cxn>
                <a:cxn ang="T9">
                  <a:pos x="T2" y="T3"/>
                </a:cxn>
                <a:cxn ang="T10">
                  <a:pos x="T4" y="T5"/>
                </a:cxn>
                <a:cxn ang="T11">
                  <a:pos x="T6" y="T7"/>
                </a:cxn>
              </a:cxnLst>
              <a:rect l="T12" t="T13" r="T14" b="T15"/>
              <a:pathLst>
                <a:path w="142" h="26">
                  <a:moveTo>
                    <a:pt x="142" y="13"/>
                  </a:moveTo>
                  <a:lnTo>
                    <a:pt x="140" y="0"/>
                  </a:lnTo>
                  <a:lnTo>
                    <a:pt x="0" y="26"/>
                  </a:lnTo>
                  <a:lnTo>
                    <a:pt x="142" y="13"/>
                  </a:lnTo>
                  <a:close/>
                </a:path>
              </a:pathLst>
            </a:custGeom>
            <a:solidFill>
              <a:srgbClr val="000000"/>
            </a:solidFill>
            <a:ln w="9525">
              <a:noFill/>
              <a:round/>
              <a:headEnd/>
              <a:tailEnd/>
            </a:ln>
          </p:spPr>
          <p:txBody>
            <a:bodyPr/>
            <a:lstStyle/>
            <a:p>
              <a:endParaRPr lang="en-US"/>
            </a:p>
          </p:txBody>
        </p:sp>
        <p:sp>
          <p:nvSpPr>
            <p:cNvPr id="1079" name="Freeform 53">
              <a:extLst>
                <a:ext uri="{FF2B5EF4-FFF2-40B4-BE49-F238E27FC236}">
                  <a16:creationId xmlns:a16="http://schemas.microsoft.com/office/drawing/2014/main" id="{05D0D674-59F9-403D-9C5E-706BBF55BDF3}"/>
                </a:ext>
              </a:extLst>
            </p:cNvPr>
            <p:cNvSpPr>
              <a:spLocks/>
            </p:cNvSpPr>
            <p:nvPr/>
          </p:nvSpPr>
          <p:spPr bwMode="auto">
            <a:xfrm>
              <a:off x="2194" y="3470"/>
              <a:ext cx="24" cy="5"/>
            </a:xfrm>
            <a:custGeom>
              <a:avLst/>
              <a:gdLst>
                <a:gd name="T0" fmla="*/ 142 w 142"/>
                <a:gd name="T1" fmla="*/ 13 h 26"/>
                <a:gd name="T2" fmla="*/ 140 w 142"/>
                <a:gd name="T3" fmla="*/ 0 h 26"/>
                <a:gd name="T4" fmla="*/ 0 w 142"/>
                <a:gd name="T5" fmla="*/ 26 h 26"/>
                <a:gd name="T6" fmla="*/ 142 w 142"/>
                <a:gd name="T7" fmla="*/ 13 h 26"/>
                <a:gd name="T8" fmla="*/ 0 60000 65536"/>
                <a:gd name="T9" fmla="*/ 0 60000 65536"/>
                <a:gd name="T10" fmla="*/ 0 60000 65536"/>
                <a:gd name="T11" fmla="*/ 0 60000 65536"/>
                <a:gd name="T12" fmla="*/ 0 w 142"/>
                <a:gd name="T13" fmla="*/ 0 h 26"/>
                <a:gd name="T14" fmla="*/ 142 w 142"/>
                <a:gd name="T15" fmla="*/ 26 h 26"/>
              </a:gdLst>
              <a:ahLst/>
              <a:cxnLst>
                <a:cxn ang="T8">
                  <a:pos x="T0" y="T1"/>
                </a:cxn>
                <a:cxn ang="T9">
                  <a:pos x="T2" y="T3"/>
                </a:cxn>
                <a:cxn ang="T10">
                  <a:pos x="T4" y="T5"/>
                </a:cxn>
                <a:cxn ang="T11">
                  <a:pos x="T6" y="T7"/>
                </a:cxn>
              </a:cxnLst>
              <a:rect l="T12" t="T13" r="T14" b="T15"/>
              <a:pathLst>
                <a:path w="142" h="26">
                  <a:moveTo>
                    <a:pt x="142" y="13"/>
                  </a:moveTo>
                  <a:lnTo>
                    <a:pt x="140" y="0"/>
                  </a:lnTo>
                  <a:lnTo>
                    <a:pt x="0" y="26"/>
                  </a:lnTo>
                  <a:lnTo>
                    <a:pt x="142" y="13"/>
                  </a:lnTo>
                </a:path>
              </a:pathLst>
            </a:custGeom>
            <a:noFill/>
            <a:ln w="0">
              <a:solidFill>
                <a:srgbClr val="000000"/>
              </a:solidFill>
              <a:prstDash val="solid"/>
              <a:round/>
              <a:headEnd/>
              <a:tailEnd/>
            </a:ln>
          </p:spPr>
          <p:txBody>
            <a:bodyPr/>
            <a:lstStyle/>
            <a:p>
              <a:endParaRPr lang="en-US"/>
            </a:p>
          </p:txBody>
        </p:sp>
        <p:sp>
          <p:nvSpPr>
            <p:cNvPr id="1080" name="Freeform 54">
              <a:extLst>
                <a:ext uri="{FF2B5EF4-FFF2-40B4-BE49-F238E27FC236}">
                  <a16:creationId xmlns:a16="http://schemas.microsoft.com/office/drawing/2014/main" id="{AF84A8B9-4EA6-47D7-A2A5-7336409085E9}"/>
                </a:ext>
              </a:extLst>
            </p:cNvPr>
            <p:cNvSpPr>
              <a:spLocks/>
            </p:cNvSpPr>
            <p:nvPr/>
          </p:nvSpPr>
          <p:spPr bwMode="auto">
            <a:xfrm>
              <a:off x="2194" y="3467"/>
              <a:ext cx="24" cy="8"/>
            </a:xfrm>
            <a:custGeom>
              <a:avLst/>
              <a:gdLst>
                <a:gd name="T0" fmla="*/ 140 w 140"/>
                <a:gd name="T1" fmla="*/ 13 h 39"/>
                <a:gd name="T2" fmla="*/ 138 w 140"/>
                <a:gd name="T3" fmla="*/ 0 h 39"/>
                <a:gd name="T4" fmla="*/ 0 w 140"/>
                <a:gd name="T5" fmla="*/ 39 h 39"/>
                <a:gd name="T6" fmla="*/ 140 w 140"/>
                <a:gd name="T7" fmla="*/ 13 h 39"/>
                <a:gd name="T8" fmla="*/ 0 60000 65536"/>
                <a:gd name="T9" fmla="*/ 0 60000 65536"/>
                <a:gd name="T10" fmla="*/ 0 60000 65536"/>
                <a:gd name="T11" fmla="*/ 0 60000 65536"/>
                <a:gd name="T12" fmla="*/ 0 w 140"/>
                <a:gd name="T13" fmla="*/ 0 h 39"/>
                <a:gd name="T14" fmla="*/ 140 w 140"/>
                <a:gd name="T15" fmla="*/ 39 h 39"/>
              </a:gdLst>
              <a:ahLst/>
              <a:cxnLst>
                <a:cxn ang="T8">
                  <a:pos x="T0" y="T1"/>
                </a:cxn>
                <a:cxn ang="T9">
                  <a:pos x="T2" y="T3"/>
                </a:cxn>
                <a:cxn ang="T10">
                  <a:pos x="T4" y="T5"/>
                </a:cxn>
                <a:cxn ang="T11">
                  <a:pos x="T6" y="T7"/>
                </a:cxn>
              </a:cxnLst>
              <a:rect l="T12" t="T13" r="T14" b="T15"/>
              <a:pathLst>
                <a:path w="140" h="39">
                  <a:moveTo>
                    <a:pt x="140" y="13"/>
                  </a:moveTo>
                  <a:lnTo>
                    <a:pt x="138" y="0"/>
                  </a:lnTo>
                  <a:lnTo>
                    <a:pt x="0" y="39"/>
                  </a:lnTo>
                  <a:lnTo>
                    <a:pt x="140" y="13"/>
                  </a:lnTo>
                  <a:close/>
                </a:path>
              </a:pathLst>
            </a:custGeom>
            <a:solidFill>
              <a:srgbClr val="000000"/>
            </a:solidFill>
            <a:ln w="9525">
              <a:noFill/>
              <a:round/>
              <a:headEnd/>
              <a:tailEnd/>
            </a:ln>
          </p:spPr>
          <p:txBody>
            <a:bodyPr/>
            <a:lstStyle/>
            <a:p>
              <a:endParaRPr lang="en-US"/>
            </a:p>
          </p:txBody>
        </p:sp>
        <p:sp>
          <p:nvSpPr>
            <p:cNvPr id="1081" name="Freeform 55">
              <a:extLst>
                <a:ext uri="{FF2B5EF4-FFF2-40B4-BE49-F238E27FC236}">
                  <a16:creationId xmlns:a16="http://schemas.microsoft.com/office/drawing/2014/main" id="{CA567CFE-FA04-419C-B9C2-78EC6A8A4936}"/>
                </a:ext>
              </a:extLst>
            </p:cNvPr>
            <p:cNvSpPr>
              <a:spLocks/>
            </p:cNvSpPr>
            <p:nvPr/>
          </p:nvSpPr>
          <p:spPr bwMode="auto">
            <a:xfrm>
              <a:off x="2194" y="3467"/>
              <a:ext cx="24" cy="8"/>
            </a:xfrm>
            <a:custGeom>
              <a:avLst/>
              <a:gdLst>
                <a:gd name="T0" fmla="*/ 140 w 140"/>
                <a:gd name="T1" fmla="*/ 13 h 39"/>
                <a:gd name="T2" fmla="*/ 138 w 140"/>
                <a:gd name="T3" fmla="*/ 0 h 39"/>
                <a:gd name="T4" fmla="*/ 0 w 140"/>
                <a:gd name="T5" fmla="*/ 39 h 39"/>
                <a:gd name="T6" fmla="*/ 140 w 140"/>
                <a:gd name="T7" fmla="*/ 13 h 39"/>
                <a:gd name="T8" fmla="*/ 0 60000 65536"/>
                <a:gd name="T9" fmla="*/ 0 60000 65536"/>
                <a:gd name="T10" fmla="*/ 0 60000 65536"/>
                <a:gd name="T11" fmla="*/ 0 60000 65536"/>
                <a:gd name="T12" fmla="*/ 0 w 140"/>
                <a:gd name="T13" fmla="*/ 0 h 39"/>
                <a:gd name="T14" fmla="*/ 140 w 140"/>
                <a:gd name="T15" fmla="*/ 39 h 39"/>
              </a:gdLst>
              <a:ahLst/>
              <a:cxnLst>
                <a:cxn ang="T8">
                  <a:pos x="T0" y="T1"/>
                </a:cxn>
                <a:cxn ang="T9">
                  <a:pos x="T2" y="T3"/>
                </a:cxn>
                <a:cxn ang="T10">
                  <a:pos x="T4" y="T5"/>
                </a:cxn>
                <a:cxn ang="T11">
                  <a:pos x="T6" y="T7"/>
                </a:cxn>
              </a:cxnLst>
              <a:rect l="T12" t="T13" r="T14" b="T15"/>
              <a:pathLst>
                <a:path w="140" h="39">
                  <a:moveTo>
                    <a:pt x="140" y="13"/>
                  </a:moveTo>
                  <a:lnTo>
                    <a:pt x="138" y="0"/>
                  </a:lnTo>
                  <a:lnTo>
                    <a:pt x="0" y="39"/>
                  </a:lnTo>
                  <a:lnTo>
                    <a:pt x="140" y="13"/>
                  </a:lnTo>
                </a:path>
              </a:pathLst>
            </a:custGeom>
            <a:noFill/>
            <a:ln w="0">
              <a:solidFill>
                <a:srgbClr val="000000"/>
              </a:solidFill>
              <a:prstDash val="solid"/>
              <a:round/>
              <a:headEnd/>
              <a:tailEnd/>
            </a:ln>
          </p:spPr>
          <p:txBody>
            <a:bodyPr/>
            <a:lstStyle/>
            <a:p>
              <a:endParaRPr lang="en-US"/>
            </a:p>
          </p:txBody>
        </p:sp>
        <p:sp>
          <p:nvSpPr>
            <p:cNvPr id="1082" name="Freeform 56">
              <a:extLst>
                <a:ext uri="{FF2B5EF4-FFF2-40B4-BE49-F238E27FC236}">
                  <a16:creationId xmlns:a16="http://schemas.microsoft.com/office/drawing/2014/main" id="{7874972F-A937-42BB-A5CB-B46727E67EFA}"/>
                </a:ext>
              </a:extLst>
            </p:cNvPr>
            <p:cNvSpPr>
              <a:spLocks/>
            </p:cNvSpPr>
            <p:nvPr/>
          </p:nvSpPr>
          <p:spPr bwMode="auto">
            <a:xfrm>
              <a:off x="2194" y="3465"/>
              <a:ext cx="23" cy="10"/>
            </a:xfrm>
            <a:custGeom>
              <a:avLst/>
              <a:gdLst>
                <a:gd name="T0" fmla="*/ 138 w 138"/>
                <a:gd name="T1" fmla="*/ 12 h 51"/>
                <a:gd name="T2" fmla="*/ 135 w 138"/>
                <a:gd name="T3" fmla="*/ 0 h 51"/>
                <a:gd name="T4" fmla="*/ 0 w 138"/>
                <a:gd name="T5" fmla="*/ 51 h 51"/>
                <a:gd name="T6" fmla="*/ 138 w 138"/>
                <a:gd name="T7" fmla="*/ 12 h 51"/>
                <a:gd name="T8" fmla="*/ 0 60000 65536"/>
                <a:gd name="T9" fmla="*/ 0 60000 65536"/>
                <a:gd name="T10" fmla="*/ 0 60000 65536"/>
                <a:gd name="T11" fmla="*/ 0 60000 65536"/>
                <a:gd name="T12" fmla="*/ 0 w 138"/>
                <a:gd name="T13" fmla="*/ 0 h 51"/>
                <a:gd name="T14" fmla="*/ 138 w 138"/>
                <a:gd name="T15" fmla="*/ 51 h 51"/>
              </a:gdLst>
              <a:ahLst/>
              <a:cxnLst>
                <a:cxn ang="T8">
                  <a:pos x="T0" y="T1"/>
                </a:cxn>
                <a:cxn ang="T9">
                  <a:pos x="T2" y="T3"/>
                </a:cxn>
                <a:cxn ang="T10">
                  <a:pos x="T4" y="T5"/>
                </a:cxn>
                <a:cxn ang="T11">
                  <a:pos x="T6" y="T7"/>
                </a:cxn>
              </a:cxnLst>
              <a:rect l="T12" t="T13" r="T14" b="T15"/>
              <a:pathLst>
                <a:path w="138" h="51">
                  <a:moveTo>
                    <a:pt x="138" y="12"/>
                  </a:moveTo>
                  <a:lnTo>
                    <a:pt x="135" y="0"/>
                  </a:lnTo>
                  <a:lnTo>
                    <a:pt x="0" y="51"/>
                  </a:lnTo>
                  <a:lnTo>
                    <a:pt x="138" y="12"/>
                  </a:lnTo>
                  <a:close/>
                </a:path>
              </a:pathLst>
            </a:custGeom>
            <a:solidFill>
              <a:srgbClr val="000000"/>
            </a:solidFill>
            <a:ln w="9525">
              <a:noFill/>
              <a:round/>
              <a:headEnd/>
              <a:tailEnd/>
            </a:ln>
          </p:spPr>
          <p:txBody>
            <a:bodyPr/>
            <a:lstStyle/>
            <a:p>
              <a:endParaRPr lang="en-US"/>
            </a:p>
          </p:txBody>
        </p:sp>
        <p:sp>
          <p:nvSpPr>
            <p:cNvPr id="1083" name="Freeform 57">
              <a:extLst>
                <a:ext uri="{FF2B5EF4-FFF2-40B4-BE49-F238E27FC236}">
                  <a16:creationId xmlns:a16="http://schemas.microsoft.com/office/drawing/2014/main" id="{4EBEFF31-66FB-4DDA-AD89-B4B2B4C3935B}"/>
                </a:ext>
              </a:extLst>
            </p:cNvPr>
            <p:cNvSpPr>
              <a:spLocks/>
            </p:cNvSpPr>
            <p:nvPr/>
          </p:nvSpPr>
          <p:spPr bwMode="auto">
            <a:xfrm>
              <a:off x="2194" y="3465"/>
              <a:ext cx="23" cy="10"/>
            </a:xfrm>
            <a:custGeom>
              <a:avLst/>
              <a:gdLst>
                <a:gd name="T0" fmla="*/ 138 w 138"/>
                <a:gd name="T1" fmla="*/ 12 h 51"/>
                <a:gd name="T2" fmla="*/ 135 w 138"/>
                <a:gd name="T3" fmla="*/ 0 h 51"/>
                <a:gd name="T4" fmla="*/ 0 w 138"/>
                <a:gd name="T5" fmla="*/ 51 h 51"/>
                <a:gd name="T6" fmla="*/ 138 w 138"/>
                <a:gd name="T7" fmla="*/ 12 h 51"/>
                <a:gd name="T8" fmla="*/ 0 60000 65536"/>
                <a:gd name="T9" fmla="*/ 0 60000 65536"/>
                <a:gd name="T10" fmla="*/ 0 60000 65536"/>
                <a:gd name="T11" fmla="*/ 0 60000 65536"/>
                <a:gd name="T12" fmla="*/ 0 w 138"/>
                <a:gd name="T13" fmla="*/ 0 h 51"/>
                <a:gd name="T14" fmla="*/ 138 w 138"/>
                <a:gd name="T15" fmla="*/ 51 h 51"/>
              </a:gdLst>
              <a:ahLst/>
              <a:cxnLst>
                <a:cxn ang="T8">
                  <a:pos x="T0" y="T1"/>
                </a:cxn>
                <a:cxn ang="T9">
                  <a:pos x="T2" y="T3"/>
                </a:cxn>
                <a:cxn ang="T10">
                  <a:pos x="T4" y="T5"/>
                </a:cxn>
                <a:cxn ang="T11">
                  <a:pos x="T6" y="T7"/>
                </a:cxn>
              </a:cxnLst>
              <a:rect l="T12" t="T13" r="T14" b="T15"/>
              <a:pathLst>
                <a:path w="138" h="51">
                  <a:moveTo>
                    <a:pt x="138" y="12"/>
                  </a:moveTo>
                  <a:lnTo>
                    <a:pt x="135" y="0"/>
                  </a:lnTo>
                  <a:lnTo>
                    <a:pt x="0" y="51"/>
                  </a:lnTo>
                  <a:lnTo>
                    <a:pt x="138" y="12"/>
                  </a:lnTo>
                </a:path>
              </a:pathLst>
            </a:custGeom>
            <a:noFill/>
            <a:ln w="0">
              <a:solidFill>
                <a:srgbClr val="000000"/>
              </a:solidFill>
              <a:prstDash val="solid"/>
              <a:round/>
              <a:headEnd/>
              <a:tailEnd/>
            </a:ln>
          </p:spPr>
          <p:txBody>
            <a:bodyPr/>
            <a:lstStyle/>
            <a:p>
              <a:endParaRPr lang="en-US"/>
            </a:p>
          </p:txBody>
        </p:sp>
        <p:sp>
          <p:nvSpPr>
            <p:cNvPr id="1084" name="Freeform 58">
              <a:extLst>
                <a:ext uri="{FF2B5EF4-FFF2-40B4-BE49-F238E27FC236}">
                  <a16:creationId xmlns:a16="http://schemas.microsoft.com/office/drawing/2014/main" id="{E6DC6D72-1780-4DA1-935F-75211D96EB68}"/>
                </a:ext>
              </a:extLst>
            </p:cNvPr>
            <p:cNvSpPr>
              <a:spLocks/>
            </p:cNvSpPr>
            <p:nvPr/>
          </p:nvSpPr>
          <p:spPr bwMode="auto">
            <a:xfrm>
              <a:off x="2194" y="3462"/>
              <a:ext cx="23" cy="13"/>
            </a:xfrm>
            <a:custGeom>
              <a:avLst/>
              <a:gdLst>
                <a:gd name="T0" fmla="*/ 135 w 135"/>
                <a:gd name="T1" fmla="*/ 14 h 65"/>
                <a:gd name="T2" fmla="*/ 131 w 135"/>
                <a:gd name="T3" fmla="*/ 0 h 65"/>
                <a:gd name="T4" fmla="*/ 0 w 135"/>
                <a:gd name="T5" fmla="*/ 65 h 65"/>
                <a:gd name="T6" fmla="*/ 135 w 135"/>
                <a:gd name="T7" fmla="*/ 14 h 65"/>
                <a:gd name="T8" fmla="*/ 0 60000 65536"/>
                <a:gd name="T9" fmla="*/ 0 60000 65536"/>
                <a:gd name="T10" fmla="*/ 0 60000 65536"/>
                <a:gd name="T11" fmla="*/ 0 60000 65536"/>
                <a:gd name="T12" fmla="*/ 0 w 135"/>
                <a:gd name="T13" fmla="*/ 0 h 65"/>
                <a:gd name="T14" fmla="*/ 135 w 135"/>
                <a:gd name="T15" fmla="*/ 65 h 65"/>
              </a:gdLst>
              <a:ahLst/>
              <a:cxnLst>
                <a:cxn ang="T8">
                  <a:pos x="T0" y="T1"/>
                </a:cxn>
                <a:cxn ang="T9">
                  <a:pos x="T2" y="T3"/>
                </a:cxn>
                <a:cxn ang="T10">
                  <a:pos x="T4" y="T5"/>
                </a:cxn>
                <a:cxn ang="T11">
                  <a:pos x="T6" y="T7"/>
                </a:cxn>
              </a:cxnLst>
              <a:rect l="T12" t="T13" r="T14" b="T15"/>
              <a:pathLst>
                <a:path w="135" h="65">
                  <a:moveTo>
                    <a:pt x="135" y="14"/>
                  </a:moveTo>
                  <a:lnTo>
                    <a:pt x="131" y="0"/>
                  </a:lnTo>
                  <a:lnTo>
                    <a:pt x="0" y="65"/>
                  </a:lnTo>
                  <a:lnTo>
                    <a:pt x="135" y="14"/>
                  </a:lnTo>
                  <a:close/>
                </a:path>
              </a:pathLst>
            </a:custGeom>
            <a:solidFill>
              <a:srgbClr val="000000"/>
            </a:solidFill>
            <a:ln w="9525">
              <a:noFill/>
              <a:round/>
              <a:headEnd/>
              <a:tailEnd/>
            </a:ln>
          </p:spPr>
          <p:txBody>
            <a:bodyPr/>
            <a:lstStyle/>
            <a:p>
              <a:endParaRPr lang="en-US"/>
            </a:p>
          </p:txBody>
        </p:sp>
        <p:sp>
          <p:nvSpPr>
            <p:cNvPr id="1085" name="Freeform 59">
              <a:extLst>
                <a:ext uri="{FF2B5EF4-FFF2-40B4-BE49-F238E27FC236}">
                  <a16:creationId xmlns:a16="http://schemas.microsoft.com/office/drawing/2014/main" id="{7BB95C71-FDB7-40EC-A7C9-48C899DC4E14}"/>
                </a:ext>
              </a:extLst>
            </p:cNvPr>
            <p:cNvSpPr>
              <a:spLocks/>
            </p:cNvSpPr>
            <p:nvPr/>
          </p:nvSpPr>
          <p:spPr bwMode="auto">
            <a:xfrm>
              <a:off x="2194" y="3462"/>
              <a:ext cx="23" cy="13"/>
            </a:xfrm>
            <a:custGeom>
              <a:avLst/>
              <a:gdLst>
                <a:gd name="T0" fmla="*/ 135 w 135"/>
                <a:gd name="T1" fmla="*/ 14 h 65"/>
                <a:gd name="T2" fmla="*/ 131 w 135"/>
                <a:gd name="T3" fmla="*/ 0 h 65"/>
                <a:gd name="T4" fmla="*/ 0 w 135"/>
                <a:gd name="T5" fmla="*/ 65 h 65"/>
                <a:gd name="T6" fmla="*/ 135 w 135"/>
                <a:gd name="T7" fmla="*/ 14 h 65"/>
                <a:gd name="T8" fmla="*/ 0 60000 65536"/>
                <a:gd name="T9" fmla="*/ 0 60000 65536"/>
                <a:gd name="T10" fmla="*/ 0 60000 65536"/>
                <a:gd name="T11" fmla="*/ 0 60000 65536"/>
                <a:gd name="T12" fmla="*/ 0 w 135"/>
                <a:gd name="T13" fmla="*/ 0 h 65"/>
                <a:gd name="T14" fmla="*/ 135 w 135"/>
                <a:gd name="T15" fmla="*/ 65 h 65"/>
              </a:gdLst>
              <a:ahLst/>
              <a:cxnLst>
                <a:cxn ang="T8">
                  <a:pos x="T0" y="T1"/>
                </a:cxn>
                <a:cxn ang="T9">
                  <a:pos x="T2" y="T3"/>
                </a:cxn>
                <a:cxn ang="T10">
                  <a:pos x="T4" y="T5"/>
                </a:cxn>
                <a:cxn ang="T11">
                  <a:pos x="T6" y="T7"/>
                </a:cxn>
              </a:cxnLst>
              <a:rect l="T12" t="T13" r="T14" b="T15"/>
              <a:pathLst>
                <a:path w="135" h="65">
                  <a:moveTo>
                    <a:pt x="135" y="14"/>
                  </a:moveTo>
                  <a:lnTo>
                    <a:pt x="131" y="0"/>
                  </a:lnTo>
                  <a:lnTo>
                    <a:pt x="0" y="65"/>
                  </a:lnTo>
                  <a:lnTo>
                    <a:pt x="135" y="14"/>
                  </a:lnTo>
                </a:path>
              </a:pathLst>
            </a:custGeom>
            <a:noFill/>
            <a:ln w="0">
              <a:solidFill>
                <a:srgbClr val="000000"/>
              </a:solidFill>
              <a:prstDash val="solid"/>
              <a:round/>
              <a:headEnd/>
              <a:tailEnd/>
            </a:ln>
          </p:spPr>
          <p:txBody>
            <a:bodyPr/>
            <a:lstStyle/>
            <a:p>
              <a:endParaRPr lang="en-US"/>
            </a:p>
          </p:txBody>
        </p:sp>
        <p:sp>
          <p:nvSpPr>
            <p:cNvPr id="1086" name="Freeform 60">
              <a:extLst>
                <a:ext uri="{FF2B5EF4-FFF2-40B4-BE49-F238E27FC236}">
                  <a16:creationId xmlns:a16="http://schemas.microsoft.com/office/drawing/2014/main" id="{A41592F0-C81B-4B30-8EA4-9C8B95A3013B}"/>
                </a:ext>
              </a:extLst>
            </p:cNvPr>
            <p:cNvSpPr>
              <a:spLocks/>
            </p:cNvSpPr>
            <p:nvPr/>
          </p:nvSpPr>
          <p:spPr bwMode="auto">
            <a:xfrm>
              <a:off x="2194" y="3459"/>
              <a:ext cx="22" cy="16"/>
            </a:xfrm>
            <a:custGeom>
              <a:avLst/>
              <a:gdLst>
                <a:gd name="T0" fmla="*/ 131 w 131"/>
                <a:gd name="T1" fmla="*/ 12 h 77"/>
                <a:gd name="T2" fmla="*/ 125 w 131"/>
                <a:gd name="T3" fmla="*/ 0 h 77"/>
                <a:gd name="T4" fmla="*/ 0 w 131"/>
                <a:gd name="T5" fmla="*/ 77 h 77"/>
                <a:gd name="T6" fmla="*/ 131 w 131"/>
                <a:gd name="T7" fmla="*/ 12 h 77"/>
                <a:gd name="T8" fmla="*/ 0 60000 65536"/>
                <a:gd name="T9" fmla="*/ 0 60000 65536"/>
                <a:gd name="T10" fmla="*/ 0 60000 65536"/>
                <a:gd name="T11" fmla="*/ 0 60000 65536"/>
                <a:gd name="T12" fmla="*/ 0 w 131"/>
                <a:gd name="T13" fmla="*/ 0 h 77"/>
                <a:gd name="T14" fmla="*/ 131 w 131"/>
                <a:gd name="T15" fmla="*/ 77 h 77"/>
              </a:gdLst>
              <a:ahLst/>
              <a:cxnLst>
                <a:cxn ang="T8">
                  <a:pos x="T0" y="T1"/>
                </a:cxn>
                <a:cxn ang="T9">
                  <a:pos x="T2" y="T3"/>
                </a:cxn>
                <a:cxn ang="T10">
                  <a:pos x="T4" y="T5"/>
                </a:cxn>
                <a:cxn ang="T11">
                  <a:pos x="T6" y="T7"/>
                </a:cxn>
              </a:cxnLst>
              <a:rect l="T12" t="T13" r="T14" b="T15"/>
              <a:pathLst>
                <a:path w="131" h="77">
                  <a:moveTo>
                    <a:pt x="131" y="12"/>
                  </a:moveTo>
                  <a:lnTo>
                    <a:pt x="125" y="0"/>
                  </a:lnTo>
                  <a:lnTo>
                    <a:pt x="0" y="77"/>
                  </a:lnTo>
                  <a:lnTo>
                    <a:pt x="131" y="12"/>
                  </a:lnTo>
                  <a:close/>
                </a:path>
              </a:pathLst>
            </a:custGeom>
            <a:solidFill>
              <a:srgbClr val="000000"/>
            </a:solidFill>
            <a:ln w="9525">
              <a:noFill/>
              <a:round/>
              <a:headEnd/>
              <a:tailEnd/>
            </a:ln>
          </p:spPr>
          <p:txBody>
            <a:bodyPr/>
            <a:lstStyle/>
            <a:p>
              <a:endParaRPr lang="en-US"/>
            </a:p>
          </p:txBody>
        </p:sp>
        <p:sp>
          <p:nvSpPr>
            <p:cNvPr id="1087" name="Freeform 61">
              <a:extLst>
                <a:ext uri="{FF2B5EF4-FFF2-40B4-BE49-F238E27FC236}">
                  <a16:creationId xmlns:a16="http://schemas.microsoft.com/office/drawing/2014/main" id="{F2FA2FFF-27B1-439E-A1B1-A5D9249D1D30}"/>
                </a:ext>
              </a:extLst>
            </p:cNvPr>
            <p:cNvSpPr>
              <a:spLocks/>
            </p:cNvSpPr>
            <p:nvPr/>
          </p:nvSpPr>
          <p:spPr bwMode="auto">
            <a:xfrm>
              <a:off x="2194" y="3459"/>
              <a:ext cx="22" cy="16"/>
            </a:xfrm>
            <a:custGeom>
              <a:avLst/>
              <a:gdLst>
                <a:gd name="T0" fmla="*/ 131 w 131"/>
                <a:gd name="T1" fmla="*/ 12 h 77"/>
                <a:gd name="T2" fmla="*/ 125 w 131"/>
                <a:gd name="T3" fmla="*/ 0 h 77"/>
                <a:gd name="T4" fmla="*/ 0 w 131"/>
                <a:gd name="T5" fmla="*/ 77 h 77"/>
                <a:gd name="T6" fmla="*/ 131 w 131"/>
                <a:gd name="T7" fmla="*/ 12 h 77"/>
                <a:gd name="T8" fmla="*/ 0 60000 65536"/>
                <a:gd name="T9" fmla="*/ 0 60000 65536"/>
                <a:gd name="T10" fmla="*/ 0 60000 65536"/>
                <a:gd name="T11" fmla="*/ 0 60000 65536"/>
                <a:gd name="T12" fmla="*/ 0 w 131"/>
                <a:gd name="T13" fmla="*/ 0 h 77"/>
                <a:gd name="T14" fmla="*/ 131 w 131"/>
                <a:gd name="T15" fmla="*/ 77 h 77"/>
              </a:gdLst>
              <a:ahLst/>
              <a:cxnLst>
                <a:cxn ang="T8">
                  <a:pos x="T0" y="T1"/>
                </a:cxn>
                <a:cxn ang="T9">
                  <a:pos x="T2" y="T3"/>
                </a:cxn>
                <a:cxn ang="T10">
                  <a:pos x="T4" y="T5"/>
                </a:cxn>
                <a:cxn ang="T11">
                  <a:pos x="T6" y="T7"/>
                </a:cxn>
              </a:cxnLst>
              <a:rect l="T12" t="T13" r="T14" b="T15"/>
              <a:pathLst>
                <a:path w="131" h="77">
                  <a:moveTo>
                    <a:pt x="131" y="12"/>
                  </a:moveTo>
                  <a:lnTo>
                    <a:pt x="125" y="0"/>
                  </a:lnTo>
                  <a:lnTo>
                    <a:pt x="0" y="77"/>
                  </a:lnTo>
                  <a:lnTo>
                    <a:pt x="131" y="12"/>
                  </a:lnTo>
                </a:path>
              </a:pathLst>
            </a:custGeom>
            <a:noFill/>
            <a:ln w="0">
              <a:solidFill>
                <a:srgbClr val="000000"/>
              </a:solidFill>
              <a:prstDash val="solid"/>
              <a:round/>
              <a:headEnd/>
              <a:tailEnd/>
            </a:ln>
          </p:spPr>
          <p:txBody>
            <a:bodyPr/>
            <a:lstStyle/>
            <a:p>
              <a:endParaRPr lang="en-US"/>
            </a:p>
          </p:txBody>
        </p:sp>
        <p:sp>
          <p:nvSpPr>
            <p:cNvPr id="1088" name="Freeform 62">
              <a:extLst>
                <a:ext uri="{FF2B5EF4-FFF2-40B4-BE49-F238E27FC236}">
                  <a16:creationId xmlns:a16="http://schemas.microsoft.com/office/drawing/2014/main" id="{DCF98B86-9C9A-4D09-B3A0-019C3EB4FB7F}"/>
                </a:ext>
              </a:extLst>
            </p:cNvPr>
            <p:cNvSpPr>
              <a:spLocks/>
            </p:cNvSpPr>
            <p:nvPr/>
          </p:nvSpPr>
          <p:spPr bwMode="auto">
            <a:xfrm>
              <a:off x="2194" y="3457"/>
              <a:ext cx="21" cy="18"/>
            </a:xfrm>
            <a:custGeom>
              <a:avLst/>
              <a:gdLst>
                <a:gd name="T0" fmla="*/ 125 w 125"/>
                <a:gd name="T1" fmla="*/ 10 h 87"/>
                <a:gd name="T2" fmla="*/ 119 w 125"/>
                <a:gd name="T3" fmla="*/ 0 h 87"/>
                <a:gd name="T4" fmla="*/ 0 w 125"/>
                <a:gd name="T5" fmla="*/ 87 h 87"/>
                <a:gd name="T6" fmla="*/ 125 w 125"/>
                <a:gd name="T7" fmla="*/ 10 h 87"/>
                <a:gd name="T8" fmla="*/ 0 60000 65536"/>
                <a:gd name="T9" fmla="*/ 0 60000 65536"/>
                <a:gd name="T10" fmla="*/ 0 60000 65536"/>
                <a:gd name="T11" fmla="*/ 0 60000 65536"/>
                <a:gd name="T12" fmla="*/ 0 w 125"/>
                <a:gd name="T13" fmla="*/ 0 h 87"/>
                <a:gd name="T14" fmla="*/ 125 w 125"/>
                <a:gd name="T15" fmla="*/ 87 h 87"/>
              </a:gdLst>
              <a:ahLst/>
              <a:cxnLst>
                <a:cxn ang="T8">
                  <a:pos x="T0" y="T1"/>
                </a:cxn>
                <a:cxn ang="T9">
                  <a:pos x="T2" y="T3"/>
                </a:cxn>
                <a:cxn ang="T10">
                  <a:pos x="T4" y="T5"/>
                </a:cxn>
                <a:cxn ang="T11">
                  <a:pos x="T6" y="T7"/>
                </a:cxn>
              </a:cxnLst>
              <a:rect l="T12" t="T13" r="T14" b="T15"/>
              <a:pathLst>
                <a:path w="125" h="87">
                  <a:moveTo>
                    <a:pt x="125" y="10"/>
                  </a:moveTo>
                  <a:lnTo>
                    <a:pt x="119" y="0"/>
                  </a:lnTo>
                  <a:lnTo>
                    <a:pt x="0" y="87"/>
                  </a:lnTo>
                  <a:lnTo>
                    <a:pt x="125" y="10"/>
                  </a:lnTo>
                  <a:close/>
                </a:path>
              </a:pathLst>
            </a:custGeom>
            <a:solidFill>
              <a:srgbClr val="000000"/>
            </a:solidFill>
            <a:ln w="9525">
              <a:noFill/>
              <a:round/>
              <a:headEnd/>
              <a:tailEnd/>
            </a:ln>
          </p:spPr>
          <p:txBody>
            <a:bodyPr/>
            <a:lstStyle/>
            <a:p>
              <a:endParaRPr lang="en-US"/>
            </a:p>
          </p:txBody>
        </p:sp>
        <p:sp>
          <p:nvSpPr>
            <p:cNvPr id="1089" name="Freeform 63">
              <a:extLst>
                <a:ext uri="{FF2B5EF4-FFF2-40B4-BE49-F238E27FC236}">
                  <a16:creationId xmlns:a16="http://schemas.microsoft.com/office/drawing/2014/main" id="{7410FE92-8240-4ADE-AE49-16F3A669FF80}"/>
                </a:ext>
              </a:extLst>
            </p:cNvPr>
            <p:cNvSpPr>
              <a:spLocks/>
            </p:cNvSpPr>
            <p:nvPr/>
          </p:nvSpPr>
          <p:spPr bwMode="auto">
            <a:xfrm>
              <a:off x="2194" y="3457"/>
              <a:ext cx="21" cy="18"/>
            </a:xfrm>
            <a:custGeom>
              <a:avLst/>
              <a:gdLst>
                <a:gd name="T0" fmla="*/ 125 w 125"/>
                <a:gd name="T1" fmla="*/ 10 h 87"/>
                <a:gd name="T2" fmla="*/ 119 w 125"/>
                <a:gd name="T3" fmla="*/ 0 h 87"/>
                <a:gd name="T4" fmla="*/ 0 w 125"/>
                <a:gd name="T5" fmla="*/ 87 h 87"/>
                <a:gd name="T6" fmla="*/ 125 w 125"/>
                <a:gd name="T7" fmla="*/ 10 h 87"/>
                <a:gd name="T8" fmla="*/ 0 60000 65536"/>
                <a:gd name="T9" fmla="*/ 0 60000 65536"/>
                <a:gd name="T10" fmla="*/ 0 60000 65536"/>
                <a:gd name="T11" fmla="*/ 0 60000 65536"/>
                <a:gd name="T12" fmla="*/ 0 w 125"/>
                <a:gd name="T13" fmla="*/ 0 h 87"/>
                <a:gd name="T14" fmla="*/ 125 w 125"/>
                <a:gd name="T15" fmla="*/ 87 h 87"/>
              </a:gdLst>
              <a:ahLst/>
              <a:cxnLst>
                <a:cxn ang="T8">
                  <a:pos x="T0" y="T1"/>
                </a:cxn>
                <a:cxn ang="T9">
                  <a:pos x="T2" y="T3"/>
                </a:cxn>
                <a:cxn ang="T10">
                  <a:pos x="T4" y="T5"/>
                </a:cxn>
                <a:cxn ang="T11">
                  <a:pos x="T6" y="T7"/>
                </a:cxn>
              </a:cxnLst>
              <a:rect l="T12" t="T13" r="T14" b="T15"/>
              <a:pathLst>
                <a:path w="125" h="87">
                  <a:moveTo>
                    <a:pt x="125" y="10"/>
                  </a:moveTo>
                  <a:lnTo>
                    <a:pt x="119" y="0"/>
                  </a:lnTo>
                  <a:lnTo>
                    <a:pt x="0" y="87"/>
                  </a:lnTo>
                  <a:lnTo>
                    <a:pt x="125" y="10"/>
                  </a:lnTo>
                </a:path>
              </a:pathLst>
            </a:custGeom>
            <a:noFill/>
            <a:ln w="0">
              <a:solidFill>
                <a:srgbClr val="000000"/>
              </a:solidFill>
              <a:prstDash val="solid"/>
              <a:round/>
              <a:headEnd/>
              <a:tailEnd/>
            </a:ln>
          </p:spPr>
          <p:txBody>
            <a:bodyPr/>
            <a:lstStyle/>
            <a:p>
              <a:endParaRPr lang="en-US"/>
            </a:p>
          </p:txBody>
        </p:sp>
        <p:sp>
          <p:nvSpPr>
            <p:cNvPr id="1090" name="Freeform 64">
              <a:extLst>
                <a:ext uri="{FF2B5EF4-FFF2-40B4-BE49-F238E27FC236}">
                  <a16:creationId xmlns:a16="http://schemas.microsoft.com/office/drawing/2014/main" id="{D0ECB623-D074-4D59-993D-D57791206425}"/>
                </a:ext>
              </a:extLst>
            </p:cNvPr>
            <p:cNvSpPr>
              <a:spLocks/>
            </p:cNvSpPr>
            <p:nvPr/>
          </p:nvSpPr>
          <p:spPr bwMode="auto">
            <a:xfrm>
              <a:off x="2194" y="3455"/>
              <a:ext cx="20" cy="20"/>
            </a:xfrm>
            <a:custGeom>
              <a:avLst/>
              <a:gdLst>
                <a:gd name="T0" fmla="*/ 119 w 119"/>
                <a:gd name="T1" fmla="*/ 11 h 98"/>
                <a:gd name="T2" fmla="*/ 112 w 119"/>
                <a:gd name="T3" fmla="*/ 0 h 98"/>
                <a:gd name="T4" fmla="*/ 0 w 119"/>
                <a:gd name="T5" fmla="*/ 98 h 98"/>
                <a:gd name="T6" fmla="*/ 119 w 119"/>
                <a:gd name="T7" fmla="*/ 11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119" y="11"/>
                  </a:moveTo>
                  <a:lnTo>
                    <a:pt x="112" y="0"/>
                  </a:lnTo>
                  <a:lnTo>
                    <a:pt x="0" y="98"/>
                  </a:lnTo>
                  <a:lnTo>
                    <a:pt x="119" y="11"/>
                  </a:lnTo>
                  <a:close/>
                </a:path>
              </a:pathLst>
            </a:custGeom>
            <a:solidFill>
              <a:srgbClr val="000000"/>
            </a:solidFill>
            <a:ln w="9525">
              <a:noFill/>
              <a:round/>
              <a:headEnd/>
              <a:tailEnd/>
            </a:ln>
          </p:spPr>
          <p:txBody>
            <a:bodyPr/>
            <a:lstStyle/>
            <a:p>
              <a:endParaRPr lang="en-US"/>
            </a:p>
          </p:txBody>
        </p:sp>
        <p:sp>
          <p:nvSpPr>
            <p:cNvPr id="1091" name="Freeform 65">
              <a:extLst>
                <a:ext uri="{FF2B5EF4-FFF2-40B4-BE49-F238E27FC236}">
                  <a16:creationId xmlns:a16="http://schemas.microsoft.com/office/drawing/2014/main" id="{7DA51B01-F62E-4F30-A559-64FECBE9A47F}"/>
                </a:ext>
              </a:extLst>
            </p:cNvPr>
            <p:cNvSpPr>
              <a:spLocks/>
            </p:cNvSpPr>
            <p:nvPr/>
          </p:nvSpPr>
          <p:spPr bwMode="auto">
            <a:xfrm>
              <a:off x="2194" y="3455"/>
              <a:ext cx="20" cy="20"/>
            </a:xfrm>
            <a:custGeom>
              <a:avLst/>
              <a:gdLst>
                <a:gd name="T0" fmla="*/ 119 w 119"/>
                <a:gd name="T1" fmla="*/ 11 h 98"/>
                <a:gd name="T2" fmla="*/ 112 w 119"/>
                <a:gd name="T3" fmla="*/ 0 h 98"/>
                <a:gd name="T4" fmla="*/ 0 w 119"/>
                <a:gd name="T5" fmla="*/ 98 h 98"/>
                <a:gd name="T6" fmla="*/ 119 w 119"/>
                <a:gd name="T7" fmla="*/ 11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119" y="11"/>
                  </a:moveTo>
                  <a:lnTo>
                    <a:pt x="112" y="0"/>
                  </a:lnTo>
                  <a:lnTo>
                    <a:pt x="0" y="98"/>
                  </a:lnTo>
                  <a:lnTo>
                    <a:pt x="119" y="11"/>
                  </a:lnTo>
                </a:path>
              </a:pathLst>
            </a:custGeom>
            <a:noFill/>
            <a:ln w="0">
              <a:solidFill>
                <a:srgbClr val="000000"/>
              </a:solidFill>
              <a:prstDash val="solid"/>
              <a:round/>
              <a:headEnd/>
              <a:tailEnd/>
            </a:ln>
          </p:spPr>
          <p:txBody>
            <a:bodyPr/>
            <a:lstStyle/>
            <a:p>
              <a:endParaRPr lang="en-US"/>
            </a:p>
          </p:txBody>
        </p:sp>
        <p:sp>
          <p:nvSpPr>
            <p:cNvPr id="1092" name="Freeform 66">
              <a:extLst>
                <a:ext uri="{FF2B5EF4-FFF2-40B4-BE49-F238E27FC236}">
                  <a16:creationId xmlns:a16="http://schemas.microsoft.com/office/drawing/2014/main" id="{81D54C8B-8D9E-43BE-A149-35DE7082B8AC}"/>
                </a:ext>
              </a:extLst>
            </p:cNvPr>
            <p:cNvSpPr>
              <a:spLocks/>
            </p:cNvSpPr>
            <p:nvPr/>
          </p:nvSpPr>
          <p:spPr bwMode="auto">
            <a:xfrm>
              <a:off x="2194" y="3453"/>
              <a:ext cx="19" cy="22"/>
            </a:xfrm>
            <a:custGeom>
              <a:avLst/>
              <a:gdLst>
                <a:gd name="T0" fmla="*/ 112 w 112"/>
                <a:gd name="T1" fmla="*/ 10 h 108"/>
                <a:gd name="T2" fmla="*/ 105 w 112"/>
                <a:gd name="T3" fmla="*/ 0 h 108"/>
                <a:gd name="T4" fmla="*/ 0 w 112"/>
                <a:gd name="T5" fmla="*/ 108 h 108"/>
                <a:gd name="T6" fmla="*/ 112 w 112"/>
                <a:gd name="T7" fmla="*/ 10 h 108"/>
                <a:gd name="T8" fmla="*/ 0 60000 65536"/>
                <a:gd name="T9" fmla="*/ 0 60000 65536"/>
                <a:gd name="T10" fmla="*/ 0 60000 65536"/>
                <a:gd name="T11" fmla="*/ 0 60000 65536"/>
                <a:gd name="T12" fmla="*/ 0 w 112"/>
                <a:gd name="T13" fmla="*/ 0 h 108"/>
                <a:gd name="T14" fmla="*/ 112 w 112"/>
                <a:gd name="T15" fmla="*/ 108 h 108"/>
              </a:gdLst>
              <a:ahLst/>
              <a:cxnLst>
                <a:cxn ang="T8">
                  <a:pos x="T0" y="T1"/>
                </a:cxn>
                <a:cxn ang="T9">
                  <a:pos x="T2" y="T3"/>
                </a:cxn>
                <a:cxn ang="T10">
                  <a:pos x="T4" y="T5"/>
                </a:cxn>
                <a:cxn ang="T11">
                  <a:pos x="T6" y="T7"/>
                </a:cxn>
              </a:cxnLst>
              <a:rect l="T12" t="T13" r="T14" b="T15"/>
              <a:pathLst>
                <a:path w="112" h="108">
                  <a:moveTo>
                    <a:pt x="112" y="10"/>
                  </a:moveTo>
                  <a:lnTo>
                    <a:pt x="105" y="0"/>
                  </a:lnTo>
                  <a:lnTo>
                    <a:pt x="0" y="108"/>
                  </a:lnTo>
                  <a:lnTo>
                    <a:pt x="112" y="10"/>
                  </a:lnTo>
                  <a:close/>
                </a:path>
              </a:pathLst>
            </a:custGeom>
            <a:solidFill>
              <a:srgbClr val="000000"/>
            </a:solidFill>
            <a:ln w="9525">
              <a:noFill/>
              <a:round/>
              <a:headEnd/>
              <a:tailEnd/>
            </a:ln>
          </p:spPr>
          <p:txBody>
            <a:bodyPr/>
            <a:lstStyle/>
            <a:p>
              <a:endParaRPr lang="en-US"/>
            </a:p>
          </p:txBody>
        </p:sp>
        <p:sp>
          <p:nvSpPr>
            <p:cNvPr id="1093" name="Freeform 67">
              <a:extLst>
                <a:ext uri="{FF2B5EF4-FFF2-40B4-BE49-F238E27FC236}">
                  <a16:creationId xmlns:a16="http://schemas.microsoft.com/office/drawing/2014/main" id="{CBE69ADF-AC07-4F0B-ADA9-0C08FB28EB1D}"/>
                </a:ext>
              </a:extLst>
            </p:cNvPr>
            <p:cNvSpPr>
              <a:spLocks/>
            </p:cNvSpPr>
            <p:nvPr/>
          </p:nvSpPr>
          <p:spPr bwMode="auto">
            <a:xfrm>
              <a:off x="2194" y="3453"/>
              <a:ext cx="19" cy="22"/>
            </a:xfrm>
            <a:custGeom>
              <a:avLst/>
              <a:gdLst>
                <a:gd name="T0" fmla="*/ 112 w 112"/>
                <a:gd name="T1" fmla="*/ 10 h 108"/>
                <a:gd name="T2" fmla="*/ 105 w 112"/>
                <a:gd name="T3" fmla="*/ 0 h 108"/>
                <a:gd name="T4" fmla="*/ 0 w 112"/>
                <a:gd name="T5" fmla="*/ 108 h 108"/>
                <a:gd name="T6" fmla="*/ 112 w 112"/>
                <a:gd name="T7" fmla="*/ 10 h 108"/>
                <a:gd name="T8" fmla="*/ 0 60000 65536"/>
                <a:gd name="T9" fmla="*/ 0 60000 65536"/>
                <a:gd name="T10" fmla="*/ 0 60000 65536"/>
                <a:gd name="T11" fmla="*/ 0 60000 65536"/>
                <a:gd name="T12" fmla="*/ 0 w 112"/>
                <a:gd name="T13" fmla="*/ 0 h 108"/>
                <a:gd name="T14" fmla="*/ 112 w 112"/>
                <a:gd name="T15" fmla="*/ 108 h 108"/>
              </a:gdLst>
              <a:ahLst/>
              <a:cxnLst>
                <a:cxn ang="T8">
                  <a:pos x="T0" y="T1"/>
                </a:cxn>
                <a:cxn ang="T9">
                  <a:pos x="T2" y="T3"/>
                </a:cxn>
                <a:cxn ang="T10">
                  <a:pos x="T4" y="T5"/>
                </a:cxn>
                <a:cxn ang="T11">
                  <a:pos x="T6" y="T7"/>
                </a:cxn>
              </a:cxnLst>
              <a:rect l="T12" t="T13" r="T14" b="T15"/>
              <a:pathLst>
                <a:path w="112" h="108">
                  <a:moveTo>
                    <a:pt x="112" y="10"/>
                  </a:moveTo>
                  <a:lnTo>
                    <a:pt x="105" y="0"/>
                  </a:lnTo>
                  <a:lnTo>
                    <a:pt x="0" y="108"/>
                  </a:lnTo>
                  <a:lnTo>
                    <a:pt x="112" y="10"/>
                  </a:lnTo>
                </a:path>
              </a:pathLst>
            </a:custGeom>
            <a:noFill/>
            <a:ln w="0">
              <a:solidFill>
                <a:srgbClr val="000000"/>
              </a:solidFill>
              <a:prstDash val="solid"/>
              <a:round/>
              <a:headEnd/>
              <a:tailEnd/>
            </a:ln>
          </p:spPr>
          <p:txBody>
            <a:bodyPr/>
            <a:lstStyle/>
            <a:p>
              <a:endParaRPr lang="en-US"/>
            </a:p>
          </p:txBody>
        </p:sp>
        <p:sp>
          <p:nvSpPr>
            <p:cNvPr id="1094" name="Freeform 68">
              <a:extLst>
                <a:ext uri="{FF2B5EF4-FFF2-40B4-BE49-F238E27FC236}">
                  <a16:creationId xmlns:a16="http://schemas.microsoft.com/office/drawing/2014/main" id="{134449E1-B105-4138-8106-04DB399A88A0}"/>
                </a:ext>
              </a:extLst>
            </p:cNvPr>
            <p:cNvSpPr>
              <a:spLocks/>
            </p:cNvSpPr>
            <p:nvPr/>
          </p:nvSpPr>
          <p:spPr bwMode="auto">
            <a:xfrm>
              <a:off x="2194" y="3451"/>
              <a:ext cx="18" cy="24"/>
            </a:xfrm>
            <a:custGeom>
              <a:avLst/>
              <a:gdLst>
                <a:gd name="T0" fmla="*/ 105 w 105"/>
                <a:gd name="T1" fmla="*/ 9 h 117"/>
                <a:gd name="T2" fmla="*/ 97 w 105"/>
                <a:gd name="T3" fmla="*/ 0 h 117"/>
                <a:gd name="T4" fmla="*/ 0 w 105"/>
                <a:gd name="T5" fmla="*/ 117 h 117"/>
                <a:gd name="T6" fmla="*/ 105 w 105"/>
                <a:gd name="T7" fmla="*/ 9 h 117"/>
                <a:gd name="T8" fmla="*/ 0 60000 65536"/>
                <a:gd name="T9" fmla="*/ 0 60000 65536"/>
                <a:gd name="T10" fmla="*/ 0 60000 65536"/>
                <a:gd name="T11" fmla="*/ 0 60000 65536"/>
                <a:gd name="T12" fmla="*/ 0 w 105"/>
                <a:gd name="T13" fmla="*/ 0 h 117"/>
                <a:gd name="T14" fmla="*/ 105 w 105"/>
                <a:gd name="T15" fmla="*/ 117 h 117"/>
              </a:gdLst>
              <a:ahLst/>
              <a:cxnLst>
                <a:cxn ang="T8">
                  <a:pos x="T0" y="T1"/>
                </a:cxn>
                <a:cxn ang="T9">
                  <a:pos x="T2" y="T3"/>
                </a:cxn>
                <a:cxn ang="T10">
                  <a:pos x="T4" y="T5"/>
                </a:cxn>
                <a:cxn ang="T11">
                  <a:pos x="T6" y="T7"/>
                </a:cxn>
              </a:cxnLst>
              <a:rect l="T12" t="T13" r="T14" b="T15"/>
              <a:pathLst>
                <a:path w="105" h="117">
                  <a:moveTo>
                    <a:pt x="105" y="9"/>
                  </a:moveTo>
                  <a:lnTo>
                    <a:pt x="97" y="0"/>
                  </a:lnTo>
                  <a:lnTo>
                    <a:pt x="0" y="117"/>
                  </a:lnTo>
                  <a:lnTo>
                    <a:pt x="105" y="9"/>
                  </a:lnTo>
                  <a:close/>
                </a:path>
              </a:pathLst>
            </a:custGeom>
            <a:solidFill>
              <a:srgbClr val="000000"/>
            </a:solidFill>
            <a:ln w="9525">
              <a:noFill/>
              <a:round/>
              <a:headEnd/>
              <a:tailEnd/>
            </a:ln>
          </p:spPr>
          <p:txBody>
            <a:bodyPr/>
            <a:lstStyle/>
            <a:p>
              <a:endParaRPr lang="en-US"/>
            </a:p>
          </p:txBody>
        </p:sp>
        <p:sp>
          <p:nvSpPr>
            <p:cNvPr id="1095" name="Freeform 69">
              <a:extLst>
                <a:ext uri="{FF2B5EF4-FFF2-40B4-BE49-F238E27FC236}">
                  <a16:creationId xmlns:a16="http://schemas.microsoft.com/office/drawing/2014/main" id="{E5B44A31-EECA-49EB-AD02-66E1FF0A652F}"/>
                </a:ext>
              </a:extLst>
            </p:cNvPr>
            <p:cNvSpPr>
              <a:spLocks/>
            </p:cNvSpPr>
            <p:nvPr/>
          </p:nvSpPr>
          <p:spPr bwMode="auto">
            <a:xfrm>
              <a:off x="2194" y="3451"/>
              <a:ext cx="18" cy="24"/>
            </a:xfrm>
            <a:custGeom>
              <a:avLst/>
              <a:gdLst>
                <a:gd name="T0" fmla="*/ 105 w 105"/>
                <a:gd name="T1" fmla="*/ 9 h 117"/>
                <a:gd name="T2" fmla="*/ 97 w 105"/>
                <a:gd name="T3" fmla="*/ 0 h 117"/>
                <a:gd name="T4" fmla="*/ 0 w 105"/>
                <a:gd name="T5" fmla="*/ 117 h 117"/>
                <a:gd name="T6" fmla="*/ 105 w 105"/>
                <a:gd name="T7" fmla="*/ 9 h 117"/>
                <a:gd name="T8" fmla="*/ 0 60000 65536"/>
                <a:gd name="T9" fmla="*/ 0 60000 65536"/>
                <a:gd name="T10" fmla="*/ 0 60000 65536"/>
                <a:gd name="T11" fmla="*/ 0 60000 65536"/>
                <a:gd name="T12" fmla="*/ 0 w 105"/>
                <a:gd name="T13" fmla="*/ 0 h 117"/>
                <a:gd name="T14" fmla="*/ 105 w 105"/>
                <a:gd name="T15" fmla="*/ 117 h 117"/>
              </a:gdLst>
              <a:ahLst/>
              <a:cxnLst>
                <a:cxn ang="T8">
                  <a:pos x="T0" y="T1"/>
                </a:cxn>
                <a:cxn ang="T9">
                  <a:pos x="T2" y="T3"/>
                </a:cxn>
                <a:cxn ang="T10">
                  <a:pos x="T4" y="T5"/>
                </a:cxn>
                <a:cxn ang="T11">
                  <a:pos x="T6" y="T7"/>
                </a:cxn>
              </a:cxnLst>
              <a:rect l="T12" t="T13" r="T14" b="T15"/>
              <a:pathLst>
                <a:path w="105" h="117">
                  <a:moveTo>
                    <a:pt x="105" y="9"/>
                  </a:moveTo>
                  <a:lnTo>
                    <a:pt x="97" y="0"/>
                  </a:lnTo>
                  <a:lnTo>
                    <a:pt x="0" y="117"/>
                  </a:lnTo>
                  <a:lnTo>
                    <a:pt x="105" y="9"/>
                  </a:lnTo>
                </a:path>
              </a:pathLst>
            </a:custGeom>
            <a:noFill/>
            <a:ln w="0">
              <a:solidFill>
                <a:srgbClr val="000000"/>
              </a:solidFill>
              <a:prstDash val="solid"/>
              <a:round/>
              <a:headEnd/>
              <a:tailEnd/>
            </a:ln>
          </p:spPr>
          <p:txBody>
            <a:bodyPr/>
            <a:lstStyle/>
            <a:p>
              <a:endParaRPr lang="en-US"/>
            </a:p>
          </p:txBody>
        </p:sp>
        <p:sp>
          <p:nvSpPr>
            <p:cNvPr id="1096" name="Freeform 70">
              <a:extLst>
                <a:ext uri="{FF2B5EF4-FFF2-40B4-BE49-F238E27FC236}">
                  <a16:creationId xmlns:a16="http://schemas.microsoft.com/office/drawing/2014/main" id="{6ADAD06D-6EEB-436B-A192-B7ED88982D62}"/>
                </a:ext>
              </a:extLst>
            </p:cNvPr>
            <p:cNvSpPr>
              <a:spLocks/>
            </p:cNvSpPr>
            <p:nvPr/>
          </p:nvSpPr>
          <p:spPr bwMode="auto">
            <a:xfrm>
              <a:off x="2194" y="3450"/>
              <a:ext cx="16" cy="25"/>
            </a:xfrm>
            <a:custGeom>
              <a:avLst/>
              <a:gdLst>
                <a:gd name="T0" fmla="*/ 97 w 97"/>
                <a:gd name="T1" fmla="*/ 9 h 126"/>
                <a:gd name="T2" fmla="*/ 87 w 97"/>
                <a:gd name="T3" fmla="*/ 0 h 126"/>
                <a:gd name="T4" fmla="*/ 0 w 97"/>
                <a:gd name="T5" fmla="*/ 126 h 126"/>
                <a:gd name="T6" fmla="*/ 97 w 97"/>
                <a:gd name="T7" fmla="*/ 9 h 126"/>
                <a:gd name="T8" fmla="*/ 0 60000 65536"/>
                <a:gd name="T9" fmla="*/ 0 60000 65536"/>
                <a:gd name="T10" fmla="*/ 0 60000 65536"/>
                <a:gd name="T11" fmla="*/ 0 60000 65536"/>
                <a:gd name="T12" fmla="*/ 0 w 97"/>
                <a:gd name="T13" fmla="*/ 0 h 126"/>
                <a:gd name="T14" fmla="*/ 97 w 97"/>
                <a:gd name="T15" fmla="*/ 126 h 126"/>
              </a:gdLst>
              <a:ahLst/>
              <a:cxnLst>
                <a:cxn ang="T8">
                  <a:pos x="T0" y="T1"/>
                </a:cxn>
                <a:cxn ang="T9">
                  <a:pos x="T2" y="T3"/>
                </a:cxn>
                <a:cxn ang="T10">
                  <a:pos x="T4" y="T5"/>
                </a:cxn>
                <a:cxn ang="T11">
                  <a:pos x="T6" y="T7"/>
                </a:cxn>
              </a:cxnLst>
              <a:rect l="T12" t="T13" r="T14" b="T15"/>
              <a:pathLst>
                <a:path w="97" h="126">
                  <a:moveTo>
                    <a:pt x="97" y="9"/>
                  </a:moveTo>
                  <a:lnTo>
                    <a:pt x="87" y="0"/>
                  </a:lnTo>
                  <a:lnTo>
                    <a:pt x="0" y="126"/>
                  </a:lnTo>
                  <a:lnTo>
                    <a:pt x="97" y="9"/>
                  </a:lnTo>
                  <a:close/>
                </a:path>
              </a:pathLst>
            </a:custGeom>
            <a:solidFill>
              <a:srgbClr val="000000"/>
            </a:solidFill>
            <a:ln w="9525">
              <a:noFill/>
              <a:round/>
              <a:headEnd/>
              <a:tailEnd/>
            </a:ln>
          </p:spPr>
          <p:txBody>
            <a:bodyPr/>
            <a:lstStyle/>
            <a:p>
              <a:endParaRPr lang="en-US"/>
            </a:p>
          </p:txBody>
        </p:sp>
        <p:sp>
          <p:nvSpPr>
            <p:cNvPr id="1097" name="Freeform 71">
              <a:extLst>
                <a:ext uri="{FF2B5EF4-FFF2-40B4-BE49-F238E27FC236}">
                  <a16:creationId xmlns:a16="http://schemas.microsoft.com/office/drawing/2014/main" id="{66B885AA-61FB-45E0-BC41-E6B1B58518DE}"/>
                </a:ext>
              </a:extLst>
            </p:cNvPr>
            <p:cNvSpPr>
              <a:spLocks/>
            </p:cNvSpPr>
            <p:nvPr/>
          </p:nvSpPr>
          <p:spPr bwMode="auto">
            <a:xfrm>
              <a:off x="2194" y="3450"/>
              <a:ext cx="16" cy="25"/>
            </a:xfrm>
            <a:custGeom>
              <a:avLst/>
              <a:gdLst>
                <a:gd name="T0" fmla="*/ 97 w 97"/>
                <a:gd name="T1" fmla="*/ 9 h 126"/>
                <a:gd name="T2" fmla="*/ 87 w 97"/>
                <a:gd name="T3" fmla="*/ 0 h 126"/>
                <a:gd name="T4" fmla="*/ 0 w 97"/>
                <a:gd name="T5" fmla="*/ 126 h 126"/>
                <a:gd name="T6" fmla="*/ 97 w 97"/>
                <a:gd name="T7" fmla="*/ 9 h 126"/>
                <a:gd name="T8" fmla="*/ 0 60000 65536"/>
                <a:gd name="T9" fmla="*/ 0 60000 65536"/>
                <a:gd name="T10" fmla="*/ 0 60000 65536"/>
                <a:gd name="T11" fmla="*/ 0 60000 65536"/>
                <a:gd name="T12" fmla="*/ 0 w 97"/>
                <a:gd name="T13" fmla="*/ 0 h 126"/>
                <a:gd name="T14" fmla="*/ 97 w 97"/>
                <a:gd name="T15" fmla="*/ 126 h 126"/>
              </a:gdLst>
              <a:ahLst/>
              <a:cxnLst>
                <a:cxn ang="T8">
                  <a:pos x="T0" y="T1"/>
                </a:cxn>
                <a:cxn ang="T9">
                  <a:pos x="T2" y="T3"/>
                </a:cxn>
                <a:cxn ang="T10">
                  <a:pos x="T4" y="T5"/>
                </a:cxn>
                <a:cxn ang="T11">
                  <a:pos x="T6" y="T7"/>
                </a:cxn>
              </a:cxnLst>
              <a:rect l="T12" t="T13" r="T14" b="T15"/>
              <a:pathLst>
                <a:path w="97" h="126">
                  <a:moveTo>
                    <a:pt x="97" y="9"/>
                  </a:moveTo>
                  <a:lnTo>
                    <a:pt x="87" y="0"/>
                  </a:lnTo>
                  <a:lnTo>
                    <a:pt x="0" y="126"/>
                  </a:lnTo>
                  <a:lnTo>
                    <a:pt x="97" y="9"/>
                  </a:lnTo>
                </a:path>
              </a:pathLst>
            </a:custGeom>
            <a:noFill/>
            <a:ln w="0">
              <a:solidFill>
                <a:srgbClr val="000000"/>
              </a:solidFill>
              <a:prstDash val="solid"/>
              <a:round/>
              <a:headEnd/>
              <a:tailEnd/>
            </a:ln>
          </p:spPr>
          <p:txBody>
            <a:bodyPr/>
            <a:lstStyle/>
            <a:p>
              <a:endParaRPr lang="en-US"/>
            </a:p>
          </p:txBody>
        </p:sp>
        <p:sp>
          <p:nvSpPr>
            <p:cNvPr id="1098" name="Freeform 72">
              <a:extLst>
                <a:ext uri="{FF2B5EF4-FFF2-40B4-BE49-F238E27FC236}">
                  <a16:creationId xmlns:a16="http://schemas.microsoft.com/office/drawing/2014/main" id="{B7716679-AAD6-462B-9F82-2E01E6DEDBED}"/>
                </a:ext>
              </a:extLst>
            </p:cNvPr>
            <p:cNvSpPr>
              <a:spLocks/>
            </p:cNvSpPr>
            <p:nvPr/>
          </p:nvSpPr>
          <p:spPr bwMode="auto">
            <a:xfrm>
              <a:off x="2194" y="3448"/>
              <a:ext cx="15" cy="27"/>
            </a:xfrm>
            <a:custGeom>
              <a:avLst/>
              <a:gdLst>
                <a:gd name="T0" fmla="*/ 87 w 87"/>
                <a:gd name="T1" fmla="*/ 8 h 134"/>
                <a:gd name="T2" fmla="*/ 77 w 87"/>
                <a:gd name="T3" fmla="*/ 0 h 134"/>
                <a:gd name="T4" fmla="*/ 0 w 87"/>
                <a:gd name="T5" fmla="*/ 134 h 134"/>
                <a:gd name="T6" fmla="*/ 87 w 87"/>
                <a:gd name="T7" fmla="*/ 8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87" y="8"/>
                  </a:moveTo>
                  <a:lnTo>
                    <a:pt x="77" y="0"/>
                  </a:lnTo>
                  <a:lnTo>
                    <a:pt x="0" y="134"/>
                  </a:lnTo>
                  <a:lnTo>
                    <a:pt x="87" y="8"/>
                  </a:lnTo>
                  <a:close/>
                </a:path>
              </a:pathLst>
            </a:custGeom>
            <a:solidFill>
              <a:srgbClr val="000000"/>
            </a:solidFill>
            <a:ln w="9525">
              <a:noFill/>
              <a:round/>
              <a:headEnd/>
              <a:tailEnd/>
            </a:ln>
          </p:spPr>
          <p:txBody>
            <a:bodyPr/>
            <a:lstStyle/>
            <a:p>
              <a:endParaRPr lang="en-US"/>
            </a:p>
          </p:txBody>
        </p:sp>
        <p:sp>
          <p:nvSpPr>
            <p:cNvPr id="1099" name="Freeform 73">
              <a:extLst>
                <a:ext uri="{FF2B5EF4-FFF2-40B4-BE49-F238E27FC236}">
                  <a16:creationId xmlns:a16="http://schemas.microsoft.com/office/drawing/2014/main" id="{2195F55E-BB66-4089-9DB6-6DD9C9A1D84C}"/>
                </a:ext>
              </a:extLst>
            </p:cNvPr>
            <p:cNvSpPr>
              <a:spLocks/>
            </p:cNvSpPr>
            <p:nvPr/>
          </p:nvSpPr>
          <p:spPr bwMode="auto">
            <a:xfrm>
              <a:off x="2194" y="3448"/>
              <a:ext cx="15" cy="27"/>
            </a:xfrm>
            <a:custGeom>
              <a:avLst/>
              <a:gdLst>
                <a:gd name="T0" fmla="*/ 87 w 87"/>
                <a:gd name="T1" fmla="*/ 8 h 134"/>
                <a:gd name="T2" fmla="*/ 77 w 87"/>
                <a:gd name="T3" fmla="*/ 0 h 134"/>
                <a:gd name="T4" fmla="*/ 0 w 87"/>
                <a:gd name="T5" fmla="*/ 134 h 134"/>
                <a:gd name="T6" fmla="*/ 87 w 87"/>
                <a:gd name="T7" fmla="*/ 8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87" y="8"/>
                  </a:moveTo>
                  <a:lnTo>
                    <a:pt x="77" y="0"/>
                  </a:lnTo>
                  <a:lnTo>
                    <a:pt x="0" y="134"/>
                  </a:lnTo>
                  <a:lnTo>
                    <a:pt x="87" y="8"/>
                  </a:lnTo>
                </a:path>
              </a:pathLst>
            </a:custGeom>
            <a:noFill/>
            <a:ln w="0">
              <a:solidFill>
                <a:srgbClr val="000000"/>
              </a:solidFill>
              <a:prstDash val="solid"/>
              <a:round/>
              <a:headEnd/>
              <a:tailEnd/>
            </a:ln>
          </p:spPr>
          <p:txBody>
            <a:bodyPr/>
            <a:lstStyle/>
            <a:p>
              <a:endParaRPr lang="en-US"/>
            </a:p>
          </p:txBody>
        </p:sp>
        <p:sp>
          <p:nvSpPr>
            <p:cNvPr id="1100" name="Freeform 74">
              <a:extLst>
                <a:ext uri="{FF2B5EF4-FFF2-40B4-BE49-F238E27FC236}">
                  <a16:creationId xmlns:a16="http://schemas.microsoft.com/office/drawing/2014/main" id="{7A179D4A-5E74-474E-A48C-C5D0EBBACB70}"/>
                </a:ext>
              </a:extLst>
            </p:cNvPr>
            <p:cNvSpPr>
              <a:spLocks/>
            </p:cNvSpPr>
            <p:nvPr/>
          </p:nvSpPr>
          <p:spPr bwMode="auto">
            <a:xfrm>
              <a:off x="2194" y="3447"/>
              <a:ext cx="13" cy="28"/>
            </a:xfrm>
            <a:custGeom>
              <a:avLst/>
              <a:gdLst>
                <a:gd name="T0" fmla="*/ 77 w 77"/>
                <a:gd name="T1" fmla="*/ 7 h 141"/>
                <a:gd name="T2" fmla="*/ 68 w 77"/>
                <a:gd name="T3" fmla="*/ 0 h 141"/>
                <a:gd name="T4" fmla="*/ 0 w 77"/>
                <a:gd name="T5" fmla="*/ 141 h 141"/>
                <a:gd name="T6" fmla="*/ 77 w 77"/>
                <a:gd name="T7" fmla="*/ 7 h 141"/>
                <a:gd name="T8" fmla="*/ 0 60000 65536"/>
                <a:gd name="T9" fmla="*/ 0 60000 65536"/>
                <a:gd name="T10" fmla="*/ 0 60000 65536"/>
                <a:gd name="T11" fmla="*/ 0 60000 65536"/>
                <a:gd name="T12" fmla="*/ 0 w 77"/>
                <a:gd name="T13" fmla="*/ 0 h 141"/>
                <a:gd name="T14" fmla="*/ 77 w 77"/>
                <a:gd name="T15" fmla="*/ 141 h 141"/>
              </a:gdLst>
              <a:ahLst/>
              <a:cxnLst>
                <a:cxn ang="T8">
                  <a:pos x="T0" y="T1"/>
                </a:cxn>
                <a:cxn ang="T9">
                  <a:pos x="T2" y="T3"/>
                </a:cxn>
                <a:cxn ang="T10">
                  <a:pos x="T4" y="T5"/>
                </a:cxn>
                <a:cxn ang="T11">
                  <a:pos x="T6" y="T7"/>
                </a:cxn>
              </a:cxnLst>
              <a:rect l="T12" t="T13" r="T14" b="T15"/>
              <a:pathLst>
                <a:path w="77" h="141">
                  <a:moveTo>
                    <a:pt x="77" y="7"/>
                  </a:moveTo>
                  <a:lnTo>
                    <a:pt x="68" y="0"/>
                  </a:lnTo>
                  <a:lnTo>
                    <a:pt x="0" y="141"/>
                  </a:lnTo>
                  <a:lnTo>
                    <a:pt x="77" y="7"/>
                  </a:lnTo>
                  <a:close/>
                </a:path>
              </a:pathLst>
            </a:custGeom>
            <a:solidFill>
              <a:srgbClr val="000000"/>
            </a:solidFill>
            <a:ln w="9525">
              <a:noFill/>
              <a:round/>
              <a:headEnd/>
              <a:tailEnd/>
            </a:ln>
          </p:spPr>
          <p:txBody>
            <a:bodyPr/>
            <a:lstStyle/>
            <a:p>
              <a:endParaRPr lang="en-US"/>
            </a:p>
          </p:txBody>
        </p:sp>
        <p:sp>
          <p:nvSpPr>
            <p:cNvPr id="1101" name="Freeform 75">
              <a:extLst>
                <a:ext uri="{FF2B5EF4-FFF2-40B4-BE49-F238E27FC236}">
                  <a16:creationId xmlns:a16="http://schemas.microsoft.com/office/drawing/2014/main" id="{CF492D08-3141-485A-9EF5-DC06D221DC8D}"/>
                </a:ext>
              </a:extLst>
            </p:cNvPr>
            <p:cNvSpPr>
              <a:spLocks/>
            </p:cNvSpPr>
            <p:nvPr/>
          </p:nvSpPr>
          <p:spPr bwMode="auto">
            <a:xfrm>
              <a:off x="2194" y="3447"/>
              <a:ext cx="13" cy="28"/>
            </a:xfrm>
            <a:custGeom>
              <a:avLst/>
              <a:gdLst>
                <a:gd name="T0" fmla="*/ 77 w 77"/>
                <a:gd name="T1" fmla="*/ 7 h 141"/>
                <a:gd name="T2" fmla="*/ 68 w 77"/>
                <a:gd name="T3" fmla="*/ 0 h 141"/>
                <a:gd name="T4" fmla="*/ 0 w 77"/>
                <a:gd name="T5" fmla="*/ 141 h 141"/>
                <a:gd name="T6" fmla="*/ 77 w 77"/>
                <a:gd name="T7" fmla="*/ 7 h 141"/>
                <a:gd name="T8" fmla="*/ 0 60000 65536"/>
                <a:gd name="T9" fmla="*/ 0 60000 65536"/>
                <a:gd name="T10" fmla="*/ 0 60000 65536"/>
                <a:gd name="T11" fmla="*/ 0 60000 65536"/>
                <a:gd name="T12" fmla="*/ 0 w 77"/>
                <a:gd name="T13" fmla="*/ 0 h 141"/>
                <a:gd name="T14" fmla="*/ 77 w 77"/>
                <a:gd name="T15" fmla="*/ 141 h 141"/>
              </a:gdLst>
              <a:ahLst/>
              <a:cxnLst>
                <a:cxn ang="T8">
                  <a:pos x="T0" y="T1"/>
                </a:cxn>
                <a:cxn ang="T9">
                  <a:pos x="T2" y="T3"/>
                </a:cxn>
                <a:cxn ang="T10">
                  <a:pos x="T4" y="T5"/>
                </a:cxn>
                <a:cxn ang="T11">
                  <a:pos x="T6" y="T7"/>
                </a:cxn>
              </a:cxnLst>
              <a:rect l="T12" t="T13" r="T14" b="T15"/>
              <a:pathLst>
                <a:path w="77" h="141">
                  <a:moveTo>
                    <a:pt x="77" y="7"/>
                  </a:moveTo>
                  <a:lnTo>
                    <a:pt x="68" y="0"/>
                  </a:lnTo>
                  <a:lnTo>
                    <a:pt x="0" y="141"/>
                  </a:lnTo>
                  <a:lnTo>
                    <a:pt x="77" y="7"/>
                  </a:lnTo>
                </a:path>
              </a:pathLst>
            </a:custGeom>
            <a:noFill/>
            <a:ln w="0">
              <a:solidFill>
                <a:srgbClr val="000000"/>
              </a:solidFill>
              <a:prstDash val="solid"/>
              <a:round/>
              <a:headEnd/>
              <a:tailEnd/>
            </a:ln>
          </p:spPr>
          <p:txBody>
            <a:bodyPr/>
            <a:lstStyle/>
            <a:p>
              <a:endParaRPr lang="en-US"/>
            </a:p>
          </p:txBody>
        </p:sp>
        <p:sp>
          <p:nvSpPr>
            <p:cNvPr id="1102" name="Freeform 76">
              <a:extLst>
                <a:ext uri="{FF2B5EF4-FFF2-40B4-BE49-F238E27FC236}">
                  <a16:creationId xmlns:a16="http://schemas.microsoft.com/office/drawing/2014/main" id="{D9C2C50E-E4B6-4899-92DB-0140820C2BDA}"/>
                </a:ext>
              </a:extLst>
            </p:cNvPr>
            <p:cNvSpPr>
              <a:spLocks/>
            </p:cNvSpPr>
            <p:nvPr/>
          </p:nvSpPr>
          <p:spPr bwMode="auto">
            <a:xfrm>
              <a:off x="2194" y="3446"/>
              <a:ext cx="12" cy="29"/>
            </a:xfrm>
            <a:custGeom>
              <a:avLst/>
              <a:gdLst>
                <a:gd name="T0" fmla="*/ 68 w 68"/>
                <a:gd name="T1" fmla="*/ 5 h 146"/>
                <a:gd name="T2" fmla="*/ 57 w 68"/>
                <a:gd name="T3" fmla="*/ 0 h 146"/>
                <a:gd name="T4" fmla="*/ 0 w 68"/>
                <a:gd name="T5" fmla="*/ 146 h 146"/>
                <a:gd name="T6" fmla="*/ 68 w 68"/>
                <a:gd name="T7" fmla="*/ 5 h 146"/>
                <a:gd name="T8" fmla="*/ 0 60000 65536"/>
                <a:gd name="T9" fmla="*/ 0 60000 65536"/>
                <a:gd name="T10" fmla="*/ 0 60000 65536"/>
                <a:gd name="T11" fmla="*/ 0 60000 65536"/>
                <a:gd name="T12" fmla="*/ 0 w 68"/>
                <a:gd name="T13" fmla="*/ 0 h 146"/>
                <a:gd name="T14" fmla="*/ 68 w 68"/>
                <a:gd name="T15" fmla="*/ 146 h 146"/>
              </a:gdLst>
              <a:ahLst/>
              <a:cxnLst>
                <a:cxn ang="T8">
                  <a:pos x="T0" y="T1"/>
                </a:cxn>
                <a:cxn ang="T9">
                  <a:pos x="T2" y="T3"/>
                </a:cxn>
                <a:cxn ang="T10">
                  <a:pos x="T4" y="T5"/>
                </a:cxn>
                <a:cxn ang="T11">
                  <a:pos x="T6" y="T7"/>
                </a:cxn>
              </a:cxnLst>
              <a:rect l="T12" t="T13" r="T14" b="T15"/>
              <a:pathLst>
                <a:path w="68" h="146">
                  <a:moveTo>
                    <a:pt x="68" y="5"/>
                  </a:moveTo>
                  <a:lnTo>
                    <a:pt x="57" y="0"/>
                  </a:lnTo>
                  <a:lnTo>
                    <a:pt x="0" y="146"/>
                  </a:lnTo>
                  <a:lnTo>
                    <a:pt x="68" y="5"/>
                  </a:lnTo>
                  <a:close/>
                </a:path>
              </a:pathLst>
            </a:custGeom>
            <a:solidFill>
              <a:srgbClr val="000000"/>
            </a:solidFill>
            <a:ln w="9525">
              <a:noFill/>
              <a:round/>
              <a:headEnd/>
              <a:tailEnd/>
            </a:ln>
          </p:spPr>
          <p:txBody>
            <a:bodyPr/>
            <a:lstStyle/>
            <a:p>
              <a:endParaRPr lang="en-US"/>
            </a:p>
          </p:txBody>
        </p:sp>
        <p:sp>
          <p:nvSpPr>
            <p:cNvPr id="1103" name="Freeform 77">
              <a:extLst>
                <a:ext uri="{FF2B5EF4-FFF2-40B4-BE49-F238E27FC236}">
                  <a16:creationId xmlns:a16="http://schemas.microsoft.com/office/drawing/2014/main" id="{1244B7BE-243B-43C3-87A5-241799FCFFB1}"/>
                </a:ext>
              </a:extLst>
            </p:cNvPr>
            <p:cNvSpPr>
              <a:spLocks/>
            </p:cNvSpPr>
            <p:nvPr/>
          </p:nvSpPr>
          <p:spPr bwMode="auto">
            <a:xfrm>
              <a:off x="2194" y="3446"/>
              <a:ext cx="12" cy="29"/>
            </a:xfrm>
            <a:custGeom>
              <a:avLst/>
              <a:gdLst>
                <a:gd name="T0" fmla="*/ 68 w 68"/>
                <a:gd name="T1" fmla="*/ 5 h 146"/>
                <a:gd name="T2" fmla="*/ 57 w 68"/>
                <a:gd name="T3" fmla="*/ 0 h 146"/>
                <a:gd name="T4" fmla="*/ 0 w 68"/>
                <a:gd name="T5" fmla="*/ 146 h 146"/>
                <a:gd name="T6" fmla="*/ 68 w 68"/>
                <a:gd name="T7" fmla="*/ 5 h 146"/>
                <a:gd name="T8" fmla="*/ 0 60000 65536"/>
                <a:gd name="T9" fmla="*/ 0 60000 65536"/>
                <a:gd name="T10" fmla="*/ 0 60000 65536"/>
                <a:gd name="T11" fmla="*/ 0 60000 65536"/>
                <a:gd name="T12" fmla="*/ 0 w 68"/>
                <a:gd name="T13" fmla="*/ 0 h 146"/>
                <a:gd name="T14" fmla="*/ 68 w 68"/>
                <a:gd name="T15" fmla="*/ 146 h 146"/>
              </a:gdLst>
              <a:ahLst/>
              <a:cxnLst>
                <a:cxn ang="T8">
                  <a:pos x="T0" y="T1"/>
                </a:cxn>
                <a:cxn ang="T9">
                  <a:pos x="T2" y="T3"/>
                </a:cxn>
                <a:cxn ang="T10">
                  <a:pos x="T4" y="T5"/>
                </a:cxn>
                <a:cxn ang="T11">
                  <a:pos x="T6" y="T7"/>
                </a:cxn>
              </a:cxnLst>
              <a:rect l="T12" t="T13" r="T14" b="T15"/>
              <a:pathLst>
                <a:path w="68" h="146">
                  <a:moveTo>
                    <a:pt x="68" y="5"/>
                  </a:moveTo>
                  <a:lnTo>
                    <a:pt x="57" y="0"/>
                  </a:lnTo>
                  <a:lnTo>
                    <a:pt x="0" y="146"/>
                  </a:lnTo>
                  <a:lnTo>
                    <a:pt x="68" y="5"/>
                  </a:lnTo>
                </a:path>
              </a:pathLst>
            </a:custGeom>
            <a:noFill/>
            <a:ln w="0">
              <a:solidFill>
                <a:srgbClr val="000000"/>
              </a:solidFill>
              <a:prstDash val="solid"/>
              <a:round/>
              <a:headEnd/>
              <a:tailEnd/>
            </a:ln>
          </p:spPr>
          <p:txBody>
            <a:bodyPr/>
            <a:lstStyle/>
            <a:p>
              <a:endParaRPr lang="en-US"/>
            </a:p>
          </p:txBody>
        </p:sp>
        <p:sp>
          <p:nvSpPr>
            <p:cNvPr id="1104" name="Freeform 78">
              <a:extLst>
                <a:ext uri="{FF2B5EF4-FFF2-40B4-BE49-F238E27FC236}">
                  <a16:creationId xmlns:a16="http://schemas.microsoft.com/office/drawing/2014/main" id="{C2A0E046-D865-40F4-942A-EE8E59A70114}"/>
                </a:ext>
              </a:extLst>
            </p:cNvPr>
            <p:cNvSpPr>
              <a:spLocks/>
            </p:cNvSpPr>
            <p:nvPr/>
          </p:nvSpPr>
          <p:spPr bwMode="auto">
            <a:xfrm>
              <a:off x="2194" y="3445"/>
              <a:ext cx="10" cy="30"/>
            </a:xfrm>
            <a:custGeom>
              <a:avLst/>
              <a:gdLst>
                <a:gd name="T0" fmla="*/ 57 w 57"/>
                <a:gd name="T1" fmla="*/ 5 h 151"/>
                <a:gd name="T2" fmla="*/ 47 w 57"/>
                <a:gd name="T3" fmla="*/ 0 h 151"/>
                <a:gd name="T4" fmla="*/ 0 w 57"/>
                <a:gd name="T5" fmla="*/ 151 h 151"/>
                <a:gd name="T6" fmla="*/ 57 w 57"/>
                <a:gd name="T7" fmla="*/ 5 h 151"/>
                <a:gd name="T8" fmla="*/ 0 60000 65536"/>
                <a:gd name="T9" fmla="*/ 0 60000 65536"/>
                <a:gd name="T10" fmla="*/ 0 60000 65536"/>
                <a:gd name="T11" fmla="*/ 0 60000 65536"/>
                <a:gd name="T12" fmla="*/ 0 w 57"/>
                <a:gd name="T13" fmla="*/ 0 h 151"/>
                <a:gd name="T14" fmla="*/ 57 w 57"/>
                <a:gd name="T15" fmla="*/ 151 h 151"/>
              </a:gdLst>
              <a:ahLst/>
              <a:cxnLst>
                <a:cxn ang="T8">
                  <a:pos x="T0" y="T1"/>
                </a:cxn>
                <a:cxn ang="T9">
                  <a:pos x="T2" y="T3"/>
                </a:cxn>
                <a:cxn ang="T10">
                  <a:pos x="T4" y="T5"/>
                </a:cxn>
                <a:cxn ang="T11">
                  <a:pos x="T6" y="T7"/>
                </a:cxn>
              </a:cxnLst>
              <a:rect l="T12" t="T13" r="T14" b="T15"/>
              <a:pathLst>
                <a:path w="57" h="151">
                  <a:moveTo>
                    <a:pt x="57" y="5"/>
                  </a:moveTo>
                  <a:lnTo>
                    <a:pt x="47" y="0"/>
                  </a:lnTo>
                  <a:lnTo>
                    <a:pt x="0" y="151"/>
                  </a:lnTo>
                  <a:lnTo>
                    <a:pt x="57" y="5"/>
                  </a:lnTo>
                  <a:close/>
                </a:path>
              </a:pathLst>
            </a:custGeom>
            <a:solidFill>
              <a:srgbClr val="000000"/>
            </a:solidFill>
            <a:ln w="9525">
              <a:noFill/>
              <a:round/>
              <a:headEnd/>
              <a:tailEnd/>
            </a:ln>
          </p:spPr>
          <p:txBody>
            <a:bodyPr/>
            <a:lstStyle/>
            <a:p>
              <a:endParaRPr lang="en-US"/>
            </a:p>
          </p:txBody>
        </p:sp>
        <p:sp>
          <p:nvSpPr>
            <p:cNvPr id="1105" name="Freeform 79">
              <a:extLst>
                <a:ext uri="{FF2B5EF4-FFF2-40B4-BE49-F238E27FC236}">
                  <a16:creationId xmlns:a16="http://schemas.microsoft.com/office/drawing/2014/main" id="{A83D0A15-CD68-4DB6-B090-5F5BA34C19B8}"/>
                </a:ext>
              </a:extLst>
            </p:cNvPr>
            <p:cNvSpPr>
              <a:spLocks/>
            </p:cNvSpPr>
            <p:nvPr/>
          </p:nvSpPr>
          <p:spPr bwMode="auto">
            <a:xfrm>
              <a:off x="2194" y="3445"/>
              <a:ext cx="10" cy="30"/>
            </a:xfrm>
            <a:custGeom>
              <a:avLst/>
              <a:gdLst>
                <a:gd name="T0" fmla="*/ 57 w 57"/>
                <a:gd name="T1" fmla="*/ 5 h 151"/>
                <a:gd name="T2" fmla="*/ 47 w 57"/>
                <a:gd name="T3" fmla="*/ 0 h 151"/>
                <a:gd name="T4" fmla="*/ 0 w 57"/>
                <a:gd name="T5" fmla="*/ 151 h 151"/>
                <a:gd name="T6" fmla="*/ 57 w 57"/>
                <a:gd name="T7" fmla="*/ 5 h 151"/>
                <a:gd name="T8" fmla="*/ 0 60000 65536"/>
                <a:gd name="T9" fmla="*/ 0 60000 65536"/>
                <a:gd name="T10" fmla="*/ 0 60000 65536"/>
                <a:gd name="T11" fmla="*/ 0 60000 65536"/>
                <a:gd name="T12" fmla="*/ 0 w 57"/>
                <a:gd name="T13" fmla="*/ 0 h 151"/>
                <a:gd name="T14" fmla="*/ 57 w 57"/>
                <a:gd name="T15" fmla="*/ 151 h 151"/>
              </a:gdLst>
              <a:ahLst/>
              <a:cxnLst>
                <a:cxn ang="T8">
                  <a:pos x="T0" y="T1"/>
                </a:cxn>
                <a:cxn ang="T9">
                  <a:pos x="T2" y="T3"/>
                </a:cxn>
                <a:cxn ang="T10">
                  <a:pos x="T4" y="T5"/>
                </a:cxn>
                <a:cxn ang="T11">
                  <a:pos x="T6" y="T7"/>
                </a:cxn>
              </a:cxnLst>
              <a:rect l="T12" t="T13" r="T14" b="T15"/>
              <a:pathLst>
                <a:path w="57" h="151">
                  <a:moveTo>
                    <a:pt x="57" y="5"/>
                  </a:moveTo>
                  <a:lnTo>
                    <a:pt x="47" y="0"/>
                  </a:lnTo>
                  <a:lnTo>
                    <a:pt x="0" y="151"/>
                  </a:lnTo>
                  <a:lnTo>
                    <a:pt x="57" y="5"/>
                  </a:lnTo>
                </a:path>
              </a:pathLst>
            </a:custGeom>
            <a:noFill/>
            <a:ln w="0">
              <a:solidFill>
                <a:srgbClr val="000000"/>
              </a:solidFill>
              <a:prstDash val="solid"/>
              <a:round/>
              <a:headEnd/>
              <a:tailEnd/>
            </a:ln>
          </p:spPr>
          <p:txBody>
            <a:bodyPr/>
            <a:lstStyle/>
            <a:p>
              <a:endParaRPr lang="en-US"/>
            </a:p>
          </p:txBody>
        </p:sp>
        <p:sp>
          <p:nvSpPr>
            <p:cNvPr id="1106" name="Freeform 80">
              <a:extLst>
                <a:ext uri="{FF2B5EF4-FFF2-40B4-BE49-F238E27FC236}">
                  <a16:creationId xmlns:a16="http://schemas.microsoft.com/office/drawing/2014/main" id="{CC84E323-89E0-4D3E-A949-536B0B444A1A}"/>
                </a:ext>
              </a:extLst>
            </p:cNvPr>
            <p:cNvSpPr>
              <a:spLocks/>
            </p:cNvSpPr>
            <p:nvPr/>
          </p:nvSpPr>
          <p:spPr bwMode="auto">
            <a:xfrm>
              <a:off x="2194" y="3444"/>
              <a:ext cx="8" cy="31"/>
            </a:xfrm>
            <a:custGeom>
              <a:avLst/>
              <a:gdLst>
                <a:gd name="T0" fmla="*/ 47 w 47"/>
                <a:gd name="T1" fmla="*/ 4 h 155"/>
                <a:gd name="T2" fmla="*/ 35 w 47"/>
                <a:gd name="T3" fmla="*/ 0 h 155"/>
                <a:gd name="T4" fmla="*/ 0 w 47"/>
                <a:gd name="T5" fmla="*/ 155 h 155"/>
                <a:gd name="T6" fmla="*/ 47 w 47"/>
                <a:gd name="T7" fmla="*/ 4 h 155"/>
                <a:gd name="T8" fmla="*/ 0 60000 65536"/>
                <a:gd name="T9" fmla="*/ 0 60000 65536"/>
                <a:gd name="T10" fmla="*/ 0 60000 65536"/>
                <a:gd name="T11" fmla="*/ 0 60000 65536"/>
                <a:gd name="T12" fmla="*/ 0 w 47"/>
                <a:gd name="T13" fmla="*/ 0 h 155"/>
                <a:gd name="T14" fmla="*/ 47 w 47"/>
                <a:gd name="T15" fmla="*/ 155 h 155"/>
              </a:gdLst>
              <a:ahLst/>
              <a:cxnLst>
                <a:cxn ang="T8">
                  <a:pos x="T0" y="T1"/>
                </a:cxn>
                <a:cxn ang="T9">
                  <a:pos x="T2" y="T3"/>
                </a:cxn>
                <a:cxn ang="T10">
                  <a:pos x="T4" y="T5"/>
                </a:cxn>
                <a:cxn ang="T11">
                  <a:pos x="T6" y="T7"/>
                </a:cxn>
              </a:cxnLst>
              <a:rect l="T12" t="T13" r="T14" b="T15"/>
              <a:pathLst>
                <a:path w="47" h="155">
                  <a:moveTo>
                    <a:pt x="47" y="4"/>
                  </a:moveTo>
                  <a:lnTo>
                    <a:pt x="35" y="0"/>
                  </a:lnTo>
                  <a:lnTo>
                    <a:pt x="0" y="155"/>
                  </a:lnTo>
                  <a:lnTo>
                    <a:pt x="47" y="4"/>
                  </a:lnTo>
                  <a:close/>
                </a:path>
              </a:pathLst>
            </a:custGeom>
            <a:solidFill>
              <a:srgbClr val="000000"/>
            </a:solidFill>
            <a:ln w="9525">
              <a:noFill/>
              <a:round/>
              <a:headEnd/>
              <a:tailEnd/>
            </a:ln>
          </p:spPr>
          <p:txBody>
            <a:bodyPr/>
            <a:lstStyle/>
            <a:p>
              <a:endParaRPr lang="en-US"/>
            </a:p>
          </p:txBody>
        </p:sp>
        <p:sp>
          <p:nvSpPr>
            <p:cNvPr id="1107" name="Freeform 81">
              <a:extLst>
                <a:ext uri="{FF2B5EF4-FFF2-40B4-BE49-F238E27FC236}">
                  <a16:creationId xmlns:a16="http://schemas.microsoft.com/office/drawing/2014/main" id="{4EE0EDEA-A739-42D8-81BB-F10CAE94BAC7}"/>
                </a:ext>
              </a:extLst>
            </p:cNvPr>
            <p:cNvSpPr>
              <a:spLocks/>
            </p:cNvSpPr>
            <p:nvPr/>
          </p:nvSpPr>
          <p:spPr bwMode="auto">
            <a:xfrm>
              <a:off x="2194" y="3444"/>
              <a:ext cx="8" cy="31"/>
            </a:xfrm>
            <a:custGeom>
              <a:avLst/>
              <a:gdLst>
                <a:gd name="T0" fmla="*/ 47 w 47"/>
                <a:gd name="T1" fmla="*/ 4 h 155"/>
                <a:gd name="T2" fmla="*/ 35 w 47"/>
                <a:gd name="T3" fmla="*/ 0 h 155"/>
                <a:gd name="T4" fmla="*/ 0 w 47"/>
                <a:gd name="T5" fmla="*/ 155 h 155"/>
                <a:gd name="T6" fmla="*/ 47 w 47"/>
                <a:gd name="T7" fmla="*/ 4 h 155"/>
                <a:gd name="T8" fmla="*/ 0 60000 65536"/>
                <a:gd name="T9" fmla="*/ 0 60000 65536"/>
                <a:gd name="T10" fmla="*/ 0 60000 65536"/>
                <a:gd name="T11" fmla="*/ 0 60000 65536"/>
                <a:gd name="T12" fmla="*/ 0 w 47"/>
                <a:gd name="T13" fmla="*/ 0 h 155"/>
                <a:gd name="T14" fmla="*/ 47 w 47"/>
                <a:gd name="T15" fmla="*/ 155 h 155"/>
              </a:gdLst>
              <a:ahLst/>
              <a:cxnLst>
                <a:cxn ang="T8">
                  <a:pos x="T0" y="T1"/>
                </a:cxn>
                <a:cxn ang="T9">
                  <a:pos x="T2" y="T3"/>
                </a:cxn>
                <a:cxn ang="T10">
                  <a:pos x="T4" y="T5"/>
                </a:cxn>
                <a:cxn ang="T11">
                  <a:pos x="T6" y="T7"/>
                </a:cxn>
              </a:cxnLst>
              <a:rect l="T12" t="T13" r="T14" b="T15"/>
              <a:pathLst>
                <a:path w="47" h="155">
                  <a:moveTo>
                    <a:pt x="47" y="4"/>
                  </a:moveTo>
                  <a:lnTo>
                    <a:pt x="35" y="0"/>
                  </a:lnTo>
                  <a:lnTo>
                    <a:pt x="0" y="155"/>
                  </a:lnTo>
                  <a:lnTo>
                    <a:pt x="47" y="4"/>
                  </a:lnTo>
                </a:path>
              </a:pathLst>
            </a:custGeom>
            <a:noFill/>
            <a:ln w="0">
              <a:solidFill>
                <a:srgbClr val="000000"/>
              </a:solidFill>
              <a:prstDash val="solid"/>
              <a:round/>
              <a:headEnd/>
              <a:tailEnd/>
            </a:ln>
          </p:spPr>
          <p:txBody>
            <a:bodyPr/>
            <a:lstStyle/>
            <a:p>
              <a:endParaRPr lang="en-US"/>
            </a:p>
          </p:txBody>
        </p:sp>
        <p:sp>
          <p:nvSpPr>
            <p:cNvPr id="1108" name="Freeform 82">
              <a:extLst>
                <a:ext uri="{FF2B5EF4-FFF2-40B4-BE49-F238E27FC236}">
                  <a16:creationId xmlns:a16="http://schemas.microsoft.com/office/drawing/2014/main" id="{99F242AB-88D4-4F3C-B11B-FC960A91220C}"/>
                </a:ext>
              </a:extLst>
            </p:cNvPr>
            <p:cNvSpPr>
              <a:spLocks/>
            </p:cNvSpPr>
            <p:nvPr/>
          </p:nvSpPr>
          <p:spPr bwMode="auto">
            <a:xfrm>
              <a:off x="2194" y="3443"/>
              <a:ext cx="6" cy="32"/>
            </a:xfrm>
            <a:custGeom>
              <a:avLst/>
              <a:gdLst>
                <a:gd name="T0" fmla="*/ 35 w 35"/>
                <a:gd name="T1" fmla="*/ 3 h 158"/>
                <a:gd name="T2" fmla="*/ 23 w 35"/>
                <a:gd name="T3" fmla="*/ 0 h 158"/>
                <a:gd name="T4" fmla="*/ 0 w 35"/>
                <a:gd name="T5" fmla="*/ 158 h 158"/>
                <a:gd name="T6" fmla="*/ 35 w 35"/>
                <a:gd name="T7" fmla="*/ 3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35" y="3"/>
                  </a:moveTo>
                  <a:lnTo>
                    <a:pt x="23" y="0"/>
                  </a:lnTo>
                  <a:lnTo>
                    <a:pt x="0" y="158"/>
                  </a:lnTo>
                  <a:lnTo>
                    <a:pt x="35" y="3"/>
                  </a:lnTo>
                  <a:close/>
                </a:path>
              </a:pathLst>
            </a:custGeom>
            <a:solidFill>
              <a:srgbClr val="000000"/>
            </a:solidFill>
            <a:ln w="9525">
              <a:noFill/>
              <a:round/>
              <a:headEnd/>
              <a:tailEnd/>
            </a:ln>
          </p:spPr>
          <p:txBody>
            <a:bodyPr/>
            <a:lstStyle/>
            <a:p>
              <a:endParaRPr lang="en-US"/>
            </a:p>
          </p:txBody>
        </p:sp>
        <p:sp>
          <p:nvSpPr>
            <p:cNvPr id="1109" name="Freeform 83">
              <a:extLst>
                <a:ext uri="{FF2B5EF4-FFF2-40B4-BE49-F238E27FC236}">
                  <a16:creationId xmlns:a16="http://schemas.microsoft.com/office/drawing/2014/main" id="{9B84D2F4-3FC2-400C-B3BC-56453FDCC783}"/>
                </a:ext>
              </a:extLst>
            </p:cNvPr>
            <p:cNvSpPr>
              <a:spLocks/>
            </p:cNvSpPr>
            <p:nvPr/>
          </p:nvSpPr>
          <p:spPr bwMode="auto">
            <a:xfrm>
              <a:off x="2194" y="3443"/>
              <a:ext cx="6" cy="32"/>
            </a:xfrm>
            <a:custGeom>
              <a:avLst/>
              <a:gdLst>
                <a:gd name="T0" fmla="*/ 35 w 35"/>
                <a:gd name="T1" fmla="*/ 3 h 158"/>
                <a:gd name="T2" fmla="*/ 23 w 35"/>
                <a:gd name="T3" fmla="*/ 0 h 158"/>
                <a:gd name="T4" fmla="*/ 0 w 35"/>
                <a:gd name="T5" fmla="*/ 158 h 158"/>
                <a:gd name="T6" fmla="*/ 35 w 35"/>
                <a:gd name="T7" fmla="*/ 3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35" y="3"/>
                  </a:moveTo>
                  <a:lnTo>
                    <a:pt x="23" y="0"/>
                  </a:lnTo>
                  <a:lnTo>
                    <a:pt x="0" y="158"/>
                  </a:lnTo>
                  <a:lnTo>
                    <a:pt x="35" y="3"/>
                  </a:lnTo>
                </a:path>
              </a:pathLst>
            </a:custGeom>
            <a:noFill/>
            <a:ln w="0">
              <a:solidFill>
                <a:srgbClr val="000000"/>
              </a:solidFill>
              <a:prstDash val="solid"/>
              <a:round/>
              <a:headEnd/>
              <a:tailEnd/>
            </a:ln>
          </p:spPr>
          <p:txBody>
            <a:bodyPr/>
            <a:lstStyle/>
            <a:p>
              <a:endParaRPr lang="en-US"/>
            </a:p>
          </p:txBody>
        </p:sp>
        <p:sp>
          <p:nvSpPr>
            <p:cNvPr id="1110" name="Freeform 84">
              <a:extLst>
                <a:ext uri="{FF2B5EF4-FFF2-40B4-BE49-F238E27FC236}">
                  <a16:creationId xmlns:a16="http://schemas.microsoft.com/office/drawing/2014/main" id="{108B6B83-1AC2-4B21-9DB0-F9762642FCDC}"/>
                </a:ext>
              </a:extLst>
            </p:cNvPr>
            <p:cNvSpPr>
              <a:spLocks/>
            </p:cNvSpPr>
            <p:nvPr/>
          </p:nvSpPr>
          <p:spPr bwMode="auto">
            <a:xfrm>
              <a:off x="2194" y="3443"/>
              <a:ext cx="4" cy="32"/>
            </a:xfrm>
            <a:custGeom>
              <a:avLst/>
              <a:gdLst>
                <a:gd name="T0" fmla="*/ 23 w 23"/>
                <a:gd name="T1" fmla="*/ 1 h 159"/>
                <a:gd name="T2" fmla="*/ 11 w 23"/>
                <a:gd name="T3" fmla="*/ 0 h 159"/>
                <a:gd name="T4" fmla="*/ 0 w 23"/>
                <a:gd name="T5" fmla="*/ 159 h 159"/>
                <a:gd name="T6" fmla="*/ 23 w 23"/>
                <a:gd name="T7" fmla="*/ 1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23" y="1"/>
                  </a:moveTo>
                  <a:lnTo>
                    <a:pt x="11" y="0"/>
                  </a:lnTo>
                  <a:lnTo>
                    <a:pt x="0" y="159"/>
                  </a:lnTo>
                  <a:lnTo>
                    <a:pt x="23" y="1"/>
                  </a:lnTo>
                  <a:close/>
                </a:path>
              </a:pathLst>
            </a:custGeom>
            <a:solidFill>
              <a:srgbClr val="000000"/>
            </a:solidFill>
            <a:ln w="9525">
              <a:noFill/>
              <a:round/>
              <a:headEnd/>
              <a:tailEnd/>
            </a:ln>
          </p:spPr>
          <p:txBody>
            <a:bodyPr/>
            <a:lstStyle/>
            <a:p>
              <a:endParaRPr lang="en-US"/>
            </a:p>
          </p:txBody>
        </p:sp>
        <p:sp>
          <p:nvSpPr>
            <p:cNvPr id="1111" name="Freeform 85">
              <a:extLst>
                <a:ext uri="{FF2B5EF4-FFF2-40B4-BE49-F238E27FC236}">
                  <a16:creationId xmlns:a16="http://schemas.microsoft.com/office/drawing/2014/main" id="{3C65F4E4-ACAA-439C-A5FE-822DAD335E9D}"/>
                </a:ext>
              </a:extLst>
            </p:cNvPr>
            <p:cNvSpPr>
              <a:spLocks/>
            </p:cNvSpPr>
            <p:nvPr/>
          </p:nvSpPr>
          <p:spPr bwMode="auto">
            <a:xfrm>
              <a:off x="2194" y="3443"/>
              <a:ext cx="4" cy="32"/>
            </a:xfrm>
            <a:custGeom>
              <a:avLst/>
              <a:gdLst>
                <a:gd name="T0" fmla="*/ 23 w 23"/>
                <a:gd name="T1" fmla="*/ 1 h 159"/>
                <a:gd name="T2" fmla="*/ 11 w 23"/>
                <a:gd name="T3" fmla="*/ 0 h 159"/>
                <a:gd name="T4" fmla="*/ 0 w 23"/>
                <a:gd name="T5" fmla="*/ 159 h 159"/>
                <a:gd name="T6" fmla="*/ 23 w 23"/>
                <a:gd name="T7" fmla="*/ 1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23" y="1"/>
                  </a:moveTo>
                  <a:lnTo>
                    <a:pt x="11" y="0"/>
                  </a:lnTo>
                  <a:lnTo>
                    <a:pt x="0" y="159"/>
                  </a:lnTo>
                  <a:lnTo>
                    <a:pt x="23" y="1"/>
                  </a:lnTo>
                </a:path>
              </a:pathLst>
            </a:custGeom>
            <a:noFill/>
            <a:ln w="0">
              <a:solidFill>
                <a:srgbClr val="000000"/>
              </a:solidFill>
              <a:prstDash val="solid"/>
              <a:round/>
              <a:headEnd/>
              <a:tailEnd/>
            </a:ln>
          </p:spPr>
          <p:txBody>
            <a:bodyPr/>
            <a:lstStyle/>
            <a:p>
              <a:endParaRPr lang="en-US"/>
            </a:p>
          </p:txBody>
        </p:sp>
        <p:sp>
          <p:nvSpPr>
            <p:cNvPr id="1112" name="Freeform 86">
              <a:extLst>
                <a:ext uri="{FF2B5EF4-FFF2-40B4-BE49-F238E27FC236}">
                  <a16:creationId xmlns:a16="http://schemas.microsoft.com/office/drawing/2014/main" id="{4CBC5800-CEA8-41B2-A6E4-2C2B6107932E}"/>
                </a:ext>
              </a:extLst>
            </p:cNvPr>
            <p:cNvSpPr>
              <a:spLocks/>
            </p:cNvSpPr>
            <p:nvPr/>
          </p:nvSpPr>
          <p:spPr bwMode="auto">
            <a:xfrm>
              <a:off x="2194" y="3443"/>
              <a:ext cx="2" cy="32"/>
            </a:xfrm>
            <a:custGeom>
              <a:avLst/>
              <a:gdLst>
                <a:gd name="T0" fmla="*/ 11 w 11"/>
                <a:gd name="T1" fmla="*/ 1 h 160"/>
                <a:gd name="T2" fmla="*/ 0 w 11"/>
                <a:gd name="T3" fmla="*/ 0 h 160"/>
                <a:gd name="T4" fmla="*/ 0 w 11"/>
                <a:gd name="T5" fmla="*/ 160 h 160"/>
                <a:gd name="T6" fmla="*/ 11 w 11"/>
                <a:gd name="T7" fmla="*/ 1 h 160"/>
                <a:gd name="T8" fmla="*/ 0 60000 65536"/>
                <a:gd name="T9" fmla="*/ 0 60000 65536"/>
                <a:gd name="T10" fmla="*/ 0 60000 65536"/>
                <a:gd name="T11" fmla="*/ 0 60000 65536"/>
                <a:gd name="T12" fmla="*/ 0 w 11"/>
                <a:gd name="T13" fmla="*/ 0 h 160"/>
                <a:gd name="T14" fmla="*/ 11 w 11"/>
                <a:gd name="T15" fmla="*/ 160 h 160"/>
              </a:gdLst>
              <a:ahLst/>
              <a:cxnLst>
                <a:cxn ang="T8">
                  <a:pos x="T0" y="T1"/>
                </a:cxn>
                <a:cxn ang="T9">
                  <a:pos x="T2" y="T3"/>
                </a:cxn>
                <a:cxn ang="T10">
                  <a:pos x="T4" y="T5"/>
                </a:cxn>
                <a:cxn ang="T11">
                  <a:pos x="T6" y="T7"/>
                </a:cxn>
              </a:cxnLst>
              <a:rect l="T12" t="T13" r="T14" b="T15"/>
              <a:pathLst>
                <a:path w="11" h="160">
                  <a:moveTo>
                    <a:pt x="11" y="1"/>
                  </a:moveTo>
                  <a:lnTo>
                    <a:pt x="0" y="0"/>
                  </a:lnTo>
                  <a:lnTo>
                    <a:pt x="0" y="160"/>
                  </a:lnTo>
                  <a:lnTo>
                    <a:pt x="11" y="1"/>
                  </a:lnTo>
                  <a:close/>
                </a:path>
              </a:pathLst>
            </a:custGeom>
            <a:solidFill>
              <a:srgbClr val="000000"/>
            </a:solidFill>
            <a:ln w="9525">
              <a:noFill/>
              <a:round/>
              <a:headEnd/>
              <a:tailEnd/>
            </a:ln>
          </p:spPr>
          <p:txBody>
            <a:bodyPr/>
            <a:lstStyle/>
            <a:p>
              <a:endParaRPr lang="en-US"/>
            </a:p>
          </p:txBody>
        </p:sp>
        <p:sp>
          <p:nvSpPr>
            <p:cNvPr id="1113" name="Freeform 87">
              <a:extLst>
                <a:ext uri="{FF2B5EF4-FFF2-40B4-BE49-F238E27FC236}">
                  <a16:creationId xmlns:a16="http://schemas.microsoft.com/office/drawing/2014/main" id="{DA553F02-F8F7-4AE7-A904-9AFC0C018CD1}"/>
                </a:ext>
              </a:extLst>
            </p:cNvPr>
            <p:cNvSpPr>
              <a:spLocks/>
            </p:cNvSpPr>
            <p:nvPr/>
          </p:nvSpPr>
          <p:spPr bwMode="auto">
            <a:xfrm>
              <a:off x="2194" y="3443"/>
              <a:ext cx="2" cy="32"/>
            </a:xfrm>
            <a:custGeom>
              <a:avLst/>
              <a:gdLst>
                <a:gd name="T0" fmla="*/ 11 w 11"/>
                <a:gd name="T1" fmla="*/ 1 h 160"/>
                <a:gd name="T2" fmla="*/ 0 w 11"/>
                <a:gd name="T3" fmla="*/ 0 h 160"/>
                <a:gd name="T4" fmla="*/ 0 w 11"/>
                <a:gd name="T5" fmla="*/ 160 h 160"/>
                <a:gd name="T6" fmla="*/ 11 w 11"/>
                <a:gd name="T7" fmla="*/ 1 h 160"/>
                <a:gd name="T8" fmla="*/ 0 60000 65536"/>
                <a:gd name="T9" fmla="*/ 0 60000 65536"/>
                <a:gd name="T10" fmla="*/ 0 60000 65536"/>
                <a:gd name="T11" fmla="*/ 0 60000 65536"/>
                <a:gd name="T12" fmla="*/ 0 w 11"/>
                <a:gd name="T13" fmla="*/ 0 h 160"/>
                <a:gd name="T14" fmla="*/ 11 w 11"/>
                <a:gd name="T15" fmla="*/ 160 h 160"/>
              </a:gdLst>
              <a:ahLst/>
              <a:cxnLst>
                <a:cxn ang="T8">
                  <a:pos x="T0" y="T1"/>
                </a:cxn>
                <a:cxn ang="T9">
                  <a:pos x="T2" y="T3"/>
                </a:cxn>
                <a:cxn ang="T10">
                  <a:pos x="T4" y="T5"/>
                </a:cxn>
                <a:cxn ang="T11">
                  <a:pos x="T6" y="T7"/>
                </a:cxn>
              </a:cxnLst>
              <a:rect l="T12" t="T13" r="T14" b="T15"/>
              <a:pathLst>
                <a:path w="11" h="160">
                  <a:moveTo>
                    <a:pt x="11" y="1"/>
                  </a:moveTo>
                  <a:lnTo>
                    <a:pt x="0" y="0"/>
                  </a:lnTo>
                  <a:lnTo>
                    <a:pt x="0" y="160"/>
                  </a:lnTo>
                  <a:lnTo>
                    <a:pt x="11" y="1"/>
                  </a:lnTo>
                </a:path>
              </a:pathLst>
            </a:custGeom>
            <a:noFill/>
            <a:ln w="0">
              <a:solidFill>
                <a:srgbClr val="000000"/>
              </a:solidFill>
              <a:prstDash val="solid"/>
              <a:round/>
              <a:headEnd/>
              <a:tailEnd/>
            </a:ln>
          </p:spPr>
          <p:txBody>
            <a:bodyPr/>
            <a:lstStyle/>
            <a:p>
              <a:endParaRPr lang="en-US"/>
            </a:p>
          </p:txBody>
        </p:sp>
        <p:sp>
          <p:nvSpPr>
            <p:cNvPr id="1114" name="Freeform 88">
              <a:extLst>
                <a:ext uri="{FF2B5EF4-FFF2-40B4-BE49-F238E27FC236}">
                  <a16:creationId xmlns:a16="http://schemas.microsoft.com/office/drawing/2014/main" id="{3AD1BA52-2FD7-435A-ADDD-AF17434D96EB}"/>
                </a:ext>
              </a:extLst>
            </p:cNvPr>
            <p:cNvSpPr>
              <a:spLocks/>
            </p:cNvSpPr>
            <p:nvPr/>
          </p:nvSpPr>
          <p:spPr bwMode="auto">
            <a:xfrm>
              <a:off x="2192" y="3443"/>
              <a:ext cx="2" cy="32"/>
            </a:xfrm>
            <a:custGeom>
              <a:avLst/>
              <a:gdLst>
                <a:gd name="T0" fmla="*/ 12 w 12"/>
                <a:gd name="T1" fmla="*/ 0 h 160"/>
                <a:gd name="T2" fmla="*/ 0 w 12"/>
                <a:gd name="T3" fmla="*/ 1 h 160"/>
                <a:gd name="T4" fmla="*/ 12 w 12"/>
                <a:gd name="T5" fmla="*/ 160 h 160"/>
                <a:gd name="T6" fmla="*/ 12 w 12"/>
                <a:gd name="T7" fmla="*/ 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12" y="0"/>
                  </a:moveTo>
                  <a:lnTo>
                    <a:pt x="0" y="1"/>
                  </a:lnTo>
                  <a:lnTo>
                    <a:pt x="12" y="160"/>
                  </a:lnTo>
                  <a:lnTo>
                    <a:pt x="12" y="0"/>
                  </a:lnTo>
                  <a:close/>
                </a:path>
              </a:pathLst>
            </a:custGeom>
            <a:solidFill>
              <a:srgbClr val="000000"/>
            </a:solidFill>
            <a:ln w="9525">
              <a:noFill/>
              <a:round/>
              <a:headEnd/>
              <a:tailEnd/>
            </a:ln>
          </p:spPr>
          <p:txBody>
            <a:bodyPr/>
            <a:lstStyle/>
            <a:p>
              <a:endParaRPr lang="en-US"/>
            </a:p>
          </p:txBody>
        </p:sp>
        <p:sp>
          <p:nvSpPr>
            <p:cNvPr id="1115" name="Freeform 89">
              <a:extLst>
                <a:ext uri="{FF2B5EF4-FFF2-40B4-BE49-F238E27FC236}">
                  <a16:creationId xmlns:a16="http://schemas.microsoft.com/office/drawing/2014/main" id="{0CA274E5-4581-45C3-AE27-2D6C61174D92}"/>
                </a:ext>
              </a:extLst>
            </p:cNvPr>
            <p:cNvSpPr>
              <a:spLocks/>
            </p:cNvSpPr>
            <p:nvPr/>
          </p:nvSpPr>
          <p:spPr bwMode="auto">
            <a:xfrm>
              <a:off x="2192" y="3443"/>
              <a:ext cx="2" cy="32"/>
            </a:xfrm>
            <a:custGeom>
              <a:avLst/>
              <a:gdLst>
                <a:gd name="T0" fmla="*/ 12 w 12"/>
                <a:gd name="T1" fmla="*/ 0 h 160"/>
                <a:gd name="T2" fmla="*/ 0 w 12"/>
                <a:gd name="T3" fmla="*/ 1 h 160"/>
                <a:gd name="T4" fmla="*/ 12 w 12"/>
                <a:gd name="T5" fmla="*/ 160 h 160"/>
                <a:gd name="T6" fmla="*/ 12 w 12"/>
                <a:gd name="T7" fmla="*/ 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12" y="0"/>
                  </a:moveTo>
                  <a:lnTo>
                    <a:pt x="0" y="1"/>
                  </a:lnTo>
                  <a:lnTo>
                    <a:pt x="12" y="160"/>
                  </a:lnTo>
                  <a:lnTo>
                    <a:pt x="12" y="0"/>
                  </a:lnTo>
                </a:path>
              </a:pathLst>
            </a:custGeom>
            <a:noFill/>
            <a:ln w="0">
              <a:solidFill>
                <a:srgbClr val="000000"/>
              </a:solidFill>
              <a:prstDash val="solid"/>
              <a:round/>
              <a:headEnd/>
              <a:tailEnd/>
            </a:ln>
          </p:spPr>
          <p:txBody>
            <a:bodyPr/>
            <a:lstStyle/>
            <a:p>
              <a:endParaRPr lang="en-US"/>
            </a:p>
          </p:txBody>
        </p:sp>
        <p:sp>
          <p:nvSpPr>
            <p:cNvPr id="1116" name="Freeform 90">
              <a:extLst>
                <a:ext uri="{FF2B5EF4-FFF2-40B4-BE49-F238E27FC236}">
                  <a16:creationId xmlns:a16="http://schemas.microsoft.com/office/drawing/2014/main" id="{C5814A28-8C1F-49DD-B0CA-0FF41905478D}"/>
                </a:ext>
              </a:extLst>
            </p:cNvPr>
            <p:cNvSpPr>
              <a:spLocks/>
            </p:cNvSpPr>
            <p:nvPr/>
          </p:nvSpPr>
          <p:spPr bwMode="auto">
            <a:xfrm>
              <a:off x="2190" y="3443"/>
              <a:ext cx="4" cy="32"/>
            </a:xfrm>
            <a:custGeom>
              <a:avLst/>
              <a:gdLst>
                <a:gd name="T0" fmla="*/ 12 w 24"/>
                <a:gd name="T1" fmla="*/ 0 h 159"/>
                <a:gd name="T2" fmla="*/ 0 w 24"/>
                <a:gd name="T3" fmla="*/ 1 h 159"/>
                <a:gd name="T4" fmla="*/ 24 w 24"/>
                <a:gd name="T5" fmla="*/ 159 h 159"/>
                <a:gd name="T6" fmla="*/ 12 w 24"/>
                <a:gd name="T7" fmla="*/ 0 h 159"/>
                <a:gd name="T8" fmla="*/ 0 60000 65536"/>
                <a:gd name="T9" fmla="*/ 0 60000 65536"/>
                <a:gd name="T10" fmla="*/ 0 60000 65536"/>
                <a:gd name="T11" fmla="*/ 0 60000 65536"/>
                <a:gd name="T12" fmla="*/ 0 w 24"/>
                <a:gd name="T13" fmla="*/ 0 h 159"/>
                <a:gd name="T14" fmla="*/ 24 w 24"/>
                <a:gd name="T15" fmla="*/ 159 h 159"/>
              </a:gdLst>
              <a:ahLst/>
              <a:cxnLst>
                <a:cxn ang="T8">
                  <a:pos x="T0" y="T1"/>
                </a:cxn>
                <a:cxn ang="T9">
                  <a:pos x="T2" y="T3"/>
                </a:cxn>
                <a:cxn ang="T10">
                  <a:pos x="T4" y="T5"/>
                </a:cxn>
                <a:cxn ang="T11">
                  <a:pos x="T6" y="T7"/>
                </a:cxn>
              </a:cxnLst>
              <a:rect l="T12" t="T13" r="T14" b="T15"/>
              <a:pathLst>
                <a:path w="24" h="159">
                  <a:moveTo>
                    <a:pt x="12" y="0"/>
                  </a:moveTo>
                  <a:lnTo>
                    <a:pt x="0" y="1"/>
                  </a:lnTo>
                  <a:lnTo>
                    <a:pt x="24" y="159"/>
                  </a:lnTo>
                  <a:lnTo>
                    <a:pt x="12" y="0"/>
                  </a:lnTo>
                  <a:close/>
                </a:path>
              </a:pathLst>
            </a:custGeom>
            <a:solidFill>
              <a:srgbClr val="000000"/>
            </a:solidFill>
            <a:ln w="9525">
              <a:noFill/>
              <a:round/>
              <a:headEnd/>
              <a:tailEnd/>
            </a:ln>
          </p:spPr>
          <p:txBody>
            <a:bodyPr/>
            <a:lstStyle/>
            <a:p>
              <a:endParaRPr lang="en-US"/>
            </a:p>
          </p:txBody>
        </p:sp>
        <p:sp>
          <p:nvSpPr>
            <p:cNvPr id="1117" name="Freeform 91">
              <a:extLst>
                <a:ext uri="{FF2B5EF4-FFF2-40B4-BE49-F238E27FC236}">
                  <a16:creationId xmlns:a16="http://schemas.microsoft.com/office/drawing/2014/main" id="{4F5B84A8-C686-4D64-8645-6F3886C6F06C}"/>
                </a:ext>
              </a:extLst>
            </p:cNvPr>
            <p:cNvSpPr>
              <a:spLocks/>
            </p:cNvSpPr>
            <p:nvPr/>
          </p:nvSpPr>
          <p:spPr bwMode="auto">
            <a:xfrm>
              <a:off x="2190" y="3443"/>
              <a:ext cx="4" cy="32"/>
            </a:xfrm>
            <a:custGeom>
              <a:avLst/>
              <a:gdLst>
                <a:gd name="T0" fmla="*/ 12 w 24"/>
                <a:gd name="T1" fmla="*/ 0 h 159"/>
                <a:gd name="T2" fmla="*/ 0 w 24"/>
                <a:gd name="T3" fmla="*/ 1 h 159"/>
                <a:gd name="T4" fmla="*/ 24 w 24"/>
                <a:gd name="T5" fmla="*/ 159 h 159"/>
                <a:gd name="T6" fmla="*/ 12 w 24"/>
                <a:gd name="T7" fmla="*/ 0 h 159"/>
                <a:gd name="T8" fmla="*/ 0 60000 65536"/>
                <a:gd name="T9" fmla="*/ 0 60000 65536"/>
                <a:gd name="T10" fmla="*/ 0 60000 65536"/>
                <a:gd name="T11" fmla="*/ 0 60000 65536"/>
                <a:gd name="T12" fmla="*/ 0 w 24"/>
                <a:gd name="T13" fmla="*/ 0 h 159"/>
                <a:gd name="T14" fmla="*/ 24 w 24"/>
                <a:gd name="T15" fmla="*/ 159 h 159"/>
              </a:gdLst>
              <a:ahLst/>
              <a:cxnLst>
                <a:cxn ang="T8">
                  <a:pos x="T0" y="T1"/>
                </a:cxn>
                <a:cxn ang="T9">
                  <a:pos x="T2" y="T3"/>
                </a:cxn>
                <a:cxn ang="T10">
                  <a:pos x="T4" y="T5"/>
                </a:cxn>
                <a:cxn ang="T11">
                  <a:pos x="T6" y="T7"/>
                </a:cxn>
              </a:cxnLst>
              <a:rect l="T12" t="T13" r="T14" b="T15"/>
              <a:pathLst>
                <a:path w="24" h="159">
                  <a:moveTo>
                    <a:pt x="12" y="0"/>
                  </a:moveTo>
                  <a:lnTo>
                    <a:pt x="0" y="1"/>
                  </a:lnTo>
                  <a:lnTo>
                    <a:pt x="24" y="159"/>
                  </a:lnTo>
                  <a:lnTo>
                    <a:pt x="12" y="0"/>
                  </a:lnTo>
                </a:path>
              </a:pathLst>
            </a:custGeom>
            <a:noFill/>
            <a:ln w="0">
              <a:solidFill>
                <a:srgbClr val="000000"/>
              </a:solidFill>
              <a:prstDash val="solid"/>
              <a:round/>
              <a:headEnd/>
              <a:tailEnd/>
            </a:ln>
          </p:spPr>
          <p:txBody>
            <a:bodyPr/>
            <a:lstStyle/>
            <a:p>
              <a:endParaRPr lang="en-US"/>
            </a:p>
          </p:txBody>
        </p:sp>
        <p:sp>
          <p:nvSpPr>
            <p:cNvPr id="1118" name="Freeform 92">
              <a:extLst>
                <a:ext uri="{FF2B5EF4-FFF2-40B4-BE49-F238E27FC236}">
                  <a16:creationId xmlns:a16="http://schemas.microsoft.com/office/drawing/2014/main" id="{6A9713FF-5198-49F2-9BE1-A15D9C0903D4}"/>
                </a:ext>
              </a:extLst>
            </p:cNvPr>
            <p:cNvSpPr>
              <a:spLocks/>
            </p:cNvSpPr>
            <p:nvPr/>
          </p:nvSpPr>
          <p:spPr bwMode="auto">
            <a:xfrm>
              <a:off x="2188" y="3443"/>
              <a:ext cx="6" cy="32"/>
            </a:xfrm>
            <a:custGeom>
              <a:avLst/>
              <a:gdLst>
                <a:gd name="T0" fmla="*/ 11 w 35"/>
                <a:gd name="T1" fmla="*/ 0 h 158"/>
                <a:gd name="T2" fmla="*/ 0 w 35"/>
                <a:gd name="T3" fmla="*/ 3 h 158"/>
                <a:gd name="T4" fmla="*/ 35 w 35"/>
                <a:gd name="T5" fmla="*/ 158 h 158"/>
                <a:gd name="T6" fmla="*/ 11 w 35"/>
                <a:gd name="T7" fmla="*/ 0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11" y="0"/>
                  </a:moveTo>
                  <a:lnTo>
                    <a:pt x="0" y="3"/>
                  </a:lnTo>
                  <a:lnTo>
                    <a:pt x="35" y="158"/>
                  </a:lnTo>
                  <a:lnTo>
                    <a:pt x="11" y="0"/>
                  </a:lnTo>
                  <a:close/>
                </a:path>
              </a:pathLst>
            </a:custGeom>
            <a:solidFill>
              <a:srgbClr val="000000"/>
            </a:solidFill>
            <a:ln w="9525">
              <a:noFill/>
              <a:round/>
              <a:headEnd/>
              <a:tailEnd/>
            </a:ln>
          </p:spPr>
          <p:txBody>
            <a:bodyPr/>
            <a:lstStyle/>
            <a:p>
              <a:endParaRPr lang="en-US"/>
            </a:p>
          </p:txBody>
        </p:sp>
        <p:sp>
          <p:nvSpPr>
            <p:cNvPr id="1119" name="Freeform 93">
              <a:extLst>
                <a:ext uri="{FF2B5EF4-FFF2-40B4-BE49-F238E27FC236}">
                  <a16:creationId xmlns:a16="http://schemas.microsoft.com/office/drawing/2014/main" id="{0F378306-36C4-4E8A-A87B-332786C0AB60}"/>
                </a:ext>
              </a:extLst>
            </p:cNvPr>
            <p:cNvSpPr>
              <a:spLocks/>
            </p:cNvSpPr>
            <p:nvPr/>
          </p:nvSpPr>
          <p:spPr bwMode="auto">
            <a:xfrm>
              <a:off x="2188" y="3443"/>
              <a:ext cx="6" cy="32"/>
            </a:xfrm>
            <a:custGeom>
              <a:avLst/>
              <a:gdLst>
                <a:gd name="T0" fmla="*/ 11 w 35"/>
                <a:gd name="T1" fmla="*/ 0 h 158"/>
                <a:gd name="T2" fmla="*/ 0 w 35"/>
                <a:gd name="T3" fmla="*/ 3 h 158"/>
                <a:gd name="T4" fmla="*/ 35 w 35"/>
                <a:gd name="T5" fmla="*/ 158 h 158"/>
                <a:gd name="T6" fmla="*/ 11 w 35"/>
                <a:gd name="T7" fmla="*/ 0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11" y="0"/>
                  </a:moveTo>
                  <a:lnTo>
                    <a:pt x="0" y="3"/>
                  </a:lnTo>
                  <a:lnTo>
                    <a:pt x="35" y="158"/>
                  </a:lnTo>
                  <a:lnTo>
                    <a:pt x="11" y="0"/>
                  </a:lnTo>
                </a:path>
              </a:pathLst>
            </a:custGeom>
            <a:noFill/>
            <a:ln w="0">
              <a:solidFill>
                <a:srgbClr val="000000"/>
              </a:solidFill>
              <a:prstDash val="solid"/>
              <a:round/>
              <a:headEnd/>
              <a:tailEnd/>
            </a:ln>
          </p:spPr>
          <p:txBody>
            <a:bodyPr/>
            <a:lstStyle/>
            <a:p>
              <a:endParaRPr lang="en-US"/>
            </a:p>
          </p:txBody>
        </p:sp>
        <p:sp>
          <p:nvSpPr>
            <p:cNvPr id="1120" name="Freeform 94">
              <a:extLst>
                <a:ext uri="{FF2B5EF4-FFF2-40B4-BE49-F238E27FC236}">
                  <a16:creationId xmlns:a16="http://schemas.microsoft.com/office/drawing/2014/main" id="{DDD5D155-8E0F-418C-B34C-15AF5885EFA4}"/>
                </a:ext>
              </a:extLst>
            </p:cNvPr>
            <p:cNvSpPr>
              <a:spLocks/>
            </p:cNvSpPr>
            <p:nvPr/>
          </p:nvSpPr>
          <p:spPr bwMode="auto">
            <a:xfrm>
              <a:off x="2187" y="3444"/>
              <a:ext cx="7" cy="31"/>
            </a:xfrm>
            <a:custGeom>
              <a:avLst/>
              <a:gdLst>
                <a:gd name="T0" fmla="*/ 11 w 46"/>
                <a:gd name="T1" fmla="*/ 0 h 155"/>
                <a:gd name="T2" fmla="*/ 0 w 46"/>
                <a:gd name="T3" fmla="*/ 4 h 155"/>
                <a:gd name="T4" fmla="*/ 46 w 46"/>
                <a:gd name="T5" fmla="*/ 155 h 155"/>
                <a:gd name="T6" fmla="*/ 11 w 46"/>
                <a:gd name="T7" fmla="*/ 0 h 155"/>
                <a:gd name="T8" fmla="*/ 0 60000 65536"/>
                <a:gd name="T9" fmla="*/ 0 60000 65536"/>
                <a:gd name="T10" fmla="*/ 0 60000 65536"/>
                <a:gd name="T11" fmla="*/ 0 60000 65536"/>
                <a:gd name="T12" fmla="*/ 0 w 46"/>
                <a:gd name="T13" fmla="*/ 0 h 155"/>
                <a:gd name="T14" fmla="*/ 46 w 46"/>
                <a:gd name="T15" fmla="*/ 155 h 155"/>
              </a:gdLst>
              <a:ahLst/>
              <a:cxnLst>
                <a:cxn ang="T8">
                  <a:pos x="T0" y="T1"/>
                </a:cxn>
                <a:cxn ang="T9">
                  <a:pos x="T2" y="T3"/>
                </a:cxn>
                <a:cxn ang="T10">
                  <a:pos x="T4" y="T5"/>
                </a:cxn>
                <a:cxn ang="T11">
                  <a:pos x="T6" y="T7"/>
                </a:cxn>
              </a:cxnLst>
              <a:rect l="T12" t="T13" r="T14" b="T15"/>
              <a:pathLst>
                <a:path w="46" h="155">
                  <a:moveTo>
                    <a:pt x="11" y="0"/>
                  </a:moveTo>
                  <a:lnTo>
                    <a:pt x="0" y="4"/>
                  </a:lnTo>
                  <a:lnTo>
                    <a:pt x="46" y="155"/>
                  </a:lnTo>
                  <a:lnTo>
                    <a:pt x="11" y="0"/>
                  </a:lnTo>
                  <a:close/>
                </a:path>
              </a:pathLst>
            </a:custGeom>
            <a:solidFill>
              <a:srgbClr val="000000"/>
            </a:solidFill>
            <a:ln w="9525">
              <a:noFill/>
              <a:round/>
              <a:headEnd/>
              <a:tailEnd/>
            </a:ln>
          </p:spPr>
          <p:txBody>
            <a:bodyPr/>
            <a:lstStyle/>
            <a:p>
              <a:endParaRPr lang="en-US"/>
            </a:p>
          </p:txBody>
        </p:sp>
        <p:sp>
          <p:nvSpPr>
            <p:cNvPr id="1121" name="Freeform 95">
              <a:extLst>
                <a:ext uri="{FF2B5EF4-FFF2-40B4-BE49-F238E27FC236}">
                  <a16:creationId xmlns:a16="http://schemas.microsoft.com/office/drawing/2014/main" id="{D336C2C9-3248-497F-96FC-01A7652768D4}"/>
                </a:ext>
              </a:extLst>
            </p:cNvPr>
            <p:cNvSpPr>
              <a:spLocks/>
            </p:cNvSpPr>
            <p:nvPr/>
          </p:nvSpPr>
          <p:spPr bwMode="auto">
            <a:xfrm>
              <a:off x="2187" y="3444"/>
              <a:ext cx="7" cy="31"/>
            </a:xfrm>
            <a:custGeom>
              <a:avLst/>
              <a:gdLst>
                <a:gd name="T0" fmla="*/ 11 w 46"/>
                <a:gd name="T1" fmla="*/ 0 h 155"/>
                <a:gd name="T2" fmla="*/ 0 w 46"/>
                <a:gd name="T3" fmla="*/ 4 h 155"/>
                <a:gd name="T4" fmla="*/ 46 w 46"/>
                <a:gd name="T5" fmla="*/ 155 h 155"/>
                <a:gd name="T6" fmla="*/ 11 w 46"/>
                <a:gd name="T7" fmla="*/ 0 h 155"/>
                <a:gd name="T8" fmla="*/ 0 60000 65536"/>
                <a:gd name="T9" fmla="*/ 0 60000 65536"/>
                <a:gd name="T10" fmla="*/ 0 60000 65536"/>
                <a:gd name="T11" fmla="*/ 0 60000 65536"/>
                <a:gd name="T12" fmla="*/ 0 w 46"/>
                <a:gd name="T13" fmla="*/ 0 h 155"/>
                <a:gd name="T14" fmla="*/ 46 w 46"/>
                <a:gd name="T15" fmla="*/ 155 h 155"/>
              </a:gdLst>
              <a:ahLst/>
              <a:cxnLst>
                <a:cxn ang="T8">
                  <a:pos x="T0" y="T1"/>
                </a:cxn>
                <a:cxn ang="T9">
                  <a:pos x="T2" y="T3"/>
                </a:cxn>
                <a:cxn ang="T10">
                  <a:pos x="T4" y="T5"/>
                </a:cxn>
                <a:cxn ang="T11">
                  <a:pos x="T6" y="T7"/>
                </a:cxn>
              </a:cxnLst>
              <a:rect l="T12" t="T13" r="T14" b="T15"/>
              <a:pathLst>
                <a:path w="46" h="155">
                  <a:moveTo>
                    <a:pt x="11" y="0"/>
                  </a:moveTo>
                  <a:lnTo>
                    <a:pt x="0" y="4"/>
                  </a:lnTo>
                  <a:lnTo>
                    <a:pt x="46" y="155"/>
                  </a:lnTo>
                  <a:lnTo>
                    <a:pt x="11" y="0"/>
                  </a:lnTo>
                </a:path>
              </a:pathLst>
            </a:custGeom>
            <a:noFill/>
            <a:ln w="0">
              <a:solidFill>
                <a:srgbClr val="000000"/>
              </a:solidFill>
              <a:prstDash val="solid"/>
              <a:round/>
              <a:headEnd/>
              <a:tailEnd/>
            </a:ln>
          </p:spPr>
          <p:txBody>
            <a:bodyPr/>
            <a:lstStyle/>
            <a:p>
              <a:endParaRPr lang="en-US"/>
            </a:p>
          </p:txBody>
        </p:sp>
        <p:sp>
          <p:nvSpPr>
            <p:cNvPr id="1122" name="Freeform 96">
              <a:extLst>
                <a:ext uri="{FF2B5EF4-FFF2-40B4-BE49-F238E27FC236}">
                  <a16:creationId xmlns:a16="http://schemas.microsoft.com/office/drawing/2014/main" id="{384FA21A-D2B3-46C4-BDA3-E969E23F630B}"/>
                </a:ext>
              </a:extLst>
            </p:cNvPr>
            <p:cNvSpPr>
              <a:spLocks/>
            </p:cNvSpPr>
            <p:nvPr/>
          </p:nvSpPr>
          <p:spPr bwMode="auto">
            <a:xfrm>
              <a:off x="2185" y="3445"/>
              <a:ext cx="9" cy="30"/>
            </a:xfrm>
            <a:custGeom>
              <a:avLst/>
              <a:gdLst>
                <a:gd name="T0" fmla="*/ 11 w 57"/>
                <a:gd name="T1" fmla="*/ 0 h 151"/>
                <a:gd name="T2" fmla="*/ 0 w 57"/>
                <a:gd name="T3" fmla="*/ 5 h 151"/>
                <a:gd name="T4" fmla="*/ 57 w 57"/>
                <a:gd name="T5" fmla="*/ 151 h 151"/>
                <a:gd name="T6" fmla="*/ 11 w 57"/>
                <a:gd name="T7" fmla="*/ 0 h 151"/>
                <a:gd name="T8" fmla="*/ 0 60000 65536"/>
                <a:gd name="T9" fmla="*/ 0 60000 65536"/>
                <a:gd name="T10" fmla="*/ 0 60000 65536"/>
                <a:gd name="T11" fmla="*/ 0 60000 65536"/>
                <a:gd name="T12" fmla="*/ 0 w 57"/>
                <a:gd name="T13" fmla="*/ 0 h 151"/>
                <a:gd name="T14" fmla="*/ 57 w 57"/>
                <a:gd name="T15" fmla="*/ 151 h 151"/>
              </a:gdLst>
              <a:ahLst/>
              <a:cxnLst>
                <a:cxn ang="T8">
                  <a:pos x="T0" y="T1"/>
                </a:cxn>
                <a:cxn ang="T9">
                  <a:pos x="T2" y="T3"/>
                </a:cxn>
                <a:cxn ang="T10">
                  <a:pos x="T4" y="T5"/>
                </a:cxn>
                <a:cxn ang="T11">
                  <a:pos x="T6" y="T7"/>
                </a:cxn>
              </a:cxnLst>
              <a:rect l="T12" t="T13" r="T14" b="T15"/>
              <a:pathLst>
                <a:path w="57" h="151">
                  <a:moveTo>
                    <a:pt x="11" y="0"/>
                  </a:moveTo>
                  <a:lnTo>
                    <a:pt x="0" y="5"/>
                  </a:lnTo>
                  <a:lnTo>
                    <a:pt x="57" y="151"/>
                  </a:lnTo>
                  <a:lnTo>
                    <a:pt x="11" y="0"/>
                  </a:lnTo>
                  <a:close/>
                </a:path>
              </a:pathLst>
            </a:custGeom>
            <a:solidFill>
              <a:srgbClr val="000000"/>
            </a:solidFill>
            <a:ln w="9525">
              <a:noFill/>
              <a:round/>
              <a:headEnd/>
              <a:tailEnd/>
            </a:ln>
          </p:spPr>
          <p:txBody>
            <a:bodyPr/>
            <a:lstStyle/>
            <a:p>
              <a:endParaRPr lang="en-US"/>
            </a:p>
          </p:txBody>
        </p:sp>
        <p:sp>
          <p:nvSpPr>
            <p:cNvPr id="1123" name="Freeform 97">
              <a:extLst>
                <a:ext uri="{FF2B5EF4-FFF2-40B4-BE49-F238E27FC236}">
                  <a16:creationId xmlns:a16="http://schemas.microsoft.com/office/drawing/2014/main" id="{D774CA6D-F934-4543-B6E3-8BD8D3F69B71}"/>
                </a:ext>
              </a:extLst>
            </p:cNvPr>
            <p:cNvSpPr>
              <a:spLocks/>
            </p:cNvSpPr>
            <p:nvPr/>
          </p:nvSpPr>
          <p:spPr bwMode="auto">
            <a:xfrm>
              <a:off x="2185" y="3445"/>
              <a:ext cx="9" cy="30"/>
            </a:xfrm>
            <a:custGeom>
              <a:avLst/>
              <a:gdLst>
                <a:gd name="T0" fmla="*/ 11 w 57"/>
                <a:gd name="T1" fmla="*/ 0 h 151"/>
                <a:gd name="T2" fmla="*/ 0 w 57"/>
                <a:gd name="T3" fmla="*/ 5 h 151"/>
                <a:gd name="T4" fmla="*/ 57 w 57"/>
                <a:gd name="T5" fmla="*/ 151 h 151"/>
                <a:gd name="T6" fmla="*/ 11 w 57"/>
                <a:gd name="T7" fmla="*/ 0 h 151"/>
                <a:gd name="T8" fmla="*/ 0 60000 65536"/>
                <a:gd name="T9" fmla="*/ 0 60000 65536"/>
                <a:gd name="T10" fmla="*/ 0 60000 65536"/>
                <a:gd name="T11" fmla="*/ 0 60000 65536"/>
                <a:gd name="T12" fmla="*/ 0 w 57"/>
                <a:gd name="T13" fmla="*/ 0 h 151"/>
                <a:gd name="T14" fmla="*/ 57 w 57"/>
                <a:gd name="T15" fmla="*/ 151 h 151"/>
              </a:gdLst>
              <a:ahLst/>
              <a:cxnLst>
                <a:cxn ang="T8">
                  <a:pos x="T0" y="T1"/>
                </a:cxn>
                <a:cxn ang="T9">
                  <a:pos x="T2" y="T3"/>
                </a:cxn>
                <a:cxn ang="T10">
                  <a:pos x="T4" y="T5"/>
                </a:cxn>
                <a:cxn ang="T11">
                  <a:pos x="T6" y="T7"/>
                </a:cxn>
              </a:cxnLst>
              <a:rect l="T12" t="T13" r="T14" b="T15"/>
              <a:pathLst>
                <a:path w="57" h="151">
                  <a:moveTo>
                    <a:pt x="11" y="0"/>
                  </a:moveTo>
                  <a:lnTo>
                    <a:pt x="0" y="5"/>
                  </a:lnTo>
                  <a:lnTo>
                    <a:pt x="57" y="151"/>
                  </a:lnTo>
                  <a:lnTo>
                    <a:pt x="11" y="0"/>
                  </a:lnTo>
                </a:path>
              </a:pathLst>
            </a:custGeom>
            <a:noFill/>
            <a:ln w="0">
              <a:solidFill>
                <a:srgbClr val="000000"/>
              </a:solidFill>
              <a:prstDash val="solid"/>
              <a:round/>
              <a:headEnd/>
              <a:tailEnd/>
            </a:ln>
          </p:spPr>
          <p:txBody>
            <a:bodyPr/>
            <a:lstStyle/>
            <a:p>
              <a:endParaRPr lang="en-US"/>
            </a:p>
          </p:txBody>
        </p:sp>
        <p:sp>
          <p:nvSpPr>
            <p:cNvPr id="1124" name="Freeform 98">
              <a:extLst>
                <a:ext uri="{FF2B5EF4-FFF2-40B4-BE49-F238E27FC236}">
                  <a16:creationId xmlns:a16="http://schemas.microsoft.com/office/drawing/2014/main" id="{B85894B3-A3C2-49B9-B84A-1317BFFCCB1C}"/>
                </a:ext>
              </a:extLst>
            </p:cNvPr>
            <p:cNvSpPr>
              <a:spLocks/>
            </p:cNvSpPr>
            <p:nvPr/>
          </p:nvSpPr>
          <p:spPr bwMode="auto">
            <a:xfrm>
              <a:off x="2183" y="3446"/>
              <a:ext cx="11" cy="29"/>
            </a:xfrm>
            <a:custGeom>
              <a:avLst/>
              <a:gdLst>
                <a:gd name="T0" fmla="*/ 10 w 67"/>
                <a:gd name="T1" fmla="*/ 0 h 146"/>
                <a:gd name="T2" fmla="*/ 0 w 67"/>
                <a:gd name="T3" fmla="*/ 5 h 146"/>
                <a:gd name="T4" fmla="*/ 67 w 67"/>
                <a:gd name="T5" fmla="*/ 146 h 146"/>
                <a:gd name="T6" fmla="*/ 10 w 67"/>
                <a:gd name="T7" fmla="*/ 0 h 146"/>
                <a:gd name="T8" fmla="*/ 0 60000 65536"/>
                <a:gd name="T9" fmla="*/ 0 60000 65536"/>
                <a:gd name="T10" fmla="*/ 0 60000 65536"/>
                <a:gd name="T11" fmla="*/ 0 60000 65536"/>
                <a:gd name="T12" fmla="*/ 0 w 67"/>
                <a:gd name="T13" fmla="*/ 0 h 146"/>
                <a:gd name="T14" fmla="*/ 67 w 67"/>
                <a:gd name="T15" fmla="*/ 146 h 146"/>
              </a:gdLst>
              <a:ahLst/>
              <a:cxnLst>
                <a:cxn ang="T8">
                  <a:pos x="T0" y="T1"/>
                </a:cxn>
                <a:cxn ang="T9">
                  <a:pos x="T2" y="T3"/>
                </a:cxn>
                <a:cxn ang="T10">
                  <a:pos x="T4" y="T5"/>
                </a:cxn>
                <a:cxn ang="T11">
                  <a:pos x="T6" y="T7"/>
                </a:cxn>
              </a:cxnLst>
              <a:rect l="T12" t="T13" r="T14" b="T15"/>
              <a:pathLst>
                <a:path w="67" h="146">
                  <a:moveTo>
                    <a:pt x="10" y="0"/>
                  </a:moveTo>
                  <a:lnTo>
                    <a:pt x="0" y="5"/>
                  </a:lnTo>
                  <a:lnTo>
                    <a:pt x="67" y="146"/>
                  </a:lnTo>
                  <a:lnTo>
                    <a:pt x="10" y="0"/>
                  </a:lnTo>
                  <a:close/>
                </a:path>
              </a:pathLst>
            </a:custGeom>
            <a:solidFill>
              <a:srgbClr val="000000"/>
            </a:solidFill>
            <a:ln w="9525">
              <a:noFill/>
              <a:round/>
              <a:headEnd/>
              <a:tailEnd/>
            </a:ln>
          </p:spPr>
          <p:txBody>
            <a:bodyPr/>
            <a:lstStyle/>
            <a:p>
              <a:endParaRPr lang="en-US"/>
            </a:p>
          </p:txBody>
        </p:sp>
        <p:sp>
          <p:nvSpPr>
            <p:cNvPr id="1125" name="Freeform 99">
              <a:extLst>
                <a:ext uri="{FF2B5EF4-FFF2-40B4-BE49-F238E27FC236}">
                  <a16:creationId xmlns:a16="http://schemas.microsoft.com/office/drawing/2014/main" id="{EAE4A871-DD4B-4C05-8A3A-E6D3DB11A689}"/>
                </a:ext>
              </a:extLst>
            </p:cNvPr>
            <p:cNvSpPr>
              <a:spLocks/>
            </p:cNvSpPr>
            <p:nvPr/>
          </p:nvSpPr>
          <p:spPr bwMode="auto">
            <a:xfrm>
              <a:off x="2183" y="3446"/>
              <a:ext cx="11" cy="29"/>
            </a:xfrm>
            <a:custGeom>
              <a:avLst/>
              <a:gdLst>
                <a:gd name="T0" fmla="*/ 10 w 67"/>
                <a:gd name="T1" fmla="*/ 0 h 146"/>
                <a:gd name="T2" fmla="*/ 0 w 67"/>
                <a:gd name="T3" fmla="*/ 5 h 146"/>
                <a:gd name="T4" fmla="*/ 67 w 67"/>
                <a:gd name="T5" fmla="*/ 146 h 146"/>
                <a:gd name="T6" fmla="*/ 10 w 67"/>
                <a:gd name="T7" fmla="*/ 0 h 146"/>
                <a:gd name="T8" fmla="*/ 0 60000 65536"/>
                <a:gd name="T9" fmla="*/ 0 60000 65536"/>
                <a:gd name="T10" fmla="*/ 0 60000 65536"/>
                <a:gd name="T11" fmla="*/ 0 60000 65536"/>
                <a:gd name="T12" fmla="*/ 0 w 67"/>
                <a:gd name="T13" fmla="*/ 0 h 146"/>
                <a:gd name="T14" fmla="*/ 67 w 67"/>
                <a:gd name="T15" fmla="*/ 146 h 146"/>
              </a:gdLst>
              <a:ahLst/>
              <a:cxnLst>
                <a:cxn ang="T8">
                  <a:pos x="T0" y="T1"/>
                </a:cxn>
                <a:cxn ang="T9">
                  <a:pos x="T2" y="T3"/>
                </a:cxn>
                <a:cxn ang="T10">
                  <a:pos x="T4" y="T5"/>
                </a:cxn>
                <a:cxn ang="T11">
                  <a:pos x="T6" y="T7"/>
                </a:cxn>
              </a:cxnLst>
              <a:rect l="T12" t="T13" r="T14" b="T15"/>
              <a:pathLst>
                <a:path w="67" h="146">
                  <a:moveTo>
                    <a:pt x="10" y="0"/>
                  </a:moveTo>
                  <a:lnTo>
                    <a:pt x="0" y="5"/>
                  </a:lnTo>
                  <a:lnTo>
                    <a:pt x="67" y="146"/>
                  </a:lnTo>
                  <a:lnTo>
                    <a:pt x="10" y="0"/>
                  </a:lnTo>
                </a:path>
              </a:pathLst>
            </a:custGeom>
            <a:noFill/>
            <a:ln w="0">
              <a:solidFill>
                <a:srgbClr val="000000"/>
              </a:solidFill>
              <a:prstDash val="solid"/>
              <a:round/>
              <a:headEnd/>
              <a:tailEnd/>
            </a:ln>
          </p:spPr>
          <p:txBody>
            <a:bodyPr/>
            <a:lstStyle/>
            <a:p>
              <a:endParaRPr lang="en-US"/>
            </a:p>
          </p:txBody>
        </p:sp>
        <p:sp>
          <p:nvSpPr>
            <p:cNvPr id="1126" name="Freeform 100">
              <a:extLst>
                <a:ext uri="{FF2B5EF4-FFF2-40B4-BE49-F238E27FC236}">
                  <a16:creationId xmlns:a16="http://schemas.microsoft.com/office/drawing/2014/main" id="{A885A59B-7149-492B-842F-A873AB2E0BB0}"/>
                </a:ext>
              </a:extLst>
            </p:cNvPr>
            <p:cNvSpPr>
              <a:spLocks/>
            </p:cNvSpPr>
            <p:nvPr/>
          </p:nvSpPr>
          <p:spPr bwMode="auto">
            <a:xfrm>
              <a:off x="2181" y="3447"/>
              <a:ext cx="13" cy="28"/>
            </a:xfrm>
            <a:custGeom>
              <a:avLst/>
              <a:gdLst>
                <a:gd name="T0" fmla="*/ 11 w 78"/>
                <a:gd name="T1" fmla="*/ 0 h 141"/>
                <a:gd name="T2" fmla="*/ 0 w 78"/>
                <a:gd name="T3" fmla="*/ 7 h 141"/>
                <a:gd name="T4" fmla="*/ 78 w 78"/>
                <a:gd name="T5" fmla="*/ 141 h 141"/>
                <a:gd name="T6" fmla="*/ 11 w 78"/>
                <a:gd name="T7" fmla="*/ 0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11" y="0"/>
                  </a:moveTo>
                  <a:lnTo>
                    <a:pt x="0" y="7"/>
                  </a:lnTo>
                  <a:lnTo>
                    <a:pt x="78" y="141"/>
                  </a:lnTo>
                  <a:lnTo>
                    <a:pt x="11" y="0"/>
                  </a:lnTo>
                  <a:close/>
                </a:path>
              </a:pathLst>
            </a:custGeom>
            <a:solidFill>
              <a:srgbClr val="000000"/>
            </a:solidFill>
            <a:ln w="9525">
              <a:noFill/>
              <a:round/>
              <a:headEnd/>
              <a:tailEnd/>
            </a:ln>
          </p:spPr>
          <p:txBody>
            <a:bodyPr/>
            <a:lstStyle/>
            <a:p>
              <a:endParaRPr lang="en-US"/>
            </a:p>
          </p:txBody>
        </p:sp>
        <p:sp>
          <p:nvSpPr>
            <p:cNvPr id="1127" name="Freeform 101">
              <a:extLst>
                <a:ext uri="{FF2B5EF4-FFF2-40B4-BE49-F238E27FC236}">
                  <a16:creationId xmlns:a16="http://schemas.microsoft.com/office/drawing/2014/main" id="{6456372E-3CD8-4C7F-988D-71D9556A71BC}"/>
                </a:ext>
              </a:extLst>
            </p:cNvPr>
            <p:cNvSpPr>
              <a:spLocks/>
            </p:cNvSpPr>
            <p:nvPr/>
          </p:nvSpPr>
          <p:spPr bwMode="auto">
            <a:xfrm>
              <a:off x="2181" y="3447"/>
              <a:ext cx="13" cy="28"/>
            </a:xfrm>
            <a:custGeom>
              <a:avLst/>
              <a:gdLst>
                <a:gd name="T0" fmla="*/ 11 w 78"/>
                <a:gd name="T1" fmla="*/ 0 h 141"/>
                <a:gd name="T2" fmla="*/ 0 w 78"/>
                <a:gd name="T3" fmla="*/ 7 h 141"/>
                <a:gd name="T4" fmla="*/ 78 w 78"/>
                <a:gd name="T5" fmla="*/ 141 h 141"/>
                <a:gd name="T6" fmla="*/ 11 w 78"/>
                <a:gd name="T7" fmla="*/ 0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11" y="0"/>
                  </a:moveTo>
                  <a:lnTo>
                    <a:pt x="0" y="7"/>
                  </a:lnTo>
                  <a:lnTo>
                    <a:pt x="78" y="141"/>
                  </a:lnTo>
                  <a:lnTo>
                    <a:pt x="11" y="0"/>
                  </a:lnTo>
                </a:path>
              </a:pathLst>
            </a:custGeom>
            <a:noFill/>
            <a:ln w="0">
              <a:solidFill>
                <a:srgbClr val="000000"/>
              </a:solidFill>
              <a:prstDash val="solid"/>
              <a:round/>
              <a:headEnd/>
              <a:tailEnd/>
            </a:ln>
          </p:spPr>
          <p:txBody>
            <a:bodyPr/>
            <a:lstStyle/>
            <a:p>
              <a:endParaRPr lang="en-US"/>
            </a:p>
          </p:txBody>
        </p:sp>
        <p:sp>
          <p:nvSpPr>
            <p:cNvPr id="1128" name="Freeform 102">
              <a:extLst>
                <a:ext uri="{FF2B5EF4-FFF2-40B4-BE49-F238E27FC236}">
                  <a16:creationId xmlns:a16="http://schemas.microsoft.com/office/drawing/2014/main" id="{B32DBF3F-E284-441F-AA23-1F5B53F7F39C}"/>
                </a:ext>
              </a:extLst>
            </p:cNvPr>
            <p:cNvSpPr>
              <a:spLocks/>
            </p:cNvSpPr>
            <p:nvPr/>
          </p:nvSpPr>
          <p:spPr bwMode="auto">
            <a:xfrm>
              <a:off x="2180" y="3448"/>
              <a:ext cx="14" cy="27"/>
            </a:xfrm>
            <a:custGeom>
              <a:avLst/>
              <a:gdLst>
                <a:gd name="T0" fmla="*/ 10 w 88"/>
                <a:gd name="T1" fmla="*/ 0 h 134"/>
                <a:gd name="T2" fmla="*/ 0 w 88"/>
                <a:gd name="T3" fmla="*/ 8 h 134"/>
                <a:gd name="T4" fmla="*/ 88 w 88"/>
                <a:gd name="T5" fmla="*/ 134 h 134"/>
                <a:gd name="T6" fmla="*/ 10 w 88"/>
                <a:gd name="T7" fmla="*/ 0 h 134"/>
                <a:gd name="T8" fmla="*/ 0 60000 65536"/>
                <a:gd name="T9" fmla="*/ 0 60000 65536"/>
                <a:gd name="T10" fmla="*/ 0 60000 65536"/>
                <a:gd name="T11" fmla="*/ 0 60000 65536"/>
                <a:gd name="T12" fmla="*/ 0 w 88"/>
                <a:gd name="T13" fmla="*/ 0 h 134"/>
                <a:gd name="T14" fmla="*/ 88 w 88"/>
                <a:gd name="T15" fmla="*/ 134 h 134"/>
              </a:gdLst>
              <a:ahLst/>
              <a:cxnLst>
                <a:cxn ang="T8">
                  <a:pos x="T0" y="T1"/>
                </a:cxn>
                <a:cxn ang="T9">
                  <a:pos x="T2" y="T3"/>
                </a:cxn>
                <a:cxn ang="T10">
                  <a:pos x="T4" y="T5"/>
                </a:cxn>
                <a:cxn ang="T11">
                  <a:pos x="T6" y="T7"/>
                </a:cxn>
              </a:cxnLst>
              <a:rect l="T12" t="T13" r="T14" b="T15"/>
              <a:pathLst>
                <a:path w="88" h="134">
                  <a:moveTo>
                    <a:pt x="10" y="0"/>
                  </a:moveTo>
                  <a:lnTo>
                    <a:pt x="0" y="8"/>
                  </a:lnTo>
                  <a:lnTo>
                    <a:pt x="88" y="134"/>
                  </a:lnTo>
                  <a:lnTo>
                    <a:pt x="10" y="0"/>
                  </a:lnTo>
                  <a:close/>
                </a:path>
              </a:pathLst>
            </a:custGeom>
            <a:solidFill>
              <a:srgbClr val="000000"/>
            </a:solidFill>
            <a:ln w="9525">
              <a:noFill/>
              <a:round/>
              <a:headEnd/>
              <a:tailEnd/>
            </a:ln>
          </p:spPr>
          <p:txBody>
            <a:bodyPr/>
            <a:lstStyle/>
            <a:p>
              <a:endParaRPr lang="en-US"/>
            </a:p>
          </p:txBody>
        </p:sp>
        <p:sp>
          <p:nvSpPr>
            <p:cNvPr id="1129" name="Freeform 103">
              <a:extLst>
                <a:ext uri="{FF2B5EF4-FFF2-40B4-BE49-F238E27FC236}">
                  <a16:creationId xmlns:a16="http://schemas.microsoft.com/office/drawing/2014/main" id="{F92FED02-0887-495C-B7E2-F93C1B214A9C}"/>
                </a:ext>
              </a:extLst>
            </p:cNvPr>
            <p:cNvSpPr>
              <a:spLocks/>
            </p:cNvSpPr>
            <p:nvPr/>
          </p:nvSpPr>
          <p:spPr bwMode="auto">
            <a:xfrm>
              <a:off x="2180" y="3448"/>
              <a:ext cx="14" cy="27"/>
            </a:xfrm>
            <a:custGeom>
              <a:avLst/>
              <a:gdLst>
                <a:gd name="T0" fmla="*/ 10 w 88"/>
                <a:gd name="T1" fmla="*/ 0 h 134"/>
                <a:gd name="T2" fmla="*/ 0 w 88"/>
                <a:gd name="T3" fmla="*/ 8 h 134"/>
                <a:gd name="T4" fmla="*/ 88 w 88"/>
                <a:gd name="T5" fmla="*/ 134 h 134"/>
                <a:gd name="T6" fmla="*/ 10 w 88"/>
                <a:gd name="T7" fmla="*/ 0 h 134"/>
                <a:gd name="T8" fmla="*/ 0 60000 65536"/>
                <a:gd name="T9" fmla="*/ 0 60000 65536"/>
                <a:gd name="T10" fmla="*/ 0 60000 65536"/>
                <a:gd name="T11" fmla="*/ 0 60000 65536"/>
                <a:gd name="T12" fmla="*/ 0 w 88"/>
                <a:gd name="T13" fmla="*/ 0 h 134"/>
                <a:gd name="T14" fmla="*/ 88 w 88"/>
                <a:gd name="T15" fmla="*/ 134 h 134"/>
              </a:gdLst>
              <a:ahLst/>
              <a:cxnLst>
                <a:cxn ang="T8">
                  <a:pos x="T0" y="T1"/>
                </a:cxn>
                <a:cxn ang="T9">
                  <a:pos x="T2" y="T3"/>
                </a:cxn>
                <a:cxn ang="T10">
                  <a:pos x="T4" y="T5"/>
                </a:cxn>
                <a:cxn ang="T11">
                  <a:pos x="T6" y="T7"/>
                </a:cxn>
              </a:cxnLst>
              <a:rect l="T12" t="T13" r="T14" b="T15"/>
              <a:pathLst>
                <a:path w="88" h="134">
                  <a:moveTo>
                    <a:pt x="10" y="0"/>
                  </a:moveTo>
                  <a:lnTo>
                    <a:pt x="0" y="8"/>
                  </a:lnTo>
                  <a:lnTo>
                    <a:pt x="88" y="134"/>
                  </a:lnTo>
                  <a:lnTo>
                    <a:pt x="10" y="0"/>
                  </a:lnTo>
                </a:path>
              </a:pathLst>
            </a:custGeom>
            <a:noFill/>
            <a:ln w="0">
              <a:solidFill>
                <a:srgbClr val="000000"/>
              </a:solidFill>
              <a:prstDash val="solid"/>
              <a:round/>
              <a:headEnd/>
              <a:tailEnd/>
            </a:ln>
          </p:spPr>
          <p:txBody>
            <a:bodyPr/>
            <a:lstStyle/>
            <a:p>
              <a:endParaRPr lang="en-US"/>
            </a:p>
          </p:txBody>
        </p:sp>
        <p:sp>
          <p:nvSpPr>
            <p:cNvPr id="1130" name="Freeform 104">
              <a:extLst>
                <a:ext uri="{FF2B5EF4-FFF2-40B4-BE49-F238E27FC236}">
                  <a16:creationId xmlns:a16="http://schemas.microsoft.com/office/drawing/2014/main" id="{6B16B454-9BA2-4CD9-83B6-F424357D1131}"/>
                </a:ext>
              </a:extLst>
            </p:cNvPr>
            <p:cNvSpPr>
              <a:spLocks/>
            </p:cNvSpPr>
            <p:nvPr/>
          </p:nvSpPr>
          <p:spPr bwMode="auto">
            <a:xfrm>
              <a:off x="2178" y="3450"/>
              <a:ext cx="16" cy="25"/>
            </a:xfrm>
            <a:custGeom>
              <a:avLst/>
              <a:gdLst>
                <a:gd name="T0" fmla="*/ 8 w 96"/>
                <a:gd name="T1" fmla="*/ 0 h 126"/>
                <a:gd name="T2" fmla="*/ 0 w 96"/>
                <a:gd name="T3" fmla="*/ 9 h 126"/>
                <a:gd name="T4" fmla="*/ 96 w 96"/>
                <a:gd name="T5" fmla="*/ 126 h 126"/>
                <a:gd name="T6" fmla="*/ 8 w 96"/>
                <a:gd name="T7" fmla="*/ 0 h 126"/>
                <a:gd name="T8" fmla="*/ 0 60000 65536"/>
                <a:gd name="T9" fmla="*/ 0 60000 65536"/>
                <a:gd name="T10" fmla="*/ 0 60000 65536"/>
                <a:gd name="T11" fmla="*/ 0 60000 65536"/>
                <a:gd name="T12" fmla="*/ 0 w 96"/>
                <a:gd name="T13" fmla="*/ 0 h 126"/>
                <a:gd name="T14" fmla="*/ 96 w 96"/>
                <a:gd name="T15" fmla="*/ 126 h 126"/>
              </a:gdLst>
              <a:ahLst/>
              <a:cxnLst>
                <a:cxn ang="T8">
                  <a:pos x="T0" y="T1"/>
                </a:cxn>
                <a:cxn ang="T9">
                  <a:pos x="T2" y="T3"/>
                </a:cxn>
                <a:cxn ang="T10">
                  <a:pos x="T4" y="T5"/>
                </a:cxn>
                <a:cxn ang="T11">
                  <a:pos x="T6" y="T7"/>
                </a:cxn>
              </a:cxnLst>
              <a:rect l="T12" t="T13" r="T14" b="T15"/>
              <a:pathLst>
                <a:path w="96" h="126">
                  <a:moveTo>
                    <a:pt x="8" y="0"/>
                  </a:moveTo>
                  <a:lnTo>
                    <a:pt x="0" y="9"/>
                  </a:lnTo>
                  <a:lnTo>
                    <a:pt x="96" y="126"/>
                  </a:lnTo>
                  <a:lnTo>
                    <a:pt x="8" y="0"/>
                  </a:lnTo>
                  <a:close/>
                </a:path>
              </a:pathLst>
            </a:custGeom>
            <a:solidFill>
              <a:srgbClr val="000000"/>
            </a:solidFill>
            <a:ln w="9525">
              <a:noFill/>
              <a:round/>
              <a:headEnd/>
              <a:tailEnd/>
            </a:ln>
          </p:spPr>
          <p:txBody>
            <a:bodyPr/>
            <a:lstStyle/>
            <a:p>
              <a:endParaRPr lang="en-US"/>
            </a:p>
          </p:txBody>
        </p:sp>
        <p:sp>
          <p:nvSpPr>
            <p:cNvPr id="1131" name="Freeform 105">
              <a:extLst>
                <a:ext uri="{FF2B5EF4-FFF2-40B4-BE49-F238E27FC236}">
                  <a16:creationId xmlns:a16="http://schemas.microsoft.com/office/drawing/2014/main" id="{CAFE8672-22DE-4D48-8AF9-0E21B1EF915D}"/>
                </a:ext>
              </a:extLst>
            </p:cNvPr>
            <p:cNvSpPr>
              <a:spLocks/>
            </p:cNvSpPr>
            <p:nvPr/>
          </p:nvSpPr>
          <p:spPr bwMode="auto">
            <a:xfrm>
              <a:off x="2178" y="3450"/>
              <a:ext cx="16" cy="25"/>
            </a:xfrm>
            <a:custGeom>
              <a:avLst/>
              <a:gdLst>
                <a:gd name="T0" fmla="*/ 8 w 96"/>
                <a:gd name="T1" fmla="*/ 0 h 126"/>
                <a:gd name="T2" fmla="*/ 0 w 96"/>
                <a:gd name="T3" fmla="*/ 9 h 126"/>
                <a:gd name="T4" fmla="*/ 96 w 96"/>
                <a:gd name="T5" fmla="*/ 126 h 126"/>
                <a:gd name="T6" fmla="*/ 8 w 96"/>
                <a:gd name="T7" fmla="*/ 0 h 126"/>
                <a:gd name="T8" fmla="*/ 0 60000 65536"/>
                <a:gd name="T9" fmla="*/ 0 60000 65536"/>
                <a:gd name="T10" fmla="*/ 0 60000 65536"/>
                <a:gd name="T11" fmla="*/ 0 60000 65536"/>
                <a:gd name="T12" fmla="*/ 0 w 96"/>
                <a:gd name="T13" fmla="*/ 0 h 126"/>
                <a:gd name="T14" fmla="*/ 96 w 96"/>
                <a:gd name="T15" fmla="*/ 126 h 126"/>
              </a:gdLst>
              <a:ahLst/>
              <a:cxnLst>
                <a:cxn ang="T8">
                  <a:pos x="T0" y="T1"/>
                </a:cxn>
                <a:cxn ang="T9">
                  <a:pos x="T2" y="T3"/>
                </a:cxn>
                <a:cxn ang="T10">
                  <a:pos x="T4" y="T5"/>
                </a:cxn>
                <a:cxn ang="T11">
                  <a:pos x="T6" y="T7"/>
                </a:cxn>
              </a:cxnLst>
              <a:rect l="T12" t="T13" r="T14" b="T15"/>
              <a:pathLst>
                <a:path w="96" h="126">
                  <a:moveTo>
                    <a:pt x="8" y="0"/>
                  </a:moveTo>
                  <a:lnTo>
                    <a:pt x="0" y="9"/>
                  </a:lnTo>
                  <a:lnTo>
                    <a:pt x="96" y="126"/>
                  </a:lnTo>
                  <a:lnTo>
                    <a:pt x="8" y="0"/>
                  </a:lnTo>
                </a:path>
              </a:pathLst>
            </a:custGeom>
            <a:noFill/>
            <a:ln w="0">
              <a:solidFill>
                <a:srgbClr val="000000"/>
              </a:solidFill>
              <a:prstDash val="solid"/>
              <a:round/>
              <a:headEnd/>
              <a:tailEnd/>
            </a:ln>
          </p:spPr>
          <p:txBody>
            <a:bodyPr/>
            <a:lstStyle/>
            <a:p>
              <a:endParaRPr lang="en-US"/>
            </a:p>
          </p:txBody>
        </p:sp>
        <p:sp>
          <p:nvSpPr>
            <p:cNvPr id="1132" name="Freeform 106">
              <a:extLst>
                <a:ext uri="{FF2B5EF4-FFF2-40B4-BE49-F238E27FC236}">
                  <a16:creationId xmlns:a16="http://schemas.microsoft.com/office/drawing/2014/main" id="{FF7B6C62-167C-4CDE-B605-4F946784DE61}"/>
                </a:ext>
              </a:extLst>
            </p:cNvPr>
            <p:cNvSpPr>
              <a:spLocks/>
            </p:cNvSpPr>
            <p:nvPr/>
          </p:nvSpPr>
          <p:spPr bwMode="auto">
            <a:xfrm>
              <a:off x="2177" y="3451"/>
              <a:ext cx="17" cy="24"/>
            </a:xfrm>
            <a:custGeom>
              <a:avLst/>
              <a:gdLst>
                <a:gd name="T0" fmla="*/ 9 w 105"/>
                <a:gd name="T1" fmla="*/ 0 h 117"/>
                <a:gd name="T2" fmla="*/ 0 w 105"/>
                <a:gd name="T3" fmla="*/ 9 h 117"/>
                <a:gd name="T4" fmla="*/ 105 w 105"/>
                <a:gd name="T5" fmla="*/ 117 h 117"/>
                <a:gd name="T6" fmla="*/ 9 w 105"/>
                <a:gd name="T7" fmla="*/ 0 h 117"/>
                <a:gd name="T8" fmla="*/ 0 60000 65536"/>
                <a:gd name="T9" fmla="*/ 0 60000 65536"/>
                <a:gd name="T10" fmla="*/ 0 60000 65536"/>
                <a:gd name="T11" fmla="*/ 0 60000 65536"/>
                <a:gd name="T12" fmla="*/ 0 w 105"/>
                <a:gd name="T13" fmla="*/ 0 h 117"/>
                <a:gd name="T14" fmla="*/ 105 w 105"/>
                <a:gd name="T15" fmla="*/ 117 h 117"/>
              </a:gdLst>
              <a:ahLst/>
              <a:cxnLst>
                <a:cxn ang="T8">
                  <a:pos x="T0" y="T1"/>
                </a:cxn>
                <a:cxn ang="T9">
                  <a:pos x="T2" y="T3"/>
                </a:cxn>
                <a:cxn ang="T10">
                  <a:pos x="T4" y="T5"/>
                </a:cxn>
                <a:cxn ang="T11">
                  <a:pos x="T6" y="T7"/>
                </a:cxn>
              </a:cxnLst>
              <a:rect l="T12" t="T13" r="T14" b="T15"/>
              <a:pathLst>
                <a:path w="105" h="117">
                  <a:moveTo>
                    <a:pt x="9" y="0"/>
                  </a:moveTo>
                  <a:lnTo>
                    <a:pt x="0" y="9"/>
                  </a:lnTo>
                  <a:lnTo>
                    <a:pt x="105" y="117"/>
                  </a:lnTo>
                  <a:lnTo>
                    <a:pt x="9" y="0"/>
                  </a:lnTo>
                  <a:close/>
                </a:path>
              </a:pathLst>
            </a:custGeom>
            <a:solidFill>
              <a:srgbClr val="000000"/>
            </a:solidFill>
            <a:ln w="9525">
              <a:noFill/>
              <a:round/>
              <a:headEnd/>
              <a:tailEnd/>
            </a:ln>
          </p:spPr>
          <p:txBody>
            <a:bodyPr/>
            <a:lstStyle/>
            <a:p>
              <a:endParaRPr lang="en-US"/>
            </a:p>
          </p:txBody>
        </p:sp>
        <p:sp>
          <p:nvSpPr>
            <p:cNvPr id="1133" name="Freeform 107">
              <a:extLst>
                <a:ext uri="{FF2B5EF4-FFF2-40B4-BE49-F238E27FC236}">
                  <a16:creationId xmlns:a16="http://schemas.microsoft.com/office/drawing/2014/main" id="{08CF1346-D95D-4AC9-8944-CF36B6BBA86E}"/>
                </a:ext>
              </a:extLst>
            </p:cNvPr>
            <p:cNvSpPr>
              <a:spLocks/>
            </p:cNvSpPr>
            <p:nvPr/>
          </p:nvSpPr>
          <p:spPr bwMode="auto">
            <a:xfrm>
              <a:off x="2177" y="3451"/>
              <a:ext cx="17" cy="24"/>
            </a:xfrm>
            <a:custGeom>
              <a:avLst/>
              <a:gdLst>
                <a:gd name="T0" fmla="*/ 9 w 105"/>
                <a:gd name="T1" fmla="*/ 0 h 117"/>
                <a:gd name="T2" fmla="*/ 0 w 105"/>
                <a:gd name="T3" fmla="*/ 9 h 117"/>
                <a:gd name="T4" fmla="*/ 105 w 105"/>
                <a:gd name="T5" fmla="*/ 117 h 117"/>
                <a:gd name="T6" fmla="*/ 9 w 105"/>
                <a:gd name="T7" fmla="*/ 0 h 117"/>
                <a:gd name="T8" fmla="*/ 0 60000 65536"/>
                <a:gd name="T9" fmla="*/ 0 60000 65536"/>
                <a:gd name="T10" fmla="*/ 0 60000 65536"/>
                <a:gd name="T11" fmla="*/ 0 60000 65536"/>
                <a:gd name="T12" fmla="*/ 0 w 105"/>
                <a:gd name="T13" fmla="*/ 0 h 117"/>
                <a:gd name="T14" fmla="*/ 105 w 105"/>
                <a:gd name="T15" fmla="*/ 117 h 117"/>
              </a:gdLst>
              <a:ahLst/>
              <a:cxnLst>
                <a:cxn ang="T8">
                  <a:pos x="T0" y="T1"/>
                </a:cxn>
                <a:cxn ang="T9">
                  <a:pos x="T2" y="T3"/>
                </a:cxn>
                <a:cxn ang="T10">
                  <a:pos x="T4" y="T5"/>
                </a:cxn>
                <a:cxn ang="T11">
                  <a:pos x="T6" y="T7"/>
                </a:cxn>
              </a:cxnLst>
              <a:rect l="T12" t="T13" r="T14" b="T15"/>
              <a:pathLst>
                <a:path w="105" h="117">
                  <a:moveTo>
                    <a:pt x="9" y="0"/>
                  </a:moveTo>
                  <a:lnTo>
                    <a:pt x="0" y="9"/>
                  </a:lnTo>
                  <a:lnTo>
                    <a:pt x="105" y="117"/>
                  </a:lnTo>
                  <a:lnTo>
                    <a:pt x="9" y="0"/>
                  </a:lnTo>
                </a:path>
              </a:pathLst>
            </a:custGeom>
            <a:noFill/>
            <a:ln w="0">
              <a:solidFill>
                <a:srgbClr val="000000"/>
              </a:solidFill>
              <a:prstDash val="solid"/>
              <a:round/>
              <a:headEnd/>
              <a:tailEnd/>
            </a:ln>
          </p:spPr>
          <p:txBody>
            <a:bodyPr/>
            <a:lstStyle/>
            <a:p>
              <a:endParaRPr lang="en-US"/>
            </a:p>
          </p:txBody>
        </p:sp>
        <p:sp>
          <p:nvSpPr>
            <p:cNvPr id="1134" name="Freeform 108">
              <a:extLst>
                <a:ext uri="{FF2B5EF4-FFF2-40B4-BE49-F238E27FC236}">
                  <a16:creationId xmlns:a16="http://schemas.microsoft.com/office/drawing/2014/main" id="{E222800D-E9BB-4812-9B91-48B5D0D33C25}"/>
                </a:ext>
              </a:extLst>
            </p:cNvPr>
            <p:cNvSpPr>
              <a:spLocks/>
            </p:cNvSpPr>
            <p:nvPr/>
          </p:nvSpPr>
          <p:spPr bwMode="auto">
            <a:xfrm>
              <a:off x="2176" y="3453"/>
              <a:ext cx="18" cy="22"/>
            </a:xfrm>
            <a:custGeom>
              <a:avLst/>
              <a:gdLst>
                <a:gd name="T0" fmla="*/ 7 w 112"/>
                <a:gd name="T1" fmla="*/ 0 h 108"/>
                <a:gd name="T2" fmla="*/ 0 w 112"/>
                <a:gd name="T3" fmla="*/ 10 h 108"/>
                <a:gd name="T4" fmla="*/ 112 w 112"/>
                <a:gd name="T5" fmla="*/ 108 h 108"/>
                <a:gd name="T6" fmla="*/ 7 w 112"/>
                <a:gd name="T7" fmla="*/ 0 h 108"/>
                <a:gd name="T8" fmla="*/ 0 60000 65536"/>
                <a:gd name="T9" fmla="*/ 0 60000 65536"/>
                <a:gd name="T10" fmla="*/ 0 60000 65536"/>
                <a:gd name="T11" fmla="*/ 0 60000 65536"/>
                <a:gd name="T12" fmla="*/ 0 w 112"/>
                <a:gd name="T13" fmla="*/ 0 h 108"/>
                <a:gd name="T14" fmla="*/ 112 w 112"/>
                <a:gd name="T15" fmla="*/ 108 h 108"/>
              </a:gdLst>
              <a:ahLst/>
              <a:cxnLst>
                <a:cxn ang="T8">
                  <a:pos x="T0" y="T1"/>
                </a:cxn>
                <a:cxn ang="T9">
                  <a:pos x="T2" y="T3"/>
                </a:cxn>
                <a:cxn ang="T10">
                  <a:pos x="T4" y="T5"/>
                </a:cxn>
                <a:cxn ang="T11">
                  <a:pos x="T6" y="T7"/>
                </a:cxn>
              </a:cxnLst>
              <a:rect l="T12" t="T13" r="T14" b="T15"/>
              <a:pathLst>
                <a:path w="112" h="108">
                  <a:moveTo>
                    <a:pt x="7" y="0"/>
                  </a:moveTo>
                  <a:lnTo>
                    <a:pt x="0" y="10"/>
                  </a:lnTo>
                  <a:lnTo>
                    <a:pt x="112" y="108"/>
                  </a:lnTo>
                  <a:lnTo>
                    <a:pt x="7" y="0"/>
                  </a:lnTo>
                  <a:close/>
                </a:path>
              </a:pathLst>
            </a:custGeom>
            <a:solidFill>
              <a:srgbClr val="000000"/>
            </a:solidFill>
            <a:ln w="9525">
              <a:noFill/>
              <a:round/>
              <a:headEnd/>
              <a:tailEnd/>
            </a:ln>
          </p:spPr>
          <p:txBody>
            <a:bodyPr/>
            <a:lstStyle/>
            <a:p>
              <a:endParaRPr lang="en-US"/>
            </a:p>
          </p:txBody>
        </p:sp>
        <p:sp>
          <p:nvSpPr>
            <p:cNvPr id="1135" name="Freeform 109">
              <a:extLst>
                <a:ext uri="{FF2B5EF4-FFF2-40B4-BE49-F238E27FC236}">
                  <a16:creationId xmlns:a16="http://schemas.microsoft.com/office/drawing/2014/main" id="{24CD42D6-E6A0-4A2E-A4A1-88C5548201F3}"/>
                </a:ext>
              </a:extLst>
            </p:cNvPr>
            <p:cNvSpPr>
              <a:spLocks/>
            </p:cNvSpPr>
            <p:nvPr/>
          </p:nvSpPr>
          <p:spPr bwMode="auto">
            <a:xfrm>
              <a:off x="2176" y="3453"/>
              <a:ext cx="18" cy="22"/>
            </a:xfrm>
            <a:custGeom>
              <a:avLst/>
              <a:gdLst>
                <a:gd name="T0" fmla="*/ 7 w 112"/>
                <a:gd name="T1" fmla="*/ 0 h 108"/>
                <a:gd name="T2" fmla="*/ 0 w 112"/>
                <a:gd name="T3" fmla="*/ 10 h 108"/>
                <a:gd name="T4" fmla="*/ 112 w 112"/>
                <a:gd name="T5" fmla="*/ 108 h 108"/>
                <a:gd name="T6" fmla="*/ 7 w 112"/>
                <a:gd name="T7" fmla="*/ 0 h 108"/>
                <a:gd name="T8" fmla="*/ 0 60000 65536"/>
                <a:gd name="T9" fmla="*/ 0 60000 65536"/>
                <a:gd name="T10" fmla="*/ 0 60000 65536"/>
                <a:gd name="T11" fmla="*/ 0 60000 65536"/>
                <a:gd name="T12" fmla="*/ 0 w 112"/>
                <a:gd name="T13" fmla="*/ 0 h 108"/>
                <a:gd name="T14" fmla="*/ 112 w 112"/>
                <a:gd name="T15" fmla="*/ 108 h 108"/>
              </a:gdLst>
              <a:ahLst/>
              <a:cxnLst>
                <a:cxn ang="T8">
                  <a:pos x="T0" y="T1"/>
                </a:cxn>
                <a:cxn ang="T9">
                  <a:pos x="T2" y="T3"/>
                </a:cxn>
                <a:cxn ang="T10">
                  <a:pos x="T4" y="T5"/>
                </a:cxn>
                <a:cxn ang="T11">
                  <a:pos x="T6" y="T7"/>
                </a:cxn>
              </a:cxnLst>
              <a:rect l="T12" t="T13" r="T14" b="T15"/>
              <a:pathLst>
                <a:path w="112" h="108">
                  <a:moveTo>
                    <a:pt x="7" y="0"/>
                  </a:moveTo>
                  <a:lnTo>
                    <a:pt x="0" y="10"/>
                  </a:lnTo>
                  <a:lnTo>
                    <a:pt x="112" y="108"/>
                  </a:lnTo>
                  <a:lnTo>
                    <a:pt x="7" y="0"/>
                  </a:lnTo>
                </a:path>
              </a:pathLst>
            </a:custGeom>
            <a:noFill/>
            <a:ln w="0">
              <a:solidFill>
                <a:srgbClr val="000000"/>
              </a:solidFill>
              <a:prstDash val="solid"/>
              <a:round/>
              <a:headEnd/>
              <a:tailEnd/>
            </a:ln>
          </p:spPr>
          <p:txBody>
            <a:bodyPr/>
            <a:lstStyle/>
            <a:p>
              <a:endParaRPr lang="en-US"/>
            </a:p>
          </p:txBody>
        </p:sp>
        <p:sp>
          <p:nvSpPr>
            <p:cNvPr id="1136" name="Freeform 110">
              <a:extLst>
                <a:ext uri="{FF2B5EF4-FFF2-40B4-BE49-F238E27FC236}">
                  <a16:creationId xmlns:a16="http://schemas.microsoft.com/office/drawing/2014/main" id="{53FE6213-4C6A-4363-806A-080C6461FF68}"/>
                </a:ext>
              </a:extLst>
            </p:cNvPr>
            <p:cNvSpPr>
              <a:spLocks/>
            </p:cNvSpPr>
            <p:nvPr/>
          </p:nvSpPr>
          <p:spPr bwMode="auto">
            <a:xfrm>
              <a:off x="2174" y="3455"/>
              <a:ext cx="20" cy="20"/>
            </a:xfrm>
            <a:custGeom>
              <a:avLst/>
              <a:gdLst>
                <a:gd name="T0" fmla="*/ 7 w 119"/>
                <a:gd name="T1" fmla="*/ 0 h 98"/>
                <a:gd name="T2" fmla="*/ 0 w 119"/>
                <a:gd name="T3" fmla="*/ 11 h 98"/>
                <a:gd name="T4" fmla="*/ 119 w 119"/>
                <a:gd name="T5" fmla="*/ 98 h 98"/>
                <a:gd name="T6" fmla="*/ 7 w 119"/>
                <a:gd name="T7" fmla="*/ 0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7" y="0"/>
                  </a:moveTo>
                  <a:lnTo>
                    <a:pt x="0" y="11"/>
                  </a:lnTo>
                  <a:lnTo>
                    <a:pt x="119" y="98"/>
                  </a:lnTo>
                  <a:lnTo>
                    <a:pt x="7" y="0"/>
                  </a:lnTo>
                  <a:close/>
                </a:path>
              </a:pathLst>
            </a:custGeom>
            <a:solidFill>
              <a:srgbClr val="000000"/>
            </a:solidFill>
            <a:ln w="9525">
              <a:noFill/>
              <a:round/>
              <a:headEnd/>
              <a:tailEnd/>
            </a:ln>
          </p:spPr>
          <p:txBody>
            <a:bodyPr/>
            <a:lstStyle/>
            <a:p>
              <a:endParaRPr lang="en-US"/>
            </a:p>
          </p:txBody>
        </p:sp>
        <p:sp>
          <p:nvSpPr>
            <p:cNvPr id="1137" name="Freeform 111">
              <a:extLst>
                <a:ext uri="{FF2B5EF4-FFF2-40B4-BE49-F238E27FC236}">
                  <a16:creationId xmlns:a16="http://schemas.microsoft.com/office/drawing/2014/main" id="{9EA0053F-7345-4FAB-8FE0-3832AD744832}"/>
                </a:ext>
              </a:extLst>
            </p:cNvPr>
            <p:cNvSpPr>
              <a:spLocks/>
            </p:cNvSpPr>
            <p:nvPr/>
          </p:nvSpPr>
          <p:spPr bwMode="auto">
            <a:xfrm>
              <a:off x="2174" y="3455"/>
              <a:ext cx="20" cy="20"/>
            </a:xfrm>
            <a:custGeom>
              <a:avLst/>
              <a:gdLst>
                <a:gd name="T0" fmla="*/ 7 w 119"/>
                <a:gd name="T1" fmla="*/ 0 h 98"/>
                <a:gd name="T2" fmla="*/ 0 w 119"/>
                <a:gd name="T3" fmla="*/ 11 h 98"/>
                <a:gd name="T4" fmla="*/ 119 w 119"/>
                <a:gd name="T5" fmla="*/ 98 h 98"/>
                <a:gd name="T6" fmla="*/ 7 w 119"/>
                <a:gd name="T7" fmla="*/ 0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7" y="0"/>
                  </a:moveTo>
                  <a:lnTo>
                    <a:pt x="0" y="11"/>
                  </a:lnTo>
                  <a:lnTo>
                    <a:pt x="119" y="98"/>
                  </a:lnTo>
                  <a:lnTo>
                    <a:pt x="7" y="0"/>
                  </a:lnTo>
                </a:path>
              </a:pathLst>
            </a:custGeom>
            <a:noFill/>
            <a:ln w="0">
              <a:solidFill>
                <a:srgbClr val="000000"/>
              </a:solidFill>
              <a:prstDash val="solid"/>
              <a:round/>
              <a:headEnd/>
              <a:tailEnd/>
            </a:ln>
          </p:spPr>
          <p:txBody>
            <a:bodyPr/>
            <a:lstStyle/>
            <a:p>
              <a:endParaRPr lang="en-US"/>
            </a:p>
          </p:txBody>
        </p:sp>
        <p:sp>
          <p:nvSpPr>
            <p:cNvPr id="1138" name="Freeform 112">
              <a:extLst>
                <a:ext uri="{FF2B5EF4-FFF2-40B4-BE49-F238E27FC236}">
                  <a16:creationId xmlns:a16="http://schemas.microsoft.com/office/drawing/2014/main" id="{93941B80-54C1-464D-8D51-CFDEAE08D3B8}"/>
                </a:ext>
              </a:extLst>
            </p:cNvPr>
            <p:cNvSpPr>
              <a:spLocks/>
            </p:cNvSpPr>
            <p:nvPr/>
          </p:nvSpPr>
          <p:spPr bwMode="auto">
            <a:xfrm>
              <a:off x="2174" y="3457"/>
              <a:ext cx="20" cy="18"/>
            </a:xfrm>
            <a:custGeom>
              <a:avLst/>
              <a:gdLst>
                <a:gd name="T0" fmla="*/ 6 w 125"/>
                <a:gd name="T1" fmla="*/ 0 h 87"/>
                <a:gd name="T2" fmla="*/ 0 w 125"/>
                <a:gd name="T3" fmla="*/ 10 h 87"/>
                <a:gd name="T4" fmla="*/ 125 w 125"/>
                <a:gd name="T5" fmla="*/ 87 h 87"/>
                <a:gd name="T6" fmla="*/ 6 w 125"/>
                <a:gd name="T7" fmla="*/ 0 h 87"/>
                <a:gd name="T8" fmla="*/ 0 60000 65536"/>
                <a:gd name="T9" fmla="*/ 0 60000 65536"/>
                <a:gd name="T10" fmla="*/ 0 60000 65536"/>
                <a:gd name="T11" fmla="*/ 0 60000 65536"/>
                <a:gd name="T12" fmla="*/ 0 w 125"/>
                <a:gd name="T13" fmla="*/ 0 h 87"/>
                <a:gd name="T14" fmla="*/ 125 w 125"/>
                <a:gd name="T15" fmla="*/ 87 h 87"/>
              </a:gdLst>
              <a:ahLst/>
              <a:cxnLst>
                <a:cxn ang="T8">
                  <a:pos x="T0" y="T1"/>
                </a:cxn>
                <a:cxn ang="T9">
                  <a:pos x="T2" y="T3"/>
                </a:cxn>
                <a:cxn ang="T10">
                  <a:pos x="T4" y="T5"/>
                </a:cxn>
                <a:cxn ang="T11">
                  <a:pos x="T6" y="T7"/>
                </a:cxn>
              </a:cxnLst>
              <a:rect l="T12" t="T13" r="T14" b="T15"/>
              <a:pathLst>
                <a:path w="125" h="87">
                  <a:moveTo>
                    <a:pt x="6" y="0"/>
                  </a:moveTo>
                  <a:lnTo>
                    <a:pt x="0" y="10"/>
                  </a:lnTo>
                  <a:lnTo>
                    <a:pt x="125" y="87"/>
                  </a:lnTo>
                  <a:lnTo>
                    <a:pt x="6" y="0"/>
                  </a:lnTo>
                  <a:close/>
                </a:path>
              </a:pathLst>
            </a:custGeom>
            <a:solidFill>
              <a:srgbClr val="000000"/>
            </a:solidFill>
            <a:ln w="9525">
              <a:noFill/>
              <a:round/>
              <a:headEnd/>
              <a:tailEnd/>
            </a:ln>
          </p:spPr>
          <p:txBody>
            <a:bodyPr/>
            <a:lstStyle/>
            <a:p>
              <a:endParaRPr lang="en-US"/>
            </a:p>
          </p:txBody>
        </p:sp>
        <p:sp>
          <p:nvSpPr>
            <p:cNvPr id="1139" name="Freeform 113">
              <a:extLst>
                <a:ext uri="{FF2B5EF4-FFF2-40B4-BE49-F238E27FC236}">
                  <a16:creationId xmlns:a16="http://schemas.microsoft.com/office/drawing/2014/main" id="{645CFDFC-33FC-4EA4-B7AB-AF527C15068C}"/>
                </a:ext>
              </a:extLst>
            </p:cNvPr>
            <p:cNvSpPr>
              <a:spLocks/>
            </p:cNvSpPr>
            <p:nvPr/>
          </p:nvSpPr>
          <p:spPr bwMode="auto">
            <a:xfrm>
              <a:off x="2174" y="3457"/>
              <a:ext cx="20" cy="18"/>
            </a:xfrm>
            <a:custGeom>
              <a:avLst/>
              <a:gdLst>
                <a:gd name="T0" fmla="*/ 6 w 125"/>
                <a:gd name="T1" fmla="*/ 0 h 87"/>
                <a:gd name="T2" fmla="*/ 0 w 125"/>
                <a:gd name="T3" fmla="*/ 10 h 87"/>
                <a:gd name="T4" fmla="*/ 125 w 125"/>
                <a:gd name="T5" fmla="*/ 87 h 87"/>
                <a:gd name="T6" fmla="*/ 6 w 125"/>
                <a:gd name="T7" fmla="*/ 0 h 87"/>
                <a:gd name="T8" fmla="*/ 0 60000 65536"/>
                <a:gd name="T9" fmla="*/ 0 60000 65536"/>
                <a:gd name="T10" fmla="*/ 0 60000 65536"/>
                <a:gd name="T11" fmla="*/ 0 60000 65536"/>
                <a:gd name="T12" fmla="*/ 0 w 125"/>
                <a:gd name="T13" fmla="*/ 0 h 87"/>
                <a:gd name="T14" fmla="*/ 125 w 125"/>
                <a:gd name="T15" fmla="*/ 87 h 87"/>
              </a:gdLst>
              <a:ahLst/>
              <a:cxnLst>
                <a:cxn ang="T8">
                  <a:pos x="T0" y="T1"/>
                </a:cxn>
                <a:cxn ang="T9">
                  <a:pos x="T2" y="T3"/>
                </a:cxn>
                <a:cxn ang="T10">
                  <a:pos x="T4" y="T5"/>
                </a:cxn>
                <a:cxn ang="T11">
                  <a:pos x="T6" y="T7"/>
                </a:cxn>
              </a:cxnLst>
              <a:rect l="T12" t="T13" r="T14" b="T15"/>
              <a:pathLst>
                <a:path w="125" h="87">
                  <a:moveTo>
                    <a:pt x="6" y="0"/>
                  </a:moveTo>
                  <a:lnTo>
                    <a:pt x="0" y="10"/>
                  </a:lnTo>
                  <a:lnTo>
                    <a:pt x="125" y="87"/>
                  </a:lnTo>
                  <a:lnTo>
                    <a:pt x="6" y="0"/>
                  </a:lnTo>
                </a:path>
              </a:pathLst>
            </a:custGeom>
            <a:noFill/>
            <a:ln w="0">
              <a:solidFill>
                <a:srgbClr val="000000"/>
              </a:solidFill>
              <a:prstDash val="solid"/>
              <a:round/>
              <a:headEnd/>
              <a:tailEnd/>
            </a:ln>
          </p:spPr>
          <p:txBody>
            <a:bodyPr/>
            <a:lstStyle/>
            <a:p>
              <a:endParaRPr lang="en-US"/>
            </a:p>
          </p:txBody>
        </p:sp>
        <p:sp>
          <p:nvSpPr>
            <p:cNvPr id="1140" name="Freeform 114">
              <a:extLst>
                <a:ext uri="{FF2B5EF4-FFF2-40B4-BE49-F238E27FC236}">
                  <a16:creationId xmlns:a16="http://schemas.microsoft.com/office/drawing/2014/main" id="{2B3AA68A-FF48-486D-A011-F24DB8CCA133}"/>
                </a:ext>
              </a:extLst>
            </p:cNvPr>
            <p:cNvSpPr>
              <a:spLocks/>
            </p:cNvSpPr>
            <p:nvPr/>
          </p:nvSpPr>
          <p:spPr bwMode="auto">
            <a:xfrm>
              <a:off x="2173" y="3459"/>
              <a:ext cx="21" cy="16"/>
            </a:xfrm>
            <a:custGeom>
              <a:avLst/>
              <a:gdLst>
                <a:gd name="T0" fmla="*/ 5 w 130"/>
                <a:gd name="T1" fmla="*/ 0 h 77"/>
                <a:gd name="T2" fmla="*/ 0 w 130"/>
                <a:gd name="T3" fmla="*/ 12 h 77"/>
                <a:gd name="T4" fmla="*/ 130 w 130"/>
                <a:gd name="T5" fmla="*/ 77 h 77"/>
                <a:gd name="T6" fmla="*/ 5 w 130"/>
                <a:gd name="T7" fmla="*/ 0 h 77"/>
                <a:gd name="T8" fmla="*/ 0 60000 65536"/>
                <a:gd name="T9" fmla="*/ 0 60000 65536"/>
                <a:gd name="T10" fmla="*/ 0 60000 65536"/>
                <a:gd name="T11" fmla="*/ 0 60000 65536"/>
                <a:gd name="T12" fmla="*/ 0 w 130"/>
                <a:gd name="T13" fmla="*/ 0 h 77"/>
                <a:gd name="T14" fmla="*/ 130 w 130"/>
                <a:gd name="T15" fmla="*/ 77 h 77"/>
              </a:gdLst>
              <a:ahLst/>
              <a:cxnLst>
                <a:cxn ang="T8">
                  <a:pos x="T0" y="T1"/>
                </a:cxn>
                <a:cxn ang="T9">
                  <a:pos x="T2" y="T3"/>
                </a:cxn>
                <a:cxn ang="T10">
                  <a:pos x="T4" y="T5"/>
                </a:cxn>
                <a:cxn ang="T11">
                  <a:pos x="T6" y="T7"/>
                </a:cxn>
              </a:cxnLst>
              <a:rect l="T12" t="T13" r="T14" b="T15"/>
              <a:pathLst>
                <a:path w="130" h="77">
                  <a:moveTo>
                    <a:pt x="5" y="0"/>
                  </a:moveTo>
                  <a:lnTo>
                    <a:pt x="0" y="12"/>
                  </a:lnTo>
                  <a:lnTo>
                    <a:pt x="130" y="77"/>
                  </a:lnTo>
                  <a:lnTo>
                    <a:pt x="5" y="0"/>
                  </a:lnTo>
                  <a:close/>
                </a:path>
              </a:pathLst>
            </a:custGeom>
            <a:solidFill>
              <a:srgbClr val="000000"/>
            </a:solidFill>
            <a:ln w="9525">
              <a:noFill/>
              <a:round/>
              <a:headEnd/>
              <a:tailEnd/>
            </a:ln>
          </p:spPr>
          <p:txBody>
            <a:bodyPr/>
            <a:lstStyle/>
            <a:p>
              <a:endParaRPr lang="en-US"/>
            </a:p>
          </p:txBody>
        </p:sp>
        <p:sp>
          <p:nvSpPr>
            <p:cNvPr id="1141" name="Freeform 115">
              <a:extLst>
                <a:ext uri="{FF2B5EF4-FFF2-40B4-BE49-F238E27FC236}">
                  <a16:creationId xmlns:a16="http://schemas.microsoft.com/office/drawing/2014/main" id="{793B28B8-B3B9-41FB-8259-509A6F07A896}"/>
                </a:ext>
              </a:extLst>
            </p:cNvPr>
            <p:cNvSpPr>
              <a:spLocks/>
            </p:cNvSpPr>
            <p:nvPr/>
          </p:nvSpPr>
          <p:spPr bwMode="auto">
            <a:xfrm>
              <a:off x="2173" y="3459"/>
              <a:ext cx="21" cy="16"/>
            </a:xfrm>
            <a:custGeom>
              <a:avLst/>
              <a:gdLst>
                <a:gd name="T0" fmla="*/ 5 w 130"/>
                <a:gd name="T1" fmla="*/ 0 h 77"/>
                <a:gd name="T2" fmla="*/ 0 w 130"/>
                <a:gd name="T3" fmla="*/ 12 h 77"/>
                <a:gd name="T4" fmla="*/ 130 w 130"/>
                <a:gd name="T5" fmla="*/ 77 h 77"/>
                <a:gd name="T6" fmla="*/ 5 w 130"/>
                <a:gd name="T7" fmla="*/ 0 h 77"/>
                <a:gd name="T8" fmla="*/ 0 60000 65536"/>
                <a:gd name="T9" fmla="*/ 0 60000 65536"/>
                <a:gd name="T10" fmla="*/ 0 60000 65536"/>
                <a:gd name="T11" fmla="*/ 0 60000 65536"/>
                <a:gd name="T12" fmla="*/ 0 w 130"/>
                <a:gd name="T13" fmla="*/ 0 h 77"/>
                <a:gd name="T14" fmla="*/ 130 w 130"/>
                <a:gd name="T15" fmla="*/ 77 h 77"/>
              </a:gdLst>
              <a:ahLst/>
              <a:cxnLst>
                <a:cxn ang="T8">
                  <a:pos x="T0" y="T1"/>
                </a:cxn>
                <a:cxn ang="T9">
                  <a:pos x="T2" y="T3"/>
                </a:cxn>
                <a:cxn ang="T10">
                  <a:pos x="T4" y="T5"/>
                </a:cxn>
                <a:cxn ang="T11">
                  <a:pos x="T6" y="T7"/>
                </a:cxn>
              </a:cxnLst>
              <a:rect l="T12" t="T13" r="T14" b="T15"/>
              <a:pathLst>
                <a:path w="130" h="77">
                  <a:moveTo>
                    <a:pt x="5" y="0"/>
                  </a:moveTo>
                  <a:lnTo>
                    <a:pt x="0" y="12"/>
                  </a:lnTo>
                  <a:lnTo>
                    <a:pt x="130" y="77"/>
                  </a:lnTo>
                  <a:lnTo>
                    <a:pt x="5" y="0"/>
                  </a:lnTo>
                </a:path>
              </a:pathLst>
            </a:custGeom>
            <a:noFill/>
            <a:ln w="0">
              <a:solidFill>
                <a:srgbClr val="000000"/>
              </a:solidFill>
              <a:prstDash val="solid"/>
              <a:round/>
              <a:headEnd/>
              <a:tailEnd/>
            </a:ln>
          </p:spPr>
          <p:txBody>
            <a:bodyPr/>
            <a:lstStyle/>
            <a:p>
              <a:endParaRPr lang="en-US"/>
            </a:p>
          </p:txBody>
        </p:sp>
        <p:sp>
          <p:nvSpPr>
            <p:cNvPr id="1142" name="Freeform 116">
              <a:extLst>
                <a:ext uri="{FF2B5EF4-FFF2-40B4-BE49-F238E27FC236}">
                  <a16:creationId xmlns:a16="http://schemas.microsoft.com/office/drawing/2014/main" id="{4C7B1021-CBFE-48CF-A711-F9181F9B0FC3}"/>
                </a:ext>
              </a:extLst>
            </p:cNvPr>
            <p:cNvSpPr>
              <a:spLocks/>
            </p:cNvSpPr>
            <p:nvPr/>
          </p:nvSpPr>
          <p:spPr bwMode="auto">
            <a:xfrm>
              <a:off x="2172" y="3462"/>
              <a:ext cx="22" cy="13"/>
            </a:xfrm>
            <a:custGeom>
              <a:avLst/>
              <a:gdLst>
                <a:gd name="T0" fmla="*/ 4 w 134"/>
                <a:gd name="T1" fmla="*/ 0 h 65"/>
                <a:gd name="T2" fmla="*/ 0 w 134"/>
                <a:gd name="T3" fmla="*/ 14 h 65"/>
                <a:gd name="T4" fmla="*/ 134 w 134"/>
                <a:gd name="T5" fmla="*/ 65 h 65"/>
                <a:gd name="T6" fmla="*/ 4 w 134"/>
                <a:gd name="T7" fmla="*/ 0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4" y="0"/>
                  </a:moveTo>
                  <a:lnTo>
                    <a:pt x="0" y="14"/>
                  </a:lnTo>
                  <a:lnTo>
                    <a:pt x="134" y="65"/>
                  </a:lnTo>
                  <a:lnTo>
                    <a:pt x="4" y="0"/>
                  </a:lnTo>
                  <a:close/>
                </a:path>
              </a:pathLst>
            </a:custGeom>
            <a:solidFill>
              <a:srgbClr val="000000"/>
            </a:solidFill>
            <a:ln w="9525">
              <a:noFill/>
              <a:round/>
              <a:headEnd/>
              <a:tailEnd/>
            </a:ln>
          </p:spPr>
          <p:txBody>
            <a:bodyPr/>
            <a:lstStyle/>
            <a:p>
              <a:endParaRPr lang="en-US"/>
            </a:p>
          </p:txBody>
        </p:sp>
        <p:sp>
          <p:nvSpPr>
            <p:cNvPr id="1143" name="Freeform 117">
              <a:extLst>
                <a:ext uri="{FF2B5EF4-FFF2-40B4-BE49-F238E27FC236}">
                  <a16:creationId xmlns:a16="http://schemas.microsoft.com/office/drawing/2014/main" id="{66DE41E6-64D7-470D-977B-AC05BDB56905}"/>
                </a:ext>
              </a:extLst>
            </p:cNvPr>
            <p:cNvSpPr>
              <a:spLocks/>
            </p:cNvSpPr>
            <p:nvPr/>
          </p:nvSpPr>
          <p:spPr bwMode="auto">
            <a:xfrm>
              <a:off x="2172" y="3462"/>
              <a:ext cx="22" cy="13"/>
            </a:xfrm>
            <a:custGeom>
              <a:avLst/>
              <a:gdLst>
                <a:gd name="T0" fmla="*/ 4 w 134"/>
                <a:gd name="T1" fmla="*/ 0 h 65"/>
                <a:gd name="T2" fmla="*/ 0 w 134"/>
                <a:gd name="T3" fmla="*/ 14 h 65"/>
                <a:gd name="T4" fmla="*/ 134 w 134"/>
                <a:gd name="T5" fmla="*/ 65 h 65"/>
                <a:gd name="T6" fmla="*/ 4 w 134"/>
                <a:gd name="T7" fmla="*/ 0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4" y="0"/>
                  </a:moveTo>
                  <a:lnTo>
                    <a:pt x="0" y="14"/>
                  </a:lnTo>
                  <a:lnTo>
                    <a:pt x="134" y="65"/>
                  </a:lnTo>
                  <a:lnTo>
                    <a:pt x="4" y="0"/>
                  </a:lnTo>
                </a:path>
              </a:pathLst>
            </a:custGeom>
            <a:noFill/>
            <a:ln w="0">
              <a:solidFill>
                <a:srgbClr val="000000"/>
              </a:solidFill>
              <a:prstDash val="solid"/>
              <a:round/>
              <a:headEnd/>
              <a:tailEnd/>
            </a:ln>
          </p:spPr>
          <p:txBody>
            <a:bodyPr/>
            <a:lstStyle/>
            <a:p>
              <a:endParaRPr lang="en-US"/>
            </a:p>
          </p:txBody>
        </p:sp>
        <p:sp>
          <p:nvSpPr>
            <p:cNvPr id="1144" name="Freeform 118">
              <a:extLst>
                <a:ext uri="{FF2B5EF4-FFF2-40B4-BE49-F238E27FC236}">
                  <a16:creationId xmlns:a16="http://schemas.microsoft.com/office/drawing/2014/main" id="{ABD34083-732F-4593-BBBD-90519E6DCCB7}"/>
                </a:ext>
              </a:extLst>
            </p:cNvPr>
            <p:cNvSpPr>
              <a:spLocks/>
            </p:cNvSpPr>
            <p:nvPr/>
          </p:nvSpPr>
          <p:spPr bwMode="auto">
            <a:xfrm>
              <a:off x="2171" y="3465"/>
              <a:ext cx="23" cy="10"/>
            </a:xfrm>
            <a:custGeom>
              <a:avLst/>
              <a:gdLst>
                <a:gd name="T0" fmla="*/ 4 w 138"/>
                <a:gd name="T1" fmla="*/ 0 h 51"/>
                <a:gd name="T2" fmla="*/ 0 w 138"/>
                <a:gd name="T3" fmla="*/ 12 h 51"/>
                <a:gd name="T4" fmla="*/ 138 w 138"/>
                <a:gd name="T5" fmla="*/ 51 h 51"/>
                <a:gd name="T6" fmla="*/ 4 w 138"/>
                <a:gd name="T7" fmla="*/ 0 h 51"/>
                <a:gd name="T8" fmla="*/ 0 60000 65536"/>
                <a:gd name="T9" fmla="*/ 0 60000 65536"/>
                <a:gd name="T10" fmla="*/ 0 60000 65536"/>
                <a:gd name="T11" fmla="*/ 0 60000 65536"/>
                <a:gd name="T12" fmla="*/ 0 w 138"/>
                <a:gd name="T13" fmla="*/ 0 h 51"/>
                <a:gd name="T14" fmla="*/ 138 w 138"/>
                <a:gd name="T15" fmla="*/ 51 h 51"/>
              </a:gdLst>
              <a:ahLst/>
              <a:cxnLst>
                <a:cxn ang="T8">
                  <a:pos x="T0" y="T1"/>
                </a:cxn>
                <a:cxn ang="T9">
                  <a:pos x="T2" y="T3"/>
                </a:cxn>
                <a:cxn ang="T10">
                  <a:pos x="T4" y="T5"/>
                </a:cxn>
                <a:cxn ang="T11">
                  <a:pos x="T6" y="T7"/>
                </a:cxn>
              </a:cxnLst>
              <a:rect l="T12" t="T13" r="T14" b="T15"/>
              <a:pathLst>
                <a:path w="138" h="51">
                  <a:moveTo>
                    <a:pt x="4" y="0"/>
                  </a:moveTo>
                  <a:lnTo>
                    <a:pt x="0" y="12"/>
                  </a:lnTo>
                  <a:lnTo>
                    <a:pt x="138" y="51"/>
                  </a:lnTo>
                  <a:lnTo>
                    <a:pt x="4" y="0"/>
                  </a:lnTo>
                  <a:close/>
                </a:path>
              </a:pathLst>
            </a:custGeom>
            <a:solidFill>
              <a:srgbClr val="000000"/>
            </a:solidFill>
            <a:ln w="9525">
              <a:noFill/>
              <a:round/>
              <a:headEnd/>
              <a:tailEnd/>
            </a:ln>
          </p:spPr>
          <p:txBody>
            <a:bodyPr/>
            <a:lstStyle/>
            <a:p>
              <a:endParaRPr lang="en-US"/>
            </a:p>
          </p:txBody>
        </p:sp>
        <p:sp>
          <p:nvSpPr>
            <p:cNvPr id="1145" name="Freeform 119">
              <a:extLst>
                <a:ext uri="{FF2B5EF4-FFF2-40B4-BE49-F238E27FC236}">
                  <a16:creationId xmlns:a16="http://schemas.microsoft.com/office/drawing/2014/main" id="{AC003B66-B6BE-48EE-8DD9-AB89B11D4DF9}"/>
                </a:ext>
              </a:extLst>
            </p:cNvPr>
            <p:cNvSpPr>
              <a:spLocks/>
            </p:cNvSpPr>
            <p:nvPr/>
          </p:nvSpPr>
          <p:spPr bwMode="auto">
            <a:xfrm>
              <a:off x="2171" y="3465"/>
              <a:ext cx="23" cy="10"/>
            </a:xfrm>
            <a:custGeom>
              <a:avLst/>
              <a:gdLst>
                <a:gd name="T0" fmla="*/ 4 w 138"/>
                <a:gd name="T1" fmla="*/ 0 h 51"/>
                <a:gd name="T2" fmla="*/ 0 w 138"/>
                <a:gd name="T3" fmla="*/ 12 h 51"/>
                <a:gd name="T4" fmla="*/ 138 w 138"/>
                <a:gd name="T5" fmla="*/ 51 h 51"/>
                <a:gd name="T6" fmla="*/ 4 w 138"/>
                <a:gd name="T7" fmla="*/ 0 h 51"/>
                <a:gd name="T8" fmla="*/ 0 60000 65536"/>
                <a:gd name="T9" fmla="*/ 0 60000 65536"/>
                <a:gd name="T10" fmla="*/ 0 60000 65536"/>
                <a:gd name="T11" fmla="*/ 0 60000 65536"/>
                <a:gd name="T12" fmla="*/ 0 w 138"/>
                <a:gd name="T13" fmla="*/ 0 h 51"/>
                <a:gd name="T14" fmla="*/ 138 w 138"/>
                <a:gd name="T15" fmla="*/ 51 h 51"/>
              </a:gdLst>
              <a:ahLst/>
              <a:cxnLst>
                <a:cxn ang="T8">
                  <a:pos x="T0" y="T1"/>
                </a:cxn>
                <a:cxn ang="T9">
                  <a:pos x="T2" y="T3"/>
                </a:cxn>
                <a:cxn ang="T10">
                  <a:pos x="T4" y="T5"/>
                </a:cxn>
                <a:cxn ang="T11">
                  <a:pos x="T6" y="T7"/>
                </a:cxn>
              </a:cxnLst>
              <a:rect l="T12" t="T13" r="T14" b="T15"/>
              <a:pathLst>
                <a:path w="138" h="51">
                  <a:moveTo>
                    <a:pt x="4" y="0"/>
                  </a:moveTo>
                  <a:lnTo>
                    <a:pt x="0" y="12"/>
                  </a:lnTo>
                  <a:lnTo>
                    <a:pt x="138" y="51"/>
                  </a:lnTo>
                  <a:lnTo>
                    <a:pt x="4" y="0"/>
                  </a:lnTo>
                </a:path>
              </a:pathLst>
            </a:custGeom>
            <a:noFill/>
            <a:ln w="0">
              <a:solidFill>
                <a:srgbClr val="000000"/>
              </a:solidFill>
              <a:prstDash val="solid"/>
              <a:round/>
              <a:headEnd/>
              <a:tailEnd/>
            </a:ln>
          </p:spPr>
          <p:txBody>
            <a:bodyPr/>
            <a:lstStyle/>
            <a:p>
              <a:endParaRPr lang="en-US"/>
            </a:p>
          </p:txBody>
        </p:sp>
        <p:sp>
          <p:nvSpPr>
            <p:cNvPr id="1146" name="Freeform 120">
              <a:extLst>
                <a:ext uri="{FF2B5EF4-FFF2-40B4-BE49-F238E27FC236}">
                  <a16:creationId xmlns:a16="http://schemas.microsoft.com/office/drawing/2014/main" id="{F4E8D05D-A4DE-4E3A-AFCA-F1357A1B0741}"/>
                </a:ext>
              </a:extLst>
            </p:cNvPr>
            <p:cNvSpPr>
              <a:spLocks/>
            </p:cNvSpPr>
            <p:nvPr/>
          </p:nvSpPr>
          <p:spPr bwMode="auto">
            <a:xfrm>
              <a:off x="2171" y="3467"/>
              <a:ext cx="23" cy="8"/>
            </a:xfrm>
            <a:custGeom>
              <a:avLst/>
              <a:gdLst>
                <a:gd name="T0" fmla="*/ 3 w 141"/>
                <a:gd name="T1" fmla="*/ 0 h 39"/>
                <a:gd name="T2" fmla="*/ 0 w 141"/>
                <a:gd name="T3" fmla="*/ 13 h 39"/>
                <a:gd name="T4" fmla="*/ 141 w 141"/>
                <a:gd name="T5" fmla="*/ 39 h 39"/>
                <a:gd name="T6" fmla="*/ 3 w 141"/>
                <a:gd name="T7" fmla="*/ 0 h 39"/>
                <a:gd name="T8" fmla="*/ 0 60000 65536"/>
                <a:gd name="T9" fmla="*/ 0 60000 65536"/>
                <a:gd name="T10" fmla="*/ 0 60000 65536"/>
                <a:gd name="T11" fmla="*/ 0 60000 65536"/>
                <a:gd name="T12" fmla="*/ 0 w 141"/>
                <a:gd name="T13" fmla="*/ 0 h 39"/>
                <a:gd name="T14" fmla="*/ 141 w 141"/>
                <a:gd name="T15" fmla="*/ 39 h 39"/>
              </a:gdLst>
              <a:ahLst/>
              <a:cxnLst>
                <a:cxn ang="T8">
                  <a:pos x="T0" y="T1"/>
                </a:cxn>
                <a:cxn ang="T9">
                  <a:pos x="T2" y="T3"/>
                </a:cxn>
                <a:cxn ang="T10">
                  <a:pos x="T4" y="T5"/>
                </a:cxn>
                <a:cxn ang="T11">
                  <a:pos x="T6" y="T7"/>
                </a:cxn>
              </a:cxnLst>
              <a:rect l="T12" t="T13" r="T14" b="T15"/>
              <a:pathLst>
                <a:path w="141" h="39">
                  <a:moveTo>
                    <a:pt x="3" y="0"/>
                  </a:moveTo>
                  <a:lnTo>
                    <a:pt x="0" y="13"/>
                  </a:lnTo>
                  <a:lnTo>
                    <a:pt x="141" y="39"/>
                  </a:lnTo>
                  <a:lnTo>
                    <a:pt x="3" y="0"/>
                  </a:lnTo>
                  <a:close/>
                </a:path>
              </a:pathLst>
            </a:custGeom>
            <a:solidFill>
              <a:srgbClr val="000000"/>
            </a:solidFill>
            <a:ln w="9525">
              <a:noFill/>
              <a:round/>
              <a:headEnd/>
              <a:tailEnd/>
            </a:ln>
          </p:spPr>
          <p:txBody>
            <a:bodyPr/>
            <a:lstStyle/>
            <a:p>
              <a:endParaRPr lang="en-US"/>
            </a:p>
          </p:txBody>
        </p:sp>
        <p:sp>
          <p:nvSpPr>
            <p:cNvPr id="1147" name="Freeform 121">
              <a:extLst>
                <a:ext uri="{FF2B5EF4-FFF2-40B4-BE49-F238E27FC236}">
                  <a16:creationId xmlns:a16="http://schemas.microsoft.com/office/drawing/2014/main" id="{7B279D3D-C6AE-4DF6-B5F0-DC123B8FB063}"/>
                </a:ext>
              </a:extLst>
            </p:cNvPr>
            <p:cNvSpPr>
              <a:spLocks/>
            </p:cNvSpPr>
            <p:nvPr/>
          </p:nvSpPr>
          <p:spPr bwMode="auto">
            <a:xfrm>
              <a:off x="2171" y="3467"/>
              <a:ext cx="23" cy="8"/>
            </a:xfrm>
            <a:custGeom>
              <a:avLst/>
              <a:gdLst>
                <a:gd name="T0" fmla="*/ 3 w 141"/>
                <a:gd name="T1" fmla="*/ 0 h 39"/>
                <a:gd name="T2" fmla="*/ 0 w 141"/>
                <a:gd name="T3" fmla="*/ 13 h 39"/>
                <a:gd name="T4" fmla="*/ 141 w 141"/>
                <a:gd name="T5" fmla="*/ 39 h 39"/>
                <a:gd name="T6" fmla="*/ 3 w 141"/>
                <a:gd name="T7" fmla="*/ 0 h 39"/>
                <a:gd name="T8" fmla="*/ 0 60000 65536"/>
                <a:gd name="T9" fmla="*/ 0 60000 65536"/>
                <a:gd name="T10" fmla="*/ 0 60000 65536"/>
                <a:gd name="T11" fmla="*/ 0 60000 65536"/>
                <a:gd name="T12" fmla="*/ 0 w 141"/>
                <a:gd name="T13" fmla="*/ 0 h 39"/>
                <a:gd name="T14" fmla="*/ 141 w 141"/>
                <a:gd name="T15" fmla="*/ 39 h 39"/>
              </a:gdLst>
              <a:ahLst/>
              <a:cxnLst>
                <a:cxn ang="T8">
                  <a:pos x="T0" y="T1"/>
                </a:cxn>
                <a:cxn ang="T9">
                  <a:pos x="T2" y="T3"/>
                </a:cxn>
                <a:cxn ang="T10">
                  <a:pos x="T4" y="T5"/>
                </a:cxn>
                <a:cxn ang="T11">
                  <a:pos x="T6" y="T7"/>
                </a:cxn>
              </a:cxnLst>
              <a:rect l="T12" t="T13" r="T14" b="T15"/>
              <a:pathLst>
                <a:path w="141" h="39">
                  <a:moveTo>
                    <a:pt x="3" y="0"/>
                  </a:moveTo>
                  <a:lnTo>
                    <a:pt x="0" y="13"/>
                  </a:lnTo>
                  <a:lnTo>
                    <a:pt x="141" y="39"/>
                  </a:lnTo>
                  <a:lnTo>
                    <a:pt x="3" y="0"/>
                  </a:lnTo>
                </a:path>
              </a:pathLst>
            </a:custGeom>
            <a:noFill/>
            <a:ln w="0">
              <a:solidFill>
                <a:srgbClr val="000000"/>
              </a:solidFill>
              <a:prstDash val="solid"/>
              <a:round/>
              <a:headEnd/>
              <a:tailEnd/>
            </a:ln>
          </p:spPr>
          <p:txBody>
            <a:bodyPr/>
            <a:lstStyle/>
            <a:p>
              <a:endParaRPr lang="en-US"/>
            </a:p>
          </p:txBody>
        </p:sp>
        <p:sp>
          <p:nvSpPr>
            <p:cNvPr id="1148" name="Freeform 122">
              <a:extLst>
                <a:ext uri="{FF2B5EF4-FFF2-40B4-BE49-F238E27FC236}">
                  <a16:creationId xmlns:a16="http://schemas.microsoft.com/office/drawing/2014/main" id="{2B5B44F1-ADDC-4CF3-8F90-13649128BB89}"/>
                </a:ext>
              </a:extLst>
            </p:cNvPr>
            <p:cNvSpPr>
              <a:spLocks/>
            </p:cNvSpPr>
            <p:nvPr/>
          </p:nvSpPr>
          <p:spPr bwMode="auto">
            <a:xfrm>
              <a:off x="2171" y="3470"/>
              <a:ext cx="23" cy="5"/>
            </a:xfrm>
            <a:custGeom>
              <a:avLst/>
              <a:gdLst>
                <a:gd name="T0" fmla="*/ 1 w 142"/>
                <a:gd name="T1" fmla="*/ 0 h 26"/>
                <a:gd name="T2" fmla="*/ 0 w 142"/>
                <a:gd name="T3" fmla="*/ 13 h 26"/>
                <a:gd name="T4" fmla="*/ 142 w 142"/>
                <a:gd name="T5" fmla="*/ 26 h 26"/>
                <a:gd name="T6" fmla="*/ 1 w 142"/>
                <a:gd name="T7" fmla="*/ 0 h 26"/>
                <a:gd name="T8" fmla="*/ 0 60000 65536"/>
                <a:gd name="T9" fmla="*/ 0 60000 65536"/>
                <a:gd name="T10" fmla="*/ 0 60000 65536"/>
                <a:gd name="T11" fmla="*/ 0 60000 65536"/>
                <a:gd name="T12" fmla="*/ 0 w 142"/>
                <a:gd name="T13" fmla="*/ 0 h 26"/>
                <a:gd name="T14" fmla="*/ 142 w 142"/>
                <a:gd name="T15" fmla="*/ 26 h 26"/>
              </a:gdLst>
              <a:ahLst/>
              <a:cxnLst>
                <a:cxn ang="T8">
                  <a:pos x="T0" y="T1"/>
                </a:cxn>
                <a:cxn ang="T9">
                  <a:pos x="T2" y="T3"/>
                </a:cxn>
                <a:cxn ang="T10">
                  <a:pos x="T4" y="T5"/>
                </a:cxn>
                <a:cxn ang="T11">
                  <a:pos x="T6" y="T7"/>
                </a:cxn>
              </a:cxnLst>
              <a:rect l="T12" t="T13" r="T14" b="T15"/>
              <a:pathLst>
                <a:path w="142" h="26">
                  <a:moveTo>
                    <a:pt x="1" y="0"/>
                  </a:moveTo>
                  <a:lnTo>
                    <a:pt x="0" y="13"/>
                  </a:lnTo>
                  <a:lnTo>
                    <a:pt x="142" y="26"/>
                  </a:lnTo>
                  <a:lnTo>
                    <a:pt x="1" y="0"/>
                  </a:lnTo>
                  <a:close/>
                </a:path>
              </a:pathLst>
            </a:custGeom>
            <a:solidFill>
              <a:srgbClr val="000000"/>
            </a:solidFill>
            <a:ln w="9525">
              <a:noFill/>
              <a:round/>
              <a:headEnd/>
              <a:tailEnd/>
            </a:ln>
          </p:spPr>
          <p:txBody>
            <a:bodyPr/>
            <a:lstStyle/>
            <a:p>
              <a:endParaRPr lang="en-US"/>
            </a:p>
          </p:txBody>
        </p:sp>
        <p:sp>
          <p:nvSpPr>
            <p:cNvPr id="1149" name="Freeform 123">
              <a:extLst>
                <a:ext uri="{FF2B5EF4-FFF2-40B4-BE49-F238E27FC236}">
                  <a16:creationId xmlns:a16="http://schemas.microsoft.com/office/drawing/2014/main" id="{FB23171B-C5EE-4FDF-AC57-B574E68DF4F3}"/>
                </a:ext>
              </a:extLst>
            </p:cNvPr>
            <p:cNvSpPr>
              <a:spLocks/>
            </p:cNvSpPr>
            <p:nvPr/>
          </p:nvSpPr>
          <p:spPr bwMode="auto">
            <a:xfrm>
              <a:off x="2171" y="3470"/>
              <a:ext cx="23" cy="5"/>
            </a:xfrm>
            <a:custGeom>
              <a:avLst/>
              <a:gdLst>
                <a:gd name="T0" fmla="*/ 1 w 142"/>
                <a:gd name="T1" fmla="*/ 0 h 26"/>
                <a:gd name="T2" fmla="*/ 0 w 142"/>
                <a:gd name="T3" fmla="*/ 13 h 26"/>
                <a:gd name="T4" fmla="*/ 142 w 142"/>
                <a:gd name="T5" fmla="*/ 26 h 26"/>
                <a:gd name="T6" fmla="*/ 1 w 142"/>
                <a:gd name="T7" fmla="*/ 0 h 26"/>
                <a:gd name="T8" fmla="*/ 0 60000 65536"/>
                <a:gd name="T9" fmla="*/ 0 60000 65536"/>
                <a:gd name="T10" fmla="*/ 0 60000 65536"/>
                <a:gd name="T11" fmla="*/ 0 60000 65536"/>
                <a:gd name="T12" fmla="*/ 0 w 142"/>
                <a:gd name="T13" fmla="*/ 0 h 26"/>
                <a:gd name="T14" fmla="*/ 142 w 142"/>
                <a:gd name="T15" fmla="*/ 26 h 26"/>
              </a:gdLst>
              <a:ahLst/>
              <a:cxnLst>
                <a:cxn ang="T8">
                  <a:pos x="T0" y="T1"/>
                </a:cxn>
                <a:cxn ang="T9">
                  <a:pos x="T2" y="T3"/>
                </a:cxn>
                <a:cxn ang="T10">
                  <a:pos x="T4" y="T5"/>
                </a:cxn>
                <a:cxn ang="T11">
                  <a:pos x="T6" y="T7"/>
                </a:cxn>
              </a:cxnLst>
              <a:rect l="T12" t="T13" r="T14" b="T15"/>
              <a:pathLst>
                <a:path w="142" h="26">
                  <a:moveTo>
                    <a:pt x="1" y="0"/>
                  </a:moveTo>
                  <a:lnTo>
                    <a:pt x="0" y="13"/>
                  </a:lnTo>
                  <a:lnTo>
                    <a:pt x="142" y="26"/>
                  </a:lnTo>
                  <a:lnTo>
                    <a:pt x="1" y="0"/>
                  </a:lnTo>
                </a:path>
              </a:pathLst>
            </a:custGeom>
            <a:noFill/>
            <a:ln w="0">
              <a:solidFill>
                <a:srgbClr val="000000"/>
              </a:solidFill>
              <a:prstDash val="solid"/>
              <a:round/>
              <a:headEnd/>
              <a:tailEnd/>
            </a:ln>
          </p:spPr>
          <p:txBody>
            <a:bodyPr/>
            <a:lstStyle/>
            <a:p>
              <a:endParaRPr lang="en-US"/>
            </a:p>
          </p:txBody>
        </p:sp>
        <p:sp>
          <p:nvSpPr>
            <p:cNvPr id="1150" name="Freeform 124">
              <a:extLst>
                <a:ext uri="{FF2B5EF4-FFF2-40B4-BE49-F238E27FC236}">
                  <a16:creationId xmlns:a16="http://schemas.microsoft.com/office/drawing/2014/main" id="{B438BE16-1FA2-42E4-AB25-8B68C95C4E24}"/>
                </a:ext>
              </a:extLst>
            </p:cNvPr>
            <p:cNvSpPr>
              <a:spLocks/>
            </p:cNvSpPr>
            <p:nvPr/>
          </p:nvSpPr>
          <p:spPr bwMode="auto">
            <a:xfrm>
              <a:off x="2171" y="3472"/>
              <a:ext cx="23" cy="3"/>
            </a:xfrm>
            <a:custGeom>
              <a:avLst/>
              <a:gdLst>
                <a:gd name="T0" fmla="*/ 0 w 142"/>
                <a:gd name="T1" fmla="*/ 0 h 13"/>
                <a:gd name="T2" fmla="*/ 0 w 142"/>
                <a:gd name="T3" fmla="*/ 13 h 13"/>
                <a:gd name="T4" fmla="*/ 142 w 142"/>
                <a:gd name="T5" fmla="*/ 13 h 13"/>
                <a:gd name="T6" fmla="*/ 0 w 142"/>
                <a:gd name="T7" fmla="*/ 0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0" y="0"/>
                  </a:moveTo>
                  <a:lnTo>
                    <a:pt x="0" y="13"/>
                  </a:lnTo>
                  <a:lnTo>
                    <a:pt x="142" y="13"/>
                  </a:lnTo>
                  <a:lnTo>
                    <a:pt x="0" y="0"/>
                  </a:lnTo>
                  <a:close/>
                </a:path>
              </a:pathLst>
            </a:custGeom>
            <a:solidFill>
              <a:srgbClr val="000000"/>
            </a:solidFill>
            <a:ln w="9525">
              <a:noFill/>
              <a:round/>
              <a:headEnd/>
              <a:tailEnd/>
            </a:ln>
          </p:spPr>
          <p:txBody>
            <a:bodyPr/>
            <a:lstStyle/>
            <a:p>
              <a:endParaRPr lang="en-US"/>
            </a:p>
          </p:txBody>
        </p:sp>
        <p:sp>
          <p:nvSpPr>
            <p:cNvPr id="1151" name="Freeform 125">
              <a:extLst>
                <a:ext uri="{FF2B5EF4-FFF2-40B4-BE49-F238E27FC236}">
                  <a16:creationId xmlns:a16="http://schemas.microsoft.com/office/drawing/2014/main" id="{6FFC8FF1-CA1C-4F54-833E-261A09D81E83}"/>
                </a:ext>
              </a:extLst>
            </p:cNvPr>
            <p:cNvSpPr>
              <a:spLocks/>
            </p:cNvSpPr>
            <p:nvPr/>
          </p:nvSpPr>
          <p:spPr bwMode="auto">
            <a:xfrm>
              <a:off x="2171" y="3472"/>
              <a:ext cx="23" cy="3"/>
            </a:xfrm>
            <a:custGeom>
              <a:avLst/>
              <a:gdLst>
                <a:gd name="T0" fmla="*/ 0 w 142"/>
                <a:gd name="T1" fmla="*/ 0 h 13"/>
                <a:gd name="T2" fmla="*/ 0 w 142"/>
                <a:gd name="T3" fmla="*/ 13 h 13"/>
                <a:gd name="T4" fmla="*/ 142 w 142"/>
                <a:gd name="T5" fmla="*/ 13 h 13"/>
                <a:gd name="T6" fmla="*/ 0 w 142"/>
                <a:gd name="T7" fmla="*/ 0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0" y="0"/>
                  </a:moveTo>
                  <a:lnTo>
                    <a:pt x="0" y="13"/>
                  </a:lnTo>
                  <a:lnTo>
                    <a:pt x="142" y="13"/>
                  </a:lnTo>
                  <a:lnTo>
                    <a:pt x="0" y="0"/>
                  </a:lnTo>
                </a:path>
              </a:pathLst>
            </a:custGeom>
            <a:noFill/>
            <a:ln w="0">
              <a:solidFill>
                <a:srgbClr val="000000"/>
              </a:solidFill>
              <a:prstDash val="solid"/>
              <a:round/>
              <a:headEnd/>
              <a:tailEnd/>
            </a:ln>
          </p:spPr>
          <p:txBody>
            <a:bodyPr/>
            <a:lstStyle/>
            <a:p>
              <a:endParaRPr lang="en-US"/>
            </a:p>
          </p:txBody>
        </p:sp>
        <p:sp>
          <p:nvSpPr>
            <p:cNvPr id="1152" name="Freeform 126">
              <a:extLst>
                <a:ext uri="{FF2B5EF4-FFF2-40B4-BE49-F238E27FC236}">
                  <a16:creationId xmlns:a16="http://schemas.microsoft.com/office/drawing/2014/main" id="{B4DC2FE1-26DC-48C1-82E8-19988FC7E8FB}"/>
                </a:ext>
              </a:extLst>
            </p:cNvPr>
            <p:cNvSpPr>
              <a:spLocks/>
            </p:cNvSpPr>
            <p:nvPr/>
          </p:nvSpPr>
          <p:spPr bwMode="auto">
            <a:xfrm>
              <a:off x="2171" y="3475"/>
              <a:ext cx="23" cy="2"/>
            </a:xfrm>
            <a:custGeom>
              <a:avLst/>
              <a:gdLst>
                <a:gd name="T0" fmla="*/ 0 w 142"/>
                <a:gd name="T1" fmla="*/ 0 h 13"/>
                <a:gd name="T2" fmla="*/ 0 w 142"/>
                <a:gd name="T3" fmla="*/ 13 h 13"/>
                <a:gd name="T4" fmla="*/ 142 w 142"/>
                <a:gd name="T5" fmla="*/ 0 h 13"/>
                <a:gd name="T6" fmla="*/ 0 w 142"/>
                <a:gd name="T7" fmla="*/ 0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0" y="0"/>
                  </a:moveTo>
                  <a:lnTo>
                    <a:pt x="0" y="13"/>
                  </a:lnTo>
                  <a:lnTo>
                    <a:pt x="142" y="0"/>
                  </a:lnTo>
                  <a:lnTo>
                    <a:pt x="0" y="0"/>
                  </a:lnTo>
                  <a:close/>
                </a:path>
              </a:pathLst>
            </a:custGeom>
            <a:solidFill>
              <a:srgbClr val="000000"/>
            </a:solidFill>
            <a:ln w="9525">
              <a:noFill/>
              <a:round/>
              <a:headEnd/>
              <a:tailEnd/>
            </a:ln>
          </p:spPr>
          <p:txBody>
            <a:bodyPr/>
            <a:lstStyle/>
            <a:p>
              <a:endParaRPr lang="en-US"/>
            </a:p>
          </p:txBody>
        </p:sp>
        <p:sp>
          <p:nvSpPr>
            <p:cNvPr id="1153" name="Freeform 127">
              <a:extLst>
                <a:ext uri="{FF2B5EF4-FFF2-40B4-BE49-F238E27FC236}">
                  <a16:creationId xmlns:a16="http://schemas.microsoft.com/office/drawing/2014/main" id="{0E57D80B-39E3-472A-8621-0DD7FC07AC09}"/>
                </a:ext>
              </a:extLst>
            </p:cNvPr>
            <p:cNvSpPr>
              <a:spLocks/>
            </p:cNvSpPr>
            <p:nvPr/>
          </p:nvSpPr>
          <p:spPr bwMode="auto">
            <a:xfrm>
              <a:off x="2171" y="3475"/>
              <a:ext cx="23" cy="2"/>
            </a:xfrm>
            <a:custGeom>
              <a:avLst/>
              <a:gdLst>
                <a:gd name="T0" fmla="*/ 0 w 142"/>
                <a:gd name="T1" fmla="*/ 0 h 13"/>
                <a:gd name="T2" fmla="*/ 0 w 142"/>
                <a:gd name="T3" fmla="*/ 13 h 13"/>
                <a:gd name="T4" fmla="*/ 142 w 142"/>
                <a:gd name="T5" fmla="*/ 0 h 13"/>
                <a:gd name="T6" fmla="*/ 0 w 142"/>
                <a:gd name="T7" fmla="*/ 0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0" y="0"/>
                  </a:moveTo>
                  <a:lnTo>
                    <a:pt x="0" y="13"/>
                  </a:lnTo>
                  <a:lnTo>
                    <a:pt x="142" y="0"/>
                  </a:lnTo>
                  <a:lnTo>
                    <a:pt x="0" y="0"/>
                  </a:lnTo>
                </a:path>
              </a:pathLst>
            </a:custGeom>
            <a:noFill/>
            <a:ln w="0">
              <a:solidFill>
                <a:srgbClr val="000000"/>
              </a:solidFill>
              <a:prstDash val="solid"/>
              <a:round/>
              <a:headEnd/>
              <a:tailEnd/>
            </a:ln>
          </p:spPr>
          <p:txBody>
            <a:bodyPr/>
            <a:lstStyle/>
            <a:p>
              <a:endParaRPr lang="en-US"/>
            </a:p>
          </p:txBody>
        </p:sp>
        <p:sp>
          <p:nvSpPr>
            <p:cNvPr id="1154" name="Freeform 128">
              <a:extLst>
                <a:ext uri="{FF2B5EF4-FFF2-40B4-BE49-F238E27FC236}">
                  <a16:creationId xmlns:a16="http://schemas.microsoft.com/office/drawing/2014/main" id="{633B9CCF-BCCE-4A96-AD61-7619ECC8E7AA}"/>
                </a:ext>
              </a:extLst>
            </p:cNvPr>
            <p:cNvSpPr>
              <a:spLocks/>
            </p:cNvSpPr>
            <p:nvPr/>
          </p:nvSpPr>
          <p:spPr bwMode="auto">
            <a:xfrm>
              <a:off x="2171" y="3475"/>
              <a:ext cx="23" cy="5"/>
            </a:xfrm>
            <a:custGeom>
              <a:avLst/>
              <a:gdLst>
                <a:gd name="T0" fmla="*/ 0 w 142"/>
                <a:gd name="T1" fmla="*/ 13 h 26"/>
                <a:gd name="T2" fmla="*/ 1 w 142"/>
                <a:gd name="T3" fmla="*/ 26 h 26"/>
                <a:gd name="T4" fmla="*/ 142 w 142"/>
                <a:gd name="T5" fmla="*/ 0 h 26"/>
                <a:gd name="T6" fmla="*/ 0 w 142"/>
                <a:gd name="T7" fmla="*/ 13 h 26"/>
                <a:gd name="T8" fmla="*/ 0 60000 65536"/>
                <a:gd name="T9" fmla="*/ 0 60000 65536"/>
                <a:gd name="T10" fmla="*/ 0 60000 65536"/>
                <a:gd name="T11" fmla="*/ 0 60000 65536"/>
                <a:gd name="T12" fmla="*/ 0 w 142"/>
                <a:gd name="T13" fmla="*/ 0 h 26"/>
                <a:gd name="T14" fmla="*/ 142 w 142"/>
                <a:gd name="T15" fmla="*/ 26 h 26"/>
              </a:gdLst>
              <a:ahLst/>
              <a:cxnLst>
                <a:cxn ang="T8">
                  <a:pos x="T0" y="T1"/>
                </a:cxn>
                <a:cxn ang="T9">
                  <a:pos x="T2" y="T3"/>
                </a:cxn>
                <a:cxn ang="T10">
                  <a:pos x="T4" y="T5"/>
                </a:cxn>
                <a:cxn ang="T11">
                  <a:pos x="T6" y="T7"/>
                </a:cxn>
              </a:cxnLst>
              <a:rect l="T12" t="T13" r="T14" b="T15"/>
              <a:pathLst>
                <a:path w="142" h="26">
                  <a:moveTo>
                    <a:pt x="0" y="13"/>
                  </a:moveTo>
                  <a:lnTo>
                    <a:pt x="1" y="26"/>
                  </a:lnTo>
                  <a:lnTo>
                    <a:pt x="142" y="0"/>
                  </a:lnTo>
                  <a:lnTo>
                    <a:pt x="0" y="13"/>
                  </a:lnTo>
                  <a:close/>
                </a:path>
              </a:pathLst>
            </a:custGeom>
            <a:solidFill>
              <a:srgbClr val="000000"/>
            </a:solidFill>
            <a:ln w="9525">
              <a:noFill/>
              <a:round/>
              <a:headEnd/>
              <a:tailEnd/>
            </a:ln>
          </p:spPr>
          <p:txBody>
            <a:bodyPr/>
            <a:lstStyle/>
            <a:p>
              <a:endParaRPr lang="en-US"/>
            </a:p>
          </p:txBody>
        </p:sp>
        <p:sp>
          <p:nvSpPr>
            <p:cNvPr id="1155" name="Freeform 129">
              <a:extLst>
                <a:ext uri="{FF2B5EF4-FFF2-40B4-BE49-F238E27FC236}">
                  <a16:creationId xmlns:a16="http://schemas.microsoft.com/office/drawing/2014/main" id="{B8A88930-726B-4F58-B1AE-4B094D85CB8B}"/>
                </a:ext>
              </a:extLst>
            </p:cNvPr>
            <p:cNvSpPr>
              <a:spLocks/>
            </p:cNvSpPr>
            <p:nvPr/>
          </p:nvSpPr>
          <p:spPr bwMode="auto">
            <a:xfrm>
              <a:off x="2171" y="3475"/>
              <a:ext cx="23" cy="5"/>
            </a:xfrm>
            <a:custGeom>
              <a:avLst/>
              <a:gdLst>
                <a:gd name="T0" fmla="*/ 0 w 142"/>
                <a:gd name="T1" fmla="*/ 13 h 26"/>
                <a:gd name="T2" fmla="*/ 1 w 142"/>
                <a:gd name="T3" fmla="*/ 26 h 26"/>
                <a:gd name="T4" fmla="*/ 142 w 142"/>
                <a:gd name="T5" fmla="*/ 0 h 26"/>
                <a:gd name="T6" fmla="*/ 0 w 142"/>
                <a:gd name="T7" fmla="*/ 13 h 26"/>
                <a:gd name="T8" fmla="*/ 0 60000 65536"/>
                <a:gd name="T9" fmla="*/ 0 60000 65536"/>
                <a:gd name="T10" fmla="*/ 0 60000 65536"/>
                <a:gd name="T11" fmla="*/ 0 60000 65536"/>
                <a:gd name="T12" fmla="*/ 0 w 142"/>
                <a:gd name="T13" fmla="*/ 0 h 26"/>
                <a:gd name="T14" fmla="*/ 142 w 142"/>
                <a:gd name="T15" fmla="*/ 26 h 26"/>
              </a:gdLst>
              <a:ahLst/>
              <a:cxnLst>
                <a:cxn ang="T8">
                  <a:pos x="T0" y="T1"/>
                </a:cxn>
                <a:cxn ang="T9">
                  <a:pos x="T2" y="T3"/>
                </a:cxn>
                <a:cxn ang="T10">
                  <a:pos x="T4" y="T5"/>
                </a:cxn>
                <a:cxn ang="T11">
                  <a:pos x="T6" y="T7"/>
                </a:cxn>
              </a:cxnLst>
              <a:rect l="T12" t="T13" r="T14" b="T15"/>
              <a:pathLst>
                <a:path w="142" h="26">
                  <a:moveTo>
                    <a:pt x="0" y="13"/>
                  </a:moveTo>
                  <a:lnTo>
                    <a:pt x="1" y="26"/>
                  </a:lnTo>
                  <a:lnTo>
                    <a:pt x="142" y="0"/>
                  </a:lnTo>
                  <a:lnTo>
                    <a:pt x="0" y="13"/>
                  </a:lnTo>
                </a:path>
              </a:pathLst>
            </a:custGeom>
            <a:noFill/>
            <a:ln w="0">
              <a:solidFill>
                <a:srgbClr val="000000"/>
              </a:solidFill>
              <a:prstDash val="solid"/>
              <a:round/>
              <a:headEnd/>
              <a:tailEnd/>
            </a:ln>
          </p:spPr>
          <p:txBody>
            <a:bodyPr/>
            <a:lstStyle/>
            <a:p>
              <a:endParaRPr lang="en-US"/>
            </a:p>
          </p:txBody>
        </p:sp>
        <p:sp>
          <p:nvSpPr>
            <p:cNvPr id="1156" name="Freeform 130">
              <a:extLst>
                <a:ext uri="{FF2B5EF4-FFF2-40B4-BE49-F238E27FC236}">
                  <a16:creationId xmlns:a16="http://schemas.microsoft.com/office/drawing/2014/main" id="{3C23A5D4-2207-4F3B-B58A-F02624D17EB3}"/>
                </a:ext>
              </a:extLst>
            </p:cNvPr>
            <p:cNvSpPr>
              <a:spLocks/>
            </p:cNvSpPr>
            <p:nvPr/>
          </p:nvSpPr>
          <p:spPr bwMode="auto">
            <a:xfrm>
              <a:off x="2171" y="3475"/>
              <a:ext cx="23" cy="8"/>
            </a:xfrm>
            <a:custGeom>
              <a:avLst/>
              <a:gdLst>
                <a:gd name="T0" fmla="*/ 0 w 141"/>
                <a:gd name="T1" fmla="*/ 26 h 39"/>
                <a:gd name="T2" fmla="*/ 3 w 141"/>
                <a:gd name="T3" fmla="*/ 39 h 39"/>
                <a:gd name="T4" fmla="*/ 141 w 141"/>
                <a:gd name="T5" fmla="*/ 0 h 39"/>
                <a:gd name="T6" fmla="*/ 0 w 141"/>
                <a:gd name="T7" fmla="*/ 26 h 39"/>
                <a:gd name="T8" fmla="*/ 0 60000 65536"/>
                <a:gd name="T9" fmla="*/ 0 60000 65536"/>
                <a:gd name="T10" fmla="*/ 0 60000 65536"/>
                <a:gd name="T11" fmla="*/ 0 60000 65536"/>
                <a:gd name="T12" fmla="*/ 0 w 141"/>
                <a:gd name="T13" fmla="*/ 0 h 39"/>
                <a:gd name="T14" fmla="*/ 141 w 141"/>
                <a:gd name="T15" fmla="*/ 39 h 39"/>
              </a:gdLst>
              <a:ahLst/>
              <a:cxnLst>
                <a:cxn ang="T8">
                  <a:pos x="T0" y="T1"/>
                </a:cxn>
                <a:cxn ang="T9">
                  <a:pos x="T2" y="T3"/>
                </a:cxn>
                <a:cxn ang="T10">
                  <a:pos x="T4" y="T5"/>
                </a:cxn>
                <a:cxn ang="T11">
                  <a:pos x="T6" y="T7"/>
                </a:cxn>
              </a:cxnLst>
              <a:rect l="T12" t="T13" r="T14" b="T15"/>
              <a:pathLst>
                <a:path w="141" h="39">
                  <a:moveTo>
                    <a:pt x="0" y="26"/>
                  </a:moveTo>
                  <a:lnTo>
                    <a:pt x="3" y="39"/>
                  </a:lnTo>
                  <a:lnTo>
                    <a:pt x="141" y="0"/>
                  </a:lnTo>
                  <a:lnTo>
                    <a:pt x="0" y="26"/>
                  </a:lnTo>
                  <a:close/>
                </a:path>
              </a:pathLst>
            </a:custGeom>
            <a:solidFill>
              <a:srgbClr val="000000"/>
            </a:solidFill>
            <a:ln w="9525">
              <a:noFill/>
              <a:round/>
              <a:headEnd/>
              <a:tailEnd/>
            </a:ln>
          </p:spPr>
          <p:txBody>
            <a:bodyPr/>
            <a:lstStyle/>
            <a:p>
              <a:endParaRPr lang="en-US"/>
            </a:p>
          </p:txBody>
        </p:sp>
        <p:sp>
          <p:nvSpPr>
            <p:cNvPr id="1157" name="Freeform 131">
              <a:extLst>
                <a:ext uri="{FF2B5EF4-FFF2-40B4-BE49-F238E27FC236}">
                  <a16:creationId xmlns:a16="http://schemas.microsoft.com/office/drawing/2014/main" id="{6F740338-EBA7-4D35-89DA-F8764A9205FF}"/>
                </a:ext>
              </a:extLst>
            </p:cNvPr>
            <p:cNvSpPr>
              <a:spLocks/>
            </p:cNvSpPr>
            <p:nvPr/>
          </p:nvSpPr>
          <p:spPr bwMode="auto">
            <a:xfrm>
              <a:off x="2171" y="3475"/>
              <a:ext cx="23" cy="8"/>
            </a:xfrm>
            <a:custGeom>
              <a:avLst/>
              <a:gdLst>
                <a:gd name="T0" fmla="*/ 0 w 141"/>
                <a:gd name="T1" fmla="*/ 26 h 39"/>
                <a:gd name="T2" fmla="*/ 3 w 141"/>
                <a:gd name="T3" fmla="*/ 39 h 39"/>
                <a:gd name="T4" fmla="*/ 141 w 141"/>
                <a:gd name="T5" fmla="*/ 0 h 39"/>
                <a:gd name="T6" fmla="*/ 0 w 141"/>
                <a:gd name="T7" fmla="*/ 26 h 39"/>
                <a:gd name="T8" fmla="*/ 0 60000 65536"/>
                <a:gd name="T9" fmla="*/ 0 60000 65536"/>
                <a:gd name="T10" fmla="*/ 0 60000 65536"/>
                <a:gd name="T11" fmla="*/ 0 60000 65536"/>
                <a:gd name="T12" fmla="*/ 0 w 141"/>
                <a:gd name="T13" fmla="*/ 0 h 39"/>
                <a:gd name="T14" fmla="*/ 141 w 141"/>
                <a:gd name="T15" fmla="*/ 39 h 39"/>
              </a:gdLst>
              <a:ahLst/>
              <a:cxnLst>
                <a:cxn ang="T8">
                  <a:pos x="T0" y="T1"/>
                </a:cxn>
                <a:cxn ang="T9">
                  <a:pos x="T2" y="T3"/>
                </a:cxn>
                <a:cxn ang="T10">
                  <a:pos x="T4" y="T5"/>
                </a:cxn>
                <a:cxn ang="T11">
                  <a:pos x="T6" y="T7"/>
                </a:cxn>
              </a:cxnLst>
              <a:rect l="T12" t="T13" r="T14" b="T15"/>
              <a:pathLst>
                <a:path w="141" h="39">
                  <a:moveTo>
                    <a:pt x="0" y="26"/>
                  </a:moveTo>
                  <a:lnTo>
                    <a:pt x="3" y="39"/>
                  </a:lnTo>
                  <a:lnTo>
                    <a:pt x="141" y="0"/>
                  </a:lnTo>
                  <a:lnTo>
                    <a:pt x="0" y="26"/>
                  </a:lnTo>
                </a:path>
              </a:pathLst>
            </a:custGeom>
            <a:noFill/>
            <a:ln w="0">
              <a:solidFill>
                <a:srgbClr val="000000"/>
              </a:solidFill>
              <a:prstDash val="solid"/>
              <a:round/>
              <a:headEnd/>
              <a:tailEnd/>
            </a:ln>
          </p:spPr>
          <p:txBody>
            <a:bodyPr/>
            <a:lstStyle/>
            <a:p>
              <a:endParaRPr lang="en-US"/>
            </a:p>
          </p:txBody>
        </p:sp>
        <p:sp>
          <p:nvSpPr>
            <p:cNvPr id="1158" name="Freeform 132">
              <a:extLst>
                <a:ext uri="{FF2B5EF4-FFF2-40B4-BE49-F238E27FC236}">
                  <a16:creationId xmlns:a16="http://schemas.microsoft.com/office/drawing/2014/main" id="{14BB2BEB-D727-4F16-9451-4301A1A42251}"/>
                </a:ext>
              </a:extLst>
            </p:cNvPr>
            <p:cNvSpPr>
              <a:spLocks/>
            </p:cNvSpPr>
            <p:nvPr/>
          </p:nvSpPr>
          <p:spPr bwMode="auto">
            <a:xfrm>
              <a:off x="2171" y="3475"/>
              <a:ext cx="23" cy="10"/>
            </a:xfrm>
            <a:custGeom>
              <a:avLst/>
              <a:gdLst>
                <a:gd name="T0" fmla="*/ 0 w 138"/>
                <a:gd name="T1" fmla="*/ 39 h 53"/>
                <a:gd name="T2" fmla="*/ 4 w 138"/>
                <a:gd name="T3" fmla="*/ 53 h 53"/>
                <a:gd name="T4" fmla="*/ 138 w 138"/>
                <a:gd name="T5" fmla="*/ 0 h 53"/>
                <a:gd name="T6" fmla="*/ 0 w 138"/>
                <a:gd name="T7" fmla="*/ 39 h 53"/>
                <a:gd name="T8" fmla="*/ 0 60000 65536"/>
                <a:gd name="T9" fmla="*/ 0 60000 65536"/>
                <a:gd name="T10" fmla="*/ 0 60000 65536"/>
                <a:gd name="T11" fmla="*/ 0 60000 65536"/>
                <a:gd name="T12" fmla="*/ 0 w 138"/>
                <a:gd name="T13" fmla="*/ 0 h 53"/>
                <a:gd name="T14" fmla="*/ 138 w 138"/>
                <a:gd name="T15" fmla="*/ 53 h 53"/>
              </a:gdLst>
              <a:ahLst/>
              <a:cxnLst>
                <a:cxn ang="T8">
                  <a:pos x="T0" y="T1"/>
                </a:cxn>
                <a:cxn ang="T9">
                  <a:pos x="T2" y="T3"/>
                </a:cxn>
                <a:cxn ang="T10">
                  <a:pos x="T4" y="T5"/>
                </a:cxn>
                <a:cxn ang="T11">
                  <a:pos x="T6" y="T7"/>
                </a:cxn>
              </a:cxnLst>
              <a:rect l="T12" t="T13" r="T14" b="T15"/>
              <a:pathLst>
                <a:path w="138" h="53">
                  <a:moveTo>
                    <a:pt x="0" y="39"/>
                  </a:moveTo>
                  <a:lnTo>
                    <a:pt x="4" y="53"/>
                  </a:lnTo>
                  <a:lnTo>
                    <a:pt x="138" y="0"/>
                  </a:lnTo>
                  <a:lnTo>
                    <a:pt x="0" y="39"/>
                  </a:lnTo>
                  <a:close/>
                </a:path>
              </a:pathLst>
            </a:custGeom>
            <a:solidFill>
              <a:srgbClr val="000000"/>
            </a:solidFill>
            <a:ln w="9525">
              <a:noFill/>
              <a:round/>
              <a:headEnd/>
              <a:tailEnd/>
            </a:ln>
          </p:spPr>
          <p:txBody>
            <a:bodyPr/>
            <a:lstStyle/>
            <a:p>
              <a:endParaRPr lang="en-US"/>
            </a:p>
          </p:txBody>
        </p:sp>
        <p:sp>
          <p:nvSpPr>
            <p:cNvPr id="1159" name="Freeform 133">
              <a:extLst>
                <a:ext uri="{FF2B5EF4-FFF2-40B4-BE49-F238E27FC236}">
                  <a16:creationId xmlns:a16="http://schemas.microsoft.com/office/drawing/2014/main" id="{6EDE208F-C4E0-4EC1-ADCC-A6830111A0CD}"/>
                </a:ext>
              </a:extLst>
            </p:cNvPr>
            <p:cNvSpPr>
              <a:spLocks/>
            </p:cNvSpPr>
            <p:nvPr/>
          </p:nvSpPr>
          <p:spPr bwMode="auto">
            <a:xfrm>
              <a:off x="2171" y="3475"/>
              <a:ext cx="23" cy="10"/>
            </a:xfrm>
            <a:custGeom>
              <a:avLst/>
              <a:gdLst>
                <a:gd name="T0" fmla="*/ 0 w 138"/>
                <a:gd name="T1" fmla="*/ 39 h 53"/>
                <a:gd name="T2" fmla="*/ 4 w 138"/>
                <a:gd name="T3" fmla="*/ 53 h 53"/>
                <a:gd name="T4" fmla="*/ 138 w 138"/>
                <a:gd name="T5" fmla="*/ 0 h 53"/>
                <a:gd name="T6" fmla="*/ 0 w 138"/>
                <a:gd name="T7" fmla="*/ 39 h 53"/>
                <a:gd name="T8" fmla="*/ 0 60000 65536"/>
                <a:gd name="T9" fmla="*/ 0 60000 65536"/>
                <a:gd name="T10" fmla="*/ 0 60000 65536"/>
                <a:gd name="T11" fmla="*/ 0 60000 65536"/>
                <a:gd name="T12" fmla="*/ 0 w 138"/>
                <a:gd name="T13" fmla="*/ 0 h 53"/>
                <a:gd name="T14" fmla="*/ 138 w 138"/>
                <a:gd name="T15" fmla="*/ 53 h 53"/>
              </a:gdLst>
              <a:ahLst/>
              <a:cxnLst>
                <a:cxn ang="T8">
                  <a:pos x="T0" y="T1"/>
                </a:cxn>
                <a:cxn ang="T9">
                  <a:pos x="T2" y="T3"/>
                </a:cxn>
                <a:cxn ang="T10">
                  <a:pos x="T4" y="T5"/>
                </a:cxn>
                <a:cxn ang="T11">
                  <a:pos x="T6" y="T7"/>
                </a:cxn>
              </a:cxnLst>
              <a:rect l="T12" t="T13" r="T14" b="T15"/>
              <a:pathLst>
                <a:path w="138" h="53">
                  <a:moveTo>
                    <a:pt x="0" y="39"/>
                  </a:moveTo>
                  <a:lnTo>
                    <a:pt x="4" y="53"/>
                  </a:lnTo>
                  <a:lnTo>
                    <a:pt x="138" y="0"/>
                  </a:lnTo>
                  <a:lnTo>
                    <a:pt x="0" y="39"/>
                  </a:lnTo>
                </a:path>
              </a:pathLst>
            </a:custGeom>
            <a:noFill/>
            <a:ln w="0">
              <a:solidFill>
                <a:srgbClr val="000000"/>
              </a:solidFill>
              <a:prstDash val="solid"/>
              <a:round/>
              <a:headEnd/>
              <a:tailEnd/>
            </a:ln>
          </p:spPr>
          <p:txBody>
            <a:bodyPr/>
            <a:lstStyle/>
            <a:p>
              <a:endParaRPr lang="en-US"/>
            </a:p>
          </p:txBody>
        </p:sp>
        <p:sp>
          <p:nvSpPr>
            <p:cNvPr id="1160" name="Freeform 134">
              <a:extLst>
                <a:ext uri="{FF2B5EF4-FFF2-40B4-BE49-F238E27FC236}">
                  <a16:creationId xmlns:a16="http://schemas.microsoft.com/office/drawing/2014/main" id="{A440F48D-A0C0-4BBA-8BBA-0C2EE637B9C6}"/>
                </a:ext>
              </a:extLst>
            </p:cNvPr>
            <p:cNvSpPr>
              <a:spLocks/>
            </p:cNvSpPr>
            <p:nvPr/>
          </p:nvSpPr>
          <p:spPr bwMode="auto">
            <a:xfrm>
              <a:off x="2172" y="3475"/>
              <a:ext cx="22" cy="13"/>
            </a:xfrm>
            <a:custGeom>
              <a:avLst/>
              <a:gdLst>
                <a:gd name="T0" fmla="*/ 0 w 134"/>
                <a:gd name="T1" fmla="*/ 53 h 65"/>
                <a:gd name="T2" fmla="*/ 4 w 134"/>
                <a:gd name="T3" fmla="*/ 65 h 65"/>
                <a:gd name="T4" fmla="*/ 134 w 134"/>
                <a:gd name="T5" fmla="*/ 0 h 65"/>
                <a:gd name="T6" fmla="*/ 0 w 134"/>
                <a:gd name="T7" fmla="*/ 53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0" y="53"/>
                  </a:moveTo>
                  <a:lnTo>
                    <a:pt x="4" y="65"/>
                  </a:lnTo>
                  <a:lnTo>
                    <a:pt x="134" y="0"/>
                  </a:lnTo>
                  <a:lnTo>
                    <a:pt x="0" y="53"/>
                  </a:lnTo>
                  <a:close/>
                </a:path>
              </a:pathLst>
            </a:custGeom>
            <a:solidFill>
              <a:srgbClr val="000000"/>
            </a:solidFill>
            <a:ln w="9525">
              <a:noFill/>
              <a:round/>
              <a:headEnd/>
              <a:tailEnd/>
            </a:ln>
          </p:spPr>
          <p:txBody>
            <a:bodyPr/>
            <a:lstStyle/>
            <a:p>
              <a:endParaRPr lang="en-US"/>
            </a:p>
          </p:txBody>
        </p:sp>
        <p:sp>
          <p:nvSpPr>
            <p:cNvPr id="1161" name="Freeform 135">
              <a:extLst>
                <a:ext uri="{FF2B5EF4-FFF2-40B4-BE49-F238E27FC236}">
                  <a16:creationId xmlns:a16="http://schemas.microsoft.com/office/drawing/2014/main" id="{AFF66466-5B53-4E66-A80D-B8476F36EADF}"/>
                </a:ext>
              </a:extLst>
            </p:cNvPr>
            <p:cNvSpPr>
              <a:spLocks/>
            </p:cNvSpPr>
            <p:nvPr/>
          </p:nvSpPr>
          <p:spPr bwMode="auto">
            <a:xfrm>
              <a:off x="2172" y="3475"/>
              <a:ext cx="22" cy="13"/>
            </a:xfrm>
            <a:custGeom>
              <a:avLst/>
              <a:gdLst>
                <a:gd name="T0" fmla="*/ 0 w 134"/>
                <a:gd name="T1" fmla="*/ 53 h 65"/>
                <a:gd name="T2" fmla="*/ 4 w 134"/>
                <a:gd name="T3" fmla="*/ 65 h 65"/>
                <a:gd name="T4" fmla="*/ 134 w 134"/>
                <a:gd name="T5" fmla="*/ 0 h 65"/>
                <a:gd name="T6" fmla="*/ 0 w 134"/>
                <a:gd name="T7" fmla="*/ 53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0" y="53"/>
                  </a:moveTo>
                  <a:lnTo>
                    <a:pt x="4" y="65"/>
                  </a:lnTo>
                  <a:lnTo>
                    <a:pt x="134" y="0"/>
                  </a:lnTo>
                  <a:lnTo>
                    <a:pt x="0" y="53"/>
                  </a:lnTo>
                </a:path>
              </a:pathLst>
            </a:custGeom>
            <a:noFill/>
            <a:ln w="0">
              <a:solidFill>
                <a:srgbClr val="000000"/>
              </a:solidFill>
              <a:prstDash val="solid"/>
              <a:round/>
              <a:headEnd/>
              <a:tailEnd/>
            </a:ln>
          </p:spPr>
          <p:txBody>
            <a:bodyPr/>
            <a:lstStyle/>
            <a:p>
              <a:endParaRPr lang="en-US"/>
            </a:p>
          </p:txBody>
        </p:sp>
        <p:sp>
          <p:nvSpPr>
            <p:cNvPr id="1162" name="Freeform 136">
              <a:extLst>
                <a:ext uri="{FF2B5EF4-FFF2-40B4-BE49-F238E27FC236}">
                  <a16:creationId xmlns:a16="http://schemas.microsoft.com/office/drawing/2014/main" id="{2E4DBCF4-64B9-4F4E-B9D0-1F35FF1113C4}"/>
                </a:ext>
              </a:extLst>
            </p:cNvPr>
            <p:cNvSpPr>
              <a:spLocks/>
            </p:cNvSpPr>
            <p:nvPr/>
          </p:nvSpPr>
          <p:spPr bwMode="auto">
            <a:xfrm>
              <a:off x="2173" y="3475"/>
              <a:ext cx="21" cy="15"/>
            </a:xfrm>
            <a:custGeom>
              <a:avLst/>
              <a:gdLst>
                <a:gd name="T0" fmla="*/ 0 w 130"/>
                <a:gd name="T1" fmla="*/ 65 h 76"/>
                <a:gd name="T2" fmla="*/ 5 w 130"/>
                <a:gd name="T3" fmla="*/ 76 h 76"/>
                <a:gd name="T4" fmla="*/ 130 w 130"/>
                <a:gd name="T5" fmla="*/ 0 h 76"/>
                <a:gd name="T6" fmla="*/ 0 w 130"/>
                <a:gd name="T7" fmla="*/ 65 h 76"/>
                <a:gd name="T8" fmla="*/ 0 60000 65536"/>
                <a:gd name="T9" fmla="*/ 0 60000 65536"/>
                <a:gd name="T10" fmla="*/ 0 60000 65536"/>
                <a:gd name="T11" fmla="*/ 0 60000 65536"/>
                <a:gd name="T12" fmla="*/ 0 w 130"/>
                <a:gd name="T13" fmla="*/ 0 h 76"/>
                <a:gd name="T14" fmla="*/ 130 w 130"/>
                <a:gd name="T15" fmla="*/ 76 h 76"/>
              </a:gdLst>
              <a:ahLst/>
              <a:cxnLst>
                <a:cxn ang="T8">
                  <a:pos x="T0" y="T1"/>
                </a:cxn>
                <a:cxn ang="T9">
                  <a:pos x="T2" y="T3"/>
                </a:cxn>
                <a:cxn ang="T10">
                  <a:pos x="T4" y="T5"/>
                </a:cxn>
                <a:cxn ang="T11">
                  <a:pos x="T6" y="T7"/>
                </a:cxn>
              </a:cxnLst>
              <a:rect l="T12" t="T13" r="T14" b="T15"/>
              <a:pathLst>
                <a:path w="130" h="76">
                  <a:moveTo>
                    <a:pt x="0" y="65"/>
                  </a:moveTo>
                  <a:lnTo>
                    <a:pt x="5" y="76"/>
                  </a:lnTo>
                  <a:lnTo>
                    <a:pt x="130" y="0"/>
                  </a:lnTo>
                  <a:lnTo>
                    <a:pt x="0" y="65"/>
                  </a:lnTo>
                  <a:close/>
                </a:path>
              </a:pathLst>
            </a:custGeom>
            <a:solidFill>
              <a:srgbClr val="000000"/>
            </a:solidFill>
            <a:ln w="9525">
              <a:noFill/>
              <a:round/>
              <a:headEnd/>
              <a:tailEnd/>
            </a:ln>
          </p:spPr>
          <p:txBody>
            <a:bodyPr/>
            <a:lstStyle/>
            <a:p>
              <a:endParaRPr lang="en-US"/>
            </a:p>
          </p:txBody>
        </p:sp>
        <p:sp>
          <p:nvSpPr>
            <p:cNvPr id="1163" name="Freeform 137">
              <a:extLst>
                <a:ext uri="{FF2B5EF4-FFF2-40B4-BE49-F238E27FC236}">
                  <a16:creationId xmlns:a16="http://schemas.microsoft.com/office/drawing/2014/main" id="{08B4087E-17A6-4EC3-9F7D-D0DBD37E9E88}"/>
                </a:ext>
              </a:extLst>
            </p:cNvPr>
            <p:cNvSpPr>
              <a:spLocks/>
            </p:cNvSpPr>
            <p:nvPr/>
          </p:nvSpPr>
          <p:spPr bwMode="auto">
            <a:xfrm>
              <a:off x="2173" y="3475"/>
              <a:ext cx="21" cy="15"/>
            </a:xfrm>
            <a:custGeom>
              <a:avLst/>
              <a:gdLst>
                <a:gd name="T0" fmla="*/ 0 w 130"/>
                <a:gd name="T1" fmla="*/ 65 h 76"/>
                <a:gd name="T2" fmla="*/ 5 w 130"/>
                <a:gd name="T3" fmla="*/ 76 h 76"/>
                <a:gd name="T4" fmla="*/ 130 w 130"/>
                <a:gd name="T5" fmla="*/ 0 h 76"/>
                <a:gd name="T6" fmla="*/ 0 w 130"/>
                <a:gd name="T7" fmla="*/ 65 h 76"/>
                <a:gd name="T8" fmla="*/ 0 60000 65536"/>
                <a:gd name="T9" fmla="*/ 0 60000 65536"/>
                <a:gd name="T10" fmla="*/ 0 60000 65536"/>
                <a:gd name="T11" fmla="*/ 0 60000 65536"/>
                <a:gd name="T12" fmla="*/ 0 w 130"/>
                <a:gd name="T13" fmla="*/ 0 h 76"/>
                <a:gd name="T14" fmla="*/ 130 w 130"/>
                <a:gd name="T15" fmla="*/ 76 h 76"/>
              </a:gdLst>
              <a:ahLst/>
              <a:cxnLst>
                <a:cxn ang="T8">
                  <a:pos x="T0" y="T1"/>
                </a:cxn>
                <a:cxn ang="T9">
                  <a:pos x="T2" y="T3"/>
                </a:cxn>
                <a:cxn ang="T10">
                  <a:pos x="T4" y="T5"/>
                </a:cxn>
                <a:cxn ang="T11">
                  <a:pos x="T6" y="T7"/>
                </a:cxn>
              </a:cxnLst>
              <a:rect l="T12" t="T13" r="T14" b="T15"/>
              <a:pathLst>
                <a:path w="130" h="76">
                  <a:moveTo>
                    <a:pt x="0" y="65"/>
                  </a:moveTo>
                  <a:lnTo>
                    <a:pt x="5" y="76"/>
                  </a:lnTo>
                  <a:lnTo>
                    <a:pt x="130" y="0"/>
                  </a:lnTo>
                  <a:lnTo>
                    <a:pt x="0" y="65"/>
                  </a:lnTo>
                </a:path>
              </a:pathLst>
            </a:custGeom>
            <a:noFill/>
            <a:ln w="0">
              <a:solidFill>
                <a:srgbClr val="000000"/>
              </a:solidFill>
              <a:prstDash val="solid"/>
              <a:round/>
              <a:headEnd/>
              <a:tailEnd/>
            </a:ln>
          </p:spPr>
          <p:txBody>
            <a:bodyPr/>
            <a:lstStyle/>
            <a:p>
              <a:endParaRPr lang="en-US"/>
            </a:p>
          </p:txBody>
        </p:sp>
        <p:sp>
          <p:nvSpPr>
            <p:cNvPr id="1164" name="Freeform 138">
              <a:extLst>
                <a:ext uri="{FF2B5EF4-FFF2-40B4-BE49-F238E27FC236}">
                  <a16:creationId xmlns:a16="http://schemas.microsoft.com/office/drawing/2014/main" id="{F3F98218-49A6-4C63-B881-A692152A6BBB}"/>
                </a:ext>
              </a:extLst>
            </p:cNvPr>
            <p:cNvSpPr>
              <a:spLocks/>
            </p:cNvSpPr>
            <p:nvPr/>
          </p:nvSpPr>
          <p:spPr bwMode="auto">
            <a:xfrm>
              <a:off x="2174" y="3475"/>
              <a:ext cx="20" cy="17"/>
            </a:xfrm>
            <a:custGeom>
              <a:avLst/>
              <a:gdLst>
                <a:gd name="T0" fmla="*/ 0 w 125"/>
                <a:gd name="T1" fmla="*/ 76 h 88"/>
                <a:gd name="T2" fmla="*/ 6 w 125"/>
                <a:gd name="T3" fmla="*/ 88 h 88"/>
                <a:gd name="T4" fmla="*/ 125 w 125"/>
                <a:gd name="T5" fmla="*/ 0 h 88"/>
                <a:gd name="T6" fmla="*/ 0 w 125"/>
                <a:gd name="T7" fmla="*/ 76 h 88"/>
                <a:gd name="T8" fmla="*/ 0 60000 65536"/>
                <a:gd name="T9" fmla="*/ 0 60000 65536"/>
                <a:gd name="T10" fmla="*/ 0 60000 65536"/>
                <a:gd name="T11" fmla="*/ 0 60000 65536"/>
                <a:gd name="T12" fmla="*/ 0 w 125"/>
                <a:gd name="T13" fmla="*/ 0 h 88"/>
                <a:gd name="T14" fmla="*/ 125 w 125"/>
                <a:gd name="T15" fmla="*/ 88 h 88"/>
              </a:gdLst>
              <a:ahLst/>
              <a:cxnLst>
                <a:cxn ang="T8">
                  <a:pos x="T0" y="T1"/>
                </a:cxn>
                <a:cxn ang="T9">
                  <a:pos x="T2" y="T3"/>
                </a:cxn>
                <a:cxn ang="T10">
                  <a:pos x="T4" y="T5"/>
                </a:cxn>
                <a:cxn ang="T11">
                  <a:pos x="T6" y="T7"/>
                </a:cxn>
              </a:cxnLst>
              <a:rect l="T12" t="T13" r="T14" b="T15"/>
              <a:pathLst>
                <a:path w="125" h="88">
                  <a:moveTo>
                    <a:pt x="0" y="76"/>
                  </a:moveTo>
                  <a:lnTo>
                    <a:pt x="6" y="88"/>
                  </a:lnTo>
                  <a:lnTo>
                    <a:pt x="125" y="0"/>
                  </a:lnTo>
                  <a:lnTo>
                    <a:pt x="0" y="76"/>
                  </a:lnTo>
                  <a:close/>
                </a:path>
              </a:pathLst>
            </a:custGeom>
            <a:solidFill>
              <a:srgbClr val="000000"/>
            </a:solidFill>
            <a:ln w="9525">
              <a:noFill/>
              <a:round/>
              <a:headEnd/>
              <a:tailEnd/>
            </a:ln>
          </p:spPr>
          <p:txBody>
            <a:bodyPr/>
            <a:lstStyle/>
            <a:p>
              <a:endParaRPr lang="en-US"/>
            </a:p>
          </p:txBody>
        </p:sp>
        <p:sp>
          <p:nvSpPr>
            <p:cNvPr id="1165" name="Freeform 139">
              <a:extLst>
                <a:ext uri="{FF2B5EF4-FFF2-40B4-BE49-F238E27FC236}">
                  <a16:creationId xmlns:a16="http://schemas.microsoft.com/office/drawing/2014/main" id="{575643D2-9116-4515-9EEB-751BE0C633F5}"/>
                </a:ext>
              </a:extLst>
            </p:cNvPr>
            <p:cNvSpPr>
              <a:spLocks/>
            </p:cNvSpPr>
            <p:nvPr/>
          </p:nvSpPr>
          <p:spPr bwMode="auto">
            <a:xfrm>
              <a:off x="2174" y="3475"/>
              <a:ext cx="20" cy="17"/>
            </a:xfrm>
            <a:custGeom>
              <a:avLst/>
              <a:gdLst>
                <a:gd name="T0" fmla="*/ 0 w 125"/>
                <a:gd name="T1" fmla="*/ 76 h 88"/>
                <a:gd name="T2" fmla="*/ 6 w 125"/>
                <a:gd name="T3" fmla="*/ 88 h 88"/>
                <a:gd name="T4" fmla="*/ 125 w 125"/>
                <a:gd name="T5" fmla="*/ 0 h 88"/>
                <a:gd name="T6" fmla="*/ 0 w 125"/>
                <a:gd name="T7" fmla="*/ 76 h 88"/>
                <a:gd name="T8" fmla="*/ 0 60000 65536"/>
                <a:gd name="T9" fmla="*/ 0 60000 65536"/>
                <a:gd name="T10" fmla="*/ 0 60000 65536"/>
                <a:gd name="T11" fmla="*/ 0 60000 65536"/>
                <a:gd name="T12" fmla="*/ 0 w 125"/>
                <a:gd name="T13" fmla="*/ 0 h 88"/>
                <a:gd name="T14" fmla="*/ 125 w 125"/>
                <a:gd name="T15" fmla="*/ 88 h 88"/>
              </a:gdLst>
              <a:ahLst/>
              <a:cxnLst>
                <a:cxn ang="T8">
                  <a:pos x="T0" y="T1"/>
                </a:cxn>
                <a:cxn ang="T9">
                  <a:pos x="T2" y="T3"/>
                </a:cxn>
                <a:cxn ang="T10">
                  <a:pos x="T4" y="T5"/>
                </a:cxn>
                <a:cxn ang="T11">
                  <a:pos x="T6" y="T7"/>
                </a:cxn>
              </a:cxnLst>
              <a:rect l="T12" t="T13" r="T14" b="T15"/>
              <a:pathLst>
                <a:path w="125" h="88">
                  <a:moveTo>
                    <a:pt x="0" y="76"/>
                  </a:moveTo>
                  <a:lnTo>
                    <a:pt x="6" y="88"/>
                  </a:lnTo>
                  <a:lnTo>
                    <a:pt x="125" y="0"/>
                  </a:lnTo>
                  <a:lnTo>
                    <a:pt x="0" y="76"/>
                  </a:lnTo>
                </a:path>
              </a:pathLst>
            </a:custGeom>
            <a:noFill/>
            <a:ln w="0">
              <a:solidFill>
                <a:srgbClr val="000000"/>
              </a:solidFill>
              <a:prstDash val="solid"/>
              <a:round/>
              <a:headEnd/>
              <a:tailEnd/>
            </a:ln>
          </p:spPr>
          <p:txBody>
            <a:bodyPr/>
            <a:lstStyle/>
            <a:p>
              <a:endParaRPr lang="en-US"/>
            </a:p>
          </p:txBody>
        </p:sp>
        <p:sp>
          <p:nvSpPr>
            <p:cNvPr id="1166" name="Freeform 140">
              <a:extLst>
                <a:ext uri="{FF2B5EF4-FFF2-40B4-BE49-F238E27FC236}">
                  <a16:creationId xmlns:a16="http://schemas.microsoft.com/office/drawing/2014/main" id="{66B3E7F9-5465-4C11-8C17-058B48AE88BF}"/>
                </a:ext>
              </a:extLst>
            </p:cNvPr>
            <p:cNvSpPr>
              <a:spLocks/>
            </p:cNvSpPr>
            <p:nvPr/>
          </p:nvSpPr>
          <p:spPr bwMode="auto">
            <a:xfrm>
              <a:off x="2174" y="3475"/>
              <a:ext cx="20" cy="20"/>
            </a:xfrm>
            <a:custGeom>
              <a:avLst/>
              <a:gdLst>
                <a:gd name="T0" fmla="*/ 0 w 119"/>
                <a:gd name="T1" fmla="*/ 88 h 99"/>
                <a:gd name="T2" fmla="*/ 7 w 119"/>
                <a:gd name="T3" fmla="*/ 99 h 99"/>
                <a:gd name="T4" fmla="*/ 119 w 119"/>
                <a:gd name="T5" fmla="*/ 0 h 99"/>
                <a:gd name="T6" fmla="*/ 0 w 119"/>
                <a:gd name="T7" fmla="*/ 88 h 99"/>
                <a:gd name="T8" fmla="*/ 0 60000 65536"/>
                <a:gd name="T9" fmla="*/ 0 60000 65536"/>
                <a:gd name="T10" fmla="*/ 0 60000 65536"/>
                <a:gd name="T11" fmla="*/ 0 60000 65536"/>
                <a:gd name="T12" fmla="*/ 0 w 119"/>
                <a:gd name="T13" fmla="*/ 0 h 99"/>
                <a:gd name="T14" fmla="*/ 119 w 119"/>
                <a:gd name="T15" fmla="*/ 99 h 99"/>
              </a:gdLst>
              <a:ahLst/>
              <a:cxnLst>
                <a:cxn ang="T8">
                  <a:pos x="T0" y="T1"/>
                </a:cxn>
                <a:cxn ang="T9">
                  <a:pos x="T2" y="T3"/>
                </a:cxn>
                <a:cxn ang="T10">
                  <a:pos x="T4" y="T5"/>
                </a:cxn>
                <a:cxn ang="T11">
                  <a:pos x="T6" y="T7"/>
                </a:cxn>
              </a:cxnLst>
              <a:rect l="T12" t="T13" r="T14" b="T15"/>
              <a:pathLst>
                <a:path w="119" h="99">
                  <a:moveTo>
                    <a:pt x="0" y="88"/>
                  </a:moveTo>
                  <a:lnTo>
                    <a:pt x="7" y="99"/>
                  </a:lnTo>
                  <a:lnTo>
                    <a:pt x="119" y="0"/>
                  </a:lnTo>
                  <a:lnTo>
                    <a:pt x="0" y="88"/>
                  </a:lnTo>
                  <a:close/>
                </a:path>
              </a:pathLst>
            </a:custGeom>
            <a:solidFill>
              <a:srgbClr val="000000"/>
            </a:solidFill>
            <a:ln w="9525">
              <a:noFill/>
              <a:round/>
              <a:headEnd/>
              <a:tailEnd/>
            </a:ln>
          </p:spPr>
          <p:txBody>
            <a:bodyPr/>
            <a:lstStyle/>
            <a:p>
              <a:endParaRPr lang="en-US"/>
            </a:p>
          </p:txBody>
        </p:sp>
        <p:sp>
          <p:nvSpPr>
            <p:cNvPr id="1167" name="Freeform 141">
              <a:extLst>
                <a:ext uri="{FF2B5EF4-FFF2-40B4-BE49-F238E27FC236}">
                  <a16:creationId xmlns:a16="http://schemas.microsoft.com/office/drawing/2014/main" id="{F4F63D8E-6429-4D5E-8D02-B1B05FDFED8C}"/>
                </a:ext>
              </a:extLst>
            </p:cNvPr>
            <p:cNvSpPr>
              <a:spLocks/>
            </p:cNvSpPr>
            <p:nvPr/>
          </p:nvSpPr>
          <p:spPr bwMode="auto">
            <a:xfrm>
              <a:off x="2174" y="3475"/>
              <a:ext cx="20" cy="20"/>
            </a:xfrm>
            <a:custGeom>
              <a:avLst/>
              <a:gdLst>
                <a:gd name="T0" fmla="*/ 0 w 119"/>
                <a:gd name="T1" fmla="*/ 88 h 99"/>
                <a:gd name="T2" fmla="*/ 7 w 119"/>
                <a:gd name="T3" fmla="*/ 99 h 99"/>
                <a:gd name="T4" fmla="*/ 119 w 119"/>
                <a:gd name="T5" fmla="*/ 0 h 99"/>
                <a:gd name="T6" fmla="*/ 0 w 119"/>
                <a:gd name="T7" fmla="*/ 88 h 99"/>
                <a:gd name="T8" fmla="*/ 0 60000 65536"/>
                <a:gd name="T9" fmla="*/ 0 60000 65536"/>
                <a:gd name="T10" fmla="*/ 0 60000 65536"/>
                <a:gd name="T11" fmla="*/ 0 60000 65536"/>
                <a:gd name="T12" fmla="*/ 0 w 119"/>
                <a:gd name="T13" fmla="*/ 0 h 99"/>
                <a:gd name="T14" fmla="*/ 119 w 119"/>
                <a:gd name="T15" fmla="*/ 99 h 99"/>
              </a:gdLst>
              <a:ahLst/>
              <a:cxnLst>
                <a:cxn ang="T8">
                  <a:pos x="T0" y="T1"/>
                </a:cxn>
                <a:cxn ang="T9">
                  <a:pos x="T2" y="T3"/>
                </a:cxn>
                <a:cxn ang="T10">
                  <a:pos x="T4" y="T5"/>
                </a:cxn>
                <a:cxn ang="T11">
                  <a:pos x="T6" y="T7"/>
                </a:cxn>
              </a:cxnLst>
              <a:rect l="T12" t="T13" r="T14" b="T15"/>
              <a:pathLst>
                <a:path w="119" h="99">
                  <a:moveTo>
                    <a:pt x="0" y="88"/>
                  </a:moveTo>
                  <a:lnTo>
                    <a:pt x="7" y="99"/>
                  </a:lnTo>
                  <a:lnTo>
                    <a:pt x="119" y="0"/>
                  </a:lnTo>
                  <a:lnTo>
                    <a:pt x="0" y="88"/>
                  </a:lnTo>
                </a:path>
              </a:pathLst>
            </a:custGeom>
            <a:noFill/>
            <a:ln w="0">
              <a:solidFill>
                <a:srgbClr val="000000"/>
              </a:solidFill>
              <a:prstDash val="solid"/>
              <a:round/>
              <a:headEnd/>
              <a:tailEnd/>
            </a:ln>
          </p:spPr>
          <p:txBody>
            <a:bodyPr/>
            <a:lstStyle/>
            <a:p>
              <a:endParaRPr lang="en-US"/>
            </a:p>
          </p:txBody>
        </p:sp>
        <p:sp>
          <p:nvSpPr>
            <p:cNvPr id="1168" name="Freeform 142">
              <a:extLst>
                <a:ext uri="{FF2B5EF4-FFF2-40B4-BE49-F238E27FC236}">
                  <a16:creationId xmlns:a16="http://schemas.microsoft.com/office/drawing/2014/main" id="{504D882D-D7F4-446F-BD61-11EDC40B1BB2}"/>
                </a:ext>
              </a:extLst>
            </p:cNvPr>
            <p:cNvSpPr>
              <a:spLocks/>
            </p:cNvSpPr>
            <p:nvPr/>
          </p:nvSpPr>
          <p:spPr bwMode="auto">
            <a:xfrm>
              <a:off x="2176" y="3475"/>
              <a:ext cx="18" cy="22"/>
            </a:xfrm>
            <a:custGeom>
              <a:avLst/>
              <a:gdLst>
                <a:gd name="T0" fmla="*/ 0 w 112"/>
                <a:gd name="T1" fmla="*/ 99 h 109"/>
                <a:gd name="T2" fmla="*/ 7 w 112"/>
                <a:gd name="T3" fmla="*/ 109 h 109"/>
                <a:gd name="T4" fmla="*/ 112 w 112"/>
                <a:gd name="T5" fmla="*/ 0 h 109"/>
                <a:gd name="T6" fmla="*/ 0 w 112"/>
                <a:gd name="T7" fmla="*/ 99 h 109"/>
                <a:gd name="T8" fmla="*/ 0 60000 65536"/>
                <a:gd name="T9" fmla="*/ 0 60000 65536"/>
                <a:gd name="T10" fmla="*/ 0 60000 65536"/>
                <a:gd name="T11" fmla="*/ 0 60000 65536"/>
                <a:gd name="T12" fmla="*/ 0 w 112"/>
                <a:gd name="T13" fmla="*/ 0 h 109"/>
                <a:gd name="T14" fmla="*/ 112 w 112"/>
                <a:gd name="T15" fmla="*/ 109 h 109"/>
              </a:gdLst>
              <a:ahLst/>
              <a:cxnLst>
                <a:cxn ang="T8">
                  <a:pos x="T0" y="T1"/>
                </a:cxn>
                <a:cxn ang="T9">
                  <a:pos x="T2" y="T3"/>
                </a:cxn>
                <a:cxn ang="T10">
                  <a:pos x="T4" y="T5"/>
                </a:cxn>
                <a:cxn ang="T11">
                  <a:pos x="T6" y="T7"/>
                </a:cxn>
              </a:cxnLst>
              <a:rect l="T12" t="T13" r="T14" b="T15"/>
              <a:pathLst>
                <a:path w="112" h="109">
                  <a:moveTo>
                    <a:pt x="0" y="99"/>
                  </a:moveTo>
                  <a:lnTo>
                    <a:pt x="7" y="109"/>
                  </a:lnTo>
                  <a:lnTo>
                    <a:pt x="112" y="0"/>
                  </a:lnTo>
                  <a:lnTo>
                    <a:pt x="0" y="99"/>
                  </a:lnTo>
                  <a:close/>
                </a:path>
              </a:pathLst>
            </a:custGeom>
            <a:solidFill>
              <a:srgbClr val="000000"/>
            </a:solidFill>
            <a:ln w="9525">
              <a:noFill/>
              <a:round/>
              <a:headEnd/>
              <a:tailEnd/>
            </a:ln>
          </p:spPr>
          <p:txBody>
            <a:bodyPr/>
            <a:lstStyle/>
            <a:p>
              <a:endParaRPr lang="en-US"/>
            </a:p>
          </p:txBody>
        </p:sp>
        <p:sp>
          <p:nvSpPr>
            <p:cNvPr id="1169" name="Freeform 143">
              <a:extLst>
                <a:ext uri="{FF2B5EF4-FFF2-40B4-BE49-F238E27FC236}">
                  <a16:creationId xmlns:a16="http://schemas.microsoft.com/office/drawing/2014/main" id="{3B288079-B201-4F90-B8BA-A74165D39B53}"/>
                </a:ext>
              </a:extLst>
            </p:cNvPr>
            <p:cNvSpPr>
              <a:spLocks/>
            </p:cNvSpPr>
            <p:nvPr/>
          </p:nvSpPr>
          <p:spPr bwMode="auto">
            <a:xfrm>
              <a:off x="2176" y="3475"/>
              <a:ext cx="18" cy="22"/>
            </a:xfrm>
            <a:custGeom>
              <a:avLst/>
              <a:gdLst>
                <a:gd name="T0" fmla="*/ 0 w 112"/>
                <a:gd name="T1" fmla="*/ 99 h 109"/>
                <a:gd name="T2" fmla="*/ 7 w 112"/>
                <a:gd name="T3" fmla="*/ 109 h 109"/>
                <a:gd name="T4" fmla="*/ 112 w 112"/>
                <a:gd name="T5" fmla="*/ 0 h 109"/>
                <a:gd name="T6" fmla="*/ 0 w 112"/>
                <a:gd name="T7" fmla="*/ 99 h 109"/>
                <a:gd name="T8" fmla="*/ 0 60000 65536"/>
                <a:gd name="T9" fmla="*/ 0 60000 65536"/>
                <a:gd name="T10" fmla="*/ 0 60000 65536"/>
                <a:gd name="T11" fmla="*/ 0 60000 65536"/>
                <a:gd name="T12" fmla="*/ 0 w 112"/>
                <a:gd name="T13" fmla="*/ 0 h 109"/>
                <a:gd name="T14" fmla="*/ 112 w 112"/>
                <a:gd name="T15" fmla="*/ 109 h 109"/>
              </a:gdLst>
              <a:ahLst/>
              <a:cxnLst>
                <a:cxn ang="T8">
                  <a:pos x="T0" y="T1"/>
                </a:cxn>
                <a:cxn ang="T9">
                  <a:pos x="T2" y="T3"/>
                </a:cxn>
                <a:cxn ang="T10">
                  <a:pos x="T4" y="T5"/>
                </a:cxn>
                <a:cxn ang="T11">
                  <a:pos x="T6" y="T7"/>
                </a:cxn>
              </a:cxnLst>
              <a:rect l="T12" t="T13" r="T14" b="T15"/>
              <a:pathLst>
                <a:path w="112" h="109">
                  <a:moveTo>
                    <a:pt x="0" y="99"/>
                  </a:moveTo>
                  <a:lnTo>
                    <a:pt x="7" y="109"/>
                  </a:lnTo>
                  <a:lnTo>
                    <a:pt x="112" y="0"/>
                  </a:lnTo>
                  <a:lnTo>
                    <a:pt x="0" y="99"/>
                  </a:lnTo>
                </a:path>
              </a:pathLst>
            </a:custGeom>
            <a:noFill/>
            <a:ln w="0">
              <a:solidFill>
                <a:srgbClr val="000000"/>
              </a:solidFill>
              <a:prstDash val="solid"/>
              <a:round/>
              <a:headEnd/>
              <a:tailEnd/>
            </a:ln>
          </p:spPr>
          <p:txBody>
            <a:bodyPr/>
            <a:lstStyle/>
            <a:p>
              <a:endParaRPr lang="en-US"/>
            </a:p>
          </p:txBody>
        </p:sp>
        <p:sp>
          <p:nvSpPr>
            <p:cNvPr id="1170" name="Freeform 144">
              <a:extLst>
                <a:ext uri="{FF2B5EF4-FFF2-40B4-BE49-F238E27FC236}">
                  <a16:creationId xmlns:a16="http://schemas.microsoft.com/office/drawing/2014/main" id="{C7DC14AF-B277-4F62-B50D-A451304F4AFB}"/>
                </a:ext>
              </a:extLst>
            </p:cNvPr>
            <p:cNvSpPr>
              <a:spLocks/>
            </p:cNvSpPr>
            <p:nvPr/>
          </p:nvSpPr>
          <p:spPr bwMode="auto">
            <a:xfrm>
              <a:off x="2177" y="3475"/>
              <a:ext cx="17" cy="23"/>
            </a:xfrm>
            <a:custGeom>
              <a:avLst/>
              <a:gdLst>
                <a:gd name="T0" fmla="*/ 0 w 105"/>
                <a:gd name="T1" fmla="*/ 109 h 118"/>
                <a:gd name="T2" fmla="*/ 9 w 105"/>
                <a:gd name="T3" fmla="*/ 118 h 118"/>
                <a:gd name="T4" fmla="*/ 105 w 105"/>
                <a:gd name="T5" fmla="*/ 0 h 118"/>
                <a:gd name="T6" fmla="*/ 0 w 105"/>
                <a:gd name="T7" fmla="*/ 109 h 118"/>
                <a:gd name="T8" fmla="*/ 0 60000 65536"/>
                <a:gd name="T9" fmla="*/ 0 60000 65536"/>
                <a:gd name="T10" fmla="*/ 0 60000 65536"/>
                <a:gd name="T11" fmla="*/ 0 60000 65536"/>
                <a:gd name="T12" fmla="*/ 0 w 105"/>
                <a:gd name="T13" fmla="*/ 0 h 118"/>
                <a:gd name="T14" fmla="*/ 105 w 105"/>
                <a:gd name="T15" fmla="*/ 118 h 118"/>
              </a:gdLst>
              <a:ahLst/>
              <a:cxnLst>
                <a:cxn ang="T8">
                  <a:pos x="T0" y="T1"/>
                </a:cxn>
                <a:cxn ang="T9">
                  <a:pos x="T2" y="T3"/>
                </a:cxn>
                <a:cxn ang="T10">
                  <a:pos x="T4" y="T5"/>
                </a:cxn>
                <a:cxn ang="T11">
                  <a:pos x="T6" y="T7"/>
                </a:cxn>
              </a:cxnLst>
              <a:rect l="T12" t="T13" r="T14" b="T15"/>
              <a:pathLst>
                <a:path w="105" h="118">
                  <a:moveTo>
                    <a:pt x="0" y="109"/>
                  </a:moveTo>
                  <a:lnTo>
                    <a:pt x="9" y="118"/>
                  </a:lnTo>
                  <a:lnTo>
                    <a:pt x="105" y="0"/>
                  </a:lnTo>
                  <a:lnTo>
                    <a:pt x="0" y="109"/>
                  </a:lnTo>
                  <a:close/>
                </a:path>
              </a:pathLst>
            </a:custGeom>
            <a:solidFill>
              <a:srgbClr val="000000"/>
            </a:solidFill>
            <a:ln w="9525">
              <a:noFill/>
              <a:round/>
              <a:headEnd/>
              <a:tailEnd/>
            </a:ln>
          </p:spPr>
          <p:txBody>
            <a:bodyPr/>
            <a:lstStyle/>
            <a:p>
              <a:endParaRPr lang="en-US"/>
            </a:p>
          </p:txBody>
        </p:sp>
        <p:sp>
          <p:nvSpPr>
            <p:cNvPr id="1171" name="Freeform 145">
              <a:extLst>
                <a:ext uri="{FF2B5EF4-FFF2-40B4-BE49-F238E27FC236}">
                  <a16:creationId xmlns:a16="http://schemas.microsoft.com/office/drawing/2014/main" id="{EF302E8F-717F-43FA-825B-57183A45820B}"/>
                </a:ext>
              </a:extLst>
            </p:cNvPr>
            <p:cNvSpPr>
              <a:spLocks/>
            </p:cNvSpPr>
            <p:nvPr/>
          </p:nvSpPr>
          <p:spPr bwMode="auto">
            <a:xfrm>
              <a:off x="2177" y="3475"/>
              <a:ext cx="17" cy="23"/>
            </a:xfrm>
            <a:custGeom>
              <a:avLst/>
              <a:gdLst>
                <a:gd name="T0" fmla="*/ 0 w 105"/>
                <a:gd name="T1" fmla="*/ 109 h 118"/>
                <a:gd name="T2" fmla="*/ 9 w 105"/>
                <a:gd name="T3" fmla="*/ 118 h 118"/>
                <a:gd name="T4" fmla="*/ 105 w 105"/>
                <a:gd name="T5" fmla="*/ 0 h 118"/>
                <a:gd name="T6" fmla="*/ 0 w 105"/>
                <a:gd name="T7" fmla="*/ 109 h 118"/>
                <a:gd name="T8" fmla="*/ 0 60000 65536"/>
                <a:gd name="T9" fmla="*/ 0 60000 65536"/>
                <a:gd name="T10" fmla="*/ 0 60000 65536"/>
                <a:gd name="T11" fmla="*/ 0 60000 65536"/>
                <a:gd name="T12" fmla="*/ 0 w 105"/>
                <a:gd name="T13" fmla="*/ 0 h 118"/>
                <a:gd name="T14" fmla="*/ 105 w 105"/>
                <a:gd name="T15" fmla="*/ 118 h 118"/>
              </a:gdLst>
              <a:ahLst/>
              <a:cxnLst>
                <a:cxn ang="T8">
                  <a:pos x="T0" y="T1"/>
                </a:cxn>
                <a:cxn ang="T9">
                  <a:pos x="T2" y="T3"/>
                </a:cxn>
                <a:cxn ang="T10">
                  <a:pos x="T4" y="T5"/>
                </a:cxn>
                <a:cxn ang="T11">
                  <a:pos x="T6" y="T7"/>
                </a:cxn>
              </a:cxnLst>
              <a:rect l="T12" t="T13" r="T14" b="T15"/>
              <a:pathLst>
                <a:path w="105" h="118">
                  <a:moveTo>
                    <a:pt x="0" y="109"/>
                  </a:moveTo>
                  <a:lnTo>
                    <a:pt x="9" y="118"/>
                  </a:lnTo>
                  <a:lnTo>
                    <a:pt x="105" y="0"/>
                  </a:lnTo>
                  <a:lnTo>
                    <a:pt x="0" y="109"/>
                  </a:lnTo>
                </a:path>
              </a:pathLst>
            </a:custGeom>
            <a:noFill/>
            <a:ln w="0">
              <a:solidFill>
                <a:srgbClr val="000000"/>
              </a:solidFill>
              <a:prstDash val="solid"/>
              <a:round/>
              <a:headEnd/>
              <a:tailEnd/>
            </a:ln>
          </p:spPr>
          <p:txBody>
            <a:bodyPr/>
            <a:lstStyle/>
            <a:p>
              <a:endParaRPr lang="en-US"/>
            </a:p>
          </p:txBody>
        </p:sp>
        <p:sp>
          <p:nvSpPr>
            <p:cNvPr id="1172" name="Freeform 146">
              <a:extLst>
                <a:ext uri="{FF2B5EF4-FFF2-40B4-BE49-F238E27FC236}">
                  <a16:creationId xmlns:a16="http://schemas.microsoft.com/office/drawing/2014/main" id="{FAB1CFA2-F078-464C-BA43-E5A50357F491}"/>
                </a:ext>
              </a:extLst>
            </p:cNvPr>
            <p:cNvSpPr>
              <a:spLocks/>
            </p:cNvSpPr>
            <p:nvPr/>
          </p:nvSpPr>
          <p:spPr bwMode="auto">
            <a:xfrm>
              <a:off x="2178" y="3475"/>
              <a:ext cx="16" cy="25"/>
            </a:xfrm>
            <a:custGeom>
              <a:avLst/>
              <a:gdLst>
                <a:gd name="T0" fmla="*/ 0 w 96"/>
                <a:gd name="T1" fmla="*/ 118 h 127"/>
                <a:gd name="T2" fmla="*/ 8 w 96"/>
                <a:gd name="T3" fmla="*/ 127 h 127"/>
                <a:gd name="T4" fmla="*/ 96 w 96"/>
                <a:gd name="T5" fmla="*/ 0 h 127"/>
                <a:gd name="T6" fmla="*/ 0 w 96"/>
                <a:gd name="T7" fmla="*/ 118 h 127"/>
                <a:gd name="T8" fmla="*/ 0 60000 65536"/>
                <a:gd name="T9" fmla="*/ 0 60000 65536"/>
                <a:gd name="T10" fmla="*/ 0 60000 65536"/>
                <a:gd name="T11" fmla="*/ 0 60000 65536"/>
                <a:gd name="T12" fmla="*/ 0 w 96"/>
                <a:gd name="T13" fmla="*/ 0 h 127"/>
                <a:gd name="T14" fmla="*/ 96 w 96"/>
                <a:gd name="T15" fmla="*/ 127 h 127"/>
              </a:gdLst>
              <a:ahLst/>
              <a:cxnLst>
                <a:cxn ang="T8">
                  <a:pos x="T0" y="T1"/>
                </a:cxn>
                <a:cxn ang="T9">
                  <a:pos x="T2" y="T3"/>
                </a:cxn>
                <a:cxn ang="T10">
                  <a:pos x="T4" y="T5"/>
                </a:cxn>
                <a:cxn ang="T11">
                  <a:pos x="T6" y="T7"/>
                </a:cxn>
              </a:cxnLst>
              <a:rect l="T12" t="T13" r="T14" b="T15"/>
              <a:pathLst>
                <a:path w="96" h="127">
                  <a:moveTo>
                    <a:pt x="0" y="118"/>
                  </a:moveTo>
                  <a:lnTo>
                    <a:pt x="8" y="127"/>
                  </a:lnTo>
                  <a:lnTo>
                    <a:pt x="96" y="0"/>
                  </a:lnTo>
                  <a:lnTo>
                    <a:pt x="0" y="118"/>
                  </a:lnTo>
                  <a:close/>
                </a:path>
              </a:pathLst>
            </a:custGeom>
            <a:solidFill>
              <a:srgbClr val="000000"/>
            </a:solidFill>
            <a:ln w="9525">
              <a:noFill/>
              <a:round/>
              <a:headEnd/>
              <a:tailEnd/>
            </a:ln>
          </p:spPr>
          <p:txBody>
            <a:bodyPr/>
            <a:lstStyle/>
            <a:p>
              <a:endParaRPr lang="en-US"/>
            </a:p>
          </p:txBody>
        </p:sp>
        <p:sp>
          <p:nvSpPr>
            <p:cNvPr id="1173" name="Freeform 147">
              <a:extLst>
                <a:ext uri="{FF2B5EF4-FFF2-40B4-BE49-F238E27FC236}">
                  <a16:creationId xmlns:a16="http://schemas.microsoft.com/office/drawing/2014/main" id="{B9193932-C269-49E3-8BCA-4573162E1B3B}"/>
                </a:ext>
              </a:extLst>
            </p:cNvPr>
            <p:cNvSpPr>
              <a:spLocks/>
            </p:cNvSpPr>
            <p:nvPr/>
          </p:nvSpPr>
          <p:spPr bwMode="auto">
            <a:xfrm>
              <a:off x="2178" y="3475"/>
              <a:ext cx="16" cy="25"/>
            </a:xfrm>
            <a:custGeom>
              <a:avLst/>
              <a:gdLst>
                <a:gd name="T0" fmla="*/ 0 w 96"/>
                <a:gd name="T1" fmla="*/ 118 h 127"/>
                <a:gd name="T2" fmla="*/ 8 w 96"/>
                <a:gd name="T3" fmla="*/ 127 h 127"/>
                <a:gd name="T4" fmla="*/ 96 w 96"/>
                <a:gd name="T5" fmla="*/ 0 h 127"/>
                <a:gd name="T6" fmla="*/ 0 w 96"/>
                <a:gd name="T7" fmla="*/ 118 h 127"/>
                <a:gd name="T8" fmla="*/ 0 60000 65536"/>
                <a:gd name="T9" fmla="*/ 0 60000 65536"/>
                <a:gd name="T10" fmla="*/ 0 60000 65536"/>
                <a:gd name="T11" fmla="*/ 0 60000 65536"/>
                <a:gd name="T12" fmla="*/ 0 w 96"/>
                <a:gd name="T13" fmla="*/ 0 h 127"/>
                <a:gd name="T14" fmla="*/ 96 w 96"/>
                <a:gd name="T15" fmla="*/ 127 h 127"/>
              </a:gdLst>
              <a:ahLst/>
              <a:cxnLst>
                <a:cxn ang="T8">
                  <a:pos x="T0" y="T1"/>
                </a:cxn>
                <a:cxn ang="T9">
                  <a:pos x="T2" y="T3"/>
                </a:cxn>
                <a:cxn ang="T10">
                  <a:pos x="T4" y="T5"/>
                </a:cxn>
                <a:cxn ang="T11">
                  <a:pos x="T6" y="T7"/>
                </a:cxn>
              </a:cxnLst>
              <a:rect l="T12" t="T13" r="T14" b="T15"/>
              <a:pathLst>
                <a:path w="96" h="127">
                  <a:moveTo>
                    <a:pt x="0" y="118"/>
                  </a:moveTo>
                  <a:lnTo>
                    <a:pt x="8" y="127"/>
                  </a:lnTo>
                  <a:lnTo>
                    <a:pt x="96" y="0"/>
                  </a:lnTo>
                  <a:lnTo>
                    <a:pt x="0" y="118"/>
                  </a:lnTo>
                </a:path>
              </a:pathLst>
            </a:custGeom>
            <a:noFill/>
            <a:ln w="0">
              <a:solidFill>
                <a:srgbClr val="000000"/>
              </a:solidFill>
              <a:prstDash val="solid"/>
              <a:round/>
              <a:headEnd/>
              <a:tailEnd/>
            </a:ln>
          </p:spPr>
          <p:txBody>
            <a:bodyPr/>
            <a:lstStyle/>
            <a:p>
              <a:endParaRPr lang="en-US"/>
            </a:p>
          </p:txBody>
        </p:sp>
        <p:sp>
          <p:nvSpPr>
            <p:cNvPr id="1174" name="Freeform 148">
              <a:extLst>
                <a:ext uri="{FF2B5EF4-FFF2-40B4-BE49-F238E27FC236}">
                  <a16:creationId xmlns:a16="http://schemas.microsoft.com/office/drawing/2014/main" id="{24DA9CBD-5D77-4851-9D6A-9B5434D17AE0}"/>
                </a:ext>
              </a:extLst>
            </p:cNvPr>
            <p:cNvSpPr>
              <a:spLocks/>
            </p:cNvSpPr>
            <p:nvPr/>
          </p:nvSpPr>
          <p:spPr bwMode="auto">
            <a:xfrm>
              <a:off x="2180" y="3475"/>
              <a:ext cx="14" cy="27"/>
            </a:xfrm>
            <a:custGeom>
              <a:avLst/>
              <a:gdLst>
                <a:gd name="T0" fmla="*/ 0 w 88"/>
                <a:gd name="T1" fmla="*/ 127 h 134"/>
                <a:gd name="T2" fmla="*/ 10 w 88"/>
                <a:gd name="T3" fmla="*/ 134 h 134"/>
                <a:gd name="T4" fmla="*/ 88 w 88"/>
                <a:gd name="T5" fmla="*/ 0 h 134"/>
                <a:gd name="T6" fmla="*/ 0 w 88"/>
                <a:gd name="T7" fmla="*/ 127 h 134"/>
                <a:gd name="T8" fmla="*/ 0 60000 65536"/>
                <a:gd name="T9" fmla="*/ 0 60000 65536"/>
                <a:gd name="T10" fmla="*/ 0 60000 65536"/>
                <a:gd name="T11" fmla="*/ 0 60000 65536"/>
                <a:gd name="T12" fmla="*/ 0 w 88"/>
                <a:gd name="T13" fmla="*/ 0 h 134"/>
                <a:gd name="T14" fmla="*/ 88 w 88"/>
                <a:gd name="T15" fmla="*/ 134 h 134"/>
              </a:gdLst>
              <a:ahLst/>
              <a:cxnLst>
                <a:cxn ang="T8">
                  <a:pos x="T0" y="T1"/>
                </a:cxn>
                <a:cxn ang="T9">
                  <a:pos x="T2" y="T3"/>
                </a:cxn>
                <a:cxn ang="T10">
                  <a:pos x="T4" y="T5"/>
                </a:cxn>
                <a:cxn ang="T11">
                  <a:pos x="T6" y="T7"/>
                </a:cxn>
              </a:cxnLst>
              <a:rect l="T12" t="T13" r="T14" b="T15"/>
              <a:pathLst>
                <a:path w="88" h="134">
                  <a:moveTo>
                    <a:pt x="0" y="127"/>
                  </a:moveTo>
                  <a:lnTo>
                    <a:pt x="10" y="134"/>
                  </a:lnTo>
                  <a:lnTo>
                    <a:pt x="88" y="0"/>
                  </a:lnTo>
                  <a:lnTo>
                    <a:pt x="0" y="127"/>
                  </a:lnTo>
                  <a:close/>
                </a:path>
              </a:pathLst>
            </a:custGeom>
            <a:solidFill>
              <a:srgbClr val="000000"/>
            </a:solidFill>
            <a:ln w="9525">
              <a:noFill/>
              <a:round/>
              <a:headEnd/>
              <a:tailEnd/>
            </a:ln>
          </p:spPr>
          <p:txBody>
            <a:bodyPr/>
            <a:lstStyle/>
            <a:p>
              <a:endParaRPr lang="en-US"/>
            </a:p>
          </p:txBody>
        </p:sp>
        <p:sp>
          <p:nvSpPr>
            <p:cNvPr id="1175" name="Freeform 149">
              <a:extLst>
                <a:ext uri="{FF2B5EF4-FFF2-40B4-BE49-F238E27FC236}">
                  <a16:creationId xmlns:a16="http://schemas.microsoft.com/office/drawing/2014/main" id="{0880138E-A36E-4190-8BE3-E89172F325FE}"/>
                </a:ext>
              </a:extLst>
            </p:cNvPr>
            <p:cNvSpPr>
              <a:spLocks/>
            </p:cNvSpPr>
            <p:nvPr/>
          </p:nvSpPr>
          <p:spPr bwMode="auto">
            <a:xfrm>
              <a:off x="2180" y="3475"/>
              <a:ext cx="14" cy="27"/>
            </a:xfrm>
            <a:custGeom>
              <a:avLst/>
              <a:gdLst>
                <a:gd name="T0" fmla="*/ 0 w 88"/>
                <a:gd name="T1" fmla="*/ 127 h 134"/>
                <a:gd name="T2" fmla="*/ 10 w 88"/>
                <a:gd name="T3" fmla="*/ 134 h 134"/>
                <a:gd name="T4" fmla="*/ 88 w 88"/>
                <a:gd name="T5" fmla="*/ 0 h 134"/>
                <a:gd name="T6" fmla="*/ 0 w 88"/>
                <a:gd name="T7" fmla="*/ 127 h 134"/>
                <a:gd name="T8" fmla="*/ 0 60000 65536"/>
                <a:gd name="T9" fmla="*/ 0 60000 65536"/>
                <a:gd name="T10" fmla="*/ 0 60000 65536"/>
                <a:gd name="T11" fmla="*/ 0 60000 65536"/>
                <a:gd name="T12" fmla="*/ 0 w 88"/>
                <a:gd name="T13" fmla="*/ 0 h 134"/>
                <a:gd name="T14" fmla="*/ 88 w 88"/>
                <a:gd name="T15" fmla="*/ 134 h 134"/>
              </a:gdLst>
              <a:ahLst/>
              <a:cxnLst>
                <a:cxn ang="T8">
                  <a:pos x="T0" y="T1"/>
                </a:cxn>
                <a:cxn ang="T9">
                  <a:pos x="T2" y="T3"/>
                </a:cxn>
                <a:cxn ang="T10">
                  <a:pos x="T4" y="T5"/>
                </a:cxn>
                <a:cxn ang="T11">
                  <a:pos x="T6" y="T7"/>
                </a:cxn>
              </a:cxnLst>
              <a:rect l="T12" t="T13" r="T14" b="T15"/>
              <a:pathLst>
                <a:path w="88" h="134">
                  <a:moveTo>
                    <a:pt x="0" y="127"/>
                  </a:moveTo>
                  <a:lnTo>
                    <a:pt x="10" y="134"/>
                  </a:lnTo>
                  <a:lnTo>
                    <a:pt x="88" y="0"/>
                  </a:lnTo>
                  <a:lnTo>
                    <a:pt x="0" y="127"/>
                  </a:lnTo>
                </a:path>
              </a:pathLst>
            </a:custGeom>
            <a:noFill/>
            <a:ln w="0">
              <a:solidFill>
                <a:srgbClr val="000000"/>
              </a:solidFill>
              <a:prstDash val="solid"/>
              <a:round/>
              <a:headEnd/>
              <a:tailEnd/>
            </a:ln>
          </p:spPr>
          <p:txBody>
            <a:bodyPr/>
            <a:lstStyle/>
            <a:p>
              <a:endParaRPr lang="en-US"/>
            </a:p>
          </p:txBody>
        </p:sp>
        <p:sp>
          <p:nvSpPr>
            <p:cNvPr id="1176" name="Freeform 150">
              <a:extLst>
                <a:ext uri="{FF2B5EF4-FFF2-40B4-BE49-F238E27FC236}">
                  <a16:creationId xmlns:a16="http://schemas.microsoft.com/office/drawing/2014/main" id="{31273231-B1C4-48E6-A1C7-387E3A5184DB}"/>
                </a:ext>
              </a:extLst>
            </p:cNvPr>
            <p:cNvSpPr>
              <a:spLocks/>
            </p:cNvSpPr>
            <p:nvPr/>
          </p:nvSpPr>
          <p:spPr bwMode="auto">
            <a:xfrm>
              <a:off x="2181" y="3475"/>
              <a:ext cx="13" cy="28"/>
            </a:xfrm>
            <a:custGeom>
              <a:avLst/>
              <a:gdLst>
                <a:gd name="T0" fmla="*/ 0 w 78"/>
                <a:gd name="T1" fmla="*/ 134 h 141"/>
                <a:gd name="T2" fmla="*/ 11 w 78"/>
                <a:gd name="T3" fmla="*/ 141 h 141"/>
                <a:gd name="T4" fmla="*/ 78 w 78"/>
                <a:gd name="T5" fmla="*/ 0 h 141"/>
                <a:gd name="T6" fmla="*/ 0 w 78"/>
                <a:gd name="T7" fmla="*/ 134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0" y="134"/>
                  </a:moveTo>
                  <a:lnTo>
                    <a:pt x="11" y="141"/>
                  </a:lnTo>
                  <a:lnTo>
                    <a:pt x="78" y="0"/>
                  </a:lnTo>
                  <a:lnTo>
                    <a:pt x="0" y="134"/>
                  </a:lnTo>
                  <a:close/>
                </a:path>
              </a:pathLst>
            </a:custGeom>
            <a:solidFill>
              <a:srgbClr val="000000"/>
            </a:solidFill>
            <a:ln w="9525">
              <a:noFill/>
              <a:round/>
              <a:headEnd/>
              <a:tailEnd/>
            </a:ln>
          </p:spPr>
          <p:txBody>
            <a:bodyPr/>
            <a:lstStyle/>
            <a:p>
              <a:endParaRPr lang="en-US"/>
            </a:p>
          </p:txBody>
        </p:sp>
        <p:sp>
          <p:nvSpPr>
            <p:cNvPr id="1177" name="Freeform 151">
              <a:extLst>
                <a:ext uri="{FF2B5EF4-FFF2-40B4-BE49-F238E27FC236}">
                  <a16:creationId xmlns:a16="http://schemas.microsoft.com/office/drawing/2014/main" id="{13A3C629-6B41-49EF-B268-62811D34267B}"/>
                </a:ext>
              </a:extLst>
            </p:cNvPr>
            <p:cNvSpPr>
              <a:spLocks/>
            </p:cNvSpPr>
            <p:nvPr/>
          </p:nvSpPr>
          <p:spPr bwMode="auto">
            <a:xfrm>
              <a:off x="2181" y="3475"/>
              <a:ext cx="13" cy="28"/>
            </a:xfrm>
            <a:custGeom>
              <a:avLst/>
              <a:gdLst>
                <a:gd name="T0" fmla="*/ 0 w 78"/>
                <a:gd name="T1" fmla="*/ 134 h 141"/>
                <a:gd name="T2" fmla="*/ 11 w 78"/>
                <a:gd name="T3" fmla="*/ 141 h 141"/>
                <a:gd name="T4" fmla="*/ 78 w 78"/>
                <a:gd name="T5" fmla="*/ 0 h 141"/>
                <a:gd name="T6" fmla="*/ 0 w 78"/>
                <a:gd name="T7" fmla="*/ 134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0" y="134"/>
                  </a:moveTo>
                  <a:lnTo>
                    <a:pt x="11" y="141"/>
                  </a:lnTo>
                  <a:lnTo>
                    <a:pt x="78" y="0"/>
                  </a:lnTo>
                  <a:lnTo>
                    <a:pt x="0" y="134"/>
                  </a:lnTo>
                </a:path>
              </a:pathLst>
            </a:custGeom>
            <a:noFill/>
            <a:ln w="0">
              <a:solidFill>
                <a:srgbClr val="000000"/>
              </a:solidFill>
              <a:prstDash val="solid"/>
              <a:round/>
              <a:headEnd/>
              <a:tailEnd/>
            </a:ln>
          </p:spPr>
          <p:txBody>
            <a:bodyPr/>
            <a:lstStyle/>
            <a:p>
              <a:endParaRPr lang="en-US"/>
            </a:p>
          </p:txBody>
        </p:sp>
        <p:sp>
          <p:nvSpPr>
            <p:cNvPr id="1178" name="Freeform 152">
              <a:extLst>
                <a:ext uri="{FF2B5EF4-FFF2-40B4-BE49-F238E27FC236}">
                  <a16:creationId xmlns:a16="http://schemas.microsoft.com/office/drawing/2014/main" id="{88792441-CDFF-4122-9B72-37569DB19731}"/>
                </a:ext>
              </a:extLst>
            </p:cNvPr>
            <p:cNvSpPr>
              <a:spLocks/>
            </p:cNvSpPr>
            <p:nvPr/>
          </p:nvSpPr>
          <p:spPr bwMode="auto">
            <a:xfrm>
              <a:off x="2183" y="3475"/>
              <a:ext cx="11" cy="29"/>
            </a:xfrm>
            <a:custGeom>
              <a:avLst/>
              <a:gdLst>
                <a:gd name="T0" fmla="*/ 0 w 67"/>
                <a:gd name="T1" fmla="*/ 141 h 147"/>
                <a:gd name="T2" fmla="*/ 10 w 67"/>
                <a:gd name="T3" fmla="*/ 147 h 147"/>
                <a:gd name="T4" fmla="*/ 67 w 67"/>
                <a:gd name="T5" fmla="*/ 0 h 147"/>
                <a:gd name="T6" fmla="*/ 0 w 67"/>
                <a:gd name="T7" fmla="*/ 141 h 147"/>
                <a:gd name="T8" fmla="*/ 0 60000 65536"/>
                <a:gd name="T9" fmla="*/ 0 60000 65536"/>
                <a:gd name="T10" fmla="*/ 0 60000 65536"/>
                <a:gd name="T11" fmla="*/ 0 60000 65536"/>
                <a:gd name="T12" fmla="*/ 0 w 67"/>
                <a:gd name="T13" fmla="*/ 0 h 147"/>
                <a:gd name="T14" fmla="*/ 67 w 67"/>
                <a:gd name="T15" fmla="*/ 147 h 147"/>
              </a:gdLst>
              <a:ahLst/>
              <a:cxnLst>
                <a:cxn ang="T8">
                  <a:pos x="T0" y="T1"/>
                </a:cxn>
                <a:cxn ang="T9">
                  <a:pos x="T2" y="T3"/>
                </a:cxn>
                <a:cxn ang="T10">
                  <a:pos x="T4" y="T5"/>
                </a:cxn>
                <a:cxn ang="T11">
                  <a:pos x="T6" y="T7"/>
                </a:cxn>
              </a:cxnLst>
              <a:rect l="T12" t="T13" r="T14" b="T15"/>
              <a:pathLst>
                <a:path w="67" h="147">
                  <a:moveTo>
                    <a:pt x="0" y="141"/>
                  </a:moveTo>
                  <a:lnTo>
                    <a:pt x="10" y="147"/>
                  </a:lnTo>
                  <a:lnTo>
                    <a:pt x="67" y="0"/>
                  </a:lnTo>
                  <a:lnTo>
                    <a:pt x="0" y="141"/>
                  </a:lnTo>
                  <a:close/>
                </a:path>
              </a:pathLst>
            </a:custGeom>
            <a:solidFill>
              <a:srgbClr val="000000"/>
            </a:solidFill>
            <a:ln w="9525">
              <a:noFill/>
              <a:round/>
              <a:headEnd/>
              <a:tailEnd/>
            </a:ln>
          </p:spPr>
          <p:txBody>
            <a:bodyPr/>
            <a:lstStyle/>
            <a:p>
              <a:endParaRPr lang="en-US"/>
            </a:p>
          </p:txBody>
        </p:sp>
        <p:sp>
          <p:nvSpPr>
            <p:cNvPr id="1179" name="Freeform 153">
              <a:extLst>
                <a:ext uri="{FF2B5EF4-FFF2-40B4-BE49-F238E27FC236}">
                  <a16:creationId xmlns:a16="http://schemas.microsoft.com/office/drawing/2014/main" id="{C4864C94-0512-4BE0-B7EF-F958B084C6D6}"/>
                </a:ext>
              </a:extLst>
            </p:cNvPr>
            <p:cNvSpPr>
              <a:spLocks/>
            </p:cNvSpPr>
            <p:nvPr/>
          </p:nvSpPr>
          <p:spPr bwMode="auto">
            <a:xfrm>
              <a:off x="2183" y="3475"/>
              <a:ext cx="11" cy="29"/>
            </a:xfrm>
            <a:custGeom>
              <a:avLst/>
              <a:gdLst>
                <a:gd name="T0" fmla="*/ 0 w 67"/>
                <a:gd name="T1" fmla="*/ 141 h 147"/>
                <a:gd name="T2" fmla="*/ 10 w 67"/>
                <a:gd name="T3" fmla="*/ 147 h 147"/>
                <a:gd name="T4" fmla="*/ 67 w 67"/>
                <a:gd name="T5" fmla="*/ 0 h 147"/>
                <a:gd name="T6" fmla="*/ 0 w 67"/>
                <a:gd name="T7" fmla="*/ 141 h 147"/>
                <a:gd name="T8" fmla="*/ 0 60000 65536"/>
                <a:gd name="T9" fmla="*/ 0 60000 65536"/>
                <a:gd name="T10" fmla="*/ 0 60000 65536"/>
                <a:gd name="T11" fmla="*/ 0 60000 65536"/>
                <a:gd name="T12" fmla="*/ 0 w 67"/>
                <a:gd name="T13" fmla="*/ 0 h 147"/>
                <a:gd name="T14" fmla="*/ 67 w 67"/>
                <a:gd name="T15" fmla="*/ 147 h 147"/>
              </a:gdLst>
              <a:ahLst/>
              <a:cxnLst>
                <a:cxn ang="T8">
                  <a:pos x="T0" y="T1"/>
                </a:cxn>
                <a:cxn ang="T9">
                  <a:pos x="T2" y="T3"/>
                </a:cxn>
                <a:cxn ang="T10">
                  <a:pos x="T4" y="T5"/>
                </a:cxn>
                <a:cxn ang="T11">
                  <a:pos x="T6" y="T7"/>
                </a:cxn>
              </a:cxnLst>
              <a:rect l="T12" t="T13" r="T14" b="T15"/>
              <a:pathLst>
                <a:path w="67" h="147">
                  <a:moveTo>
                    <a:pt x="0" y="141"/>
                  </a:moveTo>
                  <a:lnTo>
                    <a:pt x="10" y="147"/>
                  </a:lnTo>
                  <a:lnTo>
                    <a:pt x="67" y="0"/>
                  </a:lnTo>
                  <a:lnTo>
                    <a:pt x="0" y="141"/>
                  </a:lnTo>
                </a:path>
              </a:pathLst>
            </a:custGeom>
            <a:noFill/>
            <a:ln w="0">
              <a:solidFill>
                <a:srgbClr val="000000"/>
              </a:solidFill>
              <a:prstDash val="solid"/>
              <a:round/>
              <a:headEnd/>
              <a:tailEnd/>
            </a:ln>
          </p:spPr>
          <p:txBody>
            <a:bodyPr/>
            <a:lstStyle/>
            <a:p>
              <a:endParaRPr lang="en-US"/>
            </a:p>
          </p:txBody>
        </p:sp>
        <p:sp>
          <p:nvSpPr>
            <p:cNvPr id="1180" name="Freeform 154">
              <a:extLst>
                <a:ext uri="{FF2B5EF4-FFF2-40B4-BE49-F238E27FC236}">
                  <a16:creationId xmlns:a16="http://schemas.microsoft.com/office/drawing/2014/main" id="{01203450-250B-44B0-A174-CC490A278A31}"/>
                </a:ext>
              </a:extLst>
            </p:cNvPr>
            <p:cNvSpPr>
              <a:spLocks/>
            </p:cNvSpPr>
            <p:nvPr/>
          </p:nvSpPr>
          <p:spPr bwMode="auto">
            <a:xfrm>
              <a:off x="2185" y="3475"/>
              <a:ext cx="9" cy="30"/>
            </a:xfrm>
            <a:custGeom>
              <a:avLst/>
              <a:gdLst>
                <a:gd name="T0" fmla="*/ 0 w 57"/>
                <a:gd name="T1" fmla="*/ 147 h 152"/>
                <a:gd name="T2" fmla="*/ 11 w 57"/>
                <a:gd name="T3" fmla="*/ 152 h 152"/>
                <a:gd name="T4" fmla="*/ 57 w 57"/>
                <a:gd name="T5" fmla="*/ 0 h 152"/>
                <a:gd name="T6" fmla="*/ 0 w 57"/>
                <a:gd name="T7" fmla="*/ 147 h 152"/>
                <a:gd name="T8" fmla="*/ 0 60000 65536"/>
                <a:gd name="T9" fmla="*/ 0 60000 65536"/>
                <a:gd name="T10" fmla="*/ 0 60000 65536"/>
                <a:gd name="T11" fmla="*/ 0 60000 65536"/>
                <a:gd name="T12" fmla="*/ 0 w 57"/>
                <a:gd name="T13" fmla="*/ 0 h 152"/>
                <a:gd name="T14" fmla="*/ 57 w 57"/>
                <a:gd name="T15" fmla="*/ 152 h 152"/>
              </a:gdLst>
              <a:ahLst/>
              <a:cxnLst>
                <a:cxn ang="T8">
                  <a:pos x="T0" y="T1"/>
                </a:cxn>
                <a:cxn ang="T9">
                  <a:pos x="T2" y="T3"/>
                </a:cxn>
                <a:cxn ang="T10">
                  <a:pos x="T4" y="T5"/>
                </a:cxn>
                <a:cxn ang="T11">
                  <a:pos x="T6" y="T7"/>
                </a:cxn>
              </a:cxnLst>
              <a:rect l="T12" t="T13" r="T14" b="T15"/>
              <a:pathLst>
                <a:path w="57" h="152">
                  <a:moveTo>
                    <a:pt x="0" y="147"/>
                  </a:moveTo>
                  <a:lnTo>
                    <a:pt x="11" y="152"/>
                  </a:lnTo>
                  <a:lnTo>
                    <a:pt x="57" y="0"/>
                  </a:lnTo>
                  <a:lnTo>
                    <a:pt x="0" y="147"/>
                  </a:lnTo>
                  <a:close/>
                </a:path>
              </a:pathLst>
            </a:custGeom>
            <a:solidFill>
              <a:srgbClr val="000000"/>
            </a:solidFill>
            <a:ln w="9525">
              <a:noFill/>
              <a:round/>
              <a:headEnd/>
              <a:tailEnd/>
            </a:ln>
          </p:spPr>
          <p:txBody>
            <a:bodyPr/>
            <a:lstStyle/>
            <a:p>
              <a:endParaRPr lang="en-US"/>
            </a:p>
          </p:txBody>
        </p:sp>
        <p:sp>
          <p:nvSpPr>
            <p:cNvPr id="1181" name="Freeform 155">
              <a:extLst>
                <a:ext uri="{FF2B5EF4-FFF2-40B4-BE49-F238E27FC236}">
                  <a16:creationId xmlns:a16="http://schemas.microsoft.com/office/drawing/2014/main" id="{FFDAD6A9-1023-4195-928C-859DE2F3146A}"/>
                </a:ext>
              </a:extLst>
            </p:cNvPr>
            <p:cNvSpPr>
              <a:spLocks/>
            </p:cNvSpPr>
            <p:nvPr/>
          </p:nvSpPr>
          <p:spPr bwMode="auto">
            <a:xfrm>
              <a:off x="2185" y="3475"/>
              <a:ext cx="9" cy="30"/>
            </a:xfrm>
            <a:custGeom>
              <a:avLst/>
              <a:gdLst>
                <a:gd name="T0" fmla="*/ 0 w 57"/>
                <a:gd name="T1" fmla="*/ 147 h 152"/>
                <a:gd name="T2" fmla="*/ 11 w 57"/>
                <a:gd name="T3" fmla="*/ 152 h 152"/>
                <a:gd name="T4" fmla="*/ 57 w 57"/>
                <a:gd name="T5" fmla="*/ 0 h 152"/>
                <a:gd name="T6" fmla="*/ 0 w 57"/>
                <a:gd name="T7" fmla="*/ 147 h 152"/>
                <a:gd name="T8" fmla="*/ 0 60000 65536"/>
                <a:gd name="T9" fmla="*/ 0 60000 65536"/>
                <a:gd name="T10" fmla="*/ 0 60000 65536"/>
                <a:gd name="T11" fmla="*/ 0 60000 65536"/>
                <a:gd name="T12" fmla="*/ 0 w 57"/>
                <a:gd name="T13" fmla="*/ 0 h 152"/>
                <a:gd name="T14" fmla="*/ 57 w 57"/>
                <a:gd name="T15" fmla="*/ 152 h 152"/>
              </a:gdLst>
              <a:ahLst/>
              <a:cxnLst>
                <a:cxn ang="T8">
                  <a:pos x="T0" y="T1"/>
                </a:cxn>
                <a:cxn ang="T9">
                  <a:pos x="T2" y="T3"/>
                </a:cxn>
                <a:cxn ang="T10">
                  <a:pos x="T4" y="T5"/>
                </a:cxn>
                <a:cxn ang="T11">
                  <a:pos x="T6" y="T7"/>
                </a:cxn>
              </a:cxnLst>
              <a:rect l="T12" t="T13" r="T14" b="T15"/>
              <a:pathLst>
                <a:path w="57" h="152">
                  <a:moveTo>
                    <a:pt x="0" y="147"/>
                  </a:moveTo>
                  <a:lnTo>
                    <a:pt x="11" y="152"/>
                  </a:lnTo>
                  <a:lnTo>
                    <a:pt x="57" y="0"/>
                  </a:lnTo>
                  <a:lnTo>
                    <a:pt x="0" y="147"/>
                  </a:lnTo>
                </a:path>
              </a:pathLst>
            </a:custGeom>
            <a:noFill/>
            <a:ln w="0">
              <a:solidFill>
                <a:srgbClr val="000000"/>
              </a:solidFill>
              <a:prstDash val="solid"/>
              <a:round/>
              <a:headEnd/>
              <a:tailEnd/>
            </a:ln>
          </p:spPr>
          <p:txBody>
            <a:bodyPr/>
            <a:lstStyle/>
            <a:p>
              <a:endParaRPr lang="en-US"/>
            </a:p>
          </p:txBody>
        </p:sp>
        <p:sp>
          <p:nvSpPr>
            <p:cNvPr id="1182" name="Freeform 156">
              <a:extLst>
                <a:ext uri="{FF2B5EF4-FFF2-40B4-BE49-F238E27FC236}">
                  <a16:creationId xmlns:a16="http://schemas.microsoft.com/office/drawing/2014/main" id="{CBEE5135-D130-4824-904C-8E5F41122F83}"/>
                </a:ext>
              </a:extLst>
            </p:cNvPr>
            <p:cNvSpPr>
              <a:spLocks/>
            </p:cNvSpPr>
            <p:nvPr/>
          </p:nvSpPr>
          <p:spPr bwMode="auto">
            <a:xfrm>
              <a:off x="2187" y="3475"/>
              <a:ext cx="7" cy="31"/>
            </a:xfrm>
            <a:custGeom>
              <a:avLst/>
              <a:gdLst>
                <a:gd name="T0" fmla="*/ 0 w 46"/>
                <a:gd name="T1" fmla="*/ 152 h 155"/>
                <a:gd name="T2" fmla="*/ 11 w 46"/>
                <a:gd name="T3" fmla="*/ 155 h 155"/>
                <a:gd name="T4" fmla="*/ 46 w 46"/>
                <a:gd name="T5" fmla="*/ 0 h 155"/>
                <a:gd name="T6" fmla="*/ 0 w 46"/>
                <a:gd name="T7" fmla="*/ 152 h 155"/>
                <a:gd name="T8" fmla="*/ 0 60000 65536"/>
                <a:gd name="T9" fmla="*/ 0 60000 65536"/>
                <a:gd name="T10" fmla="*/ 0 60000 65536"/>
                <a:gd name="T11" fmla="*/ 0 60000 65536"/>
                <a:gd name="T12" fmla="*/ 0 w 46"/>
                <a:gd name="T13" fmla="*/ 0 h 155"/>
                <a:gd name="T14" fmla="*/ 46 w 46"/>
                <a:gd name="T15" fmla="*/ 155 h 155"/>
              </a:gdLst>
              <a:ahLst/>
              <a:cxnLst>
                <a:cxn ang="T8">
                  <a:pos x="T0" y="T1"/>
                </a:cxn>
                <a:cxn ang="T9">
                  <a:pos x="T2" y="T3"/>
                </a:cxn>
                <a:cxn ang="T10">
                  <a:pos x="T4" y="T5"/>
                </a:cxn>
                <a:cxn ang="T11">
                  <a:pos x="T6" y="T7"/>
                </a:cxn>
              </a:cxnLst>
              <a:rect l="T12" t="T13" r="T14" b="T15"/>
              <a:pathLst>
                <a:path w="46" h="155">
                  <a:moveTo>
                    <a:pt x="0" y="152"/>
                  </a:moveTo>
                  <a:lnTo>
                    <a:pt x="11" y="155"/>
                  </a:lnTo>
                  <a:lnTo>
                    <a:pt x="46" y="0"/>
                  </a:lnTo>
                  <a:lnTo>
                    <a:pt x="0" y="152"/>
                  </a:lnTo>
                  <a:close/>
                </a:path>
              </a:pathLst>
            </a:custGeom>
            <a:solidFill>
              <a:srgbClr val="000000"/>
            </a:solidFill>
            <a:ln w="9525">
              <a:noFill/>
              <a:round/>
              <a:headEnd/>
              <a:tailEnd/>
            </a:ln>
          </p:spPr>
          <p:txBody>
            <a:bodyPr/>
            <a:lstStyle/>
            <a:p>
              <a:endParaRPr lang="en-US"/>
            </a:p>
          </p:txBody>
        </p:sp>
        <p:sp>
          <p:nvSpPr>
            <p:cNvPr id="1183" name="Freeform 157">
              <a:extLst>
                <a:ext uri="{FF2B5EF4-FFF2-40B4-BE49-F238E27FC236}">
                  <a16:creationId xmlns:a16="http://schemas.microsoft.com/office/drawing/2014/main" id="{366B62B5-7E3A-494A-A938-22DA7F9BA9BB}"/>
                </a:ext>
              </a:extLst>
            </p:cNvPr>
            <p:cNvSpPr>
              <a:spLocks/>
            </p:cNvSpPr>
            <p:nvPr/>
          </p:nvSpPr>
          <p:spPr bwMode="auto">
            <a:xfrm>
              <a:off x="2187" y="3475"/>
              <a:ext cx="7" cy="31"/>
            </a:xfrm>
            <a:custGeom>
              <a:avLst/>
              <a:gdLst>
                <a:gd name="T0" fmla="*/ 0 w 46"/>
                <a:gd name="T1" fmla="*/ 152 h 155"/>
                <a:gd name="T2" fmla="*/ 11 w 46"/>
                <a:gd name="T3" fmla="*/ 155 h 155"/>
                <a:gd name="T4" fmla="*/ 46 w 46"/>
                <a:gd name="T5" fmla="*/ 0 h 155"/>
                <a:gd name="T6" fmla="*/ 0 w 46"/>
                <a:gd name="T7" fmla="*/ 152 h 155"/>
                <a:gd name="T8" fmla="*/ 0 60000 65536"/>
                <a:gd name="T9" fmla="*/ 0 60000 65536"/>
                <a:gd name="T10" fmla="*/ 0 60000 65536"/>
                <a:gd name="T11" fmla="*/ 0 60000 65536"/>
                <a:gd name="T12" fmla="*/ 0 w 46"/>
                <a:gd name="T13" fmla="*/ 0 h 155"/>
                <a:gd name="T14" fmla="*/ 46 w 46"/>
                <a:gd name="T15" fmla="*/ 155 h 155"/>
              </a:gdLst>
              <a:ahLst/>
              <a:cxnLst>
                <a:cxn ang="T8">
                  <a:pos x="T0" y="T1"/>
                </a:cxn>
                <a:cxn ang="T9">
                  <a:pos x="T2" y="T3"/>
                </a:cxn>
                <a:cxn ang="T10">
                  <a:pos x="T4" y="T5"/>
                </a:cxn>
                <a:cxn ang="T11">
                  <a:pos x="T6" y="T7"/>
                </a:cxn>
              </a:cxnLst>
              <a:rect l="T12" t="T13" r="T14" b="T15"/>
              <a:pathLst>
                <a:path w="46" h="155">
                  <a:moveTo>
                    <a:pt x="0" y="152"/>
                  </a:moveTo>
                  <a:lnTo>
                    <a:pt x="11" y="155"/>
                  </a:lnTo>
                  <a:lnTo>
                    <a:pt x="46" y="0"/>
                  </a:lnTo>
                  <a:lnTo>
                    <a:pt x="0" y="152"/>
                  </a:lnTo>
                </a:path>
              </a:pathLst>
            </a:custGeom>
            <a:noFill/>
            <a:ln w="0">
              <a:solidFill>
                <a:srgbClr val="000000"/>
              </a:solidFill>
              <a:prstDash val="solid"/>
              <a:round/>
              <a:headEnd/>
              <a:tailEnd/>
            </a:ln>
          </p:spPr>
          <p:txBody>
            <a:bodyPr/>
            <a:lstStyle/>
            <a:p>
              <a:endParaRPr lang="en-US"/>
            </a:p>
          </p:txBody>
        </p:sp>
        <p:sp>
          <p:nvSpPr>
            <p:cNvPr id="1184" name="Freeform 158">
              <a:extLst>
                <a:ext uri="{FF2B5EF4-FFF2-40B4-BE49-F238E27FC236}">
                  <a16:creationId xmlns:a16="http://schemas.microsoft.com/office/drawing/2014/main" id="{0CA0D106-134E-4A67-A834-D934A2B4CC29}"/>
                </a:ext>
              </a:extLst>
            </p:cNvPr>
            <p:cNvSpPr>
              <a:spLocks/>
            </p:cNvSpPr>
            <p:nvPr/>
          </p:nvSpPr>
          <p:spPr bwMode="auto">
            <a:xfrm>
              <a:off x="2188" y="3475"/>
              <a:ext cx="6" cy="31"/>
            </a:xfrm>
            <a:custGeom>
              <a:avLst/>
              <a:gdLst>
                <a:gd name="T0" fmla="*/ 0 w 35"/>
                <a:gd name="T1" fmla="*/ 155 h 158"/>
                <a:gd name="T2" fmla="*/ 11 w 35"/>
                <a:gd name="T3" fmla="*/ 158 h 158"/>
                <a:gd name="T4" fmla="*/ 35 w 35"/>
                <a:gd name="T5" fmla="*/ 0 h 158"/>
                <a:gd name="T6" fmla="*/ 0 w 35"/>
                <a:gd name="T7" fmla="*/ 155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0" y="155"/>
                  </a:moveTo>
                  <a:lnTo>
                    <a:pt x="11" y="158"/>
                  </a:lnTo>
                  <a:lnTo>
                    <a:pt x="35" y="0"/>
                  </a:lnTo>
                  <a:lnTo>
                    <a:pt x="0" y="155"/>
                  </a:lnTo>
                  <a:close/>
                </a:path>
              </a:pathLst>
            </a:custGeom>
            <a:solidFill>
              <a:srgbClr val="000000"/>
            </a:solidFill>
            <a:ln w="9525">
              <a:noFill/>
              <a:round/>
              <a:headEnd/>
              <a:tailEnd/>
            </a:ln>
          </p:spPr>
          <p:txBody>
            <a:bodyPr/>
            <a:lstStyle/>
            <a:p>
              <a:endParaRPr lang="en-US"/>
            </a:p>
          </p:txBody>
        </p:sp>
        <p:sp>
          <p:nvSpPr>
            <p:cNvPr id="1185" name="Freeform 159">
              <a:extLst>
                <a:ext uri="{FF2B5EF4-FFF2-40B4-BE49-F238E27FC236}">
                  <a16:creationId xmlns:a16="http://schemas.microsoft.com/office/drawing/2014/main" id="{21C61779-94DE-421C-954A-29DB020B70B0}"/>
                </a:ext>
              </a:extLst>
            </p:cNvPr>
            <p:cNvSpPr>
              <a:spLocks/>
            </p:cNvSpPr>
            <p:nvPr/>
          </p:nvSpPr>
          <p:spPr bwMode="auto">
            <a:xfrm>
              <a:off x="2188" y="3475"/>
              <a:ext cx="6" cy="31"/>
            </a:xfrm>
            <a:custGeom>
              <a:avLst/>
              <a:gdLst>
                <a:gd name="T0" fmla="*/ 0 w 35"/>
                <a:gd name="T1" fmla="*/ 155 h 158"/>
                <a:gd name="T2" fmla="*/ 11 w 35"/>
                <a:gd name="T3" fmla="*/ 158 h 158"/>
                <a:gd name="T4" fmla="*/ 35 w 35"/>
                <a:gd name="T5" fmla="*/ 0 h 158"/>
                <a:gd name="T6" fmla="*/ 0 w 35"/>
                <a:gd name="T7" fmla="*/ 155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0" y="155"/>
                  </a:moveTo>
                  <a:lnTo>
                    <a:pt x="11" y="158"/>
                  </a:lnTo>
                  <a:lnTo>
                    <a:pt x="35" y="0"/>
                  </a:lnTo>
                  <a:lnTo>
                    <a:pt x="0" y="155"/>
                  </a:lnTo>
                </a:path>
              </a:pathLst>
            </a:custGeom>
            <a:noFill/>
            <a:ln w="0">
              <a:solidFill>
                <a:srgbClr val="000000"/>
              </a:solidFill>
              <a:prstDash val="solid"/>
              <a:round/>
              <a:headEnd/>
              <a:tailEnd/>
            </a:ln>
          </p:spPr>
          <p:txBody>
            <a:bodyPr/>
            <a:lstStyle/>
            <a:p>
              <a:endParaRPr lang="en-US"/>
            </a:p>
          </p:txBody>
        </p:sp>
        <p:sp>
          <p:nvSpPr>
            <p:cNvPr id="1186" name="Freeform 160">
              <a:extLst>
                <a:ext uri="{FF2B5EF4-FFF2-40B4-BE49-F238E27FC236}">
                  <a16:creationId xmlns:a16="http://schemas.microsoft.com/office/drawing/2014/main" id="{7285D2B7-E8BC-4430-BE6A-5D51B2374DB1}"/>
                </a:ext>
              </a:extLst>
            </p:cNvPr>
            <p:cNvSpPr>
              <a:spLocks/>
            </p:cNvSpPr>
            <p:nvPr/>
          </p:nvSpPr>
          <p:spPr bwMode="auto">
            <a:xfrm>
              <a:off x="2190" y="3475"/>
              <a:ext cx="4" cy="32"/>
            </a:xfrm>
            <a:custGeom>
              <a:avLst/>
              <a:gdLst>
                <a:gd name="T0" fmla="*/ 0 w 24"/>
                <a:gd name="T1" fmla="*/ 158 h 160"/>
                <a:gd name="T2" fmla="*/ 12 w 24"/>
                <a:gd name="T3" fmla="*/ 160 h 160"/>
                <a:gd name="T4" fmla="*/ 24 w 24"/>
                <a:gd name="T5" fmla="*/ 0 h 160"/>
                <a:gd name="T6" fmla="*/ 0 w 24"/>
                <a:gd name="T7" fmla="*/ 158 h 160"/>
                <a:gd name="T8" fmla="*/ 0 60000 65536"/>
                <a:gd name="T9" fmla="*/ 0 60000 65536"/>
                <a:gd name="T10" fmla="*/ 0 60000 65536"/>
                <a:gd name="T11" fmla="*/ 0 60000 65536"/>
                <a:gd name="T12" fmla="*/ 0 w 24"/>
                <a:gd name="T13" fmla="*/ 0 h 160"/>
                <a:gd name="T14" fmla="*/ 24 w 24"/>
                <a:gd name="T15" fmla="*/ 160 h 160"/>
              </a:gdLst>
              <a:ahLst/>
              <a:cxnLst>
                <a:cxn ang="T8">
                  <a:pos x="T0" y="T1"/>
                </a:cxn>
                <a:cxn ang="T9">
                  <a:pos x="T2" y="T3"/>
                </a:cxn>
                <a:cxn ang="T10">
                  <a:pos x="T4" y="T5"/>
                </a:cxn>
                <a:cxn ang="T11">
                  <a:pos x="T6" y="T7"/>
                </a:cxn>
              </a:cxnLst>
              <a:rect l="T12" t="T13" r="T14" b="T15"/>
              <a:pathLst>
                <a:path w="24" h="160">
                  <a:moveTo>
                    <a:pt x="0" y="158"/>
                  </a:moveTo>
                  <a:lnTo>
                    <a:pt x="12" y="160"/>
                  </a:lnTo>
                  <a:lnTo>
                    <a:pt x="24" y="0"/>
                  </a:lnTo>
                  <a:lnTo>
                    <a:pt x="0" y="158"/>
                  </a:lnTo>
                  <a:close/>
                </a:path>
              </a:pathLst>
            </a:custGeom>
            <a:solidFill>
              <a:srgbClr val="000000"/>
            </a:solidFill>
            <a:ln w="9525">
              <a:noFill/>
              <a:round/>
              <a:headEnd/>
              <a:tailEnd/>
            </a:ln>
          </p:spPr>
          <p:txBody>
            <a:bodyPr/>
            <a:lstStyle/>
            <a:p>
              <a:endParaRPr lang="en-US"/>
            </a:p>
          </p:txBody>
        </p:sp>
        <p:sp>
          <p:nvSpPr>
            <p:cNvPr id="1187" name="Freeform 161">
              <a:extLst>
                <a:ext uri="{FF2B5EF4-FFF2-40B4-BE49-F238E27FC236}">
                  <a16:creationId xmlns:a16="http://schemas.microsoft.com/office/drawing/2014/main" id="{B97D8595-8823-48A5-B4F6-F404A916214B}"/>
                </a:ext>
              </a:extLst>
            </p:cNvPr>
            <p:cNvSpPr>
              <a:spLocks/>
            </p:cNvSpPr>
            <p:nvPr/>
          </p:nvSpPr>
          <p:spPr bwMode="auto">
            <a:xfrm>
              <a:off x="2190" y="3475"/>
              <a:ext cx="4" cy="32"/>
            </a:xfrm>
            <a:custGeom>
              <a:avLst/>
              <a:gdLst>
                <a:gd name="T0" fmla="*/ 0 w 24"/>
                <a:gd name="T1" fmla="*/ 158 h 160"/>
                <a:gd name="T2" fmla="*/ 12 w 24"/>
                <a:gd name="T3" fmla="*/ 160 h 160"/>
                <a:gd name="T4" fmla="*/ 24 w 24"/>
                <a:gd name="T5" fmla="*/ 0 h 160"/>
                <a:gd name="T6" fmla="*/ 0 w 24"/>
                <a:gd name="T7" fmla="*/ 158 h 160"/>
                <a:gd name="T8" fmla="*/ 0 60000 65536"/>
                <a:gd name="T9" fmla="*/ 0 60000 65536"/>
                <a:gd name="T10" fmla="*/ 0 60000 65536"/>
                <a:gd name="T11" fmla="*/ 0 60000 65536"/>
                <a:gd name="T12" fmla="*/ 0 w 24"/>
                <a:gd name="T13" fmla="*/ 0 h 160"/>
                <a:gd name="T14" fmla="*/ 24 w 24"/>
                <a:gd name="T15" fmla="*/ 160 h 160"/>
              </a:gdLst>
              <a:ahLst/>
              <a:cxnLst>
                <a:cxn ang="T8">
                  <a:pos x="T0" y="T1"/>
                </a:cxn>
                <a:cxn ang="T9">
                  <a:pos x="T2" y="T3"/>
                </a:cxn>
                <a:cxn ang="T10">
                  <a:pos x="T4" y="T5"/>
                </a:cxn>
                <a:cxn ang="T11">
                  <a:pos x="T6" y="T7"/>
                </a:cxn>
              </a:cxnLst>
              <a:rect l="T12" t="T13" r="T14" b="T15"/>
              <a:pathLst>
                <a:path w="24" h="160">
                  <a:moveTo>
                    <a:pt x="0" y="158"/>
                  </a:moveTo>
                  <a:lnTo>
                    <a:pt x="12" y="160"/>
                  </a:lnTo>
                  <a:lnTo>
                    <a:pt x="24" y="0"/>
                  </a:lnTo>
                  <a:lnTo>
                    <a:pt x="0" y="158"/>
                  </a:lnTo>
                </a:path>
              </a:pathLst>
            </a:custGeom>
            <a:noFill/>
            <a:ln w="0">
              <a:solidFill>
                <a:srgbClr val="000000"/>
              </a:solidFill>
              <a:prstDash val="solid"/>
              <a:round/>
              <a:headEnd/>
              <a:tailEnd/>
            </a:ln>
          </p:spPr>
          <p:txBody>
            <a:bodyPr/>
            <a:lstStyle/>
            <a:p>
              <a:endParaRPr lang="en-US"/>
            </a:p>
          </p:txBody>
        </p:sp>
        <p:sp>
          <p:nvSpPr>
            <p:cNvPr id="1188" name="Freeform 162">
              <a:extLst>
                <a:ext uri="{FF2B5EF4-FFF2-40B4-BE49-F238E27FC236}">
                  <a16:creationId xmlns:a16="http://schemas.microsoft.com/office/drawing/2014/main" id="{781F04B2-AA90-4D88-807D-75325FCE7DC0}"/>
                </a:ext>
              </a:extLst>
            </p:cNvPr>
            <p:cNvSpPr>
              <a:spLocks/>
            </p:cNvSpPr>
            <p:nvPr/>
          </p:nvSpPr>
          <p:spPr bwMode="auto">
            <a:xfrm>
              <a:off x="2192" y="3475"/>
              <a:ext cx="2" cy="32"/>
            </a:xfrm>
            <a:custGeom>
              <a:avLst/>
              <a:gdLst>
                <a:gd name="T0" fmla="*/ 0 w 12"/>
                <a:gd name="T1" fmla="*/ 160 h 160"/>
                <a:gd name="T2" fmla="*/ 12 w 12"/>
                <a:gd name="T3" fmla="*/ 160 h 160"/>
                <a:gd name="T4" fmla="*/ 12 w 12"/>
                <a:gd name="T5" fmla="*/ 0 h 160"/>
                <a:gd name="T6" fmla="*/ 0 w 12"/>
                <a:gd name="T7" fmla="*/ 16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0" y="160"/>
                  </a:moveTo>
                  <a:lnTo>
                    <a:pt x="12" y="160"/>
                  </a:lnTo>
                  <a:lnTo>
                    <a:pt x="12" y="0"/>
                  </a:lnTo>
                  <a:lnTo>
                    <a:pt x="0" y="160"/>
                  </a:lnTo>
                  <a:close/>
                </a:path>
              </a:pathLst>
            </a:custGeom>
            <a:solidFill>
              <a:srgbClr val="000000"/>
            </a:solidFill>
            <a:ln w="9525">
              <a:noFill/>
              <a:round/>
              <a:headEnd/>
              <a:tailEnd/>
            </a:ln>
          </p:spPr>
          <p:txBody>
            <a:bodyPr/>
            <a:lstStyle/>
            <a:p>
              <a:endParaRPr lang="en-US"/>
            </a:p>
          </p:txBody>
        </p:sp>
        <p:sp>
          <p:nvSpPr>
            <p:cNvPr id="1189" name="Freeform 163">
              <a:extLst>
                <a:ext uri="{FF2B5EF4-FFF2-40B4-BE49-F238E27FC236}">
                  <a16:creationId xmlns:a16="http://schemas.microsoft.com/office/drawing/2014/main" id="{1B46892D-ABC6-4560-9671-7028DDC9D7F9}"/>
                </a:ext>
              </a:extLst>
            </p:cNvPr>
            <p:cNvSpPr>
              <a:spLocks/>
            </p:cNvSpPr>
            <p:nvPr/>
          </p:nvSpPr>
          <p:spPr bwMode="auto">
            <a:xfrm>
              <a:off x="2192" y="3475"/>
              <a:ext cx="2" cy="32"/>
            </a:xfrm>
            <a:custGeom>
              <a:avLst/>
              <a:gdLst>
                <a:gd name="T0" fmla="*/ 0 w 12"/>
                <a:gd name="T1" fmla="*/ 160 h 160"/>
                <a:gd name="T2" fmla="*/ 12 w 12"/>
                <a:gd name="T3" fmla="*/ 160 h 160"/>
                <a:gd name="T4" fmla="*/ 12 w 12"/>
                <a:gd name="T5" fmla="*/ 0 h 160"/>
                <a:gd name="T6" fmla="*/ 0 w 12"/>
                <a:gd name="T7" fmla="*/ 16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0" y="160"/>
                  </a:moveTo>
                  <a:lnTo>
                    <a:pt x="12" y="160"/>
                  </a:lnTo>
                  <a:lnTo>
                    <a:pt x="12" y="0"/>
                  </a:lnTo>
                  <a:lnTo>
                    <a:pt x="0" y="160"/>
                  </a:lnTo>
                </a:path>
              </a:pathLst>
            </a:custGeom>
            <a:noFill/>
            <a:ln w="0">
              <a:solidFill>
                <a:srgbClr val="000000"/>
              </a:solidFill>
              <a:prstDash val="solid"/>
              <a:round/>
              <a:headEnd/>
              <a:tailEnd/>
            </a:ln>
          </p:spPr>
          <p:txBody>
            <a:bodyPr/>
            <a:lstStyle/>
            <a:p>
              <a:endParaRPr lang="en-US"/>
            </a:p>
          </p:txBody>
        </p:sp>
        <p:sp>
          <p:nvSpPr>
            <p:cNvPr id="1190" name="Freeform 164">
              <a:extLst>
                <a:ext uri="{FF2B5EF4-FFF2-40B4-BE49-F238E27FC236}">
                  <a16:creationId xmlns:a16="http://schemas.microsoft.com/office/drawing/2014/main" id="{94DB377C-D99C-41B4-BC26-A9F0825616A8}"/>
                </a:ext>
              </a:extLst>
            </p:cNvPr>
            <p:cNvSpPr>
              <a:spLocks/>
            </p:cNvSpPr>
            <p:nvPr/>
          </p:nvSpPr>
          <p:spPr bwMode="auto">
            <a:xfrm>
              <a:off x="2194" y="3475"/>
              <a:ext cx="2" cy="32"/>
            </a:xfrm>
            <a:custGeom>
              <a:avLst/>
              <a:gdLst>
                <a:gd name="T0" fmla="*/ 0 w 11"/>
                <a:gd name="T1" fmla="*/ 160 h 160"/>
                <a:gd name="T2" fmla="*/ 11 w 11"/>
                <a:gd name="T3" fmla="*/ 160 h 160"/>
                <a:gd name="T4" fmla="*/ 0 w 11"/>
                <a:gd name="T5" fmla="*/ 0 h 160"/>
                <a:gd name="T6" fmla="*/ 0 w 11"/>
                <a:gd name="T7" fmla="*/ 160 h 160"/>
                <a:gd name="T8" fmla="*/ 0 60000 65536"/>
                <a:gd name="T9" fmla="*/ 0 60000 65536"/>
                <a:gd name="T10" fmla="*/ 0 60000 65536"/>
                <a:gd name="T11" fmla="*/ 0 60000 65536"/>
                <a:gd name="T12" fmla="*/ 0 w 11"/>
                <a:gd name="T13" fmla="*/ 0 h 160"/>
                <a:gd name="T14" fmla="*/ 11 w 11"/>
                <a:gd name="T15" fmla="*/ 160 h 160"/>
              </a:gdLst>
              <a:ahLst/>
              <a:cxnLst>
                <a:cxn ang="T8">
                  <a:pos x="T0" y="T1"/>
                </a:cxn>
                <a:cxn ang="T9">
                  <a:pos x="T2" y="T3"/>
                </a:cxn>
                <a:cxn ang="T10">
                  <a:pos x="T4" y="T5"/>
                </a:cxn>
                <a:cxn ang="T11">
                  <a:pos x="T6" y="T7"/>
                </a:cxn>
              </a:cxnLst>
              <a:rect l="T12" t="T13" r="T14" b="T15"/>
              <a:pathLst>
                <a:path w="11" h="160">
                  <a:moveTo>
                    <a:pt x="0" y="160"/>
                  </a:moveTo>
                  <a:lnTo>
                    <a:pt x="11" y="160"/>
                  </a:lnTo>
                  <a:lnTo>
                    <a:pt x="0" y="0"/>
                  </a:lnTo>
                  <a:lnTo>
                    <a:pt x="0" y="160"/>
                  </a:lnTo>
                  <a:close/>
                </a:path>
              </a:pathLst>
            </a:custGeom>
            <a:solidFill>
              <a:srgbClr val="000000"/>
            </a:solidFill>
            <a:ln w="9525">
              <a:noFill/>
              <a:round/>
              <a:headEnd/>
              <a:tailEnd/>
            </a:ln>
          </p:spPr>
          <p:txBody>
            <a:bodyPr/>
            <a:lstStyle/>
            <a:p>
              <a:endParaRPr lang="en-US"/>
            </a:p>
          </p:txBody>
        </p:sp>
        <p:sp>
          <p:nvSpPr>
            <p:cNvPr id="1191" name="Freeform 165">
              <a:extLst>
                <a:ext uri="{FF2B5EF4-FFF2-40B4-BE49-F238E27FC236}">
                  <a16:creationId xmlns:a16="http://schemas.microsoft.com/office/drawing/2014/main" id="{DD431D4C-30D9-4098-BD58-2027C86C2B58}"/>
                </a:ext>
              </a:extLst>
            </p:cNvPr>
            <p:cNvSpPr>
              <a:spLocks/>
            </p:cNvSpPr>
            <p:nvPr/>
          </p:nvSpPr>
          <p:spPr bwMode="auto">
            <a:xfrm>
              <a:off x="2194" y="3475"/>
              <a:ext cx="2" cy="32"/>
            </a:xfrm>
            <a:custGeom>
              <a:avLst/>
              <a:gdLst>
                <a:gd name="T0" fmla="*/ 0 w 11"/>
                <a:gd name="T1" fmla="*/ 160 h 160"/>
                <a:gd name="T2" fmla="*/ 11 w 11"/>
                <a:gd name="T3" fmla="*/ 160 h 160"/>
                <a:gd name="T4" fmla="*/ 0 w 11"/>
                <a:gd name="T5" fmla="*/ 0 h 160"/>
                <a:gd name="T6" fmla="*/ 0 w 11"/>
                <a:gd name="T7" fmla="*/ 160 h 160"/>
                <a:gd name="T8" fmla="*/ 0 60000 65536"/>
                <a:gd name="T9" fmla="*/ 0 60000 65536"/>
                <a:gd name="T10" fmla="*/ 0 60000 65536"/>
                <a:gd name="T11" fmla="*/ 0 60000 65536"/>
                <a:gd name="T12" fmla="*/ 0 w 11"/>
                <a:gd name="T13" fmla="*/ 0 h 160"/>
                <a:gd name="T14" fmla="*/ 11 w 11"/>
                <a:gd name="T15" fmla="*/ 160 h 160"/>
              </a:gdLst>
              <a:ahLst/>
              <a:cxnLst>
                <a:cxn ang="T8">
                  <a:pos x="T0" y="T1"/>
                </a:cxn>
                <a:cxn ang="T9">
                  <a:pos x="T2" y="T3"/>
                </a:cxn>
                <a:cxn ang="T10">
                  <a:pos x="T4" y="T5"/>
                </a:cxn>
                <a:cxn ang="T11">
                  <a:pos x="T6" y="T7"/>
                </a:cxn>
              </a:cxnLst>
              <a:rect l="T12" t="T13" r="T14" b="T15"/>
              <a:pathLst>
                <a:path w="11" h="160">
                  <a:moveTo>
                    <a:pt x="0" y="160"/>
                  </a:moveTo>
                  <a:lnTo>
                    <a:pt x="11" y="160"/>
                  </a:lnTo>
                  <a:lnTo>
                    <a:pt x="0" y="0"/>
                  </a:lnTo>
                  <a:lnTo>
                    <a:pt x="0" y="160"/>
                  </a:lnTo>
                </a:path>
              </a:pathLst>
            </a:custGeom>
            <a:noFill/>
            <a:ln w="0">
              <a:solidFill>
                <a:srgbClr val="000000"/>
              </a:solidFill>
              <a:prstDash val="solid"/>
              <a:round/>
              <a:headEnd/>
              <a:tailEnd/>
            </a:ln>
          </p:spPr>
          <p:txBody>
            <a:bodyPr/>
            <a:lstStyle/>
            <a:p>
              <a:endParaRPr lang="en-US"/>
            </a:p>
          </p:txBody>
        </p:sp>
        <p:sp>
          <p:nvSpPr>
            <p:cNvPr id="1192" name="Freeform 166">
              <a:extLst>
                <a:ext uri="{FF2B5EF4-FFF2-40B4-BE49-F238E27FC236}">
                  <a16:creationId xmlns:a16="http://schemas.microsoft.com/office/drawing/2014/main" id="{32F9CFA4-CB80-4BF2-B177-21A9124E88A0}"/>
                </a:ext>
              </a:extLst>
            </p:cNvPr>
            <p:cNvSpPr>
              <a:spLocks/>
            </p:cNvSpPr>
            <p:nvPr/>
          </p:nvSpPr>
          <p:spPr bwMode="auto">
            <a:xfrm>
              <a:off x="2194" y="3475"/>
              <a:ext cx="4" cy="32"/>
            </a:xfrm>
            <a:custGeom>
              <a:avLst/>
              <a:gdLst>
                <a:gd name="T0" fmla="*/ 11 w 23"/>
                <a:gd name="T1" fmla="*/ 160 h 160"/>
                <a:gd name="T2" fmla="*/ 23 w 23"/>
                <a:gd name="T3" fmla="*/ 158 h 160"/>
                <a:gd name="T4" fmla="*/ 0 w 23"/>
                <a:gd name="T5" fmla="*/ 0 h 160"/>
                <a:gd name="T6" fmla="*/ 11 w 23"/>
                <a:gd name="T7" fmla="*/ 160 h 160"/>
                <a:gd name="T8" fmla="*/ 0 60000 65536"/>
                <a:gd name="T9" fmla="*/ 0 60000 65536"/>
                <a:gd name="T10" fmla="*/ 0 60000 65536"/>
                <a:gd name="T11" fmla="*/ 0 60000 65536"/>
                <a:gd name="T12" fmla="*/ 0 w 23"/>
                <a:gd name="T13" fmla="*/ 0 h 160"/>
                <a:gd name="T14" fmla="*/ 23 w 23"/>
                <a:gd name="T15" fmla="*/ 160 h 160"/>
              </a:gdLst>
              <a:ahLst/>
              <a:cxnLst>
                <a:cxn ang="T8">
                  <a:pos x="T0" y="T1"/>
                </a:cxn>
                <a:cxn ang="T9">
                  <a:pos x="T2" y="T3"/>
                </a:cxn>
                <a:cxn ang="T10">
                  <a:pos x="T4" y="T5"/>
                </a:cxn>
                <a:cxn ang="T11">
                  <a:pos x="T6" y="T7"/>
                </a:cxn>
              </a:cxnLst>
              <a:rect l="T12" t="T13" r="T14" b="T15"/>
              <a:pathLst>
                <a:path w="23" h="160">
                  <a:moveTo>
                    <a:pt x="11" y="160"/>
                  </a:moveTo>
                  <a:lnTo>
                    <a:pt x="23" y="158"/>
                  </a:lnTo>
                  <a:lnTo>
                    <a:pt x="0" y="0"/>
                  </a:lnTo>
                  <a:lnTo>
                    <a:pt x="11" y="160"/>
                  </a:lnTo>
                  <a:close/>
                </a:path>
              </a:pathLst>
            </a:custGeom>
            <a:solidFill>
              <a:srgbClr val="000000"/>
            </a:solidFill>
            <a:ln w="9525">
              <a:noFill/>
              <a:round/>
              <a:headEnd/>
              <a:tailEnd/>
            </a:ln>
          </p:spPr>
          <p:txBody>
            <a:bodyPr/>
            <a:lstStyle/>
            <a:p>
              <a:endParaRPr lang="en-US"/>
            </a:p>
          </p:txBody>
        </p:sp>
        <p:sp>
          <p:nvSpPr>
            <p:cNvPr id="1193" name="Freeform 167">
              <a:extLst>
                <a:ext uri="{FF2B5EF4-FFF2-40B4-BE49-F238E27FC236}">
                  <a16:creationId xmlns:a16="http://schemas.microsoft.com/office/drawing/2014/main" id="{B6C60DE9-BE68-4CB5-8A9D-11DA17489538}"/>
                </a:ext>
              </a:extLst>
            </p:cNvPr>
            <p:cNvSpPr>
              <a:spLocks/>
            </p:cNvSpPr>
            <p:nvPr/>
          </p:nvSpPr>
          <p:spPr bwMode="auto">
            <a:xfrm>
              <a:off x="2194" y="3475"/>
              <a:ext cx="4" cy="32"/>
            </a:xfrm>
            <a:custGeom>
              <a:avLst/>
              <a:gdLst>
                <a:gd name="T0" fmla="*/ 11 w 23"/>
                <a:gd name="T1" fmla="*/ 160 h 160"/>
                <a:gd name="T2" fmla="*/ 23 w 23"/>
                <a:gd name="T3" fmla="*/ 158 h 160"/>
                <a:gd name="T4" fmla="*/ 0 w 23"/>
                <a:gd name="T5" fmla="*/ 0 h 160"/>
                <a:gd name="T6" fmla="*/ 11 w 23"/>
                <a:gd name="T7" fmla="*/ 160 h 160"/>
                <a:gd name="T8" fmla="*/ 0 60000 65536"/>
                <a:gd name="T9" fmla="*/ 0 60000 65536"/>
                <a:gd name="T10" fmla="*/ 0 60000 65536"/>
                <a:gd name="T11" fmla="*/ 0 60000 65536"/>
                <a:gd name="T12" fmla="*/ 0 w 23"/>
                <a:gd name="T13" fmla="*/ 0 h 160"/>
                <a:gd name="T14" fmla="*/ 23 w 23"/>
                <a:gd name="T15" fmla="*/ 160 h 160"/>
              </a:gdLst>
              <a:ahLst/>
              <a:cxnLst>
                <a:cxn ang="T8">
                  <a:pos x="T0" y="T1"/>
                </a:cxn>
                <a:cxn ang="T9">
                  <a:pos x="T2" y="T3"/>
                </a:cxn>
                <a:cxn ang="T10">
                  <a:pos x="T4" y="T5"/>
                </a:cxn>
                <a:cxn ang="T11">
                  <a:pos x="T6" y="T7"/>
                </a:cxn>
              </a:cxnLst>
              <a:rect l="T12" t="T13" r="T14" b="T15"/>
              <a:pathLst>
                <a:path w="23" h="160">
                  <a:moveTo>
                    <a:pt x="11" y="160"/>
                  </a:moveTo>
                  <a:lnTo>
                    <a:pt x="23" y="158"/>
                  </a:lnTo>
                  <a:lnTo>
                    <a:pt x="0" y="0"/>
                  </a:lnTo>
                  <a:lnTo>
                    <a:pt x="11" y="160"/>
                  </a:lnTo>
                </a:path>
              </a:pathLst>
            </a:custGeom>
            <a:noFill/>
            <a:ln w="0">
              <a:solidFill>
                <a:srgbClr val="000000"/>
              </a:solidFill>
              <a:prstDash val="solid"/>
              <a:round/>
              <a:headEnd/>
              <a:tailEnd/>
            </a:ln>
          </p:spPr>
          <p:txBody>
            <a:bodyPr/>
            <a:lstStyle/>
            <a:p>
              <a:endParaRPr lang="en-US"/>
            </a:p>
          </p:txBody>
        </p:sp>
        <p:sp>
          <p:nvSpPr>
            <p:cNvPr id="1194" name="Freeform 168">
              <a:extLst>
                <a:ext uri="{FF2B5EF4-FFF2-40B4-BE49-F238E27FC236}">
                  <a16:creationId xmlns:a16="http://schemas.microsoft.com/office/drawing/2014/main" id="{E3EF5455-0960-4C27-9CF1-81F496F935B1}"/>
                </a:ext>
              </a:extLst>
            </p:cNvPr>
            <p:cNvSpPr>
              <a:spLocks/>
            </p:cNvSpPr>
            <p:nvPr/>
          </p:nvSpPr>
          <p:spPr bwMode="auto">
            <a:xfrm>
              <a:off x="2194" y="3475"/>
              <a:ext cx="6" cy="31"/>
            </a:xfrm>
            <a:custGeom>
              <a:avLst/>
              <a:gdLst>
                <a:gd name="T0" fmla="*/ 23 w 35"/>
                <a:gd name="T1" fmla="*/ 158 h 158"/>
                <a:gd name="T2" fmla="*/ 35 w 35"/>
                <a:gd name="T3" fmla="*/ 155 h 158"/>
                <a:gd name="T4" fmla="*/ 0 w 35"/>
                <a:gd name="T5" fmla="*/ 0 h 158"/>
                <a:gd name="T6" fmla="*/ 23 w 35"/>
                <a:gd name="T7" fmla="*/ 158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23" y="158"/>
                  </a:moveTo>
                  <a:lnTo>
                    <a:pt x="35" y="155"/>
                  </a:lnTo>
                  <a:lnTo>
                    <a:pt x="0" y="0"/>
                  </a:lnTo>
                  <a:lnTo>
                    <a:pt x="23" y="158"/>
                  </a:lnTo>
                  <a:close/>
                </a:path>
              </a:pathLst>
            </a:custGeom>
            <a:solidFill>
              <a:srgbClr val="000000"/>
            </a:solidFill>
            <a:ln w="9525">
              <a:noFill/>
              <a:round/>
              <a:headEnd/>
              <a:tailEnd/>
            </a:ln>
          </p:spPr>
          <p:txBody>
            <a:bodyPr/>
            <a:lstStyle/>
            <a:p>
              <a:endParaRPr lang="en-US"/>
            </a:p>
          </p:txBody>
        </p:sp>
        <p:sp>
          <p:nvSpPr>
            <p:cNvPr id="1195" name="Freeform 169">
              <a:extLst>
                <a:ext uri="{FF2B5EF4-FFF2-40B4-BE49-F238E27FC236}">
                  <a16:creationId xmlns:a16="http://schemas.microsoft.com/office/drawing/2014/main" id="{4720B6B6-3D74-46D1-BDEB-D39B9C835E91}"/>
                </a:ext>
              </a:extLst>
            </p:cNvPr>
            <p:cNvSpPr>
              <a:spLocks/>
            </p:cNvSpPr>
            <p:nvPr/>
          </p:nvSpPr>
          <p:spPr bwMode="auto">
            <a:xfrm>
              <a:off x="2194" y="3475"/>
              <a:ext cx="6" cy="31"/>
            </a:xfrm>
            <a:custGeom>
              <a:avLst/>
              <a:gdLst>
                <a:gd name="T0" fmla="*/ 23 w 35"/>
                <a:gd name="T1" fmla="*/ 158 h 158"/>
                <a:gd name="T2" fmla="*/ 35 w 35"/>
                <a:gd name="T3" fmla="*/ 155 h 158"/>
                <a:gd name="T4" fmla="*/ 0 w 35"/>
                <a:gd name="T5" fmla="*/ 0 h 158"/>
                <a:gd name="T6" fmla="*/ 23 w 35"/>
                <a:gd name="T7" fmla="*/ 158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23" y="158"/>
                  </a:moveTo>
                  <a:lnTo>
                    <a:pt x="35" y="155"/>
                  </a:lnTo>
                  <a:lnTo>
                    <a:pt x="0" y="0"/>
                  </a:lnTo>
                  <a:lnTo>
                    <a:pt x="23" y="158"/>
                  </a:lnTo>
                </a:path>
              </a:pathLst>
            </a:custGeom>
            <a:noFill/>
            <a:ln w="0">
              <a:solidFill>
                <a:srgbClr val="000000"/>
              </a:solidFill>
              <a:prstDash val="solid"/>
              <a:round/>
              <a:headEnd/>
              <a:tailEnd/>
            </a:ln>
          </p:spPr>
          <p:txBody>
            <a:bodyPr/>
            <a:lstStyle/>
            <a:p>
              <a:endParaRPr lang="en-US"/>
            </a:p>
          </p:txBody>
        </p:sp>
        <p:sp>
          <p:nvSpPr>
            <p:cNvPr id="1196" name="Freeform 170">
              <a:extLst>
                <a:ext uri="{FF2B5EF4-FFF2-40B4-BE49-F238E27FC236}">
                  <a16:creationId xmlns:a16="http://schemas.microsoft.com/office/drawing/2014/main" id="{14B1522E-3717-424F-B924-EB831737E0DA}"/>
                </a:ext>
              </a:extLst>
            </p:cNvPr>
            <p:cNvSpPr>
              <a:spLocks/>
            </p:cNvSpPr>
            <p:nvPr/>
          </p:nvSpPr>
          <p:spPr bwMode="auto">
            <a:xfrm>
              <a:off x="2194" y="3475"/>
              <a:ext cx="8" cy="31"/>
            </a:xfrm>
            <a:custGeom>
              <a:avLst/>
              <a:gdLst>
                <a:gd name="T0" fmla="*/ 35 w 47"/>
                <a:gd name="T1" fmla="*/ 155 h 155"/>
                <a:gd name="T2" fmla="*/ 47 w 47"/>
                <a:gd name="T3" fmla="*/ 152 h 155"/>
                <a:gd name="T4" fmla="*/ 0 w 47"/>
                <a:gd name="T5" fmla="*/ 0 h 155"/>
                <a:gd name="T6" fmla="*/ 35 w 47"/>
                <a:gd name="T7" fmla="*/ 155 h 155"/>
                <a:gd name="T8" fmla="*/ 0 60000 65536"/>
                <a:gd name="T9" fmla="*/ 0 60000 65536"/>
                <a:gd name="T10" fmla="*/ 0 60000 65536"/>
                <a:gd name="T11" fmla="*/ 0 60000 65536"/>
                <a:gd name="T12" fmla="*/ 0 w 47"/>
                <a:gd name="T13" fmla="*/ 0 h 155"/>
                <a:gd name="T14" fmla="*/ 47 w 47"/>
                <a:gd name="T15" fmla="*/ 155 h 155"/>
              </a:gdLst>
              <a:ahLst/>
              <a:cxnLst>
                <a:cxn ang="T8">
                  <a:pos x="T0" y="T1"/>
                </a:cxn>
                <a:cxn ang="T9">
                  <a:pos x="T2" y="T3"/>
                </a:cxn>
                <a:cxn ang="T10">
                  <a:pos x="T4" y="T5"/>
                </a:cxn>
                <a:cxn ang="T11">
                  <a:pos x="T6" y="T7"/>
                </a:cxn>
              </a:cxnLst>
              <a:rect l="T12" t="T13" r="T14" b="T15"/>
              <a:pathLst>
                <a:path w="47" h="155">
                  <a:moveTo>
                    <a:pt x="35" y="155"/>
                  </a:moveTo>
                  <a:lnTo>
                    <a:pt x="47" y="152"/>
                  </a:lnTo>
                  <a:lnTo>
                    <a:pt x="0" y="0"/>
                  </a:lnTo>
                  <a:lnTo>
                    <a:pt x="35" y="155"/>
                  </a:lnTo>
                  <a:close/>
                </a:path>
              </a:pathLst>
            </a:custGeom>
            <a:solidFill>
              <a:srgbClr val="000000"/>
            </a:solidFill>
            <a:ln w="9525">
              <a:noFill/>
              <a:round/>
              <a:headEnd/>
              <a:tailEnd/>
            </a:ln>
          </p:spPr>
          <p:txBody>
            <a:bodyPr/>
            <a:lstStyle/>
            <a:p>
              <a:endParaRPr lang="en-US"/>
            </a:p>
          </p:txBody>
        </p:sp>
        <p:sp>
          <p:nvSpPr>
            <p:cNvPr id="1197" name="Freeform 171">
              <a:extLst>
                <a:ext uri="{FF2B5EF4-FFF2-40B4-BE49-F238E27FC236}">
                  <a16:creationId xmlns:a16="http://schemas.microsoft.com/office/drawing/2014/main" id="{D1B8EA8F-300F-46A1-960F-038E14105BAF}"/>
                </a:ext>
              </a:extLst>
            </p:cNvPr>
            <p:cNvSpPr>
              <a:spLocks/>
            </p:cNvSpPr>
            <p:nvPr/>
          </p:nvSpPr>
          <p:spPr bwMode="auto">
            <a:xfrm>
              <a:off x="2194" y="3475"/>
              <a:ext cx="8" cy="31"/>
            </a:xfrm>
            <a:custGeom>
              <a:avLst/>
              <a:gdLst>
                <a:gd name="T0" fmla="*/ 35 w 47"/>
                <a:gd name="T1" fmla="*/ 155 h 155"/>
                <a:gd name="T2" fmla="*/ 47 w 47"/>
                <a:gd name="T3" fmla="*/ 152 h 155"/>
                <a:gd name="T4" fmla="*/ 0 w 47"/>
                <a:gd name="T5" fmla="*/ 0 h 155"/>
                <a:gd name="T6" fmla="*/ 35 w 47"/>
                <a:gd name="T7" fmla="*/ 155 h 155"/>
                <a:gd name="T8" fmla="*/ 0 60000 65536"/>
                <a:gd name="T9" fmla="*/ 0 60000 65536"/>
                <a:gd name="T10" fmla="*/ 0 60000 65536"/>
                <a:gd name="T11" fmla="*/ 0 60000 65536"/>
                <a:gd name="T12" fmla="*/ 0 w 47"/>
                <a:gd name="T13" fmla="*/ 0 h 155"/>
                <a:gd name="T14" fmla="*/ 47 w 47"/>
                <a:gd name="T15" fmla="*/ 155 h 155"/>
              </a:gdLst>
              <a:ahLst/>
              <a:cxnLst>
                <a:cxn ang="T8">
                  <a:pos x="T0" y="T1"/>
                </a:cxn>
                <a:cxn ang="T9">
                  <a:pos x="T2" y="T3"/>
                </a:cxn>
                <a:cxn ang="T10">
                  <a:pos x="T4" y="T5"/>
                </a:cxn>
                <a:cxn ang="T11">
                  <a:pos x="T6" y="T7"/>
                </a:cxn>
              </a:cxnLst>
              <a:rect l="T12" t="T13" r="T14" b="T15"/>
              <a:pathLst>
                <a:path w="47" h="155">
                  <a:moveTo>
                    <a:pt x="35" y="155"/>
                  </a:moveTo>
                  <a:lnTo>
                    <a:pt x="47" y="152"/>
                  </a:lnTo>
                  <a:lnTo>
                    <a:pt x="0" y="0"/>
                  </a:lnTo>
                  <a:lnTo>
                    <a:pt x="35" y="155"/>
                  </a:lnTo>
                </a:path>
              </a:pathLst>
            </a:custGeom>
            <a:noFill/>
            <a:ln w="0">
              <a:solidFill>
                <a:srgbClr val="000000"/>
              </a:solidFill>
              <a:prstDash val="solid"/>
              <a:round/>
              <a:headEnd/>
              <a:tailEnd/>
            </a:ln>
          </p:spPr>
          <p:txBody>
            <a:bodyPr/>
            <a:lstStyle/>
            <a:p>
              <a:endParaRPr lang="en-US"/>
            </a:p>
          </p:txBody>
        </p:sp>
        <p:sp>
          <p:nvSpPr>
            <p:cNvPr id="1198" name="Freeform 172">
              <a:extLst>
                <a:ext uri="{FF2B5EF4-FFF2-40B4-BE49-F238E27FC236}">
                  <a16:creationId xmlns:a16="http://schemas.microsoft.com/office/drawing/2014/main" id="{A927C131-43C8-4CA9-BC1C-B273F9C0C29B}"/>
                </a:ext>
              </a:extLst>
            </p:cNvPr>
            <p:cNvSpPr>
              <a:spLocks/>
            </p:cNvSpPr>
            <p:nvPr/>
          </p:nvSpPr>
          <p:spPr bwMode="auto">
            <a:xfrm>
              <a:off x="2194" y="3475"/>
              <a:ext cx="10" cy="30"/>
            </a:xfrm>
            <a:custGeom>
              <a:avLst/>
              <a:gdLst>
                <a:gd name="T0" fmla="*/ 47 w 57"/>
                <a:gd name="T1" fmla="*/ 152 h 152"/>
                <a:gd name="T2" fmla="*/ 57 w 57"/>
                <a:gd name="T3" fmla="*/ 147 h 152"/>
                <a:gd name="T4" fmla="*/ 0 w 57"/>
                <a:gd name="T5" fmla="*/ 0 h 152"/>
                <a:gd name="T6" fmla="*/ 47 w 57"/>
                <a:gd name="T7" fmla="*/ 152 h 152"/>
                <a:gd name="T8" fmla="*/ 0 60000 65536"/>
                <a:gd name="T9" fmla="*/ 0 60000 65536"/>
                <a:gd name="T10" fmla="*/ 0 60000 65536"/>
                <a:gd name="T11" fmla="*/ 0 60000 65536"/>
                <a:gd name="T12" fmla="*/ 0 w 57"/>
                <a:gd name="T13" fmla="*/ 0 h 152"/>
                <a:gd name="T14" fmla="*/ 57 w 57"/>
                <a:gd name="T15" fmla="*/ 152 h 152"/>
              </a:gdLst>
              <a:ahLst/>
              <a:cxnLst>
                <a:cxn ang="T8">
                  <a:pos x="T0" y="T1"/>
                </a:cxn>
                <a:cxn ang="T9">
                  <a:pos x="T2" y="T3"/>
                </a:cxn>
                <a:cxn ang="T10">
                  <a:pos x="T4" y="T5"/>
                </a:cxn>
                <a:cxn ang="T11">
                  <a:pos x="T6" y="T7"/>
                </a:cxn>
              </a:cxnLst>
              <a:rect l="T12" t="T13" r="T14" b="T15"/>
              <a:pathLst>
                <a:path w="57" h="152">
                  <a:moveTo>
                    <a:pt x="47" y="152"/>
                  </a:moveTo>
                  <a:lnTo>
                    <a:pt x="57" y="147"/>
                  </a:lnTo>
                  <a:lnTo>
                    <a:pt x="0" y="0"/>
                  </a:lnTo>
                  <a:lnTo>
                    <a:pt x="47" y="152"/>
                  </a:lnTo>
                  <a:close/>
                </a:path>
              </a:pathLst>
            </a:custGeom>
            <a:solidFill>
              <a:srgbClr val="000000"/>
            </a:solidFill>
            <a:ln w="9525">
              <a:noFill/>
              <a:round/>
              <a:headEnd/>
              <a:tailEnd/>
            </a:ln>
          </p:spPr>
          <p:txBody>
            <a:bodyPr/>
            <a:lstStyle/>
            <a:p>
              <a:endParaRPr lang="en-US"/>
            </a:p>
          </p:txBody>
        </p:sp>
        <p:sp>
          <p:nvSpPr>
            <p:cNvPr id="1199" name="Freeform 173">
              <a:extLst>
                <a:ext uri="{FF2B5EF4-FFF2-40B4-BE49-F238E27FC236}">
                  <a16:creationId xmlns:a16="http://schemas.microsoft.com/office/drawing/2014/main" id="{FFF77415-01CF-4940-8B1B-564E5E03AD2E}"/>
                </a:ext>
              </a:extLst>
            </p:cNvPr>
            <p:cNvSpPr>
              <a:spLocks/>
            </p:cNvSpPr>
            <p:nvPr/>
          </p:nvSpPr>
          <p:spPr bwMode="auto">
            <a:xfrm>
              <a:off x="2194" y="3475"/>
              <a:ext cx="10" cy="30"/>
            </a:xfrm>
            <a:custGeom>
              <a:avLst/>
              <a:gdLst>
                <a:gd name="T0" fmla="*/ 47 w 57"/>
                <a:gd name="T1" fmla="*/ 152 h 152"/>
                <a:gd name="T2" fmla="*/ 57 w 57"/>
                <a:gd name="T3" fmla="*/ 147 h 152"/>
                <a:gd name="T4" fmla="*/ 0 w 57"/>
                <a:gd name="T5" fmla="*/ 0 h 152"/>
                <a:gd name="T6" fmla="*/ 47 w 57"/>
                <a:gd name="T7" fmla="*/ 152 h 152"/>
                <a:gd name="T8" fmla="*/ 0 60000 65536"/>
                <a:gd name="T9" fmla="*/ 0 60000 65536"/>
                <a:gd name="T10" fmla="*/ 0 60000 65536"/>
                <a:gd name="T11" fmla="*/ 0 60000 65536"/>
                <a:gd name="T12" fmla="*/ 0 w 57"/>
                <a:gd name="T13" fmla="*/ 0 h 152"/>
                <a:gd name="T14" fmla="*/ 57 w 57"/>
                <a:gd name="T15" fmla="*/ 152 h 152"/>
              </a:gdLst>
              <a:ahLst/>
              <a:cxnLst>
                <a:cxn ang="T8">
                  <a:pos x="T0" y="T1"/>
                </a:cxn>
                <a:cxn ang="T9">
                  <a:pos x="T2" y="T3"/>
                </a:cxn>
                <a:cxn ang="T10">
                  <a:pos x="T4" y="T5"/>
                </a:cxn>
                <a:cxn ang="T11">
                  <a:pos x="T6" y="T7"/>
                </a:cxn>
              </a:cxnLst>
              <a:rect l="T12" t="T13" r="T14" b="T15"/>
              <a:pathLst>
                <a:path w="57" h="152">
                  <a:moveTo>
                    <a:pt x="47" y="152"/>
                  </a:moveTo>
                  <a:lnTo>
                    <a:pt x="57" y="147"/>
                  </a:lnTo>
                  <a:lnTo>
                    <a:pt x="0" y="0"/>
                  </a:lnTo>
                  <a:lnTo>
                    <a:pt x="47" y="152"/>
                  </a:lnTo>
                </a:path>
              </a:pathLst>
            </a:custGeom>
            <a:noFill/>
            <a:ln w="0">
              <a:solidFill>
                <a:srgbClr val="000000"/>
              </a:solidFill>
              <a:prstDash val="solid"/>
              <a:round/>
              <a:headEnd/>
              <a:tailEnd/>
            </a:ln>
          </p:spPr>
          <p:txBody>
            <a:bodyPr/>
            <a:lstStyle/>
            <a:p>
              <a:endParaRPr lang="en-US"/>
            </a:p>
          </p:txBody>
        </p:sp>
        <p:sp>
          <p:nvSpPr>
            <p:cNvPr id="1200" name="Freeform 174">
              <a:extLst>
                <a:ext uri="{FF2B5EF4-FFF2-40B4-BE49-F238E27FC236}">
                  <a16:creationId xmlns:a16="http://schemas.microsoft.com/office/drawing/2014/main" id="{7C0E013F-AD0F-464D-A992-9F452DB52FCF}"/>
                </a:ext>
              </a:extLst>
            </p:cNvPr>
            <p:cNvSpPr>
              <a:spLocks/>
            </p:cNvSpPr>
            <p:nvPr/>
          </p:nvSpPr>
          <p:spPr bwMode="auto">
            <a:xfrm>
              <a:off x="2194" y="3475"/>
              <a:ext cx="12" cy="29"/>
            </a:xfrm>
            <a:custGeom>
              <a:avLst/>
              <a:gdLst>
                <a:gd name="T0" fmla="*/ 57 w 68"/>
                <a:gd name="T1" fmla="*/ 147 h 147"/>
                <a:gd name="T2" fmla="*/ 68 w 68"/>
                <a:gd name="T3" fmla="*/ 141 h 147"/>
                <a:gd name="T4" fmla="*/ 0 w 68"/>
                <a:gd name="T5" fmla="*/ 0 h 147"/>
                <a:gd name="T6" fmla="*/ 57 w 68"/>
                <a:gd name="T7" fmla="*/ 147 h 147"/>
                <a:gd name="T8" fmla="*/ 0 60000 65536"/>
                <a:gd name="T9" fmla="*/ 0 60000 65536"/>
                <a:gd name="T10" fmla="*/ 0 60000 65536"/>
                <a:gd name="T11" fmla="*/ 0 60000 65536"/>
                <a:gd name="T12" fmla="*/ 0 w 68"/>
                <a:gd name="T13" fmla="*/ 0 h 147"/>
                <a:gd name="T14" fmla="*/ 68 w 68"/>
                <a:gd name="T15" fmla="*/ 147 h 147"/>
              </a:gdLst>
              <a:ahLst/>
              <a:cxnLst>
                <a:cxn ang="T8">
                  <a:pos x="T0" y="T1"/>
                </a:cxn>
                <a:cxn ang="T9">
                  <a:pos x="T2" y="T3"/>
                </a:cxn>
                <a:cxn ang="T10">
                  <a:pos x="T4" y="T5"/>
                </a:cxn>
                <a:cxn ang="T11">
                  <a:pos x="T6" y="T7"/>
                </a:cxn>
              </a:cxnLst>
              <a:rect l="T12" t="T13" r="T14" b="T15"/>
              <a:pathLst>
                <a:path w="68" h="147">
                  <a:moveTo>
                    <a:pt x="57" y="147"/>
                  </a:moveTo>
                  <a:lnTo>
                    <a:pt x="68" y="141"/>
                  </a:lnTo>
                  <a:lnTo>
                    <a:pt x="0" y="0"/>
                  </a:lnTo>
                  <a:lnTo>
                    <a:pt x="57" y="147"/>
                  </a:lnTo>
                  <a:close/>
                </a:path>
              </a:pathLst>
            </a:custGeom>
            <a:solidFill>
              <a:srgbClr val="000000"/>
            </a:solidFill>
            <a:ln w="9525">
              <a:noFill/>
              <a:round/>
              <a:headEnd/>
              <a:tailEnd/>
            </a:ln>
          </p:spPr>
          <p:txBody>
            <a:bodyPr/>
            <a:lstStyle/>
            <a:p>
              <a:endParaRPr lang="en-US"/>
            </a:p>
          </p:txBody>
        </p:sp>
        <p:sp>
          <p:nvSpPr>
            <p:cNvPr id="1201" name="Freeform 175">
              <a:extLst>
                <a:ext uri="{FF2B5EF4-FFF2-40B4-BE49-F238E27FC236}">
                  <a16:creationId xmlns:a16="http://schemas.microsoft.com/office/drawing/2014/main" id="{8EC60A2E-BDB3-41C0-B109-73D205ED12AE}"/>
                </a:ext>
              </a:extLst>
            </p:cNvPr>
            <p:cNvSpPr>
              <a:spLocks/>
            </p:cNvSpPr>
            <p:nvPr/>
          </p:nvSpPr>
          <p:spPr bwMode="auto">
            <a:xfrm>
              <a:off x="2194" y="3475"/>
              <a:ext cx="12" cy="29"/>
            </a:xfrm>
            <a:custGeom>
              <a:avLst/>
              <a:gdLst>
                <a:gd name="T0" fmla="*/ 57 w 68"/>
                <a:gd name="T1" fmla="*/ 147 h 147"/>
                <a:gd name="T2" fmla="*/ 68 w 68"/>
                <a:gd name="T3" fmla="*/ 141 h 147"/>
                <a:gd name="T4" fmla="*/ 0 w 68"/>
                <a:gd name="T5" fmla="*/ 0 h 147"/>
                <a:gd name="T6" fmla="*/ 57 w 68"/>
                <a:gd name="T7" fmla="*/ 147 h 147"/>
                <a:gd name="T8" fmla="*/ 0 60000 65536"/>
                <a:gd name="T9" fmla="*/ 0 60000 65536"/>
                <a:gd name="T10" fmla="*/ 0 60000 65536"/>
                <a:gd name="T11" fmla="*/ 0 60000 65536"/>
                <a:gd name="T12" fmla="*/ 0 w 68"/>
                <a:gd name="T13" fmla="*/ 0 h 147"/>
                <a:gd name="T14" fmla="*/ 68 w 68"/>
                <a:gd name="T15" fmla="*/ 147 h 147"/>
              </a:gdLst>
              <a:ahLst/>
              <a:cxnLst>
                <a:cxn ang="T8">
                  <a:pos x="T0" y="T1"/>
                </a:cxn>
                <a:cxn ang="T9">
                  <a:pos x="T2" y="T3"/>
                </a:cxn>
                <a:cxn ang="T10">
                  <a:pos x="T4" y="T5"/>
                </a:cxn>
                <a:cxn ang="T11">
                  <a:pos x="T6" y="T7"/>
                </a:cxn>
              </a:cxnLst>
              <a:rect l="T12" t="T13" r="T14" b="T15"/>
              <a:pathLst>
                <a:path w="68" h="147">
                  <a:moveTo>
                    <a:pt x="57" y="147"/>
                  </a:moveTo>
                  <a:lnTo>
                    <a:pt x="68" y="141"/>
                  </a:lnTo>
                  <a:lnTo>
                    <a:pt x="0" y="0"/>
                  </a:lnTo>
                  <a:lnTo>
                    <a:pt x="57" y="147"/>
                  </a:lnTo>
                </a:path>
              </a:pathLst>
            </a:custGeom>
            <a:noFill/>
            <a:ln w="0">
              <a:solidFill>
                <a:srgbClr val="000000"/>
              </a:solidFill>
              <a:prstDash val="solid"/>
              <a:round/>
              <a:headEnd/>
              <a:tailEnd/>
            </a:ln>
          </p:spPr>
          <p:txBody>
            <a:bodyPr/>
            <a:lstStyle/>
            <a:p>
              <a:endParaRPr lang="en-US"/>
            </a:p>
          </p:txBody>
        </p:sp>
        <p:sp>
          <p:nvSpPr>
            <p:cNvPr id="1202" name="Freeform 176">
              <a:extLst>
                <a:ext uri="{FF2B5EF4-FFF2-40B4-BE49-F238E27FC236}">
                  <a16:creationId xmlns:a16="http://schemas.microsoft.com/office/drawing/2014/main" id="{075F5FDA-5749-48DD-AB2D-54E56DF405B2}"/>
                </a:ext>
              </a:extLst>
            </p:cNvPr>
            <p:cNvSpPr>
              <a:spLocks/>
            </p:cNvSpPr>
            <p:nvPr/>
          </p:nvSpPr>
          <p:spPr bwMode="auto">
            <a:xfrm>
              <a:off x="2194" y="3475"/>
              <a:ext cx="13" cy="28"/>
            </a:xfrm>
            <a:custGeom>
              <a:avLst/>
              <a:gdLst>
                <a:gd name="T0" fmla="*/ 68 w 77"/>
                <a:gd name="T1" fmla="*/ 141 h 141"/>
                <a:gd name="T2" fmla="*/ 77 w 77"/>
                <a:gd name="T3" fmla="*/ 134 h 141"/>
                <a:gd name="T4" fmla="*/ 0 w 77"/>
                <a:gd name="T5" fmla="*/ 0 h 141"/>
                <a:gd name="T6" fmla="*/ 68 w 77"/>
                <a:gd name="T7" fmla="*/ 141 h 141"/>
                <a:gd name="T8" fmla="*/ 0 60000 65536"/>
                <a:gd name="T9" fmla="*/ 0 60000 65536"/>
                <a:gd name="T10" fmla="*/ 0 60000 65536"/>
                <a:gd name="T11" fmla="*/ 0 60000 65536"/>
                <a:gd name="T12" fmla="*/ 0 w 77"/>
                <a:gd name="T13" fmla="*/ 0 h 141"/>
                <a:gd name="T14" fmla="*/ 77 w 77"/>
                <a:gd name="T15" fmla="*/ 141 h 141"/>
              </a:gdLst>
              <a:ahLst/>
              <a:cxnLst>
                <a:cxn ang="T8">
                  <a:pos x="T0" y="T1"/>
                </a:cxn>
                <a:cxn ang="T9">
                  <a:pos x="T2" y="T3"/>
                </a:cxn>
                <a:cxn ang="T10">
                  <a:pos x="T4" y="T5"/>
                </a:cxn>
                <a:cxn ang="T11">
                  <a:pos x="T6" y="T7"/>
                </a:cxn>
              </a:cxnLst>
              <a:rect l="T12" t="T13" r="T14" b="T15"/>
              <a:pathLst>
                <a:path w="77" h="141">
                  <a:moveTo>
                    <a:pt x="68" y="141"/>
                  </a:moveTo>
                  <a:lnTo>
                    <a:pt x="77" y="134"/>
                  </a:lnTo>
                  <a:lnTo>
                    <a:pt x="0" y="0"/>
                  </a:lnTo>
                  <a:lnTo>
                    <a:pt x="68" y="141"/>
                  </a:lnTo>
                  <a:close/>
                </a:path>
              </a:pathLst>
            </a:custGeom>
            <a:solidFill>
              <a:srgbClr val="000000"/>
            </a:solidFill>
            <a:ln w="9525">
              <a:noFill/>
              <a:round/>
              <a:headEnd/>
              <a:tailEnd/>
            </a:ln>
          </p:spPr>
          <p:txBody>
            <a:bodyPr/>
            <a:lstStyle/>
            <a:p>
              <a:endParaRPr lang="en-US"/>
            </a:p>
          </p:txBody>
        </p:sp>
        <p:sp>
          <p:nvSpPr>
            <p:cNvPr id="1203" name="Freeform 177">
              <a:extLst>
                <a:ext uri="{FF2B5EF4-FFF2-40B4-BE49-F238E27FC236}">
                  <a16:creationId xmlns:a16="http://schemas.microsoft.com/office/drawing/2014/main" id="{C40597F4-86B5-4DDC-84A5-3004B5EC5797}"/>
                </a:ext>
              </a:extLst>
            </p:cNvPr>
            <p:cNvSpPr>
              <a:spLocks/>
            </p:cNvSpPr>
            <p:nvPr/>
          </p:nvSpPr>
          <p:spPr bwMode="auto">
            <a:xfrm>
              <a:off x="2194" y="3475"/>
              <a:ext cx="13" cy="28"/>
            </a:xfrm>
            <a:custGeom>
              <a:avLst/>
              <a:gdLst>
                <a:gd name="T0" fmla="*/ 68 w 77"/>
                <a:gd name="T1" fmla="*/ 141 h 141"/>
                <a:gd name="T2" fmla="*/ 77 w 77"/>
                <a:gd name="T3" fmla="*/ 134 h 141"/>
                <a:gd name="T4" fmla="*/ 0 w 77"/>
                <a:gd name="T5" fmla="*/ 0 h 141"/>
                <a:gd name="T6" fmla="*/ 68 w 77"/>
                <a:gd name="T7" fmla="*/ 141 h 141"/>
                <a:gd name="T8" fmla="*/ 0 60000 65536"/>
                <a:gd name="T9" fmla="*/ 0 60000 65536"/>
                <a:gd name="T10" fmla="*/ 0 60000 65536"/>
                <a:gd name="T11" fmla="*/ 0 60000 65536"/>
                <a:gd name="T12" fmla="*/ 0 w 77"/>
                <a:gd name="T13" fmla="*/ 0 h 141"/>
                <a:gd name="T14" fmla="*/ 77 w 77"/>
                <a:gd name="T15" fmla="*/ 141 h 141"/>
              </a:gdLst>
              <a:ahLst/>
              <a:cxnLst>
                <a:cxn ang="T8">
                  <a:pos x="T0" y="T1"/>
                </a:cxn>
                <a:cxn ang="T9">
                  <a:pos x="T2" y="T3"/>
                </a:cxn>
                <a:cxn ang="T10">
                  <a:pos x="T4" y="T5"/>
                </a:cxn>
                <a:cxn ang="T11">
                  <a:pos x="T6" y="T7"/>
                </a:cxn>
              </a:cxnLst>
              <a:rect l="T12" t="T13" r="T14" b="T15"/>
              <a:pathLst>
                <a:path w="77" h="141">
                  <a:moveTo>
                    <a:pt x="68" y="141"/>
                  </a:moveTo>
                  <a:lnTo>
                    <a:pt x="77" y="134"/>
                  </a:lnTo>
                  <a:lnTo>
                    <a:pt x="0" y="0"/>
                  </a:lnTo>
                  <a:lnTo>
                    <a:pt x="68" y="141"/>
                  </a:lnTo>
                </a:path>
              </a:pathLst>
            </a:custGeom>
            <a:noFill/>
            <a:ln w="0">
              <a:solidFill>
                <a:srgbClr val="000000"/>
              </a:solidFill>
              <a:prstDash val="solid"/>
              <a:round/>
              <a:headEnd/>
              <a:tailEnd/>
            </a:ln>
          </p:spPr>
          <p:txBody>
            <a:bodyPr/>
            <a:lstStyle/>
            <a:p>
              <a:endParaRPr lang="en-US"/>
            </a:p>
          </p:txBody>
        </p:sp>
        <p:sp>
          <p:nvSpPr>
            <p:cNvPr id="1204" name="Freeform 178">
              <a:extLst>
                <a:ext uri="{FF2B5EF4-FFF2-40B4-BE49-F238E27FC236}">
                  <a16:creationId xmlns:a16="http://schemas.microsoft.com/office/drawing/2014/main" id="{11D61334-5CE6-41E8-A1AB-3453208E2CDD}"/>
                </a:ext>
              </a:extLst>
            </p:cNvPr>
            <p:cNvSpPr>
              <a:spLocks/>
            </p:cNvSpPr>
            <p:nvPr/>
          </p:nvSpPr>
          <p:spPr bwMode="auto">
            <a:xfrm>
              <a:off x="2194" y="3475"/>
              <a:ext cx="15" cy="27"/>
            </a:xfrm>
            <a:custGeom>
              <a:avLst/>
              <a:gdLst>
                <a:gd name="T0" fmla="*/ 77 w 87"/>
                <a:gd name="T1" fmla="*/ 134 h 134"/>
                <a:gd name="T2" fmla="*/ 87 w 87"/>
                <a:gd name="T3" fmla="*/ 127 h 134"/>
                <a:gd name="T4" fmla="*/ 0 w 87"/>
                <a:gd name="T5" fmla="*/ 0 h 134"/>
                <a:gd name="T6" fmla="*/ 77 w 87"/>
                <a:gd name="T7" fmla="*/ 134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77" y="134"/>
                  </a:moveTo>
                  <a:lnTo>
                    <a:pt x="87" y="127"/>
                  </a:lnTo>
                  <a:lnTo>
                    <a:pt x="0" y="0"/>
                  </a:lnTo>
                  <a:lnTo>
                    <a:pt x="77" y="134"/>
                  </a:lnTo>
                  <a:close/>
                </a:path>
              </a:pathLst>
            </a:custGeom>
            <a:solidFill>
              <a:srgbClr val="000000"/>
            </a:solidFill>
            <a:ln w="9525">
              <a:noFill/>
              <a:round/>
              <a:headEnd/>
              <a:tailEnd/>
            </a:ln>
          </p:spPr>
          <p:txBody>
            <a:bodyPr/>
            <a:lstStyle/>
            <a:p>
              <a:endParaRPr lang="en-US"/>
            </a:p>
          </p:txBody>
        </p:sp>
        <p:sp>
          <p:nvSpPr>
            <p:cNvPr id="1205" name="Freeform 179">
              <a:extLst>
                <a:ext uri="{FF2B5EF4-FFF2-40B4-BE49-F238E27FC236}">
                  <a16:creationId xmlns:a16="http://schemas.microsoft.com/office/drawing/2014/main" id="{94B0A8A3-8407-4AB4-B0DF-FD0F5A9D56B4}"/>
                </a:ext>
              </a:extLst>
            </p:cNvPr>
            <p:cNvSpPr>
              <a:spLocks/>
            </p:cNvSpPr>
            <p:nvPr/>
          </p:nvSpPr>
          <p:spPr bwMode="auto">
            <a:xfrm>
              <a:off x="2194" y="3475"/>
              <a:ext cx="15" cy="27"/>
            </a:xfrm>
            <a:custGeom>
              <a:avLst/>
              <a:gdLst>
                <a:gd name="T0" fmla="*/ 77 w 87"/>
                <a:gd name="T1" fmla="*/ 134 h 134"/>
                <a:gd name="T2" fmla="*/ 87 w 87"/>
                <a:gd name="T3" fmla="*/ 127 h 134"/>
                <a:gd name="T4" fmla="*/ 0 w 87"/>
                <a:gd name="T5" fmla="*/ 0 h 134"/>
                <a:gd name="T6" fmla="*/ 77 w 87"/>
                <a:gd name="T7" fmla="*/ 134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77" y="134"/>
                  </a:moveTo>
                  <a:lnTo>
                    <a:pt x="87" y="127"/>
                  </a:lnTo>
                  <a:lnTo>
                    <a:pt x="0" y="0"/>
                  </a:lnTo>
                  <a:lnTo>
                    <a:pt x="77" y="134"/>
                  </a:lnTo>
                </a:path>
              </a:pathLst>
            </a:custGeom>
            <a:noFill/>
            <a:ln w="0">
              <a:solidFill>
                <a:srgbClr val="000000"/>
              </a:solidFill>
              <a:prstDash val="solid"/>
              <a:round/>
              <a:headEnd/>
              <a:tailEnd/>
            </a:ln>
          </p:spPr>
          <p:txBody>
            <a:bodyPr/>
            <a:lstStyle/>
            <a:p>
              <a:endParaRPr lang="en-US"/>
            </a:p>
          </p:txBody>
        </p:sp>
        <p:sp>
          <p:nvSpPr>
            <p:cNvPr id="1206" name="Freeform 180">
              <a:extLst>
                <a:ext uri="{FF2B5EF4-FFF2-40B4-BE49-F238E27FC236}">
                  <a16:creationId xmlns:a16="http://schemas.microsoft.com/office/drawing/2014/main" id="{05ADF33E-6572-4EA5-9B14-53D954DED4FC}"/>
                </a:ext>
              </a:extLst>
            </p:cNvPr>
            <p:cNvSpPr>
              <a:spLocks/>
            </p:cNvSpPr>
            <p:nvPr/>
          </p:nvSpPr>
          <p:spPr bwMode="auto">
            <a:xfrm>
              <a:off x="2194" y="3475"/>
              <a:ext cx="16" cy="25"/>
            </a:xfrm>
            <a:custGeom>
              <a:avLst/>
              <a:gdLst>
                <a:gd name="T0" fmla="*/ 87 w 97"/>
                <a:gd name="T1" fmla="*/ 127 h 127"/>
                <a:gd name="T2" fmla="*/ 97 w 97"/>
                <a:gd name="T3" fmla="*/ 118 h 127"/>
                <a:gd name="T4" fmla="*/ 0 w 97"/>
                <a:gd name="T5" fmla="*/ 0 h 127"/>
                <a:gd name="T6" fmla="*/ 87 w 97"/>
                <a:gd name="T7" fmla="*/ 127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87" y="127"/>
                  </a:moveTo>
                  <a:lnTo>
                    <a:pt x="97" y="118"/>
                  </a:lnTo>
                  <a:lnTo>
                    <a:pt x="0" y="0"/>
                  </a:lnTo>
                  <a:lnTo>
                    <a:pt x="87" y="127"/>
                  </a:lnTo>
                  <a:close/>
                </a:path>
              </a:pathLst>
            </a:custGeom>
            <a:solidFill>
              <a:srgbClr val="000000"/>
            </a:solidFill>
            <a:ln w="9525">
              <a:noFill/>
              <a:round/>
              <a:headEnd/>
              <a:tailEnd/>
            </a:ln>
          </p:spPr>
          <p:txBody>
            <a:bodyPr/>
            <a:lstStyle/>
            <a:p>
              <a:endParaRPr lang="en-US"/>
            </a:p>
          </p:txBody>
        </p:sp>
        <p:sp>
          <p:nvSpPr>
            <p:cNvPr id="1207" name="Freeform 181">
              <a:extLst>
                <a:ext uri="{FF2B5EF4-FFF2-40B4-BE49-F238E27FC236}">
                  <a16:creationId xmlns:a16="http://schemas.microsoft.com/office/drawing/2014/main" id="{72A94765-0D3D-410D-930A-BE7137E9CD8A}"/>
                </a:ext>
              </a:extLst>
            </p:cNvPr>
            <p:cNvSpPr>
              <a:spLocks/>
            </p:cNvSpPr>
            <p:nvPr/>
          </p:nvSpPr>
          <p:spPr bwMode="auto">
            <a:xfrm>
              <a:off x="2194" y="3475"/>
              <a:ext cx="16" cy="25"/>
            </a:xfrm>
            <a:custGeom>
              <a:avLst/>
              <a:gdLst>
                <a:gd name="T0" fmla="*/ 87 w 97"/>
                <a:gd name="T1" fmla="*/ 127 h 127"/>
                <a:gd name="T2" fmla="*/ 97 w 97"/>
                <a:gd name="T3" fmla="*/ 118 h 127"/>
                <a:gd name="T4" fmla="*/ 0 w 97"/>
                <a:gd name="T5" fmla="*/ 0 h 127"/>
                <a:gd name="T6" fmla="*/ 87 w 97"/>
                <a:gd name="T7" fmla="*/ 127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87" y="127"/>
                  </a:moveTo>
                  <a:lnTo>
                    <a:pt x="97" y="118"/>
                  </a:lnTo>
                  <a:lnTo>
                    <a:pt x="0" y="0"/>
                  </a:lnTo>
                  <a:lnTo>
                    <a:pt x="87" y="127"/>
                  </a:lnTo>
                </a:path>
              </a:pathLst>
            </a:custGeom>
            <a:noFill/>
            <a:ln w="0">
              <a:solidFill>
                <a:srgbClr val="000000"/>
              </a:solidFill>
              <a:prstDash val="solid"/>
              <a:round/>
              <a:headEnd/>
              <a:tailEnd/>
            </a:ln>
          </p:spPr>
          <p:txBody>
            <a:bodyPr/>
            <a:lstStyle/>
            <a:p>
              <a:endParaRPr lang="en-US"/>
            </a:p>
          </p:txBody>
        </p:sp>
        <p:sp>
          <p:nvSpPr>
            <p:cNvPr id="1208" name="Freeform 182">
              <a:extLst>
                <a:ext uri="{FF2B5EF4-FFF2-40B4-BE49-F238E27FC236}">
                  <a16:creationId xmlns:a16="http://schemas.microsoft.com/office/drawing/2014/main" id="{B539B0F3-5F7D-443D-BA16-2368ECF271EB}"/>
                </a:ext>
              </a:extLst>
            </p:cNvPr>
            <p:cNvSpPr>
              <a:spLocks/>
            </p:cNvSpPr>
            <p:nvPr/>
          </p:nvSpPr>
          <p:spPr bwMode="auto">
            <a:xfrm>
              <a:off x="2194" y="3475"/>
              <a:ext cx="18" cy="23"/>
            </a:xfrm>
            <a:custGeom>
              <a:avLst/>
              <a:gdLst>
                <a:gd name="T0" fmla="*/ 97 w 105"/>
                <a:gd name="T1" fmla="*/ 118 h 118"/>
                <a:gd name="T2" fmla="*/ 105 w 105"/>
                <a:gd name="T3" fmla="*/ 109 h 118"/>
                <a:gd name="T4" fmla="*/ 0 w 105"/>
                <a:gd name="T5" fmla="*/ 0 h 118"/>
                <a:gd name="T6" fmla="*/ 97 w 105"/>
                <a:gd name="T7" fmla="*/ 118 h 118"/>
                <a:gd name="T8" fmla="*/ 0 60000 65536"/>
                <a:gd name="T9" fmla="*/ 0 60000 65536"/>
                <a:gd name="T10" fmla="*/ 0 60000 65536"/>
                <a:gd name="T11" fmla="*/ 0 60000 65536"/>
                <a:gd name="T12" fmla="*/ 0 w 105"/>
                <a:gd name="T13" fmla="*/ 0 h 118"/>
                <a:gd name="T14" fmla="*/ 105 w 105"/>
                <a:gd name="T15" fmla="*/ 118 h 118"/>
              </a:gdLst>
              <a:ahLst/>
              <a:cxnLst>
                <a:cxn ang="T8">
                  <a:pos x="T0" y="T1"/>
                </a:cxn>
                <a:cxn ang="T9">
                  <a:pos x="T2" y="T3"/>
                </a:cxn>
                <a:cxn ang="T10">
                  <a:pos x="T4" y="T5"/>
                </a:cxn>
                <a:cxn ang="T11">
                  <a:pos x="T6" y="T7"/>
                </a:cxn>
              </a:cxnLst>
              <a:rect l="T12" t="T13" r="T14" b="T15"/>
              <a:pathLst>
                <a:path w="105" h="118">
                  <a:moveTo>
                    <a:pt x="97" y="118"/>
                  </a:moveTo>
                  <a:lnTo>
                    <a:pt x="105" y="109"/>
                  </a:lnTo>
                  <a:lnTo>
                    <a:pt x="0" y="0"/>
                  </a:lnTo>
                  <a:lnTo>
                    <a:pt x="97" y="118"/>
                  </a:lnTo>
                  <a:close/>
                </a:path>
              </a:pathLst>
            </a:custGeom>
            <a:solidFill>
              <a:srgbClr val="000000"/>
            </a:solidFill>
            <a:ln w="9525">
              <a:noFill/>
              <a:round/>
              <a:headEnd/>
              <a:tailEnd/>
            </a:ln>
          </p:spPr>
          <p:txBody>
            <a:bodyPr/>
            <a:lstStyle/>
            <a:p>
              <a:endParaRPr lang="en-US"/>
            </a:p>
          </p:txBody>
        </p:sp>
        <p:sp>
          <p:nvSpPr>
            <p:cNvPr id="1209" name="Freeform 183">
              <a:extLst>
                <a:ext uri="{FF2B5EF4-FFF2-40B4-BE49-F238E27FC236}">
                  <a16:creationId xmlns:a16="http://schemas.microsoft.com/office/drawing/2014/main" id="{026729E9-B600-45A5-B9BE-EE0FBE98CD24}"/>
                </a:ext>
              </a:extLst>
            </p:cNvPr>
            <p:cNvSpPr>
              <a:spLocks/>
            </p:cNvSpPr>
            <p:nvPr/>
          </p:nvSpPr>
          <p:spPr bwMode="auto">
            <a:xfrm>
              <a:off x="2194" y="3475"/>
              <a:ext cx="18" cy="23"/>
            </a:xfrm>
            <a:custGeom>
              <a:avLst/>
              <a:gdLst>
                <a:gd name="T0" fmla="*/ 97 w 105"/>
                <a:gd name="T1" fmla="*/ 118 h 118"/>
                <a:gd name="T2" fmla="*/ 105 w 105"/>
                <a:gd name="T3" fmla="*/ 109 h 118"/>
                <a:gd name="T4" fmla="*/ 0 w 105"/>
                <a:gd name="T5" fmla="*/ 0 h 118"/>
                <a:gd name="T6" fmla="*/ 97 w 105"/>
                <a:gd name="T7" fmla="*/ 118 h 118"/>
                <a:gd name="T8" fmla="*/ 0 60000 65536"/>
                <a:gd name="T9" fmla="*/ 0 60000 65536"/>
                <a:gd name="T10" fmla="*/ 0 60000 65536"/>
                <a:gd name="T11" fmla="*/ 0 60000 65536"/>
                <a:gd name="T12" fmla="*/ 0 w 105"/>
                <a:gd name="T13" fmla="*/ 0 h 118"/>
                <a:gd name="T14" fmla="*/ 105 w 105"/>
                <a:gd name="T15" fmla="*/ 118 h 118"/>
              </a:gdLst>
              <a:ahLst/>
              <a:cxnLst>
                <a:cxn ang="T8">
                  <a:pos x="T0" y="T1"/>
                </a:cxn>
                <a:cxn ang="T9">
                  <a:pos x="T2" y="T3"/>
                </a:cxn>
                <a:cxn ang="T10">
                  <a:pos x="T4" y="T5"/>
                </a:cxn>
                <a:cxn ang="T11">
                  <a:pos x="T6" y="T7"/>
                </a:cxn>
              </a:cxnLst>
              <a:rect l="T12" t="T13" r="T14" b="T15"/>
              <a:pathLst>
                <a:path w="105" h="118">
                  <a:moveTo>
                    <a:pt x="97" y="118"/>
                  </a:moveTo>
                  <a:lnTo>
                    <a:pt x="105" y="109"/>
                  </a:lnTo>
                  <a:lnTo>
                    <a:pt x="0" y="0"/>
                  </a:lnTo>
                  <a:lnTo>
                    <a:pt x="97" y="118"/>
                  </a:lnTo>
                </a:path>
              </a:pathLst>
            </a:custGeom>
            <a:noFill/>
            <a:ln w="0">
              <a:solidFill>
                <a:srgbClr val="000000"/>
              </a:solidFill>
              <a:prstDash val="solid"/>
              <a:round/>
              <a:headEnd/>
              <a:tailEnd/>
            </a:ln>
          </p:spPr>
          <p:txBody>
            <a:bodyPr/>
            <a:lstStyle/>
            <a:p>
              <a:endParaRPr lang="en-US"/>
            </a:p>
          </p:txBody>
        </p:sp>
        <p:sp>
          <p:nvSpPr>
            <p:cNvPr id="1210" name="Freeform 184">
              <a:extLst>
                <a:ext uri="{FF2B5EF4-FFF2-40B4-BE49-F238E27FC236}">
                  <a16:creationId xmlns:a16="http://schemas.microsoft.com/office/drawing/2014/main" id="{DB56C979-D5C3-4BE9-8695-0D7708BF4F4C}"/>
                </a:ext>
              </a:extLst>
            </p:cNvPr>
            <p:cNvSpPr>
              <a:spLocks/>
            </p:cNvSpPr>
            <p:nvPr/>
          </p:nvSpPr>
          <p:spPr bwMode="auto">
            <a:xfrm>
              <a:off x="2194" y="3475"/>
              <a:ext cx="19" cy="22"/>
            </a:xfrm>
            <a:custGeom>
              <a:avLst/>
              <a:gdLst>
                <a:gd name="T0" fmla="*/ 105 w 112"/>
                <a:gd name="T1" fmla="*/ 109 h 109"/>
                <a:gd name="T2" fmla="*/ 112 w 112"/>
                <a:gd name="T3" fmla="*/ 99 h 109"/>
                <a:gd name="T4" fmla="*/ 0 w 112"/>
                <a:gd name="T5" fmla="*/ 0 h 109"/>
                <a:gd name="T6" fmla="*/ 105 w 112"/>
                <a:gd name="T7" fmla="*/ 109 h 109"/>
                <a:gd name="T8" fmla="*/ 0 60000 65536"/>
                <a:gd name="T9" fmla="*/ 0 60000 65536"/>
                <a:gd name="T10" fmla="*/ 0 60000 65536"/>
                <a:gd name="T11" fmla="*/ 0 60000 65536"/>
                <a:gd name="T12" fmla="*/ 0 w 112"/>
                <a:gd name="T13" fmla="*/ 0 h 109"/>
                <a:gd name="T14" fmla="*/ 112 w 112"/>
                <a:gd name="T15" fmla="*/ 109 h 109"/>
              </a:gdLst>
              <a:ahLst/>
              <a:cxnLst>
                <a:cxn ang="T8">
                  <a:pos x="T0" y="T1"/>
                </a:cxn>
                <a:cxn ang="T9">
                  <a:pos x="T2" y="T3"/>
                </a:cxn>
                <a:cxn ang="T10">
                  <a:pos x="T4" y="T5"/>
                </a:cxn>
                <a:cxn ang="T11">
                  <a:pos x="T6" y="T7"/>
                </a:cxn>
              </a:cxnLst>
              <a:rect l="T12" t="T13" r="T14" b="T15"/>
              <a:pathLst>
                <a:path w="112" h="109">
                  <a:moveTo>
                    <a:pt x="105" y="109"/>
                  </a:moveTo>
                  <a:lnTo>
                    <a:pt x="112" y="99"/>
                  </a:lnTo>
                  <a:lnTo>
                    <a:pt x="0" y="0"/>
                  </a:lnTo>
                  <a:lnTo>
                    <a:pt x="105" y="109"/>
                  </a:lnTo>
                  <a:close/>
                </a:path>
              </a:pathLst>
            </a:custGeom>
            <a:solidFill>
              <a:srgbClr val="000000"/>
            </a:solidFill>
            <a:ln w="9525">
              <a:noFill/>
              <a:round/>
              <a:headEnd/>
              <a:tailEnd/>
            </a:ln>
          </p:spPr>
          <p:txBody>
            <a:bodyPr/>
            <a:lstStyle/>
            <a:p>
              <a:endParaRPr lang="en-US"/>
            </a:p>
          </p:txBody>
        </p:sp>
        <p:sp>
          <p:nvSpPr>
            <p:cNvPr id="1211" name="Freeform 185">
              <a:extLst>
                <a:ext uri="{FF2B5EF4-FFF2-40B4-BE49-F238E27FC236}">
                  <a16:creationId xmlns:a16="http://schemas.microsoft.com/office/drawing/2014/main" id="{5E950B0B-EDFD-40FF-8CD8-49D61936515A}"/>
                </a:ext>
              </a:extLst>
            </p:cNvPr>
            <p:cNvSpPr>
              <a:spLocks/>
            </p:cNvSpPr>
            <p:nvPr/>
          </p:nvSpPr>
          <p:spPr bwMode="auto">
            <a:xfrm>
              <a:off x="2194" y="3475"/>
              <a:ext cx="19" cy="22"/>
            </a:xfrm>
            <a:custGeom>
              <a:avLst/>
              <a:gdLst>
                <a:gd name="T0" fmla="*/ 105 w 112"/>
                <a:gd name="T1" fmla="*/ 109 h 109"/>
                <a:gd name="T2" fmla="*/ 112 w 112"/>
                <a:gd name="T3" fmla="*/ 99 h 109"/>
                <a:gd name="T4" fmla="*/ 0 w 112"/>
                <a:gd name="T5" fmla="*/ 0 h 109"/>
                <a:gd name="T6" fmla="*/ 105 w 112"/>
                <a:gd name="T7" fmla="*/ 109 h 109"/>
                <a:gd name="T8" fmla="*/ 0 60000 65536"/>
                <a:gd name="T9" fmla="*/ 0 60000 65536"/>
                <a:gd name="T10" fmla="*/ 0 60000 65536"/>
                <a:gd name="T11" fmla="*/ 0 60000 65536"/>
                <a:gd name="T12" fmla="*/ 0 w 112"/>
                <a:gd name="T13" fmla="*/ 0 h 109"/>
                <a:gd name="T14" fmla="*/ 112 w 112"/>
                <a:gd name="T15" fmla="*/ 109 h 109"/>
              </a:gdLst>
              <a:ahLst/>
              <a:cxnLst>
                <a:cxn ang="T8">
                  <a:pos x="T0" y="T1"/>
                </a:cxn>
                <a:cxn ang="T9">
                  <a:pos x="T2" y="T3"/>
                </a:cxn>
                <a:cxn ang="T10">
                  <a:pos x="T4" y="T5"/>
                </a:cxn>
                <a:cxn ang="T11">
                  <a:pos x="T6" y="T7"/>
                </a:cxn>
              </a:cxnLst>
              <a:rect l="T12" t="T13" r="T14" b="T15"/>
              <a:pathLst>
                <a:path w="112" h="109">
                  <a:moveTo>
                    <a:pt x="105" y="109"/>
                  </a:moveTo>
                  <a:lnTo>
                    <a:pt x="112" y="99"/>
                  </a:lnTo>
                  <a:lnTo>
                    <a:pt x="0" y="0"/>
                  </a:lnTo>
                  <a:lnTo>
                    <a:pt x="105" y="109"/>
                  </a:lnTo>
                </a:path>
              </a:pathLst>
            </a:custGeom>
            <a:noFill/>
            <a:ln w="0">
              <a:solidFill>
                <a:srgbClr val="000000"/>
              </a:solidFill>
              <a:prstDash val="solid"/>
              <a:round/>
              <a:headEnd/>
              <a:tailEnd/>
            </a:ln>
          </p:spPr>
          <p:txBody>
            <a:bodyPr/>
            <a:lstStyle/>
            <a:p>
              <a:endParaRPr lang="en-US"/>
            </a:p>
          </p:txBody>
        </p:sp>
        <p:sp>
          <p:nvSpPr>
            <p:cNvPr id="1212" name="Freeform 186">
              <a:extLst>
                <a:ext uri="{FF2B5EF4-FFF2-40B4-BE49-F238E27FC236}">
                  <a16:creationId xmlns:a16="http://schemas.microsoft.com/office/drawing/2014/main" id="{C5FB07F5-D4CE-4791-AB52-B5DE07C095A4}"/>
                </a:ext>
              </a:extLst>
            </p:cNvPr>
            <p:cNvSpPr>
              <a:spLocks/>
            </p:cNvSpPr>
            <p:nvPr/>
          </p:nvSpPr>
          <p:spPr bwMode="auto">
            <a:xfrm>
              <a:off x="2194" y="3475"/>
              <a:ext cx="20" cy="20"/>
            </a:xfrm>
            <a:custGeom>
              <a:avLst/>
              <a:gdLst>
                <a:gd name="T0" fmla="*/ 112 w 119"/>
                <a:gd name="T1" fmla="*/ 99 h 99"/>
                <a:gd name="T2" fmla="*/ 119 w 119"/>
                <a:gd name="T3" fmla="*/ 88 h 99"/>
                <a:gd name="T4" fmla="*/ 0 w 119"/>
                <a:gd name="T5" fmla="*/ 0 h 99"/>
                <a:gd name="T6" fmla="*/ 112 w 119"/>
                <a:gd name="T7" fmla="*/ 99 h 99"/>
                <a:gd name="T8" fmla="*/ 0 60000 65536"/>
                <a:gd name="T9" fmla="*/ 0 60000 65536"/>
                <a:gd name="T10" fmla="*/ 0 60000 65536"/>
                <a:gd name="T11" fmla="*/ 0 60000 65536"/>
                <a:gd name="T12" fmla="*/ 0 w 119"/>
                <a:gd name="T13" fmla="*/ 0 h 99"/>
                <a:gd name="T14" fmla="*/ 119 w 119"/>
                <a:gd name="T15" fmla="*/ 99 h 99"/>
              </a:gdLst>
              <a:ahLst/>
              <a:cxnLst>
                <a:cxn ang="T8">
                  <a:pos x="T0" y="T1"/>
                </a:cxn>
                <a:cxn ang="T9">
                  <a:pos x="T2" y="T3"/>
                </a:cxn>
                <a:cxn ang="T10">
                  <a:pos x="T4" y="T5"/>
                </a:cxn>
                <a:cxn ang="T11">
                  <a:pos x="T6" y="T7"/>
                </a:cxn>
              </a:cxnLst>
              <a:rect l="T12" t="T13" r="T14" b="T15"/>
              <a:pathLst>
                <a:path w="119" h="99">
                  <a:moveTo>
                    <a:pt x="112" y="99"/>
                  </a:moveTo>
                  <a:lnTo>
                    <a:pt x="119" y="88"/>
                  </a:lnTo>
                  <a:lnTo>
                    <a:pt x="0" y="0"/>
                  </a:lnTo>
                  <a:lnTo>
                    <a:pt x="112" y="99"/>
                  </a:lnTo>
                  <a:close/>
                </a:path>
              </a:pathLst>
            </a:custGeom>
            <a:solidFill>
              <a:srgbClr val="000000"/>
            </a:solidFill>
            <a:ln w="9525">
              <a:noFill/>
              <a:round/>
              <a:headEnd/>
              <a:tailEnd/>
            </a:ln>
          </p:spPr>
          <p:txBody>
            <a:bodyPr/>
            <a:lstStyle/>
            <a:p>
              <a:endParaRPr lang="en-US"/>
            </a:p>
          </p:txBody>
        </p:sp>
        <p:sp>
          <p:nvSpPr>
            <p:cNvPr id="1213" name="Freeform 187">
              <a:extLst>
                <a:ext uri="{FF2B5EF4-FFF2-40B4-BE49-F238E27FC236}">
                  <a16:creationId xmlns:a16="http://schemas.microsoft.com/office/drawing/2014/main" id="{3354390A-4650-478B-930E-B012019BEC56}"/>
                </a:ext>
              </a:extLst>
            </p:cNvPr>
            <p:cNvSpPr>
              <a:spLocks/>
            </p:cNvSpPr>
            <p:nvPr/>
          </p:nvSpPr>
          <p:spPr bwMode="auto">
            <a:xfrm>
              <a:off x="2194" y="3475"/>
              <a:ext cx="20" cy="20"/>
            </a:xfrm>
            <a:custGeom>
              <a:avLst/>
              <a:gdLst>
                <a:gd name="T0" fmla="*/ 112 w 119"/>
                <a:gd name="T1" fmla="*/ 99 h 99"/>
                <a:gd name="T2" fmla="*/ 119 w 119"/>
                <a:gd name="T3" fmla="*/ 88 h 99"/>
                <a:gd name="T4" fmla="*/ 0 w 119"/>
                <a:gd name="T5" fmla="*/ 0 h 99"/>
                <a:gd name="T6" fmla="*/ 112 w 119"/>
                <a:gd name="T7" fmla="*/ 99 h 99"/>
                <a:gd name="T8" fmla="*/ 0 60000 65536"/>
                <a:gd name="T9" fmla="*/ 0 60000 65536"/>
                <a:gd name="T10" fmla="*/ 0 60000 65536"/>
                <a:gd name="T11" fmla="*/ 0 60000 65536"/>
                <a:gd name="T12" fmla="*/ 0 w 119"/>
                <a:gd name="T13" fmla="*/ 0 h 99"/>
                <a:gd name="T14" fmla="*/ 119 w 119"/>
                <a:gd name="T15" fmla="*/ 99 h 99"/>
              </a:gdLst>
              <a:ahLst/>
              <a:cxnLst>
                <a:cxn ang="T8">
                  <a:pos x="T0" y="T1"/>
                </a:cxn>
                <a:cxn ang="T9">
                  <a:pos x="T2" y="T3"/>
                </a:cxn>
                <a:cxn ang="T10">
                  <a:pos x="T4" y="T5"/>
                </a:cxn>
                <a:cxn ang="T11">
                  <a:pos x="T6" y="T7"/>
                </a:cxn>
              </a:cxnLst>
              <a:rect l="T12" t="T13" r="T14" b="T15"/>
              <a:pathLst>
                <a:path w="119" h="99">
                  <a:moveTo>
                    <a:pt x="112" y="99"/>
                  </a:moveTo>
                  <a:lnTo>
                    <a:pt x="119" y="88"/>
                  </a:lnTo>
                  <a:lnTo>
                    <a:pt x="0" y="0"/>
                  </a:lnTo>
                  <a:lnTo>
                    <a:pt x="112" y="99"/>
                  </a:lnTo>
                </a:path>
              </a:pathLst>
            </a:custGeom>
            <a:noFill/>
            <a:ln w="0">
              <a:solidFill>
                <a:srgbClr val="000000"/>
              </a:solidFill>
              <a:prstDash val="solid"/>
              <a:round/>
              <a:headEnd/>
              <a:tailEnd/>
            </a:ln>
          </p:spPr>
          <p:txBody>
            <a:bodyPr/>
            <a:lstStyle/>
            <a:p>
              <a:endParaRPr lang="en-US"/>
            </a:p>
          </p:txBody>
        </p:sp>
        <p:sp>
          <p:nvSpPr>
            <p:cNvPr id="1214" name="Freeform 188">
              <a:extLst>
                <a:ext uri="{FF2B5EF4-FFF2-40B4-BE49-F238E27FC236}">
                  <a16:creationId xmlns:a16="http://schemas.microsoft.com/office/drawing/2014/main" id="{7E7BB556-E758-4DCD-9049-4077AD95680B}"/>
                </a:ext>
              </a:extLst>
            </p:cNvPr>
            <p:cNvSpPr>
              <a:spLocks/>
            </p:cNvSpPr>
            <p:nvPr/>
          </p:nvSpPr>
          <p:spPr bwMode="auto">
            <a:xfrm>
              <a:off x="2194" y="3475"/>
              <a:ext cx="21" cy="17"/>
            </a:xfrm>
            <a:custGeom>
              <a:avLst/>
              <a:gdLst>
                <a:gd name="T0" fmla="*/ 119 w 125"/>
                <a:gd name="T1" fmla="*/ 88 h 88"/>
                <a:gd name="T2" fmla="*/ 125 w 125"/>
                <a:gd name="T3" fmla="*/ 76 h 88"/>
                <a:gd name="T4" fmla="*/ 0 w 125"/>
                <a:gd name="T5" fmla="*/ 0 h 88"/>
                <a:gd name="T6" fmla="*/ 119 w 125"/>
                <a:gd name="T7" fmla="*/ 88 h 88"/>
                <a:gd name="T8" fmla="*/ 0 60000 65536"/>
                <a:gd name="T9" fmla="*/ 0 60000 65536"/>
                <a:gd name="T10" fmla="*/ 0 60000 65536"/>
                <a:gd name="T11" fmla="*/ 0 60000 65536"/>
                <a:gd name="T12" fmla="*/ 0 w 125"/>
                <a:gd name="T13" fmla="*/ 0 h 88"/>
                <a:gd name="T14" fmla="*/ 125 w 125"/>
                <a:gd name="T15" fmla="*/ 88 h 88"/>
              </a:gdLst>
              <a:ahLst/>
              <a:cxnLst>
                <a:cxn ang="T8">
                  <a:pos x="T0" y="T1"/>
                </a:cxn>
                <a:cxn ang="T9">
                  <a:pos x="T2" y="T3"/>
                </a:cxn>
                <a:cxn ang="T10">
                  <a:pos x="T4" y="T5"/>
                </a:cxn>
                <a:cxn ang="T11">
                  <a:pos x="T6" y="T7"/>
                </a:cxn>
              </a:cxnLst>
              <a:rect l="T12" t="T13" r="T14" b="T15"/>
              <a:pathLst>
                <a:path w="125" h="88">
                  <a:moveTo>
                    <a:pt x="119" y="88"/>
                  </a:moveTo>
                  <a:lnTo>
                    <a:pt x="125" y="76"/>
                  </a:lnTo>
                  <a:lnTo>
                    <a:pt x="0" y="0"/>
                  </a:lnTo>
                  <a:lnTo>
                    <a:pt x="119" y="88"/>
                  </a:lnTo>
                  <a:close/>
                </a:path>
              </a:pathLst>
            </a:custGeom>
            <a:solidFill>
              <a:srgbClr val="000000"/>
            </a:solidFill>
            <a:ln w="9525">
              <a:noFill/>
              <a:round/>
              <a:headEnd/>
              <a:tailEnd/>
            </a:ln>
          </p:spPr>
          <p:txBody>
            <a:bodyPr/>
            <a:lstStyle/>
            <a:p>
              <a:endParaRPr lang="en-US"/>
            </a:p>
          </p:txBody>
        </p:sp>
      </p:grpSp>
      <p:grpSp>
        <p:nvGrpSpPr>
          <p:cNvPr id="1215" name="Group 390">
            <a:extLst>
              <a:ext uri="{FF2B5EF4-FFF2-40B4-BE49-F238E27FC236}">
                <a16:creationId xmlns:a16="http://schemas.microsoft.com/office/drawing/2014/main" id="{54BC9320-2794-478A-A55F-23E08DC6B51F}"/>
              </a:ext>
            </a:extLst>
          </p:cNvPr>
          <p:cNvGrpSpPr>
            <a:grpSpLocks/>
          </p:cNvGrpSpPr>
          <p:nvPr/>
        </p:nvGrpSpPr>
        <p:grpSpPr bwMode="auto">
          <a:xfrm>
            <a:off x="3482975" y="5113338"/>
            <a:ext cx="3627438" cy="1287462"/>
            <a:chOff x="2194" y="3221"/>
            <a:chExt cx="2285" cy="811"/>
          </a:xfrm>
        </p:grpSpPr>
        <p:sp>
          <p:nvSpPr>
            <p:cNvPr id="1216" name="Freeform 190">
              <a:extLst>
                <a:ext uri="{FF2B5EF4-FFF2-40B4-BE49-F238E27FC236}">
                  <a16:creationId xmlns:a16="http://schemas.microsoft.com/office/drawing/2014/main" id="{D497A7D8-536A-4226-B10A-B66E4FC837CE}"/>
                </a:ext>
              </a:extLst>
            </p:cNvPr>
            <p:cNvSpPr>
              <a:spLocks/>
            </p:cNvSpPr>
            <p:nvPr/>
          </p:nvSpPr>
          <p:spPr bwMode="auto">
            <a:xfrm>
              <a:off x="2194" y="3475"/>
              <a:ext cx="21" cy="17"/>
            </a:xfrm>
            <a:custGeom>
              <a:avLst/>
              <a:gdLst>
                <a:gd name="T0" fmla="*/ 119 w 125"/>
                <a:gd name="T1" fmla="*/ 88 h 88"/>
                <a:gd name="T2" fmla="*/ 125 w 125"/>
                <a:gd name="T3" fmla="*/ 76 h 88"/>
                <a:gd name="T4" fmla="*/ 0 w 125"/>
                <a:gd name="T5" fmla="*/ 0 h 88"/>
                <a:gd name="T6" fmla="*/ 119 w 125"/>
                <a:gd name="T7" fmla="*/ 88 h 88"/>
                <a:gd name="T8" fmla="*/ 0 60000 65536"/>
                <a:gd name="T9" fmla="*/ 0 60000 65536"/>
                <a:gd name="T10" fmla="*/ 0 60000 65536"/>
                <a:gd name="T11" fmla="*/ 0 60000 65536"/>
                <a:gd name="T12" fmla="*/ 0 w 125"/>
                <a:gd name="T13" fmla="*/ 0 h 88"/>
                <a:gd name="T14" fmla="*/ 125 w 125"/>
                <a:gd name="T15" fmla="*/ 88 h 88"/>
              </a:gdLst>
              <a:ahLst/>
              <a:cxnLst>
                <a:cxn ang="T8">
                  <a:pos x="T0" y="T1"/>
                </a:cxn>
                <a:cxn ang="T9">
                  <a:pos x="T2" y="T3"/>
                </a:cxn>
                <a:cxn ang="T10">
                  <a:pos x="T4" y="T5"/>
                </a:cxn>
                <a:cxn ang="T11">
                  <a:pos x="T6" y="T7"/>
                </a:cxn>
              </a:cxnLst>
              <a:rect l="T12" t="T13" r="T14" b="T15"/>
              <a:pathLst>
                <a:path w="125" h="88">
                  <a:moveTo>
                    <a:pt x="119" y="88"/>
                  </a:moveTo>
                  <a:lnTo>
                    <a:pt x="125" y="76"/>
                  </a:lnTo>
                  <a:lnTo>
                    <a:pt x="0" y="0"/>
                  </a:lnTo>
                  <a:lnTo>
                    <a:pt x="119" y="88"/>
                  </a:lnTo>
                </a:path>
              </a:pathLst>
            </a:custGeom>
            <a:noFill/>
            <a:ln w="0">
              <a:solidFill>
                <a:srgbClr val="000000"/>
              </a:solidFill>
              <a:prstDash val="solid"/>
              <a:round/>
              <a:headEnd/>
              <a:tailEnd/>
            </a:ln>
          </p:spPr>
          <p:txBody>
            <a:bodyPr/>
            <a:lstStyle/>
            <a:p>
              <a:endParaRPr lang="en-US"/>
            </a:p>
          </p:txBody>
        </p:sp>
        <p:sp>
          <p:nvSpPr>
            <p:cNvPr id="1217" name="Freeform 191">
              <a:extLst>
                <a:ext uri="{FF2B5EF4-FFF2-40B4-BE49-F238E27FC236}">
                  <a16:creationId xmlns:a16="http://schemas.microsoft.com/office/drawing/2014/main" id="{1F163861-F060-481E-84CE-F6DCD0F49DB5}"/>
                </a:ext>
              </a:extLst>
            </p:cNvPr>
            <p:cNvSpPr>
              <a:spLocks/>
            </p:cNvSpPr>
            <p:nvPr/>
          </p:nvSpPr>
          <p:spPr bwMode="auto">
            <a:xfrm>
              <a:off x="2194" y="3475"/>
              <a:ext cx="22" cy="15"/>
            </a:xfrm>
            <a:custGeom>
              <a:avLst/>
              <a:gdLst>
                <a:gd name="T0" fmla="*/ 125 w 131"/>
                <a:gd name="T1" fmla="*/ 76 h 76"/>
                <a:gd name="T2" fmla="*/ 131 w 131"/>
                <a:gd name="T3" fmla="*/ 65 h 76"/>
                <a:gd name="T4" fmla="*/ 0 w 131"/>
                <a:gd name="T5" fmla="*/ 0 h 76"/>
                <a:gd name="T6" fmla="*/ 125 w 131"/>
                <a:gd name="T7" fmla="*/ 76 h 76"/>
                <a:gd name="T8" fmla="*/ 0 60000 65536"/>
                <a:gd name="T9" fmla="*/ 0 60000 65536"/>
                <a:gd name="T10" fmla="*/ 0 60000 65536"/>
                <a:gd name="T11" fmla="*/ 0 60000 65536"/>
                <a:gd name="T12" fmla="*/ 0 w 131"/>
                <a:gd name="T13" fmla="*/ 0 h 76"/>
                <a:gd name="T14" fmla="*/ 131 w 131"/>
                <a:gd name="T15" fmla="*/ 76 h 76"/>
              </a:gdLst>
              <a:ahLst/>
              <a:cxnLst>
                <a:cxn ang="T8">
                  <a:pos x="T0" y="T1"/>
                </a:cxn>
                <a:cxn ang="T9">
                  <a:pos x="T2" y="T3"/>
                </a:cxn>
                <a:cxn ang="T10">
                  <a:pos x="T4" y="T5"/>
                </a:cxn>
                <a:cxn ang="T11">
                  <a:pos x="T6" y="T7"/>
                </a:cxn>
              </a:cxnLst>
              <a:rect l="T12" t="T13" r="T14" b="T15"/>
              <a:pathLst>
                <a:path w="131" h="76">
                  <a:moveTo>
                    <a:pt x="125" y="76"/>
                  </a:moveTo>
                  <a:lnTo>
                    <a:pt x="131" y="65"/>
                  </a:lnTo>
                  <a:lnTo>
                    <a:pt x="0" y="0"/>
                  </a:lnTo>
                  <a:lnTo>
                    <a:pt x="125" y="76"/>
                  </a:lnTo>
                  <a:close/>
                </a:path>
              </a:pathLst>
            </a:custGeom>
            <a:solidFill>
              <a:srgbClr val="000000"/>
            </a:solidFill>
            <a:ln w="9525">
              <a:noFill/>
              <a:round/>
              <a:headEnd/>
              <a:tailEnd/>
            </a:ln>
          </p:spPr>
          <p:txBody>
            <a:bodyPr/>
            <a:lstStyle/>
            <a:p>
              <a:endParaRPr lang="en-US"/>
            </a:p>
          </p:txBody>
        </p:sp>
        <p:sp>
          <p:nvSpPr>
            <p:cNvPr id="1218" name="Freeform 192">
              <a:extLst>
                <a:ext uri="{FF2B5EF4-FFF2-40B4-BE49-F238E27FC236}">
                  <a16:creationId xmlns:a16="http://schemas.microsoft.com/office/drawing/2014/main" id="{C5CD0577-FFAE-45F2-AEEB-61B945C8CFA8}"/>
                </a:ext>
              </a:extLst>
            </p:cNvPr>
            <p:cNvSpPr>
              <a:spLocks/>
            </p:cNvSpPr>
            <p:nvPr/>
          </p:nvSpPr>
          <p:spPr bwMode="auto">
            <a:xfrm>
              <a:off x="2194" y="3475"/>
              <a:ext cx="22" cy="15"/>
            </a:xfrm>
            <a:custGeom>
              <a:avLst/>
              <a:gdLst>
                <a:gd name="T0" fmla="*/ 125 w 131"/>
                <a:gd name="T1" fmla="*/ 76 h 76"/>
                <a:gd name="T2" fmla="*/ 131 w 131"/>
                <a:gd name="T3" fmla="*/ 65 h 76"/>
                <a:gd name="T4" fmla="*/ 0 w 131"/>
                <a:gd name="T5" fmla="*/ 0 h 76"/>
                <a:gd name="T6" fmla="*/ 125 w 131"/>
                <a:gd name="T7" fmla="*/ 76 h 76"/>
                <a:gd name="T8" fmla="*/ 0 60000 65536"/>
                <a:gd name="T9" fmla="*/ 0 60000 65536"/>
                <a:gd name="T10" fmla="*/ 0 60000 65536"/>
                <a:gd name="T11" fmla="*/ 0 60000 65536"/>
                <a:gd name="T12" fmla="*/ 0 w 131"/>
                <a:gd name="T13" fmla="*/ 0 h 76"/>
                <a:gd name="T14" fmla="*/ 131 w 131"/>
                <a:gd name="T15" fmla="*/ 76 h 76"/>
              </a:gdLst>
              <a:ahLst/>
              <a:cxnLst>
                <a:cxn ang="T8">
                  <a:pos x="T0" y="T1"/>
                </a:cxn>
                <a:cxn ang="T9">
                  <a:pos x="T2" y="T3"/>
                </a:cxn>
                <a:cxn ang="T10">
                  <a:pos x="T4" y="T5"/>
                </a:cxn>
                <a:cxn ang="T11">
                  <a:pos x="T6" y="T7"/>
                </a:cxn>
              </a:cxnLst>
              <a:rect l="T12" t="T13" r="T14" b="T15"/>
              <a:pathLst>
                <a:path w="131" h="76">
                  <a:moveTo>
                    <a:pt x="125" y="76"/>
                  </a:moveTo>
                  <a:lnTo>
                    <a:pt x="131" y="65"/>
                  </a:lnTo>
                  <a:lnTo>
                    <a:pt x="0" y="0"/>
                  </a:lnTo>
                  <a:lnTo>
                    <a:pt x="125" y="76"/>
                  </a:lnTo>
                </a:path>
              </a:pathLst>
            </a:custGeom>
            <a:noFill/>
            <a:ln w="0">
              <a:solidFill>
                <a:srgbClr val="000000"/>
              </a:solidFill>
              <a:prstDash val="solid"/>
              <a:round/>
              <a:headEnd/>
              <a:tailEnd/>
            </a:ln>
          </p:spPr>
          <p:txBody>
            <a:bodyPr/>
            <a:lstStyle/>
            <a:p>
              <a:endParaRPr lang="en-US"/>
            </a:p>
          </p:txBody>
        </p:sp>
        <p:sp>
          <p:nvSpPr>
            <p:cNvPr id="1219" name="Freeform 193">
              <a:extLst>
                <a:ext uri="{FF2B5EF4-FFF2-40B4-BE49-F238E27FC236}">
                  <a16:creationId xmlns:a16="http://schemas.microsoft.com/office/drawing/2014/main" id="{81C708CB-7FB4-4A2E-B987-92EA1457CAEB}"/>
                </a:ext>
              </a:extLst>
            </p:cNvPr>
            <p:cNvSpPr>
              <a:spLocks/>
            </p:cNvSpPr>
            <p:nvPr/>
          </p:nvSpPr>
          <p:spPr bwMode="auto">
            <a:xfrm>
              <a:off x="2194" y="3475"/>
              <a:ext cx="23" cy="13"/>
            </a:xfrm>
            <a:custGeom>
              <a:avLst/>
              <a:gdLst>
                <a:gd name="T0" fmla="*/ 131 w 135"/>
                <a:gd name="T1" fmla="*/ 65 h 65"/>
                <a:gd name="T2" fmla="*/ 135 w 135"/>
                <a:gd name="T3" fmla="*/ 53 h 65"/>
                <a:gd name="T4" fmla="*/ 0 w 135"/>
                <a:gd name="T5" fmla="*/ 0 h 65"/>
                <a:gd name="T6" fmla="*/ 131 w 135"/>
                <a:gd name="T7" fmla="*/ 65 h 65"/>
                <a:gd name="T8" fmla="*/ 0 60000 65536"/>
                <a:gd name="T9" fmla="*/ 0 60000 65536"/>
                <a:gd name="T10" fmla="*/ 0 60000 65536"/>
                <a:gd name="T11" fmla="*/ 0 60000 65536"/>
                <a:gd name="T12" fmla="*/ 0 w 135"/>
                <a:gd name="T13" fmla="*/ 0 h 65"/>
                <a:gd name="T14" fmla="*/ 135 w 135"/>
                <a:gd name="T15" fmla="*/ 65 h 65"/>
              </a:gdLst>
              <a:ahLst/>
              <a:cxnLst>
                <a:cxn ang="T8">
                  <a:pos x="T0" y="T1"/>
                </a:cxn>
                <a:cxn ang="T9">
                  <a:pos x="T2" y="T3"/>
                </a:cxn>
                <a:cxn ang="T10">
                  <a:pos x="T4" y="T5"/>
                </a:cxn>
                <a:cxn ang="T11">
                  <a:pos x="T6" y="T7"/>
                </a:cxn>
              </a:cxnLst>
              <a:rect l="T12" t="T13" r="T14" b="T15"/>
              <a:pathLst>
                <a:path w="135" h="65">
                  <a:moveTo>
                    <a:pt x="131" y="65"/>
                  </a:moveTo>
                  <a:lnTo>
                    <a:pt x="135" y="53"/>
                  </a:lnTo>
                  <a:lnTo>
                    <a:pt x="0" y="0"/>
                  </a:lnTo>
                  <a:lnTo>
                    <a:pt x="131" y="65"/>
                  </a:lnTo>
                  <a:close/>
                </a:path>
              </a:pathLst>
            </a:custGeom>
            <a:solidFill>
              <a:srgbClr val="000000"/>
            </a:solidFill>
            <a:ln w="9525">
              <a:noFill/>
              <a:round/>
              <a:headEnd/>
              <a:tailEnd/>
            </a:ln>
          </p:spPr>
          <p:txBody>
            <a:bodyPr/>
            <a:lstStyle/>
            <a:p>
              <a:endParaRPr lang="en-US"/>
            </a:p>
          </p:txBody>
        </p:sp>
        <p:sp>
          <p:nvSpPr>
            <p:cNvPr id="1220" name="Freeform 194">
              <a:extLst>
                <a:ext uri="{FF2B5EF4-FFF2-40B4-BE49-F238E27FC236}">
                  <a16:creationId xmlns:a16="http://schemas.microsoft.com/office/drawing/2014/main" id="{B7A20127-48F3-402D-B316-5B1481B1564F}"/>
                </a:ext>
              </a:extLst>
            </p:cNvPr>
            <p:cNvSpPr>
              <a:spLocks/>
            </p:cNvSpPr>
            <p:nvPr/>
          </p:nvSpPr>
          <p:spPr bwMode="auto">
            <a:xfrm>
              <a:off x="2194" y="3475"/>
              <a:ext cx="23" cy="13"/>
            </a:xfrm>
            <a:custGeom>
              <a:avLst/>
              <a:gdLst>
                <a:gd name="T0" fmla="*/ 131 w 135"/>
                <a:gd name="T1" fmla="*/ 65 h 65"/>
                <a:gd name="T2" fmla="*/ 135 w 135"/>
                <a:gd name="T3" fmla="*/ 53 h 65"/>
                <a:gd name="T4" fmla="*/ 0 w 135"/>
                <a:gd name="T5" fmla="*/ 0 h 65"/>
                <a:gd name="T6" fmla="*/ 131 w 135"/>
                <a:gd name="T7" fmla="*/ 65 h 65"/>
                <a:gd name="T8" fmla="*/ 0 60000 65536"/>
                <a:gd name="T9" fmla="*/ 0 60000 65536"/>
                <a:gd name="T10" fmla="*/ 0 60000 65536"/>
                <a:gd name="T11" fmla="*/ 0 60000 65536"/>
                <a:gd name="T12" fmla="*/ 0 w 135"/>
                <a:gd name="T13" fmla="*/ 0 h 65"/>
                <a:gd name="T14" fmla="*/ 135 w 135"/>
                <a:gd name="T15" fmla="*/ 65 h 65"/>
              </a:gdLst>
              <a:ahLst/>
              <a:cxnLst>
                <a:cxn ang="T8">
                  <a:pos x="T0" y="T1"/>
                </a:cxn>
                <a:cxn ang="T9">
                  <a:pos x="T2" y="T3"/>
                </a:cxn>
                <a:cxn ang="T10">
                  <a:pos x="T4" y="T5"/>
                </a:cxn>
                <a:cxn ang="T11">
                  <a:pos x="T6" y="T7"/>
                </a:cxn>
              </a:cxnLst>
              <a:rect l="T12" t="T13" r="T14" b="T15"/>
              <a:pathLst>
                <a:path w="135" h="65">
                  <a:moveTo>
                    <a:pt x="131" y="65"/>
                  </a:moveTo>
                  <a:lnTo>
                    <a:pt x="135" y="53"/>
                  </a:lnTo>
                  <a:lnTo>
                    <a:pt x="0" y="0"/>
                  </a:lnTo>
                  <a:lnTo>
                    <a:pt x="131" y="65"/>
                  </a:lnTo>
                </a:path>
              </a:pathLst>
            </a:custGeom>
            <a:noFill/>
            <a:ln w="0">
              <a:solidFill>
                <a:srgbClr val="000000"/>
              </a:solidFill>
              <a:prstDash val="solid"/>
              <a:round/>
              <a:headEnd/>
              <a:tailEnd/>
            </a:ln>
          </p:spPr>
          <p:txBody>
            <a:bodyPr/>
            <a:lstStyle/>
            <a:p>
              <a:endParaRPr lang="en-US"/>
            </a:p>
          </p:txBody>
        </p:sp>
        <p:sp>
          <p:nvSpPr>
            <p:cNvPr id="1221" name="Freeform 195">
              <a:extLst>
                <a:ext uri="{FF2B5EF4-FFF2-40B4-BE49-F238E27FC236}">
                  <a16:creationId xmlns:a16="http://schemas.microsoft.com/office/drawing/2014/main" id="{B357FCF2-7FE1-4A38-A0F8-D8D652B7479B}"/>
                </a:ext>
              </a:extLst>
            </p:cNvPr>
            <p:cNvSpPr>
              <a:spLocks/>
            </p:cNvSpPr>
            <p:nvPr/>
          </p:nvSpPr>
          <p:spPr bwMode="auto">
            <a:xfrm>
              <a:off x="2194" y="3475"/>
              <a:ext cx="23" cy="10"/>
            </a:xfrm>
            <a:custGeom>
              <a:avLst/>
              <a:gdLst>
                <a:gd name="T0" fmla="*/ 135 w 138"/>
                <a:gd name="T1" fmla="*/ 53 h 53"/>
                <a:gd name="T2" fmla="*/ 138 w 138"/>
                <a:gd name="T3" fmla="*/ 39 h 53"/>
                <a:gd name="T4" fmla="*/ 0 w 138"/>
                <a:gd name="T5" fmla="*/ 0 h 53"/>
                <a:gd name="T6" fmla="*/ 135 w 138"/>
                <a:gd name="T7" fmla="*/ 53 h 53"/>
                <a:gd name="T8" fmla="*/ 0 60000 65536"/>
                <a:gd name="T9" fmla="*/ 0 60000 65536"/>
                <a:gd name="T10" fmla="*/ 0 60000 65536"/>
                <a:gd name="T11" fmla="*/ 0 60000 65536"/>
                <a:gd name="T12" fmla="*/ 0 w 138"/>
                <a:gd name="T13" fmla="*/ 0 h 53"/>
                <a:gd name="T14" fmla="*/ 138 w 138"/>
                <a:gd name="T15" fmla="*/ 53 h 53"/>
              </a:gdLst>
              <a:ahLst/>
              <a:cxnLst>
                <a:cxn ang="T8">
                  <a:pos x="T0" y="T1"/>
                </a:cxn>
                <a:cxn ang="T9">
                  <a:pos x="T2" y="T3"/>
                </a:cxn>
                <a:cxn ang="T10">
                  <a:pos x="T4" y="T5"/>
                </a:cxn>
                <a:cxn ang="T11">
                  <a:pos x="T6" y="T7"/>
                </a:cxn>
              </a:cxnLst>
              <a:rect l="T12" t="T13" r="T14" b="T15"/>
              <a:pathLst>
                <a:path w="138" h="53">
                  <a:moveTo>
                    <a:pt x="135" y="53"/>
                  </a:moveTo>
                  <a:lnTo>
                    <a:pt x="138" y="39"/>
                  </a:lnTo>
                  <a:lnTo>
                    <a:pt x="0" y="0"/>
                  </a:lnTo>
                  <a:lnTo>
                    <a:pt x="135" y="53"/>
                  </a:lnTo>
                  <a:close/>
                </a:path>
              </a:pathLst>
            </a:custGeom>
            <a:solidFill>
              <a:srgbClr val="000000"/>
            </a:solidFill>
            <a:ln w="9525">
              <a:noFill/>
              <a:round/>
              <a:headEnd/>
              <a:tailEnd/>
            </a:ln>
          </p:spPr>
          <p:txBody>
            <a:bodyPr/>
            <a:lstStyle/>
            <a:p>
              <a:endParaRPr lang="en-US"/>
            </a:p>
          </p:txBody>
        </p:sp>
        <p:sp>
          <p:nvSpPr>
            <p:cNvPr id="1222" name="Freeform 196">
              <a:extLst>
                <a:ext uri="{FF2B5EF4-FFF2-40B4-BE49-F238E27FC236}">
                  <a16:creationId xmlns:a16="http://schemas.microsoft.com/office/drawing/2014/main" id="{CE544CDC-1EED-424C-82DE-969557DC6BBC}"/>
                </a:ext>
              </a:extLst>
            </p:cNvPr>
            <p:cNvSpPr>
              <a:spLocks/>
            </p:cNvSpPr>
            <p:nvPr/>
          </p:nvSpPr>
          <p:spPr bwMode="auto">
            <a:xfrm>
              <a:off x="2194" y="3475"/>
              <a:ext cx="23" cy="10"/>
            </a:xfrm>
            <a:custGeom>
              <a:avLst/>
              <a:gdLst>
                <a:gd name="T0" fmla="*/ 135 w 138"/>
                <a:gd name="T1" fmla="*/ 53 h 53"/>
                <a:gd name="T2" fmla="*/ 138 w 138"/>
                <a:gd name="T3" fmla="*/ 39 h 53"/>
                <a:gd name="T4" fmla="*/ 0 w 138"/>
                <a:gd name="T5" fmla="*/ 0 h 53"/>
                <a:gd name="T6" fmla="*/ 135 w 138"/>
                <a:gd name="T7" fmla="*/ 53 h 53"/>
                <a:gd name="T8" fmla="*/ 0 60000 65536"/>
                <a:gd name="T9" fmla="*/ 0 60000 65536"/>
                <a:gd name="T10" fmla="*/ 0 60000 65536"/>
                <a:gd name="T11" fmla="*/ 0 60000 65536"/>
                <a:gd name="T12" fmla="*/ 0 w 138"/>
                <a:gd name="T13" fmla="*/ 0 h 53"/>
                <a:gd name="T14" fmla="*/ 138 w 138"/>
                <a:gd name="T15" fmla="*/ 53 h 53"/>
              </a:gdLst>
              <a:ahLst/>
              <a:cxnLst>
                <a:cxn ang="T8">
                  <a:pos x="T0" y="T1"/>
                </a:cxn>
                <a:cxn ang="T9">
                  <a:pos x="T2" y="T3"/>
                </a:cxn>
                <a:cxn ang="T10">
                  <a:pos x="T4" y="T5"/>
                </a:cxn>
                <a:cxn ang="T11">
                  <a:pos x="T6" y="T7"/>
                </a:cxn>
              </a:cxnLst>
              <a:rect l="T12" t="T13" r="T14" b="T15"/>
              <a:pathLst>
                <a:path w="138" h="53">
                  <a:moveTo>
                    <a:pt x="135" y="53"/>
                  </a:moveTo>
                  <a:lnTo>
                    <a:pt x="138" y="39"/>
                  </a:lnTo>
                  <a:lnTo>
                    <a:pt x="0" y="0"/>
                  </a:lnTo>
                  <a:lnTo>
                    <a:pt x="135" y="53"/>
                  </a:lnTo>
                </a:path>
              </a:pathLst>
            </a:custGeom>
            <a:noFill/>
            <a:ln w="0">
              <a:solidFill>
                <a:srgbClr val="000000"/>
              </a:solidFill>
              <a:prstDash val="solid"/>
              <a:round/>
              <a:headEnd/>
              <a:tailEnd/>
            </a:ln>
          </p:spPr>
          <p:txBody>
            <a:bodyPr/>
            <a:lstStyle/>
            <a:p>
              <a:endParaRPr lang="en-US"/>
            </a:p>
          </p:txBody>
        </p:sp>
        <p:sp>
          <p:nvSpPr>
            <p:cNvPr id="1223" name="Freeform 197">
              <a:extLst>
                <a:ext uri="{FF2B5EF4-FFF2-40B4-BE49-F238E27FC236}">
                  <a16:creationId xmlns:a16="http://schemas.microsoft.com/office/drawing/2014/main" id="{ADC51CE1-3D9C-48F6-BA7E-0FA46186519E}"/>
                </a:ext>
              </a:extLst>
            </p:cNvPr>
            <p:cNvSpPr>
              <a:spLocks/>
            </p:cNvSpPr>
            <p:nvPr/>
          </p:nvSpPr>
          <p:spPr bwMode="auto">
            <a:xfrm>
              <a:off x="2194" y="3475"/>
              <a:ext cx="24" cy="8"/>
            </a:xfrm>
            <a:custGeom>
              <a:avLst/>
              <a:gdLst>
                <a:gd name="T0" fmla="*/ 138 w 140"/>
                <a:gd name="T1" fmla="*/ 39 h 39"/>
                <a:gd name="T2" fmla="*/ 140 w 140"/>
                <a:gd name="T3" fmla="*/ 26 h 39"/>
                <a:gd name="T4" fmla="*/ 0 w 140"/>
                <a:gd name="T5" fmla="*/ 0 h 39"/>
                <a:gd name="T6" fmla="*/ 138 w 140"/>
                <a:gd name="T7" fmla="*/ 39 h 39"/>
                <a:gd name="T8" fmla="*/ 0 60000 65536"/>
                <a:gd name="T9" fmla="*/ 0 60000 65536"/>
                <a:gd name="T10" fmla="*/ 0 60000 65536"/>
                <a:gd name="T11" fmla="*/ 0 60000 65536"/>
                <a:gd name="T12" fmla="*/ 0 w 140"/>
                <a:gd name="T13" fmla="*/ 0 h 39"/>
                <a:gd name="T14" fmla="*/ 140 w 140"/>
                <a:gd name="T15" fmla="*/ 39 h 39"/>
              </a:gdLst>
              <a:ahLst/>
              <a:cxnLst>
                <a:cxn ang="T8">
                  <a:pos x="T0" y="T1"/>
                </a:cxn>
                <a:cxn ang="T9">
                  <a:pos x="T2" y="T3"/>
                </a:cxn>
                <a:cxn ang="T10">
                  <a:pos x="T4" y="T5"/>
                </a:cxn>
                <a:cxn ang="T11">
                  <a:pos x="T6" y="T7"/>
                </a:cxn>
              </a:cxnLst>
              <a:rect l="T12" t="T13" r="T14" b="T15"/>
              <a:pathLst>
                <a:path w="140" h="39">
                  <a:moveTo>
                    <a:pt x="138" y="39"/>
                  </a:moveTo>
                  <a:lnTo>
                    <a:pt x="140" y="26"/>
                  </a:lnTo>
                  <a:lnTo>
                    <a:pt x="0" y="0"/>
                  </a:lnTo>
                  <a:lnTo>
                    <a:pt x="138" y="39"/>
                  </a:lnTo>
                  <a:close/>
                </a:path>
              </a:pathLst>
            </a:custGeom>
            <a:solidFill>
              <a:srgbClr val="000000"/>
            </a:solidFill>
            <a:ln w="9525">
              <a:noFill/>
              <a:round/>
              <a:headEnd/>
              <a:tailEnd/>
            </a:ln>
          </p:spPr>
          <p:txBody>
            <a:bodyPr/>
            <a:lstStyle/>
            <a:p>
              <a:endParaRPr lang="en-US"/>
            </a:p>
          </p:txBody>
        </p:sp>
        <p:sp>
          <p:nvSpPr>
            <p:cNvPr id="1224" name="Freeform 198">
              <a:extLst>
                <a:ext uri="{FF2B5EF4-FFF2-40B4-BE49-F238E27FC236}">
                  <a16:creationId xmlns:a16="http://schemas.microsoft.com/office/drawing/2014/main" id="{9F621B8F-E4A2-4002-B02C-4669D90FBB06}"/>
                </a:ext>
              </a:extLst>
            </p:cNvPr>
            <p:cNvSpPr>
              <a:spLocks/>
            </p:cNvSpPr>
            <p:nvPr/>
          </p:nvSpPr>
          <p:spPr bwMode="auto">
            <a:xfrm>
              <a:off x="2194" y="3475"/>
              <a:ext cx="24" cy="8"/>
            </a:xfrm>
            <a:custGeom>
              <a:avLst/>
              <a:gdLst>
                <a:gd name="T0" fmla="*/ 138 w 140"/>
                <a:gd name="T1" fmla="*/ 39 h 39"/>
                <a:gd name="T2" fmla="*/ 140 w 140"/>
                <a:gd name="T3" fmla="*/ 26 h 39"/>
                <a:gd name="T4" fmla="*/ 0 w 140"/>
                <a:gd name="T5" fmla="*/ 0 h 39"/>
                <a:gd name="T6" fmla="*/ 138 w 140"/>
                <a:gd name="T7" fmla="*/ 39 h 39"/>
                <a:gd name="T8" fmla="*/ 0 60000 65536"/>
                <a:gd name="T9" fmla="*/ 0 60000 65536"/>
                <a:gd name="T10" fmla="*/ 0 60000 65536"/>
                <a:gd name="T11" fmla="*/ 0 60000 65536"/>
                <a:gd name="T12" fmla="*/ 0 w 140"/>
                <a:gd name="T13" fmla="*/ 0 h 39"/>
                <a:gd name="T14" fmla="*/ 140 w 140"/>
                <a:gd name="T15" fmla="*/ 39 h 39"/>
              </a:gdLst>
              <a:ahLst/>
              <a:cxnLst>
                <a:cxn ang="T8">
                  <a:pos x="T0" y="T1"/>
                </a:cxn>
                <a:cxn ang="T9">
                  <a:pos x="T2" y="T3"/>
                </a:cxn>
                <a:cxn ang="T10">
                  <a:pos x="T4" y="T5"/>
                </a:cxn>
                <a:cxn ang="T11">
                  <a:pos x="T6" y="T7"/>
                </a:cxn>
              </a:cxnLst>
              <a:rect l="T12" t="T13" r="T14" b="T15"/>
              <a:pathLst>
                <a:path w="140" h="39">
                  <a:moveTo>
                    <a:pt x="138" y="39"/>
                  </a:moveTo>
                  <a:lnTo>
                    <a:pt x="140" y="26"/>
                  </a:lnTo>
                  <a:lnTo>
                    <a:pt x="0" y="0"/>
                  </a:lnTo>
                  <a:lnTo>
                    <a:pt x="138" y="39"/>
                  </a:lnTo>
                </a:path>
              </a:pathLst>
            </a:custGeom>
            <a:noFill/>
            <a:ln w="0">
              <a:solidFill>
                <a:srgbClr val="000000"/>
              </a:solidFill>
              <a:prstDash val="solid"/>
              <a:round/>
              <a:headEnd/>
              <a:tailEnd/>
            </a:ln>
          </p:spPr>
          <p:txBody>
            <a:bodyPr/>
            <a:lstStyle/>
            <a:p>
              <a:endParaRPr lang="en-US"/>
            </a:p>
          </p:txBody>
        </p:sp>
        <p:sp>
          <p:nvSpPr>
            <p:cNvPr id="1225" name="Freeform 199">
              <a:extLst>
                <a:ext uri="{FF2B5EF4-FFF2-40B4-BE49-F238E27FC236}">
                  <a16:creationId xmlns:a16="http://schemas.microsoft.com/office/drawing/2014/main" id="{A95CE1B0-C316-4C0C-9E0A-E2075EF3CA3C}"/>
                </a:ext>
              </a:extLst>
            </p:cNvPr>
            <p:cNvSpPr>
              <a:spLocks/>
            </p:cNvSpPr>
            <p:nvPr/>
          </p:nvSpPr>
          <p:spPr bwMode="auto">
            <a:xfrm>
              <a:off x="2194" y="3475"/>
              <a:ext cx="24" cy="5"/>
            </a:xfrm>
            <a:custGeom>
              <a:avLst/>
              <a:gdLst>
                <a:gd name="T0" fmla="*/ 140 w 142"/>
                <a:gd name="T1" fmla="*/ 26 h 26"/>
                <a:gd name="T2" fmla="*/ 142 w 142"/>
                <a:gd name="T3" fmla="*/ 13 h 26"/>
                <a:gd name="T4" fmla="*/ 0 w 142"/>
                <a:gd name="T5" fmla="*/ 0 h 26"/>
                <a:gd name="T6" fmla="*/ 140 w 142"/>
                <a:gd name="T7" fmla="*/ 26 h 26"/>
                <a:gd name="T8" fmla="*/ 0 60000 65536"/>
                <a:gd name="T9" fmla="*/ 0 60000 65536"/>
                <a:gd name="T10" fmla="*/ 0 60000 65536"/>
                <a:gd name="T11" fmla="*/ 0 60000 65536"/>
                <a:gd name="T12" fmla="*/ 0 w 142"/>
                <a:gd name="T13" fmla="*/ 0 h 26"/>
                <a:gd name="T14" fmla="*/ 142 w 142"/>
                <a:gd name="T15" fmla="*/ 26 h 26"/>
              </a:gdLst>
              <a:ahLst/>
              <a:cxnLst>
                <a:cxn ang="T8">
                  <a:pos x="T0" y="T1"/>
                </a:cxn>
                <a:cxn ang="T9">
                  <a:pos x="T2" y="T3"/>
                </a:cxn>
                <a:cxn ang="T10">
                  <a:pos x="T4" y="T5"/>
                </a:cxn>
                <a:cxn ang="T11">
                  <a:pos x="T6" y="T7"/>
                </a:cxn>
              </a:cxnLst>
              <a:rect l="T12" t="T13" r="T14" b="T15"/>
              <a:pathLst>
                <a:path w="142" h="26">
                  <a:moveTo>
                    <a:pt x="140" y="26"/>
                  </a:moveTo>
                  <a:lnTo>
                    <a:pt x="142" y="13"/>
                  </a:lnTo>
                  <a:lnTo>
                    <a:pt x="0" y="0"/>
                  </a:lnTo>
                  <a:lnTo>
                    <a:pt x="140" y="26"/>
                  </a:lnTo>
                  <a:close/>
                </a:path>
              </a:pathLst>
            </a:custGeom>
            <a:solidFill>
              <a:srgbClr val="000000"/>
            </a:solidFill>
            <a:ln w="9525">
              <a:noFill/>
              <a:round/>
              <a:headEnd/>
              <a:tailEnd/>
            </a:ln>
          </p:spPr>
          <p:txBody>
            <a:bodyPr/>
            <a:lstStyle/>
            <a:p>
              <a:endParaRPr lang="en-US"/>
            </a:p>
          </p:txBody>
        </p:sp>
        <p:sp>
          <p:nvSpPr>
            <p:cNvPr id="1226" name="Freeform 200">
              <a:extLst>
                <a:ext uri="{FF2B5EF4-FFF2-40B4-BE49-F238E27FC236}">
                  <a16:creationId xmlns:a16="http://schemas.microsoft.com/office/drawing/2014/main" id="{1369AA79-A021-4E5F-89D7-887D10B79F16}"/>
                </a:ext>
              </a:extLst>
            </p:cNvPr>
            <p:cNvSpPr>
              <a:spLocks/>
            </p:cNvSpPr>
            <p:nvPr/>
          </p:nvSpPr>
          <p:spPr bwMode="auto">
            <a:xfrm>
              <a:off x="2194" y="3475"/>
              <a:ext cx="24" cy="5"/>
            </a:xfrm>
            <a:custGeom>
              <a:avLst/>
              <a:gdLst>
                <a:gd name="T0" fmla="*/ 140 w 142"/>
                <a:gd name="T1" fmla="*/ 26 h 26"/>
                <a:gd name="T2" fmla="*/ 142 w 142"/>
                <a:gd name="T3" fmla="*/ 13 h 26"/>
                <a:gd name="T4" fmla="*/ 0 w 142"/>
                <a:gd name="T5" fmla="*/ 0 h 26"/>
                <a:gd name="T6" fmla="*/ 140 w 142"/>
                <a:gd name="T7" fmla="*/ 26 h 26"/>
                <a:gd name="T8" fmla="*/ 0 60000 65536"/>
                <a:gd name="T9" fmla="*/ 0 60000 65536"/>
                <a:gd name="T10" fmla="*/ 0 60000 65536"/>
                <a:gd name="T11" fmla="*/ 0 60000 65536"/>
                <a:gd name="T12" fmla="*/ 0 w 142"/>
                <a:gd name="T13" fmla="*/ 0 h 26"/>
                <a:gd name="T14" fmla="*/ 142 w 142"/>
                <a:gd name="T15" fmla="*/ 26 h 26"/>
              </a:gdLst>
              <a:ahLst/>
              <a:cxnLst>
                <a:cxn ang="T8">
                  <a:pos x="T0" y="T1"/>
                </a:cxn>
                <a:cxn ang="T9">
                  <a:pos x="T2" y="T3"/>
                </a:cxn>
                <a:cxn ang="T10">
                  <a:pos x="T4" y="T5"/>
                </a:cxn>
                <a:cxn ang="T11">
                  <a:pos x="T6" y="T7"/>
                </a:cxn>
              </a:cxnLst>
              <a:rect l="T12" t="T13" r="T14" b="T15"/>
              <a:pathLst>
                <a:path w="142" h="26">
                  <a:moveTo>
                    <a:pt x="140" y="26"/>
                  </a:moveTo>
                  <a:lnTo>
                    <a:pt x="142" y="13"/>
                  </a:lnTo>
                  <a:lnTo>
                    <a:pt x="0" y="0"/>
                  </a:lnTo>
                  <a:lnTo>
                    <a:pt x="140" y="26"/>
                  </a:lnTo>
                </a:path>
              </a:pathLst>
            </a:custGeom>
            <a:noFill/>
            <a:ln w="0">
              <a:solidFill>
                <a:srgbClr val="000000"/>
              </a:solidFill>
              <a:prstDash val="solid"/>
              <a:round/>
              <a:headEnd/>
              <a:tailEnd/>
            </a:ln>
          </p:spPr>
          <p:txBody>
            <a:bodyPr/>
            <a:lstStyle/>
            <a:p>
              <a:endParaRPr lang="en-US"/>
            </a:p>
          </p:txBody>
        </p:sp>
        <p:sp>
          <p:nvSpPr>
            <p:cNvPr id="1227" name="Freeform 201">
              <a:extLst>
                <a:ext uri="{FF2B5EF4-FFF2-40B4-BE49-F238E27FC236}">
                  <a16:creationId xmlns:a16="http://schemas.microsoft.com/office/drawing/2014/main" id="{F1912AB3-A89A-4537-A01A-D75741CE0FB3}"/>
                </a:ext>
              </a:extLst>
            </p:cNvPr>
            <p:cNvSpPr>
              <a:spLocks/>
            </p:cNvSpPr>
            <p:nvPr/>
          </p:nvSpPr>
          <p:spPr bwMode="auto">
            <a:xfrm>
              <a:off x="2194" y="3475"/>
              <a:ext cx="24" cy="2"/>
            </a:xfrm>
            <a:custGeom>
              <a:avLst/>
              <a:gdLst>
                <a:gd name="T0" fmla="*/ 142 w 142"/>
                <a:gd name="T1" fmla="*/ 13 h 13"/>
                <a:gd name="T2" fmla="*/ 142 w 142"/>
                <a:gd name="T3" fmla="*/ 0 h 13"/>
                <a:gd name="T4" fmla="*/ 0 w 142"/>
                <a:gd name="T5" fmla="*/ 0 h 13"/>
                <a:gd name="T6" fmla="*/ 142 w 142"/>
                <a:gd name="T7" fmla="*/ 13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142" y="13"/>
                  </a:moveTo>
                  <a:lnTo>
                    <a:pt x="142" y="0"/>
                  </a:lnTo>
                  <a:lnTo>
                    <a:pt x="0" y="0"/>
                  </a:lnTo>
                  <a:lnTo>
                    <a:pt x="142" y="13"/>
                  </a:lnTo>
                  <a:close/>
                </a:path>
              </a:pathLst>
            </a:custGeom>
            <a:solidFill>
              <a:srgbClr val="000000"/>
            </a:solidFill>
            <a:ln w="9525">
              <a:noFill/>
              <a:round/>
              <a:headEnd/>
              <a:tailEnd/>
            </a:ln>
          </p:spPr>
          <p:txBody>
            <a:bodyPr/>
            <a:lstStyle/>
            <a:p>
              <a:endParaRPr lang="en-US"/>
            </a:p>
          </p:txBody>
        </p:sp>
        <p:sp>
          <p:nvSpPr>
            <p:cNvPr id="1228" name="Freeform 202">
              <a:extLst>
                <a:ext uri="{FF2B5EF4-FFF2-40B4-BE49-F238E27FC236}">
                  <a16:creationId xmlns:a16="http://schemas.microsoft.com/office/drawing/2014/main" id="{919C16A2-17D2-4697-9C5B-4DD0B5A34F17}"/>
                </a:ext>
              </a:extLst>
            </p:cNvPr>
            <p:cNvSpPr>
              <a:spLocks/>
            </p:cNvSpPr>
            <p:nvPr/>
          </p:nvSpPr>
          <p:spPr bwMode="auto">
            <a:xfrm>
              <a:off x="2194" y="3475"/>
              <a:ext cx="24" cy="2"/>
            </a:xfrm>
            <a:custGeom>
              <a:avLst/>
              <a:gdLst>
                <a:gd name="T0" fmla="*/ 142 w 142"/>
                <a:gd name="T1" fmla="*/ 13 h 13"/>
                <a:gd name="T2" fmla="*/ 142 w 142"/>
                <a:gd name="T3" fmla="*/ 0 h 13"/>
                <a:gd name="T4" fmla="*/ 0 w 142"/>
                <a:gd name="T5" fmla="*/ 0 h 13"/>
                <a:gd name="T6" fmla="*/ 142 w 142"/>
                <a:gd name="T7" fmla="*/ 13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142" y="13"/>
                  </a:moveTo>
                  <a:lnTo>
                    <a:pt x="142" y="0"/>
                  </a:lnTo>
                  <a:lnTo>
                    <a:pt x="0" y="0"/>
                  </a:lnTo>
                  <a:lnTo>
                    <a:pt x="142" y="13"/>
                  </a:lnTo>
                </a:path>
              </a:pathLst>
            </a:custGeom>
            <a:noFill/>
            <a:ln w="0">
              <a:solidFill>
                <a:srgbClr val="000000"/>
              </a:solidFill>
              <a:prstDash val="solid"/>
              <a:round/>
              <a:headEnd/>
              <a:tailEnd/>
            </a:ln>
          </p:spPr>
          <p:txBody>
            <a:bodyPr/>
            <a:lstStyle/>
            <a:p>
              <a:endParaRPr lang="en-US"/>
            </a:p>
          </p:txBody>
        </p:sp>
        <p:sp>
          <p:nvSpPr>
            <p:cNvPr id="1229" name="Freeform 203">
              <a:extLst>
                <a:ext uri="{FF2B5EF4-FFF2-40B4-BE49-F238E27FC236}">
                  <a16:creationId xmlns:a16="http://schemas.microsoft.com/office/drawing/2014/main" id="{102A3ED8-8E0D-4640-8F26-94CC148D0399}"/>
                </a:ext>
              </a:extLst>
            </p:cNvPr>
            <p:cNvSpPr>
              <a:spLocks/>
            </p:cNvSpPr>
            <p:nvPr/>
          </p:nvSpPr>
          <p:spPr bwMode="auto">
            <a:xfrm>
              <a:off x="2335" y="3250"/>
              <a:ext cx="24" cy="3"/>
            </a:xfrm>
            <a:custGeom>
              <a:avLst/>
              <a:gdLst>
                <a:gd name="T0" fmla="*/ 143 w 143"/>
                <a:gd name="T1" fmla="*/ 13 h 13"/>
                <a:gd name="T2" fmla="*/ 143 w 143"/>
                <a:gd name="T3" fmla="*/ 0 h 13"/>
                <a:gd name="T4" fmla="*/ 0 w 143"/>
                <a:gd name="T5" fmla="*/ 13 h 13"/>
                <a:gd name="T6" fmla="*/ 143 w 143"/>
                <a:gd name="T7" fmla="*/ 13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143" y="13"/>
                  </a:moveTo>
                  <a:lnTo>
                    <a:pt x="143" y="0"/>
                  </a:lnTo>
                  <a:lnTo>
                    <a:pt x="0" y="13"/>
                  </a:lnTo>
                  <a:lnTo>
                    <a:pt x="143" y="13"/>
                  </a:lnTo>
                  <a:close/>
                </a:path>
              </a:pathLst>
            </a:custGeom>
            <a:solidFill>
              <a:srgbClr val="000000"/>
            </a:solidFill>
            <a:ln w="9525">
              <a:noFill/>
              <a:round/>
              <a:headEnd/>
              <a:tailEnd/>
            </a:ln>
          </p:spPr>
          <p:txBody>
            <a:bodyPr/>
            <a:lstStyle/>
            <a:p>
              <a:endParaRPr lang="en-US"/>
            </a:p>
          </p:txBody>
        </p:sp>
        <p:sp>
          <p:nvSpPr>
            <p:cNvPr id="1230" name="Freeform 204">
              <a:extLst>
                <a:ext uri="{FF2B5EF4-FFF2-40B4-BE49-F238E27FC236}">
                  <a16:creationId xmlns:a16="http://schemas.microsoft.com/office/drawing/2014/main" id="{868F798E-8E37-4ACF-B96B-797358058AE8}"/>
                </a:ext>
              </a:extLst>
            </p:cNvPr>
            <p:cNvSpPr>
              <a:spLocks/>
            </p:cNvSpPr>
            <p:nvPr/>
          </p:nvSpPr>
          <p:spPr bwMode="auto">
            <a:xfrm>
              <a:off x="2335" y="3250"/>
              <a:ext cx="24" cy="3"/>
            </a:xfrm>
            <a:custGeom>
              <a:avLst/>
              <a:gdLst>
                <a:gd name="T0" fmla="*/ 143 w 143"/>
                <a:gd name="T1" fmla="*/ 13 h 13"/>
                <a:gd name="T2" fmla="*/ 143 w 143"/>
                <a:gd name="T3" fmla="*/ 0 h 13"/>
                <a:gd name="T4" fmla="*/ 0 w 143"/>
                <a:gd name="T5" fmla="*/ 13 h 13"/>
                <a:gd name="T6" fmla="*/ 143 w 143"/>
                <a:gd name="T7" fmla="*/ 13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143" y="13"/>
                  </a:moveTo>
                  <a:lnTo>
                    <a:pt x="143" y="0"/>
                  </a:lnTo>
                  <a:lnTo>
                    <a:pt x="0" y="13"/>
                  </a:lnTo>
                  <a:lnTo>
                    <a:pt x="143" y="13"/>
                  </a:lnTo>
                </a:path>
              </a:pathLst>
            </a:custGeom>
            <a:noFill/>
            <a:ln w="0">
              <a:solidFill>
                <a:srgbClr val="000000"/>
              </a:solidFill>
              <a:prstDash val="solid"/>
              <a:round/>
              <a:headEnd/>
              <a:tailEnd/>
            </a:ln>
          </p:spPr>
          <p:txBody>
            <a:bodyPr/>
            <a:lstStyle/>
            <a:p>
              <a:endParaRPr lang="en-US"/>
            </a:p>
          </p:txBody>
        </p:sp>
        <p:sp>
          <p:nvSpPr>
            <p:cNvPr id="1231" name="Freeform 205">
              <a:extLst>
                <a:ext uri="{FF2B5EF4-FFF2-40B4-BE49-F238E27FC236}">
                  <a16:creationId xmlns:a16="http://schemas.microsoft.com/office/drawing/2014/main" id="{1017F017-BEC6-4646-A184-9CFE0E824481}"/>
                </a:ext>
              </a:extLst>
            </p:cNvPr>
            <p:cNvSpPr>
              <a:spLocks/>
            </p:cNvSpPr>
            <p:nvPr/>
          </p:nvSpPr>
          <p:spPr bwMode="auto">
            <a:xfrm>
              <a:off x="2335" y="3248"/>
              <a:ext cx="24" cy="5"/>
            </a:xfrm>
            <a:custGeom>
              <a:avLst/>
              <a:gdLst>
                <a:gd name="T0" fmla="*/ 143 w 143"/>
                <a:gd name="T1" fmla="*/ 13 h 26"/>
                <a:gd name="T2" fmla="*/ 141 w 143"/>
                <a:gd name="T3" fmla="*/ 0 h 26"/>
                <a:gd name="T4" fmla="*/ 0 w 143"/>
                <a:gd name="T5" fmla="*/ 26 h 26"/>
                <a:gd name="T6" fmla="*/ 143 w 143"/>
                <a:gd name="T7" fmla="*/ 13 h 26"/>
                <a:gd name="T8" fmla="*/ 0 60000 65536"/>
                <a:gd name="T9" fmla="*/ 0 60000 65536"/>
                <a:gd name="T10" fmla="*/ 0 60000 65536"/>
                <a:gd name="T11" fmla="*/ 0 60000 65536"/>
                <a:gd name="T12" fmla="*/ 0 w 143"/>
                <a:gd name="T13" fmla="*/ 0 h 26"/>
                <a:gd name="T14" fmla="*/ 143 w 143"/>
                <a:gd name="T15" fmla="*/ 26 h 26"/>
              </a:gdLst>
              <a:ahLst/>
              <a:cxnLst>
                <a:cxn ang="T8">
                  <a:pos x="T0" y="T1"/>
                </a:cxn>
                <a:cxn ang="T9">
                  <a:pos x="T2" y="T3"/>
                </a:cxn>
                <a:cxn ang="T10">
                  <a:pos x="T4" y="T5"/>
                </a:cxn>
                <a:cxn ang="T11">
                  <a:pos x="T6" y="T7"/>
                </a:cxn>
              </a:cxnLst>
              <a:rect l="T12" t="T13" r="T14" b="T15"/>
              <a:pathLst>
                <a:path w="143" h="26">
                  <a:moveTo>
                    <a:pt x="143" y="13"/>
                  </a:moveTo>
                  <a:lnTo>
                    <a:pt x="141" y="0"/>
                  </a:lnTo>
                  <a:lnTo>
                    <a:pt x="0" y="26"/>
                  </a:lnTo>
                  <a:lnTo>
                    <a:pt x="143" y="13"/>
                  </a:lnTo>
                  <a:close/>
                </a:path>
              </a:pathLst>
            </a:custGeom>
            <a:solidFill>
              <a:srgbClr val="000000"/>
            </a:solidFill>
            <a:ln w="9525">
              <a:noFill/>
              <a:round/>
              <a:headEnd/>
              <a:tailEnd/>
            </a:ln>
          </p:spPr>
          <p:txBody>
            <a:bodyPr/>
            <a:lstStyle/>
            <a:p>
              <a:endParaRPr lang="en-US"/>
            </a:p>
          </p:txBody>
        </p:sp>
        <p:sp>
          <p:nvSpPr>
            <p:cNvPr id="1232" name="Freeform 206">
              <a:extLst>
                <a:ext uri="{FF2B5EF4-FFF2-40B4-BE49-F238E27FC236}">
                  <a16:creationId xmlns:a16="http://schemas.microsoft.com/office/drawing/2014/main" id="{B8C757F5-8C25-4027-84F8-915303332D5D}"/>
                </a:ext>
              </a:extLst>
            </p:cNvPr>
            <p:cNvSpPr>
              <a:spLocks/>
            </p:cNvSpPr>
            <p:nvPr/>
          </p:nvSpPr>
          <p:spPr bwMode="auto">
            <a:xfrm>
              <a:off x="2335" y="3248"/>
              <a:ext cx="24" cy="5"/>
            </a:xfrm>
            <a:custGeom>
              <a:avLst/>
              <a:gdLst>
                <a:gd name="T0" fmla="*/ 143 w 143"/>
                <a:gd name="T1" fmla="*/ 13 h 26"/>
                <a:gd name="T2" fmla="*/ 141 w 143"/>
                <a:gd name="T3" fmla="*/ 0 h 26"/>
                <a:gd name="T4" fmla="*/ 0 w 143"/>
                <a:gd name="T5" fmla="*/ 26 h 26"/>
                <a:gd name="T6" fmla="*/ 143 w 143"/>
                <a:gd name="T7" fmla="*/ 13 h 26"/>
                <a:gd name="T8" fmla="*/ 0 60000 65536"/>
                <a:gd name="T9" fmla="*/ 0 60000 65536"/>
                <a:gd name="T10" fmla="*/ 0 60000 65536"/>
                <a:gd name="T11" fmla="*/ 0 60000 65536"/>
                <a:gd name="T12" fmla="*/ 0 w 143"/>
                <a:gd name="T13" fmla="*/ 0 h 26"/>
                <a:gd name="T14" fmla="*/ 143 w 143"/>
                <a:gd name="T15" fmla="*/ 26 h 26"/>
              </a:gdLst>
              <a:ahLst/>
              <a:cxnLst>
                <a:cxn ang="T8">
                  <a:pos x="T0" y="T1"/>
                </a:cxn>
                <a:cxn ang="T9">
                  <a:pos x="T2" y="T3"/>
                </a:cxn>
                <a:cxn ang="T10">
                  <a:pos x="T4" y="T5"/>
                </a:cxn>
                <a:cxn ang="T11">
                  <a:pos x="T6" y="T7"/>
                </a:cxn>
              </a:cxnLst>
              <a:rect l="T12" t="T13" r="T14" b="T15"/>
              <a:pathLst>
                <a:path w="143" h="26">
                  <a:moveTo>
                    <a:pt x="143" y="13"/>
                  </a:moveTo>
                  <a:lnTo>
                    <a:pt x="141" y="0"/>
                  </a:lnTo>
                  <a:lnTo>
                    <a:pt x="0" y="26"/>
                  </a:lnTo>
                  <a:lnTo>
                    <a:pt x="143" y="13"/>
                  </a:lnTo>
                </a:path>
              </a:pathLst>
            </a:custGeom>
            <a:noFill/>
            <a:ln w="0">
              <a:solidFill>
                <a:srgbClr val="000000"/>
              </a:solidFill>
              <a:prstDash val="solid"/>
              <a:round/>
              <a:headEnd/>
              <a:tailEnd/>
            </a:ln>
          </p:spPr>
          <p:txBody>
            <a:bodyPr/>
            <a:lstStyle/>
            <a:p>
              <a:endParaRPr lang="en-US"/>
            </a:p>
          </p:txBody>
        </p:sp>
        <p:sp>
          <p:nvSpPr>
            <p:cNvPr id="1233" name="Freeform 207">
              <a:extLst>
                <a:ext uri="{FF2B5EF4-FFF2-40B4-BE49-F238E27FC236}">
                  <a16:creationId xmlns:a16="http://schemas.microsoft.com/office/drawing/2014/main" id="{480BF561-E125-466A-BB44-D161C21DF952}"/>
                </a:ext>
              </a:extLst>
            </p:cNvPr>
            <p:cNvSpPr>
              <a:spLocks/>
            </p:cNvSpPr>
            <p:nvPr/>
          </p:nvSpPr>
          <p:spPr bwMode="auto">
            <a:xfrm>
              <a:off x="2335" y="3245"/>
              <a:ext cx="23" cy="8"/>
            </a:xfrm>
            <a:custGeom>
              <a:avLst/>
              <a:gdLst>
                <a:gd name="T0" fmla="*/ 141 w 141"/>
                <a:gd name="T1" fmla="*/ 12 h 38"/>
                <a:gd name="T2" fmla="*/ 139 w 141"/>
                <a:gd name="T3" fmla="*/ 0 h 38"/>
                <a:gd name="T4" fmla="*/ 0 w 141"/>
                <a:gd name="T5" fmla="*/ 38 h 38"/>
                <a:gd name="T6" fmla="*/ 141 w 141"/>
                <a:gd name="T7" fmla="*/ 12 h 38"/>
                <a:gd name="T8" fmla="*/ 0 60000 65536"/>
                <a:gd name="T9" fmla="*/ 0 60000 65536"/>
                <a:gd name="T10" fmla="*/ 0 60000 65536"/>
                <a:gd name="T11" fmla="*/ 0 60000 65536"/>
                <a:gd name="T12" fmla="*/ 0 w 141"/>
                <a:gd name="T13" fmla="*/ 0 h 38"/>
                <a:gd name="T14" fmla="*/ 141 w 141"/>
                <a:gd name="T15" fmla="*/ 38 h 38"/>
              </a:gdLst>
              <a:ahLst/>
              <a:cxnLst>
                <a:cxn ang="T8">
                  <a:pos x="T0" y="T1"/>
                </a:cxn>
                <a:cxn ang="T9">
                  <a:pos x="T2" y="T3"/>
                </a:cxn>
                <a:cxn ang="T10">
                  <a:pos x="T4" y="T5"/>
                </a:cxn>
                <a:cxn ang="T11">
                  <a:pos x="T6" y="T7"/>
                </a:cxn>
              </a:cxnLst>
              <a:rect l="T12" t="T13" r="T14" b="T15"/>
              <a:pathLst>
                <a:path w="141" h="38">
                  <a:moveTo>
                    <a:pt x="141" y="12"/>
                  </a:moveTo>
                  <a:lnTo>
                    <a:pt x="139" y="0"/>
                  </a:lnTo>
                  <a:lnTo>
                    <a:pt x="0" y="38"/>
                  </a:lnTo>
                  <a:lnTo>
                    <a:pt x="141" y="12"/>
                  </a:lnTo>
                  <a:close/>
                </a:path>
              </a:pathLst>
            </a:custGeom>
            <a:solidFill>
              <a:srgbClr val="000000"/>
            </a:solidFill>
            <a:ln w="9525">
              <a:noFill/>
              <a:round/>
              <a:headEnd/>
              <a:tailEnd/>
            </a:ln>
          </p:spPr>
          <p:txBody>
            <a:bodyPr/>
            <a:lstStyle/>
            <a:p>
              <a:endParaRPr lang="en-US"/>
            </a:p>
          </p:txBody>
        </p:sp>
        <p:sp>
          <p:nvSpPr>
            <p:cNvPr id="1234" name="Freeform 208">
              <a:extLst>
                <a:ext uri="{FF2B5EF4-FFF2-40B4-BE49-F238E27FC236}">
                  <a16:creationId xmlns:a16="http://schemas.microsoft.com/office/drawing/2014/main" id="{E04342B0-C917-475A-802A-978438B6BC32}"/>
                </a:ext>
              </a:extLst>
            </p:cNvPr>
            <p:cNvSpPr>
              <a:spLocks/>
            </p:cNvSpPr>
            <p:nvPr/>
          </p:nvSpPr>
          <p:spPr bwMode="auto">
            <a:xfrm>
              <a:off x="2335" y="3245"/>
              <a:ext cx="23" cy="8"/>
            </a:xfrm>
            <a:custGeom>
              <a:avLst/>
              <a:gdLst>
                <a:gd name="T0" fmla="*/ 141 w 141"/>
                <a:gd name="T1" fmla="*/ 12 h 38"/>
                <a:gd name="T2" fmla="*/ 139 w 141"/>
                <a:gd name="T3" fmla="*/ 0 h 38"/>
                <a:gd name="T4" fmla="*/ 0 w 141"/>
                <a:gd name="T5" fmla="*/ 38 h 38"/>
                <a:gd name="T6" fmla="*/ 141 w 141"/>
                <a:gd name="T7" fmla="*/ 12 h 38"/>
                <a:gd name="T8" fmla="*/ 0 60000 65536"/>
                <a:gd name="T9" fmla="*/ 0 60000 65536"/>
                <a:gd name="T10" fmla="*/ 0 60000 65536"/>
                <a:gd name="T11" fmla="*/ 0 60000 65536"/>
                <a:gd name="T12" fmla="*/ 0 w 141"/>
                <a:gd name="T13" fmla="*/ 0 h 38"/>
                <a:gd name="T14" fmla="*/ 141 w 141"/>
                <a:gd name="T15" fmla="*/ 38 h 38"/>
              </a:gdLst>
              <a:ahLst/>
              <a:cxnLst>
                <a:cxn ang="T8">
                  <a:pos x="T0" y="T1"/>
                </a:cxn>
                <a:cxn ang="T9">
                  <a:pos x="T2" y="T3"/>
                </a:cxn>
                <a:cxn ang="T10">
                  <a:pos x="T4" y="T5"/>
                </a:cxn>
                <a:cxn ang="T11">
                  <a:pos x="T6" y="T7"/>
                </a:cxn>
              </a:cxnLst>
              <a:rect l="T12" t="T13" r="T14" b="T15"/>
              <a:pathLst>
                <a:path w="141" h="38">
                  <a:moveTo>
                    <a:pt x="141" y="12"/>
                  </a:moveTo>
                  <a:lnTo>
                    <a:pt x="139" y="0"/>
                  </a:lnTo>
                  <a:lnTo>
                    <a:pt x="0" y="38"/>
                  </a:lnTo>
                  <a:lnTo>
                    <a:pt x="141" y="12"/>
                  </a:lnTo>
                </a:path>
              </a:pathLst>
            </a:custGeom>
            <a:noFill/>
            <a:ln w="0">
              <a:solidFill>
                <a:srgbClr val="000000"/>
              </a:solidFill>
              <a:prstDash val="solid"/>
              <a:round/>
              <a:headEnd/>
              <a:tailEnd/>
            </a:ln>
          </p:spPr>
          <p:txBody>
            <a:bodyPr/>
            <a:lstStyle/>
            <a:p>
              <a:endParaRPr lang="en-US"/>
            </a:p>
          </p:txBody>
        </p:sp>
        <p:sp>
          <p:nvSpPr>
            <p:cNvPr id="1235" name="Freeform 209">
              <a:extLst>
                <a:ext uri="{FF2B5EF4-FFF2-40B4-BE49-F238E27FC236}">
                  <a16:creationId xmlns:a16="http://schemas.microsoft.com/office/drawing/2014/main" id="{C5437323-88BA-470A-BC2C-48CAF01C0F8A}"/>
                </a:ext>
              </a:extLst>
            </p:cNvPr>
            <p:cNvSpPr>
              <a:spLocks/>
            </p:cNvSpPr>
            <p:nvPr/>
          </p:nvSpPr>
          <p:spPr bwMode="auto">
            <a:xfrm>
              <a:off x="2335" y="3243"/>
              <a:ext cx="23" cy="10"/>
            </a:xfrm>
            <a:custGeom>
              <a:avLst/>
              <a:gdLst>
                <a:gd name="T0" fmla="*/ 139 w 139"/>
                <a:gd name="T1" fmla="*/ 13 h 51"/>
                <a:gd name="T2" fmla="*/ 135 w 139"/>
                <a:gd name="T3" fmla="*/ 0 h 51"/>
                <a:gd name="T4" fmla="*/ 0 w 139"/>
                <a:gd name="T5" fmla="*/ 51 h 51"/>
                <a:gd name="T6" fmla="*/ 139 w 139"/>
                <a:gd name="T7" fmla="*/ 13 h 51"/>
                <a:gd name="T8" fmla="*/ 0 60000 65536"/>
                <a:gd name="T9" fmla="*/ 0 60000 65536"/>
                <a:gd name="T10" fmla="*/ 0 60000 65536"/>
                <a:gd name="T11" fmla="*/ 0 60000 65536"/>
                <a:gd name="T12" fmla="*/ 0 w 139"/>
                <a:gd name="T13" fmla="*/ 0 h 51"/>
                <a:gd name="T14" fmla="*/ 139 w 139"/>
                <a:gd name="T15" fmla="*/ 51 h 51"/>
              </a:gdLst>
              <a:ahLst/>
              <a:cxnLst>
                <a:cxn ang="T8">
                  <a:pos x="T0" y="T1"/>
                </a:cxn>
                <a:cxn ang="T9">
                  <a:pos x="T2" y="T3"/>
                </a:cxn>
                <a:cxn ang="T10">
                  <a:pos x="T4" y="T5"/>
                </a:cxn>
                <a:cxn ang="T11">
                  <a:pos x="T6" y="T7"/>
                </a:cxn>
              </a:cxnLst>
              <a:rect l="T12" t="T13" r="T14" b="T15"/>
              <a:pathLst>
                <a:path w="139" h="51">
                  <a:moveTo>
                    <a:pt x="139" y="13"/>
                  </a:moveTo>
                  <a:lnTo>
                    <a:pt x="135" y="0"/>
                  </a:lnTo>
                  <a:lnTo>
                    <a:pt x="0" y="51"/>
                  </a:lnTo>
                  <a:lnTo>
                    <a:pt x="139" y="13"/>
                  </a:lnTo>
                  <a:close/>
                </a:path>
              </a:pathLst>
            </a:custGeom>
            <a:solidFill>
              <a:srgbClr val="000000"/>
            </a:solidFill>
            <a:ln w="9525">
              <a:noFill/>
              <a:round/>
              <a:headEnd/>
              <a:tailEnd/>
            </a:ln>
          </p:spPr>
          <p:txBody>
            <a:bodyPr/>
            <a:lstStyle/>
            <a:p>
              <a:endParaRPr lang="en-US"/>
            </a:p>
          </p:txBody>
        </p:sp>
        <p:sp>
          <p:nvSpPr>
            <p:cNvPr id="1236" name="Freeform 210">
              <a:extLst>
                <a:ext uri="{FF2B5EF4-FFF2-40B4-BE49-F238E27FC236}">
                  <a16:creationId xmlns:a16="http://schemas.microsoft.com/office/drawing/2014/main" id="{E8A7BB08-A1A6-4B0C-B1F2-D80E3BE898AB}"/>
                </a:ext>
              </a:extLst>
            </p:cNvPr>
            <p:cNvSpPr>
              <a:spLocks/>
            </p:cNvSpPr>
            <p:nvPr/>
          </p:nvSpPr>
          <p:spPr bwMode="auto">
            <a:xfrm>
              <a:off x="2335" y="3243"/>
              <a:ext cx="23" cy="10"/>
            </a:xfrm>
            <a:custGeom>
              <a:avLst/>
              <a:gdLst>
                <a:gd name="T0" fmla="*/ 139 w 139"/>
                <a:gd name="T1" fmla="*/ 13 h 51"/>
                <a:gd name="T2" fmla="*/ 135 w 139"/>
                <a:gd name="T3" fmla="*/ 0 h 51"/>
                <a:gd name="T4" fmla="*/ 0 w 139"/>
                <a:gd name="T5" fmla="*/ 51 h 51"/>
                <a:gd name="T6" fmla="*/ 139 w 139"/>
                <a:gd name="T7" fmla="*/ 13 h 51"/>
                <a:gd name="T8" fmla="*/ 0 60000 65536"/>
                <a:gd name="T9" fmla="*/ 0 60000 65536"/>
                <a:gd name="T10" fmla="*/ 0 60000 65536"/>
                <a:gd name="T11" fmla="*/ 0 60000 65536"/>
                <a:gd name="T12" fmla="*/ 0 w 139"/>
                <a:gd name="T13" fmla="*/ 0 h 51"/>
                <a:gd name="T14" fmla="*/ 139 w 139"/>
                <a:gd name="T15" fmla="*/ 51 h 51"/>
              </a:gdLst>
              <a:ahLst/>
              <a:cxnLst>
                <a:cxn ang="T8">
                  <a:pos x="T0" y="T1"/>
                </a:cxn>
                <a:cxn ang="T9">
                  <a:pos x="T2" y="T3"/>
                </a:cxn>
                <a:cxn ang="T10">
                  <a:pos x="T4" y="T5"/>
                </a:cxn>
                <a:cxn ang="T11">
                  <a:pos x="T6" y="T7"/>
                </a:cxn>
              </a:cxnLst>
              <a:rect l="T12" t="T13" r="T14" b="T15"/>
              <a:pathLst>
                <a:path w="139" h="51">
                  <a:moveTo>
                    <a:pt x="139" y="13"/>
                  </a:moveTo>
                  <a:lnTo>
                    <a:pt x="135" y="0"/>
                  </a:lnTo>
                  <a:lnTo>
                    <a:pt x="0" y="51"/>
                  </a:lnTo>
                  <a:lnTo>
                    <a:pt x="139" y="13"/>
                  </a:lnTo>
                </a:path>
              </a:pathLst>
            </a:custGeom>
            <a:noFill/>
            <a:ln w="0">
              <a:solidFill>
                <a:srgbClr val="000000"/>
              </a:solidFill>
              <a:prstDash val="solid"/>
              <a:round/>
              <a:headEnd/>
              <a:tailEnd/>
            </a:ln>
          </p:spPr>
          <p:txBody>
            <a:bodyPr/>
            <a:lstStyle/>
            <a:p>
              <a:endParaRPr lang="en-US"/>
            </a:p>
          </p:txBody>
        </p:sp>
        <p:sp>
          <p:nvSpPr>
            <p:cNvPr id="1237" name="Freeform 211">
              <a:extLst>
                <a:ext uri="{FF2B5EF4-FFF2-40B4-BE49-F238E27FC236}">
                  <a16:creationId xmlns:a16="http://schemas.microsoft.com/office/drawing/2014/main" id="{A8D6BE41-AD7A-47DB-9ADD-05D025797006}"/>
                </a:ext>
              </a:extLst>
            </p:cNvPr>
            <p:cNvSpPr>
              <a:spLocks/>
            </p:cNvSpPr>
            <p:nvPr/>
          </p:nvSpPr>
          <p:spPr bwMode="auto">
            <a:xfrm>
              <a:off x="2335" y="3240"/>
              <a:ext cx="23" cy="13"/>
            </a:xfrm>
            <a:custGeom>
              <a:avLst/>
              <a:gdLst>
                <a:gd name="T0" fmla="*/ 135 w 135"/>
                <a:gd name="T1" fmla="*/ 12 h 63"/>
                <a:gd name="T2" fmla="*/ 131 w 135"/>
                <a:gd name="T3" fmla="*/ 0 h 63"/>
                <a:gd name="T4" fmla="*/ 0 w 135"/>
                <a:gd name="T5" fmla="*/ 63 h 63"/>
                <a:gd name="T6" fmla="*/ 135 w 135"/>
                <a:gd name="T7" fmla="*/ 12 h 63"/>
                <a:gd name="T8" fmla="*/ 0 60000 65536"/>
                <a:gd name="T9" fmla="*/ 0 60000 65536"/>
                <a:gd name="T10" fmla="*/ 0 60000 65536"/>
                <a:gd name="T11" fmla="*/ 0 60000 65536"/>
                <a:gd name="T12" fmla="*/ 0 w 135"/>
                <a:gd name="T13" fmla="*/ 0 h 63"/>
                <a:gd name="T14" fmla="*/ 135 w 135"/>
                <a:gd name="T15" fmla="*/ 63 h 63"/>
              </a:gdLst>
              <a:ahLst/>
              <a:cxnLst>
                <a:cxn ang="T8">
                  <a:pos x="T0" y="T1"/>
                </a:cxn>
                <a:cxn ang="T9">
                  <a:pos x="T2" y="T3"/>
                </a:cxn>
                <a:cxn ang="T10">
                  <a:pos x="T4" y="T5"/>
                </a:cxn>
                <a:cxn ang="T11">
                  <a:pos x="T6" y="T7"/>
                </a:cxn>
              </a:cxnLst>
              <a:rect l="T12" t="T13" r="T14" b="T15"/>
              <a:pathLst>
                <a:path w="135" h="63">
                  <a:moveTo>
                    <a:pt x="135" y="12"/>
                  </a:moveTo>
                  <a:lnTo>
                    <a:pt x="131" y="0"/>
                  </a:lnTo>
                  <a:lnTo>
                    <a:pt x="0" y="63"/>
                  </a:lnTo>
                  <a:lnTo>
                    <a:pt x="135" y="12"/>
                  </a:lnTo>
                  <a:close/>
                </a:path>
              </a:pathLst>
            </a:custGeom>
            <a:solidFill>
              <a:srgbClr val="000000"/>
            </a:solidFill>
            <a:ln w="9525">
              <a:noFill/>
              <a:round/>
              <a:headEnd/>
              <a:tailEnd/>
            </a:ln>
          </p:spPr>
          <p:txBody>
            <a:bodyPr/>
            <a:lstStyle/>
            <a:p>
              <a:endParaRPr lang="en-US"/>
            </a:p>
          </p:txBody>
        </p:sp>
        <p:sp>
          <p:nvSpPr>
            <p:cNvPr id="1238" name="Freeform 212">
              <a:extLst>
                <a:ext uri="{FF2B5EF4-FFF2-40B4-BE49-F238E27FC236}">
                  <a16:creationId xmlns:a16="http://schemas.microsoft.com/office/drawing/2014/main" id="{0F6F96BA-FFA8-4C76-A434-176DD26B2262}"/>
                </a:ext>
              </a:extLst>
            </p:cNvPr>
            <p:cNvSpPr>
              <a:spLocks/>
            </p:cNvSpPr>
            <p:nvPr/>
          </p:nvSpPr>
          <p:spPr bwMode="auto">
            <a:xfrm>
              <a:off x="2335" y="3240"/>
              <a:ext cx="23" cy="13"/>
            </a:xfrm>
            <a:custGeom>
              <a:avLst/>
              <a:gdLst>
                <a:gd name="T0" fmla="*/ 135 w 135"/>
                <a:gd name="T1" fmla="*/ 12 h 63"/>
                <a:gd name="T2" fmla="*/ 131 w 135"/>
                <a:gd name="T3" fmla="*/ 0 h 63"/>
                <a:gd name="T4" fmla="*/ 0 w 135"/>
                <a:gd name="T5" fmla="*/ 63 h 63"/>
                <a:gd name="T6" fmla="*/ 135 w 135"/>
                <a:gd name="T7" fmla="*/ 12 h 63"/>
                <a:gd name="T8" fmla="*/ 0 60000 65536"/>
                <a:gd name="T9" fmla="*/ 0 60000 65536"/>
                <a:gd name="T10" fmla="*/ 0 60000 65536"/>
                <a:gd name="T11" fmla="*/ 0 60000 65536"/>
                <a:gd name="T12" fmla="*/ 0 w 135"/>
                <a:gd name="T13" fmla="*/ 0 h 63"/>
                <a:gd name="T14" fmla="*/ 135 w 135"/>
                <a:gd name="T15" fmla="*/ 63 h 63"/>
              </a:gdLst>
              <a:ahLst/>
              <a:cxnLst>
                <a:cxn ang="T8">
                  <a:pos x="T0" y="T1"/>
                </a:cxn>
                <a:cxn ang="T9">
                  <a:pos x="T2" y="T3"/>
                </a:cxn>
                <a:cxn ang="T10">
                  <a:pos x="T4" y="T5"/>
                </a:cxn>
                <a:cxn ang="T11">
                  <a:pos x="T6" y="T7"/>
                </a:cxn>
              </a:cxnLst>
              <a:rect l="T12" t="T13" r="T14" b="T15"/>
              <a:pathLst>
                <a:path w="135" h="63">
                  <a:moveTo>
                    <a:pt x="135" y="12"/>
                  </a:moveTo>
                  <a:lnTo>
                    <a:pt x="131" y="0"/>
                  </a:lnTo>
                  <a:lnTo>
                    <a:pt x="0" y="63"/>
                  </a:lnTo>
                  <a:lnTo>
                    <a:pt x="135" y="12"/>
                  </a:lnTo>
                </a:path>
              </a:pathLst>
            </a:custGeom>
            <a:noFill/>
            <a:ln w="0">
              <a:solidFill>
                <a:srgbClr val="000000"/>
              </a:solidFill>
              <a:prstDash val="solid"/>
              <a:round/>
              <a:headEnd/>
              <a:tailEnd/>
            </a:ln>
          </p:spPr>
          <p:txBody>
            <a:bodyPr/>
            <a:lstStyle/>
            <a:p>
              <a:endParaRPr lang="en-US"/>
            </a:p>
          </p:txBody>
        </p:sp>
        <p:sp>
          <p:nvSpPr>
            <p:cNvPr id="1239" name="Freeform 213">
              <a:extLst>
                <a:ext uri="{FF2B5EF4-FFF2-40B4-BE49-F238E27FC236}">
                  <a16:creationId xmlns:a16="http://schemas.microsoft.com/office/drawing/2014/main" id="{0FD0CEB8-4DB8-4641-B807-396EA6D56913}"/>
                </a:ext>
              </a:extLst>
            </p:cNvPr>
            <p:cNvSpPr>
              <a:spLocks/>
            </p:cNvSpPr>
            <p:nvPr/>
          </p:nvSpPr>
          <p:spPr bwMode="auto">
            <a:xfrm>
              <a:off x="2335" y="3238"/>
              <a:ext cx="22" cy="15"/>
            </a:xfrm>
            <a:custGeom>
              <a:avLst/>
              <a:gdLst>
                <a:gd name="T0" fmla="*/ 131 w 131"/>
                <a:gd name="T1" fmla="*/ 12 h 75"/>
                <a:gd name="T2" fmla="*/ 126 w 131"/>
                <a:gd name="T3" fmla="*/ 0 h 75"/>
                <a:gd name="T4" fmla="*/ 0 w 131"/>
                <a:gd name="T5" fmla="*/ 75 h 75"/>
                <a:gd name="T6" fmla="*/ 131 w 131"/>
                <a:gd name="T7" fmla="*/ 12 h 75"/>
                <a:gd name="T8" fmla="*/ 0 60000 65536"/>
                <a:gd name="T9" fmla="*/ 0 60000 65536"/>
                <a:gd name="T10" fmla="*/ 0 60000 65536"/>
                <a:gd name="T11" fmla="*/ 0 60000 65536"/>
                <a:gd name="T12" fmla="*/ 0 w 131"/>
                <a:gd name="T13" fmla="*/ 0 h 75"/>
                <a:gd name="T14" fmla="*/ 131 w 131"/>
                <a:gd name="T15" fmla="*/ 75 h 75"/>
              </a:gdLst>
              <a:ahLst/>
              <a:cxnLst>
                <a:cxn ang="T8">
                  <a:pos x="T0" y="T1"/>
                </a:cxn>
                <a:cxn ang="T9">
                  <a:pos x="T2" y="T3"/>
                </a:cxn>
                <a:cxn ang="T10">
                  <a:pos x="T4" y="T5"/>
                </a:cxn>
                <a:cxn ang="T11">
                  <a:pos x="T6" y="T7"/>
                </a:cxn>
              </a:cxnLst>
              <a:rect l="T12" t="T13" r="T14" b="T15"/>
              <a:pathLst>
                <a:path w="131" h="75">
                  <a:moveTo>
                    <a:pt x="131" y="12"/>
                  </a:moveTo>
                  <a:lnTo>
                    <a:pt x="126" y="0"/>
                  </a:lnTo>
                  <a:lnTo>
                    <a:pt x="0" y="75"/>
                  </a:lnTo>
                  <a:lnTo>
                    <a:pt x="131" y="12"/>
                  </a:lnTo>
                  <a:close/>
                </a:path>
              </a:pathLst>
            </a:custGeom>
            <a:solidFill>
              <a:srgbClr val="000000"/>
            </a:solidFill>
            <a:ln w="9525">
              <a:noFill/>
              <a:round/>
              <a:headEnd/>
              <a:tailEnd/>
            </a:ln>
          </p:spPr>
          <p:txBody>
            <a:bodyPr/>
            <a:lstStyle/>
            <a:p>
              <a:endParaRPr lang="en-US"/>
            </a:p>
          </p:txBody>
        </p:sp>
        <p:sp>
          <p:nvSpPr>
            <p:cNvPr id="1240" name="Freeform 214">
              <a:extLst>
                <a:ext uri="{FF2B5EF4-FFF2-40B4-BE49-F238E27FC236}">
                  <a16:creationId xmlns:a16="http://schemas.microsoft.com/office/drawing/2014/main" id="{8D2BAB93-AF6F-477E-8733-3DAB55404F81}"/>
                </a:ext>
              </a:extLst>
            </p:cNvPr>
            <p:cNvSpPr>
              <a:spLocks/>
            </p:cNvSpPr>
            <p:nvPr/>
          </p:nvSpPr>
          <p:spPr bwMode="auto">
            <a:xfrm>
              <a:off x="2335" y="3238"/>
              <a:ext cx="22" cy="15"/>
            </a:xfrm>
            <a:custGeom>
              <a:avLst/>
              <a:gdLst>
                <a:gd name="T0" fmla="*/ 131 w 131"/>
                <a:gd name="T1" fmla="*/ 12 h 75"/>
                <a:gd name="T2" fmla="*/ 126 w 131"/>
                <a:gd name="T3" fmla="*/ 0 h 75"/>
                <a:gd name="T4" fmla="*/ 0 w 131"/>
                <a:gd name="T5" fmla="*/ 75 h 75"/>
                <a:gd name="T6" fmla="*/ 131 w 131"/>
                <a:gd name="T7" fmla="*/ 12 h 75"/>
                <a:gd name="T8" fmla="*/ 0 60000 65536"/>
                <a:gd name="T9" fmla="*/ 0 60000 65536"/>
                <a:gd name="T10" fmla="*/ 0 60000 65536"/>
                <a:gd name="T11" fmla="*/ 0 60000 65536"/>
                <a:gd name="T12" fmla="*/ 0 w 131"/>
                <a:gd name="T13" fmla="*/ 0 h 75"/>
                <a:gd name="T14" fmla="*/ 131 w 131"/>
                <a:gd name="T15" fmla="*/ 75 h 75"/>
              </a:gdLst>
              <a:ahLst/>
              <a:cxnLst>
                <a:cxn ang="T8">
                  <a:pos x="T0" y="T1"/>
                </a:cxn>
                <a:cxn ang="T9">
                  <a:pos x="T2" y="T3"/>
                </a:cxn>
                <a:cxn ang="T10">
                  <a:pos x="T4" y="T5"/>
                </a:cxn>
                <a:cxn ang="T11">
                  <a:pos x="T6" y="T7"/>
                </a:cxn>
              </a:cxnLst>
              <a:rect l="T12" t="T13" r="T14" b="T15"/>
              <a:pathLst>
                <a:path w="131" h="75">
                  <a:moveTo>
                    <a:pt x="131" y="12"/>
                  </a:moveTo>
                  <a:lnTo>
                    <a:pt x="126" y="0"/>
                  </a:lnTo>
                  <a:lnTo>
                    <a:pt x="0" y="75"/>
                  </a:lnTo>
                  <a:lnTo>
                    <a:pt x="131" y="12"/>
                  </a:lnTo>
                </a:path>
              </a:pathLst>
            </a:custGeom>
            <a:noFill/>
            <a:ln w="0">
              <a:solidFill>
                <a:srgbClr val="000000"/>
              </a:solidFill>
              <a:prstDash val="solid"/>
              <a:round/>
              <a:headEnd/>
              <a:tailEnd/>
            </a:ln>
          </p:spPr>
          <p:txBody>
            <a:bodyPr/>
            <a:lstStyle/>
            <a:p>
              <a:endParaRPr lang="en-US"/>
            </a:p>
          </p:txBody>
        </p:sp>
        <p:sp>
          <p:nvSpPr>
            <p:cNvPr id="1241" name="Freeform 215">
              <a:extLst>
                <a:ext uri="{FF2B5EF4-FFF2-40B4-BE49-F238E27FC236}">
                  <a16:creationId xmlns:a16="http://schemas.microsoft.com/office/drawing/2014/main" id="{DD098ADA-3CB9-4A20-9BED-D43BB5A0A848}"/>
                </a:ext>
              </a:extLst>
            </p:cNvPr>
            <p:cNvSpPr>
              <a:spLocks/>
            </p:cNvSpPr>
            <p:nvPr/>
          </p:nvSpPr>
          <p:spPr bwMode="auto">
            <a:xfrm>
              <a:off x="2335" y="3236"/>
              <a:ext cx="21" cy="17"/>
            </a:xfrm>
            <a:custGeom>
              <a:avLst/>
              <a:gdLst>
                <a:gd name="T0" fmla="*/ 126 w 126"/>
                <a:gd name="T1" fmla="*/ 12 h 87"/>
                <a:gd name="T2" fmla="*/ 120 w 126"/>
                <a:gd name="T3" fmla="*/ 0 h 87"/>
                <a:gd name="T4" fmla="*/ 0 w 126"/>
                <a:gd name="T5" fmla="*/ 87 h 87"/>
                <a:gd name="T6" fmla="*/ 126 w 126"/>
                <a:gd name="T7" fmla="*/ 12 h 87"/>
                <a:gd name="T8" fmla="*/ 0 60000 65536"/>
                <a:gd name="T9" fmla="*/ 0 60000 65536"/>
                <a:gd name="T10" fmla="*/ 0 60000 65536"/>
                <a:gd name="T11" fmla="*/ 0 60000 65536"/>
                <a:gd name="T12" fmla="*/ 0 w 126"/>
                <a:gd name="T13" fmla="*/ 0 h 87"/>
                <a:gd name="T14" fmla="*/ 126 w 126"/>
                <a:gd name="T15" fmla="*/ 87 h 87"/>
              </a:gdLst>
              <a:ahLst/>
              <a:cxnLst>
                <a:cxn ang="T8">
                  <a:pos x="T0" y="T1"/>
                </a:cxn>
                <a:cxn ang="T9">
                  <a:pos x="T2" y="T3"/>
                </a:cxn>
                <a:cxn ang="T10">
                  <a:pos x="T4" y="T5"/>
                </a:cxn>
                <a:cxn ang="T11">
                  <a:pos x="T6" y="T7"/>
                </a:cxn>
              </a:cxnLst>
              <a:rect l="T12" t="T13" r="T14" b="T15"/>
              <a:pathLst>
                <a:path w="126" h="87">
                  <a:moveTo>
                    <a:pt x="126" y="12"/>
                  </a:moveTo>
                  <a:lnTo>
                    <a:pt x="120" y="0"/>
                  </a:lnTo>
                  <a:lnTo>
                    <a:pt x="0" y="87"/>
                  </a:lnTo>
                  <a:lnTo>
                    <a:pt x="126" y="12"/>
                  </a:lnTo>
                  <a:close/>
                </a:path>
              </a:pathLst>
            </a:custGeom>
            <a:solidFill>
              <a:srgbClr val="000000"/>
            </a:solidFill>
            <a:ln w="9525">
              <a:noFill/>
              <a:round/>
              <a:headEnd/>
              <a:tailEnd/>
            </a:ln>
          </p:spPr>
          <p:txBody>
            <a:bodyPr/>
            <a:lstStyle/>
            <a:p>
              <a:endParaRPr lang="en-US"/>
            </a:p>
          </p:txBody>
        </p:sp>
        <p:sp>
          <p:nvSpPr>
            <p:cNvPr id="1242" name="Freeform 216">
              <a:extLst>
                <a:ext uri="{FF2B5EF4-FFF2-40B4-BE49-F238E27FC236}">
                  <a16:creationId xmlns:a16="http://schemas.microsoft.com/office/drawing/2014/main" id="{5936E91F-49A5-4221-A186-D1B8F854C9BE}"/>
                </a:ext>
              </a:extLst>
            </p:cNvPr>
            <p:cNvSpPr>
              <a:spLocks/>
            </p:cNvSpPr>
            <p:nvPr/>
          </p:nvSpPr>
          <p:spPr bwMode="auto">
            <a:xfrm>
              <a:off x="2335" y="3236"/>
              <a:ext cx="21" cy="17"/>
            </a:xfrm>
            <a:custGeom>
              <a:avLst/>
              <a:gdLst>
                <a:gd name="T0" fmla="*/ 126 w 126"/>
                <a:gd name="T1" fmla="*/ 12 h 87"/>
                <a:gd name="T2" fmla="*/ 120 w 126"/>
                <a:gd name="T3" fmla="*/ 0 h 87"/>
                <a:gd name="T4" fmla="*/ 0 w 126"/>
                <a:gd name="T5" fmla="*/ 87 h 87"/>
                <a:gd name="T6" fmla="*/ 126 w 126"/>
                <a:gd name="T7" fmla="*/ 12 h 87"/>
                <a:gd name="T8" fmla="*/ 0 60000 65536"/>
                <a:gd name="T9" fmla="*/ 0 60000 65536"/>
                <a:gd name="T10" fmla="*/ 0 60000 65536"/>
                <a:gd name="T11" fmla="*/ 0 60000 65536"/>
                <a:gd name="T12" fmla="*/ 0 w 126"/>
                <a:gd name="T13" fmla="*/ 0 h 87"/>
                <a:gd name="T14" fmla="*/ 126 w 126"/>
                <a:gd name="T15" fmla="*/ 87 h 87"/>
              </a:gdLst>
              <a:ahLst/>
              <a:cxnLst>
                <a:cxn ang="T8">
                  <a:pos x="T0" y="T1"/>
                </a:cxn>
                <a:cxn ang="T9">
                  <a:pos x="T2" y="T3"/>
                </a:cxn>
                <a:cxn ang="T10">
                  <a:pos x="T4" y="T5"/>
                </a:cxn>
                <a:cxn ang="T11">
                  <a:pos x="T6" y="T7"/>
                </a:cxn>
              </a:cxnLst>
              <a:rect l="T12" t="T13" r="T14" b="T15"/>
              <a:pathLst>
                <a:path w="126" h="87">
                  <a:moveTo>
                    <a:pt x="126" y="12"/>
                  </a:moveTo>
                  <a:lnTo>
                    <a:pt x="120" y="0"/>
                  </a:lnTo>
                  <a:lnTo>
                    <a:pt x="0" y="87"/>
                  </a:lnTo>
                  <a:lnTo>
                    <a:pt x="126" y="12"/>
                  </a:lnTo>
                </a:path>
              </a:pathLst>
            </a:custGeom>
            <a:noFill/>
            <a:ln w="0">
              <a:solidFill>
                <a:srgbClr val="000000"/>
              </a:solidFill>
              <a:prstDash val="solid"/>
              <a:round/>
              <a:headEnd/>
              <a:tailEnd/>
            </a:ln>
          </p:spPr>
          <p:txBody>
            <a:bodyPr/>
            <a:lstStyle/>
            <a:p>
              <a:endParaRPr lang="en-US"/>
            </a:p>
          </p:txBody>
        </p:sp>
        <p:sp>
          <p:nvSpPr>
            <p:cNvPr id="1243" name="Freeform 217">
              <a:extLst>
                <a:ext uri="{FF2B5EF4-FFF2-40B4-BE49-F238E27FC236}">
                  <a16:creationId xmlns:a16="http://schemas.microsoft.com/office/drawing/2014/main" id="{35C1D549-495A-4FF9-B834-799EE89DBA92}"/>
                </a:ext>
              </a:extLst>
            </p:cNvPr>
            <p:cNvSpPr>
              <a:spLocks/>
            </p:cNvSpPr>
            <p:nvPr/>
          </p:nvSpPr>
          <p:spPr bwMode="auto">
            <a:xfrm>
              <a:off x="2335" y="3233"/>
              <a:ext cx="20" cy="20"/>
            </a:xfrm>
            <a:custGeom>
              <a:avLst/>
              <a:gdLst>
                <a:gd name="T0" fmla="*/ 120 w 120"/>
                <a:gd name="T1" fmla="*/ 11 h 98"/>
                <a:gd name="T2" fmla="*/ 113 w 120"/>
                <a:gd name="T3" fmla="*/ 0 h 98"/>
                <a:gd name="T4" fmla="*/ 0 w 120"/>
                <a:gd name="T5" fmla="*/ 98 h 98"/>
                <a:gd name="T6" fmla="*/ 120 w 120"/>
                <a:gd name="T7" fmla="*/ 11 h 98"/>
                <a:gd name="T8" fmla="*/ 0 60000 65536"/>
                <a:gd name="T9" fmla="*/ 0 60000 65536"/>
                <a:gd name="T10" fmla="*/ 0 60000 65536"/>
                <a:gd name="T11" fmla="*/ 0 60000 65536"/>
                <a:gd name="T12" fmla="*/ 0 w 120"/>
                <a:gd name="T13" fmla="*/ 0 h 98"/>
                <a:gd name="T14" fmla="*/ 120 w 120"/>
                <a:gd name="T15" fmla="*/ 98 h 98"/>
              </a:gdLst>
              <a:ahLst/>
              <a:cxnLst>
                <a:cxn ang="T8">
                  <a:pos x="T0" y="T1"/>
                </a:cxn>
                <a:cxn ang="T9">
                  <a:pos x="T2" y="T3"/>
                </a:cxn>
                <a:cxn ang="T10">
                  <a:pos x="T4" y="T5"/>
                </a:cxn>
                <a:cxn ang="T11">
                  <a:pos x="T6" y="T7"/>
                </a:cxn>
              </a:cxnLst>
              <a:rect l="T12" t="T13" r="T14" b="T15"/>
              <a:pathLst>
                <a:path w="120" h="98">
                  <a:moveTo>
                    <a:pt x="120" y="11"/>
                  </a:moveTo>
                  <a:lnTo>
                    <a:pt x="113" y="0"/>
                  </a:lnTo>
                  <a:lnTo>
                    <a:pt x="0" y="98"/>
                  </a:lnTo>
                  <a:lnTo>
                    <a:pt x="120" y="11"/>
                  </a:lnTo>
                  <a:close/>
                </a:path>
              </a:pathLst>
            </a:custGeom>
            <a:solidFill>
              <a:srgbClr val="000000"/>
            </a:solidFill>
            <a:ln w="9525">
              <a:noFill/>
              <a:round/>
              <a:headEnd/>
              <a:tailEnd/>
            </a:ln>
          </p:spPr>
          <p:txBody>
            <a:bodyPr/>
            <a:lstStyle/>
            <a:p>
              <a:endParaRPr lang="en-US"/>
            </a:p>
          </p:txBody>
        </p:sp>
        <p:sp>
          <p:nvSpPr>
            <p:cNvPr id="1244" name="Freeform 218">
              <a:extLst>
                <a:ext uri="{FF2B5EF4-FFF2-40B4-BE49-F238E27FC236}">
                  <a16:creationId xmlns:a16="http://schemas.microsoft.com/office/drawing/2014/main" id="{BF388700-FD85-46A6-A302-559D6FA84498}"/>
                </a:ext>
              </a:extLst>
            </p:cNvPr>
            <p:cNvSpPr>
              <a:spLocks/>
            </p:cNvSpPr>
            <p:nvPr/>
          </p:nvSpPr>
          <p:spPr bwMode="auto">
            <a:xfrm>
              <a:off x="2335" y="3233"/>
              <a:ext cx="20" cy="20"/>
            </a:xfrm>
            <a:custGeom>
              <a:avLst/>
              <a:gdLst>
                <a:gd name="T0" fmla="*/ 120 w 120"/>
                <a:gd name="T1" fmla="*/ 11 h 98"/>
                <a:gd name="T2" fmla="*/ 113 w 120"/>
                <a:gd name="T3" fmla="*/ 0 h 98"/>
                <a:gd name="T4" fmla="*/ 0 w 120"/>
                <a:gd name="T5" fmla="*/ 98 h 98"/>
                <a:gd name="T6" fmla="*/ 120 w 120"/>
                <a:gd name="T7" fmla="*/ 11 h 98"/>
                <a:gd name="T8" fmla="*/ 0 60000 65536"/>
                <a:gd name="T9" fmla="*/ 0 60000 65536"/>
                <a:gd name="T10" fmla="*/ 0 60000 65536"/>
                <a:gd name="T11" fmla="*/ 0 60000 65536"/>
                <a:gd name="T12" fmla="*/ 0 w 120"/>
                <a:gd name="T13" fmla="*/ 0 h 98"/>
                <a:gd name="T14" fmla="*/ 120 w 120"/>
                <a:gd name="T15" fmla="*/ 98 h 98"/>
              </a:gdLst>
              <a:ahLst/>
              <a:cxnLst>
                <a:cxn ang="T8">
                  <a:pos x="T0" y="T1"/>
                </a:cxn>
                <a:cxn ang="T9">
                  <a:pos x="T2" y="T3"/>
                </a:cxn>
                <a:cxn ang="T10">
                  <a:pos x="T4" y="T5"/>
                </a:cxn>
                <a:cxn ang="T11">
                  <a:pos x="T6" y="T7"/>
                </a:cxn>
              </a:cxnLst>
              <a:rect l="T12" t="T13" r="T14" b="T15"/>
              <a:pathLst>
                <a:path w="120" h="98">
                  <a:moveTo>
                    <a:pt x="120" y="11"/>
                  </a:moveTo>
                  <a:lnTo>
                    <a:pt x="113" y="0"/>
                  </a:lnTo>
                  <a:lnTo>
                    <a:pt x="0" y="98"/>
                  </a:lnTo>
                  <a:lnTo>
                    <a:pt x="120" y="11"/>
                  </a:lnTo>
                </a:path>
              </a:pathLst>
            </a:custGeom>
            <a:noFill/>
            <a:ln w="0">
              <a:solidFill>
                <a:srgbClr val="000000"/>
              </a:solidFill>
              <a:prstDash val="solid"/>
              <a:round/>
              <a:headEnd/>
              <a:tailEnd/>
            </a:ln>
          </p:spPr>
          <p:txBody>
            <a:bodyPr/>
            <a:lstStyle/>
            <a:p>
              <a:endParaRPr lang="en-US"/>
            </a:p>
          </p:txBody>
        </p:sp>
        <p:sp>
          <p:nvSpPr>
            <p:cNvPr id="1245" name="Freeform 219">
              <a:extLst>
                <a:ext uri="{FF2B5EF4-FFF2-40B4-BE49-F238E27FC236}">
                  <a16:creationId xmlns:a16="http://schemas.microsoft.com/office/drawing/2014/main" id="{E03D54D0-8F0B-422A-A3BD-3EA9993AFB3F}"/>
                </a:ext>
              </a:extLst>
            </p:cNvPr>
            <p:cNvSpPr>
              <a:spLocks/>
            </p:cNvSpPr>
            <p:nvPr/>
          </p:nvSpPr>
          <p:spPr bwMode="auto">
            <a:xfrm>
              <a:off x="2335" y="3232"/>
              <a:ext cx="19" cy="21"/>
            </a:xfrm>
            <a:custGeom>
              <a:avLst/>
              <a:gdLst>
                <a:gd name="T0" fmla="*/ 113 w 113"/>
                <a:gd name="T1" fmla="*/ 9 h 107"/>
                <a:gd name="T2" fmla="*/ 106 w 113"/>
                <a:gd name="T3" fmla="*/ 0 h 107"/>
                <a:gd name="T4" fmla="*/ 0 w 113"/>
                <a:gd name="T5" fmla="*/ 107 h 107"/>
                <a:gd name="T6" fmla="*/ 113 w 113"/>
                <a:gd name="T7" fmla="*/ 9 h 107"/>
                <a:gd name="T8" fmla="*/ 0 60000 65536"/>
                <a:gd name="T9" fmla="*/ 0 60000 65536"/>
                <a:gd name="T10" fmla="*/ 0 60000 65536"/>
                <a:gd name="T11" fmla="*/ 0 60000 65536"/>
                <a:gd name="T12" fmla="*/ 0 w 113"/>
                <a:gd name="T13" fmla="*/ 0 h 107"/>
                <a:gd name="T14" fmla="*/ 113 w 113"/>
                <a:gd name="T15" fmla="*/ 107 h 107"/>
              </a:gdLst>
              <a:ahLst/>
              <a:cxnLst>
                <a:cxn ang="T8">
                  <a:pos x="T0" y="T1"/>
                </a:cxn>
                <a:cxn ang="T9">
                  <a:pos x="T2" y="T3"/>
                </a:cxn>
                <a:cxn ang="T10">
                  <a:pos x="T4" y="T5"/>
                </a:cxn>
                <a:cxn ang="T11">
                  <a:pos x="T6" y="T7"/>
                </a:cxn>
              </a:cxnLst>
              <a:rect l="T12" t="T13" r="T14" b="T15"/>
              <a:pathLst>
                <a:path w="113" h="107">
                  <a:moveTo>
                    <a:pt x="113" y="9"/>
                  </a:moveTo>
                  <a:lnTo>
                    <a:pt x="106" y="0"/>
                  </a:lnTo>
                  <a:lnTo>
                    <a:pt x="0" y="107"/>
                  </a:lnTo>
                  <a:lnTo>
                    <a:pt x="113" y="9"/>
                  </a:lnTo>
                  <a:close/>
                </a:path>
              </a:pathLst>
            </a:custGeom>
            <a:solidFill>
              <a:srgbClr val="000000"/>
            </a:solidFill>
            <a:ln w="9525">
              <a:noFill/>
              <a:round/>
              <a:headEnd/>
              <a:tailEnd/>
            </a:ln>
          </p:spPr>
          <p:txBody>
            <a:bodyPr/>
            <a:lstStyle/>
            <a:p>
              <a:endParaRPr lang="en-US"/>
            </a:p>
          </p:txBody>
        </p:sp>
        <p:sp>
          <p:nvSpPr>
            <p:cNvPr id="1246" name="Freeform 220">
              <a:extLst>
                <a:ext uri="{FF2B5EF4-FFF2-40B4-BE49-F238E27FC236}">
                  <a16:creationId xmlns:a16="http://schemas.microsoft.com/office/drawing/2014/main" id="{3D11D4E4-B2B8-4AEC-A29F-A6311FF2BB9A}"/>
                </a:ext>
              </a:extLst>
            </p:cNvPr>
            <p:cNvSpPr>
              <a:spLocks/>
            </p:cNvSpPr>
            <p:nvPr/>
          </p:nvSpPr>
          <p:spPr bwMode="auto">
            <a:xfrm>
              <a:off x="2335" y="3232"/>
              <a:ext cx="19" cy="21"/>
            </a:xfrm>
            <a:custGeom>
              <a:avLst/>
              <a:gdLst>
                <a:gd name="T0" fmla="*/ 113 w 113"/>
                <a:gd name="T1" fmla="*/ 9 h 107"/>
                <a:gd name="T2" fmla="*/ 106 w 113"/>
                <a:gd name="T3" fmla="*/ 0 h 107"/>
                <a:gd name="T4" fmla="*/ 0 w 113"/>
                <a:gd name="T5" fmla="*/ 107 h 107"/>
                <a:gd name="T6" fmla="*/ 113 w 113"/>
                <a:gd name="T7" fmla="*/ 9 h 107"/>
                <a:gd name="T8" fmla="*/ 0 60000 65536"/>
                <a:gd name="T9" fmla="*/ 0 60000 65536"/>
                <a:gd name="T10" fmla="*/ 0 60000 65536"/>
                <a:gd name="T11" fmla="*/ 0 60000 65536"/>
                <a:gd name="T12" fmla="*/ 0 w 113"/>
                <a:gd name="T13" fmla="*/ 0 h 107"/>
                <a:gd name="T14" fmla="*/ 113 w 113"/>
                <a:gd name="T15" fmla="*/ 107 h 107"/>
              </a:gdLst>
              <a:ahLst/>
              <a:cxnLst>
                <a:cxn ang="T8">
                  <a:pos x="T0" y="T1"/>
                </a:cxn>
                <a:cxn ang="T9">
                  <a:pos x="T2" y="T3"/>
                </a:cxn>
                <a:cxn ang="T10">
                  <a:pos x="T4" y="T5"/>
                </a:cxn>
                <a:cxn ang="T11">
                  <a:pos x="T6" y="T7"/>
                </a:cxn>
              </a:cxnLst>
              <a:rect l="T12" t="T13" r="T14" b="T15"/>
              <a:pathLst>
                <a:path w="113" h="107">
                  <a:moveTo>
                    <a:pt x="113" y="9"/>
                  </a:moveTo>
                  <a:lnTo>
                    <a:pt x="106" y="0"/>
                  </a:lnTo>
                  <a:lnTo>
                    <a:pt x="0" y="107"/>
                  </a:lnTo>
                  <a:lnTo>
                    <a:pt x="113" y="9"/>
                  </a:lnTo>
                </a:path>
              </a:pathLst>
            </a:custGeom>
            <a:noFill/>
            <a:ln w="0">
              <a:solidFill>
                <a:srgbClr val="000000"/>
              </a:solidFill>
              <a:prstDash val="solid"/>
              <a:round/>
              <a:headEnd/>
              <a:tailEnd/>
            </a:ln>
          </p:spPr>
          <p:txBody>
            <a:bodyPr/>
            <a:lstStyle/>
            <a:p>
              <a:endParaRPr lang="en-US"/>
            </a:p>
          </p:txBody>
        </p:sp>
        <p:sp>
          <p:nvSpPr>
            <p:cNvPr id="1247" name="Freeform 221">
              <a:extLst>
                <a:ext uri="{FF2B5EF4-FFF2-40B4-BE49-F238E27FC236}">
                  <a16:creationId xmlns:a16="http://schemas.microsoft.com/office/drawing/2014/main" id="{7B75D0FA-C213-4F6D-89CC-9153ED05D372}"/>
                </a:ext>
              </a:extLst>
            </p:cNvPr>
            <p:cNvSpPr>
              <a:spLocks/>
            </p:cNvSpPr>
            <p:nvPr/>
          </p:nvSpPr>
          <p:spPr bwMode="auto">
            <a:xfrm>
              <a:off x="2335" y="3230"/>
              <a:ext cx="18" cy="23"/>
            </a:xfrm>
            <a:custGeom>
              <a:avLst/>
              <a:gdLst>
                <a:gd name="T0" fmla="*/ 106 w 106"/>
                <a:gd name="T1" fmla="*/ 10 h 117"/>
                <a:gd name="T2" fmla="*/ 97 w 106"/>
                <a:gd name="T3" fmla="*/ 0 h 117"/>
                <a:gd name="T4" fmla="*/ 0 w 106"/>
                <a:gd name="T5" fmla="*/ 117 h 117"/>
                <a:gd name="T6" fmla="*/ 106 w 106"/>
                <a:gd name="T7" fmla="*/ 10 h 117"/>
                <a:gd name="T8" fmla="*/ 0 60000 65536"/>
                <a:gd name="T9" fmla="*/ 0 60000 65536"/>
                <a:gd name="T10" fmla="*/ 0 60000 65536"/>
                <a:gd name="T11" fmla="*/ 0 60000 65536"/>
                <a:gd name="T12" fmla="*/ 0 w 106"/>
                <a:gd name="T13" fmla="*/ 0 h 117"/>
                <a:gd name="T14" fmla="*/ 106 w 106"/>
                <a:gd name="T15" fmla="*/ 117 h 117"/>
              </a:gdLst>
              <a:ahLst/>
              <a:cxnLst>
                <a:cxn ang="T8">
                  <a:pos x="T0" y="T1"/>
                </a:cxn>
                <a:cxn ang="T9">
                  <a:pos x="T2" y="T3"/>
                </a:cxn>
                <a:cxn ang="T10">
                  <a:pos x="T4" y="T5"/>
                </a:cxn>
                <a:cxn ang="T11">
                  <a:pos x="T6" y="T7"/>
                </a:cxn>
              </a:cxnLst>
              <a:rect l="T12" t="T13" r="T14" b="T15"/>
              <a:pathLst>
                <a:path w="106" h="117">
                  <a:moveTo>
                    <a:pt x="106" y="10"/>
                  </a:moveTo>
                  <a:lnTo>
                    <a:pt x="97" y="0"/>
                  </a:lnTo>
                  <a:lnTo>
                    <a:pt x="0" y="117"/>
                  </a:lnTo>
                  <a:lnTo>
                    <a:pt x="106" y="10"/>
                  </a:lnTo>
                  <a:close/>
                </a:path>
              </a:pathLst>
            </a:custGeom>
            <a:solidFill>
              <a:srgbClr val="000000"/>
            </a:solidFill>
            <a:ln w="9525">
              <a:noFill/>
              <a:round/>
              <a:headEnd/>
              <a:tailEnd/>
            </a:ln>
          </p:spPr>
          <p:txBody>
            <a:bodyPr/>
            <a:lstStyle/>
            <a:p>
              <a:endParaRPr lang="en-US"/>
            </a:p>
          </p:txBody>
        </p:sp>
        <p:sp>
          <p:nvSpPr>
            <p:cNvPr id="1248" name="Freeform 222">
              <a:extLst>
                <a:ext uri="{FF2B5EF4-FFF2-40B4-BE49-F238E27FC236}">
                  <a16:creationId xmlns:a16="http://schemas.microsoft.com/office/drawing/2014/main" id="{7777CACF-F3F2-4F8C-AA70-F62D52882D79}"/>
                </a:ext>
              </a:extLst>
            </p:cNvPr>
            <p:cNvSpPr>
              <a:spLocks/>
            </p:cNvSpPr>
            <p:nvPr/>
          </p:nvSpPr>
          <p:spPr bwMode="auto">
            <a:xfrm>
              <a:off x="2335" y="3230"/>
              <a:ext cx="18" cy="23"/>
            </a:xfrm>
            <a:custGeom>
              <a:avLst/>
              <a:gdLst>
                <a:gd name="T0" fmla="*/ 106 w 106"/>
                <a:gd name="T1" fmla="*/ 10 h 117"/>
                <a:gd name="T2" fmla="*/ 97 w 106"/>
                <a:gd name="T3" fmla="*/ 0 h 117"/>
                <a:gd name="T4" fmla="*/ 0 w 106"/>
                <a:gd name="T5" fmla="*/ 117 h 117"/>
                <a:gd name="T6" fmla="*/ 106 w 106"/>
                <a:gd name="T7" fmla="*/ 10 h 117"/>
                <a:gd name="T8" fmla="*/ 0 60000 65536"/>
                <a:gd name="T9" fmla="*/ 0 60000 65536"/>
                <a:gd name="T10" fmla="*/ 0 60000 65536"/>
                <a:gd name="T11" fmla="*/ 0 60000 65536"/>
                <a:gd name="T12" fmla="*/ 0 w 106"/>
                <a:gd name="T13" fmla="*/ 0 h 117"/>
                <a:gd name="T14" fmla="*/ 106 w 106"/>
                <a:gd name="T15" fmla="*/ 117 h 117"/>
              </a:gdLst>
              <a:ahLst/>
              <a:cxnLst>
                <a:cxn ang="T8">
                  <a:pos x="T0" y="T1"/>
                </a:cxn>
                <a:cxn ang="T9">
                  <a:pos x="T2" y="T3"/>
                </a:cxn>
                <a:cxn ang="T10">
                  <a:pos x="T4" y="T5"/>
                </a:cxn>
                <a:cxn ang="T11">
                  <a:pos x="T6" y="T7"/>
                </a:cxn>
              </a:cxnLst>
              <a:rect l="T12" t="T13" r="T14" b="T15"/>
              <a:pathLst>
                <a:path w="106" h="117">
                  <a:moveTo>
                    <a:pt x="106" y="10"/>
                  </a:moveTo>
                  <a:lnTo>
                    <a:pt x="97" y="0"/>
                  </a:lnTo>
                  <a:lnTo>
                    <a:pt x="0" y="117"/>
                  </a:lnTo>
                  <a:lnTo>
                    <a:pt x="106" y="10"/>
                  </a:lnTo>
                </a:path>
              </a:pathLst>
            </a:custGeom>
            <a:noFill/>
            <a:ln w="0">
              <a:solidFill>
                <a:srgbClr val="000000"/>
              </a:solidFill>
              <a:prstDash val="solid"/>
              <a:round/>
              <a:headEnd/>
              <a:tailEnd/>
            </a:ln>
          </p:spPr>
          <p:txBody>
            <a:bodyPr/>
            <a:lstStyle/>
            <a:p>
              <a:endParaRPr lang="en-US"/>
            </a:p>
          </p:txBody>
        </p:sp>
        <p:sp>
          <p:nvSpPr>
            <p:cNvPr id="1249" name="Freeform 223">
              <a:extLst>
                <a:ext uri="{FF2B5EF4-FFF2-40B4-BE49-F238E27FC236}">
                  <a16:creationId xmlns:a16="http://schemas.microsoft.com/office/drawing/2014/main" id="{42C28D8D-CF78-4639-98D4-41A4233C9980}"/>
                </a:ext>
              </a:extLst>
            </p:cNvPr>
            <p:cNvSpPr>
              <a:spLocks/>
            </p:cNvSpPr>
            <p:nvPr/>
          </p:nvSpPr>
          <p:spPr bwMode="auto">
            <a:xfrm>
              <a:off x="2335" y="3228"/>
              <a:ext cx="16" cy="25"/>
            </a:xfrm>
            <a:custGeom>
              <a:avLst/>
              <a:gdLst>
                <a:gd name="T0" fmla="*/ 97 w 97"/>
                <a:gd name="T1" fmla="*/ 8 h 125"/>
                <a:gd name="T2" fmla="*/ 89 w 97"/>
                <a:gd name="T3" fmla="*/ 0 h 125"/>
                <a:gd name="T4" fmla="*/ 0 w 97"/>
                <a:gd name="T5" fmla="*/ 125 h 125"/>
                <a:gd name="T6" fmla="*/ 97 w 97"/>
                <a:gd name="T7" fmla="*/ 8 h 125"/>
                <a:gd name="T8" fmla="*/ 0 60000 65536"/>
                <a:gd name="T9" fmla="*/ 0 60000 65536"/>
                <a:gd name="T10" fmla="*/ 0 60000 65536"/>
                <a:gd name="T11" fmla="*/ 0 60000 65536"/>
                <a:gd name="T12" fmla="*/ 0 w 97"/>
                <a:gd name="T13" fmla="*/ 0 h 125"/>
                <a:gd name="T14" fmla="*/ 97 w 97"/>
                <a:gd name="T15" fmla="*/ 125 h 125"/>
              </a:gdLst>
              <a:ahLst/>
              <a:cxnLst>
                <a:cxn ang="T8">
                  <a:pos x="T0" y="T1"/>
                </a:cxn>
                <a:cxn ang="T9">
                  <a:pos x="T2" y="T3"/>
                </a:cxn>
                <a:cxn ang="T10">
                  <a:pos x="T4" y="T5"/>
                </a:cxn>
                <a:cxn ang="T11">
                  <a:pos x="T6" y="T7"/>
                </a:cxn>
              </a:cxnLst>
              <a:rect l="T12" t="T13" r="T14" b="T15"/>
              <a:pathLst>
                <a:path w="97" h="125">
                  <a:moveTo>
                    <a:pt x="97" y="8"/>
                  </a:moveTo>
                  <a:lnTo>
                    <a:pt x="89" y="0"/>
                  </a:lnTo>
                  <a:lnTo>
                    <a:pt x="0" y="125"/>
                  </a:lnTo>
                  <a:lnTo>
                    <a:pt x="97" y="8"/>
                  </a:lnTo>
                  <a:close/>
                </a:path>
              </a:pathLst>
            </a:custGeom>
            <a:solidFill>
              <a:srgbClr val="000000"/>
            </a:solidFill>
            <a:ln w="9525">
              <a:noFill/>
              <a:round/>
              <a:headEnd/>
              <a:tailEnd/>
            </a:ln>
          </p:spPr>
          <p:txBody>
            <a:bodyPr/>
            <a:lstStyle/>
            <a:p>
              <a:endParaRPr lang="en-US"/>
            </a:p>
          </p:txBody>
        </p:sp>
        <p:sp>
          <p:nvSpPr>
            <p:cNvPr id="1250" name="Freeform 224">
              <a:extLst>
                <a:ext uri="{FF2B5EF4-FFF2-40B4-BE49-F238E27FC236}">
                  <a16:creationId xmlns:a16="http://schemas.microsoft.com/office/drawing/2014/main" id="{C9584DD5-E3AB-41CE-899D-F2C4053CB533}"/>
                </a:ext>
              </a:extLst>
            </p:cNvPr>
            <p:cNvSpPr>
              <a:spLocks/>
            </p:cNvSpPr>
            <p:nvPr/>
          </p:nvSpPr>
          <p:spPr bwMode="auto">
            <a:xfrm>
              <a:off x="2335" y="3228"/>
              <a:ext cx="16" cy="25"/>
            </a:xfrm>
            <a:custGeom>
              <a:avLst/>
              <a:gdLst>
                <a:gd name="T0" fmla="*/ 97 w 97"/>
                <a:gd name="T1" fmla="*/ 8 h 125"/>
                <a:gd name="T2" fmla="*/ 89 w 97"/>
                <a:gd name="T3" fmla="*/ 0 h 125"/>
                <a:gd name="T4" fmla="*/ 0 w 97"/>
                <a:gd name="T5" fmla="*/ 125 h 125"/>
                <a:gd name="T6" fmla="*/ 97 w 97"/>
                <a:gd name="T7" fmla="*/ 8 h 125"/>
                <a:gd name="T8" fmla="*/ 0 60000 65536"/>
                <a:gd name="T9" fmla="*/ 0 60000 65536"/>
                <a:gd name="T10" fmla="*/ 0 60000 65536"/>
                <a:gd name="T11" fmla="*/ 0 60000 65536"/>
                <a:gd name="T12" fmla="*/ 0 w 97"/>
                <a:gd name="T13" fmla="*/ 0 h 125"/>
                <a:gd name="T14" fmla="*/ 97 w 97"/>
                <a:gd name="T15" fmla="*/ 125 h 125"/>
              </a:gdLst>
              <a:ahLst/>
              <a:cxnLst>
                <a:cxn ang="T8">
                  <a:pos x="T0" y="T1"/>
                </a:cxn>
                <a:cxn ang="T9">
                  <a:pos x="T2" y="T3"/>
                </a:cxn>
                <a:cxn ang="T10">
                  <a:pos x="T4" y="T5"/>
                </a:cxn>
                <a:cxn ang="T11">
                  <a:pos x="T6" y="T7"/>
                </a:cxn>
              </a:cxnLst>
              <a:rect l="T12" t="T13" r="T14" b="T15"/>
              <a:pathLst>
                <a:path w="97" h="125">
                  <a:moveTo>
                    <a:pt x="97" y="8"/>
                  </a:moveTo>
                  <a:lnTo>
                    <a:pt x="89" y="0"/>
                  </a:lnTo>
                  <a:lnTo>
                    <a:pt x="0" y="125"/>
                  </a:lnTo>
                  <a:lnTo>
                    <a:pt x="97" y="8"/>
                  </a:lnTo>
                </a:path>
              </a:pathLst>
            </a:custGeom>
            <a:noFill/>
            <a:ln w="0">
              <a:solidFill>
                <a:srgbClr val="000000"/>
              </a:solidFill>
              <a:prstDash val="solid"/>
              <a:round/>
              <a:headEnd/>
              <a:tailEnd/>
            </a:ln>
          </p:spPr>
          <p:txBody>
            <a:bodyPr/>
            <a:lstStyle/>
            <a:p>
              <a:endParaRPr lang="en-US"/>
            </a:p>
          </p:txBody>
        </p:sp>
        <p:sp>
          <p:nvSpPr>
            <p:cNvPr id="1251" name="Freeform 225">
              <a:extLst>
                <a:ext uri="{FF2B5EF4-FFF2-40B4-BE49-F238E27FC236}">
                  <a16:creationId xmlns:a16="http://schemas.microsoft.com/office/drawing/2014/main" id="{687EDF79-7654-422F-9555-9AE239222727}"/>
                </a:ext>
              </a:extLst>
            </p:cNvPr>
            <p:cNvSpPr>
              <a:spLocks/>
            </p:cNvSpPr>
            <p:nvPr/>
          </p:nvSpPr>
          <p:spPr bwMode="auto">
            <a:xfrm>
              <a:off x="2335" y="3226"/>
              <a:ext cx="15" cy="27"/>
            </a:xfrm>
            <a:custGeom>
              <a:avLst/>
              <a:gdLst>
                <a:gd name="T0" fmla="*/ 89 w 89"/>
                <a:gd name="T1" fmla="*/ 8 h 133"/>
                <a:gd name="T2" fmla="*/ 79 w 89"/>
                <a:gd name="T3" fmla="*/ 0 h 133"/>
                <a:gd name="T4" fmla="*/ 0 w 89"/>
                <a:gd name="T5" fmla="*/ 133 h 133"/>
                <a:gd name="T6" fmla="*/ 89 w 89"/>
                <a:gd name="T7" fmla="*/ 8 h 133"/>
                <a:gd name="T8" fmla="*/ 0 60000 65536"/>
                <a:gd name="T9" fmla="*/ 0 60000 65536"/>
                <a:gd name="T10" fmla="*/ 0 60000 65536"/>
                <a:gd name="T11" fmla="*/ 0 60000 65536"/>
                <a:gd name="T12" fmla="*/ 0 w 89"/>
                <a:gd name="T13" fmla="*/ 0 h 133"/>
                <a:gd name="T14" fmla="*/ 89 w 89"/>
                <a:gd name="T15" fmla="*/ 133 h 133"/>
              </a:gdLst>
              <a:ahLst/>
              <a:cxnLst>
                <a:cxn ang="T8">
                  <a:pos x="T0" y="T1"/>
                </a:cxn>
                <a:cxn ang="T9">
                  <a:pos x="T2" y="T3"/>
                </a:cxn>
                <a:cxn ang="T10">
                  <a:pos x="T4" y="T5"/>
                </a:cxn>
                <a:cxn ang="T11">
                  <a:pos x="T6" y="T7"/>
                </a:cxn>
              </a:cxnLst>
              <a:rect l="T12" t="T13" r="T14" b="T15"/>
              <a:pathLst>
                <a:path w="89" h="133">
                  <a:moveTo>
                    <a:pt x="89" y="8"/>
                  </a:moveTo>
                  <a:lnTo>
                    <a:pt x="79" y="0"/>
                  </a:lnTo>
                  <a:lnTo>
                    <a:pt x="0" y="133"/>
                  </a:lnTo>
                  <a:lnTo>
                    <a:pt x="89" y="8"/>
                  </a:lnTo>
                  <a:close/>
                </a:path>
              </a:pathLst>
            </a:custGeom>
            <a:solidFill>
              <a:srgbClr val="000000"/>
            </a:solidFill>
            <a:ln w="9525">
              <a:noFill/>
              <a:round/>
              <a:headEnd/>
              <a:tailEnd/>
            </a:ln>
          </p:spPr>
          <p:txBody>
            <a:bodyPr/>
            <a:lstStyle/>
            <a:p>
              <a:endParaRPr lang="en-US"/>
            </a:p>
          </p:txBody>
        </p:sp>
        <p:sp>
          <p:nvSpPr>
            <p:cNvPr id="1252" name="Freeform 226">
              <a:extLst>
                <a:ext uri="{FF2B5EF4-FFF2-40B4-BE49-F238E27FC236}">
                  <a16:creationId xmlns:a16="http://schemas.microsoft.com/office/drawing/2014/main" id="{2E6085D6-C0B6-418A-A15A-7685C3B14963}"/>
                </a:ext>
              </a:extLst>
            </p:cNvPr>
            <p:cNvSpPr>
              <a:spLocks/>
            </p:cNvSpPr>
            <p:nvPr/>
          </p:nvSpPr>
          <p:spPr bwMode="auto">
            <a:xfrm>
              <a:off x="2335" y="3226"/>
              <a:ext cx="15" cy="27"/>
            </a:xfrm>
            <a:custGeom>
              <a:avLst/>
              <a:gdLst>
                <a:gd name="T0" fmla="*/ 89 w 89"/>
                <a:gd name="T1" fmla="*/ 8 h 133"/>
                <a:gd name="T2" fmla="*/ 79 w 89"/>
                <a:gd name="T3" fmla="*/ 0 h 133"/>
                <a:gd name="T4" fmla="*/ 0 w 89"/>
                <a:gd name="T5" fmla="*/ 133 h 133"/>
                <a:gd name="T6" fmla="*/ 89 w 89"/>
                <a:gd name="T7" fmla="*/ 8 h 133"/>
                <a:gd name="T8" fmla="*/ 0 60000 65536"/>
                <a:gd name="T9" fmla="*/ 0 60000 65536"/>
                <a:gd name="T10" fmla="*/ 0 60000 65536"/>
                <a:gd name="T11" fmla="*/ 0 60000 65536"/>
                <a:gd name="T12" fmla="*/ 0 w 89"/>
                <a:gd name="T13" fmla="*/ 0 h 133"/>
                <a:gd name="T14" fmla="*/ 89 w 89"/>
                <a:gd name="T15" fmla="*/ 133 h 133"/>
              </a:gdLst>
              <a:ahLst/>
              <a:cxnLst>
                <a:cxn ang="T8">
                  <a:pos x="T0" y="T1"/>
                </a:cxn>
                <a:cxn ang="T9">
                  <a:pos x="T2" y="T3"/>
                </a:cxn>
                <a:cxn ang="T10">
                  <a:pos x="T4" y="T5"/>
                </a:cxn>
                <a:cxn ang="T11">
                  <a:pos x="T6" y="T7"/>
                </a:cxn>
              </a:cxnLst>
              <a:rect l="T12" t="T13" r="T14" b="T15"/>
              <a:pathLst>
                <a:path w="89" h="133">
                  <a:moveTo>
                    <a:pt x="89" y="8"/>
                  </a:moveTo>
                  <a:lnTo>
                    <a:pt x="79" y="0"/>
                  </a:lnTo>
                  <a:lnTo>
                    <a:pt x="0" y="133"/>
                  </a:lnTo>
                  <a:lnTo>
                    <a:pt x="89" y="8"/>
                  </a:lnTo>
                </a:path>
              </a:pathLst>
            </a:custGeom>
            <a:noFill/>
            <a:ln w="0">
              <a:solidFill>
                <a:srgbClr val="000000"/>
              </a:solidFill>
              <a:prstDash val="solid"/>
              <a:round/>
              <a:headEnd/>
              <a:tailEnd/>
            </a:ln>
          </p:spPr>
          <p:txBody>
            <a:bodyPr/>
            <a:lstStyle/>
            <a:p>
              <a:endParaRPr lang="en-US"/>
            </a:p>
          </p:txBody>
        </p:sp>
        <p:sp>
          <p:nvSpPr>
            <p:cNvPr id="1253" name="Freeform 227">
              <a:extLst>
                <a:ext uri="{FF2B5EF4-FFF2-40B4-BE49-F238E27FC236}">
                  <a16:creationId xmlns:a16="http://schemas.microsoft.com/office/drawing/2014/main" id="{7E3D13DD-13B5-4C78-9992-D267F9F783DE}"/>
                </a:ext>
              </a:extLst>
            </p:cNvPr>
            <p:cNvSpPr>
              <a:spLocks/>
            </p:cNvSpPr>
            <p:nvPr/>
          </p:nvSpPr>
          <p:spPr bwMode="auto">
            <a:xfrm>
              <a:off x="2335" y="3225"/>
              <a:ext cx="13" cy="28"/>
            </a:xfrm>
            <a:custGeom>
              <a:avLst/>
              <a:gdLst>
                <a:gd name="T0" fmla="*/ 79 w 79"/>
                <a:gd name="T1" fmla="*/ 6 h 139"/>
                <a:gd name="T2" fmla="*/ 68 w 79"/>
                <a:gd name="T3" fmla="*/ 0 h 139"/>
                <a:gd name="T4" fmla="*/ 0 w 79"/>
                <a:gd name="T5" fmla="*/ 139 h 139"/>
                <a:gd name="T6" fmla="*/ 79 w 79"/>
                <a:gd name="T7" fmla="*/ 6 h 139"/>
                <a:gd name="T8" fmla="*/ 0 60000 65536"/>
                <a:gd name="T9" fmla="*/ 0 60000 65536"/>
                <a:gd name="T10" fmla="*/ 0 60000 65536"/>
                <a:gd name="T11" fmla="*/ 0 60000 65536"/>
                <a:gd name="T12" fmla="*/ 0 w 79"/>
                <a:gd name="T13" fmla="*/ 0 h 139"/>
                <a:gd name="T14" fmla="*/ 79 w 79"/>
                <a:gd name="T15" fmla="*/ 139 h 139"/>
              </a:gdLst>
              <a:ahLst/>
              <a:cxnLst>
                <a:cxn ang="T8">
                  <a:pos x="T0" y="T1"/>
                </a:cxn>
                <a:cxn ang="T9">
                  <a:pos x="T2" y="T3"/>
                </a:cxn>
                <a:cxn ang="T10">
                  <a:pos x="T4" y="T5"/>
                </a:cxn>
                <a:cxn ang="T11">
                  <a:pos x="T6" y="T7"/>
                </a:cxn>
              </a:cxnLst>
              <a:rect l="T12" t="T13" r="T14" b="T15"/>
              <a:pathLst>
                <a:path w="79" h="139">
                  <a:moveTo>
                    <a:pt x="79" y="6"/>
                  </a:moveTo>
                  <a:lnTo>
                    <a:pt x="68" y="0"/>
                  </a:lnTo>
                  <a:lnTo>
                    <a:pt x="0" y="139"/>
                  </a:lnTo>
                  <a:lnTo>
                    <a:pt x="79" y="6"/>
                  </a:lnTo>
                  <a:close/>
                </a:path>
              </a:pathLst>
            </a:custGeom>
            <a:solidFill>
              <a:srgbClr val="000000"/>
            </a:solidFill>
            <a:ln w="9525">
              <a:noFill/>
              <a:round/>
              <a:headEnd/>
              <a:tailEnd/>
            </a:ln>
          </p:spPr>
          <p:txBody>
            <a:bodyPr/>
            <a:lstStyle/>
            <a:p>
              <a:endParaRPr lang="en-US"/>
            </a:p>
          </p:txBody>
        </p:sp>
        <p:sp>
          <p:nvSpPr>
            <p:cNvPr id="1254" name="Freeform 228">
              <a:extLst>
                <a:ext uri="{FF2B5EF4-FFF2-40B4-BE49-F238E27FC236}">
                  <a16:creationId xmlns:a16="http://schemas.microsoft.com/office/drawing/2014/main" id="{512EBCE8-576D-404D-9036-5AE01934EBBD}"/>
                </a:ext>
              </a:extLst>
            </p:cNvPr>
            <p:cNvSpPr>
              <a:spLocks/>
            </p:cNvSpPr>
            <p:nvPr/>
          </p:nvSpPr>
          <p:spPr bwMode="auto">
            <a:xfrm>
              <a:off x="2335" y="3225"/>
              <a:ext cx="13" cy="28"/>
            </a:xfrm>
            <a:custGeom>
              <a:avLst/>
              <a:gdLst>
                <a:gd name="T0" fmla="*/ 79 w 79"/>
                <a:gd name="T1" fmla="*/ 6 h 139"/>
                <a:gd name="T2" fmla="*/ 68 w 79"/>
                <a:gd name="T3" fmla="*/ 0 h 139"/>
                <a:gd name="T4" fmla="*/ 0 w 79"/>
                <a:gd name="T5" fmla="*/ 139 h 139"/>
                <a:gd name="T6" fmla="*/ 79 w 79"/>
                <a:gd name="T7" fmla="*/ 6 h 139"/>
                <a:gd name="T8" fmla="*/ 0 60000 65536"/>
                <a:gd name="T9" fmla="*/ 0 60000 65536"/>
                <a:gd name="T10" fmla="*/ 0 60000 65536"/>
                <a:gd name="T11" fmla="*/ 0 60000 65536"/>
                <a:gd name="T12" fmla="*/ 0 w 79"/>
                <a:gd name="T13" fmla="*/ 0 h 139"/>
                <a:gd name="T14" fmla="*/ 79 w 79"/>
                <a:gd name="T15" fmla="*/ 139 h 139"/>
              </a:gdLst>
              <a:ahLst/>
              <a:cxnLst>
                <a:cxn ang="T8">
                  <a:pos x="T0" y="T1"/>
                </a:cxn>
                <a:cxn ang="T9">
                  <a:pos x="T2" y="T3"/>
                </a:cxn>
                <a:cxn ang="T10">
                  <a:pos x="T4" y="T5"/>
                </a:cxn>
                <a:cxn ang="T11">
                  <a:pos x="T6" y="T7"/>
                </a:cxn>
              </a:cxnLst>
              <a:rect l="T12" t="T13" r="T14" b="T15"/>
              <a:pathLst>
                <a:path w="79" h="139">
                  <a:moveTo>
                    <a:pt x="79" y="6"/>
                  </a:moveTo>
                  <a:lnTo>
                    <a:pt x="68" y="0"/>
                  </a:lnTo>
                  <a:lnTo>
                    <a:pt x="0" y="139"/>
                  </a:lnTo>
                  <a:lnTo>
                    <a:pt x="79" y="6"/>
                  </a:lnTo>
                </a:path>
              </a:pathLst>
            </a:custGeom>
            <a:noFill/>
            <a:ln w="0">
              <a:solidFill>
                <a:srgbClr val="000000"/>
              </a:solidFill>
              <a:prstDash val="solid"/>
              <a:round/>
              <a:headEnd/>
              <a:tailEnd/>
            </a:ln>
          </p:spPr>
          <p:txBody>
            <a:bodyPr/>
            <a:lstStyle/>
            <a:p>
              <a:endParaRPr lang="en-US"/>
            </a:p>
          </p:txBody>
        </p:sp>
        <p:sp>
          <p:nvSpPr>
            <p:cNvPr id="1255" name="Freeform 229">
              <a:extLst>
                <a:ext uri="{FF2B5EF4-FFF2-40B4-BE49-F238E27FC236}">
                  <a16:creationId xmlns:a16="http://schemas.microsoft.com/office/drawing/2014/main" id="{FA91460B-486A-4CE7-BB3C-572ECE4EC9A5}"/>
                </a:ext>
              </a:extLst>
            </p:cNvPr>
            <p:cNvSpPr>
              <a:spLocks/>
            </p:cNvSpPr>
            <p:nvPr/>
          </p:nvSpPr>
          <p:spPr bwMode="auto">
            <a:xfrm>
              <a:off x="2335" y="3224"/>
              <a:ext cx="11" cy="29"/>
            </a:xfrm>
            <a:custGeom>
              <a:avLst/>
              <a:gdLst>
                <a:gd name="T0" fmla="*/ 68 w 68"/>
                <a:gd name="T1" fmla="*/ 6 h 145"/>
                <a:gd name="T2" fmla="*/ 58 w 68"/>
                <a:gd name="T3" fmla="*/ 0 h 145"/>
                <a:gd name="T4" fmla="*/ 0 w 68"/>
                <a:gd name="T5" fmla="*/ 145 h 145"/>
                <a:gd name="T6" fmla="*/ 68 w 68"/>
                <a:gd name="T7" fmla="*/ 6 h 145"/>
                <a:gd name="T8" fmla="*/ 0 60000 65536"/>
                <a:gd name="T9" fmla="*/ 0 60000 65536"/>
                <a:gd name="T10" fmla="*/ 0 60000 65536"/>
                <a:gd name="T11" fmla="*/ 0 60000 65536"/>
                <a:gd name="T12" fmla="*/ 0 w 68"/>
                <a:gd name="T13" fmla="*/ 0 h 145"/>
                <a:gd name="T14" fmla="*/ 68 w 68"/>
                <a:gd name="T15" fmla="*/ 145 h 145"/>
              </a:gdLst>
              <a:ahLst/>
              <a:cxnLst>
                <a:cxn ang="T8">
                  <a:pos x="T0" y="T1"/>
                </a:cxn>
                <a:cxn ang="T9">
                  <a:pos x="T2" y="T3"/>
                </a:cxn>
                <a:cxn ang="T10">
                  <a:pos x="T4" y="T5"/>
                </a:cxn>
                <a:cxn ang="T11">
                  <a:pos x="T6" y="T7"/>
                </a:cxn>
              </a:cxnLst>
              <a:rect l="T12" t="T13" r="T14" b="T15"/>
              <a:pathLst>
                <a:path w="68" h="145">
                  <a:moveTo>
                    <a:pt x="68" y="6"/>
                  </a:moveTo>
                  <a:lnTo>
                    <a:pt x="58" y="0"/>
                  </a:lnTo>
                  <a:lnTo>
                    <a:pt x="0" y="145"/>
                  </a:lnTo>
                  <a:lnTo>
                    <a:pt x="68" y="6"/>
                  </a:lnTo>
                  <a:close/>
                </a:path>
              </a:pathLst>
            </a:custGeom>
            <a:solidFill>
              <a:srgbClr val="000000"/>
            </a:solidFill>
            <a:ln w="9525">
              <a:noFill/>
              <a:round/>
              <a:headEnd/>
              <a:tailEnd/>
            </a:ln>
          </p:spPr>
          <p:txBody>
            <a:bodyPr/>
            <a:lstStyle/>
            <a:p>
              <a:endParaRPr lang="en-US"/>
            </a:p>
          </p:txBody>
        </p:sp>
        <p:sp>
          <p:nvSpPr>
            <p:cNvPr id="1256" name="Freeform 230">
              <a:extLst>
                <a:ext uri="{FF2B5EF4-FFF2-40B4-BE49-F238E27FC236}">
                  <a16:creationId xmlns:a16="http://schemas.microsoft.com/office/drawing/2014/main" id="{7D01367E-232D-4994-A953-90316519B160}"/>
                </a:ext>
              </a:extLst>
            </p:cNvPr>
            <p:cNvSpPr>
              <a:spLocks/>
            </p:cNvSpPr>
            <p:nvPr/>
          </p:nvSpPr>
          <p:spPr bwMode="auto">
            <a:xfrm>
              <a:off x="2335" y="3224"/>
              <a:ext cx="11" cy="29"/>
            </a:xfrm>
            <a:custGeom>
              <a:avLst/>
              <a:gdLst>
                <a:gd name="T0" fmla="*/ 68 w 68"/>
                <a:gd name="T1" fmla="*/ 6 h 145"/>
                <a:gd name="T2" fmla="*/ 58 w 68"/>
                <a:gd name="T3" fmla="*/ 0 h 145"/>
                <a:gd name="T4" fmla="*/ 0 w 68"/>
                <a:gd name="T5" fmla="*/ 145 h 145"/>
                <a:gd name="T6" fmla="*/ 68 w 68"/>
                <a:gd name="T7" fmla="*/ 6 h 145"/>
                <a:gd name="T8" fmla="*/ 0 60000 65536"/>
                <a:gd name="T9" fmla="*/ 0 60000 65536"/>
                <a:gd name="T10" fmla="*/ 0 60000 65536"/>
                <a:gd name="T11" fmla="*/ 0 60000 65536"/>
                <a:gd name="T12" fmla="*/ 0 w 68"/>
                <a:gd name="T13" fmla="*/ 0 h 145"/>
                <a:gd name="T14" fmla="*/ 68 w 68"/>
                <a:gd name="T15" fmla="*/ 145 h 145"/>
              </a:gdLst>
              <a:ahLst/>
              <a:cxnLst>
                <a:cxn ang="T8">
                  <a:pos x="T0" y="T1"/>
                </a:cxn>
                <a:cxn ang="T9">
                  <a:pos x="T2" y="T3"/>
                </a:cxn>
                <a:cxn ang="T10">
                  <a:pos x="T4" y="T5"/>
                </a:cxn>
                <a:cxn ang="T11">
                  <a:pos x="T6" y="T7"/>
                </a:cxn>
              </a:cxnLst>
              <a:rect l="T12" t="T13" r="T14" b="T15"/>
              <a:pathLst>
                <a:path w="68" h="145">
                  <a:moveTo>
                    <a:pt x="68" y="6"/>
                  </a:moveTo>
                  <a:lnTo>
                    <a:pt x="58" y="0"/>
                  </a:lnTo>
                  <a:lnTo>
                    <a:pt x="0" y="145"/>
                  </a:lnTo>
                  <a:lnTo>
                    <a:pt x="68" y="6"/>
                  </a:lnTo>
                </a:path>
              </a:pathLst>
            </a:custGeom>
            <a:noFill/>
            <a:ln w="0">
              <a:solidFill>
                <a:srgbClr val="000000"/>
              </a:solidFill>
              <a:prstDash val="solid"/>
              <a:round/>
              <a:headEnd/>
              <a:tailEnd/>
            </a:ln>
          </p:spPr>
          <p:txBody>
            <a:bodyPr/>
            <a:lstStyle/>
            <a:p>
              <a:endParaRPr lang="en-US"/>
            </a:p>
          </p:txBody>
        </p:sp>
        <p:sp>
          <p:nvSpPr>
            <p:cNvPr id="1257" name="Freeform 231">
              <a:extLst>
                <a:ext uri="{FF2B5EF4-FFF2-40B4-BE49-F238E27FC236}">
                  <a16:creationId xmlns:a16="http://schemas.microsoft.com/office/drawing/2014/main" id="{41A5D2D8-F5F0-41B9-AA3D-19AAEB67697C}"/>
                </a:ext>
              </a:extLst>
            </p:cNvPr>
            <p:cNvSpPr>
              <a:spLocks/>
            </p:cNvSpPr>
            <p:nvPr/>
          </p:nvSpPr>
          <p:spPr bwMode="auto">
            <a:xfrm>
              <a:off x="2335" y="3223"/>
              <a:ext cx="10" cy="30"/>
            </a:xfrm>
            <a:custGeom>
              <a:avLst/>
              <a:gdLst>
                <a:gd name="T0" fmla="*/ 58 w 58"/>
                <a:gd name="T1" fmla="*/ 5 h 150"/>
                <a:gd name="T2" fmla="*/ 47 w 58"/>
                <a:gd name="T3" fmla="*/ 0 h 150"/>
                <a:gd name="T4" fmla="*/ 0 w 58"/>
                <a:gd name="T5" fmla="*/ 150 h 150"/>
                <a:gd name="T6" fmla="*/ 58 w 58"/>
                <a:gd name="T7" fmla="*/ 5 h 150"/>
                <a:gd name="T8" fmla="*/ 0 60000 65536"/>
                <a:gd name="T9" fmla="*/ 0 60000 65536"/>
                <a:gd name="T10" fmla="*/ 0 60000 65536"/>
                <a:gd name="T11" fmla="*/ 0 60000 65536"/>
                <a:gd name="T12" fmla="*/ 0 w 58"/>
                <a:gd name="T13" fmla="*/ 0 h 150"/>
                <a:gd name="T14" fmla="*/ 58 w 58"/>
                <a:gd name="T15" fmla="*/ 150 h 150"/>
              </a:gdLst>
              <a:ahLst/>
              <a:cxnLst>
                <a:cxn ang="T8">
                  <a:pos x="T0" y="T1"/>
                </a:cxn>
                <a:cxn ang="T9">
                  <a:pos x="T2" y="T3"/>
                </a:cxn>
                <a:cxn ang="T10">
                  <a:pos x="T4" y="T5"/>
                </a:cxn>
                <a:cxn ang="T11">
                  <a:pos x="T6" y="T7"/>
                </a:cxn>
              </a:cxnLst>
              <a:rect l="T12" t="T13" r="T14" b="T15"/>
              <a:pathLst>
                <a:path w="58" h="150">
                  <a:moveTo>
                    <a:pt x="58" y="5"/>
                  </a:moveTo>
                  <a:lnTo>
                    <a:pt x="47" y="0"/>
                  </a:lnTo>
                  <a:lnTo>
                    <a:pt x="0" y="150"/>
                  </a:lnTo>
                  <a:lnTo>
                    <a:pt x="58" y="5"/>
                  </a:lnTo>
                  <a:close/>
                </a:path>
              </a:pathLst>
            </a:custGeom>
            <a:solidFill>
              <a:srgbClr val="000000"/>
            </a:solidFill>
            <a:ln w="9525">
              <a:noFill/>
              <a:round/>
              <a:headEnd/>
              <a:tailEnd/>
            </a:ln>
          </p:spPr>
          <p:txBody>
            <a:bodyPr/>
            <a:lstStyle/>
            <a:p>
              <a:endParaRPr lang="en-US"/>
            </a:p>
          </p:txBody>
        </p:sp>
        <p:sp>
          <p:nvSpPr>
            <p:cNvPr id="1258" name="Freeform 232">
              <a:extLst>
                <a:ext uri="{FF2B5EF4-FFF2-40B4-BE49-F238E27FC236}">
                  <a16:creationId xmlns:a16="http://schemas.microsoft.com/office/drawing/2014/main" id="{34CB8E90-57B2-4971-834F-8A163BAB2EF2}"/>
                </a:ext>
              </a:extLst>
            </p:cNvPr>
            <p:cNvSpPr>
              <a:spLocks/>
            </p:cNvSpPr>
            <p:nvPr/>
          </p:nvSpPr>
          <p:spPr bwMode="auto">
            <a:xfrm>
              <a:off x="2335" y="3223"/>
              <a:ext cx="10" cy="30"/>
            </a:xfrm>
            <a:custGeom>
              <a:avLst/>
              <a:gdLst>
                <a:gd name="T0" fmla="*/ 58 w 58"/>
                <a:gd name="T1" fmla="*/ 5 h 150"/>
                <a:gd name="T2" fmla="*/ 47 w 58"/>
                <a:gd name="T3" fmla="*/ 0 h 150"/>
                <a:gd name="T4" fmla="*/ 0 w 58"/>
                <a:gd name="T5" fmla="*/ 150 h 150"/>
                <a:gd name="T6" fmla="*/ 58 w 58"/>
                <a:gd name="T7" fmla="*/ 5 h 150"/>
                <a:gd name="T8" fmla="*/ 0 60000 65536"/>
                <a:gd name="T9" fmla="*/ 0 60000 65536"/>
                <a:gd name="T10" fmla="*/ 0 60000 65536"/>
                <a:gd name="T11" fmla="*/ 0 60000 65536"/>
                <a:gd name="T12" fmla="*/ 0 w 58"/>
                <a:gd name="T13" fmla="*/ 0 h 150"/>
                <a:gd name="T14" fmla="*/ 58 w 58"/>
                <a:gd name="T15" fmla="*/ 150 h 150"/>
              </a:gdLst>
              <a:ahLst/>
              <a:cxnLst>
                <a:cxn ang="T8">
                  <a:pos x="T0" y="T1"/>
                </a:cxn>
                <a:cxn ang="T9">
                  <a:pos x="T2" y="T3"/>
                </a:cxn>
                <a:cxn ang="T10">
                  <a:pos x="T4" y="T5"/>
                </a:cxn>
                <a:cxn ang="T11">
                  <a:pos x="T6" y="T7"/>
                </a:cxn>
              </a:cxnLst>
              <a:rect l="T12" t="T13" r="T14" b="T15"/>
              <a:pathLst>
                <a:path w="58" h="150">
                  <a:moveTo>
                    <a:pt x="58" y="5"/>
                  </a:moveTo>
                  <a:lnTo>
                    <a:pt x="47" y="0"/>
                  </a:lnTo>
                  <a:lnTo>
                    <a:pt x="0" y="150"/>
                  </a:lnTo>
                  <a:lnTo>
                    <a:pt x="58" y="5"/>
                  </a:lnTo>
                </a:path>
              </a:pathLst>
            </a:custGeom>
            <a:noFill/>
            <a:ln w="0">
              <a:solidFill>
                <a:srgbClr val="000000"/>
              </a:solidFill>
              <a:prstDash val="solid"/>
              <a:round/>
              <a:headEnd/>
              <a:tailEnd/>
            </a:ln>
          </p:spPr>
          <p:txBody>
            <a:bodyPr/>
            <a:lstStyle/>
            <a:p>
              <a:endParaRPr lang="en-US"/>
            </a:p>
          </p:txBody>
        </p:sp>
        <p:sp>
          <p:nvSpPr>
            <p:cNvPr id="1259" name="Freeform 233">
              <a:extLst>
                <a:ext uri="{FF2B5EF4-FFF2-40B4-BE49-F238E27FC236}">
                  <a16:creationId xmlns:a16="http://schemas.microsoft.com/office/drawing/2014/main" id="{E9FD757D-8950-40C6-9C2C-629FCB703C2A}"/>
                </a:ext>
              </a:extLst>
            </p:cNvPr>
            <p:cNvSpPr>
              <a:spLocks/>
            </p:cNvSpPr>
            <p:nvPr/>
          </p:nvSpPr>
          <p:spPr bwMode="auto">
            <a:xfrm>
              <a:off x="2335" y="3222"/>
              <a:ext cx="8" cy="31"/>
            </a:xfrm>
            <a:custGeom>
              <a:avLst/>
              <a:gdLst>
                <a:gd name="T0" fmla="*/ 47 w 47"/>
                <a:gd name="T1" fmla="*/ 4 h 154"/>
                <a:gd name="T2" fmla="*/ 35 w 47"/>
                <a:gd name="T3" fmla="*/ 0 h 154"/>
                <a:gd name="T4" fmla="*/ 0 w 47"/>
                <a:gd name="T5" fmla="*/ 154 h 154"/>
                <a:gd name="T6" fmla="*/ 47 w 47"/>
                <a:gd name="T7" fmla="*/ 4 h 154"/>
                <a:gd name="T8" fmla="*/ 0 60000 65536"/>
                <a:gd name="T9" fmla="*/ 0 60000 65536"/>
                <a:gd name="T10" fmla="*/ 0 60000 65536"/>
                <a:gd name="T11" fmla="*/ 0 60000 65536"/>
                <a:gd name="T12" fmla="*/ 0 w 47"/>
                <a:gd name="T13" fmla="*/ 0 h 154"/>
                <a:gd name="T14" fmla="*/ 47 w 47"/>
                <a:gd name="T15" fmla="*/ 154 h 154"/>
              </a:gdLst>
              <a:ahLst/>
              <a:cxnLst>
                <a:cxn ang="T8">
                  <a:pos x="T0" y="T1"/>
                </a:cxn>
                <a:cxn ang="T9">
                  <a:pos x="T2" y="T3"/>
                </a:cxn>
                <a:cxn ang="T10">
                  <a:pos x="T4" y="T5"/>
                </a:cxn>
                <a:cxn ang="T11">
                  <a:pos x="T6" y="T7"/>
                </a:cxn>
              </a:cxnLst>
              <a:rect l="T12" t="T13" r="T14" b="T15"/>
              <a:pathLst>
                <a:path w="47" h="154">
                  <a:moveTo>
                    <a:pt x="47" y="4"/>
                  </a:moveTo>
                  <a:lnTo>
                    <a:pt x="35" y="0"/>
                  </a:lnTo>
                  <a:lnTo>
                    <a:pt x="0" y="154"/>
                  </a:lnTo>
                  <a:lnTo>
                    <a:pt x="47" y="4"/>
                  </a:lnTo>
                  <a:close/>
                </a:path>
              </a:pathLst>
            </a:custGeom>
            <a:solidFill>
              <a:srgbClr val="000000"/>
            </a:solidFill>
            <a:ln w="9525">
              <a:noFill/>
              <a:round/>
              <a:headEnd/>
              <a:tailEnd/>
            </a:ln>
          </p:spPr>
          <p:txBody>
            <a:bodyPr/>
            <a:lstStyle/>
            <a:p>
              <a:endParaRPr lang="en-US"/>
            </a:p>
          </p:txBody>
        </p:sp>
        <p:sp>
          <p:nvSpPr>
            <p:cNvPr id="1260" name="Freeform 234">
              <a:extLst>
                <a:ext uri="{FF2B5EF4-FFF2-40B4-BE49-F238E27FC236}">
                  <a16:creationId xmlns:a16="http://schemas.microsoft.com/office/drawing/2014/main" id="{45E35958-029A-45B3-9607-ED6C840556EB}"/>
                </a:ext>
              </a:extLst>
            </p:cNvPr>
            <p:cNvSpPr>
              <a:spLocks/>
            </p:cNvSpPr>
            <p:nvPr/>
          </p:nvSpPr>
          <p:spPr bwMode="auto">
            <a:xfrm>
              <a:off x="2335" y="3222"/>
              <a:ext cx="8" cy="31"/>
            </a:xfrm>
            <a:custGeom>
              <a:avLst/>
              <a:gdLst>
                <a:gd name="T0" fmla="*/ 47 w 47"/>
                <a:gd name="T1" fmla="*/ 4 h 154"/>
                <a:gd name="T2" fmla="*/ 35 w 47"/>
                <a:gd name="T3" fmla="*/ 0 h 154"/>
                <a:gd name="T4" fmla="*/ 0 w 47"/>
                <a:gd name="T5" fmla="*/ 154 h 154"/>
                <a:gd name="T6" fmla="*/ 47 w 47"/>
                <a:gd name="T7" fmla="*/ 4 h 154"/>
                <a:gd name="T8" fmla="*/ 0 60000 65536"/>
                <a:gd name="T9" fmla="*/ 0 60000 65536"/>
                <a:gd name="T10" fmla="*/ 0 60000 65536"/>
                <a:gd name="T11" fmla="*/ 0 60000 65536"/>
                <a:gd name="T12" fmla="*/ 0 w 47"/>
                <a:gd name="T13" fmla="*/ 0 h 154"/>
                <a:gd name="T14" fmla="*/ 47 w 47"/>
                <a:gd name="T15" fmla="*/ 154 h 154"/>
              </a:gdLst>
              <a:ahLst/>
              <a:cxnLst>
                <a:cxn ang="T8">
                  <a:pos x="T0" y="T1"/>
                </a:cxn>
                <a:cxn ang="T9">
                  <a:pos x="T2" y="T3"/>
                </a:cxn>
                <a:cxn ang="T10">
                  <a:pos x="T4" y="T5"/>
                </a:cxn>
                <a:cxn ang="T11">
                  <a:pos x="T6" y="T7"/>
                </a:cxn>
              </a:cxnLst>
              <a:rect l="T12" t="T13" r="T14" b="T15"/>
              <a:pathLst>
                <a:path w="47" h="154">
                  <a:moveTo>
                    <a:pt x="47" y="4"/>
                  </a:moveTo>
                  <a:lnTo>
                    <a:pt x="35" y="0"/>
                  </a:lnTo>
                  <a:lnTo>
                    <a:pt x="0" y="154"/>
                  </a:lnTo>
                  <a:lnTo>
                    <a:pt x="47" y="4"/>
                  </a:lnTo>
                </a:path>
              </a:pathLst>
            </a:custGeom>
            <a:noFill/>
            <a:ln w="0">
              <a:solidFill>
                <a:srgbClr val="000000"/>
              </a:solidFill>
              <a:prstDash val="solid"/>
              <a:round/>
              <a:headEnd/>
              <a:tailEnd/>
            </a:ln>
          </p:spPr>
          <p:txBody>
            <a:bodyPr/>
            <a:lstStyle/>
            <a:p>
              <a:endParaRPr lang="en-US"/>
            </a:p>
          </p:txBody>
        </p:sp>
        <p:sp>
          <p:nvSpPr>
            <p:cNvPr id="1261" name="Freeform 235">
              <a:extLst>
                <a:ext uri="{FF2B5EF4-FFF2-40B4-BE49-F238E27FC236}">
                  <a16:creationId xmlns:a16="http://schemas.microsoft.com/office/drawing/2014/main" id="{F384C16E-64B5-42BC-BA43-453C1EADF37C}"/>
                </a:ext>
              </a:extLst>
            </p:cNvPr>
            <p:cNvSpPr>
              <a:spLocks/>
            </p:cNvSpPr>
            <p:nvPr/>
          </p:nvSpPr>
          <p:spPr bwMode="auto">
            <a:xfrm>
              <a:off x="2335" y="3222"/>
              <a:ext cx="6" cy="31"/>
            </a:xfrm>
            <a:custGeom>
              <a:avLst/>
              <a:gdLst>
                <a:gd name="T0" fmla="*/ 35 w 35"/>
                <a:gd name="T1" fmla="*/ 3 h 157"/>
                <a:gd name="T2" fmla="*/ 24 w 35"/>
                <a:gd name="T3" fmla="*/ 0 h 157"/>
                <a:gd name="T4" fmla="*/ 0 w 35"/>
                <a:gd name="T5" fmla="*/ 157 h 157"/>
                <a:gd name="T6" fmla="*/ 35 w 35"/>
                <a:gd name="T7" fmla="*/ 3 h 157"/>
                <a:gd name="T8" fmla="*/ 0 60000 65536"/>
                <a:gd name="T9" fmla="*/ 0 60000 65536"/>
                <a:gd name="T10" fmla="*/ 0 60000 65536"/>
                <a:gd name="T11" fmla="*/ 0 60000 65536"/>
                <a:gd name="T12" fmla="*/ 0 w 35"/>
                <a:gd name="T13" fmla="*/ 0 h 157"/>
                <a:gd name="T14" fmla="*/ 35 w 35"/>
                <a:gd name="T15" fmla="*/ 157 h 157"/>
              </a:gdLst>
              <a:ahLst/>
              <a:cxnLst>
                <a:cxn ang="T8">
                  <a:pos x="T0" y="T1"/>
                </a:cxn>
                <a:cxn ang="T9">
                  <a:pos x="T2" y="T3"/>
                </a:cxn>
                <a:cxn ang="T10">
                  <a:pos x="T4" y="T5"/>
                </a:cxn>
                <a:cxn ang="T11">
                  <a:pos x="T6" y="T7"/>
                </a:cxn>
              </a:cxnLst>
              <a:rect l="T12" t="T13" r="T14" b="T15"/>
              <a:pathLst>
                <a:path w="35" h="157">
                  <a:moveTo>
                    <a:pt x="35" y="3"/>
                  </a:moveTo>
                  <a:lnTo>
                    <a:pt x="24" y="0"/>
                  </a:lnTo>
                  <a:lnTo>
                    <a:pt x="0" y="157"/>
                  </a:lnTo>
                  <a:lnTo>
                    <a:pt x="35" y="3"/>
                  </a:lnTo>
                  <a:close/>
                </a:path>
              </a:pathLst>
            </a:custGeom>
            <a:solidFill>
              <a:srgbClr val="000000"/>
            </a:solidFill>
            <a:ln w="9525">
              <a:noFill/>
              <a:round/>
              <a:headEnd/>
              <a:tailEnd/>
            </a:ln>
          </p:spPr>
          <p:txBody>
            <a:bodyPr/>
            <a:lstStyle/>
            <a:p>
              <a:endParaRPr lang="en-US"/>
            </a:p>
          </p:txBody>
        </p:sp>
        <p:sp>
          <p:nvSpPr>
            <p:cNvPr id="1262" name="Freeform 236">
              <a:extLst>
                <a:ext uri="{FF2B5EF4-FFF2-40B4-BE49-F238E27FC236}">
                  <a16:creationId xmlns:a16="http://schemas.microsoft.com/office/drawing/2014/main" id="{DF6F2572-5C0F-4325-BFD0-C32A753ED754}"/>
                </a:ext>
              </a:extLst>
            </p:cNvPr>
            <p:cNvSpPr>
              <a:spLocks/>
            </p:cNvSpPr>
            <p:nvPr/>
          </p:nvSpPr>
          <p:spPr bwMode="auto">
            <a:xfrm>
              <a:off x="2335" y="3222"/>
              <a:ext cx="6" cy="31"/>
            </a:xfrm>
            <a:custGeom>
              <a:avLst/>
              <a:gdLst>
                <a:gd name="T0" fmla="*/ 35 w 35"/>
                <a:gd name="T1" fmla="*/ 3 h 157"/>
                <a:gd name="T2" fmla="*/ 24 w 35"/>
                <a:gd name="T3" fmla="*/ 0 h 157"/>
                <a:gd name="T4" fmla="*/ 0 w 35"/>
                <a:gd name="T5" fmla="*/ 157 h 157"/>
                <a:gd name="T6" fmla="*/ 35 w 35"/>
                <a:gd name="T7" fmla="*/ 3 h 157"/>
                <a:gd name="T8" fmla="*/ 0 60000 65536"/>
                <a:gd name="T9" fmla="*/ 0 60000 65536"/>
                <a:gd name="T10" fmla="*/ 0 60000 65536"/>
                <a:gd name="T11" fmla="*/ 0 60000 65536"/>
                <a:gd name="T12" fmla="*/ 0 w 35"/>
                <a:gd name="T13" fmla="*/ 0 h 157"/>
                <a:gd name="T14" fmla="*/ 35 w 35"/>
                <a:gd name="T15" fmla="*/ 157 h 157"/>
              </a:gdLst>
              <a:ahLst/>
              <a:cxnLst>
                <a:cxn ang="T8">
                  <a:pos x="T0" y="T1"/>
                </a:cxn>
                <a:cxn ang="T9">
                  <a:pos x="T2" y="T3"/>
                </a:cxn>
                <a:cxn ang="T10">
                  <a:pos x="T4" y="T5"/>
                </a:cxn>
                <a:cxn ang="T11">
                  <a:pos x="T6" y="T7"/>
                </a:cxn>
              </a:cxnLst>
              <a:rect l="T12" t="T13" r="T14" b="T15"/>
              <a:pathLst>
                <a:path w="35" h="157">
                  <a:moveTo>
                    <a:pt x="35" y="3"/>
                  </a:moveTo>
                  <a:lnTo>
                    <a:pt x="24" y="0"/>
                  </a:lnTo>
                  <a:lnTo>
                    <a:pt x="0" y="157"/>
                  </a:lnTo>
                  <a:lnTo>
                    <a:pt x="35" y="3"/>
                  </a:lnTo>
                </a:path>
              </a:pathLst>
            </a:custGeom>
            <a:noFill/>
            <a:ln w="0">
              <a:solidFill>
                <a:srgbClr val="000000"/>
              </a:solidFill>
              <a:prstDash val="solid"/>
              <a:round/>
              <a:headEnd/>
              <a:tailEnd/>
            </a:ln>
          </p:spPr>
          <p:txBody>
            <a:bodyPr/>
            <a:lstStyle/>
            <a:p>
              <a:endParaRPr lang="en-US"/>
            </a:p>
          </p:txBody>
        </p:sp>
        <p:sp>
          <p:nvSpPr>
            <p:cNvPr id="1263" name="Freeform 237">
              <a:extLst>
                <a:ext uri="{FF2B5EF4-FFF2-40B4-BE49-F238E27FC236}">
                  <a16:creationId xmlns:a16="http://schemas.microsoft.com/office/drawing/2014/main" id="{F0DAC60B-D58F-492F-B87D-EC929AAE0D30}"/>
                </a:ext>
              </a:extLst>
            </p:cNvPr>
            <p:cNvSpPr>
              <a:spLocks/>
            </p:cNvSpPr>
            <p:nvPr/>
          </p:nvSpPr>
          <p:spPr bwMode="auto">
            <a:xfrm>
              <a:off x="2335" y="3221"/>
              <a:ext cx="4" cy="32"/>
            </a:xfrm>
            <a:custGeom>
              <a:avLst/>
              <a:gdLst>
                <a:gd name="T0" fmla="*/ 24 w 24"/>
                <a:gd name="T1" fmla="*/ 2 h 159"/>
                <a:gd name="T2" fmla="*/ 13 w 24"/>
                <a:gd name="T3" fmla="*/ 0 h 159"/>
                <a:gd name="T4" fmla="*/ 0 w 24"/>
                <a:gd name="T5" fmla="*/ 159 h 159"/>
                <a:gd name="T6" fmla="*/ 24 w 24"/>
                <a:gd name="T7" fmla="*/ 2 h 159"/>
                <a:gd name="T8" fmla="*/ 0 60000 65536"/>
                <a:gd name="T9" fmla="*/ 0 60000 65536"/>
                <a:gd name="T10" fmla="*/ 0 60000 65536"/>
                <a:gd name="T11" fmla="*/ 0 60000 65536"/>
                <a:gd name="T12" fmla="*/ 0 w 24"/>
                <a:gd name="T13" fmla="*/ 0 h 159"/>
                <a:gd name="T14" fmla="*/ 24 w 24"/>
                <a:gd name="T15" fmla="*/ 159 h 159"/>
              </a:gdLst>
              <a:ahLst/>
              <a:cxnLst>
                <a:cxn ang="T8">
                  <a:pos x="T0" y="T1"/>
                </a:cxn>
                <a:cxn ang="T9">
                  <a:pos x="T2" y="T3"/>
                </a:cxn>
                <a:cxn ang="T10">
                  <a:pos x="T4" y="T5"/>
                </a:cxn>
                <a:cxn ang="T11">
                  <a:pos x="T6" y="T7"/>
                </a:cxn>
              </a:cxnLst>
              <a:rect l="T12" t="T13" r="T14" b="T15"/>
              <a:pathLst>
                <a:path w="24" h="159">
                  <a:moveTo>
                    <a:pt x="24" y="2"/>
                  </a:moveTo>
                  <a:lnTo>
                    <a:pt x="13" y="0"/>
                  </a:lnTo>
                  <a:lnTo>
                    <a:pt x="0" y="159"/>
                  </a:lnTo>
                  <a:lnTo>
                    <a:pt x="24" y="2"/>
                  </a:lnTo>
                  <a:close/>
                </a:path>
              </a:pathLst>
            </a:custGeom>
            <a:solidFill>
              <a:srgbClr val="000000"/>
            </a:solidFill>
            <a:ln w="9525">
              <a:noFill/>
              <a:round/>
              <a:headEnd/>
              <a:tailEnd/>
            </a:ln>
          </p:spPr>
          <p:txBody>
            <a:bodyPr/>
            <a:lstStyle/>
            <a:p>
              <a:endParaRPr lang="en-US"/>
            </a:p>
          </p:txBody>
        </p:sp>
        <p:sp>
          <p:nvSpPr>
            <p:cNvPr id="1264" name="Freeform 238">
              <a:extLst>
                <a:ext uri="{FF2B5EF4-FFF2-40B4-BE49-F238E27FC236}">
                  <a16:creationId xmlns:a16="http://schemas.microsoft.com/office/drawing/2014/main" id="{62B91FEC-4524-4202-8698-0E5C59EBB1CE}"/>
                </a:ext>
              </a:extLst>
            </p:cNvPr>
            <p:cNvSpPr>
              <a:spLocks/>
            </p:cNvSpPr>
            <p:nvPr/>
          </p:nvSpPr>
          <p:spPr bwMode="auto">
            <a:xfrm>
              <a:off x="2335" y="3221"/>
              <a:ext cx="4" cy="32"/>
            </a:xfrm>
            <a:custGeom>
              <a:avLst/>
              <a:gdLst>
                <a:gd name="T0" fmla="*/ 24 w 24"/>
                <a:gd name="T1" fmla="*/ 2 h 159"/>
                <a:gd name="T2" fmla="*/ 13 w 24"/>
                <a:gd name="T3" fmla="*/ 0 h 159"/>
                <a:gd name="T4" fmla="*/ 0 w 24"/>
                <a:gd name="T5" fmla="*/ 159 h 159"/>
                <a:gd name="T6" fmla="*/ 24 w 24"/>
                <a:gd name="T7" fmla="*/ 2 h 159"/>
                <a:gd name="T8" fmla="*/ 0 60000 65536"/>
                <a:gd name="T9" fmla="*/ 0 60000 65536"/>
                <a:gd name="T10" fmla="*/ 0 60000 65536"/>
                <a:gd name="T11" fmla="*/ 0 60000 65536"/>
                <a:gd name="T12" fmla="*/ 0 w 24"/>
                <a:gd name="T13" fmla="*/ 0 h 159"/>
                <a:gd name="T14" fmla="*/ 24 w 24"/>
                <a:gd name="T15" fmla="*/ 159 h 159"/>
              </a:gdLst>
              <a:ahLst/>
              <a:cxnLst>
                <a:cxn ang="T8">
                  <a:pos x="T0" y="T1"/>
                </a:cxn>
                <a:cxn ang="T9">
                  <a:pos x="T2" y="T3"/>
                </a:cxn>
                <a:cxn ang="T10">
                  <a:pos x="T4" y="T5"/>
                </a:cxn>
                <a:cxn ang="T11">
                  <a:pos x="T6" y="T7"/>
                </a:cxn>
              </a:cxnLst>
              <a:rect l="T12" t="T13" r="T14" b="T15"/>
              <a:pathLst>
                <a:path w="24" h="159">
                  <a:moveTo>
                    <a:pt x="24" y="2"/>
                  </a:moveTo>
                  <a:lnTo>
                    <a:pt x="13" y="0"/>
                  </a:lnTo>
                  <a:lnTo>
                    <a:pt x="0" y="159"/>
                  </a:lnTo>
                  <a:lnTo>
                    <a:pt x="24" y="2"/>
                  </a:lnTo>
                </a:path>
              </a:pathLst>
            </a:custGeom>
            <a:noFill/>
            <a:ln w="0">
              <a:solidFill>
                <a:srgbClr val="000000"/>
              </a:solidFill>
              <a:prstDash val="solid"/>
              <a:round/>
              <a:headEnd/>
              <a:tailEnd/>
            </a:ln>
          </p:spPr>
          <p:txBody>
            <a:bodyPr/>
            <a:lstStyle/>
            <a:p>
              <a:endParaRPr lang="en-US"/>
            </a:p>
          </p:txBody>
        </p:sp>
        <p:sp>
          <p:nvSpPr>
            <p:cNvPr id="1265" name="Freeform 239">
              <a:extLst>
                <a:ext uri="{FF2B5EF4-FFF2-40B4-BE49-F238E27FC236}">
                  <a16:creationId xmlns:a16="http://schemas.microsoft.com/office/drawing/2014/main" id="{4AC3A369-F01A-4608-ADFA-5DD1F748216B}"/>
                </a:ext>
              </a:extLst>
            </p:cNvPr>
            <p:cNvSpPr>
              <a:spLocks/>
            </p:cNvSpPr>
            <p:nvPr/>
          </p:nvSpPr>
          <p:spPr bwMode="auto">
            <a:xfrm>
              <a:off x="2335" y="3221"/>
              <a:ext cx="2" cy="32"/>
            </a:xfrm>
            <a:custGeom>
              <a:avLst/>
              <a:gdLst>
                <a:gd name="T0" fmla="*/ 13 w 13"/>
                <a:gd name="T1" fmla="*/ 1 h 160"/>
                <a:gd name="T2" fmla="*/ 0 w 13"/>
                <a:gd name="T3" fmla="*/ 0 h 160"/>
                <a:gd name="T4" fmla="*/ 0 w 13"/>
                <a:gd name="T5" fmla="*/ 160 h 160"/>
                <a:gd name="T6" fmla="*/ 13 w 13"/>
                <a:gd name="T7" fmla="*/ 1 h 160"/>
                <a:gd name="T8" fmla="*/ 0 60000 65536"/>
                <a:gd name="T9" fmla="*/ 0 60000 65536"/>
                <a:gd name="T10" fmla="*/ 0 60000 65536"/>
                <a:gd name="T11" fmla="*/ 0 60000 65536"/>
                <a:gd name="T12" fmla="*/ 0 w 13"/>
                <a:gd name="T13" fmla="*/ 0 h 160"/>
                <a:gd name="T14" fmla="*/ 13 w 13"/>
                <a:gd name="T15" fmla="*/ 160 h 160"/>
              </a:gdLst>
              <a:ahLst/>
              <a:cxnLst>
                <a:cxn ang="T8">
                  <a:pos x="T0" y="T1"/>
                </a:cxn>
                <a:cxn ang="T9">
                  <a:pos x="T2" y="T3"/>
                </a:cxn>
                <a:cxn ang="T10">
                  <a:pos x="T4" y="T5"/>
                </a:cxn>
                <a:cxn ang="T11">
                  <a:pos x="T6" y="T7"/>
                </a:cxn>
              </a:cxnLst>
              <a:rect l="T12" t="T13" r="T14" b="T15"/>
              <a:pathLst>
                <a:path w="13" h="160">
                  <a:moveTo>
                    <a:pt x="13" y="1"/>
                  </a:moveTo>
                  <a:lnTo>
                    <a:pt x="0" y="0"/>
                  </a:lnTo>
                  <a:lnTo>
                    <a:pt x="0" y="160"/>
                  </a:lnTo>
                  <a:lnTo>
                    <a:pt x="13" y="1"/>
                  </a:lnTo>
                  <a:close/>
                </a:path>
              </a:pathLst>
            </a:custGeom>
            <a:solidFill>
              <a:srgbClr val="000000"/>
            </a:solidFill>
            <a:ln w="9525">
              <a:noFill/>
              <a:round/>
              <a:headEnd/>
              <a:tailEnd/>
            </a:ln>
          </p:spPr>
          <p:txBody>
            <a:bodyPr/>
            <a:lstStyle/>
            <a:p>
              <a:endParaRPr lang="en-US"/>
            </a:p>
          </p:txBody>
        </p:sp>
        <p:sp>
          <p:nvSpPr>
            <p:cNvPr id="1266" name="Freeform 240">
              <a:extLst>
                <a:ext uri="{FF2B5EF4-FFF2-40B4-BE49-F238E27FC236}">
                  <a16:creationId xmlns:a16="http://schemas.microsoft.com/office/drawing/2014/main" id="{B518E3F5-D972-4A24-B8DA-1DBB33FDAAAF}"/>
                </a:ext>
              </a:extLst>
            </p:cNvPr>
            <p:cNvSpPr>
              <a:spLocks/>
            </p:cNvSpPr>
            <p:nvPr/>
          </p:nvSpPr>
          <p:spPr bwMode="auto">
            <a:xfrm>
              <a:off x="2335" y="3221"/>
              <a:ext cx="2" cy="32"/>
            </a:xfrm>
            <a:custGeom>
              <a:avLst/>
              <a:gdLst>
                <a:gd name="T0" fmla="*/ 13 w 13"/>
                <a:gd name="T1" fmla="*/ 1 h 160"/>
                <a:gd name="T2" fmla="*/ 0 w 13"/>
                <a:gd name="T3" fmla="*/ 0 h 160"/>
                <a:gd name="T4" fmla="*/ 0 w 13"/>
                <a:gd name="T5" fmla="*/ 160 h 160"/>
                <a:gd name="T6" fmla="*/ 13 w 13"/>
                <a:gd name="T7" fmla="*/ 1 h 160"/>
                <a:gd name="T8" fmla="*/ 0 60000 65536"/>
                <a:gd name="T9" fmla="*/ 0 60000 65536"/>
                <a:gd name="T10" fmla="*/ 0 60000 65536"/>
                <a:gd name="T11" fmla="*/ 0 60000 65536"/>
                <a:gd name="T12" fmla="*/ 0 w 13"/>
                <a:gd name="T13" fmla="*/ 0 h 160"/>
                <a:gd name="T14" fmla="*/ 13 w 13"/>
                <a:gd name="T15" fmla="*/ 160 h 160"/>
              </a:gdLst>
              <a:ahLst/>
              <a:cxnLst>
                <a:cxn ang="T8">
                  <a:pos x="T0" y="T1"/>
                </a:cxn>
                <a:cxn ang="T9">
                  <a:pos x="T2" y="T3"/>
                </a:cxn>
                <a:cxn ang="T10">
                  <a:pos x="T4" y="T5"/>
                </a:cxn>
                <a:cxn ang="T11">
                  <a:pos x="T6" y="T7"/>
                </a:cxn>
              </a:cxnLst>
              <a:rect l="T12" t="T13" r="T14" b="T15"/>
              <a:pathLst>
                <a:path w="13" h="160">
                  <a:moveTo>
                    <a:pt x="13" y="1"/>
                  </a:moveTo>
                  <a:lnTo>
                    <a:pt x="0" y="0"/>
                  </a:lnTo>
                  <a:lnTo>
                    <a:pt x="0" y="160"/>
                  </a:lnTo>
                  <a:lnTo>
                    <a:pt x="13" y="1"/>
                  </a:lnTo>
                </a:path>
              </a:pathLst>
            </a:custGeom>
            <a:noFill/>
            <a:ln w="0">
              <a:solidFill>
                <a:srgbClr val="000000"/>
              </a:solidFill>
              <a:prstDash val="solid"/>
              <a:round/>
              <a:headEnd/>
              <a:tailEnd/>
            </a:ln>
          </p:spPr>
          <p:txBody>
            <a:bodyPr/>
            <a:lstStyle/>
            <a:p>
              <a:endParaRPr lang="en-US"/>
            </a:p>
          </p:txBody>
        </p:sp>
        <p:sp>
          <p:nvSpPr>
            <p:cNvPr id="1267" name="Freeform 241">
              <a:extLst>
                <a:ext uri="{FF2B5EF4-FFF2-40B4-BE49-F238E27FC236}">
                  <a16:creationId xmlns:a16="http://schemas.microsoft.com/office/drawing/2014/main" id="{004724AD-F6F2-4E84-A1E3-9D0CBEE82CEE}"/>
                </a:ext>
              </a:extLst>
            </p:cNvPr>
            <p:cNvSpPr>
              <a:spLocks/>
            </p:cNvSpPr>
            <p:nvPr/>
          </p:nvSpPr>
          <p:spPr bwMode="auto">
            <a:xfrm>
              <a:off x="2333" y="3221"/>
              <a:ext cx="2" cy="32"/>
            </a:xfrm>
            <a:custGeom>
              <a:avLst/>
              <a:gdLst>
                <a:gd name="T0" fmla="*/ 11 w 11"/>
                <a:gd name="T1" fmla="*/ 0 h 160"/>
                <a:gd name="T2" fmla="*/ 0 w 11"/>
                <a:gd name="T3" fmla="*/ 1 h 160"/>
                <a:gd name="T4" fmla="*/ 11 w 11"/>
                <a:gd name="T5" fmla="*/ 160 h 160"/>
                <a:gd name="T6" fmla="*/ 11 w 11"/>
                <a:gd name="T7" fmla="*/ 0 h 160"/>
                <a:gd name="T8" fmla="*/ 0 60000 65536"/>
                <a:gd name="T9" fmla="*/ 0 60000 65536"/>
                <a:gd name="T10" fmla="*/ 0 60000 65536"/>
                <a:gd name="T11" fmla="*/ 0 60000 65536"/>
                <a:gd name="T12" fmla="*/ 0 w 11"/>
                <a:gd name="T13" fmla="*/ 0 h 160"/>
                <a:gd name="T14" fmla="*/ 11 w 11"/>
                <a:gd name="T15" fmla="*/ 160 h 160"/>
              </a:gdLst>
              <a:ahLst/>
              <a:cxnLst>
                <a:cxn ang="T8">
                  <a:pos x="T0" y="T1"/>
                </a:cxn>
                <a:cxn ang="T9">
                  <a:pos x="T2" y="T3"/>
                </a:cxn>
                <a:cxn ang="T10">
                  <a:pos x="T4" y="T5"/>
                </a:cxn>
                <a:cxn ang="T11">
                  <a:pos x="T6" y="T7"/>
                </a:cxn>
              </a:cxnLst>
              <a:rect l="T12" t="T13" r="T14" b="T15"/>
              <a:pathLst>
                <a:path w="11" h="160">
                  <a:moveTo>
                    <a:pt x="11" y="0"/>
                  </a:moveTo>
                  <a:lnTo>
                    <a:pt x="0" y="1"/>
                  </a:lnTo>
                  <a:lnTo>
                    <a:pt x="11" y="160"/>
                  </a:lnTo>
                  <a:lnTo>
                    <a:pt x="11" y="0"/>
                  </a:lnTo>
                  <a:close/>
                </a:path>
              </a:pathLst>
            </a:custGeom>
            <a:solidFill>
              <a:srgbClr val="000000"/>
            </a:solidFill>
            <a:ln w="9525">
              <a:noFill/>
              <a:round/>
              <a:headEnd/>
              <a:tailEnd/>
            </a:ln>
          </p:spPr>
          <p:txBody>
            <a:bodyPr/>
            <a:lstStyle/>
            <a:p>
              <a:endParaRPr lang="en-US"/>
            </a:p>
          </p:txBody>
        </p:sp>
        <p:sp>
          <p:nvSpPr>
            <p:cNvPr id="1268" name="Freeform 242">
              <a:extLst>
                <a:ext uri="{FF2B5EF4-FFF2-40B4-BE49-F238E27FC236}">
                  <a16:creationId xmlns:a16="http://schemas.microsoft.com/office/drawing/2014/main" id="{B30187AB-16ED-40FB-8FCB-0CE64402D907}"/>
                </a:ext>
              </a:extLst>
            </p:cNvPr>
            <p:cNvSpPr>
              <a:spLocks/>
            </p:cNvSpPr>
            <p:nvPr/>
          </p:nvSpPr>
          <p:spPr bwMode="auto">
            <a:xfrm>
              <a:off x="2333" y="3221"/>
              <a:ext cx="2" cy="32"/>
            </a:xfrm>
            <a:custGeom>
              <a:avLst/>
              <a:gdLst>
                <a:gd name="T0" fmla="*/ 11 w 11"/>
                <a:gd name="T1" fmla="*/ 0 h 160"/>
                <a:gd name="T2" fmla="*/ 0 w 11"/>
                <a:gd name="T3" fmla="*/ 1 h 160"/>
                <a:gd name="T4" fmla="*/ 11 w 11"/>
                <a:gd name="T5" fmla="*/ 160 h 160"/>
                <a:gd name="T6" fmla="*/ 11 w 11"/>
                <a:gd name="T7" fmla="*/ 0 h 160"/>
                <a:gd name="T8" fmla="*/ 0 60000 65536"/>
                <a:gd name="T9" fmla="*/ 0 60000 65536"/>
                <a:gd name="T10" fmla="*/ 0 60000 65536"/>
                <a:gd name="T11" fmla="*/ 0 60000 65536"/>
                <a:gd name="T12" fmla="*/ 0 w 11"/>
                <a:gd name="T13" fmla="*/ 0 h 160"/>
                <a:gd name="T14" fmla="*/ 11 w 11"/>
                <a:gd name="T15" fmla="*/ 160 h 160"/>
              </a:gdLst>
              <a:ahLst/>
              <a:cxnLst>
                <a:cxn ang="T8">
                  <a:pos x="T0" y="T1"/>
                </a:cxn>
                <a:cxn ang="T9">
                  <a:pos x="T2" y="T3"/>
                </a:cxn>
                <a:cxn ang="T10">
                  <a:pos x="T4" y="T5"/>
                </a:cxn>
                <a:cxn ang="T11">
                  <a:pos x="T6" y="T7"/>
                </a:cxn>
              </a:cxnLst>
              <a:rect l="T12" t="T13" r="T14" b="T15"/>
              <a:pathLst>
                <a:path w="11" h="160">
                  <a:moveTo>
                    <a:pt x="11" y="0"/>
                  </a:moveTo>
                  <a:lnTo>
                    <a:pt x="0" y="1"/>
                  </a:lnTo>
                  <a:lnTo>
                    <a:pt x="11" y="160"/>
                  </a:lnTo>
                  <a:lnTo>
                    <a:pt x="11" y="0"/>
                  </a:lnTo>
                </a:path>
              </a:pathLst>
            </a:custGeom>
            <a:noFill/>
            <a:ln w="0">
              <a:solidFill>
                <a:srgbClr val="000000"/>
              </a:solidFill>
              <a:prstDash val="solid"/>
              <a:round/>
              <a:headEnd/>
              <a:tailEnd/>
            </a:ln>
          </p:spPr>
          <p:txBody>
            <a:bodyPr/>
            <a:lstStyle/>
            <a:p>
              <a:endParaRPr lang="en-US"/>
            </a:p>
          </p:txBody>
        </p:sp>
        <p:sp>
          <p:nvSpPr>
            <p:cNvPr id="1269" name="Freeform 243">
              <a:extLst>
                <a:ext uri="{FF2B5EF4-FFF2-40B4-BE49-F238E27FC236}">
                  <a16:creationId xmlns:a16="http://schemas.microsoft.com/office/drawing/2014/main" id="{81904808-D9EF-43F7-9E04-EB9FD1D1A291}"/>
                </a:ext>
              </a:extLst>
            </p:cNvPr>
            <p:cNvSpPr>
              <a:spLocks/>
            </p:cNvSpPr>
            <p:nvPr/>
          </p:nvSpPr>
          <p:spPr bwMode="auto">
            <a:xfrm>
              <a:off x="2331" y="3221"/>
              <a:ext cx="4" cy="32"/>
            </a:xfrm>
            <a:custGeom>
              <a:avLst/>
              <a:gdLst>
                <a:gd name="T0" fmla="*/ 12 w 23"/>
                <a:gd name="T1" fmla="*/ 0 h 159"/>
                <a:gd name="T2" fmla="*/ 0 w 23"/>
                <a:gd name="T3" fmla="*/ 2 h 159"/>
                <a:gd name="T4" fmla="*/ 23 w 23"/>
                <a:gd name="T5" fmla="*/ 159 h 159"/>
                <a:gd name="T6" fmla="*/ 12 w 23"/>
                <a:gd name="T7" fmla="*/ 0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12" y="0"/>
                  </a:moveTo>
                  <a:lnTo>
                    <a:pt x="0" y="2"/>
                  </a:lnTo>
                  <a:lnTo>
                    <a:pt x="23" y="159"/>
                  </a:lnTo>
                  <a:lnTo>
                    <a:pt x="12" y="0"/>
                  </a:lnTo>
                  <a:close/>
                </a:path>
              </a:pathLst>
            </a:custGeom>
            <a:solidFill>
              <a:srgbClr val="000000"/>
            </a:solidFill>
            <a:ln w="9525">
              <a:noFill/>
              <a:round/>
              <a:headEnd/>
              <a:tailEnd/>
            </a:ln>
          </p:spPr>
          <p:txBody>
            <a:bodyPr/>
            <a:lstStyle/>
            <a:p>
              <a:endParaRPr lang="en-US"/>
            </a:p>
          </p:txBody>
        </p:sp>
        <p:sp>
          <p:nvSpPr>
            <p:cNvPr id="1270" name="Freeform 244">
              <a:extLst>
                <a:ext uri="{FF2B5EF4-FFF2-40B4-BE49-F238E27FC236}">
                  <a16:creationId xmlns:a16="http://schemas.microsoft.com/office/drawing/2014/main" id="{27B96A0A-DDA5-4505-BA77-DD7EECE8BE4A}"/>
                </a:ext>
              </a:extLst>
            </p:cNvPr>
            <p:cNvSpPr>
              <a:spLocks/>
            </p:cNvSpPr>
            <p:nvPr/>
          </p:nvSpPr>
          <p:spPr bwMode="auto">
            <a:xfrm>
              <a:off x="2331" y="3221"/>
              <a:ext cx="4" cy="32"/>
            </a:xfrm>
            <a:custGeom>
              <a:avLst/>
              <a:gdLst>
                <a:gd name="T0" fmla="*/ 12 w 23"/>
                <a:gd name="T1" fmla="*/ 0 h 159"/>
                <a:gd name="T2" fmla="*/ 0 w 23"/>
                <a:gd name="T3" fmla="*/ 2 h 159"/>
                <a:gd name="T4" fmla="*/ 23 w 23"/>
                <a:gd name="T5" fmla="*/ 159 h 159"/>
                <a:gd name="T6" fmla="*/ 12 w 23"/>
                <a:gd name="T7" fmla="*/ 0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12" y="0"/>
                  </a:moveTo>
                  <a:lnTo>
                    <a:pt x="0" y="2"/>
                  </a:lnTo>
                  <a:lnTo>
                    <a:pt x="23" y="159"/>
                  </a:lnTo>
                  <a:lnTo>
                    <a:pt x="12" y="0"/>
                  </a:lnTo>
                </a:path>
              </a:pathLst>
            </a:custGeom>
            <a:noFill/>
            <a:ln w="0">
              <a:solidFill>
                <a:srgbClr val="000000"/>
              </a:solidFill>
              <a:prstDash val="solid"/>
              <a:round/>
              <a:headEnd/>
              <a:tailEnd/>
            </a:ln>
          </p:spPr>
          <p:txBody>
            <a:bodyPr/>
            <a:lstStyle/>
            <a:p>
              <a:endParaRPr lang="en-US"/>
            </a:p>
          </p:txBody>
        </p:sp>
        <p:sp>
          <p:nvSpPr>
            <p:cNvPr id="1271" name="Freeform 245">
              <a:extLst>
                <a:ext uri="{FF2B5EF4-FFF2-40B4-BE49-F238E27FC236}">
                  <a16:creationId xmlns:a16="http://schemas.microsoft.com/office/drawing/2014/main" id="{FB3EA24C-F4FD-4A94-8EDB-B3EFCC3F1612}"/>
                </a:ext>
              </a:extLst>
            </p:cNvPr>
            <p:cNvSpPr>
              <a:spLocks/>
            </p:cNvSpPr>
            <p:nvPr/>
          </p:nvSpPr>
          <p:spPr bwMode="auto">
            <a:xfrm>
              <a:off x="2329" y="3222"/>
              <a:ext cx="6" cy="31"/>
            </a:xfrm>
            <a:custGeom>
              <a:avLst/>
              <a:gdLst>
                <a:gd name="T0" fmla="*/ 11 w 34"/>
                <a:gd name="T1" fmla="*/ 0 h 157"/>
                <a:gd name="T2" fmla="*/ 0 w 34"/>
                <a:gd name="T3" fmla="*/ 3 h 157"/>
                <a:gd name="T4" fmla="*/ 34 w 34"/>
                <a:gd name="T5" fmla="*/ 157 h 157"/>
                <a:gd name="T6" fmla="*/ 11 w 34"/>
                <a:gd name="T7" fmla="*/ 0 h 157"/>
                <a:gd name="T8" fmla="*/ 0 60000 65536"/>
                <a:gd name="T9" fmla="*/ 0 60000 65536"/>
                <a:gd name="T10" fmla="*/ 0 60000 65536"/>
                <a:gd name="T11" fmla="*/ 0 60000 65536"/>
                <a:gd name="T12" fmla="*/ 0 w 34"/>
                <a:gd name="T13" fmla="*/ 0 h 157"/>
                <a:gd name="T14" fmla="*/ 34 w 34"/>
                <a:gd name="T15" fmla="*/ 157 h 157"/>
              </a:gdLst>
              <a:ahLst/>
              <a:cxnLst>
                <a:cxn ang="T8">
                  <a:pos x="T0" y="T1"/>
                </a:cxn>
                <a:cxn ang="T9">
                  <a:pos x="T2" y="T3"/>
                </a:cxn>
                <a:cxn ang="T10">
                  <a:pos x="T4" y="T5"/>
                </a:cxn>
                <a:cxn ang="T11">
                  <a:pos x="T6" y="T7"/>
                </a:cxn>
              </a:cxnLst>
              <a:rect l="T12" t="T13" r="T14" b="T15"/>
              <a:pathLst>
                <a:path w="34" h="157">
                  <a:moveTo>
                    <a:pt x="11" y="0"/>
                  </a:moveTo>
                  <a:lnTo>
                    <a:pt x="0" y="3"/>
                  </a:lnTo>
                  <a:lnTo>
                    <a:pt x="34" y="157"/>
                  </a:lnTo>
                  <a:lnTo>
                    <a:pt x="11" y="0"/>
                  </a:lnTo>
                  <a:close/>
                </a:path>
              </a:pathLst>
            </a:custGeom>
            <a:solidFill>
              <a:srgbClr val="000000"/>
            </a:solidFill>
            <a:ln w="9525">
              <a:noFill/>
              <a:round/>
              <a:headEnd/>
              <a:tailEnd/>
            </a:ln>
          </p:spPr>
          <p:txBody>
            <a:bodyPr/>
            <a:lstStyle/>
            <a:p>
              <a:endParaRPr lang="en-US"/>
            </a:p>
          </p:txBody>
        </p:sp>
        <p:sp>
          <p:nvSpPr>
            <p:cNvPr id="1272" name="Freeform 246">
              <a:extLst>
                <a:ext uri="{FF2B5EF4-FFF2-40B4-BE49-F238E27FC236}">
                  <a16:creationId xmlns:a16="http://schemas.microsoft.com/office/drawing/2014/main" id="{8EDEE550-BE71-4CDD-886D-AAC3915AA468}"/>
                </a:ext>
              </a:extLst>
            </p:cNvPr>
            <p:cNvSpPr>
              <a:spLocks/>
            </p:cNvSpPr>
            <p:nvPr/>
          </p:nvSpPr>
          <p:spPr bwMode="auto">
            <a:xfrm>
              <a:off x="2329" y="3222"/>
              <a:ext cx="6" cy="31"/>
            </a:xfrm>
            <a:custGeom>
              <a:avLst/>
              <a:gdLst>
                <a:gd name="T0" fmla="*/ 11 w 34"/>
                <a:gd name="T1" fmla="*/ 0 h 157"/>
                <a:gd name="T2" fmla="*/ 0 w 34"/>
                <a:gd name="T3" fmla="*/ 3 h 157"/>
                <a:gd name="T4" fmla="*/ 34 w 34"/>
                <a:gd name="T5" fmla="*/ 157 h 157"/>
                <a:gd name="T6" fmla="*/ 11 w 34"/>
                <a:gd name="T7" fmla="*/ 0 h 157"/>
                <a:gd name="T8" fmla="*/ 0 60000 65536"/>
                <a:gd name="T9" fmla="*/ 0 60000 65536"/>
                <a:gd name="T10" fmla="*/ 0 60000 65536"/>
                <a:gd name="T11" fmla="*/ 0 60000 65536"/>
                <a:gd name="T12" fmla="*/ 0 w 34"/>
                <a:gd name="T13" fmla="*/ 0 h 157"/>
                <a:gd name="T14" fmla="*/ 34 w 34"/>
                <a:gd name="T15" fmla="*/ 157 h 157"/>
              </a:gdLst>
              <a:ahLst/>
              <a:cxnLst>
                <a:cxn ang="T8">
                  <a:pos x="T0" y="T1"/>
                </a:cxn>
                <a:cxn ang="T9">
                  <a:pos x="T2" y="T3"/>
                </a:cxn>
                <a:cxn ang="T10">
                  <a:pos x="T4" y="T5"/>
                </a:cxn>
                <a:cxn ang="T11">
                  <a:pos x="T6" y="T7"/>
                </a:cxn>
              </a:cxnLst>
              <a:rect l="T12" t="T13" r="T14" b="T15"/>
              <a:pathLst>
                <a:path w="34" h="157">
                  <a:moveTo>
                    <a:pt x="11" y="0"/>
                  </a:moveTo>
                  <a:lnTo>
                    <a:pt x="0" y="3"/>
                  </a:lnTo>
                  <a:lnTo>
                    <a:pt x="34" y="157"/>
                  </a:lnTo>
                  <a:lnTo>
                    <a:pt x="11" y="0"/>
                  </a:lnTo>
                </a:path>
              </a:pathLst>
            </a:custGeom>
            <a:noFill/>
            <a:ln w="0">
              <a:solidFill>
                <a:srgbClr val="000000"/>
              </a:solidFill>
              <a:prstDash val="solid"/>
              <a:round/>
              <a:headEnd/>
              <a:tailEnd/>
            </a:ln>
          </p:spPr>
          <p:txBody>
            <a:bodyPr/>
            <a:lstStyle/>
            <a:p>
              <a:endParaRPr lang="en-US"/>
            </a:p>
          </p:txBody>
        </p:sp>
        <p:sp>
          <p:nvSpPr>
            <p:cNvPr id="1273" name="Freeform 247">
              <a:extLst>
                <a:ext uri="{FF2B5EF4-FFF2-40B4-BE49-F238E27FC236}">
                  <a16:creationId xmlns:a16="http://schemas.microsoft.com/office/drawing/2014/main" id="{6B1F8364-A15D-467D-931D-740A786DC7CA}"/>
                </a:ext>
              </a:extLst>
            </p:cNvPr>
            <p:cNvSpPr>
              <a:spLocks/>
            </p:cNvSpPr>
            <p:nvPr/>
          </p:nvSpPr>
          <p:spPr bwMode="auto">
            <a:xfrm>
              <a:off x="2327" y="3222"/>
              <a:ext cx="8" cy="31"/>
            </a:xfrm>
            <a:custGeom>
              <a:avLst/>
              <a:gdLst>
                <a:gd name="T0" fmla="*/ 11 w 45"/>
                <a:gd name="T1" fmla="*/ 0 h 154"/>
                <a:gd name="T2" fmla="*/ 0 w 45"/>
                <a:gd name="T3" fmla="*/ 4 h 154"/>
                <a:gd name="T4" fmla="*/ 45 w 45"/>
                <a:gd name="T5" fmla="*/ 154 h 154"/>
                <a:gd name="T6" fmla="*/ 11 w 45"/>
                <a:gd name="T7" fmla="*/ 0 h 154"/>
                <a:gd name="T8" fmla="*/ 0 60000 65536"/>
                <a:gd name="T9" fmla="*/ 0 60000 65536"/>
                <a:gd name="T10" fmla="*/ 0 60000 65536"/>
                <a:gd name="T11" fmla="*/ 0 60000 65536"/>
                <a:gd name="T12" fmla="*/ 0 w 45"/>
                <a:gd name="T13" fmla="*/ 0 h 154"/>
                <a:gd name="T14" fmla="*/ 45 w 45"/>
                <a:gd name="T15" fmla="*/ 154 h 154"/>
              </a:gdLst>
              <a:ahLst/>
              <a:cxnLst>
                <a:cxn ang="T8">
                  <a:pos x="T0" y="T1"/>
                </a:cxn>
                <a:cxn ang="T9">
                  <a:pos x="T2" y="T3"/>
                </a:cxn>
                <a:cxn ang="T10">
                  <a:pos x="T4" y="T5"/>
                </a:cxn>
                <a:cxn ang="T11">
                  <a:pos x="T6" y="T7"/>
                </a:cxn>
              </a:cxnLst>
              <a:rect l="T12" t="T13" r="T14" b="T15"/>
              <a:pathLst>
                <a:path w="45" h="154">
                  <a:moveTo>
                    <a:pt x="11" y="0"/>
                  </a:moveTo>
                  <a:lnTo>
                    <a:pt x="0" y="4"/>
                  </a:lnTo>
                  <a:lnTo>
                    <a:pt x="45" y="154"/>
                  </a:lnTo>
                  <a:lnTo>
                    <a:pt x="11" y="0"/>
                  </a:lnTo>
                  <a:close/>
                </a:path>
              </a:pathLst>
            </a:custGeom>
            <a:solidFill>
              <a:srgbClr val="000000"/>
            </a:solidFill>
            <a:ln w="9525">
              <a:noFill/>
              <a:round/>
              <a:headEnd/>
              <a:tailEnd/>
            </a:ln>
          </p:spPr>
          <p:txBody>
            <a:bodyPr/>
            <a:lstStyle/>
            <a:p>
              <a:endParaRPr lang="en-US"/>
            </a:p>
          </p:txBody>
        </p:sp>
        <p:sp>
          <p:nvSpPr>
            <p:cNvPr id="1274" name="Freeform 248">
              <a:extLst>
                <a:ext uri="{FF2B5EF4-FFF2-40B4-BE49-F238E27FC236}">
                  <a16:creationId xmlns:a16="http://schemas.microsoft.com/office/drawing/2014/main" id="{4F566164-4D59-49B5-9861-72E50838A88D}"/>
                </a:ext>
              </a:extLst>
            </p:cNvPr>
            <p:cNvSpPr>
              <a:spLocks/>
            </p:cNvSpPr>
            <p:nvPr/>
          </p:nvSpPr>
          <p:spPr bwMode="auto">
            <a:xfrm>
              <a:off x="2327" y="3222"/>
              <a:ext cx="8" cy="31"/>
            </a:xfrm>
            <a:custGeom>
              <a:avLst/>
              <a:gdLst>
                <a:gd name="T0" fmla="*/ 11 w 45"/>
                <a:gd name="T1" fmla="*/ 0 h 154"/>
                <a:gd name="T2" fmla="*/ 0 w 45"/>
                <a:gd name="T3" fmla="*/ 4 h 154"/>
                <a:gd name="T4" fmla="*/ 45 w 45"/>
                <a:gd name="T5" fmla="*/ 154 h 154"/>
                <a:gd name="T6" fmla="*/ 11 w 45"/>
                <a:gd name="T7" fmla="*/ 0 h 154"/>
                <a:gd name="T8" fmla="*/ 0 60000 65536"/>
                <a:gd name="T9" fmla="*/ 0 60000 65536"/>
                <a:gd name="T10" fmla="*/ 0 60000 65536"/>
                <a:gd name="T11" fmla="*/ 0 60000 65536"/>
                <a:gd name="T12" fmla="*/ 0 w 45"/>
                <a:gd name="T13" fmla="*/ 0 h 154"/>
                <a:gd name="T14" fmla="*/ 45 w 45"/>
                <a:gd name="T15" fmla="*/ 154 h 154"/>
              </a:gdLst>
              <a:ahLst/>
              <a:cxnLst>
                <a:cxn ang="T8">
                  <a:pos x="T0" y="T1"/>
                </a:cxn>
                <a:cxn ang="T9">
                  <a:pos x="T2" y="T3"/>
                </a:cxn>
                <a:cxn ang="T10">
                  <a:pos x="T4" y="T5"/>
                </a:cxn>
                <a:cxn ang="T11">
                  <a:pos x="T6" y="T7"/>
                </a:cxn>
              </a:cxnLst>
              <a:rect l="T12" t="T13" r="T14" b="T15"/>
              <a:pathLst>
                <a:path w="45" h="154">
                  <a:moveTo>
                    <a:pt x="11" y="0"/>
                  </a:moveTo>
                  <a:lnTo>
                    <a:pt x="0" y="4"/>
                  </a:lnTo>
                  <a:lnTo>
                    <a:pt x="45" y="154"/>
                  </a:lnTo>
                  <a:lnTo>
                    <a:pt x="11" y="0"/>
                  </a:lnTo>
                </a:path>
              </a:pathLst>
            </a:custGeom>
            <a:noFill/>
            <a:ln w="0">
              <a:solidFill>
                <a:srgbClr val="000000"/>
              </a:solidFill>
              <a:prstDash val="solid"/>
              <a:round/>
              <a:headEnd/>
              <a:tailEnd/>
            </a:ln>
          </p:spPr>
          <p:txBody>
            <a:bodyPr/>
            <a:lstStyle/>
            <a:p>
              <a:endParaRPr lang="en-US"/>
            </a:p>
          </p:txBody>
        </p:sp>
        <p:sp>
          <p:nvSpPr>
            <p:cNvPr id="1275" name="Freeform 249">
              <a:extLst>
                <a:ext uri="{FF2B5EF4-FFF2-40B4-BE49-F238E27FC236}">
                  <a16:creationId xmlns:a16="http://schemas.microsoft.com/office/drawing/2014/main" id="{C8021044-C5B0-4BF8-950B-57612CEB44A7}"/>
                </a:ext>
              </a:extLst>
            </p:cNvPr>
            <p:cNvSpPr>
              <a:spLocks/>
            </p:cNvSpPr>
            <p:nvPr/>
          </p:nvSpPr>
          <p:spPr bwMode="auto">
            <a:xfrm>
              <a:off x="2326" y="3223"/>
              <a:ext cx="9" cy="30"/>
            </a:xfrm>
            <a:custGeom>
              <a:avLst/>
              <a:gdLst>
                <a:gd name="T0" fmla="*/ 11 w 56"/>
                <a:gd name="T1" fmla="*/ 0 h 150"/>
                <a:gd name="T2" fmla="*/ 0 w 56"/>
                <a:gd name="T3" fmla="*/ 5 h 150"/>
                <a:gd name="T4" fmla="*/ 56 w 56"/>
                <a:gd name="T5" fmla="*/ 150 h 150"/>
                <a:gd name="T6" fmla="*/ 11 w 56"/>
                <a:gd name="T7" fmla="*/ 0 h 150"/>
                <a:gd name="T8" fmla="*/ 0 60000 65536"/>
                <a:gd name="T9" fmla="*/ 0 60000 65536"/>
                <a:gd name="T10" fmla="*/ 0 60000 65536"/>
                <a:gd name="T11" fmla="*/ 0 60000 65536"/>
                <a:gd name="T12" fmla="*/ 0 w 56"/>
                <a:gd name="T13" fmla="*/ 0 h 150"/>
                <a:gd name="T14" fmla="*/ 56 w 56"/>
                <a:gd name="T15" fmla="*/ 150 h 150"/>
              </a:gdLst>
              <a:ahLst/>
              <a:cxnLst>
                <a:cxn ang="T8">
                  <a:pos x="T0" y="T1"/>
                </a:cxn>
                <a:cxn ang="T9">
                  <a:pos x="T2" y="T3"/>
                </a:cxn>
                <a:cxn ang="T10">
                  <a:pos x="T4" y="T5"/>
                </a:cxn>
                <a:cxn ang="T11">
                  <a:pos x="T6" y="T7"/>
                </a:cxn>
              </a:cxnLst>
              <a:rect l="T12" t="T13" r="T14" b="T15"/>
              <a:pathLst>
                <a:path w="56" h="150">
                  <a:moveTo>
                    <a:pt x="11" y="0"/>
                  </a:moveTo>
                  <a:lnTo>
                    <a:pt x="0" y="5"/>
                  </a:lnTo>
                  <a:lnTo>
                    <a:pt x="56" y="150"/>
                  </a:lnTo>
                  <a:lnTo>
                    <a:pt x="11" y="0"/>
                  </a:lnTo>
                  <a:close/>
                </a:path>
              </a:pathLst>
            </a:custGeom>
            <a:solidFill>
              <a:srgbClr val="000000"/>
            </a:solidFill>
            <a:ln w="9525">
              <a:noFill/>
              <a:round/>
              <a:headEnd/>
              <a:tailEnd/>
            </a:ln>
          </p:spPr>
          <p:txBody>
            <a:bodyPr/>
            <a:lstStyle/>
            <a:p>
              <a:endParaRPr lang="en-US"/>
            </a:p>
          </p:txBody>
        </p:sp>
        <p:sp>
          <p:nvSpPr>
            <p:cNvPr id="1276" name="Freeform 250">
              <a:extLst>
                <a:ext uri="{FF2B5EF4-FFF2-40B4-BE49-F238E27FC236}">
                  <a16:creationId xmlns:a16="http://schemas.microsoft.com/office/drawing/2014/main" id="{9188DB73-F859-4559-B8D8-0777DC256AF6}"/>
                </a:ext>
              </a:extLst>
            </p:cNvPr>
            <p:cNvSpPr>
              <a:spLocks/>
            </p:cNvSpPr>
            <p:nvPr/>
          </p:nvSpPr>
          <p:spPr bwMode="auto">
            <a:xfrm>
              <a:off x="2326" y="3223"/>
              <a:ext cx="9" cy="30"/>
            </a:xfrm>
            <a:custGeom>
              <a:avLst/>
              <a:gdLst>
                <a:gd name="T0" fmla="*/ 11 w 56"/>
                <a:gd name="T1" fmla="*/ 0 h 150"/>
                <a:gd name="T2" fmla="*/ 0 w 56"/>
                <a:gd name="T3" fmla="*/ 5 h 150"/>
                <a:gd name="T4" fmla="*/ 56 w 56"/>
                <a:gd name="T5" fmla="*/ 150 h 150"/>
                <a:gd name="T6" fmla="*/ 11 w 56"/>
                <a:gd name="T7" fmla="*/ 0 h 150"/>
                <a:gd name="T8" fmla="*/ 0 60000 65536"/>
                <a:gd name="T9" fmla="*/ 0 60000 65536"/>
                <a:gd name="T10" fmla="*/ 0 60000 65536"/>
                <a:gd name="T11" fmla="*/ 0 60000 65536"/>
                <a:gd name="T12" fmla="*/ 0 w 56"/>
                <a:gd name="T13" fmla="*/ 0 h 150"/>
                <a:gd name="T14" fmla="*/ 56 w 56"/>
                <a:gd name="T15" fmla="*/ 150 h 150"/>
              </a:gdLst>
              <a:ahLst/>
              <a:cxnLst>
                <a:cxn ang="T8">
                  <a:pos x="T0" y="T1"/>
                </a:cxn>
                <a:cxn ang="T9">
                  <a:pos x="T2" y="T3"/>
                </a:cxn>
                <a:cxn ang="T10">
                  <a:pos x="T4" y="T5"/>
                </a:cxn>
                <a:cxn ang="T11">
                  <a:pos x="T6" y="T7"/>
                </a:cxn>
              </a:cxnLst>
              <a:rect l="T12" t="T13" r="T14" b="T15"/>
              <a:pathLst>
                <a:path w="56" h="150">
                  <a:moveTo>
                    <a:pt x="11" y="0"/>
                  </a:moveTo>
                  <a:lnTo>
                    <a:pt x="0" y="5"/>
                  </a:lnTo>
                  <a:lnTo>
                    <a:pt x="56" y="150"/>
                  </a:lnTo>
                  <a:lnTo>
                    <a:pt x="11" y="0"/>
                  </a:lnTo>
                </a:path>
              </a:pathLst>
            </a:custGeom>
            <a:noFill/>
            <a:ln w="0">
              <a:solidFill>
                <a:srgbClr val="000000"/>
              </a:solidFill>
              <a:prstDash val="solid"/>
              <a:round/>
              <a:headEnd/>
              <a:tailEnd/>
            </a:ln>
          </p:spPr>
          <p:txBody>
            <a:bodyPr/>
            <a:lstStyle/>
            <a:p>
              <a:endParaRPr lang="en-US"/>
            </a:p>
          </p:txBody>
        </p:sp>
        <p:sp>
          <p:nvSpPr>
            <p:cNvPr id="1277" name="Freeform 251">
              <a:extLst>
                <a:ext uri="{FF2B5EF4-FFF2-40B4-BE49-F238E27FC236}">
                  <a16:creationId xmlns:a16="http://schemas.microsoft.com/office/drawing/2014/main" id="{8CB20F59-8B22-4360-9B4F-4363CC9A81AA}"/>
                </a:ext>
              </a:extLst>
            </p:cNvPr>
            <p:cNvSpPr>
              <a:spLocks/>
            </p:cNvSpPr>
            <p:nvPr/>
          </p:nvSpPr>
          <p:spPr bwMode="auto">
            <a:xfrm>
              <a:off x="2324" y="3224"/>
              <a:ext cx="11" cy="29"/>
            </a:xfrm>
            <a:custGeom>
              <a:avLst/>
              <a:gdLst>
                <a:gd name="T0" fmla="*/ 11 w 67"/>
                <a:gd name="T1" fmla="*/ 0 h 145"/>
                <a:gd name="T2" fmla="*/ 0 w 67"/>
                <a:gd name="T3" fmla="*/ 6 h 145"/>
                <a:gd name="T4" fmla="*/ 67 w 67"/>
                <a:gd name="T5" fmla="*/ 145 h 145"/>
                <a:gd name="T6" fmla="*/ 11 w 67"/>
                <a:gd name="T7" fmla="*/ 0 h 145"/>
                <a:gd name="T8" fmla="*/ 0 60000 65536"/>
                <a:gd name="T9" fmla="*/ 0 60000 65536"/>
                <a:gd name="T10" fmla="*/ 0 60000 65536"/>
                <a:gd name="T11" fmla="*/ 0 60000 65536"/>
                <a:gd name="T12" fmla="*/ 0 w 67"/>
                <a:gd name="T13" fmla="*/ 0 h 145"/>
                <a:gd name="T14" fmla="*/ 67 w 67"/>
                <a:gd name="T15" fmla="*/ 145 h 145"/>
              </a:gdLst>
              <a:ahLst/>
              <a:cxnLst>
                <a:cxn ang="T8">
                  <a:pos x="T0" y="T1"/>
                </a:cxn>
                <a:cxn ang="T9">
                  <a:pos x="T2" y="T3"/>
                </a:cxn>
                <a:cxn ang="T10">
                  <a:pos x="T4" y="T5"/>
                </a:cxn>
                <a:cxn ang="T11">
                  <a:pos x="T6" y="T7"/>
                </a:cxn>
              </a:cxnLst>
              <a:rect l="T12" t="T13" r="T14" b="T15"/>
              <a:pathLst>
                <a:path w="67" h="145">
                  <a:moveTo>
                    <a:pt x="11" y="0"/>
                  </a:moveTo>
                  <a:lnTo>
                    <a:pt x="0" y="6"/>
                  </a:lnTo>
                  <a:lnTo>
                    <a:pt x="67" y="145"/>
                  </a:lnTo>
                  <a:lnTo>
                    <a:pt x="11" y="0"/>
                  </a:lnTo>
                  <a:close/>
                </a:path>
              </a:pathLst>
            </a:custGeom>
            <a:solidFill>
              <a:srgbClr val="000000"/>
            </a:solidFill>
            <a:ln w="9525">
              <a:noFill/>
              <a:round/>
              <a:headEnd/>
              <a:tailEnd/>
            </a:ln>
          </p:spPr>
          <p:txBody>
            <a:bodyPr/>
            <a:lstStyle/>
            <a:p>
              <a:endParaRPr lang="en-US"/>
            </a:p>
          </p:txBody>
        </p:sp>
        <p:sp>
          <p:nvSpPr>
            <p:cNvPr id="1278" name="Freeform 252">
              <a:extLst>
                <a:ext uri="{FF2B5EF4-FFF2-40B4-BE49-F238E27FC236}">
                  <a16:creationId xmlns:a16="http://schemas.microsoft.com/office/drawing/2014/main" id="{A53F69BF-C036-40C8-8413-0813C32C6E88}"/>
                </a:ext>
              </a:extLst>
            </p:cNvPr>
            <p:cNvSpPr>
              <a:spLocks/>
            </p:cNvSpPr>
            <p:nvPr/>
          </p:nvSpPr>
          <p:spPr bwMode="auto">
            <a:xfrm>
              <a:off x="2324" y="3224"/>
              <a:ext cx="11" cy="29"/>
            </a:xfrm>
            <a:custGeom>
              <a:avLst/>
              <a:gdLst>
                <a:gd name="T0" fmla="*/ 11 w 67"/>
                <a:gd name="T1" fmla="*/ 0 h 145"/>
                <a:gd name="T2" fmla="*/ 0 w 67"/>
                <a:gd name="T3" fmla="*/ 6 h 145"/>
                <a:gd name="T4" fmla="*/ 67 w 67"/>
                <a:gd name="T5" fmla="*/ 145 h 145"/>
                <a:gd name="T6" fmla="*/ 11 w 67"/>
                <a:gd name="T7" fmla="*/ 0 h 145"/>
                <a:gd name="T8" fmla="*/ 0 60000 65536"/>
                <a:gd name="T9" fmla="*/ 0 60000 65536"/>
                <a:gd name="T10" fmla="*/ 0 60000 65536"/>
                <a:gd name="T11" fmla="*/ 0 60000 65536"/>
                <a:gd name="T12" fmla="*/ 0 w 67"/>
                <a:gd name="T13" fmla="*/ 0 h 145"/>
                <a:gd name="T14" fmla="*/ 67 w 67"/>
                <a:gd name="T15" fmla="*/ 145 h 145"/>
              </a:gdLst>
              <a:ahLst/>
              <a:cxnLst>
                <a:cxn ang="T8">
                  <a:pos x="T0" y="T1"/>
                </a:cxn>
                <a:cxn ang="T9">
                  <a:pos x="T2" y="T3"/>
                </a:cxn>
                <a:cxn ang="T10">
                  <a:pos x="T4" y="T5"/>
                </a:cxn>
                <a:cxn ang="T11">
                  <a:pos x="T6" y="T7"/>
                </a:cxn>
              </a:cxnLst>
              <a:rect l="T12" t="T13" r="T14" b="T15"/>
              <a:pathLst>
                <a:path w="67" h="145">
                  <a:moveTo>
                    <a:pt x="11" y="0"/>
                  </a:moveTo>
                  <a:lnTo>
                    <a:pt x="0" y="6"/>
                  </a:lnTo>
                  <a:lnTo>
                    <a:pt x="67" y="145"/>
                  </a:lnTo>
                  <a:lnTo>
                    <a:pt x="11" y="0"/>
                  </a:lnTo>
                </a:path>
              </a:pathLst>
            </a:custGeom>
            <a:noFill/>
            <a:ln w="0">
              <a:solidFill>
                <a:srgbClr val="000000"/>
              </a:solidFill>
              <a:prstDash val="solid"/>
              <a:round/>
              <a:headEnd/>
              <a:tailEnd/>
            </a:ln>
          </p:spPr>
          <p:txBody>
            <a:bodyPr/>
            <a:lstStyle/>
            <a:p>
              <a:endParaRPr lang="en-US"/>
            </a:p>
          </p:txBody>
        </p:sp>
        <p:sp>
          <p:nvSpPr>
            <p:cNvPr id="1279" name="Freeform 253">
              <a:extLst>
                <a:ext uri="{FF2B5EF4-FFF2-40B4-BE49-F238E27FC236}">
                  <a16:creationId xmlns:a16="http://schemas.microsoft.com/office/drawing/2014/main" id="{07C73180-91D5-4A71-919F-18A7D8B399FE}"/>
                </a:ext>
              </a:extLst>
            </p:cNvPr>
            <p:cNvSpPr>
              <a:spLocks/>
            </p:cNvSpPr>
            <p:nvPr/>
          </p:nvSpPr>
          <p:spPr bwMode="auto">
            <a:xfrm>
              <a:off x="2322" y="3225"/>
              <a:ext cx="13" cy="28"/>
            </a:xfrm>
            <a:custGeom>
              <a:avLst/>
              <a:gdLst>
                <a:gd name="T0" fmla="*/ 10 w 77"/>
                <a:gd name="T1" fmla="*/ 0 h 139"/>
                <a:gd name="T2" fmla="*/ 0 w 77"/>
                <a:gd name="T3" fmla="*/ 6 h 139"/>
                <a:gd name="T4" fmla="*/ 77 w 77"/>
                <a:gd name="T5" fmla="*/ 139 h 139"/>
                <a:gd name="T6" fmla="*/ 10 w 77"/>
                <a:gd name="T7" fmla="*/ 0 h 139"/>
                <a:gd name="T8" fmla="*/ 0 60000 65536"/>
                <a:gd name="T9" fmla="*/ 0 60000 65536"/>
                <a:gd name="T10" fmla="*/ 0 60000 65536"/>
                <a:gd name="T11" fmla="*/ 0 60000 65536"/>
                <a:gd name="T12" fmla="*/ 0 w 77"/>
                <a:gd name="T13" fmla="*/ 0 h 139"/>
                <a:gd name="T14" fmla="*/ 77 w 77"/>
                <a:gd name="T15" fmla="*/ 139 h 139"/>
              </a:gdLst>
              <a:ahLst/>
              <a:cxnLst>
                <a:cxn ang="T8">
                  <a:pos x="T0" y="T1"/>
                </a:cxn>
                <a:cxn ang="T9">
                  <a:pos x="T2" y="T3"/>
                </a:cxn>
                <a:cxn ang="T10">
                  <a:pos x="T4" y="T5"/>
                </a:cxn>
                <a:cxn ang="T11">
                  <a:pos x="T6" y="T7"/>
                </a:cxn>
              </a:cxnLst>
              <a:rect l="T12" t="T13" r="T14" b="T15"/>
              <a:pathLst>
                <a:path w="77" h="139">
                  <a:moveTo>
                    <a:pt x="10" y="0"/>
                  </a:moveTo>
                  <a:lnTo>
                    <a:pt x="0" y="6"/>
                  </a:lnTo>
                  <a:lnTo>
                    <a:pt x="77" y="139"/>
                  </a:lnTo>
                  <a:lnTo>
                    <a:pt x="10" y="0"/>
                  </a:lnTo>
                  <a:close/>
                </a:path>
              </a:pathLst>
            </a:custGeom>
            <a:solidFill>
              <a:srgbClr val="000000"/>
            </a:solidFill>
            <a:ln w="9525">
              <a:noFill/>
              <a:round/>
              <a:headEnd/>
              <a:tailEnd/>
            </a:ln>
          </p:spPr>
          <p:txBody>
            <a:bodyPr/>
            <a:lstStyle/>
            <a:p>
              <a:endParaRPr lang="en-US"/>
            </a:p>
          </p:txBody>
        </p:sp>
        <p:sp>
          <p:nvSpPr>
            <p:cNvPr id="1280" name="Freeform 254">
              <a:extLst>
                <a:ext uri="{FF2B5EF4-FFF2-40B4-BE49-F238E27FC236}">
                  <a16:creationId xmlns:a16="http://schemas.microsoft.com/office/drawing/2014/main" id="{737BF511-C97C-41EF-AAFB-DB19B2FF719B}"/>
                </a:ext>
              </a:extLst>
            </p:cNvPr>
            <p:cNvSpPr>
              <a:spLocks/>
            </p:cNvSpPr>
            <p:nvPr/>
          </p:nvSpPr>
          <p:spPr bwMode="auto">
            <a:xfrm>
              <a:off x="2322" y="3225"/>
              <a:ext cx="13" cy="28"/>
            </a:xfrm>
            <a:custGeom>
              <a:avLst/>
              <a:gdLst>
                <a:gd name="T0" fmla="*/ 10 w 77"/>
                <a:gd name="T1" fmla="*/ 0 h 139"/>
                <a:gd name="T2" fmla="*/ 0 w 77"/>
                <a:gd name="T3" fmla="*/ 6 h 139"/>
                <a:gd name="T4" fmla="*/ 77 w 77"/>
                <a:gd name="T5" fmla="*/ 139 h 139"/>
                <a:gd name="T6" fmla="*/ 10 w 77"/>
                <a:gd name="T7" fmla="*/ 0 h 139"/>
                <a:gd name="T8" fmla="*/ 0 60000 65536"/>
                <a:gd name="T9" fmla="*/ 0 60000 65536"/>
                <a:gd name="T10" fmla="*/ 0 60000 65536"/>
                <a:gd name="T11" fmla="*/ 0 60000 65536"/>
                <a:gd name="T12" fmla="*/ 0 w 77"/>
                <a:gd name="T13" fmla="*/ 0 h 139"/>
                <a:gd name="T14" fmla="*/ 77 w 77"/>
                <a:gd name="T15" fmla="*/ 139 h 139"/>
              </a:gdLst>
              <a:ahLst/>
              <a:cxnLst>
                <a:cxn ang="T8">
                  <a:pos x="T0" y="T1"/>
                </a:cxn>
                <a:cxn ang="T9">
                  <a:pos x="T2" y="T3"/>
                </a:cxn>
                <a:cxn ang="T10">
                  <a:pos x="T4" y="T5"/>
                </a:cxn>
                <a:cxn ang="T11">
                  <a:pos x="T6" y="T7"/>
                </a:cxn>
              </a:cxnLst>
              <a:rect l="T12" t="T13" r="T14" b="T15"/>
              <a:pathLst>
                <a:path w="77" h="139">
                  <a:moveTo>
                    <a:pt x="10" y="0"/>
                  </a:moveTo>
                  <a:lnTo>
                    <a:pt x="0" y="6"/>
                  </a:lnTo>
                  <a:lnTo>
                    <a:pt x="77" y="139"/>
                  </a:lnTo>
                  <a:lnTo>
                    <a:pt x="10" y="0"/>
                  </a:lnTo>
                </a:path>
              </a:pathLst>
            </a:custGeom>
            <a:noFill/>
            <a:ln w="0">
              <a:solidFill>
                <a:srgbClr val="000000"/>
              </a:solidFill>
              <a:prstDash val="solid"/>
              <a:round/>
              <a:headEnd/>
              <a:tailEnd/>
            </a:ln>
          </p:spPr>
          <p:txBody>
            <a:bodyPr/>
            <a:lstStyle/>
            <a:p>
              <a:endParaRPr lang="en-US"/>
            </a:p>
          </p:txBody>
        </p:sp>
        <p:sp>
          <p:nvSpPr>
            <p:cNvPr id="1281" name="Freeform 255">
              <a:extLst>
                <a:ext uri="{FF2B5EF4-FFF2-40B4-BE49-F238E27FC236}">
                  <a16:creationId xmlns:a16="http://schemas.microsoft.com/office/drawing/2014/main" id="{BA3EA857-A95D-47FB-BD24-D083592D5F47}"/>
                </a:ext>
              </a:extLst>
            </p:cNvPr>
            <p:cNvSpPr>
              <a:spLocks/>
            </p:cNvSpPr>
            <p:nvPr/>
          </p:nvSpPr>
          <p:spPr bwMode="auto">
            <a:xfrm>
              <a:off x="2321" y="3226"/>
              <a:ext cx="14" cy="27"/>
            </a:xfrm>
            <a:custGeom>
              <a:avLst/>
              <a:gdLst>
                <a:gd name="T0" fmla="*/ 10 w 87"/>
                <a:gd name="T1" fmla="*/ 0 h 133"/>
                <a:gd name="T2" fmla="*/ 0 w 87"/>
                <a:gd name="T3" fmla="*/ 8 h 133"/>
                <a:gd name="T4" fmla="*/ 87 w 87"/>
                <a:gd name="T5" fmla="*/ 133 h 133"/>
                <a:gd name="T6" fmla="*/ 10 w 87"/>
                <a:gd name="T7" fmla="*/ 0 h 133"/>
                <a:gd name="T8" fmla="*/ 0 60000 65536"/>
                <a:gd name="T9" fmla="*/ 0 60000 65536"/>
                <a:gd name="T10" fmla="*/ 0 60000 65536"/>
                <a:gd name="T11" fmla="*/ 0 60000 65536"/>
                <a:gd name="T12" fmla="*/ 0 w 87"/>
                <a:gd name="T13" fmla="*/ 0 h 133"/>
                <a:gd name="T14" fmla="*/ 87 w 87"/>
                <a:gd name="T15" fmla="*/ 133 h 133"/>
              </a:gdLst>
              <a:ahLst/>
              <a:cxnLst>
                <a:cxn ang="T8">
                  <a:pos x="T0" y="T1"/>
                </a:cxn>
                <a:cxn ang="T9">
                  <a:pos x="T2" y="T3"/>
                </a:cxn>
                <a:cxn ang="T10">
                  <a:pos x="T4" y="T5"/>
                </a:cxn>
                <a:cxn ang="T11">
                  <a:pos x="T6" y="T7"/>
                </a:cxn>
              </a:cxnLst>
              <a:rect l="T12" t="T13" r="T14" b="T15"/>
              <a:pathLst>
                <a:path w="87" h="133">
                  <a:moveTo>
                    <a:pt x="10" y="0"/>
                  </a:moveTo>
                  <a:lnTo>
                    <a:pt x="0" y="8"/>
                  </a:lnTo>
                  <a:lnTo>
                    <a:pt x="87" y="133"/>
                  </a:lnTo>
                  <a:lnTo>
                    <a:pt x="10" y="0"/>
                  </a:lnTo>
                  <a:close/>
                </a:path>
              </a:pathLst>
            </a:custGeom>
            <a:solidFill>
              <a:srgbClr val="000000"/>
            </a:solidFill>
            <a:ln w="9525">
              <a:noFill/>
              <a:round/>
              <a:headEnd/>
              <a:tailEnd/>
            </a:ln>
          </p:spPr>
          <p:txBody>
            <a:bodyPr/>
            <a:lstStyle/>
            <a:p>
              <a:endParaRPr lang="en-US"/>
            </a:p>
          </p:txBody>
        </p:sp>
        <p:sp>
          <p:nvSpPr>
            <p:cNvPr id="1282" name="Freeform 256">
              <a:extLst>
                <a:ext uri="{FF2B5EF4-FFF2-40B4-BE49-F238E27FC236}">
                  <a16:creationId xmlns:a16="http://schemas.microsoft.com/office/drawing/2014/main" id="{F36C473A-0471-437F-94CD-8CE4425C1487}"/>
                </a:ext>
              </a:extLst>
            </p:cNvPr>
            <p:cNvSpPr>
              <a:spLocks/>
            </p:cNvSpPr>
            <p:nvPr/>
          </p:nvSpPr>
          <p:spPr bwMode="auto">
            <a:xfrm>
              <a:off x="2321" y="3226"/>
              <a:ext cx="14" cy="27"/>
            </a:xfrm>
            <a:custGeom>
              <a:avLst/>
              <a:gdLst>
                <a:gd name="T0" fmla="*/ 10 w 87"/>
                <a:gd name="T1" fmla="*/ 0 h 133"/>
                <a:gd name="T2" fmla="*/ 0 w 87"/>
                <a:gd name="T3" fmla="*/ 8 h 133"/>
                <a:gd name="T4" fmla="*/ 87 w 87"/>
                <a:gd name="T5" fmla="*/ 133 h 133"/>
                <a:gd name="T6" fmla="*/ 10 w 87"/>
                <a:gd name="T7" fmla="*/ 0 h 133"/>
                <a:gd name="T8" fmla="*/ 0 60000 65536"/>
                <a:gd name="T9" fmla="*/ 0 60000 65536"/>
                <a:gd name="T10" fmla="*/ 0 60000 65536"/>
                <a:gd name="T11" fmla="*/ 0 60000 65536"/>
                <a:gd name="T12" fmla="*/ 0 w 87"/>
                <a:gd name="T13" fmla="*/ 0 h 133"/>
                <a:gd name="T14" fmla="*/ 87 w 87"/>
                <a:gd name="T15" fmla="*/ 133 h 133"/>
              </a:gdLst>
              <a:ahLst/>
              <a:cxnLst>
                <a:cxn ang="T8">
                  <a:pos x="T0" y="T1"/>
                </a:cxn>
                <a:cxn ang="T9">
                  <a:pos x="T2" y="T3"/>
                </a:cxn>
                <a:cxn ang="T10">
                  <a:pos x="T4" y="T5"/>
                </a:cxn>
                <a:cxn ang="T11">
                  <a:pos x="T6" y="T7"/>
                </a:cxn>
              </a:cxnLst>
              <a:rect l="T12" t="T13" r="T14" b="T15"/>
              <a:pathLst>
                <a:path w="87" h="133">
                  <a:moveTo>
                    <a:pt x="10" y="0"/>
                  </a:moveTo>
                  <a:lnTo>
                    <a:pt x="0" y="8"/>
                  </a:lnTo>
                  <a:lnTo>
                    <a:pt x="87" y="133"/>
                  </a:lnTo>
                  <a:lnTo>
                    <a:pt x="10" y="0"/>
                  </a:lnTo>
                </a:path>
              </a:pathLst>
            </a:custGeom>
            <a:noFill/>
            <a:ln w="0">
              <a:solidFill>
                <a:srgbClr val="000000"/>
              </a:solidFill>
              <a:prstDash val="solid"/>
              <a:round/>
              <a:headEnd/>
              <a:tailEnd/>
            </a:ln>
          </p:spPr>
          <p:txBody>
            <a:bodyPr/>
            <a:lstStyle/>
            <a:p>
              <a:endParaRPr lang="en-US"/>
            </a:p>
          </p:txBody>
        </p:sp>
        <p:sp>
          <p:nvSpPr>
            <p:cNvPr id="1283" name="Freeform 257">
              <a:extLst>
                <a:ext uri="{FF2B5EF4-FFF2-40B4-BE49-F238E27FC236}">
                  <a16:creationId xmlns:a16="http://schemas.microsoft.com/office/drawing/2014/main" id="{E7EFB9D7-454C-4F1C-9BB9-941D45B125AD}"/>
                </a:ext>
              </a:extLst>
            </p:cNvPr>
            <p:cNvSpPr>
              <a:spLocks/>
            </p:cNvSpPr>
            <p:nvPr/>
          </p:nvSpPr>
          <p:spPr bwMode="auto">
            <a:xfrm>
              <a:off x="2319" y="3228"/>
              <a:ext cx="16" cy="25"/>
            </a:xfrm>
            <a:custGeom>
              <a:avLst/>
              <a:gdLst>
                <a:gd name="T0" fmla="*/ 8 w 95"/>
                <a:gd name="T1" fmla="*/ 0 h 125"/>
                <a:gd name="T2" fmla="*/ 0 w 95"/>
                <a:gd name="T3" fmla="*/ 8 h 125"/>
                <a:gd name="T4" fmla="*/ 95 w 95"/>
                <a:gd name="T5" fmla="*/ 125 h 125"/>
                <a:gd name="T6" fmla="*/ 8 w 95"/>
                <a:gd name="T7" fmla="*/ 0 h 125"/>
                <a:gd name="T8" fmla="*/ 0 60000 65536"/>
                <a:gd name="T9" fmla="*/ 0 60000 65536"/>
                <a:gd name="T10" fmla="*/ 0 60000 65536"/>
                <a:gd name="T11" fmla="*/ 0 60000 65536"/>
                <a:gd name="T12" fmla="*/ 0 w 95"/>
                <a:gd name="T13" fmla="*/ 0 h 125"/>
                <a:gd name="T14" fmla="*/ 95 w 95"/>
                <a:gd name="T15" fmla="*/ 125 h 125"/>
              </a:gdLst>
              <a:ahLst/>
              <a:cxnLst>
                <a:cxn ang="T8">
                  <a:pos x="T0" y="T1"/>
                </a:cxn>
                <a:cxn ang="T9">
                  <a:pos x="T2" y="T3"/>
                </a:cxn>
                <a:cxn ang="T10">
                  <a:pos x="T4" y="T5"/>
                </a:cxn>
                <a:cxn ang="T11">
                  <a:pos x="T6" y="T7"/>
                </a:cxn>
              </a:cxnLst>
              <a:rect l="T12" t="T13" r="T14" b="T15"/>
              <a:pathLst>
                <a:path w="95" h="125">
                  <a:moveTo>
                    <a:pt x="8" y="0"/>
                  </a:moveTo>
                  <a:lnTo>
                    <a:pt x="0" y="8"/>
                  </a:lnTo>
                  <a:lnTo>
                    <a:pt x="95" y="125"/>
                  </a:lnTo>
                  <a:lnTo>
                    <a:pt x="8" y="0"/>
                  </a:lnTo>
                  <a:close/>
                </a:path>
              </a:pathLst>
            </a:custGeom>
            <a:solidFill>
              <a:srgbClr val="000000"/>
            </a:solidFill>
            <a:ln w="9525">
              <a:noFill/>
              <a:round/>
              <a:headEnd/>
              <a:tailEnd/>
            </a:ln>
          </p:spPr>
          <p:txBody>
            <a:bodyPr/>
            <a:lstStyle/>
            <a:p>
              <a:endParaRPr lang="en-US"/>
            </a:p>
          </p:txBody>
        </p:sp>
        <p:sp>
          <p:nvSpPr>
            <p:cNvPr id="1284" name="Freeform 258">
              <a:extLst>
                <a:ext uri="{FF2B5EF4-FFF2-40B4-BE49-F238E27FC236}">
                  <a16:creationId xmlns:a16="http://schemas.microsoft.com/office/drawing/2014/main" id="{39323E5E-4111-4FA5-B72C-85C55BC5FA74}"/>
                </a:ext>
              </a:extLst>
            </p:cNvPr>
            <p:cNvSpPr>
              <a:spLocks/>
            </p:cNvSpPr>
            <p:nvPr/>
          </p:nvSpPr>
          <p:spPr bwMode="auto">
            <a:xfrm>
              <a:off x="2319" y="3228"/>
              <a:ext cx="16" cy="25"/>
            </a:xfrm>
            <a:custGeom>
              <a:avLst/>
              <a:gdLst>
                <a:gd name="T0" fmla="*/ 8 w 95"/>
                <a:gd name="T1" fmla="*/ 0 h 125"/>
                <a:gd name="T2" fmla="*/ 0 w 95"/>
                <a:gd name="T3" fmla="*/ 8 h 125"/>
                <a:gd name="T4" fmla="*/ 95 w 95"/>
                <a:gd name="T5" fmla="*/ 125 h 125"/>
                <a:gd name="T6" fmla="*/ 8 w 95"/>
                <a:gd name="T7" fmla="*/ 0 h 125"/>
                <a:gd name="T8" fmla="*/ 0 60000 65536"/>
                <a:gd name="T9" fmla="*/ 0 60000 65536"/>
                <a:gd name="T10" fmla="*/ 0 60000 65536"/>
                <a:gd name="T11" fmla="*/ 0 60000 65536"/>
                <a:gd name="T12" fmla="*/ 0 w 95"/>
                <a:gd name="T13" fmla="*/ 0 h 125"/>
                <a:gd name="T14" fmla="*/ 95 w 95"/>
                <a:gd name="T15" fmla="*/ 125 h 125"/>
              </a:gdLst>
              <a:ahLst/>
              <a:cxnLst>
                <a:cxn ang="T8">
                  <a:pos x="T0" y="T1"/>
                </a:cxn>
                <a:cxn ang="T9">
                  <a:pos x="T2" y="T3"/>
                </a:cxn>
                <a:cxn ang="T10">
                  <a:pos x="T4" y="T5"/>
                </a:cxn>
                <a:cxn ang="T11">
                  <a:pos x="T6" y="T7"/>
                </a:cxn>
              </a:cxnLst>
              <a:rect l="T12" t="T13" r="T14" b="T15"/>
              <a:pathLst>
                <a:path w="95" h="125">
                  <a:moveTo>
                    <a:pt x="8" y="0"/>
                  </a:moveTo>
                  <a:lnTo>
                    <a:pt x="0" y="8"/>
                  </a:lnTo>
                  <a:lnTo>
                    <a:pt x="95" y="125"/>
                  </a:lnTo>
                  <a:lnTo>
                    <a:pt x="8" y="0"/>
                  </a:lnTo>
                </a:path>
              </a:pathLst>
            </a:custGeom>
            <a:noFill/>
            <a:ln w="0">
              <a:solidFill>
                <a:srgbClr val="000000"/>
              </a:solidFill>
              <a:prstDash val="solid"/>
              <a:round/>
              <a:headEnd/>
              <a:tailEnd/>
            </a:ln>
          </p:spPr>
          <p:txBody>
            <a:bodyPr/>
            <a:lstStyle/>
            <a:p>
              <a:endParaRPr lang="en-US"/>
            </a:p>
          </p:txBody>
        </p:sp>
        <p:sp>
          <p:nvSpPr>
            <p:cNvPr id="1285" name="Freeform 259">
              <a:extLst>
                <a:ext uri="{FF2B5EF4-FFF2-40B4-BE49-F238E27FC236}">
                  <a16:creationId xmlns:a16="http://schemas.microsoft.com/office/drawing/2014/main" id="{F9A2552E-50E3-47F2-AC9C-710407A7322A}"/>
                </a:ext>
              </a:extLst>
            </p:cNvPr>
            <p:cNvSpPr>
              <a:spLocks/>
            </p:cNvSpPr>
            <p:nvPr/>
          </p:nvSpPr>
          <p:spPr bwMode="auto">
            <a:xfrm>
              <a:off x="2318" y="3230"/>
              <a:ext cx="17" cy="23"/>
            </a:xfrm>
            <a:custGeom>
              <a:avLst/>
              <a:gdLst>
                <a:gd name="T0" fmla="*/ 9 w 104"/>
                <a:gd name="T1" fmla="*/ 0 h 117"/>
                <a:gd name="T2" fmla="*/ 0 w 104"/>
                <a:gd name="T3" fmla="*/ 10 h 117"/>
                <a:gd name="T4" fmla="*/ 104 w 104"/>
                <a:gd name="T5" fmla="*/ 117 h 117"/>
                <a:gd name="T6" fmla="*/ 9 w 104"/>
                <a:gd name="T7" fmla="*/ 0 h 117"/>
                <a:gd name="T8" fmla="*/ 0 60000 65536"/>
                <a:gd name="T9" fmla="*/ 0 60000 65536"/>
                <a:gd name="T10" fmla="*/ 0 60000 65536"/>
                <a:gd name="T11" fmla="*/ 0 60000 65536"/>
                <a:gd name="T12" fmla="*/ 0 w 104"/>
                <a:gd name="T13" fmla="*/ 0 h 117"/>
                <a:gd name="T14" fmla="*/ 104 w 104"/>
                <a:gd name="T15" fmla="*/ 117 h 117"/>
              </a:gdLst>
              <a:ahLst/>
              <a:cxnLst>
                <a:cxn ang="T8">
                  <a:pos x="T0" y="T1"/>
                </a:cxn>
                <a:cxn ang="T9">
                  <a:pos x="T2" y="T3"/>
                </a:cxn>
                <a:cxn ang="T10">
                  <a:pos x="T4" y="T5"/>
                </a:cxn>
                <a:cxn ang="T11">
                  <a:pos x="T6" y="T7"/>
                </a:cxn>
              </a:cxnLst>
              <a:rect l="T12" t="T13" r="T14" b="T15"/>
              <a:pathLst>
                <a:path w="104" h="117">
                  <a:moveTo>
                    <a:pt x="9" y="0"/>
                  </a:moveTo>
                  <a:lnTo>
                    <a:pt x="0" y="10"/>
                  </a:lnTo>
                  <a:lnTo>
                    <a:pt x="104" y="117"/>
                  </a:lnTo>
                  <a:lnTo>
                    <a:pt x="9" y="0"/>
                  </a:lnTo>
                  <a:close/>
                </a:path>
              </a:pathLst>
            </a:custGeom>
            <a:solidFill>
              <a:srgbClr val="000000"/>
            </a:solidFill>
            <a:ln w="9525">
              <a:noFill/>
              <a:round/>
              <a:headEnd/>
              <a:tailEnd/>
            </a:ln>
          </p:spPr>
          <p:txBody>
            <a:bodyPr/>
            <a:lstStyle/>
            <a:p>
              <a:endParaRPr lang="en-US"/>
            </a:p>
          </p:txBody>
        </p:sp>
        <p:sp>
          <p:nvSpPr>
            <p:cNvPr id="1286" name="Freeform 260">
              <a:extLst>
                <a:ext uri="{FF2B5EF4-FFF2-40B4-BE49-F238E27FC236}">
                  <a16:creationId xmlns:a16="http://schemas.microsoft.com/office/drawing/2014/main" id="{15C6F61B-ED46-49B7-ADE2-31C82E091921}"/>
                </a:ext>
              </a:extLst>
            </p:cNvPr>
            <p:cNvSpPr>
              <a:spLocks/>
            </p:cNvSpPr>
            <p:nvPr/>
          </p:nvSpPr>
          <p:spPr bwMode="auto">
            <a:xfrm>
              <a:off x="2318" y="3230"/>
              <a:ext cx="17" cy="23"/>
            </a:xfrm>
            <a:custGeom>
              <a:avLst/>
              <a:gdLst>
                <a:gd name="T0" fmla="*/ 9 w 104"/>
                <a:gd name="T1" fmla="*/ 0 h 117"/>
                <a:gd name="T2" fmla="*/ 0 w 104"/>
                <a:gd name="T3" fmla="*/ 10 h 117"/>
                <a:gd name="T4" fmla="*/ 104 w 104"/>
                <a:gd name="T5" fmla="*/ 117 h 117"/>
                <a:gd name="T6" fmla="*/ 9 w 104"/>
                <a:gd name="T7" fmla="*/ 0 h 117"/>
                <a:gd name="T8" fmla="*/ 0 60000 65536"/>
                <a:gd name="T9" fmla="*/ 0 60000 65536"/>
                <a:gd name="T10" fmla="*/ 0 60000 65536"/>
                <a:gd name="T11" fmla="*/ 0 60000 65536"/>
                <a:gd name="T12" fmla="*/ 0 w 104"/>
                <a:gd name="T13" fmla="*/ 0 h 117"/>
                <a:gd name="T14" fmla="*/ 104 w 104"/>
                <a:gd name="T15" fmla="*/ 117 h 117"/>
              </a:gdLst>
              <a:ahLst/>
              <a:cxnLst>
                <a:cxn ang="T8">
                  <a:pos x="T0" y="T1"/>
                </a:cxn>
                <a:cxn ang="T9">
                  <a:pos x="T2" y="T3"/>
                </a:cxn>
                <a:cxn ang="T10">
                  <a:pos x="T4" y="T5"/>
                </a:cxn>
                <a:cxn ang="T11">
                  <a:pos x="T6" y="T7"/>
                </a:cxn>
              </a:cxnLst>
              <a:rect l="T12" t="T13" r="T14" b="T15"/>
              <a:pathLst>
                <a:path w="104" h="117">
                  <a:moveTo>
                    <a:pt x="9" y="0"/>
                  </a:moveTo>
                  <a:lnTo>
                    <a:pt x="0" y="10"/>
                  </a:lnTo>
                  <a:lnTo>
                    <a:pt x="104" y="117"/>
                  </a:lnTo>
                  <a:lnTo>
                    <a:pt x="9" y="0"/>
                  </a:lnTo>
                </a:path>
              </a:pathLst>
            </a:custGeom>
            <a:noFill/>
            <a:ln w="0">
              <a:solidFill>
                <a:srgbClr val="000000"/>
              </a:solidFill>
              <a:prstDash val="solid"/>
              <a:round/>
              <a:headEnd/>
              <a:tailEnd/>
            </a:ln>
          </p:spPr>
          <p:txBody>
            <a:bodyPr/>
            <a:lstStyle/>
            <a:p>
              <a:endParaRPr lang="en-US"/>
            </a:p>
          </p:txBody>
        </p:sp>
        <p:sp>
          <p:nvSpPr>
            <p:cNvPr id="1287" name="Freeform 261">
              <a:extLst>
                <a:ext uri="{FF2B5EF4-FFF2-40B4-BE49-F238E27FC236}">
                  <a16:creationId xmlns:a16="http://schemas.microsoft.com/office/drawing/2014/main" id="{E60AD4C3-82FD-4D40-BE99-8B3DE400C9B8}"/>
                </a:ext>
              </a:extLst>
            </p:cNvPr>
            <p:cNvSpPr>
              <a:spLocks/>
            </p:cNvSpPr>
            <p:nvPr/>
          </p:nvSpPr>
          <p:spPr bwMode="auto">
            <a:xfrm>
              <a:off x="2316" y="3232"/>
              <a:ext cx="19" cy="21"/>
            </a:xfrm>
            <a:custGeom>
              <a:avLst/>
              <a:gdLst>
                <a:gd name="T0" fmla="*/ 7 w 111"/>
                <a:gd name="T1" fmla="*/ 0 h 107"/>
                <a:gd name="T2" fmla="*/ 0 w 111"/>
                <a:gd name="T3" fmla="*/ 9 h 107"/>
                <a:gd name="T4" fmla="*/ 111 w 111"/>
                <a:gd name="T5" fmla="*/ 107 h 107"/>
                <a:gd name="T6" fmla="*/ 7 w 111"/>
                <a:gd name="T7" fmla="*/ 0 h 107"/>
                <a:gd name="T8" fmla="*/ 0 60000 65536"/>
                <a:gd name="T9" fmla="*/ 0 60000 65536"/>
                <a:gd name="T10" fmla="*/ 0 60000 65536"/>
                <a:gd name="T11" fmla="*/ 0 60000 65536"/>
                <a:gd name="T12" fmla="*/ 0 w 111"/>
                <a:gd name="T13" fmla="*/ 0 h 107"/>
                <a:gd name="T14" fmla="*/ 111 w 111"/>
                <a:gd name="T15" fmla="*/ 107 h 107"/>
              </a:gdLst>
              <a:ahLst/>
              <a:cxnLst>
                <a:cxn ang="T8">
                  <a:pos x="T0" y="T1"/>
                </a:cxn>
                <a:cxn ang="T9">
                  <a:pos x="T2" y="T3"/>
                </a:cxn>
                <a:cxn ang="T10">
                  <a:pos x="T4" y="T5"/>
                </a:cxn>
                <a:cxn ang="T11">
                  <a:pos x="T6" y="T7"/>
                </a:cxn>
              </a:cxnLst>
              <a:rect l="T12" t="T13" r="T14" b="T15"/>
              <a:pathLst>
                <a:path w="111" h="107">
                  <a:moveTo>
                    <a:pt x="7" y="0"/>
                  </a:moveTo>
                  <a:lnTo>
                    <a:pt x="0" y="9"/>
                  </a:lnTo>
                  <a:lnTo>
                    <a:pt x="111" y="107"/>
                  </a:lnTo>
                  <a:lnTo>
                    <a:pt x="7" y="0"/>
                  </a:lnTo>
                  <a:close/>
                </a:path>
              </a:pathLst>
            </a:custGeom>
            <a:solidFill>
              <a:srgbClr val="000000"/>
            </a:solidFill>
            <a:ln w="9525">
              <a:noFill/>
              <a:round/>
              <a:headEnd/>
              <a:tailEnd/>
            </a:ln>
          </p:spPr>
          <p:txBody>
            <a:bodyPr/>
            <a:lstStyle/>
            <a:p>
              <a:endParaRPr lang="en-US"/>
            </a:p>
          </p:txBody>
        </p:sp>
        <p:sp>
          <p:nvSpPr>
            <p:cNvPr id="1288" name="Freeform 262">
              <a:extLst>
                <a:ext uri="{FF2B5EF4-FFF2-40B4-BE49-F238E27FC236}">
                  <a16:creationId xmlns:a16="http://schemas.microsoft.com/office/drawing/2014/main" id="{8F9CC6C0-A2A9-4D63-A0ED-4E969AE2B038}"/>
                </a:ext>
              </a:extLst>
            </p:cNvPr>
            <p:cNvSpPr>
              <a:spLocks/>
            </p:cNvSpPr>
            <p:nvPr/>
          </p:nvSpPr>
          <p:spPr bwMode="auto">
            <a:xfrm>
              <a:off x="2316" y="3232"/>
              <a:ext cx="19" cy="21"/>
            </a:xfrm>
            <a:custGeom>
              <a:avLst/>
              <a:gdLst>
                <a:gd name="T0" fmla="*/ 7 w 111"/>
                <a:gd name="T1" fmla="*/ 0 h 107"/>
                <a:gd name="T2" fmla="*/ 0 w 111"/>
                <a:gd name="T3" fmla="*/ 9 h 107"/>
                <a:gd name="T4" fmla="*/ 111 w 111"/>
                <a:gd name="T5" fmla="*/ 107 h 107"/>
                <a:gd name="T6" fmla="*/ 7 w 111"/>
                <a:gd name="T7" fmla="*/ 0 h 107"/>
                <a:gd name="T8" fmla="*/ 0 60000 65536"/>
                <a:gd name="T9" fmla="*/ 0 60000 65536"/>
                <a:gd name="T10" fmla="*/ 0 60000 65536"/>
                <a:gd name="T11" fmla="*/ 0 60000 65536"/>
                <a:gd name="T12" fmla="*/ 0 w 111"/>
                <a:gd name="T13" fmla="*/ 0 h 107"/>
                <a:gd name="T14" fmla="*/ 111 w 111"/>
                <a:gd name="T15" fmla="*/ 107 h 107"/>
              </a:gdLst>
              <a:ahLst/>
              <a:cxnLst>
                <a:cxn ang="T8">
                  <a:pos x="T0" y="T1"/>
                </a:cxn>
                <a:cxn ang="T9">
                  <a:pos x="T2" y="T3"/>
                </a:cxn>
                <a:cxn ang="T10">
                  <a:pos x="T4" y="T5"/>
                </a:cxn>
                <a:cxn ang="T11">
                  <a:pos x="T6" y="T7"/>
                </a:cxn>
              </a:cxnLst>
              <a:rect l="T12" t="T13" r="T14" b="T15"/>
              <a:pathLst>
                <a:path w="111" h="107">
                  <a:moveTo>
                    <a:pt x="7" y="0"/>
                  </a:moveTo>
                  <a:lnTo>
                    <a:pt x="0" y="9"/>
                  </a:lnTo>
                  <a:lnTo>
                    <a:pt x="111" y="107"/>
                  </a:lnTo>
                  <a:lnTo>
                    <a:pt x="7" y="0"/>
                  </a:lnTo>
                </a:path>
              </a:pathLst>
            </a:custGeom>
            <a:noFill/>
            <a:ln w="0">
              <a:solidFill>
                <a:srgbClr val="000000"/>
              </a:solidFill>
              <a:prstDash val="solid"/>
              <a:round/>
              <a:headEnd/>
              <a:tailEnd/>
            </a:ln>
          </p:spPr>
          <p:txBody>
            <a:bodyPr/>
            <a:lstStyle/>
            <a:p>
              <a:endParaRPr lang="en-US"/>
            </a:p>
          </p:txBody>
        </p:sp>
        <p:sp>
          <p:nvSpPr>
            <p:cNvPr id="1289" name="Freeform 263">
              <a:extLst>
                <a:ext uri="{FF2B5EF4-FFF2-40B4-BE49-F238E27FC236}">
                  <a16:creationId xmlns:a16="http://schemas.microsoft.com/office/drawing/2014/main" id="{0EC3E39E-D32A-41E2-96EA-FA4E84106E67}"/>
                </a:ext>
              </a:extLst>
            </p:cNvPr>
            <p:cNvSpPr>
              <a:spLocks/>
            </p:cNvSpPr>
            <p:nvPr/>
          </p:nvSpPr>
          <p:spPr bwMode="auto">
            <a:xfrm>
              <a:off x="2315" y="3233"/>
              <a:ext cx="20" cy="20"/>
            </a:xfrm>
            <a:custGeom>
              <a:avLst/>
              <a:gdLst>
                <a:gd name="T0" fmla="*/ 8 w 119"/>
                <a:gd name="T1" fmla="*/ 0 h 98"/>
                <a:gd name="T2" fmla="*/ 0 w 119"/>
                <a:gd name="T3" fmla="*/ 11 h 98"/>
                <a:gd name="T4" fmla="*/ 119 w 119"/>
                <a:gd name="T5" fmla="*/ 98 h 98"/>
                <a:gd name="T6" fmla="*/ 8 w 119"/>
                <a:gd name="T7" fmla="*/ 0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8" y="0"/>
                  </a:moveTo>
                  <a:lnTo>
                    <a:pt x="0" y="11"/>
                  </a:lnTo>
                  <a:lnTo>
                    <a:pt x="119" y="98"/>
                  </a:lnTo>
                  <a:lnTo>
                    <a:pt x="8" y="0"/>
                  </a:lnTo>
                  <a:close/>
                </a:path>
              </a:pathLst>
            </a:custGeom>
            <a:solidFill>
              <a:srgbClr val="000000"/>
            </a:solidFill>
            <a:ln w="9525">
              <a:noFill/>
              <a:round/>
              <a:headEnd/>
              <a:tailEnd/>
            </a:ln>
          </p:spPr>
          <p:txBody>
            <a:bodyPr/>
            <a:lstStyle/>
            <a:p>
              <a:endParaRPr lang="en-US"/>
            </a:p>
          </p:txBody>
        </p:sp>
        <p:sp>
          <p:nvSpPr>
            <p:cNvPr id="1290" name="Freeform 264">
              <a:extLst>
                <a:ext uri="{FF2B5EF4-FFF2-40B4-BE49-F238E27FC236}">
                  <a16:creationId xmlns:a16="http://schemas.microsoft.com/office/drawing/2014/main" id="{21FA2178-C3E9-458F-AEEA-D115477D0B4D}"/>
                </a:ext>
              </a:extLst>
            </p:cNvPr>
            <p:cNvSpPr>
              <a:spLocks/>
            </p:cNvSpPr>
            <p:nvPr/>
          </p:nvSpPr>
          <p:spPr bwMode="auto">
            <a:xfrm>
              <a:off x="2315" y="3233"/>
              <a:ext cx="20" cy="20"/>
            </a:xfrm>
            <a:custGeom>
              <a:avLst/>
              <a:gdLst>
                <a:gd name="T0" fmla="*/ 8 w 119"/>
                <a:gd name="T1" fmla="*/ 0 h 98"/>
                <a:gd name="T2" fmla="*/ 0 w 119"/>
                <a:gd name="T3" fmla="*/ 11 h 98"/>
                <a:gd name="T4" fmla="*/ 119 w 119"/>
                <a:gd name="T5" fmla="*/ 98 h 98"/>
                <a:gd name="T6" fmla="*/ 8 w 119"/>
                <a:gd name="T7" fmla="*/ 0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8" y="0"/>
                  </a:moveTo>
                  <a:lnTo>
                    <a:pt x="0" y="11"/>
                  </a:lnTo>
                  <a:lnTo>
                    <a:pt x="119" y="98"/>
                  </a:lnTo>
                  <a:lnTo>
                    <a:pt x="8" y="0"/>
                  </a:lnTo>
                </a:path>
              </a:pathLst>
            </a:custGeom>
            <a:noFill/>
            <a:ln w="0">
              <a:solidFill>
                <a:srgbClr val="000000"/>
              </a:solidFill>
              <a:prstDash val="solid"/>
              <a:round/>
              <a:headEnd/>
              <a:tailEnd/>
            </a:ln>
          </p:spPr>
          <p:txBody>
            <a:bodyPr/>
            <a:lstStyle/>
            <a:p>
              <a:endParaRPr lang="en-US"/>
            </a:p>
          </p:txBody>
        </p:sp>
        <p:sp>
          <p:nvSpPr>
            <p:cNvPr id="1291" name="Freeform 265">
              <a:extLst>
                <a:ext uri="{FF2B5EF4-FFF2-40B4-BE49-F238E27FC236}">
                  <a16:creationId xmlns:a16="http://schemas.microsoft.com/office/drawing/2014/main" id="{3A90AF94-E24A-42E8-9C4F-AAEBF9966AD9}"/>
                </a:ext>
              </a:extLst>
            </p:cNvPr>
            <p:cNvSpPr>
              <a:spLocks/>
            </p:cNvSpPr>
            <p:nvPr/>
          </p:nvSpPr>
          <p:spPr bwMode="auto">
            <a:xfrm>
              <a:off x="2314" y="3236"/>
              <a:ext cx="21" cy="17"/>
            </a:xfrm>
            <a:custGeom>
              <a:avLst/>
              <a:gdLst>
                <a:gd name="T0" fmla="*/ 5 w 124"/>
                <a:gd name="T1" fmla="*/ 0 h 87"/>
                <a:gd name="T2" fmla="*/ 0 w 124"/>
                <a:gd name="T3" fmla="*/ 12 h 87"/>
                <a:gd name="T4" fmla="*/ 124 w 124"/>
                <a:gd name="T5" fmla="*/ 87 h 87"/>
                <a:gd name="T6" fmla="*/ 5 w 124"/>
                <a:gd name="T7" fmla="*/ 0 h 87"/>
                <a:gd name="T8" fmla="*/ 0 60000 65536"/>
                <a:gd name="T9" fmla="*/ 0 60000 65536"/>
                <a:gd name="T10" fmla="*/ 0 60000 65536"/>
                <a:gd name="T11" fmla="*/ 0 60000 65536"/>
                <a:gd name="T12" fmla="*/ 0 w 124"/>
                <a:gd name="T13" fmla="*/ 0 h 87"/>
                <a:gd name="T14" fmla="*/ 124 w 124"/>
                <a:gd name="T15" fmla="*/ 87 h 87"/>
              </a:gdLst>
              <a:ahLst/>
              <a:cxnLst>
                <a:cxn ang="T8">
                  <a:pos x="T0" y="T1"/>
                </a:cxn>
                <a:cxn ang="T9">
                  <a:pos x="T2" y="T3"/>
                </a:cxn>
                <a:cxn ang="T10">
                  <a:pos x="T4" y="T5"/>
                </a:cxn>
                <a:cxn ang="T11">
                  <a:pos x="T6" y="T7"/>
                </a:cxn>
              </a:cxnLst>
              <a:rect l="T12" t="T13" r="T14" b="T15"/>
              <a:pathLst>
                <a:path w="124" h="87">
                  <a:moveTo>
                    <a:pt x="5" y="0"/>
                  </a:moveTo>
                  <a:lnTo>
                    <a:pt x="0" y="12"/>
                  </a:lnTo>
                  <a:lnTo>
                    <a:pt x="124" y="87"/>
                  </a:lnTo>
                  <a:lnTo>
                    <a:pt x="5" y="0"/>
                  </a:lnTo>
                  <a:close/>
                </a:path>
              </a:pathLst>
            </a:custGeom>
            <a:solidFill>
              <a:srgbClr val="000000"/>
            </a:solidFill>
            <a:ln w="9525">
              <a:noFill/>
              <a:round/>
              <a:headEnd/>
              <a:tailEnd/>
            </a:ln>
          </p:spPr>
          <p:txBody>
            <a:bodyPr/>
            <a:lstStyle/>
            <a:p>
              <a:endParaRPr lang="en-US"/>
            </a:p>
          </p:txBody>
        </p:sp>
        <p:sp>
          <p:nvSpPr>
            <p:cNvPr id="1292" name="Freeform 266">
              <a:extLst>
                <a:ext uri="{FF2B5EF4-FFF2-40B4-BE49-F238E27FC236}">
                  <a16:creationId xmlns:a16="http://schemas.microsoft.com/office/drawing/2014/main" id="{7258569F-E555-40A5-8718-6BD056D5F93B}"/>
                </a:ext>
              </a:extLst>
            </p:cNvPr>
            <p:cNvSpPr>
              <a:spLocks/>
            </p:cNvSpPr>
            <p:nvPr/>
          </p:nvSpPr>
          <p:spPr bwMode="auto">
            <a:xfrm>
              <a:off x="2314" y="3236"/>
              <a:ext cx="21" cy="17"/>
            </a:xfrm>
            <a:custGeom>
              <a:avLst/>
              <a:gdLst>
                <a:gd name="T0" fmla="*/ 5 w 124"/>
                <a:gd name="T1" fmla="*/ 0 h 87"/>
                <a:gd name="T2" fmla="*/ 0 w 124"/>
                <a:gd name="T3" fmla="*/ 12 h 87"/>
                <a:gd name="T4" fmla="*/ 124 w 124"/>
                <a:gd name="T5" fmla="*/ 87 h 87"/>
                <a:gd name="T6" fmla="*/ 5 w 124"/>
                <a:gd name="T7" fmla="*/ 0 h 87"/>
                <a:gd name="T8" fmla="*/ 0 60000 65536"/>
                <a:gd name="T9" fmla="*/ 0 60000 65536"/>
                <a:gd name="T10" fmla="*/ 0 60000 65536"/>
                <a:gd name="T11" fmla="*/ 0 60000 65536"/>
                <a:gd name="T12" fmla="*/ 0 w 124"/>
                <a:gd name="T13" fmla="*/ 0 h 87"/>
                <a:gd name="T14" fmla="*/ 124 w 124"/>
                <a:gd name="T15" fmla="*/ 87 h 87"/>
              </a:gdLst>
              <a:ahLst/>
              <a:cxnLst>
                <a:cxn ang="T8">
                  <a:pos x="T0" y="T1"/>
                </a:cxn>
                <a:cxn ang="T9">
                  <a:pos x="T2" y="T3"/>
                </a:cxn>
                <a:cxn ang="T10">
                  <a:pos x="T4" y="T5"/>
                </a:cxn>
                <a:cxn ang="T11">
                  <a:pos x="T6" y="T7"/>
                </a:cxn>
              </a:cxnLst>
              <a:rect l="T12" t="T13" r="T14" b="T15"/>
              <a:pathLst>
                <a:path w="124" h="87">
                  <a:moveTo>
                    <a:pt x="5" y="0"/>
                  </a:moveTo>
                  <a:lnTo>
                    <a:pt x="0" y="12"/>
                  </a:lnTo>
                  <a:lnTo>
                    <a:pt x="124" y="87"/>
                  </a:lnTo>
                  <a:lnTo>
                    <a:pt x="5" y="0"/>
                  </a:lnTo>
                </a:path>
              </a:pathLst>
            </a:custGeom>
            <a:noFill/>
            <a:ln w="0">
              <a:solidFill>
                <a:srgbClr val="000000"/>
              </a:solidFill>
              <a:prstDash val="solid"/>
              <a:round/>
              <a:headEnd/>
              <a:tailEnd/>
            </a:ln>
          </p:spPr>
          <p:txBody>
            <a:bodyPr/>
            <a:lstStyle/>
            <a:p>
              <a:endParaRPr lang="en-US"/>
            </a:p>
          </p:txBody>
        </p:sp>
        <p:sp>
          <p:nvSpPr>
            <p:cNvPr id="1293" name="Freeform 267">
              <a:extLst>
                <a:ext uri="{FF2B5EF4-FFF2-40B4-BE49-F238E27FC236}">
                  <a16:creationId xmlns:a16="http://schemas.microsoft.com/office/drawing/2014/main" id="{99E6CB1B-F656-4936-B1E3-AD099234B064}"/>
                </a:ext>
              </a:extLst>
            </p:cNvPr>
            <p:cNvSpPr>
              <a:spLocks/>
            </p:cNvSpPr>
            <p:nvPr/>
          </p:nvSpPr>
          <p:spPr bwMode="auto">
            <a:xfrm>
              <a:off x="2313" y="3238"/>
              <a:ext cx="22" cy="15"/>
            </a:xfrm>
            <a:custGeom>
              <a:avLst/>
              <a:gdLst>
                <a:gd name="T0" fmla="*/ 5 w 129"/>
                <a:gd name="T1" fmla="*/ 0 h 75"/>
                <a:gd name="T2" fmla="*/ 0 w 129"/>
                <a:gd name="T3" fmla="*/ 12 h 75"/>
                <a:gd name="T4" fmla="*/ 129 w 129"/>
                <a:gd name="T5" fmla="*/ 75 h 75"/>
                <a:gd name="T6" fmla="*/ 5 w 129"/>
                <a:gd name="T7" fmla="*/ 0 h 75"/>
                <a:gd name="T8" fmla="*/ 0 60000 65536"/>
                <a:gd name="T9" fmla="*/ 0 60000 65536"/>
                <a:gd name="T10" fmla="*/ 0 60000 65536"/>
                <a:gd name="T11" fmla="*/ 0 60000 65536"/>
                <a:gd name="T12" fmla="*/ 0 w 129"/>
                <a:gd name="T13" fmla="*/ 0 h 75"/>
                <a:gd name="T14" fmla="*/ 129 w 129"/>
                <a:gd name="T15" fmla="*/ 75 h 75"/>
              </a:gdLst>
              <a:ahLst/>
              <a:cxnLst>
                <a:cxn ang="T8">
                  <a:pos x="T0" y="T1"/>
                </a:cxn>
                <a:cxn ang="T9">
                  <a:pos x="T2" y="T3"/>
                </a:cxn>
                <a:cxn ang="T10">
                  <a:pos x="T4" y="T5"/>
                </a:cxn>
                <a:cxn ang="T11">
                  <a:pos x="T6" y="T7"/>
                </a:cxn>
              </a:cxnLst>
              <a:rect l="T12" t="T13" r="T14" b="T15"/>
              <a:pathLst>
                <a:path w="129" h="75">
                  <a:moveTo>
                    <a:pt x="5" y="0"/>
                  </a:moveTo>
                  <a:lnTo>
                    <a:pt x="0" y="12"/>
                  </a:lnTo>
                  <a:lnTo>
                    <a:pt x="129" y="75"/>
                  </a:lnTo>
                  <a:lnTo>
                    <a:pt x="5" y="0"/>
                  </a:lnTo>
                  <a:close/>
                </a:path>
              </a:pathLst>
            </a:custGeom>
            <a:solidFill>
              <a:srgbClr val="000000"/>
            </a:solidFill>
            <a:ln w="9525">
              <a:noFill/>
              <a:round/>
              <a:headEnd/>
              <a:tailEnd/>
            </a:ln>
          </p:spPr>
          <p:txBody>
            <a:bodyPr/>
            <a:lstStyle/>
            <a:p>
              <a:endParaRPr lang="en-US"/>
            </a:p>
          </p:txBody>
        </p:sp>
        <p:sp>
          <p:nvSpPr>
            <p:cNvPr id="1294" name="Freeform 268">
              <a:extLst>
                <a:ext uri="{FF2B5EF4-FFF2-40B4-BE49-F238E27FC236}">
                  <a16:creationId xmlns:a16="http://schemas.microsoft.com/office/drawing/2014/main" id="{12A2E53A-3272-4DAE-B3E3-19C26693782B}"/>
                </a:ext>
              </a:extLst>
            </p:cNvPr>
            <p:cNvSpPr>
              <a:spLocks/>
            </p:cNvSpPr>
            <p:nvPr/>
          </p:nvSpPr>
          <p:spPr bwMode="auto">
            <a:xfrm>
              <a:off x="2313" y="3238"/>
              <a:ext cx="22" cy="15"/>
            </a:xfrm>
            <a:custGeom>
              <a:avLst/>
              <a:gdLst>
                <a:gd name="T0" fmla="*/ 5 w 129"/>
                <a:gd name="T1" fmla="*/ 0 h 75"/>
                <a:gd name="T2" fmla="*/ 0 w 129"/>
                <a:gd name="T3" fmla="*/ 12 h 75"/>
                <a:gd name="T4" fmla="*/ 129 w 129"/>
                <a:gd name="T5" fmla="*/ 75 h 75"/>
                <a:gd name="T6" fmla="*/ 5 w 129"/>
                <a:gd name="T7" fmla="*/ 0 h 75"/>
                <a:gd name="T8" fmla="*/ 0 60000 65536"/>
                <a:gd name="T9" fmla="*/ 0 60000 65536"/>
                <a:gd name="T10" fmla="*/ 0 60000 65536"/>
                <a:gd name="T11" fmla="*/ 0 60000 65536"/>
                <a:gd name="T12" fmla="*/ 0 w 129"/>
                <a:gd name="T13" fmla="*/ 0 h 75"/>
                <a:gd name="T14" fmla="*/ 129 w 129"/>
                <a:gd name="T15" fmla="*/ 75 h 75"/>
              </a:gdLst>
              <a:ahLst/>
              <a:cxnLst>
                <a:cxn ang="T8">
                  <a:pos x="T0" y="T1"/>
                </a:cxn>
                <a:cxn ang="T9">
                  <a:pos x="T2" y="T3"/>
                </a:cxn>
                <a:cxn ang="T10">
                  <a:pos x="T4" y="T5"/>
                </a:cxn>
                <a:cxn ang="T11">
                  <a:pos x="T6" y="T7"/>
                </a:cxn>
              </a:cxnLst>
              <a:rect l="T12" t="T13" r="T14" b="T15"/>
              <a:pathLst>
                <a:path w="129" h="75">
                  <a:moveTo>
                    <a:pt x="5" y="0"/>
                  </a:moveTo>
                  <a:lnTo>
                    <a:pt x="0" y="12"/>
                  </a:lnTo>
                  <a:lnTo>
                    <a:pt x="129" y="75"/>
                  </a:lnTo>
                  <a:lnTo>
                    <a:pt x="5" y="0"/>
                  </a:lnTo>
                </a:path>
              </a:pathLst>
            </a:custGeom>
            <a:noFill/>
            <a:ln w="0">
              <a:solidFill>
                <a:srgbClr val="000000"/>
              </a:solidFill>
              <a:prstDash val="solid"/>
              <a:round/>
              <a:headEnd/>
              <a:tailEnd/>
            </a:ln>
          </p:spPr>
          <p:txBody>
            <a:bodyPr/>
            <a:lstStyle/>
            <a:p>
              <a:endParaRPr lang="en-US"/>
            </a:p>
          </p:txBody>
        </p:sp>
        <p:sp>
          <p:nvSpPr>
            <p:cNvPr id="1295" name="Freeform 269">
              <a:extLst>
                <a:ext uri="{FF2B5EF4-FFF2-40B4-BE49-F238E27FC236}">
                  <a16:creationId xmlns:a16="http://schemas.microsoft.com/office/drawing/2014/main" id="{B06B5578-E3A6-47BC-A7BA-F8A28D0210AC}"/>
                </a:ext>
              </a:extLst>
            </p:cNvPr>
            <p:cNvSpPr>
              <a:spLocks/>
            </p:cNvSpPr>
            <p:nvPr/>
          </p:nvSpPr>
          <p:spPr bwMode="auto">
            <a:xfrm>
              <a:off x="2313" y="3240"/>
              <a:ext cx="22" cy="13"/>
            </a:xfrm>
            <a:custGeom>
              <a:avLst/>
              <a:gdLst>
                <a:gd name="T0" fmla="*/ 5 w 134"/>
                <a:gd name="T1" fmla="*/ 0 h 63"/>
                <a:gd name="T2" fmla="*/ 0 w 134"/>
                <a:gd name="T3" fmla="*/ 12 h 63"/>
                <a:gd name="T4" fmla="*/ 134 w 134"/>
                <a:gd name="T5" fmla="*/ 63 h 63"/>
                <a:gd name="T6" fmla="*/ 5 w 134"/>
                <a:gd name="T7" fmla="*/ 0 h 63"/>
                <a:gd name="T8" fmla="*/ 0 60000 65536"/>
                <a:gd name="T9" fmla="*/ 0 60000 65536"/>
                <a:gd name="T10" fmla="*/ 0 60000 65536"/>
                <a:gd name="T11" fmla="*/ 0 60000 65536"/>
                <a:gd name="T12" fmla="*/ 0 w 134"/>
                <a:gd name="T13" fmla="*/ 0 h 63"/>
                <a:gd name="T14" fmla="*/ 134 w 134"/>
                <a:gd name="T15" fmla="*/ 63 h 63"/>
              </a:gdLst>
              <a:ahLst/>
              <a:cxnLst>
                <a:cxn ang="T8">
                  <a:pos x="T0" y="T1"/>
                </a:cxn>
                <a:cxn ang="T9">
                  <a:pos x="T2" y="T3"/>
                </a:cxn>
                <a:cxn ang="T10">
                  <a:pos x="T4" y="T5"/>
                </a:cxn>
                <a:cxn ang="T11">
                  <a:pos x="T6" y="T7"/>
                </a:cxn>
              </a:cxnLst>
              <a:rect l="T12" t="T13" r="T14" b="T15"/>
              <a:pathLst>
                <a:path w="134" h="63">
                  <a:moveTo>
                    <a:pt x="5" y="0"/>
                  </a:moveTo>
                  <a:lnTo>
                    <a:pt x="0" y="12"/>
                  </a:lnTo>
                  <a:lnTo>
                    <a:pt x="134" y="63"/>
                  </a:lnTo>
                  <a:lnTo>
                    <a:pt x="5" y="0"/>
                  </a:lnTo>
                  <a:close/>
                </a:path>
              </a:pathLst>
            </a:custGeom>
            <a:solidFill>
              <a:srgbClr val="000000"/>
            </a:solidFill>
            <a:ln w="9525">
              <a:noFill/>
              <a:round/>
              <a:headEnd/>
              <a:tailEnd/>
            </a:ln>
          </p:spPr>
          <p:txBody>
            <a:bodyPr/>
            <a:lstStyle/>
            <a:p>
              <a:endParaRPr lang="en-US"/>
            </a:p>
          </p:txBody>
        </p:sp>
        <p:sp>
          <p:nvSpPr>
            <p:cNvPr id="1296" name="Freeform 270">
              <a:extLst>
                <a:ext uri="{FF2B5EF4-FFF2-40B4-BE49-F238E27FC236}">
                  <a16:creationId xmlns:a16="http://schemas.microsoft.com/office/drawing/2014/main" id="{8F0A56A6-C452-4276-A2AD-F703824A1EB7}"/>
                </a:ext>
              </a:extLst>
            </p:cNvPr>
            <p:cNvSpPr>
              <a:spLocks/>
            </p:cNvSpPr>
            <p:nvPr/>
          </p:nvSpPr>
          <p:spPr bwMode="auto">
            <a:xfrm>
              <a:off x="2313" y="3240"/>
              <a:ext cx="22" cy="13"/>
            </a:xfrm>
            <a:custGeom>
              <a:avLst/>
              <a:gdLst>
                <a:gd name="T0" fmla="*/ 5 w 134"/>
                <a:gd name="T1" fmla="*/ 0 h 63"/>
                <a:gd name="T2" fmla="*/ 0 w 134"/>
                <a:gd name="T3" fmla="*/ 12 h 63"/>
                <a:gd name="T4" fmla="*/ 134 w 134"/>
                <a:gd name="T5" fmla="*/ 63 h 63"/>
                <a:gd name="T6" fmla="*/ 5 w 134"/>
                <a:gd name="T7" fmla="*/ 0 h 63"/>
                <a:gd name="T8" fmla="*/ 0 60000 65536"/>
                <a:gd name="T9" fmla="*/ 0 60000 65536"/>
                <a:gd name="T10" fmla="*/ 0 60000 65536"/>
                <a:gd name="T11" fmla="*/ 0 60000 65536"/>
                <a:gd name="T12" fmla="*/ 0 w 134"/>
                <a:gd name="T13" fmla="*/ 0 h 63"/>
                <a:gd name="T14" fmla="*/ 134 w 134"/>
                <a:gd name="T15" fmla="*/ 63 h 63"/>
              </a:gdLst>
              <a:ahLst/>
              <a:cxnLst>
                <a:cxn ang="T8">
                  <a:pos x="T0" y="T1"/>
                </a:cxn>
                <a:cxn ang="T9">
                  <a:pos x="T2" y="T3"/>
                </a:cxn>
                <a:cxn ang="T10">
                  <a:pos x="T4" y="T5"/>
                </a:cxn>
                <a:cxn ang="T11">
                  <a:pos x="T6" y="T7"/>
                </a:cxn>
              </a:cxnLst>
              <a:rect l="T12" t="T13" r="T14" b="T15"/>
              <a:pathLst>
                <a:path w="134" h="63">
                  <a:moveTo>
                    <a:pt x="5" y="0"/>
                  </a:moveTo>
                  <a:lnTo>
                    <a:pt x="0" y="12"/>
                  </a:lnTo>
                  <a:lnTo>
                    <a:pt x="134" y="63"/>
                  </a:lnTo>
                  <a:lnTo>
                    <a:pt x="5" y="0"/>
                  </a:lnTo>
                </a:path>
              </a:pathLst>
            </a:custGeom>
            <a:noFill/>
            <a:ln w="0">
              <a:solidFill>
                <a:srgbClr val="000000"/>
              </a:solidFill>
              <a:prstDash val="solid"/>
              <a:round/>
              <a:headEnd/>
              <a:tailEnd/>
            </a:ln>
          </p:spPr>
          <p:txBody>
            <a:bodyPr/>
            <a:lstStyle/>
            <a:p>
              <a:endParaRPr lang="en-US"/>
            </a:p>
          </p:txBody>
        </p:sp>
        <p:sp>
          <p:nvSpPr>
            <p:cNvPr id="1297" name="Freeform 271">
              <a:extLst>
                <a:ext uri="{FF2B5EF4-FFF2-40B4-BE49-F238E27FC236}">
                  <a16:creationId xmlns:a16="http://schemas.microsoft.com/office/drawing/2014/main" id="{B2F90157-2C1F-4F8A-8188-96B6CB73C16B}"/>
                </a:ext>
              </a:extLst>
            </p:cNvPr>
            <p:cNvSpPr>
              <a:spLocks/>
            </p:cNvSpPr>
            <p:nvPr/>
          </p:nvSpPr>
          <p:spPr bwMode="auto">
            <a:xfrm>
              <a:off x="2312" y="3243"/>
              <a:ext cx="23" cy="10"/>
            </a:xfrm>
            <a:custGeom>
              <a:avLst/>
              <a:gdLst>
                <a:gd name="T0" fmla="*/ 3 w 137"/>
                <a:gd name="T1" fmla="*/ 0 h 51"/>
                <a:gd name="T2" fmla="*/ 0 w 137"/>
                <a:gd name="T3" fmla="*/ 13 h 51"/>
                <a:gd name="T4" fmla="*/ 137 w 137"/>
                <a:gd name="T5" fmla="*/ 51 h 51"/>
                <a:gd name="T6" fmla="*/ 3 w 137"/>
                <a:gd name="T7" fmla="*/ 0 h 51"/>
                <a:gd name="T8" fmla="*/ 0 60000 65536"/>
                <a:gd name="T9" fmla="*/ 0 60000 65536"/>
                <a:gd name="T10" fmla="*/ 0 60000 65536"/>
                <a:gd name="T11" fmla="*/ 0 60000 65536"/>
                <a:gd name="T12" fmla="*/ 0 w 137"/>
                <a:gd name="T13" fmla="*/ 0 h 51"/>
                <a:gd name="T14" fmla="*/ 137 w 137"/>
                <a:gd name="T15" fmla="*/ 51 h 51"/>
              </a:gdLst>
              <a:ahLst/>
              <a:cxnLst>
                <a:cxn ang="T8">
                  <a:pos x="T0" y="T1"/>
                </a:cxn>
                <a:cxn ang="T9">
                  <a:pos x="T2" y="T3"/>
                </a:cxn>
                <a:cxn ang="T10">
                  <a:pos x="T4" y="T5"/>
                </a:cxn>
                <a:cxn ang="T11">
                  <a:pos x="T6" y="T7"/>
                </a:cxn>
              </a:cxnLst>
              <a:rect l="T12" t="T13" r="T14" b="T15"/>
              <a:pathLst>
                <a:path w="137" h="51">
                  <a:moveTo>
                    <a:pt x="3" y="0"/>
                  </a:moveTo>
                  <a:lnTo>
                    <a:pt x="0" y="13"/>
                  </a:lnTo>
                  <a:lnTo>
                    <a:pt x="137" y="51"/>
                  </a:lnTo>
                  <a:lnTo>
                    <a:pt x="3" y="0"/>
                  </a:lnTo>
                  <a:close/>
                </a:path>
              </a:pathLst>
            </a:custGeom>
            <a:solidFill>
              <a:srgbClr val="000000"/>
            </a:solidFill>
            <a:ln w="9525">
              <a:noFill/>
              <a:round/>
              <a:headEnd/>
              <a:tailEnd/>
            </a:ln>
          </p:spPr>
          <p:txBody>
            <a:bodyPr/>
            <a:lstStyle/>
            <a:p>
              <a:endParaRPr lang="en-US"/>
            </a:p>
          </p:txBody>
        </p:sp>
        <p:sp>
          <p:nvSpPr>
            <p:cNvPr id="1298" name="Freeform 272">
              <a:extLst>
                <a:ext uri="{FF2B5EF4-FFF2-40B4-BE49-F238E27FC236}">
                  <a16:creationId xmlns:a16="http://schemas.microsoft.com/office/drawing/2014/main" id="{D2A282A7-C22C-4B43-B080-3FB33B70D604}"/>
                </a:ext>
              </a:extLst>
            </p:cNvPr>
            <p:cNvSpPr>
              <a:spLocks/>
            </p:cNvSpPr>
            <p:nvPr/>
          </p:nvSpPr>
          <p:spPr bwMode="auto">
            <a:xfrm>
              <a:off x="2312" y="3243"/>
              <a:ext cx="23" cy="10"/>
            </a:xfrm>
            <a:custGeom>
              <a:avLst/>
              <a:gdLst>
                <a:gd name="T0" fmla="*/ 3 w 137"/>
                <a:gd name="T1" fmla="*/ 0 h 51"/>
                <a:gd name="T2" fmla="*/ 0 w 137"/>
                <a:gd name="T3" fmla="*/ 13 h 51"/>
                <a:gd name="T4" fmla="*/ 137 w 137"/>
                <a:gd name="T5" fmla="*/ 51 h 51"/>
                <a:gd name="T6" fmla="*/ 3 w 137"/>
                <a:gd name="T7" fmla="*/ 0 h 51"/>
                <a:gd name="T8" fmla="*/ 0 60000 65536"/>
                <a:gd name="T9" fmla="*/ 0 60000 65536"/>
                <a:gd name="T10" fmla="*/ 0 60000 65536"/>
                <a:gd name="T11" fmla="*/ 0 60000 65536"/>
                <a:gd name="T12" fmla="*/ 0 w 137"/>
                <a:gd name="T13" fmla="*/ 0 h 51"/>
                <a:gd name="T14" fmla="*/ 137 w 137"/>
                <a:gd name="T15" fmla="*/ 51 h 51"/>
              </a:gdLst>
              <a:ahLst/>
              <a:cxnLst>
                <a:cxn ang="T8">
                  <a:pos x="T0" y="T1"/>
                </a:cxn>
                <a:cxn ang="T9">
                  <a:pos x="T2" y="T3"/>
                </a:cxn>
                <a:cxn ang="T10">
                  <a:pos x="T4" y="T5"/>
                </a:cxn>
                <a:cxn ang="T11">
                  <a:pos x="T6" y="T7"/>
                </a:cxn>
              </a:cxnLst>
              <a:rect l="T12" t="T13" r="T14" b="T15"/>
              <a:pathLst>
                <a:path w="137" h="51">
                  <a:moveTo>
                    <a:pt x="3" y="0"/>
                  </a:moveTo>
                  <a:lnTo>
                    <a:pt x="0" y="13"/>
                  </a:lnTo>
                  <a:lnTo>
                    <a:pt x="137" y="51"/>
                  </a:lnTo>
                  <a:lnTo>
                    <a:pt x="3" y="0"/>
                  </a:lnTo>
                </a:path>
              </a:pathLst>
            </a:custGeom>
            <a:noFill/>
            <a:ln w="0">
              <a:solidFill>
                <a:srgbClr val="000000"/>
              </a:solidFill>
              <a:prstDash val="solid"/>
              <a:round/>
              <a:headEnd/>
              <a:tailEnd/>
            </a:ln>
          </p:spPr>
          <p:txBody>
            <a:bodyPr/>
            <a:lstStyle/>
            <a:p>
              <a:endParaRPr lang="en-US"/>
            </a:p>
          </p:txBody>
        </p:sp>
        <p:sp>
          <p:nvSpPr>
            <p:cNvPr id="1299" name="Freeform 273">
              <a:extLst>
                <a:ext uri="{FF2B5EF4-FFF2-40B4-BE49-F238E27FC236}">
                  <a16:creationId xmlns:a16="http://schemas.microsoft.com/office/drawing/2014/main" id="{8A2D4648-584E-43B5-8562-491836EF20D7}"/>
                </a:ext>
              </a:extLst>
            </p:cNvPr>
            <p:cNvSpPr>
              <a:spLocks/>
            </p:cNvSpPr>
            <p:nvPr/>
          </p:nvSpPr>
          <p:spPr bwMode="auto">
            <a:xfrm>
              <a:off x="2312" y="3245"/>
              <a:ext cx="23" cy="8"/>
            </a:xfrm>
            <a:custGeom>
              <a:avLst/>
              <a:gdLst>
                <a:gd name="T0" fmla="*/ 2 w 139"/>
                <a:gd name="T1" fmla="*/ 0 h 38"/>
                <a:gd name="T2" fmla="*/ 0 w 139"/>
                <a:gd name="T3" fmla="*/ 12 h 38"/>
                <a:gd name="T4" fmla="*/ 139 w 139"/>
                <a:gd name="T5" fmla="*/ 38 h 38"/>
                <a:gd name="T6" fmla="*/ 2 w 139"/>
                <a:gd name="T7" fmla="*/ 0 h 38"/>
                <a:gd name="T8" fmla="*/ 0 60000 65536"/>
                <a:gd name="T9" fmla="*/ 0 60000 65536"/>
                <a:gd name="T10" fmla="*/ 0 60000 65536"/>
                <a:gd name="T11" fmla="*/ 0 60000 65536"/>
                <a:gd name="T12" fmla="*/ 0 w 139"/>
                <a:gd name="T13" fmla="*/ 0 h 38"/>
                <a:gd name="T14" fmla="*/ 139 w 139"/>
                <a:gd name="T15" fmla="*/ 38 h 38"/>
              </a:gdLst>
              <a:ahLst/>
              <a:cxnLst>
                <a:cxn ang="T8">
                  <a:pos x="T0" y="T1"/>
                </a:cxn>
                <a:cxn ang="T9">
                  <a:pos x="T2" y="T3"/>
                </a:cxn>
                <a:cxn ang="T10">
                  <a:pos x="T4" y="T5"/>
                </a:cxn>
                <a:cxn ang="T11">
                  <a:pos x="T6" y="T7"/>
                </a:cxn>
              </a:cxnLst>
              <a:rect l="T12" t="T13" r="T14" b="T15"/>
              <a:pathLst>
                <a:path w="139" h="38">
                  <a:moveTo>
                    <a:pt x="2" y="0"/>
                  </a:moveTo>
                  <a:lnTo>
                    <a:pt x="0" y="12"/>
                  </a:lnTo>
                  <a:lnTo>
                    <a:pt x="139" y="38"/>
                  </a:lnTo>
                  <a:lnTo>
                    <a:pt x="2" y="0"/>
                  </a:lnTo>
                  <a:close/>
                </a:path>
              </a:pathLst>
            </a:custGeom>
            <a:solidFill>
              <a:srgbClr val="000000"/>
            </a:solidFill>
            <a:ln w="9525">
              <a:noFill/>
              <a:round/>
              <a:headEnd/>
              <a:tailEnd/>
            </a:ln>
          </p:spPr>
          <p:txBody>
            <a:bodyPr/>
            <a:lstStyle/>
            <a:p>
              <a:endParaRPr lang="en-US"/>
            </a:p>
          </p:txBody>
        </p:sp>
        <p:sp>
          <p:nvSpPr>
            <p:cNvPr id="1300" name="Freeform 274">
              <a:extLst>
                <a:ext uri="{FF2B5EF4-FFF2-40B4-BE49-F238E27FC236}">
                  <a16:creationId xmlns:a16="http://schemas.microsoft.com/office/drawing/2014/main" id="{672AB952-F359-465A-9BC0-0D408D478223}"/>
                </a:ext>
              </a:extLst>
            </p:cNvPr>
            <p:cNvSpPr>
              <a:spLocks/>
            </p:cNvSpPr>
            <p:nvPr/>
          </p:nvSpPr>
          <p:spPr bwMode="auto">
            <a:xfrm>
              <a:off x="2312" y="3245"/>
              <a:ext cx="23" cy="8"/>
            </a:xfrm>
            <a:custGeom>
              <a:avLst/>
              <a:gdLst>
                <a:gd name="T0" fmla="*/ 2 w 139"/>
                <a:gd name="T1" fmla="*/ 0 h 38"/>
                <a:gd name="T2" fmla="*/ 0 w 139"/>
                <a:gd name="T3" fmla="*/ 12 h 38"/>
                <a:gd name="T4" fmla="*/ 139 w 139"/>
                <a:gd name="T5" fmla="*/ 38 h 38"/>
                <a:gd name="T6" fmla="*/ 2 w 139"/>
                <a:gd name="T7" fmla="*/ 0 h 38"/>
                <a:gd name="T8" fmla="*/ 0 60000 65536"/>
                <a:gd name="T9" fmla="*/ 0 60000 65536"/>
                <a:gd name="T10" fmla="*/ 0 60000 65536"/>
                <a:gd name="T11" fmla="*/ 0 60000 65536"/>
                <a:gd name="T12" fmla="*/ 0 w 139"/>
                <a:gd name="T13" fmla="*/ 0 h 38"/>
                <a:gd name="T14" fmla="*/ 139 w 139"/>
                <a:gd name="T15" fmla="*/ 38 h 38"/>
              </a:gdLst>
              <a:ahLst/>
              <a:cxnLst>
                <a:cxn ang="T8">
                  <a:pos x="T0" y="T1"/>
                </a:cxn>
                <a:cxn ang="T9">
                  <a:pos x="T2" y="T3"/>
                </a:cxn>
                <a:cxn ang="T10">
                  <a:pos x="T4" y="T5"/>
                </a:cxn>
                <a:cxn ang="T11">
                  <a:pos x="T6" y="T7"/>
                </a:cxn>
              </a:cxnLst>
              <a:rect l="T12" t="T13" r="T14" b="T15"/>
              <a:pathLst>
                <a:path w="139" h="38">
                  <a:moveTo>
                    <a:pt x="2" y="0"/>
                  </a:moveTo>
                  <a:lnTo>
                    <a:pt x="0" y="12"/>
                  </a:lnTo>
                  <a:lnTo>
                    <a:pt x="139" y="38"/>
                  </a:lnTo>
                  <a:lnTo>
                    <a:pt x="2" y="0"/>
                  </a:lnTo>
                </a:path>
              </a:pathLst>
            </a:custGeom>
            <a:noFill/>
            <a:ln w="0">
              <a:solidFill>
                <a:srgbClr val="000000"/>
              </a:solidFill>
              <a:prstDash val="solid"/>
              <a:round/>
              <a:headEnd/>
              <a:tailEnd/>
            </a:ln>
          </p:spPr>
          <p:txBody>
            <a:bodyPr/>
            <a:lstStyle/>
            <a:p>
              <a:endParaRPr lang="en-US"/>
            </a:p>
          </p:txBody>
        </p:sp>
        <p:sp>
          <p:nvSpPr>
            <p:cNvPr id="1301" name="Freeform 275">
              <a:extLst>
                <a:ext uri="{FF2B5EF4-FFF2-40B4-BE49-F238E27FC236}">
                  <a16:creationId xmlns:a16="http://schemas.microsoft.com/office/drawing/2014/main" id="{76982932-49EF-4BC8-A30A-CD757E43AE58}"/>
                </a:ext>
              </a:extLst>
            </p:cNvPr>
            <p:cNvSpPr>
              <a:spLocks/>
            </p:cNvSpPr>
            <p:nvPr/>
          </p:nvSpPr>
          <p:spPr bwMode="auto">
            <a:xfrm>
              <a:off x="2311" y="3248"/>
              <a:ext cx="24" cy="5"/>
            </a:xfrm>
            <a:custGeom>
              <a:avLst/>
              <a:gdLst>
                <a:gd name="T0" fmla="*/ 2 w 141"/>
                <a:gd name="T1" fmla="*/ 0 h 26"/>
                <a:gd name="T2" fmla="*/ 0 w 141"/>
                <a:gd name="T3" fmla="*/ 13 h 26"/>
                <a:gd name="T4" fmla="*/ 141 w 141"/>
                <a:gd name="T5" fmla="*/ 26 h 26"/>
                <a:gd name="T6" fmla="*/ 2 w 141"/>
                <a:gd name="T7" fmla="*/ 0 h 26"/>
                <a:gd name="T8" fmla="*/ 0 60000 65536"/>
                <a:gd name="T9" fmla="*/ 0 60000 65536"/>
                <a:gd name="T10" fmla="*/ 0 60000 65536"/>
                <a:gd name="T11" fmla="*/ 0 60000 65536"/>
                <a:gd name="T12" fmla="*/ 0 w 141"/>
                <a:gd name="T13" fmla="*/ 0 h 26"/>
                <a:gd name="T14" fmla="*/ 141 w 141"/>
                <a:gd name="T15" fmla="*/ 26 h 26"/>
              </a:gdLst>
              <a:ahLst/>
              <a:cxnLst>
                <a:cxn ang="T8">
                  <a:pos x="T0" y="T1"/>
                </a:cxn>
                <a:cxn ang="T9">
                  <a:pos x="T2" y="T3"/>
                </a:cxn>
                <a:cxn ang="T10">
                  <a:pos x="T4" y="T5"/>
                </a:cxn>
                <a:cxn ang="T11">
                  <a:pos x="T6" y="T7"/>
                </a:cxn>
              </a:cxnLst>
              <a:rect l="T12" t="T13" r="T14" b="T15"/>
              <a:pathLst>
                <a:path w="141" h="26">
                  <a:moveTo>
                    <a:pt x="2" y="0"/>
                  </a:moveTo>
                  <a:lnTo>
                    <a:pt x="0" y="13"/>
                  </a:lnTo>
                  <a:lnTo>
                    <a:pt x="141" y="26"/>
                  </a:lnTo>
                  <a:lnTo>
                    <a:pt x="2" y="0"/>
                  </a:lnTo>
                  <a:close/>
                </a:path>
              </a:pathLst>
            </a:custGeom>
            <a:solidFill>
              <a:srgbClr val="000000"/>
            </a:solidFill>
            <a:ln w="9525">
              <a:noFill/>
              <a:round/>
              <a:headEnd/>
              <a:tailEnd/>
            </a:ln>
          </p:spPr>
          <p:txBody>
            <a:bodyPr/>
            <a:lstStyle/>
            <a:p>
              <a:endParaRPr lang="en-US"/>
            </a:p>
          </p:txBody>
        </p:sp>
        <p:sp>
          <p:nvSpPr>
            <p:cNvPr id="1302" name="Freeform 276">
              <a:extLst>
                <a:ext uri="{FF2B5EF4-FFF2-40B4-BE49-F238E27FC236}">
                  <a16:creationId xmlns:a16="http://schemas.microsoft.com/office/drawing/2014/main" id="{765C2FB2-8234-413E-B8B2-03CDD0AD1723}"/>
                </a:ext>
              </a:extLst>
            </p:cNvPr>
            <p:cNvSpPr>
              <a:spLocks/>
            </p:cNvSpPr>
            <p:nvPr/>
          </p:nvSpPr>
          <p:spPr bwMode="auto">
            <a:xfrm>
              <a:off x="2311" y="3248"/>
              <a:ext cx="24" cy="5"/>
            </a:xfrm>
            <a:custGeom>
              <a:avLst/>
              <a:gdLst>
                <a:gd name="T0" fmla="*/ 2 w 141"/>
                <a:gd name="T1" fmla="*/ 0 h 26"/>
                <a:gd name="T2" fmla="*/ 0 w 141"/>
                <a:gd name="T3" fmla="*/ 13 h 26"/>
                <a:gd name="T4" fmla="*/ 141 w 141"/>
                <a:gd name="T5" fmla="*/ 26 h 26"/>
                <a:gd name="T6" fmla="*/ 2 w 141"/>
                <a:gd name="T7" fmla="*/ 0 h 26"/>
                <a:gd name="T8" fmla="*/ 0 60000 65536"/>
                <a:gd name="T9" fmla="*/ 0 60000 65536"/>
                <a:gd name="T10" fmla="*/ 0 60000 65536"/>
                <a:gd name="T11" fmla="*/ 0 60000 65536"/>
                <a:gd name="T12" fmla="*/ 0 w 141"/>
                <a:gd name="T13" fmla="*/ 0 h 26"/>
                <a:gd name="T14" fmla="*/ 141 w 141"/>
                <a:gd name="T15" fmla="*/ 26 h 26"/>
              </a:gdLst>
              <a:ahLst/>
              <a:cxnLst>
                <a:cxn ang="T8">
                  <a:pos x="T0" y="T1"/>
                </a:cxn>
                <a:cxn ang="T9">
                  <a:pos x="T2" y="T3"/>
                </a:cxn>
                <a:cxn ang="T10">
                  <a:pos x="T4" y="T5"/>
                </a:cxn>
                <a:cxn ang="T11">
                  <a:pos x="T6" y="T7"/>
                </a:cxn>
              </a:cxnLst>
              <a:rect l="T12" t="T13" r="T14" b="T15"/>
              <a:pathLst>
                <a:path w="141" h="26">
                  <a:moveTo>
                    <a:pt x="2" y="0"/>
                  </a:moveTo>
                  <a:lnTo>
                    <a:pt x="0" y="13"/>
                  </a:lnTo>
                  <a:lnTo>
                    <a:pt x="141" y="26"/>
                  </a:lnTo>
                  <a:lnTo>
                    <a:pt x="2" y="0"/>
                  </a:lnTo>
                </a:path>
              </a:pathLst>
            </a:custGeom>
            <a:noFill/>
            <a:ln w="0">
              <a:solidFill>
                <a:srgbClr val="000000"/>
              </a:solidFill>
              <a:prstDash val="solid"/>
              <a:round/>
              <a:headEnd/>
              <a:tailEnd/>
            </a:ln>
          </p:spPr>
          <p:txBody>
            <a:bodyPr/>
            <a:lstStyle/>
            <a:p>
              <a:endParaRPr lang="en-US"/>
            </a:p>
          </p:txBody>
        </p:sp>
        <p:sp>
          <p:nvSpPr>
            <p:cNvPr id="1303" name="Freeform 277">
              <a:extLst>
                <a:ext uri="{FF2B5EF4-FFF2-40B4-BE49-F238E27FC236}">
                  <a16:creationId xmlns:a16="http://schemas.microsoft.com/office/drawing/2014/main" id="{D1EE88EF-0E89-459E-97D2-26A57D95DC4C}"/>
                </a:ext>
              </a:extLst>
            </p:cNvPr>
            <p:cNvSpPr>
              <a:spLocks/>
            </p:cNvSpPr>
            <p:nvPr/>
          </p:nvSpPr>
          <p:spPr bwMode="auto">
            <a:xfrm>
              <a:off x="2311" y="3250"/>
              <a:ext cx="24" cy="3"/>
            </a:xfrm>
            <a:custGeom>
              <a:avLst/>
              <a:gdLst>
                <a:gd name="T0" fmla="*/ 0 w 141"/>
                <a:gd name="T1" fmla="*/ 0 h 13"/>
                <a:gd name="T2" fmla="*/ 0 w 141"/>
                <a:gd name="T3" fmla="*/ 13 h 13"/>
                <a:gd name="T4" fmla="*/ 141 w 141"/>
                <a:gd name="T5" fmla="*/ 13 h 13"/>
                <a:gd name="T6" fmla="*/ 0 w 141"/>
                <a:gd name="T7" fmla="*/ 0 h 13"/>
                <a:gd name="T8" fmla="*/ 0 60000 65536"/>
                <a:gd name="T9" fmla="*/ 0 60000 65536"/>
                <a:gd name="T10" fmla="*/ 0 60000 65536"/>
                <a:gd name="T11" fmla="*/ 0 60000 65536"/>
                <a:gd name="T12" fmla="*/ 0 w 141"/>
                <a:gd name="T13" fmla="*/ 0 h 13"/>
                <a:gd name="T14" fmla="*/ 141 w 141"/>
                <a:gd name="T15" fmla="*/ 13 h 13"/>
              </a:gdLst>
              <a:ahLst/>
              <a:cxnLst>
                <a:cxn ang="T8">
                  <a:pos x="T0" y="T1"/>
                </a:cxn>
                <a:cxn ang="T9">
                  <a:pos x="T2" y="T3"/>
                </a:cxn>
                <a:cxn ang="T10">
                  <a:pos x="T4" y="T5"/>
                </a:cxn>
                <a:cxn ang="T11">
                  <a:pos x="T6" y="T7"/>
                </a:cxn>
              </a:cxnLst>
              <a:rect l="T12" t="T13" r="T14" b="T15"/>
              <a:pathLst>
                <a:path w="141" h="13">
                  <a:moveTo>
                    <a:pt x="0" y="0"/>
                  </a:moveTo>
                  <a:lnTo>
                    <a:pt x="0" y="13"/>
                  </a:lnTo>
                  <a:lnTo>
                    <a:pt x="141" y="13"/>
                  </a:lnTo>
                  <a:lnTo>
                    <a:pt x="0" y="0"/>
                  </a:lnTo>
                  <a:close/>
                </a:path>
              </a:pathLst>
            </a:custGeom>
            <a:solidFill>
              <a:srgbClr val="000000"/>
            </a:solidFill>
            <a:ln w="9525">
              <a:noFill/>
              <a:round/>
              <a:headEnd/>
              <a:tailEnd/>
            </a:ln>
          </p:spPr>
          <p:txBody>
            <a:bodyPr/>
            <a:lstStyle/>
            <a:p>
              <a:endParaRPr lang="en-US"/>
            </a:p>
          </p:txBody>
        </p:sp>
        <p:sp>
          <p:nvSpPr>
            <p:cNvPr id="1304" name="Freeform 278">
              <a:extLst>
                <a:ext uri="{FF2B5EF4-FFF2-40B4-BE49-F238E27FC236}">
                  <a16:creationId xmlns:a16="http://schemas.microsoft.com/office/drawing/2014/main" id="{F9632561-13D2-4369-8A53-2EC61FDF73C6}"/>
                </a:ext>
              </a:extLst>
            </p:cNvPr>
            <p:cNvSpPr>
              <a:spLocks/>
            </p:cNvSpPr>
            <p:nvPr/>
          </p:nvSpPr>
          <p:spPr bwMode="auto">
            <a:xfrm>
              <a:off x="2311" y="3250"/>
              <a:ext cx="24" cy="3"/>
            </a:xfrm>
            <a:custGeom>
              <a:avLst/>
              <a:gdLst>
                <a:gd name="T0" fmla="*/ 0 w 141"/>
                <a:gd name="T1" fmla="*/ 0 h 13"/>
                <a:gd name="T2" fmla="*/ 0 w 141"/>
                <a:gd name="T3" fmla="*/ 13 h 13"/>
                <a:gd name="T4" fmla="*/ 141 w 141"/>
                <a:gd name="T5" fmla="*/ 13 h 13"/>
                <a:gd name="T6" fmla="*/ 0 w 141"/>
                <a:gd name="T7" fmla="*/ 0 h 13"/>
                <a:gd name="T8" fmla="*/ 0 60000 65536"/>
                <a:gd name="T9" fmla="*/ 0 60000 65536"/>
                <a:gd name="T10" fmla="*/ 0 60000 65536"/>
                <a:gd name="T11" fmla="*/ 0 60000 65536"/>
                <a:gd name="T12" fmla="*/ 0 w 141"/>
                <a:gd name="T13" fmla="*/ 0 h 13"/>
                <a:gd name="T14" fmla="*/ 141 w 141"/>
                <a:gd name="T15" fmla="*/ 13 h 13"/>
              </a:gdLst>
              <a:ahLst/>
              <a:cxnLst>
                <a:cxn ang="T8">
                  <a:pos x="T0" y="T1"/>
                </a:cxn>
                <a:cxn ang="T9">
                  <a:pos x="T2" y="T3"/>
                </a:cxn>
                <a:cxn ang="T10">
                  <a:pos x="T4" y="T5"/>
                </a:cxn>
                <a:cxn ang="T11">
                  <a:pos x="T6" y="T7"/>
                </a:cxn>
              </a:cxnLst>
              <a:rect l="T12" t="T13" r="T14" b="T15"/>
              <a:pathLst>
                <a:path w="141" h="13">
                  <a:moveTo>
                    <a:pt x="0" y="0"/>
                  </a:moveTo>
                  <a:lnTo>
                    <a:pt x="0" y="13"/>
                  </a:lnTo>
                  <a:lnTo>
                    <a:pt x="141" y="13"/>
                  </a:lnTo>
                  <a:lnTo>
                    <a:pt x="0" y="0"/>
                  </a:lnTo>
                </a:path>
              </a:pathLst>
            </a:custGeom>
            <a:noFill/>
            <a:ln w="0">
              <a:solidFill>
                <a:srgbClr val="000000"/>
              </a:solidFill>
              <a:prstDash val="solid"/>
              <a:round/>
              <a:headEnd/>
              <a:tailEnd/>
            </a:ln>
          </p:spPr>
          <p:txBody>
            <a:bodyPr/>
            <a:lstStyle/>
            <a:p>
              <a:endParaRPr lang="en-US"/>
            </a:p>
          </p:txBody>
        </p:sp>
        <p:sp>
          <p:nvSpPr>
            <p:cNvPr id="1305" name="Freeform 279">
              <a:extLst>
                <a:ext uri="{FF2B5EF4-FFF2-40B4-BE49-F238E27FC236}">
                  <a16:creationId xmlns:a16="http://schemas.microsoft.com/office/drawing/2014/main" id="{CE900CFC-9B80-488A-A8E6-C50404E79438}"/>
                </a:ext>
              </a:extLst>
            </p:cNvPr>
            <p:cNvSpPr>
              <a:spLocks/>
            </p:cNvSpPr>
            <p:nvPr/>
          </p:nvSpPr>
          <p:spPr bwMode="auto">
            <a:xfrm>
              <a:off x="2311" y="3253"/>
              <a:ext cx="24" cy="3"/>
            </a:xfrm>
            <a:custGeom>
              <a:avLst/>
              <a:gdLst>
                <a:gd name="T0" fmla="*/ 0 w 141"/>
                <a:gd name="T1" fmla="*/ 0 h 15"/>
                <a:gd name="T2" fmla="*/ 0 w 141"/>
                <a:gd name="T3" fmla="*/ 15 h 15"/>
                <a:gd name="T4" fmla="*/ 141 w 141"/>
                <a:gd name="T5" fmla="*/ 0 h 15"/>
                <a:gd name="T6" fmla="*/ 0 w 141"/>
                <a:gd name="T7" fmla="*/ 0 h 15"/>
                <a:gd name="T8" fmla="*/ 0 60000 65536"/>
                <a:gd name="T9" fmla="*/ 0 60000 65536"/>
                <a:gd name="T10" fmla="*/ 0 60000 65536"/>
                <a:gd name="T11" fmla="*/ 0 60000 65536"/>
                <a:gd name="T12" fmla="*/ 0 w 141"/>
                <a:gd name="T13" fmla="*/ 0 h 15"/>
                <a:gd name="T14" fmla="*/ 141 w 141"/>
                <a:gd name="T15" fmla="*/ 15 h 15"/>
              </a:gdLst>
              <a:ahLst/>
              <a:cxnLst>
                <a:cxn ang="T8">
                  <a:pos x="T0" y="T1"/>
                </a:cxn>
                <a:cxn ang="T9">
                  <a:pos x="T2" y="T3"/>
                </a:cxn>
                <a:cxn ang="T10">
                  <a:pos x="T4" y="T5"/>
                </a:cxn>
                <a:cxn ang="T11">
                  <a:pos x="T6" y="T7"/>
                </a:cxn>
              </a:cxnLst>
              <a:rect l="T12" t="T13" r="T14" b="T15"/>
              <a:pathLst>
                <a:path w="141" h="15">
                  <a:moveTo>
                    <a:pt x="0" y="0"/>
                  </a:moveTo>
                  <a:lnTo>
                    <a:pt x="0" y="15"/>
                  </a:lnTo>
                  <a:lnTo>
                    <a:pt x="141" y="0"/>
                  </a:lnTo>
                  <a:lnTo>
                    <a:pt x="0" y="0"/>
                  </a:lnTo>
                  <a:close/>
                </a:path>
              </a:pathLst>
            </a:custGeom>
            <a:solidFill>
              <a:srgbClr val="000000"/>
            </a:solidFill>
            <a:ln w="9525">
              <a:noFill/>
              <a:round/>
              <a:headEnd/>
              <a:tailEnd/>
            </a:ln>
          </p:spPr>
          <p:txBody>
            <a:bodyPr/>
            <a:lstStyle/>
            <a:p>
              <a:endParaRPr lang="en-US"/>
            </a:p>
          </p:txBody>
        </p:sp>
        <p:sp>
          <p:nvSpPr>
            <p:cNvPr id="1306" name="Freeform 280">
              <a:extLst>
                <a:ext uri="{FF2B5EF4-FFF2-40B4-BE49-F238E27FC236}">
                  <a16:creationId xmlns:a16="http://schemas.microsoft.com/office/drawing/2014/main" id="{9A42E980-A4DF-420E-8926-4BE931B6911D}"/>
                </a:ext>
              </a:extLst>
            </p:cNvPr>
            <p:cNvSpPr>
              <a:spLocks/>
            </p:cNvSpPr>
            <p:nvPr/>
          </p:nvSpPr>
          <p:spPr bwMode="auto">
            <a:xfrm>
              <a:off x="2311" y="3253"/>
              <a:ext cx="24" cy="3"/>
            </a:xfrm>
            <a:custGeom>
              <a:avLst/>
              <a:gdLst>
                <a:gd name="T0" fmla="*/ 0 w 141"/>
                <a:gd name="T1" fmla="*/ 0 h 15"/>
                <a:gd name="T2" fmla="*/ 0 w 141"/>
                <a:gd name="T3" fmla="*/ 15 h 15"/>
                <a:gd name="T4" fmla="*/ 141 w 141"/>
                <a:gd name="T5" fmla="*/ 0 h 15"/>
                <a:gd name="T6" fmla="*/ 0 w 141"/>
                <a:gd name="T7" fmla="*/ 0 h 15"/>
                <a:gd name="T8" fmla="*/ 0 60000 65536"/>
                <a:gd name="T9" fmla="*/ 0 60000 65536"/>
                <a:gd name="T10" fmla="*/ 0 60000 65536"/>
                <a:gd name="T11" fmla="*/ 0 60000 65536"/>
                <a:gd name="T12" fmla="*/ 0 w 141"/>
                <a:gd name="T13" fmla="*/ 0 h 15"/>
                <a:gd name="T14" fmla="*/ 141 w 141"/>
                <a:gd name="T15" fmla="*/ 15 h 15"/>
              </a:gdLst>
              <a:ahLst/>
              <a:cxnLst>
                <a:cxn ang="T8">
                  <a:pos x="T0" y="T1"/>
                </a:cxn>
                <a:cxn ang="T9">
                  <a:pos x="T2" y="T3"/>
                </a:cxn>
                <a:cxn ang="T10">
                  <a:pos x="T4" y="T5"/>
                </a:cxn>
                <a:cxn ang="T11">
                  <a:pos x="T6" y="T7"/>
                </a:cxn>
              </a:cxnLst>
              <a:rect l="T12" t="T13" r="T14" b="T15"/>
              <a:pathLst>
                <a:path w="141" h="15">
                  <a:moveTo>
                    <a:pt x="0" y="0"/>
                  </a:moveTo>
                  <a:lnTo>
                    <a:pt x="0" y="15"/>
                  </a:lnTo>
                  <a:lnTo>
                    <a:pt x="141" y="0"/>
                  </a:lnTo>
                  <a:lnTo>
                    <a:pt x="0" y="0"/>
                  </a:lnTo>
                </a:path>
              </a:pathLst>
            </a:custGeom>
            <a:noFill/>
            <a:ln w="0">
              <a:solidFill>
                <a:srgbClr val="000000"/>
              </a:solidFill>
              <a:prstDash val="solid"/>
              <a:round/>
              <a:headEnd/>
              <a:tailEnd/>
            </a:ln>
          </p:spPr>
          <p:txBody>
            <a:bodyPr/>
            <a:lstStyle/>
            <a:p>
              <a:endParaRPr lang="en-US"/>
            </a:p>
          </p:txBody>
        </p:sp>
        <p:sp>
          <p:nvSpPr>
            <p:cNvPr id="1307" name="Freeform 281">
              <a:extLst>
                <a:ext uri="{FF2B5EF4-FFF2-40B4-BE49-F238E27FC236}">
                  <a16:creationId xmlns:a16="http://schemas.microsoft.com/office/drawing/2014/main" id="{D1B2D9F6-469B-48F6-B629-1245E8E24D32}"/>
                </a:ext>
              </a:extLst>
            </p:cNvPr>
            <p:cNvSpPr>
              <a:spLocks/>
            </p:cNvSpPr>
            <p:nvPr/>
          </p:nvSpPr>
          <p:spPr bwMode="auto">
            <a:xfrm>
              <a:off x="2311" y="3253"/>
              <a:ext cx="24" cy="6"/>
            </a:xfrm>
            <a:custGeom>
              <a:avLst/>
              <a:gdLst>
                <a:gd name="T0" fmla="*/ 0 w 141"/>
                <a:gd name="T1" fmla="*/ 15 h 28"/>
                <a:gd name="T2" fmla="*/ 2 w 141"/>
                <a:gd name="T3" fmla="*/ 28 h 28"/>
                <a:gd name="T4" fmla="*/ 141 w 141"/>
                <a:gd name="T5" fmla="*/ 0 h 28"/>
                <a:gd name="T6" fmla="*/ 0 w 141"/>
                <a:gd name="T7" fmla="*/ 15 h 28"/>
                <a:gd name="T8" fmla="*/ 0 60000 65536"/>
                <a:gd name="T9" fmla="*/ 0 60000 65536"/>
                <a:gd name="T10" fmla="*/ 0 60000 65536"/>
                <a:gd name="T11" fmla="*/ 0 60000 65536"/>
                <a:gd name="T12" fmla="*/ 0 w 141"/>
                <a:gd name="T13" fmla="*/ 0 h 28"/>
                <a:gd name="T14" fmla="*/ 141 w 141"/>
                <a:gd name="T15" fmla="*/ 28 h 28"/>
              </a:gdLst>
              <a:ahLst/>
              <a:cxnLst>
                <a:cxn ang="T8">
                  <a:pos x="T0" y="T1"/>
                </a:cxn>
                <a:cxn ang="T9">
                  <a:pos x="T2" y="T3"/>
                </a:cxn>
                <a:cxn ang="T10">
                  <a:pos x="T4" y="T5"/>
                </a:cxn>
                <a:cxn ang="T11">
                  <a:pos x="T6" y="T7"/>
                </a:cxn>
              </a:cxnLst>
              <a:rect l="T12" t="T13" r="T14" b="T15"/>
              <a:pathLst>
                <a:path w="141" h="28">
                  <a:moveTo>
                    <a:pt x="0" y="15"/>
                  </a:moveTo>
                  <a:lnTo>
                    <a:pt x="2" y="28"/>
                  </a:lnTo>
                  <a:lnTo>
                    <a:pt x="141" y="0"/>
                  </a:lnTo>
                  <a:lnTo>
                    <a:pt x="0" y="15"/>
                  </a:lnTo>
                  <a:close/>
                </a:path>
              </a:pathLst>
            </a:custGeom>
            <a:solidFill>
              <a:srgbClr val="000000"/>
            </a:solidFill>
            <a:ln w="9525">
              <a:noFill/>
              <a:round/>
              <a:headEnd/>
              <a:tailEnd/>
            </a:ln>
          </p:spPr>
          <p:txBody>
            <a:bodyPr/>
            <a:lstStyle/>
            <a:p>
              <a:endParaRPr lang="en-US"/>
            </a:p>
          </p:txBody>
        </p:sp>
        <p:sp>
          <p:nvSpPr>
            <p:cNvPr id="1308" name="Freeform 282">
              <a:extLst>
                <a:ext uri="{FF2B5EF4-FFF2-40B4-BE49-F238E27FC236}">
                  <a16:creationId xmlns:a16="http://schemas.microsoft.com/office/drawing/2014/main" id="{A35E8269-2DF1-430F-B1B9-468233BA4A45}"/>
                </a:ext>
              </a:extLst>
            </p:cNvPr>
            <p:cNvSpPr>
              <a:spLocks/>
            </p:cNvSpPr>
            <p:nvPr/>
          </p:nvSpPr>
          <p:spPr bwMode="auto">
            <a:xfrm>
              <a:off x="2311" y="3253"/>
              <a:ext cx="24" cy="6"/>
            </a:xfrm>
            <a:custGeom>
              <a:avLst/>
              <a:gdLst>
                <a:gd name="T0" fmla="*/ 0 w 141"/>
                <a:gd name="T1" fmla="*/ 15 h 28"/>
                <a:gd name="T2" fmla="*/ 2 w 141"/>
                <a:gd name="T3" fmla="*/ 28 h 28"/>
                <a:gd name="T4" fmla="*/ 141 w 141"/>
                <a:gd name="T5" fmla="*/ 0 h 28"/>
                <a:gd name="T6" fmla="*/ 0 w 141"/>
                <a:gd name="T7" fmla="*/ 15 h 28"/>
                <a:gd name="T8" fmla="*/ 0 60000 65536"/>
                <a:gd name="T9" fmla="*/ 0 60000 65536"/>
                <a:gd name="T10" fmla="*/ 0 60000 65536"/>
                <a:gd name="T11" fmla="*/ 0 60000 65536"/>
                <a:gd name="T12" fmla="*/ 0 w 141"/>
                <a:gd name="T13" fmla="*/ 0 h 28"/>
                <a:gd name="T14" fmla="*/ 141 w 141"/>
                <a:gd name="T15" fmla="*/ 28 h 28"/>
              </a:gdLst>
              <a:ahLst/>
              <a:cxnLst>
                <a:cxn ang="T8">
                  <a:pos x="T0" y="T1"/>
                </a:cxn>
                <a:cxn ang="T9">
                  <a:pos x="T2" y="T3"/>
                </a:cxn>
                <a:cxn ang="T10">
                  <a:pos x="T4" y="T5"/>
                </a:cxn>
                <a:cxn ang="T11">
                  <a:pos x="T6" y="T7"/>
                </a:cxn>
              </a:cxnLst>
              <a:rect l="T12" t="T13" r="T14" b="T15"/>
              <a:pathLst>
                <a:path w="141" h="28">
                  <a:moveTo>
                    <a:pt x="0" y="15"/>
                  </a:moveTo>
                  <a:lnTo>
                    <a:pt x="2" y="28"/>
                  </a:lnTo>
                  <a:lnTo>
                    <a:pt x="141" y="0"/>
                  </a:lnTo>
                  <a:lnTo>
                    <a:pt x="0" y="15"/>
                  </a:lnTo>
                </a:path>
              </a:pathLst>
            </a:custGeom>
            <a:noFill/>
            <a:ln w="0">
              <a:solidFill>
                <a:srgbClr val="000000"/>
              </a:solidFill>
              <a:prstDash val="solid"/>
              <a:round/>
              <a:headEnd/>
              <a:tailEnd/>
            </a:ln>
          </p:spPr>
          <p:txBody>
            <a:bodyPr/>
            <a:lstStyle/>
            <a:p>
              <a:endParaRPr lang="en-US"/>
            </a:p>
          </p:txBody>
        </p:sp>
        <p:sp>
          <p:nvSpPr>
            <p:cNvPr id="1309" name="Freeform 283">
              <a:extLst>
                <a:ext uri="{FF2B5EF4-FFF2-40B4-BE49-F238E27FC236}">
                  <a16:creationId xmlns:a16="http://schemas.microsoft.com/office/drawing/2014/main" id="{7968FB06-E729-4803-AA88-5B1D738D7843}"/>
                </a:ext>
              </a:extLst>
            </p:cNvPr>
            <p:cNvSpPr>
              <a:spLocks/>
            </p:cNvSpPr>
            <p:nvPr/>
          </p:nvSpPr>
          <p:spPr bwMode="auto">
            <a:xfrm>
              <a:off x="2312" y="3253"/>
              <a:ext cx="23" cy="8"/>
            </a:xfrm>
            <a:custGeom>
              <a:avLst/>
              <a:gdLst>
                <a:gd name="T0" fmla="*/ 0 w 139"/>
                <a:gd name="T1" fmla="*/ 28 h 40"/>
                <a:gd name="T2" fmla="*/ 2 w 139"/>
                <a:gd name="T3" fmla="*/ 40 h 40"/>
                <a:gd name="T4" fmla="*/ 139 w 139"/>
                <a:gd name="T5" fmla="*/ 0 h 40"/>
                <a:gd name="T6" fmla="*/ 0 w 139"/>
                <a:gd name="T7" fmla="*/ 28 h 40"/>
                <a:gd name="T8" fmla="*/ 0 60000 65536"/>
                <a:gd name="T9" fmla="*/ 0 60000 65536"/>
                <a:gd name="T10" fmla="*/ 0 60000 65536"/>
                <a:gd name="T11" fmla="*/ 0 60000 65536"/>
                <a:gd name="T12" fmla="*/ 0 w 139"/>
                <a:gd name="T13" fmla="*/ 0 h 40"/>
                <a:gd name="T14" fmla="*/ 139 w 139"/>
                <a:gd name="T15" fmla="*/ 40 h 40"/>
              </a:gdLst>
              <a:ahLst/>
              <a:cxnLst>
                <a:cxn ang="T8">
                  <a:pos x="T0" y="T1"/>
                </a:cxn>
                <a:cxn ang="T9">
                  <a:pos x="T2" y="T3"/>
                </a:cxn>
                <a:cxn ang="T10">
                  <a:pos x="T4" y="T5"/>
                </a:cxn>
                <a:cxn ang="T11">
                  <a:pos x="T6" y="T7"/>
                </a:cxn>
              </a:cxnLst>
              <a:rect l="T12" t="T13" r="T14" b="T15"/>
              <a:pathLst>
                <a:path w="139" h="40">
                  <a:moveTo>
                    <a:pt x="0" y="28"/>
                  </a:moveTo>
                  <a:lnTo>
                    <a:pt x="2" y="40"/>
                  </a:lnTo>
                  <a:lnTo>
                    <a:pt x="139" y="0"/>
                  </a:lnTo>
                  <a:lnTo>
                    <a:pt x="0" y="28"/>
                  </a:lnTo>
                  <a:close/>
                </a:path>
              </a:pathLst>
            </a:custGeom>
            <a:solidFill>
              <a:srgbClr val="000000"/>
            </a:solidFill>
            <a:ln w="9525">
              <a:noFill/>
              <a:round/>
              <a:headEnd/>
              <a:tailEnd/>
            </a:ln>
          </p:spPr>
          <p:txBody>
            <a:bodyPr/>
            <a:lstStyle/>
            <a:p>
              <a:endParaRPr lang="en-US"/>
            </a:p>
          </p:txBody>
        </p:sp>
        <p:sp>
          <p:nvSpPr>
            <p:cNvPr id="1310" name="Freeform 284">
              <a:extLst>
                <a:ext uri="{FF2B5EF4-FFF2-40B4-BE49-F238E27FC236}">
                  <a16:creationId xmlns:a16="http://schemas.microsoft.com/office/drawing/2014/main" id="{E81ACC8F-349B-434D-BC25-492DCD41CAD5}"/>
                </a:ext>
              </a:extLst>
            </p:cNvPr>
            <p:cNvSpPr>
              <a:spLocks/>
            </p:cNvSpPr>
            <p:nvPr/>
          </p:nvSpPr>
          <p:spPr bwMode="auto">
            <a:xfrm>
              <a:off x="2312" y="3253"/>
              <a:ext cx="23" cy="8"/>
            </a:xfrm>
            <a:custGeom>
              <a:avLst/>
              <a:gdLst>
                <a:gd name="T0" fmla="*/ 0 w 139"/>
                <a:gd name="T1" fmla="*/ 28 h 40"/>
                <a:gd name="T2" fmla="*/ 2 w 139"/>
                <a:gd name="T3" fmla="*/ 40 h 40"/>
                <a:gd name="T4" fmla="*/ 139 w 139"/>
                <a:gd name="T5" fmla="*/ 0 h 40"/>
                <a:gd name="T6" fmla="*/ 0 w 139"/>
                <a:gd name="T7" fmla="*/ 28 h 40"/>
                <a:gd name="T8" fmla="*/ 0 60000 65536"/>
                <a:gd name="T9" fmla="*/ 0 60000 65536"/>
                <a:gd name="T10" fmla="*/ 0 60000 65536"/>
                <a:gd name="T11" fmla="*/ 0 60000 65536"/>
                <a:gd name="T12" fmla="*/ 0 w 139"/>
                <a:gd name="T13" fmla="*/ 0 h 40"/>
                <a:gd name="T14" fmla="*/ 139 w 139"/>
                <a:gd name="T15" fmla="*/ 40 h 40"/>
              </a:gdLst>
              <a:ahLst/>
              <a:cxnLst>
                <a:cxn ang="T8">
                  <a:pos x="T0" y="T1"/>
                </a:cxn>
                <a:cxn ang="T9">
                  <a:pos x="T2" y="T3"/>
                </a:cxn>
                <a:cxn ang="T10">
                  <a:pos x="T4" y="T5"/>
                </a:cxn>
                <a:cxn ang="T11">
                  <a:pos x="T6" y="T7"/>
                </a:cxn>
              </a:cxnLst>
              <a:rect l="T12" t="T13" r="T14" b="T15"/>
              <a:pathLst>
                <a:path w="139" h="40">
                  <a:moveTo>
                    <a:pt x="0" y="28"/>
                  </a:moveTo>
                  <a:lnTo>
                    <a:pt x="2" y="40"/>
                  </a:lnTo>
                  <a:lnTo>
                    <a:pt x="139" y="0"/>
                  </a:lnTo>
                  <a:lnTo>
                    <a:pt x="0" y="28"/>
                  </a:lnTo>
                </a:path>
              </a:pathLst>
            </a:custGeom>
            <a:noFill/>
            <a:ln w="0">
              <a:solidFill>
                <a:srgbClr val="000000"/>
              </a:solidFill>
              <a:prstDash val="solid"/>
              <a:round/>
              <a:headEnd/>
              <a:tailEnd/>
            </a:ln>
          </p:spPr>
          <p:txBody>
            <a:bodyPr/>
            <a:lstStyle/>
            <a:p>
              <a:endParaRPr lang="en-US"/>
            </a:p>
          </p:txBody>
        </p:sp>
        <p:sp>
          <p:nvSpPr>
            <p:cNvPr id="1311" name="Freeform 285">
              <a:extLst>
                <a:ext uri="{FF2B5EF4-FFF2-40B4-BE49-F238E27FC236}">
                  <a16:creationId xmlns:a16="http://schemas.microsoft.com/office/drawing/2014/main" id="{D481DC27-B566-4429-BD44-0A0F4F1C87BB}"/>
                </a:ext>
              </a:extLst>
            </p:cNvPr>
            <p:cNvSpPr>
              <a:spLocks/>
            </p:cNvSpPr>
            <p:nvPr/>
          </p:nvSpPr>
          <p:spPr bwMode="auto">
            <a:xfrm>
              <a:off x="2312" y="3253"/>
              <a:ext cx="23" cy="11"/>
            </a:xfrm>
            <a:custGeom>
              <a:avLst/>
              <a:gdLst>
                <a:gd name="T0" fmla="*/ 0 w 137"/>
                <a:gd name="T1" fmla="*/ 40 h 53"/>
                <a:gd name="T2" fmla="*/ 3 w 137"/>
                <a:gd name="T3" fmla="*/ 53 h 53"/>
                <a:gd name="T4" fmla="*/ 137 w 137"/>
                <a:gd name="T5" fmla="*/ 0 h 53"/>
                <a:gd name="T6" fmla="*/ 0 w 137"/>
                <a:gd name="T7" fmla="*/ 40 h 53"/>
                <a:gd name="T8" fmla="*/ 0 60000 65536"/>
                <a:gd name="T9" fmla="*/ 0 60000 65536"/>
                <a:gd name="T10" fmla="*/ 0 60000 65536"/>
                <a:gd name="T11" fmla="*/ 0 60000 65536"/>
                <a:gd name="T12" fmla="*/ 0 w 137"/>
                <a:gd name="T13" fmla="*/ 0 h 53"/>
                <a:gd name="T14" fmla="*/ 137 w 137"/>
                <a:gd name="T15" fmla="*/ 53 h 53"/>
              </a:gdLst>
              <a:ahLst/>
              <a:cxnLst>
                <a:cxn ang="T8">
                  <a:pos x="T0" y="T1"/>
                </a:cxn>
                <a:cxn ang="T9">
                  <a:pos x="T2" y="T3"/>
                </a:cxn>
                <a:cxn ang="T10">
                  <a:pos x="T4" y="T5"/>
                </a:cxn>
                <a:cxn ang="T11">
                  <a:pos x="T6" y="T7"/>
                </a:cxn>
              </a:cxnLst>
              <a:rect l="T12" t="T13" r="T14" b="T15"/>
              <a:pathLst>
                <a:path w="137" h="53">
                  <a:moveTo>
                    <a:pt x="0" y="40"/>
                  </a:moveTo>
                  <a:lnTo>
                    <a:pt x="3" y="53"/>
                  </a:lnTo>
                  <a:lnTo>
                    <a:pt x="137" y="0"/>
                  </a:lnTo>
                  <a:lnTo>
                    <a:pt x="0" y="40"/>
                  </a:lnTo>
                  <a:close/>
                </a:path>
              </a:pathLst>
            </a:custGeom>
            <a:solidFill>
              <a:srgbClr val="000000"/>
            </a:solidFill>
            <a:ln w="9525">
              <a:noFill/>
              <a:round/>
              <a:headEnd/>
              <a:tailEnd/>
            </a:ln>
          </p:spPr>
          <p:txBody>
            <a:bodyPr/>
            <a:lstStyle/>
            <a:p>
              <a:endParaRPr lang="en-US"/>
            </a:p>
          </p:txBody>
        </p:sp>
        <p:sp>
          <p:nvSpPr>
            <p:cNvPr id="1312" name="Freeform 286">
              <a:extLst>
                <a:ext uri="{FF2B5EF4-FFF2-40B4-BE49-F238E27FC236}">
                  <a16:creationId xmlns:a16="http://schemas.microsoft.com/office/drawing/2014/main" id="{C5B75E35-1FA6-439C-B699-1C32C6E601F2}"/>
                </a:ext>
              </a:extLst>
            </p:cNvPr>
            <p:cNvSpPr>
              <a:spLocks/>
            </p:cNvSpPr>
            <p:nvPr/>
          </p:nvSpPr>
          <p:spPr bwMode="auto">
            <a:xfrm>
              <a:off x="2312" y="3253"/>
              <a:ext cx="23" cy="11"/>
            </a:xfrm>
            <a:custGeom>
              <a:avLst/>
              <a:gdLst>
                <a:gd name="T0" fmla="*/ 0 w 137"/>
                <a:gd name="T1" fmla="*/ 40 h 53"/>
                <a:gd name="T2" fmla="*/ 3 w 137"/>
                <a:gd name="T3" fmla="*/ 53 h 53"/>
                <a:gd name="T4" fmla="*/ 137 w 137"/>
                <a:gd name="T5" fmla="*/ 0 h 53"/>
                <a:gd name="T6" fmla="*/ 0 w 137"/>
                <a:gd name="T7" fmla="*/ 40 h 53"/>
                <a:gd name="T8" fmla="*/ 0 60000 65536"/>
                <a:gd name="T9" fmla="*/ 0 60000 65536"/>
                <a:gd name="T10" fmla="*/ 0 60000 65536"/>
                <a:gd name="T11" fmla="*/ 0 60000 65536"/>
                <a:gd name="T12" fmla="*/ 0 w 137"/>
                <a:gd name="T13" fmla="*/ 0 h 53"/>
                <a:gd name="T14" fmla="*/ 137 w 137"/>
                <a:gd name="T15" fmla="*/ 53 h 53"/>
              </a:gdLst>
              <a:ahLst/>
              <a:cxnLst>
                <a:cxn ang="T8">
                  <a:pos x="T0" y="T1"/>
                </a:cxn>
                <a:cxn ang="T9">
                  <a:pos x="T2" y="T3"/>
                </a:cxn>
                <a:cxn ang="T10">
                  <a:pos x="T4" y="T5"/>
                </a:cxn>
                <a:cxn ang="T11">
                  <a:pos x="T6" y="T7"/>
                </a:cxn>
              </a:cxnLst>
              <a:rect l="T12" t="T13" r="T14" b="T15"/>
              <a:pathLst>
                <a:path w="137" h="53">
                  <a:moveTo>
                    <a:pt x="0" y="40"/>
                  </a:moveTo>
                  <a:lnTo>
                    <a:pt x="3" y="53"/>
                  </a:lnTo>
                  <a:lnTo>
                    <a:pt x="137" y="0"/>
                  </a:lnTo>
                  <a:lnTo>
                    <a:pt x="0" y="40"/>
                  </a:lnTo>
                </a:path>
              </a:pathLst>
            </a:custGeom>
            <a:noFill/>
            <a:ln w="0">
              <a:solidFill>
                <a:srgbClr val="000000"/>
              </a:solidFill>
              <a:prstDash val="solid"/>
              <a:round/>
              <a:headEnd/>
              <a:tailEnd/>
            </a:ln>
          </p:spPr>
          <p:txBody>
            <a:bodyPr/>
            <a:lstStyle/>
            <a:p>
              <a:endParaRPr lang="en-US"/>
            </a:p>
          </p:txBody>
        </p:sp>
        <p:sp>
          <p:nvSpPr>
            <p:cNvPr id="1313" name="Freeform 287">
              <a:extLst>
                <a:ext uri="{FF2B5EF4-FFF2-40B4-BE49-F238E27FC236}">
                  <a16:creationId xmlns:a16="http://schemas.microsoft.com/office/drawing/2014/main" id="{61A74268-5030-4B5D-9A5C-C22EDEBAC821}"/>
                </a:ext>
              </a:extLst>
            </p:cNvPr>
            <p:cNvSpPr>
              <a:spLocks/>
            </p:cNvSpPr>
            <p:nvPr/>
          </p:nvSpPr>
          <p:spPr bwMode="auto">
            <a:xfrm>
              <a:off x="2313" y="3253"/>
              <a:ext cx="22" cy="13"/>
            </a:xfrm>
            <a:custGeom>
              <a:avLst/>
              <a:gdLst>
                <a:gd name="T0" fmla="*/ 0 w 134"/>
                <a:gd name="T1" fmla="*/ 53 h 65"/>
                <a:gd name="T2" fmla="*/ 5 w 134"/>
                <a:gd name="T3" fmla="*/ 65 h 65"/>
                <a:gd name="T4" fmla="*/ 134 w 134"/>
                <a:gd name="T5" fmla="*/ 0 h 65"/>
                <a:gd name="T6" fmla="*/ 0 w 134"/>
                <a:gd name="T7" fmla="*/ 53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0" y="53"/>
                  </a:moveTo>
                  <a:lnTo>
                    <a:pt x="5" y="65"/>
                  </a:lnTo>
                  <a:lnTo>
                    <a:pt x="134" y="0"/>
                  </a:lnTo>
                  <a:lnTo>
                    <a:pt x="0" y="53"/>
                  </a:lnTo>
                  <a:close/>
                </a:path>
              </a:pathLst>
            </a:custGeom>
            <a:solidFill>
              <a:srgbClr val="000000"/>
            </a:solidFill>
            <a:ln w="9525">
              <a:noFill/>
              <a:round/>
              <a:headEnd/>
              <a:tailEnd/>
            </a:ln>
          </p:spPr>
          <p:txBody>
            <a:bodyPr/>
            <a:lstStyle/>
            <a:p>
              <a:endParaRPr lang="en-US"/>
            </a:p>
          </p:txBody>
        </p:sp>
        <p:sp>
          <p:nvSpPr>
            <p:cNvPr id="1314" name="Freeform 288">
              <a:extLst>
                <a:ext uri="{FF2B5EF4-FFF2-40B4-BE49-F238E27FC236}">
                  <a16:creationId xmlns:a16="http://schemas.microsoft.com/office/drawing/2014/main" id="{B22CEA56-7420-46FB-B4ED-DBDA89AA1EFC}"/>
                </a:ext>
              </a:extLst>
            </p:cNvPr>
            <p:cNvSpPr>
              <a:spLocks/>
            </p:cNvSpPr>
            <p:nvPr/>
          </p:nvSpPr>
          <p:spPr bwMode="auto">
            <a:xfrm>
              <a:off x="2313" y="3253"/>
              <a:ext cx="22" cy="13"/>
            </a:xfrm>
            <a:custGeom>
              <a:avLst/>
              <a:gdLst>
                <a:gd name="T0" fmla="*/ 0 w 134"/>
                <a:gd name="T1" fmla="*/ 53 h 65"/>
                <a:gd name="T2" fmla="*/ 5 w 134"/>
                <a:gd name="T3" fmla="*/ 65 h 65"/>
                <a:gd name="T4" fmla="*/ 134 w 134"/>
                <a:gd name="T5" fmla="*/ 0 h 65"/>
                <a:gd name="T6" fmla="*/ 0 w 134"/>
                <a:gd name="T7" fmla="*/ 53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0" y="53"/>
                  </a:moveTo>
                  <a:lnTo>
                    <a:pt x="5" y="65"/>
                  </a:lnTo>
                  <a:lnTo>
                    <a:pt x="134" y="0"/>
                  </a:lnTo>
                  <a:lnTo>
                    <a:pt x="0" y="53"/>
                  </a:lnTo>
                </a:path>
              </a:pathLst>
            </a:custGeom>
            <a:noFill/>
            <a:ln w="0">
              <a:solidFill>
                <a:srgbClr val="000000"/>
              </a:solidFill>
              <a:prstDash val="solid"/>
              <a:round/>
              <a:headEnd/>
              <a:tailEnd/>
            </a:ln>
          </p:spPr>
          <p:txBody>
            <a:bodyPr/>
            <a:lstStyle/>
            <a:p>
              <a:endParaRPr lang="en-US"/>
            </a:p>
          </p:txBody>
        </p:sp>
        <p:sp>
          <p:nvSpPr>
            <p:cNvPr id="1315" name="Freeform 289">
              <a:extLst>
                <a:ext uri="{FF2B5EF4-FFF2-40B4-BE49-F238E27FC236}">
                  <a16:creationId xmlns:a16="http://schemas.microsoft.com/office/drawing/2014/main" id="{B5E11BB6-37F6-4AC8-906C-3F29E9A09A60}"/>
                </a:ext>
              </a:extLst>
            </p:cNvPr>
            <p:cNvSpPr>
              <a:spLocks/>
            </p:cNvSpPr>
            <p:nvPr/>
          </p:nvSpPr>
          <p:spPr bwMode="auto">
            <a:xfrm>
              <a:off x="2313" y="3253"/>
              <a:ext cx="22" cy="15"/>
            </a:xfrm>
            <a:custGeom>
              <a:avLst/>
              <a:gdLst>
                <a:gd name="T0" fmla="*/ 0 w 129"/>
                <a:gd name="T1" fmla="*/ 65 h 77"/>
                <a:gd name="T2" fmla="*/ 5 w 129"/>
                <a:gd name="T3" fmla="*/ 77 h 77"/>
                <a:gd name="T4" fmla="*/ 129 w 129"/>
                <a:gd name="T5" fmla="*/ 0 h 77"/>
                <a:gd name="T6" fmla="*/ 0 w 129"/>
                <a:gd name="T7" fmla="*/ 65 h 77"/>
                <a:gd name="T8" fmla="*/ 0 60000 65536"/>
                <a:gd name="T9" fmla="*/ 0 60000 65536"/>
                <a:gd name="T10" fmla="*/ 0 60000 65536"/>
                <a:gd name="T11" fmla="*/ 0 60000 65536"/>
                <a:gd name="T12" fmla="*/ 0 w 129"/>
                <a:gd name="T13" fmla="*/ 0 h 77"/>
                <a:gd name="T14" fmla="*/ 129 w 129"/>
                <a:gd name="T15" fmla="*/ 77 h 77"/>
              </a:gdLst>
              <a:ahLst/>
              <a:cxnLst>
                <a:cxn ang="T8">
                  <a:pos x="T0" y="T1"/>
                </a:cxn>
                <a:cxn ang="T9">
                  <a:pos x="T2" y="T3"/>
                </a:cxn>
                <a:cxn ang="T10">
                  <a:pos x="T4" y="T5"/>
                </a:cxn>
                <a:cxn ang="T11">
                  <a:pos x="T6" y="T7"/>
                </a:cxn>
              </a:cxnLst>
              <a:rect l="T12" t="T13" r="T14" b="T15"/>
              <a:pathLst>
                <a:path w="129" h="77">
                  <a:moveTo>
                    <a:pt x="0" y="65"/>
                  </a:moveTo>
                  <a:lnTo>
                    <a:pt x="5" y="77"/>
                  </a:lnTo>
                  <a:lnTo>
                    <a:pt x="129" y="0"/>
                  </a:lnTo>
                  <a:lnTo>
                    <a:pt x="0" y="65"/>
                  </a:lnTo>
                  <a:close/>
                </a:path>
              </a:pathLst>
            </a:custGeom>
            <a:solidFill>
              <a:srgbClr val="000000"/>
            </a:solidFill>
            <a:ln w="9525">
              <a:noFill/>
              <a:round/>
              <a:headEnd/>
              <a:tailEnd/>
            </a:ln>
          </p:spPr>
          <p:txBody>
            <a:bodyPr/>
            <a:lstStyle/>
            <a:p>
              <a:endParaRPr lang="en-US"/>
            </a:p>
          </p:txBody>
        </p:sp>
        <p:sp>
          <p:nvSpPr>
            <p:cNvPr id="1316" name="Freeform 290">
              <a:extLst>
                <a:ext uri="{FF2B5EF4-FFF2-40B4-BE49-F238E27FC236}">
                  <a16:creationId xmlns:a16="http://schemas.microsoft.com/office/drawing/2014/main" id="{A78FFDAD-756A-47EE-8B0D-583EF867CE29}"/>
                </a:ext>
              </a:extLst>
            </p:cNvPr>
            <p:cNvSpPr>
              <a:spLocks/>
            </p:cNvSpPr>
            <p:nvPr/>
          </p:nvSpPr>
          <p:spPr bwMode="auto">
            <a:xfrm>
              <a:off x="2313" y="3253"/>
              <a:ext cx="22" cy="15"/>
            </a:xfrm>
            <a:custGeom>
              <a:avLst/>
              <a:gdLst>
                <a:gd name="T0" fmla="*/ 0 w 129"/>
                <a:gd name="T1" fmla="*/ 65 h 77"/>
                <a:gd name="T2" fmla="*/ 5 w 129"/>
                <a:gd name="T3" fmla="*/ 77 h 77"/>
                <a:gd name="T4" fmla="*/ 129 w 129"/>
                <a:gd name="T5" fmla="*/ 0 h 77"/>
                <a:gd name="T6" fmla="*/ 0 w 129"/>
                <a:gd name="T7" fmla="*/ 65 h 77"/>
                <a:gd name="T8" fmla="*/ 0 60000 65536"/>
                <a:gd name="T9" fmla="*/ 0 60000 65536"/>
                <a:gd name="T10" fmla="*/ 0 60000 65536"/>
                <a:gd name="T11" fmla="*/ 0 60000 65536"/>
                <a:gd name="T12" fmla="*/ 0 w 129"/>
                <a:gd name="T13" fmla="*/ 0 h 77"/>
                <a:gd name="T14" fmla="*/ 129 w 129"/>
                <a:gd name="T15" fmla="*/ 77 h 77"/>
              </a:gdLst>
              <a:ahLst/>
              <a:cxnLst>
                <a:cxn ang="T8">
                  <a:pos x="T0" y="T1"/>
                </a:cxn>
                <a:cxn ang="T9">
                  <a:pos x="T2" y="T3"/>
                </a:cxn>
                <a:cxn ang="T10">
                  <a:pos x="T4" y="T5"/>
                </a:cxn>
                <a:cxn ang="T11">
                  <a:pos x="T6" y="T7"/>
                </a:cxn>
              </a:cxnLst>
              <a:rect l="T12" t="T13" r="T14" b="T15"/>
              <a:pathLst>
                <a:path w="129" h="77">
                  <a:moveTo>
                    <a:pt x="0" y="65"/>
                  </a:moveTo>
                  <a:lnTo>
                    <a:pt x="5" y="77"/>
                  </a:lnTo>
                  <a:lnTo>
                    <a:pt x="129" y="0"/>
                  </a:lnTo>
                  <a:lnTo>
                    <a:pt x="0" y="65"/>
                  </a:lnTo>
                </a:path>
              </a:pathLst>
            </a:custGeom>
            <a:noFill/>
            <a:ln w="0">
              <a:solidFill>
                <a:srgbClr val="000000"/>
              </a:solidFill>
              <a:prstDash val="solid"/>
              <a:round/>
              <a:headEnd/>
              <a:tailEnd/>
            </a:ln>
          </p:spPr>
          <p:txBody>
            <a:bodyPr/>
            <a:lstStyle/>
            <a:p>
              <a:endParaRPr lang="en-US"/>
            </a:p>
          </p:txBody>
        </p:sp>
        <p:sp>
          <p:nvSpPr>
            <p:cNvPr id="1317" name="Freeform 291">
              <a:extLst>
                <a:ext uri="{FF2B5EF4-FFF2-40B4-BE49-F238E27FC236}">
                  <a16:creationId xmlns:a16="http://schemas.microsoft.com/office/drawing/2014/main" id="{B513057A-E4F4-4D87-9997-B636289DB9C4}"/>
                </a:ext>
              </a:extLst>
            </p:cNvPr>
            <p:cNvSpPr>
              <a:spLocks/>
            </p:cNvSpPr>
            <p:nvPr/>
          </p:nvSpPr>
          <p:spPr bwMode="auto">
            <a:xfrm>
              <a:off x="2314" y="3253"/>
              <a:ext cx="21" cy="18"/>
            </a:xfrm>
            <a:custGeom>
              <a:avLst/>
              <a:gdLst>
                <a:gd name="T0" fmla="*/ 0 w 124"/>
                <a:gd name="T1" fmla="*/ 77 h 89"/>
                <a:gd name="T2" fmla="*/ 5 w 124"/>
                <a:gd name="T3" fmla="*/ 89 h 89"/>
                <a:gd name="T4" fmla="*/ 124 w 124"/>
                <a:gd name="T5" fmla="*/ 0 h 89"/>
                <a:gd name="T6" fmla="*/ 0 w 124"/>
                <a:gd name="T7" fmla="*/ 77 h 89"/>
                <a:gd name="T8" fmla="*/ 0 60000 65536"/>
                <a:gd name="T9" fmla="*/ 0 60000 65536"/>
                <a:gd name="T10" fmla="*/ 0 60000 65536"/>
                <a:gd name="T11" fmla="*/ 0 60000 65536"/>
                <a:gd name="T12" fmla="*/ 0 w 124"/>
                <a:gd name="T13" fmla="*/ 0 h 89"/>
                <a:gd name="T14" fmla="*/ 124 w 124"/>
                <a:gd name="T15" fmla="*/ 89 h 89"/>
              </a:gdLst>
              <a:ahLst/>
              <a:cxnLst>
                <a:cxn ang="T8">
                  <a:pos x="T0" y="T1"/>
                </a:cxn>
                <a:cxn ang="T9">
                  <a:pos x="T2" y="T3"/>
                </a:cxn>
                <a:cxn ang="T10">
                  <a:pos x="T4" y="T5"/>
                </a:cxn>
                <a:cxn ang="T11">
                  <a:pos x="T6" y="T7"/>
                </a:cxn>
              </a:cxnLst>
              <a:rect l="T12" t="T13" r="T14" b="T15"/>
              <a:pathLst>
                <a:path w="124" h="89">
                  <a:moveTo>
                    <a:pt x="0" y="77"/>
                  </a:moveTo>
                  <a:lnTo>
                    <a:pt x="5" y="89"/>
                  </a:lnTo>
                  <a:lnTo>
                    <a:pt x="124" y="0"/>
                  </a:lnTo>
                  <a:lnTo>
                    <a:pt x="0" y="77"/>
                  </a:lnTo>
                  <a:close/>
                </a:path>
              </a:pathLst>
            </a:custGeom>
            <a:solidFill>
              <a:srgbClr val="000000"/>
            </a:solidFill>
            <a:ln w="9525">
              <a:noFill/>
              <a:round/>
              <a:headEnd/>
              <a:tailEnd/>
            </a:ln>
          </p:spPr>
          <p:txBody>
            <a:bodyPr/>
            <a:lstStyle/>
            <a:p>
              <a:endParaRPr lang="en-US"/>
            </a:p>
          </p:txBody>
        </p:sp>
        <p:sp>
          <p:nvSpPr>
            <p:cNvPr id="1318" name="Freeform 292">
              <a:extLst>
                <a:ext uri="{FF2B5EF4-FFF2-40B4-BE49-F238E27FC236}">
                  <a16:creationId xmlns:a16="http://schemas.microsoft.com/office/drawing/2014/main" id="{9329C5FA-178D-47C9-B95F-8F812443EB8E}"/>
                </a:ext>
              </a:extLst>
            </p:cNvPr>
            <p:cNvSpPr>
              <a:spLocks/>
            </p:cNvSpPr>
            <p:nvPr/>
          </p:nvSpPr>
          <p:spPr bwMode="auto">
            <a:xfrm>
              <a:off x="2314" y="3253"/>
              <a:ext cx="21" cy="18"/>
            </a:xfrm>
            <a:custGeom>
              <a:avLst/>
              <a:gdLst>
                <a:gd name="T0" fmla="*/ 0 w 124"/>
                <a:gd name="T1" fmla="*/ 77 h 89"/>
                <a:gd name="T2" fmla="*/ 5 w 124"/>
                <a:gd name="T3" fmla="*/ 89 h 89"/>
                <a:gd name="T4" fmla="*/ 124 w 124"/>
                <a:gd name="T5" fmla="*/ 0 h 89"/>
                <a:gd name="T6" fmla="*/ 0 w 124"/>
                <a:gd name="T7" fmla="*/ 77 h 89"/>
                <a:gd name="T8" fmla="*/ 0 60000 65536"/>
                <a:gd name="T9" fmla="*/ 0 60000 65536"/>
                <a:gd name="T10" fmla="*/ 0 60000 65536"/>
                <a:gd name="T11" fmla="*/ 0 60000 65536"/>
                <a:gd name="T12" fmla="*/ 0 w 124"/>
                <a:gd name="T13" fmla="*/ 0 h 89"/>
                <a:gd name="T14" fmla="*/ 124 w 124"/>
                <a:gd name="T15" fmla="*/ 89 h 89"/>
              </a:gdLst>
              <a:ahLst/>
              <a:cxnLst>
                <a:cxn ang="T8">
                  <a:pos x="T0" y="T1"/>
                </a:cxn>
                <a:cxn ang="T9">
                  <a:pos x="T2" y="T3"/>
                </a:cxn>
                <a:cxn ang="T10">
                  <a:pos x="T4" y="T5"/>
                </a:cxn>
                <a:cxn ang="T11">
                  <a:pos x="T6" y="T7"/>
                </a:cxn>
              </a:cxnLst>
              <a:rect l="T12" t="T13" r="T14" b="T15"/>
              <a:pathLst>
                <a:path w="124" h="89">
                  <a:moveTo>
                    <a:pt x="0" y="77"/>
                  </a:moveTo>
                  <a:lnTo>
                    <a:pt x="5" y="89"/>
                  </a:lnTo>
                  <a:lnTo>
                    <a:pt x="124" y="0"/>
                  </a:lnTo>
                  <a:lnTo>
                    <a:pt x="0" y="77"/>
                  </a:lnTo>
                </a:path>
              </a:pathLst>
            </a:custGeom>
            <a:noFill/>
            <a:ln w="0">
              <a:solidFill>
                <a:srgbClr val="000000"/>
              </a:solidFill>
              <a:prstDash val="solid"/>
              <a:round/>
              <a:headEnd/>
              <a:tailEnd/>
            </a:ln>
          </p:spPr>
          <p:txBody>
            <a:bodyPr/>
            <a:lstStyle/>
            <a:p>
              <a:endParaRPr lang="en-US"/>
            </a:p>
          </p:txBody>
        </p:sp>
        <p:sp>
          <p:nvSpPr>
            <p:cNvPr id="1319" name="Freeform 293">
              <a:extLst>
                <a:ext uri="{FF2B5EF4-FFF2-40B4-BE49-F238E27FC236}">
                  <a16:creationId xmlns:a16="http://schemas.microsoft.com/office/drawing/2014/main" id="{EE7300A7-2544-44ED-8897-31824C98FDE1}"/>
                </a:ext>
              </a:extLst>
            </p:cNvPr>
            <p:cNvSpPr>
              <a:spLocks/>
            </p:cNvSpPr>
            <p:nvPr/>
          </p:nvSpPr>
          <p:spPr bwMode="auto">
            <a:xfrm>
              <a:off x="2315" y="3253"/>
              <a:ext cx="20" cy="20"/>
            </a:xfrm>
            <a:custGeom>
              <a:avLst/>
              <a:gdLst>
                <a:gd name="T0" fmla="*/ 0 w 119"/>
                <a:gd name="T1" fmla="*/ 89 h 100"/>
                <a:gd name="T2" fmla="*/ 8 w 119"/>
                <a:gd name="T3" fmla="*/ 100 h 100"/>
                <a:gd name="T4" fmla="*/ 119 w 119"/>
                <a:gd name="T5" fmla="*/ 0 h 100"/>
                <a:gd name="T6" fmla="*/ 0 w 119"/>
                <a:gd name="T7" fmla="*/ 89 h 100"/>
                <a:gd name="T8" fmla="*/ 0 60000 65536"/>
                <a:gd name="T9" fmla="*/ 0 60000 65536"/>
                <a:gd name="T10" fmla="*/ 0 60000 65536"/>
                <a:gd name="T11" fmla="*/ 0 60000 65536"/>
                <a:gd name="T12" fmla="*/ 0 w 119"/>
                <a:gd name="T13" fmla="*/ 0 h 100"/>
                <a:gd name="T14" fmla="*/ 119 w 119"/>
                <a:gd name="T15" fmla="*/ 100 h 100"/>
              </a:gdLst>
              <a:ahLst/>
              <a:cxnLst>
                <a:cxn ang="T8">
                  <a:pos x="T0" y="T1"/>
                </a:cxn>
                <a:cxn ang="T9">
                  <a:pos x="T2" y="T3"/>
                </a:cxn>
                <a:cxn ang="T10">
                  <a:pos x="T4" y="T5"/>
                </a:cxn>
                <a:cxn ang="T11">
                  <a:pos x="T6" y="T7"/>
                </a:cxn>
              </a:cxnLst>
              <a:rect l="T12" t="T13" r="T14" b="T15"/>
              <a:pathLst>
                <a:path w="119" h="100">
                  <a:moveTo>
                    <a:pt x="0" y="89"/>
                  </a:moveTo>
                  <a:lnTo>
                    <a:pt x="8" y="100"/>
                  </a:lnTo>
                  <a:lnTo>
                    <a:pt x="119" y="0"/>
                  </a:lnTo>
                  <a:lnTo>
                    <a:pt x="0" y="89"/>
                  </a:lnTo>
                  <a:close/>
                </a:path>
              </a:pathLst>
            </a:custGeom>
            <a:solidFill>
              <a:srgbClr val="000000"/>
            </a:solidFill>
            <a:ln w="9525">
              <a:noFill/>
              <a:round/>
              <a:headEnd/>
              <a:tailEnd/>
            </a:ln>
          </p:spPr>
          <p:txBody>
            <a:bodyPr/>
            <a:lstStyle/>
            <a:p>
              <a:endParaRPr lang="en-US"/>
            </a:p>
          </p:txBody>
        </p:sp>
        <p:sp>
          <p:nvSpPr>
            <p:cNvPr id="1320" name="Freeform 294">
              <a:extLst>
                <a:ext uri="{FF2B5EF4-FFF2-40B4-BE49-F238E27FC236}">
                  <a16:creationId xmlns:a16="http://schemas.microsoft.com/office/drawing/2014/main" id="{9658669C-E7FD-4825-AF9E-D2C23F55CD2E}"/>
                </a:ext>
              </a:extLst>
            </p:cNvPr>
            <p:cNvSpPr>
              <a:spLocks/>
            </p:cNvSpPr>
            <p:nvPr/>
          </p:nvSpPr>
          <p:spPr bwMode="auto">
            <a:xfrm>
              <a:off x="2315" y="3253"/>
              <a:ext cx="20" cy="20"/>
            </a:xfrm>
            <a:custGeom>
              <a:avLst/>
              <a:gdLst>
                <a:gd name="T0" fmla="*/ 0 w 119"/>
                <a:gd name="T1" fmla="*/ 89 h 100"/>
                <a:gd name="T2" fmla="*/ 8 w 119"/>
                <a:gd name="T3" fmla="*/ 100 h 100"/>
                <a:gd name="T4" fmla="*/ 119 w 119"/>
                <a:gd name="T5" fmla="*/ 0 h 100"/>
                <a:gd name="T6" fmla="*/ 0 w 119"/>
                <a:gd name="T7" fmla="*/ 89 h 100"/>
                <a:gd name="T8" fmla="*/ 0 60000 65536"/>
                <a:gd name="T9" fmla="*/ 0 60000 65536"/>
                <a:gd name="T10" fmla="*/ 0 60000 65536"/>
                <a:gd name="T11" fmla="*/ 0 60000 65536"/>
                <a:gd name="T12" fmla="*/ 0 w 119"/>
                <a:gd name="T13" fmla="*/ 0 h 100"/>
                <a:gd name="T14" fmla="*/ 119 w 119"/>
                <a:gd name="T15" fmla="*/ 100 h 100"/>
              </a:gdLst>
              <a:ahLst/>
              <a:cxnLst>
                <a:cxn ang="T8">
                  <a:pos x="T0" y="T1"/>
                </a:cxn>
                <a:cxn ang="T9">
                  <a:pos x="T2" y="T3"/>
                </a:cxn>
                <a:cxn ang="T10">
                  <a:pos x="T4" y="T5"/>
                </a:cxn>
                <a:cxn ang="T11">
                  <a:pos x="T6" y="T7"/>
                </a:cxn>
              </a:cxnLst>
              <a:rect l="T12" t="T13" r="T14" b="T15"/>
              <a:pathLst>
                <a:path w="119" h="100">
                  <a:moveTo>
                    <a:pt x="0" y="89"/>
                  </a:moveTo>
                  <a:lnTo>
                    <a:pt x="8" y="100"/>
                  </a:lnTo>
                  <a:lnTo>
                    <a:pt x="119" y="0"/>
                  </a:lnTo>
                  <a:lnTo>
                    <a:pt x="0" y="89"/>
                  </a:lnTo>
                </a:path>
              </a:pathLst>
            </a:custGeom>
            <a:noFill/>
            <a:ln w="0">
              <a:solidFill>
                <a:srgbClr val="000000"/>
              </a:solidFill>
              <a:prstDash val="solid"/>
              <a:round/>
              <a:headEnd/>
              <a:tailEnd/>
            </a:ln>
          </p:spPr>
          <p:txBody>
            <a:bodyPr/>
            <a:lstStyle/>
            <a:p>
              <a:endParaRPr lang="en-US"/>
            </a:p>
          </p:txBody>
        </p:sp>
        <p:sp>
          <p:nvSpPr>
            <p:cNvPr id="1321" name="Freeform 295">
              <a:extLst>
                <a:ext uri="{FF2B5EF4-FFF2-40B4-BE49-F238E27FC236}">
                  <a16:creationId xmlns:a16="http://schemas.microsoft.com/office/drawing/2014/main" id="{4B954FFB-9A00-496F-B0E3-D529D2344798}"/>
                </a:ext>
              </a:extLst>
            </p:cNvPr>
            <p:cNvSpPr>
              <a:spLocks/>
            </p:cNvSpPr>
            <p:nvPr/>
          </p:nvSpPr>
          <p:spPr bwMode="auto">
            <a:xfrm>
              <a:off x="2316" y="3253"/>
              <a:ext cx="19" cy="22"/>
            </a:xfrm>
            <a:custGeom>
              <a:avLst/>
              <a:gdLst>
                <a:gd name="T0" fmla="*/ 0 w 111"/>
                <a:gd name="T1" fmla="*/ 100 h 109"/>
                <a:gd name="T2" fmla="*/ 7 w 111"/>
                <a:gd name="T3" fmla="*/ 109 h 109"/>
                <a:gd name="T4" fmla="*/ 111 w 111"/>
                <a:gd name="T5" fmla="*/ 0 h 109"/>
                <a:gd name="T6" fmla="*/ 0 w 111"/>
                <a:gd name="T7" fmla="*/ 100 h 109"/>
                <a:gd name="T8" fmla="*/ 0 60000 65536"/>
                <a:gd name="T9" fmla="*/ 0 60000 65536"/>
                <a:gd name="T10" fmla="*/ 0 60000 65536"/>
                <a:gd name="T11" fmla="*/ 0 60000 65536"/>
                <a:gd name="T12" fmla="*/ 0 w 111"/>
                <a:gd name="T13" fmla="*/ 0 h 109"/>
                <a:gd name="T14" fmla="*/ 111 w 111"/>
                <a:gd name="T15" fmla="*/ 109 h 109"/>
              </a:gdLst>
              <a:ahLst/>
              <a:cxnLst>
                <a:cxn ang="T8">
                  <a:pos x="T0" y="T1"/>
                </a:cxn>
                <a:cxn ang="T9">
                  <a:pos x="T2" y="T3"/>
                </a:cxn>
                <a:cxn ang="T10">
                  <a:pos x="T4" y="T5"/>
                </a:cxn>
                <a:cxn ang="T11">
                  <a:pos x="T6" y="T7"/>
                </a:cxn>
              </a:cxnLst>
              <a:rect l="T12" t="T13" r="T14" b="T15"/>
              <a:pathLst>
                <a:path w="111" h="109">
                  <a:moveTo>
                    <a:pt x="0" y="100"/>
                  </a:moveTo>
                  <a:lnTo>
                    <a:pt x="7" y="109"/>
                  </a:lnTo>
                  <a:lnTo>
                    <a:pt x="111" y="0"/>
                  </a:lnTo>
                  <a:lnTo>
                    <a:pt x="0" y="100"/>
                  </a:lnTo>
                  <a:close/>
                </a:path>
              </a:pathLst>
            </a:custGeom>
            <a:solidFill>
              <a:srgbClr val="000000"/>
            </a:solidFill>
            <a:ln w="9525">
              <a:noFill/>
              <a:round/>
              <a:headEnd/>
              <a:tailEnd/>
            </a:ln>
          </p:spPr>
          <p:txBody>
            <a:bodyPr/>
            <a:lstStyle/>
            <a:p>
              <a:endParaRPr lang="en-US"/>
            </a:p>
          </p:txBody>
        </p:sp>
        <p:sp>
          <p:nvSpPr>
            <p:cNvPr id="1322" name="Freeform 296">
              <a:extLst>
                <a:ext uri="{FF2B5EF4-FFF2-40B4-BE49-F238E27FC236}">
                  <a16:creationId xmlns:a16="http://schemas.microsoft.com/office/drawing/2014/main" id="{54303803-FFEE-4654-B74F-8B4A954B5102}"/>
                </a:ext>
              </a:extLst>
            </p:cNvPr>
            <p:cNvSpPr>
              <a:spLocks/>
            </p:cNvSpPr>
            <p:nvPr/>
          </p:nvSpPr>
          <p:spPr bwMode="auto">
            <a:xfrm>
              <a:off x="2316" y="3253"/>
              <a:ext cx="19" cy="22"/>
            </a:xfrm>
            <a:custGeom>
              <a:avLst/>
              <a:gdLst>
                <a:gd name="T0" fmla="*/ 0 w 111"/>
                <a:gd name="T1" fmla="*/ 100 h 109"/>
                <a:gd name="T2" fmla="*/ 7 w 111"/>
                <a:gd name="T3" fmla="*/ 109 h 109"/>
                <a:gd name="T4" fmla="*/ 111 w 111"/>
                <a:gd name="T5" fmla="*/ 0 h 109"/>
                <a:gd name="T6" fmla="*/ 0 w 111"/>
                <a:gd name="T7" fmla="*/ 100 h 109"/>
                <a:gd name="T8" fmla="*/ 0 60000 65536"/>
                <a:gd name="T9" fmla="*/ 0 60000 65536"/>
                <a:gd name="T10" fmla="*/ 0 60000 65536"/>
                <a:gd name="T11" fmla="*/ 0 60000 65536"/>
                <a:gd name="T12" fmla="*/ 0 w 111"/>
                <a:gd name="T13" fmla="*/ 0 h 109"/>
                <a:gd name="T14" fmla="*/ 111 w 111"/>
                <a:gd name="T15" fmla="*/ 109 h 109"/>
              </a:gdLst>
              <a:ahLst/>
              <a:cxnLst>
                <a:cxn ang="T8">
                  <a:pos x="T0" y="T1"/>
                </a:cxn>
                <a:cxn ang="T9">
                  <a:pos x="T2" y="T3"/>
                </a:cxn>
                <a:cxn ang="T10">
                  <a:pos x="T4" y="T5"/>
                </a:cxn>
                <a:cxn ang="T11">
                  <a:pos x="T6" y="T7"/>
                </a:cxn>
              </a:cxnLst>
              <a:rect l="T12" t="T13" r="T14" b="T15"/>
              <a:pathLst>
                <a:path w="111" h="109">
                  <a:moveTo>
                    <a:pt x="0" y="100"/>
                  </a:moveTo>
                  <a:lnTo>
                    <a:pt x="7" y="109"/>
                  </a:lnTo>
                  <a:lnTo>
                    <a:pt x="111" y="0"/>
                  </a:lnTo>
                  <a:lnTo>
                    <a:pt x="0" y="100"/>
                  </a:lnTo>
                </a:path>
              </a:pathLst>
            </a:custGeom>
            <a:noFill/>
            <a:ln w="0">
              <a:solidFill>
                <a:srgbClr val="000000"/>
              </a:solidFill>
              <a:prstDash val="solid"/>
              <a:round/>
              <a:headEnd/>
              <a:tailEnd/>
            </a:ln>
          </p:spPr>
          <p:txBody>
            <a:bodyPr/>
            <a:lstStyle/>
            <a:p>
              <a:endParaRPr lang="en-US"/>
            </a:p>
          </p:txBody>
        </p:sp>
        <p:sp>
          <p:nvSpPr>
            <p:cNvPr id="1323" name="Freeform 297">
              <a:extLst>
                <a:ext uri="{FF2B5EF4-FFF2-40B4-BE49-F238E27FC236}">
                  <a16:creationId xmlns:a16="http://schemas.microsoft.com/office/drawing/2014/main" id="{D70F3C3E-8BB2-496D-A27A-655B8322018E}"/>
                </a:ext>
              </a:extLst>
            </p:cNvPr>
            <p:cNvSpPr>
              <a:spLocks/>
            </p:cNvSpPr>
            <p:nvPr/>
          </p:nvSpPr>
          <p:spPr bwMode="auto">
            <a:xfrm>
              <a:off x="2318" y="3253"/>
              <a:ext cx="17" cy="24"/>
            </a:xfrm>
            <a:custGeom>
              <a:avLst/>
              <a:gdLst>
                <a:gd name="T0" fmla="*/ 0 w 104"/>
                <a:gd name="T1" fmla="*/ 109 h 119"/>
                <a:gd name="T2" fmla="*/ 9 w 104"/>
                <a:gd name="T3" fmla="*/ 119 h 119"/>
                <a:gd name="T4" fmla="*/ 104 w 104"/>
                <a:gd name="T5" fmla="*/ 0 h 119"/>
                <a:gd name="T6" fmla="*/ 0 w 104"/>
                <a:gd name="T7" fmla="*/ 109 h 119"/>
                <a:gd name="T8" fmla="*/ 0 60000 65536"/>
                <a:gd name="T9" fmla="*/ 0 60000 65536"/>
                <a:gd name="T10" fmla="*/ 0 60000 65536"/>
                <a:gd name="T11" fmla="*/ 0 60000 65536"/>
                <a:gd name="T12" fmla="*/ 0 w 104"/>
                <a:gd name="T13" fmla="*/ 0 h 119"/>
                <a:gd name="T14" fmla="*/ 104 w 104"/>
                <a:gd name="T15" fmla="*/ 119 h 119"/>
              </a:gdLst>
              <a:ahLst/>
              <a:cxnLst>
                <a:cxn ang="T8">
                  <a:pos x="T0" y="T1"/>
                </a:cxn>
                <a:cxn ang="T9">
                  <a:pos x="T2" y="T3"/>
                </a:cxn>
                <a:cxn ang="T10">
                  <a:pos x="T4" y="T5"/>
                </a:cxn>
                <a:cxn ang="T11">
                  <a:pos x="T6" y="T7"/>
                </a:cxn>
              </a:cxnLst>
              <a:rect l="T12" t="T13" r="T14" b="T15"/>
              <a:pathLst>
                <a:path w="104" h="119">
                  <a:moveTo>
                    <a:pt x="0" y="109"/>
                  </a:moveTo>
                  <a:lnTo>
                    <a:pt x="9" y="119"/>
                  </a:lnTo>
                  <a:lnTo>
                    <a:pt x="104" y="0"/>
                  </a:lnTo>
                  <a:lnTo>
                    <a:pt x="0" y="109"/>
                  </a:lnTo>
                  <a:close/>
                </a:path>
              </a:pathLst>
            </a:custGeom>
            <a:solidFill>
              <a:srgbClr val="000000"/>
            </a:solidFill>
            <a:ln w="9525">
              <a:noFill/>
              <a:round/>
              <a:headEnd/>
              <a:tailEnd/>
            </a:ln>
          </p:spPr>
          <p:txBody>
            <a:bodyPr/>
            <a:lstStyle/>
            <a:p>
              <a:endParaRPr lang="en-US"/>
            </a:p>
          </p:txBody>
        </p:sp>
        <p:sp>
          <p:nvSpPr>
            <p:cNvPr id="1324" name="Freeform 298">
              <a:extLst>
                <a:ext uri="{FF2B5EF4-FFF2-40B4-BE49-F238E27FC236}">
                  <a16:creationId xmlns:a16="http://schemas.microsoft.com/office/drawing/2014/main" id="{F100FEFF-FC56-44AA-818A-D5169FB5E587}"/>
                </a:ext>
              </a:extLst>
            </p:cNvPr>
            <p:cNvSpPr>
              <a:spLocks/>
            </p:cNvSpPr>
            <p:nvPr/>
          </p:nvSpPr>
          <p:spPr bwMode="auto">
            <a:xfrm>
              <a:off x="2318" y="3253"/>
              <a:ext cx="17" cy="24"/>
            </a:xfrm>
            <a:custGeom>
              <a:avLst/>
              <a:gdLst>
                <a:gd name="T0" fmla="*/ 0 w 104"/>
                <a:gd name="T1" fmla="*/ 109 h 119"/>
                <a:gd name="T2" fmla="*/ 9 w 104"/>
                <a:gd name="T3" fmla="*/ 119 h 119"/>
                <a:gd name="T4" fmla="*/ 104 w 104"/>
                <a:gd name="T5" fmla="*/ 0 h 119"/>
                <a:gd name="T6" fmla="*/ 0 w 104"/>
                <a:gd name="T7" fmla="*/ 109 h 119"/>
                <a:gd name="T8" fmla="*/ 0 60000 65536"/>
                <a:gd name="T9" fmla="*/ 0 60000 65536"/>
                <a:gd name="T10" fmla="*/ 0 60000 65536"/>
                <a:gd name="T11" fmla="*/ 0 60000 65536"/>
                <a:gd name="T12" fmla="*/ 0 w 104"/>
                <a:gd name="T13" fmla="*/ 0 h 119"/>
                <a:gd name="T14" fmla="*/ 104 w 104"/>
                <a:gd name="T15" fmla="*/ 119 h 119"/>
              </a:gdLst>
              <a:ahLst/>
              <a:cxnLst>
                <a:cxn ang="T8">
                  <a:pos x="T0" y="T1"/>
                </a:cxn>
                <a:cxn ang="T9">
                  <a:pos x="T2" y="T3"/>
                </a:cxn>
                <a:cxn ang="T10">
                  <a:pos x="T4" y="T5"/>
                </a:cxn>
                <a:cxn ang="T11">
                  <a:pos x="T6" y="T7"/>
                </a:cxn>
              </a:cxnLst>
              <a:rect l="T12" t="T13" r="T14" b="T15"/>
              <a:pathLst>
                <a:path w="104" h="119">
                  <a:moveTo>
                    <a:pt x="0" y="109"/>
                  </a:moveTo>
                  <a:lnTo>
                    <a:pt x="9" y="119"/>
                  </a:lnTo>
                  <a:lnTo>
                    <a:pt x="104" y="0"/>
                  </a:lnTo>
                  <a:lnTo>
                    <a:pt x="0" y="109"/>
                  </a:lnTo>
                </a:path>
              </a:pathLst>
            </a:custGeom>
            <a:noFill/>
            <a:ln w="0">
              <a:solidFill>
                <a:srgbClr val="000000"/>
              </a:solidFill>
              <a:prstDash val="solid"/>
              <a:round/>
              <a:headEnd/>
              <a:tailEnd/>
            </a:ln>
          </p:spPr>
          <p:txBody>
            <a:bodyPr/>
            <a:lstStyle/>
            <a:p>
              <a:endParaRPr lang="en-US"/>
            </a:p>
          </p:txBody>
        </p:sp>
        <p:sp>
          <p:nvSpPr>
            <p:cNvPr id="1325" name="Freeform 299">
              <a:extLst>
                <a:ext uri="{FF2B5EF4-FFF2-40B4-BE49-F238E27FC236}">
                  <a16:creationId xmlns:a16="http://schemas.microsoft.com/office/drawing/2014/main" id="{B644AE1A-36FA-4185-838D-C7A72BE646AB}"/>
                </a:ext>
              </a:extLst>
            </p:cNvPr>
            <p:cNvSpPr>
              <a:spLocks/>
            </p:cNvSpPr>
            <p:nvPr/>
          </p:nvSpPr>
          <p:spPr bwMode="auto">
            <a:xfrm>
              <a:off x="2319" y="3253"/>
              <a:ext cx="16" cy="25"/>
            </a:xfrm>
            <a:custGeom>
              <a:avLst/>
              <a:gdLst>
                <a:gd name="T0" fmla="*/ 0 w 95"/>
                <a:gd name="T1" fmla="*/ 119 h 127"/>
                <a:gd name="T2" fmla="*/ 8 w 95"/>
                <a:gd name="T3" fmla="*/ 127 h 127"/>
                <a:gd name="T4" fmla="*/ 95 w 95"/>
                <a:gd name="T5" fmla="*/ 0 h 127"/>
                <a:gd name="T6" fmla="*/ 0 w 95"/>
                <a:gd name="T7" fmla="*/ 119 h 127"/>
                <a:gd name="T8" fmla="*/ 0 60000 65536"/>
                <a:gd name="T9" fmla="*/ 0 60000 65536"/>
                <a:gd name="T10" fmla="*/ 0 60000 65536"/>
                <a:gd name="T11" fmla="*/ 0 60000 65536"/>
                <a:gd name="T12" fmla="*/ 0 w 95"/>
                <a:gd name="T13" fmla="*/ 0 h 127"/>
                <a:gd name="T14" fmla="*/ 95 w 95"/>
                <a:gd name="T15" fmla="*/ 127 h 127"/>
              </a:gdLst>
              <a:ahLst/>
              <a:cxnLst>
                <a:cxn ang="T8">
                  <a:pos x="T0" y="T1"/>
                </a:cxn>
                <a:cxn ang="T9">
                  <a:pos x="T2" y="T3"/>
                </a:cxn>
                <a:cxn ang="T10">
                  <a:pos x="T4" y="T5"/>
                </a:cxn>
                <a:cxn ang="T11">
                  <a:pos x="T6" y="T7"/>
                </a:cxn>
              </a:cxnLst>
              <a:rect l="T12" t="T13" r="T14" b="T15"/>
              <a:pathLst>
                <a:path w="95" h="127">
                  <a:moveTo>
                    <a:pt x="0" y="119"/>
                  </a:moveTo>
                  <a:lnTo>
                    <a:pt x="8" y="127"/>
                  </a:lnTo>
                  <a:lnTo>
                    <a:pt x="95" y="0"/>
                  </a:lnTo>
                  <a:lnTo>
                    <a:pt x="0" y="119"/>
                  </a:lnTo>
                  <a:close/>
                </a:path>
              </a:pathLst>
            </a:custGeom>
            <a:solidFill>
              <a:srgbClr val="000000"/>
            </a:solidFill>
            <a:ln w="9525">
              <a:noFill/>
              <a:round/>
              <a:headEnd/>
              <a:tailEnd/>
            </a:ln>
          </p:spPr>
          <p:txBody>
            <a:bodyPr/>
            <a:lstStyle/>
            <a:p>
              <a:endParaRPr lang="en-US"/>
            </a:p>
          </p:txBody>
        </p:sp>
        <p:sp>
          <p:nvSpPr>
            <p:cNvPr id="1326" name="Freeform 300">
              <a:extLst>
                <a:ext uri="{FF2B5EF4-FFF2-40B4-BE49-F238E27FC236}">
                  <a16:creationId xmlns:a16="http://schemas.microsoft.com/office/drawing/2014/main" id="{FA60BC1F-5F8E-44D8-8BDE-6054DE719E6D}"/>
                </a:ext>
              </a:extLst>
            </p:cNvPr>
            <p:cNvSpPr>
              <a:spLocks/>
            </p:cNvSpPr>
            <p:nvPr/>
          </p:nvSpPr>
          <p:spPr bwMode="auto">
            <a:xfrm>
              <a:off x="2319" y="3253"/>
              <a:ext cx="16" cy="25"/>
            </a:xfrm>
            <a:custGeom>
              <a:avLst/>
              <a:gdLst>
                <a:gd name="T0" fmla="*/ 0 w 95"/>
                <a:gd name="T1" fmla="*/ 119 h 127"/>
                <a:gd name="T2" fmla="*/ 8 w 95"/>
                <a:gd name="T3" fmla="*/ 127 h 127"/>
                <a:gd name="T4" fmla="*/ 95 w 95"/>
                <a:gd name="T5" fmla="*/ 0 h 127"/>
                <a:gd name="T6" fmla="*/ 0 w 95"/>
                <a:gd name="T7" fmla="*/ 119 h 127"/>
                <a:gd name="T8" fmla="*/ 0 60000 65536"/>
                <a:gd name="T9" fmla="*/ 0 60000 65536"/>
                <a:gd name="T10" fmla="*/ 0 60000 65536"/>
                <a:gd name="T11" fmla="*/ 0 60000 65536"/>
                <a:gd name="T12" fmla="*/ 0 w 95"/>
                <a:gd name="T13" fmla="*/ 0 h 127"/>
                <a:gd name="T14" fmla="*/ 95 w 95"/>
                <a:gd name="T15" fmla="*/ 127 h 127"/>
              </a:gdLst>
              <a:ahLst/>
              <a:cxnLst>
                <a:cxn ang="T8">
                  <a:pos x="T0" y="T1"/>
                </a:cxn>
                <a:cxn ang="T9">
                  <a:pos x="T2" y="T3"/>
                </a:cxn>
                <a:cxn ang="T10">
                  <a:pos x="T4" y="T5"/>
                </a:cxn>
                <a:cxn ang="T11">
                  <a:pos x="T6" y="T7"/>
                </a:cxn>
              </a:cxnLst>
              <a:rect l="T12" t="T13" r="T14" b="T15"/>
              <a:pathLst>
                <a:path w="95" h="127">
                  <a:moveTo>
                    <a:pt x="0" y="119"/>
                  </a:moveTo>
                  <a:lnTo>
                    <a:pt x="8" y="127"/>
                  </a:lnTo>
                  <a:lnTo>
                    <a:pt x="95" y="0"/>
                  </a:lnTo>
                  <a:lnTo>
                    <a:pt x="0" y="119"/>
                  </a:lnTo>
                </a:path>
              </a:pathLst>
            </a:custGeom>
            <a:noFill/>
            <a:ln w="0">
              <a:solidFill>
                <a:srgbClr val="000000"/>
              </a:solidFill>
              <a:prstDash val="solid"/>
              <a:round/>
              <a:headEnd/>
              <a:tailEnd/>
            </a:ln>
          </p:spPr>
          <p:txBody>
            <a:bodyPr/>
            <a:lstStyle/>
            <a:p>
              <a:endParaRPr lang="en-US"/>
            </a:p>
          </p:txBody>
        </p:sp>
        <p:sp>
          <p:nvSpPr>
            <p:cNvPr id="1327" name="Freeform 301">
              <a:extLst>
                <a:ext uri="{FF2B5EF4-FFF2-40B4-BE49-F238E27FC236}">
                  <a16:creationId xmlns:a16="http://schemas.microsoft.com/office/drawing/2014/main" id="{C3B96C25-8CD9-4527-BA65-A8DD87BA2818}"/>
                </a:ext>
              </a:extLst>
            </p:cNvPr>
            <p:cNvSpPr>
              <a:spLocks/>
            </p:cNvSpPr>
            <p:nvPr/>
          </p:nvSpPr>
          <p:spPr bwMode="auto">
            <a:xfrm>
              <a:off x="2321" y="3253"/>
              <a:ext cx="14" cy="27"/>
            </a:xfrm>
            <a:custGeom>
              <a:avLst/>
              <a:gdLst>
                <a:gd name="T0" fmla="*/ 0 w 87"/>
                <a:gd name="T1" fmla="*/ 127 h 136"/>
                <a:gd name="T2" fmla="*/ 10 w 87"/>
                <a:gd name="T3" fmla="*/ 136 h 136"/>
                <a:gd name="T4" fmla="*/ 87 w 87"/>
                <a:gd name="T5" fmla="*/ 0 h 136"/>
                <a:gd name="T6" fmla="*/ 0 w 87"/>
                <a:gd name="T7" fmla="*/ 127 h 136"/>
                <a:gd name="T8" fmla="*/ 0 60000 65536"/>
                <a:gd name="T9" fmla="*/ 0 60000 65536"/>
                <a:gd name="T10" fmla="*/ 0 60000 65536"/>
                <a:gd name="T11" fmla="*/ 0 60000 65536"/>
                <a:gd name="T12" fmla="*/ 0 w 87"/>
                <a:gd name="T13" fmla="*/ 0 h 136"/>
                <a:gd name="T14" fmla="*/ 87 w 87"/>
                <a:gd name="T15" fmla="*/ 136 h 136"/>
              </a:gdLst>
              <a:ahLst/>
              <a:cxnLst>
                <a:cxn ang="T8">
                  <a:pos x="T0" y="T1"/>
                </a:cxn>
                <a:cxn ang="T9">
                  <a:pos x="T2" y="T3"/>
                </a:cxn>
                <a:cxn ang="T10">
                  <a:pos x="T4" y="T5"/>
                </a:cxn>
                <a:cxn ang="T11">
                  <a:pos x="T6" y="T7"/>
                </a:cxn>
              </a:cxnLst>
              <a:rect l="T12" t="T13" r="T14" b="T15"/>
              <a:pathLst>
                <a:path w="87" h="136">
                  <a:moveTo>
                    <a:pt x="0" y="127"/>
                  </a:moveTo>
                  <a:lnTo>
                    <a:pt x="10" y="136"/>
                  </a:lnTo>
                  <a:lnTo>
                    <a:pt x="87" y="0"/>
                  </a:lnTo>
                  <a:lnTo>
                    <a:pt x="0" y="127"/>
                  </a:lnTo>
                  <a:close/>
                </a:path>
              </a:pathLst>
            </a:custGeom>
            <a:solidFill>
              <a:srgbClr val="000000"/>
            </a:solidFill>
            <a:ln w="9525">
              <a:noFill/>
              <a:round/>
              <a:headEnd/>
              <a:tailEnd/>
            </a:ln>
          </p:spPr>
          <p:txBody>
            <a:bodyPr/>
            <a:lstStyle/>
            <a:p>
              <a:endParaRPr lang="en-US"/>
            </a:p>
          </p:txBody>
        </p:sp>
        <p:sp>
          <p:nvSpPr>
            <p:cNvPr id="1328" name="Freeform 302">
              <a:extLst>
                <a:ext uri="{FF2B5EF4-FFF2-40B4-BE49-F238E27FC236}">
                  <a16:creationId xmlns:a16="http://schemas.microsoft.com/office/drawing/2014/main" id="{B358D1C2-C875-4095-8A0F-099230332299}"/>
                </a:ext>
              </a:extLst>
            </p:cNvPr>
            <p:cNvSpPr>
              <a:spLocks/>
            </p:cNvSpPr>
            <p:nvPr/>
          </p:nvSpPr>
          <p:spPr bwMode="auto">
            <a:xfrm>
              <a:off x="2321" y="3253"/>
              <a:ext cx="14" cy="27"/>
            </a:xfrm>
            <a:custGeom>
              <a:avLst/>
              <a:gdLst>
                <a:gd name="T0" fmla="*/ 0 w 87"/>
                <a:gd name="T1" fmla="*/ 127 h 136"/>
                <a:gd name="T2" fmla="*/ 10 w 87"/>
                <a:gd name="T3" fmla="*/ 136 h 136"/>
                <a:gd name="T4" fmla="*/ 87 w 87"/>
                <a:gd name="T5" fmla="*/ 0 h 136"/>
                <a:gd name="T6" fmla="*/ 0 w 87"/>
                <a:gd name="T7" fmla="*/ 127 h 136"/>
                <a:gd name="T8" fmla="*/ 0 60000 65536"/>
                <a:gd name="T9" fmla="*/ 0 60000 65536"/>
                <a:gd name="T10" fmla="*/ 0 60000 65536"/>
                <a:gd name="T11" fmla="*/ 0 60000 65536"/>
                <a:gd name="T12" fmla="*/ 0 w 87"/>
                <a:gd name="T13" fmla="*/ 0 h 136"/>
                <a:gd name="T14" fmla="*/ 87 w 87"/>
                <a:gd name="T15" fmla="*/ 136 h 136"/>
              </a:gdLst>
              <a:ahLst/>
              <a:cxnLst>
                <a:cxn ang="T8">
                  <a:pos x="T0" y="T1"/>
                </a:cxn>
                <a:cxn ang="T9">
                  <a:pos x="T2" y="T3"/>
                </a:cxn>
                <a:cxn ang="T10">
                  <a:pos x="T4" y="T5"/>
                </a:cxn>
                <a:cxn ang="T11">
                  <a:pos x="T6" y="T7"/>
                </a:cxn>
              </a:cxnLst>
              <a:rect l="T12" t="T13" r="T14" b="T15"/>
              <a:pathLst>
                <a:path w="87" h="136">
                  <a:moveTo>
                    <a:pt x="0" y="127"/>
                  </a:moveTo>
                  <a:lnTo>
                    <a:pt x="10" y="136"/>
                  </a:lnTo>
                  <a:lnTo>
                    <a:pt x="87" y="0"/>
                  </a:lnTo>
                  <a:lnTo>
                    <a:pt x="0" y="127"/>
                  </a:lnTo>
                </a:path>
              </a:pathLst>
            </a:custGeom>
            <a:noFill/>
            <a:ln w="0">
              <a:solidFill>
                <a:srgbClr val="000000"/>
              </a:solidFill>
              <a:prstDash val="solid"/>
              <a:round/>
              <a:headEnd/>
              <a:tailEnd/>
            </a:ln>
          </p:spPr>
          <p:txBody>
            <a:bodyPr/>
            <a:lstStyle/>
            <a:p>
              <a:endParaRPr lang="en-US"/>
            </a:p>
          </p:txBody>
        </p:sp>
        <p:sp>
          <p:nvSpPr>
            <p:cNvPr id="1329" name="Freeform 303">
              <a:extLst>
                <a:ext uri="{FF2B5EF4-FFF2-40B4-BE49-F238E27FC236}">
                  <a16:creationId xmlns:a16="http://schemas.microsoft.com/office/drawing/2014/main" id="{6781C07B-8B6A-46BC-8A9B-5AC6541E5E68}"/>
                </a:ext>
              </a:extLst>
            </p:cNvPr>
            <p:cNvSpPr>
              <a:spLocks/>
            </p:cNvSpPr>
            <p:nvPr/>
          </p:nvSpPr>
          <p:spPr bwMode="auto">
            <a:xfrm>
              <a:off x="2322" y="3253"/>
              <a:ext cx="13" cy="28"/>
            </a:xfrm>
            <a:custGeom>
              <a:avLst/>
              <a:gdLst>
                <a:gd name="T0" fmla="*/ 0 w 77"/>
                <a:gd name="T1" fmla="*/ 136 h 142"/>
                <a:gd name="T2" fmla="*/ 10 w 77"/>
                <a:gd name="T3" fmla="*/ 142 h 142"/>
                <a:gd name="T4" fmla="*/ 77 w 77"/>
                <a:gd name="T5" fmla="*/ 0 h 142"/>
                <a:gd name="T6" fmla="*/ 0 w 77"/>
                <a:gd name="T7" fmla="*/ 136 h 142"/>
                <a:gd name="T8" fmla="*/ 0 60000 65536"/>
                <a:gd name="T9" fmla="*/ 0 60000 65536"/>
                <a:gd name="T10" fmla="*/ 0 60000 65536"/>
                <a:gd name="T11" fmla="*/ 0 60000 65536"/>
                <a:gd name="T12" fmla="*/ 0 w 77"/>
                <a:gd name="T13" fmla="*/ 0 h 142"/>
                <a:gd name="T14" fmla="*/ 77 w 77"/>
                <a:gd name="T15" fmla="*/ 142 h 142"/>
              </a:gdLst>
              <a:ahLst/>
              <a:cxnLst>
                <a:cxn ang="T8">
                  <a:pos x="T0" y="T1"/>
                </a:cxn>
                <a:cxn ang="T9">
                  <a:pos x="T2" y="T3"/>
                </a:cxn>
                <a:cxn ang="T10">
                  <a:pos x="T4" y="T5"/>
                </a:cxn>
                <a:cxn ang="T11">
                  <a:pos x="T6" y="T7"/>
                </a:cxn>
              </a:cxnLst>
              <a:rect l="T12" t="T13" r="T14" b="T15"/>
              <a:pathLst>
                <a:path w="77" h="142">
                  <a:moveTo>
                    <a:pt x="0" y="136"/>
                  </a:moveTo>
                  <a:lnTo>
                    <a:pt x="10" y="142"/>
                  </a:lnTo>
                  <a:lnTo>
                    <a:pt x="77" y="0"/>
                  </a:lnTo>
                  <a:lnTo>
                    <a:pt x="0" y="136"/>
                  </a:lnTo>
                  <a:close/>
                </a:path>
              </a:pathLst>
            </a:custGeom>
            <a:solidFill>
              <a:srgbClr val="000000"/>
            </a:solidFill>
            <a:ln w="9525">
              <a:noFill/>
              <a:round/>
              <a:headEnd/>
              <a:tailEnd/>
            </a:ln>
          </p:spPr>
          <p:txBody>
            <a:bodyPr/>
            <a:lstStyle/>
            <a:p>
              <a:endParaRPr lang="en-US"/>
            </a:p>
          </p:txBody>
        </p:sp>
        <p:sp>
          <p:nvSpPr>
            <p:cNvPr id="1330" name="Freeform 304">
              <a:extLst>
                <a:ext uri="{FF2B5EF4-FFF2-40B4-BE49-F238E27FC236}">
                  <a16:creationId xmlns:a16="http://schemas.microsoft.com/office/drawing/2014/main" id="{22ED4885-71D2-4F89-BE7F-F3C57DE70598}"/>
                </a:ext>
              </a:extLst>
            </p:cNvPr>
            <p:cNvSpPr>
              <a:spLocks/>
            </p:cNvSpPr>
            <p:nvPr/>
          </p:nvSpPr>
          <p:spPr bwMode="auto">
            <a:xfrm>
              <a:off x="2322" y="3253"/>
              <a:ext cx="13" cy="28"/>
            </a:xfrm>
            <a:custGeom>
              <a:avLst/>
              <a:gdLst>
                <a:gd name="T0" fmla="*/ 0 w 77"/>
                <a:gd name="T1" fmla="*/ 136 h 142"/>
                <a:gd name="T2" fmla="*/ 10 w 77"/>
                <a:gd name="T3" fmla="*/ 142 h 142"/>
                <a:gd name="T4" fmla="*/ 77 w 77"/>
                <a:gd name="T5" fmla="*/ 0 h 142"/>
                <a:gd name="T6" fmla="*/ 0 w 77"/>
                <a:gd name="T7" fmla="*/ 136 h 142"/>
                <a:gd name="T8" fmla="*/ 0 60000 65536"/>
                <a:gd name="T9" fmla="*/ 0 60000 65536"/>
                <a:gd name="T10" fmla="*/ 0 60000 65536"/>
                <a:gd name="T11" fmla="*/ 0 60000 65536"/>
                <a:gd name="T12" fmla="*/ 0 w 77"/>
                <a:gd name="T13" fmla="*/ 0 h 142"/>
                <a:gd name="T14" fmla="*/ 77 w 77"/>
                <a:gd name="T15" fmla="*/ 142 h 142"/>
              </a:gdLst>
              <a:ahLst/>
              <a:cxnLst>
                <a:cxn ang="T8">
                  <a:pos x="T0" y="T1"/>
                </a:cxn>
                <a:cxn ang="T9">
                  <a:pos x="T2" y="T3"/>
                </a:cxn>
                <a:cxn ang="T10">
                  <a:pos x="T4" y="T5"/>
                </a:cxn>
                <a:cxn ang="T11">
                  <a:pos x="T6" y="T7"/>
                </a:cxn>
              </a:cxnLst>
              <a:rect l="T12" t="T13" r="T14" b="T15"/>
              <a:pathLst>
                <a:path w="77" h="142">
                  <a:moveTo>
                    <a:pt x="0" y="136"/>
                  </a:moveTo>
                  <a:lnTo>
                    <a:pt x="10" y="142"/>
                  </a:lnTo>
                  <a:lnTo>
                    <a:pt x="77" y="0"/>
                  </a:lnTo>
                  <a:lnTo>
                    <a:pt x="0" y="136"/>
                  </a:lnTo>
                </a:path>
              </a:pathLst>
            </a:custGeom>
            <a:noFill/>
            <a:ln w="0">
              <a:solidFill>
                <a:srgbClr val="000000"/>
              </a:solidFill>
              <a:prstDash val="solid"/>
              <a:round/>
              <a:headEnd/>
              <a:tailEnd/>
            </a:ln>
          </p:spPr>
          <p:txBody>
            <a:bodyPr/>
            <a:lstStyle/>
            <a:p>
              <a:endParaRPr lang="en-US"/>
            </a:p>
          </p:txBody>
        </p:sp>
        <p:sp>
          <p:nvSpPr>
            <p:cNvPr id="1331" name="Freeform 305">
              <a:extLst>
                <a:ext uri="{FF2B5EF4-FFF2-40B4-BE49-F238E27FC236}">
                  <a16:creationId xmlns:a16="http://schemas.microsoft.com/office/drawing/2014/main" id="{46435F01-DE4F-448C-982B-26DE273F3F3D}"/>
                </a:ext>
              </a:extLst>
            </p:cNvPr>
            <p:cNvSpPr>
              <a:spLocks/>
            </p:cNvSpPr>
            <p:nvPr/>
          </p:nvSpPr>
          <p:spPr bwMode="auto">
            <a:xfrm>
              <a:off x="2324" y="3253"/>
              <a:ext cx="11" cy="30"/>
            </a:xfrm>
            <a:custGeom>
              <a:avLst/>
              <a:gdLst>
                <a:gd name="T0" fmla="*/ 0 w 67"/>
                <a:gd name="T1" fmla="*/ 142 h 148"/>
                <a:gd name="T2" fmla="*/ 11 w 67"/>
                <a:gd name="T3" fmla="*/ 148 h 148"/>
                <a:gd name="T4" fmla="*/ 67 w 67"/>
                <a:gd name="T5" fmla="*/ 0 h 148"/>
                <a:gd name="T6" fmla="*/ 0 w 67"/>
                <a:gd name="T7" fmla="*/ 142 h 148"/>
                <a:gd name="T8" fmla="*/ 0 60000 65536"/>
                <a:gd name="T9" fmla="*/ 0 60000 65536"/>
                <a:gd name="T10" fmla="*/ 0 60000 65536"/>
                <a:gd name="T11" fmla="*/ 0 60000 65536"/>
                <a:gd name="T12" fmla="*/ 0 w 67"/>
                <a:gd name="T13" fmla="*/ 0 h 148"/>
                <a:gd name="T14" fmla="*/ 67 w 67"/>
                <a:gd name="T15" fmla="*/ 148 h 148"/>
              </a:gdLst>
              <a:ahLst/>
              <a:cxnLst>
                <a:cxn ang="T8">
                  <a:pos x="T0" y="T1"/>
                </a:cxn>
                <a:cxn ang="T9">
                  <a:pos x="T2" y="T3"/>
                </a:cxn>
                <a:cxn ang="T10">
                  <a:pos x="T4" y="T5"/>
                </a:cxn>
                <a:cxn ang="T11">
                  <a:pos x="T6" y="T7"/>
                </a:cxn>
              </a:cxnLst>
              <a:rect l="T12" t="T13" r="T14" b="T15"/>
              <a:pathLst>
                <a:path w="67" h="148">
                  <a:moveTo>
                    <a:pt x="0" y="142"/>
                  </a:moveTo>
                  <a:lnTo>
                    <a:pt x="11" y="148"/>
                  </a:lnTo>
                  <a:lnTo>
                    <a:pt x="67" y="0"/>
                  </a:lnTo>
                  <a:lnTo>
                    <a:pt x="0" y="142"/>
                  </a:lnTo>
                  <a:close/>
                </a:path>
              </a:pathLst>
            </a:custGeom>
            <a:solidFill>
              <a:srgbClr val="000000"/>
            </a:solidFill>
            <a:ln w="9525">
              <a:noFill/>
              <a:round/>
              <a:headEnd/>
              <a:tailEnd/>
            </a:ln>
          </p:spPr>
          <p:txBody>
            <a:bodyPr/>
            <a:lstStyle/>
            <a:p>
              <a:endParaRPr lang="en-US"/>
            </a:p>
          </p:txBody>
        </p:sp>
        <p:sp>
          <p:nvSpPr>
            <p:cNvPr id="1332" name="Freeform 306">
              <a:extLst>
                <a:ext uri="{FF2B5EF4-FFF2-40B4-BE49-F238E27FC236}">
                  <a16:creationId xmlns:a16="http://schemas.microsoft.com/office/drawing/2014/main" id="{3056D865-B2B1-4BD3-AF8D-1A4D99F4A932}"/>
                </a:ext>
              </a:extLst>
            </p:cNvPr>
            <p:cNvSpPr>
              <a:spLocks/>
            </p:cNvSpPr>
            <p:nvPr/>
          </p:nvSpPr>
          <p:spPr bwMode="auto">
            <a:xfrm>
              <a:off x="2324" y="3253"/>
              <a:ext cx="11" cy="30"/>
            </a:xfrm>
            <a:custGeom>
              <a:avLst/>
              <a:gdLst>
                <a:gd name="T0" fmla="*/ 0 w 67"/>
                <a:gd name="T1" fmla="*/ 142 h 148"/>
                <a:gd name="T2" fmla="*/ 11 w 67"/>
                <a:gd name="T3" fmla="*/ 148 h 148"/>
                <a:gd name="T4" fmla="*/ 67 w 67"/>
                <a:gd name="T5" fmla="*/ 0 h 148"/>
                <a:gd name="T6" fmla="*/ 0 w 67"/>
                <a:gd name="T7" fmla="*/ 142 h 148"/>
                <a:gd name="T8" fmla="*/ 0 60000 65536"/>
                <a:gd name="T9" fmla="*/ 0 60000 65536"/>
                <a:gd name="T10" fmla="*/ 0 60000 65536"/>
                <a:gd name="T11" fmla="*/ 0 60000 65536"/>
                <a:gd name="T12" fmla="*/ 0 w 67"/>
                <a:gd name="T13" fmla="*/ 0 h 148"/>
                <a:gd name="T14" fmla="*/ 67 w 67"/>
                <a:gd name="T15" fmla="*/ 148 h 148"/>
              </a:gdLst>
              <a:ahLst/>
              <a:cxnLst>
                <a:cxn ang="T8">
                  <a:pos x="T0" y="T1"/>
                </a:cxn>
                <a:cxn ang="T9">
                  <a:pos x="T2" y="T3"/>
                </a:cxn>
                <a:cxn ang="T10">
                  <a:pos x="T4" y="T5"/>
                </a:cxn>
                <a:cxn ang="T11">
                  <a:pos x="T6" y="T7"/>
                </a:cxn>
              </a:cxnLst>
              <a:rect l="T12" t="T13" r="T14" b="T15"/>
              <a:pathLst>
                <a:path w="67" h="148">
                  <a:moveTo>
                    <a:pt x="0" y="142"/>
                  </a:moveTo>
                  <a:lnTo>
                    <a:pt x="11" y="148"/>
                  </a:lnTo>
                  <a:lnTo>
                    <a:pt x="67" y="0"/>
                  </a:lnTo>
                  <a:lnTo>
                    <a:pt x="0" y="142"/>
                  </a:lnTo>
                </a:path>
              </a:pathLst>
            </a:custGeom>
            <a:noFill/>
            <a:ln w="0">
              <a:solidFill>
                <a:srgbClr val="000000"/>
              </a:solidFill>
              <a:prstDash val="solid"/>
              <a:round/>
              <a:headEnd/>
              <a:tailEnd/>
            </a:ln>
          </p:spPr>
          <p:txBody>
            <a:bodyPr/>
            <a:lstStyle/>
            <a:p>
              <a:endParaRPr lang="en-US"/>
            </a:p>
          </p:txBody>
        </p:sp>
        <p:sp>
          <p:nvSpPr>
            <p:cNvPr id="1333" name="Freeform 307">
              <a:extLst>
                <a:ext uri="{FF2B5EF4-FFF2-40B4-BE49-F238E27FC236}">
                  <a16:creationId xmlns:a16="http://schemas.microsoft.com/office/drawing/2014/main" id="{EF50073A-1616-4C40-B9BA-52F342D7CD97}"/>
                </a:ext>
              </a:extLst>
            </p:cNvPr>
            <p:cNvSpPr>
              <a:spLocks/>
            </p:cNvSpPr>
            <p:nvPr/>
          </p:nvSpPr>
          <p:spPr bwMode="auto">
            <a:xfrm>
              <a:off x="2326" y="3253"/>
              <a:ext cx="9" cy="30"/>
            </a:xfrm>
            <a:custGeom>
              <a:avLst/>
              <a:gdLst>
                <a:gd name="T0" fmla="*/ 0 w 56"/>
                <a:gd name="T1" fmla="*/ 148 h 152"/>
                <a:gd name="T2" fmla="*/ 11 w 56"/>
                <a:gd name="T3" fmla="*/ 152 h 152"/>
                <a:gd name="T4" fmla="*/ 56 w 56"/>
                <a:gd name="T5" fmla="*/ 0 h 152"/>
                <a:gd name="T6" fmla="*/ 0 w 56"/>
                <a:gd name="T7" fmla="*/ 148 h 152"/>
                <a:gd name="T8" fmla="*/ 0 60000 65536"/>
                <a:gd name="T9" fmla="*/ 0 60000 65536"/>
                <a:gd name="T10" fmla="*/ 0 60000 65536"/>
                <a:gd name="T11" fmla="*/ 0 60000 65536"/>
                <a:gd name="T12" fmla="*/ 0 w 56"/>
                <a:gd name="T13" fmla="*/ 0 h 152"/>
                <a:gd name="T14" fmla="*/ 56 w 56"/>
                <a:gd name="T15" fmla="*/ 152 h 152"/>
              </a:gdLst>
              <a:ahLst/>
              <a:cxnLst>
                <a:cxn ang="T8">
                  <a:pos x="T0" y="T1"/>
                </a:cxn>
                <a:cxn ang="T9">
                  <a:pos x="T2" y="T3"/>
                </a:cxn>
                <a:cxn ang="T10">
                  <a:pos x="T4" y="T5"/>
                </a:cxn>
                <a:cxn ang="T11">
                  <a:pos x="T6" y="T7"/>
                </a:cxn>
              </a:cxnLst>
              <a:rect l="T12" t="T13" r="T14" b="T15"/>
              <a:pathLst>
                <a:path w="56" h="152">
                  <a:moveTo>
                    <a:pt x="0" y="148"/>
                  </a:moveTo>
                  <a:lnTo>
                    <a:pt x="11" y="152"/>
                  </a:lnTo>
                  <a:lnTo>
                    <a:pt x="56" y="0"/>
                  </a:lnTo>
                  <a:lnTo>
                    <a:pt x="0" y="148"/>
                  </a:lnTo>
                  <a:close/>
                </a:path>
              </a:pathLst>
            </a:custGeom>
            <a:solidFill>
              <a:srgbClr val="000000"/>
            </a:solidFill>
            <a:ln w="9525">
              <a:noFill/>
              <a:round/>
              <a:headEnd/>
              <a:tailEnd/>
            </a:ln>
          </p:spPr>
          <p:txBody>
            <a:bodyPr/>
            <a:lstStyle/>
            <a:p>
              <a:endParaRPr lang="en-US"/>
            </a:p>
          </p:txBody>
        </p:sp>
        <p:sp>
          <p:nvSpPr>
            <p:cNvPr id="1334" name="Freeform 308">
              <a:extLst>
                <a:ext uri="{FF2B5EF4-FFF2-40B4-BE49-F238E27FC236}">
                  <a16:creationId xmlns:a16="http://schemas.microsoft.com/office/drawing/2014/main" id="{92FABD9F-5BF2-4109-BB67-EBCF955BA553}"/>
                </a:ext>
              </a:extLst>
            </p:cNvPr>
            <p:cNvSpPr>
              <a:spLocks/>
            </p:cNvSpPr>
            <p:nvPr/>
          </p:nvSpPr>
          <p:spPr bwMode="auto">
            <a:xfrm>
              <a:off x="2326" y="3253"/>
              <a:ext cx="9" cy="30"/>
            </a:xfrm>
            <a:custGeom>
              <a:avLst/>
              <a:gdLst>
                <a:gd name="T0" fmla="*/ 0 w 56"/>
                <a:gd name="T1" fmla="*/ 148 h 152"/>
                <a:gd name="T2" fmla="*/ 11 w 56"/>
                <a:gd name="T3" fmla="*/ 152 h 152"/>
                <a:gd name="T4" fmla="*/ 56 w 56"/>
                <a:gd name="T5" fmla="*/ 0 h 152"/>
                <a:gd name="T6" fmla="*/ 0 w 56"/>
                <a:gd name="T7" fmla="*/ 148 h 152"/>
                <a:gd name="T8" fmla="*/ 0 60000 65536"/>
                <a:gd name="T9" fmla="*/ 0 60000 65536"/>
                <a:gd name="T10" fmla="*/ 0 60000 65536"/>
                <a:gd name="T11" fmla="*/ 0 60000 65536"/>
                <a:gd name="T12" fmla="*/ 0 w 56"/>
                <a:gd name="T13" fmla="*/ 0 h 152"/>
                <a:gd name="T14" fmla="*/ 56 w 56"/>
                <a:gd name="T15" fmla="*/ 152 h 152"/>
              </a:gdLst>
              <a:ahLst/>
              <a:cxnLst>
                <a:cxn ang="T8">
                  <a:pos x="T0" y="T1"/>
                </a:cxn>
                <a:cxn ang="T9">
                  <a:pos x="T2" y="T3"/>
                </a:cxn>
                <a:cxn ang="T10">
                  <a:pos x="T4" y="T5"/>
                </a:cxn>
                <a:cxn ang="T11">
                  <a:pos x="T6" y="T7"/>
                </a:cxn>
              </a:cxnLst>
              <a:rect l="T12" t="T13" r="T14" b="T15"/>
              <a:pathLst>
                <a:path w="56" h="152">
                  <a:moveTo>
                    <a:pt x="0" y="148"/>
                  </a:moveTo>
                  <a:lnTo>
                    <a:pt x="11" y="152"/>
                  </a:lnTo>
                  <a:lnTo>
                    <a:pt x="56" y="0"/>
                  </a:lnTo>
                  <a:lnTo>
                    <a:pt x="0" y="148"/>
                  </a:lnTo>
                </a:path>
              </a:pathLst>
            </a:custGeom>
            <a:noFill/>
            <a:ln w="0">
              <a:solidFill>
                <a:srgbClr val="000000"/>
              </a:solidFill>
              <a:prstDash val="solid"/>
              <a:round/>
              <a:headEnd/>
              <a:tailEnd/>
            </a:ln>
          </p:spPr>
          <p:txBody>
            <a:bodyPr/>
            <a:lstStyle/>
            <a:p>
              <a:endParaRPr lang="en-US"/>
            </a:p>
          </p:txBody>
        </p:sp>
        <p:sp>
          <p:nvSpPr>
            <p:cNvPr id="1335" name="Freeform 309">
              <a:extLst>
                <a:ext uri="{FF2B5EF4-FFF2-40B4-BE49-F238E27FC236}">
                  <a16:creationId xmlns:a16="http://schemas.microsoft.com/office/drawing/2014/main" id="{E944A81F-ACA9-4204-9E40-C92687DDA0D1}"/>
                </a:ext>
              </a:extLst>
            </p:cNvPr>
            <p:cNvSpPr>
              <a:spLocks/>
            </p:cNvSpPr>
            <p:nvPr/>
          </p:nvSpPr>
          <p:spPr bwMode="auto">
            <a:xfrm>
              <a:off x="2327" y="3253"/>
              <a:ext cx="8" cy="31"/>
            </a:xfrm>
            <a:custGeom>
              <a:avLst/>
              <a:gdLst>
                <a:gd name="T0" fmla="*/ 0 w 45"/>
                <a:gd name="T1" fmla="*/ 152 h 156"/>
                <a:gd name="T2" fmla="*/ 11 w 45"/>
                <a:gd name="T3" fmla="*/ 156 h 156"/>
                <a:gd name="T4" fmla="*/ 45 w 45"/>
                <a:gd name="T5" fmla="*/ 0 h 156"/>
                <a:gd name="T6" fmla="*/ 0 w 45"/>
                <a:gd name="T7" fmla="*/ 152 h 156"/>
                <a:gd name="T8" fmla="*/ 0 60000 65536"/>
                <a:gd name="T9" fmla="*/ 0 60000 65536"/>
                <a:gd name="T10" fmla="*/ 0 60000 65536"/>
                <a:gd name="T11" fmla="*/ 0 60000 65536"/>
                <a:gd name="T12" fmla="*/ 0 w 45"/>
                <a:gd name="T13" fmla="*/ 0 h 156"/>
                <a:gd name="T14" fmla="*/ 45 w 45"/>
                <a:gd name="T15" fmla="*/ 156 h 156"/>
              </a:gdLst>
              <a:ahLst/>
              <a:cxnLst>
                <a:cxn ang="T8">
                  <a:pos x="T0" y="T1"/>
                </a:cxn>
                <a:cxn ang="T9">
                  <a:pos x="T2" y="T3"/>
                </a:cxn>
                <a:cxn ang="T10">
                  <a:pos x="T4" y="T5"/>
                </a:cxn>
                <a:cxn ang="T11">
                  <a:pos x="T6" y="T7"/>
                </a:cxn>
              </a:cxnLst>
              <a:rect l="T12" t="T13" r="T14" b="T15"/>
              <a:pathLst>
                <a:path w="45" h="156">
                  <a:moveTo>
                    <a:pt x="0" y="152"/>
                  </a:moveTo>
                  <a:lnTo>
                    <a:pt x="11" y="156"/>
                  </a:lnTo>
                  <a:lnTo>
                    <a:pt x="45" y="0"/>
                  </a:lnTo>
                  <a:lnTo>
                    <a:pt x="0" y="152"/>
                  </a:lnTo>
                  <a:close/>
                </a:path>
              </a:pathLst>
            </a:custGeom>
            <a:solidFill>
              <a:srgbClr val="000000"/>
            </a:solidFill>
            <a:ln w="9525">
              <a:noFill/>
              <a:round/>
              <a:headEnd/>
              <a:tailEnd/>
            </a:ln>
          </p:spPr>
          <p:txBody>
            <a:bodyPr/>
            <a:lstStyle/>
            <a:p>
              <a:endParaRPr lang="en-US"/>
            </a:p>
          </p:txBody>
        </p:sp>
        <p:sp>
          <p:nvSpPr>
            <p:cNvPr id="1336" name="Freeform 310">
              <a:extLst>
                <a:ext uri="{FF2B5EF4-FFF2-40B4-BE49-F238E27FC236}">
                  <a16:creationId xmlns:a16="http://schemas.microsoft.com/office/drawing/2014/main" id="{E58BC88E-74A0-40FC-B28D-06C71466F5B7}"/>
                </a:ext>
              </a:extLst>
            </p:cNvPr>
            <p:cNvSpPr>
              <a:spLocks/>
            </p:cNvSpPr>
            <p:nvPr/>
          </p:nvSpPr>
          <p:spPr bwMode="auto">
            <a:xfrm>
              <a:off x="2327" y="3253"/>
              <a:ext cx="8" cy="31"/>
            </a:xfrm>
            <a:custGeom>
              <a:avLst/>
              <a:gdLst>
                <a:gd name="T0" fmla="*/ 0 w 45"/>
                <a:gd name="T1" fmla="*/ 152 h 156"/>
                <a:gd name="T2" fmla="*/ 11 w 45"/>
                <a:gd name="T3" fmla="*/ 156 h 156"/>
                <a:gd name="T4" fmla="*/ 45 w 45"/>
                <a:gd name="T5" fmla="*/ 0 h 156"/>
                <a:gd name="T6" fmla="*/ 0 w 45"/>
                <a:gd name="T7" fmla="*/ 152 h 156"/>
                <a:gd name="T8" fmla="*/ 0 60000 65536"/>
                <a:gd name="T9" fmla="*/ 0 60000 65536"/>
                <a:gd name="T10" fmla="*/ 0 60000 65536"/>
                <a:gd name="T11" fmla="*/ 0 60000 65536"/>
                <a:gd name="T12" fmla="*/ 0 w 45"/>
                <a:gd name="T13" fmla="*/ 0 h 156"/>
                <a:gd name="T14" fmla="*/ 45 w 45"/>
                <a:gd name="T15" fmla="*/ 156 h 156"/>
              </a:gdLst>
              <a:ahLst/>
              <a:cxnLst>
                <a:cxn ang="T8">
                  <a:pos x="T0" y="T1"/>
                </a:cxn>
                <a:cxn ang="T9">
                  <a:pos x="T2" y="T3"/>
                </a:cxn>
                <a:cxn ang="T10">
                  <a:pos x="T4" y="T5"/>
                </a:cxn>
                <a:cxn ang="T11">
                  <a:pos x="T6" y="T7"/>
                </a:cxn>
              </a:cxnLst>
              <a:rect l="T12" t="T13" r="T14" b="T15"/>
              <a:pathLst>
                <a:path w="45" h="156">
                  <a:moveTo>
                    <a:pt x="0" y="152"/>
                  </a:moveTo>
                  <a:lnTo>
                    <a:pt x="11" y="156"/>
                  </a:lnTo>
                  <a:lnTo>
                    <a:pt x="45" y="0"/>
                  </a:lnTo>
                  <a:lnTo>
                    <a:pt x="0" y="152"/>
                  </a:lnTo>
                </a:path>
              </a:pathLst>
            </a:custGeom>
            <a:noFill/>
            <a:ln w="0">
              <a:solidFill>
                <a:srgbClr val="000000"/>
              </a:solidFill>
              <a:prstDash val="solid"/>
              <a:round/>
              <a:headEnd/>
              <a:tailEnd/>
            </a:ln>
          </p:spPr>
          <p:txBody>
            <a:bodyPr/>
            <a:lstStyle/>
            <a:p>
              <a:endParaRPr lang="en-US"/>
            </a:p>
          </p:txBody>
        </p:sp>
        <p:sp>
          <p:nvSpPr>
            <p:cNvPr id="1337" name="Freeform 311">
              <a:extLst>
                <a:ext uri="{FF2B5EF4-FFF2-40B4-BE49-F238E27FC236}">
                  <a16:creationId xmlns:a16="http://schemas.microsoft.com/office/drawing/2014/main" id="{CA57D22A-CB18-4D82-975B-55D5D61CDF2D}"/>
                </a:ext>
              </a:extLst>
            </p:cNvPr>
            <p:cNvSpPr>
              <a:spLocks/>
            </p:cNvSpPr>
            <p:nvPr/>
          </p:nvSpPr>
          <p:spPr bwMode="auto">
            <a:xfrm>
              <a:off x="2329" y="3253"/>
              <a:ext cx="6" cy="32"/>
            </a:xfrm>
            <a:custGeom>
              <a:avLst/>
              <a:gdLst>
                <a:gd name="T0" fmla="*/ 0 w 34"/>
                <a:gd name="T1" fmla="*/ 156 h 159"/>
                <a:gd name="T2" fmla="*/ 11 w 34"/>
                <a:gd name="T3" fmla="*/ 159 h 159"/>
                <a:gd name="T4" fmla="*/ 34 w 34"/>
                <a:gd name="T5" fmla="*/ 0 h 159"/>
                <a:gd name="T6" fmla="*/ 0 w 34"/>
                <a:gd name="T7" fmla="*/ 156 h 159"/>
                <a:gd name="T8" fmla="*/ 0 60000 65536"/>
                <a:gd name="T9" fmla="*/ 0 60000 65536"/>
                <a:gd name="T10" fmla="*/ 0 60000 65536"/>
                <a:gd name="T11" fmla="*/ 0 60000 65536"/>
                <a:gd name="T12" fmla="*/ 0 w 34"/>
                <a:gd name="T13" fmla="*/ 0 h 159"/>
                <a:gd name="T14" fmla="*/ 34 w 34"/>
                <a:gd name="T15" fmla="*/ 159 h 159"/>
              </a:gdLst>
              <a:ahLst/>
              <a:cxnLst>
                <a:cxn ang="T8">
                  <a:pos x="T0" y="T1"/>
                </a:cxn>
                <a:cxn ang="T9">
                  <a:pos x="T2" y="T3"/>
                </a:cxn>
                <a:cxn ang="T10">
                  <a:pos x="T4" y="T5"/>
                </a:cxn>
                <a:cxn ang="T11">
                  <a:pos x="T6" y="T7"/>
                </a:cxn>
              </a:cxnLst>
              <a:rect l="T12" t="T13" r="T14" b="T15"/>
              <a:pathLst>
                <a:path w="34" h="159">
                  <a:moveTo>
                    <a:pt x="0" y="156"/>
                  </a:moveTo>
                  <a:lnTo>
                    <a:pt x="11" y="159"/>
                  </a:lnTo>
                  <a:lnTo>
                    <a:pt x="34" y="0"/>
                  </a:lnTo>
                  <a:lnTo>
                    <a:pt x="0" y="156"/>
                  </a:lnTo>
                  <a:close/>
                </a:path>
              </a:pathLst>
            </a:custGeom>
            <a:solidFill>
              <a:srgbClr val="000000"/>
            </a:solidFill>
            <a:ln w="9525">
              <a:noFill/>
              <a:round/>
              <a:headEnd/>
              <a:tailEnd/>
            </a:ln>
          </p:spPr>
          <p:txBody>
            <a:bodyPr/>
            <a:lstStyle/>
            <a:p>
              <a:endParaRPr lang="en-US"/>
            </a:p>
          </p:txBody>
        </p:sp>
        <p:sp>
          <p:nvSpPr>
            <p:cNvPr id="1338" name="Freeform 312">
              <a:extLst>
                <a:ext uri="{FF2B5EF4-FFF2-40B4-BE49-F238E27FC236}">
                  <a16:creationId xmlns:a16="http://schemas.microsoft.com/office/drawing/2014/main" id="{510EEA0C-B38A-4EDF-BBF0-70636DECFE49}"/>
                </a:ext>
              </a:extLst>
            </p:cNvPr>
            <p:cNvSpPr>
              <a:spLocks/>
            </p:cNvSpPr>
            <p:nvPr/>
          </p:nvSpPr>
          <p:spPr bwMode="auto">
            <a:xfrm>
              <a:off x="2329" y="3253"/>
              <a:ext cx="6" cy="32"/>
            </a:xfrm>
            <a:custGeom>
              <a:avLst/>
              <a:gdLst>
                <a:gd name="T0" fmla="*/ 0 w 34"/>
                <a:gd name="T1" fmla="*/ 156 h 159"/>
                <a:gd name="T2" fmla="*/ 11 w 34"/>
                <a:gd name="T3" fmla="*/ 159 h 159"/>
                <a:gd name="T4" fmla="*/ 34 w 34"/>
                <a:gd name="T5" fmla="*/ 0 h 159"/>
                <a:gd name="T6" fmla="*/ 0 w 34"/>
                <a:gd name="T7" fmla="*/ 156 h 159"/>
                <a:gd name="T8" fmla="*/ 0 60000 65536"/>
                <a:gd name="T9" fmla="*/ 0 60000 65536"/>
                <a:gd name="T10" fmla="*/ 0 60000 65536"/>
                <a:gd name="T11" fmla="*/ 0 60000 65536"/>
                <a:gd name="T12" fmla="*/ 0 w 34"/>
                <a:gd name="T13" fmla="*/ 0 h 159"/>
                <a:gd name="T14" fmla="*/ 34 w 34"/>
                <a:gd name="T15" fmla="*/ 159 h 159"/>
              </a:gdLst>
              <a:ahLst/>
              <a:cxnLst>
                <a:cxn ang="T8">
                  <a:pos x="T0" y="T1"/>
                </a:cxn>
                <a:cxn ang="T9">
                  <a:pos x="T2" y="T3"/>
                </a:cxn>
                <a:cxn ang="T10">
                  <a:pos x="T4" y="T5"/>
                </a:cxn>
                <a:cxn ang="T11">
                  <a:pos x="T6" y="T7"/>
                </a:cxn>
              </a:cxnLst>
              <a:rect l="T12" t="T13" r="T14" b="T15"/>
              <a:pathLst>
                <a:path w="34" h="159">
                  <a:moveTo>
                    <a:pt x="0" y="156"/>
                  </a:moveTo>
                  <a:lnTo>
                    <a:pt x="11" y="159"/>
                  </a:lnTo>
                  <a:lnTo>
                    <a:pt x="34" y="0"/>
                  </a:lnTo>
                  <a:lnTo>
                    <a:pt x="0" y="156"/>
                  </a:lnTo>
                </a:path>
              </a:pathLst>
            </a:custGeom>
            <a:noFill/>
            <a:ln w="0">
              <a:solidFill>
                <a:srgbClr val="000000"/>
              </a:solidFill>
              <a:prstDash val="solid"/>
              <a:round/>
              <a:headEnd/>
              <a:tailEnd/>
            </a:ln>
          </p:spPr>
          <p:txBody>
            <a:bodyPr/>
            <a:lstStyle/>
            <a:p>
              <a:endParaRPr lang="en-US"/>
            </a:p>
          </p:txBody>
        </p:sp>
        <p:sp>
          <p:nvSpPr>
            <p:cNvPr id="1339" name="Freeform 313">
              <a:extLst>
                <a:ext uri="{FF2B5EF4-FFF2-40B4-BE49-F238E27FC236}">
                  <a16:creationId xmlns:a16="http://schemas.microsoft.com/office/drawing/2014/main" id="{94762A52-9D0E-4133-88C8-862F1001E29E}"/>
                </a:ext>
              </a:extLst>
            </p:cNvPr>
            <p:cNvSpPr>
              <a:spLocks/>
            </p:cNvSpPr>
            <p:nvPr/>
          </p:nvSpPr>
          <p:spPr bwMode="auto">
            <a:xfrm>
              <a:off x="2331" y="3253"/>
              <a:ext cx="4" cy="32"/>
            </a:xfrm>
            <a:custGeom>
              <a:avLst/>
              <a:gdLst>
                <a:gd name="T0" fmla="*/ 0 w 23"/>
                <a:gd name="T1" fmla="*/ 159 h 161"/>
                <a:gd name="T2" fmla="*/ 12 w 23"/>
                <a:gd name="T3" fmla="*/ 161 h 161"/>
                <a:gd name="T4" fmla="*/ 23 w 23"/>
                <a:gd name="T5" fmla="*/ 0 h 161"/>
                <a:gd name="T6" fmla="*/ 0 w 23"/>
                <a:gd name="T7" fmla="*/ 159 h 161"/>
                <a:gd name="T8" fmla="*/ 0 60000 65536"/>
                <a:gd name="T9" fmla="*/ 0 60000 65536"/>
                <a:gd name="T10" fmla="*/ 0 60000 65536"/>
                <a:gd name="T11" fmla="*/ 0 60000 65536"/>
                <a:gd name="T12" fmla="*/ 0 w 23"/>
                <a:gd name="T13" fmla="*/ 0 h 161"/>
                <a:gd name="T14" fmla="*/ 23 w 23"/>
                <a:gd name="T15" fmla="*/ 161 h 161"/>
              </a:gdLst>
              <a:ahLst/>
              <a:cxnLst>
                <a:cxn ang="T8">
                  <a:pos x="T0" y="T1"/>
                </a:cxn>
                <a:cxn ang="T9">
                  <a:pos x="T2" y="T3"/>
                </a:cxn>
                <a:cxn ang="T10">
                  <a:pos x="T4" y="T5"/>
                </a:cxn>
                <a:cxn ang="T11">
                  <a:pos x="T6" y="T7"/>
                </a:cxn>
              </a:cxnLst>
              <a:rect l="T12" t="T13" r="T14" b="T15"/>
              <a:pathLst>
                <a:path w="23" h="161">
                  <a:moveTo>
                    <a:pt x="0" y="159"/>
                  </a:moveTo>
                  <a:lnTo>
                    <a:pt x="12" y="161"/>
                  </a:lnTo>
                  <a:lnTo>
                    <a:pt x="23" y="0"/>
                  </a:lnTo>
                  <a:lnTo>
                    <a:pt x="0" y="159"/>
                  </a:lnTo>
                  <a:close/>
                </a:path>
              </a:pathLst>
            </a:custGeom>
            <a:solidFill>
              <a:srgbClr val="000000"/>
            </a:solidFill>
            <a:ln w="9525">
              <a:noFill/>
              <a:round/>
              <a:headEnd/>
              <a:tailEnd/>
            </a:ln>
          </p:spPr>
          <p:txBody>
            <a:bodyPr/>
            <a:lstStyle/>
            <a:p>
              <a:endParaRPr lang="en-US"/>
            </a:p>
          </p:txBody>
        </p:sp>
        <p:sp>
          <p:nvSpPr>
            <p:cNvPr id="1340" name="Freeform 314">
              <a:extLst>
                <a:ext uri="{FF2B5EF4-FFF2-40B4-BE49-F238E27FC236}">
                  <a16:creationId xmlns:a16="http://schemas.microsoft.com/office/drawing/2014/main" id="{59AA3BFF-DC31-45F1-AFA4-892B211A40F5}"/>
                </a:ext>
              </a:extLst>
            </p:cNvPr>
            <p:cNvSpPr>
              <a:spLocks/>
            </p:cNvSpPr>
            <p:nvPr/>
          </p:nvSpPr>
          <p:spPr bwMode="auto">
            <a:xfrm>
              <a:off x="2331" y="3253"/>
              <a:ext cx="4" cy="32"/>
            </a:xfrm>
            <a:custGeom>
              <a:avLst/>
              <a:gdLst>
                <a:gd name="T0" fmla="*/ 0 w 23"/>
                <a:gd name="T1" fmla="*/ 159 h 161"/>
                <a:gd name="T2" fmla="*/ 12 w 23"/>
                <a:gd name="T3" fmla="*/ 161 h 161"/>
                <a:gd name="T4" fmla="*/ 23 w 23"/>
                <a:gd name="T5" fmla="*/ 0 h 161"/>
                <a:gd name="T6" fmla="*/ 0 w 23"/>
                <a:gd name="T7" fmla="*/ 159 h 161"/>
                <a:gd name="T8" fmla="*/ 0 60000 65536"/>
                <a:gd name="T9" fmla="*/ 0 60000 65536"/>
                <a:gd name="T10" fmla="*/ 0 60000 65536"/>
                <a:gd name="T11" fmla="*/ 0 60000 65536"/>
                <a:gd name="T12" fmla="*/ 0 w 23"/>
                <a:gd name="T13" fmla="*/ 0 h 161"/>
                <a:gd name="T14" fmla="*/ 23 w 23"/>
                <a:gd name="T15" fmla="*/ 161 h 161"/>
              </a:gdLst>
              <a:ahLst/>
              <a:cxnLst>
                <a:cxn ang="T8">
                  <a:pos x="T0" y="T1"/>
                </a:cxn>
                <a:cxn ang="T9">
                  <a:pos x="T2" y="T3"/>
                </a:cxn>
                <a:cxn ang="T10">
                  <a:pos x="T4" y="T5"/>
                </a:cxn>
                <a:cxn ang="T11">
                  <a:pos x="T6" y="T7"/>
                </a:cxn>
              </a:cxnLst>
              <a:rect l="T12" t="T13" r="T14" b="T15"/>
              <a:pathLst>
                <a:path w="23" h="161">
                  <a:moveTo>
                    <a:pt x="0" y="159"/>
                  </a:moveTo>
                  <a:lnTo>
                    <a:pt x="12" y="161"/>
                  </a:lnTo>
                  <a:lnTo>
                    <a:pt x="23" y="0"/>
                  </a:lnTo>
                  <a:lnTo>
                    <a:pt x="0" y="159"/>
                  </a:lnTo>
                </a:path>
              </a:pathLst>
            </a:custGeom>
            <a:noFill/>
            <a:ln w="0">
              <a:solidFill>
                <a:srgbClr val="000000"/>
              </a:solidFill>
              <a:prstDash val="solid"/>
              <a:round/>
              <a:headEnd/>
              <a:tailEnd/>
            </a:ln>
          </p:spPr>
          <p:txBody>
            <a:bodyPr/>
            <a:lstStyle/>
            <a:p>
              <a:endParaRPr lang="en-US"/>
            </a:p>
          </p:txBody>
        </p:sp>
        <p:sp>
          <p:nvSpPr>
            <p:cNvPr id="1341" name="Freeform 315">
              <a:extLst>
                <a:ext uri="{FF2B5EF4-FFF2-40B4-BE49-F238E27FC236}">
                  <a16:creationId xmlns:a16="http://schemas.microsoft.com/office/drawing/2014/main" id="{0B69FB87-D4D3-4244-9674-D0BCEF060880}"/>
                </a:ext>
              </a:extLst>
            </p:cNvPr>
            <p:cNvSpPr>
              <a:spLocks/>
            </p:cNvSpPr>
            <p:nvPr/>
          </p:nvSpPr>
          <p:spPr bwMode="auto">
            <a:xfrm>
              <a:off x="2333" y="3253"/>
              <a:ext cx="2" cy="32"/>
            </a:xfrm>
            <a:custGeom>
              <a:avLst/>
              <a:gdLst>
                <a:gd name="T0" fmla="*/ 0 w 11"/>
                <a:gd name="T1" fmla="*/ 161 h 162"/>
                <a:gd name="T2" fmla="*/ 11 w 11"/>
                <a:gd name="T3" fmla="*/ 162 h 162"/>
                <a:gd name="T4" fmla="*/ 11 w 11"/>
                <a:gd name="T5" fmla="*/ 0 h 162"/>
                <a:gd name="T6" fmla="*/ 0 w 11"/>
                <a:gd name="T7" fmla="*/ 161 h 162"/>
                <a:gd name="T8" fmla="*/ 0 60000 65536"/>
                <a:gd name="T9" fmla="*/ 0 60000 65536"/>
                <a:gd name="T10" fmla="*/ 0 60000 65536"/>
                <a:gd name="T11" fmla="*/ 0 60000 65536"/>
                <a:gd name="T12" fmla="*/ 0 w 11"/>
                <a:gd name="T13" fmla="*/ 0 h 162"/>
                <a:gd name="T14" fmla="*/ 11 w 11"/>
                <a:gd name="T15" fmla="*/ 162 h 162"/>
              </a:gdLst>
              <a:ahLst/>
              <a:cxnLst>
                <a:cxn ang="T8">
                  <a:pos x="T0" y="T1"/>
                </a:cxn>
                <a:cxn ang="T9">
                  <a:pos x="T2" y="T3"/>
                </a:cxn>
                <a:cxn ang="T10">
                  <a:pos x="T4" y="T5"/>
                </a:cxn>
                <a:cxn ang="T11">
                  <a:pos x="T6" y="T7"/>
                </a:cxn>
              </a:cxnLst>
              <a:rect l="T12" t="T13" r="T14" b="T15"/>
              <a:pathLst>
                <a:path w="11" h="162">
                  <a:moveTo>
                    <a:pt x="0" y="161"/>
                  </a:moveTo>
                  <a:lnTo>
                    <a:pt x="11" y="162"/>
                  </a:lnTo>
                  <a:lnTo>
                    <a:pt x="11" y="0"/>
                  </a:lnTo>
                  <a:lnTo>
                    <a:pt x="0" y="161"/>
                  </a:lnTo>
                  <a:close/>
                </a:path>
              </a:pathLst>
            </a:custGeom>
            <a:solidFill>
              <a:srgbClr val="000000"/>
            </a:solidFill>
            <a:ln w="9525">
              <a:noFill/>
              <a:round/>
              <a:headEnd/>
              <a:tailEnd/>
            </a:ln>
          </p:spPr>
          <p:txBody>
            <a:bodyPr/>
            <a:lstStyle/>
            <a:p>
              <a:endParaRPr lang="en-US"/>
            </a:p>
          </p:txBody>
        </p:sp>
        <p:sp>
          <p:nvSpPr>
            <p:cNvPr id="1342" name="Freeform 316">
              <a:extLst>
                <a:ext uri="{FF2B5EF4-FFF2-40B4-BE49-F238E27FC236}">
                  <a16:creationId xmlns:a16="http://schemas.microsoft.com/office/drawing/2014/main" id="{8E7EC101-60ED-47CB-B981-97011B4D6780}"/>
                </a:ext>
              </a:extLst>
            </p:cNvPr>
            <p:cNvSpPr>
              <a:spLocks/>
            </p:cNvSpPr>
            <p:nvPr/>
          </p:nvSpPr>
          <p:spPr bwMode="auto">
            <a:xfrm>
              <a:off x="2333" y="3253"/>
              <a:ext cx="2" cy="32"/>
            </a:xfrm>
            <a:custGeom>
              <a:avLst/>
              <a:gdLst>
                <a:gd name="T0" fmla="*/ 0 w 11"/>
                <a:gd name="T1" fmla="*/ 161 h 162"/>
                <a:gd name="T2" fmla="*/ 11 w 11"/>
                <a:gd name="T3" fmla="*/ 162 h 162"/>
                <a:gd name="T4" fmla="*/ 11 w 11"/>
                <a:gd name="T5" fmla="*/ 0 h 162"/>
                <a:gd name="T6" fmla="*/ 0 w 11"/>
                <a:gd name="T7" fmla="*/ 161 h 162"/>
                <a:gd name="T8" fmla="*/ 0 60000 65536"/>
                <a:gd name="T9" fmla="*/ 0 60000 65536"/>
                <a:gd name="T10" fmla="*/ 0 60000 65536"/>
                <a:gd name="T11" fmla="*/ 0 60000 65536"/>
                <a:gd name="T12" fmla="*/ 0 w 11"/>
                <a:gd name="T13" fmla="*/ 0 h 162"/>
                <a:gd name="T14" fmla="*/ 11 w 11"/>
                <a:gd name="T15" fmla="*/ 162 h 162"/>
              </a:gdLst>
              <a:ahLst/>
              <a:cxnLst>
                <a:cxn ang="T8">
                  <a:pos x="T0" y="T1"/>
                </a:cxn>
                <a:cxn ang="T9">
                  <a:pos x="T2" y="T3"/>
                </a:cxn>
                <a:cxn ang="T10">
                  <a:pos x="T4" y="T5"/>
                </a:cxn>
                <a:cxn ang="T11">
                  <a:pos x="T6" y="T7"/>
                </a:cxn>
              </a:cxnLst>
              <a:rect l="T12" t="T13" r="T14" b="T15"/>
              <a:pathLst>
                <a:path w="11" h="162">
                  <a:moveTo>
                    <a:pt x="0" y="161"/>
                  </a:moveTo>
                  <a:lnTo>
                    <a:pt x="11" y="162"/>
                  </a:lnTo>
                  <a:lnTo>
                    <a:pt x="11" y="0"/>
                  </a:lnTo>
                  <a:lnTo>
                    <a:pt x="0" y="161"/>
                  </a:lnTo>
                </a:path>
              </a:pathLst>
            </a:custGeom>
            <a:noFill/>
            <a:ln w="0">
              <a:solidFill>
                <a:srgbClr val="000000"/>
              </a:solidFill>
              <a:prstDash val="solid"/>
              <a:round/>
              <a:headEnd/>
              <a:tailEnd/>
            </a:ln>
          </p:spPr>
          <p:txBody>
            <a:bodyPr/>
            <a:lstStyle/>
            <a:p>
              <a:endParaRPr lang="en-US"/>
            </a:p>
          </p:txBody>
        </p:sp>
        <p:sp>
          <p:nvSpPr>
            <p:cNvPr id="1343" name="Freeform 317">
              <a:extLst>
                <a:ext uri="{FF2B5EF4-FFF2-40B4-BE49-F238E27FC236}">
                  <a16:creationId xmlns:a16="http://schemas.microsoft.com/office/drawing/2014/main" id="{5108910D-2CC4-4C9E-A164-60CA46205962}"/>
                </a:ext>
              </a:extLst>
            </p:cNvPr>
            <p:cNvSpPr>
              <a:spLocks/>
            </p:cNvSpPr>
            <p:nvPr/>
          </p:nvSpPr>
          <p:spPr bwMode="auto">
            <a:xfrm>
              <a:off x="2335" y="3253"/>
              <a:ext cx="2" cy="32"/>
            </a:xfrm>
            <a:custGeom>
              <a:avLst/>
              <a:gdLst>
                <a:gd name="T0" fmla="*/ 0 w 13"/>
                <a:gd name="T1" fmla="*/ 162 h 162"/>
                <a:gd name="T2" fmla="*/ 13 w 13"/>
                <a:gd name="T3" fmla="*/ 161 h 162"/>
                <a:gd name="T4" fmla="*/ 0 w 13"/>
                <a:gd name="T5" fmla="*/ 0 h 162"/>
                <a:gd name="T6" fmla="*/ 0 w 13"/>
                <a:gd name="T7" fmla="*/ 162 h 162"/>
                <a:gd name="T8" fmla="*/ 0 60000 65536"/>
                <a:gd name="T9" fmla="*/ 0 60000 65536"/>
                <a:gd name="T10" fmla="*/ 0 60000 65536"/>
                <a:gd name="T11" fmla="*/ 0 60000 65536"/>
                <a:gd name="T12" fmla="*/ 0 w 13"/>
                <a:gd name="T13" fmla="*/ 0 h 162"/>
                <a:gd name="T14" fmla="*/ 13 w 13"/>
                <a:gd name="T15" fmla="*/ 162 h 162"/>
              </a:gdLst>
              <a:ahLst/>
              <a:cxnLst>
                <a:cxn ang="T8">
                  <a:pos x="T0" y="T1"/>
                </a:cxn>
                <a:cxn ang="T9">
                  <a:pos x="T2" y="T3"/>
                </a:cxn>
                <a:cxn ang="T10">
                  <a:pos x="T4" y="T5"/>
                </a:cxn>
                <a:cxn ang="T11">
                  <a:pos x="T6" y="T7"/>
                </a:cxn>
              </a:cxnLst>
              <a:rect l="T12" t="T13" r="T14" b="T15"/>
              <a:pathLst>
                <a:path w="13" h="162">
                  <a:moveTo>
                    <a:pt x="0" y="162"/>
                  </a:moveTo>
                  <a:lnTo>
                    <a:pt x="13" y="161"/>
                  </a:lnTo>
                  <a:lnTo>
                    <a:pt x="0" y="0"/>
                  </a:lnTo>
                  <a:lnTo>
                    <a:pt x="0" y="162"/>
                  </a:lnTo>
                  <a:close/>
                </a:path>
              </a:pathLst>
            </a:custGeom>
            <a:solidFill>
              <a:srgbClr val="000000"/>
            </a:solidFill>
            <a:ln w="9525">
              <a:noFill/>
              <a:round/>
              <a:headEnd/>
              <a:tailEnd/>
            </a:ln>
          </p:spPr>
          <p:txBody>
            <a:bodyPr/>
            <a:lstStyle/>
            <a:p>
              <a:endParaRPr lang="en-US"/>
            </a:p>
          </p:txBody>
        </p:sp>
        <p:sp>
          <p:nvSpPr>
            <p:cNvPr id="1344" name="Freeform 318">
              <a:extLst>
                <a:ext uri="{FF2B5EF4-FFF2-40B4-BE49-F238E27FC236}">
                  <a16:creationId xmlns:a16="http://schemas.microsoft.com/office/drawing/2014/main" id="{9A67DD55-194D-4FB3-B3F0-5B7BA88B9687}"/>
                </a:ext>
              </a:extLst>
            </p:cNvPr>
            <p:cNvSpPr>
              <a:spLocks/>
            </p:cNvSpPr>
            <p:nvPr/>
          </p:nvSpPr>
          <p:spPr bwMode="auto">
            <a:xfrm>
              <a:off x="2335" y="3253"/>
              <a:ext cx="2" cy="32"/>
            </a:xfrm>
            <a:custGeom>
              <a:avLst/>
              <a:gdLst>
                <a:gd name="T0" fmla="*/ 0 w 13"/>
                <a:gd name="T1" fmla="*/ 162 h 162"/>
                <a:gd name="T2" fmla="*/ 13 w 13"/>
                <a:gd name="T3" fmla="*/ 161 h 162"/>
                <a:gd name="T4" fmla="*/ 0 w 13"/>
                <a:gd name="T5" fmla="*/ 0 h 162"/>
                <a:gd name="T6" fmla="*/ 0 w 13"/>
                <a:gd name="T7" fmla="*/ 162 h 162"/>
                <a:gd name="T8" fmla="*/ 0 60000 65536"/>
                <a:gd name="T9" fmla="*/ 0 60000 65536"/>
                <a:gd name="T10" fmla="*/ 0 60000 65536"/>
                <a:gd name="T11" fmla="*/ 0 60000 65536"/>
                <a:gd name="T12" fmla="*/ 0 w 13"/>
                <a:gd name="T13" fmla="*/ 0 h 162"/>
                <a:gd name="T14" fmla="*/ 13 w 13"/>
                <a:gd name="T15" fmla="*/ 162 h 162"/>
              </a:gdLst>
              <a:ahLst/>
              <a:cxnLst>
                <a:cxn ang="T8">
                  <a:pos x="T0" y="T1"/>
                </a:cxn>
                <a:cxn ang="T9">
                  <a:pos x="T2" y="T3"/>
                </a:cxn>
                <a:cxn ang="T10">
                  <a:pos x="T4" y="T5"/>
                </a:cxn>
                <a:cxn ang="T11">
                  <a:pos x="T6" y="T7"/>
                </a:cxn>
              </a:cxnLst>
              <a:rect l="T12" t="T13" r="T14" b="T15"/>
              <a:pathLst>
                <a:path w="13" h="162">
                  <a:moveTo>
                    <a:pt x="0" y="162"/>
                  </a:moveTo>
                  <a:lnTo>
                    <a:pt x="13" y="161"/>
                  </a:lnTo>
                  <a:lnTo>
                    <a:pt x="0" y="0"/>
                  </a:lnTo>
                  <a:lnTo>
                    <a:pt x="0" y="162"/>
                  </a:lnTo>
                </a:path>
              </a:pathLst>
            </a:custGeom>
            <a:noFill/>
            <a:ln w="0">
              <a:solidFill>
                <a:srgbClr val="000000"/>
              </a:solidFill>
              <a:prstDash val="solid"/>
              <a:round/>
              <a:headEnd/>
              <a:tailEnd/>
            </a:ln>
          </p:spPr>
          <p:txBody>
            <a:bodyPr/>
            <a:lstStyle/>
            <a:p>
              <a:endParaRPr lang="en-US"/>
            </a:p>
          </p:txBody>
        </p:sp>
        <p:sp>
          <p:nvSpPr>
            <p:cNvPr id="1345" name="Freeform 319">
              <a:extLst>
                <a:ext uri="{FF2B5EF4-FFF2-40B4-BE49-F238E27FC236}">
                  <a16:creationId xmlns:a16="http://schemas.microsoft.com/office/drawing/2014/main" id="{8DA0402C-4388-42F2-BCE0-ED66872B4424}"/>
                </a:ext>
              </a:extLst>
            </p:cNvPr>
            <p:cNvSpPr>
              <a:spLocks/>
            </p:cNvSpPr>
            <p:nvPr/>
          </p:nvSpPr>
          <p:spPr bwMode="auto">
            <a:xfrm>
              <a:off x="2335" y="3253"/>
              <a:ext cx="4" cy="32"/>
            </a:xfrm>
            <a:custGeom>
              <a:avLst/>
              <a:gdLst>
                <a:gd name="T0" fmla="*/ 13 w 24"/>
                <a:gd name="T1" fmla="*/ 161 h 161"/>
                <a:gd name="T2" fmla="*/ 24 w 24"/>
                <a:gd name="T3" fmla="*/ 159 h 161"/>
                <a:gd name="T4" fmla="*/ 0 w 24"/>
                <a:gd name="T5" fmla="*/ 0 h 161"/>
                <a:gd name="T6" fmla="*/ 13 w 24"/>
                <a:gd name="T7" fmla="*/ 161 h 161"/>
                <a:gd name="T8" fmla="*/ 0 60000 65536"/>
                <a:gd name="T9" fmla="*/ 0 60000 65536"/>
                <a:gd name="T10" fmla="*/ 0 60000 65536"/>
                <a:gd name="T11" fmla="*/ 0 60000 65536"/>
                <a:gd name="T12" fmla="*/ 0 w 24"/>
                <a:gd name="T13" fmla="*/ 0 h 161"/>
                <a:gd name="T14" fmla="*/ 24 w 24"/>
                <a:gd name="T15" fmla="*/ 161 h 161"/>
              </a:gdLst>
              <a:ahLst/>
              <a:cxnLst>
                <a:cxn ang="T8">
                  <a:pos x="T0" y="T1"/>
                </a:cxn>
                <a:cxn ang="T9">
                  <a:pos x="T2" y="T3"/>
                </a:cxn>
                <a:cxn ang="T10">
                  <a:pos x="T4" y="T5"/>
                </a:cxn>
                <a:cxn ang="T11">
                  <a:pos x="T6" y="T7"/>
                </a:cxn>
              </a:cxnLst>
              <a:rect l="T12" t="T13" r="T14" b="T15"/>
              <a:pathLst>
                <a:path w="24" h="161">
                  <a:moveTo>
                    <a:pt x="13" y="161"/>
                  </a:moveTo>
                  <a:lnTo>
                    <a:pt x="24" y="159"/>
                  </a:lnTo>
                  <a:lnTo>
                    <a:pt x="0" y="0"/>
                  </a:lnTo>
                  <a:lnTo>
                    <a:pt x="13" y="161"/>
                  </a:lnTo>
                  <a:close/>
                </a:path>
              </a:pathLst>
            </a:custGeom>
            <a:solidFill>
              <a:srgbClr val="000000"/>
            </a:solidFill>
            <a:ln w="9525">
              <a:noFill/>
              <a:round/>
              <a:headEnd/>
              <a:tailEnd/>
            </a:ln>
          </p:spPr>
          <p:txBody>
            <a:bodyPr/>
            <a:lstStyle/>
            <a:p>
              <a:endParaRPr lang="en-US"/>
            </a:p>
          </p:txBody>
        </p:sp>
        <p:sp>
          <p:nvSpPr>
            <p:cNvPr id="1346" name="Freeform 320">
              <a:extLst>
                <a:ext uri="{FF2B5EF4-FFF2-40B4-BE49-F238E27FC236}">
                  <a16:creationId xmlns:a16="http://schemas.microsoft.com/office/drawing/2014/main" id="{A8803927-71CB-4EB0-B606-09A78E899D46}"/>
                </a:ext>
              </a:extLst>
            </p:cNvPr>
            <p:cNvSpPr>
              <a:spLocks/>
            </p:cNvSpPr>
            <p:nvPr/>
          </p:nvSpPr>
          <p:spPr bwMode="auto">
            <a:xfrm>
              <a:off x="2335" y="3253"/>
              <a:ext cx="4" cy="32"/>
            </a:xfrm>
            <a:custGeom>
              <a:avLst/>
              <a:gdLst>
                <a:gd name="T0" fmla="*/ 13 w 24"/>
                <a:gd name="T1" fmla="*/ 161 h 161"/>
                <a:gd name="T2" fmla="*/ 24 w 24"/>
                <a:gd name="T3" fmla="*/ 159 h 161"/>
                <a:gd name="T4" fmla="*/ 0 w 24"/>
                <a:gd name="T5" fmla="*/ 0 h 161"/>
                <a:gd name="T6" fmla="*/ 13 w 24"/>
                <a:gd name="T7" fmla="*/ 161 h 161"/>
                <a:gd name="T8" fmla="*/ 0 60000 65536"/>
                <a:gd name="T9" fmla="*/ 0 60000 65536"/>
                <a:gd name="T10" fmla="*/ 0 60000 65536"/>
                <a:gd name="T11" fmla="*/ 0 60000 65536"/>
                <a:gd name="T12" fmla="*/ 0 w 24"/>
                <a:gd name="T13" fmla="*/ 0 h 161"/>
                <a:gd name="T14" fmla="*/ 24 w 24"/>
                <a:gd name="T15" fmla="*/ 161 h 161"/>
              </a:gdLst>
              <a:ahLst/>
              <a:cxnLst>
                <a:cxn ang="T8">
                  <a:pos x="T0" y="T1"/>
                </a:cxn>
                <a:cxn ang="T9">
                  <a:pos x="T2" y="T3"/>
                </a:cxn>
                <a:cxn ang="T10">
                  <a:pos x="T4" y="T5"/>
                </a:cxn>
                <a:cxn ang="T11">
                  <a:pos x="T6" y="T7"/>
                </a:cxn>
              </a:cxnLst>
              <a:rect l="T12" t="T13" r="T14" b="T15"/>
              <a:pathLst>
                <a:path w="24" h="161">
                  <a:moveTo>
                    <a:pt x="13" y="161"/>
                  </a:moveTo>
                  <a:lnTo>
                    <a:pt x="24" y="159"/>
                  </a:lnTo>
                  <a:lnTo>
                    <a:pt x="0" y="0"/>
                  </a:lnTo>
                  <a:lnTo>
                    <a:pt x="13" y="161"/>
                  </a:lnTo>
                </a:path>
              </a:pathLst>
            </a:custGeom>
            <a:noFill/>
            <a:ln w="0">
              <a:solidFill>
                <a:srgbClr val="000000"/>
              </a:solidFill>
              <a:prstDash val="solid"/>
              <a:round/>
              <a:headEnd/>
              <a:tailEnd/>
            </a:ln>
          </p:spPr>
          <p:txBody>
            <a:bodyPr/>
            <a:lstStyle/>
            <a:p>
              <a:endParaRPr lang="en-US"/>
            </a:p>
          </p:txBody>
        </p:sp>
        <p:sp>
          <p:nvSpPr>
            <p:cNvPr id="1347" name="Freeform 321">
              <a:extLst>
                <a:ext uri="{FF2B5EF4-FFF2-40B4-BE49-F238E27FC236}">
                  <a16:creationId xmlns:a16="http://schemas.microsoft.com/office/drawing/2014/main" id="{01364180-04CF-4FFF-8257-D9A226C35322}"/>
                </a:ext>
              </a:extLst>
            </p:cNvPr>
            <p:cNvSpPr>
              <a:spLocks/>
            </p:cNvSpPr>
            <p:nvPr/>
          </p:nvSpPr>
          <p:spPr bwMode="auto">
            <a:xfrm>
              <a:off x="2335" y="3253"/>
              <a:ext cx="6" cy="32"/>
            </a:xfrm>
            <a:custGeom>
              <a:avLst/>
              <a:gdLst>
                <a:gd name="T0" fmla="*/ 24 w 35"/>
                <a:gd name="T1" fmla="*/ 159 h 159"/>
                <a:gd name="T2" fmla="*/ 35 w 35"/>
                <a:gd name="T3" fmla="*/ 156 h 159"/>
                <a:gd name="T4" fmla="*/ 0 w 35"/>
                <a:gd name="T5" fmla="*/ 0 h 159"/>
                <a:gd name="T6" fmla="*/ 24 w 35"/>
                <a:gd name="T7" fmla="*/ 159 h 159"/>
                <a:gd name="T8" fmla="*/ 0 60000 65536"/>
                <a:gd name="T9" fmla="*/ 0 60000 65536"/>
                <a:gd name="T10" fmla="*/ 0 60000 65536"/>
                <a:gd name="T11" fmla="*/ 0 60000 65536"/>
                <a:gd name="T12" fmla="*/ 0 w 35"/>
                <a:gd name="T13" fmla="*/ 0 h 159"/>
                <a:gd name="T14" fmla="*/ 35 w 35"/>
                <a:gd name="T15" fmla="*/ 159 h 159"/>
              </a:gdLst>
              <a:ahLst/>
              <a:cxnLst>
                <a:cxn ang="T8">
                  <a:pos x="T0" y="T1"/>
                </a:cxn>
                <a:cxn ang="T9">
                  <a:pos x="T2" y="T3"/>
                </a:cxn>
                <a:cxn ang="T10">
                  <a:pos x="T4" y="T5"/>
                </a:cxn>
                <a:cxn ang="T11">
                  <a:pos x="T6" y="T7"/>
                </a:cxn>
              </a:cxnLst>
              <a:rect l="T12" t="T13" r="T14" b="T15"/>
              <a:pathLst>
                <a:path w="35" h="159">
                  <a:moveTo>
                    <a:pt x="24" y="159"/>
                  </a:moveTo>
                  <a:lnTo>
                    <a:pt x="35" y="156"/>
                  </a:lnTo>
                  <a:lnTo>
                    <a:pt x="0" y="0"/>
                  </a:lnTo>
                  <a:lnTo>
                    <a:pt x="24" y="159"/>
                  </a:lnTo>
                  <a:close/>
                </a:path>
              </a:pathLst>
            </a:custGeom>
            <a:solidFill>
              <a:srgbClr val="000000"/>
            </a:solidFill>
            <a:ln w="9525">
              <a:noFill/>
              <a:round/>
              <a:headEnd/>
              <a:tailEnd/>
            </a:ln>
          </p:spPr>
          <p:txBody>
            <a:bodyPr/>
            <a:lstStyle/>
            <a:p>
              <a:endParaRPr lang="en-US"/>
            </a:p>
          </p:txBody>
        </p:sp>
        <p:sp>
          <p:nvSpPr>
            <p:cNvPr id="1348" name="Freeform 322">
              <a:extLst>
                <a:ext uri="{FF2B5EF4-FFF2-40B4-BE49-F238E27FC236}">
                  <a16:creationId xmlns:a16="http://schemas.microsoft.com/office/drawing/2014/main" id="{A549997A-25AC-45AA-84BD-71A13AC3ADEB}"/>
                </a:ext>
              </a:extLst>
            </p:cNvPr>
            <p:cNvSpPr>
              <a:spLocks/>
            </p:cNvSpPr>
            <p:nvPr/>
          </p:nvSpPr>
          <p:spPr bwMode="auto">
            <a:xfrm>
              <a:off x="2335" y="3253"/>
              <a:ext cx="6" cy="32"/>
            </a:xfrm>
            <a:custGeom>
              <a:avLst/>
              <a:gdLst>
                <a:gd name="T0" fmla="*/ 24 w 35"/>
                <a:gd name="T1" fmla="*/ 159 h 159"/>
                <a:gd name="T2" fmla="*/ 35 w 35"/>
                <a:gd name="T3" fmla="*/ 156 h 159"/>
                <a:gd name="T4" fmla="*/ 0 w 35"/>
                <a:gd name="T5" fmla="*/ 0 h 159"/>
                <a:gd name="T6" fmla="*/ 24 w 35"/>
                <a:gd name="T7" fmla="*/ 159 h 159"/>
                <a:gd name="T8" fmla="*/ 0 60000 65536"/>
                <a:gd name="T9" fmla="*/ 0 60000 65536"/>
                <a:gd name="T10" fmla="*/ 0 60000 65536"/>
                <a:gd name="T11" fmla="*/ 0 60000 65536"/>
                <a:gd name="T12" fmla="*/ 0 w 35"/>
                <a:gd name="T13" fmla="*/ 0 h 159"/>
                <a:gd name="T14" fmla="*/ 35 w 35"/>
                <a:gd name="T15" fmla="*/ 159 h 159"/>
              </a:gdLst>
              <a:ahLst/>
              <a:cxnLst>
                <a:cxn ang="T8">
                  <a:pos x="T0" y="T1"/>
                </a:cxn>
                <a:cxn ang="T9">
                  <a:pos x="T2" y="T3"/>
                </a:cxn>
                <a:cxn ang="T10">
                  <a:pos x="T4" y="T5"/>
                </a:cxn>
                <a:cxn ang="T11">
                  <a:pos x="T6" y="T7"/>
                </a:cxn>
              </a:cxnLst>
              <a:rect l="T12" t="T13" r="T14" b="T15"/>
              <a:pathLst>
                <a:path w="35" h="159">
                  <a:moveTo>
                    <a:pt x="24" y="159"/>
                  </a:moveTo>
                  <a:lnTo>
                    <a:pt x="35" y="156"/>
                  </a:lnTo>
                  <a:lnTo>
                    <a:pt x="0" y="0"/>
                  </a:lnTo>
                  <a:lnTo>
                    <a:pt x="24" y="159"/>
                  </a:lnTo>
                </a:path>
              </a:pathLst>
            </a:custGeom>
            <a:noFill/>
            <a:ln w="0">
              <a:solidFill>
                <a:srgbClr val="000000"/>
              </a:solidFill>
              <a:prstDash val="solid"/>
              <a:round/>
              <a:headEnd/>
              <a:tailEnd/>
            </a:ln>
          </p:spPr>
          <p:txBody>
            <a:bodyPr/>
            <a:lstStyle/>
            <a:p>
              <a:endParaRPr lang="en-US"/>
            </a:p>
          </p:txBody>
        </p:sp>
        <p:sp>
          <p:nvSpPr>
            <p:cNvPr id="1349" name="Freeform 323">
              <a:extLst>
                <a:ext uri="{FF2B5EF4-FFF2-40B4-BE49-F238E27FC236}">
                  <a16:creationId xmlns:a16="http://schemas.microsoft.com/office/drawing/2014/main" id="{16C06C99-A3D3-4AEF-8F76-CF3032DE1404}"/>
                </a:ext>
              </a:extLst>
            </p:cNvPr>
            <p:cNvSpPr>
              <a:spLocks/>
            </p:cNvSpPr>
            <p:nvPr/>
          </p:nvSpPr>
          <p:spPr bwMode="auto">
            <a:xfrm>
              <a:off x="2335" y="3253"/>
              <a:ext cx="8" cy="31"/>
            </a:xfrm>
            <a:custGeom>
              <a:avLst/>
              <a:gdLst>
                <a:gd name="T0" fmla="*/ 35 w 47"/>
                <a:gd name="T1" fmla="*/ 156 h 156"/>
                <a:gd name="T2" fmla="*/ 47 w 47"/>
                <a:gd name="T3" fmla="*/ 152 h 156"/>
                <a:gd name="T4" fmla="*/ 0 w 47"/>
                <a:gd name="T5" fmla="*/ 0 h 156"/>
                <a:gd name="T6" fmla="*/ 35 w 47"/>
                <a:gd name="T7" fmla="*/ 156 h 156"/>
                <a:gd name="T8" fmla="*/ 0 60000 65536"/>
                <a:gd name="T9" fmla="*/ 0 60000 65536"/>
                <a:gd name="T10" fmla="*/ 0 60000 65536"/>
                <a:gd name="T11" fmla="*/ 0 60000 65536"/>
                <a:gd name="T12" fmla="*/ 0 w 47"/>
                <a:gd name="T13" fmla="*/ 0 h 156"/>
                <a:gd name="T14" fmla="*/ 47 w 47"/>
                <a:gd name="T15" fmla="*/ 156 h 156"/>
              </a:gdLst>
              <a:ahLst/>
              <a:cxnLst>
                <a:cxn ang="T8">
                  <a:pos x="T0" y="T1"/>
                </a:cxn>
                <a:cxn ang="T9">
                  <a:pos x="T2" y="T3"/>
                </a:cxn>
                <a:cxn ang="T10">
                  <a:pos x="T4" y="T5"/>
                </a:cxn>
                <a:cxn ang="T11">
                  <a:pos x="T6" y="T7"/>
                </a:cxn>
              </a:cxnLst>
              <a:rect l="T12" t="T13" r="T14" b="T15"/>
              <a:pathLst>
                <a:path w="47" h="156">
                  <a:moveTo>
                    <a:pt x="35" y="156"/>
                  </a:moveTo>
                  <a:lnTo>
                    <a:pt x="47" y="152"/>
                  </a:lnTo>
                  <a:lnTo>
                    <a:pt x="0" y="0"/>
                  </a:lnTo>
                  <a:lnTo>
                    <a:pt x="35" y="156"/>
                  </a:lnTo>
                  <a:close/>
                </a:path>
              </a:pathLst>
            </a:custGeom>
            <a:solidFill>
              <a:srgbClr val="000000"/>
            </a:solidFill>
            <a:ln w="9525">
              <a:noFill/>
              <a:round/>
              <a:headEnd/>
              <a:tailEnd/>
            </a:ln>
          </p:spPr>
          <p:txBody>
            <a:bodyPr/>
            <a:lstStyle/>
            <a:p>
              <a:endParaRPr lang="en-US"/>
            </a:p>
          </p:txBody>
        </p:sp>
        <p:sp>
          <p:nvSpPr>
            <p:cNvPr id="1350" name="Freeform 324">
              <a:extLst>
                <a:ext uri="{FF2B5EF4-FFF2-40B4-BE49-F238E27FC236}">
                  <a16:creationId xmlns:a16="http://schemas.microsoft.com/office/drawing/2014/main" id="{6110471C-6E66-45EC-B347-F48C77B24081}"/>
                </a:ext>
              </a:extLst>
            </p:cNvPr>
            <p:cNvSpPr>
              <a:spLocks/>
            </p:cNvSpPr>
            <p:nvPr/>
          </p:nvSpPr>
          <p:spPr bwMode="auto">
            <a:xfrm>
              <a:off x="2335" y="3253"/>
              <a:ext cx="8" cy="31"/>
            </a:xfrm>
            <a:custGeom>
              <a:avLst/>
              <a:gdLst>
                <a:gd name="T0" fmla="*/ 35 w 47"/>
                <a:gd name="T1" fmla="*/ 156 h 156"/>
                <a:gd name="T2" fmla="*/ 47 w 47"/>
                <a:gd name="T3" fmla="*/ 152 h 156"/>
                <a:gd name="T4" fmla="*/ 0 w 47"/>
                <a:gd name="T5" fmla="*/ 0 h 156"/>
                <a:gd name="T6" fmla="*/ 35 w 47"/>
                <a:gd name="T7" fmla="*/ 156 h 156"/>
                <a:gd name="T8" fmla="*/ 0 60000 65536"/>
                <a:gd name="T9" fmla="*/ 0 60000 65536"/>
                <a:gd name="T10" fmla="*/ 0 60000 65536"/>
                <a:gd name="T11" fmla="*/ 0 60000 65536"/>
                <a:gd name="T12" fmla="*/ 0 w 47"/>
                <a:gd name="T13" fmla="*/ 0 h 156"/>
                <a:gd name="T14" fmla="*/ 47 w 47"/>
                <a:gd name="T15" fmla="*/ 156 h 156"/>
              </a:gdLst>
              <a:ahLst/>
              <a:cxnLst>
                <a:cxn ang="T8">
                  <a:pos x="T0" y="T1"/>
                </a:cxn>
                <a:cxn ang="T9">
                  <a:pos x="T2" y="T3"/>
                </a:cxn>
                <a:cxn ang="T10">
                  <a:pos x="T4" y="T5"/>
                </a:cxn>
                <a:cxn ang="T11">
                  <a:pos x="T6" y="T7"/>
                </a:cxn>
              </a:cxnLst>
              <a:rect l="T12" t="T13" r="T14" b="T15"/>
              <a:pathLst>
                <a:path w="47" h="156">
                  <a:moveTo>
                    <a:pt x="35" y="156"/>
                  </a:moveTo>
                  <a:lnTo>
                    <a:pt x="47" y="152"/>
                  </a:lnTo>
                  <a:lnTo>
                    <a:pt x="0" y="0"/>
                  </a:lnTo>
                  <a:lnTo>
                    <a:pt x="35" y="156"/>
                  </a:lnTo>
                </a:path>
              </a:pathLst>
            </a:custGeom>
            <a:noFill/>
            <a:ln w="0">
              <a:solidFill>
                <a:srgbClr val="000000"/>
              </a:solidFill>
              <a:prstDash val="solid"/>
              <a:round/>
              <a:headEnd/>
              <a:tailEnd/>
            </a:ln>
          </p:spPr>
          <p:txBody>
            <a:bodyPr/>
            <a:lstStyle/>
            <a:p>
              <a:endParaRPr lang="en-US"/>
            </a:p>
          </p:txBody>
        </p:sp>
        <p:sp>
          <p:nvSpPr>
            <p:cNvPr id="1351" name="Freeform 325">
              <a:extLst>
                <a:ext uri="{FF2B5EF4-FFF2-40B4-BE49-F238E27FC236}">
                  <a16:creationId xmlns:a16="http://schemas.microsoft.com/office/drawing/2014/main" id="{AC19893E-D5F9-4E91-AE60-0B4F23AE2C1D}"/>
                </a:ext>
              </a:extLst>
            </p:cNvPr>
            <p:cNvSpPr>
              <a:spLocks/>
            </p:cNvSpPr>
            <p:nvPr/>
          </p:nvSpPr>
          <p:spPr bwMode="auto">
            <a:xfrm>
              <a:off x="2335" y="3253"/>
              <a:ext cx="10" cy="30"/>
            </a:xfrm>
            <a:custGeom>
              <a:avLst/>
              <a:gdLst>
                <a:gd name="T0" fmla="*/ 47 w 58"/>
                <a:gd name="T1" fmla="*/ 152 h 152"/>
                <a:gd name="T2" fmla="*/ 58 w 58"/>
                <a:gd name="T3" fmla="*/ 148 h 152"/>
                <a:gd name="T4" fmla="*/ 0 w 58"/>
                <a:gd name="T5" fmla="*/ 0 h 152"/>
                <a:gd name="T6" fmla="*/ 47 w 58"/>
                <a:gd name="T7" fmla="*/ 152 h 152"/>
                <a:gd name="T8" fmla="*/ 0 60000 65536"/>
                <a:gd name="T9" fmla="*/ 0 60000 65536"/>
                <a:gd name="T10" fmla="*/ 0 60000 65536"/>
                <a:gd name="T11" fmla="*/ 0 60000 65536"/>
                <a:gd name="T12" fmla="*/ 0 w 58"/>
                <a:gd name="T13" fmla="*/ 0 h 152"/>
                <a:gd name="T14" fmla="*/ 58 w 58"/>
                <a:gd name="T15" fmla="*/ 152 h 152"/>
              </a:gdLst>
              <a:ahLst/>
              <a:cxnLst>
                <a:cxn ang="T8">
                  <a:pos x="T0" y="T1"/>
                </a:cxn>
                <a:cxn ang="T9">
                  <a:pos x="T2" y="T3"/>
                </a:cxn>
                <a:cxn ang="T10">
                  <a:pos x="T4" y="T5"/>
                </a:cxn>
                <a:cxn ang="T11">
                  <a:pos x="T6" y="T7"/>
                </a:cxn>
              </a:cxnLst>
              <a:rect l="T12" t="T13" r="T14" b="T15"/>
              <a:pathLst>
                <a:path w="58" h="152">
                  <a:moveTo>
                    <a:pt x="47" y="152"/>
                  </a:moveTo>
                  <a:lnTo>
                    <a:pt x="58" y="148"/>
                  </a:lnTo>
                  <a:lnTo>
                    <a:pt x="0" y="0"/>
                  </a:lnTo>
                  <a:lnTo>
                    <a:pt x="47" y="152"/>
                  </a:lnTo>
                  <a:close/>
                </a:path>
              </a:pathLst>
            </a:custGeom>
            <a:solidFill>
              <a:srgbClr val="000000"/>
            </a:solidFill>
            <a:ln w="9525">
              <a:noFill/>
              <a:round/>
              <a:headEnd/>
              <a:tailEnd/>
            </a:ln>
          </p:spPr>
          <p:txBody>
            <a:bodyPr/>
            <a:lstStyle/>
            <a:p>
              <a:endParaRPr lang="en-US"/>
            </a:p>
          </p:txBody>
        </p:sp>
        <p:sp>
          <p:nvSpPr>
            <p:cNvPr id="1352" name="Freeform 326">
              <a:extLst>
                <a:ext uri="{FF2B5EF4-FFF2-40B4-BE49-F238E27FC236}">
                  <a16:creationId xmlns:a16="http://schemas.microsoft.com/office/drawing/2014/main" id="{E4039404-5ABB-464E-8823-72407403B4BD}"/>
                </a:ext>
              </a:extLst>
            </p:cNvPr>
            <p:cNvSpPr>
              <a:spLocks/>
            </p:cNvSpPr>
            <p:nvPr/>
          </p:nvSpPr>
          <p:spPr bwMode="auto">
            <a:xfrm>
              <a:off x="2335" y="3253"/>
              <a:ext cx="10" cy="30"/>
            </a:xfrm>
            <a:custGeom>
              <a:avLst/>
              <a:gdLst>
                <a:gd name="T0" fmla="*/ 47 w 58"/>
                <a:gd name="T1" fmla="*/ 152 h 152"/>
                <a:gd name="T2" fmla="*/ 58 w 58"/>
                <a:gd name="T3" fmla="*/ 148 h 152"/>
                <a:gd name="T4" fmla="*/ 0 w 58"/>
                <a:gd name="T5" fmla="*/ 0 h 152"/>
                <a:gd name="T6" fmla="*/ 47 w 58"/>
                <a:gd name="T7" fmla="*/ 152 h 152"/>
                <a:gd name="T8" fmla="*/ 0 60000 65536"/>
                <a:gd name="T9" fmla="*/ 0 60000 65536"/>
                <a:gd name="T10" fmla="*/ 0 60000 65536"/>
                <a:gd name="T11" fmla="*/ 0 60000 65536"/>
                <a:gd name="T12" fmla="*/ 0 w 58"/>
                <a:gd name="T13" fmla="*/ 0 h 152"/>
                <a:gd name="T14" fmla="*/ 58 w 58"/>
                <a:gd name="T15" fmla="*/ 152 h 152"/>
              </a:gdLst>
              <a:ahLst/>
              <a:cxnLst>
                <a:cxn ang="T8">
                  <a:pos x="T0" y="T1"/>
                </a:cxn>
                <a:cxn ang="T9">
                  <a:pos x="T2" y="T3"/>
                </a:cxn>
                <a:cxn ang="T10">
                  <a:pos x="T4" y="T5"/>
                </a:cxn>
                <a:cxn ang="T11">
                  <a:pos x="T6" y="T7"/>
                </a:cxn>
              </a:cxnLst>
              <a:rect l="T12" t="T13" r="T14" b="T15"/>
              <a:pathLst>
                <a:path w="58" h="152">
                  <a:moveTo>
                    <a:pt x="47" y="152"/>
                  </a:moveTo>
                  <a:lnTo>
                    <a:pt x="58" y="148"/>
                  </a:lnTo>
                  <a:lnTo>
                    <a:pt x="0" y="0"/>
                  </a:lnTo>
                  <a:lnTo>
                    <a:pt x="47" y="152"/>
                  </a:lnTo>
                </a:path>
              </a:pathLst>
            </a:custGeom>
            <a:noFill/>
            <a:ln w="0">
              <a:solidFill>
                <a:srgbClr val="000000"/>
              </a:solidFill>
              <a:prstDash val="solid"/>
              <a:round/>
              <a:headEnd/>
              <a:tailEnd/>
            </a:ln>
          </p:spPr>
          <p:txBody>
            <a:bodyPr/>
            <a:lstStyle/>
            <a:p>
              <a:endParaRPr lang="en-US"/>
            </a:p>
          </p:txBody>
        </p:sp>
        <p:sp>
          <p:nvSpPr>
            <p:cNvPr id="1353" name="Freeform 327">
              <a:extLst>
                <a:ext uri="{FF2B5EF4-FFF2-40B4-BE49-F238E27FC236}">
                  <a16:creationId xmlns:a16="http://schemas.microsoft.com/office/drawing/2014/main" id="{F9B53A32-459A-4A82-86CB-9F82B9EDE408}"/>
                </a:ext>
              </a:extLst>
            </p:cNvPr>
            <p:cNvSpPr>
              <a:spLocks/>
            </p:cNvSpPr>
            <p:nvPr/>
          </p:nvSpPr>
          <p:spPr bwMode="auto">
            <a:xfrm>
              <a:off x="2335" y="3253"/>
              <a:ext cx="11" cy="30"/>
            </a:xfrm>
            <a:custGeom>
              <a:avLst/>
              <a:gdLst>
                <a:gd name="T0" fmla="*/ 58 w 68"/>
                <a:gd name="T1" fmla="*/ 148 h 148"/>
                <a:gd name="T2" fmla="*/ 68 w 68"/>
                <a:gd name="T3" fmla="*/ 142 h 148"/>
                <a:gd name="T4" fmla="*/ 0 w 68"/>
                <a:gd name="T5" fmla="*/ 0 h 148"/>
                <a:gd name="T6" fmla="*/ 58 w 68"/>
                <a:gd name="T7" fmla="*/ 148 h 148"/>
                <a:gd name="T8" fmla="*/ 0 60000 65536"/>
                <a:gd name="T9" fmla="*/ 0 60000 65536"/>
                <a:gd name="T10" fmla="*/ 0 60000 65536"/>
                <a:gd name="T11" fmla="*/ 0 60000 65536"/>
                <a:gd name="T12" fmla="*/ 0 w 68"/>
                <a:gd name="T13" fmla="*/ 0 h 148"/>
                <a:gd name="T14" fmla="*/ 68 w 68"/>
                <a:gd name="T15" fmla="*/ 148 h 148"/>
              </a:gdLst>
              <a:ahLst/>
              <a:cxnLst>
                <a:cxn ang="T8">
                  <a:pos x="T0" y="T1"/>
                </a:cxn>
                <a:cxn ang="T9">
                  <a:pos x="T2" y="T3"/>
                </a:cxn>
                <a:cxn ang="T10">
                  <a:pos x="T4" y="T5"/>
                </a:cxn>
                <a:cxn ang="T11">
                  <a:pos x="T6" y="T7"/>
                </a:cxn>
              </a:cxnLst>
              <a:rect l="T12" t="T13" r="T14" b="T15"/>
              <a:pathLst>
                <a:path w="68" h="148">
                  <a:moveTo>
                    <a:pt x="58" y="148"/>
                  </a:moveTo>
                  <a:lnTo>
                    <a:pt x="68" y="142"/>
                  </a:lnTo>
                  <a:lnTo>
                    <a:pt x="0" y="0"/>
                  </a:lnTo>
                  <a:lnTo>
                    <a:pt x="58" y="148"/>
                  </a:lnTo>
                  <a:close/>
                </a:path>
              </a:pathLst>
            </a:custGeom>
            <a:solidFill>
              <a:srgbClr val="000000"/>
            </a:solidFill>
            <a:ln w="9525">
              <a:noFill/>
              <a:round/>
              <a:headEnd/>
              <a:tailEnd/>
            </a:ln>
          </p:spPr>
          <p:txBody>
            <a:bodyPr/>
            <a:lstStyle/>
            <a:p>
              <a:endParaRPr lang="en-US"/>
            </a:p>
          </p:txBody>
        </p:sp>
        <p:sp>
          <p:nvSpPr>
            <p:cNvPr id="1354" name="Freeform 328">
              <a:extLst>
                <a:ext uri="{FF2B5EF4-FFF2-40B4-BE49-F238E27FC236}">
                  <a16:creationId xmlns:a16="http://schemas.microsoft.com/office/drawing/2014/main" id="{8BEF9855-F39C-4FB0-BB0D-5AAA0C9B2346}"/>
                </a:ext>
              </a:extLst>
            </p:cNvPr>
            <p:cNvSpPr>
              <a:spLocks/>
            </p:cNvSpPr>
            <p:nvPr/>
          </p:nvSpPr>
          <p:spPr bwMode="auto">
            <a:xfrm>
              <a:off x="2335" y="3253"/>
              <a:ext cx="11" cy="30"/>
            </a:xfrm>
            <a:custGeom>
              <a:avLst/>
              <a:gdLst>
                <a:gd name="T0" fmla="*/ 58 w 68"/>
                <a:gd name="T1" fmla="*/ 148 h 148"/>
                <a:gd name="T2" fmla="*/ 68 w 68"/>
                <a:gd name="T3" fmla="*/ 142 h 148"/>
                <a:gd name="T4" fmla="*/ 0 w 68"/>
                <a:gd name="T5" fmla="*/ 0 h 148"/>
                <a:gd name="T6" fmla="*/ 58 w 68"/>
                <a:gd name="T7" fmla="*/ 148 h 148"/>
                <a:gd name="T8" fmla="*/ 0 60000 65536"/>
                <a:gd name="T9" fmla="*/ 0 60000 65536"/>
                <a:gd name="T10" fmla="*/ 0 60000 65536"/>
                <a:gd name="T11" fmla="*/ 0 60000 65536"/>
                <a:gd name="T12" fmla="*/ 0 w 68"/>
                <a:gd name="T13" fmla="*/ 0 h 148"/>
                <a:gd name="T14" fmla="*/ 68 w 68"/>
                <a:gd name="T15" fmla="*/ 148 h 148"/>
              </a:gdLst>
              <a:ahLst/>
              <a:cxnLst>
                <a:cxn ang="T8">
                  <a:pos x="T0" y="T1"/>
                </a:cxn>
                <a:cxn ang="T9">
                  <a:pos x="T2" y="T3"/>
                </a:cxn>
                <a:cxn ang="T10">
                  <a:pos x="T4" y="T5"/>
                </a:cxn>
                <a:cxn ang="T11">
                  <a:pos x="T6" y="T7"/>
                </a:cxn>
              </a:cxnLst>
              <a:rect l="T12" t="T13" r="T14" b="T15"/>
              <a:pathLst>
                <a:path w="68" h="148">
                  <a:moveTo>
                    <a:pt x="58" y="148"/>
                  </a:moveTo>
                  <a:lnTo>
                    <a:pt x="68" y="142"/>
                  </a:lnTo>
                  <a:lnTo>
                    <a:pt x="0" y="0"/>
                  </a:lnTo>
                  <a:lnTo>
                    <a:pt x="58" y="148"/>
                  </a:lnTo>
                </a:path>
              </a:pathLst>
            </a:custGeom>
            <a:noFill/>
            <a:ln w="0">
              <a:solidFill>
                <a:srgbClr val="000000"/>
              </a:solidFill>
              <a:prstDash val="solid"/>
              <a:round/>
              <a:headEnd/>
              <a:tailEnd/>
            </a:ln>
          </p:spPr>
          <p:txBody>
            <a:bodyPr/>
            <a:lstStyle/>
            <a:p>
              <a:endParaRPr lang="en-US"/>
            </a:p>
          </p:txBody>
        </p:sp>
        <p:sp>
          <p:nvSpPr>
            <p:cNvPr id="1355" name="Freeform 329">
              <a:extLst>
                <a:ext uri="{FF2B5EF4-FFF2-40B4-BE49-F238E27FC236}">
                  <a16:creationId xmlns:a16="http://schemas.microsoft.com/office/drawing/2014/main" id="{D36B598B-8D4E-483D-B4BF-6BF950FA238A}"/>
                </a:ext>
              </a:extLst>
            </p:cNvPr>
            <p:cNvSpPr>
              <a:spLocks/>
            </p:cNvSpPr>
            <p:nvPr/>
          </p:nvSpPr>
          <p:spPr bwMode="auto">
            <a:xfrm>
              <a:off x="2335" y="3253"/>
              <a:ext cx="13" cy="28"/>
            </a:xfrm>
            <a:custGeom>
              <a:avLst/>
              <a:gdLst>
                <a:gd name="T0" fmla="*/ 68 w 79"/>
                <a:gd name="T1" fmla="*/ 142 h 142"/>
                <a:gd name="T2" fmla="*/ 79 w 79"/>
                <a:gd name="T3" fmla="*/ 136 h 142"/>
                <a:gd name="T4" fmla="*/ 0 w 79"/>
                <a:gd name="T5" fmla="*/ 0 h 142"/>
                <a:gd name="T6" fmla="*/ 68 w 79"/>
                <a:gd name="T7" fmla="*/ 142 h 142"/>
                <a:gd name="T8" fmla="*/ 0 60000 65536"/>
                <a:gd name="T9" fmla="*/ 0 60000 65536"/>
                <a:gd name="T10" fmla="*/ 0 60000 65536"/>
                <a:gd name="T11" fmla="*/ 0 60000 65536"/>
                <a:gd name="T12" fmla="*/ 0 w 79"/>
                <a:gd name="T13" fmla="*/ 0 h 142"/>
                <a:gd name="T14" fmla="*/ 79 w 79"/>
                <a:gd name="T15" fmla="*/ 142 h 142"/>
              </a:gdLst>
              <a:ahLst/>
              <a:cxnLst>
                <a:cxn ang="T8">
                  <a:pos x="T0" y="T1"/>
                </a:cxn>
                <a:cxn ang="T9">
                  <a:pos x="T2" y="T3"/>
                </a:cxn>
                <a:cxn ang="T10">
                  <a:pos x="T4" y="T5"/>
                </a:cxn>
                <a:cxn ang="T11">
                  <a:pos x="T6" y="T7"/>
                </a:cxn>
              </a:cxnLst>
              <a:rect l="T12" t="T13" r="T14" b="T15"/>
              <a:pathLst>
                <a:path w="79" h="142">
                  <a:moveTo>
                    <a:pt x="68" y="142"/>
                  </a:moveTo>
                  <a:lnTo>
                    <a:pt x="79" y="136"/>
                  </a:lnTo>
                  <a:lnTo>
                    <a:pt x="0" y="0"/>
                  </a:lnTo>
                  <a:lnTo>
                    <a:pt x="68" y="142"/>
                  </a:lnTo>
                  <a:close/>
                </a:path>
              </a:pathLst>
            </a:custGeom>
            <a:solidFill>
              <a:srgbClr val="000000"/>
            </a:solidFill>
            <a:ln w="9525">
              <a:noFill/>
              <a:round/>
              <a:headEnd/>
              <a:tailEnd/>
            </a:ln>
          </p:spPr>
          <p:txBody>
            <a:bodyPr/>
            <a:lstStyle/>
            <a:p>
              <a:endParaRPr lang="en-US"/>
            </a:p>
          </p:txBody>
        </p:sp>
        <p:sp>
          <p:nvSpPr>
            <p:cNvPr id="1356" name="Freeform 330">
              <a:extLst>
                <a:ext uri="{FF2B5EF4-FFF2-40B4-BE49-F238E27FC236}">
                  <a16:creationId xmlns:a16="http://schemas.microsoft.com/office/drawing/2014/main" id="{7DE097B1-F663-4528-8FB3-1F21C97DD7A0}"/>
                </a:ext>
              </a:extLst>
            </p:cNvPr>
            <p:cNvSpPr>
              <a:spLocks/>
            </p:cNvSpPr>
            <p:nvPr/>
          </p:nvSpPr>
          <p:spPr bwMode="auto">
            <a:xfrm>
              <a:off x="2335" y="3253"/>
              <a:ext cx="13" cy="28"/>
            </a:xfrm>
            <a:custGeom>
              <a:avLst/>
              <a:gdLst>
                <a:gd name="T0" fmla="*/ 68 w 79"/>
                <a:gd name="T1" fmla="*/ 142 h 142"/>
                <a:gd name="T2" fmla="*/ 79 w 79"/>
                <a:gd name="T3" fmla="*/ 136 h 142"/>
                <a:gd name="T4" fmla="*/ 0 w 79"/>
                <a:gd name="T5" fmla="*/ 0 h 142"/>
                <a:gd name="T6" fmla="*/ 68 w 79"/>
                <a:gd name="T7" fmla="*/ 142 h 142"/>
                <a:gd name="T8" fmla="*/ 0 60000 65536"/>
                <a:gd name="T9" fmla="*/ 0 60000 65536"/>
                <a:gd name="T10" fmla="*/ 0 60000 65536"/>
                <a:gd name="T11" fmla="*/ 0 60000 65536"/>
                <a:gd name="T12" fmla="*/ 0 w 79"/>
                <a:gd name="T13" fmla="*/ 0 h 142"/>
                <a:gd name="T14" fmla="*/ 79 w 79"/>
                <a:gd name="T15" fmla="*/ 142 h 142"/>
              </a:gdLst>
              <a:ahLst/>
              <a:cxnLst>
                <a:cxn ang="T8">
                  <a:pos x="T0" y="T1"/>
                </a:cxn>
                <a:cxn ang="T9">
                  <a:pos x="T2" y="T3"/>
                </a:cxn>
                <a:cxn ang="T10">
                  <a:pos x="T4" y="T5"/>
                </a:cxn>
                <a:cxn ang="T11">
                  <a:pos x="T6" y="T7"/>
                </a:cxn>
              </a:cxnLst>
              <a:rect l="T12" t="T13" r="T14" b="T15"/>
              <a:pathLst>
                <a:path w="79" h="142">
                  <a:moveTo>
                    <a:pt x="68" y="142"/>
                  </a:moveTo>
                  <a:lnTo>
                    <a:pt x="79" y="136"/>
                  </a:lnTo>
                  <a:lnTo>
                    <a:pt x="0" y="0"/>
                  </a:lnTo>
                  <a:lnTo>
                    <a:pt x="68" y="142"/>
                  </a:lnTo>
                </a:path>
              </a:pathLst>
            </a:custGeom>
            <a:noFill/>
            <a:ln w="0">
              <a:solidFill>
                <a:srgbClr val="000000"/>
              </a:solidFill>
              <a:prstDash val="solid"/>
              <a:round/>
              <a:headEnd/>
              <a:tailEnd/>
            </a:ln>
          </p:spPr>
          <p:txBody>
            <a:bodyPr/>
            <a:lstStyle/>
            <a:p>
              <a:endParaRPr lang="en-US"/>
            </a:p>
          </p:txBody>
        </p:sp>
        <p:sp>
          <p:nvSpPr>
            <p:cNvPr id="1357" name="Freeform 331">
              <a:extLst>
                <a:ext uri="{FF2B5EF4-FFF2-40B4-BE49-F238E27FC236}">
                  <a16:creationId xmlns:a16="http://schemas.microsoft.com/office/drawing/2014/main" id="{1852E527-A415-4D37-B578-48B8646045B3}"/>
                </a:ext>
              </a:extLst>
            </p:cNvPr>
            <p:cNvSpPr>
              <a:spLocks/>
            </p:cNvSpPr>
            <p:nvPr/>
          </p:nvSpPr>
          <p:spPr bwMode="auto">
            <a:xfrm>
              <a:off x="2335" y="3253"/>
              <a:ext cx="15" cy="27"/>
            </a:xfrm>
            <a:custGeom>
              <a:avLst/>
              <a:gdLst>
                <a:gd name="T0" fmla="*/ 79 w 89"/>
                <a:gd name="T1" fmla="*/ 136 h 136"/>
                <a:gd name="T2" fmla="*/ 89 w 89"/>
                <a:gd name="T3" fmla="*/ 127 h 136"/>
                <a:gd name="T4" fmla="*/ 0 w 89"/>
                <a:gd name="T5" fmla="*/ 0 h 136"/>
                <a:gd name="T6" fmla="*/ 79 w 89"/>
                <a:gd name="T7" fmla="*/ 136 h 136"/>
                <a:gd name="T8" fmla="*/ 0 60000 65536"/>
                <a:gd name="T9" fmla="*/ 0 60000 65536"/>
                <a:gd name="T10" fmla="*/ 0 60000 65536"/>
                <a:gd name="T11" fmla="*/ 0 60000 65536"/>
                <a:gd name="T12" fmla="*/ 0 w 89"/>
                <a:gd name="T13" fmla="*/ 0 h 136"/>
                <a:gd name="T14" fmla="*/ 89 w 89"/>
                <a:gd name="T15" fmla="*/ 136 h 136"/>
              </a:gdLst>
              <a:ahLst/>
              <a:cxnLst>
                <a:cxn ang="T8">
                  <a:pos x="T0" y="T1"/>
                </a:cxn>
                <a:cxn ang="T9">
                  <a:pos x="T2" y="T3"/>
                </a:cxn>
                <a:cxn ang="T10">
                  <a:pos x="T4" y="T5"/>
                </a:cxn>
                <a:cxn ang="T11">
                  <a:pos x="T6" y="T7"/>
                </a:cxn>
              </a:cxnLst>
              <a:rect l="T12" t="T13" r="T14" b="T15"/>
              <a:pathLst>
                <a:path w="89" h="136">
                  <a:moveTo>
                    <a:pt x="79" y="136"/>
                  </a:moveTo>
                  <a:lnTo>
                    <a:pt x="89" y="127"/>
                  </a:lnTo>
                  <a:lnTo>
                    <a:pt x="0" y="0"/>
                  </a:lnTo>
                  <a:lnTo>
                    <a:pt x="79" y="136"/>
                  </a:lnTo>
                  <a:close/>
                </a:path>
              </a:pathLst>
            </a:custGeom>
            <a:solidFill>
              <a:srgbClr val="000000"/>
            </a:solidFill>
            <a:ln w="9525">
              <a:noFill/>
              <a:round/>
              <a:headEnd/>
              <a:tailEnd/>
            </a:ln>
          </p:spPr>
          <p:txBody>
            <a:bodyPr/>
            <a:lstStyle/>
            <a:p>
              <a:endParaRPr lang="en-US"/>
            </a:p>
          </p:txBody>
        </p:sp>
        <p:sp>
          <p:nvSpPr>
            <p:cNvPr id="1358" name="Freeform 332">
              <a:extLst>
                <a:ext uri="{FF2B5EF4-FFF2-40B4-BE49-F238E27FC236}">
                  <a16:creationId xmlns:a16="http://schemas.microsoft.com/office/drawing/2014/main" id="{91E240C6-4C36-4445-BE94-0BF36FC65FD9}"/>
                </a:ext>
              </a:extLst>
            </p:cNvPr>
            <p:cNvSpPr>
              <a:spLocks/>
            </p:cNvSpPr>
            <p:nvPr/>
          </p:nvSpPr>
          <p:spPr bwMode="auto">
            <a:xfrm>
              <a:off x="2335" y="3253"/>
              <a:ext cx="15" cy="27"/>
            </a:xfrm>
            <a:custGeom>
              <a:avLst/>
              <a:gdLst>
                <a:gd name="T0" fmla="*/ 79 w 89"/>
                <a:gd name="T1" fmla="*/ 136 h 136"/>
                <a:gd name="T2" fmla="*/ 89 w 89"/>
                <a:gd name="T3" fmla="*/ 127 h 136"/>
                <a:gd name="T4" fmla="*/ 0 w 89"/>
                <a:gd name="T5" fmla="*/ 0 h 136"/>
                <a:gd name="T6" fmla="*/ 79 w 89"/>
                <a:gd name="T7" fmla="*/ 136 h 136"/>
                <a:gd name="T8" fmla="*/ 0 60000 65536"/>
                <a:gd name="T9" fmla="*/ 0 60000 65536"/>
                <a:gd name="T10" fmla="*/ 0 60000 65536"/>
                <a:gd name="T11" fmla="*/ 0 60000 65536"/>
                <a:gd name="T12" fmla="*/ 0 w 89"/>
                <a:gd name="T13" fmla="*/ 0 h 136"/>
                <a:gd name="T14" fmla="*/ 89 w 89"/>
                <a:gd name="T15" fmla="*/ 136 h 136"/>
              </a:gdLst>
              <a:ahLst/>
              <a:cxnLst>
                <a:cxn ang="T8">
                  <a:pos x="T0" y="T1"/>
                </a:cxn>
                <a:cxn ang="T9">
                  <a:pos x="T2" y="T3"/>
                </a:cxn>
                <a:cxn ang="T10">
                  <a:pos x="T4" y="T5"/>
                </a:cxn>
                <a:cxn ang="T11">
                  <a:pos x="T6" y="T7"/>
                </a:cxn>
              </a:cxnLst>
              <a:rect l="T12" t="T13" r="T14" b="T15"/>
              <a:pathLst>
                <a:path w="89" h="136">
                  <a:moveTo>
                    <a:pt x="79" y="136"/>
                  </a:moveTo>
                  <a:lnTo>
                    <a:pt x="89" y="127"/>
                  </a:lnTo>
                  <a:lnTo>
                    <a:pt x="0" y="0"/>
                  </a:lnTo>
                  <a:lnTo>
                    <a:pt x="79" y="136"/>
                  </a:lnTo>
                </a:path>
              </a:pathLst>
            </a:custGeom>
            <a:noFill/>
            <a:ln w="0">
              <a:solidFill>
                <a:srgbClr val="000000"/>
              </a:solidFill>
              <a:prstDash val="solid"/>
              <a:round/>
              <a:headEnd/>
              <a:tailEnd/>
            </a:ln>
          </p:spPr>
          <p:txBody>
            <a:bodyPr/>
            <a:lstStyle/>
            <a:p>
              <a:endParaRPr lang="en-US"/>
            </a:p>
          </p:txBody>
        </p:sp>
        <p:sp>
          <p:nvSpPr>
            <p:cNvPr id="1359" name="Freeform 333">
              <a:extLst>
                <a:ext uri="{FF2B5EF4-FFF2-40B4-BE49-F238E27FC236}">
                  <a16:creationId xmlns:a16="http://schemas.microsoft.com/office/drawing/2014/main" id="{3AC16C5E-C3CA-4F70-A175-AE6809064672}"/>
                </a:ext>
              </a:extLst>
            </p:cNvPr>
            <p:cNvSpPr>
              <a:spLocks/>
            </p:cNvSpPr>
            <p:nvPr/>
          </p:nvSpPr>
          <p:spPr bwMode="auto">
            <a:xfrm>
              <a:off x="2335" y="3253"/>
              <a:ext cx="16" cy="25"/>
            </a:xfrm>
            <a:custGeom>
              <a:avLst/>
              <a:gdLst>
                <a:gd name="T0" fmla="*/ 89 w 97"/>
                <a:gd name="T1" fmla="*/ 127 h 127"/>
                <a:gd name="T2" fmla="*/ 97 w 97"/>
                <a:gd name="T3" fmla="*/ 119 h 127"/>
                <a:gd name="T4" fmla="*/ 0 w 97"/>
                <a:gd name="T5" fmla="*/ 0 h 127"/>
                <a:gd name="T6" fmla="*/ 89 w 97"/>
                <a:gd name="T7" fmla="*/ 127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89" y="127"/>
                  </a:moveTo>
                  <a:lnTo>
                    <a:pt x="97" y="119"/>
                  </a:lnTo>
                  <a:lnTo>
                    <a:pt x="0" y="0"/>
                  </a:lnTo>
                  <a:lnTo>
                    <a:pt x="89" y="127"/>
                  </a:lnTo>
                  <a:close/>
                </a:path>
              </a:pathLst>
            </a:custGeom>
            <a:solidFill>
              <a:srgbClr val="000000"/>
            </a:solidFill>
            <a:ln w="9525">
              <a:noFill/>
              <a:round/>
              <a:headEnd/>
              <a:tailEnd/>
            </a:ln>
          </p:spPr>
          <p:txBody>
            <a:bodyPr/>
            <a:lstStyle/>
            <a:p>
              <a:endParaRPr lang="en-US"/>
            </a:p>
          </p:txBody>
        </p:sp>
        <p:sp>
          <p:nvSpPr>
            <p:cNvPr id="1360" name="Freeform 334">
              <a:extLst>
                <a:ext uri="{FF2B5EF4-FFF2-40B4-BE49-F238E27FC236}">
                  <a16:creationId xmlns:a16="http://schemas.microsoft.com/office/drawing/2014/main" id="{90C6C59E-36D9-4D60-BFC5-CDD82AFF0F42}"/>
                </a:ext>
              </a:extLst>
            </p:cNvPr>
            <p:cNvSpPr>
              <a:spLocks/>
            </p:cNvSpPr>
            <p:nvPr/>
          </p:nvSpPr>
          <p:spPr bwMode="auto">
            <a:xfrm>
              <a:off x="2335" y="3253"/>
              <a:ext cx="16" cy="25"/>
            </a:xfrm>
            <a:custGeom>
              <a:avLst/>
              <a:gdLst>
                <a:gd name="T0" fmla="*/ 89 w 97"/>
                <a:gd name="T1" fmla="*/ 127 h 127"/>
                <a:gd name="T2" fmla="*/ 97 w 97"/>
                <a:gd name="T3" fmla="*/ 119 h 127"/>
                <a:gd name="T4" fmla="*/ 0 w 97"/>
                <a:gd name="T5" fmla="*/ 0 h 127"/>
                <a:gd name="T6" fmla="*/ 89 w 97"/>
                <a:gd name="T7" fmla="*/ 127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89" y="127"/>
                  </a:moveTo>
                  <a:lnTo>
                    <a:pt x="97" y="119"/>
                  </a:lnTo>
                  <a:lnTo>
                    <a:pt x="0" y="0"/>
                  </a:lnTo>
                  <a:lnTo>
                    <a:pt x="89" y="127"/>
                  </a:lnTo>
                </a:path>
              </a:pathLst>
            </a:custGeom>
            <a:noFill/>
            <a:ln w="0">
              <a:solidFill>
                <a:srgbClr val="000000"/>
              </a:solidFill>
              <a:prstDash val="solid"/>
              <a:round/>
              <a:headEnd/>
              <a:tailEnd/>
            </a:ln>
          </p:spPr>
          <p:txBody>
            <a:bodyPr/>
            <a:lstStyle/>
            <a:p>
              <a:endParaRPr lang="en-US"/>
            </a:p>
          </p:txBody>
        </p:sp>
        <p:sp>
          <p:nvSpPr>
            <p:cNvPr id="1361" name="Freeform 335">
              <a:extLst>
                <a:ext uri="{FF2B5EF4-FFF2-40B4-BE49-F238E27FC236}">
                  <a16:creationId xmlns:a16="http://schemas.microsoft.com/office/drawing/2014/main" id="{30DF760E-BCC6-476B-8D01-F79C95A8F5EE}"/>
                </a:ext>
              </a:extLst>
            </p:cNvPr>
            <p:cNvSpPr>
              <a:spLocks/>
            </p:cNvSpPr>
            <p:nvPr/>
          </p:nvSpPr>
          <p:spPr bwMode="auto">
            <a:xfrm>
              <a:off x="2335" y="3253"/>
              <a:ext cx="18" cy="24"/>
            </a:xfrm>
            <a:custGeom>
              <a:avLst/>
              <a:gdLst>
                <a:gd name="T0" fmla="*/ 97 w 106"/>
                <a:gd name="T1" fmla="*/ 119 h 119"/>
                <a:gd name="T2" fmla="*/ 106 w 106"/>
                <a:gd name="T3" fmla="*/ 109 h 119"/>
                <a:gd name="T4" fmla="*/ 0 w 106"/>
                <a:gd name="T5" fmla="*/ 0 h 119"/>
                <a:gd name="T6" fmla="*/ 97 w 106"/>
                <a:gd name="T7" fmla="*/ 119 h 119"/>
                <a:gd name="T8" fmla="*/ 0 60000 65536"/>
                <a:gd name="T9" fmla="*/ 0 60000 65536"/>
                <a:gd name="T10" fmla="*/ 0 60000 65536"/>
                <a:gd name="T11" fmla="*/ 0 60000 65536"/>
                <a:gd name="T12" fmla="*/ 0 w 106"/>
                <a:gd name="T13" fmla="*/ 0 h 119"/>
                <a:gd name="T14" fmla="*/ 106 w 106"/>
                <a:gd name="T15" fmla="*/ 119 h 119"/>
              </a:gdLst>
              <a:ahLst/>
              <a:cxnLst>
                <a:cxn ang="T8">
                  <a:pos x="T0" y="T1"/>
                </a:cxn>
                <a:cxn ang="T9">
                  <a:pos x="T2" y="T3"/>
                </a:cxn>
                <a:cxn ang="T10">
                  <a:pos x="T4" y="T5"/>
                </a:cxn>
                <a:cxn ang="T11">
                  <a:pos x="T6" y="T7"/>
                </a:cxn>
              </a:cxnLst>
              <a:rect l="T12" t="T13" r="T14" b="T15"/>
              <a:pathLst>
                <a:path w="106" h="119">
                  <a:moveTo>
                    <a:pt x="97" y="119"/>
                  </a:moveTo>
                  <a:lnTo>
                    <a:pt x="106" y="109"/>
                  </a:lnTo>
                  <a:lnTo>
                    <a:pt x="0" y="0"/>
                  </a:lnTo>
                  <a:lnTo>
                    <a:pt x="97" y="119"/>
                  </a:lnTo>
                  <a:close/>
                </a:path>
              </a:pathLst>
            </a:custGeom>
            <a:solidFill>
              <a:srgbClr val="000000"/>
            </a:solidFill>
            <a:ln w="9525">
              <a:noFill/>
              <a:round/>
              <a:headEnd/>
              <a:tailEnd/>
            </a:ln>
          </p:spPr>
          <p:txBody>
            <a:bodyPr/>
            <a:lstStyle/>
            <a:p>
              <a:endParaRPr lang="en-US"/>
            </a:p>
          </p:txBody>
        </p:sp>
        <p:sp>
          <p:nvSpPr>
            <p:cNvPr id="1362" name="Freeform 336">
              <a:extLst>
                <a:ext uri="{FF2B5EF4-FFF2-40B4-BE49-F238E27FC236}">
                  <a16:creationId xmlns:a16="http://schemas.microsoft.com/office/drawing/2014/main" id="{5C28F2F7-8DCC-42D0-88F2-87B17BF635B9}"/>
                </a:ext>
              </a:extLst>
            </p:cNvPr>
            <p:cNvSpPr>
              <a:spLocks/>
            </p:cNvSpPr>
            <p:nvPr/>
          </p:nvSpPr>
          <p:spPr bwMode="auto">
            <a:xfrm>
              <a:off x="2335" y="3253"/>
              <a:ext cx="18" cy="24"/>
            </a:xfrm>
            <a:custGeom>
              <a:avLst/>
              <a:gdLst>
                <a:gd name="T0" fmla="*/ 97 w 106"/>
                <a:gd name="T1" fmla="*/ 119 h 119"/>
                <a:gd name="T2" fmla="*/ 106 w 106"/>
                <a:gd name="T3" fmla="*/ 109 h 119"/>
                <a:gd name="T4" fmla="*/ 0 w 106"/>
                <a:gd name="T5" fmla="*/ 0 h 119"/>
                <a:gd name="T6" fmla="*/ 97 w 106"/>
                <a:gd name="T7" fmla="*/ 119 h 119"/>
                <a:gd name="T8" fmla="*/ 0 60000 65536"/>
                <a:gd name="T9" fmla="*/ 0 60000 65536"/>
                <a:gd name="T10" fmla="*/ 0 60000 65536"/>
                <a:gd name="T11" fmla="*/ 0 60000 65536"/>
                <a:gd name="T12" fmla="*/ 0 w 106"/>
                <a:gd name="T13" fmla="*/ 0 h 119"/>
                <a:gd name="T14" fmla="*/ 106 w 106"/>
                <a:gd name="T15" fmla="*/ 119 h 119"/>
              </a:gdLst>
              <a:ahLst/>
              <a:cxnLst>
                <a:cxn ang="T8">
                  <a:pos x="T0" y="T1"/>
                </a:cxn>
                <a:cxn ang="T9">
                  <a:pos x="T2" y="T3"/>
                </a:cxn>
                <a:cxn ang="T10">
                  <a:pos x="T4" y="T5"/>
                </a:cxn>
                <a:cxn ang="T11">
                  <a:pos x="T6" y="T7"/>
                </a:cxn>
              </a:cxnLst>
              <a:rect l="T12" t="T13" r="T14" b="T15"/>
              <a:pathLst>
                <a:path w="106" h="119">
                  <a:moveTo>
                    <a:pt x="97" y="119"/>
                  </a:moveTo>
                  <a:lnTo>
                    <a:pt x="106" y="109"/>
                  </a:lnTo>
                  <a:lnTo>
                    <a:pt x="0" y="0"/>
                  </a:lnTo>
                  <a:lnTo>
                    <a:pt x="97" y="119"/>
                  </a:lnTo>
                </a:path>
              </a:pathLst>
            </a:custGeom>
            <a:noFill/>
            <a:ln w="0">
              <a:solidFill>
                <a:srgbClr val="000000"/>
              </a:solidFill>
              <a:prstDash val="solid"/>
              <a:round/>
              <a:headEnd/>
              <a:tailEnd/>
            </a:ln>
          </p:spPr>
          <p:txBody>
            <a:bodyPr/>
            <a:lstStyle/>
            <a:p>
              <a:endParaRPr lang="en-US"/>
            </a:p>
          </p:txBody>
        </p:sp>
        <p:sp>
          <p:nvSpPr>
            <p:cNvPr id="1363" name="Freeform 337">
              <a:extLst>
                <a:ext uri="{FF2B5EF4-FFF2-40B4-BE49-F238E27FC236}">
                  <a16:creationId xmlns:a16="http://schemas.microsoft.com/office/drawing/2014/main" id="{616A979C-248F-4226-8BE7-E0EA671519FE}"/>
                </a:ext>
              </a:extLst>
            </p:cNvPr>
            <p:cNvSpPr>
              <a:spLocks/>
            </p:cNvSpPr>
            <p:nvPr/>
          </p:nvSpPr>
          <p:spPr bwMode="auto">
            <a:xfrm>
              <a:off x="2335" y="3253"/>
              <a:ext cx="19" cy="22"/>
            </a:xfrm>
            <a:custGeom>
              <a:avLst/>
              <a:gdLst>
                <a:gd name="T0" fmla="*/ 106 w 113"/>
                <a:gd name="T1" fmla="*/ 109 h 109"/>
                <a:gd name="T2" fmla="*/ 113 w 113"/>
                <a:gd name="T3" fmla="*/ 100 h 109"/>
                <a:gd name="T4" fmla="*/ 0 w 113"/>
                <a:gd name="T5" fmla="*/ 0 h 109"/>
                <a:gd name="T6" fmla="*/ 106 w 113"/>
                <a:gd name="T7" fmla="*/ 109 h 109"/>
                <a:gd name="T8" fmla="*/ 0 60000 65536"/>
                <a:gd name="T9" fmla="*/ 0 60000 65536"/>
                <a:gd name="T10" fmla="*/ 0 60000 65536"/>
                <a:gd name="T11" fmla="*/ 0 60000 65536"/>
                <a:gd name="T12" fmla="*/ 0 w 113"/>
                <a:gd name="T13" fmla="*/ 0 h 109"/>
                <a:gd name="T14" fmla="*/ 113 w 113"/>
                <a:gd name="T15" fmla="*/ 109 h 109"/>
              </a:gdLst>
              <a:ahLst/>
              <a:cxnLst>
                <a:cxn ang="T8">
                  <a:pos x="T0" y="T1"/>
                </a:cxn>
                <a:cxn ang="T9">
                  <a:pos x="T2" y="T3"/>
                </a:cxn>
                <a:cxn ang="T10">
                  <a:pos x="T4" y="T5"/>
                </a:cxn>
                <a:cxn ang="T11">
                  <a:pos x="T6" y="T7"/>
                </a:cxn>
              </a:cxnLst>
              <a:rect l="T12" t="T13" r="T14" b="T15"/>
              <a:pathLst>
                <a:path w="113" h="109">
                  <a:moveTo>
                    <a:pt x="106" y="109"/>
                  </a:moveTo>
                  <a:lnTo>
                    <a:pt x="113" y="100"/>
                  </a:lnTo>
                  <a:lnTo>
                    <a:pt x="0" y="0"/>
                  </a:lnTo>
                  <a:lnTo>
                    <a:pt x="106" y="109"/>
                  </a:lnTo>
                  <a:close/>
                </a:path>
              </a:pathLst>
            </a:custGeom>
            <a:solidFill>
              <a:srgbClr val="000000"/>
            </a:solidFill>
            <a:ln w="9525">
              <a:noFill/>
              <a:round/>
              <a:headEnd/>
              <a:tailEnd/>
            </a:ln>
          </p:spPr>
          <p:txBody>
            <a:bodyPr/>
            <a:lstStyle/>
            <a:p>
              <a:endParaRPr lang="en-US"/>
            </a:p>
          </p:txBody>
        </p:sp>
        <p:sp>
          <p:nvSpPr>
            <p:cNvPr id="1364" name="Freeform 338">
              <a:extLst>
                <a:ext uri="{FF2B5EF4-FFF2-40B4-BE49-F238E27FC236}">
                  <a16:creationId xmlns:a16="http://schemas.microsoft.com/office/drawing/2014/main" id="{9A4D1A17-07FC-4EB1-8564-EBFD94B9DC0F}"/>
                </a:ext>
              </a:extLst>
            </p:cNvPr>
            <p:cNvSpPr>
              <a:spLocks/>
            </p:cNvSpPr>
            <p:nvPr/>
          </p:nvSpPr>
          <p:spPr bwMode="auto">
            <a:xfrm>
              <a:off x="2335" y="3253"/>
              <a:ext cx="19" cy="22"/>
            </a:xfrm>
            <a:custGeom>
              <a:avLst/>
              <a:gdLst>
                <a:gd name="T0" fmla="*/ 106 w 113"/>
                <a:gd name="T1" fmla="*/ 109 h 109"/>
                <a:gd name="T2" fmla="*/ 113 w 113"/>
                <a:gd name="T3" fmla="*/ 100 h 109"/>
                <a:gd name="T4" fmla="*/ 0 w 113"/>
                <a:gd name="T5" fmla="*/ 0 h 109"/>
                <a:gd name="T6" fmla="*/ 106 w 113"/>
                <a:gd name="T7" fmla="*/ 109 h 109"/>
                <a:gd name="T8" fmla="*/ 0 60000 65536"/>
                <a:gd name="T9" fmla="*/ 0 60000 65536"/>
                <a:gd name="T10" fmla="*/ 0 60000 65536"/>
                <a:gd name="T11" fmla="*/ 0 60000 65536"/>
                <a:gd name="T12" fmla="*/ 0 w 113"/>
                <a:gd name="T13" fmla="*/ 0 h 109"/>
                <a:gd name="T14" fmla="*/ 113 w 113"/>
                <a:gd name="T15" fmla="*/ 109 h 109"/>
              </a:gdLst>
              <a:ahLst/>
              <a:cxnLst>
                <a:cxn ang="T8">
                  <a:pos x="T0" y="T1"/>
                </a:cxn>
                <a:cxn ang="T9">
                  <a:pos x="T2" y="T3"/>
                </a:cxn>
                <a:cxn ang="T10">
                  <a:pos x="T4" y="T5"/>
                </a:cxn>
                <a:cxn ang="T11">
                  <a:pos x="T6" y="T7"/>
                </a:cxn>
              </a:cxnLst>
              <a:rect l="T12" t="T13" r="T14" b="T15"/>
              <a:pathLst>
                <a:path w="113" h="109">
                  <a:moveTo>
                    <a:pt x="106" y="109"/>
                  </a:moveTo>
                  <a:lnTo>
                    <a:pt x="113" y="100"/>
                  </a:lnTo>
                  <a:lnTo>
                    <a:pt x="0" y="0"/>
                  </a:lnTo>
                  <a:lnTo>
                    <a:pt x="106" y="109"/>
                  </a:lnTo>
                </a:path>
              </a:pathLst>
            </a:custGeom>
            <a:noFill/>
            <a:ln w="0">
              <a:solidFill>
                <a:srgbClr val="000000"/>
              </a:solidFill>
              <a:prstDash val="solid"/>
              <a:round/>
              <a:headEnd/>
              <a:tailEnd/>
            </a:ln>
          </p:spPr>
          <p:txBody>
            <a:bodyPr/>
            <a:lstStyle/>
            <a:p>
              <a:endParaRPr lang="en-US"/>
            </a:p>
          </p:txBody>
        </p:sp>
        <p:sp>
          <p:nvSpPr>
            <p:cNvPr id="1365" name="Freeform 339">
              <a:extLst>
                <a:ext uri="{FF2B5EF4-FFF2-40B4-BE49-F238E27FC236}">
                  <a16:creationId xmlns:a16="http://schemas.microsoft.com/office/drawing/2014/main" id="{74BE72ED-B416-428E-A54B-DDB867F7195E}"/>
                </a:ext>
              </a:extLst>
            </p:cNvPr>
            <p:cNvSpPr>
              <a:spLocks/>
            </p:cNvSpPr>
            <p:nvPr/>
          </p:nvSpPr>
          <p:spPr bwMode="auto">
            <a:xfrm>
              <a:off x="2335" y="3253"/>
              <a:ext cx="20" cy="20"/>
            </a:xfrm>
            <a:custGeom>
              <a:avLst/>
              <a:gdLst>
                <a:gd name="T0" fmla="*/ 113 w 120"/>
                <a:gd name="T1" fmla="*/ 100 h 100"/>
                <a:gd name="T2" fmla="*/ 120 w 120"/>
                <a:gd name="T3" fmla="*/ 89 h 100"/>
                <a:gd name="T4" fmla="*/ 0 w 120"/>
                <a:gd name="T5" fmla="*/ 0 h 100"/>
                <a:gd name="T6" fmla="*/ 113 w 120"/>
                <a:gd name="T7" fmla="*/ 100 h 100"/>
                <a:gd name="T8" fmla="*/ 0 60000 65536"/>
                <a:gd name="T9" fmla="*/ 0 60000 65536"/>
                <a:gd name="T10" fmla="*/ 0 60000 65536"/>
                <a:gd name="T11" fmla="*/ 0 60000 65536"/>
                <a:gd name="T12" fmla="*/ 0 w 120"/>
                <a:gd name="T13" fmla="*/ 0 h 100"/>
                <a:gd name="T14" fmla="*/ 120 w 120"/>
                <a:gd name="T15" fmla="*/ 100 h 100"/>
              </a:gdLst>
              <a:ahLst/>
              <a:cxnLst>
                <a:cxn ang="T8">
                  <a:pos x="T0" y="T1"/>
                </a:cxn>
                <a:cxn ang="T9">
                  <a:pos x="T2" y="T3"/>
                </a:cxn>
                <a:cxn ang="T10">
                  <a:pos x="T4" y="T5"/>
                </a:cxn>
                <a:cxn ang="T11">
                  <a:pos x="T6" y="T7"/>
                </a:cxn>
              </a:cxnLst>
              <a:rect l="T12" t="T13" r="T14" b="T15"/>
              <a:pathLst>
                <a:path w="120" h="100">
                  <a:moveTo>
                    <a:pt x="113" y="100"/>
                  </a:moveTo>
                  <a:lnTo>
                    <a:pt x="120" y="89"/>
                  </a:lnTo>
                  <a:lnTo>
                    <a:pt x="0" y="0"/>
                  </a:lnTo>
                  <a:lnTo>
                    <a:pt x="113" y="100"/>
                  </a:lnTo>
                  <a:close/>
                </a:path>
              </a:pathLst>
            </a:custGeom>
            <a:solidFill>
              <a:srgbClr val="000000"/>
            </a:solidFill>
            <a:ln w="9525">
              <a:noFill/>
              <a:round/>
              <a:headEnd/>
              <a:tailEnd/>
            </a:ln>
          </p:spPr>
          <p:txBody>
            <a:bodyPr/>
            <a:lstStyle/>
            <a:p>
              <a:endParaRPr lang="en-US"/>
            </a:p>
          </p:txBody>
        </p:sp>
        <p:sp>
          <p:nvSpPr>
            <p:cNvPr id="1366" name="Freeform 340">
              <a:extLst>
                <a:ext uri="{FF2B5EF4-FFF2-40B4-BE49-F238E27FC236}">
                  <a16:creationId xmlns:a16="http://schemas.microsoft.com/office/drawing/2014/main" id="{1455DF2D-7C89-4A6C-ACA2-438329E0F9FD}"/>
                </a:ext>
              </a:extLst>
            </p:cNvPr>
            <p:cNvSpPr>
              <a:spLocks/>
            </p:cNvSpPr>
            <p:nvPr/>
          </p:nvSpPr>
          <p:spPr bwMode="auto">
            <a:xfrm>
              <a:off x="2335" y="3253"/>
              <a:ext cx="20" cy="20"/>
            </a:xfrm>
            <a:custGeom>
              <a:avLst/>
              <a:gdLst>
                <a:gd name="T0" fmla="*/ 113 w 120"/>
                <a:gd name="T1" fmla="*/ 100 h 100"/>
                <a:gd name="T2" fmla="*/ 120 w 120"/>
                <a:gd name="T3" fmla="*/ 89 h 100"/>
                <a:gd name="T4" fmla="*/ 0 w 120"/>
                <a:gd name="T5" fmla="*/ 0 h 100"/>
                <a:gd name="T6" fmla="*/ 113 w 120"/>
                <a:gd name="T7" fmla="*/ 100 h 100"/>
                <a:gd name="T8" fmla="*/ 0 60000 65536"/>
                <a:gd name="T9" fmla="*/ 0 60000 65536"/>
                <a:gd name="T10" fmla="*/ 0 60000 65536"/>
                <a:gd name="T11" fmla="*/ 0 60000 65536"/>
                <a:gd name="T12" fmla="*/ 0 w 120"/>
                <a:gd name="T13" fmla="*/ 0 h 100"/>
                <a:gd name="T14" fmla="*/ 120 w 120"/>
                <a:gd name="T15" fmla="*/ 100 h 100"/>
              </a:gdLst>
              <a:ahLst/>
              <a:cxnLst>
                <a:cxn ang="T8">
                  <a:pos x="T0" y="T1"/>
                </a:cxn>
                <a:cxn ang="T9">
                  <a:pos x="T2" y="T3"/>
                </a:cxn>
                <a:cxn ang="T10">
                  <a:pos x="T4" y="T5"/>
                </a:cxn>
                <a:cxn ang="T11">
                  <a:pos x="T6" y="T7"/>
                </a:cxn>
              </a:cxnLst>
              <a:rect l="T12" t="T13" r="T14" b="T15"/>
              <a:pathLst>
                <a:path w="120" h="100">
                  <a:moveTo>
                    <a:pt x="113" y="100"/>
                  </a:moveTo>
                  <a:lnTo>
                    <a:pt x="120" y="89"/>
                  </a:lnTo>
                  <a:lnTo>
                    <a:pt x="0" y="0"/>
                  </a:lnTo>
                  <a:lnTo>
                    <a:pt x="113" y="100"/>
                  </a:lnTo>
                </a:path>
              </a:pathLst>
            </a:custGeom>
            <a:noFill/>
            <a:ln w="0">
              <a:solidFill>
                <a:srgbClr val="000000"/>
              </a:solidFill>
              <a:prstDash val="solid"/>
              <a:round/>
              <a:headEnd/>
              <a:tailEnd/>
            </a:ln>
          </p:spPr>
          <p:txBody>
            <a:bodyPr/>
            <a:lstStyle/>
            <a:p>
              <a:endParaRPr lang="en-US"/>
            </a:p>
          </p:txBody>
        </p:sp>
        <p:sp>
          <p:nvSpPr>
            <p:cNvPr id="1367" name="Freeform 341">
              <a:extLst>
                <a:ext uri="{FF2B5EF4-FFF2-40B4-BE49-F238E27FC236}">
                  <a16:creationId xmlns:a16="http://schemas.microsoft.com/office/drawing/2014/main" id="{067B55A1-4730-4979-B2F2-F3291908E6F7}"/>
                </a:ext>
              </a:extLst>
            </p:cNvPr>
            <p:cNvSpPr>
              <a:spLocks/>
            </p:cNvSpPr>
            <p:nvPr/>
          </p:nvSpPr>
          <p:spPr bwMode="auto">
            <a:xfrm>
              <a:off x="2335" y="3253"/>
              <a:ext cx="21" cy="18"/>
            </a:xfrm>
            <a:custGeom>
              <a:avLst/>
              <a:gdLst>
                <a:gd name="T0" fmla="*/ 120 w 126"/>
                <a:gd name="T1" fmla="*/ 89 h 89"/>
                <a:gd name="T2" fmla="*/ 126 w 126"/>
                <a:gd name="T3" fmla="*/ 77 h 89"/>
                <a:gd name="T4" fmla="*/ 0 w 126"/>
                <a:gd name="T5" fmla="*/ 0 h 89"/>
                <a:gd name="T6" fmla="*/ 120 w 126"/>
                <a:gd name="T7" fmla="*/ 89 h 89"/>
                <a:gd name="T8" fmla="*/ 0 60000 65536"/>
                <a:gd name="T9" fmla="*/ 0 60000 65536"/>
                <a:gd name="T10" fmla="*/ 0 60000 65536"/>
                <a:gd name="T11" fmla="*/ 0 60000 65536"/>
                <a:gd name="T12" fmla="*/ 0 w 126"/>
                <a:gd name="T13" fmla="*/ 0 h 89"/>
                <a:gd name="T14" fmla="*/ 126 w 126"/>
                <a:gd name="T15" fmla="*/ 89 h 89"/>
              </a:gdLst>
              <a:ahLst/>
              <a:cxnLst>
                <a:cxn ang="T8">
                  <a:pos x="T0" y="T1"/>
                </a:cxn>
                <a:cxn ang="T9">
                  <a:pos x="T2" y="T3"/>
                </a:cxn>
                <a:cxn ang="T10">
                  <a:pos x="T4" y="T5"/>
                </a:cxn>
                <a:cxn ang="T11">
                  <a:pos x="T6" y="T7"/>
                </a:cxn>
              </a:cxnLst>
              <a:rect l="T12" t="T13" r="T14" b="T15"/>
              <a:pathLst>
                <a:path w="126" h="89">
                  <a:moveTo>
                    <a:pt x="120" y="89"/>
                  </a:moveTo>
                  <a:lnTo>
                    <a:pt x="126" y="77"/>
                  </a:lnTo>
                  <a:lnTo>
                    <a:pt x="0" y="0"/>
                  </a:lnTo>
                  <a:lnTo>
                    <a:pt x="120" y="89"/>
                  </a:lnTo>
                  <a:close/>
                </a:path>
              </a:pathLst>
            </a:custGeom>
            <a:solidFill>
              <a:srgbClr val="000000"/>
            </a:solidFill>
            <a:ln w="9525">
              <a:noFill/>
              <a:round/>
              <a:headEnd/>
              <a:tailEnd/>
            </a:ln>
          </p:spPr>
          <p:txBody>
            <a:bodyPr/>
            <a:lstStyle/>
            <a:p>
              <a:endParaRPr lang="en-US"/>
            </a:p>
          </p:txBody>
        </p:sp>
        <p:sp>
          <p:nvSpPr>
            <p:cNvPr id="1368" name="Freeform 342">
              <a:extLst>
                <a:ext uri="{FF2B5EF4-FFF2-40B4-BE49-F238E27FC236}">
                  <a16:creationId xmlns:a16="http://schemas.microsoft.com/office/drawing/2014/main" id="{75DA509C-26BF-429D-97B0-6C932BD87D56}"/>
                </a:ext>
              </a:extLst>
            </p:cNvPr>
            <p:cNvSpPr>
              <a:spLocks/>
            </p:cNvSpPr>
            <p:nvPr/>
          </p:nvSpPr>
          <p:spPr bwMode="auto">
            <a:xfrm>
              <a:off x="2335" y="3253"/>
              <a:ext cx="21" cy="18"/>
            </a:xfrm>
            <a:custGeom>
              <a:avLst/>
              <a:gdLst>
                <a:gd name="T0" fmla="*/ 120 w 126"/>
                <a:gd name="T1" fmla="*/ 89 h 89"/>
                <a:gd name="T2" fmla="*/ 126 w 126"/>
                <a:gd name="T3" fmla="*/ 77 h 89"/>
                <a:gd name="T4" fmla="*/ 0 w 126"/>
                <a:gd name="T5" fmla="*/ 0 h 89"/>
                <a:gd name="T6" fmla="*/ 120 w 126"/>
                <a:gd name="T7" fmla="*/ 89 h 89"/>
                <a:gd name="T8" fmla="*/ 0 60000 65536"/>
                <a:gd name="T9" fmla="*/ 0 60000 65536"/>
                <a:gd name="T10" fmla="*/ 0 60000 65536"/>
                <a:gd name="T11" fmla="*/ 0 60000 65536"/>
                <a:gd name="T12" fmla="*/ 0 w 126"/>
                <a:gd name="T13" fmla="*/ 0 h 89"/>
                <a:gd name="T14" fmla="*/ 126 w 126"/>
                <a:gd name="T15" fmla="*/ 89 h 89"/>
              </a:gdLst>
              <a:ahLst/>
              <a:cxnLst>
                <a:cxn ang="T8">
                  <a:pos x="T0" y="T1"/>
                </a:cxn>
                <a:cxn ang="T9">
                  <a:pos x="T2" y="T3"/>
                </a:cxn>
                <a:cxn ang="T10">
                  <a:pos x="T4" y="T5"/>
                </a:cxn>
                <a:cxn ang="T11">
                  <a:pos x="T6" y="T7"/>
                </a:cxn>
              </a:cxnLst>
              <a:rect l="T12" t="T13" r="T14" b="T15"/>
              <a:pathLst>
                <a:path w="126" h="89">
                  <a:moveTo>
                    <a:pt x="120" y="89"/>
                  </a:moveTo>
                  <a:lnTo>
                    <a:pt x="126" y="77"/>
                  </a:lnTo>
                  <a:lnTo>
                    <a:pt x="0" y="0"/>
                  </a:lnTo>
                  <a:lnTo>
                    <a:pt x="120" y="89"/>
                  </a:lnTo>
                </a:path>
              </a:pathLst>
            </a:custGeom>
            <a:noFill/>
            <a:ln w="0">
              <a:solidFill>
                <a:srgbClr val="000000"/>
              </a:solidFill>
              <a:prstDash val="solid"/>
              <a:round/>
              <a:headEnd/>
              <a:tailEnd/>
            </a:ln>
          </p:spPr>
          <p:txBody>
            <a:bodyPr/>
            <a:lstStyle/>
            <a:p>
              <a:endParaRPr lang="en-US"/>
            </a:p>
          </p:txBody>
        </p:sp>
        <p:sp>
          <p:nvSpPr>
            <p:cNvPr id="1369" name="Freeform 343">
              <a:extLst>
                <a:ext uri="{FF2B5EF4-FFF2-40B4-BE49-F238E27FC236}">
                  <a16:creationId xmlns:a16="http://schemas.microsoft.com/office/drawing/2014/main" id="{933F71F5-3814-4D3A-B044-F6FDC8E694A7}"/>
                </a:ext>
              </a:extLst>
            </p:cNvPr>
            <p:cNvSpPr>
              <a:spLocks/>
            </p:cNvSpPr>
            <p:nvPr/>
          </p:nvSpPr>
          <p:spPr bwMode="auto">
            <a:xfrm>
              <a:off x="2335" y="3253"/>
              <a:ext cx="22" cy="15"/>
            </a:xfrm>
            <a:custGeom>
              <a:avLst/>
              <a:gdLst>
                <a:gd name="T0" fmla="*/ 126 w 131"/>
                <a:gd name="T1" fmla="*/ 77 h 77"/>
                <a:gd name="T2" fmla="*/ 131 w 131"/>
                <a:gd name="T3" fmla="*/ 65 h 77"/>
                <a:gd name="T4" fmla="*/ 0 w 131"/>
                <a:gd name="T5" fmla="*/ 0 h 77"/>
                <a:gd name="T6" fmla="*/ 126 w 131"/>
                <a:gd name="T7" fmla="*/ 77 h 77"/>
                <a:gd name="T8" fmla="*/ 0 60000 65536"/>
                <a:gd name="T9" fmla="*/ 0 60000 65536"/>
                <a:gd name="T10" fmla="*/ 0 60000 65536"/>
                <a:gd name="T11" fmla="*/ 0 60000 65536"/>
                <a:gd name="T12" fmla="*/ 0 w 131"/>
                <a:gd name="T13" fmla="*/ 0 h 77"/>
                <a:gd name="T14" fmla="*/ 131 w 131"/>
                <a:gd name="T15" fmla="*/ 77 h 77"/>
              </a:gdLst>
              <a:ahLst/>
              <a:cxnLst>
                <a:cxn ang="T8">
                  <a:pos x="T0" y="T1"/>
                </a:cxn>
                <a:cxn ang="T9">
                  <a:pos x="T2" y="T3"/>
                </a:cxn>
                <a:cxn ang="T10">
                  <a:pos x="T4" y="T5"/>
                </a:cxn>
                <a:cxn ang="T11">
                  <a:pos x="T6" y="T7"/>
                </a:cxn>
              </a:cxnLst>
              <a:rect l="T12" t="T13" r="T14" b="T15"/>
              <a:pathLst>
                <a:path w="131" h="77">
                  <a:moveTo>
                    <a:pt x="126" y="77"/>
                  </a:moveTo>
                  <a:lnTo>
                    <a:pt x="131" y="65"/>
                  </a:lnTo>
                  <a:lnTo>
                    <a:pt x="0" y="0"/>
                  </a:lnTo>
                  <a:lnTo>
                    <a:pt x="126" y="77"/>
                  </a:lnTo>
                  <a:close/>
                </a:path>
              </a:pathLst>
            </a:custGeom>
            <a:solidFill>
              <a:srgbClr val="000000"/>
            </a:solidFill>
            <a:ln w="9525">
              <a:noFill/>
              <a:round/>
              <a:headEnd/>
              <a:tailEnd/>
            </a:ln>
          </p:spPr>
          <p:txBody>
            <a:bodyPr/>
            <a:lstStyle/>
            <a:p>
              <a:endParaRPr lang="en-US"/>
            </a:p>
          </p:txBody>
        </p:sp>
        <p:sp>
          <p:nvSpPr>
            <p:cNvPr id="1370" name="Freeform 344">
              <a:extLst>
                <a:ext uri="{FF2B5EF4-FFF2-40B4-BE49-F238E27FC236}">
                  <a16:creationId xmlns:a16="http://schemas.microsoft.com/office/drawing/2014/main" id="{29E46D77-2E58-4D65-9EC7-B943A5AEB7F0}"/>
                </a:ext>
              </a:extLst>
            </p:cNvPr>
            <p:cNvSpPr>
              <a:spLocks/>
            </p:cNvSpPr>
            <p:nvPr/>
          </p:nvSpPr>
          <p:spPr bwMode="auto">
            <a:xfrm>
              <a:off x="2335" y="3253"/>
              <a:ext cx="22" cy="15"/>
            </a:xfrm>
            <a:custGeom>
              <a:avLst/>
              <a:gdLst>
                <a:gd name="T0" fmla="*/ 126 w 131"/>
                <a:gd name="T1" fmla="*/ 77 h 77"/>
                <a:gd name="T2" fmla="*/ 131 w 131"/>
                <a:gd name="T3" fmla="*/ 65 h 77"/>
                <a:gd name="T4" fmla="*/ 0 w 131"/>
                <a:gd name="T5" fmla="*/ 0 h 77"/>
                <a:gd name="T6" fmla="*/ 126 w 131"/>
                <a:gd name="T7" fmla="*/ 77 h 77"/>
                <a:gd name="T8" fmla="*/ 0 60000 65536"/>
                <a:gd name="T9" fmla="*/ 0 60000 65536"/>
                <a:gd name="T10" fmla="*/ 0 60000 65536"/>
                <a:gd name="T11" fmla="*/ 0 60000 65536"/>
                <a:gd name="T12" fmla="*/ 0 w 131"/>
                <a:gd name="T13" fmla="*/ 0 h 77"/>
                <a:gd name="T14" fmla="*/ 131 w 131"/>
                <a:gd name="T15" fmla="*/ 77 h 77"/>
              </a:gdLst>
              <a:ahLst/>
              <a:cxnLst>
                <a:cxn ang="T8">
                  <a:pos x="T0" y="T1"/>
                </a:cxn>
                <a:cxn ang="T9">
                  <a:pos x="T2" y="T3"/>
                </a:cxn>
                <a:cxn ang="T10">
                  <a:pos x="T4" y="T5"/>
                </a:cxn>
                <a:cxn ang="T11">
                  <a:pos x="T6" y="T7"/>
                </a:cxn>
              </a:cxnLst>
              <a:rect l="T12" t="T13" r="T14" b="T15"/>
              <a:pathLst>
                <a:path w="131" h="77">
                  <a:moveTo>
                    <a:pt x="126" y="77"/>
                  </a:moveTo>
                  <a:lnTo>
                    <a:pt x="131" y="65"/>
                  </a:lnTo>
                  <a:lnTo>
                    <a:pt x="0" y="0"/>
                  </a:lnTo>
                  <a:lnTo>
                    <a:pt x="126" y="77"/>
                  </a:lnTo>
                </a:path>
              </a:pathLst>
            </a:custGeom>
            <a:noFill/>
            <a:ln w="0">
              <a:solidFill>
                <a:srgbClr val="000000"/>
              </a:solidFill>
              <a:prstDash val="solid"/>
              <a:round/>
              <a:headEnd/>
              <a:tailEnd/>
            </a:ln>
          </p:spPr>
          <p:txBody>
            <a:bodyPr/>
            <a:lstStyle/>
            <a:p>
              <a:endParaRPr lang="en-US"/>
            </a:p>
          </p:txBody>
        </p:sp>
        <p:sp>
          <p:nvSpPr>
            <p:cNvPr id="1371" name="Freeform 345">
              <a:extLst>
                <a:ext uri="{FF2B5EF4-FFF2-40B4-BE49-F238E27FC236}">
                  <a16:creationId xmlns:a16="http://schemas.microsoft.com/office/drawing/2014/main" id="{28E5281A-BF91-4427-9C71-76E27A4F4080}"/>
                </a:ext>
              </a:extLst>
            </p:cNvPr>
            <p:cNvSpPr>
              <a:spLocks/>
            </p:cNvSpPr>
            <p:nvPr/>
          </p:nvSpPr>
          <p:spPr bwMode="auto">
            <a:xfrm>
              <a:off x="2335" y="3253"/>
              <a:ext cx="23" cy="13"/>
            </a:xfrm>
            <a:custGeom>
              <a:avLst/>
              <a:gdLst>
                <a:gd name="T0" fmla="*/ 131 w 135"/>
                <a:gd name="T1" fmla="*/ 65 h 65"/>
                <a:gd name="T2" fmla="*/ 135 w 135"/>
                <a:gd name="T3" fmla="*/ 53 h 65"/>
                <a:gd name="T4" fmla="*/ 0 w 135"/>
                <a:gd name="T5" fmla="*/ 0 h 65"/>
                <a:gd name="T6" fmla="*/ 131 w 135"/>
                <a:gd name="T7" fmla="*/ 65 h 65"/>
                <a:gd name="T8" fmla="*/ 0 60000 65536"/>
                <a:gd name="T9" fmla="*/ 0 60000 65536"/>
                <a:gd name="T10" fmla="*/ 0 60000 65536"/>
                <a:gd name="T11" fmla="*/ 0 60000 65536"/>
                <a:gd name="T12" fmla="*/ 0 w 135"/>
                <a:gd name="T13" fmla="*/ 0 h 65"/>
                <a:gd name="T14" fmla="*/ 135 w 135"/>
                <a:gd name="T15" fmla="*/ 65 h 65"/>
              </a:gdLst>
              <a:ahLst/>
              <a:cxnLst>
                <a:cxn ang="T8">
                  <a:pos x="T0" y="T1"/>
                </a:cxn>
                <a:cxn ang="T9">
                  <a:pos x="T2" y="T3"/>
                </a:cxn>
                <a:cxn ang="T10">
                  <a:pos x="T4" y="T5"/>
                </a:cxn>
                <a:cxn ang="T11">
                  <a:pos x="T6" y="T7"/>
                </a:cxn>
              </a:cxnLst>
              <a:rect l="T12" t="T13" r="T14" b="T15"/>
              <a:pathLst>
                <a:path w="135" h="65">
                  <a:moveTo>
                    <a:pt x="131" y="65"/>
                  </a:moveTo>
                  <a:lnTo>
                    <a:pt x="135" y="53"/>
                  </a:lnTo>
                  <a:lnTo>
                    <a:pt x="0" y="0"/>
                  </a:lnTo>
                  <a:lnTo>
                    <a:pt x="131" y="65"/>
                  </a:lnTo>
                  <a:close/>
                </a:path>
              </a:pathLst>
            </a:custGeom>
            <a:solidFill>
              <a:srgbClr val="000000"/>
            </a:solidFill>
            <a:ln w="9525">
              <a:noFill/>
              <a:round/>
              <a:headEnd/>
              <a:tailEnd/>
            </a:ln>
          </p:spPr>
          <p:txBody>
            <a:bodyPr/>
            <a:lstStyle/>
            <a:p>
              <a:endParaRPr lang="en-US"/>
            </a:p>
          </p:txBody>
        </p:sp>
        <p:sp>
          <p:nvSpPr>
            <p:cNvPr id="1372" name="Freeform 346">
              <a:extLst>
                <a:ext uri="{FF2B5EF4-FFF2-40B4-BE49-F238E27FC236}">
                  <a16:creationId xmlns:a16="http://schemas.microsoft.com/office/drawing/2014/main" id="{7A4B6151-7574-4285-B980-73128A7C6A1A}"/>
                </a:ext>
              </a:extLst>
            </p:cNvPr>
            <p:cNvSpPr>
              <a:spLocks/>
            </p:cNvSpPr>
            <p:nvPr/>
          </p:nvSpPr>
          <p:spPr bwMode="auto">
            <a:xfrm>
              <a:off x="2335" y="3253"/>
              <a:ext cx="23" cy="13"/>
            </a:xfrm>
            <a:custGeom>
              <a:avLst/>
              <a:gdLst>
                <a:gd name="T0" fmla="*/ 131 w 135"/>
                <a:gd name="T1" fmla="*/ 65 h 65"/>
                <a:gd name="T2" fmla="*/ 135 w 135"/>
                <a:gd name="T3" fmla="*/ 53 h 65"/>
                <a:gd name="T4" fmla="*/ 0 w 135"/>
                <a:gd name="T5" fmla="*/ 0 h 65"/>
                <a:gd name="T6" fmla="*/ 131 w 135"/>
                <a:gd name="T7" fmla="*/ 65 h 65"/>
                <a:gd name="T8" fmla="*/ 0 60000 65536"/>
                <a:gd name="T9" fmla="*/ 0 60000 65536"/>
                <a:gd name="T10" fmla="*/ 0 60000 65536"/>
                <a:gd name="T11" fmla="*/ 0 60000 65536"/>
                <a:gd name="T12" fmla="*/ 0 w 135"/>
                <a:gd name="T13" fmla="*/ 0 h 65"/>
                <a:gd name="T14" fmla="*/ 135 w 135"/>
                <a:gd name="T15" fmla="*/ 65 h 65"/>
              </a:gdLst>
              <a:ahLst/>
              <a:cxnLst>
                <a:cxn ang="T8">
                  <a:pos x="T0" y="T1"/>
                </a:cxn>
                <a:cxn ang="T9">
                  <a:pos x="T2" y="T3"/>
                </a:cxn>
                <a:cxn ang="T10">
                  <a:pos x="T4" y="T5"/>
                </a:cxn>
                <a:cxn ang="T11">
                  <a:pos x="T6" y="T7"/>
                </a:cxn>
              </a:cxnLst>
              <a:rect l="T12" t="T13" r="T14" b="T15"/>
              <a:pathLst>
                <a:path w="135" h="65">
                  <a:moveTo>
                    <a:pt x="131" y="65"/>
                  </a:moveTo>
                  <a:lnTo>
                    <a:pt x="135" y="53"/>
                  </a:lnTo>
                  <a:lnTo>
                    <a:pt x="0" y="0"/>
                  </a:lnTo>
                  <a:lnTo>
                    <a:pt x="131" y="65"/>
                  </a:lnTo>
                </a:path>
              </a:pathLst>
            </a:custGeom>
            <a:noFill/>
            <a:ln w="0">
              <a:solidFill>
                <a:srgbClr val="000000"/>
              </a:solidFill>
              <a:prstDash val="solid"/>
              <a:round/>
              <a:headEnd/>
              <a:tailEnd/>
            </a:ln>
          </p:spPr>
          <p:txBody>
            <a:bodyPr/>
            <a:lstStyle/>
            <a:p>
              <a:endParaRPr lang="en-US"/>
            </a:p>
          </p:txBody>
        </p:sp>
        <p:sp>
          <p:nvSpPr>
            <p:cNvPr id="1373" name="Freeform 347">
              <a:extLst>
                <a:ext uri="{FF2B5EF4-FFF2-40B4-BE49-F238E27FC236}">
                  <a16:creationId xmlns:a16="http://schemas.microsoft.com/office/drawing/2014/main" id="{A71F742F-6681-4CB0-A581-F24DE7ED141B}"/>
                </a:ext>
              </a:extLst>
            </p:cNvPr>
            <p:cNvSpPr>
              <a:spLocks/>
            </p:cNvSpPr>
            <p:nvPr/>
          </p:nvSpPr>
          <p:spPr bwMode="auto">
            <a:xfrm>
              <a:off x="2335" y="3253"/>
              <a:ext cx="23" cy="11"/>
            </a:xfrm>
            <a:custGeom>
              <a:avLst/>
              <a:gdLst>
                <a:gd name="T0" fmla="*/ 135 w 139"/>
                <a:gd name="T1" fmla="*/ 53 h 53"/>
                <a:gd name="T2" fmla="*/ 139 w 139"/>
                <a:gd name="T3" fmla="*/ 40 h 53"/>
                <a:gd name="T4" fmla="*/ 0 w 139"/>
                <a:gd name="T5" fmla="*/ 0 h 53"/>
                <a:gd name="T6" fmla="*/ 135 w 139"/>
                <a:gd name="T7" fmla="*/ 53 h 53"/>
                <a:gd name="T8" fmla="*/ 0 60000 65536"/>
                <a:gd name="T9" fmla="*/ 0 60000 65536"/>
                <a:gd name="T10" fmla="*/ 0 60000 65536"/>
                <a:gd name="T11" fmla="*/ 0 60000 65536"/>
                <a:gd name="T12" fmla="*/ 0 w 139"/>
                <a:gd name="T13" fmla="*/ 0 h 53"/>
                <a:gd name="T14" fmla="*/ 139 w 139"/>
                <a:gd name="T15" fmla="*/ 53 h 53"/>
              </a:gdLst>
              <a:ahLst/>
              <a:cxnLst>
                <a:cxn ang="T8">
                  <a:pos x="T0" y="T1"/>
                </a:cxn>
                <a:cxn ang="T9">
                  <a:pos x="T2" y="T3"/>
                </a:cxn>
                <a:cxn ang="T10">
                  <a:pos x="T4" y="T5"/>
                </a:cxn>
                <a:cxn ang="T11">
                  <a:pos x="T6" y="T7"/>
                </a:cxn>
              </a:cxnLst>
              <a:rect l="T12" t="T13" r="T14" b="T15"/>
              <a:pathLst>
                <a:path w="139" h="53">
                  <a:moveTo>
                    <a:pt x="135" y="53"/>
                  </a:moveTo>
                  <a:lnTo>
                    <a:pt x="139" y="40"/>
                  </a:lnTo>
                  <a:lnTo>
                    <a:pt x="0" y="0"/>
                  </a:lnTo>
                  <a:lnTo>
                    <a:pt x="135" y="53"/>
                  </a:lnTo>
                  <a:close/>
                </a:path>
              </a:pathLst>
            </a:custGeom>
            <a:solidFill>
              <a:srgbClr val="000000"/>
            </a:solidFill>
            <a:ln w="9525">
              <a:noFill/>
              <a:round/>
              <a:headEnd/>
              <a:tailEnd/>
            </a:ln>
          </p:spPr>
          <p:txBody>
            <a:bodyPr/>
            <a:lstStyle/>
            <a:p>
              <a:endParaRPr lang="en-US"/>
            </a:p>
          </p:txBody>
        </p:sp>
        <p:sp>
          <p:nvSpPr>
            <p:cNvPr id="1374" name="Freeform 348">
              <a:extLst>
                <a:ext uri="{FF2B5EF4-FFF2-40B4-BE49-F238E27FC236}">
                  <a16:creationId xmlns:a16="http://schemas.microsoft.com/office/drawing/2014/main" id="{8E995986-D122-455F-AF64-5722292481A4}"/>
                </a:ext>
              </a:extLst>
            </p:cNvPr>
            <p:cNvSpPr>
              <a:spLocks/>
            </p:cNvSpPr>
            <p:nvPr/>
          </p:nvSpPr>
          <p:spPr bwMode="auto">
            <a:xfrm>
              <a:off x="2335" y="3253"/>
              <a:ext cx="23" cy="11"/>
            </a:xfrm>
            <a:custGeom>
              <a:avLst/>
              <a:gdLst>
                <a:gd name="T0" fmla="*/ 135 w 139"/>
                <a:gd name="T1" fmla="*/ 53 h 53"/>
                <a:gd name="T2" fmla="*/ 139 w 139"/>
                <a:gd name="T3" fmla="*/ 40 h 53"/>
                <a:gd name="T4" fmla="*/ 0 w 139"/>
                <a:gd name="T5" fmla="*/ 0 h 53"/>
                <a:gd name="T6" fmla="*/ 135 w 139"/>
                <a:gd name="T7" fmla="*/ 53 h 53"/>
                <a:gd name="T8" fmla="*/ 0 60000 65536"/>
                <a:gd name="T9" fmla="*/ 0 60000 65536"/>
                <a:gd name="T10" fmla="*/ 0 60000 65536"/>
                <a:gd name="T11" fmla="*/ 0 60000 65536"/>
                <a:gd name="T12" fmla="*/ 0 w 139"/>
                <a:gd name="T13" fmla="*/ 0 h 53"/>
                <a:gd name="T14" fmla="*/ 139 w 139"/>
                <a:gd name="T15" fmla="*/ 53 h 53"/>
              </a:gdLst>
              <a:ahLst/>
              <a:cxnLst>
                <a:cxn ang="T8">
                  <a:pos x="T0" y="T1"/>
                </a:cxn>
                <a:cxn ang="T9">
                  <a:pos x="T2" y="T3"/>
                </a:cxn>
                <a:cxn ang="T10">
                  <a:pos x="T4" y="T5"/>
                </a:cxn>
                <a:cxn ang="T11">
                  <a:pos x="T6" y="T7"/>
                </a:cxn>
              </a:cxnLst>
              <a:rect l="T12" t="T13" r="T14" b="T15"/>
              <a:pathLst>
                <a:path w="139" h="53">
                  <a:moveTo>
                    <a:pt x="135" y="53"/>
                  </a:moveTo>
                  <a:lnTo>
                    <a:pt x="139" y="40"/>
                  </a:lnTo>
                  <a:lnTo>
                    <a:pt x="0" y="0"/>
                  </a:lnTo>
                  <a:lnTo>
                    <a:pt x="135" y="53"/>
                  </a:lnTo>
                </a:path>
              </a:pathLst>
            </a:custGeom>
            <a:noFill/>
            <a:ln w="0">
              <a:solidFill>
                <a:srgbClr val="000000"/>
              </a:solidFill>
              <a:prstDash val="solid"/>
              <a:round/>
              <a:headEnd/>
              <a:tailEnd/>
            </a:ln>
          </p:spPr>
          <p:txBody>
            <a:bodyPr/>
            <a:lstStyle/>
            <a:p>
              <a:endParaRPr lang="en-US"/>
            </a:p>
          </p:txBody>
        </p:sp>
        <p:sp>
          <p:nvSpPr>
            <p:cNvPr id="1375" name="Freeform 349">
              <a:extLst>
                <a:ext uri="{FF2B5EF4-FFF2-40B4-BE49-F238E27FC236}">
                  <a16:creationId xmlns:a16="http://schemas.microsoft.com/office/drawing/2014/main" id="{ECBC90C2-636B-4B64-9C1B-351B9771EF1A}"/>
                </a:ext>
              </a:extLst>
            </p:cNvPr>
            <p:cNvSpPr>
              <a:spLocks/>
            </p:cNvSpPr>
            <p:nvPr/>
          </p:nvSpPr>
          <p:spPr bwMode="auto">
            <a:xfrm>
              <a:off x="2335" y="3253"/>
              <a:ext cx="23" cy="8"/>
            </a:xfrm>
            <a:custGeom>
              <a:avLst/>
              <a:gdLst>
                <a:gd name="T0" fmla="*/ 139 w 141"/>
                <a:gd name="T1" fmla="*/ 40 h 40"/>
                <a:gd name="T2" fmla="*/ 141 w 141"/>
                <a:gd name="T3" fmla="*/ 28 h 40"/>
                <a:gd name="T4" fmla="*/ 0 w 141"/>
                <a:gd name="T5" fmla="*/ 0 h 40"/>
                <a:gd name="T6" fmla="*/ 139 w 141"/>
                <a:gd name="T7" fmla="*/ 40 h 40"/>
                <a:gd name="T8" fmla="*/ 0 60000 65536"/>
                <a:gd name="T9" fmla="*/ 0 60000 65536"/>
                <a:gd name="T10" fmla="*/ 0 60000 65536"/>
                <a:gd name="T11" fmla="*/ 0 60000 65536"/>
                <a:gd name="T12" fmla="*/ 0 w 141"/>
                <a:gd name="T13" fmla="*/ 0 h 40"/>
                <a:gd name="T14" fmla="*/ 141 w 141"/>
                <a:gd name="T15" fmla="*/ 40 h 40"/>
              </a:gdLst>
              <a:ahLst/>
              <a:cxnLst>
                <a:cxn ang="T8">
                  <a:pos x="T0" y="T1"/>
                </a:cxn>
                <a:cxn ang="T9">
                  <a:pos x="T2" y="T3"/>
                </a:cxn>
                <a:cxn ang="T10">
                  <a:pos x="T4" y="T5"/>
                </a:cxn>
                <a:cxn ang="T11">
                  <a:pos x="T6" y="T7"/>
                </a:cxn>
              </a:cxnLst>
              <a:rect l="T12" t="T13" r="T14" b="T15"/>
              <a:pathLst>
                <a:path w="141" h="40">
                  <a:moveTo>
                    <a:pt x="139" y="40"/>
                  </a:moveTo>
                  <a:lnTo>
                    <a:pt x="141" y="28"/>
                  </a:lnTo>
                  <a:lnTo>
                    <a:pt x="0" y="0"/>
                  </a:lnTo>
                  <a:lnTo>
                    <a:pt x="139" y="40"/>
                  </a:lnTo>
                  <a:close/>
                </a:path>
              </a:pathLst>
            </a:custGeom>
            <a:solidFill>
              <a:srgbClr val="000000"/>
            </a:solidFill>
            <a:ln w="9525">
              <a:noFill/>
              <a:round/>
              <a:headEnd/>
              <a:tailEnd/>
            </a:ln>
          </p:spPr>
          <p:txBody>
            <a:bodyPr/>
            <a:lstStyle/>
            <a:p>
              <a:endParaRPr lang="en-US"/>
            </a:p>
          </p:txBody>
        </p:sp>
        <p:sp>
          <p:nvSpPr>
            <p:cNvPr id="1376" name="Freeform 350">
              <a:extLst>
                <a:ext uri="{FF2B5EF4-FFF2-40B4-BE49-F238E27FC236}">
                  <a16:creationId xmlns:a16="http://schemas.microsoft.com/office/drawing/2014/main" id="{F330A1AA-E3DC-4B54-B48F-AC2023439446}"/>
                </a:ext>
              </a:extLst>
            </p:cNvPr>
            <p:cNvSpPr>
              <a:spLocks/>
            </p:cNvSpPr>
            <p:nvPr/>
          </p:nvSpPr>
          <p:spPr bwMode="auto">
            <a:xfrm>
              <a:off x="2335" y="3253"/>
              <a:ext cx="23" cy="8"/>
            </a:xfrm>
            <a:custGeom>
              <a:avLst/>
              <a:gdLst>
                <a:gd name="T0" fmla="*/ 139 w 141"/>
                <a:gd name="T1" fmla="*/ 40 h 40"/>
                <a:gd name="T2" fmla="*/ 141 w 141"/>
                <a:gd name="T3" fmla="*/ 28 h 40"/>
                <a:gd name="T4" fmla="*/ 0 w 141"/>
                <a:gd name="T5" fmla="*/ 0 h 40"/>
                <a:gd name="T6" fmla="*/ 139 w 141"/>
                <a:gd name="T7" fmla="*/ 40 h 40"/>
                <a:gd name="T8" fmla="*/ 0 60000 65536"/>
                <a:gd name="T9" fmla="*/ 0 60000 65536"/>
                <a:gd name="T10" fmla="*/ 0 60000 65536"/>
                <a:gd name="T11" fmla="*/ 0 60000 65536"/>
                <a:gd name="T12" fmla="*/ 0 w 141"/>
                <a:gd name="T13" fmla="*/ 0 h 40"/>
                <a:gd name="T14" fmla="*/ 141 w 141"/>
                <a:gd name="T15" fmla="*/ 40 h 40"/>
              </a:gdLst>
              <a:ahLst/>
              <a:cxnLst>
                <a:cxn ang="T8">
                  <a:pos x="T0" y="T1"/>
                </a:cxn>
                <a:cxn ang="T9">
                  <a:pos x="T2" y="T3"/>
                </a:cxn>
                <a:cxn ang="T10">
                  <a:pos x="T4" y="T5"/>
                </a:cxn>
                <a:cxn ang="T11">
                  <a:pos x="T6" y="T7"/>
                </a:cxn>
              </a:cxnLst>
              <a:rect l="T12" t="T13" r="T14" b="T15"/>
              <a:pathLst>
                <a:path w="141" h="40">
                  <a:moveTo>
                    <a:pt x="139" y="40"/>
                  </a:moveTo>
                  <a:lnTo>
                    <a:pt x="141" y="28"/>
                  </a:lnTo>
                  <a:lnTo>
                    <a:pt x="0" y="0"/>
                  </a:lnTo>
                  <a:lnTo>
                    <a:pt x="139" y="40"/>
                  </a:lnTo>
                </a:path>
              </a:pathLst>
            </a:custGeom>
            <a:noFill/>
            <a:ln w="0">
              <a:solidFill>
                <a:srgbClr val="000000"/>
              </a:solidFill>
              <a:prstDash val="solid"/>
              <a:round/>
              <a:headEnd/>
              <a:tailEnd/>
            </a:ln>
          </p:spPr>
          <p:txBody>
            <a:bodyPr/>
            <a:lstStyle/>
            <a:p>
              <a:endParaRPr lang="en-US"/>
            </a:p>
          </p:txBody>
        </p:sp>
        <p:sp>
          <p:nvSpPr>
            <p:cNvPr id="1377" name="Freeform 351">
              <a:extLst>
                <a:ext uri="{FF2B5EF4-FFF2-40B4-BE49-F238E27FC236}">
                  <a16:creationId xmlns:a16="http://schemas.microsoft.com/office/drawing/2014/main" id="{ABF043A2-1688-460A-A121-EAA12CC4B865}"/>
                </a:ext>
              </a:extLst>
            </p:cNvPr>
            <p:cNvSpPr>
              <a:spLocks/>
            </p:cNvSpPr>
            <p:nvPr/>
          </p:nvSpPr>
          <p:spPr bwMode="auto">
            <a:xfrm>
              <a:off x="2335" y="3253"/>
              <a:ext cx="24" cy="6"/>
            </a:xfrm>
            <a:custGeom>
              <a:avLst/>
              <a:gdLst>
                <a:gd name="T0" fmla="*/ 141 w 143"/>
                <a:gd name="T1" fmla="*/ 28 h 28"/>
                <a:gd name="T2" fmla="*/ 143 w 143"/>
                <a:gd name="T3" fmla="*/ 15 h 28"/>
                <a:gd name="T4" fmla="*/ 0 w 143"/>
                <a:gd name="T5" fmla="*/ 0 h 28"/>
                <a:gd name="T6" fmla="*/ 141 w 143"/>
                <a:gd name="T7" fmla="*/ 28 h 28"/>
                <a:gd name="T8" fmla="*/ 0 60000 65536"/>
                <a:gd name="T9" fmla="*/ 0 60000 65536"/>
                <a:gd name="T10" fmla="*/ 0 60000 65536"/>
                <a:gd name="T11" fmla="*/ 0 60000 65536"/>
                <a:gd name="T12" fmla="*/ 0 w 143"/>
                <a:gd name="T13" fmla="*/ 0 h 28"/>
                <a:gd name="T14" fmla="*/ 143 w 143"/>
                <a:gd name="T15" fmla="*/ 28 h 28"/>
              </a:gdLst>
              <a:ahLst/>
              <a:cxnLst>
                <a:cxn ang="T8">
                  <a:pos x="T0" y="T1"/>
                </a:cxn>
                <a:cxn ang="T9">
                  <a:pos x="T2" y="T3"/>
                </a:cxn>
                <a:cxn ang="T10">
                  <a:pos x="T4" y="T5"/>
                </a:cxn>
                <a:cxn ang="T11">
                  <a:pos x="T6" y="T7"/>
                </a:cxn>
              </a:cxnLst>
              <a:rect l="T12" t="T13" r="T14" b="T15"/>
              <a:pathLst>
                <a:path w="143" h="28">
                  <a:moveTo>
                    <a:pt x="141" y="28"/>
                  </a:moveTo>
                  <a:lnTo>
                    <a:pt x="143" y="15"/>
                  </a:lnTo>
                  <a:lnTo>
                    <a:pt x="0" y="0"/>
                  </a:lnTo>
                  <a:lnTo>
                    <a:pt x="141" y="28"/>
                  </a:lnTo>
                  <a:close/>
                </a:path>
              </a:pathLst>
            </a:custGeom>
            <a:solidFill>
              <a:srgbClr val="000000"/>
            </a:solidFill>
            <a:ln w="9525">
              <a:noFill/>
              <a:round/>
              <a:headEnd/>
              <a:tailEnd/>
            </a:ln>
          </p:spPr>
          <p:txBody>
            <a:bodyPr/>
            <a:lstStyle/>
            <a:p>
              <a:endParaRPr lang="en-US"/>
            </a:p>
          </p:txBody>
        </p:sp>
        <p:sp>
          <p:nvSpPr>
            <p:cNvPr id="1378" name="Freeform 352">
              <a:extLst>
                <a:ext uri="{FF2B5EF4-FFF2-40B4-BE49-F238E27FC236}">
                  <a16:creationId xmlns:a16="http://schemas.microsoft.com/office/drawing/2014/main" id="{C3CBA999-EEB9-4DFC-BB72-691A7F16B3D2}"/>
                </a:ext>
              </a:extLst>
            </p:cNvPr>
            <p:cNvSpPr>
              <a:spLocks/>
            </p:cNvSpPr>
            <p:nvPr/>
          </p:nvSpPr>
          <p:spPr bwMode="auto">
            <a:xfrm>
              <a:off x="2335" y="3253"/>
              <a:ext cx="24" cy="6"/>
            </a:xfrm>
            <a:custGeom>
              <a:avLst/>
              <a:gdLst>
                <a:gd name="T0" fmla="*/ 141 w 143"/>
                <a:gd name="T1" fmla="*/ 28 h 28"/>
                <a:gd name="T2" fmla="*/ 143 w 143"/>
                <a:gd name="T3" fmla="*/ 15 h 28"/>
                <a:gd name="T4" fmla="*/ 0 w 143"/>
                <a:gd name="T5" fmla="*/ 0 h 28"/>
                <a:gd name="T6" fmla="*/ 141 w 143"/>
                <a:gd name="T7" fmla="*/ 28 h 28"/>
                <a:gd name="T8" fmla="*/ 0 60000 65536"/>
                <a:gd name="T9" fmla="*/ 0 60000 65536"/>
                <a:gd name="T10" fmla="*/ 0 60000 65536"/>
                <a:gd name="T11" fmla="*/ 0 60000 65536"/>
                <a:gd name="T12" fmla="*/ 0 w 143"/>
                <a:gd name="T13" fmla="*/ 0 h 28"/>
                <a:gd name="T14" fmla="*/ 143 w 143"/>
                <a:gd name="T15" fmla="*/ 28 h 28"/>
              </a:gdLst>
              <a:ahLst/>
              <a:cxnLst>
                <a:cxn ang="T8">
                  <a:pos x="T0" y="T1"/>
                </a:cxn>
                <a:cxn ang="T9">
                  <a:pos x="T2" y="T3"/>
                </a:cxn>
                <a:cxn ang="T10">
                  <a:pos x="T4" y="T5"/>
                </a:cxn>
                <a:cxn ang="T11">
                  <a:pos x="T6" y="T7"/>
                </a:cxn>
              </a:cxnLst>
              <a:rect l="T12" t="T13" r="T14" b="T15"/>
              <a:pathLst>
                <a:path w="143" h="28">
                  <a:moveTo>
                    <a:pt x="141" y="28"/>
                  </a:moveTo>
                  <a:lnTo>
                    <a:pt x="143" y="15"/>
                  </a:lnTo>
                  <a:lnTo>
                    <a:pt x="0" y="0"/>
                  </a:lnTo>
                  <a:lnTo>
                    <a:pt x="141" y="28"/>
                  </a:lnTo>
                </a:path>
              </a:pathLst>
            </a:custGeom>
            <a:noFill/>
            <a:ln w="0">
              <a:solidFill>
                <a:srgbClr val="000000"/>
              </a:solidFill>
              <a:prstDash val="solid"/>
              <a:round/>
              <a:headEnd/>
              <a:tailEnd/>
            </a:ln>
          </p:spPr>
          <p:txBody>
            <a:bodyPr/>
            <a:lstStyle/>
            <a:p>
              <a:endParaRPr lang="en-US"/>
            </a:p>
          </p:txBody>
        </p:sp>
        <p:sp>
          <p:nvSpPr>
            <p:cNvPr id="1379" name="Freeform 353">
              <a:extLst>
                <a:ext uri="{FF2B5EF4-FFF2-40B4-BE49-F238E27FC236}">
                  <a16:creationId xmlns:a16="http://schemas.microsoft.com/office/drawing/2014/main" id="{352D3384-AFC2-4800-BCAC-776EFDAB79F9}"/>
                </a:ext>
              </a:extLst>
            </p:cNvPr>
            <p:cNvSpPr>
              <a:spLocks/>
            </p:cNvSpPr>
            <p:nvPr/>
          </p:nvSpPr>
          <p:spPr bwMode="auto">
            <a:xfrm>
              <a:off x="2335" y="3253"/>
              <a:ext cx="24" cy="3"/>
            </a:xfrm>
            <a:custGeom>
              <a:avLst/>
              <a:gdLst>
                <a:gd name="T0" fmla="*/ 143 w 143"/>
                <a:gd name="T1" fmla="*/ 15 h 15"/>
                <a:gd name="T2" fmla="*/ 143 w 143"/>
                <a:gd name="T3" fmla="*/ 0 h 15"/>
                <a:gd name="T4" fmla="*/ 0 w 143"/>
                <a:gd name="T5" fmla="*/ 0 h 15"/>
                <a:gd name="T6" fmla="*/ 143 w 143"/>
                <a:gd name="T7" fmla="*/ 15 h 15"/>
                <a:gd name="T8" fmla="*/ 0 60000 65536"/>
                <a:gd name="T9" fmla="*/ 0 60000 65536"/>
                <a:gd name="T10" fmla="*/ 0 60000 65536"/>
                <a:gd name="T11" fmla="*/ 0 60000 65536"/>
                <a:gd name="T12" fmla="*/ 0 w 143"/>
                <a:gd name="T13" fmla="*/ 0 h 15"/>
                <a:gd name="T14" fmla="*/ 143 w 143"/>
                <a:gd name="T15" fmla="*/ 15 h 15"/>
              </a:gdLst>
              <a:ahLst/>
              <a:cxnLst>
                <a:cxn ang="T8">
                  <a:pos x="T0" y="T1"/>
                </a:cxn>
                <a:cxn ang="T9">
                  <a:pos x="T2" y="T3"/>
                </a:cxn>
                <a:cxn ang="T10">
                  <a:pos x="T4" y="T5"/>
                </a:cxn>
                <a:cxn ang="T11">
                  <a:pos x="T6" y="T7"/>
                </a:cxn>
              </a:cxnLst>
              <a:rect l="T12" t="T13" r="T14" b="T15"/>
              <a:pathLst>
                <a:path w="143" h="15">
                  <a:moveTo>
                    <a:pt x="143" y="15"/>
                  </a:moveTo>
                  <a:lnTo>
                    <a:pt x="143" y="0"/>
                  </a:lnTo>
                  <a:lnTo>
                    <a:pt x="0" y="0"/>
                  </a:lnTo>
                  <a:lnTo>
                    <a:pt x="143" y="15"/>
                  </a:lnTo>
                  <a:close/>
                </a:path>
              </a:pathLst>
            </a:custGeom>
            <a:solidFill>
              <a:srgbClr val="000000"/>
            </a:solidFill>
            <a:ln w="9525">
              <a:noFill/>
              <a:round/>
              <a:headEnd/>
              <a:tailEnd/>
            </a:ln>
          </p:spPr>
          <p:txBody>
            <a:bodyPr/>
            <a:lstStyle/>
            <a:p>
              <a:endParaRPr lang="en-US"/>
            </a:p>
          </p:txBody>
        </p:sp>
        <p:sp>
          <p:nvSpPr>
            <p:cNvPr id="1380" name="Freeform 354">
              <a:extLst>
                <a:ext uri="{FF2B5EF4-FFF2-40B4-BE49-F238E27FC236}">
                  <a16:creationId xmlns:a16="http://schemas.microsoft.com/office/drawing/2014/main" id="{E77E773F-A588-48A9-846C-804372ECDBA9}"/>
                </a:ext>
              </a:extLst>
            </p:cNvPr>
            <p:cNvSpPr>
              <a:spLocks/>
            </p:cNvSpPr>
            <p:nvPr/>
          </p:nvSpPr>
          <p:spPr bwMode="auto">
            <a:xfrm>
              <a:off x="2335" y="3253"/>
              <a:ext cx="24" cy="3"/>
            </a:xfrm>
            <a:custGeom>
              <a:avLst/>
              <a:gdLst>
                <a:gd name="T0" fmla="*/ 143 w 143"/>
                <a:gd name="T1" fmla="*/ 15 h 15"/>
                <a:gd name="T2" fmla="*/ 143 w 143"/>
                <a:gd name="T3" fmla="*/ 0 h 15"/>
                <a:gd name="T4" fmla="*/ 0 w 143"/>
                <a:gd name="T5" fmla="*/ 0 h 15"/>
                <a:gd name="T6" fmla="*/ 143 w 143"/>
                <a:gd name="T7" fmla="*/ 15 h 15"/>
                <a:gd name="T8" fmla="*/ 0 60000 65536"/>
                <a:gd name="T9" fmla="*/ 0 60000 65536"/>
                <a:gd name="T10" fmla="*/ 0 60000 65536"/>
                <a:gd name="T11" fmla="*/ 0 60000 65536"/>
                <a:gd name="T12" fmla="*/ 0 w 143"/>
                <a:gd name="T13" fmla="*/ 0 h 15"/>
                <a:gd name="T14" fmla="*/ 143 w 143"/>
                <a:gd name="T15" fmla="*/ 15 h 15"/>
              </a:gdLst>
              <a:ahLst/>
              <a:cxnLst>
                <a:cxn ang="T8">
                  <a:pos x="T0" y="T1"/>
                </a:cxn>
                <a:cxn ang="T9">
                  <a:pos x="T2" y="T3"/>
                </a:cxn>
                <a:cxn ang="T10">
                  <a:pos x="T4" y="T5"/>
                </a:cxn>
                <a:cxn ang="T11">
                  <a:pos x="T6" y="T7"/>
                </a:cxn>
              </a:cxnLst>
              <a:rect l="T12" t="T13" r="T14" b="T15"/>
              <a:pathLst>
                <a:path w="143" h="15">
                  <a:moveTo>
                    <a:pt x="143" y="15"/>
                  </a:moveTo>
                  <a:lnTo>
                    <a:pt x="143" y="0"/>
                  </a:lnTo>
                  <a:lnTo>
                    <a:pt x="0" y="0"/>
                  </a:lnTo>
                  <a:lnTo>
                    <a:pt x="143" y="15"/>
                  </a:lnTo>
                </a:path>
              </a:pathLst>
            </a:custGeom>
            <a:noFill/>
            <a:ln w="0">
              <a:solidFill>
                <a:srgbClr val="000000"/>
              </a:solidFill>
              <a:prstDash val="solid"/>
              <a:round/>
              <a:headEnd/>
              <a:tailEnd/>
            </a:ln>
          </p:spPr>
          <p:txBody>
            <a:bodyPr/>
            <a:lstStyle/>
            <a:p>
              <a:endParaRPr lang="en-US"/>
            </a:p>
          </p:txBody>
        </p:sp>
        <p:sp>
          <p:nvSpPr>
            <p:cNvPr id="1381" name="Rectangle 355">
              <a:extLst>
                <a:ext uri="{FF2B5EF4-FFF2-40B4-BE49-F238E27FC236}">
                  <a16:creationId xmlns:a16="http://schemas.microsoft.com/office/drawing/2014/main" id="{7E3F9DCB-6D3F-47BE-86C8-23C4DF0A8F7A}"/>
                </a:ext>
              </a:extLst>
            </p:cNvPr>
            <p:cNvSpPr>
              <a:spLocks noChangeArrowheads="1"/>
            </p:cNvSpPr>
            <p:nvPr/>
          </p:nvSpPr>
          <p:spPr bwMode="auto">
            <a:xfrm>
              <a:off x="3799" y="3869"/>
              <a:ext cx="680" cy="163"/>
            </a:xfrm>
            <a:prstGeom prst="rect">
              <a:avLst/>
            </a:prstGeom>
            <a:noFill/>
            <a:ln w="9525">
              <a:noFill/>
              <a:miter lim="800000"/>
              <a:headEnd/>
              <a:tailEnd/>
            </a:ln>
          </p:spPr>
          <p:txBody>
            <a:bodyPr wrap="none" lIns="0" tIns="0" rIns="0" bIns="0">
              <a:spAutoFit/>
            </a:bodyPr>
            <a:lstStyle/>
            <a:p>
              <a:r>
                <a:rPr lang="en-US" sz="1700">
                  <a:solidFill>
                    <a:srgbClr val="000000"/>
                  </a:solidFill>
                  <a:latin typeface="Arial Black" pitchFamily="34" charset="0"/>
                </a:rPr>
                <a:t>1.0 VOLT</a:t>
              </a:r>
              <a:endParaRPr lang="en-US"/>
            </a:p>
          </p:txBody>
        </p:sp>
        <p:sp>
          <p:nvSpPr>
            <p:cNvPr id="1382" name="Freeform 356">
              <a:extLst>
                <a:ext uri="{FF2B5EF4-FFF2-40B4-BE49-F238E27FC236}">
                  <a16:creationId xmlns:a16="http://schemas.microsoft.com/office/drawing/2014/main" id="{4257513D-E08A-4CBD-80B3-3FEB4B58A4E5}"/>
                </a:ext>
              </a:extLst>
            </p:cNvPr>
            <p:cNvSpPr>
              <a:spLocks/>
            </p:cNvSpPr>
            <p:nvPr/>
          </p:nvSpPr>
          <p:spPr bwMode="auto">
            <a:xfrm>
              <a:off x="3515" y="3650"/>
              <a:ext cx="24" cy="3"/>
            </a:xfrm>
            <a:custGeom>
              <a:avLst/>
              <a:gdLst>
                <a:gd name="T0" fmla="*/ 143 w 143"/>
                <a:gd name="T1" fmla="*/ 13 h 13"/>
                <a:gd name="T2" fmla="*/ 143 w 143"/>
                <a:gd name="T3" fmla="*/ 0 h 13"/>
                <a:gd name="T4" fmla="*/ 0 w 143"/>
                <a:gd name="T5" fmla="*/ 13 h 13"/>
                <a:gd name="T6" fmla="*/ 143 w 143"/>
                <a:gd name="T7" fmla="*/ 13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143" y="13"/>
                  </a:moveTo>
                  <a:lnTo>
                    <a:pt x="143" y="0"/>
                  </a:lnTo>
                  <a:lnTo>
                    <a:pt x="0" y="13"/>
                  </a:lnTo>
                  <a:lnTo>
                    <a:pt x="143" y="13"/>
                  </a:lnTo>
                  <a:close/>
                </a:path>
              </a:pathLst>
            </a:custGeom>
            <a:solidFill>
              <a:srgbClr val="000000"/>
            </a:solidFill>
            <a:ln w="9525">
              <a:noFill/>
              <a:round/>
              <a:headEnd/>
              <a:tailEnd/>
            </a:ln>
          </p:spPr>
          <p:txBody>
            <a:bodyPr/>
            <a:lstStyle/>
            <a:p>
              <a:endParaRPr lang="en-US"/>
            </a:p>
          </p:txBody>
        </p:sp>
        <p:sp>
          <p:nvSpPr>
            <p:cNvPr id="1383" name="Freeform 357">
              <a:extLst>
                <a:ext uri="{FF2B5EF4-FFF2-40B4-BE49-F238E27FC236}">
                  <a16:creationId xmlns:a16="http://schemas.microsoft.com/office/drawing/2014/main" id="{DB8A20A1-0F6C-416C-B125-ED7BD49C1E04}"/>
                </a:ext>
              </a:extLst>
            </p:cNvPr>
            <p:cNvSpPr>
              <a:spLocks/>
            </p:cNvSpPr>
            <p:nvPr/>
          </p:nvSpPr>
          <p:spPr bwMode="auto">
            <a:xfrm>
              <a:off x="3515" y="3650"/>
              <a:ext cx="24" cy="3"/>
            </a:xfrm>
            <a:custGeom>
              <a:avLst/>
              <a:gdLst>
                <a:gd name="T0" fmla="*/ 143 w 143"/>
                <a:gd name="T1" fmla="*/ 13 h 13"/>
                <a:gd name="T2" fmla="*/ 143 w 143"/>
                <a:gd name="T3" fmla="*/ 0 h 13"/>
                <a:gd name="T4" fmla="*/ 0 w 143"/>
                <a:gd name="T5" fmla="*/ 13 h 13"/>
                <a:gd name="T6" fmla="*/ 143 w 143"/>
                <a:gd name="T7" fmla="*/ 13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143" y="13"/>
                  </a:moveTo>
                  <a:lnTo>
                    <a:pt x="143" y="0"/>
                  </a:lnTo>
                  <a:lnTo>
                    <a:pt x="0" y="13"/>
                  </a:lnTo>
                  <a:lnTo>
                    <a:pt x="143" y="13"/>
                  </a:lnTo>
                </a:path>
              </a:pathLst>
            </a:custGeom>
            <a:noFill/>
            <a:ln w="0">
              <a:solidFill>
                <a:srgbClr val="000000"/>
              </a:solidFill>
              <a:prstDash val="solid"/>
              <a:round/>
              <a:headEnd/>
              <a:tailEnd/>
            </a:ln>
          </p:spPr>
          <p:txBody>
            <a:bodyPr/>
            <a:lstStyle/>
            <a:p>
              <a:endParaRPr lang="en-US"/>
            </a:p>
          </p:txBody>
        </p:sp>
        <p:sp>
          <p:nvSpPr>
            <p:cNvPr id="1384" name="Freeform 358">
              <a:extLst>
                <a:ext uri="{FF2B5EF4-FFF2-40B4-BE49-F238E27FC236}">
                  <a16:creationId xmlns:a16="http://schemas.microsoft.com/office/drawing/2014/main" id="{83A05B47-1B87-48D4-9931-3D4C3F6A11F4}"/>
                </a:ext>
              </a:extLst>
            </p:cNvPr>
            <p:cNvSpPr>
              <a:spLocks/>
            </p:cNvSpPr>
            <p:nvPr/>
          </p:nvSpPr>
          <p:spPr bwMode="auto">
            <a:xfrm>
              <a:off x="3515" y="3648"/>
              <a:ext cx="24" cy="5"/>
            </a:xfrm>
            <a:custGeom>
              <a:avLst/>
              <a:gdLst>
                <a:gd name="T0" fmla="*/ 143 w 143"/>
                <a:gd name="T1" fmla="*/ 13 h 26"/>
                <a:gd name="T2" fmla="*/ 140 w 143"/>
                <a:gd name="T3" fmla="*/ 0 h 26"/>
                <a:gd name="T4" fmla="*/ 0 w 143"/>
                <a:gd name="T5" fmla="*/ 26 h 26"/>
                <a:gd name="T6" fmla="*/ 143 w 143"/>
                <a:gd name="T7" fmla="*/ 13 h 26"/>
                <a:gd name="T8" fmla="*/ 0 60000 65536"/>
                <a:gd name="T9" fmla="*/ 0 60000 65536"/>
                <a:gd name="T10" fmla="*/ 0 60000 65536"/>
                <a:gd name="T11" fmla="*/ 0 60000 65536"/>
                <a:gd name="T12" fmla="*/ 0 w 143"/>
                <a:gd name="T13" fmla="*/ 0 h 26"/>
                <a:gd name="T14" fmla="*/ 143 w 143"/>
                <a:gd name="T15" fmla="*/ 26 h 26"/>
              </a:gdLst>
              <a:ahLst/>
              <a:cxnLst>
                <a:cxn ang="T8">
                  <a:pos x="T0" y="T1"/>
                </a:cxn>
                <a:cxn ang="T9">
                  <a:pos x="T2" y="T3"/>
                </a:cxn>
                <a:cxn ang="T10">
                  <a:pos x="T4" y="T5"/>
                </a:cxn>
                <a:cxn ang="T11">
                  <a:pos x="T6" y="T7"/>
                </a:cxn>
              </a:cxnLst>
              <a:rect l="T12" t="T13" r="T14" b="T15"/>
              <a:pathLst>
                <a:path w="143" h="26">
                  <a:moveTo>
                    <a:pt x="143" y="13"/>
                  </a:moveTo>
                  <a:lnTo>
                    <a:pt x="140" y="0"/>
                  </a:lnTo>
                  <a:lnTo>
                    <a:pt x="0" y="26"/>
                  </a:lnTo>
                  <a:lnTo>
                    <a:pt x="143" y="13"/>
                  </a:lnTo>
                  <a:close/>
                </a:path>
              </a:pathLst>
            </a:custGeom>
            <a:solidFill>
              <a:srgbClr val="000000"/>
            </a:solidFill>
            <a:ln w="9525">
              <a:noFill/>
              <a:round/>
              <a:headEnd/>
              <a:tailEnd/>
            </a:ln>
          </p:spPr>
          <p:txBody>
            <a:bodyPr/>
            <a:lstStyle/>
            <a:p>
              <a:endParaRPr lang="en-US"/>
            </a:p>
          </p:txBody>
        </p:sp>
        <p:sp>
          <p:nvSpPr>
            <p:cNvPr id="1385" name="Freeform 359">
              <a:extLst>
                <a:ext uri="{FF2B5EF4-FFF2-40B4-BE49-F238E27FC236}">
                  <a16:creationId xmlns:a16="http://schemas.microsoft.com/office/drawing/2014/main" id="{79284DFD-8E16-439E-BC4E-4557E3BF1F6A}"/>
                </a:ext>
              </a:extLst>
            </p:cNvPr>
            <p:cNvSpPr>
              <a:spLocks/>
            </p:cNvSpPr>
            <p:nvPr/>
          </p:nvSpPr>
          <p:spPr bwMode="auto">
            <a:xfrm>
              <a:off x="3515" y="3648"/>
              <a:ext cx="24" cy="5"/>
            </a:xfrm>
            <a:custGeom>
              <a:avLst/>
              <a:gdLst>
                <a:gd name="T0" fmla="*/ 143 w 143"/>
                <a:gd name="T1" fmla="*/ 13 h 26"/>
                <a:gd name="T2" fmla="*/ 140 w 143"/>
                <a:gd name="T3" fmla="*/ 0 h 26"/>
                <a:gd name="T4" fmla="*/ 0 w 143"/>
                <a:gd name="T5" fmla="*/ 26 h 26"/>
                <a:gd name="T6" fmla="*/ 143 w 143"/>
                <a:gd name="T7" fmla="*/ 13 h 26"/>
                <a:gd name="T8" fmla="*/ 0 60000 65536"/>
                <a:gd name="T9" fmla="*/ 0 60000 65536"/>
                <a:gd name="T10" fmla="*/ 0 60000 65536"/>
                <a:gd name="T11" fmla="*/ 0 60000 65536"/>
                <a:gd name="T12" fmla="*/ 0 w 143"/>
                <a:gd name="T13" fmla="*/ 0 h 26"/>
                <a:gd name="T14" fmla="*/ 143 w 143"/>
                <a:gd name="T15" fmla="*/ 26 h 26"/>
              </a:gdLst>
              <a:ahLst/>
              <a:cxnLst>
                <a:cxn ang="T8">
                  <a:pos x="T0" y="T1"/>
                </a:cxn>
                <a:cxn ang="T9">
                  <a:pos x="T2" y="T3"/>
                </a:cxn>
                <a:cxn ang="T10">
                  <a:pos x="T4" y="T5"/>
                </a:cxn>
                <a:cxn ang="T11">
                  <a:pos x="T6" y="T7"/>
                </a:cxn>
              </a:cxnLst>
              <a:rect l="T12" t="T13" r="T14" b="T15"/>
              <a:pathLst>
                <a:path w="143" h="26">
                  <a:moveTo>
                    <a:pt x="143" y="13"/>
                  </a:moveTo>
                  <a:lnTo>
                    <a:pt x="140" y="0"/>
                  </a:lnTo>
                  <a:lnTo>
                    <a:pt x="0" y="26"/>
                  </a:lnTo>
                  <a:lnTo>
                    <a:pt x="143" y="13"/>
                  </a:lnTo>
                </a:path>
              </a:pathLst>
            </a:custGeom>
            <a:noFill/>
            <a:ln w="0">
              <a:solidFill>
                <a:srgbClr val="000000"/>
              </a:solidFill>
              <a:prstDash val="solid"/>
              <a:round/>
              <a:headEnd/>
              <a:tailEnd/>
            </a:ln>
          </p:spPr>
          <p:txBody>
            <a:bodyPr/>
            <a:lstStyle/>
            <a:p>
              <a:endParaRPr lang="en-US"/>
            </a:p>
          </p:txBody>
        </p:sp>
        <p:sp>
          <p:nvSpPr>
            <p:cNvPr id="1386" name="Freeform 360">
              <a:extLst>
                <a:ext uri="{FF2B5EF4-FFF2-40B4-BE49-F238E27FC236}">
                  <a16:creationId xmlns:a16="http://schemas.microsoft.com/office/drawing/2014/main" id="{B8A03B8A-4F30-4567-A022-B1F3081CCBDB}"/>
                </a:ext>
              </a:extLst>
            </p:cNvPr>
            <p:cNvSpPr>
              <a:spLocks/>
            </p:cNvSpPr>
            <p:nvPr/>
          </p:nvSpPr>
          <p:spPr bwMode="auto">
            <a:xfrm>
              <a:off x="3515" y="3645"/>
              <a:ext cx="23" cy="8"/>
            </a:xfrm>
            <a:custGeom>
              <a:avLst/>
              <a:gdLst>
                <a:gd name="T0" fmla="*/ 140 w 140"/>
                <a:gd name="T1" fmla="*/ 14 h 40"/>
                <a:gd name="T2" fmla="*/ 138 w 140"/>
                <a:gd name="T3" fmla="*/ 0 h 40"/>
                <a:gd name="T4" fmla="*/ 0 w 140"/>
                <a:gd name="T5" fmla="*/ 40 h 40"/>
                <a:gd name="T6" fmla="*/ 140 w 140"/>
                <a:gd name="T7" fmla="*/ 14 h 40"/>
                <a:gd name="T8" fmla="*/ 0 60000 65536"/>
                <a:gd name="T9" fmla="*/ 0 60000 65536"/>
                <a:gd name="T10" fmla="*/ 0 60000 65536"/>
                <a:gd name="T11" fmla="*/ 0 60000 65536"/>
                <a:gd name="T12" fmla="*/ 0 w 140"/>
                <a:gd name="T13" fmla="*/ 0 h 40"/>
                <a:gd name="T14" fmla="*/ 140 w 140"/>
                <a:gd name="T15" fmla="*/ 40 h 40"/>
              </a:gdLst>
              <a:ahLst/>
              <a:cxnLst>
                <a:cxn ang="T8">
                  <a:pos x="T0" y="T1"/>
                </a:cxn>
                <a:cxn ang="T9">
                  <a:pos x="T2" y="T3"/>
                </a:cxn>
                <a:cxn ang="T10">
                  <a:pos x="T4" y="T5"/>
                </a:cxn>
                <a:cxn ang="T11">
                  <a:pos x="T6" y="T7"/>
                </a:cxn>
              </a:cxnLst>
              <a:rect l="T12" t="T13" r="T14" b="T15"/>
              <a:pathLst>
                <a:path w="140" h="40">
                  <a:moveTo>
                    <a:pt x="140" y="14"/>
                  </a:moveTo>
                  <a:lnTo>
                    <a:pt x="138" y="0"/>
                  </a:lnTo>
                  <a:lnTo>
                    <a:pt x="0" y="40"/>
                  </a:lnTo>
                  <a:lnTo>
                    <a:pt x="140" y="14"/>
                  </a:lnTo>
                  <a:close/>
                </a:path>
              </a:pathLst>
            </a:custGeom>
            <a:solidFill>
              <a:srgbClr val="000000"/>
            </a:solidFill>
            <a:ln w="9525">
              <a:noFill/>
              <a:round/>
              <a:headEnd/>
              <a:tailEnd/>
            </a:ln>
          </p:spPr>
          <p:txBody>
            <a:bodyPr/>
            <a:lstStyle/>
            <a:p>
              <a:endParaRPr lang="en-US"/>
            </a:p>
          </p:txBody>
        </p:sp>
        <p:sp>
          <p:nvSpPr>
            <p:cNvPr id="1387" name="Freeform 361">
              <a:extLst>
                <a:ext uri="{FF2B5EF4-FFF2-40B4-BE49-F238E27FC236}">
                  <a16:creationId xmlns:a16="http://schemas.microsoft.com/office/drawing/2014/main" id="{99DCAB26-8FDE-4958-8BD5-83F0CD5D55E8}"/>
                </a:ext>
              </a:extLst>
            </p:cNvPr>
            <p:cNvSpPr>
              <a:spLocks/>
            </p:cNvSpPr>
            <p:nvPr/>
          </p:nvSpPr>
          <p:spPr bwMode="auto">
            <a:xfrm>
              <a:off x="3515" y="3645"/>
              <a:ext cx="23" cy="8"/>
            </a:xfrm>
            <a:custGeom>
              <a:avLst/>
              <a:gdLst>
                <a:gd name="T0" fmla="*/ 140 w 140"/>
                <a:gd name="T1" fmla="*/ 14 h 40"/>
                <a:gd name="T2" fmla="*/ 138 w 140"/>
                <a:gd name="T3" fmla="*/ 0 h 40"/>
                <a:gd name="T4" fmla="*/ 0 w 140"/>
                <a:gd name="T5" fmla="*/ 40 h 40"/>
                <a:gd name="T6" fmla="*/ 140 w 140"/>
                <a:gd name="T7" fmla="*/ 14 h 40"/>
                <a:gd name="T8" fmla="*/ 0 60000 65536"/>
                <a:gd name="T9" fmla="*/ 0 60000 65536"/>
                <a:gd name="T10" fmla="*/ 0 60000 65536"/>
                <a:gd name="T11" fmla="*/ 0 60000 65536"/>
                <a:gd name="T12" fmla="*/ 0 w 140"/>
                <a:gd name="T13" fmla="*/ 0 h 40"/>
                <a:gd name="T14" fmla="*/ 140 w 140"/>
                <a:gd name="T15" fmla="*/ 40 h 40"/>
              </a:gdLst>
              <a:ahLst/>
              <a:cxnLst>
                <a:cxn ang="T8">
                  <a:pos x="T0" y="T1"/>
                </a:cxn>
                <a:cxn ang="T9">
                  <a:pos x="T2" y="T3"/>
                </a:cxn>
                <a:cxn ang="T10">
                  <a:pos x="T4" y="T5"/>
                </a:cxn>
                <a:cxn ang="T11">
                  <a:pos x="T6" y="T7"/>
                </a:cxn>
              </a:cxnLst>
              <a:rect l="T12" t="T13" r="T14" b="T15"/>
              <a:pathLst>
                <a:path w="140" h="40">
                  <a:moveTo>
                    <a:pt x="140" y="14"/>
                  </a:moveTo>
                  <a:lnTo>
                    <a:pt x="138" y="0"/>
                  </a:lnTo>
                  <a:lnTo>
                    <a:pt x="0" y="40"/>
                  </a:lnTo>
                  <a:lnTo>
                    <a:pt x="140" y="14"/>
                  </a:lnTo>
                </a:path>
              </a:pathLst>
            </a:custGeom>
            <a:noFill/>
            <a:ln w="0">
              <a:solidFill>
                <a:srgbClr val="000000"/>
              </a:solidFill>
              <a:prstDash val="solid"/>
              <a:round/>
              <a:headEnd/>
              <a:tailEnd/>
            </a:ln>
          </p:spPr>
          <p:txBody>
            <a:bodyPr/>
            <a:lstStyle/>
            <a:p>
              <a:endParaRPr lang="en-US"/>
            </a:p>
          </p:txBody>
        </p:sp>
        <p:sp>
          <p:nvSpPr>
            <p:cNvPr id="1388" name="Freeform 362">
              <a:extLst>
                <a:ext uri="{FF2B5EF4-FFF2-40B4-BE49-F238E27FC236}">
                  <a16:creationId xmlns:a16="http://schemas.microsoft.com/office/drawing/2014/main" id="{8E5CD3C0-7D55-40D1-A890-7AFEA8DE2B3D}"/>
                </a:ext>
              </a:extLst>
            </p:cNvPr>
            <p:cNvSpPr>
              <a:spLocks/>
            </p:cNvSpPr>
            <p:nvPr/>
          </p:nvSpPr>
          <p:spPr bwMode="auto">
            <a:xfrm>
              <a:off x="3515" y="3643"/>
              <a:ext cx="23" cy="10"/>
            </a:xfrm>
            <a:custGeom>
              <a:avLst/>
              <a:gdLst>
                <a:gd name="T0" fmla="*/ 138 w 138"/>
                <a:gd name="T1" fmla="*/ 12 h 52"/>
                <a:gd name="T2" fmla="*/ 135 w 138"/>
                <a:gd name="T3" fmla="*/ 0 h 52"/>
                <a:gd name="T4" fmla="*/ 0 w 138"/>
                <a:gd name="T5" fmla="*/ 52 h 52"/>
                <a:gd name="T6" fmla="*/ 138 w 138"/>
                <a:gd name="T7" fmla="*/ 12 h 52"/>
                <a:gd name="T8" fmla="*/ 0 60000 65536"/>
                <a:gd name="T9" fmla="*/ 0 60000 65536"/>
                <a:gd name="T10" fmla="*/ 0 60000 65536"/>
                <a:gd name="T11" fmla="*/ 0 60000 65536"/>
                <a:gd name="T12" fmla="*/ 0 w 138"/>
                <a:gd name="T13" fmla="*/ 0 h 52"/>
                <a:gd name="T14" fmla="*/ 138 w 138"/>
                <a:gd name="T15" fmla="*/ 52 h 52"/>
              </a:gdLst>
              <a:ahLst/>
              <a:cxnLst>
                <a:cxn ang="T8">
                  <a:pos x="T0" y="T1"/>
                </a:cxn>
                <a:cxn ang="T9">
                  <a:pos x="T2" y="T3"/>
                </a:cxn>
                <a:cxn ang="T10">
                  <a:pos x="T4" y="T5"/>
                </a:cxn>
                <a:cxn ang="T11">
                  <a:pos x="T6" y="T7"/>
                </a:cxn>
              </a:cxnLst>
              <a:rect l="T12" t="T13" r="T14" b="T15"/>
              <a:pathLst>
                <a:path w="138" h="52">
                  <a:moveTo>
                    <a:pt x="138" y="12"/>
                  </a:moveTo>
                  <a:lnTo>
                    <a:pt x="135" y="0"/>
                  </a:lnTo>
                  <a:lnTo>
                    <a:pt x="0" y="52"/>
                  </a:lnTo>
                  <a:lnTo>
                    <a:pt x="138" y="12"/>
                  </a:lnTo>
                  <a:close/>
                </a:path>
              </a:pathLst>
            </a:custGeom>
            <a:solidFill>
              <a:srgbClr val="000000"/>
            </a:solidFill>
            <a:ln w="9525">
              <a:noFill/>
              <a:round/>
              <a:headEnd/>
              <a:tailEnd/>
            </a:ln>
          </p:spPr>
          <p:txBody>
            <a:bodyPr/>
            <a:lstStyle/>
            <a:p>
              <a:endParaRPr lang="en-US"/>
            </a:p>
          </p:txBody>
        </p:sp>
        <p:sp>
          <p:nvSpPr>
            <p:cNvPr id="1389" name="Freeform 363">
              <a:extLst>
                <a:ext uri="{FF2B5EF4-FFF2-40B4-BE49-F238E27FC236}">
                  <a16:creationId xmlns:a16="http://schemas.microsoft.com/office/drawing/2014/main" id="{3B97F2A6-BC9A-465E-B169-288A57DA3CB3}"/>
                </a:ext>
              </a:extLst>
            </p:cNvPr>
            <p:cNvSpPr>
              <a:spLocks/>
            </p:cNvSpPr>
            <p:nvPr/>
          </p:nvSpPr>
          <p:spPr bwMode="auto">
            <a:xfrm>
              <a:off x="3515" y="3643"/>
              <a:ext cx="23" cy="10"/>
            </a:xfrm>
            <a:custGeom>
              <a:avLst/>
              <a:gdLst>
                <a:gd name="T0" fmla="*/ 138 w 138"/>
                <a:gd name="T1" fmla="*/ 12 h 52"/>
                <a:gd name="T2" fmla="*/ 135 w 138"/>
                <a:gd name="T3" fmla="*/ 0 h 52"/>
                <a:gd name="T4" fmla="*/ 0 w 138"/>
                <a:gd name="T5" fmla="*/ 52 h 52"/>
                <a:gd name="T6" fmla="*/ 138 w 138"/>
                <a:gd name="T7" fmla="*/ 12 h 52"/>
                <a:gd name="T8" fmla="*/ 0 60000 65536"/>
                <a:gd name="T9" fmla="*/ 0 60000 65536"/>
                <a:gd name="T10" fmla="*/ 0 60000 65536"/>
                <a:gd name="T11" fmla="*/ 0 60000 65536"/>
                <a:gd name="T12" fmla="*/ 0 w 138"/>
                <a:gd name="T13" fmla="*/ 0 h 52"/>
                <a:gd name="T14" fmla="*/ 138 w 138"/>
                <a:gd name="T15" fmla="*/ 52 h 52"/>
              </a:gdLst>
              <a:ahLst/>
              <a:cxnLst>
                <a:cxn ang="T8">
                  <a:pos x="T0" y="T1"/>
                </a:cxn>
                <a:cxn ang="T9">
                  <a:pos x="T2" y="T3"/>
                </a:cxn>
                <a:cxn ang="T10">
                  <a:pos x="T4" y="T5"/>
                </a:cxn>
                <a:cxn ang="T11">
                  <a:pos x="T6" y="T7"/>
                </a:cxn>
              </a:cxnLst>
              <a:rect l="T12" t="T13" r="T14" b="T15"/>
              <a:pathLst>
                <a:path w="138" h="52">
                  <a:moveTo>
                    <a:pt x="138" y="12"/>
                  </a:moveTo>
                  <a:lnTo>
                    <a:pt x="135" y="0"/>
                  </a:lnTo>
                  <a:lnTo>
                    <a:pt x="0" y="52"/>
                  </a:lnTo>
                  <a:lnTo>
                    <a:pt x="138" y="12"/>
                  </a:lnTo>
                </a:path>
              </a:pathLst>
            </a:custGeom>
            <a:noFill/>
            <a:ln w="0">
              <a:solidFill>
                <a:srgbClr val="000000"/>
              </a:solidFill>
              <a:prstDash val="solid"/>
              <a:round/>
              <a:headEnd/>
              <a:tailEnd/>
            </a:ln>
          </p:spPr>
          <p:txBody>
            <a:bodyPr/>
            <a:lstStyle/>
            <a:p>
              <a:endParaRPr lang="en-US"/>
            </a:p>
          </p:txBody>
        </p:sp>
        <p:sp>
          <p:nvSpPr>
            <p:cNvPr id="1390" name="Freeform 364">
              <a:extLst>
                <a:ext uri="{FF2B5EF4-FFF2-40B4-BE49-F238E27FC236}">
                  <a16:creationId xmlns:a16="http://schemas.microsoft.com/office/drawing/2014/main" id="{23C60570-2979-4278-AA2D-4ABD07B4915B}"/>
                </a:ext>
              </a:extLst>
            </p:cNvPr>
            <p:cNvSpPr>
              <a:spLocks/>
            </p:cNvSpPr>
            <p:nvPr/>
          </p:nvSpPr>
          <p:spPr bwMode="auto">
            <a:xfrm>
              <a:off x="3515" y="3640"/>
              <a:ext cx="22" cy="13"/>
            </a:xfrm>
            <a:custGeom>
              <a:avLst/>
              <a:gdLst>
                <a:gd name="T0" fmla="*/ 135 w 135"/>
                <a:gd name="T1" fmla="*/ 13 h 65"/>
                <a:gd name="T2" fmla="*/ 131 w 135"/>
                <a:gd name="T3" fmla="*/ 0 h 65"/>
                <a:gd name="T4" fmla="*/ 0 w 135"/>
                <a:gd name="T5" fmla="*/ 65 h 65"/>
                <a:gd name="T6" fmla="*/ 135 w 135"/>
                <a:gd name="T7" fmla="*/ 13 h 65"/>
                <a:gd name="T8" fmla="*/ 0 60000 65536"/>
                <a:gd name="T9" fmla="*/ 0 60000 65536"/>
                <a:gd name="T10" fmla="*/ 0 60000 65536"/>
                <a:gd name="T11" fmla="*/ 0 60000 65536"/>
                <a:gd name="T12" fmla="*/ 0 w 135"/>
                <a:gd name="T13" fmla="*/ 0 h 65"/>
                <a:gd name="T14" fmla="*/ 135 w 135"/>
                <a:gd name="T15" fmla="*/ 65 h 65"/>
              </a:gdLst>
              <a:ahLst/>
              <a:cxnLst>
                <a:cxn ang="T8">
                  <a:pos x="T0" y="T1"/>
                </a:cxn>
                <a:cxn ang="T9">
                  <a:pos x="T2" y="T3"/>
                </a:cxn>
                <a:cxn ang="T10">
                  <a:pos x="T4" y="T5"/>
                </a:cxn>
                <a:cxn ang="T11">
                  <a:pos x="T6" y="T7"/>
                </a:cxn>
              </a:cxnLst>
              <a:rect l="T12" t="T13" r="T14" b="T15"/>
              <a:pathLst>
                <a:path w="135" h="65">
                  <a:moveTo>
                    <a:pt x="135" y="13"/>
                  </a:moveTo>
                  <a:lnTo>
                    <a:pt x="131" y="0"/>
                  </a:lnTo>
                  <a:lnTo>
                    <a:pt x="0" y="65"/>
                  </a:lnTo>
                  <a:lnTo>
                    <a:pt x="135" y="13"/>
                  </a:lnTo>
                  <a:close/>
                </a:path>
              </a:pathLst>
            </a:custGeom>
            <a:solidFill>
              <a:srgbClr val="000000"/>
            </a:solidFill>
            <a:ln w="9525">
              <a:noFill/>
              <a:round/>
              <a:headEnd/>
              <a:tailEnd/>
            </a:ln>
          </p:spPr>
          <p:txBody>
            <a:bodyPr/>
            <a:lstStyle/>
            <a:p>
              <a:endParaRPr lang="en-US"/>
            </a:p>
          </p:txBody>
        </p:sp>
        <p:sp>
          <p:nvSpPr>
            <p:cNvPr id="1391" name="Freeform 365">
              <a:extLst>
                <a:ext uri="{FF2B5EF4-FFF2-40B4-BE49-F238E27FC236}">
                  <a16:creationId xmlns:a16="http://schemas.microsoft.com/office/drawing/2014/main" id="{99E36744-56B8-4E9B-A2D8-D04300B2DEB3}"/>
                </a:ext>
              </a:extLst>
            </p:cNvPr>
            <p:cNvSpPr>
              <a:spLocks/>
            </p:cNvSpPr>
            <p:nvPr/>
          </p:nvSpPr>
          <p:spPr bwMode="auto">
            <a:xfrm>
              <a:off x="3515" y="3640"/>
              <a:ext cx="22" cy="13"/>
            </a:xfrm>
            <a:custGeom>
              <a:avLst/>
              <a:gdLst>
                <a:gd name="T0" fmla="*/ 135 w 135"/>
                <a:gd name="T1" fmla="*/ 13 h 65"/>
                <a:gd name="T2" fmla="*/ 131 w 135"/>
                <a:gd name="T3" fmla="*/ 0 h 65"/>
                <a:gd name="T4" fmla="*/ 0 w 135"/>
                <a:gd name="T5" fmla="*/ 65 h 65"/>
                <a:gd name="T6" fmla="*/ 135 w 135"/>
                <a:gd name="T7" fmla="*/ 13 h 65"/>
                <a:gd name="T8" fmla="*/ 0 60000 65536"/>
                <a:gd name="T9" fmla="*/ 0 60000 65536"/>
                <a:gd name="T10" fmla="*/ 0 60000 65536"/>
                <a:gd name="T11" fmla="*/ 0 60000 65536"/>
                <a:gd name="T12" fmla="*/ 0 w 135"/>
                <a:gd name="T13" fmla="*/ 0 h 65"/>
                <a:gd name="T14" fmla="*/ 135 w 135"/>
                <a:gd name="T15" fmla="*/ 65 h 65"/>
              </a:gdLst>
              <a:ahLst/>
              <a:cxnLst>
                <a:cxn ang="T8">
                  <a:pos x="T0" y="T1"/>
                </a:cxn>
                <a:cxn ang="T9">
                  <a:pos x="T2" y="T3"/>
                </a:cxn>
                <a:cxn ang="T10">
                  <a:pos x="T4" y="T5"/>
                </a:cxn>
                <a:cxn ang="T11">
                  <a:pos x="T6" y="T7"/>
                </a:cxn>
              </a:cxnLst>
              <a:rect l="T12" t="T13" r="T14" b="T15"/>
              <a:pathLst>
                <a:path w="135" h="65">
                  <a:moveTo>
                    <a:pt x="135" y="13"/>
                  </a:moveTo>
                  <a:lnTo>
                    <a:pt x="131" y="0"/>
                  </a:lnTo>
                  <a:lnTo>
                    <a:pt x="0" y="65"/>
                  </a:lnTo>
                  <a:lnTo>
                    <a:pt x="135" y="13"/>
                  </a:lnTo>
                </a:path>
              </a:pathLst>
            </a:custGeom>
            <a:noFill/>
            <a:ln w="0">
              <a:solidFill>
                <a:srgbClr val="000000"/>
              </a:solidFill>
              <a:prstDash val="solid"/>
              <a:round/>
              <a:headEnd/>
              <a:tailEnd/>
            </a:ln>
          </p:spPr>
          <p:txBody>
            <a:bodyPr/>
            <a:lstStyle/>
            <a:p>
              <a:endParaRPr lang="en-US"/>
            </a:p>
          </p:txBody>
        </p:sp>
        <p:sp>
          <p:nvSpPr>
            <p:cNvPr id="1392" name="Freeform 366">
              <a:extLst>
                <a:ext uri="{FF2B5EF4-FFF2-40B4-BE49-F238E27FC236}">
                  <a16:creationId xmlns:a16="http://schemas.microsoft.com/office/drawing/2014/main" id="{04650A41-A65B-4CF7-B1CF-654EF2591E7F}"/>
                </a:ext>
              </a:extLst>
            </p:cNvPr>
            <p:cNvSpPr>
              <a:spLocks/>
            </p:cNvSpPr>
            <p:nvPr/>
          </p:nvSpPr>
          <p:spPr bwMode="auto">
            <a:xfrm>
              <a:off x="3515" y="3638"/>
              <a:ext cx="22" cy="15"/>
            </a:xfrm>
            <a:custGeom>
              <a:avLst/>
              <a:gdLst>
                <a:gd name="T0" fmla="*/ 131 w 131"/>
                <a:gd name="T1" fmla="*/ 12 h 77"/>
                <a:gd name="T2" fmla="*/ 126 w 131"/>
                <a:gd name="T3" fmla="*/ 0 h 77"/>
                <a:gd name="T4" fmla="*/ 0 w 131"/>
                <a:gd name="T5" fmla="*/ 77 h 77"/>
                <a:gd name="T6" fmla="*/ 131 w 131"/>
                <a:gd name="T7" fmla="*/ 12 h 77"/>
                <a:gd name="T8" fmla="*/ 0 60000 65536"/>
                <a:gd name="T9" fmla="*/ 0 60000 65536"/>
                <a:gd name="T10" fmla="*/ 0 60000 65536"/>
                <a:gd name="T11" fmla="*/ 0 60000 65536"/>
                <a:gd name="T12" fmla="*/ 0 w 131"/>
                <a:gd name="T13" fmla="*/ 0 h 77"/>
                <a:gd name="T14" fmla="*/ 131 w 131"/>
                <a:gd name="T15" fmla="*/ 77 h 77"/>
              </a:gdLst>
              <a:ahLst/>
              <a:cxnLst>
                <a:cxn ang="T8">
                  <a:pos x="T0" y="T1"/>
                </a:cxn>
                <a:cxn ang="T9">
                  <a:pos x="T2" y="T3"/>
                </a:cxn>
                <a:cxn ang="T10">
                  <a:pos x="T4" y="T5"/>
                </a:cxn>
                <a:cxn ang="T11">
                  <a:pos x="T6" y="T7"/>
                </a:cxn>
              </a:cxnLst>
              <a:rect l="T12" t="T13" r="T14" b="T15"/>
              <a:pathLst>
                <a:path w="131" h="77">
                  <a:moveTo>
                    <a:pt x="131" y="12"/>
                  </a:moveTo>
                  <a:lnTo>
                    <a:pt x="126" y="0"/>
                  </a:lnTo>
                  <a:lnTo>
                    <a:pt x="0" y="77"/>
                  </a:lnTo>
                  <a:lnTo>
                    <a:pt x="131" y="12"/>
                  </a:lnTo>
                  <a:close/>
                </a:path>
              </a:pathLst>
            </a:custGeom>
            <a:solidFill>
              <a:srgbClr val="000000"/>
            </a:solidFill>
            <a:ln w="9525">
              <a:noFill/>
              <a:round/>
              <a:headEnd/>
              <a:tailEnd/>
            </a:ln>
          </p:spPr>
          <p:txBody>
            <a:bodyPr/>
            <a:lstStyle/>
            <a:p>
              <a:endParaRPr lang="en-US"/>
            </a:p>
          </p:txBody>
        </p:sp>
        <p:sp>
          <p:nvSpPr>
            <p:cNvPr id="1393" name="Freeform 367">
              <a:extLst>
                <a:ext uri="{FF2B5EF4-FFF2-40B4-BE49-F238E27FC236}">
                  <a16:creationId xmlns:a16="http://schemas.microsoft.com/office/drawing/2014/main" id="{48C8C59D-71CE-40DE-8F2C-A3D9CE2E373A}"/>
                </a:ext>
              </a:extLst>
            </p:cNvPr>
            <p:cNvSpPr>
              <a:spLocks/>
            </p:cNvSpPr>
            <p:nvPr/>
          </p:nvSpPr>
          <p:spPr bwMode="auto">
            <a:xfrm>
              <a:off x="3515" y="3638"/>
              <a:ext cx="22" cy="15"/>
            </a:xfrm>
            <a:custGeom>
              <a:avLst/>
              <a:gdLst>
                <a:gd name="T0" fmla="*/ 131 w 131"/>
                <a:gd name="T1" fmla="*/ 12 h 77"/>
                <a:gd name="T2" fmla="*/ 126 w 131"/>
                <a:gd name="T3" fmla="*/ 0 h 77"/>
                <a:gd name="T4" fmla="*/ 0 w 131"/>
                <a:gd name="T5" fmla="*/ 77 h 77"/>
                <a:gd name="T6" fmla="*/ 131 w 131"/>
                <a:gd name="T7" fmla="*/ 12 h 77"/>
                <a:gd name="T8" fmla="*/ 0 60000 65536"/>
                <a:gd name="T9" fmla="*/ 0 60000 65536"/>
                <a:gd name="T10" fmla="*/ 0 60000 65536"/>
                <a:gd name="T11" fmla="*/ 0 60000 65536"/>
                <a:gd name="T12" fmla="*/ 0 w 131"/>
                <a:gd name="T13" fmla="*/ 0 h 77"/>
                <a:gd name="T14" fmla="*/ 131 w 131"/>
                <a:gd name="T15" fmla="*/ 77 h 77"/>
              </a:gdLst>
              <a:ahLst/>
              <a:cxnLst>
                <a:cxn ang="T8">
                  <a:pos x="T0" y="T1"/>
                </a:cxn>
                <a:cxn ang="T9">
                  <a:pos x="T2" y="T3"/>
                </a:cxn>
                <a:cxn ang="T10">
                  <a:pos x="T4" y="T5"/>
                </a:cxn>
                <a:cxn ang="T11">
                  <a:pos x="T6" y="T7"/>
                </a:cxn>
              </a:cxnLst>
              <a:rect l="T12" t="T13" r="T14" b="T15"/>
              <a:pathLst>
                <a:path w="131" h="77">
                  <a:moveTo>
                    <a:pt x="131" y="12"/>
                  </a:moveTo>
                  <a:lnTo>
                    <a:pt x="126" y="0"/>
                  </a:lnTo>
                  <a:lnTo>
                    <a:pt x="0" y="77"/>
                  </a:lnTo>
                  <a:lnTo>
                    <a:pt x="131" y="12"/>
                  </a:lnTo>
                </a:path>
              </a:pathLst>
            </a:custGeom>
            <a:noFill/>
            <a:ln w="0">
              <a:solidFill>
                <a:srgbClr val="000000"/>
              </a:solidFill>
              <a:prstDash val="solid"/>
              <a:round/>
              <a:headEnd/>
              <a:tailEnd/>
            </a:ln>
          </p:spPr>
          <p:txBody>
            <a:bodyPr/>
            <a:lstStyle/>
            <a:p>
              <a:endParaRPr lang="en-US"/>
            </a:p>
          </p:txBody>
        </p:sp>
        <p:sp>
          <p:nvSpPr>
            <p:cNvPr id="1394" name="Freeform 368">
              <a:extLst>
                <a:ext uri="{FF2B5EF4-FFF2-40B4-BE49-F238E27FC236}">
                  <a16:creationId xmlns:a16="http://schemas.microsoft.com/office/drawing/2014/main" id="{F0E66E4E-9BAF-49CE-B7DF-01D152C52822}"/>
                </a:ext>
              </a:extLst>
            </p:cNvPr>
            <p:cNvSpPr>
              <a:spLocks/>
            </p:cNvSpPr>
            <p:nvPr/>
          </p:nvSpPr>
          <p:spPr bwMode="auto">
            <a:xfrm>
              <a:off x="3515" y="3636"/>
              <a:ext cx="21" cy="17"/>
            </a:xfrm>
            <a:custGeom>
              <a:avLst/>
              <a:gdLst>
                <a:gd name="T0" fmla="*/ 126 w 126"/>
                <a:gd name="T1" fmla="*/ 10 h 87"/>
                <a:gd name="T2" fmla="*/ 119 w 126"/>
                <a:gd name="T3" fmla="*/ 0 h 87"/>
                <a:gd name="T4" fmla="*/ 0 w 126"/>
                <a:gd name="T5" fmla="*/ 87 h 87"/>
                <a:gd name="T6" fmla="*/ 126 w 126"/>
                <a:gd name="T7" fmla="*/ 10 h 87"/>
                <a:gd name="T8" fmla="*/ 0 60000 65536"/>
                <a:gd name="T9" fmla="*/ 0 60000 65536"/>
                <a:gd name="T10" fmla="*/ 0 60000 65536"/>
                <a:gd name="T11" fmla="*/ 0 60000 65536"/>
                <a:gd name="T12" fmla="*/ 0 w 126"/>
                <a:gd name="T13" fmla="*/ 0 h 87"/>
                <a:gd name="T14" fmla="*/ 126 w 126"/>
                <a:gd name="T15" fmla="*/ 87 h 87"/>
              </a:gdLst>
              <a:ahLst/>
              <a:cxnLst>
                <a:cxn ang="T8">
                  <a:pos x="T0" y="T1"/>
                </a:cxn>
                <a:cxn ang="T9">
                  <a:pos x="T2" y="T3"/>
                </a:cxn>
                <a:cxn ang="T10">
                  <a:pos x="T4" y="T5"/>
                </a:cxn>
                <a:cxn ang="T11">
                  <a:pos x="T6" y="T7"/>
                </a:cxn>
              </a:cxnLst>
              <a:rect l="T12" t="T13" r="T14" b="T15"/>
              <a:pathLst>
                <a:path w="126" h="87">
                  <a:moveTo>
                    <a:pt x="126" y="10"/>
                  </a:moveTo>
                  <a:lnTo>
                    <a:pt x="119" y="0"/>
                  </a:lnTo>
                  <a:lnTo>
                    <a:pt x="0" y="87"/>
                  </a:lnTo>
                  <a:lnTo>
                    <a:pt x="126" y="10"/>
                  </a:lnTo>
                  <a:close/>
                </a:path>
              </a:pathLst>
            </a:custGeom>
            <a:solidFill>
              <a:srgbClr val="000000"/>
            </a:solidFill>
            <a:ln w="9525">
              <a:noFill/>
              <a:round/>
              <a:headEnd/>
              <a:tailEnd/>
            </a:ln>
          </p:spPr>
          <p:txBody>
            <a:bodyPr/>
            <a:lstStyle/>
            <a:p>
              <a:endParaRPr lang="en-US"/>
            </a:p>
          </p:txBody>
        </p:sp>
        <p:sp>
          <p:nvSpPr>
            <p:cNvPr id="1395" name="Freeform 369">
              <a:extLst>
                <a:ext uri="{FF2B5EF4-FFF2-40B4-BE49-F238E27FC236}">
                  <a16:creationId xmlns:a16="http://schemas.microsoft.com/office/drawing/2014/main" id="{89B6A28B-9CF1-4C9B-B7A9-078BE4AA3BFD}"/>
                </a:ext>
              </a:extLst>
            </p:cNvPr>
            <p:cNvSpPr>
              <a:spLocks/>
            </p:cNvSpPr>
            <p:nvPr/>
          </p:nvSpPr>
          <p:spPr bwMode="auto">
            <a:xfrm>
              <a:off x="3515" y="3636"/>
              <a:ext cx="21" cy="17"/>
            </a:xfrm>
            <a:custGeom>
              <a:avLst/>
              <a:gdLst>
                <a:gd name="T0" fmla="*/ 126 w 126"/>
                <a:gd name="T1" fmla="*/ 10 h 87"/>
                <a:gd name="T2" fmla="*/ 119 w 126"/>
                <a:gd name="T3" fmla="*/ 0 h 87"/>
                <a:gd name="T4" fmla="*/ 0 w 126"/>
                <a:gd name="T5" fmla="*/ 87 h 87"/>
                <a:gd name="T6" fmla="*/ 126 w 126"/>
                <a:gd name="T7" fmla="*/ 10 h 87"/>
                <a:gd name="T8" fmla="*/ 0 60000 65536"/>
                <a:gd name="T9" fmla="*/ 0 60000 65536"/>
                <a:gd name="T10" fmla="*/ 0 60000 65536"/>
                <a:gd name="T11" fmla="*/ 0 60000 65536"/>
                <a:gd name="T12" fmla="*/ 0 w 126"/>
                <a:gd name="T13" fmla="*/ 0 h 87"/>
                <a:gd name="T14" fmla="*/ 126 w 126"/>
                <a:gd name="T15" fmla="*/ 87 h 87"/>
              </a:gdLst>
              <a:ahLst/>
              <a:cxnLst>
                <a:cxn ang="T8">
                  <a:pos x="T0" y="T1"/>
                </a:cxn>
                <a:cxn ang="T9">
                  <a:pos x="T2" y="T3"/>
                </a:cxn>
                <a:cxn ang="T10">
                  <a:pos x="T4" y="T5"/>
                </a:cxn>
                <a:cxn ang="T11">
                  <a:pos x="T6" y="T7"/>
                </a:cxn>
              </a:cxnLst>
              <a:rect l="T12" t="T13" r="T14" b="T15"/>
              <a:pathLst>
                <a:path w="126" h="87">
                  <a:moveTo>
                    <a:pt x="126" y="10"/>
                  </a:moveTo>
                  <a:lnTo>
                    <a:pt x="119" y="0"/>
                  </a:lnTo>
                  <a:lnTo>
                    <a:pt x="0" y="87"/>
                  </a:lnTo>
                  <a:lnTo>
                    <a:pt x="126" y="10"/>
                  </a:lnTo>
                </a:path>
              </a:pathLst>
            </a:custGeom>
            <a:noFill/>
            <a:ln w="0">
              <a:solidFill>
                <a:srgbClr val="000000"/>
              </a:solidFill>
              <a:prstDash val="solid"/>
              <a:round/>
              <a:headEnd/>
              <a:tailEnd/>
            </a:ln>
          </p:spPr>
          <p:txBody>
            <a:bodyPr/>
            <a:lstStyle/>
            <a:p>
              <a:endParaRPr lang="en-US"/>
            </a:p>
          </p:txBody>
        </p:sp>
        <p:sp>
          <p:nvSpPr>
            <p:cNvPr id="1396" name="Freeform 370">
              <a:extLst>
                <a:ext uri="{FF2B5EF4-FFF2-40B4-BE49-F238E27FC236}">
                  <a16:creationId xmlns:a16="http://schemas.microsoft.com/office/drawing/2014/main" id="{8AB1214E-C965-4DF1-B125-F858F05A3350}"/>
                </a:ext>
              </a:extLst>
            </p:cNvPr>
            <p:cNvSpPr>
              <a:spLocks/>
            </p:cNvSpPr>
            <p:nvPr/>
          </p:nvSpPr>
          <p:spPr bwMode="auto">
            <a:xfrm>
              <a:off x="3515" y="3633"/>
              <a:ext cx="20" cy="20"/>
            </a:xfrm>
            <a:custGeom>
              <a:avLst/>
              <a:gdLst>
                <a:gd name="T0" fmla="*/ 119 w 119"/>
                <a:gd name="T1" fmla="*/ 11 h 98"/>
                <a:gd name="T2" fmla="*/ 113 w 119"/>
                <a:gd name="T3" fmla="*/ 0 h 98"/>
                <a:gd name="T4" fmla="*/ 0 w 119"/>
                <a:gd name="T5" fmla="*/ 98 h 98"/>
                <a:gd name="T6" fmla="*/ 119 w 119"/>
                <a:gd name="T7" fmla="*/ 11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119" y="11"/>
                  </a:moveTo>
                  <a:lnTo>
                    <a:pt x="113" y="0"/>
                  </a:lnTo>
                  <a:lnTo>
                    <a:pt x="0" y="98"/>
                  </a:lnTo>
                  <a:lnTo>
                    <a:pt x="119" y="11"/>
                  </a:lnTo>
                  <a:close/>
                </a:path>
              </a:pathLst>
            </a:custGeom>
            <a:solidFill>
              <a:srgbClr val="000000"/>
            </a:solidFill>
            <a:ln w="9525">
              <a:noFill/>
              <a:round/>
              <a:headEnd/>
              <a:tailEnd/>
            </a:ln>
          </p:spPr>
          <p:txBody>
            <a:bodyPr/>
            <a:lstStyle/>
            <a:p>
              <a:endParaRPr lang="en-US"/>
            </a:p>
          </p:txBody>
        </p:sp>
        <p:sp>
          <p:nvSpPr>
            <p:cNvPr id="1397" name="Freeform 371">
              <a:extLst>
                <a:ext uri="{FF2B5EF4-FFF2-40B4-BE49-F238E27FC236}">
                  <a16:creationId xmlns:a16="http://schemas.microsoft.com/office/drawing/2014/main" id="{DA49CCAC-9ED1-4CFA-8277-D860A163B2DD}"/>
                </a:ext>
              </a:extLst>
            </p:cNvPr>
            <p:cNvSpPr>
              <a:spLocks/>
            </p:cNvSpPr>
            <p:nvPr/>
          </p:nvSpPr>
          <p:spPr bwMode="auto">
            <a:xfrm>
              <a:off x="3515" y="3633"/>
              <a:ext cx="20" cy="20"/>
            </a:xfrm>
            <a:custGeom>
              <a:avLst/>
              <a:gdLst>
                <a:gd name="T0" fmla="*/ 119 w 119"/>
                <a:gd name="T1" fmla="*/ 11 h 98"/>
                <a:gd name="T2" fmla="*/ 113 w 119"/>
                <a:gd name="T3" fmla="*/ 0 h 98"/>
                <a:gd name="T4" fmla="*/ 0 w 119"/>
                <a:gd name="T5" fmla="*/ 98 h 98"/>
                <a:gd name="T6" fmla="*/ 119 w 119"/>
                <a:gd name="T7" fmla="*/ 11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119" y="11"/>
                  </a:moveTo>
                  <a:lnTo>
                    <a:pt x="113" y="0"/>
                  </a:lnTo>
                  <a:lnTo>
                    <a:pt x="0" y="98"/>
                  </a:lnTo>
                  <a:lnTo>
                    <a:pt x="119" y="11"/>
                  </a:lnTo>
                </a:path>
              </a:pathLst>
            </a:custGeom>
            <a:noFill/>
            <a:ln w="0">
              <a:solidFill>
                <a:srgbClr val="000000"/>
              </a:solidFill>
              <a:prstDash val="solid"/>
              <a:round/>
              <a:headEnd/>
              <a:tailEnd/>
            </a:ln>
          </p:spPr>
          <p:txBody>
            <a:bodyPr/>
            <a:lstStyle/>
            <a:p>
              <a:endParaRPr lang="en-US"/>
            </a:p>
          </p:txBody>
        </p:sp>
        <p:sp>
          <p:nvSpPr>
            <p:cNvPr id="1398" name="Freeform 372">
              <a:extLst>
                <a:ext uri="{FF2B5EF4-FFF2-40B4-BE49-F238E27FC236}">
                  <a16:creationId xmlns:a16="http://schemas.microsoft.com/office/drawing/2014/main" id="{B5EA6D62-BB8B-4052-A8AE-DA3A7885C231}"/>
                </a:ext>
              </a:extLst>
            </p:cNvPr>
            <p:cNvSpPr>
              <a:spLocks/>
            </p:cNvSpPr>
            <p:nvPr/>
          </p:nvSpPr>
          <p:spPr bwMode="auto">
            <a:xfrm>
              <a:off x="3515" y="3631"/>
              <a:ext cx="19" cy="22"/>
            </a:xfrm>
            <a:custGeom>
              <a:avLst/>
              <a:gdLst>
                <a:gd name="T0" fmla="*/ 113 w 113"/>
                <a:gd name="T1" fmla="*/ 11 h 109"/>
                <a:gd name="T2" fmla="*/ 105 w 113"/>
                <a:gd name="T3" fmla="*/ 0 h 109"/>
                <a:gd name="T4" fmla="*/ 0 w 113"/>
                <a:gd name="T5" fmla="*/ 109 h 109"/>
                <a:gd name="T6" fmla="*/ 113 w 113"/>
                <a:gd name="T7" fmla="*/ 11 h 109"/>
                <a:gd name="T8" fmla="*/ 0 60000 65536"/>
                <a:gd name="T9" fmla="*/ 0 60000 65536"/>
                <a:gd name="T10" fmla="*/ 0 60000 65536"/>
                <a:gd name="T11" fmla="*/ 0 60000 65536"/>
                <a:gd name="T12" fmla="*/ 0 w 113"/>
                <a:gd name="T13" fmla="*/ 0 h 109"/>
                <a:gd name="T14" fmla="*/ 113 w 113"/>
                <a:gd name="T15" fmla="*/ 109 h 109"/>
              </a:gdLst>
              <a:ahLst/>
              <a:cxnLst>
                <a:cxn ang="T8">
                  <a:pos x="T0" y="T1"/>
                </a:cxn>
                <a:cxn ang="T9">
                  <a:pos x="T2" y="T3"/>
                </a:cxn>
                <a:cxn ang="T10">
                  <a:pos x="T4" y="T5"/>
                </a:cxn>
                <a:cxn ang="T11">
                  <a:pos x="T6" y="T7"/>
                </a:cxn>
              </a:cxnLst>
              <a:rect l="T12" t="T13" r="T14" b="T15"/>
              <a:pathLst>
                <a:path w="113" h="109">
                  <a:moveTo>
                    <a:pt x="113" y="11"/>
                  </a:moveTo>
                  <a:lnTo>
                    <a:pt x="105" y="0"/>
                  </a:lnTo>
                  <a:lnTo>
                    <a:pt x="0" y="109"/>
                  </a:lnTo>
                  <a:lnTo>
                    <a:pt x="113" y="11"/>
                  </a:lnTo>
                  <a:close/>
                </a:path>
              </a:pathLst>
            </a:custGeom>
            <a:solidFill>
              <a:srgbClr val="000000"/>
            </a:solidFill>
            <a:ln w="9525">
              <a:noFill/>
              <a:round/>
              <a:headEnd/>
              <a:tailEnd/>
            </a:ln>
          </p:spPr>
          <p:txBody>
            <a:bodyPr/>
            <a:lstStyle/>
            <a:p>
              <a:endParaRPr lang="en-US"/>
            </a:p>
          </p:txBody>
        </p:sp>
        <p:sp>
          <p:nvSpPr>
            <p:cNvPr id="1399" name="Freeform 373">
              <a:extLst>
                <a:ext uri="{FF2B5EF4-FFF2-40B4-BE49-F238E27FC236}">
                  <a16:creationId xmlns:a16="http://schemas.microsoft.com/office/drawing/2014/main" id="{688CD7D8-A47A-4511-B6EB-85482989FB6C}"/>
                </a:ext>
              </a:extLst>
            </p:cNvPr>
            <p:cNvSpPr>
              <a:spLocks/>
            </p:cNvSpPr>
            <p:nvPr/>
          </p:nvSpPr>
          <p:spPr bwMode="auto">
            <a:xfrm>
              <a:off x="3515" y="3631"/>
              <a:ext cx="19" cy="22"/>
            </a:xfrm>
            <a:custGeom>
              <a:avLst/>
              <a:gdLst>
                <a:gd name="T0" fmla="*/ 113 w 113"/>
                <a:gd name="T1" fmla="*/ 11 h 109"/>
                <a:gd name="T2" fmla="*/ 105 w 113"/>
                <a:gd name="T3" fmla="*/ 0 h 109"/>
                <a:gd name="T4" fmla="*/ 0 w 113"/>
                <a:gd name="T5" fmla="*/ 109 h 109"/>
                <a:gd name="T6" fmla="*/ 113 w 113"/>
                <a:gd name="T7" fmla="*/ 11 h 109"/>
                <a:gd name="T8" fmla="*/ 0 60000 65536"/>
                <a:gd name="T9" fmla="*/ 0 60000 65536"/>
                <a:gd name="T10" fmla="*/ 0 60000 65536"/>
                <a:gd name="T11" fmla="*/ 0 60000 65536"/>
                <a:gd name="T12" fmla="*/ 0 w 113"/>
                <a:gd name="T13" fmla="*/ 0 h 109"/>
                <a:gd name="T14" fmla="*/ 113 w 113"/>
                <a:gd name="T15" fmla="*/ 109 h 109"/>
              </a:gdLst>
              <a:ahLst/>
              <a:cxnLst>
                <a:cxn ang="T8">
                  <a:pos x="T0" y="T1"/>
                </a:cxn>
                <a:cxn ang="T9">
                  <a:pos x="T2" y="T3"/>
                </a:cxn>
                <a:cxn ang="T10">
                  <a:pos x="T4" y="T5"/>
                </a:cxn>
                <a:cxn ang="T11">
                  <a:pos x="T6" y="T7"/>
                </a:cxn>
              </a:cxnLst>
              <a:rect l="T12" t="T13" r="T14" b="T15"/>
              <a:pathLst>
                <a:path w="113" h="109">
                  <a:moveTo>
                    <a:pt x="113" y="11"/>
                  </a:moveTo>
                  <a:lnTo>
                    <a:pt x="105" y="0"/>
                  </a:lnTo>
                  <a:lnTo>
                    <a:pt x="0" y="109"/>
                  </a:lnTo>
                  <a:lnTo>
                    <a:pt x="113" y="11"/>
                  </a:lnTo>
                </a:path>
              </a:pathLst>
            </a:custGeom>
            <a:noFill/>
            <a:ln w="0">
              <a:solidFill>
                <a:srgbClr val="000000"/>
              </a:solidFill>
              <a:prstDash val="solid"/>
              <a:round/>
              <a:headEnd/>
              <a:tailEnd/>
            </a:ln>
          </p:spPr>
          <p:txBody>
            <a:bodyPr/>
            <a:lstStyle/>
            <a:p>
              <a:endParaRPr lang="en-US"/>
            </a:p>
          </p:txBody>
        </p:sp>
        <p:sp>
          <p:nvSpPr>
            <p:cNvPr id="1400" name="Freeform 374">
              <a:extLst>
                <a:ext uri="{FF2B5EF4-FFF2-40B4-BE49-F238E27FC236}">
                  <a16:creationId xmlns:a16="http://schemas.microsoft.com/office/drawing/2014/main" id="{58F7D592-4332-4A61-9E01-405433CA511D}"/>
                </a:ext>
              </a:extLst>
            </p:cNvPr>
            <p:cNvSpPr>
              <a:spLocks/>
            </p:cNvSpPr>
            <p:nvPr/>
          </p:nvSpPr>
          <p:spPr bwMode="auto">
            <a:xfrm>
              <a:off x="3515" y="3630"/>
              <a:ext cx="17" cy="23"/>
            </a:xfrm>
            <a:custGeom>
              <a:avLst/>
              <a:gdLst>
                <a:gd name="T0" fmla="*/ 105 w 105"/>
                <a:gd name="T1" fmla="*/ 8 h 117"/>
                <a:gd name="T2" fmla="*/ 97 w 105"/>
                <a:gd name="T3" fmla="*/ 0 h 117"/>
                <a:gd name="T4" fmla="*/ 0 w 105"/>
                <a:gd name="T5" fmla="*/ 117 h 117"/>
                <a:gd name="T6" fmla="*/ 105 w 105"/>
                <a:gd name="T7" fmla="*/ 8 h 117"/>
                <a:gd name="T8" fmla="*/ 0 60000 65536"/>
                <a:gd name="T9" fmla="*/ 0 60000 65536"/>
                <a:gd name="T10" fmla="*/ 0 60000 65536"/>
                <a:gd name="T11" fmla="*/ 0 60000 65536"/>
                <a:gd name="T12" fmla="*/ 0 w 105"/>
                <a:gd name="T13" fmla="*/ 0 h 117"/>
                <a:gd name="T14" fmla="*/ 105 w 105"/>
                <a:gd name="T15" fmla="*/ 117 h 117"/>
              </a:gdLst>
              <a:ahLst/>
              <a:cxnLst>
                <a:cxn ang="T8">
                  <a:pos x="T0" y="T1"/>
                </a:cxn>
                <a:cxn ang="T9">
                  <a:pos x="T2" y="T3"/>
                </a:cxn>
                <a:cxn ang="T10">
                  <a:pos x="T4" y="T5"/>
                </a:cxn>
                <a:cxn ang="T11">
                  <a:pos x="T6" y="T7"/>
                </a:cxn>
              </a:cxnLst>
              <a:rect l="T12" t="T13" r="T14" b="T15"/>
              <a:pathLst>
                <a:path w="105" h="117">
                  <a:moveTo>
                    <a:pt x="105" y="8"/>
                  </a:moveTo>
                  <a:lnTo>
                    <a:pt x="97" y="0"/>
                  </a:lnTo>
                  <a:lnTo>
                    <a:pt x="0" y="117"/>
                  </a:lnTo>
                  <a:lnTo>
                    <a:pt x="105" y="8"/>
                  </a:lnTo>
                  <a:close/>
                </a:path>
              </a:pathLst>
            </a:custGeom>
            <a:solidFill>
              <a:srgbClr val="000000"/>
            </a:solidFill>
            <a:ln w="9525">
              <a:noFill/>
              <a:round/>
              <a:headEnd/>
              <a:tailEnd/>
            </a:ln>
          </p:spPr>
          <p:txBody>
            <a:bodyPr/>
            <a:lstStyle/>
            <a:p>
              <a:endParaRPr lang="en-US"/>
            </a:p>
          </p:txBody>
        </p:sp>
        <p:sp>
          <p:nvSpPr>
            <p:cNvPr id="1401" name="Freeform 375">
              <a:extLst>
                <a:ext uri="{FF2B5EF4-FFF2-40B4-BE49-F238E27FC236}">
                  <a16:creationId xmlns:a16="http://schemas.microsoft.com/office/drawing/2014/main" id="{E2A1F722-6162-4B49-A02C-622BF430D517}"/>
                </a:ext>
              </a:extLst>
            </p:cNvPr>
            <p:cNvSpPr>
              <a:spLocks/>
            </p:cNvSpPr>
            <p:nvPr/>
          </p:nvSpPr>
          <p:spPr bwMode="auto">
            <a:xfrm>
              <a:off x="3515" y="3630"/>
              <a:ext cx="17" cy="23"/>
            </a:xfrm>
            <a:custGeom>
              <a:avLst/>
              <a:gdLst>
                <a:gd name="T0" fmla="*/ 105 w 105"/>
                <a:gd name="T1" fmla="*/ 8 h 117"/>
                <a:gd name="T2" fmla="*/ 97 w 105"/>
                <a:gd name="T3" fmla="*/ 0 h 117"/>
                <a:gd name="T4" fmla="*/ 0 w 105"/>
                <a:gd name="T5" fmla="*/ 117 h 117"/>
                <a:gd name="T6" fmla="*/ 105 w 105"/>
                <a:gd name="T7" fmla="*/ 8 h 117"/>
                <a:gd name="T8" fmla="*/ 0 60000 65536"/>
                <a:gd name="T9" fmla="*/ 0 60000 65536"/>
                <a:gd name="T10" fmla="*/ 0 60000 65536"/>
                <a:gd name="T11" fmla="*/ 0 60000 65536"/>
                <a:gd name="T12" fmla="*/ 0 w 105"/>
                <a:gd name="T13" fmla="*/ 0 h 117"/>
                <a:gd name="T14" fmla="*/ 105 w 105"/>
                <a:gd name="T15" fmla="*/ 117 h 117"/>
              </a:gdLst>
              <a:ahLst/>
              <a:cxnLst>
                <a:cxn ang="T8">
                  <a:pos x="T0" y="T1"/>
                </a:cxn>
                <a:cxn ang="T9">
                  <a:pos x="T2" y="T3"/>
                </a:cxn>
                <a:cxn ang="T10">
                  <a:pos x="T4" y="T5"/>
                </a:cxn>
                <a:cxn ang="T11">
                  <a:pos x="T6" y="T7"/>
                </a:cxn>
              </a:cxnLst>
              <a:rect l="T12" t="T13" r="T14" b="T15"/>
              <a:pathLst>
                <a:path w="105" h="117">
                  <a:moveTo>
                    <a:pt x="105" y="8"/>
                  </a:moveTo>
                  <a:lnTo>
                    <a:pt x="97" y="0"/>
                  </a:lnTo>
                  <a:lnTo>
                    <a:pt x="0" y="117"/>
                  </a:lnTo>
                  <a:lnTo>
                    <a:pt x="105" y="8"/>
                  </a:lnTo>
                </a:path>
              </a:pathLst>
            </a:custGeom>
            <a:noFill/>
            <a:ln w="0">
              <a:solidFill>
                <a:srgbClr val="000000"/>
              </a:solidFill>
              <a:prstDash val="solid"/>
              <a:round/>
              <a:headEnd/>
              <a:tailEnd/>
            </a:ln>
          </p:spPr>
          <p:txBody>
            <a:bodyPr/>
            <a:lstStyle/>
            <a:p>
              <a:endParaRPr lang="en-US"/>
            </a:p>
          </p:txBody>
        </p:sp>
        <p:sp>
          <p:nvSpPr>
            <p:cNvPr id="1402" name="Freeform 376">
              <a:extLst>
                <a:ext uri="{FF2B5EF4-FFF2-40B4-BE49-F238E27FC236}">
                  <a16:creationId xmlns:a16="http://schemas.microsoft.com/office/drawing/2014/main" id="{5591ECC2-8DF7-4B19-BC99-D79E5BCA8FD5}"/>
                </a:ext>
              </a:extLst>
            </p:cNvPr>
            <p:cNvSpPr>
              <a:spLocks/>
            </p:cNvSpPr>
            <p:nvPr/>
          </p:nvSpPr>
          <p:spPr bwMode="auto">
            <a:xfrm>
              <a:off x="3515" y="3628"/>
              <a:ext cx="16" cy="25"/>
            </a:xfrm>
            <a:custGeom>
              <a:avLst/>
              <a:gdLst>
                <a:gd name="T0" fmla="*/ 97 w 97"/>
                <a:gd name="T1" fmla="*/ 10 h 127"/>
                <a:gd name="T2" fmla="*/ 87 w 97"/>
                <a:gd name="T3" fmla="*/ 0 h 127"/>
                <a:gd name="T4" fmla="*/ 0 w 97"/>
                <a:gd name="T5" fmla="*/ 127 h 127"/>
                <a:gd name="T6" fmla="*/ 97 w 97"/>
                <a:gd name="T7" fmla="*/ 10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97" y="10"/>
                  </a:moveTo>
                  <a:lnTo>
                    <a:pt x="87" y="0"/>
                  </a:lnTo>
                  <a:lnTo>
                    <a:pt x="0" y="127"/>
                  </a:lnTo>
                  <a:lnTo>
                    <a:pt x="97" y="10"/>
                  </a:lnTo>
                  <a:close/>
                </a:path>
              </a:pathLst>
            </a:custGeom>
            <a:solidFill>
              <a:srgbClr val="000000"/>
            </a:solidFill>
            <a:ln w="9525">
              <a:noFill/>
              <a:round/>
              <a:headEnd/>
              <a:tailEnd/>
            </a:ln>
          </p:spPr>
          <p:txBody>
            <a:bodyPr/>
            <a:lstStyle/>
            <a:p>
              <a:endParaRPr lang="en-US"/>
            </a:p>
          </p:txBody>
        </p:sp>
        <p:sp>
          <p:nvSpPr>
            <p:cNvPr id="1403" name="Freeform 377">
              <a:extLst>
                <a:ext uri="{FF2B5EF4-FFF2-40B4-BE49-F238E27FC236}">
                  <a16:creationId xmlns:a16="http://schemas.microsoft.com/office/drawing/2014/main" id="{2CA58FE6-39B7-4ECC-AEA1-05DB83E13069}"/>
                </a:ext>
              </a:extLst>
            </p:cNvPr>
            <p:cNvSpPr>
              <a:spLocks/>
            </p:cNvSpPr>
            <p:nvPr/>
          </p:nvSpPr>
          <p:spPr bwMode="auto">
            <a:xfrm>
              <a:off x="3515" y="3628"/>
              <a:ext cx="16" cy="25"/>
            </a:xfrm>
            <a:custGeom>
              <a:avLst/>
              <a:gdLst>
                <a:gd name="T0" fmla="*/ 97 w 97"/>
                <a:gd name="T1" fmla="*/ 10 h 127"/>
                <a:gd name="T2" fmla="*/ 87 w 97"/>
                <a:gd name="T3" fmla="*/ 0 h 127"/>
                <a:gd name="T4" fmla="*/ 0 w 97"/>
                <a:gd name="T5" fmla="*/ 127 h 127"/>
                <a:gd name="T6" fmla="*/ 97 w 97"/>
                <a:gd name="T7" fmla="*/ 10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97" y="10"/>
                  </a:moveTo>
                  <a:lnTo>
                    <a:pt x="87" y="0"/>
                  </a:lnTo>
                  <a:lnTo>
                    <a:pt x="0" y="127"/>
                  </a:lnTo>
                  <a:lnTo>
                    <a:pt x="97" y="10"/>
                  </a:lnTo>
                </a:path>
              </a:pathLst>
            </a:custGeom>
            <a:noFill/>
            <a:ln w="0">
              <a:solidFill>
                <a:srgbClr val="000000"/>
              </a:solidFill>
              <a:prstDash val="solid"/>
              <a:round/>
              <a:headEnd/>
              <a:tailEnd/>
            </a:ln>
          </p:spPr>
          <p:txBody>
            <a:bodyPr/>
            <a:lstStyle/>
            <a:p>
              <a:endParaRPr lang="en-US"/>
            </a:p>
          </p:txBody>
        </p:sp>
        <p:sp>
          <p:nvSpPr>
            <p:cNvPr id="1404" name="Freeform 378">
              <a:extLst>
                <a:ext uri="{FF2B5EF4-FFF2-40B4-BE49-F238E27FC236}">
                  <a16:creationId xmlns:a16="http://schemas.microsoft.com/office/drawing/2014/main" id="{BAE6FB07-E368-4D78-AFF6-6028881BF542}"/>
                </a:ext>
              </a:extLst>
            </p:cNvPr>
            <p:cNvSpPr>
              <a:spLocks/>
            </p:cNvSpPr>
            <p:nvPr/>
          </p:nvSpPr>
          <p:spPr bwMode="auto">
            <a:xfrm>
              <a:off x="3515" y="3626"/>
              <a:ext cx="14" cy="27"/>
            </a:xfrm>
            <a:custGeom>
              <a:avLst/>
              <a:gdLst>
                <a:gd name="T0" fmla="*/ 87 w 87"/>
                <a:gd name="T1" fmla="*/ 7 h 134"/>
                <a:gd name="T2" fmla="*/ 78 w 87"/>
                <a:gd name="T3" fmla="*/ 0 h 134"/>
                <a:gd name="T4" fmla="*/ 0 w 87"/>
                <a:gd name="T5" fmla="*/ 134 h 134"/>
                <a:gd name="T6" fmla="*/ 87 w 87"/>
                <a:gd name="T7" fmla="*/ 7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87" y="7"/>
                  </a:moveTo>
                  <a:lnTo>
                    <a:pt x="78" y="0"/>
                  </a:lnTo>
                  <a:lnTo>
                    <a:pt x="0" y="134"/>
                  </a:lnTo>
                  <a:lnTo>
                    <a:pt x="87" y="7"/>
                  </a:lnTo>
                  <a:close/>
                </a:path>
              </a:pathLst>
            </a:custGeom>
            <a:solidFill>
              <a:srgbClr val="000000"/>
            </a:solidFill>
            <a:ln w="9525">
              <a:noFill/>
              <a:round/>
              <a:headEnd/>
              <a:tailEnd/>
            </a:ln>
          </p:spPr>
          <p:txBody>
            <a:bodyPr/>
            <a:lstStyle/>
            <a:p>
              <a:endParaRPr lang="en-US"/>
            </a:p>
          </p:txBody>
        </p:sp>
        <p:sp>
          <p:nvSpPr>
            <p:cNvPr id="1405" name="Freeform 379">
              <a:extLst>
                <a:ext uri="{FF2B5EF4-FFF2-40B4-BE49-F238E27FC236}">
                  <a16:creationId xmlns:a16="http://schemas.microsoft.com/office/drawing/2014/main" id="{2B69CCAC-ED25-457E-A8ED-B78068A6E14B}"/>
                </a:ext>
              </a:extLst>
            </p:cNvPr>
            <p:cNvSpPr>
              <a:spLocks/>
            </p:cNvSpPr>
            <p:nvPr/>
          </p:nvSpPr>
          <p:spPr bwMode="auto">
            <a:xfrm>
              <a:off x="3515" y="3626"/>
              <a:ext cx="14" cy="27"/>
            </a:xfrm>
            <a:custGeom>
              <a:avLst/>
              <a:gdLst>
                <a:gd name="T0" fmla="*/ 87 w 87"/>
                <a:gd name="T1" fmla="*/ 7 h 134"/>
                <a:gd name="T2" fmla="*/ 78 w 87"/>
                <a:gd name="T3" fmla="*/ 0 h 134"/>
                <a:gd name="T4" fmla="*/ 0 w 87"/>
                <a:gd name="T5" fmla="*/ 134 h 134"/>
                <a:gd name="T6" fmla="*/ 87 w 87"/>
                <a:gd name="T7" fmla="*/ 7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87" y="7"/>
                  </a:moveTo>
                  <a:lnTo>
                    <a:pt x="78" y="0"/>
                  </a:lnTo>
                  <a:lnTo>
                    <a:pt x="0" y="134"/>
                  </a:lnTo>
                  <a:lnTo>
                    <a:pt x="87" y="7"/>
                  </a:lnTo>
                </a:path>
              </a:pathLst>
            </a:custGeom>
            <a:noFill/>
            <a:ln w="0">
              <a:solidFill>
                <a:srgbClr val="000000"/>
              </a:solidFill>
              <a:prstDash val="solid"/>
              <a:round/>
              <a:headEnd/>
              <a:tailEnd/>
            </a:ln>
          </p:spPr>
          <p:txBody>
            <a:bodyPr/>
            <a:lstStyle/>
            <a:p>
              <a:endParaRPr lang="en-US"/>
            </a:p>
          </p:txBody>
        </p:sp>
        <p:sp>
          <p:nvSpPr>
            <p:cNvPr id="1406" name="Freeform 380">
              <a:extLst>
                <a:ext uri="{FF2B5EF4-FFF2-40B4-BE49-F238E27FC236}">
                  <a16:creationId xmlns:a16="http://schemas.microsoft.com/office/drawing/2014/main" id="{E07C3B53-334A-469E-9A12-3BBB6572EA19}"/>
                </a:ext>
              </a:extLst>
            </p:cNvPr>
            <p:cNvSpPr>
              <a:spLocks/>
            </p:cNvSpPr>
            <p:nvPr/>
          </p:nvSpPr>
          <p:spPr bwMode="auto">
            <a:xfrm>
              <a:off x="3515" y="3625"/>
              <a:ext cx="13" cy="28"/>
            </a:xfrm>
            <a:custGeom>
              <a:avLst/>
              <a:gdLst>
                <a:gd name="T0" fmla="*/ 78 w 78"/>
                <a:gd name="T1" fmla="*/ 7 h 141"/>
                <a:gd name="T2" fmla="*/ 68 w 78"/>
                <a:gd name="T3" fmla="*/ 0 h 141"/>
                <a:gd name="T4" fmla="*/ 0 w 78"/>
                <a:gd name="T5" fmla="*/ 141 h 141"/>
                <a:gd name="T6" fmla="*/ 78 w 78"/>
                <a:gd name="T7" fmla="*/ 7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78" y="7"/>
                  </a:moveTo>
                  <a:lnTo>
                    <a:pt x="68" y="0"/>
                  </a:lnTo>
                  <a:lnTo>
                    <a:pt x="0" y="141"/>
                  </a:lnTo>
                  <a:lnTo>
                    <a:pt x="78" y="7"/>
                  </a:lnTo>
                  <a:close/>
                </a:path>
              </a:pathLst>
            </a:custGeom>
            <a:solidFill>
              <a:srgbClr val="000000"/>
            </a:solidFill>
            <a:ln w="9525">
              <a:noFill/>
              <a:round/>
              <a:headEnd/>
              <a:tailEnd/>
            </a:ln>
          </p:spPr>
          <p:txBody>
            <a:bodyPr/>
            <a:lstStyle/>
            <a:p>
              <a:endParaRPr lang="en-US"/>
            </a:p>
          </p:txBody>
        </p:sp>
        <p:sp>
          <p:nvSpPr>
            <p:cNvPr id="1407" name="Freeform 381">
              <a:extLst>
                <a:ext uri="{FF2B5EF4-FFF2-40B4-BE49-F238E27FC236}">
                  <a16:creationId xmlns:a16="http://schemas.microsoft.com/office/drawing/2014/main" id="{9D341B49-36DC-4780-9D12-E172DBB9E4BB}"/>
                </a:ext>
              </a:extLst>
            </p:cNvPr>
            <p:cNvSpPr>
              <a:spLocks/>
            </p:cNvSpPr>
            <p:nvPr/>
          </p:nvSpPr>
          <p:spPr bwMode="auto">
            <a:xfrm>
              <a:off x="3515" y="3625"/>
              <a:ext cx="13" cy="28"/>
            </a:xfrm>
            <a:custGeom>
              <a:avLst/>
              <a:gdLst>
                <a:gd name="T0" fmla="*/ 78 w 78"/>
                <a:gd name="T1" fmla="*/ 7 h 141"/>
                <a:gd name="T2" fmla="*/ 68 w 78"/>
                <a:gd name="T3" fmla="*/ 0 h 141"/>
                <a:gd name="T4" fmla="*/ 0 w 78"/>
                <a:gd name="T5" fmla="*/ 141 h 141"/>
                <a:gd name="T6" fmla="*/ 78 w 78"/>
                <a:gd name="T7" fmla="*/ 7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78" y="7"/>
                  </a:moveTo>
                  <a:lnTo>
                    <a:pt x="68" y="0"/>
                  </a:lnTo>
                  <a:lnTo>
                    <a:pt x="0" y="141"/>
                  </a:lnTo>
                  <a:lnTo>
                    <a:pt x="78" y="7"/>
                  </a:lnTo>
                </a:path>
              </a:pathLst>
            </a:custGeom>
            <a:noFill/>
            <a:ln w="0">
              <a:solidFill>
                <a:srgbClr val="000000"/>
              </a:solidFill>
              <a:prstDash val="solid"/>
              <a:round/>
              <a:headEnd/>
              <a:tailEnd/>
            </a:ln>
          </p:spPr>
          <p:txBody>
            <a:bodyPr/>
            <a:lstStyle/>
            <a:p>
              <a:endParaRPr lang="en-US"/>
            </a:p>
          </p:txBody>
        </p:sp>
        <p:sp>
          <p:nvSpPr>
            <p:cNvPr id="1408" name="Freeform 382">
              <a:extLst>
                <a:ext uri="{FF2B5EF4-FFF2-40B4-BE49-F238E27FC236}">
                  <a16:creationId xmlns:a16="http://schemas.microsoft.com/office/drawing/2014/main" id="{9FD759FE-18DF-469B-B8F2-DD9203BE08B5}"/>
                </a:ext>
              </a:extLst>
            </p:cNvPr>
            <p:cNvSpPr>
              <a:spLocks/>
            </p:cNvSpPr>
            <p:nvPr/>
          </p:nvSpPr>
          <p:spPr bwMode="auto">
            <a:xfrm>
              <a:off x="3515" y="3624"/>
              <a:ext cx="11" cy="29"/>
            </a:xfrm>
            <a:custGeom>
              <a:avLst/>
              <a:gdLst>
                <a:gd name="T0" fmla="*/ 68 w 68"/>
                <a:gd name="T1" fmla="*/ 6 h 147"/>
                <a:gd name="T2" fmla="*/ 57 w 68"/>
                <a:gd name="T3" fmla="*/ 0 h 147"/>
                <a:gd name="T4" fmla="*/ 0 w 68"/>
                <a:gd name="T5" fmla="*/ 147 h 147"/>
                <a:gd name="T6" fmla="*/ 68 w 68"/>
                <a:gd name="T7" fmla="*/ 6 h 147"/>
                <a:gd name="T8" fmla="*/ 0 60000 65536"/>
                <a:gd name="T9" fmla="*/ 0 60000 65536"/>
                <a:gd name="T10" fmla="*/ 0 60000 65536"/>
                <a:gd name="T11" fmla="*/ 0 60000 65536"/>
                <a:gd name="T12" fmla="*/ 0 w 68"/>
                <a:gd name="T13" fmla="*/ 0 h 147"/>
                <a:gd name="T14" fmla="*/ 68 w 68"/>
                <a:gd name="T15" fmla="*/ 147 h 147"/>
              </a:gdLst>
              <a:ahLst/>
              <a:cxnLst>
                <a:cxn ang="T8">
                  <a:pos x="T0" y="T1"/>
                </a:cxn>
                <a:cxn ang="T9">
                  <a:pos x="T2" y="T3"/>
                </a:cxn>
                <a:cxn ang="T10">
                  <a:pos x="T4" y="T5"/>
                </a:cxn>
                <a:cxn ang="T11">
                  <a:pos x="T6" y="T7"/>
                </a:cxn>
              </a:cxnLst>
              <a:rect l="T12" t="T13" r="T14" b="T15"/>
              <a:pathLst>
                <a:path w="68" h="147">
                  <a:moveTo>
                    <a:pt x="68" y="6"/>
                  </a:moveTo>
                  <a:lnTo>
                    <a:pt x="57" y="0"/>
                  </a:lnTo>
                  <a:lnTo>
                    <a:pt x="0" y="147"/>
                  </a:lnTo>
                  <a:lnTo>
                    <a:pt x="68" y="6"/>
                  </a:lnTo>
                  <a:close/>
                </a:path>
              </a:pathLst>
            </a:custGeom>
            <a:solidFill>
              <a:srgbClr val="000000"/>
            </a:solidFill>
            <a:ln w="9525">
              <a:noFill/>
              <a:round/>
              <a:headEnd/>
              <a:tailEnd/>
            </a:ln>
          </p:spPr>
          <p:txBody>
            <a:bodyPr/>
            <a:lstStyle/>
            <a:p>
              <a:endParaRPr lang="en-US"/>
            </a:p>
          </p:txBody>
        </p:sp>
        <p:sp>
          <p:nvSpPr>
            <p:cNvPr id="1409" name="Freeform 383">
              <a:extLst>
                <a:ext uri="{FF2B5EF4-FFF2-40B4-BE49-F238E27FC236}">
                  <a16:creationId xmlns:a16="http://schemas.microsoft.com/office/drawing/2014/main" id="{5A7F7F8F-800A-4688-A548-18D49B775713}"/>
                </a:ext>
              </a:extLst>
            </p:cNvPr>
            <p:cNvSpPr>
              <a:spLocks/>
            </p:cNvSpPr>
            <p:nvPr/>
          </p:nvSpPr>
          <p:spPr bwMode="auto">
            <a:xfrm>
              <a:off x="3515" y="3624"/>
              <a:ext cx="11" cy="29"/>
            </a:xfrm>
            <a:custGeom>
              <a:avLst/>
              <a:gdLst>
                <a:gd name="T0" fmla="*/ 68 w 68"/>
                <a:gd name="T1" fmla="*/ 6 h 147"/>
                <a:gd name="T2" fmla="*/ 57 w 68"/>
                <a:gd name="T3" fmla="*/ 0 h 147"/>
                <a:gd name="T4" fmla="*/ 0 w 68"/>
                <a:gd name="T5" fmla="*/ 147 h 147"/>
                <a:gd name="T6" fmla="*/ 68 w 68"/>
                <a:gd name="T7" fmla="*/ 6 h 147"/>
                <a:gd name="T8" fmla="*/ 0 60000 65536"/>
                <a:gd name="T9" fmla="*/ 0 60000 65536"/>
                <a:gd name="T10" fmla="*/ 0 60000 65536"/>
                <a:gd name="T11" fmla="*/ 0 60000 65536"/>
                <a:gd name="T12" fmla="*/ 0 w 68"/>
                <a:gd name="T13" fmla="*/ 0 h 147"/>
                <a:gd name="T14" fmla="*/ 68 w 68"/>
                <a:gd name="T15" fmla="*/ 147 h 147"/>
              </a:gdLst>
              <a:ahLst/>
              <a:cxnLst>
                <a:cxn ang="T8">
                  <a:pos x="T0" y="T1"/>
                </a:cxn>
                <a:cxn ang="T9">
                  <a:pos x="T2" y="T3"/>
                </a:cxn>
                <a:cxn ang="T10">
                  <a:pos x="T4" y="T5"/>
                </a:cxn>
                <a:cxn ang="T11">
                  <a:pos x="T6" y="T7"/>
                </a:cxn>
              </a:cxnLst>
              <a:rect l="T12" t="T13" r="T14" b="T15"/>
              <a:pathLst>
                <a:path w="68" h="147">
                  <a:moveTo>
                    <a:pt x="68" y="6"/>
                  </a:moveTo>
                  <a:lnTo>
                    <a:pt x="57" y="0"/>
                  </a:lnTo>
                  <a:lnTo>
                    <a:pt x="0" y="147"/>
                  </a:lnTo>
                  <a:lnTo>
                    <a:pt x="68" y="6"/>
                  </a:lnTo>
                </a:path>
              </a:pathLst>
            </a:custGeom>
            <a:noFill/>
            <a:ln w="0">
              <a:solidFill>
                <a:srgbClr val="000000"/>
              </a:solidFill>
              <a:prstDash val="solid"/>
              <a:round/>
              <a:headEnd/>
              <a:tailEnd/>
            </a:ln>
          </p:spPr>
          <p:txBody>
            <a:bodyPr/>
            <a:lstStyle/>
            <a:p>
              <a:endParaRPr lang="en-US"/>
            </a:p>
          </p:txBody>
        </p:sp>
        <p:sp>
          <p:nvSpPr>
            <p:cNvPr id="1410" name="Freeform 384">
              <a:extLst>
                <a:ext uri="{FF2B5EF4-FFF2-40B4-BE49-F238E27FC236}">
                  <a16:creationId xmlns:a16="http://schemas.microsoft.com/office/drawing/2014/main" id="{D1CE1AE3-B948-4740-9957-490E23491159}"/>
                </a:ext>
              </a:extLst>
            </p:cNvPr>
            <p:cNvSpPr>
              <a:spLocks/>
            </p:cNvSpPr>
            <p:nvPr/>
          </p:nvSpPr>
          <p:spPr bwMode="auto">
            <a:xfrm>
              <a:off x="3515" y="3623"/>
              <a:ext cx="9" cy="30"/>
            </a:xfrm>
            <a:custGeom>
              <a:avLst/>
              <a:gdLst>
                <a:gd name="T0" fmla="*/ 57 w 57"/>
                <a:gd name="T1" fmla="*/ 5 h 152"/>
                <a:gd name="T2" fmla="*/ 47 w 57"/>
                <a:gd name="T3" fmla="*/ 0 h 152"/>
                <a:gd name="T4" fmla="*/ 0 w 57"/>
                <a:gd name="T5" fmla="*/ 152 h 152"/>
                <a:gd name="T6" fmla="*/ 57 w 57"/>
                <a:gd name="T7" fmla="*/ 5 h 152"/>
                <a:gd name="T8" fmla="*/ 0 60000 65536"/>
                <a:gd name="T9" fmla="*/ 0 60000 65536"/>
                <a:gd name="T10" fmla="*/ 0 60000 65536"/>
                <a:gd name="T11" fmla="*/ 0 60000 65536"/>
                <a:gd name="T12" fmla="*/ 0 w 57"/>
                <a:gd name="T13" fmla="*/ 0 h 152"/>
                <a:gd name="T14" fmla="*/ 57 w 57"/>
                <a:gd name="T15" fmla="*/ 152 h 152"/>
              </a:gdLst>
              <a:ahLst/>
              <a:cxnLst>
                <a:cxn ang="T8">
                  <a:pos x="T0" y="T1"/>
                </a:cxn>
                <a:cxn ang="T9">
                  <a:pos x="T2" y="T3"/>
                </a:cxn>
                <a:cxn ang="T10">
                  <a:pos x="T4" y="T5"/>
                </a:cxn>
                <a:cxn ang="T11">
                  <a:pos x="T6" y="T7"/>
                </a:cxn>
              </a:cxnLst>
              <a:rect l="T12" t="T13" r="T14" b="T15"/>
              <a:pathLst>
                <a:path w="57" h="152">
                  <a:moveTo>
                    <a:pt x="57" y="5"/>
                  </a:moveTo>
                  <a:lnTo>
                    <a:pt x="47" y="0"/>
                  </a:lnTo>
                  <a:lnTo>
                    <a:pt x="0" y="152"/>
                  </a:lnTo>
                  <a:lnTo>
                    <a:pt x="57" y="5"/>
                  </a:lnTo>
                  <a:close/>
                </a:path>
              </a:pathLst>
            </a:custGeom>
            <a:solidFill>
              <a:srgbClr val="000000"/>
            </a:solidFill>
            <a:ln w="9525">
              <a:noFill/>
              <a:round/>
              <a:headEnd/>
              <a:tailEnd/>
            </a:ln>
          </p:spPr>
          <p:txBody>
            <a:bodyPr/>
            <a:lstStyle/>
            <a:p>
              <a:endParaRPr lang="en-US"/>
            </a:p>
          </p:txBody>
        </p:sp>
        <p:sp>
          <p:nvSpPr>
            <p:cNvPr id="1411" name="Freeform 385">
              <a:extLst>
                <a:ext uri="{FF2B5EF4-FFF2-40B4-BE49-F238E27FC236}">
                  <a16:creationId xmlns:a16="http://schemas.microsoft.com/office/drawing/2014/main" id="{D8CBD36F-FA0A-4033-B61D-1AAD1A504215}"/>
                </a:ext>
              </a:extLst>
            </p:cNvPr>
            <p:cNvSpPr>
              <a:spLocks/>
            </p:cNvSpPr>
            <p:nvPr/>
          </p:nvSpPr>
          <p:spPr bwMode="auto">
            <a:xfrm>
              <a:off x="3515" y="3623"/>
              <a:ext cx="9" cy="30"/>
            </a:xfrm>
            <a:custGeom>
              <a:avLst/>
              <a:gdLst>
                <a:gd name="T0" fmla="*/ 57 w 57"/>
                <a:gd name="T1" fmla="*/ 5 h 152"/>
                <a:gd name="T2" fmla="*/ 47 w 57"/>
                <a:gd name="T3" fmla="*/ 0 h 152"/>
                <a:gd name="T4" fmla="*/ 0 w 57"/>
                <a:gd name="T5" fmla="*/ 152 h 152"/>
                <a:gd name="T6" fmla="*/ 57 w 57"/>
                <a:gd name="T7" fmla="*/ 5 h 152"/>
                <a:gd name="T8" fmla="*/ 0 60000 65536"/>
                <a:gd name="T9" fmla="*/ 0 60000 65536"/>
                <a:gd name="T10" fmla="*/ 0 60000 65536"/>
                <a:gd name="T11" fmla="*/ 0 60000 65536"/>
                <a:gd name="T12" fmla="*/ 0 w 57"/>
                <a:gd name="T13" fmla="*/ 0 h 152"/>
                <a:gd name="T14" fmla="*/ 57 w 57"/>
                <a:gd name="T15" fmla="*/ 152 h 152"/>
              </a:gdLst>
              <a:ahLst/>
              <a:cxnLst>
                <a:cxn ang="T8">
                  <a:pos x="T0" y="T1"/>
                </a:cxn>
                <a:cxn ang="T9">
                  <a:pos x="T2" y="T3"/>
                </a:cxn>
                <a:cxn ang="T10">
                  <a:pos x="T4" y="T5"/>
                </a:cxn>
                <a:cxn ang="T11">
                  <a:pos x="T6" y="T7"/>
                </a:cxn>
              </a:cxnLst>
              <a:rect l="T12" t="T13" r="T14" b="T15"/>
              <a:pathLst>
                <a:path w="57" h="152">
                  <a:moveTo>
                    <a:pt x="57" y="5"/>
                  </a:moveTo>
                  <a:lnTo>
                    <a:pt x="47" y="0"/>
                  </a:lnTo>
                  <a:lnTo>
                    <a:pt x="0" y="152"/>
                  </a:lnTo>
                  <a:lnTo>
                    <a:pt x="57" y="5"/>
                  </a:lnTo>
                </a:path>
              </a:pathLst>
            </a:custGeom>
            <a:noFill/>
            <a:ln w="0">
              <a:solidFill>
                <a:srgbClr val="000000"/>
              </a:solidFill>
              <a:prstDash val="solid"/>
              <a:round/>
              <a:headEnd/>
              <a:tailEnd/>
            </a:ln>
          </p:spPr>
          <p:txBody>
            <a:bodyPr/>
            <a:lstStyle/>
            <a:p>
              <a:endParaRPr lang="en-US"/>
            </a:p>
          </p:txBody>
        </p:sp>
        <p:sp>
          <p:nvSpPr>
            <p:cNvPr id="1412" name="Freeform 386">
              <a:extLst>
                <a:ext uri="{FF2B5EF4-FFF2-40B4-BE49-F238E27FC236}">
                  <a16:creationId xmlns:a16="http://schemas.microsoft.com/office/drawing/2014/main" id="{61069499-5912-4FAD-BA71-EBA562A76A07}"/>
                </a:ext>
              </a:extLst>
            </p:cNvPr>
            <p:cNvSpPr>
              <a:spLocks/>
            </p:cNvSpPr>
            <p:nvPr/>
          </p:nvSpPr>
          <p:spPr bwMode="auto">
            <a:xfrm>
              <a:off x="3515" y="3622"/>
              <a:ext cx="8" cy="31"/>
            </a:xfrm>
            <a:custGeom>
              <a:avLst/>
              <a:gdLst>
                <a:gd name="T0" fmla="*/ 47 w 47"/>
                <a:gd name="T1" fmla="*/ 4 h 156"/>
                <a:gd name="T2" fmla="*/ 35 w 47"/>
                <a:gd name="T3" fmla="*/ 0 h 156"/>
                <a:gd name="T4" fmla="*/ 0 w 47"/>
                <a:gd name="T5" fmla="*/ 156 h 156"/>
                <a:gd name="T6" fmla="*/ 47 w 47"/>
                <a:gd name="T7" fmla="*/ 4 h 156"/>
                <a:gd name="T8" fmla="*/ 0 60000 65536"/>
                <a:gd name="T9" fmla="*/ 0 60000 65536"/>
                <a:gd name="T10" fmla="*/ 0 60000 65536"/>
                <a:gd name="T11" fmla="*/ 0 60000 65536"/>
                <a:gd name="T12" fmla="*/ 0 w 47"/>
                <a:gd name="T13" fmla="*/ 0 h 156"/>
                <a:gd name="T14" fmla="*/ 47 w 47"/>
                <a:gd name="T15" fmla="*/ 156 h 156"/>
              </a:gdLst>
              <a:ahLst/>
              <a:cxnLst>
                <a:cxn ang="T8">
                  <a:pos x="T0" y="T1"/>
                </a:cxn>
                <a:cxn ang="T9">
                  <a:pos x="T2" y="T3"/>
                </a:cxn>
                <a:cxn ang="T10">
                  <a:pos x="T4" y="T5"/>
                </a:cxn>
                <a:cxn ang="T11">
                  <a:pos x="T6" y="T7"/>
                </a:cxn>
              </a:cxnLst>
              <a:rect l="T12" t="T13" r="T14" b="T15"/>
              <a:pathLst>
                <a:path w="47" h="156">
                  <a:moveTo>
                    <a:pt x="47" y="4"/>
                  </a:moveTo>
                  <a:lnTo>
                    <a:pt x="35" y="0"/>
                  </a:lnTo>
                  <a:lnTo>
                    <a:pt x="0" y="156"/>
                  </a:lnTo>
                  <a:lnTo>
                    <a:pt x="47" y="4"/>
                  </a:lnTo>
                  <a:close/>
                </a:path>
              </a:pathLst>
            </a:custGeom>
            <a:solidFill>
              <a:srgbClr val="000000"/>
            </a:solidFill>
            <a:ln w="9525">
              <a:noFill/>
              <a:round/>
              <a:headEnd/>
              <a:tailEnd/>
            </a:ln>
          </p:spPr>
          <p:txBody>
            <a:bodyPr/>
            <a:lstStyle/>
            <a:p>
              <a:endParaRPr lang="en-US"/>
            </a:p>
          </p:txBody>
        </p:sp>
        <p:sp>
          <p:nvSpPr>
            <p:cNvPr id="1413" name="Freeform 387">
              <a:extLst>
                <a:ext uri="{FF2B5EF4-FFF2-40B4-BE49-F238E27FC236}">
                  <a16:creationId xmlns:a16="http://schemas.microsoft.com/office/drawing/2014/main" id="{0863E56D-4EFE-499F-BE28-1EF895D80A96}"/>
                </a:ext>
              </a:extLst>
            </p:cNvPr>
            <p:cNvSpPr>
              <a:spLocks/>
            </p:cNvSpPr>
            <p:nvPr/>
          </p:nvSpPr>
          <p:spPr bwMode="auto">
            <a:xfrm>
              <a:off x="3515" y="3622"/>
              <a:ext cx="8" cy="31"/>
            </a:xfrm>
            <a:custGeom>
              <a:avLst/>
              <a:gdLst>
                <a:gd name="T0" fmla="*/ 47 w 47"/>
                <a:gd name="T1" fmla="*/ 4 h 156"/>
                <a:gd name="T2" fmla="*/ 35 w 47"/>
                <a:gd name="T3" fmla="*/ 0 h 156"/>
                <a:gd name="T4" fmla="*/ 0 w 47"/>
                <a:gd name="T5" fmla="*/ 156 h 156"/>
                <a:gd name="T6" fmla="*/ 47 w 47"/>
                <a:gd name="T7" fmla="*/ 4 h 156"/>
                <a:gd name="T8" fmla="*/ 0 60000 65536"/>
                <a:gd name="T9" fmla="*/ 0 60000 65536"/>
                <a:gd name="T10" fmla="*/ 0 60000 65536"/>
                <a:gd name="T11" fmla="*/ 0 60000 65536"/>
                <a:gd name="T12" fmla="*/ 0 w 47"/>
                <a:gd name="T13" fmla="*/ 0 h 156"/>
                <a:gd name="T14" fmla="*/ 47 w 47"/>
                <a:gd name="T15" fmla="*/ 156 h 156"/>
              </a:gdLst>
              <a:ahLst/>
              <a:cxnLst>
                <a:cxn ang="T8">
                  <a:pos x="T0" y="T1"/>
                </a:cxn>
                <a:cxn ang="T9">
                  <a:pos x="T2" y="T3"/>
                </a:cxn>
                <a:cxn ang="T10">
                  <a:pos x="T4" y="T5"/>
                </a:cxn>
                <a:cxn ang="T11">
                  <a:pos x="T6" y="T7"/>
                </a:cxn>
              </a:cxnLst>
              <a:rect l="T12" t="T13" r="T14" b="T15"/>
              <a:pathLst>
                <a:path w="47" h="156">
                  <a:moveTo>
                    <a:pt x="47" y="4"/>
                  </a:moveTo>
                  <a:lnTo>
                    <a:pt x="35" y="0"/>
                  </a:lnTo>
                  <a:lnTo>
                    <a:pt x="0" y="156"/>
                  </a:lnTo>
                  <a:lnTo>
                    <a:pt x="47" y="4"/>
                  </a:lnTo>
                </a:path>
              </a:pathLst>
            </a:custGeom>
            <a:noFill/>
            <a:ln w="0">
              <a:solidFill>
                <a:srgbClr val="000000"/>
              </a:solidFill>
              <a:prstDash val="solid"/>
              <a:round/>
              <a:headEnd/>
              <a:tailEnd/>
            </a:ln>
          </p:spPr>
          <p:txBody>
            <a:bodyPr/>
            <a:lstStyle/>
            <a:p>
              <a:endParaRPr lang="en-US"/>
            </a:p>
          </p:txBody>
        </p:sp>
        <p:sp>
          <p:nvSpPr>
            <p:cNvPr id="1414" name="Freeform 388">
              <a:extLst>
                <a:ext uri="{FF2B5EF4-FFF2-40B4-BE49-F238E27FC236}">
                  <a16:creationId xmlns:a16="http://schemas.microsoft.com/office/drawing/2014/main" id="{A76546D6-D76A-4752-A1B4-C3D69E4375A5}"/>
                </a:ext>
              </a:extLst>
            </p:cNvPr>
            <p:cNvSpPr>
              <a:spLocks/>
            </p:cNvSpPr>
            <p:nvPr/>
          </p:nvSpPr>
          <p:spPr bwMode="auto">
            <a:xfrm>
              <a:off x="3515" y="3621"/>
              <a:ext cx="6" cy="32"/>
            </a:xfrm>
            <a:custGeom>
              <a:avLst/>
              <a:gdLst>
                <a:gd name="T0" fmla="*/ 35 w 35"/>
                <a:gd name="T1" fmla="*/ 2 h 158"/>
                <a:gd name="T2" fmla="*/ 23 w 35"/>
                <a:gd name="T3" fmla="*/ 0 h 158"/>
                <a:gd name="T4" fmla="*/ 0 w 35"/>
                <a:gd name="T5" fmla="*/ 158 h 158"/>
                <a:gd name="T6" fmla="*/ 35 w 35"/>
                <a:gd name="T7" fmla="*/ 2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35" y="2"/>
                  </a:moveTo>
                  <a:lnTo>
                    <a:pt x="23" y="0"/>
                  </a:lnTo>
                  <a:lnTo>
                    <a:pt x="0" y="158"/>
                  </a:lnTo>
                  <a:lnTo>
                    <a:pt x="35" y="2"/>
                  </a:lnTo>
                  <a:close/>
                </a:path>
              </a:pathLst>
            </a:custGeom>
            <a:solidFill>
              <a:srgbClr val="000000"/>
            </a:solidFill>
            <a:ln w="9525">
              <a:noFill/>
              <a:round/>
              <a:headEnd/>
              <a:tailEnd/>
            </a:ln>
          </p:spPr>
          <p:txBody>
            <a:bodyPr/>
            <a:lstStyle/>
            <a:p>
              <a:endParaRPr lang="en-US"/>
            </a:p>
          </p:txBody>
        </p:sp>
        <p:sp>
          <p:nvSpPr>
            <p:cNvPr id="1415" name="Freeform 389">
              <a:extLst>
                <a:ext uri="{FF2B5EF4-FFF2-40B4-BE49-F238E27FC236}">
                  <a16:creationId xmlns:a16="http://schemas.microsoft.com/office/drawing/2014/main" id="{5BBCE57A-6ED1-433F-AC50-B2B78779F51D}"/>
                </a:ext>
              </a:extLst>
            </p:cNvPr>
            <p:cNvSpPr>
              <a:spLocks/>
            </p:cNvSpPr>
            <p:nvPr/>
          </p:nvSpPr>
          <p:spPr bwMode="auto">
            <a:xfrm>
              <a:off x="3515" y="3621"/>
              <a:ext cx="6" cy="32"/>
            </a:xfrm>
            <a:custGeom>
              <a:avLst/>
              <a:gdLst>
                <a:gd name="T0" fmla="*/ 35 w 35"/>
                <a:gd name="T1" fmla="*/ 2 h 158"/>
                <a:gd name="T2" fmla="*/ 23 w 35"/>
                <a:gd name="T3" fmla="*/ 0 h 158"/>
                <a:gd name="T4" fmla="*/ 0 w 35"/>
                <a:gd name="T5" fmla="*/ 158 h 158"/>
                <a:gd name="T6" fmla="*/ 35 w 35"/>
                <a:gd name="T7" fmla="*/ 2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35" y="2"/>
                  </a:moveTo>
                  <a:lnTo>
                    <a:pt x="23" y="0"/>
                  </a:lnTo>
                  <a:lnTo>
                    <a:pt x="0" y="158"/>
                  </a:lnTo>
                  <a:lnTo>
                    <a:pt x="35" y="2"/>
                  </a:lnTo>
                </a:path>
              </a:pathLst>
            </a:custGeom>
            <a:noFill/>
            <a:ln w="0">
              <a:solidFill>
                <a:srgbClr val="000000"/>
              </a:solidFill>
              <a:prstDash val="solid"/>
              <a:round/>
              <a:headEnd/>
              <a:tailEnd/>
            </a:ln>
          </p:spPr>
          <p:txBody>
            <a:bodyPr/>
            <a:lstStyle/>
            <a:p>
              <a:endParaRPr lang="en-US"/>
            </a:p>
          </p:txBody>
        </p:sp>
      </p:grpSp>
      <p:grpSp>
        <p:nvGrpSpPr>
          <p:cNvPr id="1416" name="Group 591">
            <a:extLst>
              <a:ext uri="{FF2B5EF4-FFF2-40B4-BE49-F238E27FC236}">
                <a16:creationId xmlns:a16="http://schemas.microsoft.com/office/drawing/2014/main" id="{88805B98-12E5-4283-ACB0-28DA741DF19C}"/>
              </a:ext>
            </a:extLst>
          </p:cNvPr>
          <p:cNvGrpSpPr>
            <a:grpSpLocks/>
          </p:cNvGrpSpPr>
          <p:nvPr/>
        </p:nvGrpSpPr>
        <p:grpSpPr bwMode="auto">
          <a:xfrm>
            <a:off x="4797425" y="4757738"/>
            <a:ext cx="1724025" cy="1370012"/>
            <a:chOff x="3022" y="2997"/>
            <a:chExt cx="1086" cy="863"/>
          </a:xfrm>
        </p:grpSpPr>
        <p:sp>
          <p:nvSpPr>
            <p:cNvPr id="1417" name="Freeform 391">
              <a:extLst>
                <a:ext uri="{FF2B5EF4-FFF2-40B4-BE49-F238E27FC236}">
                  <a16:creationId xmlns:a16="http://schemas.microsoft.com/office/drawing/2014/main" id="{296BEFC4-5583-42E4-AA0F-EAEF7986063C}"/>
                </a:ext>
              </a:extLst>
            </p:cNvPr>
            <p:cNvSpPr>
              <a:spLocks/>
            </p:cNvSpPr>
            <p:nvPr/>
          </p:nvSpPr>
          <p:spPr bwMode="auto">
            <a:xfrm>
              <a:off x="3515" y="3621"/>
              <a:ext cx="4" cy="32"/>
            </a:xfrm>
            <a:custGeom>
              <a:avLst/>
              <a:gdLst>
                <a:gd name="T0" fmla="*/ 23 w 23"/>
                <a:gd name="T1" fmla="*/ 1 h 159"/>
                <a:gd name="T2" fmla="*/ 12 w 23"/>
                <a:gd name="T3" fmla="*/ 0 h 159"/>
                <a:gd name="T4" fmla="*/ 0 w 23"/>
                <a:gd name="T5" fmla="*/ 159 h 159"/>
                <a:gd name="T6" fmla="*/ 23 w 23"/>
                <a:gd name="T7" fmla="*/ 1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23" y="1"/>
                  </a:moveTo>
                  <a:lnTo>
                    <a:pt x="12" y="0"/>
                  </a:lnTo>
                  <a:lnTo>
                    <a:pt x="0" y="159"/>
                  </a:lnTo>
                  <a:lnTo>
                    <a:pt x="23" y="1"/>
                  </a:lnTo>
                  <a:close/>
                </a:path>
              </a:pathLst>
            </a:custGeom>
            <a:solidFill>
              <a:srgbClr val="000000"/>
            </a:solidFill>
            <a:ln w="9525">
              <a:noFill/>
              <a:round/>
              <a:headEnd/>
              <a:tailEnd/>
            </a:ln>
          </p:spPr>
          <p:txBody>
            <a:bodyPr/>
            <a:lstStyle/>
            <a:p>
              <a:endParaRPr lang="en-US"/>
            </a:p>
          </p:txBody>
        </p:sp>
        <p:sp>
          <p:nvSpPr>
            <p:cNvPr id="1418" name="Freeform 392">
              <a:extLst>
                <a:ext uri="{FF2B5EF4-FFF2-40B4-BE49-F238E27FC236}">
                  <a16:creationId xmlns:a16="http://schemas.microsoft.com/office/drawing/2014/main" id="{9047CD9D-6C40-4518-9BA7-325F8FABC1FE}"/>
                </a:ext>
              </a:extLst>
            </p:cNvPr>
            <p:cNvSpPr>
              <a:spLocks/>
            </p:cNvSpPr>
            <p:nvPr/>
          </p:nvSpPr>
          <p:spPr bwMode="auto">
            <a:xfrm>
              <a:off x="3515" y="3621"/>
              <a:ext cx="4" cy="32"/>
            </a:xfrm>
            <a:custGeom>
              <a:avLst/>
              <a:gdLst>
                <a:gd name="T0" fmla="*/ 23 w 23"/>
                <a:gd name="T1" fmla="*/ 1 h 159"/>
                <a:gd name="T2" fmla="*/ 12 w 23"/>
                <a:gd name="T3" fmla="*/ 0 h 159"/>
                <a:gd name="T4" fmla="*/ 0 w 23"/>
                <a:gd name="T5" fmla="*/ 159 h 159"/>
                <a:gd name="T6" fmla="*/ 23 w 23"/>
                <a:gd name="T7" fmla="*/ 1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23" y="1"/>
                  </a:moveTo>
                  <a:lnTo>
                    <a:pt x="12" y="0"/>
                  </a:lnTo>
                  <a:lnTo>
                    <a:pt x="0" y="159"/>
                  </a:lnTo>
                  <a:lnTo>
                    <a:pt x="23" y="1"/>
                  </a:lnTo>
                </a:path>
              </a:pathLst>
            </a:custGeom>
            <a:noFill/>
            <a:ln w="0">
              <a:solidFill>
                <a:srgbClr val="000000"/>
              </a:solidFill>
              <a:prstDash val="solid"/>
              <a:round/>
              <a:headEnd/>
              <a:tailEnd/>
            </a:ln>
          </p:spPr>
          <p:txBody>
            <a:bodyPr/>
            <a:lstStyle/>
            <a:p>
              <a:endParaRPr lang="en-US"/>
            </a:p>
          </p:txBody>
        </p:sp>
        <p:sp>
          <p:nvSpPr>
            <p:cNvPr id="1419" name="Freeform 393">
              <a:extLst>
                <a:ext uri="{FF2B5EF4-FFF2-40B4-BE49-F238E27FC236}">
                  <a16:creationId xmlns:a16="http://schemas.microsoft.com/office/drawing/2014/main" id="{25059763-AA72-4D3B-8B64-07EF8FA061F3}"/>
                </a:ext>
              </a:extLst>
            </p:cNvPr>
            <p:cNvSpPr>
              <a:spLocks/>
            </p:cNvSpPr>
            <p:nvPr/>
          </p:nvSpPr>
          <p:spPr bwMode="auto">
            <a:xfrm>
              <a:off x="3515" y="3621"/>
              <a:ext cx="2" cy="32"/>
            </a:xfrm>
            <a:custGeom>
              <a:avLst/>
              <a:gdLst>
                <a:gd name="T0" fmla="*/ 12 w 12"/>
                <a:gd name="T1" fmla="*/ 1 h 160"/>
                <a:gd name="T2" fmla="*/ 0 w 12"/>
                <a:gd name="T3" fmla="*/ 0 h 160"/>
                <a:gd name="T4" fmla="*/ 0 w 12"/>
                <a:gd name="T5" fmla="*/ 160 h 160"/>
                <a:gd name="T6" fmla="*/ 12 w 12"/>
                <a:gd name="T7" fmla="*/ 1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12" y="1"/>
                  </a:moveTo>
                  <a:lnTo>
                    <a:pt x="0" y="0"/>
                  </a:lnTo>
                  <a:lnTo>
                    <a:pt x="0" y="160"/>
                  </a:lnTo>
                  <a:lnTo>
                    <a:pt x="12" y="1"/>
                  </a:lnTo>
                  <a:close/>
                </a:path>
              </a:pathLst>
            </a:custGeom>
            <a:solidFill>
              <a:srgbClr val="000000"/>
            </a:solidFill>
            <a:ln w="9525">
              <a:noFill/>
              <a:round/>
              <a:headEnd/>
              <a:tailEnd/>
            </a:ln>
          </p:spPr>
          <p:txBody>
            <a:bodyPr/>
            <a:lstStyle/>
            <a:p>
              <a:endParaRPr lang="en-US"/>
            </a:p>
          </p:txBody>
        </p:sp>
        <p:sp>
          <p:nvSpPr>
            <p:cNvPr id="1420" name="Freeform 394">
              <a:extLst>
                <a:ext uri="{FF2B5EF4-FFF2-40B4-BE49-F238E27FC236}">
                  <a16:creationId xmlns:a16="http://schemas.microsoft.com/office/drawing/2014/main" id="{54ED45F3-D0E0-4D9E-A77C-72A41A789CBF}"/>
                </a:ext>
              </a:extLst>
            </p:cNvPr>
            <p:cNvSpPr>
              <a:spLocks/>
            </p:cNvSpPr>
            <p:nvPr/>
          </p:nvSpPr>
          <p:spPr bwMode="auto">
            <a:xfrm>
              <a:off x="3515" y="3621"/>
              <a:ext cx="2" cy="32"/>
            </a:xfrm>
            <a:custGeom>
              <a:avLst/>
              <a:gdLst>
                <a:gd name="T0" fmla="*/ 12 w 12"/>
                <a:gd name="T1" fmla="*/ 1 h 160"/>
                <a:gd name="T2" fmla="*/ 0 w 12"/>
                <a:gd name="T3" fmla="*/ 0 h 160"/>
                <a:gd name="T4" fmla="*/ 0 w 12"/>
                <a:gd name="T5" fmla="*/ 160 h 160"/>
                <a:gd name="T6" fmla="*/ 12 w 12"/>
                <a:gd name="T7" fmla="*/ 1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12" y="1"/>
                  </a:moveTo>
                  <a:lnTo>
                    <a:pt x="0" y="0"/>
                  </a:lnTo>
                  <a:lnTo>
                    <a:pt x="0" y="160"/>
                  </a:lnTo>
                  <a:lnTo>
                    <a:pt x="12" y="1"/>
                  </a:lnTo>
                </a:path>
              </a:pathLst>
            </a:custGeom>
            <a:noFill/>
            <a:ln w="0">
              <a:solidFill>
                <a:srgbClr val="000000"/>
              </a:solidFill>
              <a:prstDash val="solid"/>
              <a:round/>
              <a:headEnd/>
              <a:tailEnd/>
            </a:ln>
          </p:spPr>
          <p:txBody>
            <a:bodyPr/>
            <a:lstStyle/>
            <a:p>
              <a:endParaRPr lang="en-US"/>
            </a:p>
          </p:txBody>
        </p:sp>
        <p:sp>
          <p:nvSpPr>
            <p:cNvPr id="1421" name="Freeform 395">
              <a:extLst>
                <a:ext uri="{FF2B5EF4-FFF2-40B4-BE49-F238E27FC236}">
                  <a16:creationId xmlns:a16="http://schemas.microsoft.com/office/drawing/2014/main" id="{6BF36A54-38C4-4CDD-85A1-2CF87AD3FB52}"/>
                </a:ext>
              </a:extLst>
            </p:cNvPr>
            <p:cNvSpPr>
              <a:spLocks/>
            </p:cNvSpPr>
            <p:nvPr/>
          </p:nvSpPr>
          <p:spPr bwMode="auto">
            <a:xfrm>
              <a:off x="3513" y="3621"/>
              <a:ext cx="2" cy="32"/>
            </a:xfrm>
            <a:custGeom>
              <a:avLst/>
              <a:gdLst>
                <a:gd name="T0" fmla="*/ 12 w 12"/>
                <a:gd name="T1" fmla="*/ 0 h 160"/>
                <a:gd name="T2" fmla="*/ 0 w 12"/>
                <a:gd name="T3" fmla="*/ 1 h 160"/>
                <a:gd name="T4" fmla="*/ 12 w 12"/>
                <a:gd name="T5" fmla="*/ 160 h 160"/>
                <a:gd name="T6" fmla="*/ 12 w 12"/>
                <a:gd name="T7" fmla="*/ 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12" y="0"/>
                  </a:moveTo>
                  <a:lnTo>
                    <a:pt x="0" y="1"/>
                  </a:lnTo>
                  <a:lnTo>
                    <a:pt x="12" y="160"/>
                  </a:lnTo>
                  <a:lnTo>
                    <a:pt x="12" y="0"/>
                  </a:lnTo>
                  <a:close/>
                </a:path>
              </a:pathLst>
            </a:custGeom>
            <a:solidFill>
              <a:srgbClr val="000000"/>
            </a:solidFill>
            <a:ln w="9525">
              <a:noFill/>
              <a:round/>
              <a:headEnd/>
              <a:tailEnd/>
            </a:ln>
          </p:spPr>
          <p:txBody>
            <a:bodyPr/>
            <a:lstStyle/>
            <a:p>
              <a:endParaRPr lang="en-US"/>
            </a:p>
          </p:txBody>
        </p:sp>
        <p:sp>
          <p:nvSpPr>
            <p:cNvPr id="1422" name="Freeform 396">
              <a:extLst>
                <a:ext uri="{FF2B5EF4-FFF2-40B4-BE49-F238E27FC236}">
                  <a16:creationId xmlns:a16="http://schemas.microsoft.com/office/drawing/2014/main" id="{DD3C73C4-4B89-441E-B8B6-9A606EAA17BF}"/>
                </a:ext>
              </a:extLst>
            </p:cNvPr>
            <p:cNvSpPr>
              <a:spLocks/>
            </p:cNvSpPr>
            <p:nvPr/>
          </p:nvSpPr>
          <p:spPr bwMode="auto">
            <a:xfrm>
              <a:off x="3513" y="3621"/>
              <a:ext cx="2" cy="32"/>
            </a:xfrm>
            <a:custGeom>
              <a:avLst/>
              <a:gdLst>
                <a:gd name="T0" fmla="*/ 12 w 12"/>
                <a:gd name="T1" fmla="*/ 0 h 160"/>
                <a:gd name="T2" fmla="*/ 0 w 12"/>
                <a:gd name="T3" fmla="*/ 1 h 160"/>
                <a:gd name="T4" fmla="*/ 12 w 12"/>
                <a:gd name="T5" fmla="*/ 160 h 160"/>
                <a:gd name="T6" fmla="*/ 12 w 12"/>
                <a:gd name="T7" fmla="*/ 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12" y="0"/>
                  </a:moveTo>
                  <a:lnTo>
                    <a:pt x="0" y="1"/>
                  </a:lnTo>
                  <a:lnTo>
                    <a:pt x="12" y="160"/>
                  </a:lnTo>
                  <a:lnTo>
                    <a:pt x="12" y="0"/>
                  </a:lnTo>
                </a:path>
              </a:pathLst>
            </a:custGeom>
            <a:noFill/>
            <a:ln w="0">
              <a:solidFill>
                <a:srgbClr val="000000"/>
              </a:solidFill>
              <a:prstDash val="solid"/>
              <a:round/>
              <a:headEnd/>
              <a:tailEnd/>
            </a:ln>
          </p:spPr>
          <p:txBody>
            <a:bodyPr/>
            <a:lstStyle/>
            <a:p>
              <a:endParaRPr lang="en-US"/>
            </a:p>
          </p:txBody>
        </p:sp>
        <p:sp>
          <p:nvSpPr>
            <p:cNvPr id="1423" name="Freeform 397">
              <a:extLst>
                <a:ext uri="{FF2B5EF4-FFF2-40B4-BE49-F238E27FC236}">
                  <a16:creationId xmlns:a16="http://schemas.microsoft.com/office/drawing/2014/main" id="{0D0DC454-300E-4F62-8678-35C5CCE84BFF}"/>
                </a:ext>
              </a:extLst>
            </p:cNvPr>
            <p:cNvSpPr>
              <a:spLocks/>
            </p:cNvSpPr>
            <p:nvPr/>
          </p:nvSpPr>
          <p:spPr bwMode="auto">
            <a:xfrm>
              <a:off x="3511" y="3621"/>
              <a:ext cx="4" cy="32"/>
            </a:xfrm>
            <a:custGeom>
              <a:avLst/>
              <a:gdLst>
                <a:gd name="T0" fmla="*/ 11 w 23"/>
                <a:gd name="T1" fmla="*/ 0 h 159"/>
                <a:gd name="T2" fmla="*/ 0 w 23"/>
                <a:gd name="T3" fmla="*/ 1 h 159"/>
                <a:gd name="T4" fmla="*/ 23 w 23"/>
                <a:gd name="T5" fmla="*/ 159 h 159"/>
                <a:gd name="T6" fmla="*/ 11 w 23"/>
                <a:gd name="T7" fmla="*/ 0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11" y="0"/>
                  </a:moveTo>
                  <a:lnTo>
                    <a:pt x="0" y="1"/>
                  </a:lnTo>
                  <a:lnTo>
                    <a:pt x="23" y="159"/>
                  </a:lnTo>
                  <a:lnTo>
                    <a:pt x="11" y="0"/>
                  </a:lnTo>
                  <a:close/>
                </a:path>
              </a:pathLst>
            </a:custGeom>
            <a:solidFill>
              <a:srgbClr val="000000"/>
            </a:solidFill>
            <a:ln w="9525">
              <a:noFill/>
              <a:round/>
              <a:headEnd/>
              <a:tailEnd/>
            </a:ln>
          </p:spPr>
          <p:txBody>
            <a:bodyPr/>
            <a:lstStyle/>
            <a:p>
              <a:endParaRPr lang="en-US"/>
            </a:p>
          </p:txBody>
        </p:sp>
        <p:sp>
          <p:nvSpPr>
            <p:cNvPr id="1424" name="Freeform 398">
              <a:extLst>
                <a:ext uri="{FF2B5EF4-FFF2-40B4-BE49-F238E27FC236}">
                  <a16:creationId xmlns:a16="http://schemas.microsoft.com/office/drawing/2014/main" id="{F6E7A94D-5482-424B-A456-FFD64D69E20C}"/>
                </a:ext>
              </a:extLst>
            </p:cNvPr>
            <p:cNvSpPr>
              <a:spLocks/>
            </p:cNvSpPr>
            <p:nvPr/>
          </p:nvSpPr>
          <p:spPr bwMode="auto">
            <a:xfrm>
              <a:off x="3511" y="3621"/>
              <a:ext cx="4" cy="32"/>
            </a:xfrm>
            <a:custGeom>
              <a:avLst/>
              <a:gdLst>
                <a:gd name="T0" fmla="*/ 11 w 23"/>
                <a:gd name="T1" fmla="*/ 0 h 159"/>
                <a:gd name="T2" fmla="*/ 0 w 23"/>
                <a:gd name="T3" fmla="*/ 1 h 159"/>
                <a:gd name="T4" fmla="*/ 23 w 23"/>
                <a:gd name="T5" fmla="*/ 159 h 159"/>
                <a:gd name="T6" fmla="*/ 11 w 23"/>
                <a:gd name="T7" fmla="*/ 0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11" y="0"/>
                  </a:moveTo>
                  <a:lnTo>
                    <a:pt x="0" y="1"/>
                  </a:lnTo>
                  <a:lnTo>
                    <a:pt x="23" y="159"/>
                  </a:lnTo>
                  <a:lnTo>
                    <a:pt x="11" y="0"/>
                  </a:lnTo>
                </a:path>
              </a:pathLst>
            </a:custGeom>
            <a:noFill/>
            <a:ln w="0">
              <a:solidFill>
                <a:srgbClr val="000000"/>
              </a:solidFill>
              <a:prstDash val="solid"/>
              <a:round/>
              <a:headEnd/>
              <a:tailEnd/>
            </a:ln>
          </p:spPr>
          <p:txBody>
            <a:bodyPr/>
            <a:lstStyle/>
            <a:p>
              <a:endParaRPr lang="en-US"/>
            </a:p>
          </p:txBody>
        </p:sp>
        <p:sp>
          <p:nvSpPr>
            <p:cNvPr id="1425" name="Freeform 399">
              <a:extLst>
                <a:ext uri="{FF2B5EF4-FFF2-40B4-BE49-F238E27FC236}">
                  <a16:creationId xmlns:a16="http://schemas.microsoft.com/office/drawing/2014/main" id="{909F59CD-6B37-49B7-83E0-161CC28B5D05}"/>
                </a:ext>
              </a:extLst>
            </p:cNvPr>
            <p:cNvSpPr>
              <a:spLocks/>
            </p:cNvSpPr>
            <p:nvPr/>
          </p:nvSpPr>
          <p:spPr bwMode="auto">
            <a:xfrm>
              <a:off x="3509" y="3621"/>
              <a:ext cx="6" cy="32"/>
            </a:xfrm>
            <a:custGeom>
              <a:avLst/>
              <a:gdLst>
                <a:gd name="T0" fmla="*/ 12 w 35"/>
                <a:gd name="T1" fmla="*/ 0 h 158"/>
                <a:gd name="T2" fmla="*/ 0 w 35"/>
                <a:gd name="T3" fmla="*/ 2 h 158"/>
                <a:gd name="T4" fmla="*/ 35 w 35"/>
                <a:gd name="T5" fmla="*/ 158 h 158"/>
                <a:gd name="T6" fmla="*/ 12 w 35"/>
                <a:gd name="T7" fmla="*/ 0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12" y="0"/>
                  </a:moveTo>
                  <a:lnTo>
                    <a:pt x="0" y="2"/>
                  </a:lnTo>
                  <a:lnTo>
                    <a:pt x="35" y="158"/>
                  </a:lnTo>
                  <a:lnTo>
                    <a:pt x="12" y="0"/>
                  </a:lnTo>
                  <a:close/>
                </a:path>
              </a:pathLst>
            </a:custGeom>
            <a:solidFill>
              <a:srgbClr val="000000"/>
            </a:solidFill>
            <a:ln w="9525">
              <a:noFill/>
              <a:round/>
              <a:headEnd/>
              <a:tailEnd/>
            </a:ln>
          </p:spPr>
          <p:txBody>
            <a:bodyPr/>
            <a:lstStyle/>
            <a:p>
              <a:endParaRPr lang="en-US"/>
            </a:p>
          </p:txBody>
        </p:sp>
        <p:sp>
          <p:nvSpPr>
            <p:cNvPr id="1426" name="Freeform 400">
              <a:extLst>
                <a:ext uri="{FF2B5EF4-FFF2-40B4-BE49-F238E27FC236}">
                  <a16:creationId xmlns:a16="http://schemas.microsoft.com/office/drawing/2014/main" id="{A3F26755-74F1-45E0-AFA9-9971EB896D0F}"/>
                </a:ext>
              </a:extLst>
            </p:cNvPr>
            <p:cNvSpPr>
              <a:spLocks/>
            </p:cNvSpPr>
            <p:nvPr/>
          </p:nvSpPr>
          <p:spPr bwMode="auto">
            <a:xfrm>
              <a:off x="3509" y="3621"/>
              <a:ext cx="6" cy="32"/>
            </a:xfrm>
            <a:custGeom>
              <a:avLst/>
              <a:gdLst>
                <a:gd name="T0" fmla="*/ 12 w 35"/>
                <a:gd name="T1" fmla="*/ 0 h 158"/>
                <a:gd name="T2" fmla="*/ 0 w 35"/>
                <a:gd name="T3" fmla="*/ 2 h 158"/>
                <a:gd name="T4" fmla="*/ 35 w 35"/>
                <a:gd name="T5" fmla="*/ 158 h 158"/>
                <a:gd name="T6" fmla="*/ 12 w 35"/>
                <a:gd name="T7" fmla="*/ 0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12" y="0"/>
                  </a:moveTo>
                  <a:lnTo>
                    <a:pt x="0" y="2"/>
                  </a:lnTo>
                  <a:lnTo>
                    <a:pt x="35" y="158"/>
                  </a:lnTo>
                  <a:lnTo>
                    <a:pt x="12" y="0"/>
                  </a:lnTo>
                </a:path>
              </a:pathLst>
            </a:custGeom>
            <a:noFill/>
            <a:ln w="0">
              <a:solidFill>
                <a:srgbClr val="000000"/>
              </a:solidFill>
              <a:prstDash val="solid"/>
              <a:round/>
              <a:headEnd/>
              <a:tailEnd/>
            </a:ln>
          </p:spPr>
          <p:txBody>
            <a:bodyPr/>
            <a:lstStyle/>
            <a:p>
              <a:endParaRPr lang="en-US"/>
            </a:p>
          </p:txBody>
        </p:sp>
        <p:sp>
          <p:nvSpPr>
            <p:cNvPr id="1427" name="Freeform 401">
              <a:extLst>
                <a:ext uri="{FF2B5EF4-FFF2-40B4-BE49-F238E27FC236}">
                  <a16:creationId xmlns:a16="http://schemas.microsoft.com/office/drawing/2014/main" id="{AFCE5363-06AB-4C6C-B38A-151D0FCA2AA2}"/>
                </a:ext>
              </a:extLst>
            </p:cNvPr>
            <p:cNvSpPr>
              <a:spLocks/>
            </p:cNvSpPr>
            <p:nvPr/>
          </p:nvSpPr>
          <p:spPr bwMode="auto">
            <a:xfrm>
              <a:off x="3507" y="3622"/>
              <a:ext cx="8" cy="31"/>
            </a:xfrm>
            <a:custGeom>
              <a:avLst/>
              <a:gdLst>
                <a:gd name="T0" fmla="*/ 11 w 46"/>
                <a:gd name="T1" fmla="*/ 0 h 156"/>
                <a:gd name="T2" fmla="*/ 0 w 46"/>
                <a:gd name="T3" fmla="*/ 4 h 156"/>
                <a:gd name="T4" fmla="*/ 46 w 46"/>
                <a:gd name="T5" fmla="*/ 156 h 156"/>
                <a:gd name="T6" fmla="*/ 11 w 46"/>
                <a:gd name="T7" fmla="*/ 0 h 156"/>
                <a:gd name="T8" fmla="*/ 0 60000 65536"/>
                <a:gd name="T9" fmla="*/ 0 60000 65536"/>
                <a:gd name="T10" fmla="*/ 0 60000 65536"/>
                <a:gd name="T11" fmla="*/ 0 60000 65536"/>
                <a:gd name="T12" fmla="*/ 0 w 46"/>
                <a:gd name="T13" fmla="*/ 0 h 156"/>
                <a:gd name="T14" fmla="*/ 46 w 46"/>
                <a:gd name="T15" fmla="*/ 156 h 156"/>
              </a:gdLst>
              <a:ahLst/>
              <a:cxnLst>
                <a:cxn ang="T8">
                  <a:pos x="T0" y="T1"/>
                </a:cxn>
                <a:cxn ang="T9">
                  <a:pos x="T2" y="T3"/>
                </a:cxn>
                <a:cxn ang="T10">
                  <a:pos x="T4" y="T5"/>
                </a:cxn>
                <a:cxn ang="T11">
                  <a:pos x="T6" y="T7"/>
                </a:cxn>
              </a:cxnLst>
              <a:rect l="T12" t="T13" r="T14" b="T15"/>
              <a:pathLst>
                <a:path w="46" h="156">
                  <a:moveTo>
                    <a:pt x="11" y="0"/>
                  </a:moveTo>
                  <a:lnTo>
                    <a:pt x="0" y="4"/>
                  </a:lnTo>
                  <a:lnTo>
                    <a:pt x="46" y="156"/>
                  </a:lnTo>
                  <a:lnTo>
                    <a:pt x="11" y="0"/>
                  </a:lnTo>
                  <a:close/>
                </a:path>
              </a:pathLst>
            </a:custGeom>
            <a:solidFill>
              <a:srgbClr val="000000"/>
            </a:solidFill>
            <a:ln w="9525">
              <a:noFill/>
              <a:round/>
              <a:headEnd/>
              <a:tailEnd/>
            </a:ln>
          </p:spPr>
          <p:txBody>
            <a:bodyPr/>
            <a:lstStyle/>
            <a:p>
              <a:endParaRPr lang="en-US"/>
            </a:p>
          </p:txBody>
        </p:sp>
        <p:sp>
          <p:nvSpPr>
            <p:cNvPr id="1428" name="Freeform 402">
              <a:extLst>
                <a:ext uri="{FF2B5EF4-FFF2-40B4-BE49-F238E27FC236}">
                  <a16:creationId xmlns:a16="http://schemas.microsoft.com/office/drawing/2014/main" id="{87AC9980-3A48-40D2-A064-00765D3B934D}"/>
                </a:ext>
              </a:extLst>
            </p:cNvPr>
            <p:cNvSpPr>
              <a:spLocks/>
            </p:cNvSpPr>
            <p:nvPr/>
          </p:nvSpPr>
          <p:spPr bwMode="auto">
            <a:xfrm>
              <a:off x="3507" y="3622"/>
              <a:ext cx="8" cy="31"/>
            </a:xfrm>
            <a:custGeom>
              <a:avLst/>
              <a:gdLst>
                <a:gd name="T0" fmla="*/ 11 w 46"/>
                <a:gd name="T1" fmla="*/ 0 h 156"/>
                <a:gd name="T2" fmla="*/ 0 w 46"/>
                <a:gd name="T3" fmla="*/ 4 h 156"/>
                <a:gd name="T4" fmla="*/ 46 w 46"/>
                <a:gd name="T5" fmla="*/ 156 h 156"/>
                <a:gd name="T6" fmla="*/ 11 w 46"/>
                <a:gd name="T7" fmla="*/ 0 h 156"/>
                <a:gd name="T8" fmla="*/ 0 60000 65536"/>
                <a:gd name="T9" fmla="*/ 0 60000 65536"/>
                <a:gd name="T10" fmla="*/ 0 60000 65536"/>
                <a:gd name="T11" fmla="*/ 0 60000 65536"/>
                <a:gd name="T12" fmla="*/ 0 w 46"/>
                <a:gd name="T13" fmla="*/ 0 h 156"/>
                <a:gd name="T14" fmla="*/ 46 w 46"/>
                <a:gd name="T15" fmla="*/ 156 h 156"/>
              </a:gdLst>
              <a:ahLst/>
              <a:cxnLst>
                <a:cxn ang="T8">
                  <a:pos x="T0" y="T1"/>
                </a:cxn>
                <a:cxn ang="T9">
                  <a:pos x="T2" y="T3"/>
                </a:cxn>
                <a:cxn ang="T10">
                  <a:pos x="T4" y="T5"/>
                </a:cxn>
                <a:cxn ang="T11">
                  <a:pos x="T6" y="T7"/>
                </a:cxn>
              </a:cxnLst>
              <a:rect l="T12" t="T13" r="T14" b="T15"/>
              <a:pathLst>
                <a:path w="46" h="156">
                  <a:moveTo>
                    <a:pt x="11" y="0"/>
                  </a:moveTo>
                  <a:lnTo>
                    <a:pt x="0" y="4"/>
                  </a:lnTo>
                  <a:lnTo>
                    <a:pt x="46" y="156"/>
                  </a:lnTo>
                  <a:lnTo>
                    <a:pt x="11" y="0"/>
                  </a:lnTo>
                </a:path>
              </a:pathLst>
            </a:custGeom>
            <a:noFill/>
            <a:ln w="0">
              <a:solidFill>
                <a:srgbClr val="000000"/>
              </a:solidFill>
              <a:prstDash val="solid"/>
              <a:round/>
              <a:headEnd/>
              <a:tailEnd/>
            </a:ln>
          </p:spPr>
          <p:txBody>
            <a:bodyPr/>
            <a:lstStyle/>
            <a:p>
              <a:endParaRPr lang="en-US"/>
            </a:p>
          </p:txBody>
        </p:sp>
        <p:sp>
          <p:nvSpPr>
            <p:cNvPr id="1429" name="Freeform 403">
              <a:extLst>
                <a:ext uri="{FF2B5EF4-FFF2-40B4-BE49-F238E27FC236}">
                  <a16:creationId xmlns:a16="http://schemas.microsoft.com/office/drawing/2014/main" id="{814989EF-3BF6-4448-9E7D-916749EB9BFF}"/>
                </a:ext>
              </a:extLst>
            </p:cNvPr>
            <p:cNvSpPr>
              <a:spLocks/>
            </p:cNvSpPr>
            <p:nvPr/>
          </p:nvSpPr>
          <p:spPr bwMode="auto">
            <a:xfrm>
              <a:off x="3505" y="3623"/>
              <a:ext cx="10" cy="30"/>
            </a:xfrm>
            <a:custGeom>
              <a:avLst/>
              <a:gdLst>
                <a:gd name="T0" fmla="*/ 10 w 56"/>
                <a:gd name="T1" fmla="*/ 0 h 152"/>
                <a:gd name="T2" fmla="*/ 0 w 56"/>
                <a:gd name="T3" fmla="*/ 5 h 152"/>
                <a:gd name="T4" fmla="*/ 56 w 56"/>
                <a:gd name="T5" fmla="*/ 152 h 152"/>
                <a:gd name="T6" fmla="*/ 10 w 56"/>
                <a:gd name="T7" fmla="*/ 0 h 152"/>
                <a:gd name="T8" fmla="*/ 0 60000 65536"/>
                <a:gd name="T9" fmla="*/ 0 60000 65536"/>
                <a:gd name="T10" fmla="*/ 0 60000 65536"/>
                <a:gd name="T11" fmla="*/ 0 60000 65536"/>
                <a:gd name="T12" fmla="*/ 0 w 56"/>
                <a:gd name="T13" fmla="*/ 0 h 152"/>
                <a:gd name="T14" fmla="*/ 56 w 56"/>
                <a:gd name="T15" fmla="*/ 152 h 152"/>
              </a:gdLst>
              <a:ahLst/>
              <a:cxnLst>
                <a:cxn ang="T8">
                  <a:pos x="T0" y="T1"/>
                </a:cxn>
                <a:cxn ang="T9">
                  <a:pos x="T2" y="T3"/>
                </a:cxn>
                <a:cxn ang="T10">
                  <a:pos x="T4" y="T5"/>
                </a:cxn>
                <a:cxn ang="T11">
                  <a:pos x="T6" y="T7"/>
                </a:cxn>
              </a:cxnLst>
              <a:rect l="T12" t="T13" r="T14" b="T15"/>
              <a:pathLst>
                <a:path w="56" h="152">
                  <a:moveTo>
                    <a:pt x="10" y="0"/>
                  </a:moveTo>
                  <a:lnTo>
                    <a:pt x="0" y="5"/>
                  </a:lnTo>
                  <a:lnTo>
                    <a:pt x="56" y="152"/>
                  </a:lnTo>
                  <a:lnTo>
                    <a:pt x="10" y="0"/>
                  </a:lnTo>
                  <a:close/>
                </a:path>
              </a:pathLst>
            </a:custGeom>
            <a:solidFill>
              <a:srgbClr val="000000"/>
            </a:solidFill>
            <a:ln w="9525">
              <a:noFill/>
              <a:round/>
              <a:headEnd/>
              <a:tailEnd/>
            </a:ln>
          </p:spPr>
          <p:txBody>
            <a:bodyPr/>
            <a:lstStyle/>
            <a:p>
              <a:endParaRPr lang="en-US"/>
            </a:p>
          </p:txBody>
        </p:sp>
        <p:sp>
          <p:nvSpPr>
            <p:cNvPr id="1430" name="Freeform 404">
              <a:extLst>
                <a:ext uri="{FF2B5EF4-FFF2-40B4-BE49-F238E27FC236}">
                  <a16:creationId xmlns:a16="http://schemas.microsoft.com/office/drawing/2014/main" id="{419DA3A7-BF1A-48E7-9E90-99D7EF4AD978}"/>
                </a:ext>
              </a:extLst>
            </p:cNvPr>
            <p:cNvSpPr>
              <a:spLocks/>
            </p:cNvSpPr>
            <p:nvPr/>
          </p:nvSpPr>
          <p:spPr bwMode="auto">
            <a:xfrm>
              <a:off x="3505" y="3623"/>
              <a:ext cx="10" cy="30"/>
            </a:xfrm>
            <a:custGeom>
              <a:avLst/>
              <a:gdLst>
                <a:gd name="T0" fmla="*/ 10 w 56"/>
                <a:gd name="T1" fmla="*/ 0 h 152"/>
                <a:gd name="T2" fmla="*/ 0 w 56"/>
                <a:gd name="T3" fmla="*/ 5 h 152"/>
                <a:gd name="T4" fmla="*/ 56 w 56"/>
                <a:gd name="T5" fmla="*/ 152 h 152"/>
                <a:gd name="T6" fmla="*/ 10 w 56"/>
                <a:gd name="T7" fmla="*/ 0 h 152"/>
                <a:gd name="T8" fmla="*/ 0 60000 65536"/>
                <a:gd name="T9" fmla="*/ 0 60000 65536"/>
                <a:gd name="T10" fmla="*/ 0 60000 65536"/>
                <a:gd name="T11" fmla="*/ 0 60000 65536"/>
                <a:gd name="T12" fmla="*/ 0 w 56"/>
                <a:gd name="T13" fmla="*/ 0 h 152"/>
                <a:gd name="T14" fmla="*/ 56 w 56"/>
                <a:gd name="T15" fmla="*/ 152 h 152"/>
              </a:gdLst>
              <a:ahLst/>
              <a:cxnLst>
                <a:cxn ang="T8">
                  <a:pos x="T0" y="T1"/>
                </a:cxn>
                <a:cxn ang="T9">
                  <a:pos x="T2" y="T3"/>
                </a:cxn>
                <a:cxn ang="T10">
                  <a:pos x="T4" y="T5"/>
                </a:cxn>
                <a:cxn ang="T11">
                  <a:pos x="T6" y="T7"/>
                </a:cxn>
              </a:cxnLst>
              <a:rect l="T12" t="T13" r="T14" b="T15"/>
              <a:pathLst>
                <a:path w="56" h="152">
                  <a:moveTo>
                    <a:pt x="10" y="0"/>
                  </a:moveTo>
                  <a:lnTo>
                    <a:pt x="0" y="5"/>
                  </a:lnTo>
                  <a:lnTo>
                    <a:pt x="56" y="152"/>
                  </a:lnTo>
                  <a:lnTo>
                    <a:pt x="10" y="0"/>
                  </a:lnTo>
                </a:path>
              </a:pathLst>
            </a:custGeom>
            <a:noFill/>
            <a:ln w="0">
              <a:solidFill>
                <a:srgbClr val="000000"/>
              </a:solidFill>
              <a:prstDash val="solid"/>
              <a:round/>
              <a:headEnd/>
              <a:tailEnd/>
            </a:ln>
          </p:spPr>
          <p:txBody>
            <a:bodyPr/>
            <a:lstStyle/>
            <a:p>
              <a:endParaRPr lang="en-US"/>
            </a:p>
          </p:txBody>
        </p:sp>
        <p:sp>
          <p:nvSpPr>
            <p:cNvPr id="1431" name="Freeform 405">
              <a:extLst>
                <a:ext uri="{FF2B5EF4-FFF2-40B4-BE49-F238E27FC236}">
                  <a16:creationId xmlns:a16="http://schemas.microsoft.com/office/drawing/2014/main" id="{DBE9E976-4FC7-4A50-A614-38C3358A8FC8}"/>
                </a:ext>
              </a:extLst>
            </p:cNvPr>
            <p:cNvSpPr>
              <a:spLocks/>
            </p:cNvSpPr>
            <p:nvPr/>
          </p:nvSpPr>
          <p:spPr bwMode="auto">
            <a:xfrm>
              <a:off x="3504" y="3624"/>
              <a:ext cx="11" cy="29"/>
            </a:xfrm>
            <a:custGeom>
              <a:avLst/>
              <a:gdLst>
                <a:gd name="T0" fmla="*/ 11 w 67"/>
                <a:gd name="T1" fmla="*/ 0 h 147"/>
                <a:gd name="T2" fmla="*/ 0 w 67"/>
                <a:gd name="T3" fmla="*/ 6 h 147"/>
                <a:gd name="T4" fmla="*/ 67 w 67"/>
                <a:gd name="T5" fmla="*/ 147 h 147"/>
                <a:gd name="T6" fmla="*/ 11 w 67"/>
                <a:gd name="T7" fmla="*/ 0 h 147"/>
                <a:gd name="T8" fmla="*/ 0 60000 65536"/>
                <a:gd name="T9" fmla="*/ 0 60000 65536"/>
                <a:gd name="T10" fmla="*/ 0 60000 65536"/>
                <a:gd name="T11" fmla="*/ 0 60000 65536"/>
                <a:gd name="T12" fmla="*/ 0 w 67"/>
                <a:gd name="T13" fmla="*/ 0 h 147"/>
                <a:gd name="T14" fmla="*/ 67 w 67"/>
                <a:gd name="T15" fmla="*/ 147 h 147"/>
              </a:gdLst>
              <a:ahLst/>
              <a:cxnLst>
                <a:cxn ang="T8">
                  <a:pos x="T0" y="T1"/>
                </a:cxn>
                <a:cxn ang="T9">
                  <a:pos x="T2" y="T3"/>
                </a:cxn>
                <a:cxn ang="T10">
                  <a:pos x="T4" y="T5"/>
                </a:cxn>
                <a:cxn ang="T11">
                  <a:pos x="T6" y="T7"/>
                </a:cxn>
              </a:cxnLst>
              <a:rect l="T12" t="T13" r="T14" b="T15"/>
              <a:pathLst>
                <a:path w="67" h="147">
                  <a:moveTo>
                    <a:pt x="11" y="0"/>
                  </a:moveTo>
                  <a:lnTo>
                    <a:pt x="0" y="6"/>
                  </a:lnTo>
                  <a:lnTo>
                    <a:pt x="67" y="147"/>
                  </a:lnTo>
                  <a:lnTo>
                    <a:pt x="11" y="0"/>
                  </a:lnTo>
                  <a:close/>
                </a:path>
              </a:pathLst>
            </a:custGeom>
            <a:solidFill>
              <a:srgbClr val="000000"/>
            </a:solidFill>
            <a:ln w="9525">
              <a:noFill/>
              <a:round/>
              <a:headEnd/>
              <a:tailEnd/>
            </a:ln>
          </p:spPr>
          <p:txBody>
            <a:bodyPr/>
            <a:lstStyle/>
            <a:p>
              <a:endParaRPr lang="en-US"/>
            </a:p>
          </p:txBody>
        </p:sp>
        <p:sp>
          <p:nvSpPr>
            <p:cNvPr id="1432" name="Freeform 406">
              <a:extLst>
                <a:ext uri="{FF2B5EF4-FFF2-40B4-BE49-F238E27FC236}">
                  <a16:creationId xmlns:a16="http://schemas.microsoft.com/office/drawing/2014/main" id="{195651A5-BD15-48F9-B306-062C632E5343}"/>
                </a:ext>
              </a:extLst>
            </p:cNvPr>
            <p:cNvSpPr>
              <a:spLocks/>
            </p:cNvSpPr>
            <p:nvPr/>
          </p:nvSpPr>
          <p:spPr bwMode="auto">
            <a:xfrm>
              <a:off x="3504" y="3624"/>
              <a:ext cx="11" cy="29"/>
            </a:xfrm>
            <a:custGeom>
              <a:avLst/>
              <a:gdLst>
                <a:gd name="T0" fmla="*/ 11 w 67"/>
                <a:gd name="T1" fmla="*/ 0 h 147"/>
                <a:gd name="T2" fmla="*/ 0 w 67"/>
                <a:gd name="T3" fmla="*/ 6 h 147"/>
                <a:gd name="T4" fmla="*/ 67 w 67"/>
                <a:gd name="T5" fmla="*/ 147 h 147"/>
                <a:gd name="T6" fmla="*/ 11 w 67"/>
                <a:gd name="T7" fmla="*/ 0 h 147"/>
                <a:gd name="T8" fmla="*/ 0 60000 65536"/>
                <a:gd name="T9" fmla="*/ 0 60000 65536"/>
                <a:gd name="T10" fmla="*/ 0 60000 65536"/>
                <a:gd name="T11" fmla="*/ 0 60000 65536"/>
                <a:gd name="T12" fmla="*/ 0 w 67"/>
                <a:gd name="T13" fmla="*/ 0 h 147"/>
                <a:gd name="T14" fmla="*/ 67 w 67"/>
                <a:gd name="T15" fmla="*/ 147 h 147"/>
              </a:gdLst>
              <a:ahLst/>
              <a:cxnLst>
                <a:cxn ang="T8">
                  <a:pos x="T0" y="T1"/>
                </a:cxn>
                <a:cxn ang="T9">
                  <a:pos x="T2" y="T3"/>
                </a:cxn>
                <a:cxn ang="T10">
                  <a:pos x="T4" y="T5"/>
                </a:cxn>
                <a:cxn ang="T11">
                  <a:pos x="T6" y="T7"/>
                </a:cxn>
              </a:cxnLst>
              <a:rect l="T12" t="T13" r="T14" b="T15"/>
              <a:pathLst>
                <a:path w="67" h="147">
                  <a:moveTo>
                    <a:pt x="11" y="0"/>
                  </a:moveTo>
                  <a:lnTo>
                    <a:pt x="0" y="6"/>
                  </a:lnTo>
                  <a:lnTo>
                    <a:pt x="67" y="147"/>
                  </a:lnTo>
                  <a:lnTo>
                    <a:pt x="11" y="0"/>
                  </a:lnTo>
                </a:path>
              </a:pathLst>
            </a:custGeom>
            <a:noFill/>
            <a:ln w="0">
              <a:solidFill>
                <a:srgbClr val="000000"/>
              </a:solidFill>
              <a:prstDash val="solid"/>
              <a:round/>
              <a:headEnd/>
              <a:tailEnd/>
            </a:ln>
          </p:spPr>
          <p:txBody>
            <a:bodyPr/>
            <a:lstStyle/>
            <a:p>
              <a:endParaRPr lang="en-US"/>
            </a:p>
          </p:txBody>
        </p:sp>
        <p:sp>
          <p:nvSpPr>
            <p:cNvPr id="1433" name="Freeform 407">
              <a:extLst>
                <a:ext uri="{FF2B5EF4-FFF2-40B4-BE49-F238E27FC236}">
                  <a16:creationId xmlns:a16="http://schemas.microsoft.com/office/drawing/2014/main" id="{1499D8C0-C678-43DA-A4F4-CF1522FFA279}"/>
                </a:ext>
              </a:extLst>
            </p:cNvPr>
            <p:cNvSpPr>
              <a:spLocks/>
            </p:cNvSpPr>
            <p:nvPr/>
          </p:nvSpPr>
          <p:spPr bwMode="auto">
            <a:xfrm>
              <a:off x="3502" y="3625"/>
              <a:ext cx="13" cy="28"/>
            </a:xfrm>
            <a:custGeom>
              <a:avLst/>
              <a:gdLst>
                <a:gd name="T0" fmla="*/ 11 w 78"/>
                <a:gd name="T1" fmla="*/ 0 h 141"/>
                <a:gd name="T2" fmla="*/ 0 w 78"/>
                <a:gd name="T3" fmla="*/ 7 h 141"/>
                <a:gd name="T4" fmla="*/ 78 w 78"/>
                <a:gd name="T5" fmla="*/ 141 h 141"/>
                <a:gd name="T6" fmla="*/ 11 w 78"/>
                <a:gd name="T7" fmla="*/ 0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11" y="0"/>
                  </a:moveTo>
                  <a:lnTo>
                    <a:pt x="0" y="7"/>
                  </a:lnTo>
                  <a:lnTo>
                    <a:pt x="78" y="141"/>
                  </a:lnTo>
                  <a:lnTo>
                    <a:pt x="11" y="0"/>
                  </a:lnTo>
                  <a:close/>
                </a:path>
              </a:pathLst>
            </a:custGeom>
            <a:solidFill>
              <a:srgbClr val="000000"/>
            </a:solidFill>
            <a:ln w="9525">
              <a:noFill/>
              <a:round/>
              <a:headEnd/>
              <a:tailEnd/>
            </a:ln>
          </p:spPr>
          <p:txBody>
            <a:bodyPr/>
            <a:lstStyle/>
            <a:p>
              <a:endParaRPr lang="en-US"/>
            </a:p>
          </p:txBody>
        </p:sp>
        <p:sp>
          <p:nvSpPr>
            <p:cNvPr id="1434" name="Freeform 408">
              <a:extLst>
                <a:ext uri="{FF2B5EF4-FFF2-40B4-BE49-F238E27FC236}">
                  <a16:creationId xmlns:a16="http://schemas.microsoft.com/office/drawing/2014/main" id="{DCF4C80C-DDD6-4553-BF77-5913324287A9}"/>
                </a:ext>
              </a:extLst>
            </p:cNvPr>
            <p:cNvSpPr>
              <a:spLocks/>
            </p:cNvSpPr>
            <p:nvPr/>
          </p:nvSpPr>
          <p:spPr bwMode="auto">
            <a:xfrm>
              <a:off x="3502" y="3625"/>
              <a:ext cx="13" cy="28"/>
            </a:xfrm>
            <a:custGeom>
              <a:avLst/>
              <a:gdLst>
                <a:gd name="T0" fmla="*/ 11 w 78"/>
                <a:gd name="T1" fmla="*/ 0 h 141"/>
                <a:gd name="T2" fmla="*/ 0 w 78"/>
                <a:gd name="T3" fmla="*/ 7 h 141"/>
                <a:gd name="T4" fmla="*/ 78 w 78"/>
                <a:gd name="T5" fmla="*/ 141 h 141"/>
                <a:gd name="T6" fmla="*/ 11 w 78"/>
                <a:gd name="T7" fmla="*/ 0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11" y="0"/>
                  </a:moveTo>
                  <a:lnTo>
                    <a:pt x="0" y="7"/>
                  </a:lnTo>
                  <a:lnTo>
                    <a:pt x="78" y="141"/>
                  </a:lnTo>
                  <a:lnTo>
                    <a:pt x="11" y="0"/>
                  </a:lnTo>
                </a:path>
              </a:pathLst>
            </a:custGeom>
            <a:noFill/>
            <a:ln w="0">
              <a:solidFill>
                <a:srgbClr val="000000"/>
              </a:solidFill>
              <a:prstDash val="solid"/>
              <a:round/>
              <a:headEnd/>
              <a:tailEnd/>
            </a:ln>
          </p:spPr>
          <p:txBody>
            <a:bodyPr/>
            <a:lstStyle/>
            <a:p>
              <a:endParaRPr lang="en-US"/>
            </a:p>
          </p:txBody>
        </p:sp>
        <p:sp>
          <p:nvSpPr>
            <p:cNvPr id="1435" name="Freeform 409">
              <a:extLst>
                <a:ext uri="{FF2B5EF4-FFF2-40B4-BE49-F238E27FC236}">
                  <a16:creationId xmlns:a16="http://schemas.microsoft.com/office/drawing/2014/main" id="{FAC2A672-8F5C-44B6-81AB-A9A59E0B9F4C}"/>
                </a:ext>
              </a:extLst>
            </p:cNvPr>
            <p:cNvSpPr>
              <a:spLocks/>
            </p:cNvSpPr>
            <p:nvPr/>
          </p:nvSpPr>
          <p:spPr bwMode="auto">
            <a:xfrm>
              <a:off x="3500" y="3626"/>
              <a:ext cx="15" cy="27"/>
            </a:xfrm>
            <a:custGeom>
              <a:avLst/>
              <a:gdLst>
                <a:gd name="T0" fmla="*/ 9 w 87"/>
                <a:gd name="T1" fmla="*/ 0 h 134"/>
                <a:gd name="T2" fmla="*/ 0 w 87"/>
                <a:gd name="T3" fmla="*/ 7 h 134"/>
                <a:gd name="T4" fmla="*/ 87 w 87"/>
                <a:gd name="T5" fmla="*/ 134 h 134"/>
                <a:gd name="T6" fmla="*/ 9 w 87"/>
                <a:gd name="T7" fmla="*/ 0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9" y="0"/>
                  </a:moveTo>
                  <a:lnTo>
                    <a:pt x="0" y="7"/>
                  </a:lnTo>
                  <a:lnTo>
                    <a:pt x="87" y="134"/>
                  </a:lnTo>
                  <a:lnTo>
                    <a:pt x="9" y="0"/>
                  </a:lnTo>
                  <a:close/>
                </a:path>
              </a:pathLst>
            </a:custGeom>
            <a:solidFill>
              <a:srgbClr val="000000"/>
            </a:solidFill>
            <a:ln w="9525">
              <a:noFill/>
              <a:round/>
              <a:headEnd/>
              <a:tailEnd/>
            </a:ln>
          </p:spPr>
          <p:txBody>
            <a:bodyPr/>
            <a:lstStyle/>
            <a:p>
              <a:endParaRPr lang="en-US"/>
            </a:p>
          </p:txBody>
        </p:sp>
        <p:sp>
          <p:nvSpPr>
            <p:cNvPr id="1436" name="Freeform 410">
              <a:extLst>
                <a:ext uri="{FF2B5EF4-FFF2-40B4-BE49-F238E27FC236}">
                  <a16:creationId xmlns:a16="http://schemas.microsoft.com/office/drawing/2014/main" id="{C69C441E-C693-47A8-93DF-F9653F02FD40}"/>
                </a:ext>
              </a:extLst>
            </p:cNvPr>
            <p:cNvSpPr>
              <a:spLocks/>
            </p:cNvSpPr>
            <p:nvPr/>
          </p:nvSpPr>
          <p:spPr bwMode="auto">
            <a:xfrm>
              <a:off x="3500" y="3626"/>
              <a:ext cx="15" cy="27"/>
            </a:xfrm>
            <a:custGeom>
              <a:avLst/>
              <a:gdLst>
                <a:gd name="T0" fmla="*/ 9 w 87"/>
                <a:gd name="T1" fmla="*/ 0 h 134"/>
                <a:gd name="T2" fmla="*/ 0 w 87"/>
                <a:gd name="T3" fmla="*/ 7 h 134"/>
                <a:gd name="T4" fmla="*/ 87 w 87"/>
                <a:gd name="T5" fmla="*/ 134 h 134"/>
                <a:gd name="T6" fmla="*/ 9 w 87"/>
                <a:gd name="T7" fmla="*/ 0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9" y="0"/>
                  </a:moveTo>
                  <a:lnTo>
                    <a:pt x="0" y="7"/>
                  </a:lnTo>
                  <a:lnTo>
                    <a:pt x="87" y="134"/>
                  </a:lnTo>
                  <a:lnTo>
                    <a:pt x="9" y="0"/>
                  </a:lnTo>
                </a:path>
              </a:pathLst>
            </a:custGeom>
            <a:noFill/>
            <a:ln w="0">
              <a:solidFill>
                <a:srgbClr val="000000"/>
              </a:solidFill>
              <a:prstDash val="solid"/>
              <a:round/>
              <a:headEnd/>
              <a:tailEnd/>
            </a:ln>
          </p:spPr>
          <p:txBody>
            <a:bodyPr/>
            <a:lstStyle/>
            <a:p>
              <a:endParaRPr lang="en-US"/>
            </a:p>
          </p:txBody>
        </p:sp>
        <p:sp>
          <p:nvSpPr>
            <p:cNvPr id="1437" name="Freeform 411">
              <a:extLst>
                <a:ext uri="{FF2B5EF4-FFF2-40B4-BE49-F238E27FC236}">
                  <a16:creationId xmlns:a16="http://schemas.microsoft.com/office/drawing/2014/main" id="{B7886307-3B64-4650-B1A8-18FBB271CA6E}"/>
                </a:ext>
              </a:extLst>
            </p:cNvPr>
            <p:cNvSpPr>
              <a:spLocks/>
            </p:cNvSpPr>
            <p:nvPr/>
          </p:nvSpPr>
          <p:spPr bwMode="auto">
            <a:xfrm>
              <a:off x="3499" y="3628"/>
              <a:ext cx="16" cy="25"/>
            </a:xfrm>
            <a:custGeom>
              <a:avLst/>
              <a:gdLst>
                <a:gd name="T0" fmla="*/ 9 w 96"/>
                <a:gd name="T1" fmla="*/ 0 h 127"/>
                <a:gd name="T2" fmla="*/ 0 w 96"/>
                <a:gd name="T3" fmla="*/ 10 h 127"/>
                <a:gd name="T4" fmla="*/ 96 w 96"/>
                <a:gd name="T5" fmla="*/ 127 h 127"/>
                <a:gd name="T6" fmla="*/ 9 w 96"/>
                <a:gd name="T7" fmla="*/ 0 h 127"/>
                <a:gd name="T8" fmla="*/ 0 60000 65536"/>
                <a:gd name="T9" fmla="*/ 0 60000 65536"/>
                <a:gd name="T10" fmla="*/ 0 60000 65536"/>
                <a:gd name="T11" fmla="*/ 0 60000 65536"/>
                <a:gd name="T12" fmla="*/ 0 w 96"/>
                <a:gd name="T13" fmla="*/ 0 h 127"/>
                <a:gd name="T14" fmla="*/ 96 w 96"/>
                <a:gd name="T15" fmla="*/ 127 h 127"/>
              </a:gdLst>
              <a:ahLst/>
              <a:cxnLst>
                <a:cxn ang="T8">
                  <a:pos x="T0" y="T1"/>
                </a:cxn>
                <a:cxn ang="T9">
                  <a:pos x="T2" y="T3"/>
                </a:cxn>
                <a:cxn ang="T10">
                  <a:pos x="T4" y="T5"/>
                </a:cxn>
                <a:cxn ang="T11">
                  <a:pos x="T6" y="T7"/>
                </a:cxn>
              </a:cxnLst>
              <a:rect l="T12" t="T13" r="T14" b="T15"/>
              <a:pathLst>
                <a:path w="96" h="127">
                  <a:moveTo>
                    <a:pt x="9" y="0"/>
                  </a:moveTo>
                  <a:lnTo>
                    <a:pt x="0" y="10"/>
                  </a:lnTo>
                  <a:lnTo>
                    <a:pt x="96" y="127"/>
                  </a:lnTo>
                  <a:lnTo>
                    <a:pt x="9" y="0"/>
                  </a:lnTo>
                  <a:close/>
                </a:path>
              </a:pathLst>
            </a:custGeom>
            <a:solidFill>
              <a:srgbClr val="000000"/>
            </a:solidFill>
            <a:ln w="9525">
              <a:noFill/>
              <a:round/>
              <a:headEnd/>
              <a:tailEnd/>
            </a:ln>
          </p:spPr>
          <p:txBody>
            <a:bodyPr/>
            <a:lstStyle/>
            <a:p>
              <a:endParaRPr lang="en-US"/>
            </a:p>
          </p:txBody>
        </p:sp>
        <p:sp>
          <p:nvSpPr>
            <p:cNvPr id="1438" name="Freeform 412">
              <a:extLst>
                <a:ext uri="{FF2B5EF4-FFF2-40B4-BE49-F238E27FC236}">
                  <a16:creationId xmlns:a16="http://schemas.microsoft.com/office/drawing/2014/main" id="{9F0D94F7-FA99-4A70-B8E1-8BC99E980F41}"/>
                </a:ext>
              </a:extLst>
            </p:cNvPr>
            <p:cNvSpPr>
              <a:spLocks/>
            </p:cNvSpPr>
            <p:nvPr/>
          </p:nvSpPr>
          <p:spPr bwMode="auto">
            <a:xfrm>
              <a:off x="3499" y="3628"/>
              <a:ext cx="16" cy="25"/>
            </a:xfrm>
            <a:custGeom>
              <a:avLst/>
              <a:gdLst>
                <a:gd name="T0" fmla="*/ 9 w 96"/>
                <a:gd name="T1" fmla="*/ 0 h 127"/>
                <a:gd name="T2" fmla="*/ 0 w 96"/>
                <a:gd name="T3" fmla="*/ 10 h 127"/>
                <a:gd name="T4" fmla="*/ 96 w 96"/>
                <a:gd name="T5" fmla="*/ 127 h 127"/>
                <a:gd name="T6" fmla="*/ 9 w 96"/>
                <a:gd name="T7" fmla="*/ 0 h 127"/>
                <a:gd name="T8" fmla="*/ 0 60000 65536"/>
                <a:gd name="T9" fmla="*/ 0 60000 65536"/>
                <a:gd name="T10" fmla="*/ 0 60000 65536"/>
                <a:gd name="T11" fmla="*/ 0 60000 65536"/>
                <a:gd name="T12" fmla="*/ 0 w 96"/>
                <a:gd name="T13" fmla="*/ 0 h 127"/>
                <a:gd name="T14" fmla="*/ 96 w 96"/>
                <a:gd name="T15" fmla="*/ 127 h 127"/>
              </a:gdLst>
              <a:ahLst/>
              <a:cxnLst>
                <a:cxn ang="T8">
                  <a:pos x="T0" y="T1"/>
                </a:cxn>
                <a:cxn ang="T9">
                  <a:pos x="T2" y="T3"/>
                </a:cxn>
                <a:cxn ang="T10">
                  <a:pos x="T4" y="T5"/>
                </a:cxn>
                <a:cxn ang="T11">
                  <a:pos x="T6" y="T7"/>
                </a:cxn>
              </a:cxnLst>
              <a:rect l="T12" t="T13" r="T14" b="T15"/>
              <a:pathLst>
                <a:path w="96" h="127">
                  <a:moveTo>
                    <a:pt x="9" y="0"/>
                  </a:moveTo>
                  <a:lnTo>
                    <a:pt x="0" y="10"/>
                  </a:lnTo>
                  <a:lnTo>
                    <a:pt x="96" y="127"/>
                  </a:lnTo>
                  <a:lnTo>
                    <a:pt x="9" y="0"/>
                  </a:lnTo>
                </a:path>
              </a:pathLst>
            </a:custGeom>
            <a:noFill/>
            <a:ln w="0">
              <a:solidFill>
                <a:srgbClr val="000000"/>
              </a:solidFill>
              <a:prstDash val="solid"/>
              <a:round/>
              <a:headEnd/>
              <a:tailEnd/>
            </a:ln>
          </p:spPr>
          <p:txBody>
            <a:bodyPr/>
            <a:lstStyle/>
            <a:p>
              <a:endParaRPr lang="en-US"/>
            </a:p>
          </p:txBody>
        </p:sp>
        <p:sp>
          <p:nvSpPr>
            <p:cNvPr id="1439" name="Freeform 413">
              <a:extLst>
                <a:ext uri="{FF2B5EF4-FFF2-40B4-BE49-F238E27FC236}">
                  <a16:creationId xmlns:a16="http://schemas.microsoft.com/office/drawing/2014/main" id="{E41BE431-F077-49E2-B30C-908582687A85}"/>
                </a:ext>
              </a:extLst>
            </p:cNvPr>
            <p:cNvSpPr>
              <a:spLocks/>
            </p:cNvSpPr>
            <p:nvPr/>
          </p:nvSpPr>
          <p:spPr bwMode="auto">
            <a:xfrm>
              <a:off x="3497" y="3630"/>
              <a:ext cx="18" cy="23"/>
            </a:xfrm>
            <a:custGeom>
              <a:avLst/>
              <a:gdLst>
                <a:gd name="T0" fmla="*/ 8 w 104"/>
                <a:gd name="T1" fmla="*/ 0 h 117"/>
                <a:gd name="T2" fmla="*/ 0 w 104"/>
                <a:gd name="T3" fmla="*/ 8 h 117"/>
                <a:gd name="T4" fmla="*/ 104 w 104"/>
                <a:gd name="T5" fmla="*/ 117 h 117"/>
                <a:gd name="T6" fmla="*/ 8 w 104"/>
                <a:gd name="T7" fmla="*/ 0 h 117"/>
                <a:gd name="T8" fmla="*/ 0 60000 65536"/>
                <a:gd name="T9" fmla="*/ 0 60000 65536"/>
                <a:gd name="T10" fmla="*/ 0 60000 65536"/>
                <a:gd name="T11" fmla="*/ 0 60000 65536"/>
                <a:gd name="T12" fmla="*/ 0 w 104"/>
                <a:gd name="T13" fmla="*/ 0 h 117"/>
                <a:gd name="T14" fmla="*/ 104 w 104"/>
                <a:gd name="T15" fmla="*/ 117 h 117"/>
              </a:gdLst>
              <a:ahLst/>
              <a:cxnLst>
                <a:cxn ang="T8">
                  <a:pos x="T0" y="T1"/>
                </a:cxn>
                <a:cxn ang="T9">
                  <a:pos x="T2" y="T3"/>
                </a:cxn>
                <a:cxn ang="T10">
                  <a:pos x="T4" y="T5"/>
                </a:cxn>
                <a:cxn ang="T11">
                  <a:pos x="T6" y="T7"/>
                </a:cxn>
              </a:cxnLst>
              <a:rect l="T12" t="T13" r="T14" b="T15"/>
              <a:pathLst>
                <a:path w="104" h="117">
                  <a:moveTo>
                    <a:pt x="8" y="0"/>
                  </a:moveTo>
                  <a:lnTo>
                    <a:pt x="0" y="8"/>
                  </a:lnTo>
                  <a:lnTo>
                    <a:pt x="104" y="117"/>
                  </a:lnTo>
                  <a:lnTo>
                    <a:pt x="8" y="0"/>
                  </a:lnTo>
                  <a:close/>
                </a:path>
              </a:pathLst>
            </a:custGeom>
            <a:solidFill>
              <a:srgbClr val="000000"/>
            </a:solidFill>
            <a:ln w="9525">
              <a:noFill/>
              <a:round/>
              <a:headEnd/>
              <a:tailEnd/>
            </a:ln>
          </p:spPr>
          <p:txBody>
            <a:bodyPr/>
            <a:lstStyle/>
            <a:p>
              <a:endParaRPr lang="en-US"/>
            </a:p>
          </p:txBody>
        </p:sp>
        <p:sp>
          <p:nvSpPr>
            <p:cNvPr id="1440" name="Freeform 414">
              <a:extLst>
                <a:ext uri="{FF2B5EF4-FFF2-40B4-BE49-F238E27FC236}">
                  <a16:creationId xmlns:a16="http://schemas.microsoft.com/office/drawing/2014/main" id="{EFFE9C9F-9091-4E14-894E-A83D73F61AD6}"/>
                </a:ext>
              </a:extLst>
            </p:cNvPr>
            <p:cNvSpPr>
              <a:spLocks/>
            </p:cNvSpPr>
            <p:nvPr/>
          </p:nvSpPr>
          <p:spPr bwMode="auto">
            <a:xfrm>
              <a:off x="3497" y="3630"/>
              <a:ext cx="18" cy="23"/>
            </a:xfrm>
            <a:custGeom>
              <a:avLst/>
              <a:gdLst>
                <a:gd name="T0" fmla="*/ 8 w 104"/>
                <a:gd name="T1" fmla="*/ 0 h 117"/>
                <a:gd name="T2" fmla="*/ 0 w 104"/>
                <a:gd name="T3" fmla="*/ 8 h 117"/>
                <a:gd name="T4" fmla="*/ 104 w 104"/>
                <a:gd name="T5" fmla="*/ 117 h 117"/>
                <a:gd name="T6" fmla="*/ 8 w 104"/>
                <a:gd name="T7" fmla="*/ 0 h 117"/>
                <a:gd name="T8" fmla="*/ 0 60000 65536"/>
                <a:gd name="T9" fmla="*/ 0 60000 65536"/>
                <a:gd name="T10" fmla="*/ 0 60000 65536"/>
                <a:gd name="T11" fmla="*/ 0 60000 65536"/>
                <a:gd name="T12" fmla="*/ 0 w 104"/>
                <a:gd name="T13" fmla="*/ 0 h 117"/>
                <a:gd name="T14" fmla="*/ 104 w 104"/>
                <a:gd name="T15" fmla="*/ 117 h 117"/>
              </a:gdLst>
              <a:ahLst/>
              <a:cxnLst>
                <a:cxn ang="T8">
                  <a:pos x="T0" y="T1"/>
                </a:cxn>
                <a:cxn ang="T9">
                  <a:pos x="T2" y="T3"/>
                </a:cxn>
                <a:cxn ang="T10">
                  <a:pos x="T4" y="T5"/>
                </a:cxn>
                <a:cxn ang="T11">
                  <a:pos x="T6" y="T7"/>
                </a:cxn>
              </a:cxnLst>
              <a:rect l="T12" t="T13" r="T14" b="T15"/>
              <a:pathLst>
                <a:path w="104" h="117">
                  <a:moveTo>
                    <a:pt x="8" y="0"/>
                  </a:moveTo>
                  <a:lnTo>
                    <a:pt x="0" y="8"/>
                  </a:lnTo>
                  <a:lnTo>
                    <a:pt x="104" y="117"/>
                  </a:lnTo>
                  <a:lnTo>
                    <a:pt x="8" y="0"/>
                  </a:lnTo>
                </a:path>
              </a:pathLst>
            </a:custGeom>
            <a:noFill/>
            <a:ln w="0">
              <a:solidFill>
                <a:srgbClr val="000000"/>
              </a:solidFill>
              <a:prstDash val="solid"/>
              <a:round/>
              <a:headEnd/>
              <a:tailEnd/>
            </a:ln>
          </p:spPr>
          <p:txBody>
            <a:bodyPr/>
            <a:lstStyle/>
            <a:p>
              <a:endParaRPr lang="en-US"/>
            </a:p>
          </p:txBody>
        </p:sp>
        <p:sp>
          <p:nvSpPr>
            <p:cNvPr id="1441" name="Freeform 415">
              <a:extLst>
                <a:ext uri="{FF2B5EF4-FFF2-40B4-BE49-F238E27FC236}">
                  <a16:creationId xmlns:a16="http://schemas.microsoft.com/office/drawing/2014/main" id="{56215580-25B5-4772-90D0-28D13E1AA2D9}"/>
                </a:ext>
              </a:extLst>
            </p:cNvPr>
            <p:cNvSpPr>
              <a:spLocks/>
            </p:cNvSpPr>
            <p:nvPr/>
          </p:nvSpPr>
          <p:spPr bwMode="auto">
            <a:xfrm>
              <a:off x="3496" y="3631"/>
              <a:ext cx="19" cy="22"/>
            </a:xfrm>
            <a:custGeom>
              <a:avLst/>
              <a:gdLst>
                <a:gd name="T0" fmla="*/ 8 w 112"/>
                <a:gd name="T1" fmla="*/ 0 h 109"/>
                <a:gd name="T2" fmla="*/ 0 w 112"/>
                <a:gd name="T3" fmla="*/ 11 h 109"/>
                <a:gd name="T4" fmla="*/ 112 w 112"/>
                <a:gd name="T5" fmla="*/ 109 h 109"/>
                <a:gd name="T6" fmla="*/ 8 w 112"/>
                <a:gd name="T7" fmla="*/ 0 h 109"/>
                <a:gd name="T8" fmla="*/ 0 60000 65536"/>
                <a:gd name="T9" fmla="*/ 0 60000 65536"/>
                <a:gd name="T10" fmla="*/ 0 60000 65536"/>
                <a:gd name="T11" fmla="*/ 0 60000 65536"/>
                <a:gd name="T12" fmla="*/ 0 w 112"/>
                <a:gd name="T13" fmla="*/ 0 h 109"/>
                <a:gd name="T14" fmla="*/ 112 w 112"/>
                <a:gd name="T15" fmla="*/ 109 h 109"/>
              </a:gdLst>
              <a:ahLst/>
              <a:cxnLst>
                <a:cxn ang="T8">
                  <a:pos x="T0" y="T1"/>
                </a:cxn>
                <a:cxn ang="T9">
                  <a:pos x="T2" y="T3"/>
                </a:cxn>
                <a:cxn ang="T10">
                  <a:pos x="T4" y="T5"/>
                </a:cxn>
                <a:cxn ang="T11">
                  <a:pos x="T6" y="T7"/>
                </a:cxn>
              </a:cxnLst>
              <a:rect l="T12" t="T13" r="T14" b="T15"/>
              <a:pathLst>
                <a:path w="112" h="109">
                  <a:moveTo>
                    <a:pt x="8" y="0"/>
                  </a:moveTo>
                  <a:lnTo>
                    <a:pt x="0" y="11"/>
                  </a:lnTo>
                  <a:lnTo>
                    <a:pt x="112" y="109"/>
                  </a:lnTo>
                  <a:lnTo>
                    <a:pt x="8" y="0"/>
                  </a:lnTo>
                  <a:close/>
                </a:path>
              </a:pathLst>
            </a:custGeom>
            <a:solidFill>
              <a:srgbClr val="000000"/>
            </a:solidFill>
            <a:ln w="9525">
              <a:noFill/>
              <a:round/>
              <a:headEnd/>
              <a:tailEnd/>
            </a:ln>
          </p:spPr>
          <p:txBody>
            <a:bodyPr/>
            <a:lstStyle/>
            <a:p>
              <a:endParaRPr lang="en-US"/>
            </a:p>
          </p:txBody>
        </p:sp>
        <p:sp>
          <p:nvSpPr>
            <p:cNvPr id="1442" name="Freeform 416">
              <a:extLst>
                <a:ext uri="{FF2B5EF4-FFF2-40B4-BE49-F238E27FC236}">
                  <a16:creationId xmlns:a16="http://schemas.microsoft.com/office/drawing/2014/main" id="{CB85FFA3-B66F-4603-8C68-5314B7366DCB}"/>
                </a:ext>
              </a:extLst>
            </p:cNvPr>
            <p:cNvSpPr>
              <a:spLocks/>
            </p:cNvSpPr>
            <p:nvPr/>
          </p:nvSpPr>
          <p:spPr bwMode="auto">
            <a:xfrm>
              <a:off x="3496" y="3631"/>
              <a:ext cx="19" cy="22"/>
            </a:xfrm>
            <a:custGeom>
              <a:avLst/>
              <a:gdLst>
                <a:gd name="T0" fmla="*/ 8 w 112"/>
                <a:gd name="T1" fmla="*/ 0 h 109"/>
                <a:gd name="T2" fmla="*/ 0 w 112"/>
                <a:gd name="T3" fmla="*/ 11 h 109"/>
                <a:gd name="T4" fmla="*/ 112 w 112"/>
                <a:gd name="T5" fmla="*/ 109 h 109"/>
                <a:gd name="T6" fmla="*/ 8 w 112"/>
                <a:gd name="T7" fmla="*/ 0 h 109"/>
                <a:gd name="T8" fmla="*/ 0 60000 65536"/>
                <a:gd name="T9" fmla="*/ 0 60000 65536"/>
                <a:gd name="T10" fmla="*/ 0 60000 65536"/>
                <a:gd name="T11" fmla="*/ 0 60000 65536"/>
                <a:gd name="T12" fmla="*/ 0 w 112"/>
                <a:gd name="T13" fmla="*/ 0 h 109"/>
                <a:gd name="T14" fmla="*/ 112 w 112"/>
                <a:gd name="T15" fmla="*/ 109 h 109"/>
              </a:gdLst>
              <a:ahLst/>
              <a:cxnLst>
                <a:cxn ang="T8">
                  <a:pos x="T0" y="T1"/>
                </a:cxn>
                <a:cxn ang="T9">
                  <a:pos x="T2" y="T3"/>
                </a:cxn>
                <a:cxn ang="T10">
                  <a:pos x="T4" y="T5"/>
                </a:cxn>
                <a:cxn ang="T11">
                  <a:pos x="T6" y="T7"/>
                </a:cxn>
              </a:cxnLst>
              <a:rect l="T12" t="T13" r="T14" b="T15"/>
              <a:pathLst>
                <a:path w="112" h="109">
                  <a:moveTo>
                    <a:pt x="8" y="0"/>
                  </a:moveTo>
                  <a:lnTo>
                    <a:pt x="0" y="11"/>
                  </a:lnTo>
                  <a:lnTo>
                    <a:pt x="112" y="109"/>
                  </a:lnTo>
                  <a:lnTo>
                    <a:pt x="8" y="0"/>
                  </a:lnTo>
                </a:path>
              </a:pathLst>
            </a:custGeom>
            <a:noFill/>
            <a:ln w="0">
              <a:solidFill>
                <a:srgbClr val="000000"/>
              </a:solidFill>
              <a:prstDash val="solid"/>
              <a:round/>
              <a:headEnd/>
              <a:tailEnd/>
            </a:ln>
          </p:spPr>
          <p:txBody>
            <a:bodyPr/>
            <a:lstStyle/>
            <a:p>
              <a:endParaRPr lang="en-US"/>
            </a:p>
          </p:txBody>
        </p:sp>
        <p:sp>
          <p:nvSpPr>
            <p:cNvPr id="1443" name="Freeform 417">
              <a:extLst>
                <a:ext uri="{FF2B5EF4-FFF2-40B4-BE49-F238E27FC236}">
                  <a16:creationId xmlns:a16="http://schemas.microsoft.com/office/drawing/2014/main" id="{ADA49839-9165-4014-A0E8-87DB6B71E5BF}"/>
                </a:ext>
              </a:extLst>
            </p:cNvPr>
            <p:cNvSpPr>
              <a:spLocks/>
            </p:cNvSpPr>
            <p:nvPr/>
          </p:nvSpPr>
          <p:spPr bwMode="auto">
            <a:xfrm>
              <a:off x="3495" y="3633"/>
              <a:ext cx="20" cy="20"/>
            </a:xfrm>
            <a:custGeom>
              <a:avLst/>
              <a:gdLst>
                <a:gd name="T0" fmla="*/ 7 w 119"/>
                <a:gd name="T1" fmla="*/ 0 h 98"/>
                <a:gd name="T2" fmla="*/ 0 w 119"/>
                <a:gd name="T3" fmla="*/ 11 h 98"/>
                <a:gd name="T4" fmla="*/ 119 w 119"/>
                <a:gd name="T5" fmla="*/ 98 h 98"/>
                <a:gd name="T6" fmla="*/ 7 w 119"/>
                <a:gd name="T7" fmla="*/ 0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7" y="0"/>
                  </a:moveTo>
                  <a:lnTo>
                    <a:pt x="0" y="11"/>
                  </a:lnTo>
                  <a:lnTo>
                    <a:pt x="119" y="98"/>
                  </a:lnTo>
                  <a:lnTo>
                    <a:pt x="7" y="0"/>
                  </a:lnTo>
                  <a:close/>
                </a:path>
              </a:pathLst>
            </a:custGeom>
            <a:solidFill>
              <a:srgbClr val="000000"/>
            </a:solidFill>
            <a:ln w="9525">
              <a:noFill/>
              <a:round/>
              <a:headEnd/>
              <a:tailEnd/>
            </a:ln>
          </p:spPr>
          <p:txBody>
            <a:bodyPr/>
            <a:lstStyle/>
            <a:p>
              <a:endParaRPr lang="en-US"/>
            </a:p>
          </p:txBody>
        </p:sp>
        <p:sp>
          <p:nvSpPr>
            <p:cNvPr id="1444" name="Freeform 418">
              <a:extLst>
                <a:ext uri="{FF2B5EF4-FFF2-40B4-BE49-F238E27FC236}">
                  <a16:creationId xmlns:a16="http://schemas.microsoft.com/office/drawing/2014/main" id="{0FE4814C-B792-42D3-AB23-0CEB8E99008A}"/>
                </a:ext>
              </a:extLst>
            </p:cNvPr>
            <p:cNvSpPr>
              <a:spLocks/>
            </p:cNvSpPr>
            <p:nvPr/>
          </p:nvSpPr>
          <p:spPr bwMode="auto">
            <a:xfrm>
              <a:off x="3495" y="3633"/>
              <a:ext cx="20" cy="20"/>
            </a:xfrm>
            <a:custGeom>
              <a:avLst/>
              <a:gdLst>
                <a:gd name="T0" fmla="*/ 7 w 119"/>
                <a:gd name="T1" fmla="*/ 0 h 98"/>
                <a:gd name="T2" fmla="*/ 0 w 119"/>
                <a:gd name="T3" fmla="*/ 11 h 98"/>
                <a:gd name="T4" fmla="*/ 119 w 119"/>
                <a:gd name="T5" fmla="*/ 98 h 98"/>
                <a:gd name="T6" fmla="*/ 7 w 119"/>
                <a:gd name="T7" fmla="*/ 0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7" y="0"/>
                  </a:moveTo>
                  <a:lnTo>
                    <a:pt x="0" y="11"/>
                  </a:lnTo>
                  <a:lnTo>
                    <a:pt x="119" y="98"/>
                  </a:lnTo>
                  <a:lnTo>
                    <a:pt x="7" y="0"/>
                  </a:lnTo>
                </a:path>
              </a:pathLst>
            </a:custGeom>
            <a:noFill/>
            <a:ln w="0">
              <a:solidFill>
                <a:srgbClr val="000000"/>
              </a:solidFill>
              <a:prstDash val="solid"/>
              <a:round/>
              <a:headEnd/>
              <a:tailEnd/>
            </a:ln>
          </p:spPr>
          <p:txBody>
            <a:bodyPr/>
            <a:lstStyle/>
            <a:p>
              <a:endParaRPr lang="en-US"/>
            </a:p>
          </p:txBody>
        </p:sp>
        <p:sp>
          <p:nvSpPr>
            <p:cNvPr id="1445" name="Freeform 419">
              <a:extLst>
                <a:ext uri="{FF2B5EF4-FFF2-40B4-BE49-F238E27FC236}">
                  <a16:creationId xmlns:a16="http://schemas.microsoft.com/office/drawing/2014/main" id="{F794630D-F207-4A70-B30E-87933FAB4EBC}"/>
                </a:ext>
              </a:extLst>
            </p:cNvPr>
            <p:cNvSpPr>
              <a:spLocks/>
            </p:cNvSpPr>
            <p:nvPr/>
          </p:nvSpPr>
          <p:spPr bwMode="auto">
            <a:xfrm>
              <a:off x="3494" y="3636"/>
              <a:ext cx="21" cy="17"/>
            </a:xfrm>
            <a:custGeom>
              <a:avLst/>
              <a:gdLst>
                <a:gd name="T0" fmla="*/ 5 w 124"/>
                <a:gd name="T1" fmla="*/ 0 h 87"/>
                <a:gd name="T2" fmla="*/ 0 w 124"/>
                <a:gd name="T3" fmla="*/ 10 h 87"/>
                <a:gd name="T4" fmla="*/ 124 w 124"/>
                <a:gd name="T5" fmla="*/ 87 h 87"/>
                <a:gd name="T6" fmla="*/ 5 w 124"/>
                <a:gd name="T7" fmla="*/ 0 h 87"/>
                <a:gd name="T8" fmla="*/ 0 60000 65536"/>
                <a:gd name="T9" fmla="*/ 0 60000 65536"/>
                <a:gd name="T10" fmla="*/ 0 60000 65536"/>
                <a:gd name="T11" fmla="*/ 0 60000 65536"/>
                <a:gd name="T12" fmla="*/ 0 w 124"/>
                <a:gd name="T13" fmla="*/ 0 h 87"/>
                <a:gd name="T14" fmla="*/ 124 w 124"/>
                <a:gd name="T15" fmla="*/ 87 h 87"/>
              </a:gdLst>
              <a:ahLst/>
              <a:cxnLst>
                <a:cxn ang="T8">
                  <a:pos x="T0" y="T1"/>
                </a:cxn>
                <a:cxn ang="T9">
                  <a:pos x="T2" y="T3"/>
                </a:cxn>
                <a:cxn ang="T10">
                  <a:pos x="T4" y="T5"/>
                </a:cxn>
                <a:cxn ang="T11">
                  <a:pos x="T6" y="T7"/>
                </a:cxn>
              </a:cxnLst>
              <a:rect l="T12" t="T13" r="T14" b="T15"/>
              <a:pathLst>
                <a:path w="124" h="87">
                  <a:moveTo>
                    <a:pt x="5" y="0"/>
                  </a:moveTo>
                  <a:lnTo>
                    <a:pt x="0" y="10"/>
                  </a:lnTo>
                  <a:lnTo>
                    <a:pt x="124" y="87"/>
                  </a:lnTo>
                  <a:lnTo>
                    <a:pt x="5" y="0"/>
                  </a:lnTo>
                  <a:close/>
                </a:path>
              </a:pathLst>
            </a:custGeom>
            <a:solidFill>
              <a:srgbClr val="000000"/>
            </a:solidFill>
            <a:ln w="9525">
              <a:noFill/>
              <a:round/>
              <a:headEnd/>
              <a:tailEnd/>
            </a:ln>
          </p:spPr>
          <p:txBody>
            <a:bodyPr/>
            <a:lstStyle/>
            <a:p>
              <a:endParaRPr lang="en-US"/>
            </a:p>
          </p:txBody>
        </p:sp>
        <p:sp>
          <p:nvSpPr>
            <p:cNvPr id="1446" name="Freeform 420">
              <a:extLst>
                <a:ext uri="{FF2B5EF4-FFF2-40B4-BE49-F238E27FC236}">
                  <a16:creationId xmlns:a16="http://schemas.microsoft.com/office/drawing/2014/main" id="{17D1ADA1-1D01-4C35-9EEC-8FC37C1F0756}"/>
                </a:ext>
              </a:extLst>
            </p:cNvPr>
            <p:cNvSpPr>
              <a:spLocks/>
            </p:cNvSpPr>
            <p:nvPr/>
          </p:nvSpPr>
          <p:spPr bwMode="auto">
            <a:xfrm>
              <a:off x="3494" y="3636"/>
              <a:ext cx="21" cy="17"/>
            </a:xfrm>
            <a:custGeom>
              <a:avLst/>
              <a:gdLst>
                <a:gd name="T0" fmla="*/ 5 w 124"/>
                <a:gd name="T1" fmla="*/ 0 h 87"/>
                <a:gd name="T2" fmla="*/ 0 w 124"/>
                <a:gd name="T3" fmla="*/ 10 h 87"/>
                <a:gd name="T4" fmla="*/ 124 w 124"/>
                <a:gd name="T5" fmla="*/ 87 h 87"/>
                <a:gd name="T6" fmla="*/ 5 w 124"/>
                <a:gd name="T7" fmla="*/ 0 h 87"/>
                <a:gd name="T8" fmla="*/ 0 60000 65536"/>
                <a:gd name="T9" fmla="*/ 0 60000 65536"/>
                <a:gd name="T10" fmla="*/ 0 60000 65536"/>
                <a:gd name="T11" fmla="*/ 0 60000 65536"/>
                <a:gd name="T12" fmla="*/ 0 w 124"/>
                <a:gd name="T13" fmla="*/ 0 h 87"/>
                <a:gd name="T14" fmla="*/ 124 w 124"/>
                <a:gd name="T15" fmla="*/ 87 h 87"/>
              </a:gdLst>
              <a:ahLst/>
              <a:cxnLst>
                <a:cxn ang="T8">
                  <a:pos x="T0" y="T1"/>
                </a:cxn>
                <a:cxn ang="T9">
                  <a:pos x="T2" y="T3"/>
                </a:cxn>
                <a:cxn ang="T10">
                  <a:pos x="T4" y="T5"/>
                </a:cxn>
                <a:cxn ang="T11">
                  <a:pos x="T6" y="T7"/>
                </a:cxn>
              </a:cxnLst>
              <a:rect l="T12" t="T13" r="T14" b="T15"/>
              <a:pathLst>
                <a:path w="124" h="87">
                  <a:moveTo>
                    <a:pt x="5" y="0"/>
                  </a:moveTo>
                  <a:lnTo>
                    <a:pt x="0" y="10"/>
                  </a:lnTo>
                  <a:lnTo>
                    <a:pt x="124" y="87"/>
                  </a:lnTo>
                  <a:lnTo>
                    <a:pt x="5" y="0"/>
                  </a:lnTo>
                </a:path>
              </a:pathLst>
            </a:custGeom>
            <a:noFill/>
            <a:ln w="0">
              <a:solidFill>
                <a:srgbClr val="000000"/>
              </a:solidFill>
              <a:prstDash val="solid"/>
              <a:round/>
              <a:headEnd/>
              <a:tailEnd/>
            </a:ln>
          </p:spPr>
          <p:txBody>
            <a:bodyPr/>
            <a:lstStyle/>
            <a:p>
              <a:endParaRPr lang="en-US"/>
            </a:p>
          </p:txBody>
        </p:sp>
        <p:sp>
          <p:nvSpPr>
            <p:cNvPr id="1447" name="Freeform 421">
              <a:extLst>
                <a:ext uri="{FF2B5EF4-FFF2-40B4-BE49-F238E27FC236}">
                  <a16:creationId xmlns:a16="http://schemas.microsoft.com/office/drawing/2014/main" id="{85B6B4A6-97C8-4125-A7FA-37D7A32FC149}"/>
                </a:ext>
              </a:extLst>
            </p:cNvPr>
            <p:cNvSpPr>
              <a:spLocks/>
            </p:cNvSpPr>
            <p:nvPr/>
          </p:nvSpPr>
          <p:spPr bwMode="auto">
            <a:xfrm>
              <a:off x="3493" y="3638"/>
              <a:ext cx="22" cy="15"/>
            </a:xfrm>
            <a:custGeom>
              <a:avLst/>
              <a:gdLst>
                <a:gd name="T0" fmla="*/ 6 w 130"/>
                <a:gd name="T1" fmla="*/ 0 h 77"/>
                <a:gd name="T2" fmla="*/ 0 w 130"/>
                <a:gd name="T3" fmla="*/ 12 h 77"/>
                <a:gd name="T4" fmla="*/ 130 w 130"/>
                <a:gd name="T5" fmla="*/ 77 h 77"/>
                <a:gd name="T6" fmla="*/ 6 w 130"/>
                <a:gd name="T7" fmla="*/ 0 h 77"/>
                <a:gd name="T8" fmla="*/ 0 60000 65536"/>
                <a:gd name="T9" fmla="*/ 0 60000 65536"/>
                <a:gd name="T10" fmla="*/ 0 60000 65536"/>
                <a:gd name="T11" fmla="*/ 0 60000 65536"/>
                <a:gd name="T12" fmla="*/ 0 w 130"/>
                <a:gd name="T13" fmla="*/ 0 h 77"/>
                <a:gd name="T14" fmla="*/ 130 w 130"/>
                <a:gd name="T15" fmla="*/ 77 h 77"/>
              </a:gdLst>
              <a:ahLst/>
              <a:cxnLst>
                <a:cxn ang="T8">
                  <a:pos x="T0" y="T1"/>
                </a:cxn>
                <a:cxn ang="T9">
                  <a:pos x="T2" y="T3"/>
                </a:cxn>
                <a:cxn ang="T10">
                  <a:pos x="T4" y="T5"/>
                </a:cxn>
                <a:cxn ang="T11">
                  <a:pos x="T6" y="T7"/>
                </a:cxn>
              </a:cxnLst>
              <a:rect l="T12" t="T13" r="T14" b="T15"/>
              <a:pathLst>
                <a:path w="130" h="77">
                  <a:moveTo>
                    <a:pt x="6" y="0"/>
                  </a:moveTo>
                  <a:lnTo>
                    <a:pt x="0" y="12"/>
                  </a:lnTo>
                  <a:lnTo>
                    <a:pt x="130" y="77"/>
                  </a:lnTo>
                  <a:lnTo>
                    <a:pt x="6" y="0"/>
                  </a:lnTo>
                  <a:close/>
                </a:path>
              </a:pathLst>
            </a:custGeom>
            <a:solidFill>
              <a:srgbClr val="000000"/>
            </a:solidFill>
            <a:ln w="9525">
              <a:noFill/>
              <a:round/>
              <a:headEnd/>
              <a:tailEnd/>
            </a:ln>
          </p:spPr>
          <p:txBody>
            <a:bodyPr/>
            <a:lstStyle/>
            <a:p>
              <a:endParaRPr lang="en-US"/>
            </a:p>
          </p:txBody>
        </p:sp>
        <p:sp>
          <p:nvSpPr>
            <p:cNvPr id="1448" name="Freeform 422">
              <a:extLst>
                <a:ext uri="{FF2B5EF4-FFF2-40B4-BE49-F238E27FC236}">
                  <a16:creationId xmlns:a16="http://schemas.microsoft.com/office/drawing/2014/main" id="{68ACEA6D-D1D9-4E37-B3C8-1B8D6042CEB8}"/>
                </a:ext>
              </a:extLst>
            </p:cNvPr>
            <p:cNvSpPr>
              <a:spLocks/>
            </p:cNvSpPr>
            <p:nvPr/>
          </p:nvSpPr>
          <p:spPr bwMode="auto">
            <a:xfrm>
              <a:off x="3493" y="3638"/>
              <a:ext cx="22" cy="15"/>
            </a:xfrm>
            <a:custGeom>
              <a:avLst/>
              <a:gdLst>
                <a:gd name="T0" fmla="*/ 6 w 130"/>
                <a:gd name="T1" fmla="*/ 0 h 77"/>
                <a:gd name="T2" fmla="*/ 0 w 130"/>
                <a:gd name="T3" fmla="*/ 12 h 77"/>
                <a:gd name="T4" fmla="*/ 130 w 130"/>
                <a:gd name="T5" fmla="*/ 77 h 77"/>
                <a:gd name="T6" fmla="*/ 6 w 130"/>
                <a:gd name="T7" fmla="*/ 0 h 77"/>
                <a:gd name="T8" fmla="*/ 0 60000 65536"/>
                <a:gd name="T9" fmla="*/ 0 60000 65536"/>
                <a:gd name="T10" fmla="*/ 0 60000 65536"/>
                <a:gd name="T11" fmla="*/ 0 60000 65536"/>
                <a:gd name="T12" fmla="*/ 0 w 130"/>
                <a:gd name="T13" fmla="*/ 0 h 77"/>
                <a:gd name="T14" fmla="*/ 130 w 130"/>
                <a:gd name="T15" fmla="*/ 77 h 77"/>
              </a:gdLst>
              <a:ahLst/>
              <a:cxnLst>
                <a:cxn ang="T8">
                  <a:pos x="T0" y="T1"/>
                </a:cxn>
                <a:cxn ang="T9">
                  <a:pos x="T2" y="T3"/>
                </a:cxn>
                <a:cxn ang="T10">
                  <a:pos x="T4" y="T5"/>
                </a:cxn>
                <a:cxn ang="T11">
                  <a:pos x="T6" y="T7"/>
                </a:cxn>
              </a:cxnLst>
              <a:rect l="T12" t="T13" r="T14" b="T15"/>
              <a:pathLst>
                <a:path w="130" h="77">
                  <a:moveTo>
                    <a:pt x="6" y="0"/>
                  </a:moveTo>
                  <a:lnTo>
                    <a:pt x="0" y="12"/>
                  </a:lnTo>
                  <a:lnTo>
                    <a:pt x="130" y="77"/>
                  </a:lnTo>
                  <a:lnTo>
                    <a:pt x="6" y="0"/>
                  </a:lnTo>
                </a:path>
              </a:pathLst>
            </a:custGeom>
            <a:noFill/>
            <a:ln w="0">
              <a:solidFill>
                <a:srgbClr val="000000"/>
              </a:solidFill>
              <a:prstDash val="solid"/>
              <a:round/>
              <a:headEnd/>
              <a:tailEnd/>
            </a:ln>
          </p:spPr>
          <p:txBody>
            <a:bodyPr/>
            <a:lstStyle/>
            <a:p>
              <a:endParaRPr lang="en-US"/>
            </a:p>
          </p:txBody>
        </p:sp>
        <p:sp>
          <p:nvSpPr>
            <p:cNvPr id="1449" name="Freeform 423">
              <a:extLst>
                <a:ext uri="{FF2B5EF4-FFF2-40B4-BE49-F238E27FC236}">
                  <a16:creationId xmlns:a16="http://schemas.microsoft.com/office/drawing/2014/main" id="{D397B0E5-1002-426D-87F2-E4294907D011}"/>
                </a:ext>
              </a:extLst>
            </p:cNvPr>
            <p:cNvSpPr>
              <a:spLocks/>
            </p:cNvSpPr>
            <p:nvPr/>
          </p:nvSpPr>
          <p:spPr bwMode="auto">
            <a:xfrm>
              <a:off x="3492" y="3640"/>
              <a:ext cx="23" cy="13"/>
            </a:xfrm>
            <a:custGeom>
              <a:avLst/>
              <a:gdLst>
                <a:gd name="T0" fmla="*/ 4 w 134"/>
                <a:gd name="T1" fmla="*/ 0 h 65"/>
                <a:gd name="T2" fmla="*/ 0 w 134"/>
                <a:gd name="T3" fmla="*/ 13 h 65"/>
                <a:gd name="T4" fmla="*/ 134 w 134"/>
                <a:gd name="T5" fmla="*/ 65 h 65"/>
                <a:gd name="T6" fmla="*/ 4 w 134"/>
                <a:gd name="T7" fmla="*/ 0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4" y="0"/>
                  </a:moveTo>
                  <a:lnTo>
                    <a:pt x="0" y="13"/>
                  </a:lnTo>
                  <a:lnTo>
                    <a:pt x="134" y="65"/>
                  </a:lnTo>
                  <a:lnTo>
                    <a:pt x="4" y="0"/>
                  </a:lnTo>
                  <a:close/>
                </a:path>
              </a:pathLst>
            </a:custGeom>
            <a:solidFill>
              <a:srgbClr val="000000"/>
            </a:solidFill>
            <a:ln w="9525">
              <a:noFill/>
              <a:round/>
              <a:headEnd/>
              <a:tailEnd/>
            </a:ln>
          </p:spPr>
          <p:txBody>
            <a:bodyPr/>
            <a:lstStyle/>
            <a:p>
              <a:endParaRPr lang="en-US"/>
            </a:p>
          </p:txBody>
        </p:sp>
        <p:sp>
          <p:nvSpPr>
            <p:cNvPr id="1450" name="Freeform 424">
              <a:extLst>
                <a:ext uri="{FF2B5EF4-FFF2-40B4-BE49-F238E27FC236}">
                  <a16:creationId xmlns:a16="http://schemas.microsoft.com/office/drawing/2014/main" id="{58085A47-09DF-4F94-AE7A-EEA72C46B898}"/>
                </a:ext>
              </a:extLst>
            </p:cNvPr>
            <p:cNvSpPr>
              <a:spLocks/>
            </p:cNvSpPr>
            <p:nvPr/>
          </p:nvSpPr>
          <p:spPr bwMode="auto">
            <a:xfrm>
              <a:off x="3492" y="3640"/>
              <a:ext cx="23" cy="13"/>
            </a:xfrm>
            <a:custGeom>
              <a:avLst/>
              <a:gdLst>
                <a:gd name="T0" fmla="*/ 4 w 134"/>
                <a:gd name="T1" fmla="*/ 0 h 65"/>
                <a:gd name="T2" fmla="*/ 0 w 134"/>
                <a:gd name="T3" fmla="*/ 13 h 65"/>
                <a:gd name="T4" fmla="*/ 134 w 134"/>
                <a:gd name="T5" fmla="*/ 65 h 65"/>
                <a:gd name="T6" fmla="*/ 4 w 134"/>
                <a:gd name="T7" fmla="*/ 0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4" y="0"/>
                  </a:moveTo>
                  <a:lnTo>
                    <a:pt x="0" y="13"/>
                  </a:lnTo>
                  <a:lnTo>
                    <a:pt x="134" y="65"/>
                  </a:lnTo>
                  <a:lnTo>
                    <a:pt x="4" y="0"/>
                  </a:lnTo>
                </a:path>
              </a:pathLst>
            </a:custGeom>
            <a:noFill/>
            <a:ln w="0">
              <a:solidFill>
                <a:srgbClr val="000000"/>
              </a:solidFill>
              <a:prstDash val="solid"/>
              <a:round/>
              <a:headEnd/>
              <a:tailEnd/>
            </a:ln>
          </p:spPr>
          <p:txBody>
            <a:bodyPr/>
            <a:lstStyle/>
            <a:p>
              <a:endParaRPr lang="en-US"/>
            </a:p>
          </p:txBody>
        </p:sp>
        <p:sp>
          <p:nvSpPr>
            <p:cNvPr id="1451" name="Freeform 425">
              <a:extLst>
                <a:ext uri="{FF2B5EF4-FFF2-40B4-BE49-F238E27FC236}">
                  <a16:creationId xmlns:a16="http://schemas.microsoft.com/office/drawing/2014/main" id="{1F35267A-8379-4082-8693-00C3B4DE7F6B}"/>
                </a:ext>
              </a:extLst>
            </p:cNvPr>
            <p:cNvSpPr>
              <a:spLocks/>
            </p:cNvSpPr>
            <p:nvPr/>
          </p:nvSpPr>
          <p:spPr bwMode="auto">
            <a:xfrm>
              <a:off x="3492" y="3643"/>
              <a:ext cx="23" cy="10"/>
            </a:xfrm>
            <a:custGeom>
              <a:avLst/>
              <a:gdLst>
                <a:gd name="T0" fmla="*/ 3 w 137"/>
                <a:gd name="T1" fmla="*/ 0 h 52"/>
                <a:gd name="T2" fmla="*/ 0 w 137"/>
                <a:gd name="T3" fmla="*/ 12 h 52"/>
                <a:gd name="T4" fmla="*/ 137 w 137"/>
                <a:gd name="T5" fmla="*/ 52 h 52"/>
                <a:gd name="T6" fmla="*/ 3 w 137"/>
                <a:gd name="T7" fmla="*/ 0 h 52"/>
                <a:gd name="T8" fmla="*/ 0 60000 65536"/>
                <a:gd name="T9" fmla="*/ 0 60000 65536"/>
                <a:gd name="T10" fmla="*/ 0 60000 65536"/>
                <a:gd name="T11" fmla="*/ 0 60000 65536"/>
                <a:gd name="T12" fmla="*/ 0 w 137"/>
                <a:gd name="T13" fmla="*/ 0 h 52"/>
                <a:gd name="T14" fmla="*/ 137 w 137"/>
                <a:gd name="T15" fmla="*/ 52 h 52"/>
              </a:gdLst>
              <a:ahLst/>
              <a:cxnLst>
                <a:cxn ang="T8">
                  <a:pos x="T0" y="T1"/>
                </a:cxn>
                <a:cxn ang="T9">
                  <a:pos x="T2" y="T3"/>
                </a:cxn>
                <a:cxn ang="T10">
                  <a:pos x="T4" y="T5"/>
                </a:cxn>
                <a:cxn ang="T11">
                  <a:pos x="T6" y="T7"/>
                </a:cxn>
              </a:cxnLst>
              <a:rect l="T12" t="T13" r="T14" b="T15"/>
              <a:pathLst>
                <a:path w="137" h="52">
                  <a:moveTo>
                    <a:pt x="3" y="0"/>
                  </a:moveTo>
                  <a:lnTo>
                    <a:pt x="0" y="12"/>
                  </a:lnTo>
                  <a:lnTo>
                    <a:pt x="137" y="52"/>
                  </a:lnTo>
                  <a:lnTo>
                    <a:pt x="3" y="0"/>
                  </a:lnTo>
                  <a:close/>
                </a:path>
              </a:pathLst>
            </a:custGeom>
            <a:solidFill>
              <a:srgbClr val="000000"/>
            </a:solidFill>
            <a:ln w="9525">
              <a:noFill/>
              <a:round/>
              <a:headEnd/>
              <a:tailEnd/>
            </a:ln>
          </p:spPr>
          <p:txBody>
            <a:bodyPr/>
            <a:lstStyle/>
            <a:p>
              <a:endParaRPr lang="en-US"/>
            </a:p>
          </p:txBody>
        </p:sp>
        <p:sp>
          <p:nvSpPr>
            <p:cNvPr id="1452" name="Freeform 426">
              <a:extLst>
                <a:ext uri="{FF2B5EF4-FFF2-40B4-BE49-F238E27FC236}">
                  <a16:creationId xmlns:a16="http://schemas.microsoft.com/office/drawing/2014/main" id="{ADA8E6F1-F55C-4664-8C11-6BBA1D1D010F}"/>
                </a:ext>
              </a:extLst>
            </p:cNvPr>
            <p:cNvSpPr>
              <a:spLocks/>
            </p:cNvSpPr>
            <p:nvPr/>
          </p:nvSpPr>
          <p:spPr bwMode="auto">
            <a:xfrm>
              <a:off x="3492" y="3643"/>
              <a:ext cx="23" cy="10"/>
            </a:xfrm>
            <a:custGeom>
              <a:avLst/>
              <a:gdLst>
                <a:gd name="T0" fmla="*/ 3 w 137"/>
                <a:gd name="T1" fmla="*/ 0 h 52"/>
                <a:gd name="T2" fmla="*/ 0 w 137"/>
                <a:gd name="T3" fmla="*/ 12 h 52"/>
                <a:gd name="T4" fmla="*/ 137 w 137"/>
                <a:gd name="T5" fmla="*/ 52 h 52"/>
                <a:gd name="T6" fmla="*/ 3 w 137"/>
                <a:gd name="T7" fmla="*/ 0 h 52"/>
                <a:gd name="T8" fmla="*/ 0 60000 65536"/>
                <a:gd name="T9" fmla="*/ 0 60000 65536"/>
                <a:gd name="T10" fmla="*/ 0 60000 65536"/>
                <a:gd name="T11" fmla="*/ 0 60000 65536"/>
                <a:gd name="T12" fmla="*/ 0 w 137"/>
                <a:gd name="T13" fmla="*/ 0 h 52"/>
                <a:gd name="T14" fmla="*/ 137 w 137"/>
                <a:gd name="T15" fmla="*/ 52 h 52"/>
              </a:gdLst>
              <a:ahLst/>
              <a:cxnLst>
                <a:cxn ang="T8">
                  <a:pos x="T0" y="T1"/>
                </a:cxn>
                <a:cxn ang="T9">
                  <a:pos x="T2" y="T3"/>
                </a:cxn>
                <a:cxn ang="T10">
                  <a:pos x="T4" y="T5"/>
                </a:cxn>
                <a:cxn ang="T11">
                  <a:pos x="T6" y="T7"/>
                </a:cxn>
              </a:cxnLst>
              <a:rect l="T12" t="T13" r="T14" b="T15"/>
              <a:pathLst>
                <a:path w="137" h="52">
                  <a:moveTo>
                    <a:pt x="3" y="0"/>
                  </a:moveTo>
                  <a:lnTo>
                    <a:pt x="0" y="12"/>
                  </a:lnTo>
                  <a:lnTo>
                    <a:pt x="137" y="52"/>
                  </a:lnTo>
                  <a:lnTo>
                    <a:pt x="3" y="0"/>
                  </a:lnTo>
                </a:path>
              </a:pathLst>
            </a:custGeom>
            <a:noFill/>
            <a:ln w="0">
              <a:solidFill>
                <a:srgbClr val="000000"/>
              </a:solidFill>
              <a:prstDash val="solid"/>
              <a:round/>
              <a:headEnd/>
              <a:tailEnd/>
            </a:ln>
          </p:spPr>
          <p:txBody>
            <a:bodyPr/>
            <a:lstStyle/>
            <a:p>
              <a:endParaRPr lang="en-US"/>
            </a:p>
          </p:txBody>
        </p:sp>
        <p:sp>
          <p:nvSpPr>
            <p:cNvPr id="1453" name="Freeform 427">
              <a:extLst>
                <a:ext uri="{FF2B5EF4-FFF2-40B4-BE49-F238E27FC236}">
                  <a16:creationId xmlns:a16="http://schemas.microsoft.com/office/drawing/2014/main" id="{E4D5CE7D-3912-45D4-8FCB-89612CB9C206}"/>
                </a:ext>
              </a:extLst>
            </p:cNvPr>
            <p:cNvSpPr>
              <a:spLocks/>
            </p:cNvSpPr>
            <p:nvPr/>
          </p:nvSpPr>
          <p:spPr bwMode="auto">
            <a:xfrm>
              <a:off x="3491" y="3645"/>
              <a:ext cx="24" cy="8"/>
            </a:xfrm>
            <a:custGeom>
              <a:avLst/>
              <a:gdLst>
                <a:gd name="T0" fmla="*/ 3 w 140"/>
                <a:gd name="T1" fmla="*/ 0 h 40"/>
                <a:gd name="T2" fmla="*/ 0 w 140"/>
                <a:gd name="T3" fmla="*/ 14 h 40"/>
                <a:gd name="T4" fmla="*/ 140 w 140"/>
                <a:gd name="T5" fmla="*/ 40 h 40"/>
                <a:gd name="T6" fmla="*/ 3 w 140"/>
                <a:gd name="T7" fmla="*/ 0 h 40"/>
                <a:gd name="T8" fmla="*/ 0 60000 65536"/>
                <a:gd name="T9" fmla="*/ 0 60000 65536"/>
                <a:gd name="T10" fmla="*/ 0 60000 65536"/>
                <a:gd name="T11" fmla="*/ 0 60000 65536"/>
                <a:gd name="T12" fmla="*/ 0 w 140"/>
                <a:gd name="T13" fmla="*/ 0 h 40"/>
                <a:gd name="T14" fmla="*/ 140 w 140"/>
                <a:gd name="T15" fmla="*/ 40 h 40"/>
              </a:gdLst>
              <a:ahLst/>
              <a:cxnLst>
                <a:cxn ang="T8">
                  <a:pos x="T0" y="T1"/>
                </a:cxn>
                <a:cxn ang="T9">
                  <a:pos x="T2" y="T3"/>
                </a:cxn>
                <a:cxn ang="T10">
                  <a:pos x="T4" y="T5"/>
                </a:cxn>
                <a:cxn ang="T11">
                  <a:pos x="T6" y="T7"/>
                </a:cxn>
              </a:cxnLst>
              <a:rect l="T12" t="T13" r="T14" b="T15"/>
              <a:pathLst>
                <a:path w="140" h="40">
                  <a:moveTo>
                    <a:pt x="3" y="0"/>
                  </a:moveTo>
                  <a:lnTo>
                    <a:pt x="0" y="14"/>
                  </a:lnTo>
                  <a:lnTo>
                    <a:pt x="140" y="40"/>
                  </a:lnTo>
                  <a:lnTo>
                    <a:pt x="3" y="0"/>
                  </a:lnTo>
                  <a:close/>
                </a:path>
              </a:pathLst>
            </a:custGeom>
            <a:solidFill>
              <a:srgbClr val="000000"/>
            </a:solidFill>
            <a:ln w="9525">
              <a:noFill/>
              <a:round/>
              <a:headEnd/>
              <a:tailEnd/>
            </a:ln>
          </p:spPr>
          <p:txBody>
            <a:bodyPr/>
            <a:lstStyle/>
            <a:p>
              <a:endParaRPr lang="en-US"/>
            </a:p>
          </p:txBody>
        </p:sp>
        <p:sp>
          <p:nvSpPr>
            <p:cNvPr id="1454" name="Freeform 428">
              <a:extLst>
                <a:ext uri="{FF2B5EF4-FFF2-40B4-BE49-F238E27FC236}">
                  <a16:creationId xmlns:a16="http://schemas.microsoft.com/office/drawing/2014/main" id="{18443A13-C3F3-48A1-8A61-516EE29B68EE}"/>
                </a:ext>
              </a:extLst>
            </p:cNvPr>
            <p:cNvSpPr>
              <a:spLocks/>
            </p:cNvSpPr>
            <p:nvPr/>
          </p:nvSpPr>
          <p:spPr bwMode="auto">
            <a:xfrm>
              <a:off x="3491" y="3645"/>
              <a:ext cx="24" cy="8"/>
            </a:xfrm>
            <a:custGeom>
              <a:avLst/>
              <a:gdLst>
                <a:gd name="T0" fmla="*/ 3 w 140"/>
                <a:gd name="T1" fmla="*/ 0 h 40"/>
                <a:gd name="T2" fmla="*/ 0 w 140"/>
                <a:gd name="T3" fmla="*/ 14 h 40"/>
                <a:gd name="T4" fmla="*/ 140 w 140"/>
                <a:gd name="T5" fmla="*/ 40 h 40"/>
                <a:gd name="T6" fmla="*/ 3 w 140"/>
                <a:gd name="T7" fmla="*/ 0 h 40"/>
                <a:gd name="T8" fmla="*/ 0 60000 65536"/>
                <a:gd name="T9" fmla="*/ 0 60000 65536"/>
                <a:gd name="T10" fmla="*/ 0 60000 65536"/>
                <a:gd name="T11" fmla="*/ 0 60000 65536"/>
                <a:gd name="T12" fmla="*/ 0 w 140"/>
                <a:gd name="T13" fmla="*/ 0 h 40"/>
                <a:gd name="T14" fmla="*/ 140 w 140"/>
                <a:gd name="T15" fmla="*/ 40 h 40"/>
              </a:gdLst>
              <a:ahLst/>
              <a:cxnLst>
                <a:cxn ang="T8">
                  <a:pos x="T0" y="T1"/>
                </a:cxn>
                <a:cxn ang="T9">
                  <a:pos x="T2" y="T3"/>
                </a:cxn>
                <a:cxn ang="T10">
                  <a:pos x="T4" y="T5"/>
                </a:cxn>
                <a:cxn ang="T11">
                  <a:pos x="T6" y="T7"/>
                </a:cxn>
              </a:cxnLst>
              <a:rect l="T12" t="T13" r="T14" b="T15"/>
              <a:pathLst>
                <a:path w="140" h="40">
                  <a:moveTo>
                    <a:pt x="3" y="0"/>
                  </a:moveTo>
                  <a:lnTo>
                    <a:pt x="0" y="14"/>
                  </a:lnTo>
                  <a:lnTo>
                    <a:pt x="140" y="40"/>
                  </a:lnTo>
                  <a:lnTo>
                    <a:pt x="3" y="0"/>
                  </a:lnTo>
                </a:path>
              </a:pathLst>
            </a:custGeom>
            <a:noFill/>
            <a:ln w="0">
              <a:solidFill>
                <a:srgbClr val="000000"/>
              </a:solidFill>
              <a:prstDash val="solid"/>
              <a:round/>
              <a:headEnd/>
              <a:tailEnd/>
            </a:ln>
          </p:spPr>
          <p:txBody>
            <a:bodyPr/>
            <a:lstStyle/>
            <a:p>
              <a:endParaRPr lang="en-US"/>
            </a:p>
          </p:txBody>
        </p:sp>
        <p:sp>
          <p:nvSpPr>
            <p:cNvPr id="1455" name="Freeform 429">
              <a:extLst>
                <a:ext uri="{FF2B5EF4-FFF2-40B4-BE49-F238E27FC236}">
                  <a16:creationId xmlns:a16="http://schemas.microsoft.com/office/drawing/2014/main" id="{70074F89-46B8-4ABA-ABC9-7B2BCE6FF217}"/>
                </a:ext>
              </a:extLst>
            </p:cNvPr>
            <p:cNvSpPr>
              <a:spLocks/>
            </p:cNvSpPr>
            <p:nvPr/>
          </p:nvSpPr>
          <p:spPr bwMode="auto">
            <a:xfrm>
              <a:off x="3491" y="3648"/>
              <a:ext cx="24" cy="5"/>
            </a:xfrm>
            <a:custGeom>
              <a:avLst/>
              <a:gdLst>
                <a:gd name="T0" fmla="*/ 2 w 142"/>
                <a:gd name="T1" fmla="*/ 0 h 26"/>
                <a:gd name="T2" fmla="*/ 0 w 142"/>
                <a:gd name="T3" fmla="*/ 13 h 26"/>
                <a:gd name="T4" fmla="*/ 142 w 142"/>
                <a:gd name="T5" fmla="*/ 26 h 26"/>
                <a:gd name="T6" fmla="*/ 2 w 142"/>
                <a:gd name="T7" fmla="*/ 0 h 26"/>
                <a:gd name="T8" fmla="*/ 0 60000 65536"/>
                <a:gd name="T9" fmla="*/ 0 60000 65536"/>
                <a:gd name="T10" fmla="*/ 0 60000 65536"/>
                <a:gd name="T11" fmla="*/ 0 60000 65536"/>
                <a:gd name="T12" fmla="*/ 0 w 142"/>
                <a:gd name="T13" fmla="*/ 0 h 26"/>
                <a:gd name="T14" fmla="*/ 142 w 142"/>
                <a:gd name="T15" fmla="*/ 26 h 26"/>
              </a:gdLst>
              <a:ahLst/>
              <a:cxnLst>
                <a:cxn ang="T8">
                  <a:pos x="T0" y="T1"/>
                </a:cxn>
                <a:cxn ang="T9">
                  <a:pos x="T2" y="T3"/>
                </a:cxn>
                <a:cxn ang="T10">
                  <a:pos x="T4" y="T5"/>
                </a:cxn>
                <a:cxn ang="T11">
                  <a:pos x="T6" y="T7"/>
                </a:cxn>
              </a:cxnLst>
              <a:rect l="T12" t="T13" r="T14" b="T15"/>
              <a:pathLst>
                <a:path w="142" h="26">
                  <a:moveTo>
                    <a:pt x="2" y="0"/>
                  </a:moveTo>
                  <a:lnTo>
                    <a:pt x="0" y="13"/>
                  </a:lnTo>
                  <a:lnTo>
                    <a:pt x="142" y="26"/>
                  </a:lnTo>
                  <a:lnTo>
                    <a:pt x="2" y="0"/>
                  </a:lnTo>
                  <a:close/>
                </a:path>
              </a:pathLst>
            </a:custGeom>
            <a:solidFill>
              <a:srgbClr val="000000"/>
            </a:solidFill>
            <a:ln w="9525">
              <a:noFill/>
              <a:round/>
              <a:headEnd/>
              <a:tailEnd/>
            </a:ln>
          </p:spPr>
          <p:txBody>
            <a:bodyPr/>
            <a:lstStyle/>
            <a:p>
              <a:endParaRPr lang="en-US"/>
            </a:p>
          </p:txBody>
        </p:sp>
        <p:sp>
          <p:nvSpPr>
            <p:cNvPr id="1456" name="Freeform 430">
              <a:extLst>
                <a:ext uri="{FF2B5EF4-FFF2-40B4-BE49-F238E27FC236}">
                  <a16:creationId xmlns:a16="http://schemas.microsoft.com/office/drawing/2014/main" id="{9300719D-2480-48CD-B5D8-B867EEF58B16}"/>
                </a:ext>
              </a:extLst>
            </p:cNvPr>
            <p:cNvSpPr>
              <a:spLocks/>
            </p:cNvSpPr>
            <p:nvPr/>
          </p:nvSpPr>
          <p:spPr bwMode="auto">
            <a:xfrm>
              <a:off x="3491" y="3648"/>
              <a:ext cx="24" cy="5"/>
            </a:xfrm>
            <a:custGeom>
              <a:avLst/>
              <a:gdLst>
                <a:gd name="T0" fmla="*/ 2 w 142"/>
                <a:gd name="T1" fmla="*/ 0 h 26"/>
                <a:gd name="T2" fmla="*/ 0 w 142"/>
                <a:gd name="T3" fmla="*/ 13 h 26"/>
                <a:gd name="T4" fmla="*/ 142 w 142"/>
                <a:gd name="T5" fmla="*/ 26 h 26"/>
                <a:gd name="T6" fmla="*/ 2 w 142"/>
                <a:gd name="T7" fmla="*/ 0 h 26"/>
                <a:gd name="T8" fmla="*/ 0 60000 65536"/>
                <a:gd name="T9" fmla="*/ 0 60000 65536"/>
                <a:gd name="T10" fmla="*/ 0 60000 65536"/>
                <a:gd name="T11" fmla="*/ 0 60000 65536"/>
                <a:gd name="T12" fmla="*/ 0 w 142"/>
                <a:gd name="T13" fmla="*/ 0 h 26"/>
                <a:gd name="T14" fmla="*/ 142 w 142"/>
                <a:gd name="T15" fmla="*/ 26 h 26"/>
              </a:gdLst>
              <a:ahLst/>
              <a:cxnLst>
                <a:cxn ang="T8">
                  <a:pos x="T0" y="T1"/>
                </a:cxn>
                <a:cxn ang="T9">
                  <a:pos x="T2" y="T3"/>
                </a:cxn>
                <a:cxn ang="T10">
                  <a:pos x="T4" y="T5"/>
                </a:cxn>
                <a:cxn ang="T11">
                  <a:pos x="T6" y="T7"/>
                </a:cxn>
              </a:cxnLst>
              <a:rect l="T12" t="T13" r="T14" b="T15"/>
              <a:pathLst>
                <a:path w="142" h="26">
                  <a:moveTo>
                    <a:pt x="2" y="0"/>
                  </a:moveTo>
                  <a:lnTo>
                    <a:pt x="0" y="13"/>
                  </a:lnTo>
                  <a:lnTo>
                    <a:pt x="142" y="26"/>
                  </a:lnTo>
                  <a:lnTo>
                    <a:pt x="2" y="0"/>
                  </a:lnTo>
                </a:path>
              </a:pathLst>
            </a:custGeom>
            <a:noFill/>
            <a:ln w="0">
              <a:solidFill>
                <a:srgbClr val="000000"/>
              </a:solidFill>
              <a:prstDash val="solid"/>
              <a:round/>
              <a:headEnd/>
              <a:tailEnd/>
            </a:ln>
          </p:spPr>
          <p:txBody>
            <a:bodyPr/>
            <a:lstStyle/>
            <a:p>
              <a:endParaRPr lang="en-US"/>
            </a:p>
          </p:txBody>
        </p:sp>
        <p:sp>
          <p:nvSpPr>
            <p:cNvPr id="1457" name="Freeform 431">
              <a:extLst>
                <a:ext uri="{FF2B5EF4-FFF2-40B4-BE49-F238E27FC236}">
                  <a16:creationId xmlns:a16="http://schemas.microsoft.com/office/drawing/2014/main" id="{48075EC5-DBB1-44E7-B906-567E02ABF778}"/>
                </a:ext>
              </a:extLst>
            </p:cNvPr>
            <p:cNvSpPr>
              <a:spLocks/>
            </p:cNvSpPr>
            <p:nvPr/>
          </p:nvSpPr>
          <p:spPr bwMode="auto">
            <a:xfrm>
              <a:off x="3491" y="3650"/>
              <a:ext cx="24" cy="3"/>
            </a:xfrm>
            <a:custGeom>
              <a:avLst/>
              <a:gdLst>
                <a:gd name="T0" fmla="*/ 0 w 142"/>
                <a:gd name="T1" fmla="*/ 0 h 13"/>
                <a:gd name="T2" fmla="*/ 0 w 142"/>
                <a:gd name="T3" fmla="*/ 13 h 13"/>
                <a:gd name="T4" fmla="*/ 142 w 142"/>
                <a:gd name="T5" fmla="*/ 13 h 13"/>
                <a:gd name="T6" fmla="*/ 0 w 142"/>
                <a:gd name="T7" fmla="*/ 0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0" y="0"/>
                  </a:moveTo>
                  <a:lnTo>
                    <a:pt x="0" y="13"/>
                  </a:lnTo>
                  <a:lnTo>
                    <a:pt x="142" y="13"/>
                  </a:lnTo>
                  <a:lnTo>
                    <a:pt x="0" y="0"/>
                  </a:lnTo>
                  <a:close/>
                </a:path>
              </a:pathLst>
            </a:custGeom>
            <a:solidFill>
              <a:srgbClr val="000000"/>
            </a:solidFill>
            <a:ln w="9525">
              <a:noFill/>
              <a:round/>
              <a:headEnd/>
              <a:tailEnd/>
            </a:ln>
          </p:spPr>
          <p:txBody>
            <a:bodyPr/>
            <a:lstStyle/>
            <a:p>
              <a:endParaRPr lang="en-US"/>
            </a:p>
          </p:txBody>
        </p:sp>
        <p:sp>
          <p:nvSpPr>
            <p:cNvPr id="1458" name="Freeform 432">
              <a:extLst>
                <a:ext uri="{FF2B5EF4-FFF2-40B4-BE49-F238E27FC236}">
                  <a16:creationId xmlns:a16="http://schemas.microsoft.com/office/drawing/2014/main" id="{F8763B30-E70B-4768-8AB0-4E933B55C4E9}"/>
                </a:ext>
              </a:extLst>
            </p:cNvPr>
            <p:cNvSpPr>
              <a:spLocks/>
            </p:cNvSpPr>
            <p:nvPr/>
          </p:nvSpPr>
          <p:spPr bwMode="auto">
            <a:xfrm>
              <a:off x="3491" y="3650"/>
              <a:ext cx="24" cy="3"/>
            </a:xfrm>
            <a:custGeom>
              <a:avLst/>
              <a:gdLst>
                <a:gd name="T0" fmla="*/ 0 w 142"/>
                <a:gd name="T1" fmla="*/ 0 h 13"/>
                <a:gd name="T2" fmla="*/ 0 w 142"/>
                <a:gd name="T3" fmla="*/ 13 h 13"/>
                <a:gd name="T4" fmla="*/ 142 w 142"/>
                <a:gd name="T5" fmla="*/ 13 h 13"/>
                <a:gd name="T6" fmla="*/ 0 w 142"/>
                <a:gd name="T7" fmla="*/ 0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0" y="0"/>
                  </a:moveTo>
                  <a:lnTo>
                    <a:pt x="0" y="13"/>
                  </a:lnTo>
                  <a:lnTo>
                    <a:pt x="142" y="13"/>
                  </a:lnTo>
                  <a:lnTo>
                    <a:pt x="0" y="0"/>
                  </a:lnTo>
                </a:path>
              </a:pathLst>
            </a:custGeom>
            <a:noFill/>
            <a:ln w="0">
              <a:solidFill>
                <a:srgbClr val="000000"/>
              </a:solidFill>
              <a:prstDash val="solid"/>
              <a:round/>
              <a:headEnd/>
              <a:tailEnd/>
            </a:ln>
          </p:spPr>
          <p:txBody>
            <a:bodyPr/>
            <a:lstStyle/>
            <a:p>
              <a:endParaRPr lang="en-US"/>
            </a:p>
          </p:txBody>
        </p:sp>
        <p:sp>
          <p:nvSpPr>
            <p:cNvPr id="1459" name="Freeform 433">
              <a:extLst>
                <a:ext uri="{FF2B5EF4-FFF2-40B4-BE49-F238E27FC236}">
                  <a16:creationId xmlns:a16="http://schemas.microsoft.com/office/drawing/2014/main" id="{F5756160-99DB-4157-BB67-C227EF2499BB}"/>
                </a:ext>
              </a:extLst>
            </p:cNvPr>
            <p:cNvSpPr>
              <a:spLocks/>
            </p:cNvSpPr>
            <p:nvPr/>
          </p:nvSpPr>
          <p:spPr bwMode="auto">
            <a:xfrm>
              <a:off x="3491" y="3653"/>
              <a:ext cx="24" cy="3"/>
            </a:xfrm>
            <a:custGeom>
              <a:avLst/>
              <a:gdLst>
                <a:gd name="T0" fmla="*/ 0 w 142"/>
                <a:gd name="T1" fmla="*/ 0 h 13"/>
                <a:gd name="T2" fmla="*/ 0 w 142"/>
                <a:gd name="T3" fmla="*/ 13 h 13"/>
                <a:gd name="T4" fmla="*/ 142 w 142"/>
                <a:gd name="T5" fmla="*/ 0 h 13"/>
                <a:gd name="T6" fmla="*/ 0 w 142"/>
                <a:gd name="T7" fmla="*/ 0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0" y="0"/>
                  </a:moveTo>
                  <a:lnTo>
                    <a:pt x="0" y="13"/>
                  </a:lnTo>
                  <a:lnTo>
                    <a:pt x="142" y="0"/>
                  </a:lnTo>
                  <a:lnTo>
                    <a:pt x="0" y="0"/>
                  </a:lnTo>
                  <a:close/>
                </a:path>
              </a:pathLst>
            </a:custGeom>
            <a:solidFill>
              <a:srgbClr val="000000"/>
            </a:solidFill>
            <a:ln w="9525">
              <a:noFill/>
              <a:round/>
              <a:headEnd/>
              <a:tailEnd/>
            </a:ln>
          </p:spPr>
          <p:txBody>
            <a:bodyPr/>
            <a:lstStyle/>
            <a:p>
              <a:endParaRPr lang="en-US"/>
            </a:p>
          </p:txBody>
        </p:sp>
        <p:sp>
          <p:nvSpPr>
            <p:cNvPr id="1460" name="Freeform 434">
              <a:extLst>
                <a:ext uri="{FF2B5EF4-FFF2-40B4-BE49-F238E27FC236}">
                  <a16:creationId xmlns:a16="http://schemas.microsoft.com/office/drawing/2014/main" id="{A39F8E31-311E-446E-A873-866202F354E4}"/>
                </a:ext>
              </a:extLst>
            </p:cNvPr>
            <p:cNvSpPr>
              <a:spLocks/>
            </p:cNvSpPr>
            <p:nvPr/>
          </p:nvSpPr>
          <p:spPr bwMode="auto">
            <a:xfrm>
              <a:off x="3491" y="3653"/>
              <a:ext cx="24" cy="3"/>
            </a:xfrm>
            <a:custGeom>
              <a:avLst/>
              <a:gdLst>
                <a:gd name="T0" fmla="*/ 0 w 142"/>
                <a:gd name="T1" fmla="*/ 0 h 13"/>
                <a:gd name="T2" fmla="*/ 0 w 142"/>
                <a:gd name="T3" fmla="*/ 13 h 13"/>
                <a:gd name="T4" fmla="*/ 142 w 142"/>
                <a:gd name="T5" fmla="*/ 0 h 13"/>
                <a:gd name="T6" fmla="*/ 0 w 142"/>
                <a:gd name="T7" fmla="*/ 0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0" y="0"/>
                  </a:moveTo>
                  <a:lnTo>
                    <a:pt x="0" y="13"/>
                  </a:lnTo>
                  <a:lnTo>
                    <a:pt x="142" y="0"/>
                  </a:lnTo>
                  <a:lnTo>
                    <a:pt x="0" y="0"/>
                  </a:lnTo>
                </a:path>
              </a:pathLst>
            </a:custGeom>
            <a:noFill/>
            <a:ln w="0">
              <a:solidFill>
                <a:srgbClr val="000000"/>
              </a:solidFill>
              <a:prstDash val="solid"/>
              <a:round/>
              <a:headEnd/>
              <a:tailEnd/>
            </a:ln>
          </p:spPr>
          <p:txBody>
            <a:bodyPr/>
            <a:lstStyle/>
            <a:p>
              <a:endParaRPr lang="en-US"/>
            </a:p>
          </p:txBody>
        </p:sp>
        <p:sp>
          <p:nvSpPr>
            <p:cNvPr id="1461" name="Freeform 435">
              <a:extLst>
                <a:ext uri="{FF2B5EF4-FFF2-40B4-BE49-F238E27FC236}">
                  <a16:creationId xmlns:a16="http://schemas.microsoft.com/office/drawing/2014/main" id="{F93FB37C-52EB-42B9-A4CC-2E5AD92F4632}"/>
                </a:ext>
              </a:extLst>
            </p:cNvPr>
            <p:cNvSpPr>
              <a:spLocks/>
            </p:cNvSpPr>
            <p:nvPr/>
          </p:nvSpPr>
          <p:spPr bwMode="auto">
            <a:xfrm>
              <a:off x="3491" y="3653"/>
              <a:ext cx="24" cy="5"/>
            </a:xfrm>
            <a:custGeom>
              <a:avLst/>
              <a:gdLst>
                <a:gd name="T0" fmla="*/ 0 w 142"/>
                <a:gd name="T1" fmla="*/ 13 h 26"/>
                <a:gd name="T2" fmla="*/ 2 w 142"/>
                <a:gd name="T3" fmla="*/ 26 h 26"/>
                <a:gd name="T4" fmla="*/ 142 w 142"/>
                <a:gd name="T5" fmla="*/ 0 h 26"/>
                <a:gd name="T6" fmla="*/ 0 w 142"/>
                <a:gd name="T7" fmla="*/ 13 h 26"/>
                <a:gd name="T8" fmla="*/ 0 60000 65536"/>
                <a:gd name="T9" fmla="*/ 0 60000 65536"/>
                <a:gd name="T10" fmla="*/ 0 60000 65536"/>
                <a:gd name="T11" fmla="*/ 0 60000 65536"/>
                <a:gd name="T12" fmla="*/ 0 w 142"/>
                <a:gd name="T13" fmla="*/ 0 h 26"/>
                <a:gd name="T14" fmla="*/ 142 w 142"/>
                <a:gd name="T15" fmla="*/ 26 h 26"/>
              </a:gdLst>
              <a:ahLst/>
              <a:cxnLst>
                <a:cxn ang="T8">
                  <a:pos x="T0" y="T1"/>
                </a:cxn>
                <a:cxn ang="T9">
                  <a:pos x="T2" y="T3"/>
                </a:cxn>
                <a:cxn ang="T10">
                  <a:pos x="T4" y="T5"/>
                </a:cxn>
                <a:cxn ang="T11">
                  <a:pos x="T6" y="T7"/>
                </a:cxn>
              </a:cxnLst>
              <a:rect l="T12" t="T13" r="T14" b="T15"/>
              <a:pathLst>
                <a:path w="142" h="26">
                  <a:moveTo>
                    <a:pt x="0" y="13"/>
                  </a:moveTo>
                  <a:lnTo>
                    <a:pt x="2" y="26"/>
                  </a:lnTo>
                  <a:lnTo>
                    <a:pt x="142" y="0"/>
                  </a:lnTo>
                  <a:lnTo>
                    <a:pt x="0" y="13"/>
                  </a:lnTo>
                  <a:close/>
                </a:path>
              </a:pathLst>
            </a:custGeom>
            <a:solidFill>
              <a:srgbClr val="000000"/>
            </a:solidFill>
            <a:ln w="9525">
              <a:noFill/>
              <a:round/>
              <a:headEnd/>
              <a:tailEnd/>
            </a:ln>
          </p:spPr>
          <p:txBody>
            <a:bodyPr/>
            <a:lstStyle/>
            <a:p>
              <a:endParaRPr lang="en-US"/>
            </a:p>
          </p:txBody>
        </p:sp>
        <p:sp>
          <p:nvSpPr>
            <p:cNvPr id="1462" name="Freeform 436">
              <a:extLst>
                <a:ext uri="{FF2B5EF4-FFF2-40B4-BE49-F238E27FC236}">
                  <a16:creationId xmlns:a16="http://schemas.microsoft.com/office/drawing/2014/main" id="{37CC4475-482C-4CF3-B990-D26509C2FCCD}"/>
                </a:ext>
              </a:extLst>
            </p:cNvPr>
            <p:cNvSpPr>
              <a:spLocks/>
            </p:cNvSpPr>
            <p:nvPr/>
          </p:nvSpPr>
          <p:spPr bwMode="auto">
            <a:xfrm>
              <a:off x="3491" y="3653"/>
              <a:ext cx="24" cy="5"/>
            </a:xfrm>
            <a:custGeom>
              <a:avLst/>
              <a:gdLst>
                <a:gd name="T0" fmla="*/ 0 w 142"/>
                <a:gd name="T1" fmla="*/ 13 h 26"/>
                <a:gd name="T2" fmla="*/ 2 w 142"/>
                <a:gd name="T3" fmla="*/ 26 h 26"/>
                <a:gd name="T4" fmla="*/ 142 w 142"/>
                <a:gd name="T5" fmla="*/ 0 h 26"/>
                <a:gd name="T6" fmla="*/ 0 w 142"/>
                <a:gd name="T7" fmla="*/ 13 h 26"/>
                <a:gd name="T8" fmla="*/ 0 60000 65536"/>
                <a:gd name="T9" fmla="*/ 0 60000 65536"/>
                <a:gd name="T10" fmla="*/ 0 60000 65536"/>
                <a:gd name="T11" fmla="*/ 0 60000 65536"/>
                <a:gd name="T12" fmla="*/ 0 w 142"/>
                <a:gd name="T13" fmla="*/ 0 h 26"/>
                <a:gd name="T14" fmla="*/ 142 w 142"/>
                <a:gd name="T15" fmla="*/ 26 h 26"/>
              </a:gdLst>
              <a:ahLst/>
              <a:cxnLst>
                <a:cxn ang="T8">
                  <a:pos x="T0" y="T1"/>
                </a:cxn>
                <a:cxn ang="T9">
                  <a:pos x="T2" y="T3"/>
                </a:cxn>
                <a:cxn ang="T10">
                  <a:pos x="T4" y="T5"/>
                </a:cxn>
                <a:cxn ang="T11">
                  <a:pos x="T6" y="T7"/>
                </a:cxn>
              </a:cxnLst>
              <a:rect l="T12" t="T13" r="T14" b="T15"/>
              <a:pathLst>
                <a:path w="142" h="26">
                  <a:moveTo>
                    <a:pt x="0" y="13"/>
                  </a:moveTo>
                  <a:lnTo>
                    <a:pt x="2" y="26"/>
                  </a:lnTo>
                  <a:lnTo>
                    <a:pt x="142" y="0"/>
                  </a:lnTo>
                  <a:lnTo>
                    <a:pt x="0" y="13"/>
                  </a:lnTo>
                </a:path>
              </a:pathLst>
            </a:custGeom>
            <a:noFill/>
            <a:ln w="0">
              <a:solidFill>
                <a:srgbClr val="000000"/>
              </a:solidFill>
              <a:prstDash val="solid"/>
              <a:round/>
              <a:headEnd/>
              <a:tailEnd/>
            </a:ln>
          </p:spPr>
          <p:txBody>
            <a:bodyPr/>
            <a:lstStyle/>
            <a:p>
              <a:endParaRPr lang="en-US"/>
            </a:p>
          </p:txBody>
        </p:sp>
        <p:sp>
          <p:nvSpPr>
            <p:cNvPr id="1463" name="Freeform 437">
              <a:extLst>
                <a:ext uri="{FF2B5EF4-FFF2-40B4-BE49-F238E27FC236}">
                  <a16:creationId xmlns:a16="http://schemas.microsoft.com/office/drawing/2014/main" id="{E05157E6-ADF1-4201-9D64-3CFEDEB5BF2F}"/>
                </a:ext>
              </a:extLst>
            </p:cNvPr>
            <p:cNvSpPr>
              <a:spLocks/>
            </p:cNvSpPr>
            <p:nvPr/>
          </p:nvSpPr>
          <p:spPr bwMode="auto">
            <a:xfrm>
              <a:off x="3491" y="3653"/>
              <a:ext cx="24" cy="8"/>
            </a:xfrm>
            <a:custGeom>
              <a:avLst/>
              <a:gdLst>
                <a:gd name="T0" fmla="*/ 0 w 140"/>
                <a:gd name="T1" fmla="*/ 26 h 39"/>
                <a:gd name="T2" fmla="*/ 3 w 140"/>
                <a:gd name="T3" fmla="*/ 39 h 39"/>
                <a:gd name="T4" fmla="*/ 140 w 140"/>
                <a:gd name="T5" fmla="*/ 0 h 39"/>
                <a:gd name="T6" fmla="*/ 0 w 140"/>
                <a:gd name="T7" fmla="*/ 26 h 39"/>
                <a:gd name="T8" fmla="*/ 0 60000 65536"/>
                <a:gd name="T9" fmla="*/ 0 60000 65536"/>
                <a:gd name="T10" fmla="*/ 0 60000 65536"/>
                <a:gd name="T11" fmla="*/ 0 60000 65536"/>
                <a:gd name="T12" fmla="*/ 0 w 140"/>
                <a:gd name="T13" fmla="*/ 0 h 39"/>
                <a:gd name="T14" fmla="*/ 140 w 140"/>
                <a:gd name="T15" fmla="*/ 39 h 39"/>
              </a:gdLst>
              <a:ahLst/>
              <a:cxnLst>
                <a:cxn ang="T8">
                  <a:pos x="T0" y="T1"/>
                </a:cxn>
                <a:cxn ang="T9">
                  <a:pos x="T2" y="T3"/>
                </a:cxn>
                <a:cxn ang="T10">
                  <a:pos x="T4" y="T5"/>
                </a:cxn>
                <a:cxn ang="T11">
                  <a:pos x="T6" y="T7"/>
                </a:cxn>
              </a:cxnLst>
              <a:rect l="T12" t="T13" r="T14" b="T15"/>
              <a:pathLst>
                <a:path w="140" h="39">
                  <a:moveTo>
                    <a:pt x="0" y="26"/>
                  </a:moveTo>
                  <a:lnTo>
                    <a:pt x="3" y="39"/>
                  </a:lnTo>
                  <a:lnTo>
                    <a:pt x="140" y="0"/>
                  </a:lnTo>
                  <a:lnTo>
                    <a:pt x="0" y="26"/>
                  </a:lnTo>
                  <a:close/>
                </a:path>
              </a:pathLst>
            </a:custGeom>
            <a:solidFill>
              <a:srgbClr val="000000"/>
            </a:solidFill>
            <a:ln w="9525">
              <a:noFill/>
              <a:round/>
              <a:headEnd/>
              <a:tailEnd/>
            </a:ln>
          </p:spPr>
          <p:txBody>
            <a:bodyPr/>
            <a:lstStyle/>
            <a:p>
              <a:endParaRPr lang="en-US"/>
            </a:p>
          </p:txBody>
        </p:sp>
        <p:sp>
          <p:nvSpPr>
            <p:cNvPr id="1464" name="Freeform 438">
              <a:extLst>
                <a:ext uri="{FF2B5EF4-FFF2-40B4-BE49-F238E27FC236}">
                  <a16:creationId xmlns:a16="http://schemas.microsoft.com/office/drawing/2014/main" id="{2ECC2041-9F82-443B-9298-B93B405268EC}"/>
                </a:ext>
              </a:extLst>
            </p:cNvPr>
            <p:cNvSpPr>
              <a:spLocks/>
            </p:cNvSpPr>
            <p:nvPr/>
          </p:nvSpPr>
          <p:spPr bwMode="auto">
            <a:xfrm>
              <a:off x="3491" y="3653"/>
              <a:ext cx="24" cy="8"/>
            </a:xfrm>
            <a:custGeom>
              <a:avLst/>
              <a:gdLst>
                <a:gd name="T0" fmla="*/ 0 w 140"/>
                <a:gd name="T1" fmla="*/ 26 h 39"/>
                <a:gd name="T2" fmla="*/ 3 w 140"/>
                <a:gd name="T3" fmla="*/ 39 h 39"/>
                <a:gd name="T4" fmla="*/ 140 w 140"/>
                <a:gd name="T5" fmla="*/ 0 h 39"/>
                <a:gd name="T6" fmla="*/ 0 w 140"/>
                <a:gd name="T7" fmla="*/ 26 h 39"/>
                <a:gd name="T8" fmla="*/ 0 60000 65536"/>
                <a:gd name="T9" fmla="*/ 0 60000 65536"/>
                <a:gd name="T10" fmla="*/ 0 60000 65536"/>
                <a:gd name="T11" fmla="*/ 0 60000 65536"/>
                <a:gd name="T12" fmla="*/ 0 w 140"/>
                <a:gd name="T13" fmla="*/ 0 h 39"/>
                <a:gd name="T14" fmla="*/ 140 w 140"/>
                <a:gd name="T15" fmla="*/ 39 h 39"/>
              </a:gdLst>
              <a:ahLst/>
              <a:cxnLst>
                <a:cxn ang="T8">
                  <a:pos x="T0" y="T1"/>
                </a:cxn>
                <a:cxn ang="T9">
                  <a:pos x="T2" y="T3"/>
                </a:cxn>
                <a:cxn ang="T10">
                  <a:pos x="T4" y="T5"/>
                </a:cxn>
                <a:cxn ang="T11">
                  <a:pos x="T6" y="T7"/>
                </a:cxn>
              </a:cxnLst>
              <a:rect l="T12" t="T13" r="T14" b="T15"/>
              <a:pathLst>
                <a:path w="140" h="39">
                  <a:moveTo>
                    <a:pt x="0" y="26"/>
                  </a:moveTo>
                  <a:lnTo>
                    <a:pt x="3" y="39"/>
                  </a:lnTo>
                  <a:lnTo>
                    <a:pt x="140" y="0"/>
                  </a:lnTo>
                  <a:lnTo>
                    <a:pt x="0" y="26"/>
                  </a:lnTo>
                </a:path>
              </a:pathLst>
            </a:custGeom>
            <a:noFill/>
            <a:ln w="0">
              <a:solidFill>
                <a:srgbClr val="000000"/>
              </a:solidFill>
              <a:prstDash val="solid"/>
              <a:round/>
              <a:headEnd/>
              <a:tailEnd/>
            </a:ln>
          </p:spPr>
          <p:txBody>
            <a:bodyPr/>
            <a:lstStyle/>
            <a:p>
              <a:endParaRPr lang="en-US"/>
            </a:p>
          </p:txBody>
        </p:sp>
        <p:sp>
          <p:nvSpPr>
            <p:cNvPr id="1465" name="Freeform 439">
              <a:extLst>
                <a:ext uri="{FF2B5EF4-FFF2-40B4-BE49-F238E27FC236}">
                  <a16:creationId xmlns:a16="http://schemas.microsoft.com/office/drawing/2014/main" id="{67CC12CC-64FE-46FD-B187-8190E5F628FB}"/>
                </a:ext>
              </a:extLst>
            </p:cNvPr>
            <p:cNvSpPr>
              <a:spLocks/>
            </p:cNvSpPr>
            <p:nvPr/>
          </p:nvSpPr>
          <p:spPr bwMode="auto">
            <a:xfrm>
              <a:off x="3492" y="3653"/>
              <a:ext cx="23" cy="10"/>
            </a:xfrm>
            <a:custGeom>
              <a:avLst/>
              <a:gdLst>
                <a:gd name="T0" fmla="*/ 0 w 137"/>
                <a:gd name="T1" fmla="*/ 39 h 52"/>
                <a:gd name="T2" fmla="*/ 3 w 137"/>
                <a:gd name="T3" fmla="*/ 52 h 52"/>
                <a:gd name="T4" fmla="*/ 137 w 137"/>
                <a:gd name="T5" fmla="*/ 0 h 52"/>
                <a:gd name="T6" fmla="*/ 0 w 137"/>
                <a:gd name="T7" fmla="*/ 39 h 52"/>
                <a:gd name="T8" fmla="*/ 0 60000 65536"/>
                <a:gd name="T9" fmla="*/ 0 60000 65536"/>
                <a:gd name="T10" fmla="*/ 0 60000 65536"/>
                <a:gd name="T11" fmla="*/ 0 60000 65536"/>
                <a:gd name="T12" fmla="*/ 0 w 137"/>
                <a:gd name="T13" fmla="*/ 0 h 52"/>
                <a:gd name="T14" fmla="*/ 137 w 137"/>
                <a:gd name="T15" fmla="*/ 52 h 52"/>
              </a:gdLst>
              <a:ahLst/>
              <a:cxnLst>
                <a:cxn ang="T8">
                  <a:pos x="T0" y="T1"/>
                </a:cxn>
                <a:cxn ang="T9">
                  <a:pos x="T2" y="T3"/>
                </a:cxn>
                <a:cxn ang="T10">
                  <a:pos x="T4" y="T5"/>
                </a:cxn>
                <a:cxn ang="T11">
                  <a:pos x="T6" y="T7"/>
                </a:cxn>
              </a:cxnLst>
              <a:rect l="T12" t="T13" r="T14" b="T15"/>
              <a:pathLst>
                <a:path w="137" h="52">
                  <a:moveTo>
                    <a:pt x="0" y="39"/>
                  </a:moveTo>
                  <a:lnTo>
                    <a:pt x="3" y="52"/>
                  </a:lnTo>
                  <a:lnTo>
                    <a:pt x="137" y="0"/>
                  </a:lnTo>
                  <a:lnTo>
                    <a:pt x="0" y="39"/>
                  </a:lnTo>
                  <a:close/>
                </a:path>
              </a:pathLst>
            </a:custGeom>
            <a:solidFill>
              <a:srgbClr val="000000"/>
            </a:solidFill>
            <a:ln w="9525">
              <a:noFill/>
              <a:round/>
              <a:headEnd/>
              <a:tailEnd/>
            </a:ln>
          </p:spPr>
          <p:txBody>
            <a:bodyPr/>
            <a:lstStyle/>
            <a:p>
              <a:endParaRPr lang="en-US"/>
            </a:p>
          </p:txBody>
        </p:sp>
        <p:sp>
          <p:nvSpPr>
            <p:cNvPr id="1466" name="Freeform 440">
              <a:extLst>
                <a:ext uri="{FF2B5EF4-FFF2-40B4-BE49-F238E27FC236}">
                  <a16:creationId xmlns:a16="http://schemas.microsoft.com/office/drawing/2014/main" id="{43549A9A-48E2-4082-BABE-1A3BCEEE6B19}"/>
                </a:ext>
              </a:extLst>
            </p:cNvPr>
            <p:cNvSpPr>
              <a:spLocks/>
            </p:cNvSpPr>
            <p:nvPr/>
          </p:nvSpPr>
          <p:spPr bwMode="auto">
            <a:xfrm>
              <a:off x="3492" y="3653"/>
              <a:ext cx="23" cy="10"/>
            </a:xfrm>
            <a:custGeom>
              <a:avLst/>
              <a:gdLst>
                <a:gd name="T0" fmla="*/ 0 w 137"/>
                <a:gd name="T1" fmla="*/ 39 h 52"/>
                <a:gd name="T2" fmla="*/ 3 w 137"/>
                <a:gd name="T3" fmla="*/ 52 h 52"/>
                <a:gd name="T4" fmla="*/ 137 w 137"/>
                <a:gd name="T5" fmla="*/ 0 h 52"/>
                <a:gd name="T6" fmla="*/ 0 w 137"/>
                <a:gd name="T7" fmla="*/ 39 h 52"/>
                <a:gd name="T8" fmla="*/ 0 60000 65536"/>
                <a:gd name="T9" fmla="*/ 0 60000 65536"/>
                <a:gd name="T10" fmla="*/ 0 60000 65536"/>
                <a:gd name="T11" fmla="*/ 0 60000 65536"/>
                <a:gd name="T12" fmla="*/ 0 w 137"/>
                <a:gd name="T13" fmla="*/ 0 h 52"/>
                <a:gd name="T14" fmla="*/ 137 w 137"/>
                <a:gd name="T15" fmla="*/ 52 h 52"/>
              </a:gdLst>
              <a:ahLst/>
              <a:cxnLst>
                <a:cxn ang="T8">
                  <a:pos x="T0" y="T1"/>
                </a:cxn>
                <a:cxn ang="T9">
                  <a:pos x="T2" y="T3"/>
                </a:cxn>
                <a:cxn ang="T10">
                  <a:pos x="T4" y="T5"/>
                </a:cxn>
                <a:cxn ang="T11">
                  <a:pos x="T6" y="T7"/>
                </a:cxn>
              </a:cxnLst>
              <a:rect l="T12" t="T13" r="T14" b="T15"/>
              <a:pathLst>
                <a:path w="137" h="52">
                  <a:moveTo>
                    <a:pt x="0" y="39"/>
                  </a:moveTo>
                  <a:lnTo>
                    <a:pt x="3" y="52"/>
                  </a:lnTo>
                  <a:lnTo>
                    <a:pt x="137" y="0"/>
                  </a:lnTo>
                  <a:lnTo>
                    <a:pt x="0" y="39"/>
                  </a:lnTo>
                </a:path>
              </a:pathLst>
            </a:custGeom>
            <a:noFill/>
            <a:ln w="0">
              <a:solidFill>
                <a:srgbClr val="000000"/>
              </a:solidFill>
              <a:prstDash val="solid"/>
              <a:round/>
              <a:headEnd/>
              <a:tailEnd/>
            </a:ln>
          </p:spPr>
          <p:txBody>
            <a:bodyPr/>
            <a:lstStyle/>
            <a:p>
              <a:endParaRPr lang="en-US"/>
            </a:p>
          </p:txBody>
        </p:sp>
        <p:sp>
          <p:nvSpPr>
            <p:cNvPr id="1467" name="Freeform 441">
              <a:extLst>
                <a:ext uri="{FF2B5EF4-FFF2-40B4-BE49-F238E27FC236}">
                  <a16:creationId xmlns:a16="http://schemas.microsoft.com/office/drawing/2014/main" id="{CEBB9CF5-EB77-4556-AB7C-F7FD785D6AB1}"/>
                </a:ext>
              </a:extLst>
            </p:cNvPr>
            <p:cNvSpPr>
              <a:spLocks/>
            </p:cNvSpPr>
            <p:nvPr/>
          </p:nvSpPr>
          <p:spPr bwMode="auto">
            <a:xfrm>
              <a:off x="3492" y="3653"/>
              <a:ext cx="23" cy="13"/>
            </a:xfrm>
            <a:custGeom>
              <a:avLst/>
              <a:gdLst>
                <a:gd name="T0" fmla="*/ 0 w 134"/>
                <a:gd name="T1" fmla="*/ 52 h 64"/>
                <a:gd name="T2" fmla="*/ 4 w 134"/>
                <a:gd name="T3" fmla="*/ 64 h 64"/>
                <a:gd name="T4" fmla="*/ 134 w 134"/>
                <a:gd name="T5" fmla="*/ 0 h 64"/>
                <a:gd name="T6" fmla="*/ 0 w 134"/>
                <a:gd name="T7" fmla="*/ 52 h 64"/>
                <a:gd name="T8" fmla="*/ 0 60000 65536"/>
                <a:gd name="T9" fmla="*/ 0 60000 65536"/>
                <a:gd name="T10" fmla="*/ 0 60000 65536"/>
                <a:gd name="T11" fmla="*/ 0 60000 65536"/>
                <a:gd name="T12" fmla="*/ 0 w 134"/>
                <a:gd name="T13" fmla="*/ 0 h 64"/>
                <a:gd name="T14" fmla="*/ 134 w 134"/>
                <a:gd name="T15" fmla="*/ 64 h 64"/>
              </a:gdLst>
              <a:ahLst/>
              <a:cxnLst>
                <a:cxn ang="T8">
                  <a:pos x="T0" y="T1"/>
                </a:cxn>
                <a:cxn ang="T9">
                  <a:pos x="T2" y="T3"/>
                </a:cxn>
                <a:cxn ang="T10">
                  <a:pos x="T4" y="T5"/>
                </a:cxn>
                <a:cxn ang="T11">
                  <a:pos x="T6" y="T7"/>
                </a:cxn>
              </a:cxnLst>
              <a:rect l="T12" t="T13" r="T14" b="T15"/>
              <a:pathLst>
                <a:path w="134" h="64">
                  <a:moveTo>
                    <a:pt x="0" y="52"/>
                  </a:moveTo>
                  <a:lnTo>
                    <a:pt x="4" y="64"/>
                  </a:lnTo>
                  <a:lnTo>
                    <a:pt x="134" y="0"/>
                  </a:lnTo>
                  <a:lnTo>
                    <a:pt x="0" y="52"/>
                  </a:lnTo>
                  <a:close/>
                </a:path>
              </a:pathLst>
            </a:custGeom>
            <a:solidFill>
              <a:srgbClr val="000000"/>
            </a:solidFill>
            <a:ln w="9525">
              <a:noFill/>
              <a:round/>
              <a:headEnd/>
              <a:tailEnd/>
            </a:ln>
          </p:spPr>
          <p:txBody>
            <a:bodyPr/>
            <a:lstStyle/>
            <a:p>
              <a:endParaRPr lang="en-US"/>
            </a:p>
          </p:txBody>
        </p:sp>
        <p:sp>
          <p:nvSpPr>
            <p:cNvPr id="1468" name="Freeform 442">
              <a:extLst>
                <a:ext uri="{FF2B5EF4-FFF2-40B4-BE49-F238E27FC236}">
                  <a16:creationId xmlns:a16="http://schemas.microsoft.com/office/drawing/2014/main" id="{AE6BC948-A9FB-4484-979C-0C543C686C6C}"/>
                </a:ext>
              </a:extLst>
            </p:cNvPr>
            <p:cNvSpPr>
              <a:spLocks/>
            </p:cNvSpPr>
            <p:nvPr/>
          </p:nvSpPr>
          <p:spPr bwMode="auto">
            <a:xfrm>
              <a:off x="3492" y="3653"/>
              <a:ext cx="23" cy="13"/>
            </a:xfrm>
            <a:custGeom>
              <a:avLst/>
              <a:gdLst>
                <a:gd name="T0" fmla="*/ 0 w 134"/>
                <a:gd name="T1" fmla="*/ 52 h 64"/>
                <a:gd name="T2" fmla="*/ 4 w 134"/>
                <a:gd name="T3" fmla="*/ 64 h 64"/>
                <a:gd name="T4" fmla="*/ 134 w 134"/>
                <a:gd name="T5" fmla="*/ 0 h 64"/>
                <a:gd name="T6" fmla="*/ 0 w 134"/>
                <a:gd name="T7" fmla="*/ 52 h 64"/>
                <a:gd name="T8" fmla="*/ 0 60000 65536"/>
                <a:gd name="T9" fmla="*/ 0 60000 65536"/>
                <a:gd name="T10" fmla="*/ 0 60000 65536"/>
                <a:gd name="T11" fmla="*/ 0 60000 65536"/>
                <a:gd name="T12" fmla="*/ 0 w 134"/>
                <a:gd name="T13" fmla="*/ 0 h 64"/>
                <a:gd name="T14" fmla="*/ 134 w 134"/>
                <a:gd name="T15" fmla="*/ 64 h 64"/>
              </a:gdLst>
              <a:ahLst/>
              <a:cxnLst>
                <a:cxn ang="T8">
                  <a:pos x="T0" y="T1"/>
                </a:cxn>
                <a:cxn ang="T9">
                  <a:pos x="T2" y="T3"/>
                </a:cxn>
                <a:cxn ang="T10">
                  <a:pos x="T4" y="T5"/>
                </a:cxn>
                <a:cxn ang="T11">
                  <a:pos x="T6" y="T7"/>
                </a:cxn>
              </a:cxnLst>
              <a:rect l="T12" t="T13" r="T14" b="T15"/>
              <a:pathLst>
                <a:path w="134" h="64">
                  <a:moveTo>
                    <a:pt x="0" y="52"/>
                  </a:moveTo>
                  <a:lnTo>
                    <a:pt x="4" y="64"/>
                  </a:lnTo>
                  <a:lnTo>
                    <a:pt x="134" y="0"/>
                  </a:lnTo>
                  <a:lnTo>
                    <a:pt x="0" y="52"/>
                  </a:lnTo>
                </a:path>
              </a:pathLst>
            </a:custGeom>
            <a:noFill/>
            <a:ln w="0">
              <a:solidFill>
                <a:srgbClr val="000000"/>
              </a:solidFill>
              <a:prstDash val="solid"/>
              <a:round/>
              <a:headEnd/>
              <a:tailEnd/>
            </a:ln>
          </p:spPr>
          <p:txBody>
            <a:bodyPr/>
            <a:lstStyle/>
            <a:p>
              <a:endParaRPr lang="en-US"/>
            </a:p>
          </p:txBody>
        </p:sp>
        <p:sp>
          <p:nvSpPr>
            <p:cNvPr id="1469" name="Freeform 443">
              <a:extLst>
                <a:ext uri="{FF2B5EF4-FFF2-40B4-BE49-F238E27FC236}">
                  <a16:creationId xmlns:a16="http://schemas.microsoft.com/office/drawing/2014/main" id="{3E99878F-C751-4D93-BA64-2A95B6BAEAEA}"/>
                </a:ext>
              </a:extLst>
            </p:cNvPr>
            <p:cNvSpPr>
              <a:spLocks/>
            </p:cNvSpPr>
            <p:nvPr/>
          </p:nvSpPr>
          <p:spPr bwMode="auto">
            <a:xfrm>
              <a:off x="3493" y="3653"/>
              <a:ext cx="22" cy="15"/>
            </a:xfrm>
            <a:custGeom>
              <a:avLst/>
              <a:gdLst>
                <a:gd name="T0" fmla="*/ 0 w 130"/>
                <a:gd name="T1" fmla="*/ 64 h 76"/>
                <a:gd name="T2" fmla="*/ 6 w 130"/>
                <a:gd name="T3" fmla="*/ 76 h 76"/>
                <a:gd name="T4" fmla="*/ 130 w 130"/>
                <a:gd name="T5" fmla="*/ 0 h 76"/>
                <a:gd name="T6" fmla="*/ 0 w 130"/>
                <a:gd name="T7" fmla="*/ 64 h 76"/>
                <a:gd name="T8" fmla="*/ 0 60000 65536"/>
                <a:gd name="T9" fmla="*/ 0 60000 65536"/>
                <a:gd name="T10" fmla="*/ 0 60000 65536"/>
                <a:gd name="T11" fmla="*/ 0 60000 65536"/>
                <a:gd name="T12" fmla="*/ 0 w 130"/>
                <a:gd name="T13" fmla="*/ 0 h 76"/>
                <a:gd name="T14" fmla="*/ 130 w 130"/>
                <a:gd name="T15" fmla="*/ 76 h 76"/>
              </a:gdLst>
              <a:ahLst/>
              <a:cxnLst>
                <a:cxn ang="T8">
                  <a:pos x="T0" y="T1"/>
                </a:cxn>
                <a:cxn ang="T9">
                  <a:pos x="T2" y="T3"/>
                </a:cxn>
                <a:cxn ang="T10">
                  <a:pos x="T4" y="T5"/>
                </a:cxn>
                <a:cxn ang="T11">
                  <a:pos x="T6" y="T7"/>
                </a:cxn>
              </a:cxnLst>
              <a:rect l="T12" t="T13" r="T14" b="T15"/>
              <a:pathLst>
                <a:path w="130" h="76">
                  <a:moveTo>
                    <a:pt x="0" y="64"/>
                  </a:moveTo>
                  <a:lnTo>
                    <a:pt x="6" y="76"/>
                  </a:lnTo>
                  <a:lnTo>
                    <a:pt x="130" y="0"/>
                  </a:lnTo>
                  <a:lnTo>
                    <a:pt x="0" y="64"/>
                  </a:lnTo>
                  <a:close/>
                </a:path>
              </a:pathLst>
            </a:custGeom>
            <a:solidFill>
              <a:srgbClr val="000000"/>
            </a:solidFill>
            <a:ln w="9525">
              <a:noFill/>
              <a:round/>
              <a:headEnd/>
              <a:tailEnd/>
            </a:ln>
          </p:spPr>
          <p:txBody>
            <a:bodyPr/>
            <a:lstStyle/>
            <a:p>
              <a:endParaRPr lang="en-US"/>
            </a:p>
          </p:txBody>
        </p:sp>
        <p:sp>
          <p:nvSpPr>
            <p:cNvPr id="1470" name="Freeform 444">
              <a:extLst>
                <a:ext uri="{FF2B5EF4-FFF2-40B4-BE49-F238E27FC236}">
                  <a16:creationId xmlns:a16="http://schemas.microsoft.com/office/drawing/2014/main" id="{A5B2EF0D-A22D-4937-A5A3-FCBC3BC66895}"/>
                </a:ext>
              </a:extLst>
            </p:cNvPr>
            <p:cNvSpPr>
              <a:spLocks/>
            </p:cNvSpPr>
            <p:nvPr/>
          </p:nvSpPr>
          <p:spPr bwMode="auto">
            <a:xfrm>
              <a:off x="3493" y="3653"/>
              <a:ext cx="22" cy="15"/>
            </a:xfrm>
            <a:custGeom>
              <a:avLst/>
              <a:gdLst>
                <a:gd name="T0" fmla="*/ 0 w 130"/>
                <a:gd name="T1" fmla="*/ 64 h 76"/>
                <a:gd name="T2" fmla="*/ 6 w 130"/>
                <a:gd name="T3" fmla="*/ 76 h 76"/>
                <a:gd name="T4" fmla="*/ 130 w 130"/>
                <a:gd name="T5" fmla="*/ 0 h 76"/>
                <a:gd name="T6" fmla="*/ 0 w 130"/>
                <a:gd name="T7" fmla="*/ 64 h 76"/>
                <a:gd name="T8" fmla="*/ 0 60000 65536"/>
                <a:gd name="T9" fmla="*/ 0 60000 65536"/>
                <a:gd name="T10" fmla="*/ 0 60000 65536"/>
                <a:gd name="T11" fmla="*/ 0 60000 65536"/>
                <a:gd name="T12" fmla="*/ 0 w 130"/>
                <a:gd name="T13" fmla="*/ 0 h 76"/>
                <a:gd name="T14" fmla="*/ 130 w 130"/>
                <a:gd name="T15" fmla="*/ 76 h 76"/>
              </a:gdLst>
              <a:ahLst/>
              <a:cxnLst>
                <a:cxn ang="T8">
                  <a:pos x="T0" y="T1"/>
                </a:cxn>
                <a:cxn ang="T9">
                  <a:pos x="T2" y="T3"/>
                </a:cxn>
                <a:cxn ang="T10">
                  <a:pos x="T4" y="T5"/>
                </a:cxn>
                <a:cxn ang="T11">
                  <a:pos x="T6" y="T7"/>
                </a:cxn>
              </a:cxnLst>
              <a:rect l="T12" t="T13" r="T14" b="T15"/>
              <a:pathLst>
                <a:path w="130" h="76">
                  <a:moveTo>
                    <a:pt x="0" y="64"/>
                  </a:moveTo>
                  <a:lnTo>
                    <a:pt x="6" y="76"/>
                  </a:lnTo>
                  <a:lnTo>
                    <a:pt x="130" y="0"/>
                  </a:lnTo>
                  <a:lnTo>
                    <a:pt x="0" y="64"/>
                  </a:lnTo>
                </a:path>
              </a:pathLst>
            </a:custGeom>
            <a:noFill/>
            <a:ln w="0">
              <a:solidFill>
                <a:srgbClr val="000000"/>
              </a:solidFill>
              <a:prstDash val="solid"/>
              <a:round/>
              <a:headEnd/>
              <a:tailEnd/>
            </a:ln>
          </p:spPr>
          <p:txBody>
            <a:bodyPr/>
            <a:lstStyle/>
            <a:p>
              <a:endParaRPr lang="en-US"/>
            </a:p>
          </p:txBody>
        </p:sp>
        <p:sp>
          <p:nvSpPr>
            <p:cNvPr id="1471" name="Freeform 445">
              <a:extLst>
                <a:ext uri="{FF2B5EF4-FFF2-40B4-BE49-F238E27FC236}">
                  <a16:creationId xmlns:a16="http://schemas.microsoft.com/office/drawing/2014/main" id="{B8C1C350-0670-4DD7-9D08-F0015EAD4927}"/>
                </a:ext>
              </a:extLst>
            </p:cNvPr>
            <p:cNvSpPr>
              <a:spLocks/>
            </p:cNvSpPr>
            <p:nvPr/>
          </p:nvSpPr>
          <p:spPr bwMode="auto">
            <a:xfrm>
              <a:off x="3494" y="3653"/>
              <a:ext cx="21" cy="17"/>
            </a:xfrm>
            <a:custGeom>
              <a:avLst/>
              <a:gdLst>
                <a:gd name="T0" fmla="*/ 0 w 124"/>
                <a:gd name="T1" fmla="*/ 76 h 87"/>
                <a:gd name="T2" fmla="*/ 5 w 124"/>
                <a:gd name="T3" fmla="*/ 87 h 87"/>
                <a:gd name="T4" fmla="*/ 124 w 124"/>
                <a:gd name="T5" fmla="*/ 0 h 87"/>
                <a:gd name="T6" fmla="*/ 0 w 124"/>
                <a:gd name="T7" fmla="*/ 76 h 87"/>
                <a:gd name="T8" fmla="*/ 0 60000 65536"/>
                <a:gd name="T9" fmla="*/ 0 60000 65536"/>
                <a:gd name="T10" fmla="*/ 0 60000 65536"/>
                <a:gd name="T11" fmla="*/ 0 60000 65536"/>
                <a:gd name="T12" fmla="*/ 0 w 124"/>
                <a:gd name="T13" fmla="*/ 0 h 87"/>
                <a:gd name="T14" fmla="*/ 124 w 124"/>
                <a:gd name="T15" fmla="*/ 87 h 87"/>
              </a:gdLst>
              <a:ahLst/>
              <a:cxnLst>
                <a:cxn ang="T8">
                  <a:pos x="T0" y="T1"/>
                </a:cxn>
                <a:cxn ang="T9">
                  <a:pos x="T2" y="T3"/>
                </a:cxn>
                <a:cxn ang="T10">
                  <a:pos x="T4" y="T5"/>
                </a:cxn>
                <a:cxn ang="T11">
                  <a:pos x="T6" y="T7"/>
                </a:cxn>
              </a:cxnLst>
              <a:rect l="T12" t="T13" r="T14" b="T15"/>
              <a:pathLst>
                <a:path w="124" h="87">
                  <a:moveTo>
                    <a:pt x="0" y="76"/>
                  </a:moveTo>
                  <a:lnTo>
                    <a:pt x="5" y="87"/>
                  </a:lnTo>
                  <a:lnTo>
                    <a:pt x="124" y="0"/>
                  </a:lnTo>
                  <a:lnTo>
                    <a:pt x="0" y="76"/>
                  </a:lnTo>
                  <a:close/>
                </a:path>
              </a:pathLst>
            </a:custGeom>
            <a:solidFill>
              <a:srgbClr val="000000"/>
            </a:solidFill>
            <a:ln w="9525">
              <a:noFill/>
              <a:round/>
              <a:headEnd/>
              <a:tailEnd/>
            </a:ln>
          </p:spPr>
          <p:txBody>
            <a:bodyPr/>
            <a:lstStyle/>
            <a:p>
              <a:endParaRPr lang="en-US"/>
            </a:p>
          </p:txBody>
        </p:sp>
        <p:sp>
          <p:nvSpPr>
            <p:cNvPr id="1472" name="Freeform 446">
              <a:extLst>
                <a:ext uri="{FF2B5EF4-FFF2-40B4-BE49-F238E27FC236}">
                  <a16:creationId xmlns:a16="http://schemas.microsoft.com/office/drawing/2014/main" id="{F59B7729-57B8-4C07-8F03-F2AB14C3685D}"/>
                </a:ext>
              </a:extLst>
            </p:cNvPr>
            <p:cNvSpPr>
              <a:spLocks/>
            </p:cNvSpPr>
            <p:nvPr/>
          </p:nvSpPr>
          <p:spPr bwMode="auto">
            <a:xfrm>
              <a:off x="3494" y="3653"/>
              <a:ext cx="21" cy="17"/>
            </a:xfrm>
            <a:custGeom>
              <a:avLst/>
              <a:gdLst>
                <a:gd name="T0" fmla="*/ 0 w 124"/>
                <a:gd name="T1" fmla="*/ 76 h 87"/>
                <a:gd name="T2" fmla="*/ 5 w 124"/>
                <a:gd name="T3" fmla="*/ 87 h 87"/>
                <a:gd name="T4" fmla="*/ 124 w 124"/>
                <a:gd name="T5" fmla="*/ 0 h 87"/>
                <a:gd name="T6" fmla="*/ 0 w 124"/>
                <a:gd name="T7" fmla="*/ 76 h 87"/>
                <a:gd name="T8" fmla="*/ 0 60000 65536"/>
                <a:gd name="T9" fmla="*/ 0 60000 65536"/>
                <a:gd name="T10" fmla="*/ 0 60000 65536"/>
                <a:gd name="T11" fmla="*/ 0 60000 65536"/>
                <a:gd name="T12" fmla="*/ 0 w 124"/>
                <a:gd name="T13" fmla="*/ 0 h 87"/>
                <a:gd name="T14" fmla="*/ 124 w 124"/>
                <a:gd name="T15" fmla="*/ 87 h 87"/>
              </a:gdLst>
              <a:ahLst/>
              <a:cxnLst>
                <a:cxn ang="T8">
                  <a:pos x="T0" y="T1"/>
                </a:cxn>
                <a:cxn ang="T9">
                  <a:pos x="T2" y="T3"/>
                </a:cxn>
                <a:cxn ang="T10">
                  <a:pos x="T4" y="T5"/>
                </a:cxn>
                <a:cxn ang="T11">
                  <a:pos x="T6" y="T7"/>
                </a:cxn>
              </a:cxnLst>
              <a:rect l="T12" t="T13" r="T14" b="T15"/>
              <a:pathLst>
                <a:path w="124" h="87">
                  <a:moveTo>
                    <a:pt x="0" y="76"/>
                  </a:moveTo>
                  <a:lnTo>
                    <a:pt x="5" y="87"/>
                  </a:lnTo>
                  <a:lnTo>
                    <a:pt x="124" y="0"/>
                  </a:lnTo>
                  <a:lnTo>
                    <a:pt x="0" y="76"/>
                  </a:lnTo>
                </a:path>
              </a:pathLst>
            </a:custGeom>
            <a:noFill/>
            <a:ln w="0">
              <a:solidFill>
                <a:srgbClr val="000000"/>
              </a:solidFill>
              <a:prstDash val="solid"/>
              <a:round/>
              <a:headEnd/>
              <a:tailEnd/>
            </a:ln>
          </p:spPr>
          <p:txBody>
            <a:bodyPr/>
            <a:lstStyle/>
            <a:p>
              <a:endParaRPr lang="en-US"/>
            </a:p>
          </p:txBody>
        </p:sp>
        <p:sp>
          <p:nvSpPr>
            <p:cNvPr id="1473" name="Freeform 447">
              <a:extLst>
                <a:ext uri="{FF2B5EF4-FFF2-40B4-BE49-F238E27FC236}">
                  <a16:creationId xmlns:a16="http://schemas.microsoft.com/office/drawing/2014/main" id="{D4A6F269-2ECF-466F-A550-5C714FC9A8C1}"/>
                </a:ext>
              </a:extLst>
            </p:cNvPr>
            <p:cNvSpPr>
              <a:spLocks/>
            </p:cNvSpPr>
            <p:nvPr/>
          </p:nvSpPr>
          <p:spPr bwMode="auto">
            <a:xfrm>
              <a:off x="3495" y="3653"/>
              <a:ext cx="20" cy="20"/>
            </a:xfrm>
            <a:custGeom>
              <a:avLst/>
              <a:gdLst>
                <a:gd name="T0" fmla="*/ 0 w 119"/>
                <a:gd name="T1" fmla="*/ 87 h 98"/>
                <a:gd name="T2" fmla="*/ 7 w 119"/>
                <a:gd name="T3" fmla="*/ 98 h 98"/>
                <a:gd name="T4" fmla="*/ 119 w 119"/>
                <a:gd name="T5" fmla="*/ 0 h 98"/>
                <a:gd name="T6" fmla="*/ 0 w 119"/>
                <a:gd name="T7" fmla="*/ 87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0" y="87"/>
                  </a:moveTo>
                  <a:lnTo>
                    <a:pt x="7" y="98"/>
                  </a:lnTo>
                  <a:lnTo>
                    <a:pt x="119" y="0"/>
                  </a:lnTo>
                  <a:lnTo>
                    <a:pt x="0" y="87"/>
                  </a:lnTo>
                  <a:close/>
                </a:path>
              </a:pathLst>
            </a:custGeom>
            <a:solidFill>
              <a:srgbClr val="000000"/>
            </a:solidFill>
            <a:ln w="9525">
              <a:noFill/>
              <a:round/>
              <a:headEnd/>
              <a:tailEnd/>
            </a:ln>
          </p:spPr>
          <p:txBody>
            <a:bodyPr/>
            <a:lstStyle/>
            <a:p>
              <a:endParaRPr lang="en-US"/>
            </a:p>
          </p:txBody>
        </p:sp>
        <p:sp>
          <p:nvSpPr>
            <p:cNvPr id="1474" name="Freeform 448">
              <a:extLst>
                <a:ext uri="{FF2B5EF4-FFF2-40B4-BE49-F238E27FC236}">
                  <a16:creationId xmlns:a16="http://schemas.microsoft.com/office/drawing/2014/main" id="{30B98DFA-5EB5-4C56-8855-B27BC6E1A7C7}"/>
                </a:ext>
              </a:extLst>
            </p:cNvPr>
            <p:cNvSpPr>
              <a:spLocks/>
            </p:cNvSpPr>
            <p:nvPr/>
          </p:nvSpPr>
          <p:spPr bwMode="auto">
            <a:xfrm>
              <a:off x="3495" y="3653"/>
              <a:ext cx="20" cy="20"/>
            </a:xfrm>
            <a:custGeom>
              <a:avLst/>
              <a:gdLst>
                <a:gd name="T0" fmla="*/ 0 w 119"/>
                <a:gd name="T1" fmla="*/ 87 h 98"/>
                <a:gd name="T2" fmla="*/ 7 w 119"/>
                <a:gd name="T3" fmla="*/ 98 h 98"/>
                <a:gd name="T4" fmla="*/ 119 w 119"/>
                <a:gd name="T5" fmla="*/ 0 h 98"/>
                <a:gd name="T6" fmla="*/ 0 w 119"/>
                <a:gd name="T7" fmla="*/ 87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0" y="87"/>
                  </a:moveTo>
                  <a:lnTo>
                    <a:pt x="7" y="98"/>
                  </a:lnTo>
                  <a:lnTo>
                    <a:pt x="119" y="0"/>
                  </a:lnTo>
                  <a:lnTo>
                    <a:pt x="0" y="87"/>
                  </a:lnTo>
                </a:path>
              </a:pathLst>
            </a:custGeom>
            <a:noFill/>
            <a:ln w="0">
              <a:solidFill>
                <a:srgbClr val="000000"/>
              </a:solidFill>
              <a:prstDash val="solid"/>
              <a:round/>
              <a:headEnd/>
              <a:tailEnd/>
            </a:ln>
          </p:spPr>
          <p:txBody>
            <a:bodyPr/>
            <a:lstStyle/>
            <a:p>
              <a:endParaRPr lang="en-US"/>
            </a:p>
          </p:txBody>
        </p:sp>
        <p:sp>
          <p:nvSpPr>
            <p:cNvPr id="1475" name="Freeform 449">
              <a:extLst>
                <a:ext uri="{FF2B5EF4-FFF2-40B4-BE49-F238E27FC236}">
                  <a16:creationId xmlns:a16="http://schemas.microsoft.com/office/drawing/2014/main" id="{D240D4C7-64A9-4F19-9E0B-FC3658DE424E}"/>
                </a:ext>
              </a:extLst>
            </p:cNvPr>
            <p:cNvSpPr>
              <a:spLocks/>
            </p:cNvSpPr>
            <p:nvPr/>
          </p:nvSpPr>
          <p:spPr bwMode="auto">
            <a:xfrm>
              <a:off x="3496" y="3653"/>
              <a:ext cx="19" cy="22"/>
            </a:xfrm>
            <a:custGeom>
              <a:avLst/>
              <a:gdLst>
                <a:gd name="T0" fmla="*/ 0 w 112"/>
                <a:gd name="T1" fmla="*/ 98 h 109"/>
                <a:gd name="T2" fmla="*/ 8 w 112"/>
                <a:gd name="T3" fmla="*/ 109 h 109"/>
                <a:gd name="T4" fmla="*/ 112 w 112"/>
                <a:gd name="T5" fmla="*/ 0 h 109"/>
                <a:gd name="T6" fmla="*/ 0 w 112"/>
                <a:gd name="T7" fmla="*/ 98 h 109"/>
                <a:gd name="T8" fmla="*/ 0 60000 65536"/>
                <a:gd name="T9" fmla="*/ 0 60000 65536"/>
                <a:gd name="T10" fmla="*/ 0 60000 65536"/>
                <a:gd name="T11" fmla="*/ 0 60000 65536"/>
                <a:gd name="T12" fmla="*/ 0 w 112"/>
                <a:gd name="T13" fmla="*/ 0 h 109"/>
                <a:gd name="T14" fmla="*/ 112 w 112"/>
                <a:gd name="T15" fmla="*/ 109 h 109"/>
              </a:gdLst>
              <a:ahLst/>
              <a:cxnLst>
                <a:cxn ang="T8">
                  <a:pos x="T0" y="T1"/>
                </a:cxn>
                <a:cxn ang="T9">
                  <a:pos x="T2" y="T3"/>
                </a:cxn>
                <a:cxn ang="T10">
                  <a:pos x="T4" y="T5"/>
                </a:cxn>
                <a:cxn ang="T11">
                  <a:pos x="T6" y="T7"/>
                </a:cxn>
              </a:cxnLst>
              <a:rect l="T12" t="T13" r="T14" b="T15"/>
              <a:pathLst>
                <a:path w="112" h="109">
                  <a:moveTo>
                    <a:pt x="0" y="98"/>
                  </a:moveTo>
                  <a:lnTo>
                    <a:pt x="8" y="109"/>
                  </a:lnTo>
                  <a:lnTo>
                    <a:pt x="112" y="0"/>
                  </a:lnTo>
                  <a:lnTo>
                    <a:pt x="0" y="98"/>
                  </a:lnTo>
                  <a:close/>
                </a:path>
              </a:pathLst>
            </a:custGeom>
            <a:solidFill>
              <a:srgbClr val="000000"/>
            </a:solidFill>
            <a:ln w="9525">
              <a:noFill/>
              <a:round/>
              <a:headEnd/>
              <a:tailEnd/>
            </a:ln>
          </p:spPr>
          <p:txBody>
            <a:bodyPr/>
            <a:lstStyle/>
            <a:p>
              <a:endParaRPr lang="en-US"/>
            </a:p>
          </p:txBody>
        </p:sp>
        <p:sp>
          <p:nvSpPr>
            <p:cNvPr id="1476" name="Freeform 450">
              <a:extLst>
                <a:ext uri="{FF2B5EF4-FFF2-40B4-BE49-F238E27FC236}">
                  <a16:creationId xmlns:a16="http://schemas.microsoft.com/office/drawing/2014/main" id="{92E597FD-FD20-4923-937B-21F3A4AEEA73}"/>
                </a:ext>
              </a:extLst>
            </p:cNvPr>
            <p:cNvSpPr>
              <a:spLocks/>
            </p:cNvSpPr>
            <p:nvPr/>
          </p:nvSpPr>
          <p:spPr bwMode="auto">
            <a:xfrm>
              <a:off x="3496" y="3653"/>
              <a:ext cx="19" cy="22"/>
            </a:xfrm>
            <a:custGeom>
              <a:avLst/>
              <a:gdLst>
                <a:gd name="T0" fmla="*/ 0 w 112"/>
                <a:gd name="T1" fmla="*/ 98 h 109"/>
                <a:gd name="T2" fmla="*/ 8 w 112"/>
                <a:gd name="T3" fmla="*/ 109 h 109"/>
                <a:gd name="T4" fmla="*/ 112 w 112"/>
                <a:gd name="T5" fmla="*/ 0 h 109"/>
                <a:gd name="T6" fmla="*/ 0 w 112"/>
                <a:gd name="T7" fmla="*/ 98 h 109"/>
                <a:gd name="T8" fmla="*/ 0 60000 65536"/>
                <a:gd name="T9" fmla="*/ 0 60000 65536"/>
                <a:gd name="T10" fmla="*/ 0 60000 65536"/>
                <a:gd name="T11" fmla="*/ 0 60000 65536"/>
                <a:gd name="T12" fmla="*/ 0 w 112"/>
                <a:gd name="T13" fmla="*/ 0 h 109"/>
                <a:gd name="T14" fmla="*/ 112 w 112"/>
                <a:gd name="T15" fmla="*/ 109 h 109"/>
              </a:gdLst>
              <a:ahLst/>
              <a:cxnLst>
                <a:cxn ang="T8">
                  <a:pos x="T0" y="T1"/>
                </a:cxn>
                <a:cxn ang="T9">
                  <a:pos x="T2" y="T3"/>
                </a:cxn>
                <a:cxn ang="T10">
                  <a:pos x="T4" y="T5"/>
                </a:cxn>
                <a:cxn ang="T11">
                  <a:pos x="T6" y="T7"/>
                </a:cxn>
              </a:cxnLst>
              <a:rect l="T12" t="T13" r="T14" b="T15"/>
              <a:pathLst>
                <a:path w="112" h="109">
                  <a:moveTo>
                    <a:pt x="0" y="98"/>
                  </a:moveTo>
                  <a:lnTo>
                    <a:pt x="8" y="109"/>
                  </a:lnTo>
                  <a:lnTo>
                    <a:pt x="112" y="0"/>
                  </a:lnTo>
                  <a:lnTo>
                    <a:pt x="0" y="98"/>
                  </a:lnTo>
                </a:path>
              </a:pathLst>
            </a:custGeom>
            <a:noFill/>
            <a:ln w="0">
              <a:solidFill>
                <a:srgbClr val="000000"/>
              </a:solidFill>
              <a:prstDash val="solid"/>
              <a:round/>
              <a:headEnd/>
              <a:tailEnd/>
            </a:ln>
          </p:spPr>
          <p:txBody>
            <a:bodyPr/>
            <a:lstStyle/>
            <a:p>
              <a:endParaRPr lang="en-US"/>
            </a:p>
          </p:txBody>
        </p:sp>
        <p:sp>
          <p:nvSpPr>
            <p:cNvPr id="1477" name="Freeform 451">
              <a:extLst>
                <a:ext uri="{FF2B5EF4-FFF2-40B4-BE49-F238E27FC236}">
                  <a16:creationId xmlns:a16="http://schemas.microsoft.com/office/drawing/2014/main" id="{F71AD80C-1A8D-4BC6-8C1D-69E7644D5D69}"/>
                </a:ext>
              </a:extLst>
            </p:cNvPr>
            <p:cNvSpPr>
              <a:spLocks/>
            </p:cNvSpPr>
            <p:nvPr/>
          </p:nvSpPr>
          <p:spPr bwMode="auto">
            <a:xfrm>
              <a:off x="3497" y="3653"/>
              <a:ext cx="18" cy="24"/>
            </a:xfrm>
            <a:custGeom>
              <a:avLst/>
              <a:gdLst>
                <a:gd name="T0" fmla="*/ 0 w 104"/>
                <a:gd name="T1" fmla="*/ 109 h 118"/>
                <a:gd name="T2" fmla="*/ 8 w 104"/>
                <a:gd name="T3" fmla="*/ 118 h 118"/>
                <a:gd name="T4" fmla="*/ 104 w 104"/>
                <a:gd name="T5" fmla="*/ 0 h 118"/>
                <a:gd name="T6" fmla="*/ 0 w 104"/>
                <a:gd name="T7" fmla="*/ 109 h 118"/>
                <a:gd name="T8" fmla="*/ 0 60000 65536"/>
                <a:gd name="T9" fmla="*/ 0 60000 65536"/>
                <a:gd name="T10" fmla="*/ 0 60000 65536"/>
                <a:gd name="T11" fmla="*/ 0 60000 65536"/>
                <a:gd name="T12" fmla="*/ 0 w 104"/>
                <a:gd name="T13" fmla="*/ 0 h 118"/>
                <a:gd name="T14" fmla="*/ 104 w 104"/>
                <a:gd name="T15" fmla="*/ 118 h 118"/>
              </a:gdLst>
              <a:ahLst/>
              <a:cxnLst>
                <a:cxn ang="T8">
                  <a:pos x="T0" y="T1"/>
                </a:cxn>
                <a:cxn ang="T9">
                  <a:pos x="T2" y="T3"/>
                </a:cxn>
                <a:cxn ang="T10">
                  <a:pos x="T4" y="T5"/>
                </a:cxn>
                <a:cxn ang="T11">
                  <a:pos x="T6" y="T7"/>
                </a:cxn>
              </a:cxnLst>
              <a:rect l="T12" t="T13" r="T14" b="T15"/>
              <a:pathLst>
                <a:path w="104" h="118">
                  <a:moveTo>
                    <a:pt x="0" y="109"/>
                  </a:moveTo>
                  <a:lnTo>
                    <a:pt x="8" y="118"/>
                  </a:lnTo>
                  <a:lnTo>
                    <a:pt x="104" y="0"/>
                  </a:lnTo>
                  <a:lnTo>
                    <a:pt x="0" y="109"/>
                  </a:lnTo>
                  <a:close/>
                </a:path>
              </a:pathLst>
            </a:custGeom>
            <a:solidFill>
              <a:srgbClr val="000000"/>
            </a:solidFill>
            <a:ln w="9525">
              <a:noFill/>
              <a:round/>
              <a:headEnd/>
              <a:tailEnd/>
            </a:ln>
          </p:spPr>
          <p:txBody>
            <a:bodyPr/>
            <a:lstStyle/>
            <a:p>
              <a:endParaRPr lang="en-US"/>
            </a:p>
          </p:txBody>
        </p:sp>
        <p:sp>
          <p:nvSpPr>
            <p:cNvPr id="1478" name="Freeform 452">
              <a:extLst>
                <a:ext uri="{FF2B5EF4-FFF2-40B4-BE49-F238E27FC236}">
                  <a16:creationId xmlns:a16="http://schemas.microsoft.com/office/drawing/2014/main" id="{B92726B3-A75B-4913-83A4-E9A378AAE71B}"/>
                </a:ext>
              </a:extLst>
            </p:cNvPr>
            <p:cNvSpPr>
              <a:spLocks/>
            </p:cNvSpPr>
            <p:nvPr/>
          </p:nvSpPr>
          <p:spPr bwMode="auto">
            <a:xfrm>
              <a:off x="3497" y="3653"/>
              <a:ext cx="18" cy="24"/>
            </a:xfrm>
            <a:custGeom>
              <a:avLst/>
              <a:gdLst>
                <a:gd name="T0" fmla="*/ 0 w 104"/>
                <a:gd name="T1" fmla="*/ 109 h 118"/>
                <a:gd name="T2" fmla="*/ 8 w 104"/>
                <a:gd name="T3" fmla="*/ 118 h 118"/>
                <a:gd name="T4" fmla="*/ 104 w 104"/>
                <a:gd name="T5" fmla="*/ 0 h 118"/>
                <a:gd name="T6" fmla="*/ 0 w 104"/>
                <a:gd name="T7" fmla="*/ 109 h 118"/>
                <a:gd name="T8" fmla="*/ 0 60000 65536"/>
                <a:gd name="T9" fmla="*/ 0 60000 65536"/>
                <a:gd name="T10" fmla="*/ 0 60000 65536"/>
                <a:gd name="T11" fmla="*/ 0 60000 65536"/>
                <a:gd name="T12" fmla="*/ 0 w 104"/>
                <a:gd name="T13" fmla="*/ 0 h 118"/>
                <a:gd name="T14" fmla="*/ 104 w 104"/>
                <a:gd name="T15" fmla="*/ 118 h 118"/>
              </a:gdLst>
              <a:ahLst/>
              <a:cxnLst>
                <a:cxn ang="T8">
                  <a:pos x="T0" y="T1"/>
                </a:cxn>
                <a:cxn ang="T9">
                  <a:pos x="T2" y="T3"/>
                </a:cxn>
                <a:cxn ang="T10">
                  <a:pos x="T4" y="T5"/>
                </a:cxn>
                <a:cxn ang="T11">
                  <a:pos x="T6" y="T7"/>
                </a:cxn>
              </a:cxnLst>
              <a:rect l="T12" t="T13" r="T14" b="T15"/>
              <a:pathLst>
                <a:path w="104" h="118">
                  <a:moveTo>
                    <a:pt x="0" y="109"/>
                  </a:moveTo>
                  <a:lnTo>
                    <a:pt x="8" y="118"/>
                  </a:lnTo>
                  <a:lnTo>
                    <a:pt x="104" y="0"/>
                  </a:lnTo>
                  <a:lnTo>
                    <a:pt x="0" y="109"/>
                  </a:lnTo>
                </a:path>
              </a:pathLst>
            </a:custGeom>
            <a:noFill/>
            <a:ln w="0">
              <a:solidFill>
                <a:srgbClr val="000000"/>
              </a:solidFill>
              <a:prstDash val="solid"/>
              <a:round/>
              <a:headEnd/>
              <a:tailEnd/>
            </a:ln>
          </p:spPr>
          <p:txBody>
            <a:bodyPr/>
            <a:lstStyle/>
            <a:p>
              <a:endParaRPr lang="en-US"/>
            </a:p>
          </p:txBody>
        </p:sp>
        <p:sp>
          <p:nvSpPr>
            <p:cNvPr id="1479" name="Freeform 453">
              <a:extLst>
                <a:ext uri="{FF2B5EF4-FFF2-40B4-BE49-F238E27FC236}">
                  <a16:creationId xmlns:a16="http://schemas.microsoft.com/office/drawing/2014/main" id="{7872F21D-256D-4CB2-A11C-34C5C4399846}"/>
                </a:ext>
              </a:extLst>
            </p:cNvPr>
            <p:cNvSpPr>
              <a:spLocks/>
            </p:cNvSpPr>
            <p:nvPr/>
          </p:nvSpPr>
          <p:spPr bwMode="auto">
            <a:xfrm>
              <a:off x="3499" y="3653"/>
              <a:ext cx="16" cy="25"/>
            </a:xfrm>
            <a:custGeom>
              <a:avLst/>
              <a:gdLst>
                <a:gd name="T0" fmla="*/ 0 w 96"/>
                <a:gd name="T1" fmla="*/ 118 h 127"/>
                <a:gd name="T2" fmla="*/ 9 w 96"/>
                <a:gd name="T3" fmla="*/ 127 h 127"/>
                <a:gd name="T4" fmla="*/ 96 w 96"/>
                <a:gd name="T5" fmla="*/ 0 h 127"/>
                <a:gd name="T6" fmla="*/ 0 w 96"/>
                <a:gd name="T7" fmla="*/ 118 h 127"/>
                <a:gd name="T8" fmla="*/ 0 60000 65536"/>
                <a:gd name="T9" fmla="*/ 0 60000 65536"/>
                <a:gd name="T10" fmla="*/ 0 60000 65536"/>
                <a:gd name="T11" fmla="*/ 0 60000 65536"/>
                <a:gd name="T12" fmla="*/ 0 w 96"/>
                <a:gd name="T13" fmla="*/ 0 h 127"/>
                <a:gd name="T14" fmla="*/ 96 w 96"/>
                <a:gd name="T15" fmla="*/ 127 h 127"/>
              </a:gdLst>
              <a:ahLst/>
              <a:cxnLst>
                <a:cxn ang="T8">
                  <a:pos x="T0" y="T1"/>
                </a:cxn>
                <a:cxn ang="T9">
                  <a:pos x="T2" y="T3"/>
                </a:cxn>
                <a:cxn ang="T10">
                  <a:pos x="T4" y="T5"/>
                </a:cxn>
                <a:cxn ang="T11">
                  <a:pos x="T6" y="T7"/>
                </a:cxn>
              </a:cxnLst>
              <a:rect l="T12" t="T13" r="T14" b="T15"/>
              <a:pathLst>
                <a:path w="96" h="127">
                  <a:moveTo>
                    <a:pt x="0" y="118"/>
                  </a:moveTo>
                  <a:lnTo>
                    <a:pt x="9" y="127"/>
                  </a:lnTo>
                  <a:lnTo>
                    <a:pt x="96" y="0"/>
                  </a:lnTo>
                  <a:lnTo>
                    <a:pt x="0" y="118"/>
                  </a:lnTo>
                  <a:close/>
                </a:path>
              </a:pathLst>
            </a:custGeom>
            <a:solidFill>
              <a:srgbClr val="000000"/>
            </a:solidFill>
            <a:ln w="9525">
              <a:noFill/>
              <a:round/>
              <a:headEnd/>
              <a:tailEnd/>
            </a:ln>
          </p:spPr>
          <p:txBody>
            <a:bodyPr/>
            <a:lstStyle/>
            <a:p>
              <a:endParaRPr lang="en-US"/>
            </a:p>
          </p:txBody>
        </p:sp>
        <p:sp>
          <p:nvSpPr>
            <p:cNvPr id="1480" name="Freeform 454">
              <a:extLst>
                <a:ext uri="{FF2B5EF4-FFF2-40B4-BE49-F238E27FC236}">
                  <a16:creationId xmlns:a16="http://schemas.microsoft.com/office/drawing/2014/main" id="{A4B722B1-6EC4-4FA7-A125-B467A99D3DD0}"/>
                </a:ext>
              </a:extLst>
            </p:cNvPr>
            <p:cNvSpPr>
              <a:spLocks/>
            </p:cNvSpPr>
            <p:nvPr/>
          </p:nvSpPr>
          <p:spPr bwMode="auto">
            <a:xfrm>
              <a:off x="3499" y="3653"/>
              <a:ext cx="16" cy="25"/>
            </a:xfrm>
            <a:custGeom>
              <a:avLst/>
              <a:gdLst>
                <a:gd name="T0" fmla="*/ 0 w 96"/>
                <a:gd name="T1" fmla="*/ 118 h 127"/>
                <a:gd name="T2" fmla="*/ 9 w 96"/>
                <a:gd name="T3" fmla="*/ 127 h 127"/>
                <a:gd name="T4" fmla="*/ 96 w 96"/>
                <a:gd name="T5" fmla="*/ 0 h 127"/>
                <a:gd name="T6" fmla="*/ 0 w 96"/>
                <a:gd name="T7" fmla="*/ 118 h 127"/>
                <a:gd name="T8" fmla="*/ 0 60000 65536"/>
                <a:gd name="T9" fmla="*/ 0 60000 65536"/>
                <a:gd name="T10" fmla="*/ 0 60000 65536"/>
                <a:gd name="T11" fmla="*/ 0 60000 65536"/>
                <a:gd name="T12" fmla="*/ 0 w 96"/>
                <a:gd name="T13" fmla="*/ 0 h 127"/>
                <a:gd name="T14" fmla="*/ 96 w 96"/>
                <a:gd name="T15" fmla="*/ 127 h 127"/>
              </a:gdLst>
              <a:ahLst/>
              <a:cxnLst>
                <a:cxn ang="T8">
                  <a:pos x="T0" y="T1"/>
                </a:cxn>
                <a:cxn ang="T9">
                  <a:pos x="T2" y="T3"/>
                </a:cxn>
                <a:cxn ang="T10">
                  <a:pos x="T4" y="T5"/>
                </a:cxn>
                <a:cxn ang="T11">
                  <a:pos x="T6" y="T7"/>
                </a:cxn>
              </a:cxnLst>
              <a:rect l="T12" t="T13" r="T14" b="T15"/>
              <a:pathLst>
                <a:path w="96" h="127">
                  <a:moveTo>
                    <a:pt x="0" y="118"/>
                  </a:moveTo>
                  <a:lnTo>
                    <a:pt x="9" y="127"/>
                  </a:lnTo>
                  <a:lnTo>
                    <a:pt x="96" y="0"/>
                  </a:lnTo>
                  <a:lnTo>
                    <a:pt x="0" y="118"/>
                  </a:lnTo>
                </a:path>
              </a:pathLst>
            </a:custGeom>
            <a:noFill/>
            <a:ln w="0">
              <a:solidFill>
                <a:srgbClr val="000000"/>
              </a:solidFill>
              <a:prstDash val="solid"/>
              <a:round/>
              <a:headEnd/>
              <a:tailEnd/>
            </a:ln>
          </p:spPr>
          <p:txBody>
            <a:bodyPr/>
            <a:lstStyle/>
            <a:p>
              <a:endParaRPr lang="en-US"/>
            </a:p>
          </p:txBody>
        </p:sp>
        <p:sp>
          <p:nvSpPr>
            <p:cNvPr id="1481" name="Freeform 455">
              <a:extLst>
                <a:ext uri="{FF2B5EF4-FFF2-40B4-BE49-F238E27FC236}">
                  <a16:creationId xmlns:a16="http://schemas.microsoft.com/office/drawing/2014/main" id="{19DF1253-28B7-4CB6-903D-7040C8BCFB54}"/>
                </a:ext>
              </a:extLst>
            </p:cNvPr>
            <p:cNvSpPr>
              <a:spLocks/>
            </p:cNvSpPr>
            <p:nvPr/>
          </p:nvSpPr>
          <p:spPr bwMode="auto">
            <a:xfrm>
              <a:off x="3500" y="3653"/>
              <a:ext cx="15" cy="27"/>
            </a:xfrm>
            <a:custGeom>
              <a:avLst/>
              <a:gdLst>
                <a:gd name="T0" fmla="*/ 0 w 87"/>
                <a:gd name="T1" fmla="*/ 127 h 134"/>
                <a:gd name="T2" fmla="*/ 9 w 87"/>
                <a:gd name="T3" fmla="*/ 134 h 134"/>
                <a:gd name="T4" fmla="*/ 87 w 87"/>
                <a:gd name="T5" fmla="*/ 0 h 134"/>
                <a:gd name="T6" fmla="*/ 0 w 87"/>
                <a:gd name="T7" fmla="*/ 127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0" y="127"/>
                  </a:moveTo>
                  <a:lnTo>
                    <a:pt x="9" y="134"/>
                  </a:lnTo>
                  <a:lnTo>
                    <a:pt x="87" y="0"/>
                  </a:lnTo>
                  <a:lnTo>
                    <a:pt x="0" y="127"/>
                  </a:lnTo>
                  <a:close/>
                </a:path>
              </a:pathLst>
            </a:custGeom>
            <a:solidFill>
              <a:srgbClr val="000000"/>
            </a:solidFill>
            <a:ln w="9525">
              <a:noFill/>
              <a:round/>
              <a:headEnd/>
              <a:tailEnd/>
            </a:ln>
          </p:spPr>
          <p:txBody>
            <a:bodyPr/>
            <a:lstStyle/>
            <a:p>
              <a:endParaRPr lang="en-US"/>
            </a:p>
          </p:txBody>
        </p:sp>
        <p:sp>
          <p:nvSpPr>
            <p:cNvPr id="1482" name="Freeform 456">
              <a:extLst>
                <a:ext uri="{FF2B5EF4-FFF2-40B4-BE49-F238E27FC236}">
                  <a16:creationId xmlns:a16="http://schemas.microsoft.com/office/drawing/2014/main" id="{2434990F-5908-488B-9A39-DA065921AB3A}"/>
                </a:ext>
              </a:extLst>
            </p:cNvPr>
            <p:cNvSpPr>
              <a:spLocks/>
            </p:cNvSpPr>
            <p:nvPr/>
          </p:nvSpPr>
          <p:spPr bwMode="auto">
            <a:xfrm>
              <a:off x="3500" y="3653"/>
              <a:ext cx="15" cy="27"/>
            </a:xfrm>
            <a:custGeom>
              <a:avLst/>
              <a:gdLst>
                <a:gd name="T0" fmla="*/ 0 w 87"/>
                <a:gd name="T1" fmla="*/ 127 h 134"/>
                <a:gd name="T2" fmla="*/ 9 w 87"/>
                <a:gd name="T3" fmla="*/ 134 h 134"/>
                <a:gd name="T4" fmla="*/ 87 w 87"/>
                <a:gd name="T5" fmla="*/ 0 h 134"/>
                <a:gd name="T6" fmla="*/ 0 w 87"/>
                <a:gd name="T7" fmla="*/ 127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0" y="127"/>
                  </a:moveTo>
                  <a:lnTo>
                    <a:pt x="9" y="134"/>
                  </a:lnTo>
                  <a:lnTo>
                    <a:pt x="87" y="0"/>
                  </a:lnTo>
                  <a:lnTo>
                    <a:pt x="0" y="127"/>
                  </a:lnTo>
                </a:path>
              </a:pathLst>
            </a:custGeom>
            <a:noFill/>
            <a:ln w="0">
              <a:solidFill>
                <a:srgbClr val="000000"/>
              </a:solidFill>
              <a:prstDash val="solid"/>
              <a:round/>
              <a:headEnd/>
              <a:tailEnd/>
            </a:ln>
          </p:spPr>
          <p:txBody>
            <a:bodyPr/>
            <a:lstStyle/>
            <a:p>
              <a:endParaRPr lang="en-US"/>
            </a:p>
          </p:txBody>
        </p:sp>
        <p:sp>
          <p:nvSpPr>
            <p:cNvPr id="1483" name="Freeform 457">
              <a:extLst>
                <a:ext uri="{FF2B5EF4-FFF2-40B4-BE49-F238E27FC236}">
                  <a16:creationId xmlns:a16="http://schemas.microsoft.com/office/drawing/2014/main" id="{04BDC28B-CB62-40BC-8D4B-E986BE5912C8}"/>
                </a:ext>
              </a:extLst>
            </p:cNvPr>
            <p:cNvSpPr>
              <a:spLocks/>
            </p:cNvSpPr>
            <p:nvPr/>
          </p:nvSpPr>
          <p:spPr bwMode="auto">
            <a:xfrm>
              <a:off x="3502" y="3653"/>
              <a:ext cx="13" cy="28"/>
            </a:xfrm>
            <a:custGeom>
              <a:avLst/>
              <a:gdLst>
                <a:gd name="T0" fmla="*/ 0 w 78"/>
                <a:gd name="T1" fmla="*/ 134 h 141"/>
                <a:gd name="T2" fmla="*/ 11 w 78"/>
                <a:gd name="T3" fmla="*/ 141 h 141"/>
                <a:gd name="T4" fmla="*/ 78 w 78"/>
                <a:gd name="T5" fmla="*/ 0 h 141"/>
                <a:gd name="T6" fmla="*/ 0 w 78"/>
                <a:gd name="T7" fmla="*/ 134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0" y="134"/>
                  </a:moveTo>
                  <a:lnTo>
                    <a:pt x="11" y="141"/>
                  </a:lnTo>
                  <a:lnTo>
                    <a:pt x="78" y="0"/>
                  </a:lnTo>
                  <a:lnTo>
                    <a:pt x="0" y="134"/>
                  </a:lnTo>
                  <a:close/>
                </a:path>
              </a:pathLst>
            </a:custGeom>
            <a:solidFill>
              <a:srgbClr val="000000"/>
            </a:solidFill>
            <a:ln w="9525">
              <a:noFill/>
              <a:round/>
              <a:headEnd/>
              <a:tailEnd/>
            </a:ln>
          </p:spPr>
          <p:txBody>
            <a:bodyPr/>
            <a:lstStyle/>
            <a:p>
              <a:endParaRPr lang="en-US"/>
            </a:p>
          </p:txBody>
        </p:sp>
        <p:sp>
          <p:nvSpPr>
            <p:cNvPr id="1484" name="Freeform 458">
              <a:extLst>
                <a:ext uri="{FF2B5EF4-FFF2-40B4-BE49-F238E27FC236}">
                  <a16:creationId xmlns:a16="http://schemas.microsoft.com/office/drawing/2014/main" id="{77363BFC-BE6F-4FC4-A7CC-C490DA0D965C}"/>
                </a:ext>
              </a:extLst>
            </p:cNvPr>
            <p:cNvSpPr>
              <a:spLocks/>
            </p:cNvSpPr>
            <p:nvPr/>
          </p:nvSpPr>
          <p:spPr bwMode="auto">
            <a:xfrm>
              <a:off x="3502" y="3653"/>
              <a:ext cx="13" cy="28"/>
            </a:xfrm>
            <a:custGeom>
              <a:avLst/>
              <a:gdLst>
                <a:gd name="T0" fmla="*/ 0 w 78"/>
                <a:gd name="T1" fmla="*/ 134 h 141"/>
                <a:gd name="T2" fmla="*/ 11 w 78"/>
                <a:gd name="T3" fmla="*/ 141 h 141"/>
                <a:gd name="T4" fmla="*/ 78 w 78"/>
                <a:gd name="T5" fmla="*/ 0 h 141"/>
                <a:gd name="T6" fmla="*/ 0 w 78"/>
                <a:gd name="T7" fmla="*/ 134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0" y="134"/>
                  </a:moveTo>
                  <a:lnTo>
                    <a:pt x="11" y="141"/>
                  </a:lnTo>
                  <a:lnTo>
                    <a:pt x="78" y="0"/>
                  </a:lnTo>
                  <a:lnTo>
                    <a:pt x="0" y="134"/>
                  </a:lnTo>
                </a:path>
              </a:pathLst>
            </a:custGeom>
            <a:noFill/>
            <a:ln w="0">
              <a:solidFill>
                <a:srgbClr val="000000"/>
              </a:solidFill>
              <a:prstDash val="solid"/>
              <a:round/>
              <a:headEnd/>
              <a:tailEnd/>
            </a:ln>
          </p:spPr>
          <p:txBody>
            <a:bodyPr/>
            <a:lstStyle/>
            <a:p>
              <a:endParaRPr lang="en-US"/>
            </a:p>
          </p:txBody>
        </p:sp>
        <p:sp>
          <p:nvSpPr>
            <p:cNvPr id="1485" name="Freeform 459">
              <a:extLst>
                <a:ext uri="{FF2B5EF4-FFF2-40B4-BE49-F238E27FC236}">
                  <a16:creationId xmlns:a16="http://schemas.microsoft.com/office/drawing/2014/main" id="{B7C255C8-108D-4E41-82C8-50AFB761174A}"/>
                </a:ext>
              </a:extLst>
            </p:cNvPr>
            <p:cNvSpPr>
              <a:spLocks/>
            </p:cNvSpPr>
            <p:nvPr/>
          </p:nvSpPr>
          <p:spPr bwMode="auto">
            <a:xfrm>
              <a:off x="3504" y="3653"/>
              <a:ext cx="11" cy="29"/>
            </a:xfrm>
            <a:custGeom>
              <a:avLst/>
              <a:gdLst>
                <a:gd name="T0" fmla="*/ 0 w 67"/>
                <a:gd name="T1" fmla="*/ 141 h 147"/>
                <a:gd name="T2" fmla="*/ 11 w 67"/>
                <a:gd name="T3" fmla="*/ 147 h 147"/>
                <a:gd name="T4" fmla="*/ 67 w 67"/>
                <a:gd name="T5" fmla="*/ 0 h 147"/>
                <a:gd name="T6" fmla="*/ 0 w 67"/>
                <a:gd name="T7" fmla="*/ 141 h 147"/>
                <a:gd name="T8" fmla="*/ 0 60000 65536"/>
                <a:gd name="T9" fmla="*/ 0 60000 65536"/>
                <a:gd name="T10" fmla="*/ 0 60000 65536"/>
                <a:gd name="T11" fmla="*/ 0 60000 65536"/>
                <a:gd name="T12" fmla="*/ 0 w 67"/>
                <a:gd name="T13" fmla="*/ 0 h 147"/>
                <a:gd name="T14" fmla="*/ 67 w 67"/>
                <a:gd name="T15" fmla="*/ 147 h 147"/>
              </a:gdLst>
              <a:ahLst/>
              <a:cxnLst>
                <a:cxn ang="T8">
                  <a:pos x="T0" y="T1"/>
                </a:cxn>
                <a:cxn ang="T9">
                  <a:pos x="T2" y="T3"/>
                </a:cxn>
                <a:cxn ang="T10">
                  <a:pos x="T4" y="T5"/>
                </a:cxn>
                <a:cxn ang="T11">
                  <a:pos x="T6" y="T7"/>
                </a:cxn>
              </a:cxnLst>
              <a:rect l="T12" t="T13" r="T14" b="T15"/>
              <a:pathLst>
                <a:path w="67" h="147">
                  <a:moveTo>
                    <a:pt x="0" y="141"/>
                  </a:moveTo>
                  <a:lnTo>
                    <a:pt x="11" y="147"/>
                  </a:lnTo>
                  <a:lnTo>
                    <a:pt x="67" y="0"/>
                  </a:lnTo>
                  <a:lnTo>
                    <a:pt x="0" y="141"/>
                  </a:lnTo>
                  <a:close/>
                </a:path>
              </a:pathLst>
            </a:custGeom>
            <a:solidFill>
              <a:srgbClr val="000000"/>
            </a:solidFill>
            <a:ln w="9525">
              <a:noFill/>
              <a:round/>
              <a:headEnd/>
              <a:tailEnd/>
            </a:ln>
          </p:spPr>
          <p:txBody>
            <a:bodyPr/>
            <a:lstStyle/>
            <a:p>
              <a:endParaRPr lang="en-US"/>
            </a:p>
          </p:txBody>
        </p:sp>
        <p:sp>
          <p:nvSpPr>
            <p:cNvPr id="1486" name="Freeform 460">
              <a:extLst>
                <a:ext uri="{FF2B5EF4-FFF2-40B4-BE49-F238E27FC236}">
                  <a16:creationId xmlns:a16="http://schemas.microsoft.com/office/drawing/2014/main" id="{D2241D1E-FB5A-4352-949C-897CF03092F7}"/>
                </a:ext>
              </a:extLst>
            </p:cNvPr>
            <p:cNvSpPr>
              <a:spLocks/>
            </p:cNvSpPr>
            <p:nvPr/>
          </p:nvSpPr>
          <p:spPr bwMode="auto">
            <a:xfrm>
              <a:off x="3504" y="3653"/>
              <a:ext cx="11" cy="29"/>
            </a:xfrm>
            <a:custGeom>
              <a:avLst/>
              <a:gdLst>
                <a:gd name="T0" fmla="*/ 0 w 67"/>
                <a:gd name="T1" fmla="*/ 141 h 147"/>
                <a:gd name="T2" fmla="*/ 11 w 67"/>
                <a:gd name="T3" fmla="*/ 147 h 147"/>
                <a:gd name="T4" fmla="*/ 67 w 67"/>
                <a:gd name="T5" fmla="*/ 0 h 147"/>
                <a:gd name="T6" fmla="*/ 0 w 67"/>
                <a:gd name="T7" fmla="*/ 141 h 147"/>
                <a:gd name="T8" fmla="*/ 0 60000 65536"/>
                <a:gd name="T9" fmla="*/ 0 60000 65536"/>
                <a:gd name="T10" fmla="*/ 0 60000 65536"/>
                <a:gd name="T11" fmla="*/ 0 60000 65536"/>
                <a:gd name="T12" fmla="*/ 0 w 67"/>
                <a:gd name="T13" fmla="*/ 0 h 147"/>
                <a:gd name="T14" fmla="*/ 67 w 67"/>
                <a:gd name="T15" fmla="*/ 147 h 147"/>
              </a:gdLst>
              <a:ahLst/>
              <a:cxnLst>
                <a:cxn ang="T8">
                  <a:pos x="T0" y="T1"/>
                </a:cxn>
                <a:cxn ang="T9">
                  <a:pos x="T2" y="T3"/>
                </a:cxn>
                <a:cxn ang="T10">
                  <a:pos x="T4" y="T5"/>
                </a:cxn>
                <a:cxn ang="T11">
                  <a:pos x="T6" y="T7"/>
                </a:cxn>
              </a:cxnLst>
              <a:rect l="T12" t="T13" r="T14" b="T15"/>
              <a:pathLst>
                <a:path w="67" h="147">
                  <a:moveTo>
                    <a:pt x="0" y="141"/>
                  </a:moveTo>
                  <a:lnTo>
                    <a:pt x="11" y="147"/>
                  </a:lnTo>
                  <a:lnTo>
                    <a:pt x="67" y="0"/>
                  </a:lnTo>
                  <a:lnTo>
                    <a:pt x="0" y="141"/>
                  </a:lnTo>
                </a:path>
              </a:pathLst>
            </a:custGeom>
            <a:noFill/>
            <a:ln w="0">
              <a:solidFill>
                <a:srgbClr val="000000"/>
              </a:solidFill>
              <a:prstDash val="solid"/>
              <a:round/>
              <a:headEnd/>
              <a:tailEnd/>
            </a:ln>
          </p:spPr>
          <p:txBody>
            <a:bodyPr/>
            <a:lstStyle/>
            <a:p>
              <a:endParaRPr lang="en-US"/>
            </a:p>
          </p:txBody>
        </p:sp>
        <p:sp>
          <p:nvSpPr>
            <p:cNvPr id="1487" name="Freeform 461">
              <a:extLst>
                <a:ext uri="{FF2B5EF4-FFF2-40B4-BE49-F238E27FC236}">
                  <a16:creationId xmlns:a16="http://schemas.microsoft.com/office/drawing/2014/main" id="{1AF2A1C4-F05F-465C-8FFA-EFF2A70DBC19}"/>
                </a:ext>
              </a:extLst>
            </p:cNvPr>
            <p:cNvSpPr>
              <a:spLocks/>
            </p:cNvSpPr>
            <p:nvPr/>
          </p:nvSpPr>
          <p:spPr bwMode="auto">
            <a:xfrm>
              <a:off x="3505" y="3653"/>
              <a:ext cx="10" cy="30"/>
            </a:xfrm>
            <a:custGeom>
              <a:avLst/>
              <a:gdLst>
                <a:gd name="T0" fmla="*/ 0 w 56"/>
                <a:gd name="T1" fmla="*/ 147 h 152"/>
                <a:gd name="T2" fmla="*/ 10 w 56"/>
                <a:gd name="T3" fmla="*/ 152 h 152"/>
                <a:gd name="T4" fmla="*/ 56 w 56"/>
                <a:gd name="T5" fmla="*/ 0 h 152"/>
                <a:gd name="T6" fmla="*/ 0 w 56"/>
                <a:gd name="T7" fmla="*/ 147 h 152"/>
                <a:gd name="T8" fmla="*/ 0 60000 65536"/>
                <a:gd name="T9" fmla="*/ 0 60000 65536"/>
                <a:gd name="T10" fmla="*/ 0 60000 65536"/>
                <a:gd name="T11" fmla="*/ 0 60000 65536"/>
                <a:gd name="T12" fmla="*/ 0 w 56"/>
                <a:gd name="T13" fmla="*/ 0 h 152"/>
                <a:gd name="T14" fmla="*/ 56 w 56"/>
                <a:gd name="T15" fmla="*/ 152 h 152"/>
              </a:gdLst>
              <a:ahLst/>
              <a:cxnLst>
                <a:cxn ang="T8">
                  <a:pos x="T0" y="T1"/>
                </a:cxn>
                <a:cxn ang="T9">
                  <a:pos x="T2" y="T3"/>
                </a:cxn>
                <a:cxn ang="T10">
                  <a:pos x="T4" y="T5"/>
                </a:cxn>
                <a:cxn ang="T11">
                  <a:pos x="T6" y="T7"/>
                </a:cxn>
              </a:cxnLst>
              <a:rect l="T12" t="T13" r="T14" b="T15"/>
              <a:pathLst>
                <a:path w="56" h="152">
                  <a:moveTo>
                    <a:pt x="0" y="147"/>
                  </a:moveTo>
                  <a:lnTo>
                    <a:pt x="10" y="152"/>
                  </a:lnTo>
                  <a:lnTo>
                    <a:pt x="56" y="0"/>
                  </a:lnTo>
                  <a:lnTo>
                    <a:pt x="0" y="147"/>
                  </a:lnTo>
                  <a:close/>
                </a:path>
              </a:pathLst>
            </a:custGeom>
            <a:solidFill>
              <a:srgbClr val="000000"/>
            </a:solidFill>
            <a:ln w="9525">
              <a:noFill/>
              <a:round/>
              <a:headEnd/>
              <a:tailEnd/>
            </a:ln>
          </p:spPr>
          <p:txBody>
            <a:bodyPr/>
            <a:lstStyle/>
            <a:p>
              <a:endParaRPr lang="en-US"/>
            </a:p>
          </p:txBody>
        </p:sp>
        <p:sp>
          <p:nvSpPr>
            <p:cNvPr id="1488" name="Freeform 462">
              <a:extLst>
                <a:ext uri="{FF2B5EF4-FFF2-40B4-BE49-F238E27FC236}">
                  <a16:creationId xmlns:a16="http://schemas.microsoft.com/office/drawing/2014/main" id="{90D9058F-C649-45DE-8DCC-0B77724AA38E}"/>
                </a:ext>
              </a:extLst>
            </p:cNvPr>
            <p:cNvSpPr>
              <a:spLocks/>
            </p:cNvSpPr>
            <p:nvPr/>
          </p:nvSpPr>
          <p:spPr bwMode="auto">
            <a:xfrm>
              <a:off x="3505" y="3653"/>
              <a:ext cx="10" cy="30"/>
            </a:xfrm>
            <a:custGeom>
              <a:avLst/>
              <a:gdLst>
                <a:gd name="T0" fmla="*/ 0 w 56"/>
                <a:gd name="T1" fmla="*/ 147 h 152"/>
                <a:gd name="T2" fmla="*/ 10 w 56"/>
                <a:gd name="T3" fmla="*/ 152 h 152"/>
                <a:gd name="T4" fmla="*/ 56 w 56"/>
                <a:gd name="T5" fmla="*/ 0 h 152"/>
                <a:gd name="T6" fmla="*/ 0 w 56"/>
                <a:gd name="T7" fmla="*/ 147 h 152"/>
                <a:gd name="T8" fmla="*/ 0 60000 65536"/>
                <a:gd name="T9" fmla="*/ 0 60000 65536"/>
                <a:gd name="T10" fmla="*/ 0 60000 65536"/>
                <a:gd name="T11" fmla="*/ 0 60000 65536"/>
                <a:gd name="T12" fmla="*/ 0 w 56"/>
                <a:gd name="T13" fmla="*/ 0 h 152"/>
                <a:gd name="T14" fmla="*/ 56 w 56"/>
                <a:gd name="T15" fmla="*/ 152 h 152"/>
              </a:gdLst>
              <a:ahLst/>
              <a:cxnLst>
                <a:cxn ang="T8">
                  <a:pos x="T0" y="T1"/>
                </a:cxn>
                <a:cxn ang="T9">
                  <a:pos x="T2" y="T3"/>
                </a:cxn>
                <a:cxn ang="T10">
                  <a:pos x="T4" y="T5"/>
                </a:cxn>
                <a:cxn ang="T11">
                  <a:pos x="T6" y="T7"/>
                </a:cxn>
              </a:cxnLst>
              <a:rect l="T12" t="T13" r="T14" b="T15"/>
              <a:pathLst>
                <a:path w="56" h="152">
                  <a:moveTo>
                    <a:pt x="0" y="147"/>
                  </a:moveTo>
                  <a:lnTo>
                    <a:pt x="10" y="152"/>
                  </a:lnTo>
                  <a:lnTo>
                    <a:pt x="56" y="0"/>
                  </a:lnTo>
                  <a:lnTo>
                    <a:pt x="0" y="147"/>
                  </a:lnTo>
                </a:path>
              </a:pathLst>
            </a:custGeom>
            <a:noFill/>
            <a:ln w="0">
              <a:solidFill>
                <a:srgbClr val="000000"/>
              </a:solidFill>
              <a:prstDash val="solid"/>
              <a:round/>
              <a:headEnd/>
              <a:tailEnd/>
            </a:ln>
          </p:spPr>
          <p:txBody>
            <a:bodyPr/>
            <a:lstStyle/>
            <a:p>
              <a:endParaRPr lang="en-US"/>
            </a:p>
          </p:txBody>
        </p:sp>
        <p:sp>
          <p:nvSpPr>
            <p:cNvPr id="1489" name="Freeform 463">
              <a:extLst>
                <a:ext uri="{FF2B5EF4-FFF2-40B4-BE49-F238E27FC236}">
                  <a16:creationId xmlns:a16="http://schemas.microsoft.com/office/drawing/2014/main" id="{EDC5A6F0-28C2-4261-B730-1FAADF889148}"/>
                </a:ext>
              </a:extLst>
            </p:cNvPr>
            <p:cNvSpPr>
              <a:spLocks/>
            </p:cNvSpPr>
            <p:nvPr/>
          </p:nvSpPr>
          <p:spPr bwMode="auto">
            <a:xfrm>
              <a:off x="3507" y="3653"/>
              <a:ext cx="8" cy="31"/>
            </a:xfrm>
            <a:custGeom>
              <a:avLst/>
              <a:gdLst>
                <a:gd name="T0" fmla="*/ 0 w 46"/>
                <a:gd name="T1" fmla="*/ 152 h 155"/>
                <a:gd name="T2" fmla="*/ 11 w 46"/>
                <a:gd name="T3" fmla="*/ 155 h 155"/>
                <a:gd name="T4" fmla="*/ 46 w 46"/>
                <a:gd name="T5" fmla="*/ 0 h 155"/>
                <a:gd name="T6" fmla="*/ 0 w 46"/>
                <a:gd name="T7" fmla="*/ 152 h 155"/>
                <a:gd name="T8" fmla="*/ 0 60000 65536"/>
                <a:gd name="T9" fmla="*/ 0 60000 65536"/>
                <a:gd name="T10" fmla="*/ 0 60000 65536"/>
                <a:gd name="T11" fmla="*/ 0 60000 65536"/>
                <a:gd name="T12" fmla="*/ 0 w 46"/>
                <a:gd name="T13" fmla="*/ 0 h 155"/>
                <a:gd name="T14" fmla="*/ 46 w 46"/>
                <a:gd name="T15" fmla="*/ 155 h 155"/>
              </a:gdLst>
              <a:ahLst/>
              <a:cxnLst>
                <a:cxn ang="T8">
                  <a:pos x="T0" y="T1"/>
                </a:cxn>
                <a:cxn ang="T9">
                  <a:pos x="T2" y="T3"/>
                </a:cxn>
                <a:cxn ang="T10">
                  <a:pos x="T4" y="T5"/>
                </a:cxn>
                <a:cxn ang="T11">
                  <a:pos x="T6" y="T7"/>
                </a:cxn>
              </a:cxnLst>
              <a:rect l="T12" t="T13" r="T14" b="T15"/>
              <a:pathLst>
                <a:path w="46" h="155">
                  <a:moveTo>
                    <a:pt x="0" y="152"/>
                  </a:moveTo>
                  <a:lnTo>
                    <a:pt x="11" y="155"/>
                  </a:lnTo>
                  <a:lnTo>
                    <a:pt x="46" y="0"/>
                  </a:lnTo>
                  <a:lnTo>
                    <a:pt x="0" y="152"/>
                  </a:lnTo>
                  <a:close/>
                </a:path>
              </a:pathLst>
            </a:custGeom>
            <a:solidFill>
              <a:srgbClr val="000000"/>
            </a:solidFill>
            <a:ln w="9525">
              <a:noFill/>
              <a:round/>
              <a:headEnd/>
              <a:tailEnd/>
            </a:ln>
          </p:spPr>
          <p:txBody>
            <a:bodyPr/>
            <a:lstStyle/>
            <a:p>
              <a:endParaRPr lang="en-US"/>
            </a:p>
          </p:txBody>
        </p:sp>
        <p:sp>
          <p:nvSpPr>
            <p:cNvPr id="1490" name="Freeform 464">
              <a:extLst>
                <a:ext uri="{FF2B5EF4-FFF2-40B4-BE49-F238E27FC236}">
                  <a16:creationId xmlns:a16="http://schemas.microsoft.com/office/drawing/2014/main" id="{CE4CF758-4144-4044-877C-3D96BACE5951}"/>
                </a:ext>
              </a:extLst>
            </p:cNvPr>
            <p:cNvSpPr>
              <a:spLocks/>
            </p:cNvSpPr>
            <p:nvPr/>
          </p:nvSpPr>
          <p:spPr bwMode="auto">
            <a:xfrm>
              <a:off x="3507" y="3653"/>
              <a:ext cx="8" cy="31"/>
            </a:xfrm>
            <a:custGeom>
              <a:avLst/>
              <a:gdLst>
                <a:gd name="T0" fmla="*/ 0 w 46"/>
                <a:gd name="T1" fmla="*/ 152 h 155"/>
                <a:gd name="T2" fmla="*/ 11 w 46"/>
                <a:gd name="T3" fmla="*/ 155 h 155"/>
                <a:gd name="T4" fmla="*/ 46 w 46"/>
                <a:gd name="T5" fmla="*/ 0 h 155"/>
                <a:gd name="T6" fmla="*/ 0 w 46"/>
                <a:gd name="T7" fmla="*/ 152 h 155"/>
                <a:gd name="T8" fmla="*/ 0 60000 65536"/>
                <a:gd name="T9" fmla="*/ 0 60000 65536"/>
                <a:gd name="T10" fmla="*/ 0 60000 65536"/>
                <a:gd name="T11" fmla="*/ 0 60000 65536"/>
                <a:gd name="T12" fmla="*/ 0 w 46"/>
                <a:gd name="T13" fmla="*/ 0 h 155"/>
                <a:gd name="T14" fmla="*/ 46 w 46"/>
                <a:gd name="T15" fmla="*/ 155 h 155"/>
              </a:gdLst>
              <a:ahLst/>
              <a:cxnLst>
                <a:cxn ang="T8">
                  <a:pos x="T0" y="T1"/>
                </a:cxn>
                <a:cxn ang="T9">
                  <a:pos x="T2" y="T3"/>
                </a:cxn>
                <a:cxn ang="T10">
                  <a:pos x="T4" y="T5"/>
                </a:cxn>
                <a:cxn ang="T11">
                  <a:pos x="T6" y="T7"/>
                </a:cxn>
              </a:cxnLst>
              <a:rect l="T12" t="T13" r="T14" b="T15"/>
              <a:pathLst>
                <a:path w="46" h="155">
                  <a:moveTo>
                    <a:pt x="0" y="152"/>
                  </a:moveTo>
                  <a:lnTo>
                    <a:pt x="11" y="155"/>
                  </a:lnTo>
                  <a:lnTo>
                    <a:pt x="46" y="0"/>
                  </a:lnTo>
                  <a:lnTo>
                    <a:pt x="0" y="152"/>
                  </a:lnTo>
                </a:path>
              </a:pathLst>
            </a:custGeom>
            <a:noFill/>
            <a:ln w="0">
              <a:solidFill>
                <a:srgbClr val="000000"/>
              </a:solidFill>
              <a:prstDash val="solid"/>
              <a:round/>
              <a:headEnd/>
              <a:tailEnd/>
            </a:ln>
          </p:spPr>
          <p:txBody>
            <a:bodyPr/>
            <a:lstStyle/>
            <a:p>
              <a:endParaRPr lang="en-US"/>
            </a:p>
          </p:txBody>
        </p:sp>
        <p:sp>
          <p:nvSpPr>
            <p:cNvPr id="1491" name="Freeform 465">
              <a:extLst>
                <a:ext uri="{FF2B5EF4-FFF2-40B4-BE49-F238E27FC236}">
                  <a16:creationId xmlns:a16="http://schemas.microsoft.com/office/drawing/2014/main" id="{FAC28E52-AC69-48F3-B73E-A5869D9CFEB7}"/>
                </a:ext>
              </a:extLst>
            </p:cNvPr>
            <p:cNvSpPr>
              <a:spLocks/>
            </p:cNvSpPr>
            <p:nvPr/>
          </p:nvSpPr>
          <p:spPr bwMode="auto">
            <a:xfrm>
              <a:off x="3509" y="3653"/>
              <a:ext cx="6" cy="32"/>
            </a:xfrm>
            <a:custGeom>
              <a:avLst/>
              <a:gdLst>
                <a:gd name="T0" fmla="*/ 0 w 35"/>
                <a:gd name="T1" fmla="*/ 155 h 158"/>
                <a:gd name="T2" fmla="*/ 12 w 35"/>
                <a:gd name="T3" fmla="*/ 158 h 158"/>
                <a:gd name="T4" fmla="*/ 35 w 35"/>
                <a:gd name="T5" fmla="*/ 0 h 158"/>
                <a:gd name="T6" fmla="*/ 0 w 35"/>
                <a:gd name="T7" fmla="*/ 155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0" y="155"/>
                  </a:moveTo>
                  <a:lnTo>
                    <a:pt x="12" y="158"/>
                  </a:lnTo>
                  <a:lnTo>
                    <a:pt x="35" y="0"/>
                  </a:lnTo>
                  <a:lnTo>
                    <a:pt x="0" y="155"/>
                  </a:lnTo>
                  <a:close/>
                </a:path>
              </a:pathLst>
            </a:custGeom>
            <a:solidFill>
              <a:srgbClr val="000000"/>
            </a:solidFill>
            <a:ln w="9525">
              <a:noFill/>
              <a:round/>
              <a:headEnd/>
              <a:tailEnd/>
            </a:ln>
          </p:spPr>
          <p:txBody>
            <a:bodyPr/>
            <a:lstStyle/>
            <a:p>
              <a:endParaRPr lang="en-US"/>
            </a:p>
          </p:txBody>
        </p:sp>
        <p:sp>
          <p:nvSpPr>
            <p:cNvPr id="1492" name="Freeform 466">
              <a:extLst>
                <a:ext uri="{FF2B5EF4-FFF2-40B4-BE49-F238E27FC236}">
                  <a16:creationId xmlns:a16="http://schemas.microsoft.com/office/drawing/2014/main" id="{53A6230B-5158-43D6-ADAF-740C018F3057}"/>
                </a:ext>
              </a:extLst>
            </p:cNvPr>
            <p:cNvSpPr>
              <a:spLocks/>
            </p:cNvSpPr>
            <p:nvPr/>
          </p:nvSpPr>
          <p:spPr bwMode="auto">
            <a:xfrm>
              <a:off x="3509" y="3653"/>
              <a:ext cx="6" cy="32"/>
            </a:xfrm>
            <a:custGeom>
              <a:avLst/>
              <a:gdLst>
                <a:gd name="T0" fmla="*/ 0 w 35"/>
                <a:gd name="T1" fmla="*/ 155 h 158"/>
                <a:gd name="T2" fmla="*/ 12 w 35"/>
                <a:gd name="T3" fmla="*/ 158 h 158"/>
                <a:gd name="T4" fmla="*/ 35 w 35"/>
                <a:gd name="T5" fmla="*/ 0 h 158"/>
                <a:gd name="T6" fmla="*/ 0 w 35"/>
                <a:gd name="T7" fmla="*/ 155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0" y="155"/>
                  </a:moveTo>
                  <a:lnTo>
                    <a:pt x="12" y="158"/>
                  </a:lnTo>
                  <a:lnTo>
                    <a:pt x="35" y="0"/>
                  </a:lnTo>
                  <a:lnTo>
                    <a:pt x="0" y="155"/>
                  </a:lnTo>
                </a:path>
              </a:pathLst>
            </a:custGeom>
            <a:noFill/>
            <a:ln w="0">
              <a:solidFill>
                <a:srgbClr val="000000"/>
              </a:solidFill>
              <a:prstDash val="solid"/>
              <a:round/>
              <a:headEnd/>
              <a:tailEnd/>
            </a:ln>
          </p:spPr>
          <p:txBody>
            <a:bodyPr/>
            <a:lstStyle/>
            <a:p>
              <a:endParaRPr lang="en-US"/>
            </a:p>
          </p:txBody>
        </p:sp>
        <p:sp>
          <p:nvSpPr>
            <p:cNvPr id="1493" name="Freeform 467">
              <a:extLst>
                <a:ext uri="{FF2B5EF4-FFF2-40B4-BE49-F238E27FC236}">
                  <a16:creationId xmlns:a16="http://schemas.microsoft.com/office/drawing/2014/main" id="{D5A7C916-8067-4AC9-8A7B-CE4D136722E1}"/>
                </a:ext>
              </a:extLst>
            </p:cNvPr>
            <p:cNvSpPr>
              <a:spLocks/>
            </p:cNvSpPr>
            <p:nvPr/>
          </p:nvSpPr>
          <p:spPr bwMode="auto">
            <a:xfrm>
              <a:off x="3511" y="3653"/>
              <a:ext cx="4" cy="32"/>
            </a:xfrm>
            <a:custGeom>
              <a:avLst/>
              <a:gdLst>
                <a:gd name="T0" fmla="*/ 0 w 23"/>
                <a:gd name="T1" fmla="*/ 158 h 160"/>
                <a:gd name="T2" fmla="*/ 11 w 23"/>
                <a:gd name="T3" fmla="*/ 160 h 160"/>
                <a:gd name="T4" fmla="*/ 23 w 23"/>
                <a:gd name="T5" fmla="*/ 0 h 160"/>
                <a:gd name="T6" fmla="*/ 0 w 23"/>
                <a:gd name="T7" fmla="*/ 158 h 160"/>
                <a:gd name="T8" fmla="*/ 0 60000 65536"/>
                <a:gd name="T9" fmla="*/ 0 60000 65536"/>
                <a:gd name="T10" fmla="*/ 0 60000 65536"/>
                <a:gd name="T11" fmla="*/ 0 60000 65536"/>
                <a:gd name="T12" fmla="*/ 0 w 23"/>
                <a:gd name="T13" fmla="*/ 0 h 160"/>
                <a:gd name="T14" fmla="*/ 23 w 23"/>
                <a:gd name="T15" fmla="*/ 160 h 160"/>
              </a:gdLst>
              <a:ahLst/>
              <a:cxnLst>
                <a:cxn ang="T8">
                  <a:pos x="T0" y="T1"/>
                </a:cxn>
                <a:cxn ang="T9">
                  <a:pos x="T2" y="T3"/>
                </a:cxn>
                <a:cxn ang="T10">
                  <a:pos x="T4" y="T5"/>
                </a:cxn>
                <a:cxn ang="T11">
                  <a:pos x="T6" y="T7"/>
                </a:cxn>
              </a:cxnLst>
              <a:rect l="T12" t="T13" r="T14" b="T15"/>
              <a:pathLst>
                <a:path w="23" h="160">
                  <a:moveTo>
                    <a:pt x="0" y="158"/>
                  </a:moveTo>
                  <a:lnTo>
                    <a:pt x="11" y="160"/>
                  </a:lnTo>
                  <a:lnTo>
                    <a:pt x="23" y="0"/>
                  </a:lnTo>
                  <a:lnTo>
                    <a:pt x="0" y="158"/>
                  </a:lnTo>
                  <a:close/>
                </a:path>
              </a:pathLst>
            </a:custGeom>
            <a:solidFill>
              <a:srgbClr val="000000"/>
            </a:solidFill>
            <a:ln w="9525">
              <a:noFill/>
              <a:round/>
              <a:headEnd/>
              <a:tailEnd/>
            </a:ln>
          </p:spPr>
          <p:txBody>
            <a:bodyPr/>
            <a:lstStyle/>
            <a:p>
              <a:endParaRPr lang="en-US"/>
            </a:p>
          </p:txBody>
        </p:sp>
        <p:sp>
          <p:nvSpPr>
            <p:cNvPr id="1494" name="Freeform 468">
              <a:extLst>
                <a:ext uri="{FF2B5EF4-FFF2-40B4-BE49-F238E27FC236}">
                  <a16:creationId xmlns:a16="http://schemas.microsoft.com/office/drawing/2014/main" id="{84AC050B-0491-49E7-BE9D-7CBDAC3F23B7}"/>
                </a:ext>
              </a:extLst>
            </p:cNvPr>
            <p:cNvSpPr>
              <a:spLocks/>
            </p:cNvSpPr>
            <p:nvPr/>
          </p:nvSpPr>
          <p:spPr bwMode="auto">
            <a:xfrm>
              <a:off x="3511" y="3653"/>
              <a:ext cx="4" cy="32"/>
            </a:xfrm>
            <a:custGeom>
              <a:avLst/>
              <a:gdLst>
                <a:gd name="T0" fmla="*/ 0 w 23"/>
                <a:gd name="T1" fmla="*/ 158 h 160"/>
                <a:gd name="T2" fmla="*/ 11 w 23"/>
                <a:gd name="T3" fmla="*/ 160 h 160"/>
                <a:gd name="T4" fmla="*/ 23 w 23"/>
                <a:gd name="T5" fmla="*/ 0 h 160"/>
                <a:gd name="T6" fmla="*/ 0 w 23"/>
                <a:gd name="T7" fmla="*/ 158 h 160"/>
                <a:gd name="T8" fmla="*/ 0 60000 65536"/>
                <a:gd name="T9" fmla="*/ 0 60000 65536"/>
                <a:gd name="T10" fmla="*/ 0 60000 65536"/>
                <a:gd name="T11" fmla="*/ 0 60000 65536"/>
                <a:gd name="T12" fmla="*/ 0 w 23"/>
                <a:gd name="T13" fmla="*/ 0 h 160"/>
                <a:gd name="T14" fmla="*/ 23 w 23"/>
                <a:gd name="T15" fmla="*/ 160 h 160"/>
              </a:gdLst>
              <a:ahLst/>
              <a:cxnLst>
                <a:cxn ang="T8">
                  <a:pos x="T0" y="T1"/>
                </a:cxn>
                <a:cxn ang="T9">
                  <a:pos x="T2" y="T3"/>
                </a:cxn>
                <a:cxn ang="T10">
                  <a:pos x="T4" y="T5"/>
                </a:cxn>
                <a:cxn ang="T11">
                  <a:pos x="T6" y="T7"/>
                </a:cxn>
              </a:cxnLst>
              <a:rect l="T12" t="T13" r="T14" b="T15"/>
              <a:pathLst>
                <a:path w="23" h="160">
                  <a:moveTo>
                    <a:pt x="0" y="158"/>
                  </a:moveTo>
                  <a:lnTo>
                    <a:pt x="11" y="160"/>
                  </a:lnTo>
                  <a:lnTo>
                    <a:pt x="23" y="0"/>
                  </a:lnTo>
                  <a:lnTo>
                    <a:pt x="0" y="158"/>
                  </a:lnTo>
                </a:path>
              </a:pathLst>
            </a:custGeom>
            <a:noFill/>
            <a:ln w="0">
              <a:solidFill>
                <a:srgbClr val="000000"/>
              </a:solidFill>
              <a:prstDash val="solid"/>
              <a:round/>
              <a:headEnd/>
              <a:tailEnd/>
            </a:ln>
          </p:spPr>
          <p:txBody>
            <a:bodyPr/>
            <a:lstStyle/>
            <a:p>
              <a:endParaRPr lang="en-US"/>
            </a:p>
          </p:txBody>
        </p:sp>
        <p:sp>
          <p:nvSpPr>
            <p:cNvPr id="1495" name="Freeform 469">
              <a:extLst>
                <a:ext uri="{FF2B5EF4-FFF2-40B4-BE49-F238E27FC236}">
                  <a16:creationId xmlns:a16="http://schemas.microsoft.com/office/drawing/2014/main" id="{629A8EF6-0F86-4AD2-945E-7D82421BE8BB}"/>
                </a:ext>
              </a:extLst>
            </p:cNvPr>
            <p:cNvSpPr>
              <a:spLocks/>
            </p:cNvSpPr>
            <p:nvPr/>
          </p:nvSpPr>
          <p:spPr bwMode="auto">
            <a:xfrm>
              <a:off x="3513" y="3653"/>
              <a:ext cx="2" cy="32"/>
            </a:xfrm>
            <a:custGeom>
              <a:avLst/>
              <a:gdLst>
                <a:gd name="T0" fmla="*/ 0 w 12"/>
                <a:gd name="T1" fmla="*/ 160 h 160"/>
                <a:gd name="T2" fmla="*/ 12 w 12"/>
                <a:gd name="T3" fmla="*/ 160 h 160"/>
                <a:gd name="T4" fmla="*/ 12 w 12"/>
                <a:gd name="T5" fmla="*/ 0 h 160"/>
                <a:gd name="T6" fmla="*/ 0 w 12"/>
                <a:gd name="T7" fmla="*/ 16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0" y="160"/>
                  </a:moveTo>
                  <a:lnTo>
                    <a:pt x="12" y="160"/>
                  </a:lnTo>
                  <a:lnTo>
                    <a:pt x="12" y="0"/>
                  </a:lnTo>
                  <a:lnTo>
                    <a:pt x="0" y="160"/>
                  </a:lnTo>
                  <a:close/>
                </a:path>
              </a:pathLst>
            </a:custGeom>
            <a:solidFill>
              <a:srgbClr val="000000"/>
            </a:solidFill>
            <a:ln w="9525">
              <a:noFill/>
              <a:round/>
              <a:headEnd/>
              <a:tailEnd/>
            </a:ln>
          </p:spPr>
          <p:txBody>
            <a:bodyPr/>
            <a:lstStyle/>
            <a:p>
              <a:endParaRPr lang="en-US"/>
            </a:p>
          </p:txBody>
        </p:sp>
        <p:sp>
          <p:nvSpPr>
            <p:cNvPr id="1496" name="Freeform 470">
              <a:extLst>
                <a:ext uri="{FF2B5EF4-FFF2-40B4-BE49-F238E27FC236}">
                  <a16:creationId xmlns:a16="http://schemas.microsoft.com/office/drawing/2014/main" id="{A17C6D49-B653-4C3F-BC4A-4112633BC927}"/>
                </a:ext>
              </a:extLst>
            </p:cNvPr>
            <p:cNvSpPr>
              <a:spLocks/>
            </p:cNvSpPr>
            <p:nvPr/>
          </p:nvSpPr>
          <p:spPr bwMode="auto">
            <a:xfrm>
              <a:off x="3513" y="3653"/>
              <a:ext cx="2" cy="32"/>
            </a:xfrm>
            <a:custGeom>
              <a:avLst/>
              <a:gdLst>
                <a:gd name="T0" fmla="*/ 0 w 12"/>
                <a:gd name="T1" fmla="*/ 160 h 160"/>
                <a:gd name="T2" fmla="*/ 12 w 12"/>
                <a:gd name="T3" fmla="*/ 160 h 160"/>
                <a:gd name="T4" fmla="*/ 12 w 12"/>
                <a:gd name="T5" fmla="*/ 0 h 160"/>
                <a:gd name="T6" fmla="*/ 0 w 12"/>
                <a:gd name="T7" fmla="*/ 16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0" y="160"/>
                  </a:moveTo>
                  <a:lnTo>
                    <a:pt x="12" y="160"/>
                  </a:lnTo>
                  <a:lnTo>
                    <a:pt x="12" y="0"/>
                  </a:lnTo>
                  <a:lnTo>
                    <a:pt x="0" y="160"/>
                  </a:lnTo>
                </a:path>
              </a:pathLst>
            </a:custGeom>
            <a:noFill/>
            <a:ln w="0">
              <a:solidFill>
                <a:srgbClr val="000000"/>
              </a:solidFill>
              <a:prstDash val="solid"/>
              <a:round/>
              <a:headEnd/>
              <a:tailEnd/>
            </a:ln>
          </p:spPr>
          <p:txBody>
            <a:bodyPr/>
            <a:lstStyle/>
            <a:p>
              <a:endParaRPr lang="en-US"/>
            </a:p>
          </p:txBody>
        </p:sp>
        <p:sp>
          <p:nvSpPr>
            <p:cNvPr id="1497" name="Freeform 471">
              <a:extLst>
                <a:ext uri="{FF2B5EF4-FFF2-40B4-BE49-F238E27FC236}">
                  <a16:creationId xmlns:a16="http://schemas.microsoft.com/office/drawing/2014/main" id="{56BE746D-654D-4BFB-8AE2-740816F9E0E6}"/>
                </a:ext>
              </a:extLst>
            </p:cNvPr>
            <p:cNvSpPr>
              <a:spLocks/>
            </p:cNvSpPr>
            <p:nvPr/>
          </p:nvSpPr>
          <p:spPr bwMode="auto">
            <a:xfrm>
              <a:off x="3515" y="3653"/>
              <a:ext cx="2" cy="32"/>
            </a:xfrm>
            <a:custGeom>
              <a:avLst/>
              <a:gdLst>
                <a:gd name="T0" fmla="*/ 0 w 12"/>
                <a:gd name="T1" fmla="*/ 160 h 160"/>
                <a:gd name="T2" fmla="*/ 12 w 12"/>
                <a:gd name="T3" fmla="*/ 160 h 160"/>
                <a:gd name="T4" fmla="*/ 0 w 12"/>
                <a:gd name="T5" fmla="*/ 0 h 160"/>
                <a:gd name="T6" fmla="*/ 0 w 12"/>
                <a:gd name="T7" fmla="*/ 16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0" y="160"/>
                  </a:moveTo>
                  <a:lnTo>
                    <a:pt x="12" y="160"/>
                  </a:lnTo>
                  <a:lnTo>
                    <a:pt x="0" y="0"/>
                  </a:lnTo>
                  <a:lnTo>
                    <a:pt x="0" y="160"/>
                  </a:lnTo>
                  <a:close/>
                </a:path>
              </a:pathLst>
            </a:custGeom>
            <a:solidFill>
              <a:srgbClr val="000000"/>
            </a:solidFill>
            <a:ln w="9525">
              <a:noFill/>
              <a:round/>
              <a:headEnd/>
              <a:tailEnd/>
            </a:ln>
          </p:spPr>
          <p:txBody>
            <a:bodyPr/>
            <a:lstStyle/>
            <a:p>
              <a:endParaRPr lang="en-US"/>
            </a:p>
          </p:txBody>
        </p:sp>
        <p:sp>
          <p:nvSpPr>
            <p:cNvPr id="1498" name="Freeform 472">
              <a:extLst>
                <a:ext uri="{FF2B5EF4-FFF2-40B4-BE49-F238E27FC236}">
                  <a16:creationId xmlns:a16="http://schemas.microsoft.com/office/drawing/2014/main" id="{8AC2F93E-BD65-48F1-9EB8-C4477DBFC96D}"/>
                </a:ext>
              </a:extLst>
            </p:cNvPr>
            <p:cNvSpPr>
              <a:spLocks/>
            </p:cNvSpPr>
            <p:nvPr/>
          </p:nvSpPr>
          <p:spPr bwMode="auto">
            <a:xfrm>
              <a:off x="3515" y="3653"/>
              <a:ext cx="2" cy="32"/>
            </a:xfrm>
            <a:custGeom>
              <a:avLst/>
              <a:gdLst>
                <a:gd name="T0" fmla="*/ 0 w 12"/>
                <a:gd name="T1" fmla="*/ 160 h 160"/>
                <a:gd name="T2" fmla="*/ 12 w 12"/>
                <a:gd name="T3" fmla="*/ 160 h 160"/>
                <a:gd name="T4" fmla="*/ 0 w 12"/>
                <a:gd name="T5" fmla="*/ 0 h 160"/>
                <a:gd name="T6" fmla="*/ 0 w 12"/>
                <a:gd name="T7" fmla="*/ 16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0" y="160"/>
                  </a:moveTo>
                  <a:lnTo>
                    <a:pt x="12" y="160"/>
                  </a:lnTo>
                  <a:lnTo>
                    <a:pt x="0" y="0"/>
                  </a:lnTo>
                  <a:lnTo>
                    <a:pt x="0" y="160"/>
                  </a:lnTo>
                </a:path>
              </a:pathLst>
            </a:custGeom>
            <a:noFill/>
            <a:ln w="0">
              <a:solidFill>
                <a:srgbClr val="000000"/>
              </a:solidFill>
              <a:prstDash val="solid"/>
              <a:round/>
              <a:headEnd/>
              <a:tailEnd/>
            </a:ln>
          </p:spPr>
          <p:txBody>
            <a:bodyPr/>
            <a:lstStyle/>
            <a:p>
              <a:endParaRPr lang="en-US"/>
            </a:p>
          </p:txBody>
        </p:sp>
        <p:sp>
          <p:nvSpPr>
            <p:cNvPr id="1499" name="Freeform 473">
              <a:extLst>
                <a:ext uri="{FF2B5EF4-FFF2-40B4-BE49-F238E27FC236}">
                  <a16:creationId xmlns:a16="http://schemas.microsoft.com/office/drawing/2014/main" id="{40C38DB7-47F4-4F62-9867-18788D6A8A8F}"/>
                </a:ext>
              </a:extLst>
            </p:cNvPr>
            <p:cNvSpPr>
              <a:spLocks/>
            </p:cNvSpPr>
            <p:nvPr/>
          </p:nvSpPr>
          <p:spPr bwMode="auto">
            <a:xfrm>
              <a:off x="3515" y="3653"/>
              <a:ext cx="4" cy="32"/>
            </a:xfrm>
            <a:custGeom>
              <a:avLst/>
              <a:gdLst>
                <a:gd name="T0" fmla="*/ 12 w 23"/>
                <a:gd name="T1" fmla="*/ 160 h 160"/>
                <a:gd name="T2" fmla="*/ 23 w 23"/>
                <a:gd name="T3" fmla="*/ 158 h 160"/>
                <a:gd name="T4" fmla="*/ 0 w 23"/>
                <a:gd name="T5" fmla="*/ 0 h 160"/>
                <a:gd name="T6" fmla="*/ 12 w 23"/>
                <a:gd name="T7" fmla="*/ 160 h 160"/>
                <a:gd name="T8" fmla="*/ 0 60000 65536"/>
                <a:gd name="T9" fmla="*/ 0 60000 65536"/>
                <a:gd name="T10" fmla="*/ 0 60000 65536"/>
                <a:gd name="T11" fmla="*/ 0 60000 65536"/>
                <a:gd name="T12" fmla="*/ 0 w 23"/>
                <a:gd name="T13" fmla="*/ 0 h 160"/>
                <a:gd name="T14" fmla="*/ 23 w 23"/>
                <a:gd name="T15" fmla="*/ 160 h 160"/>
              </a:gdLst>
              <a:ahLst/>
              <a:cxnLst>
                <a:cxn ang="T8">
                  <a:pos x="T0" y="T1"/>
                </a:cxn>
                <a:cxn ang="T9">
                  <a:pos x="T2" y="T3"/>
                </a:cxn>
                <a:cxn ang="T10">
                  <a:pos x="T4" y="T5"/>
                </a:cxn>
                <a:cxn ang="T11">
                  <a:pos x="T6" y="T7"/>
                </a:cxn>
              </a:cxnLst>
              <a:rect l="T12" t="T13" r="T14" b="T15"/>
              <a:pathLst>
                <a:path w="23" h="160">
                  <a:moveTo>
                    <a:pt x="12" y="160"/>
                  </a:moveTo>
                  <a:lnTo>
                    <a:pt x="23" y="158"/>
                  </a:lnTo>
                  <a:lnTo>
                    <a:pt x="0" y="0"/>
                  </a:lnTo>
                  <a:lnTo>
                    <a:pt x="12" y="160"/>
                  </a:lnTo>
                  <a:close/>
                </a:path>
              </a:pathLst>
            </a:custGeom>
            <a:solidFill>
              <a:srgbClr val="000000"/>
            </a:solidFill>
            <a:ln w="9525">
              <a:noFill/>
              <a:round/>
              <a:headEnd/>
              <a:tailEnd/>
            </a:ln>
          </p:spPr>
          <p:txBody>
            <a:bodyPr/>
            <a:lstStyle/>
            <a:p>
              <a:endParaRPr lang="en-US"/>
            </a:p>
          </p:txBody>
        </p:sp>
        <p:sp>
          <p:nvSpPr>
            <p:cNvPr id="1500" name="Freeform 474">
              <a:extLst>
                <a:ext uri="{FF2B5EF4-FFF2-40B4-BE49-F238E27FC236}">
                  <a16:creationId xmlns:a16="http://schemas.microsoft.com/office/drawing/2014/main" id="{89D563D7-43BF-43D6-88A7-B5FD2962A8E9}"/>
                </a:ext>
              </a:extLst>
            </p:cNvPr>
            <p:cNvSpPr>
              <a:spLocks/>
            </p:cNvSpPr>
            <p:nvPr/>
          </p:nvSpPr>
          <p:spPr bwMode="auto">
            <a:xfrm>
              <a:off x="3515" y="3653"/>
              <a:ext cx="4" cy="32"/>
            </a:xfrm>
            <a:custGeom>
              <a:avLst/>
              <a:gdLst>
                <a:gd name="T0" fmla="*/ 12 w 23"/>
                <a:gd name="T1" fmla="*/ 160 h 160"/>
                <a:gd name="T2" fmla="*/ 23 w 23"/>
                <a:gd name="T3" fmla="*/ 158 h 160"/>
                <a:gd name="T4" fmla="*/ 0 w 23"/>
                <a:gd name="T5" fmla="*/ 0 h 160"/>
                <a:gd name="T6" fmla="*/ 12 w 23"/>
                <a:gd name="T7" fmla="*/ 160 h 160"/>
                <a:gd name="T8" fmla="*/ 0 60000 65536"/>
                <a:gd name="T9" fmla="*/ 0 60000 65536"/>
                <a:gd name="T10" fmla="*/ 0 60000 65536"/>
                <a:gd name="T11" fmla="*/ 0 60000 65536"/>
                <a:gd name="T12" fmla="*/ 0 w 23"/>
                <a:gd name="T13" fmla="*/ 0 h 160"/>
                <a:gd name="T14" fmla="*/ 23 w 23"/>
                <a:gd name="T15" fmla="*/ 160 h 160"/>
              </a:gdLst>
              <a:ahLst/>
              <a:cxnLst>
                <a:cxn ang="T8">
                  <a:pos x="T0" y="T1"/>
                </a:cxn>
                <a:cxn ang="T9">
                  <a:pos x="T2" y="T3"/>
                </a:cxn>
                <a:cxn ang="T10">
                  <a:pos x="T4" y="T5"/>
                </a:cxn>
                <a:cxn ang="T11">
                  <a:pos x="T6" y="T7"/>
                </a:cxn>
              </a:cxnLst>
              <a:rect l="T12" t="T13" r="T14" b="T15"/>
              <a:pathLst>
                <a:path w="23" h="160">
                  <a:moveTo>
                    <a:pt x="12" y="160"/>
                  </a:moveTo>
                  <a:lnTo>
                    <a:pt x="23" y="158"/>
                  </a:lnTo>
                  <a:lnTo>
                    <a:pt x="0" y="0"/>
                  </a:lnTo>
                  <a:lnTo>
                    <a:pt x="12" y="160"/>
                  </a:lnTo>
                </a:path>
              </a:pathLst>
            </a:custGeom>
            <a:noFill/>
            <a:ln w="0">
              <a:solidFill>
                <a:srgbClr val="000000"/>
              </a:solidFill>
              <a:prstDash val="solid"/>
              <a:round/>
              <a:headEnd/>
              <a:tailEnd/>
            </a:ln>
          </p:spPr>
          <p:txBody>
            <a:bodyPr/>
            <a:lstStyle/>
            <a:p>
              <a:endParaRPr lang="en-US"/>
            </a:p>
          </p:txBody>
        </p:sp>
        <p:sp>
          <p:nvSpPr>
            <p:cNvPr id="1501" name="Freeform 475">
              <a:extLst>
                <a:ext uri="{FF2B5EF4-FFF2-40B4-BE49-F238E27FC236}">
                  <a16:creationId xmlns:a16="http://schemas.microsoft.com/office/drawing/2014/main" id="{3A4452AA-D24A-4EAF-ACF7-348FD8C3FDD6}"/>
                </a:ext>
              </a:extLst>
            </p:cNvPr>
            <p:cNvSpPr>
              <a:spLocks/>
            </p:cNvSpPr>
            <p:nvPr/>
          </p:nvSpPr>
          <p:spPr bwMode="auto">
            <a:xfrm>
              <a:off x="3515" y="3653"/>
              <a:ext cx="6" cy="32"/>
            </a:xfrm>
            <a:custGeom>
              <a:avLst/>
              <a:gdLst>
                <a:gd name="T0" fmla="*/ 23 w 35"/>
                <a:gd name="T1" fmla="*/ 158 h 158"/>
                <a:gd name="T2" fmla="*/ 35 w 35"/>
                <a:gd name="T3" fmla="*/ 155 h 158"/>
                <a:gd name="T4" fmla="*/ 0 w 35"/>
                <a:gd name="T5" fmla="*/ 0 h 158"/>
                <a:gd name="T6" fmla="*/ 23 w 35"/>
                <a:gd name="T7" fmla="*/ 158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23" y="158"/>
                  </a:moveTo>
                  <a:lnTo>
                    <a:pt x="35" y="155"/>
                  </a:lnTo>
                  <a:lnTo>
                    <a:pt x="0" y="0"/>
                  </a:lnTo>
                  <a:lnTo>
                    <a:pt x="23" y="158"/>
                  </a:lnTo>
                  <a:close/>
                </a:path>
              </a:pathLst>
            </a:custGeom>
            <a:solidFill>
              <a:srgbClr val="000000"/>
            </a:solidFill>
            <a:ln w="9525">
              <a:noFill/>
              <a:round/>
              <a:headEnd/>
              <a:tailEnd/>
            </a:ln>
          </p:spPr>
          <p:txBody>
            <a:bodyPr/>
            <a:lstStyle/>
            <a:p>
              <a:endParaRPr lang="en-US"/>
            </a:p>
          </p:txBody>
        </p:sp>
        <p:sp>
          <p:nvSpPr>
            <p:cNvPr id="1502" name="Freeform 476">
              <a:extLst>
                <a:ext uri="{FF2B5EF4-FFF2-40B4-BE49-F238E27FC236}">
                  <a16:creationId xmlns:a16="http://schemas.microsoft.com/office/drawing/2014/main" id="{7BC9FE10-338C-41E4-B9C7-AE2868BDE717}"/>
                </a:ext>
              </a:extLst>
            </p:cNvPr>
            <p:cNvSpPr>
              <a:spLocks/>
            </p:cNvSpPr>
            <p:nvPr/>
          </p:nvSpPr>
          <p:spPr bwMode="auto">
            <a:xfrm>
              <a:off x="3515" y="3653"/>
              <a:ext cx="6" cy="32"/>
            </a:xfrm>
            <a:custGeom>
              <a:avLst/>
              <a:gdLst>
                <a:gd name="T0" fmla="*/ 23 w 35"/>
                <a:gd name="T1" fmla="*/ 158 h 158"/>
                <a:gd name="T2" fmla="*/ 35 w 35"/>
                <a:gd name="T3" fmla="*/ 155 h 158"/>
                <a:gd name="T4" fmla="*/ 0 w 35"/>
                <a:gd name="T5" fmla="*/ 0 h 158"/>
                <a:gd name="T6" fmla="*/ 23 w 35"/>
                <a:gd name="T7" fmla="*/ 158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23" y="158"/>
                  </a:moveTo>
                  <a:lnTo>
                    <a:pt x="35" y="155"/>
                  </a:lnTo>
                  <a:lnTo>
                    <a:pt x="0" y="0"/>
                  </a:lnTo>
                  <a:lnTo>
                    <a:pt x="23" y="158"/>
                  </a:lnTo>
                </a:path>
              </a:pathLst>
            </a:custGeom>
            <a:noFill/>
            <a:ln w="0">
              <a:solidFill>
                <a:srgbClr val="000000"/>
              </a:solidFill>
              <a:prstDash val="solid"/>
              <a:round/>
              <a:headEnd/>
              <a:tailEnd/>
            </a:ln>
          </p:spPr>
          <p:txBody>
            <a:bodyPr/>
            <a:lstStyle/>
            <a:p>
              <a:endParaRPr lang="en-US"/>
            </a:p>
          </p:txBody>
        </p:sp>
        <p:sp>
          <p:nvSpPr>
            <p:cNvPr id="1503" name="Freeform 477">
              <a:extLst>
                <a:ext uri="{FF2B5EF4-FFF2-40B4-BE49-F238E27FC236}">
                  <a16:creationId xmlns:a16="http://schemas.microsoft.com/office/drawing/2014/main" id="{20EDC368-061C-4227-85D8-7C44B198C020}"/>
                </a:ext>
              </a:extLst>
            </p:cNvPr>
            <p:cNvSpPr>
              <a:spLocks/>
            </p:cNvSpPr>
            <p:nvPr/>
          </p:nvSpPr>
          <p:spPr bwMode="auto">
            <a:xfrm>
              <a:off x="3515" y="3653"/>
              <a:ext cx="8" cy="31"/>
            </a:xfrm>
            <a:custGeom>
              <a:avLst/>
              <a:gdLst>
                <a:gd name="T0" fmla="*/ 35 w 47"/>
                <a:gd name="T1" fmla="*/ 155 h 155"/>
                <a:gd name="T2" fmla="*/ 47 w 47"/>
                <a:gd name="T3" fmla="*/ 152 h 155"/>
                <a:gd name="T4" fmla="*/ 0 w 47"/>
                <a:gd name="T5" fmla="*/ 0 h 155"/>
                <a:gd name="T6" fmla="*/ 35 w 47"/>
                <a:gd name="T7" fmla="*/ 155 h 155"/>
                <a:gd name="T8" fmla="*/ 0 60000 65536"/>
                <a:gd name="T9" fmla="*/ 0 60000 65536"/>
                <a:gd name="T10" fmla="*/ 0 60000 65536"/>
                <a:gd name="T11" fmla="*/ 0 60000 65536"/>
                <a:gd name="T12" fmla="*/ 0 w 47"/>
                <a:gd name="T13" fmla="*/ 0 h 155"/>
                <a:gd name="T14" fmla="*/ 47 w 47"/>
                <a:gd name="T15" fmla="*/ 155 h 155"/>
              </a:gdLst>
              <a:ahLst/>
              <a:cxnLst>
                <a:cxn ang="T8">
                  <a:pos x="T0" y="T1"/>
                </a:cxn>
                <a:cxn ang="T9">
                  <a:pos x="T2" y="T3"/>
                </a:cxn>
                <a:cxn ang="T10">
                  <a:pos x="T4" y="T5"/>
                </a:cxn>
                <a:cxn ang="T11">
                  <a:pos x="T6" y="T7"/>
                </a:cxn>
              </a:cxnLst>
              <a:rect l="T12" t="T13" r="T14" b="T15"/>
              <a:pathLst>
                <a:path w="47" h="155">
                  <a:moveTo>
                    <a:pt x="35" y="155"/>
                  </a:moveTo>
                  <a:lnTo>
                    <a:pt x="47" y="152"/>
                  </a:lnTo>
                  <a:lnTo>
                    <a:pt x="0" y="0"/>
                  </a:lnTo>
                  <a:lnTo>
                    <a:pt x="35" y="155"/>
                  </a:lnTo>
                  <a:close/>
                </a:path>
              </a:pathLst>
            </a:custGeom>
            <a:solidFill>
              <a:srgbClr val="000000"/>
            </a:solidFill>
            <a:ln w="9525">
              <a:noFill/>
              <a:round/>
              <a:headEnd/>
              <a:tailEnd/>
            </a:ln>
          </p:spPr>
          <p:txBody>
            <a:bodyPr/>
            <a:lstStyle/>
            <a:p>
              <a:endParaRPr lang="en-US"/>
            </a:p>
          </p:txBody>
        </p:sp>
        <p:sp>
          <p:nvSpPr>
            <p:cNvPr id="1504" name="Freeform 478">
              <a:extLst>
                <a:ext uri="{FF2B5EF4-FFF2-40B4-BE49-F238E27FC236}">
                  <a16:creationId xmlns:a16="http://schemas.microsoft.com/office/drawing/2014/main" id="{A76D541E-A1E0-48E8-9DB9-3563B94CF519}"/>
                </a:ext>
              </a:extLst>
            </p:cNvPr>
            <p:cNvSpPr>
              <a:spLocks/>
            </p:cNvSpPr>
            <p:nvPr/>
          </p:nvSpPr>
          <p:spPr bwMode="auto">
            <a:xfrm>
              <a:off x="3515" y="3653"/>
              <a:ext cx="8" cy="31"/>
            </a:xfrm>
            <a:custGeom>
              <a:avLst/>
              <a:gdLst>
                <a:gd name="T0" fmla="*/ 35 w 47"/>
                <a:gd name="T1" fmla="*/ 155 h 155"/>
                <a:gd name="T2" fmla="*/ 47 w 47"/>
                <a:gd name="T3" fmla="*/ 152 h 155"/>
                <a:gd name="T4" fmla="*/ 0 w 47"/>
                <a:gd name="T5" fmla="*/ 0 h 155"/>
                <a:gd name="T6" fmla="*/ 35 w 47"/>
                <a:gd name="T7" fmla="*/ 155 h 155"/>
                <a:gd name="T8" fmla="*/ 0 60000 65536"/>
                <a:gd name="T9" fmla="*/ 0 60000 65536"/>
                <a:gd name="T10" fmla="*/ 0 60000 65536"/>
                <a:gd name="T11" fmla="*/ 0 60000 65536"/>
                <a:gd name="T12" fmla="*/ 0 w 47"/>
                <a:gd name="T13" fmla="*/ 0 h 155"/>
                <a:gd name="T14" fmla="*/ 47 w 47"/>
                <a:gd name="T15" fmla="*/ 155 h 155"/>
              </a:gdLst>
              <a:ahLst/>
              <a:cxnLst>
                <a:cxn ang="T8">
                  <a:pos x="T0" y="T1"/>
                </a:cxn>
                <a:cxn ang="T9">
                  <a:pos x="T2" y="T3"/>
                </a:cxn>
                <a:cxn ang="T10">
                  <a:pos x="T4" y="T5"/>
                </a:cxn>
                <a:cxn ang="T11">
                  <a:pos x="T6" y="T7"/>
                </a:cxn>
              </a:cxnLst>
              <a:rect l="T12" t="T13" r="T14" b="T15"/>
              <a:pathLst>
                <a:path w="47" h="155">
                  <a:moveTo>
                    <a:pt x="35" y="155"/>
                  </a:moveTo>
                  <a:lnTo>
                    <a:pt x="47" y="152"/>
                  </a:lnTo>
                  <a:lnTo>
                    <a:pt x="0" y="0"/>
                  </a:lnTo>
                  <a:lnTo>
                    <a:pt x="35" y="155"/>
                  </a:lnTo>
                </a:path>
              </a:pathLst>
            </a:custGeom>
            <a:noFill/>
            <a:ln w="0">
              <a:solidFill>
                <a:srgbClr val="000000"/>
              </a:solidFill>
              <a:prstDash val="solid"/>
              <a:round/>
              <a:headEnd/>
              <a:tailEnd/>
            </a:ln>
          </p:spPr>
          <p:txBody>
            <a:bodyPr/>
            <a:lstStyle/>
            <a:p>
              <a:endParaRPr lang="en-US"/>
            </a:p>
          </p:txBody>
        </p:sp>
        <p:sp>
          <p:nvSpPr>
            <p:cNvPr id="1505" name="Freeform 479">
              <a:extLst>
                <a:ext uri="{FF2B5EF4-FFF2-40B4-BE49-F238E27FC236}">
                  <a16:creationId xmlns:a16="http://schemas.microsoft.com/office/drawing/2014/main" id="{4D90166F-8749-462A-8B4D-4CE9D8A71648}"/>
                </a:ext>
              </a:extLst>
            </p:cNvPr>
            <p:cNvSpPr>
              <a:spLocks/>
            </p:cNvSpPr>
            <p:nvPr/>
          </p:nvSpPr>
          <p:spPr bwMode="auto">
            <a:xfrm>
              <a:off x="3515" y="3653"/>
              <a:ext cx="9" cy="30"/>
            </a:xfrm>
            <a:custGeom>
              <a:avLst/>
              <a:gdLst>
                <a:gd name="T0" fmla="*/ 47 w 57"/>
                <a:gd name="T1" fmla="*/ 152 h 152"/>
                <a:gd name="T2" fmla="*/ 57 w 57"/>
                <a:gd name="T3" fmla="*/ 147 h 152"/>
                <a:gd name="T4" fmla="*/ 0 w 57"/>
                <a:gd name="T5" fmla="*/ 0 h 152"/>
                <a:gd name="T6" fmla="*/ 47 w 57"/>
                <a:gd name="T7" fmla="*/ 152 h 152"/>
                <a:gd name="T8" fmla="*/ 0 60000 65536"/>
                <a:gd name="T9" fmla="*/ 0 60000 65536"/>
                <a:gd name="T10" fmla="*/ 0 60000 65536"/>
                <a:gd name="T11" fmla="*/ 0 60000 65536"/>
                <a:gd name="T12" fmla="*/ 0 w 57"/>
                <a:gd name="T13" fmla="*/ 0 h 152"/>
                <a:gd name="T14" fmla="*/ 57 w 57"/>
                <a:gd name="T15" fmla="*/ 152 h 152"/>
              </a:gdLst>
              <a:ahLst/>
              <a:cxnLst>
                <a:cxn ang="T8">
                  <a:pos x="T0" y="T1"/>
                </a:cxn>
                <a:cxn ang="T9">
                  <a:pos x="T2" y="T3"/>
                </a:cxn>
                <a:cxn ang="T10">
                  <a:pos x="T4" y="T5"/>
                </a:cxn>
                <a:cxn ang="T11">
                  <a:pos x="T6" y="T7"/>
                </a:cxn>
              </a:cxnLst>
              <a:rect l="T12" t="T13" r="T14" b="T15"/>
              <a:pathLst>
                <a:path w="57" h="152">
                  <a:moveTo>
                    <a:pt x="47" y="152"/>
                  </a:moveTo>
                  <a:lnTo>
                    <a:pt x="57" y="147"/>
                  </a:lnTo>
                  <a:lnTo>
                    <a:pt x="0" y="0"/>
                  </a:lnTo>
                  <a:lnTo>
                    <a:pt x="47" y="152"/>
                  </a:lnTo>
                  <a:close/>
                </a:path>
              </a:pathLst>
            </a:custGeom>
            <a:solidFill>
              <a:srgbClr val="000000"/>
            </a:solidFill>
            <a:ln w="9525">
              <a:noFill/>
              <a:round/>
              <a:headEnd/>
              <a:tailEnd/>
            </a:ln>
          </p:spPr>
          <p:txBody>
            <a:bodyPr/>
            <a:lstStyle/>
            <a:p>
              <a:endParaRPr lang="en-US"/>
            </a:p>
          </p:txBody>
        </p:sp>
        <p:sp>
          <p:nvSpPr>
            <p:cNvPr id="1506" name="Freeform 480">
              <a:extLst>
                <a:ext uri="{FF2B5EF4-FFF2-40B4-BE49-F238E27FC236}">
                  <a16:creationId xmlns:a16="http://schemas.microsoft.com/office/drawing/2014/main" id="{ACF8BCDA-624C-4AE7-AEF5-895BF943B79E}"/>
                </a:ext>
              </a:extLst>
            </p:cNvPr>
            <p:cNvSpPr>
              <a:spLocks/>
            </p:cNvSpPr>
            <p:nvPr/>
          </p:nvSpPr>
          <p:spPr bwMode="auto">
            <a:xfrm>
              <a:off x="3515" y="3653"/>
              <a:ext cx="9" cy="30"/>
            </a:xfrm>
            <a:custGeom>
              <a:avLst/>
              <a:gdLst>
                <a:gd name="T0" fmla="*/ 47 w 57"/>
                <a:gd name="T1" fmla="*/ 152 h 152"/>
                <a:gd name="T2" fmla="*/ 57 w 57"/>
                <a:gd name="T3" fmla="*/ 147 h 152"/>
                <a:gd name="T4" fmla="*/ 0 w 57"/>
                <a:gd name="T5" fmla="*/ 0 h 152"/>
                <a:gd name="T6" fmla="*/ 47 w 57"/>
                <a:gd name="T7" fmla="*/ 152 h 152"/>
                <a:gd name="T8" fmla="*/ 0 60000 65536"/>
                <a:gd name="T9" fmla="*/ 0 60000 65536"/>
                <a:gd name="T10" fmla="*/ 0 60000 65536"/>
                <a:gd name="T11" fmla="*/ 0 60000 65536"/>
                <a:gd name="T12" fmla="*/ 0 w 57"/>
                <a:gd name="T13" fmla="*/ 0 h 152"/>
                <a:gd name="T14" fmla="*/ 57 w 57"/>
                <a:gd name="T15" fmla="*/ 152 h 152"/>
              </a:gdLst>
              <a:ahLst/>
              <a:cxnLst>
                <a:cxn ang="T8">
                  <a:pos x="T0" y="T1"/>
                </a:cxn>
                <a:cxn ang="T9">
                  <a:pos x="T2" y="T3"/>
                </a:cxn>
                <a:cxn ang="T10">
                  <a:pos x="T4" y="T5"/>
                </a:cxn>
                <a:cxn ang="T11">
                  <a:pos x="T6" y="T7"/>
                </a:cxn>
              </a:cxnLst>
              <a:rect l="T12" t="T13" r="T14" b="T15"/>
              <a:pathLst>
                <a:path w="57" h="152">
                  <a:moveTo>
                    <a:pt x="47" y="152"/>
                  </a:moveTo>
                  <a:lnTo>
                    <a:pt x="57" y="147"/>
                  </a:lnTo>
                  <a:lnTo>
                    <a:pt x="0" y="0"/>
                  </a:lnTo>
                  <a:lnTo>
                    <a:pt x="47" y="152"/>
                  </a:lnTo>
                </a:path>
              </a:pathLst>
            </a:custGeom>
            <a:noFill/>
            <a:ln w="0">
              <a:solidFill>
                <a:srgbClr val="000000"/>
              </a:solidFill>
              <a:prstDash val="solid"/>
              <a:round/>
              <a:headEnd/>
              <a:tailEnd/>
            </a:ln>
          </p:spPr>
          <p:txBody>
            <a:bodyPr/>
            <a:lstStyle/>
            <a:p>
              <a:endParaRPr lang="en-US"/>
            </a:p>
          </p:txBody>
        </p:sp>
        <p:sp>
          <p:nvSpPr>
            <p:cNvPr id="1507" name="Freeform 481">
              <a:extLst>
                <a:ext uri="{FF2B5EF4-FFF2-40B4-BE49-F238E27FC236}">
                  <a16:creationId xmlns:a16="http://schemas.microsoft.com/office/drawing/2014/main" id="{013DA83C-B595-4133-9CF1-B66D10E765CB}"/>
                </a:ext>
              </a:extLst>
            </p:cNvPr>
            <p:cNvSpPr>
              <a:spLocks/>
            </p:cNvSpPr>
            <p:nvPr/>
          </p:nvSpPr>
          <p:spPr bwMode="auto">
            <a:xfrm>
              <a:off x="3515" y="3653"/>
              <a:ext cx="11" cy="29"/>
            </a:xfrm>
            <a:custGeom>
              <a:avLst/>
              <a:gdLst>
                <a:gd name="T0" fmla="*/ 57 w 68"/>
                <a:gd name="T1" fmla="*/ 147 h 147"/>
                <a:gd name="T2" fmla="*/ 68 w 68"/>
                <a:gd name="T3" fmla="*/ 141 h 147"/>
                <a:gd name="T4" fmla="*/ 0 w 68"/>
                <a:gd name="T5" fmla="*/ 0 h 147"/>
                <a:gd name="T6" fmla="*/ 57 w 68"/>
                <a:gd name="T7" fmla="*/ 147 h 147"/>
                <a:gd name="T8" fmla="*/ 0 60000 65536"/>
                <a:gd name="T9" fmla="*/ 0 60000 65536"/>
                <a:gd name="T10" fmla="*/ 0 60000 65536"/>
                <a:gd name="T11" fmla="*/ 0 60000 65536"/>
                <a:gd name="T12" fmla="*/ 0 w 68"/>
                <a:gd name="T13" fmla="*/ 0 h 147"/>
                <a:gd name="T14" fmla="*/ 68 w 68"/>
                <a:gd name="T15" fmla="*/ 147 h 147"/>
              </a:gdLst>
              <a:ahLst/>
              <a:cxnLst>
                <a:cxn ang="T8">
                  <a:pos x="T0" y="T1"/>
                </a:cxn>
                <a:cxn ang="T9">
                  <a:pos x="T2" y="T3"/>
                </a:cxn>
                <a:cxn ang="T10">
                  <a:pos x="T4" y="T5"/>
                </a:cxn>
                <a:cxn ang="T11">
                  <a:pos x="T6" y="T7"/>
                </a:cxn>
              </a:cxnLst>
              <a:rect l="T12" t="T13" r="T14" b="T15"/>
              <a:pathLst>
                <a:path w="68" h="147">
                  <a:moveTo>
                    <a:pt x="57" y="147"/>
                  </a:moveTo>
                  <a:lnTo>
                    <a:pt x="68" y="141"/>
                  </a:lnTo>
                  <a:lnTo>
                    <a:pt x="0" y="0"/>
                  </a:lnTo>
                  <a:lnTo>
                    <a:pt x="57" y="147"/>
                  </a:lnTo>
                  <a:close/>
                </a:path>
              </a:pathLst>
            </a:custGeom>
            <a:solidFill>
              <a:srgbClr val="000000"/>
            </a:solidFill>
            <a:ln w="9525">
              <a:noFill/>
              <a:round/>
              <a:headEnd/>
              <a:tailEnd/>
            </a:ln>
          </p:spPr>
          <p:txBody>
            <a:bodyPr/>
            <a:lstStyle/>
            <a:p>
              <a:endParaRPr lang="en-US"/>
            </a:p>
          </p:txBody>
        </p:sp>
        <p:sp>
          <p:nvSpPr>
            <p:cNvPr id="1508" name="Freeform 482">
              <a:extLst>
                <a:ext uri="{FF2B5EF4-FFF2-40B4-BE49-F238E27FC236}">
                  <a16:creationId xmlns:a16="http://schemas.microsoft.com/office/drawing/2014/main" id="{BF0EFB1A-0092-4843-BFA0-4740C0417C07}"/>
                </a:ext>
              </a:extLst>
            </p:cNvPr>
            <p:cNvSpPr>
              <a:spLocks/>
            </p:cNvSpPr>
            <p:nvPr/>
          </p:nvSpPr>
          <p:spPr bwMode="auto">
            <a:xfrm>
              <a:off x="3515" y="3653"/>
              <a:ext cx="11" cy="29"/>
            </a:xfrm>
            <a:custGeom>
              <a:avLst/>
              <a:gdLst>
                <a:gd name="T0" fmla="*/ 57 w 68"/>
                <a:gd name="T1" fmla="*/ 147 h 147"/>
                <a:gd name="T2" fmla="*/ 68 w 68"/>
                <a:gd name="T3" fmla="*/ 141 h 147"/>
                <a:gd name="T4" fmla="*/ 0 w 68"/>
                <a:gd name="T5" fmla="*/ 0 h 147"/>
                <a:gd name="T6" fmla="*/ 57 w 68"/>
                <a:gd name="T7" fmla="*/ 147 h 147"/>
                <a:gd name="T8" fmla="*/ 0 60000 65536"/>
                <a:gd name="T9" fmla="*/ 0 60000 65536"/>
                <a:gd name="T10" fmla="*/ 0 60000 65536"/>
                <a:gd name="T11" fmla="*/ 0 60000 65536"/>
                <a:gd name="T12" fmla="*/ 0 w 68"/>
                <a:gd name="T13" fmla="*/ 0 h 147"/>
                <a:gd name="T14" fmla="*/ 68 w 68"/>
                <a:gd name="T15" fmla="*/ 147 h 147"/>
              </a:gdLst>
              <a:ahLst/>
              <a:cxnLst>
                <a:cxn ang="T8">
                  <a:pos x="T0" y="T1"/>
                </a:cxn>
                <a:cxn ang="T9">
                  <a:pos x="T2" y="T3"/>
                </a:cxn>
                <a:cxn ang="T10">
                  <a:pos x="T4" y="T5"/>
                </a:cxn>
                <a:cxn ang="T11">
                  <a:pos x="T6" y="T7"/>
                </a:cxn>
              </a:cxnLst>
              <a:rect l="T12" t="T13" r="T14" b="T15"/>
              <a:pathLst>
                <a:path w="68" h="147">
                  <a:moveTo>
                    <a:pt x="57" y="147"/>
                  </a:moveTo>
                  <a:lnTo>
                    <a:pt x="68" y="141"/>
                  </a:lnTo>
                  <a:lnTo>
                    <a:pt x="0" y="0"/>
                  </a:lnTo>
                  <a:lnTo>
                    <a:pt x="57" y="147"/>
                  </a:lnTo>
                </a:path>
              </a:pathLst>
            </a:custGeom>
            <a:noFill/>
            <a:ln w="0">
              <a:solidFill>
                <a:srgbClr val="000000"/>
              </a:solidFill>
              <a:prstDash val="solid"/>
              <a:round/>
              <a:headEnd/>
              <a:tailEnd/>
            </a:ln>
          </p:spPr>
          <p:txBody>
            <a:bodyPr/>
            <a:lstStyle/>
            <a:p>
              <a:endParaRPr lang="en-US"/>
            </a:p>
          </p:txBody>
        </p:sp>
        <p:sp>
          <p:nvSpPr>
            <p:cNvPr id="1509" name="Freeform 483">
              <a:extLst>
                <a:ext uri="{FF2B5EF4-FFF2-40B4-BE49-F238E27FC236}">
                  <a16:creationId xmlns:a16="http://schemas.microsoft.com/office/drawing/2014/main" id="{91A1C371-5552-4F42-89C3-19C103B406B2}"/>
                </a:ext>
              </a:extLst>
            </p:cNvPr>
            <p:cNvSpPr>
              <a:spLocks/>
            </p:cNvSpPr>
            <p:nvPr/>
          </p:nvSpPr>
          <p:spPr bwMode="auto">
            <a:xfrm>
              <a:off x="3515" y="3653"/>
              <a:ext cx="13" cy="28"/>
            </a:xfrm>
            <a:custGeom>
              <a:avLst/>
              <a:gdLst>
                <a:gd name="T0" fmla="*/ 68 w 78"/>
                <a:gd name="T1" fmla="*/ 141 h 141"/>
                <a:gd name="T2" fmla="*/ 78 w 78"/>
                <a:gd name="T3" fmla="*/ 134 h 141"/>
                <a:gd name="T4" fmla="*/ 0 w 78"/>
                <a:gd name="T5" fmla="*/ 0 h 141"/>
                <a:gd name="T6" fmla="*/ 68 w 78"/>
                <a:gd name="T7" fmla="*/ 141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68" y="141"/>
                  </a:moveTo>
                  <a:lnTo>
                    <a:pt x="78" y="134"/>
                  </a:lnTo>
                  <a:lnTo>
                    <a:pt x="0" y="0"/>
                  </a:lnTo>
                  <a:lnTo>
                    <a:pt x="68" y="141"/>
                  </a:lnTo>
                  <a:close/>
                </a:path>
              </a:pathLst>
            </a:custGeom>
            <a:solidFill>
              <a:srgbClr val="000000"/>
            </a:solidFill>
            <a:ln w="9525">
              <a:noFill/>
              <a:round/>
              <a:headEnd/>
              <a:tailEnd/>
            </a:ln>
          </p:spPr>
          <p:txBody>
            <a:bodyPr/>
            <a:lstStyle/>
            <a:p>
              <a:endParaRPr lang="en-US"/>
            </a:p>
          </p:txBody>
        </p:sp>
        <p:sp>
          <p:nvSpPr>
            <p:cNvPr id="1510" name="Freeform 484">
              <a:extLst>
                <a:ext uri="{FF2B5EF4-FFF2-40B4-BE49-F238E27FC236}">
                  <a16:creationId xmlns:a16="http://schemas.microsoft.com/office/drawing/2014/main" id="{A2D4D541-8FFD-4B72-B118-543161D07BF2}"/>
                </a:ext>
              </a:extLst>
            </p:cNvPr>
            <p:cNvSpPr>
              <a:spLocks/>
            </p:cNvSpPr>
            <p:nvPr/>
          </p:nvSpPr>
          <p:spPr bwMode="auto">
            <a:xfrm>
              <a:off x="3515" y="3653"/>
              <a:ext cx="13" cy="28"/>
            </a:xfrm>
            <a:custGeom>
              <a:avLst/>
              <a:gdLst>
                <a:gd name="T0" fmla="*/ 68 w 78"/>
                <a:gd name="T1" fmla="*/ 141 h 141"/>
                <a:gd name="T2" fmla="*/ 78 w 78"/>
                <a:gd name="T3" fmla="*/ 134 h 141"/>
                <a:gd name="T4" fmla="*/ 0 w 78"/>
                <a:gd name="T5" fmla="*/ 0 h 141"/>
                <a:gd name="T6" fmla="*/ 68 w 78"/>
                <a:gd name="T7" fmla="*/ 141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68" y="141"/>
                  </a:moveTo>
                  <a:lnTo>
                    <a:pt x="78" y="134"/>
                  </a:lnTo>
                  <a:lnTo>
                    <a:pt x="0" y="0"/>
                  </a:lnTo>
                  <a:lnTo>
                    <a:pt x="68" y="141"/>
                  </a:lnTo>
                </a:path>
              </a:pathLst>
            </a:custGeom>
            <a:noFill/>
            <a:ln w="0">
              <a:solidFill>
                <a:srgbClr val="000000"/>
              </a:solidFill>
              <a:prstDash val="solid"/>
              <a:round/>
              <a:headEnd/>
              <a:tailEnd/>
            </a:ln>
          </p:spPr>
          <p:txBody>
            <a:bodyPr/>
            <a:lstStyle/>
            <a:p>
              <a:endParaRPr lang="en-US"/>
            </a:p>
          </p:txBody>
        </p:sp>
        <p:sp>
          <p:nvSpPr>
            <p:cNvPr id="1511" name="Freeform 485">
              <a:extLst>
                <a:ext uri="{FF2B5EF4-FFF2-40B4-BE49-F238E27FC236}">
                  <a16:creationId xmlns:a16="http://schemas.microsoft.com/office/drawing/2014/main" id="{3615F6A2-7A09-4CA2-8332-86C638FD1E46}"/>
                </a:ext>
              </a:extLst>
            </p:cNvPr>
            <p:cNvSpPr>
              <a:spLocks/>
            </p:cNvSpPr>
            <p:nvPr/>
          </p:nvSpPr>
          <p:spPr bwMode="auto">
            <a:xfrm>
              <a:off x="3515" y="3653"/>
              <a:ext cx="14" cy="27"/>
            </a:xfrm>
            <a:custGeom>
              <a:avLst/>
              <a:gdLst>
                <a:gd name="T0" fmla="*/ 78 w 87"/>
                <a:gd name="T1" fmla="*/ 134 h 134"/>
                <a:gd name="T2" fmla="*/ 87 w 87"/>
                <a:gd name="T3" fmla="*/ 127 h 134"/>
                <a:gd name="T4" fmla="*/ 0 w 87"/>
                <a:gd name="T5" fmla="*/ 0 h 134"/>
                <a:gd name="T6" fmla="*/ 78 w 87"/>
                <a:gd name="T7" fmla="*/ 134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78" y="134"/>
                  </a:moveTo>
                  <a:lnTo>
                    <a:pt x="87" y="127"/>
                  </a:lnTo>
                  <a:lnTo>
                    <a:pt x="0" y="0"/>
                  </a:lnTo>
                  <a:lnTo>
                    <a:pt x="78" y="134"/>
                  </a:lnTo>
                  <a:close/>
                </a:path>
              </a:pathLst>
            </a:custGeom>
            <a:solidFill>
              <a:srgbClr val="000000"/>
            </a:solidFill>
            <a:ln w="9525">
              <a:noFill/>
              <a:round/>
              <a:headEnd/>
              <a:tailEnd/>
            </a:ln>
          </p:spPr>
          <p:txBody>
            <a:bodyPr/>
            <a:lstStyle/>
            <a:p>
              <a:endParaRPr lang="en-US"/>
            </a:p>
          </p:txBody>
        </p:sp>
        <p:sp>
          <p:nvSpPr>
            <p:cNvPr id="1512" name="Freeform 486">
              <a:extLst>
                <a:ext uri="{FF2B5EF4-FFF2-40B4-BE49-F238E27FC236}">
                  <a16:creationId xmlns:a16="http://schemas.microsoft.com/office/drawing/2014/main" id="{09AA6C01-A2C4-484D-AD8C-A9D631E710D5}"/>
                </a:ext>
              </a:extLst>
            </p:cNvPr>
            <p:cNvSpPr>
              <a:spLocks/>
            </p:cNvSpPr>
            <p:nvPr/>
          </p:nvSpPr>
          <p:spPr bwMode="auto">
            <a:xfrm>
              <a:off x="3515" y="3653"/>
              <a:ext cx="14" cy="27"/>
            </a:xfrm>
            <a:custGeom>
              <a:avLst/>
              <a:gdLst>
                <a:gd name="T0" fmla="*/ 78 w 87"/>
                <a:gd name="T1" fmla="*/ 134 h 134"/>
                <a:gd name="T2" fmla="*/ 87 w 87"/>
                <a:gd name="T3" fmla="*/ 127 h 134"/>
                <a:gd name="T4" fmla="*/ 0 w 87"/>
                <a:gd name="T5" fmla="*/ 0 h 134"/>
                <a:gd name="T6" fmla="*/ 78 w 87"/>
                <a:gd name="T7" fmla="*/ 134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78" y="134"/>
                  </a:moveTo>
                  <a:lnTo>
                    <a:pt x="87" y="127"/>
                  </a:lnTo>
                  <a:lnTo>
                    <a:pt x="0" y="0"/>
                  </a:lnTo>
                  <a:lnTo>
                    <a:pt x="78" y="134"/>
                  </a:lnTo>
                </a:path>
              </a:pathLst>
            </a:custGeom>
            <a:noFill/>
            <a:ln w="0">
              <a:solidFill>
                <a:srgbClr val="000000"/>
              </a:solidFill>
              <a:prstDash val="solid"/>
              <a:round/>
              <a:headEnd/>
              <a:tailEnd/>
            </a:ln>
          </p:spPr>
          <p:txBody>
            <a:bodyPr/>
            <a:lstStyle/>
            <a:p>
              <a:endParaRPr lang="en-US"/>
            </a:p>
          </p:txBody>
        </p:sp>
        <p:sp>
          <p:nvSpPr>
            <p:cNvPr id="1513" name="Freeform 487">
              <a:extLst>
                <a:ext uri="{FF2B5EF4-FFF2-40B4-BE49-F238E27FC236}">
                  <a16:creationId xmlns:a16="http://schemas.microsoft.com/office/drawing/2014/main" id="{A966D3E9-801E-41B6-902A-D67DA6161044}"/>
                </a:ext>
              </a:extLst>
            </p:cNvPr>
            <p:cNvSpPr>
              <a:spLocks/>
            </p:cNvSpPr>
            <p:nvPr/>
          </p:nvSpPr>
          <p:spPr bwMode="auto">
            <a:xfrm>
              <a:off x="3515" y="3653"/>
              <a:ext cx="16" cy="25"/>
            </a:xfrm>
            <a:custGeom>
              <a:avLst/>
              <a:gdLst>
                <a:gd name="T0" fmla="*/ 87 w 97"/>
                <a:gd name="T1" fmla="*/ 127 h 127"/>
                <a:gd name="T2" fmla="*/ 97 w 97"/>
                <a:gd name="T3" fmla="*/ 118 h 127"/>
                <a:gd name="T4" fmla="*/ 0 w 97"/>
                <a:gd name="T5" fmla="*/ 0 h 127"/>
                <a:gd name="T6" fmla="*/ 87 w 97"/>
                <a:gd name="T7" fmla="*/ 127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87" y="127"/>
                  </a:moveTo>
                  <a:lnTo>
                    <a:pt x="97" y="118"/>
                  </a:lnTo>
                  <a:lnTo>
                    <a:pt x="0" y="0"/>
                  </a:lnTo>
                  <a:lnTo>
                    <a:pt x="87" y="127"/>
                  </a:lnTo>
                  <a:close/>
                </a:path>
              </a:pathLst>
            </a:custGeom>
            <a:solidFill>
              <a:srgbClr val="000000"/>
            </a:solidFill>
            <a:ln w="9525">
              <a:noFill/>
              <a:round/>
              <a:headEnd/>
              <a:tailEnd/>
            </a:ln>
          </p:spPr>
          <p:txBody>
            <a:bodyPr/>
            <a:lstStyle/>
            <a:p>
              <a:endParaRPr lang="en-US"/>
            </a:p>
          </p:txBody>
        </p:sp>
        <p:sp>
          <p:nvSpPr>
            <p:cNvPr id="1514" name="Freeform 488">
              <a:extLst>
                <a:ext uri="{FF2B5EF4-FFF2-40B4-BE49-F238E27FC236}">
                  <a16:creationId xmlns:a16="http://schemas.microsoft.com/office/drawing/2014/main" id="{4D402980-3AA4-4088-A035-615B62B19B50}"/>
                </a:ext>
              </a:extLst>
            </p:cNvPr>
            <p:cNvSpPr>
              <a:spLocks/>
            </p:cNvSpPr>
            <p:nvPr/>
          </p:nvSpPr>
          <p:spPr bwMode="auto">
            <a:xfrm>
              <a:off x="3515" y="3653"/>
              <a:ext cx="16" cy="25"/>
            </a:xfrm>
            <a:custGeom>
              <a:avLst/>
              <a:gdLst>
                <a:gd name="T0" fmla="*/ 87 w 97"/>
                <a:gd name="T1" fmla="*/ 127 h 127"/>
                <a:gd name="T2" fmla="*/ 97 w 97"/>
                <a:gd name="T3" fmla="*/ 118 h 127"/>
                <a:gd name="T4" fmla="*/ 0 w 97"/>
                <a:gd name="T5" fmla="*/ 0 h 127"/>
                <a:gd name="T6" fmla="*/ 87 w 97"/>
                <a:gd name="T7" fmla="*/ 127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87" y="127"/>
                  </a:moveTo>
                  <a:lnTo>
                    <a:pt x="97" y="118"/>
                  </a:lnTo>
                  <a:lnTo>
                    <a:pt x="0" y="0"/>
                  </a:lnTo>
                  <a:lnTo>
                    <a:pt x="87" y="127"/>
                  </a:lnTo>
                </a:path>
              </a:pathLst>
            </a:custGeom>
            <a:noFill/>
            <a:ln w="0">
              <a:solidFill>
                <a:srgbClr val="000000"/>
              </a:solidFill>
              <a:prstDash val="solid"/>
              <a:round/>
              <a:headEnd/>
              <a:tailEnd/>
            </a:ln>
          </p:spPr>
          <p:txBody>
            <a:bodyPr/>
            <a:lstStyle/>
            <a:p>
              <a:endParaRPr lang="en-US"/>
            </a:p>
          </p:txBody>
        </p:sp>
        <p:sp>
          <p:nvSpPr>
            <p:cNvPr id="1515" name="Freeform 489">
              <a:extLst>
                <a:ext uri="{FF2B5EF4-FFF2-40B4-BE49-F238E27FC236}">
                  <a16:creationId xmlns:a16="http://schemas.microsoft.com/office/drawing/2014/main" id="{E808ADC6-5AD0-4B7E-9E39-3CCF13DEB86F}"/>
                </a:ext>
              </a:extLst>
            </p:cNvPr>
            <p:cNvSpPr>
              <a:spLocks/>
            </p:cNvSpPr>
            <p:nvPr/>
          </p:nvSpPr>
          <p:spPr bwMode="auto">
            <a:xfrm>
              <a:off x="3515" y="3653"/>
              <a:ext cx="17" cy="24"/>
            </a:xfrm>
            <a:custGeom>
              <a:avLst/>
              <a:gdLst>
                <a:gd name="T0" fmla="*/ 97 w 105"/>
                <a:gd name="T1" fmla="*/ 118 h 118"/>
                <a:gd name="T2" fmla="*/ 105 w 105"/>
                <a:gd name="T3" fmla="*/ 109 h 118"/>
                <a:gd name="T4" fmla="*/ 0 w 105"/>
                <a:gd name="T5" fmla="*/ 0 h 118"/>
                <a:gd name="T6" fmla="*/ 97 w 105"/>
                <a:gd name="T7" fmla="*/ 118 h 118"/>
                <a:gd name="T8" fmla="*/ 0 60000 65536"/>
                <a:gd name="T9" fmla="*/ 0 60000 65536"/>
                <a:gd name="T10" fmla="*/ 0 60000 65536"/>
                <a:gd name="T11" fmla="*/ 0 60000 65536"/>
                <a:gd name="T12" fmla="*/ 0 w 105"/>
                <a:gd name="T13" fmla="*/ 0 h 118"/>
                <a:gd name="T14" fmla="*/ 105 w 105"/>
                <a:gd name="T15" fmla="*/ 118 h 118"/>
              </a:gdLst>
              <a:ahLst/>
              <a:cxnLst>
                <a:cxn ang="T8">
                  <a:pos x="T0" y="T1"/>
                </a:cxn>
                <a:cxn ang="T9">
                  <a:pos x="T2" y="T3"/>
                </a:cxn>
                <a:cxn ang="T10">
                  <a:pos x="T4" y="T5"/>
                </a:cxn>
                <a:cxn ang="T11">
                  <a:pos x="T6" y="T7"/>
                </a:cxn>
              </a:cxnLst>
              <a:rect l="T12" t="T13" r="T14" b="T15"/>
              <a:pathLst>
                <a:path w="105" h="118">
                  <a:moveTo>
                    <a:pt x="97" y="118"/>
                  </a:moveTo>
                  <a:lnTo>
                    <a:pt x="105" y="109"/>
                  </a:lnTo>
                  <a:lnTo>
                    <a:pt x="0" y="0"/>
                  </a:lnTo>
                  <a:lnTo>
                    <a:pt x="97" y="118"/>
                  </a:lnTo>
                  <a:close/>
                </a:path>
              </a:pathLst>
            </a:custGeom>
            <a:solidFill>
              <a:srgbClr val="000000"/>
            </a:solidFill>
            <a:ln w="9525">
              <a:noFill/>
              <a:round/>
              <a:headEnd/>
              <a:tailEnd/>
            </a:ln>
          </p:spPr>
          <p:txBody>
            <a:bodyPr/>
            <a:lstStyle/>
            <a:p>
              <a:endParaRPr lang="en-US"/>
            </a:p>
          </p:txBody>
        </p:sp>
        <p:sp>
          <p:nvSpPr>
            <p:cNvPr id="1516" name="Freeform 490">
              <a:extLst>
                <a:ext uri="{FF2B5EF4-FFF2-40B4-BE49-F238E27FC236}">
                  <a16:creationId xmlns:a16="http://schemas.microsoft.com/office/drawing/2014/main" id="{19F77C35-FF5D-44E7-925E-D5C242E261DA}"/>
                </a:ext>
              </a:extLst>
            </p:cNvPr>
            <p:cNvSpPr>
              <a:spLocks/>
            </p:cNvSpPr>
            <p:nvPr/>
          </p:nvSpPr>
          <p:spPr bwMode="auto">
            <a:xfrm>
              <a:off x="3515" y="3653"/>
              <a:ext cx="17" cy="24"/>
            </a:xfrm>
            <a:custGeom>
              <a:avLst/>
              <a:gdLst>
                <a:gd name="T0" fmla="*/ 97 w 105"/>
                <a:gd name="T1" fmla="*/ 118 h 118"/>
                <a:gd name="T2" fmla="*/ 105 w 105"/>
                <a:gd name="T3" fmla="*/ 109 h 118"/>
                <a:gd name="T4" fmla="*/ 0 w 105"/>
                <a:gd name="T5" fmla="*/ 0 h 118"/>
                <a:gd name="T6" fmla="*/ 97 w 105"/>
                <a:gd name="T7" fmla="*/ 118 h 118"/>
                <a:gd name="T8" fmla="*/ 0 60000 65536"/>
                <a:gd name="T9" fmla="*/ 0 60000 65536"/>
                <a:gd name="T10" fmla="*/ 0 60000 65536"/>
                <a:gd name="T11" fmla="*/ 0 60000 65536"/>
                <a:gd name="T12" fmla="*/ 0 w 105"/>
                <a:gd name="T13" fmla="*/ 0 h 118"/>
                <a:gd name="T14" fmla="*/ 105 w 105"/>
                <a:gd name="T15" fmla="*/ 118 h 118"/>
              </a:gdLst>
              <a:ahLst/>
              <a:cxnLst>
                <a:cxn ang="T8">
                  <a:pos x="T0" y="T1"/>
                </a:cxn>
                <a:cxn ang="T9">
                  <a:pos x="T2" y="T3"/>
                </a:cxn>
                <a:cxn ang="T10">
                  <a:pos x="T4" y="T5"/>
                </a:cxn>
                <a:cxn ang="T11">
                  <a:pos x="T6" y="T7"/>
                </a:cxn>
              </a:cxnLst>
              <a:rect l="T12" t="T13" r="T14" b="T15"/>
              <a:pathLst>
                <a:path w="105" h="118">
                  <a:moveTo>
                    <a:pt x="97" y="118"/>
                  </a:moveTo>
                  <a:lnTo>
                    <a:pt x="105" y="109"/>
                  </a:lnTo>
                  <a:lnTo>
                    <a:pt x="0" y="0"/>
                  </a:lnTo>
                  <a:lnTo>
                    <a:pt x="97" y="118"/>
                  </a:lnTo>
                </a:path>
              </a:pathLst>
            </a:custGeom>
            <a:noFill/>
            <a:ln w="0">
              <a:solidFill>
                <a:srgbClr val="000000"/>
              </a:solidFill>
              <a:prstDash val="solid"/>
              <a:round/>
              <a:headEnd/>
              <a:tailEnd/>
            </a:ln>
          </p:spPr>
          <p:txBody>
            <a:bodyPr/>
            <a:lstStyle/>
            <a:p>
              <a:endParaRPr lang="en-US"/>
            </a:p>
          </p:txBody>
        </p:sp>
        <p:sp>
          <p:nvSpPr>
            <p:cNvPr id="1517" name="Freeform 491">
              <a:extLst>
                <a:ext uri="{FF2B5EF4-FFF2-40B4-BE49-F238E27FC236}">
                  <a16:creationId xmlns:a16="http://schemas.microsoft.com/office/drawing/2014/main" id="{50ABFD14-CD31-41E3-B9ED-0B3BAA4CA64C}"/>
                </a:ext>
              </a:extLst>
            </p:cNvPr>
            <p:cNvSpPr>
              <a:spLocks/>
            </p:cNvSpPr>
            <p:nvPr/>
          </p:nvSpPr>
          <p:spPr bwMode="auto">
            <a:xfrm>
              <a:off x="3515" y="3653"/>
              <a:ext cx="19" cy="22"/>
            </a:xfrm>
            <a:custGeom>
              <a:avLst/>
              <a:gdLst>
                <a:gd name="T0" fmla="*/ 105 w 113"/>
                <a:gd name="T1" fmla="*/ 109 h 109"/>
                <a:gd name="T2" fmla="*/ 113 w 113"/>
                <a:gd name="T3" fmla="*/ 98 h 109"/>
                <a:gd name="T4" fmla="*/ 0 w 113"/>
                <a:gd name="T5" fmla="*/ 0 h 109"/>
                <a:gd name="T6" fmla="*/ 105 w 113"/>
                <a:gd name="T7" fmla="*/ 109 h 109"/>
                <a:gd name="T8" fmla="*/ 0 60000 65536"/>
                <a:gd name="T9" fmla="*/ 0 60000 65536"/>
                <a:gd name="T10" fmla="*/ 0 60000 65536"/>
                <a:gd name="T11" fmla="*/ 0 60000 65536"/>
                <a:gd name="T12" fmla="*/ 0 w 113"/>
                <a:gd name="T13" fmla="*/ 0 h 109"/>
                <a:gd name="T14" fmla="*/ 113 w 113"/>
                <a:gd name="T15" fmla="*/ 109 h 109"/>
              </a:gdLst>
              <a:ahLst/>
              <a:cxnLst>
                <a:cxn ang="T8">
                  <a:pos x="T0" y="T1"/>
                </a:cxn>
                <a:cxn ang="T9">
                  <a:pos x="T2" y="T3"/>
                </a:cxn>
                <a:cxn ang="T10">
                  <a:pos x="T4" y="T5"/>
                </a:cxn>
                <a:cxn ang="T11">
                  <a:pos x="T6" y="T7"/>
                </a:cxn>
              </a:cxnLst>
              <a:rect l="T12" t="T13" r="T14" b="T15"/>
              <a:pathLst>
                <a:path w="113" h="109">
                  <a:moveTo>
                    <a:pt x="105" y="109"/>
                  </a:moveTo>
                  <a:lnTo>
                    <a:pt x="113" y="98"/>
                  </a:lnTo>
                  <a:lnTo>
                    <a:pt x="0" y="0"/>
                  </a:lnTo>
                  <a:lnTo>
                    <a:pt x="105" y="109"/>
                  </a:lnTo>
                  <a:close/>
                </a:path>
              </a:pathLst>
            </a:custGeom>
            <a:solidFill>
              <a:srgbClr val="000000"/>
            </a:solidFill>
            <a:ln w="9525">
              <a:noFill/>
              <a:round/>
              <a:headEnd/>
              <a:tailEnd/>
            </a:ln>
          </p:spPr>
          <p:txBody>
            <a:bodyPr/>
            <a:lstStyle/>
            <a:p>
              <a:endParaRPr lang="en-US"/>
            </a:p>
          </p:txBody>
        </p:sp>
        <p:sp>
          <p:nvSpPr>
            <p:cNvPr id="1518" name="Freeform 492">
              <a:extLst>
                <a:ext uri="{FF2B5EF4-FFF2-40B4-BE49-F238E27FC236}">
                  <a16:creationId xmlns:a16="http://schemas.microsoft.com/office/drawing/2014/main" id="{7CE87C84-A60F-4845-B153-23BB09D9C12F}"/>
                </a:ext>
              </a:extLst>
            </p:cNvPr>
            <p:cNvSpPr>
              <a:spLocks/>
            </p:cNvSpPr>
            <p:nvPr/>
          </p:nvSpPr>
          <p:spPr bwMode="auto">
            <a:xfrm>
              <a:off x="3515" y="3653"/>
              <a:ext cx="19" cy="22"/>
            </a:xfrm>
            <a:custGeom>
              <a:avLst/>
              <a:gdLst>
                <a:gd name="T0" fmla="*/ 105 w 113"/>
                <a:gd name="T1" fmla="*/ 109 h 109"/>
                <a:gd name="T2" fmla="*/ 113 w 113"/>
                <a:gd name="T3" fmla="*/ 98 h 109"/>
                <a:gd name="T4" fmla="*/ 0 w 113"/>
                <a:gd name="T5" fmla="*/ 0 h 109"/>
                <a:gd name="T6" fmla="*/ 105 w 113"/>
                <a:gd name="T7" fmla="*/ 109 h 109"/>
                <a:gd name="T8" fmla="*/ 0 60000 65536"/>
                <a:gd name="T9" fmla="*/ 0 60000 65536"/>
                <a:gd name="T10" fmla="*/ 0 60000 65536"/>
                <a:gd name="T11" fmla="*/ 0 60000 65536"/>
                <a:gd name="T12" fmla="*/ 0 w 113"/>
                <a:gd name="T13" fmla="*/ 0 h 109"/>
                <a:gd name="T14" fmla="*/ 113 w 113"/>
                <a:gd name="T15" fmla="*/ 109 h 109"/>
              </a:gdLst>
              <a:ahLst/>
              <a:cxnLst>
                <a:cxn ang="T8">
                  <a:pos x="T0" y="T1"/>
                </a:cxn>
                <a:cxn ang="T9">
                  <a:pos x="T2" y="T3"/>
                </a:cxn>
                <a:cxn ang="T10">
                  <a:pos x="T4" y="T5"/>
                </a:cxn>
                <a:cxn ang="T11">
                  <a:pos x="T6" y="T7"/>
                </a:cxn>
              </a:cxnLst>
              <a:rect l="T12" t="T13" r="T14" b="T15"/>
              <a:pathLst>
                <a:path w="113" h="109">
                  <a:moveTo>
                    <a:pt x="105" y="109"/>
                  </a:moveTo>
                  <a:lnTo>
                    <a:pt x="113" y="98"/>
                  </a:lnTo>
                  <a:lnTo>
                    <a:pt x="0" y="0"/>
                  </a:lnTo>
                  <a:lnTo>
                    <a:pt x="105" y="109"/>
                  </a:lnTo>
                </a:path>
              </a:pathLst>
            </a:custGeom>
            <a:noFill/>
            <a:ln w="0">
              <a:solidFill>
                <a:srgbClr val="000000"/>
              </a:solidFill>
              <a:prstDash val="solid"/>
              <a:round/>
              <a:headEnd/>
              <a:tailEnd/>
            </a:ln>
          </p:spPr>
          <p:txBody>
            <a:bodyPr/>
            <a:lstStyle/>
            <a:p>
              <a:endParaRPr lang="en-US"/>
            </a:p>
          </p:txBody>
        </p:sp>
        <p:sp>
          <p:nvSpPr>
            <p:cNvPr id="1519" name="Freeform 493">
              <a:extLst>
                <a:ext uri="{FF2B5EF4-FFF2-40B4-BE49-F238E27FC236}">
                  <a16:creationId xmlns:a16="http://schemas.microsoft.com/office/drawing/2014/main" id="{D1DD8567-37FA-474F-B348-D6193FFE345E}"/>
                </a:ext>
              </a:extLst>
            </p:cNvPr>
            <p:cNvSpPr>
              <a:spLocks/>
            </p:cNvSpPr>
            <p:nvPr/>
          </p:nvSpPr>
          <p:spPr bwMode="auto">
            <a:xfrm>
              <a:off x="3515" y="3653"/>
              <a:ext cx="20" cy="20"/>
            </a:xfrm>
            <a:custGeom>
              <a:avLst/>
              <a:gdLst>
                <a:gd name="T0" fmla="*/ 113 w 119"/>
                <a:gd name="T1" fmla="*/ 98 h 98"/>
                <a:gd name="T2" fmla="*/ 119 w 119"/>
                <a:gd name="T3" fmla="*/ 87 h 98"/>
                <a:gd name="T4" fmla="*/ 0 w 119"/>
                <a:gd name="T5" fmla="*/ 0 h 98"/>
                <a:gd name="T6" fmla="*/ 113 w 119"/>
                <a:gd name="T7" fmla="*/ 98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113" y="98"/>
                  </a:moveTo>
                  <a:lnTo>
                    <a:pt x="119" y="87"/>
                  </a:lnTo>
                  <a:lnTo>
                    <a:pt x="0" y="0"/>
                  </a:lnTo>
                  <a:lnTo>
                    <a:pt x="113" y="98"/>
                  </a:lnTo>
                  <a:close/>
                </a:path>
              </a:pathLst>
            </a:custGeom>
            <a:solidFill>
              <a:srgbClr val="000000"/>
            </a:solidFill>
            <a:ln w="9525">
              <a:noFill/>
              <a:round/>
              <a:headEnd/>
              <a:tailEnd/>
            </a:ln>
          </p:spPr>
          <p:txBody>
            <a:bodyPr/>
            <a:lstStyle/>
            <a:p>
              <a:endParaRPr lang="en-US"/>
            </a:p>
          </p:txBody>
        </p:sp>
        <p:sp>
          <p:nvSpPr>
            <p:cNvPr id="1520" name="Freeform 494">
              <a:extLst>
                <a:ext uri="{FF2B5EF4-FFF2-40B4-BE49-F238E27FC236}">
                  <a16:creationId xmlns:a16="http://schemas.microsoft.com/office/drawing/2014/main" id="{3DFC8F6B-2253-4378-83D5-68BCC4631695}"/>
                </a:ext>
              </a:extLst>
            </p:cNvPr>
            <p:cNvSpPr>
              <a:spLocks/>
            </p:cNvSpPr>
            <p:nvPr/>
          </p:nvSpPr>
          <p:spPr bwMode="auto">
            <a:xfrm>
              <a:off x="3515" y="3653"/>
              <a:ext cx="20" cy="20"/>
            </a:xfrm>
            <a:custGeom>
              <a:avLst/>
              <a:gdLst>
                <a:gd name="T0" fmla="*/ 113 w 119"/>
                <a:gd name="T1" fmla="*/ 98 h 98"/>
                <a:gd name="T2" fmla="*/ 119 w 119"/>
                <a:gd name="T3" fmla="*/ 87 h 98"/>
                <a:gd name="T4" fmla="*/ 0 w 119"/>
                <a:gd name="T5" fmla="*/ 0 h 98"/>
                <a:gd name="T6" fmla="*/ 113 w 119"/>
                <a:gd name="T7" fmla="*/ 98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113" y="98"/>
                  </a:moveTo>
                  <a:lnTo>
                    <a:pt x="119" y="87"/>
                  </a:lnTo>
                  <a:lnTo>
                    <a:pt x="0" y="0"/>
                  </a:lnTo>
                  <a:lnTo>
                    <a:pt x="113" y="98"/>
                  </a:lnTo>
                </a:path>
              </a:pathLst>
            </a:custGeom>
            <a:noFill/>
            <a:ln w="0">
              <a:solidFill>
                <a:srgbClr val="000000"/>
              </a:solidFill>
              <a:prstDash val="solid"/>
              <a:round/>
              <a:headEnd/>
              <a:tailEnd/>
            </a:ln>
          </p:spPr>
          <p:txBody>
            <a:bodyPr/>
            <a:lstStyle/>
            <a:p>
              <a:endParaRPr lang="en-US"/>
            </a:p>
          </p:txBody>
        </p:sp>
        <p:sp>
          <p:nvSpPr>
            <p:cNvPr id="1521" name="Freeform 495">
              <a:extLst>
                <a:ext uri="{FF2B5EF4-FFF2-40B4-BE49-F238E27FC236}">
                  <a16:creationId xmlns:a16="http://schemas.microsoft.com/office/drawing/2014/main" id="{795A646D-A7FB-44D8-81D6-4902E1BF7010}"/>
                </a:ext>
              </a:extLst>
            </p:cNvPr>
            <p:cNvSpPr>
              <a:spLocks/>
            </p:cNvSpPr>
            <p:nvPr/>
          </p:nvSpPr>
          <p:spPr bwMode="auto">
            <a:xfrm>
              <a:off x="3515" y="3653"/>
              <a:ext cx="21" cy="17"/>
            </a:xfrm>
            <a:custGeom>
              <a:avLst/>
              <a:gdLst>
                <a:gd name="T0" fmla="*/ 119 w 126"/>
                <a:gd name="T1" fmla="*/ 87 h 87"/>
                <a:gd name="T2" fmla="*/ 126 w 126"/>
                <a:gd name="T3" fmla="*/ 76 h 87"/>
                <a:gd name="T4" fmla="*/ 0 w 126"/>
                <a:gd name="T5" fmla="*/ 0 h 87"/>
                <a:gd name="T6" fmla="*/ 119 w 126"/>
                <a:gd name="T7" fmla="*/ 87 h 87"/>
                <a:gd name="T8" fmla="*/ 0 60000 65536"/>
                <a:gd name="T9" fmla="*/ 0 60000 65536"/>
                <a:gd name="T10" fmla="*/ 0 60000 65536"/>
                <a:gd name="T11" fmla="*/ 0 60000 65536"/>
                <a:gd name="T12" fmla="*/ 0 w 126"/>
                <a:gd name="T13" fmla="*/ 0 h 87"/>
                <a:gd name="T14" fmla="*/ 126 w 126"/>
                <a:gd name="T15" fmla="*/ 87 h 87"/>
              </a:gdLst>
              <a:ahLst/>
              <a:cxnLst>
                <a:cxn ang="T8">
                  <a:pos x="T0" y="T1"/>
                </a:cxn>
                <a:cxn ang="T9">
                  <a:pos x="T2" y="T3"/>
                </a:cxn>
                <a:cxn ang="T10">
                  <a:pos x="T4" y="T5"/>
                </a:cxn>
                <a:cxn ang="T11">
                  <a:pos x="T6" y="T7"/>
                </a:cxn>
              </a:cxnLst>
              <a:rect l="T12" t="T13" r="T14" b="T15"/>
              <a:pathLst>
                <a:path w="126" h="87">
                  <a:moveTo>
                    <a:pt x="119" y="87"/>
                  </a:moveTo>
                  <a:lnTo>
                    <a:pt x="126" y="76"/>
                  </a:lnTo>
                  <a:lnTo>
                    <a:pt x="0" y="0"/>
                  </a:lnTo>
                  <a:lnTo>
                    <a:pt x="119" y="87"/>
                  </a:lnTo>
                  <a:close/>
                </a:path>
              </a:pathLst>
            </a:custGeom>
            <a:solidFill>
              <a:srgbClr val="000000"/>
            </a:solidFill>
            <a:ln w="9525">
              <a:noFill/>
              <a:round/>
              <a:headEnd/>
              <a:tailEnd/>
            </a:ln>
          </p:spPr>
          <p:txBody>
            <a:bodyPr/>
            <a:lstStyle/>
            <a:p>
              <a:endParaRPr lang="en-US"/>
            </a:p>
          </p:txBody>
        </p:sp>
        <p:sp>
          <p:nvSpPr>
            <p:cNvPr id="1522" name="Freeform 496">
              <a:extLst>
                <a:ext uri="{FF2B5EF4-FFF2-40B4-BE49-F238E27FC236}">
                  <a16:creationId xmlns:a16="http://schemas.microsoft.com/office/drawing/2014/main" id="{6616E055-1285-4764-9475-47666ACA5BD7}"/>
                </a:ext>
              </a:extLst>
            </p:cNvPr>
            <p:cNvSpPr>
              <a:spLocks/>
            </p:cNvSpPr>
            <p:nvPr/>
          </p:nvSpPr>
          <p:spPr bwMode="auto">
            <a:xfrm>
              <a:off x="3515" y="3653"/>
              <a:ext cx="21" cy="17"/>
            </a:xfrm>
            <a:custGeom>
              <a:avLst/>
              <a:gdLst>
                <a:gd name="T0" fmla="*/ 119 w 126"/>
                <a:gd name="T1" fmla="*/ 87 h 87"/>
                <a:gd name="T2" fmla="*/ 126 w 126"/>
                <a:gd name="T3" fmla="*/ 76 h 87"/>
                <a:gd name="T4" fmla="*/ 0 w 126"/>
                <a:gd name="T5" fmla="*/ 0 h 87"/>
                <a:gd name="T6" fmla="*/ 119 w 126"/>
                <a:gd name="T7" fmla="*/ 87 h 87"/>
                <a:gd name="T8" fmla="*/ 0 60000 65536"/>
                <a:gd name="T9" fmla="*/ 0 60000 65536"/>
                <a:gd name="T10" fmla="*/ 0 60000 65536"/>
                <a:gd name="T11" fmla="*/ 0 60000 65536"/>
                <a:gd name="T12" fmla="*/ 0 w 126"/>
                <a:gd name="T13" fmla="*/ 0 h 87"/>
                <a:gd name="T14" fmla="*/ 126 w 126"/>
                <a:gd name="T15" fmla="*/ 87 h 87"/>
              </a:gdLst>
              <a:ahLst/>
              <a:cxnLst>
                <a:cxn ang="T8">
                  <a:pos x="T0" y="T1"/>
                </a:cxn>
                <a:cxn ang="T9">
                  <a:pos x="T2" y="T3"/>
                </a:cxn>
                <a:cxn ang="T10">
                  <a:pos x="T4" y="T5"/>
                </a:cxn>
                <a:cxn ang="T11">
                  <a:pos x="T6" y="T7"/>
                </a:cxn>
              </a:cxnLst>
              <a:rect l="T12" t="T13" r="T14" b="T15"/>
              <a:pathLst>
                <a:path w="126" h="87">
                  <a:moveTo>
                    <a:pt x="119" y="87"/>
                  </a:moveTo>
                  <a:lnTo>
                    <a:pt x="126" y="76"/>
                  </a:lnTo>
                  <a:lnTo>
                    <a:pt x="0" y="0"/>
                  </a:lnTo>
                  <a:lnTo>
                    <a:pt x="119" y="87"/>
                  </a:lnTo>
                </a:path>
              </a:pathLst>
            </a:custGeom>
            <a:noFill/>
            <a:ln w="0">
              <a:solidFill>
                <a:srgbClr val="000000"/>
              </a:solidFill>
              <a:prstDash val="solid"/>
              <a:round/>
              <a:headEnd/>
              <a:tailEnd/>
            </a:ln>
          </p:spPr>
          <p:txBody>
            <a:bodyPr/>
            <a:lstStyle/>
            <a:p>
              <a:endParaRPr lang="en-US"/>
            </a:p>
          </p:txBody>
        </p:sp>
        <p:sp>
          <p:nvSpPr>
            <p:cNvPr id="1523" name="Freeform 497">
              <a:extLst>
                <a:ext uri="{FF2B5EF4-FFF2-40B4-BE49-F238E27FC236}">
                  <a16:creationId xmlns:a16="http://schemas.microsoft.com/office/drawing/2014/main" id="{1EB6F19C-6F31-44A2-8E96-4D7921BEE044}"/>
                </a:ext>
              </a:extLst>
            </p:cNvPr>
            <p:cNvSpPr>
              <a:spLocks/>
            </p:cNvSpPr>
            <p:nvPr/>
          </p:nvSpPr>
          <p:spPr bwMode="auto">
            <a:xfrm>
              <a:off x="3515" y="3653"/>
              <a:ext cx="22" cy="15"/>
            </a:xfrm>
            <a:custGeom>
              <a:avLst/>
              <a:gdLst>
                <a:gd name="T0" fmla="*/ 126 w 131"/>
                <a:gd name="T1" fmla="*/ 76 h 76"/>
                <a:gd name="T2" fmla="*/ 131 w 131"/>
                <a:gd name="T3" fmla="*/ 64 h 76"/>
                <a:gd name="T4" fmla="*/ 0 w 131"/>
                <a:gd name="T5" fmla="*/ 0 h 76"/>
                <a:gd name="T6" fmla="*/ 126 w 131"/>
                <a:gd name="T7" fmla="*/ 76 h 76"/>
                <a:gd name="T8" fmla="*/ 0 60000 65536"/>
                <a:gd name="T9" fmla="*/ 0 60000 65536"/>
                <a:gd name="T10" fmla="*/ 0 60000 65536"/>
                <a:gd name="T11" fmla="*/ 0 60000 65536"/>
                <a:gd name="T12" fmla="*/ 0 w 131"/>
                <a:gd name="T13" fmla="*/ 0 h 76"/>
                <a:gd name="T14" fmla="*/ 131 w 131"/>
                <a:gd name="T15" fmla="*/ 76 h 76"/>
              </a:gdLst>
              <a:ahLst/>
              <a:cxnLst>
                <a:cxn ang="T8">
                  <a:pos x="T0" y="T1"/>
                </a:cxn>
                <a:cxn ang="T9">
                  <a:pos x="T2" y="T3"/>
                </a:cxn>
                <a:cxn ang="T10">
                  <a:pos x="T4" y="T5"/>
                </a:cxn>
                <a:cxn ang="T11">
                  <a:pos x="T6" y="T7"/>
                </a:cxn>
              </a:cxnLst>
              <a:rect l="T12" t="T13" r="T14" b="T15"/>
              <a:pathLst>
                <a:path w="131" h="76">
                  <a:moveTo>
                    <a:pt x="126" y="76"/>
                  </a:moveTo>
                  <a:lnTo>
                    <a:pt x="131" y="64"/>
                  </a:lnTo>
                  <a:lnTo>
                    <a:pt x="0" y="0"/>
                  </a:lnTo>
                  <a:lnTo>
                    <a:pt x="126" y="76"/>
                  </a:lnTo>
                  <a:close/>
                </a:path>
              </a:pathLst>
            </a:custGeom>
            <a:solidFill>
              <a:srgbClr val="000000"/>
            </a:solidFill>
            <a:ln w="9525">
              <a:noFill/>
              <a:round/>
              <a:headEnd/>
              <a:tailEnd/>
            </a:ln>
          </p:spPr>
          <p:txBody>
            <a:bodyPr/>
            <a:lstStyle/>
            <a:p>
              <a:endParaRPr lang="en-US"/>
            </a:p>
          </p:txBody>
        </p:sp>
        <p:sp>
          <p:nvSpPr>
            <p:cNvPr id="1524" name="Freeform 498">
              <a:extLst>
                <a:ext uri="{FF2B5EF4-FFF2-40B4-BE49-F238E27FC236}">
                  <a16:creationId xmlns:a16="http://schemas.microsoft.com/office/drawing/2014/main" id="{797EA27D-7ECA-42C1-87C5-18AF181368B3}"/>
                </a:ext>
              </a:extLst>
            </p:cNvPr>
            <p:cNvSpPr>
              <a:spLocks/>
            </p:cNvSpPr>
            <p:nvPr/>
          </p:nvSpPr>
          <p:spPr bwMode="auto">
            <a:xfrm>
              <a:off x="3515" y="3653"/>
              <a:ext cx="22" cy="15"/>
            </a:xfrm>
            <a:custGeom>
              <a:avLst/>
              <a:gdLst>
                <a:gd name="T0" fmla="*/ 126 w 131"/>
                <a:gd name="T1" fmla="*/ 76 h 76"/>
                <a:gd name="T2" fmla="*/ 131 w 131"/>
                <a:gd name="T3" fmla="*/ 64 h 76"/>
                <a:gd name="T4" fmla="*/ 0 w 131"/>
                <a:gd name="T5" fmla="*/ 0 h 76"/>
                <a:gd name="T6" fmla="*/ 126 w 131"/>
                <a:gd name="T7" fmla="*/ 76 h 76"/>
                <a:gd name="T8" fmla="*/ 0 60000 65536"/>
                <a:gd name="T9" fmla="*/ 0 60000 65536"/>
                <a:gd name="T10" fmla="*/ 0 60000 65536"/>
                <a:gd name="T11" fmla="*/ 0 60000 65536"/>
                <a:gd name="T12" fmla="*/ 0 w 131"/>
                <a:gd name="T13" fmla="*/ 0 h 76"/>
                <a:gd name="T14" fmla="*/ 131 w 131"/>
                <a:gd name="T15" fmla="*/ 76 h 76"/>
              </a:gdLst>
              <a:ahLst/>
              <a:cxnLst>
                <a:cxn ang="T8">
                  <a:pos x="T0" y="T1"/>
                </a:cxn>
                <a:cxn ang="T9">
                  <a:pos x="T2" y="T3"/>
                </a:cxn>
                <a:cxn ang="T10">
                  <a:pos x="T4" y="T5"/>
                </a:cxn>
                <a:cxn ang="T11">
                  <a:pos x="T6" y="T7"/>
                </a:cxn>
              </a:cxnLst>
              <a:rect l="T12" t="T13" r="T14" b="T15"/>
              <a:pathLst>
                <a:path w="131" h="76">
                  <a:moveTo>
                    <a:pt x="126" y="76"/>
                  </a:moveTo>
                  <a:lnTo>
                    <a:pt x="131" y="64"/>
                  </a:lnTo>
                  <a:lnTo>
                    <a:pt x="0" y="0"/>
                  </a:lnTo>
                  <a:lnTo>
                    <a:pt x="126" y="76"/>
                  </a:lnTo>
                </a:path>
              </a:pathLst>
            </a:custGeom>
            <a:noFill/>
            <a:ln w="0">
              <a:solidFill>
                <a:srgbClr val="000000"/>
              </a:solidFill>
              <a:prstDash val="solid"/>
              <a:round/>
              <a:headEnd/>
              <a:tailEnd/>
            </a:ln>
          </p:spPr>
          <p:txBody>
            <a:bodyPr/>
            <a:lstStyle/>
            <a:p>
              <a:endParaRPr lang="en-US"/>
            </a:p>
          </p:txBody>
        </p:sp>
        <p:sp>
          <p:nvSpPr>
            <p:cNvPr id="1525" name="Freeform 499">
              <a:extLst>
                <a:ext uri="{FF2B5EF4-FFF2-40B4-BE49-F238E27FC236}">
                  <a16:creationId xmlns:a16="http://schemas.microsoft.com/office/drawing/2014/main" id="{00F187A5-4B6E-4746-8073-88EDF1FB253C}"/>
                </a:ext>
              </a:extLst>
            </p:cNvPr>
            <p:cNvSpPr>
              <a:spLocks/>
            </p:cNvSpPr>
            <p:nvPr/>
          </p:nvSpPr>
          <p:spPr bwMode="auto">
            <a:xfrm>
              <a:off x="3515" y="3653"/>
              <a:ext cx="22" cy="13"/>
            </a:xfrm>
            <a:custGeom>
              <a:avLst/>
              <a:gdLst>
                <a:gd name="T0" fmla="*/ 131 w 135"/>
                <a:gd name="T1" fmla="*/ 64 h 64"/>
                <a:gd name="T2" fmla="*/ 135 w 135"/>
                <a:gd name="T3" fmla="*/ 52 h 64"/>
                <a:gd name="T4" fmla="*/ 0 w 135"/>
                <a:gd name="T5" fmla="*/ 0 h 64"/>
                <a:gd name="T6" fmla="*/ 131 w 135"/>
                <a:gd name="T7" fmla="*/ 64 h 64"/>
                <a:gd name="T8" fmla="*/ 0 60000 65536"/>
                <a:gd name="T9" fmla="*/ 0 60000 65536"/>
                <a:gd name="T10" fmla="*/ 0 60000 65536"/>
                <a:gd name="T11" fmla="*/ 0 60000 65536"/>
                <a:gd name="T12" fmla="*/ 0 w 135"/>
                <a:gd name="T13" fmla="*/ 0 h 64"/>
                <a:gd name="T14" fmla="*/ 135 w 135"/>
                <a:gd name="T15" fmla="*/ 64 h 64"/>
              </a:gdLst>
              <a:ahLst/>
              <a:cxnLst>
                <a:cxn ang="T8">
                  <a:pos x="T0" y="T1"/>
                </a:cxn>
                <a:cxn ang="T9">
                  <a:pos x="T2" y="T3"/>
                </a:cxn>
                <a:cxn ang="T10">
                  <a:pos x="T4" y="T5"/>
                </a:cxn>
                <a:cxn ang="T11">
                  <a:pos x="T6" y="T7"/>
                </a:cxn>
              </a:cxnLst>
              <a:rect l="T12" t="T13" r="T14" b="T15"/>
              <a:pathLst>
                <a:path w="135" h="64">
                  <a:moveTo>
                    <a:pt x="131" y="64"/>
                  </a:moveTo>
                  <a:lnTo>
                    <a:pt x="135" y="52"/>
                  </a:lnTo>
                  <a:lnTo>
                    <a:pt x="0" y="0"/>
                  </a:lnTo>
                  <a:lnTo>
                    <a:pt x="131" y="64"/>
                  </a:lnTo>
                  <a:close/>
                </a:path>
              </a:pathLst>
            </a:custGeom>
            <a:solidFill>
              <a:srgbClr val="000000"/>
            </a:solidFill>
            <a:ln w="9525">
              <a:noFill/>
              <a:round/>
              <a:headEnd/>
              <a:tailEnd/>
            </a:ln>
          </p:spPr>
          <p:txBody>
            <a:bodyPr/>
            <a:lstStyle/>
            <a:p>
              <a:endParaRPr lang="en-US"/>
            </a:p>
          </p:txBody>
        </p:sp>
        <p:sp>
          <p:nvSpPr>
            <p:cNvPr id="1526" name="Freeform 500">
              <a:extLst>
                <a:ext uri="{FF2B5EF4-FFF2-40B4-BE49-F238E27FC236}">
                  <a16:creationId xmlns:a16="http://schemas.microsoft.com/office/drawing/2014/main" id="{85EECEF5-2CF5-4911-964E-06544B06B4EE}"/>
                </a:ext>
              </a:extLst>
            </p:cNvPr>
            <p:cNvSpPr>
              <a:spLocks/>
            </p:cNvSpPr>
            <p:nvPr/>
          </p:nvSpPr>
          <p:spPr bwMode="auto">
            <a:xfrm>
              <a:off x="3515" y="3653"/>
              <a:ext cx="22" cy="13"/>
            </a:xfrm>
            <a:custGeom>
              <a:avLst/>
              <a:gdLst>
                <a:gd name="T0" fmla="*/ 131 w 135"/>
                <a:gd name="T1" fmla="*/ 64 h 64"/>
                <a:gd name="T2" fmla="*/ 135 w 135"/>
                <a:gd name="T3" fmla="*/ 52 h 64"/>
                <a:gd name="T4" fmla="*/ 0 w 135"/>
                <a:gd name="T5" fmla="*/ 0 h 64"/>
                <a:gd name="T6" fmla="*/ 131 w 135"/>
                <a:gd name="T7" fmla="*/ 64 h 64"/>
                <a:gd name="T8" fmla="*/ 0 60000 65536"/>
                <a:gd name="T9" fmla="*/ 0 60000 65536"/>
                <a:gd name="T10" fmla="*/ 0 60000 65536"/>
                <a:gd name="T11" fmla="*/ 0 60000 65536"/>
                <a:gd name="T12" fmla="*/ 0 w 135"/>
                <a:gd name="T13" fmla="*/ 0 h 64"/>
                <a:gd name="T14" fmla="*/ 135 w 135"/>
                <a:gd name="T15" fmla="*/ 64 h 64"/>
              </a:gdLst>
              <a:ahLst/>
              <a:cxnLst>
                <a:cxn ang="T8">
                  <a:pos x="T0" y="T1"/>
                </a:cxn>
                <a:cxn ang="T9">
                  <a:pos x="T2" y="T3"/>
                </a:cxn>
                <a:cxn ang="T10">
                  <a:pos x="T4" y="T5"/>
                </a:cxn>
                <a:cxn ang="T11">
                  <a:pos x="T6" y="T7"/>
                </a:cxn>
              </a:cxnLst>
              <a:rect l="T12" t="T13" r="T14" b="T15"/>
              <a:pathLst>
                <a:path w="135" h="64">
                  <a:moveTo>
                    <a:pt x="131" y="64"/>
                  </a:moveTo>
                  <a:lnTo>
                    <a:pt x="135" y="52"/>
                  </a:lnTo>
                  <a:lnTo>
                    <a:pt x="0" y="0"/>
                  </a:lnTo>
                  <a:lnTo>
                    <a:pt x="131" y="64"/>
                  </a:lnTo>
                </a:path>
              </a:pathLst>
            </a:custGeom>
            <a:noFill/>
            <a:ln w="0">
              <a:solidFill>
                <a:srgbClr val="000000"/>
              </a:solidFill>
              <a:prstDash val="solid"/>
              <a:round/>
              <a:headEnd/>
              <a:tailEnd/>
            </a:ln>
          </p:spPr>
          <p:txBody>
            <a:bodyPr/>
            <a:lstStyle/>
            <a:p>
              <a:endParaRPr lang="en-US"/>
            </a:p>
          </p:txBody>
        </p:sp>
        <p:sp>
          <p:nvSpPr>
            <p:cNvPr id="1527" name="Freeform 501">
              <a:extLst>
                <a:ext uri="{FF2B5EF4-FFF2-40B4-BE49-F238E27FC236}">
                  <a16:creationId xmlns:a16="http://schemas.microsoft.com/office/drawing/2014/main" id="{F815B6C4-5DA8-4BAE-B66A-745E9434BB69}"/>
                </a:ext>
              </a:extLst>
            </p:cNvPr>
            <p:cNvSpPr>
              <a:spLocks/>
            </p:cNvSpPr>
            <p:nvPr/>
          </p:nvSpPr>
          <p:spPr bwMode="auto">
            <a:xfrm>
              <a:off x="3515" y="3653"/>
              <a:ext cx="23" cy="10"/>
            </a:xfrm>
            <a:custGeom>
              <a:avLst/>
              <a:gdLst>
                <a:gd name="T0" fmla="*/ 135 w 138"/>
                <a:gd name="T1" fmla="*/ 52 h 52"/>
                <a:gd name="T2" fmla="*/ 138 w 138"/>
                <a:gd name="T3" fmla="*/ 39 h 52"/>
                <a:gd name="T4" fmla="*/ 0 w 138"/>
                <a:gd name="T5" fmla="*/ 0 h 52"/>
                <a:gd name="T6" fmla="*/ 135 w 138"/>
                <a:gd name="T7" fmla="*/ 52 h 52"/>
                <a:gd name="T8" fmla="*/ 0 60000 65536"/>
                <a:gd name="T9" fmla="*/ 0 60000 65536"/>
                <a:gd name="T10" fmla="*/ 0 60000 65536"/>
                <a:gd name="T11" fmla="*/ 0 60000 65536"/>
                <a:gd name="T12" fmla="*/ 0 w 138"/>
                <a:gd name="T13" fmla="*/ 0 h 52"/>
                <a:gd name="T14" fmla="*/ 138 w 138"/>
                <a:gd name="T15" fmla="*/ 52 h 52"/>
              </a:gdLst>
              <a:ahLst/>
              <a:cxnLst>
                <a:cxn ang="T8">
                  <a:pos x="T0" y="T1"/>
                </a:cxn>
                <a:cxn ang="T9">
                  <a:pos x="T2" y="T3"/>
                </a:cxn>
                <a:cxn ang="T10">
                  <a:pos x="T4" y="T5"/>
                </a:cxn>
                <a:cxn ang="T11">
                  <a:pos x="T6" y="T7"/>
                </a:cxn>
              </a:cxnLst>
              <a:rect l="T12" t="T13" r="T14" b="T15"/>
              <a:pathLst>
                <a:path w="138" h="52">
                  <a:moveTo>
                    <a:pt x="135" y="52"/>
                  </a:moveTo>
                  <a:lnTo>
                    <a:pt x="138" y="39"/>
                  </a:lnTo>
                  <a:lnTo>
                    <a:pt x="0" y="0"/>
                  </a:lnTo>
                  <a:lnTo>
                    <a:pt x="135" y="52"/>
                  </a:lnTo>
                  <a:close/>
                </a:path>
              </a:pathLst>
            </a:custGeom>
            <a:solidFill>
              <a:srgbClr val="000000"/>
            </a:solidFill>
            <a:ln w="9525">
              <a:noFill/>
              <a:round/>
              <a:headEnd/>
              <a:tailEnd/>
            </a:ln>
          </p:spPr>
          <p:txBody>
            <a:bodyPr/>
            <a:lstStyle/>
            <a:p>
              <a:endParaRPr lang="en-US"/>
            </a:p>
          </p:txBody>
        </p:sp>
        <p:sp>
          <p:nvSpPr>
            <p:cNvPr id="1528" name="Freeform 502">
              <a:extLst>
                <a:ext uri="{FF2B5EF4-FFF2-40B4-BE49-F238E27FC236}">
                  <a16:creationId xmlns:a16="http://schemas.microsoft.com/office/drawing/2014/main" id="{D9FAC9FE-B708-49C2-A7FD-899C967BF05E}"/>
                </a:ext>
              </a:extLst>
            </p:cNvPr>
            <p:cNvSpPr>
              <a:spLocks/>
            </p:cNvSpPr>
            <p:nvPr/>
          </p:nvSpPr>
          <p:spPr bwMode="auto">
            <a:xfrm>
              <a:off x="3515" y="3653"/>
              <a:ext cx="23" cy="10"/>
            </a:xfrm>
            <a:custGeom>
              <a:avLst/>
              <a:gdLst>
                <a:gd name="T0" fmla="*/ 135 w 138"/>
                <a:gd name="T1" fmla="*/ 52 h 52"/>
                <a:gd name="T2" fmla="*/ 138 w 138"/>
                <a:gd name="T3" fmla="*/ 39 h 52"/>
                <a:gd name="T4" fmla="*/ 0 w 138"/>
                <a:gd name="T5" fmla="*/ 0 h 52"/>
                <a:gd name="T6" fmla="*/ 135 w 138"/>
                <a:gd name="T7" fmla="*/ 52 h 52"/>
                <a:gd name="T8" fmla="*/ 0 60000 65536"/>
                <a:gd name="T9" fmla="*/ 0 60000 65536"/>
                <a:gd name="T10" fmla="*/ 0 60000 65536"/>
                <a:gd name="T11" fmla="*/ 0 60000 65536"/>
                <a:gd name="T12" fmla="*/ 0 w 138"/>
                <a:gd name="T13" fmla="*/ 0 h 52"/>
                <a:gd name="T14" fmla="*/ 138 w 138"/>
                <a:gd name="T15" fmla="*/ 52 h 52"/>
              </a:gdLst>
              <a:ahLst/>
              <a:cxnLst>
                <a:cxn ang="T8">
                  <a:pos x="T0" y="T1"/>
                </a:cxn>
                <a:cxn ang="T9">
                  <a:pos x="T2" y="T3"/>
                </a:cxn>
                <a:cxn ang="T10">
                  <a:pos x="T4" y="T5"/>
                </a:cxn>
                <a:cxn ang="T11">
                  <a:pos x="T6" y="T7"/>
                </a:cxn>
              </a:cxnLst>
              <a:rect l="T12" t="T13" r="T14" b="T15"/>
              <a:pathLst>
                <a:path w="138" h="52">
                  <a:moveTo>
                    <a:pt x="135" y="52"/>
                  </a:moveTo>
                  <a:lnTo>
                    <a:pt x="138" y="39"/>
                  </a:lnTo>
                  <a:lnTo>
                    <a:pt x="0" y="0"/>
                  </a:lnTo>
                  <a:lnTo>
                    <a:pt x="135" y="52"/>
                  </a:lnTo>
                </a:path>
              </a:pathLst>
            </a:custGeom>
            <a:noFill/>
            <a:ln w="0">
              <a:solidFill>
                <a:srgbClr val="000000"/>
              </a:solidFill>
              <a:prstDash val="solid"/>
              <a:round/>
              <a:headEnd/>
              <a:tailEnd/>
            </a:ln>
          </p:spPr>
          <p:txBody>
            <a:bodyPr/>
            <a:lstStyle/>
            <a:p>
              <a:endParaRPr lang="en-US"/>
            </a:p>
          </p:txBody>
        </p:sp>
        <p:sp>
          <p:nvSpPr>
            <p:cNvPr id="1529" name="Freeform 503">
              <a:extLst>
                <a:ext uri="{FF2B5EF4-FFF2-40B4-BE49-F238E27FC236}">
                  <a16:creationId xmlns:a16="http://schemas.microsoft.com/office/drawing/2014/main" id="{70EF16B3-1F87-4FBC-8144-32957071CADA}"/>
                </a:ext>
              </a:extLst>
            </p:cNvPr>
            <p:cNvSpPr>
              <a:spLocks/>
            </p:cNvSpPr>
            <p:nvPr/>
          </p:nvSpPr>
          <p:spPr bwMode="auto">
            <a:xfrm>
              <a:off x="3515" y="3653"/>
              <a:ext cx="23" cy="8"/>
            </a:xfrm>
            <a:custGeom>
              <a:avLst/>
              <a:gdLst>
                <a:gd name="T0" fmla="*/ 138 w 140"/>
                <a:gd name="T1" fmla="*/ 39 h 39"/>
                <a:gd name="T2" fmla="*/ 140 w 140"/>
                <a:gd name="T3" fmla="*/ 26 h 39"/>
                <a:gd name="T4" fmla="*/ 0 w 140"/>
                <a:gd name="T5" fmla="*/ 0 h 39"/>
                <a:gd name="T6" fmla="*/ 138 w 140"/>
                <a:gd name="T7" fmla="*/ 39 h 39"/>
                <a:gd name="T8" fmla="*/ 0 60000 65536"/>
                <a:gd name="T9" fmla="*/ 0 60000 65536"/>
                <a:gd name="T10" fmla="*/ 0 60000 65536"/>
                <a:gd name="T11" fmla="*/ 0 60000 65536"/>
                <a:gd name="T12" fmla="*/ 0 w 140"/>
                <a:gd name="T13" fmla="*/ 0 h 39"/>
                <a:gd name="T14" fmla="*/ 140 w 140"/>
                <a:gd name="T15" fmla="*/ 39 h 39"/>
              </a:gdLst>
              <a:ahLst/>
              <a:cxnLst>
                <a:cxn ang="T8">
                  <a:pos x="T0" y="T1"/>
                </a:cxn>
                <a:cxn ang="T9">
                  <a:pos x="T2" y="T3"/>
                </a:cxn>
                <a:cxn ang="T10">
                  <a:pos x="T4" y="T5"/>
                </a:cxn>
                <a:cxn ang="T11">
                  <a:pos x="T6" y="T7"/>
                </a:cxn>
              </a:cxnLst>
              <a:rect l="T12" t="T13" r="T14" b="T15"/>
              <a:pathLst>
                <a:path w="140" h="39">
                  <a:moveTo>
                    <a:pt x="138" y="39"/>
                  </a:moveTo>
                  <a:lnTo>
                    <a:pt x="140" y="26"/>
                  </a:lnTo>
                  <a:lnTo>
                    <a:pt x="0" y="0"/>
                  </a:lnTo>
                  <a:lnTo>
                    <a:pt x="138" y="39"/>
                  </a:lnTo>
                  <a:close/>
                </a:path>
              </a:pathLst>
            </a:custGeom>
            <a:solidFill>
              <a:srgbClr val="000000"/>
            </a:solidFill>
            <a:ln w="9525">
              <a:noFill/>
              <a:round/>
              <a:headEnd/>
              <a:tailEnd/>
            </a:ln>
          </p:spPr>
          <p:txBody>
            <a:bodyPr/>
            <a:lstStyle/>
            <a:p>
              <a:endParaRPr lang="en-US"/>
            </a:p>
          </p:txBody>
        </p:sp>
        <p:sp>
          <p:nvSpPr>
            <p:cNvPr id="1530" name="Freeform 504">
              <a:extLst>
                <a:ext uri="{FF2B5EF4-FFF2-40B4-BE49-F238E27FC236}">
                  <a16:creationId xmlns:a16="http://schemas.microsoft.com/office/drawing/2014/main" id="{85475356-E97E-472C-9071-1FCB63F62E54}"/>
                </a:ext>
              </a:extLst>
            </p:cNvPr>
            <p:cNvSpPr>
              <a:spLocks/>
            </p:cNvSpPr>
            <p:nvPr/>
          </p:nvSpPr>
          <p:spPr bwMode="auto">
            <a:xfrm>
              <a:off x="3515" y="3653"/>
              <a:ext cx="23" cy="8"/>
            </a:xfrm>
            <a:custGeom>
              <a:avLst/>
              <a:gdLst>
                <a:gd name="T0" fmla="*/ 138 w 140"/>
                <a:gd name="T1" fmla="*/ 39 h 39"/>
                <a:gd name="T2" fmla="*/ 140 w 140"/>
                <a:gd name="T3" fmla="*/ 26 h 39"/>
                <a:gd name="T4" fmla="*/ 0 w 140"/>
                <a:gd name="T5" fmla="*/ 0 h 39"/>
                <a:gd name="T6" fmla="*/ 138 w 140"/>
                <a:gd name="T7" fmla="*/ 39 h 39"/>
                <a:gd name="T8" fmla="*/ 0 60000 65536"/>
                <a:gd name="T9" fmla="*/ 0 60000 65536"/>
                <a:gd name="T10" fmla="*/ 0 60000 65536"/>
                <a:gd name="T11" fmla="*/ 0 60000 65536"/>
                <a:gd name="T12" fmla="*/ 0 w 140"/>
                <a:gd name="T13" fmla="*/ 0 h 39"/>
                <a:gd name="T14" fmla="*/ 140 w 140"/>
                <a:gd name="T15" fmla="*/ 39 h 39"/>
              </a:gdLst>
              <a:ahLst/>
              <a:cxnLst>
                <a:cxn ang="T8">
                  <a:pos x="T0" y="T1"/>
                </a:cxn>
                <a:cxn ang="T9">
                  <a:pos x="T2" y="T3"/>
                </a:cxn>
                <a:cxn ang="T10">
                  <a:pos x="T4" y="T5"/>
                </a:cxn>
                <a:cxn ang="T11">
                  <a:pos x="T6" y="T7"/>
                </a:cxn>
              </a:cxnLst>
              <a:rect l="T12" t="T13" r="T14" b="T15"/>
              <a:pathLst>
                <a:path w="140" h="39">
                  <a:moveTo>
                    <a:pt x="138" y="39"/>
                  </a:moveTo>
                  <a:lnTo>
                    <a:pt x="140" y="26"/>
                  </a:lnTo>
                  <a:lnTo>
                    <a:pt x="0" y="0"/>
                  </a:lnTo>
                  <a:lnTo>
                    <a:pt x="138" y="39"/>
                  </a:lnTo>
                </a:path>
              </a:pathLst>
            </a:custGeom>
            <a:noFill/>
            <a:ln w="0">
              <a:solidFill>
                <a:srgbClr val="000000"/>
              </a:solidFill>
              <a:prstDash val="solid"/>
              <a:round/>
              <a:headEnd/>
              <a:tailEnd/>
            </a:ln>
          </p:spPr>
          <p:txBody>
            <a:bodyPr/>
            <a:lstStyle/>
            <a:p>
              <a:endParaRPr lang="en-US"/>
            </a:p>
          </p:txBody>
        </p:sp>
        <p:sp>
          <p:nvSpPr>
            <p:cNvPr id="1531" name="Freeform 505">
              <a:extLst>
                <a:ext uri="{FF2B5EF4-FFF2-40B4-BE49-F238E27FC236}">
                  <a16:creationId xmlns:a16="http://schemas.microsoft.com/office/drawing/2014/main" id="{7D1AE798-8109-4738-825A-93FA4F7FF30E}"/>
                </a:ext>
              </a:extLst>
            </p:cNvPr>
            <p:cNvSpPr>
              <a:spLocks/>
            </p:cNvSpPr>
            <p:nvPr/>
          </p:nvSpPr>
          <p:spPr bwMode="auto">
            <a:xfrm>
              <a:off x="3515" y="3653"/>
              <a:ext cx="24" cy="5"/>
            </a:xfrm>
            <a:custGeom>
              <a:avLst/>
              <a:gdLst>
                <a:gd name="T0" fmla="*/ 140 w 143"/>
                <a:gd name="T1" fmla="*/ 26 h 26"/>
                <a:gd name="T2" fmla="*/ 143 w 143"/>
                <a:gd name="T3" fmla="*/ 13 h 26"/>
                <a:gd name="T4" fmla="*/ 0 w 143"/>
                <a:gd name="T5" fmla="*/ 0 h 26"/>
                <a:gd name="T6" fmla="*/ 140 w 143"/>
                <a:gd name="T7" fmla="*/ 26 h 26"/>
                <a:gd name="T8" fmla="*/ 0 60000 65536"/>
                <a:gd name="T9" fmla="*/ 0 60000 65536"/>
                <a:gd name="T10" fmla="*/ 0 60000 65536"/>
                <a:gd name="T11" fmla="*/ 0 60000 65536"/>
                <a:gd name="T12" fmla="*/ 0 w 143"/>
                <a:gd name="T13" fmla="*/ 0 h 26"/>
                <a:gd name="T14" fmla="*/ 143 w 143"/>
                <a:gd name="T15" fmla="*/ 26 h 26"/>
              </a:gdLst>
              <a:ahLst/>
              <a:cxnLst>
                <a:cxn ang="T8">
                  <a:pos x="T0" y="T1"/>
                </a:cxn>
                <a:cxn ang="T9">
                  <a:pos x="T2" y="T3"/>
                </a:cxn>
                <a:cxn ang="T10">
                  <a:pos x="T4" y="T5"/>
                </a:cxn>
                <a:cxn ang="T11">
                  <a:pos x="T6" y="T7"/>
                </a:cxn>
              </a:cxnLst>
              <a:rect l="T12" t="T13" r="T14" b="T15"/>
              <a:pathLst>
                <a:path w="143" h="26">
                  <a:moveTo>
                    <a:pt x="140" y="26"/>
                  </a:moveTo>
                  <a:lnTo>
                    <a:pt x="143" y="13"/>
                  </a:lnTo>
                  <a:lnTo>
                    <a:pt x="0" y="0"/>
                  </a:lnTo>
                  <a:lnTo>
                    <a:pt x="140" y="26"/>
                  </a:lnTo>
                  <a:close/>
                </a:path>
              </a:pathLst>
            </a:custGeom>
            <a:solidFill>
              <a:srgbClr val="000000"/>
            </a:solidFill>
            <a:ln w="9525">
              <a:noFill/>
              <a:round/>
              <a:headEnd/>
              <a:tailEnd/>
            </a:ln>
          </p:spPr>
          <p:txBody>
            <a:bodyPr/>
            <a:lstStyle/>
            <a:p>
              <a:endParaRPr lang="en-US"/>
            </a:p>
          </p:txBody>
        </p:sp>
        <p:sp>
          <p:nvSpPr>
            <p:cNvPr id="1532" name="Freeform 506">
              <a:extLst>
                <a:ext uri="{FF2B5EF4-FFF2-40B4-BE49-F238E27FC236}">
                  <a16:creationId xmlns:a16="http://schemas.microsoft.com/office/drawing/2014/main" id="{5EE1A29F-D72E-4F49-A063-6EB33121B2B5}"/>
                </a:ext>
              </a:extLst>
            </p:cNvPr>
            <p:cNvSpPr>
              <a:spLocks/>
            </p:cNvSpPr>
            <p:nvPr/>
          </p:nvSpPr>
          <p:spPr bwMode="auto">
            <a:xfrm>
              <a:off x="3515" y="3653"/>
              <a:ext cx="24" cy="5"/>
            </a:xfrm>
            <a:custGeom>
              <a:avLst/>
              <a:gdLst>
                <a:gd name="T0" fmla="*/ 140 w 143"/>
                <a:gd name="T1" fmla="*/ 26 h 26"/>
                <a:gd name="T2" fmla="*/ 143 w 143"/>
                <a:gd name="T3" fmla="*/ 13 h 26"/>
                <a:gd name="T4" fmla="*/ 0 w 143"/>
                <a:gd name="T5" fmla="*/ 0 h 26"/>
                <a:gd name="T6" fmla="*/ 140 w 143"/>
                <a:gd name="T7" fmla="*/ 26 h 26"/>
                <a:gd name="T8" fmla="*/ 0 60000 65536"/>
                <a:gd name="T9" fmla="*/ 0 60000 65536"/>
                <a:gd name="T10" fmla="*/ 0 60000 65536"/>
                <a:gd name="T11" fmla="*/ 0 60000 65536"/>
                <a:gd name="T12" fmla="*/ 0 w 143"/>
                <a:gd name="T13" fmla="*/ 0 h 26"/>
                <a:gd name="T14" fmla="*/ 143 w 143"/>
                <a:gd name="T15" fmla="*/ 26 h 26"/>
              </a:gdLst>
              <a:ahLst/>
              <a:cxnLst>
                <a:cxn ang="T8">
                  <a:pos x="T0" y="T1"/>
                </a:cxn>
                <a:cxn ang="T9">
                  <a:pos x="T2" y="T3"/>
                </a:cxn>
                <a:cxn ang="T10">
                  <a:pos x="T4" y="T5"/>
                </a:cxn>
                <a:cxn ang="T11">
                  <a:pos x="T6" y="T7"/>
                </a:cxn>
              </a:cxnLst>
              <a:rect l="T12" t="T13" r="T14" b="T15"/>
              <a:pathLst>
                <a:path w="143" h="26">
                  <a:moveTo>
                    <a:pt x="140" y="26"/>
                  </a:moveTo>
                  <a:lnTo>
                    <a:pt x="143" y="13"/>
                  </a:lnTo>
                  <a:lnTo>
                    <a:pt x="0" y="0"/>
                  </a:lnTo>
                  <a:lnTo>
                    <a:pt x="140" y="26"/>
                  </a:lnTo>
                </a:path>
              </a:pathLst>
            </a:custGeom>
            <a:noFill/>
            <a:ln w="0">
              <a:solidFill>
                <a:srgbClr val="000000"/>
              </a:solidFill>
              <a:prstDash val="solid"/>
              <a:round/>
              <a:headEnd/>
              <a:tailEnd/>
            </a:ln>
          </p:spPr>
          <p:txBody>
            <a:bodyPr/>
            <a:lstStyle/>
            <a:p>
              <a:endParaRPr lang="en-US"/>
            </a:p>
          </p:txBody>
        </p:sp>
        <p:sp>
          <p:nvSpPr>
            <p:cNvPr id="1533" name="Freeform 507">
              <a:extLst>
                <a:ext uri="{FF2B5EF4-FFF2-40B4-BE49-F238E27FC236}">
                  <a16:creationId xmlns:a16="http://schemas.microsoft.com/office/drawing/2014/main" id="{AC24F196-9273-487E-803D-ECF7CBD1C2F5}"/>
                </a:ext>
              </a:extLst>
            </p:cNvPr>
            <p:cNvSpPr>
              <a:spLocks/>
            </p:cNvSpPr>
            <p:nvPr/>
          </p:nvSpPr>
          <p:spPr bwMode="auto">
            <a:xfrm>
              <a:off x="3515" y="3653"/>
              <a:ext cx="24" cy="3"/>
            </a:xfrm>
            <a:custGeom>
              <a:avLst/>
              <a:gdLst>
                <a:gd name="T0" fmla="*/ 143 w 143"/>
                <a:gd name="T1" fmla="*/ 13 h 13"/>
                <a:gd name="T2" fmla="*/ 143 w 143"/>
                <a:gd name="T3" fmla="*/ 0 h 13"/>
                <a:gd name="T4" fmla="*/ 0 w 143"/>
                <a:gd name="T5" fmla="*/ 0 h 13"/>
                <a:gd name="T6" fmla="*/ 143 w 143"/>
                <a:gd name="T7" fmla="*/ 13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143" y="13"/>
                  </a:moveTo>
                  <a:lnTo>
                    <a:pt x="143" y="0"/>
                  </a:lnTo>
                  <a:lnTo>
                    <a:pt x="0" y="0"/>
                  </a:lnTo>
                  <a:lnTo>
                    <a:pt x="143" y="13"/>
                  </a:lnTo>
                  <a:close/>
                </a:path>
              </a:pathLst>
            </a:custGeom>
            <a:solidFill>
              <a:srgbClr val="000000"/>
            </a:solidFill>
            <a:ln w="9525">
              <a:noFill/>
              <a:round/>
              <a:headEnd/>
              <a:tailEnd/>
            </a:ln>
          </p:spPr>
          <p:txBody>
            <a:bodyPr/>
            <a:lstStyle/>
            <a:p>
              <a:endParaRPr lang="en-US"/>
            </a:p>
          </p:txBody>
        </p:sp>
        <p:sp>
          <p:nvSpPr>
            <p:cNvPr id="1534" name="Freeform 508">
              <a:extLst>
                <a:ext uri="{FF2B5EF4-FFF2-40B4-BE49-F238E27FC236}">
                  <a16:creationId xmlns:a16="http://schemas.microsoft.com/office/drawing/2014/main" id="{A5FD10A4-C1A1-4BDA-B487-10CAA78F5E28}"/>
                </a:ext>
              </a:extLst>
            </p:cNvPr>
            <p:cNvSpPr>
              <a:spLocks/>
            </p:cNvSpPr>
            <p:nvPr/>
          </p:nvSpPr>
          <p:spPr bwMode="auto">
            <a:xfrm>
              <a:off x="3515" y="3653"/>
              <a:ext cx="24" cy="3"/>
            </a:xfrm>
            <a:custGeom>
              <a:avLst/>
              <a:gdLst>
                <a:gd name="T0" fmla="*/ 143 w 143"/>
                <a:gd name="T1" fmla="*/ 13 h 13"/>
                <a:gd name="T2" fmla="*/ 143 w 143"/>
                <a:gd name="T3" fmla="*/ 0 h 13"/>
                <a:gd name="T4" fmla="*/ 0 w 143"/>
                <a:gd name="T5" fmla="*/ 0 h 13"/>
                <a:gd name="T6" fmla="*/ 143 w 143"/>
                <a:gd name="T7" fmla="*/ 13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143" y="13"/>
                  </a:moveTo>
                  <a:lnTo>
                    <a:pt x="143" y="0"/>
                  </a:lnTo>
                  <a:lnTo>
                    <a:pt x="0" y="0"/>
                  </a:lnTo>
                  <a:lnTo>
                    <a:pt x="143" y="13"/>
                  </a:lnTo>
                </a:path>
              </a:pathLst>
            </a:custGeom>
            <a:noFill/>
            <a:ln w="0">
              <a:solidFill>
                <a:srgbClr val="000000"/>
              </a:solidFill>
              <a:prstDash val="solid"/>
              <a:round/>
              <a:headEnd/>
              <a:tailEnd/>
            </a:ln>
          </p:spPr>
          <p:txBody>
            <a:bodyPr/>
            <a:lstStyle/>
            <a:p>
              <a:endParaRPr lang="en-US"/>
            </a:p>
          </p:txBody>
        </p:sp>
        <p:sp>
          <p:nvSpPr>
            <p:cNvPr id="1535" name="Freeform 509">
              <a:extLst>
                <a:ext uri="{FF2B5EF4-FFF2-40B4-BE49-F238E27FC236}">
                  <a16:creationId xmlns:a16="http://schemas.microsoft.com/office/drawing/2014/main" id="{4929E6BA-D4A3-4135-AB52-C9C795018465}"/>
                </a:ext>
              </a:extLst>
            </p:cNvPr>
            <p:cNvSpPr>
              <a:spLocks/>
            </p:cNvSpPr>
            <p:nvPr/>
          </p:nvSpPr>
          <p:spPr bwMode="auto">
            <a:xfrm>
              <a:off x="3357" y="3244"/>
              <a:ext cx="506" cy="615"/>
            </a:xfrm>
            <a:custGeom>
              <a:avLst/>
              <a:gdLst>
                <a:gd name="T0" fmla="*/ 3036 w 3036"/>
                <a:gd name="T1" fmla="*/ 36 h 3075"/>
                <a:gd name="T2" fmla="*/ 3009 w 3036"/>
                <a:gd name="T3" fmla="*/ 0 h 3075"/>
                <a:gd name="T4" fmla="*/ 0 w 3036"/>
                <a:gd name="T5" fmla="*/ 3075 h 3075"/>
                <a:gd name="T6" fmla="*/ 3036 w 3036"/>
                <a:gd name="T7" fmla="*/ 36 h 3075"/>
                <a:gd name="T8" fmla="*/ 0 60000 65536"/>
                <a:gd name="T9" fmla="*/ 0 60000 65536"/>
                <a:gd name="T10" fmla="*/ 0 60000 65536"/>
                <a:gd name="T11" fmla="*/ 0 60000 65536"/>
                <a:gd name="T12" fmla="*/ 0 w 3036"/>
                <a:gd name="T13" fmla="*/ 0 h 3075"/>
                <a:gd name="T14" fmla="*/ 3036 w 3036"/>
                <a:gd name="T15" fmla="*/ 3075 h 3075"/>
              </a:gdLst>
              <a:ahLst/>
              <a:cxnLst>
                <a:cxn ang="T8">
                  <a:pos x="T0" y="T1"/>
                </a:cxn>
                <a:cxn ang="T9">
                  <a:pos x="T2" y="T3"/>
                </a:cxn>
                <a:cxn ang="T10">
                  <a:pos x="T4" y="T5"/>
                </a:cxn>
                <a:cxn ang="T11">
                  <a:pos x="T6" y="T7"/>
                </a:cxn>
              </a:cxnLst>
              <a:rect l="T12" t="T13" r="T14" b="T15"/>
              <a:pathLst>
                <a:path w="3036" h="3075">
                  <a:moveTo>
                    <a:pt x="3036" y="36"/>
                  </a:moveTo>
                  <a:lnTo>
                    <a:pt x="3009" y="0"/>
                  </a:lnTo>
                  <a:lnTo>
                    <a:pt x="0" y="3075"/>
                  </a:lnTo>
                  <a:lnTo>
                    <a:pt x="3036" y="36"/>
                  </a:lnTo>
                  <a:close/>
                </a:path>
              </a:pathLst>
            </a:custGeom>
            <a:solidFill>
              <a:srgbClr val="000000"/>
            </a:solidFill>
            <a:ln w="9525">
              <a:noFill/>
              <a:round/>
              <a:headEnd/>
              <a:tailEnd/>
            </a:ln>
          </p:spPr>
          <p:txBody>
            <a:bodyPr/>
            <a:lstStyle/>
            <a:p>
              <a:endParaRPr lang="en-US"/>
            </a:p>
          </p:txBody>
        </p:sp>
        <p:sp>
          <p:nvSpPr>
            <p:cNvPr id="1536" name="Freeform 510">
              <a:extLst>
                <a:ext uri="{FF2B5EF4-FFF2-40B4-BE49-F238E27FC236}">
                  <a16:creationId xmlns:a16="http://schemas.microsoft.com/office/drawing/2014/main" id="{9770F79F-05D5-4F3D-A382-CC6906FFAEDE}"/>
                </a:ext>
              </a:extLst>
            </p:cNvPr>
            <p:cNvSpPr>
              <a:spLocks/>
            </p:cNvSpPr>
            <p:nvPr/>
          </p:nvSpPr>
          <p:spPr bwMode="auto">
            <a:xfrm>
              <a:off x="3352" y="3244"/>
              <a:ext cx="506" cy="615"/>
            </a:xfrm>
            <a:custGeom>
              <a:avLst/>
              <a:gdLst>
                <a:gd name="T0" fmla="*/ 3037 w 3037"/>
                <a:gd name="T1" fmla="*/ 0 h 3075"/>
                <a:gd name="T2" fmla="*/ 28 w 3037"/>
                <a:gd name="T3" fmla="*/ 3075 h 3075"/>
                <a:gd name="T4" fmla="*/ 0 w 3037"/>
                <a:gd name="T5" fmla="*/ 3039 h 3075"/>
                <a:gd name="T6" fmla="*/ 3037 w 3037"/>
                <a:gd name="T7" fmla="*/ 0 h 3075"/>
                <a:gd name="T8" fmla="*/ 0 60000 65536"/>
                <a:gd name="T9" fmla="*/ 0 60000 65536"/>
                <a:gd name="T10" fmla="*/ 0 60000 65536"/>
                <a:gd name="T11" fmla="*/ 0 60000 65536"/>
                <a:gd name="T12" fmla="*/ 0 w 3037"/>
                <a:gd name="T13" fmla="*/ 0 h 3075"/>
                <a:gd name="T14" fmla="*/ 3037 w 3037"/>
                <a:gd name="T15" fmla="*/ 3075 h 3075"/>
              </a:gdLst>
              <a:ahLst/>
              <a:cxnLst>
                <a:cxn ang="T8">
                  <a:pos x="T0" y="T1"/>
                </a:cxn>
                <a:cxn ang="T9">
                  <a:pos x="T2" y="T3"/>
                </a:cxn>
                <a:cxn ang="T10">
                  <a:pos x="T4" y="T5"/>
                </a:cxn>
                <a:cxn ang="T11">
                  <a:pos x="T6" y="T7"/>
                </a:cxn>
              </a:cxnLst>
              <a:rect l="T12" t="T13" r="T14" b="T15"/>
              <a:pathLst>
                <a:path w="3037" h="3075">
                  <a:moveTo>
                    <a:pt x="3037" y="0"/>
                  </a:moveTo>
                  <a:lnTo>
                    <a:pt x="28" y="3075"/>
                  </a:lnTo>
                  <a:lnTo>
                    <a:pt x="0" y="3039"/>
                  </a:lnTo>
                  <a:lnTo>
                    <a:pt x="3037" y="0"/>
                  </a:lnTo>
                  <a:close/>
                </a:path>
              </a:pathLst>
            </a:custGeom>
            <a:solidFill>
              <a:srgbClr val="000000"/>
            </a:solidFill>
            <a:ln w="9525">
              <a:noFill/>
              <a:round/>
              <a:headEnd/>
              <a:tailEnd/>
            </a:ln>
          </p:spPr>
          <p:txBody>
            <a:bodyPr/>
            <a:lstStyle/>
            <a:p>
              <a:endParaRPr lang="en-US"/>
            </a:p>
          </p:txBody>
        </p:sp>
        <p:sp>
          <p:nvSpPr>
            <p:cNvPr id="1537" name="Rectangle 511">
              <a:extLst>
                <a:ext uri="{FF2B5EF4-FFF2-40B4-BE49-F238E27FC236}">
                  <a16:creationId xmlns:a16="http://schemas.microsoft.com/office/drawing/2014/main" id="{9EFFA71C-8165-4E9F-BBE3-BDAF1AE3D418}"/>
                </a:ext>
              </a:extLst>
            </p:cNvPr>
            <p:cNvSpPr>
              <a:spLocks noChangeArrowheads="1"/>
            </p:cNvSpPr>
            <p:nvPr/>
          </p:nvSpPr>
          <p:spPr bwMode="auto">
            <a:xfrm>
              <a:off x="3374" y="2997"/>
              <a:ext cx="589" cy="163"/>
            </a:xfrm>
            <a:prstGeom prst="rect">
              <a:avLst/>
            </a:prstGeom>
            <a:noFill/>
            <a:ln w="9525">
              <a:noFill/>
              <a:miter lim="800000"/>
              <a:headEnd/>
              <a:tailEnd/>
            </a:ln>
          </p:spPr>
          <p:txBody>
            <a:bodyPr wrap="none" lIns="0" tIns="0" rIns="0" bIns="0">
              <a:spAutoFit/>
            </a:bodyPr>
            <a:lstStyle/>
            <a:p>
              <a:r>
                <a:rPr lang="en-US" sz="1700">
                  <a:solidFill>
                    <a:srgbClr val="000000"/>
                  </a:solidFill>
                  <a:latin typeface="Arial Black" pitchFamily="34" charset="0"/>
                </a:rPr>
                <a:t>OFFSET</a:t>
              </a:r>
              <a:endParaRPr lang="en-US"/>
            </a:p>
          </p:txBody>
        </p:sp>
        <p:sp>
          <p:nvSpPr>
            <p:cNvPr id="1538" name="Freeform 512">
              <a:extLst>
                <a:ext uri="{FF2B5EF4-FFF2-40B4-BE49-F238E27FC236}">
                  <a16:creationId xmlns:a16="http://schemas.microsoft.com/office/drawing/2014/main" id="{5DBCC212-F3F7-4377-832A-8CA0ABAA29F5}"/>
                </a:ext>
              </a:extLst>
            </p:cNvPr>
            <p:cNvSpPr>
              <a:spLocks/>
            </p:cNvSpPr>
            <p:nvPr/>
          </p:nvSpPr>
          <p:spPr bwMode="auto">
            <a:xfrm>
              <a:off x="3352" y="3244"/>
              <a:ext cx="511" cy="615"/>
            </a:xfrm>
            <a:custGeom>
              <a:avLst/>
              <a:gdLst>
                <a:gd name="T0" fmla="*/ 3064 w 3064"/>
                <a:gd name="T1" fmla="*/ 36 h 3075"/>
                <a:gd name="T2" fmla="*/ 3037 w 3064"/>
                <a:gd name="T3" fmla="*/ 0 h 3075"/>
                <a:gd name="T4" fmla="*/ 0 w 3064"/>
                <a:gd name="T5" fmla="*/ 3039 h 3075"/>
                <a:gd name="T6" fmla="*/ 28 w 3064"/>
                <a:gd name="T7" fmla="*/ 3075 h 3075"/>
                <a:gd name="T8" fmla="*/ 3064 w 3064"/>
                <a:gd name="T9" fmla="*/ 36 h 3075"/>
                <a:gd name="T10" fmla="*/ 0 60000 65536"/>
                <a:gd name="T11" fmla="*/ 0 60000 65536"/>
                <a:gd name="T12" fmla="*/ 0 60000 65536"/>
                <a:gd name="T13" fmla="*/ 0 60000 65536"/>
                <a:gd name="T14" fmla="*/ 0 60000 65536"/>
                <a:gd name="T15" fmla="*/ 0 w 3064"/>
                <a:gd name="T16" fmla="*/ 0 h 3075"/>
                <a:gd name="T17" fmla="*/ 3064 w 3064"/>
                <a:gd name="T18" fmla="*/ 3075 h 3075"/>
              </a:gdLst>
              <a:ahLst/>
              <a:cxnLst>
                <a:cxn ang="T10">
                  <a:pos x="T0" y="T1"/>
                </a:cxn>
                <a:cxn ang="T11">
                  <a:pos x="T2" y="T3"/>
                </a:cxn>
                <a:cxn ang="T12">
                  <a:pos x="T4" y="T5"/>
                </a:cxn>
                <a:cxn ang="T13">
                  <a:pos x="T6" y="T7"/>
                </a:cxn>
                <a:cxn ang="T14">
                  <a:pos x="T8" y="T9"/>
                </a:cxn>
              </a:cxnLst>
              <a:rect l="T15" t="T16" r="T17" b="T18"/>
              <a:pathLst>
                <a:path w="3064" h="3075">
                  <a:moveTo>
                    <a:pt x="3064" y="36"/>
                  </a:moveTo>
                  <a:lnTo>
                    <a:pt x="3037" y="0"/>
                  </a:lnTo>
                  <a:lnTo>
                    <a:pt x="0" y="3039"/>
                  </a:lnTo>
                  <a:lnTo>
                    <a:pt x="28" y="3075"/>
                  </a:lnTo>
                  <a:lnTo>
                    <a:pt x="3064" y="36"/>
                  </a:lnTo>
                </a:path>
              </a:pathLst>
            </a:custGeom>
            <a:noFill/>
            <a:ln w="0">
              <a:solidFill>
                <a:srgbClr val="000000"/>
              </a:solidFill>
              <a:prstDash val="solid"/>
              <a:round/>
              <a:headEnd/>
              <a:tailEnd/>
            </a:ln>
          </p:spPr>
          <p:txBody>
            <a:bodyPr/>
            <a:lstStyle/>
            <a:p>
              <a:endParaRPr lang="en-US"/>
            </a:p>
          </p:txBody>
        </p:sp>
        <p:sp>
          <p:nvSpPr>
            <p:cNvPr id="1539" name="Freeform 513">
              <a:extLst>
                <a:ext uri="{FF2B5EF4-FFF2-40B4-BE49-F238E27FC236}">
                  <a16:creationId xmlns:a16="http://schemas.microsoft.com/office/drawing/2014/main" id="{E1518F5B-A2D6-42FE-A823-DB9EF84B01CB}"/>
                </a:ext>
              </a:extLst>
            </p:cNvPr>
            <p:cNvSpPr>
              <a:spLocks/>
            </p:cNvSpPr>
            <p:nvPr/>
          </p:nvSpPr>
          <p:spPr bwMode="auto">
            <a:xfrm>
              <a:off x="3349" y="3253"/>
              <a:ext cx="7" cy="598"/>
            </a:xfrm>
            <a:custGeom>
              <a:avLst/>
              <a:gdLst>
                <a:gd name="T0" fmla="*/ 43 w 43"/>
                <a:gd name="T1" fmla="*/ 0 h 2990"/>
                <a:gd name="T2" fmla="*/ 0 w 43"/>
                <a:gd name="T3" fmla="*/ 0 h 2990"/>
                <a:gd name="T4" fmla="*/ 43 w 43"/>
                <a:gd name="T5" fmla="*/ 2990 h 2990"/>
                <a:gd name="T6" fmla="*/ 43 w 43"/>
                <a:gd name="T7" fmla="*/ 0 h 2990"/>
                <a:gd name="T8" fmla="*/ 0 60000 65536"/>
                <a:gd name="T9" fmla="*/ 0 60000 65536"/>
                <a:gd name="T10" fmla="*/ 0 60000 65536"/>
                <a:gd name="T11" fmla="*/ 0 60000 65536"/>
                <a:gd name="T12" fmla="*/ 0 w 43"/>
                <a:gd name="T13" fmla="*/ 0 h 2990"/>
                <a:gd name="T14" fmla="*/ 43 w 43"/>
                <a:gd name="T15" fmla="*/ 2990 h 2990"/>
              </a:gdLst>
              <a:ahLst/>
              <a:cxnLst>
                <a:cxn ang="T8">
                  <a:pos x="T0" y="T1"/>
                </a:cxn>
                <a:cxn ang="T9">
                  <a:pos x="T2" y="T3"/>
                </a:cxn>
                <a:cxn ang="T10">
                  <a:pos x="T4" y="T5"/>
                </a:cxn>
                <a:cxn ang="T11">
                  <a:pos x="T6" y="T7"/>
                </a:cxn>
              </a:cxnLst>
              <a:rect l="T12" t="T13" r="T14" b="T15"/>
              <a:pathLst>
                <a:path w="43" h="2990">
                  <a:moveTo>
                    <a:pt x="43" y="0"/>
                  </a:moveTo>
                  <a:lnTo>
                    <a:pt x="0" y="0"/>
                  </a:lnTo>
                  <a:lnTo>
                    <a:pt x="43" y="2990"/>
                  </a:lnTo>
                  <a:lnTo>
                    <a:pt x="43" y="0"/>
                  </a:lnTo>
                  <a:close/>
                </a:path>
              </a:pathLst>
            </a:custGeom>
            <a:solidFill>
              <a:srgbClr val="000000"/>
            </a:solidFill>
            <a:ln w="9525">
              <a:noFill/>
              <a:round/>
              <a:headEnd/>
              <a:tailEnd/>
            </a:ln>
          </p:spPr>
          <p:txBody>
            <a:bodyPr/>
            <a:lstStyle/>
            <a:p>
              <a:endParaRPr lang="en-US"/>
            </a:p>
          </p:txBody>
        </p:sp>
        <p:sp>
          <p:nvSpPr>
            <p:cNvPr id="1540" name="Freeform 514">
              <a:extLst>
                <a:ext uri="{FF2B5EF4-FFF2-40B4-BE49-F238E27FC236}">
                  <a16:creationId xmlns:a16="http://schemas.microsoft.com/office/drawing/2014/main" id="{543B1849-4D63-4B82-9A4C-E822988FD94B}"/>
                </a:ext>
              </a:extLst>
            </p:cNvPr>
            <p:cNvSpPr>
              <a:spLocks/>
            </p:cNvSpPr>
            <p:nvPr/>
          </p:nvSpPr>
          <p:spPr bwMode="auto">
            <a:xfrm>
              <a:off x="3349" y="3253"/>
              <a:ext cx="7" cy="607"/>
            </a:xfrm>
            <a:custGeom>
              <a:avLst/>
              <a:gdLst>
                <a:gd name="T0" fmla="*/ 0 w 43"/>
                <a:gd name="T1" fmla="*/ 0 h 3038"/>
                <a:gd name="T2" fmla="*/ 43 w 43"/>
                <a:gd name="T3" fmla="*/ 2990 h 3038"/>
                <a:gd name="T4" fmla="*/ 0 w 43"/>
                <a:gd name="T5" fmla="*/ 3038 h 3038"/>
                <a:gd name="T6" fmla="*/ 0 w 43"/>
                <a:gd name="T7" fmla="*/ 0 h 3038"/>
                <a:gd name="T8" fmla="*/ 0 60000 65536"/>
                <a:gd name="T9" fmla="*/ 0 60000 65536"/>
                <a:gd name="T10" fmla="*/ 0 60000 65536"/>
                <a:gd name="T11" fmla="*/ 0 60000 65536"/>
                <a:gd name="T12" fmla="*/ 0 w 43"/>
                <a:gd name="T13" fmla="*/ 0 h 3038"/>
                <a:gd name="T14" fmla="*/ 43 w 43"/>
                <a:gd name="T15" fmla="*/ 3038 h 3038"/>
              </a:gdLst>
              <a:ahLst/>
              <a:cxnLst>
                <a:cxn ang="T8">
                  <a:pos x="T0" y="T1"/>
                </a:cxn>
                <a:cxn ang="T9">
                  <a:pos x="T2" y="T3"/>
                </a:cxn>
                <a:cxn ang="T10">
                  <a:pos x="T4" y="T5"/>
                </a:cxn>
                <a:cxn ang="T11">
                  <a:pos x="T6" y="T7"/>
                </a:cxn>
              </a:cxnLst>
              <a:rect l="T12" t="T13" r="T14" b="T15"/>
              <a:pathLst>
                <a:path w="43" h="3038">
                  <a:moveTo>
                    <a:pt x="0" y="0"/>
                  </a:moveTo>
                  <a:lnTo>
                    <a:pt x="43" y="2990"/>
                  </a:lnTo>
                  <a:lnTo>
                    <a:pt x="0" y="3038"/>
                  </a:lnTo>
                  <a:lnTo>
                    <a:pt x="0" y="0"/>
                  </a:lnTo>
                  <a:close/>
                </a:path>
              </a:pathLst>
            </a:custGeom>
            <a:solidFill>
              <a:srgbClr val="000000"/>
            </a:solidFill>
            <a:ln w="9525">
              <a:noFill/>
              <a:round/>
              <a:headEnd/>
              <a:tailEnd/>
            </a:ln>
          </p:spPr>
          <p:txBody>
            <a:bodyPr/>
            <a:lstStyle/>
            <a:p>
              <a:endParaRPr lang="en-US"/>
            </a:p>
          </p:txBody>
        </p:sp>
        <p:sp>
          <p:nvSpPr>
            <p:cNvPr id="1541" name="Freeform 515">
              <a:extLst>
                <a:ext uri="{FF2B5EF4-FFF2-40B4-BE49-F238E27FC236}">
                  <a16:creationId xmlns:a16="http://schemas.microsoft.com/office/drawing/2014/main" id="{1D9B86A6-DAD7-4337-9F0D-1B3BE522EB13}"/>
                </a:ext>
              </a:extLst>
            </p:cNvPr>
            <p:cNvSpPr>
              <a:spLocks/>
            </p:cNvSpPr>
            <p:nvPr/>
          </p:nvSpPr>
          <p:spPr bwMode="auto">
            <a:xfrm>
              <a:off x="3349" y="3253"/>
              <a:ext cx="7" cy="607"/>
            </a:xfrm>
            <a:custGeom>
              <a:avLst/>
              <a:gdLst>
                <a:gd name="T0" fmla="*/ 43 w 43"/>
                <a:gd name="T1" fmla="*/ 0 h 3038"/>
                <a:gd name="T2" fmla="*/ 0 w 43"/>
                <a:gd name="T3" fmla="*/ 0 h 3038"/>
                <a:gd name="T4" fmla="*/ 0 w 43"/>
                <a:gd name="T5" fmla="*/ 3038 h 3038"/>
                <a:gd name="T6" fmla="*/ 43 w 43"/>
                <a:gd name="T7" fmla="*/ 2990 h 3038"/>
                <a:gd name="T8" fmla="*/ 43 w 43"/>
                <a:gd name="T9" fmla="*/ 0 h 3038"/>
                <a:gd name="T10" fmla="*/ 0 60000 65536"/>
                <a:gd name="T11" fmla="*/ 0 60000 65536"/>
                <a:gd name="T12" fmla="*/ 0 60000 65536"/>
                <a:gd name="T13" fmla="*/ 0 60000 65536"/>
                <a:gd name="T14" fmla="*/ 0 60000 65536"/>
                <a:gd name="T15" fmla="*/ 0 w 43"/>
                <a:gd name="T16" fmla="*/ 0 h 3038"/>
                <a:gd name="T17" fmla="*/ 43 w 43"/>
                <a:gd name="T18" fmla="*/ 3038 h 3038"/>
              </a:gdLst>
              <a:ahLst/>
              <a:cxnLst>
                <a:cxn ang="T10">
                  <a:pos x="T0" y="T1"/>
                </a:cxn>
                <a:cxn ang="T11">
                  <a:pos x="T2" y="T3"/>
                </a:cxn>
                <a:cxn ang="T12">
                  <a:pos x="T4" y="T5"/>
                </a:cxn>
                <a:cxn ang="T13">
                  <a:pos x="T6" y="T7"/>
                </a:cxn>
                <a:cxn ang="T14">
                  <a:pos x="T8" y="T9"/>
                </a:cxn>
              </a:cxnLst>
              <a:rect l="T15" t="T16" r="T17" b="T18"/>
              <a:pathLst>
                <a:path w="43" h="3038">
                  <a:moveTo>
                    <a:pt x="43" y="0"/>
                  </a:moveTo>
                  <a:lnTo>
                    <a:pt x="0" y="0"/>
                  </a:lnTo>
                  <a:lnTo>
                    <a:pt x="0" y="3038"/>
                  </a:lnTo>
                  <a:lnTo>
                    <a:pt x="43" y="2990"/>
                  </a:lnTo>
                  <a:lnTo>
                    <a:pt x="43" y="0"/>
                  </a:lnTo>
                </a:path>
              </a:pathLst>
            </a:custGeom>
            <a:noFill/>
            <a:ln w="0">
              <a:solidFill>
                <a:srgbClr val="000000"/>
              </a:solidFill>
              <a:prstDash val="solid"/>
              <a:round/>
              <a:headEnd/>
              <a:tailEnd/>
            </a:ln>
          </p:spPr>
          <p:txBody>
            <a:bodyPr/>
            <a:lstStyle/>
            <a:p>
              <a:endParaRPr lang="en-US"/>
            </a:p>
          </p:txBody>
        </p:sp>
        <p:sp>
          <p:nvSpPr>
            <p:cNvPr id="1542" name="Freeform 516">
              <a:extLst>
                <a:ext uri="{FF2B5EF4-FFF2-40B4-BE49-F238E27FC236}">
                  <a16:creationId xmlns:a16="http://schemas.microsoft.com/office/drawing/2014/main" id="{915E57A4-767F-43C4-9103-59B957F581D4}"/>
                </a:ext>
              </a:extLst>
            </p:cNvPr>
            <p:cNvSpPr>
              <a:spLocks/>
            </p:cNvSpPr>
            <p:nvPr/>
          </p:nvSpPr>
          <p:spPr bwMode="auto">
            <a:xfrm>
              <a:off x="3349" y="3851"/>
              <a:ext cx="759" cy="9"/>
            </a:xfrm>
            <a:custGeom>
              <a:avLst/>
              <a:gdLst>
                <a:gd name="T0" fmla="*/ 43 w 4555"/>
                <a:gd name="T1" fmla="*/ 0 h 48"/>
                <a:gd name="T2" fmla="*/ 0 w 4555"/>
                <a:gd name="T3" fmla="*/ 48 h 48"/>
                <a:gd name="T4" fmla="*/ 4555 w 4555"/>
                <a:gd name="T5" fmla="*/ 0 h 48"/>
                <a:gd name="T6" fmla="*/ 43 w 4555"/>
                <a:gd name="T7" fmla="*/ 0 h 48"/>
                <a:gd name="T8" fmla="*/ 0 60000 65536"/>
                <a:gd name="T9" fmla="*/ 0 60000 65536"/>
                <a:gd name="T10" fmla="*/ 0 60000 65536"/>
                <a:gd name="T11" fmla="*/ 0 60000 65536"/>
                <a:gd name="T12" fmla="*/ 0 w 4555"/>
                <a:gd name="T13" fmla="*/ 0 h 48"/>
                <a:gd name="T14" fmla="*/ 4555 w 4555"/>
                <a:gd name="T15" fmla="*/ 48 h 48"/>
              </a:gdLst>
              <a:ahLst/>
              <a:cxnLst>
                <a:cxn ang="T8">
                  <a:pos x="T0" y="T1"/>
                </a:cxn>
                <a:cxn ang="T9">
                  <a:pos x="T2" y="T3"/>
                </a:cxn>
                <a:cxn ang="T10">
                  <a:pos x="T4" y="T5"/>
                </a:cxn>
                <a:cxn ang="T11">
                  <a:pos x="T6" y="T7"/>
                </a:cxn>
              </a:cxnLst>
              <a:rect l="T12" t="T13" r="T14" b="T15"/>
              <a:pathLst>
                <a:path w="4555" h="48">
                  <a:moveTo>
                    <a:pt x="43" y="0"/>
                  </a:moveTo>
                  <a:lnTo>
                    <a:pt x="0" y="48"/>
                  </a:lnTo>
                  <a:lnTo>
                    <a:pt x="4555" y="0"/>
                  </a:lnTo>
                  <a:lnTo>
                    <a:pt x="43" y="0"/>
                  </a:lnTo>
                  <a:close/>
                </a:path>
              </a:pathLst>
            </a:custGeom>
            <a:solidFill>
              <a:srgbClr val="000000"/>
            </a:solidFill>
            <a:ln w="9525">
              <a:noFill/>
              <a:round/>
              <a:headEnd/>
              <a:tailEnd/>
            </a:ln>
          </p:spPr>
          <p:txBody>
            <a:bodyPr/>
            <a:lstStyle/>
            <a:p>
              <a:endParaRPr lang="en-US"/>
            </a:p>
          </p:txBody>
        </p:sp>
        <p:sp>
          <p:nvSpPr>
            <p:cNvPr id="1543" name="Freeform 517">
              <a:extLst>
                <a:ext uri="{FF2B5EF4-FFF2-40B4-BE49-F238E27FC236}">
                  <a16:creationId xmlns:a16="http://schemas.microsoft.com/office/drawing/2014/main" id="{A6DC8DFF-1FE4-4383-ADF0-7683B151B55E}"/>
                </a:ext>
              </a:extLst>
            </p:cNvPr>
            <p:cNvSpPr>
              <a:spLocks/>
            </p:cNvSpPr>
            <p:nvPr/>
          </p:nvSpPr>
          <p:spPr bwMode="auto">
            <a:xfrm>
              <a:off x="3349" y="3851"/>
              <a:ext cx="759" cy="9"/>
            </a:xfrm>
            <a:custGeom>
              <a:avLst/>
              <a:gdLst>
                <a:gd name="T0" fmla="*/ 0 w 4555"/>
                <a:gd name="T1" fmla="*/ 48 h 48"/>
                <a:gd name="T2" fmla="*/ 4555 w 4555"/>
                <a:gd name="T3" fmla="*/ 0 h 48"/>
                <a:gd name="T4" fmla="*/ 4555 w 4555"/>
                <a:gd name="T5" fmla="*/ 48 h 48"/>
                <a:gd name="T6" fmla="*/ 0 w 4555"/>
                <a:gd name="T7" fmla="*/ 48 h 48"/>
                <a:gd name="T8" fmla="*/ 0 60000 65536"/>
                <a:gd name="T9" fmla="*/ 0 60000 65536"/>
                <a:gd name="T10" fmla="*/ 0 60000 65536"/>
                <a:gd name="T11" fmla="*/ 0 60000 65536"/>
                <a:gd name="T12" fmla="*/ 0 w 4555"/>
                <a:gd name="T13" fmla="*/ 0 h 48"/>
                <a:gd name="T14" fmla="*/ 4555 w 4555"/>
                <a:gd name="T15" fmla="*/ 48 h 48"/>
              </a:gdLst>
              <a:ahLst/>
              <a:cxnLst>
                <a:cxn ang="T8">
                  <a:pos x="T0" y="T1"/>
                </a:cxn>
                <a:cxn ang="T9">
                  <a:pos x="T2" y="T3"/>
                </a:cxn>
                <a:cxn ang="T10">
                  <a:pos x="T4" y="T5"/>
                </a:cxn>
                <a:cxn ang="T11">
                  <a:pos x="T6" y="T7"/>
                </a:cxn>
              </a:cxnLst>
              <a:rect l="T12" t="T13" r="T14" b="T15"/>
              <a:pathLst>
                <a:path w="4555" h="48">
                  <a:moveTo>
                    <a:pt x="0" y="48"/>
                  </a:moveTo>
                  <a:lnTo>
                    <a:pt x="4555" y="0"/>
                  </a:lnTo>
                  <a:lnTo>
                    <a:pt x="4555" y="48"/>
                  </a:lnTo>
                  <a:lnTo>
                    <a:pt x="0" y="48"/>
                  </a:lnTo>
                  <a:close/>
                </a:path>
              </a:pathLst>
            </a:custGeom>
            <a:solidFill>
              <a:srgbClr val="000000"/>
            </a:solidFill>
            <a:ln w="9525">
              <a:noFill/>
              <a:round/>
              <a:headEnd/>
              <a:tailEnd/>
            </a:ln>
          </p:spPr>
          <p:txBody>
            <a:bodyPr/>
            <a:lstStyle/>
            <a:p>
              <a:endParaRPr lang="en-US"/>
            </a:p>
          </p:txBody>
        </p:sp>
        <p:sp>
          <p:nvSpPr>
            <p:cNvPr id="1544" name="Rectangle 518">
              <a:extLst>
                <a:ext uri="{FF2B5EF4-FFF2-40B4-BE49-F238E27FC236}">
                  <a16:creationId xmlns:a16="http://schemas.microsoft.com/office/drawing/2014/main" id="{93C7D3F9-CA61-4C19-931B-C6C92EDB86A2}"/>
                </a:ext>
              </a:extLst>
            </p:cNvPr>
            <p:cNvSpPr>
              <a:spLocks noChangeArrowheads="1"/>
            </p:cNvSpPr>
            <p:nvPr/>
          </p:nvSpPr>
          <p:spPr bwMode="auto">
            <a:xfrm>
              <a:off x="3022" y="3158"/>
              <a:ext cx="340" cy="163"/>
            </a:xfrm>
            <a:prstGeom prst="rect">
              <a:avLst/>
            </a:prstGeom>
            <a:noFill/>
            <a:ln w="9525">
              <a:noFill/>
              <a:miter lim="800000"/>
              <a:headEnd/>
              <a:tailEnd/>
            </a:ln>
          </p:spPr>
          <p:txBody>
            <a:bodyPr wrap="none" lIns="0" tIns="0" rIns="0" bIns="0">
              <a:spAutoFit/>
            </a:bodyPr>
            <a:lstStyle/>
            <a:p>
              <a:r>
                <a:rPr lang="en-US" sz="1700">
                  <a:solidFill>
                    <a:srgbClr val="000000"/>
                  </a:solidFill>
                  <a:latin typeface="Arial Black" pitchFamily="34" charset="0"/>
                </a:rPr>
                <a:t>10 G</a:t>
              </a:r>
              <a:endParaRPr lang="en-US"/>
            </a:p>
          </p:txBody>
        </p:sp>
        <p:sp>
          <p:nvSpPr>
            <p:cNvPr id="1545" name="Freeform 519">
              <a:extLst>
                <a:ext uri="{FF2B5EF4-FFF2-40B4-BE49-F238E27FC236}">
                  <a16:creationId xmlns:a16="http://schemas.microsoft.com/office/drawing/2014/main" id="{8A7896B6-0236-4A4C-B982-B50B5CCAD4C1}"/>
                </a:ext>
              </a:extLst>
            </p:cNvPr>
            <p:cNvSpPr>
              <a:spLocks/>
            </p:cNvSpPr>
            <p:nvPr/>
          </p:nvSpPr>
          <p:spPr bwMode="auto">
            <a:xfrm>
              <a:off x="3349" y="3851"/>
              <a:ext cx="759" cy="9"/>
            </a:xfrm>
            <a:custGeom>
              <a:avLst/>
              <a:gdLst>
                <a:gd name="T0" fmla="*/ 43 w 4555"/>
                <a:gd name="T1" fmla="*/ 0 h 48"/>
                <a:gd name="T2" fmla="*/ 0 w 4555"/>
                <a:gd name="T3" fmla="*/ 48 h 48"/>
                <a:gd name="T4" fmla="*/ 4555 w 4555"/>
                <a:gd name="T5" fmla="*/ 48 h 48"/>
                <a:gd name="T6" fmla="*/ 4555 w 4555"/>
                <a:gd name="T7" fmla="*/ 0 h 48"/>
                <a:gd name="T8" fmla="*/ 43 w 4555"/>
                <a:gd name="T9" fmla="*/ 0 h 48"/>
                <a:gd name="T10" fmla="*/ 0 60000 65536"/>
                <a:gd name="T11" fmla="*/ 0 60000 65536"/>
                <a:gd name="T12" fmla="*/ 0 60000 65536"/>
                <a:gd name="T13" fmla="*/ 0 60000 65536"/>
                <a:gd name="T14" fmla="*/ 0 60000 65536"/>
                <a:gd name="T15" fmla="*/ 0 w 4555"/>
                <a:gd name="T16" fmla="*/ 0 h 48"/>
                <a:gd name="T17" fmla="*/ 4555 w 4555"/>
                <a:gd name="T18" fmla="*/ 48 h 48"/>
              </a:gdLst>
              <a:ahLst/>
              <a:cxnLst>
                <a:cxn ang="T10">
                  <a:pos x="T0" y="T1"/>
                </a:cxn>
                <a:cxn ang="T11">
                  <a:pos x="T2" y="T3"/>
                </a:cxn>
                <a:cxn ang="T12">
                  <a:pos x="T4" y="T5"/>
                </a:cxn>
                <a:cxn ang="T13">
                  <a:pos x="T6" y="T7"/>
                </a:cxn>
                <a:cxn ang="T14">
                  <a:pos x="T8" y="T9"/>
                </a:cxn>
              </a:cxnLst>
              <a:rect l="T15" t="T16" r="T17" b="T18"/>
              <a:pathLst>
                <a:path w="4555" h="48">
                  <a:moveTo>
                    <a:pt x="43" y="0"/>
                  </a:moveTo>
                  <a:lnTo>
                    <a:pt x="0" y="48"/>
                  </a:lnTo>
                  <a:lnTo>
                    <a:pt x="4555" y="48"/>
                  </a:lnTo>
                  <a:lnTo>
                    <a:pt x="4555" y="0"/>
                  </a:lnTo>
                  <a:lnTo>
                    <a:pt x="43" y="0"/>
                  </a:lnTo>
                </a:path>
              </a:pathLst>
            </a:custGeom>
            <a:noFill/>
            <a:ln w="0">
              <a:solidFill>
                <a:srgbClr val="000000"/>
              </a:solidFill>
              <a:prstDash val="solid"/>
              <a:round/>
              <a:headEnd/>
              <a:tailEnd/>
            </a:ln>
          </p:spPr>
          <p:txBody>
            <a:bodyPr/>
            <a:lstStyle/>
            <a:p>
              <a:endParaRPr lang="en-US"/>
            </a:p>
          </p:txBody>
        </p:sp>
        <p:sp>
          <p:nvSpPr>
            <p:cNvPr id="1546" name="Freeform 520">
              <a:extLst>
                <a:ext uri="{FF2B5EF4-FFF2-40B4-BE49-F238E27FC236}">
                  <a16:creationId xmlns:a16="http://schemas.microsoft.com/office/drawing/2014/main" id="{CC367BC2-6D0B-4168-817C-C3F2C496CFCF}"/>
                </a:ext>
              </a:extLst>
            </p:cNvPr>
            <p:cNvSpPr>
              <a:spLocks/>
            </p:cNvSpPr>
            <p:nvPr/>
          </p:nvSpPr>
          <p:spPr bwMode="auto">
            <a:xfrm>
              <a:off x="3352" y="3851"/>
              <a:ext cx="24" cy="3"/>
            </a:xfrm>
            <a:custGeom>
              <a:avLst/>
              <a:gdLst>
                <a:gd name="T0" fmla="*/ 142 w 142"/>
                <a:gd name="T1" fmla="*/ 14 h 14"/>
                <a:gd name="T2" fmla="*/ 141 w 142"/>
                <a:gd name="T3" fmla="*/ 0 h 14"/>
                <a:gd name="T4" fmla="*/ 0 w 142"/>
                <a:gd name="T5" fmla="*/ 14 h 14"/>
                <a:gd name="T6" fmla="*/ 142 w 142"/>
                <a:gd name="T7" fmla="*/ 14 h 14"/>
                <a:gd name="T8" fmla="*/ 0 60000 65536"/>
                <a:gd name="T9" fmla="*/ 0 60000 65536"/>
                <a:gd name="T10" fmla="*/ 0 60000 65536"/>
                <a:gd name="T11" fmla="*/ 0 60000 65536"/>
                <a:gd name="T12" fmla="*/ 0 w 142"/>
                <a:gd name="T13" fmla="*/ 0 h 14"/>
                <a:gd name="T14" fmla="*/ 142 w 142"/>
                <a:gd name="T15" fmla="*/ 14 h 14"/>
              </a:gdLst>
              <a:ahLst/>
              <a:cxnLst>
                <a:cxn ang="T8">
                  <a:pos x="T0" y="T1"/>
                </a:cxn>
                <a:cxn ang="T9">
                  <a:pos x="T2" y="T3"/>
                </a:cxn>
                <a:cxn ang="T10">
                  <a:pos x="T4" y="T5"/>
                </a:cxn>
                <a:cxn ang="T11">
                  <a:pos x="T6" y="T7"/>
                </a:cxn>
              </a:cxnLst>
              <a:rect l="T12" t="T13" r="T14" b="T15"/>
              <a:pathLst>
                <a:path w="142" h="14">
                  <a:moveTo>
                    <a:pt x="142" y="14"/>
                  </a:moveTo>
                  <a:lnTo>
                    <a:pt x="141" y="0"/>
                  </a:lnTo>
                  <a:lnTo>
                    <a:pt x="0" y="14"/>
                  </a:lnTo>
                  <a:lnTo>
                    <a:pt x="142" y="14"/>
                  </a:lnTo>
                  <a:close/>
                </a:path>
              </a:pathLst>
            </a:custGeom>
            <a:solidFill>
              <a:srgbClr val="000000"/>
            </a:solidFill>
            <a:ln w="9525">
              <a:noFill/>
              <a:round/>
              <a:headEnd/>
              <a:tailEnd/>
            </a:ln>
          </p:spPr>
          <p:txBody>
            <a:bodyPr/>
            <a:lstStyle/>
            <a:p>
              <a:endParaRPr lang="en-US"/>
            </a:p>
          </p:txBody>
        </p:sp>
        <p:sp>
          <p:nvSpPr>
            <p:cNvPr id="1547" name="Freeform 521">
              <a:extLst>
                <a:ext uri="{FF2B5EF4-FFF2-40B4-BE49-F238E27FC236}">
                  <a16:creationId xmlns:a16="http://schemas.microsoft.com/office/drawing/2014/main" id="{D2893CAE-C897-477D-AEA5-CC95D2CE12CF}"/>
                </a:ext>
              </a:extLst>
            </p:cNvPr>
            <p:cNvSpPr>
              <a:spLocks/>
            </p:cNvSpPr>
            <p:nvPr/>
          </p:nvSpPr>
          <p:spPr bwMode="auto">
            <a:xfrm>
              <a:off x="3352" y="3851"/>
              <a:ext cx="24" cy="3"/>
            </a:xfrm>
            <a:custGeom>
              <a:avLst/>
              <a:gdLst>
                <a:gd name="T0" fmla="*/ 142 w 142"/>
                <a:gd name="T1" fmla="*/ 14 h 14"/>
                <a:gd name="T2" fmla="*/ 141 w 142"/>
                <a:gd name="T3" fmla="*/ 0 h 14"/>
                <a:gd name="T4" fmla="*/ 0 w 142"/>
                <a:gd name="T5" fmla="*/ 14 h 14"/>
                <a:gd name="T6" fmla="*/ 142 w 142"/>
                <a:gd name="T7" fmla="*/ 14 h 14"/>
                <a:gd name="T8" fmla="*/ 0 60000 65536"/>
                <a:gd name="T9" fmla="*/ 0 60000 65536"/>
                <a:gd name="T10" fmla="*/ 0 60000 65536"/>
                <a:gd name="T11" fmla="*/ 0 60000 65536"/>
                <a:gd name="T12" fmla="*/ 0 w 142"/>
                <a:gd name="T13" fmla="*/ 0 h 14"/>
                <a:gd name="T14" fmla="*/ 142 w 142"/>
                <a:gd name="T15" fmla="*/ 14 h 14"/>
              </a:gdLst>
              <a:ahLst/>
              <a:cxnLst>
                <a:cxn ang="T8">
                  <a:pos x="T0" y="T1"/>
                </a:cxn>
                <a:cxn ang="T9">
                  <a:pos x="T2" y="T3"/>
                </a:cxn>
                <a:cxn ang="T10">
                  <a:pos x="T4" y="T5"/>
                </a:cxn>
                <a:cxn ang="T11">
                  <a:pos x="T6" y="T7"/>
                </a:cxn>
              </a:cxnLst>
              <a:rect l="T12" t="T13" r="T14" b="T15"/>
              <a:pathLst>
                <a:path w="142" h="14">
                  <a:moveTo>
                    <a:pt x="142" y="14"/>
                  </a:moveTo>
                  <a:lnTo>
                    <a:pt x="141" y="0"/>
                  </a:lnTo>
                  <a:lnTo>
                    <a:pt x="0" y="14"/>
                  </a:lnTo>
                  <a:lnTo>
                    <a:pt x="142" y="14"/>
                  </a:lnTo>
                </a:path>
              </a:pathLst>
            </a:custGeom>
            <a:noFill/>
            <a:ln w="0">
              <a:solidFill>
                <a:srgbClr val="000000"/>
              </a:solidFill>
              <a:prstDash val="solid"/>
              <a:round/>
              <a:headEnd/>
              <a:tailEnd/>
            </a:ln>
          </p:spPr>
          <p:txBody>
            <a:bodyPr/>
            <a:lstStyle/>
            <a:p>
              <a:endParaRPr lang="en-US"/>
            </a:p>
          </p:txBody>
        </p:sp>
        <p:sp>
          <p:nvSpPr>
            <p:cNvPr id="1548" name="Freeform 522">
              <a:extLst>
                <a:ext uri="{FF2B5EF4-FFF2-40B4-BE49-F238E27FC236}">
                  <a16:creationId xmlns:a16="http://schemas.microsoft.com/office/drawing/2014/main" id="{085E9316-7490-4789-AE9F-605871311BA5}"/>
                </a:ext>
              </a:extLst>
            </p:cNvPr>
            <p:cNvSpPr>
              <a:spLocks/>
            </p:cNvSpPr>
            <p:nvPr/>
          </p:nvSpPr>
          <p:spPr bwMode="auto">
            <a:xfrm>
              <a:off x="3352" y="3849"/>
              <a:ext cx="24" cy="5"/>
            </a:xfrm>
            <a:custGeom>
              <a:avLst/>
              <a:gdLst>
                <a:gd name="T0" fmla="*/ 141 w 141"/>
                <a:gd name="T1" fmla="*/ 13 h 27"/>
                <a:gd name="T2" fmla="*/ 140 w 141"/>
                <a:gd name="T3" fmla="*/ 0 h 27"/>
                <a:gd name="T4" fmla="*/ 0 w 141"/>
                <a:gd name="T5" fmla="*/ 27 h 27"/>
                <a:gd name="T6" fmla="*/ 141 w 141"/>
                <a:gd name="T7" fmla="*/ 13 h 27"/>
                <a:gd name="T8" fmla="*/ 0 60000 65536"/>
                <a:gd name="T9" fmla="*/ 0 60000 65536"/>
                <a:gd name="T10" fmla="*/ 0 60000 65536"/>
                <a:gd name="T11" fmla="*/ 0 60000 65536"/>
                <a:gd name="T12" fmla="*/ 0 w 141"/>
                <a:gd name="T13" fmla="*/ 0 h 27"/>
                <a:gd name="T14" fmla="*/ 141 w 141"/>
                <a:gd name="T15" fmla="*/ 27 h 27"/>
              </a:gdLst>
              <a:ahLst/>
              <a:cxnLst>
                <a:cxn ang="T8">
                  <a:pos x="T0" y="T1"/>
                </a:cxn>
                <a:cxn ang="T9">
                  <a:pos x="T2" y="T3"/>
                </a:cxn>
                <a:cxn ang="T10">
                  <a:pos x="T4" y="T5"/>
                </a:cxn>
                <a:cxn ang="T11">
                  <a:pos x="T6" y="T7"/>
                </a:cxn>
              </a:cxnLst>
              <a:rect l="T12" t="T13" r="T14" b="T15"/>
              <a:pathLst>
                <a:path w="141" h="27">
                  <a:moveTo>
                    <a:pt x="141" y="13"/>
                  </a:moveTo>
                  <a:lnTo>
                    <a:pt x="140" y="0"/>
                  </a:lnTo>
                  <a:lnTo>
                    <a:pt x="0" y="27"/>
                  </a:lnTo>
                  <a:lnTo>
                    <a:pt x="141" y="13"/>
                  </a:lnTo>
                  <a:close/>
                </a:path>
              </a:pathLst>
            </a:custGeom>
            <a:solidFill>
              <a:srgbClr val="000000"/>
            </a:solidFill>
            <a:ln w="9525">
              <a:noFill/>
              <a:round/>
              <a:headEnd/>
              <a:tailEnd/>
            </a:ln>
          </p:spPr>
          <p:txBody>
            <a:bodyPr/>
            <a:lstStyle/>
            <a:p>
              <a:endParaRPr lang="en-US"/>
            </a:p>
          </p:txBody>
        </p:sp>
        <p:sp>
          <p:nvSpPr>
            <p:cNvPr id="1549" name="Freeform 523">
              <a:extLst>
                <a:ext uri="{FF2B5EF4-FFF2-40B4-BE49-F238E27FC236}">
                  <a16:creationId xmlns:a16="http://schemas.microsoft.com/office/drawing/2014/main" id="{EAFC0974-C839-4AE0-A639-407AAE816996}"/>
                </a:ext>
              </a:extLst>
            </p:cNvPr>
            <p:cNvSpPr>
              <a:spLocks/>
            </p:cNvSpPr>
            <p:nvPr/>
          </p:nvSpPr>
          <p:spPr bwMode="auto">
            <a:xfrm>
              <a:off x="3352" y="3849"/>
              <a:ext cx="24" cy="5"/>
            </a:xfrm>
            <a:custGeom>
              <a:avLst/>
              <a:gdLst>
                <a:gd name="T0" fmla="*/ 141 w 141"/>
                <a:gd name="T1" fmla="*/ 13 h 27"/>
                <a:gd name="T2" fmla="*/ 140 w 141"/>
                <a:gd name="T3" fmla="*/ 0 h 27"/>
                <a:gd name="T4" fmla="*/ 0 w 141"/>
                <a:gd name="T5" fmla="*/ 27 h 27"/>
                <a:gd name="T6" fmla="*/ 141 w 141"/>
                <a:gd name="T7" fmla="*/ 13 h 27"/>
                <a:gd name="T8" fmla="*/ 0 60000 65536"/>
                <a:gd name="T9" fmla="*/ 0 60000 65536"/>
                <a:gd name="T10" fmla="*/ 0 60000 65536"/>
                <a:gd name="T11" fmla="*/ 0 60000 65536"/>
                <a:gd name="T12" fmla="*/ 0 w 141"/>
                <a:gd name="T13" fmla="*/ 0 h 27"/>
                <a:gd name="T14" fmla="*/ 141 w 141"/>
                <a:gd name="T15" fmla="*/ 27 h 27"/>
              </a:gdLst>
              <a:ahLst/>
              <a:cxnLst>
                <a:cxn ang="T8">
                  <a:pos x="T0" y="T1"/>
                </a:cxn>
                <a:cxn ang="T9">
                  <a:pos x="T2" y="T3"/>
                </a:cxn>
                <a:cxn ang="T10">
                  <a:pos x="T4" y="T5"/>
                </a:cxn>
                <a:cxn ang="T11">
                  <a:pos x="T6" y="T7"/>
                </a:cxn>
              </a:cxnLst>
              <a:rect l="T12" t="T13" r="T14" b="T15"/>
              <a:pathLst>
                <a:path w="141" h="27">
                  <a:moveTo>
                    <a:pt x="141" y="13"/>
                  </a:moveTo>
                  <a:lnTo>
                    <a:pt x="140" y="0"/>
                  </a:lnTo>
                  <a:lnTo>
                    <a:pt x="0" y="27"/>
                  </a:lnTo>
                  <a:lnTo>
                    <a:pt x="141" y="13"/>
                  </a:lnTo>
                </a:path>
              </a:pathLst>
            </a:custGeom>
            <a:noFill/>
            <a:ln w="0">
              <a:solidFill>
                <a:srgbClr val="000000"/>
              </a:solidFill>
              <a:prstDash val="solid"/>
              <a:round/>
              <a:headEnd/>
              <a:tailEnd/>
            </a:ln>
          </p:spPr>
          <p:txBody>
            <a:bodyPr/>
            <a:lstStyle/>
            <a:p>
              <a:endParaRPr lang="en-US"/>
            </a:p>
          </p:txBody>
        </p:sp>
        <p:sp>
          <p:nvSpPr>
            <p:cNvPr id="1550" name="Freeform 524">
              <a:extLst>
                <a:ext uri="{FF2B5EF4-FFF2-40B4-BE49-F238E27FC236}">
                  <a16:creationId xmlns:a16="http://schemas.microsoft.com/office/drawing/2014/main" id="{EC217E50-6A38-497C-9F39-B7A8FC17B245}"/>
                </a:ext>
              </a:extLst>
            </p:cNvPr>
            <p:cNvSpPr>
              <a:spLocks/>
            </p:cNvSpPr>
            <p:nvPr/>
          </p:nvSpPr>
          <p:spPr bwMode="auto">
            <a:xfrm>
              <a:off x="3352" y="3846"/>
              <a:ext cx="24" cy="8"/>
            </a:xfrm>
            <a:custGeom>
              <a:avLst/>
              <a:gdLst>
                <a:gd name="T0" fmla="*/ 140 w 140"/>
                <a:gd name="T1" fmla="*/ 13 h 40"/>
                <a:gd name="T2" fmla="*/ 138 w 140"/>
                <a:gd name="T3" fmla="*/ 0 h 40"/>
                <a:gd name="T4" fmla="*/ 0 w 140"/>
                <a:gd name="T5" fmla="*/ 40 h 40"/>
                <a:gd name="T6" fmla="*/ 140 w 140"/>
                <a:gd name="T7" fmla="*/ 13 h 40"/>
                <a:gd name="T8" fmla="*/ 0 60000 65536"/>
                <a:gd name="T9" fmla="*/ 0 60000 65536"/>
                <a:gd name="T10" fmla="*/ 0 60000 65536"/>
                <a:gd name="T11" fmla="*/ 0 60000 65536"/>
                <a:gd name="T12" fmla="*/ 0 w 140"/>
                <a:gd name="T13" fmla="*/ 0 h 40"/>
                <a:gd name="T14" fmla="*/ 140 w 140"/>
                <a:gd name="T15" fmla="*/ 40 h 40"/>
              </a:gdLst>
              <a:ahLst/>
              <a:cxnLst>
                <a:cxn ang="T8">
                  <a:pos x="T0" y="T1"/>
                </a:cxn>
                <a:cxn ang="T9">
                  <a:pos x="T2" y="T3"/>
                </a:cxn>
                <a:cxn ang="T10">
                  <a:pos x="T4" y="T5"/>
                </a:cxn>
                <a:cxn ang="T11">
                  <a:pos x="T6" y="T7"/>
                </a:cxn>
              </a:cxnLst>
              <a:rect l="T12" t="T13" r="T14" b="T15"/>
              <a:pathLst>
                <a:path w="140" h="40">
                  <a:moveTo>
                    <a:pt x="140" y="13"/>
                  </a:moveTo>
                  <a:lnTo>
                    <a:pt x="138" y="0"/>
                  </a:lnTo>
                  <a:lnTo>
                    <a:pt x="0" y="40"/>
                  </a:lnTo>
                  <a:lnTo>
                    <a:pt x="140" y="13"/>
                  </a:lnTo>
                  <a:close/>
                </a:path>
              </a:pathLst>
            </a:custGeom>
            <a:solidFill>
              <a:srgbClr val="000000"/>
            </a:solidFill>
            <a:ln w="9525">
              <a:noFill/>
              <a:round/>
              <a:headEnd/>
              <a:tailEnd/>
            </a:ln>
          </p:spPr>
          <p:txBody>
            <a:bodyPr/>
            <a:lstStyle/>
            <a:p>
              <a:endParaRPr lang="en-US"/>
            </a:p>
          </p:txBody>
        </p:sp>
        <p:sp>
          <p:nvSpPr>
            <p:cNvPr id="1551" name="Freeform 525">
              <a:extLst>
                <a:ext uri="{FF2B5EF4-FFF2-40B4-BE49-F238E27FC236}">
                  <a16:creationId xmlns:a16="http://schemas.microsoft.com/office/drawing/2014/main" id="{A7E74899-D700-45FC-AFF5-A770CD34F0B8}"/>
                </a:ext>
              </a:extLst>
            </p:cNvPr>
            <p:cNvSpPr>
              <a:spLocks/>
            </p:cNvSpPr>
            <p:nvPr/>
          </p:nvSpPr>
          <p:spPr bwMode="auto">
            <a:xfrm>
              <a:off x="3352" y="3846"/>
              <a:ext cx="24" cy="8"/>
            </a:xfrm>
            <a:custGeom>
              <a:avLst/>
              <a:gdLst>
                <a:gd name="T0" fmla="*/ 140 w 140"/>
                <a:gd name="T1" fmla="*/ 13 h 40"/>
                <a:gd name="T2" fmla="*/ 138 w 140"/>
                <a:gd name="T3" fmla="*/ 0 h 40"/>
                <a:gd name="T4" fmla="*/ 0 w 140"/>
                <a:gd name="T5" fmla="*/ 40 h 40"/>
                <a:gd name="T6" fmla="*/ 140 w 140"/>
                <a:gd name="T7" fmla="*/ 13 h 40"/>
                <a:gd name="T8" fmla="*/ 0 60000 65536"/>
                <a:gd name="T9" fmla="*/ 0 60000 65536"/>
                <a:gd name="T10" fmla="*/ 0 60000 65536"/>
                <a:gd name="T11" fmla="*/ 0 60000 65536"/>
                <a:gd name="T12" fmla="*/ 0 w 140"/>
                <a:gd name="T13" fmla="*/ 0 h 40"/>
                <a:gd name="T14" fmla="*/ 140 w 140"/>
                <a:gd name="T15" fmla="*/ 40 h 40"/>
              </a:gdLst>
              <a:ahLst/>
              <a:cxnLst>
                <a:cxn ang="T8">
                  <a:pos x="T0" y="T1"/>
                </a:cxn>
                <a:cxn ang="T9">
                  <a:pos x="T2" y="T3"/>
                </a:cxn>
                <a:cxn ang="T10">
                  <a:pos x="T4" y="T5"/>
                </a:cxn>
                <a:cxn ang="T11">
                  <a:pos x="T6" y="T7"/>
                </a:cxn>
              </a:cxnLst>
              <a:rect l="T12" t="T13" r="T14" b="T15"/>
              <a:pathLst>
                <a:path w="140" h="40">
                  <a:moveTo>
                    <a:pt x="140" y="13"/>
                  </a:moveTo>
                  <a:lnTo>
                    <a:pt x="138" y="0"/>
                  </a:lnTo>
                  <a:lnTo>
                    <a:pt x="0" y="40"/>
                  </a:lnTo>
                  <a:lnTo>
                    <a:pt x="140" y="13"/>
                  </a:lnTo>
                </a:path>
              </a:pathLst>
            </a:custGeom>
            <a:noFill/>
            <a:ln w="0">
              <a:solidFill>
                <a:srgbClr val="000000"/>
              </a:solidFill>
              <a:prstDash val="solid"/>
              <a:round/>
              <a:headEnd/>
              <a:tailEnd/>
            </a:ln>
          </p:spPr>
          <p:txBody>
            <a:bodyPr/>
            <a:lstStyle/>
            <a:p>
              <a:endParaRPr lang="en-US"/>
            </a:p>
          </p:txBody>
        </p:sp>
        <p:sp>
          <p:nvSpPr>
            <p:cNvPr id="1552" name="Freeform 526">
              <a:extLst>
                <a:ext uri="{FF2B5EF4-FFF2-40B4-BE49-F238E27FC236}">
                  <a16:creationId xmlns:a16="http://schemas.microsoft.com/office/drawing/2014/main" id="{165F156A-F0F1-4ECA-ADA8-BC2504C67467}"/>
                </a:ext>
              </a:extLst>
            </p:cNvPr>
            <p:cNvSpPr>
              <a:spLocks/>
            </p:cNvSpPr>
            <p:nvPr/>
          </p:nvSpPr>
          <p:spPr bwMode="auto">
            <a:xfrm>
              <a:off x="3352" y="3844"/>
              <a:ext cx="23" cy="10"/>
            </a:xfrm>
            <a:custGeom>
              <a:avLst/>
              <a:gdLst>
                <a:gd name="T0" fmla="*/ 138 w 138"/>
                <a:gd name="T1" fmla="*/ 13 h 53"/>
                <a:gd name="T2" fmla="*/ 134 w 138"/>
                <a:gd name="T3" fmla="*/ 0 h 53"/>
                <a:gd name="T4" fmla="*/ 0 w 138"/>
                <a:gd name="T5" fmla="*/ 53 h 53"/>
                <a:gd name="T6" fmla="*/ 138 w 138"/>
                <a:gd name="T7" fmla="*/ 13 h 53"/>
                <a:gd name="T8" fmla="*/ 0 60000 65536"/>
                <a:gd name="T9" fmla="*/ 0 60000 65536"/>
                <a:gd name="T10" fmla="*/ 0 60000 65536"/>
                <a:gd name="T11" fmla="*/ 0 60000 65536"/>
                <a:gd name="T12" fmla="*/ 0 w 138"/>
                <a:gd name="T13" fmla="*/ 0 h 53"/>
                <a:gd name="T14" fmla="*/ 138 w 138"/>
                <a:gd name="T15" fmla="*/ 53 h 53"/>
              </a:gdLst>
              <a:ahLst/>
              <a:cxnLst>
                <a:cxn ang="T8">
                  <a:pos x="T0" y="T1"/>
                </a:cxn>
                <a:cxn ang="T9">
                  <a:pos x="T2" y="T3"/>
                </a:cxn>
                <a:cxn ang="T10">
                  <a:pos x="T4" y="T5"/>
                </a:cxn>
                <a:cxn ang="T11">
                  <a:pos x="T6" y="T7"/>
                </a:cxn>
              </a:cxnLst>
              <a:rect l="T12" t="T13" r="T14" b="T15"/>
              <a:pathLst>
                <a:path w="138" h="53">
                  <a:moveTo>
                    <a:pt x="138" y="13"/>
                  </a:moveTo>
                  <a:lnTo>
                    <a:pt x="134" y="0"/>
                  </a:lnTo>
                  <a:lnTo>
                    <a:pt x="0" y="53"/>
                  </a:lnTo>
                  <a:lnTo>
                    <a:pt x="138" y="13"/>
                  </a:lnTo>
                  <a:close/>
                </a:path>
              </a:pathLst>
            </a:custGeom>
            <a:solidFill>
              <a:srgbClr val="000000"/>
            </a:solidFill>
            <a:ln w="9525">
              <a:noFill/>
              <a:round/>
              <a:headEnd/>
              <a:tailEnd/>
            </a:ln>
          </p:spPr>
          <p:txBody>
            <a:bodyPr/>
            <a:lstStyle/>
            <a:p>
              <a:endParaRPr lang="en-US"/>
            </a:p>
          </p:txBody>
        </p:sp>
        <p:sp>
          <p:nvSpPr>
            <p:cNvPr id="1553" name="Freeform 527">
              <a:extLst>
                <a:ext uri="{FF2B5EF4-FFF2-40B4-BE49-F238E27FC236}">
                  <a16:creationId xmlns:a16="http://schemas.microsoft.com/office/drawing/2014/main" id="{31EDEAC5-BCD9-4818-B961-D7997972C844}"/>
                </a:ext>
              </a:extLst>
            </p:cNvPr>
            <p:cNvSpPr>
              <a:spLocks/>
            </p:cNvSpPr>
            <p:nvPr/>
          </p:nvSpPr>
          <p:spPr bwMode="auto">
            <a:xfrm>
              <a:off x="3352" y="3844"/>
              <a:ext cx="23" cy="10"/>
            </a:xfrm>
            <a:custGeom>
              <a:avLst/>
              <a:gdLst>
                <a:gd name="T0" fmla="*/ 138 w 138"/>
                <a:gd name="T1" fmla="*/ 13 h 53"/>
                <a:gd name="T2" fmla="*/ 134 w 138"/>
                <a:gd name="T3" fmla="*/ 0 h 53"/>
                <a:gd name="T4" fmla="*/ 0 w 138"/>
                <a:gd name="T5" fmla="*/ 53 h 53"/>
                <a:gd name="T6" fmla="*/ 138 w 138"/>
                <a:gd name="T7" fmla="*/ 13 h 53"/>
                <a:gd name="T8" fmla="*/ 0 60000 65536"/>
                <a:gd name="T9" fmla="*/ 0 60000 65536"/>
                <a:gd name="T10" fmla="*/ 0 60000 65536"/>
                <a:gd name="T11" fmla="*/ 0 60000 65536"/>
                <a:gd name="T12" fmla="*/ 0 w 138"/>
                <a:gd name="T13" fmla="*/ 0 h 53"/>
                <a:gd name="T14" fmla="*/ 138 w 138"/>
                <a:gd name="T15" fmla="*/ 53 h 53"/>
              </a:gdLst>
              <a:ahLst/>
              <a:cxnLst>
                <a:cxn ang="T8">
                  <a:pos x="T0" y="T1"/>
                </a:cxn>
                <a:cxn ang="T9">
                  <a:pos x="T2" y="T3"/>
                </a:cxn>
                <a:cxn ang="T10">
                  <a:pos x="T4" y="T5"/>
                </a:cxn>
                <a:cxn ang="T11">
                  <a:pos x="T6" y="T7"/>
                </a:cxn>
              </a:cxnLst>
              <a:rect l="T12" t="T13" r="T14" b="T15"/>
              <a:pathLst>
                <a:path w="138" h="53">
                  <a:moveTo>
                    <a:pt x="138" y="13"/>
                  </a:moveTo>
                  <a:lnTo>
                    <a:pt x="134" y="0"/>
                  </a:lnTo>
                  <a:lnTo>
                    <a:pt x="0" y="53"/>
                  </a:lnTo>
                  <a:lnTo>
                    <a:pt x="138" y="13"/>
                  </a:lnTo>
                </a:path>
              </a:pathLst>
            </a:custGeom>
            <a:noFill/>
            <a:ln w="0">
              <a:solidFill>
                <a:srgbClr val="000000"/>
              </a:solidFill>
              <a:prstDash val="solid"/>
              <a:round/>
              <a:headEnd/>
              <a:tailEnd/>
            </a:ln>
          </p:spPr>
          <p:txBody>
            <a:bodyPr/>
            <a:lstStyle/>
            <a:p>
              <a:endParaRPr lang="en-US"/>
            </a:p>
          </p:txBody>
        </p:sp>
        <p:sp>
          <p:nvSpPr>
            <p:cNvPr id="1554" name="Freeform 528">
              <a:extLst>
                <a:ext uri="{FF2B5EF4-FFF2-40B4-BE49-F238E27FC236}">
                  <a16:creationId xmlns:a16="http://schemas.microsoft.com/office/drawing/2014/main" id="{F59454F1-9A2C-42CD-9D4B-31206A702CAB}"/>
                </a:ext>
              </a:extLst>
            </p:cNvPr>
            <p:cNvSpPr>
              <a:spLocks/>
            </p:cNvSpPr>
            <p:nvPr/>
          </p:nvSpPr>
          <p:spPr bwMode="auto">
            <a:xfrm>
              <a:off x="3352" y="3841"/>
              <a:ext cx="23" cy="13"/>
            </a:xfrm>
            <a:custGeom>
              <a:avLst/>
              <a:gdLst>
                <a:gd name="T0" fmla="*/ 134 w 134"/>
                <a:gd name="T1" fmla="*/ 12 h 65"/>
                <a:gd name="T2" fmla="*/ 129 w 134"/>
                <a:gd name="T3" fmla="*/ 0 h 65"/>
                <a:gd name="T4" fmla="*/ 0 w 134"/>
                <a:gd name="T5" fmla="*/ 65 h 65"/>
                <a:gd name="T6" fmla="*/ 134 w 134"/>
                <a:gd name="T7" fmla="*/ 12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134" y="12"/>
                  </a:moveTo>
                  <a:lnTo>
                    <a:pt x="129" y="0"/>
                  </a:lnTo>
                  <a:lnTo>
                    <a:pt x="0" y="65"/>
                  </a:lnTo>
                  <a:lnTo>
                    <a:pt x="134" y="12"/>
                  </a:lnTo>
                  <a:close/>
                </a:path>
              </a:pathLst>
            </a:custGeom>
            <a:solidFill>
              <a:srgbClr val="000000"/>
            </a:solidFill>
            <a:ln w="9525">
              <a:noFill/>
              <a:round/>
              <a:headEnd/>
              <a:tailEnd/>
            </a:ln>
          </p:spPr>
          <p:txBody>
            <a:bodyPr/>
            <a:lstStyle/>
            <a:p>
              <a:endParaRPr lang="en-US"/>
            </a:p>
          </p:txBody>
        </p:sp>
        <p:sp>
          <p:nvSpPr>
            <p:cNvPr id="1555" name="Freeform 529">
              <a:extLst>
                <a:ext uri="{FF2B5EF4-FFF2-40B4-BE49-F238E27FC236}">
                  <a16:creationId xmlns:a16="http://schemas.microsoft.com/office/drawing/2014/main" id="{A920F063-3216-47DA-A12B-4015EDE0F69E}"/>
                </a:ext>
              </a:extLst>
            </p:cNvPr>
            <p:cNvSpPr>
              <a:spLocks/>
            </p:cNvSpPr>
            <p:nvPr/>
          </p:nvSpPr>
          <p:spPr bwMode="auto">
            <a:xfrm>
              <a:off x="3352" y="3841"/>
              <a:ext cx="23" cy="13"/>
            </a:xfrm>
            <a:custGeom>
              <a:avLst/>
              <a:gdLst>
                <a:gd name="T0" fmla="*/ 134 w 134"/>
                <a:gd name="T1" fmla="*/ 12 h 65"/>
                <a:gd name="T2" fmla="*/ 129 w 134"/>
                <a:gd name="T3" fmla="*/ 0 h 65"/>
                <a:gd name="T4" fmla="*/ 0 w 134"/>
                <a:gd name="T5" fmla="*/ 65 h 65"/>
                <a:gd name="T6" fmla="*/ 134 w 134"/>
                <a:gd name="T7" fmla="*/ 12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134" y="12"/>
                  </a:moveTo>
                  <a:lnTo>
                    <a:pt x="129" y="0"/>
                  </a:lnTo>
                  <a:lnTo>
                    <a:pt x="0" y="65"/>
                  </a:lnTo>
                  <a:lnTo>
                    <a:pt x="134" y="12"/>
                  </a:lnTo>
                </a:path>
              </a:pathLst>
            </a:custGeom>
            <a:noFill/>
            <a:ln w="0">
              <a:solidFill>
                <a:srgbClr val="000000"/>
              </a:solidFill>
              <a:prstDash val="solid"/>
              <a:round/>
              <a:headEnd/>
              <a:tailEnd/>
            </a:ln>
          </p:spPr>
          <p:txBody>
            <a:bodyPr/>
            <a:lstStyle/>
            <a:p>
              <a:endParaRPr lang="en-US"/>
            </a:p>
          </p:txBody>
        </p:sp>
        <p:sp>
          <p:nvSpPr>
            <p:cNvPr id="1556" name="Freeform 530">
              <a:extLst>
                <a:ext uri="{FF2B5EF4-FFF2-40B4-BE49-F238E27FC236}">
                  <a16:creationId xmlns:a16="http://schemas.microsoft.com/office/drawing/2014/main" id="{2DACEB77-7986-41BE-B858-BA577B2CC7EF}"/>
                </a:ext>
              </a:extLst>
            </p:cNvPr>
            <p:cNvSpPr>
              <a:spLocks/>
            </p:cNvSpPr>
            <p:nvPr/>
          </p:nvSpPr>
          <p:spPr bwMode="auto">
            <a:xfrm>
              <a:off x="3352" y="3839"/>
              <a:ext cx="22" cy="15"/>
            </a:xfrm>
            <a:custGeom>
              <a:avLst/>
              <a:gdLst>
                <a:gd name="T0" fmla="*/ 129 w 129"/>
                <a:gd name="T1" fmla="*/ 12 h 77"/>
                <a:gd name="T2" fmla="*/ 125 w 129"/>
                <a:gd name="T3" fmla="*/ 0 h 77"/>
                <a:gd name="T4" fmla="*/ 0 w 129"/>
                <a:gd name="T5" fmla="*/ 77 h 77"/>
                <a:gd name="T6" fmla="*/ 129 w 129"/>
                <a:gd name="T7" fmla="*/ 12 h 77"/>
                <a:gd name="T8" fmla="*/ 0 60000 65536"/>
                <a:gd name="T9" fmla="*/ 0 60000 65536"/>
                <a:gd name="T10" fmla="*/ 0 60000 65536"/>
                <a:gd name="T11" fmla="*/ 0 60000 65536"/>
                <a:gd name="T12" fmla="*/ 0 w 129"/>
                <a:gd name="T13" fmla="*/ 0 h 77"/>
                <a:gd name="T14" fmla="*/ 129 w 129"/>
                <a:gd name="T15" fmla="*/ 77 h 77"/>
              </a:gdLst>
              <a:ahLst/>
              <a:cxnLst>
                <a:cxn ang="T8">
                  <a:pos x="T0" y="T1"/>
                </a:cxn>
                <a:cxn ang="T9">
                  <a:pos x="T2" y="T3"/>
                </a:cxn>
                <a:cxn ang="T10">
                  <a:pos x="T4" y="T5"/>
                </a:cxn>
                <a:cxn ang="T11">
                  <a:pos x="T6" y="T7"/>
                </a:cxn>
              </a:cxnLst>
              <a:rect l="T12" t="T13" r="T14" b="T15"/>
              <a:pathLst>
                <a:path w="129" h="77">
                  <a:moveTo>
                    <a:pt x="129" y="12"/>
                  </a:moveTo>
                  <a:lnTo>
                    <a:pt x="125" y="0"/>
                  </a:lnTo>
                  <a:lnTo>
                    <a:pt x="0" y="77"/>
                  </a:lnTo>
                  <a:lnTo>
                    <a:pt x="129" y="12"/>
                  </a:lnTo>
                  <a:close/>
                </a:path>
              </a:pathLst>
            </a:custGeom>
            <a:solidFill>
              <a:srgbClr val="000000"/>
            </a:solidFill>
            <a:ln w="9525">
              <a:noFill/>
              <a:round/>
              <a:headEnd/>
              <a:tailEnd/>
            </a:ln>
          </p:spPr>
          <p:txBody>
            <a:bodyPr/>
            <a:lstStyle/>
            <a:p>
              <a:endParaRPr lang="en-US"/>
            </a:p>
          </p:txBody>
        </p:sp>
        <p:sp>
          <p:nvSpPr>
            <p:cNvPr id="1557" name="Freeform 531">
              <a:extLst>
                <a:ext uri="{FF2B5EF4-FFF2-40B4-BE49-F238E27FC236}">
                  <a16:creationId xmlns:a16="http://schemas.microsoft.com/office/drawing/2014/main" id="{377A7F99-5B30-445C-8F34-9CFC2BFA5AE3}"/>
                </a:ext>
              </a:extLst>
            </p:cNvPr>
            <p:cNvSpPr>
              <a:spLocks/>
            </p:cNvSpPr>
            <p:nvPr/>
          </p:nvSpPr>
          <p:spPr bwMode="auto">
            <a:xfrm>
              <a:off x="3352" y="3839"/>
              <a:ext cx="22" cy="15"/>
            </a:xfrm>
            <a:custGeom>
              <a:avLst/>
              <a:gdLst>
                <a:gd name="T0" fmla="*/ 129 w 129"/>
                <a:gd name="T1" fmla="*/ 12 h 77"/>
                <a:gd name="T2" fmla="*/ 125 w 129"/>
                <a:gd name="T3" fmla="*/ 0 h 77"/>
                <a:gd name="T4" fmla="*/ 0 w 129"/>
                <a:gd name="T5" fmla="*/ 77 h 77"/>
                <a:gd name="T6" fmla="*/ 129 w 129"/>
                <a:gd name="T7" fmla="*/ 12 h 77"/>
                <a:gd name="T8" fmla="*/ 0 60000 65536"/>
                <a:gd name="T9" fmla="*/ 0 60000 65536"/>
                <a:gd name="T10" fmla="*/ 0 60000 65536"/>
                <a:gd name="T11" fmla="*/ 0 60000 65536"/>
                <a:gd name="T12" fmla="*/ 0 w 129"/>
                <a:gd name="T13" fmla="*/ 0 h 77"/>
                <a:gd name="T14" fmla="*/ 129 w 129"/>
                <a:gd name="T15" fmla="*/ 77 h 77"/>
              </a:gdLst>
              <a:ahLst/>
              <a:cxnLst>
                <a:cxn ang="T8">
                  <a:pos x="T0" y="T1"/>
                </a:cxn>
                <a:cxn ang="T9">
                  <a:pos x="T2" y="T3"/>
                </a:cxn>
                <a:cxn ang="T10">
                  <a:pos x="T4" y="T5"/>
                </a:cxn>
                <a:cxn ang="T11">
                  <a:pos x="T6" y="T7"/>
                </a:cxn>
              </a:cxnLst>
              <a:rect l="T12" t="T13" r="T14" b="T15"/>
              <a:pathLst>
                <a:path w="129" h="77">
                  <a:moveTo>
                    <a:pt x="129" y="12"/>
                  </a:moveTo>
                  <a:lnTo>
                    <a:pt x="125" y="0"/>
                  </a:lnTo>
                  <a:lnTo>
                    <a:pt x="0" y="77"/>
                  </a:lnTo>
                  <a:lnTo>
                    <a:pt x="129" y="12"/>
                  </a:lnTo>
                </a:path>
              </a:pathLst>
            </a:custGeom>
            <a:noFill/>
            <a:ln w="0">
              <a:solidFill>
                <a:srgbClr val="000000"/>
              </a:solidFill>
              <a:prstDash val="solid"/>
              <a:round/>
              <a:headEnd/>
              <a:tailEnd/>
            </a:ln>
          </p:spPr>
          <p:txBody>
            <a:bodyPr/>
            <a:lstStyle/>
            <a:p>
              <a:endParaRPr lang="en-US"/>
            </a:p>
          </p:txBody>
        </p:sp>
        <p:sp>
          <p:nvSpPr>
            <p:cNvPr id="1558" name="Freeform 532">
              <a:extLst>
                <a:ext uri="{FF2B5EF4-FFF2-40B4-BE49-F238E27FC236}">
                  <a16:creationId xmlns:a16="http://schemas.microsoft.com/office/drawing/2014/main" id="{7CFAF20D-EF92-46C9-8BEA-B35AADF7872F}"/>
                </a:ext>
              </a:extLst>
            </p:cNvPr>
            <p:cNvSpPr>
              <a:spLocks/>
            </p:cNvSpPr>
            <p:nvPr/>
          </p:nvSpPr>
          <p:spPr bwMode="auto">
            <a:xfrm>
              <a:off x="3352" y="3836"/>
              <a:ext cx="21" cy="18"/>
            </a:xfrm>
            <a:custGeom>
              <a:avLst/>
              <a:gdLst>
                <a:gd name="T0" fmla="*/ 125 w 125"/>
                <a:gd name="T1" fmla="*/ 12 h 89"/>
                <a:gd name="T2" fmla="*/ 119 w 125"/>
                <a:gd name="T3" fmla="*/ 0 h 89"/>
                <a:gd name="T4" fmla="*/ 0 w 125"/>
                <a:gd name="T5" fmla="*/ 89 h 89"/>
                <a:gd name="T6" fmla="*/ 125 w 125"/>
                <a:gd name="T7" fmla="*/ 12 h 89"/>
                <a:gd name="T8" fmla="*/ 0 60000 65536"/>
                <a:gd name="T9" fmla="*/ 0 60000 65536"/>
                <a:gd name="T10" fmla="*/ 0 60000 65536"/>
                <a:gd name="T11" fmla="*/ 0 60000 65536"/>
                <a:gd name="T12" fmla="*/ 0 w 125"/>
                <a:gd name="T13" fmla="*/ 0 h 89"/>
                <a:gd name="T14" fmla="*/ 125 w 125"/>
                <a:gd name="T15" fmla="*/ 89 h 89"/>
              </a:gdLst>
              <a:ahLst/>
              <a:cxnLst>
                <a:cxn ang="T8">
                  <a:pos x="T0" y="T1"/>
                </a:cxn>
                <a:cxn ang="T9">
                  <a:pos x="T2" y="T3"/>
                </a:cxn>
                <a:cxn ang="T10">
                  <a:pos x="T4" y="T5"/>
                </a:cxn>
                <a:cxn ang="T11">
                  <a:pos x="T6" y="T7"/>
                </a:cxn>
              </a:cxnLst>
              <a:rect l="T12" t="T13" r="T14" b="T15"/>
              <a:pathLst>
                <a:path w="125" h="89">
                  <a:moveTo>
                    <a:pt x="125" y="12"/>
                  </a:moveTo>
                  <a:lnTo>
                    <a:pt x="119" y="0"/>
                  </a:lnTo>
                  <a:lnTo>
                    <a:pt x="0" y="89"/>
                  </a:lnTo>
                  <a:lnTo>
                    <a:pt x="125" y="12"/>
                  </a:lnTo>
                  <a:close/>
                </a:path>
              </a:pathLst>
            </a:custGeom>
            <a:solidFill>
              <a:srgbClr val="000000"/>
            </a:solidFill>
            <a:ln w="9525">
              <a:noFill/>
              <a:round/>
              <a:headEnd/>
              <a:tailEnd/>
            </a:ln>
          </p:spPr>
          <p:txBody>
            <a:bodyPr/>
            <a:lstStyle/>
            <a:p>
              <a:endParaRPr lang="en-US"/>
            </a:p>
          </p:txBody>
        </p:sp>
        <p:sp>
          <p:nvSpPr>
            <p:cNvPr id="1559" name="Freeform 533">
              <a:extLst>
                <a:ext uri="{FF2B5EF4-FFF2-40B4-BE49-F238E27FC236}">
                  <a16:creationId xmlns:a16="http://schemas.microsoft.com/office/drawing/2014/main" id="{62B71816-06EE-43F6-BAF0-14076B405A6F}"/>
                </a:ext>
              </a:extLst>
            </p:cNvPr>
            <p:cNvSpPr>
              <a:spLocks/>
            </p:cNvSpPr>
            <p:nvPr/>
          </p:nvSpPr>
          <p:spPr bwMode="auto">
            <a:xfrm>
              <a:off x="3352" y="3836"/>
              <a:ext cx="21" cy="18"/>
            </a:xfrm>
            <a:custGeom>
              <a:avLst/>
              <a:gdLst>
                <a:gd name="T0" fmla="*/ 125 w 125"/>
                <a:gd name="T1" fmla="*/ 12 h 89"/>
                <a:gd name="T2" fmla="*/ 119 w 125"/>
                <a:gd name="T3" fmla="*/ 0 h 89"/>
                <a:gd name="T4" fmla="*/ 0 w 125"/>
                <a:gd name="T5" fmla="*/ 89 h 89"/>
                <a:gd name="T6" fmla="*/ 125 w 125"/>
                <a:gd name="T7" fmla="*/ 12 h 89"/>
                <a:gd name="T8" fmla="*/ 0 60000 65536"/>
                <a:gd name="T9" fmla="*/ 0 60000 65536"/>
                <a:gd name="T10" fmla="*/ 0 60000 65536"/>
                <a:gd name="T11" fmla="*/ 0 60000 65536"/>
                <a:gd name="T12" fmla="*/ 0 w 125"/>
                <a:gd name="T13" fmla="*/ 0 h 89"/>
                <a:gd name="T14" fmla="*/ 125 w 125"/>
                <a:gd name="T15" fmla="*/ 89 h 89"/>
              </a:gdLst>
              <a:ahLst/>
              <a:cxnLst>
                <a:cxn ang="T8">
                  <a:pos x="T0" y="T1"/>
                </a:cxn>
                <a:cxn ang="T9">
                  <a:pos x="T2" y="T3"/>
                </a:cxn>
                <a:cxn ang="T10">
                  <a:pos x="T4" y="T5"/>
                </a:cxn>
                <a:cxn ang="T11">
                  <a:pos x="T6" y="T7"/>
                </a:cxn>
              </a:cxnLst>
              <a:rect l="T12" t="T13" r="T14" b="T15"/>
              <a:pathLst>
                <a:path w="125" h="89">
                  <a:moveTo>
                    <a:pt x="125" y="12"/>
                  </a:moveTo>
                  <a:lnTo>
                    <a:pt x="119" y="0"/>
                  </a:lnTo>
                  <a:lnTo>
                    <a:pt x="0" y="89"/>
                  </a:lnTo>
                  <a:lnTo>
                    <a:pt x="125" y="12"/>
                  </a:lnTo>
                </a:path>
              </a:pathLst>
            </a:custGeom>
            <a:noFill/>
            <a:ln w="0">
              <a:solidFill>
                <a:srgbClr val="000000"/>
              </a:solidFill>
              <a:prstDash val="solid"/>
              <a:round/>
              <a:headEnd/>
              <a:tailEnd/>
            </a:ln>
          </p:spPr>
          <p:txBody>
            <a:bodyPr/>
            <a:lstStyle/>
            <a:p>
              <a:endParaRPr lang="en-US"/>
            </a:p>
          </p:txBody>
        </p:sp>
        <p:sp>
          <p:nvSpPr>
            <p:cNvPr id="1560" name="Freeform 534">
              <a:extLst>
                <a:ext uri="{FF2B5EF4-FFF2-40B4-BE49-F238E27FC236}">
                  <a16:creationId xmlns:a16="http://schemas.microsoft.com/office/drawing/2014/main" id="{672618CC-7286-4FFC-A913-33FC774A8333}"/>
                </a:ext>
              </a:extLst>
            </p:cNvPr>
            <p:cNvSpPr>
              <a:spLocks/>
            </p:cNvSpPr>
            <p:nvPr/>
          </p:nvSpPr>
          <p:spPr bwMode="auto">
            <a:xfrm>
              <a:off x="3352" y="3834"/>
              <a:ext cx="20" cy="20"/>
            </a:xfrm>
            <a:custGeom>
              <a:avLst/>
              <a:gdLst>
                <a:gd name="T0" fmla="*/ 119 w 119"/>
                <a:gd name="T1" fmla="*/ 11 h 100"/>
                <a:gd name="T2" fmla="*/ 111 w 119"/>
                <a:gd name="T3" fmla="*/ 0 h 100"/>
                <a:gd name="T4" fmla="*/ 0 w 119"/>
                <a:gd name="T5" fmla="*/ 100 h 100"/>
                <a:gd name="T6" fmla="*/ 119 w 119"/>
                <a:gd name="T7" fmla="*/ 11 h 100"/>
                <a:gd name="T8" fmla="*/ 0 60000 65536"/>
                <a:gd name="T9" fmla="*/ 0 60000 65536"/>
                <a:gd name="T10" fmla="*/ 0 60000 65536"/>
                <a:gd name="T11" fmla="*/ 0 60000 65536"/>
                <a:gd name="T12" fmla="*/ 0 w 119"/>
                <a:gd name="T13" fmla="*/ 0 h 100"/>
                <a:gd name="T14" fmla="*/ 119 w 119"/>
                <a:gd name="T15" fmla="*/ 100 h 100"/>
              </a:gdLst>
              <a:ahLst/>
              <a:cxnLst>
                <a:cxn ang="T8">
                  <a:pos x="T0" y="T1"/>
                </a:cxn>
                <a:cxn ang="T9">
                  <a:pos x="T2" y="T3"/>
                </a:cxn>
                <a:cxn ang="T10">
                  <a:pos x="T4" y="T5"/>
                </a:cxn>
                <a:cxn ang="T11">
                  <a:pos x="T6" y="T7"/>
                </a:cxn>
              </a:cxnLst>
              <a:rect l="T12" t="T13" r="T14" b="T15"/>
              <a:pathLst>
                <a:path w="119" h="100">
                  <a:moveTo>
                    <a:pt x="119" y="11"/>
                  </a:moveTo>
                  <a:lnTo>
                    <a:pt x="111" y="0"/>
                  </a:lnTo>
                  <a:lnTo>
                    <a:pt x="0" y="100"/>
                  </a:lnTo>
                  <a:lnTo>
                    <a:pt x="119" y="11"/>
                  </a:lnTo>
                  <a:close/>
                </a:path>
              </a:pathLst>
            </a:custGeom>
            <a:solidFill>
              <a:srgbClr val="000000"/>
            </a:solidFill>
            <a:ln w="9525">
              <a:noFill/>
              <a:round/>
              <a:headEnd/>
              <a:tailEnd/>
            </a:ln>
          </p:spPr>
          <p:txBody>
            <a:bodyPr/>
            <a:lstStyle/>
            <a:p>
              <a:endParaRPr lang="en-US"/>
            </a:p>
          </p:txBody>
        </p:sp>
        <p:sp>
          <p:nvSpPr>
            <p:cNvPr id="1561" name="Freeform 535">
              <a:extLst>
                <a:ext uri="{FF2B5EF4-FFF2-40B4-BE49-F238E27FC236}">
                  <a16:creationId xmlns:a16="http://schemas.microsoft.com/office/drawing/2014/main" id="{608182EB-BF3D-4F73-A9D7-DE180EAE391B}"/>
                </a:ext>
              </a:extLst>
            </p:cNvPr>
            <p:cNvSpPr>
              <a:spLocks/>
            </p:cNvSpPr>
            <p:nvPr/>
          </p:nvSpPr>
          <p:spPr bwMode="auto">
            <a:xfrm>
              <a:off x="3352" y="3834"/>
              <a:ext cx="20" cy="20"/>
            </a:xfrm>
            <a:custGeom>
              <a:avLst/>
              <a:gdLst>
                <a:gd name="T0" fmla="*/ 119 w 119"/>
                <a:gd name="T1" fmla="*/ 11 h 100"/>
                <a:gd name="T2" fmla="*/ 111 w 119"/>
                <a:gd name="T3" fmla="*/ 0 h 100"/>
                <a:gd name="T4" fmla="*/ 0 w 119"/>
                <a:gd name="T5" fmla="*/ 100 h 100"/>
                <a:gd name="T6" fmla="*/ 119 w 119"/>
                <a:gd name="T7" fmla="*/ 11 h 100"/>
                <a:gd name="T8" fmla="*/ 0 60000 65536"/>
                <a:gd name="T9" fmla="*/ 0 60000 65536"/>
                <a:gd name="T10" fmla="*/ 0 60000 65536"/>
                <a:gd name="T11" fmla="*/ 0 60000 65536"/>
                <a:gd name="T12" fmla="*/ 0 w 119"/>
                <a:gd name="T13" fmla="*/ 0 h 100"/>
                <a:gd name="T14" fmla="*/ 119 w 119"/>
                <a:gd name="T15" fmla="*/ 100 h 100"/>
              </a:gdLst>
              <a:ahLst/>
              <a:cxnLst>
                <a:cxn ang="T8">
                  <a:pos x="T0" y="T1"/>
                </a:cxn>
                <a:cxn ang="T9">
                  <a:pos x="T2" y="T3"/>
                </a:cxn>
                <a:cxn ang="T10">
                  <a:pos x="T4" y="T5"/>
                </a:cxn>
                <a:cxn ang="T11">
                  <a:pos x="T6" y="T7"/>
                </a:cxn>
              </a:cxnLst>
              <a:rect l="T12" t="T13" r="T14" b="T15"/>
              <a:pathLst>
                <a:path w="119" h="100">
                  <a:moveTo>
                    <a:pt x="119" y="11"/>
                  </a:moveTo>
                  <a:lnTo>
                    <a:pt x="111" y="0"/>
                  </a:lnTo>
                  <a:lnTo>
                    <a:pt x="0" y="100"/>
                  </a:lnTo>
                  <a:lnTo>
                    <a:pt x="119" y="11"/>
                  </a:lnTo>
                </a:path>
              </a:pathLst>
            </a:custGeom>
            <a:noFill/>
            <a:ln w="0">
              <a:solidFill>
                <a:srgbClr val="000000"/>
              </a:solidFill>
              <a:prstDash val="solid"/>
              <a:round/>
              <a:headEnd/>
              <a:tailEnd/>
            </a:ln>
          </p:spPr>
          <p:txBody>
            <a:bodyPr/>
            <a:lstStyle/>
            <a:p>
              <a:endParaRPr lang="en-US"/>
            </a:p>
          </p:txBody>
        </p:sp>
        <p:sp>
          <p:nvSpPr>
            <p:cNvPr id="1562" name="Freeform 536">
              <a:extLst>
                <a:ext uri="{FF2B5EF4-FFF2-40B4-BE49-F238E27FC236}">
                  <a16:creationId xmlns:a16="http://schemas.microsoft.com/office/drawing/2014/main" id="{7CA8B472-5C9E-4645-BA2D-B92269466477}"/>
                </a:ext>
              </a:extLst>
            </p:cNvPr>
            <p:cNvSpPr>
              <a:spLocks/>
            </p:cNvSpPr>
            <p:nvPr/>
          </p:nvSpPr>
          <p:spPr bwMode="auto">
            <a:xfrm>
              <a:off x="3352" y="3832"/>
              <a:ext cx="19" cy="22"/>
            </a:xfrm>
            <a:custGeom>
              <a:avLst/>
              <a:gdLst>
                <a:gd name="T0" fmla="*/ 111 w 111"/>
                <a:gd name="T1" fmla="*/ 9 h 109"/>
                <a:gd name="T2" fmla="*/ 104 w 111"/>
                <a:gd name="T3" fmla="*/ 0 h 109"/>
                <a:gd name="T4" fmla="*/ 0 w 111"/>
                <a:gd name="T5" fmla="*/ 109 h 109"/>
                <a:gd name="T6" fmla="*/ 111 w 111"/>
                <a:gd name="T7" fmla="*/ 9 h 109"/>
                <a:gd name="T8" fmla="*/ 0 60000 65536"/>
                <a:gd name="T9" fmla="*/ 0 60000 65536"/>
                <a:gd name="T10" fmla="*/ 0 60000 65536"/>
                <a:gd name="T11" fmla="*/ 0 60000 65536"/>
                <a:gd name="T12" fmla="*/ 0 w 111"/>
                <a:gd name="T13" fmla="*/ 0 h 109"/>
                <a:gd name="T14" fmla="*/ 111 w 111"/>
                <a:gd name="T15" fmla="*/ 109 h 109"/>
              </a:gdLst>
              <a:ahLst/>
              <a:cxnLst>
                <a:cxn ang="T8">
                  <a:pos x="T0" y="T1"/>
                </a:cxn>
                <a:cxn ang="T9">
                  <a:pos x="T2" y="T3"/>
                </a:cxn>
                <a:cxn ang="T10">
                  <a:pos x="T4" y="T5"/>
                </a:cxn>
                <a:cxn ang="T11">
                  <a:pos x="T6" y="T7"/>
                </a:cxn>
              </a:cxnLst>
              <a:rect l="T12" t="T13" r="T14" b="T15"/>
              <a:pathLst>
                <a:path w="111" h="109">
                  <a:moveTo>
                    <a:pt x="111" y="9"/>
                  </a:moveTo>
                  <a:lnTo>
                    <a:pt x="104" y="0"/>
                  </a:lnTo>
                  <a:lnTo>
                    <a:pt x="0" y="109"/>
                  </a:lnTo>
                  <a:lnTo>
                    <a:pt x="111" y="9"/>
                  </a:lnTo>
                  <a:close/>
                </a:path>
              </a:pathLst>
            </a:custGeom>
            <a:solidFill>
              <a:srgbClr val="000000"/>
            </a:solidFill>
            <a:ln w="9525">
              <a:noFill/>
              <a:round/>
              <a:headEnd/>
              <a:tailEnd/>
            </a:ln>
          </p:spPr>
          <p:txBody>
            <a:bodyPr/>
            <a:lstStyle/>
            <a:p>
              <a:endParaRPr lang="en-US"/>
            </a:p>
          </p:txBody>
        </p:sp>
        <p:sp>
          <p:nvSpPr>
            <p:cNvPr id="1563" name="Freeform 537">
              <a:extLst>
                <a:ext uri="{FF2B5EF4-FFF2-40B4-BE49-F238E27FC236}">
                  <a16:creationId xmlns:a16="http://schemas.microsoft.com/office/drawing/2014/main" id="{F2B4E9EC-1677-487A-9362-7E2FBC220907}"/>
                </a:ext>
              </a:extLst>
            </p:cNvPr>
            <p:cNvSpPr>
              <a:spLocks/>
            </p:cNvSpPr>
            <p:nvPr/>
          </p:nvSpPr>
          <p:spPr bwMode="auto">
            <a:xfrm>
              <a:off x="3352" y="3832"/>
              <a:ext cx="19" cy="22"/>
            </a:xfrm>
            <a:custGeom>
              <a:avLst/>
              <a:gdLst>
                <a:gd name="T0" fmla="*/ 111 w 111"/>
                <a:gd name="T1" fmla="*/ 9 h 109"/>
                <a:gd name="T2" fmla="*/ 104 w 111"/>
                <a:gd name="T3" fmla="*/ 0 h 109"/>
                <a:gd name="T4" fmla="*/ 0 w 111"/>
                <a:gd name="T5" fmla="*/ 109 h 109"/>
                <a:gd name="T6" fmla="*/ 111 w 111"/>
                <a:gd name="T7" fmla="*/ 9 h 109"/>
                <a:gd name="T8" fmla="*/ 0 60000 65536"/>
                <a:gd name="T9" fmla="*/ 0 60000 65536"/>
                <a:gd name="T10" fmla="*/ 0 60000 65536"/>
                <a:gd name="T11" fmla="*/ 0 60000 65536"/>
                <a:gd name="T12" fmla="*/ 0 w 111"/>
                <a:gd name="T13" fmla="*/ 0 h 109"/>
                <a:gd name="T14" fmla="*/ 111 w 111"/>
                <a:gd name="T15" fmla="*/ 109 h 109"/>
              </a:gdLst>
              <a:ahLst/>
              <a:cxnLst>
                <a:cxn ang="T8">
                  <a:pos x="T0" y="T1"/>
                </a:cxn>
                <a:cxn ang="T9">
                  <a:pos x="T2" y="T3"/>
                </a:cxn>
                <a:cxn ang="T10">
                  <a:pos x="T4" y="T5"/>
                </a:cxn>
                <a:cxn ang="T11">
                  <a:pos x="T6" y="T7"/>
                </a:cxn>
              </a:cxnLst>
              <a:rect l="T12" t="T13" r="T14" b="T15"/>
              <a:pathLst>
                <a:path w="111" h="109">
                  <a:moveTo>
                    <a:pt x="111" y="9"/>
                  </a:moveTo>
                  <a:lnTo>
                    <a:pt x="104" y="0"/>
                  </a:lnTo>
                  <a:lnTo>
                    <a:pt x="0" y="109"/>
                  </a:lnTo>
                  <a:lnTo>
                    <a:pt x="111" y="9"/>
                  </a:lnTo>
                </a:path>
              </a:pathLst>
            </a:custGeom>
            <a:noFill/>
            <a:ln w="0">
              <a:solidFill>
                <a:srgbClr val="000000"/>
              </a:solidFill>
              <a:prstDash val="solid"/>
              <a:round/>
              <a:headEnd/>
              <a:tailEnd/>
            </a:ln>
          </p:spPr>
          <p:txBody>
            <a:bodyPr/>
            <a:lstStyle/>
            <a:p>
              <a:endParaRPr lang="en-US"/>
            </a:p>
          </p:txBody>
        </p:sp>
        <p:sp>
          <p:nvSpPr>
            <p:cNvPr id="1564" name="Freeform 538">
              <a:extLst>
                <a:ext uri="{FF2B5EF4-FFF2-40B4-BE49-F238E27FC236}">
                  <a16:creationId xmlns:a16="http://schemas.microsoft.com/office/drawing/2014/main" id="{98D50184-427D-476E-81BF-346834D0B7DB}"/>
                </a:ext>
              </a:extLst>
            </p:cNvPr>
            <p:cNvSpPr>
              <a:spLocks/>
            </p:cNvSpPr>
            <p:nvPr/>
          </p:nvSpPr>
          <p:spPr bwMode="auto">
            <a:xfrm>
              <a:off x="3352" y="3830"/>
              <a:ext cx="18" cy="24"/>
            </a:xfrm>
            <a:custGeom>
              <a:avLst/>
              <a:gdLst>
                <a:gd name="T0" fmla="*/ 104 w 104"/>
                <a:gd name="T1" fmla="*/ 10 h 119"/>
                <a:gd name="T2" fmla="*/ 95 w 104"/>
                <a:gd name="T3" fmla="*/ 0 h 119"/>
                <a:gd name="T4" fmla="*/ 0 w 104"/>
                <a:gd name="T5" fmla="*/ 119 h 119"/>
                <a:gd name="T6" fmla="*/ 104 w 104"/>
                <a:gd name="T7" fmla="*/ 10 h 119"/>
                <a:gd name="T8" fmla="*/ 0 60000 65536"/>
                <a:gd name="T9" fmla="*/ 0 60000 65536"/>
                <a:gd name="T10" fmla="*/ 0 60000 65536"/>
                <a:gd name="T11" fmla="*/ 0 60000 65536"/>
                <a:gd name="T12" fmla="*/ 0 w 104"/>
                <a:gd name="T13" fmla="*/ 0 h 119"/>
                <a:gd name="T14" fmla="*/ 104 w 104"/>
                <a:gd name="T15" fmla="*/ 119 h 119"/>
              </a:gdLst>
              <a:ahLst/>
              <a:cxnLst>
                <a:cxn ang="T8">
                  <a:pos x="T0" y="T1"/>
                </a:cxn>
                <a:cxn ang="T9">
                  <a:pos x="T2" y="T3"/>
                </a:cxn>
                <a:cxn ang="T10">
                  <a:pos x="T4" y="T5"/>
                </a:cxn>
                <a:cxn ang="T11">
                  <a:pos x="T6" y="T7"/>
                </a:cxn>
              </a:cxnLst>
              <a:rect l="T12" t="T13" r="T14" b="T15"/>
              <a:pathLst>
                <a:path w="104" h="119">
                  <a:moveTo>
                    <a:pt x="104" y="10"/>
                  </a:moveTo>
                  <a:lnTo>
                    <a:pt x="95" y="0"/>
                  </a:lnTo>
                  <a:lnTo>
                    <a:pt x="0" y="119"/>
                  </a:lnTo>
                  <a:lnTo>
                    <a:pt x="104" y="10"/>
                  </a:lnTo>
                  <a:close/>
                </a:path>
              </a:pathLst>
            </a:custGeom>
            <a:solidFill>
              <a:srgbClr val="000000"/>
            </a:solidFill>
            <a:ln w="9525">
              <a:noFill/>
              <a:round/>
              <a:headEnd/>
              <a:tailEnd/>
            </a:ln>
          </p:spPr>
          <p:txBody>
            <a:bodyPr/>
            <a:lstStyle/>
            <a:p>
              <a:endParaRPr lang="en-US"/>
            </a:p>
          </p:txBody>
        </p:sp>
        <p:sp>
          <p:nvSpPr>
            <p:cNvPr id="1565" name="Freeform 539">
              <a:extLst>
                <a:ext uri="{FF2B5EF4-FFF2-40B4-BE49-F238E27FC236}">
                  <a16:creationId xmlns:a16="http://schemas.microsoft.com/office/drawing/2014/main" id="{2626D1A1-F8FC-435A-A1F8-027107E05127}"/>
                </a:ext>
              </a:extLst>
            </p:cNvPr>
            <p:cNvSpPr>
              <a:spLocks/>
            </p:cNvSpPr>
            <p:nvPr/>
          </p:nvSpPr>
          <p:spPr bwMode="auto">
            <a:xfrm>
              <a:off x="3352" y="3830"/>
              <a:ext cx="18" cy="24"/>
            </a:xfrm>
            <a:custGeom>
              <a:avLst/>
              <a:gdLst>
                <a:gd name="T0" fmla="*/ 104 w 104"/>
                <a:gd name="T1" fmla="*/ 10 h 119"/>
                <a:gd name="T2" fmla="*/ 95 w 104"/>
                <a:gd name="T3" fmla="*/ 0 h 119"/>
                <a:gd name="T4" fmla="*/ 0 w 104"/>
                <a:gd name="T5" fmla="*/ 119 h 119"/>
                <a:gd name="T6" fmla="*/ 104 w 104"/>
                <a:gd name="T7" fmla="*/ 10 h 119"/>
                <a:gd name="T8" fmla="*/ 0 60000 65536"/>
                <a:gd name="T9" fmla="*/ 0 60000 65536"/>
                <a:gd name="T10" fmla="*/ 0 60000 65536"/>
                <a:gd name="T11" fmla="*/ 0 60000 65536"/>
                <a:gd name="T12" fmla="*/ 0 w 104"/>
                <a:gd name="T13" fmla="*/ 0 h 119"/>
                <a:gd name="T14" fmla="*/ 104 w 104"/>
                <a:gd name="T15" fmla="*/ 119 h 119"/>
              </a:gdLst>
              <a:ahLst/>
              <a:cxnLst>
                <a:cxn ang="T8">
                  <a:pos x="T0" y="T1"/>
                </a:cxn>
                <a:cxn ang="T9">
                  <a:pos x="T2" y="T3"/>
                </a:cxn>
                <a:cxn ang="T10">
                  <a:pos x="T4" y="T5"/>
                </a:cxn>
                <a:cxn ang="T11">
                  <a:pos x="T6" y="T7"/>
                </a:cxn>
              </a:cxnLst>
              <a:rect l="T12" t="T13" r="T14" b="T15"/>
              <a:pathLst>
                <a:path w="104" h="119">
                  <a:moveTo>
                    <a:pt x="104" y="10"/>
                  </a:moveTo>
                  <a:lnTo>
                    <a:pt x="95" y="0"/>
                  </a:lnTo>
                  <a:lnTo>
                    <a:pt x="0" y="119"/>
                  </a:lnTo>
                  <a:lnTo>
                    <a:pt x="104" y="10"/>
                  </a:lnTo>
                </a:path>
              </a:pathLst>
            </a:custGeom>
            <a:noFill/>
            <a:ln w="0">
              <a:solidFill>
                <a:srgbClr val="000000"/>
              </a:solidFill>
              <a:prstDash val="solid"/>
              <a:round/>
              <a:headEnd/>
              <a:tailEnd/>
            </a:ln>
          </p:spPr>
          <p:txBody>
            <a:bodyPr/>
            <a:lstStyle/>
            <a:p>
              <a:endParaRPr lang="en-US"/>
            </a:p>
          </p:txBody>
        </p:sp>
        <p:sp>
          <p:nvSpPr>
            <p:cNvPr id="1566" name="Freeform 540">
              <a:extLst>
                <a:ext uri="{FF2B5EF4-FFF2-40B4-BE49-F238E27FC236}">
                  <a16:creationId xmlns:a16="http://schemas.microsoft.com/office/drawing/2014/main" id="{32CFDC4F-E38D-4372-BF96-AEC65DA40F6D}"/>
                </a:ext>
              </a:extLst>
            </p:cNvPr>
            <p:cNvSpPr>
              <a:spLocks/>
            </p:cNvSpPr>
            <p:nvPr/>
          </p:nvSpPr>
          <p:spPr bwMode="auto">
            <a:xfrm>
              <a:off x="3352" y="3829"/>
              <a:ext cx="16" cy="25"/>
            </a:xfrm>
            <a:custGeom>
              <a:avLst/>
              <a:gdLst>
                <a:gd name="T0" fmla="*/ 95 w 95"/>
                <a:gd name="T1" fmla="*/ 8 h 127"/>
                <a:gd name="T2" fmla="*/ 87 w 95"/>
                <a:gd name="T3" fmla="*/ 0 h 127"/>
                <a:gd name="T4" fmla="*/ 0 w 95"/>
                <a:gd name="T5" fmla="*/ 127 h 127"/>
                <a:gd name="T6" fmla="*/ 95 w 95"/>
                <a:gd name="T7" fmla="*/ 8 h 127"/>
                <a:gd name="T8" fmla="*/ 0 60000 65536"/>
                <a:gd name="T9" fmla="*/ 0 60000 65536"/>
                <a:gd name="T10" fmla="*/ 0 60000 65536"/>
                <a:gd name="T11" fmla="*/ 0 60000 65536"/>
                <a:gd name="T12" fmla="*/ 0 w 95"/>
                <a:gd name="T13" fmla="*/ 0 h 127"/>
                <a:gd name="T14" fmla="*/ 95 w 95"/>
                <a:gd name="T15" fmla="*/ 127 h 127"/>
              </a:gdLst>
              <a:ahLst/>
              <a:cxnLst>
                <a:cxn ang="T8">
                  <a:pos x="T0" y="T1"/>
                </a:cxn>
                <a:cxn ang="T9">
                  <a:pos x="T2" y="T3"/>
                </a:cxn>
                <a:cxn ang="T10">
                  <a:pos x="T4" y="T5"/>
                </a:cxn>
                <a:cxn ang="T11">
                  <a:pos x="T6" y="T7"/>
                </a:cxn>
              </a:cxnLst>
              <a:rect l="T12" t="T13" r="T14" b="T15"/>
              <a:pathLst>
                <a:path w="95" h="127">
                  <a:moveTo>
                    <a:pt x="95" y="8"/>
                  </a:moveTo>
                  <a:lnTo>
                    <a:pt x="87" y="0"/>
                  </a:lnTo>
                  <a:lnTo>
                    <a:pt x="0" y="127"/>
                  </a:lnTo>
                  <a:lnTo>
                    <a:pt x="95" y="8"/>
                  </a:lnTo>
                  <a:close/>
                </a:path>
              </a:pathLst>
            </a:custGeom>
            <a:solidFill>
              <a:srgbClr val="000000"/>
            </a:solidFill>
            <a:ln w="9525">
              <a:noFill/>
              <a:round/>
              <a:headEnd/>
              <a:tailEnd/>
            </a:ln>
          </p:spPr>
          <p:txBody>
            <a:bodyPr/>
            <a:lstStyle/>
            <a:p>
              <a:endParaRPr lang="en-US"/>
            </a:p>
          </p:txBody>
        </p:sp>
        <p:sp>
          <p:nvSpPr>
            <p:cNvPr id="1567" name="Freeform 541">
              <a:extLst>
                <a:ext uri="{FF2B5EF4-FFF2-40B4-BE49-F238E27FC236}">
                  <a16:creationId xmlns:a16="http://schemas.microsoft.com/office/drawing/2014/main" id="{04E3344D-CF82-4806-A201-441F9FA1C79D}"/>
                </a:ext>
              </a:extLst>
            </p:cNvPr>
            <p:cNvSpPr>
              <a:spLocks/>
            </p:cNvSpPr>
            <p:nvPr/>
          </p:nvSpPr>
          <p:spPr bwMode="auto">
            <a:xfrm>
              <a:off x="3352" y="3829"/>
              <a:ext cx="16" cy="25"/>
            </a:xfrm>
            <a:custGeom>
              <a:avLst/>
              <a:gdLst>
                <a:gd name="T0" fmla="*/ 95 w 95"/>
                <a:gd name="T1" fmla="*/ 8 h 127"/>
                <a:gd name="T2" fmla="*/ 87 w 95"/>
                <a:gd name="T3" fmla="*/ 0 h 127"/>
                <a:gd name="T4" fmla="*/ 0 w 95"/>
                <a:gd name="T5" fmla="*/ 127 h 127"/>
                <a:gd name="T6" fmla="*/ 95 w 95"/>
                <a:gd name="T7" fmla="*/ 8 h 127"/>
                <a:gd name="T8" fmla="*/ 0 60000 65536"/>
                <a:gd name="T9" fmla="*/ 0 60000 65536"/>
                <a:gd name="T10" fmla="*/ 0 60000 65536"/>
                <a:gd name="T11" fmla="*/ 0 60000 65536"/>
                <a:gd name="T12" fmla="*/ 0 w 95"/>
                <a:gd name="T13" fmla="*/ 0 h 127"/>
                <a:gd name="T14" fmla="*/ 95 w 95"/>
                <a:gd name="T15" fmla="*/ 127 h 127"/>
              </a:gdLst>
              <a:ahLst/>
              <a:cxnLst>
                <a:cxn ang="T8">
                  <a:pos x="T0" y="T1"/>
                </a:cxn>
                <a:cxn ang="T9">
                  <a:pos x="T2" y="T3"/>
                </a:cxn>
                <a:cxn ang="T10">
                  <a:pos x="T4" y="T5"/>
                </a:cxn>
                <a:cxn ang="T11">
                  <a:pos x="T6" y="T7"/>
                </a:cxn>
              </a:cxnLst>
              <a:rect l="T12" t="T13" r="T14" b="T15"/>
              <a:pathLst>
                <a:path w="95" h="127">
                  <a:moveTo>
                    <a:pt x="95" y="8"/>
                  </a:moveTo>
                  <a:lnTo>
                    <a:pt x="87" y="0"/>
                  </a:lnTo>
                  <a:lnTo>
                    <a:pt x="0" y="127"/>
                  </a:lnTo>
                  <a:lnTo>
                    <a:pt x="95" y="8"/>
                  </a:lnTo>
                </a:path>
              </a:pathLst>
            </a:custGeom>
            <a:noFill/>
            <a:ln w="0">
              <a:solidFill>
                <a:srgbClr val="000000"/>
              </a:solidFill>
              <a:prstDash val="solid"/>
              <a:round/>
              <a:headEnd/>
              <a:tailEnd/>
            </a:ln>
          </p:spPr>
          <p:txBody>
            <a:bodyPr/>
            <a:lstStyle/>
            <a:p>
              <a:endParaRPr lang="en-US"/>
            </a:p>
          </p:txBody>
        </p:sp>
        <p:sp>
          <p:nvSpPr>
            <p:cNvPr id="1568" name="Freeform 542">
              <a:extLst>
                <a:ext uri="{FF2B5EF4-FFF2-40B4-BE49-F238E27FC236}">
                  <a16:creationId xmlns:a16="http://schemas.microsoft.com/office/drawing/2014/main" id="{6E150408-F1B1-41A1-BD5A-5CFDFBC884B8}"/>
                </a:ext>
              </a:extLst>
            </p:cNvPr>
            <p:cNvSpPr>
              <a:spLocks/>
            </p:cNvSpPr>
            <p:nvPr/>
          </p:nvSpPr>
          <p:spPr bwMode="auto">
            <a:xfrm>
              <a:off x="3352" y="3827"/>
              <a:ext cx="15" cy="27"/>
            </a:xfrm>
            <a:custGeom>
              <a:avLst/>
              <a:gdLst>
                <a:gd name="T0" fmla="*/ 87 w 87"/>
                <a:gd name="T1" fmla="*/ 9 h 136"/>
                <a:gd name="T2" fmla="*/ 77 w 87"/>
                <a:gd name="T3" fmla="*/ 0 h 136"/>
                <a:gd name="T4" fmla="*/ 0 w 87"/>
                <a:gd name="T5" fmla="*/ 136 h 136"/>
                <a:gd name="T6" fmla="*/ 87 w 87"/>
                <a:gd name="T7" fmla="*/ 9 h 136"/>
                <a:gd name="T8" fmla="*/ 0 60000 65536"/>
                <a:gd name="T9" fmla="*/ 0 60000 65536"/>
                <a:gd name="T10" fmla="*/ 0 60000 65536"/>
                <a:gd name="T11" fmla="*/ 0 60000 65536"/>
                <a:gd name="T12" fmla="*/ 0 w 87"/>
                <a:gd name="T13" fmla="*/ 0 h 136"/>
                <a:gd name="T14" fmla="*/ 87 w 87"/>
                <a:gd name="T15" fmla="*/ 136 h 136"/>
              </a:gdLst>
              <a:ahLst/>
              <a:cxnLst>
                <a:cxn ang="T8">
                  <a:pos x="T0" y="T1"/>
                </a:cxn>
                <a:cxn ang="T9">
                  <a:pos x="T2" y="T3"/>
                </a:cxn>
                <a:cxn ang="T10">
                  <a:pos x="T4" y="T5"/>
                </a:cxn>
                <a:cxn ang="T11">
                  <a:pos x="T6" y="T7"/>
                </a:cxn>
              </a:cxnLst>
              <a:rect l="T12" t="T13" r="T14" b="T15"/>
              <a:pathLst>
                <a:path w="87" h="136">
                  <a:moveTo>
                    <a:pt x="87" y="9"/>
                  </a:moveTo>
                  <a:lnTo>
                    <a:pt x="77" y="0"/>
                  </a:lnTo>
                  <a:lnTo>
                    <a:pt x="0" y="136"/>
                  </a:lnTo>
                  <a:lnTo>
                    <a:pt x="87" y="9"/>
                  </a:lnTo>
                  <a:close/>
                </a:path>
              </a:pathLst>
            </a:custGeom>
            <a:solidFill>
              <a:srgbClr val="000000"/>
            </a:solidFill>
            <a:ln w="9525">
              <a:noFill/>
              <a:round/>
              <a:headEnd/>
              <a:tailEnd/>
            </a:ln>
          </p:spPr>
          <p:txBody>
            <a:bodyPr/>
            <a:lstStyle/>
            <a:p>
              <a:endParaRPr lang="en-US"/>
            </a:p>
          </p:txBody>
        </p:sp>
        <p:sp>
          <p:nvSpPr>
            <p:cNvPr id="1569" name="Freeform 543">
              <a:extLst>
                <a:ext uri="{FF2B5EF4-FFF2-40B4-BE49-F238E27FC236}">
                  <a16:creationId xmlns:a16="http://schemas.microsoft.com/office/drawing/2014/main" id="{2E9FA519-421A-4989-9151-985BDF36B8FD}"/>
                </a:ext>
              </a:extLst>
            </p:cNvPr>
            <p:cNvSpPr>
              <a:spLocks/>
            </p:cNvSpPr>
            <p:nvPr/>
          </p:nvSpPr>
          <p:spPr bwMode="auto">
            <a:xfrm>
              <a:off x="3352" y="3827"/>
              <a:ext cx="15" cy="27"/>
            </a:xfrm>
            <a:custGeom>
              <a:avLst/>
              <a:gdLst>
                <a:gd name="T0" fmla="*/ 87 w 87"/>
                <a:gd name="T1" fmla="*/ 9 h 136"/>
                <a:gd name="T2" fmla="*/ 77 w 87"/>
                <a:gd name="T3" fmla="*/ 0 h 136"/>
                <a:gd name="T4" fmla="*/ 0 w 87"/>
                <a:gd name="T5" fmla="*/ 136 h 136"/>
                <a:gd name="T6" fmla="*/ 87 w 87"/>
                <a:gd name="T7" fmla="*/ 9 h 136"/>
                <a:gd name="T8" fmla="*/ 0 60000 65536"/>
                <a:gd name="T9" fmla="*/ 0 60000 65536"/>
                <a:gd name="T10" fmla="*/ 0 60000 65536"/>
                <a:gd name="T11" fmla="*/ 0 60000 65536"/>
                <a:gd name="T12" fmla="*/ 0 w 87"/>
                <a:gd name="T13" fmla="*/ 0 h 136"/>
                <a:gd name="T14" fmla="*/ 87 w 87"/>
                <a:gd name="T15" fmla="*/ 136 h 136"/>
              </a:gdLst>
              <a:ahLst/>
              <a:cxnLst>
                <a:cxn ang="T8">
                  <a:pos x="T0" y="T1"/>
                </a:cxn>
                <a:cxn ang="T9">
                  <a:pos x="T2" y="T3"/>
                </a:cxn>
                <a:cxn ang="T10">
                  <a:pos x="T4" y="T5"/>
                </a:cxn>
                <a:cxn ang="T11">
                  <a:pos x="T6" y="T7"/>
                </a:cxn>
              </a:cxnLst>
              <a:rect l="T12" t="T13" r="T14" b="T15"/>
              <a:pathLst>
                <a:path w="87" h="136">
                  <a:moveTo>
                    <a:pt x="87" y="9"/>
                  </a:moveTo>
                  <a:lnTo>
                    <a:pt x="77" y="0"/>
                  </a:lnTo>
                  <a:lnTo>
                    <a:pt x="0" y="136"/>
                  </a:lnTo>
                  <a:lnTo>
                    <a:pt x="87" y="9"/>
                  </a:lnTo>
                </a:path>
              </a:pathLst>
            </a:custGeom>
            <a:noFill/>
            <a:ln w="0">
              <a:solidFill>
                <a:srgbClr val="000000"/>
              </a:solidFill>
              <a:prstDash val="solid"/>
              <a:round/>
              <a:headEnd/>
              <a:tailEnd/>
            </a:ln>
          </p:spPr>
          <p:txBody>
            <a:bodyPr/>
            <a:lstStyle/>
            <a:p>
              <a:endParaRPr lang="en-US"/>
            </a:p>
          </p:txBody>
        </p:sp>
        <p:sp>
          <p:nvSpPr>
            <p:cNvPr id="1570" name="Freeform 544">
              <a:extLst>
                <a:ext uri="{FF2B5EF4-FFF2-40B4-BE49-F238E27FC236}">
                  <a16:creationId xmlns:a16="http://schemas.microsoft.com/office/drawing/2014/main" id="{BA23A68A-A2C5-4BF9-AB6C-AD9AC1915F9B}"/>
                </a:ext>
              </a:extLst>
            </p:cNvPr>
            <p:cNvSpPr>
              <a:spLocks/>
            </p:cNvSpPr>
            <p:nvPr/>
          </p:nvSpPr>
          <p:spPr bwMode="auto">
            <a:xfrm>
              <a:off x="3352" y="3826"/>
              <a:ext cx="13" cy="28"/>
            </a:xfrm>
            <a:custGeom>
              <a:avLst/>
              <a:gdLst>
                <a:gd name="T0" fmla="*/ 77 w 77"/>
                <a:gd name="T1" fmla="*/ 6 h 142"/>
                <a:gd name="T2" fmla="*/ 68 w 77"/>
                <a:gd name="T3" fmla="*/ 0 h 142"/>
                <a:gd name="T4" fmla="*/ 0 w 77"/>
                <a:gd name="T5" fmla="*/ 142 h 142"/>
                <a:gd name="T6" fmla="*/ 77 w 77"/>
                <a:gd name="T7" fmla="*/ 6 h 142"/>
                <a:gd name="T8" fmla="*/ 0 60000 65536"/>
                <a:gd name="T9" fmla="*/ 0 60000 65536"/>
                <a:gd name="T10" fmla="*/ 0 60000 65536"/>
                <a:gd name="T11" fmla="*/ 0 60000 65536"/>
                <a:gd name="T12" fmla="*/ 0 w 77"/>
                <a:gd name="T13" fmla="*/ 0 h 142"/>
                <a:gd name="T14" fmla="*/ 77 w 77"/>
                <a:gd name="T15" fmla="*/ 142 h 142"/>
              </a:gdLst>
              <a:ahLst/>
              <a:cxnLst>
                <a:cxn ang="T8">
                  <a:pos x="T0" y="T1"/>
                </a:cxn>
                <a:cxn ang="T9">
                  <a:pos x="T2" y="T3"/>
                </a:cxn>
                <a:cxn ang="T10">
                  <a:pos x="T4" y="T5"/>
                </a:cxn>
                <a:cxn ang="T11">
                  <a:pos x="T6" y="T7"/>
                </a:cxn>
              </a:cxnLst>
              <a:rect l="T12" t="T13" r="T14" b="T15"/>
              <a:pathLst>
                <a:path w="77" h="142">
                  <a:moveTo>
                    <a:pt x="77" y="6"/>
                  </a:moveTo>
                  <a:lnTo>
                    <a:pt x="68" y="0"/>
                  </a:lnTo>
                  <a:lnTo>
                    <a:pt x="0" y="142"/>
                  </a:lnTo>
                  <a:lnTo>
                    <a:pt x="77" y="6"/>
                  </a:lnTo>
                  <a:close/>
                </a:path>
              </a:pathLst>
            </a:custGeom>
            <a:solidFill>
              <a:srgbClr val="000000"/>
            </a:solidFill>
            <a:ln w="9525">
              <a:noFill/>
              <a:round/>
              <a:headEnd/>
              <a:tailEnd/>
            </a:ln>
          </p:spPr>
          <p:txBody>
            <a:bodyPr/>
            <a:lstStyle/>
            <a:p>
              <a:endParaRPr lang="en-US"/>
            </a:p>
          </p:txBody>
        </p:sp>
        <p:sp>
          <p:nvSpPr>
            <p:cNvPr id="1571" name="Freeform 545">
              <a:extLst>
                <a:ext uri="{FF2B5EF4-FFF2-40B4-BE49-F238E27FC236}">
                  <a16:creationId xmlns:a16="http://schemas.microsoft.com/office/drawing/2014/main" id="{E80067F7-88FB-42E8-994C-7E028116570C}"/>
                </a:ext>
              </a:extLst>
            </p:cNvPr>
            <p:cNvSpPr>
              <a:spLocks/>
            </p:cNvSpPr>
            <p:nvPr/>
          </p:nvSpPr>
          <p:spPr bwMode="auto">
            <a:xfrm>
              <a:off x="3352" y="3826"/>
              <a:ext cx="13" cy="28"/>
            </a:xfrm>
            <a:custGeom>
              <a:avLst/>
              <a:gdLst>
                <a:gd name="T0" fmla="*/ 77 w 77"/>
                <a:gd name="T1" fmla="*/ 6 h 142"/>
                <a:gd name="T2" fmla="*/ 68 w 77"/>
                <a:gd name="T3" fmla="*/ 0 h 142"/>
                <a:gd name="T4" fmla="*/ 0 w 77"/>
                <a:gd name="T5" fmla="*/ 142 h 142"/>
                <a:gd name="T6" fmla="*/ 77 w 77"/>
                <a:gd name="T7" fmla="*/ 6 h 142"/>
                <a:gd name="T8" fmla="*/ 0 60000 65536"/>
                <a:gd name="T9" fmla="*/ 0 60000 65536"/>
                <a:gd name="T10" fmla="*/ 0 60000 65536"/>
                <a:gd name="T11" fmla="*/ 0 60000 65536"/>
                <a:gd name="T12" fmla="*/ 0 w 77"/>
                <a:gd name="T13" fmla="*/ 0 h 142"/>
                <a:gd name="T14" fmla="*/ 77 w 77"/>
                <a:gd name="T15" fmla="*/ 142 h 142"/>
              </a:gdLst>
              <a:ahLst/>
              <a:cxnLst>
                <a:cxn ang="T8">
                  <a:pos x="T0" y="T1"/>
                </a:cxn>
                <a:cxn ang="T9">
                  <a:pos x="T2" y="T3"/>
                </a:cxn>
                <a:cxn ang="T10">
                  <a:pos x="T4" y="T5"/>
                </a:cxn>
                <a:cxn ang="T11">
                  <a:pos x="T6" y="T7"/>
                </a:cxn>
              </a:cxnLst>
              <a:rect l="T12" t="T13" r="T14" b="T15"/>
              <a:pathLst>
                <a:path w="77" h="142">
                  <a:moveTo>
                    <a:pt x="77" y="6"/>
                  </a:moveTo>
                  <a:lnTo>
                    <a:pt x="68" y="0"/>
                  </a:lnTo>
                  <a:lnTo>
                    <a:pt x="0" y="142"/>
                  </a:lnTo>
                  <a:lnTo>
                    <a:pt x="77" y="6"/>
                  </a:lnTo>
                </a:path>
              </a:pathLst>
            </a:custGeom>
            <a:noFill/>
            <a:ln w="0">
              <a:solidFill>
                <a:srgbClr val="000000"/>
              </a:solidFill>
              <a:prstDash val="solid"/>
              <a:round/>
              <a:headEnd/>
              <a:tailEnd/>
            </a:ln>
          </p:spPr>
          <p:txBody>
            <a:bodyPr/>
            <a:lstStyle/>
            <a:p>
              <a:endParaRPr lang="en-US"/>
            </a:p>
          </p:txBody>
        </p:sp>
        <p:sp>
          <p:nvSpPr>
            <p:cNvPr id="1572" name="Freeform 546">
              <a:extLst>
                <a:ext uri="{FF2B5EF4-FFF2-40B4-BE49-F238E27FC236}">
                  <a16:creationId xmlns:a16="http://schemas.microsoft.com/office/drawing/2014/main" id="{23E68F6D-C84B-49AD-800B-A73CFD94AC43}"/>
                </a:ext>
              </a:extLst>
            </p:cNvPr>
            <p:cNvSpPr>
              <a:spLocks/>
            </p:cNvSpPr>
            <p:nvPr/>
          </p:nvSpPr>
          <p:spPr bwMode="auto">
            <a:xfrm>
              <a:off x="3352" y="3825"/>
              <a:ext cx="12" cy="29"/>
            </a:xfrm>
            <a:custGeom>
              <a:avLst/>
              <a:gdLst>
                <a:gd name="T0" fmla="*/ 68 w 68"/>
                <a:gd name="T1" fmla="*/ 6 h 148"/>
                <a:gd name="T2" fmla="*/ 57 w 68"/>
                <a:gd name="T3" fmla="*/ 0 h 148"/>
                <a:gd name="T4" fmla="*/ 0 w 68"/>
                <a:gd name="T5" fmla="*/ 148 h 148"/>
                <a:gd name="T6" fmla="*/ 68 w 68"/>
                <a:gd name="T7" fmla="*/ 6 h 148"/>
                <a:gd name="T8" fmla="*/ 0 60000 65536"/>
                <a:gd name="T9" fmla="*/ 0 60000 65536"/>
                <a:gd name="T10" fmla="*/ 0 60000 65536"/>
                <a:gd name="T11" fmla="*/ 0 60000 65536"/>
                <a:gd name="T12" fmla="*/ 0 w 68"/>
                <a:gd name="T13" fmla="*/ 0 h 148"/>
                <a:gd name="T14" fmla="*/ 68 w 68"/>
                <a:gd name="T15" fmla="*/ 148 h 148"/>
              </a:gdLst>
              <a:ahLst/>
              <a:cxnLst>
                <a:cxn ang="T8">
                  <a:pos x="T0" y="T1"/>
                </a:cxn>
                <a:cxn ang="T9">
                  <a:pos x="T2" y="T3"/>
                </a:cxn>
                <a:cxn ang="T10">
                  <a:pos x="T4" y="T5"/>
                </a:cxn>
                <a:cxn ang="T11">
                  <a:pos x="T6" y="T7"/>
                </a:cxn>
              </a:cxnLst>
              <a:rect l="T12" t="T13" r="T14" b="T15"/>
              <a:pathLst>
                <a:path w="68" h="148">
                  <a:moveTo>
                    <a:pt x="68" y="6"/>
                  </a:moveTo>
                  <a:lnTo>
                    <a:pt x="57" y="0"/>
                  </a:lnTo>
                  <a:lnTo>
                    <a:pt x="0" y="148"/>
                  </a:lnTo>
                  <a:lnTo>
                    <a:pt x="68" y="6"/>
                  </a:lnTo>
                  <a:close/>
                </a:path>
              </a:pathLst>
            </a:custGeom>
            <a:solidFill>
              <a:srgbClr val="000000"/>
            </a:solidFill>
            <a:ln w="9525">
              <a:noFill/>
              <a:round/>
              <a:headEnd/>
              <a:tailEnd/>
            </a:ln>
          </p:spPr>
          <p:txBody>
            <a:bodyPr/>
            <a:lstStyle/>
            <a:p>
              <a:endParaRPr lang="en-US"/>
            </a:p>
          </p:txBody>
        </p:sp>
        <p:sp>
          <p:nvSpPr>
            <p:cNvPr id="1573" name="Freeform 547">
              <a:extLst>
                <a:ext uri="{FF2B5EF4-FFF2-40B4-BE49-F238E27FC236}">
                  <a16:creationId xmlns:a16="http://schemas.microsoft.com/office/drawing/2014/main" id="{208D16F0-D0AB-4D9B-A7FA-C985996E9BEE}"/>
                </a:ext>
              </a:extLst>
            </p:cNvPr>
            <p:cNvSpPr>
              <a:spLocks/>
            </p:cNvSpPr>
            <p:nvPr/>
          </p:nvSpPr>
          <p:spPr bwMode="auto">
            <a:xfrm>
              <a:off x="3352" y="3825"/>
              <a:ext cx="12" cy="29"/>
            </a:xfrm>
            <a:custGeom>
              <a:avLst/>
              <a:gdLst>
                <a:gd name="T0" fmla="*/ 68 w 68"/>
                <a:gd name="T1" fmla="*/ 6 h 148"/>
                <a:gd name="T2" fmla="*/ 57 w 68"/>
                <a:gd name="T3" fmla="*/ 0 h 148"/>
                <a:gd name="T4" fmla="*/ 0 w 68"/>
                <a:gd name="T5" fmla="*/ 148 h 148"/>
                <a:gd name="T6" fmla="*/ 68 w 68"/>
                <a:gd name="T7" fmla="*/ 6 h 148"/>
                <a:gd name="T8" fmla="*/ 0 60000 65536"/>
                <a:gd name="T9" fmla="*/ 0 60000 65536"/>
                <a:gd name="T10" fmla="*/ 0 60000 65536"/>
                <a:gd name="T11" fmla="*/ 0 60000 65536"/>
                <a:gd name="T12" fmla="*/ 0 w 68"/>
                <a:gd name="T13" fmla="*/ 0 h 148"/>
                <a:gd name="T14" fmla="*/ 68 w 68"/>
                <a:gd name="T15" fmla="*/ 148 h 148"/>
              </a:gdLst>
              <a:ahLst/>
              <a:cxnLst>
                <a:cxn ang="T8">
                  <a:pos x="T0" y="T1"/>
                </a:cxn>
                <a:cxn ang="T9">
                  <a:pos x="T2" y="T3"/>
                </a:cxn>
                <a:cxn ang="T10">
                  <a:pos x="T4" y="T5"/>
                </a:cxn>
                <a:cxn ang="T11">
                  <a:pos x="T6" y="T7"/>
                </a:cxn>
              </a:cxnLst>
              <a:rect l="T12" t="T13" r="T14" b="T15"/>
              <a:pathLst>
                <a:path w="68" h="148">
                  <a:moveTo>
                    <a:pt x="68" y="6"/>
                  </a:moveTo>
                  <a:lnTo>
                    <a:pt x="57" y="0"/>
                  </a:lnTo>
                  <a:lnTo>
                    <a:pt x="0" y="148"/>
                  </a:lnTo>
                  <a:lnTo>
                    <a:pt x="68" y="6"/>
                  </a:lnTo>
                </a:path>
              </a:pathLst>
            </a:custGeom>
            <a:noFill/>
            <a:ln w="0">
              <a:solidFill>
                <a:srgbClr val="000000"/>
              </a:solidFill>
              <a:prstDash val="solid"/>
              <a:round/>
              <a:headEnd/>
              <a:tailEnd/>
            </a:ln>
          </p:spPr>
          <p:txBody>
            <a:bodyPr/>
            <a:lstStyle/>
            <a:p>
              <a:endParaRPr lang="en-US"/>
            </a:p>
          </p:txBody>
        </p:sp>
        <p:sp>
          <p:nvSpPr>
            <p:cNvPr id="1574" name="Freeform 548">
              <a:extLst>
                <a:ext uri="{FF2B5EF4-FFF2-40B4-BE49-F238E27FC236}">
                  <a16:creationId xmlns:a16="http://schemas.microsoft.com/office/drawing/2014/main" id="{2309DD2C-5C24-4F82-AD3A-4ED0E66ADF88}"/>
                </a:ext>
              </a:extLst>
            </p:cNvPr>
            <p:cNvSpPr>
              <a:spLocks/>
            </p:cNvSpPr>
            <p:nvPr/>
          </p:nvSpPr>
          <p:spPr bwMode="auto">
            <a:xfrm>
              <a:off x="3352" y="3824"/>
              <a:ext cx="10" cy="30"/>
            </a:xfrm>
            <a:custGeom>
              <a:avLst/>
              <a:gdLst>
                <a:gd name="T0" fmla="*/ 57 w 57"/>
                <a:gd name="T1" fmla="*/ 4 h 152"/>
                <a:gd name="T2" fmla="*/ 45 w 57"/>
                <a:gd name="T3" fmla="*/ 0 h 152"/>
                <a:gd name="T4" fmla="*/ 0 w 57"/>
                <a:gd name="T5" fmla="*/ 152 h 152"/>
                <a:gd name="T6" fmla="*/ 57 w 57"/>
                <a:gd name="T7" fmla="*/ 4 h 152"/>
                <a:gd name="T8" fmla="*/ 0 60000 65536"/>
                <a:gd name="T9" fmla="*/ 0 60000 65536"/>
                <a:gd name="T10" fmla="*/ 0 60000 65536"/>
                <a:gd name="T11" fmla="*/ 0 60000 65536"/>
                <a:gd name="T12" fmla="*/ 0 w 57"/>
                <a:gd name="T13" fmla="*/ 0 h 152"/>
                <a:gd name="T14" fmla="*/ 57 w 57"/>
                <a:gd name="T15" fmla="*/ 152 h 152"/>
              </a:gdLst>
              <a:ahLst/>
              <a:cxnLst>
                <a:cxn ang="T8">
                  <a:pos x="T0" y="T1"/>
                </a:cxn>
                <a:cxn ang="T9">
                  <a:pos x="T2" y="T3"/>
                </a:cxn>
                <a:cxn ang="T10">
                  <a:pos x="T4" y="T5"/>
                </a:cxn>
                <a:cxn ang="T11">
                  <a:pos x="T6" y="T7"/>
                </a:cxn>
              </a:cxnLst>
              <a:rect l="T12" t="T13" r="T14" b="T15"/>
              <a:pathLst>
                <a:path w="57" h="152">
                  <a:moveTo>
                    <a:pt x="57" y="4"/>
                  </a:moveTo>
                  <a:lnTo>
                    <a:pt x="45" y="0"/>
                  </a:lnTo>
                  <a:lnTo>
                    <a:pt x="0" y="152"/>
                  </a:lnTo>
                  <a:lnTo>
                    <a:pt x="57" y="4"/>
                  </a:lnTo>
                  <a:close/>
                </a:path>
              </a:pathLst>
            </a:custGeom>
            <a:solidFill>
              <a:srgbClr val="000000"/>
            </a:solidFill>
            <a:ln w="9525">
              <a:noFill/>
              <a:round/>
              <a:headEnd/>
              <a:tailEnd/>
            </a:ln>
          </p:spPr>
          <p:txBody>
            <a:bodyPr/>
            <a:lstStyle/>
            <a:p>
              <a:endParaRPr lang="en-US"/>
            </a:p>
          </p:txBody>
        </p:sp>
        <p:sp>
          <p:nvSpPr>
            <p:cNvPr id="1575" name="Freeform 549">
              <a:extLst>
                <a:ext uri="{FF2B5EF4-FFF2-40B4-BE49-F238E27FC236}">
                  <a16:creationId xmlns:a16="http://schemas.microsoft.com/office/drawing/2014/main" id="{90CDDB80-493E-497A-A56E-81358A8ABC15}"/>
                </a:ext>
              </a:extLst>
            </p:cNvPr>
            <p:cNvSpPr>
              <a:spLocks/>
            </p:cNvSpPr>
            <p:nvPr/>
          </p:nvSpPr>
          <p:spPr bwMode="auto">
            <a:xfrm>
              <a:off x="3352" y="3824"/>
              <a:ext cx="10" cy="30"/>
            </a:xfrm>
            <a:custGeom>
              <a:avLst/>
              <a:gdLst>
                <a:gd name="T0" fmla="*/ 57 w 57"/>
                <a:gd name="T1" fmla="*/ 4 h 152"/>
                <a:gd name="T2" fmla="*/ 45 w 57"/>
                <a:gd name="T3" fmla="*/ 0 h 152"/>
                <a:gd name="T4" fmla="*/ 0 w 57"/>
                <a:gd name="T5" fmla="*/ 152 h 152"/>
                <a:gd name="T6" fmla="*/ 57 w 57"/>
                <a:gd name="T7" fmla="*/ 4 h 152"/>
                <a:gd name="T8" fmla="*/ 0 60000 65536"/>
                <a:gd name="T9" fmla="*/ 0 60000 65536"/>
                <a:gd name="T10" fmla="*/ 0 60000 65536"/>
                <a:gd name="T11" fmla="*/ 0 60000 65536"/>
                <a:gd name="T12" fmla="*/ 0 w 57"/>
                <a:gd name="T13" fmla="*/ 0 h 152"/>
                <a:gd name="T14" fmla="*/ 57 w 57"/>
                <a:gd name="T15" fmla="*/ 152 h 152"/>
              </a:gdLst>
              <a:ahLst/>
              <a:cxnLst>
                <a:cxn ang="T8">
                  <a:pos x="T0" y="T1"/>
                </a:cxn>
                <a:cxn ang="T9">
                  <a:pos x="T2" y="T3"/>
                </a:cxn>
                <a:cxn ang="T10">
                  <a:pos x="T4" y="T5"/>
                </a:cxn>
                <a:cxn ang="T11">
                  <a:pos x="T6" y="T7"/>
                </a:cxn>
              </a:cxnLst>
              <a:rect l="T12" t="T13" r="T14" b="T15"/>
              <a:pathLst>
                <a:path w="57" h="152">
                  <a:moveTo>
                    <a:pt x="57" y="4"/>
                  </a:moveTo>
                  <a:lnTo>
                    <a:pt x="45" y="0"/>
                  </a:lnTo>
                  <a:lnTo>
                    <a:pt x="0" y="152"/>
                  </a:lnTo>
                  <a:lnTo>
                    <a:pt x="57" y="4"/>
                  </a:lnTo>
                </a:path>
              </a:pathLst>
            </a:custGeom>
            <a:noFill/>
            <a:ln w="0">
              <a:solidFill>
                <a:srgbClr val="000000"/>
              </a:solidFill>
              <a:prstDash val="solid"/>
              <a:round/>
              <a:headEnd/>
              <a:tailEnd/>
            </a:ln>
          </p:spPr>
          <p:txBody>
            <a:bodyPr/>
            <a:lstStyle/>
            <a:p>
              <a:endParaRPr lang="en-US"/>
            </a:p>
          </p:txBody>
        </p:sp>
        <p:sp>
          <p:nvSpPr>
            <p:cNvPr id="1576" name="Freeform 550">
              <a:extLst>
                <a:ext uri="{FF2B5EF4-FFF2-40B4-BE49-F238E27FC236}">
                  <a16:creationId xmlns:a16="http://schemas.microsoft.com/office/drawing/2014/main" id="{94917F02-A544-43F6-96DC-F827E5B1C30C}"/>
                </a:ext>
              </a:extLst>
            </p:cNvPr>
            <p:cNvSpPr>
              <a:spLocks/>
            </p:cNvSpPr>
            <p:nvPr/>
          </p:nvSpPr>
          <p:spPr bwMode="auto">
            <a:xfrm>
              <a:off x="3352" y="3823"/>
              <a:ext cx="8" cy="31"/>
            </a:xfrm>
            <a:custGeom>
              <a:avLst/>
              <a:gdLst>
                <a:gd name="T0" fmla="*/ 45 w 45"/>
                <a:gd name="T1" fmla="*/ 4 h 156"/>
                <a:gd name="T2" fmla="*/ 35 w 45"/>
                <a:gd name="T3" fmla="*/ 0 h 156"/>
                <a:gd name="T4" fmla="*/ 0 w 45"/>
                <a:gd name="T5" fmla="*/ 156 h 156"/>
                <a:gd name="T6" fmla="*/ 45 w 45"/>
                <a:gd name="T7" fmla="*/ 4 h 156"/>
                <a:gd name="T8" fmla="*/ 0 60000 65536"/>
                <a:gd name="T9" fmla="*/ 0 60000 65536"/>
                <a:gd name="T10" fmla="*/ 0 60000 65536"/>
                <a:gd name="T11" fmla="*/ 0 60000 65536"/>
                <a:gd name="T12" fmla="*/ 0 w 45"/>
                <a:gd name="T13" fmla="*/ 0 h 156"/>
                <a:gd name="T14" fmla="*/ 45 w 45"/>
                <a:gd name="T15" fmla="*/ 156 h 156"/>
              </a:gdLst>
              <a:ahLst/>
              <a:cxnLst>
                <a:cxn ang="T8">
                  <a:pos x="T0" y="T1"/>
                </a:cxn>
                <a:cxn ang="T9">
                  <a:pos x="T2" y="T3"/>
                </a:cxn>
                <a:cxn ang="T10">
                  <a:pos x="T4" y="T5"/>
                </a:cxn>
                <a:cxn ang="T11">
                  <a:pos x="T6" y="T7"/>
                </a:cxn>
              </a:cxnLst>
              <a:rect l="T12" t="T13" r="T14" b="T15"/>
              <a:pathLst>
                <a:path w="45" h="156">
                  <a:moveTo>
                    <a:pt x="45" y="4"/>
                  </a:moveTo>
                  <a:lnTo>
                    <a:pt x="35" y="0"/>
                  </a:lnTo>
                  <a:lnTo>
                    <a:pt x="0" y="156"/>
                  </a:lnTo>
                  <a:lnTo>
                    <a:pt x="45" y="4"/>
                  </a:lnTo>
                  <a:close/>
                </a:path>
              </a:pathLst>
            </a:custGeom>
            <a:solidFill>
              <a:srgbClr val="000000"/>
            </a:solidFill>
            <a:ln w="9525">
              <a:noFill/>
              <a:round/>
              <a:headEnd/>
              <a:tailEnd/>
            </a:ln>
          </p:spPr>
          <p:txBody>
            <a:bodyPr/>
            <a:lstStyle/>
            <a:p>
              <a:endParaRPr lang="en-US"/>
            </a:p>
          </p:txBody>
        </p:sp>
        <p:sp>
          <p:nvSpPr>
            <p:cNvPr id="1577" name="Freeform 551">
              <a:extLst>
                <a:ext uri="{FF2B5EF4-FFF2-40B4-BE49-F238E27FC236}">
                  <a16:creationId xmlns:a16="http://schemas.microsoft.com/office/drawing/2014/main" id="{EE02BCF3-0C8E-4FB0-BCB2-556914BCD1D1}"/>
                </a:ext>
              </a:extLst>
            </p:cNvPr>
            <p:cNvSpPr>
              <a:spLocks/>
            </p:cNvSpPr>
            <p:nvPr/>
          </p:nvSpPr>
          <p:spPr bwMode="auto">
            <a:xfrm>
              <a:off x="3352" y="3823"/>
              <a:ext cx="8" cy="31"/>
            </a:xfrm>
            <a:custGeom>
              <a:avLst/>
              <a:gdLst>
                <a:gd name="T0" fmla="*/ 45 w 45"/>
                <a:gd name="T1" fmla="*/ 4 h 156"/>
                <a:gd name="T2" fmla="*/ 35 w 45"/>
                <a:gd name="T3" fmla="*/ 0 h 156"/>
                <a:gd name="T4" fmla="*/ 0 w 45"/>
                <a:gd name="T5" fmla="*/ 156 h 156"/>
                <a:gd name="T6" fmla="*/ 45 w 45"/>
                <a:gd name="T7" fmla="*/ 4 h 156"/>
                <a:gd name="T8" fmla="*/ 0 60000 65536"/>
                <a:gd name="T9" fmla="*/ 0 60000 65536"/>
                <a:gd name="T10" fmla="*/ 0 60000 65536"/>
                <a:gd name="T11" fmla="*/ 0 60000 65536"/>
                <a:gd name="T12" fmla="*/ 0 w 45"/>
                <a:gd name="T13" fmla="*/ 0 h 156"/>
                <a:gd name="T14" fmla="*/ 45 w 45"/>
                <a:gd name="T15" fmla="*/ 156 h 156"/>
              </a:gdLst>
              <a:ahLst/>
              <a:cxnLst>
                <a:cxn ang="T8">
                  <a:pos x="T0" y="T1"/>
                </a:cxn>
                <a:cxn ang="T9">
                  <a:pos x="T2" y="T3"/>
                </a:cxn>
                <a:cxn ang="T10">
                  <a:pos x="T4" y="T5"/>
                </a:cxn>
                <a:cxn ang="T11">
                  <a:pos x="T6" y="T7"/>
                </a:cxn>
              </a:cxnLst>
              <a:rect l="T12" t="T13" r="T14" b="T15"/>
              <a:pathLst>
                <a:path w="45" h="156">
                  <a:moveTo>
                    <a:pt x="45" y="4"/>
                  </a:moveTo>
                  <a:lnTo>
                    <a:pt x="35" y="0"/>
                  </a:lnTo>
                  <a:lnTo>
                    <a:pt x="0" y="156"/>
                  </a:lnTo>
                  <a:lnTo>
                    <a:pt x="45" y="4"/>
                  </a:lnTo>
                </a:path>
              </a:pathLst>
            </a:custGeom>
            <a:noFill/>
            <a:ln w="0">
              <a:solidFill>
                <a:srgbClr val="000000"/>
              </a:solidFill>
              <a:prstDash val="solid"/>
              <a:round/>
              <a:headEnd/>
              <a:tailEnd/>
            </a:ln>
          </p:spPr>
          <p:txBody>
            <a:bodyPr/>
            <a:lstStyle/>
            <a:p>
              <a:endParaRPr lang="en-US"/>
            </a:p>
          </p:txBody>
        </p:sp>
        <p:sp>
          <p:nvSpPr>
            <p:cNvPr id="1578" name="Freeform 552">
              <a:extLst>
                <a:ext uri="{FF2B5EF4-FFF2-40B4-BE49-F238E27FC236}">
                  <a16:creationId xmlns:a16="http://schemas.microsoft.com/office/drawing/2014/main" id="{4280E435-FDBA-426F-9609-62C45921B66F}"/>
                </a:ext>
              </a:extLst>
            </p:cNvPr>
            <p:cNvSpPr>
              <a:spLocks/>
            </p:cNvSpPr>
            <p:nvPr/>
          </p:nvSpPr>
          <p:spPr bwMode="auto">
            <a:xfrm>
              <a:off x="3352" y="3822"/>
              <a:ext cx="6" cy="32"/>
            </a:xfrm>
            <a:custGeom>
              <a:avLst/>
              <a:gdLst>
                <a:gd name="T0" fmla="*/ 35 w 35"/>
                <a:gd name="T1" fmla="*/ 4 h 160"/>
                <a:gd name="T2" fmla="*/ 23 w 35"/>
                <a:gd name="T3" fmla="*/ 0 h 160"/>
                <a:gd name="T4" fmla="*/ 0 w 35"/>
                <a:gd name="T5" fmla="*/ 160 h 160"/>
                <a:gd name="T6" fmla="*/ 35 w 35"/>
                <a:gd name="T7" fmla="*/ 4 h 160"/>
                <a:gd name="T8" fmla="*/ 0 60000 65536"/>
                <a:gd name="T9" fmla="*/ 0 60000 65536"/>
                <a:gd name="T10" fmla="*/ 0 60000 65536"/>
                <a:gd name="T11" fmla="*/ 0 60000 65536"/>
                <a:gd name="T12" fmla="*/ 0 w 35"/>
                <a:gd name="T13" fmla="*/ 0 h 160"/>
                <a:gd name="T14" fmla="*/ 35 w 35"/>
                <a:gd name="T15" fmla="*/ 160 h 160"/>
              </a:gdLst>
              <a:ahLst/>
              <a:cxnLst>
                <a:cxn ang="T8">
                  <a:pos x="T0" y="T1"/>
                </a:cxn>
                <a:cxn ang="T9">
                  <a:pos x="T2" y="T3"/>
                </a:cxn>
                <a:cxn ang="T10">
                  <a:pos x="T4" y="T5"/>
                </a:cxn>
                <a:cxn ang="T11">
                  <a:pos x="T6" y="T7"/>
                </a:cxn>
              </a:cxnLst>
              <a:rect l="T12" t="T13" r="T14" b="T15"/>
              <a:pathLst>
                <a:path w="35" h="160">
                  <a:moveTo>
                    <a:pt x="35" y="4"/>
                  </a:moveTo>
                  <a:lnTo>
                    <a:pt x="23" y="0"/>
                  </a:lnTo>
                  <a:lnTo>
                    <a:pt x="0" y="160"/>
                  </a:lnTo>
                  <a:lnTo>
                    <a:pt x="35" y="4"/>
                  </a:lnTo>
                  <a:close/>
                </a:path>
              </a:pathLst>
            </a:custGeom>
            <a:solidFill>
              <a:srgbClr val="000000"/>
            </a:solidFill>
            <a:ln w="9525">
              <a:noFill/>
              <a:round/>
              <a:headEnd/>
              <a:tailEnd/>
            </a:ln>
          </p:spPr>
          <p:txBody>
            <a:bodyPr/>
            <a:lstStyle/>
            <a:p>
              <a:endParaRPr lang="en-US"/>
            </a:p>
          </p:txBody>
        </p:sp>
        <p:sp>
          <p:nvSpPr>
            <p:cNvPr id="1579" name="Freeform 553">
              <a:extLst>
                <a:ext uri="{FF2B5EF4-FFF2-40B4-BE49-F238E27FC236}">
                  <a16:creationId xmlns:a16="http://schemas.microsoft.com/office/drawing/2014/main" id="{CD695B7F-193F-4CB0-AAFB-20A4E76C71E8}"/>
                </a:ext>
              </a:extLst>
            </p:cNvPr>
            <p:cNvSpPr>
              <a:spLocks/>
            </p:cNvSpPr>
            <p:nvPr/>
          </p:nvSpPr>
          <p:spPr bwMode="auto">
            <a:xfrm>
              <a:off x="3352" y="3822"/>
              <a:ext cx="6" cy="32"/>
            </a:xfrm>
            <a:custGeom>
              <a:avLst/>
              <a:gdLst>
                <a:gd name="T0" fmla="*/ 35 w 35"/>
                <a:gd name="T1" fmla="*/ 4 h 160"/>
                <a:gd name="T2" fmla="*/ 23 w 35"/>
                <a:gd name="T3" fmla="*/ 0 h 160"/>
                <a:gd name="T4" fmla="*/ 0 w 35"/>
                <a:gd name="T5" fmla="*/ 160 h 160"/>
                <a:gd name="T6" fmla="*/ 35 w 35"/>
                <a:gd name="T7" fmla="*/ 4 h 160"/>
                <a:gd name="T8" fmla="*/ 0 60000 65536"/>
                <a:gd name="T9" fmla="*/ 0 60000 65536"/>
                <a:gd name="T10" fmla="*/ 0 60000 65536"/>
                <a:gd name="T11" fmla="*/ 0 60000 65536"/>
                <a:gd name="T12" fmla="*/ 0 w 35"/>
                <a:gd name="T13" fmla="*/ 0 h 160"/>
                <a:gd name="T14" fmla="*/ 35 w 35"/>
                <a:gd name="T15" fmla="*/ 160 h 160"/>
              </a:gdLst>
              <a:ahLst/>
              <a:cxnLst>
                <a:cxn ang="T8">
                  <a:pos x="T0" y="T1"/>
                </a:cxn>
                <a:cxn ang="T9">
                  <a:pos x="T2" y="T3"/>
                </a:cxn>
                <a:cxn ang="T10">
                  <a:pos x="T4" y="T5"/>
                </a:cxn>
                <a:cxn ang="T11">
                  <a:pos x="T6" y="T7"/>
                </a:cxn>
              </a:cxnLst>
              <a:rect l="T12" t="T13" r="T14" b="T15"/>
              <a:pathLst>
                <a:path w="35" h="160">
                  <a:moveTo>
                    <a:pt x="35" y="4"/>
                  </a:moveTo>
                  <a:lnTo>
                    <a:pt x="23" y="0"/>
                  </a:lnTo>
                  <a:lnTo>
                    <a:pt x="0" y="160"/>
                  </a:lnTo>
                  <a:lnTo>
                    <a:pt x="35" y="4"/>
                  </a:lnTo>
                </a:path>
              </a:pathLst>
            </a:custGeom>
            <a:noFill/>
            <a:ln w="0">
              <a:solidFill>
                <a:srgbClr val="000000"/>
              </a:solidFill>
              <a:prstDash val="solid"/>
              <a:round/>
              <a:headEnd/>
              <a:tailEnd/>
            </a:ln>
          </p:spPr>
          <p:txBody>
            <a:bodyPr/>
            <a:lstStyle/>
            <a:p>
              <a:endParaRPr lang="en-US"/>
            </a:p>
          </p:txBody>
        </p:sp>
        <p:sp>
          <p:nvSpPr>
            <p:cNvPr id="1580" name="Freeform 554">
              <a:extLst>
                <a:ext uri="{FF2B5EF4-FFF2-40B4-BE49-F238E27FC236}">
                  <a16:creationId xmlns:a16="http://schemas.microsoft.com/office/drawing/2014/main" id="{A5BDF334-AFD8-48AD-A843-8FB2128E2846}"/>
                </a:ext>
              </a:extLst>
            </p:cNvPr>
            <p:cNvSpPr>
              <a:spLocks/>
            </p:cNvSpPr>
            <p:nvPr/>
          </p:nvSpPr>
          <p:spPr bwMode="auto">
            <a:xfrm>
              <a:off x="3352" y="3822"/>
              <a:ext cx="4" cy="32"/>
            </a:xfrm>
            <a:custGeom>
              <a:avLst/>
              <a:gdLst>
                <a:gd name="T0" fmla="*/ 23 w 23"/>
                <a:gd name="T1" fmla="*/ 1 h 161"/>
                <a:gd name="T2" fmla="*/ 11 w 23"/>
                <a:gd name="T3" fmla="*/ 0 h 161"/>
                <a:gd name="T4" fmla="*/ 0 w 23"/>
                <a:gd name="T5" fmla="*/ 161 h 161"/>
                <a:gd name="T6" fmla="*/ 23 w 23"/>
                <a:gd name="T7" fmla="*/ 1 h 161"/>
                <a:gd name="T8" fmla="*/ 0 60000 65536"/>
                <a:gd name="T9" fmla="*/ 0 60000 65536"/>
                <a:gd name="T10" fmla="*/ 0 60000 65536"/>
                <a:gd name="T11" fmla="*/ 0 60000 65536"/>
                <a:gd name="T12" fmla="*/ 0 w 23"/>
                <a:gd name="T13" fmla="*/ 0 h 161"/>
                <a:gd name="T14" fmla="*/ 23 w 23"/>
                <a:gd name="T15" fmla="*/ 161 h 161"/>
              </a:gdLst>
              <a:ahLst/>
              <a:cxnLst>
                <a:cxn ang="T8">
                  <a:pos x="T0" y="T1"/>
                </a:cxn>
                <a:cxn ang="T9">
                  <a:pos x="T2" y="T3"/>
                </a:cxn>
                <a:cxn ang="T10">
                  <a:pos x="T4" y="T5"/>
                </a:cxn>
                <a:cxn ang="T11">
                  <a:pos x="T6" y="T7"/>
                </a:cxn>
              </a:cxnLst>
              <a:rect l="T12" t="T13" r="T14" b="T15"/>
              <a:pathLst>
                <a:path w="23" h="161">
                  <a:moveTo>
                    <a:pt x="23" y="1"/>
                  </a:moveTo>
                  <a:lnTo>
                    <a:pt x="11" y="0"/>
                  </a:lnTo>
                  <a:lnTo>
                    <a:pt x="0" y="161"/>
                  </a:lnTo>
                  <a:lnTo>
                    <a:pt x="23" y="1"/>
                  </a:lnTo>
                  <a:close/>
                </a:path>
              </a:pathLst>
            </a:custGeom>
            <a:solidFill>
              <a:srgbClr val="000000"/>
            </a:solidFill>
            <a:ln w="9525">
              <a:noFill/>
              <a:round/>
              <a:headEnd/>
              <a:tailEnd/>
            </a:ln>
          </p:spPr>
          <p:txBody>
            <a:bodyPr/>
            <a:lstStyle/>
            <a:p>
              <a:endParaRPr lang="en-US"/>
            </a:p>
          </p:txBody>
        </p:sp>
        <p:sp>
          <p:nvSpPr>
            <p:cNvPr id="1581" name="Freeform 555">
              <a:extLst>
                <a:ext uri="{FF2B5EF4-FFF2-40B4-BE49-F238E27FC236}">
                  <a16:creationId xmlns:a16="http://schemas.microsoft.com/office/drawing/2014/main" id="{B93E1476-7944-4EEA-91A4-B0BAA5B36564}"/>
                </a:ext>
              </a:extLst>
            </p:cNvPr>
            <p:cNvSpPr>
              <a:spLocks/>
            </p:cNvSpPr>
            <p:nvPr/>
          </p:nvSpPr>
          <p:spPr bwMode="auto">
            <a:xfrm>
              <a:off x="3352" y="3822"/>
              <a:ext cx="4" cy="32"/>
            </a:xfrm>
            <a:custGeom>
              <a:avLst/>
              <a:gdLst>
                <a:gd name="T0" fmla="*/ 23 w 23"/>
                <a:gd name="T1" fmla="*/ 1 h 161"/>
                <a:gd name="T2" fmla="*/ 11 w 23"/>
                <a:gd name="T3" fmla="*/ 0 h 161"/>
                <a:gd name="T4" fmla="*/ 0 w 23"/>
                <a:gd name="T5" fmla="*/ 161 h 161"/>
                <a:gd name="T6" fmla="*/ 23 w 23"/>
                <a:gd name="T7" fmla="*/ 1 h 161"/>
                <a:gd name="T8" fmla="*/ 0 60000 65536"/>
                <a:gd name="T9" fmla="*/ 0 60000 65536"/>
                <a:gd name="T10" fmla="*/ 0 60000 65536"/>
                <a:gd name="T11" fmla="*/ 0 60000 65536"/>
                <a:gd name="T12" fmla="*/ 0 w 23"/>
                <a:gd name="T13" fmla="*/ 0 h 161"/>
                <a:gd name="T14" fmla="*/ 23 w 23"/>
                <a:gd name="T15" fmla="*/ 161 h 161"/>
              </a:gdLst>
              <a:ahLst/>
              <a:cxnLst>
                <a:cxn ang="T8">
                  <a:pos x="T0" y="T1"/>
                </a:cxn>
                <a:cxn ang="T9">
                  <a:pos x="T2" y="T3"/>
                </a:cxn>
                <a:cxn ang="T10">
                  <a:pos x="T4" y="T5"/>
                </a:cxn>
                <a:cxn ang="T11">
                  <a:pos x="T6" y="T7"/>
                </a:cxn>
              </a:cxnLst>
              <a:rect l="T12" t="T13" r="T14" b="T15"/>
              <a:pathLst>
                <a:path w="23" h="161">
                  <a:moveTo>
                    <a:pt x="23" y="1"/>
                  </a:moveTo>
                  <a:lnTo>
                    <a:pt x="11" y="0"/>
                  </a:lnTo>
                  <a:lnTo>
                    <a:pt x="0" y="161"/>
                  </a:lnTo>
                  <a:lnTo>
                    <a:pt x="23" y="1"/>
                  </a:lnTo>
                </a:path>
              </a:pathLst>
            </a:custGeom>
            <a:noFill/>
            <a:ln w="0">
              <a:solidFill>
                <a:srgbClr val="000000"/>
              </a:solidFill>
              <a:prstDash val="solid"/>
              <a:round/>
              <a:headEnd/>
              <a:tailEnd/>
            </a:ln>
          </p:spPr>
          <p:txBody>
            <a:bodyPr/>
            <a:lstStyle/>
            <a:p>
              <a:endParaRPr lang="en-US"/>
            </a:p>
          </p:txBody>
        </p:sp>
        <p:sp>
          <p:nvSpPr>
            <p:cNvPr id="1582" name="Freeform 556">
              <a:extLst>
                <a:ext uri="{FF2B5EF4-FFF2-40B4-BE49-F238E27FC236}">
                  <a16:creationId xmlns:a16="http://schemas.microsoft.com/office/drawing/2014/main" id="{92D3146E-7B00-41C5-9740-CA21B3D245C8}"/>
                </a:ext>
              </a:extLst>
            </p:cNvPr>
            <p:cNvSpPr>
              <a:spLocks/>
            </p:cNvSpPr>
            <p:nvPr/>
          </p:nvSpPr>
          <p:spPr bwMode="auto">
            <a:xfrm>
              <a:off x="3352" y="3822"/>
              <a:ext cx="2" cy="32"/>
            </a:xfrm>
            <a:custGeom>
              <a:avLst/>
              <a:gdLst>
                <a:gd name="T0" fmla="*/ 11 w 11"/>
                <a:gd name="T1" fmla="*/ 0 h 161"/>
                <a:gd name="T2" fmla="*/ 0 w 11"/>
                <a:gd name="T3" fmla="*/ 0 h 161"/>
                <a:gd name="T4" fmla="*/ 0 w 11"/>
                <a:gd name="T5" fmla="*/ 161 h 161"/>
                <a:gd name="T6" fmla="*/ 11 w 11"/>
                <a:gd name="T7" fmla="*/ 0 h 161"/>
                <a:gd name="T8" fmla="*/ 0 60000 65536"/>
                <a:gd name="T9" fmla="*/ 0 60000 65536"/>
                <a:gd name="T10" fmla="*/ 0 60000 65536"/>
                <a:gd name="T11" fmla="*/ 0 60000 65536"/>
                <a:gd name="T12" fmla="*/ 0 w 11"/>
                <a:gd name="T13" fmla="*/ 0 h 161"/>
                <a:gd name="T14" fmla="*/ 11 w 11"/>
                <a:gd name="T15" fmla="*/ 161 h 161"/>
              </a:gdLst>
              <a:ahLst/>
              <a:cxnLst>
                <a:cxn ang="T8">
                  <a:pos x="T0" y="T1"/>
                </a:cxn>
                <a:cxn ang="T9">
                  <a:pos x="T2" y="T3"/>
                </a:cxn>
                <a:cxn ang="T10">
                  <a:pos x="T4" y="T5"/>
                </a:cxn>
                <a:cxn ang="T11">
                  <a:pos x="T6" y="T7"/>
                </a:cxn>
              </a:cxnLst>
              <a:rect l="T12" t="T13" r="T14" b="T15"/>
              <a:pathLst>
                <a:path w="11" h="161">
                  <a:moveTo>
                    <a:pt x="11" y="0"/>
                  </a:moveTo>
                  <a:lnTo>
                    <a:pt x="0" y="0"/>
                  </a:lnTo>
                  <a:lnTo>
                    <a:pt x="0" y="161"/>
                  </a:lnTo>
                  <a:lnTo>
                    <a:pt x="11" y="0"/>
                  </a:lnTo>
                  <a:close/>
                </a:path>
              </a:pathLst>
            </a:custGeom>
            <a:solidFill>
              <a:srgbClr val="000000"/>
            </a:solidFill>
            <a:ln w="9525">
              <a:noFill/>
              <a:round/>
              <a:headEnd/>
              <a:tailEnd/>
            </a:ln>
          </p:spPr>
          <p:txBody>
            <a:bodyPr/>
            <a:lstStyle/>
            <a:p>
              <a:endParaRPr lang="en-US"/>
            </a:p>
          </p:txBody>
        </p:sp>
        <p:sp>
          <p:nvSpPr>
            <p:cNvPr id="1583" name="Freeform 557">
              <a:extLst>
                <a:ext uri="{FF2B5EF4-FFF2-40B4-BE49-F238E27FC236}">
                  <a16:creationId xmlns:a16="http://schemas.microsoft.com/office/drawing/2014/main" id="{265064DA-71C0-452E-928A-ADE45B3A0CD4}"/>
                </a:ext>
              </a:extLst>
            </p:cNvPr>
            <p:cNvSpPr>
              <a:spLocks/>
            </p:cNvSpPr>
            <p:nvPr/>
          </p:nvSpPr>
          <p:spPr bwMode="auto">
            <a:xfrm>
              <a:off x="3352" y="3822"/>
              <a:ext cx="2" cy="32"/>
            </a:xfrm>
            <a:custGeom>
              <a:avLst/>
              <a:gdLst>
                <a:gd name="T0" fmla="*/ 11 w 11"/>
                <a:gd name="T1" fmla="*/ 0 h 161"/>
                <a:gd name="T2" fmla="*/ 0 w 11"/>
                <a:gd name="T3" fmla="*/ 0 h 161"/>
                <a:gd name="T4" fmla="*/ 0 w 11"/>
                <a:gd name="T5" fmla="*/ 161 h 161"/>
                <a:gd name="T6" fmla="*/ 11 w 11"/>
                <a:gd name="T7" fmla="*/ 0 h 161"/>
                <a:gd name="T8" fmla="*/ 0 60000 65536"/>
                <a:gd name="T9" fmla="*/ 0 60000 65536"/>
                <a:gd name="T10" fmla="*/ 0 60000 65536"/>
                <a:gd name="T11" fmla="*/ 0 60000 65536"/>
                <a:gd name="T12" fmla="*/ 0 w 11"/>
                <a:gd name="T13" fmla="*/ 0 h 161"/>
                <a:gd name="T14" fmla="*/ 11 w 11"/>
                <a:gd name="T15" fmla="*/ 161 h 161"/>
              </a:gdLst>
              <a:ahLst/>
              <a:cxnLst>
                <a:cxn ang="T8">
                  <a:pos x="T0" y="T1"/>
                </a:cxn>
                <a:cxn ang="T9">
                  <a:pos x="T2" y="T3"/>
                </a:cxn>
                <a:cxn ang="T10">
                  <a:pos x="T4" y="T5"/>
                </a:cxn>
                <a:cxn ang="T11">
                  <a:pos x="T6" y="T7"/>
                </a:cxn>
              </a:cxnLst>
              <a:rect l="T12" t="T13" r="T14" b="T15"/>
              <a:pathLst>
                <a:path w="11" h="161">
                  <a:moveTo>
                    <a:pt x="11" y="0"/>
                  </a:moveTo>
                  <a:lnTo>
                    <a:pt x="0" y="0"/>
                  </a:lnTo>
                  <a:lnTo>
                    <a:pt x="0" y="161"/>
                  </a:lnTo>
                  <a:lnTo>
                    <a:pt x="11" y="0"/>
                  </a:lnTo>
                </a:path>
              </a:pathLst>
            </a:custGeom>
            <a:noFill/>
            <a:ln w="0">
              <a:solidFill>
                <a:srgbClr val="000000"/>
              </a:solidFill>
              <a:prstDash val="solid"/>
              <a:round/>
              <a:headEnd/>
              <a:tailEnd/>
            </a:ln>
          </p:spPr>
          <p:txBody>
            <a:bodyPr/>
            <a:lstStyle/>
            <a:p>
              <a:endParaRPr lang="en-US"/>
            </a:p>
          </p:txBody>
        </p:sp>
        <p:sp>
          <p:nvSpPr>
            <p:cNvPr id="1584" name="Freeform 558">
              <a:extLst>
                <a:ext uri="{FF2B5EF4-FFF2-40B4-BE49-F238E27FC236}">
                  <a16:creationId xmlns:a16="http://schemas.microsoft.com/office/drawing/2014/main" id="{E492D428-6703-41D0-93B7-136C9232D3E4}"/>
                </a:ext>
              </a:extLst>
            </p:cNvPr>
            <p:cNvSpPr>
              <a:spLocks/>
            </p:cNvSpPr>
            <p:nvPr/>
          </p:nvSpPr>
          <p:spPr bwMode="auto">
            <a:xfrm>
              <a:off x="3350" y="3822"/>
              <a:ext cx="2" cy="32"/>
            </a:xfrm>
            <a:custGeom>
              <a:avLst/>
              <a:gdLst>
                <a:gd name="T0" fmla="*/ 12 w 12"/>
                <a:gd name="T1" fmla="*/ 0 h 161"/>
                <a:gd name="T2" fmla="*/ 0 w 12"/>
                <a:gd name="T3" fmla="*/ 0 h 161"/>
                <a:gd name="T4" fmla="*/ 12 w 12"/>
                <a:gd name="T5" fmla="*/ 161 h 161"/>
                <a:gd name="T6" fmla="*/ 12 w 12"/>
                <a:gd name="T7" fmla="*/ 0 h 161"/>
                <a:gd name="T8" fmla="*/ 0 60000 65536"/>
                <a:gd name="T9" fmla="*/ 0 60000 65536"/>
                <a:gd name="T10" fmla="*/ 0 60000 65536"/>
                <a:gd name="T11" fmla="*/ 0 60000 65536"/>
                <a:gd name="T12" fmla="*/ 0 w 12"/>
                <a:gd name="T13" fmla="*/ 0 h 161"/>
                <a:gd name="T14" fmla="*/ 12 w 12"/>
                <a:gd name="T15" fmla="*/ 161 h 161"/>
              </a:gdLst>
              <a:ahLst/>
              <a:cxnLst>
                <a:cxn ang="T8">
                  <a:pos x="T0" y="T1"/>
                </a:cxn>
                <a:cxn ang="T9">
                  <a:pos x="T2" y="T3"/>
                </a:cxn>
                <a:cxn ang="T10">
                  <a:pos x="T4" y="T5"/>
                </a:cxn>
                <a:cxn ang="T11">
                  <a:pos x="T6" y="T7"/>
                </a:cxn>
              </a:cxnLst>
              <a:rect l="T12" t="T13" r="T14" b="T15"/>
              <a:pathLst>
                <a:path w="12" h="161">
                  <a:moveTo>
                    <a:pt x="12" y="0"/>
                  </a:moveTo>
                  <a:lnTo>
                    <a:pt x="0" y="0"/>
                  </a:lnTo>
                  <a:lnTo>
                    <a:pt x="12" y="161"/>
                  </a:lnTo>
                  <a:lnTo>
                    <a:pt x="12" y="0"/>
                  </a:lnTo>
                  <a:close/>
                </a:path>
              </a:pathLst>
            </a:custGeom>
            <a:solidFill>
              <a:srgbClr val="000000"/>
            </a:solidFill>
            <a:ln w="9525">
              <a:noFill/>
              <a:round/>
              <a:headEnd/>
              <a:tailEnd/>
            </a:ln>
          </p:spPr>
          <p:txBody>
            <a:bodyPr/>
            <a:lstStyle/>
            <a:p>
              <a:endParaRPr lang="en-US"/>
            </a:p>
          </p:txBody>
        </p:sp>
        <p:sp>
          <p:nvSpPr>
            <p:cNvPr id="1585" name="Freeform 559">
              <a:extLst>
                <a:ext uri="{FF2B5EF4-FFF2-40B4-BE49-F238E27FC236}">
                  <a16:creationId xmlns:a16="http://schemas.microsoft.com/office/drawing/2014/main" id="{4D64235C-EED3-4D00-A82C-90C3032DA3F4}"/>
                </a:ext>
              </a:extLst>
            </p:cNvPr>
            <p:cNvSpPr>
              <a:spLocks/>
            </p:cNvSpPr>
            <p:nvPr/>
          </p:nvSpPr>
          <p:spPr bwMode="auto">
            <a:xfrm>
              <a:off x="3350" y="3822"/>
              <a:ext cx="2" cy="32"/>
            </a:xfrm>
            <a:custGeom>
              <a:avLst/>
              <a:gdLst>
                <a:gd name="T0" fmla="*/ 12 w 12"/>
                <a:gd name="T1" fmla="*/ 0 h 161"/>
                <a:gd name="T2" fmla="*/ 0 w 12"/>
                <a:gd name="T3" fmla="*/ 0 h 161"/>
                <a:gd name="T4" fmla="*/ 12 w 12"/>
                <a:gd name="T5" fmla="*/ 161 h 161"/>
                <a:gd name="T6" fmla="*/ 12 w 12"/>
                <a:gd name="T7" fmla="*/ 0 h 161"/>
                <a:gd name="T8" fmla="*/ 0 60000 65536"/>
                <a:gd name="T9" fmla="*/ 0 60000 65536"/>
                <a:gd name="T10" fmla="*/ 0 60000 65536"/>
                <a:gd name="T11" fmla="*/ 0 60000 65536"/>
                <a:gd name="T12" fmla="*/ 0 w 12"/>
                <a:gd name="T13" fmla="*/ 0 h 161"/>
                <a:gd name="T14" fmla="*/ 12 w 12"/>
                <a:gd name="T15" fmla="*/ 161 h 161"/>
              </a:gdLst>
              <a:ahLst/>
              <a:cxnLst>
                <a:cxn ang="T8">
                  <a:pos x="T0" y="T1"/>
                </a:cxn>
                <a:cxn ang="T9">
                  <a:pos x="T2" y="T3"/>
                </a:cxn>
                <a:cxn ang="T10">
                  <a:pos x="T4" y="T5"/>
                </a:cxn>
                <a:cxn ang="T11">
                  <a:pos x="T6" y="T7"/>
                </a:cxn>
              </a:cxnLst>
              <a:rect l="T12" t="T13" r="T14" b="T15"/>
              <a:pathLst>
                <a:path w="12" h="161">
                  <a:moveTo>
                    <a:pt x="12" y="0"/>
                  </a:moveTo>
                  <a:lnTo>
                    <a:pt x="0" y="0"/>
                  </a:lnTo>
                  <a:lnTo>
                    <a:pt x="12" y="161"/>
                  </a:lnTo>
                  <a:lnTo>
                    <a:pt x="12" y="0"/>
                  </a:lnTo>
                </a:path>
              </a:pathLst>
            </a:custGeom>
            <a:noFill/>
            <a:ln w="0">
              <a:solidFill>
                <a:srgbClr val="000000"/>
              </a:solidFill>
              <a:prstDash val="solid"/>
              <a:round/>
              <a:headEnd/>
              <a:tailEnd/>
            </a:ln>
          </p:spPr>
          <p:txBody>
            <a:bodyPr/>
            <a:lstStyle/>
            <a:p>
              <a:endParaRPr lang="en-US"/>
            </a:p>
          </p:txBody>
        </p:sp>
        <p:sp>
          <p:nvSpPr>
            <p:cNvPr id="1586" name="Freeform 560">
              <a:extLst>
                <a:ext uri="{FF2B5EF4-FFF2-40B4-BE49-F238E27FC236}">
                  <a16:creationId xmlns:a16="http://schemas.microsoft.com/office/drawing/2014/main" id="{6B260FD0-5FDD-4C1F-B38E-11678C4C6C5F}"/>
                </a:ext>
              </a:extLst>
            </p:cNvPr>
            <p:cNvSpPr>
              <a:spLocks/>
            </p:cNvSpPr>
            <p:nvPr/>
          </p:nvSpPr>
          <p:spPr bwMode="auto">
            <a:xfrm>
              <a:off x="3349" y="3822"/>
              <a:ext cx="3" cy="32"/>
            </a:xfrm>
            <a:custGeom>
              <a:avLst/>
              <a:gdLst>
                <a:gd name="T0" fmla="*/ 12 w 24"/>
                <a:gd name="T1" fmla="*/ 0 h 161"/>
                <a:gd name="T2" fmla="*/ 0 w 24"/>
                <a:gd name="T3" fmla="*/ 1 h 161"/>
                <a:gd name="T4" fmla="*/ 24 w 24"/>
                <a:gd name="T5" fmla="*/ 161 h 161"/>
                <a:gd name="T6" fmla="*/ 12 w 24"/>
                <a:gd name="T7" fmla="*/ 0 h 161"/>
                <a:gd name="T8" fmla="*/ 0 60000 65536"/>
                <a:gd name="T9" fmla="*/ 0 60000 65536"/>
                <a:gd name="T10" fmla="*/ 0 60000 65536"/>
                <a:gd name="T11" fmla="*/ 0 60000 65536"/>
                <a:gd name="T12" fmla="*/ 0 w 24"/>
                <a:gd name="T13" fmla="*/ 0 h 161"/>
                <a:gd name="T14" fmla="*/ 24 w 24"/>
                <a:gd name="T15" fmla="*/ 161 h 161"/>
              </a:gdLst>
              <a:ahLst/>
              <a:cxnLst>
                <a:cxn ang="T8">
                  <a:pos x="T0" y="T1"/>
                </a:cxn>
                <a:cxn ang="T9">
                  <a:pos x="T2" y="T3"/>
                </a:cxn>
                <a:cxn ang="T10">
                  <a:pos x="T4" y="T5"/>
                </a:cxn>
                <a:cxn ang="T11">
                  <a:pos x="T6" y="T7"/>
                </a:cxn>
              </a:cxnLst>
              <a:rect l="T12" t="T13" r="T14" b="T15"/>
              <a:pathLst>
                <a:path w="24" h="161">
                  <a:moveTo>
                    <a:pt x="12" y="0"/>
                  </a:moveTo>
                  <a:lnTo>
                    <a:pt x="0" y="1"/>
                  </a:lnTo>
                  <a:lnTo>
                    <a:pt x="24" y="161"/>
                  </a:lnTo>
                  <a:lnTo>
                    <a:pt x="12" y="0"/>
                  </a:lnTo>
                  <a:close/>
                </a:path>
              </a:pathLst>
            </a:custGeom>
            <a:solidFill>
              <a:srgbClr val="000000"/>
            </a:solidFill>
            <a:ln w="9525">
              <a:noFill/>
              <a:round/>
              <a:headEnd/>
              <a:tailEnd/>
            </a:ln>
          </p:spPr>
          <p:txBody>
            <a:bodyPr/>
            <a:lstStyle/>
            <a:p>
              <a:endParaRPr lang="en-US"/>
            </a:p>
          </p:txBody>
        </p:sp>
        <p:sp>
          <p:nvSpPr>
            <p:cNvPr id="1587" name="Freeform 561">
              <a:extLst>
                <a:ext uri="{FF2B5EF4-FFF2-40B4-BE49-F238E27FC236}">
                  <a16:creationId xmlns:a16="http://schemas.microsoft.com/office/drawing/2014/main" id="{E3BFF503-82B7-40B1-8DA0-64EA61B8000F}"/>
                </a:ext>
              </a:extLst>
            </p:cNvPr>
            <p:cNvSpPr>
              <a:spLocks/>
            </p:cNvSpPr>
            <p:nvPr/>
          </p:nvSpPr>
          <p:spPr bwMode="auto">
            <a:xfrm>
              <a:off x="3349" y="3822"/>
              <a:ext cx="3" cy="32"/>
            </a:xfrm>
            <a:custGeom>
              <a:avLst/>
              <a:gdLst>
                <a:gd name="T0" fmla="*/ 12 w 24"/>
                <a:gd name="T1" fmla="*/ 0 h 161"/>
                <a:gd name="T2" fmla="*/ 0 w 24"/>
                <a:gd name="T3" fmla="*/ 1 h 161"/>
                <a:gd name="T4" fmla="*/ 24 w 24"/>
                <a:gd name="T5" fmla="*/ 161 h 161"/>
                <a:gd name="T6" fmla="*/ 12 w 24"/>
                <a:gd name="T7" fmla="*/ 0 h 161"/>
                <a:gd name="T8" fmla="*/ 0 60000 65536"/>
                <a:gd name="T9" fmla="*/ 0 60000 65536"/>
                <a:gd name="T10" fmla="*/ 0 60000 65536"/>
                <a:gd name="T11" fmla="*/ 0 60000 65536"/>
                <a:gd name="T12" fmla="*/ 0 w 24"/>
                <a:gd name="T13" fmla="*/ 0 h 161"/>
                <a:gd name="T14" fmla="*/ 24 w 24"/>
                <a:gd name="T15" fmla="*/ 161 h 161"/>
              </a:gdLst>
              <a:ahLst/>
              <a:cxnLst>
                <a:cxn ang="T8">
                  <a:pos x="T0" y="T1"/>
                </a:cxn>
                <a:cxn ang="T9">
                  <a:pos x="T2" y="T3"/>
                </a:cxn>
                <a:cxn ang="T10">
                  <a:pos x="T4" y="T5"/>
                </a:cxn>
                <a:cxn ang="T11">
                  <a:pos x="T6" y="T7"/>
                </a:cxn>
              </a:cxnLst>
              <a:rect l="T12" t="T13" r="T14" b="T15"/>
              <a:pathLst>
                <a:path w="24" h="161">
                  <a:moveTo>
                    <a:pt x="12" y="0"/>
                  </a:moveTo>
                  <a:lnTo>
                    <a:pt x="0" y="1"/>
                  </a:lnTo>
                  <a:lnTo>
                    <a:pt x="24" y="161"/>
                  </a:lnTo>
                  <a:lnTo>
                    <a:pt x="12" y="0"/>
                  </a:lnTo>
                </a:path>
              </a:pathLst>
            </a:custGeom>
            <a:noFill/>
            <a:ln w="0">
              <a:solidFill>
                <a:srgbClr val="000000"/>
              </a:solidFill>
              <a:prstDash val="solid"/>
              <a:round/>
              <a:headEnd/>
              <a:tailEnd/>
            </a:ln>
          </p:spPr>
          <p:txBody>
            <a:bodyPr/>
            <a:lstStyle/>
            <a:p>
              <a:endParaRPr lang="en-US"/>
            </a:p>
          </p:txBody>
        </p:sp>
        <p:sp>
          <p:nvSpPr>
            <p:cNvPr id="1588" name="Freeform 562">
              <a:extLst>
                <a:ext uri="{FF2B5EF4-FFF2-40B4-BE49-F238E27FC236}">
                  <a16:creationId xmlns:a16="http://schemas.microsoft.com/office/drawing/2014/main" id="{AD9A9A93-844A-4B37-9134-01F6DC8A23BA}"/>
                </a:ext>
              </a:extLst>
            </p:cNvPr>
            <p:cNvSpPr>
              <a:spLocks/>
            </p:cNvSpPr>
            <p:nvPr/>
          </p:nvSpPr>
          <p:spPr bwMode="auto">
            <a:xfrm>
              <a:off x="3347" y="3822"/>
              <a:ext cx="5" cy="32"/>
            </a:xfrm>
            <a:custGeom>
              <a:avLst/>
              <a:gdLst>
                <a:gd name="T0" fmla="*/ 12 w 36"/>
                <a:gd name="T1" fmla="*/ 0 h 160"/>
                <a:gd name="T2" fmla="*/ 0 w 36"/>
                <a:gd name="T3" fmla="*/ 4 h 160"/>
                <a:gd name="T4" fmla="*/ 36 w 36"/>
                <a:gd name="T5" fmla="*/ 160 h 160"/>
                <a:gd name="T6" fmla="*/ 12 w 36"/>
                <a:gd name="T7" fmla="*/ 0 h 160"/>
                <a:gd name="T8" fmla="*/ 0 60000 65536"/>
                <a:gd name="T9" fmla="*/ 0 60000 65536"/>
                <a:gd name="T10" fmla="*/ 0 60000 65536"/>
                <a:gd name="T11" fmla="*/ 0 60000 65536"/>
                <a:gd name="T12" fmla="*/ 0 w 36"/>
                <a:gd name="T13" fmla="*/ 0 h 160"/>
                <a:gd name="T14" fmla="*/ 36 w 36"/>
                <a:gd name="T15" fmla="*/ 160 h 160"/>
              </a:gdLst>
              <a:ahLst/>
              <a:cxnLst>
                <a:cxn ang="T8">
                  <a:pos x="T0" y="T1"/>
                </a:cxn>
                <a:cxn ang="T9">
                  <a:pos x="T2" y="T3"/>
                </a:cxn>
                <a:cxn ang="T10">
                  <a:pos x="T4" y="T5"/>
                </a:cxn>
                <a:cxn ang="T11">
                  <a:pos x="T6" y="T7"/>
                </a:cxn>
              </a:cxnLst>
              <a:rect l="T12" t="T13" r="T14" b="T15"/>
              <a:pathLst>
                <a:path w="36" h="160">
                  <a:moveTo>
                    <a:pt x="12" y="0"/>
                  </a:moveTo>
                  <a:lnTo>
                    <a:pt x="0" y="4"/>
                  </a:lnTo>
                  <a:lnTo>
                    <a:pt x="36" y="160"/>
                  </a:lnTo>
                  <a:lnTo>
                    <a:pt x="12" y="0"/>
                  </a:lnTo>
                  <a:close/>
                </a:path>
              </a:pathLst>
            </a:custGeom>
            <a:solidFill>
              <a:srgbClr val="000000"/>
            </a:solidFill>
            <a:ln w="9525">
              <a:noFill/>
              <a:round/>
              <a:headEnd/>
              <a:tailEnd/>
            </a:ln>
          </p:spPr>
          <p:txBody>
            <a:bodyPr/>
            <a:lstStyle/>
            <a:p>
              <a:endParaRPr lang="en-US"/>
            </a:p>
          </p:txBody>
        </p:sp>
        <p:sp>
          <p:nvSpPr>
            <p:cNvPr id="1589" name="Freeform 563">
              <a:extLst>
                <a:ext uri="{FF2B5EF4-FFF2-40B4-BE49-F238E27FC236}">
                  <a16:creationId xmlns:a16="http://schemas.microsoft.com/office/drawing/2014/main" id="{A4AF9E71-7998-429B-ADC3-F148A2CB8986}"/>
                </a:ext>
              </a:extLst>
            </p:cNvPr>
            <p:cNvSpPr>
              <a:spLocks/>
            </p:cNvSpPr>
            <p:nvPr/>
          </p:nvSpPr>
          <p:spPr bwMode="auto">
            <a:xfrm>
              <a:off x="3347" y="3822"/>
              <a:ext cx="5" cy="32"/>
            </a:xfrm>
            <a:custGeom>
              <a:avLst/>
              <a:gdLst>
                <a:gd name="T0" fmla="*/ 12 w 36"/>
                <a:gd name="T1" fmla="*/ 0 h 160"/>
                <a:gd name="T2" fmla="*/ 0 w 36"/>
                <a:gd name="T3" fmla="*/ 4 h 160"/>
                <a:gd name="T4" fmla="*/ 36 w 36"/>
                <a:gd name="T5" fmla="*/ 160 h 160"/>
                <a:gd name="T6" fmla="*/ 12 w 36"/>
                <a:gd name="T7" fmla="*/ 0 h 160"/>
                <a:gd name="T8" fmla="*/ 0 60000 65536"/>
                <a:gd name="T9" fmla="*/ 0 60000 65536"/>
                <a:gd name="T10" fmla="*/ 0 60000 65536"/>
                <a:gd name="T11" fmla="*/ 0 60000 65536"/>
                <a:gd name="T12" fmla="*/ 0 w 36"/>
                <a:gd name="T13" fmla="*/ 0 h 160"/>
                <a:gd name="T14" fmla="*/ 36 w 36"/>
                <a:gd name="T15" fmla="*/ 160 h 160"/>
              </a:gdLst>
              <a:ahLst/>
              <a:cxnLst>
                <a:cxn ang="T8">
                  <a:pos x="T0" y="T1"/>
                </a:cxn>
                <a:cxn ang="T9">
                  <a:pos x="T2" y="T3"/>
                </a:cxn>
                <a:cxn ang="T10">
                  <a:pos x="T4" y="T5"/>
                </a:cxn>
                <a:cxn ang="T11">
                  <a:pos x="T6" y="T7"/>
                </a:cxn>
              </a:cxnLst>
              <a:rect l="T12" t="T13" r="T14" b="T15"/>
              <a:pathLst>
                <a:path w="36" h="160">
                  <a:moveTo>
                    <a:pt x="12" y="0"/>
                  </a:moveTo>
                  <a:lnTo>
                    <a:pt x="0" y="4"/>
                  </a:lnTo>
                  <a:lnTo>
                    <a:pt x="36" y="160"/>
                  </a:lnTo>
                  <a:lnTo>
                    <a:pt x="12" y="0"/>
                  </a:lnTo>
                </a:path>
              </a:pathLst>
            </a:custGeom>
            <a:noFill/>
            <a:ln w="0">
              <a:solidFill>
                <a:srgbClr val="000000"/>
              </a:solidFill>
              <a:prstDash val="solid"/>
              <a:round/>
              <a:headEnd/>
              <a:tailEnd/>
            </a:ln>
          </p:spPr>
          <p:txBody>
            <a:bodyPr/>
            <a:lstStyle/>
            <a:p>
              <a:endParaRPr lang="en-US"/>
            </a:p>
          </p:txBody>
        </p:sp>
        <p:sp>
          <p:nvSpPr>
            <p:cNvPr id="1590" name="Freeform 564">
              <a:extLst>
                <a:ext uri="{FF2B5EF4-FFF2-40B4-BE49-F238E27FC236}">
                  <a16:creationId xmlns:a16="http://schemas.microsoft.com/office/drawing/2014/main" id="{188872AB-710D-4477-A9DE-CA94ACD3AB1E}"/>
                </a:ext>
              </a:extLst>
            </p:cNvPr>
            <p:cNvSpPr>
              <a:spLocks/>
            </p:cNvSpPr>
            <p:nvPr/>
          </p:nvSpPr>
          <p:spPr bwMode="auto">
            <a:xfrm>
              <a:off x="3345" y="3823"/>
              <a:ext cx="7" cy="31"/>
            </a:xfrm>
            <a:custGeom>
              <a:avLst/>
              <a:gdLst>
                <a:gd name="T0" fmla="*/ 11 w 47"/>
                <a:gd name="T1" fmla="*/ 0 h 156"/>
                <a:gd name="T2" fmla="*/ 0 w 47"/>
                <a:gd name="T3" fmla="*/ 4 h 156"/>
                <a:gd name="T4" fmla="*/ 47 w 47"/>
                <a:gd name="T5" fmla="*/ 156 h 156"/>
                <a:gd name="T6" fmla="*/ 11 w 47"/>
                <a:gd name="T7" fmla="*/ 0 h 156"/>
                <a:gd name="T8" fmla="*/ 0 60000 65536"/>
                <a:gd name="T9" fmla="*/ 0 60000 65536"/>
                <a:gd name="T10" fmla="*/ 0 60000 65536"/>
                <a:gd name="T11" fmla="*/ 0 60000 65536"/>
                <a:gd name="T12" fmla="*/ 0 w 47"/>
                <a:gd name="T13" fmla="*/ 0 h 156"/>
                <a:gd name="T14" fmla="*/ 47 w 47"/>
                <a:gd name="T15" fmla="*/ 156 h 156"/>
              </a:gdLst>
              <a:ahLst/>
              <a:cxnLst>
                <a:cxn ang="T8">
                  <a:pos x="T0" y="T1"/>
                </a:cxn>
                <a:cxn ang="T9">
                  <a:pos x="T2" y="T3"/>
                </a:cxn>
                <a:cxn ang="T10">
                  <a:pos x="T4" y="T5"/>
                </a:cxn>
                <a:cxn ang="T11">
                  <a:pos x="T6" y="T7"/>
                </a:cxn>
              </a:cxnLst>
              <a:rect l="T12" t="T13" r="T14" b="T15"/>
              <a:pathLst>
                <a:path w="47" h="156">
                  <a:moveTo>
                    <a:pt x="11" y="0"/>
                  </a:moveTo>
                  <a:lnTo>
                    <a:pt x="0" y="4"/>
                  </a:lnTo>
                  <a:lnTo>
                    <a:pt x="47" y="156"/>
                  </a:lnTo>
                  <a:lnTo>
                    <a:pt x="11" y="0"/>
                  </a:lnTo>
                  <a:close/>
                </a:path>
              </a:pathLst>
            </a:custGeom>
            <a:solidFill>
              <a:srgbClr val="000000"/>
            </a:solidFill>
            <a:ln w="9525">
              <a:noFill/>
              <a:round/>
              <a:headEnd/>
              <a:tailEnd/>
            </a:ln>
          </p:spPr>
          <p:txBody>
            <a:bodyPr/>
            <a:lstStyle/>
            <a:p>
              <a:endParaRPr lang="en-US"/>
            </a:p>
          </p:txBody>
        </p:sp>
        <p:sp>
          <p:nvSpPr>
            <p:cNvPr id="1591" name="Freeform 565">
              <a:extLst>
                <a:ext uri="{FF2B5EF4-FFF2-40B4-BE49-F238E27FC236}">
                  <a16:creationId xmlns:a16="http://schemas.microsoft.com/office/drawing/2014/main" id="{C969B4E0-8531-47B0-8A29-9AF101F84D04}"/>
                </a:ext>
              </a:extLst>
            </p:cNvPr>
            <p:cNvSpPr>
              <a:spLocks/>
            </p:cNvSpPr>
            <p:nvPr/>
          </p:nvSpPr>
          <p:spPr bwMode="auto">
            <a:xfrm>
              <a:off x="3345" y="3823"/>
              <a:ext cx="7" cy="31"/>
            </a:xfrm>
            <a:custGeom>
              <a:avLst/>
              <a:gdLst>
                <a:gd name="T0" fmla="*/ 11 w 47"/>
                <a:gd name="T1" fmla="*/ 0 h 156"/>
                <a:gd name="T2" fmla="*/ 0 w 47"/>
                <a:gd name="T3" fmla="*/ 4 h 156"/>
                <a:gd name="T4" fmla="*/ 47 w 47"/>
                <a:gd name="T5" fmla="*/ 156 h 156"/>
                <a:gd name="T6" fmla="*/ 11 w 47"/>
                <a:gd name="T7" fmla="*/ 0 h 156"/>
                <a:gd name="T8" fmla="*/ 0 60000 65536"/>
                <a:gd name="T9" fmla="*/ 0 60000 65536"/>
                <a:gd name="T10" fmla="*/ 0 60000 65536"/>
                <a:gd name="T11" fmla="*/ 0 60000 65536"/>
                <a:gd name="T12" fmla="*/ 0 w 47"/>
                <a:gd name="T13" fmla="*/ 0 h 156"/>
                <a:gd name="T14" fmla="*/ 47 w 47"/>
                <a:gd name="T15" fmla="*/ 156 h 156"/>
              </a:gdLst>
              <a:ahLst/>
              <a:cxnLst>
                <a:cxn ang="T8">
                  <a:pos x="T0" y="T1"/>
                </a:cxn>
                <a:cxn ang="T9">
                  <a:pos x="T2" y="T3"/>
                </a:cxn>
                <a:cxn ang="T10">
                  <a:pos x="T4" y="T5"/>
                </a:cxn>
                <a:cxn ang="T11">
                  <a:pos x="T6" y="T7"/>
                </a:cxn>
              </a:cxnLst>
              <a:rect l="T12" t="T13" r="T14" b="T15"/>
              <a:pathLst>
                <a:path w="47" h="156">
                  <a:moveTo>
                    <a:pt x="11" y="0"/>
                  </a:moveTo>
                  <a:lnTo>
                    <a:pt x="0" y="4"/>
                  </a:lnTo>
                  <a:lnTo>
                    <a:pt x="47" y="156"/>
                  </a:lnTo>
                  <a:lnTo>
                    <a:pt x="11" y="0"/>
                  </a:lnTo>
                </a:path>
              </a:pathLst>
            </a:custGeom>
            <a:noFill/>
            <a:ln w="0">
              <a:solidFill>
                <a:srgbClr val="000000"/>
              </a:solidFill>
              <a:prstDash val="solid"/>
              <a:round/>
              <a:headEnd/>
              <a:tailEnd/>
            </a:ln>
          </p:spPr>
          <p:txBody>
            <a:bodyPr/>
            <a:lstStyle/>
            <a:p>
              <a:endParaRPr lang="en-US"/>
            </a:p>
          </p:txBody>
        </p:sp>
        <p:sp>
          <p:nvSpPr>
            <p:cNvPr id="1592" name="Freeform 566">
              <a:extLst>
                <a:ext uri="{FF2B5EF4-FFF2-40B4-BE49-F238E27FC236}">
                  <a16:creationId xmlns:a16="http://schemas.microsoft.com/office/drawing/2014/main" id="{20D277A2-12B4-4DF0-B081-5FE20FC67BD2}"/>
                </a:ext>
              </a:extLst>
            </p:cNvPr>
            <p:cNvSpPr>
              <a:spLocks/>
            </p:cNvSpPr>
            <p:nvPr/>
          </p:nvSpPr>
          <p:spPr bwMode="auto">
            <a:xfrm>
              <a:off x="3343" y="3824"/>
              <a:ext cx="9" cy="30"/>
            </a:xfrm>
            <a:custGeom>
              <a:avLst/>
              <a:gdLst>
                <a:gd name="T0" fmla="*/ 11 w 58"/>
                <a:gd name="T1" fmla="*/ 0 h 152"/>
                <a:gd name="T2" fmla="*/ 0 w 58"/>
                <a:gd name="T3" fmla="*/ 4 h 152"/>
                <a:gd name="T4" fmla="*/ 58 w 58"/>
                <a:gd name="T5" fmla="*/ 152 h 152"/>
                <a:gd name="T6" fmla="*/ 11 w 58"/>
                <a:gd name="T7" fmla="*/ 0 h 152"/>
                <a:gd name="T8" fmla="*/ 0 60000 65536"/>
                <a:gd name="T9" fmla="*/ 0 60000 65536"/>
                <a:gd name="T10" fmla="*/ 0 60000 65536"/>
                <a:gd name="T11" fmla="*/ 0 60000 65536"/>
                <a:gd name="T12" fmla="*/ 0 w 58"/>
                <a:gd name="T13" fmla="*/ 0 h 152"/>
                <a:gd name="T14" fmla="*/ 58 w 58"/>
                <a:gd name="T15" fmla="*/ 152 h 152"/>
              </a:gdLst>
              <a:ahLst/>
              <a:cxnLst>
                <a:cxn ang="T8">
                  <a:pos x="T0" y="T1"/>
                </a:cxn>
                <a:cxn ang="T9">
                  <a:pos x="T2" y="T3"/>
                </a:cxn>
                <a:cxn ang="T10">
                  <a:pos x="T4" y="T5"/>
                </a:cxn>
                <a:cxn ang="T11">
                  <a:pos x="T6" y="T7"/>
                </a:cxn>
              </a:cxnLst>
              <a:rect l="T12" t="T13" r="T14" b="T15"/>
              <a:pathLst>
                <a:path w="58" h="152">
                  <a:moveTo>
                    <a:pt x="11" y="0"/>
                  </a:moveTo>
                  <a:lnTo>
                    <a:pt x="0" y="4"/>
                  </a:lnTo>
                  <a:lnTo>
                    <a:pt x="58" y="152"/>
                  </a:lnTo>
                  <a:lnTo>
                    <a:pt x="11" y="0"/>
                  </a:lnTo>
                  <a:close/>
                </a:path>
              </a:pathLst>
            </a:custGeom>
            <a:solidFill>
              <a:srgbClr val="000000"/>
            </a:solidFill>
            <a:ln w="9525">
              <a:noFill/>
              <a:round/>
              <a:headEnd/>
              <a:tailEnd/>
            </a:ln>
          </p:spPr>
          <p:txBody>
            <a:bodyPr/>
            <a:lstStyle/>
            <a:p>
              <a:endParaRPr lang="en-US"/>
            </a:p>
          </p:txBody>
        </p:sp>
        <p:sp>
          <p:nvSpPr>
            <p:cNvPr id="1593" name="Freeform 567">
              <a:extLst>
                <a:ext uri="{FF2B5EF4-FFF2-40B4-BE49-F238E27FC236}">
                  <a16:creationId xmlns:a16="http://schemas.microsoft.com/office/drawing/2014/main" id="{47C1D772-7E9A-47E6-A9B4-8704B198E8E9}"/>
                </a:ext>
              </a:extLst>
            </p:cNvPr>
            <p:cNvSpPr>
              <a:spLocks/>
            </p:cNvSpPr>
            <p:nvPr/>
          </p:nvSpPr>
          <p:spPr bwMode="auto">
            <a:xfrm>
              <a:off x="3343" y="3824"/>
              <a:ext cx="9" cy="30"/>
            </a:xfrm>
            <a:custGeom>
              <a:avLst/>
              <a:gdLst>
                <a:gd name="T0" fmla="*/ 11 w 58"/>
                <a:gd name="T1" fmla="*/ 0 h 152"/>
                <a:gd name="T2" fmla="*/ 0 w 58"/>
                <a:gd name="T3" fmla="*/ 4 h 152"/>
                <a:gd name="T4" fmla="*/ 58 w 58"/>
                <a:gd name="T5" fmla="*/ 152 h 152"/>
                <a:gd name="T6" fmla="*/ 11 w 58"/>
                <a:gd name="T7" fmla="*/ 0 h 152"/>
                <a:gd name="T8" fmla="*/ 0 60000 65536"/>
                <a:gd name="T9" fmla="*/ 0 60000 65536"/>
                <a:gd name="T10" fmla="*/ 0 60000 65536"/>
                <a:gd name="T11" fmla="*/ 0 60000 65536"/>
                <a:gd name="T12" fmla="*/ 0 w 58"/>
                <a:gd name="T13" fmla="*/ 0 h 152"/>
                <a:gd name="T14" fmla="*/ 58 w 58"/>
                <a:gd name="T15" fmla="*/ 152 h 152"/>
              </a:gdLst>
              <a:ahLst/>
              <a:cxnLst>
                <a:cxn ang="T8">
                  <a:pos x="T0" y="T1"/>
                </a:cxn>
                <a:cxn ang="T9">
                  <a:pos x="T2" y="T3"/>
                </a:cxn>
                <a:cxn ang="T10">
                  <a:pos x="T4" y="T5"/>
                </a:cxn>
                <a:cxn ang="T11">
                  <a:pos x="T6" y="T7"/>
                </a:cxn>
              </a:cxnLst>
              <a:rect l="T12" t="T13" r="T14" b="T15"/>
              <a:pathLst>
                <a:path w="58" h="152">
                  <a:moveTo>
                    <a:pt x="11" y="0"/>
                  </a:moveTo>
                  <a:lnTo>
                    <a:pt x="0" y="4"/>
                  </a:lnTo>
                  <a:lnTo>
                    <a:pt x="58" y="152"/>
                  </a:lnTo>
                  <a:lnTo>
                    <a:pt x="11" y="0"/>
                  </a:lnTo>
                </a:path>
              </a:pathLst>
            </a:custGeom>
            <a:noFill/>
            <a:ln w="0">
              <a:solidFill>
                <a:srgbClr val="000000"/>
              </a:solidFill>
              <a:prstDash val="solid"/>
              <a:round/>
              <a:headEnd/>
              <a:tailEnd/>
            </a:ln>
          </p:spPr>
          <p:txBody>
            <a:bodyPr/>
            <a:lstStyle/>
            <a:p>
              <a:endParaRPr lang="en-US"/>
            </a:p>
          </p:txBody>
        </p:sp>
        <p:sp>
          <p:nvSpPr>
            <p:cNvPr id="1594" name="Freeform 568">
              <a:extLst>
                <a:ext uri="{FF2B5EF4-FFF2-40B4-BE49-F238E27FC236}">
                  <a16:creationId xmlns:a16="http://schemas.microsoft.com/office/drawing/2014/main" id="{99AAF22F-13D0-4E5D-83BB-86BC4B793D34}"/>
                </a:ext>
              </a:extLst>
            </p:cNvPr>
            <p:cNvSpPr>
              <a:spLocks/>
            </p:cNvSpPr>
            <p:nvPr/>
          </p:nvSpPr>
          <p:spPr bwMode="auto">
            <a:xfrm>
              <a:off x="3341" y="3825"/>
              <a:ext cx="11" cy="29"/>
            </a:xfrm>
            <a:custGeom>
              <a:avLst/>
              <a:gdLst>
                <a:gd name="T0" fmla="*/ 11 w 69"/>
                <a:gd name="T1" fmla="*/ 0 h 148"/>
                <a:gd name="T2" fmla="*/ 0 w 69"/>
                <a:gd name="T3" fmla="*/ 6 h 148"/>
                <a:gd name="T4" fmla="*/ 69 w 69"/>
                <a:gd name="T5" fmla="*/ 148 h 148"/>
                <a:gd name="T6" fmla="*/ 11 w 69"/>
                <a:gd name="T7" fmla="*/ 0 h 148"/>
                <a:gd name="T8" fmla="*/ 0 60000 65536"/>
                <a:gd name="T9" fmla="*/ 0 60000 65536"/>
                <a:gd name="T10" fmla="*/ 0 60000 65536"/>
                <a:gd name="T11" fmla="*/ 0 60000 65536"/>
                <a:gd name="T12" fmla="*/ 0 w 69"/>
                <a:gd name="T13" fmla="*/ 0 h 148"/>
                <a:gd name="T14" fmla="*/ 69 w 69"/>
                <a:gd name="T15" fmla="*/ 148 h 148"/>
              </a:gdLst>
              <a:ahLst/>
              <a:cxnLst>
                <a:cxn ang="T8">
                  <a:pos x="T0" y="T1"/>
                </a:cxn>
                <a:cxn ang="T9">
                  <a:pos x="T2" y="T3"/>
                </a:cxn>
                <a:cxn ang="T10">
                  <a:pos x="T4" y="T5"/>
                </a:cxn>
                <a:cxn ang="T11">
                  <a:pos x="T6" y="T7"/>
                </a:cxn>
              </a:cxnLst>
              <a:rect l="T12" t="T13" r="T14" b="T15"/>
              <a:pathLst>
                <a:path w="69" h="148">
                  <a:moveTo>
                    <a:pt x="11" y="0"/>
                  </a:moveTo>
                  <a:lnTo>
                    <a:pt x="0" y="6"/>
                  </a:lnTo>
                  <a:lnTo>
                    <a:pt x="69" y="148"/>
                  </a:lnTo>
                  <a:lnTo>
                    <a:pt x="11" y="0"/>
                  </a:lnTo>
                  <a:close/>
                </a:path>
              </a:pathLst>
            </a:custGeom>
            <a:solidFill>
              <a:srgbClr val="000000"/>
            </a:solidFill>
            <a:ln w="9525">
              <a:noFill/>
              <a:round/>
              <a:headEnd/>
              <a:tailEnd/>
            </a:ln>
          </p:spPr>
          <p:txBody>
            <a:bodyPr/>
            <a:lstStyle/>
            <a:p>
              <a:endParaRPr lang="en-US"/>
            </a:p>
          </p:txBody>
        </p:sp>
        <p:sp>
          <p:nvSpPr>
            <p:cNvPr id="1595" name="Freeform 569">
              <a:extLst>
                <a:ext uri="{FF2B5EF4-FFF2-40B4-BE49-F238E27FC236}">
                  <a16:creationId xmlns:a16="http://schemas.microsoft.com/office/drawing/2014/main" id="{1C090301-0CE4-4545-ABC0-779A56132909}"/>
                </a:ext>
              </a:extLst>
            </p:cNvPr>
            <p:cNvSpPr>
              <a:spLocks/>
            </p:cNvSpPr>
            <p:nvPr/>
          </p:nvSpPr>
          <p:spPr bwMode="auto">
            <a:xfrm>
              <a:off x="3341" y="3825"/>
              <a:ext cx="11" cy="29"/>
            </a:xfrm>
            <a:custGeom>
              <a:avLst/>
              <a:gdLst>
                <a:gd name="T0" fmla="*/ 11 w 69"/>
                <a:gd name="T1" fmla="*/ 0 h 148"/>
                <a:gd name="T2" fmla="*/ 0 w 69"/>
                <a:gd name="T3" fmla="*/ 6 h 148"/>
                <a:gd name="T4" fmla="*/ 69 w 69"/>
                <a:gd name="T5" fmla="*/ 148 h 148"/>
                <a:gd name="T6" fmla="*/ 11 w 69"/>
                <a:gd name="T7" fmla="*/ 0 h 148"/>
                <a:gd name="T8" fmla="*/ 0 60000 65536"/>
                <a:gd name="T9" fmla="*/ 0 60000 65536"/>
                <a:gd name="T10" fmla="*/ 0 60000 65536"/>
                <a:gd name="T11" fmla="*/ 0 60000 65536"/>
                <a:gd name="T12" fmla="*/ 0 w 69"/>
                <a:gd name="T13" fmla="*/ 0 h 148"/>
                <a:gd name="T14" fmla="*/ 69 w 69"/>
                <a:gd name="T15" fmla="*/ 148 h 148"/>
              </a:gdLst>
              <a:ahLst/>
              <a:cxnLst>
                <a:cxn ang="T8">
                  <a:pos x="T0" y="T1"/>
                </a:cxn>
                <a:cxn ang="T9">
                  <a:pos x="T2" y="T3"/>
                </a:cxn>
                <a:cxn ang="T10">
                  <a:pos x="T4" y="T5"/>
                </a:cxn>
                <a:cxn ang="T11">
                  <a:pos x="T6" y="T7"/>
                </a:cxn>
              </a:cxnLst>
              <a:rect l="T12" t="T13" r="T14" b="T15"/>
              <a:pathLst>
                <a:path w="69" h="148">
                  <a:moveTo>
                    <a:pt x="11" y="0"/>
                  </a:moveTo>
                  <a:lnTo>
                    <a:pt x="0" y="6"/>
                  </a:lnTo>
                  <a:lnTo>
                    <a:pt x="69" y="148"/>
                  </a:lnTo>
                  <a:lnTo>
                    <a:pt x="11" y="0"/>
                  </a:lnTo>
                </a:path>
              </a:pathLst>
            </a:custGeom>
            <a:noFill/>
            <a:ln w="0">
              <a:solidFill>
                <a:srgbClr val="000000"/>
              </a:solidFill>
              <a:prstDash val="solid"/>
              <a:round/>
              <a:headEnd/>
              <a:tailEnd/>
            </a:ln>
          </p:spPr>
          <p:txBody>
            <a:bodyPr/>
            <a:lstStyle/>
            <a:p>
              <a:endParaRPr lang="en-US"/>
            </a:p>
          </p:txBody>
        </p:sp>
        <p:sp>
          <p:nvSpPr>
            <p:cNvPr id="1596" name="Freeform 570">
              <a:extLst>
                <a:ext uri="{FF2B5EF4-FFF2-40B4-BE49-F238E27FC236}">
                  <a16:creationId xmlns:a16="http://schemas.microsoft.com/office/drawing/2014/main" id="{72A0A845-FF39-426B-887A-3839B7785477}"/>
                </a:ext>
              </a:extLst>
            </p:cNvPr>
            <p:cNvSpPr>
              <a:spLocks/>
            </p:cNvSpPr>
            <p:nvPr/>
          </p:nvSpPr>
          <p:spPr bwMode="auto">
            <a:xfrm>
              <a:off x="3339" y="3826"/>
              <a:ext cx="13" cy="28"/>
            </a:xfrm>
            <a:custGeom>
              <a:avLst/>
              <a:gdLst>
                <a:gd name="T0" fmla="*/ 9 w 78"/>
                <a:gd name="T1" fmla="*/ 0 h 142"/>
                <a:gd name="T2" fmla="*/ 0 w 78"/>
                <a:gd name="T3" fmla="*/ 6 h 142"/>
                <a:gd name="T4" fmla="*/ 78 w 78"/>
                <a:gd name="T5" fmla="*/ 142 h 142"/>
                <a:gd name="T6" fmla="*/ 9 w 78"/>
                <a:gd name="T7" fmla="*/ 0 h 142"/>
                <a:gd name="T8" fmla="*/ 0 60000 65536"/>
                <a:gd name="T9" fmla="*/ 0 60000 65536"/>
                <a:gd name="T10" fmla="*/ 0 60000 65536"/>
                <a:gd name="T11" fmla="*/ 0 60000 65536"/>
                <a:gd name="T12" fmla="*/ 0 w 78"/>
                <a:gd name="T13" fmla="*/ 0 h 142"/>
                <a:gd name="T14" fmla="*/ 78 w 78"/>
                <a:gd name="T15" fmla="*/ 142 h 142"/>
              </a:gdLst>
              <a:ahLst/>
              <a:cxnLst>
                <a:cxn ang="T8">
                  <a:pos x="T0" y="T1"/>
                </a:cxn>
                <a:cxn ang="T9">
                  <a:pos x="T2" y="T3"/>
                </a:cxn>
                <a:cxn ang="T10">
                  <a:pos x="T4" y="T5"/>
                </a:cxn>
                <a:cxn ang="T11">
                  <a:pos x="T6" y="T7"/>
                </a:cxn>
              </a:cxnLst>
              <a:rect l="T12" t="T13" r="T14" b="T15"/>
              <a:pathLst>
                <a:path w="78" h="142">
                  <a:moveTo>
                    <a:pt x="9" y="0"/>
                  </a:moveTo>
                  <a:lnTo>
                    <a:pt x="0" y="6"/>
                  </a:lnTo>
                  <a:lnTo>
                    <a:pt x="78" y="142"/>
                  </a:lnTo>
                  <a:lnTo>
                    <a:pt x="9" y="0"/>
                  </a:lnTo>
                  <a:close/>
                </a:path>
              </a:pathLst>
            </a:custGeom>
            <a:solidFill>
              <a:srgbClr val="000000"/>
            </a:solidFill>
            <a:ln w="9525">
              <a:noFill/>
              <a:round/>
              <a:headEnd/>
              <a:tailEnd/>
            </a:ln>
          </p:spPr>
          <p:txBody>
            <a:bodyPr/>
            <a:lstStyle/>
            <a:p>
              <a:endParaRPr lang="en-US"/>
            </a:p>
          </p:txBody>
        </p:sp>
        <p:sp>
          <p:nvSpPr>
            <p:cNvPr id="1597" name="Freeform 571">
              <a:extLst>
                <a:ext uri="{FF2B5EF4-FFF2-40B4-BE49-F238E27FC236}">
                  <a16:creationId xmlns:a16="http://schemas.microsoft.com/office/drawing/2014/main" id="{27721A20-E0CB-44C5-ABB6-423BAE814787}"/>
                </a:ext>
              </a:extLst>
            </p:cNvPr>
            <p:cNvSpPr>
              <a:spLocks/>
            </p:cNvSpPr>
            <p:nvPr/>
          </p:nvSpPr>
          <p:spPr bwMode="auto">
            <a:xfrm>
              <a:off x="3339" y="3826"/>
              <a:ext cx="13" cy="28"/>
            </a:xfrm>
            <a:custGeom>
              <a:avLst/>
              <a:gdLst>
                <a:gd name="T0" fmla="*/ 9 w 78"/>
                <a:gd name="T1" fmla="*/ 0 h 142"/>
                <a:gd name="T2" fmla="*/ 0 w 78"/>
                <a:gd name="T3" fmla="*/ 6 h 142"/>
                <a:gd name="T4" fmla="*/ 78 w 78"/>
                <a:gd name="T5" fmla="*/ 142 h 142"/>
                <a:gd name="T6" fmla="*/ 9 w 78"/>
                <a:gd name="T7" fmla="*/ 0 h 142"/>
                <a:gd name="T8" fmla="*/ 0 60000 65536"/>
                <a:gd name="T9" fmla="*/ 0 60000 65536"/>
                <a:gd name="T10" fmla="*/ 0 60000 65536"/>
                <a:gd name="T11" fmla="*/ 0 60000 65536"/>
                <a:gd name="T12" fmla="*/ 0 w 78"/>
                <a:gd name="T13" fmla="*/ 0 h 142"/>
                <a:gd name="T14" fmla="*/ 78 w 78"/>
                <a:gd name="T15" fmla="*/ 142 h 142"/>
              </a:gdLst>
              <a:ahLst/>
              <a:cxnLst>
                <a:cxn ang="T8">
                  <a:pos x="T0" y="T1"/>
                </a:cxn>
                <a:cxn ang="T9">
                  <a:pos x="T2" y="T3"/>
                </a:cxn>
                <a:cxn ang="T10">
                  <a:pos x="T4" y="T5"/>
                </a:cxn>
                <a:cxn ang="T11">
                  <a:pos x="T6" y="T7"/>
                </a:cxn>
              </a:cxnLst>
              <a:rect l="T12" t="T13" r="T14" b="T15"/>
              <a:pathLst>
                <a:path w="78" h="142">
                  <a:moveTo>
                    <a:pt x="9" y="0"/>
                  </a:moveTo>
                  <a:lnTo>
                    <a:pt x="0" y="6"/>
                  </a:lnTo>
                  <a:lnTo>
                    <a:pt x="78" y="142"/>
                  </a:lnTo>
                  <a:lnTo>
                    <a:pt x="9" y="0"/>
                  </a:lnTo>
                </a:path>
              </a:pathLst>
            </a:custGeom>
            <a:noFill/>
            <a:ln w="0">
              <a:solidFill>
                <a:srgbClr val="000000"/>
              </a:solidFill>
              <a:prstDash val="solid"/>
              <a:round/>
              <a:headEnd/>
              <a:tailEnd/>
            </a:ln>
          </p:spPr>
          <p:txBody>
            <a:bodyPr/>
            <a:lstStyle/>
            <a:p>
              <a:endParaRPr lang="en-US"/>
            </a:p>
          </p:txBody>
        </p:sp>
        <p:sp>
          <p:nvSpPr>
            <p:cNvPr id="1598" name="Freeform 572">
              <a:extLst>
                <a:ext uri="{FF2B5EF4-FFF2-40B4-BE49-F238E27FC236}">
                  <a16:creationId xmlns:a16="http://schemas.microsoft.com/office/drawing/2014/main" id="{9FCF3FF1-BC8A-4796-BBE1-17E072CFFFE4}"/>
                </a:ext>
              </a:extLst>
            </p:cNvPr>
            <p:cNvSpPr>
              <a:spLocks/>
            </p:cNvSpPr>
            <p:nvPr/>
          </p:nvSpPr>
          <p:spPr bwMode="auto">
            <a:xfrm>
              <a:off x="3338" y="3827"/>
              <a:ext cx="14" cy="27"/>
            </a:xfrm>
            <a:custGeom>
              <a:avLst/>
              <a:gdLst>
                <a:gd name="T0" fmla="*/ 10 w 88"/>
                <a:gd name="T1" fmla="*/ 0 h 136"/>
                <a:gd name="T2" fmla="*/ 0 w 88"/>
                <a:gd name="T3" fmla="*/ 9 h 136"/>
                <a:gd name="T4" fmla="*/ 88 w 88"/>
                <a:gd name="T5" fmla="*/ 136 h 136"/>
                <a:gd name="T6" fmla="*/ 10 w 88"/>
                <a:gd name="T7" fmla="*/ 0 h 136"/>
                <a:gd name="T8" fmla="*/ 0 60000 65536"/>
                <a:gd name="T9" fmla="*/ 0 60000 65536"/>
                <a:gd name="T10" fmla="*/ 0 60000 65536"/>
                <a:gd name="T11" fmla="*/ 0 60000 65536"/>
                <a:gd name="T12" fmla="*/ 0 w 88"/>
                <a:gd name="T13" fmla="*/ 0 h 136"/>
                <a:gd name="T14" fmla="*/ 88 w 88"/>
                <a:gd name="T15" fmla="*/ 136 h 136"/>
              </a:gdLst>
              <a:ahLst/>
              <a:cxnLst>
                <a:cxn ang="T8">
                  <a:pos x="T0" y="T1"/>
                </a:cxn>
                <a:cxn ang="T9">
                  <a:pos x="T2" y="T3"/>
                </a:cxn>
                <a:cxn ang="T10">
                  <a:pos x="T4" y="T5"/>
                </a:cxn>
                <a:cxn ang="T11">
                  <a:pos x="T6" y="T7"/>
                </a:cxn>
              </a:cxnLst>
              <a:rect l="T12" t="T13" r="T14" b="T15"/>
              <a:pathLst>
                <a:path w="88" h="136">
                  <a:moveTo>
                    <a:pt x="10" y="0"/>
                  </a:moveTo>
                  <a:lnTo>
                    <a:pt x="0" y="9"/>
                  </a:lnTo>
                  <a:lnTo>
                    <a:pt x="88" y="136"/>
                  </a:lnTo>
                  <a:lnTo>
                    <a:pt x="10" y="0"/>
                  </a:lnTo>
                  <a:close/>
                </a:path>
              </a:pathLst>
            </a:custGeom>
            <a:solidFill>
              <a:srgbClr val="000000"/>
            </a:solidFill>
            <a:ln w="9525">
              <a:noFill/>
              <a:round/>
              <a:headEnd/>
              <a:tailEnd/>
            </a:ln>
          </p:spPr>
          <p:txBody>
            <a:bodyPr/>
            <a:lstStyle/>
            <a:p>
              <a:endParaRPr lang="en-US"/>
            </a:p>
          </p:txBody>
        </p:sp>
        <p:sp>
          <p:nvSpPr>
            <p:cNvPr id="1599" name="Freeform 573">
              <a:extLst>
                <a:ext uri="{FF2B5EF4-FFF2-40B4-BE49-F238E27FC236}">
                  <a16:creationId xmlns:a16="http://schemas.microsoft.com/office/drawing/2014/main" id="{CFD91B59-012F-49D6-9AE7-DF49F3E09E37}"/>
                </a:ext>
              </a:extLst>
            </p:cNvPr>
            <p:cNvSpPr>
              <a:spLocks/>
            </p:cNvSpPr>
            <p:nvPr/>
          </p:nvSpPr>
          <p:spPr bwMode="auto">
            <a:xfrm>
              <a:off x="3338" y="3827"/>
              <a:ext cx="14" cy="27"/>
            </a:xfrm>
            <a:custGeom>
              <a:avLst/>
              <a:gdLst>
                <a:gd name="T0" fmla="*/ 10 w 88"/>
                <a:gd name="T1" fmla="*/ 0 h 136"/>
                <a:gd name="T2" fmla="*/ 0 w 88"/>
                <a:gd name="T3" fmla="*/ 9 h 136"/>
                <a:gd name="T4" fmla="*/ 88 w 88"/>
                <a:gd name="T5" fmla="*/ 136 h 136"/>
                <a:gd name="T6" fmla="*/ 10 w 88"/>
                <a:gd name="T7" fmla="*/ 0 h 136"/>
                <a:gd name="T8" fmla="*/ 0 60000 65536"/>
                <a:gd name="T9" fmla="*/ 0 60000 65536"/>
                <a:gd name="T10" fmla="*/ 0 60000 65536"/>
                <a:gd name="T11" fmla="*/ 0 60000 65536"/>
                <a:gd name="T12" fmla="*/ 0 w 88"/>
                <a:gd name="T13" fmla="*/ 0 h 136"/>
                <a:gd name="T14" fmla="*/ 88 w 88"/>
                <a:gd name="T15" fmla="*/ 136 h 136"/>
              </a:gdLst>
              <a:ahLst/>
              <a:cxnLst>
                <a:cxn ang="T8">
                  <a:pos x="T0" y="T1"/>
                </a:cxn>
                <a:cxn ang="T9">
                  <a:pos x="T2" y="T3"/>
                </a:cxn>
                <a:cxn ang="T10">
                  <a:pos x="T4" y="T5"/>
                </a:cxn>
                <a:cxn ang="T11">
                  <a:pos x="T6" y="T7"/>
                </a:cxn>
              </a:cxnLst>
              <a:rect l="T12" t="T13" r="T14" b="T15"/>
              <a:pathLst>
                <a:path w="88" h="136">
                  <a:moveTo>
                    <a:pt x="10" y="0"/>
                  </a:moveTo>
                  <a:lnTo>
                    <a:pt x="0" y="9"/>
                  </a:lnTo>
                  <a:lnTo>
                    <a:pt x="88" y="136"/>
                  </a:lnTo>
                  <a:lnTo>
                    <a:pt x="10" y="0"/>
                  </a:lnTo>
                </a:path>
              </a:pathLst>
            </a:custGeom>
            <a:noFill/>
            <a:ln w="0">
              <a:solidFill>
                <a:srgbClr val="000000"/>
              </a:solidFill>
              <a:prstDash val="solid"/>
              <a:round/>
              <a:headEnd/>
              <a:tailEnd/>
            </a:ln>
          </p:spPr>
          <p:txBody>
            <a:bodyPr/>
            <a:lstStyle/>
            <a:p>
              <a:endParaRPr lang="en-US"/>
            </a:p>
          </p:txBody>
        </p:sp>
        <p:sp>
          <p:nvSpPr>
            <p:cNvPr id="1600" name="Freeform 574">
              <a:extLst>
                <a:ext uri="{FF2B5EF4-FFF2-40B4-BE49-F238E27FC236}">
                  <a16:creationId xmlns:a16="http://schemas.microsoft.com/office/drawing/2014/main" id="{B96F4799-0BEB-4EC3-A65E-944B1F8FE843}"/>
                </a:ext>
              </a:extLst>
            </p:cNvPr>
            <p:cNvSpPr>
              <a:spLocks/>
            </p:cNvSpPr>
            <p:nvPr/>
          </p:nvSpPr>
          <p:spPr bwMode="auto">
            <a:xfrm>
              <a:off x="3336" y="3829"/>
              <a:ext cx="16" cy="25"/>
            </a:xfrm>
            <a:custGeom>
              <a:avLst/>
              <a:gdLst>
                <a:gd name="T0" fmla="*/ 9 w 97"/>
                <a:gd name="T1" fmla="*/ 0 h 127"/>
                <a:gd name="T2" fmla="*/ 0 w 97"/>
                <a:gd name="T3" fmla="*/ 8 h 127"/>
                <a:gd name="T4" fmla="*/ 97 w 97"/>
                <a:gd name="T5" fmla="*/ 127 h 127"/>
                <a:gd name="T6" fmla="*/ 9 w 97"/>
                <a:gd name="T7" fmla="*/ 0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9" y="0"/>
                  </a:moveTo>
                  <a:lnTo>
                    <a:pt x="0" y="8"/>
                  </a:lnTo>
                  <a:lnTo>
                    <a:pt x="97" y="127"/>
                  </a:lnTo>
                  <a:lnTo>
                    <a:pt x="9" y="0"/>
                  </a:lnTo>
                  <a:close/>
                </a:path>
              </a:pathLst>
            </a:custGeom>
            <a:solidFill>
              <a:srgbClr val="000000"/>
            </a:solidFill>
            <a:ln w="9525">
              <a:noFill/>
              <a:round/>
              <a:headEnd/>
              <a:tailEnd/>
            </a:ln>
          </p:spPr>
          <p:txBody>
            <a:bodyPr/>
            <a:lstStyle/>
            <a:p>
              <a:endParaRPr lang="en-US"/>
            </a:p>
          </p:txBody>
        </p:sp>
        <p:sp>
          <p:nvSpPr>
            <p:cNvPr id="1601" name="Freeform 575">
              <a:extLst>
                <a:ext uri="{FF2B5EF4-FFF2-40B4-BE49-F238E27FC236}">
                  <a16:creationId xmlns:a16="http://schemas.microsoft.com/office/drawing/2014/main" id="{FBE7105E-8506-4164-925B-F95EA849FCF5}"/>
                </a:ext>
              </a:extLst>
            </p:cNvPr>
            <p:cNvSpPr>
              <a:spLocks/>
            </p:cNvSpPr>
            <p:nvPr/>
          </p:nvSpPr>
          <p:spPr bwMode="auto">
            <a:xfrm>
              <a:off x="3336" y="3829"/>
              <a:ext cx="16" cy="25"/>
            </a:xfrm>
            <a:custGeom>
              <a:avLst/>
              <a:gdLst>
                <a:gd name="T0" fmla="*/ 9 w 97"/>
                <a:gd name="T1" fmla="*/ 0 h 127"/>
                <a:gd name="T2" fmla="*/ 0 w 97"/>
                <a:gd name="T3" fmla="*/ 8 h 127"/>
                <a:gd name="T4" fmla="*/ 97 w 97"/>
                <a:gd name="T5" fmla="*/ 127 h 127"/>
                <a:gd name="T6" fmla="*/ 9 w 97"/>
                <a:gd name="T7" fmla="*/ 0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9" y="0"/>
                  </a:moveTo>
                  <a:lnTo>
                    <a:pt x="0" y="8"/>
                  </a:lnTo>
                  <a:lnTo>
                    <a:pt x="97" y="127"/>
                  </a:lnTo>
                  <a:lnTo>
                    <a:pt x="9" y="0"/>
                  </a:lnTo>
                </a:path>
              </a:pathLst>
            </a:custGeom>
            <a:noFill/>
            <a:ln w="0">
              <a:solidFill>
                <a:srgbClr val="000000"/>
              </a:solidFill>
              <a:prstDash val="solid"/>
              <a:round/>
              <a:headEnd/>
              <a:tailEnd/>
            </a:ln>
          </p:spPr>
          <p:txBody>
            <a:bodyPr/>
            <a:lstStyle/>
            <a:p>
              <a:endParaRPr lang="en-US"/>
            </a:p>
          </p:txBody>
        </p:sp>
        <p:sp>
          <p:nvSpPr>
            <p:cNvPr id="1602" name="Freeform 576">
              <a:extLst>
                <a:ext uri="{FF2B5EF4-FFF2-40B4-BE49-F238E27FC236}">
                  <a16:creationId xmlns:a16="http://schemas.microsoft.com/office/drawing/2014/main" id="{03E8FAA3-7CBB-4158-8E5C-1C1956428910}"/>
                </a:ext>
              </a:extLst>
            </p:cNvPr>
            <p:cNvSpPr>
              <a:spLocks/>
            </p:cNvSpPr>
            <p:nvPr/>
          </p:nvSpPr>
          <p:spPr bwMode="auto">
            <a:xfrm>
              <a:off x="3335" y="3830"/>
              <a:ext cx="17" cy="24"/>
            </a:xfrm>
            <a:custGeom>
              <a:avLst/>
              <a:gdLst>
                <a:gd name="T0" fmla="*/ 9 w 106"/>
                <a:gd name="T1" fmla="*/ 0 h 119"/>
                <a:gd name="T2" fmla="*/ 0 w 106"/>
                <a:gd name="T3" fmla="*/ 10 h 119"/>
                <a:gd name="T4" fmla="*/ 106 w 106"/>
                <a:gd name="T5" fmla="*/ 119 h 119"/>
                <a:gd name="T6" fmla="*/ 9 w 106"/>
                <a:gd name="T7" fmla="*/ 0 h 119"/>
                <a:gd name="T8" fmla="*/ 0 60000 65536"/>
                <a:gd name="T9" fmla="*/ 0 60000 65536"/>
                <a:gd name="T10" fmla="*/ 0 60000 65536"/>
                <a:gd name="T11" fmla="*/ 0 60000 65536"/>
                <a:gd name="T12" fmla="*/ 0 w 106"/>
                <a:gd name="T13" fmla="*/ 0 h 119"/>
                <a:gd name="T14" fmla="*/ 106 w 106"/>
                <a:gd name="T15" fmla="*/ 119 h 119"/>
              </a:gdLst>
              <a:ahLst/>
              <a:cxnLst>
                <a:cxn ang="T8">
                  <a:pos x="T0" y="T1"/>
                </a:cxn>
                <a:cxn ang="T9">
                  <a:pos x="T2" y="T3"/>
                </a:cxn>
                <a:cxn ang="T10">
                  <a:pos x="T4" y="T5"/>
                </a:cxn>
                <a:cxn ang="T11">
                  <a:pos x="T6" y="T7"/>
                </a:cxn>
              </a:cxnLst>
              <a:rect l="T12" t="T13" r="T14" b="T15"/>
              <a:pathLst>
                <a:path w="106" h="119">
                  <a:moveTo>
                    <a:pt x="9" y="0"/>
                  </a:moveTo>
                  <a:lnTo>
                    <a:pt x="0" y="10"/>
                  </a:lnTo>
                  <a:lnTo>
                    <a:pt x="106" y="119"/>
                  </a:lnTo>
                  <a:lnTo>
                    <a:pt x="9" y="0"/>
                  </a:lnTo>
                  <a:close/>
                </a:path>
              </a:pathLst>
            </a:custGeom>
            <a:solidFill>
              <a:srgbClr val="000000"/>
            </a:solidFill>
            <a:ln w="9525">
              <a:noFill/>
              <a:round/>
              <a:headEnd/>
              <a:tailEnd/>
            </a:ln>
          </p:spPr>
          <p:txBody>
            <a:bodyPr/>
            <a:lstStyle/>
            <a:p>
              <a:endParaRPr lang="en-US"/>
            </a:p>
          </p:txBody>
        </p:sp>
        <p:sp>
          <p:nvSpPr>
            <p:cNvPr id="1603" name="Freeform 577">
              <a:extLst>
                <a:ext uri="{FF2B5EF4-FFF2-40B4-BE49-F238E27FC236}">
                  <a16:creationId xmlns:a16="http://schemas.microsoft.com/office/drawing/2014/main" id="{380CAFB0-DE45-46C9-81BB-87AB6DB0FD4B}"/>
                </a:ext>
              </a:extLst>
            </p:cNvPr>
            <p:cNvSpPr>
              <a:spLocks/>
            </p:cNvSpPr>
            <p:nvPr/>
          </p:nvSpPr>
          <p:spPr bwMode="auto">
            <a:xfrm>
              <a:off x="3335" y="3830"/>
              <a:ext cx="17" cy="24"/>
            </a:xfrm>
            <a:custGeom>
              <a:avLst/>
              <a:gdLst>
                <a:gd name="T0" fmla="*/ 9 w 106"/>
                <a:gd name="T1" fmla="*/ 0 h 119"/>
                <a:gd name="T2" fmla="*/ 0 w 106"/>
                <a:gd name="T3" fmla="*/ 10 h 119"/>
                <a:gd name="T4" fmla="*/ 106 w 106"/>
                <a:gd name="T5" fmla="*/ 119 h 119"/>
                <a:gd name="T6" fmla="*/ 9 w 106"/>
                <a:gd name="T7" fmla="*/ 0 h 119"/>
                <a:gd name="T8" fmla="*/ 0 60000 65536"/>
                <a:gd name="T9" fmla="*/ 0 60000 65536"/>
                <a:gd name="T10" fmla="*/ 0 60000 65536"/>
                <a:gd name="T11" fmla="*/ 0 60000 65536"/>
                <a:gd name="T12" fmla="*/ 0 w 106"/>
                <a:gd name="T13" fmla="*/ 0 h 119"/>
                <a:gd name="T14" fmla="*/ 106 w 106"/>
                <a:gd name="T15" fmla="*/ 119 h 119"/>
              </a:gdLst>
              <a:ahLst/>
              <a:cxnLst>
                <a:cxn ang="T8">
                  <a:pos x="T0" y="T1"/>
                </a:cxn>
                <a:cxn ang="T9">
                  <a:pos x="T2" y="T3"/>
                </a:cxn>
                <a:cxn ang="T10">
                  <a:pos x="T4" y="T5"/>
                </a:cxn>
                <a:cxn ang="T11">
                  <a:pos x="T6" y="T7"/>
                </a:cxn>
              </a:cxnLst>
              <a:rect l="T12" t="T13" r="T14" b="T15"/>
              <a:pathLst>
                <a:path w="106" h="119">
                  <a:moveTo>
                    <a:pt x="9" y="0"/>
                  </a:moveTo>
                  <a:lnTo>
                    <a:pt x="0" y="10"/>
                  </a:lnTo>
                  <a:lnTo>
                    <a:pt x="106" y="119"/>
                  </a:lnTo>
                  <a:lnTo>
                    <a:pt x="9" y="0"/>
                  </a:lnTo>
                </a:path>
              </a:pathLst>
            </a:custGeom>
            <a:noFill/>
            <a:ln w="0">
              <a:solidFill>
                <a:srgbClr val="000000"/>
              </a:solidFill>
              <a:prstDash val="solid"/>
              <a:round/>
              <a:headEnd/>
              <a:tailEnd/>
            </a:ln>
          </p:spPr>
          <p:txBody>
            <a:bodyPr/>
            <a:lstStyle/>
            <a:p>
              <a:endParaRPr lang="en-US"/>
            </a:p>
          </p:txBody>
        </p:sp>
        <p:sp>
          <p:nvSpPr>
            <p:cNvPr id="1604" name="Freeform 578">
              <a:extLst>
                <a:ext uri="{FF2B5EF4-FFF2-40B4-BE49-F238E27FC236}">
                  <a16:creationId xmlns:a16="http://schemas.microsoft.com/office/drawing/2014/main" id="{1976C6EA-0C6F-44E8-BA31-FC09B1DC7BBF}"/>
                </a:ext>
              </a:extLst>
            </p:cNvPr>
            <p:cNvSpPr>
              <a:spLocks/>
            </p:cNvSpPr>
            <p:nvPr/>
          </p:nvSpPr>
          <p:spPr bwMode="auto">
            <a:xfrm>
              <a:off x="3334" y="3832"/>
              <a:ext cx="18" cy="22"/>
            </a:xfrm>
            <a:custGeom>
              <a:avLst/>
              <a:gdLst>
                <a:gd name="T0" fmla="*/ 7 w 113"/>
                <a:gd name="T1" fmla="*/ 0 h 109"/>
                <a:gd name="T2" fmla="*/ 0 w 113"/>
                <a:gd name="T3" fmla="*/ 9 h 109"/>
                <a:gd name="T4" fmla="*/ 113 w 113"/>
                <a:gd name="T5" fmla="*/ 109 h 109"/>
                <a:gd name="T6" fmla="*/ 7 w 113"/>
                <a:gd name="T7" fmla="*/ 0 h 109"/>
                <a:gd name="T8" fmla="*/ 0 60000 65536"/>
                <a:gd name="T9" fmla="*/ 0 60000 65536"/>
                <a:gd name="T10" fmla="*/ 0 60000 65536"/>
                <a:gd name="T11" fmla="*/ 0 60000 65536"/>
                <a:gd name="T12" fmla="*/ 0 w 113"/>
                <a:gd name="T13" fmla="*/ 0 h 109"/>
                <a:gd name="T14" fmla="*/ 113 w 113"/>
                <a:gd name="T15" fmla="*/ 109 h 109"/>
              </a:gdLst>
              <a:ahLst/>
              <a:cxnLst>
                <a:cxn ang="T8">
                  <a:pos x="T0" y="T1"/>
                </a:cxn>
                <a:cxn ang="T9">
                  <a:pos x="T2" y="T3"/>
                </a:cxn>
                <a:cxn ang="T10">
                  <a:pos x="T4" y="T5"/>
                </a:cxn>
                <a:cxn ang="T11">
                  <a:pos x="T6" y="T7"/>
                </a:cxn>
              </a:cxnLst>
              <a:rect l="T12" t="T13" r="T14" b="T15"/>
              <a:pathLst>
                <a:path w="113" h="109">
                  <a:moveTo>
                    <a:pt x="7" y="0"/>
                  </a:moveTo>
                  <a:lnTo>
                    <a:pt x="0" y="9"/>
                  </a:lnTo>
                  <a:lnTo>
                    <a:pt x="113" y="109"/>
                  </a:lnTo>
                  <a:lnTo>
                    <a:pt x="7" y="0"/>
                  </a:lnTo>
                  <a:close/>
                </a:path>
              </a:pathLst>
            </a:custGeom>
            <a:solidFill>
              <a:srgbClr val="000000"/>
            </a:solidFill>
            <a:ln w="9525">
              <a:noFill/>
              <a:round/>
              <a:headEnd/>
              <a:tailEnd/>
            </a:ln>
          </p:spPr>
          <p:txBody>
            <a:bodyPr/>
            <a:lstStyle/>
            <a:p>
              <a:endParaRPr lang="en-US"/>
            </a:p>
          </p:txBody>
        </p:sp>
        <p:sp>
          <p:nvSpPr>
            <p:cNvPr id="1605" name="Freeform 579">
              <a:extLst>
                <a:ext uri="{FF2B5EF4-FFF2-40B4-BE49-F238E27FC236}">
                  <a16:creationId xmlns:a16="http://schemas.microsoft.com/office/drawing/2014/main" id="{A85940EC-4118-4C06-B191-F1066498D933}"/>
                </a:ext>
              </a:extLst>
            </p:cNvPr>
            <p:cNvSpPr>
              <a:spLocks/>
            </p:cNvSpPr>
            <p:nvPr/>
          </p:nvSpPr>
          <p:spPr bwMode="auto">
            <a:xfrm>
              <a:off x="3334" y="3832"/>
              <a:ext cx="18" cy="22"/>
            </a:xfrm>
            <a:custGeom>
              <a:avLst/>
              <a:gdLst>
                <a:gd name="T0" fmla="*/ 7 w 113"/>
                <a:gd name="T1" fmla="*/ 0 h 109"/>
                <a:gd name="T2" fmla="*/ 0 w 113"/>
                <a:gd name="T3" fmla="*/ 9 h 109"/>
                <a:gd name="T4" fmla="*/ 113 w 113"/>
                <a:gd name="T5" fmla="*/ 109 h 109"/>
                <a:gd name="T6" fmla="*/ 7 w 113"/>
                <a:gd name="T7" fmla="*/ 0 h 109"/>
                <a:gd name="T8" fmla="*/ 0 60000 65536"/>
                <a:gd name="T9" fmla="*/ 0 60000 65536"/>
                <a:gd name="T10" fmla="*/ 0 60000 65536"/>
                <a:gd name="T11" fmla="*/ 0 60000 65536"/>
                <a:gd name="T12" fmla="*/ 0 w 113"/>
                <a:gd name="T13" fmla="*/ 0 h 109"/>
                <a:gd name="T14" fmla="*/ 113 w 113"/>
                <a:gd name="T15" fmla="*/ 109 h 109"/>
              </a:gdLst>
              <a:ahLst/>
              <a:cxnLst>
                <a:cxn ang="T8">
                  <a:pos x="T0" y="T1"/>
                </a:cxn>
                <a:cxn ang="T9">
                  <a:pos x="T2" y="T3"/>
                </a:cxn>
                <a:cxn ang="T10">
                  <a:pos x="T4" y="T5"/>
                </a:cxn>
                <a:cxn ang="T11">
                  <a:pos x="T6" y="T7"/>
                </a:cxn>
              </a:cxnLst>
              <a:rect l="T12" t="T13" r="T14" b="T15"/>
              <a:pathLst>
                <a:path w="113" h="109">
                  <a:moveTo>
                    <a:pt x="7" y="0"/>
                  </a:moveTo>
                  <a:lnTo>
                    <a:pt x="0" y="9"/>
                  </a:lnTo>
                  <a:lnTo>
                    <a:pt x="113" y="109"/>
                  </a:lnTo>
                  <a:lnTo>
                    <a:pt x="7" y="0"/>
                  </a:lnTo>
                </a:path>
              </a:pathLst>
            </a:custGeom>
            <a:noFill/>
            <a:ln w="0">
              <a:solidFill>
                <a:srgbClr val="000000"/>
              </a:solidFill>
              <a:prstDash val="solid"/>
              <a:round/>
              <a:headEnd/>
              <a:tailEnd/>
            </a:ln>
          </p:spPr>
          <p:txBody>
            <a:bodyPr/>
            <a:lstStyle/>
            <a:p>
              <a:endParaRPr lang="en-US"/>
            </a:p>
          </p:txBody>
        </p:sp>
        <p:sp>
          <p:nvSpPr>
            <p:cNvPr id="1606" name="Freeform 580">
              <a:extLst>
                <a:ext uri="{FF2B5EF4-FFF2-40B4-BE49-F238E27FC236}">
                  <a16:creationId xmlns:a16="http://schemas.microsoft.com/office/drawing/2014/main" id="{2C5F4573-7809-48F5-BCA2-26B71C96154C}"/>
                </a:ext>
              </a:extLst>
            </p:cNvPr>
            <p:cNvSpPr>
              <a:spLocks/>
            </p:cNvSpPr>
            <p:nvPr/>
          </p:nvSpPr>
          <p:spPr bwMode="auto">
            <a:xfrm>
              <a:off x="3333" y="3834"/>
              <a:ext cx="19" cy="20"/>
            </a:xfrm>
            <a:custGeom>
              <a:avLst/>
              <a:gdLst>
                <a:gd name="T0" fmla="*/ 7 w 120"/>
                <a:gd name="T1" fmla="*/ 0 h 100"/>
                <a:gd name="T2" fmla="*/ 0 w 120"/>
                <a:gd name="T3" fmla="*/ 11 h 100"/>
                <a:gd name="T4" fmla="*/ 120 w 120"/>
                <a:gd name="T5" fmla="*/ 100 h 100"/>
                <a:gd name="T6" fmla="*/ 7 w 120"/>
                <a:gd name="T7" fmla="*/ 0 h 100"/>
                <a:gd name="T8" fmla="*/ 0 60000 65536"/>
                <a:gd name="T9" fmla="*/ 0 60000 65536"/>
                <a:gd name="T10" fmla="*/ 0 60000 65536"/>
                <a:gd name="T11" fmla="*/ 0 60000 65536"/>
                <a:gd name="T12" fmla="*/ 0 w 120"/>
                <a:gd name="T13" fmla="*/ 0 h 100"/>
                <a:gd name="T14" fmla="*/ 120 w 120"/>
                <a:gd name="T15" fmla="*/ 100 h 100"/>
              </a:gdLst>
              <a:ahLst/>
              <a:cxnLst>
                <a:cxn ang="T8">
                  <a:pos x="T0" y="T1"/>
                </a:cxn>
                <a:cxn ang="T9">
                  <a:pos x="T2" y="T3"/>
                </a:cxn>
                <a:cxn ang="T10">
                  <a:pos x="T4" y="T5"/>
                </a:cxn>
                <a:cxn ang="T11">
                  <a:pos x="T6" y="T7"/>
                </a:cxn>
              </a:cxnLst>
              <a:rect l="T12" t="T13" r="T14" b="T15"/>
              <a:pathLst>
                <a:path w="120" h="100">
                  <a:moveTo>
                    <a:pt x="7" y="0"/>
                  </a:moveTo>
                  <a:lnTo>
                    <a:pt x="0" y="11"/>
                  </a:lnTo>
                  <a:lnTo>
                    <a:pt x="120" y="100"/>
                  </a:lnTo>
                  <a:lnTo>
                    <a:pt x="7" y="0"/>
                  </a:lnTo>
                  <a:close/>
                </a:path>
              </a:pathLst>
            </a:custGeom>
            <a:solidFill>
              <a:srgbClr val="000000"/>
            </a:solidFill>
            <a:ln w="9525">
              <a:noFill/>
              <a:round/>
              <a:headEnd/>
              <a:tailEnd/>
            </a:ln>
          </p:spPr>
          <p:txBody>
            <a:bodyPr/>
            <a:lstStyle/>
            <a:p>
              <a:endParaRPr lang="en-US"/>
            </a:p>
          </p:txBody>
        </p:sp>
        <p:sp>
          <p:nvSpPr>
            <p:cNvPr id="1607" name="Freeform 581">
              <a:extLst>
                <a:ext uri="{FF2B5EF4-FFF2-40B4-BE49-F238E27FC236}">
                  <a16:creationId xmlns:a16="http://schemas.microsoft.com/office/drawing/2014/main" id="{FD76514A-3E52-491E-8AC2-150C718FC365}"/>
                </a:ext>
              </a:extLst>
            </p:cNvPr>
            <p:cNvSpPr>
              <a:spLocks/>
            </p:cNvSpPr>
            <p:nvPr/>
          </p:nvSpPr>
          <p:spPr bwMode="auto">
            <a:xfrm>
              <a:off x="3333" y="3834"/>
              <a:ext cx="19" cy="20"/>
            </a:xfrm>
            <a:custGeom>
              <a:avLst/>
              <a:gdLst>
                <a:gd name="T0" fmla="*/ 7 w 120"/>
                <a:gd name="T1" fmla="*/ 0 h 100"/>
                <a:gd name="T2" fmla="*/ 0 w 120"/>
                <a:gd name="T3" fmla="*/ 11 h 100"/>
                <a:gd name="T4" fmla="*/ 120 w 120"/>
                <a:gd name="T5" fmla="*/ 100 h 100"/>
                <a:gd name="T6" fmla="*/ 7 w 120"/>
                <a:gd name="T7" fmla="*/ 0 h 100"/>
                <a:gd name="T8" fmla="*/ 0 60000 65536"/>
                <a:gd name="T9" fmla="*/ 0 60000 65536"/>
                <a:gd name="T10" fmla="*/ 0 60000 65536"/>
                <a:gd name="T11" fmla="*/ 0 60000 65536"/>
                <a:gd name="T12" fmla="*/ 0 w 120"/>
                <a:gd name="T13" fmla="*/ 0 h 100"/>
                <a:gd name="T14" fmla="*/ 120 w 120"/>
                <a:gd name="T15" fmla="*/ 100 h 100"/>
              </a:gdLst>
              <a:ahLst/>
              <a:cxnLst>
                <a:cxn ang="T8">
                  <a:pos x="T0" y="T1"/>
                </a:cxn>
                <a:cxn ang="T9">
                  <a:pos x="T2" y="T3"/>
                </a:cxn>
                <a:cxn ang="T10">
                  <a:pos x="T4" y="T5"/>
                </a:cxn>
                <a:cxn ang="T11">
                  <a:pos x="T6" y="T7"/>
                </a:cxn>
              </a:cxnLst>
              <a:rect l="T12" t="T13" r="T14" b="T15"/>
              <a:pathLst>
                <a:path w="120" h="100">
                  <a:moveTo>
                    <a:pt x="7" y="0"/>
                  </a:moveTo>
                  <a:lnTo>
                    <a:pt x="0" y="11"/>
                  </a:lnTo>
                  <a:lnTo>
                    <a:pt x="120" y="100"/>
                  </a:lnTo>
                  <a:lnTo>
                    <a:pt x="7" y="0"/>
                  </a:lnTo>
                </a:path>
              </a:pathLst>
            </a:custGeom>
            <a:noFill/>
            <a:ln w="0">
              <a:solidFill>
                <a:srgbClr val="000000"/>
              </a:solidFill>
              <a:prstDash val="solid"/>
              <a:round/>
              <a:headEnd/>
              <a:tailEnd/>
            </a:ln>
          </p:spPr>
          <p:txBody>
            <a:bodyPr/>
            <a:lstStyle/>
            <a:p>
              <a:endParaRPr lang="en-US"/>
            </a:p>
          </p:txBody>
        </p:sp>
        <p:sp>
          <p:nvSpPr>
            <p:cNvPr id="1608" name="Freeform 582">
              <a:extLst>
                <a:ext uri="{FF2B5EF4-FFF2-40B4-BE49-F238E27FC236}">
                  <a16:creationId xmlns:a16="http://schemas.microsoft.com/office/drawing/2014/main" id="{C09382C2-275C-4FAC-933B-41626108499A}"/>
                </a:ext>
              </a:extLst>
            </p:cNvPr>
            <p:cNvSpPr>
              <a:spLocks/>
            </p:cNvSpPr>
            <p:nvPr/>
          </p:nvSpPr>
          <p:spPr bwMode="auto">
            <a:xfrm>
              <a:off x="3331" y="3836"/>
              <a:ext cx="21" cy="18"/>
            </a:xfrm>
            <a:custGeom>
              <a:avLst/>
              <a:gdLst>
                <a:gd name="T0" fmla="*/ 6 w 126"/>
                <a:gd name="T1" fmla="*/ 0 h 89"/>
                <a:gd name="T2" fmla="*/ 0 w 126"/>
                <a:gd name="T3" fmla="*/ 12 h 89"/>
                <a:gd name="T4" fmla="*/ 126 w 126"/>
                <a:gd name="T5" fmla="*/ 89 h 89"/>
                <a:gd name="T6" fmla="*/ 6 w 126"/>
                <a:gd name="T7" fmla="*/ 0 h 89"/>
                <a:gd name="T8" fmla="*/ 0 60000 65536"/>
                <a:gd name="T9" fmla="*/ 0 60000 65536"/>
                <a:gd name="T10" fmla="*/ 0 60000 65536"/>
                <a:gd name="T11" fmla="*/ 0 60000 65536"/>
                <a:gd name="T12" fmla="*/ 0 w 126"/>
                <a:gd name="T13" fmla="*/ 0 h 89"/>
                <a:gd name="T14" fmla="*/ 126 w 126"/>
                <a:gd name="T15" fmla="*/ 89 h 89"/>
              </a:gdLst>
              <a:ahLst/>
              <a:cxnLst>
                <a:cxn ang="T8">
                  <a:pos x="T0" y="T1"/>
                </a:cxn>
                <a:cxn ang="T9">
                  <a:pos x="T2" y="T3"/>
                </a:cxn>
                <a:cxn ang="T10">
                  <a:pos x="T4" y="T5"/>
                </a:cxn>
                <a:cxn ang="T11">
                  <a:pos x="T6" y="T7"/>
                </a:cxn>
              </a:cxnLst>
              <a:rect l="T12" t="T13" r="T14" b="T15"/>
              <a:pathLst>
                <a:path w="126" h="89">
                  <a:moveTo>
                    <a:pt x="6" y="0"/>
                  </a:moveTo>
                  <a:lnTo>
                    <a:pt x="0" y="12"/>
                  </a:lnTo>
                  <a:lnTo>
                    <a:pt x="126" y="89"/>
                  </a:lnTo>
                  <a:lnTo>
                    <a:pt x="6" y="0"/>
                  </a:lnTo>
                  <a:close/>
                </a:path>
              </a:pathLst>
            </a:custGeom>
            <a:solidFill>
              <a:srgbClr val="000000"/>
            </a:solidFill>
            <a:ln w="9525">
              <a:noFill/>
              <a:round/>
              <a:headEnd/>
              <a:tailEnd/>
            </a:ln>
          </p:spPr>
          <p:txBody>
            <a:bodyPr/>
            <a:lstStyle/>
            <a:p>
              <a:endParaRPr lang="en-US"/>
            </a:p>
          </p:txBody>
        </p:sp>
        <p:sp>
          <p:nvSpPr>
            <p:cNvPr id="1609" name="Freeform 583">
              <a:extLst>
                <a:ext uri="{FF2B5EF4-FFF2-40B4-BE49-F238E27FC236}">
                  <a16:creationId xmlns:a16="http://schemas.microsoft.com/office/drawing/2014/main" id="{590ECE12-E800-4B53-BAFC-5DC40397BBF0}"/>
                </a:ext>
              </a:extLst>
            </p:cNvPr>
            <p:cNvSpPr>
              <a:spLocks/>
            </p:cNvSpPr>
            <p:nvPr/>
          </p:nvSpPr>
          <p:spPr bwMode="auto">
            <a:xfrm>
              <a:off x="3331" y="3836"/>
              <a:ext cx="21" cy="18"/>
            </a:xfrm>
            <a:custGeom>
              <a:avLst/>
              <a:gdLst>
                <a:gd name="T0" fmla="*/ 6 w 126"/>
                <a:gd name="T1" fmla="*/ 0 h 89"/>
                <a:gd name="T2" fmla="*/ 0 w 126"/>
                <a:gd name="T3" fmla="*/ 12 h 89"/>
                <a:gd name="T4" fmla="*/ 126 w 126"/>
                <a:gd name="T5" fmla="*/ 89 h 89"/>
                <a:gd name="T6" fmla="*/ 6 w 126"/>
                <a:gd name="T7" fmla="*/ 0 h 89"/>
                <a:gd name="T8" fmla="*/ 0 60000 65536"/>
                <a:gd name="T9" fmla="*/ 0 60000 65536"/>
                <a:gd name="T10" fmla="*/ 0 60000 65536"/>
                <a:gd name="T11" fmla="*/ 0 60000 65536"/>
                <a:gd name="T12" fmla="*/ 0 w 126"/>
                <a:gd name="T13" fmla="*/ 0 h 89"/>
                <a:gd name="T14" fmla="*/ 126 w 126"/>
                <a:gd name="T15" fmla="*/ 89 h 89"/>
              </a:gdLst>
              <a:ahLst/>
              <a:cxnLst>
                <a:cxn ang="T8">
                  <a:pos x="T0" y="T1"/>
                </a:cxn>
                <a:cxn ang="T9">
                  <a:pos x="T2" y="T3"/>
                </a:cxn>
                <a:cxn ang="T10">
                  <a:pos x="T4" y="T5"/>
                </a:cxn>
                <a:cxn ang="T11">
                  <a:pos x="T6" y="T7"/>
                </a:cxn>
              </a:cxnLst>
              <a:rect l="T12" t="T13" r="T14" b="T15"/>
              <a:pathLst>
                <a:path w="126" h="89">
                  <a:moveTo>
                    <a:pt x="6" y="0"/>
                  </a:moveTo>
                  <a:lnTo>
                    <a:pt x="0" y="12"/>
                  </a:lnTo>
                  <a:lnTo>
                    <a:pt x="126" y="89"/>
                  </a:lnTo>
                  <a:lnTo>
                    <a:pt x="6" y="0"/>
                  </a:lnTo>
                </a:path>
              </a:pathLst>
            </a:custGeom>
            <a:noFill/>
            <a:ln w="0">
              <a:solidFill>
                <a:srgbClr val="000000"/>
              </a:solidFill>
              <a:prstDash val="solid"/>
              <a:round/>
              <a:headEnd/>
              <a:tailEnd/>
            </a:ln>
          </p:spPr>
          <p:txBody>
            <a:bodyPr/>
            <a:lstStyle/>
            <a:p>
              <a:endParaRPr lang="en-US"/>
            </a:p>
          </p:txBody>
        </p:sp>
        <p:sp>
          <p:nvSpPr>
            <p:cNvPr id="1610" name="Freeform 584">
              <a:extLst>
                <a:ext uri="{FF2B5EF4-FFF2-40B4-BE49-F238E27FC236}">
                  <a16:creationId xmlns:a16="http://schemas.microsoft.com/office/drawing/2014/main" id="{C456232F-EE01-4363-BA15-61ECC50FDFC4}"/>
                </a:ext>
              </a:extLst>
            </p:cNvPr>
            <p:cNvSpPr>
              <a:spLocks/>
            </p:cNvSpPr>
            <p:nvPr/>
          </p:nvSpPr>
          <p:spPr bwMode="auto">
            <a:xfrm>
              <a:off x="3331" y="3839"/>
              <a:ext cx="21" cy="15"/>
            </a:xfrm>
            <a:custGeom>
              <a:avLst/>
              <a:gdLst>
                <a:gd name="T0" fmla="*/ 5 w 131"/>
                <a:gd name="T1" fmla="*/ 0 h 77"/>
                <a:gd name="T2" fmla="*/ 0 w 131"/>
                <a:gd name="T3" fmla="*/ 12 h 77"/>
                <a:gd name="T4" fmla="*/ 131 w 131"/>
                <a:gd name="T5" fmla="*/ 77 h 77"/>
                <a:gd name="T6" fmla="*/ 5 w 131"/>
                <a:gd name="T7" fmla="*/ 0 h 77"/>
                <a:gd name="T8" fmla="*/ 0 60000 65536"/>
                <a:gd name="T9" fmla="*/ 0 60000 65536"/>
                <a:gd name="T10" fmla="*/ 0 60000 65536"/>
                <a:gd name="T11" fmla="*/ 0 60000 65536"/>
                <a:gd name="T12" fmla="*/ 0 w 131"/>
                <a:gd name="T13" fmla="*/ 0 h 77"/>
                <a:gd name="T14" fmla="*/ 131 w 131"/>
                <a:gd name="T15" fmla="*/ 77 h 77"/>
              </a:gdLst>
              <a:ahLst/>
              <a:cxnLst>
                <a:cxn ang="T8">
                  <a:pos x="T0" y="T1"/>
                </a:cxn>
                <a:cxn ang="T9">
                  <a:pos x="T2" y="T3"/>
                </a:cxn>
                <a:cxn ang="T10">
                  <a:pos x="T4" y="T5"/>
                </a:cxn>
                <a:cxn ang="T11">
                  <a:pos x="T6" y="T7"/>
                </a:cxn>
              </a:cxnLst>
              <a:rect l="T12" t="T13" r="T14" b="T15"/>
              <a:pathLst>
                <a:path w="131" h="77">
                  <a:moveTo>
                    <a:pt x="5" y="0"/>
                  </a:moveTo>
                  <a:lnTo>
                    <a:pt x="0" y="12"/>
                  </a:lnTo>
                  <a:lnTo>
                    <a:pt x="131" y="77"/>
                  </a:lnTo>
                  <a:lnTo>
                    <a:pt x="5" y="0"/>
                  </a:lnTo>
                  <a:close/>
                </a:path>
              </a:pathLst>
            </a:custGeom>
            <a:solidFill>
              <a:srgbClr val="000000"/>
            </a:solidFill>
            <a:ln w="9525">
              <a:noFill/>
              <a:round/>
              <a:headEnd/>
              <a:tailEnd/>
            </a:ln>
          </p:spPr>
          <p:txBody>
            <a:bodyPr/>
            <a:lstStyle/>
            <a:p>
              <a:endParaRPr lang="en-US"/>
            </a:p>
          </p:txBody>
        </p:sp>
        <p:sp>
          <p:nvSpPr>
            <p:cNvPr id="1611" name="Freeform 585">
              <a:extLst>
                <a:ext uri="{FF2B5EF4-FFF2-40B4-BE49-F238E27FC236}">
                  <a16:creationId xmlns:a16="http://schemas.microsoft.com/office/drawing/2014/main" id="{CFAEAF36-ABFB-46C4-BE61-50E39D4F8E36}"/>
                </a:ext>
              </a:extLst>
            </p:cNvPr>
            <p:cNvSpPr>
              <a:spLocks/>
            </p:cNvSpPr>
            <p:nvPr/>
          </p:nvSpPr>
          <p:spPr bwMode="auto">
            <a:xfrm>
              <a:off x="3331" y="3839"/>
              <a:ext cx="21" cy="15"/>
            </a:xfrm>
            <a:custGeom>
              <a:avLst/>
              <a:gdLst>
                <a:gd name="T0" fmla="*/ 5 w 131"/>
                <a:gd name="T1" fmla="*/ 0 h 77"/>
                <a:gd name="T2" fmla="*/ 0 w 131"/>
                <a:gd name="T3" fmla="*/ 12 h 77"/>
                <a:gd name="T4" fmla="*/ 131 w 131"/>
                <a:gd name="T5" fmla="*/ 77 h 77"/>
                <a:gd name="T6" fmla="*/ 5 w 131"/>
                <a:gd name="T7" fmla="*/ 0 h 77"/>
                <a:gd name="T8" fmla="*/ 0 60000 65536"/>
                <a:gd name="T9" fmla="*/ 0 60000 65536"/>
                <a:gd name="T10" fmla="*/ 0 60000 65536"/>
                <a:gd name="T11" fmla="*/ 0 60000 65536"/>
                <a:gd name="T12" fmla="*/ 0 w 131"/>
                <a:gd name="T13" fmla="*/ 0 h 77"/>
                <a:gd name="T14" fmla="*/ 131 w 131"/>
                <a:gd name="T15" fmla="*/ 77 h 77"/>
              </a:gdLst>
              <a:ahLst/>
              <a:cxnLst>
                <a:cxn ang="T8">
                  <a:pos x="T0" y="T1"/>
                </a:cxn>
                <a:cxn ang="T9">
                  <a:pos x="T2" y="T3"/>
                </a:cxn>
                <a:cxn ang="T10">
                  <a:pos x="T4" y="T5"/>
                </a:cxn>
                <a:cxn ang="T11">
                  <a:pos x="T6" y="T7"/>
                </a:cxn>
              </a:cxnLst>
              <a:rect l="T12" t="T13" r="T14" b="T15"/>
              <a:pathLst>
                <a:path w="131" h="77">
                  <a:moveTo>
                    <a:pt x="5" y="0"/>
                  </a:moveTo>
                  <a:lnTo>
                    <a:pt x="0" y="12"/>
                  </a:lnTo>
                  <a:lnTo>
                    <a:pt x="131" y="77"/>
                  </a:lnTo>
                  <a:lnTo>
                    <a:pt x="5" y="0"/>
                  </a:lnTo>
                </a:path>
              </a:pathLst>
            </a:custGeom>
            <a:noFill/>
            <a:ln w="0">
              <a:solidFill>
                <a:srgbClr val="000000"/>
              </a:solidFill>
              <a:prstDash val="solid"/>
              <a:round/>
              <a:headEnd/>
              <a:tailEnd/>
            </a:ln>
          </p:spPr>
          <p:txBody>
            <a:bodyPr/>
            <a:lstStyle/>
            <a:p>
              <a:endParaRPr lang="en-US"/>
            </a:p>
          </p:txBody>
        </p:sp>
        <p:sp>
          <p:nvSpPr>
            <p:cNvPr id="1612" name="Freeform 586">
              <a:extLst>
                <a:ext uri="{FF2B5EF4-FFF2-40B4-BE49-F238E27FC236}">
                  <a16:creationId xmlns:a16="http://schemas.microsoft.com/office/drawing/2014/main" id="{873AE2A5-4837-4C0F-9313-4E6937F89B85}"/>
                </a:ext>
              </a:extLst>
            </p:cNvPr>
            <p:cNvSpPr>
              <a:spLocks/>
            </p:cNvSpPr>
            <p:nvPr/>
          </p:nvSpPr>
          <p:spPr bwMode="auto">
            <a:xfrm>
              <a:off x="3330" y="3841"/>
              <a:ext cx="22" cy="13"/>
            </a:xfrm>
            <a:custGeom>
              <a:avLst/>
              <a:gdLst>
                <a:gd name="T0" fmla="*/ 5 w 136"/>
                <a:gd name="T1" fmla="*/ 0 h 65"/>
                <a:gd name="T2" fmla="*/ 0 w 136"/>
                <a:gd name="T3" fmla="*/ 12 h 65"/>
                <a:gd name="T4" fmla="*/ 136 w 136"/>
                <a:gd name="T5" fmla="*/ 65 h 65"/>
                <a:gd name="T6" fmla="*/ 5 w 136"/>
                <a:gd name="T7" fmla="*/ 0 h 65"/>
                <a:gd name="T8" fmla="*/ 0 60000 65536"/>
                <a:gd name="T9" fmla="*/ 0 60000 65536"/>
                <a:gd name="T10" fmla="*/ 0 60000 65536"/>
                <a:gd name="T11" fmla="*/ 0 60000 65536"/>
                <a:gd name="T12" fmla="*/ 0 w 136"/>
                <a:gd name="T13" fmla="*/ 0 h 65"/>
                <a:gd name="T14" fmla="*/ 136 w 136"/>
                <a:gd name="T15" fmla="*/ 65 h 65"/>
              </a:gdLst>
              <a:ahLst/>
              <a:cxnLst>
                <a:cxn ang="T8">
                  <a:pos x="T0" y="T1"/>
                </a:cxn>
                <a:cxn ang="T9">
                  <a:pos x="T2" y="T3"/>
                </a:cxn>
                <a:cxn ang="T10">
                  <a:pos x="T4" y="T5"/>
                </a:cxn>
                <a:cxn ang="T11">
                  <a:pos x="T6" y="T7"/>
                </a:cxn>
              </a:cxnLst>
              <a:rect l="T12" t="T13" r="T14" b="T15"/>
              <a:pathLst>
                <a:path w="136" h="65">
                  <a:moveTo>
                    <a:pt x="5" y="0"/>
                  </a:moveTo>
                  <a:lnTo>
                    <a:pt x="0" y="12"/>
                  </a:lnTo>
                  <a:lnTo>
                    <a:pt x="136" y="65"/>
                  </a:lnTo>
                  <a:lnTo>
                    <a:pt x="5" y="0"/>
                  </a:lnTo>
                  <a:close/>
                </a:path>
              </a:pathLst>
            </a:custGeom>
            <a:solidFill>
              <a:srgbClr val="000000"/>
            </a:solidFill>
            <a:ln w="9525">
              <a:noFill/>
              <a:round/>
              <a:headEnd/>
              <a:tailEnd/>
            </a:ln>
          </p:spPr>
          <p:txBody>
            <a:bodyPr/>
            <a:lstStyle/>
            <a:p>
              <a:endParaRPr lang="en-US"/>
            </a:p>
          </p:txBody>
        </p:sp>
        <p:sp>
          <p:nvSpPr>
            <p:cNvPr id="1613" name="Freeform 587">
              <a:extLst>
                <a:ext uri="{FF2B5EF4-FFF2-40B4-BE49-F238E27FC236}">
                  <a16:creationId xmlns:a16="http://schemas.microsoft.com/office/drawing/2014/main" id="{4BAF4E9E-E363-42B3-A453-D43996ACD94B}"/>
                </a:ext>
              </a:extLst>
            </p:cNvPr>
            <p:cNvSpPr>
              <a:spLocks/>
            </p:cNvSpPr>
            <p:nvPr/>
          </p:nvSpPr>
          <p:spPr bwMode="auto">
            <a:xfrm>
              <a:off x="3330" y="3841"/>
              <a:ext cx="22" cy="13"/>
            </a:xfrm>
            <a:custGeom>
              <a:avLst/>
              <a:gdLst>
                <a:gd name="T0" fmla="*/ 5 w 136"/>
                <a:gd name="T1" fmla="*/ 0 h 65"/>
                <a:gd name="T2" fmla="*/ 0 w 136"/>
                <a:gd name="T3" fmla="*/ 12 h 65"/>
                <a:gd name="T4" fmla="*/ 136 w 136"/>
                <a:gd name="T5" fmla="*/ 65 h 65"/>
                <a:gd name="T6" fmla="*/ 5 w 136"/>
                <a:gd name="T7" fmla="*/ 0 h 65"/>
                <a:gd name="T8" fmla="*/ 0 60000 65536"/>
                <a:gd name="T9" fmla="*/ 0 60000 65536"/>
                <a:gd name="T10" fmla="*/ 0 60000 65536"/>
                <a:gd name="T11" fmla="*/ 0 60000 65536"/>
                <a:gd name="T12" fmla="*/ 0 w 136"/>
                <a:gd name="T13" fmla="*/ 0 h 65"/>
                <a:gd name="T14" fmla="*/ 136 w 136"/>
                <a:gd name="T15" fmla="*/ 65 h 65"/>
              </a:gdLst>
              <a:ahLst/>
              <a:cxnLst>
                <a:cxn ang="T8">
                  <a:pos x="T0" y="T1"/>
                </a:cxn>
                <a:cxn ang="T9">
                  <a:pos x="T2" y="T3"/>
                </a:cxn>
                <a:cxn ang="T10">
                  <a:pos x="T4" y="T5"/>
                </a:cxn>
                <a:cxn ang="T11">
                  <a:pos x="T6" y="T7"/>
                </a:cxn>
              </a:cxnLst>
              <a:rect l="T12" t="T13" r="T14" b="T15"/>
              <a:pathLst>
                <a:path w="136" h="65">
                  <a:moveTo>
                    <a:pt x="5" y="0"/>
                  </a:moveTo>
                  <a:lnTo>
                    <a:pt x="0" y="12"/>
                  </a:lnTo>
                  <a:lnTo>
                    <a:pt x="136" y="65"/>
                  </a:lnTo>
                  <a:lnTo>
                    <a:pt x="5" y="0"/>
                  </a:lnTo>
                </a:path>
              </a:pathLst>
            </a:custGeom>
            <a:noFill/>
            <a:ln w="0">
              <a:solidFill>
                <a:srgbClr val="000000"/>
              </a:solidFill>
              <a:prstDash val="solid"/>
              <a:round/>
              <a:headEnd/>
              <a:tailEnd/>
            </a:ln>
          </p:spPr>
          <p:txBody>
            <a:bodyPr/>
            <a:lstStyle/>
            <a:p>
              <a:endParaRPr lang="en-US"/>
            </a:p>
          </p:txBody>
        </p:sp>
        <p:sp>
          <p:nvSpPr>
            <p:cNvPr id="1614" name="Freeform 588">
              <a:extLst>
                <a:ext uri="{FF2B5EF4-FFF2-40B4-BE49-F238E27FC236}">
                  <a16:creationId xmlns:a16="http://schemas.microsoft.com/office/drawing/2014/main" id="{61AFF17F-EF75-4197-8036-28E97C38275A}"/>
                </a:ext>
              </a:extLst>
            </p:cNvPr>
            <p:cNvSpPr>
              <a:spLocks/>
            </p:cNvSpPr>
            <p:nvPr/>
          </p:nvSpPr>
          <p:spPr bwMode="auto">
            <a:xfrm>
              <a:off x="3329" y="3844"/>
              <a:ext cx="23" cy="10"/>
            </a:xfrm>
            <a:custGeom>
              <a:avLst/>
              <a:gdLst>
                <a:gd name="T0" fmla="*/ 3 w 139"/>
                <a:gd name="T1" fmla="*/ 0 h 53"/>
                <a:gd name="T2" fmla="*/ 0 w 139"/>
                <a:gd name="T3" fmla="*/ 13 h 53"/>
                <a:gd name="T4" fmla="*/ 139 w 139"/>
                <a:gd name="T5" fmla="*/ 53 h 53"/>
                <a:gd name="T6" fmla="*/ 3 w 139"/>
                <a:gd name="T7" fmla="*/ 0 h 53"/>
                <a:gd name="T8" fmla="*/ 0 60000 65536"/>
                <a:gd name="T9" fmla="*/ 0 60000 65536"/>
                <a:gd name="T10" fmla="*/ 0 60000 65536"/>
                <a:gd name="T11" fmla="*/ 0 60000 65536"/>
                <a:gd name="T12" fmla="*/ 0 w 139"/>
                <a:gd name="T13" fmla="*/ 0 h 53"/>
                <a:gd name="T14" fmla="*/ 139 w 139"/>
                <a:gd name="T15" fmla="*/ 53 h 53"/>
              </a:gdLst>
              <a:ahLst/>
              <a:cxnLst>
                <a:cxn ang="T8">
                  <a:pos x="T0" y="T1"/>
                </a:cxn>
                <a:cxn ang="T9">
                  <a:pos x="T2" y="T3"/>
                </a:cxn>
                <a:cxn ang="T10">
                  <a:pos x="T4" y="T5"/>
                </a:cxn>
                <a:cxn ang="T11">
                  <a:pos x="T6" y="T7"/>
                </a:cxn>
              </a:cxnLst>
              <a:rect l="T12" t="T13" r="T14" b="T15"/>
              <a:pathLst>
                <a:path w="139" h="53">
                  <a:moveTo>
                    <a:pt x="3" y="0"/>
                  </a:moveTo>
                  <a:lnTo>
                    <a:pt x="0" y="13"/>
                  </a:lnTo>
                  <a:lnTo>
                    <a:pt x="139" y="53"/>
                  </a:lnTo>
                  <a:lnTo>
                    <a:pt x="3" y="0"/>
                  </a:lnTo>
                  <a:close/>
                </a:path>
              </a:pathLst>
            </a:custGeom>
            <a:solidFill>
              <a:srgbClr val="000000"/>
            </a:solidFill>
            <a:ln w="9525">
              <a:noFill/>
              <a:round/>
              <a:headEnd/>
              <a:tailEnd/>
            </a:ln>
          </p:spPr>
          <p:txBody>
            <a:bodyPr/>
            <a:lstStyle/>
            <a:p>
              <a:endParaRPr lang="en-US"/>
            </a:p>
          </p:txBody>
        </p:sp>
        <p:sp>
          <p:nvSpPr>
            <p:cNvPr id="1615" name="Freeform 589">
              <a:extLst>
                <a:ext uri="{FF2B5EF4-FFF2-40B4-BE49-F238E27FC236}">
                  <a16:creationId xmlns:a16="http://schemas.microsoft.com/office/drawing/2014/main" id="{FAA83725-C3A5-4B2D-B456-4447CB40578A}"/>
                </a:ext>
              </a:extLst>
            </p:cNvPr>
            <p:cNvSpPr>
              <a:spLocks/>
            </p:cNvSpPr>
            <p:nvPr/>
          </p:nvSpPr>
          <p:spPr bwMode="auto">
            <a:xfrm>
              <a:off x="3329" y="3844"/>
              <a:ext cx="23" cy="10"/>
            </a:xfrm>
            <a:custGeom>
              <a:avLst/>
              <a:gdLst>
                <a:gd name="T0" fmla="*/ 3 w 139"/>
                <a:gd name="T1" fmla="*/ 0 h 53"/>
                <a:gd name="T2" fmla="*/ 0 w 139"/>
                <a:gd name="T3" fmla="*/ 13 h 53"/>
                <a:gd name="T4" fmla="*/ 139 w 139"/>
                <a:gd name="T5" fmla="*/ 53 h 53"/>
                <a:gd name="T6" fmla="*/ 3 w 139"/>
                <a:gd name="T7" fmla="*/ 0 h 53"/>
                <a:gd name="T8" fmla="*/ 0 60000 65536"/>
                <a:gd name="T9" fmla="*/ 0 60000 65536"/>
                <a:gd name="T10" fmla="*/ 0 60000 65536"/>
                <a:gd name="T11" fmla="*/ 0 60000 65536"/>
                <a:gd name="T12" fmla="*/ 0 w 139"/>
                <a:gd name="T13" fmla="*/ 0 h 53"/>
                <a:gd name="T14" fmla="*/ 139 w 139"/>
                <a:gd name="T15" fmla="*/ 53 h 53"/>
              </a:gdLst>
              <a:ahLst/>
              <a:cxnLst>
                <a:cxn ang="T8">
                  <a:pos x="T0" y="T1"/>
                </a:cxn>
                <a:cxn ang="T9">
                  <a:pos x="T2" y="T3"/>
                </a:cxn>
                <a:cxn ang="T10">
                  <a:pos x="T4" y="T5"/>
                </a:cxn>
                <a:cxn ang="T11">
                  <a:pos x="T6" y="T7"/>
                </a:cxn>
              </a:cxnLst>
              <a:rect l="T12" t="T13" r="T14" b="T15"/>
              <a:pathLst>
                <a:path w="139" h="53">
                  <a:moveTo>
                    <a:pt x="3" y="0"/>
                  </a:moveTo>
                  <a:lnTo>
                    <a:pt x="0" y="13"/>
                  </a:lnTo>
                  <a:lnTo>
                    <a:pt x="139" y="53"/>
                  </a:lnTo>
                  <a:lnTo>
                    <a:pt x="3" y="0"/>
                  </a:lnTo>
                </a:path>
              </a:pathLst>
            </a:custGeom>
            <a:noFill/>
            <a:ln w="0">
              <a:solidFill>
                <a:srgbClr val="000000"/>
              </a:solidFill>
              <a:prstDash val="solid"/>
              <a:round/>
              <a:headEnd/>
              <a:tailEnd/>
            </a:ln>
          </p:spPr>
          <p:txBody>
            <a:bodyPr/>
            <a:lstStyle/>
            <a:p>
              <a:endParaRPr lang="en-US"/>
            </a:p>
          </p:txBody>
        </p:sp>
        <p:sp>
          <p:nvSpPr>
            <p:cNvPr id="1616" name="Freeform 590">
              <a:extLst>
                <a:ext uri="{FF2B5EF4-FFF2-40B4-BE49-F238E27FC236}">
                  <a16:creationId xmlns:a16="http://schemas.microsoft.com/office/drawing/2014/main" id="{3F20CEFB-A274-4E39-BB2D-58BF3FE8553B}"/>
                </a:ext>
              </a:extLst>
            </p:cNvPr>
            <p:cNvSpPr>
              <a:spLocks/>
            </p:cNvSpPr>
            <p:nvPr/>
          </p:nvSpPr>
          <p:spPr bwMode="auto">
            <a:xfrm>
              <a:off x="3329" y="3846"/>
              <a:ext cx="23" cy="8"/>
            </a:xfrm>
            <a:custGeom>
              <a:avLst/>
              <a:gdLst>
                <a:gd name="T0" fmla="*/ 2 w 141"/>
                <a:gd name="T1" fmla="*/ 0 h 40"/>
                <a:gd name="T2" fmla="*/ 0 w 141"/>
                <a:gd name="T3" fmla="*/ 13 h 40"/>
                <a:gd name="T4" fmla="*/ 141 w 141"/>
                <a:gd name="T5" fmla="*/ 40 h 40"/>
                <a:gd name="T6" fmla="*/ 2 w 141"/>
                <a:gd name="T7" fmla="*/ 0 h 40"/>
                <a:gd name="T8" fmla="*/ 0 60000 65536"/>
                <a:gd name="T9" fmla="*/ 0 60000 65536"/>
                <a:gd name="T10" fmla="*/ 0 60000 65536"/>
                <a:gd name="T11" fmla="*/ 0 60000 65536"/>
                <a:gd name="T12" fmla="*/ 0 w 141"/>
                <a:gd name="T13" fmla="*/ 0 h 40"/>
                <a:gd name="T14" fmla="*/ 141 w 141"/>
                <a:gd name="T15" fmla="*/ 40 h 40"/>
              </a:gdLst>
              <a:ahLst/>
              <a:cxnLst>
                <a:cxn ang="T8">
                  <a:pos x="T0" y="T1"/>
                </a:cxn>
                <a:cxn ang="T9">
                  <a:pos x="T2" y="T3"/>
                </a:cxn>
                <a:cxn ang="T10">
                  <a:pos x="T4" y="T5"/>
                </a:cxn>
                <a:cxn ang="T11">
                  <a:pos x="T6" y="T7"/>
                </a:cxn>
              </a:cxnLst>
              <a:rect l="T12" t="T13" r="T14" b="T15"/>
              <a:pathLst>
                <a:path w="141" h="40">
                  <a:moveTo>
                    <a:pt x="2" y="0"/>
                  </a:moveTo>
                  <a:lnTo>
                    <a:pt x="0" y="13"/>
                  </a:lnTo>
                  <a:lnTo>
                    <a:pt x="141" y="40"/>
                  </a:lnTo>
                  <a:lnTo>
                    <a:pt x="2" y="0"/>
                  </a:lnTo>
                  <a:close/>
                </a:path>
              </a:pathLst>
            </a:custGeom>
            <a:solidFill>
              <a:srgbClr val="000000"/>
            </a:solidFill>
            <a:ln w="9525">
              <a:noFill/>
              <a:round/>
              <a:headEnd/>
              <a:tailEnd/>
            </a:ln>
          </p:spPr>
          <p:txBody>
            <a:bodyPr/>
            <a:lstStyle/>
            <a:p>
              <a:endParaRPr lang="en-US"/>
            </a:p>
          </p:txBody>
        </p:sp>
      </p:grpSp>
      <p:grpSp>
        <p:nvGrpSpPr>
          <p:cNvPr id="1617" name="Group 792">
            <a:extLst>
              <a:ext uri="{FF2B5EF4-FFF2-40B4-BE49-F238E27FC236}">
                <a16:creationId xmlns:a16="http://schemas.microsoft.com/office/drawing/2014/main" id="{3BC36FD5-9BF4-49F7-9AA4-77E6623C37EC}"/>
              </a:ext>
            </a:extLst>
          </p:cNvPr>
          <p:cNvGrpSpPr>
            <a:grpSpLocks/>
          </p:cNvGrpSpPr>
          <p:nvPr/>
        </p:nvGrpSpPr>
        <p:grpSpPr bwMode="auto">
          <a:xfrm>
            <a:off x="5284788" y="5465763"/>
            <a:ext cx="579437" cy="703262"/>
            <a:chOff x="3329" y="3443"/>
            <a:chExt cx="365" cy="443"/>
          </a:xfrm>
        </p:grpSpPr>
        <p:sp>
          <p:nvSpPr>
            <p:cNvPr id="1618" name="Freeform 592">
              <a:extLst>
                <a:ext uri="{FF2B5EF4-FFF2-40B4-BE49-F238E27FC236}">
                  <a16:creationId xmlns:a16="http://schemas.microsoft.com/office/drawing/2014/main" id="{7F5244AA-7F31-4E06-A1A7-75DFFC0E3870}"/>
                </a:ext>
              </a:extLst>
            </p:cNvPr>
            <p:cNvSpPr>
              <a:spLocks/>
            </p:cNvSpPr>
            <p:nvPr/>
          </p:nvSpPr>
          <p:spPr bwMode="auto">
            <a:xfrm>
              <a:off x="3329" y="3846"/>
              <a:ext cx="23" cy="8"/>
            </a:xfrm>
            <a:custGeom>
              <a:avLst/>
              <a:gdLst>
                <a:gd name="T0" fmla="*/ 2 w 141"/>
                <a:gd name="T1" fmla="*/ 0 h 40"/>
                <a:gd name="T2" fmla="*/ 0 w 141"/>
                <a:gd name="T3" fmla="*/ 13 h 40"/>
                <a:gd name="T4" fmla="*/ 141 w 141"/>
                <a:gd name="T5" fmla="*/ 40 h 40"/>
                <a:gd name="T6" fmla="*/ 2 w 141"/>
                <a:gd name="T7" fmla="*/ 0 h 40"/>
                <a:gd name="T8" fmla="*/ 0 60000 65536"/>
                <a:gd name="T9" fmla="*/ 0 60000 65536"/>
                <a:gd name="T10" fmla="*/ 0 60000 65536"/>
                <a:gd name="T11" fmla="*/ 0 60000 65536"/>
                <a:gd name="T12" fmla="*/ 0 w 141"/>
                <a:gd name="T13" fmla="*/ 0 h 40"/>
                <a:gd name="T14" fmla="*/ 141 w 141"/>
                <a:gd name="T15" fmla="*/ 40 h 40"/>
              </a:gdLst>
              <a:ahLst/>
              <a:cxnLst>
                <a:cxn ang="T8">
                  <a:pos x="T0" y="T1"/>
                </a:cxn>
                <a:cxn ang="T9">
                  <a:pos x="T2" y="T3"/>
                </a:cxn>
                <a:cxn ang="T10">
                  <a:pos x="T4" y="T5"/>
                </a:cxn>
                <a:cxn ang="T11">
                  <a:pos x="T6" y="T7"/>
                </a:cxn>
              </a:cxnLst>
              <a:rect l="T12" t="T13" r="T14" b="T15"/>
              <a:pathLst>
                <a:path w="141" h="40">
                  <a:moveTo>
                    <a:pt x="2" y="0"/>
                  </a:moveTo>
                  <a:lnTo>
                    <a:pt x="0" y="13"/>
                  </a:lnTo>
                  <a:lnTo>
                    <a:pt x="141" y="40"/>
                  </a:lnTo>
                  <a:lnTo>
                    <a:pt x="2" y="0"/>
                  </a:lnTo>
                </a:path>
              </a:pathLst>
            </a:custGeom>
            <a:noFill/>
            <a:ln w="0">
              <a:solidFill>
                <a:srgbClr val="000000"/>
              </a:solidFill>
              <a:prstDash val="solid"/>
              <a:round/>
              <a:headEnd/>
              <a:tailEnd/>
            </a:ln>
          </p:spPr>
          <p:txBody>
            <a:bodyPr/>
            <a:lstStyle/>
            <a:p>
              <a:endParaRPr lang="en-US"/>
            </a:p>
          </p:txBody>
        </p:sp>
        <p:sp>
          <p:nvSpPr>
            <p:cNvPr id="1619" name="Freeform 593">
              <a:extLst>
                <a:ext uri="{FF2B5EF4-FFF2-40B4-BE49-F238E27FC236}">
                  <a16:creationId xmlns:a16="http://schemas.microsoft.com/office/drawing/2014/main" id="{F0E92CD7-DD15-4693-B958-58D73D57469C}"/>
                </a:ext>
              </a:extLst>
            </p:cNvPr>
            <p:cNvSpPr>
              <a:spLocks/>
            </p:cNvSpPr>
            <p:nvPr/>
          </p:nvSpPr>
          <p:spPr bwMode="auto">
            <a:xfrm>
              <a:off x="3329" y="3849"/>
              <a:ext cx="23" cy="5"/>
            </a:xfrm>
            <a:custGeom>
              <a:avLst/>
              <a:gdLst>
                <a:gd name="T0" fmla="*/ 1 w 142"/>
                <a:gd name="T1" fmla="*/ 0 h 27"/>
                <a:gd name="T2" fmla="*/ 0 w 142"/>
                <a:gd name="T3" fmla="*/ 13 h 27"/>
                <a:gd name="T4" fmla="*/ 142 w 142"/>
                <a:gd name="T5" fmla="*/ 27 h 27"/>
                <a:gd name="T6" fmla="*/ 1 w 142"/>
                <a:gd name="T7" fmla="*/ 0 h 27"/>
                <a:gd name="T8" fmla="*/ 0 60000 65536"/>
                <a:gd name="T9" fmla="*/ 0 60000 65536"/>
                <a:gd name="T10" fmla="*/ 0 60000 65536"/>
                <a:gd name="T11" fmla="*/ 0 60000 65536"/>
                <a:gd name="T12" fmla="*/ 0 w 142"/>
                <a:gd name="T13" fmla="*/ 0 h 27"/>
                <a:gd name="T14" fmla="*/ 142 w 142"/>
                <a:gd name="T15" fmla="*/ 27 h 27"/>
              </a:gdLst>
              <a:ahLst/>
              <a:cxnLst>
                <a:cxn ang="T8">
                  <a:pos x="T0" y="T1"/>
                </a:cxn>
                <a:cxn ang="T9">
                  <a:pos x="T2" y="T3"/>
                </a:cxn>
                <a:cxn ang="T10">
                  <a:pos x="T4" y="T5"/>
                </a:cxn>
                <a:cxn ang="T11">
                  <a:pos x="T6" y="T7"/>
                </a:cxn>
              </a:cxnLst>
              <a:rect l="T12" t="T13" r="T14" b="T15"/>
              <a:pathLst>
                <a:path w="142" h="27">
                  <a:moveTo>
                    <a:pt x="1" y="0"/>
                  </a:moveTo>
                  <a:lnTo>
                    <a:pt x="0" y="13"/>
                  </a:lnTo>
                  <a:lnTo>
                    <a:pt x="142" y="27"/>
                  </a:lnTo>
                  <a:lnTo>
                    <a:pt x="1" y="0"/>
                  </a:lnTo>
                  <a:close/>
                </a:path>
              </a:pathLst>
            </a:custGeom>
            <a:solidFill>
              <a:srgbClr val="000000"/>
            </a:solidFill>
            <a:ln w="9525">
              <a:noFill/>
              <a:round/>
              <a:headEnd/>
              <a:tailEnd/>
            </a:ln>
          </p:spPr>
          <p:txBody>
            <a:bodyPr/>
            <a:lstStyle/>
            <a:p>
              <a:endParaRPr lang="en-US"/>
            </a:p>
          </p:txBody>
        </p:sp>
        <p:sp>
          <p:nvSpPr>
            <p:cNvPr id="1620" name="Freeform 594">
              <a:extLst>
                <a:ext uri="{FF2B5EF4-FFF2-40B4-BE49-F238E27FC236}">
                  <a16:creationId xmlns:a16="http://schemas.microsoft.com/office/drawing/2014/main" id="{AEBE0E01-A192-4C56-BFBC-AE8C8922AD81}"/>
                </a:ext>
              </a:extLst>
            </p:cNvPr>
            <p:cNvSpPr>
              <a:spLocks/>
            </p:cNvSpPr>
            <p:nvPr/>
          </p:nvSpPr>
          <p:spPr bwMode="auto">
            <a:xfrm>
              <a:off x="3329" y="3849"/>
              <a:ext cx="23" cy="5"/>
            </a:xfrm>
            <a:custGeom>
              <a:avLst/>
              <a:gdLst>
                <a:gd name="T0" fmla="*/ 1 w 142"/>
                <a:gd name="T1" fmla="*/ 0 h 27"/>
                <a:gd name="T2" fmla="*/ 0 w 142"/>
                <a:gd name="T3" fmla="*/ 13 h 27"/>
                <a:gd name="T4" fmla="*/ 142 w 142"/>
                <a:gd name="T5" fmla="*/ 27 h 27"/>
                <a:gd name="T6" fmla="*/ 1 w 142"/>
                <a:gd name="T7" fmla="*/ 0 h 27"/>
                <a:gd name="T8" fmla="*/ 0 60000 65536"/>
                <a:gd name="T9" fmla="*/ 0 60000 65536"/>
                <a:gd name="T10" fmla="*/ 0 60000 65536"/>
                <a:gd name="T11" fmla="*/ 0 60000 65536"/>
                <a:gd name="T12" fmla="*/ 0 w 142"/>
                <a:gd name="T13" fmla="*/ 0 h 27"/>
                <a:gd name="T14" fmla="*/ 142 w 142"/>
                <a:gd name="T15" fmla="*/ 27 h 27"/>
              </a:gdLst>
              <a:ahLst/>
              <a:cxnLst>
                <a:cxn ang="T8">
                  <a:pos x="T0" y="T1"/>
                </a:cxn>
                <a:cxn ang="T9">
                  <a:pos x="T2" y="T3"/>
                </a:cxn>
                <a:cxn ang="T10">
                  <a:pos x="T4" y="T5"/>
                </a:cxn>
                <a:cxn ang="T11">
                  <a:pos x="T6" y="T7"/>
                </a:cxn>
              </a:cxnLst>
              <a:rect l="T12" t="T13" r="T14" b="T15"/>
              <a:pathLst>
                <a:path w="142" h="27">
                  <a:moveTo>
                    <a:pt x="1" y="0"/>
                  </a:moveTo>
                  <a:lnTo>
                    <a:pt x="0" y="13"/>
                  </a:lnTo>
                  <a:lnTo>
                    <a:pt x="142" y="27"/>
                  </a:lnTo>
                  <a:lnTo>
                    <a:pt x="1" y="0"/>
                  </a:lnTo>
                </a:path>
              </a:pathLst>
            </a:custGeom>
            <a:noFill/>
            <a:ln w="0">
              <a:solidFill>
                <a:srgbClr val="000000"/>
              </a:solidFill>
              <a:prstDash val="solid"/>
              <a:round/>
              <a:headEnd/>
              <a:tailEnd/>
            </a:ln>
          </p:spPr>
          <p:txBody>
            <a:bodyPr/>
            <a:lstStyle/>
            <a:p>
              <a:endParaRPr lang="en-US"/>
            </a:p>
          </p:txBody>
        </p:sp>
        <p:sp>
          <p:nvSpPr>
            <p:cNvPr id="1621" name="Freeform 595">
              <a:extLst>
                <a:ext uri="{FF2B5EF4-FFF2-40B4-BE49-F238E27FC236}">
                  <a16:creationId xmlns:a16="http://schemas.microsoft.com/office/drawing/2014/main" id="{9CE4DF61-FEBF-46A3-85A3-55EC64D17952}"/>
                </a:ext>
              </a:extLst>
            </p:cNvPr>
            <p:cNvSpPr>
              <a:spLocks/>
            </p:cNvSpPr>
            <p:nvPr/>
          </p:nvSpPr>
          <p:spPr bwMode="auto">
            <a:xfrm>
              <a:off x="3329" y="3851"/>
              <a:ext cx="23" cy="3"/>
            </a:xfrm>
            <a:custGeom>
              <a:avLst/>
              <a:gdLst>
                <a:gd name="T0" fmla="*/ 1 w 143"/>
                <a:gd name="T1" fmla="*/ 0 h 14"/>
                <a:gd name="T2" fmla="*/ 0 w 143"/>
                <a:gd name="T3" fmla="*/ 14 h 14"/>
                <a:gd name="T4" fmla="*/ 143 w 143"/>
                <a:gd name="T5" fmla="*/ 14 h 14"/>
                <a:gd name="T6" fmla="*/ 1 w 143"/>
                <a:gd name="T7" fmla="*/ 0 h 14"/>
                <a:gd name="T8" fmla="*/ 0 60000 65536"/>
                <a:gd name="T9" fmla="*/ 0 60000 65536"/>
                <a:gd name="T10" fmla="*/ 0 60000 65536"/>
                <a:gd name="T11" fmla="*/ 0 60000 65536"/>
                <a:gd name="T12" fmla="*/ 0 w 143"/>
                <a:gd name="T13" fmla="*/ 0 h 14"/>
                <a:gd name="T14" fmla="*/ 143 w 143"/>
                <a:gd name="T15" fmla="*/ 14 h 14"/>
              </a:gdLst>
              <a:ahLst/>
              <a:cxnLst>
                <a:cxn ang="T8">
                  <a:pos x="T0" y="T1"/>
                </a:cxn>
                <a:cxn ang="T9">
                  <a:pos x="T2" y="T3"/>
                </a:cxn>
                <a:cxn ang="T10">
                  <a:pos x="T4" y="T5"/>
                </a:cxn>
                <a:cxn ang="T11">
                  <a:pos x="T6" y="T7"/>
                </a:cxn>
              </a:cxnLst>
              <a:rect l="T12" t="T13" r="T14" b="T15"/>
              <a:pathLst>
                <a:path w="143" h="14">
                  <a:moveTo>
                    <a:pt x="1" y="0"/>
                  </a:moveTo>
                  <a:lnTo>
                    <a:pt x="0" y="14"/>
                  </a:lnTo>
                  <a:lnTo>
                    <a:pt x="143" y="14"/>
                  </a:lnTo>
                  <a:lnTo>
                    <a:pt x="1" y="0"/>
                  </a:lnTo>
                  <a:close/>
                </a:path>
              </a:pathLst>
            </a:custGeom>
            <a:solidFill>
              <a:srgbClr val="000000"/>
            </a:solidFill>
            <a:ln w="9525">
              <a:noFill/>
              <a:round/>
              <a:headEnd/>
              <a:tailEnd/>
            </a:ln>
          </p:spPr>
          <p:txBody>
            <a:bodyPr/>
            <a:lstStyle/>
            <a:p>
              <a:endParaRPr lang="en-US"/>
            </a:p>
          </p:txBody>
        </p:sp>
        <p:sp>
          <p:nvSpPr>
            <p:cNvPr id="1622" name="Freeform 596">
              <a:extLst>
                <a:ext uri="{FF2B5EF4-FFF2-40B4-BE49-F238E27FC236}">
                  <a16:creationId xmlns:a16="http://schemas.microsoft.com/office/drawing/2014/main" id="{FFC9B566-13D2-4037-B6A2-130961C87E37}"/>
                </a:ext>
              </a:extLst>
            </p:cNvPr>
            <p:cNvSpPr>
              <a:spLocks/>
            </p:cNvSpPr>
            <p:nvPr/>
          </p:nvSpPr>
          <p:spPr bwMode="auto">
            <a:xfrm>
              <a:off x="3329" y="3851"/>
              <a:ext cx="23" cy="3"/>
            </a:xfrm>
            <a:custGeom>
              <a:avLst/>
              <a:gdLst>
                <a:gd name="T0" fmla="*/ 1 w 143"/>
                <a:gd name="T1" fmla="*/ 0 h 14"/>
                <a:gd name="T2" fmla="*/ 0 w 143"/>
                <a:gd name="T3" fmla="*/ 14 h 14"/>
                <a:gd name="T4" fmla="*/ 143 w 143"/>
                <a:gd name="T5" fmla="*/ 14 h 14"/>
                <a:gd name="T6" fmla="*/ 1 w 143"/>
                <a:gd name="T7" fmla="*/ 0 h 14"/>
                <a:gd name="T8" fmla="*/ 0 60000 65536"/>
                <a:gd name="T9" fmla="*/ 0 60000 65536"/>
                <a:gd name="T10" fmla="*/ 0 60000 65536"/>
                <a:gd name="T11" fmla="*/ 0 60000 65536"/>
                <a:gd name="T12" fmla="*/ 0 w 143"/>
                <a:gd name="T13" fmla="*/ 0 h 14"/>
                <a:gd name="T14" fmla="*/ 143 w 143"/>
                <a:gd name="T15" fmla="*/ 14 h 14"/>
              </a:gdLst>
              <a:ahLst/>
              <a:cxnLst>
                <a:cxn ang="T8">
                  <a:pos x="T0" y="T1"/>
                </a:cxn>
                <a:cxn ang="T9">
                  <a:pos x="T2" y="T3"/>
                </a:cxn>
                <a:cxn ang="T10">
                  <a:pos x="T4" y="T5"/>
                </a:cxn>
                <a:cxn ang="T11">
                  <a:pos x="T6" y="T7"/>
                </a:cxn>
              </a:cxnLst>
              <a:rect l="T12" t="T13" r="T14" b="T15"/>
              <a:pathLst>
                <a:path w="143" h="14">
                  <a:moveTo>
                    <a:pt x="1" y="0"/>
                  </a:moveTo>
                  <a:lnTo>
                    <a:pt x="0" y="14"/>
                  </a:lnTo>
                  <a:lnTo>
                    <a:pt x="143" y="14"/>
                  </a:lnTo>
                  <a:lnTo>
                    <a:pt x="1" y="0"/>
                  </a:lnTo>
                </a:path>
              </a:pathLst>
            </a:custGeom>
            <a:noFill/>
            <a:ln w="0">
              <a:solidFill>
                <a:srgbClr val="000000"/>
              </a:solidFill>
              <a:prstDash val="solid"/>
              <a:round/>
              <a:headEnd/>
              <a:tailEnd/>
            </a:ln>
          </p:spPr>
          <p:txBody>
            <a:bodyPr/>
            <a:lstStyle/>
            <a:p>
              <a:endParaRPr lang="en-US"/>
            </a:p>
          </p:txBody>
        </p:sp>
        <p:sp>
          <p:nvSpPr>
            <p:cNvPr id="1623" name="Freeform 597">
              <a:extLst>
                <a:ext uri="{FF2B5EF4-FFF2-40B4-BE49-F238E27FC236}">
                  <a16:creationId xmlns:a16="http://schemas.microsoft.com/office/drawing/2014/main" id="{1B4D4B6F-6155-4E52-9D56-FC5D7337C255}"/>
                </a:ext>
              </a:extLst>
            </p:cNvPr>
            <p:cNvSpPr>
              <a:spLocks/>
            </p:cNvSpPr>
            <p:nvPr/>
          </p:nvSpPr>
          <p:spPr bwMode="auto">
            <a:xfrm>
              <a:off x="3329" y="3854"/>
              <a:ext cx="23" cy="3"/>
            </a:xfrm>
            <a:custGeom>
              <a:avLst/>
              <a:gdLst>
                <a:gd name="T0" fmla="*/ 0 w 143"/>
                <a:gd name="T1" fmla="*/ 0 h 13"/>
                <a:gd name="T2" fmla="*/ 1 w 143"/>
                <a:gd name="T3" fmla="*/ 13 h 13"/>
                <a:gd name="T4" fmla="*/ 143 w 143"/>
                <a:gd name="T5" fmla="*/ 0 h 13"/>
                <a:gd name="T6" fmla="*/ 0 w 143"/>
                <a:gd name="T7" fmla="*/ 0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0" y="0"/>
                  </a:moveTo>
                  <a:lnTo>
                    <a:pt x="1" y="13"/>
                  </a:lnTo>
                  <a:lnTo>
                    <a:pt x="143" y="0"/>
                  </a:lnTo>
                  <a:lnTo>
                    <a:pt x="0" y="0"/>
                  </a:lnTo>
                  <a:close/>
                </a:path>
              </a:pathLst>
            </a:custGeom>
            <a:solidFill>
              <a:srgbClr val="000000"/>
            </a:solidFill>
            <a:ln w="9525">
              <a:noFill/>
              <a:round/>
              <a:headEnd/>
              <a:tailEnd/>
            </a:ln>
          </p:spPr>
          <p:txBody>
            <a:bodyPr/>
            <a:lstStyle/>
            <a:p>
              <a:endParaRPr lang="en-US"/>
            </a:p>
          </p:txBody>
        </p:sp>
        <p:sp>
          <p:nvSpPr>
            <p:cNvPr id="1624" name="Freeform 598">
              <a:extLst>
                <a:ext uri="{FF2B5EF4-FFF2-40B4-BE49-F238E27FC236}">
                  <a16:creationId xmlns:a16="http://schemas.microsoft.com/office/drawing/2014/main" id="{F19198A2-D536-4B43-985C-656023B78005}"/>
                </a:ext>
              </a:extLst>
            </p:cNvPr>
            <p:cNvSpPr>
              <a:spLocks/>
            </p:cNvSpPr>
            <p:nvPr/>
          </p:nvSpPr>
          <p:spPr bwMode="auto">
            <a:xfrm>
              <a:off x="3329" y="3854"/>
              <a:ext cx="23" cy="3"/>
            </a:xfrm>
            <a:custGeom>
              <a:avLst/>
              <a:gdLst>
                <a:gd name="T0" fmla="*/ 0 w 143"/>
                <a:gd name="T1" fmla="*/ 0 h 13"/>
                <a:gd name="T2" fmla="*/ 1 w 143"/>
                <a:gd name="T3" fmla="*/ 13 h 13"/>
                <a:gd name="T4" fmla="*/ 143 w 143"/>
                <a:gd name="T5" fmla="*/ 0 h 13"/>
                <a:gd name="T6" fmla="*/ 0 w 143"/>
                <a:gd name="T7" fmla="*/ 0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0" y="0"/>
                  </a:moveTo>
                  <a:lnTo>
                    <a:pt x="1" y="13"/>
                  </a:lnTo>
                  <a:lnTo>
                    <a:pt x="143" y="0"/>
                  </a:lnTo>
                  <a:lnTo>
                    <a:pt x="0" y="0"/>
                  </a:lnTo>
                </a:path>
              </a:pathLst>
            </a:custGeom>
            <a:noFill/>
            <a:ln w="0">
              <a:solidFill>
                <a:srgbClr val="000000"/>
              </a:solidFill>
              <a:prstDash val="solid"/>
              <a:round/>
              <a:headEnd/>
              <a:tailEnd/>
            </a:ln>
          </p:spPr>
          <p:txBody>
            <a:bodyPr/>
            <a:lstStyle/>
            <a:p>
              <a:endParaRPr lang="en-US"/>
            </a:p>
          </p:txBody>
        </p:sp>
        <p:sp>
          <p:nvSpPr>
            <p:cNvPr id="1625" name="Freeform 599">
              <a:extLst>
                <a:ext uri="{FF2B5EF4-FFF2-40B4-BE49-F238E27FC236}">
                  <a16:creationId xmlns:a16="http://schemas.microsoft.com/office/drawing/2014/main" id="{F795160A-7A22-4B03-BCAD-D8A0446091C2}"/>
                </a:ext>
              </a:extLst>
            </p:cNvPr>
            <p:cNvSpPr>
              <a:spLocks/>
            </p:cNvSpPr>
            <p:nvPr/>
          </p:nvSpPr>
          <p:spPr bwMode="auto">
            <a:xfrm>
              <a:off x="3329" y="3854"/>
              <a:ext cx="23" cy="5"/>
            </a:xfrm>
            <a:custGeom>
              <a:avLst/>
              <a:gdLst>
                <a:gd name="T0" fmla="*/ 0 w 142"/>
                <a:gd name="T1" fmla="*/ 13 h 26"/>
                <a:gd name="T2" fmla="*/ 1 w 142"/>
                <a:gd name="T3" fmla="*/ 26 h 26"/>
                <a:gd name="T4" fmla="*/ 142 w 142"/>
                <a:gd name="T5" fmla="*/ 0 h 26"/>
                <a:gd name="T6" fmla="*/ 0 w 142"/>
                <a:gd name="T7" fmla="*/ 13 h 26"/>
                <a:gd name="T8" fmla="*/ 0 60000 65536"/>
                <a:gd name="T9" fmla="*/ 0 60000 65536"/>
                <a:gd name="T10" fmla="*/ 0 60000 65536"/>
                <a:gd name="T11" fmla="*/ 0 60000 65536"/>
                <a:gd name="T12" fmla="*/ 0 w 142"/>
                <a:gd name="T13" fmla="*/ 0 h 26"/>
                <a:gd name="T14" fmla="*/ 142 w 142"/>
                <a:gd name="T15" fmla="*/ 26 h 26"/>
              </a:gdLst>
              <a:ahLst/>
              <a:cxnLst>
                <a:cxn ang="T8">
                  <a:pos x="T0" y="T1"/>
                </a:cxn>
                <a:cxn ang="T9">
                  <a:pos x="T2" y="T3"/>
                </a:cxn>
                <a:cxn ang="T10">
                  <a:pos x="T4" y="T5"/>
                </a:cxn>
                <a:cxn ang="T11">
                  <a:pos x="T6" y="T7"/>
                </a:cxn>
              </a:cxnLst>
              <a:rect l="T12" t="T13" r="T14" b="T15"/>
              <a:pathLst>
                <a:path w="142" h="26">
                  <a:moveTo>
                    <a:pt x="0" y="13"/>
                  </a:moveTo>
                  <a:lnTo>
                    <a:pt x="1" y="26"/>
                  </a:lnTo>
                  <a:lnTo>
                    <a:pt x="142" y="0"/>
                  </a:lnTo>
                  <a:lnTo>
                    <a:pt x="0" y="13"/>
                  </a:lnTo>
                  <a:close/>
                </a:path>
              </a:pathLst>
            </a:custGeom>
            <a:solidFill>
              <a:srgbClr val="000000"/>
            </a:solidFill>
            <a:ln w="9525">
              <a:noFill/>
              <a:round/>
              <a:headEnd/>
              <a:tailEnd/>
            </a:ln>
          </p:spPr>
          <p:txBody>
            <a:bodyPr/>
            <a:lstStyle/>
            <a:p>
              <a:endParaRPr lang="en-US"/>
            </a:p>
          </p:txBody>
        </p:sp>
        <p:sp>
          <p:nvSpPr>
            <p:cNvPr id="1626" name="Freeform 600">
              <a:extLst>
                <a:ext uri="{FF2B5EF4-FFF2-40B4-BE49-F238E27FC236}">
                  <a16:creationId xmlns:a16="http://schemas.microsoft.com/office/drawing/2014/main" id="{FCA79F36-4071-47E3-A410-BEBB1C867AEA}"/>
                </a:ext>
              </a:extLst>
            </p:cNvPr>
            <p:cNvSpPr>
              <a:spLocks/>
            </p:cNvSpPr>
            <p:nvPr/>
          </p:nvSpPr>
          <p:spPr bwMode="auto">
            <a:xfrm>
              <a:off x="3329" y="3854"/>
              <a:ext cx="23" cy="5"/>
            </a:xfrm>
            <a:custGeom>
              <a:avLst/>
              <a:gdLst>
                <a:gd name="T0" fmla="*/ 0 w 142"/>
                <a:gd name="T1" fmla="*/ 13 h 26"/>
                <a:gd name="T2" fmla="*/ 1 w 142"/>
                <a:gd name="T3" fmla="*/ 26 h 26"/>
                <a:gd name="T4" fmla="*/ 142 w 142"/>
                <a:gd name="T5" fmla="*/ 0 h 26"/>
                <a:gd name="T6" fmla="*/ 0 w 142"/>
                <a:gd name="T7" fmla="*/ 13 h 26"/>
                <a:gd name="T8" fmla="*/ 0 60000 65536"/>
                <a:gd name="T9" fmla="*/ 0 60000 65536"/>
                <a:gd name="T10" fmla="*/ 0 60000 65536"/>
                <a:gd name="T11" fmla="*/ 0 60000 65536"/>
                <a:gd name="T12" fmla="*/ 0 w 142"/>
                <a:gd name="T13" fmla="*/ 0 h 26"/>
                <a:gd name="T14" fmla="*/ 142 w 142"/>
                <a:gd name="T15" fmla="*/ 26 h 26"/>
              </a:gdLst>
              <a:ahLst/>
              <a:cxnLst>
                <a:cxn ang="T8">
                  <a:pos x="T0" y="T1"/>
                </a:cxn>
                <a:cxn ang="T9">
                  <a:pos x="T2" y="T3"/>
                </a:cxn>
                <a:cxn ang="T10">
                  <a:pos x="T4" y="T5"/>
                </a:cxn>
                <a:cxn ang="T11">
                  <a:pos x="T6" y="T7"/>
                </a:cxn>
              </a:cxnLst>
              <a:rect l="T12" t="T13" r="T14" b="T15"/>
              <a:pathLst>
                <a:path w="142" h="26">
                  <a:moveTo>
                    <a:pt x="0" y="13"/>
                  </a:moveTo>
                  <a:lnTo>
                    <a:pt x="1" y="26"/>
                  </a:lnTo>
                  <a:lnTo>
                    <a:pt x="142" y="0"/>
                  </a:lnTo>
                  <a:lnTo>
                    <a:pt x="0" y="13"/>
                  </a:lnTo>
                </a:path>
              </a:pathLst>
            </a:custGeom>
            <a:noFill/>
            <a:ln w="0">
              <a:solidFill>
                <a:srgbClr val="000000"/>
              </a:solidFill>
              <a:prstDash val="solid"/>
              <a:round/>
              <a:headEnd/>
              <a:tailEnd/>
            </a:ln>
          </p:spPr>
          <p:txBody>
            <a:bodyPr/>
            <a:lstStyle/>
            <a:p>
              <a:endParaRPr lang="en-US"/>
            </a:p>
          </p:txBody>
        </p:sp>
        <p:sp>
          <p:nvSpPr>
            <p:cNvPr id="1627" name="Freeform 601">
              <a:extLst>
                <a:ext uri="{FF2B5EF4-FFF2-40B4-BE49-F238E27FC236}">
                  <a16:creationId xmlns:a16="http://schemas.microsoft.com/office/drawing/2014/main" id="{0B8521DF-9A88-44FF-9FC3-6B1DF06C38E1}"/>
                </a:ext>
              </a:extLst>
            </p:cNvPr>
            <p:cNvSpPr>
              <a:spLocks/>
            </p:cNvSpPr>
            <p:nvPr/>
          </p:nvSpPr>
          <p:spPr bwMode="auto">
            <a:xfrm>
              <a:off x="3329" y="3854"/>
              <a:ext cx="23" cy="8"/>
            </a:xfrm>
            <a:custGeom>
              <a:avLst/>
              <a:gdLst>
                <a:gd name="T0" fmla="*/ 0 w 141"/>
                <a:gd name="T1" fmla="*/ 26 h 39"/>
                <a:gd name="T2" fmla="*/ 2 w 141"/>
                <a:gd name="T3" fmla="*/ 39 h 39"/>
                <a:gd name="T4" fmla="*/ 141 w 141"/>
                <a:gd name="T5" fmla="*/ 0 h 39"/>
                <a:gd name="T6" fmla="*/ 0 w 141"/>
                <a:gd name="T7" fmla="*/ 26 h 39"/>
                <a:gd name="T8" fmla="*/ 0 60000 65536"/>
                <a:gd name="T9" fmla="*/ 0 60000 65536"/>
                <a:gd name="T10" fmla="*/ 0 60000 65536"/>
                <a:gd name="T11" fmla="*/ 0 60000 65536"/>
                <a:gd name="T12" fmla="*/ 0 w 141"/>
                <a:gd name="T13" fmla="*/ 0 h 39"/>
                <a:gd name="T14" fmla="*/ 141 w 141"/>
                <a:gd name="T15" fmla="*/ 39 h 39"/>
              </a:gdLst>
              <a:ahLst/>
              <a:cxnLst>
                <a:cxn ang="T8">
                  <a:pos x="T0" y="T1"/>
                </a:cxn>
                <a:cxn ang="T9">
                  <a:pos x="T2" y="T3"/>
                </a:cxn>
                <a:cxn ang="T10">
                  <a:pos x="T4" y="T5"/>
                </a:cxn>
                <a:cxn ang="T11">
                  <a:pos x="T6" y="T7"/>
                </a:cxn>
              </a:cxnLst>
              <a:rect l="T12" t="T13" r="T14" b="T15"/>
              <a:pathLst>
                <a:path w="141" h="39">
                  <a:moveTo>
                    <a:pt x="0" y="26"/>
                  </a:moveTo>
                  <a:lnTo>
                    <a:pt x="2" y="39"/>
                  </a:lnTo>
                  <a:lnTo>
                    <a:pt x="141" y="0"/>
                  </a:lnTo>
                  <a:lnTo>
                    <a:pt x="0" y="26"/>
                  </a:lnTo>
                  <a:close/>
                </a:path>
              </a:pathLst>
            </a:custGeom>
            <a:solidFill>
              <a:srgbClr val="000000"/>
            </a:solidFill>
            <a:ln w="9525">
              <a:noFill/>
              <a:round/>
              <a:headEnd/>
              <a:tailEnd/>
            </a:ln>
          </p:spPr>
          <p:txBody>
            <a:bodyPr/>
            <a:lstStyle/>
            <a:p>
              <a:endParaRPr lang="en-US"/>
            </a:p>
          </p:txBody>
        </p:sp>
        <p:sp>
          <p:nvSpPr>
            <p:cNvPr id="1628" name="Freeform 602">
              <a:extLst>
                <a:ext uri="{FF2B5EF4-FFF2-40B4-BE49-F238E27FC236}">
                  <a16:creationId xmlns:a16="http://schemas.microsoft.com/office/drawing/2014/main" id="{AF156C4A-92F1-45ED-810A-5C2E8B856316}"/>
                </a:ext>
              </a:extLst>
            </p:cNvPr>
            <p:cNvSpPr>
              <a:spLocks/>
            </p:cNvSpPr>
            <p:nvPr/>
          </p:nvSpPr>
          <p:spPr bwMode="auto">
            <a:xfrm>
              <a:off x="3329" y="3854"/>
              <a:ext cx="23" cy="8"/>
            </a:xfrm>
            <a:custGeom>
              <a:avLst/>
              <a:gdLst>
                <a:gd name="T0" fmla="*/ 0 w 141"/>
                <a:gd name="T1" fmla="*/ 26 h 39"/>
                <a:gd name="T2" fmla="*/ 2 w 141"/>
                <a:gd name="T3" fmla="*/ 39 h 39"/>
                <a:gd name="T4" fmla="*/ 141 w 141"/>
                <a:gd name="T5" fmla="*/ 0 h 39"/>
                <a:gd name="T6" fmla="*/ 0 w 141"/>
                <a:gd name="T7" fmla="*/ 26 h 39"/>
                <a:gd name="T8" fmla="*/ 0 60000 65536"/>
                <a:gd name="T9" fmla="*/ 0 60000 65536"/>
                <a:gd name="T10" fmla="*/ 0 60000 65536"/>
                <a:gd name="T11" fmla="*/ 0 60000 65536"/>
                <a:gd name="T12" fmla="*/ 0 w 141"/>
                <a:gd name="T13" fmla="*/ 0 h 39"/>
                <a:gd name="T14" fmla="*/ 141 w 141"/>
                <a:gd name="T15" fmla="*/ 39 h 39"/>
              </a:gdLst>
              <a:ahLst/>
              <a:cxnLst>
                <a:cxn ang="T8">
                  <a:pos x="T0" y="T1"/>
                </a:cxn>
                <a:cxn ang="T9">
                  <a:pos x="T2" y="T3"/>
                </a:cxn>
                <a:cxn ang="T10">
                  <a:pos x="T4" y="T5"/>
                </a:cxn>
                <a:cxn ang="T11">
                  <a:pos x="T6" y="T7"/>
                </a:cxn>
              </a:cxnLst>
              <a:rect l="T12" t="T13" r="T14" b="T15"/>
              <a:pathLst>
                <a:path w="141" h="39">
                  <a:moveTo>
                    <a:pt x="0" y="26"/>
                  </a:moveTo>
                  <a:lnTo>
                    <a:pt x="2" y="39"/>
                  </a:lnTo>
                  <a:lnTo>
                    <a:pt x="141" y="0"/>
                  </a:lnTo>
                  <a:lnTo>
                    <a:pt x="0" y="26"/>
                  </a:lnTo>
                </a:path>
              </a:pathLst>
            </a:custGeom>
            <a:noFill/>
            <a:ln w="0">
              <a:solidFill>
                <a:srgbClr val="000000"/>
              </a:solidFill>
              <a:prstDash val="solid"/>
              <a:round/>
              <a:headEnd/>
              <a:tailEnd/>
            </a:ln>
          </p:spPr>
          <p:txBody>
            <a:bodyPr/>
            <a:lstStyle/>
            <a:p>
              <a:endParaRPr lang="en-US"/>
            </a:p>
          </p:txBody>
        </p:sp>
        <p:sp>
          <p:nvSpPr>
            <p:cNvPr id="1629" name="Freeform 603">
              <a:extLst>
                <a:ext uri="{FF2B5EF4-FFF2-40B4-BE49-F238E27FC236}">
                  <a16:creationId xmlns:a16="http://schemas.microsoft.com/office/drawing/2014/main" id="{A53357CB-00DF-4D34-B76E-43A8A373BF5C}"/>
                </a:ext>
              </a:extLst>
            </p:cNvPr>
            <p:cNvSpPr>
              <a:spLocks/>
            </p:cNvSpPr>
            <p:nvPr/>
          </p:nvSpPr>
          <p:spPr bwMode="auto">
            <a:xfrm>
              <a:off x="3329" y="3854"/>
              <a:ext cx="23" cy="10"/>
            </a:xfrm>
            <a:custGeom>
              <a:avLst/>
              <a:gdLst>
                <a:gd name="T0" fmla="*/ 0 w 139"/>
                <a:gd name="T1" fmla="*/ 39 h 51"/>
                <a:gd name="T2" fmla="*/ 3 w 139"/>
                <a:gd name="T3" fmla="*/ 51 h 51"/>
                <a:gd name="T4" fmla="*/ 139 w 139"/>
                <a:gd name="T5" fmla="*/ 0 h 51"/>
                <a:gd name="T6" fmla="*/ 0 w 139"/>
                <a:gd name="T7" fmla="*/ 39 h 51"/>
                <a:gd name="T8" fmla="*/ 0 60000 65536"/>
                <a:gd name="T9" fmla="*/ 0 60000 65536"/>
                <a:gd name="T10" fmla="*/ 0 60000 65536"/>
                <a:gd name="T11" fmla="*/ 0 60000 65536"/>
                <a:gd name="T12" fmla="*/ 0 w 139"/>
                <a:gd name="T13" fmla="*/ 0 h 51"/>
                <a:gd name="T14" fmla="*/ 139 w 139"/>
                <a:gd name="T15" fmla="*/ 51 h 51"/>
              </a:gdLst>
              <a:ahLst/>
              <a:cxnLst>
                <a:cxn ang="T8">
                  <a:pos x="T0" y="T1"/>
                </a:cxn>
                <a:cxn ang="T9">
                  <a:pos x="T2" y="T3"/>
                </a:cxn>
                <a:cxn ang="T10">
                  <a:pos x="T4" y="T5"/>
                </a:cxn>
                <a:cxn ang="T11">
                  <a:pos x="T6" y="T7"/>
                </a:cxn>
              </a:cxnLst>
              <a:rect l="T12" t="T13" r="T14" b="T15"/>
              <a:pathLst>
                <a:path w="139" h="51">
                  <a:moveTo>
                    <a:pt x="0" y="39"/>
                  </a:moveTo>
                  <a:lnTo>
                    <a:pt x="3" y="51"/>
                  </a:lnTo>
                  <a:lnTo>
                    <a:pt x="139" y="0"/>
                  </a:lnTo>
                  <a:lnTo>
                    <a:pt x="0" y="39"/>
                  </a:lnTo>
                  <a:close/>
                </a:path>
              </a:pathLst>
            </a:custGeom>
            <a:solidFill>
              <a:srgbClr val="000000"/>
            </a:solidFill>
            <a:ln w="9525">
              <a:noFill/>
              <a:round/>
              <a:headEnd/>
              <a:tailEnd/>
            </a:ln>
          </p:spPr>
          <p:txBody>
            <a:bodyPr/>
            <a:lstStyle/>
            <a:p>
              <a:endParaRPr lang="en-US"/>
            </a:p>
          </p:txBody>
        </p:sp>
        <p:sp>
          <p:nvSpPr>
            <p:cNvPr id="1630" name="Freeform 604">
              <a:extLst>
                <a:ext uri="{FF2B5EF4-FFF2-40B4-BE49-F238E27FC236}">
                  <a16:creationId xmlns:a16="http://schemas.microsoft.com/office/drawing/2014/main" id="{8AF24267-4C57-48C7-AF28-24360C904DBB}"/>
                </a:ext>
              </a:extLst>
            </p:cNvPr>
            <p:cNvSpPr>
              <a:spLocks/>
            </p:cNvSpPr>
            <p:nvPr/>
          </p:nvSpPr>
          <p:spPr bwMode="auto">
            <a:xfrm>
              <a:off x="3329" y="3854"/>
              <a:ext cx="23" cy="10"/>
            </a:xfrm>
            <a:custGeom>
              <a:avLst/>
              <a:gdLst>
                <a:gd name="T0" fmla="*/ 0 w 139"/>
                <a:gd name="T1" fmla="*/ 39 h 51"/>
                <a:gd name="T2" fmla="*/ 3 w 139"/>
                <a:gd name="T3" fmla="*/ 51 h 51"/>
                <a:gd name="T4" fmla="*/ 139 w 139"/>
                <a:gd name="T5" fmla="*/ 0 h 51"/>
                <a:gd name="T6" fmla="*/ 0 w 139"/>
                <a:gd name="T7" fmla="*/ 39 h 51"/>
                <a:gd name="T8" fmla="*/ 0 60000 65536"/>
                <a:gd name="T9" fmla="*/ 0 60000 65536"/>
                <a:gd name="T10" fmla="*/ 0 60000 65536"/>
                <a:gd name="T11" fmla="*/ 0 60000 65536"/>
                <a:gd name="T12" fmla="*/ 0 w 139"/>
                <a:gd name="T13" fmla="*/ 0 h 51"/>
                <a:gd name="T14" fmla="*/ 139 w 139"/>
                <a:gd name="T15" fmla="*/ 51 h 51"/>
              </a:gdLst>
              <a:ahLst/>
              <a:cxnLst>
                <a:cxn ang="T8">
                  <a:pos x="T0" y="T1"/>
                </a:cxn>
                <a:cxn ang="T9">
                  <a:pos x="T2" y="T3"/>
                </a:cxn>
                <a:cxn ang="T10">
                  <a:pos x="T4" y="T5"/>
                </a:cxn>
                <a:cxn ang="T11">
                  <a:pos x="T6" y="T7"/>
                </a:cxn>
              </a:cxnLst>
              <a:rect l="T12" t="T13" r="T14" b="T15"/>
              <a:pathLst>
                <a:path w="139" h="51">
                  <a:moveTo>
                    <a:pt x="0" y="39"/>
                  </a:moveTo>
                  <a:lnTo>
                    <a:pt x="3" y="51"/>
                  </a:lnTo>
                  <a:lnTo>
                    <a:pt x="139" y="0"/>
                  </a:lnTo>
                  <a:lnTo>
                    <a:pt x="0" y="39"/>
                  </a:lnTo>
                </a:path>
              </a:pathLst>
            </a:custGeom>
            <a:noFill/>
            <a:ln w="0">
              <a:solidFill>
                <a:srgbClr val="000000"/>
              </a:solidFill>
              <a:prstDash val="solid"/>
              <a:round/>
              <a:headEnd/>
              <a:tailEnd/>
            </a:ln>
          </p:spPr>
          <p:txBody>
            <a:bodyPr/>
            <a:lstStyle/>
            <a:p>
              <a:endParaRPr lang="en-US"/>
            </a:p>
          </p:txBody>
        </p:sp>
        <p:sp>
          <p:nvSpPr>
            <p:cNvPr id="1631" name="Freeform 605">
              <a:extLst>
                <a:ext uri="{FF2B5EF4-FFF2-40B4-BE49-F238E27FC236}">
                  <a16:creationId xmlns:a16="http://schemas.microsoft.com/office/drawing/2014/main" id="{1D4B70B8-A572-46ED-BCEC-91A0CD0AA94D}"/>
                </a:ext>
              </a:extLst>
            </p:cNvPr>
            <p:cNvSpPr>
              <a:spLocks/>
            </p:cNvSpPr>
            <p:nvPr/>
          </p:nvSpPr>
          <p:spPr bwMode="auto">
            <a:xfrm>
              <a:off x="3330" y="3854"/>
              <a:ext cx="22" cy="13"/>
            </a:xfrm>
            <a:custGeom>
              <a:avLst/>
              <a:gdLst>
                <a:gd name="T0" fmla="*/ 0 w 136"/>
                <a:gd name="T1" fmla="*/ 51 h 63"/>
                <a:gd name="T2" fmla="*/ 5 w 136"/>
                <a:gd name="T3" fmla="*/ 63 h 63"/>
                <a:gd name="T4" fmla="*/ 136 w 136"/>
                <a:gd name="T5" fmla="*/ 0 h 63"/>
                <a:gd name="T6" fmla="*/ 0 w 136"/>
                <a:gd name="T7" fmla="*/ 51 h 63"/>
                <a:gd name="T8" fmla="*/ 0 60000 65536"/>
                <a:gd name="T9" fmla="*/ 0 60000 65536"/>
                <a:gd name="T10" fmla="*/ 0 60000 65536"/>
                <a:gd name="T11" fmla="*/ 0 60000 65536"/>
                <a:gd name="T12" fmla="*/ 0 w 136"/>
                <a:gd name="T13" fmla="*/ 0 h 63"/>
                <a:gd name="T14" fmla="*/ 136 w 136"/>
                <a:gd name="T15" fmla="*/ 63 h 63"/>
              </a:gdLst>
              <a:ahLst/>
              <a:cxnLst>
                <a:cxn ang="T8">
                  <a:pos x="T0" y="T1"/>
                </a:cxn>
                <a:cxn ang="T9">
                  <a:pos x="T2" y="T3"/>
                </a:cxn>
                <a:cxn ang="T10">
                  <a:pos x="T4" y="T5"/>
                </a:cxn>
                <a:cxn ang="T11">
                  <a:pos x="T6" y="T7"/>
                </a:cxn>
              </a:cxnLst>
              <a:rect l="T12" t="T13" r="T14" b="T15"/>
              <a:pathLst>
                <a:path w="136" h="63">
                  <a:moveTo>
                    <a:pt x="0" y="51"/>
                  </a:moveTo>
                  <a:lnTo>
                    <a:pt x="5" y="63"/>
                  </a:lnTo>
                  <a:lnTo>
                    <a:pt x="136" y="0"/>
                  </a:lnTo>
                  <a:lnTo>
                    <a:pt x="0" y="51"/>
                  </a:lnTo>
                  <a:close/>
                </a:path>
              </a:pathLst>
            </a:custGeom>
            <a:solidFill>
              <a:srgbClr val="000000"/>
            </a:solidFill>
            <a:ln w="9525">
              <a:noFill/>
              <a:round/>
              <a:headEnd/>
              <a:tailEnd/>
            </a:ln>
          </p:spPr>
          <p:txBody>
            <a:bodyPr/>
            <a:lstStyle/>
            <a:p>
              <a:endParaRPr lang="en-US"/>
            </a:p>
          </p:txBody>
        </p:sp>
        <p:sp>
          <p:nvSpPr>
            <p:cNvPr id="1632" name="Freeform 606">
              <a:extLst>
                <a:ext uri="{FF2B5EF4-FFF2-40B4-BE49-F238E27FC236}">
                  <a16:creationId xmlns:a16="http://schemas.microsoft.com/office/drawing/2014/main" id="{50B64ACD-9DA0-4FB8-8B5B-5849884501FA}"/>
                </a:ext>
              </a:extLst>
            </p:cNvPr>
            <p:cNvSpPr>
              <a:spLocks/>
            </p:cNvSpPr>
            <p:nvPr/>
          </p:nvSpPr>
          <p:spPr bwMode="auto">
            <a:xfrm>
              <a:off x="3330" y="3854"/>
              <a:ext cx="22" cy="13"/>
            </a:xfrm>
            <a:custGeom>
              <a:avLst/>
              <a:gdLst>
                <a:gd name="T0" fmla="*/ 0 w 136"/>
                <a:gd name="T1" fmla="*/ 51 h 63"/>
                <a:gd name="T2" fmla="*/ 5 w 136"/>
                <a:gd name="T3" fmla="*/ 63 h 63"/>
                <a:gd name="T4" fmla="*/ 136 w 136"/>
                <a:gd name="T5" fmla="*/ 0 h 63"/>
                <a:gd name="T6" fmla="*/ 0 w 136"/>
                <a:gd name="T7" fmla="*/ 51 h 63"/>
                <a:gd name="T8" fmla="*/ 0 60000 65536"/>
                <a:gd name="T9" fmla="*/ 0 60000 65536"/>
                <a:gd name="T10" fmla="*/ 0 60000 65536"/>
                <a:gd name="T11" fmla="*/ 0 60000 65536"/>
                <a:gd name="T12" fmla="*/ 0 w 136"/>
                <a:gd name="T13" fmla="*/ 0 h 63"/>
                <a:gd name="T14" fmla="*/ 136 w 136"/>
                <a:gd name="T15" fmla="*/ 63 h 63"/>
              </a:gdLst>
              <a:ahLst/>
              <a:cxnLst>
                <a:cxn ang="T8">
                  <a:pos x="T0" y="T1"/>
                </a:cxn>
                <a:cxn ang="T9">
                  <a:pos x="T2" y="T3"/>
                </a:cxn>
                <a:cxn ang="T10">
                  <a:pos x="T4" y="T5"/>
                </a:cxn>
                <a:cxn ang="T11">
                  <a:pos x="T6" y="T7"/>
                </a:cxn>
              </a:cxnLst>
              <a:rect l="T12" t="T13" r="T14" b="T15"/>
              <a:pathLst>
                <a:path w="136" h="63">
                  <a:moveTo>
                    <a:pt x="0" y="51"/>
                  </a:moveTo>
                  <a:lnTo>
                    <a:pt x="5" y="63"/>
                  </a:lnTo>
                  <a:lnTo>
                    <a:pt x="136" y="0"/>
                  </a:lnTo>
                  <a:lnTo>
                    <a:pt x="0" y="51"/>
                  </a:lnTo>
                </a:path>
              </a:pathLst>
            </a:custGeom>
            <a:noFill/>
            <a:ln w="0">
              <a:solidFill>
                <a:srgbClr val="000000"/>
              </a:solidFill>
              <a:prstDash val="solid"/>
              <a:round/>
              <a:headEnd/>
              <a:tailEnd/>
            </a:ln>
          </p:spPr>
          <p:txBody>
            <a:bodyPr/>
            <a:lstStyle/>
            <a:p>
              <a:endParaRPr lang="en-US"/>
            </a:p>
          </p:txBody>
        </p:sp>
        <p:sp>
          <p:nvSpPr>
            <p:cNvPr id="1633" name="Freeform 607">
              <a:extLst>
                <a:ext uri="{FF2B5EF4-FFF2-40B4-BE49-F238E27FC236}">
                  <a16:creationId xmlns:a16="http://schemas.microsoft.com/office/drawing/2014/main" id="{FC0EB68F-AD94-49DA-B287-7CA959638A67}"/>
                </a:ext>
              </a:extLst>
            </p:cNvPr>
            <p:cNvSpPr>
              <a:spLocks/>
            </p:cNvSpPr>
            <p:nvPr/>
          </p:nvSpPr>
          <p:spPr bwMode="auto">
            <a:xfrm>
              <a:off x="3331" y="3854"/>
              <a:ext cx="21" cy="15"/>
            </a:xfrm>
            <a:custGeom>
              <a:avLst/>
              <a:gdLst>
                <a:gd name="T0" fmla="*/ 0 w 131"/>
                <a:gd name="T1" fmla="*/ 63 h 75"/>
                <a:gd name="T2" fmla="*/ 5 w 131"/>
                <a:gd name="T3" fmla="*/ 75 h 75"/>
                <a:gd name="T4" fmla="*/ 131 w 131"/>
                <a:gd name="T5" fmla="*/ 0 h 75"/>
                <a:gd name="T6" fmla="*/ 0 w 131"/>
                <a:gd name="T7" fmla="*/ 63 h 75"/>
                <a:gd name="T8" fmla="*/ 0 60000 65536"/>
                <a:gd name="T9" fmla="*/ 0 60000 65536"/>
                <a:gd name="T10" fmla="*/ 0 60000 65536"/>
                <a:gd name="T11" fmla="*/ 0 60000 65536"/>
                <a:gd name="T12" fmla="*/ 0 w 131"/>
                <a:gd name="T13" fmla="*/ 0 h 75"/>
                <a:gd name="T14" fmla="*/ 131 w 131"/>
                <a:gd name="T15" fmla="*/ 75 h 75"/>
              </a:gdLst>
              <a:ahLst/>
              <a:cxnLst>
                <a:cxn ang="T8">
                  <a:pos x="T0" y="T1"/>
                </a:cxn>
                <a:cxn ang="T9">
                  <a:pos x="T2" y="T3"/>
                </a:cxn>
                <a:cxn ang="T10">
                  <a:pos x="T4" y="T5"/>
                </a:cxn>
                <a:cxn ang="T11">
                  <a:pos x="T6" y="T7"/>
                </a:cxn>
              </a:cxnLst>
              <a:rect l="T12" t="T13" r="T14" b="T15"/>
              <a:pathLst>
                <a:path w="131" h="75">
                  <a:moveTo>
                    <a:pt x="0" y="63"/>
                  </a:moveTo>
                  <a:lnTo>
                    <a:pt x="5" y="75"/>
                  </a:lnTo>
                  <a:lnTo>
                    <a:pt x="131" y="0"/>
                  </a:lnTo>
                  <a:lnTo>
                    <a:pt x="0" y="63"/>
                  </a:lnTo>
                  <a:close/>
                </a:path>
              </a:pathLst>
            </a:custGeom>
            <a:solidFill>
              <a:srgbClr val="000000"/>
            </a:solidFill>
            <a:ln w="9525">
              <a:noFill/>
              <a:round/>
              <a:headEnd/>
              <a:tailEnd/>
            </a:ln>
          </p:spPr>
          <p:txBody>
            <a:bodyPr/>
            <a:lstStyle/>
            <a:p>
              <a:endParaRPr lang="en-US"/>
            </a:p>
          </p:txBody>
        </p:sp>
        <p:sp>
          <p:nvSpPr>
            <p:cNvPr id="1634" name="Freeform 608">
              <a:extLst>
                <a:ext uri="{FF2B5EF4-FFF2-40B4-BE49-F238E27FC236}">
                  <a16:creationId xmlns:a16="http://schemas.microsoft.com/office/drawing/2014/main" id="{E1ABA446-015B-45A6-8F62-F124515C4CD5}"/>
                </a:ext>
              </a:extLst>
            </p:cNvPr>
            <p:cNvSpPr>
              <a:spLocks/>
            </p:cNvSpPr>
            <p:nvPr/>
          </p:nvSpPr>
          <p:spPr bwMode="auto">
            <a:xfrm>
              <a:off x="3331" y="3854"/>
              <a:ext cx="21" cy="15"/>
            </a:xfrm>
            <a:custGeom>
              <a:avLst/>
              <a:gdLst>
                <a:gd name="T0" fmla="*/ 0 w 131"/>
                <a:gd name="T1" fmla="*/ 63 h 75"/>
                <a:gd name="T2" fmla="*/ 5 w 131"/>
                <a:gd name="T3" fmla="*/ 75 h 75"/>
                <a:gd name="T4" fmla="*/ 131 w 131"/>
                <a:gd name="T5" fmla="*/ 0 h 75"/>
                <a:gd name="T6" fmla="*/ 0 w 131"/>
                <a:gd name="T7" fmla="*/ 63 h 75"/>
                <a:gd name="T8" fmla="*/ 0 60000 65536"/>
                <a:gd name="T9" fmla="*/ 0 60000 65536"/>
                <a:gd name="T10" fmla="*/ 0 60000 65536"/>
                <a:gd name="T11" fmla="*/ 0 60000 65536"/>
                <a:gd name="T12" fmla="*/ 0 w 131"/>
                <a:gd name="T13" fmla="*/ 0 h 75"/>
                <a:gd name="T14" fmla="*/ 131 w 131"/>
                <a:gd name="T15" fmla="*/ 75 h 75"/>
              </a:gdLst>
              <a:ahLst/>
              <a:cxnLst>
                <a:cxn ang="T8">
                  <a:pos x="T0" y="T1"/>
                </a:cxn>
                <a:cxn ang="T9">
                  <a:pos x="T2" y="T3"/>
                </a:cxn>
                <a:cxn ang="T10">
                  <a:pos x="T4" y="T5"/>
                </a:cxn>
                <a:cxn ang="T11">
                  <a:pos x="T6" y="T7"/>
                </a:cxn>
              </a:cxnLst>
              <a:rect l="T12" t="T13" r="T14" b="T15"/>
              <a:pathLst>
                <a:path w="131" h="75">
                  <a:moveTo>
                    <a:pt x="0" y="63"/>
                  </a:moveTo>
                  <a:lnTo>
                    <a:pt x="5" y="75"/>
                  </a:lnTo>
                  <a:lnTo>
                    <a:pt x="131" y="0"/>
                  </a:lnTo>
                  <a:lnTo>
                    <a:pt x="0" y="63"/>
                  </a:lnTo>
                </a:path>
              </a:pathLst>
            </a:custGeom>
            <a:noFill/>
            <a:ln w="0">
              <a:solidFill>
                <a:srgbClr val="000000"/>
              </a:solidFill>
              <a:prstDash val="solid"/>
              <a:round/>
              <a:headEnd/>
              <a:tailEnd/>
            </a:ln>
          </p:spPr>
          <p:txBody>
            <a:bodyPr/>
            <a:lstStyle/>
            <a:p>
              <a:endParaRPr lang="en-US"/>
            </a:p>
          </p:txBody>
        </p:sp>
        <p:sp>
          <p:nvSpPr>
            <p:cNvPr id="1635" name="Freeform 609">
              <a:extLst>
                <a:ext uri="{FF2B5EF4-FFF2-40B4-BE49-F238E27FC236}">
                  <a16:creationId xmlns:a16="http://schemas.microsoft.com/office/drawing/2014/main" id="{9C676C17-86F9-47B3-832D-354216E027C6}"/>
                </a:ext>
              </a:extLst>
            </p:cNvPr>
            <p:cNvSpPr>
              <a:spLocks/>
            </p:cNvSpPr>
            <p:nvPr/>
          </p:nvSpPr>
          <p:spPr bwMode="auto">
            <a:xfrm>
              <a:off x="3331" y="3854"/>
              <a:ext cx="21" cy="18"/>
            </a:xfrm>
            <a:custGeom>
              <a:avLst/>
              <a:gdLst>
                <a:gd name="T0" fmla="*/ 0 w 126"/>
                <a:gd name="T1" fmla="*/ 75 h 87"/>
                <a:gd name="T2" fmla="*/ 6 w 126"/>
                <a:gd name="T3" fmla="*/ 87 h 87"/>
                <a:gd name="T4" fmla="*/ 126 w 126"/>
                <a:gd name="T5" fmla="*/ 0 h 87"/>
                <a:gd name="T6" fmla="*/ 0 w 126"/>
                <a:gd name="T7" fmla="*/ 75 h 87"/>
                <a:gd name="T8" fmla="*/ 0 60000 65536"/>
                <a:gd name="T9" fmla="*/ 0 60000 65536"/>
                <a:gd name="T10" fmla="*/ 0 60000 65536"/>
                <a:gd name="T11" fmla="*/ 0 60000 65536"/>
                <a:gd name="T12" fmla="*/ 0 w 126"/>
                <a:gd name="T13" fmla="*/ 0 h 87"/>
                <a:gd name="T14" fmla="*/ 126 w 126"/>
                <a:gd name="T15" fmla="*/ 87 h 87"/>
              </a:gdLst>
              <a:ahLst/>
              <a:cxnLst>
                <a:cxn ang="T8">
                  <a:pos x="T0" y="T1"/>
                </a:cxn>
                <a:cxn ang="T9">
                  <a:pos x="T2" y="T3"/>
                </a:cxn>
                <a:cxn ang="T10">
                  <a:pos x="T4" y="T5"/>
                </a:cxn>
                <a:cxn ang="T11">
                  <a:pos x="T6" y="T7"/>
                </a:cxn>
              </a:cxnLst>
              <a:rect l="T12" t="T13" r="T14" b="T15"/>
              <a:pathLst>
                <a:path w="126" h="87">
                  <a:moveTo>
                    <a:pt x="0" y="75"/>
                  </a:moveTo>
                  <a:lnTo>
                    <a:pt x="6" y="87"/>
                  </a:lnTo>
                  <a:lnTo>
                    <a:pt x="126" y="0"/>
                  </a:lnTo>
                  <a:lnTo>
                    <a:pt x="0" y="75"/>
                  </a:lnTo>
                  <a:close/>
                </a:path>
              </a:pathLst>
            </a:custGeom>
            <a:solidFill>
              <a:srgbClr val="000000"/>
            </a:solidFill>
            <a:ln w="9525">
              <a:noFill/>
              <a:round/>
              <a:headEnd/>
              <a:tailEnd/>
            </a:ln>
          </p:spPr>
          <p:txBody>
            <a:bodyPr/>
            <a:lstStyle/>
            <a:p>
              <a:endParaRPr lang="en-US"/>
            </a:p>
          </p:txBody>
        </p:sp>
        <p:sp>
          <p:nvSpPr>
            <p:cNvPr id="1636" name="Freeform 610">
              <a:extLst>
                <a:ext uri="{FF2B5EF4-FFF2-40B4-BE49-F238E27FC236}">
                  <a16:creationId xmlns:a16="http://schemas.microsoft.com/office/drawing/2014/main" id="{2E8318EC-3383-4ED4-8B7A-94C96F368104}"/>
                </a:ext>
              </a:extLst>
            </p:cNvPr>
            <p:cNvSpPr>
              <a:spLocks/>
            </p:cNvSpPr>
            <p:nvPr/>
          </p:nvSpPr>
          <p:spPr bwMode="auto">
            <a:xfrm>
              <a:off x="3331" y="3854"/>
              <a:ext cx="21" cy="18"/>
            </a:xfrm>
            <a:custGeom>
              <a:avLst/>
              <a:gdLst>
                <a:gd name="T0" fmla="*/ 0 w 126"/>
                <a:gd name="T1" fmla="*/ 75 h 87"/>
                <a:gd name="T2" fmla="*/ 6 w 126"/>
                <a:gd name="T3" fmla="*/ 87 h 87"/>
                <a:gd name="T4" fmla="*/ 126 w 126"/>
                <a:gd name="T5" fmla="*/ 0 h 87"/>
                <a:gd name="T6" fmla="*/ 0 w 126"/>
                <a:gd name="T7" fmla="*/ 75 h 87"/>
                <a:gd name="T8" fmla="*/ 0 60000 65536"/>
                <a:gd name="T9" fmla="*/ 0 60000 65536"/>
                <a:gd name="T10" fmla="*/ 0 60000 65536"/>
                <a:gd name="T11" fmla="*/ 0 60000 65536"/>
                <a:gd name="T12" fmla="*/ 0 w 126"/>
                <a:gd name="T13" fmla="*/ 0 h 87"/>
                <a:gd name="T14" fmla="*/ 126 w 126"/>
                <a:gd name="T15" fmla="*/ 87 h 87"/>
              </a:gdLst>
              <a:ahLst/>
              <a:cxnLst>
                <a:cxn ang="T8">
                  <a:pos x="T0" y="T1"/>
                </a:cxn>
                <a:cxn ang="T9">
                  <a:pos x="T2" y="T3"/>
                </a:cxn>
                <a:cxn ang="T10">
                  <a:pos x="T4" y="T5"/>
                </a:cxn>
                <a:cxn ang="T11">
                  <a:pos x="T6" y="T7"/>
                </a:cxn>
              </a:cxnLst>
              <a:rect l="T12" t="T13" r="T14" b="T15"/>
              <a:pathLst>
                <a:path w="126" h="87">
                  <a:moveTo>
                    <a:pt x="0" y="75"/>
                  </a:moveTo>
                  <a:lnTo>
                    <a:pt x="6" y="87"/>
                  </a:lnTo>
                  <a:lnTo>
                    <a:pt x="126" y="0"/>
                  </a:lnTo>
                  <a:lnTo>
                    <a:pt x="0" y="75"/>
                  </a:lnTo>
                </a:path>
              </a:pathLst>
            </a:custGeom>
            <a:noFill/>
            <a:ln w="0">
              <a:solidFill>
                <a:srgbClr val="000000"/>
              </a:solidFill>
              <a:prstDash val="solid"/>
              <a:round/>
              <a:headEnd/>
              <a:tailEnd/>
            </a:ln>
          </p:spPr>
          <p:txBody>
            <a:bodyPr/>
            <a:lstStyle/>
            <a:p>
              <a:endParaRPr lang="en-US"/>
            </a:p>
          </p:txBody>
        </p:sp>
        <p:sp>
          <p:nvSpPr>
            <p:cNvPr id="1637" name="Freeform 611">
              <a:extLst>
                <a:ext uri="{FF2B5EF4-FFF2-40B4-BE49-F238E27FC236}">
                  <a16:creationId xmlns:a16="http://schemas.microsoft.com/office/drawing/2014/main" id="{6FFBD4FD-4E54-4713-82CD-DF64BD6BDFD3}"/>
                </a:ext>
              </a:extLst>
            </p:cNvPr>
            <p:cNvSpPr>
              <a:spLocks/>
            </p:cNvSpPr>
            <p:nvPr/>
          </p:nvSpPr>
          <p:spPr bwMode="auto">
            <a:xfrm>
              <a:off x="3333" y="3854"/>
              <a:ext cx="19" cy="20"/>
            </a:xfrm>
            <a:custGeom>
              <a:avLst/>
              <a:gdLst>
                <a:gd name="T0" fmla="*/ 0 w 120"/>
                <a:gd name="T1" fmla="*/ 87 h 98"/>
                <a:gd name="T2" fmla="*/ 7 w 120"/>
                <a:gd name="T3" fmla="*/ 98 h 98"/>
                <a:gd name="T4" fmla="*/ 120 w 120"/>
                <a:gd name="T5" fmla="*/ 0 h 98"/>
                <a:gd name="T6" fmla="*/ 0 w 120"/>
                <a:gd name="T7" fmla="*/ 87 h 98"/>
                <a:gd name="T8" fmla="*/ 0 60000 65536"/>
                <a:gd name="T9" fmla="*/ 0 60000 65536"/>
                <a:gd name="T10" fmla="*/ 0 60000 65536"/>
                <a:gd name="T11" fmla="*/ 0 60000 65536"/>
                <a:gd name="T12" fmla="*/ 0 w 120"/>
                <a:gd name="T13" fmla="*/ 0 h 98"/>
                <a:gd name="T14" fmla="*/ 120 w 120"/>
                <a:gd name="T15" fmla="*/ 98 h 98"/>
              </a:gdLst>
              <a:ahLst/>
              <a:cxnLst>
                <a:cxn ang="T8">
                  <a:pos x="T0" y="T1"/>
                </a:cxn>
                <a:cxn ang="T9">
                  <a:pos x="T2" y="T3"/>
                </a:cxn>
                <a:cxn ang="T10">
                  <a:pos x="T4" y="T5"/>
                </a:cxn>
                <a:cxn ang="T11">
                  <a:pos x="T6" y="T7"/>
                </a:cxn>
              </a:cxnLst>
              <a:rect l="T12" t="T13" r="T14" b="T15"/>
              <a:pathLst>
                <a:path w="120" h="98">
                  <a:moveTo>
                    <a:pt x="0" y="87"/>
                  </a:moveTo>
                  <a:lnTo>
                    <a:pt x="7" y="98"/>
                  </a:lnTo>
                  <a:lnTo>
                    <a:pt x="120" y="0"/>
                  </a:lnTo>
                  <a:lnTo>
                    <a:pt x="0" y="87"/>
                  </a:lnTo>
                  <a:close/>
                </a:path>
              </a:pathLst>
            </a:custGeom>
            <a:solidFill>
              <a:srgbClr val="000000"/>
            </a:solidFill>
            <a:ln w="9525">
              <a:noFill/>
              <a:round/>
              <a:headEnd/>
              <a:tailEnd/>
            </a:ln>
          </p:spPr>
          <p:txBody>
            <a:bodyPr/>
            <a:lstStyle/>
            <a:p>
              <a:endParaRPr lang="en-US"/>
            </a:p>
          </p:txBody>
        </p:sp>
        <p:sp>
          <p:nvSpPr>
            <p:cNvPr id="1638" name="Freeform 612">
              <a:extLst>
                <a:ext uri="{FF2B5EF4-FFF2-40B4-BE49-F238E27FC236}">
                  <a16:creationId xmlns:a16="http://schemas.microsoft.com/office/drawing/2014/main" id="{4AB899F9-2230-42B1-86C0-B0B4E4E15642}"/>
                </a:ext>
              </a:extLst>
            </p:cNvPr>
            <p:cNvSpPr>
              <a:spLocks/>
            </p:cNvSpPr>
            <p:nvPr/>
          </p:nvSpPr>
          <p:spPr bwMode="auto">
            <a:xfrm>
              <a:off x="3333" y="3854"/>
              <a:ext cx="19" cy="20"/>
            </a:xfrm>
            <a:custGeom>
              <a:avLst/>
              <a:gdLst>
                <a:gd name="T0" fmla="*/ 0 w 120"/>
                <a:gd name="T1" fmla="*/ 87 h 98"/>
                <a:gd name="T2" fmla="*/ 7 w 120"/>
                <a:gd name="T3" fmla="*/ 98 h 98"/>
                <a:gd name="T4" fmla="*/ 120 w 120"/>
                <a:gd name="T5" fmla="*/ 0 h 98"/>
                <a:gd name="T6" fmla="*/ 0 w 120"/>
                <a:gd name="T7" fmla="*/ 87 h 98"/>
                <a:gd name="T8" fmla="*/ 0 60000 65536"/>
                <a:gd name="T9" fmla="*/ 0 60000 65536"/>
                <a:gd name="T10" fmla="*/ 0 60000 65536"/>
                <a:gd name="T11" fmla="*/ 0 60000 65536"/>
                <a:gd name="T12" fmla="*/ 0 w 120"/>
                <a:gd name="T13" fmla="*/ 0 h 98"/>
                <a:gd name="T14" fmla="*/ 120 w 120"/>
                <a:gd name="T15" fmla="*/ 98 h 98"/>
              </a:gdLst>
              <a:ahLst/>
              <a:cxnLst>
                <a:cxn ang="T8">
                  <a:pos x="T0" y="T1"/>
                </a:cxn>
                <a:cxn ang="T9">
                  <a:pos x="T2" y="T3"/>
                </a:cxn>
                <a:cxn ang="T10">
                  <a:pos x="T4" y="T5"/>
                </a:cxn>
                <a:cxn ang="T11">
                  <a:pos x="T6" y="T7"/>
                </a:cxn>
              </a:cxnLst>
              <a:rect l="T12" t="T13" r="T14" b="T15"/>
              <a:pathLst>
                <a:path w="120" h="98">
                  <a:moveTo>
                    <a:pt x="0" y="87"/>
                  </a:moveTo>
                  <a:lnTo>
                    <a:pt x="7" y="98"/>
                  </a:lnTo>
                  <a:lnTo>
                    <a:pt x="120" y="0"/>
                  </a:lnTo>
                  <a:lnTo>
                    <a:pt x="0" y="87"/>
                  </a:lnTo>
                </a:path>
              </a:pathLst>
            </a:custGeom>
            <a:noFill/>
            <a:ln w="0">
              <a:solidFill>
                <a:srgbClr val="000000"/>
              </a:solidFill>
              <a:prstDash val="solid"/>
              <a:round/>
              <a:headEnd/>
              <a:tailEnd/>
            </a:ln>
          </p:spPr>
          <p:txBody>
            <a:bodyPr/>
            <a:lstStyle/>
            <a:p>
              <a:endParaRPr lang="en-US"/>
            </a:p>
          </p:txBody>
        </p:sp>
        <p:sp>
          <p:nvSpPr>
            <p:cNvPr id="1639" name="Freeform 613">
              <a:extLst>
                <a:ext uri="{FF2B5EF4-FFF2-40B4-BE49-F238E27FC236}">
                  <a16:creationId xmlns:a16="http://schemas.microsoft.com/office/drawing/2014/main" id="{0E2A0C00-8914-4DC4-A050-47A1457E3982}"/>
                </a:ext>
              </a:extLst>
            </p:cNvPr>
            <p:cNvSpPr>
              <a:spLocks/>
            </p:cNvSpPr>
            <p:nvPr/>
          </p:nvSpPr>
          <p:spPr bwMode="auto">
            <a:xfrm>
              <a:off x="3334" y="3854"/>
              <a:ext cx="18" cy="22"/>
            </a:xfrm>
            <a:custGeom>
              <a:avLst/>
              <a:gdLst>
                <a:gd name="T0" fmla="*/ 0 w 113"/>
                <a:gd name="T1" fmla="*/ 98 h 107"/>
                <a:gd name="T2" fmla="*/ 7 w 113"/>
                <a:gd name="T3" fmla="*/ 107 h 107"/>
                <a:gd name="T4" fmla="*/ 113 w 113"/>
                <a:gd name="T5" fmla="*/ 0 h 107"/>
                <a:gd name="T6" fmla="*/ 0 w 113"/>
                <a:gd name="T7" fmla="*/ 98 h 107"/>
                <a:gd name="T8" fmla="*/ 0 60000 65536"/>
                <a:gd name="T9" fmla="*/ 0 60000 65536"/>
                <a:gd name="T10" fmla="*/ 0 60000 65536"/>
                <a:gd name="T11" fmla="*/ 0 60000 65536"/>
                <a:gd name="T12" fmla="*/ 0 w 113"/>
                <a:gd name="T13" fmla="*/ 0 h 107"/>
                <a:gd name="T14" fmla="*/ 113 w 113"/>
                <a:gd name="T15" fmla="*/ 107 h 107"/>
              </a:gdLst>
              <a:ahLst/>
              <a:cxnLst>
                <a:cxn ang="T8">
                  <a:pos x="T0" y="T1"/>
                </a:cxn>
                <a:cxn ang="T9">
                  <a:pos x="T2" y="T3"/>
                </a:cxn>
                <a:cxn ang="T10">
                  <a:pos x="T4" y="T5"/>
                </a:cxn>
                <a:cxn ang="T11">
                  <a:pos x="T6" y="T7"/>
                </a:cxn>
              </a:cxnLst>
              <a:rect l="T12" t="T13" r="T14" b="T15"/>
              <a:pathLst>
                <a:path w="113" h="107">
                  <a:moveTo>
                    <a:pt x="0" y="98"/>
                  </a:moveTo>
                  <a:lnTo>
                    <a:pt x="7" y="107"/>
                  </a:lnTo>
                  <a:lnTo>
                    <a:pt x="113" y="0"/>
                  </a:lnTo>
                  <a:lnTo>
                    <a:pt x="0" y="98"/>
                  </a:lnTo>
                  <a:close/>
                </a:path>
              </a:pathLst>
            </a:custGeom>
            <a:solidFill>
              <a:srgbClr val="000000"/>
            </a:solidFill>
            <a:ln w="9525">
              <a:noFill/>
              <a:round/>
              <a:headEnd/>
              <a:tailEnd/>
            </a:ln>
          </p:spPr>
          <p:txBody>
            <a:bodyPr/>
            <a:lstStyle/>
            <a:p>
              <a:endParaRPr lang="en-US"/>
            </a:p>
          </p:txBody>
        </p:sp>
        <p:sp>
          <p:nvSpPr>
            <p:cNvPr id="1640" name="Freeform 614">
              <a:extLst>
                <a:ext uri="{FF2B5EF4-FFF2-40B4-BE49-F238E27FC236}">
                  <a16:creationId xmlns:a16="http://schemas.microsoft.com/office/drawing/2014/main" id="{7273C049-637A-4009-A0A3-B5ED74D073E7}"/>
                </a:ext>
              </a:extLst>
            </p:cNvPr>
            <p:cNvSpPr>
              <a:spLocks/>
            </p:cNvSpPr>
            <p:nvPr/>
          </p:nvSpPr>
          <p:spPr bwMode="auto">
            <a:xfrm>
              <a:off x="3334" y="3854"/>
              <a:ext cx="18" cy="22"/>
            </a:xfrm>
            <a:custGeom>
              <a:avLst/>
              <a:gdLst>
                <a:gd name="T0" fmla="*/ 0 w 113"/>
                <a:gd name="T1" fmla="*/ 98 h 107"/>
                <a:gd name="T2" fmla="*/ 7 w 113"/>
                <a:gd name="T3" fmla="*/ 107 h 107"/>
                <a:gd name="T4" fmla="*/ 113 w 113"/>
                <a:gd name="T5" fmla="*/ 0 h 107"/>
                <a:gd name="T6" fmla="*/ 0 w 113"/>
                <a:gd name="T7" fmla="*/ 98 h 107"/>
                <a:gd name="T8" fmla="*/ 0 60000 65536"/>
                <a:gd name="T9" fmla="*/ 0 60000 65536"/>
                <a:gd name="T10" fmla="*/ 0 60000 65536"/>
                <a:gd name="T11" fmla="*/ 0 60000 65536"/>
                <a:gd name="T12" fmla="*/ 0 w 113"/>
                <a:gd name="T13" fmla="*/ 0 h 107"/>
                <a:gd name="T14" fmla="*/ 113 w 113"/>
                <a:gd name="T15" fmla="*/ 107 h 107"/>
              </a:gdLst>
              <a:ahLst/>
              <a:cxnLst>
                <a:cxn ang="T8">
                  <a:pos x="T0" y="T1"/>
                </a:cxn>
                <a:cxn ang="T9">
                  <a:pos x="T2" y="T3"/>
                </a:cxn>
                <a:cxn ang="T10">
                  <a:pos x="T4" y="T5"/>
                </a:cxn>
                <a:cxn ang="T11">
                  <a:pos x="T6" y="T7"/>
                </a:cxn>
              </a:cxnLst>
              <a:rect l="T12" t="T13" r="T14" b="T15"/>
              <a:pathLst>
                <a:path w="113" h="107">
                  <a:moveTo>
                    <a:pt x="0" y="98"/>
                  </a:moveTo>
                  <a:lnTo>
                    <a:pt x="7" y="107"/>
                  </a:lnTo>
                  <a:lnTo>
                    <a:pt x="113" y="0"/>
                  </a:lnTo>
                  <a:lnTo>
                    <a:pt x="0" y="98"/>
                  </a:lnTo>
                </a:path>
              </a:pathLst>
            </a:custGeom>
            <a:noFill/>
            <a:ln w="0">
              <a:solidFill>
                <a:srgbClr val="000000"/>
              </a:solidFill>
              <a:prstDash val="solid"/>
              <a:round/>
              <a:headEnd/>
              <a:tailEnd/>
            </a:ln>
          </p:spPr>
          <p:txBody>
            <a:bodyPr/>
            <a:lstStyle/>
            <a:p>
              <a:endParaRPr lang="en-US"/>
            </a:p>
          </p:txBody>
        </p:sp>
        <p:sp>
          <p:nvSpPr>
            <p:cNvPr id="1641" name="Freeform 615">
              <a:extLst>
                <a:ext uri="{FF2B5EF4-FFF2-40B4-BE49-F238E27FC236}">
                  <a16:creationId xmlns:a16="http://schemas.microsoft.com/office/drawing/2014/main" id="{ABF9AF81-55A9-4866-8EBF-35F15C6BFB79}"/>
                </a:ext>
              </a:extLst>
            </p:cNvPr>
            <p:cNvSpPr>
              <a:spLocks/>
            </p:cNvSpPr>
            <p:nvPr/>
          </p:nvSpPr>
          <p:spPr bwMode="auto">
            <a:xfrm>
              <a:off x="3335" y="3854"/>
              <a:ext cx="17" cy="24"/>
            </a:xfrm>
            <a:custGeom>
              <a:avLst/>
              <a:gdLst>
                <a:gd name="T0" fmla="*/ 0 w 106"/>
                <a:gd name="T1" fmla="*/ 107 h 117"/>
                <a:gd name="T2" fmla="*/ 9 w 106"/>
                <a:gd name="T3" fmla="*/ 117 h 117"/>
                <a:gd name="T4" fmla="*/ 106 w 106"/>
                <a:gd name="T5" fmla="*/ 0 h 117"/>
                <a:gd name="T6" fmla="*/ 0 w 106"/>
                <a:gd name="T7" fmla="*/ 107 h 117"/>
                <a:gd name="T8" fmla="*/ 0 60000 65536"/>
                <a:gd name="T9" fmla="*/ 0 60000 65536"/>
                <a:gd name="T10" fmla="*/ 0 60000 65536"/>
                <a:gd name="T11" fmla="*/ 0 60000 65536"/>
                <a:gd name="T12" fmla="*/ 0 w 106"/>
                <a:gd name="T13" fmla="*/ 0 h 117"/>
                <a:gd name="T14" fmla="*/ 106 w 106"/>
                <a:gd name="T15" fmla="*/ 117 h 117"/>
              </a:gdLst>
              <a:ahLst/>
              <a:cxnLst>
                <a:cxn ang="T8">
                  <a:pos x="T0" y="T1"/>
                </a:cxn>
                <a:cxn ang="T9">
                  <a:pos x="T2" y="T3"/>
                </a:cxn>
                <a:cxn ang="T10">
                  <a:pos x="T4" y="T5"/>
                </a:cxn>
                <a:cxn ang="T11">
                  <a:pos x="T6" y="T7"/>
                </a:cxn>
              </a:cxnLst>
              <a:rect l="T12" t="T13" r="T14" b="T15"/>
              <a:pathLst>
                <a:path w="106" h="117">
                  <a:moveTo>
                    <a:pt x="0" y="107"/>
                  </a:moveTo>
                  <a:lnTo>
                    <a:pt x="9" y="117"/>
                  </a:lnTo>
                  <a:lnTo>
                    <a:pt x="106" y="0"/>
                  </a:lnTo>
                  <a:lnTo>
                    <a:pt x="0" y="107"/>
                  </a:lnTo>
                  <a:close/>
                </a:path>
              </a:pathLst>
            </a:custGeom>
            <a:solidFill>
              <a:srgbClr val="000000"/>
            </a:solidFill>
            <a:ln w="9525">
              <a:noFill/>
              <a:round/>
              <a:headEnd/>
              <a:tailEnd/>
            </a:ln>
          </p:spPr>
          <p:txBody>
            <a:bodyPr/>
            <a:lstStyle/>
            <a:p>
              <a:endParaRPr lang="en-US"/>
            </a:p>
          </p:txBody>
        </p:sp>
        <p:sp>
          <p:nvSpPr>
            <p:cNvPr id="1642" name="Freeform 616">
              <a:extLst>
                <a:ext uri="{FF2B5EF4-FFF2-40B4-BE49-F238E27FC236}">
                  <a16:creationId xmlns:a16="http://schemas.microsoft.com/office/drawing/2014/main" id="{D8791320-86BE-4524-AA1A-0AEFFD7C327D}"/>
                </a:ext>
              </a:extLst>
            </p:cNvPr>
            <p:cNvSpPr>
              <a:spLocks/>
            </p:cNvSpPr>
            <p:nvPr/>
          </p:nvSpPr>
          <p:spPr bwMode="auto">
            <a:xfrm>
              <a:off x="3335" y="3854"/>
              <a:ext cx="17" cy="24"/>
            </a:xfrm>
            <a:custGeom>
              <a:avLst/>
              <a:gdLst>
                <a:gd name="T0" fmla="*/ 0 w 106"/>
                <a:gd name="T1" fmla="*/ 107 h 117"/>
                <a:gd name="T2" fmla="*/ 9 w 106"/>
                <a:gd name="T3" fmla="*/ 117 h 117"/>
                <a:gd name="T4" fmla="*/ 106 w 106"/>
                <a:gd name="T5" fmla="*/ 0 h 117"/>
                <a:gd name="T6" fmla="*/ 0 w 106"/>
                <a:gd name="T7" fmla="*/ 107 h 117"/>
                <a:gd name="T8" fmla="*/ 0 60000 65536"/>
                <a:gd name="T9" fmla="*/ 0 60000 65536"/>
                <a:gd name="T10" fmla="*/ 0 60000 65536"/>
                <a:gd name="T11" fmla="*/ 0 60000 65536"/>
                <a:gd name="T12" fmla="*/ 0 w 106"/>
                <a:gd name="T13" fmla="*/ 0 h 117"/>
                <a:gd name="T14" fmla="*/ 106 w 106"/>
                <a:gd name="T15" fmla="*/ 117 h 117"/>
              </a:gdLst>
              <a:ahLst/>
              <a:cxnLst>
                <a:cxn ang="T8">
                  <a:pos x="T0" y="T1"/>
                </a:cxn>
                <a:cxn ang="T9">
                  <a:pos x="T2" y="T3"/>
                </a:cxn>
                <a:cxn ang="T10">
                  <a:pos x="T4" y="T5"/>
                </a:cxn>
                <a:cxn ang="T11">
                  <a:pos x="T6" y="T7"/>
                </a:cxn>
              </a:cxnLst>
              <a:rect l="T12" t="T13" r="T14" b="T15"/>
              <a:pathLst>
                <a:path w="106" h="117">
                  <a:moveTo>
                    <a:pt x="0" y="107"/>
                  </a:moveTo>
                  <a:lnTo>
                    <a:pt x="9" y="117"/>
                  </a:lnTo>
                  <a:lnTo>
                    <a:pt x="106" y="0"/>
                  </a:lnTo>
                  <a:lnTo>
                    <a:pt x="0" y="107"/>
                  </a:lnTo>
                </a:path>
              </a:pathLst>
            </a:custGeom>
            <a:noFill/>
            <a:ln w="0">
              <a:solidFill>
                <a:srgbClr val="000000"/>
              </a:solidFill>
              <a:prstDash val="solid"/>
              <a:round/>
              <a:headEnd/>
              <a:tailEnd/>
            </a:ln>
          </p:spPr>
          <p:txBody>
            <a:bodyPr/>
            <a:lstStyle/>
            <a:p>
              <a:endParaRPr lang="en-US"/>
            </a:p>
          </p:txBody>
        </p:sp>
        <p:sp>
          <p:nvSpPr>
            <p:cNvPr id="1643" name="Freeform 617">
              <a:extLst>
                <a:ext uri="{FF2B5EF4-FFF2-40B4-BE49-F238E27FC236}">
                  <a16:creationId xmlns:a16="http://schemas.microsoft.com/office/drawing/2014/main" id="{86243340-B5F1-4206-84D3-F16C231A853A}"/>
                </a:ext>
              </a:extLst>
            </p:cNvPr>
            <p:cNvSpPr>
              <a:spLocks/>
            </p:cNvSpPr>
            <p:nvPr/>
          </p:nvSpPr>
          <p:spPr bwMode="auto">
            <a:xfrm>
              <a:off x="3336" y="3854"/>
              <a:ext cx="16" cy="25"/>
            </a:xfrm>
            <a:custGeom>
              <a:avLst/>
              <a:gdLst>
                <a:gd name="T0" fmla="*/ 0 w 97"/>
                <a:gd name="T1" fmla="*/ 117 h 125"/>
                <a:gd name="T2" fmla="*/ 9 w 97"/>
                <a:gd name="T3" fmla="*/ 125 h 125"/>
                <a:gd name="T4" fmla="*/ 97 w 97"/>
                <a:gd name="T5" fmla="*/ 0 h 125"/>
                <a:gd name="T6" fmla="*/ 0 w 97"/>
                <a:gd name="T7" fmla="*/ 117 h 125"/>
                <a:gd name="T8" fmla="*/ 0 60000 65536"/>
                <a:gd name="T9" fmla="*/ 0 60000 65536"/>
                <a:gd name="T10" fmla="*/ 0 60000 65536"/>
                <a:gd name="T11" fmla="*/ 0 60000 65536"/>
                <a:gd name="T12" fmla="*/ 0 w 97"/>
                <a:gd name="T13" fmla="*/ 0 h 125"/>
                <a:gd name="T14" fmla="*/ 97 w 97"/>
                <a:gd name="T15" fmla="*/ 125 h 125"/>
              </a:gdLst>
              <a:ahLst/>
              <a:cxnLst>
                <a:cxn ang="T8">
                  <a:pos x="T0" y="T1"/>
                </a:cxn>
                <a:cxn ang="T9">
                  <a:pos x="T2" y="T3"/>
                </a:cxn>
                <a:cxn ang="T10">
                  <a:pos x="T4" y="T5"/>
                </a:cxn>
                <a:cxn ang="T11">
                  <a:pos x="T6" y="T7"/>
                </a:cxn>
              </a:cxnLst>
              <a:rect l="T12" t="T13" r="T14" b="T15"/>
              <a:pathLst>
                <a:path w="97" h="125">
                  <a:moveTo>
                    <a:pt x="0" y="117"/>
                  </a:moveTo>
                  <a:lnTo>
                    <a:pt x="9" y="125"/>
                  </a:lnTo>
                  <a:lnTo>
                    <a:pt x="97" y="0"/>
                  </a:lnTo>
                  <a:lnTo>
                    <a:pt x="0" y="117"/>
                  </a:lnTo>
                  <a:close/>
                </a:path>
              </a:pathLst>
            </a:custGeom>
            <a:solidFill>
              <a:srgbClr val="000000"/>
            </a:solidFill>
            <a:ln w="9525">
              <a:noFill/>
              <a:round/>
              <a:headEnd/>
              <a:tailEnd/>
            </a:ln>
          </p:spPr>
          <p:txBody>
            <a:bodyPr/>
            <a:lstStyle/>
            <a:p>
              <a:endParaRPr lang="en-US"/>
            </a:p>
          </p:txBody>
        </p:sp>
        <p:sp>
          <p:nvSpPr>
            <p:cNvPr id="1644" name="Freeform 618">
              <a:extLst>
                <a:ext uri="{FF2B5EF4-FFF2-40B4-BE49-F238E27FC236}">
                  <a16:creationId xmlns:a16="http://schemas.microsoft.com/office/drawing/2014/main" id="{8CE7A9A3-C2CE-4F79-AB1A-A4E241A1C73D}"/>
                </a:ext>
              </a:extLst>
            </p:cNvPr>
            <p:cNvSpPr>
              <a:spLocks/>
            </p:cNvSpPr>
            <p:nvPr/>
          </p:nvSpPr>
          <p:spPr bwMode="auto">
            <a:xfrm>
              <a:off x="3336" y="3854"/>
              <a:ext cx="16" cy="25"/>
            </a:xfrm>
            <a:custGeom>
              <a:avLst/>
              <a:gdLst>
                <a:gd name="T0" fmla="*/ 0 w 97"/>
                <a:gd name="T1" fmla="*/ 117 h 125"/>
                <a:gd name="T2" fmla="*/ 9 w 97"/>
                <a:gd name="T3" fmla="*/ 125 h 125"/>
                <a:gd name="T4" fmla="*/ 97 w 97"/>
                <a:gd name="T5" fmla="*/ 0 h 125"/>
                <a:gd name="T6" fmla="*/ 0 w 97"/>
                <a:gd name="T7" fmla="*/ 117 h 125"/>
                <a:gd name="T8" fmla="*/ 0 60000 65536"/>
                <a:gd name="T9" fmla="*/ 0 60000 65536"/>
                <a:gd name="T10" fmla="*/ 0 60000 65536"/>
                <a:gd name="T11" fmla="*/ 0 60000 65536"/>
                <a:gd name="T12" fmla="*/ 0 w 97"/>
                <a:gd name="T13" fmla="*/ 0 h 125"/>
                <a:gd name="T14" fmla="*/ 97 w 97"/>
                <a:gd name="T15" fmla="*/ 125 h 125"/>
              </a:gdLst>
              <a:ahLst/>
              <a:cxnLst>
                <a:cxn ang="T8">
                  <a:pos x="T0" y="T1"/>
                </a:cxn>
                <a:cxn ang="T9">
                  <a:pos x="T2" y="T3"/>
                </a:cxn>
                <a:cxn ang="T10">
                  <a:pos x="T4" y="T5"/>
                </a:cxn>
                <a:cxn ang="T11">
                  <a:pos x="T6" y="T7"/>
                </a:cxn>
              </a:cxnLst>
              <a:rect l="T12" t="T13" r="T14" b="T15"/>
              <a:pathLst>
                <a:path w="97" h="125">
                  <a:moveTo>
                    <a:pt x="0" y="117"/>
                  </a:moveTo>
                  <a:lnTo>
                    <a:pt x="9" y="125"/>
                  </a:lnTo>
                  <a:lnTo>
                    <a:pt x="97" y="0"/>
                  </a:lnTo>
                  <a:lnTo>
                    <a:pt x="0" y="117"/>
                  </a:lnTo>
                </a:path>
              </a:pathLst>
            </a:custGeom>
            <a:noFill/>
            <a:ln w="0">
              <a:solidFill>
                <a:srgbClr val="000000"/>
              </a:solidFill>
              <a:prstDash val="solid"/>
              <a:round/>
              <a:headEnd/>
              <a:tailEnd/>
            </a:ln>
          </p:spPr>
          <p:txBody>
            <a:bodyPr/>
            <a:lstStyle/>
            <a:p>
              <a:endParaRPr lang="en-US"/>
            </a:p>
          </p:txBody>
        </p:sp>
        <p:sp>
          <p:nvSpPr>
            <p:cNvPr id="1645" name="Freeform 619">
              <a:extLst>
                <a:ext uri="{FF2B5EF4-FFF2-40B4-BE49-F238E27FC236}">
                  <a16:creationId xmlns:a16="http://schemas.microsoft.com/office/drawing/2014/main" id="{7D1DA025-AF5D-4A08-8025-B67F2AA703E1}"/>
                </a:ext>
              </a:extLst>
            </p:cNvPr>
            <p:cNvSpPr>
              <a:spLocks/>
            </p:cNvSpPr>
            <p:nvPr/>
          </p:nvSpPr>
          <p:spPr bwMode="auto">
            <a:xfrm>
              <a:off x="3338" y="3854"/>
              <a:ext cx="14" cy="27"/>
            </a:xfrm>
            <a:custGeom>
              <a:avLst/>
              <a:gdLst>
                <a:gd name="T0" fmla="*/ 0 w 88"/>
                <a:gd name="T1" fmla="*/ 125 h 133"/>
                <a:gd name="T2" fmla="*/ 10 w 88"/>
                <a:gd name="T3" fmla="*/ 133 h 133"/>
                <a:gd name="T4" fmla="*/ 88 w 88"/>
                <a:gd name="T5" fmla="*/ 0 h 133"/>
                <a:gd name="T6" fmla="*/ 0 w 88"/>
                <a:gd name="T7" fmla="*/ 125 h 133"/>
                <a:gd name="T8" fmla="*/ 0 60000 65536"/>
                <a:gd name="T9" fmla="*/ 0 60000 65536"/>
                <a:gd name="T10" fmla="*/ 0 60000 65536"/>
                <a:gd name="T11" fmla="*/ 0 60000 65536"/>
                <a:gd name="T12" fmla="*/ 0 w 88"/>
                <a:gd name="T13" fmla="*/ 0 h 133"/>
                <a:gd name="T14" fmla="*/ 88 w 88"/>
                <a:gd name="T15" fmla="*/ 133 h 133"/>
              </a:gdLst>
              <a:ahLst/>
              <a:cxnLst>
                <a:cxn ang="T8">
                  <a:pos x="T0" y="T1"/>
                </a:cxn>
                <a:cxn ang="T9">
                  <a:pos x="T2" y="T3"/>
                </a:cxn>
                <a:cxn ang="T10">
                  <a:pos x="T4" y="T5"/>
                </a:cxn>
                <a:cxn ang="T11">
                  <a:pos x="T6" y="T7"/>
                </a:cxn>
              </a:cxnLst>
              <a:rect l="T12" t="T13" r="T14" b="T15"/>
              <a:pathLst>
                <a:path w="88" h="133">
                  <a:moveTo>
                    <a:pt x="0" y="125"/>
                  </a:moveTo>
                  <a:lnTo>
                    <a:pt x="10" y="133"/>
                  </a:lnTo>
                  <a:lnTo>
                    <a:pt x="88" y="0"/>
                  </a:lnTo>
                  <a:lnTo>
                    <a:pt x="0" y="125"/>
                  </a:lnTo>
                  <a:close/>
                </a:path>
              </a:pathLst>
            </a:custGeom>
            <a:solidFill>
              <a:srgbClr val="000000"/>
            </a:solidFill>
            <a:ln w="9525">
              <a:noFill/>
              <a:round/>
              <a:headEnd/>
              <a:tailEnd/>
            </a:ln>
          </p:spPr>
          <p:txBody>
            <a:bodyPr/>
            <a:lstStyle/>
            <a:p>
              <a:endParaRPr lang="en-US"/>
            </a:p>
          </p:txBody>
        </p:sp>
        <p:sp>
          <p:nvSpPr>
            <p:cNvPr id="1646" name="Freeform 620">
              <a:extLst>
                <a:ext uri="{FF2B5EF4-FFF2-40B4-BE49-F238E27FC236}">
                  <a16:creationId xmlns:a16="http://schemas.microsoft.com/office/drawing/2014/main" id="{C5C87566-CAE9-4A1E-9F5C-619208F5B1F7}"/>
                </a:ext>
              </a:extLst>
            </p:cNvPr>
            <p:cNvSpPr>
              <a:spLocks/>
            </p:cNvSpPr>
            <p:nvPr/>
          </p:nvSpPr>
          <p:spPr bwMode="auto">
            <a:xfrm>
              <a:off x="3338" y="3854"/>
              <a:ext cx="14" cy="27"/>
            </a:xfrm>
            <a:custGeom>
              <a:avLst/>
              <a:gdLst>
                <a:gd name="T0" fmla="*/ 0 w 88"/>
                <a:gd name="T1" fmla="*/ 125 h 133"/>
                <a:gd name="T2" fmla="*/ 10 w 88"/>
                <a:gd name="T3" fmla="*/ 133 h 133"/>
                <a:gd name="T4" fmla="*/ 88 w 88"/>
                <a:gd name="T5" fmla="*/ 0 h 133"/>
                <a:gd name="T6" fmla="*/ 0 w 88"/>
                <a:gd name="T7" fmla="*/ 125 h 133"/>
                <a:gd name="T8" fmla="*/ 0 60000 65536"/>
                <a:gd name="T9" fmla="*/ 0 60000 65536"/>
                <a:gd name="T10" fmla="*/ 0 60000 65536"/>
                <a:gd name="T11" fmla="*/ 0 60000 65536"/>
                <a:gd name="T12" fmla="*/ 0 w 88"/>
                <a:gd name="T13" fmla="*/ 0 h 133"/>
                <a:gd name="T14" fmla="*/ 88 w 88"/>
                <a:gd name="T15" fmla="*/ 133 h 133"/>
              </a:gdLst>
              <a:ahLst/>
              <a:cxnLst>
                <a:cxn ang="T8">
                  <a:pos x="T0" y="T1"/>
                </a:cxn>
                <a:cxn ang="T9">
                  <a:pos x="T2" y="T3"/>
                </a:cxn>
                <a:cxn ang="T10">
                  <a:pos x="T4" y="T5"/>
                </a:cxn>
                <a:cxn ang="T11">
                  <a:pos x="T6" y="T7"/>
                </a:cxn>
              </a:cxnLst>
              <a:rect l="T12" t="T13" r="T14" b="T15"/>
              <a:pathLst>
                <a:path w="88" h="133">
                  <a:moveTo>
                    <a:pt x="0" y="125"/>
                  </a:moveTo>
                  <a:lnTo>
                    <a:pt x="10" y="133"/>
                  </a:lnTo>
                  <a:lnTo>
                    <a:pt x="88" y="0"/>
                  </a:lnTo>
                  <a:lnTo>
                    <a:pt x="0" y="125"/>
                  </a:lnTo>
                </a:path>
              </a:pathLst>
            </a:custGeom>
            <a:noFill/>
            <a:ln w="0">
              <a:solidFill>
                <a:srgbClr val="000000"/>
              </a:solidFill>
              <a:prstDash val="solid"/>
              <a:round/>
              <a:headEnd/>
              <a:tailEnd/>
            </a:ln>
          </p:spPr>
          <p:txBody>
            <a:bodyPr/>
            <a:lstStyle/>
            <a:p>
              <a:endParaRPr lang="en-US"/>
            </a:p>
          </p:txBody>
        </p:sp>
        <p:sp>
          <p:nvSpPr>
            <p:cNvPr id="1647" name="Freeform 621">
              <a:extLst>
                <a:ext uri="{FF2B5EF4-FFF2-40B4-BE49-F238E27FC236}">
                  <a16:creationId xmlns:a16="http://schemas.microsoft.com/office/drawing/2014/main" id="{AD46C3CE-E753-48AC-BCE2-E8C3BB12B473}"/>
                </a:ext>
              </a:extLst>
            </p:cNvPr>
            <p:cNvSpPr>
              <a:spLocks/>
            </p:cNvSpPr>
            <p:nvPr/>
          </p:nvSpPr>
          <p:spPr bwMode="auto">
            <a:xfrm>
              <a:off x="3339" y="3854"/>
              <a:ext cx="13" cy="28"/>
            </a:xfrm>
            <a:custGeom>
              <a:avLst/>
              <a:gdLst>
                <a:gd name="T0" fmla="*/ 0 w 78"/>
                <a:gd name="T1" fmla="*/ 133 h 141"/>
                <a:gd name="T2" fmla="*/ 9 w 78"/>
                <a:gd name="T3" fmla="*/ 141 h 141"/>
                <a:gd name="T4" fmla="*/ 78 w 78"/>
                <a:gd name="T5" fmla="*/ 0 h 141"/>
                <a:gd name="T6" fmla="*/ 0 w 78"/>
                <a:gd name="T7" fmla="*/ 133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0" y="133"/>
                  </a:moveTo>
                  <a:lnTo>
                    <a:pt x="9" y="141"/>
                  </a:lnTo>
                  <a:lnTo>
                    <a:pt x="78" y="0"/>
                  </a:lnTo>
                  <a:lnTo>
                    <a:pt x="0" y="133"/>
                  </a:lnTo>
                  <a:close/>
                </a:path>
              </a:pathLst>
            </a:custGeom>
            <a:solidFill>
              <a:srgbClr val="000000"/>
            </a:solidFill>
            <a:ln w="9525">
              <a:noFill/>
              <a:round/>
              <a:headEnd/>
              <a:tailEnd/>
            </a:ln>
          </p:spPr>
          <p:txBody>
            <a:bodyPr/>
            <a:lstStyle/>
            <a:p>
              <a:endParaRPr lang="en-US"/>
            </a:p>
          </p:txBody>
        </p:sp>
        <p:sp>
          <p:nvSpPr>
            <p:cNvPr id="1648" name="Freeform 622">
              <a:extLst>
                <a:ext uri="{FF2B5EF4-FFF2-40B4-BE49-F238E27FC236}">
                  <a16:creationId xmlns:a16="http://schemas.microsoft.com/office/drawing/2014/main" id="{99C6B087-5373-4A91-B2F1-21E2B3396683}"/>
                </a:ext>
              </a:extLst>
            </p:cNvPr>
            <p:cNvSpPr>
              <a:spLocks/>
            </p:cNvSpPr>
            <p:nvPr/>
          </p:nvSpPr>
          <p:spPr bwMode="auto">
            <a:xfrm>
              <a:off x="3339" y="3854"/>
              <a:ext cx="13" cy="28"/>
            </a:xfrm>
            <a:custGeom>
              <a:avLst/>
              <a:gdLst>
                <a:gd name="T0" fmla="*/ 0 w 78"/>
                <a:gd name="T1" fmla="*/ 133 h 141"/>
                <a:gd name="T2" fmla="*/ 9 w 78"/>
                <a:gd name="T3" fmla="*/ 141 h 141"/>
                <a:gd name="T4" fmla="*/ 78 w 78"/>
                <a:gd name="T5" fmla="*/ 0 h 141"/>
                <a:gd name="T6" fmla="*/ 0 w 78"/>
                <a:gd name="T7" fmla="*/ 133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0" y="133"/>
                  </a:moveTo>
                  <a:lnTo>
                    <a:pt x="9" y="141"/>
                  </a:lnTo>
                  <a:lnTo>
                    <a:pt x="78" y="0"/>
                  </a:lnTo>
                  <a:lnTo>
                    <a:pt x="0" y="133"/>
                  </a:lnTo>
                </a:path>
              </a:pathLst>
            </a:custGeom>
            <a:noFill/>
            <a:ln w="0">
              <a:solidFill>
                <a:srgbClr val="000000"/>
              </a:solidFill>
              <a:prstDash val="solid"/>
              <a:round/>
              <a:headEnd/>
              <a:tailEnd/>
            </a:ln>
          </p:spPr>
          <p:txBody>
            <a:bodyPr/>
            <a:lstStyle/>
            <a:p>
              <a:endParaRPr lang="en-US"/>
            </a:p>
          </p:txBody>
        </p:sp>
        <p:sp>
          <p:nvSpPr>
            <p:cNvPr id="1649" name="Freeform 623">
              <a:extLst>
                <a:ext uri="{FF2B5EF4-FFF2-40B4-BE49-F238E27FC236}">
                  <a16:creationId xmlns:a16="http://schemas.microsoft.com/office/drawing/2014/main" id="{C306D6BF-3211-42A9-B603-51B4AF3EC387}"/>
                </a:ext>
              </a:extLst>
            </p:cNvPr>
            <p:cNvSpPr>
              <a:spLocks/>
            </p:cNvSpPr>
            <p:nvPr/>
          </p:nvSpPr>
          <p:spPr bwMode="auto">
            <a:xfrm>
              <a:off x="3341" y="3854"/>
              <a:ext cx="11" cy="29"/>
            </a:xfrm>
            <a:custGeom>
              <a:avLst/>
              <a:gdLst>
                <a:gd name="T0" fmla="*/ 0 w 69"/>
                <a:gd name="T1" fmla="*/ 141 h 145"/>
                <a:gd name="T2" fmla="*/ 11 w 69"/>
                <a:gd name="T3" fmla="*/ 145 h 145"/>
                <a:gd name="T4" fmla="*/ 69 w 69"/>
                <a:gd name="T5" fmla="*/ 0 h 145"/>
                <a:gd name="T6" fmla="*/ 0 w 69"/>
                <a:gd name="T7" fmla="*/ 141 h 145"/>
                <a:gd name="T8" fmla="*/ 0 60000 65536"/>
                <a:gd name="T9" fmla="*/ 0 60000 65536"/>
                <a:gd name="T10" fmla="*/ 0 60000 65536"/>
                <a:gd name="T11" fmla="*/ 0 60000 65536"/>
                <a:gd name="T12" fmla="*/ 0 w 69"/>
                <a:gd name="T13" fmla="*/ 0 h 145"/>
                <a:gd name="T14" fmla="*/ 69 w 69"/>
                <a:gd name="T15" fmla="*/ 145 h 145"/>
              </a:gdLst>
              <a:ahLst/>
              <a:cxnLst>
                <a:cxn ang="T8">
                  <a:pos x="T0" y="T1"/>
                </a:cxn>
                <a:cxn ang="T9">
                  <a:pos x="T2" y="T3"/>
                </a:cxn>
                <a:cxn ang="T10">
                  <a:pos x="T4" y="T5"/>
                </a:cxn>
                <a:cxn ang="T11">
                  <a:pos x="T6" y="T7"/>
                </a:cxn>
              </a:cxnLst>
              <a:rect l="T12" t="T13" r="T14" b="T15"/>
              <a:pathLst>
                <a:path w="69" h="145">
                  <a:moveTo>
                    <a:pt x="0" y="141"/>
                  </a:moveTo>
                  <a:lnTo>
                    <a:pt x="11" y="145"/>
                  </a:lnTo>
                  <a:lnTo>
                    <a:pt x="69" y="0"/>
                  </a:lnTo>
                  <a:lnTo>
                    <a:pt x="0" y="141"/>
                  </a:lnTo>
                  <a:close/>
                </a:path>
              </a:pathLst>
            </a:custGeom>
            <a:solidFill>
              <a:srgbClr val="000000"/>
            </a:solidFill>
            <a:ln w="9525">
              <a:noFill/>
              <a:round/>
              <a:headEnd/>
              <a:tailEnd/>
            </a:ln>
          </p:spPr>
          <p:txBody>
            <a:bodyPr/>
            <a:lstStyle/>
            <a:p>
              <a:endParaRPr lang="en-US"/>
            </a:p>
          </p:txBody>
        </p:sp>
        <p:sp>
          <p:nvSpPr>
            <p:cNvPr id="1650" name="Freeform 624">
              <a:extLst>
                <a:ext uri="{FF2B5EF4-FFF2-40B4-BE49-F238E27FC236}">
                  <a16:creationId xmlns:a16="http://schemas.microsoft.com/office/drawing/2014/main" id="{D9E10D46-57AA-4612-B174-6727620357AA}"/>
                </a:ext>
              </a:extLst>
            </p:cNvPr>
            <p:cNvSpPr>
              <a:spLocks/>
            </p:cNvSpPr>
            <p:nvPr/>
          </p:nvSpPr>
          <p:spPr bwMode="auto">
            <a:xfrm>
              <a:off x="3341" y="3854"/>
              <a:ext cx="11" cy="29"/>
            </a:xfrm>
            <a:custGeom>
              <a:avLst/>
              <a:gdLst>
                <a:gd name="T0" fmla="*/ 0 w 69"/>
                <a:gd name="T1" fmla="*/ 141 h 145"/>
                <a:gd name="T2" fmla="*/ 11 w 69"/>
                <a:gd name="T3" fmla="*/ 145 h 145"/>
                <a:gd name="T4" fmla="*/ 69 w 69"/>
                <a:gd name="T5" fmla="*/ 0 h 145"/>
                <a:gd name="T6" fmla="*/ 0 w 69"/>
                <a:gd name="T7" fmla="*/ 141 h 145"/>
                <a:gd name="T8" fmla="*/ 0 60000 65536"/>
                <a:gd name="T9" fmla="*/ 0 60000 65536"/>
                <a:gd name="T10" fmla="*/ 0 60000 65536"/>
                <a:gd name="T11" fmla="*/ 0 60000 65536"/>
                <a:gd name="T12" fmla="*/ 0 w 69"/>
                <a:gd name="T13" fmla="*/ 0 h 145"/>
                <a:gd name="T14" fmla="*/ 69 w 69"/>
                <a:gd name="T15" fmla="*/ 145 h 145"/>
              </a:gdLst>
              <a:ahLst/>
              <a:cxnLst>
                <a:cxn ang="T8">
                  <a:pos x="T0" y="T1"/>
                </a:cxn>
                <a:cxn ang="T9">
                  <a:pos x="T2" y="T3"/>
                </a:cxn>
                <a:cxn ang="T10">
                  <a:pos x="T4" y="T5"/>
                </a:cxn>
                <a:cxn ang="T11">
                  <a:pos x="T6" y="T7"/>
                </a:cxn>
              </a:cxnLst>
              <a:rect l="T12" t="T13" r="T14" b="T15"/>
              <a:pathLst>
                <a:path w="69" h="145">
                  <a:moveTo>
                    <a:pt x="0" y="141"/>
                  </a:moveTo>
                  <a:lnTo>
                    <a:pt x="11" y="145"/>
                  </a:lnTo>
                  <a:lnTo>
                    <a:pt x="69" y="0"/>
                  </a:lnTo>
                  <a:lnTo>
                    <a:pt x="0" y="141"/>
                  </a:lnTo>
                </a:path>
              </a:pathLst>
            </a:custGeom>
            <a:noFill/>
            <a:ln w="0">
              <a:solidFill>
                <a:srgbClr val="000000"/>
              </a:solidFill>
              <a:prstDash val="solid"/>
              <a:round/>
              <a:headEnd/>
              <a:tailEnd/>
            </a:ln>
          </p:spPr>
          <p:txBody>
            <a:bodyPr/>
            <a:lstStyle/>
            <a:p>
              <a:endParaRPr lang="en-US"/>
            </a:p>
          </p:txBody>
        </p:sp>
        <p:sp>
          <p:nvSpPr>
            <p:cNvPr id="1651" name="Freeform 625">
              <a:extLst>
                <a:ext uri="{FF2B5EF4-FFF2-40B4-BE49-F238E27FC236}">
                  <a16:creationId xmlns:a16="http://schemas.microsoft.com/office/drawing/2014/main" id="{A8D6E114-8ADE-41F0-A582-4F1B1AE772D0}"/>
                </a:ext>
              </a:extLst>
            </p:cNvPr>
            <p:cNvSpPr>
              <a:spLocks/>
            </p:cNvSpPr>
            <p:nvPr/>
          </p:nvSpPr>
          <p:spPr bwMode="auto">
            <a:xfrm>
              <a:off x="3343" y="3854"/>
              <a:ext cx="9" cy="30"/>
            </a:xfrm>
            <a:custGeom>
              <a:avLst/>
              <a:gdLst>
                <a:gd name="T0" fmla="*/ 0 w 58"/>
                <a:gd name="T1" fmla="*/ 145 h 150"/>
                <a:gd name="T2" fmla="*/ 11 w 58"/>
                <a:gd name="T3" fmla="*/ 150 h 150"/>
                <a:gd name="T4" fmla="*/ 58 w 58"/>
                <a:gd name="T5" fmla="*/ 0 h 150"/>
                <a:gd name="T6" fmla="*/ 0 w 58"/>
                <a:gd name="T7" fmla="*/ 145 h 150"/>
                <a:gd name="T8" fmla="*/ 0 60000 65536"/>
                <a:gd name="T9" fmla="*/ 0 60000 65536"/>
                <a:gd name="T10" fmla="*/ 0 60000 65536"/>
                <a:gd name="T11" fmla="*/ 0 60000 65536"/>
                <a:gd name="T12" fmla="*/ 0 w 58"/>
                <a:gd name="T13" fmla="*/ 0 h 150"/>
                <a:gd name="T14" fmla="*/ 58 w 58"/>
                <a:gd name="T15" fmla="*/ 150 h 150"/>
              </a:gdLst>
              <a:ahLst/>
              <a:cxnLst>
                <a:cxn ang="T8">
                  <a:pos x="T0" y="T1"/>
                </a:cxn>
                <a:cxn ang="T9">
                  <a:pos x="T2" y="T3"/>
                </a:cxn>
                <a:cxn ang="T10">
                  <a:pos x="T4" y="T5"/>
                </a:cxn>
                <a:cxn ang="T11">
                  <a:pos x="T6" y="T7"/>
                </a:cxn>
              </a:cxnLst>
              <a:rect l="T12" t="T13" r="T14" b="T15"/>
              <a:pathLst>
                <a:path w="58" h="150">
                  <a:moveTo>
                    <a:pt x="0" y="145"/>
                  </a:moveTo>
                  <a:lnTo>
                    <a:pt x="11" y="150"/>
                  </a:lnTo>
                  <a:lnTo>
                    <a:pt x="58" y="0"/>
                  </a:lnTo>
                  <a:lnTo>
                    <a:pt x="0" y="145"/>
                  </a:lnTo>
                  <a:close/>
                </a:path>
              </a:pathLst>
            </a:custGeom>
            <a:solidFill>
              <a:srgbClr val="000000"/>
            </a:solidFill>
            <a:ln w="9525">
              <a:noFill/>
              <a:round/>
              <a:headEnd/>
              <a:tailEnd/>
            </a:ln>
          </p:spPr>
          <p:txBody>
            <a:bodyPr/>
            <a:lstStyle/>
            <a:p>
              <a:endParaRPr lang="en-US"/>
            </a:p>
          </p:txBody>
        </p:sp>
        <p:sp>
          <p:nvSpPr>
            <p:cNvPr id="1652" name="Freeform 626">
              <a:extLst>
                <a:ext uri="{FF2B5EF4-FFF2-40B4-BE49-F238E27FC236}">
                  <a16:creationId xmlns:a16="http://schemas.microsoft.com/office/drawing/2014/main" id="{A85692D1-24DF-4613-9CBC-6FA554999FBD}"/>
                </a:ext>
              </a:extLst>
            </p:cNvPr>
            <p:cNvSpPr>
              <a:spLocks/>
            </p:cNvSpPr>
            <p:nvPr/>
          </p:nvSpPr>
          <p:spPr bwMode="auto">
            <a:xfrm>
              <a:off x="3343" y="3854"/>
              <a:ext cx="9" cy="30"/>
            </a:xfrm>
            <a:custGeom>
              <a:avLst/>
              <a:gdLst>
                <a:gd name="T0" fmla="*/ 0 w 58"/>
                <a:gd name="T1" fmla="*/ 145 h 150"/>
                <a:gd name="T2" fmla="*/ 11 w 58"/>
                <a:gd name="T3" fmla="*/ 150 h 150"/>
                <a:gd name="T4" fmla="*/ 58 w 58"/>
                <a:gd name="T5" fmla="*/ 0 h 150"/>
                <a:gd name="T6" fmla="*/ 0 w 58"/>
                <a:gd name="T7" fmla="*/ 145 h 150"/>
                <a:gd name="T8" fmla="*/ 0 60000 65536"/>
                <a:gd name="T9" fmla="*/ 0 60000 65536"/>
                <a:gd name="T10" fmla="*/ 0 60000 65536"/>
                <a:gd name="T11" fmla="*/ 0 60000 65536"/>
                <a:gd name="T12" fmla="*/ 0 w 58"/>
                <a:gd name="T13" fmla="*/ 0 h 150"/>
                <a:gd name="T14" fmla="*/ 58 w 58"/>
                <a:gd name="T15" fmla="*/ 150 h 150"/>
              </a:gdLst>
              <a:ahLst/>
              <a:cxnLst>
                <a:cxn ang="T8">
                  <a:pos x="T0" y="T1"/>
                </a:cxn>
                <a:cxn ang="T9">
                  <a:pos x="T2" y="T3"/>
                </a:cxn>
                <a:cxn ang="T10">
                  <a:pos x="T4" y="T5"/>
                </a:cxn>
                <a:cxn ang="T11">
                  <a:pos x="T6" y="T7"/>
                </a:cxn>
              </a:cxnLst>
              <a:rect l="T12" t="T13" r="T14" b="T15"/>
              <a:pathLst>
                <a:path w="58" h="150">
                  <a:moveTo>
                    <a:pt x="0" y="145"/>
                  </a:moveTo>
                  <a:lnTo>
                    <a:pt x="11" y="150"/>
                  </a:lnTo>
                  <a:lnTo>
                    <a:pt x="58" y="0"/>
                  </a:lnTo>
                  <a:lnTo>
                    <a:pt x="0" y="145"/>
                  </a:lnTo>
                </a:path>
              </a:pathLst>
            </a:custGeom>
            <a:noFill/>
            <a:ln w="0">
              <a:solidFill>
                <a:srgbClr val="000000"/>
              </a:solidFill>
              <a:prstDash val="solid"/>
              <a:round/>
              <a:headEnd/>
              <a:tailEnd/>
            </a:ln>
          </p:spPr>
          <p:txBody>
            <a:bodyPr/>
            <a:lstStyle/>
            <a:p>
              <a:endParaRPr lang="en-US"/>
            </a:p>
          </p:txBody>
        </p:sp>
        <p:sp>
          <p:nvSpPr>
            <p:cNvPr id="1653" name="Freeform 627">
              <a:extLst>
                <a:ext uri="{FF2B5EF4-FFF2-40B4-BE49-F238E27FC236}">
                  <a16:creationId xmlns:a16="http://schemas.microsoft.com/office/drawing/2014/main" id="{03815E1C-68E2-4B21-9FBA-7C33AD990049}"/>
                </a:ext>
              </a:extLst>
            </p:cNvPr>
            <p:cNvSpPr>
              <a:spLocks/>
            </p:cNvSpPr>
            <p:nvPr/>
          </p:nvSpPr>
          <p:spPr bwMode="auto">
            <a:xfrm>
              <a:off x="3345" y="3854"/>
              <a:ext cx="7" cy="31"/>
            </a:xfrm>
            <a:custGeom>
              <a:avLst/>
              <a:gdLst>
                <a:gd name="T0" fmla="*/ 0 w 47"/>
                <a:gd name="T1" fmla="*/ 150 h 155"/>
                <a:gd name="T2" fmla="*/ 11 w 47"/>
                <a:gd name="T3" fmla="*/ 155 h 155"/>
                <a:gd name="T4" fmla="*/ 47 w 47"/>
                <a:gd name="T5" fmla="*/ 0 h 155"/>
                <a:gd name="T6" fmla="*/ 0 w 47"/>
                <a:gd name="T7" fmla="*/ 150 h 155"/>
                <a:gd name="T8" fmla="*/ 0 60000 65536"/>
                <a:gd name="T9" fmla="*/ 0 60000 65536"/>
                <a:gd name="T10" fmla="*/ 0 60000 65536"/>
                <a:gd name="T11" fmla="*/ 0 60000 65536"/>
                <a:gd name="T12" fmla="*/ 0 w 47"/>
                <a:gd name="T13" fmla="*/ 0 h 155"/>
                <a:gd name="T14" fmla="*/ 47 w 47"/>
                <a:gd name="T15" fmla="*/ 155 h 155"/>
              </a:gdLst>
              <a:ahLst/>
              <a:cxnLst>
                <a:cxn ang="T8">
                  <a:pos x="T0" y="T1"/>
                </a:cxn>
                <a:cxn ang="T9">
                  <a:pos x="T2" y="T3"/>
                </a:cxn>
                <a:cxn ang="T10">
                  <a:pos x="T4" y="T5"/>
                </a:cxn>
                <a:cxn ang="T11">
                  <a:pos x="T6" y="T7"/>
                </a:cxn>
              </a:cxnLst>
              <a:rect l="T12" t="T13" r="T14" b="T15"/>
              <a:pathLst>
                <a:path w="47" h="155">
                  <a:moveTo>
                    <a:pt x="0" y="150"/>
                  </a:moveTo>
                  <a:lnTo>
                    <a:pt x="11" y="155"/>
                  </a:lnTo>
                  <a:lnTo>
                    <a:pt x="47" y="0"/>
                  </a:lnTo>
                  <a:lnTo>
                    <a:pt x="0" y="150"/>
                  </a:lnTo>
                  <a:close/>
                </a:path>
              </a:pathLst>
            </a:custGeom>
            <a:solidFill>
              <a:srgbClr val="000000"/>
            </a:solidFill>
            <a:ln w="9525">
              <a:noFill/>
              <a:round/>
              <a:headEnd/>
              <a:tailEnd/>
            </a:ln>
          </p:spPr>
          <p:txBody>
            <a:bodyPr/>
            <a:lstStyle/>
            <a:p>
              <a:endParaRPr lang="en-US"/>
            </a:p>
          </p:txBody>
        </p:sp>
        <p:sp>
          <p:nvSpPr>
            <p:cNvPr id="1654" name="Freeform 628">
              <a:extLst>
                <a:ext uri="{FF2B5EF4-FFF2-40B4-BE49-F238E27FC236}">
                  <a16:creationId xmlns:a16="http://schemas.microsoft.com/office/drawing/2014/main" id="{4E6A6FAC-8552-4F48-98E9-2CB3583154EE}"/>
                </a:ext>
              </a:extLst>
            </p:cNvPr>
            <p:cNvSpPr>
              <a:spLocks/>
            </p:cNvSpPr>
            <p:nvPr/>
          </p:nvSpPr>
          <p:spPr bwMode="auto">
            <a:xfrm>
              <a:off x="3345" y="3854"/>
              <a:ext cx="7" cy="31"/>
            </a:xfrm>
            <a:custGeom>
              <a:avLst/>
              <a:gdLst>
                <a:gd name="T0" fmla="*/ 0 w 47"/>
                <a:gd name="T1" fmla="*/ 150 h 155"/>
                <a:gd name="T2" fmla="*/ 11 w 47"/>
                <a:gd name="T3" fmla="*/ 155 h 155"/>
                <a:gd name="T4" fmla="*/ 47 w 47"/>
                <a:gd name="T5" fmla="*/ 0 h 155"/>
                <a:gd name="T6" fmla="*/ 0 w 47"/>
                <a:gd name="T7" fmla="*/ 150 h 155"/>
                <a:gd name="T8" fmla="*/ 0 60000 65536"/>
                <a:gd name="T9" fmla="*/ 0 60000 65536"/>
                <a:gd name="T10" fmla="*/ 0 60000 65536"/>
                <a:gd name="T11" fmla="*/ 0 60000 65536"/>
                <a:gd name="T12" fmla="*/ 0 w 47"/>
                <a:gd name="T13" fmla="*/ 0 h 155"/>
                <a:gd name="T14" fmla="*/ 47 w 47"/>
                <a:gd name="T15" fmla="*/ 155 h 155"/>
              </a:gdLst>
              <a:ahLst/>
              <a:cxnLst>
                <a:cxn ang="T8">
                  <a:pos x="T0" y="T1"/>
                </a:cxn>
                <a:cxn ang="T9">
                  <a:pos x="T2" y="T3"/>
                </a:cxn>
                <a:cxn ang="T10">
                  <a:pos x="T4" y="T5"/>
                </a:cxn>
                <a:cxn ang="T11">
                  <a:pos x="T6" y="T7"/>
                </a:cxn>
              </a:cxnLst>
              <a:rect l="T12" t="T13" r="T14" b="T15"/>
              <a:pathLst>
                <a:path w="47" h="155">
                  <a:moveTo>
                    <a:pt x="0" y="150"/>
                  </a:moveTo>
                  <a:lnTo>
                    <a:pt x="11" y="155"/>
                  </a:lnTo>
                  <a:lnTo>
                    <a:pt x="47" y="0"/>
                  </a:lnTo>
                  <a:lnTo>
                    <a:pt x="0" y="150"/>
                  </a:lnTo>
                </a:path>
              </a:pathLst>
            </a:custGeom>
            <a:noFill/>
            <a:ln w="0">
              <a:solidFill>
                <a:srgbClr val="000000"/>
              </a:solidFill>
              <a:prstDash val="solid"/>
              <a:round/>
              <a:headEnd/>
              <a:tailEnd/>
            </a:ln>
          </p:spPr>
          <p:txBody>
            <a:bodyPr/>
            <a:lstStyle/>
            <a:p>
              <a:endParaRPr lang="en-US"/>
            </a:p>
          </p:txBody>
        </p:sp>
        <p:sp>
          <p:nvSpPr>
            <p:cNvPr id="1655" name="Freeform 629">
              <a:extLst>
                <a:ext uri="{FF2B5EF4-FFF2-40B4-BE49-F238E27FC236}">
                  <a16:creationId xmlns:a16="http://schemas.microsoft.com/office/drawing/2014/main" id="{EFCFEB68-199B-483F-8E48-7E9450A6FCE5}"/>
                </a:ext>
              </a:extLst>
            </p:cNvPr>
            <p:cNvSpPr>
              <a:spLocks/>
            </p:cNvSpPr>
            <p:nvPr/>
          </p:nvSpPr>
          <p:spPr bwMode="auto">
            <a:xfrm>
              <a:off x="3347" y="3854"/>
              <a:ext cx="5" cy="32"/>
            </a:xfrm>
            <a:custGeom>
              <a:avLst/>
              <a:gdLst>
                <a:gd name="T0" fmla="*/ 0 w 36"/>
                <a:gd name="T1" fmla="*/ 155 h 157"/>
                <a:gd name="T2" fmla="*/ 12 w 36"/>
                <a:gd name="T3" fmla="*/ 157 h 157"/>
                <a:gd name="T4" fmla="*/ 36 w 36"/>
                <a:gd name="T5" fmla="*/ 0 h 157"/>
                <a:gd name="T6" fmla="*/ 0 w 36"/>
                <a:gd name="T7" fmla="*/ 155 h 157"/>
                <a:gd name="T8" fmla="*/ 0 60000 65536"/>
                <a:gd name="T9" fmla="*/ 0 60000 65536"/>
                <a:gd name="T10" fmla="*/ 0 60000 65536"/>
                <a:gd name="T11" fmla="*/ 0 60000 65536"/>
                <a:gd name="T12" fmla="*/ 0 w 36"/>
                <a:gd name="T13" fmla="*/ 0 h 157"/>
                <a:gd name="T14" fmla="*/ 36 w 36"/>
                <a:gd name="T15" fmla="*/ 157 h 157"/>
              </a:gdLst>
              <a:ahLst/>
              <a:cxnLst>
                <a:cxn ang="T8">
                  <a:pos x="T0" y="T1"/>
                </a:cxn>
                <a:cxn ang="T9">
                  <a:pos x="T2" y="T3"/>
                </a:cxn>
                <a:cxn ang="T10">
                  <a:pos x="T4" y="T5"/>
                </a:cxn>
                <a:cxn ang="T11">
                  <a:pos x="T6" y="T7"/>
                </a:cxn>
              </a:cxnLst>
              <a:rect l="T12" t="T13" r="T14" b="T15"/>
              <a:pathLst>
                <a:path w="36" h="157">
                  <a:moveTo>
                    <a:pt x="0" y="155"/>
                  </a:moveTo>
                  <a:lnTo>
                    <a:pt x="12" y="157"/>
                  </a:lnTo>
                  <a:lnTo>
                    <a:pt x="36" y="0"/>
                  </a:lnTo>
                  <a:lnTo>
                    <a:pt x="0" y="155"/>
                  </a:lnTo>
                  <a:close/>
                </a:path>
              </a:pathLst>
            </a:custGeom>
            <a:solidFill>
              <a:srgbClr val="000000"/>
            </a:solidFill>
            <a:ln w="9525">
              <a:noFill/>
              <a:round/>
              <a:headEnd/>
              <a:tailEnd/>
            </a:ln>
          </p:spPr>
          <p:txBody>
            <a:bodyPr/>
            <a:lstStyle/>
            <a:p>
              <a:endParaRPr lang="en-US"/>
            </a:p>
          </p:txBody>
        </p:sp>
        <p:sp>
          <p:nvSpPr>
            <p:cNvPr id="1656" name="Freeform 630">
              <a:extLst>
                <a:ext uri="{FF2B5EF4-FFF2-40B4-BE49-F238E27FC236}">
                  <a16:creationId xmlns:a16="http://schemas.microsoft.com/office/drawing/2014/main" id="{636AF5C6-45CB-4DE1-A748-970B48EE8102}"/>
                </a:ext>
              </a:extLst>
            </p:cNvPr>
            <p:cNvSpPr>
              <a:spLocks/>
            </p:cNvSpPr>
            <p:nvPr/>
          </p:nvSpPr>
          <p:spPr bwMode="auto">
            <a:xfrm>
              <a:off x="3347" y="3854"/>
              <a:ext cx="5" cy="32"/>
            </a:xfrm>
            <a:custGeom>
              <a:avLst/>
              <a:gdLst>
                <a:gd name="T0" fmla="*/ 0 w 36"/>
                <a:gd name="T1" fmla="*/ 155 h 157"/>
                <a:gd name="T2" fmla="*/ 12 w 36"/>
                <a:gd name="T3" fmla="*/ 157 h 157"/>
                <a:gd name="T4" fmla="*/ 36 w 36"/>
                <a:gd name="T5" fmla="*/ 0 h 157"/>
                <a:gd name="T6" fmla="*/ 0 w 36"/>
                <a:gd name="T7" fmla="*/ 155 h 157"/>
                <a:gd name="T8" fmla="*/ 0 60000 65536"/>
                <a:gd name="T9" fmla="*/ 0 60000 65536"/>
                <a:gd name="T10" fmla="*/ 0 60000 65536"/>
                <a:gd name="T11" fmla="*/ 0 60000 65536"/>
                <a:gd name="T12" fmla="*/ 0 w 36"/>
                <a:gd name="T13" fmla="*/ 0 h 157"/>
                <a:gd name="T14" fmla="*/ 36 w 36"/>
                <a:gd name="T15" fmla="*/ 157 h 157"/>
              </a:gdLst>
              <a:ahLst/>
              <a:cxnLst>
                <a:cxn ang="T8">
                  <a:pos x="T0" y="T1"/>
                </a:cxn>
                <a:cxn ang="T9">
                  <a:pos x="T2" y="T3"/>
                </a:cxn>
                <a:cxn ang="T10">
                  <a:pos x="T4" y="T5"/>
                </a:cxn>
                <a:cxn ang="T11">
                  <a:pos x="T6" y="T7"/>
                </a:cxn>
              </a:cxnLst>
              <a:rect l="T12" t="T13" r="T14" b="T15"/>
              <a:pathLst>
                <a:path w="36" h="157">
                  <a:moveTo>
                    <a:pt x="0" y="155"/>
                  </a:moveTo>
                  <a:lnTo>
                    <a:pt x="12" y="157"/>
                  </a:lnTo>
                  <a:lnTo>
                    <a:pt x="36" y="0"/>
                  </a:lnTo>
                  <a:lnTo>
                    <a:pt x="0" y="155"/>
                  </a:lnTo>
                </a:path>
              </a:pathLst>
            </a:custGeom>
            <a:noFill/>
            <a:ln w="0">
              <a:solidFill>
                <a:srgbClr val="000000"/>
              </a:solidFill>
              <a:prstDash val="solid"/>
              <a:round/>
              <a:headEnd/>
              <a:tailEnd/>
            </a:ln>
          </p:spPr>
          <p:txBody>
            <a:bodyPr/>
            <a:lstStyle/>
            <a:p>
              <a:endParaRPr lang="en-US"/>
            </a:p>
          </p:txBody>
        </p:sp>
        <p:sp>
          <p:nvSpPr>
            <p:cNvPr id="1657" name="Freeform 631">
              <a:extLst>
                <a:ext uri="{FF2B5EF4-FFF2-40B4-BE49-F238E27FC236}">
                  <a16:creationId xmlns:a16="http://schemas.microsoft.com/office/drawing/2014/main" id="{6B37B6DA-A120-4C52-84F3-E2C8054FBB7B}"/>
                </a:ext>
              </a:extLst>
            </p:cNvPr>
            <p:cNvSpPr>
              <a:spLocks/>
            </p:cNvSpPr>
            <p:nvPr/>
          </p:nvSpPr>
          <p:spPr bwMode="auto">
            <a:xfrm>
              <a:off x="3349" y="3854"/>
              <a:ext cx="3" cy="32"/>
            </a:xfrm>
            <a:custGeom>
              <a:avLst/>
              <a:gdLst>
                <a:gd name="T0" fmla="*/ 0 w 24"/>
                <a:gd name="T1" fmla="*/ 157 h 159"/>
                <a:gd name="T2" fmla="*/ 12 w 24"/>
                <a:gd name="T3" fmla="*/ 159 h 159"/>
                <a:gd name="T4" fmla="*/ 24 w 24"/>
                <a:gd name="T5" fmla="*/ 0 h 159"/>
                <a:gd name="T6" fmla="*/ 0 w 24"/>
                <a:gd name="T7" fmla="*/ 157 h 159"/>
                <a:gd name="T8" fmla="*/ 0 60000 65536"/>
                <a:gd name="T9" fmla="*/ 0 60000 65536"/>
                <a:gd name="T10" fmla="*/ 0 60000 65536"/>
                <a:gd name="T11" fmla="*/ 0 60000 65536"/>
                <a:gd name="T12" fmla="*/ 0 w 24"/>
                <a:gd name="T13" fmla="*/ 0 h 159"/>
                <a:gd name="T14" fmla="*/ 24 w 24"/>
                <a:gd name="T15" fmla="*/ 159 h 159"/>
              </a:gdLst>
              <a:ahLst/>
              <a:cxnLst>
                <a:cxn ang="T8">
                  <a:pos x="T0" y="T1"/>
                </a:cxn>
                <a:cxn ang="T9">
                  <a:pos x="T2" y="T3"/>
                </a:cxn>
                <a:cxn ang="T10">
                  <a:pos x="T4" y="T5"/>
                </a:cxn>
                <a:cxn ang="T11">
                  <a:pos x="T6" y="T7"/>
                </a:cxn>
              </a:cxnLst>
              <a:rect l="T12" t="T13" r="T14" b="T15"/>
              <a:pathLst>
                <a:path w="24" h="159">
                  <a:moveTo>
                    <a:pt x="0" y="157"/>
                  </a:moveTo>
                  <a:lnTo>
                    <a:pt x="12" y="159"/>
                  </a:lnTo>
                  <a:lnTo>
                    <a:pt x="24" y="0"/>
                  </a:lnTo>
                  <a:lnTo>
                    <a:pt x="0" y="157"/>
                  </a:lnTo>
                  <a:close/>
                </a:path>
              </a:pathLst>
            </a:custGeom>
            <a:solidFill>
              <a:srgbClr val="000000"/>
            </a:solidFill>
            <a:ln w="9525">
              <a:noFill/>
              <a:round/>
              <a:headEnd/>
              <a:tailEnd/>
            </a:ln>
          </p:spPr>
          <p:txBody>
            <a:bodyPr/>
            <a:lstStyle/>
            <a:p>
              <a:endParaRPr lang="en-US"/>
            </a:p>
          </p:txBody>
        </p:sp>
        <p:sp>
          <p:nvSpPr>
            <p:cNvPr id="1658" name="Freeform 632">
              <a:extLst>
                <a:ext uri="{FF2B5EF4-FFF2-40B4-BE49-F238E27FC236}">
                  <a16:creationId xmlns:a16="http://schemas.microsoft.com/office/drawing/2014/main" id="{DBDFF589-BF96-4B68-90A8-C1DEE55D8FD1}"/>
                </a:ext>
              </a:extLst>
            </p:cNvPr>
            <p:cNvSpPr>
              <a:spLocks/>
            </p:cNvSpPr>
            <p:nvPr/>
          </p:nvSpPr>
          <p:spPr bwMode="auto">
            <a:xfrm>
              <a:off x="3349" y="3854"/>
              <a:ext cx="3" cy="32"/>
            </a:xfrm>
            <a:custGeom>
              <a:avLst/>
              <a:gdLst>
                <a:gd name="T0" fmla="*/ 0 w 24"/>
                <a:gd name="T1" fmla="*/ 157 h 159"/>
                <a:gd name="T2" fmla="*/ 12 w 24"/>
                <a:gd name="T3" fmla="*/ 159 h 159"/>
                <a:gd name="T4" fmla="*/ 24 w 24"/>
                <a:gd name="T5" fmla="*/ 0 h 159"/>
                <a:gd name="T6" fmla="*/ 0 w 24"/>
                <a:gd name="T7" fmla="*/ 157 h 159"/>
                <a:gd name="T8" fmla="*/ 0 60000 65536"/>
                <a:gd name="T9" fmla="*/ 0 60000 65536"/>
                <a:gd name="T10" fmla="*/ 0 60000 65536"/>
                <a:gd name="T11" fmla="*/ 0 60000 65536"/>
                <a:gd name="T12" fmla="*/ 0 w 24"/>
                <a:gd name="T13" fmla="*/ 0 h 159"/>
                <a:gd name="T14" fmla="*/ 24 w 24"/>
                <a:gd name="T15" fmla="*/ 159 h 159"/>
              </a:gdLst>
              <a:ahLst/>
              <a:cxnLst>
                <a:cxn ang="T8">
                  <a:pos x="T0" y="T1"/>
                </a:cxn>
                <a:cxn ang="T9">
                  <a:pos x="T2" y="T3"/>
                </a:cxn>
                <a:cxn ang="T10">
                  <a:pos x="T4" y="T5"/>
                </a:cxn>
                <a:cxn ang="T11">
                  <a:pos x="T6" y="T7"/>
                </a:cxn>
              </a:cxnLst>
              <a:rect l="T12" t="T13" r="T14" b="T15"/>
              <a:pathLst>
                <a:path w="24" h="159">
                  <a:moveTo>
                    <a:pt x="0" y="157"/>
                  </a:moveTo>
                  <a:lnTo>
                    <a:pt x="12" y="159"/>
                  </a:lnTo>
                  <a:lnTo>
                    <a:pt x="24" y="0"/>
                  </a:lnTo>
                  <a:lnTo>
                    <a:pt x="0" y="157"/>
                  </a:lnTo>
                </a:path>
              </a:pathLst>
            </a:custGeom>
            <a:noFill/>
            <a:ln w="0">
              <a:solidFill>
                <a:srgbClr val="000000"/>
              </a:solidFill>
              <a:prstDash val="solid"/>
              <a:round/>
              <a:headEnd/>
              <a:tailEnd/>
            </a:ln>
          </p:spPr>
          <p:txBody>
            <a:bodyPr/>
            <a:lstStyle/>
            <a:p>
              <a:endParaRPr lang="en-US"/>
            </a:p>
          </p:txBody>
        </p:sp>
        <p:sp>
          <p:nvSpPr>
            <p:cNvPr id="1659" name="Freeform 633">
              <a:extLst>
                <a:ext uri="{FF2B5EF4-FFF2-40B4-BE49-F238E27FC236}">
                  <a16:creationId xmlns:a16="http://schemas.microsoft.com/office/drawing/2014/main" id="{BE9C68E5-DB5D-4ADA-B953-6794B3A5ED33}"/>
                </a:ext>
              </a:extLst>
            </p:cNvPr>
            <p:cNvSpPr>
              <a:spLocks/>
            </p:cNvSpPr>
            <p:nvPr/>
          </p:nvSpPr>
          <p:spPr bwMode="auto">
            <a:xfrm>
              <a:off x="3350" y="3854"/>
              <a:ext cx="2" cy="32"/>
            </a:xfrm>
            <a:custGeom>
              <a:avLst/>
              <a:gdLst>
                <a:gd name="T0" fmla="*/ 0 w 12"/>
                <a:gd name="T1" fmla="*/ 159 h 160"/>
                <a:gd name="T2" fmla="*/ 12 w 12"/>
                <a:gd name="T3" fmla="*/ 160 h 160"/>
                <a:gd name="T4" fmla="*/ 12 w 12"/>
                <a:gd name="T5" fmla="*/ 0 h 160"/>
                <a:gd name="T6" fmla="*/ 0 w 12"/>
                <a:gd name="T7" fmla="*/ 159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0" y="159"/>
                  </a:moveTo>
                  <a:lnTo>
                    <a:pt x="12" y="160"/>
                  </a:lnTo>
                  <a:lnTo>
                    <a:pt x="12" y="0"/>
                  </a:lnTo>
                  <a:lnTo>
                    <a:pt x="0" y="159"/>
                  </a:lnTo>
                  <a:close/>
                </a:path>
              </a:pathLst>
            </a:custGeom>
            <a:solidFill>
              <a:srgbClr val="000000"/>
            </a:solidFill>
            <a:ln w="9525">
              <a:noFill/>
              <a:round/>
              <a:headEnd/>
              <a:tailEnd/>
            </a:ln>
          </p:spPr>
          <p:txBody>
            <a:bodyPr/>
            <a:lstStyle/>
            <a:p>
              <a:endParaRPr lang="en-US"/>
            </a:p>
          </p:txBody>
        </p:sp>
        <p:sp>
          <p:nvSpPr>
            <p:cNvPr id="1660" name="Freeform 634">
              <a:extLst>
                <a:ext uri="{FF2B5EF4-FFF2-40B4-BE49-F238E27FC236}">
                  <a16:creationId xmlns:a16="http://schemas.microsoft.com/office/drawing/2014/main" id="{C46E6EF0-FE20-4403-9BDD-DDE805FAF54D}"/>
                </a:ext>
              </a:extLst>
            </p:cNvPr>
            <p:cNvSpPr>
              <a:spLocks/>
            </p:cNvSpPr>
            <p:nvPr/>
          </p:nvSpPr>
          <p:spPr bwMode="auto">
            <a:xfrm>
              <a:off x="3350" y="3854"/>
              <a:ext cx="2" cy="32"/>
            </a:xfrm>
            <a:custGeom>
              <a:avLst/>
              <a:gdLst>
                <a:gd name="T0" fmla="*/ 0 w 12"/>
                <a:gd name="T1" fmla="*/ 159 h 160"/>
                <a:gd name="T2" fmla="*/ 12 w 12"/>
                <a:gd name="T3" fmla="*/ 160 h 160"/>
                <a:gd name="T4" fmla="*/ 12 w 12"/>
                <a:gd name="T5" fmla="*/ 0 h 160"/>
                <a:gd name="T6" fmla="*/ 0 w 12"/>
                <a:gd name="T7" fmla="*/ 159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0" y="159"/>
                  </a:moveTo>
                  <a:lnTo>
                    <a:pt x="12" y="160"/>
                  </a:lnTo>
                  <a:lnTo>
                    <a:pt x="12" y="0"/>
                  </a:lnTo>
                  <a:lnTo>
                    <a:pt x="0" y="159"/>
                  </a:lnTo>
                </a:path>
              </a:pathLst>
            </a:custGeom>
            <a:noFill/>
            <a:ln w="0">
              <a:solidFill>
                <a:srgbClr val="000000"/>
              </a:solidFill>
              <a:prstDash val="solid"/>
              <a:round/>
              <a:headEnd/>
              <a:tailEnd/>
            </a:ln>
          </p:spPr>
          <p:txBody>
            <a:bodyPr/>
            <a:lstStyle/>
            <a:p>
              <a:endParaRPr lang="en-US"/>
            </a:p>
          </p:txBody>
        </p:sp>
        <p:sp>
          <p:nvSpPr>
            <p:cNvPr id="1661" name="Freeform 635">
              <a:extLst>
                <a:ext uri="{FF2B5EF4-FFF2-40B4-BE49-F238E27FC236}">
                  <a16:creationId xmlns:a16="http://schemas.microsoft.com/office/drawing/2014/main" id="{72FF701D-130C-4FDB-8FEF-E6FBE40FD08C}"/>
                </a:ext>
              </a:extLst>
            </p:cNvPr>
            <p:cNvSpPr>
              <a:spLocks/>
            </p:cNvSpPr>
            <p:nvPr/>
          </p:nvSpPr>
          <p:spPr bwMode="auto">
            <a:xfrm>
              <a:off x="3352" y="3854"/>
              <a:ext cx="2" cy="32"/>
            </a:xfrm>
            <a:custGeom>
              <a:avLst/>
              <a:gdLst>
                <a:gd name="T0" fmla="*/ 0 w 11"/>
                <a:gd name="T1" fmla="*/ 160 h 160"/>
                <a:gd name="T2" fmla="*/ 11 w 11"/>
                <a:gd name="T3" fmla="*/ 159 h 160"/>
                <a:gd name="T4" fmla="*/ 0 w 11"/>
                <a:gd name="T5" fmla="*/ 0 h 160"/>
                <a:gd name="T6" fmla="*/ 0 w 11"/>
                <a:gd name="T7" fmla="*/ 160 h 160"/>
                <a:gd name="T8" fmla="*/ 0 60000 65536"/>
                <a:gd name="T9" fmla="*/ 0 60000 65536"/>
                <a:gd name="T10" fmla="*/ 0 60000 65536"/>
                <a:gd name="T11" fmla="*/ 0 60000 65536"/>
                <a:gd name="T12" fmla="*/ 0 w 11"/>
                <a:gd name="T13" fmla="*/ 0 h 160"/>
                <a:gd name="T14" fmla="*/ 11 w 11"/>
                <a:gd name="T15" fmla="*/ 160 h 160"/>
              </a:gdLst>
              <a:ahLst/>
              <a:cxnLst>
                <a:cxn ang="T8">
                  <a:pos x="T0" y="T1"/>
                </a:cxn>
                <a:cxn ang="T9">
                  <a:pos x="T2" y="T3"/>
                </a:cxn>
                <a:cxn ang="T10">
                  <a:pos x="T4" y="T5"/>
                </a:cxn>
                <a:cxn ang="T11">
                  <a:pos x="T6" y="T7"/>
                </a:cxn>
              </a:cxnLst>
              <a:rect l="T12" t="T13" r="T14" b="T15"/>
              <a:pathLst>
                <a:path w="11" h="160">
                  <a:moveTo>
                    <a:pt x="0" y="160"/>
                  </a:moveTo>
                  <a:lnTo>
                    <a:pt x="11" y="159"/>
                  </a:lnTo>
                  <a:lnTo>
                    <a:pt x="0" y="0"/>
                  </a:lnTo>
                  <a:lnTo>
                    <a:pt x="0" y="160"/>
                  </a:lnTo>
                  <a:close/>
                </a:path>
              </a:pathLst>
            </a:custGeom>
            <a:solidFill>
              <a:srgbClr val="000000"/>
            </a:solidFill>
            <a:ln w="9525">
              <a:noFill/>
              <a:round/>
              <a:headEnd/>
              <a:tailEnd/>
            </a:ln>
          </p:spPr>
          <p:txBody>
            <a:bodyPr/>
            <a:lstStyle/>
            <a:p>
              <a:endParaRPr lang="en-US"/>
            </a:p>
          </p:txBody>
        </p:sp>
        <p:sp>
          <p:nvSpPr>
            <p:cNvPr id="1662" name="Freeform 636">
              <a:extLst>
                <a:ext uri="{FF2B5EF4-FFF2-40B4-BE49-F238E27FC236}">
                  <a16:creationId xmlns:a16="http://schemas.microsoft.com/office/drawing/2014/main" id="{20871C4A-ED5F-421A-8C53-9D0FA5576718}"/>
                </a:ext>
              </a:extLst>
            </p:cNvPr>
            <p:cNvSpPr>
              <a:spLocks/>
            </p:cNvSpPr>
            <p:nvPr/>
          </p:nvSpPr>
          <p:spPr bwMode="auto">
            <a:xfrm>
              <a:off x="3352" y="3854"/>
              <a:ext cx="2" cy="32"/>
            </a:xfrm>
            <a:custGeom>
              <a:avLst/>
              <a:gdLst>
                <a:gd name="T0" fmla="*/ 0 w 11"/>
                <a:gd name="T1" fmla="*/ 160 h 160"/>
                <a:gd name="T2" fmla="*/ 11 w 11"/>
                <a:gd name="T3" fmla="*/ 159 h 160"/>
                <a:gd name="T4" fmla="*/ 0 w 11"/>
                <a:gd name="T5" fmla="*/ 0 h 160"/>
                <a:gd name="T6" fmla="*/ 0 w 11"/>
                <a:gd name="T7" fmla="*/ 160 h 160"/>
                <a:gd name="T8" fmla="*/ 0 60000 65536"/>
                <a:gd name="T9" fmla="*/ 0 60000 65536"/>
                <a:gd name="T10" fmla="*/ 0 60000 65536"/>
                <a:gd name="T11" fmla="*/ 0 60000 65536"/>
                <a:gd name="T12" fmla="*/ 0 w 11"/>
                <a:gd name="T13" fmla="*/ 0 h 160"/>
                <a:gd name="T14" fmla="*/ 11 w 11"/>
                <a:gd name="T15" fmla="*/ 160 h 160"/>
              </a:gdLst>
              <a:ahLst/>
              <a:cxnLst>
                <a:cxn ang="T8">
                  <a:pos x="T0" y="T1"/>
                </a:cxn>
                <a:cxn ang="T9">
                  <a:pos x="T2" y="T3"/>
                </a:cxn>
                <a:cxn ang="T10">
                  <a:pos x="T4" y="T5"/>
                </a:cxn>
                <a:cxn ang="T11">
                  <a:pos x="T6" y="T7"/>
                </a:cxn>
              </a:cxnLst>
              <a:rect l="T12" t="T13" r="T14" b="T15"/>
              <a:pathLst>
                <a:path w="11" h="160">
                  <a:moveTo>
                    <a:pt x="0" y="160"/>
                  </a:moveTo>
                  <a:lnTo>
                    <a:pt x="11" y="159"/>
                  </a:lnTo>
                  <a:lnTo>
                    <a:pt x="0" y="0"/>
                  </a:lnTo>
                  <a:lnTo>
                    <a:pt x="0" y="160"/>
                  </a:lnTo>
                </a:path>
              </a:pathLst>
            </a:custGeom>
            <a:noFill/>
            <a:ln w="0">
              <a:solidFill>
                <a:srgbClr val="000000"/>
              </a:solidFill>
              <a:prstDash val="solid"/>
              <a:round/>
              <a:headEnd/>
              <a:tailEnd/>
            </a:ln>
          </p:spPr>
          <p:txBody>
            <a:bodyPr/>
            <a:lstStyle/>
            <a:p>
              <a:endParaRPr lang="en-US"/>
            </a:p>
          </p:txBody>
        </p:sp>
        <p:sp>
          <p:nvSpPr>
            <p:cNvPr id="1663" name="Freeform 637">
              <a:extLst>
                <a:ext uri="{FF2B5EF4-FFF2-40B4-BE49-F238E27FC236}">
                  <a16:creationId xmlns:a16="http://schemas.microsoft.com/office/drawing/2014/main" id="{3AD83CE9-E659-4856-8B81-494B9AB179B3}"/>
                </a:ext>
              </a:extLst>
            </p:cNvPr>
            <p:cNvSpPr>
              <a:spLocks/>
            </p:cNvSpPr>
            <p:nvPr/>
          </p:nvSpPr>
          <p:spPr bwMode="auto">
            <a:xfrm>
              <a:off x="3352" y="3854"/>
              <a:ext cx="4" cy="32"/>
            </a:xfrm>
            <a:custGeom>
              <a:avLst/>
              <a:gdLst>
                <a:gd name="T0" fmla="*/ 11 w 23"/>
                <a:gd name="T1" fmla="*/ 159 h 159"/>
                <a:gd name="T2" fmla="*/ 23 w 23"/>
                <a:gd name="T3" fmla="*/ 157 h 159"/>
                <a:gd name="T4" fmla="*/ 0 w 23"/>
                <a:gd name="T5" fmla="*/ 0 h 159"/>
                <a:gd name="T6" fmla="*/ 11 w 23"/>
                <a:gd name="T7" fmla="*/ 159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11" y="159"/>
                  </a:moveTo>
                  <a:lnTo>
                    <a:pt x="23" y="157"/>
                  </a:lnTo>
                  <a:lnTo>
                    <a:pt x="0" y="0"/>
                  </a:lnTo>
                  <a:lnTo>
                    <a:pt x="11" y="159"/>
                  </a:lnTo>
                  <a:close/>
                </a:path>
              </a:pathLst>
            </a:custGeom>
            <a:solidFill>
              <a:srgbClr val="000000"/>
            </a:solidFill>
            <a:ln w="9525">
              <a:noFill/>
              <a:round/>
              <a:headEnd/>
              <a:tailEnd/>
            </a:ln>
          </p:spPr>
          <p:txBody>
            <a:bodyPr/>
            <a:lstStyle/>
            <a:p>
              <a:endParaRPr lang="en-US"/>
            </a:p>
          </p:txBody>
        </p:sp>
        <p:sp>
          <p:nvSpPr>
            <p:cNvPr id="1664" name="Freeform 638">
              <a:extLst>
                <a:ext uri="{FF2B5EF4-FFF2-40B4-BE49-F238E27FC236}">
                  <a16:creationId xmlns:a16="http://schemas.microsoft.com/office/drawing/2014/main" id="{52322CF6-194D-4048-AB68-9028439CAEA7}"/>
                </a:ext>
              </a:extLst>
            </p:cNvPr>
            <p:cNvSpPr>
              <a:spLocks/>
            </p:cNvSpPr>
            <p:nvPr/>
          </p:nvSpPr>
          <p:spPr bwMode="auto">
            <a:xfrm>
              <a:off x="3352" y="3854"/>
              <a:ext cx="4" cy="32"/>
            </a:xfrm>
            <a:custGeom>
              <a:avLst/>
              <a:gdLst>
                <a:gd name="T0" fmla="*/ 11 w 23"/>
                <a:gd name="T1" fmla="*/ 159 h 159"/>
                <a:gd name="T2" fmla="*/ 23 w 23"/>
                <a:gd name="T3" fmla="*/ 157 h 159"/>
                <a:gd name="T4" fmla="*/ 0 w 23"/>
                <a:gd name="T5" fmla="*/ 0 h 159"/>
                <a:gd name="T6" fmla="*/ 11 w 23"/>
                <a:gd name="T7" fmla="*/ 159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11" y="159"/>
                  </a:moveTo>
                  <a:lnTo>
                    <a:pt x="23" y="157"/>
                  </a:lnTo>
                  <a:lnTo>
                    <a:pt x="0" y="0"/>
                  </a:lnTo>
                  <a:lnTo>
                    <a:pt x="11" y="159"/>
                  </a:lnTo>
                </a:path>
              </a:pathLst>
            </a:custGeom>
            <a:noFill/>
            <a:ln w="0">
              <a:solidFill>
                <a:srgbClr val="000000"/>
              </a:solidFill>
              <a:prstDash val="solid"/>
              <a:round/>
              <a:headEnd/>
              <a:tailEnd/>
            </a:ln>
          </p:spPr>
          <p:txBody>
            <a:bodyPr/>
            <a:lstStyle/>
            <a:p>
              <a:endParaRPr lang="en-US"/>
            </a:p>
          </p:txBody>
        </p:sp>
        <p:sp>
          <p:nvSpPr>
            <p:cNvPr id="1665" name="Freeform 639">
              <a:extLst>
                <a:ext uri="{FF2B5EF4-FFF2-40B4-BE49-F238E27FC236}">
                  <a16:creationId xmlns:a16="http://schemas.microsoft.com/office/drawing/2014/main" id="{14616C69-D688-4EE9-9286-0FB59E10693A}"/>
                </a:ext>
              </a:extLst>
            </p:cNvPr>
            <p:cNvSpPr>
              <a:spLocks/>
            </p:cNvSpPr>
            <p:nvPr/>
          </p:nvSpPr>
          <p:spPr bwMode="auto">
            <a:xfrm>
              <a:off x="3352" y="3854"/>
              <a:ext cx="6" cy="32"/>
            </a:xfrm>
            <a:custGeom>
              <a:avLst/>
              <a:gdLst>
                <a:gd name="T0" fmla="*/ 23 w 35"/>
                <a:gd name="T1" fmla="*/ 157 h 157"/>
                <a:gd name="T2" fmla="*/ 35 w 35"/>
                <a:gd name="T3" fmla="*/ 155 h 157"/>
                <a:gd name="T4" fmla="*/ 0 w 35"/>
                <a:gd name="T5" fmla="*/ 0 h 157"/>
                <a:gd name="T6" fmla="*/ 23 w 35"/>
                <a:gd name="T7" fmla="*/ 157 h 157"/>
                <a:gd name="T8" fmla="*/ 0 60000 65536"/>
                <a:gd name="T9" fmla="*/ 0 60000 65536"/>
                <a:gd name="T10" fmla="*/ 0 60000 65536"/>
                <a:gd name="T11" fmla="*/ 0 60000 65536"/>
                <a:gd name="T12" fmla="*/ 0 w 35"/>
                <a:gd name="T13" fmla="*/ 0 h 157"/>
                <a:gd name="T14" fmla="*/ 35 w 35"/>
                <a:gd name="T15" fmla="*/ 157 h 157"/>
              </a:gdLst>
              <a:ahLst/>
              <a:cxnLst>
                <a:cxn ang="T8">
                  <a:pos x="T0" y="T1"/>
                </a:cxn>
                <a:cxn ang="T9">
                  <a:pos x="T2" y="T3"/>
                </a:cxn>
                <a:cxn ang="T10">
                  <a:pos x="T4" y="T5"/>
                </a:cxn>
                <a:cxn ang="T11">
                  <a:pos x="T6" y="T7"/>
                </a:cxn>
              </a:cxnLst>
              <a:rect l="T12" t="T13" r="T14" b="T15"/>
              <a:pathLst>
                <a:path w="35" h="157">
                  <a:moveTo>
                    <a:pt x="23" y="157"/>
                  </a:moveTo>
                  <a:lnTo>
                    <a:pt x="35" y="155"/>
                  </a:lnTo>
                  <a:lnTo>
                    <a:pt x="0" y="0"/>
                  </a:lnTo>
                  <a:lnTo>
                    <a:pt x="23" y="157"/>
                  </a:lnTo>
                  <a:close/>
                </a:path>
              </a:pathLst>
            </a:custGeom>
            <a:solidFill>
              <a:srgbClr val="000000"/>
            </a:solidFill>
            <a:ln w="9525">
              <a:noFill/>
              <a:round/>
              <a:headEnd/>
              <a:tailEnd/>
            </a:ln>
          </p:spPr>
          <p:txBody>
            <a:bodyPr/>
            <a:lstStyle/>
            <a:p>
              <a:endParaRPr lang="en-US"/>
            </a:p>
          </p:txBody>
        </p:sp>
        <p:sp>
          <p:nvSpPr>
            <p:cNvPr id="1666" name="Freeform 640">
              <a:extLst>
                <a:ext uri="{FF2B5EF4-FFF2-40B4-BE49-F238E27FC236}">
                  <a16:creationId xmlns:a16="http://schemas.microsoft.com/office/drawing/2014/main" id="{8057CADD-308A-48ED-A928-52D39C693E63}"/>
                </a:ext>
              </a:extLst>
            </p:cNvPr>
            <p:cNvSpPr>
              <a:spLocks/>
            </p:cNvSpPr>
            <p:nvPr/>
          </p:nvSpPr>
          <p:spPr bwMode="auto">
            <a:xfrm>
              <a:off x="3352" y="3854"/>
              <a:ext cx="6" cy="32"/>
            </a:xfrm>
            <a:custGeom>
              <a:avLst/>
              <a:gdLst>
                <a:gd name="T0" fmla="*/ 23 w 35"/>
                <a:gd name="T1" fmla="*/ 157 h 157"/>
                <a:gd name="T2" fmla="*/ 35 w 35"/>
                <a:gd name="T3" fmla="*/ 155 h 157"/>
                <a:gd name="T4" fmla="*/ 0 w 35"/>
                <a:gd name="T5" fmla="*/ 0 h 157"/>
                <a:gd name="T6" fmla="*/ 23 w 35"/>
                <a:gd name="T7" fmla="*/ 157 h 157"/>
                <a:gd name="T8" fmla="*/ 0 60000 65536"/>
                <a:gd name="T9" fmla="*/ 0 60000 65536"/>
                <a:gd name="T10" fmla="*/ 0 60000 65536"/>
                <a:gd name="T11" fmla="*/ 0 60000 65536"/>
                <a:gd name="T12" fmla="*/ 0 w 35"/>
                <a:gd name="T13" fmla="*/ 0 h 157"/>
                <a:gd name="T14" fmla="*/ 35 w 35"/>
                <a:gd name="T15" fmla="*/ 157 h 157"/>
              </a:gdLst>
              <a:ahLst/>
              <a:cxnLst>
                <a:cxn ang="T8">
                  <a:pos x="T0" y="T1"/>
                </a:cxn>
                <a:cxn ang="T9">
                  <a:pos x="T2" y="T3"/>
                </a:cxn>
                <a:cxn ang="T10">
                  <a:pos x="T4" y="T5"/>
                </a:cxn>
                <a:cxn ang="T11">
                  <a:pos x="T6" y="T7"/>
                </a:cxn>
              </a:cxnLst>
              <a:rect l="T12" t="T13" r="T14" b="T15"/>
              <a:pathLst>
                <a:path w="35" h="157">
                  <a:moveTo>
                    <a:pt x="23" y="157"/>
                  </a:moveTo>
                  <a:lnTo>
                    <a:pt x="35" y="155"/>
                  </a:lnTo>
                  <a:lnTo>
                    <a:pt x="0" y="0"/>
                  </a:lnTo>
                  <a:lnTo>
                    <a:pt x="23" y="157"/>
                  </a:lnTo>
                </a:path>
              </a:pathLst>
            </a:custGeom>
            <a:noFill/>
            <a:ln w="0">
              <a:solidFill>
                <a:srgbClr val="000000"/>
              </a:solidFill>
              <a:prstDash val="solid"/>
              <a:round/>
              <a:headEnd/>
              <a:tailEnd/>
            </a:ln>
          </p:spPr>
          <p:txBody>
            <a:bodyPr/>
            <a:lstStyle/>
            <a:p>
              <a:endParaRPr lang="en-US"/>
            </a:p>
          </p:txBody>
        </p:sp>
        <p:sp>
          <p:nvSpPr>
            <p:cNvPr id="1667" name="Freeform 641">
              <a:extLst>
                <a:ext uri="{FF2B5EF4-FFF2-40B4-BE49-F238E27FC236}">
                  <a16:creationId xmlns:a16="http://schemas.microsoft.com/office/drawing/2014/main" id="{DAF55BAA-9F6A-4D69-A503-5AF11853D900}"/>
                </a:ext>
              </a:extLst>
            </p:cNvPr>
            <p:cNvSpPr>
              <a:spLocks/>
            </p:cNvSpPr>
            <p:nvPr/>
          </p:nvSpPr>
          <p:spPr bwMode="auto">
            <a:xfrm>
              <a:off x="3352" y="3854"/>
              <a:ext cx="8" cy="31"/>
            </a:xfrm>
            <a:custGeom>
              <a:avLst/>
              <a:gdLst>
                <a:gd name="T0" fmla="*/ 35 w 45"/>
                <a:gd name="T1" fmla="*/ 155 h 155"/>
                <a:gd name="T2" fmla="*/ 45 w 45"/>
                <a:gd name="T3" fmla="*/ 150 h 155"/>
                <a:gd name="T4" fmla="*/ 0 w 45"/>
                <a:gd name="T5" fmla="*/ 0 h 155"/>
                <a:gd name="T6" fmla="*/ 35 w 45"/>
                <a:gd name="T7" fmla="*/ 155 h 155"/>
                <a:gd name="T8" fmla="*/ 0 60000 65536"/>
                <a:gd name="T9" fmla="*/ 0 60000 65536"/>
                <a:gd name="T10" fmla="*/ 0 60000 65536"/>
                <a:gd name="T11" fmla="*/ 0 60000 65536"/>
                <a:gd name="T12" fmla="*/ 0 w 45"/>
                <a:gd name="T13" fmla="*/ 0 h 155"/>
                <a:gd name="T14" fmla="*/ 45 w 45"/>
                <a:gd name="T15" fmla="*/ 155 h 155"/>
              </a:gdLst>
              <a:ahLst/>
              <a:cxnLst>
                <a:cxn ang="T8">
                  <a:pos x="T0" y="T1"/>
                </a:cxn>
                <a:cxn ang="T9">
                  <a:pos x="T2" y="T3"/>
                </a:cxn>
                <a:cxn ang="T10">
                  <a:pos x="T4" y="T5"/>
                </a:cxn>
                <a:cxn ang="T11">
                  <a:pos x="T6" y="T7"/>
                </a:cxn>
              </a:cxnLst>
              <a:rect l="T12" t="T13" r="T14" b="T15"/>
              <a:pathLst>
                <a:path w="45" h="155">
                  <a:moveTo>
                    <a:pt x="35" y="155"/>
                  </a:moveTo>
                  <a:lnTo>
                    <a:pt x="45" y="150"/>
                  </a:lnTo>
                  <a:lnTo>
                    <a:pt x="0" y="0"/>
                  </a:lnTo>
                  <a:lnTo>
                    <a:pt x="35" y="155"/>
                  </a:lnTo>
                  <a:close/>
                </a:path>
              </a:pathLst>
            </a:custGeom>
            <a:solidFill>
              <a:srgbClr val="000000"/>
            </a:solidFill>
            <a:ln w="9525">
              <a:noFill/>
              <a:round/>
              <a:headEnd/>
              <a:tailEnd/>
            </a:ln>
          </p:spPr>
          <p:txBody>
            <a:bodyPr/>
            <a:lstStyle/>
            <a:p>
              <a:endParaRPr lang="en-US"/>
            </a:p>
          </p:txBody>
        </p:sp>
        <p:sp>
          <p:nvSpPr>
            <p:cNvPr id="1668" name="Freeform 642">
              <a:extLst>
                <a:ext uri="{FF2B5EF4-FFF2-40B4-BE49-F238E27FC236}">
                  <a16:creationId xmlns:a16="http://schemas.microsoft.com/office/drawing/2014/main" id="{7CD36FB7-9DE8-4C64-BFDB-AEF33E5E9962}"/>
                </a:ext>
              </a:extLst>
            </p:cNvPr>
            <p:cNvSpPr>
              <a:spLocks/>
            </p:cNvSpPr>
            <p:nvPr/>
          </p:nvSpPr>
          <p:spPr bwMode="auto">
            <a:xfrm>
              <a:off x="3352" y="3854"/>
              <a:ext cx="8" cy="31"/>
            </a:xfrm>
            <a:custGeom>
              <a:avLst/>
              <a:gdLst>
                <a:gd name="T0" fmla="*/ 35 w 45"/>
                <a:gd name="T1" fmla="*/ 155 h 155"/>
                <a:gd name="T2" fmla="*/ 45 w 45"/>
                <a:gd name="T3" fmla="*/ 150 h 155"/>
                <a:gd name="T4" fmla="*/ 0 w 45"/>
                <a:gd name="T5" fmla="*/ 0 h 155"/>
                <a:gd name="T6" fmla="*/ 35 w 45"/>
                <a:gd name="T7" fmla="*/ 155 h 155"/>
                <a:gd name="T8" fmla="*/ 0 60000 65536"/>
                <a:gd name="T9" fmla="*/ 0 60000 65536"/>
                <a:gd name="T10" fmla="*/ 0 60000 65536"/>
                <a:gd name="T11" fmla="*/ 0 60000 65536"/>
                <a:gd name="T12" fmla="*/ 0 w 45"/>
                <a:gd name="T13" fmla="*/ 0 h 155"/>
                <a:gd name="T14" fmla="*/ 45 w 45"/>
                <a:gd name="T15" fmla="*/ 155 h 155"/>
              </a:gdLst>
              <a:ahLst/>
              <a:cxnLst>
                <a:cxn ang="T8">
                  <a:pos x="T0" y="T1"/>
                </a:cxn>
                <a:cxn ang="T9">
                  <a:pos x="T2" y="T3"/>
                </a:cxn>
                <a:cxn ang="T10">
                  <a:pos x="T4" y="T5"/>
                </a:cxn>
                <a:cxn ang="T11">
                  <a:pos x="T6" y="T7"/>
                </a:cxn>
              </a:cxnLst>
              <a:rect l="T12" t="T13" r="T14" b="T15"/>
              <a:pathLst>
                <a:path w="45" h="155">
                  <a:moveTo>
                    <a:pt x="35" y="155"/>
                  </a:moveTo>
                  <a:lnTo>
                    <a:pt x="45" y="150"/>
                  </a:lnTo>
                  <a:lnTo>
                    <a:pt x="0" y="0"/>
                  </a:lnTo>
                  <a:lnTo>
                    <a:pt x="35" y="155"/>
                  </a:lnTo>
                </a:path>
              </a:pathLst>
            </a:custGeom>
            <a:noFill/>
            <a:ln w="0">
              <a:solidFill>
                <a:srgbClr val="000000"/>
              </a:solidFill>
              <a:prstDash val="solid"/>
              <a:round/>
              <a:headEnd/>
              <a:tailEnd/>
            </a:ln>
          </p:spPr>
          <p:txBody>
            <a:bodyPr/>
            <a:lstStyle/>
            <a:p>
              <a:endParaRPr lang="en-US"/>
            </a:p>
          </p:txBody>
        </p:sp>
        <p:sp>
          <p:nvSpPr>
            <p:cNvPr id="1669" name="Freeform 643">
              <a:extLst>
                <a:ext uri="{FF2B5EF4-FFF2-40B4-BE49-F238E27FC236}">
                  <a16:creationId xmlns:a16="http://schemas.microsoft.com/office/drawing/2014/main" id="{0757D9E3-D0A7-4437-9555-92767502960D}"/>
                </a:ext>
              </a:extLst>
            </p:cNvPr>
            <p:cNvSpPr>
              <a:spLocks/>
            </p:cNvSpPr>
            <p:nvPr/>
          </p:nvSpPr>
          <p:spPr bwMode="auto">
            <a:xfrm>
              <a:off x="3352" y="3854"/>
              <a:ext cx="10" cy="30"/>
            </a:xfrm>
            <a:custGeom>
              <a:avLst/>
              <a:gdLst>
                <a:gd name="T0" fmla="*/ 45 w 57"/>
                <a:gd name="T1" fmla="*/ 150 h 150"/>
                <a:gd name="T2" fmla="*/ 57 w 57"/>
                <a:gd name="T3" fmla="*/ 145 h 150"/>
                <a:gd name="T4" fmla="*/ 0 w 57"/>
                <a:gd name="T5" fmla="*/ 0 h 150"/>
                <a:gd name="T6" fmla="*/ 45 w 57"/>
                <a:gd name="T7" fmla="*/ 150 h 150"/>
                <a:gd name="T8" fmla="*/ 0 60000 65536"/>
                <a:gd name="T9" fmla="*/ 0 60000 65536"/>
                <a:gd name="T10" fmla="*/ 0 60000 65536"/>
                <a:gd name="T11" fmla="*/ 0 60000 65536"/>
                <a:gd name="T12" fmla="*/ 0 w 57"/>
                <a:gd name="T13" fmla="*/ 0 h 150"/>
                <a:gd name="T14" fmla="*/ 57 w 57"/>
                <a:gd name="T15" fmla="*/ 150 h 150"/>
              </a:gdLst>
              <a:ahLst/>
              <a:cxnLst>
                <a:cxn ang="T8">
                  <a:pos x="T0" y="T1"/>
                </a:cxn>
                <a:cxn ang="T9">
                  <a:pos x="T2" y="T3"/>
                </a:cxn>
                <a:cxn ang="T10">
                  <a:pos x="T4" y="T5"/>
                </a:cxn>
                <a:cxn ang="T11">
                  <a:pos x="T6" y="T7"/>
                </a:cxn>
              </a:cxnLst>
              <a:rect l="T12" t="T13" r="T14" b="T15"/>
              <a:pathLst>
                <a:path w="57" h="150">
                  <a:moveTo>
                    <a:pt x="45" y="150"/>
                  </a:moveTo>
                  <a:lnTo>
                    <a:pt x="57" y="145"/>
                  </a:lnTo>
                  <a:lnTo>
                    <a:pt x="0" y="0"/>
                  </a:lnTo>
                  <a:lnTo>
                    <a:pt x="45" y="150"/>
                  </a:lnTo>
                  <a:close/>
                </a:path>
              </a:pathLst>
            </a:custGeom>
            <a:solidFill>
              <a:srgbClr val="000000"/>
            </a:solidFill>
            <a:ln w="9525">
              <a:noFill/>
              <a:round/>
              <a:headEnd/>
              <a:tailEnd/>
            </a:ln>
          </p:spPr>
          <p:txBody>
            <a:bodyPr/>
            <a:lstStyle/>
            <a:p>
              <a:endParaRPr lang="en-US"/>
            </a:p>
          </p:txBody>
        </p:sp>
        <p:sp>
          <p:nvSpPr>
            <p:cNvPr id="1670" name="Freeform 644">
              <a:extLst>
                <a:ext uri="{FF2B5EF4-FFF2-40B4-BE49-F238E27FC236}">
                  <a16:creationId xmlns:a16="http://schemas.microsoft.com/office/drawing/2014/main" id="{D324793D-5325-4048-B27D-C2E49086C697}"/>
                </a:ext>
              </a:extLst>
            </p:cNvPr>
            <p:cNvSpPr>
              <a:spLocks/>
            </p:cNvSpPr>
            <p:nvPr/>
          </p:nvSpPr>
          <p:spPr bwMode="auto">
            <a:xfrm>
              <a:off x="3352" y="3854"/>
              <a:ext cx="10" cy="30"/>
            </a:xfrm>
            <a:custGeom>
              <a:avLst/>
              <a:gdLst>
                <a:gd name="T0" fmla="*/ 45 w 57"/>
                <a:gd name="T1" fmla="*/ 150 h 150"/>
                <a:gd name="T2" fmla="*/ 57 w 57"/>
                <a:gd name="T3" fmla="*/ 145 h 150"/>
                <a:gd name="T4" fmla="*/ 0 w 57"/>
                <a:gd name="T5" fmla="*/ 0 h 150"/>
                <a:gd name="T6" fmla="*/ 45 w 57"/>
                <a:gd name="T7" fmla="*/ 150 h 150"/>
                <a:gd name="T8" fmla="*/ 0 60000 65536"/>
                <a:gd name="T9" fmla="*/ 0 60000 65536"/>
                <a:gd name="T10" fmla="*/ 0 60000 65536"/>
                <a:gd name="T11" fmla="*/ 0 60000 65536"/>
                <a:gd name="T12" fmla="*/ 0 w 57"/>
                <a:gd name="T13" fmla="*/ 0 h 150"/>
                <a:gd name="T14" fmla="*/ 57 w 57"/>
                <a:gd name="T15" fmla="*/ 150 h 150"/>
              </a:gdLst>
              <a:ahLst/>
              <a:cxnLst>
                <a:cxn ang="T8">
                  <a:pos x="T0" y="T1"/>
                </a:cxn>
                <a:cxn ang="T9">
                  <a:pos x="T2" y="T3"/>
                </a:cxn>
                <a:cxn ang="T10">
                  <a:pos x="T4" y="T5"/>
                </a:cxn>
                <a:cxn ang="T11">
                  <a:pos x="T6" y="T7"/>
                </a:cxn>
              </a:cxnLst>
              <a:rect l="T12" t="T13" r="T14" b="T15"/>
              <a:pathLst>
                <a:path w="57" h="150">
                  <a:moveTo>
                    <a:pt x="45" y="150"/>
                  </a:moveTo>
                  <a:lnTo>
                    <a:pt x="57" y="145"/>
                  </a:lnTo>
                  <a:lnTo>
                    <a:pt x="0" y="0"/>
                  </a:lnTo>
                  <a:lnTo>
                    <a:pt x="45" y="150"/>
                  </a:lnTo>
                </a:path>
              </a:pathLst>
            </a:custGeom>
            <a:noFill/>
            <a:ln w="0">
              <a:solidFill>
                <a:srgbClr val="000000"/>
              </a:solidFill>
              <a:prstDash val="solid"/>
              <a:round/>
              <a:headEnd/>
              <a:tailEnd/>
            </a:ln>
          </p:spPr>
          <p:txBody>
            <a:bodyPr/>
            <a:lstStyle/>
            <a:p>
              <a:endParaRPr lang="en-US"/>
            </a:p>
          </p:txBody>
        </p:sp>
        <p:sp>
          <p:nvSpPr>
            <p:cNvPr id="1671" name="Freeform 645">
              <a:extLst>
                <a:ext uri="{FF2B5EF4-FFF2-40B4-BE49-F238E27FC236}">
                  <a16:creationId xmlns:a16="http://schemas.microsoft.com/office/drawing/2014/main" id="{660251E2-0A4B-4DB7-BE30-81C345886499}"/>
                </a:ext>
              </a:extLst>
            </p:cNvPr>
            <p:cNvSpPr>
              <a:spLocks/>
            </p:cNvSpPr>
            <p:nvPr/>
          </p:nvSpPr>
          <p:spPr bwMode="auto">
            <a:xfrm>
              <a:off x="3352" y="3854"/>
              <a:ext cx="12" cy="29"/>
            </a:xfrm>
            <a:custGeom>
              <a:avLst/>
              <a:gdLst>
                <a:gd name="T0" fmla="*/ 57 w 68"/>
                <a:gd name="T1" fmla="*/ 145 h 145"/>
                <a:gd name="T2" fmla="*/ 68 w 68"/>
                <a:gd name="T3" fmla="*/ 141 h 145"/>
                <a:gd name="T4" fmla="*/ 0 w 68"/>
                <a:gd name="T5" fmla="*/ 0 h 145"/>
                <a:gd name="T6" fmla="*/ 57 w 68"/>
                <a:gd name="T7" fmla="*/ 145 h 145"/>
                <a:gd name="T8" fmla="*/ 0 60000 65536"/>
                <a:gd name="T9" fmla="*/ 0 60000 65536"/>
                <a:gd name="T10" fmla="*/ 0 60000 65536"/>
                <a:gd name="T11" fmla="*/ 0 60000 65536"/>
                <a:gd name="T12" fmla="*/ 0 w 68"/>
                <a:gd name="T13" fmla="*/ 0 h 145"/>
                <a:gd name="T14" fmla="*/ 68 w 68"/>
                <a:gd name="T15" fmla="*/ 145 h 145"/>
              </a:gdLst>
              <a:ahLst/>
              <a:cxnLst>
                <a:cxn ang="T8">
                  <a:pos x="T0" y="T1"/>
                </a:cxn>
                <a:cxn ang="T9">
                  <a:pos x="T2" y="T3"/>
                </a:cxn>
                <a:cxn ang="T10">
                  <a:pos x="T4" y="T5"/>
                </a:cxn>
                <a:cxn ang="T11">
                  <a:pos x="T6" y="T7"/>
                </a:cxn>
              </a:cxnLst>
              <a:rect l="T12" t="T13" r="T14" b="T15"/>
              <a:pathLst>
                <a:path w="68" h="145">
                  <a:moveTo>
                    <a:pt x="57" y="145"/>
                  </a:moveTo>
                  <a:lnTo>
                    <a:pt x="68" y="141"/>
                  </a:lnTo>
                  <a:lnTo>
                    <a:pt x="0" y="0"/>
                  </a:lnTo>
                  <a:lnTo>
                    <a:pt x="57" y="145"/>
                  </a:lnTo>
                  <a:close/>
                </a:path>
              </a:pathLst>
            </a:custGeom>
            <a:solidFill>
              <a:srgbClr val="000000"/>
            </a:solidFill>
            <a:ln w="9525">
              <a:noFill/>
              <a:round/>
              <a:headEnd/>
              <a:tailEnd/>
            </a:ln>
          </p:spPr>
          <p:txBody>
            <a:bodyPr/>
            <a:lstStyle/>
            <a:p>
              <a:endParaRPr lang="en-US"/>
            </a:p>
          </p:txBody>
        </p:sp>
        <p:sp>
          <p:nvSpPr>
            <p:cNvPr id="1672" name="Freeform 646">
              <a:extLst>
                <a:ext uri="{FF2B5EF4-FFF2-40B4-BE49-F238E27FC236}">
                  <a16:creationId xmlns:a16="http://schemas.microsoft.com/office/drawing/2014/main" id="{C9047921-2A98-441E-AEF1-EE1B632713BD}"/>
                </a:ext>
              </a:extLst>
            </p:cNvPr>
            <p:cNvSpPr>
              <a:spLocks/>
            </p:cNvSpPr>
            <p:nvPr/>
          </p:nvSpPr>
          <p:spPr bwMode="auto">
            <a:xfrm>
              <a:off x="3352" y="3854"/>
              <a:ext cx="12" cy="29"/>
            </a:xfrm>
            <a:custGeom>
              <a:avLst/>
              <a:gdLst>
                <a:gd name="T0" fmla="*/ 57 w 68"/>
                <a:gd name="T1" fmla="*/ 145 h 145"/>
                <a:gd name="T2" fmla="*/ 68 w 68"/>
                <a:gd name="T3" fmla="*/ 141 h 145"/>
                <a:gd name="T4" fmla="*/ 0 w 68"/>
                <a:gd name="T5" fmla="*/ 0 h 145"/>
                <a:gd name="T6" fmla="*/ 57 w 68"/>
                <a:gd name="T7" fmla="*/ 145 h 145"/>
                <a:gd name="T8" fmla="*/ 0 60000 65536"/>
                <a:gd name="T9" fmla="*/ 0 60000 65536"/>
                <a:gd name="T10" fmla="*/ 0 60000 65536"/>
                <a:gd name="T11" fmla="*/ 0 60000 65536"/>
                <a:gd name="T12" fmla="*/ 0 w 68"/>
                <a:gd name="T13" fmla="*/ 0 h 145"/>
                <a:gd name="T14" fmla="*/ 68 w 68"/>
                <a:gd name="T15" fmla="*/ 145 h 145"/>
              </a:gdLst>
              <a:ahLst/>
              <a:cxnLst>
                <a:cxn ang="T8">
                  <a:pos x="T0" y="T1"/>
                </a:cxn>
                <a:cxn ang="T9">
                  <a:pos x="T2" y="T3"/>
                </a:cxn>
                <a:cxn ang="T10">
                  <a:pos x="T4" y="T5"/>
                </a:cxn>
                <a:cxn ang="T11">
                  <a:pos x="T6" y="T7"/>
                </a:cxn>
              </a:cxnLst>
              <a:rect l="T12" t="T13" r="T14" b="T15"/>
              <a:pathLst>
                <a:path w="68" h="145">
                  <a:moveTo>
                    <a:pt x="57" y="145"/>
                  </a:moveTo>
                  <a:lnTo>
                    <a:pt x="68" y="141"/>
                  </a:lnTo>
                  <a:lnTo>
                    <a:pt x="0" y="0"/>
                  </a:lnTo>
                  <a:lnTo>
                    <a:pt x="57" y="145"/>
                  </a:lnTo>
                </a:path>
              </a:pathLst>
            </a:custGeom>
            <a:noFill/>
            <a:ln w="0">
              <a:solidFill>
                <a:srgbClr val="000000"/>
              </a:solidFill>
              <a:prstDash val="solid"/>
              <a:round/>
              <a:headEnd/>
              <a:tailEnd/>
            </a:ln>
          </p:spPr>
          <p:txBody>
            <a:bodyPr/>
            <a:lstStyle/>
            <a:p>
              <a:endParaRPr lang="en-US"/>
            </a:p>
          </p:txBody>
        </p:sp>
        <p:sp>
          <p:nvSpPr>
            <p:cNvPr id="1673" name="Freeform 647">
              <a:extLst>
                <a:ext uri="{FF2B5EF4-FFF2-40B4-BE49-F238E27FC236}">
                  <a16:creationId xmlns:a16="http://schemas.microsoft.com/office/drawing/2014/main" id="{B3225142-63F5-479D-9931-6D567393ED9A}"/>
                </a:ext>
              </a:extLst>
            </p:cNvPr>
            <p:cNvSpPr>
              <a:spLocks/>
            </p:cNvSpPr>
            <p:nvPr/>
          </p:nvSpPr>
          <p:spPr bwMode="auto">
            <a:xfrm>
              <a:off x="3352" y="3854"/>
              <a:ext cx="13" cy="28"/>
            </a:xfrm>
            <a:custGeom>
              <a:avLst/>
              <a:gdLst>
                <a:gd name="T0" fmla="*/ 68 w 77"/>
                <a:gd name="T1" fmla="*/ 141 h 141"/>
                <a:gd name="T2" fmla="*/ 77 w 77"/>
                <a:gd name="T3" fmla="*/ 133 h 141"/>
                <a:gd name="T4" fmla="*/ 0 w 77"/>
                <a:gd name="T5" fmla="*/ 0 h 141"/>
                <a:gd name="T6" fmla="*/ 68 w 77"/>
                <a:gd name="T7" fmla="*/ 141 h 141"/>
                <a:gd name="T8" fmla="*/ 0 60000 65536"/>
                <a:gd name="T9" fmla="*/ 0 60000 65536"/>
                <a:gd name="T10" fmla="*/ 0 60000 65536"/>
                <a:gd name="T11" fmla="*/ 0 60000 65536"/>
                <a:gd name="T12" fmla="*/ 0 w 77"/>
                <a:gd name="T13" fmla="*/ 0 h 141"/>
                <a:gd name="T14" fmla="*/ 77 w 77"/>
                <a:gd name="T15" fmla="*/ 141 h 141"/>
              </a:gdLst>
              <a:ahLst/>
              <a:cxnLst>
                <a:cxn ang="T8">
                  <a:pos x="T0" y="T1"/>
                </a:cxn>
                <a:cxn ang="T9">
                  <a:pos x="T2" y="T3"/>
                </a:cxn>
                <a:cxn ang="T10">
                  <a:pos x="T4" y="T5"/>
                </a:cxn>
                <a:cxn ang="T11">
                  <a:pos x="T6" y="T7"/>
                </a:cxn>
              </a:cxnLst>
              <a:rect l="T12" t="T13" r="T14" b="T15"/>
              <a:pathLst>
                <a:path w="77" h="141">
                  <a:moveTo>
                    <a:pt x="68" y="141"/>
                  </a:moveTo>
                  <a:lnTo>
                    <a:pt x="77" y="133"/>
                  </a:lnTo>
                  <a:lnTo>
                    <a:pt x="0" y="0"/>
                  </a:lnTo>
                  <a:lnTo>
                    <a:pt x="68" y="141"/>
                  </a:lnTo>
                  <a:close/>
                </a:path>
              </a:pathLst>
            </a:custGeom>
            <a:solidFill>
              <a:srgbClr val="000000"/>
            </a:solidFill>
            <a:ln w="9525">
              <a:noFill/>
              <a:round/>
              <a:headEnd/>
              <a:tailEnd/>
            </a:ln>
          </p:spPr>
          <p:txBody>
            <a:bodyPr/>
            <a:lstStyle/>
            <a:p>
              <a:endParaRPr lang="en-US"/>
            </a:p>
          </p:txBody>
        </p:sp>
        <p:sp>
          <p:nvSpPr>
            <p:cNvPr id="1674" name="Freeform 648">
              <a:extLst>
                <a:ext uri="{FF2B5EF4-FFF2-40B4-BE49-F238E27FC236}">
                  <a16:creationId xmlns:a16="http://schemas.microsoft.com/office/drawing/2014/main" id="{EC58998D-AC6C-4200-967E-3F340E54688E}"/>
                </a:ext>
              </a:extLst>
            </p:cNvPr>
            <p:cNvSpPr>
              <a:spLocks/>
            </p:cNvSpPr>
            <p:nvPr/>
          </p:nvSpPr>
          <p:spPr bwMode="auto">
            <a:xfrm>
              <a:off x="3352" y="3854"/>
              <a:ext cx="13" cy="28"/>
            </a:xfrm>
            <a:custGeom>
              <a:avLst/>
              <a:gdLst>
                <a:gd name="T0" fmla="*/ 68 w 77"/>
                <a:gd name="T1" fmla="*/ 141 h 141"/>
                <a:gd name="T2" fmla="*/ 77 w 77"/>
                <a:gd name="T3" fmla="*/ 133 h 141"/>
                <a:gd name="T4" fmla="*/ 0 w 77"/>
                <a:gd name="T5" fmla="*/ 0 h 141"/>
                <a:gd name="T6" fmla="*/ 68 w 77"/>
                <a:gd name="T7" fmla="*/ 141 h 141"/>
                <a:gd name="T8" fmla="*/ 0 60000 65536"/>
                <a:gd name="T9" fmla="*/ 0 60000 65536"/>
                <a:gd name="T10" fmla="*/ 0 60000 65536"/>
                <a:gd name="T11" fmla="*/ 0 60000 65536"/>
                <a:gd name="T12" fmla="*/ 0 w 77"/>
                <a:gd name="T13" fmla="*/ 0 h 141"/>
                <a:gd name="T14" fmla="*/ 77 w 77"/>
                <a:gd name="T15" fmla="*/ 141 h 141"/>
              </a:gdLst>
              <a:ahLst/>
              <a:cxnLst>
                <a:cxn ang="T8">
                  <a:pos x="T0" y="T1"/>
                </a:cxn>
                <a:cxn ang="T9">
                  <a:pos x="T2" y="T3"/>
                </a:cxn>
                <a:cxn ang="T10">
                  <a:pos x="T4" y="T5"/>
                </a:cxn>
                <a:cxn ang="T11">
                  <a:pos x="T6" y="T7"/>
                </a:cxn>
              </a:cxnLst>
              <a:rect l="T12" t="T13" r="T14" b="T15"/>
              <a:pathLst>
                <a:path w="77" h="141">
                  <a:moveTo>
                    <a:pt x="68" y="141"/>
                  </a:moveTo>
                  <a:lnTo>
                    <a:pt x="77" y="133"/>
                  </a:lnTo>
                  <a:lnTo>
                    <a:pt x="0" y="0"/>
                  </a:lnTo>
                  <a:lnTo>
                    <a:pt x="68" y="141"/>
                  </a:lnTo>
                </a:path>
              </a:pathLst>
            </a:custGeom>
            <a:noFill/>
            <a:ln w="0">
              <a:solidFill>
                <a:srgbClr val="000000"/>
              </a:solidFill>
              <a:prstDash val="solid"/>
              <a:round/>
              <a:headEnd/>
              <a:tailEnd/>
            </a:ln>
          </p:spPr>
          <p:txBody>
            <a:bodyPr/>
            <a:lstStyle/>
            <a:p>
              <a:endParaRPr lang="en-US"/>
            </a:p>
          </p:txBody>
        </p:sp>
        <p:sp>
          <p:nvSpPr>
            <p:cNvPr id="1675" name="Freeform 649">
              <a:extLst>
                <a:ext uri="{FF2B5EF4-FFF2-40B4-BE49-F238E27FC236}">
                  <a16:creationId xmlns:a16="http://schemas.microsoft.com/office/drawing/2014/main" id="{99BC754B-DEB5-49EC-B8E9-02C848EDE050}"/>
                </a:ext>
              </a:extLst>
            </p:cNvPr>
            <p:cNvSpPr>
              <a:spLocks/>
            </p:cNvSpPr>
            <p:nvPr/>
          </p:nvSpPr>
          <p:spPr bwMode="auto">
            <a:xfrm>
              <a:off x="3352" y="3854"/>
              <a:ext cx="15" cy="27"/>
            </a:xfrm>
            <a:custGeom>
              <a:avLst/>
              <a:gdLst>
                <a:gd name="T0" fmla="*/ 77 w 87"/>
                <a:gd name="T1" fmla="*/ 133 h 133"/>
                <a:gd name="T2" fmla="*/ 87 w 87"/>
                <a:gd name="T3" fmla="*/ 125 h 133"/>
                <a:gd name="T4" fmla="*/ 0 w 87"/>
                <a:gd name="T5" fmla="*/ 0 h 133"/>
                <a:gd name="T6" fmla="*/ 77 w 87"/>
                <a:gd name="T7" fmla="*/ 133 h 133"/>
                <a:gd name="T8" fmla="*/ 0 60000 65536"/>
                <a:gd name="T9" fmla="*/ 0 60000 65536"/>
                <a:gd name="T10" fmla="*/ 0 60000 65536"/>
                <a:gd name="T11" fmla="*/ 0 60000 65536"/>
                <a:gd name="T12" fmla="*/ 0 w 87"/>
                <a:gd name="T13" fmla="*/ 0 h 133"/>
                <a:gd name="T14" fmla="*/ 87 w 87"/>
                <a:gd name="T15" fmla="*/ 133 h 133"/>
              </a:gdLst>
              <a:ahLst/>
              <a:cxnLst>
                <a:cxn ang="T8">
                  <a:pos x="T0" y="T1"/>
                </a:cxn>
                <a:cxn ang="T9">
                  <a:pos x="T2" y="T3"/>
                </a:cxn>
                <a:cxn ang="T10">
                  <a:pos x="T4" y="T5"/>
                </a:cxn>
                <a:cxn ang="T11">
                  <a:pos x="T6" y="T7"/>
                </a:cxn>
              </a:cxnLst>
              <a:rect l="T12" t="T13" r="T14" b="T15"/>
              <a:pathLst>
                <a:path w="87" h="133">
                  <a:moveTo>
                    <a:pt x="77" y="133"/>
                  </a:moveTo>
                  <a:lnTo>
                    <a:pt x="87" y="125"/>
                  </a:lnTo>
                  <a:lnTo>
                    <a:pt x="0" y="0"/>
                  </a:lnTo>
                  <a:lnTo>
                    <a:pt x="77" y="133"/>
                  </a:lnTo>
                  <a:close/>
                </a:path>
              </a:pathLst>
            </a:custGeom>
            <a:solidFill>
              <a:srgbClr val="000000"/>
            </a:solidFill>
            <a:ln w="9525">
              <a:noFill/>
              <a:round/>
              <a:headEnd/>
              <a:tailEnd/>
            </a:ln>
          </p:spPr>
          <p:txBody>
            <a:bodyPr/>
            <a:lstStyle/>
            <a:p>
              <a:endParaRPr lang="en-US"/>
            </a:p>
          </p:txBody>
        </p:sp>
        <p:sp>
          <p:nvSpPr>
            <p:cNvPr id="1676" name="Freeform 650">
              <a:extLst>
                <a:ext uri="{FF2B5EF4-FFF2-40B4-BE49-F238E27FC236}">
                  <a16:creationId xmlns:a16="http://schemas.microsoft.com/office/drawing/2014/main" id="{002BA53B-352C-40DD-9429-B26C36C69A0D}"/>
                </a:ext>
              </a:extLst>
            </p:cNvPr>
            <p:cNvSpPr>
              <a:spLocks/>
            </p:cNvSpPr>
            <p:nvPr/>
          </p:nvSpPr>
          <p:spPr bwMode="auto">
            <a:xfrm>
              <a:off x="3352" y="3854"/>
              <a:ext cx="15" cy="27"/>
            </a:xfrm>
            <a:custGeom>
              <a:avLst/>
              <a:gdLst>
                <a:gd name="T0" fmla="*/ 77 w 87"/>
                <a:gd name="T1" fmla="*/ 133 h 133"/>
                <a:gd name="T2" fmla="*/ 87 w 87"/>
                <a:gd name="T3" fmla="*/ 125 h 133"/>
                <a:gd name="T4" fmla="*/ 0 w 87"/>
                <a:gd name="T5" fmla="*/ 0 h 133"/>
                <a:gd name="T6" fmla="*/ 77 w 87"/>
                <a:gd name="T7" fmla="*/ 133 h 133"/>
                <a:gd name="T8" fmla="*/ 0 60000 65536"/>
                <a:gd name="T9" fmla="*/ 0 60000 65536"/>
                <a:gd name="T10" fmla="*/ 0 60000 65536"/>
                <a:gd name="T11" fmla="*/ 0 60000 65536"/>
                <a:gd name="T12" fmla="*/ 0 w 87"/>
                <a:gd name="T13" fmla="*/ 0 h 133"/>
                <a:gd name="T14" fmla="*/ 87 w 87"/>
                <a:gd name="T15" fmla="*/ 133 h 133"/>
              </a:gdLst>
              <a:ahLst/>
              <a:cxnLst>
                <a:cxn ang="T8">
                  <a:pos x="T0" y="T1"/>
                </a:cxn>
                <a:cxn ang="T9">
                  <a:pos x="T2" y="T3"/>
                </a:cxn>
                <a:cxn ang="T10">
                  <a:pos x="T4" y="T5"/>
                </a:cxn>
                <a:cxn ang="T11">
                  <a:pos x="T6" y="T7"/>
                </a:cxn>
              </a:cxnLst>
              <a:rect l="T12" t="T13" r="T14" b="T15"/>
              <a:pathLst>
                <a:path w="87" h="133">
                  <a:moveTo>
                    <a:pt x="77" y="133"/>
                  </a:moveTo>
                  <a:lnTo>
                    <a:pt x="87" y="125"/>
                  </a:lnTo>
                  <a:lnTo>
                    <a:pt x="0" y="0"/>
                  </a:lnTo>
                  <a:lnTo>
                    <a:pt x="77" y="133"/>
                  </a:lnTo>
                </a:path>
              </a:pathLst>
            </a:custGeom>
            <a:noFill/>
            <a:ln w="0">
              <a:solidFill>
                <a:srgbClr val="000000"/>
              </a:solidFill>
              <a:prstDash val="solid"/>
              <a:round/>
              <a:headEnd/>
              <a:tailEnd/>
            </a:ln>
          </p:spPr>
          <p:txBody>
            <a:bodyPr/>
            <a:lstStyle/>
            <a:p>
              <a:endParaRPr lang="en-US"/>
            </a:p>
          </p:txBody>
        </p:sp>
        <p:sp>
          <p:nvSpPr>
            <p:cNvPr id="1677" name="Freeform 651">
              <a:extLst>
                <a:ext uri="{FF2B5EF4-FFF2-40B4-BE49-F238E27FC236}">
                  <a16:creationId xmlns:a16="http://schemas.microsoft.com/office/drawing/2014/main" id="{26EA6BF0-F0DC-4F1F-836E-5CF919CE9ABC}"/>
                </a:ext>
              </a:extLst>
            </p:cNvPr>
            <p:cNvSpPr>
              <a:spLocks/>
            </p:cNvSpPr>
            <p:nvPr/>
          </p:nvSpPr>
          <p:spPr bwMode="auto">
            <a:xfrm>
              <a:off x="3352" y="3854"/>
              <a:ext cx="16" cy="25"/>
            </a:xfrm>
            <a:custGeom>
              <a:avLst/>
              <a:gdLst>
                <a:gd name="T0" fmla="*/ 87 w 95"/>
                <a:gd name="T1" fmla="*/ 125 h 125"/>
                <a:gd name="T2" fmla="*/ 95 w 95"/>
                <a:gd name="T3" fmla="*/ 117 h 125"/>
                <a:gd name="T4" fmla="*/ 0 w 95"/>
                <a:gd name="T5" fmla="*/ 0 h 125"/>
                <a:gd name="T6" fmla="*/ 87 w 95"/>
                <a:gd name="T7" fmla="*/ 125 h 125"/>
                <a:gd name="T8" fmla="*/ 0 60000 65536"/>
                <a:gd name="T9" fmla="*/ 0 60000 65536"/>
                <a:gd name="T10" fmla="*/ 0 60000 65536"/>
                <a:gd name="T11" fmla="*/ 0 60000 65536"/>
                <a:gd name="T12" fmla="*/ 0 w 95"/>
                <a:gd name="T13" fmla="*/ 0 h 125"/>
                <a:gd name="T14" fmla="*/ 95 w 95"/>
                <a:gd name="T15" fmla="*/ 125 h 125"/>
              </a:gdLst>
              <a:ahLst/>
              <a:cxnLst>
                <a:cxn ang="T8">
                  <a:pos x="T0" y="T1"/>
                </a:cxn>
                <a:cxn ang="T9">
                  <a:pos x="T2" y="T3"/>
                </a:cxn>
                <a:cxn ang="T10">
                  <a:pos x="T4" y="T5"/>
                </a:cxn>
                <a:cxn ang="T11">
                  <a:pos x="T6" y="T7"/>
                </a:cxn>
              </a:cxnLst>
              <a:rect l="T12" t="T13" r="T14" b="T15"/>
              <a:pathLst>
                <a:path w="95" h="125">
                  <a:moveTo>
                    <a:pt x="87" y="125"/>
                  </a:moveTo>
                  <a:lnTo>
                    <a:pt x="95" y="117"/>
                  </a:lnTo>
                  <a:lnTo>
                    <a:pt x="0" y="0"/>
                  </a:lnTo>
                  <a:lnTo>
                    <a:pt x="87" y="125"/>
                  </a:lnTo>
                  <a:close/>
                </a:path>
              </a:pathLst>
            </a:custGeom>
            <a:solidFill>
              <a:srgbClr val="000000"/>
            </a:solidFill>
            <a:ln w="9525">
              <a:noFill/>
              <a:round/>
              <a:headEnd/>
              <a:tailEnd/>
            </a:ln>
          </p:spPr>
          <p:txBody>
            <a:bodyPr/>
            <a:lstStyle/>
            <a:p>
              <a:endParaRPr lang="en-US"/>
            </a:p>
          </p:txBody>
        </p:sp>
        <p:sp>
          <p:nvSpPr>
            <p:cNvPr id="1678" name="Freeform 652">
              <a:extLst>
                <a:ext uri="{FF2B5EF4-FFF2-40B4-BE49-F238E27FC236}">
                  <a16:creationId xmlns:a16="http://schemas.microsoft.com/office/drawing/2014/main" id="{A0421FE8-2C6A-48F0-9749-AABD45C493B0}"/>
                </a:ext>
              </a:extLst>
            </p:cNvPr>
            <p:cNvSpPr>
              <a:spLocks/>
            </p:cNvSpPr>
            <p:nvPr/>
          </p:nvSpPr>
          <p:spPr bwMode="auto">
            <a:xfrm>
              <a:off x="3352" y="3854"/>
              <a:ext cx="16" cy="25"/>
            </a:xfrm>
            <a:custGeom>
              <a:avLst/>
              <a:gdLst>
                <a:gd name="T0" fmla="*/ 87 w 95"/>
                <a:gd name="T1" fmla="*/ 125 h 125"/>
                <a:gd name="T2" fmla="*/ 95 w 95"/>
                <a:gd name="T3" fmla="*/ 117 h 125"/>
                <a:gd name="T4" fmla="*/ 0 w 95"/>
                <a:gd name="T5" fmla="*/ 0 h 125"/>
                <a:gd name="T6" fmla="*/ 87 w 95"/>
                <a:gd name="T7" fmla="*/ 125 h 125"/>
                <a:gd name="T8" fmla="*/ 0 60000 65536"/>
                <a:gd name="T9" fmla="*/ 0 60000 65536"/>
                <a:gd name="T10" fmla="*/ 0 60000 65536"/>
                <a:gd name="T11" fmla="*/ 0 60000 65536"/>
                <a:gd name="T12" fmla="*/ 0 w 95"/>
                <a:gd name="T13" fmla="*/ 0 h 125"/>
                <a:gd name="T14" fmla="*/ 95 w 95"/>
                <a:gd name="T15" fmla="*/ 125 h 125"/>
              </a:gdLst>
              <a:ahLst/>
              <a:cxnLst>
                <a:cxn ang="T8">
                  <a:pos x="T0" y="T1"/>
                </a:cxn>
                <a:cxn ang="T9">
                  <a:pos x="T2" y="T3"/>
                </a:cxn>
                <a:cxn ang="T10">
                  <a:pos x="T4" y="T5"/>
                </a:cxn>
                <a:cxn ang="T11">
                  <a:pos x="T6" y="T7"/>
                </a:cxn>
              </a:cxnLst>
              <a:rect l="T12" t="T13" r="T14" b="T15"/>
              <a:pathLst>
                <a:path w="95" h="125">
                  <a:moveTo>
                    <a:pt x="87" y="125"/>
                  </a:moveTo>
                  <a:lnTo>
                    <a:pt x="95" y="117"/>
                  </a:lnTo>
                  <a:lnTo>
                    <a:pt x="0" y="0"/>
                  </a:lnTo>
                  <a:lnTo>
                    <a:pt x="87" y="125"/>
                  </a:lnTo>
                </a:path>
              </a:pathLst>
            </a:custGeom>
            <a:noFill/>
            <a:ln w="0">
              <a:solidFill>
                <a:srgbClr val="000000"/>
              </a:solidFill>
              <a:prstDash val="solid"/>
              <a:round/>
              <a:headEnd/>
              <a:tailEnd/>
            </a:ln>
          </p:spPr>
          <p:txBody>
            <a:bodyPr/>
            <a:lstStyle/>
            <a:p>
              <a:endParaRPr lang="en-US"/>
            </a:p>
          </p:txBody>
        </p:sp>
        <p:sp>
          <p:nvSpPr>
            <p:cNvPr id="1679" name="Freeform 653">
              <a:extLst>
                <a:ext uri="{FF2B5EF4-FFF2-40B4-BE49-F238E27FC236}">
                  <a16:creationId xmlns:a16="http://schemas.microsoft.com/office/drawing/2014/main" id="{1F4E2796-1F32-4D49-A47E-B116C97FBB78}"/>
                </a:ext>
              </a:extLst>
            </p:cNvPr>
            <p:cNvSpPr>
              <a:spLocks/>
            </p:cNvSpPr>
            <p:nvPr/>
          </p:nvSpPr>
          <p:spPr bwMode="auto">
            <a:xfrm>
              <a:off x="3352" y="3854"/>
              <a:ext cx="18" cy="24"/>
            </a:xfrm>
            <a:custGeom>
              <a:avLst/>
              <a:gdLst>
                <a:gd name="T0" fmla="*/ 95 w 104"/>
                <a:gd name="T1" fmla="*/ 117 h 117"/>
                <a:gd name="T2" fmla="*/ 104 w 104"/>
                <a:gd name="T3" fmla="*/ 107 h 117"/>
                <a:gd name="T4" fmla="*/ 0 w 104"/>
                <a:gd name="T5" fmla="*/ 0 h 117"/>
                <a:gd name="T6" fmla="*/ 95 w 104"/>
                <a:gd name="T7" fmla="*/ 117 h 117"/>
                <a:gd name="T8" fmla="*/ 0 60000 65536"/>
                <a:gd name="T9" fmla="*/ 0 60000 65536"/>
                <a:gd name="T10" fmla="*/ 0 60000 65536"/>
                <a:gd name="T11" fmla="*/ 0 60000 65536"/>
                <a:gd name="T12" fmla="*/ 0 w 104"/>
                <a:gd name="T13" fmla="*/ 0 h 117"/>
                <a:gd name="T14" fmla="*/ 104 w 104"/>
                <a:gd name="T15" fmla="*/ 117 h 117"/>
              </a:gdLst>
              <a:ahLst/>
              <a:cxnLst>
                <a:cxn ang="T8">
                  <a:pos x="T0" y="T1"/>
                </a:cxn>
                <a:cxn ang="T9">
                  <a:pos x="T2" y="T3"/>
                </a:cxn>
                <a:cxn ang="T10">
                  <a:pos x="T4" y="T5"/>
                </a:cxn>
                <a:cxn ang="T11">
                  <a:pos x="T6" y="T7"/>
                </a:cxn>
              </a:cxnLst>
              <a:rect l="T12" t="T13" r="T14" b="T15"/>
              <a:pathLst>
                <a:path w="104" h="117">
                  <a:moveTo>
                    <a:pt x="95" y="117"/>
                  </a:moveTo>
                  <a:lnTo>
                    <a:pt x="104" y="107"/>
                  </a:lnTo>
                  <a:lnTo>
                    <a:pt x="0" y="0"/>
                  </a:lnTo>
                  <a:lnTo>
                    <a:pt x="95" y="117"/>
                  </a:lnTo>
                  <a:close/>
                </a:path>
              </a:pathLst>
            </a:custGeom>
            <a:solidFill>
              <a:srgbClr val="000000"/>
            </a:solidFill>
            <a:ln w="9525">
              <a:noFill/>
              <a:round/>
              <a:headEnd/>
              <a:tailEnd/>
            </a:ln>
          </p:spPr>
          <p:txBody>
            <a:bodyPr/>
            <a:lstStyle/>
            <a:p>
              <a:endParaRPr lang="en-US"/>
            </a:p>
          </p:txBody>
        </p:sp>
        <p:sp>
          <p:nvSpPr>
            <p:cNvPr id="1680" name="Freeform 654">
              <a:extLst>
                <a:ext uri="{FF2B5EF4-FFF2-40B4-BE49-F238E27FC236}">
                  <a16:creationId xmlns:a16="http://schemas.microsoft.com/office/drawing/2014/main" id="{31164DDD-C3E5-4629-A12F-CF9F45C1DF2B}"/>
                </a:ext>
              </a:extLst>
            </p:cNvPr>
            <p:cNvSpPr>
              <a:spLocks/>
            </p:cNvSpPr>
            <p:nvPr/>
          </p:nvSpPr>
          <p:spPr bwMode="auto">
            <a:xfrm>
              <a:off x="3352" y="3854"/>
              <a:ext cx="18" cy="24"/>
            </a:xfrm>
            <a:custGeom>
              <a:avLst/>
              <a:gdLst>
                <a:gd name="T0" fmla="*/ 95 w 104"/>
                <a:gd name="T1" fmla="*/ 117 h 117"/>
                <a:gd name="T2" fmla="*/ 104 w 104"/>
                <a:gd name="T3" fmla="*/ 107 h 117"/>
                <a:gd name="T4" fmla="*/ 0 w 104"/>
                <a:gd name="T5" fmla="*/ 0 h 117"/>
                <a:gd name="T6" fmla="*/ 95 w 104"/>
                <a:gd name="T7" fmla="*/ 117 h 117"/>
                <a:gd name="T8" fmla="*/ 0 60000 65536"/>
                <a:gd name="T9" fmla="*/ 0 60000 65536"/>
                <a:gd name="T10" fmla="*/ 0 60000 65536"/>
                <a:gd name="T11" fmla="*/ 0 60000 65536"/>
                <a:gd name="T12" fmla="*/ 0 w 104"/>
                <a:gd name="T13" fmla="*/ 0 h 117"/>
                <a:gd name="T14" fmla="*/ 104 w 104"/>
                <a:gd name="T15" fmla="*/ 117 h 117"/>
              </a:gdLst>
              <a:ahLst/>
              <a:cxnLst>
                <a:cxn ang="T8">
                  <a:pos x="T0" y="T1"/>
                </a:cxn>
                <a:cxn ang="T9">
                  <a:pos x="T2" y="T3"/>
                </a:cxn>
                <a:cxn ang="T10">
                  <a:pos x="T4" y="T5"/>
                </a:cxn>
                <a:cxn ang="T11">
                  <a:pos x="T6" y="T7"/>
                </a:cxn>
              </a:cxnLst>
              <a:rect l="T12" t="T13" r="T14" b="T15"/>
              <a:pathLst>
                <a:path w="104" h="117">
                  <a:moveTo>
                    <a:pt x="95" y="117"/>
                  </a:moveTo>
                  <a:lnTo>
                    <a:pt x="104" y="107"/>
                  </a:lnTo>
                  <a:lnTo>
                    <a:pt x="0" y="0"/>
                  </a:lnTo>
                  <a:lnTo>
                    <a:pt x="95" y="117"/>
                  </a:lnTo>
                </a:path>
              </a:pathLst>
            </a:custGeom>
            <a:noFill/>
            <a:ln w="0">
              <a:solidFill>
                <a:srgbClr val="000000"/>
              </a:solidFill>
              <a:prstDash val="solid"/>
              <a:round/>
              <a:headEnd/>
              <a:tailEnd/>
            </a:ln>
          </p:spPr>
          <p:txBody>
            <a:bodyPr/>
            <a:lstStyle/>
            <a:p>
              <a:endParaRPr lang="en-US"/>
            </a:p>
          </p:txBody>
        </p:sp>
        <p:sp>
          <p:nvSpPr>
            <p:cNvPr id="1681" name="Freeform 655">
              <a:extLst>
                <a:ext uri="{FF2B5EF4-FFF2-40B4-BE49-F238E27FC236}">
                  <a16:creationId xmlns:a16="http://schemas.microsoft.com/office/drawing/2014/main" id="{F5D92DB1-E44D-42C0-B70C-754E217325C3}"/>
                </a:ext>
              </a:extLst>
            </p:cNvPr>
            <p:cNvSpPr>
              <a:spLocks/>
            </p:cNvSpPr>
            <p:nvPr/>
          </p:nvSpPr>
          <p:spPr bwMode="auto">
            <a:xfrm>
              <a:off x="3352" y="3854"/>
              <a:ext cx="19" cy="22"/>
            </a:xfrm>
            <a:custGeom>
              <a:avLst/>
              <a:gdLst>
                <a:gd name="T0" fmla="*/ 104 w 111"/>
                <a:gd name="T1" fmla="*/ 107 h 107"/>
                <a:gd name="T2" fmla="*/ 111 w 111"/>
                <a:gd name="T3" fmla="*/ 98 h 107"/>
                <a:gd name="T4" fmla="*/ 0 w 111"/>
                <a:gd name="T5" fmla="*/ 0 h 107"/>
                <a:gd name="T6" fmla="*/ 104 w 111"/>
                <a:gd name="T7" fmla="*/ 107 h 107"/>
                <a:gd name="T8" fmla="*/ 0 60000 65536"/>
                <a:gd name="T9" fmla="*/ 0 60000 65536"/>
                <a:gd name="T10" fmla="*/ 0 60000 65536"/>
                <a:gd name="T11" fmla="*/ 0 60000 65536"/>
                <a:gd name="T12" fmla="*/ 0 w 111"/>
                <a:gd name="T13" fmla="*/ 0 h 107"/>
                <a:gd name="T14" fmla="*/ 111 w 111"/>
                <a:gd name="T15" fmla="*/ 107 h 107"/>
              </a:gdLst>
              <a:ahLst/>
              <a:cxnLst>
                <a:cxn ang="T8">
                  <a:pos x="T0" y="T1"/>
                </a:cxn>
                <a:cxn ang="T9">
                  <a:pos x="T2" y="T3"/>
                </a:cxn>
                <a:cxn ang="T10">
                  <a:pos x="T4" y="T5"/>
                </a:cxn>
                <a:cxn ang="T11">
                  <a:pos x="T6" y="T7"/>
                </a:cxn>
              </a:cxnLst>
              <a:rect l="T12" t="T13" r="T14" b="T15"/>
              <a:pathLst>
                <a:path w="111" h="107">
                  <a:moveTo>
                    <a:pt x="104" y="107"/>
                  </a:moveTo>
                  <a:lnTo>
                    <a:pt x="111" y="98"/>
                  </a:lnTo>
                  <a:lnTo>
                    <a:pt x="0" y="0"/>
                  </a:lnTo>
                  <a:lnTo>
                    <a:pt x="104" y="107"/>
                  </a:lnTo>
                  <a:close/>
                </a:path>
              </a:pathLst>
            </a:custGeom>
            <a:solidFill>
              <a:srgbClr val="000000"/>
            </a:solidFill>
            <a:ln w="9525">
              <a:noFill/>
              <a:round/>
              <a:headEnd/>
              <a:tailEnd/>
            </a:ln>
          </p:spPr>
          <p:txBody>
            <a:bodyPr/>
            <a:lstStyle/>
            <a:p>
              <a:endParaRPr lang="en-US"/>
            </a:p>
          </p:txBody>
        </p:sp>
        <p:sp>
          <p:nvSpPr>
            <p:cNvPr id="1682" name="Freeform 656">
              <a:extLst>
                <a:ext uri="{FF2B5EF4-FFF2-40B4-BE49-F238E27FC236}">
                  <a16:creationId xmlns:a16="http://schemas.microsoft.com/office/drawing/2014/main" id="{920C88BB-3FBB-4414-94D7-723D7C05E61A}"/>
                </a:ext>
              </a:extLst>
            </p:cNvPr>
            <p:cNvSpPr>
              <a:spLocks/>
            </p:cNvSpPr>
            <p:nvPr/>
          </p:nvSpPr>
          <p:spPr bwMode="auto">
            <a:xfrm>
              <a:off x="3352" y="3854"/>
              <a:ext cx="19" cy="22"/>
            </a:xfrm>
            <a:custGeom>
              <a:avLst/>
              <a:gdLst>
                <a:gd name="T0" fmla="*/ 104 w 111"/>
                <a:gd name="T1" fmla="*/ 107 h 107"/>
                <a:gd name="T2" fmla="*/ 111 w 111"/>
                <a:gd name="T3" fmla="*/ 98 h 107"/>
                <a:gd name="T4" fmla="*/ 0 w 111"/>
                <a:gd name="T5" fmla="*/ 0 h 107"/>
                <a:gd name="T6" fmla="*/ 104 w 111"/>
                <a:gd name="T7" fmla="*/ 107 h 107"/>
                <a:gd name="T8" fmla="*/ 0 60000 65536"/>
                <a:gd name="T9" fmla="*/ 0 60000 65536"/>
                <a:gd name="T10" fmla="*/ 0 60000 65536"/>
                <a:gd name="T11" fmla="*/ 0 60000 65536"/>
                <a:gd name="T12" fmla="*/ 0 w 111"/>
                <a:gd name="T13" fmla="*/ 0 h 107"/>
                <a:gd name="T14" fmla="*/ 111 w 111"/>
                <a:gd name="T15" fmla="*/ 107 h 107"/>
              </a:gdLst>
              <a:ahLst/>
              <a:cxnLst>
                <a:cxn ang="T8">
                  <a:pos x="T0" y="T1"/>
                </a:cxn>
                <a:cxn ang="T9">
                  <a:pos x="T2" y="T3"/>
                </a:cxn>
                <a:cxn ang="T10">
                  <a:pos x="T4" y="T5"/>
                </a:cxn>
                <a:cxn ang="T11">
                  <a:pos x="T6" y="T7"/>
                </a:cxn>
              </a:cxnLst>
              <a:rect l="T12" t="T13" r="T14" b="T15"/>
              <a:pathLst>
                <a:path w="111" h="107">
                  <a:moveTo>
                    <a:pt x="104" y="107"/>
                  </a:moveTo>
                  <a:lnTo>
                    <a:pt x="111" y="98"/>
                  </a:lnTo>
                  <a:lnTo>
                    <a:pt x="0" y="0"/>
                  </a:lnTo>
                  <a:lnTo>
                    <a:pt x="104" y="107"/>
                  </a:lnTo>
                </a:path>
              </a:pathLst>
            </a:custGeom>
            <a:noFill/>
            <a:ln w="0">
              <a:solidFill>
                <a:srgbClr val="000000"/>
              </a:solidFill>
              <a:prstDash val="solid"/>
              <a:round/>
              <a:headEnd/>
              <a:tailEnd/>
            </a:ln>
          </p:spPr>
          <p:txBody>
            <a:bodyPr/>
            <a:lstStyle/>
            <a:p>
              <a:endParaRPr lang="en-US"/>
            </a:p>
          </p:txBody>
        </p:sp>
        <p:sp>
          <p:nvSpPr>
            <p:cNvPr id="1683" name="Freeform 657">
              <a:extLst>
                <a:ext uri="{FF2B5EF4-FFF2-40B4-BE49-F238E27FC236}">
                  <a16:creationId xmlns:a16="http://schemas.microsoft.com/office/drawing/2014/main" id="{C486B48C-FEEE-4343-B53E-D497872C6CE6}"/>
                </a:ext>
              </a:extLst>
            </p:cNvPr>
            <p:cNvSpPr>
              <a:spLocks/>
            </p:cNvSpPr>
            <p:nvPr/>
          </p:nvSpPr>
          <p:spPr bwMode="auto">
            <a:xfrm>
              <a:off x="3352" y="3854"/>
              <a:ext cx="20" cy="20"/>
            </a:xfrm>
            <a:custGeom>
              <a:avLst/>
              <a:gdLst>
                <a:gd name="T0" fmla="*/ 111 w 119"/>
                <a:gd name="T1" fmla="*/ 98 h 98"/>
                <a:gd name="T2" fmla="*/ 119 w 119"/>
                <a:gd name="T3" fmla="*/ 87 h 98"/>
                <a:gd name="T4" fmla="*/ 0 w 119"/>
                <a:gd name="T5" fmla="*/ 0 h 98"/>
                <a:gd name="T6" fmla="*/ 111 w 119"/>
                <a:gd name="T7" fmla="*/ 98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111" y="98"/>
                  </a:moveTo>
                  <a:lnTo>
                    <a:pt x="119" y="87"/>
                  </a:lnTo>
                  <a:lnTo>
                    <a:pt x="0" y="0"/>
                  </a:lnTo>
                  <a:lnTo>
                    <a:pt x="111" y="98"/>
                  </a:lnTo>
                  <a:close/>
                </a:path>
              </a:pathLst>
            </a:custGeom>
            <a:solidFill>
              <a:srgbClr val="000000"/>
            </a:solidFill>
            <a:ln w="9525">
              <a:noFill/>
              <a:round/>
              <a:headEnd/>
              <a:tailEnd/>
            </a:ln>
          </p:spPr>
          <p:txBody>
            <a:bodyPr/>
            <a:lstStyle/>
            <a:p>
              <a:endParaRPr lang="en-US"/>
            </a:p>
          </p:txBody>
        </p:sp>
        <p:sp>
          <p:nvSpPr>
            <p:cNvPr id="1684" name="Freeform 658">
              <a:extLst>
                <a:ext uri="{FF2B5EF4-FFF2-40B4-BE49-F238E27FC236}">
                  <a16:creationId xmlns:a16="http://schemas.microsoft.com/office/drawing/2014/main" id="{CFF7F49A-EC19-4585-B0F3-EDB5B538AF3A}"/>
                </a:ext>
              </a:extLst>
            </p:cNvPr>
            <p:cNvSpPr>
              <a:spLocks/>
            </p:cNvSpPr>
            <p:nvPr/>
          </p:nvSpPr>
          <p:spPr bwMode="auto">
            <a:xfrm>
              <a:off x="3352" y="3854"/>
              <a:ext cx="20" cy="20"/>
            </a:xfrm>
            <a:custGeom>
              <a:avLst/>
              <a:gdLst>
                <a:gd name="T0" fmla="*/ 111 w 119"/>
                <a:gd name="T1" fmla="*/ 98 h 98"/>
                <a:gd name="T2" fmla="*/ 119 w 119"/>
                <a:gd name="T3" fmla="*/ 87 h 98"/>
                <a:gd name="T4" fmla="*/ 0 w 119"/>
                <a:gd name="T5" fmla="*/ 0 h 98"/>
                <a:gd name="T6" fmla="*/ 111 w 119"/>
                <a:gd name="T7" fmla="*/ 98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111" y="98"/>
                  </a:moveTo>
                  <a:lnTo>
                    <a:pt x="119" y="87"/>
                  </a:lnTo>
                  <a:lnTo>
                    <a:pt x="0" y="0"/>
                  </a:lnTo>
                  <a:lnTo>
                    <a:pt x="111" y="98"/>
                  </a:lnTo>
                </a:path>
              </a:pathLst>
            </a:custGeom>
            <a:noFill/>
            <a:ln w="0">
              <a:solidFill>
                <a:srgbClr val="000000"/>
              </a:solidFill>
              <a:prstDash val="solid"/>
              <a:round/>
              <a:headEnd/>
              <a:tailEnd/>
            </a:ln>
          </p:spPr>
          <p:txBody>
            <a:bodyPr/>
            <a:lstStyle/>
            <a:p>
              <a:endParaRPr lang="en-US"/>
            </a:p>
          </p:txBody>
        </p:sp>
        <p:sp>
          <p:nvSpPr>
            <p:cNvPr id="1685" name="Freeform 659">
              <a:extLst>
                <a:ext uri="{FF2B5EF4-FFF2-40B4-BE49-F238E27FC236}">
                  <a16:creationId xmlns:a16="http://schemas.microsoft.com/office/drawing/2014/main" id="{10265BD6-0880-4F9B-8DA3-AB6066A18591}"/>
                </a:ext>
              </a:extLst>
            </p:cNvPr>
            <p:cNvSpPr>
              <a:spLocks/>
            </p:cNvSpPr>
            <p:nvPr/>
          </p:nvSpPr>
          <p:spPr bwMode="auto">
            <a:xfrm>
              <a:off x="3352" y="3854"/>
              <a:ext cx="21" cy="18"/>
            </a:xfrm>
            <a:custGeom>
              <a:avLst/>
              <a:gdLst>
                <a:gd name="T0" fmla="*/ 119 w 125"/>
                <a:gd name="T1" fmla="*/ 87 h 87"/>
                <a:gd name="T2" fmla="*/ 125 w 125"/>
                <a:gd name="T3" fmla="*/ 75 h 87"/>
                <a:gd name="T4" fmla="*/ 0 w 125"/>
                <a:gd name="T5" fmla="*/ 0 h 87"/>
                <a:gd name="T6" fmla="*/ 119 w 125"/>
                <a:gd name="T7" fmla="*/ 87 h 87"/>
                <a:gd name="T8" fmla="*/ 0 60000 65536"/>
                <a:gd name="T9" fmla="*/ 0 60000 65536"/>
                <a:gd name="T10" fmla="*/ 0 60000 65536"/>
                <a:gd name="T11" fmla="*/ 0 60000 65536"/>
                <a:gd name="T12" fmla="*/ 0 w 125"/>
                <a:gd name="T13" fmla="*/ 0 h 87"/>
                <a:gd name="T14" fmla="*/ 125 w 125"/>
                <a:gd name="T15" fmla="*/ 87 h 87"/>
              </a:gdLst>
              <a:ahLst/>
              <a:cxnLst>
                <a:cxn ang="T8">
                  <a:pos x="T0" y="T1"/>
                </a:cxn>
                <a:cxn ang="T9">
                  <a:pos x="T2" y="T3"/>
                </a:cxn>
                <a:cxn ang="T10">
                  <a:pos x="T4" y="T5"/>
                </a:cxn>
                <a:cxn ang="T11">
                  <a:pos x="T6" y="T7"/>
                </a:cxn>
              </a:cxnLst>
              <a:rect l="T12" t="T13" r="T14" b="T15"/>
              <a:pathLst>
                <a:path w="125" h="87">
                  <a:moveTo>
                    <a:pt x="119" y="87"/>
                  </a:moveTo>
                  <a:lnTo>
                    <a:pt x="125" y="75"/>
                  </a:lnTo>
                  <a:lnTo>
                    <a:pt x="0" y="0"/>
                  </a:lnTo>
                  <a:lnTo>
                    <a:pt x="119" y="87"/>
                  </a:lnTo>
                  <a:close/>
                </a:path>
              </a:pathLst>
            </a:custGeom>
            <a:solidFill>
              <a:srgbClr val="000000"/>
            </a:solidFill>
            <a:ln w="9525">
              <a:noFill/>
              <a:round/>
              <a:headEnd/>
              <a:tailEnd/>
            </a:ln>
          </p:spPr>
          <p:txBody>
            <a:bodyPr/>
            <a:lstStyle/>
            <a:p>
              <a:endParaRPr lang="en-US"/>
            </a:p>
          </p:txBody>
        </p:sp>
        <p:sp>
          <p:nvSpPr>
            <p:cNvPr id="1686" name="Freeform 660">
              <a:extLst>
                <a:ext uri="{FF2B5EF4-FFF2-40B4-BE49-F238E27FC236}">
                  <a16:creationId xmlns:a16="http://schemas.microsoft.com/office/drawing/2014/main" id="{9DE6030F-9352-40D0-A831-6338E47CDE0C}"/>
                </a:ext>
              </a:extLst>
            </p:cNvPr>
            <p:cNvSpPr>
              <a:spLocks/>
            </p:cNvSpPr>
            <p:nvPr/>
          </p:nvSpPr>
          <p:spPr bwMode="auto">
            <a:xfrm>
              <a:off x="3352" y="3854"/>
              <a:ext cx="21" cy="18"/>
            </a:xfrm>
            <a:custGeom>
              <a:avLst/>
              <a:gdLst>
                <a:gd name="T0" fmla="*/ 119 w 125"/>
                <a:gd name="T1" fmla="*/ 87 h 87"/>
                <a:gd name="T2" fmla="*/ 125 w 125"/>
                <a:gd name="T3" fmla="*/ 75 h 87"/>
                <a:gd name="T4" fmla="*/ 0 w 125"/>
                <a:gd name="T5" fmla="*/ 0 h 87"/>
                <a:gd name="T6" fmla="*/ 119 w 125"/>
                <a:gd name="T7" fmla="*/ 87 h 87"/>
                <a:gd name="T8" fmla="*/ 0 60000 65536"/>
                <a:gd name="T9" fmla="*/ 0 60000 65536"/>
                <a:gd name="T10" fmla="*/ 0 60000 65536"/>
                <a:gd name="T11" fmla="*/ 0 60000 65536"/>
                <a:gd name="T12" fmla="*/ 0 w 125"/>
                <a:gd name="T13" fmla="*/ 0 h 87"/>
                <a:gd name="T14" fmla="*/ 125 w 125"/>
                <a:gd name="T15" fmla="*/ 87 h 87"/>
              </a:gdLst>
              <a:ahLst/>
              <a:cxnLst>
                <a:cxn ang="T8">
                  <a:pos x="T0" y="T1"/>
                </a:cxn>
                <a:cxn ang="T9">
                  <a:pos x="T2" y="T3"/>
                </a:cxn>
                <a:cxn ang="T10">
                  <a:pos x="T4" y="T5"/>
                </a:cxn>
                <a:cxn ang="T11">
                  <a:pos x="T6" y="T7"/>
                </a:cxn>
              </a:cxnLst>
              <a:rect l="T12" t="T13" r="T14" b="T15"/>
              <a:pathLst>
                <a:path w="125" h="87">
                  <a:moveTo>
                    <a:pt x="119" y="87"/>
                  </a:moveTo>
                  <a:lnTo>
                    <a:pt x="125" y="75"/>
                  </a:lnTo>
                  <a:lnTo>
                    <a:pt x="0" y="0"/>
                  </a:lnTo>
                  <a:lnTo>
                    <a:pt x="119" y="87"/>
                  </a:lnTo>
                </a:path>
              </a:pathLst>
            </a:custGeom>
            <a:noFill/>
            <a:ln w="0">
              <a:solidFill>
                <a:srgbClr val="000000"/>
              </a:solidFill>
              <a:prstDash val="solid"/>
              <a:round/>
              <a:headEnd/>
              <a:tailEnd/>
            </a:ln>
          </p:spPr>
          <p:txBody>
            <a:bodyPr/>
            <a:lstStyle/>
            <a:p>
              <a:endParaRPr lang="en-US"/>
            </a:p>
          </p:txBody>
        </p:sp>
        <p:sp>
          <p:nvSpPr>
            <p:cNvPr id="1687" name="Freeform 661">
              <a:extLst>
                <a:ext uri="{FF2B5EF4-FFF2-40B4-BE49-F238E27FC236}">
                  <a16:creationId xmlns:a16="http://schemas.microsoft.com/office/drawing/2014/main" id="{53A77C42-49F2-465F-848B-FE76BA6FC0C9}"/>
                </a:ext>
              </a:extLst>
            </p:cNvPr>
            <p:cNvSpPr>
              <a:spLocks/>
            </p:cNvSpPr>
            <p:nvPr/>
          </p:nvSpPr>
          <p:spPr bwMode="auto">
            <a:xfrm>
              <a:off x="3352" y="3854"/>
              <a:ext cx="22" cy="15"/>
            </a:xfrm>
            <a:custGeom>
              <a:avLst/>
              <a:gdLst>
                <a:gd name="T0" fmla="*/ 125 w 129"/>
                <a:gd name="T1" fmla="*/ 75 h 75"/>
                <a:gd name="T2" fmla="*/ 129 w 129"/>
                <a:gd name="T3" fmla="*/ 63 h 75"/>
                <a:gd name="T4" fmla="*/ 0 w 129"/>
                <a:gd name="T5" fmla="*/ 0 h 75"/>
                <a:gd name="T6" fmla="*/ 125 w 129"/>
                <a:gd name="T7" fmla="*/ 75 h 75"/>
                <a:gd name="T8" fmla="*/ 0 60000 65536"/>
                <a:gd name="T9" fmla="*/ 0 60000 65536"/>
                <a:gd name="T10" fmla="*/ 0 60000 65536"/>
                <a:gd name="T11" fmla="*/ 0 60000 65536"/>
                <a:gd name="T12" fmla="*/ 0 w 129"/>
                <a:gd name="T13" fmla="*/ 0 h 75"/>
                <a:gd name="T14" fmla="*/ 129 w 129"/>
                <a:gd name="T15" fmla="*/ 75 h 75"/>
              </a:gdLst>
              <a:ahLst/>
              <a:cxnLst>
                <a:cxn ang="T8">
                  <a:pos x="T0" y="T1"/>
                </a:cxn>
                <a:cxn ang="T9">
                  <a:pos x="T2" y="T3"/>
                </a:cxn>
                <a:cxn ang="T10">
                  <a:pos x="T4" y="T5"/>
                </a:cxn>
                <a:cxn ang="T11">
                  <a:pos x="T6" y="T7"/>
                </a:cxn>
              </a:cxnLst>
              <a:rect l="T12" t="T13" r="T14" b="T15"/>
              <a:pathLst>
                <a:path w="129" h="75">
                  <a:moveTo>
                    <a:pt x="125" y="75"/>
                  </a:moveTo>
                  <a:lnTo>
                    <a:pt x="129" y="63"/>
                  </a:lnTo>
                  <a:lnTo>
                    <a:pt x="0" y="0"/>
                  </a:lnTo>
                  <a:lnTo>
                    <a:pt x="125" y="75"/>
                  </a:lnTo>
                  <a:close/>
                </a:path>
              </a:pathLst>
            </a:custGeom>
            <a:solidFill>
              <a:srgbClr val="000000"/>
            </a:solidFill>
            <a:ln w="9525">
              <a:noFill/>
              <a:round/>
              <a:headEnd/>
              <a:tailEnd/>
            </a:ln>
          </p:spPr>
          <p:txBody>
            <a:bodyPr/>
            <a:lstStyle/>
            <a:p>
              <a:endParaRPr lang="en-US"/>
            </a:p>
          </p:txBody>
        </p:sp>
        <p:sp>
          <p:nvSpPr>
            <p:cNvPr id="1688" name="Freeform 662">
              <a:extLst>
                <a:ext uri="{FF2B5EF4-FFF2-40B4-BE49-F238E27FC236}">
                  <a16:creationId xmlns:a16="http://schemas.microsoft.com/office/drawing/2014/main" id="{37159192-B6BE-4D57-B80A-3A10A2E11E88}"/>
                </a:ext>
              </a:extLst>
            </p:cNvPr>
            <p:cNvSpPr>
              <a:spLocks/>
            </p:cNvSpPr>
            <p:nvPr/>
          </p:nvSpPr>
          <p:spPr bwMode="auto">
            <a:xfrm>
              <a:off x="3352" y="3854"/>
              <a:ext cx="22" cy="15"/>
            </a:xfrm>
            <a:custGeom>
              <a:avLst/>
              <a:gdLst>
                <a:gd name="T0" fmla="*/ 125 w 129"/>
                <a:gd name="T1" fmla="*/ 75 h 75"/>
                <a:gd name="T2" fmla="*/ 129 w 129"/>
                <a:gd name="T3" fmla="*/ 63 h 75"/>
                <a:gd name="T4" fmla="*/ 0 w 129"/>
                <a:gd name="T5" fmla="*/ 0 h 75"/>
                <a:gd name="T6" fmla="*/ 125 w 129"/>
                <a:gd name="T7" fmla="*/ 75 h 75"/>
                <a:gd name="T8" fmla="*/ 0 60000 65536"/>
                <a:gd name="T9" fmla="*/ 0 60000 65536"/>
                <a:gd name="T10" fmla="*/ 0 60000 65536"/>
                <a:gd name="T11" fmla="*/ 0 60000 65536"/>
                <a:gd name="T12" fmla="*/ 0 w 129"/>
                <a:gd name="T13" fmla="*/ 0 h 75"/>
                <a:gd name="T14" fmla="*/ 129 w 129"/>
                <a:gd name="T15" fmla="*/ 75 h 75"/>
              </a:gdLst>
              <a:ahLst/>
              <a:cxnLst>
                <a:cxn ang="T8">
                  <a:pos x="T0" y="T1"/>
                </a:cxn>
                <a:cxn ang="T9">
                  <a:pos x="T2" y="T3"/>
                </a:cxn>
                <a:cxn ang="T10">
                  <a:pos x="T4" y="T5"/>
                </a:cxn>
                <a:cxn ang="T11">
                  <a:pos x="T6" y="T7"/>
                </a:cxn>
              </a:cxnLst>
              <a:rect l="T12" t="T13" r="T14" b="T15"/>
              <a:pathLst>
                <a:path w="129" h="75">
                  <a:moveTo>
                    <a:pt x="125" y="75"/>
                  </a:moveTo>
                  <a:lnTo>
                    <a:pt x="129" y="63"/>
                  </a:lnTo>
                  <a:lnTo>
                    <a:pt x="0" y="0"/>
                  </a:lnTo>
                  <a:lnTo>
                    <a:pt x="125" y="75"/>
                  </a:lnTo>
                </a:path>
              </a:pathLst>
            </a:custGeom>
            <a:noFill/>
            <a:ln w="0">
              <a:solidFill>
                <a:srgbClr val="000000"/>
              </a:solidFill>
              <a:prstDash val="solid"/>
              <a:round/>
              <a:headEnd/>
              <a:tailEnd/>
            </a:ln>
          </p:spPr>
          <p:txBody>
            <a:bodyPr/>
            <a:lstStyle/>
            <a:p>
              <a:endParaRPr lang="en-US"/>
            </a:p>
          </p:txBody>
        </p:sp>
        <p:sp>
          <p:nvSpPr>
            <p:cNvPr id="1689" name="Freeform 663">
              <a:extLst>
                <a:ext uri="{FF2B5EF4-FFF2-40B4-BE49-F238E27FC236}">
                  <a16:creationId xmlns:a16="http://schemas.microsoft.com/office/drawing/2014/main" id="{21EDF6F2-9EFF-4DD1-A390-DF0AF1D3C8F8}"/>
                </a:ext>
              </a:extLst>
            </p:cNvPr>
            <p:cNvSpPr>
              <a:spLocks/>
            </p:cNvSpPr>
            <p:nvPr/>
          </p:nvSpPr>
          <p:spPr bwMode="auto">
            <a:xfrm>
              <a:off x="3352" y="3854"/>
              <a:ext cx="23" cy="13"/>
            </a:xfrm>
            <a:custGeom>
              <a:avLst/>
              <a:gdLst>
                <a:gd name="T0" fmla="*/ 129 w 134"/>
                <a:gd name="T1" fmla="*/ 63 h 63"/>
                <a:gd name="T2" fmla="*/ 134 w 134"/>
                <a:gd name="T3" fmla="*/ 51 h 63"/>
                <a:gd name="T4" fmla="*/ 0 w 134"/>
                <a:gd name="T5" fmla="*/ 0 h 63"/>
                <a:gd name="T6" fmla="*/ 129 w 134"/>
                <a:gd name="T7" fmla="*/ 63 h 63"/>
                <a:gd name="T8" fmla="*/ 0 60000 65536"/>
                <a:gd name="T9" fmla="*/ 0 60000 65536"/>
                <a:gd name="T10" fmla="*/ 0 60000 65536"/>
                <a:gd name="T11" fmla="*/ 0 60000 65536"/>
                <a:gd name="T12" fmla="*/ 0 w 134"/>
                <a:gd name="T13" fmla="*/ 0 h 63"/>
                <a:gd name="T14" fmla="*/ 134 w 134"/>
                <a:gd name="T15" fmla="*/ 63 h 63"/>
              </a:gdLst>
              <a:ahLst/>
              <a:cxnLst>
                <a:cxn ang="T8">
                  <a:pos x="T0" y="T1"/>
                </a:cxn>
                <a:cxn ang="T9">
                  <a:pos x="T2" y="T3"/>
                </a:cxn>
                <a:cxn ang="T10">
                  <a:pos x="T4" y="T5"/>
                </a:cxn>
                <a:cxn ang="T11">
                  <a:pos x="T6" y="T7"/>
                </a:cxn>
              </a:cxnLst>
              <a:rect l="T12" t="T13" r="T14" b="T15"/>
              <a:pathLst>
                <a:path w="134" h="63">
                  <a:moveTo>
                    <a:pt x="129" y="63"/>
                  </a:moveTo>
                  <a:lnTo>
                    <a:pt x="134" y="51"/>
                  </a:lnTo>
                  <a:lnTo>
                    <a:pt x="0" y="0"/>
                  </a:lnTo>
                  <a:lnTo>
                    <a:pt x="129" y="63"/>
                  </a:lnTo>
                  <a:close/>
                </a:path>
              </a:pathLst>
            </a:custGeom>
            <a:solidFill>
              <a:srgbClr val="000000"/>
            </a:solidFill>
            <a:ln w="9525">
              <a:noFill/>
              <a:round/>
              <a:headEnd/>
              <a:tailEnd/>
            </a:ln>
          </p:spPr>
          <p:txBody>
            <a:bodyPr/>
            <a:lstStyle/>
            <a:p>
              <a:endParaRPr lang="en-US"/>
            </a:p>
          </p:txBody>
        </p:sp>
        <p:sp>
          <p:nvSpPr>
            <p:cNvPr id="1690" name="Freeform 664">
              <a:extLst>
                <a:ext uri="{FF2B5EF4-FFF2-40B4-BE49-F238E27FC236}">
                  <a16:creationId xmlns:a16="http://schemas.microsoft.com/office/drawing/2014/main" id="{DED0AFC3-C2AB-4621-9699-FE0181D0D3F8}"/>
                </a:ext>
              </a:extLst>
            </p:cNvPr>
            <p:cNvSpPr>
              <a:spLocks/>
            </p:cNvSpPr>
            <p:nvPr/>
          </p:nvSpPr>
          <p:spPr bwMode="auto">
            <a:xfrm>
              <a:off x="3352" y="3854"/>
              <a:ext cx="23" cy="13"/>
            </a:xfrm>
            <a:custGeom>
              <a:avLst/>
              <a:gdLst>
                <a:gd name="T0" fmla="*/ 129 w 134"/>
                <a:gd name="T1" fmla="*/ 63 h 63"/>
                <a:gd name="T2" fmla="*/ 134 w 134"/>
                <a:gd name="T3" fmla="*/ 51 h 63"/>
                <a:gd name="T4" fmla="*/ 0 w 134"/>
                <a:gd name="T5" fmla="*/ 0 h 63"/>
                <a:gd name="T6" fmla="*/ 129 w 134"/>
                <a:gd name="T7" fmla="*/ 63 h 63"/>
                <a:gd name="T8" fmla="*/ 0 60000 65536"/>
                <a:gd name="T9" fmla="*/ 0 60000 65536"/>
                <a:gd name="T10" fmla="*/ 0 60000 65536"/>
                <a:gd name="T11" fmla="*/ 0 60000 65536"/>
                <a:gd name="T12" fmla="*/ 0 w 134"/>
                <a:gd name="T13" fmla="*/ 0 h 63"/>
                <a:gd name="T14" fmla="*/ 134 w 134"/>
                <a:gd name="T15" fmla="*/ 63 h 63"/>
              </a:gdLst>
              <a:ahLst/>
              <a:cxnLst>
                <a:cxn ang="T8">
                  <a:pos x="T0" y="T1"/>
                </a:cxn>
                <a:cxn ang="T9">
                  <a:pos x="T2" y="T3"/>
                </a:cxn>
                <a:cxn ang="T10">
                  <a:pos x="T4" y="T5"/>
                </a:cxn>
                <a:cxn ang="T11">
                  <a:pos x="T6" y="T7"/>
                </a:cxn>
              </a:cxnLst>
              <a:rect l="T12" t="T13" r="T14" b="T15"/>
              <a:pathLst>
                <a:path w="134" h="63">
                  <a:moveTo>
                    <a:pt x="129" y="63"/>
                  </a:moveTo>
                  <a:lnTo>
                    <a:pt x="134" y="51"/>
                  </a:lnTo>
                  <a:lnTo>
                    <a:pt x="0" y="0"/>
                  </a:lnTo>
                  <a:lnTo>
                    <a:pt x="129" y="63"/>
                  </a:lnTo>
                </a:path>
              </a:pathLst>
            </a:custGeom>
            <a:noFill/>
            <a:ln w="0">
              <a:solidFill>
                <a:srgbClr val="000000"/>
              </a:solidFill>
              <a:prstDash val="solid"/>
              <a:round/>
              <a:headEnd/>
              <a:tailEnd/>
            </a:ln>
          </p:spPr>
          <p:txBody>
            <a:bodyPr/>
            <a:lstStyle/>
            <a:p>
              <a:endParaRPr lang="en-US"/>
            </a:p>
          </p:txBody>
        </p:sp>
        <p:sp>
          <p:nvSpPr>
            <p:cNvPr id="1691" name="Freeform 665">
              <a:extLst>
                <a:ext uri="{FF2B5EF4-FFF2-40B4-BE49-F238E27FC236}">
                  <a16:creationId xmlns:a16="http://schemas.microsoft.com/office/drawing/2014/main" id="{F67A685D-5B04-4974-8E90-B22E247802BB}"/>
                </a:ext>
              </a:extLst>
            </p:cNvPr>
            <p:cNvSpPr>
              <a:spLocks/>
            </p:cNvSpPr>
            <p:nvPr/>
          </p:nvSpPr>
          <p:spPr bwMode="auto">
            <a:xfrm>
              <a:off x="3352" y="3854"/>
              <a:ext cx="23" cy="10"/>
            </a:xfrm>
            <a:custGeom>
              <a:avLst/>
              <a:gdLst>
                <a:gd name="T0" fmla="*/ 134 w 138"/>
                <a:gd name="T1" fmla="*/ 51 h 51"/>
                <a:gd name="T2" fmla="*/ 138 w 138"/>
                <a:gd name="T3" fmla="*/ 39 h 51"/>
                <a:gd name="T4" fmla="*/ 0 w 138"/>
                <a:gd name="T5" fmla="*/ 0 h 51"/>
                <a:gd name="T6" fmla="*/ 134 w 138"/>
                <a:gd name="T7" fmla="*/ 51 h 51"/>
                <a:gd name="T8" fmla="*/ 0 60000 65536"/>
                <a:gd name="T9" fmla="*/ 0 60000 65536"/>
                <a:gd name="T10" fmla="*/ 0 60000 65536"/>
                <a:gd name="T11" fmla="*/ 0 60000 65536"/>
                <a:gd name="T12" fmla="*/ 0 w 138"/>
                <a:gd name="T13" fmla="*/ 0 h 51"/>
                <a:gd name="T14" fmla="*/ 138 w 138"/>
                <a:gd name="T15" fmla="*/ 51 h 51"/>
              </a:gdLst>
              <a:ahLst/>
              <a:cxnLst>
                <a:cxn ang="T8">
                  <a:pos x="T0" y="T1"/>
                </a:cxn>
                <a:cxn ang="T9">
                  <a:pos x="T2" y="T3"/>
                </a:cxn>
                <a:cxn ang="T10">
                  <a:pos x="T4" y="T5"/>
                </a:cxn>
                <a:cxn ang="T11">
                  <a:pos x="T6" y="T7"/>
                </a:cxn>
              </a:cxnLst>
              <a:rect l="T12" t="T13" r="T14" b="T15"/>
              <a:pathLst>
                <a:path w="138" h="51">
                  <a:moveTo>
                    <a:pt x="134" y="51"/>
                  </a:moveTo>
                  <a:lnTo>
                    <a:pt x="138" y="39"/>
                  </a:lnTo>
                  <a:lnTo>
                    <a:pt x="0" y="0"/>
                  </a:lnTo>
                  <a:lnTo>
                    <a:pt x="134" y="51"/>
                  </a:lnTo>
                  <a:close/>
                </a:path>
              </a:pathLst>
            </a:custGeom>
            <a:solidFill>
              <a:srgbClr val="000000"/>
            </a:solidFill>
            <a:ln w="9525">
              <a:noFill/>
              <a:round/>
              <a:headEnd/>
              <a:tailEnd/>
            </a:ln>
          </p:spPr>
          <p:txBody>
            <a:bodyPr/>
            <a:lstStyle/>
            <a:p>
              <a:endParaRPr lang="en-US"/>
            </a:p>
          </p:txBody>
        </p:sp>
        <p:sp>
          <p:nvSpPr>
            <p:cNvPr id="1692" name="Freeform 666">
              <a:extLst>
                <a:ext uri="{FF2B5EF4-FFF2-40B4-BE49-F238E27FC236}">
                  <a16:creationId xmlns:a16="http://schemas.microsoft.com/office/drawing/2014/main" id="{AC38E4CC-2802-49DA-BF56-527CBF33E7B9}"/>
                </a:ext>
              </a:extLst>
            </p:cNvPr>
            <p:cNvSpPr>
              <a:spLocks/>
            </p:cNvSpPr>
            <p:nvPr/>
          </p:nvSpPr>
          <p:spPr bwMode="auto">
            <a:xfrm>
              <a:off x="3352" y="3854"/>
              <a:ext cx="23" cy="10"/>
            </a:xfrm>
            <a:custGeom>
              <a:avLst/>
              <a:gdLst>
                <a:gd name="T0" fmla="*/ 134 w 138"/>
                <a:gd name="T1" fmla="*/ 51 h 51"/>
                <a:gd name="T2" fmla="*/ 138 w 138"/>
                <a:gd name="T3" fmla="*/ 39 h 51"/>
                <a:gd name="T4" fmla="*/ 0 w 138"/>
                <a:gd name="T5" fmla="*/ 0 h 51"/>
                <a:gd name="T6" fmla="*/ 134 w 138"/>
                <a:gd name="T7" fmla="*/ 51 h 51"/>
                <a:gd name="T8" fmla="*/ 0 60000 65536"/>
                <a:gd name="T9" fmla="*/ 0 60000 65536"/>
                <a:gd name="T10" fmla="*/ 0 60000 65536"/>
                <a:gd name="T11" fmla="*/ 0 60000 65536"/>
                <a:gd name="T12" fmla="*/ 0 w 138"/>
                <a:gd name="T13" fmla="*/ 0 h 51"/>
                <a:gd name="T14" fmla="*/ 138 w 138"/>
                <a:gd name="T15" fmla="*/ 51 h 51"/>
              </a:gdLst>
              <a:ahLst/>
              <a:cxnLst>
                <a:cxn ang="T8">
                  <a:pos x="T0" y="T1"/>
                </a:cxn>
                <a:cxn ang="T9">
                  <a:pos x="T2" y="T3"/>
                </a:cxn>
                <a:cxn ang="T10">
                  <a:pos x="T4" y="T5"/>
                </a:cxn>
                <a:cxn ang="T11">
                  <a:pos x="T6" y="T7"/>
                </a:cxn>
              </a:cxnLst>
              <a:rect l="T12" t="T13" r="T14" b="T15"/>
              <a:pathLst>
                <a:path w="138" h="51">
                  <a:moveTo>
                    <a:pt x="134" y="51"/>
                  </a:moveTo>
                  <a:lnTo>
                    <a:pt x="138" y="39"/>
                  </a:lnTo>
                  <a:lnTo>
                    <a:pt x="0" y="0"/>
                  </a:lnTo>
                  <a:lnTo>
                    <a:pt x="134" y="51"/>
                  </a:lnTo>
                </a:path>
              </a:pathLst>
            </a:custGeom>
            <a:noFill/>
            <a:ln w="0">
              <a:solidFill>
                <a:srgbClr val="000000"/>
              </a:solidFill>
              <a:prstDash val="solid"/>
              <a:round/>
              <a:headEnd/>
              <a:tailEnd/>
            </a:ln>
          </p:spPr>
          <p:txBody>
            <a:bodyPr/>
            <a:lstStyle/>
            <a:p>
              <a:endParaRPr lang="en-US"/>
            </a:p>
          </p:txBody>
        </p:sp>
        <p:sp>
          <p:nvSpPr>
            <p:cNvPr id="1693" name="Freeform 667">
              <a:extLst>
                <a:ext uri="{FF2B5EF4-FFF2-40B4-BE49-F238E27FC236}">
                  <a16:creationId xmlns:a16="http://schemas.microsoft.com/office/drawing/2014/main" id="{AF43E040-7BD1-435D-9788-2489E75C52DE}"/>
                </a:ext>
              </a:extLst>
            </p:cNvPr>
            <p:cNvSpPr>
              <a:spLocks/>
            </p:cNvSpPr>
            <p:nvPr/>
          </p:nvSpPr>
          <p:spPr bwMode="auto">
            <a:xfrm>
              <a:off x="3352" y="3854"/>
              <a:ext cx="24" cy="8"/>
            </a:xfrm>
            <a:custGeom>
              <a:avLst/>
              <a:gdLst>
                <a:gd name="T0" fmla="*/ 138 w 140"/>
                <a:gd name="T1" fmla="*/ 39 h 39"/>
                <a:gd name="T2" fmla="*/ 140 w 140"/>
                <a:gd name="T3" fmla="*/ 26 h 39"/>
                <a:gd name="T4" fmla="*/ 0 w 140"/>
                <a:gd name="T5" fmla="*/ 0 h 39"/>
                <a:gd name="T6" fmla="*/ 138 w 140"/>
                <a:gd name="T7" fmla="*/ 39 h 39"/>
                <a:gd name="T8" fmla="*/ 0 60000 65536"/>
                <a:gd name="T9" fmla="*/ 0 60000 65536"/>
                <a:gd name="T10" fmla="*/ 0 60000 65536"/>
                <a:gd name="T11" fmla="*/ 0 60000 65536"/>
                <a:gd name="T12" fmla="*/ 0 w 140"/>
                <a:gd name="T13" fmla="*/ 0 h 39"/>
                <a:gd name="T14" fmla="*/ 140 w 140"/>
                <a:gd name="T15" fmla="*/ 39 h 39"/>
              </a:gdLst>
              <a:ahLst/>
              <a:cxnLst>
                <a:cxn ang="T8">
                  <a:pos x="T0" y="T1"/>
                </a:cxn>
                <a:cxn ang="T9">
                  <a:pos x="T2" y="T3"/>
                </a:cxn>
                <a:cxn ang="T10">
                  <a:pos x="T4" y="T5"/>
                </a:cxn>
                <a:cxn ang="T11">
                  <a:pos x="T6" y="T7"/>
                </a:cxn>
              </a:cxnLst>
              <a:rect l="T12" t="T13" r="T14" b="T15"/>
              <a:pathLst>
                <a:path w="140" h="39">
                  <a:moveTo>
                    <a:pt x="138" y="39"/>
                  </a:moveTo>
                  <a:lnTo>
                    <a:pt x="140" y="26"/>
                  </a:lnTo>
                  <a:lnTo>
                    <a:pt x="0" y="0"/>
                  </a:lnTo>
                  <a:lnTo>
                    <a:pt x="138" y="39"/>
                  </a:lnTo>
                  <a:close/>
                </a:path>
              </a:pathLst>
            </a:custGeom>
            <a:solidFill>
              <a:srgbClr val="000000"/>
            </a:solidFill>
            <a:ln w="9525">
              <a:noFill/>
              <a:round/>
              <a:headEnd/>
              <a:tailEnd/>
            </a:ln>
          </p:spPr>
          <p:txBody>
            <a:bodyPr/>
            <a:lstStyle/>
            <a:p>
              <a:endParaRPr lang="en-US"/>
            </a:p>
          </p:txBody>
        </p:sp>
        <p:sp>
          <p:nvSpPr>
            <p:cNvPr id="1694" name="Freeform 668">
              <a:extLst>
                <a:ext uri="{FF2B5EF4-FFF2-40B4-BE49-F238E27FC236}">
                  <a16:creationId xmlns:a16="http://schemas.microsoft.com/office/drawing/2014/main" id="{63689993-1DBB-4844-ABCD-0B70F7BFBAB3}"/>
                </a:ext>
              </a:extLst>
            </p:cNvPr>
            <p:cNvSpPr>
              <a:spLocks/>
            </p:cNvSpPr>
            <p:nvPr/>
          </p:nvSpPr>
          <p:spPr bwMode="auto">
            <a:xfrm>
              <a:off x="3352" y="3854"/>
              <a:ext cx="24" cy="8"/>
            </a:xfrm>
            <a:custGeom>
              <a:avLst/>
              <a:gdLst>
                <a:gd name="T0" fmla="*/ 138 w 140"/>
                <a:gd name="T1" fmla="*/ 39 h 39"/>
                <a:gd name="T2" fmla="*/ 140 w 140"/>
                <a:gd name="T3" fmla="*/ 26 h 39"/>
                <a:gd name="T4" fmla="*/ 0 w 140"/>
                <a:gd name="T5" fmla="*/ 0 h 39"/>
                <a:gd name="T6" fmla="*/ 138 w 140"/>
                <a:gd name="T7" fmla="*/ 39 h 39"/>
                <a:gd name="T8" fmla="*/ 0 60000 65536"/>
                <a:gd name="T9" fmla="*/ 0 60000 65536"/>
                <a:gd name="T10" fmla="*/ 0 60000 65536"/>
                <a:gd name="T11" fmla="*/ 0 60000 65536"/>
                <a:gd name="T12" fmla="*/ 0 w 140"/>
                <a:gd name="T13" fmla="*/ 0 h 39"/>
                <a:gd name="T14" fmla="*/ 140 w 140"/>
                <a:gd name="T15" fmla="*/ 39 h 39"/>
              </a:gdLst>
              <a:ahLst/>
              <a:cxnLst>
                <a:cxn ang="T8">
                  <a:pos x="T0" y="T1"/>
                </a:cxn>
                <a:cxn ang="T9">
                  <a:pos x="T2" y="T3"/>
                </a:cxn>
                <a:cxn ang="T10">
                  <a:pos x="T4" y="T5"/>
                </a:cxn>
                <a:cxn ang="T11">
                  <a:pos x="T6" y="T7"/>
                </a:cxn>
              </a:cxnLst>
              <a:rect l="T12" t="T13" r="T14" b="T15"/>
              <a:pathLst>
                <a:path w="140" h="39">
                  <a:moveTo>
                    <a:pt x="138" y="39"/>
                  </a:moveTo>
                  <a:lnTo>
                    <a:pt x="140" y="26"/>
                  </a:lnTo>
                  <a:lnTo>
                    <a:pt x="0" y="0"/>
                  </a:lnTo>
                  <a:lnTo>
                    <a:pt x="138" y="39"/>
                  </a:lnTo>
                </a:path>
              </a:pathLst>
            </a:custGeom>
            <a:noFill/>
            <a:ln w="0">
              <a:solidFill>
                <a:srgbClr val="000000"/>
              </a:solidFill>
              <a:prstDash val="solid"/>
              <a:round/>
              <a:headEnd/>
              <a:tailEnd/>
            </a:ln>
          </p:spPr>
          <p:txBody>
            <a:bodyPr/>
            <a:lstStyle/>
            <a:p>
              <a:endParaRPr lang="en-US"/>
            </a:p>
          </p:txBody>
        </p:sp>
        <p:sp>
          <p:nvSpPr>
            <p:cNvPr id="1695" name="Freeform 669">
              <a:extLst>
                <a:ext uri="{FF2B5EF4-FFF2-40B4-BE49-F238E27FC236}">
                  <a16:creationId xmlns:a16="http://schemas.microsoft.com/office/drawing/2014/main" id="{A55D763B-49B5-475E-B190-C052B0B93E3C}"/>
                </a:ext>
              </a:extLst>
            </p:cNvPr>
            <p:cNvSpPr>
              <a:spLocks/>
            </p:cNvSpPr>
            <p:nvPr/>
          </p:nvSpPr>
          <p:spPr bwMode="auto">
            <a:xfrm>
              <a:off x="3352" y="3854"/>
              <a:ext cx="24" cy="5"/>
            </a:xfrm>
            <a:custGeom>
              <a:avLst/>
              <a:gdLst>
                <a:gd name="T0" fmla="*/ 140 w 141"/>
                <a:gd name="T1" fmla="*/ 26 h 26"/>
                <a:gd name="T2" fmla="*/ 141 w 141"/>
                <a:gd name="T3" fmla="*/ 13 h 26"/>
                <a:gd name="T4" fmla="*/ 0 w 141"/>
                <a:gd name="T5" fmla="*/ 0 h 26"/>
                <a:gd name="T6" fmla="*/ 140 w 141"/>
                <a:gd name="T7" fmla="*/ 26 h 26"/>
                <a:gd name="T8" fmla="*/ 0 60000 65536"/>
                <a:gd name="T9" fmla="*/ 0 60000 65536"/>
                <a:gd name="T10" fmla="*/ 0 60000 65536"/>
                <a:gd name="T11" fmla="*/ 0 60000 65536"/>
                <a:gd name="T12" fmla="*/ 0 w 141"/>
                <a:gd name="T13" fmla="*/ 0 h 26"/>
                <a:gd name="T14" fmla="*/ 141 w 141"/>
                <a:gd name="T15" fmla="*/ 26 h 26"/>
              </a:gdLst>
              <a:ahLst/>
              <a:cxnLst>
                <a:cxn ang="T8">
                  <a:pos x="T0" y="T1"/>
                </a:cxn>
                <a:cxn ang="T9">
                  <a:pos x="T2" y="T3"/>
                </a:cxn>
                <a:cxn ang="T10">
                  <a:pos x="T4" y="T5"/>
                </a:cxn>
                <a:cxn ang="T11">
                  <a:pos x="T6" y="T7"/>
                </a:cxn>
              </a:cxnLst>
              <a:rect l="T12" t="T13" r="T14" b="T15"/>
              <a:pathLst>
                <a:path w="141" h="26">
                  <a:moveTo>
                    <a:pt x="140" y="26"/>
                  </a:moveTo>
                  <a:lnTo>
                    <a:pt x="141" y="13"/>
                  </a:lnTo>
                  <a:lnTo>
                    <a:pt x="0" y="0"/>
                  </a:lnTo>
                  <a:lnTo>
                    <a:pt x="140" y="26"/>
                  </a:lnTo>
                  <a:close/>
                </a:path>
              </a:pathLst>
            </a:custGeom>
            <a:solidFill>
              <a:srgbClr val="000000"/>
            </a:solidFill>
            <a:ln w="9525">
              <a:noFill/>
              <a:round/>
              <a:headEnd/>
              <a:tailEnd/>
            </a:ln>
          </p:spPr>
          <p:txBody>
            <a:bodyPr/>
            <a:lstStyle/>
            <a:p>
              <a:endParaRPr lang="en-US"/>
            </a:p>
          </p:txBody>
        </p:sp>
        <p:sp>
          <p:nvSpPr>
            <p:cNvPr id="1696" name="Freeform 670">
              <a:extLst>
                <a:ext uri="{FF2B5EF4-FFF2-40B4-BE49-F238E27FC236}">
                  <a16:creationId xmlns:a16="http://schemas.microsoft.com/office/drawing/2014/main" id="{9A936996-4AFD-43F9-BC42-B8EC33D0CBCD}"/>
                </a:ext>
              </a:extLst>
            </p:cNvPr>
            <p:cNvSpPr>
              <a:spLocks/>
            </p:cNvSpPr>
            <p:nvPr/>
          </p:nvSpPr>
          <p:spPr bwMode="auto">
            <a:xfrm>
              <a:off x="3352" y="3854"/>
              <a:ext cx="24" cy="5"/>
            </a:xfrm>
            <a:custGeom>
              <a:avLst/>
              <a:gdLst>
                <a:gd name="T0" fmla="*/ 140 w 141"/>
                <a:gd name="T1" fmla="*/ 26 h 26"/>
                <a:gd name="T2" fmla="*/ 141 w 141"/>
                <a:gd name="T3" fmla="*/ 13 h 26"/>
                <a:gd name="T4" fmla="*/ 0 w 141"/>
                <a:gd name="T5" fmla="*/ 0 h 26"/>
                <a:gd name="T6" fmla="*/ 140 w 141"/>
                <a:gd name="T7" fmla="*/ 26 h 26"/>
                <a:gd name="T8" fmla="*/ 0 60000 65536"/>
                <a:gd name="T9" fmla="*/ 0 60000 65536"/>
                <a:gd name="T10" fmla="*/ 0 60000 65536"/>
                <a:gd name="T11" fmla="*/ 0 60000 65536"/>
                <a:gd name="T12" fmla="*/ 0 w 141"/>
                <a:gd name="T13" fmla="*/ 0 h 26"/>
                <a:gd name="T14" fmla="*/ 141 w 141"/>
                <a:gd name="T15" fmla="*/ 26 h 26"/>
              </a:gdLst>
              <a:ahLst/>
              <a:cxnLst>
                <a:cxn ang="T8">
                  <a:pos x="T0" y="T1"/>
                </a:cxn>
                <a:cxn ang="T9">
                  <a:pos x="T2" y="T3"/>
                </a:cxn>
                <a:cxn ang="T10">
                  <a:pos x="T4" y="T5"/>
                </a:cxn>
                <a:cxn ang="T11">
                  <a:pos x="T6" y="T7"/>
                </a:cxn>
              </a:cxnLst>
              <a:rect l="T12" t="T13" r="T14" b="T15"/>
              <a:pathLst>
                <a:path w="141" h="26">
                  <a:moveTo>
                    <a:pt x="140" y="26"/>
                  </a:moveTo>
                  <a:lnTo>
                    <a:pt x="141" y="13"/>
                  </a:lnTo>
                  <a:lnTo>
                    <a:pt x="0" y="0"/>
                  </a:lnTo>
                  <a:lnTo>
                    <a:pt x="140" y="26"/>
                  </a:lnTo>
                </a:path>
              </a:pathLst>
            </a:custGeom>
            <a:noFill/>
            <a:ln w="0">
              <a:solidFill>
                <a:srgbClr val="000000"/>
              </a:solidFill>
              <a:prstDash val="solid"/>
              <a:round/>
              <a:headEnd/>
              <a:tailEnd/>
            </a:ln>
          </p:spPr>
          <p:txBody>
            <a:bodyPr/>
            <a:lstStyle/>
            <a:p>
              <a:endParaRPr lang="en-US"/>
            </a:p>
          </p:txBody>
        </p:sp>
        <p:sp>
          <p:nvSpPr>
            <p:cNvPr id="1697" name="Freeform 671">
              <a:extLst>
                <a:ext uri="{FF2B5EF4-FFF2-40B4-BE49-F238E27FC236}">
                  <a16:creationId xmlns:a16="http://schemas.microsoft.com/office/drawing/2014/main" id="{446F4D3D-5F5D-44EC-84EA-5628F6C1282B}"/>
                </a:ext>
              </a:extLst>
            </p:cNvPr>
            <p:cNvSpPr>
              <a:spLocks/>
            </p:cNvSpPr>
            <p:nvPr/>
          </p:nvSpPr>
          <p:spPr bwMode="auto">
            <a:xfrm>
              <a:off x="3352" y="3854"/>
              <a:ext cx="24" cy="3"/>
            </a:xfrm>
            <a:custGeom>
              <a:avLst/>
              <a:gdLst>
                <a:gd name="T0" fmla="*/ 141 w 142"/>
                <a:gd name="T1" fmla="*/ 13 h 13"/>
                <a:gd name="T2" fmla="*/ 142 w 142"/>
                <a:gd name="T3" fmla="*/ 0 h 13"/>
                <a:gd name="T4" fmla="*/ 0 w 142"/>
                <a:gd name="T5" fmla="*/ 0 h 13"/>
                <a:gd name="T6" fmla="*/ 141 w 142"/>
                <a:gd name="T7" fmla="*/ 13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141" y="13"/>
                  </a:moveTo>
                  <a:lnTo>
                    <a:pt x="142" y="0"/>
                  </a:lnTo>
                  <a:lnTo>
                    <a:pt x="0" y="0"/>
                  </a:lnTo>
                  <a:lnTo>
                    <a:pt x="141" y="13"/>
                  </a:lnTo>
                  <a:close/>
                </a:path>
              </a:pathLst>
            </a:custGeom>
            <a:solidFill>
              <a:srgbClr val="000000"/>
            </a:solidFill>
            <a:ln w="9525">
              <a:noFill/>
              <a:round/>
              <a:headEnd/>
              <a:tailEnd/>
            </a:ln>
          </p:spPr>
          <p:txBody>
            <a:bodyPr/>
            <a:lstStyle/>
            <a:p>
              <a:endParaRPr lang="en-US"/>
            </a:p>
          </p:txBody>
        </p:sp>
        <p:sp>
          <p:nvSpPr>
            <p:cNvPr id="1698" name="Freeform 672">
              <a:extLst>
                <a:ext uri="{FF2B5EF4-FFF2-40B4-BE49-F238E27FC236}">
                  <a16:creationId xmlns:a16="http://schemas.microsoft.com/office/drawing/2014/main" id="{B7D46839-7D2A-44ED-B3CC-2D3388B23B34}"/>
                </a:ext>
              </a:extLst>
            </p:cNvPr>
            <p:cNvSpPr>
              <a:spLocks/>
            </p:cNvSpPr>
            <p:nvPr/>
          </p:nvSpPr>
          <p:spPr bwMode="auto">
            <a:xfrm>
              <a:off x="3352" y="3854"/>
              <a:ext cx="24" cy="3"/>
            </a:xfrm>
            <a:custGeom>
              <a:avLst/>
              <a:gdLst>
                <a:gd name="T0" fmla="*/ 141 w 142"/>
                <a:gd name="T1" fmla="*/ 13 h 13"/>
                <a:gd name="T2" fmla="*/ 142 w 142"/>
                <a:gd name="T3" fmla="*/ 0 h 13"/>
                <a:gd name="T4" fmla="*/ 0 w 142"/>
                <a:gd name="T5" fmla="*/ 0 h 13"/>
                <a:gd name="T6" fmla="*/ 141 w 142"/>
                <a:gd name="T7" fmla="*/ 13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141" y="13"/>
                  </a:moveTo>
                  <a:lnTo>
                    <a:pt x="142" y="0"/>
                  </a:lnTo>
                  <a:lnTo>
                    <a:pt x="0" y="0"/>
                  </a:lnTo>
                  <a:lnTo>
                    <a:pt x="141" y="13"/>
                  </a:lnTo>
                </a:path>
              </a:pathLst>
            </a:custGeom>
            <a:noFill/>
            <a:ln w="0">
              <a:solidFill>
                <a:srgbClr val="000000"/>
              </a:solidFill>
              <a:prstDash val="solid"/>
              <a:round/>
              <a:headEnd/>
              <a:tailEnd/>
            </a:ln>
          </p:spPr>
          <p:txBody>
            <a:bodyPr/>
            <a:lstStyle/>
            <a:p>
              <a:endParaRPr lang="en-US"/>
            </a:p>
          </p:txBody>
        </p:sp>
        <p:sp>
          <p:nvSpPr>
            <p:cNvPr id="1699" name="Freeform 673">
              <a:extLst>
                <a:ext uri="{FF2B5EF4-FFF2-40B4-BE49-F238E27FC236}">
                  <a16:creationId xmlns:a16="http://schemas.microsoft.com/office/drawing/2014/main" id="{BDB4372D-E779-4855-B77D-FEE543A5B4A2}"/>
                </a:ext>
              </a:extLst>
            </p:cNvPr>
            <p:cNvSpPr>
              <a:spLocks/>
            </p:cNvSpPr>
            <p:nvPr/>
          </p:nvSpPr>
          <p:spPr bwMode="auto">
            <a:xfrm>
              <a:off x="3670" y="3472"/>
              <a:ext cx="24" cy="3"/>
            </a:xfrm>
            <a:custGeom>
              <a:avLst/>
              <a:gdLst>
                <a:gd name="T0" fmla="*/ 142 w 142"/>
                <a:gd name="T1" fmla="*/ 13 h 13"/>
                <a:gd name="T2" fmla="*/ 141 w 142"/>
                <a:gd name="T3" fmla="*/ 0 h 13"/>
                <a:gd name="T4" fmla="*/ 0 w 142"/>
                <a:gd name="T5" fmla="*/ 13 h 13"/>
                <a:gd name="T6" fmla="*/ 142 w 142"/>
                <a:gd name="T7" fmla="*/ 13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142" y="13"/>
                  </a:moveTo>
                  <a:lnTo>
                    <a:pt x="141" y="0"/>
                  </a:lnTo>
                  <a:lnTo>
                    <a:pt x="0" y="13"/>
                  </a:lnTo>
                  <a:lnTo>
                    <a:pt x="142" y="13"/>
                  </a:lnTo>
                  <a:close/>
                </a:path>
              </a:pathLst>
            </a:custGeom>
            <a:solidFill>
              <a:srgbClr val="000000"/>
            </a:solidFill>
            <a:ln w="9525">
              <a:noFill/>
              <a:round/>
              <a:headEnd/>
              <a:tailEnd/>
            </a:ln>
          </p:spPr>
          <p:txBody>
            <a:bodyPr/>
            <a:lstStyle/>
            <a:p>
              <a:endParaRPr lang="en-US"/>
            </a:p>
          </p:txBody>
        </p:sp>
        <p:sp>
          <p:nvSpPr>
            <p:cNvPr id="1700" name="Freeform 674">
              <a:extLst>
                <a:ext uri="{FF2B5EF4-FFF2-40B4-BE49-F238E27FC236}">
                  <a16:creationId xmlns:a16="http://schemas.microsoft.com/office/drawing/2014/main" id="{D60BF82C-B0BA-488D-B1D7-34946F2990F4}"/>
                </a:ext>
              </a:extLst>
            </p:cNvPr>
            <p:cNvSpPr>
              <a:spLocks/>
            </p:cNvSpPr>
            <p:nvPr/>
          </p:nvSpPr>
          <p:spPr bwMode="auto">
            <a:xfrm>
              <a:off x="3670" y="3472"/>
              <a:ext cx="24" cy="3"/>
            </a:xfrm>
            <a:custGeom>
              <a:avLst/>
              <a:gdLst>
                <a:gd name="T0" fmla="*/ 142 w 142"/>
                <a:gd name="T1" fmla="*/ 13 h 13"/>
                <a:gd name="T2" fmla="*/ 141 w 142"/>
                <a:gd name="T3" fmla="*/ 0 h 13"/>
                <a:gd name="T4" fmla="*/ 0 w 142"/>
                <a:gd name="T5" fmla="*/ 13 h 13"/>
                <a:gd name="T6" fmla="*/ 142 w 142"/>
                <a:gd name="T7" fmla="*/ 13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142" y="13"/>
                  </a:moveTo>
                  <a:lnTo>
                    <a:pt x="141" y="0"/>
                  </a:lnTo>
                  <a:lnTo>
                    <a:pt x="0" y="13"/>
                  </a:lnTo>
                  <a:lnTo>
                    <a:pt x="142" y="13"/>
                  </a:lnTo>
                </a:path>
              </a:pathLst>
            </a:custGeom>
            <a:noFill/>
            <a:ln w="0">
              <a:solidFill>
                <a:srgbClr val="000000"/>
              </a:solidFill>
              <a:prstDash val="solid"/>
              <a:round/>
              <a:headEnd/>
              <a:tailEnd/>
            </a:ln>
          </p:spPr>
          <p:txBody>
            <a:bodyPr/>
            <a:lstStyle/>
            <a:p>
              <a:endParaRPr lang="en-US"/>
            </a:p>
          </p:txBody>
        </p:sp>
        <p:sp>
          <p:nvSpPr>
            <p:cNvPr id="1701" name="Freeform 675">
              <a:extLst>
                <a:ext uri="{FF2B5EF4-FFF2-40B4-BE49-F238E27FC236}">
                  <a16:creationId xmlns:a16="http://schemas.microsoft.com/office/drawing/2014/main" id="{EB5C5CA2-820B-4DED-BCFE-A0B3DAD783CA}"/>
                </a:ext>
              </a:extLst>
            </p:cNvPr>
            <p:cNvSpPr>
              <a:spLocks/>
            </p:cNvSpPr>
            <p:nvPr/>
          </p:nvSpPr>
          <p:spPr bwMode="auto">
            <a:xfrm>
              <a:off x="3670" y="3470"/>
              <a:ext cx="23" cy="5"/>
            </a:xfrm>
            <a:custGeom>
              <a:avLst/>
              <a:gdLst>
                <a:gd name="T0" fmla="*/ 141 w 141"/>
                <a:gd name="T1" fmla="*/ 13 h 26"/>
                <a:gd name="T2" fmla="*/ 140 w 141"/>
                <a:gd name="T3" fmla="*/ 0 h 26"/>
                <a:gd name="T4" fmla="*/ 0 w 141"/>
                <a:gd name="T5" fmla="*/ 26 h 26"/>
                <a:gd name="T6" fmla="*/ 141 w 141"/>
                <a:gd name="T7" fmla="*/ 13 h 26"/>
                <a:gd name="T8" fmla="*/ 0 60000 65536"/>
                <a:gd name="T9" fmla="*/ 0 60000 65536"/>
                <a:gd name="T10" fmla="*/ 0 60000 65536"/>
                <a:gd name="T11" fmla="*/ 0 60000 65536"/>
                <a:gd name="T12" fmla="*/ 0 w 141"/>
                <a:gd name="T13" fmla="*/ 0 h 26"/>
                <a:gd name="T14" fmla="*/ 141 w 141"/>
                <a:gd name="T15" fmla="*/ 26 h 26"/>
              </a:gdLst>
              <a:ahLst/>
              <a:cxnLst>
                <a:cxn ang="T8">
                  <a:pos x="T0" y="T1"/>
                </a:cxn>
                <a:cxn ang="T9">
                  <a:pos x="T2" y="T3"/>
                </a:cxn>
                <a:cxn ang="T10">
                  <a:pos x="T4" y="T5"/>
                </a:cxn>
                <a:cxn ang="T11">
                  <a:pos x="T6" y="T7"/>
                </a:cxn>
              </a:cxnLst>
              <a:rect l="T12" t="T13" r="T14" b="T15"/>
              <a:pathLst>
                <a:path w="141" h="26">
                  <a:moveTo>
                    <a:pt x="141" y="13"/>
                  </a:moveTo>
                  <a:lnTo>
                    <a:pt x="140" y="0"/>
                  </a:lnTo>
                  <a:lnTo>
                    <a:pt x="0" y="26"/>
                  </a:lnTo>
                  <a:lnTo>
                    <a:pt x="141" y="13"/>
                  </a:lnTo>
                  <a:close/>
                </a:path>
              </a:pathLst>
            </a:custGeom>
            <a:solidFill>
              <a:srgbClr val="000000"/>
            </a:solidFill>
            <a:ln w="9525">
              <a:noFill/>
              <a:round/>
              <a:headEnd/>
              <a:tailEnd/>
            </a:ln>
          </p:spPr>
          <p:txBody>
            <a:bodyPr/>
            <a:lstStyle/>
            <a:p>
              <a:endParaRPr lang="en-US"/>
            </a:p>
          </p:txBody>
        </p:sp>
        <p:sp>
          <p:nvSpPr>
            <p:cNvPr id="1702" name="Freeform 676">
              <a:extLst>
                <a:ext uri="{FF2B5EF4-FFF2-40B4-BE49-F238E27FC236}">
                  <a16:creationId xmlns:a16="http://schemas.microsoft.com/office/drawing/2014/main" id="{79A56D13-1A1C-4F0C-8CC5-376BCBED704C}"/>
                </a:ext>
              </a:extLst>
            </p:cNvPr>
            <p:cNvSpPr>
              <a:spLocks/>
            </p:cNvSpPr>
            <p:nvPr/>
          </p:nvSpPr>
          <p:spPr bwMode="auto">
            <a:xfrm>
              <a:off x="3670" y="3470"/>
              <a:ext cx="23" cy="5"/>
            </a:xfrm>
            <a:custGeom>
              <a:avLst/>
              <a:gdLst>
                <a:gd name="T0" fmla="*/ 141 w 141"/>
                <a:gd name="T1" fmla="*/ 13 h 26"/>
                <a:gd name="T2" fmla="*/ 140 w 141"/>
                <a:gd name="T3" fmla="*/ 0 h 26"/>
                <a:gd name="T4" fmla="*/ 0 w 141"/>
                <a:gd name="T5" fmla="*/ 26 h 26"/>
                <a:gd name="T6" fmla="*/ 141 w 141"/>
                <a:gd name="T7" fmla="*/ 13 h 26"/>
                <a:gd name="T8" fmla="*/ 0 60000 65536"/>
                <a:gd name="T9" fmla="*/ 0 60000 65536"/>
                <a:gd name="T10" fmla="*/ 0 60000 65536"/>
                <a:gd name="T11" fmla="*/ 0 60000 65536"/>
                <a:gd name="T12" fmla="*/ 0 w 141"/>
                <a:gd name="T13" fmla="*/ 0 h 26"/>
                <a:gd name="T14" fmla="*/ 141 w 141"/>
                <a:gd name="T15" fmla="*/ 26 h 26"/>
              </a:gdLst>
              <a:ahLst/>
              <a:cxnLst>
                <a:cxn ang="T8">
                  <a:pos x="T0" y="T1"/>
                </a:cxn>
                <a:cxn ang="T9">
                  <a:pos x="T2" y="T3"/>
                </a:cxn>
                <a:cxn ang="T10">
                  <a:pos x="T4" y="T5"/>
                </a:cxn>
                <a:cxn ang="T11">
                  <a:pos x="T6" y="T7"/>
                </a:cxn>
              </a:cxnLst>
              <a:rect l="T12" t="T13" r="T14" b="T15"/>
              <a:pathLst>
                <a:path w="141" h="26">
                  <a:moveTo>
                    <a:pt x="141" y="13"/>
                  </a:moveTo>
                  <a:lnTo>
                    <a:pt x="140" y="0"/>
                  </a:lnTo>
                  <a:lnTo>
                    <a:pt x="0" y="26"/>
                  </a:lnTo>
                  <a:lnTo>
                    <a:pt x="141" y="13"/>
                  </a:lnTo>
                </a:path>
              </a:pathLst>
            </a:custGeom>
            <a:noFill/>
            <a:ln w="0">
              <a:solidFill>
                <a:srgbClr val="000000"/>
              </a:solidFill>
              <a:prstDash val="solid"/>
              <a:round/>
              <a:headEnd/>
              <a:tailEnd/>
            </a:ln>
          </p:spPr>
          <p:txBody>
            <a:bodyPr/>
            <a:lstStyle/>
            <a:p>
              <a:endParaRPr lang="en-US"/>
            </a:p>
          </p:txBody>
        </p:sp>
        <p:sp>
          <p:nvSpPr>
            <p:cNvPr id="1703" name="Freeform 677">
              <a:extLst>
                <a:ext uri="{FF2B5EF4-FFF2-40B4-BE49-F238E27FC236}">
                  <a16:creationId xmlns:a16="http://schemas.microsoft.com/office/drawing/2014/main" id="{DADA4A01-FA55-4F9B-9A96-FABA11C69E5E}"/>
                </a:ext>
              </a:extLst>
            </p:cNvPr>
            <p:cNvSpPr>
              <a:spLocks/>
            </p:cNvSpPr>
            <p:nvPr/>
          </p:nvSpPr>
          <p:spPr bwMode="auto">
            <a:xfrm>
              <a:off x="3670" y="3467"/>
              <a:ext cx="23" cy="8"/>
            </a:xfrm>
            <a:custGeom>
              <a:avLst/>
              <a:gdLst>
                <a:gd name="T0" fmla="*/ 140 w 140"/>
                <a:gd name="T1" fmla="*/ 13 h 39"/>
                <a:gd name="T2" fmla="*/ 137 w 140"/>
                <a:gd name="T3" fmla="*/ 0 h 39"/>
                <a:gd name="T4" fmla="*/ 0 w 140"/>
                <a:gd name="T5" fmla="*/ 39 h 39"/>
                <a:gd name="T6" fmla="*/ 140 w 140"/>
                <a:gd name="T7" fmla="*/ 13 h 39"/>
                <a:gd name="T8" fmla="*/ 0 60000 65536"/>
                <a:gd name="T9" fmla="*/ 0 60000 65536"/>
                <a:gd name="T10" fmla="*/ 0 60000 65536"/>
                <a:gd name="T11" fmla="*/ 0 60000 65536"/>
                <a:gd name="T12" fmla="*/ 0 w 140"/>
                <a:gd name="T13" fmla="*/ 0 h 39"/>
                <a:gd name="T14" fmla="*/ 140 w 140"/>
                <a:gd name="T15" fmla="*/ 39 h 39"/>
              </a:gdLst>
              <a:ahLst/>
              <a:cxnLst>
                <a:cxn ang="T8">
                  <a:pos x="T0" y="T1"/>
                </a:cxn>
                <a:cxn ang="T9">
                  <a:pos x="T2" y="T3"/>
                </a:cxn>
                <a:cxn ang="T10">
                  <a:pos x="T4" y="T5"/>
                </a:cxn>
                <a:cxn ang="T11">
                  <a:pos x="T6" y="T7"/>
                </a:cxn>
              </a:cxnLst>
              <a:rect l="T12" t="T13" r="T14" b="T15"/>
              <a:pathLst>
                <a:path w="140" h="39">
                  <a:moveTo>
                    <a:pt x="140" y="13"/>
                  </a:moveTo>
                  <a:lnTo>
                    <a:pt x="137" y="0"/>
                  </a:lnTo>
                  <a:lnTo>
                    <a:pt x="0" y="39"/>
                  </a:lnTo>
                  <a:lnTo>
                    <a:pt x="140" y="13"/>
                  </a:lnTo>
                  <a:close/>
                </a:path>
              </a:pathLst>
            </a:custGeom>
            <a:solidFill>
              <a:srgbClr val="000000"/>
            </a:solidFill>
            <a:ln w="9525">
              <a:noFill/>
              <a:round/>
              <a:headEnd/>
              <a:tailEnd/>
            </a:ln>
          </p:spPr>
          <p:txBody>
            <a:bodyPr/>
            <a:lstStyle/>
            <a:p>
              <a:endParaRPr lang="en-US"/>
            </a:p>
          </p:txBody>
        </p:sp>
        <p:sp>
          <p:nvSpPr>
            <p:cNvPr id="1704" name="Freeform 678">
              <a:extLst>
                <a:ext uri="{FF2B5EF4-FFF2-40B4-BE49-F238E27FC236}">
                  <a16:creationId xmlns:a16="http://schemas.microsoft.com/office/drawing/2014/main" id="{11D8D306-EC06-46F9-B5EB-C245FA537D17}"/>
                </a:ext>
              </a:extLst>
            </p:cNvPr>
            <p:cNvSpPr>
              <a:spLocks/>
            </p:cNvSpPr>
            <p:nvPr/>
          </p:nvSpPr>
          <p:spPr bwMode="auto">
            <a:xfrm>
              <a:off x="3670" y="3467"/>
              <a:ext cx="23" cy="8"/>
            </a:xfrm>
            <a:custGeom>
              <a:avLst/>
              <a:gdLst>
                <a:gd name="T0" fmla="*/ 140 w 140"/>
                <a:gd name="T1" fmla="*/ 13 h 39"/>
                <a:gd name="T2" fmla="*/ 137 w 140"/>
                <a:gd name="T3" fmla="*/ 0 h 39"/>
                <a:gd name="T4" fmla="*/ 0 w 140"/>
                <a:gd name="T5" fmla="*/ 39 h 39"/>
                <a:gd name="T6" fmla="*/ 140 w 140"/>
                <a:gd name="T7" fmla="*/ 13 h 39"/>
                <a:gd name="T8" fmla="*/ 0 60000 65536"/>
                <a:gd name="T9" fmla="*/ 0 60000 65536"/>
                <a:gd name="T10" fmla="*/ 0 60000 65536"/>
                <a:gd name="T11" fmla="*/ 0 60000 65536"/>
                <a:gd name="T12" fmla="*/ 0 w 140"/>
                <a:gd name="T13" fmla="*/ 0 h 39"/>
                <a:gd name="T14" fmla="*/ 140 w 140"/>
                <a:gd name="T15" fmla="*/ 39 h 39"/>
              </a:gdLst>
              <a:ahLst/>
              <a:cxnLst>
                <a:cxn ang="T8">
                  <a:pos x="T0" y="T1"/>
                </a:cxn>
                <a:cxn ang="T9">
                  <a:pos x="T2" y="T3"/>
                </a:cxn>
                <a:cxn ang="T10">
                  <a:pos x="T4" y="T5"/>
                </a:cxn>
                <a:cxn ang="T11">
                  <a:pos x="T6" y="T7"/>
                </a:cxn>
              </a:cxnLst>
              <a:rect l="T12" t="T13" r="T14" b="T15"/>
              <a:pathLst>
                <a:path w="140" h="39">
                  <a:moveTo>
                    <a:pt x="140" y="13"/>
                  </a:moveTo>
                  <a:lnTo>
                    <a:pt x="137" y="0"/>
                  </a:lnTo>
                  <a:lnTo>
                    <a:pt x="0" y="39"/>
                  </a:lnTo>
                  <a:lnTo>
                    <a:pt x="140" y="13"/>
                  </a:lnTo>
                </a:path>
              </a:pathLst>
            </a:custGeom>
            <a:noFill/>
            <a:ln w="0">
              <a:solidFill>
                <a:srgbClr val="000000"/>
              </a:solidFill>
              <a:prstDash val="solid"/>
              <a:round/>
              <a:headEnd/>
              <a:tailEnd/>
            </a:ln>
          </p:spPr>
          <p:txBody>
            <a:bodyPr/>
            <a:lstStyle/>
            <a:p>
              <a:endParaRPr lang="en-US"/>
            </a:p>
          </p:txBody>
        </p:sp>
        <p:sp>
          <p:nvSpPr>
            <p:cNvPr id="1705" name="Freeform 679">
              <a:extLst>
                <a:ext uri="{FF2B5EF4-FFF2-40B4-BE49-F238E27FC236}">
                  <a16:creationId xmlns:a16="http://schemas.microsoft.com/office/drawing/2014/main" id="{A756571A-98C9-480B-BBF7-5C9F4BC50790}"/>
                </a:ext>
              </a:extLst>
            </p:cNvPr>
            <p:cNvSpPr>
              <a:spLocks/>
            </p:cNvSpPr>
            <p:nvPr/>
          </p:nvSpPr>
          <p:spPr bwMode="auto">
            <a:xfrm>
              <a:off x="3670" y="3465"/>
              <a:ext cx="23" cy="10"/>
            </a:xfrm>
            <a:custGeom>
              <a:avLst/>
              <a:gdLst>
                <a:gd name="T0" fmla="*/ 137 w 137"/>
                <a:gd name="T1" fmla="*/ 12 h 51"/>
                <a:gd name="T2" fmla="*/ 134 w 137"/>
                <a:gd name="T3" fmla="*/ 0 h 51"/>
                <a:gd name="T4" fmla="*/ 0 w 137"/>
                <a:gd name="T5" fmla="*/ 51 h 51"/>
                <a:gd name="T6" fmla="*/ 137 w 137"/>
                <a:gd name="T7" fmla="*/ 12 h 51"/>
                <a:gd name="T8" fmla="*/ 0 60000 65536"/>
                <a:gd name="T9" fmla="*/ 0 60000 65536"/>
                <a:gd name="T10" fmla="*/ 0 60000 65536"/>
                <a:gd name="T11" fmla="*/ 0 60000 65536"/>
                <a:gd name="T12" fmla="*/ 0 w 137"/>
                <a:gd name="T13" fmla="*/ 0 h 51"/>
                <a:gd name="T14" fmla="*/ 137 w 137"/>
                <a:gd name="T15" fmla="*/ 51 h 51"/>
              </a:gdLst>
              <a:ahLst/>
              <a:cxnLst>
                <a:cxn ang="T8">
                  <a:pos x="T0" y="T1"/>
                </a:cxn>
                <a:cxn ang="T9">
                  <a:pos x="T2" y="T3"/>
                </a:cxn>
                <a:cxn ang="T10">
                  <a:pos x="T4" y="T5"/>
                </a:cxn>
                <a:cxn ang="T11">
                  <a:pos x="T6" y="T7"/>
                </a:cxn>
              </a:cxnLst>
              <a:rect l="T12" t="T13" r="T14" b="T15"/>
              <a:pathLst>
                <a:path w="137" h="51">
                  <a:moveTo>
                    <a:pt x="137" y="12"/>
                  </a:moveTo>
                  <a:lnTo>
                    <a:pt x="134" y="0"/>
                  </a:lnTo>
                  <a:lnTo>
                    <a:pt x="0" y="51"/>
                  </a:lnTo>
                  <a:lnTo>
                    <a:pt x="137" y="12"/>
                  </a:lnTo>
                  <a:close/>
                </a:path>
              </a:pathLst>
            </a:custGeom>
            <a:solidFill>
              <a:srgbClr val="000000"/>
            </a:solidFill>
            <a:ln w="9525">
              <a:noFill/>
              <a:round/>
              <a:headEnd/>
              <a:tailEnd/>
            </a:ln>
          </p:spPr>
          <p:txBody>
            <a:bodyPr/>
            <a:lstStyle/>
            <a:p>
              <a:endParaRPr lang="en-US"/>
            </a:p>
          </p:txBody>
        </p:sp>
        <p:sp>
          <p:nvSpPr>
            <p:cNvPr id="1706" name="Freeform 680">
              <a:extLst>
                <a:ext uri="{FF2B5EF4-FFF2-40B4-BE49-F238E27FC236}">
                  <a16:creationId xmlns:a16="http://schemas.microsoft.com/office/drawing/2014/main" id="{732E0F7D-5B46-4DC8-B302-8D17A67660EB}"/>
                </a:ext>
              </a:extLst>
            </p:cNvPr>
            <p:cNvSpPr>
              <a:spLocks/>
            </p:cNvSpPr>
            <p:nvPr/>
          </p:nvSpPr>
          <p:spPr bwMode="auto">
            <a:xfrm>
              <a:off x="3670" y="3465"/>
              <a:ext cx="23" cy="10"/>
            </a:xfrm>
            <a:custGeom>
              <a:avLst/>
              <a:gdLst>
                <a:gd name="T0" fmla="*/ 137 w 137"/>
                <a:gd name="T1" fmla="*/ 12 h 51"/>
                <a:gd name="T2" fmla="*/ 134 w 137"/>
                <a:gd name="T3" fmla="*/ 0 h 51"/>
                <a:gd name="T4" fmla="*/ 0 w 137"/>
                <a:gd name="T5" fmla="*/ 51 h 51"/>
                <a:gd name="T6" fmla="*/ 137 w 137"/>
                <a:gd name="T7" fmla="*/ 12 h 51"/>
                <a:gd name="T8" fmla="*/ 0 60000 65536"/>
                <a:gd name="T9" fmla="*/ 0 60000 65536"/>
                <a:gd name="T10" fmla="*/ 0 60000 65536"/>
                <a:gd name="T11" fmla="*/ 0 60000 65536"/>
                <a:gd name="T12" fmla="*/ 0 w 137"/>
                <a:gd name="T13" fmla="*/ 0 h 51"/>
                <a:gd name="T14" fmla="*/ 137 w 137"/>
                <a:gd name="T15" fmla="*/ 51 h 51"/>
              </a:gdLst>
              <a:ahLst/>
              <a:cxnLst>
                <a:cxn ang="T8">
                  <a:pos x="T0" y="T1"/>
                </a:cxn>
                <a:cxn ang="T9">
                  <a:pos x="T2" y="T3"/>
                </a:cxn>
                <a:cxn ang="T10">
                  <a:pos x="T4" y="T5"/>
                </a:cxn>
                <a:cxn ang="T11">
                  <a:pos x="T6" y="T7"/>
                </a:cxn>
              </a:cxnLst>
              <a:rect l="T12" t="T13" r="T14" b="T15"/>
              <a:pathLst>
                <a:path w="137" h="51">
                  <a:moveTo>
                    <a:pt x="137" y="12"/>
                  </a:moveTo>
                  <a:lnTo>
                    <a:pt x="134" y="0"/>
                  </a:lnTo>
                  <a:lnTo>
                    <a:pt x="0" y="51"/>
                  </a:lnTo>
                  <a:lnTo>
                    <a:pt x="137" y="12"/>
                  </a:lnTo>
                </a:path>
              </a:pathLst>
            </a:custGeom>
            <a:noFill/>
            <a:ln w="0">
              <a:solidFill>
                <a:srgbClr val="000000"/>
              </a:solidFill>
              <a:prstDash val="solid"/>
              <a:round/>
              <a:headEnd/>
              <a:tailEnd/>
            </a:ln>
          </p:spPr>
          <p:txBody>
            <a:bodyPr/>
            <a:lstStyle/>
            <a:p>
              <a:endParaRPr lang="en-US"/>
            </a:p>
          </p:txBody>
        </p:sp>
        <p:sp>
          <p:nvSpPr>
            <p:cNvPr id="1707" name="Freeform 681">
              <a:extLst>
                <a:ext uri="{FF2B5EF4-FFF2-40B4-BE49-F238E27FC236}">
                  <a16:creationId xmlns:a16="http://schemas.microsoft.com/office/drawing/2014/main" id="{DDAB1F47-9C4C-49CE-A09F-A8DF7E53DD27}"/>
                </a:ext>
              </a:extLst>
            </p:cNvPr>
            <p:cNvSpPr>
              <a:spLocks/>
            </p:cNvSpPr>
            <p:nvPr/>
          </p:nvSpPr>
          <p:spPr bwMode="auto">
            <a:xfrm>
              <a:off x="3670" y="3462"/>
              <a:ext cx="22" cy="13"/>
            </a:xfrm>
            <a:custGeom>
              <a:avLst/>
              <a:gdLst>
                <a:gd name="T0" fmla="*/ 134 w 134"/>
                <a:gd name="T1" fmla="*/ 14 h 65"/>
                <a:gd name="T2" fmla="*/ 130 w 134"/>
                <a:gd name="T3" fmla="*/ 0 h 65"/>
                <a:gd name="T4" fmla="*/ 0 w 134"/>
                <a:gd name="T5" fmla="*/ 65 h 65"/>
                <a:gd name="T6" fmla="*/ 134 w 134"/>
                <a:gd name="T7" fmla="*/ 14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134" y="14"/>
                  </a:moveTo>
                  <a:lnTo>
                    <a:pt x="130" y="0"/>
                  </a:lnTo>
                  <a:lnTo>
                    <a:pt x="0" y="65"/>
                  </a:lnTo>
                  <a:lnTo>
                    <a:pt x="134" y="14"/>
                  </a:lnTo>
                  <a:close/>
                </a:path>
              </a:pathLst>
            </a:custGeom>
            <a:solidFill>
              <a:srgbClr val="000000"/>
            </a:solidFill>
            <a:ln w="9525">
              <a:noFill/>
              <a:round/>
              <a:headEnd/>
              <a:tailEnd/>
            </a:ln>
          </p:spPr>
          <p:txBody>
            <a:bodyPr/>
            <a:lstStyle/>
            <a:p>
              <a:endParaRPr lang="en-US"/>
            </a:p>
          </p:txBody>
        </p:sp>
        <p:sp>
          <p:nvSpPr>
            <p:cNvPr id="1708" name="Freeform 682">
              <a:extLst>
                <a:ext uri="{FF2B5EF4-FFF2-40B4-BE49-F238E27FC236}">
                  <a16:creationId xmlns:a16="http://schemas.microsoft.com/office/drawing/2014/main" id="{EE426B41-1A3C-4502-A57F-D61778504612}"/>
                </a:ext>
              </a:extLst>
            </p:cNvPr>
            <p:cNvSpPr>
              <a:spLocks/>
            </p:cNvSpPr>
            <p:nvPr/>
          </p:nvSpPr>
          <p:spPr bwMode="auto">
            <a:xfrm>
              <a:off x="3670" y="3462"/>
              <a:ext cx="22" cy="13"/>
            </a:xfrm>
            <a:custGeom>
              <a:avLst/>
              <a:gdLst>
                <a:gd name="T0" fmla="*/ 134 w 134"/>
                <a:gd name="T1" fmla="*/ 14 h 65"/>
                <a:gd name="T2" fmla="*/ 130 w 134"/>
                <a:gd name="T3" fmla="*/ 0 h 65"/>
                <a:gd name="T4" fmla="*/ 0 w 134"/>
                <a:gd name="T5" fmla="*/ 65 h 65"/>
                <a:gd name="T6" fmla="*/ 134 w 134"/>
                <a:gd name="T7" fmla="*/ 14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134" y="14"/>
                  </a:moveTo>
                  <a:lnTo>
                    <a:pt x="130" y="0"/>
                  </a:lnTo>
                  <a:lnTo>
                    <a:pt x="0" y="65"/>
                  </a:lnTo>
                  <a:lnTo>
                    <a:pt x="134" y="14"/>
                  </a:lnTo>
                </a:path>
              </a:pathLst>
            </a:custGeom>
            <a:noFill/>
            <a:ln w="0">
              <a:solidFill>
                <a:srgbClr val="000000"/>
              </a:solidFill>
              <a:prstDash val="solid"/>
              <a:round/>
              <a:headEnd/>
              <a:tailEnd/>
            </a:ln>
          </p:spPr>
          <p:txBody>
            <a:bodyPr/>
            <a:lstStyle/>
            <a:p>
              <a:endParaRPr lang="en-US"/>
            </a:p>
          </p:txBody>
        </p:sp>
        <p:sp>
          <p:nvSpPr>
            <p:cNvPr id="1709" name="Freeform 683">
              <a:extLst>
                <a:ext uri="{FF2B5EF4-FFF2-40B4-BE49-F238E27FC236}">
                  <a16:creationId xmlns:a16="http://schemas.microsoft.com/office/drawing/2014/main" id="{96C0CEC2-0121-4492-9BC0-C9812EEBE49D}"/>
                </a:ext>
              </a:extLst>
            </p:cNvPr>
            <p:cNvSpPr>
              <a:spLocks/>
            </p:cNvSpPr>
            <p:nvPr/>
          </p:nvSpPr>
          <p:spPr bwMode="auto">
            <a:xfrm>
              <a:off x="3670" y="3459"/>
              <a:ext cx="21" cy="16"/>
            </a:xfrm>
            <a:custGeom>
              <a:avLst/>
              <a:gdLst>
                <a:gd name="T0" fmla="*/ 130 w 130"/>
                <a:gd name="T1" fmla="*/ 12 h 77"/>
                <a:gd name="T2" fmla="*/ 124 w 130"/>
                <a:gd name="T3" fmla="*/ 0 h 77"/>
                <a:gd name="T4" fmla="*/ 0 w 130"/>
                <a:gd name="T5" fmla="*/ 77 h 77"/>
                <a:gd name="T6" fmla="*/ 130 w 130"/>
                <a:gd name="T7" fmla="*/ 12 h 77"/>
                <a:gd name="T8" fmla="*/ 0 60000 65536"/>
                <a:gd name="T9" fmla="*/ 0 60000 65536"/>
                <a:gd name="T10" fmla="*/ 0 60000 65536"/>
                <a:gd name="T11" fmla="*/ 0 60000 65536"/>
                <a:gd name="T12" fmla="*/ 0 w 130"/>
                <a:gd name="T13" fmla="*/ 0 h 77"/>
                <a:gd name="T14" fmla="*/ 130 w 130"/>
                <a:gd name="T15" fmla="*/ 77 h 77"/>
              </a:gdLst>
              <a:ahLst/>
              <a:cxnLst>
                <a:cxn ang="T8">
                  <a:pos x="T0" y="T1"/>
                </a:cxn>
                <a:cxn ang="T9">
                  <a:pos x="T2" y="T3"/>
                </a:cxn>
                <a:cxn ang="T10">
                  <a:pos x="T4" y="T5"/>
                </a:cxn>
                <a:cxn ang="T11">
                  <a:pos x="T6" y="T7"/>
                </a:cxn>
              </a:cxnLst>
              <a:rect l="T12" t="T13" r="T14" b="T15"/>
              <a:pathLst>
                <a:path w="130" h="77">
                  <a:moveTo>
                    <a:pt x="130" y="12"/>
                  </a:moveTo>
                  <a:lnTo>
                    <a:pt x="124" y="0"/>
                  </a:lnTo>
                  <a:lnTo>
                    <a:pt x="0" y="77"/>
                  </a:lnTo>
                  <a:lnTo>
                    <a:pt x="130" y="12"/>
                  </a:lnTo>
                  <a:close/>
                </a:path>
              </a:pathLst>
            </a:custGeom>
            <a:solidFill>
              <a:srgbClr val="000000"/>
            </a:solidFill>
            <a:ln w="9525">
              <a:noFill/>
              <a:round/>
              <a:headEnd/>
              <a:tailEnd/>
            </a:ln>
          </p:spPr>
          <p:txBody>
            <a:bodyPr/>
            <a:lstStyle/>
            <a:p>
              <a:endParaRPr lang="en-US"/>
            </a:p>
          </p:txBody>
        </p:sp>
        <p:sp>
          <p:nvSpPr>
            <p:cNvPr id="1710" name="Freeform 684">
              <a:extLst>
                <a:ext uri="{FF2B5EF4-FFF2-40B4-BE49-F238E27FC236}">
                  <a16:creationId xmlns:a16="http://schemas.microsoft.com/office/drawing/2014/main" id="{90FED279-7494-46D8-B417-6A08A94ADFD9}"/>
                </a:ext>
              </a:extLst>
            </p:cNvPr>
            <p:cNvSpPr>
              <a:spLocks/>
            </p:cNvSpPr>
            <p:nvPr/>
          </p:nvSpPr>
          <p:spPr bwMode="auto">
            <a:xfrm>
              <a:off x="3670" y="3459"/>
              <a:ext cx="21" cy="16"/>
            </a:xfrm>
            <a:custGeom>
              <a:avLst/>
              <a:gdLst>
                <a:gd name="T0" fmla="*/ 130 w 130"/>
                <a:gd name="T1" fmla="*/ 12 h 77"/>
                <a:gd name="T2" fmla="*/ 124 w 130"/>
                <a:gd name="T3" fmla="*/ 0 h 77"/>
                <a:gd name="T4" fmla="*/ 0 w 130"/>
                <a:gd name="T5" fmla="*/ 77 h 77"/>
                <a:gd name="T6" fmla="*/ 130 w 130"/>
                <a:gd name="T7" fmla="*/ 12 h 77"/>
                <a:gd name="T8" fmla="*/ 0 60000 65536"/>
                <a:gd name="T9" fmla="*/ 0 60000 65536"/>
                <a:gd name="T10" fmla="*/ 0 60000 65536"/>
                <a:gd name="T11" fmla="*/ 0 60000 65536"/>
                <a:gd name="T12" fmla="*/ 0 w 130"/>
                <a:gd name="T13" fmla="*/ 0 h 77"/>
                <a:gd name="T14" fmla="*/ 130 w 130"/>
                <a:gd name="T15" fmla="*/ 77 h 77"/>
              </a:gdLst>
              <a:ahLst/>
              <a:cxnLst>
                <a:cxn ang="T8">
                  <a:pos x="T0" y="T1"/>
                </a:cxn>
                <a:cxn ang="T9">
                  <a:pos x="T2" y="T3"/>
                </a:cxn>
                <a:cxn ang="T10">
                  <a:pos x="T4" y="T5"/>
                </a:cxn>
                <a:cxn ang="T11">
                  <a:pos x="T6" y="T7"/>
                </a:cxn>
              </a:cxnLst>
              <a:rect l="T12" t="T13" r="T14" b="T15"/>
              <a:pathLst>
                <a:path w="130" h="77">
                  <a:moveTo>
                    <a:pt x="130" y="12"/>
                  </a:moveTo>
                  <a:lnTo>
                    <a:pt x="124" y="0"/>
                  </a:lnTo>
                  <a:lnTo>
                    <a:pt x="0" y="77"/>
                  </a:lnTo>
                  <a:lnTo>
                    <a:pt x="130" y="12"/>
                  </a:lnTo>
                </a:path>
              </a:pathLst>
            </a:custGeom>
            <a:noFill/>
            <a:ln w="0">
              <a:solidFill>
                <a:srgbClr val="000000"/>
              </a:solidFill>
              <a:prstDash val="solid"/>
              <a:round/>
              <a:headEnd/>
              <a:tailEnd/>
            </a:ln>
          </p:spPr>
          <p:txBody>
            <a:bodyPr/>
            <a:lstStyle/>
            <a:p>
              <a:endParaRPr lang="en-US"/>
            </a:p>
          </p:txBody>
        </p:sp>
        <p:sp>
          <p:nvSpPr>
            <p:cNvPr id="1711" name="Freeform 685">
              <a:extLst>
                <a:ext uri="{FF2B5EF4-FFF2-40B4-BE49-F238E27FC236}">
                  <a16:creationId xmlns:a16="http://schemas.microsoft.com/office/drawing/2014/main" id="{77C2F130-535A-4A7C-AC11-0F9437FC8F89}"/>
                </a:ext>
              </a:extLst>
            </p:cNvPr>
            <p:cNvSpPr>
              <a:spLocks/>
            </p:cNvSpPr>
            <p:nvPr/>
          </p:nvSpPr>
          <p:spPr bwMode="auto">
            <a:xfrm>
              <a:off x="3670" y="3457"/>
              <a:ext cx="21" cy="18"/>
            </a:xfrm>
            <a:custGeom>
              <a:avLst/>
              <a:gdLst>
                <a:gd name="T0" fmla="*/ 124 w 124"/>
                <a:gd name="T1" fmla="*/ 10 h 87"/>
                <a:gd name="T2" fmla="*/ 119 w 124"/>
                <a:gd name="T3" fmla="*/ 0 h 87"/>
                <a:gd name="T4" fmla="*/ 0 w 124"/>
                <a:gd name="T5" fmla="*/ 87 h 87"/>
                <a:gd name="T6" fmla="*/ 124 w 124"/>
                <a:gd name="T7" fmla="*/ 10 h 87"/>
                <a:gd name="T8" fmla="*/ 0 60000 65536"/>
                <a:gd name="T9" fmla="*/ 0 60000 65536"/>
                <a:gd name="T10" fmla="*/ 0 60000 65536"/>
                <a:gd name="T11" fmla="*/ 0 60000 65536"/>
                <a:gd name="T12" fmla="*/ 0 w 124"/>
                <a:gd name="T13" fmla="*/ 0 h 87"/>
                <a:gd name="T14" fmla="*/ 124 w 124"/>
                <a:gd name="T15" fmla="*/ 87 h 87"/>
              </a:gdLst>
              <a:ahLst/>
              <a:cxnLst>
                <a:cxn ang="T8">
                  <a:pos x="T0" y="T1"/>
                </a:cxn>
                <a:cxn ang="T9">
                  <a:pos x="T2" y="T3"/>
                </a:cxn>
                <a:cxn ang="T10">
                  <a:pos x="T4" y="T5"/>
                </a:cxn>
                <a:cxn ang="T11">
                  <a:pos x="T6" y="T7"/>
                </a:cxn>
              </a:cxnLst>
              <a:rect l="T12" t="T13" r="T14" b="T15"/>
              <a:pathLst>
                <a:path w="124" h="87">
                  <a:moveTo>
                    <a:pt x="124" y="10"/>
                  </a:moveTo>
                  <a:lnTo>
                    <a:pt x="119" y="0"/>
                  </a:lnTo>
                  <a:lnTo>
                    <a:pt x="0" y="87"/>
                  </a:lnTo>
                  <a:lnTo>
                    <a:pt x="124" y="10"/>
                  </a:lnTo>
                  <a:close/>
                </a:path>
              </a:pathLst>
            </a:custGeom>
            <a:solidFill>
              <a:srgbClr val="000000"/>
            </a:solidFill>
            <a:ln w="9525">
              <a:noFill/>
              <a:round/>
              <a:headEnd/>
              <a:tailEnd/>
            </a:ln>
          </p:spPr>
          <p:txBody>
            <a:bodyPr/>
            <a:lstStyle/>
            <a:p>
              <a:endParaRPr lang="en-US"/>
            </a:p>
          </p:txBody>
        </p:sp>
        <p:sp>
          <p:nvSpPr>
            <p:cNvPr id="1712" name="Freeform 686">
              <a:extLst>
                <a:ext uri="{FF2B5EF4-FFF2-40B4-BE49-F238E27FC236}">
                  <a16:creationId xmlns:a16="http://schemas.microsoft.com/office/drawing/2014/main" id="{03B0806A-CE3D-4C2E-9874-F29117613E03}"/>
                </a:ext>
              </a:extLst>
            </p:cNvPr>
            <p:cNvSpPr>
              <a:spLocks/>
            </p:cNvSpPr>
            <p:nvPr/>
          </p:nvSpPr>
          <p:spPr bwMode="auto">
            <a:xfrm>
              <a:off x="3670" y="3457"/>
              <a:ext cx="21" cy="18"/>
            </a:xfrm>
            <a:custGeom>
              <a:avLst/>
              <a:gdLst>
                <a:gd name="T0" fmla="*/ 124 w 124"/>
                <a:gd name="T1" fmla="*/ 10 h 87"/>
                <a:gd name="T2" fmla="*/ 119 w 124"/>
                <a:gd name="T3" fmla="*/ 0 h 87"/>
                <a:gd name="T4" fmla="*/ 0 w 124"/>
                <a:gd name="T5" fmla="*/ 87 h 87"/>
                <a:gd name="T6" fmla="*/ 124 w 124"/>
                <a:gd name="T7" fmla="*/ 10 h 87"/>
                <a:gd name="T8" fmla="*/ 0 60000 65536"/>
                <a:gd name="T9" fmla="*/ 0 60000 65536"/>
                <a:gd name="T10" fmla="*/ 0 60000 65536"/>
                <a:gd name="T11" fmla="*/ 0 60000 65536"/>
                <a:gd name="T12" fmla="*/ 0 w 124"/>
                <a:gd name="T13" fmla="*/ 0 h 87"/>
                <a:gd name="T14" fmla="*/ 124 w 124"/>
                <a:gd name="T15" fmla="*/ 87 h 87"/>
              </a:gdLst>
              <a:ahLst/>
              <a:cxnLst>
                <a:cxn ang="T8">
                  <a:pos x="T0" y="T1"/>
                </a:cxn>
                <a:cxn ang="T9">
                  <a:pos x="T2" y="T3"/>
                </a:cxn>
                <a:cxn ang="T10">
                  <a:pos x="T4" y="T5"/>
                </a:cxn>
                <a:cxn ang="T11">
                  <a:pos x="T6" y="T7"/>
                </a:cxn>
              </a:cxnLst>
              <a:rect l="T12" t="T13" r="T14" b="T15"/>
              <a:pathLst>
                <a:path w="124" h="87">
                  <a:moveTo>
                    <a:pt x="124" y="10"/>
                  </a:moveTo>
                  <a:lnTo>
                    <a:pt x="119" y="0"/>
                  </a:lnTo>
                  <a:lnTo>
                    <a:pt x="0" y="87"/>
                  </a:lnTo>
                  <a:lnTo>
                    <a:pt x="124" y="10"/>
                  </a:lnTo>
                </a:path>
              </a:pathLst>
            </a:custGeom>
            <a:noFill/>
            <a:ln w="0">
              <a:solidFill>
                <a:srgbClr val="000000"/>
              </a:solidFill>
              <a:prstDash val="solid"/>
              <a:round/>
              <a:headEnd/>
              <a:tailEnd/>
            </a:ln>
          </p:spPr>
          <p:txBody>
            <a:bodyPr/>
            <a:lstStyle/>
            <a:p>
              <a:endParaRPr lang="en-US"/>
            </a:p>
          </p:txBody>
        </p:sp>
        <p:sp>
          <p:nvSpPr>
            <p:cNvPr id="1713" name="Freeform 687">
              <a:extLst>
                <a:ext uri="{FF2B5EF4-FFF2-40B4-BE49-F238E27FC236}">
                  <a16:creationId xmlns:a16="http://schemas.microsoft.com/office/drawing/2014/main" id="{93BAEA09-CA5D-4F33-81D2-36CA733F4D57}"/>
                </a:ext>
              </a:extLst>
            </p:cNvPr>
            <p:cNvSpPr>
              <a:spLocks/>
            </p:cNvSpPr>
            <p:nvPr/>
          </p:nvSpPr>
          <p:spPr bwMode="auto">
            <a:xfrm>
              <a:off x="3670" y="3455"/>
              <a:ext cx="20" cy="20"/>
            </a:xfrm>
            <a:custGeom>
              <a:avLst/>
              <a:gdLst>
                <a:gd name="T0" fmla="*/ 119 w 119"/>
                <a:gd name="T1" fmla="*/ 11 h 98"/>
                <a:gd name="T2" fmla="*/ 111 w 119"/>
                <a:gd name="T3" fmla="*/ 0 h 98"/>
                <a:gd name="T4" fmla="*/ 0 w 119"/>
                <a:gd name="T5" fmla="*/ 98 h 98"/>
                <a:gd name="T6" fmla="*/ 119 w 119"/>
                <a:gd name="T7" fmla="*/ 11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119" y="11"/>
                  </a:moveTo>
                  <a:lnTo>
                    <a:pt x="111" y="0"/>
                  </a:lnTo>
                  <a:lnTo>
                    <a:pt x="0" y="98"/>
                  </a:lnTo>
                  <a:lnTo>
                    <a:pt x="119" y="11"/>
                  </a:lnTo>
                  <a:close/>
                </a:path>
              </a:pathLst>
            </a:custGeom>
            <a:solidFill>
              <a:srgbClr val="000000"/>
            </a:solidFill>
            <a:ln w="9525">
              <a:noFill/>
              <a:round/>
              <a:headEnd/>
              <a:tailEnd/>
            </a:ln>
          </p:spPr>
          <p:txBody>
            <a:bodyPr/>
            <a:lstStyle/>
            <a:p>
              <a:endParaRPr lang="en-US"/>
            </a:p>
          </p:txBody>
        </p:sp>
        <p:sp>
          <p:nvSpPr>
            <p:cNvPr id="1714" name="Freeform 688">
              <a:extLst>
                <a:ext uri="{FF2B5EF4-FFF2-40B4-BE49-F238E27FC236}">
                  <a16:creationId xmlns:a16="http://schemas.microsoft.com/office/drawing/2014/main" id="{E275F6E1-4BAC-4E48-A9AC-FCAE6904112D}"/>
                </a:ext>
              </a:extLst>
            </p:cNvPr>
            <p:cNvSpPr>
              <a:spLocks/>
            </p:cNvSpPr>
            <p:nvPr/>
          </p:nvSpPr>
          <p:spPr bwMode="auto">
            <a:xfrm>
              <a:off x="3670" y="3455"/>
              <a:ext cx="20" cy="20"/>
            </a:xfrm>
            <a:custGeom>
              <a:avLst/>
              <a:gdLst>
                <a:gd name="T0" fmla="*/ 119 w 119"/>
                <a:gd name="T1" fmla="*/ 11 h 98"/>
                <a:gd name="T2" fmla="*/ 111 w 119"/>
                <a:gd name="T3" fmla="*/ 0 h 98"/>
                <a:gd name="T4" fmla="*/ 0 w 119"/>
                <a:gd name="T5" fmla="*/ 98 h 98"/>
                <a:gd name="T6" fmla="*/ 119 w 119"/>
                <a:gd name="T7" fmla="*/ 11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119" y="11"/>
                  </a:moveTo>
                  <a:lnTo>
                    <a:pt x="111" y="0"/>
                  </a:lnTo>
                  <a:lnTo>
                    <a:pt x="0" y="98"/>
                  </a:lnTo>
                  <a:lnTo>
                    <a:pt x="119" y="11"/>
                  </a:lnTo>
                </a:path>
              </a:pathLst>
            </a:custGeom>
            <a:noFill/>
            <a:ln w="0">
              <a:solidFill>
                <a:srgbClr val="000000"/>
              </a:solidFill>
              <a:prstDash val="solid"/>
              <a:round/>
              <a:headEnd/>
              <a:tailEnd/>
            </a:ln>
          </p:spPr>
          <p:txBody>
            <a:bodyPr/>
            <a:lstStyle/>
            <a:p>
              <a:endParaRPr lang="en-US"/>
            </a:p>
          </p:txBody>
        </p:sp>
        <p:sp>
          <p:nvSpPr>
            <p:cNvPr id="1715" name="Freeform 689">
              <a:extLst>
                <a:ext uri="{FF2B5EF4-FFF2-40B4-BE49-F238E27FC236}">
                  <a16:creationId xmlns:a16="http://schemas.microsoft.com/office/drawing/2014/main" id="{C6677859-FA4B-443B-B6C9-C1306DC294AA}"/>
                </a:ext>
              </a:extLst>
            </p:cNvPr>
            <p:cNvSpPr>
              <a:spLocks/>
            </p:cNvSpPr>
            <p:nvPr/>
          </p:nvSpPr>
          <p:spPr bwMode="auto">
            <a:xfrm>
              <a:off x="3670" y="3453"/>
              <a:ext cx="18" cy="22"/>
            </a:xfrm>
            <a:custGeom>
              <a:avLst/>
              <a:gdLst>
                <a:gd name="T0" fmla="*/ 111 w 111"/>
                <a:gd name="T1" fmla="*/ 10 h 108"/>
                <a:gd name="T2" fmla="*/ 104 w 111"/>
                <a:gd name="T3" fmla="*/ 0 h 108"/>
                <a:gd name="T4" fmla="*/ 0 w 111"/>
                <a:gd name="T5" fmla="*/ 108 h 108"/>
                <a:gd name="T6" fmla="*/ 111 w 111"/>
                <a:gd name="T7" fmla="*/ 10 h 108"/>
                <a:gd name="T8" fmla="*/ 0 60000 65536"/>
                <a:gd name="T9" fmla="*/ 0 60000 65536"/>
                <a:gd name="T10" fmla="*/ 0 60000 65536"/>
                <a:gd name="T11" fmla="*/ 0 60000 65536"/>
                <a:gd name="T12" fmla="*/ 0 w 111"/>
                <a:gd name="T13" fmla="*/ 0 h 108"/>
                <a:gd name="T14" fmla="*/ 111 w 111"/>
                <a:gd name="T15" fmla="*/ 108 h 108"/>
              </a:gdLst>
              <a:ahLst/>
              <a:cxnLst>
                <a:cxn ang="T8">
                  <a:pos x="T0" y="T1"/>
                </a:cxn>
                <a:cxn ang="T9">
                  <a:pos x="T2" y="T3"/>
                </a:cxn>
                <a:cxn ang="T10">
                  <a:pos x="T4" y="T5"/>
                </a:cxn>
                <a:cxn ang="T11">
                  <a:pos x="T6" y="T7"/>
                </a:cxn>
              </a:cxnLst>
              <a:rect l="T12" t="T13" r="T14" b="T15"/>
              <a:pathLst>
                <a:path w="111" h="108">
                  <a:moveTo>
                    <a:pt x="111" y="10"/>
                  </a:moveTo>
                  <a:lnTo>
                    <a:pt x="104" y="0"/>
                  </a:lnTo>
                  <a:lnTo>
                    <a:pt x="0" y="108"/>
                  </a:lnTo>
                  <a:lnTo>
                    <a:pt x="111" y="10"/>
                  </a:lnTo>
                  <a:close/>
                </a:path>
              </a:pathLst>
            </a:custGeom>
            <a:solidFill>
              <a:srgbClr val="000000"/>
            </a:solidFill>
            <a:ln w="9525">
              <a:noFill/>
              <a:round/>
              <a:headEnd/>
              <a:tailEnd/>
            </a:ln>
          </p:spPr>
          <p:txBody>
            <a:bodyPr/>
            <a:lstStyle/>
            <a:p>
              <a:endParaRPr lang="en-US"/>
            </a:p>
          </p:txBody>
        </p:sp>
        <p:sp>
          <p:nvSpPr>
            <p:cNvPr id="1716" name="Freeform 690">
              <a:extLst>
                <a:ext uri="{FF2B5EF4-FFF2-40B4-BE49-F238E27FC236}">
                  <a16:creationId xmlns:a16="http://schemas.microsoft.com/office/drawing/2014/main" id="{9926DABD-5A04-4653-9A6C-9BDC21C41036}"/>
                </a:ext>
              </a:extLst>
            </p:cNvPr>
            <p:cNvSpPr>
              <a:spLocks/>
            </p:cNvSpPr>
            <p:nvPr/>
          </p:nvSpPr>
          <p:spPr bwMode="auto">
            <a:xfrm>
              <a:off x="3670" y="3453"/>
              <a:ext cx="18" cy="22"/>
            </a:xfrm>
            <a:custGeom>
              <a:avLst/>
              <a:gdLst>
                <a:gd name="T0" fmla="*/ 111 w 111"/>
                <a:gd name="T1" fmla="*/ 10 h 108"/>
                <a:gd name="T2" fmla="*/ 104 w 111"/>
                <a:gd name="T3" fmla="*/ 0 h 108"/>
                <a:gd name="T4" fmla="*/ 0 w 111"/>
                <a:gd name="T5" fmla="*/ 108 h 108"/>
                <a:gd name="T6" fmla="*/ 111 w 111"/>
                <a:gd name="T7" fmla="*/ 10 h 108"/>
                <a:gd name="T8" fmla="*/ 0 60000 65536"/>
                <a:gd name="T9" fmla="*/ 0 60000 65536"/>
                <a:gd name="T10" fmla="*/ 0 60000 65536"/>
                <a:gd name="T11" fmla="*/ 0 60000 65536"/>
                <a:gd name="T12" fmla="*/ 0 w 111"/>
                <a:gd name="T13" fmla="*/ 0 h 108"/>
                <a:gd name="T14" fmla="*/ 111 w 111"/>
                <a:gd name="T15" fmla="*/ 108 h 108"/>
              </a:gdLst>
              <a:ahLst/>
              <a:cxnLst>
                <a:cxn ang="T8">
                  <a:pos x="T0" y="T1"/>
                </a:cxn>
                <a:cxn ang="T9">
                  <a:pos x="T2" y="T3"/>
                </a:cxn>
                <a:cxn ang="T10">
                  <a:pos x="T4" y="T5"/>
                </a:cxn>
                <a:cxn ang="T11">
                  <a:pos x="T6" y="T7"/>
                </a:cxn>
              </a:cxnLst>
              <a:rect l="T12" t="T13" r="T14" b="T15"/>
              <a:pathLst>
                <a:path w="111" h="108">
                  <a:moveTo>
                    <a:pt x="111" y="10"/>
                  </a:moveTo>
                  <a:lnTo>
                    <a:pt x="104" y="0"/>
                  </a:lnTo>
                  <a:lnTo>
                    <a:pt x="0" y="108"/>
                  </a:lnTo>
                  <a:lnTo>
                    <a:pt x="111" y="10"/>
                  </a:lnTo>
                </a:path>
              </a:pathLst>
            </a:custGeom>
            <a:noFill/>
            <a:ln w="0">
              <a:solidFill>
                <a:srgbClr val="000000"/>
              </a:solidFill>
              <a:prstDash val="solid"/>
              <a:round/>
              <a:headEnd/>
              <a:tailEnd/>
            </a:ln>
          </p:spPr>
          <p:txBody>
            <a:bodyPr/>
            <a:lstStyle/>
            <a:p>
              <a:endParaRPr lang="en-US"/>
            </a:p>
          </p:txBody>
        </p:sp>
        <p:sp>
          <p:nvSpPr>
            <p:cNvPr id="1717" name="Freeform 691">
              <a:extLst>
                <a:ext uri="{FF2B5EF4-FFF2-40B4-BE49-F238E27FC236}">
                  <a16:creationId xmlns:a16="http://schemas.microsoft.com/office/drawing/2014/main" id="{0F57C644-12C2-499F-9893-31A171001796}"/>
                </a:ext>
              </a:extLst>
            </p:cNvPr>
            <p:cNvSpPr>
              <a:spLocks/>
            </p:cNvSpPr>
            <p:nvPr/>
          </p:nvSpPr>
          <p:spPr bwMode="auto">
            <a:xfrm>
              <a:off x="3670" y="3451"/>
              <a:ext cx="17" cy="24"/>
            </a:xfrm>
            <a:custGeom>
              <a:avLst/>
              <a:gdLst>
                <a:gd name="T0" fmla="*/ 104 w 104"/>
                <a:gd name="T1" fmla="*/ 9 h 117"/>
                <a:gd name="T2" fmla="*/ 95 w 104"/>
                <a:gd name="T3" fmla="*/ 0 h 117"/>
                <a:gd name="T4" fmla="*/ 0 w 104"/>
                <a:gd name="T5" fmla="*/ 117 h 117"/>
                <a:gd name="T6" fmla="*/ 104 w 104"/>
                <a:gd name="T7" fmla="*/ 9 h 117"/>
                <a:gd name="T8" fmla="*/ 0 60000 65536"/>
                <a:gd name="T9" fmla="*/ 0 60000 65536"/>
                <a:gd name="T10" fmla="*/ 0 60000 65536"/>
                <a:gd name="T11" fmla="*/ 0 60000 65536"/>
                <a:gd name="T12" fmla="*/ 0 w 104"/>
                <a:gd name="T13" fmla="*/ 0 h 117"/>
                <a:gd name="T14" fmla="*/ 104 w 104"/>
                <a:gd name="T15" fmla="*/ 117 h 117"/>
              </a:gdLst>
              <a:ahLst/>
              <a:cxnLst>
                <a:cxn ang="T8">
                  <a:pos x="T0" y="T1"/>
                </a:cxn>
                <a:cxn ang="T9">
                  <a:pos x="T2" y="T3"/>
                </a:cxn>
                <a:cxn ang="T10">
                  <a:pos x="T4" y="T5"/>
                </a:cxn>
                <a:cxn ang="T11">
                  <a:pos x="T6" y="T7"/>
                </a:cxn>
              </a:cxnLst>
              <a:rect l="T12" t="T13" r="T14" b="T15"/>
              <a:pathLst>
                <a:path w="104" h="117">
                  <a:moveTo>
                    <a:pt x="104" y="9"/>
                  </a:moveTo>
                  <a:lnTo>
                    <a:pt x="95" y="0"/>
                  </a:lnTo>
                  <a:lnTo>
                    <a:pt x="0" y="117"/>
                  </a:lnTo>
                  <a:lnTo>
                    <a:pt x="104" y="9"/>
                  </a:lnTo>
                  <a:close/>
                </a:path>
              </a:pathLst>
            </a:custGeom>
            <a:solidFill>
              <a:srgbClr val="000000"/>
            </a:solidFill>
            <a:ln w="9525">
              <a:noFill/>
              <a:round/>
              <a:headEnd/>
              <a:tailEnd/>
            </a:ln>
          </p:spPr>
          <p:txBody>
            <a:bodyPr/>
            <a:lstStyle/>
            <a:p>
              <a:endParaRPr lang="en-US"/>
            </a:p>
          </p:txBody>
        </p:sp>
        <p:sp>
          <p:nvSpPr>
            <p:cNvPr id="1718" name="Freeform 692">
              <a:extLst>
                <a:ext uri="{FF2B5EF4-FFF2-40B4-BE49-F238E27FC236}">
                  <a16:creationId xmlns:a16="http://schemas.microsoft.com/office/drawing/2014/main" id="{FCF53E50-A1A5-4081-8BC8-01C487E75A74}"/>
                </a:ext>
              </a:extLst>
            </p:cNvPr>
            <p:cNvSpPr>
              <a:spLocks/>
            </p:cNvSpPr>
            <p:nvPr/>
          </p:nvSpPr>
          <p:spPr bwMode="auto">
            <a:xfrm>
              <a:off x="3670" y="3451"/>
              <a:ext cx="17" cy="24"/>
            </a:xfrm>
            <a:custGeom>
              <a:avLst/>
              <a:gdLst>
                <a:gd name="T0" fmla="*/ 104 w 104"/>
                <a:gd name="T1" fmla="*/ 9 h 117"/>
                <a:gd name="T2" fmla="*/ 95 w 104"/>
                <a:gd name="T3" fmla="*/ 0 h 117"/>
                <a:gd name="T4" fmla="*/ 0 w 104"/>
                <a:gd name="T5" fmla="*/ 117 h 117"/>
                <a:gd name="T6" fmla="*/ 104 w 104"/>
                <a:gd name="T7" fmla="*/ 9 h 117"/>
                <a:gd name="T8" fmla="*/ 0 60000 65536"/>
                <a:gd name="T9" fmla="*/ 0 60000 65536"/>
                <a:gd name="T10" fmla="*/ 0 60000 65536"/>
                <a:gd name="T11" fmla="*/ 0 60000 65536"/>
                <a:gd name="T12" fmla="*/ 0 w 104"/>
                <a:gd name="T13" fmla="*/ 0 h 117"/>
                <a:gd name="T14" fmla="*/ 104 w 104"/>
                <a:gd name="T15" fmla="*/ 117 h 117"/>
              </a:gdLst>
              <a:ahLst/>
              <a:cxnLst>
                <a:cxn ang="T8">
                  <a:pos x="T0" y="T1"/>
                </a:cxn>
                <a:cxn ang="T9">
                  <a:pos x="T2" y="T3"/>
                </a:cxn>
                <a:cxn ang="T10">
                  <a:pos x="T4" y="T5"/>
                </a:cxn>
                <a:cxn ang="T11">
                  <a:pos x="T6" y="T7"/>
                </a:cxn>
              </a:cxnLst>
              <a:rect l="T12" t="T13" r="T14" b="T15"/>
              <a:pathLst>
                <a:path w="104" h="117">
                  <a:moveTo>
                    <a:pt x="104" y="9"/>
                  </a:moveTo>
                  <a:lnTo>
                    <a:pt x="95" y="0"/>
                  </a:lnTo>
                  <a:lnTo>
                    <a:pt x="0" y="117"/>
                  </a:lnTo>
                  <a:lnTo>
                    <a:pt x="104" y="9"/>
                  </a:lnTo>
                </a:path>
              </a:pathLst>
            </a:custGeom>
            <a:noFill/>
            <a:ln w="0">
              <a:solidFill>
                <a:srgbClr val="000000"/>
              </a:solidFill>
              <a:prstDash val="solid"/>
              <a:round/>
              <a:headEnd/>
              <a:tailEnd/>
            </a:ln>
          </p:spPr>
          <p:txBody>
            <a:bodyPr/>
            <a:lstStyle/>
            <a:p>
              <a:endParaRPr lang="en-US"/>
            </a:p>
          </p:txBody>
        </p:sp>
        <p:sp>
          <p:nvSpPr>
            <p:cNvPr id="1719" name="Freeform 693">
              <a:extLst>
                <a:ext uri="{FF2B5EF4-FFF2-40B4-BE49-F238E27FC236}">
                  <a16:creationId xmlns:a16="http://schemas.microsoft.com/office/drawing/2014/main" id="{C98AA7A3-DD22-41A4-B21B-609CFFB01FD0}"/>
                </a:ext>
              </a:extLst>
            </p:cNvPr>
            <p:cNvSpPr>
              <a:spLocks/>
            </p:cNvSpPr>
            <p:nvPr/>
          </p:nvSpPr>
          <p:spPr bwMode="auto">
            <a:xfrm>
              <a:off x="3670" y="3450"/>
              <a:ext cx="16" cy="25"/>
            </a:xfrm>
            <a:custGeom>
              <a:avLst/>
              <a:gdLst>
                <a:gd name="T0" fmla="*/ 95 w 95"/>
                <a:gd name="T1" fmla="*/ 9 h 126"/>
                <a:gd name="T2" fmla="*/ 87 w 95"/>
                <a:gd name="T3" fmla="*/ 0 h 126"/>
                <a:gd name="T4" fmla="*/ 0 w 95"/>
                <a:gd name="T5" fmla="*/ 126 h 126"/>
                <a:gd name="T6" fmla="*/ 95 w 95"/>
                <a:gd name="T7" fmla="*/ 9 h 126"/>
                <a:gd name="T8" fmla="*/ 0 60000 65536"/>
                <a:gd name="T9" fmla="*/ 0 60000 65536"/>
                <a:gd name="T10" fmla="*/ 0 60000 65536"/>
                <a:gd name="T11" fmla="*/ 0 60000 65536"/>
                <a:gd name="T12" fmla="*/ 0 w 95"/>
                <a:gd name="T13" fmla="*/ 0 h 126"/>
                <a:gd name="T14" fmla="*/ 95 w 95"/>
                <a:gd name="T15" fmla="*/ 126 h 126"/>
              </a:gdLst>
              <a:ahLst/>
              <a:cxnLst>
                <a:cxn ang="T8">
                  <a:pos x="T0" y="T1"/>
                </a:cxn>
                <a:cxn ang="T9">
                  <a:pos x="T2" y="T3"/>
                </a:cxn>
                <a:cxn ang="T10">
                  <a:pos x="T4" y="T5"/>
                </a:cxn>
                <a:cxn ang="T11">
                  <a:pos x="T6" y="T7"/>
                </a:cxn>
              </a:cxnLst>
              <a:rect l="T12" t="T13" r="T14" b="T15"/>
              <a:pathLst>
                <a:path w="95" h="126">
                  <a:moveTo>
                    <a:pt x="95" y="9"/>
                  </a:moveTo>
                  <a:lnTo>
                    <a:pt x="87" y="0"/>
                  </a:lnTo>
                  <a:lnTo>
                    <a:pt x="0" y="126"/>
                  </a:lnTo>
                  <a:lnTo>
                    <a:pt x="95" y="9"/>
                  </a:lnTo>
                  <a:close/>
                </a:path>
              </a:pathLst>
            </a:custGeom>
            <a:solidFill>
              <a:srgbClr val="000000"/>
            </a:solidFill>
            <a:ln w="9525">
              <a:noFill/>
              <a:round/>
              <a:headEnd/>
              <a:tailEnd/>
            </a:ln>
          </p:spPr>
          <p:txBody>
            <a:bodyPr/>
            <a:lstStyle/>
            <a:p>
              <a:endParaRPr lang="en-US"/>
            </a:p>
          </p:txBody>
        </p:sp>
        <p:sp>
          <p:nvSpPr>
            <p:cNvPr id="1720" name="Freeform 694">
              <a:extLst>
                <a:ext uri="{FF2B5EF4-FFF2-40B4-BE49-F238E27FC236}">
                  <a16:creationId xmlns:a16="http://schemas.microsoft.com/office/drawing/2014/main" id="{72C43120-3882-40F7-8A97-00D3F2DEDC8D}"/>
                </a:ext>
              </a:extLst>
            </p:cNvPr>
            <p:cNvSpPr>
              <a:spLocks/>
            </p:cNvSpPr>
            <p:nvPr/>
          </p:nvSpPr>
          <p:spPr bwMode="auto">
            <a:xfrm>
              <a:off x="3670" y="3450"/>
              <a:ext cx="16" cy="25"/>
            </a:xfrm>
            <a:custGeom>
              <a:avLst/>
              <a:gdLst>
                <a:gd name="T0" fmla="*/ 95 w 95"/>
                <a:gd name="T1" fmla="*/ 9 h 126"/>
                <a:gd name="T2" fmla="*/ 87 w 95"/>
                <a:gd name="T3" fmla="*/ 0 h 126"/>
                <a:gd name="T4" fmla="*/ 0 w 95"/>
                <a:gd name="T5" fmla="*/ 126 h 126"/>
                <a:gd name="T6" fmla="*/ 95 w 95"/>
                <a:gd name="T7" fmla="*/ 9 h 126"/>
                <a:gd name="T8" fmla="*/ 0 60000 65536"/>
                <a:gd name="T9" fmla="*/ 0 60000 65536"/>
                <a:gd name="T10" fmla="*/ 0 60000 65536"/>
                <a:gd name="T11" fmla="*/ 0 60000 65536"/>
                <a:gd name="T12" fmla="*/ 0 w 95"/>
                <a:gd name="T13" fmla="*/ 0 h 126"/>
                <a:gd name="T14" fmla="*/ 95 w 95"/>
                <a:gd name="T15" fmla="*/ 126 h 126"/>
              </a:gdLst>
              <a:ahLst/>
              <a:cxnLst>
                <a:cxn ang="T8">
                  <a:pos x="T0" y="T1"/>
                </a:cxn>
                <a:cxn ang="T9">
                  <a:pos x="T2" y="T3"/>
                </a:cxn>
                <a:cxn ang="T10">
                  <a:pos x="T4" y="T5"/>
                </a:cxn>
                <a:cxn ang="T11">
                  <a:pos x="T6" y="T7"/>
                </a:cxn>
              </a:cxnLst>
              <a:rect l="T12" t="T13" r="T14" b="T15"/>
              <a:pathLst>
                <a:path w="95" h="126">
                  <a:moveTo>
                    <a:pt x="95" y="9"/>
                  </a:moveTo>
                  <a:lnTo>
                    <a:pt x="87" y="0"/>
                  </a:lnTo>
                  <a:lnTo>
                    <a:pt x="0" y="126"/>
                  </a:lnTo>
                  <a:lnTo>
                    <a:pt x="95" y="9"/>
                  </a:lnTo>
                </a:path>
              </a:pathLst>
            </a:custGeom>
            <a:noFill/>
            <a:ln w="0">
              <a:solidFill>
                <a:srgbClr val="000000"/>
              </a:solidFill>
              <a:prstDash val="solid"/>
              <a:round/>
              <a:headEnd/>
              <a:tailEnd/>
            </a:ln>
          </p:spPr>
          <p:txBody>
            <a:bodyPr/>
            <a:lstStyle/>
            <a:p>
              <a:endParaRPr lang="en-US"/>
            </a:p>
          </p:txBody>
        </p:sp>
        <p:sp>
          <p:nvSpPr>
            <p:cNvPr id="1721" name="Freeform 695">
              <a:extLst>
                <a:ext uri="{FF2B5EF4-FFF2-40B4-BE49-F238E27FC236}">
                  <a16:creationId xmlns:a16="http://schemas.microsoft.com/office/drawing/2014/main" id="{90355490-5B8D-4DE5-9651-F9451C16FE0C}"/>
                </a:ext>
              </a:extLst>
            </p:cNvPr>
            <p:cNvSpPr>
              <a:spLocks/>
            </p:cNvSpPr>
            <p:nvPr/>
          </p:nvSpPr>
          <p:spPr bwMode="auto">
            <a:xfrm>
              <a:off x="3670" y="3448"/>
              <a:ext cx="14" cy="27"/>
            </a:xfrm>
            <a:custGeom>
              <a:avLst/>
              <a:gdLst>
                <a:gd name="T0" fmla="*/ 87 w 87"/>
                <a:gd name="T1" fmla="*/ 8 h 134"/>
                <a:gd name="T2" fmla="*/ 77 w 87"/>
                <a:gd name="T3" fmla="*/ 0 h 134"/>
                <a:gd name="T4" fmla="*/ 0 w 87"/>
                <a:gd name="T5" fmla="*/ 134 h 134"/>
                <a:gd name="T6" fmla="*/ 87 w 87"/>
                <a:gd name="T7" fmla="*/ 8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87" y="8"/>
                  </a:moveTo>
                  <a:lnTo>
                    <a:pt x="77" y="0"/>
                  </a:lnTo>
                  <a:lnTo>
                    <a:pt x="0" y="134"/>
                  </a:lnTo>
                  <a:lnTo>
                    <a:pt x="87" y="8"/>
                  </a:lnTo>
                  <a:close/>
                </a:path>
              </a:pathLst>
            </a:custGeom>
            <a:solidFill>
              <a:srgbClr val="000000"/>
            </a:solidFill>
            <a:ln w="9525">
              <a:noFill/>
              <a:round/>
              <a:headEnd/>
              <a:tailEnd/>
            </a:ln>
          </p:spPr>
          <p:txBody>
            <a:bodyPr/>
            <a:lstStyle/>
            <a:p>
              <a:endParaRPr lang="en-US"/>
            </a:p>
          </p:txBody>
        </p:sp>
        <p:sp>
          <p:nvSpPr>
            <p:cNvPr id="1722" name="Freeform 696">
              <a:extLst>
                <a:ext uri="{FF2B5EF4-FFF2-40B4-BE49-F238E27FC236}">
                  <a16:creationId xmlns:a16="http://schemas.microsoft.com/office/drawing/2014/main" id="{F9597809-D8C0-4EAC-9BCC-3B4F4CBD4D22}"/>
                </a:ext>
              </a:extLst>
            </p:cNvPr>
            <p:cNvSpPr>
              <a:spLocks/>
            </p:cNvSpPr>
            <p:nvPr/>
          </p:nvSpPr>
          <p:spPr bwMode="auto">
            <a:xfrm>
              <a:off x="3670" y="3448"/>
              <a:ext cx="14" cy="27"/>
            </a:xfrm>
            <a:custGeom>
              <a:avLst/>
              <a:gdLst>
                <a:gd name="T0" fmla="*/ 87 w 87"/>
                <a:gd name="T1" fmla="*/ 8 h 134"/>
                <a:gd name="T2" fmla="*/ 77 w 87"/>
                <a:gd name="T3" fmla="*/ 0 h 134"/>
                <a:gd name="T4" fmla="*/ 0 w 87"/>
                <a:gd name="T5" fmla="*/ 134 h 134"/>
                <a:gd name="T6" fmla="*/ 87 w 87"/>
                <a:gd name="T7" fmla="*/ 8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87" y="8"/>
                  </a:moveTo>
                  <a:lnTo>
                    <a:pt x="77" y="0"/>
                  </a:lnTo>
                  <a:lnTo>
                    <a:pt x="0" y="134"/>
                  </a:lnTo>
                  <a:lnTo>
                    <a:pt x="87" y="8"/>
                  </a:lnTo>
                </a:path>
              </a:pathLst>
            </a:custGeom>
            <a:noFill/>
            <a:ln w="0">
              <a:solidFill>
                <a:srgbClr val="000000"/>
              </a:solidFill>
              <a:prstDash val="solid"/>
              <a:round/>
              <a:headEnd/>
              <a:tailEnd/>
            </a:ln>
          </p:spPr>
          <p:txBody>
            <a:bodyPr/>
            <a:lstStyle/>
            <a:p>
              <a:endParaRPr lang="en-US"/>
            </a:p>
          </p:txBody>
        </p:sp>
        <p:sp>
          <p:nvSpPr>
            <p:cNvPr id="1723" name="Freeform 697">
              <a:extLst>
                <a:ext uri="{FF2B5EF4-FFF2-40B4-BE49-F238E27FC236}">
                  <a16:creationId xmlns:a16="http://schemas.microsoft.com/office/drawing/2014/main" id="{1A0A44A3-6545-4C8E-B248-9F470A86BAD8}"/>
                </a:ext>
              </a:extLst>
            </p:cNvPr>
            <p:cNvSpPr>
              <a:spLocks/>
            </p:cNvSpPr>
            <p:nvPr/>
          </p:nvSpPr>
          <p:spPr bwMode="auto">
            <a:xfrm>
              <a:off x="3670" y="3447"/>
              <a:ext cx="13" cy="28"/>
            </a:xfrm>
            <a:custGeom>
              <a:avLst/>
              <a:gdLst>
                <a:gd name="T0" fmla="*/ 77 w 77"/>
                <a:gd name="T1" fmla="*/ 7 h 141"/>
                <a:gd name="T2" fmla="*/ 67 w 77"/>
                <a:gd name="T3" fmla="*/ 0 h 141"/>
                <a:gd name="T4" fmla="*/ 0 w 77"/>
                <a:gd name="T5" fmla="*/ 141 h 141"/>
                <a:gd name="T6" fmla="*/ 77 w 77"/>
                <a:gd name="T7" fmla="*/ 7 h 141"/>
                <a:gd name="T8" fmla="*/ 0 60000 65536"/>
                <a:gd name="T9" fmla="*/ 0 60000 65536"/>
                <a:gd name="T10" fmla="*/ 0 60000 65536"/>
                <a:gd name="T11" fmla="*/ 0 60000 65536"/>
                <a:gd name="T12" fmla="*/ 0 w 77"/>
                <a:gd name="T13" fmla="*/ 0 h 141"/>
                <a:gd name="T14" fmla="*/ 77 w 77"/>
                <a:gd name="T15" fmla="*/ 141 h 141"/>
              </a:gdLst>
              <a:ahLst/>
              <a:cxnLst>
                <a:cxn ang="T8">
                  <a:pos x="T0" y="T1"/>
                </a:cxn>
                <a:cxn ang="T9">
                  <a:pos x="T2" y="T3"/>
                </a:cxn>
                <a:cxn ang="T10">
                  <a:pos x="T4" y="T5"/>
                </a:cxn>
                <a:cxn ang="T11">
                  <a:pos x="T6" y="T7"/>
                </a:cxn>
              </a:cxnLst>
              <a:rect l="T12" t="T13" r="T14" b="T15"/>
              <a:pathLst>
                <a:path w="77" h="141">
                  <a:moveTo>
                    <a:pt x="77" y="7"/>
                  </a:moveTo>
                  <a:lnTo>
                    <a:pt x="67" y="0"/>
                  </a:lnTo>
                  <a:lnTo>
                    <a:pt x="0" y="141"/>
                  </a:lnTo>
                  <a:lnTo>
                    <a:pt x="77" y="7"/>
                  </a:lnTo>
                  <a:close/>
                </a:path>
              </a:pathLst>
            </a:custGeom>
            <a:solidFill>
              <a:srgbClr val="000000"/>
            </a:solidFill>
            <a:ln w="9525">
              <a:noFill/>
              <a:round/>
              <a:headEnd/>
              <a:tailEnd/>
            </a:ln>
          </p:spPr>
          <p:txBody>
            <a:bodyPr/>
            <a:lstStyle/>
            <a:p>
              <a:endParaRPr lang="en-US"/>
            </a:p>
          </p:txBody>
        </p:sp>
        <p:sp>
          <p:nvSpPr>
            <p:cNvPr id="1724" name="Freeform 698">
              <a:extLst>
                <a:ext uri="{FF2B5EF4-FFF2-40B4-BE49-F238E27FC236}">
                  <a16:creationId xmlns:a16="http://schemas.microsoft.com/office/drawing/2014/main" id="{2A437DE2-AF3F-4231-9FD5-504091F55A7E}"/>
                </a:ext>
              </a:extLst>
            </p:cNvPr>
            <p:cNvSpPr>
              <a:spLocks/>
            </p:cNvSpPr>
            <p:nvPr/>
          </p:nvSpPr>
          <p:spPr bwMode="auto">
            <a:xfrm>
              <a:off x="3670" y="3447"/>
              <a:ext cx="13" cy="28"/>
            </a:xfrm>
            <a:custGeom>
              <a:avLst/>
              <a:gdLst>
                <a:gd name="T0" fmla="*/ 77 w 77"/>
                <a:gd name="T1" fmla="*/ 7 h 141"/>
                <a:gd name="T2" fmla="*/ 67 w 77"/>
                <a:gd name="T3" fmla="*/ 0 h 141"/>
                <a:gd name="T4" fmla="*/ 0 w 77"/>
                <a:gd name="T5" fmla="*/ 141 h 141"/>
                <a:gd name="T6" fmla="*/ 77 w 77"/>
                <a:gd name="T7" fmla="*/ 7 h 141"/>
                <a:gd name="T8" fmla="*/ 0 60000 65536"/>
                <a:gd name="T9" fmla="*/ 0 60000 65536"/>
                <a:gd name="T10" fmla="*/ 0 60000 65536"/>
                <a:gd name="T11" fmla="*/ 0 60000 65536"/>
                <a:gd name="T12" fmla="*/ 0 w 77"/>
                <a:gd name="T13" fmla="*/ 0 h 141"/>
                <a:gd name="T14" fmla="*/ 77 w 77"/>
                <a:gd name="T15" fmla="*/ 141 h 141"/>
              </a:gdLst>
              <a:ahLst/>
              <a:cxnLst>
                <a:cxn ang="T8">
                  <a:pos x="T0" y="T1"/>
                </a:cxn>
                <a:cxn ang="T9">
                  <a:pos x="T2" y="T3"/>
                </a:cxn>
                <a:cxn ang="T10">
                  <a:pos x="T4" y="T5"/>
                </a:cxn>
                <a:cxn ang="T11">
                  <a:pos x="T6" y="T7"/>
                </a:cxn>
              </a:cxnLst>
              <a:rect l="T12" t="T13" r="T14" b="T15"/>
              <a:pathLst>
                <a:path w="77" h="141">
                  <a:moveTo>
                    <a:pt x="77" y="7"/>
                  </a:moveTo>
                  <a:lnTo>
                    <a:pt x="67" y="0"/>
                  </a:lnTo>
                  <a:lnTo>
                    <a:pt x="0" y="141"/>
                  </a:lnTo>
                  <a:lnTo>
                    <a:pt x="77" y="7"/>
                  </a:lnTo>
                </a:path>
              </a:pathLst>
            </a:custGeom>
            <a:noFill/>
            <a:ln w="0">
              <a:solidFill>
                <a:srgbClr val="000000"/>
              </a:solidFill>
              <a:prstDash val="solid"/>
              <a:round/>
              <a:headEnd/>
              <a:tailEnd/>
            </a:ln>
          </p:spPr>
          <p:txBody>
            <a:bodyPr/>
            <a:lstStyle/>
            <a:p>
              <a:endParaRPr lang="en-US"/>
            </a:p>
          </p:txBody>
        </p:sp>
        <p:sp>
          <p:nvSpPr>
            <p:cNvPr id="1725" name="Freeform 699">
              <a:extLst>
                <a:ext uri="{FF2B5EF4-FFF2-40B4-BE49-F238E27FC236}">
                  <a16:creationId xmlns:a16="http://schemas.microsoft.com/office/drawing/2014/main" id="{546AF6ED-9E23-4B47-BE5C-A906CD76C0CF}"/>
                </a:ext>
              </a:extLst>
            </p:cNvPr>
            <p:cNvSpPr>
              <a:spLocks/>
            </p:cNvSpPr>
            <p:nvPr/>
          </p:nvSpPr>
          <p:spPr bwMode="auto">
            <a:xfrm>
              <a:off x="3670" y="3446"/>
              <a:ext cx="11" cy="29"/>
            </a:xfrm>
            <a:custGeom>
              <a:avLst/>
              <a:gdLst>
                <a:gd name="T0" fmla="*/ 67 w 67"/>
                <a:gd name="T1" fmla="*/ 5 h 146"/>
                <a:gd name="T2" fmla="*/ 57 w 67"/>
                <a:gd name="T3" fmla="*/ 0 h 146"/>
                <a:gd name="T4" fmla="*/ 0 w 67"/>
                <a:gd name="T5" fmla="*/ 146 h 146"/>
                <a:gd name="T6" fmla="*/ 67 w 67"/>
                <a:gd name="T7" fmla="*/ 5 h 146"/>
                <a:gd name="T8" fmla="*/ 0 60000 65536"/>
                <a:gd name="T9" fmla="*/ 0 60000 65536"/>
                <a:gd name="T10" fmla="*/ 0 60000 65536"/>
                <a:gd name="T11" fmla="*/ 0 60000 65536"/>
                <a:gd name="T12" fmla="*/ 0 w 67"/>
                <a:gd name="T13" fmla="*/ 0 h 146"/>
                <a:gd name="T14" fmla="*/ 67 w 67"/>
                <a:gd name="T15" fmla="*/ 146 h 146"/>
              </a:gdLst>
              <a:ahLst/>
              <a:cxnLst>
                <a:cxn ang="T8">
                  <a:pos x="T0" y="T1"/>
                </a:cxn>
                <a:cxn ang="T9">
                  <a:pos x="T2" y="T3"/>
                </a:cxn>
                <a:cxn ang="T10">
                  <a:pos x="T4" y="T5"/>
                </a:cxn>
                <a:cxn ang="T11">
                  <a:pos x="T6" y="T7"/>
                </a:cxn>
              </a:cxnLst>
              <a:rect l="T12" t="T13" r="T14" b="T15"/>
              <a:pathLst>
                <a:path w="67" h="146">
                  <a:moveTo>
                    <a:pt x="67" y="5"/>
                  </a:moveTo>
                  <a:lnTo>
                    <a:pt x="57" y="0"/>
                  </a:lnTo>
                  <a:lnTo>
                    <a:pt x="0" y="146"/>
                  </a:lnTo>
                  <a:lnTo>
                    <a:pt x="67" y="5"/>
                  </a:lnTo>
                  <a:close/>
                </a:path>
              </a:pathLst>
            </a:custGeom>
            <a:solidFill>
              <a:srgbClr val="000000"/>
            </a:solidFill>
            <a:ln w="9525">
              <a:noFill/>
              <a:round/>
              <a:headEnd/>
              <a:tailEnd/>
            </a:ln>
          </p:spPr>
          <p:txBody>
            <a:bodyPr/>
            <a:lstStyle/>
            <a:p>
              <a:endParaRPr lang="en-US"/>
            </a:p>
          </p:txBody>
        </p:sp>
        <p:sp>
          <p:nvSpPr>
            <p:cNvPr id="1726" name="Freeform 700">
              <a:extLst>
                <a:ext uri="{FF2B5EF4-FFF2-40B4-BE49-F238E27FC236}">
                  <a16:creationId xmlns:a16="http://schemas.microsoft.com/office/drawing/2014/main" id="{CAE6FADE-53C8-4E66-916D-7ACF59AD8841}"/>
                </a:ext>
              </a:extLst>
            </p:cNvPr>
            <p:cNvSpPr>
              <a:spLocks/>
            </p:cNvSpPr>
            <p:nvPr/>
          </p:nvSpPr>
          <p:spPr bwMode="auto">
            <a:xfrm>
              <a:off x="3670" y="3446"/>
              <a:ext cx="11" cy="29"/>
            </a:xfrm>
            <a:custGeom>
              <a:avLst/>
              <a:gdLst>
                <a:gd name="T0" fmla="*/ 67 w 67"/>
                <a:gd name="T1" fmla="*/ 5 h 146"/>
                <a:gd name="T2" fmla="*/ 57 w 67"/>
                <a:gd name="T3" fmla="*/ 0 h 146"/>
                <a:gd name="T4" fmla="*/ 0 w 67"/>
                <a:gd name="T5" fmla="*/ 146 h 146"/>
                <a:gd name="T6" fmla="*/ 67 w 67"/>
                <a:gd name="T7" fmla="*/ 5 h 146"/>
                <a:gd name="T8" fmla="*/ 0 60000 65536"/>
                <a:gd name="T9" fmla="*/ 0 60000 65536"/>
                <a:gd name="T10" fmla="*/ 0 60000 65536"/>
                <a:gd name="T11" fmla="*/ 0 60000 65536"/>
                <a:gd name="T12" fmla="*/ 0 w 67"/>
                <a:gd name="T13" fmla="*/ 0 h 146"/>
                <a:gd name="T14" fmla="*/ 67 w 67"/>
                <a:gd name="T15" fmla="*/ 146 h 146"/>
              </a:gdLst>
              <a:ahLst/>
              <a:cxnLst>
                <a:cxn ang="T8">
                  <a:pos x="T0" y="T1"/>
                </a:cxn>
                <a:cxn ang="T9">
                  <a:pos x="T2" y="T3"/>
                </a:cxn>
                <a:cxn ang="T10">
                  <a:pos x="T4" y="T5"/>
                </a:cxn>
                <a:cxn ang="T11">
                  <a:pos x="T6" y="T7"/>
                </a:cxn>
              </a:cxnLst>
              <a:rect l="T12" t="T13" r="T14" b="T15"/>
              <a:pathLst>
                <a:path w="67" h="146">
                  <a:moveTo>
                    <a:pt x="67" y="5"/>
                  </a:moveTo>
                  <a:lnTo>
                    <a:pt x="57" y="0"/>
                  </a:lnTo>
                  <a:lnTo>
                    <a:pt x="0" y="146"/>
                  </a:lnTo>
                  <a:lnTo>
                    <a:pt x="67" y="5"/>
                  </a:lnTo>
                </a:path>
              </a:pathLst>
            </a:custGeom>
            <a:noFill/>
            <a:ln w="0">
              <a:solidFill>
                <a:srgbClr val="000000"/>
              </a:solidFill>
              <a:prstDash val="solid"/>
              <a:round/>
              <a:headEnd/>
              <a:tailEnd/>
            </a:ln>
          </p:spPr>
          <p:txBody>
            <a:bodyPr/>
            <a:lstStyle/>
            <a:p>
              <a:endParaRPr lang="en-US"/>
            </a:p>
          </p:txBody>
        </p:sp>
        <p:sp>
          <p:nvSpPr>
            <p:cNvPr id="1727" name="Freeform 701">
              <a:extLst>
                <a:ext uri="{FF2B5EF4-FFF2-40B4-BE49-F238E27FC236}">
                  <a16:creationId xmlns:a16="http://schemas.microsoft.com/office/drawing/2014/main" id="{1B9C2BAE-CFBC-4ADD-8F41-50FBA5F589DA}"/>
                </a:ext>
              </a:extLst>
            </p:cNvPr>
            <p:cNvSpPr>
              <a:spLocks/>
            </p:cNvSpPr>
            <p:nvPr/>
          </p:nvSpPr>
          <p:spPr bwMode="auto">
            <a:xfrm>
              <a:off x="3670" y="3445"/>
              <a:ext cx="9" cy="30"/>
            </a:xfrm>
            <a:custGeom>
              <a:avLst/>
              <a:gdLst>
                <a:gd name="T0" fmla="*/ 57 w 57"/>
                <a:gd name="T1" fmla="*/ 5 h 151"/>
                <a:gd name="T2" fmla="*/ 45 w 57"/>
                <a:gd name="T3" fmla="*/ 0 h 151"/>
                <a:gd name="T4" fmla="*/ 0 w 57"/>
                <a:gd name="T5" fmla="*/ 151 h 151"/>
                <a:gd name="T6" fmla="*/ 57 w 57"/>
                <a:gd name="T7" fmla="*/ 5 h 151"/>
                <a:gd name="T8" fmla="*/ 0 60000 65536"/>
                <a:gd name="T9" fmla="*/ 0 60000 65536"/>
                <a:gd name="T10" fmla="*/ 0 60000 65536"/>
                <a:gd name="T11" fmla="*/ 0 60000 65536"/>
                <a:gd name="T12" fmla="*/ 0 w 57"/>
                <a:gd name="T13" fmla="*/ 0 h 151"/>
                <a:gd name="T14" fmla="*/ 57 w 57"/>
                <a:gd name="T15" fmla="*/ 151 h 151"/>
              </a:gdLst>
              <a:ahLst/>
              <a:cxnLst>
                <a:cxn ang="T8">
                  <a:pos x="T0" y="T1"/>
                </a:cxn>
                <a:cxn ang="T9">
                  <a:pos x="T2" y="T3"/>
                </a:cxn>
                <a:cxn ang="T10">
                  <a:pos x="T4" y="T5"/>
                </a:cxn>
                <a:cxn ang="T11">
                  <a:pos x="T6" y="T7"/>
                </a:cxn>
              </a:cxnLst>
              <a:rect l="T12" t="T13" r="T14" b="T15"/>
              <a:pathLst>
                <a:path w="57" h="151">
                  <a:moveTo>
                    <a:pt x="57" y="5"/>
                  </a:moveTo>
                  <a:lnTo>
                    <a:pt x="45" y="0"/>
                  </a:lnTo>
                  <a:lnTo>
                    <a:pt x="0" y="151"/>
                  </a:lnTo>
                  <a:lnTo>
                    <a:pt x="57" y="5"/>
                  </a:lnTo>
                  <a:close/>
                </a:path>
              </a:pathLst>
            </a:custGeom>
            <a:solidFill>
              <a:srgbClr val="000000"/>
            </a:solidFill>
            <a:ln w="9525">
              <a:noFill/>
              <a:round/>
              <a:headEnd/>
              <a:tailEnd/>
            </a:ln>
          </p:spPr>
          <p:txBody>
            <a:bodyPr/>
            <a:lstStyle/>
            <a:p>
              <a:endParaRPr lang="en-US"/>
            </a:p>
          </p:txBody>
        </p:sp>
        <p:sp>
          <p:nvSpPr>
            <p:cNvPr id="1728" name="Freeform 702">
              <a:extLst>
                <a:ext uri="{FF2B5EF4-FFF2-40B4-BE49-F238E27FC236}">
                  <a16:creationId xmlns:a16="http://schemas.microsoft.com/office/drawing/2014/main" id="{67D23C4D-251C-4F2A-B81E-AC2264B0B05F}"/>
                </a:ext>
              </a:extLst>
            </p:cNvPr>
            <p:cNvSpPr>
              <a:spLocks/>
            </p:cNvSpPr>
            <p:nvPr/>
          </p:nvSpPr>
          <p:spPr bwMode="auto">
            <a:xfrm>
              <a:off x="3670" y="3445"/>
              <a:ext cx="9" cy="30"/>
            </a:xfrm>
            <a:custGeom>
              <a:avLst/>
              <a:gdLst>
                <a:gd name="T0" fmla="*/ 57 w 57"/>
                <a:gd name="T1" fmla="*/ 5 h 151"/>
                <a:gd name="T2" fmla="*/ 45 w 57"/>
                <a:gd name="T3" fmla="*/ 0 h 151"/>
                <a:gd name="T4" fmla="*/ 0 w 57"/>
                <a:gd name="T5" fmla="*/ 151 h 151"/>
                <a:gd name="T6" fmla="*/ 57 w 57"/>
                <a:gd name="T7" fmla="*/ 5 h 151"/>
                <a:gd name="T8" fmla="*/ 0 60000 65536"/>
                <a:gd name="T9" fmla="*/ 0 60000 65536"/>
                <a:gd name="T10" fmla="*/ 0 60000 65536"/>
                <a:gd name="T11" fmla="*/ 0 60000 65536"/>
                <a:gd name="T12" fmla="*/ 0 w 57"/>
                <a:gd name="T13" fmla="*/ 0 h 151"/>
                <a:gd name="T14" fmla="*/ 57 w 57"/>
                <a:gd name="T15" fmla="*/ 151 h 151"/>
              </a:gdLst>
              <a:ahLst/>
              <a:cxnLst>
                <a:cxn ang="T8">
                  <a:pos x="T0" y="T1"/>
                </a:cxn>
                <a:cxn ang="T9">
                  <a:pos x="T2" y="T3"/>
                </a:cxn>
                <a:cxn ang="T10">
                  <a:pos x="T4" y="T5"/>
                </a:cxn>
                <a:cxn ang="T11">
                  <a:pos x="T6" y="T7"/>
                </a:cxn>
              </a:cxnLst>
              <a:rect l="T12" t="T13" r="T14" b="T15"/>
              <a:pathLst>
                <a:path w="57" h="151">
                  <a:moveTo>
                    <a:pt x="57" y="5"/>
                  </a:moveTo>
                  <a:lnTo>
                    <a:pt x="45" y="0"/>
                  </a:lnTo>
                  <a:lnTo>
                    <a:pt x="0" y="151"/>
                  </a:lnTo>
                  <a:lnTo>
                    <a:pt x="57" y="5"/>
                  </a:lnTo>
                </a:path>
              </a:pathLst>
            </a:custGeom>
            <a:noFill/>
            <a:ln w="0">
              <a:solidFill>
                <a:srgbClr val="000000"/>
              </a:solidFill>
              <a:prstDash val="solid"/>
              <a:round/>
              <a:headEnd/>
              <a:tailEnd/>
            </a:ln>
          </p:spPr>
          <p:txBody>
            <a:bodyPr/>
            <a:lstStyle/>
            <a:p>
              <a:endParaRPr lang="en-US"/>
            </a:p>
          </p:txBody>
        </p:sp>
        <p:sp>
          <p:nvSpPr>
            <p:cNvPr id="1729" name="Freeform 703">
              <a:extLst>
                <a:ext uri="{FF2B5EF4-FFF2-40B4-BE49-F238E27FC236}">
                  <a16:creationId xmlns:a16="http://schemas.microsoft.com/office/drawing/2014/main" id="{94B24EA8-2310-438C-B84B-318E4178DF78}"/>
                </a:ext>
              </a:extLst>
            </p:cNvPr>
            <p:cNvSpPr>
              <a:spLocks/>
            </p:cNvSpPr>
            <p:nvPr/>
          </p:nvSpPr>
          <p:spPr bwMode="auto">
            <a:xfrm>
              <a:off x="3670" y="3444"/>
              <a:ext cx="7" cy="31"/>
            </a:xfrm>
            <a:custGeom>
              <a:avLst/>
              <a:gdLst>
                <a:gd name="T0" fmla="*/ 45 w 45"/>
                <a:gd name="T1" fmla="*/ 4 h 155"/>
                <a:gd name="T2" fmla="*/ 35 w 45"/>
                <a:gd name="T3" fmla="*/ 0 h 155"/>
                <a:gd name="T4" fmla="*/ 0 w 45"/>
                <a:gd name="T5" fmla="*/ 155 h 155"/>
                <a:gd name="T6" fmla="*/ 45 w 45"/>
                <a:gd name="T7" fmla="*/ 4 h 155"/>
                <a:gd name="T8" fmla="*/ 0 60000 65536"/>
                <a:gd name="T9" fmla="*/ 0 60000 65536"/>
                <a:gd name="T10" fmla="*/ 0 60000 65536"/>
                <a:gd name="T11" fmla="*/ 0 60000 65536"/>
                <a:gd name="T12" fmla="*/ 0 w 45"/>
                <a:gd name="T13" fmla="*/ 0 h 155"/>
                <a:gd name="T14" fmla="*/ 45 w 45"/>
                <a:gd name="T15" fmla="*/ 155 h 155"/>
              </a:gdLst>
              <a:ahLst/>
              <a:cxnLst>
                <a:cxn ang="T8">
                  <a:pos x="T0" y="T1"/>
                </a:cxn>
                <a:cxn ang="T9">
                  <a:pos x="T2" y="T3"/>
                </a:cxn>
                <a:cxn ang="T10">
                  <a:pos x="T4" y="T5"/>
                </a:cxn>
                <a:cxn ang="T11">
                  <a:pos x="T6" y="T7"/>
                </a:cxn>
              </a:cxnLst>
              <a:rect l="T12" t="T13" r="T14" b="T15"/>
              <a:pathLst>
                <a:path w="45" h="155">
                  <a:moveTo>
                    <a:pt x="45" y="4"/>
                  </a:moveTo>
                  <a:lnTo>
                    <a:pt x="35" y="0"/>
                  </a:lnTo>
                  <a:lnTo>
                    <a:pt x="0" y="155"/>
                  </a:lnTo>
                  <a:lnTo>
                    <a:pt x="45" y="4"/>
                  </a:lnTo>
                  <a:close/>
                </a:path>
              </a:pathLst>
            </a:custGeom>
            <a:solidFill>
              <a:srgbClr val="000000"/>
            </a:solidFill>
            <a:ln w="9525">
              <a:noFill/>
              <a:round/>
              <a:headEnd/>
              <a:tailEnd/>
            </a:ln>
          </p:spPr>
          <p:txBody>
            <a:bodyPr/>
            <a:lstStyle/>
            <a:p>
              <a:endParaRPr lang="en-US"/>
            </a:p>
          </p:txBody>
        </p:sp>
        <p:sp>
          <p:nvSpPr>
            <p:cNvPr id="1730" name="Freeform 704">
              <a:extLst>
                <a:ext uri="{FF2B5EF4-FFF2-40B4-BE49-F238E27FC236}">
                  <a16:creationId xmlns:a16="http://schemas.microsoft.com/office/drawing/2014/main" id="{F22A7F77-6AF7-43F1-8501-24FFE91B3E4A}"/>
                </a:ext>
              </a:extLst>
            </p:cNvPr>
            <p:cNvSpPr>
              <a:spLocks/>
            </p:cNvSpPr>
            <p:nvPr/>
          </p:nvSpPr>
          <p:spPr bwMode="auto">
            <a:xfrm>
              <a:off x="3670" y="3444"/>
              <a:ext cx="7" cy="31"/>
            </a:xfrm>
            <a:custGeom>
              <a:avLst/>
              <a:gdLst>
                <a:gd name="T0" fmla="*/ 45 w 45"/>
                <a:gd name="T1" fmla="*/ 4 h 155"/>
                <a:gd name="T2" fmla="*/ 35 w 45"/>
                <a:gd name="T3" fmla="*/ 0 h 155"/>
                <a:gd name="T4" fmla="*/ 0 w 45"/>
                <a:gd name="T5" fmla="*/ 155 h 155"/>
                <a:gd name="T6" fmla="*/ 45 w 45"/>
                <a:gd name="T7" fmla="*/ 4 h 155"/>
                <a:gd name="T8" fmla="*/ 0 60000 65536"/>
                <a:gd name="T9" fmla="*/ 0 60000 65536"/>
                <a:gd name="T10" fmla="*/ 0 60000 65536"/>
                <a:gd name="T11" fmla="*/ 0 60000 65536"/>
                <a:gd name="T12" fmla="*/ 0 w 45"/>
                <a:gd name="T13" fmla="*/ 0 h 155"/>
                <a:gd name="T14" fmla="*/ 45 w 45"/>
                <a:gd name="T15" fmla="*/ 155 h 155"/>
              </a:gdLst>
              <a:ahLst/>
              <a:cxnLst>
                <a:cxn ang="T8">
                  <a:pos x="T0" y="T1"/>
                </a:cxn>
                <a:cxn ang="T9">
                  <a:pos x="T2" y="T3"/>
                </a:cxn>
                <a:cxn ang="T10">
                  <a:pos x="T4" y="T5"/>
                </a:cxn>
                <a:cxn ang="T11">
                  <a:pos x="T6" y="T7"/>
                </a:cxn>
              </a:cxnLst>
              <a:rect l="T12" t="T13" r="T14" b="T15"/>
              <a:pathLst>
                <a:path w="45" h="155">
                  <a:moveTo>
                    <a:pt x="45" y="4"/>
                  </a:moveTo>
                  <a:lnTo>
                    <a:pt x="35" y="0"/>
                  </a:lnTo>
                  <a:lnTo>
                    <a:pt x="0" y="155"/>
                  </a:lnTo>
                  <a:lnTo>
                    <a:pt x="45" y="4"/>
                  </a:lnTo>
                </a:path>
              </a:pathLst>
            </a:custGeom>
            <a:noFill/>
            <a:ln w="0">
              <a:solidFill>
                <a:srgbClr val="000000"/>
              </a:solidFill>
              <a:prstDash val="solid"/>
              <a:round/>
              <a:headEnd/>
              <a:tailEnd/>
            </a:ln>
          </p:spPr>
          <p:txBody>
            <a:bodyPr/>
            <a:lstStyle/>
            <a:p>
              <a:endParaRPr lang="en-US"/>
            </a:p>
          </p:txBody>
        </p:sp>
        <p:sp>
          <p:nvSpPr>
            <p:cNvPr id="1731" name="Freeform 705">
              <a:extLst>
                <a:ext uri="{FF2B5EF4-FFF2-40B4-BE49-F238E27FC236}">
                  <a16:creationId xmlns:a16="http://schemas.microsoft.com/office/drawing/2014/main" id="{B1D6868C-285E-49FB-BD35-875C2C9AE281}"/>
                </a:ext>
              </a:extLst>
            </p:cNvPr>
            <p:cNvSpPr>
              <a:spLocks/>
            </p:cNvSpPr>
            <p:nvPr/>
          </p:nvSpPr>
          <p:spPr bwMode="auto">
            <a:xfrm>
              <a:off x="3670" y="3443"/>
              <a:ext cx="6" cy="32"/>
            </a:xfrm>
            <a:custGeom>
              <a:avLst/>
              <a:gdLst>
                <a:gd name="T0" fmla="*/ 35 w 35"/>
                <a:gd name="T1" fmla="*/ 3 h 158"/>
                <a:gd name="T2" fmla="*/ 23 w 35"/>
                <a:gd name="T3" fmla="*/ 0 h 158"/>
                <a:gd name="T4" fmla="*/ 0 w 35"/>
                <a:gd name="T5" fmla="*/ 158 h 158"/>
                <a:gd name="T6" fmla="*/ 35 w 35"/>
                <a:gd name="T7" fmla="*/ 3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35" y="3"/>
                  </a:moveTo>
                  <a:lnTo>
                    <a:pt x="23" y="0"/>
                  </a:lnTo>
                  <a:lnTo>
                    <a:pt x="0" y="158"/>
                  </a:lnTo>
                  <a:lnTo>
                    <a:pt x="35" y="3"/>
                  </a:lnTo>
                  <a:close/>
                </a:path>
              </a:pathLst>
            </a:custGeom>
            <a:solidFill>
              <a:srgbClr val="000000"/>
            </a:solidFill>
            <a:ln w="9525">
              <a:noFill/>
              <a:round/>
              <a:headEnd/>
              <a:tailEnd/>
            </a:ln>
          </p:spPr>
          <p:txBody>
            <a:bodyPr/>
            <a:lstStyle/>
            <a:p>
              <a:endParaRPr lang="en-US"/>
            </a:p>
          </p:txBody>
        </p:sp>
        <p:sp>
          <p:nvSpPr>
            <p:cNvPr id="1732" name="Freeform 706">
              <a:extLst>
                <a:ext uri="{FF2B5EF4-FFF2-40B4-BE49-F238E27FC236}">
                  <a16:creationId xmlns:a16="http://schemas.microsoft.com/office/drawing/2014/main" id="{49641A93-DA72-41F2-BEAC-34CC6A846E0F}"/>
                </a:ext>
              </a:extLst>
            </p:cNvPr>
            <p:cNvSpPr>
              <a:spLocks/>
            </p:cNvSpPr>
            <p:nvPr/>
          </p:nvSpPr>
          <p:spPr bwMode="auto">
            <a:xfrm>
              <a:off x="3670" y="3443"/>
              <a:ext cx="6" cy="32"/>
            </a:xfrm>
            <a:custGeom>
              <a:avLst/>
              <a:gdLst>
                <a:gd name="T0" fmla="*/ 35 w 35"/>
                <a:gd name="T1" fmla="*/ 3 h 158"/>
                <a:gd name="T2" fmla="*/ 23 w 35"/>
                <a:gd name="T3" fmla="*/ 0 h 158"/>
                <a:gd name="T4" fmla="*/ 0 w 35"/>
                <a:gd name="T5" fmla="*/ 158 h 158"/>
                <a:gd name="T6" fmla="*/ 35 w 35"/>
                <a:gd name="T7" fmla="*/ 3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35" y="3"/>
                  </a:moveTo>
                  <a:lnTo>
                    <a:pt x="23" y="0"/>
                  </a:lnTo>
                  <a:lnTo>
                    <a:pt x="0" y="158"/>
                  </a:lnTo>
                  <a:lnTo>
                    <a:pt x="35" y="3"/>
                  </a:lnTo>
                </a:path>
              </a:pathLst>
            </a:custGeom>
            <a:noFill/>
            <a:ln w="0">
              <a:solidFill>
                <a:srgbClr val="000000"/>
              </a:solidFill>
              <a:prstDash val="solid"/>
              <a:round/>
              <a:headEnd/>
              <a:tailEnd/>
            </a:ln>
          </p:spPr>
          <p:txBody>
            <a:bodyPr/>
            <a:lstStyle/>
            <a:p>
              <a:endParaRPr lang="en-US"/>
            </a:p>
          </p:txBody>
        </p:sp>
        <p:sp>
          <p:nvSpPr>
            <p:cNvPr id="1733" name="Freeform 707">
              <a:extLst>
                <a:ext uri="{FF2B5EF4-FFF2-40B4-BE49-F238E27FC236}">
                  <a16:creationId xmlns:a16="http://schemas.microsoft.com/office/drawing/2014/main" id="{935BDBF7-FBF3-4251-854E-7774ED1E91A1}"/>
                </a:ext>
              </a:extLst>
            </p:cNvPr>
            <p:cNvSpPr>
              <a:spLocks/>
            </p:cNvSpPr>
            <p:nvPr/>
          </p:nvSpPr>
          <p:spPr bwMode="auto">
            <a:xfrm>
              <a:off x="3670" y="3443"/>
              <a:ext cx="4" cy="32"/>
            </a:xfrm>
            <a:custGeom>
              <a:avLst/>
              <a:gdLst>
                <a:gd name="T0" fmla="*/ 23 w 23"/>
                <a:gd name="T1" fmla="*/ 1 h 159"/>
                <a:gd name="T2" fmla="*/ 11 w 23"/>
                <a:gd name="T3" fmla="*/ 0 h 159"/>
                <a:gd name="T4" fmla="*/ 0 w 23"/>
                <a:gd name="T5" fmla="*/ 159 h 159"/>
                <a:gd name="T6" fmla="*/ 23 w 23"/>
                <a:gd name="T7" fmla="*/ 1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23" y="1"/>
                  </a:moveTo>
                  <a:lnTo>
                    <a:pt x="11" y="0"/>
                  </a:lnTo>
                  <a:lnTo>
                    <a:pt x="0" y="159"/>
                  </a:lnTo>
                  <a:lnTo>
                    <a:pt x="23" y="1"/>
                  </a:lnTo>
                  <a:close/>
                </a:path>
              </a:pathLst>
            </a:custGeom>
            <a:solidFill>
              <a:srgbClr val="000000"/>
            </a:solidFill>
            <a:ln w="9525">
              <a:noFill/>
              <a:round/>
              <a:headEnd/>
              <a:tailEnd/>
            </a:ln>
          </p:spPr>
          <p:txBody>
            <a:bodyPr/>
            <a:lstStyle/>
            <a:p>
              <a:endParaRPr lang="en-US"/>
            </a:p>
          </p:txBody>
        </p:sp>
        <p:sp>
          <p:nvSpPr>
            <p:cNvPr id="1734" name="Freeform 708">
              <a:extLst>
                <a:ext uri="{FF2B5EF4-FFF2-40B4-BE49-F238E27FC236}">
                  <a16:creationId xmlns:a16="http://schemas.microsoft.com/office/drawing/2014/main" id="{A769C2C2-B169-4F65-8FAD-C5133CB1BD50}"/>
                </a:ext>
              </a:extLst>
            </p:cNvPr>
            <p:cNvSpPr>
              <a:spLocks/>
            </p:cNvSpPr>
            <p:nvPr/>
          </p:nvSpPr>
          <p:spPr bwMode="auto">
            <a:xfrm>
              <a:off x="3670" y="3443"/>
              <a:ext cx="4" cy="32"/>
            </a:xfrm>
            <a:custGeom>
              <a:avLst/>
              <a:gdLst>
                <a:gd name="T0" fmla="*/ 23 w 23"/>
                <a:gd name="T1" fmla="*/ 1 h 159"/>
                <a:gd name="T2" fmla="*/ 11 w 23"/>
                <a:gd name="T3" fmla="*/ 0 h 159"/>
                <a:gd name="T4" fmla="*/ 0 w 23"/>
                <a:gd name="T5" fmla="*/ 159 h 159"/>
                <a:gd name="T6" fmla="*/ 23 w 23"/>
                <a:gd name="T7" fmla="*/ 1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23" y="1"/>
                  </a:moveTo>
                  <a:lnTo>
                    <a:pt x="11" y="0"/>
                  </a:lnTo>
                  <a:lnTo>
                    <a:pt x="0" y="159"/>
                  </a:lnTo>
                  <a:lnTo>
                    <a:pt x="23" y="1"/>
                  </a:lnTo>
                </a:path>
              </a:pathLst>
            </a:custGeom>
            <a:noFill/>
            <a:ln w="0">
              <a:solidFill>
                <a:srgbClr val="000000"/>
              </a:solidFill>
              <a:prstDash val="solid"/>
              <a:round/>
              <a:headEnd/>
              <a:tailEnd/>
            </a:ln>
          </p:spPr>
          <p:txBody>
            <a:bodyPr/>
            <a:lstStyle/>
            <a:p>
              <a:endParaRPr lang="en-US"/>
            </a:p>
          </p:txBody>
        </p:sp>
        <p:sp>
          <p:nvSpPr>
            <p:cNvPr id="1735" name="Freeform 709">
              <a:extLst>
                <a:ext uri="{FF2B5EF4-FFF2-40B4-BE49-F238E27FC236}">
                  <a16:creationId xmlns:a16="http://schemas.microsoft.com/office/drawing/2014/main" id="{B2BFCFB7-8730-4A88-A3BF-B94EC6026B8E}"/>
                </a:ext>
              </a:extLst>
            </p:cNvPr>
            <p:cNvSpPr>
              <a:spLocks/>
            </p:cNvSpPr>
            <p:nvPr/>
          </p:nvSpPr>
          <p:spPr bwMode="auto">
            <a:xfrm>
              <a:off x="3670" y="3443"/>
              <a:ext cx="2" cy="32"/>
            </a:xfrm>
            <a:custGeom>
              <a:avLst/>
              <a:gdLst>
                <a:gd name="T0" fmla="*/ 11 w 11"/>
                <a:gd name="T1" fmla="*/ 1 h 160"/>
                <a:gd name="T2" fmla="*/ 0 w 11"/>
                <a:gd name="T3" fmla="*/ 0 h 160"/>
                <a:gd name="T4" fmla="*/ 0 w 11"/>
                <a:gd name="T5" fmla="*/ 160 h 160"/>
                <a:gd name="T6" fmla="*/ 11 w 11"/>
                <a:gd name="T7" fmla="*/ 1 h 160"/>
                <a:gd name="T8" fmla="*/ 0 60000 65536"/>
                <a:gd name="T9" fmla="*/ 0 60000 65536"/>
                <a:gd name="T10" fmla="*/ 0 60000 65536"/>
                <a:gd name="T11" fmla="*/ 0 60000 65536"/>
                <a:gd name="T12" fmla="*/ 0 w 11"/>
                <a:gd name="T13" fmla="*/ 0 h 160"/>
                <a:gd name="T14" fmla="*/ 11 w 11"/>
                <a:gd name="T15" fmla="*/ 160 h 160"/>
              </a:gdLst>
              <a:ahLst/>
              <a:cxnLst>
                <a:cxn ang="T8">
                  <a:pos x="T0" y="T1"/>
                </a:cxn>
                <a:cxn ang="T9">
                  <a:pos x="T2" y="T3"/>
                </a:cxn>
                <a:cxn ang="T10">
                  <a:pos x="T4" y="T5"/>
                </a:cxn>
                <a:cxn ang="T11">
                  <a:pos x="T6" y="T7"/>
                </a:cxn>
              </a:cxnLst>
              <a:rect l="T12" t="T13" r="T14" b="T15"/>
              <a:pathLst>
                <a:path w="11" h="160">
                  <a:moveTo>
                    <a:pt x="11" y="1"/>
                  </a:moveTo>
                  <a:lnTo>
                    <a:pt x="0" y="0"/>
                  </a:lnTo>
                  <a:lnTo>
                    <a:pt x="0" y="160"/>
                  </a:lnTo>
                  <a:lnTo>
                    <a:pt x="11" y="1"/>
                  </a:lnTo>
                  <a:close/>
                </a:path>
              </a:pathLst>
            </a:custGeom>
            <a:solidFill>
              <a:srgbClr val="000000"/>
            </a:solidFill>
            <a:ln w="9525">
              <a:noFill/>
              <a:round/>
              <a:headEnd/>
              <a:tailEnd/>
            </a:ln>
          </p:spPr>
          <p:txBody>
            <a:bodyPr/>
            <a:lstStyle/>
            <a:p>
              <a:endParaRPr lang="en-US"/>
            </a:p>
          </p:txBody>
        </p:sp>
        <p:sp>
          <p:nvSpPr>
            <p:cNvPr id="1736" name="Freeform 710">
              <a:extLst>
                <a:ext uri="{FF2B5EF4-FFF2-40B4-BE49-F238E27FC236}">
                  <a16:creationId xmlns:a16="http://schemas.microsoft.com/office/drawing/2014/main" id="{D914E61E-1A1B-4CC2-A91D-F8051CEAF60E}"/>
                </a:ext>
              </a:extLst>
            </p:cNvPr>
            <p:cNvSpPr>
              <a:spLocks/>
            </p:cNvSpPr>
            <p:nvPr/>
          </p:nvSpPr>
          <p:spPr bwMode="auto">
            <a:xfrm>
              <a:off x="3670" y="3443"/>
              <a:ext cx="2" cy="32"/>
            </a:xfrm>
            <a:custGeom>
              <a:avLst/>
              <a:gdLst>
                <a:gd name="T0" fmla="*/ 11 w 11"/>
                <a:gd name="T1" fmla="*/ 1 h 160"/>
                <a:gd name="T2" fmla="*/ 0 w 11"/>
                <a:gd name="T3" fmla="*/ 0 h 160"/>
                <a:gd name="T4" fmla="*/ 0 w 11"/>
                <a:gd name="T5" fmla="*/ 160 h 160"/>
                <a:gd name="T6" fmla="*/ 11 w 11"/>
                <a:gd name="T7" fmla="*/ 1 h 160"/>
                <a:gd name="T8" fmla="*/ 0 60000 65536"/>
                <a:gd name="T9" fmla="*/ 0 60000 65536"/>
                <a:gd name="T10" fmla="*/ 0 60000 65536"/>
                <a:gd name="T11" fmla="*/ 0 60000 65536"/>
                <a:gd name="T12" fmla="*/ 0 w 11"/>
                <a:gd name="T13" fmla="*/ 0 h 160"/>
                <a:gd name="T14" fmla="*/ 11 w 11"/>
                <a:gd name="T15" fmla="*/ 160 h 160"/>
              </a:gdLst>
              <a:ahLst/>
              <a:cxnLst>
                <a:cxn ang="T8">
                  <a:pos x="T0" y="T1"/>
                </a:cxn>
                <a:cxn ang="T9">
                  <a:pos x="T2" y="T3"/>
                </a:cxn>
                <a:cxn ang="T10">
                  <a:pos x="T4" y="T5"/>
                </a:cxn>
                <a:cxn ang="T11">
                  <a:pos x="T6" y="T7"/>
                </a:cxn>
              </a:cxnLst>
              <a:rect l="T12" t="T13" r="T14" b="T15"/>
              <a:pathLst>
                <a:path w="11" h="160">
                  <a:moveTo>
                    <a:pt x="11" y="1"/>
                  </a:moveTo>
                  <a:lnTo>
                    <a:pt x="0" y="0"/>
                  </a:lnTo>
                  <a:lnTo>
                    <a:pt x="0" y="160"/>
                  </a:lnTo>
                  <a:lnTo>
                    <a:pt x="11" y="1"/>
                  </a:lnTo>
                </a:path>
              </a:pathLst>
            </a:custGeom>
            <a:noFill/>
            <a:ln w="0">
              <a:solidFill>
                <a:srgbClr val="000000"/>
              </a:solidFill>
              <a:prstDash val="solid"/>
              <a:round/>
              <a:headEnd/>
              <a:tailEnd/>
            </a:ln>
          </p:spPr>
          <p:txBody>
            <a:bodyPr/>
            <a:lstStyle/>
            <a:p>
              <a:endParaRPr lang="en-US"/>
            </a:p>
          </p:txBody>
        </p:sp>
        <p:sp>
          <p:nvSpPr>
            <p:cNvPr id="1737" name="Freeform 711">
              <a:extLst>
                <a:ext uri="{FF2B5EF4-FFF2-40B4-BE49-F238E27FC236}">
                  <a16:creationId xmlns:a16="http://schemas.microsoft.com/office/drawing/2014/main" id="{C93F4B64-87B7-42EF-9F91-AE9D85F68806}"/>
                </a:ext>
              </a:extLst>
            </p:cNvPr>
            <p:cNvSpPr>
              <a:spLocks/>
            </p:cNvSpPr>
            <p:nvPr/>
          </p:nvSpPr>
          <p:spPr bwMode="auto">
            <a:xfrm>
              <a:off x="3668" y="3443"/>
              <a:ext cx="2" cy="32"/>
            </a:xfrm>
            <a:custGeom>
              <a:avLst/>
              <a:gdLst>
                <a:gd name="T0" fmla="*/ 12 w 12"/>
                <a:gd name="T1" fmla="*/ 0 h 160"/>
                <a:gd name="T2" fmla="*/ 0 w 12"/>
                <a:gd name="T3" fmla="*/ 1 h 160"/>
                <a:gd name="T4" fmla="*/ 12 w 12"/>
                <a:gd name="T5" fmla="*/ 160 h 160"/>
                <a:gd name="T6" fmla="*/ 12 w 12"/>
                <a:gd name="T7" fmla="*/ 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12" y="0"/>
                  </a:moveTo>
                  <a:lnTo>
                    <a:pt x="0" y="1"/>
                  </a:lnTo>
                  <a:lnTo>
                    <a:pt x="12" y="160"/>
                  </a:lnTo>
                  <a:lnTo>
                    <a:pt x="12" y="0"/>
                  </a:lnTo>
                  <a:close/>
                </a:path>
              </a:pathLst>
            </a:custGeom>
            <a:solidFill>
              <a:srgbClr val="000000"/>
            </a:solidFill>
            <a:ln w="9525">
              <a:noFill/>
              <a:round/>
              <a:headEnd/>
              <a:tailEnd/>
            </a:ln>
          </p:spPr>
          <p:txBody>
            <a:bodyPr/>
            <a:lstStyle/>
            <a:p>
              <a:endParaRPr lang="en-US"/>
            </a:p>
          </p:txBody>
        </p:sp>
        <p:sp>
          <p:nvSpPr>
            <p:cNvPr id="1738" name="Freeform 712">
              <a:extLst>
                <a:ext uri="{FF2B5EF4-FFF2-40B4-BE49-F238E27FC236}">
                  <a16:creationId xmlns:a16="http://schemas.microsoft.com/office/drawing/2014/main" id="{9C89C452-D267-425F-9654-10B27A5BA07B}"/>
                </a:ext>
              </a:extLst>
            </p:cNvPr>
            <p:cNvSpPr>
              <a:spLocks/>
            </p:cNvSpPr>
            <p:nvPr/>
          </p:nvSpPr>
          <p:spPr bwMode="auto">
            <a:xfrm>
              <a:off x="3668" y="3443"/>
              <a:ext cx="2" cy="32"/>
            </a:xfrm>
            <a:custGeom>
              <a:avLst/>
              <a:gdLst>
                <a:gd name="T0" fmla="*/ 12 w 12"/>
                <a:gd name="T1" fmla="*/ 0 h 160"/>
                <a:gd name="T2" fmla="*/ 0 w 12"/>
                <a:gd name="T3" fmla="*/ 1 h 160"/>
                <a:gd name="T4" fmla="*/ 12 w 12"/>
                <a:gd name="T5" fmla="*/ 160 h 160"/>
                <a:gd name="T6" fmla="*/ 12 w 12"/>
                <a:gd name="T7" fmla="*/ 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12" y="0"/>
                  </a:moveTo>
                  <a:lnTo>
                    <a:pt x="0" y="1"/>
                  </a:lnTo>
                  <a:lnTo>
                    <a:pt x="12" y="160"/>
                  </a:lnTo>
                  <a:lnTo>
                    <a:pt x="12" y="0"/>
                  </a:lnTo>
                </a:path>
              </a:pathLst>
            </a:custGeom>
            <a:noFill/>
            <a:ln w="0">
              <a:solidFill>
                <a:srgbClr val="000000"/>
              </a:solidFill>
              <a:prstDash val="solid"/>
              <a:round/>
              <a:headEnd/>
              <a:tailEnd/>
            </a:ln>
          </p:spPr>
          <p:txBody>
            <a:bodyPr/>
            <a:lstStyle/>
            <a:p>
              <a:endParaRPr lang="en-US"/>
            </a:p>
          </p:txBody>
        </p:sp>
        <p:sp>
          <p:nvSpPr>
            <p:cNvPr id="1739" name="Freeform 713">
              <a:extLst>
                <a:ext uri="{FF2B5EF4-FFF2-40B4-BE49-F238E27FC236}">
                  <a16:creationId xmlns:a16="http://schemas.microsoft.com/office/drawing/2014/main" id="{DF036C0B-0D35-4B11-A018-3D97138D4805}"/>
                </a:ext>
              </a:extLst>
            </p:cNvPr>
            <p:cNvSpPr>
              <a:spLocks/>
            </p:cNvSpPr>
            <p:nvPr/>
          </p:nvSpPr>
          <p:spPr bwMode="auto">
            <a:xfrm>
              <a:off x="3666" y="3443"/>
              <a:ext cx="4" cy="32"/>
            </a:xfrm>
            <a:custGeom>
              <a:avLst/>
              <a:gdLst>
                <a:gd name="T0" fmla="*/ 12 w 24"/>
                <a:gd name="T1" fmla="*/ 0 h 159"/>
                <a:gd name="T2" fmla="*/ 0 w 24"/>
                <a:gd name="T3" fmla="*/ 1 h 159"/>
                <a:gd name="T4" fmla="*/ 24 w 24"/>
                <a:gd name="T5" fmla="*/ 159 h 159"/>
                <a:gd name="T6" fmla="*/ 12 w 24"/>
                <a:gd name="T7" fmla="*/ 0 h 159"/>
                <a:gd name="T8" fmla="*/ 0 60000 65536"/>
                <a:gd name="T9" fmla="*/ 0 60000 65536"/>
                <a:gd name="T10" fmla="*/ 0 60000 65536"/>
                <a:gd name="T11" fmla="*/ 0 60000 65536"/>
                <a:gd name="T12" fmla="*/ 0 w 24"/>
                <a:gd name="T13" fmla="*/ 0 h 159"/>
                <a:gd name="T14" fmla="*/ 24 w 24"/>
                <a:gd name="T15" fmla="*/ 159 h 159"/>
              </a:gdLst>
              <a:ahLst/>
              <a:cxnLst>
                <a:cxn ang="T8">
                  <a:pos x="T0" y="T1"/>
                </a:cxn>
                <a:cxn ang="T9">
                  <a:pos x="T2" y="T3"/>
                </a:cxn>
                <a:cxn ang="T10">
                  <a:pos x="T4" y="T5"/>
                </a:cxn>
                <a:cxn ang="T11">
                  <a:pos x="T6" y="T7"/>
                </a:cxn>
              </a:cxnLst>
              <a:rect l="T12" t="T13" r="T14" b="T15"/>
              <a:pathLst>
                <a:path w="24" h="159">
                  <a:moveTo>
                    <a:pt x="12" y="0"/>
                  </a:moveTo>
                  <a:lnTo>
                    <a:pt x="0" y="1"/>
                  </a:lnTo>
                  <a:lnTo>
                    <a:pt x="24" y="159"/>
                  </a:lnTo>
                  <a:lnTo>
                    <a:pt x="12" y="0"/>
                  </a:lnTo>
                  <a:close/>
                </a:path>
              </a:pathLst>
            </a:custGeom>
            <a:solidFill>
              <a:srgbClr val="000000"/>
            </a:solidFill>
            <a:ln w="9525">
              <a:noFill/>
              <a:round/>
              <a:headEnd/>
              <a:tailEnd/>
            </a:ln>
          </p:spPr>
          <p:txBody>
            <a:bodyPr/>
            <a:lstStyle/>
            <a:p>
              <a:endParaRPr lang="en-US"/>
            </a:p>
          </p:txBody>
        </p:sp>
        <p:sp>
          <p:nvSpPr>
            <p:cNvPr id="1740" name="Freeform 714">
              <a:extLst>
                <a:ext uri="{FF2B5EF4-FFF2-40B4-BE49-F238E27FC236}">
                  <a16:creationId xmlns:a16="http://schemas.microsoft.com/office/drawing/2014/main" id="{87FA131E-EC35-44C9-B975-F303379E9441}"/>
                </a:ext>
              </a:extLst>
            </p:cNvPr>
            <p:cNvSpPr>
              <a:spLocks/>
            </p:cNvSpPr>
            <p:nvPr/>
          </p:nvSpPr>
          <p:spPr bwMode="auto">
            <a:xfrm>
              <a:off x="3666" y="3443"/>
              <a:ext cx="4" cy="32"/>
            </a:xfrm>
            <a:custGeom>
              <a:avLst/>
              <a:gdLst>
                <a:gd name="T0" fmla="*/ 12 w 24"/>
                <a:gd name="T1" fmla="*/ 0 h 159"/>
                <a:gd name="T2" fmla="*/ 0 w 24"/>
                <a:gd name="T3" fmla="*/ 1 h 159"/>
                <a:gd name="T4" fmla="*/ 24 w 24"/>
                <a:gd name="T5" fmla="*/ 159 h 159"/>
                <a:gd name="T6" fmla="*/ 12 w 24"/>
                <a:gd name="T7" fmla="*/ 0 h 159"/>
                <a:gd name="T8" fmla="*/ 0 60000 65536"/>
                <a:gd name="T9" fmla="*/ 0 60000 65536"/>
                <a:gd name="T10" fmla="*/ 0 60000 65536"/>
                <a:gd name="T11" fmla="*/ 0 60000 65536"/>
                <a:gd name="T12" fmla="*/ 0 w 24"/>
                <a:gd name="T13" fmla="*/ 0 h 159"/>
                <a:gd name="T14" fmla="*/ 24 w 24"/>
                <a:gd name="T15" fmla="*/ 159 h 159"/>
              </a:gdLst>
              <a:ahLst/>
              <a:cxnLst>
                <a:cxn ang="T8">
                  <a:pos x="T0" y="T1"/>
                </a:cxn>
                <a:cxn ang="T9">
                  <a:pos x="T2" y="T3"/>
                </a:cxn>
                <a:cxn ang="T10">
                  <a:pos x="T4" y="T5"/>
                </a:cxn>
                <a:cxn ang="T11">
                  <a:pos x="T6" y="T7"/>
                </a:cxn>
              </a:cxnLst>
              <a:rect l="T12" t="T13" r="T14" b="T15"/>
              <a:pathLst>
                <a:path w="24" h="159">
                  <a:moveTo>
                    <a:pt x="12" y="0"/>
                  </a:moveTo>
                  <a:lnTo>
                    <a:pt x="0" y="1"/>
                  </a:lnTo>
                  <a:lnTo>
                    <a:pt x="24" y="159"/>
                  </a:lnTo>
                  <a:lnTo>
                    <a:pt x="12" y="0"/>
                  </a:lnTo>
                </a:path>
              </a:pathLst>
            </a:custGeom>
            <a:noFill/>
            <a:ln w="0">
              <a:solidFill>
                <a:srgbClr val="000000"/>
              </a:solidFill>
              <a:prstDash val="solid"/>
              <a:round/>
              <a:headEnd/>
              <a:tailEnd/>
            </a:ln>
          </p:spPr>
          <p:txBody>
            <a:bodyPr/>
            <a:lstStyle/>
            <a:p>
              <a:endParaRPr lang="en-US"/>
            </a:p>
          </p:txBody>
        </p:sp>
        <p:sp>
          <p:nvSpPr>
            <p:cNvPr id="1741" name="Freeform 715">
              <a:extLst>
                <a:ext uri="{FF2B5EF4-FFF2-40B4-BE49-F238E27FC236}">
                  <a16:creationId xmlns:a16="http://schemas.microsoft.com/office/drawing/2014/main" id="{0277BFAD-D31B-46B2-B481-76575179F8BD}"/>
                </a:ext>
              </a:extLst>
            </p:cNvPr>
            <p:cNvSpPr>
              <a:spLocks/>
            </p:cNvSpPr>
            <p:nvPr/>
          </p:nvSpPr>
          <p:spPr bwMode="auto">
            <a:xfrm>
              <a:off x="3664" y="3443"/>
              <a:ext cx="6" cy="32"/>
            </a:xfrm>
            <a:custGeom>
              <a:avLst/>
              <a:gdLst>
                <a:gd name="T0" fmla="*/ 11 w 35"/>
                <a:gd name="T1" fmla="*/ 0 h 158"/>
                <a:gd name="T2" fmla="*/ 0 w 35"/>
                <a:gd name="T3" fmla="*/ 3 h 158"/>
                <a:gd name="T4" fmla="*/ 35 w 35"/>
                <a:gd name="T5" fmla="*/ 158 h 158"/>
                <a:gd name="T6" fmla="*/ 11 w 35"/>
                <a:gd name="T7" fmla="*/ 0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11" y="0"/>
                  </a:moveTo>
                  <a:lnTo>
                    <a:pt x="0" y="3"/>
                  </a:lnTo>
                  <a:lnTo>
                    <a:pt x="35" y="158"/>
                  </a:lnTo>
                  <a:lnTo>
                    <a:pt x="11" y="0"/>
                  </a:lnTo>
                  <a:close/>
                </a:path>
              </a:pathLst>
            </a:custGeom>
            <a:solidFill>
              <a:srgbClr val="000000"/>
            </a:solidFill>
            <a:ln w="9525">
              <a:noFill/>
              <a:round/>
              <a:headEnd/>
              <a:tailEnd/>
            </a:ln>
          </p:spPr>
          <p:txBody>
            <a:bodyPr/>
            <a:lstStyle/>
            <a:p>
              <a:endParaRPr lang="en-US"/>
            </a:p>
          </p:txBody>
        </p:sp>
        <p:sp>
          <p:nvSpPr>
            <p:cNvPr id="1742" name="Freeform 716">
              <a:extLst>
                <a:ext uri="{FF2B5EF4-FFF2-40B4-BE49-F238E27FC236}">
                  <a16:creationId xmlns:a16="http://schemas.microsoft.com/office/drawing/2014/main" id="{F981A548-CBF5-4B1A-90DF-017E9CB5B479}"/>
                </a:ext>
              </a:extLst>
            </p:cNvPr>
            <p:cNvSpPr>
              <a:spLocks/>
            </p:cNvSpPr>
            <p:nvPr/>
          </p:nvSpPr>
          <p:spPr bwMode="auto">
            <a:xfrm>
              <a:off x="3664" y="3443"/>
              <a:ext cx="6" cy="32"/>
            </a:xfrm>
            <a:custGeom>
              <a:avLst/>
              <a:gdLst>
                <a:gd name="T0" fmla="*/ 11 w 35"/>
                <a:gd name="T1" fmla="*/ 0 h 158"/>
                <a:gd name="T2" fmla="*/ 0 w 35"/>
                <a:gd name="T3" fmla="*/ 3 h 158"/>
                <a:gd name="T4" fmla="*/ 35 w 35"/>
                <a:gd name="T5" fmla="*/ 158 h 158"/>
                <a:gd name="T6" fmla="*/ 11 w 35"/>
                <a:gd name="T7" fmla="*/ 0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11" y="0"/>
                  </a:moveTo>
                  <a:lnTo>
                    <a:pt x="0" y="3"/>
                  </a:lnTo>
                  <a:lnTo>
                    <a:pt x="35" y="158"/>
                  </a:lnTo>
                  <a:lnTo>
                    <a:pt x="11" y="0"/>
                  </a:lnTo>
                </a:path>
              </a:pathLst>
            </a:custGeom>
            <a:noFill/>
            <a:ln w="0">
              <a:solidFill>
                <a:srgbClr val="000000"/>
              </a:solidFill>
              <a:prstDash val="solid"/>
              <a:round/>
              <a:headEnd/>
              <a:tailEnd/>
            </a:ln>
          </p:spPr>
          <p:txBody>
            <a:bodyPr/>
            <a:lstStyle/>
            <a:p>
              <a:endParaRPr lang="en-US"/>
            </a:p>
          </p:txBody>
        </p:sp>
        <p:sp>
          <p:nvSpPr>
            <p:cNvPr id="1743" name="Freeform 717">
              <a:extLst>
                <a:ext uri="{FF2B5EF4-FFF2-40B4-BE49-F238E27FC236}">
                  <a16:creationId xmlns:a16="http://schemas.microsoft.com/office/drawing/2014/main" id="{1EB7DB7E-C032-4B45-8D64-8C76D2A5F7AB}"/>
                </a:ext>
              </a:extLst>
            </p:cNvPr>
            <p:cNvSpPr>
              <a:spLocks/>
            </p:cNvSpPr>
            <p:nvPr/>
          </p:nvSpPr>
          <p:spPr bwMode="auto">
            <a:xfrm>
              <a:off x="3662" y="3444"/>
              <a:ext cx="8" cy="31"/>
            </a:xfrm>
            <a:custGeom>
              <a:avLst/>
              <a:gdLst>
                <a:gd name="T0" fmla="*/ 12 w 47"/>
                <a:gd name="T1" fmla="*/ 0 h 155"/>
                <a:gd name="T2" fmla="*/ 0 w 47"/>
                <a:gd name="T3" fmla="*/ 4 h 155"/>
                <a:gd name="T4" fmla="*/ 47 w 47"/>
                <a:gd name="T5" fmla="*/ 155 h 155"/>
                <a:gd name="T6" fmla="*/ 12 w 47"/>
                <a:gd name="T7" fmla="*/ 0 h 155"/>
                <a:gd name="T8" fmla="*/ 0 60000 65536"/>
                <a:gd name="T9" fmla="*/ 0 60000 65536"/>
                <a:gd name="T10" fmla="*/ 0 60000 65536"/>
                <a:gd name="T11" fmla="*/ 0 60000 65536"/>
                <a:gd name="T12" fmla="*/ 0 w 47"/>
                <a:gd name="T13" fmla="*/ 0 h 155"/>
                <a:gd name="T14" fmla="*/ 47 w 47"/>
                <a:gd name="T15" fmla="*/ 155 h 155"/>
              </a:gdLst>
              <a:ahLst/>
              <a:cxnLst>
                <a:cxn ang="T8">
                  <a:pos x="T0" y="T1"/>
                </a:cxn>
                <a:cxn ang="T9">
                  <a:pos x="T2" y="T3"/>
                </a:cxn>
                <a:cxn ang="T10">
                  <a:pos x="T4" y="T5"/>
                </a:cxn>
                <a:cxn ang="T11">
                  <a:pos x="T6" y="T7"/>
                </a:cxn>
              </a:cxnLst>
              <a:rect l="T12" t="T13" r="T14" b="T15"/>
              <a:pathLst>
                <a:path w="47" h="155">
                  <a:moveTo>
                    <a:pt x="12" y="0"/>
                  </a:moveTo>
                  <a:lnTo>
                    <a:pt x="0" y="4"/>
                  </a:lnTo>
                  <a:lnTo>
                    <a:pt x="47" y="155"/>
                  </a:lnTo>
                  <a:lnTo>
                    <a:pt x="12" y="0"/>
                  </a:lnTo>
                  <a:close/>
                </a:path>
              </a:pathLst>
            </a:custGeom>
            <a:solidFill>
              <a:srgbClr val="000000"/>
            </a:solidFill>
            <a:ln w="9525">
              <a:noFill/>
              <a:round/>
              <a:headEnd/>
              <a:tailEnd/>
            </a:ln>
          </p:spPr>
          <p:txBody>
            <a:bodyPr/>
            <a:lstStyle/>
            <a:p>
              <a:endParaRPr lang="en-US"/>
            </a:p>
          </p:txBody>
        </p:sp>
        <p:sp>
          <p:nvSpPr>
            <p:cNvPr id="1744" name="Freeform 718">
              <a:extLst>
                <a:ext uri="{FF2B5EF4-FFF2-40B4-BE49-F238E27FC236}">
                  <a16:creationId xmlns:a16="http://schemas.microsoft.com/office/drawing/2014/main" id="{DF211BF2-54D2-43FC-B751-5B2307D9F922}"/>
                </a:ext>
              </a:extLst>
            </p:cNvPr>
            <p:cNvSpPr>
              <a:spLocks/>
            </p:cNvSpPr>
            <p:nvPr/>
          </p:nvSpPr>
          <p:spPr bwMode="auto">
            <a:xfrm>
              <a:off x="3662" y="3444"/>
              <a:ext cx="8" cy="31"/>
            </a:xfrm>
            <a:custGeom>
              <a:avLst/>
              <a:gdLst>
                <a:gd name="T0" fmla="*/ 12 w 47"/>
                <a:gd name="T1" fmla="*/ 0 h 155"/>
                <a:gd name="T2" fmla="*/ 0 w 47"/>
                <a:gd name="T3" fmla="*/ 4 h 155"/>
                <a:gd name="T4" fmla="*/ 47 w 47"/>
                <a:gd name="T5" fmla="*/ 155 h 155"/>
                <a:gd name="T6" fmla="*/ 12 w 47"/>
                <a:gd name="T7" fmla="*/ 0 h 155"/>
                <a:gd name="T8" fmla="*/ 0 60000 65536"/>
                <a:gd name="T9" fmla="*/ 0 60000 65536"/>
                <a:gd name="T10" fmla="*/ 0 60000 65536"/>
                <a:gd name="T11" fmla="*/ 0 60000 65536"/>
                <a:gd name="T12" fmla="*/ 0 w 47"/>
                <a:gd name="T13" fmla="*/ 0 h 155"/>
                <a:gd name="T14" fmla="*/ 47 w 47"/>
                <a:gd name="T15" fmla="*/ 155 h 155"/>
              </a:gdLst>
              <a:ahLst/>
              <a:cxnLst>
                <a:cxn ang="T8">
                  <a:pos x="T0" y="T1"/>
                </a:cxn>
                <a:cxn ang="T9">
                  <a:pos x="T2" y="T3"/>
                </a:cxn>
                <a:cxn ang="T10">
                  <a:pos x="T4" y="T5"/>
                </a:cxn>
                <a:cxn ang="T11">
                  <a:pos x="T6" y="T7"/>
                </a:cxn>
              </a:cxnLst>
              <a:rect l="T12" t="T13" r="T14" b="T15"/>
              <a:pathLst>
                <a:path w="47" h="155">
                  <a:moveTo>
                    <a:pt x="12" y="0"/>
                  </a:moveTo>
                  <a:lnTo>
                    <a:pt x="0" y="4"/>
                  </a:lnTo>
                  <a:lnTo>
                    <a:pt x="47" y="155"/>
                  </a:lnTo>
                  <a:lnTo>
                    <a:pt x="12" y="0"/>
                  </a:lnTo>
                </a:path>
              </a:pathLst>
            </a:custGeom>
            <a:noFill/>
            <a:ln w="0">
              <a:solidFill>
                <a:srgbClr val="000000"/>
              </a:solidFill>
              <a:prstDash val="solid"/>
              <a:round/>
              <a:headEnd/>
              <a:tailEnd/>
            </a:ln>
          </p:spPr>
          <p:txBody>
            <a:bodyPr/>
            <a:lstStyle/>
            <a:p>
              <a:endParaRPr lang="en-US"/>
            </a:p>
          </p:txBody>
        </p:sp>
        <p:sp>
          <p:nvSpPr>
            <p:cNvPr id="1745" name="Freeform 719">
              <a:extLst>
                <a:ext uri="{FF2B5EF4-FFF2-40B4-BE49-F238E27FC236}">
                  <a16:creationId xmlns:a16="http://schemas.microsoft.com/office/drawing/2014/main" id="{14E3619E-CCEB-4410-A73B-AD9ABCAC6DFB}"/>
                </a:ext>
              </a:extLst>
            </p:cNvPr>
            <p:cNvSpPr>
              <a:spLocks/>
            </p:cNvSpPr>
            <p:nvPr/>
          </p:nvSpPr>
          <p:spPr bwMode="auto">
            <a:xfrm>
              <a:off x="3660" y="3445"/>
              <a:ext cx="10" cy="30"/>
            </a:xfrm>
            <a:custGeom>
              <a:avLst/>
              <a:gdLst>
                <a:gd name="T0" fmla="*/ 11 w 58"/>
                <a:gd name="T1" fmla="*/ 0 h 151"/>
                <a:gd name="T2" fmla="*/ 0 w 58"/>
                <a:gd name="T3" fmla="*/ 5 h 151"/>
                <a:gd name="T4" fmla="*/ 58 w 58"/>
                <a:gd name="T5" fmla="*/ 151 h 151"/>
                <a:gd name="T6" fmla="*/ 11 w 58"/>
                <a:gd name="T7" fmla="*/ 0 h 151"/>
                <a:gd name="T8" fmla="*/ 0 60000 65536"/>
                <a:gd name="T9" fmla="*/ 0 60000 65536"/>
                <a:gd name="T10" fmla="*/ 0 60000 65536"/>
                <a:gd name="T11" fmla="*/ 0 60000 65536"/>
                <a:gd name="T12" fmla="*/ 0 w 58"/>
                <a:gd name="T13" fmla="*/ 0 h 151"/>
                <a:gd name="T14" fmla="*/ 58 w 58"/>
                <a:gd name="T15" fmla="*/ 151 h 151"/>
              </a:gdLst>
              <a:ahLst/>
              <a:cxnLst>
                <a:cxn ang="T8">
                  <a:pos x="T0" y="T1"/>
                </a:cxn>
                <a:cxn ang="T9">
                  <a:pos x="T2" y="T3"/>
                </a:cxn>
                <a:cxn ang="T10">
                  <a:pos x="T4" y="T5"/>
                </a:cxn>
                <a:cxn ang="T11">
                  <a:pos x="T6" y="T7"/>
                </a:cxn>
              </a:cxnLst>
              <a:rect l="T12" t="T13" r="T14" b="T15"/>
              <a:pathLst>
                <a:path w="58" h="151">
                  <a:moveTo>
                    <a:pt x="11" y="0"/>
                  </a:moveTo>
                  <a:lnTo>
                    <a:pt x="0" y="5"/>
                  </a:lnTo>
                  <a:lnTo>
                    <a:pt x="58" y="151"/>
                  </a:lnTo>
                  <a:lnTo>
                    <a:pt x="11" y="0"/>
                  </a:lnTo>
                  <a:close/>
                </a:path>
              </a:pathLst>
            </a:custGeom>
            <a:solidFill>
              <a:srgbClr val="000000"/>
            </a:solidFill>
            <a:ln w="9525">
              <a:noFill/>
              <a:round/>
              <a:headEnd/>
              <a:tailEnd/>
            </a:ln>
          </p:spPr>
          <p:txBody>
            <a:bodyPr/>
            <a:lstStyle/>
            <a:p>
              <a:endParaRPr lang="en-US"/>
            </a:p>
          </p:txBody>
        </p:sp>
        <p:sp>
          <p:nvSpPr>
            <p:cNvPr id="1746" name="Freeform 720">
              <a:extLst>
                <a:ext uri="{FF2B5EF4-FFF2-40B4-BE49-F238E27FC236}">
                  <a16:creationId xmlns:a16="http://schemas.microsoft.com/office/drawing/2014/main" id="{8BC3FC05-36CD-4EE1-91AE-DFC213782938}"/>
                </a:ext>
              </a:extLst>
            </p:cNvPr>
            <p:cNvSpPr>
              <a:spLocks/>
            </p:cNvSpPr>
            <p:nvPr/>
          </p:nvSpPr>
          <p:spPr bwMode="auto">
            <a:xfrm>
              <a:off x="3660" y="3445"/>
              <a:ext cx="10" cy="30"/>
            </a:xfrm>
            <a:custGeom>
              <a:avLst/>
              <a:gdLst>
                <a:gd name="T0" fmla="*/ 11 w 58"/>
                <a:gd name="T1" fmla="*/ 0 h 151"/>
                <a:gd name="T2" fmla="*/ 0 w 58"/>
                <a:gd name="T3" fmla="*/ 5 h 151"/>
                <a:gd name="T4" fmla="*/ 58 w 58"/>
                <a:gd name="T5" fmla="*/ 151 h 151"/>
                <a:gd name="T6" fmla="*/ 11 w 58"/>
                <a:gd name="T7" fmla="*/ 0 h 151"/>
                <a:gd name="T8" fmla="*/ 0 60000 65536"/>
                <a:gd name="T9" fmla="*/ 0 60000 65536"/>
                <a:gd name="T10" fmla="*/ 0 60000 65536"/>
                <a:gd name="T11" fmla="*/ 0 60000 65536"/>
                <a:gd name="T12" fmla="*/ 0 w 58"/>
                <a:gd name="T13" fmla="*/ 0 h 151"/>
                <a:gd name="T14" fmla="*/ 58 w 58"/>
                <a:gd name="T15" fmla="*/ 151 h 151"/>
              </a:gdLst>
              <a:ahLst/>
              <a:cxnLst>
                <a:cxn ang="T8">
                  <a:pos x="T0" y="T1"/>
                </a:cxn>
                <a:cxn ang="T9">
                  <a:pos x="T2" y="T3"/>
                </a:cxn>
                <a:cxn ang="T10">
                  <a:pos x="T4" y="T5"/>
                </a:cxn>
                <a:cxn ang="T11">
                  <a:pos x="T6" y="T7"/>
                </a:cxn>
              </a:cxnLst>
              <a:rect l="T12" t="T13" r="T14" b="T15"/>
              <a:pathLst>
                <a:path w="58" h="151">
                  <a:moveTo>
                    <a:pt x="11" y="0"/>
                  </a:moveTo>
                  <a:lnTo>
                    <a:pt x="0" y="5"/>
                  </a:lnTo>
                  <a:lnTo>
                    <a:pt x="58" y="151"/>
                  </a:lnTo>
                  <a:lnTo>
                    <a:pt x="11" y="0"/>
                  </a:lnTo>
                </a:path>
              </a:pathLst>
            </a:custGeom>
            <a:noFill/>
            <a:ln w="0">
              <a:solidFill>
                <a:srgbClr val="000000"/>
              </a:solidFill>
              <a:prstDash val="solid"/>
              <a:round/>
              <a:headEnd/>
              <a:tailEnd/>
            </a:ln>
          </p:spPr>
          <p:txBody>
            <a:bodyPr/>
            <a:lstStyle/>
            <a:p>
              <a:endParaRPr lang="en-US"/>
            </a:p>
          </p:txBody>
        </p:sp>
        <p:sp>
          <p:nvSpPr>
            <p:cNvPr id="1747" name="Freeform 721">
              <a:extLst>
                <a:ext uri="{FF2B5EF4-FFF2-40B4-BE49-F238E27FC236}">
                  <a16:creationId xmlns:a16="http://schemas.microsoft.com/office/drawing/2014/main" id="{BC1E62F2-EEA1-49D6-8E36-3F8C200DD8AE}"/>
                </a:ext>
              </a:extLst>
            </p:cNvPr>
            <p:cNvSpPr>
              <a:spLocks/>
            </p:cNvSpPr>
            <p:nvPr/>
          </p:nvSpPr>
          <p:spPr bwMode="auto">
            <a:xfrm>
              <a:off x="3658" y="3446"/>
              <a:ext cx="12" cy="29"/>
            </a:xfrm>
            <a:custGeom>
              <a:avLst/>
              <a:gdLst>
                <a:gd name="T0" fmla="*/ 10 w 68"/>
                <a:gd name="T1" fmla="*/ 0 h 146"/>
                <a:gd name="T2" fmla="*/ 0 w 68"/>
                <a:gd name="T3" fmla="*/ 5 h 146"/>
                <a:gd name="T4" fmla="*/ 68 w 68"/>
                <a:gd name="T5" fmla="*/ 146 h 146"/>
                <a:gd name="T6" fmla="*/ 10 w 68"/>
                <a:gd name="T7" fmla="*/ 0 h 146"/>
                <a:gd name="T8" fmla="*/ 0 60000 65536"/>
                <a:gd name="T9" fmla="*/ 0 60000 65536"/>
                <a:gd name="T10" fmla="*/ 0 60000 65536"/>
                <a:gd name="T11" fmla="*/ 0 60000 65536"/>
                <a:gd name="T12" fmla="*/ 0 w 68"/>
                <a:gd name="T13" fmla="*/ 0 h 146"/>
                <a:gd name="T14" fmla="*/ 68 w 68"/>
                <a:gd name="T15" fmla="*/ 146 h 146"/>
              </a:gdLst>
              <a:ahLst/>
              <a:cxnLst>
                <a:cxn ang="T8">
                  <a:pos x="T0" y="T1"/>
                </a:cxn>
                <a:cxn ang="T9">
                  <a:pos x="T2" y="T3"/>
                </a:cxn>
                <a:cxn ang="T10">
                  <a:pos x="T4" y="T5"/>
                </a:cxn>
                <a:cxn ang="T11">
                  <a:pos x="T6" y="T7"/>
                </a:cxn>
              </a:cxnLst>
              <a:rect l="T12" t="T13" r="T14" b="T15"/>
              <a:pathLst>
                <a:path w="68" h="146">
                  <a:moveTo>
                    <a:pt x="10" y="0"/>
                  </a:moveTo>
                  <a:lnTo>
                    <a:pt x="0" y="5"/>
                  </a:lnTo>
                  <a:lnTo>
                    <a:pt x="68" y="146"/>
                  </a:lnTo>
                  <a:lnTo>
                    <a:pt x="10" y="0"/>
                  </a:lnTo>
                  <a:close/>
                </a:path>
              </a:pathLst>
            </a:custGeom>
            <a:solidFill>
              <a:srgbClr val="000000"/>
            </a:solidFill>
            <a:ln w="9525">
              <a:noFill/>
              <a:round/>
              <a:headEnd/>
              <a:tailEnd/>
            </a:ln>
          </p:spPr>
          <p:txBody>
            <a:bodyPr/>
            <a:lstStyle/>
            <a:p>
              <a:endParaRPr lang="en-US"/>
            </a:p>
          </p:txBody>
        </p:sp>
        <p:sp>
          <p:nvSpPr>
            <p:cNvPr id="1748" name="Freeform 722">
              <a:extLst>
                <a:ext uri="{FF2B5EF4-FFF2-40B4-BE49-F238E27FC236}">
                  <a16:creationId xmlns:a16="http://schemas.microsoft.com/office/drawing/2014/main" id="{301B3011-5FB2-4998-A822-748F02461959}"/>
                </a:ext>
              </a:extLst>
            </p:cNvPr>
            <p:cNvSpPr>
              <a:spLocks/>
            </p:cNvSpPr>
            <p:nvPr/>
          </p:nvSpPr>
          <p:spPr bwMode="auto">
            <a:xfrm>
              <a:off x="3658" y="3446"/>
              <a:ext cx="12" cy="29"/>
            </a:xfrm>
            <a:custGeom>
              <a:avLst/>
              <a:gdLst>
                <a:gd name="T0" fmla="*/ 10 w 68"/>
                <a:gd name="T1" fmla="*/ 0 h 146"/>
                <a:gd name="T2" fmla="*/ 0 w 68"/>
                <a:gd name="T3" fmla="*/ 5 h 146"/>
                <a:gd name="T4" fmla="*/ 68 w 68"/>
                <a:gd name="T5" fmla="*/ 146 h 146"/>
                <a:gd name="T6" fmla="*/ 10 w 68"/>
                <a:gd name="T7" fmla="*/ 0 h 146"/>
                <a:gd name="T8" fmla="*/ 0 60000 65536"/>
                <a:gd name="T9" fmla="*/ 0 60000 65536"/>
                <a:gd name="T10" fmla="*/ 0 60000 65536"/>
                <a:gd name="T11" fmla="*/ 0 60000 65536"/>
                <a:gd name="T12" fmla="*/ 0 w 68"/>
                <a:gd name="T13" fmla="*/ 0 h 146"/>
                <a:gd name="T14" fmla="*/ 68 w 68"/>
                <a:gd name="T15" fmla="*/ 146 h 146"/>
              </a:gdLst>
              <a:ahLst/>
              <a:cxnLst>
                <a:cxn ang="T8">
                  <a:pos x="T0" y="T1"/>
                </a:cxn>
                <a:cxn ang="T9">
                  <a:pos x="T2" y="T3"/>
                </a:cxn>
                <a:cxn ang="T10">
                  <a:pos x="T4" y="T5"/>
                </a:cxn>
                <a:cxn ang="T11">
                  <a:pos x="T6" y="T7"/>
                </a:cxn>
              </a:cxnLst>
              <a:rect l="T12" t="T13" r="T14" b="T15"/>
              <a:pathLst>
                <a:path w="68" h="146">
                  <a:moveTo>
                    <a:pt x="10" y="0"/>
                  </a:moveTo>
                  <a:lnTo>
                    <a:pt x="0" y="5"/>
                  </a:lnTo>
                  <a:lnTo>
                    <a:pt x="68" y="146"/>
                  </a:lnTo>
                  <a:lnTo>
                    <a:pt x="10" y="0"/>
                  </a:lnTo>
                </a:path>
              </a:pathLst>
            </a:custGeom>
            <a:noFill/>
            <a:ln w="0">
              <a:solidFill>
                <a:srgbClr val="000000"/>
              </a:solidFill>
              <a:prstDash val="solid"/>
              <a:round/>
              <a:headEnd/>
              <a:tailEnd/>
            </a:ln>
          </p:spPr>
          <p:txBody>
            <a:bodyPr/>
            <a:lstStyle/>
            <a:p>
              <a:endParaRPr lang="en-US"/>
            </a:p>
          </p:txBody>
        </p:sp>
        <p:sp>
          <p:nvSpPr>
            <p:cNvPr id="1749" name="Freeform 723">
              <a:extLst>
                <a:ext uri="{FF2B5EF4-FFF2-40B4-BE49-F238E27FC236}">
                  <a16:creationId xmlns:a16="http://schemas.microsoft.com/office/drawing/2014/main" id="{297888B1-69B2-464B-8A7F-ADD756A7790F}"/>
                </a:ext>
              </a:extLst>
            </p:cNvPr>
            <p:cNvSpPr>
              <a:spLocks/>
            </p:cNvSpPr>
            <p:nvPr/>
          </p:nvSpPr>
          <p:spPr bwMode="auto">
            <a:xfrm>
              <a:off x="3657" y="3447"/>
              <a:ext cx="13" cy="28"/>
            </a:xfrm>
            <a:custGeom>
              <a:avLst/>
              <a:gdLst>
                <a:gd name="T0" fmla="*/ 10 w 78"/>
                <a:gd name="T1" fmla="*/ 0 h 141"/>
                <a:gd name="T2" fmla="*/ 0 w 78"/>
                <a:gd name="T3" fmla="*/ 7 h 141"/>
                <a:gd name="T4" fmla="*/ 78 w 78"/>
                <a:gd name="T5" fmla="*/ 141 h 141"/>
                <a:gd name="T6" fmla="*/ 10 w 78"/>
                <a:gd name="T7" fmla="*/ 0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10" y="0"/>
                  </a:moveTo>
                  <a:lnTo>
                    <a:pt x="0" y="7"/>
                  </a:lnTo>
                  <a:lnTo>
                    <a:pt x="78" y="141"/>
                  </a:lnTo>
                  <a:lnTo>
                    <a:pt x="10" y="0"/>
                  </a:lnTo>
                  <a:close/>
                </a:path>
              </a:pathLst>
            </a:custGeom>
            <a:solidFill>
              <a:srgbClr val="000000"/>
            </a:solidFill>
            <a:ln w="9525">
              <a:noFill/>
              <a:round/>
              <a:headEnd/>
              <a:tailEnd/>
            </a:ln>
          </p:spPr>
          <p:txBody>
            <a:bodyPr/>
            <a:lstStyle/>
            <a:p>
              <a:endParaRPr lang="en-US"/>
            </a:p>
          </p:txBody>
        </p:sp>
        <p:sp>
          <p:nvSpPr>
            <p:cNvPr id="1750" name="Freeform 724">
              <a:extLst>
                <a:ext uri="{FF2B5EF4-FFF2-40B4-BE49-F238E27FC236}">
                  <a16:creationId xmlns:a16="http://schemas.microsoft.com/office/drawing/2014/main" id="{191B7E6E-B9DA-4F53-A12D-10CC3CECC894}"/>
                </a:ext>
              </a:extLst>
            </p:cNvPr>
            <p:cNvSpPr>
              <a:spLocks/>
            </p:cNvSpPr>
            <p:nvPr/>
          </p:nvSpPr>
          <p:spPr bwMode="auto">
            <a:xfrm>
              <a:off x="3657" y="3447"/>
              <a:ext cx="13" cy="28"/>
            </a:xfrm>
            <a:custGeom>
              <a:avLst/>
              <a:gdLst>
                <a:gd name="T0" fmla="*/ 10 w 78"/>
                <a:gd name="T1" fmla="*/ 0 h 141"/>
                <a:gd name="T2" fmla="*/ 0 w 78"/>
                <a:gd name="T3" fmla="*/ 7 h 141"/>
                <a:gd name="T4" fmla="*/ 78 w 78"/>
                <a:gd name="T5" fmla="*/ 141 h 141"/>
                <a:gd name="T6" fmla="*/ 10 w 78"/>
                <a:gd name="T7" fmla="*/ 0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10" y="0"/>
                  </a:moveTo>
                  <a:lnTo>
                    <a:pt x="0" y="7"/>
                  </a:lnTo>
                  <a:lnTo>
                    <a:pt x="78" y="141"/>
                  </a:lnTo>
                  <a:lnTo>
                    <a:pt x="10" y="0"/>
                  </a:lnTo>
                </a:path>
              </a:pathLst>
            </a:custGeom>
            <a:noFill/>
            <a:ln w="0">
              <a:solidFill>
                <a:srgbClr val="000000"/>
              </a:solidFill>
              <a:prstDash val="solid"/>
              <a:round/>
              <a:headEnd/>
              <a:tailEnd/>
            </a:ln>
          </p:spPr>
          <p:txBody>
            <a:bodyPr/>
            <a:lstStyle/>
            <a:p>
              <a:endParaRPr lang="en-US"/>
            </a:p>
          </p:txBody>
        </p:sp>
        <p:sp>
          <p:nvSpPr>
            <p:cNvPr id="1751" name="Freeform 725">
              <a:extLst>
                <a:ext uri="{FF2B5EF4-FFF2-40B4-BE49-F238E27FC236}">
                  <a16:creationId xmlns:a16="http://schemas.microsoft.com/office/drawing/2014/main" id="{0AA596BF-5BC0-42E8-A1F3-5B82B860C427}"/>
                </a:ext>
              </a:extLst>
            </p:cNvPr>
            <p:cNvSpPr>
              <a:spLocks/>
            </p:cNvSpPr>
            <p:nvPr/>
          </p:nvSpPr>
          <p:spPr bwMode="auto">
            <a:xfrm>
              <a:off x="3655" y="3448"/>
              <a:ext cx="15" cy="27"/>
            </a:xfrm>
            <a:custGeom>
              <a:avLst/>
              <a:gdLst>
                <a:gd name="T0" fmla="*/ 9 w 87"/>
                <a:gd name="T1" fmla="*/ 0 h 134"/>
                <a:gd name="T2" fmla="*/ 0 w 87"/>
                <a:gd name="T3" fmla="*/ 8 h 134"/>
                <a:gd name="T4" fmla="*/ 87 w 87"/>
                <a:gd name="T5" fmla="*/ 134 h 134"/>
                <a:gd name="T6" fmla="*/ 9 w 87"/>
                <a:gd name="T7" fmla="*/ 0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9" y="0"/>
                  </a:moveTo>
                  <a:lnTo>
                    <a:pt x="0" y="8"/>
                  </a:lnTo>
                  <a:lnTo>
                    <a:pt x="87" y="134"/>
                  </a:lnTo>
                  <a:lnTo>
                    <a:pt x="9" y="0"/>
                  </a:lnTo>
                  <a:close/>
                </a:path>
              </a:pathLst>
            </a:custGeom>
            <a:solidFill>
              <a:srgbClr val="000000"/>
            </a:solidFill>
            <a:ln w="9525">
              <a:noFill/>
              <a:round/>
              <a:headEnd/>
              <a:tailEnd/>
            </a:ln>
          </p:spPr>
          <p:txBody>
            <a:bodyPr/>
            <a:lstStyle/>
            <a:p>
              <a:endParaRPr lang="en-US"/>
            </a:p>
          </p:txBody>
        </p:sp>
        <p:sp>
          <p:nvSpPr>
            <p:cNvPr id="1752" name="Freeform 726">
              <a:extLst>
                <a:ext uri="{FF2B5EF4-FFF2-40B4-BE49-F238E27FC236}">
                  <a16:creationId xmlns:a16="http://schemas.microsoft.com/office/drawing/2014/main" id="{74398F28-C7B8-40E5-9254-0CF4AB9CD413}"/>
                </a:ext>
              </a:extLst>
            </p:cNvPr>
            <p:cNvSpPr>
              <a:spLocks/>
            </p:cNvSpPr>
            <p:nvPr/>
          </p:nvSpPr>
          <p:spPr bwMode="auto">
            <a:xfrm>
              <a:off x="3655" y="3448"/>
              <a:ext cx="15" cy="27"/>
            </a:xfrm>
            <a:custGeom>
              <a:avLst/>
              <a:gdLst>
                <a:gd name="T0" fmla="*/ 9 w 87"/>
                <a:gd name="T1" fmla="*/ 0 h 134"/>
                <a:gd name="T2" fmla="*/ 0 w 87"/>
                <a:gd name="T3" fmla="*/ 8 h 134"/>
                <a:gd name="T4" fmla="*/ 87 w 87"/>
                <a:gd name="T5" fmla="*/ 134 h 134"/>
                <a:gd name="T6" fmla="*/ 9 w 87"/>
                <a:gd name="T7" fmla="*/ 0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9" y="0"/>
                  </a:moveTo>
                  <a:lnTo>
                    <a:pt x="0" y="8"/>
                  </a:lnTo>
                  <a:lnTo>
                    <a:pt x="87" y="134"/>
                  </a:lnTo>
                  <a:lnTo>
                    <a:pt x="9" y="0"/>
                  </a:lnTo>
                </a:path>
              </a:pathLst>
            </a:custGeom>
            <a:noFill/>
            <a:ln w="0">
              <a:solidFill>
                <a:srgbClr val="000000"/>
              </a:solidFill>
              <a:prstDash val="solid"/>
              <a:round/>
              <a:headEnd/>
              <a:tailEnd/>
            </a:ln>
          </p:spPr>
          <p:txBody>
            <a:bodyPr/>
            <a:lstStyle/>
            <a:p>
              <a:endParaRPr lang="en-US"/>
            </a:p>
          </p:txBody>
        </p:sp>
        <p:sp>
          <p:nvSpPr>
            <p:cNvPr id="1753" name="Freeform 727">
              <a:extLst>
                <a:ext uri="{FF2B5EF4-FFF2-40B4-BE49-F238E27FC236}">
                  <a16:creationId xmlns:a16="http://schemas.microsoft.com/office/drawing/2014/main" id="{2249A468-DCA3-4DD7-AB27-0D43E48BBBDE}"/>
                </a:ext>
              </a:extLst>
            </p:cNvPr>
            <p:cNvSpPr>
              <a:spLocks/>
            </p:cNvSpPr>
            <p:nvPr/>
          </p:nvSpPr>
          <p:spPr bwMode="auto">
            <a:xfrm>
              <a:off x="3654" y="3450"/>
              <a:ext cx="16" cy="25"/>
            </a:xfrm>
            <a:custGeom>
              <a:avLst/>
              <a:gdLst>
                <a:gd name="T0" fmla="*/ 10 w 97"/>
                <a:gd name="T1" fmla="*/ 0 h 126"/>
                <a:gd name="T2" fmla="*/ 0 w 97"/>
                <a:gd name="T3" fmla="*/ 9 h 126"/>
                <a:gd name="T4" fmla="*/ 97 w 97"/>
                <a:gd name="T5" fmla="*/ 126 h 126"/>
                <a:gd name="T6" fmla="*/ 10 w 97"/>
                <a:gd name="T7" fmla="*/ 0 h 126"/>
                <a:gd name="T8" fmla="*/ 0 60000 65536"/>
                <a:gd name="T9" fmla="*/ 0 60000 65536"/>
                <a:gd name="T10" fmla="*/ 0 60000 65536"/>
                <a:gd name="T11" fmla="*/ 0 60000 65536"/>
                <a:gd name="T12" fmla="*/ 0 w 97"/>
                <a:gd name="T13" fmla="*/ 0 h 126"/>
                <a:gd name="T14" fmla="*/ 97 w 97"/>
                <a:gd name="T15" fmla="*/ 126 h 126"/>
              </a:gdLst>
              <a:ahLst/>
              <a:cxnLst>
                <a:cxn ang="T8">
                  <a:pos x="T0" y="T1"/>
                </a:cxn>
                <a:cxn ang="T9">
                  <a:pos x="T2" y="T3"/>
                </a:cxn>
                <a:cxn ang="T10">
                  <a:pos x="T4" y="T5"/>
                </a:cxn>
                <a:cxn ang="T11">
                  <a:pos x="T6" y="T7"/>
                </a:cxn>
              </a:cxnLst>
              <a:rect l="T12" t="T13" r="T14" b="T15"/>
              <a:pathLst>
                <a:path w="97" h="126">
                  <a:moveTo>
                    <a:pt x="10" y="0"/>
                  </a:moveTo>
                  <a:lnTo>
                    <a:pt x="0" y="9"/>
                  </a:lnTo>
                  <a:lnTo>
                    <a:pt x="97" y="126"/>
                  </a:lnTo>
                  <a:lnTo>
                    <a:pt x="10" y="0"/>
                  </a:lnTo>
                  <a:close/>
                </a:path>
              </a:pathLst>
            </a:custGeom>
            <a:solidFill>
              <a:srgbClr val="000000"/>
            </a:solidFill>
            <a:ln w="9525">
              <a:noFill/>
              <a:round/>
              <a:headEnd/>
              <a:tailEnd/>
            </a:ln>
          </p:spPr>
          <p:txBody>
            <a:bodyPr/>
            <a:lstStyle/>
            <a:p>
              <a:endParaRPr lang="en-US"/>
            </a:p>
          </p:txBody>
        </p:sp>
        <p:sp>
          <p:nvSpPr>
            <p:cNvPr id="1754" name="Freeform 728">
              <a:extLst>
                <a:ext uri="{FF2B5EF4-FFF2-40B4-BE49-F238E27FC236}">
                  <a16:creationId xmlns:a16="http://schemas.microsoft.com/office/drawing/2014/main" id="{3B322338-98D0-406C-BF7B-350E452264A2}"/>
                </a:ext>
              </a:extLst>
            </p:cNvPr>
            <p:cNvSpPr>
              <a:spLocks/>
            </p:cNvSpPr>
            <p:nvPr/>
          </p:nvSpPr>
          <p:spPr bwMode="auto">
            <a:xfrm>
              <a:off x="3654" y="3450"/>
              <a:ext cx="16" cy="25"/>
            </a:xfrm>
            <a:custGeom>
              <a:avLst/>
              <a:gdLst>
                <a:gd name="T0" fmla="*/ 10 w 97"/>
                <a:gd name="T1" fmla="*/ 0 h 126"/>
                <a:gd name="T2" fmla="*/ 0 w 97"/>
                <a:gd name="T3" fmla="*/ 9 h 126"/>
                <a:gd name="T4" fmla="*/ 97 w 97"/>
                <a:gd name="T5" fmla="*/ 126 h 126"/>
                <a:gd name="T6" fmla="*/ 10 w 97"/>
                <a:gd name="T7" fmla="*/ 0 h 126"/>
                <a:gd name="T8" fmla="*/ 0 60000 65536"/>
                <a:gd name="T9" fmla="*/ 0 60000 65536"/>
                <a:gd name="T10" fmla="*/ 0 60000 65536"/>
                <a:gd name="T11" fmla="*/ 0 60000 65536"/>
                <a:gd name="T12" fmla="*/ 0 w 97"/>
                <a:gd name="T13" fmla="*/ 0 h 126"/>
                <a:gd name="T14" fmla="*/ 97 w 97"/>
                <a:gd name="T15" fmla="*/ 126 h 126"/>
              </a:gdLst>
              <a:ahLst/>
              <a:cxnLst>
                <a:cxn ang="T8">
                  <a:pos x="T0" y="T1"/>
                </a:cxn>
                <a:cxn ang="T9">
                  <a:pos x="T2" y="T3"/>
                </a:cxn>
                <a:cxn ang="T10">
                  <a:pos x="T4" y="T5"/>
                </a:cxn>
                <a:cxn ang="T11">
                  <a:pos x="T6" y="T7"/>
                </a:cxn>
              </a:cxnLst>
              <a:rect l="T12" t="T13" r="T14" b="T15"/>
              <a:pathLst>
                <a:path w="97" h="126">
                  <a:moveTo>
                    <a:pt x="10" y="0"/>
                  </a:moveTo>
                  <a:lnTo>
                    <a:pt x="0" y="9"/>
                  </a:lnTo>
                  <a:lnTo>
                    <a:pt x="97" y="126"/>
                  </a:lnTo>
                  <a:lnTo>
                    <a:pt x="10" y="0"/>
                  </a:lnTo>
                </a:path>
              </a:pathLst>
            </a:custGeom>
            <a:noFill/>
            <a:ln w="0">
              <a:solidFill>
                <a:srgbClr val="000000"/>
              </a:solidFill>
              <a:prstDash val="solid"/>
              <a:round/>
              <a:headEnd/>
              <a:tailEnd/>
            </a:ln>
          </p:spPr>
          <p:txBody>
            <a:bodyPr/>
            <a:lstStyle/>
            <a:p>
              <a:endParaRPr lang="en-US"/>
            </a:p>
          </p:txBody>
        </p:sp>
        <p:sp>
          <p:nvSpPr>
            <p:cNvPr id="1755" name="Freeform 729">
              <a:extLst>
                <a:ext uri="{FF2B5EF4-FFF2-40B4-BE49-F238E27FC236}">
                  <a16:creationId xmlns:a16="http://schemas.microsoft.com/office/drawing/2014/main" id="{D218C502-C42A-4F6A-897C-AEE08F48E87F}"/>
                </a:ext>
              </a:extLst>
            </p:cNvPr>
            <p:cNvSpPr>
              <a:spLocks/>
            </p:cNvSpPr>
            <p:nvPr/>
          </p:nvSpPr>
          <p:spPr bwMode="auto">
            <a:xfrm>
              <a:off x="3652" y="3451"/>
              <a:ext cx="18" cy="24"/>
            </a:xfrm>
            <a:custGeom>
              <a:avLst/>
              <a:gdLst>
                <a:gd name="T0" fmla="*/ 9 w 106"/>
                <a:gd name="T1" fmla="*/ 0 h 117"/>
                <a:gd name="T2" fmla="*/ 0 w 106"/>
                <a:gd name="T3" fmla="*/ 9 h 117"/>
                <a:gd name="T4" fmla="*/ 106 w 106"/>
                <a:gd name="T5" fmla="*/ 117 h 117"/>
                <a:gd name="T6" fmla="*/ 9 w 106"/>
                <a:gd name="T7" fmla="*/ 0 h 117"/>
                <a:gd name="T8" fmla="*/ 0 60000 65536"/>
                <a:gd name="T9" fmla="*/ 0 60000 65536"/>
                <a:gd name="T10" fmla="*/ 0 60000 65536"/>
                <a:gd name="T11" fmla="*/ 0 60000 65536"/>
                <a:gd name="T12" fmla="*/ 0 w 106"/>
                <a:gd name="T13" fmla="*/ 0 h 117"/>
                <a:gd name="T14" fmla="*/ 106 w 106"/>
                <a:gd name="T15" fmla="*/ 117 h 117"/>
              </a:gdLst>
              <a:ahLst/>
              <a:cxnLst>
                <a:cxn ang="T8">
                  <a:pos x="T0" y="T1"/>
                </a:cxn>
                <a:cxn ang="T9">
                  <a:pos x="T2" y="T3"/>
                </a:cxn>
                <a:cxn ang="T10">
                  <a:pos x="T4" y="T5"/>
                </a:cxn>
                <a:cxn ang="T11">
                  <a:pos x="T6" y="T7"/>
                </a:cxn>
              </a:cxnLst>
              <a:rect l="T12" t="T13" r="T14" b="T15"/>
              <a:pathLst>
                <a:path w="106" h="117">
                  <a:moveTo>
                    <a:pt x="9" y="0"/>
                  </a:moveTo>
                  <a:lnTo>
                    <a:pt x="0" y="9"/>
                  </a:lnTo>
                  <a:lnTo>
                    <a:pt x="106" y="117"/>
                  </a:lnTo>
                  <a:lnTo>
                    <a:pt x="9" y="0"/>
                  </a:lnTo>
                  <a:close/>
                </a:path>
              </a:pathLst>
            </a:custGeom>
            <a:solidFill>
              <a:srgbClr val="000000"/>
            </a:solidFill>
            <a:ln w="9525">
              <a:noFill/>
              <a:round/>
              <a:headEnd/>
              <a:tailEnd/>
            </a:ln>
          </p:spPr>
          <p:txBody>
            <a:bodyPr/>
            <a:lstStyle/>
            <a:p>
              <a:endParaRPr lang="en-US"/>
            </a:p>
          </p:txBody>
        </p:sp>
        <p:sp>
          <p:nvSpPr>
            <p:cNvPr id="1756" name="Freeform 730">
              <a:extLst>
                <a:ext uri="{FF2B5EF4-FFF2-40B4-BE49-F238E27FC236}">
                  <a16:creationId xmlns:a16="http://schemas.microsoft.com/office/drawing/2014/main" id="{B2578761-441E-48A8-8780-EAA9F3DBF9F7}"/>
                </a:ext>
              </a:extLst>
            </p:cNvPr>
            <p:cNvSpPr>
              <a:spLocks/>
            </p:cNvSpPr>
            <p:nvPr/>
          </p:nvSpPr>
          <p:spPr bwMode="auto">
            <a:xfrm>
              <a:off x="3652" y="3451"/>
              <a:ext cx="18" cy="24"/>
            </a:xfrm>
            <a:custGeom>
              <a:avLst/>
              <a:gdLst>
                <a:gd name="T0" fmla="*/ 9 w 106"/>
                <a:gd name="T1" fmla="*/ 0 h 117"/>
                <a:gd name="T2" fmla="*/ 0 w 106"/>
                <a:gd name="T3" fmla="*/ 9 h 117"/>
                <a:gd name="T4" fmla="*/ 106 w 106"/>
                <a:gd name="T5" fmla="*/ 117 h 117"/>
                <a:gd name="T6" fmla="*/ 9 w 106"/>
                <a:gd name="T7" fmla="*/ 0 h 117"/>
                <a:gd name="T8" fmla="*/ 0 60000 65536"/>
                <a:gd name="T9" fmla="*/ 0 60000 65536"/>
                <a:gd name="T10" fmla="*/ 0 60000 65536"/>
                <a:gd name="T11" fmla="*/ 0 60000 65536"/>
                <a:gd name="T12" fmla="*/ 0 w 106"/>
                <a:gd name="T13" fmla="*/ 0 h 117"/>
                <a:gd name="T14" fmla="*/ 106 w 106"/>
                <a:gd name="T15" fmla="*/ 117 h 117"/>
              </a:gdLst>
              <a:ahLst/>
              <a:cxnLst>
                <a:cxn ang="T8">
                  <a:pos x="T0" y="T1"/>
                </a:cxn>
                <a:cxn ang="T9">
                  <a:pos x="T2" y="T3"/>
                </a:cxn>
                <a:cxn ang="T10">
                  <a:pos x="T4" y="T5"/>
                </a:cxn>
                <a:cxn ang="T11">
                  <a:pos x="T6" y="T7"/>
                </a:cxn>
              </a:cxnLst>
              <a:rect l="T12" t="T13" r="T14" b="T15"/>
              <a:pathLst>
                <a:path w="106" h="117">
                  <a:moveTo>
                    <a:pt x="9" y="0"/>
                  </a:moveTo>
                  <a:lnTo>
                    <a:pt x="0" y="9"/>
                  </a:lnTo>
                  <a:lnTo>
                    <a:pt x="106" y="117"/>
                  </a:lnTo>
                  <a:lnTo>
                    <a:pt x="9" y="0"/>
                  </a:lnTo>
                </a:path>
              </a:pathLst>
            </a:custGeom>
            <a:noFill/>
            <a:ln w="0">
              <a:solidFill>
                <a:srgbClr val="000000"/>
              </a:solidFill>
              <a:prstDash val="solid"/>
              <a:round/>
              <a:headEnd/>
              <a:tailEnd/>
            </a:ln>
          </p:spPr>
          <p:txBody>
            <a:bodyPr/>
            <a:lstStyle/>
            <a:p>
              <a:endParaRPr lang="en-US"/>
            </a:p>
          </p:txBody>
        </p:sp>
        <p:sp>
          <p:nvSpPr>
            <p:cNvPr id="1757" name="Freeform 731">
              <a:extLst>
                <a:ext uri="{FF2B5EF4-FFF2-40B4-BE49-F238E27FC236}">
                  <a16:creationId xmlns:a16="http://schemas.microsoft.com/office/drawing/2014/main" id="{3CFA6F4B-047E-497F-8906-2F8F3A396674}"/>
                </a:ext>
              </a:extLst>
            </p:cNvPr>
            <p:cNvSpPr>
              <a:spLocks/>
            </p:cNvSpPr>
            <p:nvPr/>
          </p:nvSpPr>
          <p:spPr bwMode="auto">
            <a:xfrm>
              <a:off x="3651" y="3453"/>
              <a:ext cx="19" cy="22"/>
            </a:xfrm>
            <a:custGeom>
              <a:avLst/>
              <a:gdLst>
                <a:gd name="T0" fmla="*/ 7 w 113"/>
                <a:gd name="T1" fmla="*/ 0 h 108"/>
                <a:gd name="T2" fmla="*/ 0 w 113"/>
                <a:gd name="T3" fmla="*/ 10 h 108"/>
                <a:gd name="T4" fmla="*/ 113 w 113"/>
                <a:gd name="T5" fmla="*/ 108 h 108"/>
                <a:gd name="T6" fmla="*/ 7 w 113"/>
                <a:gd name="T7" fmla="*/ 0 h 108"/>
                <a:gd name="T8" fmla="*/ 0 60000 65536"/>
                <a:gd name="T9" fmla="*/ 0 60000 65536"/>
                <a:gd name="T10" fmla="*/ 0 60000 65536"/>
                <a:gd name="T11" fmla="*/ 0 60000 65536"/>
                <a:gd name="T12" fmla="*/ 0 w 113"/>
                <a:gd name="T13" fmla="*/ 0 h 108"/>
                <a:gd name="T14" fmla="*/ 113 w 113"/>
                <a:gd name="T15" fmla="*/ 108 h 108"/>
              </a:gdLst>
              <a:ahLst/>
              <a:cxnLst>
                <a:cxn ang="T8">
                  <a:pos x="T0" y="T1"/>
                </a:cxn>
                <a:cxn ang="T9">
                  <a:pos x="T2" y="T3"/>
                </a:cxn>
                <a:cxn ang="T10">
                  <a:pos x="T4" y="T5"/>
                </a:cxn>
                <a:cxn ang="T11">
                  <a:pos x="T6" y="T7"/>
                </a:cxn>
              </a:cxnLst>
              <a:rect l="T12" t="T13" r="T14" b="T15"/>
              <a:pathLst>
                <a:path w="113" h="108">
                  <a:moveTo>
                    <a:pt x="7" y="0"/>
                  </a:moveTo>
                  <a:lnTo>
                    <a:pt x="0" y="10"/>
                  </a:lnTo>
                  <a:lnTo>
                    <a:pt x="113" y="108"/>
                  </a:lnTo>
                  <a:lnTo>
                    <a:pt x="7" y="0"/>
                  </a:lnTo>
                  <a:close/>
                </a:path>
              </a:pathLst>
            </a:custGeom>
            <a:solidFill>
              <a:srgbClr val="000000"/>
            </a:solidFill>
            <a:ln w="9525">
              <a:noFill/>
              <a:round/>
              <a:headEnd/>
              <a:tailEnd/>
            </a:ln>
          </p:spPr>
          <p:txBody>
            <a:bodyPr/>
            <a:lstStyle/>
            <a:p>
              <a:endParaRPr lang="en-US"/>
            </a:p>
          </p:txBody>
        </p:sp>
        <p:sp>
          <p:nvSpPr>
            <p:cNvPr id="1758" name="Freeform 732">
              <a:extLst>
                <a:ext uri="{FF2B5EF4-FFF2-40B4-BE49-F238E27FC236}">
                  <a16:creationId xmlns:a16="http://schemas.microsoft.com/office/drawing/2014/main" id="{CFEF1F08-BE35-4241-AC20-CA9E76E2D7EC}"/>
                </a:ext>
              </a:extLst>
            </p:cNvPr>
            <p:cNvSpPr>
              <a:spLocks/>
            </p:cNvSpPr>
            <p:nvPr/>
          </p:nvSpPr>
          <p:spPr bwMode="auto">
            <a:xfrm>
              <a:off x="3651" y="3453"/>
              <a:ext cx="19" cy="22"/>
            </a:xfrm>
            <a:custGeom>
              <a:avLst/>
              <a:gdLst>
                <a:gd name="T0" fmla="*/ 7 w 113"/>
                <a:gd name="T1" fmla="*/ 0 h 108"/>
                <a:gd name="T2" fmla="*/ 0 w 113"/>
                <a:gd name="T3" fmla="*/ 10 h 108"/>
                <a:gd name="T4" fmla="*/ 113 w 113"/>
                <a:gd name="T5" fmla="*/ 108 h 108"/>
                <a:gd name="T6" fmla="*/ 7 w 113"/>
                <a:gd name="T7" fmla="*/ 0 h 108"/>
                <a:gd name="T8" fmla="*/ 0 60000 65536"/>
                <a:gd name="T9" fmla="*/ 0 60000 65536"/>
                <a:gd name="T10" fmla="*/ 0 60000 65536"/>
                <a:gd name="T11" fmla="*/ 0 60000 65536"/>
                <a:gd name="T12" fmla="*/ 0 w 113"/>
                <a:gd name="T13" fmla="*/ 0 h 108"/>
                <a:gd name="T14" fmla="*/ 113 w 113"/>
                <a:gd name="T15" fmla="*/ 108 h 108"/>
              </a:gdLst>
              <a:ahLst/>
              <a:cxnLst>
                <a:cxn ang="T8">
                  <a:pos x="T0" y="T1"/>
                </a:cxn>
                <a:cxn ang="T9">
                  <a:pos x="T2" y="T3"/>
                </a:cxn>
                <a:cxn ang="T10">
                  <a:pos x="T4" y="T5"/>
                </a:cxn>
                <a:cxn ang="T11">
                  <a:pos x="T6" y="T7"/>
                </a:cxn>
              </a:cxnLst>
              <a:rect l="T12" t="T13" r="T14" b="T15"/>
              <a:pathLst>
                <a:path w="113" h="108">
                  <a:moveTo>
                    <a:pt x="7" y="0"/>
                  </a:moveTo>
                  <a:lnTo>
                    <a:pt x="0" y="10"/>
                  </a:lnTo>
                  <a:lnTo>
                    <a:pt x="113" y="108"/>
                  </a:lnTo>
                  <a:lnTo>
                    <a:pt x="7" y="0"/>
                  </a:lnTo>
                </a:path>
              </a:pathLst>
            </a:custGeom>
            <a:noFill/>
            <a:ln w="0">
              <a:solidFill>
                <a:srgbClr val="000000"/>
              </a:solidFill>
              <a:prstDash val="solid"/>
              <a:round/>
              <a:headEnd/>
              <a:tailEnd/>
            </a:ln>
          </p:spPr>
          <p:txBody>
            <a:bodyPr/>
            <a:lstStyle/>
            <a:p>
              <a:endParaRPr lang="en-US"/>
            </a:p>
          </p:txBody>
        </p:sp>
        <p:sp>
          <p:nvSpPr>
            <p:cNvPr id="1759" name="Freeform 733">
              <a:extLst>
                <a:ext uri="{FF2B5EF4-FFF2-40B4-BE49-F238E27FC236}">
                  <a16:creationId xmlns:a16="http://schemas.microsoft.com/office/drawing/2014/main" id="{E9109550-2053-4F92-9A2A-FA2E1D8F4B52}"/>
                </a:ext>
              </a:extLst>
            </p:cNvPr>
            <p:cNvSpPr>
              <a:spLocks/>
            </p:cNvSpPr>
            <p:nvPr/>
          </p:nvSpPr>
          <p:spPr bwMode="auto">
            <a:xfrm>
              <a:off x="3650" y="3455"/>
              <a:ext cx="20" cy="20"/>
            </a:xfrm>
            <a:custGeom>
              <a:avLst/>
              <a:gdLst>
                <a:gd name="T0" fmla="*/ 6 w 119"/>
                <a:gd name="T1" fmla="*/ 0 h 98"/>
                <a:gd name="T2" fmla="*/ 0 w 119"/>
                <a:gd name="T3" fmla="*/ 11 h 98"/>
                <a:gd name="T4" fmla="*/ 119 w 119"/>
                <a:gd name="T5" fmla="*/ 98 h 98"/>
                <a:gd name="T6" fmla="*/ 6 w 119"/>
                <a:gd name="T7" fmla="*/ 0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6" y="0"/>
                  </a:moveTo>
                  <a:lnTo>
                    <a:pt x="0" y="11"/>
                  </a:lnTo>
                  <a:lnTo>
                    <a:pt x="119" y="98"/>
                  </a:lnTo>
                  <a:lnTo>
                    <a:pt x="6" y="0"/>
                  </a:lnTo>
                  <a:close/>
                </a:path>
              </a:pathLst>
            </a:custGeom>
            <a:solidFill>
              <a:srgbClr val="000000"/>
            </a:solidFill>
            <a:ln w="9525">
              <a:noFill/>
              <a:round/>
              <a:headEnd/>
              <a:tailEnd/>
            </a:ln>
          </p:spPr>
          <p:txBody>
            <a:bodyPr/>
            <a:lstStyle/>
            <a:p>
              <a:endParaRPr lang="en-US"/>
            </a:p>
          </p:txBody>
        </p:sp>
        <p:sp>
          <p:nvSpPr>
            <p:cNvPr id="1760" name="Freeform 734">
              <a:extLst>
                <a:ext uri="{FF2B5EF4-FFF2-40B4-BE49-F238E27FC236}">
                  <a16:creationId xmlns:a16="http://schemas.microsoft.com/office/drawing/2014/main" id="{FFD090D4-63A0-4F83-AA96-6063B1230CE7}"/>
                </a:ext>
              </a:extLst>
            </p:cNvPr>
            <p:cNvSpPr>
              <a:spLocks/>
            </p:cNvSpPr>
            <p:nvPr/>
          </p:nvSpPr>
          <p:spPr bwMode="auto">
            <a:xfrm>
              <a:off x="3650" y="3455"/>
              <a:ext cx="20" cy="20"/>
            </a:xfrm>
            <a:custGeom>
              <a:avLst/>
              <a:gdLst>
                <a:gd name="T0" fmla="*/ 6 w 119"/>
                <a:gd name="T1" fmla="*/ 0 h 98"/>
                <a:gd name="T2" fmla="*/ 0 w 119"/>
                <a:gd name="T3" fmla="*/ 11 h 98"/>
                <a:gd name="T4" fmla="*/ 119 w 119"/>
                <a:gd name="T5" fmla="*/ 98 h 98"/>
                <a:gd name="T6" fmla="*/ 6 w 119"/>
                <a:gd name="T7" fmla="*/ 0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6" y="0"/>
                  </a:moveTo>
                  <a:lnTo>
                    <a:pt x="0" y="11"/>
                  </a:lnTo>
                  <a:lnTo>
                    <a:pt x="119" y="98"/>
                  </a:lnTo>
                  <a:lnTo>
                    <a:pt x="6" y="0"/>
                  </a:lnTo>
                </a:path>
              </a:pathLst>
            </a:custGeom>
            <a:noFill/>
            <a:ln w="0">
              <a:solidFill>
                <a:srgbClr val="000000"/>
              </a:solidFill>
              <a:prstDash val="solid"/>
              <a:round/>
              <a:headEnd/>
              <a:tailEnd/>
            </a:ln>
          </p:spPr>
          <p:txBody>
            <a:bodyPr/>
            <a:lstStyle/>
            <a:p>
              <a:endParaRPr lang="en-US"/>
            </a:p>
          </p:txBody>
        </p:sp>
        <p:sp>
          <p:nvSpPr>
            <p:cNvPr id="1761" name="Freeform 735">
              <a:extLst>
                <a:ext uri="{FF2B5EF4-FFF2-40B4-BE49-F238E27FC236}">
                  <a16:creationId xmlns:a16="http://schemas.microsoft.com/office/drawing/2014/main" id="{209C1232-D527-400D-A618-3F758706CB77}"/>
                </a:ext>
              </a:extLst>
            </p:cNvPr>
            <p:cNvSpPr>
              <a:spLocks/>
            </p:cNvSpPr>
            <p:nvPr/>
          </p:nvSpPr>
          <p:spPr bwMode="auto">
            <a:xfrm>
              <a:off x="3649" y="3457"/>
              <a:ext cx="21" cy="18"/>
            </a:xfrm>
            <a:custGeom>
              <a:avLst/>
              <a:gdLst>
                <a:gd name="T0" fmla="*/ 7 w 126"/>
                <a:gd name="T1" fmla="*/ 0 h 87"/>
                <a:gd name="T2" fmla="*/ 0 w 126"/>
                <a:gd name="T3" fmla="*/ 10 h 87"/>
                <a:gd name="T4" fmla="*/ 126 w 126"/>
                <a:gd name="T5" fmla="*/ 87 h 87"/>
                <a:gd name="T6" fmla="*/ 7 w 126"/>
                <a:gd name="T7" fmla="*/ 0 h 87"/>
                <a:gd name="T8" fmla="*/ 0 60000 65536"/>
                <a:gd name="T9" fmla="*/ 0 60000 65536"/>
                <a:gd name="T10" fmla="*/ 0 60000 65536"/>
                <a:gd name="T11" fmla="*/ 0 60000 65536"/>
                <a:gd name="T12" fmla="*/ 0 w 126"/>
                <a:gd name="T13" fmla="*/ 0 h 87"/>
                <a:gd name="T14" fmla="*/ 126 w 126"/>
                <a:gd name="T15" fmla="*/ 87 h 87"/>
              </a:gdLst>
              <a:ahLst/>
              <a:cxnLst>
                <a:cxn ang="T8">
                  <a:pos x="T0" y="T1"/>
                </a:cxn>
                <a:cxn ang="T9">
                  <a:pos x="T2" y="T3"/>
                </a:cxn>
                <a:cxn ang="T10">
                  <a:pos x="T4" y="T5"/>
                </a:cxn>
                <a:cxn ang="T11">
                  <a:pos x="T6" y="T7"/>
                </a:cxn>
              </a:cxnLst>
              <a:rect l="T12" t="T13" r="T14" b="T15"/>
              <a:pathLst>
                <a:path w="126" h="87">
                  <a:moveTo>
                    <a:pt x="7" y="0"/>
                  </a:moveTo>
                  <a:lnTo>
                    <a:pt x="0" y="10"/>
                  </a:lnTo>
                  <a:lnTo>
                    <a:pt x="126" y="87"/>
                  </a:lnTo>
                  <a:lnTo>
                    <a:pt x="7" y="0"/>
                  </a:lnTo>
                  <a:close/>
                </a:path>
              </a:pathLst>
            </a:custGeom>
            <a:solidFill>
              <a:srgbClr val="000000"/>
            </a:solidFill>
            <a:ln w="9525">
              <a:noFill/>
              <a:round/>
              <a:headEnd/>
              <a:tailEnd/>
            </a:ln>
          </p:spPr>
          <p:txBody>
            <a:bodyPr/>
            <a:lstStyle/>
            <a:p>
              <a:endParaRPr lang="en-US"/>
            </a:p>
          </p:txBody>
        </p:sp>
        <p:sp>
          <p:nvSpPr>
            <p:cNvPr id="1762" name="Freeform 736">
              <a:extLst>
                <a:ext uri="{FF2B5EF4-FFF2-40B4-BE49-F238E27FC236}">
                  <a16:creationId xmlns:a16="http://schemas.microsoft.com/office/drawing/2014/main" id="{8279758B-74C9-4DEE-AE23-A34857230A1B}"/>
                </a:ext>
              </a:extLst>
            </p:cNvPr>
            <p:cNvSpPr>
              <a:spLocks/>
            </p:cNvSpPr>
            <p:nvPr/>
          </p:nvSpPr>
          <p:spPr bwMode="auto">
            <a:xfrm>
              <a:off x="3649" y="3457"/>
              <a:ext cx="21" cy="18"/>
            </a:xfrm>
            <a:custGeom>
              <a:avLst/>
              <a:gdLst>
                <a:gd name="T0" fmla="*/ 7 w 126"/>
                <a:gd name="T1" fmla="*/ 0 h 87"/>
                <a:gd name="T2" fmla="*/ 0 w 126"/>
                <a:gd name="T3" fmla="*/ 10 h 87"/>
                <a:gd name="T4" fmla="*/ 126 w 126"/>
                <a:gd name="T5" fmla="*/ 87 h 87"/>
                <a:gd name="T6" fmla="*/ 7 w 126"/>
                <a:gd name="T7" fmla="*/ 0 h 87"/>
                <a:gd name="T8" fmla="*/ 0 60000 65536"/>
                <a:gd name="T9" fmla="*/ 0 60000 65536"/>
                <a:gd name="T10" fmla="*/ 0 60000 65536"/>
                <a:gd name="T11" fmla="*/ 0 60000 65536"/>
                <a:gd name="T12" fmla="*/ 0 w 126"/>
                <a:gd name="T13" fmla="*/ 0 h 87"/>
                <a:gd name="T14" fmla="*/ 126 w 126"/>
                <a:gd name="T15" fmla="*/ 87 h 87"/>
              </a:gdLst>
              <a:ahLst/>
              <a:cxnLst>
                <a:cxn ang="T8">
                  <a:pos x="T0" y="T1"/>
                </a:cxn>
                <a:cxn ang="T9">
                  <a:pos x="T2" y="T3"/>
                </a:cxn>
                <a:cxn ang="T10">
                  <a:pos x="T4" y="T5"/>
                </a:cxn>
                <a:cxn ang="T11">
                  <a:pos x="T6" y="T7"/>
                </a:cxn>
              </a:cxnLst>
              <a:rect l="T12" t="T13" r="T14" b="T15"/>
              <a:pathLst>
                <a:path w="126" h="87">
                  <a:moveTo>
                    <a:pt x="7" y="0"/>
                  </a:moveTo>
                  <a:lnTo>
                    <a:pt x="0" y="10"/>
                  </a:lnTo>
                  <a:lnTo>
                    <a:pt x="126" y="87"/>
                  </a:lnTo>
                  <a:lnTo>
                    <a:pt x="7" y="0"/>
                  </a:lnTo>
                </a:path>
              </a:pathLst>
            </a:custGeom>
            <a:noFill/>
            <a:ln w="0">
              <a:solidFill>
                <a:srgbClr val="000000"/>
              </a:solidFill>
              <a:prstDash val="solid"/>
              <a:round/>
              <a:headEnd/>
              <a:tailEnd/>
            </a:ln>
          </p:spPr>
          <p:txBody>
            <a:bodyPr/>
            <a:lstStyle/>
            <a:p>
              <a:endParaRPr lang="en-US"/>
            </a:p>
          </p:txBody>
        </p:sp>
        <p:sp>
          <p:nvSpPr>
            <p:cNvPr id="1763" name="Freeform 737">
              <a:extLst>
                <a:ext uri="{FF2B5EF4-FFF2-40B4-BE49-F238E27FC236}">
                  <a16:creationId xmlns:a16="http://schemas.microsoft.com/office/drawing/2014/main" id="{A1C8B726-F4EA-4A28-9752-A04C65786720}"/>
                </a:ext>
              </a:extLst>
            </p:cNvPr>
            <p:cNvSpPr>
              <a:spLocks/>
            </p:cNvSpPr>
            <p:nvPr/>
          </p:nvSpPr>
          <p:spPr bwMode="auto">
            <a:xfrm>
              <a:off x="3648" y="3459"/>
              <a:ext cx="22" cy="16"/>
            </a:xfrm>
            <a:custGeom>
              <a:avLst/>
              <a:gdLst>
                <a:gd name="T0" fmla="*/ 5 w 131"/>
                <a:gd name="T1" fmla="*/ 0 h 77"/>
                <a:gd name="T2" fmla="*/ 0 w 131"/>
                <a:gd name="T3" fmla="*/ 12 h 77"/>
                <a:gd name="T4" fmla="*/ 131 w 131"/>
                <a:gd name="T5" fmla="*/ 77 h 77"/>
                <a:gd name="T6" fmla="*/ 5 w 131"/>
                <a:gd name="T7" fmla="*/ 0 h 77"/>
                <a:gd name="T8" fmla="*/ 0 60000 65536"/>
                <a:gd name="T9" fmla="*/ 0 60000 65536"/>
                <a:gd name="T10" fmla="*/ 0 60000 65536"/>
                <a:gd name="T11" fmla="*/ 0 60000 65536"/>
                <a:gd name="T12" fmla="*/ 0 w 131"/>
                <a:gd name="T13" fmla="*/ 0 h 77"/>
                <a:gd name="T14" fmla="*/ 131 w 131"/>
                <a:gd name="T15" fmla="*/ 77 h 77"/>
              </a:gdLst>
              <a:ahLst/>
              <a:cxnLst>
                <a:cxn ang="T8">
                  <a:pos x="T0" y="T1"/>
                </a:cxn>
                <a:cxn ang="T9">
                  <a:pos x="T2" y="T3"/>
                </a:cxn>
                <a:cxn ang="T10">
                  <a:pos x="T4" y="T5"/>
                </a:cxn>
                <a:cxn ang="T11">
                  <a:pos x="T6" y="T7"/>
                </a:cxn>
              </a:cxnLst>
              <a:rect l="T12" t="T13" r="T14" b="T15"/>
              <a:pathLst>
                <a:path w="131" h="77">
                  <a:moveTo>
                    <a:pt x="5" y="0"/>
                  </a:moveTo>
                  <a:lnTo>
                    <a:pt x="0" y="12"/>
                  </a:lnTo>
                  <a:lnTo>
                    <a:pt x="131" y="77"/>
                  </a:lnTo>
                  <a:lnTo>
                    <a:pt x="5" y="0"/>
                  </a:lnTo>
                  <a:close/>
                </a:path>
              </a:pathLst>
            </a:custGeom>
            <a:solidFill>
              <a:srgbClr val="000000"/>
            </a:solidFill>
            <a:ln w="9525">
              <a:noFill/>
              <a:round/>
              <a:headEnd/>
              <a:tailEnd/>
            </a:ln>
          </p:spPr>
          <p:txBody>
            <a:bodyPr/>
            <a:lstStyle/>
            <a:p>
              <a:endParaRPr lang="en-US"/>
            </a:p>
          </p:txBody>
        </p:sp>
        <p:sp>
          <p:nvSpPr>
            <p:cNvPr id="1764" name="Freeform 738">
              <a:extLst>
                <a:ext uri="{FF2B5EF4-FFF2-40B4-BE49-F238E27FC236}">
                  <a16:creationId xmlns:a16="http://schemas.microsoft.com/office/drawing/2014/main" id="{A6E0BD18-5C9E-481F-A573-C42DF3E43D2C}"/>
                </a:ext>
              </a:extLst>
            </p:cNvPr>
            <p:cNvSpPr>
              <a:spLocks/>
            </p:cNvSpPr>
            <p:nvPr/>
          </p:nvSpPr>
          <p:spPr bwMode="auto">
            <a:xfrm>
              <a:off x="3648" y="3459"/>
              <a:ext cx="22" cy="16"/>
            </a:xfrm>
            <a:custGeom>
              <a:avLst/>
              <a:gdLst>
                <a:gd name="T0" fmla="*/ 5 w 131"/>
                <a:gd name="T1" fmla="*/ 0 h 77"/>
                <a:gd name="T2" fmla="*/ 0 w 131"/>
                <a:gd name="T3" fmla="*/ 12 h 77"/>
                <a:gd name="T4" fmla="*/ 131 w 131"/>
                <a:gd name="T5" fmla="*/ 77 h 77"/>
                <a:gd name="T6" fmla="*/ 5 w 131"/>
                <a:gd name="T7" fmla="*/ 0 h 77"/>
                <a:gd name="T8" fmla="*/ 0 60000 65536"/>
                <a:gd name="T9" fmla="*/ 0 60000 65536"/>
                <a:gd name="T10" fmla="*/ 0 60000 65536"/>
                <a:gd name="T11" fmla="*/ 0 60000 65536"/>
                <a:gd name="T12" fmla="*/ 0 w 131"/>
                <a:gd name="T13" fmla="*/ 0 h 77"/>
                <a:gd name="T14" fmla="*/ 131 w 131"/>
                <a:gd name="T15" fmla="*/ 77 h 77"/>
              </a:gdLst>
              <a:ahLst/>
              <a:cxnLst>
                <a:cxn ang="T8">
                  <a:pos x="T0" y="T1"/>
                </a:cxn>
                <a:cxn ang="T9">
                  <a:pos x="T2" y="T3"/>
                </a:cxn>
                <a:cxn ang="T10">
                  <a:pos x="T4" y="T5"/>
                </a:cxn>
                <a:cxn ang="T11">
                  <a:pos x="T6" y="T7"/>
                </a:cxn>
              </a:cxnLst>
              <a:rect l="T12" t="T13" r="T14" b="T15"/>
              <a:pathLst>
                <a:path w="131" h="77">
                  <a:moveTo>
                    <a:pt x="5" y="0"/>
                  </a:moveTo>
                  <a:lnTo>
                    <a:pt x="0" y="12"/>
                  </a:lnTo>
                  <a:lnTo>
                    <a:pt x="131" y="77"/>
                  </a:lnTo>
                  <a:lnTo>
                    <a:pt x="5" y="0"/>
                  </a:lnTo>
                </a:path>
              </a:pathLst>
            </a:custGeom>
            <a:noFill/>
            <a:ln w="0">
              <a:solidFill>
                <a:srgbClr val="000000"/>
              </a:solidFill>
              <a:prstDash val="solid"/>
              <a:round/>
              <a:headEnd/>
              <a:tailEnd/>
            </a:ln>
          </p:spPr>
          <p:txBody>
            <a:bodyPr/>
            <a:lstStyle/>
            <a:p>
              <a:endParaRPr lang="en-US"/>
            </a:p>
          </p:txBody>
        </p:sp>
        <p:sp>
          <p:nvSpPr>
            <p:cNvPr id="1765" name="Freeform 739">
              <a:extLst>
                <a:ext uri="{FF2B5EF4-FFF2-40B4-BE49-F238E27FC236}">
                  <a16:creationId xmlns:a16="http://schemas.microsoft.com/office/drawing/2014/main" id="{EF3227D2-1681-4A3D-B21B-A96439A751F1}"/>
                </a:ext>
              </a:extLst>
            </p:cNvPr>
            <p:cNvSpPr>
              <a:spLocks/>
            </p:cNvSpPr>
            <p:nvPr/>
          </p:nvSpPr>
          <p:spPr bwMode="auto">
            <a:xfrm>
              <a:off x="3647" y="3462"/>
              <a:ext cx="23" cy="13"/>
            </a:xfrm>
            <a:custGeom>
              <a:avLst/>
              <a:gdLst>
                <a:gd name="T0" fmla="*/ 4 w 135"/>
                <a:gd name="T1" fmla="*/ 0 h 65"/>
                <a:gd name="T2" fmla="*/ 0 w 135"/>
                <a:gd name="T3" fmla="*/ 14 h 65"/>
                <a:gd name="T4" fmla="*/ 135 w 135"/>
                <a:gd name="T5" fmla="*/ 65 h 65"/>
                <a:gd name="T6" fmla="*/ 4 w 135"/>
                <a:gd name="T7" fmla="*/ 0 h 65"/>
                <a:gd name="T8" fmla="*/ 0 60000 65536"/>
                <a:gd name="T9" fmla="*/ 0 60000 65536"/>
                <a:gd name="T10" fmla="*/ 0 60000 65536"/>
                <a:gd name="T11" fmla="*/ 0 60000 65536"/>
                <a:gd name="T12" fmla="*/ 0 w 135"/>
                <a:gd name="T13" fmla="*/ 0 h 65"/>
                <a:gd name="T14" fmla="*/ 135 w 135"/>
                <a:gd name="T15" fmla="*/ 65 h 65"/>
              </a:gdLst>
              <a:ahLst/>
              <a:cxnLst>
                <a:cxn ang="T8">
                  <a:pos x="T0" y="T1"/>
                </a:cxn>
                <a:cxn ang="T9">
                  <a:pos x="T2" y="T3"/>
                </a:cxn>
                <a:cxn ang="T10">
                  <a:pos x="T4" y="T5"/>
                </a:cxn>
                <a:cxn ang="T11">
                  <a:pos x="T6" y="T7"/>
                </a:cxn>
              </a:cxnLst>
              <a:rect l="T12" t="T13" r="T14" b="T15"/>
              <a:pathLst>
                <a:path w="135" h="65">
                  <a:moveTo>
                    <a:pt x="4" y="0"/>
                  </a:moveTo>
                  <a:lnTo>
                    <a:pt x="0" y="14"/>
                  </a:lnTo>
                  <a:lnTo>
                    <a:pt x="135" y="65"/>
                  </a:lnTo>
                  <a:lnTo>
                    <a:pt x="4" y="0"/>
                  </a:lnTo>
                  <a:close/>
                </a:path>
              </a:pathLst>
            </a:custGeom>
            <a:solidFill>
              <a:srgbClr val="000000"/>
            </a:solidFill>
            <a:ln w="9525">
              <a:noFill/>
              <a:round/>
              <a:headEnd/>
              <a:tailEnd/>
            </a:ln>
          </p:spPr>
          <p:txBody>
            <a:bodyPr/>
            <a:lstStyle/>
            <a:p>
              <a:endParaRPr lang="en-US"/>
            </a:p>
          </p:txBody>
        </p:sp>
        <p:sp>
          <p:nvSpPr>
            <p:cNvPr id="1766" name="Freeform 740">
              <a:extLst>
                <a:ext uri="{FF2B5EF4-FFF2-40B4-BE49-F238E27FC236}">
                  <a16:creationId xmlns:a16="http://schemas.microsoft.com/office/drawing/2014/main" id="{320617BF-A2D9-4440-B057-829220A9340E}"/>
                </a:ext>
              </a:extLst>
            </p:cNvPr>
            <p:cNvSpPr>
              <a:spLocks/>
            </p:cNvSpPr>
            <p:nvPr/>
          </p:nvSpPr>
          <p:spPr bwMode="auto">
            <a:xfrm>
              <a:off x="3647" y="3462"/>
              <a:ext cx="23" cy="13"/>
            </a:xfrm>
            <a:custGeom>
              <a:avLst/>
              <a:gdLst>
                <a:gd name="T0" fmla="*/ 4 w 135"/>
                <a:gd name="T1" fmla="*/ 0 h 65"/>
                <a:gd name="T2" fmla="*/ 0 w 135"/>
                <a:gd name="T3" fmla="*/ 14 h 65"/>
                <a:gd name="T4" fmla="*/ 135 w 135"/>
                <a:gd name="T5" fmla="*/ 65 h 65"/>
                <a:gd name="T6" fmla="*/ 4 w 135"/>
                <a:gd name="T7" fmla="*/ 0 h 65"/>
                <a:gd name="T8" fmla="*/ 0 60000 65536"/>
                <a:gd name="T9" fmla="*/ 0 60000 65536"/>
                <a:gd name="T10" fmla="*/ 0 60000 65536"/>
                <a:gd name="T11" fmla="*/ 0 60000 65536"/>
                <a:gd name="T12" fmla="*/ 0 w 135"/>
                <a:gd name="T13" fmla="*/ 0 h 65"/>
                <a:gd name="T14" fmla="*/ 135 w 135"/>
                <a:gd name="T15" fmla="*/ 65 h 65"/>
              </a:gdLst>
              <a:ahLst/>
              <a:cxnLst>
                <a:cxn ang="T8">
                  <a:pos x="T0" y="T1"/>
                </a:cxn>
                <a:cxn ang="T9">
                  <a:pos x="T2" y="T3"/>
                </a:cxn>
                <a:cxn ang="T10">
                  <a:pos x="T4" y="T5"/>
                </a:cxn>
                <a:cxn ang="T11">
                  <a:pos x="T6" y="T7"/>
                </a:cxn>
              </a:cxnLst>
              <a:rect l="T12" t="T13" r="T14" b="T15"/>
              <a:pathLst>
                <a:path w="135" h="65">
                  <a:moveTo>
                    <a:pt x="4" y="0"/>
                  </a:moveTo>
                  <a:lnTo>
                    <a:pt x="0" y="14"/>
                  </a:lnTo>
                  <a:lnTo>
                    <a:pt x="135" y="65"/>
                  </a:lnTo>
                  <a:lnTo>
                    <a:pt x="4" y="0"/>
                  </a:lnTo>
                </a:path>
              </a:pathLst>
            </a:custGeom>
            <a:noFill/>
            <a:ln w="0">
              <a:solidFill>
                <a:srgbClr val="000000"/>
              </a:solidFill>
              <a:prstDash val="solid"/>
              <a:round/>
              <a:headEnd/>
              <a:tailEnd/>
            </a:ln>
          </p:spPr>
          <p:txBody>
            <a:bodyPr/>
            <a:lstStyle/>
            <a:p>
              <a:endParaRPr lang="en-US"/>
            </a:p>
          </p:txBody>
        </p:sp>
        <p:sp>
          <p:nvSpPr>
            <p:cNvPr id="1767" name="Freeform 741">
              <a:extLst>
                <a:ext uri="{FF2B5EF4-FFF2-40B4-BE49-F238E27FC236}">
                  <a16:creationId xmlns:a16="http://schemas.microsoft.com/office/drawing/2014/main" id="{077C92C9-DEEE-4BF1-874A-E8624DF8E85F}"/>
                </a:ext>
              </a:extLst>
            </p:cNvPr>
            <p:cNvSpPr>
              <a:spLocks/>
            </p:cNvSpPr>
            <p:nvPr/>
          </p:nvSpPr>
          <p:spPr bwMode="auto">
            <a:xfrm>
              <a:off x="3647" y="3465"/>
              <a:ext cx="23" cy="10"/>
            </a:xfrm>
            <a:custGeom>
              <a:avLst/>
              <a:gdLst>
                <a:gd name="T0" fmla="*/ 4 w 139"/>
                <a:gd name="T1" fmla="*/ 0 h 51"/>
                <a:gd name="T2" fmla="*/ 0 w 139"/>
                <a:gd name="T3" fmla="*/ 12 h 51"/>
                <a:gd name="T4" fmla="*/ 139 w 139"/>
                <a:gd name="T5" fmla="*/ 51 h 51"/>
                <a:gd name="T6" fmla="*/ 4 w 139"/>
                <a:gd name="T7" fmla="*/ 0 h 51"/>
                <a:gd name="T8" fmla="*/ 0 60000 65536"/>
                <a:gd name="T9" fmla="*/ 0 60000 65536"/>
                <a:gd name="T10" fmla="*/ 0 60000 65536"/>
                <a:gd name="T11" fmla="*/ 0 60000 65536"/>
                <a:gd name="T12" fmla="*/ 0 w 139"/>
                <a:gd name="T13" fmla="*/ 0 h 51"/>
                <a:gd name="T14" fmla="*/ 139 w 139"/>
                <a:gd name="T15" fmla="*/ 51 h 51"/>
              </a:gdLst>
              <a:ahLst/>
              <a:cxnLst>
                <a:cxn ang="T8">
                  <a:pos x="T0" y="T1"/>
                </a:cxn>
                <a:cxn ang="T9">
                  <a:pos x="T2" y="T3"/>
                </a:cxn>
                <a:cxn ang="T10">
                  <a:pos x="T4" y="T5"/>
                </a:cxn>
                <a:cxn ang="T11">
                  <a:pos x="T6" y="T7"/>
                </a:cxn>
              </a:cxnLst>
              <a:rect l="T12" t="T13" r="T14" b="T15"/>
              <a:pathLst>
                <a:path w="139" h="51">
                  <a:moveTo>
                    <a:pt x="4" y="0"/>
                  </a:moveTo>
                  <a:lnTo>
                    <a:pt x="0" y="12"/>
                  </a:lnTo>
                  <a:lnTo>
                    <a:pt x="139" y="51"/>
                  </a:lnTo>
                  <a:lnTo>
                    <a:pt x="4" y="0"/>
                  </a:lnTo>
                  <a:close/>
                </a:path>
              </a:pathLst>
            </a:custGeom>
            <a:solidFill>
              <a:srgbClr val="000000"/>
            </a:solidFill>
            <a:ln w="9525">
              <a:noFill/>
              <a:round/>
              <a:headEnd/>
              <a:tailEnd/>
            </a:ln>
          </p:spPr>
          <p:txBody>
            <a:bodyPr/>
            <a:lstStyle/>
            <a:p>
              <a:endParaRPr lang="en-US"/>
            </a:p>
          </p:txBody>
        </p:sp>
        <p:sp>
          <p:nvSpPr>
            <p:cNvPr id="1768" name="Freeform 742">
              <a:extLst>
                <a:ext uri="{FF2B5EF4-FFF2-40B4-BE49-F238E27FC236}">
                  <a16:creationId xmlns:a16="http://schemas.microsoft.com/office/drawing/2014/main" id="{FAE934DE-22FE-436A-9CBD-D2E405CB2C82}"/>
                </a:ext>
              </a:extLst>
            </p:cNvPr>
            <p:cNvSpPr>
              <a:spLocks/>
            </p:cNvSpPr>
            <p:nvPr/>
          </p:nvSpPr>
          <p:spPr bwMode="auto">
            <a:xfrm>
              <a:off x="3647" y="3465"/>
              <a:ext cx="23" cy="10"/>
            </a:xfrm>
            <a:custGeom>
              <a:avLst/>
              <a:gdLst>
                <a:gd name="T0" fmla="*/ 4 w 139"/>
                <a:gd name="T1" fmla="*/ 0 h 51"/>
                <a:gd name="T2" fmla="*/ 0 w 139"/>
                <a:gd name="T3" fmla="*/ 12 h 51"/>
                <a:gd name="T4" fmla="*/ 139 w 139"/>
                <a:gd name="T5" fmla="*/ 51 h 51"/>
                <a:gd name="T6" fmla="*/ 4 w 139"/>
                <a:gd name="T7" fmla="*/ 0 h 51"/>
                <a:gd name="T8" fmla="*/ 0 60000 65536"/>
                <a:gd name="T9" fmla="*/ 0 60000 65536"/>
                <a:gd name="T10" fmla="*/ 0 60000 65536"/>
                <a:gd name="T11" fmla="*/ 0 60000 65536"/>
                <a:gd name="T12" fmla="*/ 0 w 139"/>
                <a:gd name="T13" fmla="*/ 0 h 51"/>
                <a:gd name="T14" fmla="*/ 139 w 139"/>
                <a:gd name="T15" fmla="*/ 51 h 51"/>
              </a:gdLst>
              <a:ahLst/>
              <a:cxnLst>
                <a:cxn ang="T8">
                  <a:pos x="T0" y="T1"/>
                </a:cxn>
                <a:cxn ang="T9">
                  <a:pos x="T2" y="T3"/>
                </a:cxn>
                <a:cxn ang="T10">
                  <a:pos x="T4" y="T5"/>
                </a:cxn>
                <a:cxn ang="T11">
                  <a:pos x="T6" y="T7"/>
                </a:cxn>
              </a:cxnLst>
              <a:rect l="T12" t="T13" r="T14" b="T15"/>
              <a:pathLst>
                <a:path w="139" h="51">
                  <a:moveTo>
                    <a:pt x="4" y="0"/>
                  </a:moveTo>
                  <a:lnTo>
                    <a:pt x="0" y="12"/>
                  </a:lnTo>
                  <a:lnTo>
                    <a:pt x="139" y="51"/>
                  </a:lnTo>
                  <a:lnTo>
                    <a:pt x="4" y="0"/>
                  </a:lnTo>
                </a:path>
              </a:pathLst>
            </a:custGeom>
            <a:noFill/>
            <a:ln w="0">
              <a:solidFill>
                <a:srgbClr val="000000"/>
              </a:solidFill>
              <a:prstDash val="solid"/>
              <a:round/>
              <a:headEnd/>
              <a:tailEnd/>
            </a:ln>
          </p:spPr>
          <p:txBody>
            <a:bodyPr/>
            <a:lstStyle/>
            <a:p>
              <a:endParaRPr lang="en-US"/>
            </a:p>
          </p:txBody>
        </p:sp>
        <p:sp>
          <p:nvSpPr>
            <p:cNvPr id="1769" name="Freeform 743">
              <a:extLst>
                <a:ext uri="{FF2B5EF4-FFF2-40B4-BE49-F238E27FC236}">
                  <a16:creationId xmlns:a16="http://schemas.microsoft.com/office/drawing/2014/main" id="{D1EA346C-83E8-4820-83F5-B56A75BD55C8}"/>
                </a:ext>
              </a:extLst>
            </p:cNvPr>
            <p:cNvSpPr>
              <a:spLocks/>
            </p:cNvSpPr>
            <p:nvPr/>
          </p:nvSpPr>
          <p:spPr bwMode="auto">
            <a:xfrm>
              <a:off x="3646" y="3467"/>
              <a:ext cx="24" cy="8"/>
            </a:xfrm>
            <a:custGeom>
              <a:avLst/>
              <a:gdLst>
                <a:gd name="T0" fmla="*/ 2 w 141"/>
                <a:gd name="T1" fmla="*/ 0 h 39"/>
                <a:gd name="T2" fmla="*/ 0 w 141"/>
                <a:gd name="T3" fmla="*/ 13 h 39"/>
                <a:gd name="T4" fmla="*/ 141 w 141"/>
                <a:gd name="T5" fmla="*/ 39 h 39"/>
                <a:gd name="T6" fmla="*/ 2 w 141"/>
                <a:gd name="T7" fmla="*/ 0 h 39"/>
                <a:gd name="T8" fmla="*/ 0 60000 65536"/>
                <a:gd name="T9" fmla="*/ 0 60000 65536"/>
                <a:gd name="T10" fmla="*/ 0 60000 65536"/>
                <a:gd name="T11" fmla="*/ 0 60000 65536"/>
                <a:gd name="T12" fmla="*/ 0 w 141"/>
                <a:gd name="T13" fmla="*/ 0 h 39"/>
                <a:gd name="T14" fmla="*/ 141 w 141"/>
                <a:gd name="T15" fmla="*/ 39 h 39"/>
              </a:gdLst>
              <a:ahLst/>
              <a:cxnLst>
                <a:cxn ang="T8">
                  <a:pos x="T0" y="T1"/>
                </a:cxn>
                <a:cxn ang="T9">
                  <a:pos x="T2" y="T3"/>
                </a:cxn>
                <a:cxn ang="T10">
                  <a:pos x="T4" y="T5"/>
                </a:cxn>
                <a:cxn ang="T11">
                  <a:pos x="T6" y="T7"/>
                </a:cxn>
              </a:cxnLst>
              <a:rect l="T12" t="T13" r="T14" b="T15"/>
              <a:pathLst>
                <a:path w="141" h="39">
                  <a:moveTo>
                    <a:pt x="2" y="0"/>
                  </a:moveTo>
                  <a:lnTo>
                    <a:pt x="0" y="13"/>
                  </a:lnTo>
                  <a:lnTo>
                    <a:pt x="141" y="39"/>
                  </a:lnTo>
                  <a:lnTo>
                    <a:pt x="2" y="0"/>
                  </a:lnTo>
                  <a:close/>
                </a:path>
              </a:pathLst>
            </a:custGeom>
            <a:solidFill>
              <a:srgbClr val="000000"/>
            </a:solidFill>
            <a:ln w="9525">
              <a:noFill/>
              <a:round/>
              <a:headEnd/>
              <a:tailEnd/>
            </a:ln>
          </p:spPr>
          <p:txBody>
            <a:bodyPr/>
            <a:lstStyle/>
            <a:p>
              <a:endParaRPr lang="en-US"/>
            </a:p>
          </p:txBody>
        </p:sp>
        <p:sp>
          <p:nvSpPr>
            <p:cNvPr id="1770" name="Freeform 744">
              <a:extLst>
                <a:ext uri="{FF2B5EF4-FFF2-40B4-BE49-F238E27FC236}">
                  <a16:creationId xmlns:a16="http://schemas.microsoft.com/office/drawing/2014/main" id="{2B487B80-AF14-4AB1-8AAF-B729A6B8D67D}"/>
                </a:ext>
              </a:extLst>
            </p:cNvPr>
            <p:cNvSpPr>
              <a:spLocks/>
            </p:cNvSpPr>
            <p:nvPr/>
          </p:nvSpPr>
          <p:spPr bwMode="auto">
            <a:xfrm>
              <a:off x="3646" y="3467"/>
              <a:ext cx="24" cy="8"/>
            </a:xfrm>
            <a:custGeom>
              <a:avLst/>
              <a:gdLst>
                <a:gd name="T0" fmla="*/ 2 w 141"/>
                <a:gd name="T1" fmla="*/ 0 h 39"/>
                <a:gd name="T2" fmla="*/ 0 w 141"/>
                <a:gd name="T3" fmla="*/ 13 h 39"/>
                <a:gd name="T4" fmla="*/ 141 w 141"/>
                <a:gd name="T5" fmla="*/ 39 h 39"/>
                <a:gd name="T6" fmla="*/ 2 w 141"/>
                <a:gd name="T7" fmla="*/ 0 h 39"/>
                <a:gd name="T8" fmla="*/ 0 60000 65536"/>
                <a:gd name="T9" fmla="*/ 0 60000 65536"/>
                <a:gd name="T10" fmla="*/ 0 60000 65536"/>
                <a:gd name="T11" fmla="*/ 0 60000 65536"/>
                <a:gd name="T12" fmla="*/ 0 w 141"/>
                <a:gd name="T13" fmla="*/ 0 h 39"/>
                <a:gd name="T14" fmla="*/ 141 w 141"/>
                <a:gd name="T15" fmla="*/ 39 h 39"/>
              </a:gdLst>
              <a:ahLst/>
              <a:cxnLst>
                <a:cxn ang="T8">
                  <a:pos x="T0" y="T1"/>
                </a:cxn>
                <a:cxn ang="T9">
                  <a:pos x="T2" y="T3"/>
                </a:cxn>
                <a:cxn ang="T10">
                  <a:pos x="T4" y="T5"/>
                </a:cxn>
                <a:cxn ang="T11">
                  <a:pos x="T6" y="T7"/>
                </a:cxn>
              </a:cxnLst>
              <a:rect l="T12" t="T13" r="T14" b="T15"/>
              <a:pathLst>
                <a:path w="141" h="39">
                  <a:moveTo>
                    <a:pt x="2" y="0"/>
                  </a:moveTo>
                  <a:lnTo>
                    <a:pt x="0" y="13"/>
                  </a:lnTo>
                  <a:lnTo>
                    <a:pt x="141" y="39"/>
                  </a:lnTo>
                  <a:lnTo>
                    <a:pt x="2" y="0"/>
                  </a:lnTo>
                </a:path>
              </a:pathLst>
            </a:custGeom>
            <a:noFill/>
            <a:ln w="0">
              <a:solidFill>
                <a:srgbClr val="000000"/>
              </a:solidFill>
              <a:prstDash val="solid"/>
              <a:round/>
              <a:headEnd/>
              <a:tailEnd/>
            </a:ln>
          </p:spPr>
          <p:txBody>
            <a:bodyPr/>
            <a:lstStyle/>
            <a:p>
              <a:endParaRPr lang="en-US"/>
            </a:p>
          </p:txBody>
        </p:sp>
        <p:sp>
          <p:nvSpPr>
            <p:cNvPr id="1771" name="Freeform 745">
              <a:extLst>
                <a:ext uri="{FF2B5EF4-FFF2-40B4-BE49-F238E27FC236}">
                  <a16:creationId xmlns:a16="http://schemas.microsoft.com/office/drawing/2014/main" id="{E9BB82AD-E134-47C8-AEBB-88A28CD6F035}"/>
                </a:ext>
              </a:extLst>
            </p:cNvPr>
            <p:cNvSpPr>
              <a:spLocks/>
            </p:cNvSpPr>
            <p:nvPr/>
          </p:nvSpPr>
          <p:spPr bwMode="auto">
            <a:xfrm>
              <a:off x="3646" y="3470"/>
              <a:ext cx="24" cy="5"/>
            </a:xfrm>
            <a:custGeom>
              <a:avLst/>
              <a:gdLst>
                <a:gd name="T0" fmla="*/ 2 w 143"/>
                <a:gd name="T1" fmla="*/ 0 h 26"/>
                <a:gd name="T2" fmla="*/ 0 w 143"/>
                <a:gd name="T3" fmla="*/ 13 h 26"/>
                <a:gd name="T4" fmla="*/ 143 w 143"/>
                <a:gd name="T5" fmla="*/ 26 h 26"/>
                <a:gd name="T6" fmla="*/ 2 w 143"/>
                <a:gd name="T7" fmla="*/ 0 h 26"/>
                <a:gd name="T8" fmla="*/ 0 60000 65536"/>
                <a:gd name="T9" fmla="*/ 0 60000 65536"/>
                <a:gd name="T10" fmla="*/ 0 60000 65536"/>
                <a:gd name="T11" fmla="*/ 0 60000 65536"/>
                <a:gd name="T12" fmla="*/ 0 w 143"/>
                <a:gd name="T13" fmla="*/ 0 h 26"/>
                <a:gd name="T14" fmla="*/ 143 w 143"/>
                <a:gd name="T15" fmla="*/ 26 h 26"/>
              </a:gdLst>
              <a:ahLst/>
              <a:cxnLst>
                <a:cxn ang="T8">
                  <a:pos x="T0" y="T1"/>
                </a:cxn>
                <a:cxn ang="T9">
                  <a:pos x="T2" y="T3"/>
                </a:cxn>
                <a:cxn ang="T10">
                  <a:pos x="T4" y="T5"/>
                </a:cxn>
                <a:cxn ang="T11">
                  <a:pos x="T6" y="T7"/>
                </a:cxn>
              </a:cxnLst>
              <a:rect l="T12" t="T13" r="T14" b="T15"/>
              <a:pathLst>
                <a:path w="143" h="26">
                  <a:moveTo>
                    <a:pt x="2" y="0"/>
                  </a:moveTo>
                  <a:lnTo>
                    <a:pt x="0" y="13"/>
                  </a:lnTo>
                  <a:lnTo>
                    <a:pt x="143" y="26"/>
                  </a:lnTo>
                  <a:lnTo>
                    <a:pt x="2" y="0"/>
                  </a:lnTo>
                  <a:close/>
                </a:path>
              </a:pathLst>
            </a:custGeom>
            <a:solidFill>
              <a:srgbClr val="000000"/>
            </a:solidFill>
            <a:ln w="9525">
              <a:noFill/>
              <a:round/>
              <a:headEnd/>
              <a:tailEnd/>
            </a:ln>
          </p:spPr>
          <p:txBody>
            <a:bodyPr/>
            <a:lstStyle/>
            <a:p>
              <a:endParaRPr lang="en-US"/>
            </a:p>
          </p:txBody>
        </p:sp>
        <p:sp>
          <p:nvSpPr>
            <p:cNvPr id="1772" name="Freeform 746">
              <a:extLst>
                <a:ext uri="{FF2B5EF4-FFF2-40B4-BE49-F238E27FC236}">
                  <a16:creationId xmlns:a16="http://schemas.microsoft.com/office/drawing/2014/main" id="{6F34440B-9AA9-498F-9132-2DED7AE8DB73}"/>
                </a:ext>
              </a:extLst>
            </p:cNvPr>
            <p:cNvSpPr>
              <a:spLocks/>
            </p:cNvSpPr>
            <p:nvPr/>
          </p:nvSpPr>
          <p:spPr bwMode="auto">
            <a:xfrm>
              <a:off x="3646" y="3470"/>
              <a:ext cx="24" cy="5"/>
            </a:xfrm>
            <a:custGeom>
              <a:avLst/>
              <a:gdLst>
                <a:gd name="T0" fmla="*/ 2 w 143"/>
                <a:gd name="T1" fmla="*/ 0 h 26"/>
                <a:gd name="T2" fmla="*/ 0 w 143"/>
                <a:gd name="T3" fmla="*/ 13 h 26"/>
                <a:gd name="T4" fmla="*/ 143 w 143"/>
                <a:gd name="T5" fmla="*/ 26 h 26"/>
                <a:gd name="T6" fmla="*/ 2 w 143"/>
                <a:gd name="T7" fmla="*/ 0 h 26"/>
                <a:gd name="T8" fmla="*/ 0 60000 65536"/>
                <a:gd name="T9" fmla="*/ 0 60000 65536"/>
                <a:gd name="T10" fmla="*/ 0 60000 65536"/>
                <a:gd name="T11" fmla="*/ 0 60000 65536"/>
                <a:gd name="T12" fmla="*/ 0 w 143"/>
                <a:gd name="T13" fmla="*/ 0 h 26"/>
                <a:gd name="T14" fmla="*/ 143 w 143"/>
                <a:gd name="T15" fmla="*/ 26 h 26"/>
              </a:gdLst>
              <a:ahLst/>
              <a:cxnLst>
                <a:cxn ang="T8">
                  <a:pos x="T0" y="T1"/>
                </a:cxn>
                <a:cxn ang="T9">
                  <a:pos x="T2" y="T3"/>
                </a:cxn>
                <a:cxn ang="T10">
                  <a:pos x="T4" y="T5"/>
                </a:cxn>
                <a:cxn ang="T11">
                  <a:pos x="T6" y="T7"/>
                </a:cxn>
              </a:cxnLst>
              <a:rect l="T12" t="T13" r="T14" b="T15"/>
              <a:pathLst>
                <a:path w="143" h="26">
                  <a:moveTo>
                    <a:pt x="2" y="0"/>
                  </a:moveTo>
                  <a:lnTo>
                    <a:pt x="0" y="13"/>
                  </a:lnTo>
                  <a:lnTo>
                    <a:pt x="143" y="26"/>
                  </a:lnTo>
                  <a:lnTo>
                    <a:pt x="2" y="0"/>
                  </a:lnTo>
                </a:path>
              </a:pathLst>
            </a:custGeom>
            <a:noFill/>
            <a:ln w="0">
              <a:solidFill>
                <a:srgbClr val="000000"/>
              </a:solidFill>
              <a:prstDash val="solid"/>
              <a:round/>
              <a:headEnd/>
              <a:tailEnd/>
            </a:ln>
          </p:spPr>
          <p:txBody>
            <a:bodyPr/>
            <a:lstStyle/>
            <a:p>
              <a:endParaRPr lang="en-US"/>
            </a:p>
          </p:txBody>
        </p:sp>
        <p:sp>
          <p:nvSpPr>
            <p:cNvPr id="1773" name="Freeform 747">
              <a:extLst>
                <a:ext uri="{FF2B5EF4-FFF2-40B4-BE49-F238E27FC236}">
                  <a16:creationId xmlns:a16="http://schemas.microsoft.com/office/drawing/2014/main" id="{EDD4747D-AB55-45F7-AEFC-B563D26DB240}"/>
                </a:ext>
              </a:extLst>
            </p:cNvPr>
            <p:cNvSpPr>
              <a:spLocks/>
            </p:cNvSpPr>
            <p:nvPr/>
          </p:nvSpPr>
          <p:spPr bwMode="auto">
            <a:xfrm>
              <a:off x="3646" y="3472"/>
              <a:ext cx="24" cy="3"/>
            </a:xfrm>
            <a:custGeom>
              <a:avLst/>
              <a:gdLst>
                <a:gd name="T0" fmla="*/ 0 w 143"/>
                <a:gd name="T1" fmla="*/ 0 h 13"/>
                <a:gd name="T2" fmla="*/ 0 w 143"/>
                <a:gd name="T3" fmla="*/ 13 h 13"/>
                <a:gd name="T4" fmla="*/ 143 w 143"/>
                <a:gd name="T5" fmla="*/ 13 h 13"/>
                <a:gd name="T6" fmla="*/ 0 w 143"/>
                <a:gd name="T7" fmla="*/ 0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0" y="0"/>
                  </a:moveTo>
                  <a:lnTo>
                    <a:pt x="0" y="13"/>
                  </a:lnTo>
                  <a:lnTo>
                    <a:pt x="143" y="13"/>
                  </a:lnTo>
                  <a:lnTo>
                    <a:pt x="0" y="0"/>
                  </a:lnTo>
                  <a:close/>
                </a:path>
              </a:pathLst>
            </a:custGeom>
            <a:solidFill>
              <a:srgbClr val="000000"/>
            </a:solidFill>
            <a:ln w="9525">
              <a:noFill/>
              <a:round/>
              <a:headEnd/>
              <a:tailEnd/>
            </a:ln>
          </p:spPr>
          <p:txBody>
            <a:bodyPr/>
            <a:lstStyle/>
            <a:p>
              <a:endParaRPr lang="en-US"/>
            </a:p>
          </p:txBody>
        </p:sp>
        <p:sp>
          <p:nvSpPr>
            <p:cNvPr id="1774" name="Freeform 748">
              <a:extLst>
                <a:ext uri="{FF2B5EF4-FFF2-40B4-BE49-F238E27FC236}">
                  <a16:creationId xmlns:a16="http://schemas.microsoft.com/office/drawing/2014/main" id="{D475E006-2E23-4916-8013-D24AEA93D5BE}"/>
                </a:ext>
              </a:extLst>
            </p:cNvPr>
            <p:cNvSpPr>
              <a:spLocks/>
            </p:cNvSpPr>
            <p:nvPr/>
          </p:nvSpPr>
          <p:spPr bwMode="auto">
            <a:xfrm>
              <a:off x="3646" y="3472"/>
              <a:ext cx="24" cy="3"/>
            </a:xfrm>
            <a:custGeom>
              <a:avLst/>
              <a:gdLst>
                <a:gd name="T0" fmla="*/ 0 w 143"/>
                <a:gd name="T1" fmla="*/ 0 h 13"/>
                <a:gd name="T2" fmla="*/ 0 w 143"/>
                <a:gd name="T3" fmla="*/ 13 h 13"/>
                <a:gd name="T4" fmla="*/ 143 w 143"/>
                <a:gd name="T5" fmla="*/ 13 h 13"/>
                <a:gd name="T6" fmla="*/ 0 w 143"/>
                <a:gd name="T7" fmla="*/ 0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0" y="0"/>
                  </a:moveTo>
                  <a:lnTo>
                    <a:pt x="0" y="13"/>
                  </a:lnTo>
                  <a:lnTo>
                    <a:pt x="143" y="13"/>
                  </a:lnTo>
                  <a:lnTo>
                    <a:pt x="0" y="0"/>
                  </a:lnTo>
                </a:path>
              </a:pathLst>
            </a:custGeom>
            <a:noFill/>
            <a:ln w="0">
              <a:solidFill>
                <a:srgbClr val="000000"/>
              </a:solidFill>
              <a:prstDash val="solid"/>
              <a:round/>
              <a:headEnd/>
              <a:tailEnd/>
            </a:ln>
          </p:spPr>
          <p:txBody>
            <a:bodyPr/>
            <a:lstStyle/>
            <a:p>
              <a:endParaRPr lang="en-US"/>
            </a:p>
          </p:txBody>
        </p:sp>
        <p:sp>
          <p:nvSpPr>
            <p:cNvPr id="1775" name="Freeform 749">
              <a:extLst>
                <a:ext uri="{FF2B5EF4-FFF2-40B4-BE49-F238E27FC236}">
                  <a16:creationId xmlns:a16="http://schemas.microsoft.com/office/drawing/2014/main" id="{D1998786-01F2-4A64-AAF8-F33FF9C2D704}"/>
                </a:ext>
              </a:extLst>
            </p:cNvPr>
            <p:cNvSpPr>
              <a:spLocks/>
            </p:cNvSpPr>
            <p:nvPr/>
          </p:nvSpPr>
          <p:spPr bwMode="auto">
            <a:xfrm>
              <a:off x="3646" y="3475"/>
              <a:ext cx="24" cy="2"/>
            </a:xfrm>
            <a:custGeom>
              <a:avLst/>
              <a:gdLst>
                <a:gd name="T0" fmla="*/ 0 w 143"/>
                <a:gd name="T1" fmla="*/ 0 h 13"/>
                <a:gd name="T2" fmla="*/ 0 w 143"/>
                <a:gd name="T3" fmla="*/ 13 h 13"/>
                <a:gd name="T4" fmla="*/ 143 w 143"/>
                <a:gd name="T5" fmla="*/ 0 h 13"/>
                <a:gd name="T6" fmla="*/ 0 w 143"/>
                <a:gd name="T7" fmla="*/ 0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0" y="0"/>
                  </a:moveTo>
                  <a:lnTo>
                    <a:pt x="0" y="13"/>
                  </a:lnTo>
                  <a:lnTo>
                    <a:pt x="143" y="0"/>
                  </a:lnTo>
                  <a:lnTo>
                    <a:pt x="0" y="0"/>
                  </a:lnTo>
                  <a:close/>
                </a:path>
              </a:pathLst>
            </a:custGeom>
            <a:solidFill>
              <a:srgbClr val="000000"/>
            </a:solidFill>
            <a:ln w="9525">
              <a:noFill/>
              <a:round/>
              <a:headEnd/>
              <a:tailEnd/>
            </a:ln>
          </p:spPr>
          <p:txBody>
            <a:bodyPr/>
            <a:lstStyle/>
            <a:p>
              <a:endParaRPr lang="en-US"/>
            </a:p>
          </p:txBody>
        </p:sp>
        <p:sp>
          <p:nvSpPr>
            <p:cNvPr id="1776" name="Freeform 750">
              <a:extLst>
                <a:ext uri="{FF2B5EF4-FFF2-40B4-BE49-F238E27FC236}">
                  <a16:creationId xmlns:a16="http://schemas.microsoft.com/office/drawing/2014/main" id="{62FE46C7-6812-40A2-88DA-E63EA8B50C89}"/>
                </a:ext>
              </a:extLst>
            </p:cNvPr>
            <p:cNvSpPr>
              <a:spLocks/>
            </p:cNvSpPr>
            <p:nvPr/>
          </p:nvSpPr>
          <p:spPr bwMode="auto">
            <a:xfrm>
              <a:off x="3646" y="3475"/>
              <a:ext cx="24" cy="2"/>
            </a:xfrm>
            <a:custGeom>
              <a:avLst/>
              <a:gdLst>
                <a:gd name="T0" fmla="*/ 0 w 143"/>
                <a:gd name="T1" fmla="*/ 0 h 13"/>
                <a:gd name="T2" fmla="*/ 0 w 143"/>
                <a:gd name="T3" fmla="*/ 13 h 13"/>
                <a:gd name="T4" fmla="*/ 143 w 143"/>
                <a:gd name="T5" fmla="*/ 0 h 13"/>
                <a:gd name="T6" fmla="*/ 0 w 143"/>
                <a:gd name="T7" fmla="*/ 0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0" y="0"/>
                  </a:moveTo>
                  <a:lnTo>
                    <a:pt x="0" y="13"/>
                  </a:lnTo>
                  <a:lnTo>
                    <a:pt x="143" y="0"/>
                  </a:lnTo>
                  <a:lnTo>
                    <a:pt x="0" y="0"/>
                  </a:lnTo>
                </a:path>
              </a:pathLst>
            </a:custGeom>
            <a:noFill/>
            <a:ln w="0">
              <a:solidFill>
                <a:srgbClr val="000000"/>
              </a:solidFill>
              <a:prstDash val="solid"/>
              <a:round/>
              <a:headEnd/>
              <a:tailEnd/>
            </a:ln>
          </p:spPr>
          <p:txBody>
            <a:bodyPr/>
            <a:lstStyle/>
            <a:p>
              <a:endParaRPr lang="en-US"/>
            </a:p>
          </p:txBody>
        </p:sp>
        <p:sp>
          <p:nvSpPr>
            <p:cNvPr id="1777" name="Freeform 751">
              <a:extLst>
                <a:ext uri="{FF2B5EF4-FFF2-40B4-BE49-F238E27FC236}">
                  <a16:creationId xmlns:a16="http://schemas.microsoft.com/office/drawing/2014/main" id="{D0CF2A7A-43BD-415B-A0BE-F77C2BF6F07E}"/>
                </a:ext>
              </a:extLst>
            </p:cNvPr>
            <p:cNvSpPr>
              <a:spLocks/>
            </p:cNvSpPr>
            <p:nvPr/>
          </p:nvSpPr>
          <p:spPr bwMode="auto">
            <a:xfrm>
              <a:off x="3646" y="3475"/>
              <a:ext cx="24" cy="5"/>
            </a:xfrm>
            <a:custGeom>
              <a:avLst/>
              <a:gdLst>
                <a:gd name="T0" fmla="*/ 0 w 143"/>
                <a:gd name="T1" fmla="*/ 13 h 26"/>
                <a:gd name="T2" fmla="*/ 2 w 143"/>
                <a:gd name="T3" fmla="*/ 26 h 26"/>
                <a:gd name="T4" fmla="*/ 143 w 143"/>
                <a:gd name="T5" fmla="*/ 0 h 26"/>
                <a:gd name="T6" fmla="*/ 0 w 143"/>
                <a:gd name="T7" fmla="*/ 13 h 26"/>
                <a:gd name="T8" fmla="*/ 0 60000 65536"/>
                <a:gd name="T9" fmla="*/ 0 60000 65536"/>
                <a:gd name="T10" fmla="*/ 0 60000 65536"/>
                <a:gd name="T11" fmla="*/ 0 60000 65536"/>
                <a:gd name="T12" fmla="*/ 0 w 143"/>
                <a:gd name="T13" fmla="*/ 0 h 26"/>
                <a:gd name="T14" fmla="*/ 143 w 143"/>
                <a:gd name="T15" fmla="*/ 26 h 26"/>
              </a:gdLst>
              <a:ahLst/>
              <a:cxnLst>
                <a:cxn ang="T8">
                  <a:pos x="T0" y="T1"/>
                </a:cxn>
                <a:cxn ang="T9">
                  <a:pos x="T2" y="T3"/>
                </a:cxn>
                <a:cxn ang="T10">
                  <a:pos x="T4" y="T5"/>
                </a:cxn>
                <a:cxn ang="T11">
                  <a:pos x="T6" y="T7"/>
                </a:cxn>
              </a:cxnLst>
              <a:rect l="T12" t="T13" r="T14" b="T15"/>
              <a:pathLst>
                <a:path w="143" h="26">
                  <a:moveTo>
                    <a:pt x="0" y="13"/>
                  </a:moveTo>
                  <a:lnTo>
                    <a:pt x="2" y="26"/>
                  </a:lnTo>
                  <a:lnTo>
                    <a:pt x="143" y="0"/>
                  </a:lnTo>
                  <a:lnTo>
                    <a:pt x="0" y="13"/>
                  </a:lnTo>
                  <a:close/>
                </a:path>
              </a:pathLst>
            </a:custGeom>
            <a:solidFill>
              <a:srgbClr val="000000"/>
            </a:solidFill>
            <a:ln w="9525">
              <a:noFill/>
              <a:round/>
              <a:headEnd/>
              <a:tailEnd/>
            </a:ln>
          </p:spPr>
          <p:txBody>
            <a:bodyPr/>
            <a:lstStyle/>
            <a:p>
              <a:endParaRPr lang="en-US"/>
            </a:p>
          </p:txBody>
        </p:sp>
        <p:sp>
          <p:nvSpPr>
            <p:cNvPr id="1778" name="Freeform 752">
              <a:extLst>
                <a:ext uri="{FF2B5EF4-FFF2-40B4-BE49-F238E27FC236}">
                  <a16:creationId xmlns:a16="http://schemas.microsoft.com/office/drawing/2014/main" id="{E419F26D-3E16-4741-9D1E-8684019E8B9F}"/>
                </a:ext>
              </a:extLst>
            </p:cNvPr>
            <p:cNvSpPr>
              <a:spLocks/>
            </p:cNvSpPr>
            <p:nvPr/>
          </p:nvSpPr>
          <p:spPr bwMode="auto">
            <a:xfrm>
              <a:off x="3646" y="3475"/>
              <a:ext cx="24" cy="5"/>
            </a:xfrm>
            <a:custGeom>
              <a:avLst/>
              <a:gdLst>
                <a:gd name="T0" fmla="*/ 0 w 143"/>
                <a:gd name="T1" fmla="*/ 13 h 26"/>
                <a:gd name="T2" fmla="*/ 2 w 143"/>
                <a:gd name="T3" fmla="*/ 26 h 26"/>
                <a:gd name="T4" fmla="*/ 143 w 143"/>
                <a:gd name="T5" fmla="*/ 0 h 26"/>
                <a:gd name="T6" fmla="*/ 0 w 143"/>
                <a:gd name="T7" fmla="*/ 13 h 26"/>
                <a:gd name="T8" fmla="*/ 0 60000 65536"/>
                <a:gd name="T9" fmla="*/ 0 60000 65536"/>
                <a:gd name="T10" fmla="*/ 0 60000 65536"/>
                <a:gd name="T11" fmla="*/ 0 60000 65536"/>
                <a:gd name="T12" fmla="*/ 0 w 143"/>
                <a:gd name="T13" fmla="*/ 0 h 26"/>
                <a:gd name="T14" fmla="*/ 143 w 143"/>
                <a:gd name="T15" fmla="*/ 26 h 26"/>
              </a:gdLst>
              <a:ahLst/>
              <a:cxnLst>
                <a:cxn ang="T8">
                  <a:pos x="T0" y="T1"/>
                </a:cxn>
                <a:cxn ang="T9">
                  <a:pos x="T2" y="T3"/>
                </a:cxn>
                <a:cxn ang="T10">
                  <a:pos x="T4" y="T5"/>
                </a:cxn>
                <a:cxn ang="T11">
                  <a:pos x="T6" y="T7"/>
                </a:cxn>
              </a:cxnLst>
              <a:rect l="T12" t="T13" r="T14" b="T15"/>
              <a:pathLst>
                <a:path w="143" h="26">
                  <a:moveTo>
                    <a:pt x="0" y="13"/>
                  </a:moveTo>
                  <a:lnTo>
                    <a:pt x="2" y="26"/>
                  </a:lnTo>
                  <a:lnTo>
                    <a:pt x="143" y="0"/>
                  </a:lnTo>
                  <a:lnTo>
                    <a:pt x="0" y="13"/>
                  </a:lnTo>
                </a:path>
              </a:pathLst>
            </a:custGeom>
            <a:noFill/>
            <a:ln w="0">
              <a:solidFill>
                <a:srgbClr val="000000"/>
              </a:solidFill>
              <a:prstDash val="solid"/>
              <a:round/>
              <a:headEnd/>
              <a:tailEnd/>
            </a:ln>
          </p:spPr>
          <p:txBody>
            <a:bodyPr/>
            <a:lstStyle/>
            <a:p>
              <a:endParaRPr lang="en-US"/>
            </a:p>
          </p:txBody>
        </p:sp>
        <p:sp>
          <p:nvSpPr>
            <p:cNvPr id="1779" name="Freeform 753">
              <a:extLst>
                <a:ext uri="{FF2B5EF4-FFF2-40B4-BE49-F238E27FC236}">
                  <a16:creationId xmlns:a16="http://schemas.microsoft.com/office/drawing/2014/main" id="{4486E650-76A9-413D-B8E9-F3170CE25081}"/>
                </a:ext>
              </a:extLst>
            </p:cNvPr>
            <p:cNvSpPr>
              <a:spLocks/>
            </p:cNvSpPr>
            <p:nvPr/>
          </p:nvSpPr>
          <p:spPr bwMode="auto">
            <a:xfrm>
              <a:off x="3646" y="3475"/>
              <a:ext cx="24" cy="8"/>
            </a:xfrm>
            <a:custGeom>
              <a:avLst/>
              <a:gdLst>
                <a:gd name="T0" fmla="*/ 0 w 141"/>
                <a:gd name="T1" fmla="*/ 26 h 39"/>
                <a:gd name="T2" fmla="*/ 2 w 141"/>
                <a:gd name="T3" fmla="*/ 39 h 39"/>
                <a:gd name="T4" fmla="*/ 141 w 141"/>
                <a:gd name="T5" fmla="*/ 0 h 39"/>
                <a:gd name="T6" fmla="*/ 0 w 141"/>
                <a:gd name="T7" fmla="*/ 26 h 39"/>
                <a:gd name="T8" fmla="*/ 0 60000 65536"/>
                <a:gd name="T9" fmla="*/ 0 60000 65536"/>
                <a:gd name="T10" fmla="*/ 0 60000 65536"/>
                <a:gd name="T11" fmla="*/ 0 60000 65536"/>
                <a:gd name="T12" fmla="*/ 0 w 141"/>
                <a:gd name="T13" fmla="*/ 0 h 39"/>
                <a:gd name="T14" fmla="*/ 141 w 141"/>
                <a:gd name="T15" fmla="*/ 39 h 39"/>
              </a:gdLst>
              <a:ahLst/>
              <a:cxnLst>
                <a:cxn ang="T8">
                  <a:pos x="T0" y="T1"/>
                </a:cxn>
                <a:cxn ang="T9">
                  <a:pos x="T2" y="T3"/>
                </a:cxn>
                <a:cxn ang="T10">
                  <a:pos x="T4" y="T5"/>
                </a:cxn>
                <a:cxn ang="T11">
                  <a:pos x="T6" y="T7"/>
                </a:cxn>
              </a:cxnLst>
              <a:rect l="T12" t="T13" r="T14" b="T15"/>
              <a:pathLst>
                <a:path w="141" h="39">
                  <a:moveTo>
                    <a:pt x="0" y="26"/>
                  </a:moveTo>
                  <a:lnTo>
                    <a:pt x="2" y="39"/>
                  </a:lnTo>
                  <a:lnTo>
                    <a:pt x="141" y="0"/>
                  </a:lnTo>
                  <a:lnTo>
                    <a:pt x="0" y="26"/>
                  </a:lnTo>
                  <a:close/>
                </a:path>
              </a:pathLst>
            </a:custGeom>
            <a:solidFill>
              <a:srgbClr val="000000"/>
            </a:solidFill>
            <a:ln w="9525">
              <a:noFill/>
              <a:round/>
              <a:headEnd/>
              <a:tailEnd/>
            </a:ln>
          </p:spPr>
          <p:txBody>
            <a:bodyPr/>
            <a:lstStyle/>
            <a:p>
              <a:endParaRPr lang="en-US"/>
            </a:p>
          </p:txBody>
        </p:sp>
        <p:sp>
          <p:nvSpPr>
            <p:cNvPr id="1780" name="Freeform 754">
              <a:extLst>
                <a:ext uri="{FF2B5EF4-FFF2-40B4-BE49-F238E27FC236}">
                  <a16:creationId xmlns:a16="http://schemas.microsoft.com/office/drawing/2014/main" id="{199F9E64-1547-4ABC-99D4-04BBD1206A24}"/>
                </a:ext>
              </a:extLst>
            </p:cNvPr>
            <p:cNvSpPr>
              <a:spLocks/>
            </p:cNvSpPr>
            <p:nvPr/>
          </p:nvSpPr>
          <p:spPr bwMode="auto">
            <a:xfrm>
              <a:off x="3646" y="3475"/>
              <a:ext cx="24" cy="8"/>
            </a:xfrm>
            <a:custGeom>
              <a:avLst/>
              <a:gdLst>
                <a:gd name="T0" fmla="*/ 0 w 141"/>
                <a:gd name="T1" fmla="*/ 26 h 39"/>
                <a:gd name="T2" fmla="*/ 2 w 141"/>
                <a:gd name="T3" fmla="*/ 39 h 39"/>
                <a:gd name="T4" fmla="*/ 141 w 141"/>
                <a:gd name="T5" fmla="*/ 0 h 39"/>
                <a:gd name="T6" fmla="*/ 0 w 141"/>
                <a:gd name="T7" fmla="*/ 26 h 39"/>
                <a:gd name="T8" fmla="*/ 0 60000 65536"/>
                <a:gd name="T9" fmla="*/ 0 60000 65536"/>
                <a:gd name="T10" fmla="*/ 0 60000 65536"/>
                <a:gd name="T11" fmla="*/ 0 60000 65536"/>
                <a:gd name="T12" fmla="*/ 0 w 141"/>
                <a:gd name="T13" fmla="*/ 0 h 39"/>
                <a:gd name="T14" fmla="*/ 141 w 141"/>
                <a:gd name="T15" fmla="*/ 39 h 39"/>
              </a:gdLst>
              <a:ahLst/>
              <a:cxnLst>
                <a:cxn ang="T8">
                  <a:pos x="T0" y="T1"/>
                </a:cxn>
                <a:cxn ang="T9">
                  <a:pos x="T2" y="T3"/>
                </a:cxn>
                <a:cxn ang="T10">
                  <a:pos x="T4" y="T5"/>
                </a:cxn>
                <a:cxn ang="T11">
                  <a:pos x="T6" y="T7"/>
                </a:cxn>
              </a:cxnLst>
              <a:rect l="T12" t="T13" r="T14" b="T15"/>
              <a:pathLst>
                <a:path w="141" h="39">
                  <a:moveTo>
                    <a:pt x="0" y="26"/>
                  </a:moveTo>
                  <a:lnTo>
                    <a:pt x="2" y="39"/>
                  </a:lnTo>
                  <a:lnTo>
                    <a:pt x="141" y="0"/>
                  </a:lnTo>
                  <a:lnTo>
                    <a:pt x="0" y="26"/>
                  </a:lnTo>
                </a:path>
              </a:pathLst>
            </a:custGeom>
            <a:noFill/>
            <a:ln w="0">
              <a:solidFill>
                <a:srgbClr val="000000"/>
              </a:solidFill>
              <a:prstDash val="solid"/>
              <a:round/>
              <a:headEnd/>
              <a:tailEnd/>
            </a:ln>
          </p:spPr>
          <p:txBody>
            <a:bodyPr/>
            <a:lstStyle/>
            <a:p>
              <a:endParaRPr lang="en-US"/>
            </a:p>
          </p:txBody>
        </p:sp>
        <p:sp>
          <p:nvSpPr>
            <p:cNvPr id="1781" name="Freeform 755">
              <a:extLst>
                <a:ext uri="{FF2B5EF4-FFF2-40B4-BE49-F238E27FC236}">
                  <a16:creationId xmlns:a16="http://schemas.microsoft.com/office/drawing/2014/main" id="{5E6BB634-1482-4428-8D0D-C40FCCC90ADC}"/>
                </a:ext>
              </a:extLst>
            </p:cNvPr>
            <p:cNvSpPr>
              <a:spLocks/>
            </p:cNvSpPr>
            <p:nvPr/>
          </p:nvSpPr>
          <p:spPr bwMode="auto">
            <a:xfrm>
              <a:off x="3647" y="3475"/>
              <a:ext cx="23" cy="10"/>
            </a:xfrm>
            <a:custGeom>
              <a:avLst/>
              <a:gdLst>
                <a:gd name="T0" fmla="*/ 0 w 139"/>
                <a:gd name="T1" fmla="*/ 39 h 53"/>
                <a:gd name="T2" fmla="*/ 4 w 139"/>
                <a:gd name="T3" fmla="*/ 53 h 53"/>
                <a:gd name="T4" fmla="*/ 139 w 139"/>
                <a:gd name="T5" fmla="*/ 0 h 53"/>
                <a:gd name="T6" fmla="*/ 0 w 139"/>
                <a:gd name="T7" fmla="*/ 39 h 53"/>
                <a:gd name="T8" fmla="*/ 0 60000 65536"/>
                <a:gd name="T9" fmla="*/ 0 60000 65536"/>
                <a:gd name="T10" fmla="*/ 0 60000 65536"/>
                <a:gd name="T11" fmla="*/ 0 60000 65536"/>
                <a:gd name="T12" fmla="*/ 0 w 139"/>
                <a:gd name="T13" fmla="*/ 0 h 53"/>
                <a:gd name="T14" fmla="*/ 139 w 139"/>
                <a:gd name="T15" fmla="*/ 53 h 53"/>
              </a:gdLst>
              <a:ahLst/>
              <a:cxnLst>
                <a:cxn ang="T8">
                  <a:pos x="T0" y="T1"/>
                </a:cxn>
                <a:cxn ang="T9">
                  <a:pos x="T2" y="T3"/>
                </a:cxn>
                <a:cxn ang="T10">
                  <a:pos x="T4" y="T5"/>
                </a:cxn>
                <a:cxn ang="T11">
                  <a:pos x="T6" y="T7"/>
                </a:cxn>
              </a:cxnLst>
              <a:rect l="T12" t="T13" r="T14" b="T15"/>
              <a:pathLst>
                <a:path w="139" h="53">
                  <a:moveTo>
                    <a:pt x="0" y="39"/>
                  </a:moveTo>
                  <a:lnTo>
                    <a:pt x="4" y="53"/>
                  </a:lnTo>
                  <a:lnTo>
                    <a:pt x="139" y="0"/>
                  </a:lnTo>
                  <a:lnTo>
                    <a:pt x="0" y="39"/>
                  </a:lnTo>
                  <a:close/>
                </a:path>
              </a:pathLst>
            </a:custGeom>
            <a:solidFill>
              <a:srgbClr val="000000"/>
            </a:solidFill>
            <a:ln w="9525">
              <a:noFill/>
              <a:round/>
              <a:headEnd/>
              <a:tailEnd/>
            </a:ln>
          </p:spPr>
          <p:txBody>
            <a:bodyPr/>
            <a:lstStyle/>
            <a:p>
              <a:endParaRPr lang="en-US"/>
            </a:p>
          </p:txBody>
        </p:sp>
        <p:sp>
          <p:nvSpPr>
            <p:cNvPr id="1782" name="Freeform 756">
              <a:extLst>
                <a:ext uri="{FF2B5EF4-FFF2-40B4-BE49-F238E27FC236}">
                  <a16:creationId xmlns:a16="http://schemas.microsoft.com/office/drawing/2014/main" id="{106999C2-BABF-40A9-A691-58227A1FAA60}"/>
                </a:ext>
              </a:extLst>
            </p:cNvPr>
            <p:cNvSpPr>
              <a:spLocks/>
            </p:cNvSpPr>
            <p:nvPr/>
          </p:nvSpPr>
          <p:spPr bwMode="auto">
            <a:xfrm>
              <a:off x="3647" y="3475"/>
              <a:ext cx="23" cy="10"/>
            </a:xfrm>
            <a:custGeom>
              <a:avLst/>
              <a:gdLst>
                <a:gd name="T0" fmla="*/ 0 w 139"/>
                <a:gd name="T1" fmla="*/ 39 h 53"/>
                <a:gd name="T2" fmla="*/ 4 w 139"/>
                <a:gd name="T3" fmla="*/ 53 h 53"/>
                <a:gd name="T4" fmla="*/ 139 w 139"/>
                <a:gd name="T5" fmla="*/ 0 h 53"/>
                <a:gd name="T6" fmla="*/ 0 w 139"/>
                <a:gd name="T7" fmla="*/ 39 h 53"/>
                <a:gd name="T8" fmla="*/ 0 60000 65536"/>
                <a:gd name="T9" fmla="*/ 0 60000 65536"/>
                <a:gd name="T10" fmla="*/ 0 60000 65536"/>
                <a:gd name="T11" fmla="*/ 0 60000 65536"/>
                <a:gd name="T12" fmla="*/ 0 w 139"/>
                <a:gd name="T13" fmla="*/ 0 h 53"/>
                <a:gd name="T14" fmla="*/ 139 w 139"/>
                <a:gd name="T15" fmla="*/ 53 h 53"/>
              </a:gdLst>
              <a:ahLst/>
              <a:cxnLst>
                <a:cxn ang="T8">
                  <a:pos x="T0" y="T1"/>
                </a:cxn>
                <a:cxn ang="T9">
                  <a:pos x="T2" y="T3"/>
                </a:cxn>
                <a:cxn ang="T10">
                  <a:pos x="T4" y="T5"/>
                </a:cxn>
                <a:cxn ang="T11">
                  <a:pos x="T6" y="T7"/>
                </a:cxn>
              </a:cxnLst>
              <a:rect l="T12" t="T13" r="T14" b="T15"/>
              <a:pathLst>
                <a:path w="139" h="53">
                  <a:moveTo>
                    <a:pt x="0" y="39"/>
                  </a:moveTo>
                  <a:lnTo>
                    <a:pt x="4" y="53"/>
                  </a:lnTo>
                  <a:lnTo>
                    <a:pt x="139" y="0"/>
                  </a:lnTo>
                  <a:lnTo>
                    <a:pt x="0" y="39"/>
                  </a:lnTo>
                </a:path>
              </a:pathLst>
            </a:custGeom>
            <a:noFill/>
            <a:ln w="0">
              <a:solidFill>
                <a:srgbClr val="000000"/>
              </a:solidFill>
              <a:prstDash val="solid"/>
              <a:round/>
              <a:headEnd/>
              <a:tailEnd/>
            </a:ln>
          </p:spPr>
          <p:txBody>
            <a:bodyPr/>
            <a:lstStyle/>
            <a:p>
              <a:endParaRPr lang="en-US"/>
            </a:p>
          </p:txBody>
        </p:sp>
        <p:sp>
          <p:nvSpPr>
            <p:cNvPr id="1783" name="Freeform 757">
              <a:extLst>
                <a:ext uri="{FF2B5EF4-FFF2-40B4-BE49-F238E27FC236}">
                  <a16:creationId xmlns:a16="http://schemas.microsoft.com/office/drawing/2014/main" id="{0876B67F-0165-42C7-850D-1B70DB749EFE}"/>
                </a:ext>
              </a:extLst>
            </p:cNvPr>
            <p:cNvSpPr>
              <a:spLocks/>
            </p:cNvSpPr>
            <p:nvPr/>
          </p:nvSpPr>
          <p:spPr bwMode="auto">
            <a:xfrm>
              <a:off x="3647" y="3475"/>
              <a:ext cx="23" cy="13"/>
            </a:xfrm>
            <a:custGeom>
              <a:avLst/>
              <a:gdLst>
                <a:gd name="T0" fmla="*/ 0 w 135"/>
                <a:gd name="T1" fmla="*/ 53 h 65"/>
                <a:gd name="T2" fmla="*/ 4 w 135"/>
                <a:gd name="T3" fmla="*/ 65 h 65"/>
                <a:gd name="T4" fmla="*/ 135 w 135"/>
                <a:gd name="T5" fmla="*/ 0 h 65"/>
                <a:gd name="T6" fmla="*/ 0 w 135"/>
                <a:gd name="T7" fmla="*/ 53 h 65"/>
                <a:gd name="T8" fmla="*/ 0 60000 65536"/>
                <a:gd name="T9" fmla="*/ 0 60000 65536"/>
                <a:gd name="T10" fmla="*/ 0 60000 65536"/>
                <a:gd name="T11" fmla="*/ 0 60000 65536"/>
                <a:gd name="T12" fmla="*/ 0 w 135"/>
                <a:gd name="T13" fmla="*/ 0 h 65"/>
                <a:gd name="T14" fmla="*/ 135 w 135"/>
                <a:gd name="T15" fmla="*/ 65 h 65"/>
              </a:gdLst>
              <a:ahLst/>
              <a:cxnLst>
                <a:cxn ang="T8">
                  <a:pos x="T0" y="T1"/>
                </a:cxn>
                <a:cxn ang="T9">
                  <a:pos x="T2" y="T3"/>
                </a:cxn>
                <a:cxn ang="T10">
                  <a:pos x="T4" y="T5"/>
                </a:cxn>
                <a:cxn ang="T11">
                  <a:pos x="T6" y="T7"/>
                </a:cxn>
              </a:cxnLst>
              <a:rect l="T12" t="T13" r="T14" b="T15"/>
              <a:pathLst>
                <a:path w="135" h="65">
                  <a:moveTo>
                    <a:pt x="0" y="53"/>
                  </a:moveTo>
                  <a:lnTo>
                    <a:pt x="4" y="65"/>
                  </a:lnTo>
                  <a:lnTo>
                    <a:pt x="135" y="0"/>
                  </a:lnTo>
                  <a:lnTo>
                    <a:pt x="0" y="53"/>
                  </a:lnTo>
                  <a:close/>
                </a:path>
              </a:pathLst>
            </a:custGeom>
            <a:solidFill>
              <a:srgbClr val="000000"/>
            </a:solidFill>
            <a:ln w="9525">
              <a:noFill/>
              <a:round/>
              <a:headEnd/>
              <a:tailEnd/>
            </a:ln>
          </p:spPr>
          <p:txBody>
            <a:bodyPr/>
            <a:lstStyle/>
            <a:p>
              <a:endParaRPr lang="en-US"/>
            </a:p>
          </p:txBody>
        </p:sp>
        <p:sp>
          <p:nvSpPr>
            <p:cNvPr id="1784" name="Freeform 758">
              <a:extLst>
                <a:ext uri="{FF2B5EF4-FFF2-40B4-BE49-F238E27FC236}">
                  <a16:creationId xmlns:a16="http://schemas.microsoft.com/office/drawing/2014/main" id="{18BFB122-04B9-4252-A5BA-2EE2C6632E4C}"/>
                </a:ext>
              </a:extLst>
            </p:cNvPr>
            <p:cNvSpPr>
              <a:spLocks/>
            </p:cNvSpPr>
            <p:nvPr/>
          </p:nvSpPr>
          <p:spPr bwMode="auto">
            <a:xfrm>
              <a:off x="3647" y="3475"/>
              <a:ext cx="23" cy="13"/>
            </a:xfrm>
            <a:custGeom>
              <a:avLst/>
              <a:gdLst>
                <a:gd name="T0" fmla="*/ 0 w 135"/>
                <a:gd name="T1" fmla="*/ 53 h 65"/>
                <a:gd name="T2" fmla="*/ 4 w 135"/>
                <a:gd name="T3" fmla="*/ 65 h 65"/>
                <a:gd name="T4" fmla="*/ 135 w 135"/>
                <a:gd name="T5" fmla="*/ 0 h 65"/>
                <a:gd name="T6" fmla="*/ 0 w 135"/>
                <a:gd name="T7" fmla="*/ 53 h 65"/>
                <a:gd name="T8" fmla="*/ 0 60000 65536"/>
                <a:gd name="T9" fmla="*/ 0 60000 65536"/>
                <a:gd name="T10" fmla="*/ 0 60000 65536"/>
                <a:gd name="T11" fmla="*/ 0 60000 65536"/>
                <a:gd name="T12" fmla="*/ 0 w 135"/>
                <a:gd name="T13" fmla="*/ 0 h 65"/>
                <a:gd name="T14" fmla="*/ 135 w 135"/>
                <a:gd name="T15" fmla="*/ 65 h 65"/>
              </a:gdLst>
              <a:ahLst/>
              <a:cxnLst>
                <a:cxn ang="T8">
                  <a:pos x="T0" y="T1"/>
                </a:cxn>
                <a:cxn ang="T9">
                  <a:pos x="T2" y="T3"/>
                </a:cxn>
                <a:cxn ang="T10">
                  <a:pos x="T4" y="T5"/>
                </a:cxn>
                <a:cxn ang="T11">
                  <a:pos x="T6" y="T7"/>
                </a:cxn>
              </a:cxnLst>
              <a:rect l="T12" t="T13" r="T14" b="T15"/>
              <a:pathLst>
                <a:path w="135" h="65">
                  <a:moveTo>
                    <a:pt x="0" y="53"/>
                  </a:moveTo>
                  <a:lnTo>
                    <a:pt x="4" y="65"/>
                  </a:lnTo>
                  <a:lnTo>
                    <a:pt x="135" y="0"/>
                  </a:lnTo>
                  <a:lnTo>
                    <a:pt x="0" y="53"/>
                  </a:lnTo>
                </a:path>
              </a:pathLst>
            </a:custGeom>
            <a:noFill/>
            <a:ln w="0">
              <a:solidFill>
                <a:srgbClr val="000000"/>
              </a:solidFill>
              <a:prstDash val="solid"/>
              <a:round/>
              <a:headEnd/>
              <a:tailEnd/>
            </a:ln>
          </p:spPr>
          <p:txBody>
            <a:bodyPr/>
            <a:lstStyle/>
            <a:p>
              <a:endParaRPr lang="en-US"/>
            </a:p>
          </p:txBody>
        </p:sp>
        <p:sp>
          <p:nvSpPr>
            <p:cNvPr id="1785" name="Freeform 759">
              <a:extLst>
                <a:ext uri="{FF2B5EF4-FFF2-40B4-BE49-F238E27FC236}">
                  <a16:creationId xmlns:a16="http://schemas.microsoft.com/office/drawing/2014/main" id="{A1089557-CCDC-4862-B76B-3A8C19C204AA}"/>
                </a:ext>
              </a:extLst>
            </p:cNvPr>
            <p:cNvSpPr>
              <a:spLocks/>
            </p:cNvSpPr>
            <p:nvPr/>
          </p:nvSpPr>
          <p:spPr bwMode="auto">
            <a:xfrm>
              <a:off x="3648" y="3475"/>
              <a:ext cx="22" cy="15"/>
            </a:xfrm>
            <a:custGeom>
              <a:avLst/>
              <a:gdLst>
                <a:gd name="T0" fmla="*/ 0 w 131"/>
                <a:gd name="T1" fmla="*/ 65 h 76"/>
                <a:gd name="T2" fmla="*/ 5 w 131"/>
                <a:gd name="T3" fmla="*/ 76 h 76"/>
                <a:gd name="T4" fmla="*/ 131 w 131"/>
                <a:gd name="T5" fmla="*/ 0 h 76"/>
                <a:gd name="T6" fmla="*/ 0 w 131"/>
                <a:gd name="T7" fmla="*/ 65 h 76"/>
                <a:gd name="T8" fmla="*/ 0 60000 65536"/>
                <a:gd name="T9" fmla="*/ 0 60000 65536"/>
                <a:gd name="T10" fmla="*/ 0 60000 65536"/>
                <a:gd name="T11" fmla="*/ 0 60000 65536"/>
                <a:gd name="T12" fmla="*/ 0 w 131"/>
                <a:gd name="T13" fmla="*/ 0 h 76"/>
                <a:gd name="T14" fmla="*/ 131 w 131"/>
                <a:gd name="T15" fmla="*/ 76 h 76"/>
              </a:gdLst>
              <a:ahLst/>
              <a:cxnLst>
                <a:cxn ang="T8">
                  <a:pos x="T0" y="T1"/>
                </a:cxn>
                <a:cxn ang="T9">
                  <a:pos x="T2" y="T3"/>
                </a:cxn>
                <a:cxn ang="T10">
                  <a:pos x="T4" y="T5"/>
                </a:cxn>
                <a:cxn ang="T11">
                  <a:pos x="T6" y="T7"/>
                </a:cxn>
              </a:cxnLst>
              <a:rect l="T12" t="T13" r="T14" b="T15"/>
              <a:pathLst>
                <a:path w="131" h="76">
                  <a:moveTo>
                    <a:pt x="0" y="65"/>
                  </a:moveTo>
                  <a:lnTo>
                    <a:pt x="5" y="76"/>
                  </a:lnTo>
                  <a:lnTo>
                    <a:pt x="131" y="0"/>
                  </a:lnTo>
                  <a:lnTo>
                    <a:pt x="0" y="65"/>
                  </a:lnTo>
                  <a:close/>
                </a:path>
              </a:pathLst>
            </a:custGeom>
            <a:solidFill>
              <a:srgbClr val="000000"/>
            </a:solidFill>
            <a:ln w="9525">
              <a:noFill/>
              <a:round/>
              <a:headEnd/>
              <a:tailEnd/>
            </a:ln>
          </p:spPr>
          <p:txBody>
            <a:bodyPr/>
            <a:lstStyle/>
            <a:p>
              <a:endParaRPr lang="en-US"/>
            </a:p>
          </p:txBody>
        </p:sp>
        <p:sp>
          <p:nvSpPr>
            <p:cNvPr id="1786" name="Freeform 760">
              <a:extLst>
                <a:ext uri="{FF2B5EF4-FFF2-40B4-BE49-F238E27FC236}">
                  <a16:creationId xmlns:a16="http://schemas.microsoft.com/office/drawing/2014/main" id="{202E7322-43D7-4E02-8C6D-4769F8BA8AE0}"/>
                </a:ext>
              </a:extLst>
            </p:cNvPr>
            <p:cNvSpPr>
              <a:spLocks/>
            </p:cNvSpPr>
            <p:nvPr/>
          </p:nvSpPr>
          <p:spPr bwMode="auto">
            <a:xfrm>
              <a:off x="3648" y="3475"/>
              <a:ext cx="22" cy="15"/>
            </a:xfrm>
            <a:custGeom>
              <a:avLst/>
              <a:gdLst>
                <a:gd name="T0" fmla="*/ 0 w 131"/>
                <a:gd name="T1" fmla="*/ 65 h 76"/>
                <a:gd name="T2" fmla="*/ 5 w 131"/>
                <a:gd name="T3" fmla="*/ 76 h 76"/>
                <a:gd name="T4" fmla="*/ 131 w 131"/>
                <a:gd name="T5" fmla="*/ 0 h 76"/>
                <a:gd name="T6" fmla="*/ 0 w 131"/>
                <a:gd name="T7" fmla="*/ 65 h 76"/>
                <a:gd name="T8" fmla="*/ 0 60000 65536"/>
                <a:gd name="T9" fmla="*/ 0 60000 65536"/>
                <a:gd name="T10" fmla="*/ 0 60000 65536"/>
                <a:gd name="T11" fmla="*/ 0 60000 65536"/>
                <a:gd name="T12" fmla="*/ 0 w 131"/>
                <a:gd name="T13" fmla="*/ 0 h 76"/>
                <a:gd name="T14" fmla="*/ 131 w 131"/>
                <a:gd name="T15" fmla="*/ 76 h 76"/>
              </a:gdLst>
              <a:ahLst/>
              <a:cxnLst>
                <a:cxn ang="T8">
                  <a:pos x="T0" y="T1"/>
                </a:cxn>
                <a:cxn ang="T9">
                  <a:pos x="T2" y="T3"/>
                </a:cxn>
                <a:cxn ang="T10">
                  <a:pos x="T4" y="T5"/>
                </a:cxn>
                <a:cxn ang="T11">
                  <a:pos x="T6" y="T7"/>
                </a:cxn>
              </a:cxnLst>
              <a:rect l="T12" t="T13" r="T14" b="T15"/>
              <a:pathLst>
                <a:path w="131" h="76">
                  <a:moveTo>
                    <a:pt x="0" y="65"/>
                  </a:moveTo>
                  <a:lnTo>
                    <a:pt x="5" y="76"/>
                  </a:lnTo>
                  <a:lnTo>
                    <a:pt x="131" y="0"/>
                  </a:lnTo>
                  <a:lnTo>
                    <a:pt x="0" y="65"/>
                  </a:lnTo>
                </a:path>
              </a:pathLst>
            </a:custGeom>
            <a:noFill/>
            <a:ln w="0">
              <a:solidFill>
                <a:srgbClr val="000000"/>
              </a:solidFill>
              <a:prstDash val="solid"/>
              <a:round/>
              <a:headEnd/>
              <a:tailEnd/>
            </a:ln>
          </p:spPr>
          <p:txBody>
            <a:bodyPr/>
            <a:lstStyle/>
            <a:p>
              <a:endParaRPr lang="en-US"/>
            </a:p>
          </p:txBody>
        </p:sp>
        <p:sp>
          <p:nvSpPr>
            <p:cNvPr id="1787" name="Freeform 761">
              <a:extLst>
                <a:ext uri="{FF2B5EF4-FFF2-40B4-BE49-F238E27FC236}">
                  <a16:creationId xmlns:a16="http://schemas.microsoft.com/office/drawing/2014/main" id="{82F311E7-ACEF-4B6E-A9E9-5B80EDB3DDE8}"/>
                </a:ext>
              </a:extLst>
            </p:cNvPr>
            <p:cNvSpPr>
              <a:spLocks/>
            </p:cNvSpPr>
            <p:nvPr/>
          </p:nvSpPr>
          <p:spPr bwMode="auto">
            <a:xfrm>
              <a:off x="3649" y="3475"/>
              <a:ext cx="21" cy="17"/>
            </a:xfrm>
            <a:custGeom>
              <a:avLst/>
              <a:gdLst>
                <a:gd name="T0" fmla="*/ 0 w 126"/>
                <a:gd name="T1" fmla="*/ 76 h 88"/>
                <a:gd name="T2" fmla="*/ 7 w 126"/>
                <a:gd name="T3" fmla="*/ 88 h 88"/>
                <a:gd name="T4" fmla="*/ 126 w 126"/>
                <a:gd name="T5" fmla="*/ 0 h 88"/>
                <a:gd name="T6" fmla="*/ 0 w 126"/>
                <a:gd name="T7" fmla="*/ 76 h 88"/>
                <a:gd name="T8" fmla="*/ 0 60000 65536"/>
                <a:gd name="T9" fmla="*/ 0 60000 65536"/>
                <a:gd name="T10" fmla="*/ 0 60000 65536"/>
                <a:gd name="T11" fmla="*/ 0 60000 65536"/>
                <a:gd name="T12" fmla="*/ 0 w 126"/>
                <a:gd name="T13" fmla="*/ 0 h 88"/>
                <a:gd name="T14" fmla="*/ 126 w 126"/>
                <a:gd name="T15" fmla="*/ 88 h 88"/>
              </a:gdLst>
              <a:ahLst/>
              <a:cxnLst>
                <a:cxn ang="T8">
                  <a:pos x="T0" y="T1"/>
                </a:cxn>
                <a:cxn ang="T9">
                  <a:pos x="T2" y="T3"/>
                </a:cxn>
                <a:cxn ang="T10">
                  <a:pos x="T4" y="T5"/>
                </a:cxn>
                <a:cxn ang="T11">
                  <a:pos x="T6" y="T7"/>
                </a:cxn>
              </a:cxnLst>
              <a:rect l="T12" t="T13" r="T14" b="T15"/>
              <a:pathLst>
                <a:path w="126" h="88">
                  <a:moveTo>
                    <a:pt x="0" y="76"/>
                  </a:moveTo>
                  <a:lnTo>
                    <a:pt x="7" y="88"/>
                  </a:lnTo>
                  <a:lnTo>
                    <a:pt x="126" y="0"/>
                  </a:lnTo>
                  <a:lnTo>
                    <a:pt x="0" y="76"/>
                  </a:lnTo>
                  <a:close/>
                </a:path>
              </a:pathLst>
            </a:custGeom>
            <a:solidFill>
              <a:srgbClr val="000000"/>
            </a:solidFill>
            <a:ln w="9525">
              <a:noFill/>
              <a:round/>
              <a:headEnd/>
              <a:tailEnd/>
            </a:ln>
          </p:spPr>
          <p:txBody>
            <a:bodyPr/>
            <a:lstStyle/>
            <a:p>
              <a:endParaRPr lang="en-US"/>
            </a:p>
          </p:txBody>
        </p:sp>
        <p:sp>
          <p:nvSpPr>
            <p:cNvPr id="1788" name="Freeform 762">
              <a:extLst>
                <a:ext uri="{FF2B5EF4-FFF2-40B4-BE49-F238E27FC236}">
                  <a16:creationId xmlns:a16="http://schemas.microsoft.com/office/drawing/2014/main" id="{E2247C23-B4ED-46EB-BF9E-53841575B232}"/>
                </a:ext>
              </a:extLst>
            </p:cNvPr>
            <p:cNvSpPr>
              <a:spLocks/>
            </p:cNvSpPr>
            <p:nvPr/>
          </p:nvSpPr>
          <p:spPr bwMode="auto">
            <a:xfrm>
              <a:off x="3649" y="3475"/>
              <a:ext cx="21" cy="17"/>
            </a:xfrm>
            <a:custGeom>
              <a:avLst/>
              <a:gdLst>
                <a:gd name="T0" fmla="*/ 0 w 126"/>
                <a:gd name="T1" fmla="*/ 76 h 88"/>
                <a:gd name="T2" fmla="*/ 7 w 126"/>
                <a:gd name="T3" fmla="*/ 88 h 88"/>
                <a:gd name="T4" fmla="*/ 126 w 126"/>
                <a:gd name="T5" fmla="*/ 0 h 88"/>
                <a:gd name="T6" fmla="*/ 0 w 126"/>
                <a:gd name="T7" fmla="*/ 76 h 88"/>
                <a:gd name="T8" fmla="*/ 0 60000 65536"/>
                <a:gd name="T9" fmla="*/ 0 60000 65536"/>
                <a:gd name="T10" fmla="*/ 0 60000 65536"/>
                <a:gd name="T11" fmla="*/ 0 60000 65536"/>
                <a:gd name="T12" fmla="*/ 0 w 126"/>
                <a:gd name="T13" fmla="*/ 0 h 88"/>
                <a:gd name="T14" fmla="*/ 126 w 126"/>
                <a:gd name="T15" fmla="*/ 88 h 88"/>
              </a:gdLst>
              <a:ahLst/>
              <a:cxnLst>
                <a:cxn ang="T8">
                  <a:pos x="T0" y="T1"/>
                </a:cxn>
                <a:cxn ang="T9">
                  <a:pos x="T2" y="T3"/>
                </a:cxn>
                <a:cxn ang="T10">
                  <a:pos x="T4" y="T5"/>
                </a:cxn>
                <a:cxn ang="T11">
                  <a:pos x="T6" y="T7"/>
                </a:cxn>
              </a:cxnLst>
              <a:rect l="T12" t="T13" r="T14" b="T15"/>
              <a:pathLst>
                <a:path w="126" h="88">
                  <a:moveTo>
                    <a:pt x="0" y="76"/>
                  </a:moveTo>
                  <a:lnTo>
                    <a:pt x="7" y="88"/>
                  </a:lnTo>
                  <a:lnTo>
                    <a:pt x="126" y="0"/>
                  </a:lnTo>
                  <a:lnTo>
                    <a:pt x="0" y="76"/>
                  </a:lnTo>
                </a:path>
              </a:pathLst>
            </a:custGeom>
            <a:noFill/>
            <a:ln w="0">
              <a:solidFill>
                <a:srgbClr val="000000"/>
              </a:solidFill>
              <a:prstDash val="solid"/>
              <a:round/>
              <a:headEnd/>
              <a:tailEnd/>
            </a:ln>
          </p:spPr>
          <p:txBody>
            <a:bodyPr/>
            <a:lstStyle/>
            <a:p>
              <a:endParaRPr lang="en-US"/>
            </a:p>
          </p:txBody>
        </p:sp>
        <p:sp>
          <p:nvSpPr>
            <p:cNvPr id="1789" name="Freeform 763">
              <a:extLst>
                <a:ext uri="{FF2B5EF4-FFF2-40B4-BE49-F238E27FC236}">
                  <a16:creationId xmlns:a16="http://schemas.microsoft.com/office/drawing/2014/main" id="{33EB996B-B72A-458E-B40F-532D41785A6A}"/>
                </a:ext>
              </a:extLst>
            </p:cNvPr>
            <p:cNvSpPr>
              <a:spLocks/>
            </p:cNvSpPr>
            <p:nvPr/>
          </p:nvSpPr>
          <p:spPr bwMode="auto">
            <a:xfrm>
              <a:off x="3650" y="3475"/>
              <a:ext cx="20" cy="20"/>
            </a:xfrm>
            <a:custGeom>
              <a:avLst/>
              <a:gdLst>
                <a:gd name="T0" fmla="*/ 0 w 119"/>
                <a:gd name="T1" fmla="*/ 88 h 99"/>
                <a:gd name="T2" fmla="*/ 6 w 119"/>
                <a:gd name="T3" fmla="*/ 99 h 99"/>
                <a:gd name="T4" fmla="*/ 119 w 119"/>
                <a:gd name="T5" fmla="*/ 0 h 99"/>
                <a:gd name="T6" fmla="*/ 0 w 119"/>
                <a:gd name="T7" fmla="*/ 88 h 99"/>
                <a:gd name="T8" fmla="*/ 0 60000 65536"/>
                <a:gd name="T9" fmla="*/ 0 60000 65536"/>
                <a:gd name="T10" fmla="*/ 0 60000 65536"/>
                <a:gd name="T11" fmla="*/ 0 60000 65536"/>
                <a:gd name="T12" fmla="*/ 0 w 119"/>
                <a:gd name="T13" fmla="*/ 0 h 99"/>
                <a:gd name="T14" fmla="*/ 119 w 119"/>
                <a:gd name="T15" fmla="*/ 99 h 99"/>
              </a:gdLst>
              <a:ahLst/>
              <a:cxnLst>
                <a:cxn ang="T8">
                  <a:pos x="T0" y="T1"/>
                </a:cxn>
                <a:cxn ang="T9">
                  <a:pos x="T2" y="T3"/>
                </a:cxn>
                <a:cxn ang="T10">
                  <a:pos x="T4" y="T5"/>
                </a:cxn>
                <a:cxn ang="T11">
                  <a:pos x="T6" y="T7"/>
                </a:cxn>
              </a:cxnLst>
              <a:rect l="T12" t="T13" r="T14" b="T15"/>
              <a:pathLst>
                <a:path w="119" h="99">
                  <a:moveTo>
                    <a:pt x="0" y="88"/>
                  </a:moveTo>
                  <a:lnTo>
                    <a:pt x="6" y="99"/>
                  </a:lnTo>
                  <a:lnTo>
                    <a:pt x="119" y="0"/>
                  </a:lnTo>
                  <a:lnTo>
                    <a:pt x="0" y="88"/>
                  </a:lnTo>
                  <a:close/>
                </a:path>
              </a:pathLst>
            </a:custGeom>
            <a:solidFill>
              <a:srgbClr val="000000"/>
            </a:solidFill>
            <a:ln w="9525">
              <a:noFill/>
              <a:round/>
              <a:headEnd/>
              <a:tailEnd/>
            </a:ln>
          </p:spPr>
          <p:txBody>
            <a:bodyPr/>
            <a:lstStyle/>
            <a:p>
              <a:endParaRPr lang="en-US"/>
            </a:p>
          </p:txBody>
        </p:sp>
        <p:sp>
          <p:nvSpPr>
            <p:cNvPr id="1790" name="Freeform 764">
              <a:extLst>
                <a:ext uri="{FF2B5EF4-FFF2-40B4-BE49-F238E27FC236}">
                  <a16:creationId xmlns:a16="http://schemas.microsoft.com/office/drawing/2014/main" id="{B6CBE1BB-6706-4F32-8E97-5BD1559FE170}"/>
                </a:ext>
              </a:extLst>
            </p:cNvPr>
            <p:cNvSpPr>
              <a:spLocks/>
            </p:cNvSpPr>
            <p:nvPr/>
          </p:nvSpPr>
          <p:spPr bwMode="auto">
            <a:xfrm>
              <a:off x="3650" y="3475"/>
              <a:ext cx="20" cy="20"/>
            </a:xfrm>
            <a:custGeom>
              <a:avLst/>
              <a:gdLst>
                <a:gd name="T0" fmla="*/ 0 w 119"/>
                <a:gd name="T1" fmla="*/ 88 h 99"/>
                <a:gd name="T2" fmla="*/ 6 w 119"/>
                <a:gd name="T3" fmla="*/ 99 h 99"/>
                <a:gd name="T4" fmla="*/ 119 w 119"/>
                <a:gd name="T5" fmla="*/ 0 h 99"/>
                <a:gd name="T6" fmla="*/ 0 w 119"/>
                <a:gd name="T7" fmla="*/ 88 h 99"/>
                <a:gd name="T8" fmla="*/ 0 60000 65536"/>
                <a:gd name="T9" fmla="*/ 0 60000 65536"/>
                <a:gd name="T10" fmla="*/ 0 60000 65536"/>
                <a:gd name="T11" fmla="*/ 0 60000 65536"/>
                <a:gd name="T12" fmla="*/ 0 w 119"/>
                <a:gd name="T13" fmla="*/ 0 h 99"/>
                <a:gd name="T14" fmla="*/ 119 w 119"/>
                <a:gd name="T15" fmla="*/ 99 h 99"/>
              </a:gdLst>
              <a:ahLst/>
              <a:cxnLst>
                <a:cxn ang="T8">
                  <a:pos x="T0" y="T1"/>
                </a:cxn>
                <a:cxn ang="T9">
                  <a:pos x="T2" y="T3"/>
                </a:cxn>
                <a:cxn ang="T10">
                  <a:pos x="T4" y="T5"/>
                </a:cxn>
                <a:cxn ang="T11">
                  <a:pos x="T6" y="T7"/>
                </a:cxn>
              </a:cxnLst>
              <a:rect l="T12" t="T13" r="T14" b="T15"/>
              <a:pathLst>
                <a:path w="119" h="99">
                  <a:moveTo>
                    <a:pt x="0" y="88"/>
                  </a:moveTo>
                  <a:lnTo>
                    <a:pt x="6" y="99"/>
                  </a:lnTo>
                  <a:lnTo>
                    <a:pt x="119" y="0"/>
                  </a:lnTo>
                  <a:lnTo>
                    <a:pt x="0" y="88"/>
                  </a:lnTo>
                </a:path>
              </a:pathLst>
            </a:custGeom>
            <a:noFill/>
            <a:ln w="0">
              <a:solidFill>
                <a:srgbClr val="000000"/>
              </a:solidFill>
              <a:prstDash val="solid"/>
              <a:round/>
              <a:headEnd/>
              <a:tailEnd/>
            </a:ln>
          </p:spPr>
          <p:txBody>
            <a:bodyPr/>
            <a:lstStyle/>
            <a:p>
              <a:endParaRPr lang="en-US"/>
            </a:p>
          </p:txBody>
        </p:sp>
        <p:sp>
          <p:nvSpPr>
            <p:cNvPr id="1791" name="Freeform 765">
              <a:extLst>
                <a:ext uri="{FF2B5EF4-FFF2-40B4-BE49-F238E27FC236}">
                  <a16:creationId xmlns:a16="http://schemas.microsoft.com/office/drawing/2014/main" id="{A50ADF16-0207-4CA2-9657-A4C7BC408783}"/>
                </a:ext>
              </a:extLst>
            </p:cNvPr>
            <p:cNvSpPr>
              <a:spLocks/>
            </p:cNvSpPr>
            <p:nvPr/>
          </p:nvSpPr>
          <p:spPr bwMode="auto">
            <a:xfrm>
              <a:off x="3651" y="3475"/>
              <a:ext cx="19" cy="22"/>
            </a:xfrm>
            <a:custGeom>
              <a:avLst/>
              <a:gdLst>
                <a:gd name="T0" fmla="*/ 0 w 113"/>
                <a:gd name="T1" fmla="*/ 99 h 109"/>
                <a:gd name="T2" fmla="*/ 7 w 113"/>
                <a:gd name="T3" fmla="*/ 109 h 109"/>
                <a:gd name="T4" fmla="*/ 113 w 113"/>
                <a:gd name="T5" fmla="*/ 0 h 109"/>
                <a:gd name="T6" fmla="*/ 0 w 113"/>
                <a:gd name="T7" fmla="*/ 99 h 109"/>
                <a:gd name="T8" fmla="*/ 0 60000 65536"/>
                <a:gd name="T9" fmla="*/ 0 60000 65536"/>
                <a:gd name="T10" fmla="*/ 0 60000 65536"/>
                <a:gd name="T11" fmla="*/ 0 60000 65536"/>
                <a:gd name="T12" fmla="*/ 0 w 113"/>
                <a:gd name="T13" fmla="*/ 0 h 109"/>
                <a:gd name="T14" fmla="*/ 113 w 113"/>
                <a:gd name="T15" fmla="*/ 109 h 109"/>
              </a:gdLst>
              <a:ahLst/>
              <a:cxnLst>
                <a:cxn ang="T8">
                  <a:pos x="T0" y="T1"/>
                </a:cxn>
                <a:cxn ang="T9">
                  <a:pos x="T2" y="T3"/>
                </a:cxn>
                <a:cxn ang="T10">
                  <a:pos x="T4" y="T5"/>
                </a:cxn>
                <a:cxn ang="T11">
                  <a:pos x="T6" y="T7"/>
                </a:cxn>
              </a:cxnLst>
              <a:rect l="T12" t="T13" r="T14" b="T15"/>
              <a:pathLst>
                <a:path w="113" h="109">
                  <a:moveTo>
                    <a:pt x="0" y="99"/>
                  </a:moveTo>
                  <a:lnTo>
                    <a:pt x="7" y="109"/>
                  </a:lnTo>
                  <a:lnTo>
                    <a:pt x="113" y="0"/>
                  </a:lnTo>
                  <a:lnTo>
                    <a:pt x="0" y="99"/>
                  </a:lnTo>
                  <a:close/>
                </a:path>
              </a:pathLst>
            </a:custGeom>
            <a:solidFill>
              <a:srgbClr val="000000"/>
            </a:solidFill>
            <a:ln w="9525">
              <a:noFill/>
              <a:round/>
              <a:headEnd/>
              <a:tailEnd/>
            </a:ln>
          </p:spPr>
          <p:txBody>
            <a:bodyPr/>
            <a:lstStyle/>
            <a:p>
              <a:endParaRPr lang="en-US"/>
            </a:p>
          </p:txBody>
        </p:sp>
        <p:sp>
          <p:nvSpPr>
            <p:cNvPr id="1792" name="Freeform 766">
              <a:extLst>
                <a:ext uri="{FF2B5EF4-FFF2-40B4-BE49-F238E27FC236}">
                  <a16:creationId xmlns:a16="http://schemas.microsoft.com/office/drawing/2014/main" id="{F597A99C-904B-4AE8-AEC3-41BC4E3A4D82}"/>
                </a:ext>
              </a:extLst>
            </p:cNvPr>
            <p:cNvSpPr>
              <a:spLocks/>
            </p:cNvSpPr>
            <p:nvPr/>
          </p:nvSpPr>
          <p:spPr bwMode="auto">
            <a:xfrm>
              <a:off x="3651" y="3475"/>
              <a:ext cx="19" cy="22"/>
            </a:xfrm>
            <a:custGeom>
              <a:avLst/>
              <a:gdLst>
                <a:gd name="T0" fmla="*/ 0 w 113"/>
                <a:gd name="T1" fmla="*/ 99 h 109"/>
                <a:gd name="T2" fmla="*/ 7 w 113"/>
                <a:gd name="T3" fmla="*/ 109 h 109"/>
                <a:gd name="T4" fmla="*/ 113 w 113"/>
                <a:gd name="T5" fmla="*/ 0 h 109"/>
                <a:gd name="T6" fmla="*/ 0 w 113"/>
                <a:gd name="T7" fmla="*/ 99 h 109"/>
                <a:gd name="T8" fmla="*/ 0 60000 65536"/>
                <a:gd name="T9" fmla="*/ 0 60000 65536"/>
                <a:gd name="T10" fmla="*/ 0 60000 65536"/>
                <a:gd name="T11" fmla="*/ 0 60000 65536"/>
                <a:gd name="T12" fmla="*/ 0 w 113"/>
                <a:gd name="T13" fmla="*/ 0 h 109"/>
                <a:gd name="T14" fmla="*/ 113 w 113"/>
                <a:gd name="T15" fmla="*/ 109 h 109"/>
              </a:gdLst>
              <a:ahLst/>
              <a:cxnLst>
                <a:cxn ang="T8">
                  <a:pos x="T0" y="T1"/>
                </a:cxn>
                <a:cxn ang="T9">
                  <a:pos x="T2" y="T3"/>
                </a:cxn>
                <a:cxn ang="T10">
                  <a:pos x="T4" y="T5"/>
                </a:cxn>
                <a:cxn ang="T11">
                  <a:pos x="T6" y="T7"/>
                </a:cxn>
              </a:cxnLst>
              <a:rect l="T12" t="T13" r="T14" b="T15"/>
              <a:pathLst>
                <a:path w="113" h="109">
                  <a:moveTo>
                    <a:pt x="0" y="99"/>
                  </a:moveTo>
                  <a:lnTo>
                    <a:pt x="7" y="109"/>
                  </a:lnTo>
                  <a:lnTo>
                    <a:pt x="113" y="0"/>
                  </a:lnTo>
                  <a:lnTo>
                    <a:pt x="0" y="99"/>
                  </a:lnTo>
                </a:path>
              </a:pathLst>
            </a:custGeom>
            <a:noFill/>
            <a:ln w="0">
              <a:solidFill>
                <a:srgbClr val="000000"/>
              </a:solidFill>
              <a:prstDash val="solid"/>
              <a:round/>
              <a:headEnd/>
              <a:tailEnd/>
            </a:ln>
          </p:spPr>
          <p:txBody>
            <a:bodyPr/>
            <a:lstStyle/>
            <a:p>
              <a:endParaRPr lang="en-US"/>
            </a:p>
          </p:txBody>
        </p:sp>
        <p:sp>
          <p:nvSpPr>
            <p:cNvPr id="1793" name="Freeform 767">
              <a:extLst>
                <a:ext uri="{FF2B5EF4-FFF2-40B4-BE49-F238E27FC236}">
                  <a16:creationId xmlns:a16="http://schemas.microsoft.com/office/drawing/2014/main" id="{D255655B-296B-46D0-B695-4A95930CEA92}"/>
                </a:ext>
              </a:extLst>
            </p:cNvPr>
            <p:cNvSpPr>
              <a:spLocks/>
            </p:cNvSpPr>
            <p:nvPr/>
          </p:nvSpPr>
          <p:spPr bwMode="auto">
            <a:xfrm>
              <a:off x="3652" y="3475"/>
              <a:ext cx="18" cy="23"/>
            </a:xfrm>
            <a:custGeom>
              <a:avLst/>
              <a:gdLst>
                <a:gd name="T0" fmla="*/ 0 w 106"/>
                <a:gd name="T1" fmla="*/ 109 h 118"/>
                <a:gd name="T2" fmla="*/ 9 w 106"/>
                <a:gd name="T3" fmla="*/ 118 h 118"/>
                <a:gd name="T4" fmla="*/ 106 w 106"/>
                <a:gd name="T5" fmla="*/ 0 h 118"/>
                <a:gd name="T6" fmla="*/ 0 w 106"/>
                <a:gd name="T7" fmla="*/ 109 h 118"/>
                <a:gd name="T8" fmla="*/ 0 60000 65536"/>
                <a:gd name="T9" fmla="*/ 0 60000 65536"/>
                <a:gd name="T10" fmla="*/ 0 60000 65536"/>
                <a:gd name="T11" fmla="*/ 0 60000 65536"/>
                <a:gd name="T12" fmla="*/ 0 w 106"/>
                <a:gd name="T13" fmla="*/ 0 h 118"/>
                <a:gd name="T14" fmla="*/ 106 w 106"/>
                <a:gd name="T15" fmla="*/ 118 h 118"/>
              </a:gdLst>
              <a:ahLst/>
              <a:cxnLst>
                <a:cxn ang="T8">
                  <a:pos x="T0" y="T1"/>
                </a:cxn>
                <a:cxn ang="T9">
                  <a:pos x="T2" y="T3"/>
                </a:cxn>
                <a:cxn ang="T10">
                  <a:pos x="T4" y="T5"/>
                </a:cxn>
                <a:cxn ang="T11">
                  <a:pos x="T6" y="T7"/>
                </a:cxn>
              </a:cxnLst>
              <a:rect l="T12" t="T13" r="T14" b="T15"/>
              <a:pathLst>
                <a:path w="106" h="118">
                  <a:moveTo>
                    <a:pt x="0" y="109"/>
                  </a:moveTo>
                  <a:lnTo>
                    <a:pt x="9" y="118"/>
                  </a:lnTo>
                  <a:lnTo>
                    <a:pt x="106" y="0"/>
                  </a:lnTo>
                  <a:lnTo>
                    <a:pt x="0" y="109"/>
                  </a:lnTo>
                  <a:close/>
                </a:path>
              </a:pathLst>
            </a:custGeom>
            <a:solidFill>
              <a:srgbClr val="000000"/>
            </a:solidFill>
            <a:ln w="9525">
              <a:noFill/>
              <a:round/>
              <a:headEnd/>
              <a:tailEnd/>
            </a:ln>
          </p:spPr>
          <p:txBody>
            <a:bodyPr/>
            <a:lstStyle/>
            <a:p>
              <a:endParaRPr lang="en-US"/>
            </a:p>
          </p:txBody>
        </p:sp>
        <p:sp>
          <p:nvSpPr>
            <p:cNvPr id="1794" name="Freeform 768">
              <a:extLst>
                <a:ext uri="{FF2B5EF4-FFF2-40B4-BE49-F238E27FC236}">
                  <a16:creationId xmlns:a16="http://schemas.microsoft.com/office/drawing/2014/main" id="{79BF4189-E141-4BB6-BE06-1068F9F94850}"/>
                </a:ext>
              </a:extLst>
            </p:cNvPr>
            <p:cNvSpPr>
              <a:spLocks/>
            </p:cNvSpPr>
            <p:nvPr/>
          </p:nvSpPr>
          <p:spPr bwMode="auto">
            <a:xfrm>
              <a:off x="3652" y="3475"/>
              <a:ext cx="18" cy="23"/>
            </a:xfrm>
            <a:custGeom>
              <a:avLst/>
              <a:gdLst>
                <a:gd name="T0" fmla="*/ 0 w 106"/>
                <a:gd name="T1" fmla="*/ 109 h 118"/>
                <a:gd name="T2" fmla="*/ 9 w 106"/>
                <a:gd name="T3" fmla="*/ 118 h 118"/>
                <a:gd name="T4" fmla="*/ 106 w 106"/>
                <a:gd name="T5" fmla="*/ 0 h 118"/>
                <a:gd name="T6" fmla="*/ 0 w 106"/>
                <a:gd name="T7" fmla="*/ 109 h 118"/>
                <a:gd name="T8" fmla="*/ 0 60000 65536"/>
                <a:gd name="T9" fmla="*/ 0 60000 65536"/>
                <a:gd name="T10" fmla="*/ 0 60000 65536"/>
                <a:gd name="T11" fmla="*/ 0 60000 65536"/>
                <a:gd name="T12" fmla="*/ 0 w 106"/>
                <a:gd name="T13" fmla="*/ 0 h 118"/>
                <a:gd name="T14" fmla="*/ 106 w 106"/>
                <a:gd name="T15" fmla="*/ 118 h 118"/>
              </a:gdLst>
              <a:ahLst/>
              <a:cxnLst>
                <a:cxn ang="T8">
                  <a:pos x="T0" y="T1"/>
                </a:cxn>
                <a:cxn ang="T9">
                  <a:pos x="T2" y="T3"/>
                </a:cxn>
                <a:cxn ang="T10">
                  <a:pos x="T4" y="T5"/>
                </a:cxn>
                <a:cxn ang="T11">
                  <a:pos x="T6" y="T7"/>
                </a:cxn>
              </a:cxnLst>
              <a:rect l="T12" t="T13" r="T14" b="T15"/>
              <a:pathLst>
                <a:path w="106" h="118">
                  <a:moveTo>
                    <a:pt x="0" y="109"/>
                  </a:moveTo>
                  <a:lnTo>
                    <a:pt x="9" y="118"/>
                  </a:lnTo>
                  <a:lnTo>
                    <a:pt x="106" y="0"/>
                  </a:lnTo>
                  <a:lnTo>
                    <a:pt x="0" y="109"/>
                  </a:lnTo>
                </a:path>
              </a:pathLst>
            </a:custGeom>
            <a:noFill/>
            <a:ln w="0">
              <a:solidFill>
                <a:srgbClr val="000000"/>
              </a:solidFill>
              <a:prstDash val="solid"/>
              <a:round/>
              <a:headEnd/>
              <a:tailEnd/>
            </a:ln>
          </p:spPr>
          <p:txBody>
            <a:bodyPr/>
            <a:lstStyle/>
            <a:p>
              <a:endParaRPr lang="en-US"/>
            </a:p>
          </p:txBody>
        </p:sp>
        <p:sp>
          <p:nvSpPr>
            <p:cNvPr id="1795" name="Freeform 769">
              <a:extLst>
                <a:ext uri="{FF2B5EF4-FFF2-40B4-BE49-F238E27FC236}">
                  <a16:creationId xmlns:a16="http://schemas.microsoft.com/office/drawing/2014/main" id="{1B549711-CF0B-45FA-82BF-D2F1091F5D2C}"/>
                </a:ext>
              </a:extLst>
            </p:cNvPr>
            <p:cNvSpPr>
              <a:spLocks/>
            </p:cNvSpPr>
            <p:nvPr/>
          </p:nvSpPr>
          <p:spPr bwMode="auto">
            <a:xfrm>
              <a:off x="3654" y="3475"/>
              <a:ext cx="16" cy="25"/>
            </a:xfrm>
            <a:custGeom>
              <a:avLst/>
              <a:gdLst>
                <a:gd name="T0" fmla="*/ 0 w 97"/>
                <a:gd name="T1" fmla="*/ 118 h 127"/>
                <a:gd name="T2" fmla="*/ 10 w 97"/>
                <a:gd name="T3" fmla="*/ 127 h 127"/>
                <a:gd name="T4" fmla="*/ 97 w 97"/>
                <a:gd name="T5" fmla="*/ 0 h 127"/>
                <a:gd name="T6" fmla="*/ 0 w 97"/>
                <a:gd name="T7" fmla="*/ 118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0" y="118"/>
                  </a:moveTo>
                  <a:lnTo>
                    <a:pt x="10" y="127"/>
                  </a:lnTo>
                  <a:lnTo>
                    <a:pt x="97" y="0"/>
                  </a:lnTo>
                  <a:lnTo>
                    <a:pt x="0" y="118"/>
                  </a:lnTo>
                  <a:close/>
                </a:path>
              </a:pathLst>
            </a:custGeom>
            <a:solidFill>
              <a:srgbClr val="000000"/>
            </a:solidFill>
            <a:ln w="9525">
              <a:noFill/>
              <a:round/>
              <a:headEnd/>
              <a:tailEnd/>
            </a:ln>
          </p:spPr>
          <p:txBody>
            <a:bodyPr/>
            <a:lstStyle/>
            <a:p>
              <a:endParaRPr lang="en-US"/>
            </a:p>
          </p:txBody>
        </p:sp>
        <p:sp>
          <p:nvSpPr>
            <p:cNvPr id="1796" name="Freeform 770">
              <a:extLst>
                <a:ext uri="{FF2B5EF4-FFF2-40B4-BE49-F238E27FC236}">
                  <a16:creationId xmlns:a16="http://schemas.microsoft.com/office/drawing/2014/main" id="{796D01C8-196E-4413-98AE-51FFFD689087}"/>
                </a:ext>
              </a:extLst>
            </p:cNvPr>
            <p:cNvSpPr>
              <a:spLocks/>
            </p:cNvSpPr>
            <p:nvPr/>
          </p:nvSpPr>
          <p:spPr bwMode="auto">
            <a:xfrm>
              <a:off x="3654" y="3475"/>
              <a:ext cx="16" cy="25"/>
            </a:xfrm>
            <a:custGeom>
              <a:avLst/>
              <a:gdLst>
                <a:gd name="T0" fmla="*/ 0 w 97"/>
                <a:gd name="T1" fmla="*/ 118 h 127"/>
                <a:gd name="T2" fmla="*/ 10 w 97"/>
                <a:gd name="T3" fmla="*/ 127 h 127"/>
                <a:gd name="T4" fmla="*/ 97 w 97"/>
                <a:gd name="T5" fmla="*/ 0 h 127"/>
                <a:gd name="T6" fmla="*/ 0 w 97"/>
                <a:gd name="T7" fmla="*/ 118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0" y="118"/>
                  </a:moveTo>
                  <a:lnTo>
                    <a:pt x="10" y="127"/>
                  </a:lnTo>
                  <a:lnTo>
                    <a:pt x="97" y="0"/>
                  </a:lnTo>
                  <a:lnTo>
                    <a:pt x="0" y="118"/>
                  </a:lnTo>
                </a:path>
              </a:pathLst>
            </a:custGeom>
            <a:noFill/>
            <a:ln w="0">
              <a:solidFill>
                <a:srgbClr val="000000"/>
              </a:solidFill>
              <a:prstDash val="solid"/>
              <a:round/>
              <a:headEnd/>
              <a:tailEnd/>
            </a:ln>
          </p:spPr>
          <p:txBody>
            <a:bodyPr/>
            <a:lstStyle/>
            <a:p>
              <a:endParaRPr lang="en-US"/>
            </a:p>
          </p:txBody>
        </p:sp>
        <p:sp>
          <p:nvSpPr>
            <p:cNvPr id="1797" name="Freeform 771">
              <a:extLst>
                <a:ext uri="{FF2B5EF4-FFF2-40B4-BE49-F238E27FC236}">
                  <a16:creationId xmlns:a16="http://schemas.microsoft.com/office/drawing/2014/main" id="{15475A17-8F49-4615-AC67-AB52D77084A6}"/>
                </a:ext>
              </a:extLst>
            </p:cNvPr>
            <p:cNvSpPr>
              <a:spLocks/>
            </p:cNvSpPr>
            <p:nvPr/>
          </p:nvSpPr>
          <p:spPr bwMode="auto">
            <a:xfrm>
              <a:off x="3655" y="3475"/>
              <a:ext cx="15" cy="27"/>
            </a:xfrm>
            <a:custGeom>
              <a:avLst/>
              <a:gdLst>
                <a:gd name="T0" fmla="*/ 0 w 87"/>
                <a:gd name="T1" fmla="*/ 127 h 134"/>
                <a:gd name="T2" fmla="*/ 9 w 87"/>
                <a:gd name="T3" fmla="*/ 134 h 134"/>
                <a:gd name="T4" fmla="*/ 87 w 87"/>
                <a:gd name="T5" fmla="*/ 0 h 134"/>
                <a:gd name="T6" fmla="*/ 0 w 87"/>
                <a:gd name="T7" fmla="*/ 127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0" y="127"/>
                  </a:moveTo>
                  <a:lnTo>
                    <a:pt x="9" y="134"/>
                  </a:lnTo>
                  <a:lnTo>
                    <a:pt x="87" y="0"/>
                  </a:lnTo>
                  <a:lnTo>
                    <a:pt x="0" y="127"/>
                  </a:lnTo>
                  <a:close/>
                </a:path>
              </a:pathLst>
            </a:custGeom>
            <a:solidFill>
              <a:srgbClr val="000000"/>
            </a:solidFill>
            <a:ln w="9525">
              <a:noFill/>
              <a:round/>
              <a:headEnd/>
              <a:tailEnd/>
            </a:ln>
          </p:spPr>
          <p:txBody>
            <a:bodyPr/>
            <a:lstStyle/>
            <a:p>
              <a:endParaRPr lang="en-US"/>
            </a:p>
          </p:txBody>
        </p:sp>
        <p:sp>
          <p:nvSpPr>
            <p:cNvPr id="1798" name="Freeform 772">
              <a:extLst>
                <a:ext uri="{FF2B5EF4-FFF2-40B4-BE49-F238E27FC236}">
                  <a16:creationId xmlns:a16="http://schemas.microsoft.com/office/drawing/2014/main" id="{3F64CF40-F36C-4CBA-B908-F9EC297A97BB}"/>
                </a:ext>
              </a:extLst>
            </p:cNvPr>
            <p:cNvSpPr>
              <a:spLocks/>
            </p:cNvSpPr>
            <p:nvPr/>
          </p:nvSpPr>
          <p:spPr bwMode="auto">
            <a:xfrm>
              <a:off x="3655" y="3475"/>
              <a:ext cx="15" cy="27"/>
            </a:xfrm>
            <a:custGeom>
              <a:avLst/>
              <a:gdLst>
                <a:gd name="T0" fmla="*/ 0 w 87"/>
                <a:gd name="T1" fmla="*/ 127 h 134"/>
                <a:gd name="T2" fmla="*/ 9 w 87"/>
                <a:gd name="T3" fmla="*/ 134 h 134"/>
                <a:gd name="T4" fmla="*/ 87 w 87"/>
                <a:gd name="T5" fmla="*/ 0 h 134"/>
                <a:gd name="T6" fmla="*/ 0 w 87"/>
                <a:gd name="T7" fmla="*/ 127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0" y="127"/>
                  </a:moveTo>
                  <a:lnTo>
                    <a:pt x="9" y="134"/>
                  </a:lnTo>
                  <a:lnTo>
                    <a:pt x="87" y="0"/>
                  </a:lnTo>
                  <a:lnTo>
                    <a:pt x="0" y="127"/>
                  </a:lnTo>
                </a:path>
              </a:pathLst>
            </a:custGeom>
            <a:noFill/>
            <a:ln w="0">
              <a:solidFill>
                <a:srgbClr val="000000"/>
              </a:solidFill>
              <a:prstDash val="solid"/>
              <a:round/>
              <a:headEnd/>
              <a:tailEnd/>
            </a:ln>
          </p:spPr>
          <p:txBody>
            <a:bodyPr/>
            <a:lstStyle/>
            <a:p>
              <a:endParaRPr lang="en-US"/>
            </a:p>
          </p:txBody>
        </p:sp>
        <p:sp>
          <p:nvSpPr>
            <p:cNvPr id="1799" name="Freeform 773">
              <a:extLst>
                <a:ext uri="{FF2B5EF4-FFF2-40B4-BE49-F238E27FC236}">
                  <a16:creationId xmlns:a16="http://schemas.microsoft.com/office/drawing/2014/main" id="{8DE06488-B164-4F44-A322-02AC13DA40F2}"/>
                </a:ext>
              </a:extLst>
            </p:cNvPr>
            <p:cNvSpPr>
              <a:spLocks/>
            </p:cNvSpPr>
            <p:nvPr/>
          </p:nvSpPr>
          <p:spPr bwMode="auto">
            <a:xfrm>
              <a:off x="3657" y="3475"/>
              <a:ext cx="13" cy="28"/>
            </a:xfrm>
            <a:custGeom>
              <a:avLst/>
              <a:gdLst>
                <a:gd name="T0" fmla="*/ 0 w 78"/>
                <a:gd name="T1" fmla="*/ 134 h 141"/>
                <a:gd name="T2" fmla="*/ 10 w 78"/>
                <a:gd name="T3" fmla="*/ 141 h 141"/>
                <a:gd name="T4" fmla="*/ 78 w 78"/>
                <a:gd name="T5" fmla="*/ 0 h 141"/>
                <a:gd name="T6" fmla="*/ 0 w 78"/>
                <a:gd name="T7" fmla="*/ 134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0" y="134"/>
                  </a:moveTo>
                  <a:lnTo>
                    <a:pt x="10" y="141"/>
                  </a:lnTo>
                  <a:lnTo>
                    <a:pt x="78" y="0"/>
                  </a:lnTo>
                  <a:lnTo>
                    <a:pt x="0" y="134"/>
                  </a:lnTo>
                  <a:close/>
                </a:path>
              </a:pathLst>
            </a:custGeom>
            <a:solidFill>
              <a:srgbClr val="000000"/>
            </a:solidFill>
            <a:ln w="9525">
              <a:noFill/>
              <a:round/>
              <a:headEnd/>
              <a:tailEnd/>
            </a:ln>
          </p:spPr>
          <p:txBody>
            <a:bodyPr/>
            <a:lstStyle/>
            <a:p>
              <a:endParaRPr lang="en-US"/>
            </a:p>
          </p:txBody>
        </p:sp>
        <p:sp>
          <p:nvSpPr>
            <p:cNvPr id="1800" name="Freeform 774">
              <a:extLst>
                <a:ext uri="{FF2B5EF4-FFF2-40B4-BE49-F238E27FC236}">
                  <a16:creationId xmlns:a16="http://schemas.microsoft.com/office/drawing/2014/main" id="{FF043C49-05E4-4700-A90F-8ABCB63961E1}"/>
                </a:ext>
              </a:extLst>
            </p:cNvPr>
            <p:cNvSpPr>
              <a:spLocks/>
            </p:cNvSpPr>
            <p:nvPr/>
          </p:nvSpPr>
          <p:spPr bwMode="auto">
            <a:xfrm>
              <a:off x="3657" y="3475"/>
              <a:ext cx="13" cy="28"/>
            </a:xfrm>
            <a:custGeom>
              <a:avLst/>
              <a:gdLst>
                <a:gd name="T0" fmla="*/ 0 w 78"/>
                <a:gd name="T1" fmla="*/ 134 h 141"/>
                <a:gd name="T2" fmla="*/ 10 w 78"/>
                <a:gd name="T3" fmla="*/ 141 h 141"/>
                <a:gd name="T4" fmla="*/ 78 w 78"/>
                <a:gd name="T5" fmla="*/ 0 h 141"/>
                <a:gd name="T6" fmla="*/ 0 w 78"/>
                <a:gd name="T7" fmla="*/ 134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0" y="134"/>
                  </a:moveTo>
                  <a:lnTo>
                    <a:pt x="10" y="141"/>
                  </a:lnTo>
                  <a:lnTo>
                    <a:pt x="78" y="0"/>
                  </a:lnTo>
                  <a:lnTo>
                    <a:pt x="0" y="134"/>
                  </a:lnTo>
                </a:path>
              </a:pathLst>
            </a:custGeom>
            <a:noFill/>
            <a:ln w="0">
              <a:solidFill>
                <a:srgbClr val="000000"/>
              </a:solidFill>
              <a:prstDash val="solid"/>
              <a:round/>
              <a:headEnd/>
              <a:tailEnd/>
            </a:ln>
          </p:spPr>
          <p:txBody>
            <a:bodyPr/>
            <a:lstStyle/>
            <a:p>
              <a:endParaRPr lang="en-US"/>
            </a:p>
          </p:txBody>
        </p:sp>
        <p:sp>
          <p:nvSpPr>
            <p:cNvPr id="1801" name="Freeform 775">
              <a:extLst>
                <a:ext uri="{FF2B5EF4-FFF2-40B4-BE49-F238E27FC236}">
                  <a16:creationId xmlns:a16="http://schemas.microsoft.com/office/drawing/2014/main" id="{382B9F7D-A333-4920-B97C-153D46BD1E2B}"/>
                </a:ext>
              </a:extLst>
            </p:cNvPr>
            <p:cNvSpPr>
              <a:spLocks/>
            </p:cNvSpPr>
            <p:nvPr/>
          </p:nvSpPr>
          <p:spPr bwMode="auto">
            <a:xfrm>
              <a:off x="3658" y="3475"/>
              <a:ext cx="12" cy="29"/>
            </a:xfrm>
            <a:custGeom>
              <a:avLst/>
              <a:gdLst>
                <a:gd name="T0" fmla="*/ 0 w 68"/>
                <a:gd name="T1" fmla="*/ 141 h 147"/>
                <a:gd name="T2" fmla="*/ 10 w 68"/>
                <a:gd name="T3" fmla="*/ 147 h 147"/>
                <a:gd name="T4" fmla="*/ 68 w 68"/>
                <a:gd name="T5" fmla="*/ 0 h 147"/>
                <a:gd name="T6" fmla="*/ 0 w 68"/>
                <a:gd name="T7" fmla="*/ 141 h 147"/>
                <a:gd name="T8" fmla="*/ 0 60000 65536"/>
                <a:gd name="T9" fmla="*/ 0 60000 65536"/>
                <a:gd name="T10" fmla="*/ 0 60000 65536"/>
                <a:gd name="T11" fmla="*/ 0 60000 65536"/>
                <a:gd name="T12" fmla="*/ 0 w 68"/>
                <a:gd name="T13" fmla="*/ 0 h 147"/>
                <a:gd name="T14" fmla="*/ 68 w 68"/>
                <a:gd name="T15" fmla="*/ 147 h 147"/>
              </a:gdLst>
              <a:ahLst/>
              <a:cxnLst>
                <a:cxn ang="T8">
                  <a:pos x="T0" y="T1"/>
                </a:cxn>
                <a:cxn ang="T9">
                  <a:pos x="T2" y="T3"/>
                </a:cxn>
                <a:cxn ang="T10">
                  <a:pos x="T4" y="T5"/>
                </a:cxn>
                <a:cxn ang="T11">
                  <a:pos x="T6" y="T7"/>
                </a:cxn>
              </a:cxnLst>
              <a:rect l="T12" t="T13" r="T14" b="T15"/>
              <a:pathLst>
                <a:path w="68" h="147">
                  <a:moveTo>
                    <a:pt x="0" y="141"/>
                  </a:moveTo>
                  <a:lnTo>
                    <a:pt x="10" y="147"/>
                  </a:lnTo>
                  <a:lnTo>
                    <a:pt x="68" y="0"/>
                  </a:lnTo>
                  <a:lnTo>
                    <a:pt x="0" y="141"/>
                  </a:lnTo>
                  <a:close/>
                </a:path>
              </a:pathLst>
            </a:custGeom>
            <a:solidFill>
              <a:srgbClr val="000000"/>
            </a:solidFill>
            <a:ln w="9525">
              <a:noFill/>
              <a:round/>
              <a:headEnd/>
              <a:tailEnd/>
            </a:ln>
          </p:spPr>
          <p:txBody>
            <a:bodyPr/>
            <a:lstStyle/>
            <a:p>
              <a:endParaRPr lang="en-US"/>
            </a:p>
          </p:txBody>
        </p:sp>
        <p:sp>
          <p:nvSpPr>
            <p:cNvPr id="1802" name="Freeform 776">
              <a:extLst>
                <a:ext uri="{FF2B5EF4-FFF2-40B4-BE49-F238E27FC236}">
                  <a16:creationId xmlns:a16="http://schemas.microsoft.com/office/drawing/2014/main" id="{1443CB38-9B83-452E-9321-A5A37823BAB7}"/>
                </a:ext>
              </a:extLst>
            </p:cNvPr>
            <p:cNvSpPr>
              <a:spLocks/>
            </p:cNvSpPr>
            <p:nvPr/>
          </p:nvSpPr>
          <p:spPr bwMode="auto">
            <a:xfrm>
              <a:off x="3658" y="3475"/>
              <a:ext cx="12" cy="29"/>
            </a:xfrm>
            <a:custGeom>
              <a:avLst/>
              <a:gdLst>
                <a:gd name="T0" fmla="*/ 0 w 68"/>
                <a:gd name="T1" fmla="*/ 141 h 147"/>
                <a:gd name="T2" fmla="*/ 10 w 68"/>
                <a:gd name="T3" fmla="*/ 147 h 147"/>
                <a:gd name="T4" fmla="*/ 68 w 68"/>
                <a:gd name="T5" fmla="*/ 0 h 147"/>
                <a:gd name="T6" fmla="*/ 0 w 68"/>
                <a:gd name="T7" fmla="*/ 141 h 147"/>
                <a:gd name="T8" fmla="*/ 0 60000 65536"/>
                <a:gd name="T9" fmla="*/ 0 60000 65536"/>
                <a:gd name="T10" fmla="*/ 0 60000 65536"/>
                <a:gd name="T11" fmla="*/ 0 60000 65536"/>
                <a:gd name="T12" fmla="*/ 0 w 68"/>
                <a:gd name="T13" fmla="*/ 0 h 147"/>
                <a:gd name="T14" fmla="*/ 68 w 68"/>
                <a:gd name="T15" fmla="*/ 147 h 147"/>
              </a:gdLst>
              <a:ahLst/>
              <a:cxnLst>
                <a:cxn ang="T8">
                  <a:pos x="T0" y="T1"/>
                </a:cxn>
                <a:cxn ang="T9">
                  <a:pos x="T2" y="T3"/>
                </a:cxn>
                <a:cxn ang="T10">
                  <a:pos x="T4" y="T5"/>
                </a:cxn>
                <a:cxn ang="T11">
                  <a:pos x="T6" y="T7"/>
                </a:cxn>
              </a:cxnLst>
              <a:rect l="T12" t="T13" r="T14" b="T15"/>
              <a:pathLst>
                <a:path w="68" h="147">
                  <a:moveTo>
                    <a:pt x="0" y="141"/>
                  </a:moveTo>
                  <a:lnTo>
                    <a:pt x="10" y="147"/>
                  </a:lnTo>
                  <a:lnTo>
                    <a:pt x="68" y="0"/>
                  </a:lnTo>
                  <a:lnTo>
                    <a:pt x="0" y="141"/>
                  </a:lnTo>
                </a:path>
              </a:pathLst>
            </a:custGeom>
            <a:noFill/>
            <a:ln w="0">
              <a:solidFill>
                <a:srgbClr val="000000"/>
              </a:solidFill>
              <a:prstDash val="solid"/>
              <a:round/>
              <a:headEnd/>
              <a:tailEnd/>
            </a:ln>
          </p:spPr>
          <p:txBody>
            <a:bodyPr/>
            <a:lstStyle/>
            <a:p>
              <a:endParaRPr lang="en-US"/>
            </a:p>
          </p:txBody>
        </p:sp>
        <p:sp>
          <p:nvSpPr>
            <p:cNvPr id="1803" name="Freeform 777">
              <a:extLst>
                <a:ext uri="{FF2B5EF4-FFF2-40B4-BE49-F238E27FC236}">
                  <a16:creationId xmlns:a16="http://schemas.microsoft.com/office/drawing/2014/main" id="{45331168-BEE7-4C32-B686-9ED85B4E3A9D}"/>
                </a:ext>
              </a:extLst>
            </p:cNvPr>
            <p:cNvSpPr>
              <a:spLocks/>
            </p:cNvSpPr>
            <p:nvPr/>
          </p:nvSpPr>
          <p:spPr bwMode="auto">
            <a:xfrm>
              <a:off x="3660" y="3475"/>
              <a:ext cx="10" cy="30"/>
            </a:xfrm>
            <a:custGeom>
              <a:avLst/>
              <a:gdLst>
                <a:gd name="T0" fmla="*/ 0 w 58"/>
                <a:gd name="T1" fmla="*/ 147 h 152"/>
                <a:gd name="T2" fmla="*/ 11 w 58"/>
                <a:gd name="T3" fmla="*/ 152 h 152"/>
                <a:gd name="T4" fmla="*/ 58 w 58"/>
                <a:gd name="T5" fmla="*/ 0 h 152"/>
                <a:gd name="T6" fmla="*/ 0 w 58"/>
                <a:gd name="T7" fmla="*/ 147 h 152"/>
                <a:gd name="T8" fmla="*/ 0 60000 65536"/>
                <a:gd name="T9" fmla="*/ 0 60000 65536"/>
                <a:gd name="T10" fmla="*/ 0 60000 65536"/>
                <a:gd name="T11" fmla="*/ 0 60000 65536"/>
                <a:gd name="T12" fmla="*/ 0 w 58"/>
                <a:gd name="T13" fmla="*/ 0 h 152"/>
                <a:gd name="T14" fmla="*/ 58 w 58"/>
                <a:gd name="T15" fmla="*/ 152 h 152"/>
              </a:gdLst>
              <a:ahLst/>
              <a:cxnLst>
                <a:cxn ang="T8">
                  <a:pos x="T0" y="T1"/>
                </a:cxn>
                <a:cxn ang="T9">
                  <a:pos x="T2" y="T3"/>
                </a:cxn>
                <a:cxn ang="T10">
                  <a:pos x="T4" y="T5"/>
                </a:cxn>
                <a:cxn ang="T11">
                  <a:pos x="T6" y="T7"/>
                </a:cxn>
              </a:cxnLst>
              <a:rect l="T12" t="T13" r="T14" b="T15"/>
              <a:pathLst>
                <a:path w="58" h="152">
                  <a:moveTo>
                    <a:pt x="0" y="147"/>
                  </a:moveTo>
                  <a:lnTo>
                    <a:pt x="11" y="152"/>
                  </a:lnTo>
                  <a:lnTo>
                    <a:pt x="58" y="0"/>
                  </a:lnTo>
                  <a:lnTo>
                    <a:pt x="0" y="147"/>
                  </a:lnTo>
                  <a:close/>
                </a:path>
              </a:pathLst>
            </a:custGeom>
            <a:solidFill>
              <a:srgbClr val="000000"/>
            </a:solidFill>
            <a:ln w="9525">
              <a:noFill/>
              <a:round/>
              <a:headEnd/>
              <a:tailEnd/>
            </a:ln>
          </p:spPr>
          <p:txBody>
            <a:bodyPr/>
            <a:lstStyle/>
            <a:p>
              <a:endParaRPr lang="en-US"/>
            </a:p>
          </p:txBody>
        </p:sp>
        <p:sp>
          <p:nvSpPr>
            <p:cNvPr id="1804" name="Freeform 778">
              <a:extLst>
                <a:ext uri="{FF2B5EF4-FFF2-40B4-BE49-F238E27FC236}">
                  <a16:creationId xmlns:a16="http://schemas.microsoft.com/office/drawing/2014/main" id="{DEE18A58-A592-4651-A85C-6F560C798CDA}"/>
                </a:ext>
              </a:extLst>
            </p:cNvPr>
            <p:cNvSpPr>
              <a:spLocks/>
            </p:cNvSpPr>
            <p:nvPr/>
          </p:nvSpPr>
          <p:spPr bwMode="auto">
            <a:xfrm>
              <a:off x="3660" y="3475"/>
              <a:ext cx="10" cy="30"/>
            </a:xfrm>
            <a:custGeom>
              <a:avLst/>
              <a:gdLst>
                <a:gd name="T0" fmla="*/ 0 w 58"/>
                <a:gd name="T1" fmla="*/ 147 h 152"/>
                <a:gd name="T2" fmla="*/ 11 w 58"/>
                <a:gd name="T3" fmla="*/ 152 h 152"/>
                <a:gd name="T4" fmla="*/ 58 w 58"/>
                <a:gd name="T5" fmla="*/ 0 h 152"/>
                <a:gd name="T6" fmla="*/ 0 w 58"/>
                <a:gd name="T7" fmla="*/ 147 h 152"/>
                <a:gd name="T8" fmla="*/ 0 60000 65536"/>
                <a:gd name="T9" fmla="*/ 0 60000 65536"/>
                <a:gd name="T10" fmla="*/ 0 60000 65536"/>
                <a:gd name="T11" fmla="*/ 0 60000 65536"/>
                <a:gd name="T12" fmla="*/ 0 w 58"/>
                <a:gd name="T13" fmla="*/ 0 h 152"/>
                <a:gd name="T14" fmla="*/ 58 w 58"/>
                <a:gd name="T15" fmla="*/ 152 h 152"/>
              </a:gdLst>
              <a:ahLst/>
              <a:cxnLst>
                <a:cxn ang="T8">
                  <a:pos x="T0" y="T1"/>
                </a:cxn>
                <a:cxn ang="T9">
                  <a:pos x="T2" y="T3"/>
                </a:cxn>
                <a:cxn ang="T10">
                  <a:pos x="T4" y="T5"/>
                </a:cxn>
                <a:cxn ang="T11">
                  <a:pos x="T6" y="T7"/>
                </a:cxn>
              </a:cxnLst>
              <a:rect l="T12" t="T13" r="T14" b="T15"/>
              <a:pathLst>
                <a:path w="58" h="152">
                  <a:moveTo>
                    <a:pt x="0" y="147"/>
                  </a:moveTo>
                  <a:lnTo>
                    <a:pt x="11" y="152"/>
                  </a:lnTo>
                  <a:lnTo>
                    <a:pt x="58" y="0"/>
                  </a:lnTo>
                  <a:lnTo>
                    <a:pt x="0" y="147"/>
                  </a:lnTo>
                </a:path>
              </a:pathLst>
            </a:custGeom>
            <a:noFill/>
            <a:ln w="0">
              <a:solidFill>
                <a:srgbClr val="000000"/>
              </a:solidFill>
              <a:prstDash val="solid"/>
              <a:round/>
              <a:headEnd/>
              <a:tailEnd/>
            </a:ln>
          </p:spPr>
          <p:txBody>
            <a:bodyPr/>
            <a:lstStyle/>
            <a:p>
              <a:endParaRPr lang="en-US"/>
            </a:p>
          </p:txBody>
        </p:sp>
        <p:sp>
          <p:nvSpPr>
            <p:cNvPr id="1805" name="Freeform 779">
              <a:extLst>
                <a:ext uri="{FF2B5EF4-FFF2-40B4-BE49-F238E27FC236}">
                  <a16:creationId xmlns:a16="http://schemas.microsoft.com/office/drawing/2014/main" id="{3042E212-84B4-401B-A09D-6C67E0F0DAB2}"/>
                </a:ext>
              </a:extLst>
            </p:cNvPr>
            <p:cNvSpPr>
              <a:spLocks/>
            </p:cNvSpPr>
            <p:nvPr/>
          </p:nvSpPr>
          <p:spPr bwMode="auto">
            <a:xfrm>
              <a:off x="3662" y="3475"/>
              <a:ext cx="8" cy="31"/>
            </a:xfrm>
            <a:custGeom>
              <a:avLst/>
              <a:gdLst>
                <a:gd name="T0" fmla="*/ 0 w 47"/>
                <a:gd name="T1" fmla="*/ 152 h 155"/>
                <a:gd name="T2" fmla="*/ 12 w 47"/>
                <a:gd name="T3" fmla="*/ 155 h 155"/>
                <a:gd name="T4" fmla="*/ 47 w 47"/>
                <a:gd name="T5" fmla="*/ 0 h 155"/>
                <a:gd name="T6" fmla="*/ 0 w 47"/>
                <a:gd name="T7" fmla="*/ 152 h 155"/>
                <a:gd name="T8" fmla="*/ 0 60000 65536"/>
                <a:gd name="T9" fmla="*/ 0 60000 65536"/>
                <a:gd name="T10" fmla="*/ 0 60000 65536"/>
                <a:gd name="T11" fmla="*/ 0 60000 65536"/>
                <a:gd name="T12" fmla="*/ 0 w 47"/>
                <a:gd name="T13" fmla="*/ 0 h 155"/>
                <a:gd name="T14" fmla="*/ 47 w 47"/>
                <a:gd name="T15" fmla="*/ 155 h 155"/>
              </a:gdLst>
              <a:ahLst/>
              <a:cxnLst>
                <a:cxn ang="T8">
                  <a:pos x="T0" y="T1"/>
                </a:cxn>
                <a:cxn ang="T9">
                  <a:pos x="T2" y="T3"/>
                </a:cxn>
                <a:cxn ang="T10">
                  <a:pos x="T4" y="T5"/>
                </a:cxn>
                <a:cxn ang="T11">
                  <a:pos x="T6" y="T7"/>
                </a:cxn>
              </a:cxnLst>
              <a:rect l="T12" t="T13" r="T14" b="T15"/>
              <a:pathLst>
                <a:path w="47" h="155">
                  <a:moveTo>
                    <a:pt x="0" y="152"/>
                  </a:moveTo>
                  <a:lnTo>
                    <a:pt x="12" y="155"/>
                  </a:lnTo>
                  <a:lnTo>
                    <a:pt x="47" y="0"/>
                  </a:lnTo>
                  <a:lnTo>
                    <a:pt x="0" y="152"/>
                  </a:lnTo>
                  <a:close/>
                </a:path>
              </a:pathLst>
            </a:custGeom>
            <a:solidFill>
              <a:srgbClr val="000000"/>
            </a:solidFill>
            <a:ln w="9525">
              <a:noFill/>
              <a:round/>
              <a:headEnd/>
              <a:tailEnd/>
            </a:ln>
          </p:spPr>
          <p:txBody>
            <a:bodyPr/>
            <a:lstStyle/>
            <a:p>
              <a:endParaRPr lang="en-US"/>
            </a:p>
          </p:txBody>
        </p:sp>
        <p:sp>
          <p:nvSpPr>
            <p:cNvPr id="1806" name="Freeform 780">
              <a:extLst>
                <a:ext uri="{FF2B5EF4-FFF2-40B4-BE49-F238E27FC236}">
                  <a16:creationId xmlns:a16="http://schemas.microsoft.com/office/drawing/2014/main" id="{AED49F52-286C-4A4B-A199-535240907E9A}"/>
                </a:ext>
              </a:extLst>
            </p:cNvPr>
            <p:cNvSpPr>
              <a:spLocks/>
            </p:cNvSpPr>
            <p:nvPr/>
          </p:nvSpPr>
          <p:spPr bwMode="auto">
            <a:xfrm>
              <a:off x="3662" y="3475"/>
              <a:ext cx="8" cy="31"/>
            </a:xfrm>
            <a:custGeom>
              <a:avLst/>
              <a:gdLst>
                <a:gd name="T0" fmla="*/ 0 w 47"/>
                <a:gd name="T1" fmla="*/ 152 h 155"/>
                <a:gd name="T2" fmla="*/ 12 w 47"/>
                <a:gd name="T3" fmla="*/ 155 h 155"/>
                <a:gd name="T4" fmla="*/ 47 w 47"/>
                <a:gd name="T5" fmla="*/ 0 h 155"/>
                <a:gd name="T6" fmla="*/ 0 w 47"/>
                <a:gd name="T7" fmla="*/ 152 h 155"/>
                <a:gd name="T8" fmla="*/ 0 60000 65536"/>
                <a:gd name="T9" fmla="*/ 0 60000 65536"/>
                <a:gd name="T10" fmla="*/ 0 60000 65536"/>
                <a:gd name="T11" fmla="*/ 0 60000 65536"/>
                <a:gd name="T12" fmla="*/ 0 w 47"/>
                <a:gd name="T13" fmla="*/ 0 h 155"/>
                <a:gd name="T14" fmla="*/ 47 w 47"/>
                <a:gd name="T15" fmla="*/ 155 h 155"/>
              </a:gdLst>
              <a:ahLst/>
              <a:cxnLst>
                <a:cxn ang="T8">
                  <a:pos x="T0" y="T1"/>
                </a:cxn>
                <a:cxn ang="T9">
                  <a:pos x="T2" y="T3"/>
                </a:cxn>
                <a:cxn ang="T10">
                  <a:pos x="T4" y="T5"/>
                </a:cxn>
                <a:cxn ang="T11">
                  <a:pos x="T6" y="T7"/>
                </a:cxn>
              </a:cxnLst>
              <a:rect l="T12" t="T13" r="T14" b="T15"/>
              <a:pathLst>
                <a:path w="47" h="155">
                  <a:moveTo>
                    <a:pt x="0" y="152"/>
                  </a:moveTo>
                  <a:lnTo>
                    <a:pt x="12" y="155"/>
                  </a:lnTo>
                  <a:lnTo>
                    <a:pt x="47" y="0"/>
                  </a:lnTo>
                  <a:lnTo>
                    <a:pt x="0" y="152"/>
                  </a:lnTo>
                </a:path>
              </a:pathLst>
            </a:custGeom>
            <a:noFill/>
            <a:ln w="0">
              <a:solidFill>
                <a:srgbClr val="000000"/>
              </a:solidFill>
              <a:prstDash val="solid"/>
              <a:round/>
              <a:headEnd/>
              <a:tailEnd/>
            </a:ln>
          </p:spPr>
          <p:txBody>
            <a:bodyPr/>
            <a:lstStyle/>
            <a:p>
              <a:endParaRPr lang="en-US"/>
            </a:p>
          </p:txBody>
        </p:sp>
        <p:sp>
          <p:nvSpPr>
            <p:cNvPr id="1807" name="Freeform 781">
              <a:extLst>
                <a:ext uri="{FF2B5EF4-FFF2-40B4-BE49-F238E27FC236}">
                  <a16:creationId xmlns:a16="http://schemas.microsoft.com/office/drawing/2014/main" id="{E891EC71-14A1-406F-BC35-BB64024093A7}"/>
                </a:ext>
              </a:extLst>
            </p:cNvPr>
            <p:cNvSpPr>
              <a:spLocks/>
            </p:cNvSpPr>
            <p:nvPr/>
          </p:nvSpPr>
          <p:spPr bwMode="auto">
            <a:xfrm>
              <a:off x="3664" y="3475"/>
              <a:ext cx="6" cy="31"/>
            </a:xfrm>
            <a:custGeom>
              <a:avLst/>
              <a:gdLst>
                <a:gd name="T0" fmla="*/ 0 w 35"/>
                <a:gd name="T1" fmla="*/ 155 h 158"/>
                <a:gd name="T2" fmla="*/ 11 w 35"/>
                <a:gd name="T3" fmla="*/ 158 h 158"/>
                <a:gd name="T4" fmla="*/ 35 w 35"/>
                <a:gd name="T5" fmla="*/ 0 h 158"/>
                <a:gd name="T6" fmla="*/ 0 w 35"/>
                <a:gd name="T7" fmla="*/ 155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0" y="155"/>
                  </a:moveTo>
                  <a:lnTo>
                    <a:pt x="11" y="158"/>
                  </a:lnTo>
                  <a:lnTo>
                    <a:pt x="35" y="0"/>
                  </a:lnTo>
                  <a:lnTo>
                    <a:pt x="0" y="155"/>
                  </a:lnTo>
                  <a:close/>
                </a:path>
              </a:pathLst>
            </a:custGeom>
            <a:solidFill>
              <a:srgbClr val="000000"/>
            </a:solidFill>
            <a:ln w="9525">
              <a:noFill/>
              <a:round/>
              <a:headEnd/>
              <a:tailEnd/>
            </a:ln>
          </p:spPr>
          <p:txBody>
            <a:bodyPr/>
            <a:lstStyle/>
            <a:p>
              <a:endParaRPr lang="en-US"/>
            </a:p>
          </p:txBody>
        </p:sp>
        <p:sp>
          <p:nvSpPr>
            <p:cNvPr id="1808" name="Freeform 782">
              <a:extLst>
                <a:ext uri="{FF2B5EF4-FFF2-40B4-BE49-F238E27FC236}">
                  <a16:creationId xmlns:a16="http://schemas.microsoft.com/office/drawing/2014/main" id="{5C8231FF-E07B-41D8-96BE-E76A53722637}"/>
                </a:ext>
              </a:extLst>
            </p:cNvPr>
            <p:cNvSpPr>
              <a:spLocks/>
            </p:cNvSpPr>
            <p:nvPr/>
          </p:nvSpPr>
          <p:spPr bwMode="auto">
            <a:xfrm>
              <a:off x="3664" y="3475"/>
              <a:ext cx="6" cy="31"/>
            </a:xfrm>
            <a:custGeom>
              <a:avLst/>
              <a:gdLst>
                <a:gd name="T0" fmla="*/ 0 w 35"/>
                <a:gd name="T1" fmla="*/ 155 h 158"/>
                <a:gd name="T2" fmla="*/ 11 w 35"/>
                <a:gd name="T3" fmla="*/ 158 h 158"/>
                <a:gd name="T4" fmla="*/ 35 w 35"/>
                <a:gd name="T5" fmla="*/ 0 h 158"/>
                <a:gd name="T6" fmla="*/ 0 w 35"/>
                <a:gd name="T7" fmla="*/ 155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0" y="155"/>
                  </a:moveTo>
                  <a:lnTo>
                    <a:pt x="11" y="158"/>
                  </a:lnTo>
                  <a:lnTo>
                    <a:pt x="35" y="0"/>
                  </a:lnTo>
                  <a:lnTo>
                    <a:pt x="0" y="155"/>
                  </a:lnTo>
                </a:path>
              </a:pathLst>
            </a:custGeom>
            <a:noFill/>
            <a:ln w="0">
              <a:solidFill>
                <a:srgbClr val="000000"/>
              </a:solidFill>
              <a:prstDash val="solid"/>
              <a:round/>
              <a:headEnd/>
              <a:tailEnd/>
            </a:ln>
          </p:spPr>
          <p:txBody>
            <a:bodyPr/>
            <a:lstStyle/>
            <a:p>
              <a:endParaRPr lang="en-US"/>
            </a:p>
          </p:txBody>
        </p:sp>
        <p:sp>
          <p:nvSpPr>
            <p:cNvPr id="1809" name="Freeform 783">
              <a:extLst>
                <a:ext uri="{FF2B5EF4-FFF2-40B4-BE49-F238E27FC236}">
                  <a16:creationId xmlns:a16="http://schemas.microsoft.com/office/drawing/2014/main" id="{141DF3B0-4A5A-4EF5-A397-9864A17548A9}"/>
                </a:ext>
              </a:extLst>
            </p:cNvPr>
            <p:cNvSpPr>
              <a:spLocks/>
            </p:cNvSpPr>
            <p:nvPr/>
          </p:nvSpPr>
          <p:spPr bwMode="auto">
            <a:xfrm>
              <a:off x="3666" y="3475"/>
              <a:ext cx="4" cy="32"/>
            </a:xfrm>
            <a:custGeom>
              <a:avLst/>
              <a:gdLst>
                <a:gd name="T0" fmla="*/ 0 w 24"/>
                <a:gd name="T1" fmla="*/ 158 h 160"/>
                <a:gd name="T2" fmla="*/ 12 w 24"/>
                <a:gd name="T3" fmla="*/ 160 h 160"/>
                <a:gd name="T4" fmla="*/ 24 w 24"/>
                <a:gd name="T5" fmla="*/ 0 h 160"/>
                <a:gd name="T6" fmla="*/ 0 w 24"/>
                <a:gd name="T7" fmla="*/ 158 h 160"/>
                <a:gd name="T8" fmla="*/ 0 60000 65536"/>
                <a:gd name="T9" fmla="*/ 0 60000 65536"/>
                <a:gd name="T10" fmla="*/ 0 60000 65536"/>
                <a:gd name="T11" fmla="*/ 0 60000 65536"/>
                <a:gd name="T12" fmla="*/ 0 w 24"/>
                <a:gd name="T13" fmla="*/ 0 h 160"/>
                <a:gd name="T14" fmla="*/ 24 w 24"/>
                <a:gd name="T15" fmla="*/ 160 h 160"/>
              </a:gdLst>
              <a:ahLst/>
              <a:cxnLst>
                <a:cxn ang="T8">
                  <a:pos x="T0" y="T1"/>
                </a:cxn>
                <a:cxn ang="T9">
                  <a:pos x="T2" y="T3"/>
                </a:cxn>
                <a:cxn ang="T10">
                  <a:pos x="T4" y="T5"/>
                </a:cxn>
                <a:cxn ang="T11">
                  <a:pos x="T6" y="T7"/>
                </a:cxn>
              </a:cxnLst>
              <a:rect l="T12" t="T13" r="T14" b="T15"/>
              <a:pathLst>
                <a:path w="24" h="160">
                  <a:moveTo>
                    <a:pt x="0" y="158"/>
                  </a:moveTo>
                  <a:lnTo>
                    <a:pt x="12" y="160"/>
                  </a:lnTo>
                  <a:lnTo>
                    <a:pt x="24" y="0"/>
                  </a:lnTo>
                  <a:lnTo>
                    <a:pt x="0" y="158"/>
                  </a:lnTo>
                  <a:close/>
                </a:path>
              </a:pathLst>
            </a:custGeom>
            <a:solidFill>
              <a:srgbClr val="000000"/>
            </a:solidFill>
            <a:ln w="9525">
              <a:noFill/>
              <a:round/>
              <a:headEnd/>
              <a:tailEnd/>
            </a:ln>
          </p:spPr>
          <p:txBody>
            <a:bodyPr/>
            <a:lstStyle/>
            <a:p>
              <a:endParaRPr lang="en-US"/>
            </a:p>
          </p:txBody>
        </p:sp>
        <p:sp>
          <p:nvSpPr>
            <p:cNvPr id="1810" name="Freeform 784">
              <a:extLst>
                <a:ext uri="{FF2B5EF4-FFF2-40B4-BE49-F238E27FC236}">
                  <a16:creationId xmlns:a16="http://schemas.microsoft.com/office/drawing/2014/main" id="{756D28F1-C754-4106-85EA-81430E88B676}"/>
                </a:ext>
              </a:extLst>
            </p:cNvPr>
            <p:cNvSpPr>
              <a:spLocks/>
            </p:cNvSpPr>
            <p:nvPr/>
          </p:nvSpPr>
          <p:spPr bwMode="auto">
            <a:xfrm>
              <a:off x="3666" y="3475"/>
              <a:ext cx="4" cy="32"/>
            </a:xfrm>
            <a:custGeom>
              <a:avLst/>
              <a:gdLst>
                <a:gd name="T0" fmla="*/ 0 w 24"/>
                <a:gd name="T1" fmla="*/ 158 h 160"/>
                <a:gd name="T2" fmla="*/ 12 w 24"/>
                <a:gd name="T3" fmla="*/ 160 h 160"/>
                <a:gd name="T4" fmla="*/ 24 w 24"/>
                <a:gd name="T5" fmla="*/ 0 h 160"/>
                <a:gd name="T6" fmla="*/ 0 w 24"/>
                <a:gd name="T7" fmla="*/ 158 h 160"/>
                <a:gd name="T8" fmla="*/ 0 60000 65536"/>
                <a:gd name="T9" fmla="*/ 0 60000 65536"/>
                <a:gd name="T10" fmla="*/ 0 60000 65536"/>
                <a:gd name="T11" fmla="*/ 0 60000 65536"/>
                <a:gd name="T12" fmla="*/ 0 w 24"/>
                <a:gd name="T13" fmla="*/ 0 h 160"/>
                <a:gd name="T14" fmla="*/ 24 w 24"/>
                <a:gd name="T15" fmla="*/ 160 h 160"/>
              </a:gdLst>
              <a:ahLst/>
              <a:cxnLst>
                <a:cxn ang="T8">
                  <a:pos x="T0" y="T1"/>
                </a:cxn>
                <a:cxn ang="T9">
                  <a:pos x="T2" y="T3"/>
                </a:cxn>
                <a:cxn ang="T10">
                  <a:pos x="T4" y="T5"/>
                </a:cxn>
                <a:cxn ang="T11">
                  <a:pos x="T6" y="T7"/>
                </a:cxn>
              </a:cxnLst>
              <a:rect l="T12" t="T13" r="T14" b="T15"/>
              <a:pathLst>
                <a:path w="24" h="160">
                  <a:moveTo>
                    <a:pt x="0" y="158"/>
                  </a:moveTo>
                  <a:lnTo>
                    <a:pt x="12" y="160"/>
                  </a:lnTo>
                  <a:lnTo>
                    <a:pt x="24" y="0"/>
                  </a:lnTo>
                  <a:lnTo>
                    <a:pt x="0" y="158"/>
                  </a:lnTo>
                </a:path>
              </a:pathLst>
            </a:custGeom>
            <a:noFill/>
            <a:ln w="0">
              <a:solidFill>
                <a:srgbClr val="000000"/>
              </a:solidFill>
              <a:prstDash val="solid"/>
              <a:round/>
              <a:headEnd/>
              <a:tailEnd/>
            </a:ln>
          </p:spPr>
          <p:txBody>
            <a:bodyPr/>
            <a:lstStyle/>
            <a:p>
              <a:endParaRPr lang="en-US"/>
            </a:p>
          </p:txBody>
        </p:sp>
        <p:sp>
          <p:nvSpPr>
            <p:cNvPr id="1811" name="Freeform 785">
              <a:extLst>
                <a:ext uri="{FF2B5EF4-FFF2-40B4-BE49-F238E27FC236}">
                  <a16:creationId xmlns:a16="http://schemas.microsoft.com/office/drawing/2014/main" id="{9FB9613A-42C5-45BB-956A-27FEA7E9193F}"/>
                </a:ext>
              </a:extLst>
            </p:cNvPr>
            <p:cNvSpPr>
              <a:spLocks/>
            </p:cNvSpPr>
            <p:nvPr/>
          </p:nvSpPr>
          <p:spPr bwMode="auto">
            <a:xfrm>
              <a:off x="3668" y="3475"/>
              <a:ext cx="2" cy="32"/>
            </a:xfrm>
            <a:custGeom>
              <a:avLst/>
              <a:gdLst>
                <a:gd name="T0" fmla="*/ 0 w 12"/>
                <a:gd name="T1" fmla="*/ 160 h 160"/>
                <a:gd name="T2" fmla="*/ 12 w 12"/>
                <a:gd name="T3" fmla="*/ 160 h 160"/>
                <a:gd name="T4" fmla="*/ 12 w 12"/>
                <a:gd name="T5" fmla="*/ 0 h 160"/>
                <a:gd name="T6" fmla="*/ 0 w 12"/>
                <a:gd name="T7" fmla="*/ 16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0" y="160"/>
                  </a:moveTo>
                  <a:lnTo>
                    <a:pt x="12" y="160"/>
                  </a:lnTo>
                  <a:lnTo>
                    <a:pt x="12" y="0"/>
                  </a:lnTo>
                  <a:lnTo>
                    <a:pt x="0" y="160"/>
                  </a:lnTo>
                  <a:close/>
                </a:path>
              </a:pathLst>
            </a:custGeom>
            <a:solidFill>
              <a:srgbClr val="000000"/>
            </a:solidFill>
            <a:ln w="9525">
              <a:noFill/>
              <a:round/>
              <a:headEnd/>
              <a:tailEnd/>
            </a:ln>
          </p:spPr>
          <p:txBody>
            <a:bodyPr/>
            <a:lstStyle/>
            <a:p>
              <a:endParaRPr lang="en-US"/>
            </a:p>
          </p:txBody>
        </p:sp>
        <p:sp>
          <p:nvSpPr>
            <p:cNvPr id="1812" name="Freeform 786">
              <a:extLst>
                <a:ext uri="{FF2B5EF4-FFF2-40B4-BE49-F238E27FC236}">
                  <a16:creationId xmlns:a16="http://schemas.microsoft.com/office/drawing/2014/main" id="{658E4210-DB0C-4158-AE33-6053CD084F27}"/>
                </a:ext>
              </a:extLst>
            </p:cNvPr>
            <p:cNvSpPr>
              <a:spLocks/>
            </p:cNvSpPr>
            <p:nvPr/>
          </p:nvSpPr>
          <p:spPr bwMode="auto">
            <a:xfrm>
              <a:off x="3668" y="3475"/>
              <a:ext cx="2" cy="32"/>
            </a:xfrm>
            <a:custGeom>
              <a:avLst/>
              <a:gdLst>
                <a:gd name="T0" fmla="*/ 0 w 12"/>
                <a:gd name="T1" fmla="*/ 160 h 160"/>
                <a:gd name="T2" fmla="*/ 12 w 12"/>
                <a:gd name="T3" fmla="*/ 160 h 160"/>
                <a:gd name="T4" fmla="*/ 12 w 12"/>
                <a:gd name="T5" fmla="*/ 0 h 160"/>
                <a:gd name="T6" fmla="*/ 0 w 12"/>
                <a:gd name="T7" fmla="*/ 16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0" y="160"/>
                  </a:moveTo>
                  <a:lnTo>
                    <a:pt x="12" y="160"/>
                  </a:lnTo>
                  <a:lnTo>
                    <a:pt x="12" y="0"/>
                  </a:lnTo>
                  <a:lnTo>
                    <a:pt x="0" y="160"/>
                  </a:lnTo>
                </a:path>
              </a:pathLst>
            </a:custGeom>
            <a:noFill/>
            <a:ln w="0">
              <a:solidFill>
                <a:srgbClr val="000000"/>
              </a:solidFill>
              <a:prstDash val="solid"/>
              <a:round/>
              <a:headEnd/>
              <a:tailEnd/>
            </a:ln>
          </p:spPr>
          <p:txBody>
            <a:bodyPr/>
            <a:lstStyle/>
            <a:p>
              <a:endParaRPr lang="en-US"/>
            </a:p>
          </p:txBody>
        </p:sp>
        <p:sp>
          <p:nvSpPr>
            <p:cNvPr id="1813" name="Freeform 787">
              <a:extLst>
                <a:ext uri="{FF2B5EF4-FFF2-40B4-BE49-F238E27FC236}">
                  <a16:creationId xmlns:a16="http://schemas.microsoft.com/office/drawing/2014/main" id="{F982401A-82D2-48BE-A923-4109BC51A2BE}"/>
                </a:ext>
              </a:extLst>
            </p:cNvPr>
            <p:cNvSpPr>
              <a:spLocks/>
            </p:cNvSpPr>
            <p:nvPr/>
          </p:nvSpPr>
          <p:spPr bwMode="auto">
            <a:xfrm>
              <a:off x="3670" y="3475"/>
              <a:ext cx="2" cy="32"/>
            </a:xfrm>
            <a:custGeom>
              <a:avLst/>
              <a:gdLst>
                <a:gd name="T0" fmla="*/ 0 w 11"/>
                <a:gd name="T1" fmla="*/ 160 h 160"/>
                <a:gd name="T2" fmla="*/ 11 w 11"/>
                <a:gd name="T3" fmla="*/ 160 h 160"/>
                <a:gd name="T4" fmla="*/ 0 w 11"/>
                <a:gd name="T5" fmla="*/ 0 h 160"/>
                <a:gd name="T6" fmla="*/ 0 w 11"/>
                <a:gd name="T7" fmla="*/ 160 h 160"/>
                <a:gd name="T8" fmla="*/ 0 60000 65536"/>
                <a:gd name="T9" fmla="*/ 0 60000 65536"/>
                <a:gd name="T10" fmla="*/ 0 60000 65536"/>
                <a:gd name="T11" fmla="*/ 0 60000 65536"/>
                <a:gd name="T12" fmla="*/ 0 w 11"/>
                <a:gd name="T13" fmla="*/ 0 h 160"/>
                <a:gd name="T14" fmla="*/ 11 w 11"/>
                <a:gd name="T15" fmla="*/ 160 h 160"/>
              </a:gdLst>
              <a:ahLst/>
              <a:cxnLst>
                <a:cxn ang="T8">
                  <a:pos x="T0" y="T1"/>
                </a:cxn>
                <a:cxn ang="T9">
                  <a:pos x="T2" y="T3"/>
                </a:cxn>
                <a:cxn ang="T10">
                  <a:pos x="T4" y="T5"/>
                </a:cxn>
                <a:cxn ang="T11">
                  <a:pos x="T6" y="T7"/>
                </a:cxn>
              </a:cxnLst>
              <a:rect l="T12" t="T13" r="T14" b="T15"/>
              <a:pathLst>
                <a:path w="11" h="160">
                  <a:moveTo>
                    <a:pt x="0" y="160"/>
                  </a:moveTo>
                  <a:lnTo>
                    <a:pt x="11" y="160"/>
                  </a:lnTo>
                  <a:lnTo>
                    <a:pt x="0" y="0"/>
                  </a:lnTo>
                  <a:lnTo>
                    <a:pt x="0" y="160"/>
                  </a:lnTo>
                  <a:close/>
                </a:path>
              </a:pathLst>
            </a:custGeom>
            <a:solidFill>
              <a:srgbClr val="000000"/>
            </a:solidFill>
            <a:ln w="9525">
              <a:noFill/>
              <a:round/>
              <a:headEnd/>
              <a:tailEnd/>
            </a:ln>
          </p:spPr>
          <p:txBody>
            <a:bodyPr/>
            <a:lstStyle/>
            <a:p>
              <a:endParaRPr lang="en-US"/>
            </a:p>
          </p:txBody>
        </p:sp>
        <p:sp>
          <p:nvSpPr>
            <p:cNvPr id="1814" name="Freeform 788">
              <a:extLst>
                <a:ext uri="{FF2B5EF4-FFF2-40B4-BE49-F238E27FC236}">
                  <a16:creationId xmlns:a16="http://schemas.microsoft.com/office/drawing/2014/main" id="{C4FA90AF-ED73-4A15-87F3-802288D462EE}"/>
                </a:ext>
              </a:extLst>
            </p:cNvPr>
            <p:cNvSpPr>
              <a:spLocks/>
            </p:cNvSpPr>
            <p:nvPr/>
          </p:nvSpPr>
          <p:spPr bwMode="auto">
            <a:xfrm>
              <a:off x="3670" y="3475"/>
              <a:ext cx="2" cy="32"/>
            </a:xfrm>
            <a:custGeom>
              <a:avLst/>
              <a:gdLst>
                <a:gd name="T0" fmla="*/ 0 w 11"/>
                <a:gd name="T1" fmla="*/ 160 h 160"/>
                <a:gd name="T2" fmla="*/ 11 w 11"/>
                <a:gd name="T3" fmla="*/ 160 h 160"/>
                <a:gd name="T4" fmla="*/ 0 w 11"/>
                <a:gd name="T5" fmla="*/ 0 h 160"/>
                <a:gd name="T6" fmla="*/ 0 w 11"/>
                <a:gd name="T7" fmla="*/ 160 h 160"/>
                <a:gd name="T8" fmla="*/ 0 60000 65536"/>
                <a:gd name="T9" fmla="*/ 0 60000 65536"/>
                <a:gd name="T10" fmla="*/ 0 60000 65536"/>
                <a:gd name="T11" fmla="*/ 0 60000 65536"/>
                <a:gd name="T12" fmla="*/ 0 w 11"/>
                <a:gd name="T13" fmla="*/ 0 h 160"/>
                <a:gd name="T14" fmla="*/ 11 w 11"/>
                <a:gd name="T15" fmla="*/ 160 h 160"/>
              </a:gdLst>
              <a:ahLst/>
              <a:cxnLst>
                <a:cxn ang="T8">
                  <a:pos x="T0" y="T1"/>
                </a:cxn>
                <a:cxn ang="T9">
                  <a:pos x="T2" y="T3"/>
                </a:cxn>
                <a:cxn ang="T10">
                  <a:pos x="T4" y="T5"/>
                </a:cxn>
                <a:cxn ang="T11">
                  <a:pos x="T6" y="T7"/>
                </a:cxn>
              </a:cxnLst>
              <a:rect l="T12" t="T13" r="T14" b="T15"/>
              <a:pathLst>
                <a:path w="11" h="160">
                  <a:moveTo>
                    <a:pt x="0" y="160"/>
                  </a:moveTo>
                  <a:lnTo>
                    <a:pt x="11" y="160"/>
                  </a:lnTo>
                  <a:lnTo>
                    <a:pt x="0" y="0"/>
                  </a:lnTo>
                  <a:lnTo>
                    <a:pt x="0" y="160"/>
                  </a:lnTo>
                </a:path>
              </a:pathLst>
            </a:custGeom>
            <a:noFill/>
            <a:ln w="0">
              <a:solidFill>
                <a:srgbClr val="000000"/>
              </a:solidFill>
              <a:prstDash val="solid"/>
              <a:round/>
              <a:headEnd/>
              <a:tailEnd/>
            </a:ln>
          </p:spPr>
          <p:txBody>
            <a:bodyPr/>
            <a:lstStyle/>
            <a:p>
              <a:endParaRPr lang="en-US"/>
            </a:p>
          </p:txBody>
        </p:sp>
        <p:sp>
          <p:nvSpPr>
            <p:cNvPr id="1815" name="Freeform 789">
              <a:extLst>
                <a:ext uri="{FF2B5EF4-FFF2-40B4-BE49-F238E27FC236}">
                  <a16:creationId xmlns:a16="http://schemas.microsoft.com/office/drawing/2014/main" id="{1FF52072-0552-4F2D-8DD6-63C62D1150FE}"/>
                </a:ext>
              </a:extLst>
            </p:cNvPr>
            <p:cNvSpPr>
              <a:spLocks/>
            </p:cNvSpPr>
            <p:nvPr/>
          </p:nvSpPr>
          <p:spPr bwMode="auto">
            <a:xfrm>
              <a:off x="3670" y="3475"/>
              <a:ext cx="4" cy="32"/>
            </a:xfrm>
            <a:custGeom>
              <a:avLst/>
              <a:gdLst>
                <a:gd name="T0" fmla="*/ 11 w 23"/>
                <a:gd name="T1" fmla="*/ 160 h 160"/>
                <a:gd name="T2" fmla="*/ 23 w 23"/>
                <a:gd name="T3" fmla="*/ 158 h 160"/>
                <a:gd name="T4" fmla="*/ 0 w 23"/>
                <a:gd name="T5" fmla="*/ 0 h 160"/>
                <a:gd name="T6" fmla="*/ 11 w 23"/>
                <a:gd name="T7" fmla="*/ 160 h 160"/>
                <a:gd name="T8" fmla="*/ 0 60000 65536"/>
                <a:gd name="T9" fmla="*/ 0 60000 65536"/>
                <a:gd name="T10" fmla="*/ 0 60000 65536"/>
                <a:gd name="T11" fmla="*/ 0 60000 65536"/>
                <a:gd name="T12" fmla="*/ 0 w 23"/>
                <a:gd name="T13" fmla="*/ 0 h 160"/>
                <a:gd name="T14" fmla="*/ 23 w 23"/>
                <a:gd name="T15" fmla="*/ 160 h 160"/>
              </a:gdLst>
              <a:ahLst/>
              <a:cxnLst>
                <a:cxn ang="T8">
                  <a:pos x="T0" y="T1"/>
                </a:cxn>
                <a:cxn ang="T9">
                  <a:pos x="T2" y="T3"/>
                </a:cxn>
                <a:cxn ang="T10">
                  <a:pos x="T4" y="T5"/>
                </a:cxn>
                <a:cxn ang="T11">
                  <a:pos x="T6" y="T7"/>
                </a:cxn>
              </a:cxnLst>
              <a:rect l="T12" t="T13" r="T14" b="T15"/>
              <a:pathLst>
                <a:path w="23" h="160">
                  <a:moveTo>
                    <a:pt x="11" y="160"/>
                  </a:moveTo>
                  <a:lnTo>
                    <a:pt x="23" y="158"/>
                  </a:lnTo>
                  <a:lnTo>
                    <a:pt x="0" y="0"/>
                  </a:lnTo>
                  <a:lnTo>
                    <a:pt x="11" y="160"/>
                  </a:lnTo>
                  <a:close/>
                </a:path>
              </a:pathLst>
            </a:custGeom>
            <a:solidFill>
              <a:srgbClr val="000000"/>
            </a:solidFill>
            <a:ln w="9525">
              <a:noFill/>
              <a:round/>
              <a:headEnd/>
              <a:tailEnd/>
            </a:ln>
          </p:spPr>
          <p:txBody>
            <a:bodyPr/>
            <a:lstStyle/>
            <a:p>
              <a:endParaRPr lang="en-US"/>
            </a:p>
          </p:txBody>
        </p:sp>
        <p:sp>
          <p:nvSpPr>
            <p:cNvPr id="1816" name="Freeform 790">
              <a:extLst>
                <a:ext uri="{FF2B5EF4-FFF2-40B4-BE49-F238E27FC236}">
                  <a16:creationId xmlns:a16="http://schemas.microsoft.com/office/drawing/2014/main" id="{E0CE767C-F64D-4E91-9F92-E016C2F668DA}"/>
                </a:ext>
              </a:extLst>
            </p:cNvPr>
            <p:cNvSpPr>
              <a:spLocks/>
            </p:cNvSpPr>
            <p:nvPr/>
          </p:nvSpPr>
          <p:spPr bwMode="auto">
            <a:xfrm>
              <a:off x="3670" y="3475"/>
              <a:ext cx="4" cy="32"/>
            </a:xfrm>
            <a:custGeom>
              <a:avLst/>
              <a:gdLst>
                <a:gd name="T0" fmla="*/ 11 w 23"/>
                <a:gd name="T1" fmla="*/ 160 h 160"/>
                <a:gd name="T2" fmla="*/ 23 w 23"/>
                <a:gd name="T3" fmla="*/ 158 h 160"/>
                <a:gd name="T4" fmla="*/ 0 w 23"/>
                <a:gd name="T5" fmla="*/ 0 h 160"/>
                <a:gd name="T6" fmla="*/ 11 w 23"/>
                <a:gd name="T7" fmla="*/ 160 h 160"/>
                <a:gd name="T8" fmla="*/ 0 60000 65536"/>
                <a:gd name="T9" fmla="*/ 0 60000 65536"/>
                <a:gd name="T10" fmla="*/ 0 60000 65536"/>
                <a:gd name="T11" fmla="*/ 0 60000 65536"/>
                <a:gd name="T12" fmla="*/ 0 w 23"/>
                <a:gd name="T13" fmla="*/ 0 h 160"/>
                <a:gd name="T14" fmla="*/ 23 w 23"/>
                <a:gd name="T15" fmla="*/ 160 h 160"/>
              </a:gdLst>
              <a:ahLst/>
              <a:cxnLst>
                <a:cxn ang="T8">
                  <a:pos x="T0" y="T1"/>
                </a:cxn>
                <a:cxn ang="T9">
                  <a:pos x="T2" y="T3"/>
                </a:cxn>
                <a:cxn ang="T10">
                  <a:pos x="T4" y="T5"/>
                </a:cxn>
                <a:cxn ang="T11">
                  <a:pos x="T6" y="T7"/>
                </a:cxn>
              </a:cxnLst>
              <a:rect l="T12" t="T13" r="T14" b="T15"/>
              <a:pathLst>
                <a:path w="23" h="160">
                  <a:moveTo>
                    <a:pt x="11" y="160"/>
                  </a:moveTo>
                  <a:lnTo>
                    <a:pt x="23" y="158"/>
                  </a:lnTo>
                  <a:lnTo>
                    <a:pt x="0" y="0"/>
                  </a:lnTo>
                  <a:lnTo>
                    <a:pt x="11" y="160"/>
                  </a:lnTo>
                </a:path>
              </a:pathLst>
            </a:custGeom>
            <a:noFill/>
            <a:ln w="0">
              <a:solidFill>
                <a:srgbClr val="000000"/>
              </a:solidFill>
              <a:prstDash val="solid"/>
              <a:round/>
              <a:headEnd/>
              <a:tailEnd/>
            </a:ln>
          </p:spPr>
          <p:txBody>
            <a:bodyPr/>
            <a:lstStyle/>
            <a:p>
              <a:endParaRPr lang="en-US"/>
            </a:p>
          </p:txBody>
        </p:sp>
        <p:sp>
          <p:nvSpPr>
            <p:cNvPr id="1817" name="Freeform 791">
              <a:extLst>
                <a:ext uri="{FF2B5EF4-FFF2-40B4-BE49-F238E27FC236}">
                  <a16:creationId xmlns:a16="http://schemas.microsoft.com/office/drawing/2014/main" id="{D9EEFE7A-858D-4B8D-ACCA-85BA0082338C}"/>
                </a:ext>
              </a:extLst>
            </p:cNvPr>
            <p:cNvSpPr>
              <a:spLocks/>
            </p:cNvSpPr>
            <p:nvPr/>
          </p:nvSpPr>
          <p:spPr bwMode="auto">
            <a:xfrm>
              <a:off x="3670" y="3475"/>
              <a:ext cx="6" cy="31"/>
            </a:xfrm>
            <a:custGeom>
              <a:avLst/>
              <a:gdLst>
                <a:gd name="T0" fmla="*/ 23 w 35"/>
                <a:gd name="T1" fmla="*/ 158 h 158"/>
                <a:gd name="T2" fmla="*/ 35 w 35"/>
                <a:gd name="T3" fmla="*/ 155 h 158"/>
                <a:gd name="T4" fmla="*/ 0 w 35"/>
                <a:gd name="T5" fmla="*/ 0 h 158"/>
                <a:gd name="T6" fmla="*/ 23 w 35"/>
                <a:gd name="T7" fmla="*/ 158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23" y="158"/>
                  </a:moveTo>
                  <a:lnTo>
                    <a:pt x="35" y="155"/>
                  </a:lnTo>
                  <a:lnTo>
                    <a:pt x="0" y="0"/>
                  </a:lnTo>
                  <a:lnTo>
                    <a:pt x="23" y="158"/>
                  </a:lnTo>
                  <a:close/>
                </a:path>
              </a:pathLst>
            </a:custGeom>
            <a:solidFill>
              <a:srgbClr val="000000"/>
            </a:solidFill>
            <a:ln w="9525">
              <a:noFill/>
              <a:round/>
              <a:headEnd/>
              <a:tailEnd/>
            </a:ln>
          </p:spPr>
          <p:txBody>
            <a:bodyPr/>
            <a:lstStyle/>
            <a:p>
              <a:endParaRPr lang="en-US"/>
            </a:p>
          </p:txBody>
        </p:sp>
      </p:grpSp>
      <p:grpSp>
        <p:nvGrpSpPr>
          <p:cNvPr id="1818" name="Group 993">
            <a:extLst>
              <a:ext uri="{FF2B5EF4-FFF2-40B4-BE49-F238E27FC236}">
                <a16:creationId xmlns:a16="http://schemas.microsoft.com/office/drawing/2014/main" id="{AE385B0A-B308-4474-8053-A251E7AF5495}"/>
              </a:ext>
            </a:extLst>
          </p:cNvPr>
          <p:cNvGrpSpPr>
            <a:grpSpLocks/>
          </p:cNvGrpSpPr>
          <p:nvPr/>
        </p:nvGrpSpPr>
        <p:grpSpPr bwMode="auto">
          <a:xfrm>
            <a:off x="5826124" y="5113340"/>
            <a:ext cx="3155950" cy="1282700"/>
            <a:chOff x="3670" y="3221"/>
            <a:chExt cx="1988" cy="808"/>
          </a:xfrm>
        </p:grpSpPr>
        <p:sp>
          <p:nvSpPr>
            <p:cNvPr id="1819" name="Freeform 793">
              <a:extLst>
                <a:ext uri="{FF2B5EF4-FFF2-40B4-BE49-F238E27FC236}">
                  <a16:creationId xmlns:a16="http://schemas.microsoft.com/office/drawing/2014/main" id="{594FF3B0-FB26-485F-A50F-664B2B74B1A5}"/>
                </a:ext>
              </a:extLst>
            </p:cNvPr>
            <p:cNvSpPr>
              <a:spLocks/>
            </p:cNvSpPr>
            <p:nvPr/>
          </p:nvSpPr>
          <p:spPr bwMode="auto">
            <a:xfrm>
              <a:off x="3670" y="3475"/>
              <a:ext cx="6" cy="31"/>
            </a:xfrm>
            <a:custGeom>
              <a:avLst/>
              <a:gdLst>
                <a:gd name="T0" fmla="*/ 23 w 35"/>
                <a:gd name="T1" fmla="*/ 158 h 158"/>
                <a:gd name="T2" fmla="*/ 35 w 35"/>
                <a:gd name="T3" fmla="*/ 155 h 158"/>
                <a:gd name="T4" fmla="*/ 0 w 35"/>
                <a:gd name="T5" fmla="*/ 0 h 158"/>
                <a:gd name="T6" fmla="*/ 23 w 35"/>
                <a:gd name="T7" fmla="*/ 158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23" y="158"/>
                  </a:moveTo>
                  <a:lnTo>
                    <a:pt x="35" y="155"/>
                  </a:lnTo>
                  <a:lnTo>
                    <a:pt x="0" y="0"/>
                  </a:lnTo>
                  <a:lnTo>
                    <a:pt x="23" y="158"/>
                  </a:lnTo>
                </a:path>
              </a:pathLst>
            </a:custGeom>
            <a:noFill/>
            <a:ln w="0">
              <a:solidFill>
                <a:srgbClr val="000000"/>
              </a:solidFill>
              <a:prstDash val="solid"/>
              <a:round/>
              <a:headEnd/>
              <a:tailEnd/>
            </a:ln>
          </p:spPr>
          <p:txBody>
            <a:bodyPr/>
            <a:lstStyle/>
            <a:p>
              <a:endParaRPr lang="en-US"/>
            </a:p>
          </p:txBody>
        </p:sp>
        <p:sp>
          <p:nvSpPr>
            <p:cNvPr id="1820" name="Freeform 794">
              <a:extLst>
                <a:ext uri="{FF2B5EF4-FFF2-40B4-BE49-F238E27FC236}">
                  <a16:creationId xmlns:a16="http://schemas.microsoft.com/office/drawing/2014/main" id="{84A837F4-58C5-4858-B3C5-348579D70AE4}"/>
                </a:ext>
              </a:extLst>
            </p:cNvPr>
            <p:cNvSpPr>
              <a:spLocks/>
            </p:cNvSpPr>
            <p:nvPr/>
          </p:nvSpPr>
          <p:spPr bwMode="auto">
            <a:xfrm>
              <a:off x="3670" y="3475"/>
              <a:ext cx="7" cy="31"/>
            </a:xfrm>
            <a:custGeom>
              <a:avLst/>
              <a:gdLst>
                <a:gd name="T0" fmla="*/ 35 w 45"/>
                <a:gd name="T1" fmla="*/ 155 h 155"/>
                <a:gd name="T2" fmla="*/ 45 w 45"/>
                <a:gd name="T3" fmla="*/ 152 h 155"/>
                <a:gd name="T4" fmla="*/ 0 w 45"/>
                <a:gd name="T5" fmla="*/ 0 h 155"/>
                <a:gd name="T6" fmla="*/ 35 w 45"/>
                <a:gd name="T7" fmla="*/ 155 h 155"/>
                <a:gd name="T8" fmla="*/ 0 60000 65536"/>
                <a:gd name="T9" fmla="*/ 0 60000 65536"/>
                <a:gd name="T10" fmla="*/ 0 60000 65536"/>
                <a:gd name="T11" fmla="*/ 0 60000 65536"/>
                <a:gd name="T12" fmla="*/ 0 w 45"/>
                <a:gd name="T13" fmla="*/ 0 h 155"/>
                <a:gd name="T14" fmla="*/ 45 w 45"/>
                <a:gd name="T15" fmla="*/ 155 h 155"/>
              </a:gdLst>
              <a:ahLst/>
              <a:cxnLst>
                <a:cxn ang="T8">
                  <a:pos x="T0" y="T1"/>
                </a:cxn>
                <a:cxn ang="T9">
                  <a:pos x="T2" y="T3"/>
                </a:cxn>
                <a:cxn ang="T10">
                  <a:pos x="T4" y="T5"/>
                </a:cxn>
                <a:cxn ang="T11">
                  <a:pos x="T6" y="T7"/>
                </a:cxn>
              </a:cxnLst>
              <a:rect l="T12" t="T13" r="T14" b="T15"/>
              <a:pathLst>
                <a:path w="45" h="155">
                  <a:moveTo>
                    <a:pt x="35" y="155"/>
                  </a:moveTo>
                  <a:lnTo>
                    <a:pt x="45" y="152"/>
                  </a:lnTo>
                  <a:lnTo>
                    <a:pt x="0" y="0"/>
                  </a:lnTo>
                  <a:lnTo>
                    <a:pt x="35" y="155"/>
                  </a:lnTo>
                  <a:close/>
                </a:path>
              </a:pathLst>
            </a:custGeom>
            <a:solidFill>
              <a:srgbClr val="000000"/>
            </a:solidFill>
            <a:ln w="9525">
              <a:noFill/>
              <a:round/>
              <a:headEnd/>
              <a:tailEnd/>
            </a:ln>
          </p:spPr>
          <p:txBody>
            <a:bodyPr/>
            <a:lstStyle/>
            <a:p>
              <a:endParaRPr lang="en-US"/>
            </a:p>
          </p:txBody>
        </p:sp>
        <p:sp>
          <p:nvSpPr>
            <p:cNvPr id="1821" name="Freeform 795">
              <a:extLst>
                <a:ext uri="{FF2B5EF4-FFF2-40B4-BE49-F238E27FC236}">
                  <a16:creationId xmlns:a16="http://schemas.microsoft.com/office/drawing/2014/main" id="{E1E2F6E2-78D9-4E2F-A9A5-CCE2F22EF47F}"/>
                </a:ext>
              </a:extLst>
            </p:cNvPr>
            <p:cNvSpPr>
              <a:spLocks/>
            </p:cNvSpPr>
            <p:nvPr/>
          </p:nvSpPr>
          <p:spPr bwMode="auto">
            <a:xfrm>
              <a:off x="3670" y="3475"/>
              <a:ext cx="7" cy="31"/>
            </a:xfrm>
            <a:custGeom>
              <a:avLst/>
              <a:gdLst>
                <a:gd name="T0" fmla="*/ 35 w 45"/>
                <a:gd name="T1" fmla="*/ 155 h 155"/>
                <a:gd name="T2" fmla="*/ 45 w 45"/>
                <a:gd name="T3" fmla="*/ 152 h 155"/>
                <a:gd name="T4" fmla="*/ 0 w 45"/>
                <a:gd name="T5" fmla="*/ 0 h 155"/>
                <a:gd name="T6" fmla="*/ 35 w 45"/>
                <a:gd name="T7" fmla="*/ 155 h 155"/>
                <a:gd name="T8" fmla="*/ 0 60000 65536"/>
                <a:gd name="T9" fmla="*/ 0 60000 65536"/>
                <a:gd name="T10" fmla="*/ 0 60000 65536"/>
                <a:gd name="T11" fmla="*/ 0 60000 65536"/>
                <a:gd name="T12" fmla="*/ 0 w 45"/>
                <a:gd name="T13" fmla="*/ 0 h 155"/>
                <a:gd name="T14" fmla="*/ 45 w 45"/>
                <a:gd name="T15" fmla="*/ 155 h 155"/>
              </a:gdLst>
              <a:ahLst/>
              <a:cxnLst>
                <a:cxn ang="T8">
                  <a:pos x="T0" y="T1"/>
                </a:cxn>
                <a:cxn ang="T9">
                  <a:pos x="T2" y="T3"/>
                </a:cxn>
                <a:cxn ang="T10">
                  <a:pos x="T4" y="T5"/>
                </a:cxn>
                <a:cxn ang="T11">
                  <a:pos x="T6" y="T7"/>
                </a:cxn>
              </a:cxnLst>
              <a:rect l="T12" t="T13" r="T14" b="T15"/>
              <a:pathLst>
                <a:path w="45" h="155">
                  <a:moveTo>
                    <a:pt x="35" y="155"/>
                  </a:moveTo>
                  <a:lnTo>
                    <a:pt x="45" y="152"/>
                  </a:lnTo>
                  <a:lnTo>
                    <a:pt x="0" y="0"/>
                  </a:lnTo>
                  <a:lnTo>
                    <a:pt x="35" y="155"/>
                  </a:lnTo>
                </a:path>
              </a:pathLst>
            </a:custGeom>
            <a:noFill/>
            <a:ln w="0">
              <a:solidFill>
                <a:srgbClr val="000000"/>
              </a:solidFill>
              <a:prstDash val="solid"/>
              <a:round/>
              <a:headEnd/>
              <a:tailEnd/>
            </a:ln>
          </p:spPr>
          <p:txBody>
            <a:bodyPr/>
            <a:lstStyle/>
            <a:p>
              <a:endParaRPr lang="en-US"/>
            </a:p>
          </p:txBody>
        </p:sp>
        <p:sp>
          <p:nvSpPr>
            <p:cNvPr id="1822" name="Freeform 796">
              <a:extLst>
                <a:ext uri="{FF2B5EF4-FFF2-40B4-BE49-F238E27FC236}">
                  <a16:creationId xmlns:a16="http://schemas.microsoft.com/office/drawing/2014/main" id="{D86B0D71-28A9-429D-9541-926050400AF8}"/>
                </a:ext>
              </a:extLst>
            </p:cNvPr>
            <p:cNvSpPr>
              <a:spLocks/>
            </p:cNvSpPr>
            <p:nvPr/>
          </p:nvSpPr>
          <p:spPr bwMode="auto">
            <a:xfrm>
              <a:off x="3670" y="3475"/>
              <a:ext cx="9" cy="30"/>
            </a:xfrm>
            <a:custGeom>
              <a:avLst/>
              <a:gdLst>
                <a:gd name="T0" fmla="*/ 45 w 57"/>
                <a:gd name="T1" fmla="*/ 152 h 152"/>
                <a:gd name="T2" fmla="*/ 57 w 57"/>
                <a:gd name="T3" fmla="*/ 147 h 152"/>
                <a:gd name="T4" fmla="*/ 0 w 57"/>
                <a:gd name="T5" fmla="*/ 0 h 152"/>
                <a:gd name="T6" fmla="*/ 45 w 57"/>
                <a:gd name="T7" fmla="*/ 152 h 152"/>
                <a:gd name="T8" fmla="*/ 0 60000 65536"/>
                <a:gd name="T9" fmla="*/ 0 60000 65536"/>
                <a:gd name="T10" fmla="*/ 0 60000 65536"/>
                <a:gd name="T11" fmla="*/ 0 60000 65536"/>
                <a:gd name="T12" fmla="*/ 0 w 57"/>
                <a:gd name="T13" fmla="*/ 0 h 152"/>
                <a:gd name="T14" fmla="*/ 57 w 57"/>
                <a:gd name="T15" fmla="*/ 152 h 152"/>
              </a:gdLst>
              <a:ahLst/>
              <a:cxnLst>
                <a:cxn ang="T8">
                  <a:pos x="T0" y="T1"/>
                </a:cxn>
                <a:cxn ang="T9">
                  <a:pos x="T2" y="T3"/>
                </a:cxn>
                <a:cxn ang="T10">
                  <a:pos x="T4" y="T5"/>
                </a:cxn>
                <a:cxn ang="T11">
                  <a:pos x="T6" y="T7"/>
                </a:cxn>
              </a:cxnLst>
              <a:rect l="T12" t="T13" r="T14" b="T15"/>
              <a:pathLst>
                <a:path w="57" h="152">
                  <a:moveTo>
                    <a:pt x="45" y="152"/>
                  </a:moveTo>
                  <a:lnTo>
                    <a:pt x="57" y="147"/>
                  </a:lnTo>
                  <a:lnTo>
                    <a:pt x="0" y="0"/>
                  </a:lnTo>
                  <a:lnTo>
                    <a:pt x="45" y="152"/>
                  </a:lnTo>
                  <a:close/>
                </a:path>
              </a:pathLst>
            </a:custGeom>
            <a:solidFill>
              <a:srgbClr val="000000"/>
            </a:solidFill>
            <a:ln w="9525">
              <a:noFill/>
              <a:round/>
              <a:headEnd/>
              <a:tailEnd/>
            </a:ln>
          </p:spPr>
          <p:txBody>
            <a:bodyPr/>
            <a:lstStyle/>
            <a:p>
              <a:endParaRPr lang="en-US"/>
            </a:p>
          </p:txBody>
        </p:sp>
        <p:sp>
          <p:nvSpPr>
            <p:cNvPr id="1823" name="Freeform 797">
              <a:extLst>
                <a:ext uri="{FF2B5EF4-FFF2-40B4-BE49-F238E27FC236}">
                  <a16:creationId xmlns:a16="http://schemas.microsoft.com/office/drawing/2014/main" id="{66469B91-6B2F-46CB-B3E3-B8AE14FE8180}"/>
                </a:ext>
              </a:extLst>
            </p:cNvPr>
            <p:cNvSpPr>
              <a:spLocks/>
            </p:cNvSpPr>
            <p:nvPr/>
          </p:nvSpPr>
          <p:spPr bwMode="auto">
            <a:xfrm>
              <a:off x="3670" y="3475"/>
              <a:ext cx="9" cy="30"/>
            </a:xfrm>
            <a:custGeom>
              <a:avLst/>
              <a:gdLst>
                <a:gd name="T0" fmla="*/ 45 w 57"/>
                <a:gd name="T1" fmla="*/ 152 h 152"/>
                <a:gd name="T2" fmla="*/ 57 w 57"/>
                <a:gd name="T3" fmla="*/ 147 h 152"/>
                <a:gd name="T4" fmla="*/ 0 w 57"/>
                <a:gd name="T5" fmla="*/ 0 h 152"/>
                <a:gd name="T6" fmla="*/ 45 w 57"/>
                <a:gd name="T7" fmla="*/ 152 h 152"/>
                <a:gd name="T8" fmla="*/ 0 60000 65536"/>
                <a:gd name="T9" fmla="*/ 0 60000 65536"/>
                <a:gd name="T10" fmla="*/ 0 60000 65536"/>
                <a:gd name="T11" fmla="*/ 0 60000 65536"/>
                <a:gd name="T12" fmla="*/ 0 w 57"/>
                <a:gd name="T13" fmla="*/ 0 h 152"/>
                <a:gd name="T14" fmla="*/ 57 w 57"/>
                <a:gd name="T15" fmla="*/ 152 h 152"/>
              </a:gdLst>
              <a:ahLst/>
              <a:cxnLst>
                <a:cxn ang="T8">
                  <a:pos x="T0" y="T1"/>
                </a:cxn>
                <a:cxn ang="T9">
                  <a:pos x="T2" y="T3"/>
                </a:cxn>
                <a:cxn ang="T10">
                  <a:pos x="T4" y="T5"/>
                </a:cxn>
                <a:cxn ang="T11">
                  <a:pos x="T6" y="T7"/>
                </a:cxn>
              </a:cxnLst>
              <a:rect l="T12" t="T13" r="T14" b="T15"/>
              <a:pathLst>
                <a:path w="57" h="152">
                  <a:moveTo>
                    <a:pt x="45" y="152"/>
                  </a:moveTo>
                  <a:lnTo>
                    <a:pt x="57" y="147"/>
                  </a:lnTo>
                  <a:lnTo>
                    <a:pt x="0" y="0"/>
                  </a:lnTo>
                  <a:lnTo>
                    <a:pt x="45" y="152"/>
                  </a:lnTo>
                </a:path>
              </a:pathLst>
            </a:custGeom>
            <a:noFill/>
            <a:ln w="0">
              <a:solidFill>
                <a:srgbClr val="000000"/>
              </a:solidFill>
              <a:prstDash val="solid"/>
              <a:round/>
              <a:headEnd/>
              <a:tailEnd/>
            </a:ln>
          </p:spPr>
          <p:txBody>
            <a:bodyPr/>
            <a:lstStyle/>
            <a:p>
              <a:endParaRPr lang="en-US"/>
            </a:p>
          </p:txBody>
        </p:sp>
        <p:sp>
          <p:nvSpPr>
            <p:cNvPr id="1824" name="Freeform 798">
              <a:extLst>
                <a:ext uri="{FF2B5EF4-FFF2-40B4-BE49-F238E27FC236}">
                  <a16:creationId xmlns:a16="http://schemas.microsoft.com/office/drawing/2014/main" id="{00236A06-C12D-438A-B040-DEF342B83FE9}"/>
                </a:ext>
              </a:extLst>
            </p:cNvPr>
            <p:cNvSpPr>
              <a:spLocks/>
            </p:cNvSpPr>
            <p:nvPr/>
          </p:nvSpPr>
          <p:spPr bwMode="auto">
            <a:xfrm>
              <a:off x="3670" y="3475"/>
              <a:ext cx="11" cy="29"/>
            </a:xfrm>
            <a:custGeom>
              <a:avLst/>
              <a:gdLst>
                <a:gd name="T0" fmla="*/ 57 w 67"/>
                <a:gd name="T1" fmla="*/ 147 h 147"/>
                <a:gd name="T2" fmla="*/ 67 w 67"/>
                <a:gd name="T3" fmla="*/ 141 h 147"/>
                <a:gd name="T4" fmla="*/ 0 w 67"/>
                <a:gd name="T5" fmla="*/ 0 h 147"/>
                <a:gd name="T6" fmla="*/ 57 w 67"/>
                <a:gd name="T7" fmla="*/ 147 h 147"/>
                <a:gd name="T8" fmla="*/ 0 60000 65536"/>
                <a:gd name="T9" fmla="*/ 0 60000 65536"/>
                <a:gd name="T10" fmla="*/ 0 60000 65536"/>
                <a:gd name="T11" fmla="*/ 0 60000 65536"/>
                <a:gd name="T12" fmla="*/ 0 w 67"/>
                <a:gd name="T13" fmla="*/ 0 h 147"/>
                <a:gd name="T14" fmla="*/ 67 w 67"/>
                <a:gd name="T15" fmla="*/ 147 h 147"/>
              </a:gdLst>
              <a:ahLst/>
              <a:cxnLst>
                <a:cxn ang="T8">
                  <a:pos x="T0" y="T1"/>
                </a:cxn>
                <a:cxn ang="T9">
                  <a:pos x="T2" y="T3"/>
                </a:cxn>
                <a:cxn ang="T10">
                  <a:pos x="T4" y="T5"/>
                </a:cxn>
                <a:cxn ang="T11">
                  <a:pos x="T6" y="T7"/>
                </a:cxn>
              </a:cxnLst>
              <a:rect l="T12" t="T13" r="T14" b="T15"/>
              <a:pathLst>
                <a:path w="67" h="147">
                  <a:moveTo>
                    <a:pt x="57" y="147"/>
                  </a:moveTo>
                  <a:lnTo>
                    <a:pt x="67" y="141"/>
                  </a:lnTo>
                  <a:lnTo>
                    <a:pt x="0" y="0"/>
                  </a:lnTo>
                  <a:lnTo>
                    <a:pt x="57" y="147"/>
                  </a:lnTo>
                  <a:close/>
                </a:path>
              </a:pathLst>
            </a:custGeom>
            <a:solidFill>
              <a:srgbClr val="000000"/>
            </a:solidFill>
            <a:ln w="9525">
              <a:noFill/>
              <a:round/>
              <a:headEnd/>
              <a:tailEnd/>
            </a:ln>
          </p:spPr>
          <p:txBody>
            <a:bodyPr/>
            <a:lstStyle/>
            <a:p>
              <a:endParaRPr lang="en-US"/>
            </a:p>
          </p:txBody>
        </p:sp>
        <p:sp>
          <p:nvSpPr>
            <p:cNvPr id="1825" name="Freeform 799">
              <a:extLst>
                <a:ext uri="{FF2B5EF4-FFF2-40B4-BE49-F238E27FC236}">
                  <a16:creationId xmlns:a16="http://schemas.microsoft.com/office/drawing/2014/main" id="{9CD7092C-5DCD-4277-B016-92ABC6F3A005}"/>
                </a:ext>
              </a:extLst>
            </p:cNvPr>
            <p:cNvSpPr>
              <a:spLocks/>
            </p:cNvSpPr>
            <p:nvPr/>
          </p:nvSpPr>
          <p:spPr bwMode="auto">
            <a:xfrm>
              <a:off x="3670" y="3475"/>
              <a:ext cx="11" cy="29"/>
            </a:xfrm>
            <a:custGeom>
              <a:avLst/>
              <a:gdLst>
                <a:gd name="T0" fmla="*/ 57 w 67"/>
                <a:gd name="T1" fmla="*/ 147 h 147"/>
                <a:gd name="T2" fmla="*/ 67 w 67"/>
                <a:gd name="T3" fmla="*/ 141 h 147"/>
                <a:gd name="T4" fmla="*/ 0 w 67"/>
                <a:gd name="T5" fmla="*/ 0 h 147"/>
                <a:gd name="T6" fmla="*/ 57 w 67"/>
                <a:gd name="T7" fmla="*/ 147 h 147"/>
                <a:gd name="T8" fmla="*/ 0 60000 65536"/>
                <a:gd name="T9" fmla="*/ 0 60000 65536"/>
                <a:gd name="T10" fmla="*/ 0 60000 65536"/>
                <a:gd name="T11" fmla="*/ 0 60000 65536"/>
                <a:gd name="T12" fmla="*/ 0 w 67"/>
                <a:gd name="T13" fmla="*/ 0 h 147"/>
                <a:gd name="T14" fmla="*/ 67 w 67"/>
                <a:gd name="T15" fmla="*/ 147 h 147"/>
              </a:gdLst>
              <a:ahLst/>
              <a:cxnLst>
                <a:cxn ang="T8">
                  <a:pos x="T0" y="T1"/>
                </a:cxn>
                <a:cxn ang="T9">
                  <a:pos x="T2" y="T3"/>
                </a:cxn>
                <a:cxn ang="T10">
                  <a:pos x="T4" y="T5"/>
                </a:cxn>
                <a:cxn ang="T11">
                  <a:pos x="T6" y="T7"/>
                </a:cxn>
              </a:cxnLst>
              <a:rect l="T12" t="T13" r="T14" b="T15"/>
              <a:pathLst>
                <a:path w="67" h="147">
                  <a:moveTo>
                    <a:pt x="57" y="147"/>
                  </a:moveTo>
                  <a:lnTo>
                    <a:pt x="67" y="141"/>
                  </a:lnTo>
                  <a:lnTo>
                    <a:pt x="0" y="0"/>
                  </a:lnTo>
                  <a:lnTo>
                    <a:pt x="57" y="147"/>
                  </a:lnTo>
                </a:path>
              </a:pathLst>
            </a:custGeom>
            <a:noFill/>
            <a:ln w="0">
              <a:solidFill>
                <a:srgbClr val="000000"/>
              </a:solidFill>
              <a:prstDash val="solid"/>
              <a:round/>
              <a:headEnd/>
              <a:tailEnd/>
            </a:ln>
          </p:spPr>
          <p:txBody>
            <a:bodyPr/>
            <a:lstStyle/>
            <a:p>
              <a:endParaRPr lang="en-US"/>
            </a:p>
          </p:txBody>
        </p:sp>
        <p:sp>
          <p:nvSpPr>
            <p:cNvPr id="1826" name="Freeform 800">
              <a:extLst>
                <a:ext uri="{FF2B5EF4-FFF2-40B4-BE49-F238E27FC236}">
                  <a16:creationId xmlns:a16="http://schemas.microsoft.com/office/drawing/2014/main" id="{B6CBFBB4-EABA-45DA-BFC3-4427DF5FBA87}"/>
                </a:ext>
              </a:extLst>
            </p:cNvPr>
            <p:cNvSpPr>
              <a:spLocks/>
            </p:cNvSpPr>
            <p:nvPr/>
          </p:nvSpPr>
          <p:spPr bwMode="auto">
            <a:xfrm>
              <a:off x="3670" y="3475"/>
              <a:ext cx="13" cy="28"/>
            </a:xfrm>
            <a:custGeom>
              <a:avLst/>
              <a:gdLst>
                <a:gd name="T0" fmla="*/ 67 w 77"/>
                <a:gd name="T1" fmla="*/ 141 h 141"/>
                <a:gd name="T2" fmla="*/ 77 w 77"/>
                <a:gd name="T3" fmla="*/ 134 h 141"/>
                <a:gd name="T4" fmla="*/ 0 w 77"/>
                <a:gd name="T5" fmla="*/ 0 h 141"/>
                <a:gd name="T6" fmla="*/ 67 w 77"/>
                <a:gd name="T7" fmla="*/ 141 h 141"/>
                <a:gd name="T8" fmla="*/ 0 60000 65536"/>
                <a:gd name="T9" fmla="*/ 0 60000 65536"/>
                <a:gd name="T10" fmla="*/ 0 60000 65536"/>
                <a:gd name="T11" fmla="*/ 0 60000 65536"/>
                <a:gd name="T12" fmla="*/ 0 w 77"/>
                <a:gd name="T13" fmla="*/ 0 h 141"/>
                <a:gd name="T14" fmla="*/ 77 w 77"/>
                <a:gd name="T15" fmla="*/ 141 h 141"/>
              </a:gdLst>
              <a:ahLst/>
              <a:cxnLst>
                <a:cxn ang="T8">
                  <a:pos x="T0" y="T1"/>
                </a:cxn>
                <a:cxn ang="T9">
                  <a:pos x="T2" y="T3"/>
                </a:cxn>
                <a:cxn ang="T10">
                  <a:pos x="T4" y="T5"/>
                </a:cxn>
                <a:cxn ang="T11">
                  <a:pos x="T6" y="T7"/>
                </a:cxn>
              </a:cxnLst>
              <a:rect l="T12" t="T13" r="T14" b="T15"/>
              <a:pathLst>
                <a:path w="77" h="141">
                  <a:moveTo>
                    <a:pt x="67" y="141"/>
                  </a:moveTo>
                  <a:lnTo>
                    <a:pt x="77" y="134"/>
                  </a:lnTo>
                  <a:lnTo>
                    <a:pt x="0" y="0"/>
                  </a:lnTo>
                  <a:lnTo>
                    <a:pt x="67" y="141"/>
                  </a:lnTo>
                  <a:close/>
                </a:path>
              </a:pathLst>
            </a:custGeom>
            <a:solidFill>
              <a:srgbClr val="000000"/>
            </a:solidFill>
            <a:ln w="9525">
              <a:noFill/>
              <a:round/>
              <a:headEnd/>
              <a:tailEnd/>
            </a:ln>
          </p:spPr>
          <p:txBody>
            <a:bodyPr/>
            <a:lstStyle/>
            <a:p>
              <a:endParaRPr lang="en-US"/>
            </a:p>
          </p:txBody>
        </p:sp>
        <p:sp>
          <p:nvSpPr>
            <p:cNvPr id="1827" name="Freeform 801">
              <a:extLst>
                <a:ext uri="{FF2B5EF4-FFF2-40B4-BE49-F238E27FC236}">
                  <a16:creationId xmlns:a16="http://schemas.microsoft.com/office/drawing/2014/main" id="{BBDF811D-FF93-41B7-84BE-DA1F8C66F12B}"/>
                </a:ext>
              </a:extLst>
            </p:cNvPr>
            <p:cNvSpPr>
              <a:spLocks/>
            </p:cNvSpPr>
            <p:nvPr/>
          </p:nvSpPr>
          <p:spPr bwMode="auto">
            <a:xfrm>
              <a:off x="3670" y="3475"/>
              <a:ext cx="13" cy="28"/>
            </a:xfrm>
            <a:custGeom>
              <a:avLst/>
              <a:gdLst>
                <a:gd name="T0" fmla="*/ 67 w 77"/>
                <a:gd name="T1" fmla="*/ 141 h 141"/>
                <a:gd name="T2" fmla="*/ 77 w 77"/>
                <a:gd name="T3" fmla="*/ 134 h 141"/>
                <a:gd name="T4" fmla="*/ 0 w 77"/>
                <a:gd name="T5" fmla="*/ 0 h 141"/>
                <a:gd name="T6" fmla="*/ 67 w 77"/>
                <a:gd name="T7" fmla="*/ 141 h 141"/>
                <a:gd name="T8" fmla="*/ 0 60000 65536"/>
                <a:gd name="T9" fmla="*/ 0 60000 65536"/>
                <a:gd name="T10" fmla="*/ 0 60000 65536"/>
                <a:gd name="T11" fmla="*/ 0 60000 65536"/>
                <a:gd name="T12" fmla="*/ 0 w 77"/>
                <a:gd name="T13" fmla="*/ 0 h 141"/>
                <a:gd name="T14" fmla="*/ 77 w 77"/>
                <a:gd name="T15" fmla="*/ 141 h 141"/>
              </a:gdLst>
              <a:ahLst/>
              <a:cxnLst>
                <a:cxn ang="T8">
                  <a:pos x="T0" y="T1"/>
                </a:cxn>
                <a:cxn ang="T9">
                  <a:pos x="T2" y="T3"/>
                </a:cxn>
                <a:cxn ang="T10">
                  <a:pos x="T4" y="T5"/>
                </a:cxn>
                <a:cxn ang="T11">
                  <a:pos x="T6" y="T7"/>
                </a:cxn>
              </a:cxnLst>
              <a:rect l="T12" t="T13" r="T14" b="T15"/>
              <a:pathLst>
                <a:path w="77" h="141">
                  <a:moveTo>
                    <a:pt x="67" y="141"/>
                  </a:moveTo>
                  <a:lnTo>
                    <a:pt x="77" y="134"/>
                  </a:lnTo>
                  <a:lnTo>
                    <a:pt x="0" y="0"/>
                  </a:lnTo>
                  <a:lnTo>
                    <a:pt x="67" y="141"/>
                  </a:lnTo>
                </a:path>
              </a:pathLst>
            </a:custGeom>
            <a:noFill/>
            <a:ln w="0">
              <a:solidFill>
                <a:srgbClr val="000000"/>
              </a:solidFill>
              <a:prstDash val="solid"/>
              <a:round/>
              <a:headEnd/>
              <a:tailEnd/>
            </a:ln>
          </p:spPr>
          <p:txBody>
            <a:bodyPr/>
            <a:lstStyle/>
            <a:p>
              <a:endParaRPr lang="en-US"/>
            </a:p>
          </p:txBody>
        </p:sp>
        <p:sp>
          <p:nvSpPr>
            <p:cNvPr id="1828" name="Freeform 802">
              <a:extLst>
                <a:ext uri="{FF2B5EF4-FFF2-40B4-BE49-F238E27FC236}">
                  <a16:creationId xmlns:a16="http://schemas.microsoft.com/office/drawing/2014/main" id="{2F32C9C4-992D-4A1A-AAB0-F56AE3D68382}"/>
                </a:ext>
              </a:extLst>
            </p:cNvPr>
            <p:cNvSpPr>
              <a:spLocks/>
            </p:cNvSpPr>
            <p:nvPr/>
          </p:nvSpPr>
          <p:spPr bwMode="auto">
            <a:xfrm>
              <a:off x="3670" y="3475"/>
              <a:ext cx="14" cy="27"/>
            </a:xfrm>
            <a:custGeom>
              <a:avLst/>
              <a:gdLst>
                <a:gd name="T0" fmla="*/ 77 w 87"/>
                <a:gd name="T1" fmla="*/ 134 h 134"/>
                <a:gd name="T2" fmla="*/ 87 w 87"/>
                <a:gd name="T3" fmla="*/ 127 h 134"/>
                <a:gd name="T4" fmla="*/ 0 w 87"/>
                <a:gd name="T5" fmla="*/ 0 h 134"/>
                <a:gd name="T6" fmla="*/ 77 w 87"/>
                <a:gd name="T7" fmla="*/ 134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77" y="134"/>
                  </a:moveTo>
                  <a:lnTo>
                    <a:pt x="87" y="127"/>
                  </a:lnTo>
                  <a:lnTo>
                    <a:pt x="0" y="0"/>
                  </a:lnTo>
                  <a:lnTo>
                    <a:pt x="77" y="134"/>
                  </a:lnTo>
                  <a:close/>
                </a:path>
              </a:pathLst>
            </a:custGeom>
            <a:solidFill>
              <a:srgbClr val="000000"/>
            </a:solidFill>
            <a:ln w="9525">
              <a:noFill/>
              <a:round/>
              <a:headEnd/>
              <a:tailEnd/>
            </a:ln>
          </p:spPr>
          <p:txBody>
            <a:bodyPr/>
            <a:lstStyle/>
            <a:p>
              <a:endParaRPr lang="en-US"/>
            </a:p>
          </p:txBody>
        </p:sp>
        <p:sp>
          <p:nvSpPr>
            <p:cNvPr id="1829" name="Freeform 803">
              <a:extLst>
                <a:ext uri="{FF2B5EF4-FFF2-40B4-BE49-F238E27FC236}">
                  <a16:creationId xmlns:a16="http://schemas.microsoft.com/office/drawing/2014/main" id="{068D7789-9BA6-4305-BA67-1F7FDB1D7F1D}"/>
                </a:ext>
              </a:extLst>
            </p:cNvPr>
            <p:cNvSpPr>
              <a:spLocks/>
            </p:cNvSpPr>
            <p:nvPr/>
          </p:nvSpPr>
          <p:spPr bwMode="auto">
            <a:xfrm>
              <a:off x="3670" y="3475"/>
              <a:ext cx="14" cy="27"/>
            </a:xfrm>
            <a:custGeom>
              <a:avLst/>
              <a:gdLst>
                <a:gd name="T0" fmla="*/ 77 w 87"/>
                <a:gd name="T1" fmla="*/ 134 h 134"/>
                <a:gd name="T2" fmla="*/ 87 w 87"/>
                <a:gd name="T3" fmla="*/ 127 h 134"/>
                <a:gd name="T4" fmla="*/ 0 w 87"/>
                <a:gd name="T5" fmla="*/ 0 h 134"/>
                <a:gd name="T6" fmla="*/ 77 w 87"/>
                <a:gd name="T7" fmla="*/ 134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77" y="134"/>
                  </a:moveTo>
                  <a:lnTo>
                    <a:pt x="87" y="127"/>
                  </a:lnTo>
                  <a:lnTo>
                    <a:pt x="0" y="0"/>
                  </a:lnTo>
                  <a:lnTo>
                    <a:pt x="77" y="134"/>
                  </a:lnTo>
                </a:path>
              </a:pathLst>
            </a:custGeom>
            <a:noFill/>
            <a:ln w="0">
              <a:solidFill>
                <a:srgbClr val="000000"/>
              </a:solidFill>
              <a:prstDash val="solid"/>
              <a:round/>
              <a:headEnd/>
              <a:tailEnd/>
            </a:ln>
          </p:spPr>
          <p:txBody>
            <a:bodyPr/>
            <a:lstStyle/>
            <a:p>
              <a:endParaRPr lang="en-US"/>
            </a:p>
          </p:txBody>
        </p:sp>
        <p:sp>
          <p:nvSpPr>
            <p:cNvPr id="1830" name="Freeform 804">
              <a:extLst>
                <a:ext uri="{FF2B5EF4-FFF2-40B4-BE49-F238E27FC236}">
                  <a16:creationId xmlns:a16="http://schemas.microsoft.com/office/drawing/2014/main" id="{9F0438A8-7387-4EC7-9CCF-7BC9A7B73E9B}"/>
                </a:ext>
              </a:extLst>
            </p:cNvPr>
            <p:cNvSpPr>
              <a:spLocks/>
            </p:cNvSpPr>
            <p:nvPr/>
          </p:nvSpPr>
          <p:spPr bwMode="auto">
            <a:xfrm>
              <a:off x="3670" y="3475"/>
              <a:ext cx="16" cy="25"/>
            </a:xfrm>
            <a:custGeom>
              <a:avLst/>
              <a:gdLst>
                <a:gd name="T0" fmla="*/ 87 w 95"/>
                <a:gd name="T1" fmla="*/ 127 h 127"/>
                <a:gd name="T2" fmla="*/ 95 w 95"/>
                <a:gd name="T3" fmla="*/ 118 h 127"/>
                <a:gd name="T4" fmla="*/ 0 w 95"/>
                <a:gd name="T5" fmla="*/ 0 h 127"/>
                <a:gd name="T6" fmla="*/ 87 w 95"/>
                <a:gd name="T7" fmla="*/ 127 h 127"/>
                <a:gd name="T8" fmla="*/ 0 60000 65536"/>
                <a:gd name="T9" fmla="*/ 0 60000 65536"/>
                <a:gd name="T10" fmla="*/ 0 60000 65536"/>
                <a:gd name="T11" fmla="*/ 0 60000 65536"/>
                <a:gd name="T12" fmla="*/ 0 w 95"/>
                <a:gd name="T13" fmla="*/ 0 h 127"/>
                <a:gd name="T14" fmla="*/ 95 w 95"/>
                <a:gd name="T15" fmla="*/ 127 h 127"/>
              </a:gdLst>
              <a:ahLst/>
              <a:cxnLst>
                <a:cxn ang="T8">
                  <a:pos x="T0" y="T1"/>
                </a:cxn>
                <a:cxn ang="T9">
                  <a:pos x="T2" y="T3"/>
                </a:cxn>
                <a:cxn ang="T10">
                  <a:pos x="T4" y="T5"/>
                </a:cxn>
                <a:cxn ang="T11">
                  <a:pos x="T6" y="T7"/>
                </a:cxn>
              </a:cxnLst>
              <a:rect l="T12" t="T13" r="T14" b="T15"/>
              <a:pathLst>
                <a:path w="95" h="127">
                  <a:moveTo>
                    <a:pt x="87" y="127"/>
                  </a:moveTo>
                  <a:lnTo>
                    <a:pt x="95" y="118"/>
                  </a:lnTo>
                  <a:lnTo>
                    <a:pt x="0" y="0"/>
                  </a:lnTo>
                  <a:lnTo>
                    <a:pt x="87" y="127"/>
                  </a:lnTo>
                  <a:close/>
                </a:path>
              </a:pathLst>
            </a:custGeom>
            <a:solidFill>
              <a:srgbClr val="000000"/>
            </a:solidFill>
            <a:ln w="9525">
              <a:noFill/>
              <a:round/>
              <a:headEnd/>
              <a:tailEnd/>
            </a:ln>
          </p:spPr>
          <p:txBody>
            <a:bodyPr/>
            <a:lstStyle/>
            <a:p>
              <a:endParaRPr lang="en-US"/>
            </a:p>
          </p:txBody>
        </p:sp>
        <p:sp>
          <p:nvSpPr>
            <p:cNvPr id="1831" name="Freeform 805">
              <a:extLst>
                <a:ext uri="{FF2B5EF4-FFF2-40B4-BE49-F238E27FC236}">
                  <a16:creationId xmlns:a16="http://schemas.microsoft.com/office/drawing/2014/main" id="{4482BE85-AB7B-4B74-87CF-4A0D86EBA7C9}"/>
                </a:ext>
              </a:extLst>
            </p:cNvPr>
            <p:cNvSpPr>
              <a:spLocks/>
            </p:cNvSpPr>
            <p:nvPr/>
          </p:nvSpPr>
          <p:spPr bwMode="auto">
            <a:xfrm>
              <a:off x="3670" y="3475"/>
              <a:ext cx="16" cy="25"/>
            </a:xfrm>
            <a:custGeom>
              <a:avLst/>
              <a:gdLst>
                <a:gd name="T0" fmla="*/ 87 w 95"/>
                <a:gd name="T1" fmla="*/ 127 h 127"/>
                <a:gd name="T2" fmla="*/ 95 w 95"/>
                <a:gd name="T3" fmla="*/ 118 h 127"/>
                <a:gd name="T4" fmla="*/ 0 w 95"/>
                <a:gd name="T5" fmla="*/ 0 h 127"/>
                <a:gd name="T6" fmla="*/ 87 w 95"/>
                <a:gd name="T7" fmla="*/ 127 h 127"/>
                <a:gd name="T8" fmla="*/ 0 60000 65536"/>
                <a:gd name="T9" fmla="*/ 0 60000 65536"/>
                <a:gd name="T10" fmla="*/ 0 60000 65536"/>
                <a:gd name="T11" fmla="*/ 0 60000 65536"/>
                <a:gd name="T12" fmla="*/ 0 w 95"/>
                <a:gd name="T13" fmla="*/ 0 h 127"/>
                <a:gd name="T14" fmla="*/ 95 w 95"/>
                <a:gd name="T15" fmla="*/ 127 h 127"/>
              </a:gdLst>
              <a:ahLst/>
              <a:cxnLst>
                <a:cxn ang="T8">
                  <a:pos x="T0" y="T1"/>
                </a:cxn>
                <a:cxn ang="T9">
                  <a:pos x="T2" y="T3"/>
                </a:cxn>
                <a:cxn ang="T10">
                  <a:pos x="T4" y="T5"/>
                </a:cxn>
                <a:cxn ang="T11">
                  <a:pos x="T6" y="T7"/>
                </a:cxn>
              </a:cxnLst>
              <a:rect l="T12" t="T13" r="T14" b="T15"/>
              <a:pathLst>
                <a:path w="95" h="127">
                  <a:moveTo>
                    <a:pt x="87" y="127"/>
                  </a:moveTo>
                  <a:lnTo>
                    <a:pt x="95" y="118"/>
                  </a:lnTo>
                  <a:lnTo>
                    <a:pt x="0" y="0"/>
                  </a:lnTo>
                  <a:lnTo>
                    <a:pt x="87" y="127"/>
                  </a:lnTo>
                </a:path>
              </a:pathLst>
            </a:custGeom>
            <a:noFill/>
            <a:ln w="0">
              <a:solidFill>
                <a:srgbClr val="000000"/>
              </a:solidFill>
              <a:prstDash val="solid"/>
              <a:round/>
              <a:headEnd/>
              <a:tailEnd/>
            </a:ln>
          </p:spPr>
          <p:txBody>
            <a:bodyPr/>
            <a:lstStyle/>
            <a:p>
              <a:endParaRPr lang="en-US"/>
            </a:p>
          </p:txBody>
        </p:sp>
        <p:sp>
          <p:nvSpPr>
            <p:cNvPr id="1832" name="Freeform 806">
              <a:extLst>
                <a:ext uri="{FF2B5EF4-FFF2-40B4-BE49-F238E27FC236}">
                  <a16:creationId xmlns:a16="http://schemas.microsoft.com/office/drawing/2014/main" id="{85855A48-A1FC-4979-80F4-23ED68F1FB46}"/>
                </a:ext>
              </a:extLst>
            </p:cNvPr>
            <p:cNvSpPr>
              <a:spLocks/>
            </p:cNvSpPr>
            <p:nvPr/>
          </p:nvSpPr>
          <p:spPr bwMode="auto">
            <a:xfrm>
              <a:off x="3670" y="3475"/>
              <a:ext cx="17" cy="23"/>
            </a:xfrm>
            <a:custGeom>
              <a:avLst/>
              <a:gdLst>
                <a:gd name="T0" fmla="*/ 95 w 104"/>
                <a:gd name="T1" fmla="*/ 118 h 118"/>
                <a:gd name="T2" fmla="*/ 104 w 104"/>
                <a:gd name="T3" fmla="*/ 109 h 118"/>
                <a:gd name="T4" fmla="*/ 0 w 104"/>
                <a:gd name="T5" fmla="*/ 0 h 118"/>
                <a:gd name="T6" fmla="*/ 95 w 104"/>
                <a:gd name="T7" fmla="*/ 118 h 118"/>
                <a:gd name="T8" fmla="*/ 0 60000 65536"/>
                <a:gd name="T9" fmla="*/ 0 60000 65536"/>
                <a:gd name="T10" fmla="*/ 0 60000 65536"/>
                <a:gd name="T11" fmla="*/ 0 60000 65536"/>
                <a:gd name="T12" fmla="*/ 0 w 104"/>
                <a:gd name="T13" fmla="*/ 0 h 118"/>
                <a:gd name="T14" fmla="*/ 104 w 104"/>
                <a:gd name="T15" fmla="*/ 118 h 118"/>
              </a:gdLst>
              <a:ahLst/>
              <a:cxnLst>
                <a:cxn ang="T8">
                  <a:pos x="T0" y="T1"/>
                </a:cxn>
                <a:cxn ang="T9">
                  <a:pos x="T2" y="T3"/>
                </a:cxn>
                <a:cxn ang="T10">
                  <a:pos x="T4" y="T5"/>
                </a:cxn>
                <a:cxn ang="T11">
                  <a:pos x="T6" y="T7"/>
                </a:cxn>
              </a:cxnLst>
              <a:rect l="T12" t="T13" r="T14" b="T15"/>
              <a:pathLst>
                <a:path w="104" h="118">
                  <a:moveTo>
                    <a:pt x="95" y="118"/>
                  </a:moveTo>
                  <a:lnTo>
                    <a:pt x="104" y="109"/>
                  </a:lnTo>
                  <a:lnTo>
                    <a:pt x="0" y="0"/>
                  </a:lnTo>
                  <a:lnTo>
                    <a:pt x="95" y="118"/>
                  </a:lnTo>
                  <a:close/>
                </a:path>
              </a:pathLst>
            </a:custGeom>
            <a:solidFill>
              <a:srgbClr val="000000"/>
            </a:solidFill>
            <a:ln w="9525">
              <a:noFill/>
              <a:round/>
              <a:headEnd/>
              <a:tailEnd/>
            </a:ln>
          </p:spPr>
          <p:txBody>
            <a:bodyPr/>
            <a:lstStyle/>
            <a:p>
              <a:endParaRPr lang="en-US"/>
            </a:p>
          </p:txBody>
        </p:sp>
        <p:sp>
          <p:nvSpPr>
            <p:cNvPr id="1833" name="Freeform 807">
              <a:extLst>
                <a:ext uri="{FF2B5EF4-FFF2-40B4-BE49-F238E27FC236}">
                  <a16:creationId xmlns:a16="http://schemas.microsoft.com/office/drawing/2014/main" id="{232461B7-D998-4655-8FE1-EFC0724BF415}"/>
                </a:ext>
              </a:extLst>
            </p:cNvPr>
            <p:cNvSpPr>
              <a:spLocks/>
            </p:cNvSpPr>
            <p:nvPr/>
          </p:nvSpPr>
          <p:spPr bwMode="auto">
            <a:xfrm>
              <a:off x="3670" y="3475"/>
              <a:ext cx="17" cy="23"/>
            </a:xfrm>
            <a:custGeom>
              <a:avLst/>
              <a:gdLst>
                <a:gd name="T0" fmla="*/ 95 w 104"/>
                <a:gd name="T1" fmla="*/ 118 h 118"/>
                <a:gd name="T2" fmla="*/ 104 w 104"/>
                <a:gd name="T3" fmla="*/ 109 h 118"/>
                <a:gd name="T4" fmla="*/ 0 w 104"/>
                <a:gd name="T5" fmla="*/ 0 h 118"/>
                <a:gd name="T6" fmla="*/ 95 w 104"/>
                <a:gd name="T7" fmla="*/ 118 h 118"/>
                <a:gd name="T8" fmla="*/ 0 60000 65536"/>
                <a:gd name="T9" fmla="*/ 0 60000 65536"/>
                <a:gd name="T10" fmla="*/ 0 60000 65536"/>
                <a:gd name="T11" fmla="*/ 0 60000 65536"/>
                <a:gd name="T12" fmla="*/ 0 w 104"/>
                <a:gd name="T13" fmla="*/ 0 h 118"/>
                <a:gd name="T14" fmla="*/ 104 w 104"/>
                <a:gd name="T15" fmla="*/ 118 h 118"/>
              </a:gdLst>
              <a:ahLst/>
              <a:cxnLst>
                <a:cxn ang="T8">
                  <a:pos x="T0" y="T1"/>
                </a:cxn>
                <a:cxn ang="T9">
                  <a:pos x="T2" y="T3"/>
                </a:cxn>
                <a:cxn ang="T10">
                  <a:pos x="T4" y="T5"/>
                </a:cxn>
                <a:cxn ang="T11">
                  <a:pos x="T6" y="T7"/>
                </a:cxn>
              </a:cxnLst>
              <a:rect l="T12" t="T13" r="T14" b="T15"/>
              <a:pathLst>
                <a:path w="104" h="118">
                  <a:moveTo>
                    <a:pt x="95" y="118"/>
                  </a:moveTo>
                  <a:lnTo>
                    <a:pt x="104" y="109"/>
                  </a:lnTo>
                  <a:lnTo>
                    <a:pt x="0" y="0"/>
                  </a:lnTo>
                  <a:lnTo>
                    <a:pt x="95" y="118"/>
                  </a:lnTo>
                </a:path>
              </a:pathLst>
            </a:custGeom>
            <a:noFill/>
            <a:ln w="0">
              <a:solidFill>
                <a:srgbClr val="000000"/>
              </a:solidFill>
              <a:prstDash val="solid"/>
              <a:round/>
              <a:headEnd/>
              <a:tailEnd/>
            </a:ln>
          </p:spPr>
          <p:txBody>
            <a:bodyPr/>
            <a:lstStyle/>
            <a:p>
              <a:endParaRPr lang="en-US"/>
            </a:p>
          </p:txBody>
        </p:sp>
        <p:sp>
          <p:nvSpPr>
            <p:cNvPr id="1834" name="Freeform 808">
              <a:extLst>
                <a:ext uri="{FF2B5EF4-FFF2-40B4-BE49-F238E27FC236}">
                  <a16:creationId xmlns:a16="http://schemas.microsoft.com/office/drawing/2014/main" id="{0460E41B-2857-4386-8BBF-F9ED00E658AD}"/>
                </a:ext>
              </a:extLst>
            </p:cNvPr>
            <p:cNvSpPr>
              <a:spLocks/>
            </p:cNvSpPr>
            <p:nvPr/>
          </p:nvSpPr>
          <p:spPr bwMode="auto">
            <a:xfrm>
              <a:off x="3670" y="3475"/>
              <a:ext cx="18" cy="22"/>
            </a:xfrm>
            <a:custGeom>
              <a:avLst/>
              <a:gdLst>
                <a:gd name="T0" fmla="*/ 104 w 111"/>
                <a:gd name="T1" fmla="*/ 109 h 109"/>
                <a:gd name="T2" fmla="*/ 111 w 111"/>
                <a:gd name="T3" fmla="*/ 99 h 109"/>
                <a:gd name="T4" fmla="*/ 0 w 111"/>
                <a:gd name="T5" fmla="*/ 0 h 109"/>
                <a:gd name="T6" fmla="*/ 104 w 111"/>
                <a:gd name="T7" fmla="*/ 109 h 109"/>
                <a:gd name="T8" fmla="*/ 0 60000 65536"/>
                <a:gd name="T9" fmla="*/ 0 60000 65536"/>
                <a:gd name="T10" fmla="*/ 0 60000 65536"/>
                <a:gd name="T11" fmla="*/ 0 60000 65536"/>
                <a:gd name="T12" fmla="*/ 0 w 111"/>
                <a:gd name="T13" fmla="*/ 0 h 109"/>
                <a:gd name="T14" fmla="*/ 111 w 111"/>
                <a:gd name="T15" fmla="*/ 109 h 109"/>
              </a:gdLst>
              <a:ahLst/>
              <a:cxnLst>
                <a:cxn ang="T8">
                  <a:pos x="T0" y="T1"/>
                </a:cxn>
                <a:cxn ang="T9">
                  <a:pos x="T2" y="T3"/>
                </a:cxn>
                <a:cxn ang="T10">
                  <a:pos x="T4" y="T5"/>
                </a:cxn>
                <a:cxn ang="T11">
                  <a:pos x="T6" y="T7"/>
                </a:cxn>
              </a:cxnLst>
              <a:rect l="T12" t="T13" r="T14" b="T15"/>
              <a:pathLst>
                <a:path w="111" h="109">
                  <a:moveTo>
                    <a:pt x="104" y="109"/>
                  </a:moveTo>
                  <a:lnTo>
                    <a:pt x="111" y="99"/>
                  </a:lnTo>
                  <a:lnTo>
                    <a:pt x="0" y="0"/>
                  </a:lnTo>
                  <a:lnTo>
                    <a:pt x="104" y="109"/>
                  </a:lnTo>
                  <a:close/>
                </a:path>
              </a:pathLst>
            </a:custGeom>
            <a:solidFill>
              <a:srgbClr val="000000"/>
            </a:solidFill>
            <a:ln w="9525">
              <a:noFill/>
              <a:round/>
              <a:headEnd/>
              <a:tailEnd/>
            </a:ln>
          </p:spPr>
          <p:txBody>
            <a:bodyPr/>
            <a:lstStyle/>
            <a:p>
              <a:endParaRPr lang="en-US"/>
            </a:p>
          </p:txBody>
        </p:sp>
        <p:sp>
          <p:nvSpPr>
            <p:cNvPr id="1835" name="Freeform 809">
              <a:extLst>
                <a:ext uri="{FF2B5EF4-FFF2-40B4-BE49-F238E27FC236}">
                  <a16:creationId xmlns:a16="http://schemas.microsoft.com/office/drawing/2014/main" id="{CC791831-8DB9-469C-971B-DB299E1B0E9E}"/>
                </a:ext>
              </a:extLst>
            </p:cNvPr>
            <p:cNvSpPr>
              <a:spLocks/>
            </p:cNvSpPr>
            <p:nvPr/>
          </p:nvSpPr>
          <p:spPr bwMode="auto">
            <a:xfrm>
              <a:off x="3670" y="3475"/>
              <a:ext cx="18" cy="22"/>
            </a:xfrm>
            <a:custGeom>
              <a:avLst/>
              <a:gdLst>
                <a:gd name="T0" fmla="*/ 104 w 111"/>
                <a:gd name="T1" fmla="*/ 109 h 109"/>
                <a:gd name="T2" fmla="*/ 111 w 111"/>
                <a:gd name="T3" fmla="*/ 99 h 109"/>
                <a:gd name="T4" fmla="*/ 0 w 111"/>
                <a:gd name="T5" fmla="*/ 0 h 109"/>
                <a:gd name="T6" fmla="*/ 104 w 111"/>
                <a:gd name="T7" fmla="*/ 109 h 109"/>
                <a:gd name="T8" fmla="*/ 0 60000 65536"/>
                <a:gd name="T9" fmla="*/ 0 60000 65536"/>
                <a:gd name="T10" fmla="*/ 0 60000 65536"/>
                <a:gd name="T11" fmla="*/ 0 60000 65536"/>
                <a:gd name="T12" fmla="*/ 0 w 111"/>
                <a:gd name="T13" fmla="*/ 0 h 109"/>
                <a:gd name="T14" fmla="*/ 111 w 111"/>
                <a:gd name="T15" fmla="*/ 109 h 109"/>
              </a:gdLst>
              <a:ahLst/>
              <a:cxnLst>
                <a:cxn ang="T8">
                  <a:pos x="T0" y="T1"/>
                </a:cxn>
                <a:cxn ang="T9">
                  <a:pos x="T2" y="T3"/>
                </a:cxn>
                <a:cxn ang="T10">
                  <a:pos x="T4" y="T5"/>
                </a:cxn>
                <a:cxn ang="T11">
                  <a:pos x="T6" y="T7"/>
                </a:cxn>
              </a:cxnLst>
              <a:rect l="T12" t="T13" r="T14" b="T15"/>
              <a:pathLst>
                <a:path w="111" h="109">
                  <a:moveTo>
                    <a:pt x="104" y="109"/>
                  </a:moveTo>
                  <a:lnTo>
                    <a:pt x="111" y="99"/>
                  </a:lnTo>
                  <a:lnTo>
                    <a:pt x="0" y="0"/>
                  </a:lnTo>
                  <a:lnTo>
                    <a:pt x="104" y="109"/>
                  </a:lnTo>
                </a:path>
              </a:pathLst>
            </a:custGeom>
            <a:noFill/>
            <a:ln w="0">
              <a:solidFill>
                <a:srgbClr val="000000"/>
              </a:solidFill>
              <a:prstDash val="solid"/>
              <a:round/>
              <a:headEnd/>
              <a:tailEnd/>
            </a:ln>
          </p:spPr>
          <p:txBody>
            <a:bodyPr/>
            <a:lstStyle/>
            <a:p>
              <a:endParaRPr lang="en-US"/>
            </a:p>
          </p:txBody>
        </p:sp>
        <p:sp>
          <p:nvSpPr>
            <p:cNvPr id="1836" name="Freeform 810">
              <a:extLst>
                <a:ext uri="{FF2B5EF4-FFF2-40B4-BE49-F238E27FC236}">
                  <a16:creationId xmlns:a16="http://schemas.microsoft.com/office/drawing/2014/main" id="{FACC6163-CF25-477A-95E6-C4CF36C558DA}"/>
                </a:ext>
              </a:extLst>
            </p:cNvPr>
            <p:cNvSpPr>
              <a:spLocks/>
            </p:cNvSpPr>
            <p:nvPr/>
          </p:nvSpPr>
          <p:spPr bwMode="auto">
            <a:xfrm>
              <a:off x="3670" y="3475"/>
              <a:ext cx="20" cy="20"/>
            </a:xfrm>
            <a:custGeom>
              <a:avLst/>
              <a:gdLst>
                <a:gd name="T0" fmla="*/ 111 w 119"/>
                <a:gd name="T1" fmla="*/ 99 h 99"/>
                <a:gd name="T2" fmla="*/ 119 w 119"/>
                <a:gd name="T3" fmla="*/ 88 h 99"/>
                <a:gd name="T4" fmla="*/ 0 w 119"/>
                <a:gd name="T5" fmla="*/ 0 h 99"/>
                <a:gd name="T6" fmla="*/ 111 w 119"/>
                <a:gd name="T7" fmla="*/ 99 h 99"/>
                <a:gd name="T8" fmla="*/ 0 60000 65536"/>
                <a:gd name="T9" fmla="*/ 0 60000 65536"/>
                <a:gd name="T10" fmla="*/ 0 60000 65536"/>
                <a:gd name="T11" fmla="*/ 0 60000 65536"/>
                <a:gd name="T12" fmla="*/ 0 w 119"/>
                <a:gd name="T13" fmla="*/ 0 h 99"/>
                <a:gd name="T14" fmla="*/ 119 w 119"/>
                <a:gd name="T15" fmla="*/ 99 h 99"/>
              </a:gdLst>
              <a:ahLst/>
              <a:cxnLst>
                <a:cxn ang="T8">
                  <a:pos x="T0" y="T1"/>
                </a:cxn>
                <a:cxn ang="T9">
                  <a:pos x="T2" y="T3"/>
                </a:cxn>
                <a:cxn ang="T10">
                  <a:pos x="T4" y="T5"/>
                </a:cxn>
                <a:cxn ang="T11">
                  <a:pos x="T6" y="T7"/>
                </a:cxn>
              </a:cxnLst>
              <a:rect l="T12" t="T13" r="T14" b="T15"/>
              <a:pathLst>
                <a:path w="119" h="99">
                  <a:moveTo>
                    <a:pt x="111" y="99"/>
                  </a:moveTo>
                  <a:lnTo>
                    <a:pt x="119" y="88"/>
                  </a:lnTo>
                  <a:lnTo>
                    <a:pt x="0" y="0"/>
                  </a:lnTo>
                  <a:lnTo>
                    <a:pt x="111" y="99"/>
                  </a:lnTo>
                  <a:close/>
                </a:path>
              </a:pathLst>
            </a:custGeom>
            <a:solidFill>
              <a:srgbClr val="000000"/>
            </a:solidFill>
            <a:ln w="9525">
              <a:noFill/>
              <a:round/>
              <a:headEnd/>
              <a:tailEnd/>
            </a:ln>
          </p:spPr>
          <p:txBody>
            <a:bodyPr/>
            <a:lstStyle/>
            <a:p>
              <a:endParaRPr lang="en-US"/>
            </a:p>
          </p:txBody>
        </p:sp>
        <p:sp>
          <p:nvSpPr>
            <p:cNvPr id="1837" name="Freeform 811">
              <a:extLst>
                <a:ext uri="{FF2B5EF4-FFF2-40B4-BE49-F238E27FC236}">
                  <a16:creationId xmlns:a16="http://schemas.microsoft.com/office/drawing/2014/main" id="{4F652EBA-788F-4D6D-B8FB-341086BAE8E8}"/>
                </a:ext>
              </a:extLst>
            </p:cNvPr>
            <p:cNvSpPr>
              <a:spLocks/>
            </p:cNvSpPr>
            <p:nvPr/>
          </p:nvSpPr>
          <p:spPr bwMode="auto">
            <a:xfrm>
              <a:off x="3670" y="3475"/>
              <a:ext cx="20" cy="20"/>
            </a:xfrm>
            <a:custGeom>
              <a:avLst/>
              <a:gdLst>
                <a:gd name="T0" fmla="*/ 111 w 119"/>
                <a:gd name="T1" fmla="*/ 99 h 99"/>
                <a:gd name="T2" fmla="*/ 119 w 119"/>
                <a:gd name="T3" fmla="*/ 88 h 99"/>
                <a:gd name="T4" fmla="*/ 0 w 119"/>
                <a:gd name="T5" fmla="*/ 0 h 99"/>
                <a:gd name="T6" fmla="*/ 111 w 119"/>
                <a:gd name="T7" fmla="*/ 99 h 99"/>
                <a:gd name="T8" fmla="*/ 0 60000 65536"/>
                <a:gd name="T9" fmla="*/ 0 60000 65536"/>
                <a:gd name="T10" fmla="*/ 0 60000 65536"/>
                <a:gd name="T11" fmla="*/ 0 60000 65536"/>
                <a:gd name="T12" fmla="*/ 0 w 119"/>
                <a:gd name="T13" fmla="*/ 0 h 99"/>
                <a:gd name="T14" fmla="*/ 119 w 119"/>
                <a:gd name="T15" fmla="*/ 99 h 99"/>
              </a:gdLst>
              <a:ahLst/>
              <a:cxnLst>
                <a:cxn ang="T8">
                  <a:pos x="T0" y="T1"/>
                </a:cxn>
                <a:cxn ang="T9">
                  <a:pos x="T2" y="T3"/>
                </a:cxn>
                <a:cxn ang="T10">
                  <a:pos x="T4" y="T5"/>
                </a:cxn>
                <a:cxn ang="T11">
                  <a:pos x="T6" y="T7"/>
                </a:cxn>
              </a:cxnLst>
              <a:rect l="T12" t="T13" r="T14" b="T15"/>
              <a:pathLst>
                <a:path w="119" h="99">
                  <a:moveTo>
                    <a:pt x="111" y="99"/>
                  </a:moveTo>
                  <a:lnTo>
                    <a:pt x="119" y="88"/>
                  </a:lnTo>
                  <a:lnTo>
                    <a:pt x="0" y="0"/>
                  </a:lnTo>
                  <a:lnTo>
                    <a:pt x="111" y="99"/>
                  </a:lnTo>
                </a:path>
              </a:pathLst>
            </a:custGeom>
            <a:noFill/>
            <a:ln w="0">
              <a:solidFill>
                <a:srgbClr val="000000"/>
              </a:solidFill>
              <a:prstDash val="solid"/>
              <a:round/>
              <a:headEnd/>
              <a:tailEnd/>
            </a:ln>
          </p:spPr>
          <p:txBody>
            <a:bodyPr/>
            <a:lstStyle/>
            <a:p>
              <a:endParaRPr lang="en-US"/>
            </a:p>
          </p:txBody>
        </p:sp>
        <p:sp>
          <p:nvSpPr>
            <p:cNvPr id="1838" name="Freeform 812">
              <a:extLst>
                <a:ext uri="{FF2B5EF4-FFF2-40B4-BE49-F238E27FC236}">
                  <a16:creationId xmlns:a16="http://schemas.microsoft.com/office/drawing/2014/main" id="{231578D8-ACFB-4C8A-BE9E-DE05587F2742}"/>
                </a:ext>
              </a:extLst>
            </p:cNvPr>
            <p:cNvSpPr>
              <a:spLocks/>
            </p:cNvSpPr>
            <p:nvPr/>
          </p:nvSpPr>
          <p:spPr bwMode="auto">
            <a:xfrm>
              <a:off x="3670" y="3475"/>
              <a:ext cx="21" cy="17"/>
            </a:xfrm>
            <a:custGeom>
              <a:avLst/>
              <a:gdLst>
                <a:gd name="T0" fmla="*/ 119 w 124"/>
                <a:gd name="T1" fmla="*/ 88 h 88"/>
                <a:gd name="T2" fmla="*/ 124 w 124"/>
                <a:gd name="T3" fmla="*/ 76 h 88"/>
                <a:gd name="T4" fmla="*/ 0 w 124"/>
                <a:gd name="T5" fmla="*/ 0 h 88"/>
                <a:gd name="T6" fmla="*/ 119 w 124"/>
                <a:gd name="T7" fmla="*/ 88 h 88"/>
                <a:gd name="T8" fmla="*/ 0 60000 65536"/>
                <a:gd name="T9" fmla="*/ 0 60000 65536"/>
                <a:gd name="T10" fmla="*/ 0 60000 65536"/>
                <a:gd name="T11" fmla="*/ 0 60000 65536"/>
                <a:gd name="T12" fmla="*/ 0 w 124"/>
                <a:gd name="T13" fmla="*/ 0 h 88"/>
                <a:gd name="T14" fmla="*/ 124 w 124"/>
                <a:gd name="T15" fmla="*/ 88 h 88"/>
              </a:gdLst>
              <a:ahLst/>
              <a:cxnLst>
                <a:cxn ang="T8">
                  <a:pos x="T0" y="T1"/>
                </a:cxn>
                <a:cxn ang="T9">
                  <a:pos x="T2" y="T3"/>
                </a:cxn>
                <a:cxn ang="T10">
                  <a:pos x="T4" y="T5"/>
                </a:cxn>
                <a:cxn ang="T11">
                  <a:pos x="T6" y="T7"/>
                </a:cxn>
              </a:cxnLst>
              <a:rect l="T12" t="T13" r="T14" b="T15"/>
              <a:pathLst>
                <a:path w="124" h="88">
                  <a:moveTo>
                    <a:pt x="119" y="88"/>
                  </a:moveTo>
                  <a:lnTo>
                    <a:pt x="124" y="76"/>
                  </a:lnTo>
                  <a:lnTo>
                    <a:pt x="0" y="0"/>
                  </a:lnTo>
                  <a:lnTo>
                    <a:pt x="119" y="88"/>
                  </a:lnTo>
                  <a:close/>
                </a:path>
              </a:pathLst>
            </a:custGeom>
            <a:solidFill>
              <a:srgbClr val="000000"/>
            </a:solidFill>
            <a:ln w="9525">
              <a:noFill/>
              <a:round/>
              <a:headEnd/>
              <a:tailEnd/>
            </a:ln>
          </p:spPr>
          <p:txBody>
            <a:bodyPr/>
            <a:lstStyle/>
            <a:p>
              <a:endParaRPr lang="en-US"/>
            </a:p>
          </p:txBody>
        </p:sp>
        <p:sp>
          <p:nvSpPr>
            <p:cNvPr id="1839" name="Freeform 813">
              <a:extLst>
                <a:ext uri="{FF2B5EF4-FFF2-40B4-BE49-F238E27FC236}">
                  <a16:creationId xmlns:a16="http://schemas.microsoft.com/office/drawing/2014/main" id="{0B999E2B-54B3-4FFE-9851-44D6D4593B13}"/>
                </a:ext>
              </a:extLst>
            </p:cNvPr>
            <p:cNvSpPr>
              <a:spLocks/>
            </p:cNvSpPr>
            <p:nvPr/>
          </p:nvSpPr>
          <p:spPr bwMode="auto">
            <a:xfrm>
              <a:off x="3670" y="3475"/>
              <a:ext cx="21" cy="17"/>
            </a:xfrm>
            <a:custGeom>
              <a:avLst/>
              <a:gdLst>
                <a:gd name="T0" fmla="*/ 119 w 124"/>
                <a:gd name="T1" fmla="*/ 88 h 88"/>
                <a:gd name="T2" fmla="*/ 124 w 124"/>
                <a:gd name="T3" fmla="*/ 76 h 88"/>
                <a:gd name="T4" fmla="*/ 0 w 124"/>
                <a:gd name="T5" fmla="*/ 0 h 88"/>
                <a:gd name="T6" fmla="*/ 119 w 124"/>
                <a:gd name="T7" fmla="*/ 88 h 88"/>
                <a:gd name="T8" fmla="*/ 0 60000 65536"/>
                <a:gd name="T9" fmla="*/ 0 60000 65536"/>
                <a:gd name="T10" fmla="*/ 0 60000 65536"/>
                <a:gd name="T11" fmla="*/ 0 60000 65536"/>
                <a:gd name="T12" fmla="*/ 0 w 124"/>
                <a:gd name="T13" fmla="*/ 0 h 88"/>
                <a:gd name="T14" fmla="*/ 124 w 124"/>
                <a:gd name="T15" fmla="*/ 88 h 88"/>
              </a:gdLst>
              <a:ahLst/>
              <a:cxnLst>
                <a:cxn ang="T8">
                  <a:pos x="T0" y="T1"/>
                </a:cxn>
                <a:cxn ang="T9">
                  <a:pos x="T2" y="T3"/>
                </a:cxn>
                <a:cxn ang="T10">
                  <a:pos x="T4" y="T5"/>
                </a:cxn>
                <a:cxn ang="T11">
                  <a:pos x="T6" y="T7"/>
                </a:cxn>
              </a:cxnLst>
              <a:rect l="T12" t="T13" r="T14" b="T15"/>
              <a:pathLst>
                <a:path w="124" h="88">
                  <a:moveTo>
                    <a:pt x="119" y="88"/>
                  </a:moveTo>
                  <a:lnTo>
                    <a:pt x="124" y="76"/>
                  </a:lnTo>
                  <a:lnTo>
                    <a:pt x="0" y="0"/>
                  </a:lnTo>
                  <a:lnTo>
                    <a:pt x="119" y="88"/>
                  </a:lnTo>
                </a:path>
              </a:pathLst>
            </a:custGeom>
            <a:noFill/>
            <a:ln w="0">
              <a:solidFill>
                <a:srgbClr val="000000"/>
              </a:solidFill>
              <a:prstDash val="solid"/>
              <a:round/>
              <a:headEnd/>
              <a:tailEnd/>
            </a:ln>
          </p:spPr>
          <p:txBody>
            <a:bodyPr/>
            <a:lstStyle/>
            <a:p>
              <a:endParaRPr lang="en-US"/>
            </a:p>
          </p:txBody>
        </p:sp>
        <p:sp>
          <p:nvSpPr>
            <p:cNvPr id="1840" name="Freeform 814">
              <a:extLst>
                <a:ext uri="{FF2B5EF4-FFF2-40B4-BE49-F238E27FC236}">
                  <a16:creationId xmlns:a16="http://schemas.microsoft.com/office/drawing/2014/main" id="{984C694C-C16E-4010-958A-4357BEDAD1D5}"/>
                </a:ext>
              </a:extLst>
            </p:cNvPr>
            <p:cNvSpPr>
              <a:spLocks/>
            </p:cNvSpPr>
            <p:nvPr/>
          </p:nvSpPr>
          <p:spPr bwMode="auto">
            <a:xfrm>
              <a:off x="3670" y="3475"/>
              <a:ext cx="21" cy="15"/>
            </a:xfrm>
            <a:custGeom>
              <a:avLst/>
              <a:gdLst>
                <a:gd name="T0" fmla="*/ 124 w 130"/>
                <a:gd name="T1" fmla="*/ 76 h 76"/>
                <a:gd name="T2" fmla="*/ 130 w 130"/>
                <a:gd name="T3" fmla="*/ 65 h 76"/>
                <a:gd name="T4" fmla="*/ 0 w 130"/>
                <a:gd name="T5" fmla="*/ 0 h 76"/>
                <a:gd name="T6" fmla="*/ 124 w 130"/>
                <a:gd name="T7" fmla="*/ 76 h 76"/>
                <a:gd name="T8" fmla="*/ 0 60000 65536"/>
                <a:gd name="T9" fmla="*/ 0 60000 65536"/>
                <a:gd name="T10" fmla="*/ 0 60000 65536"/>
                <a:gd name="T11" fmla="*/ 0 60000 65536"/>
                <a:gd name="T12" fmla="*/ 0 w 130"/>
                <a:gd name="T13" fmla="*/ 0 h 76"/>
                <a:gd name="T14" fmla="*/ 130 w 130"/>
                <a:gd name="T15" fmla="*/ 76 h 76"/>
              </a:gdLst>
              <a:ahLst/>
              <a:cxnLst>
                <a:cxn ang="T8">
                  <a:pos x="T0" y="T1"/>
                </a:cxn>
                <a:cxn ang="T9">
                  <a:pos x="T2" y="T3"/>
                </a:cxn>
                <a:cxn ang="T10">
                  <a:pos x="T4" y="T5"/>
                </a:cxn>
                <a:cxn ang="T11">
                  <a:pos x="T6" y="T7"/>
                </a:cxn>
              </a:cxnLst>
              <a:rect l="T12" t="T13" r="T14" b="T15"/>
              <a:pathLst>
                <a:path w="130" h="76">
                  <a:moveTo>
                    <a:pt x="124" y="76"/>
                  </a:moveTo>
                  <a:lnTo>
                    <a:pt x="130" y="65"/>
                  </a:lnTo>
                  <a:lnTo>
                    <a:pt x="0" y="0"/>
                  </a:lnTo>
                  <a:lnTo>
                    <a:pt x="124" y="76"/>
                  </a:lnTo>
                  <a:close/>
                </a:path>
              </a:pathLst>
            </a:custGeom>
            <a:solidFill>
              <a:srgbClr val="000000"/>
            </a:solidFill>
            <a:ln w="9525">
              <a:noFill/>
              <a:round/>
              <a:headEnd/>
              <a:tailEnd/>
            </a:ln>
          </p:spPr>
          <p:txBody>
            <a:bodyPr/>
            <a:lstStyle/>
            <a:p>
              <a:endParaRPr lang="en-US"/>
            </a:p>
          </p:txBody>
        </p:sp>
        <p:sp>
          <p:nvSpPr>
            <p:cNvPr id="1841" name="Freeform 815">
              <a:extLst>
                <a:ext uri="{FF2B5EF4-FFF2-40B4-BE49-F238E27FC236}">
                  <a16:creationId xmlns:a16="http://schemas.microsoft.com/office/drawing/2014/main" id="{797B5E06-E63C-4F1D-AE84-7D0B0392182E}"/>
                </a:ext>
              </a:extLst>
            </p:cNvPr>
            <p:cNvSpPr>
              <a:spLocks/>
            </p:cNvSpPr>
            <p:nvPr/>
          </p:nvSpPr>
          <p:spPr bwMode="auto">
            <a:xfrm>
              <a:off x="3670" y="3475"/>
              <a:ext cx="21" cy="15"/>
            </a:xfrm>
            <a:custGeom>
              <a:avLst/>
              <a:gdLst>
                <a:gd name="T0" fmla="*/ 124 w 130"/>
                <a:gd name="T1" fmla="*/ 76 h 76"/>
                <a:gd name="T2" fmla="*/ 130 w 130"/>
                <a:gd name="T3" fmla="*/ 65 h 76"/>
                <a:gd name="T4" fmla="*/ 0 w 130"/>
                <a:gd name="T5" fmla="*/ 0 h 76"/>
                <a:gd name="T6" fmla="*/ 124 w 130"/>
                <a:gd name="T7" fmla="*/ 76 h 76"/>
                <a:gd name="T8" fmla="*/ 0 60000 65536"/>
                <a:gd name="T9" fmla="*/ 0 60000 65536"/>
                <a:gd name="T10" fmla="*/ 0 60000 65536"/>
                <a:gd name="T11" fmla="*/ 0 60000 65536"/>
                <a:gd name="T12" fmla="*/ 0 w 130"/>
                <a:gd name="T13" fmla="*/ 0 h 76"/>
                <a:gd name="T14" fmla="*/ 130 w 130"/>
                <a:gd name="T15" fmla="*/ 76 h 76"/>
              </a:gdLst>
              <a:ahLst/>
              <a:cxnLst>
                <a:cxn ang="T8">
                  <a:pos x="T0" y="T1"/>
                </a:cxn>
                <a:cxn ang="T9">
                  <a:pos x="T2" y="T3"/>
                </a:cxn>
                <a:cxn ang="T10">
                  <a:pos x="T4" y="T5"/>
                </a:cxn>
                <a:cxn ang="T11">
                  <a:pos x="T6" y="T7"/>
                </a:cxn>
              </a:cxnLst>
              <a:rect l="T12" t="T13" r="T14" b="T15"/>
              <a:pathLst>
                <a:path w="130" h="76">
                  <a:moveTo>
                    <a:pt x="124" y="76"/>
                  </a:moveTo>
                  <a:lnTo>
                    <a:pt x="130" y="65"/>
                  </a:lnTo>
                  <a:lnTo>
                    <a:pt x="0" y="0"/>
                  </a:lnTo>
                  <a:lnTo>
                    <a:pt x="124" y="76"/>
                  </a:lnTo>
                </a:path>
              </a:pathLst>
            </a:custGeom>
            <a:noFill/>
            <a:ln w="0">
              <a:solidFill>
                <a:srgbClr val="000000"/>
              </a:solidFill>
              <a:prstDash val="solid"/>
              <a:round/>
              <a:headEnd/>
              <a:tailEnd/>
            </a:ln>
          </p:spPr>
          <p:txBody>
            <a:bodyPr/>
            <a:lstStyle/>
            <a:p>
              <a:endParaRPr lang="en-US"/>
            </a:p>
          </p:txBody>
        </p:sp>
        <p:sp>
          <p:nvSpPr>
            <p:cNvPr id="1842" name="Freeform 816">
              <a:extLst>
                <a:ext uri="{FF2B5EF4-FFF2-40B4-BE49-F238E27FC236}">
                  <a16:creationId xmlns:a16="http://schemas.microsoft.com/office/drawing/2014/main" id="{8948F284-3256-4C1A-94FD-1AA8B9226239}"/>
                </a:ext>
              </a:extLst>
            </p:cNvPr>
            <p:cNvSpPr>
              <a:spLocks/>
            </p:cNvSpPr>
            <p:nvPr/>
          </p:nvSpPr>
          <p:spPr bwMode="auto">
            <a:xfrm>
              <a:off x="3670" y="3475"/>
              <a:ext cx="22" cy="13"/>
            </a:xfrm>
            <a:custGeom>
              <a:avLst/>
              <a:gdLst>
                <a:gd name="T0" fmla="*/ 130 w 134"/>
                <a:gd name="T1" fmla="*/ 65 h 65"/>
                <a:gd name="T2" fmla="*/ 134 w 134"/>
                <a:gd name="T3" fmla="*/ 53 h 65"/>
                <a:gd name="T4" fmla="*/ 0 w 134"/>
                <a:gd name="T5" fmla="*/ 0 h 65"/>
                <a:gd name="T6" fmla="*/ 130 w 134"/>
                <a:gd name="T7" fmla="*/ 65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130" y="65"/>
                  </a:moveTo>
                  <a:lnTo>
                    <a:pt x="134" y="53"/>
                  </a:lnTo>
                  <a:lnTo>
                    <a:pt x="0" y="0"/>
                  </a:lnTo>
                  <a:lnTo>
                    <a:pt x="130" y="65"/>
                  </a:lnTo>
                  <a:close/>
                </a:path>
              </a:pathLst>
            </a:custGeom>
            <a:solidFill>
              <a:srgbClr val="000000"/>
            </a:solidFill>
            <a:ln w="9525">
              <a:noFill/>
              <a:round/>
              <a:headEnd/>
              <a:tailEnd/>
            </a:ln>
          </p:spPr>
          <p:txBody>
            <a:bodyPr/>
            <a:lstStyle/>
            <a:p>
              <a:endParaRPr lang="en-US"/>
            </a:p>
          </p:txBody>
        </p:sp>
        <p:sp>
          <p:nvSpPr>
            <p:cNvPr id="1843" name="Freeform 817">
              <a:extLst>
                <a:ext uri="{FF2B5EF4-FFF2-40B4-BE49-F238E27FC236}">
                  <a16:creationId xmlns:a16="http://schemas.microsoft.com/office/drawing/2014/main" id="{43C2E3F7-0991-4631-B40B-3C616C421B12}"/>
                </a:ext>
              </a:extLst>
            </p:cNvPr>
            <p:cNvSpPr>
              <a:spLocks/>
            </p:cNvSpPr>
            <p:nvPr/>
          </p:nvSpPr>
          <p:spPr bwMode="auto">
            <a:xfrm>
              <a:off x="3670" y="3475"/>
              <a:ext cx="22" cy="13"/>
            </a:xfrm>
            <a:custGeom>
              <a:avLst/>
              <a:gdLst>
                <a:gd name="T0" fmla="*/ 130 w 134"/>
                <a:gd name="T1" fmla="*/ 65 h 65"/>
                <a:gd name="T2" fmla="*/ 134 w 134"/>
                <a:gd name="T3" fmla="*/ 53 h 65"/>
                <a:gd name="T4" fmla="*/ 0 w 134"/>
                <a:gd name="T5" fmla="*/ 0 h 65"/>
                <a:gd name="T6" fmla="*/ 130 w 134"/>
                <a:gd name="T7" fmla="*/ 65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130" y="65"/>
                  </a:moveTo>
                  <a:lnTo>
                    <a:pt x="134" y="53"/>
                  </a:lnTo>
                  <a:lnTo>
                    <a:pt x="0" y="0"/>
                  </a:lnTo>
                  <a:lnTo>
                    <a:pt x="130" y="65"/>
                  </a:lnTo>
                </a:path>
              </a:pathLst>
            </a:custGeom>
            <a:noFill/>
            <a:ln w="0">
              <a:solidFill>
                <a:srgbClr val="000000"/>
              </a:solidFill>
              <a:prstDash val="solid"/>
              <a:round/>
              <a:headEnd/>
              <a:tailEnd/>
            </a:ln>
          </p:spPr>
          <p:txBody>
            <a:bodyPr/>
            <a:lstStyle/>
            <a:p>
              <a:endParaRPr lang="en-US"/>
            </a:p>
          </p:txBody>
        </p:sp>
        <p:sp>
          <p:nvSpPr>
            <p:cNvPr id="1844" name="Freeform 818">
              <a:extLst>
                <a:ext uri="{FF2B5EF4-FFF2-40B4-BE49-F238E27FC236}">
                  <a16:creationId xmlns:a16="http://schemas.microsoft.com/office/drawing/2014/main" id="{E1DE642F-1CFD-400A-B611-F8FCABDA09D4}"/>
                </a:ext>
              </a:extLst>
            </p:cNvPr>
            <p:cNvSpPr>
              <a:spLocks/>
            </p:cNvSpPr>
            <p:nvPr/>
          </p:nvSpPr>
          <p:spPr bwMode="auto">
            <a:xfrm>
              <a:off x="3670" y="3475"/>
              <a:ext cx="23" cy="10"/>
            </a:xfrm>
            <a:custGeom>
              <a:avLst/>
              <a:gdLst>
                <a:gd name="T0" fmla="*/ 134 w 137"/>
                <a:gd name="T1" fmla="*/ 53 h 53"/>
                <a:gd name="T2" fmla="*/ 137 w 137"/>
                <a:gd name="T3" fmla="*/ 39 h 53"/>
                <a:gd name="T4" fmla="*/ 0 w 137"/>
                <a:gd name="T5" fmla="*/ 0 h 53"/>
                <a:gd name="T6" fmla="*/ 134 w 137"/>
                <a:gd name="T7" fmla="*/ 53 h 53"/>
                <a:gd name="T8" fmla="*/ 0 60000 65536"/>
                <a:gd name="T9" fmla="*/ 0 60000 65536"/>
                <a:gd name="T10" fmla="*/ 0 60000 65536"/>
                <a:gd name="T11" fmla="*/ 0 60000 65536"/>
                <a:gd name="T12" fmla="*/ 0 w 137"/>
                <a:gd name="T13" fmla="*/ 0 h 53"/>
                <a:gd name="T14" fmla="*/ 137 w 137"/>
                <a:gd name="T15" fmla="*/ 53 h 53"/>
              </a:gdLst>
              <a:ahLst/>
              <a:cxnLst>
                <a:cxn ang="T8">
                  <a:pos x="T0" y="T1"/>
                </a:cxn>
                <a:cxn ang="T9">
                  <a:pos x="T2" y="T3"/>
                </a:cxn>
                <a:cxn ang="T10">
                  <a:pos x="T4" y="T5"/>
                </a:cxn>
                <a:cxn ang="T11">
                  <a:pos x="T6" y="T7"/>
                </a:cxn>
              </a:cxnLst>
              <a:rect l="T12" t="T13" r="T14" b="T15"/>
              <a:pathLst>
                <a:path w="137" h="53">
                  <a:moveTo>
                    <a:pt x="134" y="53"/>
                  </a:moveTo>
                  <a:lnTo>
                    <a:pt x="137" y="39"/>
                  </a:lnTo>
                  <a:lnTo>
                    <a:pt x="0" y="0"/>
                  </a:lnTo>
                  <a:lnTo>
                    <a:pt x="134" y="53"/>
                  </a:lnTo>
                  <a:close/>
                </a:path>
              </a:pathLst>
            </a:custGeom>
            <a:solidFill>
              <a:srgbClr val="000000"/>
            </a:solidFill>
            <a:ln w="9525">
              <a:noFill/>
              <a:round/>
              <a:headEnd/>
              <a:tailEnd/>
            </a:ln>
          </p:spPr>
          <p:txBody>
            <a:bodyPr/>
            <a:lstStyle/>
            <a:p>
              <a:endParaRPr lang="en-US"/>
            </a:p>
          </p:txBody>
        </p:sp>
        <p:sp>
          <p:nvSpPr>
            <p:cNvPr id="1845" name="Freeform 819">
              <a:extLst>
                <a:ext uri="{FF2B5EF4-FFF2-40B4-BE49-F238E27FC236}">
                  <a16:creationId xmlns:a16="http://schemas.microsoft.com/office/drawing/2014/main" id="{36A60FDB-92AB-40EB-813E-2AEBA4581B66}"/>
                </a:ext>
              </a:extLst>
            </p:cNvPr>
            <p:cNvSpPr>
              <a:spLocks/>
            </p:cNvSpPr>
            <p:nvPr/>
          </p:nvSpPr>
          <p:spPr bwMode="auto">
            <a:xfrm>
              <a:off x="3670" y="3475"/>
              <a:ext cx="23" cy="10"/>
            </a:xfrm>
            <a:custGeom>
              <a:avLst/>
              <a:gdLst>
                <a:gd name="T0" fmla="*/ 134 w 137"/>
                <a:gd name="T1" fmla="*/ 53 h 53"/>
                <a:gd name="T2" fmla="*/ 137 w 137"/>
                <a:gd name="T3" fmla="*/ 39 h 53"/>
                <a:gd name="T4" fmla="*/ 0 w 137"/>
                <a:gd name="T5" fmla="*/ 0 h 53"/>
                <a:gd name="T6" fmla="*/ 134 w 137"/>
                <a:gd name="T7" fmla="*/ 53 h 53"/>
                <a:gd name="T8" fmla="*/ 0 60000 65536"/>
                <a:gd name="T9" fmla="*/ 0 60000 65536"/>
                <a:gd name="T10" fmla="*/ 0 60000 65536"/>
                <a:gd name="T11" fmla="*/ 0 60000 65536"/>
                <a:gd name="T12" fmla="*/ 0 w 137"/>
                <a:gd name="T13" fmla="*/ 0 h 53"/>
                <a:gd name="T14" fmla="*/ 137 w 137"/>
                <a:gd name="T15" fmla="*/ 53 h 53"/>
              </a:gdLst>
              <a:ahLst/>
              <a:cxnLst>
                <a:cxn ang="T8">
                  <a:pos x="T0" y="T1"/>
                </a:cxn>
                <a:cxn ang="T9">
                  <a:pos x="T2" y="T3"/>
                </a:cxn>
                <a:cxn ang="T10">
                  <a:pos x="T4" y="T5"/>
                </a:cxn>
                <a:cxn ang="T11">
                  <a:pos x="T6" y="T7"/>
                </a:cxn>
              </a:cxnLst>
              <a:rect l="T12" t="T13" r="T14" b="T15"/>
              <a:pathLst>
                <a:path w="137" h="53">
                  <a:moveTo>
                    <a:pt x="134" y="53"/>
                  </a:moveTo>
                  <a:lnTo>
                    <a:pt x="137" y="39"/>
                  </a:lnTo>
                  <a:lnTo>
                    <a:pt x="0" y="0"/>
                  </a:lnTo>
                  <a:lnTo>
                    <a:pt x="134" y="53"/>
                  </a:lnTo>
                </a:path>
              </a:pathLst>
            </a:custGeom>
            <a:noFill/>
            <a:ln w="0">
              <a:solidFill>
                <a:srgbClr val="000000"/>
              </a:solidFill>
              <a:prstDash val="solid"/>
              <a:round/>
              <a:headEnd/>
              <a:tailEnd/>
            </a:ln>
          </p:spPr>
          <p:txBody>
            <a:bodyPr/>
            <a:lstStyle/>
            <a:p>
              <a:endParaRPr lang="en-US"/>
            </a:p>
          </p:txBody>
        </p:sp>
        <p:sp>
          <p:nvSpPr>
            <p:cNvPr id="1846" name="Freeform 820">
              <a:extLst>
                <a:ext uri="{FF2B5EF4-FFF2-40B4-BE49-F238E27FC236}">
                  <a16:creationId xmlns:a16="http://schemas.microsoft.com/office/drawing/2014/main" id="{8E2D7CD7-209F-4877-91A8-8B3D927FC318}"/>
                </a:ext>
              </a:extLst>
            </p:cNvPr>
            <p:cNvSpPr>
              <a:spLocks/>
            </p:cNvSpPr>
            <p:nvPr/>
          </p:nvSpPr>
          <p:spPr bwMode="auto">
            <a:xfrm>
              <a:off x="3670" y="3475"/>
              <a:ext cx="23" cy="8"/>
            </a:xfrm>
            <a:custGeom>
              <a:avLst/>
              <a:gdLst>
                <a:gd name="T0" fmla="*/ 137 w 140"/>
                <a:gd name="T1" fmla="*/ 39 h 39"/>
                <a:gd name="T2" fmla="*/ 140 w 140"/>
                <a:gd name="T3" fmla="*/ 26 h 39"/>
                <a:gd name="T4" fmla="*/ 0 w 140"/>
                <a:gd name="T5" fmla="*/ 0 h 39"/>
                <a:gd name="T6" fmla="*/ 137 w 140"/>
                <a:gd name="T7" fmla="*/ 39 h 39"/>
                <a:gd name="T8" fmla="*/ 0 60000 65536"/>
                <a:gd name="T9" fmla="*/ 0 60000 65536"/>
                <a:gd name="T10" fmla="*/ 0 60000 65536"/>
                <a:gd name="T11" fmla="*/ 0 60000 65536"/>
                <a:gd name="T12" fmla="*/ 0 w 140"/>
                <a:gd name="T13" fmla="*/ 0 h 39"/>
                <a:gd name="T14" fmla="*/ 140 w 140"/>
                <a:gd name="T15" fmla="*/ 39 h 39"/>
              </a:gdLst>
              <a:ahLst/>
              <a:cxnLst>
                <a:cxn ang="T8">
                  <a:pos x="T0" y="T1"/>
                </a:cxn>
                <a:cxn ang="T9">
                  <a:pos x="T2" y="T3"/>
                </a:cxn>
                <a:cxn ang="T10">
                  <a:pos x="T4" y="T5"/>
                </a:cxn>
                <a:cxn ang="T11">
                  <a:pos x="T6" y="T7"/>
                </a:cxn>
              </a:cxnLst>
              <a:rect l="T12" t="T13" r="T14" b="T15"/>
              <a:pathLst>
                <a:path w="140" h="39">
                  <a:moveTo>
                    <a:pt x="137" y="39"/>
                  </a:moveTo>
                  <a:lnTo>
                    <a:pt x="140" y="26"/>
                  </a:lnTo>
                  <a:lnTo>
                    <a:pt x="0" y="0"/>
                  </a:lnTo>
                  <a:lnTo>
                    <a:pt x="137" y="39"/>
                  </a:lnTo>
                  <a:close/>
                </a:path>
              </a:pathLst>
            </a:custGeom>
            <a:solidFill>
              <a:srgbClr val="000000"/>
            </a:solidFill>
            <a:ln w="9525">
              <a:noFill/>
              <a:round/>
              <a:headEnd/>
              <a:tailEnd/>
            </a:ln>
          </p:spPr>
          <p:txBody>
            <a:bodyPr/>
            <a:lstStyle/>
            <a:p>
              <a:endParaRPr lang="en-US"/>
            </a:p>
          </p:txBody>
        </p:sp>
        <p:sp>
          <p:nvSpPr>
            <p:cNvPr id="1847" name="Freeform 821">
              <a:extLst>
                <a:ext uri="{FF2B5EF4-FFF2-40B4-BE49-F238E27FC236}">
                  <a16:creationId xmlns:a16="http://schemas.microsoft.com/office/drawing/2014/main" id="{0040B564-7960-4F8D-A15A-623C27449757}"/>
                </a:ext>
              </a:extLst>
            </p:cNvPr>
            <p:cNvSpPr>
              <a:spLocks/>
            </p:cNvSpPr>
            <p:nvPr/>
          </p:nvSpPr>
          <p:spPr bwMode="auto">
            <a:xfrm>
              <a:off x="3670" y="3475"/>
              <a:ext cx="23" cy="8"/>
            </a:xfrm>
            <a:custGeom>
              <a:avLst/>
              <a:gdLst>
                <a:gd name="T0" fmla="*/ 137 w 140"/>
                <a:gd name="T1" fmla="*/ 39 h 39"/>
                <a:gd name="T2" fmla="*/ 140 w 140"/>
                <a:gd name="T3" fmla="*/ 26 h 39"/>
                <a:gd name="T4" fmla="*/ 0 w 140"/>
                <a:gd name="T5" fmla="*/ 0 h 39"/>
                <a:gd name="T6" fmla="*/ 137 w 140"/>
                <a:gd name="T7" fmla="*/ 39 h 39"/>
                <a:gd name="T8" fmla="*/ 0 60000 65536"/>
                <a:gd name="T9" fmla="*/ 0 60000 65536"/>
                <a:gd name="T10" fmla="*/ 0 60000 65536"/>
                <a:gd name="T11" fmla="*/ 0 60000 65536"/>
                <a:gd name="T12" fmla="*/ 0 w 140"/>
                <a:gd name="T13" fmla="*/ 0 h 39"/>
                <a:gd name="T14" fmla="*/ 140 w 140"/>
                <a:gd name="T15" fmla="*/ 39 h 39"/>
              </a:gdLst>
              <a:ahLst/>
              <a:cxnLst>
                <a:cxn ang="T8">
                  <a:pos x="T0" y="T1"/>
                </a:cxn>
                <a:cxn ang="T9">
                  <a:pos x="T2" y="T3"/>
                </a:cxn>
                <a:cxn ang="T10">
                  <a:pos x="T4" y="T5"/>
                </a:cxn>
                <a:cxn ang="T11">
                  <a:pos x="T6" y="T7"/>
                </a:cxn>
              </a:cxnLst>
              <a:rect l="T12" t="T13" r="T14" b="T15"/>
              <a:pathLst>
                <a:path w="140" h="39">
                  <a:moveTo>
                    <a:pt x="137" y="39"/>
                  </a:moveTo>
                  <a:lnTo>
                    <a:pt x="140" y="26"/>
                  </a:lnTo>
                  <a:lnTo>
                    <a:pt x="0" y="0"/>
                  </a:lnTo>
                  <a:lnTo>
                    <a:pt x="137" y="39"/>
                  </a:lnTo>
                </a:path>
              </a:pathLst>
            </a:custGeom>
            <a:noFill/>
            <a:ln w="0">
              <a:solidFill>
                <a:srgbClr val="000000"/>
              </a:solidFill>
              <a:prstDash val="solid"/>
              <a:round/>
              <a:headEnd/>
              <a:tailEnd/>
            </a:ln>
          </p:spPr>
          <p:txBody>
            <a:bodyPr/>
            <a:lstStyle/>
            <a:p>
              <a:endParaRPr lang="en-US"/>
            </a:p>
          </p:txBody>
        </p:sp>
        <p:sp>
          <p:nvSpPr>
            <p:cNvPr id="1848" name="Freeform 822">
              <a:extLst>
                <a:ext uri="{FF2B5EF4-FFF2-40B4-BE49-F238E27FC236}">
                  <a16:creationId xmlns:a16="http://schemas.microsoft.com/office/drawing/2014/main" id="{2F58357B-C1EA-43C8-895F-C0D366E02581}"/>
                </a:ext>
              </a:extLst>
            </p:cNvPr>
            <p:cNvSpPr>
              <a:spLocks/>
            </p:cNvSpPr>
            <p:nvPr/>
          </p:nvSpPr>
          <p:spPr bwMode="auto">
            <a:xfrm>
              <a:off x="3670" y="3475"/>
              <a:ext cx="23" cy="5"/>
            </a:xfrm>
            <a:custGeom>
              <a:avLst/>
              <a:gdLst>
                <a:gd name="T0" fmla="*/ 140 w 141"/>
                <a:gd name="T1" fmla="*/ 26 h 26"/>
                <a:gd name="T2" fmla="*/ 141 w 141"/>
                <a:gd name="T3" fmla="*/ 13 h 26"/>
                <a:gd name="T4" fmla="*/ 0 w 141"/>
                <a:gd name="T5" fmla="*/ 0 h 26"/>
                <a:gd name="T6" fmla="*/ 140 w 141"/>
                <a:gd name="T7" fmla="*/ 26 h 26"/>
                <a:gd name="T8" fmla="*/ 0 60000 65536"/>
                <a:gd name="T9" fmla="*/ 0 60000 65536"/>
                <a:gd name="T10" fmla="*/ 0 60000 65536"/>
                <a:gd name="T11" fmla="*/ 0 60000 65536"/>
                <a:gd name="T12" fmla="*/ 0 w 141"/>
                <a:gd name="T13" fmla="*/ 0 h 26"/>
                <a:gd name="T14" fmla="*/ 141 w 141"/>
                <a:gd name="T15" fmla="*/ 26 h 26"/>
              </a:gdLst>
              <a:ahLst/>
              <a:cxnLst>
                <a:cxn ang="T8">
                  <a:pos x="T0" y="T1"/>
                </a:cxn>
                <a:cxn ang="T9">
                  <a:pos x="T2" y="T3"/>
                </a:cxn>
                <a:cxn ang="T10">
                  <a:pos x="T4" y="T5"/>
                </a:cxn>
                <a:cxn ang="T11">
                  <a:pos x="T6" y="T7"/>
                </a:cxn>
              </a:cxnLst>
              <a:rect l="T12" t="T13" r="T14" b="T15"/>
              <a:pathLst>
                <a:path w="141" h="26">
                  <a:moveTo>
                    <a:pt x="140" y="26"/>
                  </a:moveTo>
                  <a:lnTo>
                    <a:pt x="141" y="13"/>
                  </a:lnTo>
                  <a:lnTo>
                    <a:pt x="0" y="0"/>
                  </a:lnTo>
                  <a:lnTo>
                    <a:pt x="140" y="26"/>
                  </a:lnTo>
                  <a:close/>
                </a:path>
              </a:pathLst>
            </a:custGeom>
            <a:solidFill>
              <a:srgbClr val="000000"/>
            </a:solidFill>
            <a:ln w="9525">
              <a:noFill/>
              <a:round/>
              <a:headEnd/>
              <a:tailEnd/>
            </a:ln>
          </p:spPr>
          <p:txBody>
            <a:bodyPr/>
            <a:lstStyle/>
            <a:p>
              <a:endParaRPr lang="en-US"/>
            </a:p>
          </p:txBody>
        </p:sp>
        <p:sp>
          <p:nvSpPr>
            <p:cNvPr id="1849" name="Freeform 823">
              <a:extLst>
                <a:ext uri="{FF2B5EF4-FFF2-40B4-BE49-F238E27FC236}">
                  <a16:creationId xmlns:a16="http://schemas.microsoft.com/office/drawing/2014/main" id="{52AA2F4A-A1DF-42EA-8259-36F2CB3932F6}"/>
                </a:ext>
              </a:extLst>
            </p:cNvPr>
            <p:cNvSpPr>
              <a:spLocks/>
            </p:cNvSpPr>
            <p:nvPr/>
          </p:nvSpPr>
          <p:spPr bwMode="auto">
            <a:xfrm>
              <a:off x="3670" y="3475"/>
              <a:ext cx="23" cy="5"/>
            </a:xfrm>
            <a:custGeom>
              <a:avLst/>
              <a:gdLst>
                <a:gd name="T0" fmla="*/ 140 w 141"/>
                <a:gd name="T1" fmla="*/ 26 h 26"/>
                <a:gd name="T2" fmla="*/ 141 w 141"/>
                <a:gd name="T3" fmla="*/ 13 h 26"/>
                <a:gd name="T4" fmla="*/ 0 w 141"/>
                <a:gd name="T5" fmla="*/ 0 h 26"/>
                <a:gd name="T6" fmla="*/ 140 w 141"/>
                <a:gd name="T7" fmla="*/ 26 h 26"/>
                <a:gd name="T8" fmla="*/ 0 60000 65536"/>
                <a:gd name="T9" fmla="*/ 0 60000 65536"/>
                <a:gd name="T10" fmla="*/ 0 60000 65536"/>
                <a:gd name="T11" fmla="*/ 0 60000 65536"/>
                <a:gd name="T12" fmla="*/ 0 w 141"/>
                <a:gd name="T13" fmla="*/ 0 h 26"/>
                <a:gd name="T14" fmla="*/ 141 w 141"/>
                <a:gd name="T15" fmla="*/ 26 h 26"/>
              </a:gdLst>
              <a:ahLst/>
              <a:cxnLst>
                <a:cxn ang="T8">
                  <a:pos x="T0" y="T1"/>
                </a:cxn>
                <a:cxn ang="T9">
                  <a:pos x="T2" y="T3"/>
                </a:cxn>
                <a:cxn ang="T10">
                  <a:pos x="T4" y="T5"/>
                </a:cxn>
                <a:cxn ang="T11">
                  <a:pos x="T6" y="T7"/>
                </a:cxn>
              </a:cxnLst>
              <a:rect l="T12" t="T13" r="T14" b="T15"/>
              <a:pathLst>
                <a:path w="141" h="26">
                  <a:moveTo>
                    <a:pt x="140" y="26"/>
                  </a:moveTo>
                  <a:lnTo>
                    <a:pt x="141" y="13"/>
                  </a:lnTo>
                  <a:lnTo>
                    <a:pt x="0" y="0"/>
                  </a:lnTo>
                  <a:lnTo>
                    <a:pt x="140" y="26"/>
                  </a:lnTo>
                </a:path>
              </a:pathLst>
            </a:custGeom>
            <a:noFill/>
            <a:ln w="0">
              <a:solidFill>
                <a:srgbClr val="000000"/>
              </a:solidFill>
              <a:prstDash val="solid"/>
              <a:round/>
              <a:headEnd/>
              <a:tailEnd/>
            </a:ln>
          </p:spPr>
          <p:txBody>
            <a:bodyPr/>
            <a:lstStyle/>
            <a:p>
              <a:endParaRPr lang="en-US"/>
            </a:p>
          </p:txBody>
        </p:sp>
        <p:sp>
          <p:nvSpPr>
            <p:cNvPr id="1850" name="Freeform 824">
              <a:extLst>
                <a:ext uri="{FF2B5EF4-FFF2-40B4-BE49-F238E27FC236}">
                  <a16:creationId xmlns:a16="http://schemas.microsoft.com/office/drawing/2014/main" id="{9201D39F-1B2D-4121-B444-F2AF69EF8DE4}"/>
                </a:ext>
              </a:extLst>
            </p:cNvPr>
            <p:cNvSpPr>
              <a:spLocks/>
            </p:cNvSpPr>
            <p:nvPr/>
          </p:nvSpPr>
          <p:spPr bwMode="auto">
            <a:xfrm>
              <a:off x="3670" y="3475"/>
              <a:ext cx="24" cy="2"/>
            </a:xfrm>
            <a:custGeom>
              <a:avLst/>
              <a:gdLst>
                <a:gd name="T0" fmla="*/ 141 w 142"/>
                <a:gd name="T1" fmla="*/ 13 h 13"/>
                <a:gd name="T2" fmla="*/ 142 w 142"/>
                <a:gd name="T3" fmla="*/ 0 h 13"/>
                <a:gd name="T4" fmla="*/ 0 w 142"/>
                <a:gd name="T5" fmla="*/ 0 h 13"/>
                <a:gd name="T6" fmla="*/ 141 w 142"/>
                <a:gd name="T7" fmla="*/ 13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141" y="13"/>
                  </a:moveTo>
                  <a:lnTo>
                    <a:pt x="142" y="0"/>
                  </a:lnTo>
                  <a:lnTo>
                    <a:pt x="0" y="0"/>
                  </a:lnTo>
                  <a:lnTo>
                    <a:pt x="141" y="13"/>
                  </a:lnTo>
                  <a:close/>
                </a:path>
              </a:pathLst>
            </a:custGeom>
            <a:solidFill>
              <a:srgbClr val="000000"/>
            </a:solidFill>
            <a:ln w="9525">
              <a:noFill/>
              <a:round/>
              <a:headEnd/>
              <a:tailEnd/>
            </a:ln>
          </p:spPr>
          <p:txBody>
            <a:bodyPr/>
            <a:lstStyle/>
            <a:p>
              <a:endParaRPr lang="en-US"/>
            </a:p>
          </p:txBody>
        </p:sp>
        <p:sp>
          <p:nvSpPr>
            <p:cNvPr id="1851" name="Freeform 825">
              <a:extLst>
                <a:ext uri="{FF2B5EF4-FFF2-40B4-BE49-F238E27FC236}">
                  <a16:creationId xmlns:a16="http://schemas.microsoft.com/office/drawing/2014/main" id="{EE27282D-D9C2-42B6-A5A2-A14BFA05595D}"/>
                </a:ext>
              </a:extLst>
            </p:cNvPr>
            <p:cNvSpPr>
              <a:spLocks/>
            </p:cNvSpPr>
            <p:nvPr/>
          </p:nvSpPr>
          <p:spPr bwMode="auto">
            <a:xfrm>
              <a:off x="3670" y="3475"/>
              <a:ext cx="24" cy="2"/>
            </a:xfrm>
            <a:custGeom>
              <a:avLst/>
              <a:gdLst>
                <a:gd name="T0" fmla="*/ 141 w 142"/>
                <a:gd name="T1" fmla="*/ 13 h 13"/>
                <a:gd name="T2" fmla="*/ 142 w 142"/>
                <a:gd name="T3" fmla="*/ 0 h 13"/>
                <a:gd name="T4" fmla="*/ 0 w 142"/>
                <a:gd name="T5" fmla="*/ 0 h 13"/>
                <a:gd name="T6" fmla="*/ 141 w 142"/>
                <a:gd name="T7" fmla="*/ 13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141" y="13"/>
                  </a:moveTo>
                  <a:lnTo>
                    <a:pt x="142" y="0"/>
                  </a:lnTo>
                  <a:lnTo>
                    <a:pt x="0" y="0"/>
                  </a:lnTo>
                  <a:lnTo>
                    <a:pt x="141" y="13"/>
                  </a:lnTo>
                </a:path>
              </a:pathLst>
            </a:custGeom>
            <a:noFill/>
            <a:ln w="0">
              <a:solidFill>
                <a:srgbClr val="000000"/>
              </a:solidFill>
              <a:prstDash val="solid"/>
              <a:round/>
              <a:headEnd/>
              <a:tailEnd/>
            </a:ln>
          </p:spPr>
          <p:txBody>
            <a:bodyPr/>
            <a:lstStyle/>
            <a:p>
              <a:endParaRPr lang="en-US"/>
            </a:p>
          </p:txBody>
        </p:sp>
        <p:sp>
          <p:nvSpPr>
            <p:cNvPr id="1852" name="Freeform 826">
              <a:extLst>
                <a:ext uri="{FF2B5EF4-FFF2-40B4-BE49-F238E27FC236}">
                  <a16:creationId xmlns:a16="http://schemas.microsoft.com/office/drawing/2014/main" id="{6209D085-B6DF-4E63-93F1-1E40001724D5}"/>
                </a:ext>
              </a:extLst>
            </p:cNvPr>
            <p:cNvSpPr>
              <a:spLocks/>
            </p:cNvSpPr>
            <p:nvPr/>
          </p:nvSpPr>
          <p:spPr bwMode="auto">
            <a:xfrm>
              <a:off x="3858" y="3250"/>
              <a:ext cx="24" cy="3"/>
            </a:xfrm>
            <a:custGeom>
              <a:avLst/>
              <a:gdLst>
                <a:gd name="T0" fmla="*/ 142 w 142"/>
                <a:gd name="T1" fmla="*/ 13 h 13"/>
                <a:gd name="T2" fmla="*/ 141 w 142"/>
                <a:gd name="T3" fmla="*/ 0 h 13"/>
                <a:gd name="T4" fmla="*/ 0 w 142"/>
                <a:gd name="T5" fmla="*/ 13 h 13"/>
                <a:gd name="T6" fmla="*/ 142 w 142"/>
                <a:gd name="T7" fmla="*/ 13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142" y="13"/>
                  </a:moveTo>
                  <a:lnTo>
                    <a:pt x="141" y="0"/>
                  </a:lnTo>
                  <a:lnTo>
                    <a:pt x="0" y="13"/>
                  </a:lnTo>
                  <a:lnTo>
                    <a:pt x="142" y="13"/>
                  </a:lnTo>
                  <a:close/>
                </a:path>
              </a:pathLst>
            </a:custGeom>
            <a:solidFill>
              <a:srgbClr val="000000"/>
            </a:solidFill>
            <a:ln w="9525">
              <a:noFill/>
              <a:round/>
              <a:headEnd/>
              <a:tailEnd/>
            </a:ln>
          </p:spPr>
          <p:txBody>
            <a:bodyPr/>
            <a:lstStyle/>
            <a:p>
              <a:endParaRPr lang="en-US"/>
            </a:p>
          </p:txBody>
        </p:sp>
        <p:sp>
          <p:nvSpPr>
            <p:cNvPr id="1853" name="Freeform 827">
              <a:extLst>
                <a:ext uri="{FF2B5EF4-FFF2-40B4-BE49-F238E27FC236}">
                  <a16:creationId xmlns:a16="http://schemas.microsoft.com/office/drawing/2014/main" id="{DA81EEFE-D13F-452B-B6CA-6055583E371D}"/>
                </a:ext>
              </a:extLst>
            </p:cNvPr>
            <p:cNvSpPr>
              <a:spLocks/>
            </p:cNvSpPr>
            <p:nvPr/>
          </p:nvSpPr>
          <p:spPr bwMode="auto">
            <a:xfrm>
              <a:off x="3858" y="3250"/>
              <a:ext cx="24" cy="3"/>
            </a:xfrm>
            <a:custGeom>
              <a:avLst/>
              <a:gdLst>
                <a:gd name="T0" fmla="*/ 142 w 142"/>
                <a:gd name="T1" fmla="*/ 13 h 13"/>
                <a:gd name="T2" fmla="*/ 141 w 142"/>
                <a:gd name="T3" fmla="*/ 0 h 13"/>
                <a:gd name="T4" fmla="*/ 0 w 142"/>
                <a:gd name="T5" fmla="*/ 13 h 13"/>
                <a:gd name="T6" fmla="*/ 142 w 142"/>
                <a:gd name="T7" fmla="*/ 13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142" y="13"/>
                  </a:moveTo>
                  <a:lnTo>
                    <a:pt x="141" y="0"/>
                  </a:lnTo>
                  <a:lnTo>
                    <a:pt x="0" y="13"/>
                  </a:lnTo>
                  <a:lnTo>
                    <a:pt x="142" y="13"/>
                  </a:lnTo>
                </a:path>
              </a:pathLst>
            </a:custGeom>
            <a:noFill/>
            <a:ln w="0">
              <a:solidFill>
                <a:srgbClr val="000000"/>
              </a:solidFill>
              <a:prstDash val="solid"/>
              <a:round/>
              <a:headEnd/>
              <a:tailEnd/>
            </a:ln>
          </p:spPr>
          <p:txBody>
            <a:bodyPr/>
            <a:lstStyle/>
            <a:p>
              <a:endParaRPr lang="en-US"/>
            </a:p>
          </p:txBody>
        </p:sp>
        <p:sp>
          <p:nvSpPr>
            <p:cNvPr id="1854" name="Freeform 828">
              <a:extLst>
                <a:ext uri="{FF2B5EF4-FFF2-40B4-BE49-F238E27FC236}">
                  <a16:creationId xmlns:a16="http://schemas.microsoft.com/office/drawing/2014/main" id="{C373D248-BBB0-486E-8932-5FA4D6910BAE}"/>
                </a:ext>
              </a:extLst>
            </p:cNvPr>
            <p:cNvSpPr>
              <a:spLocks/>
            </p:cNvSpPr>
            <p:nvPr/>
          </p:nvSpPr>
          <p:spPr bwMode="auto">
            <a:xfrm>
              <a:off x="3858" y="3248"/>
              <a:ext cx="24" cy="5"/>
            </a:xfrm>
            <a:custGeom>
              <a:avLst/>
              <a:gdLst>
                <a:gd name="T0" fmla="*/ 141 w 141"/>
                <a:gd name="T1" fmla="*/ 13 h 26"/>
                <a:gd name="T2" fmla="*/ 140 w 141"/>
                <a:gd name="T3" fmla="*/ 0 h 26"/>
                <a:gd name="T4" fmla="*/ 0 w 141"/>
                <a:gd name="T5" fmla="*/ 26 h 26"/>
                <a:gd name="T6" fmla="*/ 141 w 141"/>
                <a:gd name="T7" fmla="*/ 13 h 26"/>
                <a:gd name="T8" fmla="*/ 0 60000 65536"/>
                <a:gd name="T9" fmla="*/ 0 60000 65536"/>
                <a:gd name="T10" fmla="*/ 0 60000 65536"/>
                <a:gd name="T11" fmla="*/ 0 60000 65536"/>
                <a:gd name="T12" fmla="*/ 0 w 141"/>
                <a:gd name="T13" fmla="*/ 0 h 26"/>
                <a:gd name="T14" fmla="*/ 141 w 141"/>
                <a:gd name="T15" fmla="*/ 26 h 26"/>
              </a:gdLst>
              <a:ahLst/>
              <a:cxnLst>
                <a:cxn ang="T8">
                  <a:pos x="T0" y="T1"/>
                </a:cxn>
                <a:cxn ang="T9">
                  <a:pos x="T2" y="T3"/>
                </a:cxn>
                <a:cxn ang="T10">
                  <a:pos x="T4" y="T5"/>
                </a:cxn>
                <a:cxn ang="T11">
                  <a:pos x="T6" y="T7"/>
                </a:cxn>
              </a:cxnLst>
              <a:rect l="T12" t="T13" r="T14" b="T15"/>
              <a:pathLst>
                <a:path w="141" h="26">
                  <a:moveTo>
                    <a:pt x="141" y="13"/>
                  </a:moveTo>
                  <a:lnTo>
                    <a:pt x="140" y="0"/>
                  </a:lnTo>
                  <a:lnTo>
                    <a:pt x="0" y="26"/>
                  </a:lnTo>
                  <a:lnTo>
                    <a:pt x="141" y="13"/>
                  </a:lnTo>
                  <a:close/>
                </a:path>
              </a:pathLst>
            </a:custGeom>
            <a:solidFill>
              <a:srgbClr val="000000"/>
            </a:solidFill>
            <a:ln w="9525">
              <a:noFill/>
              <a:round/>
              <a:headEnd/>
              <a:tailEnd/>
            </a:ln>
          </p:spPr>
          <p:txBody>
            <a:bodyPr/>
            <a:lstStyle/>
            <a:p>
              <a:endParaRPr lang="en-US"/>
            </a:p>
          </p:txBody>
        </p:sp>
        <p:sp>
          <p:nvSpPr>
            <p:cNvPr id="1855" name="Freeform 829">
              <a:extLst>
                <a:ext uri="{FF2B5EF4-FFF2-40B4-BE49-F238E27FC236}">
                  <a16:creationId xmlns:a16="http://schemas.microsoft.com/office/drawing/2014/main" id="{0C350ED3-8CD6-41C5-AD51-2E63495FD98E}"/>
                </a:ext>
              </a:extLst>
            </p:cNvPr>
            <p:cNvSpPr>
              <a:spLocks/>
            </p:cNvSpPr>
            <p:nvPr/>
          </p:nvSpPr>
          <p:spPr bwMode="auto">
            <a:xfrm>
              <a:off x="3858" y="3248"/>
              <a:ext cx="24" cy="5"/>
            </a:xfrm>
            <a:custGeom>
              <a:avLst/>
              <a:gdLst>
                <a:gd name="T0" fmla="*/ 141 w 141"/>
                <a:gd name="T1" fmla="*/ 13 h 26"/>
                <a:gd name="T2" fmla="*/ 140 w 141"/>
                <a:gd name="T3" fmla="*/ 0 h 26"/>
                <a:gd name="T4" fmla="*/ 0 w 141"/>
                <a:gd name="T5" fmla="*/ 26 h 26"/>
                <a:gd name="T6" fmla="*/ 141 w 141"/>
                <a:gd name="T7" fmla="*/ 13 h 26"/>
                <a:gd name="T8" fmla="*/ 0 60000 65536"/>
                <a:gd name="T9" fmla="*/ 0 60000 65536"/>
                <a:gd name="T10" fmla="*/ 0 60000 65536"/>
                <a:gd name="T11" fmla="*/ 0 60000 65536"/>
                <a:gd name="T12" fmla="*/ 0 w 141"/>
                <a:gd name="T13" fmla="*/ 0 h 26"/>
                <a:gd name="T14" fmla="*/ 141 w 141"/>
                <a:gd name="T15" fmla="*/ 26 h 26"/>
              </a:gdLst>
              <a:ahLst/>
              <a:cxnLst>
                <a:cxn ang="T8">
                  <a:pos x="T0" y="T1"/>
                </a:cxn>
                <a:cxn ang="T9">
                  <a:pos x="T2" y="T3"/>
                </a:cxn>
                <a:cxn ang="T10">
                  <a:pos x="T4" y="T5"/>
                </a:cxn>
                <a:cxn ang="T11">
                  <a:pos x="T6" y="T7"/>
                </a:cxn>
              </a:cxnLst>
              <a:rect l="T12" t="T13" r="T14" b="T15"/>
              <a:pathLst>
                <a:path w="141" h="26">
                  <a:moveTo>
                    <a:pt x="141" y="13"/>
                  </a:moveTo>
                  <a:lnTo>
                    <a:pt x="140" y="0"/>
                  </a:lnTo>
                  <a:lnTo>
                    <a:pt x="0" y="26"/>
                  </a:lnTo>
                  <a:lnTo>
                    <a:pt x="141" y="13"/>
                  </a:lnTo>
                </a:path>
              </a:pathLst>
            </a:custGeom>
            <a:noFill/>
            <a:ln w="0">
              <a:solidFill>
                <a:srgbClr val="000000"/>
              </a:solidFill>
              <a:prstDash val="solid"/>
              <a:round/>
              <a:headEnd/>
              <a:tailEnd/>
            </a:ln>
          </p:spPr>
          <p:txBody>
            <a:bodyPr/>
            <a:lstStyle/>
            <a:p>
              <a:endParaRPr lang="en-US"/>
            </a:p>
          </p:txBody>
        </p:sp>
        <p:sp>
          <p:nvSpPr>
            <p:cNvPr id="1856" name="Freeform 830">
              <a:extLst>
                <a:ext uri="{FF2B5EF4-FFF2-40B4-BE49-F238E27FC236}">
                  <a16:creationId xmlns:a16="http://schemas.microsoft.com/office/drawing/2014/main" id="{1557349B-158B-4986-88D9-CD1BC7D2D71F}"/>
                </a:ext>
              </a:extLst>
            </p:cNvPr>
            <p:cNvSpPr>
              <a:spLocks/>
            </p:cNvSpPr>
            <p:nvPr/>
          </p:nvSpPr>
          <p:spPr bwMode="auto">
            <a:xfrm>
              <a:off x="3858" y="3245"/>
              <a:ext cx="24" cy="8"/>
            </a:xfrm>
            <a:custGeom>
              <a:avLst/>
              <a:gdLst>
                <a:gd name="T0" fmla="*/ 140 w 140"/>
                <a:gd name="T1" fmla="*/ 12 h 38"/>
                <a:gd name="T2" fmla="*/ 138 w 140"/>
                <a:gd name="T3" fmla="*/ 0 h 38"/>
                <a:gd name="T4" fmla="*/ 0 w 140"/>
                <a:gd name="T5" fmla="*/ 38 h 38"/>
                <a:gd name="T6" fmla="*/ 140 w 140"/>
                <a:gd name="T7" fmla="*/ 12 h 38"/>
                <a:gd name="T8" fmla="*/ 0 60000 65536"/>
                <a:gd name="T9" fmla="*/ 0 60000 65536"/>
                <a:gd name="T10" fmla="*/ 0 60000 65536"/>
                <a:gd name="T11" fmla="*/ 0 60000 65536"/>
                <a:gd name="T12" fmla="*/ 0 w 140"/>
                <a:gd name="T13" fmla="*/ 0 h 38"/>
                <a:gd name="T14" fmla="*/ 140 w 140"/>
                <a:gd name="T15" fmla="*/ 38 h 38"/>
              </a:gdLst>
              <a:ahLst/>
              <a:cxnLst>
                <a:cxn ang="T8">
                  <a:pos x="T0" y="T1"/>
                </a:cxn>
                <a:cxn ang="T9">
                  <a:pos x="T2" y="T3"/>
                </a:cxn>
                <a:cxn ang="T10">
                  <a:pos x="T4" y="T5"/>
                </a:cxn>
                <a:cxn ang="T11">
                  <a:pos x="T6" y="T7"/>
                </a:cxn>
              </a:cxnLst>
              <a:rect l="T12" t="T13" r="T14" b="T15"/>
              <a:pathLst>
                <a:path w="140" h="38">
                  <a:moveTo>
                    <a:pt x="140" y="12"/>
                  </a:moveTo>
                  <a:lnTo>
                    <a:pt x="138" y="0"/>
                  </a:lnTo>
                  <a:lnTo>
                    <a:pt x="0" y="38"/>
                  </a:lnTo>
                  <a:lnTo>
                    <a:pt x="140" y="12"/>
                  </a:lnTo>
                  <a:close/>
                </a:path>
              </a:pathLst>
            </a:custGeom>
            <a:solidFill>
              <a:srgbClr val="000000"/>
            </a:solidFill>
            <a:ln w="9525">
              <a:noFill/>
              <a:round/>
              <a:headEnd/>
              <a:tailEnd/>
            </a:ln>
          </p:spPr>
          <p:txBody>
            <a:bodyPr/>
            <a:lstStyle/>
            <a:p>
              <a:endParaRPr lang="en-US"/>
            </a:p>
          </p:txBody>
        </p:sp>
        <p:sp>
          <p:nvSpPr>
            <p:cNvPr id="1857" name="Freeform 831">
              <a:extLst>
                <a:ext uri="{FF2B5EF4-FFF2-40B4-BE49-F238E27FC236}">
                  <a16:creationId xmlns:a16="http://schemas.microsoft.com/office/drawing/2014/main" id="{43BCD4FA-254E-4163-A96F-5F69FF2338F8}"/>
                </a:ext>
              </a:extLst>
            </p:cNvPr>
            <p:cNvSpPr>
              <a:spLocks/>
            </p:cNvSpPr>
            <p:nvPr/>
          </p:nvSpPr>
          <p:spPr bwMode="auto">
            <a:xfrm>
              <a:off x="3858" y="3245"/>
              <a:ext cx="24" cy="8"/>
            </a:xfrm>
            <a:custGeom>
              <a:avLst/>
              <a:gdLst>
                <a:gd name="T0" fmla="*/ 140 w 140"/>
                <a:gd name="T1" fmla="*/ 12 h 38"/>
                <a:gd name="T2" fmla="*/ 138 w 140"/>
                <a:gd name="T3" fmla="*/ 0 h 38"/>
                <a:gd name="T4" fmla="*/ 0 w 140"/>
                <a:gd name="T5" fmla="*/ 38 h 38"/>
                <a:gd name="T6" fmla="*/ 140 w 140"/>
                <a:gd name="T7" fmla="*/ 12 h 38"/>
                <a:gd name="T8" fmla="*/ 0 60000 65536"/>
                <a:gd name="T9" fmla="*/ 0 60000 65536"/>
                <a:gd name="T10" fmla="*/ 0 60000 65536"/>
                <a:gd name="T11" fmla="*/ 0 60000 65536"/>
                <a:gd name="T12" fmla="*/ 0 w 140"/>
                <a:gd name="T13" fmla="*/ 0 h 38"/>
                <a:gd name="T14" fmla="*/ 140 w 140"/>
                <a:gd name="T15" fmla="*/ 38 h 38"/>
              </a:gdLst>
              <a:ahLst/>
              <a:cxnLst>
                <a:cxn ang="T8">
                  <a:pos x="T0" y="T1"/>
                </a:cxn>
                <a:cxn ang="T9">
                  <a:pos x="T2" y="T3"/>
                </a:cxn>
                <a:cxn ang="T10">
                  <a:pos x="T4" y="T5"/>
                </a:cxn>
                <a:cxn ang="T11">
                  <a:pos x="T6" y="T7"/>
                </a:cxn>
              </a:cxnLst>
              <a:rect l="T12" t="T13" r="T14" b="T15"/>
              <a:pathLst>
                <a:path w="140" h="38">
                  <a:moveTo>
                    <a:pt x="140" y="12"/>
                  </a:moveTo>
                  <a:lnTo>
                    <a:pt x="138" y="0"/>
                  </a:lnTo>
                  <a:lnTo>
                    <a:pt x="0" y="38"/>
                  </a:lnTo>
                  <a:lnTo>
                    <a:pt x="140" y="12"/>
                  </a:lnTo>
                </a:path>
              </a:pathLst>
            </a:custGeom>
            <a:noFill/>
            <a:ln w="0">
              <a:solidFill>
                <a:srgbClr val="000000"/>
              </a:solidFill>
              <a:prstDash val="solid"/>
              <a:round/>
              <a:headEnd/>
              <a:tailEnd/>
            </a:ln>
          </p:spPr>
          <p:txBody>
            <a:bodyPr/>
            <a:lstStyle/>
            <a:p>
              <a:endParaRPr lang="en-US"/>
            </a:p>
          </p:txBody>
        </p:sp>
        <p:sp>
          <p:nvSpPr>
            <p:cNvPr id="1858" name="Freeform 832">
              <a:extLst>
                <a:ext uri="{FF2B5EF4-FFF2-40B4-BE49-F238E27FC236}">
                  <a16:creationId xmlns:a16="http://schemas.microsoft.com/office/drawing/2014/main" id="{79D80DF8-4F57-46F2-86ED-6714F41C83CA}"/>
                </a:ext>
              </a:extLst>
            </p:cNvPr>
            <p:cNvSpPr>
              <a:spLocks/>
            </p:cNvSpPr>
            <p:nvPr/>
          </p:nvSpPr>
          <p:spPr bwMode="auto">
            <a:xfrm>
              <a:off x="3858" y="3243"/>
              <a:ext cx="23" cy="10"/>
            </a:xfrm>
            <a:custGeom>
              <a:avLst/>
              <a:gdLst>
                <a:gd name="T0" fmla="*/ 138 w 138"/>
                <a:gd name="T1" fmla="*/ 13 h 51"/>
                <a:gd name="T2" fmla="*/ 135 w 138"/>
                <a:gd name="T3" fmla="*/ 0 h 51"/>
                <a:gd name="T4" fmla="*/ 0 w 138"/>
                <a:gd name="T5" fmla="*/ 51 h 51"/>
                <a:gd name="T6" fmla="*/ 138 w 138"/>
                <a:gd name="T7" fmla="*/ 13 h 51"/>
                <a:gd name="T8" fmla="*/ 0 60000 65536"/>
                <a:gd name="T9" fmla="*/ 0 60000 65536"/>
                <a:gd name="T10" fmla="*/ 0 60000 65536"/>
                <a:gd name="T11" fmla="*/ 0 60000 65536"/>
                <a:gd name="T12" fmla="*/ 0 w 138"/>
                <a:gd name="T13" fmla="*/ 0 h 51"/>
                <a:gd name="T14" fmla="*/ 138 w 138"/>
                <a:gd name="T15" fmla="*/ 51 h 51"/>
              </a:gdLst>
              <a:ahLst/>
              <a:cxnLst>
                <a:cxn ang="T8">
                  <a:pos x="T0" y="T1"/>
                </a:cxn>
                <a:cxn ang="T9">
                  <a:pos x="T2" y="T3"/>
                </a:cxn>
                <a:cxn ang="T10">
                  <a:pos x="T4" y="T5"/>
                </a:cxn>
                <a:cxn ang="T11">
                  <a:pos x="T6" y="T7"/>
                </a:cxn>
              </a:cxnLst>
              <a:rect l="T12" t="T13" r="T14" b="T15"/>
              <a:pathLst>
                <a:path w="138" h="51">
                  <a:moveTo>
                    <a:pt x="138" y="13"/>
                  </a:moveTo>
                  <a:lnTo>
                    <a:pt x="135" y="0"/>
                  </a:lnTo>
                  <a:lnTo>
                    <a:pt x="0" y="51"/>
                  </a:lnTo>
                  <a:lnTo>
                    <a:pt x="138" y="13"/>
                  </a:lnTo>
                  <a:close/>
                </a:path>
              </a:pathLst>
            </a:custGeom>
            <a:solidFill>
              <a:srgbClr val="000000"/>
            </a:solidFill>
            <a:ln w="9525">
              <a:noFill/>
              <a:round/>
              <a:headEnd/>
              <a:tailEnd/>
            </a:ln>
          </p:spPr>
          <p:txBody>
            <a:bodyPr/>
            <a:lstStyle/>
            <a:p>
              <a:endParaRPr lang="en-US"/>
            </a:p>
          </p:txBody>
        </p:sp>
        <p:sp>
          <p:nvSpPr>
            <p:cNvPr id="1859" name="Freeform 833">
              <a:extLst>
                <a:ext uri="{FF2B5EF4-FFF2-40B4-BE49-F238E27FC236}">
                  <a16:creationId xmlns:a16="http://schemas.microsoft.com/office/drawing/2014/main" id="{54B84F61-957C-4FA8-9596-15F31DF59226}"/>
                </a:ext>
              </a:extLst>
            </p:cNvPr>
            <p:cNvSpPr>
              <a:spLocks/>
            </p:cNvSpPr>
            <p:nvPr/>
          </p:nvSpPr>
          <p:spPr bwMode="auto">
            <a:xfrm>
              <a:off x="3858" y="3243"/>
              <a:ext cx="23" cy="10"/>
            </a:xfrm>
            <a:custGeom>
              <a:avLst/>
              <a:gdLst>
                <a:gd name="T0" fmla="*/ 138 w 138"/>
                <a:gd name="T1" fmla="*/ 13 h 51"/>
                <a:gd name="T2" fmla="*/ 135 w 138"/>
                <a:gd name="T3" fmla="*/ 0 h 51"/>
                <a:gd name="T4" fmla="*/ 0 w 138"/>
                <a:gd name="T5" fmla="*/ 51 h 51"/>
                <a:gd name="T6" fmla="*/ 138 w 138"/>
                <a:gd name="T7" fmla="*/ 13 h 51"/>
                <a:gd name="T8" fmla="*/ 0 60000 65536"/>
                <a:gd name="T9" fmla="*/ 0 60000 65536"/>
                <a:gd name="T10" fmla="*/ 0 60000 65536"/>
                <a:gd name="T11" fmla="*/ 0 60000 65536"/>
                <a:gd name="T12" fmla="*/ 0 w 138"/>
                <a:gd name="T13" fmla="*/ 0 h 51"/>
                <a:gd name="T14" fmla="*/ 138 w 138"/>
                <a:gd name="T15" fmla="*/ 51 h 51"/>
              </a:gdLst>
              <a:ahLst/>
              <a:cxnLst>
                <a:cxn ang="T8">
                  <a:pos x="T0" y="T1"/>
                </a:cxn>
                <a:cxn ang="T9">
                  <a:pos x="T2" y="T3"/>
                </a:cxn>
                <a:cxn ang="T10">
                  <a:pos x="T4" y="T5"/>
                </a:cxn>
                <a:cxn ang="T11">
                  <a:pos x="T6" y="T7"/>
                </a:cxn>
              </a:cxnLst>
              <a:rect l="T12" t="T13" r="T14" b="T15"/>
              <a:pathLst>
                <a:path w="138" h="51">
                  <a:moveTo>
                    <a:pt x="138" y="13"/>
                  </a:moveTo>
                  <a:lnTo>
                    <a:pt x="135" y="0"/>
                  </a:lnTo>
                  <a:lnTo>
                    <a:pt x="0" y="51"/>
                  </a:lnTo>
                  <a:lnTo>
                    <a:pt x="138" y="13"/>
                  </a:lnTo>
                </a:path>
              </a:pathLst>
            </a:custGeom>
            <a:noFill/>
            <a:ln w="0">
              <a:solidFill>
                <a:srgbClr val="000000"/>
              </a:solidFill>
              <a:prstDash val="solid"/>
              <a:round/>
              <a:headEnd/>
              <a:tailEnd/>
            </a:ln>
          </p:spPr>
          <p:txBody>
            <a:bodyPr/>
            <a:lstStyle/>
            <a:p>
              <a:endParaRPr lang="en-US"/>
            </a:p>
          </p:txBody>
        </p:sp>
        <p:sp>
          <p:nvSpPr>
            <p:cNvPr id="1860" name="Freeform 834">
              <a:extLst>
                <a:ext uri="{FF2B5EF4-FFF2-40B4-BE49-F238E27FC236}">
                  <a16:creationId xmlns:a16="http://schemas.microsoft.com/office/drawing/2014/main" id="{3A5970FF-8553-4A7C-9CCE-7A6F8C1B42EB}"/>
                </a:ext>
              </a:extLst>
            </p:cNvPr>
            <p:cNvSpPr>
              <a:spLocks/>
            </p:cNvSpPr>
            <p:nvPr/>
          </p:nvSpPr>
          <p:spPr bwMode="auto">
            <a:xfrm>
              <a:off x="3858" y="3240"/>
              <a:ext cx="23" cy="13"/>
            </a:xfrm>
            <a:custGeom>
              <a:avLst/>
              <a:gdLst>
                <a:gd name="T0" fmla="*/ 135 w 135"/>
                <a:gd name="T1" fmla="*/ 12 h 63"/>
                <a:gd name="T2" fmla="*/ 130 w 135"/>
                <a:gd name="T3" fmla="*/ 0 h 63"/>
                <a:gd name="T4" fmla="*/ 0 w 135"/>
                <a:gd name="T5" fmla="*/ 63 h 63"/>
                <a:gd name="T6" fmla="*/ 135 w 135"/>
                <a:gd name="T7" fmla="*/ 12 h 63"/>
                <a:gd name="T8" fmla="*/ 0 60000 65536"/>
                <a:gd name="T9" fmla="*/ 0 60000 65536"/>
                <a:gd name="T10" fmla="*/ 0 60000 65536"/>
                <a:gd name="T11" fmla="*/ 0 60000 65536"/>
                <a:gd name="T12" fmla="*/ 0 w 135"/>
                <a:gd name="T13" fmla="*/ 0 h 63"/>
                <a:gd name="T14" fmla="*/ 135 w 135"/>
                <a:gd name="T15" fmla="*/ 63 h 63"/>
              </a:gdLst>
              <a:ahLst/>
              <a:cxnLst>
                <a:cxn ang="T8">
                  <a:pos x="T0" y="T1"/>
                </a:cxn>
                <a:cxn ang="T9">
                  <a:pos x="T2" y="T3"/>
                </a:cxn>
                <a:cxn ang="T10">
                  <a:pos x="T4" y="T5"/>
                </a:cxn>
                <a:cxn ang="T11">
                  <a:pos x="T6" y="T7"/>
                </a:cxn>
              </a:cxnLst>
              <a:rect l="T12" t="T13" r="T14" b="T15"/>
              <a:pathLst>
                <a:path w="135" h="63">
                  <a:moveTo>
                    <a:pt x="135" y="12"/>
                  </a:moveTo>
                  <a:lnTo>
                    <a:pt x="130" y="0"/>
                  </a:lnTo>
                  <a:lnTo>
                    <a:pt x="0" y="63"/>
                  </a:lnTo>
                  <a:lnTo>
                    <a:pt x="135" y="12"/>
                  </a:lnTo>
                  <a:close/>
                </a:path>
              </a:pathLst>
            </a:custGeom>
            <a:solidFill>
              <a:srgbClr val="000000"/>
            </a:solidFill>
            <a:ln w="9525">
              <a:noFill/>
              <a:round/>
              <a:headEnd/>
              <a:tailEnd/>
            </a:ln>
          </p:spPr>
          <p:txBody>
            <a:bodyPr/>
            <a:lstStyle/>
            <a:p>
              <a:endParaRPr lang="en-US"/>
            </a:p>
          </p:txBody>
        </p:sp>
        <p:sp>
          <p:nvSpPr>
            <p:cNvPr id="1861" name="Freeform 835">
              <a:extLst>
                <a:ext uri="{FF2B5EF4-FFF2-40B4-BE49-F238E27FC236}">
                  <a16:creationId xmlns:a16="http://schemas.microsoft.com/office/drawing/2014/main" id="{5FD0E92E-A404-4620-844C-2A08B629663D}"/>
                </a:ext>
              </a:extLst>
            </p:cNvPr>
            <p:cNvSpPr>
              <a:spLocks/>
            </p:cNvSpPr>
            <p:nvPr/>
          </p:nvSpPr>
          <p:spPr bwMode="auto">
            <a:xfrm>
              <a:off x="3858" y="3240"/>
              <a:ext cx="23" cy="13"/>
            </a:xfrm>
            <a:custGeom>
              <a:avLst/>
              <a:gdLst>
                <a:gd name="T0" fmla="*/ 135 w 135"/>
                <a:gd name="T1" fmla="*/ 12 h 63"/>
                <a:gd name="T2" fmla="*/ 130 w 135"/>
                <a:gd name="T3" fmla="*/ 0 h 63"/>
                <a:gd name="T4" fmla="*/ 0 w 135"/>
                <a:gd name="T5" fmla="*/ 63 h 63"/>
                <a:gd name="T6" fmla="*/ 135 w 135"/>
                <a:gd name="T7" fmla="*/ 12 h 63"/>
                <a:gd name="T8" fmla="*/ 0 60000 65536"/>
                <a:gd name="T9" fmla="*/ 0 60000 65536"/>
                <a:gd name="T10" fmla="*/ 0 60000 65536"/>
                <a:gd name="T11" fmla="*/ 0 60000 65536"/>
                <a:gd name="T12" fmla="*/ 0 w 135"/>
                <a:gd name="T13" fmla="*/ 0 h 63"/>
                <a:gd name="T14" fmla="*/ 135 w 135"/>
                <a:gd name="T15" fmla="*/ 63 h 63"/>
              </a:gdLst>
              <a:ahLst/>
              <a:cxnLst>
                <a:cxn ang="T8">
                  <a:pos x="T0" y="T1"/>
                </a:cxn>
                <a:cxn ang="T9">
                  <a:pos x="T2" y="T3"/>
                </a:cxn>
                <a:cxn ang="T10">
                  <a:pos x="T4" y="T5"/>
                </a:cxn>
                <a:cxn ang="T11">
                  <a:pos x="T6" y="T7"/>
                </a:cxn>
              </a:cxnLst>
              <a:rect l="T12" t="T13" r="T14" b="T15"/>
              <a:pathLst>
                <a:path w="135" h="63">
                  <a:moveTo>
                    <a:pt x="135" y="12"/>
                  </a:moveTo>
                  <a:lnTo>
                    <a:pt x="130" y="0"/>
                  </a:lnTo>
                  <a:lnTo>
                    <a:pt x="0" y="63"/>
                  </a:lnTo>
                  <a:lnTo>
                    <a:pt x="135" y="12"/>
                  </a:lnTo>
                </a:path>
              </a:pathLst>
            </a:custGeom>
            <a:noFill/>
            <a:ln w="0">
              <a:solidFill>
                <a:srgbClr val="000000"/>
              </a:solidFill>
              <a:prstDash val="solid"/>
              <a:round/>
              <a:headEnd/>
              <a:tailEnd/>
            </a:ln>
          </p:spPr>
          <p:txBody>
            <a:bodyPr/>
            <a:lstStyle/>
            <a:p>
              <a:endParaRPr lang="en-US"/>
            </a:p>
          </p:txBody>
        </p:sp>
        <p:sp>
          <p:nvSpPr>
            <p:cNvPr id="1862" name="Freeform 836">
              <a:extLst>
                <a:ext uri="{FF2B5EF4-FFF2-40B4-BE49-F238E27FC236}">
                  <a16:creationId xmlns:a16="http://schemas.microsoft.com/office/drawing/2014/main" id="{2928CEC1-7085-498C-B6C2-ABF8E7764E30}"/>
                </a:ext>
              </a:extLst>
            </p:cNvPr>
            <p:cNvSpPr>
              <a:spLocks/>
            </p:cNvSpPr>
            <p:nvPr/>
          </p:nvSpPr>
          <p:spPr bwMode="auto">
            <a:xfrm>
              <a:off x="3858" y="3238"/>
              <a:ext cx="22" cy="15"/>
            </a:xfrm>
            <a:custGeom>
              <a:avLst/>
              <a:gdLst>
                <a:gd name="T0" fmla="*/ 130 w 130"/>
                <a:gd name="T1" fmla="*/ 12 h 75"/>
                <a:gd name="T2" fmla="*/ 125 w 130"/>
                <a:gd name="T3" fmla="*/ 0 h 75"/>
                <a:gd name="T4" fmla="*/ 0 w 130"/>
                <a:gd name="T5" fmla="*/ 75 h 75"/>
                <a:gd name="T6" fmla="*/ 130 w 130"/>
                <a:gd name="T7" fmla="*/ 12 h 75"/>
                <a:gd name="T8" fmla="*/ 0 60000 65536"/>
                <a:gd name="T9" fmla="*/ 0 60000 65536"/>
                <a:gd name="T10" fmla="*/ 0 60000 65536"/>
                <a:gd name="T11" fmla="*/ 0 60000 65536"/>
                <a:gd name="T12" fmla="*/ 0 w 130"/>
                <a:gd name="T13" fmla="*/ 0 h 75"/>
                <a:gd name="T14" fmla="*/ 130 w 130"/>
                <a:gd name="T15" fmla="*/ 75 h 75"/>
              </a:gdLst>
              <a:ahLst/>
              <a:cxnLst>
                <a:cxn ang="T8">
                  <a:pos x="T0" y="T1"/>
                </a:cxn>
                <a:cxn ang="T9">
                  <a:pos x="T2" y="T3"/>
                </a:cxn>
                <a:cxn ang="T10">
                  <a:pos x="T4" y="T5"/>
                </a:cxn>
                <a:cxn ang="T11">
                  <a:pos x="T6" y="T7"/>
                </a:cxn>
              </a:cxnLst>
              <a:rect l="T12" t="T13" r="T14" b="T15"/>
              <a:pathLst>
                <a:path w="130" h="75">
                  <a:moveTo>
                    <a:pt x="130" y="12"/>
                  </a:moveTo>
                  <a:lnTo>
                    <a:pt x="125" y="0"/>
                  </a:lnTo>
                  <a:lnTo>
                    <a:pt x="0" y="75"/>
                  </a:lnTo>
                  <a:lnTo>
                    <a:pt x="130" y="12"/>
                  </a:lnTo>
                  <a:close/>
                </a:path>
              </a:pathLst>
            </a:custGeom>
            <a:solidFill>
              <a:srgbClr val="000000"/>
            </a:solidFill>
            <a:ln w="9525">
              <a:noFill/>
              <a:round/>
              <a:headEnd/>
              <a:tailEnd/>
            </a:ln>
          </p:spPr>
          <p:txBody>
            <a:bodyPr/>
            <a:lstStyle/>
            <a:p>
              <a:endParaRPr lang="en-US"/>
            </a:p>
          </p:txBody>
        </p:sp>
        <p:sp>
          <p:nvSpPr>
            <p:cNvPr id="1863" name="Freeform 837">
              <a:extLst>
                <a:ext uri="{FF2B5EF4-FFF2-40B4-BE49-F238E27FC236}">
                  <a16:creationId xmlns:a16="http://schemas.microsoft.com/office/drawing/2014/main" id="{180F410F-E681-4ADB-B9AB-993648862538}"/>
                </a:ext>
              </a:extLst>
            </p:cNvPr>
            <p:cNvSpPr>
              <a:spLocks/>
            </p:cNvSpPr>
            <p:nvPr/>
          </p:nvSpPr>
          <p:spPr bwMode="auto">
            <a:xfrm>
              <a:off x="3858" y="3238"/>
              <a:ext cx="22" cy="15"/>
            </a:xfrm>
            <a:custGeom>
              <a:avLst/>
              <a:gdLst>
                <a:gd name="T0" fmla="*/ 130 w 130"/>
                <a:gd name="T1" fmla="*/ 12 h 75"/>
                <a:gd name="T2" fmla="*/ 125 w 130"/>
                <a:gd name="T3" fmla="*/ 0 h 75"/>
                <a:gd name="T4" fmla="*/ 0 w 130"/>
                <a:gd name="T5" fmla="*/ 75 h 75"/>
                <a:gd name="T6" fmla="*/ 130 w 130"/>
                <a:gd name="T7" fmla="*/ 12 h 75"/>
                <a:gd name="T8" fmla="*/ 0 60000 65536"/>
                <a:gd name="T9" fmla="*/ 0 60000 65536"/>
                <a:gd name="T10" fmla="*/ 0 60000 65536"/>
                <a:gd name="T11" fmla="*/ 0 60000 65536"/>
                <a:gd name="T12" fmla="*/ 0 w 130"/>
                <a:gd name="T13" fmla="*/ 0 h 75"/>
                <a:gd name="T14" fmla="*/ 130 w 130"/>
                <a:gd name="T15" fmla="*/ 75 h 75"/>
              </a:gdLst>
              <a:ahLst/>
              <a:cxnLst>
                <a:cxn ang="T8">
                  <a:pos x="T0" y="T1"/>
                </a:cxn>
                <a:cxn ang="T9">
                  <a:pos x="T2" y="T3"/>
                </a:cxn>
                <a:cxn ang="T10">
                  <a:pos x="T4" y="T5"/>
                </a:cxn>
                <a:cxn ang="T11">
                  <a:pos x="T6" y="T7"/>
                </a:cxn>
              </a:cxnLst>
              <a:rect l="T12" t="T13" r="T14" b="T15"/>
              <a:pathLst>
                <a:path w="130" h="75">
                  <a:moveTo>
                    <a:pt x="130" y="12"/>
                  </a:moveTo>
                  <a:lnTo>
                    <a:pt x="125" y="0"/>
                  </a:lnTo>
                  <a:lnTo>
                    <a:pt x="0" y="75"/>
                  </a:lnTo>
                  <a:lnTo>
                    <a:pt x="130" y="12"/>
                  </a:lnTo>
                </a:path>
              </a:pathLst>
            </a:custGeom>
            <a:noFill/>
            <a:ln w="0">
              <a:solidFill>
                <a:srgbClr val="000000"/>
              </a:solidFill>
              <a:prstDash val="solid"/>
              <a:round/>
              <a:headEnd/>
              <a:tailEnd/>
            </a:ln>
          </p:spPr>
          <p:txBody>
            <a:bodyPr/>
            <a:lstStyle/>
            <a:p>
              <a:endParaRPr lang="en-US"/>
            </a:p>
          </p:txBody>
        </p:sp>
        <p:sp>
          <p:nvSpPr>
            <p:cNvPr id="1864" name="Freeform 838">
              <a:extLst>
                <a:ext uri="{FF2B5EF4-FFF2-40B4-BE49-F238E27FC236}">
                  <a16:creationId xmlns:a16="http://schemas.microsoft.com/office/drawing/2014/main" id="{C9826FCC-97F6-45CC-AE1D-C56C00FC7144}"/>
                </a:ext>
              </a:extLst>
            </p:cNvPr>
            <p:cNvSpPr>
              <a:spLocks/>
            </p:cNvSpPr>
            <p:nvPr/>
          </p:nvSpPr>
          <p:spPr bwMode="auto">
            <a:xfrm>
              <a:off x="3858" y="3236"/>
              <a:ext cx="21" cy="17"/>
            </a:xfrm>
            <a:custGeom>
              <a:avLst/>
              <a:gdLst>
                <a:gd name="T0" fmla="*/ 125 w 125"/>
                <a:gd name="T1" fmla="*/ 12 h 87"/>
                <a:gd name="T2" fmla="*/ 119 w 125"/>
                <a:gd name="T3" fmla="*/ 0 h 87"/>
                <a:gd name="T4" fmla="*/ 0 w 125"/>
                <a:gd name="T5" fmla="*/ 87 h 87"/>
                <a:gd name="T6" fmla="*/ 125 w 125"/>
                <a:gd name="T7" fmla="*/ 12 h 87"/>
                <a:gd name="T8" fmla="*/ 0 60000 65536"/>
                <a:gd name="T9" fmla="*/ 0 60000 65536"/>
                <a:gd name="T10" fmla="*/ 0 60000 65536"/>
                <a:gd name="T11" fmla="*/ 0 60000 65536"/>
                <a:gd name="T12" fmla="*/ 0 w 125"/>
                <a:gd name="T13" fmla="*/ 0 h 87"/>
                <a:gd name="T14" fmla="*/ 125 w 125"/>
                <a:gd name="T15" fmla="*/ 87 h 87"/>
              </a:gdLst>
              <a:ahLst/>
              <a:cxnLst>
                <a:cxn ang="T8">
                  <a:pos x="T0" y="T1"/>
                </a:cxn>
                <a:cxn ang="T9">
                  <a:pos x="T2" y="T3"/>
                </a:cxn>
                <a:cxn ang="T10">
                  <a:pos x="T4" y="T5"/>
                </a:cxn>
                <a:cxn ang="T11">
                  <a:pos x="T6" y="T7"/>
                </a:cxn>
              </a:cxnLst>
              <a:rect l="T12" t="T13" r="T14" b="T15"/>
              <a:pathLst>
                <a:path w="125" h="87">
                  <a:moveTo>
                    <a:pt x="125" y="12"/>
                  </a:moveTo>
                  <a:lnTo>
                    <a:pt x="119" y="0"/>
                  </a:lnTo>
                  <a:lnTo>
                    <a:pt x="0" y="87"/>
                  </a:lnTo>
                  <a:lnTo>
                    <a:pt x="125" y="12"/>
                  </a:lnTo>
                  <a:close/>
                </a:path>
              </a:pathLst>
            </a:custGeom>
            <a:solidFill>
              <a:srgbClr val="000000"/>
            </a:solidFill>
            <a:ln w="9525">
              <a:noFill/>
              <a:round/>
              <a:headEnd/>
              <a:tailEnd/>
            </a:ln>
          </p:spPr>
          <p:txBody>
            <a:bodyPr/>
            <a:lstStyle/>
            <a:p>
              <a:endParaRPr lang="en-US"/>
            </a:p>
          </p:txBody>
        </p:sp>
        <p:sp>
          <p:nvSpPr>
            <p:cNvPr id="1865" name="Freeform 839">
              <a:extLst>
                <a:ext uri="{FF2B5EF4-FFF2-40B4-BE49-F238E27FC236}">
                  <a16:creationId xmlns:a16="http://schemas.microsoft.com/office/drawing/2014/main" id="{91F34A66-667E-442E-897A-132549638869}"/>
                </a:ext>
              </a:extLst>
            </p:cNvPr>
            <p:cNvSpPr>
              <a:spLocks/>
            </p:cNvSpPr>
            <p:nvPr/>
          </p:nvSpPr>
          <p:spPr bwMode="auto">
            <a:xfrm>
              <a:off x="3858" y="3236"/>
              <a:ext cx="21" cy="17"/>
            </a:xfrm>
            <a:custGeom>
              <a:avLst/>
              <a:gdLst>
                <a:gd name="T0" fmla="*/ 125 w 125"/>
                <a:gd name="T1" fmla="*/ 12 h 87"/>
                <a:gd name="T2" fmla="*/ 119 w 125"/>
                <a:gd name="T3" fmla="*/ 0 h 87"/>
                <a:gd name="T4" fmla="*/ 0 w 125"/>
                <a:gd name="T5" fmla="*/ 87 h 87"/>
                <a:gd name="T6" fmla="*/ 125 w 125"/>
                <a:gd name="T7" fmla="*/ 12 h 87"/>
                <a:gd name="T8" fmla="*/ 0 60000 65536"/>
                <a:gd name="T9" fmla="*/ 0 60000 65536"/>
                <a:gd name="T10" fmla="*/ 0 60000 65536"/>
                <a:gd name="T11" fmla="*/ 0 60000 65536"/>
                <a:gd name="T12" fmla="*/ 0 w 125"/>
                <a:gd name="T13" fmla="*/ 0 h 87"/>
                <a:gd name="T14" fmla="*/ 125 w 125"/>
                <a:gd name="T15" fmla="*/ 87 h 87"/>
              </a:gdLst>
              <a:ahLst/>
              <a:cxnLst>
                <a:cxn ang="T8">
                  <a:pos x="T0" y="T1"/>
                </a:cxn>
                <a:cxn ang="T9">
                  <a:pos x="T2" y="T3"/>
                </a:cxn>
                <a:cxn ang="T10">
                  <a:pos x="T4" y="T5"/>
                </a:cxn>
                <a:cxn ang="T11">
                  <a:pos x="T6" y="T7"/>
                </a:cxn>
              </a:cxnLst>
              <a:rect l="T12" t="T13" r="T14" b="T15"/>
              <a:pathLst>
                <a:path w="125" h="87">
                  <a:moveTo>
                    <a:pt x="125" y="12"/>
                  </a:moveTo>
                  <a:lnTo>
                    <a:pt x="119" y="0"/>
                  </a:lnTo>
                  <a:lnTo>
                    <a:pt x="0" y="87"/>
                  </a:lnTo>
                  <a:lnTo>
                    <a:pt x="125" y="12"/>
                  </a:lnTo>
                </a:path>
              </a:pathLst>
            </a:custGeom>
            <a:noFill/>
            <a:ln w="0">
              <a:solidFill>
                <a:srgbClr val="000000"/>
              </a:solidFill>
              <a:prstDash val="solid"/>
              <a:round/>
              <a:headEnd/>
              <a:tailEnd/>
            </a:ln>
          </p:spPr>
          <p:txBody>
            <a:bodyPr/>
            <a:lstStyle/>
            <a:p>
              <a:endParaRPr lang="en-US"/>
            </a:p>
          </p:txBody>
        </p:sp>
        <p:sp>
          <p:nvSpPr>
            <p:cNvPr id="1866" name="Freeform 840">
              <a:extLst>
                <a:ext uri="{FF2B5EF4-FFF2-40B4-BE49-F238E27FC236}">
                  <a16:creationId xmlns:a16="http://schemas.microsoft.com/office/drawing/2014/main" id="{0E84A796-80CA-4F5D-9E8A-E9BCEA284D14}"/>
                </a:ext>
              </a:extLst>
            </p:cNvPr>
            <p:cNvSpPr>
              <a:spLocks/>
            </p:cNvSpPr>
            <p:nvPr/>
          </p:nvSpPr>
          <p:spPr bwMode="auto">
            <a:xfrm>
              <a:off x="3858" y="3233"/>
              <a:ext cx="20" cy="20"/>
            </a:xfrm>
            <a:custGeom>
              <a:avLst/>
              <a:gdLst>
                <a:gd name="T0" fmla="*/ 119 w 119"/>
                <a:gd name="T1" fmla="*/ 11 h 98"/>
                <a:gd name="T2" fmla="*/ 112 w 119"/>
                <a:gd name="T3" fmla="*/ 0 h 98"/>
                <a:gd name="T4" fmla="*/ 0 w 119"/>
                <a:gd name="T5" fmla="*/ 98 h 98"/>
                <a:gd name="T6" fmla="*/ 119 w 119"/>
                <a:gd name="T7" fmla="*/ 11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119" y="11"/>
                  </a:moveTo>
                  <a:lnTo>
                    <a:pt x="112" y="0"/>
                  </a:lnTo>
                  <a:lnTo>
                    <a:pt x="0" y="98"/>
                  </a:lnTo>
                  <a:lnTo>
                    <a:pt x="119" y="11"/>
                  </a:lnTo>
                  <a:close/>
                </a:path>
              </a:pathLst>
            </a:custGeom>
            <a:solidFill>
              <a:srgbClr val="000000"/>
            </a:solidFill>
            <a:ln w="9525">
              <a:noFill/>
              <a:round/>
              <a:headEnd/>
              <a:tailEnd/>
            </a:ln>
          </p:spPr>
          <p:txBody>
            <a:bodyPr/>
            <a:lstStyle/>
            <a:p>
              <a:endParaRPr lang="en-US"/>
            </a:p>
          </p:txBody>
        </p:sp>
        <p:sp>
          <p:nvSpPr>
            <p:cNvPr id="1867" name="Freeform 841">
              <a:extLst>
                <a:ext uri="{FF2B5EF4-FFF2-40B4-BE49-F238E27FC236}">
                  <a16:creationId xmlns:a16="http://schemas.microsoft.com/office/drawing/2014/main" id="{099FF7E2-7649-4996-A42C-0FDA7DCB72EA}"/>
                </a:ext>
              </a:extLst>
            </p:cNvPr>
            <p:cNvSpPr>
              <a:spLocks/>
            </p:cNvSpPr>
            <p:nvPr/>
          </p:nvSpPr>
          <p:spPr bwMode="auto">
            <a:xfrm>
              <a:off x="3858" y="3233"/>
              <a:ext cx="20" cy="20"/>
            </a:xfrm>
            <a:custGeom>
              <a:avLst/>
              <a:gdLst>
                <a:gd name="T0" fmla="*/ 119 w 119"/>
                <a:gd name="T1" fmla="*/ 11 h 98"/>
                <a:gd name="T2" fmla="*/ 112 w 119"/>
                <a:gd name="T3" fmla="*/ 0 h 98"/>
                <a:gd name="T4" fmla="*/ 0 w 119"/>
                <a:gd name="T5" fmla="*/ 98 h 98"/>
                <a:gd name="T6" fmla="*/ 119 w 119"/>
                <a:gd name="T7" fmla="*/ 11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119" y="11"/>
                  </a:moveTo>
                  <a:lnTo>
                    <a:pt x="112" y="0"/>
                  </a:lnTo>
                  <a:lnTo>
                    <a:pt x="0" y="98"/>
                  </a:lnTo>
                  <a:lnTo>
                    <a:pt x="119" y="11"/>
                  </a:lnTo>
                </a:path>
              </a:pathLst>
            </a:custGeom>
            <a:noFill/>
            <a:ln w="0">
              <a:solidFill>
                <a:srgbClr val="000000"/>
              </a:solidFill>
              <a:prstDash val="solid"/>
              <a:round/>
              <a:headEnd/>
              <a:tailEnd/>
            </a:ln>
          </p:spPr>
          <p:txBody>
            <a:bodyPr/>
            <a:lstStyle/>
            <a:p>
              <a:endParaRPr lang="en-US"/>
            </a:p>
          </p:txBody>
        </p:sp>
        <p:sp>
          <p:nvSpPr>
            <p:cNvPr id="1868" name="Freeform 842">
              <a:extLst>
                <a:ext uri="{FF2B5EF4-FFF2-40B4-BE49-F238E27FC236}">
                  <a16:creationId xmlns:a16="http://schemas.microsoft.com/office/drawing/2014/main" id="{6F41E3BB-D139-494B-BD21-6BD4FB772746}"/>
                </a:ext>
              </a:extLst>
            </p:cNvPr>
            <p:cNvSpPr>
              <a:spLocks/>
            </p:cNvSpPr>
            <p:nvPr/>
          </p:nvSpPr>
          <p:spPr bwMode="auto">
            <a:xfrm>
              <a:off x="3858" y="3232"/>
              <a:ext cx="19" cy="21"/>
            </a:xfrm>
            <a:custGeom>
              <a:avLst/>
              <a:gdLst>
                <a:gd name="T0" fmla="*/ 112 w 112"/>
                <a:gd name="T1" fmla="*/ 9 h 107"/>
                <a:gd name="T2" fmla="*/ 105 w 112"/>
                <a:gd name="T3" fmla="*/ 0 h 107"/>
                <a:gd name="T4" fmla="*/ 0 w 112"/>
                <a:gd name="T5" fmla="*/ 107 h 107"/>
                <a:gd name="T6" fmla="*/ 112 w 112"/>
                <a:gd name="T7" fmla="*/ 9 h 107"/>
                <a:gd name="T8" fmla="*/ 0 60000 65536"/>
                <a:gd name="T9" fmla="*/ 0 60000 65536"/>
                <a:gd name="T10" fmla="*/ 0 60000 65536"/>
                <a:gd name="T11" fmla="*/ 0 60000 65536"/>
                <a:gd name="T12" fmla="*/ 0 w 112"/>
                <a:gd name="T13" fmla="*/ 0 h 107"/>
                <a:gd name="T14" fmla="*/ 112 w 112"/>
                <a:gd name="T15" fmla="*/ 107 h 107"/>
              </a:gdLst>
              <a:ahLst/>
              <a:cxnLst>
                <a:cxn ang="T8">
                  <a:pos x="T0" y="T1"/>
                </a:cxn>
                <a:cxn ang="T9">
                  <a:pos x="T2" y="T3"/>
                </a:cxn>
                <a:cxn ang="T10">
                  <a:pos x="T4" y="T5"/>
                </a:cxn>
                <a:cxn ang="T11">
                  <a:pos x="T6" y="T7"/>
                </a:cxn>
              </a:cxnLst>
              <a:rect l="T12" t="T13" r="T14" b="T15"/>
              <a:pathLst>
                <a:path w="112" h="107">
                  <a:moveTo>
                    <a:pt x="112" y="9"/>
                  </a:moveTo>
                  <a:lnTo>
                    <a:pt x="105" y="0"/>
                  </a:lnTo>
                  <a:lnTo>
                    <a:pt x="0" y="107"/>
                  </a:lnTo>
                  <a:lnTo>
                    <a:pt x="112" y="9"/>
                  </a:lnTo>
                  <a:close/>
                </a:path>
              </a:pathLst>
            </a:custGeom>
            <a:solidFill>
              <a:srgbClr val="000000"/>
            </a:solidFill>
            <a:ln w="9525">
              <a:noFill/>
              <a:round/>
              <a:headEnd/>
              <a:tailEnd/>
            </a:ln>
          </p:spPr>
          <p:txBody>
            <a:bodyPr/>
            <a:lstStyle/>
            <a:p>
              <a:endParaRPr lang="en-US"/>
            </a:p>
          </p:txBody>
        </p:sp>
        <p:sp>
          <p:nvSpPr>
            <p:cNvPr id="1869" name="Freeform 843">
              <a:extLst>
                <a:ext uri="{FF2B5EF4-FFF2-40B4-BE49-F238E27FC236}">
                  <a16:creationId xmlns:a16="http://schemas.microsoft.com/office/drawing/2014/main" id="{2BAFDE76-F1A7-4742-A34D-C68801534659}"/>
                </a:ext>
              </a:extLst>
            </p:cNvPr>
            <p:cNvSpPr>
              <a:spLocks/>
            </p:cNvSpPr>
            <p:nvPr/>
          </p:nvSpPr>
          <p:spPr bwMode="auto">
            <a:xfrm>
              <a:off x="3858" y="3232"/>
              <a:ext cx="19" cy="21"/>
            </a:xfrm>
            <a:custGeom>
              <a:avLst/>
              <a:gdLst>
                <a:gd name="T0" fmla="*/ 112 w 112"/>
                <a:gd name="T1" fmla="*/ 9 h 107"/>
                <a:gd name="T2" fmla="*/ 105 w 112"/>
                <a:gd name="T3" fmla="*/ 0 h 107"/>
                <a:gd name="T4" fmla="*/ 0 w 112"/>
                <a:gd name="T5" fmla="*/ 107 h 107"/>
                <a:gd name="T6" fmla="*/ 112 w 112"/>
                <a:gd name="T7" fmla="*/ 9 h 107"/>
                <a:gd name="T8" fmla="*/ 0 60000 65536"/>
                <a:gd name="T9" fmla="*/ 0 60000 65536"/>
                <a:gd name="T10" fmla="*/ 0 60000 65536"/>
                <a:gd name="T11" fmla="*/ 0 60000 65536"/>
                <a:gd name="T12" fmla="*/ 0 w 112"/>
                <a:gd name="T13" fmla="*/ 0 h 107"/>
                <a:gd name="T14" fmla="*/ 112 w 112"/>
                <a:gd name="T15" fmla="*/ 107 h 107"/>
              </a:gdLst>
              <a:ahLst/>
              <a:cxnLst>
                <a:cxn ang="T8">
                  <a:pos x="T0" y="T1"/>
                </a:cxn>
                <a:cxn ang="T9">
                  <a:pos x="T2" y="T3"/>
                </a:cxn>
                <a:cxn ang="T10">
                  <a:pos x="T4" y="T5"/>
                </a:cxn>
                <a:cxn ang="T11">
                  <a:pos x="T6" y="T7"/>
                </a:cxn>
              </a:cxnLst>
              <a:rect l="T12" t="T13" r="T14" b="T15"/>
              <a:pathLst>
                <a:path w="112" h="107">
                  <a:moveTo>
                    <a:pt x="112" y="9"/>
                  </a:moveTo>
                  <a:lnTo>
                    <a:pt x="105" y="0"/>
                  </a:lnTo>
                  <a:lnTo>
                    <a:pt x="0" y="107"/>
                  </a:lnTo>
                  <a:lnTo>
                    <a:pt x="112" y="9"/>
                  </a:lnTo>
                </a:path>
              </a:pathLst>
            </a:custGeom>
            <a:noFill/>
            <a:ln w="0">
              <a:solidFill>
                <a:srgbClr val="000000"/>
              </a:solidFill>
              <a:prstDash val="solid"/>
              <a:round/>
              <a:headEnd/>
              <a:tailEnd/>
            </a:ln>
          </p:spPr>
          <p:txBody>
            <a:bodyPr/>
            <a:lstStyle/>
            <a:p>
              <a:endParaRPr lang="en-US"/>
            </a:p>
          </p:txBody>
        </p:sp>
        <p:sp>
          <p:nvSpPr>
            <p:cNvPr id="1870" name="Freeform 844">
              <a:extLst>
                <a:ext uri="{FF2B5EF4-FFF2-40B4-BE49-F238E27FC236}">
                  <a16:creationId xmlns:a16="http://schemas.microsoft.com/office/drawing/2014/main" id="{A51C1A0C-EF24-4C6E-8C16-40B16EE06661}"/>
                </a:ext>
              </a:extLst>
            </p:cNvPr>
            <p:cNvSpPr>
              <a:spLocks/>
            </p:cNvSpPr>
            <p:nvPr/>
          </p:nvSpPr>
          <p:spPr bwMode="auto">
            <a:xfrm>
              <a:off x="3858" y="3230"/>
              <a:ext cx="18" cy="23"/>
            </a:xfrm>
            <a:custGeom>
              <a:avLst/>
              <a:gdLst>
                <a:gd name="T0" fmla="*/ 105 w 105"/>
                <a:gd name="T1" fmla="*/ 10 h 117"/>
                <a:gd name="T2" fmla="*/ 96 w 105"/>
                <a:gd name="T3" fmla="*/ 0 h 117"/>
                <a:gd name="T4" fmla="*/ 0 w 105"/>
                <a:gd name="T5" fmla="*/ 117 h 117"/>
                <a:gd name="T6" fmla="*/ 105 w 105"/>
                <a:gd name="T7" fmla="*/ 10 h 117"/>
                <a:gd name="T8" fmla="*/ 0 60000 65536"/>
                <a:gd name="T9" fmla="*/ 0 60000 65536"/>
                <a:gd name="T10" fmla="*/ 0 60000 65536"/>
                <a:gd name="T11" fmla="*/ 0 60000 65536"/>
                <a:gd name="T12" fmla="*/ 0 w 105"/>
                <a:gd name="T13" fmla="*/ 0 h 117"/>
                <a:gd name="T14" fmla="*/ 105 w 105"/>
                <a:gd name="T15" fmla="*/ 117 h 117"/>
              </a:gdLst>
              <a:ahLst/>
              <a:cxnLst>
                <a:cxn ang="T8">
                  <a:pos x="T0" y="T1"/>
                </a:cxn>
                <a:cxn ang="T9">
                  <a:pos x="T2" y="T3"/>
                </a:cxn>
                <a:cxn ang="T10">
                  <a:pos x="T4" y="T5"/>
                </a:cxn>
                <a:cxn ang="T11">
                  <a:pos x="T6" y="T7"/>
                </a:cxn>
              </a:cxnLst>
              <a:rect l="T12" t="T13" r="T14" b="T15"/>
              <a:pathLst>
                <a:path w="105" h="117">
                  <a:moveTo>
                    <a:pt x="105" y="10"/>
                  </a:moveTo>
                  <a:lnTo>
                    <a:pt x="96" y="0"/>
                  </a:lnTo>
                  <a:lnTo>
                    <a:pt x="0" y="117"/>
                  </a:lnTo>
                  <a:lnTo>
                    <a:pt x="105" y="10"/>
                  </a:lnTo>
                  <a:close/>
                </a:path>
              </a:pathLst>
            </a:custGeom>
            <a:solidFill>
              <a:srgbClr val="000000"/>
            </a:solidFill>
            <a:ln w="9525">
              <a:noFill/>
              <a:round/>
              <a:headEnd/>
              <a:tailEnd/>
            </a:ln>
          </p:spPr>
          <p:txBody>
            <a:bodyPr/>
            <a:lstStyle/>
            <a:p>
              <a:endParaRPr lang="en-US"/>
            </a:p>
          </p:txBody>
        </p:sp>
        <p:sp>
          <p:nvSpPr>
            <p:cNvPr id="1871" name="Freeform 845">
              <a:extLst>
                <a:ext uri="{FF2B5EF4-FFF2-40B4-BE49-F238E27FC236}">
                  <a16:creationId xmlns:a16="http://schemas.microsoft.com/office/drawing/2014/main" id="{FE03FA08-BE80-4498-A469-10531CE9FA71}"/>
                </a:ext>
              </a:extLst>
            </p:cNvPr>
            <p:cNvSpPr>
              <a:spLocks/>
            </p:cNvSpPr>
            <p:nvPr/>
          </p:nvSpPr>
          <p:spPr bwMode="auto">
            <a:xfrm>
              <a:off x="3858" y="3230"/>
              <a:ext cx="18" cy="23"/>
            </a:xfrm>
            <a:custGeom>
              <a:avLst/>
              <a:gdLst>
                <a:gd name="T0" fmla="*/ 105 w 105"/>
                <a:gd name="T1" fmla="*/ 10 h 117"/>
                <a:gd name="T2" fmla="*/ 96 w 105"/>
                <a:gd name="T3" fmla="*/ 0 h 117"/>
                <a:gd name="T4" fmla="*/ 0 w 105"/>
                <a:gd name="T5" fmla="*/ 117 h 117"/>
                <a:gd name="T6" fmla="*/ 105 w 105"/>
                <a:gd name="T7" fmla="*/ 10 h 117"/>
                <a:gd name="T8" fmla="*/ 0 60000 65536"/>
                <a:gd name="T9" fmla="*/ 0 60000 65536"/>
                <a:gd name="T10" fmla="*/ 0 60000 65536"/>
                <a:gd name="T11" fmla="*/ 0 60000 65536"/>
                <a:gd name="T12" fmla="*/ 0 w 105"/>
                <a:gd name="T13" fmla="*/ 0 h 117"/>
                <a:gd name="T14" fmla="*/ 105 w 105"/>
                <a:gd name="T15" fmla="*/ 117 h 117"/>
              </a:gdLst>
              <a:ahLst/>
              <a:cxnLst>
                <a:cxn ang="T8">
                  <a:pos x="T0" y="T1"/>
                </a:cxn>
                <a:cxn ang="T9">
                  <a:pos x="T2" y="T3"/>
                </a:cxn>
                <a:cxn ang="T10">
                  <a:pos x="T4" y="T5"/>
                </a:cxn>
                <a:cxn ang="T11">
                  <a:pos x="T6" y="T7"/>
                </a:cxn>
              </a:cxnLst>
              <a:rect l="T12" t="T13" r="T14" b="T15"/>
              <a:pathLst>
                <a:path w="105" h="117">
                  <a:moveTo>
                    <a:pt x="105" y="10"/>
                  </a:moveTo>
                  <a:lnTo>
                    <a:pt x="96" y="0"/>
                  </a:lnTo>
                  <a:lnTo>
                    <a:pt x="0" y="117"/>
                  </a:lnTo>
                  <a:lnTo>
                    <a:pt x="105" y="10"/>
                  </a:lnTo>
                </a:path>
              </a:pathLst>
            </a:custGeom>
            <a:noFill/>
            <a:ln w="0">
              <a:solidFill>
                <a:srgbClr val="000000"/>
              </a:solidFill>
              <a:prstDash val="solid"/>
              <a:round/>
              <a:headEnd/>
              <a:tailEnd/>
            </a:ln>
          </p:spPr>
          <p:txBody>
            <a:bodyPr/>
            <a:lstStyle/>
            <a:p>
              <a:endParaRPr lang="en-US"/>
            </a:p>
          </p:txBody>
        </p:sp>
        <p:sp>
          <p:nvSpPr>
            <p:cNvPr id="1872" name="Freeform 846">
              <a:extLst>
                <a:ext uri="{FF2B5EF4-FFF2-40B4-BE49-F238E27FC236}">
                  <a16:creationId xmlns:a16="http://schemas.microsoft.com/office/drawing/2014/main" id="{1FC7C3C0-99A0-48CD-92C1-FEDEECA50B6A}"/>
                </a:ext>
              </a:extLst>
            </p:cNvPr>
            <p:cNvSpPr>
              <a:spLocks/>
            </p:cNvSpPr>
            <p:nvPr/>
          </p:nvSpPr>
          <p:spPr bwMode="auto">
            <a:xfrm>
              <a:off x="3858" y="3228"/>
              <a:ext cx="16" cy="25"/>
            </a:xfrm>
            <a:custGeom>
              <a:avLst/>
              <a:gdLst>
                <a:gd name="T0" fmla="*/ 96 w 96"/>
                <a:gd name="T1" fmla="*/ 8 h 125"/>
                <a:gd name="T2" fmla="*/ 87 w 96"/>
                <a:gd name="T3" fmla="*/ 0 h 125"/>
                <a:gd name="T4" fmla="*/ 0 w 96"/>
                <a:gd name="T5" fmla="*/ 125 h 125"/>
                <a:gd name="T6" fmla="*/ 96 w 96"/>
                <a:gd name="T7" fmla="*/ 8 h 125"/>
                <a:gd name="T8" fmla="*/ 0 60000 65536"/>
                <a:gd name="T9" fmla="*/ 0 60000 65536"/>
                <a:gd name="T10" fmla="*/ 0 60000 65536"/>
                <a:gd name="T11" fmla="*/ 0 60000 65536"/>
                <a:gd name="T12" fmla="*/ 0 w 96"/>
                <a:gd name="T13" fmla="*/ 0 h 125"/>
                <a:gd name="T14" fmla="*/ 96 w 96"/>
                <a:gd name="T15" fmla="*/ 125 h 125"/>
              </a:gdLst>
              <a:ahLst/>
              <a:cxnLst>
                <a:cxn ang="T8">
                  <a:pos x="T0" y="T1"/>
                </a:cxn>
                <a:cxn ang="T9">
                  <a:pos x="T2" y="T3"/>
                </a:cxn>
                <a:cxn ang="T10">
                  <a:pos x="T4" y="T5"/>
                </a:cxn>
                <a:cxn ang="T11">
                  <a:pos x="T6" y="T7"/>
                </a:cxn>
              </a:cxnLst>
              <a:rect l="T12" t="T13" r="T14" b="T15"/>
              <a:pathLst>
                <a:path w="96" h="125">
                  <a:moveTo>
                    <a:pt x="96" y="8"/>
                  </a:moveTo>
                  <a:lnTo>
                    <a:pt x="87" y="0"/>
                  </a:lnTo>
                  <a:lnTo>
                    <a:pt x="0" y="125"/>
                  </a:lnTo>
                  <a:lnTo>
                    <a:pt x="96" y="8"/>
                  </a:lnTo>
                  <a:close/>
                </a:path>
              </a:pathLst>
            </a:custGeom>
            <a:solidFill>
              <a:srgbClr val="000000"/>
            </a:solidFill>
            <a:ln w="9525">
              <a:noFill/>
              <a:round/>
              <a:headEnd/>
              <a:tailEnd/>
            </a:ln>
          </p:spPr>
          <p:txBody>
            <a:bodyPr/>
            <a:lstStyle/>
            <a:p>
              <a:endParaRPr lang="en-US"/>
            </a:p>
          </p:txBody>
        </p:sp>
        <p:sp>
          <p:nvSpPr>
            <p:cNvPr id="1873" name="Freeform 847">
              <a:extLst>
                <a:ext uri="{FF2B5EF4-FFF2-40B4-BE49-F238E27FC236}">
                  <a16:creationId xmlns:a16="http://schemas.microsoft.com/office/drawing/2014/main" id="{7AC0A0DE-E922-4248-97BE-05A9D1BF9F96}"/>
                </a:ext>
              </a:extLst>
            </p:cNvPr>
            <p:cNvSpPr>
              <a:spLocks/>
            </p:cNvSpPr>
            <p:nvPr/>
          </p:nvSpPr>
          <p:spPr bwMode="auto">
            <a:xfrm>
              <a:off x="3858" y="3228"/>
              <a:ext cx="16" cy="25"/>
            </a:xfrm>
            <a:custGeom>
              <a:avLst/>
              <a:gdLst>
                <a:gd name="T0" fmla="*/ 96 w 96"/>
                <a:gd name="T1" fmla="*/ 8 h 125"/>
                <a:gd name="T2" fmla="*/ 87 w 96"/>
                <a:gd name="T3" fmla="*/ 0 h 125"/>
                <a:gd name="T4" fmla="*/ 0 w 96"/>
                <a:gd name="T5" fmla="*/ 125 h 125"/>
                <a:gd name="T6" fmla="*/ 96 w 96"/>
                <a:gd name="T7" fmla="*/ 8 h 125"/>
                <a:gd name="T8" fmla="*/ 0 60000 65536"/>
                <a:gd name="T9" fmla="*/ 0 60000 65536"/>
                <a:gd name="T10" fmla="*/ 0 60000 65536"/>
                <a:gd name="T11" fmla="*/ 0 60000 65536"/>
                <a:gd name="T12" fmla="*/ 0 w 96"/>
                <a:gd name="T13" fmla="*/ 0 h 125"/>
                <a:gd name="T14" fmla="*/ 96 w 96"/>
                <a:gd name="T15" fmla="*/ 125 h 125"/>
              </a:gdLst>
              <a:ahLst/>
              <a:cxnLst>
                <a:cxn ang="T8">
                  <a:pos x="T0" y="T1"/>
                </a:cxn>
                <a:cxn ang="T9">
                  <a:pos x="T2" y="T3"/>
                </a:cxn>
                <a:cxn ang="T10">
                  <a:pos x="T4" y="T5"/>
                </a:cxn>
                <a:cxn ang="T11">
                  <a:pos x="T6" y="T7"/>
                </a:cxn>
              </a:cxnLst>
              <a:rect l="T12" t="T13" r="T14" b="T15"/>
              <a:pathLst>
                <a:path w="96" h="125">
                  <a:moveTo>
                    <a:pt x="96" y="8"/>
                  </a:moveTo>
                  <a:lnTo>
                    <a:pt x="87" y="0"/>
                  </a:lnTo>
                  <a:lnTo>
                    <a:pt x="0" y="125"/>
                  </a:lnTo>
                  <a:lnTo>
                    <a:pt x="96" y="8"/>
                  </a:lnTo>
                </a:path>
              </a:pathLst>
            </a:custGeom>
            <a:noFill/>
            <a:ln w="0">
              <a:solidFill>
                <a:srgbClr val="000000"/>
              </a:solidFill>
              <a:prstDash val="solid"/>
              <a:round/>
              <a:headEnd/>
              <a:tailEnd/>
            </a:ln>
          </p:spPr>
          <p:txBody>
            <a:bodyPr/>
            <a:lstStyle/>
            <a:p>
              <a:endParaRPr lang="en-US"/>
            </a:p>
          </p:txBody>
        </p:sp>
        <p:sp>
          <p:nvSpPr>
            <p:cNvPr id="1874" name="Freeform 848">
              <a:extLst>
                <a:ext uri="{FF2B5EF4-FFF2-40B4-BE49-F238E27FC236}">
                  <a16:creationId xmlns:a16="http://schemas.microsoft.com/office/drawing/2014/main" id="{95019EB6-A45D-4D12-A2CB-CCD14708B858}"/>
                </a:ext>
              </a:extLst>
            </p:cNvPr>
            <p:cNvSpPr>
              <a:spLocks/>
            </p:cNvSpPr>
            <p:nvPr/>
          </p:nvSpPr>
          <p:spPr bwMode="auto">
            <a:xfrm>
              <a:off x="3858" y="3226"/>
              <a:ext cx="15" cy="27"/>
            </a:xfrm>
            <a:custGeom>
              <a:avLst/>
              <a:gdLst>
                <a:gd name="T0" fmla="*/ 87 w 87"/>
                <a:gd name="T1" fmla="*/ 8 h 133"/>
                <a:gd name="T2" fmla="*/ 77 w 87"/>
                <a:gd name="T3" fmla="*/ 0 h 133"/>
                <a:gd name="T4" fmla="*/ 0 w 87"/>
                <a:gd name="T5" fmla="*/ 133 h 133"/>
                <a:gd name="T6" fmla="*/ 87 w 87"/>
                <a:gd name="T7" fmla="*/ 8 h 133"/>
                <a:gd name="T8" fmla="*/ 0 60000 65536"/>
                <a:gd name="T9" fmla="*/ 0 60000 65536"/>
                <a:gd name="T10" fmla="*/ 0 60000 65536"/>
                <a:gd name="T11" fmla="*/ 0 60000 65536"/>
                <a:gd name="T12" fmla="*/ 0 w 87"/>
                <a:gd name="T13" fmla="*/ 0 h 133"/>
                <a:gd name="T14" fmla="*/ 87 w 87"/>
                <a:gd name="T15" fmla="*/ 133 h 133"/>
              </a:gdLst>
              <a:ahLst/>
              <a:cxnLst>
                <a:cxn ang="T8">
                  <a:pos x="T0" y="T1"/>
                </a:cxn>
                <a:cxn ang="T9">
                  <a:pos x="T2" y="T3"/>
                </a:cxn>
                <a:cxn ang="T10">
                  <a:pos x="T4" y="T5"/>
                </a:cxn>
                <a:cxn ang="T11">
                  <a:pos x="T6" y="T7"/>
                </a:cxn>
              </a:cxnLst>
              <a:rect l="T12" t="T13" r="T14" b="T15"/>
              <a:pathLst>
                <a:path w="87" h="133">
                  <a:moveTo>
                    <a:pt x="87" y="8"/>
                  </a:moveTo>
                  <a:lnTo>
                    <a:pt x="77" y="0"/>
                  </a:lnTo>
                  <a:lnTo>
                    <a:pt x="0" y="133"/>
                  </a:lnTo>
                  <a:lnTo>
                    <a:pt x="87" y="8"/>
                  </a:lnTo>
                  <a:close/>
                </a:path>
              </a:pathLst>
            </a:custGeom>
            <a:solidFill>
              <a:srgbClr val="000000"/>
            </a:solidFill>
            <a:ln w="9525">
              <a:noFill/>
              <a:round/>
              <a:headEnd/>
              <a:tailEnd/>
            </a:ln>
          </p:spPr>
          <p:txBody>
            <a:bodyPr/>
            <a:lstStyle/>
            <a:p>
              <a:endParaRPr lang="en-US"/>
            </a:p>
          </p:txBody>
        </p:sp>
        <p:sp>
          <p:nvSpPr>
            <p:cNvPr id="1875" name="Freeform 849">
              <a:extLst>
                <a:ext uri="{FF2B5EF4-FFF2-40B4-BE49-F238E27FC236}">
                  <a16:creationId xmlns:a16="http://schemas.microsoft.com/office/drawing/2014/main" id="{74982C8F-4C04-4BEC-BA9D-A389CF85F908}"/>
                </a:ext>
              </a:extLst>
            </p:cNvPr>
            <p:cNvSpPr>
              <a:spLocks/>
            </p:cNvSpPr>
            <p:nvPr/>
          </p:nvSpPr>
          <p:spPr bwMode="auto">
            <a:xfrm>
              <a:off x="3858" y="3226"/>
              <a:ext cx="15" cy="27"/>
            </a:xfrm>
            <a:custGeom>
              <a:avLst/>
              <a:gdLst>
                <a:gd name="T0" fmla="*/ 87 w 87"/>
                <a:gd name="T1" fmla="*/ 8 h 133"/>
                <a:gd name="T2" fmla="*/ 77 w 87"/>
                <a:gd name="T3" fmla="*/ 0 h 133"/>
                <a:gd name="T4" fmla="*/ 0 w 87"/>
                <a:gd name="T5" fmla="*/ 133 h 133"/>
                <a:gd name="T6" fmla="*/ 87 w 87"/>
                <a:gd name="T7" fmla="*/ 8 h 133"/>
                <a:gd name="T8" fmla="*/ 0 60000 65536"/>
                <a:gd name="T9" fmla="*/ 0 60000 65536"/>
                <a:gd name="T10" fmla="*/ 0 60000 65536"/>
                <a:gd name="T11" fmla="*/ 0 60000 65536"/>
                <a:gd name="T12" fmla="*/ 0 w 87"/>
                <a:gd name="T13" fmla="*/ 0 h 133"/>
                <a:gd name="T14" fmla="*/ 87 w 87"/>
                <a:gd name="T15" fmla="*/ 133 h 133"/>
              </a:gdLst>
              <a:ahLst/>
              <a:cxnLst>
                <a:cxn ang="T8">
                  <a:pos x="T0" y="T1"/>
                </a:cxn>
                <a:cxn ang="T9">
                  <a:pos x="T2" y="T3"/>
                </a:cxn>
                <a:cxn ang="T10">
                  <a:pos x="T4" y="T5"/>
                </a:cxn>
                <a:cxn ang="T11">
                  <a:pos x="T6" y="T7"/>
                </a:cxn>
              </a:cxnLst>
              <a:rect l="T12" t="T13" r="T14" b="T15"/>
              <a:pathLst>
                <a:path w="87" h="133">
                  <a:moveTo>
                    <a:pt x="87" y="8"/>
                  </a:moveTo>
                  <a:lnTo>
                    <a:pt x="77" y="0"/>
                  </a:lnTo>
                  <a:lnTo>
                    <a:pt x="0" y="133"/>
                  </a:lnTo>
                  <a:lnTo>
                    <a:pt x="87" y="8"/>
                  </a:lnTo>
                </a:path>
              </a:pathLst>
            </a:custGeom>
            <a:noFill/>
            <a:ln w="0">
              <a:solidFill>
                <a:srgbClr val="000000"/>
              </a:solidFill>
              <a:prstDash val="solid"/>
              <a:round/>
              <a:headEnd/>
              <a:tailEnd/>
            </a:ln>
          </p:spPr>
          <p:txBody>
            <a:bodyPr/>
            <a:lstStyle/>
            <a:p>
              <a:endParaRPr lang="en-US"/>
            </a:p>
          </p:txBody>
        </p:sp>
        <p:sp>
          <p:nvSpPr>
            <p:cNvPr id="1876" name="Freeform 850">
              <a:extLst>
                <a:ext uri="{FF2B5EF4-FFF2-40B4-BE49-F238E27FC236}">
                  <a16:creationId xmlns:a16="http://schemas.microsoft.com/office/drawing/2014/main" id="{7DCDEE66-8E19-4C04-A264-9D03FE9569F1}"/>
                </a:ext>
              </a:extLst>
            </p:cNvPr>
            <p:cNvSpPr>
              <a:spLocks/>
            </p:cNvSpPr>
            <p:nvPr/>
          </p:nvSpPr>
          <p:spPr bwMode="auto">
            <a:xfrm>
              <a:off x="3858" y="3225"/>
              <a:ext cx="13" cy="28"/>
            </a:xfrm>
            <a:custGeom>
              <a:avLst/>
              <a:gdLst>
                <a:gd name="T0" fmla="*/ 77 w 77"/>
                <a:gd name="T1" fmla="*/ 6 h 139"/>
                <a:gd name="T2" fmla="*/ 68 w 77"/>
                <a:gd name="T3" fmla="*/ 0 h 139"/>
                <a:gd name="T4" fmla="*/ 0 w 77"/>
                <a:gd name="T5" fmla="*/ 139 h 139"/>
                <a:gd name="T6" fmla="*/ 77 w 77"/>
                <a:gd name="T7" fmla="*/ 6 h 139"/>
                <a:gd name="T8" fmla="*/ 0 60000 65536"/>
                <a:gd name="T9" fmla="*/ 0 60000 65536"/>
                <a:gd name="T10" fmla="*/ 0 60000 65536"/>
                <a:gd name="T11" fmla="*/ 0 60000 65536"/>
                <a:gd name="T12" fmla="*/ 0 w 77"/>
                <a:gd name="T13" fmla="*/ 0 h 139"/>
                <a:gd name="T14" fmla="*/ 77 w 77"/>
                <a:gd name="T15" fmla="*/ 139 h 139"/>
              </a:gdLst>
              <a:ahLst/>
              <a:cxnLst>
                <a:cxn ang="T8">
                  <a:pos x="T0" y="T1"/>
                </a:cxn>
                <a:cxn ang="T9">
                  <a:pos x="T2" y="T3"/>
                </a:cxn>
                <a:cxn ang="T10">
                  <a:pos x="T4" y="T5"/>
                </a:cxn>
                <a:cxn ang="T11">
                  <a:pos x="T6" y="T7"/>
                </a:cxn>
              </a:cxnLst>
              <a:rect l="T12" t="T13" r="T14" b="T15"/>
              <a:pathLst>
                <a:path w="77" h="139">
                  <a:moveTo>
                    <a:pt x="77" y="6"/>
                  </a:moveTo>
                  <a:lnTo>
                    <a:pt x="68" y="0"/>
                  </a:lnTo>
                  <a:lnTo>
                    <a:pt x="0" y="139"/>
                  </a:lnTo>
                  <a:lnTo>
                    <a:pt x="77" y="6"/>
                  </a:lnTo>
                  <a:close/>
                </a:path>
              </a:pathLst>
            </a:custGeom>
            <a:solidFill>
              <a:srgbClr val="000000"/>
            </a:solidFill>
            <a:ln w="9525">
              <a:noFill/>
              <a:round/>
              <a:headEnd/>
              <a:tailEnd/>
            </a:ln>
          </p:spPr>
          <p:txBody>
            <a:bodyPr/>
            <a:lstStyle/>
            <a:p>
              <a:endParaRPr lang="en-US"/>
            </a:p>
          </p:txBody>
        </p:sp>
        <p:sp>
          <p:nvSpPr>
            <p:cNvPr id="1877" name="Freeform 851">
              <a:extLst>
                <a:ext uri="{FF2B5EF4-FFF2-40B4-BE49-F238E27FC236}">
                  <a16:creationId xmlns:a16="http://schemas.microsoft.com/office/drawing/2014/main" id="{71E21C01-D9D5-4AC7-B967-0901BF828C61}"/>
                </a:ext>
              </a:extLst>
            </p:cNvPr>
            <p:cNvSpPr>
              <a:spLocks/>
            </p:cNvSpPr>
            <p:nvPr/>
          </p:nvSpPr>
          <p:spPr bwMode="auto">
            <a:xfrm>
              <a:off x="3858" y="3225"/>
              <a:ext cx="13" cy="28"/>
            </a:xfrm>
            <a:custGeom>
              <a:avLst/>
              <a:gdLst>
                <a:gd name="T0" fmla="*/ 77 w 77"/>
                <a:gd name="T1" fmla="*/ 6 h 139"/>
                <a:gd name="T2" fmla="*/ 68 w 77"/>
                <a:gd name="T3" fmla="*/ 0 h 139"/>
                <a:gd name="T4" fmla="*/ 0 w 77"/>
                <a:gd name="T5" fmla="*/ 139 h 139"/>
                <a:gd name="T6" fmla="*/ 77 w 77"/>
                <a:gd name="T7" fmla="*/ 6 h 139"/>
                <a:gd name="T8" fmla="*/ 0 60000 65536"/>
                <a:gd name="T9" fmla="*/ 0 60000 65536"/>
                <a:gd name="T10" fmla="*/ 0 60000 65536"/>
                <a:gd name="T11" fmla="*/ 0 60000 65536"/>
                <a:gd name="T12" fmla="*/ 0 w 77"/>
                <a:gd name="T13" fmla="*/ 0 h 139"/>
                <a:gd name="T14" fmla="*/ 77 w 77"/>
                <a:gd name="T15" fmla="*/ 139 h 139"/>
              </a:gdLst>
              <a:ahLst/>
              <a:cxnLst>
                <a:cxn ang="T8">
                  <a:pos x="T0" y="T1"/>
                </a:cxn>
                <a:cxn ang="T9">
                  <a:pos x="T2" y="T3"/>
                </a:cxn>
                <a:cxn ang="T10">
                  <a:pos x="T4" y="T5"/>
                </a:cxn>
                <a:cxn ang="T11">
                  <a:pos x="T6" y="T7"/>
                </a:cxn>
              </a:cxnLst>
              <a:rect l="T12" t="T13" r="T14" b="T15"/>
              <a:pathLst>
                <a:path w="77" h="139">
                  <a:moveTo>
                    <a:pt x="77" y="6"/>
                  </a:moveTo>
                  <a:lnTo>
                    <a:pt x="68" y="0"/>
                  </a:lnTo>
                  <a:lnTo>
                    <a:pt x="0" y="139"/>
                  </a:lnTo>
                  <a:lnTo>
                    <a:pt x="77" y="6"/>
                  </a:lnTo>
                </a:path>
              </a:pathLst>
            </a:custGeom>
            <a:noFill/>
            <a:ln w="0">
              <a:solidFill>
                <a:srgbClr val="000000"/>
              </a:solidFill>
              <a:prstDash val="solid"/>
              <a:round/>
              <a:headEnd/>
              <a:tailEnd/>
            </a:ln>
          </p:spPr>
          <p:txBody>
            <a:bodyPr/>
            <a:lstStyle/>
            <a:p>
              <a:endParaRPr lang="en-US"/>
            </a:p>
          </p:txBody>
        </p:sp>
        <p:sp>
          <p:nvSpPr>
            <p:cNvPr id="1878" name="Freeform 852">
              <a:extLst>
                <a:ext uri="{FF2B5EF4-FFF2-40B4-BE49-F238E27FC236}">
                  <a16:creationId xmlns:a16="http://schemas.microsoft.com/office/drawing/2014/main" id="{B434261F-A575-4B0B-ABE4-D13398FC24F5}"/>
                </a:ext>
              </a:extLst>
            </p:cNvPr>
            <p:cNvSpPr>
              <a:spLocks/>
            </p:cNvSpPr>
            <p:nvPr/>
          </p:nvSpPr>
          <p:spPr bwMode="auto">
            <a:xfrm>
              <a:off x="3858" y="3224"/>
              <a:ext cx="12" cy="29"/>
            </a:xfrm>
            <a:custGeom>
              <a:avLst/>
              <a:gdLst>
                <a:gd name="T0" fmla="*/ 68 w 68"/>
                <a:gd name="T1" fmla="*/ 6 h 145"/>
                <a:gd name="T2" fmla="*/ 57 w 68"/>
                <a:gd name="T3" fmla="*/ 0 h 145"/>
                <a:gd name="T4" fmla="*/ 0 w 68"/>
                <a:gd name="T5" fmla="*/ 145 h 145"/>
                <a:gd name="T6" fmla="*/ 68 w 68"/>
                <a:gd name="T7" fmla="*/ 6 h 145"/>
                <a:gd name="T8" fmla="*/ 0 60000 65536"/>
                <a:gd name="T9" fmla="*/ 0 60000 65536"/>
                <a:gd name="T10" fmla="*/ 0 60000 65536"/>
                <a:gd name="T11" fmla="*/ 0 60000 65536"/>
                <a:gd name="T12" fmla="*/ 0 w 68"/>
                <a:gd name="T13" fmla="*/ 0 h 145"/>
                <a:gd name="T14" fmla="*/ 68 w 68"/>
                <a:gd name="T15" fmla="*/ 145 h 145"/>
              </a:gdLst>
              <a:ahLst/>
              <a:cxnLst>
                <a:cxn ang="T8">
                  <a:pos x="T0" y="T1"/>
                </a:cxn>
                <a:cxn ang="T9">
                  <a:pos x="T2" y="T3"/>
                </a:cxn>
                <a:cxn ang="T10">
                  <a:pos x="T4" y="T5"/>
                </a:cxn>
                <a:cxn ang="T11">
                  <a:pos x="T6" y="T7"/>
                </a:cxn>
              </a:cxnLst>
              <a:rect l="T12" t="T13" r="T14" b="T15"/>
              <a:pathLst>
                <a:path w="68" h="145">
                  <a:moveTo>
                    <a:pt x="68" y="6"/>
                  </a:moveTo>
                  <a:lnTo>
                    <a:pt x="57" y="0"/>
                  </a:lnTo>
                  <a:lnTo>
                    <a:pt x="0" y="145"/>
                  </a:lnTo>
                  <a:lnTo>
                    <a:pt x="68" y="6"/>
                  </a:lnTo>
                  <a:close/>
                </a:path>
              </a:pathLst>
            </a:custGeom>
            <a:solidFill>
              <a:srgbClr val="000000"/>
            </a:solidFill>
            <a:ln w="9525">
              <a:noFill/>
              <a:round/>
              <a:headEnd/>
              <a:tailEnd/>
            </a:ln>
          </p:spPr>
          <p:txBody>
            <a:bodyPr/>
            <a:lstStyle/>
            <a:p>
              <a:endParaRPr lang="en-US"/>
            </a:p>
          </p:txBody>
        </p:sp>
        <p:sp>
          <p:nvSpPr>
            <p:cNvPr id="1879" name="Freeform 853">
              <a:extLst>
                <a:ext uri="{FF2B5EF4-FFF2-40B4-BE49-F238E27FC236}">
                  <a16:creationId xmlns:a16="http://schemas.microsoft.com/office/drawing/2014/main" id="{D4C3AC85-5FF2-4C06-8E9E-A41F335CFAE7}"/>
                </a:ext>
              </a:extLst>
            </p:cNvPr>
            <p:cNvSpPr>
              <a:spLocks/>
            </p:cNvSpPr>
            <p:nvPr/>
          </p:nvSpPr>
          <p:spPr bwMode="auto">
            <a:xfrm>
              <a:off x="3858" y="3224"/>
              <a:ext cx="12" cy="29"/>
            </a:xfrm>
            <a:custGeom>
              <a:avLst/>
              <a:gdLst>
                <a:gd name="T0" fmla="*/ 68 w 68"/>
                <a:gd name="T1" fmla="*/ 6 h 145"/>
                <a:gd name="T2" fmla="*/ 57 w 68"/>
                <a:gd name="T3" fmla="*/ 0 h 145"/>
                <a:gd name="T4" fmla="*/ 0 w 68"/>
                <a:gd name="T5" fmla="*/ 145 h 145"/>
                <a:gd name="T6" fmla="*/ 68 w 68"/>
                <a:gd name="T7" fmla="*/ 6 h 145"/>
                <a:gd name="T8" fmla="*/ 0 60000 65536"/>
                <a:gd name="T9" fmla="*/ 0 60000 65536"/>
                <a:gd name="T10" fmla="*/ 0 60000 65536"/>
                <a:gd name="T11" fmla="*/ 0 60000 65536"/>
                <a:gd name="T12" fmla="*/ 0 w 68"/>
                <a:gd name="T13" fmla="*/ 0 h 145"/>
                <a:gd name="T14" fmla="*/ 68 w 68"/>
                <a:gd name="T15" fmla="*/ 145 h 145"/>
              </a:gdLst>
              <a:ahLst/>
              <a:cxnLst>
                <a:cxn ang="T8">
                  <a:pos x="T0" y="T1"/>
                </a:cxn>
                <a:cxn ang="T9">
                  <a:pos x="T2" y="T3"/>
                </a:cxn>
                <a:cxn ang="T10">
                  <a:pos x="T4" y="T5"/>
                </a:cxn>
                <a:cxn ang="T11">
                  <a:pos x="T6" y="T7"/>
                </a:cxn>
              </a:cxnLst>
              <a:rect l="T12" t="T13" r="T14" b="T15"/>
              <a:pathLst>
                <a:path w="68" h="145">
                  <a:moveTo>
                    <a:pt x="68" y="6"/>
                  </a:moveTo>
                  <a:lnTo>
                    <a:pt x="57" y="0"/>
                  </a:lnTo>
                  <a:lnTo>
                    <a:pt x="0" y="145"/>
                  </a:lnTo>
                  <a:lnTo>
                    <a:pt x="68" y="6"/>
                  </a:lnTo>
                </a:path>
              </a:pathLst>
            </a:custGeom>
            <a:noFill/>
            <a:ln w="0">
              <a:solidFill>
                <a:srgbClr val="000000"/>
              </a:solidFill>
              <a:prstDash val="solid"/>
              <a:round/>
              <a:headEnd/>
              <a:tailEnd/>
            </a:ln>
          </p:spPr>
          <p:txBody>
            <a:bodyPr/>
            <a:lstStyle/>
            <a:p>
              <a:endParaRPr lang="en-US"/>
            </a:p>
          </p:txBody>
        </p:sp>
        <p:sp>
          <p:nvSpPr>
            <p:cNvPr id="1880" name="Freeform 854">
              <a:extLst>
                <a:ext uri="{FF2B5EF4-FFF2-40B4-BE49-F238E27FC236}">
                  <a16:creationId xmlns:a16="http://schemas.microsoft.com/office/drawing/2014/main" id="{A6C84B9F-C17E-4DC0-BCAB-91D588AA9B15}"/>
                </a:ext>
              </a:extLst>
            </p:cNvPr>
            <p:cNvSpPr>
              <a:spLocks/>
            </p:cNvSpPr>
            <p:nvPr/>
          </p:nvSpPr>
          <p:spPr bwMode="auto">
            <a:xfrm>
              <a:off x="3858" y="3223"/>
              <a:ext cx="10" cy="30"/>
            </a:xfrm>
            <a:custGeom>
              <a:avLst/>
              <a:gdLst>
                <a:gd name="T0" fmla="*/ 57 w 57"/>
                <a:gd name="T1" fmla="*/ 5 h 150"/>
                <a:gd name="T2" fmla="*/ 46 w 57"/>
                <a:gd name="T3" fmla="*/ 0 h 150"/>
                <a:gd name="T4" fmla="*/ 0 w 57"/>
                <a:gd name="T5" fmla="*/ 150 h 150"/>
                <a:gd name="T6" fmla="*/ 57 w 57"/>
                <a:gd name="T7" fmla="*/ 5 h 150"/>
                <a:gd name="T8" fmla="*/ 0 60000 65536"/>
                <a:gd name="T9" fmla="*/ 0 60000 65536"/>
                <a:gd name="T10" fmla="*/ 0 60000 65536"/>
                <a:gd name="T11" fmla="*/ 0 60000 65536"/>
                <a:gd name="T12" fmla="*/ 0 w 57"/>
                <a:gd name="T13" fmla="*/ 0 h 150"/>
                <a:gd name="T14" fmla="*/ 57 w 57"/>
                <a:gd name="T15" fmla="*/ 150 h 150"/>
              </a:gdLst>
              <a:ahLst/>
              <a:cxnLst>
                <a:cxn ang="T8">
                  <a:pos x="T0" y="T1"/>
                </a:cxn>
                <a:cxn ang="T9">
                  <a:pos x="T2" y="T3"/>
                </a:cxn>
                <a:cxn ang="T10">
                  <a:pos x="T4" y="T5"/>
                </a:cxn>
                <a:cxn ang="T11">
                  <a:pos x="T6" y="T7"/>
                </a:cxn>
              </a:cxnLst>
              <a:rect l="T12" t="T13" r="T14" b="T15"/>
              <a:pathLst>
                <a:path w="57" h="150">
                  <a:moveTo>
                    <a:pt x="57" y="5"/>
                  </a:moveTo>
                  <a:lnTo>
                    <a:pt x="46" y="0"/>
                  </a:lnTo>
                  <a:lnTo>
                    <a:pt x="0" y="150"/>
                  </a:lnTo>
                  <a:lnTo>
                    <a:pt x="57" y="5"/>
                  </a:lnTo>
                  <a:close/>
                </a:path>
              </a:pathLst>
            </a:custGeom>
            <a:solidFill>
              <a:srgbClr val="000000"/>
            </a:solidFill>
            <a:ln w="9525">
              <a:noFill/>
              <a:round/>
              <a:headEnd/>
              <a:tailEnd/>
            </a:ln>
          </p:spPr>
          <p:txBody>
            <a:bodyPr/>
            <a:lstStyle/>
            <a:p>
              <a:endParaRPr lang="en-US"/>
            </a:p>
          </p:txBody>
        </p:sp>
        <p:sp>
          <p:nvSpPr>
            <p:cNvPr id="1881" name="Freeform 855">
              <a:extLst>
                <a:ext uri="{FF2B5EF4-FFF2-40B4-BE49-F238E27FC236}">
                  <a16:creationId xmlns:a16="http://schemas.microsoft.com/office/drawing/2014/main" id="{5AE2FA31-C37E-4730-B652-3C637DBC50D3}"/>
                </a:ext>
              </a:extLst>
            </p:cNvPr>
            <p:cNvSpPr>
              <a:spLocks/>
            </p:cNvSpPr>
            <p:nvPr/>
          </p:nvSpPr>
          <p:spPr bwMode="auto">
            <a:xfrm>
              <a:off x="3858" y="3223"/>
              <a:ext cx="10" cy="30"/>
            </a:xfrm>
            <a:custGeom>
              <a:avLst/>
              <a:gdLst>
                <a:gd name="T0" fmla="*/ 57 w 57"/>
                <a:gd name="T1" fmla="*/ 5 h 150"/>
                <a:gd name="T2" fmla="*/ 46 w 57"/>
                <a:gd name="T3" fmla="*/ 0 h 150"/>
                <a:gd name="T4" fmla="*/ 0 w 57"/>
                <a:gd name="T5" fmla="*/ 150 h 150"/>
                <a:gd name="T6" fmla="*/ 57 w 57"/>
                <a:gd name="T7" fmla="*/ 5 h 150"/>
                <a:gd name="T8" fmla="*/ 0 60000 65536"/>
                <a:gd name="T9" fmla="*/ 0 60000 65536"/>
                <a:gd name="T10" fmla="*/ 0 60000 65536"/>
                <a:gd name="T11" fmla="*/ 0 60000 65536"/>
                <a:gd name="T12" fmla="*/ 0 w 57"/>
                <a:gd name="T13" fmla="*/ 0 h 150"/>
                <a:gd name="T14" fmla="*/ 57 w 57"/>
                <a:gd name="T15" fmla="*/ 150 h 150"/>
              </a:gdLst>
              <a:ahLst/>
              <a:cxnLst>
                <a:cxn ang="T8">
                  <a:pos x="T0" y="T1"/>
                </a:cxn>
                <a:cxn ang="T9">
                  <a:pos x="T2" y="T3"/>
                </a:cxn>
                <a:cxn ang="T10">
                  <a:pos x="T4" y="T5"/>
                </a:cxn>
                <a:cxn ang="T11">
                  <a:pos x="T6" y="T7"/>
                </a:cxn>
              </a:cxnLst>
              <a:rect l="T12" t="T13" r="T14" b="T15"/>
              <a:pathLst>
                <a:path w="57" h="150">
                  <a:moveTo>
                    <a:pt x="57" y="5"/>
                  </a:moveTo>
                  <a:lnTo>
                    <a:pt x="46" y="0"/>
                  </a:lnTo>
                  <a:lnTo>
                    <a:pt x="0" y="150"/>
                  </a:lnTo>
                  <a:lnTo>
                    <a:pt x="57" y="5"/>
                  </a:lnTo>
                </a:path>
              </a:pathLst>
            </a:custGeom>
            <a:noFill/>
            <a:ln w="0">
              <a:solidFill>
                <a:srgbClr val="000000"/>
              </a:solidFill>
              <a:prstDash val="solid"/>
              <a:round/>
              <a:headEnd/>
              <a:tailEnd/>
            </a:ln>
          </p:spPr>
          <p:txBody>
            <a:bodyPr/>
            <a:lstStyle/>
            <a:p>
              <a:endParaRPr lang="en-US"/>
            </a:p>
          </p:txBody>
        </p:sp>
        <p:sp>
          <p:nvSpPr>
            <p:cNvPr id="1882" name="Freeform 856">
              <a:extLst>
                <a:ext uri="{FF2B5EF4-FFF2-40B4-BE49-F238E27FC236}">
                  <a16:creationId xmlns:a16="http://schemas.microsoft.com/office/drawing/2014/main" id="{04B12C5E-4809-4926-9BD9-43E4F47A30F5}"/>
                </a:ext>
              </a:extLst>
            </p:cNvPr>
            <p:cNvSpPr>
              <a:spLocks/>
            </p:cNvSpPr>
            <p:nvPr/>
          </p:nvSpPr>
          <p:spPr bwMode="auto">
            <a:xfrm>
              <a:off x="3858" y="3222"/>
              <a:ext cx="8" cy="31"/>
            </a:xfrm>
            <a:custGeom>
              <a:avLst/>
              <a:gdLst>
                <a:gd name="T0" fmla="*/ 46 w 46"/>
                <a:gd name="T1" fmla="*/ 4 h 154"/>
                <a:gd name="T2" fmla="*/ 35 w 46"/>
                <a:gd name="T3" fmla="*/ 0 h 154"/>
                <a:gd name="T4" fmla="*/ 0 w 46"/>
                <a:gd name="T5" fmla="*/ 154 h 154"/>
                <a:gd name="T6" fmla="*/ 46 w 46"/>
                <a:gd name="T7" fmla="*/ 4 h 154"/>
                <a:gd name="T8" fmla="*/ 0 60000 65536"/>
                <a:gd name="T9" fmla="*/ 0 60000 65536"/>
                <a:gd name="T10" fmla="*/ 0 60000 65536"/>
                <a:gd name="T11" fmla="*/ 0 60000 65536"/>
                <a:gd name="T12" fmla="*/ 0 w 46"/>
                <a:gd name="T13" fmla="*/ 0 h 154"/>
                <a:gd name="T14" fmla="*/ 46 w 46"/>
                <a:gd name="T15" fmla="*/ 154 h 154"/>
              </a:gdLst>
              <a:ahLst/>
              <a:cxnLst>
                <a:cxn ang="T8">
                  <a:pos x="T0" y="T1"/>
                </a:cxn>
                <a:cxn ang="T9">
                  <a:pos x="T2" y="T3"/>
                </a:cxn>
                <a:cxn ang="T10">
                  <a:pos x="T4" y="T5"/>
                </a:cxn>
                <a:cxn ang="T11">
                  <a:pos x="T6" y="T7"/>
                </a:cxn>
              </a:cxnLst>
              <a:rect l="T12" t="T13" r="T14" b="T15"/>
              <a:pathLst>
                <a:path w="46" h="154">
                  <a:moveTo>
                    <a:pt x="46" y="4"/>
                  </a:moveTo>
                  <a:lnTo>
                    <a:pt x="35" y="0"/>
                  </a:lnTo>
                  <a:lnTo>
                    <a:pt x="0" y="154"/>
                  </a:lnTo>
                  <a:lnTo>
                    <a:pt x="46" y="4"/>
                  </a:lnTo>
                  <a:close/>
                </a:path>
              </a:pathLst>
            </a:custGeom>
            <a:solidFill>
              <a:srgbClr val="000000"/>
            </a:solidFill>
            <a:ln w="9525">
              <a:noFill/>
              <a:round/>
              <a:headEnd/>
              <a:tailEnd/>
            </a:ln>
          </p:spPr>
          <p:txBody>
            <a:bodyPr/>
            <a:lstStyle/>
            <a:p>
              <a:endParaRPr lang="en-US"/>
            </a:p>
          </p:txBody>
        </p:sp>
        <p:sp>
          <p:nvSpPr>
            <p:cNvPr id="1883" name="Freeform 857">
              <a:extLst>
                <a:ext uri="{FF2B5EF4-FFF2-40B4-BE49-F238E27FC236}">
                  <a16:creationId xmlns:a16="http://schemas.microsoft.com/office/drawing/2014/main" id="{6DC4B928-769D-4467-A33A-543EDDD70E3E}"/>
                </a:ext>
              </a:extLst>
            </p:cNvPr>
            <p:cNvSpPr>
              <a:spLocks/>
            </p:cNvSpPr>
            <p:nvPr/>
          </p:nvSpPr>
          <p:spPr bwMode="auto">
            <a:xfrm>
              <a:off x="3858" y="3222"/>
              <a:ext cx="8" cy="31"/>
            </a:xfrm>
            <a:custGeom>
              <a:avLst/>
              <a:gdLst>
                <a:gd name="T0" fmla="*/ 46 w 46"/>
                <a:gd name="T1" fmla="*/ 4 h 154"/>
                <a:gd name="T2" fmla="*/ 35 w 46"/>
                <a:gd name="T3" fmla="*/ 0 h 154"/>
                <a:gd name="T4" fmla="*/ 0 w 46"/>
                <a:gd name="T5" fmla="*/ 154 h 154"/>
                <a:gd name="T6" fmla="*/ 46 w 46"/>
                <a:gd name="T7" fmla="*/ 4 h 154"/>
                <a:gd name="T8" fmla="*/ 0 60000 65536"/>
                <a:gd name="T9" fmla="*/ 0 60000 65536"/>
                <a:gd name="T10" fmla="*/ 0 60000 65536"/>
                <a:gd name="T11" fmla="*/ 0 60000 65536"/>
                <a:gd name="T12" fmla="*/ 0 w 46"/>
                <a:gd name="T13" fmla="*/ 0 h 154"/>
                <a:gd name="T14" fmla="*/ 46 w 46"/>
                <a:gd name="T15" fmla="*/ 154 h 154"/>
              </a:gdLst>
              <a:ahLst/>
              <a:cxnLst>
                <a:cxn ang="T8">
                  <a:pos x="T0" y="T1"/>
                </a:cxn>
                <a:cxn ang="T9">
                  <a:pos x="T2" y="T3"/>
                </a:cxn>
                <a:cxn ang="T10">
                  <a:pos x="T4" y="T5"/>
                </a:cxn>
                <a:cxn ang="T11">
                  <a:pos x="T6" y="T7"/>
                </a:cxn>
              </a:cxnLst>
              <a:rect l="T12" t="T13" r="T14" b="T15"/>
              <a:pathLst>
                <a:path w="46" h="154">
                  <a:moveTo>
                    <a:pt x="46" y="4"/>
                  </a:moveTo>
                  <a:lnTo>
                    <a:pt x="35" y="0"/>
                  </a:lnTo>
                  <a:lnTo>
                    <a:pt x="0" y="154"/>
                  </a:lnTo>
                  <a:lnTo>
                    <a:pt x="46" y="4"/>
                  </a:lnTo>
                </a:path>
              </a:pathLst>
            </a:custGeom>
            <a:noFill/>
            <a:ln w="0">
              <a:solidFill>
                <a:srgbClr val="000000"/>
              </a:solidFill>
              <a:prstDash val="solid"/>
              <a:round/>
              <a:headEnd/>
              <a:tailEnd/>
            </a:ln>
          </p:spPr>
          <p:txBody>
            <a:bodyPr/>
            <a:lstStyle/>
            <a:p>
              <a:endParaRPr lang="en-US"/>
            </a:p>
          </p:txBody>
        </p:sp>
        <p:sp>
          <p:nvSpPr>
            <p:cNvPr id="1884" name="Freeform 858">
              <a:extLst>
                <a:ext uri="{FF2B5EF4-FFF2-40B4-BE49-F238E27FC236}">
                  <a16:creationId xmlns:a16="http://schemas.microsoft.com/office/drawing/2014/main" id="{6C17A0E2-1382-4BFF-87C0-4D55DB0E56A7}"/>
                </a:ext>
              </a:extLst>
            </p:cNvPr>
            <p:cNvSpPr>
              <a:spLocks/>
            </p:cNvSpPr>
            <p:nvPr/>
          </p:nvSpPr>
          <p:spPr bwMode="auto">
            <a:xfrm>
              <a:off x="3858" y="3222"/>
              <a:ext cx="6" cy="31"/>
            </a:xfrm>
            <a:custGeom>
              <a:avLst/>
              <a:gdLst>
                <a:gd name="T0" fmla="*/ 35 w 35"/>
                <a:gd name="T1" fmla="*/ 3 h 157"/>
                <a:gd name="T2" fmla="*/ 23 w 35"/>
                <a:gd name="T3" fmla="*/ 0 h 157"/>
                <a:gd name="T4" fmla="*/ 0 w 35"/>
                <a:gd name="T5" fmla="*/ 157 h 157"/>
                <a:gd name="T6" fmla="*/ 35 w 35"/>
                <a:gd name="T7" fmla="*/ 3 h 157"/>
                <a:gd name="T8" fmla="*/ 0 60000 65536"/>
                <a:gd name="T9" fmla="*/ 0 60000 65536"/>
                <a:gd name="T10" fmla="*/ 0 60000 65536"/>
                <a:gd name="T11" fmla="*/ 0 60000 65536"/>
                <a:gd name="T12" fmla="*/ 0 w 35"/>
                <a:gd name="T13" fmla="*/ 0 h 157"/>
                <a:gd name="T14" fmla="*/ 35 w 35"/>
                <a:gd name="T15" fmla="*/ 157 h 157"/>
              </a:gdLst>
              <a:ahLst/>
              <a:cxnLst>
                <a:cxn ang="T8">
                  <a:pos x="T0" y="T1"/>
                </a:cxn>
                <a:cxn ang="T9">
                  <a:pos x="T2" y="T3"/>
                </a:cxn>
                <a:cxn ang="T10">
                  <a:pos x="T4" y="T5"/>
                </a:cxn>
                <a:cxn ang="T11">
                  <a:pos x="T6" y="T7"/>
                </a:cxn>
              </a:cxnLst>
              <a:rect l="T12" t="T13" r="T14" b="T15"/>
              <a:pathLst>
                <a:path w="35" h="157">
                  <a:moveTo>
                    <a:pt x="35" y="3"/>
                  </a:moveTo>
                  <a:lnTo>
                    <a:pt x="23" y="0"/>
                  </a:lnTo>
                  <a:lnTo>
                    <a:pt x="0" y="157"/>
                  </a:lnTo>
                  <a:lnTo>
                    <a:pt x="35" y="3"/>
                  </a:lnTo>
                  <a:close/>
                </a:path>
              </a:pathLst>
            </a:custGeom>
            <a:solidFill>
              <a:srgbClr val="000000"/>
            </a:solidFill>
            <a:ln w="9525">
              <a:noFill/>
              <a:round/>
              <a:headEnd/>
              <a:tailEnd/>
            </a:ln>
          </p:spPr>
          <p:txBody>
            <a:bodyPr/>
            <a:lstStyle/>
            <a:p>
              <a:endParaRPr lang="en-US"/>
            </a:p>
          </p:txBody>
        </p:sp>
        <p:sp>
          <p:nvSpPr>
            <p:cNvPr id="1885" name="Freeform 859">
              <a:extLst>
                <a:ext uri="{FF2B5EF4-FFF2-40B4-BE49-F238E27FC236}">
                  <a16:creationId xmlns:a16="http://schemas.microsoft.com/office/drawing/2014/main" id="{F2C1A563-AF19-488B-9D6C-10BDF32DBFBD}"/>
                </a:ext>
              </a:extLst>
            </p:cNvPr>
            <p:cNvSpPr>
              <a:spLocks/>
            </p:cNvSpPr>
            <p:nvPr/>
          </p:nvSpPr>
          <p:spPr bwMode="auto">
            <a:xfrm>
              <a:off x="3858" y="3222"/>
              <a:ext cx="6" cy="31"/>
            </a:xfrm>
            <a:custGeom>
              <a:avLst/>
              <a:gdLst>
                <a:gd name="T0" fmla="*/ 35 w 35"/>
                <a:gd name="T1" fmla="*/ 3 h 157"/>
                <a:gd name="T2" fmla="*/ 23 w 35"/>
                <a:gd name="T3" fmla="*/ 0 h 157"/>
                <a:gd name="T4" fmla="*/ 0 w 35"/>
                <a:gd name="T5" fmla="*/ 157 h 157"/>
                <a:gd name="T6" fmla="*/ 35 w 35"/>
                <a:gd name="T7" fmla="*/ 3 h 157"/>
                <a:gd name="T8" fmla="*/ 0 60000 65536"/>
                <a:gd name="T9" fmla="*/ 0 60000 65536"/>
                <a:gd name="T10" fmla="*/ 0 60000 65536"/>
                <a:gd name="T11" fmla="*/ 0 60000 65536"/>
                <a:gd name="T12" fmla="*/ 0 w 35"/>
                <a:gd name="T13" fmla="*/ 0 h 157"/>
                <a:gd name="T14" fmla="*/ 35 w 35"/>
                <a:gd name="T15" fmla="*/ 157 h 157"/>
              </a:gdLst>
              <a:ahLst/>
              <a:cxnLst>
                <a:cxn ang="T8">
                  <a:pos x="T0" y="T1"/>
                </a:cxn>
                <a:cxn ang="T9">
                  <a:pos x="T2" y="T3"/>
                </a:cxn>
                <a:cxn ang="T10">
                  <a:pos x="T4" y="T5"/>
                </a:cxn>
                <a:cxn ang="T11">
                  <a:pos x="T6" y="T7"/>
                </a:cxn>
              </a:cxnLst>
              <a:rect l="T12" t="T13" r="T14" b="T15"/>
              <a:pathLst>
                <a:path w="35" h="157">
                  <a:moveTo>
                    <a:pt x="35" y="3"/>
                  </a:moveTo>
                  <a:lnTo>
                    <a:pt x="23" y="0"/>
                  </a:lnTo>
                  <a:lnTo>
                    <a:pt x="0" y="157"/>
                  </a:lnTo>
                  <a:lnTo>
                    <a:pt x="35" y="3"/>
                  </a:lnTo>
                </a:path>
              </a:pathLst>
            </a:custGeom>
            <a:noFill/>
            <a:ln w="0">
              <a:solidFill>
                <a:srgbClr val="000000"/>
              </a:solidFill>
              <a:prstDash val="solid"/>
              <a:round/>
              <a:headEnd/>
              <a:tailEnd/>
            </a:ln>
          </p:spPr>
          <p:txBody>
            <a:bodyPr/>
            <a:lstStyle/>
            <a:p>
              <a:endParaRPr lang="en-US"/>
            </a:p>
          </p:txBody>
        </p:sp>
        <p:sp>
          <p:nvSpPr>
            <p:cNvPr id="1886" name="Freeform 860">
              <a:extLst>
                <a:ext uri="{FF2B5EF4-FFF2-40B4-BE49-F238E27FC236}">
                  <a16:creationId xmlns:a16="http://schemas.microsoft.com/office/drawing/2014/main" id="{1F728F31-7066-45B9-BBA3-17B573F918D7}"/>
                </a:ext>
              </a:extLst>
            </p:cNvPr>
            <p:cNvSpPr>
              <a:spLocks/>
            </p:cNvSpPr>
            <p:nvPr/>
          </p:nvSpPr>
          <p:spPr bwMode="auto">
            <a:xfrm>
              <a:off x="3858" y="3221"/>
              <a:ext cx="4" cy="32"/>
            </a:xfrm>
            <a:custGeom>
              <a:avLst/>
              <a:gdLst>
                <a:gd name="T0" fmla="*/ 23 w 23"/>
                <a:gd name="T1" fmla="*/ 2 h 159"/>
                <a:gd name="T2" fmla="*/ 11 w 23"/>
                <a:gd name="T3" fmla="*/ 0 h 159"/>
                <a:gd name="T4" fmla="*/ 0 w 23"/>
                <a:gd name="T5" fmla="*/ 159 h 159"/>
                <a:gd name="T6" fmla="*/ 23 w 23"/>
                <a:gd name="T7" fmla="*/ 2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23" y="2"/>
                  </a:moveTo>
                  <a:lnTo>
                    <a:pt x="11" y="0"/>
                  </a:lnTo>
                  <a:lnTo>
                    <a:pt x="0" y="159"/>
                  </a:lnTo>
                  <a:lnTo>
                    <a:pt x="23" y="2"/>
                  </a:lnTo>
                  <a:close/>
                </a:path>
              </a:pathLst>
            </a:custGeom>
            <a:solidFill>
              <a:srgbClr val="000000"/>
            </a:solidFill>
            <a:ln w="9525">
              <a:noFill/>
              <a:round/>
              <a:headEnd/>
              <a:tailEnd/>
            </a:ln>
          </p:spPr>
          <p:txBody>
            <a:bodyPr/>
            <a:lstStyle/>
            <a:p>
              <a:endParaRPr lang="en-US"/>
            </a:p>
          </p:txBody>
        </p:sp>
        <p:sp>
          <p:nvSpPr>
            <p:cNvPr id="1887" name="Freeform 861">
              <a:extLst>
                <a:ext uri="{FF2B5EF4-FFF2-40B4-BE49-F238E27FC236}">
                  <a16:creationId xmlns:a16="http://schemas.microsoft.com/office/drawing/2014/main" id="{4A58A8C0-A869-461D-B7C7-E620F11816F5}"/>
                </a:ext>
              </a:extLst>
            </p:cNvPr>
            <p:cNvSpPr>
              <a:spLocks/>
            </p:cNvSpPr>
            <p:nvPr/>
          </p:nvSpPr>
          <p:spPr bwMode="auto">
            <a:xfrm>
              <a:off x="3858" y="3221"/>
              <a:ext cx="4" cy="32"/>
            </a:xfrm>
            <a:custGeom>
              <a:avLst/>
              <a:gdLst>
                <a:gd name="T0" fmla="*/ 23 w 23"/>
                <a:gd name="T1" fmla="*/ 2 h 159"/>
                <a:gd name="T2" fmla="*/ 11 w 23"/>
                <a:gd name="T3" fmla="*/ 0 h 159"/>
                <a:gd name="T4" fmla="*/ 0 w 23"/>
                <a:gd name="T5" fmla="*/ 159 h 159"/>
                <a:gd name="T6" fmla="*/ 23 w 23"/>
                <a:gd name="T7" fmla="*/ 2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23" y="2"/>
                  </a:moveTo>
                  <a:lnTo>
                    <a:pt x="11" y="0"/>
                  </a:lnTo>
                  <a:lnTo>
                    <a:pt x="0" y="159"/>
                  </a:lnTo>
                  <a:lnTo>
                    <a:pt x="23" y="2"/>
                  </a:lnTo>
                </a:path>
              </a:pathLst>
            </a:custGeom>
            <a:noFill/>
            <a:ln w="0">
              <a:solidFill>
                <a:srgbClr val="000000"/>
              </a:solidFill>
              <a:prstDash val="solid"/>
              <a:round/>
              <a:headEnd/>
              <a:tailEnd/>
            </a:ln>
          </p:spPr>
          <p:txBody>
            <a:bodyPr/>
            <a:lstStyle/>
            <a:p>
              <a:endParaRPr lang="en-US"/>
            </a:p>
          </p:txBody>
        </p:sp>
        <p:sp>
          <p:nvSpPr>
            <p:cNvPr id="1888" name="Freeform 862">
              <a:extLst>
                <a:ext uri="{FF2B5EF4-FFF2-40B4-BE49-F238E27FC236}">
                  <a16:creationId xmlns:a16="http://schemas.microsoft.com/office/drawing/2014/main" id="{2824C3D1-BA06-48C8-B5E5-61D882D1FC1C}"/>
                </a:ext>
              </a:extLst>
            </p:cNvPr>
            <p:cNvSpPr>
              <a:spLocks/>
            </p:cNvSpPr>
            <p:nvPr/>
          </p:nvSpPr>
          <p:spPr bwMode="auto">
            <a:xfrm>
              <a:off x="3858" y="3221"/>
              <a:ext cx="2" cy="32"/>
            </a:xfrm>
            <a:custGeom>
              <a:avLst/>
              <a:gdLst>
                <a:gd name="T0" fmla="*/ 11 w 11"/>
                <a:gd name="T1" fmla="*/ 1 h 160"/>
                <a:gd name="T2" fmla="*/ 0 w 11"/>
                <a:gd name="T3" fmla="*/ 0 h 160"/>
                <a:gd name="T4" fmla="*/ 0 w 11"/>
                <a:gd name="T5" fmla="*/ 160 h 160"/>
                <a:gd name="T6" fmla="*/ 11 w 11"/>
                <a:gd name="T7" fmla="*/ 1 h 160"/>
                <a:gd name="T8" fmla="*/ 0 60000 65536"/>
                <a:gd name="T9" fmla="*/ 0 60000 65536"/>
                <a:gd name="T10" fmla="*/ 0 60000 65536"/>
                <a:gd name="T11" fmla="*/ 0 60000 65536"/>
                <a:gd name="T12" fmla="*/ 0 w 11"/>
                <a:gd name="T13" fmla="*/ 0 h 160"/>
                <a:gd name="T14" fmla="*/ 11 w 11"/>
                <a:gd name="T15" fmla="*/ 160 h 160"/>
              </a:gdLst>
              <a:ahLst/>
              <a:cxnLst>
                <a:cxn ang="T8">
                  <a:pos x="T0" y="T1"/>
                </a:cxn>
                <a:cxn ang="T9">
                  <a:pos x="T2" y="T3"/>
                </a:cxn>
                <a:cxn ang="T10">
                  <a:pos x="T4" y="T5"/>
                </a:cxn>
                <a:cxn ang="T11">
                  <a:pos x="T6" y="T7"/>
                </a:cxn>
              </a:cxnLst>
              <a:rect l="T12" t="T13" r="T14" b="T15"/>
              <a:pathLst>
                <a:path w="11" h="160">
                  <a:moveTo>
                    <a:pt x="11" y="1"/>
                  </a:moveTo>
                  <a:lnTo>
                    <a:pt x="0" y="0"/>
                  </a:lnTo>
                  <a:lnTo>
                    <a:pt x="0" y="160"/>
                  </a:lnTo>
                  <a:lnTo>
                    <a:pt x="11" y="1"/>
                  </a:lnTo>
                  <a:close/>
                </a:path>
              </a:pathLst>
            </a:custGeom>
            <a:solidFill>
              <a:srgbClr val="000000"/>
            </a:solidFill>
            <a:ln w="9525">
              <a:noFill/>
              <a:round/>
              <a:headEnd/>
              <a:tailEnd/>
            </a:ln>
          </p:spPr>
          <p:txBody>
            <a:bodyPr/>
            <a:lstStyle/>
            <a:p>
              <a:endParaRPr lang="en-US"/>
            </a:p>
          </p:txBody>
        </p:sp>
        <p:sp>
          <p:nvSpPr>
            <p:cNvPr id="1889" name="Freeform 863">
              <a:extLst>
                <a:ext uri="{FF2B5EF4-FFF2-40B4-BE49-F238E27FC236}">
                  <a16:creationId xmlns:a16="http://schemas.microsoft.com/office/drawing/2014/main" id="{EAA50E14-8355-4D6E-A1AC-89F17FB6EF99}"/>
                </a:ext>
              </a:extLst>
            </p:cNvPr>
            <p:cNvSpPr>
              <a:spLocks/>
            </p:cNvSpPr>
            <p:nvPr/>
          </p:nvSpPr>
          <p:spPr bwMode="auto">
            <a:xfrm>
              <a:off x="3858" y="3221"/>
              <a:ext cx="2" cy="32"/>
            </a:xfrm>
            <a:custGeom>
              <a:avLst/>
              <a:gdLst>
                <a:gd name="T0" fmla="*/ 11 w 11"/>
                <a:gd name="T1" fmla="*/ 1 h 160"/>
                <a:gd name="T2" fmla="*/ 0 w 11"/>
                <a:gd name="T3" fmla="*/ 0 h 160"/>
                <a:gd name="T4" fmla="*/ 0 w 11"/>
                <a:gd name="T5" fmla="*/ 160 h 160"/>
                <a:gd name="T6" fmla="*/ 11 w 11"/>
                <a:gd name="T7" fmla="*/ 1 h 160"/>
                <a:gd name="T8" fmla="*/ 0 60000 65536"/>
                <a:gd name="T9" fmla="*/ 0 60000 65536"/>
                <a:gd name="T10" fmla="*/ 0 60000 65536"/>
                <a:gd name="T11" fmla="*/ 0 60000 65536"/>
                <a:gd name="T12" fmla="*/ 0 w 11"/>
                <a:gd name="T13" fmla="*/ 0 h 160"/>
                <a:gd name="T14" fmla="*/ 11 w 11"/>
                <a:gd name="T15" fmla="*/ 160 h 160"/>
              </a:gdLst>
              <a:ahLst/>
              <a:cxnLst>
                <a:cxn ang="T8">
                  <a:pos x="T0" y="T1"/>
                </a:cxn>
                <a:cxn ang="T9">
                  <a:pos x="T2" y="T3"/>
                </a:cxn>
                <a:cxn ang="T10">
                  <a:pos x="T4" y="T5"/>
                </a:cxn>
                <a:cxn ang="T11">
                  <a:pos x="T6" y="T7"/>
                </a:cxn>
              </a:cxnLst>
              <a:rect l="T12" t="T13" r="T14" b="T15"/>
              <a:pathLst>
                <a:path w="11" h="160">
                  <a:moveTo>
                    <a:pt x="11" y="1"/>
                  </a:moveTo>
                  <a:lnTo>
                    <a:pt x="0" y="0"/>
                  </a:lnTo>
                  <a:lnTo>
                    <a:pt x="0" y="160"/>
                  </a:lnTo>
                  <a:lnTo>
                    <a:pt x="11" y="1"/>
                  </a:lnTo>
                </a:path>
              </a:pathLst>
            </a:custGeom>
            <a:noFill/>
            <a:ln w="0">
              <a:solidFill>
                <a:srgbClr val="000000"/>
              </a:solidFill>
              <a:prstDash val="solid"/>
              <a:round/>
              <a:headEnd/>
              <a:tailEnd/>
            </a:ln>
          </p:spPr>
          <p:txBody>
            <a:bodyPr/>
            <a:lstStyle/>
            <a:p>
              <a:endParaRPr lang="en-US"/>
            </a:p>
          </p:txBody>
        </p:sp>
        <p:sp>
          <p:nvSpPr>
            <p:cNvPr id="1890" name="Freeform 864">
              <a:extLst>
                <a:ext uri="{FF2B5EF4-FFF2-40B4-BE49-F238E27FC236}">
                  <a16:creationId xmlns:a16="http://schemas.microsoft.com/office/drawing/2014/main" id="{3103FBAA-D6C4-40E1-926C-86FADB8714C8}"/>
                </a:ext>
              </a:extLst>
            </p:cNvPr>
            <p:cNvSpPr>
              <a:spLocks/>
            </p:cNvSpPr>
            <p:nvPr/>
          </p:nvSpPr>
          <p:spPr bwMode="auto">
            <a:xfrm>
              <a:off x="3856" y="3221"/>
              <a:ext cx="2" cy="32"/>
            </a:xfrm>
            <a:custGeom>
              <a:avLst/>
              <a:gdLst>
                <a:gd name="T0" fmla="*/ 12 w 12"/>
                <a:gd name="T1" fmla="*/ 0 h 160"/>
                <a:gd name="T2" fmla="*/ 0 w 12"/>
                <a:gd name="T3" fmla="*/ 1 h 160"/>
                <a:gd name="T4" fmla="*/ 12 w 12"/>
                <a:gd name="T5" fmla="*/ 160 h 160"/>
                <a:gd name="T6" fmla="*/ 12 w 12"/>
                <a:gd name="T7" fmla="*/ 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12" y="0"/>
                  </a:moveTo>
                  <a:lnTo>
                    <a:pt x="0" y="1"/>
                  </a:lnTo>
                  <a:lnTo>
                    <a:pt x="12" y="160"/>
                  </a:lnTo>
                  <a:lnTo>
                    <a:pt x="12" y="0"/>
                  </a:lnTo>
                  <a:close/>
                </a:path>
              </a:pathLst>
            </a:custGeom>
            <a:solidFill>
              <a:srgbClr val="000000"/>
            </a:solidFill>
            <a:ln w="9525">
              <a:noFill/>
              <a:round/>
              <a:headEnd/>
              <a:tailEnd/>
            </a:ln>
          </p:spPr>
          <p:txBody>
            <a:bodyPr/>
            <a:lstStyle/>
            <a:p>
              <a:endParaRPr lang="en-US"/>
            </a:p>
          </p:txBody>
        </p:sp>
        <p:sp>
          <p:nvSpPr>
            <p:cNvPr id="1891" name="Freeform 865">
              <a:extLst>
                <a:ext uri="{FF2B5EF4-FFF2-40B4-BE49-F238E27FC236}">
                  <a16:creationId xmlns:a16="http://schemas.microsoft.com/office/drawing/2014/main" id="{E31CB0DC-B75D-4736-93B2-EF8422DF481C}"/>
                </a:ext>
              </a:extLst>
            </p:cNvPr>
            <p:cNvSpPr>
              <a:spLocks/>
            </p:cNvSpPr>
            <p:nvPr/>
          </p:nvSpPr>
          <p:spPr bwMode="auto">
            <a:xfrm>
              <a:off x="3856" y="3221"/>
              <a:ext cx="2" cy="32"/>
            </a:xfrm>
            <a:custGeom>
              <a:avLst/>
              <a:gdLst>
                <a:gd name="T0" fmla="*/ 12 w 12"/>
                <a:gd name="T1" fmla="*/ 0 h 160"/>
                <a:gd name="T2" fmla="*/ 0 w 12"/>
                <a:gd name="T3" fmla="*/ 1 h 160"/>
                <a:gd name="T4" fmla="*/ 12 w 12"/>
                <a:gd name="T5" fmla="*/ 160 h 160"/>
                <a:gd name="T6" fmla="*/ 12 w 12"/>
                <a:gd name="T7" fmla="*/ 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12" y="0"/>
                  </a:moveTo>
                  <a:lnTo>
                    <a:pt x="0" y="1"/>
                  </a:lnTo>
                  <a:lnTo>
                    <a:pt x="12" y="160"/>
                  </a:lnTo>
                  <a:lnTo>
                    <a:pt x="12" y="0"/>
                  </a:lnTo>
                </a:path>
              </a:pathLst>
            </a:custGeom>
            <a:noFill/>
            <a:ln w="0">
              <a:solidFill>
                <a:srgbClr val="000000"/>
              </a:solidFill>
              <a:prstDash val="solid"/>
              <a:round/>
              <a:headEnd/>
              <a:tailEnd/>
            </a:ln>
          </p:spPr>
          <p:txBody>
            <a:bodyPr/>
            <a:lstStyle/>
            <a:p>
              <a:endParaRPr lang="en-US"/>
            </a:p>
          </p:txBody>
        </p:sp>
        <p:sp>
          <p:nvSpPr>
            <p:cNvPr id="1892" name="Freeform 866">
              <a:extLst>
                <a:ext uri="{FF2B5EF4-FFF2-40B4-BE49-F238E27FC236}">
                  <a16:creationId xmlns:a16="http://schemas.microsoft.com/office/drawing/2014/main" id="{F40C6FDF-3AB7-4781-8FD6-F885851FEE0D}"/>
                </a:ext>
              </a:extLst>
            </p:cNvPr>
            <p:cNvSpPr>
              <a:spLocks/>
            </p:cNvSpPr>
            <p:nvPr/>
          </p:nvSpPr>
          <p:spPr bwMode="auto">
            <a:xfrm>
              <a:off x="3854" y="3221"/>
              <a:ext cx="4" cy="32"/>
            </a:xfrm>
            <a:custGeom>
              <a:avLst/>
              <a:gdLst>
                <a:gd name="T0" fmla="*/ 12 w 24"/>
                <a:gd name="T1" fmla="*/ 0 h 159"/>
                <a:gd name="T2" fmla="*/ 0 w 24"/>
                <a:gd name="T3" fmla="*/ 2 h 159"/>
                <a:gd name="T4" fmla="*/ 24 w 24"/>
                <a:gd name="T5" fmla="*/ 159 h 159"/>
                <a:gd name="T6" fmla="*/ 12 w 24"/>
                <a:gd name="T7" fmla="*/ 0 h 159"/>
                <a:gd name="T8" fmla="*/ 0 60000 65536"/>
                <a:gd name="T9" fmla="*/ 0 60000 65536"/>
                <a:gd name="T10" fmla="*/ 0 60000 65536"/>
                <a:gd name="T11" fmla="*/ 0 60000 65536"/>
                <a:gd name="T12" fmla="*/ 0 w 24"/>
                <a:gd name="T13" fmla="*/ 0 h 159"/>
                <a:gd name="T14" fmla="*/ 24 w 24"/>
                <a:gd name="T15" fmla="*/ 159 h 159"/>
              </a:gdLst>
              <a:ahLst/>
              <a:cxnLst>
                <a:cxn ang="T8">
                  <a:pos x="T0" y="T1"/>
                </a:cxn>
                <a:cxn ang="T9">
                  <a:pos x="T2" y="T3"/>
                </a:cxn>
                <a:cxn ang="T10">
                  <a:pos x="T4" y="T5"/>
                </a:cxn>
                <a:cxn ang="T11">
                  <a:pos x="T6" y="T7"/>
                </a:cxn>
              </a:cxnLst>
              <a:rect l="T12" t="T13" r="T14" b="T15"/>
              <a:pathLst>
                <a:path w="24" h="159">
                  <a:moveTo>
                    <a:pt x="12" y="0"/>
                  </a:moveTo>
                  <a:lnTo>
                    <a:pt x="0" y="2"/>
                  </a:lnTo>
                  <a:lnTo>
                    <a:pt x="24" y="159"/>
                  </a:lnTo>
                  <a:lnTo>
                    <a:pt x="12" y="0"/>
                  </a:lnTo>
                  <a:close/>
                </a:path>
              </a:pathLst>
            </a:custGeom>
            <a:solidFill>
              <a:srgbClr val="000000"/>
            </a:solidFill>
            <a:ln w="9525">
              <a:noFill/>
              <a:round/>
              <a:headEnd/>
              <a:tailEnd/>
            </a:ln>
          </p:spPr>
          <p:txBody>
            <a:bodyPr/>
            <a:lstStyle/>
            <a:p>
              <a:endParaRPr lang="en-US"/>
            </a:p>
          </p:txBody>
        </p:sp>
        <p:sp>
          <p:nvSpPr>
            <p:cNvPr id="1893" name="Freeform 867">
              <a:extLst>
                <a:ext uri="{FF2B5EF4-FFF2-40B4-BE49-F238E27FC236}">
                  <a16:creationId xmlns:a16="http://schemas.microsoft.com/office/drawing/2014/main" id="{DDF9B7D1-E886-45AB-883D-165CF92549DF}"/>
                </a:ext>
              </a:extLst>
            </p:cNvPr>
            <p:cNvSpPr>
              <a:spLocks/>
            </p:cNvSpPr>
            <p:nvPr/>
          </p:nvSpPr>
          <p:spPr bwMode="auto">
            <a:xfrm>
              <a:off x="3854" y="3221"/>
              <a:ext cx="4" cy="32"/>
            </a:xfrm>
            <a:custGeom>
              <a:avLst/>
              <a:gdLst>
                <a:gd name="T0" fmla="*/ 12 w 24"/>
                <a:gd name="T1" fmla="*/ 0 h 159"/>
                <a:gd name="T2" fmla="*/ 0 w 24"/>
                <a:gd name="T3" fmla="*/ 2 h 159"/>
                <a:gd name="T4" fmla="*/ 24 w 24"/>
                <a:gd name="T5" fmla="*/ 159 h 159"/>
                <a:gd name="T6" fmla="*/ 12 w 24"/>
                <a:gd name="T7" fmla="*/ 0 h 159"/>
                <a:gd name="T8" fmla="*/ 0 60000 65536"/>
                <a:gd name="T9" fmla="*/ 0 60000 65536"/>
                <a:gd name="T10" fmla="*/ 0 60000 65536"/>
                <a:gd name="T11" fmla="*/ 0 60000 65536"/>
                <a:gd name="T12" fmla="*/ 0 w 24"/>
                <a:gd name="T13" fmla="*/ 0 h 159"/>
                <a:gd name="T14" fmla="*/ 24 w 24"/>
                <a:gd name="T15" fmla="*/ 159 h 159"/>
              </a:gdLst>
              <a:ahLst/>
              <a:cxnLst>
                <a:cxn ang="T8">
                  <a:pos x="T0" y="T1"/>
                </a:cxn>
                <a:cxn ang="T9">
                  <a:pos x="T2" y="T3"/>
                </a:cxn>
                <a:cxn ang="T10">
                  <a:pos x="T4" y="T5"/>
                </a:cxn>
                <a:cxn ang="T11">
                  <a:pos x="T6" y="T7"/>
                </a:cxn>
              </a:cxnLst>
              <a:rect l="T12" t="T13" r="T14" b="T15"/>
              <a:pathLst>
                <a:path w="24" h="159">
                  <a:moveTo>
                    <a:pt x="12" y="0"/>
                  </a:moveTo>
                  <a:lnTo>
                    <a:pt x="0" y="2"/>
                  </a:lnTo>
                  <a:lnTo>
                    <a:pt x="24" y="159"/>
                  </a:lnTo>
                  <a:lnTo>
                    <a:pt x="12" y="0"/>
                  </a:lnTo>
                </a:path>
              </a:pathLst>
            </a:custGeom>
            <a:noFill/>
            <a:ln w="0">
              <a:solidFill>
                <a:srgbClr val="000000"/>
              </a:solidFill>
              <a:prstDash val="solid"/>
              <a:round/>
              <a:headEnd/>
              <a:tailEnd/>
            </a:ln>
          </p:spPr>
          <p:txBody>
            <a:bodyPr/>
            <a:lstStyle/>
            <a:p>
              <a:endParaRPr lang="en-US"/>
            </a:p>
          </p:txBody>
        </p:sp>
        <p:sp>
          <p:nvSpPr>
            <p:cNvPr id="1894" name="Freeform 868">
              <a:extLst>
                <a:ext uri="{FF2B5EF4-FFF2-40B4-BE49-F238E27FC236}">
                  <a16:creationId xmlns:a16="http://schemas.microsoft.com/office/drawing/2014/main" id="{FC6566B5-8B8C-453A-94D7-9F7255E72E2E}"/>
                </a:ext>
              </a:extLst>
            </p:cNvPr>
            <p:cNvSpPr>
              <a:spLocks/>
            </p:cNvSpPr>
            <p:nvPr/>
          </p:nvSpPr>
          <p:spPr bwMode="auto">
            <a:xfrm>
              <a:off x="3852" y="3222"/>
              <a:ext cx="6" cy="31"/>
            </a:xfrm>
            <a:custGeom>
              <a:avLst/>
              <a:gdLst>
                <a:gd name="T0" fmla="*/ 12 w 36"/>
                <a:gd name="T1" fmla="*/ 0 h 157"/>
                <a:gd name="T2" fmla="*/ 0 w 36"/>
                <a:gd name="T3" fmla="*/ 3 h 157"/>
                <a:gd name="T4" fmla="*/ 36 w 36"/>
                <a:gd name="T5" fmla="*/ 157 h 157"/>
                <a:gd name="T6" fmla="*/ 12 w 36"/>
                <a:gd name="T7" fmla="*/ 0 h 157"/>
                <a:gd name="T8" fmla="*/ 0 60000 65536"/>
                <a:gd name="T9" fmla="*/ 0 60000 65536"/>
                <a:gd name="T10" fmla="*/ 0 60000 65536"/>
                <a:gd name="T11" fmla="*/ 0 60000 65536"/>
                <a:gd name="T12" fmla="*/ 0 w 36"/>
                <a:gd name="T13" fmla="*/ 0 h 157"/>
                <a:gd name="T14" fmla="*/ 36 w 36"/>
                <a:gd name="T15" fmla="*/ 157 h 157"/>
              </a:gdLst>
              <a:ahLst/>
              <a:cxnLst>
                <a:cxn ang="T8">
                  <a:pos x="T0" y="T1"/>
                </a:cxn>
                <a:cxn ang="T9">
                  <a:pos x="T2" y="T3"/>
                </a:cxn>
                <a:cxn ang="T10">
                  <a:pos x="T4" y="T5"/>
                </a:cxn>
                <a:cxn ang="T11">
                  <a:pos x="T6" y="T7"/>
                </a:cxn>
              </a:cxnLst>
              <a:rect l="T12" t="T13" r="T14" b="T15"/>
              <a:pathLst>
                <a:path w="36" h="157">
                  <a:moveTo>
                    <a:pt x="12" y="0"/>
                  </a:moveTo>
                  <a:lnTo>
                    <a:pt x="0" y="3"/>
                  </a:lnTo>
                  <a:lnTo>
                    <a:pt x="36" y="157"/>
                  </a:lnTo>
                  <a:lnTo>
                    <a:pt x="12" y="0"/>
                  </a:lnTo>
                  <a:close/>
                </a:path>
              </a:pathLst>
            </a:custGeom>
            <a:solidFill>
              <a:srgbClr val="000000"/>
            </a:solidFill>
            <a:ln w="9525">
              <a:noFill/>
              <a:round/>
              <a:headEnd/>
              <a:tailEnd/>
            </a:ln>
          </p:spPr>
          <p:txBody>
            <a:bodyPr/>
            <a:lstStyle/>
            <a:p>
              <a:endParaRPr lang="en-US"/>
            </a:p>
          </p:txBody>
        </p:sp>
        <p:sp>
          <p:nvSpPr>
            <p:cNvPr id="1895" name="Freeform 869">
              <a:extLst>
                <a:ext uri="{FF2B5EF4-FFF2-40B4-BE49-F238E27FC236}">
                  <a16:creationId xmlns:a16="http://schemas.microsoft.com/office/drawing/2014/main" id="{2344E1BE-21FC-44D5-A583-6E4B7ECAADEB}"/>
                </a:ext>
              </a:extLst>
            </p:cNvPr>
            <p:cNvSpPr>
              <a:spLocks/>
            </p:cNvSpPr>
            <p:nvPr/>
          </p:nvSpPr>
          <p:spPr bwMode="auto">
            <a:xfrm>
              <a:off x="3852" y="3222"/>
              <a:ext cx="6" cy="31"/>
            </a:xfrm>
            <a:custGeom>
              <a:avLst/>
              <a:gdLst>
                <a:gd name="T0" fmla="*/ 12 w 36"/>
                <a:gd name="T1" fmla="*/ 0 h 157"/>
                <a:gd name="T2" fmla="*/ 0 w 36"/>
                <a:gd name="T3" fmla="*/ 3 h 157"/>
                <a:gd name="T4" fmla="*/ 36 w 36"/>
                <a:gd name="T5" fmla="*/ 157 h 157"/>
                <a:gd name="T6" fmla="*/ 12 w 36"/>
                <a:gd name="T7" fmla="*/ 0 h 157"/>
                <a:gd name="T8" fmla="*/ 0 60000 65536"/>
                <a:gd name="T9" fmla="*/ 0 60000 65536"/>
                <a:gd name="T10" fmla="*/ 0 60000 65536"/>
                <a:gd name="T11" fmla="*/ 0 60000 65536"/>
                <a:gd name="T12" fmla="*/ 0 w 36"/>
                <a:gd name="T13" fmla="*/ 0 h 157"/>
                <a:gd name="T14" fmla="*/ 36 w 36"/>
                <a:gd name="T15" fmla="*/ 157 h 157"/>
              </a:gdLst>
              <a:ahLst/>
              <a:cxnLst>
                <a:cxn ang="T8">
                  <a:pos x="T0" y="T1"/>
                </a:cxn>
                <a:cxn ang="T9">
                  <a:pos x="T2" y="T3"/>
                </a:cxn>
                <a:cxn ang="T10">
                  <a:pos x="T4" y="T5"/>
                </a:cxn>
                <a:cxn ang="T11">
                  <a:pos x="T6" y="T7"/>
                </a:cxn>
              </a:cxnLst>
              <a:rect l="T12" t="T13" r="T14" b="T15"/>
              <a:pathLst>
                <a:path w="36" h="157">
                  <a:moveTo>
                    <a:pt x="12" y="0"/>
                  </a:moveTo>
                  <a:lnTo>
                    <a:pt x="0" y="3"/>
                  </a:lnTo>
                  <a:lnTo>
                    <a:pt x="36" y="157"/>
                  </a:lnTo>
                  <a:lnTo>
                    <a:pt x="12" y="0"/>
                  </a:lnTo>
                </a:path>
              </a:pathLst>
            </a:custGeom>
            <a:noFill/>
            <a:ln w="0">
              <a:solidFill>
                <a:srgbClr val="000000"/>
              </a:solidFill>
              <a:prstDash val="solid"/>
              <a:round/>
              <a:headEnd/>
              <a:tailEnd/>
            </a:ln>
          </p:spPr>
          <p:txBody>
            <a:bodyPr/>
            <a:lstStyle/>
            <a:p>
              <a:endParaRPr lang="en-US"/>
            </a:p>
          </p:txBody>
        </p:sp>
        <p:sp>
          <p:nvSpPr>
            <p:cNvPr id="1896" name="Freeform 870">
              <a:extLst>
                <a:ext uri="{FF2B5EF4-FFF2-40B4-BE49-F238E27FC236}">
                  <a16:creationId xmlns:a16="http://schemas.microsoft.com/office/drawing/2014/main" id="{97AB6968-82AE-4B71-B830-022EFEF548F2}"/>
                </a:ext>
              </a:extLst>
            </p:cNvPr>
            <p:cNvSpPr>
              <a:spLocks/>
            </p:cNvSpPr>
            <p:nvPr/>
          </p:nvSpPr>
          <p:spPr bwMode="auto">
            <a:xfrm>
              <a:off x="3851" y="3222"/>
              <a:ext cx="7" cy="31"/>
            </a:xfrm>
            <a:custGeom>
              <a:avLst/>
              <a:gdLst>
                <a:gd name="T0" fmla="*/ 10 w 46"/>
                <a:gd name="T1" fmla="*/ 0 h 154"/>
                <a:gd name="T2" fmla="*/ 0 w 46"/>
                <a:gd name="T3" fmla="*/ 4 h 154"/>
                <a:gd name="T4" fmla="*/ 46 w 46"/>
                <a:gd name="T5" fmla="*/ 154 h 154"/>
                <a:gd name="T6" fmla="*/ 10 w 46"/>
                <a:gd name="T7" fmla="*/ 0 h 154"/>
                <a:gd name="T8" fmla="*/ 0 60000 65536"/>
                <a:gd name="T9" fmla="*/ 0 60000 65536"/>
                <a:gd name="T10" fmla="*/ 0 60000 65536"/>
                <a:gd name="T11" fmla="*/ 0 60000 65536"/>
                <a:gd name="T12" fmla="*/ 0 w 46"/>
                <a:gd name="T13" fmla="*/ 0 h 154"/>
                <a:gd name="T14" fmla="*/ 46 w 46"/>
                <a:gd name="T15" fmla="*/ 154 h 154"/>
              </a:gdLst>
              <a:ahLst/>
              <a:cxnLst>
                <a:cxn ang="T8">
                  <a:pos x="T0" y="T1"/>
                </a:cxn>
                <a:cxn ang="T9">
                  <a:pos x="T2" y="T3"/>
                </a:cxn>
                <a:cxn ang="T10">
                  <a:pos x="T4" y="T5"/>
                </a:cxn>
                <a:cxn ang="T11">
                  <a:pos x="T6" y="T7"/>
                </a:cxn>
              </a:cxnLst>
              <a:rect l="T12" t="T13" r="T14" b="T15"/>
              <a:pathLst>
                <a:path w="46" h="154">
                  <a:moveTo>
                    <a:pt x="10" y="0"/>
                  </a:moveTo>
                  <a:lnTo>
                    <a:pt x="0" y="4"/>
                  </a:lnTo>
                  <a:lnTo>
                    <a:pt x="46" y="154"/>
                  </a:lnTo>
                  <a:lnTo>
                    <a:pt x="10" y="0"/>
                  </a:lnTo>
                  <a:close/>
                </a:path>
              </a:pathLst>
            </a:custGeom>
            <a:solidFill>
              <a:srgbClr val="000000"/>
            </a:solidFill>
            <a:ln w="9525">
              <a:noFill/>
              <a:round/>
              <a:headEnd/>
              <a:tailEnd/>
            </a:ln>
          </p:spPr>
          <p:txBody>
            <a:bodyPr/>
            <a:lstStyle/>
            <a:p>
              <a:endParaRPr lang="en-US"/>
            </a:p>
          </p:txBody>
        </p:sp>
        <p:sp>
          <p:nvSpPr>
            <p:cNvPr id="1897" name="Freeform 871">
              <a:extLst>
                <a:ext uri="{FF2B5EF4-FFF2-40B4-BE49-F238E27FC236}">
                  <a16:creationId xmlns:a16="http://schemas.microsoft.com/office/drawing/2014/main" id="{EDC7638C-9DD0-4E91-9BEE-F3170978A555}"/>
                </a:ext>
              </a:extLst>
            </p:cNvPr>
            <p:cNvSpPr>
              <a:spLocks/>
            </p:cNvSpPr>
            <p:nvPr/>
          </p:nvSpPr>
          <p:spPr bwMode="auto">
            <a:xfrm>
              <a:off x="3851" y="3222"/>
              <a:ext cx="7" cy="31"/>
            </a:xfrm>
            <a:custGeom>
              <a:avLst/>
              <a:gdLst>
                <a:gd name="T0" fmla="*/ 10 w 46"/>
                <a:gd name="T1" fmla="*/ 0 h 154"/>
                <a:gd name="T2" fmla="*/ 0 w 46"/>
                <a:gd name="T3" fmla="*/ 4 h 154"/>
                <a:gd name="T4" fmla="*/ 46 w 46"/>
                <a:gd name="T5" fmla="*/ 154 h 154"/>
                <a:gd name="T6" fmla="*/ 10 w 46"/>
                <a:gd name="T7" fmla="*/ 0 h 154"/>
                <a:gd name="T8" fmla="*/ 0 60000 65536"/>
                <a:gd name="T9" fmla="*/ 0 60000 65536"/>
                <a:gd name="T10" fmla="*/ 0 60000 65536"/>
                <a:gd name="T11" fmla="*/ 0 60000 65536"/>
                <a:gd name="T12" fmla="*/ 0 w 46"/>
                <a:gd name="T13" fmla="*/ 0 h 154"/>
                <a:gd name="T14" fmla="*/ 46 w 46"/>
                <a:gd name="T15" fmla="*/ 154 h 154"/>
              </a:gdLst>
              <a:ahLst/>
              <a:cxnLst>
                <a:cxn ang="T8">
                  <a:pos x="T0" y="T1"/>
                </a:cxn>
                <a:cxn ang="T9">
                  <a:pos x="T2" y="T3"/>
                </a:cxn>
                <a:cxn ang="T10">
                  <a:pos x="T4" y="T5"/>
                </a:cxn>
                <a:cxn ang="T11">
                  <a:pos x="T6" y="T7"/>
                </a:cxn>
              </a:cxnLst>
              <a:rect l="T12" t="T13" r="T14" b="T15"/>
              <a:pathLst>
                <a:path w="46" h="154">
                  <a:moveTo>
                    <a:pt x="10" y="0"/>
                  </a:moveTo>
                  <a:lnTo>
                    <a:pt x="0" y="4"/>
                  </a:lnTo>
                  <a:lnTo>
                    <a:pt x="46" y="154"/>
                  </a:lnTo>
                  <a:lnTo>
                    <a:pt x="10" y="0"/>
                  </a:lnTo>
                </a:path>
              </a:pathLst>
            </a:custGeom>
            <a:noFill/>
            <a:ln w="0">
              <a:solidFill>
                <a:srgbClr val="000000"/>
              </a:solidFill>
              <a:prstDash val="solid"/>
              <a:round/>
              <a:headEnd/>
              <a:tailEnd/>
            </a:ln>
          </p:spPr>
          <p:txBody>
            <a:bodyPr/>
            <a:lstStyle/>
            <a:p>
              <a:endParaRPr lang="en-US"/>
            </a:p>
          </p:txBody>
        </p:sp>
        <p:sp>
          <p:nvSpPr>
            <p:cNvPr id="1898" name="Freeform 872">
              <a:extLst>
                <a:ext uri="{FF2B5EF4-FFF2-40B4-BE49-F238E27FC236}">
                  <a16:creationId xmlns:a16="http://schemas.microsoft.com/office/drawing/2014/main" id="{5AD66322-A5A9-47B8-ADAC-D515B2B93EE2}"/>
                </a:ext>
              </a:extLst>
            </p:cNvPr>
            <p:cNvSpPr>
              <a:spLocks/>
            </p:cNvSpPr>
            <p:nvPr/>
          </p:nvSpPr>
          <p:spPr bwMode="auto">
            <a:xfrm>
              <a:off x="3849" y="3223"/>
              <a:ext cx="9" cy="30"/>
            </a:xfrm>
            <a:custGeom>
              <a:avLst/>
              <a:gdLst>
                <a:gd name="T0" fmla="*/ 12 w 58"/>
                <a:gd name="T1" fmla="*/ 0 h 150"/>
                <a:gd name="T2" fmla="*/ 0 w 58"/>
                <a:gd name="T3" fmla="*/ 5 h 150"/>
                <a:gd name="T4" fmla="*/ 58 w 58"/>
                <a:gd name="T5" fmla="*/ 150 h 150"/>
                <a:gd name="T6" fmla="*/ 12 w 58"/>
                <a:gd name="T7" fmla="*/ 0 h 150"/>
                <a:gd name="T8" fmla="*/ 0 60000 65536"/>
                <a:gd name="T9" fmla="*/ 0 60000 65536"/>
                <a:gd name="T10" fmla="*/ 0 60000 65536"/>
                <a:gd name="T11" fmla="*/ 0 60000 65536"/>
                <a:gd name="T12" fmla="*/ 0 w 58"/>
                <a:gd name="T13" fmla="*/ 0 h 150"/>
                <a:gd name="T14" fmla="*/ 58 w 58"/>
                <a:gd name="T15" fmla="*/ 150 h 150"/>
              </a:gdLst>
              <a:ahLst/>
              <a:cxnLst>
                <a:cxn ang="T8">
                  <a:pos x="T0" y="T1"/>
                </a:cxn>
                <a:cxn ang="T9">
                  <a:pos x="T2" y="T3"/>
                </a:cxn>
                <a:cxn ang="T10">
                  <a:pos x="T4" y="T5"/>
                </a:cxn>
                <a:cxn ang="T11">
                  <a:pos x="T6" y="T7"/>
                </a:cxn>
              </a:cxnLst>
              <a:rect l="T12" t="T13" r="T14" b="T15"/>
              <a:pathLst>
                <a:path w="58" h="150">
                  <a:moveTo>
                    <a:pt x="12" y="0"/>
                  </a:moveTo>
                  <a:lnTo>
                    <a:pt x="0" y="5"/>
                  </a:lnTo>
                  <a:lnTo>
                    <a:pt x="58" y="150"/>
                  </a:lnTo>
                  <a:lnTo>
                    <a:pt x="12" y="0"/>
                  </a:lnTo>
                  <a:close/>
                </a:path>
              </a:pathLst>
            </a:custGeom>
            <a:solidFill>
              <a:srgbClr val="000000"/>
            </a:solidFill>
            <a:ln w="9525">
              <a:noFill/>
              <a:round/>
              <a:headEnd/>
              <a:tailEnd/>
            </a:ln>
          </p:spPr>
          <p:txBody>
            <a:bodyPr/>
            <a:lstStyle/>
            <a:p>
              <a:endParaRPr lang="en-US"/>
            </a:p>
          </p:txBody>
        </p:sp>
        <p:sp>
          <p:nvSpPr>
            <p:cNvPr id="1899" name="Freeform 873">
              <a:extLst>
                <a:ext uri="{FF2B5EF4-FFF2-40B4-BE49-F238E27FC236}">
                  <a16:creationId xmlns:a16="http://schemas.microsoft.com/office/drawing/2014/main" id="{089C6C62-245A-4BDA-B1B8-F541C29A9776}"/>
                </a:ext>
              </a:extLst>
            </p:cNvPr>
            <p:cNvSpPr>
              <a:spLocks/>
            </p:cNvSpPr>
            <p:nvPr/>
          </p:nvSpPr>
          <p:spPr bwMode="auto">
            <a:xfrm>
              <a:off x="3849" y="3223"/>
              <a:ext cx="9" cy="30"/>
            </a:xfrm>
            <a:custGeom>
              <a:avLst/>
              <a:gdLst>
                <a:gd name="T0" fmla="*/ 12 w 58"/>
                <a:gd name="T1" fmla="*/ 0 h 150"/>
                <a:gd name="T2" fmla="*/ 0 w 58"/>
                <a:gd name="T3" fmla="*/ 5 h 150"/>
                <a:gd name="T4" fmla="*/ 58 w 58"/>
                <a:gd name="T5" fmla="*/ 150 h 150"/>
                <a:gd name="T6" fmla="*/ 12 w 58"/>
                <a:gd name="T7" fmla="*/ 0 h 150"/>
                <a:gd name="T8" fmla="*/ 0 60000 65536"/>
                <a:gd name="T9" fmla="*/ 0 60000 65536"/>
                <a:gd name="T10" fmla="*/ 0 60000 65536"/>
                <a:gd name="T11" fmla="*/ 0 60000 65536"/>
                <a:gd name="T12" fmla="*/ 0 w 58"/>
                <a:gd name="T13" fmla="*/ 0 h 150"/>
                <a:gd name="T14" fmla="*/ 58 w 58"/>
                <a:gd name="T15" fmla="*/ 150 h 150"/>
              </a:gdLst>
              <a:ahLst/>
              <a:cxnLst>
                <a:cxn ang="T8">
                  <a:pos x="T0" y="T1"/>
                </a:cxn>
                <a:cxn ang="T9">
                  <a:pos x="T2" y="T3"/>
                </a:cxn>
                <a:cxn ang="T10">
                  <a:pos x="T4" y="T5"/>
                </a:cxn>
                <a:cxn ang="T11">
                  <a:pos x="T6" y="T7"/>
                </a:cxn>
              </a:cxnLst>
              <a:rect l="T12" t="T13" r="T14" b="T15"/>
              <a:pathLst>
                <a:path w="58" h="150">
                  <a:moveTo>
                    <a:pt x="12" y="0"/>
                  </a:moveTo>
                  <a:lnTo>
                    <a:pt x="0" y="5"/>
                  </a:lnTo>
                  <a:lnTo>
                    <a:pt x="58" y="150"/>
                  </a:lnTo>
                  <a:lnTo>
                    <a:pt x="12" y="0"/>
                  </a:lnTo>
                </a:path>
              </a:pathLst>
            </a:custGeom>
            <a:noFill/>
            <a:ln w="0">
              <a:solidFill>
                <a:srgbClr val="000000"/>
              </a:solidFill>
              <a:prstDash val="solid"/>
              <a:round/>
              <a:headEnd/>
              <a:tailEnd/>
            </a:ln>
          </p:spPr>
          <p:txBody>
            <a:bodyPr/>
            <a:lstStyle/>
            <a:p>
              <a:endParaRPr lang="en-US"/>
            </a:p>
          </p:txBody>
        </p:sp>
        <p:sp>
          <p:nvSpPr>
            <p:cNvPr id="1900" name="Freeform 874">
              <a:extLst>
                <a:ext uri="{FF2B5EF4-FFF2-40B4-BE49-F238E27FC236}">
                  <a16:creationId xmlns:a16="http://schemas.microsoft.com/office/drawing/2014/main" id="{0C8322E0-1A3A-4347-AD2E-ACC77CEBCA9C}"/>
                </a:ext>
              </a:extLst>
            </p:cNvPr>
            <p:cNvSpPr>
              <a:spLocks/>
            </p:cNvSpPr>
            <p:nvPr/>
          </p:nvSpPr>
          <p:spPr bwMode="auto">
            <a:xfrm>
              <a:off x="3847" y="3224"/>
              <a:ext cx="11" cy="29"/>
            </a:xfrm>
            <a:custGeom>
              <a:avLst/>
              <a:gdLst>
                <a:gd name="T0" fmla="*/ 11 w 69"/>
                <a:gd name="T1" fmla="*/ 0 h 145"/>
                <a:gd name="T2" fmla="*/ 0 w 69"/>
                <a:gd name="T3" fmla="*/ 6 h 145"/>
                <a:gd name="T4" fmla="*/ 69 w 69"/>
                <a:gd name="T5" fmla="*/ 145 h 145"/>
                <a:gd name="T6" fmla="*/ 11 w 69"/>
                <a:gd name="T7" fmla="*/ 0 h 145"/>
                <a:gd name="T8" fmla="*/ 0 60000 65536"/>
                <a:gd name="T9" fmla="*/ 0 60000 65536"/>
                <a:gd name="T10" fmla="*/ 0 60000 65536"/>
                <a:gd name="T11" fmla="*/ 0 60000 65536"/>
                <a:gd name="T12" fmla="*/ 0 w 69"/>
                <a:gd name="T13" fmla="*/ 0 h 145"/>
                <a:gd name="T14" fmla="*/ 69 w 69"/>
                <a:gd name="T15" fmla="*/ 145 h 145"/>
              </a:gdLst>
              <a:ahLst/>
              <a:cxnLst>
                <a:cxn ang="T8">
                  <a:pos x="T0" y="T1"/>
                </a:cxn>
                <a:cxn ang="T9">
                  <a:pos x="T2" y="T3"/>
                </a:cxn>
                <a:cxn ang="T10">
                  <a:pos x="T4" y="T5"/>
                </a:cxn>
                <a:cxn ang="T11">
                  <a:pos x="T6" y="T7"/>
                </a:cxn>
              </a:cxnLst>
              <a:rect l="T12" t="T13" r="T14" b="T15"/>
              <a:pathLst>
                <a:path w="69" h="145">
                  <a:moveTo>
                    <a:pt x="11" y="0"/>
                  </a:moveTo>
                  <a:lnTo>
                    <a:pt x="0" y="6"/>
                  </a:lnTo>
                  <a:lnTo>
                    <a:pt x="69" y="145"/>
                  </a:lnTo>
                  <a:lnTo>
                    <a:pt x="11" y="0"/>
                  </a:lnTo>
                  <a:close/>
                </a:path>
              </a:pathLst>
            </a:custGeom>
            <a:solidFill>
              <a:srgbClr val="000000"/>
            </a:solidFill>
            <a:ln w="9525">
              <a:noFill/>
              <a:round/>
              <a:headEnd/>
              <a:tailEnd/>
            </a:ln>
          </p:spPr>
          <p:txBody>
            <a:bodyPr/>
            <a:lstStyle/>
            <a:p>
              <a:endParaRPr lang="en-US"/>
            </a:p>
          </p:txBody>
        </p:sp>
        <p:sp>
          <p:nvSpPr>
            <p:cNvPr id="1901" name="Freeform 875">
              <a:extLst>
                <a:ext uri="{FF2B5EF4-FFF2-40B4-BE49-F238E27FC236}">
                  <a16:creationId xmlns:a16="http://schemas.microsoft.com/office/drawing/2014/main" id="{DAE6A63F-A2DB-4736-BEE6-DB3A3CCA9AF6}"/>
                </a:ext>
              </a:extLst>
            </p:cNvPr>
            <p:cNvSpPr>
              <a:spLocks/>
            </p:cNvSpPr>
            <p:nvPr/>
          </p:nvSpPr>
          <p:spPr bwMode="auto">
            <a:xfrm>
              <a:off x="3847" y="3224"/>
              <a:ext cx="11" cy="29"/>
            </a:xfrm>
            <a:custGeom>
              <a:avLst/>
              <a:gdLst>
                <a:gd name="T0" fmla="*/ 11 w 69"/>
                <a:gd name="T1" fmla="*/ 0 h 145"/>
                <a:gd name="T2" fmla="*/ 0 w 69"/>
                <a:gd name="T3" fmla="*/ 6 h 145"/>
                <a:gd name="T4" fmla="*/ 69 w 69"/>
                <a:gd name="T5" fmla="*/ 145 h 145"/>
                <a:gd name="T6" fmla="*/ 11 w 69"/>
                <a:gd name="T7" fmla="*/ 0 h 145"/>
                <a:gd name="T8" fmla="*/ 0 60000 65536"/>
                <a:gd name="T9" fmla="*/ 0 60000 65536"/>
                <a:gd name="T10" fmla="*/ 0 60000 65536"/>
                <a:gd name="T11" fmla="*/ 0 60000 65536"/>
                <a:gd name="T12" fmla="*/ 0 w 69"/>
                <a:gd name="T13" fmla="*/ 0 h 145"/>
                <a:gd name="T14" fmla="*/ 69 w 69"/>
                <a:gd name="T15" fmla="*/ 145 h 145"/>
              </a:gdLst>
              <a:ahLst/>
              <a:cxnLst>
                <a:cxn ang="T8">
                  <a:pos x="T0" y="T1"/>
                </a:cxn>
                <a:cxn ang="T9">
                  <a:pos x="T2" y="T3"/>
                </a:cxn>
                <a:cxn ang="T10">
                  <a:pos x="T4" y="T5"/>
                </a:cxn>
                <a:cxn ang="T11">
                  <a:pos x="T6" y="T7"/>
                </a:cxn>
              </a:cxnLst>
              <a:rect l="T12" t="T13" r="T14" b="T15"/>
              <a:pathLst>
                <a:path w="69" h="145">
                  <a:moveTo>
                    <a:pt x="11" y="0"/>
                  </a:moveTo>
                  <a:lnTo>
                    <a:pt x="0" y="6"/>
                  </a:lnTo>
                  <a:lnTo>
                    <a:pt x="69" y="145"/>
                  </a:lnTo>
                  <a:lnTo>
                    <a:pt x="11" y="0"/>
                  </a:lnTo>
                </a:path>
              </a:pathLst>
            </a:custGeom>
            <a:noFill/>
            <a:ln w="0">
              <a:solidFill>
                <a:srgbClr val="000000"/>
              </a:solidFill>
              <a:prstDash val="solid"/>
              <a:round/>
              <a:headEnd/>
              <a:tailEnd/>
            </a:ln>
          </p:spPr>
          <p:txBody>
            <a:bodyPr/>
            <a:lstStyle/>
            <a:p>
              <a:endParaRPr lang="en-US"/>
            </a:p>
          </p:txBody>
        </p:sp>
        <p:sp>
          <p:nvSpPr>
            <p:cNvPr id="1902" name="Freeform 876">
              <a:extLst>
                <a:ext uri="{FF2B5EF4-FFF2-40B4-BE49-F238E27FC236}">
                  <a16:creationId xmlns:a16="http://schemas.microsoft.com/office/drawing/2014/main" id="{DE7BDCFB-3261-42D6-8D50-2AE8570179FB}"/>
                </a:ext>
              </a:extLst>
            </p:cNvPr>
            <p:cNvSpPr>
              <a:spLocks/>
            </p:cNvSpPr>
            <p:nvPr/>
          </p:nvSpPr>
          <p:spPr bwMode="auto">
            <a:xfrm>
              <a:off x="3845" y="3225"/>
              <a:ext cx="13" cy="28"/>
            </a:xfrm>
            <a:custGeom>
              <a:avLst/>
              <a:gdLst>
                <a:gd name="T0" fmla="*/ 9 w 78"/>
                <a:gd name="T1" fmla="*/ 0 h 139"/>
                <a:gd name="T2" fmla="*/ 0 w 78"/>
                <a:gd name="T3" fmla="*/ 6 h 139"/>
                <a:gd name="T4" fmla="*/ 78 w 78"/>
                <a:gd name="T5" fmla="*/ 139 h 139"/>
                <a:gd name="T6" fmla="*/ 9 w 78"/>
                <a:gd name="T7" fmla="*/ 0 h 139"/>
                <a:gd name="T8" fmla="*/ 0 60000 65536"/>
                <a:gd name="T9" fmla="*/ 0 60000 65536"/>
                <a:gd name="T10" fmla="*/ 0 60000 65536"/>
                <a:gd name="T11" fmla="*/ 0 60000 65536"/>
                <a:gd name="T12" fmla="*/ 0 w 78"/>
                <a:gd name="T13" fmla="*/ 0 h 139"/>
                <a:gd name="T14" fmla="*/ 78 w 78"/>
                <a:gd name="T15" fmla="*/ 139 h 139"/>
              </a:gdLst>
              <a:ahLst/>
              <a:cxnLst>
                <a:cxn ang="T8">
                  <a:pos x="T0" y="T1"/>
                </a:cxn>
                <a:cxn ang="T9">
                  <a:pos x="T2" y="T3"/>
                </a:cxn>
                <a:cxn ang="T10">
                  <a:pos x="T4" y="T5"/>
                </a:cxn>
                <a:cxn ang="T11">
                  <a:pos x="T6" y="T7"/>
                </a:cxn>
              </a:cxnLst>
              <a:rect l="T12" t="T13" r="T14" b="T15"/>
              <a:pathLst>
                <a:path w="78" h="139">
                  <a:moveTo>
                    <a:pt x="9" y="0"/>
                  </a:moveTo>
                  <a:lnTo>
                    <a:pt x="0" y="6"/>
                  </a:lnTo>
                  <a:lnTo>
                    <a:pt x="78" y="139"/>
                  </a:lnTo>
                  <a:lnTo>
                    <a:pt x="9" y="0"/>
                  </a:lnTo>
                  <a:close/>
                </a:path>
              </a:pathLst>
            </a:custGeom>
            <a:solidFill>
              <a:srgbClr val="000000"/>
            </a:solidFill>
            <a:ln w="9525">
              <a:noFill/>
              <a:round/>
              <a:headEnd/>
              <a:tailEnd/>
            </a:ln>
          </p:spPr>
          <p:txBody>
            <a:bodyPr/>
            <a:lstStyle/>
            <a:p>
              <a:endParaRPr lang="en-US"/>
            </a:p>
          </p:txBody>
        </p:sp>
        <p:sp>
          <p:nvSpPr>
            <p:cNvPr id="1903" name="Freeform 877">
              <a:extLst>
                <a:ext uri="{FF2B5EF4-FFF2-40B4-BE49-F238E27FC236}">
                  <a16:creationId xmlns:a16="http://schemas.microsoft.com/office/drawing/2014/main" id="{69B40558-F5BB-4C28-BBBB-A41009BA804B}"/>
                </a:ext>
              </a:extLst>
            </p:cNvPr>
            <p:cNvSpPr>
              <a:spLocks/>
            </p:cNvSpPr>
            <p:nvPr/>
          </p:nvSpPr>
          <p:spPr bwMode="auto">
            <a:xfrm>
              <a:off x="3845" y="3225"/>
              <a:ext cx="13" cy="28"/>
            </a:xfrm>
            <a:custGeom>
              <a:avLst/>
              <a:gdLst>
                <a:gd name="T0" fmla="*/ 9 w 78"/>
                <a:gd name="T1" fmla="*/ 0 h 139"/>
                <a:gd name="T2" fmla="*/ 0 w 78"/>
                <a:gd name="T3" fmla="*/ 6 h 139"/>
                <a:gd name="T4" fmla="*/ 78 w 78"/>
                <a:gd name="T5" fmla="*/ 139 h 139"/>
                <a:gd name="T6" fmla="*/ 9 w 78"/>
                <a:gd name="T7" fmla="*/ 0 h 139"/>
                <a:gd name="T8" fmla="*/ 0 60000 65536"/>
                <a:gd name="T9" fmla="*/ 0 60000 65536"/>
                <a:gd name="T10" fmla="*/ 0 60000 65536"/>
                <a:gd name="T11" fmla="*/ 0 60000 65536"/>
                <a:gd name="T12" fmla="*/ 0 w 78"/>
                <a:gd name="T13" fmla="*/ 0 h 139"/>
                <a:gd name="T14" fmla="*/ 78 w 78"/>
                <a:gd name="T15" fmla="*/ 139 h 139"/>
              </a:gdLst>
              <a:ahLst/>
              <a:cxnLst>
                <a:cxn ang="T8">
                  <a:pos x="T0" y="T1"/>
                </a:cxn>
                <a:cxn ang="T9">
                  <a:pos x="T2" y="T3"/>
                </a:cxn>
                <a:cxn ang="T10">
                  <a:pos x="T4" y="T5"/>
                </a:cxn>
                <a:cxn ang="T11">
                  <a:pos x="T6" y="T7"/>
                </a:cxn>
              </a:cxnLst>
              <a:rect l="T12" t="T13" r="T14" b="T15"/>
              <a:pathLst>
                <a:path w="78" h="139">
                  <a:moveTo>
                    <a:pt x="9" y="0"/>
                  </a:moveTo>
                  <a:lnTo>
                    <a:pt x="0" y="6"/>
                  </a:lnTo>
                  <a:lnTo>
                    <a:pt x="78" y="139"/>
                  </a:lnTo>
                  <a:lnTo>
                    <a:pt x="9" y="0"/>
                  </a:lnTo>
                </a:path>
              </a:pathLst>
            </a:custGeom>
            <a:noFill/>
            <a:ln w="0">
              <a:solidFill>
                <a:srgbClr val="000000"/>
              </a:solidFill>
              <a:prstDash val="solid"/>
              <a:round/>
              <a:headEnd/>
              <a:tailEnd/>
            </a:ln>
          </p:spPr>
          <p:txBody>
            <a:bodyPr/>
            <a:lstStyle/>
            <a:p>
              <a:endParaRPr lang="en-US"/>
            </a:p>
          </p:txBody>
        </p:sp>
        <p:sp>
          <p:nvSpPr>
            <p:cNvPr id="1904" name="Freeform 878">
              <a:extLst>
                <a:ext uri="{FF2B5EF4-FFF2-40B4-BE49-F238E27FC236}">
                  <a16:creationId xmlns:a16="http://schemas.microsoft.com/office/drawing/2014/main" id="{562B02CF-84DE-4DA9-B1E3-FB6D4EA6A16C}"/>
                </a:ext>
              </a:extLst>
            </p:cNvPr>
            <p:cNvSpPr>
              <a:spLocks/>
            </p:cNvSpPr>
            <p:nvPr/>
          </p:nvSpPr>
          <p:spPr bwMode="auto">
            <a:xfrm>
              <a:off x="3844" y="3226"/>
              <a:ext cx="14" cy="27"/>
            </a:xfrm>
            <a:custGeom>
              <a:avLst/>
              <a:gdLst>
                <a:gd name="T0" fmla="*/ 10 w 88"/>
                <a:gd name="T1" fmla="*/ 0 h 133"/>
                <a:gd name="T2" fmla="*/ 0 w 88"/>
                <a:gd name="T3" fmla="*/ 8 h 133"/>
                <a:gd name="T4" fmla="*/ 88 w 88"/>
                <a:gd name="T5" fmla="*/ 133 h 133"/>
                <a:gd name="T6" fmla="*/ 10 w 88"/>
                <a:gd name="T7" fmla="*/ 0 h 133"/>
                <a:gd name="T8" fmla="*/ 0 60000 65536"/>
                <a:gd name="T9" fmla="*/ 0 60000 65536"/>
                <a:gd name="T10" fmla="*/ 0 60000 65536"/>
                <a:gd name="T11" fmla="*/ 0 60000 65536"/>
                <a:gd name="T12" fmla="*/ 0 w 88"/>
                <a:gd name="T13" fmla="*/ 0 h 133"/>
                <a:gd name="T14" fmla="*/ 88 w 88"/>
                <a:gd name="T15" fmla="*/ 133 h 133"/>
              </a:gdLst>
              <a:ahLst/>
              <a:cxnLst>
                <a:cxn ang="T8">
                  <a:pos x="T0" y="T1"/>
                </a:cxn>
                <a:cxn ang="T9">
                  <a:pos x="T2" y="T3"/>
                </a:cxn>
                <a:cxn ang="T10">
                  <a:pos x="T4" y="T5"/>
                </a:cxn>
                <a:cxn ang="T11">
                  <a:pos x="T6" y="T7"/>
                </a:cxn>
              </a:cxnLst>
              <a:rect l="T12" t="T13" r="T14" b="T15"/>
              <a:pathLst>
                <a:path w="88" h="133">
                  <a:moveTo>
                    <a:pt x="10" y="0"/>
                  </a:moveTo>
                  <a:lnTo>
                    <a:pt x="0" y="8"/>
                  </a:lnTo>
                  <a:lnTo>
                    <a:pt x="88" y="133"/>
                  </a:lnTo>
                  <a:lnTo>
                    <a:pt x="10" y="0"/>
                  </a:lnTo>
                  <a:close/>
                </a:path>
              </a:pathLst>
            </a:custGeom>
            <a:solidFill>
              <a:srgbClr val="000000"/>
            </a:solidFill>
            <a:ln w="9525">
              <a:noFill/>
              <a:round/>
              <a:headEnd/>
              <a:tailEnd/>
            </a:ln>
          </p:spPr>
          <p:txBody>
            <a:bodyPr/>
            <a:lstStyle/>
            <a:p>
              <a:endParaRPr lang="en-US"/>
            </a:p>
          </p:txBody>
        </p:sp>
        <p:sp>
          <p:nvSpPr>
            <p:cNvPr id="1905" name="Freeform 879">
              <a:extLst>
                <a:ext uri="{FF2B5EF4-FFF2-40B4-BE49-F238E27FC236}">
                  <a16:creationId xmlns:a16="http://schemas.microsoft.com/office/drawing/2014/main" id="{0CFC2633-59BE-47AC-8575-8CF90BFF1D69}"/>
                </a:ext>
              </a:extLst>
            </p:cNvPr>
            <p:cNvSpPr>
              <a:spLocks/>
            </p:cNvSpPr>
            <p:nvPr/>
          </p:nvSpPr>
          <p:spPr bwMode="auto">
            <a:xfrm>
              <a:off x="3844" y="3226"/>
              <a:ext cx="14" cy="27"/>
            </a:xfrm>
            <a:custGeom>
              <a:avLst/>
              <a:gdLst>
                <a:gd name="T0" fmla="*/ 10 w 88"/>
                <a:gd name="T1" fmla="*/ 0 h 133"/>
                <a:gd name="T2" fmla="*/ 0 w 88"/>
                <a:gd name="T3" fmla="*/ 8 h 133"/>
                <a:gd name="T4" fmla="*/ 88 w 88"/>
                <a:gd name="T5" fmla="*/ 133 h 133"/>
                <a:gd name="T6" fmla="*/ 10 w 88"/>
                <a:gd name="T7" fmla="*/ 0 h 133"/>
                <a:gd name="T8" fmla="*/ 0 60000 65536"/>
                <a:gd name="T9" fmla="*/ 0 60000 65536"/>
                <a:gd name="T10" fmla="*/ 0 60000 65536"/>
                <a:gd name="T11" fmla="*/ 0 60000 65536"/>
                <a:gd name="T12" fmla="*/ 0 w 88"/>
                <a:gd name="T13" fmla="*/ 0 h 133"/>
                <a:gd name="T14" fmla="*/ 88 w 88"/>
                <a:gd name="T15" fmla="*/ 133 h 133"/>
              </a:gdLst>
              <a:ahLst/>
              <a:cxnLst>
                <a:cxn ang="T8">
                  <a:pos x="T0" y="T1"/>
                </a:cxn>
                <a:cxn ang="T9">
                  <a:pos x="T2" y="T3"/>
                </a:cxn>
                <a:cxn ang="T10">
                  <a:pos x="T4" y="T5"/>
                </a:cxn>
                <a:cxn ang="T11">
                  <a:pos x="T6" y="T7"/>
                </a:cxn>
              </a:cxnLst>
              <a:rect l="T12" t="T13" r="T14" b="T15"/>
              <a:pathLst>
                <a:path w="88" h="133">
                  <a:moveTo>
                    <a:pt x="10" y="0"/>
                  </a:moveTo>
                  <a:lnTo>
                    <a:pt x="0" y="8"/>
                  </a:lnTo>
                  <a:lnTo>
                    <a:pt x="88" y="133"/>
                  </a:lnTo>
                  <a:lnTo>
                    <a:pt x="10" y="0"/>
                  </a:lnTo>
                </a:path>
              </a:pathLst>
            </a:custGeom>
            <a:noFill/>
            <a:ln w="0">
              <a:solidFill>
                <a:srgbClr val="000000"/>
              </a:solidFill>
              <a:prstDash val="solid"/>
              <a:round/>
              <a:headEnd/>
              <a:tailEnd/>
            </a:ln>
          </p:spPr>
          <p:txBody>
            <a:bodyPr/>
            <a:lstStyle/>
            <a:p>
              <a:endParaRPr lang="en-US"/>
            </a:p>
          </p:txBody>
        </p:sp>
        <p:sp>
          <p:nvSpPr>
            <p:cNvPr id="1906" name="Freeform 880">
              <a:extLst>
                <a:ext uri="{FF2B5EF4-FFF2-40B4-BE49-F238E27FC236}">
                  <a16:creationId xmlns:a16="http://schemas.microsoft.com/office/drawing/2014/main" id="{267F0500-4841-464D-9337-5D45E7E14BE9}"/>
                </a:ext>
              </a:extLst>
            </p:cNvPr>
            <p:cNvSpPr>
              <a:spLocks/>
            </p:cNvSpPr>
            <p:nvPr/>
          </p:nvSpPr>
          <p:spPr bwMode="auto">
            <a:xfrm>
              <a:off x="3842" y="3228"/>
              <a:ext cx="16" cy="25"/>
            </a:xfrm>
            <a:custGeom>
              <a:avLst/>
              <a:gdLst>
                <a:gd name="T0" fmla="*/ 8 w 96"/>
                <a:gd name="T1" fmla="*/ 0 h 125"/>
                <a:gd name="T2" fmla="*/ 0 w 96"/>
                <a:gd name="T3" fmla="*/ 8 h 125"/>
                <a:gd name="T4" fmla="*/ 96 w 96"/>
                <a:gd name="T5" fmla="*/ 125 h 125"/>
                <a:gd name="T6" fmla="*/ 8 w 96"/>
                <a:gd name="T7" fmla="*/ 0 h 125"/>
                <a:gd name="T8" fmla="*/ 0 60000 65536"/>
                <a:gd name="T9" fmla="*/ 0 60000 65536"/>
                <a:gd name="T10" fmla="*/ 0 60000 65536"/>
                <a:gd name="T11" fmla="*/ 0 60000 65536"/>
                <a:gd name="T12" fmla="*/ 0 w 96"/>
                <a:gd name="T13" fmla="*/ 0 h 125"/>
                <a:gd name="T14" fmla="*/ 96 w 96"/>
                <a:gd name="T15" fmla="*/ 125 h 125"/>
              </a:gdLst>
              <a:ahLst/>
              <a:cxnLst>
                <a:cxn ang="T8">
                  <a:pos x="T0" y="T1"/>
                </a:cxn>
                <a:cxn ang="T9">
                  <a:pos x="T2" y="T3"/>
                </a:cxn>
                <a:cxn ang="T10">
                  <a:pos x="T4" y="T5"/>
                </a:cxn>
                <a:cxn ang="T11">
                  <a:pos x="T6" y="T7"/>
                </a:cxn>
              </a:cxnLst>
              <a:rect l="T12" t="T13" r="T14" b="T15"/>
              <a:pathLst>
                <a:path w="96" h="125">
                  <a:moveTo>
                    <a:pt x="8" y="0"/>
                  </a:moveTo>
                  <a:lnTo>
                    <a:pt x="0" y="8"/>
                  </a:lnTo>
                  <a:lnTo>
                    <a:pt x="96" y="125"/>
                  </a:lnTo>
                  <a:lnTo>
                    <a:pt x="8" y="0"/>
                  </a:lnTo>
                  <a:close/>
                </a:path>
              </a:pathLst>
            </a:custGeom>
            <a:solidFill>
              <a:srgbClr val="000000"/>
            </a:solidFill>
            <a:ln w="9525">
              <a:noFill/>
              <a:round/>
              <a:headEnd/>
              <a:tailEnd/>
            </a:ln>
          </p:spPr>
          <p:txBody>
            <a:bodyPr/>
            <a:lstStyle/>
            <a:p>
              <a:endParaRPr lang="en-US"/>
            </a:p>
          </p:txBody>
        </p:sp>
        <p:sp>
          <p:nvSpPr>
            <p:cNvPr id="1907" name="Freeform 881">
              <a:extLst>
                <a:ext uri="{FF2B5EF4-FFF2-40B4-BE49-F238E27FC236}">
                  <a16:creationId xmlns:a16="http://schemas.microsoft.com/office/drawing/2014/main" id="{9BA027BE-CB47-44AE-937A-B7E90C4B3FAA}"/>
                </a:ext>
              </a:extLst>
            </p:cNvPr>
            <p:cNvSpPr>
              <a:spLocks/>
            </p:cNvSpPr>
            <p:nvPr/>
          </p:nvSpPr>
          <p:spPr bwMode="auto">
            <a:xfrm>
              <a:off x="3842" y="3228"/>
              <a:ext cx="16" cy="25"/>
            </a:xfrm>
            <a:custGeom>
              <a:avLst/>
              <a:gdLst>
                <a:gd name="T0" fmla="*/ 8 w 96"/>
                <a:gd name="T1" fmla="*/ 0 h 125"/>
                <a:gd name="T2" fmla="*/ 0 w 96"/>
                <a:gd name="T3" fmla="*/ 8 h 125"/>
                <a:gd name="T4" fmla="*/ 96 w 96"/>
                <a:gd name="T5" fmla="*/ 125 h 125"/>
                <a:gd name="T6" fmla="*/ 8 w 96"/>
                <a:gd name="T7" fmla="*/ 0 h 125"/>
                <a:gd name="T8" fmla="*/ 0 60000 65536"/>
                <a:gd name="T9" fmla="*/ 0 60000 65536"/>
                <a:gd name="T10" fmla="*/ 0 60000 65536"/>
                <a:gd name="T11" fmla="*/ 0 60000 65536"/>
                <a:gd name="T12" fmla="*/ 0 w 96"/>
                <a:gd name="T13" fmla="*/ 0 h 125"/>
                <a:gd name="T14" fmla="*/ 96 w 96"/>
                <a:gd name="T15" fmla="*/ 125 h 125"/>
              </a:gdLst>
              <a:ahLst/>
              <a:cxnLst>
                <a:cxn ang="T8">
                  <a:pos x="T0" y="T1"/>
                </a:cxn>
                <a:cxn ang="T9">
                  <a:pos x="T2" y="T3"/>
                </a:cxn>
                <a:cxn ang="T10">
                  <a:pos x="T4" y="T5"/>
                </a:cxn>
                <a:cxn ang="T11">
                  <a:pos x="T6" y="T7"/>
                </a:cxn>
              </a:cxnLst>
              <a:rect l="T12" t="T13" r="T14" b="T15"/>
              <a:pathLst>
                <a:path w="96" h="125">
                  <a:moveTo>
                    <a:pt x="8" y="0"/>
                  </a:moveTo>
                  <a:lnTo>
                    <a:pt x="0" y="8"/>
                  </a:lnTo>
                  <a:lnTo>
                    <a:pt x="96" y="125"/>
                  </a:lnTo>
                  <a:lnTo>
                    <a:pt x="8" y="0"/>
                  </a:lnTo>
                </a:path>
              </a:pathLst>
            </a:custGeom>
            <a:noFill/>
            <a:ln w="0">
              <a:solidFill>
                <a:srgbClr val="000000"/>
              </a:solidFill>
              <a:prstDash val="solid"/>
              <a:round/>
              <a:headEnd/>
              <a:tailEnd/>
            </a:ln>
          </p:spPr>
          <p:txBody>
            <a:bodyPr/>
            <a:lstStyle/>
            <a:p>
              <a:endParaRPr lang="en-US"/>
            </a:p>
          </p:txBody>
        </p:sp>
        <p:sp>
          <p:nvSpPr>
            <p:cNvPr id="1908" name="Freeform 882">
              <a:extLst>
                <a:ext uri="{FF2B5EF4-FFF2-40B4-BE49-F238E27FC236}">
                  <a16:creationId xmlns:a16="http://schemas.microsoft.com/office/drawing/2014/main" id="{76E983BA-CC41-457E-A67B-D79961A860C0}"/>
                </a:ext>
              </a:extLst>
            </p:cNvPr>
            <p:cNvSpPr>
              <a:spLocks/>
            </p:cNvSpPr>
            <p:nvPr/>
          </p:nvSpPr>
          <p:spPr bwMode="auto">
            <a:xfrm>
              <a:off x="3841" y="3230"/>
              <a:ext cx="17" cy="23"/>
            </a:xfrm>
            <a:custGeom>
              <a:avLst/>
              <a:gdLst>
                <a:gd name="T0" fmla="*/ 9 w 105"/>
                <a:gd name="T1" fmla="*/ 0 h 117"/>
                <a:gd name="T2" fmla="*/ 0 w 105"/>
                <a:gd name="T3" fmla="*/ 10 h 117"/>
                <a:gd name="T4" fmla="*/ 105 w 105"/>
                <a:gd name="T5" fmla="*/ 117 h 117"/>
                <a:gd name="T6" fmla="*/ 9 w 105"/>
                <a:gd name="T7" fmla="*/ 0 h 117"/>
                <a:gd name="T8" fmla="*/ 0 60000 65536"/>
                <a:gd name="T9" fmla="*/ 0 60000 65536"/>
                <a:gd name="T10" fmla="*/ 0 60000 65536"/>
                <a:gd name="T11" fmla="*/ 0 60000 65536"/>
                <a:gd name="T12" fmla="*/ 0 w 105"/>
                <a:gd name="T13" fmla="*/ 0 h 117"/>
                <a:gd name="T14" fmla="*/ 105 w 105"/>
                <a:gd name="T15" fmla="*/ 117 h 117"/>
              </a:gdLst>
              <a:ahLst/>
              <a:cxnLst>
                <a:cxn ang="T8">
                  <a:pos x="T0" y="T1"/>
                </a:cxn>
                <a:cxn ang="T9">
                  <a:pos x="T2" y="T3"/>
                </a:cxn>
                <a:cxn ang="T10">
                  <a:pos x="T4" y="T5"/>
                </a:cxn>
                <a:cxn ang="T11">
                  <a:pos x="T6" y="T7"/>
                </a:cxn>
              </a:cxnLst>
              <a:rect l="T12" t="T13" r="T14" b="T15"/>
              <a:pathLst>
                <a:path w="105" h="117">
                  <a:moveTo>
                    <a:pt x="9" y="0"/>
                  </a:moveTo>
                  <a:lnTo>
                    <a:pt x="0" y="10"/>
                  </a:lnTo>
                  <a:lnTo>
                    <a:pt x="105" y="117"/>
                  </a:lnTo>
                  <a:lnTo>
                    <a:pt x="9" y="0"/>
                  </a:lnTo>
                  <a:close/>
                </a:path>
              </a:pathLst>
            </a:custGeom>
            <a:solidFill>
              <a:srgbClr val="000000"/>
            </a:solidFill>
            <a:ln w="9525">
              <a:noFill/>
              <a:round/>
              <a:headEnd/>
              <a:tailEnd/>
            </a:ln>
          </p:spPr>
          <p:txBody>
            <a:bodyPr/>
            <a:lstStyle/>
            <a:p>
              <a:endParaRPr lang="en-US"/>
            </a:p>
          </p:txBody>
        </p:sp>
        <p:sp>
          <p:nvSpPr>
            <p:cNvPr id="1909" name="Freeform 883">
              <a:extLst>
                <a:ext uri="{FF2B5EF4-FFF2-40B4-BE49-F238E27FC236}">
                  <a16:creationId xmlns:a16="http://schemas.microsoft.com/office/drawing/2014/main" id="{29DC66FF-A812-4225-908C-E8F9F6CA95A0}"/>
                </a:ext>
              </a:extLst>
            </p:cNvPr>
            <p:cNvSpPr>
              <a:spLocks/>
            </p:cNvSpPr>
            <p:nvPr/>
          </p:nvSpPr>
          <p:spPr bwMode="auto">
            <a:xfrm>
              <a:off x="3841" y="3230"/>
              <a:ext cx="17" cy="23"/>
            </a:xfrm>
            <a:custGeom>
              <a:avLst/>
              <a:gdLst>
                <a:gd name="T0" fmla="*/ 9 w 105"/>
                <a:gd name="T1" fmla="*/ 0 h 117"/>
                <a:gd name="T2" fmla="*/ 0 w 105"/>
                <a:gd name="T3" fmla="*/ 10 h 117"/>
                <a:gd name="T4" fmla="*/ 105 w 105"/>
                <a:gd name="T5" fmla="*/ 117 h 117"/>
                <a:gd name="T6" fmla="*/ 9 w 105"/>
                <a:gd name="T7" fmla="*/ 0 h 117"/>
                <a:gd name="T8" fmla="*/ 0 60000 65536"/>
                <a:gd name="T9" fmla="*/ 0 60000 65536"/>
                <a:gd name="T10" fmla="*/ 0 60000 65536"/>
                <a:gd name="T11" fmla="*/ 0 60000 65536"/>
                <a:gd name="T12" fmla="*/ 0 w 105"/>
                <a:gd name="T13" fmla="*/ 0 h 117"/>
                <a:gd name="T14" fmla="*/ 105 w 105"/>
                <a:gd name="T15" fmla="*/ 117 h 117"/>
              </a:gdLst>
              <a:ahLst/>
              <a:cxnLst>
                <a:cxn ang="T8">
                  <a:pos x="T0" y="T1"/>
                </a:cxn>
                <a:cxn ang="T9">
                  <a:pos x="T2" y="T3"/>
                </a:cxn>
                <a:cxn ang="T10">
                  <a:pos x="T4" y="T5"/>
                </a:cxn>
                <a:cxn ang="T11">
                  <a:pos x="T6" y="T7"/>
                </a:cxn>
              </a:cxnLst>
              <a:rect l="T12" t="T13" r="T14" b="T15"/>
              <a:pathLst>
                <a:path w="105" h="117">
                  <a:moveTo>
                    <a:pt x="9" y="0"/>
                  </a:moveTo>
                  <a:lnTo>
                    <a:pt x="0" y="10"/>
                  </a:lnTo>
                  <a:lnTo>
                    <a:pt x="105" y="117"/>
                  </a:lnTo>
                  <a:lnTo>
                    <a:pt x="9" y="0"/>
                  </a:lnTo>
                </a:path>
              </a:pathLst>
            </a:custGeom>
            <a:noFill/>
            <a:ln w="0">
              <a:solidFill>
                <a:srgbClr val="000000"/>
              </a:solidFill>
              <a:prstDash val="solid"/>
              <a:round/>
              <a:headEnd/>
              <a:tailEnd/>
            </a:ln>
          </p:spPr>
          <p:txBody>
            <a:bodyPr/>
            <a:lstStyle/>
            <a:p>
              <a:endParaRPr lang="en-US"/>
            </a:p>
          </p:txBody>
        </p:sp>
        <p:sp>
          <p:nvSpPr>
            <p:cNvPr id="1910" name="Freeform 884">
              <a:extLst>
                <a:ext uri="{FF2B5EF4-FFF2-40B4-BE49-F238E27FC236}">
                  <a16:creationId xmlns:a16="http://schemas.microsoft.com/office/drawing/2014/main" id="{2BFEFB5B-6D81-4785-888F-C712D3167A0A}"/>
                </a:ext>
              </a:extLst>
            </p:cNvPr>
            <p:cNvSpPr>
              <a:spLocks/>
            </p:cNvSpPr>
            <p:nvPr/>
          </p:nvSpPr>
          <p:spPr bwMode="auto">
            <a:xfrm>
              <a:off x="3840" y="3232"/>
              <a:ext cx="18" cy="21"/>
            </a:xfrm>
            <a:custGeom>
              <a:avLst/>
              <a:gdLst>
                <a:gd name="T0" fmla="*/ 7 w 112"/>
                <a:gd name="T1" fmla="*/ 0 h 107"/>
                <a:gd name="T2" fmla="*/ 0 w 112"/>
                <a:gd name="T3" fmla="*/ 9 h 107"/>
                <a:gd name="T4" fmla="*/ 112 w 112"/>
                <a:gd name="T5" fmla="*/ 107 h 107"/>
                <a:gd name="T6" fmla="*/ 7 w 112"/>
                <a:gd name="T7" fmla="*/ 0 h 107"/>
                <a:gd name="T8" fmla="*/ 0 60000 65536"/>
                <a:gd name="T9" fmla="*/ 0 60000 65536"/>
                <a:gd name="T10" fmla="*/ 0 60000 65536"/>
                <a:gd name="T11" fmla="*/ 0 60000 65536"/>
                <a:gd name="T12" fmla="*/ 0 w 112"/>
                <a:gd name="T13" fmla="*/ 0 h 107"/>
                <a:gd name="T14" fmla="*/ 112 w 112"/>
                <a:gd name="T15" fmla="*/ 107 h 107"/>
              </a:gdLst>
              <a:ahLst/>
              <a:cxnLst>
                <a:cxn ang="T8">
                  <a:pos x="T0" y="T1"/>
                </a:cxn>
                <a:cxn ang="T9">
                  <a:pos x="T2" y="T3"/>
                </a:cxn>
                <a:cxn ang="T10">
                  <a:pos x="T4" y="T5"/>
                </a:cxn>
                <a:cxn ang="T11">
                  <a:pos x="T6" y="T7"/>
                </a:cxn>
              </a:cxnLst>
              <a:rect l="T12" t="T13" r="T14" b="T15"/>
              <a:pathLst>
                <a:path w="112" h="107">
                  <a:moveTo>
                    <a:pt x="7" y="0"/>
                  </a:moveTo>
                  <a:lnTo>
                    <a:pt x="0" y="9"/>
                  </a:lnTo>
                  <a:lnTo>
                    <a:pt x="112" y="107"/>
                  </a:lnTo>
                  <a:lnTo>
                    <a:pt x="7" y="0"/>
                  </a:lnTo>
                  <a:close/>
                </a:path>
              </a:pathLst>
            </a:custGeom>
            <a:solidFill>
              <a:srgbClr val="000000"/>
            </a:solidFill>
            <a:ln w="9525">
              <a:noFill/>
              <a:round/>
              <a:headEnd/>
              <a:tailEnd/>
            </a:ln>
          </p:spPr>
          <p:txBody>
            <a:bodyPr/>
            <a:lstStyle/>
            <a:p>
              <a:endParaRPr lang="en-US"/>
            </a:p>
          </p:txBody>
        </p:sp>
        <p:sp>
          <p:nvSpPr>
            <p:cNvPr id="1911" name="Freeform 885">
              <a:extLst>
                <a:ext uri="{FF2B5EF4-FFF2-40B4-BE49-F238E27FC236}">
                  <a16:creationId xmlns:a16="http://schemas.microsoft.com/office/drawing/2014/main" id="{929114C6-C063-4B17-BC1A-0A66AD9F1792}"/>
                </a:ext>
              </a:extLst>
            </p:cNvPr>
            <p:cNvSpPr>
              <a:spLocks/>
            </p:cNvSpPr>
            <p:nvPr/>
          </p:nvSpPr>
          <p:spPr bwMode="auto">
            <a:xfrm>
              <a:off x="3840" y="3232"/>
              <a:ext cx="18" cy="21"/>
            </a:xfrm>
            <a:custGeom>
              <a:avLst/>
              <a:gdLst>
                <a:gd name="T0" fmla="*/ 7 w 112"/>
                <a:gd name="T1" fmla="*/ 0 h 107"/>
                <a:gd name="T2" fmla="*/ 0 w 112"/>
                <a:gd name="T3" fmla="*/ 9 h 107"/>
                <a:gd name="T4" fmla="*/ 112 w 112"/>
                <a:gd name="T5" fmla="*/ 107 h 107"/>
                <a:gd name="T6" fmla="*/ 7 w 112"/>
                <a:gd name="T7" fmla="*/ 0 h 107"/>
                <a:gd name="T8" fmla="*/ 0 60000 65536"/>
                <a:gd name="T9" fmla="*/ 0 60000 65536"/>
                <a:gd name="T10" fmla="*/ 0 60000 65536"/>
                <a:gd name="T11" fmla="*/ 0 60000 65536"/>
                <a:gd name="T12" fmla="*/ 0 w 112"/>
                <a:gd name="T13" fmla="*/ 0 h 107"/>
                <a:gd name="T14" fmla="*/ 112 w 112"/>
                <a:gd name="T15" fmla="*/ 107 h 107"/>
              </a:gdLst>
              <a:ahLst/>
              <a:cxnLst>
                <a:cxn ang="T8">
                  <a:pos x="T0" y="T1"/>
                </a:cxn>
                <a:cxn ang="T9">
                  <a:pos x="T2" y="T3"/>
                </a:cxn>
                <a:cxn ang="T10">
                  <a:pos x="T4" y="T5"/>
                </a:cxn>
                <a:cxn ang="T11">
                  <a:pos x="T6" y="T7"/>
                </a:cxn>
              </a:cxnLst>
              <a:rect l="T12" t="T13" r="T14" b="T15"/>
              <a:pathLst>
                <a:path w="112" h="107">
                  <a:moveTo>
                    <a:pt x="7" y="0"/>
                  </a:moveTo>
                  <a:lnTo>
                    <a:pt x="0" y="9"/>
                  </a:lnTo>
                  <a:lnTo>
                    <a:pt x="112" y="107"/>
                  </a:lnTo>
                  <a:lnTo>
                    <a:pt x="7" y="0"/>
                  </a:lnTo>
                </a:path>
              </a:pathLst>
            </a:custGeom>
            <a:noFill/>
            <a:ln w="0">
              <a:solidFill>
                <a:srgbClr val="000000"/>
              </a:solidFill>
              <a:prstDash val="solid"/>
              <a:round/>
              <a:headEnd/>
              <a:tailEnd/>
            </a:ln>
          </p:spPr>
          <p:txBody>
            <a:bodyPr/>
            <a:lstStyle/>
            <a:p>
              <a:endParaRPr lang="en-US"/>
            </a:p>
          </p:txBody>
        </p:sp>
        <p:sp>
          <p:nvSpPr>
            <p:cNvPr id="1912" name="Freeform 886">
              <a:extLst>
                <a:ext uri="{FF2B5EF4-FFF2-40B4-BE49-F238E27FC236}">
                  <a16:creationId xmlns:a16="http://schemas.microsoft.com/office/drawing/2014/main" id="{1A6CDFD5-4CB8-4F3D-BC9D-168CFF4FE869}"/>
                </a:ext>
              </a:extLst>
            </p:cNvPr>
            <p:cNvSpPr>
              <a:spLocks/>
            </p:cNvSpPr>
            <p:nvPr/>
          </p:nvSpPr>
          <p:spPr bwMode="auto">
            <a:xfrm>
              <a:off x="3838" y="3233"/>
              <a:ext cx="20" cy="20"/>
            </a:xfrm>
            <a:custGeom>
              <a:avLst/>
              <a:gdLst>
                <a:gd name="T0" fmla="*/ 8 w 120"/>
                <a:gd name="T1" fmla="*/ 0 h 98"/>
                <a:gd name="T2" fmla="*/ 0 w 120"/>
                <a:gd name="T3" fmla="*/ 11 h 98"/>
                <a:gd name="T4" fmla="*/ 120 w 120"/>
                <a:gd name="T5" fmla="*/ 98 h 98"/>
                <a:gd name="T6" fmla="*/ 8 w 120"/>
                <a:gd name="T7" fmla="*/ 0 h 98"/>
                <a:gd name="T8" fmla="*/ 0 60000 65536"/>
                <a:gd name="T9" fmla="*/ 0 60000 65536"/>
                <a:gd name="T10" fmla="*/ 0 60000 65536"/>
                <a:gd name="T11" fmla="*/ 0 60000 65536"/>
                <a:gd name="T12" fmla="*/ 0 w 120"/>
                <a:gd name="T13" fmla="*/ 0 h 98"/>
                <a:gd name="T14" fmla="*/ 120 w 120"/>
                <a:gd name="T15" fmla="*/ 98 h 98"/>
              </a:gdLst>
              <a:ahLst/>
              <a:cxnLst>
                <a:cxn ang="T8">
                  <a:pos x="T0" y="T1"/>
                </a:cxn>
                <a:cxn ang="T9">
                  <a:pos x="T2" y="T3"/>
                </a:cxn>
                <a:cxn ang="T10">
                  <a:pos x="T4" y="T5"/>
                </a:cxn>
                <a:cxn ang="T11">
                  <a:pos x="T6" y="T7"/>
                </a:cxn>
              </a:cxnLst>
              <a:rect l="T12" t="T13" r="T14" b="T15"/>
              <a:pathLst>
                <a:path w="120" h="98">
                  <a:moveTo>
                    <a:pt x="8" y="0"/>
                  </a:moveTo>
                  <a:lnTo>
                    <a:pt x="0" y="11"/>
                  </a:lnTo>
                  <a:lnTo>
                    <a:pt x="120" y="98"/>
                  </a:lnTo>
                  <a:lnTo>
                    <a:pt x="8" y="0"/>
                  </a:lnTo>
                  <a:close/>
                </a:path>
              </a:pathLst>
            </a:custGeom>
            <a:solidFill>
              <a:srgbClr val="000000"/>
            </a:solidFill>
            <a:ln w="9525">
              <a:noFill/>
              <a:round/>
              <a:headEnd/>
              <a:tailEnd/>
            </a:ln>
          </p:spPr>
          <p:txBody>
            <a:bodyPr/>
            <a:lstStyle/>
            <a:p>
              <a:endParaRPr lang="en-US"/>
            </a:p>
          </p:txBody>
        </p:sp>
        <p:sp>
          <p:nvSpPr>
            <p:cNvPr id="1913" name="Freeform 887">
              <a:extLst>
                <a:ext uri="{FF2B5EF4-FFF2-40B4-BE49-F238E27FC236}">
                  <a16:creationId xmlns:a16="http://schemas.microsoft.com/office/drawing/2014/main" id="{625B6D2D-4FE6-41A2-953F-78CF91DF9D12}"/>
                </a:ext>
              </a:extLst>
            </p:cNvPr>
            <p:cNvSpPr>
              <a:spLocks/>
            </p:cNvSpPr>
            <p:nvPr/>
          </p:nvSpPr>
          <p:spPr bwMode="auto">
            <a:xfrm>
              <a:off x="3838" y="3233"/>
              <a:ext cx="20" cy="20"/>
            </a:xfrm>
            <a:custGeom>
              <a:avLst/>
              <a:gdLst>
                <a:gd name="T0" fmla="*/ 8 w 120"/>
                <a:gd name="T1" fmla="*/ 0 h 98"/>
                <a:gd name="T2" fmla="*/ 0 w 120"/>
                <a:gd name="T3" fmla="*/ 11 h 98"/>
                <a:gd name="T4" fmla="*/ 120 w 120"/>
                <a:gd name="T5" fmla="*/ 98 h 98"/>
                <a:gd name="T6" fmla="*/ 8 w 120"/>
                <a:gd name="T7" fmla="*/ 0 h 98"/>
                <a:gd name="T8" fmla="*/ 0 60000 65536"/>
                <a:gd name="T9" fmla="*/ 0 60000 65536"/>
                <a:gd name="T10" fmla="*/ 0 60000 65536"/>
                <a:gd name="T11" fmla="*/ 0 60000 65536"/>
                <a:gd name="T12" fmla="*/ 0 w 120"/>
                <a:gd name="T13" fmla="*/ 0 h 98"/>
                <a:gd name="T14" fmla="*/ 120 w 120"/>
                <a:gd name="T15" fmla="*/ 98 h 98"/>
              </a:gdLst>
              <a:ahLst/>
              <a:cxnLst>
                <a:cxn ang="T8">
                  <a:pos x="T0" y="T1"/>
                </a:cxn>
                <a:cxn ang="T9">
                  <a:pos x="T2" y="T3"/>
                </a:cxn>
                <a:cxn ang="T10">
                  <a:pos x="T4" y="T5"/>
                </a:cxn>
                <a:cxn ang="T11">
                  <a:pos x="T6" y="T7"/>
                </a:cxn>
              </a:cxnLst>
              <a:rect l="T12" t="T13" r="T14" b="T15"/>
              <a:pathLst>
                <a:path w="120" h="98">
                  <a:moveTo>
                    <a:pt x="8" y="0"/>
                  </a:moveTo>
                  <a:lnTo>
                    <a:pt x="0" y="11"/>
                  </a:lnTo>
                  <a:lnTo>
                    <a:pt x="120" y="98"/>
                  </a:lnTo>
                  <a:lnTo>
                    <a:pt x="8" y="0"/>
                  </a:lnTo>
                </a:path>
              </a:pathLst>
            </a:custGeom>
            <a:noFill/>
            <a:ln w="0">
              <a:solidFill>
                <a:srgbClr val="000000"/>
              </a:solidFill>
              <a:prstDash val="solid"/>
              <a:round/>
              <a:headEnd/>
              <a:tailEnd/>
            </a:ln>
          </p:spPr>
          <p:txBody>
            <a:bodyPr/>
            <a:lstStyle/>
            <a:p>
              <a:endParaRPr lang="en-US"/>
            </a:p>
          </p:txBody>
        </p:sp>
        <p:sp>
          <p:nvSpPr>
            <p:cNvPr id="1914" name="Freeform 888">
              <a:extLst>
                <a:ext uri="{FF2B5EF4-FFF2-40B4-BE49-F238E27FC236}">
                  <a16:creationId xmlns:a16="http://schemas.microsoft.com/office/drawing/2014/main" id="{7C146650-83B4-4929-8057-9F0B0F47C94F}"/>
                </a:ext>
              </a:extLst>
            </p:cNvPr>
            <p:cNvSpPr>
              <a:spLocks/>
            </p:cNvSpPr>
            <p:nvPr/>
          </p:nvSpPr>
          <p:spPr bwMode="auto">
            <a:xfrm>
              <a:off x="3837" y="3236"/>
              <a:ext cx="21" cy="17"/>
            </a:xfrm>
            <a:custGeom>
              <a:avLst/>
              <a:gdLst>
                <a:gd name="T0" fmla="*/ 6 w 126"/>
                <a:gd name="T1" fmla="*/ 0 h 87"/>
                <a:gd name="T2" fmla="*/ 0 w 126"/>
                <a:gd name="T3" fmla="*/ 12 h 87"/>
                <a:gd name="T4" fmla="*/ 126 w 126"/>
                <a:gd name="T5" fmla="*/ 87 h 87"/>
                <a:gd name="T6" fmla="*/ 6 w 126"/>
                <a:gd name="T7" fmla="*/ 0 h 87"/>
                <a:gd name="T8" fmla="*/ 0 60000 65536"/>
                <a:gd name="T9" fmla="*/ 0 60000 65536"/>
                <a:gd name="T10" fmla="*/ 0 60000 65536"/>
                <a:gd name="T11" fmla="*/ 0 60000 65536"/>
                <a:gd name="T12" fmla="*/ 0 w 126"/>
                <a:gd name="T13" fmla="*/ 0 h 87"/>
                <a:gd name="T14" fmla="*/ 126 w 126"/>
                <a:gd name="T15" fmla="*/ 87 h 87"/>
              </a:gdLst>
              <a:ahLst/>
              <a:cxnLst>
                <a:cxn ang="T8">
                  <a:pos x="T0" y="T1"/>
                </a:cxn>
                <a:cxn ang="T9">
                  <a:pos x="T2" y="T3"/>
                </a:cxn>
                <a:cxn ang="T10">
                  <a:pos x="T4" y="T5"/>
                </a:cxn>
                <a:cxn ang="T11">
                  <a:pos x="T6" y="T7"/>
                </a:cxn>
              </a:cxnLst>
              <a:rect l="T12" t="T13" r="T14" b="T15"/>
              <a:pathLst>
                <a:path w="126" h="87">
                  <a:moveTo>
                    <a:pt x="6" y="0"/>
                  </a:moveTo>
                  <a:lnTo>
                    <a:pt x="0" y="12"/>
                  </a:lnTo>
                  <a:lnTo>
                    <a:pt x="126" y="87"/>
                  </a:lnTo>
                  <a:lnTo>
                    <a:pt x="6" y="0"/>
                  </a:lnTo>
                  <a:close/>
                </a:path>
              </a:pathLst>
            </a:custGeom>
            <a:solidFill>
              <a:srgbClr val="000000"/>
            </a:solidFill>
            <a:ln w="9525">
              <a:noFill/>
              <a:round/>
              <a:headEnd/>
              <a:tailEnd/>
            </a:ln>
          </p:spPr>
          <p:txBody>
            <a:bodyPr/>
            <a:lstStyle/>
            <a:p>
              <a:endParaRPr lang="en-US"/>
            </a:p>
          </p:txBody>
        </p:sp>
        <p:sp>
          <p:nvSpPr>
            <p:cNvPr id="1915" name="Freeform 889">
              <a:extLst>
                <a:ext uri="{FF2B5EF4-FFF2-40B4-BE49-F238E27FC236}">
                  <a16:creationId xmlns:a16="http://schemas.microsoft.com/office/drawing/2014/main" id="{D2E05993-4249-4C13-9FA3-AA8A0D5D253E}"/>
                </a:ext>
              </a:extLst>
            </p:cNvPr>
            <p:cNvSpPr>
              <a:spLocks/>
            </p:cNvSpPr>
            <p:nvPr/>
          </p:nvSpPr>
          <p:spPr bwMode="auto">
            <a:xfrm>
              <a:off x="3837" y="3236"/>
              <a:ext cx="21" cy="17"/>
            </a:xfrm>
            <a:custGeom>
              <a:avLst/>
              <a:gdLst>
                <a:gd name="T0" fmla="*/ 6 w 126"/>
                <a:gd name="T1" fmla="*/ 0 h 87"/>
                <a:gd name="T2" fmla="*/ 0 w 126"/>
                <a:gd name="T3" fmla="*/ 12 h 87"/>
                <a:gd name="T4" fmla="*/ 126 w 126"/>
                <a:gd name="T5" fmla="*/ 87 h 87"/>
                <a:gd name="T6" fmla="*/ 6 w 126"/>
                <a:gd name="T7" fmla="*/ 0 h 87"/>
                <a:gd name="T8" fmla="*/ 0 60000 65536"/>
                <a:gd name="T9" fmla="*/ 0 60000 65536"/>
                <a:gd name="T10" fmla="*/ 0 60000 65536"/>
                <a:gd name="T11" fmla="*/ 0 60000 65536"/>
                <a:gd name="T12" fmla="*/ 0 w 126"/>
                <a:gd name="T13" fmla="*/ 0 h 87"/>
                <a:gd name="T14" fmla="*/ 126 w 126"/>
                <a:gd name="T15" fmla="*/ 87 h 87"/>
              </a:gdLst>
              <a:ahLst/>
              <a:cxnLst>
                <a:cxn ang="T8">
                  <a:pos x="T0" y="T1"/>
                </a:cxn>
                <a:cxn ang="T9">
                  <a:pos x="T2" y="T3"/>
                </a:cxn>
                <a:cxn ang="T10">
                  <a:pos x="T4" y="T5"/>
                </a:cxn>
                <a:cxn ang="T11">
                  <a:pos x="T6" y="T7"/>
                </a:cxn>
              </a:cxnLst>
              <a:rect l="T12" t="T13" r="T14" b="T15"/>
              <a:pathLst>
                <a:path w="126" h="87">
                  <a:moveTo>
                    <a:pt x="6" y="0"/>
                  </a:moveTo>
                  <a:lnTo>
                    <a:pt x="0" y="12"/>
                  </a:lnTo>
                  <a:lnTo>
                    <a:pt x="126" y="87"/>
                  </a:lnTo>
                  <a:lnTo>
                    <a:pt x="6" y="0"/>
                  </a:lnTo>
                </a:path>
              </a:pathLst>
            </a:custGeom>
            <a:noFill/>
            <a:ln w="0">
              <a:solidFill>
                <a:srgbClr val="000000"/>
              </a:solidFill>
              <a:prstDash val="solid"/>
              <a:round/>
              <a:headEnd/>
              <a:tailEnd/>
            </a:ln>
          </p:spPr>
          <p:txBody>
            <a:bodyPr/>
            <a:lstStyle/>
            <a:p>
              <a:endParaRPr lang="en-US"/>
            </a:p>
          </p:txBody>
        </p:sp>
        <p:sp>
          <p:nvSpPr>
            <p:cNvPr id="1916" name="Freeform 890">
              <a:extLst>
                <a:ext uri="{FF2B5EF4-FFF2-40B4-BE49-F238E27FC236}">
                  <a16:creationId xmlns:a16="http://schemas.microsoft.com/office/drawing/2014/main" id="{19953576-F1FF-4596-8384-5F45BC335195}"/>
                </a:ext>
              </a:extLst>
            </p:cNvPr>
            <p:cNvSpPr>
              <a:spLocks/>
            </p:cNvSpPr>
            <p:nvPr/>
          </p:nvSpPr>
          <p:spPr bwMode="auto">
            <a:xfrm>
              <a:off x="3837" y="3238"/>
              <a:ext cx="21" cy="15"/>
            </a:xfrm>
            <a:custGeom>
              <a:avLst/>
              <a:gdLst>
                <a:gd name="T0" fmla="*/ 4 w 130"/>
                <a:gd name="T1" fmla="*/ 0 h 75"/>
                <a:gd name="T2" fmla="*/ 0 w 130"/>
                <a:gd name="T3" fmla="*/ 12 h 75"/>
                <a:gd name="T4" fmla="*/ 130 w 130"/>
                <a:gd name="T5" fmla="*/ 75 h 75"/>
                <a:gd name="T6" fmla="*/ 4 w 130"/>
                <a:gd name="T7" fmla="*/ 0 h 75"/>
                <a:gd name="T8" fmla="*/ 0 60000 65536"/>
                <a:gd name="T9" fmla="*/ 0 60000 65536"/>
                <a:gd name="T10" fmla="*/ 0 60000 65536"/>
                <a:gd name="T11" fmla="*/ 0 60000 65536"/>
                <a:gd name="T12" fmla="*/ 0 w 130"/>
                <a:gd name="T13" fmla="*/ 0 h 75"/>
                <a:gd name="T14" fmla="*/ 130 w 130"/>
                <a:gd name="T15" fmla="*/ 75 h 75"/>
              </a:gdLst>
              <a:ahLst/>
              <a:cxnLst>
                <a:cxn ang="T8">
                  <a:pos x="T0" y="T1"/>
                </a:cxn>
                <a:cxn ang="T9">
                  <a:pos x="T2" y="T3"/>
                </a:cxn>
                <a:cxn ang="T10">
                  <a:pos x="T4" y="T5"/>
                </a:cxn>
                <a:cxn ang="T11">
                  <a:pos x="T6" y="T7"/>
                </a:cxn>
              </a:cxnLst>
              <a:rect l="T12" t="T13" r="T14" b="T15"/>
              <a:pathLst>
                <a:path w="130" h="75">
                  <a:moveTo>
                    <a:pt x="4" y="0"/>
                  </a:moveTo>
                  <a:lnTo>
                    <a:pt x="0" y="12"/>
                  </a:lnTo>
                  <a:lnTo>
                    <a:pt x="130" y="75"/>
                  </a:lnTo>
                  <a:lnTo>
                    <a:pt x="4" y="0"/>
                  </a:lnTo>
                  <a:close/>
                </a:path>
              </a:pathLst>
            </a:custGeom>
            <a:solidFill>
              <a:srgbClr val="000000"/>
            </a:solidFill>
            <a:ln w="9525">
              <a:noFill/>
              <a:round/>
              <a:headEnd/>
              <a:tailEnd/>
            </a:ln>
          </p:spPr>
          <p:txBody>
            <a:bodyPr/>
            <a:lstStyle/>
            <a:p>
              <a:endParaRPr lang="en-US"/>
            </a:p>
          </p:txBody>
        </p:sp>
        <p:sp>
          <p:nvSpPr>
            <p:cNvPr id="1917" name="Freeform 891">
              <a:extLst>
                <a:ext uri="{FF2B5EF4-FFF2-40B4-BE49-F238E27FC236}">
                  <a16:creationId xmlns:a16="http://schemas.microsoft.com/office/drawing/2014/main" id="{9CBD0904-EB51-4BCB-A6AA-48499896904E}"/>
                </a:ext>
              </a:extLst>
            </p:cNvPr>
            <p:cNvSpPr>
              <a:spLocks/>
            </p:cNvSpPr>
            <p:nvPr/>
          </p:nvSpPr>
          <p:spPr bwMode="auto">
            <a:xfrm>
              <a:off x="3837" y="3238"/>
              <a:ext cx="21" cy="15"/>
            </a:xfrm>
            <a:custGeom>
              <a:avLst/>
              <a:gdLst>
                <a:gd name="T0" fmla="*/ 4 w 130"/>
                <a:gd name="T1" fmla="*/ 0 h 75"/>
                <a:gd name="T2" fmla="*/ 0 w 130"/>
                <a:gd name="T3" fmla="*/ 12 h 75"/>
                <a:gd name="T4" fmla="*/ 130 w 130"/>
                <a:gd name="T5" fmla="*/ 75 h 75"/>
                <a:gd name="T6" fmla="*/ 4 w 130"/>
                <a:gd name="T7" fmla="*/ 0 h 75"/>
                <a:gd name="T8" fmla="*/ 0 60000 65536"/>
                <a:gd name="T9" fmla="*/ 0 60000 65536"/>
                <a:gd name="T10" fmla="*/ 0 60000 65536"/>
                <a:gd name="T11" fmla="*/ 0 60000 65536"/>
                <a:gd name="T12" fmla="*/ 0 w 130"/>
                <a:gd name="T13" fmla="*/ 0 h 75"/>
                <a:gd name="T14" fmla="*/ 130 w 130"/>
                <a:gd name="T15" fmla="*/ 75 h 75"/>
              </a:gdLst>
              <a:ahLst/>
              <a:cxnLst>
                <a:cxn ang="T8">
                  <a:pos x="T0" y="T1"/>
                </a:cxn>
                <a:cxn ang="T9">
                  <a:pos x="T2" y="T3"/>
                </a:cxn>
                <a:cxn ang="T10">
                  <a:pos x="T4" y="T5"/>
                </a:cxn>
                <a:cxn ang="T11">
                  <a:pos x="T6" y="T7"/>
                </a:cxn>
              </a:cxnLst>
              <a:rect l="T12" t="T13" r="T14" b="T15"/>
              <a:pathLst>
                <a:path w="130" h="75">
                  <a:moveTo>
                    <a:pt x="4" y="0"/>
                  </a:moveTo>
                  <a:lnTo>
                    <a:pt x="0" y="12"/>
                  </a:lnTo>
                  <a:lnTo>
                    <a:pt x="130" y="75"/>
                  </a:lnTo>
                  <a:lnTo>
                    <a:pt x="4" y="0"/>
                  </a:lnTo>
                </a:path>
              </a:pathLst>
            </a:custGeom>
            <a:noFill/>
            <a:ln w="0">
              <a:solidFill>
                <a:srgbClr val="000000"/>
              </a:solidFill>
              <a:prstDash val="solid"/>
              <a:round/>
              <a:headEnd/>
              <a:tailEnd/>
            </a:ln>
          </p:spPr>
          <p:txBody>
            <a:bodyPr/>
            <a:lstStyle/>
            <a:p>
              <a:endParaRPr lang="en-US"/>
            </a:p>
          </p:txBody>
        </p:sp>
        <p:sp>
          <p:nvSpPr>
            <p:cNvPr id="1918" name="Freeform 892">
              <a:extLst>
                <a:ext uri="{FF2B5EF4-FFF2-40B4-BE49-F238E27FC236}">
                  <a16:creationId xmlns:a16="http://schemas.microsoft.com/office/drawing/2014/main" id="{A1CBCC2A-B444-442A-B296-8455AAFF0584}"/>
                </a:ext>
              </a:extLst>
            </p:cNvPr>
            <p:cNvSpPr>
              <a:spLocks/>
            </p:cNvSpPr>
            <p:nvPr/>
          </p:nvSpPr>
          <p:spPr bwMode="auto">
            <a:xfrm>
              <a:off x="3836" y="3240"/>
              <a:ext cx="22" cy="13"/>
            </a:xfrm>
            <a:custGeom>
              <a:avLst/>
              <a:gdLst>
                <a:gd name="T0" fmla="*/ 4 w 134"/>
                <a:gd name="T1" fmla="*/ 0 h 63"/>
                <a:gd name="T2" fmla="*/ 0 w 134"/>
                <a:gd name="T3" fmla="*/ 12 h 63"/>
                <a:gd name="T4" fmla="*/ 134 w 134"/>
                <a:gd name="T5" fmla="*/ 63 h 63"/>
                <a:gd name="T6" fmla="*/ 4 w 134"/>
                <a:gd name="T7" fmla="*/ 0 h 63"/>
                <a:gd name="T8" fmla="*/ 0 60000 65536"/>
                <a:gd name="T9" fmla="*/ 0 60000 65536"/>
                <a:gd name="T10" fmla="*/ 0 60000 65536"/>
                <a:gd name="T11" fmla="*/ 0 60000 65536"/>
                <a:gd name="T12" fmla="*/ 0 w 134"/>
                <a:gd name="T13" fmla="*/ 0 h 63"/>
                <a:gd name="T14" fmla="*/ 134 w 134"/>
                <a:gd name="T15" fmla="*/ 63 h 63"/>
              </a:gdLst>
              <a:ahLst/>
              <a:cxnLst>
                <a:cxn ang="T8">
                  <a:pos x="T0" y="T1"/>
                </a:cxn>
                <a:cxn ang="T9">
                  <a:pos x="T2" y="T3"/>
                </a:cxn>
                <a:cxn ang="T10">
                  <a:pos x="T4" y="T5"/>
                </a:cxn>
                <a:cxn ang="T11">
                  <a:pos x="T6" y="T7"/>
                </a:cxn>
              </a:cxnLst>
              <a:rect l="T12" t="T13" r="T14" b="T15"/>
              <a:pathLst>
                <a:path w="134" h="63">
                  <a:moveTo>
                    <a:pt x="4" y="0"/>
                  </a:moveTo>
                  <a:lnTo>
                    <a:pt x="0" y="12"/>
                  </a:lnTo>
                  <a:lnTo>
                    <a:pt x="134" y="63"/>
                  </a:lnTo>
                  <a:lnTo>
                    <a:pt x="4" y="0"/>
                  </a:lnTo>
                  <a:close/>
                </a:path>
              </a:pathLst>
            </a:custGeom>
            <a:solidFill>
              <a:srgbClr val="000000"/>
            </a:solidFill>
            <a:ln w="9525">
              <a:noFill/>
              <a:round/>
              <a:headEnd/>
              <a:tailEnd/>
            </a:ln>
          </p:spPr>
          <p:txBody>
            <a:bodyPr/>
            <a:lstStyle/>
            <a:p>
              <a:endParaRPr lang="en-US"/>
            </a:p>
          </p:txBody>
        </p:sp>
        <p:sp>
          <p:nvSpPr>
            <p:cNvPr id="1919" name="Freeform 893">
              <a:extLst>
                <a:ext uri="{FF2B5EF4-FFF2-40B4-BE49-F238E27FC236}">
                  <a16:creationId xmlns:a16="http://schemas.microsoft.com/office/drawing/2014/main" id="{2EB4D55D-F58A-4025-80F5-54297781D458}"/>
                </a:ext>
              </a:extLst>
            </p:cNvPr>
            <p:cNvSpPr>
              <a:spLocks/>
            </p:cNvSpPr>
            <p:nvPr/>
          </p:nvSpPr>
          <p:spPr bwMode="auto">
            <a:xfrm>
              <a:off x="3836" y="3240"/>
              <a:ext cx="22" cy="13"/>
            </a:xfrm>
            <a:custGeom>
              <a:avLst/>
              <a:gdLst>
                <a:gd name="T0" fmla="*/ 4 w 134"/>
                <a:gd name="T1" fmla="*/ 0 h 63"/>
                <a:gd name="T2" fmla="*/ 0 w 134"/>
                <a:gd name="T3" fmla="*/ 12 h 63"/>
                <a:gd name="T4" fmla="*/ 134 w 134"/>
                <a:gd name="T5" fmla="*/ 63 h 63"/>
                <a:gd name="T6" fmla="*/ 4 w 134"/>
                <a:gd name="T7" fmla="*/ 0 h 63"/>
                <a:gd name="T8" fmla="*/ 0 60000 65536"/>
                <a:gd name="T9" fmla="*/ 0 60000 65536"/>
                <a:gd name="T10" fmla="*/ 0 60000 65536"/>
                <a:gd name="T11" fmla="*/ 0 60000 65536"/>
                <a:gd name="T12" fmla="*/ 0 w 134"/>
                <a:gd name="T13" fmla="*/ 0 h 63"/>
                <a:gd name="T14" fmla="*/ 134 w 134"/>
                <a:gd name="T15" fmla="*/ 63 h 63"/>
              </a:gdLst>
              <a:ahLst/>
              <a:cxnLst>
                <a:cxn ang="T8">
                  <a:pos x="T0" y="T1"/>
                </a:cxn>
                <a:cxn ang="T9">
                  <a:pos x="T2" y="T3"/>
                </a:cxn>
                <a:cxn ang="T10">
                  <a:pos x="T4" y="T5"/>
                </a:cxn>
                <a:cxn ang="T11">
                  <a:pos x="T6" y="T7"/>
                </a:cxn>
              </a:cxnLst>
              <a:rect l="T12" t="T13" r="T14" b="T15"/>
              <a:pathLst>
                <a:path w="134" h="63">
                  <a:moveTo>
                    <a:pt x="4" y="0"/>
                  </a:moveTo>
                  <a:lnTo>
                    <a:pt x="0" y="12"/>
                  </a:lnTo>
                  <a:lnTo>
                    <a:pt x="134" y="63"/>
                  </a:lnTo>
                  <a:lnTo>
                    <a:pt x="4" y="0"/>
                  </a:lnTo>
                </a:path>
              </a:pathLst>
            </a:custGeom>
            <a:noFill/>
            <a:ln w="0">
              <a:solidFill>
                <a:srgbClr val="000000"/>
              </a:solidFill>
              <a:prstDash val="solid"/>
              <a:round/>
              <a:headEnd/>
              <a:tailEnd/>
            </a:ln>
          </p:spPr>
          <p:txBody>
            <a:bodyPr/>
            <a:lstStyle/>
            <a:p>
              <a:endParaRPr lang="en-US"/>
            </a:p>
          </p:txBody>
        </p:sp>
        <p:sp>
          <p:nvSpPr>
            <p:cNvPr id="1920" name="Freeform 894">
              <a:extLst>
                <a:ext uri="{FF2B5EF4-FFF2-40B4-BE49-F238E27FC236}">
                  <a16:creationId xmlns:a16="http://schemas.microsoft.com/office/drawing/2014/main" id="{A0866B22-9A39-470F-A178-C389EC1287A9}"/>
                </a:ext>
              </a:extLst>
            </p:cNvPr>
            <p:cNvSpPr>
              <a:spLocks/>
            </p:cNvSpPr>
            <p:nvPr/>
          </p:nvSpPr>
          <p:spPr bwMode="auto">
            <a:xfrm>
              <a:off x="3835" y="3243"/>
              <a:ext cx="23" cy="10"/>
            </a:xfrm>
            <a:custGeom>
              <a:avLst/>
              <a:gdLst>
                <a:gd name="T0" fmla="*/ 5 w 139"/>
                <a:gd name="T1" fmla="*/ 0 h 51"/>
                <a:gd name="T2" fmla="*/ 0 w 139"/>
                <a:gd name="T3" fmla="*/ 13 h 51"/>
                <a:gd name="T4" fmla="*/ 139 w 139"/>
                <a:gd name="T5" fmla="*/ 51 h 51"/>
                <a:gd name="T6" fmla="*/ 5 w 139"/>
                <a:gd name="T7" fmla="*/ 0 h 51"/>
                <a:gd name="T8" fmla="*/ 0 60000 65536"/>
                <a:gd name="T9" fmla="*/ 0 60000 65536"/>
                <a:gd name="T10" fmla="*/ 0 60000 65536"/>
                <a:gd name="T11" fmla="*/ 0 60000 65536"/>
                <a:gd name="T12" fmla="*/ 0 w 139"/>
                <a:gd name="T13" fmla="*/ 0 h 51"/>
                <a:gd name="T14" fmla="*/ 139 w 139"/>
                <a:gd name="T15" fmla="*/ 51 h 51"/>
              </a:gdLst>
              <a:ahLst/>
              <a:cxnLst>
                <a:cxn ang="T8">
                  <a:pos x="T0" y="T1"/>
                </a:cxn>
                <a:cxn ang="T9">
                  <a:pos x="T2" y="T3"/>
                </a:cxn>
                <a:cxn ang="T10">
                  <a:pos x="T4" y="T5"/>
                </a:cxn>
                <a:cxn ang="T11">
                  <a:pos x="T6" y="T7"/>
                </a:cxn>
              </a:cxnLst>
              <a:rect l="T12" t="T13" r="T14" b="T15"/>
              <a:pathLst>
                <a:path w="139" h="51">
                  <a:moveTo>
                    <a:pt x="5" y="0"/>
                  </a:moveTo>
                  <a:lnTo>
                    <a:pt x="0" y="13"/>
                  </a:lnTo>
                  <a:lnTo>
                    <a:pt x="139" y="51"/>
                  </a:lnTo>
                  <a:lnTo>
                    <a:pt x="5" y="0"/>
                  </a:lnTo>
                  <a:close/>
                </a:path>
              </a:pathLst>
            </a:custGeom>
            <a:solidFill>
              <a:srgbClr val="000000"/>
            </a:solidFill>
            <a:ln w="9525">
              <a:noFill/>
              <a:round/>
              <a:headEnd/>
              <a:tailEnd/>
            </a:ln>
          </p:spPr>
          <p:txBody>
            <a:bodyPr/>
            <a:lstStyle/>
            <a:p>
              <a:endParaRPr lang="en-US"/>
            </a:p>
          </p:txBody>
        </p:sp>
        <p:sp>
          <p:nvSpPr>
            <p:cNvPr id="1921" name="Freeform 895">
              <a:extLst>
                <a:ext uri="{FF2B5EF4-FFF2-40B4-BE49-F238E27FC236}">
                  <a16:creationId xmlns:a16="http://schemas.microsoft.com/office/drawing/2014/main" id="{D7334616-51BC-4B06-B00E-10F2F03D4385}"/>
                </a:ext>
              </a:extLst>
            </p:cNvPr>
            <p:cNvSpPr>
              <a:spLocks/>
            </p:cNvSpPr>
            <p:nvPr/>
          </p:nvSpPr>
          <p:spPr bwMode="auto">
            <a:xfrm>
              <a:off x="3835" y="3243"/>
              <a:ext cx="23" cy="10"/>
            </a:xfrm>
            <a:custGeom>
              <a:avLst/>
              <a:gdLst>
                <a:gd name="T0" fmla="*/ 5 w 139"/>
                <a:gd name="T1" fmla="*/ 0 h 51"/>
                <a:gd name="T2" fmla="*/ 0 w 139"/>
                <a:gd name="T3" fmla="*/ 13 h 51"/>
                <a:gd name="T4" fmla="*/ 139 w 139"/>
                <a:gd name="T5" fmla="*/ 51 h 51"/>
                <a:gd name="T6" fmla="*/ 5 w 139"/>
                <a:gd name="T7" fmla="*/ 0 h 51"/>
                <a:gd name="T8" fmla="*/ 0 60000 65536"/>
                <a:gd name="T9" fmla="*/ 0 60000 65536"/>
                <a:gd name="T10" fmla="*/ 0 60000 65536"/>
                <a:gd name="T11" fmla="*/ 0 60000 65536"/>
                <a:gd name="T12" fmla="*/ 0 w 139"/>
                <a:gd name="T13" fmla="*/ 0 h 51"/>
                <a:gd name="T14" fmla="*/ 139 w 139"/>
                <a:gd name="T15" fmla="*/ 51 h 51"/>
              </a:gdLst>
              <a:ahLst/>
              <a:cxnLst>
                <a:cxn ang="T8">
                  <a:pos x="T0" y="T1"/>
                </a:cxn>
                <a:cxn ang="T9">
                  <a:pos x="T2" y="T3"/>
                </a:cxn>
                <a:cxn ang="T10">
                  <a:pos x="T4" y="T5"/>
                </a:cxn>
                <a:cxn ang="T11">
                  <a:pos x="T6" y="T7"/>
                </a:cxn>
              </a:cxnLst>
              <a:rect l="T12" t="T13" r="T14" b="T15"/>
              <a:pathLst>
                <a:path w="139" h="51">
                  <a:moveTo>
                    <a:pt x="5" y="0"/>
                  </a:moveTo>
                  <a:lnTo>
                    <a:pt x="0" y="13"/>
                  </a:lnTo>
                  <a:lnTo>
                    <a:pt x="139" y="51"/>
                  </a:lnTo>
                  <a:lnTo>
                    <a:pt x="5" y="0"/>
                  </a:lnTo>
                </a:path>
              </a:pathLst>
            </a:custGeom>
            <a:noFill/>
            <a:ln w="0">
              <a:solidFill>
                <a:srgbClr val="000000"/>
              </a:solidFill>
              <a:prstDash val="solid"/>
              <a:round/>
              <a:headEnd/>
              <a:tailEnd/>
            </a:ln>
          </p:spPr>
          <p:txBody>
            <a:bodyPr/>
            <a:lstStyle/>
            <a:p>
              <a:endParaRPr lang="en-US"/>
            </a:p>
          </p:txBody>
        </p:sp>
        <p:sp>
          <p:nvSpPr>
            <p:cNvPr id="1922" name="Freeform 896">
              <a:extLst>
                <a:ext uri="{FF2B5EF4-FFF2-40B4-BE49-F238E27FC236}">
                  <a16:creationId xmlns:a16="http://schemas.microsoft.com/office/drawing/2014/main" id="{EEFF9431-03C2-4D09-BD2B-D71F8A2D2DF6}"/>
                </a:ext>
              </a:extLst>
            </p:cNvPr>
            <p:cNvSpPr>
              <a:spLocks/>
            </p:cNvSpPr>
            <p:nvPr/>
          </p:nvSpPr>
          <p:spPr bwMode="auto">
            <a:xfrm>
              <a:off x="3835" y="3245"/>
              <a:ext cx="23" cy="8"/>
            </a:xfrm>
            <a:custGeom>
              <a:avLst/>
              <a:gdLst>
                <a:gd name="T0" fmla="*/ 2 w 141"/>
                <a:gd name="T1" fmla="*/ 0 h 38"/>
                <a:gd name="T2" fmla="*/ 0 w 141"/>
                <a:gd name="T3" fmla="*/ 12 h 38"/>
                <a:gd name="T4" fmla="*/ 141 w 141"/>
                <a:gd name="T5" fmla="*/ 38 h 38"/>
                <a:gd name="T6" fmla="*/ 2 w 141"/>
                <a:gd name="T7" fmla="*/ 0 h 38"/>
                <a:gd name="T8" fmla="*/ 0 60000 65536"/>
                <a:gd name="T9" fmla="*/ 0 60000 65536"/>
                <a:gd name="T10" fmla="*/ 0 60000 65536"/>
                <a:gd name="T11" fmla="*/ 0 60000 65536"/>
                <a:gd name="T12" fmla="*/ 0 w 141"/>
                <a:gd name="T13" fmla="*/ 0 h 38"/>
                <a:gd name="T14" fmla="*/ 141 w 141"/>
                <a:gd name="T15" fmla="*/ 38 h 38"/>
              </a:gdLst>
              <a:ahLst/>
              <a:cxnLst>
                <a:cxn ang="T8">
                  <a:pos x="T0" y="T1"/>
                </a:cxn>
                <a:cxn ang="T9">
                  <a:pos x="T2" y="T3"/>
                </a:cxn>
                <a:cxn ang="T10">
                  <a:pos x="T4" y="T5"/>
                </a:cxn>
                <a:cxn ang="T11">
                  <a:pos x="T6" y="T7"/>
                </a:cxn>
              </a:cxnLst>
              <a:rect l="T12" t="T13" r="T14" b="T15"/>
              <a:pathLst>
                <a:path w="141" h="38">
                  <a:moveTo>
                    <a:pt x="2" y="0"/>
                  </a:moveTo>
                  <a:lnTo>
                    <a:pt x="0" y="12"/>
                  </a:lnTo>
                  <a:lnTo>
                    <a:pt x="141" y="38"/>
                  </a:lnTo>
                  <a:lnTo>
                    <a:pt x="2" y="0"/>
                  </a:lnTo>
                  <a:close/>
                </a:path>
              </a:pathLst>
            </a:custGeom>
            <a:solidFill>
              <a:srgbClr val="000000"/>
            </a:solidFill>
            <a:ln w="9525">
              <a:noFill/>
              <a:round/>
              <a:headEnd/>
              <a:tailEnd/>
            </a:ln>
          </p:spPr>
          <p:txBody>
            <a:bodyPr/>
            <a:lstStyle/>
            <a:p>
              <a:endParaRPr lang="en-US"/>
            </a:p>
          </p:txBody>
        </p:sp>
        <p:sp>
          <p:nvSpPr>
            <p:cNvPr id="1923" name="Freeform 897">
              <a:extLst>
                <a:ext uri="{FF2B5EF4-FFF2-40B4-BE49-F238E27FC236}">
                  <a16:creationId xmlns:a16="http://schemas.microsoft.com/office/drawing/2014/main" id="{07D89CBE-9E8D-47F9-BB8D-B09E250A9AB0}"/>
                </a:ext>
              </a:extLst>
            </p:cNvPr>
            <p:cNvSpPr>
              <a:spLocks/>
            </p:cNvSpPr>
            <p:nvPr/>
          </p:nvSpPr>
          <p:spPr bwMode="auto">
            <a:xfrm>
              <a:off x="3835" y="3245"/>
              <a:ext cx="23" cy="8"/>
            </a:xfrm>
            <a:custGeom>
              <a:avLst/>
              <a:gdLst>
                <a:gd name="T0" fmla="*/ 2 w 141"/>
                <a:gd name="T1" fmla="*/ 0 h 38"/>
                <a:gd name="T2" fmla="*/ 0 w 141"/>
                <a:gd name="T3" fmla="*/ 12 h 38"/>
                <a:gd name="T4" fmla="*/ 141 w 141"/>
                <a:gd name="T5" fmla="*/ 38 h 38"/>
                <a:gd name="T6" fmla="*/ 2 w 141"/>
                <a:gd name="T7" fmla="*/ 0 h 38"/>
                <a:gd name="T8" fmla="*/ 0 60000 65536"/>
                <a:gd name="T9" fmla="*/ 0 60000 65536"/>
                <a:gd name="T10" fmla="*/ 0 60000 65536"/>
                <a:gd name="T11" fmla="*/ 0 60000 65536"/>
                <a:gd name="T12" fmla="*/ 0 w 141"/>
                <a:gd name="T13" fmla="*/ 0 h 38"/>
                <a:gd name="T14" fmla="*/ 141 w 141"/>
                <a:gd name="T15" fmla="*/ 38 h 38"/>
              </a:gdLst>
              <a:ahLst/>
              <a:cxnLst>
                <a:cxn ang="T8">
                  <a:pos x="T0" y="T1"/>
                </a:cxn>
                <a:cxn ang="T9">
                  <a:pos x="T2" y="T3"/>
                </a:cxn>
                <a:cxn ang="T10">
                  <a:pos x="T4" y="T5"/>
                </a:cxn>
                <a:cxn ang="T11">
                  <a:pos x="T6" y="T7"/>
                </a:cxn>
              </a:cxnLst>
              <a:rect l="T12" t="T13" r="T14" b="T15"/>
              <a:pathLst>
                <a:path w="141" h="38">
                  <a:moveTo>
                    <a:pt x="2" y="0"/>
                  </a:moveTo>
                  <a:lnTo>
                    <a:pt x="0" y="12"/>
                  </a:lnTo>
                  <a:lnTo>
                    <a:pt x="141" y="38"/>
                  </a:lnTo>
                  <a:lnTo>
                    <a:pt x="2" y="0"/>
                  </a:lnTo>
                </a:path>
              </a:pathLst>
            </a:custGeom>
            <a:noFill/>
            <a:ln w="0">
              <a:solidFill>
                <a:srgbClr val="000000"/>
              </a:solidFill>
              <a:prstDash val="solid"/>
              <a:round/>
              <a:headEnd/>
              <a:tailEnd/>
            </a:ln>
          </p:spPr>
          <p:txBody>
            <a:bodyPr/>
            <a:lstStyle/>
            <a:p>
              <a:endParaRPr lang="en-US"/>
            </a:p>
          </p:txBody>
        </p:sp>
        <p:sp>
          <p:nvSpPr>
            <p:cNvPr id="1924" name="Freeform 898">
              <a:extLst>
                <a:ext uri="{FF2B5EF4-FFF2-40B4-BE49-F238E27FC236}">
                  <a16:creationId xmlns:a16="http://schemas.microsoft.com/office/drawing/2014/main" id="{4DDAEB3C-78BF-45B0-ADED-B02CD57B5415}"/>
                </a:ext>
              </a:extLst>
            </p:cNvPr>
            <p:cNvSpPr>
              <a:spLocks/>
            </p:cNvSpPr>
            <p:nvPr/>
          </p:nvSpPr>
          <p:spPr bwMode="auto">
            <a:xfrm>
              <a:off x="3835" y="3248"/>
              <a:ext cx="23" cy="5"/>
            </a:xfrm>
            <a:custGeom>
              <a:avLst/>
              <a:gdLst>
                <a:gd name="T0" fmla="*/ 1 w 142"/>
                <a:gd name="T1" fmla="*/ 0 h 26"/>
                <a:gd name="T2" fmla="*/ 0 w 142"/>
                <a:gd name="T3" fmla="*/ 13 h 26"/>
                <a:gd name="T4" fmla="*/ 142 w 142"/>
                <a:gd name="T5" fmla="*/ 26 h 26"/>
                <a:gd name="T6" fmla="*/ 1 w 142"/>
                <a:gd name="T7" fmla="*/ 0 h 26"/>
                <a:gd name="T8" fmla="*/ 0 60000 65536"/>
                <a:gd name="T9" fmla="*/ 0 60000 65536"/>
                <a:gd name="T10" fmla="*/ 0 60000 65536"/>
                <a:gd name="T11" fmla="*/ 0 60000 65536"/>
                <a:gd name="T12" fmla="*/ 0 w 142"/>
                <a:gd name="T13" fmla="*/ 0 h 26"/>
                <a:gd name="T14" fmla="*/ 142 w 142"/>
                <a:gd name="T15" fmla="*/ 26 h 26"/>
              </a:gdLst>
              <a:ahLst/>
              <a:cxnLst>
                <a:cxn ang="T8">
                  <a:pos x="T0" y="T1"/>
                </a:cxn>
                <a:cxn ang="T9">
                  <a:pos x="T2" y="T3"/>
                </a:cxn>
                <a:cxn ang="T10">
                  <a:pos x="T4" y="T5"/>
                </a:cxn>
                <a:cxn ang="T11">
                  <a:pos x="T6" y="T7"/>
                </a:cxn>
              </a:cxnLst>
              <a:rect l="T12" t="T13" r="T14" b="T15"/>
              <a:pathLst>
                <a:path w="142" h="26">
                  <a:moveTo>
                    <a:pt x="1" y="0"/>
                  </a:moveTo>
                  <a:lnTo>
                    <a:pt x="0" y="13"/>
                  </a:lnTo>
                  <a:lnTo>
                    <a:pt x="142" y="26"/>
                  </a:lnTo>
                  <a:lnTo>
                    <a:pt x="1" y="0"/>
                  </a:lnTo>
                  <a:close/>
                </a:path>
              </a:pathLst>
            </a:custGeom>
            <a:solidFill>
              <a:srgbClr val="000000"/>
            </a:solidFill>
            <a:ln w="9525">
              <a:noFill/>
              <a:round/>
              <a:headEnd/>
              <a:tailEnd/>
            </a:ln>
          </p:spPr>
          <p:txBody>
            <a:bodyPr/>
            <a:lstStyle/>
            <a:p>
              <a:endParaRPr lang="en-US"/>
            </a:p>
          </p:txBody>
        </p:sp>
        <p:sp>
          <p:nvSpPr>
            <p:cNvPr id="1925" name="Freeform 899">
              <a:extLst>
                <a:ext uri="{FF2B5EF4-FFF2-40B4-BE49-F238E27FC236}">
                  <a16:creationId xmlns:a16="http://schemas.microsoft.com/office/drawing/2014/main" id="{3DF766B0-4AFD-4E25-8EA8-80AA6CB689A0}"/>
                </a:ext>
              </a:extLst>
            </p:cNvPr>
            <p:cNvSpPr>
              <a:spLocks/>
            </p:cNvSpPr>
            <p:nvPr/>
          </p:nvSpPr>
          <p:spPr bwMode="auto">
            <a:xfrm>
              <a:off x="3835" y="3248"/>
              <a:ext cx="23" cy="5"/>
            </a:xfrm>
            <a:custGeom>
              <a:avLst/>
              <a:gdLst>
                <a:gd name="T0" fmla="*/ 1 w 142"/>
                <a:gd name="T1" fmla="*/ 0 h 26"/>
                <a:gd name="T2" fmla="*/ 0 w 142"/>
                <a:gd name="T3" fmla="*/ 13 h 26"/>
                <a:gd name="T4" fmla="*/ 142 w 142"/>
                <a:gd name="T5" fmla="*/ 26 h 26"/>
                <a:gd name="T6" fmla="*/ 1 w 142"/>
                <a:gd name="T7" fmla="*/ 0 h 26"/>
                <a:gd name="T8" fmla="*/ 0 60000 65536"/>
                <a:gd name="T9" fmla="*/ 0 60000 65536"/>
                <a:gd name="T10" fmla="*/ 0 60000 65536"/>
                <a:gd name="T11" fmla="*/ 0 60000 65536"/>
                <a:gd name="T12" fmla="*/ 0 w 142"/>
                <a:gd name="T13" fmla="*/ 0 h 26"/>
                <a:gd name="T14" fmla="*/ 142 w 142"/>
                <a:gd name="T15" fmla="*/ 26 h 26"/>
              </a:gdLst>
              <a:ahLst/>
              <a:cxnLst>
                <a:cxn ang="T8">
                  <a:pos x="T0" y="T1"/>
                </a:cxn>
                <a:cxn ang="T9">
                  <a:pos x="T2" y="T3"/>
                </a:cxn>
                <a:cxn ang="T10">
                  <a:pos x="T4" y="T5"/>
                </a:cxn>
                <a:cxn ang="T11">
                  <a:pos x="T6" y="T7"/>
                </a:cxn>
              </a:cxnLst>
              <a:rect l="T12" t="T13" r="T14" b="T15"/>
              <a:pathLst>
                <a:path w="142" h="26">
                  <a:moveTo>
                    <a:pt x="1" y="0"/>
                  </a:moveTo>
                  <a:lnTo>
                    <a:pt x="0" y="13"/>
                  </a:lnTo>
                  <a:lnTo>
                    <a:pt x="142" y="26"/>
                  </a:lnTo>
                  <a:lnTo>
                    <a:pt x="1" y="0"/>
                  </a:lnTo>
                </a:path>
              </a:pathLst>
            </a:custGeom>
            <a:noFill/>
            <a:ln w="0">
              <a:solidFill>
                <a:srgbClr val="000000"/>
              </a:solidFill>
              <a:prstDash val="solid"/>
              <a:round/>
              <a:headEnd/>
              <a:tailEnd/>
            </a:ln>
          </p:spPr>
          <p:txBody>
            <a:bodyPr/>
            <a:lstStyle/>
            <a:p>
              <a:endParaRPr lang="en-US"/>
            </a:p>
          </p:txBody>
        </p:sp>
        <p:sp>
          <p:nvSpPr>
            <p:cNvPr id="1926" name="Freeform 900">
              <a:extLst>
                <a:ext uri="{FF2B5EF4-FFF2-40B4-BE49-F238E27FC236}">
                  <a16:creationId xmlns:a16="http://schemas.microsoft.com/office/drawing/2014/main" id="{E8006C0B-DD94-4918-B20C-7388985A3DED}"/>
                </a:ext>
              </a:extLst>
            </p:cNvPr>
            <p:cNvSpPr>
              <a:spLocks/>
            </p:cNvSpPr>
            <p:nvPr/>
          </p:nvSpPr>
          <p:spPr bwMode="auto">
            <a:xfrm>
              <a:off x="3835" y="3250"/>
              <a:ext cx="23" cy="3"/>
            </a:xfrm>
            <a:custGeom>
              <a:avLst/>
              <a:gdLst>
                <a:gd name="T0" fmla="*/ 1 w 143"/>
                <a:gd name="T1" fmla="*/ 0 h 13"/>
                <a:gd name="T2" fmla="*/ 0 w 143"/>
                <a:gd name="T3" fmla="*/ 13 h 13"/>
                <a:gd name="T4" fmla="*/ 143 w 143"/>
                <a:gd name="T5" fmla="*/ 13 h 13"/>
                <a:gd name="T6" fmla="*/ 1 w 143"/>
                <a:gd name="T7" fmla="*/ 0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1" y="0"/>
                  </a:moveTo>
                  <a:lnTo>
                    <a:pt x="0" y="13"/>
                  </a:lnTo>
                  <a:lnTo>
                    <a:pt x="143" y="13"/>
                  </a:lnTo>
                  <a:lnTo>
                    <a:pt x="1" y="0"/>
                  </a:lnTo>
                  <a:close/>
                </a:path>
              </a:pathLst>
            </a:custGeom>
            <a:solidFill>
              <a:srgbClr val="000000"/>
            </a:solidFill>
            <a:ln w="9525">
              <a:noFill/>
              <a:round/>
              <a:headEnd/>
              <a:tailEnd/>
            </a:ln>
          </p:spPr>
          <p:txBody>
            <a:bodyPr/>
            <a:lstStyle/>
            <a:p>
              <a:endParaRPr lang="en-US"/>
            </a:p>
          </p:txBody>
        </p:sp>
        <p:sp>
          <p:nvSpPr>
            <p:cNvPr id="1927" name="Freeform 901">
              <a:extLst>
                <a:ext uri="{FF2B5EF4-FFF2-40B4-BE49-F238E27FC236}">
                  <a16:creationId xmlns:a16="http://schemas.microsoft.com/office/drawing/2014/main" id="{8032313C-C3D7-4AE4-91BA-0C9063CA40D3}"/>
                </a:ext>
              </a:extLst>
            </p:cNvPr>
            <p:cNvSpPr>
              <a:spLocks/>
            </p:cNvSpPr>
            <p:nvPr/>
          </p:nvSpPr>
          <p:spPr bwMode="auto">
            <a:xfrm>
              <a:off x="3835" y="3250"/>
              <a:ext cx="23" cy="3"/>
            </a:xfrm>
            <a:custGeom>
              <a:avLst/>
              <a:gdLst>
                <a:gd name="T0" fmla="*/ 1 w 143"/>
                <a:gd name="T1" fmla="*/ 0 h 13"/>
                <a:gd name="T2" fmla="*/ 0 w 143"/>
                <a:gd name="T3" fmla="*/ 13 h 13"/>
                <a:gd name="T4" fmla="*/ 143 w 143"/>
                <a:gd name="T5" fmla="*/ 13 h 13"/>
                <a:gd name="T6" fmla="*/ 1 w 143"/>
                <a:gd name="T7" fmla="*/ 0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1" y="0"/>
                  </a:moveTo>
                  <a:lnTo>
                    <a:pt x="0" y="13"/>
                  </a:lnTo>
                  <a:lnTo>
                    <a:pt x="143" y="13"/>
                  </a:lnTo>
                  <a:lnTo>
                    <a:pt x="1" y="0"/>
                  </a:lnTo>
                </a:path>
              </a:pathLst>
            </a:custGeom>
            <a:noFill/>
            <a:ln w="0">
              <a:solidFill>
                <a:srgbClr val="000000"/>
              </a:solidFill>
              <a:prstDash val="solid"/>
              <a:round/>
              <a:headEnd/>
              <a:tailEnd/>
            </a:ln>
          </p:spPr>
          <p:txBody>
            <a:bodyPr/>
            <a:lstStyle/>
            <a:p>
              <a:endParaRPr lang="en-US"/>
            </a:p>
          </p:txBody>
        </p:sp>
        <p:sp>
          <p:nvSpPr>
            <p:cNvPr id="1928" name="Freeform 902">
              <a:extLst>
                <a:ext uri="{FF2B5EF4-FFF2-40B4-BE49-F238E27FC236}">
                  <a16:creationId xmlns:a16="http://schemas.microsoft.com/office/drawing/2014/main" id="{452A4993-955B-40F0-B309-5745EBDCA553}"/>
                </a:ext>
              </a:extLst>
            </p:cNvPr>
            <p:cNvSpPr>
              <a:spLocks/>
            </p:cNvSpPr>
            <p:nvPr/>
          </p:nvSpPr>
          <p:spPr bwMode="auto">
            <a:xfrm>
              <a:off x="3835" y="3253"/>
              <a:ext cx="23" cy="3"/>
            </a:xfrm>
            <a:custGeom>
              <a:avLst/>
              <a:gdLst>
                <a:gd name="T0" fmla="*/ 0 w 143"/>
                <a:gd name="T1" fmla="*/ 0 h 15"/>
                <a:gd name="T2" fmla="*/ 1 w 143"/>
                <a:gd name="T3" fmla="*/ 15 h 15"/>
                <a:gd name="T4" fmla="*/ 143 w 143"/>
                <a:gd name="T5" fmla="*/ 0 h 15"/>
                <a:gd name="T6" fmla="*/ 0 w 143"/>
                <a:gd name="T7" fmla="*/ 0 h 15"/>
                <a:gd name="T8" fmla="*/ 0 60000 65536"/>
                <a:gd name="T9" fmla="*/ 0 60000 65536"/>
                <a:gd name="T10" fmla="*/ 0 60000 65536"/>
                <a:gd name="T11" fmla="*/ 0 60000 65536"/>
                <a:gd name="T12" fmla="*/ 0 w 143"/>
                <a:gd name="T13" fmla="*/ 0 h 15"/>
                <a:gd name="T14" fmla="*/ 143 w 143"/>
                <a:gd name="T15" fmla="*/ 15 h 15"/>
              </a:gdLst>
              <a:ahLst/>
              <a:cxnLst>
                <a:cxn ang="T8">
                  <a:pos x="T0" y="T1"/>
                </a:cxn>
                <a:cxn ang="T9">
                  <a:pos x="T2" y="T3"/>
                </a:cxn>
                <a:cxn ang="T10">
                  <a:pos x="T4" y="T5"/>
                </a:cxn>
                <a:cxn ang="T11">
                  <a:pos x="T6" y="T7"/>
                </a:cxn>
              </a:cxnLst>
              <a:rect l="T12" t="T13" r="T14" b="T15"/>
              <a:pathLst>
                <a:path w="143" h="15">
                  <a:moveTo>
                    <a:pt x="0" y="0"/>
                  </a:moveTo>
                  <a:lnTo>
                    <a:pt x="1" y="15"/>
                  </a:lnTo>
                  <a:lnTo>
                    <a:pt x="143" y="0"/>
                  </a:lnTo>
                  <a:lnTo>
                    <a:pt x="0" y="0"/>
                  </a:lnTo>
                  <a:close/>
                </a:path>
              </a:pathLst>
            </a:custGeom>
            <a:solidFill>
              <a:srgbClr val="000000"/>
            </a:solidFill>
            <a:ln w="9525">
              <a:noFill/>
              <a:round/>
              <a:headEnd/>
              <a:tailEnd/>
            </a:ln>
          </p:spPr>
          <p:txBody>
            <a:bodyPr/>
            <a:lstStyle/>
            <a:p>
              <a:endParaRPr lang="en-US"/>
            </a:p>
          </p:txBody>
        </p:sp>
        <p:sp>
          <p:nvSpPr>
            <p:cNvPr id="1929" name="Freeform 903">
              <a:extLst>
                <a:ext uri="{FF2B5EF4-FFF2-40B4-BE49-F238E27FC236}">
                  <a16:creationId xmlns:a16="http://schemas.microsoft.com/office/drawing/2014/main" id="{97053D21-7A17-4C94-9760-6EF60846F126}"/>
                </a:ext>
              </a:extLst>
            </p:cNvPr>
            <p:cNvSpPr>
              <a:spLocks/>
            </p:cNvSpPr>
            <p:nvPr/>
          </p:nvSpPr>
          <p:spPr bwMode="auto">
            <a:xfrm>
              <a:off x="3835" y="3253"/>
              <a:ext cx="23" cy="3"/>
            </a:xfrm>
            <a:custGeom>
              <a:avLst/>
              <a:gdLst>
                <a:gd name="T0" fmla="*/ 0 w 143"/>
                <a:gd name="T1" fmla="*/ 0 h 15"/>
                <a:gd name="T2" fmla="*/ 1 w 143"/>
                <a:gd name="T3" fmla="*/ 15 h 15"/>
                <a:gd name="T4" fmla="*/ 143 w 143"/>
                <a:gd name="T5" fmla="*/ 0 h 15"/>
                <a:gd name="T6" fmla="*/ 0 w 143"/>
                <a:gd name="T7" fmla="*/ 0 h 15"/>
                <a:gd name="T8" fmla="*/ 0 60000 65536"/>
                <a:gd name="T9" fmla="*/ 0 60000 65536"/>
                <a:gd name="T10" fmla="*/ 0 60000 65536"/>
                <a:gd name="T11" fmla="*/ 0 60000 65536"/>
                <a:gd name="T12" fmla="*/ 0 w 143"/>
                <a:gd name="T13" fmla="*/ 0 h 15"/>
                <a:gd name="T14" fmla="*/ 143 w 143"/>
                <a:gd name="T15" fmla="*/ 15 h 15"/>
              </a:gdLst>
              <a:ahLst/>
              <a:cxnLst>
                <a:cxn ang="T8">
                  <a:pos x="T0" y="T1"/>
                </a:cxn>
                <a:cxn ang="T9">
                  <a:pos x="T2" y="T3"/>
                </a:cxn>
                <a:cxn ang="T10">
                  <a:pos x="T4" y="T5"/>
                </a:cxn>
                <a:cxn ang="T11">
                  <a:pos x="T6" y="T7"/>
                </a:cxn>
              </a:cxnLst>
              <a:rect l="T12" t="T13" r="T14" b="T15"/>
              <a:pathLst>
                <a:path w="143" h="15">
                  <a:moveTo>
                    <a:pt x="0" y="0"/>
                  </a:moveTo>
                  <a:lnTo>
                    <a:pt x="1" y="15"/>
                  </a:lnTo>
                  <a:lnTo>
                    <a:pt x="143" y="0"/>
                  </a:lnTo>
                  <a:lnTo>
                    <a:pt x="0" y="0"/>
                  </a:lnTo>
                </a:path>
              </a:pathLst>
            </a:custGeom>
            <a:noFill/>
            <a:ln w="0">
              <a:solidFill>
                <a:srgbClr val="000000"/>
              </a:solidFill>
              <a:prstDash val="solid"/>
              <a:round/>
              <a:headEnd/>
              <a:tailEnd/>
            </a:ln>
          </p:spPr>
          <p:txBody>
            <a:bodyPr/>
            <a:lstStyle/>
            <a:p>
              <a:endParaRPr lang="en-US"/>
            </a:p>
          </p:txBody>
        </p:sp>
        <p:sp>
          <p:nvSpPr>
            <p:cNvPr id="1930" name="Freeform 904">
              <a:extLst>
                <a:ext uri="{FF2B5EF4-FFF2-40B4-BE49-F238E27FC236}">
                  <a16:creationId xmlns:a16="http://schemas.microsoft.com/office/drawing/2014/main" id="{656F525D-50B3-4BC6-97E0-99A25038FD54}"/>
                </a:ext>
              </a:extLst>
            </p:cNvPr>
            <p:cNvSpPr>
              <a:spLocks/>
            </p:cNvSpPr>
            <p:nvPr/>
          </p:nvSpPr>
          <p:spPr bwMode="auto">
            <a:xfrm>
              <a:off x="3835" y="3253"/>
              <a:ext cx="23" cy="6"/>
            </a:xfrm>
            <a:custGeom>
              <a:avLst/>
              <a:gdLst>
                <a:gd name="T0" fmla="*/ 0 w 142"/>
                <a:gd name="T1" fmla="*/ 15 h 28"/>
                <a:gd name="T2" fmla="*/ 1 w 142"/>
                <a:gd name="T3" fmla="*/ 28 h 28"/>
                <a:gd name="T4" fmla="*/ 142 w 142"/>
                <a:gd name="T5" fmla="*/ 0 h 28"/>
                <a:gd name="T6" fmla="*/ 0 w 142"/>
                <a:gd name="T7" fmla="*/ 15 h 28"/>
                <a:gd name="T8" fmla="*/ 0 60000 65536"/>
                <a:gd name="T9" fmla="*/ 0 60000 65536"/>
                <a:gd name="T10" fmla="*/ 0 60000 65536"/>
                <a:gd name="T11" fmla="*/ 0 60000 65536"/>
                <a:gd name="T12" fmla="*/ 0 w 142"/>
                <a:gd name="T13" fmla="*/ 0 h 28"/>
                <a:gd name="T14" fmla="*/ 142 w 142"/>
                <a:gd name="T15" fmla="*/ 28 h 28"/>
              </a:gdLst>
              <a:ahLst/>
              <a:cxnLst>
                <a:cxn ang="T8">
                  <a:pos x="T0" y="T1"/>
                </a:cxn>
                <a:cxn ang="T9">
                  <a:pos x="T2" y="T3"/>
                </a:cxn>
                <a:cxn ang="T10">
                  <a:pos x="T4" y="T5"/>
                </a:cxn>
                <a:cxn ang="T11">
                  <a:pos x="T6" y="T7"/>
                </a:cxn>
              </a:cxnLst>
              <a:rect l="T12" t="T13" r="T14" b="T15"/>
              <a:pathLst>
                <a:path w="142" h="28">
                  <a:moveTo>
                    <a:pt x="0" y="15"/>
                  </a:moveTo>
                  <a:lnTo>
                    <a:pt x="1" y="28"/>
                  </a:lnTo>
                  <a:lnTo>
                    <a:pt x="142" y="0"/>
                  </a:lnTo>
                  <a:lnTo>
                    <a:pt x="0" y="15"/>
                  </a:lnTo>
                  <a:close/>
                </a:path>
              </a:pathLst>
            </a:custGeom>
            <a:solidFill>
              <a:srgbClr val="000000"/>
            </a:solidFill>
            <a:ln w="9525">
              <a:noFill/>
              <a:round/>
              <a:headEnd/>
              <a:tailEnd/>
            </a:ln>
          </p:spPr>
          <p:txBody>
            <a:bodyPr/>
            <a:lstStyle/>
            <a:p>
              <a:endParaRPr lang="en-US"/>
            </a:p>
          </p:txBody>
        </p:sp>
        <p:sp>
          <p:nvSpPr>
            <p:cNvPr id="1931" name="Freeform 905">
              <a:extLst>
                <a:ext uri="{FF2B5EF4-FFF2-40B4-BE49-F238E27FC236}">
                  <a16:creationId xmlns:a16="http://schemas.microsoft.com/office/drawing/2014/main" id="{C613539D-CF09-428E-A7EE-5338D72D07EC}"/>
                </a:ext>
              </a:extLst>
            </p:cNvPr>
            <p:cNvSpPr>
              <a:spLocks/>
            </p:cNvSpPr>
            <p:nvPr/>
          </p:nvSpPr>
          <p:spPr bwMode="auto">
            <a:xfrm>
              <a:off x="3835" y="3253"/>
              <a:ext cx="23" cy="6"/>
            </a:xfrm>
            <a:custGeom>
              <a:avLst/>
              <a:gdLst>
                <a:gd name="T0" fmla="*/ 0 w 142"/>
                <a:gd name="T1" fmla="*/ 15 h 28"/>
                <a:gd name="T2" fmla="*/ 1 w 142"/>
                <a:gd name="T3" fmla="*/ 28 h 28"/>
                <a:gd name="T4" fmla="*/ 142 w 142"/>
                <a:gd name="T5" fmla="*/ 0 h 28"/>
                <a:gd name="T6" fmla="*/ 0 w 142"/>
                <a:gd name="T7" fmla="*/ 15 h 28"/>
                <a:gd name="T8" fmla="*/ 0 60000 65536"/>
                <a:gd name="T9" fmla="*/ 0 60000 65536"/>
                <a:gd name="T10" fmla="*/ 0 60000 65536"/>
                <a:gd name="T11" fmla="*/ 0 60000 65536"/>
                <a:gd name="T12" fmla="*/ 0 w 142"/>
                <a:gd name="T13" fmla="*/ 0 h 28"/>
                <a:gd name="T14" fmla="*/ 142 w 142"/>
                <a:gd name="T15" fmla="*/ 28 h 28"/>
              </a:gdLst>
              <a:ahLst/>
              <a:cxnLst>
                <a:cxn ang="T8">
                  <a:pos x="T0" y="T1"/>
                </a:cxn>
                <a:cxn ang="T9">
                  <a:pos x="T2" y="T3"/>
                </a:cxn>
                <a:cxn ang="T10">
                  <a:pos x="T4" y="T5"/>
                </a:cxn>
                <a:cxn ang="T11">
                  <a:pos x="T6" y="T7"/>
                </a:cxn>
              </a:cxnLst>
              <a:rect l="T12" t="T13" r="T14" b="T15"/>
              <a:pathLst>
                <a:path w="142" h="28">
                  <a:moveTo>
                    <a:pt x="0" y="15"/>
                  </a:moveTo>
                  <a:lnTo>
                    <a:pt x="1" y="28"/>
                  </a:lnTo>
                  <a:lnTo>
                    <a:pt x="142" y="0"/>
                  </a:lnTo>
                  <a:lnTo>
                    <a:pt x="0" y="15"/>
                  </a:lnTo>
                </a:path>
              </a:pathLst>
            </a:custGeom>
            <a:noFill/>
            <a:ln w="0">
              <a:solidFill>
                <a:srgbClr val="000000"/>
              </a:solidFill>
              <a:prstDash val="solid"/>
              <a:round/>
              <a:headEnd/>
              <a:tailEnd/>
            </a:ln>
          </p:spPr>
          <p:txBody>
            <a:bodyPr/>
            <a:lstStyle/>
            <a:p>
              <a:endParaRPr lang="en-US"/>
            </a:p>
          </p:txBody>
        </p:sp>
        <p:sp>
          <p:nvSpPr>
            <p:cNvPr id="1932" name="Freeform 906">
              <a:extLst>
                <a:ext uri="{FF2B5EF4-FFF2-40B4-BE49-F238E27FC236}">
                  <a16:creationId xmlns:a16="http://schemas.microsoft.com/office/drawing/2014/main" id="{06D00A34-D445-4BF7-BF1F-FCACD786B409}"/>
                </a:ext>
              </a:extLst>
            </p:cNvPr>
            <p:cNvSpPr>
              <a:spLocks/>
            </p:cNvSpPr>
            <p:nvPr/>
          </p:nvSpPr>
          <p:spPr bwMode="auto">
            <a:xfrm>
              <a:off x="3835" y="3253"/>
              <a:ext cx="23" cy="8"/>
            </a:xfrm>
            <a:custGeom>
              <a:avLst/>
              <a:gdLst>
                <a:gd name="T0" fmla="*/ 0 w 141"/>
                <a:gd name="T1" fmla="*/ 28 h 40"/>
                <a:gd name="T2" fmla="*/ 2 w 141"/>
                <a:gd name="T3" fmla="*/ 40 h 40"/>
                <a:gd name="T4" fmla="*/ 141 w 141"/>
                <a:gd name="T5" fmla="*/ 0 h 40"/>
                <a:gd name="T6" fmla="*/ 0 w 141"/>
                <a:gd name="T7" fmla="*/ 28 h 40"/>
                <a:gd name="T8" fmla="*/ 0 60000 65536"/>
                <a:gd name="T9" fmla="*/ 0 60000 65536"/>
                <a:gd name="T10" fmla="*/ 0 60000 65536"/>
                <a:gd name="T11" fmla="*/ 0 60000 65536"/>
                <a:gd name="T12" fmla="*/ 0 w 141"/>
                <a:gd name="T13" fmla="*/ 0 h 40"/>
                <a:gd name="T14" fmla="*/ 141 w 141"/>
                <a:gd name="T15" fmla="*/ 40 h 40"/>
              </a:gdLst>
              <a:ahLst/>
              <a:cxnLst>
                <a:cxn ang="T8">
                  <a:pos x="T0" y="T1"/>
                </a:cxn>
                <a:cxn ang="T9">
                  <a:pos x="T2" y="T3"/>
                </a:cxn>
                <a:cxn ang="T10">
                  <a:pos x="T4" y="T5"/>
                </a:cxn>
                <a:cxn ang="T11">
                  <a:pos x="T6" y="T7"/>
                </a:cxn>
              </a:cxnLst>
              <a:rect l="T12" t="T13" r="T14" b="T15"/>
              <a:pathLst>
                <a:path w="141" h="40">
                  <a:moveTo>
                    <a:pt x="0" y="28"/>
                  </a:moveTo>
                  <a:lnTo>
                    <a:pt x="2" y="40"/>
                  </a:lnTo>
                  <a:lnTo>
                    <a:pt x="141" y="0"/>
                  </a:lnTo>
                  <a:lnTo>
                    <a:pt x="0" y="28"/>
                  </a:lnTo>
                  <a:close/>
                </a:path>
              </a:pathLst>
            </a:custGeom>
            <a:solidFill>
              <a:srgbClr val="000000"/>
            </a:solidFill>
            <a:ln w="9525">
              <a:noFill/>
              <a:round/>
              <a:headEnd/>
              <a:tailEnd/>
            </a:ln>
          </p:spPr>
          <p:txBody>
            <a:bodyPr/>
            <a:lstStyle/>
            <a:p>
              <a:endParaRPr lang="en-US"/>
            </a:p>
          </p:txBody>
        </p:sp>
        <p:sp>
          <p:nvSpPr>
            <p:cNvPr id="1933" name="Freeform 907">
              <a:extLst>
                <a:ext uri="{FF2B5EF4-FFF2-40B4-BE49-F238E27FC236}">
                  <a16:creationId xmlns:a16="http://schemas.microsoft.com/office/drawing/2014/main" id="{6D811EE0-4CC6-4C80-83A4-5D4AF78071AE}"/>
                </a:ext>
              </a:extLst>
            </p:cNvPr>
            <p:cNvSpPr>
              <a:spLocks/>
            </p:cNvSpPr>
            <p:nvPr/>
          </p:nvSpPr>
          <p:spPr bwMode="auto">
            <a:xfrm>
              <a:off x="3835" y="3253"/>
              <a:ext cx="23" cy="8"/>
            </a:xfrm>
            <a:custGeom>
              <a:avLst/>
              <a:gdLst>
                <a:gd name="T0" fmla="*/ 0 w 141"/>
                <a:gd name="T1" fmla="*/ 28 h 40"/>
                <a:gd name="T2" fmla="*/ 2 w 141"/>
                <a:gd name="T3" fmla="*/ 40 h 40"/>
                <a:gd name="T4" fmla="*/ 141 w 141"/>
                <a:gd name="T5" fmla="*/ 0 h 40"/>
                <a:gd name="T6" fmla="*/ 0 w 141"/>
                <a:gd name="T7" fmla="*/ 28 h 40"/>
                <a:gd name="T8" fmla="*/ 0 60000 65536"/>
                <a:gd name="T9" fmla="*/ 0 60000 65536"/>
                <a:gd name="T10" fmla="*/ 0 60000 65536"/>
                <a:gd name="T11" fmla="*/ 0 60000 65536"/>
                <a:gd name="T12" fmla="*/ 0 w 141"/>
                <a:gd name="T13" fmla="*/ 0 h 40"/>
                <a:gd name="T14" fmla="*/ 141 w 141"/>
                <a:gd name="T15" fmla="*/ 40 h 40"/>
              </a:gdLst>
              <a:ahLst/>
              <a:cxnLst>
                <a:cxn ang="T8">
                  <a:pos x="T0" y="T1"/>
                </a:cxn>
                <a:cxn ang="T9">
                  <a:pos x="T2" y="T3"/>
                </a:cxn>
                <a:cxn ang="T10">
                  <a:pos x="T4" y="T5"/>
                </a:cxn>
                <a:cxn ang="T11">
                  <a:pos x="T6" y="T7"/>
                </a:cxn>
              </a:cxnLst>
              <a:rect l="T12" t="T13" r="T14" b="T15"/>
              <a:pathLst>
                <a:path w="141" h="40">
                  <a:moveTo>
                    <a:pt x="0" y="28"/>
                  </a:moveTo>
                  <a:lnTo>
                    <a:pt x="2" y="40"/>
                  </a:lnTo>
                  <a:lnTo>
                    <a:pt x="141" y="0"/>
                  </a:lnTo>
                  <a:lnTo>
                    <a:pt x="0" y="28"/>
                  </a:lnTo>
                </a:path>
              </a:pathLst>
            </a:custGeom>
            <a:noFill/>
            <a:ln w="0">
              <a:solidFill>
                <a:srgbClr val="000000"/>
              </a:solidFill>
              <a:prstDash val="solid"/>
              <a:round/>
              <a:headEnd/>
              <a:tailEnd/>
            </a:ln>
          </p:spPr>
          <p:txBody>
            <a:bodyPr/>
            <a:lstStyle/>
            <a:p>
              <a:endParaRPr lang="en-US"/>
            </a:p>
          </p:txBody>
        </p:sp>
        <p:sp>
          <p:nvSpPr>
            <p:cNvPr id="1934" name="Freeform 908">
              <a:extLst>
                <a:ext uri="{FF2B5EF4-FFF2-40B4-BE49-F238E27FC236}">
                  <a16:creationId xmlns:a16="http://schemas.microsoft.com/office/drawing/2014/main" id="{B8EB9ABA-E745-4374-A741-67B4237EC009}"/>
                </a:ext>
              </a:extLst>
            </p:cNvPr>
            <p:cNvSpPr>
              <a:spLocks/>
            </p:cNvSpPr>
            <p:nvPr/>
          </p:nvSpPr>
          <p:spPr bwMode="auto">
            <a:xfrm>
              <a:off x="3835" y="3253"/>
              <a:ext cx="23" cy="11"/>
            </a:xfrm>
            <a:custGeom>
              <a:avLst/>
              <a:gdLst>
                <a:gd name="T0" fmla="*/ 0 w 139"/>
                <a:gd name="T1" fmla="*/ 40 h 53"/>
                <a:gd name="T2" fmla="*/ 5 w 139"/>
                <a:gd name="T3" fmla="*/ 53 h 53"/>
                <a:gd name="T4" fmla="*/ 139 w 139"/>
                <a:gd name="T5" fmla="*/ 0 h 53"/>
                <a:gd name="T6" fmla="*/ 0 w 139"/>
                <a:gd name="T7" fmla="*/ 40 h 53"/>
                <a:gd name="T8" fmla="*/ 0 60000 65536"/>
                <a:gd name="T9" fmla="*/ 0 60000 65536"/>
                <a:gd name="T10" fmla="*/ 0 60000 65536"/>
                <a:gd name="T11" fmla="*/ 0 60000 65536"/>
                <a:gd name="T12" fmla="*/ 0 w 139"/>
                <a:gd name="T13" fmla="*/ 0 h 53"/>
                <a:gd name="T14" fmla="*/ 139 w 139"/>
                <a:gd name="T15" fmla="*/ 53 h 53"/>
              </a:gdLst>
              <a:ahLst/>
              <a:cxnLst>
                <a:cxn ang="T8">
                  <a:pos x="T0" y="T1"/>
                </a:cxn>
                <a:cxn ang="T9">
                  <a:pos x="T2" y="T3"/>
                </a:cxn>
                <a:cxn ang="T10">
                  <a:pos x="T4" y="T5"/>
                </a:cxn>
                <a:cxn ang="T11">
                  <a:pos x="T6" y="T7"/>
                </a:cxn>
              </a:cxnLst>
              <a:rect l="T12" t="T13" r="T14" b="T15"/>
              <a:pathLst>
                <a:path w="139" h="53">
                  <a:moveTo>
                    <a:pt x="0" y="40"/>
                  </a:moveTo>
                  <a:lnTo>
                    <a:pt x="5" y="53"/>
                  </a:lnTo>
                  <a:lnTo>
                    <a:pt x="139" y="0"/>
                  </a:lnTo>
                  <a:lnTo>
                    <a:pt x="0" y="40"/>
                  </a:lnTo>
                  <a:close/>
                </a:path>
              </a:pathLst>
            </a:custGeom>
            <a:solidFill>
              <a:srgbClr val="000000"/>
            </a:solidFill>
            <a:ln w="9525">
              <a:noFill/>
              <a:round/>
              <a:headEnd/>
              <a:tailEnd/>
            </a:ln>
          </p:spPr>
          <p:txBody>
            <a:bodyPr/>
            <a:lstStyle/>
            <a:p>
              <a:endParaRPr lang="en-US"/>
            </a:p>
          </p:txBody>
        </p:sp>
        <p:sp>
          <p:nvSpPr>
            <p:cNvPr id="1935" name="Freeform 909">
              <a:extLst>
                <a:ext uri="{FF2B5EF4-FFF2-40B4-BE49-F238E27FC236}">
                  <a16:creationId xmlns:a16="http://schemas.microsoft.com/office/drawing/2014/main" id="{9975C994-E2A5-4E73-BFB2-095ED3358D23}"/>
                </a:ext>
              </a:extLst>
            </p:cNvPr>
            <p:cNvSpPr>
              <a:spLocks/>
            </p:cNvSpPr>
            <p:nvPr/>
          </p:nvSpPr>
          <p:spPr bwMode="auto">
            <a:xfrm>
              <a:off x="3835" y="3253"/>
              <a:ext cx="23" cy="11"/>
            </a:xfrm>
            <a:custGeom>
              <a:avLst/>
              <a:gdLst>
                <a:gd name="T0" fmla="*/ 0 w 139"/>
                <a:gd name="T1" fmla="*/ 40 h 53"/>
                <a:gd name="T2" fmla="*/ 5 w 139"/>
                <a:gd name="T3" fmla="*/ 53 h 53"/>
                <a:gd name="T4" fmla="*/ 139 w 139"/>
                <a:gd name="T5" fmla="*/ 0 h 53"/>
                <a:gd name="T6" fmla="*/ 0 w 139"/>
                <a:gd name="T7" fmla="*/ 40 h 53"/>
                <a:gd name="T8" fmla="*/ 0 60000 65536"/>
                <a:gd name="T9" fmla="*/ 0 60000 65536"/>
                <a:gd name="T10" fmla="*/ 0 60000 65536"/>
                <a:gd name="T11" fmla="*/ 0 60000 65536"/>
                <a:gd name="T12" fmla="*/ 0 w 139"/>
                <a:gd name="T13" fmla="*/ 0 h 53"/>
                <a:gd name="T14" fmla="*/ 139 w 139"/>
                <a:gd name="T15" fmla="*/ 53 h 53"/>
              </a:gdLst>
              <a:ahLst/>
              <a:cxnLst>
                <a:cxn ang="T8">
                  <a:pos x="T0" y="T1"/>
                </a:cxn>
                <a:cxn ang="T9">
                  <a:pos x="T2" y="T3"/>
                </a:cxn>
                <a:cxn ang="T10">
                  <a:pos x="T4" y="T5"/>
                </a:cxn>
                <a:cxn ang="T11">
                  <a:pos x="T6" y="T7"/>
                </a:cxn>
              </a:cxnLst>
              <a:rect l="T12" t="T13" r="T14" b="T15"/>
              <a:pathLst>
                <a:path w="139" h="53">
                  <a:moveTo>
                    <a:pt x="0" y="40"/>
                  </a:moveTo>
                  <a:lnTo>
                    <a:pt x="5" y="53"/>
                  </a:lnTo>
                  <a:lnTo>
                    <a:pt x="139" y="0"/>
                  </a:lnTo>
                  <a:lnTo>
                    <a:pt x="0" y="40"/>
                  </a:lnTo>
                </a:path>
              </a:pathLst>
            </a:custGeom>
            <a:noFill/>
            <a:ln w="0">
              <a:solidFill>
                <a:srgbClr val="000000"/>
              </a:solidFill>
              <a:prstDash val="solid"/>
              <a:round/>
              <a:headEnd/>
              <a:tailEnd/>
            </a:ln>
          </p:spPr>
          <p:txBody>
            <a:bodyPr/>
            <a:lstStyle/>
            <a:p>
              <a:endParaRPr lang="en-US"/>
            </a:p>
          </p:txBody>
        </p:sp>
        <p:sp>
          <p:nvSpPr>
            <p:cNvPr id="1936" name="Freeform 910">
              <a:extLst>
                <a:ext uri="{FF2B5EF4-FFF2-40B4-BE49-F238E27FC236}">
                  <a16:creationId xmlns:a16="http://schemas.microsoft.com/office/drawing/2014/main" id="{95358120-29F2-443A-BF2E-F88C6B019E5D}"/>
                </a:ext>
              </a:extLst>
            </p:cNvPr>
            <p:cNvSpPr>
              <a:spLocks/>
            </p:cNvSpPr>
            <p:nvPr/>
          </p:nvSpPr>
          <p:spPr bwMode="auto">
            <a:xfrm>
              <a:off x="3836" y="3253"/>
              <a:ext cx="22" cy="13"/>
            </a:xfrm>
            <a:custGeom>
              <a:avLst/>
              <a:gdLst>
                <a:gd name="T0" fmla="*/ 0 w 134"/>
                <a:gd name="T1" fmla="*/ 53 h 65"/>
                <a:gd name="T2" fmla="*/ 4 w 134"/>
                <a:gd name="T3" fmla="*/ 65 h 65"/>
                <a:gd name="T4" fmla="*/ 134 w 134"/>
                <a:gd name="T5" fmla="*/ 0 h 65"/>
                <a:gd name="T6" fmla="*/ 0 w 134"/>
                <a:gd name="T7" fmla="*/ 53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0" y="53"/>
                  </a:moveTo>
                  <a:lnTo>
                    <a:pt x="4" y="65"/>
                  </a:lnTo>
                  <a:lnTo>
                    <a:pt x="134" y="0"/>
                  </a:lnTo>
                  <a:lnTo>
                    <a:pt x="0" y="53"/>
                  </a:lnTo>
                  <a:close/>
                </a:path>
              </a:pathLst>
            </a:custGeom>
            <a:solidFill>
              <a:srgbClr val="000000"/>
            </a:solidFill>
            <a:ln w="9525">
              <a:noFill/>
              <a:round/>
              <a:headEnd/>
              <a:tailEnd/>
            </a:ln>
          </p:spPr>
          <p:txBody>
            <a:bodyPr/>
            <a:lstStyle/>
            <a:p>
              <a:endParaRPr lang="en-US"/>
            </a:p>
          </p:txBody>
        </p:sp>
        <p:sp>
          <p:nvSpPr>
            <p:cNvPr id="1937" name="Freeform 911">
              <a:extLst>
                <a:ext uri="{FF2B5EF4-FFF2-40B4-BE49-F238E27FC236}">
                  <a16:creationId xmlns:a16="http://schemas.microsoft.com/office/drawing/2014/main" id="{7170657F-7CC9-46FB-98C5-FDE18D746F3F}"/>
                </a:ext>
              </a:extLst>
            </p:cNvPr>
            <p:cNvSpPr>
              <a:spLocks/>
            </p:cNvSpPr>
            <p:nvPr/>
          </p:nvSpPr>
          <p:spPr bwMode="auto">
            <a:xfrm>
              <a:off x="3836" y="3253"/>
              <a:ext cx="22" cy="13"/>
            </a:xfrm>
            <a:custGeom>
              <a:avLst/>
              <a:gdLst>
                <a:gd name="T0" fmla="*/ 0 w 134"/>
                <a:gd name="T1" fmla="*/ 53 h 65"/>
                <a:gd name="T2" fmla="*/ 4 w 134"/>
                <a:gd name="T3" fmla="*/ 65 h 65"/>
                <a:gd name="T4" fmla="*/ 134 w 134"/>
                <a:gd name="T5" fmla="*/ 0 h 65"/>
                <a:gd name="T6" fmla="*/ 0 w 134"/>
                <a:gd name="T7" fmla="*/ 53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0" y="53"/>
                  </a:moveTo>
                  <a:lnTo>
                    <a:pt x="4" y="65"/>
                  </a:lnTo>
                  <a:lnTo>
                    <a:pt x="134" y="0"/>
                  </a:lnTo>
                  <a:lnTo>
                    <a:pt x="0" y="53"/>
                  </a:lnTo>
                </a:path>
              </a:pathLst>
            </a:custGeom>
            <a:noFill/>
            <a:ln w="0">
              <a:solidFill>
                <a:srgbClr val="000000"/>
              </a:solidFill>
              <a:prstDash val="solid"/>
              <a:round/>
              <a:headEnd/>
              <a:tailEnd/>
            </a:ln>
          </p:spPr>
          <p:txBody>
            <a:bodyPr/>
            <a:lstStyle/>
            <a:p>
              <a:endParaRPr lang="en-US"/>
            </a:p>
          </p:txBody>
        </p:sp>
        <p:sp>
          <p:nvSpPr>
            <p:cNvPr id="1938" name="Freeform 912">
              <a:extLst>
                <a:ext uri="{FF2B5EF4-FFF2-40B4-BE49-F238E27FC236}">
                  <a16:creationId xmlns:a16="http://schemas.microsoft.com/office/drawing/2014/main" id="{5D8E245A-0CF4-4AC8-BD84-E446CAC66EAD}"/>
                </a:ext>
              </a:extLst>
            </p:cNvPr>
            <p:cNvSpPr>
              <a:spLocks/>
            </p:cNvSpPr>
            <p:nvPr/>
          </p:nvSpPr>
          <p:spPr bwMode="auto">
            <a:xfrm>
              <a:off x="3837" y="3253"/>
              <a:ext cx="21" cy="15"/>
            </a:xfrm>
            <a:custGeom>
              <a:avLst/>
              <a:gdLst>
                <a:gd name="T0" fmla="*/ 0 w 130"/>
                <a:gd name="T1" fmla="*/ 65 h 77"/>
                <a:gd name="T2" fmla="*/ 4 w 130"/>
                <a:gd name="T3" fmla="*/ 77 h 77"/>
                <a:gd name="T4" fmla="*/ 130 w 130"/>
                <a:gd name="T5" fmla="*/ 0 h 77"/>
                <a:gd name="T6" fmla="*/ 0 w 130"/>
                <a:gd name="T7" fmla="*/ 65 h 77"/>
                <a:gd name="T8" fmla="*/ 0 60000 65536"/>
                <a:gd name="T9" fmla="*/ 0 60000 65536"/>
                <a:gd name="T10" fmla="*/ 0 60000 65536"/>
                <a:gd name="T11" fmla="*/ 0 60000 65536"/>
                <a:gd name="T12" fmla="*/ 0 w 130"/>
                <a:gd name="T13" fmla="*/ 0 h 77"/>
                <a:gd name="T14" fmla="*/ 130 w 130"/>
                <a:gd name="T15" fmla="*/ 77 h 77"/>
              </a:gdLst>
              <a:ahLst/>
              <a:cxnLst>
                <a:cxn ang="T8">
                  <a:pos x="T0" y="T1"/>
                </a:cxn>
                <a:cxn ang="T9">
                  <a:pos x="T2" y="T3"/>
                </a:cxn>
                <a:cxn ang="T10">
                  <a:pos x="T4" y="T5"/>
                </a:cxn>
                <a:cxn ang="T11">
                  <a:pos x="T6" y="T7"/>
                </a:cxn>
              </a:cxnLst>
              <a:rect l="T12" t="T13" r="T14" b="T15"/>
              <a:pathLst>
                <a:path w="130" h="77">
                  <a:moveTo>
                    <a:pt x="0" y="65"/>
                  </a:moveTo>
                  <a:lnTo>
                    <a:pt x="4" y="77"/>
                  </a:lnTo>
                  <a:lnTo>
                    <a:pt x="130" y="0"/>
                  </a:lnTo>
                  <a:lnTo>
                    <a:pt x="0" y="65"/>
                  </a:lnTo>
                  <a:close/>
                </a:path>
              </a:pathLst>
            </a:custGeom>
            <a:solidFill>
              <a:srgbClr val="000000"/>
            </a:solidFill>
            <a:ln w="9525">
              <a:noFill/>
              <a:round/>
              <a:headEnd/>
              <a:tailEnd/>
            </a:ln>
          </p:spPr>
          <p:txBody>
            <a:bodyPr/>
            <a:lstStyle/>
            <a:p>
              <a:endParaRPr lang="en-US"/>
            </a:p>
          </p:txBody>
        </p:sp>
        <p:sp>
          <p:nvSpPr>
            <p:cNvPr id="1939" name="Freeform 913">
              <a:extLst>
                <a:ext uri="{FF2B5EF4-FFF2-40B4-BE49-F238E27FC236}">
                  <a16:creationId xmlns:a16="http://schemas.microsoft.com/office/drawing/2014/main" id="{999D4352-D1BE-40A4-9A8C-2600813F29D2}"/>
                </a:ext>
              </a:extLst>
            </p:cNvPr>
            <p:cNvSpPr>
              <a:spLocks/>
            </p:cNvSpPr>
            <p:nvPr/>
          </p:nvSpPr>
          <p:spPr bwMode="auto">
            <a:xfrm>
              <a:off x="3837" y="3253"/>
              <a:ext cx="21" cy="15"/>
            </a:xfrm>
            <a:custGeom>
              <a:avLst/>
              <a:gdLst>
                <a:gd name="T0" fmla="*/ 0 w 130"/>
                <a:gd name="T1" fmla="*/ 65 h 77"/>
                <a:gd name="T2" fmla="*/ 4 w 130"/>
                <a:gd name="T3" fmla="*/ 77 h 77"/>
                <a:gd name="T4" fmla="*/ 130 w 130"/>
                <a:gd name="T5" fmla="*/ 0 h 77"/>
                <a:gd name="T6" fmla="*/ 0 w 130"/>
                <a:gd name="T7" fmla="*/ 65 h 77"/>
                <a:gd name="T8" fmla="*/ 0 60000 65536"/>
                <a:gd name="T9" fmla="*/ 0 60000 65536"/>
                <a:gd name="T10" fmla="*/ 0 60000 65536"/>
                <a:gd name="T11" fmla="*/ 0 60000 65536"/>
                <a:gd name="T12" fmla="*/ 0 w 130"/>
                <a:gd name="T13" fmla="*/ 0 h 77"/>
                <a:gd name="T14" fmla="*/ 130 w 130"/>
                <a:gd name="T15" fmla="*/ 77 h 77"/>
              </a:gdLst>
              <a:ahLst/>
              <a:cxnLst>
                <a:cxn ang="T8">
                  <a:pos x="T0" y="T1"/>
                </a:cxn>
                <a:cxn ang="T9">
                  <a:pos x="T2" y="T3"/>
                </a:cxn>
                <a:cxn ang="T10">
                  <a:pos x="T4" y="T5"/>
                </a:cxn>
                <a:cxn ang="T11">
                  <a:pos x="T6" y="T7"/>
                </a:cxn>
              </a:cxnLst>
              <a:rect l="T12" t="T13" r="T14" b="T15"/>
              <a:pathLst>
                <a:path w="130" h="77">
                  <a:moveTo>
                    <a:pt x="0" y="65"/>
                  </a:moveTo>
                  <a:lnTo>
                    <a:pt x="4" y="77"/>
                  </a:lnTo>
                  <a:lnTo>
                    <a:pt x="130" y="0"/>
                  </a:lnTo>
                  <a:lnTo>
                    <a:pt x="0" y="65"/>
                  </a:lnTo>
                </a:path>
              </a:pathLst>
            </a:custGeom>
            <a:noFill/>
            <a:ln w="0">
              <a:solidFill>
                <a:srgbClr val="000000"/>
              </a:solidFill>
              <a:prstDash val="solid"/>
              <a:round/>
              <a:headEnd/>
              <a:tailEnd/>
            </a:ln>
          </p:spPr>
          <p:txBody>
            <a:bodyPr/>
            <a:lstStyle/>
            <a:p>
              <a:endParaRPr lang="en-US"/>
            </a:p>
          </p:txBody>
        </p:sp>
        <p:sp>
          <p:nvSpPr>
            <p:cNvPr id="1940" name="Freeform 914">
              <a:extLst>
                <a:ext uri="{FF2B5EF4-FFF2-40B4-BE49-F238E27FC236}">
                  <a16:creationId xmlns:a16="http://schemas.microsoft.com/office/drawing/2014/main" id="{B6AECE08-F33A-4F0F-A088-85D9C0B4331B}"/>
                </a:ext>
              </a:extLst>
            </p:cNvPr>
            <p:cNvSpPr>
              <a:spLocks/>
            </p:cNvSpPr>
            <p:nvPr/>
          </p:nvSpPr>
          <p:spPr bwMode="auto">
            <a:xfrm>
              <a:off x="3837" y="3253"/>
              <a:ext cx="21" cy="18"/>
            </a:xfrm>
            <a:custGeom>
              <a:avLst/>
              <a:gdLst>
                <a:gd name="T0" fmla="*/ 0 w 126"/>
                <a:gd name="T1" fmla="*/ 77 h 89"/>
                <a:gd name="T2" fmla="*/ 6 w 126"/>
                <a:gd name="T3" fmla="*/ 89 h 89"/>
                <a:gd name="T4" fmla="*/ 126 w 126"/>
                <a:gd name="T5" fmla="*/ 0 h 89"/>
                <a:gd name="T6" fmla="*/ 0 w 126"/>
                <a:gd name="T7" fmla="*/ 77 h 89"/>
                <a:gd name="T8" fmla="*/ 0 60000 65536"/>
                <a:gd name="T9" fmla="*/ 0 60000 65536"/>
                <a:gd name="T10" fmla="*/ 0 60000 65536"/>
                <a:gd name="T11" fmla="*/ 0 60000 65536"/>
                <a:gd name="T12" fmla="*/ 0 w 126"/>
                <a:gd name="T13" fmla="*/ 0 h 89"/>
                <a:gd name="T14" fmla="*/ 126 w 126"/>
                <a:gd name="T15" fmla="*/ 89 h 89"/>
              </a:gdLst>
              <a:ahLst/>
              <a:cxnLst>
                <a:cxn ang="T8">
                  <a:pos x="T0" y="T1"/>
                </a:cxn>
                <a:cxn ang="T9">
                  <a:pos x="T2" y="T3"/>
                </a:cxn>
                <a:cxn ang="T10">
                  <a:pos x="T4" y="T5"/>
                </a:cxn>
                <a:cxn ang="T11">
                  <a:pos x="T6" y="T7"/>
                </a:cxn>
              </a:cxnLst>
              <a:rect l="T12" t="T13" r="T14" b="T15"/>
              <a:pathLst>
                <a:path w="126" h="89">
                  <a:moveTo>
                    <a:pt x="0" y="77"/>
                  </a:moveTo>
                  <a:lnTo>
                    <a:pt x="6" y="89"/>
                  </a:lnTo>
                  <a:lnTo>
                    <a:pt x="126" y="0"/>
                  </a:lnTo>
                  <a:lnTo>
                    <a:pt x="0" y="77"/>
                  </a:lnTo>
                  <a:close/>
                </a:path>
              </a:pathLst>
            </a:custGeom>
            <a:solidFill>
              <a:srgbClr val="000000"/>
            </a:solidFill>
            <a:ln w="9525">
              <a:noFill/>
              <a:round/>
              <a:headEnd/>
              <a:tailEnd/>
            </a:ln>
          </p:spPr>
          <p:txBody>
            <a:bodyPr/>
            <a:lstStyle/>
            <a:p>
              <a:endParaRPr lang="en-US"/>
            </a:p>
          </p:txBody>
        </p:sp>
        <p:sp>
          <p:nvSpPr>
            <p:cNvPr id="1941" name="Freeform 915">
              <a:extLst>
                <a:ext uri="{FF2B5EF4-FFF2-40B4-BE49-F238E27FC236}">
                  <a16:creationId xmlns:a16="http://schemas.microsoft.com/office/drawing/2014/main" id="{FE3B7C6F-195E-44AA-875D-8A15D39E47AB}"/>
                </a:ext>
              </a:extLst>
            </p:cNvPr>
            <p:cNvSpPr>
              <a:spLocks/>
            </p:cNvSpPr>
            <p:nvPr/>
          </p:nvSpPr>
          <p:spPr bwMode="auto">
            <a:xfrm>
              <a:off x="3837" y="3253"/>
              <a:ext cx="21" cy="18"/>
            </a:xfrm>
            <a:custGeom>
              <a:avLst/>
              <a:gdLst>
                <a:gd name="T0" fmla="*/ 0 w 126"/>
                <a:gd name="T1" fmla="*/ 77 h 89"/>
                <a:gd name="T2" fmla="*/ 6 w 126"/>
                <a:gd name="T3" fmla="*/ 89 h 89"/>
                <a:gd name="T4" fmla="*/ 126 w 126"/>
                <a:gd name="T5" fmla="*/ 0 h 89"/>
                <a:gd name="T6" fmla="*/ 0 w 126"/>
                <a:gd name="T7" fmla="*/ 77 h 89"/>
                <a:gd name="T8" fmla="*/ 0 60000 65536"/>
                <a:gd name="T9" fmla="*/ 0 60000 65536"/>
                <a:gd name="T10" fmla="*/ 0 60000 65536"/>
                <a:gd name="T11" fmla="*/ 0 60000 65536"/>
                <a:gd name="T12" fmla="*/ 0 w 126"/>
                <a:gd name="T13" fmla="*/ 0 h 89"/>
                <a:gd name="T14" fmla="*/ 126 w 126"/>
                <a:gd name="T15" fmla="*/ 89 h 89"/>
              </a:gdLst>
              <a:ahLst/>
              <a:cxnLst>
                <a:cxn ang="T8">
                  <a:pos x="T0" y="T1"/>
                </a:cxn>
                <a:cxn ang="T9">
                  <a:pos x="T2" y="T3"/>
                </a:cxn>
                <a:cxn ang="T10">
                  <a:pos x="T4" y="T5"/>
                </a:cxn>
                <a:cxn ang="T11">
                  <a:pos x="T6" y="T7"/>
                </a:cxn>
              </a:cxnLst>
              <a:rect l="T12" t="T13" r="T14" b="T15"/>
              <a:pathLst>
                <a:path w="126" h="89">
                  <a:moveTo>
                    <a:pt x="0" y="77"/>
                  </a:moveTo>
                  <a:lnTo>
                    <a:pt x="6" y="89"/>
                  </a:lnTo>
                  <a:lnTo>
                    <a:pt x="126" y="0"/>
                  </a:lnTo>
                  <a:lnTo>
                    <a:pt x="0" y="77"/>
                  </a:lnTo>
                </a:path>
              </a:pathLst>
            </a:custGeom>
            <a:noFill/>
            <a:ln w="0">
              <a:solidFill>
                <a:srgbClr val="000000"/>
              </a:solidFill>
              <a:prstDash val="solid"/>
              <a:round/>
              <a:headEnd/>
              <a:tailEnd/>
            </a:ln>
          </p:spPr>
          <p:txBody>
            <a:bodyPr/>
            <a:lstStyle/>
            <a:p>
              <a:endParaRPr lang="en-US"/>
            </a:p>
          </p:txBody>
        </p:sp>
        <p:sp>
          <p:nvSpPr>
            <p:cNvPr id="1942" name="Freeform 916">
              <a:extLst>
                <a:ext uri="{FF2B5EF4-FFF2-40B4-BE49-F238E27FC236}">
                  <a16:creationId xmlns:a16="http://schemas.microsoft.com/office/drawing/2014/main" id="{08CBDA86-5BC6-41C4-949B-8BC862A28D26}"/>
                </a:ext>
              </a:extLst>
            </p:cNvPr>
            <p:cNvSpPr>
              <a:spLocks/>
            </p:cNvSpPr>
            <p:nvPr/>
          </p:nvSpPr>
          <p:spPr bwMode="auto">
            <a:xfrm>
              <a:off x="3838" y="3253"/>
              <a:ext cx="20" cy="20"/>
            </a:xfrm>
            <a:custGeom>
              <a:avLst/>
              <a:gdLst>
                <a:gd name="T0" fmla="*/ 0 w 120"/>
                <a:gd name="T1" fmla="*/ 89 h 100"/>
                <a:gd name="T2" fmla="*/ 8 w 120"/>
                <a:gd name="T3" fmla="*/ 100 h 100"/>
                <a:gd name="T4" fmla="*/ 120 w 120"/>
                <a:gd name="T5" fmla="*/ 0 h 100"/>
                <a:gd name="T6" fmla="*/ 0 w 120"/>
                <a:gd name="T7" fmla="*/ 89 h 100"/>
                <a:gd name="T8" fmla="*/ 0 60000 65536"/>
                <a:gd name="T9" fmla="*/ 0 60000 65536"/>
                <a:gd name="T10" fmla="*/ 0 60000 65536"/>
                <a:gd name="T11" fmla="*/ 0 60000 65536"/>
                <a:gd name="T12" fmla="*/ 0 w 120"/>
                <a:gd name="T13" fmla="*/ 0 h 100"/>
                <a:gd name="T14" fmla="*/ 120 w 120"/>
                <a:gd name="T15" fmla="*/ 100 h 100"/>
              </a:gdLst>
              <a:ahLst/>
              <a:cxnLst>
                <a:cxn ang="T8">
                  <a:pos x="T0" y="T1"/>
                </a:cxn>
                <a:cxn ang="T9">
                  <a:pos x="T2" y="T3"/>
                </a:cxn>
                <a:cxn ang="T10">
                  <a:pos x="T4" y="T5"/>
                </a:cxn>
                <a:cxn ang="T11">
                  <a:pos x="T6" y="T7"/>
                </a:cxn>
              </a:cxnLst>
              <a:rect l="T12" t="T13" r="T14" b="T15"/>
              <a:pathLst>
                <a:path w="120" h="100">
                  <a:moveTo>
                    <a:pt x="0" y="89"/>
                  </a:moveTo>
                  <a:lnTo>
                    <a:pt x="8" y="100"/>
                  </a:lnTo>
                  <a:lnTo>
                    <a:pt x="120" y="0"/>
                  </a:lnTo>
                  <a:lnTo>
                    <a:pt x="0" y="89"/>
                  </a:lnTo>
                  <a:close/>
                </a:path>
              </a:pathLst>
            </a:custGeom>
            <a:solidFill>
              <a:srgbClr val="000000"/>
            </a:solidFill>
            <a:ln w="9525">
              <a:noFill/>
              <a:round/>
              <a:headEnd/>
              <a:tailEnd/>
            </a:ln>
          </p:spPr>
          <p:txBody>
            <a:bodyPr/>
            <a:lstStyle/>
            <a:p>
              <a:endParaRPr lang="en-US"/>
            </a:p>
          </p:txBody>
        </p:sp>
        <p:sp>
          <p:nvSpPr>
            <p:cNvPr id="1943" name="Freeform 917">
              <a:extLst>
                <a:ext uri="{FF2B5EF4-FFF2-40B4-BE49-F238E27FC236}">
                  <a16:creationId xmlns:a16="http://schemas.microsoft.com/office/drawing/2014/main" id="{82A07010-7B04-4C74-81F8-00ECE363EBC9}"/>
                </a:ext>
              </a:extLst>
            </p:cNvPr>
            <p:cNvSpPr>
              <a:spLocks/>
            </p:cNvSpPr>
            <p:nvPr/>
          </p:nvSpPr>
          <p:spPr bwMode="auto">
            <a:xfrm>
              <a:off x="3838" y="3253"/>
              <a:ext cx="20" cy="20"/>
            </a:xfrm>
            <a:custGeom>
              <a:avLst/>
              <a:gdLst>
                <a:gd name="T0" fmla="*/ 0 w 120"/>
                <a:gd name="T1" fmla="*/ 89 h 100"/>
                <a:gd name="T2" fmla="*/ 8 w 120"/>
                <a:gd name="T3" fmla="*/ 100 h 100"/>
                <a:gd name="T4" fmla="*/ 120 w 120"/>
                <a:gd name="T5" fmla="*/ 0 h 100"/>
                <a:gd name="T6" fmla="*/ 0 w 120"/>
                <a:gd name="T7" fmla="*/ 89 h 100"/>
                <a:gd name="T8" fmla="*/ 0 60000 65536"/>
                <a:gd name="T9" fmla="*/ 0 60000 65536"/>
                <a:gd name="T10" fmla="*/ 0 60000 65536"/>
                <a:gd name="T11" fmla="*/ 0 60000 65536"/>
                <a:gd name="T12" fmla="*/ 0 w 120"/>
                <a:gd name="T13" fmla="*/ 0 h 100"/>
                <a:gd name="T14" fmla="*/ 120 w 120"/>
                <a:gd name="T15" fmla="*/ 100 h 100"/>
              </a:gdLst>
              <a:ahLst/>
              <a:cxnLst>
                <a:cxn ang="T8">
                  <a:pos x="T0" y="T1"/>
                </a:cxn>
                <a:cxn ang="T9">
                  <a:pos x="T2" y="T3"/>
                </a:cxn>
                <a:cxn ang="T10">
                  <a:pos x="T4" y="T5"/>
                </a:cxn>
                <a:cxn ang="T11">
                  <a:pos x="T6" y="T7"/>
                </a:cxn>
              </a:cxnLst>
              <a:rect l="T12" t="T13" r="T14" b="T15"/>
              <a:pathLst>
                <a:path w="120" h="100">
                  <a:moveTo>
                    <a:pt x="0" y="89"/>
                  </a:moveTo>
                  <a:lnTo>
                    <a:pt x="8" y="100"/>
                  </a:lnTo>
                  <a:lnTo>
                    <a:pt x="120" y="0"/>
                  </a:lnTo>
                  <a:lnTo>
                    <a:pt x="0" y="89"/>
                  </a:lnTo>
                </a:path>
              </a:pathLst>
            </a:custGeom>
            <a:noFill/>
            <a:ln w="0">
              <a:solidFill>
                <a:srgbClr val="000000"/>
              </a:solidFill>
              <a:prstDash val="solid"/>
              <a:round/>
              <a:headEnd/>
              <a:tailEnd/>
            </a:ln>
          </p:spPr>
          <p:txBody>
            <a:bodyPr/>
            <a:lstStyle/>
            <a:p>
              <a:endParaRPr lang="en-US"/>
            </a:p>
          </p:txBody>
        </p:sp>
        <p:sp>
          <p:nvSpPr>
            <p:cNvPr id="1944" name="Freeform 918">
              <a:extLst>
                <a:ext uri="{FF2B5EF4-FFF2-40B4-BE49-F238E27FC236}">
                  <a16:creationId xmlns:a16="http://schemas.microsoft.com/office/drawing/2014/main" id="{608D05E9-8398-4688-954E-F7653FCAFB2F}"/>
                </a:ext>
              </a:extLst>
            </p:cNvPr>
            <p:cNvSpPr>
              <a:spLocks/>
            </p:cNvSpPr>
            <p:nvPr/>
          </p:nvSpPr>
          <p:spPr bwMode="auto">
            <a:xfrm>
              <a:off x="3840" y="3253"/>
              <a:ext cx="18" cy="22"/>
            </a:xfrm>
            <a:custGeom>
              <a:avLst/>
              <a:gdLst>
                <a:gd name="T0" fmla="*/ 0 w 112"/>
                <a:gd name="T1" fmla="*/ 100 h 109"/>
                <a:gd name="T2" fmla="*/ 7 w 112"/>
                <a:gd name="T3" fmla="*/ 109 h 109"/>
                <a:gd name="T4" fmla="*/ 112 w 112"/>
                <a:gd name="T5" fmla="*/ 0 h 109"/>
                <a:gd name="T6" fmla="*/ 0 w 112"/>
                <a:gd name="T7" fmla="*/ 100 h 109"/>
                <a:gd name="T8" fmla="*/ 0 60000 65536"/>
                <a:gd name="T9" fmla="*/ 0 60000 65536"/>
                <a:gd name="T10" fmla="*/ 0 60000 65536"/>
                <a:gd name="T11" fmla="*/ 0 60000 65536"/>
                <a:gd name="T12" fmla="*/ 0 w 112"/>
                <a:gd name="T13" fmla="*/ 0 h 109"/>
                <a:gd name="T14" fmla="*/ 112 w 112"/>
                <a:gd name="T15" fmla="*/ 109 h 109"/>
              </a:gdLst>
              <a:ahLst/>
              <a:cxnLst>
                <a:cxn ang="T8">
                  <a:pos x="T0" y="T1"/>
                </a:cxn>
                <a:cxn ang="T9">
                  <a:pos x="T2" y="T3"/>
                </a:cxn>
                <a:cxn ang="T10">
                  <a:pos x="T4" y="T5"/>
                </a:cxn>
                <a:cxn ang="T11">
                  <a:pos x="T6" y="T7"/>
                </a:cxn>
              </a:cxnLst>
              <a:rect l="T12" t="T13" r="T14" b="T15"/>
              <a:pathLst>
                <a:path w="112" h="109">
                  <a:moveTo>
                    <a:pt x="0" y="100"/>
                  </a:moveTo>
                  <a:lnTo>
                    <a:pt x="7" y="109"/>
                  </a:lnTo>
                  <a:lnTo>
                    <a:pt x="112" y="0"/>
                  </a:lnTo>
                  <a:lnTo>
                    <a:pt x="0" y="100"/>
                  </a:lnTo>
                  <a:close/>
                </a:path>
              </a:pathLst>
            </a:custGeom>
            <a:solidFill>
              <a:srgbClr val="000000"/>
            </a:solidFill>
            <a:ln w="9525">
              <a:noFill/>
              <a:round/>
              <a:headEnd/>
              <a:tailEnd/>
            </a:ln>
          </p:spPr>
          <p:txBody>
            <a:bodyPr/>
            <a:lstStyle/>
            <a:p>
              <a:endParaRPr lang="en-US"/>
            </a:p>
          </p:txBody>
        </p:sp>
        <p:sp>
          <p:nvSpPr>
            <p:cNvPr id="1945" name="Freeform 919">
              <a:extLst>
                <a:ext uri="{FF2B5EF4-FFF2-40B4-BE49-F238E27FC236}">
                  <a16:creationId xmlns:a16="http://schemas.microsoft.com/office/drawing/2014/main" id="{E1901727-81A2-4FE2-84FF-787362488610}"/>
                </a:ext>
              </a:extLst>
            </p:cNvPr>
            <p:cNvSpPr>
              <a:spLocks/>
            </p:cNvSpPr>
            <p:nvPr/>
          </p:nvSpPr>
          <p:spPr bwMode="auto">
            <a:xfrm>
              <a:off x="3840" y="3253"/>
              <a:ext cx="18" cy="22"/>
            </a:xfrm>
            <a:custGeom>
              <a:avLst/>
              <a:gdLst>
                <a:gd name="T0" fmla="*/ 0 w 112"/>
                <a:gd name="T1" fmla="*/ 100 h 109"/>
                <a:gd name="T2" fmla="*/ 7 w 112"/>
                <a:gd name="T3" fmla="*/ 109 h 109"/>
                <a:gd name="T4" fmla="*/ 112 w 112"/>
                <a:gd name="T5" fmla="*/ 0 h 109"/>
                <a:gd name="T6" fmla="*/ 0 w 112"/>
                <a:gd name="T7" fmla="*/ 100 h 109"/>
                <a:gd name="T8" fmla="*/ 0 60000 65536"/>
                <a:gd name="T9" fmla="*/ 0 60000 65536"/>
                <a:gd name="T10" fmla="*/ 0 60000 65536"/>
                <a:gd name="T11" fmla="*/ 0 60000 65536"/>
                <a:gd name="T12" fmla="*/ 0 w 112"/>
                <a:gd name="T13" fmla="*/ 0 h 109"/>
                <a:gd name="T14" fmla="*/ 112 w 112"/>
                <a:gd name="T15" fmla="*/ 109 h 109"/>
              </a:gdLst>
              <a:ahLst/>
              <a:cxnLst>
                <a:cxn ang="T8">
                  <a:pos x="T0" y="T1"/>
                </a:cxn>
                <a:cxn ang="T9">
                  <a:pos x="T2" y="T3"/>
                </a:cxn>
                <a:cxn ang="T10">
                  <a:pos x="T4" y="T5"/>
                </a:cxn>
                <a:cxn ang="T11">
                  <a:pos x="T6" y="T7"/>
                </a:cxn>
              </a:cxnLst>
              <a:rect l="T12" t="T13" r="T14" b="T15"/>
              <a:pathLst>
                <a:path w="112" h="109">
                  <a:moveTo>
                    <a:pt x="0" y="100"/>
                  </a:moveTo>
                  <a:lnTo>
                    <a:pt x="7" y="109"/>
                  </a:lnTo>
                  <a:lnTo>
                    <a:pt x="112" y="0"/>
                  </a:lnTo>
                  <a:lnTo>
                    <a:pt x="0" y="100"/>
                  </a:lnTo>
                </a:path>
              </a:pathLst>
            </a:custGeom>
            <a:noFill/>
            <a:ln w="0">
              <a:solidFill>
                <a:srgbClr val="000000"/>
              </a:solidFill>
              <a:prstDash val="solid"/>
              <a:round/>
              <a:headEnd/>
              <a:tailEnd/>
            </a:ln>
          </p:spPr>
          <p:txBody>
            <a:bodyPr/>
            <a:lstStyle/>
            <a:p>
              <a:endParaRPr lang="en-US"/>
            </a:p>
          </p:txBody>
        </p:sp>
        <p:sp>
          <p:nvSpPr>
            <p:cNvPr id="1946" name="Freeform 920">
              <a:extLst>
                <a:ext uri="{FF2B5EF4-FFF2-40B4-BE49-F238E27FC236}">
                  <a16:creationId xmlns:a16="http://schemas.microsoft.com/office/drawing/2014/main" id="{A0C198A7-7C05-407E-AB62-A9EF8C5420D1}"/>
                </a:ext>
              </a:extLst>
            </p:cNvPr>
            <p:cNvSpPr>
              <a:spLocks/>
            </p:cNvSpPr>
            <p:nvPr/>
          </p:nvSpPr>
          <p:spPr bwMode="auto">
            <a:xfrm>
              <a:off x="3841" y="3253"/>
              <a:ext cx="17" cy="24"/>
            </a:xfrm>
            <a:custGeom>
              <a:avLst/>
              <a:gdLst>
                <a:gd name="T0" fmla="*/ 0 w 105"/>
                <a:gd name="T1" fmla="*/ 109 h 119"/>
                <a:gd name="T2" fmla="*/ 9 w 105"/>
                <a:gd name="T3" fmla="*/ 119 h 119"/>
                <a:gd name="T4" fmla="*/ 105 w 105"/>
                <a:gd name="T5" fmla="*/ 0 h 119"/>
                <a:gd name="T6" fmla="*/ 0 w 105"/>
                <a:gd name="T7" fmla="*/ 109 h 119"/>
                <a:gd name="T8" fmla="*/ 0 60000 65536"/>
                <a:gd name="T9" fmla="*/ 0 60000 65536"/>
                <a:gd name="T10" fmla="*/ 0 60000 65536"/>
                <a:gd name="T11" fmla="*/ 0 60000 65536"/>
                <a:gd name="T12" fmla="*/ 0 w 105"/>
                <a:gd name="T13" fmla="*/ 0 h 119"/>
                <a:gd name="T14" fmla="*/ 105 w 105"/>
                <a:gd name="T15" fmla="*/ 119 h 119"/>
              </a:gdLst>
              <a:ahLst/>
              <a:cxnLst>
                <a:cxn ang="T8">
                  <a:pos x="T0" y="T1"/>
                </a:cxn>
                <a:cxn ang="T9">
                  <a:pos x="T2" y="T3"/>
                </a:cxn>
                <a:cxn ang="T10">
                  <a:pos x="T4" y="T5"/>
                </a:cxn>
                <a:cxn ang="T11">
                  <a:pos x="T6" y="T7"/>
                </a:cxn>
              </a:cxnLst>
              <a:rect l="T12" t="T13" r="T14" b="T15"/>
              <a:pathLst>
                <a:path w="105" h="119">
                  <a:moveTo>
                    <a:pt x="0" y="109"/>
                  </a:moveTo>
                  <a:lnTo>
                    <a:pt x="9" y="119"/>
                  </a:lnTo>
                  <a:lnTo>
                    <a:pt x="105" y="0"/>
                  </a:lnTo>
                  <a:lnTo>
                    <a:pt x="0" y="109"/>
                  </a:lnTo>
                  <a:close/>
                </a:path>
              </a:pathLst>
            </a:custGeom>
            <a:solidFill>
              <a:srgbClr val="000000"/>
            </a:solidFill>
            <a:ln w="9525">
              <a:noFill/>
              <a:round/>
              <a:headEnd/>
              <a:tailEnd/>
            </a:ln>
          </p:spPr>
          <p:txBody>
            <a:bodyPr/>
            <a:lstStyle/>
            <a:p>
              <a:endParaRPr lang="en-US"/>
            </a:p>
          </p:txBody>
        </p:sp>
        <p:sp>
          <p:nvSpPr>
            <p:cNvPr id="1947" name="Freeform 921">
              <a:extLst>
                <a:ext uri="{FF2B5EF4-FFF2-40B4-BE49-F238E27FC236}">
                  <a16:creationId xmlns:a16="http://schemas.microsoft.com/office/drawing/2014/main" id="{56274570-8B5E-4090-A69C-5A66D6ED8770}"/>
                </a:ext>
              </a:extLst>
            </p:cNvPr>
            <p:cNvSpPr>
              <a:spLocks/>
            </p:cNvSpPr>
            <p:nvPr/>
          </p:nvSpPr>
          <p:spPr bwMode="auto">
            <a:xfrm>
              <a:off x="3841" y="3253"/>
              <a:ext cx="17" cy="24"/>
            </a:xfrm>
            <a:custGeom>
              <a:avLst/>
              <a:gdLst>
                <a:gd name="T0" fmla="*/ 0 w 105"/>
                <a:gd name="T1" fmla="*/ 109 h 119"/>
                <a:gd name="T2" fmla="*/ 9 w 105"/>
                <a:gd name="T3" fmla="*/ 119 h 119"/>
                <a:gd name="T4" fmla="*/ 105 w 105"/>
                <a:gd name="T5" fmla="*/ 0 h 119"/>
                <a:gd name="T6" fmla="*/ 0 w 105"/>
                <a:gd name="T7" fmla="*/ 109 h 119"/>
                <a:gd name="T8" fmla="*/ 0 60000 65536"/>
                <a:gd name="T9" fmla="*/ 0 60000 65536"/>
                <a:gd name="T10" fmla="*/ 0 60000 65536"/>
                <a:gd name="T11" fmla="*/ 0 60000 65536"/>
                <a:gd name="T12" fmla="*/ 0 w 105"/>
                <a:gd name="T13" fmla="*/ 0 h 119"/>
                <a:gd name="T14" fmla="*/ 105 w 105"/>
                <a:gd name="T15" fmla="*/ 119 h 119"/>
              </a:gdLst>
              <a:ahLst/>
              <a:cxnLst>
                <a:cxn ang="T8">
                  <a:pos x="T0" y="T1"/>
                </a:cxn>
                <a:cxn ang="T9">
                  <a:pos x="T2" y="T3"/>
                </a:cxn>
                <a:cxn ang="T10">
                  <a:pos x="T4" y="T5"/>
                </a:cxn>
                <a:cxn ang="T11">
                  <a:pos x="T6" y="T7"/>
                </a:cxn>
              </a:cxnLst>
              <a:rect l="T12" t="T13" r="T14" b="T15"/>
              <a:pathLst>
                <a:path w="105" h="119">
                  <a:moveTo>
                    <a:pt x="0" y="109"/>
                  </a:moveTo>
                  <a:lnTo>
                    <a:pt x="9" y="119"/>
                  </a:lnTo>
                  <a:lnTo>
                    <a:pt x="105" y="0"/>
                  </a:lnTo>
                  <a:lnTo>
                    <a:pt x="0" y="109"/>
                  </a:lnTo>
                </a:path>
              </a:pathLst>
            </a:custGeom>
            <a:noFill/>
            <a:ln w="0">
              <a:solidFill>
                <a:srgbClr val="000000"/>
              </a:solidFill>
              <a:prstDash val="solid"/>
              <a:round/>
              <a:headEnd/>
              <a:tailEnd/>
            </a:ln>
          </p:spPr>
          <p:txBody>
            <a:bodyPr/>
            <a:lstStyle/>
            <a:p>
              <a:endParaRPr lang="en-US"/>
            </a:p>
          </p:txBody>
        </p:sp>
        <p:sp>
          <p:nvSpPr>
            <p:cNvPr id="1948" name="Freeform 922">
              <a:extLst>
                <a:ext uri="{FF2B5EF4-FFF2-40B4-BE49-F238E27FC236}">
                  <a16:creationId xmlns:a16="http://schemas.microsoft.com/office/drawing/2014/main" id="{3481F332-68E2-4FCD-A335-667C16F763E5}"/>
                </a:ext>
              </a:extLst>
            </p:cNvPr>
            <p:cNvSpPr>
              <a:spLocks/>
            </p:cNvSpPr>
            <p:nvPr/>
          </p:nvSpPr>
          <p:spPr bwMode="auto">
            <a:xfrm>
              <a:off x="3842" y="3253"/>
              <a:ext cx="16" cy="25"/>
            </a:xfrm>
            <a:custGeom>
              <a:avLst/>
              <a:gdLst>
                <a:gd name="T0" fmla="*/ 0 w 96"/>
                <a:gd name="T1" fmla="*/ 119 h 127"/>
                <a:gd name="T2" fmla="*/ 8 w 96"/>
                <a:gd name="T3" fmla="*/ 127 h 127"/>
                <a:gd name="T4" fmla="*/ 96 w 96"/>
                <a:gd name="T5" fmla="*/ 0 h 127"/>
                <a:gd name="T6" fmla="*/ 0 w 96"/>
                <a:gd name="T7" fmla="*/ 119 h 127"/>
                <a:gd name="T8" fmla="*/ 0 60000 65536"/>
                <a:gd name="T9" fmla="*/ 0 60000 65536"/>
                <a:gd name="T10" fmla="*/ 0 60000 65536"/>
                <a:gd name="T11" fmla="*/ 0 60000 65536"/>
                <a:gd name="T12" fmla="*/ 0 w 96"/>
                <a:gd name="T13" fmla="*/ 0 h 127"/>
                <a:gd name="T14" fmla="*/ 96 w 96"/>
                <a:gd name="T15" fmla="*/ 127 h 127"/>
              </a:gdLst>
              <a:ahLst/>
              <a:cxnLst>
                <a:cxn ang="T8">
                  <a:pos x="T0" y="T1"/>
                </a:cxn>
                <a:cxn ang="T9">
                  <a:pos x="T2" y="T3"/>
                </a:cxn>
                <a:cxn ang="T10">
                  <a:pos x="T4" y="T5"/>
                </a:cxn>
                <a:cxn ang="T11">
                  <a:pos x="T6" y="T7"/>
                </a:cxn>
              </a:cxnLst>
              <a:rect l="T12" t="T13" r="T14" b="T15"/>
              <a:pathLst>
                <a:path w="96" h="127">
                  <a:moveTo>
                    <a:pt x="0" y="119"/>
                  </a:moveTo>
                  <a:lnTo>
                    <a:pt x="8" y="127"/>
                  </a:lnTo>
                  <a:lnTo>
                    <a:pt x="96" y="0"/>
                  </a:lnTo>
                  <a:lnTo>
                    <a:pt x="0" y="119"/>
                  </a:lnTo>
                  <a:close/>
                </a:path>
              </a:pathLst>
            </a:custGeom>
            <a:solidFill>
              <a:srgbClr val="000000"/>
            </a:solidFill>
            <a:ln w="9525">
              <a:noFill/>
              <a:round/>
              <a:headEnd/>
              <a:tailEnd/>
            </a:ln>
          </p:spPr>
          <p:txBody>
            <a:bodyPr/>
            <a:lstStyle/>
            <a:p>
              <a:endParaRPr lang="en-US"/>
            </a:p>
          </p:txBody>
        </p:sp>
        <p:sp>
          <p:nvSpPr>
            <p:cNvPr id="1949" name="Freeform 923">
              <a:extLst>
                <a:ext uri="{FF2B5EF4-FFF2-40B4-BE49-F238E27FC236}">
                  <a16:creationId xmlns:a16="http://schemas.microsoft.com/office/drawing/2014/main" id="{2EB9E8E0-8B4D-4A33-B44A-4461616F8F3C}"/>
                </a:ext>
              </a:extLst>
            </p:cNvPr>
            <p:cNvSpPr>
              <a:spLocks/>
            </p:cNvSpPr>
            <p:nvPr/>
          </p:nvSpPr>
          <p:spPr bwMode="auto">
            <a:xfrm>
              <a:off x="3842" y="3253"/>
              <a:ext cx="16" cy="25"/>
            </a:xfrm>
            <a:custGeom>
              <a:avLst/>
              <a:gdLst>
                <a:gd name="T0" fmla="*/ 0 w 96"/>
                <a:gd name="T1" fmla="*/ 119 h 127"/>
                <a:gd name="T2" fmla="*/ 8 w 96"/>
                <a:gd name="T3" fmla="*/ 127 h 127"/>
                <a:gd name="T4" fmla="*/ 96 w 96"/>
                <a:gd name="T5" fmla="*/ 0 h 127"/>
                <a:gd name="T6" fmla="*/ 0 w 96"/>
                <a:gd name="T7" fmla="*/ 119 h 127"/>
                <a:gd name="T8" fmla="*/ 0 60000 65536"/>
                <a:gd name="T9" fmla="*/ 0 60000 65536"/>
                <a:gd name="T10" fmla="*/ 0 60000 65536"/>
                <a:gd name="T11" fmla="*/ 0 60000 65536"/>
                <a:gd name="T12" fmla="*/ 0 w 96"/>
                <a:gd name="T13" fmla="*/ 0 h 127"/>
                <a:gd name="T14" fmla="*/ 96 w 96"/>
                <a:gd name="T15" fmla="*/ 127 h 127"/>
              </a:gdLst>
              <a:ahLst/>
              <a:cxnLst>
                <a:cxn ang="T8">
                  <a:pos x="T0" y="T1"/>
                </a:cxn>
                <a:cxn ang="T9">
                  <a:pos x="T2" y="T3"/>
                </a:cxn>
                <a:cxn ang="T10">
                  <a:pos x="T4" y="T5"/>
                </a:cxn>
                <a:cxn ang="T11">
                  <a:pos x="T6" y="T7"/>
                </a:cxn>
              </a:cxnLst>
              <a:rect l="T12" t="T13" r="T14" b="T15"/>
              <a:pathLst>
                <a:path w="96" h="127">
                  <a:moveTo>
                    <a:pt x="0" y="119"/>
                  </a:moveTo>
                  <a:lnTo>
                    <a:pt x="8" y="127"/>
                  </a:lnTo>
                  <a:lnTo>
                    <a:pt x="96" y="0"/>
                  </a:lnTo>
                  <a:lnTo>
                    <a:pt x="0" y="119"/>
                  </a:lnTo>
                </a:path>
              </a:pathLst>
            </a:custGeom>
            <a:noFill/>
            <a:ln w="0">
              <a:solidFill>
                <a:srgbClr val="000000"/>
              </a:solidFill>
              <a:prstDash val="solid"/>
              <a:round/>
              <a:headEnd/>
              <a:tailEnd/>
            </a:ln>
          </p:spPr>
          <p:txBody>
            <a:bodyPr/>
            <a:lstStyle/>
            <a:p>
              <a:endParaRPr lang="en-US"/>
            </a:p>
          </p:txBody>
        </p:sp>
        <p:sp>
          <p:nvSpPr>
            <p:cNvPr id="1950" name="Freeform 924">
              <a:extLst>
                <a:ext uri="{FF2B5EF4-FFF2-40B4-BE49-F238E27FC236}">
                  <a16:creationId xmlns:a16="http://schemas.microsoft.com/office/drawing/2014/main" id="{8F0A5495-2CD7-4AAF-B7CF-2FFF2CCAF0DD}"/>
                </a:ext>
              </a:extLst>
            </p:cNvPr>
            <p:cNvSpPr>
              <a:spLocks/>
            </p:cNvSpPr>
            <p:nvPr/>
          </p:nvSpPr>
          <p:spPr bwMode="auto">
            <a:xfrm>
              <a:off x="3844" y="3253"/>
              <a:ext cx="14" cy="27"/>
            </a:xfrm>
            <a:custGeom>
              <a:avLst/>
              <a:gdLst>
                <a:gd name="T0" fmla="*/ 0 w 88"/>
                <a:gd name="T1" fmla="*/ 127 h 136"/>
                <a:gd name="T2" fmla="*/ 10 w 88"/>
                <a:gd name="T3" fmla="*/ 136 h 136"/>
                <a:gd name="T4" fmla="*/ 88 w 88"/>
                <a:gd name="T5" fmla="*/ 0 h 136"/>
                <a:gd name="T6" fmla="*/ 0 w 88"/>
                <a:gd name="T7" fmla="*/ 127 h 136"/>
                <a:gd name="T8" fmla="*/ 0 60000 65536"/>
                <a:gd name="T9" fmla="*/ 0 60000 65536"/>
                <a:gd name="T10" fmla="*/ 0 60000 65536"/>
                <a:gd name="T11" fmla="*/ 0 60000 65536"/>
                <a:gd name="T12" fmla="*/ 0 w 88"/>
                <a:gd name="T13" fmla="*/ 0 h 136"/>
                <a:gd name="T14" fmla="*/ 88 w 88"/>
                <a:gd name="T15" fmla="*/ 136 h 136"/>
              </a:gdLst>
              <a:ahLst/>
              <a:cxnLst>
                <a:cxn ang="T8">
                  <a:pos x="T0" y="T1"/>
                </a:cxn>
                <a:cxn ang="T9">
                  <a:pos x="T2" y="T3"/>
                </a:cxn>
                <a:cxn ang="T10">
                  <a:pos x="T4" y="T5"/>
                </a:cxn>
                <a:cxn ang="T11">
                  <a:pos x="T6" y="T7"/>
                </a:cxn>
              </a:cxnLst>
              <a:rect l="T12" t="T13" r="T14" b="T15"/>
              <a:pathLst>
                <a:path w="88" h="136">
                  <a:moveTo>
                    <a:pt x="0" y="127"/>
                  </a:moveTo>
                  <a:lnTo>
                    <a:pt x="10" y="136"/>
                  </a:lnTo>
                  <a:lnTo>
                    <a:pt x="88" y="0"/>
                  </a:lnTo>
                  <a:lnTo>
                    <a:pt x="0" y="127"/>
                  </a:lnTo>
                  <a:close/>
                </a:path>
              </a:pathLst>
            </a:custGeom>
            <a:solidFill>
              <a:srgbClr val="000000"/>
            </a:solidFill>
            <a:ln w="9525">
              <a:noFill/>
              <a:round/>
              <a:headEnd/>
              <a:tailEnd/>
            </a:ln>
          </p:spPr>
          <p:txBody>
            <a:bodyPr/>
            <a:lstStyle/>
            <a:p>
              <a:endParaRPr lang="en-US"/>
            </a:p>
          </p:txBody>
        </p:sp>
        <p:sp>
          <p:nvSpPr>
            <p:cNvPr id="1951" name="Freeform 925">
              <a:extLst>
                <a:ext uri="{FF2B5EF4-FFF2-40B4-BE49-F238E27FC236}">
                  <a16:creationId xmlns:a16="http://schemas.microsoft.com/office/drawing/2014/main" id="{AD541691-5186-4F64-87DC-68524D56329F}"/>
                </a:ext>
              </a:extLst>
            </p:cNvPr>
            <p:cNvSpPr>
              <a:spLocks/>
            </p:cNvSpPr>
            <p:nvPr/>
          </p:nvSpPr>
          <p:spPr bwMode="auto">
            <a:xfrm>
              <a:off x="3844" y="3253"/>
              <a:ext cx="14" cy="27"/>
            </a:xfrm>
            <a:custGeom>
              <a:avLst/>
              <a:gdLst>
                <a:gd name="T0" fmla="*/ 0 w 88"/>
                <a:gd name="T1" fmla="*/ 127 h 136"/>
                <a:gd name="T2" fmla="*/ 10 w 88"/>
                <a:gd name="T3" fmla="*/ 136 h 136"/>
                <a:gd name="T4" fmla="*/ 88 w 88"/>
                <a:gd name="T5" fmla="*/ 0 h 136"/>
                <a:gd name="T6" fmla="*/ 0 w 88"/>
                <a:gd name="T7" fmla="*/ 127 h 136"/>
                <a:gd name="T8" fmla="*/ 0 60000 65536"/>
                <a:gd name="T9" fmla="*/ 0 60000 65536"/>
                <a:gd name="T10" fmla="*/ 0 60000 65536"/>
                <a:gd name="T11" fmla="*/ 0 60000 65536"/>
                <a:gd name="T12" fmla="*/ 0 w 88"/>
                <a:gd name="T13" fmla="*/ 0 h 136"/>
                <a:gd name="T14" fmla="*/ 88 w 88"/>
                <a:gd name="T15" fmla="*/ 136 h 136"/>
              </a:gdLst>
              <a:ahLst/>
              <a:cxnLst>
                <a:cxn ang="T8">
                  <a:pos x="T0" y="T1"/>
                </a:cxn>
                <a:cxn ang="T9">
                  <a:pos x="T2" y="T3"/>
                </a:cxn>
                <a:cxn ang="T10">
                  <a:pos x="T4" y="T5"/>
                </a:cxn>
                <a:cxn ang="T11">
                  <a:pos x="T6" y="T7"/>
                </a:cxn>
              </a:cxnLst>
              <a:rect l="T12" t="T13" r="T14" b="T15"/>
              <a:pathLst>
                <a:path w="88" h="136">
                  <a:moveTo>
                    <a:pt x="0" y="127"/>
                  </a:moveTo>
                  <a:lnTo>
                    <a:pt x="10" y="136"/>
                  </a:lnTo>
                  <a:lnTo>
                    <a:pt x="88" y="0"/>
                  </a:lnTo>
                  <a:lnTo>
                    <a:pt x="0" y="127"/>
                  </a:lnTo>
                </a:path>
              </a:pathLst>
            </a:custGeom>
            <a:noFill/>
            <a:ln w="0">
              <a:solidFill>
                <a:srgbClr val="000000"/>
              </a:solidFill>
              <a:prstDash val="solid"/>
              <a:round/>
              <a:headEnd/>
              <a:tailEnd/>
            </a:ln>
          </p:spPr>
          <p:txBody>
            <a:bodyPr/>
            <a:lstStyle/>
            <a:p>
              <a:endParaRPr lang="en-US"/>
            </a:p>
          </p:txBody>
        </p:sp>
        <p:sp>
          <p:nvSpPr>
            <p:cNvPr id="1952" name="Freeform 926">
              <a:extLst>
                <a:ext uri="{FF2B5EF4-FFF2-40B4-BE49-F238E27FC236}">
                  <a16:creationId xmlns:a16="http://schemas.microsoft.com/office/drawing/2014/main" id="{1DE8706C-CA5D-4F90-B144-F24F8A5BD4BA}"/>
                </a:ext>
              </a:extLst>
            </p:cNvPr>
            <p:cNvSpPr>
              <a:spLocks/>
            </p:cNvSpPr>
            <p:nvPr/>
          </p:nvSpPr>
          <p:spPr bwMode="auto">
            <a:xfrm>
              <a:off x="3845" y="3253"/>
              <a:ext cx="13" cy="28"/>
            </a:xfrm>
            <a:custGeom>
              <a:avLst/>
              <a:gdLst>
                <a:gd name="T0" fmla="*/ 0 w 78"/>
                <a:gd name="T1" fmla="*/ 136 h 142"/>
                <a:gd name="T2" fmla="*/ 9 w 78"/>
                <a:gd name="T3" fmla="*/ 142 h 142"/>
                <a:gd name="T4" fmla="*/ 78 w 78"/>
                <a:gd name="T5" fmla="*/ 0 h 142"/>
                <a:gd name="T6" fmla="*/ 0 w 78"/>
                <a:gd name="T7" fmla="*/ 136 h 142"/>
                <a:gd name="T8" fmla="*/ 0 60000 65536"/>
                <a:gd name="T9" fmla="*/ 0 60000 65536"/>
                <a:gd name="T10" fmla="*/ 0 60000 65536"/>
                <a:gd name="T11" fmla="*/ 0 60000 65536"/>
                <a:gd name="T12" fmla="*/ 0 w 78"/>
                <a:gd name="T13" fmla="*/ 0 h 142"/>
                <a:gd name="T14" fmla="*/ 78 w 78"/>
                <a:gd name="T15" fmla="*/ 142 h 142"/>
              </a:gdLst>
              <a:ahLst/>
              <a:cxnLst>
                <a:cxn ang="T8">
                  <a:pos x="T0" y="T1"/>
                </a:cxn>
                <a:cxn ang="T9">
                  <a:pos x="T2" y="T3"/>
                </a:cxn>
                <a:cxn ang="T10">
                  <a:pos x="T4" y="T5"/>
                </a:cxn>
                <a:cxn ang="T11">
                  <a:pos x="T6" y="T7"/>
                </a:cxn>
              </a:cxnLst>
              <a:rect l="T12" t="T13" r="T14" b="T15"/>
              <a:pathLst>
                <a:path w="78" h="142">
                  <a:moveTo>
                    <a:pt x="0" y="136"/>
                  </a:moveTo>
                  <a:lnTo>
                    <a:pt x="9" y="142"/>
                  </a:lnTo>
                  <a:lnTo>
                    <a:pt x="78" y="0"/>
                  </a:lnTo>
                  <a:lnTo>
                    <a:pt x="0" y="136"/>
                  </a:lnTo>
                  <a:close/>
                </a:path>
              </a:pathLst>
            </a:custGeom>
            <a:solidFill>
              <a:srgbClr val="000000"/>
            </a:solidFill>
            <a:ln w="9525">
              <a:noFill/>
              <a:round/>
              <a:headEnd/>
              <a:tailEnd/>
            </a:ln>
          </p:spPr>
          <p:txBody>
            <a:bodyPr/>
            <a:lstStyle/>
            <a:p>
              <a:endParaRPr lang="en-US"/>
            </a:p>
          </p:txBody>
        </p:sp>
        <p:sp>
          <p:nvSpPr>
            <p:cNvPr id="1953" name="Freeform 927">
              <a:extLst>
                <a:ext uri="{FF2B5EF4-FFF2-40B4-BE49-F238E27FC236}">
                  <a16:creationId xmlns:a16="http://schemas.microsoft.com/office/drawing/2014/main" id="{1A9D64CE-5019-4561-9903-7E928E9A4599}"/>
                </a:ext>
              </a:extLst>
            </p:cNvPr>
            <p:cNvSpPr>
              <a:spLocks/>
            </p:cNvSpPr>
            <p:nvPr/>
          </p:nvSpPr>
          <p:spPr bwMode="auto">
            <a:xfrm>
              <a:off x="3845" y="3253"/>
              <a:ext cx="13" cy="28"/>
            </a:xfrm>
            <a:custGeom>
              <a:avLst/>
              <a:gdLst>
                <a:gd name="T0" fmla="*/ 0 w 78"/>
                <a:gd name="T1" fmla="*/ 136 h 142"/>
                <a:gd name="T2" fmla="*/ 9 w 78"/>
                <a:gd name="T3" fmla="*/ 142 h 142"/>
                <a:gd name="T4" fmla="*/ 78 w 78"/>
                <a:gd name="T5" fmla="*/ 0 h 142"/>
                <a:gd name="T6" fmla="*/ 0 w 78"/>
                <a:gd name="T7" fmla="*/ 136 h 142"/>
                <a:gd name="T8" fmla="*/ 0 60000 65536"/>
                <a:gd name="T9" fmla="*/ 0 60000 65536"/>
                <a:gd name="T10" fmla="*/ 0 60000 65536"/>
                <a:gd name="T11" fmla="*/ 0 60000 65536"/>
                <a:gd name="T12" fmla="*/ 0 w 78"/>
                <a:gd name="T13" fmla="*/ 0 h 142"/>
                <a:gd name="T14" fmla="*/ 78 w 78"/>
                <a:gd name="T15" fmla="*/ 142 h 142"/>
              </a:gdLst>
              <a:ahLst/>
              <a:cxnLst>
                <a:cxn ang="T8">
                  <a:pos x="T0" y="T1"/>
                </a:cxn>
                <a:cxn ang="T9">
                  <a:pos x="T2" y="T3"/>
                </a:cxn>
                <a:cxn ang="T10">
                  <a:pos x="T4" y="T5"/>
                </a:cxn>
                <a:cxn ang="T11">
                  <a:pos x="T6" y="T7"/>
                </a:cxn>
              </a:cxnLst>
              <a:rect l="T12" t="T13" r="T14" b="T15"/>
              <a:pathLst>
                <a:path w="78" h="142">
                  <a:moveTo>
                    <a:pt x="0" y="136"/>
                  </a:moveTo>
                  <a:lnTo>
                    <a:pt x="9" y="142"/>
                  </a:lnTo>
                  <a:lnTo>
                    <a:pt x="78" y="0"/>
                  </a:lnTo>
                  <a:lnTo>
                    <a:pt x="0" y="136"/>
                  </a:lnTo>
                </a:path>
              </a:pathLst>
            </a:custGeom>
            <a:noFill/>
            <a:ln w="0">
              <a:solidFill>
                <a:srgbClr val="000000"/>
              </a:solidFill>
              <a:prstDash val="solid"/>
              <a:round/>
              <a:headEnd/>
              <a:tailEnd/>
            </a:ln>
          </p:spPr>
          <p:txBody>
            <a:bodyPr/>
            <a:lstStyle/>
            <a:p>
              <a:endParaRPr lang="en-US"/>
            </a:p>
          </p:txBody>
        </p:sp>
        <p:sp>
          <p:nvSpPr>
            <p:cNvPr id="1954" name="Freeform 928">
              <a:extLst>
                <a:ext uri="{FF2B5EF4-FFF2-40B4-BE49-F238E27FC236}">
                  <a16:creationId xmlns:a16="http://schemas.microsoft.com/office/drawing/2014/main" id="{3EC61647-C9DF-41CD-8C21-BC115293CF86}"/>
                </a:ext>
              </a:extLst>
            </p:cNvPr>
            <p:cNvSpPr>
              <a:spLocks/>
            </p:cNvSpPr>
            <p:nvPr/>
          </p:nvSpPr>
          <p:spPr bwMode="auto">
            <a:xfrm>
              <a:off x="3847" y="3253"/>
              <a:ext cx="11" cy="30"/>
            </a:xfrm>
            <a:custGeom>
              <a:avLst/>
              <a:gdLst>
                <a:gd name="T0" fmla="*/ 0 w 69"/>
                <a:gd name="T1" fmla="*/ 142 h 148"/>
                <a:gd name="T2" fmla="*/ 11 w 69"/>
                <a:gd name="T3" fmla="*/ 148 h 148"/>
                <a:gd name="T4" fmla="*/ 69 w 69"/>
                <a:gd name="T5" fmla="*/ 0 h 148"/>
                <a:gd name="T6" fmla="*/ 0 w 69"/>
                <a:gd name="T7" fmla="*/ 142 h 148"/>
                <a:gd name="T8" fmla="*/ 0 60000 65536"/>
                <a:gd name="T9" fmla="*/ 0 60000 65536"/>
                <a:gd name="T10" fmla="*/ 0 60000 65536"/>
                <a:gd name="T11" fmla="*/ 0 60000 65536"/>
                <a:gd name="T12" fmla="*/ 0 w 69"/>
                <a:gd name="T13" fmla="*/ 0 h 148"/>
                <a:gd name="T14" fmla="*/ 69 w 69"/>
                <a:gd name="T15" fmla="*/ 148 h 148"/>
              </a:gdLst>
              <a:ahLst/>
              <a:cxnLst>
                <a:cxn ang="T8">
                  <a:pos x="T0" y="T1"/>
                </a:cxn>
                <a:cxn ang="T9">
                  <a:pos x="T2" y="T3"/>
                </a:cxn>
                <a:cxn ang="T10">
                  <a:pos x="T4" y="T5"/>
                </a:cxn>
                <a:cxn ang="T11">
                  <a:pos x="T6" y="T7"/>
                </a:cxn>
              </a:cxnLst>
              <a:rect l="T12" t="T13" r="T14" b="T15"/>
              <a:pathLst>
                <a:path w="69" h="148">
                  <a:moveTo>
                    <a:pt x="0" y="142"/>
                  </a:moveTo>
                  <a:lnTo>
                    <a:pt x="11" y="148"/>
                  </a:lnTo>
                  <a:lnTo>
                    <a:pt x="69" y="0"/>
                  </a:lnTo>
                  <a:lnTo>
                    <a:pt x="0" y="142"/>
                  </a:lnTo>
                  <a:close/>
                </a:path>
              </a:pathLst>
            </a:custGeom>
            <a:solidFill>
              <a:srgbClr val="000000"/>
            </a:solidFill>
            <a:ln w="9525">
              <a:noFill/>
              <a:round/>
              <a:headEnd/>
              <a:tailEnd/>
            </a:ln>
          </p:spPr>
          <p:txBody>
            <a:bodyPr/>
            <a:lstStyle/>
            <a:p>
              <a:endParaRPr lang="en-US"/>
            </a:p>
          </p:txBody>
        </p:sp>
        <p:sp>
          <p:nvSpPr>
            <p:cNvPr id="1955" name="Freeform 929">
              <a:extLst>
                <a:ext uri="{FF2B5EF4-FFF2-40B4-BE49-F238E27FC236}">
                  <a16:creationId xmlns:a16="http://schemas.microsoft.com/office/drawing/2014/main" id="{E823403D-F219-4C38-B4D4-DBB7009112FF}"/>
                </a:ext>
              </a:extLst>
            </p:cNvPr>
            <p:cNvSpPr>
              <a:spLocks/>
            </p:cNvSpPr>
            <p:nvPr/>
          </p:nvSpPr>
          <p:spPr bwMode="auto">
            <a:xfrm>
              <a:off x="3847" y="3253"/>
              <a:ext cx="11" cy="30"/>
            </a:xfrm>
            <a:custGeom>
              <a:avLst/>
              <a:gdLst>
                <a:gd name="T0" fmla="*/ 0 w 69"/>
                <a:gd name="T1" fmla="*/ 142 h 148"/>
                <a:gd name="T2" fmla="*/ 11 w 69"/>
                <a:gd name="T3" fmla="*/ 148 h 148"/>
                <a:gd name="T4" fmla="*/ 69 w 69"/>
                <a:gd name="T5" fmla="*/ 0 h 148"/>
                <a:gd name="T6" fmla="*/ 0 w 69"/>
                <a:gd name="T7" fmla="*/ 142 h 148"/>
                <a:gd name="T8" fmla="*/ 0 60000 65536"/>
                <a:gd name="T9" fmla="*/ 0 60000 65536"/>
                <a:gd name="T10" fmla="*/ 0 60000 65536"/>
                <a:gd name="T11" fmla="*/ 0 60000 65536"/>
                <a:gd name="T12" fmla="*/ 0 w 69"/>
                <a:gd name="T13" fmla="*/ 0 h 148"/>
                <a:gd name="T14" fmla="*/ 69 w 69"/>
                <a:gd name="T15" fmla="*/ 148 h 148"/>
              </a:gdLst>
              <a:ahLst/>
              <a:cxnLst>
                <a:cxn ang="T8">
                  <a:pos x="T0" y="T1"/>
                </a:cxn>
                <a:cxn ang="T9">
                  <a:pos x="T2" y="T3"/>
                </a:cxn>
                <a:cxn ang="T10">
                  <a:pos x="T4" y="T5"/>
                </a:cxn>
                <a:cxn ang="T11">
                  <a:pos x="T6" y="T7"/>
                </a:cxn>
              </a:cxnLst>
              <a:rect l="T12" t="T13" r="T14" b="T15"/>
              <a:pathLst>
                <a:path w="69" h="148">
                  <a:moveTo>
                    <a:pt x="0" y="142"/>
                  </a:moveTo>
                  <a:lnTo>
                    <a:pt x="11" y="148"/>
                  </a:lnTo>
                  <a:lnTo>
                    <a:pt x="69" y="0"/>
                  </a:lnTo>
                  <a:lnTo>
                    <a:pt x="0" y="142"/>
                  </a:lnTo>
                </a:path>
              </a:pathLst>
            </a:custGeom>
            <a:noFill/>
            <a:ln w="0">
              <a:solidFill>
                <a:srgbClr val="000000"/>
              </a:solidFill>
              <a:prstDash val="solid"/>
              <a:round/>
              <a:headEnd/>
              <a:tailEnd/>
            </a:ln>
          </p:spPr>
          <p:txBody>
            <a:bodyPr/>
            <a:lstStyle/>
            <a:p>
              <a:endParaRPr lang="en-US"/>
            </a:p>
          </p:txBody>
        </p:sp>
        <p:sp>
          <p:nvSpPr>
            <p:cNvPr id="1956" name="Freeform 930">
              <a:extLst>
                <a:ext uri="{FF2B5EF4-FFF2-40B4-BE49-F238E27FC236}">
                  <a16:creationId xmlns:a16="http://schemas.microsoft.com/office/drawing/2014/main" id="{D44BA737-8233-4090-A07E-315C92410533}"/>
                </a:ext>
              </a:extLst>
            </p:cNvPr>
            <p:cNvSpPr>
              <a:spLocks/>
            </p:cNvSpPr>
            <p:nvPr/>
          </p:nvSpPr>
          <p:spPr bwMode="auto">
            <a:xfrm>
              <a:off x="3849" y="3253"/>
              <a:ext cx="9" cy="30"/>
            </a:xfrm>
            <a:custGeom>
              <a:avLst/>
              <a:gdLst>
                <a:gd name="T0" fmla="*/ 0 w 58"/>
                <a:gd name="T1" fmla="*/ 148 h 152"/>
                <a:gd name="T2" fmla="*/ 12 w 58"/>
                <a:gd name="T3" fmla="*/ 152 h 152"/>
                <a:gd name="T4" fmla="*/ 58 w 58"/>
                <a:gd name="T5" fmla="*/ 0 h 152"/>
                <a:gd name="T6" fmla="*/ 0 w 58"/>
                <a:gd name="T7" fmla="*/ 148 h 152"/>
                <a:gd name="T8" fmla="*/ 0 60000 65536"/>
                <a:gd name="T9" fmla="*/ 0 60000 65536"/>
                <a:gd name="T10" fmla="*/ 0 60000 65536"/>
                <a:gd name="T11" fmla="*/ 0 60000 65536"/>
                <a:gd name="T12" fmla="*/ 0 w 58"/>
                <a:gd name="T13" fmla="*/ 0 h 152"/>
                <a:gd name="T14" fmla="*/ 58 w 58"/>
                <a:gd name="T15" fmla="*/ 152 h 152"/>
              </a:gdLst>
              <a:ahLst/>
              <a:cxnLst>
                <a:cxn ang="T8">
                  <a:pos x="T0" y="T1"/>
                </a:cxn>
                <a:cxn ang="T9">
                  <a:pos x="T2" y="T3"/>
                </a:cxn>
                <a:cxn ang="T10">
                  <a:pos x="T4" y="T5"/>
                </a:cxn>
                <a:cxn ang="T11">
                  <a:pos x="T6" y="T7"/>
                </a:cxn>
              </a:cxnLst>
              <a:rect l="T12" t="T13" r="T14" b="T15"/>
              <a:pathLst>
                <a:path w="58" h="152">
                  <a:moveTo>
                    <a:pt x="0" y="148"/>
                  </a:moveTo>
                  <a:lnTo>
                    <a:pt x="12" y="152"/>
                  </a:lnTo>
                  <a:lnTo>
                    <a:pt x="58" y="0"/>
                  </a:lnTo>
                  <a:lnTo>
                    <a:pt x="0" y="148"/>
                  </a:lnTo>
                  <a:close/>
                </a:path>
              </a:pathLst>
            </a:custGeom>
            <a:solidFill>
              <a:srgbClr val="000000"/>
            </a:solidFill>
            <a:ln w="9525">
              <a:noFill/>
              <a:round/>
              <a:headEnd/>
              <a:tailEnd/>
            </a:ln>
          </p:spPr>
          <p:txBody>
            <a:bodyPr/>
            <a:lstStyle/>
            <a:p>
              <a:endParaRPr lang="en-US"/>
            </a:p>
          </p:txBody>
        </p:sp>
        <p:sp>
          <p:nvSpPr>
            <p:cNvPr id="1957" name="Freeform 931">
              <a:extLst>
                <a:ext uri="{FF2B5EF4-FFF2-40B4-BE49-F238E27FC236}">
                  <a16:creationId xmlns:a16="http://schemas.microsoft.com/office/drawing/2014/main" id="{70E3AE24-BA56-4A9D-945F-3E7828060DE3}"/>
                </a:ext>
              </a:extLst>
            </p:cNvPr>
            <p:cNvSpPr>
              <a:spLocks/>
            </p:cNvSpPr>
            <p:nvPr/>
          </p:nvSpPr>
          <p:spPr bwMode="auto">
            <a:xfrm>
              <a:off x="3849" y="3253"/>
              <a:ext cx="9" cy="30"/>
            </a:xfrm>
            <a:custGeom>
              <a:avLst/>
              <a:gdLst>
                <a:gd name="T0" fmla="*/ 0 w 58"/>
                <a:gd name="T1" fmla="*/ 148 h 152"/>
                <a:gd name="T2" fmla="*/ 12 w 58"/>
                <a:gd name="T3" fmla="*/ 152 h 152"/>
                <a:gd name="T4" fmla="*/ 58 w 58"/>
                <a:gd name="T5" fmla="*/ 0 h 152"/>
                <a:gd name="T6" fmla="*/ 0 w 58"/>
                <a:gd name="T7" fmla="*/ 148 h 152"/>
                <a:gd name="T8" fmla="*/ 0 60000 65536"/>
                <a:gd name="T9" fmla="*/ 0 60000 65536"/>
                <a:gd name="T10" fmla="*/ 0 60000 65536"/>
                <a:gd name="T11" fmla="*/ 0 60000 65536"/>
                <a:gd name="T12" fmla="*/ 0 w 58"/>
                <a:gd name="T13" fmla="*/ 0 h 152"/>
                <a:gd name="T14" fmla="*/ 58 w 58"/>
                <a:gd name="T15" fmla="*/ 152 h 152"/>
              </a:gdLst>
              <a:ahLst/>
              <a:cxnLst>
                <a:cxn ang="T8">
                  <a:pos x="T0" y="T1"/>
                </a:cxn>
                <a:cxn ang="T9">
                  <a:pos x="T2" y="T3"/>
                </a:cxn>
                <a:cxn ang="T10">
                  <a:pos x="T4" y="T5"/>
                </a:cxn>
                <a:cxn ang="T11">
                  <a:pos x="T6" y="T7"/>
                </a:cxn>
              </a:cxnLst>
              <a:rect l="T12" t="T13" r="T14" b="T15"/>
              <a:pathLst>
                <a:path w="58" h="152">
                  <a:moveTo>
                    <a:pt x="0" y="148"/>
                  </a:moveTo>
                  <a:lnTo>
                    <a:pt x="12" y="152"/>
                  </a:lnTo>
                  <a:lnTo>
                    <a:pt x="58" y="0"/>
                  </a:lnTo>
                  <a:lnTo>
                    <a:pt x="0" y="148"/>
                  </a:lnTo>
                </a:path>
              </a:pathLst>
            </a:custGeom>
            <a:noFill/>
            <a:ln w="0">
              <a:solidFill>
                <a:srgbClr val="000000"/>
              </a:solidFill>
              <a:prstDash val="solid"/>
              <a:round/>
              <a:headEnd/>
              <a:tailEnd/>
            </a:ln>
          </p:spPr>
          <p:txBody>
            <a:bodyPr/>
            <a:lstStyle/>
            <a:p>
              <a:endParaRPr lang="en-US"/>
            </a:p>
          </p:txBody>
        </p:sp>
        <p:sp>
          <p:nvSpPr>
            <p:cNvPr id="1958" name="Freeform 932">
              <a:extLst>
                <a:ext uri="{FF2B5EF4-FFF2-40B4-BE49-F238E27FC236}">
                  <a16:creationId xmlns:a16="http://schemas.microsoft.com/office/drawing/2014/main" id="{2B2AA79E-C4BC-4759-BA7D-BA10E3CBF969}"/>
                </a:ext>
              </a:extLst>
            </p:cNvPr>
            <p:cNvSpPr>
              <a:spLocks/>
            </p:cNvSpPr>
            <p:nvPr/>
          </p:nvSpPr>
          <p:spPr bwMode="auto">
            <a:xfrm>
              <a:off x="3851" y="3253"/>
              <a:ext cx="7" cy="31"/>
            </a:xfrm>
            <a:custGeom>
              <a:avLst/>
              <a:gdLst>
                <a:gd name="T0" fmla="*/ 0 w 46"/>
                <a:gd name="T1" fmla="*/ 152 h 156"/>
                <a:gd name="T2" fmla="*/ 10 w 46"/>
                <a:gd name="T3" fmla="*/ 156 h 156"/>
                <a:gd name="T4" fmla="*/ 46 w 46"/>
                <a:gd name="T5" fmla="*/ 0 h 156"/>
                <a:gd name="T6" fmla="*/ 0 w 46"/>
                <a:gd name="T7" fmla="*/ 152 h 156"/>
                <a:gd name="T8" fmla="*/ 0 60000 65536"/>
                <a:gd name="T9" fmla="*/ 0 60000 65536"/>
                <a:gd name="T10" fmla="*/ 0 60000 65536"/>
                <a:gd name="T11" fmla="*/ 0 60000 65536"/>
                <a:gd name="T12" fmla="*/ 0 w 46"/>
                <a:gd name="T13" fmla="*/ 0 h 156"/>
                <a:gd name="T14" fmla="*/ 46 w 46"/>
                <a:gd name="T15" fmla="*/ 156 h 156"/>
              </a:gdLst>
              <a:ahLst/>
              <a:cxnLst>
                <a:cxn ang="T8">
                  <a:pos x="T0" y="T1"/>
                </a:cxn>
                <a:cxn ang="T9">
                  <a:pos x="T2" y="T3"/>
                </a:cxn>
                <a:cxn ang="T10">
                  <a:pos x="T4" y="T5"/>
                </a:cxn>
                <a:cxn ang="T11">
                  <a:pos x="T6" y="T7"/>
                </a:cxn>
              </a:cxnLst>
              <a:rect l="T12" t="T13" r="T14" b="T15"/>
              <a:pathLst>
                <a:path w="46" h="156">
                  <a:moveTo>
                    <a:pt x="0" y="152"/>
                  </a:moveTo>
                  <a:lnTo>
                    <a:pt x="10" y="156"/>
                  </a:lnTo>
                  <a:lnTo>
                    <a:pt x="46" y="0"/>
                  </a:lnTo>
                  <a:lnTo>
                    <a:pt x="0" y="152"/>
                  </a:lnTo>
                  <a:close/>
                </a:path>
              </a:pathLst>
            </a:custGeom>
            <a:solidFill>
              <a:srgbClr val="000000"/>
            </a:solidFill>
            <a:ln w="9525">
              <a:noFill/>
              <a:round/>
              <a:headEnd/>
              <a:tailEnd/>
            </a:ln>
          </p:spPr>
          <p:txBody>
            <a:bodyPr/>
            <a:lstStyle/>
            <a:p>
              <a:endParaRPr lang="en-US"/>
            </a:p>
          </p:txBody>
        </p:sp>
        <p:sp>
          <p:nvSpPr>
            <p:cNvPr id="1959" name="Freeform 933">
              <a:extLst>
                <a:ext uri="{FF2B5EF4-FFF2-40B4-BE49-F238E27FC236}">
                  <a16:creationId xmlns:a16="http://schemas.microsoft.com/office/drawing/2014/main" id="{4EBABD7F-E3D6-4BB7-81FC-4DCFF54ADDC6}"/>
                </a:ext>
              </a:extLst>
            </p:cNvPr>
            <p:cNvSpPr>
              <a:spLocks/>
            </p:cNvSpPr>
            <p:nvPr/>
          </p:nvSpPr>
          <p:spPr bwMode="auto">
            <a:xfrm>
              <a:off x="3851" y="3253"/>
              <a:ext cx="7" cy="31"/>
            </a:xfrm>
            <a:custGeom>
              <a:avLst/>
              <a:gdLst>
                <a:gd name="T0" fmla="*/ 0 w 46"/>
                <a:gd name="T1" fmla="*/ 152 h 156"/>
                <a:gd name="T2" fmla="*/ 10 w 46"/>
                <a:gd name="T3" fmla="*/ 156 h 156"/>
                <a:gd name="T4" fmla="*/ 46 w 46"/>
                <a:gd name="T5" fmla="*/ 0 h 156"/>
                <a:gd name="T6" fmla="*/ 0 w 46"/>
                <a:gd name="T7" fmla="*/ 152 h 156"/>
                <a:gd name="T8" fmla="*/ 0 60000 65536"/>
                <a:gd name="T9" fmla="*/ 0 60000 65536"/>
                <a:gd name="T10" fmla="*/ 0 60000 65536"/>
                <a:gd name="T11" fmla="*/ 0 60000 65536"/>
                <a:gd name="T12" fmla="*/ 0 w 46"/>
                <a:gd name="T13" fmla="*/ 0 h 156"/>
                <a:gd name="T14" fmla="*/ 46 w 46"/>
                <a:gd name="T15" fmla="*/ 156 h 156"/>
              </a:gdLst>
              <a:ahLst/>
              <a:cxnLst>
                <a:cxn ang="T8">
                  <a:pos x="T0" y="T1"/>
                </a:cxn>
                <a:cxn ang="T9">
                  <a:pos x="T2" y="T3"/>
                </a:cxn>
                <a:cxn ang="T10">
                  <a:pos x="T4" y="T5"/>
                </a:cxn>
                <a:cxn ang="T11">
                  <a:pos x="T6" y="T7"/>
                </a:cxn>
              </a:cxnLst>
              <a:rect l="T12" t="T13" r="T14" b="T15"/>
              <a:pathLst>
                <a:path w="46" h="156">
                  <a:moveTo>
                    <a:pt x="0" y="152"/>
                  </a:moveTo>
                  <a:lnTo>
                    <a:pt x="10" y="156"/>
                  </a:lnTo>
                  <a:lnTo>
                    <a:pt x="46" y="0"/>
                  </a:lnTo>
                  <a:lnTo>
                    <a:pt x="0" y="152"/>
                  </a:lnTo>
                </a:path>
              </a:pathLst>
            </a:custGeom>
            <a:noFill/>
            <a:ln w="0">
              <a:solidFill>
                <a:srgbClr val="000000"/>
              </a:solidFill>
              <a:prstDash val="solid"/>
              <a:round/>
              <a:headEnd/>
              <a:tailEnd/>
            </a:ln>
          </p:spPr>
          <p:txBody>
            <a:bodyPr/>
            <a:lstStyle/>
            <a:p>
              <a:endParaRPr lang="en-US"/>
            </a:p>
          </p:txBody>
        </p:sp>
        <p:sp>
          <p:nvSpPr>
            <p:cNvPr id="1960" name="Freeform 934">
              <a:extLst>
                <a:ext uri="{FF2B5EF4-FFF2-40B4-BE49-F238E27FC236}">
                  <a16:creationId xmlns:a16="http://schemas.microsoft.com/office/drawing/2014/main" id="{2264AE4E-5960-42EA-B5E0-8A134A7D5030}"/>
                </a:ext>
              </a:extLst>
            </p:cNvPr>
            <p:cNvSpPr>
              <a:spLocks/>
            </p:cNvSpPr>
            <p:nvPr/>
          </p:nvSpPr>
          <p:spPr bwMode="auto">
            <a:xfrm>
              <a:off x="3852" y="3253"/>
              <a:ext cx="6" cy="32"/>
            </a:xfrm>
            <a:custGeom>
              <a:avLst/>
              <a:gdLst>
                <a:gd name="T0" fmla="*/ 0 w 36"/>
                <a:gd name="T1" fmla="*/ 156 h 159"/>
                <a:gd name="T2" fmla="*/ 12 w 36"/>
                <a:gd name="T3" fmla="*/ 159 h 159"/>
                <a:gd name="T4" fmla="*/ 36 w 36"/>
                <a:gd name="T5" fmla="*/ 0 h 159"/>
                <a:gd name="T6" fmla="*/ 0 w 36"/>
                <a:gd name="T7" fmla="*/ 156 h 159"/>
                <a:gd name="T8" fmla="*/ 0 60000 65536"/>
                <a:gd name="T9" fmla="*/ 0 60000 65536"/>
                <a:gd name="T10" fmla="*/ 0 60000 65536"/>
                <a:gd name="T11" fmla="*/ 0 60000 65536"/>
                <a:gd name="T12" fmla="*/ 0 w 36"/>
                <a:gd name="T13" fmla="*/ 0 h 159"/>
                <a:gd name="T14" fmla="*/ 36 w 36"/>
                <a:gd name="T15" fmla="*/ 159 h 159"/>
              </a:gdLst>
              <a:ahLst/>
              <a:cxnLst>
                <a:cxn ang="T8">
                  <a:pos x="T0" y="T1"/>
                </a:cxn>
                <a:cxn ang="T9">
                  <a:pos x="T2" y="T3"/>
                </a:cxn>
                <a:cxn ang="T10">
                  <a:pos x="T4" y="T5"/>
                </a:cxn>
                <a:cxn ang="T11">
                  <a:pos x="T6" y="T7"/>
                </a:cxn>
              </a:cxnLst>
              <a:rect l="T12" t="T13" r="T14" b="T15"/>
              <a:pathLst>
                <a:path w="36" h="159">
                  <a:moveTo>
                    <a:pt x="0" y="156"/>
                  </a:moveTo>
                  <a:lnTo>
                    <a:pt x="12" y="159"/>
                  </a:lnTo>
                  <a:lnTo>
                    <a:pt x="36" y="0"/>
                  </a:lnTo>
                  <a:lnTo>
                    <a:pt x="0" y="156"/>
                  </a:lnTo>
                  <a:close/>
                </a:path>
              </a:pathLst>
            </a:custGeom>
            <a:solidFill>
              <a:srgbClr val="000000"/>
            </a:solidFill>
            <a:ln w="9525">
              <a:noFill/>
              <a:round/>
              <a:headEnd/>
              <a:tailEnd/>
            </a:ln>
          </p:spPr>
          <p:txBody>
            <a:bodyPr/>
            <a:lstStyle/>
            <a:p>
              <a:endParaRPr lang="en-US"/>
            </a:p>
          </p:txBody>
        </p:sp>
        <p:sp>
          <p:nvSpPr>
            <p:cNvPr id="1961" name="Freeform 935">
              <a:extLst>
                <a:ext uri="{FF2B5EF4-FFF2-40B4-BE49-F238E27FC236}">
                  <a16:creationId xmlns:a16="http://schemas.microsoft.com/office/drawing/2014/main" id="{9D079255-888B-4661-B417-3AF0025686F6}"/>
                </a:ext>
              </a:extLst>
            </p:cNvPr>
            <p:cNvSpPr>
              <a:spLocks/>
            </p:cNvSpPr>
            <p:nvPr/>
          </p:nvSpPr>
          <p:spPr bwMode="auto">
            <a:xfrm>
              <a:off x="3852" y="3253"/>
              <a:ext cx="6" cy="32"/>
            </a:xfrm>
            <a:custGeom>
              <a:avLst/>
              <a:gdLst>
                <a:gd name="T0" fmla="*/ 0 w 36"/>
                <a:gd name="T1" fmla="*/ 156 h 159"/>
                <a:gd name="T2" fmla="*/ 12 w 36"/>
                <a:gd name="T3" fmla="*/ 159 h 159"/>
                <a:gd name="T4" fmla="*/ 36 w 36"/>
                <a:gd name="T5" fmla="*/ 0 h 159"/>
                <a:gd name="T6" fmla="*/ 0 w 36"/>
                <a:gd name="T7" fmla="*/ 156 h 159"/>
                <a:gd name="T8" fmla="*/ 0 60000 65536"/>
                <a:gd name="T9" fmla="*/ 0 60000 65536"/>
                <a:gd name="T10" fmla="*/ 0 60000 65536"/>
                <a:gd name="T11" fmla="*/ 0 60000 65536"/>
                <a:gd name="T12" fmla="*/ 0 w 36"/>
                <a:gd name="T13" fmla="*/ 0 h 159"/>
                <a:gd name="T14" fmla="*/ 36 w 36"/>
                <a:gd name="T15" fmla="*/ 159 h 159"/>
              </a:gdLst>
              <a:ahLst/>
              <a:cxnLst>
                <a:cxn ang="T8">
                  <a:pos x="T0" y="T1"/>
                </a:cxn>
                <a:cxn ang="T9">
                  <a:pos x="T2" y="T3"/>
                </a:cxn>
                <a:cxn ang="T10">
                  <a:pos x="T4" y="T5"/>
                </a:cxn>
                <a:cxn ang="T11">
                  <a:pos x="T6" y="T7"/>
                </a:cxn>
              </a:cxnLst>
              <a:rect l="T12" t="T13" r="T14" b="T15"/>
              <a:pathLst>
                <a:path w="36" h="159">
                  <a:moveTo>
                    <a:pt x="0" y="156"/>
                  </a:moveTo>
                  <a:lnTo>
                    <a:pt x="12" y="159"/>
                  </a:lnTo>
                  <a:lnTo>
                    <a:pt x="36" y="0"/>
                  </a:lnTo>
                  <a:lnTo>
                    <a:pt x="0" y="156"/>
                  </a:lnTo>
                </a:path>
              </a:pathLst>
            </a:custGeom>
            <a:noFill/>
            <a:ln w="0">
              <a:solidFill>
                <a:srgbClr val="000000"/>
              </a:solidFill>
              <a:prstDash val="solid"/>
              <a:round/>
              <a:headEnd/>
              <a:tailEnd/>
            </a:ln>
          </p:spPr>
          <p:txBody>
            <a:bodyPr/>
            <a:lstStyle/>
            <a:p>
              <a:endParaRPr lang="en-US"/>
            </a:p>
          </p:txBody>
        </p:sp>
        <p:sp>
          <p:nvSpPr>
            <p:cNvPr id="1962" name="Freeform 936">
              <a:extLst>
                <a:ext uri="{FF2B5EF4-FFF2-40B4-BE49-F238E27FC236}">
                  <a16:creationId xmlns:a16="http://schemas.microsoft.com/office/drawing/2014/main" id="{2B7E6F8E-BBA3-4CD1-824D-3985833674B2}"/>
                </a:ext>
              </a:extLst>
            </p:cNvPr>
            <p:cNvSpPr>
              <a:spLocks/>
            </p:cNvSpPr>
            <p:nvPr/>
          </p:nvSpPr>
          <p:spPr bwMode="auto">
            <a:xfrm>
              <a:off x="3854" y="3253"/>
              <a:ext cx="4" cy="32"/>
            </a:xfrm>
            <a:custGeom>
              <a:avLst/>
              <a:gdLst>
                <a:gd name="T0" fmla="*/ 0 w 24"/>
                <a:gd name="T1" fmla="*/ 159 h 161"/>
                <a:gd name="T2" fmla="*/ 12 w 24"/>
                <a:gd name="T3" fmla="*/ 161 h 161"/>
                <a:gd name="T4" fmla="*/ 24 w 24"/>
                <a:gd name="T5" fmla="*/ 0 h 161"/>
                <a:gd name="T6" fmla="*/ 0 w 24"/>
                <a:gd name="T7" fmla="*/ 159 h 161"/>
                <a:gd name="T8" fmla="*/ 0 60000 65536"/>
                <a:gd name="T9" fmla="*/ 0 60000 65536"/>
                <a:gd name="T10" fmla="*/ 0 60000 65536"/>
                <a:gd name="T11" fmla="*/ 0 60000 65536"/>
                <a:gd name="T12" fmla="*/ 0 w 24"/>
                <a:gd name="T13" fmla="*/ 0 h 161"/>
                <a:gd name="T14" fmla="*/ 24 w 24"/>
                <a:gd name="T15" fmla="*/ 161 h 161"/>
              </a:gdLst>
              <a:ahLst/>
              <a:cxnLst>
                <a:cxn ang="T8">
                  <a:pos x="T0" y="T1"/>
                </a:cxn>
                <a:cxn ang="T9">
                  <a:pos x="T2" y="T3"/>
                </a:cxn>
                <a:cxn ang="T10">
                  <a:pos x="T4" y="T5"/>
                </a:cxn>
                <a:cxn ang="T11">
                  <a:pos x="T6" y="T7"/>
                </a:cxn>
              </a:cxnLst>
              <a:rect l="T12" t="T13" r="T14" b="T15"/>
              <a:pathLst>
                <a:path w="24" h="161">
                  <a:moveTo>
                    <a:pt x="0" y="159"/>
                  </a:moveTo>
                  <a:lnTo>
                    <a:pt x="12" y="161"/>
                  </a:lnTo>
                  <a:lnTo>
                    <a:pt x="24" y="0"/>
                  </a:lnTo>
                  <a:lnTo>
                    <a:pt x="0" y="159"/>
                  </a:lnTo>
                  <a:close/>
                </a:path>
              </a:pathLst>
            </a:custGeom>
            <a:solidFill>
              <a:srgbClr val="000000"/>
            </a:solidFill>
            <a:ln w="9525">
              <a:noFill/>
              <a:round/>
              <a:headEnd/>
              <a:tailEnd/>
            </a:ln>
          </p:spPr>
          <p:txBody>
            <a:bodyPr/>
            <a:lstStyle/>
            <a:p>
              <a:endParaRPr lang="en-US"/>
            </a:p>
          </p:txBody>
        </p:sp>
        <p:sp>
          <p:nvSpPr>
            <p:cNvPr id="1963" name="Freeform 937">
              <a:extLst>
                <a:ext uri="{FF2B5EF4-FFF2-40B4-BE49-F238E27FC236}">
                  <a16:creationId xmlns:a16="http://schemas.microsoft.com/office/drawing/2014/main" id="{40DEBECA-0056-4C00-9F5F-EEE23DFFF7AC}"/>
                </a:ext>
              </a:extLst>
            </p:cNvPr>
            <p:cNvSpPr>
              <a:spLocks/>
            </p:cNvSpPr>
            <p:nvPr/>
          </p:nvSpPr>
          <p:spPr bwMode="auto">
            <a:xfrm>
              <a:off x="3854" y="3253"/>
              <a:ext cx="4" cy="32"/>
            </a:xfrm>
            <a:custGeom>
              <a:avLst/>
              <a:gdLst>
                <a:gd name="T0" fmla="*/ 0 w 24"/>
                <a:gd name="T1" fmla="*/ 159 h 161"/>
                <a:gd name="T2" fmla="*/ 12 w 24"/>
                <a:gd name="T3" fmla="*/ 161 h 161"/>
                <a:gd name="T4" fmla="*/ 24 w 24"/>
                <a:gd name="T5" fmla="*/ 0 h 161"/>
                <a:gd name="T6" fmla="*/ 0 w 24"/>
                <a:gd name="T7" fmla="*/ 159 h 161"/>
                <a:gd name="T8" fmla="*/ 0 60000 65536"/>
                <a:gd name="T9" fmla="*/ 0 60000 65536"/>
                <a:gd name="T10" fmla="*/ 0 60000 65536"/>
                <a:gd name="T11" fmla="*/ 0 60000 65536"/>
                <a:gd name="T12" fmla="*/ 0 w 24"/>
                <a:gd name="T13" fmla="*/ 0 h 161"/>
                <a:gd name="T14" fmla="*/ 24 w 24"/>
                <a:gd name="T15" fmla="*/ 161 h 161"/>
              </a:gdLst>
              <a:ahLst/>
              <a:cxnLst>
                <a:cxn ang="T8">
                  <a:pos x="T0" y="T1"/>
                </a:cxn>
                <a:cxn ang="T9">
                  <a:pos x="T2" y="T3"/>
                </a:cxn>
                <a:cxn ang="T10">
                  <a:pos x="T4" y="T5"/>
                </a:cxn>
                <a:cxn ang="T11">
                  <a:pos x="T6" y="T7"/>
                </a:cxn>
              </a:cxnLst>
              <a:rect l="T12" t="T13" r="T14" b="T15"/>
              <a:pathLst>
                <a:path w="24" h="161">
                  <a:moveTo>
                    <a:pt x="0" y="159"/>
                  </a:moveTo>
                  <a:lnTo>
                    <a:pt x="12" y="161"/>
                  </a:lnTo>
                  <a:lnTo>
                    <a:pt x="24" y="0"/>
                  </a:lnTo>
                  <a:lnTo>
                    <a:pt x="0" y="159"/>
                  </a:lnTo>
                </a:path>
              </a:pathLst>
            </a:custGeom>
            <a:noFill/>
            <a:ln w="0">
              <a:solidFill>
                <a:srgbClr val="000000"/>
              </a:solidFill>
              <a:prstDash val="solid"/>
              <a:round/>
              <a:headEnd/>
              <a:tailEnd/>
            </a:ln>
          </p:spPr>
          <p:txBody>
            <a:bodyPr/>
            <a:lstStyle/>
            <a:p>
              <a:endParaRPr lang="en-US"/>
            </a:p>
          </p:txBody>
        </p:sp>
        <p:sp>
          <p:nvSpPr>
            <p:cNvPr id="1964" name="Freeform 938">
              <a:extLst>
                <a:ext uri="{FF2B5EF4-FFF2-40B4-BE49-F238E27FC236}">
                  <a16:creationId xmlns:a16="http://schemas.microsoft.com/office/drawing/2014/main" id="{270E3408-8B05-42A2-BC7E-114E1A7A8EC5}"/>
                </a:ext>
              </a:extLst>
            </p:cNvPr>
            <p:cNvSpPr>
              <a:spLocks/>
            </p:cNvSpPr>
            <p:nvPr/>
          </p:nvSpPr>
          <p:spPr bwMode="auto">
            <a:xfrm>
              <a:off x="3856" y="3253"/>
              <a:ext cx="2" cy="32"/>
            </a:xfrm>
            <a:custGeom>
              <a:avLst/>
              <a:gdLst>
                <a:gd name="T0" fmla="*/ 0 w 12"/>
                <a:gd name="T1" fmla="*/ 161 h 162"/>
                <a:gd name="T2" fmla="*/ 12 w 12"/>
                <a:gd name="T3" fmla="*/ 162 h 162"/>
                <a:gd name="T4" fmla="*/ 12 w 12"/>
                <a:gd name="T5" fmla="*/ 0 h 162"/>
                <a:gd name="T6" fmla="*/ 0 w 12"/>
                <a:gd name="T7" fmla="*/ 161 h 162"/>
                <a:gd name="T8" fmla="*/ 0 60000 65536"/>
                <a:gd name="T9" fmla="*/ 0 60000 65536"/>
                <a:gd name="T10" fmla="*/ 0 60000 65536"/>
                <a:gd name="T11" fmla="*/ 0 60000 65536"/>
                <a:gd name="T12" fmla="*/ 0 w 12"/>
                <a:gd name="T13" fmla="*/ 0 h 162"/>
                <a:gd name="T14" fmla="*/ 12 w 12"/>
                <a:gd name="T15" fmla="*/ 162 h 162"/>
              </a:gdLst>
              <a:ahLst/>
              <a:cxnLst>
                <a:cxn ang="T8">
                  <a:pos x="T0" y="T1"/>
                </a:cxn>
                <a:cxn ang="T9">
                  <a:pos x="T2" y="T3"/>
                </a:cxn>
                <a:cxn ang="T10">
                  <a:pos x="T4" y="T5"/>
                </a:cxn>
                <a:cxn ang="T11">
                  <a:pos x="T6" y="T7"/>
                </a:cxn>
              </a:cxnLst>
              <a:rect l="T12" t="T13" r="T14" b="T15"/>
              <a:pathLst>
                <a:path w="12" h="162">
                  <a:moveTo>
                    <a:pt x="0" y="161"/>
                  </a:moveTo>
                  <a:lnTo>
                    <a:pt x="12" y="162"/>
                  </a:lnTo>
                  <a:lnTo>
                    <a:pt x="12" y="0"/>
                  </a:lnTo>
                  <a:lnTo>
                    <a:pt x="0" y="161"/>
                  </a:lnTo>
                  <a:close/>
                </a:path>
              </a:pathLst>
            </a:custGeom>
            <a:solidFill>
              <a:srgbClr val="000000"/>
            </a:solidFill>
            <a:ln w="9525">
              <a:noFill/>
              <a:round/>
              <a:headEnd/>
              <a:tailEnd/>
            </a:ln>
          </p:spPr>
          <p:txBody>
            <a:bodyPr/>
            <a:lstStyle/>
            <a:p>
              <a:endParaRPr lang="en-US"/>
            </a:p>
          </p:txBody>
        </p:sp>
        <p:sp>
          <p:nvSpPr>
            <p:cNvPr id="1965" name="Freeform 939">
              <a:extLst>
                <a:ext uri="{FF2B5EF4-FFF2-40B4-BE49-F238E27FC236}">
                  <a16:creationId xmlns:a16="http://schemas.microsoft.com/office/drawing/2014/main" id="{A6B31011-A83E-4122-8C81-5EF7355CB96C}"/>
                </a:ext>
              </a:extLst>
            </p:cNvPr>
            <p:cNvSpPr>
              <a:spLocks/>
            </p:cNvSpPr>
            <p:nvPr/>
          </p:nvSpPr>
          <p:spPr bwMode="auto">
            <a:xfrm>
              <a:off x="3856" y="3253"/>
              <a:ext cx="2" cy="32"/>
            </a:xfrm>
            <a:custGeom>
              <a:avLst/>
              <a:gdLst>
                <a:gd name="T0" fmla="*/ 0 w 12"/>
                <a:gd name="T1" fmla="*/ 161 h 162"/>
                <a:gd name="T2" fmla="*/ 12 w 12"/>
                <a:gd name="T3" fmla="*/ 162 h 162"/>
                <a:gd name="T4" fmla="*/ 12 w 12"/>
                <a:gd name="T5" fmla="*/ 0 h 162"/>
                <a:gd name="T6" fmla="*/ 0 w 12"/>
                <a:gd name="T7" fmla="*/ 161 h 162"/>
                <a:gd name="T8" fmla="*/ 0 60000 65536"/>
                <a:gd name="T9" fmla="*/ 0 60000 65536"/>
                <a:gd name="T10" fmla="*/ 0 60000 65536"/>
                <a:gd name="T11" fmla="*/ 0 60000 65536"/>
                <a:gd name="T12" fmla="*/ 0 w 12"/>
                <a:gd name="T13" fmla="*/ 0 h 162"/>
                <a:gd name="T14" fmla="*/ 12 w 12"/>
                <a:gd name="T15" fmla="*/ 162 h 162"/>
              </a:gdLst>
              <a:ahLst/>
              <a:cxnLst>
                <a:cxn ang="T8">
                  <a:pos x="T0" y="T1"/>
                </a:cxn>
                <a:cxn ang="T9">
                  <a:pos x="T2" y="T3"/>
                </a:cxn>
                <a:cxn ang="T10">
                  <a:pos x="T4" y="T5"/>
                </a:cxn>
                <a:cxn ang="T11">
                  <a:pos x="T6" y="T7"/>
                </a:cxn>
              </a:cxnLst>
              <a:rect l="T12" t="T13" r="T14" b="T15"/>
              <a:pathLst>
                <a:path w="12" h="162">
                  <a:moveTo>
                    <a:pt x="0" y="161"/>
                  </a:moveTo>
                  <a:lnTo>
                    <a:pt x="12" y="162"/>
                  </a:lnTo>
                  <a:lnTo>
                    <a:pt x="12" y="0"/>
                  </a:lnTo>
                  <a:lnTo>
                    <a:pt x="0" y="161"/>
                  </a:lnTo>
                </a:path>
              </a:pathLst>
            </a:custGeom>
            <a:noFill/>
            <a:ln w="0">
              <a:solidFill>
                <a:srgbClr val="000000"/>
              </a:solidFill>
              <a:prstDash val="solid"/>
              <a:round/>
              <a:headEnd/>
              <a:tailEnd/>
            </a:ln>
          </p:spPr>
          <p:txBody>
            <a:bodyPr/>
            <a:lstStyle/>
            <a:p>
              <a:endParaRPr lang="en-US"/>
            </a:p>
          </p:txBody>
        </p:sp>
        <p:sp>
          <p:nvSpPr>
            <p:cNvPr id="1966" name="Freeform 940">
              <a:extLst>
                <a:ext uri="{FF2B5EF4-FFF2-40B4-BE49-F238E27FC236}">
                  <a16:creationId xmlns:a16="http://schemas.microsoft.com/office/drawing/2014/main" id="{51434028-4C9C-4740-8420-EDD9DB9E1021}"/>
                </a:ext>
              </a:extLst>
            </p:cNvPr>
            <p:cNvSpPr>
              <a:spLocks/>
            </p:cNvSpPr>
            <p:nvPr/>
          </p:nvSpPr>
          <p:spPr bwMode="auto">
            <a:xfrm>
              <a:off x="3858" y="3253"/>
              <a:ext cx="2" cy="32"/>
            </a:xfrm>
            <a:custGeom>
              <a:avLst/>
              <a:gdLst>
                <a:gd name="T0" fmla="*/ 0 w 11"/>
                <a:gd name="T1" fmla="*/ 162 h 162"/>
                <a:gd name="T2" fmla="*/ 11 w 11"/>
                <a:gd name="T3" fmla="*/ 161 h 162"/>
                <a:gd name="T4" fmla="*/ 0 w 11"/>
                <a:gd name="T5" fmla="*/ 0 h 162"/>
                <a:gd name="T6" fmla="*/ 0 w 11"/>
                <a:gd name="T7" fmla="*/ 162 h 162"/>
                <a:gd name="T8" fmla="*/ 0 60000 65536"/>
                <a:gd name="T9" fmla="*/ 0 60000 65536"/>
                <a:gd name="T10" fmla="*/ 0 60000 65536"/>
                <a:gd name="T11" fmla="*/ 0 60000 65536"/>
                <a:gd name="T12" fmla="*/ 0 w 11"/>
                <a:gd name="T13" fmla="*/ 0 h 162"/>
                <a:gd name="T14" fmla="*/ 11 w 11"/>
                <a:gd name="T15" fmla="*/ 162 h 162"/>
              </a:gdLst>
              <a:ahLst/>
              <a:cxnLst>
                <a:cxn ang="T8">
                  <a:pos x="T0" y="T1"/>
                </a:cxn>
                <a:cxn ang="T9">
                  <a:pos x="T2" y="T3"/>
                </a:cxn>
                <a:cxn ang="T10">
                  <a:pos x="T4" y="T5"/>
                </a:cxn>
                <a:cxn ang="T11">
                  <a:pos x="T6" y="T7"/>
                </a:cxn>
              </a:cxnLst>
              <a:rect l="T12" t="T13" r="T14" b="T15"/>
              <a:pathLst>
                <a:path w="11" h="162">
                  <a:moveTo>
                    <a:pt x="0" y="162"/>
                  </a:moveTo>
                  <a:lnTo>
                    <a:pt x="11" y="161"/>
                  </a:lnTo>
                  <a:lnTo>
                    <a:pt x="0" y="0"/>
                  </a:lnTo>
                  <a:lnTo>
                    <a:pt x="0" y="162"/>
                  </a:lnTo>
                  <a:close/>
                </a:path>
              </a:pathLst>
            </a:custGeom>
            <a:solidFill>
              <a:srgbClr val="000000"/>
            </a:solidFill>
            <a:ln w="9525">
              <a:noFill/>
              <a:round/>
              <a:headEnd/>
              <a:tailEnd/>
            </a:ln>
          </p:spPr>
          <p:txBody>
            <a:bodyPr/>
            <a:lstStyle/>
            <a:p>
              <a:endParaRPr lang="en-US"/>
            </a:p>
          </p:txBody>
        </p:sp>
        <p:sp>
          <p:nvSpPr>
            <p:cNvPr id="1967" name="Freeform 941">
              <a:extLst>
                <a:ext uri="{FF2B5EF4-FFF2-40B4-BE49-F238E27FC236}">
                  <a16:creationId xmlns:a16="http://schemas.microsoft.com/office/drawing/2014/main" id="{41D17224-D06D-439B-B23C-3429C55C48CD}"/>
                </a:ext>
              </a:extLst>
            </p:cNvPr>
            <p:cNvSpPr>
              <a:spLocks/>
            </p:cNvSpPr>
            <p:nvPr/>
          </p:nvSpPr>
          <p:spPr bwMode="auto">
            <a:xfrm>
              <a:off x="3858" y="3253"/>
              <a:ext cx="2" cy="32"/>
            </a:xfrm>
            <a:custGeom>
              <a:avLst/>
              <a:gdLst>
                <a:gd name="T0" fmla="*/ 0 w 11"/>
                <a:gd name="T1" fmla="*/ 162 h 162"/>
                <a:gd name="T2" fmla="*/ 11 w 11"/>
                <a:gd name="T3" fmla="*/ 161 h 162"/>
                <a:gd name="T4" fmla="*/ 0 w 11"/>
                <a:gd name="T5" fmla="*/ 0 h 162"/>
                <a:gd name="T6" fmla="*/ 0 w 11"/>
                <a:gd name="T7" fmla="*/ 162 h 162"/>
                <a:gd name="T8" fmla="*/ 0 60000 65536"/>
                <a:gd name="T9" fmla="*/ 0 60000 65536"/>
                <a:gd name="T10" fmla="*/ 0 60000 65536"/>
                <a:gd name="T11" fmla="*/ 0 60000 65536"/>
                <a:gd name="T12" fmla="*/ 0 w 11"/>
                <a:gd name="T13" fmla="*/ 0 h 162"/>
                <a:gd name="T14" fmla="*/ 11 w 11"/>
                <a:gd name="T15" fmla="*/ 162 h 162"/>
              </a:gdLst>
              <a:ahLst/>
              <a:cxnLst>
                <a:cxn ang="T8">
                  <a:pos x="T0" y="T1"/>
                </a:cxn>
                <a:cxn ang="T9">
                  <a:pos x="T2" y="T3"/>
                </a:cxn>
                <a:cxn ang="T10">
                  <a:pos x="T4" y="T5"/>
                </a:cxn>
                <a:cxn ang="T11">
                  <a:pos x="T6" y="T7"/>
                </a:cxn>
              </a:cxnLst>
              <a:rect l="T12" t="T13" r="T14" b="T15"/>
              <a:pathLst>
                <a:path w="11" h="162">
                  <a:moveTo>
                    <a:pt x="0" y="162"/>
                  </a:moveTo>
                  <a:lnTo>
                    <a:pt x="11" y="161"/>
                  </a:lnTo>
                  <a:lnTo>
                    <a:pt x="0" y="0"/>
                  </a:lnTo>
                  <a:lnTo>
                    <a:pt x="0" y="162"/>
                  </a:lnTo>
                </a:path>
              </a:pathLst>
            </a:custGeom>
            <a:noFill/>
            <a:ln w="0">
              <a:solidFill>
                <a:srgbClr val="000000"/>
              </a:solidFill>
              <a:prstDash val="solid"/>
              <a:round/>
              <a:headEnd/>
              <a:tailEnd/>
            </a:ln>
          </p:spPr>
          <p:txBody>
            <a:bodyPr/>
            <a:lstStyle/>
            <a:p>
              <a:endParaRPr lang="en-US"/>
            </a:p>
          </p:txBody>
        </p:sp>
        <p:sp>
          <p:nvSpPr>
            <p:cNvPr id="1968" name="Freeform 942">
              <a:extLst>
                <a:ext uri="{FF2B5EF4-FFF2-40B4-BE49-F238E27FC236}">
                  <a16:creationId xmlns:a16="http://schemas.microsoft.com/office/drawing/2014/main" id="{573D6219-FD5F-4B28-BA3A-7B36E9188271}"/>
                </a:ext>
              </a:extLst>
            </p:cNvPr>
            <p:cNvSpPr>
              <a:spLocks/>
            </p:cNvSpPr>
            <p:nvPr/>
          </p:nvSpPr>
          <p:spPr bwMode="auto">
            <a:xfrm>
              <a:off x="3858" y="3253"/>
              <a:ext cx="4" cy="32"/>
            </a:xfrm>
            <a:custGeom>
              <a:avLst/>
              <a:gdLst>
                <a:gd name="T0" fmla="*/ 11 w 23"/>
                <a:gd name="T1" fmla="*/ 161 h 161"/>
                <a:gd name="T2" fmla="*/ 23 w 23"/>
                <a:gd name="T3" fmla="*/ 159 h 161"/>
                <a:gd name="T4" fmla="*/ 0 w 23"/>
                <a:gd name="T5" fmla="*/ 0 h 161"/>
                <a:gd name="T6" fmla="*/ 11 w 23"/>
                <a:gd name="T7" fmla="*/ 161 h 161"/>
                <a:gd name="T8" fmla="*/ 0 60000 65536"/>
                <a:gd name="T9" fmla="*/ 0 60000 65536"/>
                <a:gd name="T10" fmla="*/ 0 60000 65536"/>
                <a:gd name="T11" fmla="*/ 0 60000 65536"/>
                <a:gd name="T12" fmla="*/ 0 w 23"/>
                <a:gd name="T13" fmla="*/ 0 h 161"/>
                <a:gd name="T14" fmla="*/ 23 w 23"/>
                <a:gd name="T15" fmla="*/ 161 h 161"/>
              </a:gdLst>
              <a:ahLst/>
              <a:cxnLst>
                <a:cxn ang="T8">
                  <a:pos x="T0" y="T1"/>
                </a:cxn>
                <a:cxn ang="T9">
                  <a:pos x="T2" y="T3"/>
                </a:cxn>
                <a:cxn ang="T10">
                  <a:pos x="T4" y="T5"/>
                </a:cxn>
                <a:cxn ang="T11">
                  <a:pos x="T6" y="T7"/>
                </a:cxn>
              </a:cxnLst>
              <a:rect l="T12" t="T13" r="T14" b="T15"/>
              <a:pathLst>
                <a:path w="23" h="161">
                  <a:moveTo>
                    <a:pt x="11" y="161"/>
                  </a:moveTo>
                  <a:lnTo>
                    <a:pt x="23" y="159"/>
                  </a:lnTo>
                  <a:lnTo>
                    <a:pt x="0" y="0"/>
                  </a:lnTo>
                  <a:lnTo>
                    <a:pt x="11" y="161"/>
                  </a:lnTo>
                  <a:close/>
                </a:path>
              </a:pathLst>
            </a:custGeom>
            <a:solidFill>
              <a:srgbClr val="000000"/>
            </a:solidFill>
            <a:ln w="9525">
              <a:noFill/>
              <a:round/>
              <a:headEnd/>
              <a:tailEnd/>
            </a:ln>
          </p:spPr>
          <p:txBody>
            <a:bodyPr/>
            <a:lstStyle/>
            <a:p>
              <a:endParaRPr lang="en-US"/>
            </a:p>
          </p:txBody>
        </p:sp>
        <p:sp>
          <p:nvSpPr>
            <p:cNvPr id="1969" name="Freeform 943">
              <a:extLst>
                <a:ext uri="{FF2B5EF4-FFF2-40B4-BE49-F238E27FC236}">
                  <a16:creationId xmlns:a16="http://schemas.microsoft.com/office/drawing/2014/main" id="{6752D226-BF1D-4FE1-823F-0E9FC10496D2}"/>
                </a:ext>
              </a:extLst>
            </p:cNvPr>
            <p:cNvSpPr>
              <a:spLocks/>
            </p:cNvSpPr>
            <p:nvPr/>
          </p:nvSpPr>
          <p:spPr bwMode="auto">
            <a:xfrm>
              <a:off x="3858" y="3253"/>
              <a:ext cx="4" cy="32"/>
            </a:xfrm>
            <a:custGeom>
              <a:avLst/>
              <a:gdLst>
                <a:gd name="T0" fmla="*/ 11 w 23"/>
                <a:gd name="T1" fmla="*/ 161 h 161"/>
                <a:gd name="T2" fmla="*/ 23 w 23"/>
                <a:gd name="T3" fmla="*/ 159 h 161"/>
                <a:gd name="T4" fmla="*/ 0 w 23"/>
                <a:gd name="T5" fmla="*/ 0 h 161"/>
                <a:gd name="T6" fmla="*/ 11 w 23"/>
                <a:gd name="T7" fmla="*/ 161 h 161"/>
                <a:gd name="T8" fmla="*/ 0 60000 65536"/>
                <a:gd name="T9" fmla="*/ 0 60000 65536"/>
                <a:gd name="T10" fmla="*/ 0 60000 65536"/>
                <a:gd name="T11" fmla="*/ 0 60000 65536"/>
                <a:gd name="T12" fmla="*/ 0 w 23"/>
                <a:gd name="T13" fmla="*/ 0 h 161"/>
                <a:gd name="T14" fmla="*/ 23 w 23"/>
                <a:gd name="T15" fmla="*/ 161 h 161"/>
              </a:gdLst>
              <a:ahLst/>
              <a:cxnLst>
                <a:cxn ang="T8">
                  <a:pos x="T0" y="T1"/>
                </a:cxn>
                <a:cxn ang="T9">
                  <a:pos x="T2" y="T3"/>
                </a:cxn>
                <a:cxn ang="T10">
                  <a:pos x="T4" y="T5"/>
                </a:cxn>
                <a:cxn ang="T11">
                  <a:pos x="T6" y="T7"/>
                </a:cxn>
              </a:cxnLst>
              <a:rect l="T12" t="T13" r="T14" b="T15"/>
              <a:pathLst>
                <a:path w="23" h="161">
                  <a:moveTo>
                    <a:pt x="11" y="161"/>
                  </a:moveTo>
                  <a:lnTo>
                    <a:pt x="23" y="159"/>
                  </a:lnTo>
                  <a:lnTo>
                    <a:pt x="0" y="0"/>
                  </a:lnTo>
                  <a:lnTo>
                    <a:pt x="11" y="161"/>
                  </a:lnTo>
                </a:path>
              </a:pathLst>
            </a:custGeom>
            <a:noFill/>
            <a:ln w="0">
              <a:solidFill>
                <a:srgbClr val="000000"/>
              </a:solidFill>
              <a:prstDash val="solid"/>
              <a:round/>
              <a:headEnd/>
              <a:tailEnd/>
            </a:ln>
          </p:spPr>
          <p:txBody>
            <a:bodyPr/>
            <a:lstStyle/>
            <a:p>
              <a:endParaRPr lang="en-US"/>
            </a:p>
          </p:txBody>
        </p:sp>
        <p:sp>
          <p:nvSpPr>
            <p:cNvPr id="1970" name="Freeform 944">
              <a:extLst>
                <a:ext uri="{FF2B5EF4-FFF2-40B4-BE49-F238E27FC236}">
                  <a16:creationId xmlns:a16="http://schemas.microsoft.com/office/drawing/2014/main" id="{D3B7EA14-37E6-4B97-A9F7-3327F3A4F7FD}"/>
                </a:ext>
              </a:extLst>
            </p:cNvPr>
            <p:cNvSpPr>
              <a:spLocks/>
            </p:cNvSpPr>
            <p:nvPr/>
          </p:nvSpPr>
          <p:spPr bwMode="auto">
            <a:xfrm>
              <a:off x="3858" y="3253"/>
              <a:ext cx="6" cy="32"/>
            </a:xfrm>
            <a:custGeom>
              <a:avLst/>
              <a:gdLst>
                <a:gd name="T0" fmla="*/ 23 w 35"/>
                <a:gd name="T1" fmla="*/ 159 h 159"/>
                <a:gd name="T2" fmla="*/ 35 w 35"/>
                <a:gd name="T3" fmla="*/ 156 h 159"/>
                <a:gd name="T4" fmla="*/ 0 w 35"/>
                <a:gd name="T5" fmla="*/ 0 h 159"/>
                <a:gd name="T6" fmla="*/ 23 w 35"/>
                <a:gd name="T7" fmla="*/ 159 h 159"/>
                <a:gd name="T8" fmla="*/ 0 60000 65536"/>
                <a:gd name="T9" fmla="*/ 0 60000 65536"/>
                <a:gd name="T10" fmla="*/ 0 60000 65536"/>
                <a:gd name="T11" fmla="*/ 0 60000 65536"/>
                <a:gd name="T12" fmla="*/ 0 w 35"/>
                <a:gd name="T13" fmla="*/ 0 h 159"/>
                <a:gd name="T14" fmla="*/ 35 w 35"/>
                <a:gd name="T15" fmla="*/ 159 h 159"/>
              </a:gdLst>
              <a:ahLst/>
              <a:cxnLst>
                <a:cxn ang="T8">
                  <a:pos x="T0" y="T1"/>
                </a:cxn>
                <a:cxn ang="T9">
                  <a:pos x="T2" y="T3"/>
                </a:cxn>
                <a:cxn ang="T10">
                  <a:pos x="T4" y="T5"/>
                </a:cxn>
                <a:cxn ang="T11">
                  <a:pos x="T6" y="T7"/>
                </a:cxn>
              </a:cxnLst>
              <a:rect l="T12" t="T13" r="T14" b="T15"/>
              <a:pathLst>
                <a:path w="35" h="159">
                  <a:moveTo>
                    <a:pt x="23" y="159"/>
                  </a:moveTo>
                  <a:lnTo>
                    <a:pt x="35" y="156"/>
                  </a:lnTo>
                  <a:lnTo>
                    <a:pt x="0" y="0"/>
                  </a:lnTo>
                  <a:lnTo>
                    <a:pt x="23" y="159"/>
                  </a:lnTo>
                  <a:close/>
                </a:path>
              </a:pathLst>
            </a:custGeom>
            <a:solidFill>
              <a:srgbClr val="000000"/>
            </a:solidFill>
            <a:ln w="9525">
              <a:noFill/>
              <a:round/>
              <a:headEnd/>
              <a:tailEnd/>
            </a:ln>
          </p:spPr>
          <p:txBody>
            <a:bodyPr/>
            <a:lstStyle/>
            <a:p>
              <a:endParaRPr lang="en-US"/>
            </a:p>
          </p:txBody>
        </p:sp>
        <p:sp>
          <p:nvSpPr>
            <p:cNvPr id="1971" name="Freeform 945">
              <a:extLst>
                <a:ext uri="{FF2B5EF4-FFF2-40B4-BE49-F238E27FC236}">
                  <a16:creationId xmlns:a16="http://schemas.microsoft.com/office/drawing/2014/main" id="{334C7958-EB99-463B-8728-A512B844E06B}"/>
                </a:ext>
              </a:extLst>
            </p:cNvPr>
            <p:cNvSpPr>
              <a:spLocks/>
            </p:cNvSpPr>
            <p:nvPr/>
          </p:nvSpPr>
          <p:spPr bwMode="auto">
            <a:xfrm>
              <a:off x="3858" y="3253"/>
              <a:ext cx="6" cy="32"/>
            </a:xfrm>
            <a:custGeom>
              <a:avLst/>
              <a:gdLst>
                <a:gd name="T0" fmla="*/ 23 w 35"/>
                <a:gd name="T1" fmla="*/ 159 h 159"/>
                <a:gd name="T2" fmla="*/ 35 w 35"/>
                <a:gd name="T3" fmla="*/ 156 h 159"/>
                <a:gd name="T4" fmla="*/ 0 w 35"/>
                <a:gd name="T5" fmla="*/ 0 h 159"/>
                <a:gd name="T6" fmla="*/ 23 w 35"/>
                <a:gd name="T7" fmla="*/ 159 h 159"/>
                <a:gd name="T8" fmla="*/ 0 60000 65536"/>
                <a:gd name="T9" fmla="*/ 0 60000 65536"/>
                <a:gd name="T10" fmla="*/ 0 60000 65536"/>
                <a:gd name="T11" fmla="*/ 0 60000 65536"/>
                <a:gd name="T12" fmla="*/ 0 w 35"/>
                <a:gd name="T13" fmla="*/ 0 h 159"/>
                <a:gd name="T14" fmla="*/ 35 w 35"/>
                <a:gd name="T15" fmla="*/ 159 h 159"/>
              </a:gdLst>
              <a:ahLst/>
              <a:cxnLst>
                <a:cxn ang="T8">
                  <a:pos x="T0" y="T1"/>
                </a:cxn>
                <a:cxn ang="T9">
                  <a:pos x="T2" y="T3"/>
                </a:cxn>
                <a:cxn ang="T10">
                  <a:pos x="T4" y="T5"/>
                </a:cxn>
                <a:cxn ang="T11">
                  <a:pos x="T6" y="T7"/>
                </a:cxn>
              </a:cxnLst>
              <a:rect l="T12" t="T13" r="T14" b="T15"/>
              <a:pathLst>
                <a:path w="35" h="159">
                  <a:moveTo>
                    <a:pt x="23" y="159"/>
                  </a:moveTo>
                  <a:lnTo>
                    <a:pt x="35" y="156"/>
                  </a:lnTo>
                  <a:lnTo>
                    <a:pt x="0" y="0"/>
                  </a:lnTo>
                  <a:lnTo>
                    <a:pt x="23" y="159"/>
                  </a:lnTo>
                </a:path>
              </a:pathLst>
            </a:custGeom>
            <a:noFill/>
            <a:ln w="0">
              <a:solidFill>
                <a:srgbClr val="000000"/>
              </a:solidFill>
              <a:prstDash val="solid"/>
              <a:round/>
              <a:headEnd/>
              <a:tailEnd/>
            </a:ln>
          </p:spPr>
          <p:txBody>
            <a:bodyPr/>
            <a:lstStyle/>
            <a:p>
              <a:endParaRPr lang="en-US"/>
            </a:p>
          </p:txBody>
        </p:sp>
        <p:sp>
          <p:nvSpPr>
            <p:cNvPr id="1972" name="Freeform 946">
              <a:extLst>
                <a:ext uri="{FF2B5EF4-FFF2-40B4-BE49-F238E27FC236}">
                  <a16:creationId xmlns:a16="http://schemas.microsoft.com/office/drawing/2014/main" id="{C68489F4-09CD-4DBD-A0B6-A4C87D0FE61D}"/>
                </a:ext>
              </a:extLst>
            </p:cNvPr>
            <p:cNvSpPr>
              <a:spLocks/>
            </p:cNvSpPr>
            <p:nvPr/>
          </p:nvSpPr>
          <p:spPr bwMode="auto">
            <a:xfrm>
              <a:off x="3858" y="3253"/>
              <a:ext cx="8" cy="31"/>
            </a:xfrm>
            <a:custGeom>
              <a:avLst/>
              <a:gdLst>
                <a:gd name="T0" fmla="*/ 35 w 46"/>
                <a:gd name="T1" fmla="*/ 156 h 156"/>
                <a:gd name="T2" fmla="*/ 46 w 46"/>
                <a:gd name="T3" fmla="*/ 152 h 156"/>
                <a:gd name="T4" fmla="*/ 0 w 46"/>
                <a:gd name="T5" fmla="*/ 0 h 156"/>
                <a:gd name="T6" fmla="*/ 35 w 46"/>
                <a:gd name="T7" fmla="*/ 156 h 156"/>
                <a:gd name="T8" fmla="*/ 0 60000 65536"/>
                <a:gd name="T9" fmla="*/ 0 60000 65536"/>
                <a:gd name="T10" fmla="*/ 0 60000 65536"/>
                <a:gd name="T11" fmla="*/ 0 60000 65536"/>
                <a:gd name="T12" fmla="*/ 0 w 46"/>
                <a:gd name="T13" fmla="*/ 0 h 156"/>
                <a:gd name="T14" fmla="*/ 46 w 46"/>
                <a:gd name="T15" fmla="*/ 156 h 156"/>
              </a:gdLst>
              <a:ahLst/>
              <a:cxnLst>
                <a:cxn ang="T8">
                  <a:pos x="T0" y="T1"/>
                </a:cxn>
                <a:cxn ang="T9">
                  <a:pos x="T2" y="T3"/>
                </a:cxn>
                <a:cxn ang="T10">
                  <a:pos x="T4" y="T5"/>
                </a:cxn>
                <a:cxn ang="T11">
                  <a:pos x="T6" y="T7"/>
                </a:cxn>
              </a:cxnLst>
              <a:rect l="T12" t="T13" r="T14" b="T15"/>
              <a:pathLst>
                <a:path w="46" h="156">
                  <a:moveTo>
                    <a:pt x="35" y="156"/>
                  </a:moveTo>
                  <a:lnTo>
                    <a:pt x="46" y="152"/>
                  </a:lnTo>
                  <a:lnTo>
                    <a:pt x="0" y="0"/>
                  </a:lnTo>
                  <a:lnTo>
                    <a:pt x="35" y="156"/>
                  </a:lnTo>
                  <a:close/>
                </a:path>
              </a:pathLst>
            </a:custGeom>
            <a:solidFill>
              <a:srgbClr val="000000"/>
            </a:solidFill>
            <a:ln w="9525">
              <a:noFill/>
              <a:round/>
              <a:headEnd/>
              <a:tailEnd/>
            </a:ln>
          </p:spPr>
          <p:txBody>
            <a:bodyPr/>
            <a:lstStyle/>
            <a:p>
              <a:endParaRPr lang="en-US"/>
            </a:p>
          </p:txBody>
        </p:sp>
        <p:sp>
          <p:nvSpPr>
            <p:cNvPr id="1973" name="Freeform 947">
              <a:extLst>
                <a:ext uri="{FF2B5EF4-FFF2-40B4-BE49-F238E27FC236}">
                  <a16:creationId xmlns:a16="http://schemas.microsoft.com/office/drawing/2014/main" id="{5150A7BA-132E-462E-9779-ABB4745B6EFE}"/>
                </a:ext>
              </a:extLst>
            </p:cNvPr>
            <p:cNvSpPr>
              <a:spLocks/>
            </p:cNvSpPr>
            <p:nvPr/>
          </p:nvSpPr>
          <p:spPr bwMode="auto">
            <a:xfrm>
              <a:off x="3858" y="3253"/>
              <a:ext cx="8" cy="31"/>
            </a:xfrm>
            <a:custGeom>
              <a:avLst/>
              <a:gdLst>
                <a:gd name="T0" fmla="*/ 35 w 46"/>
                <a:gd name="T1" fmla="*/ 156 h 156"/>
                <a:gd name="T2" fmla="*/ 46 w 46"/>
                <a:gd name="T3" fmla="*/ 152 h 156"/>
                <a:gd name="T4" fmla="*/ 0 w 46"/>
                <a:gd name="T5" fmla="*/ 0 h 156"/>
                <a:gd name="T6" fmla="*/ 35 w 46"/>
                <a:gd name="T7" fmla="*/ 156 h 156"/>
                <a:gd name="T8" fmla="*/ 0 60000 65536"/>
                <a:gd name="T9" fmla="*/ 0 60000 65536"/>
                <a:gd name="T10" fmla="*/ 0 60000 65536"/>
                <a:gd name="T11" fmla="*/ 0 60000 65536"/>
                <a:gd name="T12" fmla="*/ 0 w 46"/>
                <a:gd name="T13" fmla="*/ 0 h 156"/>
                <a:gd name="T14" fmla="*/ 46 w 46"/>
                <a:gd name="T15" fmla="*/ 156 h 156"/>
              </a:gdLst>
              <a:ahLst/>
              <a:cxnLst>
                <a:cxn ang="T8">
                  <a:pos x="T0" y="T1"/>
                </a:cxn>
                <a:cxn ang="T9">
                  <a:pos x="T2" y="T3"/>
                </a:cxn>
                <a:cxn ang="T10">
                  <a:pos x="T4" y="T5"/>
                </a:cxn>
                <a:cxn ang="T11">
                  <a:pos x="T6" y="T7"/>
                </a:cxn>
              </a:cxnLst>
              <a:rect l="T12" t="T13" r="T14" b="T15"/>
              <a:pathLst>
                <a:path w="46" h="156">
                  <a:moveTo>
                    <a:pt x="35" y="156"/>
                  </a:moveTo>
                  <a:lnTo>
                    <a:pt x="46" y="152"/>
                  </a:lnTo>
                  <a:lnTo>
                    <a:pt x="0" y="0"/>
                  </a:lnTo>
                  <a:lnTo>
                    <a:pt x="35" y="156"/>
                  </a:lnTo>
                </a:path>
              </a:pathLst>
            </a:custGeom>
            <a:noFill/>
            <a:ln w="0">
              <a:solidFill>
                <a:srgbClr val="000000"/>
              </a:solidFill>
              <a:prstDash val="solid"/>
              <a:round/>
              <a:headEnd/>
              <a:tailEnd/>
            </a:ln>
          </p:spPr>
          <p:txBody>
            <a:bodyPr/>
            <a:lstStyle/>
            <a:p>
              <a:endParaRPr lang="en-US"/>
            </a:p>
          </p:txBody>
        </p:sp>
        <p:sp>
          <p:nvSpPr>
            <p:cNvPr id="1974" name="Freeform 948">
              <a:extLst>
                <a:ext uri="{FF2B5EF4-FFF2-40B4-BE49-F238E27FC236}">
                  <a16:creationId xmlns:a16="http://schemas.microsoft.com/office/drawing/2014/main" id="{A25EFBCE-4805-4A4D-BC69-DE007E8EC7AD}"/>
                </a:ext>
              </a:extLst>
            </p:cNvPr>
            <p:cNvSpPr>
              <a:spLocks/>
            </p:cNvSpPr>
            <p:nvPr/>
          </p:nvSpPr>
          <p:spPr bwMode="auto">
            <a:xfrm>
              <a:off x="3858" y="3253"/>
              <a:ext cx="10" cy="30"/>
            </a:xfrm>
            <a:custGeom>
              <a:avLst/>
              <a:gdLst>
                <a:gd name="T0" fmla="*/ 46 w 57"/>
                <a:gd name="T1" fmla="*/ 152 h 152"/>
                <a:gd name="T2" fmla="*/ 57 w 57"/>
                <a:gd name="T3" fmla="*/ 148 h 152"/>
                <a:gd name="T4" fmla="*/ 0 w 57"/>
                <a:gd name="T5" fmla="*/ 0 h 152"/>
                <a:gd name="T6" fmla="*/ 46 w 57"/>
                <a:gd name="T7" fmla="*/ 152 h 152"/>
                <a:gd name="T8" fmla="*/ 0 60000 65536"/>
                <a:gd name="T9" fmla="*/ 0 60000 65536"/>
                <a:gd name="T10" fmla="*/ 0 60000 65536"/>
                <a:gd name="T11" fmla="*/ 0 60000 65536"/>
                <a:gd name="T12" fmla="*/ 0 w 57"/>
                <a:gd name="T13" fmla="*/ 0 h 152"/>
                <a:gd name="T14" fmla="*/ 57 w 57"/>
                <a:gd name="T15" fmla="*/ 152 h 152"/>
              </a:gdLst>
              <a:ahLst/>
              <a:cxnLst>
                <a:cxn ang="T8">
                  <a:pos x="T0" y="T1"/>
                </a:cxn>
                <a:cxn ang="T9">
                  <a:pos x="T2" y="T3"/>
                </a:cxn>
                <a:cxn ang="T10">
                  <a:pos x="T4" y="T5"/>
                </a:cxn>
                <a:cxn ang="T11">
                  <a:pos x="T6" y="T7"/>
                </a:cxn>
              </a:cxnLst>
              <a:rect l="T12" t="T13" r="T14" b="T15"/>
              <a:pathLst>
                <a:path w="57" h="152">
                  <a:moveTo>
                    <a:pt x="46" y="152"/>
                  </a:moveTo>
                  <a:lnTo>
                    <a:pt x="57" y="148"/>
                  </a:lnTo>
                  <a:lnTo>
                    <a:pt x="0" y="0"/>
                  </a:lnTo>
                  <a:lnTo>
                    <a:pt x="46" y="152"/>
                  </a:lnTo>
                  <a:close/>
                </a:path>
              </a:pathLst>
            </a:custGeom>
            <a:solidFill>
              <a:srgbClr val="000000"/>
            </a:solidFill>
            <a:ln w="9525">
              <a:noFill/>
              <a:round/>
              <a:headEnd/>
              <a:tailEnd/>
            </a:ln>
          </p:spPr>
          <p:txBody>
            <a:bodyPr/>
            <a:lstStyle/>
            <a:p>
              <a:endParaRPr lang="en-US"/>
            </a:p>
          </p:txBody>
        </p:sp>
        <p:sp>
          <p:nvSpPr>
            <p:cNvPr id="1975" name="Freeform 949">
              <a:extLst>
                <a:ext uri="{FF2B5EF4-FFF2-40B4-BE49-F238E27FC236}">
                  <a16:creationId xmlns:a16="http://schemas.microsoft.com/office/drawing/2014/main" id="{419FC665-5D6C-45CD-9967-F55A24AF5065}"/>
                </a:ext>
              </a:extLst>
            </p:cNvPr>
            <p:cNvSpPr>
              <a:spLocks/>
            </p:cNvSpPr>
            <p:nvPr/>
          </p:nvSpPr>
          <p:spPr bwMode="auto">
            <a:xfrm>
              <a:off x="3858" y="3253"/>
              <a:ext cx="10" cy="30"/>
            </a:xfrm>
            <a:custGeom>
              <a:avLst/>
              <a:gdLst>
                <a:gd name="T0" fmla="*/ 46 w 57"/>
                <a:gd name="T1" fmla="*/ 152 h 152"/>
                <a:gd name="T2" fmla="*/ 57 w 57"/>
                <a:gd name="T3" fmla="*/ 148 h 152"/>
                <a:gd name="T4" fmla="*/ 0 w 57"/>
                <a:gd name="T5" fmla="*/ 0 h 152"/>
                <a:gd name="T6" fmla="*/ 46 w 57"/>
                <a:gd name="T7" fmla="*/ 152 h 152"/>
                <a:gd name="T8" fmla="*/ 0 60000 65536"/>
                <a:gd name="T9" fmla="*/ 0 60000 65536"/>
                <a:gd name="T10" fmla="*/ 0 60000 65536"/>
                <a:gd name="T11" fmla="*/ 0 60000 65536"/>
                <a:gd name="T12" fmla="*/ 0 w 57"/>
                <a:gd name="T13" fmla="*/ 0 h 152"/>
                <a:gd name="T14" fmla="*/ 57 w 57"/>
                <a:gd name="T15" fmla="*/ 152 h 152"/>
              </a:gdLst>
              <a:ahLst/>
              <a:cxnLst>
                <a:cxn ang="T8">
                  <a:pos x="T0" y="T1"/>
                </a:cxn>
                <a:cxn ang="T9">
                  <a:pos x="T2" y="T3"/>
                </a:cxn>
                <a:cxn ang="T10">
                  <a:pos x="T4" y="T5"/>
                </a:cxn>
                <a:cxn ang="T11">
                  <a:pos x="T6" y="T7"/>
                </a:cxn>
              </a:cxnLst>
              <a:rect l="T12" t="T13" r="T14" b="T15"/>
              <a:pathLst>
                <a:path w="57" h="152">
                  <a:moveTo>
                    <a:pt x="46" y="152"/>
                  </a:moveTo>
                  <a:lnTo>
                    <a:pt x="57" y="148"/>
                  </a:lnTo>
                  <a:lnTo>
                    <a:pt x="0" y="0"/>
                  </a:lnTo>
                  <a:lnTo>
                    <a:pt x="46" y="152"/>
                  </a:lnTo>
                </a:path>
              </a:pathLst>
            </a:custGeom>
            <a:noFill/>
            <a:ln w="0">
              <a:solidFill>
                <a:srgbClr val="000000"/>
              </a:solidFill>
              <a:prstDash val="solid"/>
              <a:round/>
              <a:headEnd/>
              <a:tailEnd/>
            </a:ln>
          </p:spPr>
          <p:txBody>
            <a:bodyPr/>
            <a:lstStyle/>
            <a:p>
              <a:endParaRPr lang="en-US"/>
            </a:p>
          </p:txBody>
        </p:sp>
        <p:sp>
          <p:nvSpPr>
            <p:cNvPr id="1976" name="Freeform 950">
              <a:extLst>
                <a:ext uri="{FF2B5EF4-FFF2-40B4-BE49-F238E27FC236}">
                  <a16:creationId xmlns:a16="http://schemas.microsoft.com/office/drawing/2014/main" id="{62F3E39C-59FD-4143-A016-673CF1C9B65B}"/>
                </a:ext>
              </a:extLst>
            </p:cNvPr>
            <p:cNvSpPr>
              <a:spLocks/>
            </p:cNvSpPr>
            <p:nvPr/>
          </p:nvSpPr>
          <p:spPr bwMode="auto">
            <a:xfrm>
              <a:off x="3858" y="3253"/>
              <a:ext cx="12" cy="30"/>
            </a:xfrm>
            <a:custGeom>
              <a:avLst/>
              <a:gdLst>
                <a:gd name="T0" fmla="*/ 57 w 68"/>
                <a:gd name="T1" fmla="*/ 148 h 148"/>
                <a:gd name="T2" fmla="*/ 68 w 68"/>
                <a:gd name="T3" fmla="*/ 142 h 148"/>
                <a:gd name="T4" fmla="*/ 0 w 68"/>
                <a:gd name="T5" fmla="*/ 0 h 148"/>
                <a:gd name="T6" fmla="*/ 57 w 68"/>
                <a:gd name="T7" fmla="*/ 148 h 148"/>
                <a:gd name="T8" fmla="*/ 0 60000 65536"/>
                <a:gd name="T9" fmla="*/ 0 60000 65536"/>
                <a:gd name="T10" fmla="*/ 0 60000 65536"/>
                <a:gd name="T11" fmla="*/ 0 60000 65536"/>
                <a:gd name="T12" fmla="*/ 0 w 68"/>
                <a:gd name="T13" fmla="*/ 0 h 148"/>
                <a:gd name="T14" fmla="*/ 68 w 68"/>
                <a:gd name="T15" fmla="*/ 148 h 148"/>
              </a:gdLst>
              <a:ahLst/>
              <a:cxnLst>
                <a:cxn ang="T8">
                  <a:pos x="T0" y="T1"/>
                </a:cxn>
                <a:cxn ang="T9">
                  <a:pos x="T2" y="T3"/>
                </a:cxn>
                <a:cxn ang="T10">
                  <a:pos x="T4" y="T5"/>
                </a:cxn>
                <a:cxn ang="T11">
                  <a:pos x="T6" y="T7"/>
                </a:cxn>
              </a:cxnLst>
              <a:rect l="T12" t="T13" r="T14" b="T15"/>
              <a:pathLst>
                <a:path w="68" h="148">
                  <a:moveTo>
                    <a:pt x="57" y="148"/>
                  </a:moveTo>
                  <a:lnTo>
                    <a:pt x="68" y="142"/>
                  </a:lnTo>
                  <a:lnTo>
                    <a:pt x="0" y="0"/>
                  </a:lnTo>
                  <a:lnTo>
                    <a:pt x="57" y="148"/>
                  </a:lnTo>
                  <a:close/>
                </a:path>
              </a:pathLst>
            </a:custGeom>
            <a:solidFill>
              <a:srgbClr val="000000"/>
            </a:solidFill>
            <a:ln w="9525">
              <a:noFill/>
              <a:round/>
              <a:headEnd/>
              <a:tailEnd/>
            </a:ln>
          </p:spPr>
          <p:txBody>
            <a:bodyPr/>
            <a:lstStyle/>
            <a:p>
              <a:endParaRPr lang="en-US"/>
            </a:p>
          </p:txBody>
        </p:sp>
        <p:sp>
          <p:nvSpPr>
            <p:cNvPr id="1977" name="Freeform 951">
              <a:extLst>
                <a:ext uri="{FF2B5EF4-FFF2-40B4-BE49-F238E27FC236}">
                  <a16:creationId xmlns:a16="http://schemas.microsoft.com/office/drawing/2014/main" id="{D5E20179-4A6D-4721-AC6C-052375928F95}"/>
                </a:ext>
              </a:extLst>
            </p:cNvPr>
            <p:cNvSpPr>
              <a:spLocks/>
            </p:cNvSpPr>
            <p:nvPr/>
          </p:nvSpPr>
          <p:spPr bwMode="auto">
            <a:xfrm>
              <a:off x="3858" y="3253"/>
              <a:ext cx="12" cy="30"/>
            </a:xfrm>
            <a:custGeom>
              <a:avLst/>
              <a:gdLst>
                <a:gd name="T0" fmla="*/ 57 w 68"/>
                <a:gd name="T1" fmla="*/ 148 h 148"/>
                <a:gd name="T2" fmla="*/ 68 w 68"/>
                <a:gd name="T3" fmla="*/ 142 h 148"/>
                <a:gd name="T4" fmla="*/ 0 w 68"/>
                <a:gd name="T5" fmla="*/ 0 h 148"/>
                <a:gd name="T6" fmla="*/ 57 w 68"/>
                <a:gd name="T7" fmla="*/ 148 h 148"/>
                <a:gd name="T8" fmla="*/ 0 60000 65536"/>
                <a:gd name="T9" fmla="*/ 0 60000 65536"/>
                <a:gd name="T10" fmla="*/ 0 60000 65536"/>
                <a:gd name="T11" fmla="*/ 0 60000 65536"/>
                <a:gd name="T12" fmla="*/ 0 w 68"/>
                <a:gd name="T13" fmla="*/ 0 h 148"/>
                <a:gd name="T14" fmla="*/ 68 w 68"/>
                <a:gd name="T15" fmla="*/ 148 h 148"/>
              </a:gdLst>
              <a:ahLst/>
              <a:cxnLst>
                <a:cxn ang="T8">
                  <a:pos x="T0" y="T1"/>
                </a:cxn>
                <a:cxn ang="T9">
                  <a:pos x="T2" y="T3"/>
                </a:cxn>
                <a:cxn ang="T10">
                  <a:pos x="T4" y="T5"/>
                </a:cxn>
                <a:cxn ang="T11">
                  <a:pos x="T6" y="T7"/>
                </a:cxn>
              </a:cxnLst>
              <a:rect l="T12" t="T13" r="T14" b="T15"/>
              <a:pathLst>
                <a:path w="68" h="148">
                  <a:moveTo>
                    <a:pt x="57" y="148"/>
                  </a:moveTo>
                  <a:lnTo>
                    <a:pt x="68" y="142"/>
                  </a:lnTo>
                  <a:lnTo>
                    <a:pt x="0" y="0"/>
                  </a:lnTo>
                  <a:lnTo>
                    <a:pt x="57" y="148"/>
                  </a:lnTo>
                </a:path>
              </a:pathLst>
            </a:custGeom>
            <a:noFill/>
            <a:ln w="0">
              <a:solidFill>
                <a:srgbClr val="000000"/>
              </a:solidFill>
              <a:prstDash val="solid"/>
              <a:round/>
              <a:headEnd/>
              <a:tailEnd/>
            </a:ln>
          </p:spPr>
          <p:txBody>
            <a:bodyPr/>
            <a:lstStyle/>
            <a:p>
              <a:endParaRPr lang="en-US"/>
            </a:p>
          </p:txBody>
        </p:sp>
        <p:sp>
          <p:nvSpPr>
            <p:cNvPr id="1978" name="Freeform 952">
              <a:extLst>
                <a:ext uri="{FF2B5EF4-FFF2-40B4-BE49-F238E27FC236}">
                  <a16:creationId xmlns:a16="http://schemas.microsoft.com/office/drawing/2014/main" id="{9ACFAD0F-F725-4E1A-B21F-D47285CB2659}"/>
                </a:ext>
              </a:extLst>
            </p:cNvPr>
            <p:cNvSpPr>
              <a:spLocks/>
            </p:cNvSpPr>
            <p:nvPr/>
          </p:nvSpPr>
          <p:spPr bwMode="auto">
            <a:xfrm>
              <a:off x="3858" y="3253"/>
              <a:ext cx="13" cy="28"/>
            </a:xfrm>
            <a:custGeom>
              <a:avLst/>
              <a:gdLst>
                <a:gd name="T0" fmla="*/ 68 w 77"/>
                <a:gd name="T1" fmla="*/ 142 h 142"/>
                <a:gd name="T2" fmla="*/ 77 w 77"/>
                <a:gd name="T3" fmla="*/ 136 h 142"/>
                <a:gd name="T4" fmla="*/ 0 w 77"/>
                <a:gd name="T5" fmla="*/ 0 h 142"/>
                <a:gd name="T6" fmla="*/ 68 w 77"/>
                <a:gd name="T7" fmla="*/ 142 h 142"/>
                <a:gd name="T8" fmla="*/ 0 60000 65536"/>
                <a:gd name="T9" fmla="*/ 0 60000 65536"/>
                <a:gd name="T10" fmla="*/ 0 60000 65536"/>
                <a:gd name="T11" fmla="*/ 0 60000 65536"/>
                <a:gd name="T12" fmla="*/ 0 w 77"/>
                <a:gd name="T13" fmla="*/ 0 h 142"/>
                <a:gd name="T14" fmla="*/ 77 w 77"/>
                <a:gd name="T15" fmla="*/ 142 h 142"/>
              </a:gdLst>
              <a:ahLst/>
              <a:cxnLst>
                <a:cxn ang="T8">
                  <a:pos x="T0" y="T1"/>
                </a:cxn>
                <a:cxn ang="T9">
                  <a:pos x="T2" y="T3"/>
                </a:cxn>
                <a:cxn ang="T10">
                  <a:pos x="T4" y="T5"/>
                </a:cxn>
                <a:cxn ang="T11">
                  <a:pos x="T6" y="T7"/>
                </a:cxn>
              </a:cxnLst>
              <a:rect l="T12" t="T13" r="T14" b="T15"/>
              <a:pathLst>
                <a:path w="77" h="142">
                  <a:moveTo>
                    <a:pt x="68" y="142"/>
                  </a:moveTo>
                  <a:lnTo>
                    <a:pt x="77" y="136"/>
                  </a:lnTo>
                  <a:lnTo>
                    <a:pt x="0" y="0"/>
                  </a:lnTo>
                  <a:lnTo>
                    <a:pt x="68" y="142"/>
                  </a:lnTo>
                  <a:close/>
                </a:path>
              </a:pathLst>
            </a:custGeom>
            <a:solidFill>
              <a:srgbClr val="000000"/>
            </a:solidFill>
            <a:ln w="9525">
              <a:noFill/>
              <a:round/>
              <a:headEnd/>
              <a:tailEnd/>
            </a:ln>
          </p:spPr>
          <p:txBody>
            <a:bodyPr/>
            <a:lstStyle/>
            <a:p>
              <a:endParaRPr lang="en-US"/>
            </a:p>
          </p:txBody>
        </p:sp>
        <p:sp>
          <p:nvSpPr>
            <p:cNvPr id="1979" name="Freeform 953">
              <a:extLst>
                <a:ext uri="{FF2B5EF4-FFF2-40B4-BE49-F238E27FC236}">
                  <a16:creationId xmlns:a16="http://schemas.microsoft.com/office/drawing/2014/main" id="{A2B0AF21-D759-4270-B7F0-E17A8E5115C2}"/>
                </a:ext>
              </a:extLst>
            </p:cNvPr>
            <p:cNvSpPr>
              <a:spLocks/>
            </p:cNvSpPr>
            <p:nvPr/>
          </p:nvSpPr>
          <p:spPr bwMode="auto">
            <a:xfrm>
              <a:off x="3858" y="3253"/>
              <a:ext cx="13" cy="28"/>
            </a:xfrm>
            <a:custGeom>
              <a:avLst/>
              <a:gdLst>
                <a:gd name="T0" fmla="*/ 68 w 77"/>
                <a:gd name="T1" fmla="*/ 142 h 142"/>
                <a:gd name="T2" fmla="*/ 77 w 77"/>
                <a:gd name="T3" fmla="*/ 136 h 142"/>
                <a:gd name="T4" fmla="*/ 0 w 77"/>
                <a:gd name="T5" fmla="*/ 0 h 142"/>
                <a:gd name="T6" fmla="*/ 68 w 77"/>
                <a:gd name="T7" fmla="*/ 142 h 142"/>
                <a:gd name="T8" fmla="*/ 0 60000 65536"/>
                <a:gd name="T9" fmla="*/ 0 60000 65536"/>
                <a:gd name="T10" fmla="*/ 0 60000 65536"/>
                <a:gd name="T11" fmla="*/ 0 60000 65536"/>
                <a:gd name="T12" fmla="*/ 0 w 77"/>
                <a:gd name="T13" fmla="*/ 0 h 142"/>
                <a:gd name="T14" fmla="*/ 77 w 77"/>
                <a:gd name="T15" fmla="*/ 142 h 142"/>
              </a:gdLst>
              <a:ahLst/>
              <a:cxnLst>
                <a:cxn ang="T8">
                  <a:pos x="T0" y="T1"/>
                </a:cxn>
                <a:cxn ang="T9">
                  <a:pos x="T2" y="T3"/>
                </a:cxn>
                <a:cxn ang="T10">
                  <a:pos x="T4" y="T5"/>
                </a:cxn>
                <a:cxn ang="T11">
                  <a:pos x="T6" y="T7"/>
                </a:cxn>
              </a:cxnLst>
              <a:rect l="T12" t="T13" r="T14" b="T15"/>
              <a:pathLst>
                <a:path w="77" h="142">
                  <a:moveTo>
                    <a:pt x="68" y="142"/>
                  </a:moveTo>
                  <a:lnTo>
                    <a:pt x="77" y="136"/>
                  </a:lnTo>
                  <a:lnTo>
                    <a:pt x="0" y="0"/>
                  </a:lnTo>
                  <a:lnTo>
                    <a:pt x="68" y="142"/>
                  </a:lnTo>
                </a:path>
              </a:pathLst>
            </a:custGeom>
            <a:noFill/>
            <a:ln w="0">
              <a:solidFill>
                <a:srgbClr val="000000"/>
              </a:solidFill>
              <a:prstDash val="solid"/>
              <a:round/>
              <a:headEnd/>
              <a:tailEnd/>
            </a:ln>
          </p:spPr>
          <p:txBody>
            <a:bodyPr/>
            <a:lstStyle/>
            <a:p>
              <a:endParaRPr lang="en-US"/>
            </a:p>
          </p:txBody>
        </p:sp>
        <p:sp>
          <p:nvSpPr>
            <p:cNvPr id="1980" name="Freeform 954">
              <a:extLst>
                <a:ext uri="{FF2B5EF4-FFF2-40B4-BE49-F238E27FC236}">
                  <a16:creationId xmlns:a16="http://schemas.microsoft.com/office/drawing/2014/main" id="{0237749B-50D6-4538-BC26-5868F8EBB4C7}"/>
                </a:ext>
              </a:extLst>
            </p:cNvPr>
            <p:cNvSpPr>
              <a:spLocks/>
            </p:cNvSpPr>
            <p:nvPr/>
          </p:nvSpPr>
          <p:spPr bwMode="auto">
            <a:xfrm>
              <a:off x="3858" y="3253"/>
              <a:ext cx="15" cy="27"/>
            </a:xfrm>
            <a:custGeom>
              <a:avLst/>
              <a:gdLst>
                <a:gd name="T0" fmla="*/ 77 w 87"/>
                <a:gd name="T1" fmla="*/ 136 h 136"/>
                <a:gd name="T2" fmla="*/ 87 w 87"/>
                <a:gd name="T3" fmla="*/ 127 h 136"/>
                <a:gd name="T4" fmla="*/ 0 w 87"/>
                <a:gd name="T5" fmla="*/ 0 h 136"/>
                <a:gd name="T6" fmla="*/ 77 w 87"/>
                <a:gd name="T7" fmla="*/ 136 h 136"/>
                <a:gd name="T8" fmla="*/ 0 60000 65536"/>
                <a:gd name="T9" fmla="*/ 0 60000 65536"/>
                <a:gd name="T10" fmla="*/ 0 60000 65536"/>
                <a:gd name="T11" fmla="*/ 0 60000 65536"/>
                <a:gd name="T12" fmla="*/ 0 w 87"/>
                <a:gd name="T13" fmla="*/ 0 h 136"/>
                <a:gd name="T14" fmla="*/ 87 w 87"/>
                <a:gd name="T15" fmla="*/ 136 h 136"/>
              </a:gdLst>
              <a:ahLst/>
              <a:cxnLst>
                <a:cxn ang="T8">
                  <a:pos x="T0" y="T1"/>
                </a:cxn>
                <a:cxn ang="T9">
                  <a:pos x="T2" y="T3"/>
                </a:cxn>
                <a:cxn ang="T10">
                  <a:pos x="T4" y="T5"/>
                </a:cxn>
                <a:cxn ang="T11">
                  <a:pos x="T6" y="T7"/>
                </a:cxn>
              </a:cxnLst>
              <a:rect l="T12" t="T13" r="T14" b="T15"/>
              <a:pathLst>
                <a:path w="87" h="136">
                  <a:moveTo>
                    <a:pt x="77" y="136"/>
                  </a:moveTo>
                  <a:lnTo>
                    <a:pt x="87" y="127"/>
                  </a:lnTo>
                  <a:lnTo>
                    <a:pt x="0" y="0"/>
                  </a:lnTo>
                  <a:lnTo>
                    <a:pt x="77" y="136"/>
                  </a:lnTo>
                  <a:close/>
                </a:path>
              </a:pathLst>
            </a:custGeom>
            <a:solidFill>
              <a:srgbClr val="000000"/>
            </a:solidFill>
            <a:ln w="9525">
              <a:noFill/>
              <a:round/>
              <a:headEnd/>
              <a:tailEnd/>
            </a:ln>
          </p:spPr>
          <p:txBody>
            <a:bodyPr/>
            <a:lstStyle/>
            <a:p>
              <a:endParaRPr lang="en-US"/>
            </a:p>
          </p:txBody>
        </p:sp>
        <p:sp>
          <p:nvSpPr>
            <p:cNvPr id="1981" name="Freeform 955">
              <a:extLst>
                <a:ext uri="{FF2B5EF4-FFF2-40B4-BE49-F238E27FC236}">
                  <a16:creationId xmlns:a16="http://schemas.microsoft.com/office/drawing/2014/main" id="{B4963348-CA16-4219-B7F3-2820360E50B4}"/>
                </a:ext>
              </a:extLst>
            </p:cNvPr>
            <p:cNvSpPr>
              <a:spLocks/>
            </p:cNvSpPr>
            <p:nvPr/>
          </p:nvSpPr>
          <p:spPr bwMode="auto">
            <a:xfrm>
              <a:off x="3858" y="3253"/>
              <a:ext cx="15" cy="27"/>
            </a:xfrm>
            <a:custGeom>
              <a:avLst/>
              <a:gdLst>
                <a:gd name="T0" fmla="*/ 77 w 87"/>
                <a:gd name="T1" fmla="*/ 136 h 136"/>
                <a:gd name="T2" fmla="*/ 87 w 87"/>
                <a:gd name="T3" fmla="*/ 127 h 136"/>
                <a:gd name="T4" fmla="*/ 0 w 87"/>
                <a:gd name="T5" fmla="*/ 0 h 136"/>
                <a:gd name="T6" fmla="*/ 77 w 87"/>
                <a:gd name="T7" fmla="*/ 136 h 136"/>
                <a:gd name="T8" fmla="*/ 0 60000 65536"/>
                <a:gd name="T9" fmla="*/ 0 60000 65536"/>
                <a:gd name="T10" fmla="*/ 0 60000 65536"/>
                <a:gd name="T11" fmla="*/ 0 60000 65536"/>
                <a:gd name="T12" fmla="*/ 0 w 87"/>
                <a:gd name="T13" fmla="*/ 0 h 136"/>
                <a:gd name="T14" fmla="*/ 87 w 87"/>
                <a:gd name="T15" fmla="*/ 136 h 136"/>
              </a:gdLst>
              <a:ahLst/>
              <a:cxnLst>
                <a:cxn ang="T8">
                  <a:pos x="T0" y="T1"/>
                </a:cxn>
                <a:cxn ang="T9">
                  <a:pos x="T2" y="T3"/>
                </a:cxn>
                <a:cxn ang="T10">
                  <a:pos x="T4" y="T5"/>
                </a:cxn>
                <a:cxn ang="T11">
                  <a:pos x="T6" y="T7"/>
                </a:cxn>
              </a:cxnLst>
              <a:rect l="T12" t="T13" r="T14" b="T15"/>
              <a:pathLst>
                <a:path w="87" h="136">
                  <a:moveTo>
                    <a:pt x="77" y="136"/>
                  </a:moveTo>
                  <a:lnTo>
                    <a:pt x="87" y="127"/>
                  </a:lnTo>
                  <a:lnTo>
                    <a:pt x="0" y="0"/>
                  </a:lnTo>
                  <a:lnTo>
                    <a:pt x="77" y="136"/>
                  </a:lnTo>
                </a:path>
              </a:pathLst>
            </a:custGeom>
            <a:noFill/>
            <a:ln w="0">
              <a:solidFill>
                <a:srgbClr val="000000"/>
              </a:solidFill>
              <a:prstDash val="solid"/>
              <a:round/>
              <a:headEnd/>
              <a:tailEnd/>
            </a:ln>
          </p:spPr>
          <p:txBody>
            <a:bodyPr/>
            <a:lstStyle/>
            <a:p>
              <a:endParaRPr lang="en-US"/>
            </a:p>
          </p:txBody>
        </p:sp>
        <p:sp>
          <p:nvSpPr>
            <p:cNvPr id="1982" name="Freeform 956">
              <a:extLst>
                <a:ext uri="{FF2B5EF4-FFF2-40B4-BE49-F238E27FC236}">
                  <a16:creationId xmlns:a16="http://schemas.microsoft.com/office/drawing/2014/main" id="{D89C2665-9590-44D1-B2A0-21DE89A1872E}"/>
                </a:ext>
              </a:extLst>
            </p:cNvPr>
            <p:cNvSpPr>
              <a:spLocks/>
            </p:cNvSpPr>
            <p:nvPr/>
          </p:nvSpPr>
          <p:spPr bwMode="auto">
            <a:xfrm>
              <a:off x="3858" y="3253"/>
              <a:ext cx="16" cy="25"/>
            </a:xfrm>
            <a:custGeom>
              <a:avLst/>
              <a:gdLst>
                <a:gd name="T0" fmla="*/ 87 w 96"/>
                <a:gd name="T1" fmla="*/ 127 h 127"/>
                <a:gd name="T2" fmla="*/ 96 w 96"/>
                <a:gd name="T3" fmla="*/ 119 h 127"/>
                <a:gd name="T4" fmla="*/ 0 w 96"/>
                <a:gd name="T5" fmla="*/ 0 h 127"/>
                <a:gd name="T6" fmla="*/ 87 w 96"/>
                <a:gd name="T7" fmla="*/ 127 h 127"/>
                <a:gd name="T8" fmla="*/ 0 60000 65536"/>
                <a:gd name="T9" fmla="*/ 0 60000 65536"/>
                <a:gd name="T10" fmla="*/ 0 60000 65536"/>
                <a:gd name="T11" fmla="*/ 0 60000 65536"/>
                <a:gd name="T12" fmla="*/ 0 w 96"/>
                <a:gd name="T13" fmla="*/ 0 h 127"/>
                <a:gd name="T14" fmla="*/ 96 w 96"/>
                <a:gd name="T15" fmla="*/ 127 h 127"/>
              </a:gdLst>
              <a:ahLst/>
              <a:cxnLst>
                <a:cxn ang="T8">
                  <a:pos x="T0" y="T1"/>
                </a:cxn>
                <a:cxn ang="T9">
                  <a:pos x="T2" y="T3"/>
                </a:cxn>
                <a:cxn ang="T10">
                  <a:pos x="T4" y="T5"/>
                </a:cxn>
                <a:cxn ang="T11">
                  <a:pos x="T6" y="T7"/>
                </a:cxn>
              </a:cxnLst>
              <a:rect l="T12" t="T13" r="T14" b="T15"/>
              <a:pathLst>
                <a:path w="96" h="127">
                  <a:moveTo>
                    <a:pt x="87" y="127"/>
                  </a:moveTo>
                  <a:lnTo>
                    <a:pt x="96" y="119"/>
                  </a:lnTo>
                  <a:lnTo>
                    <a:pt x="0" y="0"/>
                  </a:lnTo>
                  <a:lnTo>
                    <a:pt x="87" y="127"/>
                  </a:lnTo>
                  <a:close/>
                </a:path>
              </a:pathLst>
            </a:custGeom>
            <a:solidFill>
              <a:srgbClr val="000000"/>
            </a:solidFill>
            <a:ln w="9525">
              <a:noFill/>
              <a:round/>
              <a:headEnd/>
              <a:tailEnd/>
            </a:ln>
          </p:spPr>
          <p:txBody>
            <a:bodyPr/>
            <a:lstStyle/>
            <a:p>
              <a:endParaRPr lang="en-US"/>
            </a:p>
          </p:txBody>
        </p:sp>
        <p:sp>
          <p:nvSpPr>
            <p:cNvPr id="1983" name="Freeform 957">
              <a:extLst>
                <a:ext uri="{FF2B5EF4-FFF2-40B4-BE49-F238E27FC236}">
                  <a16:creationId xmlns:a16="http://schemas.microsoft.com/office/drawing/2014/main" id="{58EE9F65-CA09-46CF-8E47-1389AFFF89C6}"/>
                </a:ext>
              </a:extLst>
            </p:cNvPr>
            <p:cNvSpPr>
              <a:spLocks/>
            </p:cNvSpPr>
            <p:nvPr/>
          </p:nvSpPr>
          <p:spPr bwMode="auto">
            <a:xfrm>
              <a:off x="3858" y="3253"/>
              <a:ext cx="16" cy="25"/>
            </a:xfrm>
            <a:custGeom>
              <a:avLst/>
              <a:gdLst>
                <a:gd name="T0" fmla="*/ 87 w 96"/>
                <a:gd name="T1" fmla="*/ 127 h 127"/>
                <a:gd name="T2" fmla="*/ 96 w 96"/>
                <a:gd name="T3" fmla="*/ 119 h 127"/>
                <a:gd name="T4" fmla="*/ 0 w 96"/>
                <a:gd name="T5" fmla="*/ 0 h 127"/>
                <a:gd name="T6" fmla="*/ 87 w 96"/>
                <a:gd name="T7" fmla="*/ 127 h 127"/>
                <a:gd name="T8" fmla="*/ 0 60000 65536"/>
                <a:gd name="T9" fmla="*/ 0 60000 65536"/>
                <a:gd name="T10" fmla="*/ 0 60000 65536"/>
                <a:gd name="T11" fmla="*/ 0 60000 65536"/>
                <a:gd name="T12" fmla="*/ 0 w 96"/>
                <a:gd name="T13" fmla="*/ 0 h 127"/>
                <a:gd name="T14" fmla="*/ 96 w 96"/>
                <a:gd name="T15" fmla="*/ 127 h 127"/>
              </a:gdLst>
              <a:ahLst/>
              <a:cxnLst>
                <a:cxn ang="T8">
                  <a:pos x="T0" y="T1"/>
                </a:cxn>
                <a:cxn ang="T9">
                  <a:pos x="T2" y="T3"/>
                </a:cxn>
                <a:cxn ang="T10">
                  <a:pos x="T4" y="T5"/>
                </a:cxn>
                <a:cxn ang="T11">
                  <a:pos x="T6" y="T7"/>
                </a:cxn>
              </a:cxnLst>
              <a:rect l="T12" t="T13" r="T14" b="T15"/>
              <a:pathLst>
                <a:path w="96" h="127">
                  <a:moveTo>
                    <a:pt x="87" y="127"/>
                  </a:moveTo>
                  <a:lnTo>
                    <a:pt x="96" y="119"/>
                  </a:lnTo>
                  <a:lnTo>
                    <a:pt x="0" y="0"/>
                  </a:lnTo>
                  <a:lnTo>
                    <a:pt x="87" y="127"/>
                  </a:lnTo>
                </a:path>
              </a:pathLst>
            </a:custGeom>
            <a:noFill/>
            <a:ln w="0">
              <a:solidFill>
                <a:srgbClr val="000000"/>
              </a:solidFill>
              <a:prstDash val="solid"/>
              <a:round/>
              <a:headEnd/>
              <a:tailEnd/>
            </a:ln>
          </p:spPr>
          <p:txBody>
            <a:bodyPr/>
            <a:lstStyle/>
            <a:p>
              <a:endParaRPr lang="en-US"/>
            </a:p>
          </p:txBody>
        </p:sp>
        <p:sp>
          <p:nvSpPr>
            <p:cNvPr id="1984" name="Freeform 958">
              <a:extLst>
                <a:ext uri="{FF2B5EF4-FFF2-40B4-BE49-F238E27FC236}">
                  <a16:creationId xmlns:a16="http://schemas.microsoft.com/office/drawing/2014/main" id="{4A86E759-A597-4B34-BFB6-199B45B80635}"/>
                </a:ext>
              </a:extLst>
            </p:cNvPr>
            <p:cNvSpPr>
              <a:spLocks/>
            </p:cNvSpPr>
            <p:nvPr/>
          </p:nvSpPr>
          <p:spPr bwMode="auto">
            <a:xfrm>
              <a:off x="3858" y="3253"/>
              <a:ext cx="18" cy="24"/>
            </a:xfrm>
            <a:custGeom>
              <a:avLst/>
              <a:gdLst>
                <a:gd name="T0" fmla="*/ 96 w 105"/>
                <a:gd name="T1" fmla="*/ 119 h 119"/>
                <a:gd name="T2" fmla="*/ 105 w 105"/>
                <a:gd name="T3" fmla="*/ 109 h 119"/>
                <a:gd name="T4" fmla="*/ 0 w 105"/>
                <a:gd name="T5" fmla="*/ 0 h 119"/>
                <a:gd name="T6" fmla="*/ 96 w 105"/>
                <a:gd name="T7" fmla="*/ 119 h 119"/>
                <a:gd name="T8" fmla="*/ 0 60000 65536"/>
                <a:gd name="T9" fmla="*/ 0 60000 65536"/>
                <a:gd name="T10" fmla="*/ 0 60000 65536"/>
                <a:gd name="T11" fmla="*/ 0 60000 65536"/>
                <a:gd name="T12" fmla="*/ 0 w 105"/>
                <a:gd name="T13" fmla="*/ 0 h 119"/>
                <a:gd name="T14" fmla="*/ 105 w 105"/>
                <a:gd name="T15" fmla="*/ 119 h 119"/>
              </a:gdLst>
              <a:ahLst/>
              <a:cxnLst>
                <a:cxn ang="T8">
                  <a:pos x="T0" y="T1"/>
                </a:cxn>
                <a:cxn ang="T9">
                  <a:pos x="T2" y="T3"/>
                </a:cxn>
                <a:cxn ang="T10">
                  <a:pos x="T4" y="T5"/>
                </a:cxn>
                <a:cxn ang="T11">
                  <a:pos x="T6" y="T7"/>
                </a:cxn>
              </a:cxnLst>
              <a:rect l="T12" t="T13" r="T14" b="T15"/>
              <a:pathLst>
                <a:path w="105" h="119">
                  <a:moveTo>
                    <a:pt x="96" y="119"/>
                  </a:moveTo>
                  <a:lnTo>
                    <a:pt x="105" y="109"/>
                  </a:lnTo>
                  <a:lnTo>
                    <a:pt x="0" y="0"/>
                  </a:lnTo>
                  <a:lnTo>
                    <a:pt x="96" y="119"/>
                  </a:lnTo>
                  <a:close/>
                </a:path>
              </a:pathLst>
            </a:custGeom>
            <a:solidFill>
              <a:srgbClr val="000000"/>
            </a:solidFill>
            <a:ln w="9525">
              <a:noFill/>
              <a:round/>
              <a:headEnd/>
              <a:tailEnd/>
            </a:ln>
          </p:spPr>
          <p:txBody>
            <a:bodyPr/>
            <a:lstStyle/>
            <a:p>
              <a:endParaRPr lang="en-US"/>
            </a:p>
          </p:txBody>
        </p:sp>
        <p:sp>
          <p:nvSpPr>
            <p:cNvPr id="1985" name="Freeform 959">
              <a:extLst>
                <a:ext uri="{FF2B5EF4-FFF2-40B4-BE49-F238E27FC236}">
                  <a16:creationId xmlns:a16="http://schemas.microsoft.com/office/drawing/2014/main" id="{6DD7D7C9-1E39-4A89-9119-2D5EFFC604CD}"/>
                </a:ext>
              </a:extLst>
            </p:cNvPr>
            <p:cNvSpPr>
              <a:spLocks/>
            </p:cNvSpPr>
            <p:nvPr/>
          </p:nvSpPr>
          <p:spPr bwMode="auto">
            <a:xfrm>
              <a:off x="3858" y="3253"/>
              <a:ext cx="18" cy="24"/>
            </a:xfrm>
            <a:custGeom>
              <a:avLst/>
              <a:gdLst>
                <a:gd name="T0" fmla="*/ 96 w 105"/>
                <a:gd name="T1" fmla="*/ 119 h 119"/>
                <a:gd name="T2" fmla="*/ 105 w 105"/>
                <a:gd name="T3" fmla="*/ 109 h 119"/>
                <a:gd name="T4" fmla="*/ 0 w 105"/>
                <a:gd name="T5" fmla="*/ 0 h 119"/>
                <a:gd name="T6" fmla="*/ 96 w 105"/>
                <a:gd name="T7" fmla="*/ 119 h 119"/>
                <a:gd name="T8" fmla="*/ 0 60000 65536"/>
                <a:gd name="T9" fmla="*/ 0 60000 65536"/>
                <a:gd name="T10" fmla="*/ 0 60000 65536"/>
                <a:gd name="T11" fmla="*/ 0 60000 65536"/>
                <a:gd name="T12" fmla="*/ 0 w 105"/>
                <a:gd name="T13" fmla="*/ 0 h 119"/>
                <a:gd name="T14" fmla="*/ 105 w 105"/>
                <a:gd name="T15" fmla="*/ 119 h 119"/>
              </a:gdLst>
              <a:ahLst/>
              <a:cxnLst>
                <a:cxn ang="T8">
                  <a:pos x="T0" y="T1"/>
                </a:cxn>
                <a:cxn ang="T9">
                  <a:pos x="T2" y="T3"/>
                </a:cxn>
                <a:cxn ang="T10">
                  <a:pos x="T4" y="T5"/>
                </a:cxn>
                <a:cxn ang="T11">
                  <a:pos x="T6" y="T7"/>
                </a:cxn>
              </a:cxnLst>
              <a:rect l="T12" t="T13" r="T14" b="T15"/>
              <a:pathLst>
                <a:path w="105" h="119">
                  <a:moveTo>
                    <a:pt x="96" y="119"/>
                  </a:moveTo>
                  <a:lnTo>
                    <a:pt x="105" y="109"/>
                  </a:lnTo>
                  <a:lnTo>
                    <a:pt x="0" y="0"/>
                  </a:lnTo>
                  <a:lnTo>
                    <a:pt x="96" y="119"/>
                  </a:lnTo>
                </a:path>
              </a:pathLst>
            </a:custGeom>
            <a:noFill/>
            <a:ln w="0">
              <a:solidFill>
                <a:srgbClr val="000000"/>
              </a:solidFill>
              <a:prstDash val="solid"/>
              <a:round/>
              <a:headEnd/>
              <a:tailEnd/>
            </a:ln>
          </p:spPr>
          <p:txBody>
            <a:bodyPr/>
            <a:lstStyle/>
            <a:p>
              <a:endParaRPr lang="en-US"/>
            </a:p>
          </p:txBody>
        </p:sp>
        <p:sp>
          <p:nvSpPr>
            <p:cNvPr id="1986" name="Freeform 960">
              <a:extLst>
                <a:ext uri="{FF2B5EF4-FFF2-40B4-BE49-F238E27FC236}">
                  <a16:creationId xmlns:a16="http://schemas.microsoft.com/office/drawing/2014/main" id="{AA2CD8E3-0CDE-4C94-A073-671AD62C4B7E}"/>
                </a:ext>
              </a:extLst>
            </p:cNvPr>
            <p:cNvSpPr>
              <a:spLocks/>
            </p:cNvSpPr>
            <p:nvPr/>
          </p:nvSpPr>
          <p:spPr bwMode="auto">
            <a:xfrm>
              <a:off x="3858" y="3253"/>
              <a:ext cx="19" cy="22"/>
            </a:xfrm>
            <a:custGeom>
              <a:avLst/>
              <a:gdLst>
                <a:gd name="T0" fmla="*/ 105 w 112"/>
                <a:gd name="T1" fmla="*/ 109 h 109"/>
                <a:gd name="T2" fmla="*/ 112 w 112"/>
                <a:gd name="T3" fmla="*/ 100 h 109"/>
                <a:gd name="T4" fmla="*/ 0 w 112"/>
                <a:gd name="T5" fmla="*/ 0 h 109"/>
                <a:gd name="T6" fmla="*/ 105 w 112"/>
                <a:gd name="T7" fmla="*/ 109 h 109"/>
                <a:gd name="T8" fmla="*/ 0 60000 65536"/>
                <a:gd name="T9" fmla="*/ 0 60000 65536"/>
                <a:gd name="T10" fmla="*/ 0 60000 65536"/>
                <a:gd name="T11" fmla="*/ 0 60000 65536"/>
                <a:gd name="T12" fmla="*/ 0 w 112"/>
                <a:gd name="T13" fmla="*/ 0 h 109"/>
                <a:gd name="T14" fmla="*/ 112 w 112"/>
                <a:gd name="T15" fmla="*/ 109 h 109"/>
              </a:gdLst>
              <a:ahLst/>
              <a:cxnLst>
                <a:cxn ang="T8">
                  <a:pos x="T0" y="T1"/>
                </a:cxn>
                <a:cxn ang="T9">
                  <a:pos x="T2" y="T3"/>
                </a:cxn>
                <a:cxn ang="T10">
                  <a:pos x="T4" y="T5"/>
                </a:cxn>
                <a:cxn ang="T11">
                  <a:pos x="T6" y="T7"/>
                </a:cxn>
              </a:cxnLst>
              <a:rect l="T12" t="T13" r="T14" b="T15"/>
              <a:pathLst>
                <a:path w="112" h="109">
                  <a:moveTo>
                    <a:pt x="105" y="109"/>
                  </a:moveTo>
                  <a:lnTo>
                    <a:pt x="112" y="100"/>
                  </a:lnTo>
                  <a:lnTo>
                    <a:pt x="0" y="0"/>
                  </a:lnTo>
                  <a:lnTo>
                    <a:pt x="105" y="109"/>
                  </a:lnTo>
                  <a:close/>
                </a:path>
              </a:pathLst>
            </a:custGeom>
            <a:solidFill>
              <a:srgbClr val="000000"/>
            </a:solidFill>
            <a:ln w="9525">
              <a:noFill/>
              <a:round/>
              <a:headEnd/>
              <a:tailEnd/>
            </a:ln>
          </p:spPr>
          <p:txBody>
            <a:bodyPr/>
            <a:lstStyle/>
            <a:p>
              <a:endParaRPr lang="en-US"/>
            </a:p>
          </p:txBody>
        </p:sp>
        <p:sp>
          <p:nvSpPr>
            <p:cNvPr id="1987" name="Freeform 961">
              <a:extLst>
                <a:ext uri="{FF2B5EF4-FFF2-40B4-BE49-F238E27FC236}">
                  <a16:creationId xmlns:a16="http://schemas.microsoft.com/office/drawing/2014/main" id="{B8D12D5E-CAA4-4D06-820D-BC56F48D9E97}"/>
                </a:ext>
              </a:extLst>
            </p:cNvPr>
            <p:cNvSpPr>
              <a:spLocks/>
            </p:cNvSpPr>
            <p:nvPr/>
          </p:nvSpPr>
          <p:spPr bwMode="auto">
            <a:xfrm>
              <a:off x="3858" y="3253"/>
              <a:ext cx="19" cy="22"/>
            </a:xfrm>
            <a:custGeom>
              <a:avLst/>
              <a:gdLst>
                <a:gd name="T0" fmla="*/ 105 w 112"/>
                <a:gd name="T1" fmla="*/ 109 h 109"/>
                <a:gd name="T2" fmla="*/ 112 w 112"/>
                <a:gd name="T3" fmla="*/ 100 h 109"/>
                <a:gd name="T4" fmla="*/ 0 w 112"/>
                <a:gd name="T5" fmla="*/ 0 h 109"/>
                <a:gd name="T6" fmla="*/ 105 w 112"/>
                <a:gd name="T7" fmla="*/ 109 h 109"/>
                <a:gd name="T8" fmla="*/ 0 60000 65536"/>
                <a:gd name="T9" fmla="*/ 0 60000 65536"/>
                <a:gd name="T10" fmla="*/ 0 60000 65536"/>
                <a:gd name="T11" fmla="*/ 0 60000 65536"/>
                <a:gd name="T12" fmla="*/ 0 w 112"/>
                <a:gd name="T13" fmla="*/ 0 h 109"/>
                <a:gd name="T14" fmla="*/ 112 w 112"/>
                <a:gd name="T15" fmla="*/ 109 h 109"/>
              </a:gdLst>
              <a:ahLst/>
              <a:cxnLst>
                <a:cxn ang="T8">
                  <a:pos x="T0" y="T1"/>
                </a:cxn>
                <a:cxn ang="T9">
                  <a:pos x="T2" y="T3"/>
                </a:cxn>
                <a:cxn ang="T10">
                  <a:pos x="T4" y="T5"/>
                </a:cxn>
                <a:cxn ang="T11">
                  <a:pos x="T6" y="T7"/>
                </a:cxn>
              </a:cxnLst>
              <a:rect l="T12" t="T13" r="T14" b="T15"/>
              <a:pathLst>
                <a:path w="112" h="109">
                  <a:moveTo>
                    <a:pt x="105" y="109"/>
                  </a:moveTo>
                  <a:lnTo>
                    <a:pt x="112" y="100"/>
                  </a:lnTo>
                  <a:lnTo>
                    <a:pt x="0" y="0"/>
                  </a:lnTo>
                  <a:lnTo>
                    <a:pt x="105" y="109"/>
                  </a:lnTo>
                </a:path>
              </a:pathLst>
            </a:custGeom>
            <a:noFill/>
            <a:ln w="0">
              <a:solidFill>
                <a:srgbClr val="000000"/>
              </a:solidFill>
              <a:prstDash val="solid"/>
              <a:round/>
              <a:headEnd/>
              <a:tailEnd/>
            </a:ln>
          </p:spPr>
          <p:txBody>
            <a:bodyPr/>
            <a:lstStyle/>
            <a:p>
              <a:endParaRPr lang="en-US"/>
            </a:p>
          </p:txBody>
        </p:sp>
        <p:sp>
          <p:nvSpPr>
            <p:cNvPr id="1988" name="Freeform 962">
              <a:extLst>
                <a:ext uri="{FF2B5EF4-FFF2-40B4-BE49-F238E27FC236}">
                  <a16:creationId xmlns:a16="http://schemas.microsoft.com/office/drawing/2014/main" id="{7FAC5D83-86EA-41C6-8F9B-C6196655E6ED}"/>
                </a:ext>
              </a:extLst>
            </p:cNvPr>
            <p:cNvSpPr>
              <a:spLocks/>
            </p:cNvSpPr>
            <p:nvPr/>
          </p:nvSpPr>
          <p:spPr bwMode="auto">
            <a:xfrm>
              <a:off x="3858" y="3253"/>
              <a:ext cx="20" cy="20"/>
            </a:xfrm>
            <a:custGeom>
              <a:avLst/>
              <a:gdLst>
                <a:gd name="T0" fmla="*/ 112 w 119"/>
                <a:gd name="T1" fmla="*/ 100 h 100"/>
                <a:gd name="T2" fmla="*/ 119 w 119"/>
                <a:gd name="T3" fmla="*/ 89 h 100"/>
                <a:gd name="T4" fmla="*/ 0 w 119"/>
                <a:gd name="T5" fmla="*/ 0 h 100"/>
                <a:gd name="T6" fmla="*/ 112 w 119"/>
                <a:gd name="T7" fmla="*/ 100 h 100"/>
                <a:gd name="T8" fmla="*/ 0 60000 65536"/>
                <a:gd name="T9" fmla="*/ 0 60000 65536"/>
                <a:gd name="T10" fmla="*/ 0 60000 65536"/>
                <a:gd name="T11" fmla="*/ 0 60000 65536"/>
                <a:gd name="T12" fmla="*/ 0 w 119"/>
                <a:gd name="T13" fmla="*/ 0 h 100"/>
                <a:gd name="T14" fmla="*/ 119 w 119"/>
                <a:gd name="T15" fmla="*/ 100 h 100"/>
              </a:gdLst>
              <a:ahLst/>
              <a:cxnLst>
                <a:cxn ang="T8">
                  <a:pos x="T0" y="T1"/>
                </a:cxn>
                <a:cxn ang="T9">
                  <a:pos x="T2" y="T3"/>
                </a:cxn>
                <a:cxn ang="T10">
                  <a:pos x="T4" y="T5"/>
                </a:cxn>
                <a:cxn ang="T11">
                  <a:pos x="T6" y="T7"/>
                </a:cxn>
              </a:cxnLst>
              <a:rect l="T12" t="T13" r="T14" b="T15"/>
              <a:pathLst>
                <a:path w="119" h="100">
                  <a:moveTo>
                    <a:pt x="112" y="100"/>
                  </a:moveTo>
                  <a:lnTo>
                    <a:pt x="119" y="89"/>
                  </a:lnTo>
                  <a:lnTo>
                    <a:pt x="0" y="0"/>
                  </a:lnTo>
                  <a:lnTo>
                    <a:pt x="112" y="100"/>
                  </a:lnTo>
                  <a:close/>
                </a:path>
              </a:pathLst>
            </a:custGeom>
            <a:solidFill>
              <a:srgbClr val="000000"/>
            </a:solidFill>
            <a:ln w="9525">
              <a:noFill/>
              <a:round/>
              <a:headEnd/>
              <a:tailEnd/>
            </a:ln>
          </p:spPr>
          <p:txBody>
            <a:bodyPr/>
            <a:lstStyle/>
            <a:p>
              <a:endParaRPr lang="en-US"/>
            </a:p>
          </p:txBody>
        </p:sp>
        <p:sp>
          <p:nvSpPr>
            <p:cNvPr id="1989" name="Freeform 963">
              <a:extLst>
                <a:ext uri="{FF2B5EF4-FFF2-40B4-BE49-F238E27FC236}">
                  <a16:creationId xmlns:a16="http://schemas.microsoft.com/office/drawing/2014/main" id="{45E0860D-5FE1-4C09-8506-6AA433844545}"/>
                </a:ext>
              </a:extLst>
            </p:cNvPr>
            <p:cNvSpPr>
              <a:spLocks/>
            </p:cNvSpPr>
            <p:nvPr/>
          </p:nvSpPr>
          <p:spPr bwMode="auto">
            <a:xfrm>
              <a:off x="3858" y="3253"/>
              <a:ext cx="20" cy="20"/>
            </a:xfrm>
            <a:custGeom>
              <a:avLst/>
              <a:gdLst>
                <a:gd name="T0" fmla="*/ 112 w 119"/>
                <a:gd name="T1" fmla="*/ 100 h 100"/>
                <a:gd name="T2" fmla="*/ 119 w 119"/>
                <a:gd name="T3" fmla="*/ 89 h 100"/>
                <a:gd name="T4" fmla="*/ 0 w 119"/>
                <a:gd name="T5" fmla="*/ 0 h 100"/>
                <a:gd name="T6" fmla="*/ 112 w 119"/>
                <a:gd name="T7" fmla="*/ 100 h 100"/>
                <a:gd name="T8" fmla="*/ 0 60000 65536"/>
                <a:gd name="T9" fmla="*/ 0 60000 65536"/>
                <a:gd name="T10" fmla="*/ 0 60000 65536"/>
                <a:gd name="T11" fmla="*/ 0 60000 65536"/>
                <a:gd name="T12" fmla="*/ 0 w 119"/>
                <a:gd name="T13" fmla="*/ 0 h 100"/>
                <a:gd name="T14" fmla="*/ 119 w 119"/>
                <a:gd name="T15" fmla="*/ 100 h 100"/>
              </a:gdLst>
              <a:ahLst/>
              <a:cxnLst>
                <a:cxn ang="T8">
                  <a:pos x="T0" y="T1"/>
                </a:cxn>
                <a:cxn ang="T9">
                  <a:pos x="T2" y="T3"/>
                </a:cxn>
                <a:cxn ang="T10">
                  <a:pos x="T4" y="T5"/>
                </a:cxn>
                <a:cxn ang="T11">
                  <a:pos x="T6" y="T7"/>
                </a:cxn>
              </a:cxnLst>
              <a:rect l="T12" t="T13" r="T14" b="T15"/>
              <a:pathLst>
                <a:path w="119" h="100">
                  <a:moveTo>
                    <a:pt x="112" y="100"/>
                  </a:moveTo>
                  <a:lnTo>
                    <a:pt x="119" y="89"/>
                  </a:lnTo>
                  <a:lnTo>
                    <a:pt x="0" y="0"/>
                  </a:lnTo>
                  <a:lnTo>
                    <a:pt x="112" y="100"/>
                  </a:lnTo>
                </a:path>
              </a:pathLst>
            </a:custGeom>
            <a:noFill/>
            <a:ln w="0">
              <a:solidFill>
                <a:srgbClr val="000000"/>
              </a:solidFill>
              <a:prstDash val="solid"/>
              <a:round/>
              <a:headEnd/>
              <a:tailEnd/>
            </a:ln>
          </p:spPr>
          <p:txBody>
            <a:bodyPr/>
            <a:lstStyle/>
            <a:p>
              <a:endParaRPr lang="en-US"/>
            </a:p>
          </p:txBody>
        </p:sp>
        <p:sp>
          <p:nvSpPr>
            <p:cNvPr id="1990" name="Freeform 964">
              <a:extLst>
                <a:ext uri="{FF2B5EF4-FFF2-40B4-BE49-F238E27FC236}">
                  <a16:creationId xmlns:a16="http://schemas.microsoft.com/office/drawing/2014/main" id="{B18E0B8C-DD85-4228-93D2-941A8102D3CE}"/>
                </a:ext>
              </a:extLst>
            </p:cNvPr>
            <p:cNvSpPr>
              <a:spLocks/>
            </p:cNvSpPr>
            <p:nvPr/>
          </p:nvSpPr>
          <p:spPr bwMode="auto">
            <a:xfrm>
              <a:off x="3858" y="3253"/>
              <a:ext cx="21" cy="18"/>
            </a:xfrm>
            <a:custGeom>
              <a:avLst/>
              <a:gdLst>
                <a:gd name="T0" fmla="*/ 119 w 125"/>
                <a:gd name="T1" fmla="*/ 89 h 89"/>
                <a:gd name="T2" fmla="*/ 125 w 125"/>
                <a:gd name="T3" fmla="*/ 77 h 89"/>
                <a:gd name="T4" fmla="*/ 0 w 125"/>
                <a:gd name="T5" fmla="*/ 0 h 89"/>
                <a:gd name="T6" fmla="*/ 119 w 125"/>
                <a:gd name="T7" fmla="*/ 89 h 89"/>
                <a:gd name="T8" fmla="*/ 0 60000 65536"/>
                <a:gd name="T9" fmla="*/ 0 60000 65536"/>
                <a:gd name="T10" fmla="*/ 0 60000 65536"/>
                <a:gd name="T11" fmla="*/ 0 60000 65536"/>
                <a:gd name="T12" fmla="*/ 0 w 125"/>
                <a:gd name="T13" fmla="*/ 0 h 89"/>
                <a:gd name="T14" fmla="*/ 125 w 125"/>
                <a:gd name="T15" fmla="*/ 89 h 89"/>
              </a:gdLst>
              <a:ahLst/>
              <a:cxnLst>
                <a:cxn ang="T8">
                  <a:pos x="T0" y="T1"/>
                </a:cxn>
                <a:cxn ang="T9">
                  <a:pos x="T2" y="T3"/>
                </a:cxn>
                <a:cxn ang="T10">
                  <a:pos x="T4" y="T5"/>
                </a:cxn>
                <a:cxn ang="T11">
                  <a:pos x="T6" y="T7"/>
                </a:cxn>
              </a:cxnLst>
              <a:rect l="T12" t="T13" r="T14" b="T15"/>
              <a:pathLst>
                <a:path w="125" h="89">
                  <a:moveTo>
                    <a:pt x="119" y="89"/>
                  </a:moveTo>
                  <a:lnTo>
                    <a:pt x="125" y="77"/>
                  </a:lnTo>
                  <a:lnTo>
                    <a:pt x="0" y="0"/>
                  </a:lnTo>
                  <a:lnTo>
                    <a:pt x="119" y="89"/>
                  </a:lnTo>
                  <a:close/>
                </a:path>
              </a:pathLst>
            </a:custGeom>
            <a:solidFill>
              <a:srgbClr val="000000"/>
            </a:solidFill>
            <a:ln w="9525">
              <a:noFill/>
              <a:round/>
              <a:headEnd/>
              <a:tailEnd/>
            </a:ln>
          </p:spPr>
          <p:txBody>
            <a:bodyPr/>
            <a:lstStyle/>
            <a:p>
              <a:endParaRPr lang="en-US"/>
            </a:p>
          </p:txBody>
        </p:sp>
        <p:sp>
          <p:nvSpPr>
            <p:cNvPr id="1991" name="Freeform 965">
              <a:extLst>
                <a:ext uri="{FF2B5EF4-FFF2-40B4-BE49-F238E27FC236}">
                  <a16:creationId xmlns:a16="http://schemas.microsoft.com/office/drawing/2014/main" id="{3F7AF30A-6D15-4CA5-8F8E-913D5564C95E}"/>
                </a:ext>
              </a:extLst>
            </p:cNvPr>
            <p:cNvSpPr>
              <a:spLocks/>
            </p:cNvSpPr>
            <p:nvPr/>
          </p:nvSpPr>
          <p:spPr bwMode="auto">
            <a:xfrm>
              <a:off x="3858" y="3253"/>
              <a:ext cx="21" cy="18"/>
            </a:xfrm>
            <a:custGeom>
              <a:avLst/>
              <a:gdLst>
                <a:gd name="T0" fmla="*/ 119 w 125"/>
                <a:gd name="T1" fmla="*/ 89 h 89"/>
                <a:gd name="T2" fmla="*/ 125 w 125"/>
                <a:gd name="T3" fmla="*/ 77 h 89"/>
                <a:gd name="T4" fmla="*/ 0 w 125"/>
                <a:gd name="T5" fmla="*/ 0 h 89"/>
                <a:gd name="T6" fmla="*/ 119 w 125"/>
                <a:gd name="T7" fmla="*/ 89 h 89"/>
                <a:gd name="T8" fmla="*/ 0 60000 65536"/>
                <a:gd name="T9" fmla="*/ 0 60000 65536"/>
                <a:gd name="T10" fmla="*/ 0 60000 65536"/>
                <a:gd name="T11" fmla="*/ 0 60000 65536"/>
                <a:gd name="T12" fmla="*/ 0 w 125"/>
                <a:gd name="T13" fmla="*/ 0 h 89"/>
                <a:gd name="T14" fmla="*/ 125 w 125"/>
                <a:gd name="T15" fmla="*/ 89 h 89"/>
              </a:gdLst>
              <a:ahLst/>
              <a:cxnLst>
                <a:cxn ang="T8">
                  <a:pos x="T0" y="T1"/>
                </a:cxn>
                <a:cxn ang="T9">
                  <a:pos x="T2" y="T3"/>
                </a:cxn>
                <a:cxn ang="T10">
                  <a:pos x="T4" y="T5"/>
                </a:cxn>
                <a:cxn ang="T11">
                  <a:pos x="T6" y="T7"/>
                </a:cxn>
              </a:cxnLst>
              <a:rect l="T12" t="T13" r="T14" b="T15"/>
              <a:pathLst>
                <a:path w="125" h="89">
                  <a:moveTo>
                    <a:pt x="119" y="89"/>
                  </a:moveTo>
                  <a:lnTo>
                    <a:pt x="125" y="77"/>
                  </a:lnTo>
                  <a:lnTo>
                    <a:pt x="0" y="0"/>
                  </a:lnTo>
                  <a:lnTo>
                    <a:pt x="119" y="89"/>
                  </a:lnTo>
                </a:path>
              </a:pathLst>
            </a:custGeom>
            <a:noFill/>
            <a:ln w="0">
              <a:solidFill>
                <a:srgbClr val="000000"/>
              </a:solidFill>
              <a:prstDash val="solid"/>
              <a:round/>
              <a:headEnd/>
              <a:tailEnd/>
            </a:ln>
          </p:spPr>
          <p:txBody>
            <a:bodyPr/>
            <a:lstStyle/>
            <a:p>
              <a:endParaRPr lang="en-US"/>
            </a:p>
          </p:txBody>
        </p:sp>
        <p:sp>
          <p:nvSpPr>
            <p:cNvPr id="1992" name="Freeform 966">
              <a:extLst>
                <a:ext uri="{FF2B5EF4-FFF2-40B4-BE49-F238E27FC236}">
                  <a16:creationId xmlns:a16="http://schemas.microsoft.com/office/drawing/2014/main" id="{BB241CF9-0513-4186-B8C6-C70B821AFCB8}"/>
                </a:ext>
              </a:extLst>
            </p:cNvPr>
            <p:cNvSpPr>
              <a:spLocks/>
            </p:cNvSpPr>
            <p:nvPr/>
          </p:nvSpPr>
          <p:spPr bwMode="auto">
            <a:xfrm>
              <a:off x="3858" y="3253"/>
              <a:ext cx="22" cy="15"/>
            </a:xfrm>
            <a:custGeom>
              <a:avLst/>
              <a:gdLst>
                <a:gd name="T0" fmla="*/ 125 w 130"/>
                <a:gd name="T1" fmla="*/ 77 h 77"/>
                <a:gd name="T2" fmla="*/ 130 w 130"/>
                <a:gd name="T3" fmla="*/ 65 h 77"/>
                <a:gd name="T4" fmla="*/ 0 w 130"/>
                <a:gd name="T5" fmla="*/ 0 h 77"/>
                <a:gd name="T6" fmla="*/ 125 w 130"/>
                <a:gd name="T7" fmla="*/ 77 h 77"/>
                <a:gd name="T8" fmla="*/ 0 60000 65536"/>
                <a:gd name="T9" fmla="*/ 0 60000 65536"/>
                <a:gd name="T10" fmla="*/ 0 60000 65536"/>
                <a:gd name="T11" fmla="*/ 0 60000 65536"/>
                <a:gd name="T12" fmla="*/ 0 w 130"/>
                <a:gd name="T13" fmla="*/ 0 h 77"/>
                <a:gd name="T14" fmla="*/ 130 w 130"/>
                <a:gd name="T15" fmla="*/ 77 h 77"/>
              </a:gdLst>
              <a:ahLst/>
              <a:cxnLst>
                <a:cxn ang="T8">
                  <a:pos x="T0" y="T1"/>
                </a:cxn>
                <a:cxn ang="T9">
                  <a:pos x="T2" y="T3"/>
                </a:cxn>
                <a:cxn ang="T10">
                  <a:pos x="T4" y="T5"/>
                </a:cxn>
                <a:cxn ang="T11">
                  <a:pos x="T6" y="T7"/>
                </a:cxn>
              </a:cxnLst>
              <a:rect l="T12" t="T13" r="T14" b="T15"/>
              <a:pathLst>
                <a:path w="130" h="77">
                  <a:moveTo>
                    <a:pt x="125" y="77"/>
                  </a:moveTo>
                  <a:lnTo>
                    <a:pt x="130" y="65"/>
                  </a:lnTo>
                  <a:lnTo>
                    <a:pt x="0" y="0"/>
                  </a:lnTo>
                  <a:lnTo>
                    <a:pt x="125" y="77"/>
                  </a:lnTo>
                  <a:close/>
                </a:path>
              </a:pathLst>
            </a:custGeom>
            <a:solidFill>
              <a:srgbClr val="000000"/>
            </a:solidFill>
            <a:ln w="9525">
              <a:noFill/>
              <a:round/>
              <a:headEnd/>
              <a:tailEnd/>
            </a:ln>
          </p:spPr>
          <p:txBody>
            <a:bodyPr/>
            <a:lstStyle/>
            <a:p>
              <a:endParaRPr lang="en-US"/>
            </a:p>
          </p:txBody>
        </p:sp>
        <p:sp>
          <p:nvSpPr>
            <p:cNvPr id="1993" name="Freeform 967">
              <a:extLst>
                <a:ext uri="{FF2B5EF4-FFF2-40B4-BE49-F238E27FC236}">
                  <a16:creationId xmlns:a16="http://schemas.microsoft.com/office/drawing/2014/main" id="{4D82504D-B069-4A71-B6FA-5C2A49B85677}"/>
                </a:ext>
              </a:extLst>
            </p:cNvPr>
            <p:cNvSpPr>
              <a:spLocks/>
            </p:cNvSpPr>
            <p:nvPr/>
          </p:nvSpPr>
          <p:spPr bwMode="auto">
            <a:xfrm>
              <a:off x="3858" y="3253"/>
              <a:ext cx="22" cy="15"/>
            </a:xfrm>
            <a:custGeom>
              <a:avLst/>
              <a:gdLst>
                <a:gd name="T0" fmla="*/ 125 w 130"/>
                <a:gd name="T1" fmla="*/ 77 h 77"/>
                <a:gd name="T2" fmla="*/ 130 w 130"/>
                <a:gd name="T3" fmla="*/ 65 h 77"/>
                <a:gd name="T4" fmla="*/ 0 w 130"/>
                <a:gd name="T5" fmla="*/ 0 h 77"/>
                <a:gd name="T6" fmla="*/ 125 w 130"/>
                <a:gd name="T7" fmla="*/ 77 h 77"/>
                <a:gd name="T8" fmla="*/ 0 60000 65536"/>
                <a:gd name="T9" fmla="*/ 0 60000 65536"/>
                <a:gd name="T10" fmla="*/ 0 60000 65536"/>
                <a:gd name="T11" fmla="*/ 0 60000 65536"/>
                <a:gd name="T12" fmla="*/ 0 w 130"/>
                <a:gd name="T13" fmla="*/ 0 h 77"/>
                <a:gd name="T14" fmla="*/ 130 w 130"/>
                <a:gd name="T15" fmla="*/ 77 h 77"/>
              </a:gdLst>
              <a:ahLst/>
              <a:cxnLst>
                <a:cxn ang="T8">
                  <a:pos x="T0" y="T1"/>
                </a:cxn>
                <a:cxn ang="T9">
                  <a:pos x="T2" y="T3"/>
                </a:cxn>
                <a:cxn ang="T10">
                  <a:pos x="T4" y="T5"/>
                </a:cxn>
                <a:cxn ang="T11">
                  <a:pos x="T6" y="T7"/>
                </a:cxn>
              </a:cxnLst>
              <a:rect l="T12" t="T13" r="T14" b="T15"/>
              <a:pathLst>
                <a:path w="130" h="77">
                  <a:moveTo>
                    <a:pt x="125" y="77"/>
                  </a:moveTo>
                  <a:lnTo>
                    <a:pt x="130" y="65"/>
                  </a:lnTo>
                  <a:lnTo>
                    <a:pt x="0" y="0"/>
                  </a:lnTo>
                  <a:lnTo>
                    <a:pt x="125" y="77"/>
                  </a:lnTo>
                </a:path>
              </a:pathLst>
            </a:custGeom>
            <a:noFill/>
            <a:ln w="0">
              <a:solidFill>
                <a:srgbClr val="000000"/>
              </a:solidFill>
              <a:prstDash val="solid"/>
              <a:round/>
              <a:headEnd/>
              <a:tailEnd/>
            </a:ln>
          </p:spPr>
          <p:txBody>
            <a:bodyPr/>
            <a:lstStyle/>
            <a:p>
              <a:endParaRPr lang="en-US"/>
            </a:p>
          </p:txBody>
        </p:sp>
        <p:sp>
          <p:nvSpPr>
            <p:cNvPr id="1994" name="Freeform 968">
              <a:extLst>
                <a:ext uri="{FF2B5EF4-FFF2-40B4-BE49-F238E27FC236}">
                  <a16:creationId xmlns:a16="http://schemas.microsoft.com/office/drawing/2014/main" id="{97613D87-E2CC-4EF2-8E97-66B7B5B0600F}"/>
                </a:ext>
              </a:extLst>
            </p:cNvPr>
            <p:cNvSpPr>
              <a:spLocks/>
            </p:cNvSpPr>
            <p:nvPr/>
          </p:nvSpPr>
          <p:spPr bwMode="auto">
            <a:xfrm>
              <a:off x="3858" y="3253"/>
              <a:ext cx="23" cy="13"/>
            </a:xfrm>
            <a:custGeom>
              <a:avLst/>
              <a:gdLst>
                <a:gd name="T0" fmla="*/ 130 w 135"/>
                <a:gd name="T1" fmla="*/ 65 h 65"/>
                <a:gd name="T2" fmla="*/ 135 w 135"/>
                <a:gd name="T3" fmla="*/ 53 h 65"/>
                <a:gd name="T4" fmla="*/ 0 w 135"/>
                <a:gd name="T5" fmla="*/ 0 h 65"/>
                <a:gd name="T6" fmla="*/ 130 w 135"/>
                <a:gd name="T7" fmla="*/ 65 h 65"/>
                <a:gd name="T8" fmla="*/ 0 60000 65536"/>
                <a:gd name="T9" fmla="*/ 0 60000 65536"/>
                <a:gd name="T10" fmla="*/ 0 60000 65536"/>
                <a:gd name="T11" fmla="*/ 0 60000 65536"/>
                <a:gd name="T12" fmla="*/ 0 w 135"/>
                <a:gd name="T13" fmla="*/ 0 h 65"/>
                <a:gd name="T14" fmla="*/ 135 w 135"/>
                <a:gd name="T15" fmla="*/ 65 h 65"/>
              </a:gdLst>
              <a:ahLst/>
              <a:cxnLst>
                <a:cxn ang="T8">
                  <a:pos x="T0" y="T1"/>
                </a:cxn>
                <a:cxn ang="T9">
                  <a:pos x="T2" y="T3"/>
                </a:cxn>
                <a:cxn ang="T10">
                  <a:pos x="T4" y="T5"/>
                </a:cxn>
                <a:cxn ang="T11">
                  <a:pos x="T6" y="T7"/>
                </a:cxn>
              </a:cxnLst>
              <a:rect l="T12" t="T13" r="T14" b="T15"/>
              <a:pathLst>
                <a:path w="135" h="65">
                  <a:moveTo>
                    <a:pt x="130" y="65"/>
                  </a:moveTo>
                  <a:lnTo>
                    <a:pt x="135" y="53"/>
                  </a:lnTo>
                  <a:lnTo>
                    <a:pt x="0" y="0"/>
                  </a:lnTo>
                  <a:lnTo>
                    <a:pt x="130" y="65"/>
                  </a:lnTo>
                  <a:close/>
                </a:path>
              </a:pathLst>
            </a:custGeom>
            <a:solidFill>
              <a:srgbClr val="000000"/>
            </a:solidFill>
            <a:ln w="9525">
              <a:noFill/>
              <a:round/>
              <a:headEnd/>
              <a:tailEnd/>
            </a:ln>
          </p:spPr>
          <p:txBody>
            <a:bodyPr/>
            <a:lstStyle/>
            <a:p>
              <a:endParaRPr lang="en-US"/>
            </a:p>
          </p:txBody>
        </p:sp>
        <p:sp>
          <p:nvSpPr>
            <p:cNvPr id="1995" name="Freeform 969">
              <a:extLst>
                <a:ext uri="{FF2B5EF4-FFF2-40B4-BE49-F238E27FC236}">
                  <a16:creationId xmlns:a16="http://schemas.microsoft.com/office/drawing/2014/main" id="{9424F4C3-3745-44FA-8277-236A52511244}"/>
                </a:ext>
              </a:extLst>
            </p:cNvPr>
            <p:cNvSpPr>
              <a:spLocks/>
            </p:cNvSpPr>
            <p:nvPr/>
          </p:nvSpPr>
          <p:spPr bwMode="auto">
            <a:xfrm>
              <a:off x="3858" y="3253"/>
              <a:ext cx="23" cy="13"/>
            </a:xfrm>
            <a:custGeom>
              <a:avLst/>
              <a:gdLst>
                <a:gd name="T0" fmla="*/ 130 w 135"/>
                <a:gd name="T1" fmla="*/ 65 h 65"/>
                <a:gd name="T2" fmla="*/ 135 w 135"/>
                <a:gd name="T3" fmla="*/ 53 h 65"/>
                <a:gd name="T4" fmla="*/ 0 w 135"/>
                <a:gd name="T5" fmla="*/ 0 h 65"/>
                <a:gd name="T6" fmla="*/ 130 w 135"/>
                <a:gd name="T7" fmla="*/ 65 h 65"/>
                <a:gd name="T8" fmla="*/ 0 60000 65536"/>
                <a:gd name="T9" fmla="*/ 0 60000 65536"/>
                <a:gd name="T10" fmla="*/ 0 60000 65536"/>
                <a:gd name="T11" fmla="*/ 0 60000 65536"/>
                <a:gd name="T12" fmla="*/ 0 w 135"/>
                <a:gd name="T13" fmla="*/ 0 h 65"/>
                <a:gd name="T14" fmla="*/ 135 w 135"/>
                <a:gd name="T15" fmla="*/ 65 h 65"/>
              </a:gdLst>
              <a:ahLst/>
              <a:cxnLst>
                <a:cxn ang="T8">
                  <a:pos x="T0" y="T1"/>
                </a:cxn>
                <a:cxn ang="T9">
                  <a:pos x="T2" y="T3"/>
                </a:cxn>
                <a:cxn ang="T10">
                  <a:pos x="T4" y="T5"/>
                </a:cxn>
                <a:cxn ang="T11">
                  <a:pos x="T6" y="T7"/>
                </a:cxn>
              </a:cxnLst>
              <a:rect l="T12" t="T13" r="T14" b="T15"/>
              <a:pathLst>
                <a:path w="135" h="65">
                  <a:moveTo>
                    <a:pt x="130" y="65"/>
                  </a:moveTo>
                  <a:lnTo>
                    <a:pt x="135" y="53"/>
                  </a:lnTo>
                  <a:lnTo>
                    <a:pt x="0" y="0"/>
                  </a:lnTo>
                  <a:lnTo>
                    <a:pt x="130" y="65"/>
                  </a:lnTo>
                </a:path>
              </a:pathLst>
            </a:custGeom>
            <a:noFill/>
            <a:ln w="0">
              <a:solidFill>
                <a:srgbClr val="000000"/>
              </a:solidFill>
              <a:prstDash val="solid"/>
              <a:round/>
              <a:headEnd/>
              <a:tailEnd/>
            </a:ln>
          </p:spPr>
          <p:txBody>
            <a:bodyPr/>
            <a:lstStyle/>
            <a:p>
              <a:endParaRPr lang="en-US"/>
            </a:p>
          </p:txBody>
        </p:sp>
        <p:sp>
          <p:nvSpPr>
            <p:cNvPr id="1996" name="Freeform 970">
              <a:extLst>
                <a:ext uri="{FF2B5EF4-FFF2-40B4-BE49-F238E27FC236}">
                  <a16:creationId xmlns:a16="http://schemas.microsoft.com/office/drawing/2014/main" id="{26D4C557-C158-4AAE-A4EB-07B578E3DB08}"/>
                </a:ext>
              </a:extLst>
            </p:cNvPr>
            <p:cNvSpPr>
              <a:spLocks/>
            </p:cNvSpPr>
            <p:nvPr/>
          </p:nvSpPr>
          <p:spPr bwMode="auto">
            <a:xfrm>
              <a:off x="3858" y="3253"/>
              <a:ext cx="23" cy="11"/>
            </a:xfrm>
            <a:custGeom>
              <a:avLst/>
              <a:gdLst>
                <a:gd name="T0" fmla="*/ 135 w 138"/>
                <a:gd name="T1" fmla="*/ 53 h 53"/>
                <a:gd name="T2" fmla="*/ 138 w 138"/>
                <a:gd name="T3" fmla="*/ 40 h 53"/>
                <a:gd name="T4" fmla="*/ 0 w 138"/>
                <a:gd name="T5" fmla="*/ 0 h 53"/>
                <a:gd name="T6" fmla="*/ 135 w 138"/>
                <a:gd name="T7" fmla="*/ 53 h 53"/>
                <a:gd name="T8" fmla="*/ 0 60000 65536"/>
                <a:gd name="T9" fmla="*/ 0 60000 65536"/>
                <a:gd name="T10" fmla="*/ 0 60000 65536"/>
                <a:gd name="T11" fmla="*/ 0 60000 65536"/>
                <a:gd name="T12" fmla="*/ 0 w 138"/>
                <a:gd name="T13" fmla="*/ 0 h 53"/>
                <a:gd name="T14" fmla="*/ 138 w 138"/>
                <a:gd name="T15" fmla="*/ 53 h 53"/>
              </a:gdLst>
              <a:ahLst/>
              <a:cxnLst>
                <a:cxn ang="T8">
                  <a:pos x="T0" y="T1"/>
                </a:cxn>
                <a:cxn ang="T9">
                  <a:pos x="T2" y="T3"/>
                </a:cxn>
                <a:cxn ang="T10">
                  <a:pos x="T4" y="T5"/>
                </a:cxn>
                <a:cxn ang="T11">
                  <a:pos x="T6" y="T7"/>
                </a:cxn>
              </a:cxnLst>
              <a:rect l="T12" t="T13" r="T14" b="T15"/>
              <a:pathLst>
                <a:path w="138" h="53">
                  <a:moveTo>
                    <a:pt x="135" y="53"/>
                  </a:moveTo>
                  <a:lnTo>
                    <a:pt x="138" y="40"/>
                  </a:lnTo>
                  <a:lnTo>
                    <a:pt x="0" y="0"/>
                  </a:lnTo>
                  <a:lnTo>
                    <a:pt x="135" y="53"/>
                  </a:lnTo>
                  <a:close/>
                </a:path>
              </a:pathLst>
            </a:custGeom>
            <a:solidFill>
              <a:srgbClr val="000000"/>
            </a:solidFill>
            <a:ln w="9525">
              <a:noFill/>
              <a:round/>
              <a:headEnd/>
              <a:tailEnd/>
            </a:ln>
          </p:spPr>
          <p:txBody>
            <a:bodyPr/>
            <a:lstStyle/>
            <a:p>
              <a:endParaRPr lang="en-US"/>
            </a:p>
          </p:txBody>
        </p:sp>
        <p:sp>
          <p:nvSpPr>
            <p:cNvPr id="1997" name="Freeform 971">
              <a:extLst>
                <a:ext uri="{FF2B5EF4-FFF2-40B4-BE49-F238E27FC236}">
                  <a16:creationId xmlns:a16="http://schemas.microsoft.com/office/drawing/2014/main" id="{0F2EE24B-4FB0-415F-A911-D31FFFE4492A}"/>
                </a:ext>
              </a:extLst>
            </p:cNvPr>
            <p:cNvSpPr>
              <a:spLocks/>
            </p:cNvSpPr>
            <p:nvPr/>
          </p:nvSpPr>
          <p:spPr bwMode="auto">
            <a:xfrm>
              <a:off x="3858" y="3253"/>
              <a:ext cx="23" cy="11"/>
            </a:xfrm>
            <a:custGeom>
              <a:avLst/>
              <a:gdLst>
                <a:gd name="T0" fmla="*/ 135 w 138"/>
                <a:gd name="T1" fmla="*/ 53 h 53"/>
                <a:gd name="T2" fmla="*/ 138 w 138"/>
                <a:gd name="T3" fmla="*/ 40 h 53"/>
                <a:gd name="T4" fmla="*/ 0 w 138"/>
                <a:gd name="T5" fmla="*/ 0 h 53"/>
                <a:gd name="T6" fmla="*/ 135 w 138"/>
                <a:gd name="T7" fmla="*/ 53 h 53"/>
                <a:gd name="T8" fmla="*/ 0 60000 65536"/>
                <a:gd name="T9" fmla="*/ 0 60000 65536"/>
                <a:gd name="T10" fmla="*/ 0 60000 65536"/>
                <a:gd name="T11" fmla="*/ 0 60000 65536"/>
                <a:gd name="T12" fmla="*/ 0 w 138"/>
                <a:gd name="T13" fmla="*/ 0 h 53"/>
                <a:gd name="T14" fmla="*/ 138 w 138"/>
                <a:gd name="T15" fmla="*/ 53 h 53"/>
              </a:gdLst>
              <a:ahLst/>
              <a:cxnLst>
                <a:cxn ang="T8">
                  <a:pos x="T0" y="T1"/>
                </a:cxn>
                <a:cxn ang="T9">
                  <a:pos x="T2" y="T3"/>
                </a:cxn>
                <a:cxn ang="T10">
                  <a:pos x="T4" y="T5"/>
                </a:cxn>
                <a:cxn ang="T11">
                  <a:pos x="T6" y="T7"/>
                </a:cxn>
              </a:cxnLst>
              <a:rect l="T12" t="T13" r="T14" b="T15"/>
              <a:pathLst>
                <a:path w="138" h="53">
                  <a:moveTo>
                    <a:pt x="135" y="53"/>
                  </a:moveTo>
                  <a:lnTo>
                    <a:pt x="138" y="40"/>
                  </a:lnTo>
                  <a:lnTo>
                    <a:pt x="0" y="0"/>
                  </a:lnTo>
                  <a:lnTo>
                    <a:pt x="135" y="53"/>
                  </a:lnTo>
                </a:path>
              </a:pathLst>
            </a:custGeom>
            <a:noFill/>
            <a:ln w="0">
              <a:solidFill>
                <a:srgbClr val="000000"/>
              </a:solidFill>
              <a:prstDash val="solid"/>
              <a:round/>
              <a:headEnd/>
              <a:tailEnd/>
            </a:ln>
          </p:spPr>
          <p:txBody>
            <a:bodyPr/>
            <a:lstStyle/>
            <a:p>
              <a:endParaRPr lang="en-US"/>
            </a:p>
          </p:txBody>
        </p:sp>
        <p:sp>
          <p:nvSpPr>
            <p:cNvPr id="1998" name="Freeform 972">
              <a:extLst>
                <a:ext uri="{FF2B5EF4-FFF2-40B4-BE49-F238E27FC236}">
                  <a16:creationId xmlns:a16="http://schemas.microsoft.com/office/drawing/2014/main" id="{24559D8D-5A24-4289-96E4-D69B3D621F9B}"/>
                </a:ext>
              </a:extLst>
            </p:cNvPr>
            <p:cNvSpPr>
              <a:spLocks/>
            </p:cNvSpPr>
            <p:nvPr/>
          </p:nvSpPr>
          <p:spPr bwMode="auto">
            <a:xfrm>
              <a:off x="3858" y="3253"/>
              <a:ext cx="24" cy="8"/>
            </a:xfrm>
            <a:custGeom>
              <a:avLst/>
              <a:gdLst>
                <a:gd name="T0" fmla="*/ 138 w 140"/>
                <a:gd name="T1" fmla="*/ 40 h 40"/>
                <a:gd name="T2" fmla="*/ 140 w 140"/>
                <a:gd name="T3" fmla="*/ 28 h 40"/>
                <a:gd name="T4" fmla="*/ 0 w 140"/>
                <a:gd name="T5" fmla="*/ 0 h 40"/>
                <a:gd name="T6" fmla="*/ 138 w 140"/>
                <a:gd name="T7" fmla="*/ 40 h 40"/>
                <a:gd name="T8" fmla="*/ 0 60000 65536"/>
                <a:gd name="T9" fmla="*/ 0 60000 65536"/>
                <a:gd name="T10" fmla="*/ 0 60000 65536"/>
                <a:gd name="T11" fmla="*/ 0 60000 65536"/>
                <a:gd name="T12" fmla="*/ 0 w 140"/>
                <a:gd name="T13" fmla="*/ 0 h 40"/>
                <a:gd name="T14" fmla="*/ 140 w 140"/>
                <a:gd name="T15" fmla="*/ 40 h 40"/>
              </a:gdLst>
              <a:ahLst/>
              <a:cxnLst>
                <a:cxn ang="T8">
                  <a:pos x="T0" y="T1"/>
                </a:cxn>
                <a:cxn ang="T9">
                  <a:pos x="T2" y="T3"/>
                </a:cxn>
                <a:cxn ang="T10">
                  <a:pos x="T4" y="T5"/>
                </a:cxn>
                <a:cxn ang="T11">
                  <a:pos x="T6" y="T7"/>
                </a:cxn>
              </a:cxnLst>
              <a:rect l="T12" t="T13" r="T14" b="T15"/>
              <a:pathLst>
                <a:path w="140" h="40">
                  <a:moveTo>
                    <a:pt x="138" y="40"/>
                  </a:moveTo>
                  <a:lnTo>
                    <a:pt x="140" y="28"/>
                  </a:lnTo>
                  <a:lnTo>
                    <a:pt x="0" y="0"/>
                  </a:lnTo>
                  <a:lnTo>
                    <a:pt x="138" y="40"/>
                  </a:lnTo>
                  <a:close/>
                </a:path>
              </a:pathLst>
            </a:custGeom>
            <a:solidFill>
              <a:srgbClr val="000000"/>
            </a:solidFill>
            <a:ln w="9525">
              <a:noFill/>
              <a:round/>
              <a:headEnd/>
              <a:tailEnd/>
            </a:ln>
          </p:spPr>
          <p:txBody>
            <a:bodyPr/>
            <a:lstStyle/>
            <a:p>
              <a:endParaRPr lang="en-US"/>
            </a:p>
          </p:txBody>
        </p:sp>
        <p:sp>
          <p:nvSpPr>
            <p:cNvPr id="1999" name="Freeform 973">
              <a:extLst>
                <a:ext uri="{FF2B5EF4-FFF2-40B4-BE49-F238E27FC236}">
                  <a16:creationId xmlns:a16="http://schemas.microsoft.com/office/drawing/2014/main" id="{DB7194B0-6BDA-4932-B8CC-F53A03085DCC}"/>
                </a:ext>
              </a:extLst>
            </p:cNvPr>
            <p:cNvSpPr>
              <a:spLocks/>
            </p:cNvSpPr>
            <p:nvPr/>
          </p:nvSpPr>
          <p:spPr bwMode="auto">
            <a:xfrm>
              <a:off x="3858" y="3253"/>
              <a:ext cx="24" cy="8"/>
            </a:xfrm>
            <a:custGeom>
              <a:avLst/>
              <a:gdLst>
                <a:gd name="T0" fmla="*/ 138 w 140"/>
                <a:gd name="T1" fmla="*/ 40 h 40"/>
                <a:gd name="T2" fmla="*/ 140 w 140"/>
                <a:gd name="T3" fmla="*/ 28 h 40"/>
                <a:gd name="T4" fmla="*/ 0 w 140"/>
                <a:gd name="T5" fmla="*/ 0 h 40"/>
                <a:gd name="T6" fmla="*/ 138 w 140"/>
                <a:gd name="T7" fmla="*/ 40 h 40"/>
                <a:gd name="T8" fmla="*/ 0 60000 65536"/>
                <a:gd name="T9" fmla="*/ 0 60000 65536"/>
                <a:gd name="T10" fmla="*/ 0 60000 65536"/>
                <a:gd name="T11" fmla="*/ 0 60000 65536"/>
                <a:gd name="T12" fmla="*/ 0 w 140"/>
                <a:gd name="T13" fmla="*/ 0 h 40"/>
                <a:gd name="T14" fmla="*/ 140 w 140"/>
                <a:gd name="T15" fmla="*/ 40 h 40"/>
              </a:gdLst>
              <a:ahLst/>
              <a:cxnLst>
                <a:cxn ang="T8">
                  <a:pos x="T0" y="T1"/>
                </a:cxn>
                <a:cxn ang="T9">
                  <a:pos x="T2" y="T3"/>
                </a:cxn>
                <a:cxn ang="T10">
                  <a:pos x="T4" y="T5"/>
                </a:cxn>
                <a:cxn ang="T11">
                  <a:pos x="T6" y="T7"/>
                </a:cxn>
              </a:cxnLst>
              <a:rect l="T12" t="T13" r="T14" b="T15"/>
              <a:pathLst>
                <a:path w="140" h="40">
                  <a:moveTo>
                    <a:pt x="138" y="40"/>
                  </a:moveTo>
                  <a:lnTo>
                    <a:pt x="140" y="28"/>
                  </a:lnTo>
                  <a:lnTo>
                    <a:pt x="0" y="0"/>
                  </a:lnTo>
                  <a:lnTo>
                    <a:pt x="138" y="40"/>
                  </a:lnTo>
                </a:path>
              </a:pathLst>
            </a:custGeom>
            <a:noFill/>
            <a:ln w="0">
              <a:solidFill>
                <a:srgbClr val="000000"/>
              </a:solidFill>
              <a:prstDash val="solid"/>
              <a:round/>
              <a:headEnd/>
              <a:tailEnd/>
            </a:ln>
          </p:spPr>
          <p:txBody>
            <a:bodyPr/>
            <a:lstStyle/>
            <a:p>
              <a:endParaRPr lang="en-US"/>
            </a:p>
          </p:txBody>
        </p:sp>
        <p:sp>
          <p:nvSpPr>
            <p:cNvPr id="2000" name="Freeform 974">
              <a:extLst>
                <a:ext uri="{FF2B5EF4-FFF2-40B4-BE49-F238E27FC236}">
                  <a16:creationId xmlns:a16="http://schemas.microsoft.com/office/drawing/2014/main" id="{B98662D1-F610-4EB1-B01C-0B6CFC71DA99}"/>
                </a:ext>
              </a:extLst>
            </p:cNvPr>
            <p:cNvSpPr>
              <a:spLocks/>
            </p:cNvSpPr>
            <p:nvPr/>
          </p:nvSpPr>
          <p:spPr bwMode="auto">
            <a:xfrm>
              <a:off x="3858" y="3253"/>
              <a:ext cx="24" cy="6"/>
            </a:xfrm>
            <a:custGeom>
              <a:avLst/>
              <a:gdLst>
                <a:gd name="T0" fmla="*/ 140 w 141"/>
                <a:gd name="T1" fmla="*/ 28 h 28"/>
                <a:gd name="T2" fmla="*/ 141 w 141"/>
                <a:gd name="T3" fmla="*/ 15 h 28"/>
                <a:gd name="T4" fmla="*/ 0 w 141"/>
                <a:gd name="T5" fmla="*/ 0 h 28"/>
                <a:gd name="T6" fmla="*/ 140 w 141"/>
                <a:gd name="T7" fmla="*/ 28 h 28"/>
                <a:gd name="T8" fmla="*/ 0 60000 65536"/>
                <a:gd name="T9" fmla="*/ 0 60000 65536"/>
                <a:gd name="T10" fmla="*/ 0 60000 65536"/>
                <a:gd name="T11" fmla="*/ 0 60000 65536"/>
                <a:gd name="T12" fmla="*/ 0 w 141"/>
                <a:gd name="T13" fmla="*/ 0 h 28"/>
                <a:gd name="T14" fmla="*/ 141 w 141"/>
                <a:gd name="T15" fmla="*/ 28 h 28"/>
              </a:gdLst>
              <a:ahLst/>
              <a:cxnLst>
                <a:cxn ang="T8">
                  <a:pos x="T0" y="T1"/>
                </a:cxn>
                <a:cxn ang="T9">
                  <a:pos x="T2" y="T3"/>
                </a:cxn>
                <a:cxn ang="T10">
                  <a:pos x="T4" y="T5"/>
                </a:cxn>
                <a:cxn ang="T11">
                  <a:pos x="T6" y="T7"/>
                </a:cxn>
              </a:cxnLst>
              <a:rect l="T12" t="T13" r="T14" b="T15"/>
              <a:pathLst>
                <a:path w="141" h="28">
                  <a:moveTo>
                    <a:pt x="140" y="28"/>
                  </a:moveTo>
                  <a:lnTo>
                    <a:pt x="141" y="15"/>
                  </a:lnTo>
                  <a:lnTo>
                    <a:pt x="0" y="0"/>
                  </a:lnTo>
                  <a:lnTo>
                    <a:pt x="140" y="28"/>
                  </a:lnTo>
                  <a:close/>
                </a:path>
              </a:pathLst>
            </a:custGeom>
            <a:solidFill>
              <a:srgbClr val="000000"/>
            </a:solidFill>
            <a:ln w="9525">
              <a:noFill/>
              <a:round/>
              <a:headEnd/>
              <a:tailEnd/>
            </a:ln>
          </p:spPr>
          <p:txBody>
            <a:bodyPr/>
            <a:lstStyle/>
            <a:p>
              <a:endParaRPr lang="en-US"/>
            </a:p>
          </p:txBody>
        </p:sp>
        <p:sp>
          <p:nvSpPr>
            <p:cNvPr id="2001" name="Freeform 975">
              <a:extLst>
                <a:ext uri="{FF2B5EF4-FFF2-40B4-BE49-F238E27FC236}">
                  <a16:creationId xmlns:a16="http://schemas.microsoft.com/office/drawing/2014/main" id="{A2C44C93-8CDE-4BDA-A539-657EA82BCCF0}"/>
                </a:ext>
              </a:extLst>
            </p:cNvPr>
            <p:cNvSpPr>
              <a:spLocks/>
            </p:cNvSpPr>
            <p:nvPr/>
          </p:nvSpPr>
          <p:spPr bwMode="auto">
            <a:xfrm>
              <a:off x="3858" y="3253"/>
              <a:ext cx="24" cy="6"/>
            </a:xfrm>
            <a:custGeom>
              <a:avLst/>
              <a:gdLst>
                <a:gd name="T0" fmla="*/ 140 w 141"/>
                <a:gd name="T1" fmla="*/ 28 h 28"/>
                <a:gd name="T2" fmla="*/ 141 w 141"/>
                <a:gd name="T3" fmla="*/ 15 h 28"/>
                <a:gd name="T4" fmla="*/ 0 w 141"/>
                <a:gd name="T5" fmla="*/ 0 h 28"/>
                <a:gd name="T6" fmla="*/ 140 w 141"/>
                <a:gd name="T7" fmla="*/ 28 h 28"/>
                <a:gd name="T8" fmla="*/ 0 60000 65536"/>
                <a:gd name="T9" fmla="*/ 0 60000 65536"/>
                <a:gd name="T10" fmla="*/ 0 60000 65536"/>
                <a:gd name="T11" fmla="*/ 0 60000 65536"/>
                <a:gd name="T12" fmla="*/ 0 w 141"/>
                <a:gd name="T13" fmla="*/ 0 h 28"/>
                <a:gd name="T14" fmla="*/ 141 w 141"/>
                <a:gd name="T15" fmla="*/ 28 h 28"/>
              </a:gdLst>
              <a:ahLst/>
              <a:cxnLst>
                <a:cxn ang="T8">
                  <a:pos x="T0" y="T1"/>
                </a:cxn>
                <a:cxn ang="T9">
                  <a:pos x="T2" y="T3"/>
                </a:cxn>
                <a:cxn ang="T10">
                  <a:pos x="T4" y="T5"/>
                </a:cxn>
                <a:cxn ang="T11">
                  <a:pos x="T6" y="T7"/>
                </a:cxn>
              </a:cxnLst>
              <a:rect l="T12" t="T13" r="T14" b="T15"/>
              <a:pathLst>
                <a:path w="141" h="28">
                  <a:moveTo>
                    <a:pt x="140" y="28"/>
                  </a:moveTo>
                  <a:lnTo>
                    <a:pt x="141" y="15"/>
                  </a:lnTo>
                  <a:lnTo>
                    <a:pt x="0" y="0"/>
                  </a:lnTo>
                  <a:lnTo>
                    <a:pt x="140" y="28"/>
                  </a:lnTo>
                </a:path>
              </a:pathLst>
            </a:custGeom>
            <a:noFill/>
            <a:ln w="0">
              <a:solidFill>
                <a:srgbClr val="000000"/>
              </a:solidFill>
              <a:prstDash val="solid"/>
              <a:round/>
              <a:headEnd/>
              <a:tailEnd/>
            </a:ln>
          </p:spPr>
          <p:txBody>
            <a:bodyPr/>
            <a:lstStyle/>
            <a:p>
              <a:endParaRPr lang="en-US"/>
            </a:p>
          </p:txBody>
        </p:sp>
        <p:sp>
          <p:nvSpPr>
            <p:cNvPr id="2002" name="Freeform 976">
              <a:extLst>
                <a:ext uri="{FF2B5EF4-FFF2-40B4-BE49-F238E27FC236}">
                  <a16:creationId xmlns:a16="http://schemas.microsoft.com/office/drawing/2014/main" id="{A0CB5958-4C2E-4F66-8899-E839D6BF6FE7}"/>
                </a:ext>
              </a:extLst>
            </p:cNvPr>
            <p:cNvSpPr>
              <a:spLocks/>
            </p:cNvSpPr>
            <p:nvPr/>
          </p:nvSpPr>
          <p:spPr bwMode="auto">
            <a:xfrm>
              <a:off x="3858" y="3253"/>
              <a:ext cx="24" cy="3"/>
            </a:xfrm>
            <a:custGeom>
              <a:avLst/>
              <a:gdLst>
                <a:gd name="T0" fmla="*/ 141 w 142"/>
                <a:gd name="T1" fmla="*/ 15 h 15"/>
                <a:gd name="T2" fmla="*/ 142 w 142"/>
                <a:gd name="T3" fmla="*/ 0 h 15"/>
                <a:gd name="T4" fmla="*/ 0 w 142"/>
                <a:gd name="T5" fmla="*/ 0 h 15"/>
                <a:gd name="T6" fmla="*/ 141 w 142"/>
                <a:gd name="T7" fmla="*/ 15 h 15"/>
                <a:gd name="T8" fmla="*/ 0 60000 65536"/>
                <a:gd name="T9" fmla="*/ 0 60000 65536"/>
                <a:gd name="T10" fmla="*/ 0 60000 65536"/>
                <a:gd name="T11" fmla="*/ 0 60000 65536"/>
                <a:gd name="T12" fmla="*/ 0 w 142"/>
                <a:gd name="T13" fmla="*/ 0 h 15"/>
                <a:gd name="T14" fmla="*/ 142 w 142"/>
                <a:gd name="T15" fmla="*/ 15 h 15"/>
              </a:gdLst>
              <a:ahLst/>
              <a:cxnLst>
                <a:cxn ang="T8">
                  <a:pos x="T0" y="T1"/>
                </a:cxn>
                <a:cxn ang="T9">
                  <a:pos x="T2" y="T3"/>
                </a:cxn>
                <a:cxn ang="T10">
                  <a:pos x="T4" y="T5"/>
                </a:cxn>
                <a:cxn ang="T11">
                  <a:pos x="T6" y="T7"/>
                </a:cxn>
              </a:cxnLst>
              <a:rect l="T12" t="T13" r="T14" b="T15"/>
              <a:pathLst>
                <a:path w="142" h="15">
                  <a:moveTo>
                    <a:pt x="141" y="15"/>
                  </a:moveTo>
                  <a:lnTo>
                    <a:pt x="142" y="0"/>
                  </a:lnTo>
                  <a:lnTo>
                    <a:pt x="0" y="0"/>
                  </a:lnTo>
                  <a:lnTo>
                    <a:pt x="141" y="15"/>
                  </a:lnTo>
                  <a:close/>
                </a:path>
              </a:pathLst>
            </a:custGeom>
            <a:solidFill>
              <a:srgbClr val="000000"/>
            </a:solidFill>
            <a:ln w="9525">
              <a:noFill/>
              <a:round/>
              <a:headEnd/>
              <a:tailEnd/>
            </a:ln>
          </p:spPr>
          <p:txBody>
            <a:bodyPr/>
            <a:lstStyle/>
            <a:p>
              <a:endParaRPr lang="en-US"/>
            </a:p>
          </p:txBody>
        </p:sp>
        <p:sp>
          <p:nvSpPr>
            <p:cNvPr id="2003" name="Freeform 977">
              <a:extLst>
                <a:ext uri="{FF2B5EF4-FFF2-40B4-BE49-F238E27FC236}">
                  <a16:creationId xmlns:a16="http://schemas.microsoft.com/office/drawing/2014/main" id="{09637E07-DAD1-492F-8765-3EE0F2406F92}"/>
                </a:ext>
              </a:extLst>
            </p:cNvPr>
            <p:cNvSpPr>
              <a:spLocks/>
            </p:cNvSpPr>
            <p:nvPr/>
          </p:nvSpPr>
          <p:spPr bwMode="auto">
            <a:xfrm>
              <a:off x="3858" y="3253"/>
              <a:ext cx="24" cy="3"/>
            </a:xfrm>
            <a:custGeom>
              <a:avLst/>
              <a:gdLst>
                <a:gd name="T0" fmla="*/ 141 w 142"/>
                <a:gd name="T1" fmla="*/ 15 h 15"/>
                <a:gd name="T2" fmla="*/ 142 w 142"/>
                <a:gd name="T3" fmla="*/ 0 h 15"/>
                <a:gd name="T4" fmla="*/ 0 w 142"/>
                <a:gd name="T5" fmla="*/ 0 h 15"/>
                <a:gd name="T6" fmla="*/ 141 w 142"/>
                <a:gd name="T7" fmla="*/ 15 h 15"/>
                <a:gd name="T8" fmla="*/ 0 60000 65536"/>
                <a:gd name="T9" fmla="*/ 0 60000 65536"/>
                <a:gd name="T10" fmla="*/ 0 60000 65536"/>
                <a:gd name="T11" fmla="*/ 0 60000 65536"/>
                <a:gd name="T12" fmla="*/ 0 w 142"/>
                <a:gd name="T13" fmla="*/ 0 h 15"/>
                <a:gd name="T14" fmla="*/ 142 w 142"/>
                <a:gd name="T15" fmla="*/ 15 h 15"/>
              </a:gdLst>
              <a:ahLst/>
              <a:cxnLst>
                <a:cxn ang="T8">
                  <a:pos x="T0" y="T1"/>
                </a:cxn>
                <a:cxn ang="T9">
                  <a:pos x="T2" y="T3"/>
                </a:cxn>
                <a:cxn ang="T10">
                  <a:pos x="T4" y="T5"/>
                </a:cxn>
                <a:cxn ang="T11">
                  <a:pos x="T6" y="T7"/>
                </a:cxn>
              </a:cxnLst>
              <a:rect l="T12" t="T13" r="T14" b="T15"/>
              <a:pathLst>
                <a:path w="142" h="15">
                  <a:moveTo>
                    <a:pt x="141" y="15"/>
                  </a:moveTo>
                  <a:lnTo>
                    <a:pt x="142" y="0"/>
                  </a:lnTo>
                  <a:lnTo>
                    <a:pt x="0" y="0"/>
                  </a:lnTo>
                  <a:lnTo>
                    <a:pt x="141" y="15"/>
                  </a:lnTo>
                </a:path>
              </a:pathLst>
            </a:custGeom>
            <a:noFill/>
            <a:ln w="0">
              <a:solidFill>
                <a:srgbClr val="000000"/>
              </a:solidFill>
              <a:prstDash val="solid"/>
              <a:round/>
              <a:headEnd/>
              <a:tailEnd/>
            </a:ln>
          </p:spPr>
          <p:txBody>
            <a:bodyPr/>
            <a:lstStyle/>
            <a:p>
              <a:endParaRPr lang="en-US"/>
            </a:p>
          </p:txBody>
        </p:sp>
        <p:sp>
          <p:nvSpPr>
            <p:cNvPr id="2004" name="Rectangle 978">
              <a:extLst>
                <a:ext uri="{FF2B5EF4-FFF2-40B4-BE49-F238E27FC236}">
                  <a16:creationId xmlns:a16="http://schemas.microsoft.com/office/drawing/2014/main" id="{E290A9FD-47DF-442C-88EE-1394994012FD}"/>
                </a:ext>
              </a:extLst>
            </p:cNvPr>
            <p:cNvSpPr>
              <a:spLocks noChangeArrowheads="1"/>
            </p:cNvSpPr>
            <p:nvPr/>
          </p:nvSpPr>
          <p:spPr bwMode="auto">
            <a:xfrm>
              <a:off x="5114" y="3866"/>
              <a:ext cx="544" cy="163"/>
            </a:xfrm>
            <a:prstGeom prst="rect">
              <a:avLst/>
            </a:prstGeom>
            <a:noFill/>
            <a:ln w="9525">
              <a:noFill/>
              <a:miter lim="800000"/>
              <a:headEnd/>
              <a:tailEnd/>
            </a:ln>
          </p:spPr>
          <p:txBody>
            <a:bodyPr wrap="none" lIns="0" tIns="0" rIns="0" bIns="0">
              <a:spAutoFit/>
            </a:bodyPr>
            <a:lstStyle/>
            <a:p>
              <a:r>
                <a:rPr lang="en-US" sz="1700" dirty="0">
                  <a:solidFill>
                    <a:srgbClr val="000000"/>
                  </a:solidFill>
                  <a:latin typeface="Arial Black" pitchFamily="34" charset="0"/>
                </a:rPr>
                <a:t>5 VOLT</a:t>
              </a:r>
              <a:endParaRPr lang="en-US" dirty="0"/>
            </a:p>
          </p:txBody>
        </p:sp>
        <p:sp>
          <p:nvSpPr>
            <p:cNvPr id="2005" name="Freeform 979">
              <a:extLst>
                <a:ext uri="{FF2B5EF4-FFF2-40B4-BE49-F238E27FC236}">
                  <a16:creationId xmlns:a16="http://schemas.microsoft.com/office/drawing/2014/main" id="{392DDB99-EF42-422F-B2BE-D5D22B7FD915}"/>
                </a:ext>
              </a:extLst>
            </p:cNvPr>
            <p:cNvSpPr>
              <a:spLocks/>
            </p:cNvSpPr>
            <p:nvPr/>
          </p:nvSpPr>
          <p:spPr bwMode="auto">
            <a:xfrm>
              <a:off x="4971" y="3650"/>
              <a:ext cx="24" cy="3"/>
            </a:xfrm>
            <a:custGeom>
              <a:avLst/>
              <a:gdLst>
                <a:gd name="T0" fmla="*/ 143 w 143"/>
                <a:gd name="T1" fmla="*/ 13 h 13"/>
                <a:gd name="T2" fmla="*/ 143 w 143"/>
                <a:gd name="T3" fmla="*/ 0 h 13"/>
                <a:gd name="T4" fmla="*/ 0 w 143"/>
                <a:gd name="T5" fmla="*/ 13 h 13"/>
                <a:gd name="T6" fmla="*/ 143 w 143"/>
                <a:gd name="T7" fmla="*/ 13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143" y="13"/>
                  </a:moveTo>
                  <a:lnTo>
                    <a:pt x="143" y="0"/>
                  </a:lnTo>
                  <a:lnTo>
                    <a:pt x="0" y="13"/>
                  </a:lnTo>
                  <a:lnTo>
                    <a:pt x="143" y="13"/>
                  </a:lnTo>
                  <a:close/>
                </a:path>
              </a:pathLst>
            </a:custGeom>
            <a:solidFill>
              <a:srgbClr val="000000"/>
            </a:solidFill>
            <a:ln w="9525">
              <a:noFill/>
              <a:round/>
              <a:headEnd/>
              <a:tailEnd/>
            </a:ln>
          </p:spPr>
          <p:txBody>
            <a:bodyPr/>
            <a:lstStyle/>
            <a:p>
              <a:endParaRPr lang="en-US"/>
            </a:p>
          </p:txBody>
        </p:sp>
        <p:sp>
          <p:nvSpPr>
            <p:cNvPr id="2006" name="Freeform 980">
              <a:extLst>
                <a:ext uri="{FF2B5EF4-FFF2-40B4-BE49-F238E27FC236}">
                  <a16:creationId xmlns:a16="http://schemas.microsoft.com/office/drawing/2014/main" id="{B58F6E76-D396-4797-A321-E389E4F2CA88}"/>
                </a:ext>
              </a:extLst>
            </p:cNvPr>
            <p:cNvSpPr>
              <a:spLocks/>
            </p:cNvSpPr>
            <p:nvPr/>
          </p:nvSpPr>
          <p:spPr bwMode="auto">
            <a:xfrm>
              <a:off x="4971" y="3650"/>
              <a:ext cx="24" cy="3"/>
            </a:xfrm>
            <a:custGeom>
              <a:avLst/>
              <a:gdLst>
                <a:gd name="T0" fmla="*/ 143 w 143"/>
                <a:gd name="T1" fmla="*/ 13 h 13"/>
                <a:gd name="T2" fmla="*/ 143 w 143"/>
                <a:gd name="T3" fmla="*/ 0 h 13"/>
                <a:gd name="T4" fmla="*/ 0 w 143"/>
                <a:gd name="T5" fmla="*/ 13 h 13"/>
                <a:gd name="T6" fmla="*/ 143 w 143"/>
                <a:gd name="T7" fmla="*/ 13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143" y="13"/>
                  </a:moveTo>
                  <a:lnTo>
                    <a:pt x="143" y="0"/>
                  </a:lnTo>
                  <a:lnTo>
                    <a:pt x="0" y="13"/>
                  </a:lnTo>
                  <a:lnTo>
                    <a:pt x="143" y="13"/>
                  </a:lnTo>
                </a:path>
              </a:pathLst>
            </a:custGeom>
            <a:noFill/>
            <a:ln w="0">
              <a:solidFill>
                <a:srgbClr val="000000"/>
              </a:solidFill>
              <a:prstDash val="solid"/>
              <a:round/>
              <a:headEnd/>
              <a:tailEnd/>
            </a:ln>
          </p:spPr>
          <p:txBody>
            <a:bodyPr/>
            <a:lstStyle/>
            <a:p>
              <a:endParaRPr lang="en-US"/>
            </a:p>
          </p:txBody>
        </p:sp>
        <p:sp>
          <p:nvSpPr>
            <p:cNvPr id="2007" name="Freeform 981">
              <a:extLst>
                <a:ext uri="{FF2B5EF4-FFF2-40B4-BE49-F238E27FC236}">
                  <a16:creationId xmlns:a16="http://schemas.microsoft.com/office/drawing/2014/main" id="{16AAB763-B2E2-4490-8835-5F3D95857899}"/>
                </a:ext>
              </a:extLst>
            </p:cNvPr>
            <p:cNvSpPr>
              <a:spLocks/>
            </p:cNvSpPr>
            <p:nvPr/>
          </p:nvSpPr>
          <p:spPr bwMode="auto">
            <a:xfrm>
              <a:off x="4971" y="3648"/>
              <a:ext cx="24" cy="5"/>
            </a:xfrm>
            <a:custGeom>
              <a:avLst/>
              <a:gdLst>
                <a:gd name="T0" fmla="*/ 143 w 143"/>
                <a:gd name="T1" fmla="*/ 13 h 26"/>
                <a:gd name="T2" fmla="*/ 140 w 143"/>
                <a:gd name="T3" fmla="*/ 0 h 26"/>
                <a:gd name="T4" fmla="*/ 0 w 143"/>
                <a:gd name="T5" fmla="*/ 26 h 26"/>
                <a:gd name="T6" fmla="*/ 143 w 143"/>
                <a:gd name="T7" fmla="*/ 13 h 26"/>
                <a:gd name="T8" fmla="*/ 0 60000 65536"/>
                <a:gd name="T9" fmla="*/ 0 60000 65536"/>
                <a:gd name="T10" fmla="*/ 0 60000 65536"/>
                <a:gd name="T11" fmla="*/ 0 60000 65536"/>
                <a:gd name="T12" fmla="*/ 0 w 143"/>
                <a:gd name="T13" fmla="*/ 0 h 26"/>
                <a:gd name="T14" fmla="*/ 143 w 143"/>
                <a:gd name="T15" fmla="*/ 26 h 26"/>
              </a:gdLst>
              <a:ahLst/>
              <a:cxnLst>
                <a:cxn ang="T8">
                  <a:pos x="T0" y="T1"/>
                </a:cxn>
                <a:cxn ang="T9">
                  <a:pos x="T2" y="T3"/>
                </a:cxn>
                <a:cxn ang="T10">
                  <a:pos x="T4" y="T5"/>
                </a:cxn>
                <a:cxn ang="T11">
                  <a:pos x="T6" y="T7"/>
                </a:cxn>
              </a:cxnLst>
              <a:rect l="T12" t="T13" r="T14" b="T15"/>
              <a:pathLst>
                <a:path w="143" h="26">
                  <a:moveTo>
                    <a:pt x="143" y="13"/>
                  </a:moveTo>
                  <a:lnTo>
                    <a:pt x="140" y="0"/>
                  </a:lnTo>
                  <a:lnTo>
                    <a:pt x="0" y="26"/>
                  </a:lnTo>
                  <a:lnTo>
                    <a:pt x="143" y="13"/>
                  </a:lnTo>
                  <a:close/>
                </a:path>
              </a:pathLst>
            </a:custGeom>
            <a:solidFill>
              <a:srgbClr val="000000"/>
            </a:solidFill>
            <a:ln w="9525">
              <a:noFill/>
              <a:round/>
              <a:headEnd/>
              <a:tailEnd/>
            </a:ln>
          </p:spPr>
          <p:txBody>
            <a:bodyPr/>
            <a:lstStyle/>
            <a:p>
              <a:endParaRPr lang="en-US"/>
            </a:p>
          </p:txBody>
        </p:sp>
        <p:sp>
          <p:nvSpPr>
            <p:cNvPr id="2008" name="Freeform 982">
              <a:extLst>
                <a:ext uri="{FF2B5EF4-FFF2-40B4-BE49-F238E27FC236}">
                  <a16:creationId xmlns:a16="http://schemas.microsoft.com/office/drawing/2014/main" id="{0A40D663-C1FD-4639-96FA-54739243B7EE}"/>
                </a:ext>
              </a:extLst>
            </p:cNvPr>
            <p:cNvSpPr>
              <a:spLocks/>
            </p:cNvSpPr>
            <p:nvPr/>
          </p:nvSpPr>
          <p:spPr bwMode="auto">
            <a:xfrm>
              <a:off x="4971" y="3648"/>
              <a:ext cx="24" cy="5"/>
            </a:xfrm>
            <a:custGeom>
              <a:avLst/>
              <a:gdLst>
                <a:gd name="T0" fmla="*/ 143 w 143"/>
                <a:gd name="T1" fmla="*/ 13 h 26"/>
                <a:gd name="T2" fmla="*/ 140 w 143"/>
                <a:gd name="T3" fmla="*/ 0 h 26"/>
                <a:gd name="T4" fmla="*/ 0 w 143"/>
                <a:gd name="T5" fmla="*/ 26 h 26"/>
                <a:gd name="T6" fmla="*/ 143 w 143"/>
                <a:gd name="T7" fmla="*/ 13 h 26"/>
                <a:gd name="T8" fmla="*/ 0 60000 65536"/>
                <a:gd name="T9" fmla="*/ 0 60000 65536"/>
                <a:gd name="T10" fmla="*/ 0 60000 65536"/>
                <a:gd name="T11" fmla="*/ 0 60000 65536"/>
                <a:gd name="T12" fmla="*/ 0 w 143"/>
                <a:gd name="T13" fmla="*/ 0 h 26"/>
                <a:gd name="T14" fmla="*/ 143 w 143"/>
                <a:gd name="T15" fmla="*/ 26 h 26"/>
              </a:gdLst>
              <a:ahLst/>
              <a:cxnLst>
                <a:cxn ang="T8">
                  <a:pos x="T0" y="T1"/>
                </a:cxn>
                <a:cxn ang="T9">
                  <a:pos x="T2" y="T3"/>
                </a:cxn>
                <a:cxn ang="T10">
                  <a:pos x="T4" y="T5"/>
                </a:cxn>
                <a:cxn ang="T11">
                  <a:pos x="T6" y="T7"/>
                </a:cxn>
              </a:cxnLst>
              <a:rect l="T12" t="T13" r="T14" b="T15"/>
              <a:pathLst>
                <a:path w="143" h="26">
                  <a:moveTo>
                    <a:pt x="143" y="13"/>
                  </a:moveTo>
                  <a:lnTo>
                    <a:pt x="140" y="0"/>
                  </a:lnTo>
                  <a:lnTo>
                    <a:pt x="0" y="26"/>
                  </a:lnTo>
                  <a:lnTo>
                    <a:pt x="143" y="13"/>
                  </a:lnTo>
                </a:path>
              </a:pathLst>
            </a:custGeom>
            <a:noFill/>
            <a:ln w="0">
              <a:solidFill>
                <a:srgbClr val="000000"/>
              </a:solidFill>
              <a:prstDash val="solid"/>
              <a:round/>
              <a:headEnd/>
              <a:tailEnd/>
            </a:ln>
          </p:spPr>
          <p:txBody>
            <a:bodyPr/>
            <a:lstStyle/>
            <a:p>
              <a:endParaRPr lang="en-US"/>
            </a:p>
          </p:txBody>
        </p:sp>
        <p:sp>
          <p:nvSpPr>
            <p:cNvPr id="2009" name="Freeform 983">
              <a:extLst>
                <a:ext uri="{FF2B5EF4-FFF2-40B4-BE49-F238E27FC236}">
                  <a16:creationId xmlns:a16="http://schemas.microsoft.com/office/drawing/2014/main" id="{8240B5E4-A44E-4672-8A5E-D2B49DD255BA}"/>
                </a:ext>
              </a:extLst>
            </p:cNvPr>
            <p:cNvSpPr>
              <a:spLocks/>
            </p:cNvSpPr>
            <p:nvPr/>
          </p:nvSpPr>
          <p:spPr bwMode="auto">
            <a:xfrm>
              <a:off x="4971" y="3645"/>
              <a:ext cx="23" cy="8"/>
            </a:xfrm>
            <a:custGeom>
              <a:avLst/>
              <a:gdLst>
                <a:gd name="T0" fmla="*/ 140 w 140"/>
                <a:gd name="T1" fmla="*/ 14 h 40"/>
                <a:gd name="T2" fmla="*/ 138 w 140"/>
                <a:gd name="T3" fmla="*/ 0 h 40"/>
                <a:gd name="T4" fmla="*/ 0 w 140"/>
                <a:gd name="T5" fmla="*/ 40 h 40"/>
                <a:gd name="T6" fmla="*/ 140 w 140"/>
                <a:gd name="T7" fmla="*/ 14 h 40"/>
                <a:gd name="T8" fmla="*/ 0 60000 65536"/>
                <a:gd name="T9" fmla="*/ 0 60000 65536"/>
                <a:gd name="T10" fmla="*/ 0 60000 65536"/>
                <a:gd name="T11" fmla="*/ 0 60000 65536"/>
                <a:gd name="T12" fmla="*/ 0 w 140"/>
                <a:gd name="T13" fmla="*/ 0 h 40"/>
                <a:gd name="T14" fmla="*/ 140 w 140"/>
                <a:gd name="T15" fmla="*/ 40 h 40"/>
              </a:gdLst>
              <a:ahLst/>
              <a:cxnLst>
                <a:cxn ang="T8">
                  <a:pos x="T0" y="T1"/>
                </a:cxn>
                <a:cxn ang="T9">
                  <a:pos x="T2" y="T3"/>
                </a:cxn>
                <a:cxn ang="T10">
                  <a:pos x="T4" y="T5"/>
                </a:cxn>
                <a:cxn ang="T11">
                  <a:pos x="T6" y="T7"/>
                </a:cxn>
              </a:cxnLst>
              <a:rect l="T12" t="T13" r="T14" b="T15"/>
              <a:pathLst>
                <a:path w="140" h="40">
                  <a:moveTo>
                    <a:pt x="140" y="14"/>
                  </a:moveTo>
                  <a:lnTo>
                    <a:pt x="138" y="0"/>
                  </a:lnTo>
                  <a:lnTo>
                    <a:pt x="0" y="40"/>
                  </a:lnTo>
                  <a:lnTo>
                    <a:pt x="140" y="14"/>
                  </a:lnTo>
                  <a:close/>
                </a:path>
              </a:pathLst>
            </a:custGeom>
            <a:solidFill>
              <a:srgbClr val="000000"/>
            </a:solidFill>
            <a:ln w="9525">
              <a:noFill/>
              <a:round/>
              <a:headEnd/>
              <a:tailEnd/>
            </a:ln>
          </p:spPr>
          <p:txBody>
            <a:bodyPr/>
            <a:lstStyle/>
            <a:p>
              <a:endParaRPr lang="en-US"/>
            </a:p>
          </p:txBody>
        </p:sp>
        <p:sp>
          <p:nvSpPr>
            <p:cNvPr id="2010" name="Freeform 984">
              <a:extLst>
                <a:ext uri="{FF2B5EF4-FFF2-40B4-BE49-F238E27FC236}">
                  <a16:creationId xmlns:a16="http://schemas.microsoft.com/office/drawing/2014/main" id="{B068BD5D-93FF-44FC-8AE8-407FBE6C9CDE}"/>
                </a:ext>
              </a:extLst>
            </p:cNvPr>
            <p:cNvSpPr>
              <a:spLocks/>
            </p:cNvSpPr>
            <p:nvPr/>
          </p:nvSpPr>
          <p:spPr bwMode="auto">
            <a:xfrm>
              <a:off x="4971" y="3645"/>
              <a:ext cx="23" cy="8"/>
            </a:xfrm>
            <a:custGeom>
              <a:avLst/>
              <a:gdLst>
                <a:gd name="T0" fmla="*/ 140 w 140"/>
                <a:gd name="T1" fmla="*/ 14 h 40"/>
                <a:gd name="T2" fmla="*/ 138 w 140"/>
                <a:gd name="T3" fmla="*/ 0 h 40"/>
                <a:gd name="T4" fmla="*/ 0 w 140"/>
                <a:gd name="T5" fmla="*/ 40 h 40"/>
                <a:gd name="T6" fmla="*/ 140 w 140"/>
                <a:gd name="T7" fmla="*/ 14 h 40"/>
                <a:gd name="T8" fmla="*/ 0 60000 65536"/>
                <a:gd name="T9" fmla="*/ 0 60000 65536"/>
                <a:gd name="T10" fmla="*/ 0 60000 65536"/>
                <a:gd name="T11" fmla="*/ 0 60000 65536"/>
                <a:gd name="T12" fmla="*/ 0 w 140"/>
                <a:gd name="T13" fmla="*/ 0 h 40"/>
                <a:gd name="T14" fmla="*/ 140 w 140"/>
                <a:gd name="T15" fmla="*/ 40 h 40"/>
              </a:gdLst>
              <a:ahLst/>
              <a:cxnLst>
                <a:cxn ang="T8">
                  <a:pos x="T0" y="T1"/>
                </a:cxn>
                <a:cxn ang="T9">
                  <a:pos x="T2" y="T3"/>
                </a:cxn>
                <a:cxn ang="T10">
                  <a:pos x="T4" y="T5"/>
                </a:cxn>
                <a:cxn ang="T11">
                  <a:pos x="T6" y="T7"/>
                </a:cxn>
              </a:cxnLst>
              <a:rect l="T12" t="T13" r="T14" b="T15"/>
              <a:pathLst>
                <a:path w="140" h="40">
                  <a:moveTo>
                    <a:pt x="140" y="14"/>
                  </a:moveTo>
                  <a:lnTo>
                    <a:pt x="138" y="0"/>
                  </a:lnTo>
                  <a:lnTo>
                    <a:pt x="0" y="40"/>
                  </a:lnTo>
                  <a:lnTo>
                    <a:pt x="140" y="14"/>
                  </a:lnTo>
                </a:path>
              </a:pathLst>
            </a:custGeom>
            <a:noFill/>
            <a:ln w="0">
              <a:solidFill>
                <a:srgbClr val="000000"/>
              </a:solidFill>
              <a:prstDash val="solid"/>
              <a:round/>
              <a:headEnd/>
              <a:tailEnd/>
            </a:ln>
          </p:spPr>
          <p:txBody>
            <a:bodyPr/>
            <a:lstStyle/>
            <a:p>
              <a:endParaRPr lang="en-US"/>
            </a:p>
          </p:txBody>
        </p:sp>
        <p:sp>
          <p:nvSpPr>
            <p:cNvPr id="2011" name="Freeform 985">
              <a:extLst>
                <a:ext uri="{FF2B5EF4-FFF2-40B4-BE49-F238E27FC236}">
                  <a16:creationId xmlns:a16="http://schemas.microsoft.com/office/drawing/2014/main" id="{780B88D9-F5F6-4034-B103-373D50B01A0E}"/>
                </a:ext>
              </a:extLst>
            </p:cNvPr>
            <p:cNvSpPr>
              <a:spLocks/>
            </p:cNvSpPr>
            <p:nvPr/>
          </p:nvSpPr>
          <p:spPr bwMode="auto">
            <a:xfrm>
              <a:off x="4971" y="3643"/>
              <a:ext cx="23" cy="10"/>
            </a:xfrm>
            <a:custGeom>
              <a:avLst/>
              <a:gdLst>
                <a:gd name="T0" fmla="*/ 138 w 138"/>
                <a:gd name="T1" fmla="*/ 12 h 52"/>
                <a:gd name="T2" fmla="*/ 135 w 138"/>
                <a:gd name="T3" fmla="*/ 0 h 52"/>
                <a:gd name="T4" fmla="*/ 0 w 138"/>
                <a:gd name="T5" fmla="*/ 52 h 52"/>
                <a:gd name="T6" fmla="*/ 138 w 138"/>
                <a:gd name="T7" fmla="*/ 12 h 52"/>
                <a:gd name="T8" fmla="*/ 0 60000 65536"/>
                <a:gd name="T9" fmla="*/ 0 60000 65536"/>
                <a:gd name="T10" fmla="*/ 0 60000 65536"/>
                <a:gd name="T11" fmla="*/ 0 60000 65536"/>
                <a:gd name="T12" fmla="*/ 0 w 138"/>
                <a:gd name="T13" fmla="*/ 0 h 52"/>
                <a:gd name="T14" fmla="*/ 138 w 138"/>
                <a:gd name="T15" fmla="*/ 52 h 52"/>
              </a:gdLst>
              <a:ahLst/>
              <a:cxnLst>
                <a:cxn ang="T8">
                  <a:pos x="T0" y="T1"/>
                </a:cxn>
                <a:cxn ang="T9">
                  <a:pos x="T2" y="T3"/>
                </a:cxn>
                <a:cxn ang="T10">
                  <a:pos x="T4" y="T5"/>
                </a:cxn>
                <a:cxn ang="T11">
                  <a:pos x="T6" y="T7"/>
                </a:cxn>
              </a:cxnLst>
              <a:rect l="T12" t="T13" r="T14" b="T15"/>
              <a:pathLst>
                <a:path w="138" h="52">
                  <a:moveTo>
                    <a:pt x="138" y="12"/>
                  </a:moveTo>
                  <a:lnTo>
                    <a:pt x="135" y="0"/>
                  </a:lnTo>
                  <a:lnTo>
                    <a:pt x="0" y="52"/>
                  </a:lnTo>
                  <a:lnTo>
                    <a:pt x="138" y="12"/>
                  </a:lnTo>
                  <a:close/>
                </a:path>
              </a:pathLst>
            </a:custGeom>
            <a:solidFill>
              <a:srgbClr val="000000"/>
            </a:solidFill>
            <a:ln w="9525">
              <a:noFill/>
              <a:round/>
              <a:headEnd/>
              <a:tailEnd/>
            </a:ln>
          </p:spPr>
          <p:txBody>
            <a:bodyPr/>
            <a:lstStyle/>
            <a:p>
              <a:endParaRPr lang="en-US"/>
            </a:p>
          </p:txBody>
        </p:sp>
        <p:sp>
          <p:nvSpPr>
            <p:cNvPr id="2012" name="Freeform 986">
              <a:extLst>
                <a:ext uri="{FF2B5EF4-FFF2-40B4-BE49-F238E27FC236}">
                  <a16:creationId xmlns:a16="http://schemas.microsoft.com/office/drawing/2014/main" id="{316AA9C6-4F54-4C92-99C3-160C14235347}"/>
                </a:ext>
              </a:extLst>
            </p:cNvPr>
            <p:cNvSpPr>
              <a:spLocks/>
            </p:cNvSpPr>
            <p:nvPr/>
          </p:nvSpPr>
          <p:spPr bwMode="auto">
            <a:xfrm>
              <a:off x="4971" y="3643"/>
              <a:ext cx="23" cy="10"/>
            </a:xfrm>
            <a:custGeom>
              <a:avLst/>
              <a:gdLst>
                <a:gd name="T0" fmla="*/ 138 w 138"/>
                <a:gd name="T1" fmla="*/ 12 h 52"/>
                <a:gd name="T2" fmla="*/ 135 w 138"/>
                <a:gd name="T3" fmla="*/ 0 h 52"/>
                <a:gd name="T4" fmla="*/ 0 w 138"/>
                <a:gd name="T5" fmla="*/ 52 h 52"/>
                <a:gd name="T6" fmla="*/ 138 w 138"/>
                <a:gd name="T7" fmla="*/ 12 h 52"/>
                <a:gd name="T8" fmla="*/ 0 60000 65536"/>
                <a:gd name="T9" fmla="*/ 0 60000 65536"/>
                <a:gd name="T10" fmla="*/ 0 60000 65536"/>
                <a:gd name="T11" fmla="*/ 0 60000 65536"/>
                <a:gd name="T12" fmla="*/ 0 w 138"/>
                <a:gd name="T13" fmla="*/ 0 h 52"/>
                <a:gd name="T14" fmla="*/ 138 w 138"/>
                <a:gd name="T15" fmla="*/ 52 h 52"/>
              </a:gdLst>
              <a:ahLst/>
              <a:cxnLst>
                <a:cxn ang="T8">
                  <a:pos x="T0" y="T1"/>
                </a:cxn>
                <a:cxn ang="T9">
                  <a:pos x="T2" y="T3"/>
                </a:cxn>
                <a:cxn ang="T10">
                  <a:pos x="T4" y="T5"/>
                </a:cxn>
                <a:cxn ang="T11">
                  <a:pos x="T6" y="T7"/>
                </a:cxn>
              </a:cxnLst>
              <a:rect l="T12" t="T13" r="T14" b="T15"/>
              <a:pathLst>
                <a:path w="138" h="52">
                  <a:moveTo>
                    <a:pt x="138" y="12"/>
                  </a:moveTo>
                  <a:lnTo>
                    <a:pt x="135" y="0"/>
                  </a:lnTo>
                  <a:lnTo>
                    <a:pt x="0" y="52"/>
                  </a:lnTo>
                  <a:lnTo>
                    <a:pt x="138" y="12"/>
                  </a:lnTo>
                </a:path>
              </a:pathLst>
            </a:custGeom>
            <a:noFill/>
            <a:ln w="0">
              <a:solidFill>
                <a:srgbClr val="000000"/>
              </a:solidFill>
              <a:prstDash val="solid"/>
              <a:round/>
              <a:headEnd/>
              <a:tailEnd/>
            </a:ln>
          </p:spPr>
          <p:txBody>
            <a:bodyPr/>
            <a:lstStyle/>
            <a:p>
              <a:endParaRPr lang="en-US"/>
            </a:p>
          </p:txBody>
        </p:sp>
        <p:sp>
          <p:nvSpPr>
            <p:cNvPr id="2013" name="Freeform 987">
              <a:extLst>
                <a:ext uri="{FF2B5EF4-FFF2-40B4-BE49-F238E27FC236}">
                  <a16:creationId xmlns:a16="http://schemas.microsoft.com/office/drawing/2014/main" id="{AE500F88-0B37-4FAD-82B2-E7C4F0F8FB73}"/>
                </a:ext>
              </a:extLst>
            </p:cNvPr>
            <p:cNvSpPr>
              <a:spLocks/>
            </p:cNvSpPr>
            <p:nvPr/>
          </p:nvSpPr>
          <p:spPr bwMode="auto">
            <a:xfrm>
              <a:off x="4971" y="3640"/>
              <a:ext cx="23" cy="13"/>
            </a:xfrm>
            <a:custGeom>
              <a:avLst/>
              <a:gdLst>
                <a:gd name="T0" fmla="*/ 135 w 135"/>
                <a:gd name="T1" fmla="*/ 13 h 65"/>
                <a:gd name="T2" fmla="*/ 131 w 135"/>
                <a:gd name="T3" fmla="*/ 0 h 65"/>
                <a:gd name="T4" fmla="*/ 0 w 135"/>
                <a:gd name="T5" fmla="*/ 65 h 65"/>
                <a:gd name="T6" fmla="*/ 135 w 135"/>
                <a:gd name="T7" fmla="*/ 13 h 65"/>
                <a:gd name="T8" fmla="*/ 0 60000 65536"/>
                <a:gd name="T9" fmla="*/ 0 60000 65536"/>
                <a:gd name="T10" fmla="*/ 0 60000 65536"/>
                <a:gd name="T11" fmla="*/ 0 60000 65536"/>
                <a:gd name="T12" fmla="*/ 0 w 135"/>
                <a:gd name="T13" fmla="*/ 0 h 65"/>
                <a:gd name="T14" fmla="*/ 135 w 135"/>
                <a:gd name="T15" fmla="*/ 65 h 65"/>
              </a:gdLst>
              <a:ahLst/>
              <a:cxnLst>
                <a:cxn ang="T8">
                  <a:pos x="T0" y="T1"/>
                </a:cxn>
                <a:cxn ang="T9">
                  <a:pos x="T2" y="T3"/>
                </a:cxn>
                <a:cxn ang="T10">
                  <a:pos x="T4" y="T5"/>
                </a:cxn>
                <a:cxn ang="T11">
                  <a:pos x="T6" y="T7"/>
                </a:cxn>
              </a:cxnLst>
              <a:rect l="T12" t="T13" r="T14" b="T15"/>
              <a:pathLst>
                <a:path w="135" h="65">
                  <a:moveTo>
                    <a:pt x="135" y="13"/>
                  </a:moveTo>
                  <a:lnTo>
                    <a:pt x="131" y="0"/>
                  </a:lnTo>
                  <a:lnTo>
                    <a:pt x="0" y="65"/>
                  </a:lnTo>
                  <a:lnTo>
                    <a:pt x="135" y="13"/>
                  </a:lnTo>
                  <a:close/>
                </a:path>
              </a:pathLst>
            </a:custGeom>
            <a:solidFill>
              <a:srgbClr val="000000"/>
            </a:solidFill>
            <a:ln w="9525">
              <a:noFill/>
              <a:round/>
              <a:headEnd/>
              <a:tailEnd/>
            </a:ln>
          </p:spPr>
          <p:txBody>
            <a:bodyPr/>
            <a:lstStyle/>
            <a:p>
              <a:endParaRPr lang="en-US"/>
            </a:p>
          </p:txBody>
        </p:sp>
        <p:sp>
          <p:nvSpPr>
            <p:cNvPr id="2014" name="Freeform 988">
              <a:extLst>
                <a:ext uri="{FF2B5EF4-FFF2-40B4-BE49-F238E27FC236}">
                  <a16:creationId xmlns:a16="http://schemas.microsoft.com/office/drawing/2014/main" id="{6E35626C-F37B-42BB-9E0D-F1B192FEFCFF}"/>
                </a:ext>
              </a:extLst>
            </p:cNvPr>
            <p:cNvSpPr>
              <a:spLocks/>
            </p:cNvSpPr>
            <p:nvPr/>
          </p:nvSpPr>
          <p:spPr bwMode="auto">
            <a:xfrm>
              <a:off x="4971" y="3640"/>
              <a:ext cx="23" cy="13"/>
            </a:xfrm>
            <a:custGeom>
              <a:avLst/>
              <a:gdLst>
                <a:gd name="T0" fmla="*/ 135 w 135"/>
                <a:gd name="T1" fmla="*/ 13 h 65"/>
                <a:gd name="T2" fmla="*/ 131 w 135"/>
                <a:gd name="T3" fmla="*/ 0 h 65"/>
                <a:gd name="T4" fmla="*/ 0 w 135"/>
                <a:gd name="T5" fmla="*/ 65 h 65"/>
                <a:gd name="T6" fmla="*/ 135 w 135"/>
                <a:gd name="T7" fmla="*/ 13 h 65"/>
                <a:gd name="T8" fmla="*/ 0 60000 65536"/>
                <a:gd name="T9" fmla="*/ 0 60000 65536"/>
                <a:gd name="T10" fmla="*/ 0 60000 65536"/>
                <a:gd name="T11" fmla="*/ 0 60000 65536"/>
                <a:gd name="T12" fmla="*/ 0 w 135"/>
                <a:gd name="T13" fmla="*/ 0 h 65"/>
                <a:gd name="T14" fmla="*/ 135 w 135"/>
                <a:gd name="T15" fmla="*/ 65 h 65"/>
              </a:gdLst>
              <a:ahLst/>
              <a:cxnLst>
                <a:cxn ang="T8">
                  <a:pos x="T0" y="T1"/>
                </a:cxn>
                <a:cxn ang="T9">
                  <a:pos x="T2" y="T3"/>
                </a:cxn>
                <a:cxn ang="T10">
                  <a:pos x="T4" y="T5"/>
                </a:cxn>
                <a:cxn ang="T11">
                  <a:pos x="T6" y="T7"/>
                </a:cxn>
              </a:cxnLst>
              <a:rect l="T12" t="T13" r="T14" b="T15"/>
              <a:pathLst>
                <a:path w="135" h="65">
                  <a:moveTo>
                    <a:pt x="135" y="13"/>
                  </a:moveTo>
                  <a:lnTo>
                    <a:pt x="131" y="0"/>
                  </a:lnTo>
                  <a:lnTo>
                    <a:pt x="0" y="65"/>
                  </a:lnTo>
                  <a:lnTo>
                    <a:pt x="135" y="13"/>
                  </a:lnTo>
                </a:path>
              </a:pathLst>
            </a:custGeom>
            <a:noFill/>
            <a:ln w="0">
              <a:solidFill>
                <a:srgbClr val="000000"/>
              </a:solidFill>
              <a:prstDash val="solid"/>
              <a:round/>
              <a:headEnd/>
              <a:tailEnd/>
            </a:ln>
          </p:spPr>
          <p:txBody>
            <a:bodyPr/>
            <a:lstStyle/>
            <a:p>
              <a:endParaRPr lang="en-US"/>
            </a:p>
          </p:txBody>
        </p:sp>
        <p:sp>
          <p:nvSpPr>
            <p:cNvPr id="2015" name="Freeform 989">
              <a:extLst>
                <a:ext uri="{FF2B5EF4-FFF2-40B4-BE49-F238E27FC236}">
                  <a16:creationId xmlns:a16="http://schemas.microsoft.com/office/drawing/2014/main" id="{C309DA4F-97FB-43C3-8B02-357364A49D5B}"/>
                </a:ext>
              </a:extLst>
            </p:cNvPr>
            <p:cNvSpPr>
              <a:spLocks/>
            </p:cNvSpPr>
            <p:nvPr/>
          </p:nvSpPr>
          <p:spPr bwMode="auto">
            <a:xfrm>
              <a:off x="4971" y="3638"/>
              <a:ext cx="22" cy="15"/>
            </a:xfrm>
            <a:custGeom>
              <a:avLst/>
              <a:gdLst>
                <a:gd name="T0" fmla="*/ 131 w 131"/>
                <a:gd name="T1" fmla="*/ 12 h 77"/>
                <a:gd name="T2" fmla="*/ 126 w 131"/>
                <a:gd name="T3" fmla="*/ 0 h 77"/>
                <a:gd name="T4" fmla="*/ 0 w 131"/>
                <a:gd name="T5" fmla="*/ 77 h 77"/>
                <a:gd name="T6" fmla="*/ 131 w 131"/>
                <a:gd name="T7" fmla="*/ 12 h 77"/>
                <a:gd name="T8" fmla="*/ 0 60000 65536"/>
                <a:gd name="T9" fmla="*/ 0 60000 65536"/>
                <a:gd name="T10" fmla="*/ 0 60000 65536"/>
                <a:gd name="T11" fmla="*/ 0 60000 65536"/>
                <a:gd name="T12" fmla="*/ 0 w 131"/>
                <a:gd name="T13" fmla="*/ 0 h 77"/>
                <a:gd name="T14" fmla="*/ 131 w 131"/>
                <a:gd name="T15" fmla="*/ 77 h 77"/>
              </a:gdLst>
              <a:ahLst/>
              <a:cxnLst>
                <a:cxn ang="T8">
                  <a:pos x="T0" y="T1"/>
                </a:cxn>
                <a:cxn ang="T9">
                  <a:pos x="T2" y="T3"/>
                </a:cxn>
                <a:cxn ang="T10">
                  <a:pos x="T4" y="T5"/>
                </a:cxn>
                <a:cxn ang="T11">
                  <a:pos x="T6" y="T7"/>
                </a:cxn>
              </a:cxnLst>
              <a:rect l="T12" t="T13" r="T14" b="T15"/>
              <a:pathLst>
                <a:path w="131" h="77">
                  <a:moveTo>
                    <a:pt x="131" y="12"/>
                  </a:moveTo>
                  <a:lnTo>
                    <a:pt x="126" y="0"/>
                  </a:lnTo>
                  <a:lnTo>
                    <a:pt x="0" y="77"/>
                  </a:lnTo>
                  <a:lnTo>
                    <a:pt x="131" y="12"/>
                  </a:lnTo>
                  <a:close/>
                </a:path>
              </a:pathLst>
            </a:custGeom>
            <a:solidFill>
              <a:srgbClr val="000000"/>
            </a:solidFill>
            <a:ln w="9525">
              <a:noFill/>
              <a:round/>
              <a:headEnd/>
              <a:tailEnd/>
            </a:ln>
          </p:spPr>
          <p:txBody>
            <a:bodyPr/>
            <a:lstStyle/>
            <a:p>
              <a:endParaRPr lang="en-US"/>
            </a:p>
          </p:txBody>
        </p:sp>
        <p:sp>
          <p:nvSpPr>
            <p:cNvPr id="2016" name="Freeform 990">
              <a:extLst>
                <a:ext uri="{FF2B5EF4-FFF2-40B4-BE49-F238E27FC236}">
                  <a16:creationId xmlns:a16="http://schemas.microsoft.com/office/drawing/2014/main" id="{7E66AE31-E259-4C9B-8287-416B0FB694EC}"/>
                </a:ext>
              </a:extLst>
            </p:cNvPr>
            <p:cNvSpPr>
              <a:spLocks/>
            </p:cNvSpPr>
            <p:nvPr/>
          </p:nvSpPr>
          <p:spPr bwMode="auto">
            <a:xfrm>
              <a:off x="4971" y="3638"/>
              <a:ext cx="22" cy="15"/>
            </a:xfrm>
            <a:custGeom>
              <a:avLst/>
              <a:gdLst>
                <a:gd name="T0" fmla="*/ 131 w 131"/>
                <a:gd name="T1" fmla="*/ 12 h 77"/>
                <a:gd name="T2" fmla="*/ 126 w 131"/>
                <a:gd name="T3" fmla="*/ 0 h 77"/>
                <a:gd name="T4" fmla="*/ 0 w 131"/>
                <a:gd name="T5" fmla="*/ 77 h 77"/>
                <a:gd name="T6" fmla="*/ 131 w 131"/>
                <a:gd name="T7" fmla="*/ 12 h 77"/>
                <a:gd name="T8" fmla="*/ 0 60000 65536"/>
                <a:gd name="T9" fmla="*/ 0 60000 65536"/>
                <a:gd name="T10" fmla="*/ 0 60000 65536"/>
                <a:gd name="T11" fmla="*/ 0 60000 65536"/>
                <a:gd name="T12" fmla="*/ 0 w 131"/>
                <a:gd name="T13" fmla="*/ 0 h 77"/>
                <a:gd name="T14" fmla="*/ 131 w 131"/>
                <a:gd name="T15" fmla="*/ 77 h 77"/>
              </a:gdLst>
              <a:ahLst/>
              <a:cxnLst>
                <a:cxn ang="T8">
                  <a:pos x="T0" y="T1"/>
                </a:cxn>
                <a:cxn ang="T9">
                  <a:pos x="T2" y="T3"/>
                </a:cxn>
                <a:cxn ang="T10">
                  <a:pos x="T4" y="T5"/>
                </a:cxn>
                <a:cxn ang="T11">
                  <a:pos x="T6" y="T7"/>
                </a:cxn>
              </a:cxnLst>
              <a:rect l="T12" t="T13" r="T14" b="T15"/>
              <a:pathLst>
                <a:path w="131" h="77">
                  <a:moveTo>
                    <a:pt x="131" y="12"/>
                  </a:moveTo>
                  <a:lnTo>
                    <a:pt x="126" y="0"/>
                  </a:lnTo>
                  <a:lnTo>
                    <a:pt x="0" y="77"/>
                  </a:lnTo>
                  <a:lnTo>
                    <a:pt x="131" y="12"/>
                  </a:lnTo>
                </a:path>
              </a:pathLst>
            </a:custGeom>
            <a:noFill/>
            <a:ln w="0">
              <a:solidFill>
                <a:srgbClr val="000000"/>
              </a:solidFill>
              <a:prstDash val="solid"/>
              <a:round/>
              <a:headEnd/>
              <a:tailEnd/>
            </a:ln>
          </p:spPr>
          <p:txBody>
            <a:bodyPr/>
            <a:lstStyle/>
            <a:p>
              <a:endParaRPr lang="en-US"/>
            </a:p>
          </p:txBody>
        </p:sp>
        <p:sp>
          <p:nvSpPr>
            <p:cNvPr id="2017" name="Freeform 991">
              <a:extLst>
                <a:ext uri="{FF2B5EF4-FFF2-40B4-BE49-F238E27FC236}">
                  <a16:creationId xmlns:a16="http://schemas.microsoft.com/office/drawing/2014/main" id="{50945EC7-C405-4BAA-88DB-01B2CDE5E607}"/>
                </a:ext>
              </a:extLst>
            </p:cNvPr>
            <p:cNvSpPr>
              <a:spLocks/>
            </p:cNvSpPr>
            <p:nvPr/>
          </p:nvSpPr>
          <p:spPr bwMode="auto">
            <a:xfrm>
              <a:off x="4971" y="3636"/>
              <a:ext cx="21" cy="17"/>
            </a:xfrm>
            <a:custGeom>
              <a:avLst/>
              <a:gdLst>
                <a:gd name="T0" fmla="*/ 126 w 126"/>
                <a:gd name="T1" fmla="*/ 10 h 87"/>
                <a:gd name="T2" fmla="*/ 119 w 126"/>
                <a:gd name="T3" fmla="*/ 0 h 87"/>
                <a:gd name="T4" fmla="*/ 0 w 126"/>
                <a:gd name="T5" fmla="*/ 87 h 87"/>
                <a:gd name="T6" fmla="*/ 126 w 126"/>
                <a:gd name="T7" fmla="*/ 10 h 87"/>
                <a:gd name="T8" fmla="*/ 0 60000 65536"/>
                <a:gd name="T9" fmla="*/ 0 60000 65536"/>
                <a:gd name="T10" fmla="*/ 0 60000 65536"/>
                <a:gd name="T11" fmla="*/ 0 60000 65536"/>
                <a:gd name="T12" fmla="*/ 0 w 126"/>
                <a:gd name="T13" fmla="*/ 0 h 87"/>
                <a:gd name="T14" fmla="*/ 126 w 126"/>
                <a:gd name="T15" fmla="*/ 87 h 87"/>
              </a:gdLst>
              <a:ahLst/>
              <a:cxnLst>
                <a:cxn ang="T8">
                  <a:pos x="T0" y="T1"/>
                </a:cxn>
                <a:cxn ang="T9">
                  <a:pos x="T2" y="T3"/>
                </a:cxn>
                <a:cxn ang="T10">
                  <a:pos x="T4" y="T5"/>
                </a:cxn>
                <a:cxn ang="T11">
                  <a:pos x="T6" y="T7"/>
                </a:cxn>
              </a:cxnLst>
              <a:rect l="T12" t="T13" r="T14" b="T15"/>
              <a:pathLst>
                <a:path w="126" h="87">
                  <a:moveTo>
                    <a:pt x="126" y="10"/>
                  </a:moveTo>
                  <a:lnTo>
                    <a:pt x="119" y="0"/>
                  </a:lnTo>
                  <a:lnTo>
                    <a:pt x="0" y="87"/>
                  </a:lnTo>
                  <a:lnTo>
                    <a:pt x="126" y="10"/>
                  </a:lnTo>
                  <a:close/>
                </a:path>
              </a:pathLst>
            </a:custGeom>
            <a:solidFill>
              <a:srgbClr val="000000"/>
            </a:solidFill>
            <a:ln w="9525">
              <a:noFill/>
              <a:round/>
              <a:headEnd/>
              <a:tailEnd/>
            </a:ln>
          </p:spPr>
          <p:txBody>
            <a:bodyPr/>
            <a:lstStyle/>
            <a:p>
              <a:endParaRPr lang="en-US"/>
            </a:p>
          </p:txBody>
        </p:sp>
        <p:sp>
          <p:nvSpPr>
            <p:cNvPr id="2018" name="Freeform 992">
              <a:extLst>
                <a:ext uri="{FF2B5EF4-FFF2-40B4-BE49-F238E27FC236}">
                  <a16:creationId xmlns:a16="http://schemas.microsoft.com/office/drawing/2014/main" id="{BDDA3644-D493-4B65-AC08-53F28D2C2534}"/>
                </a:ext>
              </a:extLst>
            </p:cNvPr>
            <p:cNvSpPr>
              <a:spLocks/>
            </p:cNvSpPr>
            <p:nvPr/>
          </p:nvSpPr>
          <p:spPr bwMode="auto">
            <a:xfrm>
              <a:off x="4971" y="3636"/>
              <a:ext cx="21" cy="17"/>
            </a:xfrm>
            <a:custGeom>
              <a:avLst/>
              <a:gdLst>
                <a:gd name="T0" fmla="*/ 126 w 126"/>
                <a:gd name="T1" fmla="*/ 10 h 87"/>
                <a:gd name="T2" fmla="*/ 119 w 126"/>
                <a:gd name="T3" fmla="*/ 0 h 87"/>
                <a:gd name="T4" fmla="*/ 0 w 126"/>
                <a:gd name="T5" fmla="*/ 87 h 87"/>
                <a:gd name="T6" fmla="*/ 126 w 126"/>
                <a:gd name="T7" fmla="*/ 10 h 87"/>
                <a:gd name="T8" fmla="*/ 0 60000 65536"/>
                <a:gd name="T9" fmla="*/ 0 60000 65536"/>
                <a:gd name="T10" fmla="*/ 0 60000 65536"/>
                <a:gd name="T11" fmla="*/ 0 60000 65536"/>
                <a:gd name="T12" fmla="*/ 0 w 126"/>
                <a:gd name="T13" fmla="*/ 0 h 87"/>
                <a:gd name="T14" fmla="*/ 126 w 126"/>
                <a:gd name="T15" fmla="*/ 87 h 87"/>
              </a:gdLst>
              <a:ahLst/>
              <a:cxnLst>
                <a:cxn ang="T8">
                  <a:pos x="T0" y="T1"/>
                </a:cxn>
                <a:cxn ang="T9">
                  <a:pos x="T2" y="T3"/>
                </a:cxn>
                <a:cxn ang="T10">
                  <a:pos x="T4" y="T5"/>
                </a:cxn>
                <a:cxn ang="T11">
                  <a:pos x="T6" y="T7"/>
                </a:cxn>
              </a:cxnLst>
              <a:rect l="T12" t="T13" r="T14" b="T15"/>
              <a:pathLst>
                <a:path w="126" h="87">
                  <a:moveTo>
                    <a:pt x="126" y="10"/>
                  </a:moveTo>
                  <a:lnTo>
                    <a:pt x="119" y="0"/>
                  </a:lnTo>
                  <a:lnTo>
                    <a:pt x="0" y="87"/>
                  </a:lnTo>
                  <a:lnTo>
                    <a:pt x="126" y="10"/>
                  </a:lnTo>
                </a:path>
              </a:pathLst>
            </a:custGeom>
            <a:noFill/>
            <a:ln w="0">
              <a:solidFill>
                <a:srgbClr val="000000"/>
              </a:solidFill>
              <a:prstDash val="solid"/>
              <a:round/>
              <a:headEnd/>
              <a:tailEnd/>
            </a:ln>
          </p:spPr>
          <p:txBody>
            <a:bodyPr/>
            <a:lstStyle/>
            <a:p>
              <a:endParaRPr lang="en-US"/>
            </a:p>
          </p:txBody>
        </p:sp>
      </p:grpSp>
      <p:grpSp>
        <p:nvGrpSpPr>
          <p:cNvPr id="2019" name="Group 170">
            <a:extLst>
              <a:ext uri="{FF2B5EF4-FFF2-40B4-BE49-F238E27FC236}">
                <a16:creationId xmlns:a16="http://schemas.microsoft.com/office/drawing/2014/main" id="{2AB480EE-5A55-42A5-B78B-A1CF83C9D2DD}"/>
              </a:ext>
            </a:extLst>
          </p:cNvPr>
          <p:cNvGrpSpPr>
            <a:grpSpLocks/>
          </p:cNvGrpSpPr>
          <p:nvPr/>
        </p:nvGrpSpPr>
        <p:grpSpPr bwMode="auto">
          <a:xfrm>
            <a:off x="7108825" y="5013325"/>
            <a:ext cx="1725613" cy="1123950"/>
            <a:chOff x="4478" y="3158"/>
            <a:chExt cx="1087" cy="708"/>
          </a:xfrm>
        </p:grpSpPr>
        <p:sp>
          <p:nvSpPr>
            <p:cNvPr id="2020" name="Freeform 994">
              <a:extLst>
                <a:ext uri="{FF2B5EF4-FFF2-40B4-BE49-F238E27FC236}">
                  <a16:creationId xmlns:a16="http://schemas.microsoft.com/office/drawing/2014/main" id="{784404F6-577B-455D-91E8-CC58A4BF7D6D}"/>
                </a:ext>
              </a:extLst>
            </p:cNvPr>
            <p:cNvSpPr>
              <a:spLocks/>
            </p:cNvSpPr>
            <p:nvPr/>
          </p:nvSpPr>
          <p:spPr bwMode="auto">
            <a:xfrm>
              <a:off x="4971" y="3633"/>
              <a:ext cx="20" cy="20"/>
            </a:xfrm>
            <a:custGeom>
              <a:avLst/>
              <a:gdLst>
                <a:gd name="T0" fmla="*/ 119 w 119"/>
                <a:gd name="T1" fmla="*/ 11 h 98"/>
                <a:gd name="T2" fmla="*/ 113 w 119"/>
                <a:gd name="T3" fmla="*/ 0 h 98"/>
                <a:gd name="T4" fmla="*/ 0 w 119"/>
                <a:gd name="T5" fmla="*/ 98 h 98"/>
                <a:gd name="T6" fmla="*/ 119 w 119"/>
                <a:gd name="T7" fmla="*/ 11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119" y="11"/>
                  </a:moveTo>
                  <a:lnTo>
                    <a:pt x="113" y="0"/>
                  </a:lnTo>
                  <a:lnTo>
                    <a:pt x="0" y="98"/>
                  </a:lnTo>
                  <a:lnTo>
                    <a:pt x="119" y="11"/>
                  </a:lnTo>
                  <a:close/>
                </a:path>
              </a:pathLst>
            </a:custGeom>
            <a:solidFill>
              <a:srgbClr val="000000"/>
            </a:solidFill>
            <a:ln w="9525">
              <a:noFill/>
              <a:round/>
              <a:headEnd/>
              <a:tailEnd/>
            </a:ln>
          </p:spPr>
          <p:txBody>
            <a:bodyPr/>
            <a:lstStyle/>
            <a:p>
              <a:endParaRPr lang="en-US"/>
            </a:p>
          </p:txBody>
        </p:sp>
        <p:sp>
          <p:nvSpPr>
            <p:cNvPr id="2021" name="Freeform 995">
              <a:extLst>
                <a:ext uri="{FF2B5EF4-FFF2-40B4-BE49-F238E27FC236}">
                  <a16:creationId xmlns:a16="http://schemas.microsoft.com/office/drawing/2014/main" id="{1A1EAFE6-DBE2-47EA-BCFE-EE27FBB05ABD}"/>
                </a:ext>
              </a:extLst>
            </p:cNvPr>
            <p:cNvSpPr>
              <a:spLocks/>
            </p:cNvSpPr>
            <p:nvPr/>
          </p:nvSpPr>
          <p:spPr bwMode="auto">
            <a:xfrm>
              <a:off x="4971" y="3633"/>
              <a:ext cx="20" cy="20"/>
            </a:xfrm>
            <a:custGeom>
              <a:avLst/>
              <a:gdLst>
                <a:gd name="T0" fmla="*/ 119 w 119"/>
                <a:gd name="T1" fmla="*/ 11 h 98"/>
                <a:gd name="T2" fmla="*/ 113 w 119"/>
                <a:gd name="T3" fmla="*/ 0 h 98"/>
                <a:gd name="T4" fmla="*/ 0 w 119"/>
                <a:gd name="T5" fmla="*/ 98 h 98"/>
                <a:gd name="T6" fmla="*/ 119 w 119"/>
                <a:gd name="T7" fmla="*/ 11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119" y="11"/>
                  </a:moveTo>
                  <a:lnTo>
                    <a:pt x="113" y="0"/>
                  </a:lnTo>
                  <a:lnTo>
                    <a:pt x="0" y="98"/>
                  </a:lnTo>
                  <a:lnTo>
                    <a:pt x="119" y="11"/>
                  </a:lnTo>
                </a:path>
              </a:pathLst>
            </a:custGeom>
            <a:noFill/>
            <a:ln w="0">
              <a:solidFill>
                <a:srgbClr val="000000"/>
              </a:solidFill>
              <a:prstDash val="solid"/>
              <a:round/>
              <a:headEnd/>
              <a:tailEnd/>
            </a:ln>
          </p:spPr>
          <p:txBody>
            <a:bodyPr/>
            <a:lstStyle/>
            <a:p>
              <a:endParaRPr lang="en-US"/>
            </a:p>
          </p:txBody>
        </p:sp>
        <p:sp>
          <p:nvSpPr>
            <p:cNvPr id="2022" name="Freeform 996">
              <a:extLst>
                <a:ext uri="{FF2B5EF4-FFF2-40B4-BE49-F238E27FC236}">
                  <a16:creationId xmlns:a16="http://schemas.microsoft.com/office/drawing/2014/main" id="{B522F83A-35AD-4D37-BD8D-196576ED81E1}"/>
                </a:ext>
              </a:extLst>
            </p:cNvPr>
            <p:cNvSpPr>
              <a:spLocks/>
            </p:cNvSpPr>
            <p:nvPr/>
          </p:nvSpPr>
          <p:spPr bwMode="auto">
            <a:xfrm>
              <a:off x="4971" y="3631"/>
              <a:ext cx="19" cy="22"/>
            </a:xfrm>
            <a:custGeom>
              <a:avLst/>
              <a:gdLst>
                <a:gd name="T0" fmla="*/ 113 w 113"/>
                <a:gd name="T1" fmla="*/ 11 h 109"/>
                <a:gd name="T2" fmla="*/ 105 w 113"/>
                <a:gd name="T3" fmla="*/ 0 h 109"/>
                <a:gd name="T4" fmla="*/ 0 w 113"/>
                <a:gd name="T5" fmla="*/ 109 h 109"/>
                <a:gd name="T6" fmla="*/ 113 w 113"/>
                <a:gd name="T7" fmla="*/ 11 h 109"/>
                <a:gd name="T8" fmla="*/ 0 60000 65536"/>
                <a:gd name="T9" fmla="*/ 0 60000 65536"/>
                <a:gd name="T10" fmla="*/ 0 60000 65536"/>
                <a:gd name="T11" fmla="*/ 0 60000 65536"/>
                <a:gd name="T12" fmla="*/ 0 w 113"/>
                <a:gd name="T13" fmla="*/ 0 h 109"/>
                <a:gd name="T14" fmla="*/ 113 w 113"/>
                <a:gd name="T15" fmla="*/ 109 h 109"/>
              </a:gdLst>
              <a:ahLst/>
              <a:cxnLst>
                <a:cxn ang="T8">
                  <a:pos x="T0" y="T1"/>
                </a:cxn>
                <a:cxn ang="T9">
                  <a:pos x="T2" y="T3"/>
                </a:cxn>
                <a:cxn ang="T10">
                  <a:pos x="T4" y="T5"/>
                </a:cxn>
                <a:cxn ang="T11">
                  <a:pos x="T6" y="T7"/>
                </a:cxn>
              </a:cxnLst>
              <a:rect l="T12" t="T13" r="T14" b="T15"/>
              <a:pathLst>
                <a:path w="113" h="109">
                  <a:moveTo>
                    <a:pt x="113" y="11"/>
                  </a:moveTo>
                  <a:lnTo>
                    <a:pt x="105" y="0"/>
                  </a:lnTo>
                  <a:lnTo>
                    <a:pt x="0" y="109"/>
                  </a:lnTo>
                  <a:lnTo>
                    <a:pt x="113" y="11"/>
                  </a:lnTo>
                  <a:close/>
                </a:path>
              </a:pathLst>
            </a:custGeom>
            <a:solidFill>
              <a:srgbClr val="000000"/>
            </a:solidFill>
            <a:ln w="9525">
              <a:noFill/>
              <a:round/>
              <a:headEnd/>
              <a:tailEnd/>
            </a:ln>
          </p:spPr>
          <p:txBody>
            <a:bodyPr/>
            <a:lstStyle/>
            <a:p>
              <a:endParaRPr lang="en-US"/>
            </a:p>
          </p:txBody>
        </p:sp>
        <p:sp>
          <p:nvSpPr>
            <p:cNvPr id="2023" name="Freeform 997">
              <a:extLst>
                <a:ext uri="{FF2B5EF4-FFF2-40B4-BE49-F238E27FC236}">
                  <a16:creationId xmlns:a16="http://schemas.microsoft.com/office/drawing/2014/main" id="{1B8DE3A7-3764-4322-B976-68E86CD4FC8E}"/>
                </a:ext>
              </a:extLst>
            </p:cNvPr>
            <p:cNvSpPr>
              <a:spLocks/>
            </p:cNvSpPr>
            <p:nvPr/>
          </p:nvSpPr>
          <p:spPr bwMode="auto">
            <a:xfrm>
              <a:off x="4971" y="3631"/>
              <a:ext cx="19" cy="22"/>
            </a:xfrm>
            <a:custGeom>
              <a:avLst/>
              <a:gdLst>
                <a:gd name="T0" fmla="*/ 113 w 113"/>
                <a:gd name="T1" fmla="*/ 11 h 109"/>
                <a:gd name="T2" fmla="*/ 105 w 113"/>
                <a:gd name="T3" fmla="*/ 0 h 109"/>
                <a:gd name="T4" fmla="*/ 0 w 113"/>
                <a:gd name="T5" fmla="*/ 109 h 109"/>
                <a:gd name="T6" fmla="*/ 113 w 113"/>
                <a:gd name="T7" fmla="*/ 11 h 109"/>
                <a:gd name="T8" fmla="*/ 0 60000 65536"/>
                <a:gd name="T9" fmla="*/ 0 60000 65536"/>
                <a:gd name="T10" fmla="*/ 0 60000 65536"/>
                <a:gd name="T11" fmla="*/ 0 60000 65536"/>
                <a:gd name="T12" fmla="*/ 0 w 113"/>
                <a:gd name="T13" fmla="*/ 0 h 109"/>
                <a:gd name="T14" fmla="*/ 113 w 113"/>
                <a:gd name="T15" fmla="*/ 109 h 109"/>
              </a:gdLst>
              <a:ahLst/>
              <a:cxnLst>
                <a:cxn ang="T8">
                  <a:pos x="T0" y="T1"/>
                </a:cxn>
                <a:cxn ang="T9">
                  <a:pos x="T2" y="T3"/>
                </a:cxn>
                <a:cxn ang="T10">
                  <a:pos x="T4" y="T5"/>
                </a:cxn>
                <a:cxn ang="T11">
                  <a:pos x="T6" y="T7"/>
                </a:cxn>
              </a:cxnLst>
              <a:rect l="T12" t="T13" r="T14" b="T15"/>
              <a:pathLst>
                <a:path w="113" h="109">
                  <a:moveTo>
                    <a:pt x="113" y="11"/>
                  </a:moveTo>
                  <a:lnTo>
                    <a:pt x="105" y="0"/>
                  </a:lnTo>
                  <a:lnTo>
                    <a:pt x="0" y="109"/>
                  </a:lnTo>
                  <a:lnTo>
                    <a:pt x="113" y="11"/>
                  </a:lnTo>
                </a:path>
              </a:pathLst>
            </a:custGeom>
            <a:noFill/>
            <a:ln w="0">
              <a:solidFill>
                <a:srgbClr val="000000"/>
              </a:solidFill>
              <a:prstDash val="solid"/>
              <a:round/>
              <a:headEnd/>
              <a:tailEnd/>
            </a:ln>
          </p:spPr>
          <p:txBody>
            <a:bodyPr/>
            <a:lstStyle/>
            <a:p>
              <a:endParaRPr lang="en-US"/>
            </a:p>
          </p:txBody>
        </p:sp>
        <p:sp>
          <p:nvSpPr>
            <p:cNvPr id="2024" name="Freeform 998">
              <a:extLst>
                <a:ext uri="{FF2B5EF4-FFF2-40B4-BE49-F238E27FC236}">
                  <a16:creationId xmlns:a16="http://schemas.microsoft.com/office/drawing/2014/main" id="{D41137F7-8546-4E4C-A036-7540686F924D}"/>
                </a:ext>
              </a:extLst>
            </p:cNvPr>
            <p:cNvSpPr>
              <a:spLocks/>
            </p:cNvSpPr>
            <p:nvPr/>
          </p:nvSpPr>
          <p:spPr bwMode="auto">
            <a:xfrm>
              <a:off x="4971" y="3630"/>
              <a:ext cx="18" cy="23"/>
            </a:xfrm>
            <a:custGeom>
              <a:avLst/>
              <a:gdLst>
                <a:gd name="T0" fmla="*/ 105 w 105"/>
                <a:gd name="T1" fmla="*/ 8 h 117"/>
                <a:gd name="T2" fmla="*/ 97 w 105"/>
                <a:gd name="T3" fmla="*/ 0 h 117"/>
                <a:gd name="T4" fmla="*/ 0 w 105"/>
                <a:gd name="T5" fmla="*/ 117 h 117"/>
                <a:gd name="T6" fmla="*/ 105 w 105"/>
                <a:gd name="T7" fmla="*/ 8 h 117"/>
                <a:gd name="T8" fmla="*/ 0 60000 65536"/>
                <a:gd name="T9" fmla="*/ 0 60000 65536"/>
                <a:gd name="T10" fmla="*/ 0 60000 65536"/>
                <a:gd name="T11" fmla="*/ 0 60000 65536"/>
                <a:gd name="T12" fmla="*/ 0 w 105"/>
                <a:gd name="T13" fmla="*/ 0 h 117"/>
                <a:gd name="T14" fmla="*/ 105 w 105"/>
                <a:gd name="T15" fmla="*/ 117 h 117"/>
              </a:gdLst>
              <a:ahLst/>
              <a:cxnLst>
                <a:cxn ang="T8">
                  <a:pos x="T0" y="T1"/>
                </a:cxn>
                <a:cxn ang="T9">
                  <a:pos x="T2" y="T3"/>
                </a:cxn>
                <a:cxn ang="T10">
                  <a:pos x="T4" y="T5"/>
                </a:cxn>
                <a:cxn ang="T11">
                  <a:pos x="T6" y="T7"/>
                </a:cxn>
              </a:cxnLst>
              <a:rect l="T12" t="T13" r="T14" b="T15"/>
              <a:pathLst>
                <a:path w="105" h="117">
                  <a:moveTo>
                    <a:pt x="105" y="8"/>
                  </a:moveTo>
                  <a:lnTo>
                    <a:pt x="97" y="0"/>
                  </a:lnTo>
                  <a:lnTo>
                    <a:pt x="0" y="117"/>
                  </a:lnTo>
                  <a:lnTo>
                    <a:pt x="105" y="8"/>
                  </a:lnTo>
                  <a:close/>
                </a:path>
              </a:pathLst>
            </a:custGeom>
            <a:solidFill>
              <a:srgbClr val="000000"/>
            </a:solidFill>
            <a:ln w="9525">
              <a:noFill/>
              <a:round/>
              <a:headEnd/>
              <a:tailEnd/>
            </a:ln>
          </p:spPr>
          <p:txBody>
            <a:bodyPr/>
            <a:lstStyle/>
            <a:p>
              <a:endParaRPr lang="en-US"/>
            </a:p>
          </p:txBody>
        </p:sp>
        <p:sp>
          <p:nvSpPr>
            <p:cNvPr id="2025" name="Freeform 999">
              <a:extLst>
                <a:ext uri="{FF2B5EF4-FFF2-40B4-BE49-F238E27FC236}">
                  <a16:creationId xmlns:a16="http://schemas.microsoft.com/office/drawing/2014/main" id="{2AAB4B12-247B-42F1-B235-B42638763AE8}"/>
                </a:ext>
              </a:extLst>
            </p:cNvPr>
            <p:cNvSpPr>
              <a:spLocks/>
            </p:cNvSpPr>
            <p:nvPr/>
          </p:nvSpPr>
          <p:spPr bwMode="auto">
            <a:xfrm>
              <a:off x="4971" y="3630"/>
              <a:ext cx="18" cy="23"/>
            </a:xfrm>
            <a:custGeom>
              <a:avLst/>
              <a:gdLst>
                <a:gd name="T0" fmla="*/ 105 w 105"/>
                <a:gd name="T1" fmla="*/ 8 h 117"/>
                <a:gd name="T2" fmla="*/ 97 w 105"/>
                <a:gd name="T3" fmla="*/ 0 h 117"/>
                <a:gd name="T4" fmla="*/ 0 w 105"/>
                <a:gd name="T5" fmla="*/ 117 h 117"/>
                <a:gd name="T6" fmla="*/ 105 w 105"/>
                <a:gd name="T7" fmla="*/ 8 h 117"/>
                <a:gd name="T8" fmla="*/ 0 60000 65536"/>
                <a:gd name="T9" fmla="*/ 0 60000 65536"/>
                <a:gd name="T10" fmla="*/ 0 60000 65536"/>
                <a:gd name="T11" fmla="*/ 0 60000 65536"/>
                <a:gd name="T12" fmla="*/ 0 w 105"/>
                <a:gd name="T13" fmla="*/ 0 h 117"/>
                <a:gd name="T14" fmla="*/ 105 w 105"/>
                <a:gd name="T15" fmla="*/ 117 h 117"/>
              </a:gdLst>
              <a:ahLst/>
              <a:cxnLst>
                <a:cxn ang="T8">
                  <a:pos x="T0" y="T1"/>
                </a:cxn>
                <a:cxn ang="T9">
                  <a:pos x="T2" y="T3"/>
                </a:cxn>
                <a:cxn ang="T10">
                  <a:pos x="T4" y="T5"/>
                </a:cxn>
                <a:cxn ang="T11">
                  <a:pos x="T6" y="T7"/>
                </a:cxn>
              </a:cxnLst>
              <a:rect l="T12" t="T13" r="T14" b="T15"/>
              <a:pathLst>
                <a:path w="105" h="117">
                  <a:moveTo>
                    <a:pt x="105" y="8"/>
                  </a:moveTo>
                  <a:lnTo>
                    <a:pt x="97" y="0"/>
                  </a:lnTo>
                  <a:lnTo>
                    <a:pt x="0" y="117"/>
                  </a:lnTo>
                  <a:lnTo>
                    <a:pt x="105" y="8"/>
                  </a:lnTo>
                </a:path>
              </a:pathLst>
            </a:custGeom>
            <a:noFill/>
            <a:ln w="0">
              <a:solidFill>
                <a:srgbClr val="000000"/>
              </a:solidFill>
              <a:prstDash val="solid"/>
              <a:round/>
              <a:headEnd/>
              <a:tailEnd/>
            </a:ln>
          </p:spPr>
          <p:txBody>
            <a:bodyPr/>
            <a:lstStyle/>
            <a:p>
              <a:endParaRPr lang="en-US"/>
            </a:p>
          </p:txBody>
        </p:sp>
        <p:sp>
          <p:nvSpPr>
            <p:cNvPr id="2026" name="Freeform 1000">
              <a:extLst>
                <a:ext uri="{FF2B5EF4-FFF2-40B4-BE49-F238E27FC236}">
                  <a16:creationId xmlns:a16="http://schemas.microsoft.com/office/drawing/2014/main" id="{DC4C7BAB-A258-4029-A1B3-52D09C0FC7F6}"/>
                </a:ext>
              </a:extLst>
            </p:cNvPr>
            <p:cNvSpPr>
              <a:spLocks/>
            </p:cNvSpPr>
            <p:nvPr/>
          </p:nvSpPr>
          <p:spPr bwMode="auto">
            <a:xfrm>
              <a:off x="4971" y="3628"/>
              <a:ext cx="16" cy="25"/>
            </a:xfrm>
            <a:custGeom>
              <a:avLst/>
              <a:gdLst>
                <a:gd name="T0" fmla="*/ 97 w 97"/>
                <a:gd name="T1" fmla="*/ 10 h 127"/>
                <a:gd name="T2" fmla="*/ 88 w 97"/>
                <a:gd name="T3" fmla="*/ 0 h 127"/>
                <a:gd name="T4" fmla="*/ 0 w 97"/>
                <a:gd name="T5" fmla="*/ 127 h 127"/>
                <a:gd name="T6" fmla="*/ 97 w 97"/>
                <a:gd name="T7" fmla="*/ 10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97" y="10"/>
                  </a:moveTo>
                  <a:lnTo>
                    <a:pt x="88" y="0"/>
                  </a:lnTo>
                  <a:lnTo>
                    <a:pt x="0" y="127"/>
                  </a:lnTo>
                  <a:lnTo>
                    <a:pt x="97" y="10"/>
                  </a:lnTo>
                  <a:close/>
                </a:path>
              </a:pathLst>
            </a:custGeom>
            <a:solidFill>
              <a:srgbClr val="000000"/>
            </a:solidFill>
            <a:ln w="9525">
              <a:noFill/>
              <a:round/>
              <a:headEnd/>
              <a:tailEnd/>
            </a:ln>
          </p:spPr>
          <p:txBody>
            <a:bodyPr/>
            <a:lstStyle/>
            <a:p>
              <a:endParaRPr lang="en-US"/>
            </a:p>
          </p:txBody>
        </p:sp>
        <p:sp>
          <p:nvSpPr>
            <p:cNvPr id="2027" name="Freeform 1001">
              <a:extLst>
                <a:ext uri="{FF2B5EF4-FFF2-40B4-BE49-F238E27FC236}">
                  <a16:creationId xmlns:a16="http://schemas.microsoft.com/office/drawing/2014/main" id="{104E37B8-CB98-4758-A02A-D54F22BDF18A}"/>
                </a:ext>
              </a:extLst>
            </p:cNvPr>
            <p:cNvSpPr>
              <a:spLocks/>
            </p:cNvSpPr>
            <p:nvPr/>
          </p:nvSpPr>
          <p:spPr bwMode="auto">
            <a:xfrm>
              <a:off x="4971" y="3628"/>
              <a:ext cx="16" cy="25"/>
            </a:xfrm>
            <a:custGeom>
              <a:avLst/>
              <a:gdLst>
                <a:gd name="T0" fmla="*/ 97 w 97"/>
                <a:gd name="T1" fmla="*/ 10 h 127"/>
                <a:gd name="T2" fmla="*/ 88 w 97"/>
                <a:gd name="T3" fmla="*/ 0 h 127"/>
                <a:gd name="T4" fmla="*/ 0 w 97"/>
                <a:gd name="T5" fmla="*/ 127 h 127"/>
                <a:gd name="T6" fmla="*/ 97 w 97"/>
                <a:gd name="T7" fmla="*/ 10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97" y="10"/>
                  </a:moveTo>
                  <a:lnTo>
                    <a:pt x="88" y="0"/>
                  </a:lnTo>
                  <a:lnTo>
                    <a:pt x="0" y="127"/>
                  </a:lnTo>
                  <a:lnTo>
                    <a:pt x="97" y="10"/>
                  </a:lnTo>
                </a:path>
              </a:pathLst>
            </a:custGeom>
            <a:noFill/>
            <a:ln w="0">
              <a:solidFill>
                <a:srgbClr val="000000"/>
              </a:solidFill>
              <a:prstDash val="solid"/>
              <a:round/>
              <a:headEnd/>
              <a:tailEnd/>
            </a:ln>
          </p:spPr>
          <p:txBody>
            <a:bodyPr/>
            <a:lstStyle/>
            <a:p>
              <a:endParaRPr lang="en-US"/>
            </a:p>
          </p:txBody>
        </p:sp>
        <p:sp>
          <p:nvSpPr>
            <p:cNvPr id="2028" name="Freeform 1002">
              <a:extLst>
                <a:ext uri="{FF2B5EF4-FFF2-40B4-BE49-F238E27FC236}">
                  <a16:creationId xmlns:a16="http://schemas.microsoft.com/office/drawing/2014/main" id="{113C624F-54A4-4EF4-975F-B1D9A152C567}"/>
                </a:ext>
              </a:extLst>
            </p:cNvPr>
            <p:cNvSpPr>
              <a:spLocks/>
            </p:cNvSpPr>
            <p:nvPr/>
          </p:nvSpPr>
          <p:spPr bwMode="auto">
            <a:xfrm>
              <a:off x="4971" y="3626"/>
              <a:ext cx="15" cy="27"/>
            </a:xfrm>
            <a:custGeom>
              <a:avLst/>
              <a:gdLst>
                <a:gd name="T0" fmla="*/ 88 w 88"/>
                <a:gd name="T1" fmla="*/ 7 h 134"/>
                <a:gd name="T2" fmla="*/ 79 w 88"/>
                <a:gd name="T3" fmla="*/ 0 h 134"/>
                <a:gd name="T4" fmla="*/ 0 w 88"/>
                <a:gd name="T5" fmla="*/ 134 h 134"/>
                <a:gd name="T6" fmla="*/ 88 w 88"/>
                <a:gd name="T7" fmla="*/ 7 h 134"/>
                <a:gd name="T8" fmla="*/ 0 60000 65536"/>
                <a:gd name="T9" fmla="*/ 0 60000 65536"/>
                <a:gd name="T10" fmla="*/ 0 60000 65536"/>
                <a:gd name="T11" fmla="*/ 0 60000 65536"/>
                <a:gd name="T12" fmla="*/ 0 w 88"/>
                <a:gd name="T13" fmla="*/ 0 h 134"/>
                <a:gd name="T14" fmla="*/ 88 w 88"/>
                <a:gd name="T15" fmla="*/ 134 h 134"/>
              </a:gdLst>
              <a:ahLst/>
              <a:cxnLst>
                <a:cxn ang="T8">
                  <a:pos x="T0" y="T1"/>
                </a:cxn>
                <a:cxn ang="T9">
                  <a:pos x="T2" y="T3"/>
                </a:cxn>
                <a:cxn ang="T10">
                  <a:pos x="T4" y="T5"/>
                </a:cxn>
                <a:cxn ang="T11">
                  <a:pos x="T6" y="T7"/>
                </a:cxn>
              </a:cxnLst>
              <a:rect l="T12" t="T13" r="T14" b="T15"/>
              <a:pathLst>
                <a:path w="88" h="134">
                  <a:moveTo>
                    <a:pt x="88" y="7"/>
                  </a:moveTo>
                  <a:lnTo>
                    <a:pt x="79" y="0"/>
                  </a:lnTo>
                  <a:lnTo>
                    <a:pt x="0" y="134"/>
                  </a:lnTo>
                  <a:lnTo>
                    <a:pt x="88" y="7"/>
                  </a:lnTo>
                  <a:close/>
                </a:path>
              </a:pathLst>
            </a:custGeom>
            <a:solidFill>
              <a:srgbClr val="000000"/>
            </a:solidFill>
            <a:ln w="9525">
              <a:noFill/>
              <a:round/>
              <a:headEnd/>
              <a:tailEnd/>
            </a:ln>
          </p:spPr>
          <p:txBody>
            <a:bodyPr/>
            <a:lstStyle/>
            <a:p>
              <a:endParaRPr lang="en-US"/>
            </a:p>
          </p:txBody>
        </p:sp>
        <p:sp>
          <p:nvSpPr>
            <p:cNvPr id="2029" name="Freeform 1003">
              <a:extLst>
                <a:ext uri="{FF2B5EF4-FFF2-40B4-BE49-F238E27FC236}">
                  <a16:creationId xmlns:a16="http://schemas.microsoft.com/office/drawing/2014/main" id="{F2D4E56D-A87D-4353-904E-C7E03D8E3D63}"/>
                </a:ext>
              </a:extLst>
            </p:cNvPr>
            <p:cNvSpPr>
              <a:spLocks/>
            </p:cNvSpPr>
            <p:nvPr/>
          </p:nvSpPr>
          <p:spPr bwMode="auto">
            <a:xfrm>
              <a:off x="4971" y="3626"/>
              <a:ext cx="15" cy="27"/>
            </a:xfrm>
            <a:custGeom>
              <a:avLst/>
              <a:gdLst>
                <a:gd name="T0" fmla="*/ 88 w 88"/>
                <a:gd name="T1" fmla="*/ 7 h 134"/>
                <a:gd name="T2" fmla="*/ 79 w 88"/>
                <a:gd name="T3" fmla="*/ 0 h 134"/>
                <a:gd name="T4" fmla="*/ 0 w 88"/>
                <a:gd name="T5" fmla="*/ 134 h 134"/>
                <a:gd name="T6" fmla="*/ 88 w 88"/>
                <a:gd name="T7" fmla="*/ 7 h 134"/>
                <a:gd name="T8" fmla="*/ 0 60000 65536"/>
                <a:gd name="T9" fmla="*/ 0 60000 65536"/>
                <a:gd name="T10" fmla="*/ 0 60000 65536"/>
                <a:gd name="T11" fmla="*/ 0 60000 65536"/>
                <a:gd name="T12" fmla="*/ 0 w 88"/>
                <a:gd name="T13" fmla="*/ 0 h 134"/>
                <a:gd name="T14" fmla="*/ 88 w 88"/>
                <a:gd name="T15" fmla="*/ 134 h 134"/>
              </a:gdLst>
              <a:ahLst/>
              <a:cxnLst>
                <a:cxn ang="T8">
                  <a:pos x="T0" y="T1"/>
                </a:cxn>
                <a:cxn ang="T9">
                  <a:pos x="T2" y="T3"/>
                </a:cxn>
                <a:cxn ang="T10">
                  <a:pos x="T4" y="T5"/>
                </a:cxn>
                <a:cxn ang="T11">
                  <a:pos x="T6" y="T7"/>
                </a:cxn>
              </a:cxnLst>
              <a:rect l="T12" t="T13" r="T14" b="T15"/>
              <a:pathLst>
                <a:path w="88" h="134">
                  <a:moveTo>
                    <a:pt x="88" y="7"/>
                  </a:moveTo>
                  <a:lnTo>
                    <a:pt x="79" y="0"/>
                  </a:lnTo>
                  <a:lnTo>
                    <a:pt x="0" y="134"/>
                  </a:lnTo>
                  <a:lnTo>
                    <a:pt x="88" y="7"/>
                  </a:lnTo>
                </a:path>
              </a:pathLst>
            </a:custGeom>
            <a:noFill/>
            <a:ln w="0">
              <a:solidFill>
                <a:srgbClr val="000000"/>
              </a:solidFill>
              <a:prstDash val="solid"/>
              <a:round/>
              <a:headEnd/>
              <a:tailEnd/>
            </a:ln>
          </p:spPr>
          <p:txBody>
            <a:bodyPr/>
            <a:lstStyle/>
            <a:p>
              <a:endParaRPr lang="en-US"/>
            </a:p>
          </p:txBody>
        </p:sp>
        <p:sp>
          <p:nvSpPr>
            <p:cNvPr id="2030" name="Freeform 1004">
              <a:extLst>
                <a:ext uri="{FF2B5EF4-FFF2-40B4-BE49-F238E27FC236}">
                  <a16:creationId xmlns:a16="http://schemas.microsoft.com/office/drawing/2014/main" id="{3A4C7019-D068-48D6-BA3C-B15CCFDDD72F}"/>
                </a:ext>
              </a:extLst>
            </p:cNvPr>
            <p:cNvSpPr>
              <a:spLocks/>
            </p:cNvSpPr>
            <p:nvPr/>
          </p:nvSpPr>
          <p:spPr bwMode="auto">
            <a:xfrm>
              <a:off x="4971" y="3625"/>
              <a:ext cx="13" cy="28"/>
            </a:xfrm>
            <a:custGeom>
              <a:avLst/>
              <a:gdLst>
                <a:gd name="T0" fmla="*/ 79 w 79"/>
                <a:gd name="T1" fmla="*/ 7 h 141"/>
                <a:gd name="T2" fmla="*/ 68 w 79"/>
                <a:gd name="T3" fmla="*/ 0 h 141"/>
                <a:gd name="T4" fmla="*/ 0 w 79"/>
                <a:gd name="T5" fmla="*/ 141 h 141"/>
                <a:gd name="T6" fmla="*/ 79 w 79"/>
                <a:gd name="T7" fmla="*/ 7 h 141"/>
                <a:gd name="T8" fmla="*/ 0 60000 65536"/>
                <a:gd name="T9" fmla="*/ 0 60000 65536"/>
                <a:gd name="T10" fmla="*/ 0 60000 65536"/>
                <a:gd name="T11" fmla="*/ 0 60000 65536"/>
                <a:gd name="T12" fmla="*/ 0 w 79"/>
                <a:gd name="T13" fmla="*/ 0 h 141"/>
                <a:gd name="T14" fmla="*/ 79 w 79"/>
                <a:gd name="T15" fmla="*/ 141 h 141"/>
              </a:gdLst>
              <a:ahLst/>
              <a:cxnLst>
                <a:cxn ang="T8">
                  <a:pos x="T0" y="T1"/>
                </a:cxn>
                <a:cxn ang="T9">
                  <a:pos x="T2" y="T3"/>
                </a:cxn>
                <a:cxn ang="T10">
                  <a:pos x="T4" y="T5"/>
                </a:cxn>
                <a:cxn ang="T11">
                  <a:pos x="T6" y="T7"/>
                </a:cxn>
              </a:cxnLst>
              <a:rect l="T12" t="T13" r="T14" b="T15"/>
              <a:pathLst>
                <a:path w="79" h="141">
                  <a:moveTo>
                    <a:pt x="79" y="7"/>
                  </a:moveTo>
                  <a:lnTo>
                    <a:pt x="68" y="0"/>
                  </a:lnTo>
                  <a:lnTo>
                    <a:pt x="0" y="141"/>
                  </a:lnTo>
                  <a:lnTo>
                    <a:pt x="79" y="7"/>
                  </a:lnTo>
                  <a:close/>
                </a:path>
              </a:pathLst>
            </a:custGeom>
            <a:solidFill>
              <a:srgbClr val="000000"/>
            </a:solidFill>
            <a:ln w="9525">
              <a:noFill/>
              <a:round/>
              <a:headEnd/>
              <a:tailEnd/>
            </a:ln>
          </p:spPr>
          <p:txBody>
            <a:bodyPr/>
            <a:lstStyle/>
            <a:p>
              <a:endParaRPr lang="en-US"/>
            </a:p>
          </p:txBody>
        </p:sp>
        <p:sp>
          <p:nvSpPr>
            <p:cNvPr id="2031" name="Freeform 1005">
              <a:extLst>
                <a:ext uri="{FF2B5EF4-FFF2-40B4-BE49-F238E27FC236}">
                  <a16:creationId xmlns:a16="http://schemas.microsoft.com/office/drawing/2014/main" id="{9BF5022B-8F91-4D95-8496-F12465DB7F10}"/>
                </a:ext>
              </a:extLst>
            </p:cNvPr>
            <p:cNvSpPr>
              <a:spLocks/>
            </p:cNvSpPr>
            <p:nvPr/>
          </p:nvSpPr>
          <p:spPr bwMode="auto">
            <a:xfrm>
              <a:off x="4971" y="3625"/>
              <a:ext cx="13" cy="28"/>
            </a:xfrm>
            <a:custGeom>
              <a:avLst/>
              <a:gdLst>
                <a:gd name="T0" fmla="*/ 79 w 79"/>
                <a:gd name="T1" fmla="*/ 7 h 141"/>
                <a:gd name="T2" fmla="*/ 68 w 79"/>
                <a:gd name="T3" fmla="*/ 0 h 141"/>
                <a:gd name="T4" fmla="*/ 0 w 79"/>
                <a:gd name="T5" fmla="*/ 141 h 141"/>
                <a:gd name="T6" fmla="*/ 79 w 79"/>
                <a:gd name="T7" fmla="*/ 7 h 141"/>
                <a:gd name="T8" fmla="*/ 0 60000 65536"/>
                <a:gd name="T9" fmla="*/ 0 60000 65536"/>
                <a:gd name="T10" fmla="*/ 0 60000 65536"/>
                <a:gd name="T11" fmla="*/ 0 60000 65536"/>
                <a:gd name="T12" fmla="*/ 0 w 79"/>
                <a:gd name="T13" fmla="*/ 0 h 141"/>
                <a:gd name="T14" fmla="*/ 79 w 79"/>
                <a:gd name="T15" fmla="*/ 141 h 141"/>
              </a:gdLst>
              <a:ahLst/>
              <a:cxnLst>
                <a:cxn ang="T8">
                  <a:pos x="T0" y="T1"/>
                </a:cxn>
                <a:cxn ang="T9">
                  <a:pos x="T2" y="T3"/>
                </a:cxn>
                <a:cxn ang="T10">
                  <a:pos x="T4" y="T5"/>
                </a:cxn>
                <a:cxn ang="T11">
                  <a:pos x="T6" y="T7"/>
                </a:cxn>
              </a:cxnLst>
              <a:rect l="T12" t="T13" r="T14" b="T15"/>
              <a:pathLst>
                <a:path w="79" h="141">
                  <a:moveTo>
                    <a:pt x="79" y="7"/>
                  </a:moveTo>
                  <a:lnTo>
                    <a:pt x="68" y="0"/>
                  </a:lnTo>
                  <a:lnTo>
                    <a:pt x="0" y="141"/>
                  </a:lnTo>
                  <a:lnTo>
                    <a:pt x="79" y="7"/>
                  </a:lnTo>
                </a:path>
              </a:pathLst>
            </a:custGeom>
            <a:noFill/>
            <a:ln w="0">
              <a:solidFill>
                <a:srgbClr val="000000"/>
              </a:solidFill>
              <a:prstDash val="solid"/>
              <a:round/>
              <a:headEnd/>
              <a:tailEnd/>
            </a:ln>
          </p:spPr>
          <p:txBody>
            <a:bodyPr/>
            <a:lstStyle/>
            <a:p>
              <a:endParaRPr lang="en-US"/>
            </a:p>
          </p:txBody>
        </p:sp>
        <p:sp>
          <p:nvSpPr>
            <p:cNvPr id="2032" name="Freeform 1006">
              <a:extLst>
                <a:ext uri="{FF2B5EF4-FFF2-40B4-BE49-F238E27FC236}">
                  <a16:creationId xmlns:a16="http://schemas.microsoft.com/office/drawing/2014/main" id="{0B90C2D3-0054-4728-988A-1340A6B281DC}"/>
                </a:ext>
              </a:extLst>
            </p:cNvPr>
            <p:cNvSpPr>
              <a:spLocks/>
            </p:cNvSpPr>
            <p:nvPr/>
          </p:nvSpPr>
          <p:spPr bwMode="auto">
            <a:xfrm>
              <a:off x="4971" y="3624"/>
              <a:ext cx="11" cy="29"/>
            </a:xfrm>
            <a:custGeom>
              <a:avLst/>
              <a:gdLst>
                <a:gd name="T0" fmla="*/ 68 w 68"/>
                <a:gd name="T1" fmla="*/ 6 h 147"/>
                <a:gd name="T2" fmla="*/ 57 w 68"/>
                <a:gd name="T3" fmla="*/ 0 h 147"/>
                <a:gd name="T4" fmla="*/ 0 w 68"/>
                <a:gd name="T5" fmla="*/ 147 h 147"/>
                <a:gd name="T6" fmla="*/ 68 w 68"/>
                <a:gd name="T7" fmla="*/ 6 h 147"/>
                <a:gd name="T8" fmla="*/ 0 60000 65536"/>
                <a:gd name="T9" fmla="*/ 0 60000 65536"/>
                <a:gd name="T10" fmla="*/ 0 60000 65536"/>
                <a:gd name="T11" fmla="*/ 0 60000 65536"/>
                <a:gd name="T12" fmla="*/ 0 w 68"/>
                <a:gd name="T13" fmla="*/ 0 h 147"/>
                <a:gd name="T14" fmla="*/ 68 w 68"/>
                <a:gd name="T15" fmla="*/ 147 h 147"/>
              </a:gdLst>
              <a:ahLst/>
              <a:cxnLst>
                <a:cxn ang="T8">
                  <a:pos x="T0" y="T1"/>
                </a:cxn>
                <a:cxn ang="T9">
                  <a:pos x="T2" y="T3"/>
                </a:cxn>
                <a:cxn ang="T10">
                  <a:pos x="T4" y="T5"/>
                </a:cxn>
                <a:cxn ang="T11">
                  <a:pos x="T6" y="T7"/>
                </a:cxn>
              </a:cxnLst>
              <a:rect l="T12" t="T13" r="T14" b="T15"/>
              <a:pathLst>
                <a:path w="68" h="147">
                  <a:moveTo>
                    <a:pt x="68" y="6"/>
                  </a:moveTo>
                  <a:lnTo>
                    <a:pt x="57" y="0"/>
                  </a:lnTo>
                  <a:lnTo>
                    <a:pt x="0" y="147"/>
                  </a:lnTo>
                  <a:lnTo>
                    <a:pt x="68" y="6"/>
                  </a:lnTo>
                  <a:close/>
                </a:path>
              </a:pathLst>
            </a:custGeom>
            <a:solidFill>
              <a:srgbClr val="000000"/>
            </a:solidFill>
            <a:ln w="9525">
              <a:noFill/>
              <a:round/>
              <a:headEnd/>
              <a:tailEnd/>
            </a:ln>
          </p:spPr>
          <p:txBody>
            <a:bodyPr/>
            <a:lstStyle/>
            <a:p>
              <a:endParaRPr lang="en-US"/>
            </a:p>
          </p:txBody>
        </p:sp>
        <p:sp>
          <p:nvSpPr>
            <p:cNvPr id="2033" name="Freeform 1007">
              <a:extLst>
                <a:ext uri="{FF2B5EF4-FFF2-40B4-BE49-F238E27FC236}">
                  <a16:creationId xmlns:a16="http://schemas.microsoft.com/office/drawing/2014/main" id="{A07C1800-8BD2-4907-8B1E-E1836B615F5E}"/>
                </a:ext>
              </a:extLst>
            </p:cNvPr>
            <p:cNvSpPr>
              <a:spLocks/>
            </p:cNvSpPr>
            <p:nvPr/>
          </p:nvSpPr>
          <p:spPr bwMode="auto">
            <a:xfrm>
              <a:off x="4971" y="3624"/>
              <a:ext cx="11" cy="29"/>
            </a:xfrm>
            <a:custGeom>
              <a:avLst/>
              <a:gdLst>
                <a:gd name="T0" fmla="*/ 68 w 68"/>
                <a:gd name="T1" fmla="*/ 6 h 147"/>
                <a:gd name="T2" fmla="*/ 57 w 68"/>
                <a:gd name="T3" fmla="*/ 0 h 147"/>
                <a:gd name="T4" fmla="*/ 0 w 68"/>
                <a:gd name="T5" fmla="*/ 147 h 147"/>
                <a:gd name="T6" fmla="*/ 68 w 68"/>
                <a:gd name="T7" fmla="*/ 6 h 147"/>
                <a:gd name="T8" fmla="*/ 0 60000 65536"/>
                <a:gd name="T9" fmla="*/ 0 60000 65536"/>
                <a:gd name="T10" fmla="*/ 0 60000 65536"/>
                <a:gd name="T11" fmla="*/ 0 60000 65536"/>
                <a:gd name="T12" fmla="*/ 0 w 68"/>
                <a:gd name="T13" fmla="*/ 0 h 147"/>
                <a:gd name="T14" fmla="*/ 68 w 68"/>
                <a:gd name="T15" fmla="*/ 147 h 147"/>
              </a:gdLst>
              <a:ahLst/>
              <a:cxnLst>
                <a:cxn ang="T8">
                  <a:pos x="T0" y="T1"/>
                </a:cxn>
                <a:cxn ang="T9">
                  <a:pos x="T2" y="T3"/>
                </a:cxn>
                <a:cxn ang="T10">
                  <a:pos x="T4" y="T5"/>
                </a:cxn>
                <a:cxn ang="T11">
                  <a:pos x="T6" y="T7"/>
                </a:cxn>
              </a:cxnLst>
              <a:rect l="T12" t="T13" r="T14" b="T15"/>
              <a:pathLst>
                <a:path w="68" h="147">
                  <a:moveTo>
                    <a:pt x="68" y="6"/>
                  </a:moveTo>
                  <a:lnTo>
                    <a:pt x="57" y="0"/>
                  </a:lnTo>
                  <a:lnTo>
                    <a:pt x="0" y="147"/>
                  </a:lnTo>
                  <a:lnTo>
                    <a:pt x="68" y="6"/>
                  </a:lnTo>
                </a:path>
              </a:pathLst>
            </a:custGeom>
            <a:noFill/>
            <a:ln w="0">
              <a:solidFill>
                <a:srgbClr val="000000"/>
              </a:solidFill>
              <a:prstDash val="solid"/>
              <a:round/>
              <a:headEnd/>
              <a:tailEnd/>
            </a:ln>
          </p:spPr>
          <p:txBody>
            <a:bodyPr/>
            <a:lstStyle/>
            <a:p>
              <a:endParaRPr lang="en-US"/>
            </a:p>
          </p:txBody>
        </p:sp>
        <p:sp>
          <p:nvSpPr>
            <p:cNvPr id="2034" name="Freeform 1008">
              <a:extLst>
                <a:ext uri="{FF2B5EF4-FFF2-40B4-BE49-F238E27FC236}">
                  <a16:creationId xmlns:a16="http://schemas.microsoft.com/office/drawing/2014/main" id="{FB5EC034-650A-425A-9AD0-D7808B3701BC}"/>
                </a:ext>
              </a:extLst>
            </p:cNvPr>
            <p:cNvSpPr>
              <a:spLocks/>
            </p:cNvSpPr>
            <p:nvPr/>
          </p:nvSpPr>
          <p:spPr bwMode="auto">
            <a:xfrm>
              <a:off x="4971" y="3623"/>
              <a:ext cx="10" cy="30"/>
            </a:xfrm>
            <a:custGeom>
              <a:avLst/>
              <a:gdLst>
                <a:gd name="T0" fmla="*/ 57 w 57"/>
                <a:gd name="T1" fmla="*/ 5 h 152"/>
                <a:gd name="T2" fmla="*/ 47 w 57"/>
                <a:gd name="T3" fmla="*/ 0 h 152"/>
                <a:gd name="T4" fmla="*/ 0 w 57"/>
                <a:gd name="T5" fmla="*/ 152 h 152"/>
                <a:gd name="T6" fmla="*/ 57 w 57"/>
                <a:gd name="T7" fmla="*/ 5 h 152"/>
                <a:gd name="T8" fmla="*/ 0 60000 65536"/>
                <a:gd name="T9" fmla="*/ 0 60000 65536"/>
                <a:gd name="T10" fmla="*/ 0 60000 65536"/>
                <a:gd name="T11" fmla="*/ 0 60000 65536"/>
                <a:gd name="T12" fmla="*/ 0 w 57"/>
                <a:gd name="T13" fmla="*/ 0 h 152"/>
                <a:gd name="T14" fmla="*/ 57 w 57"/>
                <a:gd name="T15" fmla="*/ 152 h 152"/>
              </a:gdLst>
              <a:ahLst/>
              <a:cxnLst>
                <a:cxn ang="T8">
                  <a:pos x="T0" y="T1"/>
                </a:cxn>
                <a:cxn ang="T9">
                  <a:pos x="T2" y="T3"/>
                </a:cxn>
                <a:cxn ang="T10">
                  <a:pos x="T4" y="T5"/>
                </a:cxn>
                <a:cxn ang="T11">
                  <a:pos x="T6" y="T7"/>
                </a:cxn>
              </a:cxnLst>
              <a:rect l="T12" t="T13" r="T14" b="T15"/>
              <a:pathLst>
                <a:path w="57" h="152">
                  <a:moveTo>
                    <a:pt x="57" y="5"/>
                  </a:moveTo>
                  <a:lnTo>
                    <a:pt x="47" y="0"/>
                  </a:lnTo>
                  <a:lnTo>
                    <a:pt x="0" y="152"/>
                  </a:lnTo>
                  <a:lnTo>
                    <a:pt x="57" y="5"/>
                  </a:lnTo>
                  <a:close/>
                </a:path>
              </a:pathLst>
            </a:custGeom>
            <a:solidFill>
              <a:srgbClr val="000000"/>
            </a:solidFill>
            <a:ln w="9525">
              <a:noFill/>
              <a:round/>
              <a:headEnd/>
              <a:tailEnd/>
            </a:ln>
          </p:spPr>
          <p:txBody>
            <a:bodyPr/>
            <a:lstStyle/>
            <a:p>
              <a:endParaRPr lang="en-US"/>
            </a:p>
          </p:txBody>
        </p:sp>
        <p:sp>
          <p:nvSpPr>
            <p:cNvPr id="2035" name="Freeform 1009">
              <a:extLst>
                <a:ext uri="{FF2B5EF4-FFF2-40B4-BE49-F238E27FC236}">
                  <a16:creationId xmlns:a16="http://schemas.microsoft.com/office/drawing/2014/main" id="{85434165-C7FA-4DF3-A8B3-1672FDB8AA10}"/>
                </a:ext>
              </a:extLst>
            </p:cNvPr>
            <p:cNvSpPr>
              <a:spLocks/>
            </p:cNvSpPr>
            <p:nvPr/>
          </p:nvSpPr>
          <p:spPr bwMode="auto">
            <a:xfrm>
              <a:off x="4971" y="3623"/>
              <a:ext cx="10" cy="30"/>
            </a:xfrm>
            <a:custGeom>
              <a:avLst/>
              <a:gdLst>
                <a:gd name="T0" fmla="*/ 57 w 57"/>
                <a:gd name="T1" fmla="*/ 5 h 152"/>
                <a:gd name="T2" fmla="*/ 47 w 57"/>
                <a:gd name="T3" fmla="*/ 0 h 152"/>
                <a:gd name="T4" fmla="*/ 0 w 57"/>
                <a:gd name="T5" fmla="*/ 152 h 152"/>
                <a:gd name="T6" fmla="*/ 57 w 57"/>
                <a:gd name="T7" fmla="*/ 5 h 152"/>
                <a:gd name="T8" fmla="*/ 0 60000 65536"/>
                <a:gd name="T9" fmla="*/ 0 60000 65536"/>
                <a:gd name="T10" fmla="*/ 0 60000 65536"/>
                <a:gd name="T11" fmla="*/ 0 60000 65536"/>
                <a:gd name="T12" fmla="*/ 0 w 57"/>
                <a:gd name="T13" fmla="*/ 0 h 152"/>
                <a:gd name="T14" fmla="*/ 57 w 57"/>
                <a:gd name="T15" fmla="*/ 152 h 152"/>
              </a:gdLst>
              <a:ahLst/>
              <a:cxnLst>
                <a:cxn ang="T8">
                  <a:pos x="T0" y="T1"/>
                </a:cxn>
                <a:cxn ang="T9">
                  <a:pos x="T2" y="T3"/>
                </a:cxn>
                <a:cxn ang="T10">
                  <a:pos x="T4" y="T5"/>
                </a:cxn>
                <a:cxn ang="T11">
                  <a:pos x="T6" y="T7"/>
                </a:cxn>
              </a:cxnLst>
              <a:rect l="T12" t="T13" r="T14" b="T15"/>
              <a:pathLst>
                <a:path w="57" h="152">
                  <a:moveTo>
                    <a:pt x="57" y="5"/>
                  </a:moveTo>
                  <a:lnTo>
                    <a:pt x="47" y="0"/>
                  </a:lnTo>
                  <a:lnTo>
                    <a:pt x="0" y="152"/>
                  </a:lnTo>
                  <a:lnTo>
                    <a:pt x="57" y="5"/>
                  </a:lnTo>
                </a:path>
              </a:pathLst>
            </a:custGeom>
            <a:noFill/>
            <a:ln w="0">
              <a:solidFill>
                <a:srgbClr val="000000"/>
              </a:solidFill>
              <a:prstDash val="solid"/>
              <a:round/>
              <a:headEnd/>
              <a:tailEnd/>
            </a:ln>
          </p:spPr>
          <p:txBody>
            <a:bodyPr/>
            <a:lstStyle/>
            <a:p>
              <a:endParaRPr lang="en-US"/>
            </a:p>
          </p:txBody>
        </p:sp>
        <p:sp>
          <p:nvSpPr>
            <p:cNvPr id="2036" name="Freeform 1010">
              <a:extLst>
                <a:ext uri="{FF2B5EF4-FFF2-40B4-BE49-F238E27FC236}">
                  <a16:creationId xmlns:a16="http://schemas.microsoft.com/office/drawing/2014/main" id="{48482ABB-6864-498E-A83C-3846F27F81D7}"/>
                </a:ext>
              </a:extLst>
            </p:cNvPr>
            <p:cNvSpPr>
              <a:spLocks/>
            </p:cNvSpPr>
            <p:nvPr/>
          </p:nvSpPr>
          <p:spPr bwMode="auto">
            <a:xfrm>
              <a:off x="4971" y="3622"/>
              <a:ext cx="8" cy="31"/>
            </a:xfrm>
            <a:custGeom>
              <a:avLst/>
              <a:gdLst>
                <a:gd name="T0" fmla="*/ 47 w 47"/>
                <a:gd name="T1" fmla="*/ 4 h 156"/>
                <a:gd name="T2" fmla="*/ 35 w 47"/>
                <a:gd name="T3" fmla="*/ 0 h 156"/>
                <a:gd name="T4" fmla="*/ 0 w 47"/>
                <a:gd name="T5" fmla="*/ 156 h 156"/>
                <a:gd name="T6" fmla="*/ 47 w 47"/>
                <a:gd name="T7" fmla="*/ 4 h 156"/>
                <a:gd name="T8" fmla="*/ 0 60000 65536"/>
                <a:gd name="T9" fmla="*/ 0 60000 65536"/>
                <a:gd name="T10" fmla="*/ 0 60000 65536"/>
                <a:gd name="T11" fmla="*/ 0 60000 65536"/>
                <a:gd name="T12" fmla="*/ 0 w 47"/>
                <a:gd name="T13" fmla="*/ 0 h 156"/>
                <a:gd name="T14" fmla="*/ 47 w 47"/>
                <a:gd name="T15" fmla="*/ 156 h 156"/>
              </a:gdLst>
              <a:ahLst/>
              <a:cxnLst>
                <a:cxn ang="T8">
                  <a:pos x="T0" y="T1"/>
                </a:cxn>
                <a:cxn ang="T9">
                  <a:pos x="T2" y="T3"/>
                </a:cxn>
                <a:cxn ang="T10">
                  <a:pos x="T4" y="T5"/>
                </a:cxn>
                <a:cxn ang="T11">
                  <a:pos x="T6" y="T7"/>
                </a:cxn>
              </a:cxnLst>
              <a:rect l="T12" t="T13" r="T14" b="T15"/>
              <a:pathLst>
                <a:path w="47" h="156">
                  <a:moveTo>
                    <a:pt x="47" y="4"/>
                  </a:moveTo>
                  <a:lnTo>
                    <a:pt x="35" y="0"/>
                  </a:lnTo>
                  <a:lnTo>
                    <a:pt x="0" y="156"/>
                  </a:lnTo>
                  <a:lnTo>
                    <a:pt x="47" y="4"/>
                  </a:lnTo>
                  <a:close/>
                </a:path>
              </a:pathLst>
            </a:custGeom>
            <a:solidFill>
              <a:srgbClr val="000000"/>
            </a:solidFill>
            <a:ln w="9525">
              <a:noFill/>
              <a:round/>
              <a:headEnd/>
              <a:tailEnd/>
            </a:ln>
          </p:spPr>
          <p:txBody>
            <a:bodyPr/>
            <a:lstStyle/>
            <a:p>
              <a:endParaRPr lang="en-US"/>
            </a:p>
          </p:txBody>
        </p:sp>
        <p:sp>
          <p:nvSpPr>
            <p:cNvPr id="2037" name="Freeform 1011">
              <a:extLst>
                <a:ext uri="{FF2B5EF4-FFF2-40B4-BE49-F238E27FC236}">
                  <a16:creationId xmlns:a16="http://schemas.microsoft.com/office/drawing/2014/main" id="{29E3895C-21D0-49AE-BA26-DDF5A136A3B2}"/>
                </a:ext>
              </a:extLst>
            </p:cNvPr>
            <p:cNvSpPr>
              <a:spLocks/>
            </p:cNvSpPr>
            <p:nvPr/>
          </p:nvSpPr>
          <p:spPr bwMode="auto">
            <a:xfrm>
              <a:off x="4971" y="3622"/>
              <a:ext cx="8" cy="31"/>
            </a:xfrm>
            <a:custGeom>
              <a:avLst/>
              <a:gdLst>
                <a:gd name="T0" fmla="*/ 47 w 47"/>
                <a:gd name="T1" fmla="*/ 4 h 156"/>
                <a:gd name="T2" fmla="*/ 35 w 47"/>
                <a:gd name="T3" fmla="*/ 0 h 156"/>
                <a:gd name="T4" fmla="*/ 0 w 47"/>
                <a:gd name="T5" fmla="*/ 156 h 156"/>
                <a:gd name="T6" fmla="*/ 47 w 47"/>
                <a:gd name="T7" fmla="*/ 4 h 156"/>
                <a:gd name="T8" fmla="*/ 0 60000 65536"/>
                <a:gd name="T9" fmla="*/ 0 60000 65536"/>
                <a:gd name="T10" fmla="*/ 0 60000 65536"/>
                <a:gd name="T11" fmla="*/ 0 60000 65536"/>
                <a:gd name="T12" fmla="*/ 0 w 47"/>
                <a:gd name="T13" fmla="*/ 0 h 156"/>
                <a:gd name="T14" fmla="*/ 47 w 47"/>
                <a:gd name="T15" fmla="*/ 156 h 156"/>
              </a:gdLst>
              <a:ahLst/>
              <a:cxnLst>
                <a:cxn ang="T8">
                  <a:pos x="T0" y="T1"/>
                </a:cxn>
                <a:cxn ang="T9">
                  <a:pos x="T2" y="T3"/>
                </a:cxn>
                <a:cxn ang="T10">
                  <a:pos x="T4" y="T5"/>
                </a:cxn>
                <a:cxn ang="T11">
                  <a:pos x="T6" y="T7"/>
                </a:cxn>
              </a:cxnLst>
              <a:rect l="T12" t="T13" r="T14" b="T15"/>
              <a:pathLst>
                <a:path w="47" h="156">
                  <a:moveTo>
                    <a:pt x="47" y="4"/>
                  </a:moveTo>
                  <a:lnTo>
                    <a:pt x="35" y="0"/>
                  </a:lnTo>
                  <a:lnTo>
                    <a:pt x="0" y="156"/>
                  </a:lnTo>
                  <a:lnTo>
                    <a:pt x="47" y="4"/>
                  </a:lnTo>
                </a:path>
              </a:pathLst>
            </a:custGeom>
            <a:noFill/>
            <a:ln w="0">
              <a:solidFill>
                <a:srgbClr val="000000"/>
              </a:solidFill>
              <a:prstDash val="solid"/>
              <a:round/>
              <a:headEnd/>
              <a:tailEnd/>
            </a:ln>
          </p:spPr>
          <p:txBody>
            <a:bodyPr/>
            <a:lstStyle/>
            <a:p>
              <a:endParaRPr lang="en-US"/>
            </a:p>
          </p:txBody>
        </p:sp>
        <p:sp>
          <p:nvSpPr>
            <p:cNvPr id="2038" name="Freeform 1012">
              <a:extLst>
                <a:ext uri="{FF2B5EF4-FFF2-40B4-BE49-F238E27FC236}">
                  <a16:creationId xmlns:a16="http://schemas.microsoft.com/office/drawing/2014/main" id="{8AACCD61-A024-434D-A517-4EA682305538}"/>
                </a:ext>
              </a:extLst>
            </p:cNvPr>
            <p:cNvSpPr>
              <a:spLocks/>
            </p:cNvSpPr>
            <p:nvPr/>
          </p:nvSpPr>
          <p:spPr bwMode="auto">
            <a:xfrm>
              <a:off x="4971" y="3621"/>
              <a:ext cx="6" cy="32"/>
            </a:xfrm>
            <a:custGeom>
              <a:avLst/>
              <a:gdLst>
                <a:gd name="T0" fmla="*/ 35 w 35"/>
                <a:gd name="T1" fmla="*/ 2 h 158"/>
                <a:gd name="T2" fmla="*/ 23 w 35"/>
                <a:gd name="T3" fmla="*/ 0 h 158"/>
                <a:gd name="T4" fmla="*/ 0 w 35"/>
                <a:gd name="T5" fmla="*/ 158 h 158"/>
                <a:gd name="T6" fmla="*/ 35 w 35"/>
                <a:gd name="T7" fmla="*/ 2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35" y="2"/>
                  </a:moveTo>
                  <a:lnTo>
                    <a:pt x="23" y="0"/>
                  </a:lnTo>
                  <a:lnTo>
                    <a:pt x="0" y="158"/>
                  </a:lnTo>
                  <a:lnTo>
                    <a:pt x="35" y="2"/>
                  </a:lnTo>
                  <a:close/>
                </a:path>
              </a:pathLst>
            </a:custGeom>
            <a:solidFill>
              <a:srgbClr val="000000"/>
            </a:solidFill>
            <a:ln w="9525">
              <a:noFill/>
              <a:round/>
              <a:headEnd/>
              <a:tailEnd/>
            </a:ln>
          </p:spPr>
          <p:txBody>
            <a:bodyPr/>
            <a:lstStyle/>
            <a:p>
              <a:endParaRPr lang="en-US"/>
            </a:p>
          </p:txBody>
        </p:sp>
        <p:sp>
          <p:nvSpPr>
            <p:cNvPr id="2039" name="Freeform 1013">
              <a:extLst>
                <a:ext uri="{FF2B5EF4-FFF2-40B4-BE49-F238E27FC236}">
                  <a16:creationId xmlns:a16="http://schemas.microsoft.com/office/drawing/2014/main" id="{2AA6A1E0-6C34-4818-89B1-EE6682F1A49A}"/>
                </a:ext>
              </a:extLst>
            </p:cNvPr>
            <p:cNvSpPr>
              <a:spLocks/>
            </p:cNvSpPr>
            <p:nvPr/>
          </p:nvSpPr>
          <p:spPr bwMode="auto">
            <a:xfrm>
              <a:off x="4971" y="3621"/>
              <a:ext cx="6" cy="32"/>
            </a:xfrm>
            <a:custGeom>
              <a:avLst/>
              <a:gdLst>
                <a:gd name="T0" fmla="*/ 35 w 35"/>
                <a:gd name="T1" fmla="*/ 2 h 158"/>
                <a:gd name="T2" fmla="*/ 23 w 35"/>
                <a:gd name="T3" fmla="*/ 0 h 158"/>
                <a:gd name="T4" fmla="*/ 0 w 35"/>
                <a:gd name="T5" fmla="*/ 158 h 158"/>
                <a:gd name="T6" fmla="*/ 35 w 35"/>
                <a:gd name="T7" fmla="*/ 2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35" y="2"/>
                  </a:moveTo>
                  <a:lnTo>
                    <a:pt x="23" y="0"/>
                  </a:lnTo>
                  <a:lnTo>
                    <a:pt x="0" y="158"/>
                  </a:lnTo>
                  <a:lnTo>
                    <a:pt x="35" y="2"/>
                  </a:lnTo>
                </a:path>
              </a:pathLst>
            </a:custGeom>
            <a:noFill/>
            <a:ln w="0">
              <a:solidFill>
                <a:srgbClr val="000000"/>
              </a:solidFill>
              <a:prstDash val="solid"/>
              <a:round/>
              <a:headEnd/>
              <a:tailEnd/>
            </a:ln>
          </p:spPr>
          <p:txBody>
            <a:bodyPr/>
            <a:lstStyle/>
            <a:p>
              <a:endParaRPr lang="en-US"/>
            </a:p>
          </p:txBody>
        </p:sp>
        <p:sp>
          <p:nvSpPr>
            <p:cNvPr id="2040" name="Freeform 1014">
              <a:extLst>
                <a:ext uri="{FF2B5EF4-FFF2-40B4-BE49-F238E27FC236}">
                  <a16:creationId xmlns:a16="http://schemas.microsoft.com/office/drawing/2014/main" id="{C16BDF78-C7DC-44D7-8295-744FA0EF5446}"/>
                </a:ext>
              </a:extLst>
            </p:cNvPr>
            <p:cNvSpPr>
              <a:spLocks/>
            </p:cNvSpPr>
            <p:nvPr/>
          </p:nvSpPr>
          <p:spPr bwMode="auto">
            <a:xfrm>
              <a:off x="4971" y="3621"/>
              <a:ext cx="4" cy="32"/>
            </a:xfrm>
            <a:custGeom>
              <a:avLst/>
              <a:gdLst>
                <a:gd name="T0" fmla="*/ 23 w 23"/>
                <a:gd name="T1" fmla="*/ 1 h 159"/>
                <a:gd name="T2" fmla="*/ 12 w 23"/>
                <a:gd name="T3" fmla="*/ 0 h 159"/>
                <a:gd name="T4" fmla="*/ 0 w 23"/>
                <a:gd name="T5" fmla="*/ 159 h 159"/>
                <a:gd name="T6" fmla="*/ 23 w 23"/>
                <a:gd name="T7" fmla="*/ 1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23" y="1"/>
                  </a:moveTo>
                  <a:lnTo>
                    <a:pt x="12" y="0"/>
                  </a:lnTo>
                  <a:lnTo>
                    <a:pt x="0" y="159"/>
                  </a:lnTo>
                  <a:lnTo>
                    <a:pt x="23" y="1"/>
                  </a:lnTo>
                  <a:close/>
                </a:path>
              </a:pathLst>
            </a:custGeom>
            <a:solidFill>
              <a:srgbClr val="000000"/>
            </a:solidFill>
            <a:ln w="9525">
              <a:noFill/>
              <a:round/>
              <a:headEnd/>
              <a:tailEnd/>
            </a:ln>
          </p:spPr>
          <p:txBody>
            <a:bodyPr/>
            <a:lstStyle/>
            <a:p>
              <a:endParaRPr lang="en-US"/>
            </a:p>
          </p:txBody>
        </p:sp>
        <p:sp>
          <p:nvSpPr>
            <p:cNvPr id="2041" name="Freeform 1015">
              <a:extLst>
                <a:ext uri="{FF2B5EF4-FFF2-40B4-BE49-F238E27FC236}">
                  <a16:creationId xmlns:a16="http://schemas.microsoft.com/office/drawing/2014/main" id="{89FE8F7B-830E-4271-8C8F-C86AE2C0FF10}"/>
                </a:ext>
              </a:extLst>
            </p:cNvPr>
            <p:cNvSpPr>
              <a:spLocks/>
            </p:cNvSpPr>
            <p:nvPr/>
          </p:nvSpPr>
          <p:spPr bwMode="auto">
            <a:xfrm>
              <a:off x="4971" y="3621"/>
              <a:ext cx="4" cy="32"/>
            </a:xfrm>
            <a:custGeom>
              <a:avLst/>
              <a:gdLst>
                <a:gd name="T0" fmla="*/ 23 w 23"/>
                <a:gd name="T1" fmla="*/ 1 h 159"/>
                <a:gd name="T2" fmla="*/ 12 w 23"/>
                <a:gd name="T3" fmla="*/ 0 h 159"/>
                <a:gd name="T4" fmla="*/ 0 w 23"/>
                <a:gd name="T5" fmla="*/ 159 h 159"/>
                <a:gd name="T6" fmla="*/ 23 w 23"/>
                <a:gd name="T7" fmla="*/ 1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23" y="1"/>
                  </a:moveTo>
                  <a:lnTo>
                    <a:pt x="12" y="0"/>
                  </a:lnTo>
                  <a:lnTo>
                    <a:pt x="0" y="159"/>
                  </a:lnTo>
                  <a:lnTo>
                    <a:pt x="23" y="1"/>
                  </a:lnTo>
                </a:path>
              </a:pathLst>
            </a:custGeom>
            <a:noFill/>
            <a:ln w="0">
              <a:solidFill>
                <a:srgbClr val="000000"/>
              </a:solidFill>
              <a:prstDash val="solid"/>
              <a:round/>
              <a:headEnd/>
              <a:tailEnd/>
            </a:ln>
          </p:spPr>
          <p:txBody>
            <a:bodyPr/>
            <a:lstStyle/>
            <a:p>
              <a:endParaRPr lang="en-US"/>
            </a:p>
          </p:txBody>
        </p:sp>
        <p:sp>
          <p:nvSpPr>
            <p:cNvPr id="2042" name="Freeform 1016">
              <a:extLst>
                <a:ext uri="{FF2B5EF4-FFF2-40B4-BE49-F238E27FC236}">
                  <a16:creationId xmlns:a16="http://schemas.microsoft.com/office/drawing/2014/main" id="{33FF6F14-35A0-4801-8A72-5AF29E845770}"/>
                </a:ext>
              </a:extLst>
            </p:cNvPr>
            <p:cNvSpPr>
              <a:spLocks/>
            </p:cNvSpPr>
            <p:nvPr/>
          </p:nvSpPr>
          <p:spPr bwMode="auto">
            <a:xfrm>
              <a:off x="4971" y="3621"/>
              <a:ext cx="2" cy="32"/>
            </a:xfrm>
            <a:custGeom>
              <a:avLst/>
              <a:gdLst>
                <a:gd name="T0" fmla="*/ 12 w 12"/>
                <a:gd name="T1" fmla="*/ 1 h 160"/>
                <a:gd name="T2" fmla="*/ 0 w 12"/>
                <a:gd name="T3" fmla="*/ 0 h 160"/>
                <a:gd name="T4" fmla="*/ 0 w 12"/>
                <a:gd name="T5" fmla="*/ 160 h 160"/>
                <a:gd name="T6" fmla="*/ 12 w 12"/>
                <a:gd name="T7" fmla="*/ 1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12" y="1"/>
                  </a:moveTo>
                  <a:lnTo>
                    <a:pt x="0" y="0"/>
                  </a:lnTo>
                  <a:lnTo>
                    <a:pt x="0" y="160"/>
                  </a:lnTo>
                  <a:lnTo>
                    <a:pt x="12" y="1"/>
                  </a:lnTo>
                  <a:close/>
                </a:path>
              </a:pathLst>
            </a:custGeom>
            <a:solidFill>
              <a:srgbClr val="000000"/>
            </a:solidFill>
            <a:ln w="9525">
              <a:noFill/>
              <a:round/>
              <a:headEnd/>
              <a:tailEnd/>
            </a:ln>
          </p:spPr>
          <p:txBody>
            <a:bodyPr/>
            <a:lstStyle/>
            <a:p>
              <a:endParaRPr lang="en-US"/>
            </a:p>
          </p:txBody>
        </p:sp>
        <p:sp>
          <p:nvSpPr>
            <p:cNvPr id="2043" name="Freeform 1017">
              <a:extLst>
                <a:ext uri="{FF2B5EF4-FFF2-40B4-BE49-F238E27FC236}">
                  <a16:creationId xmlns:a16="http://schemas.microsoft.com/office/drawing/2014/main" id="{0FE82D1D-5667-49BD-84D5-17FA498790EA}"/>
                </a:ext>
              </a:extLst>
            </p:cNvPr>
            <p:cNvSpPr>
              <a:spLocks/>
            </p:cNvSpPr>
            <p:nvPr/>
          </p:nvSpPr>
          <p:spPr bwMode="auto">
            <a:xfrm>
              <a:off x="4971" y="3621"/>
              <a:ext cx="2" cy="32"/>
            </a:xfrm>
            <a:custGeom>
              <a:avLst/>
              <a:gdLst>
                <a:gd name="T0" fmla="*/ 12 w 12"/>
                <a:gd name="T1" fmla="*/ 1 h 160"/>
                <a:gd name="T2" fmla="*/ 0 w 12"/>
                <a:gd name="T3" fmla="*/ 0 h 160"/>
                <a:gd name="T4" fmla="*/ 0 w 12"/>
                <a:gd name="T5" fmla="*/ 160 h 160"/>
                <a:gd name="T6" fmla="*/ 12 w 12"/>
                <a:gd name="T7" fmla="*/ 1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12" y="1"/>
                  </a:moveTo>
                  <a:lnTo>
                    <a:pt x="0" y="0"/>
                  </a:lnTo>
                  <a:lnTo>
                    <a:pt x="0" y="160"/>
                  </a:lnTo>
                  <a:lnTo>
                    <a:pt x="12" y="1"/>
                  </a:lnTo>
                </a:path>
              </a:pathLst>
            </a:custGeom>
            <a:noFill/>
            <a:ln w="0">
              <a:solidFill>
                <a:srgbClr val="000000"/>
              </a:solidFill>
              <a:prstDash val="solid"/>
              <a:round/>
              <a:headEnd/>
              <a:tailEnd/>
            </a:ln>
          </p:spPr>
          <p:txBody>
            <a:bodyPr/>
            <a:lstStyle/>
            <a:p>
              <a:endParaRPr lang="en-US"/>
            </a:p>
          </p:txBody>
        </p:sp>
        <p:sp>
          <p:nvSpPr>
            <p:cNvPr id="2044" name="Freeform 1018">
              <a:extLst>
                <a:ext uri="{FF2B5EF4-FFF2-40B4-BE49-F238E27FC236}">
                  <a16:creationId xmlns:a16="http://schemas.microsoft.com/office/drawing/2014/main" id="{476E1761-3807-4ABC-AB9C-AB16F28804E4}"/>
                </a:ext>
              </a:extLst>
            </p:cNvPr>
            <p:cNvSpPr>
              <a:spLocks/>
            </p:cNvSpPr>
            <p:nvPr/>
          </p:nvSpPr>
          <p:spPr bwMode="auto">
            <a:xfrm>
              <a:off x="4969" y="3621"/>
              <a:ext cx="2" cy="32"/>
            </a:xfrm>
            <a:custGeom>
              <a:avLst/>
              <a:gdLst>
                <a:gd name="T0" fmla="*/ 12 w 12"/>
                <a:gd name="T1" fmla="*/ 0 h 160"/>
                <a:gd name="T2" fmla="*/ 0 w 12"/>
                <a:gd name="T3" fmla="*/ 1 h 160"/>
                <a:gd name="T4" fmla="*/ 12 w 12"/>
                <a:gd name="T5" fmla="*/ 160 h 160"/>
                <a:gd name="T6" fmla="*/ 12 w 12"/>
                <a:gd name="T7" fmla="*/ 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12" y="0"/>
                  </a:moveTo>
                  <a:lnTo>
                    <a:pt x="0" y="1"/>
                  </a:lnTo>
                  <a:lnTo>
                    <a:pt x="12" y="160"/>
                  </a:lnTo>
                  <a:lnTo>
                    <a:pt x="12" y="0"/>
                  </a:lnTo>
                  <a:close/>
                </a:path>
              </a:pathLst>
            </a:custGeom>
            <a:solidFill>
              <a:srgbClr val="000000"/>
            </a:solidFill>
            <a:ln w="9525">
              <a:noFill/>
              <a:round/>
              <a:headEnd/>
              <a:tailEnd/>
            </a:ln>
          </p:spPr>
          <p:txBody>
            <a:bodyPr/>
            <a:lstStyle/>
            <a:p>
              <a:endParaRPr lang="en-US"/>
            </a:p>
          </p:txBody>
        </p:sp>
        <p:sp>
          <p:nvSpPr>
            <p:cNvPr id="2045" name="Freeform 1019">
              <a:extLst>
                <a:ext uri="{FF2B5EF4-FFF2-40B4-BE49-F238E27FC236}">
                  <a16:creationId xmlns:a16="http://schemas.microsoft.com/office/drawing/2014/main" id="{0720C89F-AF52-4A3C-9805-B048E458457C}"/>
                </a:ext>
              </a:extLst>
            </p:cNvPr>
            <p:cNvSpPr>
              <a:spLocks/>
            </p:cNvSpPr>
            <p:nvPr/>
          </p:nvSpPr>
          <p:spPr bwMode="auto">
            <a:xfrm>
              <a:off x="4969" y="3621"/>
              <a:ext cx="2" cy="32"/>
            </a:xfrm>
            <a:custGeom>
              <a:avLst/>
              <a:gdLst>
                <a:gd name="T0" fmla="*/ 12 w 12"/>
                <a:gd name="T1" fmla="*/ 0 h 160"/>
                <a:gd name="T2" fmla="*/ 0 w 12"/>
                <a:gd name="T3" fmla="*/ 1 h 160"/>
                <a:gd name="T4" fmla="*/ 12 w 12"/>
                <a:gd name="T5" fmla="*/ 160 h 160"/>
                <a:gd name="T6" fmla="*/ 12 w 12"/>
                <a:gd name="T7" fmla="*/ 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12" y="0"/>
                  </a:moveTo>
                  <a:lnTo>
                    <a:pt x="0" y="1"/>
                  </a:lnTo>
                  <a:lnTo>
                    <a:pt x="12" y="160"/>
                  </a:lnTo>
                  <a:lnTo>
                    <a:pt x="12" y="0"/>
                  </a:lnTo>
                </a:path>
              </a:pathLst>
            </a:custGeom>
            <a:noFill/>
            <a:ln w="0">
              <a:solidFill>
                <a:srgbClr val="000000"/>
              </a:solidFill>
              <a:prstDash val="solid"/>
              <a:round/>
              <a:headEnd/>
              <a:tailEnd/>
            </a:ln>
          </p:spPr>
          <p:txBody>
            <a:bodyPr/>
            <a:lstStyle/>
            <a:p>
              <a:endParaRPr lang="en-US"/>
            </a:p>
          </p:txBody>
        </p:sp>
        <p:sp>
          <p:nvSpPr>
            <p:cNvPr id="2046" name="Freeform 1020">
              <a:extLst>
                <a:ext uri="{FF2B5EF4-FFF2-40B4-BE49-F238E27FC236}">
                  <a16:creationId xmlns:a16="http://schemas.microsoft.com/office/drawing/2014/main" id="{92E69DA2-49B5-41CB-A5C1-DF51AF8297CF}"/>
                </a:ext>
              </a:extLst>
            </p:cNvPr>
            <p:cNvSpPr>
              <a:spLocks/>
            </p:cNvSpPr>
            <p:nvPr/>
          </p:nvSpPr>
          <p:spPr bwMode="auto">
            <a:xfrm>
              <a:off x="4967" y="3621"/>
              <a:ext cx="4" cy="32"/>
            </a:xfrm>
            <a:custGeom>
              <a:avLst/>
              <a:gdLst>
                <a:gd name="T0" fmla="*/ 11 w 23"/>
                <a:gd name="T1" fmla="*/ 0 h 159"/>
                <a:gd name="T2" fmla="*/ 0 w 23"/>
                <a:gd name="T3" fmla="*/ 1 h 159"/>
                <a:gd name="T4" fmla="*/ 23 w 23"/>
                <a:gd name="T5" fmla="*/ 159 h 159"/>
                <a:gd name="T6" fmla="*/ 11 w 23"/>
                <a:gd name="T7" fmla="*/ 0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11" y="0"/>
                  </a:moveTo>
                  <a:lnTo>
                    <a:pt x="0" y="1"/>
                  </a:lnTo>
                  <a:lnTo>
                    <a:pt x="23" y="159"/>
                  </a:lnTo>
                  <a:lnTo>
                    <a:pt x="11" y="0"/>
                  </a:lnTo>
                  <a:close/>
                </a:path>
              </a:pathLst>
            </a:custGeom>
            <a:solidFill>
              <a:srgbClr val="000000"/>
            </a:solidFill>
            <a:ln w="9525">
              <a:noFill/>
              <a:round/>
              <a:headEnd/>
              <a:tailEnd/>
            </a:ln>
          </p:spPr>
          <p:txBody>
            <a:bodyPr/>
            <a:lstStyle/>
            <a:p>
              <a:endParaRPr lang="en-US"/>
            </a:p>
          </p:txBody>
        </p:sp>
        <p:sp>
          <p:nvSpPr>
            <p:cNvPr id="2047" name="Freeform 1021">
              <a:extLst>
                <a:ext uri="{FF2B5EF4-FFF2-40B4-BE49-F238E27FC236}">
                  <a16:creationId xmlns:a16="http://schemas.microsoft.com/office/drawing/2014/main" id="{EC6FF103-E133-4869-AD00-C84850D40075}"/>
                </a:ext>
              </a:extLst>
            </p:cNvPr>
            <p:cNvSpPr>
              <a:spLocks/>
            </p:cNvSpPr>
            <p:nvPr/>
          </p:nvSpPr>
          <p:spPr bwMode="auto">
            <a:xfrm>
              <a:off x="4967" y="3621"/>
              <a:ext cx="4" cy="32"/>
            </a:xfrm>
            <a:custGeom>
              <a:avLst/>
              <a:gdLst>
                <a:gd name="T0" fmla="*/ 11 w 23"/>
                <a:gd name="T1" fmla="*/ 0 h 159"/>
                <a:gd name="T2" fmla="*/ 0 w 23"/>
                <a:gd name="T3" fmla="*/ 1 h 159"/>
                <a:gd name="T4" fmla="*/ 23 w 23"/>
                <a:gd name="T5" fmla="*/ 159 h 159"/>
                <a:gd name="T6" fmla="*/ 11 w 23"/>
                <a:gd name="T7" fmla="*/ 0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11" y="0"/>
                  </a:moveTo>
                  <a:lnTo>
                    <a:pt x="0" y="1"/>
                  </a:lnTo>
                  <a:lnTo>
                    <a:pt x="23" y="159"/>
                  </a:lnTo>
                  <a:lnTo>
                    <a:pt x="11" y="0"/>
                  </a:lnTo>
                </a:path>
              </a:pathLst>
            </a:custGeom>
            <a:noFill/>
            <a:ln w="0">
              <a:solidFill>
                <a:srgbClr val="000000"/>
              </a:solidFill>
              <a:prstDash val="solid"/>
              <a:round/>
              <a:headEnd/>
              <a:tailEnd/>
            </a:ln>
          </p:spPr>
          <p:txBody>
            <a:bodyPr/>
            <a:lstStyle/>
            <a:p>
              <a:endParaRPr lang="en-US"/>
            </a:p>
          </p:txBody>
        </p:sp>
        <p:sp>
          <p:nvSpPr>
            <p:cNvPr id="2048" name="Freeform 1022">
              <a:extLst>
                <a:ext uri="{FF2B5EF4-FFF2-40B4-BE49-F238E27FC236}">
                  <a16:creationId xmlns:a16="http://schemas.microsoft.com/office/drawing/2014/main" id="{1213570B-C564-4934-AEB2-04BD41901D7B}"/>
                </a:ext>
              </a:extLst>
            </p:cNvPr>
            <p:cNvSpPr>
              <a:spLocks/>
            </p:cNvSpPr>
            <p:nvPr/>
          </p:nvSpPr>
          <p:spPr bwMode="auto">
            <a:xfrm>
              <a:off x="4965" y="3621"/>
              <a:ext cx="6" cy="32"/>
            </a:xfrm>
            <a:custGeom>
              <a:avLst/>
              <a:gdLst>
                <a:gd name="T0" fmla="*/ 11 w 34"/>
                <a:gd name="T1" fmla="*/ 0 h 158"/>
                <a:gd name="T2" fmla="*/ 0 w 34"/>
                <a:gd name="T3" fmla="*/ 2 h 158"/>
                <a:gd name="T4" fmla="*/ 34 w 34"/>
                <a:gd name="T5" fmla="*/ 158 h 158"/>
                <a:gd name="T6" fmla="*/ 11 w 34"/>
                <a:gd name="T7" fmla="*/ 0 h 158"/>
                <a:gd name="T8" fmla="*/ 0 60000 65536"/>
                <a:gd name="T9" fmla="*/ 0 60000 65536"/>
                <a:gd name="T10" fmla="*/ 0 60000 65536"/>
                <a:gd name="T11" fmla="*/ 0 60000 65536"/>
                <a:gd name="T12" fmla="*/ 0 w 34"/>
                <a:gd name="T13" fmla="*/ 0 h 158"/>
                <a:gd name="T14" fmla="*/ 34 w 34"/>
                <a:gd name="T15" fmla="*/ 158 h 158"/>
              </a:gdLst>
              <a:ahLst/>
              <a:cxnLst>
                <a:cxn ang="T8">
                  <a:pos x="T0" y="T1"/>
                </a:cxn>
                <a:cxn ang="T9">
                  <a:pos x="T2" y="T3"/>
                </a:cxn>
                <a:cxn ang="T10">
                  <a:pos x="T4" y="T5"/>
                </a:cxn>
                <a:cxn ang="T11">
                  <a:pos x="T6" y="T7"/>
                </a:cxn>
              </a:cxnLst>
              <a:rect l="T12" t="T13" r="T14" b="T15"/>
              <a:pathLst>
                <a:path w="34" h="158">
                  <a:moveTo>
                    <a:pt x="11" y="0"/>
                  </a:moveTo>
                  <a:lnTo>
                    <a:pt x="0" y="2"/>
                  </a:lnTo>
                  <a:lnTo>
                    <a:pt x="34" y="158"/>
                  </a:lnTo>
                  <a:lnTo>
                    <a:pt x="11" y="0"/>
                  </a:lnTo>
                  <a:close/>
                </a:path>
              </a:pathLst>
            </a:custGeom>
            <a:solidFill>
              <a:srgbClr val="000000"/>
            </a:solidFill>
            <a:ln w="9525">
              <a:noFill/>
              <a:round/>
              <a:headEnd/>
              <a:tailEnd/>
            </a:ln>
          </p:spPr>
          <p:txBody>
            <a:bodyPr/>
            <a:lstStyle/>
            <a:p>
              <a:endParaRPr lang="en-US"/>
            </a:p>
          </p:txBody>
        </p:sp>
        <p:sp>
          <p:nvSpPr>
            <p:cNvPr id="2049" name="Freeform 1023">
              <a:extLst>
                <a:ext uri="{FF2B5EF4-FFF2-40B4-BE49-F238E27FC236}">
                  <a16:creationId xmlns:a16="http://schemas.microsoft.com/office/drawing/2014/main" id="{92723E7A-8909-4609-9C57-F6F0C7677B5E}"/>
                </a:ext>
              </a:extLst>
            </p:cNvPr>
            <p:cNvSpPr>
              <a:spLocks/>
            </p:cNvSpPr>
            <p:nvPr/>
          </p:nvSpPr>
          <p:spPr bwMode="auto">
            <a:xfrm>
              <a:off x="4965" y="3621"/>
              <a:ext cx="6" cy="32"/>
            </a:xfrm>
            <a:custGeom>
              <a:avLst/>
              <a:gdLst>
                <a:gd name="T0" fmla="*/ 11 w 34"/>
                <a:gd name="T1" fmla="*/ 0 h 158"/>
                <a:gd name="T2" fmla="*/ 0 w 34"/>
                <a:gd name="T3" fmla="*/ 2 h 158"/>
                <a:gd name="T4" fmla="*/ 34 w 34"/>
                <a:gd name="T5" fmla="*/ 158 h 158"/>
                <a:gd name="T6" fmla="*/ 11 w 34"/>
                <a:gd name="T7" fmla="*/ 0 h 158"/>
                <a:gd name="T8" fmla="*/ 0 60000 65536"/>
                <a:gd name="T9" fmla="*/ 0 60000 65536"/>
                <a:gd name="T10" fmla="*/ 0 60000 65536"/>
                <a:gd name="T11" fmla="*/ 0 60000 65536"/>
                <a:gd name="T12" fmla="*/ 0 w 34"/>
                <a:gd name="T13" fmla="*/ 0 h 158"/>
                <a:gd name="T14" fmla="*/ 34 w 34"/>
                <a:gd name="T15" fmla="*/ 158 h 158"/>
              </a:gdLst>
              <a:ahLst/>
              <a:cxnLst>
                <a:cxn ang="T8">
                  <a:pos x="T0" y="T1"/>
                </a:cxn>
                <a:cxn ang="T9">
                  <a:pos x="T2" y="T3"/>
                </a:cxn>
                <a:cxn ang="T10">
                  <a:pos x="T4" y="T5"/>
                </a:cxn>
                <a:cxn ang="T11">
                  <a:pos x="T6" y="T7"/>
                </a:cxn>
              </a:cxnLst>
              <a:rect l="T12" t="T13" r="T14" b="T15"/>
              <a:pathLst>
                <a:path w="34" h="158">
                  <a:moveTo>
                    <a:pt x="11" y="0"/>
                  </a:moveTo>
                  <a:lnTo>
                    <a:pt x="0" y="2"/>
                  </a:lnTo>
                  <a:lnTo>
                    <a:pt x="34" y="158"/>
                  </a:lnTo>
                  <a:lnTo>
                    <a:pt x="11" y="0"/>
                  </a:lnTo>
                </a:path>
              </a:pathLst>
            </a:custGeom>
            <a:noFill/>
            <a:ln w="0">
              <a:solidFill>
                <a:srgbClr val="000000"/>
              </a:solidFill>
              <a:prstDash val="solid"/>
              <a:round/>
              <a:headEnd/>
              <a:tailEnd/>
            </a:ln>
          </p:spPr>
          <p:txBody>
            <a:bodyPr/>
            <a:lstStyle/>
            <a:p>
              <a:endParaRPr lang="en-US"/>
            </a:p>
          </p:txBody>
        </p:sp>
        <p:sp>
          <p:nvSpPr>
            <p:cNvPr id="2050" name="Freeform 0">
              <a:extLst>
                <a:ext uri="{FF2B5EF4-FFF2-40B4-BE49-F238E27FC236}">
                  <a16:creationId xmlns:a16="http://schemas.microsoft.com/office/drawing/2014/main" id="{9747EEB7-213C-4E6F-A877-7B619AC44BC0}"/>
                </a:ext>
              </a:extLst>
            </p:cNvPr>
            <p:cNvSpPr>
              <a:spLocks/>
            </p:cNvSpPr>
            <p:nvPr/>
          </p:nvSpPr>
          <p:spPr bwMode="auto">
            <a:xfrm>
              <a:off x="4963" y="3622"/>
              <a:ext cx="8" cy="31"/>
            </a:xfrm>
            <a:custGeom>
              <a:avLst/>
              <a:gdLst>
                <a:gd name="T0" fmla="*/ 12 w 46"/>
                <a:gd name="T1" fmla="*/ 0 h 156"/>
                <a:gd name="T2" fmla="*/ 0 w 46"/>
                <a:gd name="T3" fmla="*/ 4 h 156"/>
                <a:gd name="T4" fmla="*/ 46 w 46"/>
                <a:gd name="T5" fmla="*/ 156 h 156"/>
                <a:gd name="T6" fmla="*/ 12 w 46"/>
                <a:gd name="T7" fmla="*/ 0 h 156"/>
                <a:gd name="T8" fmla="*/ 0 60000 65536"/>
                <a:gd name="T9" fmla="*/ 0 60000 65536"/>
                <a:gd name="T10" fmla="*/ 0 60000 65536"/>
                <a:gd name="T11" fmla="*/ 0 60000 65536"/>
                <a:gd name="T12" fmla="*/ 0 w 46"/>
                <a:gd name="T13" fmla="*/ 0 h 156"/>
                <a:gd name="T14" fmla="*/ 46 w 46"/>
                <a:gd name="T15" fmla="*/ 156 h 156"/>
              </a:gdLst>
              <a:ahLst/>
              <a:cxnLst>
                <a:cxn ang="T8">
                  <a:pos x="T0" y="T1"/>
                </a:cxn>
                <a:cxn ang="T9">
                  <a:pos x="T2" y="T3"/>
                </a:cxn>
                <a:cxn ang="T10">
                  <a:pos x="T4" y="T5"/>
                </a:cxn>
                <a:cxn ang="T11">
                  <a:pos x="T6" y="T7"/>
                </a:cxn>
              </a:cxnLst>
              <a:rect l="T12" t="T13" r="T14" b="T15"/>
              <a:pathLst>
                <a:path w="46" h="156">
                  <a:moveTo>
                    <a:pt x="12" y="0"/>
                  </a:moveTo>
                  <a:lnTo>
                    <a:pt x="0" y="4"/>
                  </a:lnTo>
                  <a:lnTo>
                    <a:pt x="46" y="156"/>
                  </a:lnTo>
                  <a:lnTo>
                    <a:pt x="12" y="0"/>
                  </a:lnTo>
                  <a:close/>
                </a:path>
              </a:pathLst>
            </a:custGeom>
            <a:solidFill>
              <a:srgbClr val="000000"/>
            </a:solidFill>
            <a:ln w="9525">
              <a:noFill/>
              <a:round/>
              <a:headEnd/>
              <a:tailEnd/>
            </a:ln>
          </p:spPr>
          <p:txBody>
            <a:bodyPr/>
            <a:lstStyle/>
            <a:p>
              <a:endParaRPr lang="en-US"/>
            </a:p>
          </p:txBody>
        </p:sp>
        <p:sp>
          <p:nvSpPr>
            <p:cNvPr id="2051" name="Freeform 1">
              <a:extLst>
                <a:ext uri="{FF2B5EF4-FFF2-40B4-BE49-F238E27FC236}">
                  <a16:creationId xmlns:a16="http://schemas.microsoft.com/office/drawing/2014/main" id="{C4AF6B71-EA6D-4E09-98BB-FACCA3D53C52}"/>
                </a:ext>
              </a:extLst>
            </p:cNvPr>
            <p:cNvSpPr>
              <a:spLocks/>
            </p:cNvSpPr>
            <p:nvPr/>
          </p:nvSpPr>
          <p:spPr bwMode="auto">
            <a:xfrm>
              <a:off x="4963" y="3622"/>
              <a:ext cx="8" cy="31"/>
            </a:xfrm>
            <a:custGeom>
              <a:avLst/>
              <a:gdLst>
                <a:gd name="T0" fmla="*/ 12 w 46"/>
                <a:gd name="T1" fmla="*/ 0 h 156"/>
                <a:gd name="T2" fmla="*/ 0 w 46"/>
                <a:gd name="T3" fmla="*/ 4 h 156"/>
                <a:gd name="T4" fmla="*/ 46 w 46"/>
                <a:gd name="T5" fmla="*/ 156 h 156"/>
                <a:gd name="T6" fmla="*/ 12 w 46"/>
                <a:gd name="T7" fmla="*/ 0 h 156"/>
                <a:gd name="T8" fmla="*/ 0 60000 65536"/>
                <a:gd name="T9" fmla="*/ 0 60000 65536"/>
                <a:gd name="T10" fmla="*/ 0 60000 65536"/>
                <a:gd name="T11" fmla="*/ 0 60000 65536"/>
                <a:gd name="T12" fmla="*/ 0 w 46"/>
                <a:gd name="T13" fmla="*/ 0 h 156"/>
                <a:gd name="T14" fmla="*/ 46 w 46"/>
                <a:gd name="T15" fmla="*/ 156 h 156"/>
              </a:gdLst>
              <a:ahLst/>
              <a:cxnLst>
                <a:cxn ang="T8">
                  <a:pos x="T0" y="T1"/>
                </a:cxn>
                <a:cxn ang="T9">
                  <a:pos x="T2" y="T3"/>
                </a:cxn>
                <a:cxn ang="T10">
                  <a:pos x="T4" y="T5"/>
                </a:cxn>
                <a:cxn ang="T11">
                  <a:pos x="T6" y="T7"/>
                </a:cxn>
              </a:cxnLst>
              <a:rect l="T12" t="T13" r="T14" b="T15"/>
              <a:pathLst>
                <a:path w="46" h="156">
                  <a:moveTo>
                    <a:pt x="12" y="0"/>
                  </a:moveTo>
                  <a:lnTo>
                    <a:pt x="0" y="4"/>
                  </a:lnTo>
                  <a:lnTo>
                    <a:pt x="46" y="156"/>
                  </a:lnTo>
                  <a:lnTo>
                    <a:pt x="12" y="0"/>
                  </a:lnTo>
                </a:path>
              </a:pathLst>
            </a:custGeom>
            <a:noFill/>
            <a:ln w="0">
              <a:solidFill>
                <a:srgbClr val="000000"/>
              </a:solidFill>
              <a:prstDash val="solid"/>
              <a:round/>
              <a:headEnd/>
              <a:tailEnd/>
            </a:ln>
          </p:spPr>
          <p:txBody>
            <a:bodyPr/>
            <a:lstStyle/>
            <a:p>
              <a:endParaRPr lang="en-US"/>
            </a:p>
          </p:txBody>
        </p:sp>
        <p:sp>
          <p:nvSpPr>
            <p:cNvPr id="2052" name="Freeform 2">
              <a:extLst>
                <a:ext uri="{FF2B5EF4-FFF2-40B4-BE49-F238E27FC236}">
                  <a16:creationId xmlns:a16="http://schemas.microsoft.com/office/drawing/2014/main" id="{019C9B6A-51D1-4902-9B97-54AD37A2DFD1}"/>
                </a:ext>
              </a:extLst>
            </p:cNvPr>
            <p:cNvSpPr>
              <a:spLocks/>
            </p:cNvSpPr>
            <p:nvPr/>
          </p:nvSpPr>
          <p:spPr bwMode="auto">
            <a:xfrm>
              <a:off x="4962" y="3623"/>
              <a:ext cx="9" cy="30"/>
            </a:xfrm>
            <a:custGeom>
              <a:avLst/>
              <a:gdLst>
                <a:gd name="T0" fmla="*/ 10 w 56"/>
                <a:gd name="T1" fmla="*/ 0 h 152"/>
                <a:gd name="T2" fmla="*/ 0 w 56"/>
                <a:gd name="T3" fmla="*/ 5 h 152"/>
                <a:gd name="T4" fmla="*/ 56 w 56"/>
                <a:gd name="T5" fmla="*/ 152 h 152"/>
                <a:gd name="T6" fmla="*/ 10 w 56"/>
                <a:gd name="T7" fmla="*/ 0 h 152"/>
                <a:gd name="T8" fmla="*/ 0 60000 65536"/>
                <a:gd name="T9" fmla="*/ 0 60000 65536"/>
                <a:gd name="T10" fmla="*/ 0 60000 65536"/>
                <a:gd name="T11" fmla="*/ 0 60000 65536"/>
                <a:gd name="T12" fmla="*/ 0 w 56"/>
                <a:gd name="T13" fmla="*/ 0 h 152"/>
                <a:gd name="T14" fmla="*/ 56 w 56"/>
                <a:gd name="T15" fmla="*/ 152 h 152"/>
              </a:gdLst>
              <a:ahLst/>
              <a:cxnLst>
                <a:cxn ang="T8">
                  <a:pos x="T0" y="T1"/>
                </a:cxn>
                <a:cxn ang="T9">
                  <a:pos x="T2" y="T3"/>
                </a:cxn>
                <a:cxn ang="T10">
                  <a:pos x="T4" y="T5"/>
                </a:cxn>
                <a:cxn ang="T11">
                  <a:pos x="T6" y="T7"/>
                </a:cxn>
              </a:cxnLst>
              <a:rect l="T12" t="T13" r="T14" b="T15"/>
              <a:pathLst>
                <a:path w="56" h="152">
                  <a:moveTo>
                    <a:pt x="10" y="0"/>
                  </a:moveTo>
                  <a:lnTo>
                    <a:pt x="0" y="5"/>
                  </a:lnTo>
                  <a:lnTo>
                    <a:pt x="56" y="152"/>
                  </a:lnTo>
                  <a:lnTo>
                    <a:pt x="10" y="0"/>
                  </a:lnTo>
                  <a:close/>
                </a:path>
              </a:pathLst>
            </a:custGeom>
            <a:solidFill>
              <a:srgbClr val="000000"/>
            </a:solidFill>
            <a:ln w="9525">
              <a:noFill/>
              <a:round/>
              <a:headEnd/>
              <a:tailEnd/>
            </a:ln>
          </p:spPr>
          <p:txBody>
            <a:bodyPr/>
            <a:lstStyle/>
            <a:p>
              <a:endParaRPr lang="en-US"/>
            </a:p>
          </p:txBody>
        </p:sp>
        <p:sp>
          <p:nvSpPr>
            <p:cNvPr id="2053" name="Freeform 3">
              <a:extLst>
                <a:ext uri="{FF2B5EF4-FFF2-40B4-BE49-F238E27FC236}">
                  <a16:creationId xmlns:a16="http://schemas.microsoft.com/office/drawing/2014/main" id="{D6C15451-AF49-41D8-AA8F-897307F71462}"/>
                </a:ext>
              </a:extLst>
            </p:cNvPr>
            <p:cNvSpPr>
              <a:spLocks/>
            </p:cNvSpPr>
            <p:nvPr/>
          </p:nvSpPr>
          <p:spPr bwMode="auto">
            <a:xfrm>
              <a:off x="4962" y="3623"/>
              <a:ext cx="9" cy="30"/>
            </a:xfrm>
            <a:custGeom>
              <a:avLst/>
              <a:gdLst>
                <a:gd name="T0" fmla="*/ 10 w 56"/>
                <a:gd name="T1" fmla="*/ 0 h 152"/>
                <a:gd name="T2" fmla="*/ 0 w 56"/>
                <a:gd name="T3" fmla="*/ 5 h 152"/>
                <a:gd name="T4" fmla="*/ 56 w 56"/>
                <a:gd name="T5" fmla="*/ 152 h 152"/>
                <a:gd name="T6" fmla="*/ 10 w 56"/>
                <a:gd name="T7" fmla="*/ 0 h 152"/>
                <a:gd name="T8" fmla="*/ 0 60000 65536"/>
                <a:gd name="T9" fmla="*/ 0 60000 65536"/>
                <a:gd name="T10" fmla="*/ 0 60000 65536"/>
                <a:gd name="T11" fmla="*/ 0 60000 65536"/>
                <a:gd name="T12" fmla="*/ 0 w 56"/>
                <a:gd name="T13" fmla="*/ 0 h 152"/>
                <a:gd name="T14" fmla="*/ 56 w 56"/>
                <a:gd name="T15" fmla="*/ 152 h 152"/>
              </a:gdLst>
              <a:ahLst/>
              <a:cxnLst>
                <a:cxn ang="T8">
                  <a:pos x="T0" y="T1"/>
                </a:cxn>
                <a:cxn ang="T9">
                  <a:pos x="T2" y="T3"/>
                </a:cxn>
                <a:cxn ang="T10">
                  <a:pos x="T4" y="T5"/>
                </a:cxn>
                <a:cxn ang="T11">
                  <a:pos x="T6" y="T7"/>
                </a:cxn>
              </a:cxnLst>
              <a:rect l="T12" t="T13" r="T14" b="T15"/>
              <a:pathLst>
                <a:path w="56" h="152">
                  <a:moveTo>
                    <a:pt x="10" y="0"/>
                  </a:moveTo>
                  <a:lnTo>
                    <a:pt x="0" y="5"/>
                  </a:lnTo>
                  <a:lnTo>
                    <a:pt x="56" y="152"/>
                  </a:lnTo>
                  <a:lnTo>
                    <a:pt x="10" y="0"/>
                  </a:lnTo>
                </a:path>
              </a:pathLst>
            </a:custGeom>
            <a:noFill/>
            <a:ln w="0">
              <a:solidFill>
                <a:srgbClr val="000000"/>
              </a:solidFill>
              <a:prstDash val="solid"/>
              <a:round/>
              <a:headEnd/>
              <a:tailEnd/>
            </a:ln>
          </p:spPr>
          <p:txBody>
            <a:bodyPr/>
            <a:lstStyle/>
            <a:p>
              <a:endParaRPr lang="en-US"/>
            </a:p>
          </p:txBody>
        </p:sp>
        <p:sp>
          <p:nvSpPr>
            <p:cNvPr id="2054" name="Freeform 4">
              <a:extLst>
                <a:ext uri="{FF2B5EF4-FFF2-40B4-BE49-F238E27FC236}">
                  <a16:creationId xmlns:a16="http://schemas.microsoft.com/office/drawing/2014/main" id="{73274FCD-E488-437E-B5C2-0630F210904F}"/>
                </a:ext>
              </a:extLst>
            </p:cNvPr>
            <p:cNvSpPr>
              <a:spLocks/>
            </p:cNvSpPr>
            <p:nvPr/>
          </p:nvSpPr>
          <p:spPr bwMode="auto">
            <a:xfrm>
              <a:off x="4960" y="3624"/>
              <a:ext cx="11" cy="29"/>
            </a:xfrm>
            <a:custGeom>
              <a:avLst/>
              <a:gdLst>
                <a:gd name="T0" fmla="*/ 11 w 67"/>
                <a:gd name="T1" fmla="*/ 0 h 147"/>
                <a:gd name="T2" fmla="*/ 0 w 67"/>
                <a:gd name="T3" fmla="*/ 6 h 147"/>
                <a:gd name="T4" fmla="*/ 67 w 67"/>
                <a:gd name="T5" fmla="*/ 147 h 147"/>
                <a:gd name="T6" fmla="*/ 11 w 67"/>
                <a:gd name="T7" fmla="*/ 0 h 147"/>
                <a:gd name="T8" fmla="*/ 0 60000 65536"/>
                <a:gd name="T9" fmla="*/ 0 60000 65536"/>
                <a:gd name="T10" fmla="*/ 0 60000 65536"/>
                <a:gd name="T11" fmla="*/ 0 60000 65536"/>
                <a:gd name="T12" fmla="*/ 0 w 67"/>
                <a:gd name="T13" fmla="*/ 0 h 147"/>
                <a:gd name="T14" fmla="*/ 67 w 67"/>
                <a:gd name="T15" fmla="*/ 147 h 147"/>
              </a:gdLst>
              <a:ahLst/>
              <a:cxnLst>
                <a:cxn ang="T8">
                  <a:pos x="T0" y="T1"/>
                </a:cxn>
                <a:cxn ang="T9">
                  <a:pos x="T2" y="T3"/>
                </a:cxn>
                <a:cxn ang="T10">
                  <a:pos x="T4" y="T5"/>
                </a:cxn>
                <a:cxn ang="T11">
                  <a:pos x="T6" y="T7"/>
                </a:cxn>
              </a:cxnLst>
              <a:rect l="T12" t="T13" r="T14" b="T15"/>
              <a:pathLst>
                <a:path w="67" h="147">
                  <a:moveTo>
                    <a:pt x="11" y="0"/>
                  </a:moveTo>
                  <a:lnTo>
                    <a:pt x="0" y="6"/>
                  </a:lnTo>
                  <a:lnTo>
                    <a:pt x="67" y="147"/>
                  </a:lnTo>
                  <a:lnTo>
                    <a:pt x="11" y="0"/>
                  </a:lnTo>
                  <a:close/>
                </a:path>
              </a:pathLst>
            </a:custGeom>
            <a:solidFill>
              <a:srgbClr val="000000"/>
            </a:solidFill>
            <a:ln w="9525">
              <a:noFill/>
              <a:round/>
              <a:headEnd/>
              <a:tailEnd/>
            </a:ln>
          </p:spPr>
          <p:txBody>
            <a:bodyPr/>
            <a:lstStyle/>
            <a:p>
              <a:endParaRPr lang="en-US"/>
            </a:p>
          </p:txBody>
        </p:sp>
        <p:sp>
          <p:nvSpPr>
            <p:cNvPr id="2055" name="Freeform 5">
              <a:extLst>
                <a:ext uri="{FF2B5EF4-FFF2-40B4-BE49-F238E27FC236}">
                  <a16:creationId xmlns:a16="http://schemas.microsoft.com/office/drawing/2014/main" id="{5005ABF8-C15B-4137-8FC8-A0982B8D5032}"/>
                </a:ext>
              </a:extLst>
            </p:cNvPr>
            <p:cNvSpPr>
              <a:spLocks/>
            </p:cNvSpPr>
            <p:nvPr/>
          </p:nvSpPr>
          <p:spPr bwMode="auto">
            <a:xfrm>
              <a:off x="4960" y="3624"/>
              <a:ext cx="11" cy="29"/>
            </a:xfrm>
            <a:custGeom>
              <a:avLst/>
              <a:gdLst>
                <a:gd name="T0" fmla="*/ 11 w 67"/>
                <a:gd name="T1" fmla="*/ 0 h 147"/>
                <a:gd name="T2" fmla="*/ 0 w 67"/>
                <a:gd name="T3" fmla="*/ 6 h 147"/>
                <a:gd name="T4" fmla="*/ 67 w 67"/>
                <a:gd name="T5" fmla="*/ 147 h 147"/>
                <a:gd name="T6" fmla="*/ 11 w 67"/>
                <a:gd name="T7" fmla="*/ 0 h 147"/>
                <a:gd name="T8" fmla="*/ 0 60000 65536"/>
                <a:gd name="T9" fmla="*/ 0 60000 65536"/>
                <a:gd name="T10" fmla="*/ 0 60000 65536"/>
                <a:gd name="T11" fmla="*/ 0 60000 65536"/>
                <a:gd name="T12" fmla="*/ 0 w 67"/>
                <a:gd name="T13" fmla="*/ 0 h 147"/>
                <a:gd name="T14" fmla="*/ 67 w 67"/>
                <a:gd name="T15" fmla="*/ 147 h 147"/>
              </a:gdLst>
              <a:ahLst/>
              <a:cxnLst>
                <a:cxn ang="T8">
                  <a:pos x="T0" y="T1"/>
                </a:cxn>
                <a:cxn ang="T9">
                  <a:pos x="T2" y="T3"/>
                </a:cxn>
                <a:cxn ang="T10">
                  <a:pos x="T4" y="T5"/>
                </a:cxn>
                <a:cxn ang="T11">
                  <a:pos x="T6" y="T7"/>
                </a:cxn>
              </a:cxnLst>
              <a:rect l="T12" t="T13" r="T14" b="T15"/>
              <a:pathLst>
                <a:path w="67" h="147">
                  <a:moveTo>
                    <a:pt x="11" y="0"/>
                  </a:moveTo>
                  <a:lnTo>
                    <a:pt x="0" y="6"/>
                  </a:lnTo>
                  <a:lnTo>
                    <a:pt x="67" y="147"/>
                  </a:lnTo>
                  <a:lnTo>
                    <a:pt x="11" y="0"/>
                  </a:lnTo>
                </a:path>
              </a:pathLst>
            </a:custGeom>
            <a:noFill/>
            <a:ln w="0">
              <a:solidFill>
                <a:srgbClr val="000000"/>
              </a:solidFill>
              <a:prstDash val="solid"/>
              <a:round/>
              <a:headEnd/>
              <a:tailEnd/>
            </a:ln>
          </p:spPr>
          <p:txBody>
            <a:bodyPr/>
            <a:lstStyle/>
            <a:p>
              <a:endParaRPr lang="en-US"/>
            </a:p>
          </p:txBody>
        </p:sp>
        <p:sp>
          <p:nvSpPr>
            <p:cNvPr id="2056" name="Freeform 6">
              <a:extLst>
                <a:ext uri="{FF2B5EF4-FFF2-40B4-BE49-F238E27FC236}">
                  <a16:creationId xmlns:a16="http://schemas.microsoft.com/office/drawing/2014/main" id="{4C8D17CE-FBD5-4B2B-81E5-D5011ED27F13}"/>
                </a:ext>
              </a:extLst>
            </p:cNvPr>
            <p:cNvSpPr>
              <a:spLocks/>
            </p:cNvSpPr>
            <p:nvPr/>
          </p:nvSpPr>
          <p:spPr bwMode="auto">
            <a:xfrm>
              <a:off x="4958" y="3625"/>
              <a:ext cx="13" cy="28"/>
            </a:xfrm>
            <a:custGeom>
              <a:avLst/>
              <a:gdLst>
                <a:gd name="T0" fmla="*/ 11 w 78"/>
                <a:gd name="T1" fmla="*/ 0 h 141"/>
                <a:gd name="T2" fmla="*/ 0 w 78"/>
                <a:gd name="T3" fmla="*/ 7 h 141"/>
                <a:gd name="T4" fmla="*/ 78 w 78"/>
                <a:gd name="T5" fmla="*/ 141 h 141"/>
                <a:gd name="T6" fmla="*/ 11 w 78"/>
                <a:gd name="T7" fmla="*/ 0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11" y="0"/>
                  </a:moveTo>
                  <a:lnTo>
                    <a:pt x="0" y="7"/>
                  </a:lnTo>
                  <a:lnTo>
                    <a:pt x="78" y="141"/>
                  </a:lnTo>
                  <a:lnTo>
                    <a:pt x="11" y="0"/>
                  </a:lnTo>
                  <a:close/>
                </a:path>
              </a:pathLst>
            </a:custGeom>
            <a:solidFill>
              <a:srgbClr val="000000"/>
            </a:solidFill>
            <a:ln w="9525">
              <a:noFill/>
              <a:round/>
              <a:headEnd/>
              <a:tailEnd/>
            </a:ln>
          </p:spPr>
          <p:txBody>
            <a:bodyPr/>
            <a:lstStyle/>
            <a:p>
              <a:endParaRPr lang="en-US"/>
            </a:p>
          </p:txBody>
        </p:sp>
        <p:sp>
          <p:nvSpPr>
            <p:cNvPr id="2057" name="Freeform 7">
              <a:extLst>
                <a:ext uri="{FF2B5EF4-FFF2-40B4-BE49-F238E27FC236}">
                  <a16:creationId xmlns:a16="http://schemas.microsoft.com/office/drawing/2014/main" id="{EA6EEEA9-60FD-4EEB-A152-612BAE6DFFB2}"/>
                </a:ext>
              </a:extLst>
            </p:cNvPr>
            <p:cNvSpPr>
              <a:spLocks/>
            </p:cNvSpPr>
            <p:nvPr/>
          </p:nvSpPr>
          <p:spPr bwMode="auto">
            <a:xfrm>
              <a:off x="4958" y="3625"/>
              <a:ext cx="13" cy="28"/>
            </a:xfrm>
            <a:custGeom>
              <a:avLst/>
              <a:gdLst>
                <a:gd name="T0" fmla="*/ 11 w 78"/>
                <a:gd name="T1" fmla="*/ 0 h 141"/>
                <a:gd name="T2" fmla="*/ 0 w 78"/>
                <a:gd name="T3" fmla="*/ 7 h 141"/>
                <a:gd name="T4" fmla="*/ 78 w 78"/>
                <a:gd name="T5" fmla="*/ 141 h 141"/>
                <a:gd name="T6" fmla="*/ 11 w 78"/>
                <a:gd name="T7" fmla="*/ 0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11" y="0"/>
                  </a:moveTo>
                  <a:lnTo>
                    <a:pt x="0" y="7"/>
                  </a:lnTo>
                  <a:lnTo>
                    <a:pt x="78" y="141"/>
                  </a:lnTo>
                  <a:lnTo>
                    <a:pt x="11" y="0"/>
                  </a:lnTo>
                </a:path>
              </a:pathLst>
            </a:custGeom>
            <a:noFill/>
            <a:ln w="0">
              <a:solidFill>
                <a:srgbClr val="000000"/>
              </a:solidFill>
              <a:prstDash val="solid"/>
              <a:round/>
              <a:headEnd/>
              <a:tailEnd/>
            </a:ln>
          </p:spPr>
          <p:txBody>
            <a:bodyPr/>
            <a:lstStyle/>
            <a:p>
              <a:endParaRPr lang="en-US"/>
            </a:p>
          </p:txBody>
        </p:sp>
        <p:sp>
          <p:nvSpPr>
            <p:cNvPr id="2058" name="Freeform 8">
              <a:extLst>
                <a:ext uri="{FF2B5EF4-FFF2-40B4-BE49-F238E27FC236}">
                  <a16:creationId xmlns:a16="http://schemas.microsoft.com/office/drawing/2014/main" id="{276F8421-6630-4107-99AC-26EB278B3D29}"/>
                </a:ext>
              </a:extLst>
            </p:cNvPr>
            <p:cNvSpPr>
              <a:spLocks/>
            </p:cNvSpPr>
            <p:nvPr/>
          </p:nvSpPr>
          <p:spPr bwMode="auto">
            <a:xfrm>
              <a:off x="4956" y="3626"/>
              <a:ext cx="15" cy="27"/>
            </a:xfrm>
            <a:custGeom>
              <a:avLst/>
              <a:gdLst>
                <a:gd name="T0" fmla="*/ 9 w 87"/>
                <a:gd name="T1" fmla="*/ 0 h 134"/>
                <a:gd name="T2" fmla="*/ 0 w 87"/>
                <a:gd name="T3" fmla="*/ 7 h 134"/>
                <a:gd name="T4" fmla="*/ 87 w 87"/>
                <a:gd name="T5" fmla="*/ 134 h 134"/>
                <a:gd name="T6" fmla="*/ 9 w 87"/>
                <a:gd name="T7" fmla="*/ 0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9" y="0"/>
                  </a:moveTo>
                  <a:lnTo>
                    <a:pt x="0" y="7"/>
                  </a:lnTo>
                  <a:lnTo>
                    <a:pt x="87" y="134"/>
                  </a:lnTo>
                  <a:lnTo>
                    <a:pt x="9" y="0"/>
                  </a:lnTo>
                  <a:close/>
                </a:path>
              </a:pathLst>
            </a:custGeom>
            <a:solidFill>
              <a:srgbClr val="000000"/>
            </a:solidFill>
            <a:ln w="9525">
              <a:noFill/>
              <a:round/>
              <a:headEnd/>
              <a:tailEnd/>
            </a:ln>
          </p:spPr>
          <p:txBody>
            <a:bodyPr/>
            <a:lstStyle/>
            <a:p>
              <a:endParaRPr lang="en-US"/>
            </a:p>
          </p:txBody>
        </p:sp>
        <p:sp>
          <p:nvSpPr>
            <p:cNvPr id="2059" name="Freeform 9">
              <a:extLst>
                <a:ext uri="{FF2B5EF4-FFF2-40B4-BE49-F238E27FC236}">
                  <a16:creationId xmlns:a16="http://schemas.microsoft.com/office/drawing/2014/main" id="{E62FF9AF-9CDD-46EC-9FC3-9D2752C807F1}"/>
                </a:ext>
              </a:extLst>
            </p:cNvPr>
            <p:cNvSpPr>
              <a:spLocks/>
            </p:cNvSpPr>
            <p:nvPr/>
          </p:nvSpPr>
          <p:spPr bwMode="auto">
            <a:xfrm>
              <a:off x="4956" y="3626"/>
              <a:ext cx="15" cy="27"/>
            </a:xfrm>
            <a:custGeom>
              <a:avLst/>
              <a:gdLst>
                <a:gd name="T0" fmla="*/ 9 w 87"/>
                <a:gd name="T1" fmla="*/ 0 h 134"/>
                <a:gd name="T2" fmla="*/ 0 w 87"/>
                <a:gd name="T3" fmla="*/ 7 h 134"/>
                <a:gd name="T4" fmla="*/ 87 w 87"/>
                <a:gd name="T5" fmla="*/ 134 h 134"/>
                <a:gd name="T6" fmla="*/ 9 w 87"/>
                <a:gd name="T7" fmla="*/ 0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9" y="0"/>
                  </a:moveTo>
                  <a:lnTo>
                    <a:pt x="0" y="7"/>
                  </a:lnTo>
                  <a:lnTo>
                    <a:pt x="87" y="134"/>
                  </a:lnTo>
                  <a:lnTo>
                    <a:pt x="9" y="0"/>
                  </a:lnTo>
                </a:path>
              </a:pathLst>
            </a:custGeom>
            <a:noFill/>
            <a:ln w="0">
              <a:solidFill>
                <a:srgbClr val="000000"/>
              </a:solidFill>
              <a:prstDash val="solid"/>
              <a:round/>
              <a:headEnd/>
              <a:tailEnd/>
            </a:ln>
          </p:spPr>
          <p:txBody>
            <a:bodyPr/>
            <a:lstStyle/>
            <a:p>
              <a:endParaRPr lang="en-US"/>
            </a:p>
          </p:txBody>
        </p:sp>
        <p:sp>
          <p:nvSpPr>
            <p:cNvPr id="2060" name="Freeform 10">
              <a:extLst>
                <a:ext uri="{FF2B5EF4-FFF2-40B4-BE49-F238E27FC236}">
                  <a16:creationId xmlns:a16="http://schemas.microsoft.com/office/drawing/2014/main" id="{D586B4EA-B95E-45BB-8FAF-1EBCCD152F0D}"/>
                </a:ext>
              </a:extLst>
            </p:cNvPr>
            <p:cNvSpPr>
              <a:spLocks/>
            </p:cNvSpPr>
            <p:nvPr/>
          </p:nvSpPr>
          <p:spPr bwMode="auto">
            <a:xfrm>
              <a:off x="4955" y="3628"/>
              <a:ext cx="16" cy="25"/>
            </a:xfrm>
            <a:custGeom>
              <a:avLst/>
              <a:gdLst>
                <a:gd name="T0" fmla="*/ 9 w 96"/>
                <a:gd name="T1" fmla="*/ 0 h 127"/>
                <a:gd name="T2" fmla="*/ 0 w 96"/>
                <a:gd name="T3" fmla="*/ 10 h 127"/>
                <a:gd name="T4" fmla="*/ 96 w 96"/>
                <a:gd name="T5" fmla="*/ 127 h 127"/>
                <a:gd name="T6" fmla="*/ 9 w 96"/>
                <a:gd name="T7" fmla="*/ 0 h 127"/>
                <a:gd name="T8" fmla="*/ 0 60000 65536"/>
                <a:gd name="T9" fmla="*/ 0 60000 65536"/>
                <a:gd name="T10" fmla="*/ 0 60000 65536"/>
                <a:gd name="T11" fmla="*/ 0 60000 65536"/>
                <a:gd name="T12" fmla="*/ 0 w 96"/>
                <a:gd name="T13" fmla="*/ 0 h 127"/>
                <a:gd name="T14" fmla="*/ 96 w 96"/>
                <a:gd name="T15" fmla="*/ 127 h 127"/>
              </a:gdLst>
              <a:ahLst/>
              <a:cxnLst>
                <a:cxn ang="T8">
                  <a:pos x="T0" y="T1"/>
                </a:cxn>
                <a:cxn ang="T9">
                  <a:pos x="T2" y="T3"/>
                </a:cxn>
                <a:cxn ang="T10">
                  <a:pos x="T4" y="T5"/>
                </a:cxn>
                <a:cxn ang="T11">
                  <a:pos x="T6" y="T7"/>
                </a:cxn>
              </a:cxnLst>
              <a:rect l="T12" t="T13" r="T14" b="T15"/>
              <a:pathLst>
                <a:path w="96" h="127">
                  <a:moveTo>
                    <a:pt x="9" y="0"/>
                  </a:moveTo>
                  <a:lnTo>
                    <a:pt x="0" y="10"/>
                  </a:lnTo>
                  <a:lnTo>
                    <a:pt x="96" y="127"/>
                  </a:lnTo>
                  <a:lnTo>
                    <a:pt x="9" y="0"/>
                  </a:lnTo>
                  <a:close/>
                </a:path>
              </a:pathLst>
            </a:custGeom>
            <a:solidFill>
              <a:srgbClr val="000000"/>
            </a:solidFill>
            <a:ln w="9525">
              <a:noFill/>
              <a:round/>
              <a:headEnd/>
              <a:tailEnd/>
            </a:ln>
          </p:spPr>
          <p:txBody>
            <a:bodyPr/>
            <a:lstStyle/>
            <a:p>
              <a:endParaRPr lang="en-US"/>
            </a:p>
          </p:txBody>
        </p:sp>
        <p:sp>
          <p:nvSpPr>
            <p:cNvPr id="2061" name="Freeform 11">
              <a:extLst>
                <a:ext uri="{FF2B5EF4-FFF2-40B4-BE49-F238E27FC236}">
                  <a16:creationId xmlns:a16="http://schemas.microsoft.com/office/drawing/2014/main" id="{D96BF8C0-0B30-457D-A151-4CCEFEC48C0B}"/>
                </a:ext>
              </a:extLst>
            </p:cNvPr>
            <p:cNvSpPr>
              <a:spLocks/>
            </p:cNvSpPr>
            <p:nvPr/>
          </p:nvSpPr>
          <p:spPr bwMode="auto">
            <a:xfrm>
              <a:off x="4955" y="3628"/>
              <a:ext cx="16" cy="25"/>
            </a:xfrm>
            <a:custGeom>
              <a:avLst/>
              <a:gdLst>
                <a:gd name="T0" fmla="*/ 9 w 96"/>
                <a:gd name="T1" fmla="*/ 0 h 127"/>
                <a:gd name="T2" fmla="*/ 0 w 96"/>
                <a:gd name="T3" fmla="*/ 10 h 127"/>
                <a:gd name="T4" fmla="*/ 96 w 96"/>
                <a:gd name="T5" fmla="*/ 127 h 127"/>
                <a:gd name="T6" fmla="*/ 9 w 96"/>
                <a:gd name="T7" fmla="*/ 0 h 127"/>
                <a:gd name="T8" fmla="*/ 0 60000 65536"/>
                <a:gd name="T9" fmla="*/ 0 60000 65536"/>
                <a:gd name="T10" fmla="*/ 0 60000 65536"/>
                <a:gd name="T11" fmla="*/ 0 60000 65536"/>
                <a:gd name="T12" fmla="*/ 0 w 96"/>
                <a:gd name="T13" fmla="*/ 0 h 127"/>
                <a:gd name="T14" fmla="*/ 96 w 96"/>
                <a:gd name="T15" fmla="*/ 127 h 127"/>
              </a:gdLst>
              <a:ahLst/>
              <a:cxnLst>
                <a:cxn ang="T8">
                  <a:pos x="T0" y="T1"/>
                </a:cxn>
                <a:cxn ang="T9">
                  <a:pos x="T2" y="T3"/>
                </a:cxn>
                <a:cxn ang="T10">
                  <a:pos x="T4" y="T5"/>
                </a:cxn>
                <a:cxn ang="T11">
                  <a:pos x="T6" y="T7"/>
                </a:cxn>
              </a:cxnLst>
              <a:rect l="T12" t="T13" r="T14" b="T15"/>
              <a:pathLst>
                <a:path w="96" h="127">
                  <a:moveTo>
                    <a:pt x="9" y="0"/>
                  </a:moveTo>
                  <a:lnTo>
                    <a:pt x="0" y="10"/>
                  </a:lnTo>
                  <a:lnTo>
                    <a:pt x="96" y="127"/>
                  </a:lnTo>
                  <a:lnTo>
                    <a:pt x="9" y="0"/>
                  </a:lnTo>
                </a:path>
              </a:pathLst>
            </a:custGeom>
            <a:noFill/>
            <a:ln w="0">
              <a:solidFill>
                <a:srgbClr val="000000"/>
              </a:solidFill>
              <a:prstDash val="solid"/>
              <a:round/>
              <a:headEnd/>
              <a:tailEnd/>
            </a:ln>
          </p:spPr>
          <p:txBody>
            <a:bodyPr/>
            <a:lstStyle/>
            <a:p>
              <a:endParaRPr lang="en-US"/>
            </a:p>
          </p:txBody>
        </p:sp>
        <p:sp>
          <p:nvSpPr>
            <p:cNvPr id="2062" name="Freeform 12">
              <a:extLst>
                <a:ext uri="{FF2B5EF4-FFF2-40B4-BE49-F238E27FC236}">
                  <a16:creationId xmlns:a16="http://schemas.microsoft.com/office/drawing/2014/main" id="{CDA1E337-CA7E-49AA-9C29-54305B406C1F}"/>
                </a:ext>
              </a:extLst>
            </p:cNvPr>
            <p:cNvSpPr>
              <a:spLocks/>
            </p:cNvSpPr>
            <p:nvPr/>
          </p:nvSpPr>
          <p:spPr bwMode="auto">
            <a:xfrm>
              <a:off x="4954" y="3630"/>
              <a:ext cx="17" cy="23"/>
            </a:xfrm>
            <a:custGeom>
              <a:avLst/>
              <a:gdLst>
                <a:gd name="T0" fmla="*/ 8 w 104"/>
                <a:gd name="T1" fmla="*/ 0 h 117"/>
                <a:gd name="T2" fmla="*/ 0 w 104"/>
                <a:gd name="T3" fmla="*/ 8 h 117"/>
                <a:gd name="T4" fmla="*/ 104 w 104"/>
                <a:gd name="T5" fmla="*/ 117 h 117"/>
                <a:gd name="T6" fmla="*/ 8 w 104"/>
                <a:gd name="T7" fmla="*/ 0 h 117"/>
                <a:gd name="T8" fmla="*/ 0 60000 65536"/>
                <a:gd name="T9" fmla="*/ 0 60000 65536"/>
                <a:gd name="T10" fmla="*/ 0 60000 65536"/>
                <a:gd name="T11" fmla="*/ 0 60000 65536"/>
                <a:gd name="T12" fmla="*/ 0 w 104"/>
                <a:gd name="T13" fmla="*/ 0 h 117"/>
                <a:gd name="T14" fmla="*/ 104 w 104"/>
                <a:gd name="T15" fmla="*/ 117 h 117"/>
              </a:gdLst>
              <a:ahLst/>
              <a:cxnLst>
                <a:cxn ang="T8">
                  <a:pos x="T0" y="T1"/>
                </a:cxn>
                <a:cxn ang="T9">
                  <a:pos x="T2" y="T3"/>
                </a:cxn>
                <a:cxn ang="T10">
                  <a:pos x="T4" y="T5"/>
                </a:cxn>
                <a:cxn ang="T11">
                  <a:pos x="T6" y="T7"/>
                </a:cxn>
              </a:cxnLst>
              <a:rect l="T12" t="T13" r="T14" b="T15"/>
              <a:pathLst>
                <a:path w="104" h="117">
                  <a:moveTo>
                    <a:pt x="8" y="0"/>
                  </a:moveTo>
                  <a:lnTo>
                    <a:pt x="0" y="8"/>
                  </a:lnTo>
                  <a:lnTo>
                    <a:pt x="104" y="117"/>
                  </a:lnTo>
                  <a:lnTo>
                    <a:pt x="8" y="0"/>
                  </a:lnTo>
                  <a:close/>
                </a:path>
              </a:pathLst>
            </a:custGeom>
            <a:solidFill>
              <a:srgbClr val="000000"/>
            </a:solidFill>
            <a:ln w="9525">
              <a:noFill/>
              <a:round/>
              <a:headEnd/>
              <a:tailEnd/>
            </a:ln>
          </p:spPr>
          <p:txBody>
            <a:bodyPr/>
            <a:lstStyle/>
            <a:p>
              <a:endParaRPr lang="en-US"/>
            </a:p>
          </p:txBody>
        </p:sp>
        <p:sp>
          <p:nvSpPr>
            <p:cNvPr id="2063" name="Freeform 13">
              <a:extLst>
                <a:ext uri="{FF2B5EF4-FFF2-40B4-BE49-F238E27FC236}">
                  <a16:creationId xmlns:a16="http://schemas.microsoft.com/office/drawing/2014/main" id="{2DDCC2B0-A581-420E-BE96-89EE7E24A7AF}"/>
                </a:ext>
              </a:extLst>
            </p:cNvPr>
            <p:cNvSpPr>
              <a:spLocks/>
            </p:cNvSpPr>
            <p:nvPr/>
          </p:nvSpPr>
          <p:spPr bwMode="auto">
            <a:xfrm>
              <a:off x="4954" y="3630"/>
              <a:ext cx="17" cy="23"/>
            </a:xfrm>
            <a:custGeom>
              <a:avLst/>
              <a:gdLst>
                <a:gd name="T0" fmla="*/ 8 w 104"/>
                <a:gd name="T1" fmla="*/ 0 h 117"/>
                <a:gd name="T2" fmla="*/ 0 w 104"/>
                <a:gd name="T3" fmla="*/ 8 h 117"/>
                <a:gd name="T4" fmla="*/ 104 w 104"/>
                <a:gd name="T5" fmla="*/ 117 h 117"/>
                <a:gd name="T6" fmla="*/ 8 w 104"/>
                <a:gd name="T7" fmla="*/ 0 h 117"/>
                <a:gd name="T8" fmla="*/ 0 60000 65536"/>
                <a:gd name="T9" fmla="*/ 0 60000 65536"/>
                <a:gd name="T10" fmla="*/ 0 60000 65536"/>
                <a:gd name="T11" fmla="*/ 0 60000 65536"/>
                <a:gd name="T12" fmla="*/ 0 w 104"/>
                <a:gd name="T13" fmla="*/ 0 h 117"/>
                <a:gd name="T14" fmla="*/ 104 w 104"/>
                <a:gd name="T15" fmla="*/ 117 h 117"/>
              </a:gdLst>
              <a:ahLst/>
              <a:cxnLst>
                <a:cxn ang="T8">
                  <a:pos x="T0" y="T1"/>
                </a:cxn>
                <a:cxn ang="T9">
                  <a:pos x="T2" y="T3"/>
                </a:cxn>
                <a:cxn ang="T10">
                  <a:pos x="T4" y="T5"/>
                </a:cxn>
                <a:cxn ang="T11">
                  <a:pos x="T6" y="T7"/>
                </a:cxn>
              </a:cxnLst>
              <a:rect l="T12" t="T13" r="T14" b="T15"/>
              <a:pathLst>
                <a:path w="104" h="117">
                  <a:moveTo>
                    <a:pt x="8" y="0"/>
                  </a:moveTo>
                  <a:lnTo>
                    <a:pt x="0" y="8"/>
                  </a:lnTo>
                  <a:lnTo>
                    <a:pt x="104" y="117"/>
                  </a:lnTo>
                  <a:lnTo>
                    <a:pt x="8" y="0"/>
                  </a:lnTo>
                </a:path>
              </a:pathLst>
            </a:custGeom>
            <a:noFill/>
            <a:ln w="0">
              <a:solidFill>
                <a:srgbClr val="000000"/>
              </a:solidFill>
              <a:prstDash val="solid"/>
              <a:round/>
              <a:headEnd/>
              <a:tailEnd/>
            </a:ln>
          </p:spPr>
          <p:txBody>
            <a:bodyPr/>
            <a:lstStyle/>
            <a:p>
              <a:endParaRPr lang="en-US"/>
            </a:p>
          </p:txBody>
        </p:sp>
        <p:sp>
          <p:nvSpPr>
            <p:cNvPr id="2064" name="Freeform 14">
              <a:extLst>
                <a:ext uri="{FF2B5EF4-FFF2-40B4-BE49-F238E27FC236}">
                  <a16:creationId xmlns:a16="http://schemas.microsoft.com/office/drawing/2014/main" id="{E858634F-B780-4CE5-AEA6-E02241B2D10B}"/>
                </a:ext>
              </a:extLst>
            </p:cNvPr>
            <p:cNvSpPr>
              <a:spLocks/>
            </p:cNvSpPr>
            <p:nvPr/>
          </p:nvSpPr>
          <p:spPr bwMode="auto">
            <a:xfrm>
              <a:off x="4952" y="3631"/>
              <a:ext cx="19" cy="22"/>
            </a:xfrm>
            <a:custGeom>
              <a:avLst/>
              <a:gdLst>
                <a:gd name="T0" fmla="*/ 8 w 112"/>
                <a:gd name="T1" fmla="*/ 0 h 109"/>
                <a:gd name="T2" fmla="*/ 0 w 112"/>
                <a:gd name="T3" fmla="*/ 11 h 109"/>
                <a:gd name="T4" fmla="*/ 112 w 112"/>
                <a:gd name="T5" fmla="*/ 109 h 109"/>
                <a:gd name="T6" fmla="*/ 8 w 112"/>
                <a:gd name="T7" fmla="*/ 0 h 109"/>
                <a:gd name="T8" fmla="*/ 0 60000 65536"/>
                <a:gd name="T9" fmla="*/ 0 60000 65536"/>
                <a:gd name="T10" fmla="*/ 0 60000 65536"/>
                <a:gd name="T11" fmla="*/ 0 60000 65536"/>
                <a:gd name="T12" fmla="*/ 0 w 112"/>
                <a:gd name="T13" fmla="*/ 0 h 109"/>
                <a:gd name="T14" fmla="*/ 112 w 112"/>
                <a:gd name="T15" fmla="*/ 109 h 109"/>
              </a:gdLst>
              <a:ahLst/>
              <a:cxnLst>
                <a:cxn ang="T8">
                  <a:pos x="T0" y="T1"/>
                </a:cxn>
                <a:cxn ang="T9">
                  <a:pos x="T2" y="T3"/>
                </a:cxn>
                <a:cxn ang="T10">
                  <a:pos x="T4" y="T5"/>
                </a:cxn>
                <a:cxn ang="T11">
                  <a:pos x="T6" y="T7"/>
                </a:cxn>
              </a:cxnLst>
              <a:rect l="T12" t="T13" r="T14" b="T15"/>
              <a:pathLst>
                <a:path w="112" h="109">
                  <a:moveTo>
                    <a:pt x="8" y="0"/>
                  </a:moveTo>
                  <a:lnTo>
                    <a:pt x="0" y="11"/>
                  </a:lnTo>
                  <a:lnTo>
                    <a:pt x="112" y="109"/>
                  </a:lnTo>
                  <a:lnTo>
                    <a:pt x="8" y="0"/>
                  </a:lnTo>
                  <a:close/>
                </a:path>
              </a:pathLst>
            </a:custGeom>
            <a:solidFill>
              <a:srgbClr val="000000"/>
            </a:solidFill>
            <a:ln w="9525">
              <a:noFill/>
              <a:round/>
              <a:headEnd/>
              <a:tailEnd/>
            </a:ln>
          </p:spPr>
          <p:txBody>
            <a:bodyPr/>
            <a:lstStyle/>
            <a:p>
              <a:endParaRPr lang="en-US"/>
            </a:p>
          </p:txBody>
        </p:sp>
        <p:sp>
          <p:nvSpPr>
            <p:cNvPr id="2065" name="Freeform 15">
              <a:extLst>
                <a:ext uri="{FF2B5EF4-FFF2-40B4-BE49-F238E27FC236}">
                  <a16:creationId xmlns:a16="http://schemas.microsoft.com/office/drawing/2014/main" id="{0EB521C8-56C7-4AFF-AC62-6988FF669117}"/>
                </a:ext>
              </a:extLst>
            </p:cNvPr>
            <p:cNvSpPr>
              <a:spLocks/>
            </p:cNvSpPr>
            <p:nvPr/>
          </p:nvSpPr>
          <p:spPr bwMode="auto">
            <a:xfrm>
              <a:off x="4952" y="3631"/>
              <a:ext cx="19" cy="22"/>
            </a:xfrm>
            <a:custGeom>
              <a:avLst/>
              <a:gdLst>
                <a:gd name="T0" fmla="*/ 8 w 112"/>
                <a:gd name="T1" fmla="*/ 0 h 109"/>
                <a:gd name="T2" fmla="*/ 0 w 112"/>
                <a:gd name="T3" fmla="*/ 11 h 109"/>
                <a:gd name="T4" fmla="*/ 112 w 112"/>
                <a:gd name="T5" fmla="*/ 109 h 109"/>
                <a:gd name="T6" fmla="*/ 8 w 112"/>
                <a:gd name="T7" fmla="*/ 0 h 109"/>
                <a:gd name="T8" fmla="*/ 0 60000 65536"/>
                <a:gd name="T9" fmla="*/ 0 60000 65536"/>
                <a:gd name="T10" fmla="*/ 0 60000 65536"/>
                <a:gd name="T11" fmla="*/ 0 60000 65536"/>
                <a:gd name="T12" fmla="*/ 0 w 112"/>
                <a:gd name="T13" fmla="*/ 0 h 109"/>
                <a:gd name="T14" fmla="*/ 112 w 112"/>
                <a:gd name="T15" fmla="*/ 109 h 109"/>
              </a:gdLst>
              <a:ahLst/>
              <a:cxnLst>
                <a:cxn ang="T8">
                  <a:pos x="T0" y="T1"/>
                </a:cxn>
                <a:cxn ang="T9">
                  <a:pos x="T2" y="T3"/>
                </a:cxn>
                <a:cxn ang="T10">
                  <a:pos x="T4" y="T5"/>
                </a:cxn>
                <a:cxn ang="T11">
                  <a:pos x="T6" y="T7"/>
                </a:cxn>
              </a:cxnLst>
              <a:rect l="T12" t="T13" r="T14" b="T15"/>
              <a:pathLst>
                <a:path w="112" h="109">
                  <a:moveTo>
                    <a:pt x="8" y="0"/>
                  </a:moveTo>
                  <a:lnTo>
                    <a:pt x="0" y="11"/>
                  </a:lnTo>
                  <a:lnTo>
                    <a:pt x="112" y="109"/>
                  </a:lnTo>
                  <a:lnTo>
                    <a:pt x="8" y="0"/>
                  </a:lnTo>
                </a:path>
              </a:pathLst>
            </a:custGeom>
            <a:noFill/>
            <a:ln w="0">
              <a:solidFill>
                <a:srgbClr val="000000"/>
              </a:solidFill>
              <a:prstDash val="solid"/>
              <a:round/>
              <a:headEnd/>
              <a:tailEnd/>
            </a:ln>
          </p:spPr>
          <p:txBody>
            <a:bodyPr/>
            <a:lstStyle/>
            <a:p>
              <a:endParaRPr lang="en-US"/>
            </a:p>
          </p:txBody>
        </p:sp>
        <p:sp>
          <p:nvSpPr>
            <p:cNvPr id="2066" name="Freeform 16">
              <a:extLst>
                <a:ext uri="{FF2B5EF4-FFF2-40B4-BE49-F238E27FC236}">
                  <a16:creationId xmlns:a16="http://schemas.microsoft.com/office/drawing/2014/main" id="{67CE652D-BD2D-4F12-B8F4-31E5A7BEE1C6}"/>
                </a:ext>
              </a:extLst>
            </p:cNvPr>
            <p:cNvSpPr>
              <a:spLocks/>
            </p:cNvSpPr>
            <p:nvPr/>
          </p:nvSpPr>
          <p:spPr bwMode="auto">
            <a:xfrm>
              <a:off x="4951" y="3633"/>
              <a:ext cx="20" cy="20"/>
            </a:xfrm>
            <a:custGeom>
              <a:avLst/>
              <a:gdLst>
                <a:gd name="T0" fmla="*/ 7 w 119"/>
                <a:gd name="T1" fmla="*/ 0 h 98"/>
                <a:gd name="T2" fmla="*/ 0 w 119"/>
                <a:gd name="T3" fmla="*/ 11 h 98"/>
                <a:gd name="T4" fmla="*/ 119 w 119"/>
                <a:gd name="T5" fmla="*/ 98 h 98"/>
                <a:gd name="T6" fmla="*/ 7 w 119"/>
                <a:gd name="T7" fmla="*/ 0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7" y="0"/>
                  </a:moveTo>
                  <a:lnTo>
                    <a:pt x="0" y="11"/>
                  </a:lnTo>
                  <a:lnTo>
                    <a:pt x="119" y="98"/>
                  </a:lnTo>
                  <a:lnTo>
                    <a:pt x="7" y="0"/>
                  </a:lnTo>
                  <a:close/>
                </a:path>
              </a:pathLst>
            </a:custGeom>
            <a:solidFill>
              <a:srgbClr val="000000"/>
            </a:solidFill>
            <a:ln w="9525">
              <a:noFill/>
              <a:round/>
              <a:headEnd/>
              <a:tailEnd/>
            </a:ln>
          </p:spPr>
          <p:txBody>
            <a:bodyPr/>
            <a:lstStyle/>
            <a:p>
              <a:endParaRPr lang="en-US"/>
            </a:p>
          </p:txBody>
        </p:sp>
        <p:sp>
          <p:nvSpPr>
            <p:cNvPr id="2067" name="Freeform 17">
              <a:extLst>
                <a:ext uri="{FF2B5EF4-FFF2-40B4-BE49-F238E27FC236}">
                  <a16:creationId xmlns:a16="http://schemas.microsoft.com/office/drawing/2014/main" id="{4C26582A-71A3-47A3-B9B2-45063B0715C3}"/>
                </a:ext>
              </a:extLst>
            </p:cNvPr>
            <p:cNvSpPr>
              <a:spLocks/>
            </p:cNvSpPr>
            <p:nvPr/>
          </p:nvSpPr>
          <p:spPr bwMode="auto">
            <a:xfrm>
              <a:off x="4951" y="3633"/>
              <a:ext cx="20" cy="20"/>
            </a:xfrm>
            <a:custGeom>
              <a:avLst/>
              <a:gdLst>
                <a:gd name="T0" fmla="*/ 7 w 119"/>
                <a:gd name="T1" fmla="*/ 0 h 98"/>
                <a:gd name="T2" fmla="*/ 0 w 119"/>
                <a:gd name="T3" fmla="*/ 11 h 98"/>
                <a:gd name="T4" fmla="*/ 119 w 119"/>
                <a:gd name="T5" fmla="*/ 98 h 98"/>
                <a:gd name="T6" fmla="*/ 7 w 119"/>
                <a:gd name="T7" fmla="*/ 0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7" y="0"/>
                  </a:moveTo>
                  <a:lnTo>
                    <a:pt x="0" y="11"/>
                  </a:lnTo>
                  <a:lnTo>
                    <a:pt x="119" y="98"/>
                  </a:lnTo>
                  <a:lnTo>
                    <a:pt x="7" y="0"/>
                  </a:lnTo>
                </a:path>
              </a:pathLst>
            </a:custGeom>
            <a:noFill/>
            <a:ln w="0">
              <a:solidFill>
                <a:srgbClr val="000000"/>
              </a:solidFill>
              <a:prstDash val="solid"/>
              <a:round/>
              <a:headEnd/>
              <a:tailEnd/>
            </a:ln>
          </p:spPr>
          <p:txBody>
            <a:bodyPr/>
            <a:lstStyle/>
            <a:p>
              <a:endParaRPr lang="en-US"/>
            </a:p>
          </p:txBody>
        </p:sp>
        <p:sp>
          <p:nvSpPr>
            <p:cNvPr id="2068" name="Freeform 18">
              <a:extLst>
                <a:ext uri="{FF2B5EF4-FFF2-40B4-BE49-F238E27FC236}">
                  <a16:creationId xmlns:a16="http://schemas.microsoft.com/office/drawing/2014/main" id="{3C99FE9D-317B-4733-9CEF-9823CDF9AA0D}"/>
                </a:ext>
              </a:extLst>
            </p:cNvPr>
            <p:cNvSpPr>
              <a:spLocks/>
            </p:cNvSpPr>
            <p:nvPr/>
          </p:nvSpPr>
          <p:spPr bwMode="auto">
            <a:xfrm>
              <a:off x="4950" y="3636"/>
              <a:ext cx="21" cy="17"/>
            </a:xfrm>
            <a:custGeom>
              <a:avLst/>
              <a:gdLst>
                <a:gd name="T0" fmla="*/ 5 w 124"/>
                <a:gd name="T1" fmla="*/ 0 h 87"/>
                <a:gd name="T2" fmla="*/ 0 w 124"/>
                <a:gd name="T3" fmla="*/ 10 h 87"/>
                <a:gd name="T4" fmla="*/ 124 w 124"/>
                <a:gd name="T5" fmla="*/ 87 h 87"/>
                <a:gd name="T6" fmla="*/ 5 w 124"/>
                <a:gd name="T7" fmla="*/ 0 h 87"/>
                <a:gd name="T8" fmla="*/ 0 60000 65536"/>
                <a:gd name="T9" fmla="*/ 0 60000 65536"/>
                <a:gd name="T10" fmla="*/ 0 60000 65536"/>
                <a:gd name="T11" fmla="*/ 0 60000 65536"/>
                <a:gd name="T12" fmla="*/ 0 w 124"/>
                <a:gd name="T13" fmla="*/ 0 h 87"/>
                <a:gd name="T14" fmla="*/ 124 w 124"/>
                <a:gd name="T15" fmla="*/ 87 h 87"/>
              </a:gdLst>
              <a:ahLst/>
              <a:cxnLst>
                <a:cxn ang="T8">
                  <a:pos x="T0" y="T1"/>
                </a:cxn>
                <a:cxn ang="T9">
                  <a:pos x="T2" y="T3"/>
                </a:cxn>
                <a:cxn ang="T10">
                  <a:pos x="T4" y="T5"/>
                </a:cxn>
                <a:cxn ang="T11">
                  <a:pos x="T6" y="T7"/>
                </a:cxn>
              </a:cxnLst>
              <a:rect l="T12" t="T13" r="T14" b="T15"/>
              <a:pathLst>
                <a:path w="124" h="87">
                  <a:moveTo>
                    <a:pt x="5" y="0"/>
                  </a:moveTo>
                  <a:lnTo>
                    <a:pt x="0" y="10"/>
                  </a:lnTo>
                  <a:lnTo>
                    <a:pt x="124" y="87"/>
                  </a:lnTo>
                  <a:lnTo>
                    <a:pt x="5" y="0"/>
                  </a:lnTo>
                  <a:close/>
                </a:path>
              </a:pathLst>
            </a:custGeom>
            <a:solidFill>
              <a:srgbClr val="000000"/>
            </a:solidFill>
            <a:ln w="9525">
              <a:noFill/>
              <a:round/>
              <a:headEnd/>
              <a:tailEnd/>
            </a:ln>
          </p:spPr>
          <p:txBody>
            <a:bodyPr/>
            <a:lstStyle/>
            <a:p>
              <a:endParaRPr lang="en-US"/>
            </a:p>
          </p:txBody>
        </p:sp>
        <p:sp>
          <p:nvSpPr>
            <p:cNvPr id="2069" name="Freeform 19">
              <a:extLst>
                <a:ext uri="{FF2B5EF4-FFF2-40B4-BE49-F238E27FC236}">
                  <a16:creationId xmlns:a16="http://schemas.microsoft.com/office/drawing/2014/main" id="{F1A5D5FA-F455-4316-9AA2-AE38939EECD4}"/>
                </a:ext>
              </a:extLst>
            </p:cNvPr>
            <p:cNvSpPr>
              <a:spLocks/>
            </p:cNvSpPr>
            <p:nvPr/>
          </p:nvSpPr>
          <p:spPr bwMode="auto">
            <a:xfrm>
              <a:off x="4950" y="3636"/>
              <a:ext cx="21" cy="17"/>
            </a:xfrm>
            <a:custGeom>
              <a:avLst/>
              <a:gdLst>
                <a:gd name="T0" fmla="*/ 5 w 124"/>
                <a:gd name="T1" fmla="*/ 0 h 87"/>
                <a:gd name="T2" fmla="*/ 0 w 124"/>
                <a:gd name="T3" fmla="*/ 10 h 87"/>
                <a:gd name="T4" fmla="*/ 124 w 124"/>
                <a:gd name="T5" fmla="*/ 87 h 87"/>
                <a:gd name="T6" fmla="*/ 5 w 124"/>
                <a:gd name="T7" fmla="*/ 0 h 87"/>
                <a:gd name="T8" fmla="*/ 0 60000 65536"/>
                <a:gd name="T9" fmla="*/ 0 60000 65536"/>
                <a:gd name="T10" fmla="*/ 0 60000 65536"/>
                <a:gd name="T11" fmla="*/ 0 60000 65536"/>
                <a:gd name="T12" fmla="*/ 0 w 124"/>
                <a:gd name="T13" fmla="*/ 0 h 87"/>
                <a:gd name="T14" fmla="*/ 124 w 124"/>
                <a:gd name="T15" fmla="*/ 87 h 87"/>
              </a:gdLst>
              <a:ahLst/>
              <a:cxnLst>
                <a:cxn ang="T8">
                  <a:pos x="T0" y="T1"/>
                </a:cxn>
                <a:cxn ang="T9">
                  <a:pos x="T2" y="T3"/>
                </a:cxn>
                <a:cxn ang="T10">
                  <a:pos x="T4" y="T5"/>
                </a:cxn>
                <a:cxn ang="T11">
                  <a:pos x="T6" y="T7"/>
                </a:cxn>
              </a:cxnLst>
              <a:rect l="T12" t="T13" r="T14" b="T15"/>
              <a:pathLst>
                <a:path w="124" h="87">
                  <a:moveTo>
                    <a:pt x="5" y="0"/>
                  </a:moveTo>
                  <a:lnTo>
                    <a:pt x="0" y="10"/>
                  </a:lnTo>
                  <a:lnTo>
                    <a:pt x="124" y="87"/>
                  </a:lnTo>
                  <a:lnTo>
                    <a:pt x="5" y="0"/>
                  </a:lnTo>
                </a:path>
              </a:pathLst>
            </a:custGeom>
            <a:noFill/>
            <a:ln w="0">
              <a:solidFill>
                <a:srgbClr val="000000"/>
              </a:solidFill>
              <a:prstDash val="solid"/>
              <a:round/>
              <a:headEnd/>
              <a:tailEnd/>
            </a:ln>
          </p:spPr>
          <p:txBody>
            <a:bodyPr/>
            <a:lstStyle/>
            <a:p>
              <a:endParaRPr lang="en-US"/>
            </a:p>
          </p:txBody>
        </p:sp>
        <p:sp>
          <p:nvSpPr>
            <p:cNvPr id="2070" name="Freeform 20">
              <a:extLst>
                <a:ext uri="{FF2B5EF4-FFF2-40B4-BE49-F238E27FC236}">
                  <a16:creationId xmlns:a16="http://schemas.microsoft.com/office/drawing/2014/main" id="{30B9D2B2-9277-4251-A803-27E8389558FF}"/>
                </a:ext>
              </a:extLst>
            </p:cNvPr>
            <p:cNvSpPr>
              <a:spLocks/>
            </p:cNvSpPr>
            <p:nvPr/>
          </p:nvSpPr>
          <p:spPr bwMode="auto">
            <a:xfrm>
              <a:off x="4949" y="3638"/>
              <a:ext cx="22" cy="15"/>
            </a:xfrm>
            <a:custGeom>
              <a:avLst/>
              <a:gdLst>
                <a:gd name="T0" fmla="*/ 6 w 130"/>
                <a:gd name="T1" fmla="*/ 0 h 77"/>
                <a:gd name="T2" fmla="*/ 0 w 130"/>
                <a:gd name="T3" fmla="*/ 12 h 77"/>
                <a:gd name="T4" fmla="*/ 130 w 130"/>
                <a:gd name="T5" fmla="*/ 77 h 77"/>
                <a:gd name="T6" fmla="*/ 6 w 130"/>
                <a:gd name="T7" fmla="*/ 0 h 77"/>
                <a:gd name="T8" fmla="*/ 0 60000 65536"/>
                <a:gd name="T9" fmla="*/ 0 60000 65536"/>
                <a:gd name="T10" fmla="*/ 0 60000 65536"/>
                <a:gd name="T11" fmla="*/ 0 60000 65536"/>
                <a:gd name="T12" fmla="*/ 0 w 130"/>
                <a:gd name="T13" fmla="*/ 0 h 77"/>
                <a:gd name="T14" fmla="*/ 130 w 130"/>
                <a:gd name="T15" fmla="*/ 77 h 77"/>
              </a:gdLst>
              <a:ahLst/>
              <a:cxnLst>
                <a:cxn ang="T8">
                  <a:pos x="T0" y="T1"/>
                </a:cxn>
                <a:cxn ang="T9">
                  <a:pos x="T2" y="T3"/>
                </a:cxn>
                <a:cxn ang="T10">
                  <a:pos x="T4" y="T5"/>
                </a:cxn>
                <a:cxn ang="T11">
                  <a:pos x="T6" y="T7"/>
                </a:cxn>
              </a:cxnLst>
              <a:rect l="T12" t="T13" r="T14" b="T15"/>
              <a:pathLst>
                <a:path w="130" h="77">
                  <a:moveTo>
                    <a:pt x="6" y="0"/>
                  </a:moveTo>
                  <a:lnTo>
                    <a:pt x="0" y="12"/>
                  </a:lnTo>
                  <a:lnTo>
                    <a:pt x="130" y="77"/>
                  </a:lnTo>
                  <a:lnTo>
                    <a:pt x="6" y="0"/>
                  </a:lnTo>
                  <a:close/>
                </a:path>
              </a:pathLst>
            </a:custGeom>
            <a:solidFill>
              <a:srgbClr val="000000"/>
            </a:solidFill>
            <a:ln w="9525">
              <a:noFill/>
              <a:round/>
              <a:headEnd/>
              <a:tailEnd/>
            </a:ln>
          </p:spPr>
          <p:txBody>
            <a:bodyPr/>
            <a:lstStyle/>
            <a:p>
              <a:endParaRPr lang="en-US"/>
            </a:p>
          </p:txBody>
        </p:sp>
        <p:sp>
          <p:nvSpPr>
            <p:cNvPr id="2071" name="Freeform 21">
              <a:extLst>
                <a:ext uri="{FF2B5EF4-FFF2-40B4-BE49-F238E27FC236}">
                  <a16:creationId xmlns:a16="http://schemas.microsoft.com/office/drawing/2014/main" id="{F03EA352-0271-47B1-B9B8-53F5951AAB93}"/>
                </a:ext>
              </a:extLst>
            </p:cNvPr>
            <p:cNvSpPr>
              <a:spLocks/>
            </p:cNvSpPr>
            <p:nvPr/>
          </p:nvSpPr>
          <p:spPr bwMode="auto">
            <a:xfrm>
              <a:off x="4949" y="3638"/>
              <a:ext cx="22" cy="15"/>
            </a:xfrm>
            <a:custGeom>
              <a:avLst/>
              <a:gdLst>
                <a:gd name="T0" fmla="*/ 6 w 130"/>
                <a:gd name="T1" fmla="*/ 0 h 77"/>
                <a:gd name="T2" fmla="*/ 0 w 130"/>
                <a:gd name="T3" fmla="*/ 12 h 77"/>
                <a:gd name="T4" fmla="*/ 130 w 130"/>
                <a:gd name="T5" fmla="*/ 77 h 77"/>
                <a:gd name="T6" fmla="*/ 6 w 130"/>
                <a:gd name="T7" fmla="*/ 0 h 77"/>
                <a:gd name="T8" fmla="*/ 0 60000 65536"/>
                <a:gd name="T9" fmla="*/ 0 60000 65536"/>
                <a:gd name="T10" fmla="*/ 0 60000 65536"/>
                <a:gd name="T11" fmla="*/ 0 60000 65536"/>
                <a:gd name="T12" fmla="*/ 0 w 130"/>
                <a:gd name="T13" fmla="*/ 0 h 77"/>
                <a:gd name="T14" fmla="*/ 130 w 130"/>
                <a:gd name="T15" fmla="*/ 77 h 77"/>
              </a:gdLst>
              <a:ahLst/>
              <a:cxnLst>
                <a:cxn ang="T8">
                  <a:pos x="T0" y="T1"/>
                </a:cxn>
                <a:cxn ang="T9">
                  <a:pos x="T2" y="T3"/>
                </a:cxn>
                <a:cxn ang="T10">
                  <a:pos x="T4" y="T5"/>
                </a:cxn>
                <a:cxn ang="T11">
                  <a:pos x="T6" y="T7"/>
                </a:cxn>
              </a:cxnLst>
              <a:rect l="T12" t="T13" r="T14" b="T15"/>
              <a:pathLst>
                <a:path w="130" h="77">
                  <a:moveTo>
                    <a:pt x="6" y="0"/>
                  </a:moveTo>
                  <a:lnTo>
                    <a:pt x="0" y="12"/>
                  </a:lnTo>
                  <a:lnTo>
                    <a:pt x="130" y="77"/>
                  </a:lnTo>
                  <a:lnTo>
                    <a:pt x="6" y="0"/>
                  </a:lnTo>
                </a:path>
              </a:pathLst>
            </a:custGeom>
            <a:noFill/>
            <a:ln w="0">
              <a:solidFill>
                <a:srgbClr val="000000"/>
              </a:solidFill>
              <a:prstDash val="solid"/>
              <a:round/>
              <a:headEnd/>
              <a:tailEnd/>
            </a:ln>
          </p:spPr>
          <p:txBody>
            <a:bodyPr/>
            <a:lstStyle/>
            <a:p>
              <a:endParaRPr lang="en-US"/>
            </a:p>
          </p:txBody>
        </p:sp>
        <p:sp>
          <p:nvSpPr>
            <p:cNvPr id="2072" name="Freeform 22">
              <a:extLst>
                <a:ext uri="{FF2B5EF4-FFF2-40B4-BE49-F238E27FC236}">
                  <a16:creationId xmlns:a16="http://schemas.microsoft.com/office/drawing/2014/main" id="{E3C63432-EA42-483F-BF23-D753ABE5683C}"/>
                </a:ext>
              </a:extLst>
            </p:cNvPr>
            <p:cNvSpPr>
              <a:spLocks/>
            </p:cNvSpPr>
            <p:nvPr/>
          </p:nvSpPr>
          <p:spPr bwMode="auto">
            <a:xfrm>
              <a:off x="4949" y="3640"/>
              <a:ext cx="22" cy="13"/>
            </a:xfrm>
            <a:custGeom>
              <a:avLst/>
              <a:gdLst>
                <a:gd name="T0" fmla="*/ 4 w 134"/>
                <a:gd name="T1" fmla="*/ 0 h 65"/>
                <a:gd name="T2" fmla="*/ 0 w 134"/>
                <a:gd name="T3" fmla="*/ 13 h 65"/>
                <a:gd name="T4" fmla="*/ 134 w 134"/>
                <a:gd name="T5" fmla="*/ 65 h 65"/>
                <a:gd name="T6" fmla="*/ 4 w 134"/>
                <a:gd name="T7" fmla="*/ 0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4" y="0"/>
                  </a:moveTo>
                  <a:lnTo>
                    <a:pt x="0" y="13"/>
                  </a:lnTo>
                  <a:lnTo>
                    <a:pt x="134" y="65"/>
                  </a:lnTo>
                  <a:lnTo>
                    <a:pt x="4" y="0"/>
                  </a:lnTo>
                  <a:close/>
                </a:path>
              </a:pathLst>
            </a:custGeom>
            <a:solidFill>
              <a:srgbClr val="000000"/>
            </a:solidFill>
            <a:ln w="9525">
              <a:noFill/>
              <a:round/>
              <a:headEnd/>
              <a:tailEnd/>
            </a:ln>
          </p:spPr>
          <p:txBody>
            <a:bodyPr/>
            <a:lstStyle/>
            <a:p>
              <a:endParaRPr lang="en-US"/>
            </a:p>
          </p:txBody>
        </p:sp>
        <p:sp>
          <p:nvSpPr>
            <p:cNvPr id="2073" name="Freeform 23">
              <a:extLst>
                <a:ext uri="{FF2B5EF4-FFF2-40B4-BE49-F238E27FC236}">
                  <a16:creationId xmlns:a16="http://schemas.microsoft.com/office/drawing/2014/main" id="{35CA1A90-0DD4-4E20-B9ED-C54493BCDCFD}"/>
                </a:ext>
              </a:extLst>
            </p:cNvPr>
            <p:cNvSpPr>
              <a:spLocks/>
            </p:cNvSpPr>
            <p:nvPr/>
          </p:nvSpPr>
          <p:spPr bwMode="auto">
            <a:xfrm>
              <a:off x="4949" y="3640"/>
              <a:ext cx="22" cy="13"/>
            </a:xfrm>
            <a:custGeom>
              <a:avLst/>
              <a:gdLst>
                <a:gd name="T0" fmla="*/ 4 w 134"/>
                <a:gd name="T1" fmla="*/ 0 h 65"/>
                <a:gd name="T2" fmla="*/ 0 w 134"/>
                <a:gd name="T3" fmla="*/ 13 h 65"/>
                <a:gd name="T4" fmla="*/ 134 w 134"/>
                <a:gd name="T5" fmla="*/ 65 h 65"/>
                <a:gd name="T6" fmla="*/ 4 w 134"/>
                <a:gd name="T7" fmla="*/ 0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4" y="0"/>
                  </a:moveTo>
                  <a:lnTo>
                    <a:pt x="0" y="13"/>
                  </a:lnTo>
                  <a:lnTo>
                    <a:pt x="134" y="65"/>
                  </a:lnTo>
                  <a:lnTo>
                    <a:pt x="4" y="0"/>
                  </a:lnTo>
                </a:path>
              </a:pathLst>
            </a:custGeom>
            <a:noFill/>
            <a:ln w="0">
              <a:solidFill>
                <a:srgbClr val="000000"/>
              </a:solidFill>
              <a:prstDash val="solid"/>
              <a:round/>
              <a:headEnd/>
              <a:tailEnd/>
            </a:ln>
          </p:spPr>
          <p:txBody>
            <a:bodyPr/>
            <a:lstStyle/>
            <a:p>
              <a:endParaRPr lang="en-US"/>
            </a:p>
          </p:txBody>
        </p:sp>
        <p:sp>
          <p:nvSpPr>
            <p:cNvPr id="2074" name="Freeform 24">
              <a:extLst>
                <a:ext uri="{FF2B5EF4-FFF2-40B4-BE49-F238E27FC236}">
                  <a16:creationId xmlns:a16="http://schemas.microsoft.com/office/drawing/2014/main" id="{B6B50920-D59C-464F-A1A7-661D7B921ADF}"/>
                </a:ext>
              </a:extLst>
            </p:cNvPr>
            <p:cNvSpPr>
              <a:spLocks/>
            </p:cNvSpPr>
            <p:nvPr/>
          </p:nvSpPr>
          <p:spPr bwMode="auto">
            <a:xfrm>
              <a:off x="4948" y="3643"/>
              <a:ext cx="23" cy="10"/>
            </a:xfrm>
            <a:custGeom>
              <a:avLst/>
              <a:gdLst>
                <a:gd name="T0" fmla="*/ 3 w 137"/>
                <a:gd name="T1" fmla="*/ 0 h 52"/>
                <a:gd name="T2" fmla="*/ 0 w 137"/>
                <a:gd name="T3" fmla="*/ 12 h 52"/>
                <a:gd name="T4" fmla="*/ 137 w 137"/>
                <a:gd name="T5" fmla="*/ 52 h 52"/>
                <a:gd name="T6" fmla="*/ 3 w 137"/>
                <a:gd name="T7" fmla="*/ 0 h 52"/>
                <a:gd name="T8" fmla="*/ 0 60000 65536"/>
                <a:gd name="T9" fmla="*/ 0 60000 65536"/>
                <a:gd name="T10" fmla="*/ 0 60000 65536"/>
                <a:gd name="T11" fmla="*/ 0 60000 65536"/>
                <a:gd name="T12" fmla="*/ 0 w 137"/>
                <a:gd name="T13" fmla="*/ 0 h 52"/>
                <a:gd name="T14" fmla="*/ 137 w 137"/>
                <a:gd name="T15" fmla="*/ 52 h 52"/>
              </a:gdLst>
              <a:ahLst/>
              <a:cxnLst>
                <a:cxn ang="T8">
                  <a:pos x="T0" y="T1"/>
                </a:cxn>
                <a:cxn ang="T9">
                  <a:pos x="T2" y="T3"/>
                </a:cxn>
                <a:cxn ang="T10">
                  <a:pos x="T4" y="T5"/>
                </a:cxn>
                <a:cxn ang="T11">
                  <a:pos x="T6" y="T7"/>
                </a:cxn>
              </a:cxnLst>
              <a:rect l="T12" t="T13" r="T14" b="T15"/>
              <a:pathLst>
                <a:path w="137" h="52">
                  <a:moveTo>
                    <a:pt x="3" y="0"/>
                  </a:moveTo>
                  <a:lnTo>
                    <a:pt x="0" y="12"/>
                  </a:lnTo>
                  <a:lnTo>
                    <a:pt x="137" y="52"/>
                  </a:lnTo>
                  <a:lnTo>
                    <a:pt x="3" y="0"/>
                  </a:lnTo>
                  <a:close/>
                </a:path>
              </a:pathLst>
            </a:custGeom>
            <a:solidFill>
              <a:srgbClr val="000000"/>
            </a:solidFill>
            <a:ln w="9525">
              <a:noFill/>
              <a:round/>
              <a:headEnd/>
              <a:tailEnd/>
            </a:ln>
          </p:spPr>
          <p:txBody>
            <a:bodyPr/>
            <a:lstStyle/>
            <a:p>
              <a:endParaRPr lang="en-US"/>
            </a:p>
          </p:txBody>
        </p:sp>
        <p:sp>
          <p:nvSpPr>
            <p:cNvPr id="2075" name="Freeform 25">
              <a:extLst>
                <a:ext uri="{FF2B5EF4-FFF2-40B4-BE49-F238E27FC236}">
                  <a16:creationId xmlns:a16="http://schemas.microsoft.com/office/drawing/2014/main" id="{029DCE3F-80B0-4051-8607-0A004D82935E}"/>
                </a:ext>
              </a:extLst>
            </p:cNvPr>
            <p:cNvSpPr>
              <a:spLocks/>
            </p:cNvSpPr>
            <p:nvPr/>
          </p:nvSpPr>
          <p:spPr bwMode="auto">
            <a:xfrm>
              <a:off x="4948" y="3643"/>
              <a:ext cx="23" cy="10"/>
            </a:xfrm>
            <a:custGeom>
              <a:avLst/>
              <a:gdLst>
                <a:gd name="T0" fmla="*/ 3 w 137"/>
                <a:gd name="T1" fmla="*/ 0 h 52"/>
                <a:gd name="T2" fmla="*/ 0 w 137"/>
                <a:gd name="T3" fmla="*/ 12 h 52"/>
                <a:gd name="T4" fmla="*/ 137 w 137"/>
                <a:gd name="T5" fmla="*/ 52 h 52"/>
                <a:gd name="T6" fmla="*/ 3 w 137"/>
                <a:gd name="T7" fmla="*/ 0 h 52"/>
                <a:gd name="T8" fmla="*/ 0 60000 65536"/>
                <a:gd name="T9" fmla="*/ 0 60000 65536"/>
                <a:gd name="T10" fmla="*/ 0 60000 65536"/>
                <a:gd name="T11" fmla="*/ 0 60000 65536"/>
                <a:gd name="T12" fmla="*/ 0 w 137"/>
                <a:gd name="T13" fmla="*/ 0 h 52"/>
                <a:gd name="T14" fmla="*/ 137 w 137"/>
                <a:gd name="T15" fmla="*/ 52 h 52"/>
              </a:gdLst>
              <a:ahLst/>
              <a:cxnLst>
                <a:cxn ang="T8">
                  <a:pos x="T0" y="T1"/>
                </a:cxn>
                <a:cxn ang="T9">
                  <a:pos x="T2" y="T3"/>
                </a:cxn>
                <a:cxn ang="T10">
                  <a:pos x="T4" y="T5"/>
                </a:cxn>
                <a:cxn ang="T11">
                  <a:pos x="T6" y="T7"/>
                </a:cxn>
              </a:cxnLst>
              <a:rect l="T12" t="T13" r="T14" b="T15"/>
              <a:pathLst>
                <a:path w="137" h="52">
                  <a:moveTo>
                    <a:pt x="3" y="0"/>
                  </a:moveTo>
                  <a:lnTo>
                    <a:pt x="0" y="12"/>
                  </a:lnTo>
                  <a:lnTo>
                    <a:pt x="137" y="52"/>
                  </a:lnTo>
                  <a:lnTo>
                    <a:pt x="3" y="0"/>
                  </a:lnTo>
                </a:path>
              </a:pathLst>
            </a:custGeom>
            <a:noFill/>
            <a:ln w="0">
              <a:solidFill>
                <a:srgbClr val="000000"/>
              </a:solidFill>
              <a:prstDash val="solid"/>
              <a:round/>
              <a:headEnd/>
              <a:tailEnd/>
            </a:ln>
          </p:spPr>
          <p:txBody>
            <a:bodyPr/>
            <a:lstStyle/>
            <a:p>
              <a:endParaRPr lang="en-US"/>
            </a:p>
          </p:txBody>
        </p:sp>
        <p:sp>
          <p:nvSpPr>
            <p:cNvPr id="2076" name="Freeform 26">
              <a:extLst>
                <a:ext uri="{FF2B5EF4-FFF2-40B4-BE49-F238E27FC236}">
                  <a16:creationId xmlns:a16="http://schemas.microsoft.com/office/drawing/2014/main" id="{5D527F6C-0500-434A-B15E-DB9686F30D8F}"/>
                </a:ext>
              </a:extLst>
            </p:cNvPr>
            <p:cNvSpPr>
              <a:spLocks/>
            </p:cNvSpPr>
            <p:nvPr/>
          </p:nvSpPr>
          <p:spPr bwMode="auto">
            <a:xfrm>
              <a:off x="4948" y="3645"/>
              <a:ext cx="23" cy="8"/>
            </a:xfrm>
            <a:custGeom>
              <a:avLst/>
              <a:gdLst>
                <a:gd name="T0" fmla="*/ 3 w 140"/>
                <a:gd name="T1" fmla="*/ 0 h 40"/>
                <a:gd name="T2" fmla="*/ 0 w 140"/>
                <a:gd name="T3" fmla="*/ 14 h 40"/>
                <a:gd name="T4" fmla="*/ 140 w 140"/>
                <a:gd name="T5" fmla="*/ 40 h 40"/>
                <a:gd name="T6" fmla="*/ 3 w 140"/>
                <a:gd name="T7" fmla="*/ 0 h 40"/>
                <a:gd name="T8" fmla="*/ 0 60000 65536"/>
                <a:gd name="T9" fmla="*/ 0 60000 65536"/>
                <a:gd name="T10" fmla="*/ 0 60000 65536"/>
                <a:gd name="T11" fmla="*/ 0 60000 65536"/>
                <a:gd name="T12" fmla="*/ 0 w 140"/>
                <a:gd name="T13" fmla="*/ 0 h 40"/>
                <a:gd name="T14" fmla="*/ 140 w 140"/>
                <a:gd name="T15" fmla="*/ 40 h 40"/>
              </a:gdLst>
              <a:ahLst/>
              <a:cxnLst>
                <a:cxn ang="T8">
                  <a:pos x="T0" y="T1"/>
                </a:cxn>
                <a:cxn ang="T9">
                  <a:pos x="T2" y="T3"/>
                </a:cxn>
                <a:cxn ang="T10">
                  <a:pos x="T4" y="T5"/>
                </a:cxn>
                <a:cxn ang="T11">
                  <a:pos x="T6" y="T7"/>
                </a:cxn>
              </a:cxnLst>
              <a:rect l="T12" t="T13" r="T14" b="T15"/>
              <a:pathLst>
                <a:path w="140" h="40">
                  <a:moveTo>
                    <a:pt x="3" y="0"/>
                  </a:moveTo>
                  <a:lnTo>
                    <a:pt x="0" y="14"/>
                  </a:lnTo>
                  <a:lnTo>
                    <a:pt x="140" y="40"/>
                  </a:lnTo>
                  <a:lnTo>
                    <a:pt x="3" y="0"/>
                  </a:lnTo>
                  <a:close/>
                </a:path>
              </a:pathLst>
            </a:custGeom>
            <a:solidFill>
              <a:srgbClr val="000000"/>
            </a:solidFill>
            <a:ln w="9525">
              <a:noFill/>
              <a:round/>
              <a:headEnd/>
              <a:tailEnd/>
            </a:ln>
          </p:spPr>
          <p:txBody>
            <a:bodyPr/>
            <a:lstStyle/>
            <a:p>
              <a:endParaRPr lang="en-US"/>
            </a:p>
          </p:txBody>
        </p:sp>
        <p:sp>
          <p:nvSpPr>
            <p:cNvPr id="2077" name="Freeform 27">
              <a:extLst>
                <a:ext uri="{FF2B5EF4-FFF2-40B4-BE49-F238E27FC236}">
                  <a16:creationId xmlns:a16="http://schemas.microsoft.com/office/drawing/2014/main" id="{83BD3159-01A4-4F45-88C9-523EAA79E9B5}"/>
                </a:ext>
              </a:extLst>
            </p:cNvPr>
            <p:cNvSpPr>
              <a:spLocks/>
            </p:cNvSpPr>
            <p:nvPr/>
          </p:nvSpPr>
          <p:spPr bwMode="auto">
            <a:xfrm>
              <a:off x="4948" y="3645"/>
              <a:ext cx="23" cy="8"/>
            </a:xfrm>
            <a:custGeom>
              <a:avLst/>
              <a:gdLst>
                <a:gd name="T0" fmla="*/ 3 w 140"/>
                <a:gd name="T1" fmla="*/ 0 h 40"/>
                <a:gd name="T2" fmla="*/ 0 w 140"/>
                <a:gd name="T3" fmla="*/ 14 h 40"/>
                <a:gd name="T4" fmla="*/ 140 w 140"/>
                <a:gd name="T5" fmla="*/ 40 h 40"/>
                <a:gd name="T6" fmla="*/ 3 w 140"/>
                <a:gd name="T7" fmla="*/ 0 h 40"/>
                <a:gd name="T8" fmla="*/ 0 60000 65536"/>
                <a:gd name="T9" fmla="*/ 0 60000 65536"/>
                <a:gd name="T10" fmla="*/ 0 60000 65536"/>
                <a:gd name="T11" fmla="*/ 0 60000 65536"/>
                <a:gd name="T12" fmla="*/ 0 w 140"/>
                <a:gd name="T13" fmla="*/ 0 h 40"/>
                <a:gd name="T14" fmla="*/ 140 w 140"/>
                <a:gd name="T15" fmla="*/ 40 h 40"/>
              </a:gdLst>
              <a:ahLst/>
              <a:cxnLst>
                <a:cxn ang="T8">
                  <a:pos x="T0" y="T1"/>
                </a:cxn>
                <a:cxn ang="T9">
                  <a:pos x="T2" y="T3"/>
                </a:cxn>
                <a:cxn ang="T10">
                  <a:pos x="T4" y="T5"/>
                </a:cxn>
                <a:cxn ang="T11">
                  <a:pos x="T6" y="T7"/>
                </a:cxn>
              </a:cxnLst>
              <a:rect l="T12" t="T13" r="T14" b="T15"/>
              <a:pathLst>
                <a:path w="140" h="40">
                  <a:moveTo>
                    <a:pt x="3" y="0"/>
                  </a:moveTo>
                  <a:lnTo>
                    <a:pt x="0" y="14"/>
                  </a:lnTo>
                  <a:lnTo>
                    <a:pt x="140" y="40"/>
                  </a:lnTo>
                  <a:lnTo>
                    <a:pt x="3" y="0"/>
                  </a:lnTo>
                </a:path>
              </a:pathLst>
            </a:custGeom>
            <a:noFill/>
            <a:ln w="0">
              <a:solidFill>
                <a:srgbClr val="000000"/>
              </a:solidFill>
              <a:prstDash val="solid"/>
              <a:round/>
              <a:headEnd/>
              <a:tailEnd/>
            </a:ln>
          </p:spPr>
          <p:txBody>
            <a:bodyPr/>
            <a:lstStyle/>
            <a:p>
              <a:endParaRPr lang="en-US"/>
            </a:p>
          </p:txBody>
        </p:sp>
        <p:sp>
          <p:nvSpPr>
            <p:cNvPr id="2078" name="Freeform 28">
              <a:extLst>
                <a:ext uri="{FF2B5EF4-FFF2-40B4-BE49-F238E27FC236}">
                  <a16:creationId xmlns:a16="http://schemas.microsoft.com/office/drawing/2014/main" id="{14DC8DF3-8DA2-45AF-88BA-1E34B4416F6E}"/>
                </a:ext>
              </a:extLst>
            </p:cNvPr>
            <p:cNvSpPr>
              <a:spLocks/>
            </p:cNvSpPr>
            <p:nvPr/>
          </p:nvSpPr>
          <p:spPr bwMode="auto">
            <a:xfrm>
              <a:off x="4947" y="3648"/>
              <a:ext cx="24" cy="5"/>
            </a:xfrm>
            <a:custGeom>
              <a:avLst/>
              <a:gdLst>
                <a:gd name="T0" fmla="*/ 1 w 141"/>
                <a:gd name="T1" fmla="*/ 0 h 26"/>
                <a:gd name="T2" fmla="*/ 0 w 141"/>
                <a:gd name="T3" fmla="*/ 13 h 26"/>
                <a:gd name="T4" fmla="*/ 141 w 141"/>
                <a:gd name="T5" fmla="*/ 26 h 26"/>
                <a:gd name="T6" fmla="*/ 1 w 141"/>
                <a:gd name="T7" fmla="*/ 0 h 26"/>
                <a:gd name="T8" fmla="*/ 0 60000 65536"/>
                <a:gd name="T9" fmla="*/ 0 60000 65536"/>
                <a:gd name="T10" fmla="*/ 0 60000 65536"/>
                <a:gd name="T11" fmla="*/ 0 60000 65536"/>
                <a:gd name="T12" fmla="*/ 0 w 141"/>
                <a:gd name="T13" fmla="*/ 0 h 26"/>
                <a:gd name="T14" fmla="*/ 141 w 141"/>
                <a:gd name="T15" fmla="*/ 26 h 26"/>
              </a:gdLst>
              <a:ahLst/>
              <a:cxnLst>
                <a:cxn ang="T8">
                  <a:pos x="T0" y="T1"/>
                </a:cxn>
                <a:cxn ang="T9">
                  <a:pos x="T2" y="T3"/>
                </a:cxn>
                <a:cxn ang="T10">
                  <a:pos x="T4" y="T5"/>
                </a:cxn>
                <a:cxn ang="T11">
                  <a:pos x="T6" y="T7"/>
                </a:cxn>
              </a:cxnLst>
              <a:rect l="T12" t="T13" r="T14" b="T15"/>
              <a:pathLst>
                <a:path w="141" h="26">
                  <a:moveTo>
                    <a:pt x="1" y="0"/>
                  </a:moveTo>
                  <a:lnTo>
                    <a:pt x="0" y="13"/>
                  </a:lnTo>
                  <a:lnTo>
                    <a:pt x="141" y="26"/>
                  </a:lnTo>
                  <a:lnTo>
                    <a:pt x="1" y="0"/>
                  </a:lnTo>
                  <a:close/>
                </a:path>
              </a:pathLst>
            </a:custGeom>
            <a:solidFill>
              <a:srgbClr val="000000"/>
            </a:solidFill>
            <a:ln w="9525">
              <a:noFill/>
              <a:round/>
              <a:headEnd/>
              <a:tailEnd/>
            </a:ln>
          </p:spPr>
          <p:txBody>
            <a:bodyPr/>
            <a:lstStyle/>
            <a:p>
              <a:endParaRPr lang="en-US"/>
            </a:p>
          </p:txBody>
        </p:sp>
        <p:sp>
          <p:nvSpPr>
            <p:cNvPr id="2079" name="Freeform 29">
              <a:extLst>
                <a:ext uri="{FF2B5EF4-FFF2-40B4-BE49-F238E27FC236}">
                  <a16:creationId xmlns:a16="http://schemas.microsoft.com/office/drawing/2014/main" id="{29F12FB2-76F8-4807-B09F-84FF25FB5D8D}"/>
                </a:ext>
              </a:extLst>
            </p:cNvPr>
            <p:cNvSpPr>
              <a:spLocks/>
            </p:cNvSpPr>
            <p:nvPr/>
          </p:nvSpPr>
          <p:spPr bwMode="auto">
            <a:xfrm>
              <a:off x="4947" y="3648"/>
              <a:ext cx="24" cy="5"/>
            </a:xfrm>
            <a:custGeom>
              <a:avLst/>
              <a:gdLst>
                <a:gd name="T0" fmla="*/ 1 w 141"/>
                <a:gd name="T1" fmla="*/ 0 h 26"/>
                <a:gd name="T2" fmla="*/ 0 w 141"/>
                <a:gd name="T3" fmla="*/ 13 h 26"/>
                <a:gd name="T4" fmla="*/ 141 w 141"/>
                <a:gd name="T5" fmla="*/ 26 h 26"/>
                <a:gd name="T6" fmla="*/ 1 w 141"/>
                <a:gd name="T7" fmla="*/ 0 h 26"/>
                <a:gd name="T8" fmla="*/ 0 60000 65536"/>
                <a:gd name="T9" fmla="*/ 0 60000 65536"/>
                <a:gd name="T10" fmla="*/ 0 60000 65536"/>
                <a:gd name="T11" fmla="*/ 0 60000 65536"/>
                <a:gd name="T12" fmla="*/ 0 w 141"/>
                <a:gd name="T13" fmla="*/ 0 h 26"/>
                <a:gd name="T14" fmla="*/ 141 w 141"/>
                <a:gd name="T15" fmla="*/ 26 h 26"/>
              </a:gdLst>
              <a:ahLst/>
              <a:cxnLst>
                <a:cxn ang="T8">
                  <a:pos x="T0" y="T1"/>
                </a:cxn>
                <a:cxn ang="T9">
                  <a:pos x="T2" y="T3"/>
                </a:cxn>
                <a:cxn ang="T10">
                  <a:pos x="T4" y="T5"/>
                </a:cxn>
                <a:cxn ang="T11">
                  <a:pos x="T6" y="T7"/>
                </a:cxn>
              </a:cxnLst>
              <a:rect l="T12" t="T13" r="T14" b="T15"/>
              <a:pathLst>
                <a:path w="141" h="26">
                  <a:moveTo>
                    <a:pt x="1" y="0"/>
                  </a:moveTo>
                  <a:lnTo>
                    <a:pt x="0" y="13"/>
                  </a:lnTo>
                  <a:lnTo>
                    <a:pt x="141" y="26"/>
                  </a:lnTo>
                  <a:lnTo>
                    <a:pt x="1" y="0"/>
                  </a:lnTo>
                </a:path>
              </a:pathLst>
            </a:custGeom>
            <a:noFill/>
            <a:ln w="0">
              <a:solidFill>
                <a:srgbClr val="000000"/>
              </a:solidFill>
              <a:prstDash val="solid"/>
              <a:round/>
              <a:headEnd/>
              <a:tailEnd/>
            </a:ln>
          </p:spPr>
          <p:txBody>
            <a:bodyPr/>
            <a:lstStyle/>
            <a:p>
              <a:endParaRPr lang="en-US"/>
            </a:p>
          </p:txBody>
        </p:sp>
        <p:sp>
          <p:nvSpPr>
            <p:cNvPr id="2080" name="Freeform 30">
              <a:extLst>
                <a:ext uri="{FF2B5EF4-FFF2-40B4-BE49-F238E27FC236}">
                  <a16:creationId xmlns:a16="http://schemas.microsoft.com/office/drawing/2014/main" id="{E638DB2E-B926-42CF-BD23-00C02AB034B9}"/>
                </a:ext>
              </a:extLst>
            </p:cNvPr>
            <p:cNvSpPr>
              <a:spLocks/>
            </p:cNvSpPr>
            <p:nvPr/>
          </p:nvSpPr>
          <p:spPr bwMode="auto">
            <a:xfrm>
              <a:off x="4947" y="3650"/>
              <a:ext cx="24" cy="3"/>
            </a:xfrm>
            <a:custGeom>
              <a:avLst/>
              <a:gdLst>
                <a:gd name="T0" fmla="*/ 0 w 141"/>
                <a:gd name="T1" fmla="*/ 0 h 13"/>
                <a:gd name="T2" fmla="*/ 0 w 141"/>
                <a:gd name="T3" fmla="*/ 13 h 13"/>
                <a:gd name="T4" fmla="*/ 141 w 141"/>
                <a:gd name="T5" fmla="*/ 13 h 13"/>
                <a:gd name="T6" fmla="*/ 0 w 141"/>
                <a:gd name="T7" fmla="*/ 0 h 13"/>
                <a:gd name="T8" fmla="*/ 0 60000 65536"/>
                <a:gd name="T9" fmla="*/ 0 60000 65536"/>
                <a:gd name="T10" fmla="*/ 0 60000 65536"/>
                <a:gd name="T11" fmla="*/ 0 60000 65536"/>
                <a:gd name="T12" fmla="*/ 0 w 141"/>
                <a:gd name="T13" fmla="*/ 0 h 13"/>
                <a:gd name="T14" fmla="*/ 141 w 141"/>
                <a:gd name="T15" fmla="*/ 13 h 13"/>
              </a:gdLst>
              <a:ahLst/>
              <a:cxnLst>
                <a:cxn ang="T8">
                  <a:pos x="T0" y="T1"/>
                </a:cxn>
                <a:cxn ang="T9">
                  <a:pos x="T2" y="T3"/>
                </a:cxn>
                <a:cxn ang="T10">
                  <a:pos x="T4" y="T5"/>
                </a:cxn>
                <a:cxn ang="T11">
                  <a:pos x="T6" y="T7"/>
                </a:cxn>
              </a:cxnLst>
              <a:rect l="T12" t="T13" r="T14" b="T15"/>
              <a:pathLst>
                <a:path w="141" h="13">
                  <a:moveTo>
                    <a:pt x="0" y="0"/>
                  </a:moveTo>
                  <a:lnTo>
                    <a:pt x="0" y="13"/>
                  </a:lnTo>
                  <a:lnTo>
                    <a:pt x="141" y="13"/>
                  </a:lnTo>
                  <a:lnTo>
                    <a:pt x="0" y="0"/>
                  </a:lnTo>
                  <a:close/>
                </a:path>
              </a:pathLst>
            </a:custGeom>
            <a:solidFill>
              <a:srgbClr val="000000"/>
            </a:solidFill>
            <a:ln w="9525">
              <a:noFill/>
              <a:round/>
              <a:headEnd/>
              <a:tailEnd/>
            </a:ln>
          </p:spPr>
          <p:txBody>
            <a:bodyPr/>
            <a:lstStyle/>
            <a:p>
              <a:endParaRPr lang="en-US"/>
            </a:p>
          </p:txBody>
        </p:sp>
        <p:sp>
          <p:nvSpPr>
            <p:cNvPr id="2081" name="Freeform 31">
              <a:extLst>
                <a:ext uri="{FF2B5EF4-FFF2-40B4-BE49-F238E27FC236}">
                  <a16:creationId xmlns:a16="http://schemas.microsoft.com/office/drawing/2014/main" id="{D2AE2C52-B8F0-40EC-B3FB-2D65414B7225}"/>
                </a:ext>
              </a:extLst>
            </p:cNvPr>
            <p:cNvSpPr>
              <a:spLocks/>
            </p:cNvSpPr>
            <p:nvPr/>
          </p:nvSpPr>
          <p:spPr bwMode="auto">
            <a:xfrm>
              <a:off x="4947" y="3650"/>
              <a:ext cx="24" cy="3"/>
            </a:xfrm>
            <a:custGeom>
              <a:avLst/>
              <a:gdLst>
                <a:gd name="T0" fmla="*/ 0 w 141"/>
                <a:gd name="T1" fmla="*/ 0 h 13"/>
                <a:gd name="T2" fmla="*/ 0 w 141"/>
                <a:gd name="T3" fmla="*/ 13 h 13"/>
                <a:gd name="T4" fmla="*/ 141 w 141"/>
                <a:gd name="T5" fmla="*/ 13 h 13"/>
                <a:gd name="T6" fmla="*/ 0 w 141"/>
                <a:gd name="T7" fmla="*/ 0 h 13"/>
                <a:gd name="T8" fmla="*/ 0 60000 65536"/>
                <a:gd name="T9" fmla="*/ 0 60000 65536"/>
                <a:gd name="T10" fmla="*/ 0 60000 65536"/>
                <a:gd name="T11" fmla="*/ 0 60000 65536"/>
                <a:gd name="T12" fmla="*/ 0 w 141"/>
                <a:gd name="T13" fmla="*/ 0 h 13"/>
                <a:gd name="T14" fmla="*/ 141 w 141"/>
                <a:gd name="T15" fmla="*/ 13 h 13"/>
              </a:gdLst>
              <a:ahLst/>
              <a:cxnLst>
                <a:cxn ang="T8">
                  <a:pos x="T0" y="T1"/>
                </a:cxn>
                <a:cxn ang="T9">
                  <a:pos x="T2" y="T3"/>
                </a:cxn>
                <a:cxn ang="T10">
                  <a:pos x="T4" y="T5"/>
                </a:cxn>
                <a:cxn ang="T11">
                  <a:pos x="T6" y="T7"/>
                </a:cxn>
              </a:cxnLst>
              <a:rect l="T12" t="T13" r="T14" b="T15"/>
              <a:pathLst>
                <a:path w="141" h="13">
                  <a:moveTo>
                    <a:pt x="0" y="0"/>
                  </a:moveTo>
                  <a:lnTo>
                    <a:pt x="0" y="13"/>
                  </a:lnTo>
                  <a:lnTo>
                    <a:pt x="141" y="13"/>
                  </a:lnTo>
                  <a:lnTo>
                    <a:pt x="0" y="0"/>
                  </a:lnTo>
                </a:path>
              </a:pathLst>
            </a:custGeom>
            <a:noFill/>
            <a:ln w="0">
              <a:solidFill>
                <a:srgbClr val="000000"/>
              </a:solidFill>
              <a:prstDash val="solid"/>
              <a:round/>
              <a:headEnd/>
              <a:tailEnd/>
            </a:ln>
          </p:spPr>
          <p:txBody>
            <a:bodyPr/>
            <a:lstStyle/>
            <a:p>
              <a:endParaRPr lang="en-US"/>
            </a:p>
          </p:txBody>
        </p:sp>
        <p:sp>
          <p:nvSpPr>
            <p:cNvPr id="2082" name="Freeform 32">
              <a:extLst>
                <a:ext uri="{FF2B5EF4-FFF2-40B4-BE49-F238E27FC236}">
                  <a16:creationId xmlns:a16="http://schemas.microsoft.com/office/drawing/2014/main" id="{E28C0E08-9500-4437-8502-C00C9CB2A5CC}"/>
                </a:ext>
              </a:extLst>
            </p:cNvPr>
            <p:cNvSpPr>
              <a:spLocks/>
            </p:cNvSpPr>
            <p:nvPr/>
          </p:nvSpPr>
          <p:spPr bwMode="auto">
            <a:xfrm>
              <a:off x="4947" y="3653"/>
              <a:ext cx="24" cy="3"/>
            </a:xfrm>
            <a:custGeom>
              <a:avLst/>
              <a:gdLst>
                <a:gd name="T0" fmla="*/ 0 w 141"/>
                <a:gd name="T1" fmla="*/ 0 h 13"/>
                <a:gd name="T2" fmla="*/ 0 w 141"/>
                <a:gd name="T3" fmla="*/ 13 h 13"/>
                <a:gd name="T4" fmla="*/ 141 w 141"/>
                <a:gd name="T5" fmla="*/ 0 h 13"/>
                <a:gd name="T6" fmla="*/ 0 w 141"/>
                <a:gd name="T7" fmla="*/ 0 h 13"/>
                <a:gd name="T8" fmla="*/ 0 60000 65536"/>
                <a:gd name="T9" fmla="*/ 0 60000 65536"/>
                <a:gd name="T10" fmla="*/ 0 60000 65536"/>
                <a:gd name="T11" fmla="*/ 0 60000 65536"/>
                <a:gd name="T12" fmla="*/ 0 w 141"/>
                <a:gd name="T13" fmla="*/ 0 h 13"/>
                <a:gd name="T14" fmla="*/ 141 w 141"/>
                <a:gd name="T15" fmla="*/ 13 h 13"/>
              </a:gdLst>
              <a:ahLst/>
              <a:cxnLst>
                <a:cxn ang="T8">
                  <a:pos x="T0" y="T1"/>
                </a:cxn>
                <a:cxn ang="T9">
                  <a:pos x="T2" y="T3"/>
                </a:cxn>
                <a:cxn ang="T10">
                  <a:pos x="T4" y="T5"/>
                </a:cxn>
                <a:cxn ang="T11">
                  <a:pos x="T6" y="T7"/>
                </a:cxn>
              </a:cxnLst>
              <a:rect l="T12" t="T13" r="T14" b="T15"/>
              <a:pathLst>
                <a:path w="141" h="13">
                  <a:moveTo>
                    <a:pt x="0" y="0"/>
                  </a:moveTo>
                  <a:lnTo>
                    <a:pt x="0" y="13"/>
                  </a:lnTo>
                  <a:lnTo>
                    <a:pt x="141" y="0"/>
                  </a:lnTo>
                  <a:lnTo>
                    <a:pt x="0" y="0"/>
                  </a:lnTo>
                  <a:close/>
                </a:path>
              </a:pathLst>
            </a:custGeom>
            <a:solidFill>
              <a:srgbClr val="000000"/>
            </a:solidFill>
            <a:ln w="9525">
              <a:noFill/>
              <a:round/>
              <a:headEnd/>
              <a:tailEnd/>
            </a:ln>
          </p:spPr>
          <p:txBody>
            <a:bodyPr/>
            <a:lstStyle/>
            <a:p>
              <a:endParaRPr lang="en-US"/>
            </a:p>
          </p:txBody>
        </p:sp>
        <p:sp>
          <p:nvSpPr>
            <p:cNvPr id="2083" name="Freeform 33">
              <a:extLst>
                <a:ext uri="{FF2B5EF4-FFF2-40B4-BE49-F238E27FC236}">
                  <a16:creationId xmlns:a16="http://schemas.microsoft.com/office/drawing/2014/main" id="{70884C9C-061B-4DF7-9A3A-E07C574A8E24}"/>
                </a:ext>
              </a:extLst>
            </p:cNvPr>
            <p:cNvSpPr>
              <a:spLocks/>
            </p:cNvSpPr>
            <p:nvPr/>
          </p:nvSpPr>
          <p:spPr bwMode="auto">
            <a:xfrm>
              <a:off x="4947" y="3653"/>
              <a:ext cx="24" cy="3"/>
            </a:xfrm>
            <a:custGeom>
              <a:avLst/>
              <a:gdLst>
                <a:gd name="T0" fmla="*/ 0 w 141"/>
                <a:gd name="T1" fmla="*/ 0 h 13"/>
                <a:gd name="T2" fmla="*/ 0 w 141"/>
                <a:gd name="T3" fmla="*/ 13 h 13"/>
                <a:gd name="T4" fmla="*/ 141 w 141"/>
                <a:gd name="T5" fmla="*/ 0 h 13"/>
                <a:gd name="T6" fmla="*/ 0 w 141"/>
                <a:gd name="T7" fmla="*/ 0 h 13"/>
                <a:gd name="T8" fmla="*/ 0 60000 65536"/>
                <a:gd name="T9" fmla="*/ 0 60000 65536"/>
                <a:gd name="T10" fmla="*/ 0 60000 65536"/>
                <a:gd name="T11" fmla="*/ 0 60000 65536"/>
                <a:gd name="T12" fmla="*/ 0 w 141"/>
                <a:gd name="T13" fmla="*/ 0 h 13"/>
                <a:gd name="T14" fmla="*/ 141 w 141"/>
                <a:gd name="T15" fmla="*/ 13 h 13"/>
              </a:gdLst>
              <a:ahLst/>
              <a:cxnLst>
                <a:cxn ang="T8">
                  <a:pos x="T0" y="T1"/>
                </a:cxn>
                <a:cxn ang="T9">
                  <a:pos x="T2" y="T3"/>
                </a:cxn>
                <a:cxn ang="T10">
                  <a:pos x="T4" y="T5"/>
                </a:cxn>
                <a:cxn ang="T11">
                  <a:pos x="T6" y="T7"/>
                </a:cxn>
              </a:cxnLst>
              <a:rect l="T12" t="T13" r="T14" b="T15"/>
              <a:pathLst>
                <a:path w="141" h="13">
                  <a:moveTo>
                    <a:pt x="0" y="0"/>
                  </a:moveTo>
                  <a:lnTo>
                    <a:pt x="0" y="13"/>
                  </a:lnTo>
                  <a:lnTo>
                    <a:pt x="141" y="0"/>
                  </a:lnTo>
                  <a:lnTo>
                    <a:pt x="0" y="0"/>
                  </a:lnTo>
                </a:path>
              </a:pathLst>
            </a:custGeom>
            <a:noFill/>
            <a:ln w="0">
              <a:solidFill>
                <a:srgbClr val="000000"/>
              </a:solidFill>
              <a:prstDash val="solid"/>
              <a:round/>
              <a:headEnd/>
              <a:tailEnd/>
            </a:ln>
          </p:spPr>
          <p:txBody>
            <a:bodyPr/>
            <a:lstStyle/>
            <a:p>
              <a:endParaRPr lang="en-US"/>
            </a:p>
          </p:txBody>
        </p:sp>
        <p:sp>
          <p:nvSpPr>
            <p:cNvPr id="2084" name="Freeform 34">
              <a:extLst>
                <a:ext uri="{FF2B5EF4-FFF2-40B4-BE49-F238E27FC236}">
                  <a16:creationId xmlns:a16="http://schemas.microsoft.com/office/drawing/2014/main" id="{9A18B100-BE89-4A88-BD99-01C66B15F907}"/>
                </a:ext>
              </a:extLst>
            </p:cNvPr>
            <p:cNvSpPr>
              <a:spLocks/>
            </p:cNvSpPr>
            <p:nvPr/>
          </p:nvSpPr>
          <p:spPr bwMode="auto">
            <a:xfrm>
              <a:off x="4947" y="3653"/>
              <a:ext cx="24" cy="5"/>
            </a:xfrm>
            <a:custGeom>
              <a:avLst/>
              <a:gdLst>
                <a:gd name="T0" fmla="*/ 0 w 141"/>
                <a:gd name="T1" fmla="*/ 13 h 26"/>
                <a:gd name="T2" fmla="*/ 1 w 141"/>
                <a:gd name="T3" fmla="*/ 26 h 26"/>
                <a:gd name="T4" fmla="*/ 141 w 141"/>
                <a:gd name="T5" fmla="*/ 0 h 26"/>
                <a:gd name="T6" fmla="*/ 0 w 141"/>
                <a:gd name="T7" fmla="*/ 13 h 26"/>
                <a:gd name="T8" fmla="*/ 0 60000 65536"/>
                <a:gd name="T9" fmla="*/ 0 60000 65536"/>
                <a:gd name="T10" fmla="*/ 0 60000 65536"/>
                <a:gd name="T11" fmla="*/ 0 60000 65536"/>
                <a:gd name="T12" fmla="*/ 0 w 141"/>
                <a:gd name="T13" fmla="*/ 0 h 26"/>
                <a:gd name="T14" fmla="*/ 141 w 141"/>
                <a:gd name="T15" fmla="*/ 26 h 26"/>
              </a:gdLst>
              <a:ahLst/>
              <a:cxnLst>
                <a:cxn ang="T8">
                  <a:pos x="T0" y="T1"/>
                </a:cxn>
                <a:cxn ang="T9">
                  <a:pos x="T2" y="T3"/>
                </a:cxn>
                <a:cxn ang="T10">
                  <a:pos x="T4" y="T5"/>
                </a:cxn>
                <a:cxn ang="T11">
                  <a:pos x="T6" y="T7"/>
                </a:cxn>
              </a:cxnLst>
              <a:rect l="T12" t="T13" r="T14" b="T15"/>
              <a:pathLst>
                <a:path w="141" h="26">
                  <a:moveTo>
                    <a:pt x="0" y="13"/>
                  </a:moveTo>
                  <a:lnTo>
                    <a:pt x="1" y="26"/>
                  </a:lnTo>
                  <a:lnTo>
                    <a:pt x="141" y="0"/>
                  </a:lnTo>
                  <a:lnTo>
                    <a:pt x="0" y="13"/>
                  </a:lnTo>
                  <a:close/>
                </a:path>
              </a:pathLst>
            </a:custGeom>
            <a:solidFill>
              <a:srgbClr val="000000"/>
            </a:solidFill>
            <a:ln w="9525">
              <a:noFill/>
              <a:round/>
              <a:headEnd/>
              <a:tailEnd/>
            </a:ln>
          </p:spPr>
          <p:txBody>
            <a:bodyPr/>
            <a:lstStyle/>
            <a:p>
              <a:endParaRPr lang="en-US"/>
            </a:p>
          </p:txBody>
        </p:sp>
        <p:sp>
          <p:nvSpPr>
            <p:cNvPr id="2085" name="Freeform 35">
              <a:extLst>
                <a:ext uri="{FF2B5EF4-FFF2-40B4-BE49-F238E27FC236}">
                  <a16:creationId xmlns:a16="http://schemas.microsoft.com/office/drawing/2014/main" id="{3C1A4843-694B-4F77-BC06-71509D99128B}"/>
                </a:ext>
              </a:extLst>
            </p:cNvPr>
            <p:cNvSpPr>
              <a:spLocks/>
            </p:cNvSpPr>
            <p:nvPr/>
          </p:nvSpPr>
          <p:spPr bwMode="auto">
            <a:xfrm>
              <a:off x="4947" y="3653"/>
              <a:ext cx="24" cy="5"/>
            </a:xfrm>
            <a:custGeom>
              <a:avLst/>
              <a:gdLst>
                <a:gd name="T0" fmla="*/ 0 w 141"/>
                <a:gd name="T1" fmla="*/ 13 h 26"/>
                <a:gd name="T2" fmla="*/ 1 w 141"/>
                <a:gd name="T3" fmla="*/ 26 h 26"/>
                <a:gd name="T4" fmla="*/ 141 w 141"/>
                <a:gd name="T5" fmla="*/ 0 h 26"/>
                <a:gd name="T6" fmla="*/ 0 w 141"/>
                <a:gd name="T7" fmla="*/ 13 h 26"/>
                <a:gd name="T8" fmla="*/ 0 60000 65536"/>
                <a:gd name="T9" fmla="*/ 0 60000 65536"/>
                <a:gd name="T10" fmla="*/ 0 60000 65536"/>
                <a:gd name="T11" fmla="*/ 0 60000 65536"/>
                <a:gd name="T12" fmla="*/ 0 w 141"/>
                <a:gd name="T13" fmla="*/ 0 h 26"/>
                <a:gd name="T14" fmla="*/ 141 w 141"/>
                <a:gd name="T15" fmla="*/ 26 h 26"/>
              </a:gdLst>
              <a:ahLst/>
              <a:cxnLst>
                <a:cxn ang="T8">
                  <a:pos x="T0" y="T1"/>
                </a:cxn>
                <a:cxn ang="T9">
                  <a:pos x="T2" y="T3"/>
                </a:cxn>
                <a:cxn ang="T10">
                  <a:pos x="T4" y="T5"/>
                </a:cxn>
                <a:cxn ang="T11">
                  <a:pos x="T6" y="T7"/>
                </a:cxn>
              </a:cxnLst>
              <a:rect l="T12" t="T13" r="T14" b="T15"/>
              <a:pathLst>
                <a:path w="141" h="26">
                  <a:moveTo>
                    <a:pt x="0" y="13"/>
                  </a:moveTo>
                  <a:lnTo>
                    <a:pt x="1" y="26"/>
                  </a:lnTo>
                  <a:lnTo>
                    <a:pt x="141" y="0"/>
                  </a:lnTo>
                  <a:lnTo>
                    <a:pt x="0" y="13"/>
                  </a:lnTo>
                </a:path>
              </a:pathLst>
            </a:custGeom>
            <a:noFill/>
            <a:ln w="0">
              <a:solidFill>
                <a:srgbClr val="000000"/>
              </a:solidFill>
              <a:prstDash val="solid"/>
              <a:round/>
              <a:headEnd/>
              <a:tailEnd/>
            </a:ln>
          </p:spPr>
          <p:txBody>
            <a:bodyPr/>
            <a:lstStyle/>
            <a:p>
              <a:endParaRPr lang="en-US"/>
            </a:p>
          </p:txBody>
        </p:sp>
        <p:sp>
          <p:nvSpPr>
            <p:cNvPr id="2086" name="Freeform 36">
              <a:extLst>
                <a:ext uri="{FF2B5EF4-FFF2-40B4-BE49-F238E27FC236}">
                  <a16:creationId xmlns:a16="http://schemas.microsoft.com/office/drawing/2014/main" id="{6A893CFB-E6D5-4417-8266-AA0BA137CAB9}"/>
                </a:ext>
              </a:extLst>
            </p:cNvPr>
            <p:cNvSpPr>
              <a:spLocks/>
            </p:cNvSpPr>
            <p:nvPr/>
          </p:nvSpPr>
          <p:spPr bwMode="auto">
            <a:xfrm>
              <a:off x="4948" y="3653"/>
              <a:ext cx="23" cy="8"/>
            </a:xfrm>
            <a:custGeom>
              <a:avLst/>
              <a:gdLst>
                <a:gd name="T0" fmla="*/ 0 w 140"/>
                <a:gd name="T1" fmla="*/ 26 h 39"/>
                <a:gd name="T2" fmla="*/ 3 w 140"/>
                <a:gd name="T3" fmla="*/ 39 h 39"/>
                <a:gd name="T4" fmla="*/ 140 w 140"/>
                <a:gd name="T5" fmla="*/ 0 h 39"/>
                <a:gd name="T6" fmla="*/ 0 w 140"/>
                <a:gd name="T7" fmla="*/ 26 h 39"/>
                <a:gd name="T8" fmla="*/ 0 60000 65536"/>
                <a:gd name="T9" fmla="*/ 0 60000 65536"/>
                <a:gd name="T10" fmla="*/ 0 60000 65536"/>
                <a:gd name="T11" fmla="*/ 0 60000 65536"/>
                <a:gd name="T12" fmla="*/ 0 w 140"/>
                <a:gd name="T13" fmla="*/ 0 h 39"/>
                <a:gd name="T14" fmla="*/ 140 w 140"/>
                <a:gd name="T15" fmla="*/ 39 h 39"/>
              </a:gdLst>
              <a:ahLst/>
              <a:cxnLst>
                <a:cxn ang="T8">
                  <a:pos x="T0" y="T1"/>
                </a:cxn>
                <a:cxn ang="T9">
                  <a:pos x="T2" y="T3"/>
                </a:cxn>
                <a:cxn ang="T10">
                  <a:pos x="T4" y="T5"/>
                </a:cxn>
                <a:cxn ang="T11">
                  <a:pos x="T6" y="T7"/>
                </a:cxn>
              </a:cxnLst>
              <a:rect l="T12" t="T13" r="T14" b="T15"/>
              <a:pathLst>
                <a:path w="140" h="39">
                  <a:moveTo>
                    <a:pt x="0" y="26"/>
                  </a:moveTo>
                  <a:lnTo>
                    <a:pt x="3" y="39"/>
                  </a:lnTo>
                  <a:lnTo>
                    <a:pt x="140" y="0"/>
                  </a:lnTo>
                  <a:lnTo>
                    <a:pt x="0" y="26"/>
                  </a:lnTo>
                  <a:close/>
                </a:path>
              </a:pathLst>
            </a:custGeom>
            <a:solidFill>
              <a:srgbClr val="000000"/>
            </a:solidFill>
            <a:ln w="9525">
              <a:noFill/>
              <a:round/>
              <a:headEnd/>
              <a:tailEnd/>
            </a:ln>
          </p:spPr>
          <p:txBody>
            <a:bodyPr/>
            <a:lstStyle/>
            <a:p>
              <a:endParaRPr lang="en-US"/>
            </a:p>
          </p:txBody>
        </p:sp>
        <p:sp>
          <p:nvSpPr>
            <p:cNvPr id="2087" name="Freeform 37">
              <a:extLst>
                <a:ext uri="{FF2B5EF4-FFF2-40B4-BE49-F238E27FC236}">
                  <a16:creationId xmlns:a16="http://schemas.microsoft.com/office/drawing/2014/main" id="{9BB1C2AC-9691-40BF-B8DD-E43F5E139386}"/>
                </a:ext>
              </a:extLst>
            </p:cNvPr>
            <p:cNvSpPr>
              <a:spLocks/>
            </p:cNvSpPr>
            <p:nvPr/>
          </p:nvSpPr>
          <p:spPr bwMode="auto">
            <a:xfrm>
              <a:off x="4948" y="3653"/>
              <a:ext cx="23" cy="8"/>
            </a:xfrm>
            <a:custGeom>
              <a:avLst/>
              <a:gdLst>
                <a:gd name="T0" fmla="*/ 0 w 140"/>
                <a:gd name="T1" fmla="*/ 26 h 39"/>
                <a:gd name="T2" fmla="*/ 3 w 140"/>
                <a:gd name="T3" fmla="*/ 39 h 39"/>
                <a:gd name="T4" fmla="*/ 140 w 140"/>
                <a:gd name="T5" fmla="*/ 0 h 39"/>
                <a:gd name="T6" fmla="*/ 0 w 140"/>
                <a:gd name="T7" fmla="*/ 26 h 39"/>
                <a:gd name="T8" fmla="*/ 0 60000 65536"/>
                <a:gd name="T9" fmla="*/ 0 60000 65536"/>
                <a:gd name="T10" fmla="*/ 0 60000 65536"/>
                <a:gd name="T11" fmla="*/ 0 60000 65536"/>
                <a:gd name="T12" fmla="*/ 0 w 140"/>
                <a:gd name="T13" fmla="*/ 0 h 39"/>
                <a:gd name="T14" fmla="*/ 140 w 140"/>
                <a:gd name="T15" fmla="*/ 39 h 39"/>
              </a:gdLst>
              <a:ahLst/>
              <a:cxnLst>
                <a:cxn ang="T8">
                  <a:pos x="T0" y="T1"/>
                </a:cxn>
                <a:cxn ang="T9">
                  <a:pos x="T2" y="T3"/>
                </a:cxn>
                <a:cxn ang="T10">
                  <a:pos x="T4" y="T5"/>
                </a:cxn>
                <a:cxn ang="T11">
                  <a:pos x="T6" y="T7"/>
                </a:cxn>
              </a:cxnLst>
              <a:rect l="T12" t="T13" r="T14" b="T15"/>
              <a:pathLst>
                <a:path w="140" h="39">
                  <a:moveTo>
                    <a:pt x="0" y="26"/>
                  </a:moveTo>
                  <a:lnTo>
                    <a:pt x="3" y="39"/>
                  </a:lnTo>
                  <a:lnTo>
                    <a:pt x="140" y="0"/>
                  </a:lnTo>
                  <a:lnTo>
                    <a:pt x="0" y="26"/>
                  </a:lnTo>
                </a:path>
              </a:pathLst>
            </a:custGeom>
            <a:noFill/>
            <a:ln w="0">
              <a:solidFill>
                <a:srgbClr val="000000"/>
              </a:solidFill>
              <a:prstDash val="solid"/>
              <a:round/>
              <a:headEnd/>
              <a:tailEnd/>
            </a:ln>
          </p:spPr>
          <p:txBody>
            <a:bodyPr/>
            <a:lstStyle/>
            <a:p>
              <a:endParaRPr lang="en-US"/>
            </a:p>
          </p:txBody>
        </p:sp>
        <p:sp>
          <p:nvSpPr>
            <p:cNvPr id="2088" name="Freeform 38">
              <a:extLst>
                <a:ext uri="{FF2B5EF4-FFF2-40B4-BE49-F238E27FC236}">
                  <a16:creationId xmlns:a16="http://schemas.microsoft.com/office/drawing/2014/main" id="{5B7FA591-236B-4AF3-94A1-3799CF903B17}"/>
                </a:ext>
              </a:extLst>
            </p:cNvPr>
            <p:cNvSpPr>
              <a:spLocks/>
            </p:cNvSpPr>
            <p:nvPr/>
          </p:nvSpPr>
          <p:spPr bwMode="auto">
            <a:xfrm>
              <a:off x="4948" y="3653"/>
              <a:ext cx="23" cy="10"/>
            </a:xfrm>
            <a:custGeom>
              <a:avLst/>
              <a:gdLst>
                <a:gd name="T0" fmla="*/ 0 w 137"/>
                <a:gd name="T1" fmla="*/ 39 h 52"/>
                <a:gd name="T2" fmla="*/ 3 w 137"/>
                <a:gd name="T3" fmla="*/ 52 h 52"/>
                <a:gd name="T4" fmla="*/ 137 w 137"/>
                <a:gd name="T5" fmla="*/ 0 h 52"/>
                <a:gd name="T6" fmla="*/ 0 w 137"/>
                <a:gd name="T7" fmla="*/ 39 h 52"/>
                <a:gd name="T8" fmla="*/ 0 60000 65536"/>
                <a:gd name="T9" fmla="*/ 0 60000 65536"/>
                <a:gd name="T10" fmla="*/ 0 60000 65536"/>
                <a:gd name="T11" fmla="*/ 0 60000 65536"/>
                <a:gd name="T12" fmla="*/ 0 w 137"/>
                <a:gd name="T13" fmla="*/ 0 h 52"/>
                <a:gd name="T14" fmla="*/ 137 w 137"/>
                <a:gd name="T15" fmla="*/ 52 h 52"/>
              </a:gdLst>
              <a:ahLst/>
              <a:cxnLst>
                <a:cxn ang="T8">
                  <a:pos x="T0" y="T1"/>
                </a:cxn>
                <a:cxn ang="T9">
                  <a:pos x="T2" y="T3"/>
                </a:cxn>
                <a:cxn ang="T10">
                  <a:pos x="T4" y="T5"/>
                </a:cxn>
                <a:cxn ang="T11">
                  <a:pos x="T6" y="T7"/>
                </a:cxn>
              </a:cxnLst>
              <a:rect l="T12" t="T13" r="T14" b="T15"/>
              <a:pathLst>
                <a:path w="137" h="52">
                  <a:moveTo>
                    <a:pt x="0" y="39"/>
                  </a:moveTo>
                  <a:lnTo>
                    <a:pt x="3" y="52"/>
                  </a:lnTo>
                  <a:lnTo>
                    <a:pt x="137" y="0"/>
                  </a:lnTo>
                  <a:lnTo>
                    <a:pt x="0" y="39"/>
                  </a:lnTo>
                  <a:close/>
                </a:path>
              </a:pathLst>
            </a:custGeom>
            <a:solidFill>
              <a:srgbClr val="000000"/>
            </a:solidFill>
            <a:ln w="9525">
              <a:noFill/>
              <a:round/>
              <a:headEnd/>
              <a:tailEnd/>
            </a:ln>
          </p:spPr>
          <p:txBody>
            <a:bodyPr/>
            <a:lstStyle/>
            <a:p>
              <a:endParaRPr lang="en-US"/>
            </a:p>
          </p:txBody>
        </p:sp>
        <p:sp>
          <p:nvSpPr>
            <p:cNvPr id="2089" name="Freeform 39">
              <a:extLst>
                <a:ext uri="{FF2B5EF4-FFF2-40B4-BE49-F238E27FC236}">
                  <a16:creationId xmlns:a16="http://schemas.microsoft.com/office/drawing/2014/main" id="{68EEF695-8095-4065-97D0-3BBC975B3492}"/>
                </a:ext>
              </a:extLst>
            </p:cNvPr>
            <p:cNvSpPr>
              <a:spLocks/>
            </p:cNvSpPr>
            <p:nvPr/>
          </p:nvSpPr>
          <p:spPr bwMode="auto">
            <a:xfrm>
              <a:off x="4948" y="3653"/>
              <a:ext cx="23" cy="10"/>
            </a:xfrm>
            <a:custGeom>
              <a:avLst/>
              <a:gdLst>
                <a:gd name="T0" fmla="*/ 0 w 137"/>
                <a:gd name="T1" fmla="*/ 39 h 52"/>
                <a:gd name="T2" fmla="*/ 3 w 137"/>
                <a:gd name="T3" fmla="*/ 52 h 52"/>
                <a:gd name="T4" fmla="*/ 137 w 137"/>
                <a:gd name="T5" fmla="*/ 0 h 52"/>
                <a:gd name="T6" fmla="*/ 0 w 137"/>
                <a:gd name="T7" fmla="*/ 39 h 52"/>
                <a:gd name="T8" fmla="*/ 0 60000 65536"/>
                <a:gd name="T9" fmla="*/ 0 60000 65536"/>
                <a:gd name="T10" fmla="*/ 0 60000 65536"/>
                <a:gd name="T11" fmla="*/ 0 60000 65536"/>
                <a:gd name="T12" fmla="*/ 0 w 137"/>
                <a:gd name="T13" fmla="*/ 0 h 52"/>
                <a:gd name="T14" fmla="*/ 137 w 137"/>
                <a:gd name="T15" fmla="*/ 52 h 52"/>
              </a:gdLst>
              <a:ahLst/>
              <a:cxnLst>
                <a:cxn ang="T8">
                  <a:pos x="T0" y="T1"/>
                </a:cxn>
                <a:cxn ang="T9">
                  <a:pos x="T2" y="T3"/>
                </a:cxn>
                <a:cxn ang="T10">
                  <a:pos x="T4" y="T5"/>
                </a:cxn>
                <a:cxn ang="T11">
                  <a:pos x="T6" y="T7"/>
                </a:cxn>
              </a:cxnLst>
              <a:rect l="T12" t="T13" r="T14" b="T15"/>
              <a:pathLst>
                <a:path w="137" h="52">
                  <a:moveTo>
                    <a:pt x="0" y="39"/>
                  </a:moveTo>
                  <a:lnTo>
                    <a:pt x="3" y="52"/>
                  </a:lnTo>
                  <a:lnTo>
                    <a:pt x="137" y="0"/>
                  </a:lnTo>
                  <a:lnTo>
                    <a:pt x="0" y="39"/>
                  </a:lnTo>
                </a:path>
              </a:pathLst>
            </a:custGeom>
            <a:noFill/>
            <a:ln w="0">
              <a:solidFill>
                <a:srgbClr val="000000"/>
              </a:solidFill>
              <a:prstDash val="solid"/>
              <a:round/>
              <a:headEnd/>
              <a:tailEnd/>
            </a:ln>
          </p:spPr>
          <p:txBody>
            <a:bodyPr/>
            <a:lstStyle/>
            <a:p>
              <a:endParaRPr lang="en-US"/>
            </a:p>
          </p:txBody>
        </p:sp>
        <p:sp>
          <p:nvSpPr>
            <p:cNvPr id="2090" name="Freeform 40">
              <a:extLst>
                <a:ext uri="{FF2B5EF4-FFF2-40B4-BE49-F238E27FC236}">
                  <a16:creationId xmlns:a16="http://schemas.microsoft.com/office/drawing/2014/main" id="{9BB47A51-A6AE-4360-9CE1-BEF6A0B524C8}"/>
                </a:ext>
              </a:extLst>
            </p:cNvPr>
            <p:cNvSpPr>
              <a:spLocks/>
            </p:cNvSpPr>
            <p:nvPr/>
          </p:nvSpPr>
          <p:spPr bwMode="auto">
            <a:xfrm>
              <a:off x="4949" y="3653"/>
              <a:ext cx="22" cy="13"/>
            </a:xfrm>
            <a:custGeom>
              <a:avLst/>
              <a:gdLst>
                <a:gd name="T0" fmla="*/ 0 w 134"/>
                <a:gd name="T1" fmla="*/ 52 h 64"/>
                <a:gd name="T2" fmla="*/ 4 w 134"/>
                <a:gd name="T3" fmla="*/ 64 h 64"/>
                <a:gd name="T4" fmla="*/ 134 w 134"/>
                <a:gd name="T5" fmla="*/ 0 h 64"/>
                <a:gd name="T6" fmla="*/ 0 w 134"/>
                <a:gd name="T7" fmla="*/ 52 h 64"/>
                <a:gd name="T8" fmla="*/ 0 60000 65536"/>
                <a:gd name="T9" fmla="*/ 0 60000 65536"/>
                <a:gd name="T10" fmla="*/ 0 60000 65536"/>
                <a:gd name="T11" fmla="*/ 0 60000 65536"/>
                <a:gd name="T12" fmla="*/ 0 w 134"/>
                <a:gd name="T13" fmla="*/ 0 h 64"/>
                <a:gd name="T14" fmla="*/ 134 w 134"/>
                <a:gd name="T15" fmla="*/ 64 h 64"/>
              </a:gdLst>
              <a:ahLst/>
              <a:cxnLst>
                <a:cxn ang="T8">
                  <a:pos x="T0" y="T1"/>
                </a:cxn>
                <a:cxn ang="T9">
                  <a:pos x="T2" y="T3"/>
                </a:cxn>
                <a:cxn ang="T10">
                  <a:pos x="T4" y="T5"/>
                </a:cxn>
                <a:cxn ang="T11">
                  <a:pos x="T6" y="T7"/>
                </a:cxn>
              </a:cxnLst>
              <a:rect l="T12" t="T13" r="T14" b="T15"/>
              <a:pathLst>
                <a:path w="134" h="64">
                  <a:moveTo>
                    <a:pt x="0" y="52"/>
                  </a:moveTo>
                  <a:lnTo>
                    <a:pt x="4" y="64"/>
                  </a:lnTo>
                  <a:lnTo>
                    <a:pt x="134" y="0"/>
                  </a:lnTo>
                  <a:lnTo>
                    <a:pt x="0" y="52"/>
                  </a:lnTo>
                  <a:close/>
                </a:path>
              </a:pathLst>
            </a:custGeom>
            <a:solidFill>
              <a:srgbClr val="000000"/>
            </a:solidFill>
            <a:ln w="9525">
              <a:noFill/>
              <a:round/>
              <a:headEnd/>
              <a:tailEnd/>
            </a:ln>
          </p:spPr>
          <p:txBody>
            <a:bodyPr/>
            <a:lstStyle/>
            <a:p>
              <a:endParaRPr lang="en-US"/>
            </a:p>
          </p:txBody>
        </p:sp>
        <p:sp>
          <p:nvSpPr>
            <p:cNvPr id="2091" name="Freeform 41">
              <a:extLst>
                <a:ext uri="{FF2B5EF4-FFF2-40B4-BE49-F238E27FC236}">
                  <a16:creationId xmlns:a16="http://schemas.microsoft.com/office/drawing/2014/main" id="{F60E6D2E-6851-476E-8C46-AD312618264F}"/>
                </a:ext>
              </a:extLst>
            </p:cNvPr>
            <p:cNvSpPr>
              <a:spLocks/>
            </p:cNvSpPr>
            <p:nvPr/>
          </p:nvSpPr>
          <p:spPr bwMode="auto">
            <a:xfrm>
              <a:off x="4949" y="3653"/>
              <a:ext cx="22" cy="13"/>
            </a:xfrm>
            <a:custGeom>
              <a:avLst/>
              <a:gdLst>
                <a:gd name="T0" fmla="*/ 0 w 134"/>
                <a:gd name="T1" fmla="*/ 52 h 64"/>
                <a:gd name="T2" fmla="*/ 4 w 134"/>
                <a:gd name="T3" fmla="*/ 64 h 64"/>
                <a:gd name="T4" fmla="*/ 134 w 134"/>
                <a:gd name="T5" fmla="*/ 0 h 64"/>
                <a:gd name="T6" fmla="*/ 0 w 134"/>
                <a:gd name="T7" fmla="*/ 52 h 64"/>
                <a:gd name="T8" fmla="*/ 0 60000 65536"/>
                <a:gd name="T9" fmla="*/ 0 60000 65536"/>
                <a:gd name="T10" fmla="*/ 0 60000 65536"/>
                <a:gd name="T11" fmla="*/ 0 60000 65536"/>
                <a:gd name="T12" fmla="*/ 0 w 134"/>
                <a:gd name="T13" fmla="*/ 0 h 64"/>
                <a:gd name="T14" fmla="*/ 134 w 134"/>
                <a:gd name="T15" fmla="*/ 64 h 64"/>
              </a:gdLst>
              <a:ahLst/>
              <a:cxnLst>
                <a:cxn ang="T8">
                  <a:pos x="T0" y="T1"/>
                </a:cxn>
                <a:cxn ang="T9">
                  <a:pos x="T2" y="T3"/>
                </a:cxn>
                <a:cxn ang="T10">
                  <a:pos x="T4" y="T5"/>
                </a:cxn>
                <a:cxn ang="T11">
                  <a:pos x="T6" y="T7"/>
                </a:cxn>
              </a:cxnLst>
              <a:rect l="T12" t="T13" r="T14" b="T15"/>
              <a:pathLst>
                <a:path w="134" h="64">
                  <a:moveTo>
                    <a:pt x="0" y="52"/>
                  </a:moveTo>
                  <a:lnTo>
                    <a:pt x="4" y="64"/>
                  </a:lnTo>
                  <a:lnTo>
                    <a:pt x="134" y="0"/>
                  </a:lnTo>
                  <a:lnTo>
                    <a:pt x="0" y="52"/>
                  </a:lnTo>
                </a:path>
              </a:pathLst>
            </a:custGeom>
            <a:noFill/>
            <a:ln w="0">
              <a:solidFill>
                <a:srgbClr val="000000"/>
              </a:solidFill>
              <a:prstDash val="solid"/>
              <a:round/>
              <a:headEnd/>
              <a:tailEnd/>
            </a:ln>
          </p:spPr>
          <p:txBody>
            <a:bodyPr/>
            <a:lstStyle/>
            <a:p>
              <a:endParaRPr lang="en-US"/>
            </a:p>
          </p:txBody>
        </p:sp>
        <p:sp>
          <p:nvSpPr>
            <p:cNvPr id="2092" name="Freeform 42">
              <a:extLst>
                <a:ext uri="{FF2B5EF4-FFF2-40B4-BE49-F238E27FC236}">
                  <a16:creationId xmlns:a16="http://schemas.microsoft.com/office/drawing/2014/main" id="{F3CFAEA2-4CFB-4C05-81B7-4043BF930680}"/>
                </a:ext>
              </a:extLst>
            </p:cNvPr>
            <p:cNvSpPr>
              <a:spLocks/>
            </p:cNvSpPr>
            <p:nvPr/>
          </p:nvSpPr>
          <p:spPr bwMode="auto">
            <a:xfrm>
              <a:off x="4949" y="3653"/>
              <a:ext cx="22" cy="15"/>
            </a:xfrm>
            <a:custGeom>
              <a:avLst/>
              <a:gdLst>
                <a:gd name="T0" fmla="*/ 0 w 130"/>
                <a:gd name="T1" fmla="*/ 64 h 76"/>
                <a:gd name="T2" fmla="*/ 6 w 130"/>
                <a:gd name="T3" fmla="*/ 76 h 76"/>
                <a:gd name="T4" fmla="*/ 130 w 130"/>
                <a:gd name="T5" fmla="*/ 0 h 76"/>
                <a:gd name="T6" fmla="*/ 0 w 130"/>
                <a:gd name="T7" fmla="*/ 64 h 76"/>
                <a:gd name="T8" fmla="*/ 0 60000 65536"/>
                <a:gd name="T9" fmla="*/ 0 60000 65536"/>
                <a:gd name="T10" fmla="*/ 0 60000 65536"/>
                <a:gd name="T11" fmla="*/ 0 60000 65536"/>
                <a:gd name="T12" fmla="*/ 0 w 130"/>
                <a:gd name="T13" fmla="*/ 0 h 76"/>
                <a:gd name="T14" fmla="*/ 130 w 130"/>
                <a:gd name="T15" fmla="*/ 76 h 76"/>
              </a:gdLst>
              <a:ahLst/>
              <a:cxnLst>
                <a:cxn ang="T8">
                  <a:pos x="T0" y="T1"/>
                </a:cxn>
                <a:cxn ang="T9">
                  <a:pos x="T2" y="T3"/>
                </a:cxn>
                <a:cxn ang="T10">
                  <a:pos x="T4" y="T5"/>
                </a:cxn>
                <a:cxn ang="T11">
                  <a:pos x="T6" y="T7"/>
                </a:cxn>
              </a:cxnLst>
              <a:rect l="T12" t="T13" r="T14" b="T15"/>
              <a:pathLst>
                <a:path w="130" h="76">
                  <a:moveTo>
                    <a:pt x="0" y="64"/>
                  </a:moveTo>
                  <a:lnTo>
                    <a:pt x="6" y="76"/>
                  </a:lnTo>
                  <a:lnTo>
                    <a:pt x="130" y="0"/>
                  </a:lnTo>
                  <a:lnTo>
                    <a:pt x="0" y="64"/>
                  </a:lnTo>
                  <a:close/>
                </a:path>
              </a:pathLst>
            </a:custGeom>
            <a:solidFill>
              <a:srgbClr val="000000"/>
            </a:solidFill>
            <a:ln w="9525">
              <a:noFill/>
              <a:round/>
              <a:headEnd/>
              <a:tailEnd/>
            </a:ln>
          </p:spPr>
          <p:txBody>
            <a:bodyPr/>
            <a:lstStyle/>
            <a:p>
              <a:endParaRPr lang="en-US"/>
            </a:p>
          </p:txBody>
        </p:sp>
        <p:sp>
          <p:nvSpPr>
            <p:cNvPr id="2093" name="Freeform 43">
              <a:extLst>
                <a:ext uri="{FF2B5EF4-FFF2-40B4-BE49-F238E27FC236}">
                  <a16:creationId xmlns:a16="http://schemas.microsoft.com/office/drawing/2014/main" id="{26DE60C6-430F-4FAE-A032-75C014213B9E}"/>
                </a:ext>
              </a:extLst>
            </p:cNvPr>
            <p:cNvSpPr>
              <a:spLocks/>
            </p:cNvSpPr>
            <p:nvPr/>
          </p:nvSpPr>
          <p:spPr bwMode="auto">
            <a:xfrm>
              <a:off x="4949" y="3653"/>
              <a:ext cx="22" cy="15"/>
            </a:xfrm>
            <a:custGeom>
              <a:avLst/>
              <a:gdLst>
                <a:gd name="T0" fmla="*/ 0 w 130"/>
                <a:gd name="T1" fmla="*/ 64 h 76"/>
                <a:gd name="T2" fmla="*/ 6 w 130"/>
                <a:gd name="T3" fmla="*/ 76 h 76"/>
                <a:gd name="T4" fmla="*/ 130 w 130"/>
                <a:gd name="T5" fmla="*/ 0 h 76"/>
                <a:gd name="T6" fmla="*/ 0 w 130"/>
                <a:gd name="T7" fmla="*/ 64 h 76"/>
                <a:gd name="T8" fmla="*/ 0 60000 65536"/>
                <a:gd name="T9" fmla="*/ 0 60000 65536"/>
                <a:gd name="T10" fmla="*/ 0 60000 65536"/>
                <a:gd name="T11" fmla="*/ 0 60000 65536"/>
                <a:gd name="T12" fmla="*/ 0 w 130"/>
                <a:gd name="T13" fmla="*/ 0 h 76"/>
                <a:gd name="T14" fmla="*/ 130 w 130"/>
                <a:gd name="T15" fmla="*/ 76 h 76"/>
              </a:gdLst>
              <a:ahLst/>
              <a:cxnLst>
                <a:cxn ang="T8">
                  <a:pos x="T0" y="T1"/>
                </a:cxn>
                <a:cxn ang="T9">
                  <a:pos x="T2" y="T3"/>
                </a:cxn>
                <a:cxn ang="T10">
                  <a:pos x="T4" y="T5"/>
                </a:cxn>
                <a:cxn ang="T11">
                  <a:pos x="T6" y="T7"/>
                </a:cxn>
              </a:cxnLst>
              <a:rect l="T12" t="T13" r="T14" b="T15"/>
              <a:pathLst>
                <a:path w="130" h="76">
                  <a:moveTo>
                    <a:pt x="0" y="64"/>
                  </a:moveTo>
                  <a:lnTo>
                    <a:pt x="6" y="76"/>
                  </a:lnTo>
                  <a:lnTo>
                    <a:pt x="130" y="0"/>
                  </a:lnTo>
                  <a:lnTo>
                    <a:pt x="0" y="64"/>
                  </a:lnTo>
                </a:path>
              </a:pathLst>
            </a:custGeom>
            <a:noFill/>
            <a:ln w="0">
              <a:solidFill>
                <a:srgbClr val="000000"/>
              </a:solidFill>
              <a:prstDash val="solid"/>
              <a:round/>
              <a:headEnd/>
              <a:tailEnd/>
            </a:ln>
          </p:spPr>
          <p:txBody>
            <a:bodyPr/>
            <a:lstStyle/>
            <a:p>
              <a:endParaRPr lang="en-US"/>
            </a:p>
          </p:txBody>
        </p:sp>
        <p:sp>
          <p:nvSpPr>
            <p:cNvPr id="2094" name="Freeform 44">
              <a:extLst>
                <a:ext uri="{FF2B5EF4-FFF2-40B4-BE49-F238E27FC236}">
                  <a16:creationId xmlns:a16="http://schemas.microsoft.com/office/drawing/2014/main" id="{E27A9648-EC04-4633-9130-4116CD745485}"/>
                </a:ext>
              </a:extLst>
            </p:cNvPr>
            <p:cNvSpPr>
              <a:spLocks/>
            </p:cNvSpPr>
            <p:nvPr/>
          </p:nvSpPr>
          <p:spPr bwMode="auto">
            <a:xfrm>
              <a:off x="4950" y="3653"/>
              <a:ext cx="21" cy="17"/>
            </a:xfrm>
            <a:custGeom>
              <a:avLst/>
              <a:gdLst>
                <a:gd name="T0" fmla="*/ 0 w 124"/>
                <a:gd name="T1" fmla="*/ 76 h 87"/>
                <a:gd name="T2" fmla="*/ 5 w 124"/>
                <a:gd name="T3" fmla="*/ 87 h 87"/>
                <a:gd name="T4" fmla="*/ 124 w 124"/>
                <a:gd name="T5" fmla="*/ 0 h 87"/>
                <a:gd name="T6" fmla="*/ 0 w 124"/>
                <a:gd name="T7" fmla="*/ 76 h 87"/>
                <a:gd name="T8" fmla="*/ 0 60000 65536"/>
                <a:gd name="T9" fmla="*/ 0 60000 65536"/>
                <a:gd name="T10" fmla="*/ 0 60000 65536"/>
                <a:gd name="T11" fmla="*/ 0 60000 65536"/>
                <a:gd name="T12" fmla="*/ 0 w 124"/>
                <a:gd name="T13" fmla="*/ 0 h 87"/>
                <a:gd name="T14" fmla="*/ 124 w 124"/>
                <a:gd name="T15" fmla="*/ 87 h 87"/>
              </a:gdLst>
              <a:ahLst/>
              <a:cxnLst>
                <a:cxn ang="T8">
                  <a:pos x="T0" y="T1"/>
                </a:cxn>
                <a:cxn ang="T9">
                  <a:pos x="T2" y="T3"/>
                </a:cxn>
                <a:cxn ang="T10">
                  <a:pos x="T4" y="T5"/>
                </a:cxn>
                <a:cxn ang="T11">
                  <a:pos x="T6" y="T7"/>
                </a:cxn>
              </a:cxnLst>
              <a:rect l="T12" t="T13" r="T14" b="T15"/>
              <a:pathLst>
                <a:path w="124" h="87">
                  <a:moveTo>
                    <a:pt x="0" y="76"/>
                  </a:moveTo>
                  <a:lnTo>
                    <a:pt x="5" y="87"/>
                  </a:lnTo>
                  <a:lnTo>
                    <a:pt x="124" y="0"/>
                  </a:lnTo>
                  <a:lnTo>
                    <a:pt x="0" y="76"/>
                  </a:lnTo>
                  <a:close/>
                </a:path>
              </a:pathLst>
            </a:custGeom>
            <a:solidFill>
              <a:srgbClr val="000000"/>
            </a:solidFill>
            <a:ln w="9525">
              <a:noFill/>
              <a:round/>
              <a:headEnd/>
              <a:tailEnd/>
            </a:ln>
          </p:spPr>
          <p:txBody>
            <a:bodyPr/>
            <a:lstStyle/>
            <a:p>
              <a:endParaRPr lang="en-US"/>
            </a:p>
          </p:txBody>
        </p:sp>
        <p:sp>
          <p:nvSpPr>
            <p:cNvPr id="2095" name="Freeform 45">
              <a:extLst>
                <a:ext uri="{FF2B5EF4-FFF2-40B4-BE49-F238E27FC236}">
                  <a16:creationId xmlns:a16="http://schemas.microsoft.com/office/drawing/2014/main" id="{A8DFBB01-9C9B-4A5E-8B6B-F715AB93563C}"/>
                </a:ext>
              </a:extLst>
            </p:cNvPr>
            <p:cNvSpPr>
              <a:spLocks/>
            </p:cNvSpPr>
            <p:nvPr/>
          </p:nvSpPr>
          <p:spPr bwMode="auto">
            <a:xfrm>
              <a:off x="4950" y="3653"/>
              <a:ext cx="21" cy="17"/>
            </a:xfrm>
            <a:custGeom>
              <a:avLst/>
              <a:gdLst>
                <a:gd name="T0" fmla="*/ 0 w 124"/>
                <a:gd name="T1" fmla="*/ 76 h 87"/>
                <a:gd name="T2" fmla="*/ 5 w 124"/>
                <a:gd name="T3" fmla="*/ 87 h 87"/>
                <a:gd name="T4" fmla="*/ 124 w 124"/>
                <a:gd name="T5" fmla="*/ 0 h 87"/>
                <a:gd name="T6" fmla="*/ 0 w 124"/>
                <a:gd name="T7" fmla="*/ 76 h 87"/>
                <a:gd name="T8" fmla="*/ 0 60000 65536"/>
                <a:gd name="T9" fmla="*/ 0 60000 65536"/>
                <a:gd name="T10" fmla="*/ 0 60000 65536"/>
                <a:gd name="T11" fmla="*/ 0 60000 65536"/>
                <a:gd name="T12" fmla="*/ 0 w 124"/>
                <a:gd name="T13" fmla="*/ 0 h 87"/>
                <a:gd name="T14" fmla="*/ 124 w 124"/>
                <a:gd name="T15" fmla="*/ 87 h 87"/>
              </a:gdLst>
              <a:ahLst/>
              <a:cxnLst>
                <a:cxn ang="T8">
                  <a:pos x="T0" y="T1"/>
                </a:cxn>
                <a:cxn ang="T9">
                  <a:pos x="T2" y="T3"/>
                </a:cxn>
                <a:cxn ang="T10">
                  <a:pos x="T4" y="T5"/>
                </a:cxn>
                <a:cxn ang="T11">
                  <a:pos x="T6" y="T7"/>
                </a:cxn>
              </a:cxnLst>
              <a:rect l="T12" t="T13" r="T14" b="T15"/>
              <a:pathLst>
                <a:path w="124" h="87">
                  <a:moveTo>
                    <a:pt x="0" y="76"/>
                  </a:moveTo>
                  <a:lnTo>
                    <a:pt x="5" y="87"/>
                  </a:lnTo>
                  <a:lnTo>
                    <a:pt x="124" y="0"/>
                  </a:lnTo>
                  <a:lnTo>
                    <a:pt x="0" y="76"/>
                  </a:lnTo>
                </a:path>
              </a:pathLst>
            </a:custGeom>
            <a:noFill/>
            <a:ln w="0">
              <a:solidFill>
                <a:srgbClr val="000000"/>
              </a:solidFill>
              <a:prstDash val="solid"/>
              <a:round/>
              <a:headEnd/>
              <a:tailEnd/>
            </a:ln>
          </p:spPr>
          <p:txBody>
            <a:bodyPr/>
            <a:lstStyle/>
            <a:p>
              <a:endParaRPr lang="en-US"/>
            </a:p>
          </p:txBody>
        </p:sp>
        <p:sp>
          <p:nvSpPr>
            <p:cNvPr id="2096" name="Freeform 46">
              <a:extLst>
                <a:ext uri="{FF2B5EF4-FFF2-40B4-BE49-F238E27FC236}">
                  <a16:creationId xmlns:a16="http://schemas.microsoft.com/office/drawing/2014/main" id="{0B54674C-F80B-4214-AD2A-2587E4764BFE}"/>
                </a:ext>
              </a:extLst>
            </p:cNvPr>
            <p:cNvSpPr>
              <a:spLocks/>
            </p:cNvSpPr>
            <p:nvPr/>
          </p:nvSpPr>
          <p:spPr bwMode="auto">
            <a:xfrm>
              <a:off x="4951" y="3653"/>
              <a:ext cx="20" cy="20"/>
            </a:xfrm>
            <a:custGeom>
              <a:avLst/>
              <a:gdLst>
                <a:gd name="T0" fmla="*/ 0 w 119"/>
                <a:gd name="T1" fmla="*/ 87 h 98"/>
                <a:gd name="T2" fmla="*/ 7 w 119"/>
                <a:gd name="T3" fmla="*/ 98 h 98"/>
                <a:gd name="T4" fmla="*/ 119 w 119"/>
                <a:gd name="T5" fmla="*/ 0 h 98"/>
                <a:gd name="T6" fmla="*/ 0 w 119"/>
                <a:gd name="T7" fmla="*/ 87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0" y="87"/>
                  </a:moveTo>
                  <a:lnTo>
                    <a:pt x="7" y="98"/>
                  </a:lnTo>
                  <a:lnTo>
                    <a:pt x="119" y="0"/>
                  </a:lnTo>
                  <a:lnTo>
                    <a:pt x="0" y="87"/>
                  </a:lnTo>
                  <a:close/>
                </a:path>
              </a:pathLst>
            </a:custGeom>
            <a:solidFill>
              <a:srgbClr val="000000"/>
            </a:solidFill>
            <a:ln w="9525">
              <a:noFill/>
              <a:round/>
              <a:headEnd/>
              <a:tailEnd/>
            </a:ln>
          </p:spPr>
          <p:txBody>
            <a:bodyPr/>
            <a:lstStyle/>
            <a:p>
              <a:endParaRPr lang="en-US"/>
            </a:p>
          </p:txBody>
        </p:sp>
        <p:sp>
          <p:nvSpPr>
            <p:cNvPr id="2097" name="Freeform 47">
              <a:extLst>
                <a:ext uri="{FF2B5EF4-FFF2-40B4-BE49-F238E27FC236}">
                  <a16:creationId xmlns:a16="http://schemas.microsoft.com/office/drawing/2014/main" id="{8787F761-E2CE-481C-B74A-2A1ADD541F51}"/>
                </a:ext>
              </a:extLst>
            </p:cNvPr>
            <p:cNvSpPr>
              <a:spLocks/>
            </p:cNvSpPr>
            <p:nvPr/>
          </p:nvSpPr>
          <p:spPr bwMode="auto">
            <a:xfrm>
              <a:off x="4951" y="3653"/>
              <a:ext cx="20" cy="20"/>
            </a:xfrm>
            <a:custGeom>
              <a:avLst/>
              <a:gdLst>
                <a:gd name="T0" fmla="*/ 0 w 119"/>
                <a:gd name="T1" fmla="*/ 87 h 98"/>
                <a:gd name="T2" fmla="*/ 7 w 119"/>
                <a:gd name="T3" fmla="*/ 98 h 98"/>
                <a:gd name="T4" fmla="*/ 119 w 119"/>
                <a:gd name="T5" fmla="*/ 0 h 98"/>
                <a:gd name="T6" fmla="*/ 0 w 119"/>
                <a:gd name="T7" fmla="*/ 87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0" y="87"/>
                  </a:moveTo>
                  <a:lnTo>
                    <a:pt x="7" y="98"/>
                  </a:lnTo>
                  <a:lnTo>
                    <a:pt x="119" y="0"/>
                  </a:lnTo>
                  <a:lnTo>
                    <a:pt x="0" y="87"/>
                  </a:lnTo>
                </a:path>
              </a:pathLst>
            </a:custGeom>
            <a:noFill/>
            <a:ln w="0">
              <a:solidFill>
                <a:srgbClr val="000000"/>
              </a:solidFill>
              <a:prstDash val="solid"/>
              <a:round/>
              <a:headEnd/>
              <a:tailEnd/>
            </a:ln>
          </p:spPr>
          <p:txBody>
            <a:bodyPr/>
            <a:lstStyle/>
            <a:p>
              <a:endParaRPr lang="en-US"/>
            </a:p>
          </p:txBody>
        </p:sp>
        <p:sp>
          <p:nvSpPr>
            <p:cNvPr id="2098" name="Freeform 48">
              <a:extLst>
                <a:ext uri="{FF2B5EF4-FFF2-40B4-BE49-F238E27FC236}">
                  <a16:creationId xmlns:a16="http://schemas.microsoft.com/office/drawing/2014/main" id="{35F997CA-4DA8-4DFE-852A-B2B052906BB3}"/>
                </a:ext>
              </a:extLst>
            </p:cNvPr>
            <p:cNvSpPr>
              <a:spLocks/>
            </p:cNvSpPr>
            <p:nvPr/>
          </p:nvSpPr>
          <p:spPr bwMode="auto">
            <a:xfrm>
              <a:off x="4952" y="3653"/>
              <a:ext cx="19" cy="22"/>
            </a:xfrm>
            <a:custGeom>
              <a:avLst/>
              <a:gdLst>
                <a:gd name="T0" fmla="*/ 0 w 112"/>
                <a:gd name="T1" fmla="*/ 98 h 109"/>
                <a:gd name="T2" fmla="*/ 8 w 112"/>
                <a:gd name="T3" fmla="*/ 109 h 109"/>
                <a:gd name="T4" fmla="*/ 112 w 112"/>
                <a:gd name="T5" fmla="*/ 0 h 109"/>
                <a:gd name="T6" fmla="*/ 0 w 112"/>
                <a:gd name="T7" fmla="*/ 98 h 109"/>
                <a:gd name="T8" fmla="*/ 0 60000 65536"/>
                <a:gd name="T9" fmla="*/ 0 60000 65536"/>
                <a:gd name="T10" fmla="*/ 0 60000 65536"/>
                <a:gd name="T11" fmla="*/ 0 60000 65536"/>
                <a:gd name="T12" fmla="*/ 0 w 112"/>
                <a:gd name="T13" fmla="*/ 0 h 109"/>
                <a:gd name="T14" fmla="*/ 112 w 112"/>
                <a:gd name="T15" fmla="*/ 109 h 109"/>
              </a:gdLst>
              <a:ahLst/>
              <a:cxnLst>
                <a:cxn ang="T8">
                  <a:pos x="T0" y="T1"/>
                </a:cxn>
                <a:cxn ang="T9">
                  <a:pos x="T2" y="T3"/>
                </a:cxn>
                <a:cxn ang="T10">
                  <a:pos x="T4" y="T5"/>
                </a:cxn>
                <a:cxn ang="T11">
                  <a:pos x="T6" y="T7"/>
                </a:cxn>
              </a:cxnLst>
              <a:rect l="T12" t="T13" r="T14" b="T15"/>
              <a:pathLst>
                <a:path w="112" h="109">
                  <a:moveTo>
                    <a:pt x="0" y="98"/>
                  </a:moveTo>
                  <a:lnTo>
                    <a:pt x="8" y="109"/>
                  </a:lnTo>
                  <a:lnTo>
                    <a:pt x="112" y="0"/>
                  </a:lnTo>
                  <a:lnTo>
                    <a:pt x="0" y="98"/>
                  </a:lnTo>
                  <a:close/>
                </a:path>
              </a:pathLst>
            </a:custGeom>
            <a:solidFill>
              <a:srgbClr val="000000"/>
            </a:solidFill>
            <a:ln w="9525">
              <a:noFill/>
              <a:round/>
              <a:headEnd/>
              <a:tailEnd/>
            </a:ln>
          </p:spPr>
          <p:txBody>
            <a:bodyPr/>
            <a:lstStyle/>
            <a:p>
              <a:endParaRPr lang="en-US"/>
            </a:p>
          </p:txBody>
        </p:sp>
        <p:sp>
          <p:nvSpPr>
            <p:cNvPr id="2099" name="Freeform 49">
              <a:extLst>
                <a:ext uri="{FF2B5EF4-FFF2-40B4-BE49-F238E27FC236}">
                  <a16:creationId xmlns:a16="http://schemas.microsoft.com/office/drawing/2014/main" id="{A427194C-7B8C-48BA-A135-3DFA3C35E7B9}"/>
                </a:ext>
              </a:extLst>
            </p:cNvPr>
            <p:cNvSpPr>
              <a:spLocks/>
            </p:cNvSpPr>
            <p:nvPr/>
          </p:nvSpPr>
          <p:spPr bwMode="auto">
            <a:xfrm>
              <a:off x="4952" y="3653"/>
              <a:ext cx="19" cy="22"/>
            </a:xfrm>
            <a:custGeom>
              <a:avLst/>
              <a:gdLst>
                <a:gd name="T0" fmla="*/ 0 w 112"/>
                <a:gd name="T1" fmla="*/ 98 h 109"/>
                <a:gd name="T2" fmla="*/ 8 w 112"/>
                <a:gd name="T3" fmla="*/ 109 h 109"/>
                <a:gd name="T4" fmla="*/ 112 w 112"/>
                <a:gd name="T5" fmla="*/ 0 h 109"/>
                <a:gd name="T6" fmla="*/ 0 w 112"/>
                <a:gd name="T7" fmla="*/ 98 h 109"/>
                <a:gd name="T8" fmla="*/ 0 60000 65536"/>
                <a:gd name="T9" fmla="*/ 0 60000 65536"/>
                <a:gd name="T10" fmla="*/ 0 60000 65536"/>
                <a:gd name="T11" fmla="*/ 0 60000 65536"/>
                <a:gd name="T12" fmla="*/ 0 w 112"/>
                <a:gd name="T13" fmla="*/ 0 h 109"/>
                <a:gd name="T14" fmla="*/ 112 w 112"/>
                <a:gd name="T15" fmla="*/ 109 h 109"/>
              </a:gdLst>
              <a:ahLst/>
              <a:cxnLst>
                <a:cxn ang="T8">
                  <a:pos x="T0" y="T1"/>
                </a:cxn>
                <a:cxn ang="T9">
                  <a:pos x="T2" y="T3"/>
                </a:cxn>
                <a:cxn ang="T10">
                  <a:pos x="T4" y="T5"/>
                </a:cxn>
                <a:cxn ang="T11">
                  <a:pos x="T6" y="T7"/>
                </a:cxn>
              </a:cxnLst>
              <a:rect l="T12" t="T13" r="T14" b="T15"/>
              <a:pathLst>
                <a:path w="112" h="109">
                  <a:moveTo>
                    <a:pt x="0" y="98"/>
                  </a:moveTo>
                  <a:lnTo>
                    <a:pt x="8" y="109"/>
                  </a:lnTo>
                  <a:lnTo>
                    <a:pt x="112" y="0"/>
                  </a:lnTo>
                  <a:lnTo>
                    <a:pt x="0" y="98"/>
                  </a:lnTo>
                </a:path>
              </a:pathLst>
            </a:custGeom>
            <a:noFill/>
            <a:ln w="0">
              <a:solidFill>
                <a:srgbClr val="000000"/>
              </a:solidFill>
              <a:prstDash val="solid"/>
              <a:round/>
              <a:headEnd/>
              <a:tailEnd/>
            </a:ln>
          </p:spPr>
          <p:txBody>
            <a:bodyPr/>
            <a:lstStyle/>
            <a:p>
              <a:endParaRPr lang="en-US"/>
            </a:p>
          </p:txBody>
        </p:sp>
        <p:sp>
          <p:nvSpPr>
            <p:cNvPr id="2100" name="Freeform 50">
              <a:extLst>
                <a:ext uri="{FF2B5EF4-FFF2-40B4-BE49-F238E27FC236}">
                  <a16:creationId xmlns:a16="http://schemas.microsoft.com/office/drawing/2014/main" id="{9863F117-A67A-4A86-909C-4D7131C197A2}"/>
                </a:ext>
              </a:extLst>
            </p:cNvPr>
            <p:cNvSpPr>
              <a:spLocks/>
            </p:cNvSpPr>
            <p:nvPr/>
          </p:nvSpPr>
          <p:spPr bwMode="auto">
            <a:xfrm>
              <a:off x="4954" y="3653"/>
              <a:ext cx="17" cy="24"/>
            </a:xfrm>
            <a:custGeom>
              <a:avLst/>
              <a:gdLst>
                <a:gd name="T0" fmla="*/ 0 w 104"/>
                <a:gd name="T1" fmla="*/ 109 h 118"/>
                <a:gd name="T2" fmla="*/ 8 w 104"/>
                <a:gd name="T3" fmla="*/ 118 h 118"/>
                <a:gd name="T4" fmla="*/ 104 w 104"/>
                <a:gd name="T5" fmla="*/ 0 h 118"/>
                <a:gd name="T6" fmla="*/ 0 w 104"/>
                <a:gd name="T7" fmla="*/ 109 h 118"/>
                <a:gd name="T8" fmla="*/ 0 60000 65536"/>
                <a:gd name="T9" fmla="*/ 0 60000 65536"/>
                <a:gd name="T10" fmla="*/ 0 60000 65536"/>
                <a:gd name="T11" fmla="*/ 0 60000 65536"/>
                <a:gd name="T12" fmla="*/ 0 w 104"/>
                <a:gd name="T13" fmla="*/ 0 h 118"/>
                <a:gd name="T14" fmla="*/ 104 w 104"/>
                <a:gd name="T15" fmla="*/ 118 h 118"/>
              </a:gdLst>
              <a:ahLst/>
              <a:cxnLst>
                <a:cxn ang="T8">
                  <a:pos x="T0" y="T1"/>
                </a:cxn>
                <a:cxn ang="T9">
                  <a:pos x="T2" y="T3"/>
                </a:cxn>
                <a:cxn ang="T10">
                  <a:pos x="T4" y="T5"/>
                </a:cxn>
                <a:cxn ang="T11">
                  <a:pos x="T6" y="T7"/>
                </a:cxn>
              </a:cxnLst>
              <a:rect l="T12" t="T13" r="T14" b="T15"/>
              <a:pathLst>
                <a:path w="104" h="118">
                  <a:moveTo>
                    <a:pt x="0" y="109"/>
                  </a:moveTo>
                  <a:lnTo>
                    <a:pt x="8" y="118"/>
                  </a:lnTo>
                  <a:lnTo>
                    <a:pt x="104" y="0"/>
                  </a:lnTo>
                  <a:lnTo>
                    <a:pt x="0" y="109"/>
                  </a:lnTo>
                  <a:close/>
                </a:path>
              </a:pathLst>
            </a:custGeom>
            <a:solidFill>
              <a:srgbClr val="000000"/>
            </a:solidFill>
            <a:ln w="9525">
              <a:noFill/>
              <a:round/>
              <a:headEnd/>
              <a:tailEnd/>
            </a:ln>
          </p:spPr>
          <p:txBody>
            <a:bodyPr/>
            <a:lstStyle/>
            <a:p>
              <a:endParaRPr lang="en-US"/>
            </a:p>
          </p:txBody>
        </p:sp>
        <p:sp>
          <p:nvSpPr>
            <p:cNvPr id="2101" name="Freeform 51">
              <a:extLst>
                <a:ext uri="{FF2B5EF4-FFF2-40B4-BE49-F238E27FC236}">
                  <a16:creationId xmlns:a16="http://schemas.microsoft.com/office/drawing/2014/main" id="{6E7C9E2B-9E4D-449D-B7D5-36CA001B47DA}"/>
                </a:ext>
              </a:extLst>
            </p:cNvPr>
            <p:cNvSpPr>
              <a:spLocks/>
            </p:cNvSpPr>
            <p:nvPr/>
          </p:nvSpPr>
          <p:spPr bwMode="auto">
            <a:xfrm>
              <a:off x="4954" y="3653"/>
              <a:ext cx="17" cy="24"/>
            </a:xfrm>
            <a:custGeom>
              <a:avLst/>
              <a:gdLst>
                <a:gd name="T0" fmla="*/ 0 w 104"/>
                <a:gd name="T1" fmla="*/ 109 h 118"/>
                <a:gd name="T2" fmla="*/ 8 w 104"/>
                <a:gd name="T3" fmla="*/ 118 h 118"/>
                <a:gd name="T4" fmla="*/ 104 w 104"/>
                <a:gd name="T5" fmla="*/ 0 h 118"/>
                <a:gd name="T6" fmla="*/ 0 w 104"/>
                <a:gd name="T7" fmla="*/ 109 h 118"/>
                <a:gd name="T8" fmla="*/ 0 60000 65536"/>
                <a:gd name="T9" fmla="*/ 0 60000 65536"/>
                <a:gd name="T10" fmla="*/ 0 60000 65536"/>
                <a:gd name="T11" fmla="*/ 0 60000 65536"/>
                <a:gd name="T12" fmla="*/ 0 w 104"/>
                <a:gd name="T13" fmla="*/ 0 h 118"/>
                <a:gd name="T14" fmla="*/ 104 w 104"/>
                <a:gd name="T15" fmla="*/ 118 h 118"/>
              </a:gdLst>
              <a:ahLst/>
              <a:cxnLst>
                <a:cxn ang="T8">
                  <a:pos x="T0" y="T1"/>
                </a:cxn>
                <a:cxn ang="T9">
                  <a:pos x="T2" y="T3"/>
                </a:cxn>
                <a:cxn ang="T10">
                  <a:pos x="T4" y="T5"/>
                </a:cxn>
                <a:cxn ang="T11">
                  <a:pos x="T6" y="T7"/>
                </a:cxn>
              </a:cxnLst>
              <a:rect l="T12" t="T13" r="T14" b="T15"/>
              <a:pathLst>
                <a:path w="104" h="118">
                  <a:moveTo>
                    <a:pt x="0" y="109"/>
                  </a:moveTo>
                  <a:lnTo>
                    <a:pt x="8" y="118"/>
                  </a:lnTo>
                  <a:lnTo>
                    <a:pt x="104" y="0"/>
                  </a:lnTo>
                  <a:lnTo>
                    <a:pt x="0" y="109"/>
                  </a:lnTo>
                </a:path>
              </a:pathLst>
            </a:custGeom>
            <a:noFill/>
            <a:ln w="0">
              <a:solidFill>
                <a:srgbClr val="000000"/>
              </a:solidFill>
              <a:prstDash val="solid"/>
              <a:round/>
              <a:headEnd/>
              <a:tailEnd/>
            </a:ln>
          </p:spPr>
          <p:txBody>
            <a:bodyPr/>
            <a:lstStyle/>
            <a:p>
              <a:endParaRPr lang="en-US"/>
            </a:p>
          </p:txBody>
        </p:sp>
        <p:sp>
          <p:nvSpPr>
            <p:cNvPr id="2102" name="Freeform 52">
              <a:extLst>
                <a:ext uri="{FF2B5EF4-FFF2-40B4-BE49-F238E27FC236}">
                  <a16:creationId xmlns:a16="http://schemas.microsoft.com/office/drawing/2014/main" id="{5D101853-28B0-475E-8057-E5AEA5E9E658}"/>
                </a:ext>
              </a:extLst>
            </p:cNvPr>
            <p:cNvSpPr>
              <a:spLocks/>
            </p:cNvSpPr>
            <p:nvPr/>
          </p:nvSpPr>
          <p:spPr bwMode="auto">
            <a:xfrm>
              <a:off x="4955" y="3653"/>
              <a:ext cx="16" cy="25"/>
            </a:xfrm>
            <a:custGeom>
              <a:avLst/>
              <a:gdLst>
                <a:gd name="T0" fmla="*/ 0 w 96"/>
                <a:gd name="T1" fmla="*/ 118 h 127"/>
                <a:gd name="T2" fmla="*/ 9 w 96"/>
                <a:gd name="T3" fmla="*/ 127 h 127"/>
                <a:gd name="T4" fmla="*/ 96 w 96"/>
                <a:gd name="T5" fmla="*/ 0 h 127"/>
                <a:gd name="T6" fmla="*/ 0 w 96"/>
                <a:gd name="T7" fmla="*/ 118 h 127"/>
                <a:gd name="T8" fmla="*/ 0 60000 65536"/>
                <a:gd name="T9" fmla="*/ 0 60000 65536"/>
                <a:gd name="T10" fmla="*/ 0 60000 65536"/>
                <a:gd name="T11" fmla="*/ 0 60000 65536"/>
                <a:gd name="T12" fmla="*/ 0 w 96"/>
                <a:gd name="T13" fmla="*/ 0 h 127"/>
                <a:gd name="T14" fmla="*/ 96 w 96"/>
                <a:gd name="T15" fmla="*/ 127 h 127"/>
              </a:gdLst>
              <a:ahLst/>
              <a:cxnLst>
                <a:cxn ang="T8">
                  <a:pos x="T0" y="T1"/>
                </a:cxn>
                <a:cxn ang="T9">
                  <a:pos x="T2" y="T3"/>
                </a:cxn>
                <a:cxn ang="T10">
                  <a:pos x="T4" y="T5"/>
                </a:cxn>
                <a:cxn ang="T11">
                  <a:pos x="T6" y="T7"/>
                </a:cxn>
              </a:cxnLst>
              <a:rect l="T12" t="T13" r="T14" b="T15"/>
              <a:pathLst>
                <a:path w="96" h="127">
                  <a:moveTo>
                    <a:pt x="0" y="118"/>
                  </a:moveTo>
                  <a:lnTo>
                    <a:pt x="9" y="127"/>
                  </a:lnTo>
                  <a:lnTo>
                    <a:pt x="96" y="0"/>
                  </a:lnTo>
                  <a:lnTo>
                    <a:pt x="0" y="118"/>
                  </a:lnTo>
                  <a:close/>
                </a:path>
              </a:pathLst>
            </a:custGeom>
            <a:solidFill>
              <a:srgbClr val="000000"/>
            </a:solidFill>
            <a:ln w="9525">
              <a:noFill/>
              <a:round/>
              <a:headEnd/>
              <a:tailEnd/>
            </a:ln>
          </p:spPr>
          <p:txBody>
            <a:bodyPr/>
            <a:lstStyle/>
            <a:p>
              <a:endParaRPr lang="en-US"/>
            </a:p>
          </p:txBody>
        </p:sp>
        <p:sp>
          <p:nvSpPr>
            <p:cNvPr id="2103" name="Freeform 53">
              <a:extLst>
                <a:ext uri="{FF2B5EF4-FFF2-40B4-BE49-F238E27FC236}">
                  <a16:creationId xmlns:a16="http://schemas.microsoft.com/office/drawing/2014/main" id="{9FC065CE-83C9-425D-8D52-F83BE2B3D98B}"/>
                </a:ext>
              </a:extLst>
            </p:cNvPr>
            <p:cNvSpPr>
              <a:spLocks/>
            </p:cNvSpPr>
            <p:nvPr/>
          </p:nvSpPr>
          <p:spPr bwMode="auto">
            <a:xfrm>
              <a:off x="4955" y="3653"/>
              <a:ext cx="16" cy="25"/>
            </a:xfrm>
            <a:custGeom>
              <a:avLst/>
              <a:gdLst>
                <a:gd name="T0" fmla="*/ 0 w 96"/>
                <a:gd name="T1" fmla="*/ 118 h 127"/>
                <a:gd name="T2" fmla="*/ 9 w 96"/>
                <a:gd name="T3" fmla="*/ 127 h 127"/>
                <a:gd name="T4" fmla="*/ 96 w 96"/>
                <a:gd name="T5" fmla="*/ 0 h 127"/>
                <a:gd name="T6" fmla="*/ 0 w 96"/>
                <a:gd name="T7" fmla="*/ 118 h 127"/>
                <a:gd name="T8" fmla="*/ 0 60000 65536"/>
                <a:gd name="T9" fmla="*/ 0 60000 65536"/>
                <a:gd name="T10" fmla="*/ 0 60000 65536"/>
                <a:gd name="T11" fmla="*/ 0 60000 65536"/>
                <a:gd name="T12" fmla="*/ 0 w 96"/>
                <a:gd name="T13" fmla="*/ 0 h 127"/>
                <a:gd name="T14" fmla="*/ 96 w 96"/>
                <a:gd name="T15" fmla="*/ 127 h 127"/>
              </a:gdLst>
              <a:ahLst/>
              <a:cxnLst>
                <a:cxn ang="T8">
                  <a:pos x="T0" y="T1"/>
                </a:cxn>
                <a:cxn ang="T9">
                  <a:pos x="T2" y="T3"/>
                </a:cxn>
                <a:cxn ang="T10">
                  <a:pos x="T4" y="T5"/>
                </a:cxn>
                <a:cxn ang="T11">
                  <a:pos x="T6" y="T7"/>
                </a:cxn>
              </a:cxnLst>
              <a:rect l="T12" t="T13" r="T14" b="T15"/>
              <a:pathLst>
                <a:path w="96" h="127">
                  <a:moveTo>
                    <a:pt x="0" y="118"/>
                  </a:moveTo>
                  <a:lnTo>
                    <a:pt x="9" y="127"/>
                  </a:lnTo>
                  <a:lnTo>
                    <a:pt x="96" y="0"/>
                  </a:lnTo>
                  <a:lnTo>
                    <a:pt x="0" y="118"/>
                  </a:lnTo>
                </a:path>
              </a:pathLst>
            </a:custGeom>
            <a:noFill/>
            <a:ln w="0">
              <a:solidFill>
                <a:srgbClr val="000000"/>
              </a:solidFill>
              <a:prstDash val="solid"/>
              <a:round/>
              <a:headEnd/>
              <a:tailEnd/>
            </a:ln>
          </p:spPr>
          <p:txBody>
            <a:bodyPr/>
            <a:lstStyle/>
            <a:p>
              <a:endParaRPr lang="en-US"/>
            </a:p>
          </p:txBody>
        </p:sp>
        <p:sp>
          <p:nvSpPr>
            <p:cNvPr id="2104" name="Freeform 54">
              <a:extLst>
                <a:ext uri="{FF2B5EF4-FFF2-40B4-BE49-F238E27FC236}">
                  <a16:creationId xmlns:a16="http://schemas.microsoft.com/office/drawing/2014/main" id="{A8F55F85-F767-477F-AF66-7E532430ED86}"/>
                </a:ext>
              </a:extLst>
            </p:cNvPr>
            <p:cNvSpPr>
              <a:spLocks/>
            </p:cNvSpPr>
            <p:nvPr/>
          </p:nvSpPr>
          <p:spPr bwMode="auto">
            <a:xfrm>
              <a:off x="4956" y="3653"/>
              <a:ext cx="15" cy="27"/>
            </a:xfrm>
            <a:custGeom>
              <a:avLst/>
              <a:gdLst>
                <a:gd name="T0" fmla="*/ 0 w 87"/>
                <a:gd name="T1" fmla="*/ 127 h 134"/>
                <a:gd name="T2" fmla="*/ 9 w 87"/>
                <a:gd name="T3" fmla="*/ 134 h 134"/>
                <a:gd name="T4" fmla="*/ 87 w 87"/>
                <a:gd name="T5" fmla="*/ 0 h 134"/>
                <a:gd name="T6" fmla="*/ 0 w 87"/>
                <a:gd name="T7" fmla="*/ 127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0" y="127"/>
                  </a:moveTo>
                  <a:lnTo>
                    <a:pt x="9" y="134"/>
                  </a:lnTo>
                  <a:lnTo>
                    <a:pt x="87" y="0"/>
                  </a:lnTo>
                  <a:lnTo>
                    <a:pt x="0" y="127"/>
                  </a:lnTo>
                  <a:close/>
                </a:path>
              </a:pathLst>
            </a:custGeom>
            <a:solidFill>
              <a:srgbClr val="000000"/>
            </a:solidFill>
            <a:ln w="9525">
              <a:noFill/>
              <a:round/>
              <a:headEnd/>
              <a:tailEnd/>
            </a:ln>
          </p:spPr>
          <p:txBody>
            <a:bodyPr/>
            <a:lstStyle/>
            <a:p>
              <a:endParaRPr lang="en-US"/>
            </a:p>
          </p:txBody>
        </p:sp>
        <p:sp>
          <p:nvSpPr>
            <p:cNvPr id="2105" name="Freeform 55">
              <a:extLst>
                <a:ext uri="{FF2B5EF4-FFF2-40B4-BE49-F238E27FC236}">
                  <a16:creationId xmlns:a16="http://schemas.microsoft.com/office/drawing/2014/main" id="{2E855615-54A2-411E-9AAB-34C46527268D}"/>
                </a:ext>
              </a:extLst>
            </p:cNvPr>
            <p:cNvSpPr>
              <a:spLocks/>
            </p:cNvSpPr>
            <p:nvPr/>
          </p:nvSpPr>
          <p:spPr bwMode="auto">
            <a:xfrm>
              <a:off x="4956" y="3653"/>
              <a:ext cx="15" cy="27"/>
            </a:xfrm>
            <a:custGeom>
              <a:avLst/>
              <a:gdLst>
                <a:gd name="T0" fmla="*/ 0 w 87"/>
                <a:gd name="T1" fmla="*/ 127 h 134"/>
                <a:gd name="T2" fmla="*/ 9 w 87"/>
                <a:gd name="T3" fmla="*/ 134 h 134"/>
                <a:gd name="T4" fmla="*/ 87 w 87"/>
                <a:gd name="T5" fmla="*/ 0 h 134"/>
                <a:gd name="T6" fmla="*/ 0 w 87"/>
                <a:gd name="T7" fmla="*/ 127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0" y="127"/>
                  </a:moveTo>
                  <a:lnTo>
                    <a:pt x="9" y="134"/>
                  </a:lnTo>
                  <a:lnTo>
                    <a:pt x="87" y="0"/>
                  </a:lnTo>
                  <a:lnTo>
                    <a:pt x="0" y="127"/>
                  </a:lnTo>
                </a:path>
              </a:pathLst>
            </a:custGeom>
            <a:noFill/>
            <a:ln w="0">
              <a:solidFill>
                <a:srgbClr val="000000"/>
              </a:solidFill>
              <a:prstDash val="solid"/>
              <a:round/>
              <a:headEnd/>
              <a:tailEnd/>
            </a:ln>
          </p:spPr>
          <p:txBody>
            <a:bodyPr/>
            <a:lstStyle/>
            <a:p>
              <a:endParaRPr lang="en-US"/>
            </a:p>
          </p:txBody>
        </p:sp>
        <p:sp>
          <p:nvSpPr>
            <p:cNvPr id="2106" name="Freeform 56">
              <a:extLst>
                <a:ext uri="{FF2B5EF4-FFF2-40B4-BE49-F238E27FC236}">
                  <a16:creationId xmlns:a16="http://schemas.microsoft.com/office/drawing/2014/main" id="{DF437C08-AF35-4AC8-AA31-D5110A83E4B5}"/>
                </a:ext>
              </a:extLst>
            </p:cNvPr>
            <p:cNvSpPr>
              <a:spLocks/>
            </p:cNvSpPr>
            <p:nvPr/>
          </p:nvSpPr>
          <p:spPr bwMode="auto">
            <a:xfrm>
              <a:off x="4958" y="3653"/>
              <a:ext cx="13" cy="28"/>
            </a:xfrm>
            <a:custGeom>
              <a:avLst/>
              <a:gdLst>
                <a:gd name="T0" fmla="*/ 0 w 78"/>
                <a:gd name="T1" fmla="*/ 134 h 141"/>
                <a:gd name="T2" fmla="*/ 11 w 78"/>
                <a:gd name="T3" fmla="*/ 141 h 141"/>
                <a:gd name="T4" fmla="*/ 78 w 78"/>
                <a:gd name="T5" fmla="*/ 0 h 141"/>
                <a:gd name="T6" fmla="*/ 0 w 78"/>
                <a:gd name="T7" fmla="*/ 134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0" y="134"/>
                  </a:moveTo>
                  <a:lnTo>
                    <a:pt x="11" y="141"/>
                  </a:lnTo>
                  <a:lnTo>
                    <a:pt x="78" y="0"/>
                  </a:lnTo>
                  <a:lnTo>
                    <a:pt x="0" y="134"/>
                  </a:lnTo>
                  <a:close/>
                </a:path>
              </a:pathLst>
            </a:custGeom>
            <a:solidFill>
              <a:srgbClr val="000000"/>
            </a:solidFill>
            <a:ln w="9525">
              <a:noFill/>
              <a:round/>
              <a:headEnd/>
              <a:tailEnd/>
            </a:ln>
          </p:spPr>
          <p:txBody>
            <a:bodyPr/>
            <a:lstStyle/>
            <a:p>
              <a:endParaRPr lang="en-US"/>
            </a:p>
          </p:txBody>
        </p:sp>
        <p:sp>
          <p:nvSpPr>
            <p:cNvPr id="2107" name="Freeform 57">
              <a:extLst>
                <a:ext uri="{FF2B5EF4-FFF2-40B4-BE49-F238E27FC236}">
                  <a16:creationId xmlns:a16="http://schemas.microsoft.com/office/drawing/2014/main" id="{F7A6E84F-27D7-41D6-987A-B724180ED9CA}"/>
                </a:ext>
              </a:extLst>
            </p:cNvPr>
            <p:cNvSpPr>
              <a:spLocks/>
            </p:cNvSpPr>
            <p:nvPr/>
          </p:nvSpPr>
          <p:spPr bwMode="auto">
            <a:xfrm>
              <a:off x="4958" y="3653"/>
              <a:ext cx="13" cy="28"/>
            </a:xfrm>
            <a:custGeom>
              <a:avLst/>
              <a:gdLst>
                <a:gd name="T0" fmla="*/ 0 w 78"/>
                <a:gd name="T1" fmla="*/ 134 h 141"/>
                <a:gd name="T2" fmla="*/ 11 w 78"/>
                <a:gd name="T3" fmla="*/ 141 h 141"/>
                <a:gd name="T4" fmla="*/ 78 w 78"/>
                <a:gd name="T5" fmla="*/ 0 h 141"/>
                <a:gd name="T6" fmla="*/ 0 w 78"/>
                <a:gd name="T7" fmla="*/ 134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0" y="134"/>
                  </a:moveTo>
                  <a:lnTo>
                    <a:pt x="11" y="141"/>
                  </a:lnTo>
                  <a:lnTo>
                    <a:pt x="78" y="0"/>
                  </a:lnTo>
                  <a:lnTo>
                    <a:pt x="0" y="134"/>
                  </a:lnTo>
                </a:path>
              </a:pathLst>
            </a:custGeom>
            <a:noFill/>
            <a:ln w="0">
              <a:solidFill>
                <a:srgbClr val="000000"/>
              </a:solidFill>
              <a:prstDash val="solid"/>
              <a:round/>
              <a:headEnd/>
              <a:tailEnd/>
            </a:ln>
          </p:spPr>
          <p:txBody>
            <a:bodyPr/>
            <a:lstStyle/>
            <a:p>
              <a:endParaRPr lang="en-US"/>
            </a:p>
          </p:txBody>
        </p:sp>
        <p:sp>
          <p:nvSpPr>
            <p:cNvPr id="2108" name="Freeform 58">
              <a:extLst>
                <a:ext uri="{FF2B5EF4-FFF2-40B4-BE49-F238E27FC236}">
                  <a16:creationId xmlns:a16="http://schemas.microsoft.com/office/drawing/2014/main" id="{9E4030B8-8082-4C31-B94A-0FAE97D21C79}"/>
                </a:ext>
              </a:extLst>
            </p:cNvPr>
            <p:cNvSpPr>
              <a:spLocks/>
            </p:cNvSpPr>
            <p:nvPr/>
          </p:nvSpPr>
          <p:spPr bwMode="auto">
            <a:xfrm>
              <a:off x="4960" y="3653"/>
              <a:ext cx="11" cy="29"/>
            </a:xfrm>
            <a:custGeom>
              <a:avLst/>
              <a:gdLst>
                <a:gd name="T0" fmla="*/ 0 w 67"/>
                <a:gd name="T1" fmla="*/ 141 h 147"/>
                <a:gd name="T2" fmla="*/ 11 w 67"/>
                <a:gd name="T3" fmla="*/ 147 h 147"/>
                <a:gd name="T4" fmla="*/ 67 w 67"/>
                <a:gd name="T5" fmla="*/ 0 h 147"/>
                <a:gd name="T6" fmla="*/ 0 w 67"/>
                <a:gd name="T7" fmla="*/ 141 h 147"/>
                <a:gd name="T8" fmla="*/ 0 60000 65536"/>
                <a:gd name="T9" fmla="*/ 0 60000 65536"/>
                <a:gd name="T10" fmla="*/ 0 60000 65536"/>
                <a:gd name="T11" fmla="*/ 0 60000 65536"/>
                <a:gd name="T12" fmla="*/ 0 w 67"/>
                <a:gd name="T13" fmla="*/ 0 h 147"/>
                <a:gd name="T14" fmla="*/ 67 w 67"/>
                <a:gd name="T15" fmla="*/ 147 h 147"/>
              </a:gdLst>
              <a:ahLst/>
              <a:cxnLst>
                <a:cxn ang="T8">
                  <a:pos x="T0" y="T1"/>
                </a:cxn>
                <a:cxn ang="T9">
                  <a:pos x="T2" y="T3"/>
                </a:cxn>
                <a:cxn ang="T10">
                  <a:pos x="T4" y="T5"/>
                </a:cxn>
                <a:cxn ang="T11">
                  <a:pos x="T6" y="T7"/>
                </a:cxn>
              </a:cxnLst>
              <a:rect l="T12" t="T13" r="T14" b="T15"/>
              <a:pathLst>
                <a:path w="67" h="147">
                  <a:moveTo>
                    <a:pt x="0" y="141"/>
                  </a:moveTo>
                  <a:lnTo>
                    <a:pt x="11" y="147"/>
                  </a:lnTo>
                  <a:lnTo>
                    <a:pt x="67" y="0"/>
                  </a:lnTo>
                  <a:lnTo>
                    <a:pt x="0" y="141"/>
                  </a:lnTo>
                  <a:close/>
                </a:path>
              </a:pathLst>
            </a:custGeom>
            <a:solidFill>
              <a:srgbClr val="000000"/>
            </a:solidFill>
            <a:ln w="9525">
              <a:noFill/>
              <a:round/>
              <a:headEnd/>
              <a:tailEnd/>
            </a:ln>
          </p:spPr>
          <p:txBody>
            <a:bodyPr/>
            <a:lstStyle/>
            <a:p>
              <a:endParaRPr lang="en-US"/>
            </a:p>
          </p:txBody>
        </p:sp>
        <p:sp>
          <p:nvSpPr>
            <p:cNvPr id="2109" name="Freeform 59">
              <a:extLst>
                <a:ext uri="{FF2B5EF4-FFF2-40B4-BE49-F238E27FC236}">
                  <a16:creationId xmlns:a16="http://schemas.microsoft.com/office/drawing/2014/main" id="{6D8BB7DC-8109-423B-97BE-92972556DA00}"/>
                </a:ext>
              </a:extLst>
            </p:cNvPr>
            <p:cNvSpPr>
              <a:spLocks/>
            </p:cNvSpPr>
            <p:nvPr/>
          </p:nvSpPr>
          <p:spPr bwMode="auto">
            <a:xfrm>
              <a:off x="4960" y="3653"/>
              <a:ext cx="11" cy="29"/>
            </a:xfrm>
            <a:custGeom>
              <a:avLst/>
              <a:gdLst>
                <a:gd name="T0" fmla="*/ 0 w 67"/>
                <a:gd name="T1" fmla="*/ 141 h 147"/>
                <a:gd name="T2" fmla="*/ 11 w 67"/>
                <a:gd name="T3" fmla="*/ 147 h 147"/>
                <a:gd name="T4" fmla="*/ 67 w 67"/>
                <a:gd name="T5" fmla="*/ 0 h 147"/>
                <a:gd name="T6" fmla="*/ 0 w 67"/>
                <a:gd name="T7" fmla="*/ 141 h 147"/>
                <a:gd name="T8" fmla="*/ 0 60000 65536"/>
                <a:gd name="T9" fmla="*/ 0 60000 65536"/>
                <a:gd name="T10" fmla="*/ 0 60000 65536"/>
                <a:gd name="T11" fmla="*/ 0 60000 65536"/>
                <a:gd name="T12" fmla="*/ 0 w 67"/>
                <a:gd name="T13" fmla="*/ 0 h 147"/>
                <a:gd name="T14" fmla="*/ 67 w 67"/>
                <a:gd name="T15" fmla="*/ 147 h 147"/>
              </a:gdLst>
              <a:ahLst/>
              <a:cxnLst>
                <a:cxn ang="T8">
                  <a:pos x="T0" y="T1"/>
                </a:cxn>
                <a:cxn ang="T9">
                  <a:pos x="T2" y="T3"/>
                </a:cxn>
                <a:cxn ang="T10">
                  <a:pos x="T4" y="T5"/>
                </a:cxn>
                <a:cxn ang="T11">
                  <a:pos x="T6" y="T7"/>
                </a:cxn>
              </a:cxnLst>
              <a:rect l="T12" t="T13" r="T14" b="T15"/>
              <a:pathLst>
                <a:path w="67" h="147">
                  <a:moveTo>
                    <a:pt x="0" y="141"/>
                  </a:moveTo>
                  <a:lnTo>
                    <a:pt x="11" y="147"/>
                  </a:lnTo>
                  <a:lnTo>
                    <a:pt x="67" y="0"/>
                  </a:lnTo>
                  <a:lnTo>
                    <a:pt x="0" y="141"/>
                  </a:lnTo>
                </a:path>
              </a:pathLst>
            </a:custGeom>
            <a:noFill/>
            <a:ln w="0">
              <a:solidFill>
                <a:srgbClr val="000000"/>
              </a:solidFill>
              <a:prstDash val="solid"/>
              <a:round/>
              <a:headEnd/>
              <a:tailEnd/>
            </a:ln>
          </p:spPr>
          <p:txBody>
            <a:bodyPr/>
            <a:lstStyle/>
            <a:p>
              <a:endParaRPr lang="en-US"/>
            </a:p>
          </p:txBody>
        </p:sp>
        <p:sp>
          <p:nvSpPr>
            <p:cNvPr id="2110" name="Freeform 60">
              <a:extLst>
                <a:ext uri="{FF2B5EF4-FFF2-40B4-BE49-F238E27FC236}">
                  <a16:creationId xmlns:a16="http://schemas.microsoft.com/office/drawing/2014/main" id="{6D068ED3-7F84-4D19-BF8B-82C5E21A8166}"/>
                </a:ext>
              </a:extLst>
            </p:cNvPr>
            <p:cNvSpPr>
              <a:spLocks/>
            </p:cNvSpPr>
            <p:nvPr/>
          </p:nvSpPr>
          <p:spPr bwMode="auto">
            <a:xfrm>
              <a:off x="4962" y="3653"/>
              <a:ext cx="9" cy="30"/>
            </a:xfrm>
            <a:custGeom>
              <a:avLst/>
              <a:gdLst>
                <a:gd name="T0" fmla="*/ 0 w 56"/>
                <a:gd name="T1" fmla="*/ 147 h 152"/>
                <a:gd name="T2" fmla="*/ 10 w 56"/>
                <a:gd name="T3" fmla="*/ 152 h 152"/>
                <a:gd name="T4" fmla="*/ 56 w 56"/>
                <a:gd name="T5" fmla="*/ 0 h 152"/>
                <a:gd name="T6" fmla="*/ 0 w 56"/>
                <a:gd name="T7" fmla="*/ 147 h 152"/>
                <a:gd name="T8" fmla="*/ 0 60000 65536"/>
                <a:gd name="T9" fmla="*/ 0 60000 65536"/>
                <a:gd name="T10" fmla="*/ 0 60000 65536"/>
                <a:gd name="T11" fmla="*/ 0 60000 65536"/>
                <a:gd name="T12" fmla="*/ 0 w 56"/>
                <a:gd name="T13" fmla="*/ 0 h 152"/>
                <a:gd name="T14" fmla="*/ 56 w 56"/>
                <a:gd name="T15" fmla="*/ 152 h 152"/>
              </a:gdLst>
              <a:ahLst/>
              <a:cxnLst>
                <a:cxn ang="T8">
                  <a:pos x="T0" y="T1"/>
                </a:cxn>
                <a:cxn ang="T9">
                  <a:pos x="T2" y="T3"/>
                </a:cxn>
                <a:cxn ang="T10">
                  <a:pos x="T4" y="T5"/>
                </a:cxn>
                <a:cxn ang="T11">
                  <a:pos x="T6" y="T7"/>
                </a:cxn>
              </a:cxnLst>
              <a:rect l="T12" t="T13" r="T14" b="T15"/>
              <a:pathLst>
                <a:path w="56" h="152">
                  <a:moveTo>
                    <a:pt x="0" y="147"/>
                  </a:moveTo>
                  <a:lnTo>
                    <a:pt x="10" y="152"/>
                  </a:lnTo>
                  <a:lnTo>
                    <a:pt x="56" y="0"/>
                  </a:lnTo>
                  <a:lnTo>
                    <a:pt x="0" y="147"/>
                  </a:lnTo>
                  <a:close/>
                </a:path>
              </a:pathLst>
            </a:custGeom>
            <a:solidFill>
              <a:srgbClr val="000000"/>
            </a:solidFill>
            <a:ln w="9525">
              <a:noFill/>
              <a:round/>
              <a:headEnd/>
              <a:tailEnd/>
            </a:ln>
          </p:spPr>
          <p:txBody>
            <a:bodyPr/>
            <a:lstStyle/>
            <a:p>
              <a:endParaRPr lang="en-US"/>
            </a:p>
          </p:txBody>
        </p:sp>
        <p:sp>
          <p:nvSpPr>
            <p:cNvPr id="2111" name="Freeform 61">
              <a:extLst>
                <a:ext uri="{FF2B5EF4-FFF2-40B4-BE49-F238E27FC236}">
                  <a16:creationId xmlns:a16="http://schemas.microsoft.com/office/drawing/2014/main" id="{10C865BF-CFA1-4D3D-9B0B-8AC8973F8B90}"/>
                </a:ext>
              </a:extLst>
            </p:cNvPr>
            <p:cNvSpPr>
              <a:spLocks/>
            </p:cNvSpPr>
            <p:nvPr/>
          </p:nvSpPr>
          <p:spPr bwMode="auto">
            <a:xfrm>
              <a:off x="4962" y="3653"/>
              <a:ext cx="9" cy="30"/>
            </a:xfrm>
            <a:custGeom>
              <a:avLst/>
              <a:gdLst>
                <a:gd name="T0" fmla="*/ 0 w 56"/>
                <a:gd name="T1" fmla="*/ 147 h 152"/>
                <a:gd name="T2" fmla="*/ 10 w 56"/>
                <a:gd name="T3" fmla="*/ 152 h 152"/>
                <a:gd name="T4" fmla="*/ 56 w 56"/>
                <a:gd name="T5" fmla="*/ 0 h 152"/>
                <a:gd name="T6" fmla="*/ 0 w 56"/>
                <a:gd name="T7" fmla="*/ 147 h 152"/>
                <a:gd name="T8" fmla="*/ 0 60000 65536"/>
                <a:gd name="T9" fmla="*/ 0 60000 65536"/>
                <a:gd name="T10" fmla="*/ 0 60000 65536"/>
                <a:gd name="T11" fmla="*/ 0 60000 65536"/>
                <a:gd name="T12" fmla="*/ 0 w 56"/>
                <a:gd name="T13" fmla="*/ 0 h 152"/>
                <a:gd name="T14" fmla="*/ 56 w 56"/>
                <a:gd name="T15" fmla="*/ 152 h 152"/>
              </a:gdLst>
              <a:ahLst/>
              <a:cxnLst>
                <a:cxn ang="T8">
                  <a:pos x="T0" y="T1"/>
                </a:cxn>
                <a:cxn ang="T9">
                  <a:pos x="T2" y="T3"/>
                </a:cxn>
                <a:cxn ang="T10">
                  <a:pos x="T4" y="T5"/>
                </a:cxn>
                <a:cxn ang="T11">
                  <a:pos x="T6" y="T7"/>
                </a:cxn>
              </a:cxnLst>
              <a:rect l="T12" t="T13" r="T14" b="T15"/>
              <a:pathLst>
                <a:path w="56" h="152">
                  <a:moveTo>
                    <a:pt x="0" y="147"/>
                  </a:moveTo>
                  <a:lnTo>
                    <a:pt x="10" y="152"/>
                  </a:lnTo>
                  <a:lnTo>
                    <a:pt x="56" y="0"/>
                  </a:lnTo>
                  <a:lnTo>
                    <a:pt x="0" y="147"/>
                  </a:lnTo>
                </a:path>
              </a:pathLst>
            </a:custGeom>
            <a:noFill/>
            <a:ln w="0">
              <a:solidFill>
                <a:srgbClr val="000000"/>
              </a:solidFill>
              <a:prstDash val="solid"/>
              <a:round/>
              <a:headEnd/>
              <a:tailEnd/>
            </a:ln>
          </p:spPr>
          <p:txBody>
            <a:bodyPr/>
            <a:lstStyle/>
            <a:p>
              <a:endParaRPr lang="en-US"/>
            </a:p>
          </p:txBody>
        </p:sp>
        <p:sp>
          <p:nvSpPr>
            <p:cNvPr id="2112" name="Freeform 62">
              <a:extLst>
                <a:ext uri="{FF2B5EF4-FFF2-40B4-BE49-F238E27FC236}">
                  <a16:creationId xmlns:a16="http://schemas.microsoft.com/office/drawing/2014/main" id="{BAF32CBD-C9B6-4A5E-B1E6-8C198D349D71}"/>
                </a:ext>
              </a:extLst>
            </p:cNvPr>
            <p:cNvSpPr>
              <a:spLocks/>
            </p:cNvSpPr>
            <p:nvPr/>
          </p:nvSpPr>
          <p:spPr bwMode="auto">
            <a:xfrm>
              <a:off x="4963" y="3653"/>
              <a:ext cx="8" cy="31"/>
            </a:xfrm>
            <a:custGeom>
              <a:avLst/>
              <a:gdLst>
                <a:gd name="T0" fmla="*/ 0 w 46"/>
                <a:gd name="T1" fmla="*/ 152 h 155"/>
                <a:gd name="T2" fmla="*/ 12 w 46"/>
                <a:gd name="T3" fmla="*/ 155 h 155"/>
                <a:gd name="T4" fmla="*/ 46 w 46"/>
                <a:gd name="T5" fmla="*/ 0 h 155"/>
                <a:gd name="T6" fmla="*/ 0 w 46"/>
                <a:gd name="T7" fmla="*/ 152 h 155"/>
                <a:gd name="T8" fmla="*/ 0 60000 65536"/>
                <a:gd name="T9" fmla="*/ 0 60000 65536"/>
                <a:gd name="T10" fmla="*/ 0 60000 65536"/>
                <a:gd name="T11" fmla="*/ 0 60000 65536"/>
                <a:gd name="T12" fmla="*/ 0 w 46"/>
                <a:gd name="T13" fmla="*/ 0 h 155"/>
                <a:gd name="T14" fmla="*/ 46 w 46"/>
                <a:gd name="T15" fmla="*/ 155 h 155"/>
              </a:gdLst>
              <a:ahLst/>
              <a:cxnLst>
                <a:cxn ang="T8">
                  <a:pos x="T0" y="T1"/>
                </a:cxn>
                <a:cxn ang="T9">
                  <a:pos x="T2" y="T3"/>
                </a:cxn>
                <a:cxn ang="T10">
                  <a:pos x="T4" y="T5"/>
                </a:cxn>
                <a:cxn ang="T11">
                  <a:pos x="T6" y="T7"/>
                </a:cxn>
              </a:cxnLst>
              <a:rect l="T12" t="T13" r="T14" b="T15"/>
              <a:pathLst>
                <a:path w="46" h="155">
                  <a:moveTo>
                    <a:pt x="0" y="152"/>
                  </a:moveTo>
                  <a:lnTo>
                    <a:pt x="12" y="155"/>
                  </a:lnTo>
                  <a:lnTo>
                    <a:pt x="46" y="0"/>
                  </a:lnTo>
                  <a:lnTo>
                    <a:pt x="0" y="152"/>
                  </a:lnTo>
                  <a:close/>
                </a:path>
              </a:pathLst>
            </a:custGeom>
            <a:solidFill>
              <a:srgbClr val="000000"/>
            </a:solidFill>
            <a:ln w="9525">
              <a:noFill/>
              <a:round/>
              <a:headEnd/>
              <a:tailEnd/>
            </a:ln>
          </p:spPr>
          <p:txBody>
            <a:bodyPr/>
            <a:lstStyle/>
            <a:p>
              <a:endParaRPr lang="en-US"/>
            </a:p>
          </p:txBody>
        </p:sp>
        <p:sp>
          <p:nvSpPr>
            <p:cNvPr id="2113" name="Freeform 63">
              <a:extLst>
                <a:ext uri="{FF2B5EF4-FFF2-40B4-BE49-F238E27FC236}">
                  <a16:creationId xmlns:a16="http://schemas.microsoft.com/office/drawing/2014/main" id="{FBF3833C-46C3-46FD-B19F-AF736848504D}"/>
                </a:ext>
              </a:extLst>
            </p:cNvPr>
            <p:cNvSpPr>
              <a:spLocks/>
            </p:cNvSpPr>
            <p:nvPr/>
          </p:nvSpPr>
          <p:spPr bwMode="auto">
            <a:xfrm>
              <a:off x="4963" y="3653"/>
              <a:ext cx="8" cy="31"/>
            </a:xfrm>
            <a:custGeom>
              <a:avLst/>
              <a:gdLst>
                <a:gd name="T0" fmla="*/ 0 w 46"/>
                <a:gd name="T1" fmla="*/ 152 h 155"/>
                <a:gd name="T2" fmla="*/ 12 w 46"/>
                <a:gd name="T3" fmla="*/ 155 h 155"/>
                <a:gd name="T4" fmla="*/ 46 w 46"/>
                <a:gd name="T5" fmla="*/ 0 h 155"/>
                <a:gd name="T6" fmla="*/ 0 w 46"/>
                <a:gd name="T7" fmla="*/ 152 h 155"/>
                <a:gd name="T8" fmla="*/ 0 60000 65536"/>
                <a:gd name="T9" fmla="*/ 0 60000 65536"/>
                <a:gd name="T10" fmla="*/ 0 60000 65536"/>
                <a:gd name="T11" fmla="*/ 0 60000 65536"/>
                <a:gd name="T12" fmla="*/ 0 w 46"/>
                <a:gd name="T13" fmla="*/ 0 h 155"/>
                <a:gd name="T14" fmla="*/ 46 w 46"/>
                <a:gd name="T15" fmla="*/ 155 h 155"/>
              </a:gdLst>
              <a:ahLst/>
              <a:cxnLst>
                <a:cxn ang="T8">
                  <a:pos x="T0" y="T1"/>
                </a:cxn>
                <a:cxn ang="T9">
                  <a:pos x="T2" y="T3"/>
                </a:cxn>
                <a:cxn ang="T10">
                  <a:pos x="T4" y="T5"/>
                </a:cxn>
                <a:cxn ang="T11">
                  <a:pos x="T6" y="T7"/>
                </a:cxn>
              </a:cxnLst>
              <a:rect l="T12" t="T13" r="T14" b="T15"/>
              <a:pathLst>
                <a:path w="46" h="155">
                  <a:moveTo>
                    <a:pt x="0" y="152"/>
                  </a:moveTo>
                  <a:lnTo>
                    <a:pt x="12" y="155"/>
                  </a:lnTo>
                  <a:lnTo>
                    <a:pt x="46" y="0"/>
                  </a:lnTo>
                  <a:lnTo>
                    <a:pt x="0" y="152"/>
                  </a:lnTo>
                </a:path>
              </a:pathLst>
            </a:custGeom>
            <a:noFill/>
            <a:ln w="0">
              <a:solidFill>
                <a:srgbClr val="000000"/>
              </a:solidFill>
              <a:prstDash val="solid"/>
              <a:round/>
              <a:headEnd/>
              <a:tailEnd/>
            </a:ln>
          </p:spPr>
          <p:txBody>
            <a:bodyPr/>
            <a:lstStyle/>
            <a:p>
              <a:endParaRPr lang="en-US"/>
            </a:p>
          </p:txBody>
        </p:sp>
        <p:sp>
          <p:nvSpPr>
            <p:cNvPr id="2114" name="Freeform 64">
              <a:extLst>
                <a:ext uri="{FF2B5EF4-FFF2-40B4-BE49-F238E27FC236}">
                  <a16:creationId xmlns:a16="http://schemas.microsoft.com/office/drawing/2014/main" id="{D49B4BFA-C665-4940-8517-A268BC6630DC}"/>
                </a:ext>
              </a:extLst>
            </p:cNvPr>
            <p:cNvSpPr>
              <a:spLocks/>
            </p:cNvSpPr>
            <p:nvPr/>
          </p:nvSpPr>
          <p:spPr bwMode="auto">
            <a:xfrm>
              <a:off x="4965" y="3653"/>
              <a:ext cx="6" cy="32"/>
            </a:xfrm>
            <a:custGeom>
              <a:avLst/>
              <a:gdLst>
                <a:gd name="T0" fmla="*/ 0 w 34"/>
                <a:gd name="T1" fmla="*/ 155 h 158"/>
                <a:gd name="T2" fmla="*/ 11 w 34"/>
                <a:gd name="T3" fmla="*/ 158 h 158"/>
                <a:gd name="T4" fmla="*/ 34 w 34"/>
                <a:gd name="T5" fmla="*/ 0 h 158"/>
                <a:gd name="T6" fmla="*/ 0 w 34"/>
                <a:gd name="T7" fmla="*/ 155 h 158"/>
                <a:gd name="T8" fmla="*/ 0 60000 65536"/>
                <a:gd name="T9" fmla="*/ 0 60000 65536"/>
                <a:gd name="T10" fmla="*/ 0 60000 65536"/>
                <a:gd name="T11" fmla="*/ 0 60000 65536"/>
                <a:gd name="T12" fmla="*/ 0 w 34"/>
                <a:gd name="T13" fmla="*/ 0 h 158"/>
                <a:gd name="T14" fmla="*/ 34 w 34"/>
                <a:gd name="T15" fmla="*/ 158 h 158"/>
              </a:gdLst>
              <a:ahLst/>
              <a:cxnLst>
                <a:cxn ang="T8">
                  <a:pos x="T0" y="T1"/>
                </a:cxn>
                <a:cxn ang="T9">
                  <a:pos x="T2" y="T3"/>
                </a:cxn>
                <a:cxn ang="T10">
                  <a:pos x="T4" y="T5"/>
                </a:cxn>
                <a:cxn ang="T11">
                  <a:pos x="T6" y="T7"/>
                </a:cxn>
              </a:cxnLst>
              <a:rect l="T12" t="T13" r="T14" b="T15"/>
              <a:pathLst>
                <a:path w="34" h="158">
                  <a:moveTo>
                    <a:pt x="0" y="155"/>
                  </a:moveTo>
                  <a:lnTo>
                    <a:pt x="11" y="158"/>
                  </a:lnTo>
                  <a:lnTo>
                    <a:pt x="34" y="0"/>
                  </a:lnTo>
                  <a:lnTo>
                    <a:pt x="0" y="155"/>
                  </a:lnTo>
                  <a:close/>
                </a:path>
              </a:pathLst>
            </a:custGeom>
            <a:solidFill>
              <a:srgbClr val="000000"/>
            </a:solidFill>
            <a:ln w="9525">
              <a:noFill/>
              <a:round/>
              <a:headEnd/>
              <a:tailEnd/>
            </a:ln>
          </p:spPr>
          <p:txBody>
            <a:bodyPr/>
            <a:lstStyle/>
            <a:p>
              <a:endParaRPr lang="en-US"/>
            </a:p>
          </p:txBody>
        </p:sp>
        <p:sp>
          <p:nvSpPr>
            <p:cNvPr id="2115" name="Freeform 65">
              <a:extLst>
                <a:ext uri="{FF2B5EF4-FFF2-40B4-BE49-F238E27FC236}">
                  <a16:creationId xmlns:a16="http://schemas.microsoft.com/office/drawing/2014/main" id="{16107EFB-E57C-4A08-BA7A-031ECC9A6E99}"/>
                </a:ext>
              </a:extLst>
            </p:cNvPr>
            <p:cNvSpPr>
              <a:spLocks/>
            </p:cNvSpPr>
            <p:nvPr/>
          </p:nvSpPr>
          <p:spPr bwMode="auto">
            <a:xfrm>
              <a:off x="4965" y="3653"/>
              <a:ext cx="6" cy="32"/>
            </a:xfrm>
            <a:custGeom>
              <a:avLst/>
              <a:gdLst>
                <a:gd name="T0" fmla="*/ 0 w 34"/>
                <a:gd name="T1" fmla="*/ 155 h 158"/>
                <a:gd name="T2" fmla="*/ 11 w 34"/>
                <a:gd name="T3" fmla="*/ 158 h 158"/>
                <a:gd name="T4" fmla="*/ 34 w 34"/>
                <a:gd name="T5" fmla="*/ 0 h 158"/>
                <a:gd name="T6" fmla="*/ 0 w 34"/>
                <a:gd name="T7" fmla="*/ 155 h 158"/>
                <a:gd name="T8" fmla="*/ 0 60000 65536"/>
                <a:gd name="T9" fmla="*/ 0 60000 65536"/>
                <a:gd name="T10" fmla="*/ 0 60000 65536"/>
                <a:gd name="T11" fmla="*/ 0 60000 65536"/>
                <a:gd name="T12" fmla="*/ 0 w 34"/>
                <a:gd name="T13" fmla="*/ 0 h 158"/>
                <a:gd name="T14" fmla="*/ 34 w 34"/>
                <a:gd name="T15" fmla="*/ 158 h 158"/>
              </a:gdLst>
              <a:ahLst/>
              <a:cxnLst>
                <a:cxn ang="T8">
                  <a:pos x="T0" y="T1"/>
                </a:cxn>
                <a:cxn ang="T9">
                  <a:pos x="T2" y="T3"/>
                </a:cxn>
                <a:cxn ang="T10">
                  <a:pos x="T4" y="T5"/>
                </a:cxn>
                <a:cxn ang="T11">
                  <a:pos x="T6" y="T7"/>
                </a:cxn>
              </a:cxnLst>
              <a:rect l="T12" t="T13" r="T14" b="T15"/>
              <a:pathLst>
                <a:path w="34" h="158">
                  <a:moveTo>
                    <a:pt x="0" y="155"/>
                  </a:moveTo>
                  <a:lnTo>
                    <a:pt x="11" y="158"/>
                  </a:lnTo>
                  <a:lnTo>
                    <a:pt x="34" y="0"/>
                  </a:lnTo>
                  <a:lnTo>
                    <a:pt x="0" y="155"/>
                  </a:lnTo>
                </a:path>
              </a:pathLst>
            </a:custGeom>
            <a:noFill/>
            <a:ln w="0">
              <a:solidFill>
                <a:srgbClr val="000000"/>
              </a:solidFill>
              <a:prstDash val="solid"/>
              <a:round/>
              <a:headEnd/>
              <a:tailEnd/>
            </a:ln>
          </p:spPr>
          <p:txBody>
            <a:bodyPr/>
            <a:lstStyle/>
            <a:p>
              <a:endParaRPr lang="en-US"/>
            </a:p>
          </p:txBody>
        </p:sp>
        <p:sp>
          <p:nvSpPr>
            <p:cNvPr id="2116" name="Freeform 66">
              <a:extLst>
                <a:ext uri="{FF2B5EF4-FFF2-40B4-BE49-F238E27FC236}">
                  <a16:creationId xmlns:a16="http://schemas.microsoft.com/office/drawing/2014/main" id="{D331EC1A-50E7-48A3-8D0C-BEF89C170D80}"/>
                </a:ext>
              </a:extLst>
            </p:cNvPr>
            <p:cNvSpPr>
              <a:spLocks/>
            </p:cNvSpPr>
            <p:nvPr/>
          </p:nvSpPr>
          <p:spPr bwMode="auto">
            <a:xfrm>
              <a:off x="4967" y="3653"/>
              <a:ext cx="4" cy="32"/>
            </a:xfrm>
            <a:custGeom>
              <a:avLst/>
              <a:gdLst>
                <a:gd name="T0" fmla="*/ 0 w 23"/>
                <a:gd name="T1" fmla="*/ 158 h 160"/>
                <a:gd name="T2" fmla="*/ 11 w 23"/>
                <a:gd name="T3" fmla="*/ 160 h 160"/>
                <a:gd name="T4" fmla="*/ 23 w 23"/>
                <a:gd name="T5" fmla="*/ 0 h 160"/>
                <a:gd name="T6" fmla="*/ 0 w 23"/>
                <a:gd name="T7" fmla="*/ 158 h 160"/>
                <a:gd name="T8" fmla="*/ 0 60000 65536"/>
                <a:gd name="T9" fmla="*/ 0 60000 65536"/>
                <a:gd name="T10" fmla="*/ 0 60000 65536"/>
                <a:gd name="T11" fmla="*/ 0 60000 65536"/>
                <a:gd name="T12" fmla="*/ 0 w 23"/>
                <a:gd name="T13" fmla="*/ 0 h 160"/>
                <a:gd name="T14" fmla="*/ 23 w 23"/>
                <a:gd name="T15" fmla="*/ 160 h 160"/>
              </a:gdLst>
              <a:ahLst/>
              <a:cxnLst>
                <a:cxn ang="T8">
                  <a:pos x="T0" y="T1"/>
                </a:cxn>
                <a:cxn ang="T9">
                  <a:pos x="T2" y="T3"/>
                </a:cxn>
                <a:cxn ang="T10">
                  <a:pos x="T4" y="T5"/>
                </a:cxn>
                <a:cxn ang="T11">
                  <a:pos x="T6" y="T7"/>
                </a:cxn>
              </a:cxnLst>
              <a:rect l="T12" t="T13" r="T14" b="T15"/>
              <a:pathLst>
                <a:path w="23" h="160">
                  <a:moveTo>
                    <a:pt x="0" y="158"/>
                  </a:moveTo>
                  <a:lnTo>
                    <a:pt x="11" y="160"/>
                  </a:lnTo>
                  <a:lnTo>
                    <a:pt x="23" y="0"/>
                  </a:lnTo>
                  <a:lnTo>
                    <a:pt x="0" y="158"/>
                  </a:lnTo>
                  <a:close/>
                </a:path>
              </a:pathLst>
            </a:custGeom>
            <a:solidFill>
              <a:srgbClr val="000000"/>
            </a:solidFill>
            <a:ln w="9525">
              <a:noFill/>
              <a:round/>
              <a:headEnd/>
              <a:tailEnd/>
            </a:ln>
          </p:spPr>
          <p:txBody>
            <a:bodyPr/>
            <a:lstStyle/>
            <a:p>
              <a:endParaRPr lang="en-US"/>
            </a:p>
          </p:txBody>
        </p:sp>
        <p:sp>
          <p:nvSpPr>
            <p:cNvPr id="2117" name="Freeform 67">
              <a:extLst>
                <a:ext uri="{FF2B5EF4-FFF2-40B4-BE49-F238E27FC236}">
                  <a16:creationId xmlns:a16="http://schemas.microsoft.com/office/drawing/2014/main" id="{1901281B-AC55-411D-952B-B1359EDE3F9E}"/>
                </a:ext>
              </a:extLst>
            </p:cNvPr>
            <p:cNvSpPr>
              <a:spLocks/>
            </p:cNvSpPr>
            <p:nvPr/>
          </p:nvSpPr>
          <p:spPr bwMode="auto">
            <a:xfrm>
              <a:off x="4967" y="3653"/>
              <a:ext cx="4" cy="32"/>
            </a:xfrm>
            <a:custGeom>
              <a:avLst/>
              <a:gdLst>
                <a:gd name="T0" fmla="*/ 0 w 23"/>
                <a:gd name="T1" fmla="*/ 158 h 160"/>
                <a:gd name="T2" fmla="*/ 11 w 23"/>
                <a:gd name="T3" fmla="*/ 160 h 160"/>
                <a:gd name="T4" fmla="*/ 23 w 23"/>
                <a:gd name="T5" fmla="*/ 0 h 160"/>
                <a:gd name="T6" fmla="*/ 0 w 23"/>
                <a:gd name="T7" fmla="*/ 158 h 160"/>
                <a:gd name="T8" fmla="*/ 0 60000 65536"/>
                <a:gd name="T9" fmla="*/ 0 60000 65536"/>
                <a:gd name="T10" fmla="*/ 0 60000 65536"/>
                <a:gd name="T11" fmla="*/ 0 60000 65536"/>
                <a:gd name="T12" fmla="*/ 0 w 23"/>
                <a:gd name="T13" fmla="*/ 0 h 160"/>
                <a:gd name="T14" fmla="*/ 23 w 23"/>
                <a:gd name="T15" fmla="*/ 160 h 160"/>
              </a:gdLst>
              <a:ahLst/>
              <a:cxnLst>
                <a:cxn ang="T8">
                  <a:pos x="T0" y="T1"/>
                </a:cxn>
                <a:cxn ang="T9">
                  <a:pos x="T2" y="T3"/>
                </a:cxn>
                <a:cxn ang="T10">
                  <a:pos x="T4" y="T5"/>
                </a:cxn>
                <a:cxn ang="T11">
                  <a:pos x="T6" y="T7"/>
                </a:cxn>
              </a:cxnLst>
              <a:rect l="T12" t="T13" r="T14" b="T15"/>
              <a:pathLst>
                <a:path w="23" h="160">
                  <a:moveTo>
                    <a:pt x="0" y="158"/>
                  </a:moveTo>
                  <a:lnTo>
                    <a:pt x="11" y="160"/>
                  </a:lnTo>
                  <a:lnTo>
                    <a:pt x="23" y="0"/>
                  </a:lnTo>
                  <a:lnTo>
                    <a:pt x="0" y="158"/>
                  </a:lnTo>
                </a:path>
              </a:pathLst>
            </a:custGeom>
            <a:noFill/>
            <a:ln w="0">
              <a:solidFill>
                <a:srgbClr val="000000"/>
              </a:solidFill>
              <a:prstDash val="solid"/>
              <a:round/>
              <a:headEnd/>
              <a:tailEnd/>
            </a:ln>
          </p:spPr>
          <p:txBody>
            <a:bodyPr/>
            <a:lstStyle/>
            <a:p>
              <a:endParaRPr lang="en-US"/>
            </a:p>
          </p:txBody>
        </p:sp>
        <p:sp>
          <p:nvSpPr>
            <p:cNvPr id="2118" name="Freeform 68">
              <a:extLst>
                <a:ext uri="{FF2B5EF4-FFF2-40B4-BE49-F238E27FC236}">
                  <a16:creationId xmlns:a16="http://schemas.microsoft.com/office/drawing/2014/main" id="{306664F7-D382-4B06-B1AE-6CCBCE8E8387}"/>
                </a:ext>
              </a:extLst>
            </p:cNvPr>
            <p:cNvSpPr>
              <a:spLocks/>
            </p:cNvSpPr>
            <p:nvPr/>
          </p:nvSpPr>
          <p:spPr bwMode="auto">
            <a:xfrm>
              <a:off x="4969" y="3653"/>
              <a:ext cx="2" cy="32"/>
            </a:xfrm>
            <a:custGeom>
              <a:avLst/>
              <a:gdLst>
                <a:gd name="T0" fmla="*/ 0 w 12"/>
                <a:gd name="T1" fmla="*/ 160 h 160"/>
                <a:gd name="T2" fmla="*/ 12 w 12"/>
                <a:gd name="T3" fmla="*/ 160 h 160"/>
                <a:gd name="T4" fmla="*/ 12 w 12"/>
                <a:gd name="T5" fmla="*/ 0 h 160"/>
                <a:gd name="T6" fmla="*/ 0 w 12"/>
                <a:gd name="T7" fmla="*/ 16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0" y="160"/>
                  </a:moveTo>
                  <a:lnTo>
                    <a:pt x="12" y="160"/>
                  </a:lnTo>
                  <a:lnTo>
                    <a:pt x="12" y="0"/>
                  </a:lnTo>
                  <a:lnTo>
                    <a:pt x="0" y="160"/>
                  </a:lnTo>
                  <a:close/>
                </a:path>
              </a:pathLst>
            </a:custGeom>
            <a:solidFill>
              <a:srgbClr val="000000"/>
            </a:solidFill>
            <a:ln w="9525">
              <a:noFill/>
              <a:round/>
              <a:headEnd/>
              <a:tailEnd/>
            </a:ln>
          </p:spPr>
          <p:txBody>
            <a:bodyPr/>
            <a:lstStyle/>
            <a:p>
              <a:endParaRPr lang="en-US"/>
            </a:p>
          </p:txBody>
        </p:sp>
        <p:sp>
          <p:nvSpPr>
            <p:cNvPr id="2119" name="Freeform 69">
              <a:extLst>
                <a:ext uri="{FF2B5EF4-FFF2-40B4-BE49-F238E27FC236}">
                  <a16:creationId xmlns:a16="http://schemas.microsoft.com/office/drawing/2014/main" id="{66A3E26A-9FC0-45E3-B57E-64D0BF47161C}"/>
                </a:ext>
              </a:extLst>
            </p:cNvPr>
            <p:cNvSpPr>
              <a:spLocks/>
            </p:cNvSpPr>
            <p:nvPr/>
          </p:nvSpPr>
          <p:spPr bwMode="auto">
            <a:xfrm>
              <a:off x="4969" y="3653"/>
              <a:ext cx="2" cy="32"/>
            </a:xfrm>
            <a:custGeom>
              <a:avLst/>
              <a:gdLst>
                <a:gd name="T0" fmla="*/ 0 w 12"/>
                <a:gd name="T1" fmla="*/ 160 h 160"/>
                <a:gd name="T2" fmla="*/ 12 w 12"/>
                <a:gd name="T3" fmla="*/ 160 h 160"/>
                <a:gd name="T4" fmla="*/ 12 w 12"/>
                <a:gd name="T5" fmla="*/ 0 h 160"/>
                <a:gd name="T6" fmla="*/ 0 w 12"/>
                <a:gd name="T7" fmla="*/ 16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0" y="160"/>
                  </a:moveTo>
                  <a:lnTo>
                    <a:pt x="12" y="160"/>
                  </a:lnTo>
                  <a:lnTo>
                    <a:pt x="12" y="0"/>
                  </a:lnTo>
                  <a:lnTo>
                    <a:pt x="0" y="160"/>
                  </a:lnTo>
                </a:path>
              </a:pathLst>
            </a:custGeom>
            <a:noFill/>
            <a:ln w="0">
              <a:solidFill>
                <a:srgbClr val="000000"/>
              </a:solidFill>
              <a:prstDash val="solid"/>
              <a:round/>
              <a:headEnd/>
              <a:tailEnd/>
            </a:ln>
          </p:spPr>
          <p:txBody>
            <a:bodyPr/>
            <a:lstStyle/>
            <a:p>
              <a:endParaRPr lang="en-US"/>
            </a:p>
          </p:txBody>
        </p:sp>
        <p:sp>
          <p:nvSpPr>
            <p:cNvPr id="2120" name="Freeform 70">
              <a:extLst>
                <a:ext uri="{FF2B5EF4-FFF2-40B4-BE49-F238E27FC236}">
                  <a16:creationId xmlns:a16="http://schemas.microsoft.com/office/drawing/2014/main" id="{BC65C305-1EF9-423F-B507-BFE3D8F8CAD6}"/>
                </a:ext>
              </a:extLst>
            </p:cNvPr>
            <p:cNvSpPr>
              <a:spLocks/>
            </p:cNvSpPr>
            <p:nvPr/>
          </p:nvSpPr>
          <p:spPr bwMode="auto">
            <a:xfrm>
              <a:off x="4971" y="3653"/>
              <a:ext cx="2" cy="32"/>
            </a:xfrm>
            <a:custGeom>
              <a:avLst/>
              <a:gdLst>
                <a:gd name="T0" fmla="*/ 0 w 12"/>
                <a:gd name="T1" fmla="*/ 160 h 160"/>
                <a:gd name="T2" fmla="*/ 12 w 12"/>
                <a:gd name="T3" fmla="*/ 160 h 160"/>
                <a:gd name="T4" fmla="*/ 0 w 12"/>
                <a:gd name="T5" fmla="*/ 0 h 160"/>
                <a:gd name="T6" fmla="*/ 0 w 12"/>
                <a:gd name="T7" fmla="*/ 16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0" y="160"/>
                  </a:moveTo>
                  <a:lnTo>
                    <a:pt x="12" y="160"/>
                  </a:lnTo>
                  <a:lnTo>
                    <a:pt x="0" y="0"/>
                  </a:lnTo>
                  <a:lnTo>
                    <a:pt x="0" y="160"/>
                  </a:lnTo>
                  <a:close/>
                </a:path>
              </a:pathLst>
            </a:custGeom>
            <a:solidFill>
              <a:srgbClr val="000000"/>
            </a:solidFill>
            <a:ln w="9525">
              <a:noFill/>
              <a:round/>
              <a:headEnd/>
              <a:tailEnd/>
            </a:ln>
          </p:spPr>
          <p:txBody>
            <a:bodyPr/>
            <a:lstStyle/>
            <a:p>
              <a:endParaRPr lang="en-US"/>
            </a:p>
          </p:txBody>
        </p:sp>
        <p:sp>
          <p:nvSpPr>
            <p:cNvPr id="2121" name="Freeform 71">
              <a:extLst>
                <a:ext uri="{FF2B5EF4-FFF2-40B4-BE49-F238E27FC236}">
                  <a16:creationId xmlns:a16="http://schemas.microsoft.com/office/drawing/2014/main" id="{FB0C0E6A-0616-46FF-8417-A32A5B467D5C}"/>
                </a:ext>
              </a:extLst>
            </p:cNvPr>
            <p:cNvSpPr>
              <a:spLocks/>
            </p:cNvSpPr>
            <p:nvPr/>
          </p:nvSpPr>
          <p:spPr bwMode="auto">
            <a:xfrm>
              <a:off x="4971" y="3653"/>
              <a:ext cx="2" cy="32"/>
            </a:xfrm>
            <a:custGeom>
              <a:avLst/>
              <a:gdLst>
                <a:gd name="T0" fmla="*/ 0 w 12"/>
                <a:gd name="T1" fmla="*/ 160 h 160"/>
                <a:gd name="T2" fmla="*/ 12 w 12"/>
                <a:gd name="T3" fmla="*/ 160 h 160"/>
                <a:gd name="T4" fmla="*/ 0 w 12"/>
                <a:gd name="T5" fmla="*/ 0 h 160"/>
                <a:gd name="T6" fmla="*/ 0 w 12"/>
                <a:gd name="T7" fmla="*/ 16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0" y="160"/>
                  </a:moveTo>
                  <a:lnTo>
                    <a:pt x="12" y="160"/>
                  </a:lnTo>
                  <a:lnTo>
                    <a:pt x="0" y="0"/>
                  </a:lnTo>
                  <a:lnTo>
                    <a:pt x="0" y="160"/>
                  </a:lnTo>
                </a:path>
              </a:pathLst>
            </a:custGeom>
            <a:noFill/>
            <a:ln w="0">
              <a:solidFill>
                <a:srgbClr val="000000"/>
              </a:solidFill>
              <a:prstDash val="solid"/>
              <a:round/>
              <a:headEnd/>
              <a:tailEnd/>
            </a:ln>
          </p:spPr>
          <p:txBody>
            <a:bodyPr/>
            <a:lstStyle/>
            <a:p>
              <a:endParaRPr lang="en-US"/>
            </a:p>
          </p:txBody>
        </p:sp>
        <p:sp>
          <p:nvSpPr>
            <p:cNvPr id="2122" name="Freeform 72">
              <a:extLst>
                <a:ext uri="{FF2B5EF4-FFF2-40B4-BE49-F238E27FC236}">
                  <a16:creationId xmlns:a16="http://schemas.microsoft.com/office/drawing/2014/main" id="{6C8C7664-28B9-4337-8207-CE724B15F72B}"/>
                </a:ext>
              </a:extLst>
            </p:cNvPr>
            <p:cNvSpPr>
              <a:spLocks/>
            </p:cNvSpPr>
            <p:nvPr/>
          </p:nvSpPr>
          <p:spPr bwMode="auto">
            <a:xfrm>
              <a:off x="4971" y="3653"/>
              <a:ext cx="4" cy="32"/>
            </a:xfrm>
            <a:custGeom>
              <a:avLst/>
              <a:gdLst>
                <a:gd name="T0" fmla="*/ 12 w 23"/>
                <a:gd name="T1" fmla="*/ 160 h 160"/>
                <a:gd name="T2" fmla="*/ 23 w 23"/>
                <a:gd name="T3" fmla="*/ 158 h 160"/>
                <a:gd name="T4" fmla="*/ 0 w 23"/>
                <a:gd name="T5" fmla="*/ 0 h 160"/>
                <a:gd name="T6" fmla="*/ 12 w 23"/>
                <a:gd name="T7" fmla="*/ 160 h 160"/>
                <a:gd name="T8" fmla="*/ 0 60000 65536"/>
                <a:gd name="T9" fmla="*/ 0 60000 65536"/>
                <a:gd name="T10" fmla="*/ 0 60000 65536"/>
                <a:gd name="T11" fmla="*/ 0 60000 65536"/>
                <a:gd name="T12" fmla="*/ 0 w 23"/>
                <a:gd name="T13" fmla="*/ 0 h 160"/>
                <a:gd name="T14" fmla="*/ 23 w 23"/>
                <a:gd name="T15" fmla="*/ 160 h 160"/>
              </a:gdLst>
              <a:ahLst/>
              <a:cxnLst>
                <a:cxn ang="T8">
                  <a:pos x="T0" y="T1"/>
                </a:cxn>
                <a:cxn ang="T9">
                  <a:pos x="T2" y="T3"/>
                </a:cxn>
                <a:cxn ang="T10">
                  <a:pos x="T4" y="T5"/>
                </a:cxn>
                <a:cxn ang="T11">
                  <a:pos x="T6" y="T7"/>
                </a:cxn>
              </a:cxnLst>
              <a:rect l="T12" t="T13" r="T14" b="T15"/>
              <a:pathLst>
                <a:path w="23" h="160">
                  <a:moveTo>
                    <a:pt x="12" y="160"/>
                  </a:moveTo>
                  <a:lnTo>
                    <a:pt x="23" y="158"/>
                  </a:lnTo>
                  <a:lnTo>
                    <a:pt x="0" y="0"/>
                  </a:lnTo>
                  <a:lnTo>
                    <a:pt x="12" y="160"/>
                  </a:lnTo>
                  <a:close/>
                </a:path>
              </a:pathLst>
            </a:custGeom>
            <a:solidFill>
              <a:srgbClr val="000000"/>
            </a:solidFill>
            <a:ln w="9525">
              <a:noFill/>
              <a:round/>
              <a:headEnd/>
              <a:tailEnd/>
            </a:ln>
          </p:spPr>
          <p:txBody>
            <a:bodyPr/>
            <a:lstStyle/>
            <a:p>
              <a:endParaRPr lang="en-US"/>
            </a:p>
          </p:txBody>
        </p:sp>
        <p:sp>
          <p:nvSpPr>
            <p:cNvPr id="2123" name="Freeform 73">
              <a:extLst>
                <a:ext uri="{FF2B5EF4-FFF2-40B4-BE49-F238E27FC236}">
                  <a16:creationId xmlns:a16="http://schemas.microsoft.com/office/drawing/2014/main" id="{988A36B3-0C3C-4C7C-BE38-6840B5E0967D}"/>
                </a:ext>
              </a:extLst>
            </p:cNvPr>
            <p:cNvSpPr>
              <a:spLocks/>
            </p:cNvSpPr>
            <p:nvPr/>
          </p:nvSpPr>
          <p:spPr bwMode="auto">
            <a:xfrm>
              <a:off x="4971" y="3653"/>
              <a:ext cx="4" cy="32"/>
            </a:xfrm>
            <a:custGeom>
              <a:avLst/>
              <a:gdLst>
                <a:gd name="T0" fmla="*/ 12 w 23"/>
                <a:gd name="T1" fmla="*/ 160 h 160"/>
                <a:gd name="T2" fmla="*/ 23 w 23"/>
                <a:gd name="T3" fmla="*/ 158 h 160"/>
                <a:gd name="T4" fmla="*/ 0 w 23"/>
                <a:gd name="T5" fmla="*/ 0 h 160"/>
                <a:gd name="T6" fmla="*/ 12 w 23"/>
                <a:gd name="T7" fmla="*/ 160 h 160"/>
                <a:gd name="T8" fmla="*/ 0 60000 65536"/>
                <a:gd name="T9" fmla="*/ 0 60000 65536"/>
                <a:gd name="T10" fmla="*/ 0 60000 65536"/>
                <a:gd name="T11" fmla="*/ 0 60000 65536"/>
                <a:gd name="T12" fmla="*/ 0 w 23"/>
                <a:gd name="T13" fmla="*/ 0 h 160"/>
                <a:gd name="T14" fmla="*/ 23 w 23"/>
                <a:gd name="T15" fmla="*/ 160 h 160"/>
              </a:gdLst>
              <a:ahLst/>
              <a:cxnLst>
                <a:cxn ang="T8">
                  <a:pos x="T0" y="T1"/>
                </a:cxn>
                <a:cxn ang="T9">
                  <a:pos x="T2" y="T3"/>
                </a:cxn>
                <a:cxn ang="T10">
                  <a:pos x="T4" y="T5"/>
                </a:cxn>
                <a:cxn ang="T11">
                  <a:pos x="T6" y="T7"/>
                </a:cxn>
              </a:cxnLst>
              <a:rect l="T12" t="T13" r="T14" b="T15"/>
              <a:pathLst>
                <a:path w="23" h="160">
                  <a:moveTo>
                    <a:pt x="12" y="160"/>
                  </a:moveTo>
                  <a:lnTo>
                    <a:pt x="23" y="158"/>
                  </a:lnTo>
                  <a:lnTo>
                    <a:pt x="0" y="0"/>
                  </a:lnTo>
                  <a:lnTo>
                    <a:pt x="12" y="160"/>
                  </a:lnTo>
                </a:path>
              </a:pathLst>
            </a:custGeom>
            <a:noFill/>
            <a:ln w="0">
              <a:solidFill>
                <a:srgbClr val="000000"/>
              </a:solidFill>
              <a:prstDash val="solid"/>
              <a:round/>
              <a:headEnd/>
              <a:tailEnd/>
            </a:ln>
          </p:spPr>
          <p:txBody>
            <a:bodyPr/>
            <a:lstStyle/>
            <a:p>
              <a:endParaRPr lang="en-US"/>
            </a:p>
          </p:txBody>
        </p:sp>
        <p:sp>
          <p:nvSpPr>
            <p:cNvPr id="2124" name="Freeform 74">
              <a:extLst>
                <a:ext uri="{FF2B5EF4-FFF2-40B4-BE49-F238E27FC236}">
                  <a16:creationId xmlns:a16="http://schemas.microsoft.com/office/drawing/2014/main" id="{786E7180-959F-4995-B0AF-9B0CA09A261B}"/>
                </a:ext>
              </a:extLst>
            </p:cNvPr>
            <p:cNvSpPr>
              <a:spLocks/>
            </p:cNvSpPr>
            <p:nvPr/>
          </p:nvSpPr>
          <p:spPr bwMode="auto">
            <a:xfrm>
              <a:off x="4971" y="3653"/>
              <a:ext cx="6" cy="32"/>
            </a:xfrm>
            <a:custGeom>
              <a:avLst/>
              <a:gdLst>
                <a:gd name="T0" fmla="*/ 23 w 35"/>
                <a:gd name="T1" fmla="*/ 158 h 158"/>
                <a:gd name="T2" fmla="*/ 35 w 35"/>
                <a:gd name="T3" fmla="*/ 155 h 158"/>
                <a:gd name="T4" fmla="*/ 0 w 35"/>
                <a:gd name="T5" fmla="*/ 0 h 158"/>
                <a:gd name="T6" fmla="*/ 23 w 35"/>
                <a:gd name="T7" fmla="*/ 158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23" y="158"/>
                  </a:moveTo>
                  <a:lnTo>
                    <a:pt x="35" y="155"/>
                  </a:lnTo>
                  <a:lnTo>
                    <a:pt x="0" y="0"/>
                  </a:lnTo>
                  <a:lnTo>
                    <a:pt x="23" y="158"/>
                  </a:lnTo>
                  <a:close/>
                </a:path>
              </a:pathLst>
            </a:custGeom>
            <a:solidFill>
              <a:srgbClr val="000000"/>
            </a:solidFill>
            <a:ln w="9525">
              <a:noFill/>
              <a:round/>
              <a:headEnd/>
              <a:tailEnd/>
            </a:ln>
          </p:spPr>
          <p:txBody>
            <a:bodyPr/>
            <a:lstStyle/>
            <a:p>
              <a:endParaRPr lang="en-US"/>
            </a:p>
          </p:txBody>
        </p:sp>
        <p:sp>
          <p:nvSpPr>
            <p:cNvPr id="2125" name="Freeform 75">
              <a:extLst>
                <a:ext uri="{FF2B5EF4-FFF2-40B4-BE49-F238E27FC236}">
                  <a16:creationId xmlns:a16="http://schemas.microsoft.com/office/drawing/2014/main" id="{3378944B-A22C-47A6-9830-B49BF587CF9F}"/>
                </a:ext>
              </a:extLst>
            </p:cNvPr>
            <p:cNvSpPr>
              <a:spLocks/>
            </p:cNvSpPr>
            <p:nvPr/>
          </p:nvSpPr>
          <p:spPr bwMode="auto">
            <a:xfrm>
              <a:off x="4971" y="3653"/>
              <a:ext cx="6" cy="32"/>
            </a:xfrm>
            <a:custGeom>
              <a:avLst/>
              <a:gdLst>
                <a:gd name="T0" fmla="*/ 23 w 35"/>
                <a:gd name="T1" fmla="*/ 158 h 158"/>
                <a:gd name="T2" fmla="*/ 35 w 35"/>
                <a:gd name="T3" fmla="*/ 155 h 158"/>
                <a:gd name="T4" fmla="*/ 0 w 35"/>
                <a:gd name="T5" fmla="*/ 0 h 158"/>
                <a:gd name="T6" fmla="*/ 23 w 35"/>
                <a:gd name="T7" fmla="*/ 158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23" y="158"/>
                  </a:moveTo>
                  <a:lnTo>
                    <a:pt x="35" y="155"/>
                  </a:lnTo>
                  <a:lnTo>
                    <a:pt x="0" y="0"/>
                  </a:lnTo>
                  <a:lnTo>
                    <a:pt x="23" y="158"/>
                  </a:lnTo>
                </a:path>
              </a:pathLst>
            </a:custGeom>
            <a:noFill/>
            <a:ln w="0">
              <a:solidFill>
                <a:srgbClr val="000000"/>
              </a:solidFill>
              <a:prstDash val="solid"/>
              <a:round/>
              <a:headEnd/>
              <a:tailEnd/>
            </a:ln>
          </p:spPr>
          <p:txBody>
            <a:bodyPr/>
            <a:lstStyle/>
            <a:p>
              <a:endParaRPr lang="en-US"/>
            </a:p>
          </p:txBody>
        </p:sp>
        <p:sp>
          <p:nvSpPr>
            <p:cNvPr id="2126" name="Freeform 76">
              <a:extLst>
                <a:ext uri="{FF2B5EF4-FFF2-40B4-BE49-F238E27FC236}">
                  <a16:creationId xmlns:a16="http://schemas.microsoft.com/office/drawing/2014/main" id="{90301126-F423-4F77-86F5-0688F6414763}"/>
                </a:ext>
              </a:extLst>
            </p:cNvPr>
            <p:cNvSpPr>
              <a:spLocks/>
            </p:cNvSpPr>
            <p:nvPr/>
          </p:nvSpPr>
          <p:spPr bwMode="auto">
            <a:xfrm>
              <a:off x="4971" y="3653"/>
              <a:ext cx="8" cy="31"/>
            </a:xfrm>
            <a:custGeom>
              <a:avLst/>
              <a:gdLst>
                <a:gd name="T0" fmla="*/ 35 w 47"/>
                <a:gd name="T1" fmla="*/ 155 h 155"/>
                <a:gd name="T2" fmla="*/ 47 w 47"/>
                <a:gd name="T3" fmla="*/ 152 h 155"/>
                <a:gd name="T4" fmla="*/ 0 w 47"/>
                <a:gd name="T5" fmla="*/ 0 h 155"/>
                <a:gd name="T6" fmla="*/ 35 w 47"/>
                <a:gd name="T7" fmla="*/ 155 h 155"/>
                <a:gd name="T8" fmla="*/ 0 60000 65536"/>
                <a:gd name="T9" fmla="*/ 0 60000 65536"/>
                <a:gd name="T10" fmla="*/ 0 60000 65536"/>
                <a:gd name="T11" fmla="*/ 0 60000 65536"/>
                <a:gd name="T12" fmla="*/ 0 w 47"/>
                <a:gd name="T13" fmla="*/ 0 h 155"/>
                <a:gd name="T14" fmla="*/ 47 w 47"/>
                <a:gd name="T15" fmla="*/ 155 h 155"/>
              </a:gdLst>
              <a:ahLst/>
              <a:cxnLst>
                <a:cxn ang="T8">
                  <a:pos x="T0" y="T1"/>
                </a:cxn>
                <a:cxn ang="T9">
                  <a:pos x="T2" y="T3"/>
                </a:cxn>
                <a:cxn ang="T10">
                  <a:pos x="T4" y="T5"/>
                </a:cxn>
                <a:cxn ang="T11">
                  <a:pos x="T6" y="T7"/>
                </a:cxn>
              </a:cxnLst>
              <a:rect l="T12" t="T13" r="T14" b="T15"/>
              <a:pathLst>
                <a:path w="47" h="155">
                  <a:moveTo>
                    <a:pt x="35" y="155"/>
                  </a:moveTo>
                  <a:lnTo>
                    <a:pt x="47" y="152"/>
                  </a:lnTo>
                  <a:lnTo>
                    <a:pt x="0" y="0"/>
                  </a:lnTo>
                  <a:lnTo>
                    <a:pt x="35" y="155"/>
                  </a:lnTo>
                  <a:close/>
                </a:path>
              </a:pathLst>
            </a:custGeom>
            <a:solidFill>
              <a:srgbClr val="000000"/>
            </a:solidFill>
            <a:ln w="9525">
              <a:noFill/>
              <a:round/>
              <a:headEnd/>
              <a:tailEnd/>
            </a:ln>
          </p:spPr>
          <p:txBody>
            <a:bodyPr/>
            <a:lstStyle/>
            <a:p>
              <a:endParaRPr lang="en-US"/>
            </a:p>
          </p:txBody>
        </p:sp>
        <p:sp>
          <p:nvSpPr>
            <p:cNvPr id="2127" name="Freeform 77">
              <a:extLst>
                <a:ext uri="{FF2B5EF4-FFF2-40B4-BE49-F238E27FC236}">
                  <a16:creationId xmlns:a16="http://schemas.microsoft.com/office/drawing/2014/main" id="{2B1AD68F-4310-4BA0-BD24-574CCFC44347}"/>
                </a:ext>
              </a:extLst>
            </p:cNvPr>
            <p:cNvSpPr>
              <a:spLocks/>
            </p:cNvSpPr>
            <p:nvPr/>
          </p:nvSpPr>
          <p:spPr bwMode="auto">
            <a:xfrm>
              <a:off x="4971" y="3653"/>
              <a:ext cx="8" cy="31"/>
            </a:xfrm>
            <a:custGeom>
              <a:avLst/>
              <a:gdLst>
                <a:gd name="T0" fmla="*/ 35 w 47"/>
                <a:gd name="T1" fmla="*/ 155 h 155"/>
                <a:gd name="T2" fmla="*/ 47 w 47"/>
                <a:gd name="T3" fmla="*/ 152 h 155"/>
                <a:gd name="T4" fmla="*/ 0 w 47"/>
                <a:gd name="T5" fmla="*/ 0 h 155"/>
                <a:gd name="T6" fmla="*/ 35 w 47"/>
                <a:gd name="T7" fmla="*/ 155 h 155"/>
                <a:gd name="T8" fmla="*/ 0 60000 65536"/>
                <a:gd name="T9" fmla="*/ 0 60000 65536"/>
                <a:gd name="T10" fmla="*/ 0 60000 65536"/>
                <a:gd name="T11" fmla="*/ 0 60000 65536"/>
                <a:gd name="T12" fmla="*/ 0 w 47"/>
                <a:gd name="T13" fmla="*/ 0 h 155"/>
                <a:gd name="T14" fmla="*/ 47 w 47"/>
                <a:gd name="T15" fmla="*/ 155 h 155"/>
              </a:gdLst>
              <a:ahLst/>
              <a:cxnLst>
                <a:cxn ang="T8">
                  <a:pos x="T0" y="T1"/>
                </a:cxn>
                <a:cxn ang="T9">
                  <a:pos x="T2" y="T3"/>
                </a:cxn>
                <a:cxn ang="T10">
                  <a:pos x="T4" y="T5"/>
                </a:cxn>
                <a:cxn ang="T11">
                  <a:pos x="T6" y="T7"/>
                </a:cxn>
              </a:cxnLst>
              <a:rect l="T12" t="T13" r="T14" b="T15"/>
              <a:pathLst>
                <a:path w="47" h="155">
                  <a:moveTo>
                    <a:pt x="35" y="155"/>
                  </a:moveTo>
                  <a:lnTo>
                    <a:pt x="47" y="152"/>
                  </a:lnTo>
                  <a:lnTo>
                    <a:pt x="0" y="0"/>
                  </a:lnTo>
                  <a:lnTo>
                    <a:pt x="35" y="155"/>
                  </a:lnTo>
                </a:path>
              </a:pathLst>
            </a:custGeom>
            <a:noFill/>
            <a:ln w="0">
              <a:solidFill>
                <a:srgbClr val="000000"/>
              </a:solidFill>
              <a:prstDash val="solid"/>
              <a:round/>
              <a:headEnd/>
              <a:tailEnd/>
            </a:ln>
          </p:spPr>
          <p:txBody>
            <a:bodyPr/>
            <a:lstStyle/>
            <a:p>
              <a:endParaRPr lang="en-US"/>
            </a:p>
          </p:txBody>
        </p:sp>
        <p:sp>
          <p:nvSpPr>
            <p:cNvPr id="2128" name="Freeform 78">
              <a:extLst>
                <a:ext uri="{FF2B5EF4-FFF2-40B4-BE49-F238E27FC236}">
                  <a16:creationId xmlns:a16="http://schemas.microsoft.com/office/drawing/2014/main" id="{9260EBAF-4923-445F-BDF4-0849998ABF57}"/>
                </a:ext>
              </a:extLst>
            </p:cNvPr>
            <p:cNvSpPr>
              <a:spLocks/>
            </p:cNvSpPr>
            <p:nvPr/>
          </p:nvSpPr>
          <p:spPr bwMode="auto">
            <a:xfrm>
              <a:off x="4971" y="3653"/>
              <a:ext cx="10" cy="30"/>
            </a:xfrm>
            <a:custGeom>
              <a:avLst/>
              <a:gdLst>
                <a:gd name="T0" fmla="*/ 47 w 57"/>
                <a:gd name="T1" fmla="*/ 152 h 152"/>
                <a:gd name="T2" fmla="*/ 57 w 57"/>
                <a:gd name="T3" fmla="*/ 147 h 152"/>
                <a:gd name="T4" fmla="*/ 0 w 57"/>
                <a:gd name="T5" fmla="*/ 0 h 152"/>
                <a:gd name="T6" fmla="*/ 47 w 57"/>
                <a:gd name="T7" fmla="*/ 152 h 152"/>
                <a:gd name="T8" fmla="*/ 0 60000 65536"/>
                <a:gd name="T9" fmla="*/ 0 60000 65536"/>
                <a:gd name="T10" fmla="*/ 0 60000 65536"/>
                <a:gd name="T11" fmla="*/ 0 60000 65536"/>
                <a:gd name="T12" fmla="*/ 0 w 57"/>
                <a:gd name="T13" fmla="*/ 0 h 152"/>
                <a:gd name="T14" fmla="*/ 57 w 57"/>
                <a:gd name="T15" fmla="*/ 152 h 152"/>
              </a:gdLst>
              <a:ahLst/>
              <a:cxnLst>
                <a:cxn ang="T8">
                  <a:pos x="T0" y="T1"/>
                </a:cxn>
                <a:cxn ang="T9">
                  <a:pos x="T2" y="T3"/>
                </a:cxn>
                <a:cxn ang="T10">
                  <a:pos x="T4" y="T5"/>
                </a:cxn>
                <a:cxn ang="T11">
                  <a:pos x="T6" y="T7"/>
                </a:cxn>
              </a:cxnLst>
              <a:rect l="T12" t="T13" r="T14" b="T15"/>
              <a:pathLst>
                <a:path w="57" h="152">
                  <a:moveTo>
                    <a:pt x="47" y="152"/>
                  </a:moveTo>
                  <a:lnTo>
                    <a:pt x="57" y="147"/>
                  </a:lnTo>
                  <a:lnTo>
                    <a:pt x="0" y="0"/>
                  </a:lnTo>
                  <a:lnTo>
                    <a:pt x="47" y="152"/>
                  </a:lnTo>
                  <a:close/>
                </a:path>
              </a:pathLst>
            </a:custGeom>
            <a:solidFill>
              <a:srgbClr val="000000"/>
            </a:solidFill>
            <a:ln w="9525">
              <a:noFill/>
              <a:round/>
              <a:headEnd/>
              <a:tailEnd/>
            </a:ln>
          </p:spPr>
          <p:txBody>
            <a:bodyPr/>
            <a:lstStyle/>
            <a:p>
              <a:endParaRPr lang="en-US"/>
            </a:p>
          </p:txBody>
        </p:sp>
        <p:sp>
          <p:nvSpPr>
            <p:cNvPr id="2129" name="Freeform 79">
              <a:extLst>
                <a:ext uri="{FF2B5EF4-FFF2-40B4-BE49-F238E27FC236}">
                  <a16:creationId xmlns:a16="http://schemas.microsoft.com/office/drawing/2014/main" id="{B6C81600-93A0-456A-BA90-C50B88DC3CD5}"/>
                </a:ext>
              </a:extLst>
            </p:cNvPr>
            <p:cNvSpPr>
              <a:spLocks/>
            </p:cNvSpPr>
            <p:nvPr/>
          </p:nvSpPr>
          <p:spPr bwMode="auto">
            <a:xfrm>
              <a:off x="4971" y="3653"/>
              <a:ext cx="10" cy="30"/>
            </a:xfrm>
            <a:custGeom>
              <a:avLst/>
              <a:gdLst>
                <a:gd name="T0" fmla="*/ 47 w 57"/>
                <a:gd name="T1" fmla="*/ 152 h 152"/>
                <a:gd name="T2" fmla="*/ 57 w 57"/>
                <a:gd name="T3" fmla="*/ 147 h 152"/>
                <a:gd name="T4" fmla="*/ 0 w 57"/>
                <a:gd name="T5" fmla="*/ 0 h 152"/>
                <a:gd name="T6" fmla="*/ 47 w 57"/>
                <a:gd name="T7" fmla="*/ 152 h 152"/>
                <a:gd name="T8" fmla="*/ 0 60000 65536"/>
                <a:gd name="T9" fmla="*/ 0 60000 65536"/>
                <a:gd name="T10" fmla="*/ 0 60000 65536"/>
                <a:gd name="T11" fmla="*/ 0 60000 65536"/>
                <a:gd name="T12" fmla="*/ 0 w 57"/>
                <a:gd name="T13" fmla="*/ 0 h 152"/>
                <a:gd name="T14" fmla="*/ 57 w 57"/>
                <a:gd name="T15" fmla="*/ 152 h 152"/>
              </a:gdLst>
              <a:ahLst/>
              <a:cxnLst>
                <a:cxn ang="T8">
                  <a:pos x="T0" y="T1"/>
                </a:cxn>
                <a:cxn ang="T9">
                  <a:pos x="T2" y="T3"/>
                </a:cxn>
                <a:cxn ang="T10">
                  <a:pos x="T4" y="T5"/>
                </a:cxn>
                <a:cxn ang="T11">
                  <a:pos x="T6" y="T7"/>
                </a:cxn>
              </a:cxnLst>
              <a:rect l="T12" t="T13" r="T14" b="T15"/>
              <a:pathLst>
                <a:path w="57" h="152">
                  <a:moveTo>
                    <a:pt x="47" y="152"/>
                  </a:moveTo>
                  <a:lnTo>
                    <a:pt x="57" y="147"/>
                  </a:lnTo>
                  <a:lnTo>
                    <a:pt x="0" y="0"/>
                  </a:lnTo>
                  <a:lnTo>
                    <a:pt x="47" y="152"/>
                  </a:lnTo>
                </a:path>
              </a:pathLst>
            </a:custGeom>
            <a:noFill/>
            <a:ln w="0">
              <a:solidFill>
                <a:srgbClr val="000000"/>
              </a:solidFill>
              <a:prstDash val="solid"/>
              <a:round/>
              <a:headEnd/>
              <a:tailEnd/>
            </a:ln>
          </p:spPr>
          <p:txBody>
            <a:bodyPr/>
            <a:lstStyle/>
            <a:p>
              <a:endParaRPr lang="en-US"/>
            </a:p>
          </p:txBody>
        </p:sp>
        <p:sp>
          <p:nvSpPr>
            <p:cNvPr id="2130" name="Freeform 80">
              <a:extLst>
                <a:ext uri="{FF2B5EF4-FFF2-40B4-BE49-F238E27FC236}">
                  <a16:creationId xmlns:a16="http://schemas.microsoft.com/office/drawing/2014/main" id="{49B1FD93-C4B4-46B1-95E4-18AEAD7C6AB4}"/>
                </a:ext>
              </a:extLst>
            </p:cNvPr>
            <p:cNvSpPr>
              <a:spLocks/>
            </p:cNvSpPr>
            <p:nvPr/>
          </p:nvSpPr>
          <p:spPr bwMode="auto">
            <a:xfrm>
              <a:off x="4971" y="3653"/>
              <a:ext cx="11" cy="29"/>
            </a:xfrm>
            <a:custGeom>
              <a:avLst/>
              <a:gdLst>
                <a:gd name="T0" fmla="*/ 57 w 68"/>
                <a:gd name="T1" fmla="*/ 147 h 147"/>
                <a:gd name="T2" fmla="*/ 68 w 68"/>
                <a:gd name="T3" fmla="*/ 141 h 147"/>
                <a:gd name="T4" fmla="*/ 0 w 68"/>
                <a:gd name="T5" fmla="*/ 0 h 147"/>
                <a:gd name="T6" fmla="*/ 57 w 68"/>
                <a:gd name="T7" fmla="*/ 147 h 147"/>
                <a:gd name="T8" fmla="*/ 0 60000 65536"/>
                <a:gd name="T9" fmla="*/ 0 60000 65536"/>
                <a:gd name="T10" fmla="*/ 0 60000 65536"/>
                <a:gd name="T11" fmla="*/ 0 60000 65536"/>
                <a:gd name="T12" fmla="*/ 0 w 68"/>
                <a:gd name="T13" fmla="*/ 0 h 147"/>
                <a:gd name="T14" fmla="*/ 68 w 68"/>
                <a:gd name="T15" fmla="*/ 147 h 147"/>
              </a:gdLst>
              <a:ahLst/>
              <a:cxnLst>
                <a:cxn ang="T8">
                  <a:pos x="T0" y="T1"/>
                </a:cxn>
                <a:cxn ang="T9">
                  <a:pos x="T2" y="T3"/>
                </a:cxn>
                <a:cxn ang="T10">
                  <a:pos x="T4" y="T5"/>
                </a:cxn>
                <a:cxn ang="T11">
                  <a:pos x="T6" y="T7"/>
                </a:cxn>
              </a:cxnLst>
              <a:rect l="T12" t="T13" r="T14" b="T15"/>
              <a:pathLst>
                <a:path w="68" h="147">
                  <a:moveTo>
                    <a:pt x="57" y="147"/>
                  </a:moveTo>
                  <a:lnTo>
                    <a:pt x="68" y="141"/>
                  </a:lnTo>
                  <a:lnTo>
                    <a:pt x="0" y="0"/>
                  </a:lnTo>
                  <a:lnTo>
                    <a:pt x="57" y="147"/>
                  </a:lnTo>
                  <a:close/>
                </a:path>
              </a:pathLst>
            </a:custGeom>
            <a:solidFill>
              <a:srgbClr val="000000"/>
            </a:solidFill>
            <a:ln w="9525">
              <a:noFill/>
              <a:round/>
              <a:headEnd/>
              <a:tailEnd/>
            </a:ln>
          </p:spPr>
          <p:txBody>
            <a:bodyPr/>
            <a:lstStyle/>
            <a:p>
              <a:endParaRPr lang="en-US"/>
            </a:p>
          </p:txBody>
        </p:sp>
        <p:sp>
          <p:nvSpPr>
            <p:cNvPr id="2131" name="Freeform 81">
              <a:extLst>
                <a:ext uri="{FF2B5EF4-FFF2-40B4-BE49-F238E27FC236}">
                  <a16:creationId xmlns:a16="http://schemas.microsoft.com/office/drawing/2014/main" id="{A40E8B81-B567-4CCA-9C94-D86FB30264E3}"/>
                </a:ext>
              </a:extLst>
            </p:cNvPr>
            <p:cNvSpPr>
              <a:spLocks/>
            </p:cNvSpPr>
            <p:nvPr/>
          </p:nvSpPr>
          <p:spPr bwMode="auto">
            <a:xfrm>
              <a:off x="4971" y="3653"/>
              <a:ext cx="11" cy="29"/>
            </a:xfrm>
            <a:custGeom>
              <a:avLst/>
              <a:gdLst>
                <a:gd name="T0" fmla="*/ 57 w 68"/>
                <a:gd name="T1" fmla="*/ 147 h 147"/>
                <a:gd name="T2" fmla="*/ 68 w 68"/>
                <a:gd name="T3" fmla="*/ 141 h 147"/>
                <a:gd name="T4" fmla="*/ 0 w 68"/>
                <a:gd name="T5" fmla="*/ 0 h 147"/>
                <a:gd name="T6" fmla="*/ 57 w 68"/>
                <a:gd name="T7" fmla="*/ 147 h 147"/>
                <a:gd name="T8" fmla="*/ 0 60000 65536"/>
                <a:gd name="T9" fmla="*/ 0 60000 65536"/>
                <a:gd name="T10" fmla="*/ 0 60000 65536"/>
                <a:gd name="T11" fmla="*/ 0 60000 65536"/>
                <a:gd name="T12" fmla="*/ 0 w 68"/>
                <a:gd name="T13" fmla="*/ 0 h 147"/>
                <a:gd name="T14" fmla="*/ 68 w 68"/>
                <a:gd name="T15" fmla="*/ 147 h 147"/>
              </a:gdLst>
              <a:ahLst/>
              <a:cxnLst>
                <a:cxn ang="T8">
                  <a:pos x="T0" y="T1"/>
                </a:cxn>
                <a:cxn ang="T9">
                  <a:pos x="T2" y="T3"/>
                </a:cxn>
                <a:cxn ang="T10">
                  <a:pos x="T4" y="T5"/>
                </a:cxn>
                <a:cxn ang="T11">
                  <a:pos x="T6" y="T7"/>
                </a:cxn>
              </a:cxnLst>
              <a:rect l="T12" t="T13" r="T14" b="T15"/>
              <a:pathLst>
                <a:path w="68" h="147">
                  <a:moveTo>
                    <a:pt x="57" y="147"/>
                  </a:moveTo>
                  <a:lnTo>
                    <a:pt x="68" y="141"/>
                  </a:lnTo>
                  <a:lnTo>
                    <a:pt x="0" y="0"/>
                  </a:lnTo>
                  <a:lnTo>
                    <a:pt x="57" y="147"/>
                  </a:lnTo>
                </a:path>
              </a:pathLst>
            </a:custGeom>
            <a:noFill/>
            <a:ln w="0">
              <a:solidFill>
                <a:srgbClr val="000000"/>
              </a:solidFill>
              <a:prstDash val="solid"/>
              <a:round/>
              <a:headEnd/>
              <a:tailEnd/>
            </a:ln>
          </p:spPr>
          <p:txBody>
            <a:bodyPr/>
            <a:lstStyle/>
            <a:p>
              <a:endParaRPr lang="en-US"/>
            </a:p>
          </p:txBody>
        </p:sp>
        <p:sp>
          <p:nvSpPr>
            <p:cNvPr id="2132" name="Freeform 82">
              <a:extLst>
                <a:ext uri="{FF2B5EF4-FFF2-40B4-BE49-F238E27FC236}">
                  <a16:creationId xmlns:a16="http://schemas.microsoft.com/office/drawing/2014/main" id="{399AF3A2-7060-4A3F-B136-05272D2D2DBC}"/>
                </a:ext>
              </a:extLst>
            </p:cNvPr>
            <p:cNvSpPr>
              <a:spLocks/>
            </p:cNvSpPr>
            <p:nvPr/>
          </p:nvSpPr>
          <p:spPr bwMode="auto">
            <a:xfrm>
              <a:off x="4971" y="3653"/>
              <a:ext cx="13" cy="28"/>
            </a:xfrm>
            <a:custGeom>
              <a:avLst/>
              <a:gdLst>
                <a:gd name="T0" fmla="*/ 68 w 79"/>
                <a:gd name="T1" fmla="*/ 141 h 141"/>
                <a:gd name="T2" fmla="*/ 79 w 79"/>
                <a:gd name="T3" fmla="*/ 134 h 141"/>
                <a:gd name="T4" fmla="*/ 0 w 79"/>
                <a:gd name="T5" fmla="*/ 0 h 141"/>
                <a:gd name="T6" fmla="*/ 68 w 79"/>
                <a:gd name="T7" fmla="*/ 141 h 141"/>
                <a:gd name="T8" fmla="*/ 0 60000 65536"/>
                <a:gd name="T9" fmla="*/ 0 60000 65536"/>
                <a:gd name="T10" fmla="*/ 0 60000 65536"/>
                <a:gd name="T11" fmla="*/ 0 60000 65536"/>
                <a:gd name="T12" fmla="*/ 0 w 79"/>
                <a:gd name="T13" fmla="*/ 0 h 141"/>
                <a:gd name="T14" fmla="*/ 79 w 79"/>
                <a:gd name="T15" fmla="*/ 141 h 141"/>
              </a:gdLst>
              <a:ahLst/>
              <a:cxnLst>
                <a:cxn ang="T8">
                  <a:pos x="T0" y="T1"/>
                </a:cxn>
                <a:cxn ang="T9">
                  <a:pos x="T2" y="T3"/>
                </a:cxn>
                <a:cxn ang="T10">
                  <a:pos x="T4" y="T5"/>
                </a:cxn>
                <a:cxn ang="T11">
                  <a:pos x="T6" y="T7"/>
                </a:cxn>
              </a:cxnLst>
              <a:rect l="T12" t="T13" r="T14" b="T15"/>
              <a:pathLst>
                <a:path w="79" h="141">
                  <a:moveTo>
                    <a:pt x="68" y="141"/>
                  </a:moveTo>
                  <a:lnTo>
                    <a:pt x="79" y="134"/>
                  </a:lnTo>
                  <a:lnTo>
                    <a:pt x="0" y="0"/>
                  </a:lnTo>
                  <a:lnTo>
                    <a:pt x="68" y="141"/>
                  </a:lnTo>
                  <a:close/>
                </a:path>
              </a:pathLst>
            </a:custGeom>
            <a:solidFill>
              <a:srgbClr val="000000"/>
            </a:solidFill>
            <a:ln w="9525">
              <a:noFill/>
              <a:round/>
              <a:headEnd/>
              <a:tailEnd/>
            </a:ln>
          </p:spPr>
          <p:txBody>
            <a:bodyPr/>
            <a:lstStyle/>
            <a:p>
              <a:endParaRPr lang="en-US"/>
            </a:p>
          </p:txBody>
        </p:sp>
        <p:sp>
          <p:nvSpPr>
            <p:cNvPr id="2133" name="Freeform 83">
              <a:extLst>
                <a:ext uri="{FF2B5EF4-FFF2-40B4-BE49-F238E27FC236}">
                  <a16:creationId xmlns:a16="http://schemas.microsoft.com/office/drawing/2014/main" id="{E2D5975A-EC47-43EE-BE0D-4D7FCC8D91CC}"/>
                </a:ext>
              </a:extLst>
            </p:cNvPr>
            <p:cNvSpPr>
              <a:spLocks/>
            </p:cNvSpPr>
            <p:nvPr/>
          </p:nvSpPr>
          <p:spPr bwMode="auto">
            <a:xfrm>
              <a:off x="4971" y="3653"/>
              <a:ext cx="13" cy="28"/>
            </a:xfrm>
            <a:custGeom>
              <a:avLst/>
              <a:gdLst>
                <a:gd name="T0" fmla="*/ 68 w 79"/>
                <a:gd name="T1" fmla="*/ 141 h 141"/>
                <a:gd name="T2" fmla="*/ 79 w 79"/>
                <a:gd name="T3" fmla="*/ 134 h 141"/>
                <a:gd name="T4" fmla="*/ 0 w 79"/>
                <a:gd name="T5" fmla="*/ 0 h 141"/>
                <a:gd name="T6" fmla="*/ 68 w 79"/>
                <a:gd name="T7" fmla="*/ 141 h 141"/>
                <a:gd name="T8" fmla="*/ 0 60000 65536"/>
                <a:gd name="T9" fmla="*/ 0 60000 65536"/>
                <a:gd name="T10" fmla="*/ 0 60000 65536"/>
                <a:gd name="T11" fmla="*/ 0 60000 65536"/>
                <a:gd name="T12" fmla="*/ 0 w 79"/>
                <a:gd name="T13" fmla="*/ 0 h 141"/>
                <a:gd name="T14" fmla="*/ 79 w 79"/>
                <a:gd name="T15" fmla="*/ 141 h 141"/>
              </a:gdLst>
              <a:ahLst/>
              <a:cxnLst>
                <a:cxn ang="T8">
                  <a:pos x="T0" y="T1"/>
                </a:cxn>
                <a:cxn ang="T9">
                  <a:pos x="T2" y="T3"/>
                </a:cxn>
                <a:cxn ang="T10">
                  <a:pos x="T4" y="T5"/>
                </a:cxn>
                <a:cxn ang="T11">
                  <a:pos x="T6" y="T7"/>
                </a:cxn>
              </a:cxnLst>
              <a:rect l="T12" t="T13" r="T14" b="T15"/>
              <a:pathLst>
                <a:path w="79" h="141">
                  <a:moveTo>
                    <a:pt x="68" y="141"/>
                  </a:moveTo>
                  <a:lnTo>
                    <a:pt x="79" y="134"/>
                  </a:lnTo>
                  <a:lnTo>
                    <a:pt x="0" y="0"/>
                  </a:lnTo>
                  <a:lnTo>
                    <a:pt x="68" y="141"/>
                  </a:lnTo>
                </a:path>
              </a:pathLst>
            </a:custGeom>
            <a:noFill/>
            <a:ln w="0">
              <a:solidFill>
                <a:srgbClr val="000000"/>
              </a:solidFill>
              <a:prstDash val="solid"/>
              <a:round/>
              <a:headEnd/>
              <a:tailEnd/>
            </a:ln>
          </p:spPr>
          <p:txBody>
            <a:bodyPr/>
            <a:lstStyle/>
            <a:p>
              <a:endParaRPr lang="en-US"/>
            </a:p>
          </p:txBody>
        </p:sp>
        <p:sp>
          <p:nvSpPr>
            <p:cNvPr id="2134" name="Freeform 84">
              <a:extLst>
                <a:ext uri="{FF2B5EF4-FFF2-40B4-BE49-F238E27FC236}">
                  <a16:creationId xmlns:a16="http://schemas.microsoft.com/office/drawing/2014/main" id="{102CB1F8-F652-467F-9423-CF567D5DFE1A}"/>
                </a:ext>
              </a:extLst>
            </p:cNvPr>
            <p:cNvSpPr>
              <a:spLocks/>
            </p:cNvSpPr>
            <p:nvPr/>
          </p:nvSpPr>
          <p:spPr bwMode="auto">
            <a:xfrm>
              <a:off x="4971" y="3653"/>
              <a:ext cx="15" cy="27"/>
            </a:xfrm>
            <a:custGeom>
              <a:avLst/>
              <a:gdLst>
                <a:gd name="T0" fmla="*/ 79 w 88"/>
                <a:gd name="T1" fmla="*/ 134 h 134"/>
                <a:gd name="T2" fmla="*/ 88 w 88"/>
                <a:gd name="T3" fmla="*/ 127 h 134"/>
                <a:gd name="T4" fmla="*/ 0 w 88"/>
                <a:gd name="T5" fmla="*/ 0 h 134"/>
                <a:gd name="T6" fmla="*/ 79 w 88"/>
                <a:gd name="T7" fmla="*/ 134 h 134"/>
                <a:gd name="T8" fmla="*/ 0 60000 65536"/>
                <a:gd name="T9" fmla="*/ 0 60000 65536"/>
                <a:gd name="T10" fmla="*/ 0 60000 65536"/>
                <a:gd name="T11" fmla="*/ 0 60000 65536"/>
                <a:gd name="T12" fmla="*/ 0 w 88"/>
                <a:gd name="T13" fmla="*/ 0 h 134"/>
                <a:gd name="T14" fmla="*/ 88 w 88"/>
                <a:gd name="T15" fmla="*/ 134 h 134"/>
              </a:gdLst>
              <a:ahLst/>
              <a:cxnLst>
                <a:cxn ang="T8">
                  <a:pos x="T0" y="T1"/>
                </a:cxn>
                <a:cxn ang="T9">
                  <a:pos x="T2" y="T3"/>
                </a:cxn>
                <a:cxn ang="T10">
                  <a:pos x="T4" y="T5"/>
                </a:cxn>
                <a:cxn ang="T11">
                  <a:pos x="T6" y="T7"/>
                </a:cxn>
              </a:cxnLst>
              <a:rect l="T12" t="T13" r="T14" b="T15"/>
              <a:pathLst>
                <a:path w="88" h="134">
                  <a:moveTo>
                    <a:pt x="79" y="134"/>
                  </a:moveTo>
                  <a:lnTo>
                    <a:pt x="88" y="127"/>
                  </a:lnTo>
                  <a:lnTo>
                    <a:pt x="0" y="0"/>
                  </a:lnTo>
                  <a:lnTo>
                    <a:pt x="79" y="134"/>
                  </a:lnTo>
                  <a:close/>
                </a:path>
              </a:pathLst>
            </a:custGeom>
            <a:solidFill>
              <a:srgbClr val="000000"/>
            </a:solidFill>
            <a:ln w="9525">
              <a:noFill/>
              <a:round/>
              <a:headEnd/>
              <a:tailEnd/>
            </a:ln>
          </p:spPr>
          <p:txBody>
            <a:bodyPr/>
            <a:lstStyle/>
            <a:p>
              <a:endParaRPr lang="en-US"/>
            </a:p>
          </p:txBody>
        </p:sp>
        <p:sp>
          <p:nvSpPr>
            <p:cNvPr id="2135" name="Freeform 85">
              <a:extLst>
                <a:ext uri="{FF2B5EF4-FFF2-40B4-BE49-F238E27FC236}">
                  <a16:creationId xmlns:a16="http://schemas.microsoft.com/office/drawing/2014/main" id="{5062C03E-F705-45EA-8132-FFCD1203A61B}"/>
                </a:ext>
              </a:extLst>
            </p:cNvPr>
            <p:cNvSpPr>
              <a:spLocks/>
            </p:cNvSpPr>
            <p:nvPr/>
          </p:nvSpPr>
          <p:spPr bwMode="auto">
            <a:xfrm>
              <a:off x="4971" y="3653"/>
              <a:ext cx="15" cy="27"/>
            </a:xfrm>
            <a:custGeom>
              <a:avLst/>
              <a:gdLst>
                <a:gd name="T0" fmla="*/ 79 w 88"/>
                <a:gd name="T1" fmla="*/ 134 h 134"/>
                <a:gd name="T2" fmla="*/ 88 w 88"/>
                <a:gd name="T3" fmla="*/ 127 h 134"/>
                <a:gd name="T4" fmla="*/ 0 w 88"/>
                <a:gd name="T5" fmla="*/ 0 h 134"/>
                <a:gd name="T6" fmla="*/ 79 w 88"/>
                <a:gd name="T7" fmla="*/ 134 h 134"/>
                <a:gd name="T8" fmla="*/ 0 60000 65536"/>
                <a:gd name="T9" fmla="*/ 0 60000 65536"/>
                <a:gd name="T10" fmla="*/ 0 60000 65536"/>
                <a:gd name="T11" fmla="*/ 0 60000 65536"/>
                <a:gd name="T12" fmla="*/ 0 w 88"/>
                <a:gd name="T13" fmla="*/ 0 h 134"/>
                <a:gd name="T14" fmla="*/ 88 w 88"/>
                <a:gd name="T15" fmla="*/ 134 h 134"/>
              </a:gdLst>
              <a:ahLst/>
              <a:cxnLst>
                <a:cxn ang="T8">
                  <a:pos x="T0" y="T1"/>
                </a:cxn>
                <a:cxn ang="T9">
                  <a:pos x="T2" y="T3"/>
                </a:cxn>
                <a:cxn ang="T10">
                  <a:pos x="T4" y="T5"/>
                </a:cxn>
                <a:cxn ang="T11">
                  <a:pos x="T6" y="T7"/>
                </a:cxn>
              </a:cxnLst>
              <a:rect l="T12" t="T13" r="T14" b="T15"/>
              <a:pathLst>
                <a:path w="88" h="134">
                  <a:moveTo>
                    <a:pt x="79" y="134"/>
                  </a:moveTo>
                  <a:lnTo>
                    <a:pt x="88" y="127"/>
                  </a:lnTo>
                  <a:lnTo>
                    <a:pt x="0" y="0"/>
                  </a:lnTo>
                  <a:lnTo>
                    <a:pt x="79" y="134"/>
                  </a:lnTo>
                </a:path>
              </a:pathLst>
            </a:custGeom>
            <a:noFill/>
            <a:ln w="0">
              <a:solidFill>
                <a:srgbClr val="000000"/>
              </a:solidFill>
              <a:prstDash val="solid"/>
              <a:round/>
              <a:headEnd/>
              <a:tailEnd/>
            </a:ln>
          </p:spPr>
          <p:txBody>
            <a:bodyPr/>
            <a:lstStyle/>
            <a:p>
              <a:endParaRPr lang="en-US"/>
            </a:p>
          </p:txBody>
        </p:sp>
        <p:sp>
          <p:nvSpPr>
            <p:cNvPr id="2136" name="Freeform 86">
              <a:extLst>
                <a:ext uri="{FF2B5EF4-FFF2-40B4-BE49-F238E27FC236}">
                  <a16:creationId xmlns:a16="http://schemas.microsoft.com/office/drawing/2014/main" id="{DC19EBA8-F79C-43DF-B09C-1E3C8C498E66}"/>
                </a:ext>
              </a:extLst>
            </p:cNvPr>
            <p:cNvSpPr>
              <a:spLocks/>
            </p:cNvSpPr>
            <p:nvPr/>
          </p:nvSpPr>
          <p:spPr bwMode="auto">
            <a:xfrm>
              <a:off x="4971" y="3653"/>
              <a:ext cx="16" cy="25"/>
            </a:xfrm>
            <a:custGeom>
              <a:avLst/>
              <a:gdLst>
                <a:gd name="T0" fmla="*/ 88 w 97"/>
                <a:gd name="T1" fmla="*/ 127 h 127"/>
                <a:gd name="T2" fmla="*/ 97 w 97"/>
                <a:gd name="T3" fmla="*/ 118 h 127"/>
                <a:gd name="T4" fmla="*/ 0 w 97"/>
                <a:gd name="T5" fmla="*/ 0 h 127"/>
                <a:gd name="T6" fmla="*/ 88 w 97"/>
                <a:gd name="T7" fmla="*/ 127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88" y="127"/>
                  </a:moveTo>
                  <a:lnTo>
                    <a:pt x="97" y="118"/>
                  </a:lnTo>
                  <a:lnTo>
                    <a:pt x="0" y="0"/>
                  </a:lnTo>
                  <a:lnTo>
                    <a:pt x="88" y="127"/>
                  </a:lnTo>
                  <a:close/>
                </a:path>
              </a:pathLst>
            </a:custGeom>
            <a:solidFill>
              <a:srgbClr val="000000"/>
            </a:solidFill>
            <a:ln w="9525">
              <a:noFill/>
              <a:round/>
              <a:headEnd/>
              <a:tailEnd/>
            </a:ln>
          </p:spPr>
          <p:txBody>
            <a:bodyPr/>
            <a:lstStyle/>
            <a:p>
              <a:endParaRPr lang="en-US"/>
            </a:p>
          </p:txBody>
        </p:sp>
        <p:sp>
          <p:nvSpPr>
            <p:cNvPr id="2137" name="Freeform 87">
              <a:extLst>
                <a:ext uri="{FF2B5EF4-FFF2-40B4-BE49-F238E27FC236}">
                  <a16:creationId xmlns:a16="http://schemas.microsoft.com/office/drawing/2014/main" id="{1E2E4F51-07D2-4DDF-A424-AC132C23D2E9}"/>
                </a:ext>
              </a:extLst>
            </p:cNvPr>
            <p:cNvSpPr>
              <a:spLocks/>
            </p:cNvSpPr>
            <p:nvPr/>
          </p:nvSpPr>
          <p:spPr bwMode="auto">
            <a:xfrm>
              <a:off x="4971" y="3653"/>
              <a:ext cx="16" cy="25"/>
            </a:xfrm>
            <a:custGeom>
              <a:avLst/>
              <a:gdLst>
                <a:gd name="T0" fmla="*/ 88 w 97"/>
                <a:gd name="T1" fmla="*/ 127 h 127"/>
                <a:gd name="T2" fmla="*/ 97 w 97"/>
                <a:gd name="T3" fmla="*/ 118 h 127"/>
                <a:gd name="T4" fmla="*/ 0 w 97"/>
                <a:gd name="T5" fmla="*/ 0 h 127"/>
                <a:gd name="T6" fmla="*/ 88 w 97"/>
                <a:gd name="T7" fmla="*/ 127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88" y="127"/>
                  </a:moveTo>
                  <a:lnTo>
                    <a:pt x="97" y="118"/>
                  </a:lnTo>
                  <a:lnTo>
                    <a:pt x="0" y="0"/>
                  </a:lnTo>
                  <a:lnTo>
                    <a:pt x="88" y="127"/>
                  </a:lnTo>
                </a:path>
              </a:pathLst>
            </a:custGeom>
            <a:noFill/>
            <a:ln w="0">
              <a:solidFill>
                <a:srgbClr val="000000"/>
              </a:solidFill>
              <a:prstDash val="solid"/>
              <a:round/>
              <a:headEnd/>
              <a:tailEnd/>
            </a:ln>
          </p:spPr>
          <p:txBody>
            <a:bodyPr/>
            <a:lstStyle/>
            <a:p>
              <a:endParaRPr lang="en-US"/>
            </a:p>
          </p:txBody>
        </p:sp>
        <p:sp>
          <p:nvSpPr>
            <p:cNvPr id="2138" name="Freeform 88">
              <a:extLst>
                <a:ext uri="{FF2B5EF4-FFF2-40B4-BE49-F238E27FC236}">
                  <a16:creationId xmlns:a16="http://schemas.microsoft.com/office/drawing/2014/main" id="{627F1E02-5CDA-43D2-8A31-97ECB575FFF1}"/>
                </a:ext>
              </a:extLst>
            </p:cNvPr>
            <p:cNvSpPr>
              <a:spLocks/>
            </p:cNvSpPr>
            <p:nvPr/>
          </p:nvSpPr>
          <p:spPr bwMode="auto">
            <a:xfrm>
              <a:off x="4971" y="3653"/>
              <a:ext cx="18" cy="24"/>
            </a:xfrm>
            <a:custGeom>
              <a:avLst/>
              <a:gdLst>
                <a:gd name="T0" fmla="*/ 97 w 105"/>
                <a:gd name="T1" fmla="*/ 118 h 118"/>
                <a:gd name="T2" fmla="*/ 105 w 105"/>
                <a:gd name="T3" fmla="*/ 109 h 118"/>
                <a:gd name="T4" fmla="*/ 0 w 105"/>
                <a:gd name="T5" fmla="*/ 0 h 118"/>
                <a:gd name="T6" fmla="*/ 97 w 105"/>
                <a:gd name="T7" fmla="*/ 118 h 118"/>
                <a:gd name="T8" fmla="*/ 0 60000 65536"/>
                <a:gd name="T9" fmla="*/ 0 60000 65536"/>
                <a:gd name="T10" fmla="*/ 0 60000 65536"/>
                <a:gd name="T11" fmla="*/ 0 60000 65536"/>
                <a:gd name="T12" fmla="*/ 0 w 105"/>
                <a:gd name="T13" fmla="*/ 0 h 118"/>
                <a:gd name="T14" fmla="*/ 105 w 105"/>
                <a:gd name="T15" fmla="*/ 118 h 118"/>
              </a:gdLst>
              <a:ahLst/>
              <a:cxnLst>
                <a:cxn ang="T8">
                  <a:pos x="T0" y="T1"/>
                </a:cxn>
                <a:cxn ang="T9">
                  <a:pos x="T2" y="T3"/>
                </a:cxn>
                <a:cxn ang="T10">
                  <a:pos x="T4" y="T5"/>
                </a:cxn>
                <a:cxn ang="T11">
                  <a:pos x="T6" y="T7"/>
                </a:cxn>
              </a:cxnLst>
              <a:rect l="T12" t="T13" r="T14" b="T15"/>
              <a:pathLst>
                <a:path w="105" h="118">
                  <a:moveTo>
                    <a:pt x="97" y="118"/>
                  </a:moveTo>
                  <a:lnTo>
                    <a:pt x="105" y="109"/>
                  </a:lnTo>
                  <a:lnTo>
                    <a:pt x="0" y="0"/>
                  </a:lnTo>
                  <a:lnTo>
                    <a:pt x="97" y="118"/>
                  </a:lnTo>
                  <a:close/>
                </a:path>
              </a:pathLst>
            </a:custGeom>
            <a:solidFill>
              <a:srgbClr val="000000"/>
            </a:solidFill>
            <a:ln w="9525">
              <a:noFill/>
              <a:round/>
              <a:headEnd/>
              <a:tailEnd/>
            </a:ln>
          </p:spPr>
          <p:txBody>
            <a:bodyPr/>
            <a:lstStyle/>
            <a:p>
              <a:endParaRPr lang="en-US"/>
            </a:p>
          </p:txBody>
        </p:sp>
        <p:sp>
          <p:nvSpPr>
            <p:cNvPr id="2139" name="Freeform 89">
              <a:extLst>
                <a:ext uri="{FF2B5EF4-FFF2-40B4-BE49-F238E27FC236}">
                  <a16:creationId xmlns:a16="http://schemas.microsoft.com/office/drawing/2014/main" id="{C24ECA44-A493-4792-8032-6AB283635699}"/>
                </a:ext>
              </a:extLst>
            </p:cNvPr>
            <p:cNvSpPr>
              <a:spLocks/>
            </p:cNvSpPr>
            <p:nvPr/>
          </p:nvSpPr>
          <p:spPr bwMode="auto">
            <a:xfrm>
              <a:off x="4971" y="3653"/>
              <a:ext cx="18" cy="24"/>
            </a:xfrm>
            <a:custGeom>
              <a:avLst/>
              <a:gdLst>
                <a:gd name="T0" fmla="*/ 97 w 105"/>
                <a:gd name="T1" fmla="*/ 118 h 118"/>
                <a:gd name="T2" fmla="*/ 105 w 105"/>
                <a:gd name="T3" fmla="*/ 109 h 118"/>
                <a:gd name="T4" fmla="*/ 0 w 105"/>
                <a:gd name="T5" fmla="*/ 0 h 118"/>
                <a:gd name="T6" fmla="*/ 97 w 105"/>
                <a:gd name="T7" fmla="*/ 118 h 118"/>
                <a:gd name="T8" fmla="*/ 0 60000 65536"/>
                <a:gd name="T9" fmla="*/ 0 60000 65536"/>
                <a:gd name="T10" fmla="*/ 0 60000 65536"/>
                <a:gd name="T11" fmla="*/ 0 60000 65536"/>
                <a:gd name="T12" fmla="*/ 0 w 105"/>
                <a:gd name="T13" fmla="*/ 0 h 118"/>
                <a:gd name="T14" fmla="*/ 105 w 105"/>
                <a:gd name="T15" fmla="*/ 118 h 118"/>
              </a:gdLst>
              <a:ahLst/>
              <a:cxnLst>
                <a:cxn ang="T8">
                  <a:pos x="T0" y="T1"/>
                </a:cxn>
                <a:cxn ang="T9">
                  <a:pos x="T2" y="T3"/>
                </a:cxn>
                <a:cxn ang="T10">
                  <a:pos x="T4" y="T5"/>
                </a:cxn>
                <a:cxn ang="T11">
                  <a:pos x="T6" y="T7"/>
                </a:cxn>
              </a:cxnLst>
              <a:rect l="T12" t="T13" r="T14" b="T15"/>
              <a:pathLst>
                <a:path w="105" h="118">
                  <a:moveTo>
                    <a:pt x="97" y="118"/>
                  </a:moveTo>
                  <a:lnTo>
                    <a:pt x="105" y="109"/>
                  </a:lnTo>
                  <a:lnTo>
                    <a:pt x="0" y="0"/>
                  </a:lnTo>
                  <a:lnTo>
                    <a:pt x="97" y="118"/>
                  </a:lnTo>
                </a:path>
              </a:pathLst>
            </a:custGeom>
            <a:noFill/>
            <a:ln w="0">
              <a:solidFill>
                <a:srgbClr val="000000"/>
              </a:solidFill>
              <a:prstDash val="solid"/>
              <a:round/>
              <a:headEnd/>
              <a:tailEnd/>
            </a:ln>
          </p:spPr>
          <p:txBody>
            <a:bodyPr/>
            <a:lstStyle/>
            <a:p>
              <a:endParaRPr lang="en-US"/>
            </a:p>
          </p:txBody>
        </p:sp>
        <p:sp>
          <p:nvSpPr>
            <p:cNvPr id="2140" name="Freeform 90">
              <a:extLst>
                <a:ext uri="{FF2B5EF4-FFF2-40B4-BE49-F238E27FC236}">
                  <a16:creationId xmlns:a16="http://schemas.microsoft.com/office/drawing/2014/main" id="{E0C813B1-B0B9-4D03-8CF1-CA184ACC64ED}"/>
                </a:ext>
              </a:extLst>
            </p:cNvPr>
            <p:cNvSpPr>
              <a:spLocks/>
            </p:cNvSpPr>
            <p:nvPr/>
          </p:nvSpPr>
          <p:spPr bwMode="auto">
            <a:xfrm>
              <a:off x="4971" y="3653"/>
              <a:ext cx="19" cy="22"/>
            </a:xfrm>
            <a:custGeom>
              <a:avLst/>
              <a:gdLst>
                <a:gd name="T0" fmla="*/ 105 w 113"/>
                <a:gd name="T1" fmla="*/ 109 h 109"/>
                <a:gd name="T2" fmla="*/ 113 w 113"/>
                <a:gd name="T3" fmla="*/ 98 h 109"/>
                <a:gd name="T4" fmla="*/ 0 w 113"/>
                <a:gd name="T5" fmla="*/ 0 h 109"/>
                <a:gd name="T6" fmla="*/ 105 w 113"/>
                <a:gd name="T7" fmla="*/ 109 h 109"/>
                <a:gd name="T8" fmla="*/ 0 60000 65536"/>
                <a:gd name="T9" fmla="*/ 0 60000 65536"/>
                <a:gd name="T10" fmla="*/ 0 60000 65536"/>
                <a:gd name="T11" fmla="*/ 0 60000 65536"/>
                <a:gd name="T12" fmla="*/ 0 w 113"/>
                <a:gd name="T13" fmla="*/ 0 h 109"/>
                <a:gd name="T14" fmla="*/ 113 w 113"/>
                <a:gd name="T15" fmla="*/ 109 h 109"/>
              </a:gdLst>
              <a:ahLst/>
              <a:cxnLst>
                <a:cxn ang="T8">
                  <a:pos x="T0" y="T1"/>
                </a:cxn>
                <a:cxn ang="T9">
                  <a:pos x="T2" y="T3"/>
                </a:cxn>
                <a:cxn ang="T10">
                  <a:pos x="T4" y="T5"/>
                </a:cxn>
                <a:cxn ang="T11">
                  <a:pos x="T6" y="T7"/>
                </a:cxn>
              </a:cxnLst>
              <a:rect l="T12" t="T13" r="T14" b="T15"/>
              <a:pathLst>
                <a:path w="113" h="109">
                  <a:moveTo>
                    <a:pt x="105" y="109"/>
                  </a:moveTo>
                  <a:lnTo>
                    <a:pt x="113" y="98"/>
                  </a:lnTo>
                  <a:lnTo>
                    <a:pt x="0" y="0"/>
                  </a:lnTo>
                  <a:lnTo>
                    <a:pt x="105" y="109"/>
                  </a:lnTo>
                  <a:close/>
                </a:path>
              </a:pathLst>
            </a:custGeom>
            <a:solidFill>
              <a:srgbClr val="000000"/>
            </a:solidFill>
            <a:ln w="9525">
              <a:noFill/>
              <a:round/>
              <a:headEnd/>
              <a:tailEnd/>
            </a:ln>
          </p:spPr>
          <p:txBody>
            <a:bodyPr/>
            <a:lstStyle/>
            <a:p>
              <a:endParaRPr lang="en-US"/>
            </a:p>
          </p:txBody>
        </p:sp>
        <p:sp>
          <p:nvSpPr>
            <p:cNvPr id="2141" name="Freeform 91">
              <a:extLst>
                <a:ext uri="{FF2B5EF4-FFF2-40B4-BE49-F238E27FC236}">
                  <a16:creationId xmlns:a16="http://schemas.microsoft.com/office/drawing/2014/main" id="{CE756FEF-D3C5-4EF1-A845-6CB343A30919}"/>
                </a:ext>
              </a:extLst>
            </p:cNvPr>
            <p:cNvSpPr>
              <a:spLocks/>
            </p:cNvSpPr>
            <p:nvPr/>
          </p:nvSpPr>
          <p:spPr bwMode="auto">
            <a:xfrm>
              <a:off x="4971" y="3653"/>
              <a:ext cx="19" cy="22"/>
            </a:xfrm>
            <a:custGeom>
              <a:avLst/>
              <a:gdLst>
                <a:gd name="T0" fmla="*/ 105 w 113"/>
                <a:gd name="T1" fmla="*/ 109 h 109"/>
                <a:gd name="T2" fmla="*/ 113 w 113"/>
                <a:gd name="T3" fmla="*/ 98 h 109"/>
                <a:gd name="T4" fmla="*/ 0 w 113"/>
                <a:gd name="T5" fmla="*/ 0 h 109"/>
                <a:gd name="T6" fmla="*/ 105 w 113"/>
                <a:gd name="T7" fmla="*/ 109 h 109"/>
                <a:gd name="T8" fmla="*/ 0 60000 65536"/>
                <a:gd name="T9" fmla="*/ 0 60000 65536"/>
                <a:gd name="T10" fmla="*/ 0 60000 65536"/>
                <a:gd name="T11" fmla="*/ 0 60000 65536"/>
                <a:gd name="T12" fmla="*/ 0 w 113"/>
                <a:gd name="T13" fmla="*/ 0 h 109"/>
                <a:gd name="T14" fmla="*/ 113 w 113"/>
                <a:gd name="T15" fmla="*/ 109 h 109"/>
              </a:gdLst>
              <a:ahLst/>
              <a:cxnLst>
                <a:cxn ang="T8">
                  <a:pos x="T0" y="T1"/>
                </a:cxn>
                <a:cxn ang="T9">
                  <a:pos x="T2" y="T3"/>
                </a:cxn>
                <a:cxn ang="T10">
                  <a:pos x="T4" y="T5"/>
                </a:cxn>
                <a:cxn ang="T11">
                  <a:pos x="T6" y="T7"/>
                </a:cxn>
              </a:cxnLst>
              <a:rect l="T12" t="T13" r="T14" b="T15"/>
              <a:pathLst>
                <a:path w="113" h="109">
                  <a:moveTo>
                    <a:pt x="105" y="109"/>
                  </a:moveTo>
                  <a:lnTo>
                    <a:pt x="113" y="98"/>
                  </a:lnTo>
                  <a:lnTo>
                    <a:pt x="0" y="0"/>
                  </a:lnTo>
                  <a:lnTo>
                    <a:pt x="105" y="109"/>
                  </a:lnTo>
                </a:path>
              </a:pathLst>
            </a:custGeom>
            <a:noFill/>
            <a:ln w="0">
              <a:solidFill>
                <a:srgbClr val="000000"/>
              </a:solidFill>
              <a:prstDash val="solid"/>
              <a:round/>
              <a:headEnd/>
              <a:tailEnd/>
            </a:ln>
          </p:spPr>
          <p:txBody>
            <a:bodyPr/>
            <a:lstStyle/>
            <a:p>
              <a:endParaRPr lang="en-US"/>
            </a:p>
          </p:txBody>
        </p:sp>
        <p:sp>
          <p:nvSpPr>
            <p:cNvPr id="2142" name="Freeform 92">
              <a:extLst>
                <a:ext uri="{FF2B5EF4-FFF2-40B4-BE49-F238E27FC236}">
                  <a16:creationId xmlns:a16="http://schemas.microsoft.com/office/drawing/2014/main" id="{69749206-00E6-4B53-A08A-6FD0D5D9D737}"/>
                </a:ext>
              </a:extLst>
            </p:cNvPr>
            <p:cNvSpPr>
              <a:spLocks/>
            </p:cNvSpPr>
            <p:nvPr/>
          </p:nvSpPr>
          <p:spPr bwMode="auto">
            <a:xfrm>
              <a:off x="4971" y="3653"/>
              <a:ext cx="20" cy="20"/>
            </a:xfrm>
            <a:custGeom>
              <a:avLst/>
              <a:gdLst>
                <a:gd name="T0" fmla="*/ 113 w 119"/>
                <a:gd name="T1" fmla="*/ 98 h 98"/>
                <a:gd name="T2" fmla="*/ 119 w 119"/>
                <a:gd name="T3" fmla="*/ 87 h 98"/>
                <a:gd name="T4" fmla="*/ 0 w 119"/>
                <a:gd name="T5" fmla="*/ 0 h 98"/>
                <a:gd name="T6" fmla="*/ 113 w 119"/>
                <a:gd name="T7" fmla="*/ 98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113" y="98"/>
                  </a:moveTo>
                  <a:lnTo>
                    <a:pt x="119" y="87"/>
                  </a:lnTo>
                  <a:lnTo>
                    <a:pt x="0" y="0"/>
                  </a:lnTo>
                  <a:lnTo>
                    <a:pt x="113" y="98"/>
                  </a:lnTo>
                  <a:close/>
                </a:path>
              </a:pathLst>
            </a:custGeom>
            <a:solidFill>
              <a:srgbClr val="000000"/>
            </a:solidFill>
            <a:ln w="9525">
              <a:noFill/>
              <a:round/>
              <a:headEnd/>
              <a:tailEnd/>
            </a:ln>
          </p:spPr>
          <p:txBody>
            <a:bodyPr/>
            <a:lstStyle/>
            <a:p>
              <a:endParaRPr lang="en-US"/>
            </a:p>
          </p:txBody>
        </p:sp>
        <p:sp>
          <p:nvSpPr>
            <p:cNvPr id="2143" name="Freeform 93">
              <a:extLst>
                <a:ext uri="{FF2B5EF4-FFF2-40B4-BE49-F238E27FC236}">
                  <a16:creationId xmlns:a16="http://schemas.microsoft.com/office/drawing/2014/main" id="{C7F7CB29-37A5-45AB-B0F6-E15D87E983E6}"/>
                </a:ext>
              </a:extLst>
            </p:cNvPr>
            <p:cNvSpPr>
              <a:spLocks/>
            </p:cNvSpPr>
            <p:nvPr/>
          </p:nvSpPr>
          <p:spPr bwMode="auto">
            <a:xfrm>
              <a:off x="4971" y="3653"/>
              <a:ext cx="20" cy="20"/>
            </a:xfrm>
            <a:custGeom>
              <a:avLst/>
              <a:gdLst>
                <a:gd name="T0" fmla="*/ 113 w 119"/>
                <a:gd name="T1" fmla="*/ 98 h 98"/>
                <a:gd name="T2" fmla="*/ 119 w 119"/>
                <a:gd name="T3" fmla="*/ 87 h 98"/>
                <a:gd name="T4" fmla="*/ 0 w 119"/>
                <a:gd name="T5" fmla="*/ 0 h 98"/>
                <a:gd name="T6" fmla="*/ 113 w 119"/>
                <a:gd name="T7" fmla="*/ 98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113" y="98"/>
                  </a:moveTo>
                  <a:lnTo>
                    <a:pt x="119" y="87"/>
                  </a:lnTo>
                  <a:lnTo>
                    <a:pt x="0" y="0"/>
                  </a:lnTo>
                  <a:lnTo>
                    <a:pt x="113" y="98"/>
                  </a:lnTo>
                </a:path>
              </a:pathLst>
            </a:custGeom>
            <a:noFill/>
            <a:ln w="0">
              <a:solidFill>
                <a:srgbClr val="000000"/>
              </a:solidFill>
              <a:prstDash val="solid"/>
              <a:round/>
              <a:headEnd/>
              <a:tailEnd/>
            </a:ln>
          </p:spPr>
          <p:txBody>
            <a:bodyPr/>
            <a:lstStyle/>
            <a:p>
              <a:endParaRPr lang="en-US"/>
            </a:p>
          </p:txBody>
        </p:sp>
        <p:sp>
          <p:nvSpPr>
            <p:cNvPr id="2144" name="Freeform 94">
              <a:extLst>
                <a:ext uri="{FF2B5EF4-FFF2-40B4-BE49-F238E27FC236}">
                  <a16:creationId xmlns:a16="http://schemas.microsoft.com/office/drawing/2014/main" id="{BBBB01EE-3CF6-474E-8C55-BA6829E9F639}"/>
                </a:ext>
              </a:extLst>
            </p:cNvPr>
            <p:cNvSpPr>
              <a:spLocks/>
            </p:cNvSpPr>
            <p:nvPr/>
          </p:nvSpPr>
          <p:spPr bwMode="auto">
            <a:xfrm>
              <a:off x="4971" y="3653"/>
              <a:ext cx="21" cy="17"/>
            </a:xfrm>
            <a:custGeom>
              <a:avLst/>
              <a:gdLst>
                <a:gd name="T0" fmla="*/ 119 w 126"/>
                <a:gd name="T1" fmla="*/ 87 h 87"/>
                <a:gd name="T2" fmla="*/ 126 w 126"/>
                <a:gd name="T3" fmla="*/ 76 h 87"/>
                <a:gd name="T4" fmla="*/ 0 w 126"/>
                <a:gd name="T5" fmla="*/ 0 h 87"/>
                <a:gd name="T6" fmla="*/ 119 w 126"/>
                <a:gd name="T7" fmla="*/ 87 h 87"/>
                <a:gd name="T8" fmla="*/ 0 60000 65536"/>
                <a:gd name="T9" fmla="*/ 0 60000 65536"/>
                <a:gd name="T10" fmla="*/ 0 60000 65536"/>
                <a:gd name="T11" fmla="*/ 0 60000 65536"/>
                <a:gd name="T12" fmla="*/ 0 w 126"/>
                <a:gd name="T13" fmla="*/ 0 h 87"/>
                <a:gd name="T14" fmla="*/ 126 w 126"/>
                <a:gd name="T15" fmla="*/ 87 h 87"/>
              </a:gdLst>
              <a:ahLst/>
              <a:cxnLst>
                <a:cxn ang="T8">
                  <a:pos x="T0" y="T1"/>
                </a:cxn>
                <a:cxn ang="T9">
                  <a:pos x="T2" y="T3"/>
                </a:cxn>
                <a:cxn ang="T10">
                  <a:pos x="T4" y="T5"/>
                </a:cxn>
                <a:cxn ang="T11">
                  <a:pos x="T6" y="T7"/>
                </a:cxn>
              </a:cxnLst>
              <a:rect l="T12" t="T13" r="T14" b="T15"/>
              <a:pathLst>
                <a:path w="126" h="87">
                  <a:moveTo>
                    <a:pt x="119" y="87"/>
                  </a:moveTo>
                  <a:lnTo>
                    <a:pt x="126" y="76"/>
                  </a:lnTo>
                  <a:lnTo>
                    <a:pt x="0" y="0"/>
                  </a:lnTo>
                  <a:lnTo>
                    <a:pt x="119" y="87"/>
                  </a:lnTo>
                  <a:close/>
                </a:path>
              </a:pathLst>
            </a:custGeom>
            <a:solidFill>
              <a:srgbClr val="000000"/>
            </a:solidFill>
            <a:ln w="9525">
              <a:noFill/>
              <a:round/>
              <a:headEnd/>
              <a:tailEnd/>
            </a:ln>
          </p:spPr>
          <p:txBody>
            <a:bodyPr/>
            <a:lstStyle/>
            <a:p>
              <a:endParaRPr lang="en-US"/>
            </a:p>
          </p:txBody>
        </p:sp>
        <p:sp>
          <p:nvSpPr>
            <p:cNvPr id="2145" name="Freeform 95">
              <a:extLst>
                <a:ext uri="{FF2B5EF4-FFF2-40B4-BE49-F238E27FC236}">
                  <a16:creationId xmlns:a16="http://schemas.microsoft.com/office/drawing/2014/main" id="{C5841D89-C2EF-441A-ABCB-A341B0ADF395}"/>
                </a:ext>
              </a:extLst>
            </p:cNvPr>
            <p:cNvSpPr>
              <a:spLocks/>
            </p:cNvSpPr>
            <p:nvPr/>
          </p:nvSpPr>
          <p:spPr bwMode="auto">
            <a:xfrm>
              <a:off x="4971" y="3653"/>
              <a:ext cx="21" cy="17"/>
            </a:xfrm>
            <a:custGeom>
              <a:avLst/>
              <a:gdLst>
                <a:gd name="T0" fmla="*/ 119 w 126"/>
                <a:gd name="T1" fmla="*/ 87 h 87"/>
                <a:gd name="T2" fmla="*/ 126 w 126"/>
                <a:gd name="T3" fmla="*/ 76 h 87"/>
                <a:gd name="T4" fmla="*/ 0 w 126"/>
                <a:gd name="T5" fmla="*/ 0 h 87"/>
                <a:gd name="T6" fmla="*/ 119 w 126"/>
                <a:gd name="T7" fmla="*/ 87 h 87"/>
                <a:gd name="T8" fmla="*/ 0 60000 65536"/>
                <a:gd name="T9" fmla="*/ 0 60000 65536"/>
                <a:gd name="T10" fmla="*/ 0 60000 65536"/>
                <a:gd name="T11" fmla="*/ 0 60000 65536"/>
                <a:gd name="T12" fmla="*/ 0 w 126"/>
                <a:gd name="T13" fmla="*/ 0 h 87"/>
                <a:gd name="T14" fmla="*/ 126 w 126"/>
                <a:gd name="T15" fmla="*/ 87 h 87"/>
              </a:gdLst>
              <a:ahLst/>
              <a:cxnLst>
                <a:cxn ang="T8">
                  <a:pos x="T0" y="T1"/>
                </a:cxn>
                <a:cxn ang="T9">
                  <a:pos x="T2" y="T3"/>
                </a:cxn>
                <a:cxn ang="T10">
                  <a:pos x="T4" y="T5"/>
                </a:cxn>
                <a:cxn ang="T11">
                  <a:pos x="T6" y="T7"/>
                </a:cxn>
              </a:cxnLst>
              <a:rect l="T12" t="T13" r="T14" b="T15"/>
              <a:pathLst>
                <a:path w="126" h="87">
                  <a:moveTo>
                    <a:pt x="119" y="87"/>
                  </a:moveTo>
                  <a:lnTo>
                    <a:pt x="126" y="76"/>
                  </a:lnTo>
                  <a:lnTo>
                    <a:pt x="0" y="0"/>
                  </a:lnTo>
                  <a:lnTo>
                    <a:pt x="119" y="87"/>
                  </a:lnTo>
                </a:path>
              </a:pathLst>
            </a:custGeom>
            <a:noFill/>
            <a:ln w="0">
              <a:solidFill>
                <a:srgbClr val="000000"/>
              </a:solidFill>
              <a:prstDash val="solid"/>
              <a:round/>
              <a:headEnd/>
              <a:tailEnd/>
            </a:ln>
          </p:spPr>
          <p:txBody>
            <a:bodyPr/>
            <a:lstStyle/>
            <a:p>
              <a:endParaRPr lang="en-US"/>
            </a:p>
          </p:txBody>
        </p:sp>
        <p:sp>
          <p:nvSpPr>
            <p:cNvPr id="2146" name="Freeform 96">
              <a:extLst>
                <a:ext uri="{FF2B5EF4-FFF2-40B4-BE49-F238E27FC236}">
                  <a16:creationId xmlns:a16="http://schemas.microsoft.com/office/drawing/2014/main" id="{292DB10B-2690-4EE2-A441-109A5E1C0C21}"/>
                </a:ext>
              </a:extLst>
            </p:cNvPr>
            <p:cNvSpPr>
              <a:spLocks/>
            </p:cNvSpPr>
            <p:nvPr/>
          </p:nvSpPr>
          <p:spPr bwMode="auto">
            <a:xfrm>
              <a:off x="4971" y="3653"/>
              <a:ext cx="22" cy="15"/>
            </a:xfrm>
            <a:custGeom>
              <a:avLst/>
              <a:gdLst>
                <a:gd name="T0" fmla="*/ 126 w 131"/>
                <a:gd name="T1" fmla="*/ 76 h 76"/>
                <a:gd name="T2" fmla="*/ 131 w 131"/>
                <a:gd name="T3" fmla="*/ 64 h 76"/>
                <a:gd name="T4" fmla="*/ 0 w 131"/>
                <a:gd name="T5" fmla="*/ 0 h 76"/>
                <a:gd name="T6" fmla="*/ 126 w 131"/>
                <a:gd name="T7" fmla="*/ 76 h 76"/>
                <a:gd name="T8" fmla="*/ 0 60000 65536"/>
                <a:gd name="T9" fmla="*/ 0 60000 65536"/>
                <a:gd name="T10" fmla="*/ 0 60000 65536"/>
                <a:gd name="T11" fmla="*/ 0 60000 65536"/>
                <a:gd name="T12" fmla="*/ 0 w 131"/>
                <a:gd name="T13" fmla="*/ 0 h 76"/>
                <a:gd name="T14" fmla="*/ 131 w 131"/>
                <a:gd name="T15" fmla="*/ 76 h 76"/>
              </a:gdLst>
              <a:ahLst/>
              <a:cxnLst>
                <a:cxn ang="T8">
                  <a:pos x="T0" y="T1"/>
                </a:cxn>
                <a:cxn ang="T9">
                  <a:pos x="T2" y="T3"/>
                </a:cxn>
                <a:cxn ang="T10">
                  <a:pos x="T4" y="T5"/>
                </a:cxn>
                <a:cxn ang="T11">
                  <a:pos x="T6" y="T7"/>
                </a:cxn>
              </a:cxnLst>
              <a:rect l="T12" t="T13" r="T14" b="T15"/>
              <a:pathLst>
                <a:path w="131" h="76">
                  <a:moveTo>
                    <a:pt x="126" y="76"/>
                  </a:moveTo>
                  <a:lnTo>
                    <a:pt x="131" y="64"/>
                  </a:lnTo>
                  <a:lnTo>
                    <a:pt x="0" y="0"/>
                  </a:lnTo>
                  <a:lnTo>
                    <a:pt x="126" y="76"/>
                  </a:lnTo>
                  <a:close/>
                </a:path>
              </a:pathLst>
            </a:custGeom>
            <a:solidFill>
              <a:srgbClr val="000000"/>
            </a:solidFill>
            <a:ln w="9525">
              <a:noFill/>
              <a:round/>
              <a:headEnd/>
              <a:tailEnd/>
            </a:ln>
          </p:spPr>
          <p:txBody>
            <a:bodyPr/>
            <a:lstStyle/>
            <a:p>
              <a:endParaRPr lang="en-US"/>
            </a:p>
          </p:txBody>
        </p:sp>
        <p:sp>
          <p:nvSpPr>
            <p:cNvPr id="2147" name="Freeform 97">
              <a:extLst>
                <a:ext uri="{FF2B5EF4-FFF2-40B4-BE49-F238E27FC236}">
                  <a16:creationId xmlns:a16="http://schemas.microsoft.com/office/drawing/2014/main" id="{5CB875FF-D018-4F6A-8786-28635F2ED8A5}"/>
                </a:ext>
              </a:extLst>
            </p:cNvPr>
            <p:cNvSpPr>
              <a:spLocks/>
            </p:cNvSpPr>
            <p:nvPr/>
          </p:nvSpPr>
          <p:spPr bwMode="auto">
            <a:xfrm>
              <a:off x="4971" y="3653"/>
              <a:ext cx="22" cy="15"/>
            </a:xfrm>
            <a:custGeom>
              <a:avLst/>
              <a:gdLst>
                <a:gd name="T0" fmla="*/ 126 w 131"/>
                <a:gd name="T1" fmla="*/ 76 h 76"/>
                <a:gd name="T2" fmla="*/ 131 w 131"/>
                <a:gd name="T3" fmla="*/ 64 h 76"/>
                <a:gd name="T4" fmla="*/ 0 w 131"/>
                <a:gd name="T5" fmla="*/ 0 h 76"/>
                <a:gd name="T6" fmla="*/ 126 w 131"/>
                <a:gd name="T7" fmla="*/ 76 h 76"/>
                <a:gd name="T8" fmla="*/ 0 60000 65536"/>
                <a:gd name="T9" fmla="*/ 0 60000 65536"/>
                <a:gd name="T10" fmla="*/ 0 60000 65536"/>
                <a:gd name="T11" fmla="*/ 0 60000 65536"/>
                <a:gd name="T12" fmla="*/ 0 w 131"/>
                <a:gd name="T13" fmla="*/ 0 h 76"/>
                <a:gd name="T14" fmla="*/ 131 w 131"/>
                <a:gd name="T15" fmla="*/ 76 h 76"/>
              </a:gdLst>
              <a:ahLst/>
              <a:cxnLst>
                <a:cxn ang="T8">
                  <a:pos x="T0" y="T1"/>
                </a:cxn>
                <a:cxn ang="T9">
                  <a:pos x="T2" y="T3"/>
                </a:cxn>
                <a:cxn ang="T10">
                  <a:pos x="T4" y="T5"/>
                </a:cxn>
                <a:cxn ang="T11">
                  <a:pos x="T6" y="T7"/>
                </a:cxn>
              </a:cxnLst>
              <a:rect l="T12" t="T13" r="T14" b="T15"/>
              <a:pathLst>
                <a:path w="131" h="76">
                  <a:moveTo>
                    <a:pt x="126" y="76"/>
                  </a:moveTo>
                  <a:lnTo>
                    <a:pt x="131" y="64"/>
                  </a:lnTo>
                  <a:lnTo>
                    <a:pt x="0" y="0"/>
                  </a:lnTo>
                  <a:lnTo>
                    <a:pt x="126" y="76"/>
                  </a:lnTo>
                </a:path>
              </a:pathLst>
            </a:custGeom>
            <a:noFill/>
            <a:ln w="0">
              <a:solidFill>
                <a:srgbClr val="000000"/>
              </a:solidFill>
              <a:prstDash val="solid"/>
              <a:round/>
              <a:headEnd/>
              <a:tailEnd/>
            </a:ln>
          </p:spPr>
          <p:txBody>
            <a:bodyPr/>
            <a:lstStyle/>
            <a:p>
              <a:endParaRPr lang="en-US"/>
            </a:p>
          </p:txBody>
        </p:sp>
        <p:sp>
          <p:nvSpPr>
            <p:cNvPr id="2148" name="Freeform 98">
              <a:extLst>
                <a:ext uri="{FF2B5EF4-FFF2-40B4-BE49-F238E27FC236}">
                  <a16:creationId xmlns:a16="http://schemas.microsoft.com/office/drawing/2014/main" id="{F9DA753F-AA49-4A8D-8B10-4BE9ED6978E5}"/>
                </a:ext>
              </a:extLst>
            </p:cNvPr>
            <p:cNvSpPr>
              <a:spLocks/>
            </p:cNvSpPr>
            <p:nvPr/>
          </p:nvSpPr>
          <p:spPr bwMode="auto">
            <a:xfrm>
              <a:off x="4971" y="3653"/>
              <a:ext cx="23" cy="13"/>
            </a:xfrm>
            <a:custGeom>
              <a:avLst/>
              <a:gdLst>
                <a:gd name="T0" fmla="*/ 131 w 135"/>
                <a:gd name="T1" fmla="*/ 64 h 64"/>
                <a:gd name="T2" fmla="*/ 135 w 135"/>
                <a:gd name="T3" fmla="*/ 52 h 64"/>
                <a:gd name="T4" fmla="*/ 0 w 135"/>
                <a:gd name="T5" fmla="*/ 0 h 64"/>
                <a:gd name="T6" fmla="*/ 131 w 135"/>
                <a:gd name="T7" fmla="*/ 64 h 64"/>
                <a:gd name="T8" fmla="*/ 0 60000 65536"/>
                <a:gd name="T9" fmla="*/ 0 60000 65536"/>
                <a:gd name="T10" fmla="*/ 0 60000 65536"/>
                <a:gd name="T11" fmla="*/ 0 60000 65536"/>
                <a:gd name="T12" fmla="*/ 0 w 135"/>
                <a:gd name="T13" fmla="*/ 0 h 64"/>
                <a:gd name="T14" fmla="*/ 135 w 135"/>
                <a:gd name="T15" fmla="*/ 64 h 64"/>
              </a:gdLst>
              <a:ahLst/>
              <a:cxnLst>
                <a:cxn ang="T8">
                  <a:pos x="T0" y="T1"/>
                </a:cxn>
                <a:cxn ang="T9">
                  <a:pos x="T2" y="T3"/>
                </a:cxn>
                <a:cxn ang="T10">
                  <a:pos x="T4" y="T5"/>
                </a:cxn>
                <a:cxn ang="T11">
                  <a:pos x="T6" y="T7"/>
                </a:cxn>
              </a:cxnLst>
              <a:rect l="T12" t="T13" r="T14" b="T15"/>
              <a:pathLst>
                <a:path w="135" h="64">
                  <a:moveTo>
                    <a:pt x="131" y="64"/>
                  </a:moveTo>
                  <a:lnTo>
                    <a:pt x="135" y="52"/>
                  </a:lnTo>
                  <a:lnTo>
                    <a:pt x="0" y="0"/>
                  </a:lnTo>
                  <a:lnTo>
                    <a:pt x="131" y="64"/>
                  </a:lnTo>
                  <a:close/>
                </a:path>
              </a:pathLst>
            </a:custGeom>
            <a:solidFill>
              <a:srgbClr val="000000"/>
            </a:solidFill>
            <a:ln w="9525">
              <a:noFill/>
              <a:round/>
              <a:headEnd/>
              <a:tailEnd/>
            </a:ln>
          </p:spPr>
          <p:txBody>
            <a:bodyPr/>
            <a:lstStyle/>
            <a:p>
              <a:endParaRPr lang="en-US"/>
            </a:p>
          </p:txBody>
        </p:sp>
        <p:sp>
          <p:nvSpPr>
            <p:cNvPr id="2149" name="Freeform 99">
              <a:extLst>
                <a:ext uri="{FF2B5EF4-FFF2-40B4-BE49-F238E27FC236}">
                  <a16:creationId xmlns:a16="http://schemas.microsoft.com/office/drawing/2014/main" id="{0F7822B6-4465-45DD-A1F1-EA6D6134BCEE}"/>
                </a:ext>
              </a:extLst>
            </p:cNvPr>
            <p:cNvSpPr>
              <a:spLocks/>
            </p:cNvSpPr>
            <p:nvPr/>
          </p:nvSpPr>
          <p:spPr bwMode="auto">
            <a:xfrm>
              <a:off x="4971" y="3653"/>
              <a:ext cx="23" cy="13"/>
            </a:xfrm>
            <a:custGeom>
              <a:avLst/>
              <a:gdLst>
                <a:gd name="T0" fmla="*/ 131 w 135"/>
                <a:gd name="T1" fmla="*/ 64 h 64"/>
                <a:gd name="T2" fmla="*/ 135 w 135"/>
                <a:gd name="T3" fmla="*/ 52 h 64"/>
                <a:gd name="T4" fmla="*/ 0 w 135"/>
                <a:gd name="T5" fmla="*/ 0 h 64"/>
                <a:gd name="T6" fmla="*/ 131 w 135"/>
                <a:gd name="T7" fmla="*/ 64 h 64"/>
                <a:gd name="T8" fmla="*/ 0 60000 65536"/>
                <a:gd name="T9" fmla="*/ 0 60000 65536"/>
                <a:gd name="T10" fmla="*/ 0 60000 65536"/>
                <a:gd name="T11" fmla="*/ 0 60000 65536"/>
                <a:gd name="T12" fmla="*/ 0 w 135"/>
                <a:gd name="T13" fmla="*/ 0 h 64"/>
                <a:gd name="T14" fmla="*/ 135 w 135"/>
                <a:gd name="T15" fmla="*/ 64 h 64"/>
              </a:gdLst>
              <a:ahLst/>
              <a:cxnLst>
                <a:cxn ang="T8">
                  <a:pos x="T0" y="T1"/>
                </a:cxn>
                <a:cxn ang="T9">
                  <a:pos x="T2" y="T3"/>
                </a:cxn>
                <a:cxn ang="T10">
                  <a:pos x="T4" y="T5"/>
                </a:cxn>
                <a:cxn ang="T11">
                  <a:pos x="T6" y="T7"/>
                </a:cxn>
              </a:cxnLst>
              <a:rect l="T12" t="T13" r="T14" b="T15"/>
              <a:pathLst>
                <a:path w="135" h="64">
                  <a:moveTo>
                    <a:pt x="131" y="64"/>
                  </a:moveTo>
                  <a:lnTo>
                    <a:pt x="135" y="52"/>
                  </a:lnTo>
                  <a:lnTo>
                    <a:pt x="0" y="0"/>
                  </a:lnTo>
                  <a:lnTo>
                    <a:pt x="131" y="64"/>
                  </a:lnTo>
                </a:path>
              </a:pathLst>
            </a:custGeom>
            <a:noFill/>
            <a:ln w="0">
              <a:solidFill>
                <a:srgbClr val="000000"/>
              </a:solidFill>
              <a:prstDash val="solid"/>
              <a:round/>
              <a:headEnd/>
              <a:tailEnd/>
            </a:ln>
          </p:spPr>
          <p:txBody>
            <a:bodyPr/>
            <a:lstStyle/>
            <a:p>
              <a:endParaRPr lang="en-US"/>
            </a:p>
          </p:txBody>
        </p:sp>
        <p:sp>
          <p:nvSpPr>
            <p:cNvPr id="2150" name="Freeform 100">
              <a:extLst>
                <a:ext uri="{FF2B5EF4-FFF2-40B4-BE49-F238E27FC236}">
                  <a16:creationId xmlns:a16="http://schemas.microsoft.com/office/drawing/2014/main" id="{0970909C-EFE9-4192-86CA-1582F5BB8E3C}"/>
                </a:ext>
              </a:extLst>
            </p:cNvPr>
            <p:cNvSpPr>
              <a:spLocks/>
            </p:cNvSpPr>
            <p:nvPr/>
          </p:nvSpPr>
          <p:spPr bwMode="auto">
            <a:xfrm>
              <a:off x="4971" y="3653"/>
              <a:ext cx="23" cy="10"/>
            </a:xfrm>
            <a:custGeom>
              <a:avLst/>
              <a:gdLst>
                <a:gd name="T0" fmla="*/ 135 w 138"/>
                <a:gd name="T1" fmla="*/ 52 h 52"/>
                <a:gd name="T2" fmla="*/ 138 w 138"/>
                <a:gd name="T3" fmla="*/ 39 h 52"/>
                <a:gd name="T4" fmla="*/ 0 w 138"/>
                <a:gd name="T5" fmla="*/ 0 h 52"/>
                <a:gd name="T6" fmla="*/ 135 w 138"/>
                <a:gd name="T7" fmla="*/ 52 h 52"/>
                <a:gd name="T8" fmla="*/ 0 60000 65536"/>
                <a:gd name="T9" fmla="*/ 0 60000 65536"/>
                <a:gd name="T10" fmla="*/ 0 60000 65536"/>
                <a:gd name="T11" fmla="*/ 0 60000 65536"/>
                <a:gd name="T12" fmla="*/ 0 w 138"/>
                <a:gd name="T13" fmla="*/ 0 h 52"/>
                <a:gd name="T14" fmla="*/ 138 w 138"/>
                <a:gd name="T15" fmla="*/ 52 h 52"/>
              </a:gdLst>
              <a:ahLst/>
              <a:cxnLst>
                <a:cxn ang="T8">
                  <a:pos x="T0" y="T1"/>
                </a:cxn>
                <a:cxn ang="T9">
                  <a:pos x="T2" y="T3"/>
                </a:cxn>
                <a:cxn ang="T10">
                  <a:pos x="T4" y="T5"/>
                </a:cxn>
                <a:cxn ang="T11">
                  <a:pos x="T6" y="T7"/>
                </a:cxn>
              </a:cxnLst>
              <a:rect l="T12" t="T13" r="T14" b="T15"/>
              <a:pathLst>
                <a:path w="138" h="52">
                  <a:moveTo>
                    <a:pt x="135" y="52"/>
                  </a:moveTo>
                  <a:lnTo>
                    <a:pt x="138" y="39"/>
                  </a:lnTo>
                  <a:lnTo>
                    <a:pt x="0" y="0"/>
                  </a:lnTo>
                  <a:lnTo>
                    <a:pt x="135" y="52"/>
                  </a:lnTo>
                  <a:close/>
                </a:path>
              </a:pathLst>
            </a:custGeom>
            <a:solidFill>
              <a:srgbClr val="000000"/>
            </a:solidFill>
            <a:ln w="9525">
              <a:noFill/>
              <a:round/>
              <a:headEnd/>
              <a:tailEnd/>
            </a:ln>
          </p:spPr>
          <p:txBody>
            <a:bodyPr/>
            <a:lstStyle/>
            <a:p>
              <a:endParaRPr lang="en-US"/>
            </a:p>
          </p:txBody>
        </p:sp>
        <p:sp>
          <p:nvSpPr>
            <p:cNvPr id="2151" name="Freeform 101">
              <a:extLst>
                <a:ext uri="{FF2B5EF4-FFF2-40B4-BE49-F238E27FC236}">
                  <a16:creationId xmlns:a16="http://schemas.microsoft.com/office/drawing/2014/main" id="{84A5A961-8E66-4686-8E1C-A5635BCBFF99}"/>
                </a:ext>
              </a:extLst>
            </p:cNvPr>
            <p:cNvSpPr>
              <a:spLocks/>
            </p:cNvSpPr>
            <p:nvPr/>
          </p:nvSpPr>
          <p:spPr bwMode="auto">
            <a:xfrm>
              <a:off x="4971" y="3653"/>
              <a:ext cx="23" cy="10"/>
            </a:xfrm>
            <a:custGeom>
              <a:avLst/>
              <a:gdLst>
                <a:gd name="T0" fmla="*/ 135 w 138"/>
                <a:gd name="T1" fmla="*/ 52 h 52"/>
                <a:gd name="T2" fmla="*/ 138 w 138"/>
                <a:gd name="T3" fmla="*/ 39 h 52"/>
                <a:gd name="T4" fmla="*/ 0 w 138"/>
                <a:gd name="T5" fmla="*/ 0 h 52"/>
                <a:gd name="T6" fmla="*/ 135 w 138"/>
                <a:gd name="T7" fmla="*/ 52 h 52"/>
                <a:gd name="T8" fmla="*/ 0 60000 65536"/>
                <a:gd name="T9" fmla="*/ 0 60000 65536"/>
                <a:gd name="T10" fmla="*/ 0 60000 65536"/>
                <a:gd name="T11" fmla="*/ 0 60000 65536"/>
                <a:gd name="T12" fmla="*/ 0 w 138"/>
                <a:gd name="T13" fmla="*/ 0 h 52"/>
                <a:gd name="T14" fmla="*/ 138 w 138"/>
                <a:gd name="T15" fmla="*/ 52 h 52"/>
              </a:gdLst>
              <a:ahLst/>
              <a:cxnLst>
                <a:cxn ang="T8">
                  <a:pos x="T0" y="T1"/>
                </a:cxn>
                <a:cxn ang="T9">
                  <a:pos x="T2" y="T3"/>
                </a:cxn>
                <a:cxn ang="T10">
                  <a:pos x="T4" y="T5"/>
                </a:cxn>
                <a:cxn ang="T11">
                  <a:pos x="T6" y="T7"/>
                </a:cxn>
              </a:cxnLst>
              <a:rect l="T12" t="T13" r="T14" b="T15"/>
              <a:pathLst>
                <a:path w="138" h="52">
                  <a:moveTo>
                    <a:pt x="135" y="52"/>
                  </a:moveTo>
                  <a:lnTo>
                    <a:pt x="138" y="39"/>
                  </a:lnTo>
                  <a:lnTo>
                    <a:pt x="0" y="0"/>
                  </a:lnTo>
                  <a:lnTo>
                    <a:pt x="135" y="52"/>
                  </a:lnTo>
                </a:path>
              </a:pathLst>
            </a:custGeom>
            <a:noFill/>
            <a:ln w="0">
              <a:solidFill>
                <a:srgbClr val="000000"/>
              </a:solidFill>
              <a:prstDash val="solid"/>
              <a:round/>
              <a:headEnd/>
              <a:tailEnd/>
            </a:ln>
          </p:spPr>
          <p:txBody>
            <a:bodyPr/>
            <a:lstStyle/>
            <a:p>
              <a:endParaRPr lang="en-US"/>
            </a:p>
          </p:txBody>
        </p:sp>
        <p:sp>
          <p:nvSpPr>
            <p:cNvPr id="2152" name="Freeform 102">
              <a:extLst>
                <a:ext uri="{FF2B5EF4-FFF2-40B4-BE49-F238E27FC236}">
                  <a16:creationId xmlns:a16="http://schemas.microsoft.com/office/drawing/2014/main" id="{38126D9E-6AE3-4188-8A2D-3ED1C488466F}"/>
                </a:ext>
              </a:extLst>
            </p:cNvPr>
            <p:cNvSpPr>
              <a:spLocks/>
            </p:cNvSpPr>
            <p:nvPr/>
          </p:nvSpPr>
          <p:spPr bwMode="auto">
            <a:xfrm>
              <a:off x="4971" y="3653"/>
              <a:ext cx="23" cy="8"/>
            </a:xfrm>
            <a:custGeom>
              <a:avLst/>
              <a:gdLst>
                <a:gd name="T0" fmla="*/ 138 w 140"/>
                <a:gd name="T1" fmla="*/ 39 h 39"/>
                <a:gd name="T2" fmla="*/ 140 w 140"/>
                <a:gd name="T3" fmla="*/ 26 h 39"/>
                <a:gd name="T4" fmla="*/ 0 w 140"/>
                <a:gd name="T5" fmla="*/ 0 h 39"/>
                <a:gd name="T6" fmla="*/ 138 w 140"/>
                <a:gd name="T7" fmla="*/ 39 h 39"/>
                <a:gd name="T8" fmla="*/ 0 60000 65536"/>
                <a:gd name="T9" fmla="*/ 0 60000 65536"/>
                <a:gd name="T10" fmla="*/ 0 60000 65536"/>
                <a:gd name="T11" fmla="*/ 0 60000 65536"/>
                <a:gd name="T12" fmla="*/ 0 w 140"/>
                <a:gd name="T13" fmla="*/ 0 h 39"/>
                <a:gd name="T14" fmla="*/ 140 w 140"/>
                <a:gd name="T15" fmla="*/ 39 h 39"/>
              </a:gdLst>
              <a:ahLst/>
              <a:cxnLst>
                <a:cxn ang="T8">
                  <a:pos x="T0" y="T1"/>
                </a:cxn>
                <a:cxn ang="T9">
                  <a:pos x="T2" y="T3"/>
                </a:cxn>
                <a:cxn ang="T10">
                  <a:pos x="T4" y="T5"/>
                </a:cxn>
                <a:cxn ang="T11">
                  <a:pos x="T6" y="T7"/>
                </a:cxn>
              </a:cxnLst>
              <a:rect l="T12" t="T13" r="T14" b="T15"/>
              <a:pathLst>
                <a:path w="140" h="39">
                  <a:moveTo>
                    <a:pt x="138" y="39"/>
                  </a:moveTo>
                  <a:lnTo>
                    <a:pt x="140" y="26"/>
                  </a:lnTo>
                  <a:lnTo>
                    <a:pt x="0" y="0"/>
                  </a:lnTo>
                  <a:lnTo>
                    <a:pt x="138" y="39"/>
                  </a:lnTo>
                  <a:close/>
                </a:path>
              </a:pathLst>
            </a:custGeom>
            <a:solidFill>
              <a:srgbClr val="000000"/>
            </a:solidFill>
            <a:ln w="9525">
              <a:noFill/>
              <a:round/>
              <a:headEnd/>
              <a:tailEnd/>
            </a:ln>
          </p:spPr>
          <p:txBody>
            <a:bodyPr/>
            <a:lstStyle/>
            <a:p>
              <a:endParaRPr lang="en-US"/>
            </a:p>
          </p:txBody>
        </p:sp>
        <p:sp>
          <p:nvSpPr>
            <p:cNvPr id="2153" name="Freeform 103">
              <a:extLst>
                <a:ext uri="{FF2B5EF4-FFF2-40B4-BE49-F238E27FC236}">
                  <a16:creationId xmlns:a16="http://schemas.microsoft.com/office/drawing/2014/main" id="{060135E0-78BF-4CE6-B455-75436B5A803A}"/>
                </a:ext>
              </a:extLst>
            </p:cNvPr>
            <p:cNvSpPr>
              <a:spLocks/>
            </p:cNvSpPr>
            <p:nvPr/>
          </p:nvSpPr>
          <p:spPr bwMode="auto">
            <a:xfrm>
              <a:off x="4971" y="3653"/>
              <a:ext cx="23" cy="8"/>
            </a:xfrm>
            <a:custGeom>
              <a:avLst/>
              <a:gdLst>
                <a:gd name="T0" fmla="*/ 138 w 140"/>
                <a:gd name="T1" fmla="*/ 39 h 39"/>
                <a:gd name="T2" fmla="*/ 140 w 140"/>
                <a:gd name="T3" fmla="*/ 26 h 39"/>
                <a:gd name="T4" fmla="*/ 0 w 140"/>
                <a:gd name="T5" fmla="*/ 0 h 39"/>
                <a:gd name="T6" fmla="*/ 138 w 140"/>
                <a:gd name="T7" fmla="*/ 39 h 39"/>
                <a:gd name="T8" fmla="*/ 0 60000 65536"/>
                <a:gd name="T9" fmla="*/ 0 60000 65536"/>
                <a:gd name="T10" fmla="*/ 0 60000 65536"/>
                <a:gd name="T11" fmla="*/ 0 60000 65536"/>
                <a:gd name="T12" fmla="*/ 0 w 140"/>
                <a:gd name="T13" fmla="*/ 0 h 39"/>
                <a:gd name="T14" fmla="*/ 140 w 140"/>
                <a:gd name="T15" fmla="*/ 39 h 39"/>
              </a:gdLst>
              <a:ahLst/>
              <a:cxnLst>
                <a:cxn ang="T8">
                  <a:pos x="T0" y="T1"/>
                </a:cxn>
                <a:cxn ang="T9">
                  <a:pos x="T2" y="T3"/>
                </a:cxn>
                <a:cxn ang="T10">
                  <a:pos x="T4" y="T5"/>
                </a:cxn>
                <a:cxn ang="T11">
                  <a:pos x="T6" y="T7"/>
                </a:cxn>
              </a:cxnLst>
              <a:rect l="T12" t="T13" r="T14" b="T15"/>
              <a:pathLst>
                <a:path w="140" h="39">
                  <a:moveTo>
                    <a:pt x="138" y="39"/>
                  </a:moveTo>
                  <a:lnTo>
                    <a:pt x="140" y="26"/>
                  </a:lnTo>
                  <a:lnTo>
                    <a:pt x="0" y="0"/>
                  </a:lnTo>
                  <a:lnTo>
                    <a:pt x="138" y="39"/>
                  </a:lnTo>
                </a:path>
              </a:pathLst>
            </a:custGeom>
            <a:noFill/>
            <a:ln w="0">
              <a:solidFill>
                <a:srgbClr val="000000"/>
              </a:solidFill>
              <a:prstDash val="solid"/>
              <a:round/>
              <a:headEnd/>
              <a:tailEnd/>
            </a:ln>
          </p:spPr>
          <p:txBody>
            <a:bodyPr/>
            <a:lstStyle/>
            <a:p>
              <a:endParaRPr lang="en-US"/>
            </a:p>
          </p:txBody>
        </p:sp>
        <p:sp>
          <p:nvSpPr>
            <p:cNvPr id="2154" name="Freeform 104">
              <a:extLst>
                <a:ext uri="{FF2B5EF4-FFF2-40B4-BE49-F238E27FC236}">
                  <a16:creationId xmlns:a16="http://schemas.microsoft.com/office/drawing/2014/main" id="{0B41BF22-D611-4FB7-925F-E95747BCE8E3}"/>
                </a:ext>
              </a:extLst>
            </p:cNvPr>
            <p:cNvSpPr>
              <a:spLocks/>
            </p:cNvSpPr>
            <p:nvPr/>
          </p:nvSpPr>
          <p:spPr bwMode="auto">
            <a:xfrm>
              <a:off x="4971" y="3653"/>
              <a:ext cx="24" cy="5"/>
            </a:xfrm>
            <a:custGeom>
              <a:avLst/>
              <a:gdLst>
                <a:gd name="T0" fmla="*/ 140 w 143"/>
                <a:gd name="T1" fmla="*/ 26 h 26"/>
                <a:gd name="T2" fmla="*/ 143 w 143"/>
                <a:gd name="T3" fmla="*/ 13 h 26"/>
                <a:gd name="T4" fmla="*/ 0 w 143"/>
                <a:gd name="T5" fmla="*/ 0 h 26"/>
                <a:gd name="T6" fmla="*/ 140 w 143"/>
                <a:gd name="T7" fmla="*/ 26 h 26"/>
                <a:gd name="T8" fmla="*/ 0 60000 65536"/>
                <a:gd name="T9" fmla="*/ 0 60000 65536"/>
                <a:gd name="T10" fmla="*/ 0 60000 65536"/>
                <a:gd name="T11" fmla="*/ 0 60000 65536"/>
                <a:gd name="T12" fmla="*/ 0 w 143"/>
                <a:gd name="T13" fmla="*/ 0 h 26"/>
                <a:gd name="T14" fmla="*/ 143 w 143"/>
                <a:gd name="T15" fmla="*/ 26 h 26"/>
              </a:gdLst>
              <a:ahLst/>
              <a:cxnLst>
                <a:cxn ang="T8">
                  <a:pos x="T0" y="T1"/>
                </a:cxn>
                <a:cxn ang="T9">
                  <a:pos x="T2" y="T3"/>
                </a:cxn>
                <a:cxn ang="T10">
                  <a:pos x="T4" y="T5"/>
                </a:cxn>
                <a:cxn ang="T11">
                  <a:pos x="T6" y="T7"/>
                </a:cxn>
              </a:cxnLst>
              <a:rect l="T12" t="T13" r="T14" b="T15"/>
              <a:pathLst>
                <a:path w="143" h="26">
                  <a:moveTo>
                    <a:pt x="140" y="26"/>
                  </a:moveTo>
                  <a:lnTo>
                    <a:pt x="143" y="13"/>
                  </a:lnTo>
                  <a:lnTo>
                    <a:pt x="0" y="0"/>
                  </a:lnTo>
                  <a:lnTo>
                    <a:pt x="140" y="26"/>
                  </a:lnTo>
                  <a:close/>
                </a:path>
              </a:pathLst>
            </a:custGeom>
            <a:solidFill>
              <a:srgbClr val="000000"/>
            </a:solidFill>
            <a:ln w="9525">
              <a:noFill/>
              <a:round/>
              <a:headEnd/>
              <a:tailEnd/>
            </a:ln>
          </p:spPr>
          <p:txBody>
            <a:bodyPr/>
            <a:lstStyle/>
            <a:p>
              <a:endParaRPr lang="en-US"/>
            </a:p>
          </p:txBody>
        </p:sp>
        <p:sp>
          <p:nvSpPr>
            <p:cNvPr id="2155" name="Freeform 105">
              <a:extLst>
                <a:ext uri="{FF2B5EF4-FFF2-40B4-BE49-F238E27FC236}">
                  <a16:creationId xmlns:a16="http://schemas.microsoft.com/office/drawing/2014/main" id="{4F249C5C-8791-4006-8C61-50D469BB576F}"/>
                </a:ext>
              </a:extLst>
            </p:cNvPr>
            <p:cNvSpPr>
              <a:spLocks/>
            </p:cNvSpPr>
            <p:nvPr/>
          </p:nvSpPr>
          <p:spPr bwMode="auto">
            <a:xfrm>
              <a:off x="4971" y="3653"/>
              <a:ext cx="24" cy="5"/>
            </a:xfrm>
            <a:custGeom>
              <a:avLst/>
              <a:gdLst>
                <a:gd name="T0" fmla="*/ 140 w 143"/>
                <a:gd name="T1" fmla="*/ 26 h 26"/>
                <a:gd name="T2" fmla="*/ 143 w 143"/>
                <a:gd name="T3" fmla="*/ 13 h 26"/>
                <a:gd name="T4" fmla="*/ 0 w 143"/>
                <a:gd name="T5" fmla="*/ 0 h 26"/>
                <a:gd name="T6" fmla="*/ 140 w 143"/>
                <a:gd name="T7" fmla="*/ 26 h 26"/>
                <a:gd name="T8" fmla="*/ 0 60000 65536"/>
                <a:gd name="T9" fmla="*/ 0 60000 65536"/>
                <a:gd name="T10" fmla="*/ 0 60000 65536"/>
                <a:gd name="T11" fmla="*/ 0 60000 65536"/>
                <a:gd name="T12" fmla="*/ 0 w 143"/>
                <a:gd name="T13" fmla="*/ 0 h 26"/>
                <a:gd name="T14" fmla="*/ 143 w 143"/>
                <a:gd name="T15" fmla="*/ 26 h 26"/>
              </a:gdLst>
              <a:ahLst/>
              <a:cxnLst>
                <a:cxn ang="T8">
                  <a:pos x="T0" y="T1"/>
                </a:cxn>
                <a:cxn ang="T9">
                  <a:pos x="T2" y="T3"/>
                </a:cxn>
                <a:cxn ang="T10">
                  <a:pos x="T4" y="T5"/>
                </a:cxn>
                <a:cxn ang="T11">
                  <a:pos x="T6" y="T7"/>
                </a:cxn>
              </a:cxnLst>
              <a:rect l="T12" t="T13" r="T14" b="T15"/>
              <a:pathLst>
                <a:path w="143" h="26">
                  <a:moveTo>
                    <a:pt x="140" y="26"/>
                  </a:moveTo>
                  <a:lnTo>
                    <a:pt x="143" y="13"/>
                  </a:lnTo>
                  <a:lnTo>
                    <a:pt x="0" y="0"/>
                  </a:lnTo>
                  <a:lnTo>
                    <a:pt x="140" y="26"/>
                  </a:lnTo>
                </a:path>
              </a:pathLst>
            </a:custGeom>
            <a:noFill/>
            <a:ln w="0">
              <a:solidFill>
                <a:srgbClr val="000000"/>
              </a:solidFill>
              <a:prstDash val="solid"/>
              <a:round/>
              <a:headEnd/>
              <a:tailEnd/>
            </a:ln>
          </p:spPr>
          <p:txBody>
            <a:bodyPr/>
            <a:lstStyle/>
            <a:p>
              <a:endParaRPr lang="en-US"/>
            </a:p>
          </p:txBody>
        </p:sp>
        <p:sp>
          <p:nvSpPr>
            <p:cNvPr id="2156" name="Freeform 106">
              <a:extLst>
                <a:ext uri="{FF2B5EF4-FFF2-40B4-BE49-F238E27FC236}">
                  <a16:creationId xmlns:a16="http://schemas.microsoft.com/office/drawing/2014/main" id="{2F905C46-BD87-4612-86E8-8CF13238DE85}"/>
                </a:ext>
              </a:extLst>
            </p:cNvPr>
            <p:cNvSpPr>
              <a:spLocks/>
            </p:cNvSpPr>
            <p:nvPr/>
          </p:nvSpPr>
          <p:spPr bwMode="auto">
            <a:xfrm>
              <a:off x="4971" y="3653"/>
              <a:ext cx="24" cy="3"/>
            </a:xfrm>
            <a:custGeom>
              <a:avLst/>
              <a:gdLst>
                <a:gd name="T0" fmla="*/ 143 w 143"/>
                <a:gd name="T1" fmla="*/ 13 h 13"/>
                <a:gd name="T2" fmla="*/ 143 w 143"/>
                <a:gd name="T3" fmla="*/ 0 h 13"/>
                <a:gd name="T4" fmla="*/ 0 w 143"/>
                <a:gd name="T5" fmla="*/ 0 h 13"/>
                <a:gd name="T6" fmla="*/ 143 w 143"/>
                <a:gd name="T7" fmla="*/ 13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143" y="13"/>
                  </a:moveTo>
                  <a:lnTo>
                    <a:pt x="143" y="0"/>
                  </a:lnTo>
                  <a:lnTo>
                    <a:pt x="0" y="0"/>
                  </a:lnTo>
                  <a:lnTo>
                    <a:pt x="143" y="13"/>
                  </a:lnTo>
                  <a:close/>
                </a:path>
              </a:pathLst>
            </a:custGeom>
            <a:solidFill>
              <a:srgbClr val="000000"/>
            </a:solidFill>
            <a:ln w="9525">
              <a:noFill/>
              <a:round/>
              <a:headEnd/>
              <a:tailEnd/>
            </a:ln>
          </p:spPr>
          <p:txBody>
            <a:bodyPr/>
            <a:lstStyle/>
            <a:p>
              <a:endParaRPr lang="en-US"/>
            </a:p>
          </p:txBody>
        </p:sp>
        <p:sp>
          <p:nvSpPr>
            <p:cNvPr id="2157" name="Freeform 107">
              <a:extLst>
                <a:ext uri="{FF2B5EF4-FFF2-40B4-BE49-F238E27FC236}">
                  <a16:creationId xmlns:a16="http://schemas.microsoft.com/office/drawing/2014/main" id="{3015B99E-6947-459E-AB07-C118F1AC4342}"/>
                </a:ext>
              </a:extLst>
            </p:cNvPr>
            <p:cNvSpPr>
              <a:spLocks/>
            </p:cNvSpPr>
            <p:nvPr/>
          </p:nvSpPr>
          <p:spPr bwMode="auto">
            <a:xfrm>
              <a:off x="4971" y="3653"/>
              <a:ext cx="24" cy="3"/>
            </a:xfrm>
            <a:custGeom>
              <a:avLst/>
              <a:gdLst>
                <a:gd name="T0" fmla="*/ 143 w 143"/>
                <a:gd name="T1" fmla="*/ 13 h 13"/>
                <a:gd name="T2" fmla="*/ 143 w 143"/>
                <a:gd name="T3" fmla="*/ 0 h 13"/>
                <a:gd name="T4" fmla="*/ 0 w 143"/>
                <a:gd name="T5" fmla="*/ 0 h 13"/>
                <a:gd name="T6" fmla="*/ 143 w 143"/>
                <a:gd name="T7" fmla="*/ 13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143" y="13"/>
                  </a:moveTo>
                  <a:lnTo>
                    <a:pt x="143" y="0"/>
                  </a:lnTo>
                  <a:lnTo>
                    <a:pt x="0" y="0"/>
                  </a:lnTo>
                  <a:lnTo>
                    <a:pt x="143" y="13"/>
                  </a:lnTo>
                </a:path>
              </a:pathLst>
            </a:custGeom>
            <a:noFill/>
            <a:ln w="0">
              <a:solidFill>
                <a:srgbClr val="000000"/>
              </a:solidFill>
              <a:prstDash val="solid"/>
              <a:round/>
              <a:headEnd/>
              <a:tailEnd/>
            </a:ln>
          </p:spPr>
          <p:txBody>
            <a:bodyPr/>
            <a:lstStyle/>
            <a:p>
              <a:endParaRPr lang="en-US"/>
            </a:p>
          </p:txBody>
        </p:sp>
        <p:sp>
          <p:nvSpPr>
            <p:cNvPr id="2158" name="Freeform 108">
              <a:extLst>
                <a:ext uri="{FF2B5EF4-FFF2-40B4-BE49-F238E27FC236}">
                  <a16:creationId xmlns:a16="http://schemas.microsoft.com/office/drawing/2014/main" id="{BF5CB0AC-4EEF-4F6B-B42F-B2887185D7C8}"/>
                </a:ext>
              </a:extLst>
            </p:cNvPr>
            <p:cNvSpPr>
              <a:spLocks/>
            </p:cNvSpPr>
            <p:nvPr/>
          </p:nvSpPr>
          <p:spPr bwMode="auto">
            <a:xfrm>
              <a:off x="5313" y="3775"/>
              <a:ext cx="7" cy="81"/>
            </a:xfrm>
            <a:custGeom>
              <a:avLst/>
              <a:gdLst>
                <a:gd name="T0" fmla="*/ 0 w 43"/>
                <a:gd name="T1" fmla="*/ 401 h 401"/>
                <a:gd name="T2" fmla="*/ 43 w 43"/>
                <a:gd name="T3" fmla="*/ 401 h 401"/>
                <a:gd name="T4" fmla="*/ 0 w 43"/>
                <a:gd name="T5" fmla="*/ 0 h 401"/>
                <a:gd name="T6" fmla="*/ 0 w 43"/>
                <a:gd name="T7" fmla="*/ 401 h 401"/>
                <a:gd name="T8" fmla="*/ 0 60000 65536"/>
                <a:gd name="T9" fmla="*/ 0 60000 65536"/>
                <a:gd name="T10" fmla="*/ 0 60000 65536"/>
                <a:gd name="T11" fmla="*/ 0 60000 65536"/>
                <a:gd name="T12" fmla="*/ 0 w 43"/>
                <a:gd name="T13" fmla="*/ 0 h 401"/>
                <a:gd name="T14" fmla="*/ 43 w 43"/>
                <a:gd name="T15" fmla="*/ 401 h 401"/>
              </a:gdLst>
              <a:ahLst/>
              <a:cxnLst>
                <a:cxn ang="T8">
                  <a:pos x="T0" y="T1"/>
                </a:cxn>
                <a:cxn ang="T9">
                  <a:pos x="T2" y="T3"/>
                </a:cxn>
                <a:cxn ang="T10">
                  <a:pos x="T4" y="T5"/>
                </a:cxn>
                <a:cxn ang="T11">
                  <a:pos x="T6" y="T7"/>
                </a:cxn>
              </a:cxnLst>
              <a:rect l="T12" t="T13" r="T14" b="T15"/>
              <a:pathLst>
                <a:path w="43" h="401">
                  <a:moveTo>
                    <a:pt x="0" y="401"/>
                  </a:moveTo>
                  <a:lnTo>
                    <a:pt x="43" y="401"/>
                  </a:lnTo>
                  <a:lnTo>
                    <a:pt x="0" y="0"/>
                  </a:lnTo>
                  <a:lnTo>
                    <a:pt x="0" y="401"/>
                  </a:lnTo>
                  <a:close/>
                </a:path>
              </a:pathLst>
            </a:custGeom>
            <a:solidFill>
              <a:srgbClr val="000000"/>
            </a:solidFill>
            <a:ln w="9525">
              <a:noFill/>
              <a:round/>
              <a:headEnd/>
              <a:tailEnd/>
            </a:ln>
          </p:spPr>
          <p:txBody>
            <a:bodyPr/>
            <a:lstStyle/>
            <a:p>
              <a:endParaRPr lang="en-US"/>
            </a:p>
          </p:txBody>
        </p:sp>
        <p:sp>
          <p:nvSpPr>
            <p:cNvPr id="2159" name="Freeform 109">
              <a:extLst>
                <a:ext uri="{FF2B5EF4-FFF2-40B4-BE49-F238E27FC236}">
                  <a16:creationId xmlns:a16="http://schemas.microsoft.com/office/drawing/2014/main" id="{6656BC6F-A2AE-4A2F-896A-AEFB52DD2BBE}"/>
                </a:ext>
              </a:extLst>
            </p:cNvPr>
            <p:cNvSpPr>
              <a:spLocks/>
            </p:cNvSpPr>
            <p:nvPr/>
          </p:nvSpPr>
          <p:spPr bwMode="auto">
            <a:xfrm>
              <a:off x="5313" y="3775"/>
              <a:ext cx="7" cy="81"/>
            </a:xfrm>
            <a:custGeom>
              <a:avLst/>
              <a:gdLst>
                <a:gd name="T0" fmla="*/ 43 w 43"/>
                <a:gd name="T1" fmla="*/ 401 h 401"/>
                <a:gd name="T2" fmla="*/ 0 w 43"/>
                <a:gd name="T3" fmla="*/ 0 h 401"/>
                <a:gd name="T4" fmla="*/ 43 w 43"/>
                <a:gd name="T5" fmla="*/ 0 h 401"/>
                <a:gd name="T6" fmla="*/ 43 w 43"/>
                <a:gd name="T7" fmla="*/ 401 h 401"/>
                <a:gd name="T8" fmla="*/ 0 60000 65536"/>
                <a:gd name="T9" fmla="*/ 0 60000 65536"/>
                <a:gd name="T10" fmla="*/ 0 60000 65536"/>
                <a:gd name="T11" fmla="*/ 0 60000 65536"/>
                <a:gd name="T12" fmla="*/ 0 w 43"/>
                <a:gd name="T13" fmla="*/ 0 h 401"/>
                <a:gd name="T14" fmla="*/ 43 w 43"/>
                <a:gd name="T15" fmla="*/ 401 h 401"/>
              </a:gdLst>
              <a:ahLst/>
              <a:cxnLst>
                <a:cxn ang="T8">
                  <a:pos x="T0" y="T1"/>
                </a:cxn>
                <a:cxn ang="T9">
                  <a:pos x="T2" y="T3"/>
                </a:cxn>
                <a:cxn ang="T10">
                  <a:pos x="T4" y="T5"/>
                </a:cxn>
                <a:cxn ang="T11">
                  <a:pos x="T6" y="T7"/>
                </a:cxn>
              </a:cxnLst>
              <a:rect l="T12" t="T13" r="T14" b="T15"/>
              <a:pathLst>
                <a:path w="43" h="401">
                  <a:moveTo>
                    <a:pt x="43" y="401"/>
                  </a:moveTo>
                  <a:lnTo>
                    <a:pt x="0" y="0"/>
                  </a:lnTo>
                  <a:lnTo>
                    <a:pt x="43" y="0"/>
                  </a:lnTo>
                  <a:lnTo>
                    <a:pt x="43" y="401"/>
                  </a:lnTo>
                  <a:close/>
                </a:path>
              </a:pathLst>
            </a:custGeom>
            <a:solidFill>
              <a:srgbClr val="000000"/>
            </a:solidFill>
            <a:ln w="9525">
              <a:noFill/>
              <a:round/>
              <a:headEnd/>
              <a:tailEnd/>
            </a:ln>
          </p:spPr>
          <p:txBody>
            <a:bodyPr/>
            <a:lstStyle/>
            <a:p>
              <a:endParaRPr lang="en-US"/>
            </a:p>
          </p:txBody>
        </p:sp>
        <p:sp>
          <p:nvSpPr>
            <p:cNvPr id="2160" name="Rectangle 110">
              <a:extLst>
                <a:ext uri="{FF2B5EF4-FFF2-40B4-BE49-F238E27FC236}">
                  <a16:creationId xmlns:a16="http://schemas.microsoft.com/office/drawing/2014/main" id="{3C0A6386-87B9-4307-8203-D24AC4773CB6}"/>
                </a:ext>
              </a:extLst>
            </p:cNvPr>
            <p:cNvSpPr>
              <a:spLocks noChangeArrowheads="1"/>
            </p:cNvSpPr>
            <p:nvPr/>
          </p:nvSpPr>
          <p:spPr bwMode="auto">
            <a:xfrm>
              <a:off x="5313" y="3775"/>
              <a:ext cx="7" cy="81"/>
            </a:xfrm>
            <a:prstGeom prst="rect">
              <a:avLst/>
            </a:prstGeom>
            <a:noFill/>
            <a:ln w="0">
              <a:solidFill>
                <a:srgbClr val="000000"/>
              </a:solidFill>
              <a:miter lim="800000"/>
              <a:headEnd/>
              <a:tailEnd/>
            </a:ln>
          </p:spPr>
          <p:txBody>
            <a:bodyPr/>
            <a:lstStyle/>
            <a:p>
              <a:endParaRPr lang="en-US"/>
            </a:p>
          </p:txBody>
        </p:sp>
        <p:sp>
          <p:nvSpPr>
            <p:cNvPr id="2161" name="Freeform 111">
              <a:extLst>
                <a:ext uri="{FF2B5EF4-FFF2-40B4-BE49-F238E27FC236}">
                  <a16:creationId xmlns:a16="http://schemas.microsoft.com/office/drawing/2014/main" id="{D39C26EF-7D3B-4877-8495-49D054F7AA86}"/>
                </a:ext>
              </a:extLst>
            </p:cNvPr>
            <p:cNvSpPr>
              <a:spLocks/>
            </p:cNvSpPr>
            <p:nvPr/>
          </p:nvSpPr>
          <p:spPr bwMode="auto">
            <a:xfrm>
              <a:off x="5313" y="3596"/>
              <a:ext cx="7" cy="119"/>
            </a:xfrm>
            <a:custGeom>
              <a:avLst/>
              <a:gdLst>
                <a:gd name="T0" fmla="*/ 0 w 43"/>
                <a:gd name="T1" fmla="*/ 598 h 598"/>
                <a:gd name="T2" fmla="*/ 43 w 43"/>
                <a:gd name="T3" fmla="*/ 598 h 598"/>
                <a:gd name="T4" fmla="*/ 0 w 43"/>
                <a:gd name="T5" fmla="*/ 0 h 598"/>
                <a:gd name="T6" fmla="*/ 0 w 43"/>
                <a:gd name="T7" fmla="*/ 598 h 598"/>
                <a:gd name="T8" fmla="*/ 0 60000 65536"/>
                <a:gd name="T9" fmla="*/ 0 60000 65536"/>
                <a:gd name="T10" fmla="*/ 0 60000 65536"/>
                <a:gd name="T11" fmla="*/ 0 60000 65536"/>
                <a:gd name="T12" fmla="*/ 0 w 43"/>
                <a:gd name="T13" fmla="*/ 0 h 598"/>
                <a:gd name="T14" fmla="*/ 43 w 43"/>
                <a:gd name="T15" fmla="*/ 598 h 598"/>
              </a:gdLst>
              <a:ahLst/>
              <a:cxnLst>
                <a:cxn ang="T8">
                  <a:pos x="T0" y="T1"/>
                </a:cxn>
                <a:cxn ang="T9">
                  <a:pos x="T2" y="T3"/>
                </a:cxn>
                <a:cxn ang="T10">
                  <a:pos x="T4" y="T5"/>
                </a:cxn>
                <a:cxn ang="T11">
                  <a:pos x="T6" y="T7"/>
                </a:cxn>
              </a:cxnLst>
              <a:rect l="T12" t="T13" r="T14" b="T15"/>
              <a:pathLst>
                <a:path w="43" h="598">
                  <a:moveTo>
                    <a:pt x="0" y="598"/>
                  </a:moveTo>
                  <a:lnTo>
                    <a:pt x="43" y="598"/>
                  </a:lnTo>
                  <a:lnTo>
                    <a:pt x="0" y="0"/>
                  </a:lnTo>
                  <a:lnTo>
                    <a:pt x="0" y="598"/>
                  </a:lnTo>
                  <a:close/>
                </a:path>
              </a:pathLst>
            </a:custGeom>
            <a:solidFill>
              <a:srgbClr val="000000"/>
            </a:solidFill>
            <a:ln w="9525">
              <a:noFill/>
              <a:round/>
              <a:headEnd/>
              <a:tailEnd/>
            </a:ln>
          </p:spPr>
          <p:txBody>
            <a:bodyPr/>
            <a:lstStyle/>
            <a:p>
              <a:endParaRPr lang="en-US"/>
            </a:p>
          </p:txBody>
        </p:sp>
        <p:sp>
          <p:nvSpPr>
            <p:cNvPr id="2162" name="Freeform 112">
              <a:extLst>
                <a:ext uri="{FF2B5EF4-FFF2-40B4-BE49-F238E27FC236}">
                  <a16:creationId xmlns:a16="http://schemas.microsoft.com/office/drawing/2014/main" id="{FF30A6ED-727D-4BD4-B7AD-DE2714650C3B}"/>
                </a:ext>
              </a:extLst>
            </p:cNvPr>
            <p:cNvSpPr>
              <a:spLocks/>
            </p:cNvSpPr>
            <p:nvPr/>
          </p:nvSpPr>
          <p:spPr bwMode="auto">
            <a:xfrm>
              <a:off x="5313" y="3596"/>
              <a:ext cx="7" cy="119"/>
            </a:xfrm>
            <a:custGeom>
              <a:avLst/>
              <a:gdLst>
                <a:gd name="T0" fmla="*/ 43 w 43"/>
                <a:gd name="T1" fmla="*/ 598 h 598"/>
                <a:gd name="T2" fmla="*/ 0 w 43"/>
                <a:gd name="T3" fmla="*/ 0 h 598"/>
                <a:gd name="T4" fmla="*/ 43 w 43"/>
                <a:gd name="T5" fmla="*/ 0 h 598"/>
                <a:gd name="T6" fmla="*/ 43 w 43"/>
                <a:gd name="T7" fmla="*/ 598 h 598"/>
                <a:gd name="T8" fmla="*/ 0 60000 65536"/>
                <a:gd name="T9" fmla="*/ 0 60000 65536"/>
                <a:gd name="T10" fmla="*/ 0 60000 65536"/>
                <a:gd name="T11" fmla="*/ 0 60000 65536"/>
                <a:gd name="T12" fmla="*/ 0 w 43"/>
                <a:gd name="T13" fmla="*/ 0 h 598"/>
                <a:gd name="T14" fmla="*/ 43 w 43"/>
                <a:gd name="T15" fmla="*/ 598 h 598"/>
              </a:gdLst>
              <a:ahLst/>
              <a:cxnLst>
                <a:cxn ang="T8">
                  <a:pos x="T0" y="T1"/>
                </a:cxn>
                <a:cxn ang="T9">
                  <a:pos x="T2" y="T3"/>
                </a:cxn>
                <a:cxn ang="T10">
                  <a:pos x="T4" y="T5"/>
                </a:cxn>
                <a:cxn ang="T11">
                  <a:pos x="T6" y="T7"/>
                </a:cxn>
              </a:cxnLst>
              <a:rect l="T12" t="T13" r="T14" b="T15"/>
              <a:pathLst>
                <a:path w="43" h="598">
                  <a:moveTo>
                    <a:pt x="43" y="598"/>
                  </a:moveTo>
                  <a:lnTo>
                    <a:pt x="0" y="0"/>
                  </a:lnTo>
                  <a:lnTo>
                    <a:pt x="43" y="0"/>
                  </a:lnTo>
                  <a:lnTo>
                    <a:pt x="43" y="598"/>
                  </a:lnTo>
                  <a:close/>
                </a:path>
              </a:pathLst>
            </a:custGeom>
            <a:solidFill>
              <a:srgbClr val="000000"/>
            </a:solidFill>
            <a:ln w="9525">
              <a:noFill/>
              <a:round/>
              <a:headEnd/>
              <a:tailEnd/>
            </a:ln>
          </p:spPr>
          <p:txBody>
            <a:bodyPr/>
            <a:lstStyle/>
            <a:p>
              <a:endParaRPr lang="en-US"/>
            </a:p>
          </p:txBody>
        </p:sp>
        <p:sp>
          <p:nvSpPr>
            <p:cNvPr id="2163" name="Rectangle 113">
              <a:extLst>
                <a:ext uri="{FF2B5EF4-FFF2-40B4-BE49-F238E27FC236}">
                  <a16:creationId xmlns:a16="http://schemas.microsoft.com/office/drawing/2014/main" id="{DE060438-48A5-4A90-8E8D-9EC9F4CBF810}"/>
                </a:ext>
              </a:extLst>
            </p:cNvPr>
            <p:cNvSpPr>
              <a:spLocks noChangeArrowheads="1"/>
            </p:cNvSpPr>
            <p:nvPr/>
          </p:nvSpPr>
          <p:spPr bwMode="auto">
            <a:xfrm>
              <a:off x="5313" y="3596"/>
              <a:ext cx="7" cy="119"/>
            </a:xfrm>
            <a:prstGeom prst="rect">
              <a:avLst/>
            </a:prstGeom>
            <a:noFill/>
            <a:ln w="0">
              <a:solidFill>
                <a:srgbClr val="000000"/>
              </a:solidFill>
              <a:miter lim="800000"/>
              <a:headEnd/>
              <a:tailEnd/>
            </a:ln>
          </p:spPr>
          <p:txBody>
            <a:bodyPr/>
            <a:lstStyle/>
            <a:p>
              <a:endParaRPr lang="en-US"/>
            </a:p>
          </p:txBody>
        </p:sp>
        <p:sp>
          <p:nvSpPr>
            <p:cNvPr id="2164" name="Freeform 114">
              <a:extLst>
                <a:ext uri="{FF2B5EF4-FFF2-40B4-BE49-F238E27FC236}">
                  <a16:creationId xmlns:a16="http://schemas.microsoft.com/office/drawing/2014/main" id="{010CD1A4-091F-4609-A288-2DEF56A3B68B}"/>
                </a:ext>
              </a:extLst>
            </p:cNvPr>
            <p:cNvSpPr>
              <a:spLocks/>
            </p:cNvSpPr>
            <p:nvPr/>
          </p:nvSpPr>
          <p:spPr bwMode="auto">
            <a:xfrm>
              <a:off x="5313" y="3416"/>
              <a:ext cx="7" cy="120"/>
            </a:xfrm>
            <a:custGeom>
              <a:avLst/>
              <a:gdLst>
                <a:gd name="T0" fmla="*/ 0 w 43"/>
                <a:gd name="T1" fmla="*/ 598 h 598"/>
                <a:gd name="T2" fmla="*/ 43 w 43"/>
                <a:gd name="T3" fmla="*/ 598 h 598"/>
                <a:gd name="T4" fmla="*/ 0 w 43"/>
                <a:gd name="T5" fmla="*/ 0 h 598"/>
                <a:gd name="T6" fmla="*/ 0 w 43"/>
                <a:gd name="T7" fmla="*/ 598 h 598"/>
                <a:gd name="T8" fmla="*/ 0 60000 65536"/>
                <a:gd name="T9" fmla="*/ 0 60000 65536"/>
                <a:gd name="T10" fmla="*/ 0 60000 65536"/>
                <a:gd name="T11" fmla="*/ 0 60000 65536"/>
                <a:gd name="T12" fmla="*/ 0 w 43"/>
                <a:gd name="T13" fmla="*/ 0 h 598"/>
                <a:gd name="T14" fmla="*/ 43 w 43"/>
                <a:gd name="T15" fmla="*/ 598 h 598"/>
              </a:gdLst>
              <a:ahLst/>
              <a:cxnLst>
                <a:cxn ang="T8">
                  <a:pos x="T0" y="T1"/>
                </a:cxn>
                <a:cxn ang="T9">
                  <a:pos x="T2" y="T3"/>
                </a:cxn>
                <a:cxn ang="T10">
                  <a:pos x="T4" y="T5"/>
                </a:cxn>
                <a:cxn ang="T11">
                  <a:pos x="T6" y="T7"/>
                </a:cxn>
              </a:cxnLst>
              <a:rect l="T12" t="T13" r="T14" b="T15"/>
              <a:pathLst>
                <a:path w="43" h="598">
                  <a:moveTo>
                    <a:pt x="0" y="598"/>
                  </a:moveTo>
                  <a:lnTo>
                    <a:pt x="43" y="598"/>
                  </a:lnTo>
                  <a:lnTo>
                    <a:pt x="0" y="0"/>
                  </a:lnTo>
                  <a:lnTo>
                    <a:pt x="0" y="598"/>
                  </a:lnTo>
                  <a:close/>
                </a:path>
              </a:pathLst>
            </a:custGeom>
            <a:solidFill>
              <a:srgbClr val="000000"/>
            </a:solidFill>
            <a:ln w="9525">
              <a:noFill/>
              <a:round/>
              <a:headEnd/>
              <a:tailEnd/>
            </a:ln>
          </p:spPr>
          <p:txBody>
            <a:bodyPr/>
            <a:lstStyle/>
            <a:p>
              <a:endParaRPr lang="en-US"/>
            </a:p>
          </p:txBody>
        </p:sp>
        <p:sp>
          <p:nvSpPr>
            <p:cNvPr id="2165" name="Freeform 115">
              <a:extLst>
                <a:ext uri="{FF2B5EF4-FFF2-40B4-BE49-F238E27FC236}">
                  <a16:creationId xmlns:a16="http://schemas.microsoft.com/office/drawing/2014/main" id="{0992BA1A-767A-4D95-93D1-366DABA5691F}"/>
                </a:ext>
              </a:extLst>
            </p:cNvPr>
            <p:cNvSpPr>
              <a:spLocks/>
            </p:cNvSpPr>
            <p:nvPr/>
          </p:nvSpPr>
          <p:spPr bwMode="auto">
            <a:xfrm>
              <a:off x="5313" y="3416"/>
              <a:ext cx="7" cy="120"/>
            </a:xfrm>
            <a:custGeom>
              <a:avLst/>
              <a:gdLst>
                <a:gd name="T0" fmla="*/ 43 w 43"/>
                <a:gd name="T1" fmla="*/ 598 h 598"/>
                <a:gd name="T2" fmla="*/ 0 w 43"/>
                <a:gd name="T3" fmla="*/ 0 h 598"/>
                <a:gd name="T4" fmla="*/ 43 w 43"/>
                <a:gd name="T5" fmla="*/ 0 h 598"/>
                <a:gd name="T6" fmla="*/ 43 w 43"/>
                <a:gd name="T7" fmla="*/ 598 h 598"/>
                <a:gd name="T8" fmla="*/ 0 60000 65536"/>
                <a:gd name="T9" fmla="*/ 0 60000 65536"/>
                <a:gd name="T10" fmla="*/ 0 60000 65536"/>
                <a:gd name="T11" fmla="*/ 0 60000 65536"/>
                <a:gd name="T12" fmla="*/ 0 w 43"/>
                <a:gd name="T13" fmla="*/ 0 h 598"/>
                <a:gd name="T14" fmla="*/ 43 w 43"/>
                <a:gd name="T15" fmla="*/ 598 h 598"/>
              </a:gdLst>
              <a:ahLst/>
              <a:cxnLst>
                <a:cxn ang="T8">
                  <a:pos x="T0" y="T1"/>
                </a:cxn>
                <a:cxn ang="T9">
                  <a:pos x="T2" y="T3"/>
                </a:cxn>
                <a:cxn ang="T10">
                  <a:pos x="T4" y="T5"/>
                </a:cxn>
                <a:cxn ang="T11">
                  <a:pos x="T6" y="T7"/>
                </a:cxn>
              </a:cxnLst>
              <a:rect l="T12" t="T13" r="T14" b="T15"/>
              <a:pathLst>
                <a:path w="43" h="598">
                  <a:moveTo>
                    <a:pt x="43" y="598"/>
                  </a:moveTo>
                  <a:lnTo>
                    <a:pt x="0" y="0"/>
                  </a:lnTo>
                  <a:lnTo>
                    <a:pt x="43" y="0"/>
                  </a:lnTo>
                  <a:lnTo>
                    <a:pt x="43" y="598"/>
                  </a:lnTo>
                  <a:close/>
                </a:path>
              </a:pathLst>
            </a:custGeom>
            <a:solidFill>
              <a:srgbClr val="000000"/>
            </a:solidFill>
            <a:ln w="9525">
              <a:noFill/>
              <a:round/>
              <a:headEnd/>
              <a:tailEnd/>
            </a:ln>
          </p:spPr>
          <p:txBody>
            <a:bodyPr/>
            <a:lstStyle/>
            <a:p>
              <a:endParaRPr lang="en-US"/>
            </a:p>
          </p:txBody>
        </p:sp>
        <p:sp>
          <p:nvSpPr>
            <p:cNvPr id="2166" name="Rectangle 116">
              <a:extLst>
                <a:ext uri="{FF2B5EF4-FFF2-40B4-BE49-F238E27FC236}">
                  <a16:creationId xmlns:a16="http://schemas.microsoft.com/office/drawing/2014/main" id="{95596E50-E326-434A-A674-D7D79C31BBE6}"/>
                </a:ext>
              </a:extLst>
            </p:cNvPr>
            <p:cNvSpPr>
              <a:spLocks noChangeArrowheads="1"/>
            </p:cNvSpPr>
            <p:nvPr/>
          </p:nvSpPr>
          <p:spPr bwMode="auto">
            <a:xfrm>
              <a:off x="5313" y="3416"/>
              <a:ext cx="7" cy="120"/>
            </a:xfrm>
            <a:prstGeom prst="rect">
              <a:avLst/>
            </a:prstGeom>
            <a:noFill/>
            <a:ln w="0">
              <a:solidFill>
                <a:srgbClr val="000000"/>
              </a:solidFill>
              <a:miter lim="800000"/>
              <a:headEnd/>
              <a:tailEnd/>
            </a:ln>
          </p:spPr>
          <p:txBody>
            <a:bodyPr/>
            <a:lstStyle/>
            <a:p>
              <a:endParaRPr lang="en-US"/>
            </a:p>
          </p:txBody>
        </p:sp>
        <p:sp>
          <p:nvSpPr>
            <p:cNvPr id="2167" name="Freeform 117">
              <a:extLst>
                <a:ext uri="{FF2B5EF4-FFF2-40B4-BE49-F238E27FC236}">
                  <a16:creationId xmlns:a16="http://schemas.microsoft.com/office/drawing/2014/main" id="{35C4CD13-F68A-43D1-AB6C-05BBBE649DC4}"/>
                </a:ext>
              </a:extLst>
            </p:cNvPr>
            <p:cNvSpPr>
              <a:spLocks/>
            </p:cNvSpPr>
            <p:nvPr/>
          </p:nvSpPr>
          <p:spPr bwMode="auto">
            <a:xfrm>
              <a:off x="5313" y="3248"/>
              <a:ext cx="7" cy="108"/>
            </a:xfrm>
            <a:custGeom>
              <a:avLst/>
              <a:gdLst>
                <a:gd name="T0" fmla="*/ 0 w 43"/>
                <a:gd name="T1" fmla="*/ 543 h 543"/>
                <a:gd name="T2" fmla="*/ 43 w 43"/>
                <a:gd name="T3" fmla="*/ 543 h 543"/>
                <a:gd name="T4" fmla="*/ 0 w 43"/>
                <a:gd name="T5" fmla="*/ 0 h 543"/>
                <a:gd name="T6" fmla="*/ 0 w 43"/>
                <a:gd name="T7" fmla="*/ 543 h 543"/>
                <a:gd name="T8" fmla="*/ 0 60000 65536"/>
                <a:gd name="T9" fmla="*/ 0 60000 65536"/>
                <a:gd name="T10" fmla="*/ 0 60000 65536"/>
                <a:gd name="T11" fmla="*/ 0 60000 65536"/>
                <a:gd name="T12" fmla="*/ 0 w 43"/>
                <a:gd name="T13" fmla="*/ 0 h 543"/>
                <a:gd name="T14" fmla="*/ 43 w 43"/>
                <a:gd name="T15" fmla="*/ 543 h 543"/>
              </a:gdLst>
              <a:ahLst/>
              <a:cxnLst>
                <a:cxn ang="T8">
                  <a:pos x="T0" y="T1"/>
                </a:cxn>
                <a:cxn ang="T9">
                  <a:pos x="T2" y="T3"/>
                </a:cxn>
                <a:cxn ang="T10">
                  <a:pos x="T4" y="T5"/>
                </a:cxn>
                <a:cxn ang="T11">
                  <a:pos x="T6" y="T7"/>
                </a:cxn>
              </a:cxnLst>
              <a:rect l="T12" t="T13" r="T14" b="T15"/>
              <a:pathLst>
                <a:path w="43" h="543">
                  <a:moveTo>
                    <a:pt x="0" y="543"/>
                  </a:moveTo>
                  <a:lnTo>
                    <a:pt x="43" y="543"/>
                  </a:lnTo>
                  <a:lnTo>
                    <a:pt x="0" y="0"/>
                  </a:lnTo>
                  <a:lnTo>
                    <a:pt x="0" y="543"/>
                  </a:lnTo>
                  <a:close/>
                </a:path>
              </a:pathLst>
            </a:custGeom>
            <a:solidFill>
              <a:srgbClr val="000000"/>
            </a:solidFill>
            <a:ln w="9525">
              <a:noFill/>
              <a:round/>
              <a:headEnd/>
              <a:tailEnd/>
            </a:ln>
          </p:spPr>
          <p:txBody>
            <a:bodyPr/>
            <a:lstStyle/>
            <a:p>
              <a:endParaRPr lang="en-US"/>
            </a:p>
          </p:txBody>
        </p:sp>
        <p:sp>
          <p:nvSpPr>
            <p:cNvPr id="2168" name="Freeform 118">
              <a:extLst>
                <a:ext uri="{FF2B5EF4-FFF2-40B4-BE49-F238E27FC236}">
                  <a16:creationId xmlns:a16="http://schemas.microsoft.com/office/drawing/2014/main" id="{CA9A4918-D3CD-4C99-9BFA-C8CA3C7E7700}"/>
                </a:ext>
              </a:extLst>
            </p:cNvPr>
            <p:cNvSpPr>
              <a:spLocks/>
            </p:cNvSpPr>
            <p:nvPr/>
          </p:nvSpPr>
          <p:spPr bwMode="auto">
            <a:xfrm>
              <a:off x="5313" y="3248"/>
              <a:ext cx="7" cy="108"/>
            </a:xfrm>
            <a:custGeom>
              <a:avLst/>
              <a:gdLst>
                <a:gd name="T0" fmla="*/ 43 w 43"/>
                <a:gd name="T1" fmla="*/ 543 h 543"/>
                <a:gd name="T2" fmla="*/ 0 w 43"/>
                <a:gd name="T3" fmla="*/ 0 h 543"/>
                <a:gd name="T4" fmla="*/ 43 w 43"/>
                <a:gd name="T5" fmla="*/ 0 h 543"/>
                <a:gd name="T6" fmla="*/ 43 w 43"/>
                <a:gd name="T7" fmla="*/ 543 h 543"/>
                <a:gd name="T8" fmla="*/ 0 60000 65536"/>
                <a:gd name="T9" fmla="*/ 0 60000 65536"/>
                <a:gd name="T10" fmla="*/ 0 60000 65536"/>
                <a:gd name="T11" fmla="*/ 0 60000 65536"/>
                <a:gd name="T12" fmla="*/ 0 w 43"/>
                <a:gd name="T13" fmla="*/ 0 h 543"/>
                <a:gd name="T14" fmla="*/ 43 w 43"/>
                <a:gd name="T15" fmla="*/ 543 h 543"/>
              </a:gdLst>
              <a:ahLst/>
              <a:cxnLst>
                <a:cxn ang="T8">
                  <a:pos x="T0" y="T1"/>
                </a:cxn>
                <a:cxn ang="T9">
                  <a:pos x="T2" y="T3"/>
                </a:cxn>
                <a:cxn ang="T10">
                  <a:pos x="T4" y="T5"/>
                </a:cxn>
                <a:cxn ang="T11">
                  <a:pos x="T6" y="T7"/>
                </a:cxn>
              </a:cxnLst>
              <a:rect l="T12" t="T13" r="T14" b="T15"/>
              <a:pathLst>
                <a:path w="43" h="543">
                  <a:moveTo>
                    <a:pt x="43" y="543"/>
                  </a:moveTo>
                  <a:lnTo>
                    <a:pt x="0" y="0"/>
                  </a:lnTo>
                  <a:lnTo>
                    <a:pt x="43" y="0"/>
                  </a:lnTo>
                  <a:lnTo>
                    <a:pt x="43" y="543"/>
                  </a:lnTo>
                  <a:close/>
                </a:path>
              </a:pathLst>
            </a:custGeom>
            <a:solidFill>
              <a:srgbClr val="000000"/>
            </a:solidFill>
            <a:ln w="9525">
              <a:noFill/>
              <a:round/>
              <a:headEnd/>
              <a:tailEnd/>
            </a:ln>
          </p:spPr>
          <p:txBody>
            <a:bodyPr/>
            <a:lstStyle/>
            <a:p>
              <a:endParaRPr lang="en-US"/>
            </a:p>
          </p:txBody>
        </p:sp>
        <p:sp>
          <p:nvSpPr>
            <p:cNvPr id="2169" name="Rectangle 119">
              <a:extLst>
                <a:ext uri="{FF2B5EF4-FFF2-40B4-BE49-F238E27FC236}">
                  <a16:creationId xmlns:a16="http://schemas.microsoft.com/office/drawing/2014/main" id="{7FF1CBCB-A16F-4B09-B34F-F35A84FD513C}"/>
                </a:ext>
              </a:extLst>
            </p:cNvPr>
            <p:cNvSpPr>
              <a:spLocks noChangeArrowheads="1"/>
            </p:cNvSpPr>
            <p:nvPr/>
          </p:nvSpPr>
          <p:spPr bwMode="auto">
            <a:xfrm>
              <a:off x="5313" y="3248"/>
              <a:ext cx="7" cy="108"/>
            </a:xfrm>
            <a:prstGeom prst="rect">
              <a:avLst/>
            </a:prstGeom>
            <a:noFill/>
            <a:ln w="0">
              <a:solidFill>
                <a:srgbClr val="000000"/>
              </a:solidFill>
              <a:miter lim="800000"/>
              <a:headEnd/>
              <a:tailEnd/>
            </a:ln>
          </p:spPr>
          <p:txBody>
            <a:bodyPr/>
            <a:lstStyle/>
            <a:p>
              <a:endParaRPr lang="en-US"/>
            </a:p>
          </p:txBody>
        </p:sp>
        <p:sp>
          <p:nvSpPr>
            <p:cNvPr id="2170" name="Freeform 120">
              <a:extLst>
                <a:ext uri="{FF2B5EF4-FFF2-40B4-BE49-F238E27FC236}">
                  <a16:creationId xmlns:a16="http://schemas.microsoft.com/office/drawing/2014/main" id="{D4C6D68D-02EE-4CD6-8990-2E5088D1C2CA}"/>
                </a:ext>
              </a:extLst>
            </p:cNvPr>
            <p:cNvSpPr>
              <a:spLocks/>
            </p:cNvSpPr>
            <p:nvPr/>
          </p:nvSpPr>
          <p:spPr bwMode="auto">
            <a:xfrm>
              <a:off x="5309" y="3243"/>
              <a:ext cx="8" cy="10"/>
            </a:xfrm>
            <a:custGeom>
              <a:avLst/>
              <a:gdLst>
                <a:gd name="T0" fmla="*/ 50 w 50"/>
                <a:gd name="T1" fmla="*/ 48 h 48"/>
                <a:gd name="T2" fmla="*/ 50 w 50"/>
                <a:gd name="T3" fmla="*/ 0 h 48"/>
                <a:gd name="T4" fmla="*/ 0 w 50"/>
                <a:gd name="T5" fmla="*/ 48 h 48"/>
                <a:gd name="T6" fmla="*/ 50 w 50"/>
                <a:gd name="T7" fmla="*/ 48 h 48"/>
                <a:gd name="T8" fmla="*/ 0 60000 65536"/>
                <a:gd name="T9" fmla="*/ 0 60000 65536"/>
                <a:gd name="T10" fmla="*/ 0 60000 65536"/>
                <a:gd name="T11" fmla="*/ 0 60000 65536"/>
                <a:gd name="T12" fmla="*/ 0 w 50"/>
                <a:gd name="T13" fmla="*/ 0 h 48"/>
                <a:gd name="T14" fmla="*/ 50 w 50"/>
                <a:gd name="T15" fmla="*/ 48 h 48"/>
              </a:gdLst>
              <a:ahLst/>
              <a:cxnLst>
                <a:cxn ang="T8">
                  <a:pos x="T0" y="T1"/>
                </a:cxn>
                <a:cxn ang="T9">
                  <a:pos x="T2" y="T3"/>
                </a:cxn>
                <a:cxn ang="T10">
                  <a:pos x="T4" y="T5"/>
                </a:cxn>
                <a:cxn ang="T11">
                  <a:pos x="T6" y="T7"/>
                </a:cxn>
              </a:cxnLst>
              <a:rect l="T12" t="T13" r="T14" b="T15"/>
              <a:pathLst>
                <a:path w="50" h="48">
                  <a:moveTo>
                    <a:pt x="50" y="48"/>
                  </a:moveTo>
                  <a:lnTo>
                    <a:pt x="50" y="0"/>
                  </a:lnTo>
                  <a:lnTo>
                    <a:pt x="0" y="48"/>
                  </a:lnTo>
                  <a:lnTo>
                    <a:pt x="50" y="48"/>
                  </a:lnTo>
                  <a:close/>
                </a:path>
              </a:pathLst>
            </a:custGeom>
            <a:solidFill>
              <a:srgbClr val="000000"/>
            </a:solidFill>
            <a:ln w="9525">
              <a:noFill/>
              <a:round/>
              <a:headEnd/>
              <a:tailEnd/>
            </a:ln>
          </p:spPr>
          <p:txBody>
            <a:bodyPr/>
            <a:lstStyle/>
            <a:p>
              <a:endParaRPr lang="en-US"/>
            </a:p>
          </p:txBody>
        </p:sp>
        <p:sp>
          <p:nvSpPr>
            <p:cNvPr id="2171" name="Freeform 121">
              <a:extLst>
                <a:ext uri="{FF2B5EF4-FFF2-40B4-BE49-F238E27FC236}">
                  <a16:creationId xmlns:a16="http://schemas.microsoft.com/office/drawing/2014/main" id="{4FEE1D8F-082B-4947-AE4E-ED22B9CB5727}"/>
                </a:ext>
              </a:extLst>
            </p:cNvPr>
            <p:cNvSpPr>
              <a:spLocks/>
            </p:cNvSpPr>
            <p:nvPr/>
          </p:nvSpPr>
          <p:spPr bwMode="auto">
            <a:xfrm>
              <a:off x="5309" y="3243"/>
              <a:ext cx="8" cy="10"/>
            </a:xfrm>
            <a:custGeom>
              <a:avLst/>
              <a:gdLst>
                <a:gd name="T0" fmla="*/ 50 w 50"/>
                <a:gd name="T1" fmla="*/ 0 h 48"/>
                <a:gd name="T2" fmla="*/ 0 w 50"/>
                <a:gd name="T3" fmla="*/ 48 h 48"/>
                <a:gd name="T4" fmla="*/ 0 w 50"/>
                <a:gd name="T5" fmla="*/ 0 h 48"/>
                <a:gd name="T6" fmla="*/ 50 w 50"/>
                <a:gd name="T7" fmla="*/ 0 h 48"/>
                <a:gd name="T8" fmla="*/ 0 60000 65536"/>
                <a:gd name="T9" fmla="*/ 0 60000 65536"/>
                <a:gd name="T10" fmla="*/ 0 60000 65536"/>
                <a:gd name="T11" fmla="*/ 0 60000 65536"/>
                <a:gd name="T12" fmla="*/ 0 w 50"/>
                <a:gd name="T13" fmla="*/ 0 h 48"/>
                <a:gd name="T14" fmla="*/ 50 w 50"/>
                <a:gd name="T15" fmla="*/ 48 h 48"/>
              </a:gdLst>
              <a:ahLst/>
              <a:cxnLst>
                <a:cxn ang="T8">
                  <a:pos x="T0" y="T1"/>
                </a:cxn>
                <a:cxn ang="T9">
                  <a:pos x="T2" y="T3"/>
                </a:cxn>
                <a:cxn ang="T10">
                  <a:pos x="T4" y="T5"/>
                </a:cxn>
                <a:cxn ang="T11">
                  <a:pos x="T6" y="T7"/>
                </a:cxn>
              </a:cxnLst>
              <a:rect l="T12" t="T13" r="T14" b="T15"/>
              <a:pathLst>
                <a:path w="50" h="48">
                  <a:moveTo>
                    <a:pt x="50" y="0"/>
                  </a:moveTo>
                  <a:lnTo>
                    <a:pt x="0" y="48"/>
                  </a:lnTo>
                  <a:lnTo>
                    <a:pt x="0" y="0"/>
                  </a:lnTo>
                  <a:lnTo>
                    <a:pt x="50" y="0"/>
                  </a:lnTo>
                  <a:close/>
                </a:path>
              </a:pathLst>
            </a:custGeom>
            <a:solidFill>
              <a:srgbClr val="000000"/>
            </a:solidFill>
            <a:ln w="9525">
              <a:noFill/>
              <a:round/>
              <a:headEnd/>
              <a:tailEnd/>
            </a:ln>
          </p:spPr>
          <p:txBody>
            <a:bodyPr/>
            <a:lstStyle/>
            <a:p>
              <a:endParaRPr lang="en-US"/>
            </a:p>
          </p:txBody>
        </p:sp>
        <p:sp>
          <p:nvSpPr>
            <p:cNvPr id="2172" name="Rectangle 122">
              <a:extLst>
                <a:ext uri="{FF2B5EF4-FFF2-40B4-BE49-F238E27FC236}">
                  <a16:creationId xmlns:a16="http://schemas.microsoft.com/office/drawing/2014/main" id="{2484DD65-D227-471D-B2F3-E5BA6191093A}"/>
                </a:ext>
              </a:extLst>
            </p:cNvPr>
            <p:cNvSpPr>
              <a:spLocks noChangeArrowheads="1"/>
            </p:cNvSpPr>
            <p:nvPr/>
          </p:nvSpPr>
          <p:spPr bwMode="auto">
            <a:xfrm>
              <a:off x="5309" y="3243"/>
              <a:ext cx="8" cy="10"/>
            </a:xfrm>
            <a:prstGeom prst="rect">
              <a:avLst/>
            </a:prstGeom>
            <a:noFill/>
            <a:ln w="0">
              <a:solidFill>
                <a:srgbClr val="000000"/>
              </a:solidFill>
              <a:miter lim="800000"/>
              <a:headEnd/>
              <a:tailEnd/>
            </a:ln>
          </p:spPr>
          <p:txBody>
            <a:bodyPr/>
            <a:lstStyle/>
            <a:p>
              <a:endParaRPr lang="en-US"/>
            </a:p>
          </p:txBody>
        </p:sp>
        <p:sp>
          <p:nvSpPr>
            <p:cNvPr id="2173" name="Freeform 123">
              <a:extLst>
                <a:ext uri="{FF2B5EF4-FFF2-40B4-BE49-F238E27FC236}">
                  <a16:creationId xmlns:a16="http://schemas.microsoft.com/office/drawing/2014/main" id="{BE390626-807E-4703-A72A-7860624B0C74}"/>
                </a:ext>
              </a:extLst>
            </p:cNvPr>
            <p:cNvSpPr>
              <a:spLocks/>
            </p:cNvSpPr>
            <p:nvPr/>
          </p:nvSpPr>
          <p:spPr bwMode="auto">
            <a:xfrm>
              <a:off x="5176" y="3243"/>
              <a:ext cx="88" cy="10"/>
            </a:xfrm>
            <a:custGeom>
              <a:avLst/>
              <a:gdLst>
                <a:gd name="T0" fmla="*/ 532 w 532"/>
                <a:gd name="T1" fmla="*/ 48 h 48"/>
                <a:gd name="T2" fmla="*/ 532 w 532"/>
                <a:gd name="T3" fmla="*/ 0 h 48"/>
                <a:gd name="T4" fmla="*/ 0 w 532"/>
                <a:gd name="T5" fmla="*/ 48 h 48"/>
                <a:gd name="T6" fmla="*/ 532 w 532"/>
                <a:gd name="T7" fmla="*/ 48 h 48"/>
                <a:gd name="T8" fmla="*/ 0 60000 65536"/>
                <a:gd name="T9" fmla="*/ 0 60000 65536"/>
                <a:gd name="T10" fmla="*/ 0 60000 65536"/>
                <a:gd name="T11" fmla="*/ 0 60000 65536"/>
                <a:gd name="T12" fmla="*/ 0 w 532"/>
                <a:gd name="T13" fmla="*/ 0 h 48"/>
                <a:gd name="T14" fmla="*/ 532 w 532"/>
                <a:gd name="T15" fmla="*/ 48 h 48"/>
              </a:gdLst>
              <a:ahLst/>
              <a:cxnLst>
                <a:cxn ang="T8">
                  <a:pos x="T0" y="T1"/>
                </a:cxn>
                <a:cxn ang="T9">
                  <a:pos x="T2" y="T3"/>
                </a:cxn>
                <a:cxn ang="T10">
                  <a:pos x="T4" y="T5"/>
                </a:cxn>
                <a:cxn ang="T11">
                  <a:pos x="T6" y="T7"/>
                </a:cxn>
              </a:cxnLst>
              <a:rect l="T12" t="T13" r="T14" b="T15"/>
              <a:pathLst>
                <a:path w="532" h="48">
                  <a:moveTo>
                    <a:pt x="532" y="48"/>
                  </a:moveTo>
                  <a:lnTo>
                    <a:pt x="532" y="0"/>
                  </a:lnTo>
                  <a:lnTo>
                    <a:pt x="0" y="48"/>
                  </a:lnTo>
                  <a:lnTo>
                    <a:pt x="532" y="48"/>
                  </a:lnTo>
                  <a:close/>
                </a:path>
              </a:pathLst>
            </a:custGeom>
            <a:solidFill>
              <a:srgbClr val="000000"/>
            </a:solidFill>
            <a:ln w="9525">
              <a:noFill/>
              <a:round/>
              <a:headEnd/>
              <a:tailEnd/>
            </a:ln>
          </p:spPr>
          <p:txBody>
            <a:bodyPr/>
            <a:lstStyle/>
            <a:p>
              <a:endParaRPr lang="en-US"/>
            </a:p>
          </p:txBody>
        </p:sp>
        <p:sp>
          <p:nvSpPr>
            <p:cNvPr id="2174" name="Freeform 124">
              <a:extLst>
                <a:ext uri="{FF2B5EF4-FFF2-40B4-BE49-F238E27FC236}">
                  <a16:creationId xmlns:a16="http://schemas.microsoft.com/office/drawing/2014/main" id="{A0E9BDDA-3202-47FB-B9DF-C85EC2D76F1A}"/>
                </a:ext>
              </a:extLst>
            </p:cNvPr>
            <p:cNvSpPr>
              <a:spLocks/>
            </p:cNvSpPr>
            <p:nvPr/>
          </p:nvSpPr>
          <p:spPr bwMode="auto">
            <a:xfrm>
              <a:off x="5176" y="3243"/>
              <a:ext cx="88" cy="10"/>
            </a:xfrm>
            <a:custGeom>
              <a:avLst/>
              <a:gdLst>
                <a:gd name="T0" fmla="*/ 532 w 532"/>
                <a:gd name="T1" fmla="*/ 0 h 48"/>
                <a:gd name="T2" fmla="*/ 0 w 532"/>
                <a:gd name="T3" fmla="*/ 48 h 48"/>
                <a:gd name="T4" fmla="*/ 0 w 532"/>
                <a:gd name="T5" fmla="*/ 0 h 48"/>
                <a:gd name="T6" fmla="*/ 532 w 532"/>
                <a:gd name="T7" fmla="*/ 0 h 48"/>
                <a:gd name="T8" fmla="*/ 0 60000 65536"/>
                <a:gd name="T9" fmla="*/ 0 60000 65536"/>
                <a:gd name="T10" fmla="*/ 0 60000 65536"/>
                <a:gd name="T11" fmla="*/ 0 60000 65536"/>
                <a:gd name="T12" fmla="*/ 0 w 532"/>
                <a:gd name="T13" fmla="*/ 0 h 48"/>
                <a:gd name="T14" fmla="*/ 532 w 532"/>
                <a:gd name="T15" fmla="*/ 48 h 48"/>
              </a:gdLst>
              <a:ahLst/>
              <a:cxnLst>
                <a:cxn ang="T8">
                  <a:pos x="T0" y="T1"/>
                </a:cxn>
                <a:cxn ang="T9">
                  <a:pos x="T2" y="T3"/>
                </a:cxn>
                <a:cxn ang="T10">
                  <a:pos x="T4" y="T5"/>
                </a:cxn>
                <a:cxn ang="T11">
                  <a:pos x="T6" y="T7"/>
                </a:cxn>
              </a:cxnLst>
              <a:rect l="T12" t="T13" r="T14" b="T15"/>
              <a:pathLst>
                <a:path w="532" h="48">
                  <a:moveTo>
                    <a:pt x="532" y="0"/>
                  </a:moveTo>
                  <a:lnTo>
                    <a:pt x="0" y="48"/>
                  </a:lnTo>
                  <a:lnTo>
                    <a:pt x="0" y="0"/>
                  </a:lnTo>
                  <a:lnTo>
                    <a:pt x="532" y="0"/>
                  </a:lnTo>
                  <a:close/>
                </a:path>
              </a:pathLst>
            </a:custGeom>
            <a:solidFill>
              <a:srgbClr val="000000"/>
            </a:solidFill>
            <a:ln w="9525">
              <a:noFill/>
              <a:round/>
              <a:headEnd/>
              <a:tailEnd/>
            </a:ln>
          </p:spPr>
          <p:txBody>
            <a:bodyPr/>
            <a:lstStyle/>
            <a:p>
              <a:endParaRPr lang="en-US"/>
            </a:p>
          </p:txBody>
        </p:sp>
        <p:sp>
          <p:nvSpPr>
            <p:cNvPr id="2175" name="Rectangle 125">
              <a:extLst>
                <a:ext uri="{FF2B5EF4-FFF2-40B4-BE49-F238E27FC236}">
                  <a16:creationId xmlns:a16="http://schemas.microsoft.com/office/drawing/2014/main" id="{3837631B-B0AB-4500-B380-AE9430838504}"/>
                </a:ext>
              </a:extLst>
            </p:cNvPr>
            <p:cNvSpPr>
              <a:spLocks noChangeArrowheads="1"/>
            </p:cNvSpPr>
            <p:nvPr/>
          </p:nvSpPr>
          <p:spPr bwMode="auto">
            <a:xfrm>
              <a:off x="5176" y="3243"/>
              <a:ext cx="88" cy="10"/>
            </a:xfrm>
            <a:prstGeom prst="rect">
              <a:avLst/>
            </a:prstGeom>
            <a:noFill/>
            <a:ln w="0">
              <a:solidFill>
                <a:srgbClr val="000000"/>
              </a:solidFill>
              <a:miter lim="800000"/>
              <a:headEnd/>
              <a:tailEnd/>
            </a:ln>
          </p:spPr>
          <p:txBody>
            <a:bodyPr/>
            <a:lstStyle/>
            <a:p>
              <a:endParaRPr lang="en-US"/>
            </a:p>
          </p:txBody>
        </p:sp>
        <p:sp>
          <p:nvSpPr>
            <p:cNvPr id="2176" name="Freeform 126">
              <a:extLst>
                <a:ext uri="{FF2B5EF4-FFF2-40B4-BE49-F238E27FC236}">
                  <a16:creationId xmlns:a16="http://schemas.microsoft.com/office/drawing/2014/main" id="{55139956-75FF-481D-BF63-19E38D443B8A}"/>
                </a:ext>
              </a:extLst>
            </p:cNvPr>
            <p:cNvSpPr>
              <a:spLocks/>
            </p:cNvSpPr>
            <p:nvPr/>
          </p:nvSpPr>
          <p:spPr bwMode="auto">
            <a:xfrm>
              <a:off x="5043" y="3243"/>
              <a:ext cx="88" cy="10"/>
            </a:xfrm>
            <a:custGeom>
              <a:avLst/>
              <a:gdLst>
                <a:gd name="T0" fmla="*/ 532 w 532"/>
                <a:gd name="T1" fmla="*/ 48 h 48"/>
                <a:gd name="T2" fmla="*/ 532 w 532"/>
                <a:gd name="T3" fmla="*/ 0 h 48"/>
                <a:gd name="T4" fmla="*/ 0 w 532"/>
                <a:gd name="T5" fmla="*/ 48 h 48"/>
                <a:gd name="T6" fmla="*/ 532 w 532"/>
                <a:gd name="T7" fmla="*/ 48 h 48"/>
                <a:gd name="T8" fmla="*/ 0 60000 65536"/>
                <a:gd name="T9" fmla="*/ 0 60000 65536"/>
                <a:gd name="T10" fmla="*/ 0 60000 65536"/>
                <a:gd name="T11" fmla="*/ 0 60000 65536"/>
                <a:gd name="T12" fmla="*/ 0 w 532"/>
                <a:gd name="T13" fmla="*/ 0 h 48"/>
                <a:gd name="T14" fmla="*/ 532 w 532"/>
                <a:gd name="T15" fmla="*/ 48 h 48"/>
              </a:gdLst>
              <a:ahLst/>
              <a:cxnLst>
                <a:cxn ang="T8">
                  <a:pos x="T0" y="T1"/>
                </a:cxn>
                <a:cxn ang="T9">
                  <a:pos x="T2" y="T3"/>
                </a:cxn>
                <a:cxn ang="T10">
                  <a:pos x="T4" y="T5"/>
                </a:cxn>
                <a:cxn ang="T11">
                  <a:pos x="T6" y="T7"/>
                </a:cxn>
              </a:cxnLst>
              <a:rect l="T12" t="T13" r="T14" b="T15"/>
              <a:pathLst>
                <a:path w="532" h="48">
                  <a:moveTo>
                    <a:pt x="532" y="48"/>
                  </a:moveTo>
                  <a:lnTo>
                    <a:pt x="532" y="0"/>
                  </a:lnTo>
                  <a:lnTo>
                    <a:pt x="0" y="48"/>
                  </a:lnTo>
                  <a:lnTo>
                    <a:pt x="532" y="48"/>
                  </a:lnTo>
                  <a:close/>
                </a:path>
              </a:pathLst>
            </a:custGeom>
            <a:solidFill>
              <a:srgbClr val="000000"/>
            </a:solidFill>
            <a:ln w="9525">
              <a:noFill/>
              <a:round/>
              <a:headEnd/>
              <a:tailEnd/>
            </a:ln>
          </p:spPr>
          <p:txBody>
            <a:bodyPr/>
            <a:lstStyle/>
            <a:p>
              <a:endParaRPr lang="en-US"/>
            </a:p>
          </p:txBody>
        </p:sp>
        <p:sp>
          <p:nvSpPr>
            <p:cNvPr id="2177" name="Freeform 127">
              <a:extLst>
                <a:ext uri="{FF2B5EF4-FFF2-40B4-BE49-F238E27FC236}">
                  <a16:creationId xmlns:a16="http://schemas.microsoft.com/office/drawing/2014/main" id="{6ECB2B93-8764-46D2-AAF9-BD2E02CD0D67}"/>
                </a:ext>
              </a:extLst>
            </p:cNvPr>
            <p:cNvSpPr>
              <a:spLocks/>
            </p:cNvSpPr>
            <p:nvPr/>
          </p:nvSpPr>
          <p:spPr bwMode="auto">
            <a:xfrm>
              <a:off x="5043" y="3243"/>
              <a:ext cx="88" cy="10"/>
            </a:xfrm>
            <a:custGeom>
              <a:avLst/>
              <a:gdLst>
                <a:gd name="T0" fmla="*/ 532 w 532"/>
                <a:gd name="T1" fmla="*/ 0 h 48"/>
                <a:gd name="T2" fmla="*/ 0 w 532"/>
                <a:gd name="T3" fmla="*/ 48 h 48"/>
                <a:gd name="T4" fmla="*/ 0 w 532"/>
                <a:gd name="T5" fmla="*/ 0 h 48"/>
                <a:gd name="T6" fmla="*/ 532 w 532"/>
                <a:gd name="T7" fmla="*/ 0 h 48"/>
                <a:gd name="T8" fmla="*/ 0 60000 65536"/>
                <a:gd name="T9" fmla="*/ 0 60000 65536"/>
                <a:gd name="T10" fmla="*/ 0 60000 65536"/>
                <a:gd name="T11" fmla="*/ 0 60000 65536"/>
                <a:gd name="T12" fmla="*/ 0 w 532"/>
                <a:gd name="T13" fmla="*/ 0 h 48"/>
                <a:gd name="T14" fmla="*/ 532 w 532"/>
                <a:gd name="T15" fmla="*/ 48 h 48"/>
              </a:gdLst>
              <a:ahLst/>
              <a:cxnLst>
                <a:cxn ang="T8">
                  <a:pos x="T0" y="T1"/>
                </a:cxn>
                <a:cxn ang="T9">
                  <a:pos x="T2" y="T3"/>
                </a:cxn>
                <a:cxn ang="T10">
                  <a:pos x="T4" y="T5"/>
                </a:cxn>
                <a:cxn ang="T11">
                  <a:pos x="T6" y="T7"/>
                </a:cxn>
              </a:cxnLst>
              <a:rect l="T12" t="T13" r="T14" b="T15"/>
              <a:pathLst>
                <a:path w="532" h="48">
                  <a:moveTo>
                    <a:pt x="532" y="0"/>
                  </a:moveTo>
                  <a:lnTo>
                    <a:pt x="0" y="48"/>
                  </a:lnTo>
                  <a:lnTo>
                    <a:pt x="0" y="0"/>
                  </a:lnTo>
                  <a:lnTo>
                    <a:pt x="532" y="0"/>
                  </a:lnTo>
                  <a:close/>
                </a:path>
              </a:pathLst>
            </a:custGeom>
            <a:solidFill>
              <a:srgbClr val="000000"/>
            </a:solidFill>
            <a:ln w="9525">
              <a:noFill/>
              <a:round/>
              <a:headEnd/>
              <a:tailEnd/>
            </a:ln>
          </p:spPr>
          <p:txBody>
            <a:bodyPr/>
            <a:lstStyle/>
            <a:p>
              <a:endParaRPr lang="en-US"/>
            </a:p>
          </p:txBody>
        </p:sp>
        <p:sp>
          <p:nvSpPr>
            <p:cNvPr id="2178" name="Rectangle 128">
              <a:extLst>
                <a:ext uri="{FF2B5EF4-FFF2-40B4-BE49-F238E27FC236}">
                  <a16:creationId xmlns:a16="http://schemas.microsoft.com/office/drawing/2014/main" id="{9E8A5D83-F29F-4C01-9476-49015E13D529}"/>
                </a:ext>
              </a:extLst>
            </p:cNvPr>
            <p:cNvSpPr>
              <a:spLocks noChangeArrowheads="1"/>
            </p:cNvSpPr>
            <p:nvPr/>
          </p:nvSpPr>
          <p:spPr bwMode="auto">
            <a:xfrm>
              <a:off x="5043" y="3243"/>
              <a:ext cx="88" cy="10"/>
            </a:xfrm>
            <a:prstGeom prst="rect">
              <a:avLst/>
            </a:prstGeom>
            <a:noFill/>
            <a:ln w="0">
              <a:solidFill>
                <a:srgbClr val="000000"/>
              </a:solidFill>
              <a:miter lim="800000"/>
              <a:headEnd/>
              <a:tailEnd/>
            </a:ln>
          </p:spPr>
          <p:txBody>
            <a:bodyPr/>
            <a:lstStyle/>
            <a:p>
              <a:endParaRPr lang="en-US"/>
            </a:p>
          </p:txBody>
        </p:sp>
        <p:sp>
          <p:nvSpPr>
            <p:cNvPr id="2179" name="Freeform 129">
              <a:extLst>
                <a:ext uri="{FF2B5EF4-FFF2-40B4-BE49-F238E27FC236}">
                  <a16:creationId xmlns:a16="http://schemas.microsoft.com/office/drawing/2014/main" id="{3E7E6BF2-C3C7-48BF-97C6-8C3C23F9DBC9}"/>
                </a:ext>
              </a:extLst>
            </p:cNvPr>
            <p:cNvSpPr>
              <a:spLocks/>
            </p:cNvSpPr>
            <p:nvPr/>
          </p:nvSpPr>
          <p:spPr bwMode="auto">
            <a:xfrm>
              <a:off x="4910" y="3243"/>
              <a:ext cx="88" cy="10"/>
            </a:xfrm>
            <a:custGeom>
              <a:avLst/>
              <a:gdLst>
                <a:gd name="T0" fmla="*/ 532 w 532"/>
                <a:gd name="T1" fmla="*/ 48 h 48"/>
                <a:gd name="T2" fmla="*/ 532 w 532"/>
                <a:gd name="T3" fmla="*/ 0 h 48"/>
                <a:gd name="T4" fmla="*/ 0 w 532"/>
                <a:gd name="T5" fmla="*/ 48 h 48"/>
                <a:gd name="T6" fmla="*/ 532 w 532"/>
                <a:gd name="T7" fmla="*/ 48 h 48"/>
                <a:gd name="T8" fmla="*/ 0 60000 65536"/>
                <a:gd name="T9" fmla="*/ 0 60000 65536"/>
                <a:gd name="T10" fmla="*/ 0 60000 65536"/>
                <a:gd name="T11" fmla="*/ 0 60000 65536"/>
                <a:gd name="T12" fmla="*/ 0 w 532"/>
                <a:gd name="T13" fmla="*/ 0 h 48"/>
                <a:gd name="T14" fmla="*/ 532 w 532"/>
                <a:gd name="T15" fmla="*/ 48 h 48"/>
              </a:gdLst>
              <a:ahLst/>
              <a:cxnLst>
                <a:cxn ang="T8">
                  <a:pos x="T0" y="T1"/>
                </a:cxn>
                <a:cxn ang="T9">
                  <a:pos x="T2" y="T3"/>
                </a:cxn>
                <a:cxn ang="T10">
                  <a:pos x="T4" y="T5"/>
                </a:cxn>
                <a:cxn ang="T11">
                  <a:pos x="T6" y="T7"/>
                </a:cxn>
              </a:cxnLst>
              <a:rect l="T12" t="T13" r="T14" b="T15"/>
              <a:pathLst>
                <a:path w="532" h="48">
                  <a:moveTo>
                    <a:pt x="532" y="48"/>
                  </a:moveTo>
                  <a:lnTo>
                    <a:pt x="532" y="0"/>
                  </a:lnTo>
                  <a:lnTo>
                    <a:pt x="0" y="48"/>
                  </a:lnTo>
                  <a:lnTo>
                    <a:pt x="532" y="48"/>
                  </a:lnTo>
                  <a:close/>
                </a:path>
              </a:pathLst>
            </a:custGeom>
            <a:solidFill>
              <a:srgbClr val="000000"/>
            </a:solidFill>
            <a:ln w="9525">
              <a:noFill/>
              <a:round/>
              <a:headEnd/>
              <a:tailEnd/>
            </a:ln>
          </p:spPr>
          <p:txBody>
            <a:bodyPr/>
            <a:lstStyle/>
            <a:p>
              <a:endParaRPr lang="en-US"/>
            </a:p>
          </p:txBody>
        </p:sp>
        <p:sp>
          <p:nvSpPr>
            <p:cNvPr id="2180" name="Freeform 130">
              <a:extLst>
                <a:ext uri="{FF2B5EF4-FFF2-40B4-BE49-F238E27FC236}">
                  <a16:creationId xmlns:a16="http://schemas.microsoft.com/office/drawing/2014/main" id="{0475B037-7D2C-471A-ACA0-DC64B219229B}"/>
                </a:ext>
              </a:extLst>
            </p:cNvPr>
            <p:cNvSpPr>
              <a:spLocks/>
            </p:cNvSpPr>
            <p:nvPr/>
          </p:nvSpPr>
          <p:spPr bwMode="auto">
            <a:xfrm>
              <a:off x="4910" y="3243"/>
              <a:ext cx="88" cy="10"/>
            </a:xfrm>
            <a:custGeom>
              <a:avLst/>
              <a:gdLst>
                <a:gd name="T0" fmla="*/ 532 w 532"/>
                <a:gd name="T1" fmla="*/ 0 h 48"/>
                <a:gd name="T2" fmla="*/ 0 w 532"/>
                <a:gd name="T3" fmla="*/ 48 h 48"/>
                <a:gd name="T4" fmla="*/ 0 w 532"/>
                <a:gd name="T5" fmla="*/ 0 h 48"/>
                <a:gd name="T6" fmla="*/ 532 w 532"/>
                <a:gd name="T7" fmla="*/ 0 h 48"/>
                <a:gd name="T8" fmla="*/ 0 60000 65536"/>
                <a:gd name="T9" fmla="*/ 0 60000 65536"/>
                <a:gd name="T10" fmla="*/ 0 60000 65536"/>
                <a:gd name="T11" fmla="*/ 0 60000 65536"/>
                <a:gd name="T12" fmla="*/ 0 w 532"/>
                <a:gd name="T13" fmla="*/ 0 h 48"/>
                <a:gd name="T14" fmla="*/ 532 w 532"/>
                <a:gd name="T15" fmla="*/ 48 h 48"/>
              </a:gdLst>
              <a:ahLst/>
              <a:cxnLst>
                <a:cxn ang="T8">
                  <a:pos x="T0" y="T1"/>
                </a:cxn>
                <a:cxn ang="T9">
                  <a:pos x="T2" y="T3"/>
                </a:cxn>
                <a:cxn ang="T10">
                  <a:pos x="T4" y="T5"/>
                </a:cxn>
                <a:cxn ang="T11">
                  <a:pos x="T6" y="T7"/>
                </a:cxn>
              </a:cxnLst>
              <a:rect l="T12" t="T13" r="T14" b="T15"/>
              <a:pathLst>
                <a:path w="532" h="48">
                  <a:moveTo>
                    <a:pt x="532" y="0"/>
                  </a:moveTo>
                  <a:lnTo>
                    <a:pt x="0" y="48"/>
                  </a:lnTo>
                  <a:lnTo>
                    <a:pt x="0" y="0"/>
                  </a:lnTo>
                  <a:lnTo>
                    <a:pt x="532" y="0"/>
                  </a:lnTo>
                  <a:close/>
                </a:path>
              </a:pathLst>
            </a:custGeom>
            <a:solidFill>
              <a:srgbClr val="000000"/>
            </a:solidFill>
            <a:ln w="9525">
              <a:noFill/>
              <a:round/>
              <a:headEnd/>
              <a:tailEnd/>
            </a:ln>
          </p:spPr>
          <p:txBody>
            <a:bodyPr/>
            <a:lstStyle/>
            <a:p>
              <a:endParaRPr lang="en-US"/>
            </a:p>
          </p:txBody>
        </p:sp>
        <p:sp>
          <p:nvSpPr>
            <p:cNvPr id="2181" name="Rectangle 131">
              <a:extLst>
                <a:ext uri="{FF2B5EF4-FFF2-40B4-BE49-F238E27FC236}">
                  <a16:creationId xmlns:a16="http://schemas.microsoft.com/office/drawing/2014/main" id="{2DDF6815-943C-411F-8C93-3E3351331103}"/>
                </a:ext>
              </a:extLst>
            </p:cNvPr>
            <p:cNvSpPr>
              <a:spLocks noChangeArrowheads="1"/>
            </p:cNvSpPr>
            <p:nvPr/>
          </p:nvSpPr>
          <p:spPr bwMode="auto">
            <a:xfrm>
              <a:off x="4910" y="3243"/>
              <a:ext cx="88" cy="10"/>
            </a:xfrm>
            <a:prstGeom prst="rect">
              <a:avLst/>
            </a:prstGeom>
            <a:noFill/>
            <a:ln w="0">
              <a:solidFill>
                <a:srgbClr val="000000"/>
              </a:solidFill>
              <a:miter lim="800000"/>
              <a:headEnd/>
              <a:tailEnd/>
            </a:ln>
          </p:spPr>
          <p:txBody>
            <a:bodyPr/>
            <a:lstStyle/>
            <a:p>
              <a:endParaRPr lang="en-US"/>
            </a:p>
          </p:txBody>
        </p:sp>
        <p:sp>
          <p:nvSpPr>
            <p:cNvPr id="2182" name="Freeform 132">
              <a:extLst>
                <a:ext uri="{FF2B5EF4-FFF2-40B4-BE49-F238E27FC236}">
                  <a16:creationId xmlns:a16="http://schemas.microsoft.com/office/drawing/2014/main" id="{0165C5EA-5C54-43E4-B2DF-185F62E16C35}"/>
                </a:ext>
              </a:extLst>
            </p:cNvPr>
            <p:cNvSpPr>
              <a:spLocks/>
            </p:cNvSpPr>
            <p:nvPr/>
          </p:nvSpPr>
          <p:spPr bwMode="auto">
            <a:xfrm>
              <a:off x="4806" y="3243"/>
              <a:ext cx="60" cy="10"/>
            </a:xfrm>
            <a:custGeom>
              <a:avLst/>
              <a:gdLst>
                <a:gd name="T0" fmla="*/ 356 w 356"/>
                <a:gd name="T1" fmla="*/ 48 h 48"/>
                <a:gd name="T2" fmla="*/ 356 w 356"/>
                <a:gd name="T3" fmla="*/ 0 h 48"/>
                <a:gd name="T4" fmla="*/ 0 w 356"/>
                <a:gd name="T5" fmla="*/ 48 h 48"/>
                <a:gd name="T6" fmla="*/ 356 w 356"/>
                <a:gd name="T7" fmla="*/ 48 h 48"/>
                <a:gd name="T8" fmla="*/ 0 60000 65536"/>
                <a:gd name="T9" fmla="*/ 0 60000 65536"/>
                <a:gd name="T10" fmla="*/ 0 60000 65536"/>
                <a:gd name="T11" fmla="*/ 0 60000 65536"/>
                <a:gd name="T12" fmla="*/ 0 w 356"/>
                <a:gd name="T13" fmla="*/ 0 h 48"/>
                <a:gd name="T14" fmla="*/ 356 w 356"/>
                <a:gd name="T15" fmla="*/ 48 h 48"/>
              </a:gdLst>
              <a:ahLst/>
              <a:cxnLst>
                <a:cxn ang="T8">
                  <a:pos x="T0" y="T1"/>
                </a:cxn>
                <a:cxn ang="T9">
                  <a:pos x="T2" y="T3"/>
                </a:cxn>
                <a:cxn ang="T10">
                  <a:pos x="T4" y="T5"/>
                </a:cxn>
                <a:cxn ang="T11">
                  <a:pos x="T6" y="T7"/>
                </a:cxn>
              </a:cxnLst>
              <a:rect l="T12" t="T13" r="T14" b="T15"/>
              <a:pathLst>
                <a:path w="356" h="48">
                  <a:moveTo>
                    <a:pt x="356" y="48"/>
                  </a:moveTo>
                  <a:lnTo>
                    <a:pt x="356" y="0"/>
                  </a:lnTo>
                  <a:lnTo>
                    <a:pt x="0" y="48"/>
                  </a:lnTo>
                  <a:lnTo>
                    <a:pt x="356" y="48"/>
                  </a:lnTo>
                  <a:close/>
                </a:path>
              </a:pathLst>
            </a:custGeom>
            <a:solidFill>
              <a:srgbClr val="000000"/>
            </a:solidFill>
            <a:ln w="9525">
              <a:noFill/>
              <a:round/>
              <a:headEnd/>
              <a:tailEnd/>
            </a:ln>
          </p:spPr>
          <p:txBody>
            <a:bodyPr/>
            <a:lstStyle/>
            <a:p>
              <a:endParaRPr lang="en-US"/>
            </a:p>
          </p:txBody>
        </p:sp>
        <p:sp>
          <p:nvSpPr>
            <p:cNvPr id="2183" name="Freeform 133">
              <a:extLst>
                <a:ext uri="{FF2B5EF4-FFF2-40B4-BE49-F238E27FC236}">
                  <a16:creationId xmlns:a16="http://schemas.microsoft.com/office/drawing/2014/main" id="{0D8834AB-42D2-4121-B218-3825828690E5}"/>
                </a:ext>
              </a:extLst>
            </p:cNvPr>
            <p:cNvSpPr>
              <a:spLocks/>
            </p:cNvSpPr>
            <p:nvPr/>
          </p:nvSpPr>
          <p:spPr bwMode="auto">
            <a:xfrm>
              <a:off x="4806" y="3243"/>
              <a:ext cx="60" cy="10"/>
            </a:xfrm>
            <a:custGeom>
              <a:avLst/>
              <a:gdLst>
                <a:gd name="T0" fmla="*/ 356 w 356"/>
                <a:gd name="T1" fmla="*/ 0 h 48"/>
                <a:gd name="T2" fmla="*/ 0 w 356"/>
                <a:gd name="T3" fmla="*/ 48 h 48"/>
                <a:gd name="T4" fmla="*/ 0 w 356"/>
                <a:gd name="T5" fmla="*/ 0 h 48"/>
                <a:gd name="T6" fmla="*/ 356 w 356"/>
                <a:gd name="T7" fmla="*/ 0 h 48"/>
                <a:gd name="T8" fmla="*/ 0 60000 65536"/>
                <a:gd name="T9" fmla="*/ 0 60000 65536"/>
                <a:gd name="T10" fmla="*/ 0 60000 65536"/>
                <a:gd name="T11" fmla="*/ 0 60000 65536"/>
                <a:gd name="T12" fmla="*/ 0 w 356"/>
                <a:gd name="T13" fmla="*/ 0 h 48"/>
                <a:gd name="T14" fmla="*/ 356 w 356"/>
                <a:gd name="T15" fmla="*/ 48 h 48"/>
              </a:gdLst>
              <a:ahLst/>
              <a:cxnLst>
                <a:cxn ang="T8">
                  <a:pos x="T0" y="T1"/>
                </a:cxn>
                <a:cxn ang="T9">
                  <a:pos x="T2" y="T3"/>
                </a:cxn>
                <a:cxn ang="T10">
                  <a:pos x="T4" y="T5"/>
                </a:cxn>
                <a:cxn ang="T11">
                  <a:pos x="T6" y="T7"/>
                </a:cxn>
              </a:cxnLst>
              <a:rect l="T12" t="T13" r="T14" b="T15"/>
              <a:pathLst>
                <a:path w="356" h="48">
                  <a:moveTo>
                    <a:pt x="356" y="0"/>
                  </a:moveTo>
                  <a:lnTo>
                    <a:pt x="0" y="48"/>
                  </a:lnTo>
                  <a:lnTo>
                    <a:pt x="0" y="0"/>
                  </a:lnTo>
                  <a:lnTo>
                    <a:pt x="356" y="0"/>
                  </a:lnTo>
                  <a:close/>
                </a:path>
              </a:pathLst>
            </a:custGeom>
            <a:solidFill>
              <a:srgbClr val="000000"/>
            </a:solidFill>
            <a:ln w="9525">
              <a:noFill/>
              <a:round/>
              <a:headEnd/>
              <a:tailEnd/>
            </a:ln>
          </p:spPr>
          <p:txBody>
            <a:bodyPr/>
            <a:lstStyle/>
            <a:p>
              <a:endParaRPr lang="en-US"/>
            </a:p>
          </p:txBody>
        </p:sp>
        <p:sp>
          <p:nvSpPr>
            <p:cNvPr id="2184" name="Rectangle 134">
              <a:extLst>
                <a:ext uri="{FF2B5EF4-FFF2-40B4-BE49-F238E27FC236}">
                  <a16:creationId xmlns:a16="http://schemas.microsoft.com/office/drawing/2014/main" id="{1EB798D5-DF86-47FE-AB9D-939B8C6DE4E0}"/>
                </a:ext>
              </a:extLst>
            </p:cNvPr>
            <p:cNvSpPr>
              <a:spLocks noChangeArrowheads="1"/>
            </p:cNvSpPr>
            <p:nvPr/>
          </p:nvSpPr>
          <p:spPr bwMode="auto">
            <a:xfrm>
              <a:off x="4806" y="3243"/>
              <a:ext cx="60" cy="10"/>
            </a:xfrm>
            <a:prstGeom prst="rect">
              <a:avLst/>
            </a:prstGeom>
            <a:noFill/>
            <a:ln w="0">
              <a:solidFill>
                <a:srgbClr val="000000"/>
              </a:solidFill>
              <a:miter lim="800000"/>
              <a:headEnd/>
              <a:tailEnd/>
            </a:ln>
          </p:spPr>
          <p:txBody>
            <a:bodyPr/>
            <a:lstStyle/>
            <a:p>
              <a:endParaRPr lang="en-US"/>
            </a:p>
          </p:txBody>
        </p:sp>
        <p:sp>
          <p:nvSpPr>
            <p:cNvPr id="2185" name="Freeform 135">
              <a:extLst>
                <a:ext uri="{FF2B5EF4-FFF2-40B4-BE49-F238E27FC236}">
                  <a16:creationId xmlns:a16="http://schemas.microsoft.com/office/drawing/2014/main" id="{6016A2A3-9B2D-476A-A306-A6E82C555192}"/>
                </a:ext>
              </a:extLst>
            </p:cNvPr>
            <p:cNvSpPr>
              <a:spLocks/>
            </p:cNvSpPr>
            <p:nvPr/>
          </p:nvSpPr>
          <p:spPr bwMode="auto">
            <a:xfrm>
              <a:off x="4806" y="3243"/>
              <a:ext cx="1" cy="10"/>
            </a:xfrm>
            <a:custGeom>
              <a:avLst/>
              <a:gdLst>
                <a:gd name="T0" fmla="*/ 0 w 1"/>
                <a:gd name="T1" fmla="*/ 48 h 48"/>
                <a:gd name="T2" fmla="*/ 0 w 1"/>
                <a:gd name="T3" fmla="*/ 0 h 48"/>
                <a:gd name="T4" fmla="*/ 1 w 1"/>
                <a:gd name="T5" fmla="*/ 0 h 48"/>
                <a:gd name="T6" fmla="*/ 0 60000 65536"/>
                <a:gd name="T7" fmla="*/ 0 60000 65536"/>
                <a:gd name="T8" fmla="*/ 0 60000 65536"/>
                <a:gd name="T9" fmla="*/ 0 w 1"/>
                <a:gd name="T10" fmla="*/ 0 h 48"/>
                <a:gd name="T11" fmla="*/ 1 w 1"/>
                <a:gd name="T12" fmla="*/ 48 h 48"/>
              </a:gdLst>
              <a:ahLst/>
              <a:cxnLst>
                <a:cxn ang="T6">
                  <a:pos x="T0" y="T1"/>
                </a:cxn>
                <a:cxn ang="T7">
                  <a:pos x="T2" y="T3"/>
                </a:cxn>
                <a:cxn ang="T8">
                  <a:pos x="T4" y="T5"/>
                </a:cxn>
              </a:cxnLst>
              <a:rect l="T9" t="T10" r="T11" b="T12"/>
              <a:pathLst>
                <a:path w="1" h="48">
                  <a:moveTo>
                    <a:pt x="0" y="48"/>
                  </a:moveTo>
                  <a:lnTo>
                    <a:pt x="0" y="0"/>
                  </a:lnTo>
                  <a:lnTo>
                    <a:pt x="1" y="0"/>
                  </a:lnTo>
                </a:path>
              </a:pathLst>
            </a:custGeom>
            <a:noFill/>
            <a:ln w="0">
              <a:solidFill>
                <a:srgbClr val="000000"/>
              </a:solidFill>
              <a:prstDash val="solid"/>
              <a:round/>
              <a:headEnd/>
              <a:tailEnd/>
            </a:ln>
          </p:spPr>
          <p:txBody>
            <a:bodyPr/>
            <a:lstStyle/>
            <a:p>
              <a:endParaRPr lang="en-US"/>
            </a:p>
          </p:txBody>
        </p:sp>
        <p:sp>
          <p:nvSpPr>
            <p:cNvPr id="2186" name="Freeform 136">
              <a:extLst>
                <a:ext uri="{FF2B5EF4-FFF2-40B4-BE49-F238E27FC236}">
                  <a16:creationId xmlns:a16="http://schemas.microsoft.com/office/drawing/2014/main" id="{580C1D0A-E4E8-4206-BA94-599CC0149BEC}"/>
                </a:ext>
              </a:extLst>
            </p:cNvPr>
            <p:cNvSpPr>
              <a:spLocks/>
            </p:cNvSpPr>
            <p:nvPr/>
          </p:nvSpPr>
          <p:spPr bwMode="auto">
            <a:xfrm>
              <a:off x="4809" y="3244"/>
              <a:ext cx="510" cy="615"/>
            </a:xfrm>
            <a:custGeom>
              <a:avLst/>
              <a:gdLst>
                <a:gd name="T0" fmla="*/ 3061 w 3061"/>
                <a:gd name="T1" fmla="*/ 36 h 3075"/>
                <a:gd name="T2" fmla="*/ 3033 w 3061"/>
                <a:gd name="T3" fmla="*/ 0 h 3075"/>
                <a:gd name="T4" fmla="*/ 0 w 3061"/>
                <a:gd name="T5" fmla="*/ 3075 h 3075"/>
                <a:gd name="T6" fmla="*/ 3061 w 3061"/>
                <a:gd name="T7" fmla="*/ 36 h 3075"/>
                <a:gd name="T8" fmla="*/ 0 60000 65536"/>
                <a:gd name="T9" fmla="*/ 0 60000 65536"/>
                <a:gd name="T10" fmla="*/ 0 60000 65536"/>
                <a:gd name="T11" fmla="*/ 0 60000 65536"/>
                <a:gd name="T12" fmla="*/ 0 w 3061"/>
                <a:gd name="T13" fmla="*/ 0 h 3075"/>
                <a:gd name="T14" fmla="*/ 3061 w 3061"/>
                <a:gd name="T15" fmla="*/ 3075 h 3075"/>
              </a:gdLst>
              <a:ahLst/>
              <a:cxnLst>
                <a:cxn ang="T8">
                  <a:pos x="T0" y="T1"/>
                </a:cxn>
                <a:cxn ang="T9">
                  <a:pos x="T2" y="T3"/>
                </a:cxn>
                <a:cxn ang="T10">
                  <a:pos x="T4" y="T5"/>
                </a:cxn>
                <a:cxn ang="T11">
                  <a:pos x="T6" y="T7"/>
                </a:cxn>
              </a:cxnLst>
              <a:rect l="T12" t="T13" r="T14" b="T15"/>
              <a:pathLst>
                <a:path w="3061" h="3075">
                  <a:moveTo>
                    <a:pt x="3061" y="36"/>
                  </a:moveTo>
                  <a:lnTo>
                    <a:pt x="3033" y="0"/>
                  </a:lnTo>
                  <a:lnTo>
                    <a:pt x="0" y="3075"/>
                  </a:lnTo>
                  <a:lnTo>
                    <a:pt x="3061" y="36"/>
                  </a:lnTo>
                  <a:close/>
                </a:path>
              </a:pathLst>
            </a:custGeom>
            <a:solidFill>
              <a:srgbClr val="000000"/>
            </a:solidFill>
            <a:ln w="9525">
              <a:noFill/>
              <a:round/>
              <a:headEnd/>
              <a:tailEnd/>
            </a:ln>
          </p:spPr>
          <p:txBody>
            <a:bodyPr/>
            <a:lstStyle/>
            <a:p>
              <a:endParaRPr lang="en-US"/>
            </a:p>
          </p:txBody>
        </p:sp>
        <p:sp>
          <p:nvSpPr>
            <p:cNvPr id="2187" name="Freeform 137">
              <a:extLst>
                <a:ext uri="{FF2B5EF4-FFF2-40B4-BE49-F238E27FC236}">
                  <a16:creationId xmlns:a16="http://schemas.microsoft.com/office/drawing/2014/main" id="{488C4039-9BF9-4322-9607-0F0149FE65C7}"/>
                </a:ext>
              </a:extLst>
            </p:cNvPr>
            <p:cNvSpPr>
              <a:spLocks/>
            </p:cNvSpPr>
            <p:nvPr/>
          </p:nvSpPr>
          <p:spPr bwMode="auto">
            <a:xfrm>
              <a:off x="4804" y="3244"/>
              <a:ext cx="510" cy="615"/>
            </a:xfrm>
            <a:custGeom>
              <a:avLst/>
              <a:gdLst>
                <a:gd name="T0" fmla="*/ 3061 w 3061"/>
                <a:gd name="T1" fmla="*/ 0 h 3075"/>
                <a:gd name="T2" fmla="*/ 28 w 3061"/>
                <a:gd name="T3" fmla="*/ 3075 h 3075"/>
                <a:gd name="T4" fmla="*/ 0 w 3061"/>
                <a:gd name="T5" fmla="*/ 3039 h 3075"/>
                <a:gd name="T6" fmla="*/ 3061 w 3061"/>
                <a:gd name="T7" fmla="*/ 0 h 3075"/>
                <a:gd name="T8" fmla="*/ 0 60000 65536"/>
                <a:gd name="T9" fmla="*/ 0 60000 65536"/>
                <a:gd name="T10" fmla="*/ 0 60000 65536"/>
                <a:gd name="T11" fmla="*/ 0 60000 65536"/>
                <a:gd name="T12" fmla="*/ 0 w 3061"/>
                <a:gd name="T13" fmla="*/ 0 h 3075"/>
                <a:gd name="T14" fmla="*/ 3061 w 3061"/>
                <a:gd name="T15" fmla="*/ 3075 h 3075"/>
              </a:gdLst>
              <a:ahLst/>
              <a:cxnLst>
                <a:cxn ang="T8">
                  <a:pos x="T0" y="T1"/>
                </a:cxn>
                <a:cxn ang="T9">
                  <a:pos x="T2" y="T3"/>
                </a:cxn>
                <a:cxn ang="T10">
                  <a:pos x="T4" y="T5"/>
                </a:cxn>
                <a:cxn ang="T11">
                  <a:pos x="T6" y="T7"/>
                </a:cxn>
              </a:cxnLst>
              <a:rect l="T12" t="T13" r="T14" b="T15"/>
              <a:pathLst>
                <a:path w="3061" h="3075">
                  <a:moveTo>
                    <a:pt x="3061" y="0"/>
                  </a:moveTo>
                  <a:lnTo>
                    <a:pt x="28" y="3075"/>
                  </a:lnTo>
                  <a:lnTo>
                    <a:pt x="0" y="3039"/>
                  </a:lnTo>
                  <a:lnTo>
                    <a:pt x="3061" y="0"/>
                  </a:lnTo>
                  <a:close/>
                </a:path>
              </a:pathLst>
            </a:custGeom>
            <a:solidFill>
              <a:srgbClr val="000000"/>
            </a:solidFill>
            <a:ln w="9525">
              <a:noFill/>
              <a:round/>
              <a:headEnd/>
              <a:tailEnd/>
            </a:ln>
          </p:spPr>
          <p:txBody>
            <a:bodyPr/>
            <a:lstStyle/>
            <a:p>
              <a:endParaRPr lang="en-US"/>
            </a:p>
          </p:txBody>
        </p:sp>
        <p:sp>
          <p:nvSpPr>
            <p:cNvPr id="2188" name="Freeform 138">
              <a:extLst>
                <a:ext uri="{FF2B5EF4-FFF2-40B4-BE49-F238E27FC236}">
                  <a16:creationId xmlns:a16="http://schemas.microsoft.com/office/drawing/2014/main" id="{67C2F548-F26A-4D0C-A055-2F57F6A61431}"/>
                </a:ext>
              </a:extLst>
            </p:cNvPr>
            <p:cNvSpPr>
              <a:spLocks/>
            </p:cNvSpPr>
            <p:nvPr/>
          </p:nvSpPr>
          <p:spPr bwMode="auto">
            <a:xfrm>
              <a:off x="4804" y="3244"/>
              <a:ext cx="515" cy="615"/>
            </a:xfrm>
            <a:custGeom>
              <a:avLst/>
              <a:gdLst>
                <a:gd name="T0" fmla="*/ 3089 w 3089"/>
                <a:gd name="T1" fmla="*/ 36 h 3075"/>
                <a:gd name="T2" fmla="*/ 3061 w 3089"/>
                <a:gd name="T3" fmla="*/ 0 h 3075"/>
                <a:gd name="T4" fmla="*/ 0 w 3089"/>
                <a:gd name="T5" fmla="*/ 3039 h 3075"/>
                <a:gd name="T6" fmla="*/ 28 w 3089"/>
                <a:gd name="T7" fmla="*/ 3075 h 3075"/>
                <a:gd name="T8" fmla="*/ 3089 w 3089"/>
                <a:gd name="T9" fmla="*/ 36 h 3075"/>
                <a:gd name="T10" fmla="*/ 0 60000 65536"/>
                <a:gd name="T11" fmla="*/ 0 60000 65536"/>
                <a:gd name="T12" fmla="*/ 0 60000 65536"/>
                <a:gd name="T13" fmla="*/ 0 60000 65536"/>
                <a:gd name="T14" fmla="*/ 0 60000 65536"/>
                <a:gd name="T15" fmla="*/ 0 w 3089"/>
                <a:gd name="T16" fmla="*/ 0 h 3075"/>
                <a:gd name="T17" fmla="*/ 3089 w 3089"/>
                <a:gd name="T18" fmla="*/ 3075 h 3075"/>
              </a:gdLst>
              <a:ahLst/>
              <a:cxnLst>
                <a:cxn ang="T10">
                  <a:pos x="T0" y="T1"/>
                </a:cxn>
                <a:cxn ang="T11">
                  <a:pos x="T2" y="T3"/>
                </a:cxn>
                <a:cxn ang="T12">
                  <a:pos x="T4" y="T5"/>
                </a:cxn>
                <a:cxn ang="T13">
                  <a:pos x="T6" y="T7"/>
                </a:cxn>
                <a:cxn ang="T14">
                  <a:pos x="T8" y="T9"/>
                </a:cxn>
              </a:cxnLst>
              <a:rect l="T15" t="T16" r="T17" b="T18"/>
              <a:pathLst>
                <a:path w="3089" h="3075">
                  <a:moveTo>
                    <a:pt x="3089" y="36"/>
                  </a:moveTo>
                  <a:lnTo>
                    <a:pt x="3061" y="0"/>
                  </a:lnTo>
                  <a:lnTo>
                    <a:pt x="0" y="3039"/>
                  </a:lnTo>
                  <a:lnTo>
                    <a:pt x="28" y="3075"/>
                  </a:lnTo>
                  <a:lnTo>
                    <a:pt x="3089" y="36"/>
                  </a:lnTo>
                </a:path>
              </a:pathLst>
            </a:custGeom>
            <a:noFill/>
            <a:ln w="0">
              <a:solidFill>
                <a:srgbClr val="000000"/>
              </a:solidFill>
              <a:prstDash val="solid"/>
              <a:round/>
              <a:headEnd/>
              <a:tailEnd/>
            </a:ln>
          </p:spPr>
          <p:txBody>
            <a:bodyPr/>
            <a:lstStyle/>
            <a:p>
              <a:endParaRPr lang="en-US"/>
            </a:p>
          </p:txBody>
        </p:sp>
        <p:sp>
          <p:nvSpPr>
            <p:cNvPr id="2189" name="Freeform 139">
              <a:extLst>
                <a:ext uri="{FF2B5EF4-FFF2-40B4-BE49-F238E27FC236}">
                  <a16:creationId xmlns:a16="http://schemas.microsoft.com/office/drawing/2014/main" id="{E7095163-5F88-4E9A-9BC6-A88FB130E61C}"/>
                </a:ext>
              </a:extLst>
            </p:cNvPr>
            <p:cNvSpPr>
              <a:spLocks/>
            </p:cNvSpPr>
            <p:nvPr/>
          </p:nvSpPr>
          <p:spPr bwMode="auto">
            <a:xfrm>
              <a:off x="4805" y="3253"/>
              <a:ext cx="7" cy="598"/>
            </a:xfrm>
            <a:custGeom>
              <a:avLst/>
              <a:gdLst>
                <a:gd name="T0" fmla="*/ 43 w 43"/>
                <a:gd name="T1" fmla="*/ 0 h 2990"/>
                <a:gd name="T2" fmla="*/ 0 w 43"/>
                <a:gd name="T3" fmla="*/ 0 h 2990"/>
                <a:gd name="T4" fmla="*/ 43 w 43"/>
                <a:gd name="T5" fmla="*/ 2990 h 2990"/>
                <a:gd name="T6" fmla="*/ 43 w 43"/>
                <a:gd name="T7" fmla="*/ 0 h 2990"/>
                <a:gd name="T8" fmla="*/ 0 60000 65536"/>
                <a:gd name="T9" fmla="*/ 0 60000 65536"/>
                <a:gd name="T10" fmla="*/ 0 60000 65536"/>
                <a:gd name="T11" fmla="*/ 0 60000 65536"/>
                <a:gd name="T12" fmla="*/ 0 w 43"/>
                <a:gd name="T13" fmla="*/ 0 h 2990"/>
                <a:gd name="T14" fmla="*/ 43 w 43"/>
                <a:gd name="T15" fmla="*/ 2990 h 2990"/>
              </a:gdLst>
              <a:ahLst/>
              <a:cxnLst>
                <a:cxn ang="T8">
                  <a:pos x="T0" y="T1"/>
                </a:cxn>
                <a:cxn ang="T9">
                  <a:pos x="T2" y="T3"/>
                </a:cxn>
                <a:cxn ang="T10">
                  <a:pos x="T4" y="T5"/>
                </a:cxn>
                <a:cxn ang="T11">
                  <a:pos x="T6" y="T7"/>
                </a:cxn>
              </a:cxnLst>
              <a:rect l="T12" t="T13" r="T14" b="T15"/>
              <a:pathLst>
                <a:path w="43" h="2990">
                  <a:moveTo>
                    <a:pt x="43" y="0"/>
                  </a:moveTo>
                  <a:lnTo>
                    <a:pt x="0" y="0"/>
                  </a:lnTo>
                  <a:lnTo>
                    <a:pt x="43" y="2990"/>
                  </a:lnTo>
                  <a:lnTo>
                    <a:pt x="43" y="0"/>
                  </a:lnTo>
                  <a:close/>
                </a:path>
              </a:pathLst>
            </a:custGeom>
            <a:solidFill>
              <a:srgbClr val="000000"/>
            </a:solidFill>
            <a:ln w="9525">
              <a:noFill/>
              <a:round/>
              <a:headEnd/>
              <a:tailEnd/>
            </a:ln>
          </p:spPr>
          <p:txBody>
            <a:bodyPr/>
            <a:lstStyle/>
            <a:p>
              <a:endParaRPr lang="en-US"/>
            </a:p>
          </p:txBody>
        </p:sp>
        <p:sp>
          <p:nvSpPr>
            <p:cNvPr id="2190" name="Freeform 140">
              <a:extLst>
                <a:ext uri="{FF2B5EF4-FFF2-40B4-BE49-F238E27FC236}">
                  <a16:creationId xmlns:a16="http://schemas.microsoft.com/office/drawing/2014/main" id="{61818D3A-5D6A-4794-BADD-7C44D641289D}"/>
                </a:ext>
              </a:extLst>
            </p:cNvPr>
            <p:cNvSpPr>
              <a:spLocks/>
            </p:cNvSpPr>
            <p:nvPr/>
          </p:nvSpPr>
          <p:spPr bwMode="auto">
            <a:xfrm>
              <a:off x="4805" y="3253"/>
              <a:ext cx="7" cy="607"/>
            </a:xfrm>
            <a:custGeom>
              <a:avLst/>
              <a:gdLst>
                <a:gd name="T0" fmla="*/ 0 w 43"/>
                <a:gd name="T1" fmla="*/ 0 h 3038"/>
                <a:gd name="T2" fmla="*/ 43 w 43"/>
                <a:gd name="T3" fmla="*/ 2990 h 3038"/>
                <a:gd name="T4" fmla="*/ 0 w 43"/>
                <a:gd name="T5" fmla="*/ 3038 h 3038"/>
                <a:gd name="T6" fmla="*/ 0 w 43"/>
                <a:gd name="T7" fmla="*/ 0 h 3038"/>
                <a:gd name="T8" fmla="*/ 0 60000 65536"/>
                <a:gd name="T9" fmla="*/ 0 60000 65536"/>
                <a:gd name="T10" fmla="*/ 0 60000 65536"/>
                <a:gd name="T11" fmla="*/ 0 60000 65536"/>
                <a:gd name="T12" fmla="*/ 0 w 43"/>
                <a:gd name="T13" fmla="*/ 0 h 3038"/>
                <a:gd name="T14" fmla="*/ 43 w 43"/>
                <a:gd name="T15" fmla="*/ 3038 h 3038"/>
              </a:gdLst>
              <a:ahLst/>
              <a:cxnLst>
                <a:cxn ang="T8">
                  <a:pos x="T0" y="T1"/>
                </a:cxn>
                <a:cxn ang="T9">
                  <a:pos x="T2" y="T3"/>
                </a:cxn>
                <a:cxn ang="T10">
                  <a:pos x="T4" y="T5"/>
                </a:cxn>
                <a:cxn ang="T11">
                  <a:pos x="T6" y="T7"/>
                </a:cxn>
              </a:cxnLst>
              <a:rect l="T12" t="T13" r="T14" b="T15"/>
              <a:pathLst>
                <a:path w="43" h="3038">
                  <a:moveTo>
                    <a:pt x="0" y="0"/>
                  </a:moveTo>
                  <a:lnTo>
                    <a:pt x="43" y="2990"/>
                  </a:lnTo>
                  <a:lnTo>
                    <a:pt x="0" y="3038"/>
                  </a:lnTo>
                  <a:lnTo>
                    <a:pt x="0" y="0"/>
                  </a:lnTo>
                  <a:close/>
                </a:path>
              </a:pathLst>
            </a:custGeom>
            <a:solidFill>
              <a:srgbClr val="000000"/>
            </a:solidFill>
            <a:ln w="9525">
              <a:noFill/>
              <a:round/>
              <a:headEnd/>
              <a:tailEnd/>
            </a:ln>
          </p:spPr>
          <p:txBody>
            <a:bodyPr/>
            <a:lstStyle/>
            <a:p>
              <a:endParaRPr lang="en-US"/>
            </a:p>
          </p:txBody>
        </p:sp>
        <p:sp>
          <p:nvSpPr>
            <p:cNvPr id="2191" name="Freeform 141">
              <a:extLst>
                <a:ext uri="{FF2B5EF4-FFF2-40B4-BE49-F238E27FC236}">
                  <a16:creationId xmlns:a16="http://schemas.microsoft.com/office/drawing/2014/main" id="{D7EA22F4-B430-434D-A593-9B7853AB5AE0}"/>
                </a:ext>
              </a:extLst>
            </p:cNvPr>
            <p:cNvSpPr>
              <a:spLocks/>
            </p:cNvSpPr>
            <p:nvPr/>
          </p:nvSpPr>
          <p:spPr bwMode="auto">
            <a:xfrm>
              <a:off x="4805" y="3253"/>
              <a:ext cx="7" cy="607"/>
            </a:xfrm>
            <a:custGeom>
              <a:avLst/>
              <a:gdLst>
                <a:gd name="T0" fmla="*/ 43 w 43"/>
                <a:gd name="T1" fmla="*/ 0 h 3038"/>
                <a:gd name="T2" fmla="*/ 0 w 43"/>
                <a:gd name="T3" fmla="*/ 0 h 3038"/>
                <a:gd name="T4" fmla="*/ 0 w 43"/>
                <a:gd name="T5" fmla="*/ 3038 h 3038"/>
                <a:gd name="T6" fmla="*/ 43 w 43"/>
                <a:gd name="T7" fmla="*/ 2990 h 3038"/>
                <a:gd name="T8" fmla="*/ 43 w 43"/>
                <a:gd name="T9" fmla="*/ 0 h 3038"/>
                <a:gd name="T10" fmla="*/ 0 60000 65536"/>
                <a:gd name="T11" fmla="*/ 0 60000 65536"/>
                <a:gd name="T12" fmla="*/ 0 60000 65536"/>
                <a:gd name="T13" fmla="*/ 0 60000 65536"/>
                <a:gd name="T14" fmla="*/ 0 60000 65536"/>
                <a:gd name="T15" fmla="*/ 0 w 43"/>
                <a:gd name="T16" fmla="*/ 0 h 3038"/>
                <a:gd name="T17" fmla="*/ 43 w 43"/>
                <a:gd name="T18" fmla="*/ 3038 h 3038"/>
              </a:gdLst>
              <a:ahLst/>
              <a:cxnLst>
                <a:cxn ang="T10">
                  <a:pos x="T0" y="T1"/>
                </a:cxn>
                <a:cxn ang="T11">
                  <a:pos x="T2" y="T3"/>
                </a:cxn>
                <a:cxn ang="T12">
                  <a:pos x="T4" y="T5"/>
                </a:cxn>
                <a:cxn ang="T13">
                  <a:pos x="T6" y="T7"/>
                </a:cxn>
                <a:cxn ang="T14">
                  <a:pos x="T8" y="T9"/>
                </a:cxn>
              </a:cxnLst>
              <a:rect l="T15" t="T16" r="T17" b="T18"/>
              <a:pathLst>
                <a:path w="43" h="3038">
                  <a:moveTo>
                    <a:pt x="43" y="0"/>
                  </a:moveTo>
                  <a:lnTo>
                    <a:pt x="0" y="0"/>
                  </a:lnTo>
                  <a:lnTo>
                    <a:pt x="0" y="3038"/>
                  </a:lnTo>
                  <a:lnTo>
                    <a:pt x="43" y="2990"/>
                  </a:lnTo>
                  <a:lnTo>
                    <a:pt x="43" y="0"/>
                  </a:lnTo>
                </a:path>
              </a:pathLst>
            </a:custGeom>
            <a:noFill/>
            <a:ln w="0">
              <a:solidFill>
                <a:srgbClr val="000000"/>
              </a:solidFill>
              <a:prstDash val="solid"/>
              <a:round/>
              <a:headEnd/>
              <a:tailEnd/>
            </a:ln>
          </p:spPr>
          <p:txBody>
            <a:bodyPr/>
            <a:lstStyle/>
            <a:p>
              <a:endParaRPr lang="en-US"/>
            </a:p>
          </p:txBody>
        </p:sp>
        <p:sp>
          <p:nvSpPr>
            <p:cNvPr id="2192" name="Freeform 142">
              <a:extLst>
                <a:ext uri="{FF2B5EF4-FFF2-40B4-BE49-F238E27FC236}">
                  <a16:creationId xmlns:a16="http://schemas.microsoft.com/office/drawing/2014/main" id="{05756908-D1E5-4ABC-BA48-5953AA16FD46}"/>
                </a:ext>
              </a:extLst>
            </p:cNvPr>
            <p:cNvSpPr>
              <a:spLocks/>
            </p:cNvSpPr>
            <p:nvPr/>
          </p:nvSpPr>
          <p:spPr bwMode="auto">
            <a:xfrm>
              <a:off x="4805" y="3851"/>
              <a:ext cx="760" cy="9"/>
            </a:xfrm>
            <a:custGeom>
              <a:avLst/>
              <a:gdLst>
                <a:gd name="T0" fmla="*/ 43 w 4556"/>
                <a:gd name="T1" fmla="*/ 0 h 48"/>
                <a:gd name="T2" fmla="*/ 0 w 4556"/>
                <a:gd name="T3" fmla="*/ 48 h 48"/>
                <a:gd name="T4" fmla="*/ 4556 w 4556"/>
                <a:gd name="T5" fmla="*/ 0 h 48"/>
                <a:gd name="T6" fmla="*/ 43 w 4556"/>
                <a:gd name="T7" fmla="*/ 0 h 48"/>
                <a:gd name="T8" fmla="*/ 0 60000 65536"/>
                <a:gd name="T9" fmla="*/ 0 60000 65536"/>
                <a:gd name="T10" fmla="*/ 0 60000 65536"/>
                <a:gd name="T11" fmla="*/ 0 60000 65536"/>
                <a:gd name="T12" fmla="*/ 0 w 4556"/>
                <a:gd name="T13" fmla="*/ 0 h 48"/>
                <a:gd name="T14" fmla="*/ 4556 w 4556"/>
                <a:gd name="T15" fmla="*/ 48 h 48"/>
              </a:gdLst>
              <a:ahLst/>
              <a:cxnLst>
                <a:cxn ang="T8">
                  <a:pos x="T0" y="T1"/>
                </a:cxn>
                <a:cxn ang="T9">
                  <a:pos x="T2" y="T3"/>
                </a:cxn>
                <a:cxn ang="T10">
                  <a:pos x="T4" y="T5"/>
                </a:cxn>
                <a:cxn ang="T11">
                  <a:pos x="T6" y="T7"/>
                </a:cxn>
              </a:cxnLst>
              <a:rect l="T12" t="T13" r="T14" b="T15"/>
              <a:pathLst>
                <a:path w="4556" h="48">
                  <a:moveTo>
                    <a:pt x="43" y="0"/>
                  </a:moveTo>
                  <a:lnTo>
                    <a:pt x="0" y="48"/>
                  </a:lnTo>
                  <a:lnTo>
                    <a:pt x="4556" y="0"/>
                  </a:lnTo>
                  <a:lnTo>
                    <a:pt x="43" y="0"/>
                  </a:lnTo>
                  <a:close/>
                </a:path>
              </a:pathLst>
            </a:custGeom>
            <a:solidFill>
              <a:srgbClr val="000000"/>
            </a:solidFill>
            <a:ln w="9525">
              <a:noFill/>
              <a:round/>
              <a:headEnd/>
              <a:tailEnd/>
            </a:ln>
          </p:spPr>
          <p:txBody>
            <a:bodyPr/>
            <a:lstStyle/>
            <a:p>
              <a:endParaRPr lang="en-US"/>
            </a:p>
          </p:txBody>
        </p:sp>
        <p:sp>
          <p:nvSpPr>
            <p:cNvPr id="2193" name="Freeform 143">
              <a:extLst>
                <a:ext uri="{FF2B5EF4-FFF2-40B4-BE49-F238E27FC236}">
                  <a16:creationId xmlns:a16="http://schemas.microsoft.com/office/drawing/2014/main" id="{821B3DE9-B6E6-4F60-8E77-59418B65E9BD}"/>
                </a:ext>
              </a:extLst>
            </p:cNvPr>
            <p:cNvSpPr>
              <a:spLocks/>
            </p:cNvSpPr>
            <p:nvPr/>
          </p:nvSpPr>
          <p:spPr bwMode="auto">
            <a:xfrm>
              <a:off x="4805" y="3851"/>
              <a:ext cx="760" cy="9"/>
            </a:xfrm>
            <a:custGeom>
              <a:avLst/>
              <a:gdLst>
                <a:gd name="T0" fmla="*/ 0 w 4556"/>
                <a:gd name="T1" fmla="*/ 48 h 48"/>
                <a:gd name="T2" fmla="*/ 4556 w 4556"/>
                <a:gd name="T3" fmla="*/ 0 h 48"/>
                <a:gd name="T4" fmla="*/ 4556 w 4556"/>
                <a:gd name="T5" fmla="*/ 48 h 48"/>
                <a:gd name="T6" fmla="*/ 0 w 4556"/>
                <a:gd name="T7" fmla="*/ 48 h 48"/>
                <a:gd name="T8" fmla="*/ 0 60000 65536"/>
                <a:gd name="T9" fmla="*/ 0 60000 65536"/>
                <a:gd name="T10" fmla="*/ 0 60000 65536"/>
                <a:gd name="T11" fmla="*/ 0 60000 65536"/>
                <a:gd name="T12" fmla="*/ 0 w 4556"/>
                <a:gd name="T13" fmla="*/ 0 h 48"/>
                <a:gd name="T14" fmla="*/ 4556 w 4556"/>
                <a:gd name="T15" fmla="*/ 48 h 48"/>
              </a:gdLst>
              <a:ahLst/>
              <a:cxnLst>
                <a:cxn ang="T8">
                  <a:pos x="T0" y="T1"/>
                </a:cxn>
                <a:cxn ang="T9">
                  <a:pos x="T2" y="T3"/>
                </a:cxn>
                <a:cxn ang="T10">
                  <a:pos x="T4" y="T5"/>
                </a:cxn>
                <a:cxn ang="T11">
                  <a:pos x="T6" y="T7"/>
                </a:cxn>
              </a:cxnLst>
              <a:rect l="T12" t="T13" r="T14" b="T15"/>
              <a:pathLst>
                <a:path w="4556" h="48">
                  <a:moveTo>
                    <a:pt x="0" y="48"/>
                  </a:moveTo>
                  <a:lnTo>
                    <a:pt x="4556" y="0"/>
                  </a:lnTo>
                  <a:lnTo>
                    <a:pt x="4556" y="48"/>
                  </a:lnTo>
                  <a:lnTo>
                    <a:pt x="0" y="48"/>
                  </a:lnTo>
                  <a:close/>
                </a:path>
              </a:pathLst>
            </a:custGeom>
            <a:solidFill>
              <a:srgbClr val="000000"/>
            </a:solidFill>
            <a:ln w="9525">
              <a:noFill/>
              <a:round/>
              <a:headEnd/>
              <a:tailEnd/>
            </a:ln>
          </p:spPr>
          <p:txBody>
            <a:bodyPr/>
            <a:lstStyle/>
            <a:p>
              <a:endParaRPr lang="en-US"/>
            </a:p>
          </p:txBody>
        </p:sp>
        <p:sp>
          <p:nvSpPr>
            <p:cNvPr id="2194" name="Rectangle 144">
              <a:extLst>
                <a:ext uri="{FF2B5EF4-FFF2-40B4-BE49-F238E27FC236}">
                  <a16:creationId xmlns:a16="http://schemas.microsoft.com/office/drawing/2014/main" id="{FB3110E3-4DBD-4BB7-AE25-6FC7C463FEC9}"/>
                </a:ext>
              </a:extLst>
            </p:cNvPr>
            <p:cNvSpPr>
              <a:spLocks noChangeArrowheads="1"/>
            </p:cNvSpPr>
            <p:nvPr/>
          </p:nvSpPr>
          <p:spPr bwMode="auto">
            <a:xfrm>
              <a:off x="4478" y="3158"/>
              <a:ext cx="340" cy="163"/>
            </a:xfrm>
            <a:prstGeom prst="rect">
              <a:avLst/>
            </a:prstGeom>
            <a:noFill/>
            <a:ln w="9525">
              <a:noFill/>
              <a:miter lim="800000"/>
              <a:headEnd/>
              <a:tailEnd/>
            </a:ln>
          </p:spPr>
          <p:txBody>
            <a:bodyPr wrap="none" lIns="0" tIns="0" rIns="0" bIns="0">
              <a:spAutoFit/>
            </a:bodyPr>
            <a:lstStyle/>
            <a:p>
              <a:r>
                <a:rPr lang="en-US" sz="1700">
                  <a:solidFill>
                    <a:srgbClr val="000000"/>
                  </a:solidFill>
                  <a:latin typeface="Arial Black" pitchFamily="34" charset="0"/>
                </a:rPr>
                <a:t>10 G</a:t>
              </a:r>
              <a:endParaRPr lang="en-US"/>
            </a:p>
          </p:txBody>
        </p:sp>
        <p:sp>
          <p:nvSpPr>
            <p:cNvPr id="2195" name="Rectangle 145">
              <a:extLst>
                <a:ext uri="{FF2B5EF4-FFF2-40B4-BE49-F238E27FC236}">
                  <a16:creationId xmlns:a16="http://schemas.microsoft.com/office/drawing/2014/main" id="{F663D4C2-9256-483B-9FC4-F6588F92E105}"/>
                </a:ext>
              </a:extLst>
            </p:cNvPr>
            <p:cNvSpPr>
              <a:spLocks noChangeArrowheads="1"/>
            </p:cNvSpPr>
            <p:nvPr/>
          </p:nvSpPr>
          <p:spPr bwMode="auto">
            <a:xfrm>
              <a:off x="4658" y="3703"/>
              <a:ext cx="91" cy="163"/>
            </a:xfrm>
            <a:prstGeom prst="rect">
              <a:avLst/>
            </a:prstGeom>
            <a:noFill/>
            <a:ln w="9525">
              <a:noFill/>
              <a:miter lim="800000"/>
              <a:headEnd/>
              <a:tailEnd/>
            </a:ln>
          </p:spPr>
          <p:txBody>
            <a:bodyPr wrap="none" lIns="0" tIns="0" rIns="0" bIns="0">
              <a:spAutoFit/>
            </a:bodyPr>
            <a:lstStyle/>
            <a:p>
              <a:r>
                <a:rPr lang="en-US" sz="1700">
                  <a:solidFill>
                    <a:srgbClr val="000000"/>
                  </a:solidFill>
                  <a:latin typeface="Arial Black" pitchFamily="34" charset="0"/>
                </a:rPr>
                <a:t>0</a:t>
              </a:r>
              <a:endParaRPr lang="en-US"/>
            </a:p>
          </p:txBody>
        </p:sp>
        <p:sp>
          <p:nvSpPr>
            <p:cNvPr id="2196" name="Freeform 146">
              <a:extLst>
                <a:ext uri="{FF2B5EF4-FFF2-40B4-BE49-F238E27FC236}">
                  <a16:creationId xmlns:a16="http://schemas.microsoft.com/office/drawing/2014/main" id="{0056B0A3-39FA-4926-B3CB-09FFF471A5BC}"/>
                </a:ext>
              </a:extLst>
            </p:cNvPr>
            <p:cNvSpPr>
              <a:spLocks/>
            </p:cNvSpPr>
            <p:nvPr/>
          </p:nvSpPr>
          <p:spPr bwMode="auto">
            <a:xfrm>
              <a:off x="4805" y="3851"/>
              <a:ext cx="760" cy="9"/>
            </a:xfrm>
            <a:custGeom>
              <a:avLst/>
              <a:gdLst>
                <a:gd name="T0" fmla="*/ 43 w 4556"/>
                <a:gd name="T1" fmla="*/ 0 h 48"/>
                <a:gd name="T2" fmla="*/ 0 w 4556"/>
                <a:gd name="T3" fmla="*/ 48 h 48"/>
                <a:gd name="T4" fmla="*/ 4556 w 4556"/>
                <a:gd name="T5" fmla="*/ 48 h 48"/>
                <a:gd name="T6" fmla="*/ 4556 w 4556"/>
                <a:gd name="T7" fmla="*/ 0 h 48"/>
                <a:gd name="T8" fmla="*/ 43 w 4556"/>
                <a:gd name="T9" fmla="*/ 0 h 48"/>
                <a:gd name="T10" fmla="*/ 0 60000 65536"/>
                <a:gd name="T11" fmla="*/ 0 60000 65536"/>
                <a:gd name="T12" fmla="*/ 0 60000 65536"/>
                <a:gd name="T13" fmla="*/ 0 60000 65536"/>
                <a:gd name="T14" fmla="*/ 0 60000 65536"/>
                <a:gd name="T15" fmla="*/ 0 w 4556"/>
                <a:gd name="T16" fmla="*/ 0 h 48"/>
                <a:gd name="T17" fmla="*/ 4556 w 4556"/>
                <a:gd name="T18" fmla="*/ 48 h 48"/>
              </a:gdLst>
              <a:ahLst/>
              <a:cxnLst>
                <a:cxn ang="T10">
                  <a:pos x="T0" y="T1"/>
                </a:cxn>
                <a:cxn ang="T11">
                  <a:pos x="T2" y="T3"/>
                </a:cxn>
                <a:cxn ang="T12">
                  <a:pos x="T4" y="T5"/>
                </a:cxn>
                <a:cxn ang="T13">
                  <a:pos x="T6" y="T7"/>
                </a:cxn>
                <a:cxn ang="T14">
                  <a:pos x="T8" y="T9"/>
                </a:cxn>
              </a:cxnLst>
              <a:rect l="T15" t="T16" r="T17" b="T18"/>
              <a:pathLst>
                <a:path w="4556" h="48">
                  <a:moveTo>
                    <a:pt x="43" y="0"/>
                  </a:moveTo>
                  <a:lnTo>
                    <a:pt x="0" y="48"/>
                  </a:lnTo>
                  <a:lnTo>
                    <a:pt x="4556" y="48"/>
                  </a:lnTo>
                  <a:lnTo>
                    <a:pt x="4556" y="0"/>
                  </a:lnTo>
                  <a:lnTo>
                    <a:pt x="43" y="0"/>
                  </a:lnTo>
                </a:path>
              </a:pathLst>
            </a:custGeom>
            <a:noFill/>
            <a:ln w="0">
              <a:solidFill>
                <a:srgbClr val="000000"/>
              </a:solidFill>
              <a:prstDash val="solid"/>
              <a:round/>
              <a:headEnd/>
              <a:tailEnd/>
            </a:ln>
          </p:spPr>
          <p:txBody>
            <a:bodyPr/>
            <a:lstStyle/>
            <a:p>
              <a:endParaRPr lang="en-US"/>
            </a:p>
          </p:txBody>
        </p:sp>
        <p:sp>
          <p:nvSpPr>
            <p:cNvPr id="2197" name="Freeform 147">
              <a:extLst>
                <a:ext uri="{FF2B5EF4-FFF2-40B4-BE49-F238E27FC236}">
                  <a16:creationId xmlns:a16="http://schemas.microsoft.com/office/drawing/2014/main" id="{B74A1770-2999-4DB1-B783-F0E89CD11F64}"/>
                </a:ext>
              </a:extLst>
            </p:cNvPr>
            <p:cNvSpPr>
              <a:spLocks/>
            </p:cNvSpPr>
            <p:nvPr/>
          </p:nvSpPr>
          <p:spPr bwMode="auto">
            <a:xfrm>
              <a:off x="4807" y="3851"/>
              <a:ext cx="24" cy="3"/>
            </a:xfrm>
            <a:custGeom>
              <a:avLst/>
              <a:gdLst>
                <a:gd name="T0" fmla="*/ 142 w 142"/>
                <a:gd name="T1" fmla="*/ 14 h 14"/>
                <a:gd name="T2" fmla="*/ 142 w 142"/>
                <a:gd name="T3" fmla="*/ 0 h 14"/>
                <a:gd name="T4" fmla="*/ 0 w 142"/>
                <a:gd name="T5" fmla="*/ 14 h 14"/>
                <a:gd name="T6" fmla="*/ 142 w 142"/>
                <a:gd name="T7" fmla="*/ 14 h 14"/>
                <a:gd name="T8" fmla="*/ 0 60000 65536"/>
                <a:gd name="T9" fmla="*/ 0 60000 65536"/>
                <a:gd name="T10" fmla="*/ 0 60000 65536"/>
                <a:gd name="T11" fmla="*/ 0 60000 65536"/>
                <a:gd name="T12" fmla="*/ 0 w 142"/>
                <a:gd name="T13" fmla="*/ 0 h 14"/>
                <a:gd name="T14" fmla="*/ 142 w 142"/>
                <a:gd name="T15" fmla="*/ 14 h 14"/>
              </a:gdLst>
              <a:ahLst/>
              <a:cxnLst>
                <a:cxn ang="T8">
                  <a:pos x="T0" y="T1"/>
                </a:cxn>
                <a:cxn ang="T9">
                  <a:pos x="T2" y="T3"/>
                </a:cxn>
                <a:cxn ang="T10">
                  <a:pos x="T4" y="T5"/>
                </a:cxn>
                <a:cxn ang="T11">
                  <a:pos x="T6" y="T7"/>
                </a:cxn>
              </a:cxnLst>
              <a:rect l="T12" t="T13" r="T14" b="T15"/>
              <a:pathLst>
                <a:path w="142" h="14">
                  <a:moveTo>
                    <a:pt x="142" y="14"/>
                  </a:moveTo>
                  <a:lnTo>
                    <a:pt x="142" y="0"/>
                  </a:lnTo>
                  <a:lnTo>
                    <a:pt x="0" y="14"/>
                  </a:lnTo>
                  <a:lnTo>
                    <a:pt x="142" y="14"/>
                  </a:lnTo>
                  <a:close/>
                </a:path>
              </a:pathLst>
            </a:custGeom>
            <a:solidFill>
              <a:srgbClr val="000000"/>
            </a:solidFill>
            <a:ln w="9525">
              <a:noFill/>
              <a:round/>
              <a:headEnd/>
              <a:tailEnd/>
            </a:ln>
          </p:spPr>
          <p:txBody>
            <a:bodyPr/>
            <a:lstStyle/>
            <a:p>
              <a:endParaRPr lang="en-US"/>
            </a:p>
          </p:txBody>
        </p:sp>
        <p:sp>
          <p:nvSpPr>
            <p:cNvPr id="2198" name="Freeform 148">
              <a:extLst>
                <a:ext uri="{FF2B5EF4-FFF2-40B4-BE49-F238E27FC236}">
                  <a16:creationId xmlns:a16="http://schemas.microsoft.com/office/drawing/2014/main" id="{ACF32BF4-2435-4F47-AF22-D77D3D6ACCE8}"/>
                </a:ext>
              </a:extLst>
            </p:cNvPr>
            <p:cNvSpPr>
              <a:spLocks/>
            </p:cNvSpPr>
            <p:nvPr/>
          </p:nvSpPr>
          <p:spPr bwMode="auto">
            <a:xfrm>
              <a:off x="4807" y="3851"/>
              <a:ext cx="24" cy="3"/>
            </a:xfrm>
            <a:custGeom>
              <a:avLst/>
              <a:gdLst>
                <a:gd name="T0" fmla="*/ 142 w 142"/>
                <a:gd name="T1" fmla="*/ 14 h 14"/>
                <a:gd name="T2" fmla="*/ 142 w 142"/>
                <a:gd name="T3" fmla="*/ 0 h 14"/>
                <a:gd name="T4" fmla="*/ 0 w 142"/>
                <a:gd name="T5" fmla="*/ 14 h 14"/>
                <a:gd name="T6" fmla="*/ 142 w 142"/>
                <a:gd name="T7" fmla="*/ 14 h 14"/>
                <a:gd name="T8" fmla="*/ 0 60000 65536"/>
                <a:gd name="T9" fmla="*/ 0 60000 65536"/>
                <a:gd name="T10" fmla="*/ 0 60000 65536"/>
                <a:gd name="T11" fmla="*/ 0 60000 65536"/>
                <a:gd name="T12" fmla="*/ 0 w 142"/>
                <a:gd name="T13" fmla="*/ 0 h 14"/>
                <a:gd name="T14" fmla="*/ 142 w 142"/>
                <a:gd name="T15" fmla="*/ 14 h 14"/>
              </a:gdLst>
              <a:ahLst/>
              <a:cxnLst>
                <a:cxn ang="T8">
                  <a:pos x="T0" y="T1"/>
                </a:cxn>
                <a:cxn ang="T9">
                  <a:pos x="T2" y="T3"/>
                </a:cxn>
                <a:cxn ang="T10">
                  <a:pos x="T4" y="T5"/>
                </a:cxn>
                <a:cxn ang="T11">
                  <a:pos x="T6" y="T7"/>
                </a:cxn>
              </a:cxnLst>
              <a:rect l="T12" t="T13" r="T14" b="T15"/>
              <a:pathLst>
                <a:path w="142" h="14">
                  <a:moveTo>
                    <a:pt x="142" y="14"/>
                  </a:moveTo>
                  <a:lnTo>
                    <a:pt x="142" y="0"/>
                  </a:lnTo>
                  <a:lnTo>
                    <a:pt x="0" y="14"/>
                  </a:lnTo>
                  <a:lnTo>
                    <a:pt x="142" y="14"/>
                  </a:lnTo>
                </a:path>
              </a:pathLst>
            </a:custGeom>
            <a:noFill/>
            <a:ln w="0">
              <a:solidFill>
                <a:srgbClr val="000000"/>
              </a:solidFill>
              <a:prstDash val="solid"/>
              <a:round/>
              <a:headEnd/>
              <a:tailEnd/>
            </a:ln>
          </p:spPr>
          <p:txBody>
            <a:bodyPr/>
            <a:lstStyle/>
            <a:p>
              <a:endParaRPr lang="en-US"/>
            </a:p>
          </p:txBody>
        </p:sp>
        <p:sp>
          <p:nvSpPr>
            <p:cNvPr id="2199" name="Freeform 149">
              <a:extLst>
                <a:ext uri="{FF2B5EF4-FFF2-40B4-BE49-F238E27FC236}">
                  <a16:creationId xmlns:a16="http://schemas.microsoft.com/office/drawing/2014/main" id="{67A8E53C-CEA2-4C4D-9E1C-2C2B25FFF7FD}"/>
                </a:ext>
              </a:extLst>
            </p:cNvPr>
            <p:cNvSpPr>
              <a:spLocks/>
            </p:cNvSpPr>
            <p:nvPr/>
          </p:nvSpPr>
          <p:spPr bwMode="auto">
            <a:xfrm>
              <a:off x="4807" y="3849"/>
              <a:ext cx="24" cy="5"/>
            </a:xfrm>
            <a:custGeom>
              <a:avLst/>
              <a:gdLst>
                <a:gd name="T0" fmla="*/ 142 w 142"/>
                <a:gd name="T1" fmla="*/ 13 h 27"/>
                <a:gd name="T2" fmla="*/ 140 w 142"/>
                <a:gd name="T3" fmla="*/ 0 h 27"/>
                <a:gd name="T4" fmla="*/ 0 w 142"/>
                <a:gd name="T5" fmla="*/ 27 h 27"/>
                <a:gd name="T6" fmla="*/ 142 w 142"/>
                <a:gd name="T7" fmla="*/ 13 h 27"/>
                <a:gd name="T8" fmla="*/ 0 60000 65536"/>
                <a:gd name="T9" fmla="*/ 0 60000 65536"/>
                <a:gd name="T10" fmla="*/ 0 60000 65536"/>
                <a:gd name="T11" fmla="*/ 0 60000 65536"/>
                <a:gd name="T12" fmla="*/ 0 w 142"/>
                <a:gd name="T13" fmla="*/ 0 h 27"/>
                <a:gd name="T14" fmla="*/ 142 w 142"/>
                <a:gd name="T15" fmla="*/ 27 h 27"/>
              </a:gdLst>
              <a:ahLst/>
              <a:cxnLst>
                <a:cxn ang="T8">
                  <a:pos x="T0" y="T1"/>
                </a:cxn>
                <a:cxn ang="T9">
                  <a:pos x="T2" y="T3"/>
                </a:cxn>
                <a:cxn ang="T10">
                  <a:pos x="T4" y="T5"/>
                </a:cxn>
                <a:cxn ang="T11">
                  <a:pos x="T6" y="T7"/>
                </a:cxn>
              </a:cxnLst>
              <a:rect l="T12" t="T13" r="T14" b="T15"/>
              <a:pathLst>
                <a:path w="142" h="27">
                  <a:moveTo>
                    <a:pt x="142" y="13"/>
                  </a:moveTo>
                  <a:lnTo>
                    <a:pt x="140" y="0"/>
                  </a:lnTo>
                  <a:lnTo>
                    <a:pt x="0" y="27"/>
                  </a:lnTo>
                  <a:lnTo>
                    <a:pt x="142" y="13"/>
                  </a:lnTo>
                  <a:close/>
                </a:path>
              </a:pathLst>
            </a:custGeom>
            <a:solidFill>
              <a:srgbClr val="000000"/>
            </a:solidFill>
            <a:ln w="9525">
              <a:noFill/>
              <a:round/>
              <a:headEnd/>
              <a:tailEnd/>
            </a:ln>
          </p:spPr>
          <p:txBody>
            <a:bodyPr/>
            <a:lstStyle/>
            <a:p>
              <a:endParaRPr lang="en-US"/>
            </a:p>
          </p:txBody>
        </p:sp>
        <p:sp>
          <p:nvSpPr>
            <p:cNvPr id="2200" name="Freeform 150">
              <a:extLst>
                <a:ext uri="{FF2B5EF4-FFF2-40B4-BE49-F238E27FC236}">
                  <a16:creationId xmlns:a16="http://schemas.microsoft.com/office/drawing/2014/main" id="{A9532ADF-4264-474B-A0C8-D6EB7FC7B62C}"/>
                </a:ext>
              </a:extLst>
            </p:cNvPr>
            <p:cNvSpPr>
              <a:spLocks/>
            </p:cNvSpPr>
            <p:nvPr/>
          </p:nvSpPr>
          <p:spPr bwMode="auto">
            <a:xfrm>
              <a:off x="4807" y="3849"/>
              <a:ext cx="24" cy="5"/>
            </a:xfrm>
            <a:custGeom>
              <a:avLst/>
              <a:gdLst>
                <a:gd name="T0" fmla="*/ 142 w 142"/>
                <a:gd name="T1" fmla="*/ 13 h 27"/>
                <a:gd name="T2" fmla="*/ 140 w 142"/>
                <a:gd name="T3" fmla="*/ 0 h 27"/>
                <a:gd name="T4" fmla="*/ 0 w 142"/>
                <a:gd name="T5" fmla="*/ 27 h 27"/>
                <a:gd name="T6" fmla="*/ 142 w 142"/>
                <a:gd name="T7" fmla="*/ 13 h 27"/>
                <a:gd name="T8" fmla="*/ 0 60000 65536"/>
                <a:gd name="T9" fmla="*/ 0 60000 65536"/>
                <a:gd name="T10" fmla="*/ 0 60000 65536"/>
                <a:gd name="T11" fmla="*/ 0 60000 65536"/>
                <a:gd name="T12" fmla="*/ 0 w 142"/>
                <a:gd name="T13" fmla="*/ 0 h 27"/>
                <a:gd name="T14" fmla="*/ 142 w 142"/>
                <a:gd name="T15" fmla="*/ 27 h 27"/>
              </a:gdLst>
              <a:ahLst/>
              <a:cxnLst>
                <a:cxn ang="T8">
                  <a:pos x="T0" y="T1"/>
                </a:cxn>
                <a:cxn ang="T9">
                  <a:pos x="T2" y="T3"/>
                </a:cxn>
                <a:cxn ang="T10">
                  <a:pos x="T4" y="T5"/>
                </a:cxn>
                <a:cxn ang="T11">
                  <a:pos x="T6" y="T7"/>
                </a:cxn>
              </a:cxnLst>
              <a:rect l="T12" t="T13" r="T14" b="T15"/>
              <a:pathLst>
                <a:path w="142" h="27">
                  <a:moveTo>
                    <a:pt x="142" y="13"/>
                  </a:moveTo>
                  <a:lnTo>
                    <a:pt x="140" y="0"/>
                  </a:lnTo>
                  <a:lnTo>
                    <a:pt x="0" y="27"/>
                  </a:lnTo>
                  <a:lnTo>
                    <a:pt x="142" y="13"/>
                  </a:lnTo>
                </a:path>
              </a:pathLst>
            </a:custGeom>
            <a:noFill/>
            <a:ln w="0">
              <a:solidFill>
                <a:srgbClr val="000000"/>
              </a:solidFill>
              <a:prstDash val="solid"/>
              <a:round/>
              <a:headEnd/>
              <a:tailEnd/>
            </a:ln>
          </p:spPr>
          <p:txBody>
            <a:bodyPr/>
            <a:lstStyle/>
            <a:p>
              <a:endParaRPr lang="en-US"/>
            </a:p>
          </p:txBody>
        </p:sp>
        <p:sp>
          <p:nvSpPr>
            <p:cNvPr id="2201" name="Freeform 151">
              <a:extLst>
                <a:ext uri="{FF2B5EF4-FFF2-40B4-BE49-F238E27FC236}">
                  <a16:creationId xmlns:a16="http://schemas.microsoft.com/office/drawing/2014/main" id="{6880AEE1-9E6B-4C05-BECA-18882409EF39}"/>
                </a:ext>
              </a:extLst>
            </p:cNvPr>
            <p:cNvSpPr>
              <a:spLocks/>
            </p:cNvSpPr>
            <p:nvPr/>
          </p:nvSpPr>
          <p:spPr bwMode="auto">
            <a:xfrm>
              <a:off x="4807" y="3846"/>
              <a:ext cx="23" cy="8"/>
            </a:xfrm>
            <a:custGeom>
              <a:avLst/>
              <a:gdLst>
                <a:gd name="T0" fmla="*/ 140 w 140"/>
                <a:gd name="T1" fmla="*/ 13 h 40"/>
                <a:gd name="T2" fmla="*/ 137 w 140"/>
                <a:gd name="T3" fmla="*/ 0 h 40"/>
                <a:gd name="T4" fmla="*/ 0 w 140"/>
                <a:gd name="T5" fmla="*/ 40 h 40"/>
                <a:gd name="T6" fmla="*/ 140 w 140"/>
                <a:gd name="T7" fmla="*/ 13 h 40"/>
                <a:gd name="T8" fmla="*/ 0 60000 65536"/>
                <a:gd name="T9" fmla="*/ 0 60000 65536"/>
                <a:gd name="T10" fmla="*/ 0 60000 65536"/>
                <a:gd name="T11" fmla="*/ 0 60000 65536"/>
                <a:gd name="T12" fmla="*/ 0 w 140"/>
                <a:gd name="T13" fmla="*/ 0 h 40"/>
                <a:gd name="T14" fmla="*/ 140 w 140"/>
                <a:gd name="T15" fmla="*/ 40 h 40"/>
              </a:gdLst>
              <a:ahLst/>
              <a:cxnLst>
                <a:cxn ang="T8">
                  <a:pos x="T0" y="T1"/>
                </a:cxn>
                <a:cxn ang="T9">
                  <a:pos x="T2" y="T3"/>
                </a:cxn>
                <a:cxn ang="T10">
                  <a:pos x="T4" y="T5"/>
                </a:cxn>
                <a:cxn ang="T11">
                  <a:pos x="T6" y="T7"/>
                </a:cxn>
              </a:cxnLst>
              <a:rect l="T12" t="T13" r="T14" b="T15"/>
              <a:pathLst>
                <a:path w="140" h="40">
                  <a:moveTo>
                    <a:pt x="140" y="13"/>
                  </a:moveTo>
                  <a:lnTo>
                    <a:pt x="137" y="0"/>
                  </a:lnTo>
                  <a:lnTo>
                    <a:pt x="0" y="40"/>
                  </a:lnTo>
                  <a:lnTo>
                    <a:pt x="140" y="13"/>
                  </a:lnTo>
                  <a:close/>
                </a:path>
              </a:pathLst>
            </a:custGeom>
            <a:solidFill>
              <a:srgbClr val="000000"/>
            </a:solidFill>
            <a:ln w="9525">
              <a:noFill/>
              <a:round/>
              <a:headEnd/>
              <a:tailEnd/>
            </a:ln>
          </p:spPr>
          <p:txBody>
            <a:bodyPr/>
            <a:lstStyle/>
            <a:p>
              <a:endParaRPr lang="en-US"/>
            </a:p>
          </p:txBody>
        </p:sp>
        <p:sp>
          <p:nvSpPr>
            <p:cNvPr id="2202" name="Freeform 152">
              <a:extLst>
                <a:ext uri="{FF2B5EF4-FFF2-40B4-BE49-F238E27FC236}">
                  <a16:creationId xmlns:a16="http://schemas.microsoft.com/office/drawing/2014/main" id="{3A6B41DB-9453-4AC6-9784-AE5D12717D4F}"/>
                </a:ext>
              </a:extLst>
            </p:cNvPr>
            <p:cNvSpPr>
              <a:spLocks/>
            </p:cNvSpPr>
            <p:nvPr/>
          </p:nvSpPr>
          <p:spPr bwMode="auto">
            <a:xfrm>
              <a:off x="4807" y="3846"/>
              <a:ext cx="23" cy="8"/>
            </a:xfrm>
            <a:custGeom>
              <a:avLst/>
              <a:gdLst>
                <a:gd name="T0" fmla="*/ 140 w 140"/>
                <a:gd name="T1" fmla="*/ 13 h 40"/>
                <a:gd name="T2" fmla="*/ 137 w 140"/>
                <a:gd name="T3" fmla="*/ 0 h 40"/>
                <a:gd name="T4" fmla="*/ 0 w 140"/>
                <a:gd name="T5" fmla="*/ 40 h 40"/>
                <a:gd name="T6" fmla="*/ 140 w 140"/>
                <a:gd name="T7" fmla="*/ 13 h 40"/>
                <a:gd name="T8" fmla="*/ 0 60000 65536"/>
                <a:gd name="T9" fmla="*/ 0 60000 65536"/>
                <a:gd name="T10" fmla="*/ 0 60000 65536"/>
                <a:gd name="T11" fmla="*/ 0 60000 65536"/>
                <a:gd name="T12" fmla="*/ 0 w 140"/>
                <a:gd name="T13" fmla="*/ 0 h 40"/>
                <a:gd name="T14" fmla="*/ 140 w 140"/>
                <a:gd name="T15" fmla="*/ 40 h 40"/>
              </a:gdLst>
              <a:ahLst/>
              <a:cxnLst>
                <a:cxn ang="T8">
                  <a:pos x="T0" y="T1"/>
                </a:cxn>
                <a:cxn ang="T9">
                  <a:pos x="T2" y="T3"/>
                </a:cxn>
                <a:cxn ang="T10">
                  <a:pos x="T4" y="T5"/>
                </a:cxn>
                <a:cxn ang="T11">
                  <a:pos x="T6" y="T7"/>
                </a:cxn>
              </a:cxnLst>
              <a:rect l="T12" t="T13" r="T14" b="T15"/>
              <a:pathLst>
                <a:path w="140" h="40">
                  <a:moveTo>
                    <a:pt x="140" y="13"/>
                  </a:moveTo>
                  <a:lnTo>
                    <a:pt x="137" y="0"/>
                  </a:lnTo>
                  <a:lnTo>
                    <a:pt x="0" y="40"/>
                  </a:lnTo>
                  <a:lnTo>
                    <a:pt x="140" y="13"/>
                  </a:lnTo>
                </a:path>
              </a:pathLst>
            </a:custGeom>
            <a:noFill/>
            <a:ln w="0">
              <a:solidFill>
                <a:srgbClr val="000000"/>
              </a:solidFill>
              <a:prstDash val="solid"/>
              <a:round/>
              <a:headEnd/>
              <a:tailEnd/>
            </a:ln>
          </p:spPr>
          <p:txBody>
            <a:bodyPr/>
            <a:lstStyle/>
            <a:p>
              <a:endParaRPr lang="en-US"/>
            </a:p>
          </p:txBody>
        </p:sp>
        <p:sp>
          <p:nvSpPr>
            <p:cNvPr id="2203" name="Freeform 153">
              <a:extLst>
                <a:ext uri="{FF2B5EF4-FFF2-40B4-BE49-F238E27FC236}">
                  <a16:creationId xmlns:a16="http://schemas.microsoft.com/office/drawing/2014/main" id="{B778A02C-2AE9-470B-84F7-F169C1E468CB}"/>
                </a:ext>
              </a:extLst>
            </p:cNvPr>
            <p:cNvSpPr>
              <a:spLocks/>
            </p:cNvSpPr>
            <p:nvPr/>
          </p:nvSpPr>
          <p:spPr bwMode="auto">
            <a:xfrm>
              <a:off x="4807" y="3844"/>
              <a:ext cx="23" cy="10"/>
            </a:xfrm>
            <a:custGeom>
              <a:avLst/>
              <a:gdLst>
                <a:gd name="T0" fmla="*/ 137 w 137"/>
                <a:gd name="T1" fmla="*/ 13 h 53"/>
                <a:gd name="T2" fmla="*/ 134 w 137"/>
                <a:gd name="T3" fmla="*/ 0 h 53"/>
                <a:gd name="T4" fmla="*/ 0 w 137"/>
                <a:gd name="T5" fmla="*/ 53 h 53"/>
                <a:gd name="T6" fmla="*/ 137 w 137"/>
                <a:gd name="T7" fmla="*/ 13 h 53"/>
                <a:gd name="T8" fmla="*/ 0 60000 65536"/>
                <a:gd name="T9" fmla="*/ 0 60000 65536"/>
                <a:gd name="T10" fmla="*/ 0 60000 65536"/>
                <a:gd name="T11" fmla="*/ 0 60000 65536"/>
                <a:gd name="T12" fmla="*/ 0 w 137"/>
                <a:gd name="T13" fmla="*/ 0 h 53"/>
                <a:gd name="T14" fmla="*/ 137 w 137"/>
                <a:gd name="T15" fmla="*/ 53 h 53"/>
              </a:gdLst>
              <a:ahLst/>
              <a:cxnLst>
                <a:cxn ang="T8">
                  <a:pos x="T0" y="T1"/>
                </a:cxn>
                <a:cxn ang="T9">
                  <a:pos x="T2" y="T3"/>
                </a:cxn>
                <a:cxn ang="T10">
                  <a:pos x="T4" y="T5"/>
                </a:cxn>
                <a:cxn ang="T11">
                  <a:pos x="T6" y="T7"/>
                </a:cxn>
              </a:cxnLst>
              <a:rect l="T12" t="T13" r="T14" b="T15"/>
              <a:pathLst>
                <a:path w="137" h="53">
                  <a:moveTo>
                    <a:pt x="137" y="13"/>
                  </a:moveTo>
                  <a:lnTo>
                    <a:pt x="134" y="0"/>
                  </a:lnTo>
                  <a:lnTo>
                    <a:pt x="0" y="53"/>
                  </a:lnTo>
                  <a:lnTo>
                    <a:pt x="137" y="13"/>
                  </a:lnTo>
                  <a:close/>
                </a:path>
              </a:pathLst>
            </a:custGeom>
            <a:solidFill>
              <a:srgbClr val="000000"/>
            </a:solidFill>
            <a:ln w="9525">
              <a:noFill/>
              <a:round/>
              <a:headEnd/>
              <a:tailEnd/>
            </a:ln>
          </p:spPr>
          <p:txBody>
            <a:bodyPr/>
            <a:lstStyle/>
            <a:p>
              <a:endParaRPr lang="en-US"/>
            </a:p>
          </p:txBody>
        </p:sp>
        <p:sp>
          <p:nvSpPr>
            <p:cNvPr id="2204" name="Freeform 154">
              <a:extLst>
                <a:ext uri="{FF2B5EF4-FFF2-40B4-BE49-F238E27FC236}">
                  <a16:creationId xmlns:a16="http://schemas.microsoft.com/office/drawing/2014/main" id="{A8703ECC-BC76-4545-8BDE-8D3A8C18C47B}"/>
                </a:ext>
              </a:extLst>
            </p:cNvPr>
            <p:cNvSpPr>
              <a:spLocks/>
            </p:cNvSpPr>
            <p:nvPr/>
          </p:nvSpPr>
          <p:spPr bwMode="auto">
            <a:xfrm>
              <a:off x="4807" y="3844"/>
              <a:ext cx="23" cy="10"/>
            </a:xfrm>
            <a:custGeom>
              <a:avLst/>
              <a:gdLst>
                <a:gd name="T0" fmla="*/ 137 w 137"/>
                <a:gd name="T1" fmla="*/ 13 h 53"/>
                <a:gd name="T2" fmla="*/ 134 w 137"/>
                <a:gd name="T3" fmla="*/ 0 h 53"/>
                <a:gd name="T4" fmla="*/ 0 w 137"/>
                <a:gd name="T5" fmla="*/ 53 h 53"/>
                <a:gd name="T6" fmla="*/ 137 w 137"/>
                <a:gd name="T7" fmla="*/ 13 h 53"/>
                <a:gd name="T8" fmla="*/ 0 60000 65536"/>
                <a:gd name="T9" fmla="*/ 0 60000 65536"/>
                <a:gd name="T10" fmla="*/ 0 60000 65536"/>
                <a:gd name="T11" fmla="*/ 0 60000 65536"/>
                <a:gd name="T12" fmla="*/ 0 w 137"/>
                <a:gd name="T13" fmla="*/ 0 h 53"/>
                <a:gd name="T14" fmla="*/ 137 w 137"/>
                <a:gd name="T15" fmla="*/ 53 h 53"/>
              </a:gdLst>
              <a:ahLst/>
              <a:cxnLst>
                <a:cxn ang="T8">
                  <a:pos x="T0" y="T1"/>
                </a:cxn>
                <a:cxn ang="T9">
                  <a:pos x="T2" y="T3"/>
                </a:cxn>
                <a:cxn ang="T10">
                  <a:pos x="T4" y="T5"/>
                </a:cxn>
                <a:cxn ang="T11">
                  <a:pos x="T6" y="T7"/>
                </a:cxn>
              </a:cxnLst>
              <a:rect l="T12" t="T13" r="T14" b="T15"/>
              <a:pathLst>
                <a:path w="137" h="53">
                  <a:moveTo>
                    <a:pt x="137" y="13"/>
                  </a:moveTo>
                  <a:lnTo>
                    <a:pt x="134" y="0"/>
                  </a:lnTo>
                  <a:lnTo>
                    <a:pt x="0" y="53"/>
                  </a:lnTo>
                  <a:lnTo>
                    <a:pt x="137" y="13"/>
                  </a:lnTo>
                </a:path>
              </a:pathLst>
            </a:custGeom>
            <a:noFill/>
            <a:ln w="0">
              <a:solidFill>
                <a:srgbClr val="000000"/>
              </a:solidFill>
              <a:prstDash val="solid"/>
              <a:round/>
              <a:headEnd/>
              <a:tailEnd/>
            </a:ln>
          </p:spPr>
          <p:txBody>
            <a:bodyPr/>
            <a:lstStyle/>
            <a:p>
              <a:endParaRPr lang="en-US"/>
            </a:p>
          </p:txBody>
        </p:sp>
        <p:sp>
          <p:nvSpPr>
            <p:cNvPr id="2205" name="Freeform 155">
              <a:extLst>
                <a:ext uri="{FF2B5EF4-FFF2-40B4-BE49-F238E27FC236}">
                  <a16:creationId xmlns:a16="http://schemas.microsoft.com/office/drawing/2014/main" id="{C609A403-203B-4684-954C-AB7C84EDC2A4}"/>
                </a:ext>
              </a:extLst>
            </p:cNvPr>
            <p:cNvSpPr>
              <a:spLocks/>
            </p:cNvSpPr>
            <p:nvPr/>
          </p:nvSpPr>
          <p:spPr bwMode="auto">
            <a:xfrm>
              <a:off x="4807" y="3841"/>
              <a:ext cx="22" cy="13"/>
            </a:xfrm>
            <a:custGeom>
              <a:avLst/>
              <a:gdLst>
                <a:gd name="T0" fmla="*/ 134 w 134"/>
                <a:gd name="T1" fmla="*/ 12 h 65"/>
                <a:gd name="T2" fmla="*/ 130 w 134"/>
                <a:gd name="T3" fmla="*/ 0 h 65"/>
                <a:gd name="T4" fmla="*/ 0 w 134"/>
                <a:gd name="T5" fmla="*/ 65 h 65"/>
                <a:gd name="T6" fmla="*/ 134 w 134"/>
                <a:gd name="T7" fmla="*/ 12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134" y="12"/>
                  </a:moveTo>
                  <a:lnTo>
                    <a:pt x="130" y="0"/>
                  </a:lnTo>
                  <a:lnTo>
                    <a:pt x="0" y="65"/>
                  </a:lnTo>
                  <a:lnTo>
                    <a:pt x="134" y="12"/>
                  </a:lnTo>
                  <a:close/>
                </a:path>
              </a:pathLst>
            </a:custGeom>
            <a:solidFill>
              <a:srgbClr val="000000"/>
            </a:solidFill>
            <a:ln w="9525">
              <a:noFill/>
              <a:round/>
              <a:headEnd/>
              <a:tailEnd/>
            </a:ln>
          </p:spPr>
          <p:txBody>
            <a:bodyPr/>
            <a:lstStyle/>
            <a:p>
              <a:endParaRPr lang="en-US"/>
            </a:p>
          </p:txBody>
        </p:sp>
        <p:sp>
          <p:nvSpPr>
            <p:cNvPr id="2206" name="Freeform 156">
              <a:extLst>
                <a:ext uri="{FF2B5EF4-FFF2-40B4-BE49-F238E27FC236}">
                  <a16:creationId xmlns:a16="http://schemas.microsoft.com/office/drawing/2014/main" id="{8D81DE4B-49B4-4F31-A9A1-97B8E3A73AAE}"/>
                </a:ext>
              </a:extLst>
            </p:cNvPr>
            <p:cNvSpPr>
              <a:spLocks/>
            </p:cNvSpPr>
            <p:nvPr/>
          </p:nvSpPr>
          <p:spPr bwMode="auto">
            <a:xfrm>
              <a:off x="4807" y="3841"/>
              <a:ext cx="22" cy="13"/>
            </a:xfrm>
            <a:custGeom>
              <a:avLst/>
              <a:gdLst>
                <a:gd name="T0" fmla="*/ 134 w 134"/>
                <a:gd name="T1" fmla="*/ 12 h 65"/>
                <a:gd name="T2" fmla="*/ 130 w 134"/>
                <a:gd name="T3" fmla="*/ 0 h 65"/>
                <a:gd name="T4" fmla="*/ 0 w 134"/>
                <a:gd name="T5" fmla="*/ 65 h 65"/>
                <a:gd name="T6" fmla="*/ 134 w 134"/>
                <a:gd name="T7" fmla="*/ 12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134" y="12"/>
                  </a:moveTo>
                  <a:lnTo>
                    <a:pt x="130" y="0"/>
                  </a:lnTo>
                  <a:lnTo>
                    <a:pt x="0" y="65"/>
                  </a:lnTo>
                  <a:lnTo>
                    <a:pt x="134" y="12"/>
                  </a:lnTo>
                </a:path>
              </a:pathLst>
            </a:custGeom>
            <a:noFill/>
            <a:ln w="0">
              <a:solidFill>
                <a:srgbClr val="000000"/>
              </a:solidFill>
              <a:prstDash val="solid"/>
              <a:round/>
              <a:headEnd/>
              <a:tailEnd/>
            </a:ln>
          </p:spPr>
          <p:txBody>
            <a:bodyPr/>
            <a:lstStyle/>
            <a:p>
              <a:endParaRPr lang="en-US"/>
            </a:p>
          </p:txBody>
        </p:sp>
        <p:sp>
          <p:nvSpPr>
            <p:cNvPr id="2207" name="Freeform 157">
              <a:extLst>
                <a:ext uri="{FF2B5EF4-FFF2-40B4-BE49-F238E27FC236}">
                  <a16:creationId xmlns:a16="http://schemas.microsoft.com/office/drawing/2014/main" id="{24B14153-08E1-4AC8-A906-90A402D91A4F}"/>
                </a:ext>
              </a:extLst>
            </p:cNvPr>
            <p:cNvSpPr>
              <a:spLocks/>
            </p:cNvSpPr>
            <p:nvPr/>
          </p:nvSpPr>
          <p:spPr bwMode="auto">
            <a:xfrm>
              <a:off x="4807" y="3839"/>
              <a:ext cx="22" cy="15"/>
            </a:xfrm>
            <a:custGeom>
              <a:avLst/>
              <a:gdLst>
                <a:gd name="T0" fmla="*/ 130 w 130"/>
                <a:gd name="T1" fmla="*/ 12 h 77"/>
                <a:gd name="T2" fmla="*/ 124 w 130"/>
                <a:gd name="T3" fmla="*/ 0 h 77"/>
                <a:gd name="T4" fmla="*/ 0 w 130"/>
                <a:gd name="T5" fmla="*/ 77 h 77"/>
                <a:gd name="T6" fmla="*/ 130 w 130"/>
                <a:gd name="T7" fmla="*/ 12 h 77"/>
                <a:gd name="T8" fmla="*/ 0 60000 65536"/>
                <a:gd name="T9" fmla="*/ 0 60000 65536"/>
                <a:gd name="T10" fmla="*/ 0 60000 65536"/>
                <a:gd name="T11" fmla="*/ 0 60000 65536"/>
                <a:gd name="T12" fmla="*/ 0 w 130"/>
                <a:gd name="T13" fmla="*/ 0 h 77"/>
                <a:gd name="T14" fmla="*/ 130 w 130"/>
                <a:gd name="T15" fmla="*/ 77 h 77"/>
              </a:gdLst>
              <a:ahLst/>
              <a:cxnLst>
                <a:cxn ang="T8">
                  <a:pos x="T0" y="T1"/>
                </a:cxn>
                <a:cxn ang="T9">
                  <a:pos x="T2" y="T3"/>
                </a:cxn>
                <a:cxn ang="T10">
                  <a:pos x="T4" y="T5"/>
                </a:cxn>
                <a:cxn ang="T11">
                  <a:pos x="T6" y="T7"/>
                </a:cxn>
              </a:cxnLst>
              <a:rect l="T12" t="T13" r="T14" b="T15"/>
              <a:pathLst>
                <a:path w="130" h="77">
                  <a:moveTo>
                    <a:pt x="130" y="12"/>
                  </a:moveTo>
                  <a:lnTo>
                    <a:pt x="124" y="0"/>
                  </a:lnTo>
                  <a:lnTo>
                    <a:pt x="0" y="77"/>
                  </a:lnTo>
                  <a:lnTo>
                    <a:pt x="130" y="12"/>
                  </a:lnTo>
                  <a:close/>
                </a:path>
              </a:pathLst>
            </a:custGeom>
            <a:solidFill>
              <a:srgbClr val="000000"/>
            </a:solidFill>
            <a:ln w="9525">
              <a:noFill/>
              <a:round/>
              <a:headEnd/>
              <a:tailEnd/>
            </a:ln>
          </p:spPr>
          <p:txBody>
            <a:bodyPr/>
            <a:lstStyle/>
            <a:p>
              <a:endParaRPr lang="en-US"/>
            </a:p>
          </p:txBody>
        </p:sp>
        <p:sp>
          <p:nvSpPr>
            <p:cNvPr id="2208" name="Freeform 158">
              <a:extLst>
                <a:ext uri="{FF2B5EF4-FFF2-40B4-BE49-F238E27FC236}">
                  <a16:creationId xmlns:a16="http://schemas.microsoft.com/office/drawing/2014/main" id="{75D39698-7BDA-4E1B-9DDB-B8623B247EC1}"/>
                </a:ext>
              </a:extLst>
            </p:cNvPr>
            <p:cNvSpPr>
              <a:spLocks/>
            </p:cNvSpPr>
            <p:nvPr/>
          </p:nvSpPr>
          <p:spPr bwMode="auto">
            <a:xfrm>
              <a:off x="4807" y="3839"/>
              <a:ext cx="22" cy="15"/>
            </a:xfrm>
            <a:custGeom>
              <a:avLst/>
              <a:gdLst>
                <a:gd name="T0" fmla="*/ 130 w 130"/>
                <a:gd name="T1" fmla="*/ 12 h 77"/>
                <a:gd name="T2" fmla="*/ 124 w 130"/>
                <a:gd name="T3" fmla="*/ 0 h 77"/>
                <a:gd name="T4" fmla="*/ 0 w 130"/>
                <a:gd name="T5" fmla="*/ 77 h 77"/>
                <a:gd name="T6" fmla="*/ 130 w 130"/>
                <a:gd name="T7" fmla="*/ 12 h 77"/>
                <a:gd name="T8" fmla="*/ 0 60000 65536"/>
                <a:gd name="T9" fmla="*/ 0 60000 65536"/>
                <a:gd name="T10" fmla="*/ 0 60000 65536"/>
                <a:gd name="T11" fmla="*/ 0 60000 65536"/>
                <a:gd name="T12" fmla="*/ 0 w 130"/>
                <a:gd name="T13" fmla="*/ 0 h 77"/>
                <a:gd name="T14" fmla="*/ 130 w 130"/>
                <a:gd name="T15" fmla="*/ 77 h 77"/>
              </a:gdLst>
              <a:ahLst/>
              <a:cxnLst>
                <a:cxn ang="T8">
                  <a:pos x="T0" y="T1"/>
                </a:cxn>
                <a:cxn ang="T9">
                  <a:pos x="T2" y="T3"/>
                </a:cxn>
                <a:cxn ang="T10">
                  <a:pos x="T4" y="T5"/>
                </a:cxn>
                <a:cxn ang="T11">
                  <a:pos x="T6" y="T7"/>
                </a:cxn>
              </a:cxnLst>
              <a:rect l="T12" t="T13" r="T14" b="T15"/>
              <a:pathLst>
                <a:path w="130" h="77">
                  <a:moveTo>
                    <a:pt x="130" y="12"/>
                  </a:moveTo>
                  <a:lnTo>
                    <a:pt x="124" y="0"/>
                  </a:lnTo>
                  <a:lnTo>
                    <a:pt x="0" y="77"/>
                  </a:lnTo>
                  <a:lnTo>
                    <a:pt x="130" y="12"/>
                  </a:lnTo>
                </a:path>
              </a:pathLst>
            </a:custGeom>
            <a:noFill/>
            <a:ln w="0">
              <a:solidFill>
                <a:srgbClr val="000000"/>
              </a:solidFill>
              <a:prstDash val="solid"/>
              <a:round/>
              <a:headEnd/>
              <a:tailEnd/>
            </a:ln>
          </p:spPr>
          <p:txBody>
            <a:bodyPr/>
            <a:lstStyle/>
            <a:p>
              <a:endParaRPr lang="en-US"/>
            </a:p>
          </p:txBody>
        </p:sp>
        <p:sp>
          <p:nvSpPr>
            <p:cNvPr id="2209" name="Freeform 159">
              <a:extLst>
                <a:ext uri="{FF2B5EF4-FFF2-40B4-BE49-F238E27FC236}">
                  <a16:creationId xmlns:a16="http://schemas.microsoft.com/office/drawing/2014/main" id="{C6C3225F-EF27-4F4A-821B-54943F8DC43A}"/>
                </a:ext>
              </a:extLst>
            </p:cNvPr>
            <p:cNvSpPr>
              <a:spLocks/>
            </p:cNvSpPr>
            <p:nvPr/>
          </p:nvSpPr>
          <p:spPr bwMode="auto">
            <a:xfrm>
              <a:off x="4807" y="3836"/>
              <a:ext cx="21" cy="18"/>
            </a:xfrm>
            <a:custGeom>
              <a:avLst/>
              <a:gdLst>
                <a:gd name="T0" fmla="*/ 124 w 124"/>
                <a:gd name="T1" fmla="*/ 12 h 89"/>
                <a:gd name="T2" fmla="*/ 119 w 124"/>
                <a:gd name="T3" fmla="*/ 0 h 89"/>
                <a:gd name="T4" fmla="*/ 0 w 124"/>
                <a:gd name="T5" fmla="*/ 89 h 89"/>
                <a:gd name="T6" fmla="*/ 124 w 124"/>
                <a:gd name="T7" fmla="*/ 12 h 89"/>
                <a:gd name="T8" fmla="*/ 0 60000 65536"/>
                <a:gd name="T9" fmla="*/ 0 60000 65536"/>
                <a:gd name="T10" fmla="*/ 0 60000 65536"/>
                <a:gd name="T11" fmla="*/ 0 60000 65536"/>
                <a:gd name="T12" fmla="*/ 0 w 124"/>
                <a:gd name="T13" fmla="*/ 0 h 89"/>
                <a:gd name="T14" fmla="*/ 124 w 124"/>
                <a:gd name="T15" fmla="*/ 89 h 89"/>
              </a:gdLst>
              <a:ahLst/>
              <a:cxnLst>
                <a:cxn ang="T8">
                  <a:pos x="T0" y="T1"/>
                </a:cxn>
                <a:cxn ang="T9">
                  <a:pos x="T2" y="T3"/>
                </a:cxn>
                <a:cxn ang="T10">
                  <a:pos x="T4" y="T5"/>
                </a:cxn>
                <a:cxn ang="T11">
                  <a:pos x="T6" y="T7"/>
                </a:cxn>
              </a:cxnLst>
              <a:rect l="T12" t="T13" r="T14" b="T15"/>
              <a:pathLst>
                <a:path w="124" h="89">
                  <a:moveTo>
                    <a:pt x="124" y="12"/>
                  </a:moveTo>
                  <a:lnTo>
                    <a:pt x="119" y="0"/>
                  </a:lnTo>
                  <a:lnTo>
                    <a:pt x="0" y="89"/>
                  </a:lnTo>
                  <a:lnTo>
                    <a:pt x="124" y="12"/>
                  </a:lnTo>
                  <a:close/>
                </a:path>
              </a:pathLst>
            </a:custGeom>
            <a:solidFill>
              <a:srgbClr val="000000"/>
            </a:solidFill>
            <a:ln w="9525">
              <a:noFill/>
              <a:round/>
              <a:headEnd/>
              <a:tailEnd/>
            </a:ln>
          </p:spPr>
          <p:txBody>
            <a:bodyPr/>
            <a:lstStyle/>
            <a:p>
              <a:endParaRPr lang="en-US"/>
            </a:p>
          </p:txBody>
        </p:sp>
        <p:sp>
          <p:nvSpPr>
            <p:cNvPr id="2210" name="Freeform 160">
              <a:extLst>
                <a:ext uri="{FF2B5EF4-FFF2-40B4-BE49-F238E27FC236}">
                  <a16:creationId xmlns:a16="http://schemas.microsoft.com/office/drawing/2014/main" id="{7152E8AD-43EE-4E36-9C3B-B8A122392B32}"/>
                </a:ext>
              </a:extLst>
            </p:cNvPr>
            <p:cNvSpPr>
              <a:spLocks/>
            </p:cNvSpPr>
            <p:nvPr/>
          </p:nvSpPr>
          <p:spPr bwMode="auto">
            <a:xfrm>
              <a:off x="4807" y="3836"/>
              <a:ext cx="21" cy="18"/>
            </a:xfrm>
            <a:custGeom>
              <a:avLst/>
              <a:gdLst>
                <a:gd name="T0" fmla="*/ 124 w 124"/>
                <a:gd name="T1" fmla="*/ 12 h 89"/>
                <a:gd name="T2" fmla="*/ 119 w 124"/>
                <a:gd name="T3" fmla="*/ 0 h 89"/>
                <a:gd name="T4" fmla="*/ 0 w 124"/>
                <a:gd name="T5" fmla="*/ 89 h 89"/>
                <a:gd name="T6" fmla="*/ 124 w 124"/>
                <a:gd name="T7" fmla="*/ 12 h 89"/>
                <a:gd name="T8" fmla="*/ 0 60000 65536"/>
                <a:gd name="T9" fmla="*/ 0 60000 65536"/>
                <a:gd name="T10" fmla="*/ 0 60000 65536"/>
                <a:gd name="T11" fmla="*/ 0 60000 65536"/>
                <a:gd name="T12" fmla="*/ 0 w 124"/>
                <a:gd name="T13" fmla="*/ 0 h 89"/>
                <a:gd name="T14" fmla="*/ 124 w 124"/>
                <a:gd name="T15" fmla="*/ 89 h 89"/>
              </a:gdLst>
              <a:ahLst/>
              <a:cxnLst>
                <a:cxn ang="T8">
                  <a:pos x="T0" y="T1"/>
                </a:cxn>
                <a:cxn ang="T9">
                  <a:pos x="T2" y="T3"/>
                </a:cxn>
                <a:cxn ang="T10">
                  <a:pos x="T4" y="T5"/>
                </a:cxn>
                <a:cxn ang="T11">
                  <a:pos x="T6" y="T7"/>
                </a:cxn>
              </a:cxnLst>
              <a:rect l="T12" t="T13" r="T14" b="T15"/>
              <a:pathLst>
                <a:path w="124" h="89">
                  <a:moveTo>
                    <a:pt x="124" y="12"/>
                  </a:moveTo>
                  <a:lnTo>
                    <a:pt x="119" y="0"/>
                  </a:lnTo>
                  <a:lnTo>
                    <a:pt x="0" y="89"/>
                  </a:lnTo>
                  <a:lnTo>
                    <a:pt x="124" y="12"/>
                  </a:lnTo>
                </a:path>
              </a:pathLst>
            </a:custGeom>
            <a:noFill/>
            <a:ln w="0">
              <a:solidFill>
                <a:srgbClr val="000000"/>
              </a:solidFill>
              <a:prstDash val="solid"/>
              <a:round/>
              <a:headEnd/>
              <a:tailEnd/>
            </a:ln>
          </p:spPr>
          <p:txBody>
            <a:bodyPr/>
            <a:lstStyle/>
            <a:p>
              <a:endParaRPr lang="en-US"/>
            </a:p>
          </p:txBody>
        </p:sp>
        <p:sp>
          <p:nvSpPr>
            <p:cNvPr id="2211" name="Freeform 161">
              <a:extLst>
                <a:ext uri="{FF2B5EF4-FFF2-40B4-BE49-F238E27FC236}">
                  <a16:creationId xmlns:a16="http://schemas.microsoft.com/office/drawing/2014/main" id="{2437F1B2-F3F9-44DC-817E-1EC29CE99A1B}"/>
                </a:ext>
              </a:extLst>
            </p:cNvPr>
            <p:cNvSpPr>
              <a:spLocks/>
            </p:cNvSpPr>
            <p:nvPr/>
          </p:nvSpPr>
          <p:spPr bwMode="auto">
            <a:xfrm>
              <a:off x="4807" y="3834"/>
              <a:ext cx="20" cy="20"/>
            </a:xfrm>
            <a:custGeom>
              <a:avLst/>
              <a:gdLst>
                <a:gd name="T0" fmla="*/ 119 w 119"/>
                <a:gd name="T1" fmla="*/ 11 h 100"/>
                <a:gd name="T2" fmla="*/ 112 w 119"/>
                <a:gd name="T3" fmla="*/ 0 h 100"/>
                <a:gd name="T4" fmla="*/ 0 w 119"/>
                <a:gd name="T5" fmla="*/ 100 h 100"/>
                <a:gd name="T6" fmla="*/ 119 w 119"/>
                <a:gd name="T7" fmla="*/ 11 h 100"/>
                <a:gd name="T8" fmla="*/ 0 60000 65536"/>
                <a:gd name="T9" fmla="*/ 0 60000 65536"/>
                <a:gd name="T10" fmla="*/ 0 60000 65536"/>
                <a:gd name="T11" fmla="*/ 0 60000 65536"/>
                <a:gd name="T12" fmla="*/ 0 w 119"/>
                <a:gd name="T13" fmla="*/ 0 h 100"/>
                <a:gd name="T14" fmla="*/ 119 w 119"/>
                <a:gd name="T15" fmla="*/ 100 h 100"/>
              </a:gdLst>
              <a:ahLst/>
              <a:cxnLst>
                <a:cxn ang="T8">
                  <a:pos x="T0" y="T1"/>
                </a:cxn>
                <a:cxn ang="T9">
                  <a:pos x="T2" y="T3"/>
                </a:cxn>
                <a:cxn ang="T10">
                  <a:pos x="T4" y="T5"/>
                </a:cxn>
                <a:cxn ang="T11">
                  <a:pos x="T6" y="T7"/>
                </a:cxn>
              </a:cxnLst>
              <a:rect l="T12" t="T13" r="T14" b="T15"/>
              <a:pathLst>
                <a:path w="119" h="100">
                  <a:moveTo>
                    <a:pt x="119" y="11"/>
                  </a:moveTo>
                  <a:lnTo>
                    <a:pt x="112" y="0"/>
                  </a:lnTo>
                  <a:lnTo>
                    <a:pt x="0" y="100"/>
                  </a:lnTo>
                  <a:lnTo>
                    <a:pt x="119" y="11"/>
                  </a:lnTo>
                  <a:close/>
                </a:path>
              </a:pathLst>
            </a:custGeom>
            <a:solidFill>
              <a:srgbClr val="000000"/>
            </a:solidFill>
            <a:ln w="9525">
              <a:noFill/>
              <a:round/>
              <a:headEnd/>
              <a:tailEnd/>
            </a:ln>
          </p:spPr>
          <p:txBody>
            <a:bodyPr/>
            <a:lstStyle/>
            <a:p>
              <a:endParaRPr lang="en-US"/>
            </a:p>
          </p:txBody>
        </p:sp>
        <p:sp>
          <p:nvSpPr>
            <p:cNvPr id="2212" name="Freeform 162">
              <a:extLst>
                <a:ext uri="{FF2B5EF4-FFF2-40B4-BE49-F238E27FC236}">
                  <a16:creationId xmlns:a16="http://schemas.microsoft.com/office/drawing/2014/main" id="{05571FCD-F165-4B98-A20F-6F96768668F8}"/>
                </a:ext>
              </a:extLst>
            </p:cNvPr>
            <p:cNvSpPr>
              <a:spLocks/>
            </p:cNvSpPr>
            <p:nvPr/>
          </p:nvSpPr>
          <p:spPr bwMode="auto">
            <a:xfrm>
              <a:off x="4807" y="3834"/>
              <a:ext cx="20" cy="20"/>
            </a:xfrm>
            <a:custGeom>
              <a:avLst/>
              <a:gdLst>
                <a:gd name="T0" fmla="*/ 119 w 119"/>
                <a:gd name="T1" fmla="*/ 11 h 100"/>
                <a:gd name="T2" fmla="*/ 112 w 119"/>
                <a:gd name="T3" fmla="*/ 0 h 100"/>
                <a:gd name="T4" fmla="*/ 0 w 119"/>
                <a:gd name="T5" fmla="*/ 100 h 100"/>
                <a:gd name="T6" fmla="*/ 119 w 119"/>
                <a:gd name="T7" fmla="*/ 11 h 100"/>
                <a:gd name="T8" fmla="*/ 0 60000 65536"/>
                <a:gd name="T9" fmla="*/ 0 60000 65536"/>
                <a:gd name="T10" fmla="*/ 0 60000 65536"/>
                <a:gd name="T11" fmla="*/ 0 60000 65536"/>
                <a:gd name="T12" fmla="*/ 0 w 119"/>
                <a:gd name="T13" fmla="*/ 0 h 100"/>
                <a:gd name="T14" fmla="*/ 119 w 119"/>
                <a:gd name="T15" fmla="*/ 100 h 100"/>
              </a:gdLst>
              <a:ahLst/>
              <a:cxnLst>
                <a:cxn ang="T8">
                  <a:pos x="T0" y="T1"/>
                </a:cxn>
                <a:cxn ang="T9">
                  <a:pos x="T2" y="T3"/>
                </a:cxn>
                <a:cxn ang="T10">
                  <a:pos x="T4" y="T5"/>
                </a:cxn>
                <a:cxn ang="T11">
                  <a:pos x="T6" y="T7"/>
                </a:cxn>
              </a:cxnLst>
              <a:rect l="T12" t="T13" r="T14" b="T15"/>
              <a:pathLst>
                <a:path w="119" h="100">
                  <a:moveTo>
                    <a:pt x="119" y="11"/>
                  </a:moveTo>
                  <a:lnTo>
                    <a:pt x="112" y="0"/>
                  </a:lnTo>
                  <a:lnTo>
                    <a:pt x="0" y="100"/>
                  </a:lnTo>
                  <a:lnTo>
                    <a:pt x="119" y="11"/>
                  </a:lnTo>
                </a:path>
              </a:pathLst>
            </a:custGeom>
            <a:noFill/>
            <a:ln w="0">
              <a:solidFill>
                <a:srgbClr val="000000"/>
              </a:solidFill>
              <a:prstDash val="solid"/>
              <a:round/>
              <a:headEnd/>
              <a:tailEnd/>
            </a:ln>
          </p:spPr>
          <p:txBody>
            <a:bodyPr/>
            <a:lstStyle/>
            <a:p>
              <a:endParaRPr lang="en-US"/>
            </a:p>
          </p:txBody>
        </p:sp>
        <p:sp>
          <p:nvSpPr>
            <p:cNvPr id="2213" name="Freeform 163">
              <a:extLst>
                <a:ext uri="{FF2B5EF4-FFF2-40B4-BE49-F238E27FC236}">
                  <a16:creationId xmlns:a16="http://schemas.microsoft.com/office/drawing/2014/main" id="{0B466BD2-585A-41C1-800C-8A905F93B360}"/>
                </a:ext>
              </a:extLst>
            </p:cNvPr>
            <p:cNvSpPr>
              <a:spLocks/>
            </p:cNvSpPr>
            <p:nvPr/>
          </p:nvSpPr>
          <p:spPr bwMode="auto">
            <a:xfrm>
              <a:off x="4807" y="3832"/>
              <a:ext cx="19" cy="22"/>
            </a:xfrm>
            <a:custGeom>
              <a:avLst/>
              <a:gdLst>
                <a:gd name="T0" fmla="*/ 112 w 112"/>
                <a:gd name="T1" fmla="*/ 9 h 109"/>
                <a:gd name="T2" fmla="*/ 104 w 112"/>
                <a:gd name="T3" fmla="*/ 0 h 109"/>
                <a:gd name="T4" fmla="*/ 0 w 112"/>
                <a:gd name="T5" fmla="*/ 109 h 109"/>
                <a:gd name="T6" fmla="*/ 112 w 112"/>
                <a:gd name="T7" fmla="*/ 9 h 109"/>
                <a:gd name="T8" fmla="*/ 0 60000 65536"/>
                <a:gd name="T9" fmla="*/ 0 60000 65536"/>
                <a:gd name="T10" fmla="*/ 0 60000 65536"/>
                <a:gd name="T11" fmla="*/ 0 60000 65536"/>
                <a:gd name="T12" fmla="*/ 0 w 112"/>
                <a:gd name="T13" fmla="*/ 0 h 109"/>
                <a:gd name="T14" fmla="*/ 112 w 112"/>
                <a:gd name="T15" fmla="*/ 109 h 109"/>
              </a:gdLst>
              <a:ahLst/>
              <a:cxnLst>
                <a:cxn ang="T8">
                  <a:pos x="T0" y="T1"/>
                </a:cxn>
                <a:cxn ang="T9">
                  <a:pos x="T2" y="T3"/>
                </a:cxn>
                <a:cxn ang="T10">
                  <a:pos x="T4" y="T5"/>
                </a:cxn>
                <a:cxn ang="T11">
                  <a:pos x="T6" y="T7"/>
                </a:cxn>
              </a:cxnLst>
              <a:rect l="T12" t="T13" r="T14" b="T15"/>
              <a:pathLst>
                <a:path w="112" h="109">
                  <a:moveTo>
                    <a:pt x="112" y="9"/>
                  </a:moveTo>
                  <a:lnTo>
                    <a:pt x="104" y="0"/>
                  </a:lnTo>
                  <a:lnTo>
                    <a:pt x="0" y="109"/>
                  </a:lnTo>
                  <a:lnTo>
                    <a:pt x="112" y="9"/>
                  </a:lnTo>
                  <a:close/>
                </a:path>
              </a:pathLst>
            </a:custGeom>
            <a:solidFill>
              <a:srgbClr val="000000"/>
            </a:solidFill>
            <a:ln w="9525">
              <a:noFill/>
              <a:round/>
              <a:headEnd/>
              <a:tailEnd/>
            </a:ln>
          </p:spPr>
          <p:txBody>
            <a:bodyPr/>
            <a:lstStyle/>
            <a:p>
              <a:endParaRPr lang="en-US"/>
            </a:p>
          </p:txBody>
        </p:sp>
        <p:sp>
          <p:nvSpPr>
            <p:cNvPr id="2214" name="Freeform 164">
              <a:extLst>
                <a:ext uri="{FF2B5EF4-FFF2-40B4-BE49-F238E27FC236}">
                  <a16:creationId xmlns:a16="http://schemas.microsoft.com/office/drawing/2014/main" id="{9698556B-1283-48FA-8A3C-5AD154115D2B}"/>
                </a:ext>
              </a:extLst>
            </p:cNvPr>
            <p:cNvSpPr>
              <a:spLocks/>
            </p:cNvSpPr>
            <p:nvPr/>
          </p:nvSpPr>
          <p:spPr bwMode="auto">
            <a:xfrm>
              <a:off x="4807" y="3832"/>
              <a:ext cx="19" cy="22"/>
            </a:xfrm>
            <a:custGeom>
              <a:avLst/>
              <a:gdLst>
                <a:gd name="T0" fmla="*/ 112 w 112"/>
                <a:gd name="T1" fmla="*/ 9 h 109"/>
                <a:gd name="T2" fmla="*/ 104 w 112"/>
                <a:gd name="T3" fmla="*/ 0 h 109"/>
                <a:gd name="T4" fmla="*/ 0 w 112"/>
                <a:gd name="T5" fmla="*/ 109 h 109"/>
                <a:gd name="T6" fmla="*/ 112 w 112"/>
                <a:gd name="T7" fmla="*/ 9 h 109"/>
                <a:gd name="T8" fmla="*/ 0 60000 65536"/>
                <a:gd name="T9" fmla="*/ 0 60000 65536"/>
                <a:gd name="T10" fmla="*/ 0 60000 65536"/>
                <a:gd name="T11" fmla="*/ 0 60000 65536"/>
                <a:gd name="T12" fmla="*/ 0 w 112"/>
                <a:gd name="T13" fmla="*/ 0 h 109"/>
                <a:gd name="T14" fmla="*/ 112 w 112"/>
                <a:gd name="T15" fmla="*/ 109 h 109"/>
              </a:gdLst>
              <a:ahLst/>
              <a:cxnLst>
                <a:cxn ang="T8">
                  <a:pos x="T0" y="T1"/>
                </a:cxn>
                <a:cxn ang="T9">
                  <a:pos x="T2" y="T3"/>
                </a:cxn>
                <a:cxn ang="T10">
                  <a:pos x="T4" y="T5"/>
                </a:cxn>
                <a:cxn ang="T11">
                  <a:pos x="T6" y="T7"/>
                </a:cxn>
              </a:cxnLst>
              <a:rect l="T12" t="T13" r="T14" b="T15"/>
              <a:pathLst>
                <a:path w="112" h="109">
                  <a:moveTo>
                    <a:pt x="112" y="9"/>
                  </a:moveTo>
                  <a:lnTo>
                    <a:pt x="104" y="0"/>
                  </a:lnTo>
                  <a:lnTo>
                    <a:pt x="0" y="109"/>
                  </a:lnTo>
                  <a:lnTo>
                    <a:pt x="112" y="9"/>
                  </a:lnTo>
                </a:path>
              </a:pathLst>
            </a:custGeom>
            <a:noFill/>
            <a:ln w="0">
              <a:solidFill>
                <a:srgbClr val="000000"/>
              </a:solidFill>
              <a:prstDash val="solid"/>
              <a:round/>
              <a:headEnd/>
              <a:tailEnd/>
            </a:ln>
          </p:spPr>
          <p:txBody>
            <a:bodyPr/>
            <a:lstStyle/>
            <a:p>
              <a:endParaRPr lang="en-US"/>
            </a:p>
          </p:txBody>
        </p:sp>
        <p:sp>
          <p:nvSpPr>
            <p:cNvPr id="2215" name="Freeform 165">
              <a:extLst>
                <a:ext uri="{FF2B5EF4-FFF2-40B4-BE49-F238E27FC236}">
                  <a16:creationId xmlns:a16="http://schemas.microsoft.com/office/drawing/2014/main" id="{32298A32-0FF1-4A2E-9A15-D0D040D03D05}"/>
                </a:ext>
              </a:extLst>
            </p:cNvPr>
            <p:cNvSpPr>
              <a:spLocks/>
            </p:cNvSpPr>
            <p:nvPr/>
          </p:nvSpPr>
          <p:spPr bwMode="auto">
            <a:xfrm>
              <a:off x="4807" y="3830"/>
              <a:ext cx="17" cy="24"/>
            </a:xfrm>
            <a:custGeom>
              <a:avLst/>
              <a:gdLst>
                <a:gd name="T0" fmla="*/ 104 w 104"/>
                <a:gd name="T1" fmla="*/ 10 h 119"/>
                <a:gd name="T2" fmla="*/ 96 w 104"/>
                <a:gd name="T3" fmla="*/ 0 h 119"/>
                <a:gd name="T4" fmla="*/ 0 w 104"/>
                <a:gd name="T5" fmla="*/ 119 h 119"/>
                <a:gd name="T6" fmla="*/ 104 w 104"/>
                <a:gd name="T7" fmla="*/ 10 h 119"/>
                <a:gd name="T8" fmla="*/ 0 60000 65536"/>
                <a:gd name="T9" fmla="*/ 0 60000 65536"/>
                <a:gd name="T10" fmla="*/ 0 60000 65536"/>
                <a:gd name="T11" fmla="*/ 0 60000 65536"/>
                <a:gd name="T12" fmla="*/ 0 w 104"/>
                <a:gd name="T13" fmla="*/ 0 h 119"/>
                <a:gd name="T14" fmla="*/ 104 w 104"/>
                <a:gd name="T15" fmla="*/ 119 h 119"/>
              </a:gdLst>
              <a:ahLst/>
              <a:cxnLst>
                <a:cxn ang="T8">
                  <a:pos x="T0" y="T1"/>
                </a:cxn>
                <a:cxn ang="T9">
                  <a:pos x="T2" y="T3"/>
                </a:cxn>
                <a:cxn ang="T10">
                  <a:pos x="T4" y="T5"/>
                </a:cxn>
                <a:cxn ang="T11">
                  <a:pos x="T6" y="T7"/>
                </a:cxn>
              </a:cxnLst>
              <a:rect l="T12" t="T13" r="T14" b="T15"/>
              <a:pathLst>
                <a:path w="104" h="119">
                  <a:moveTo>
                    <a:pt x="104" y="10"/>
                  </a:moveTo>
                  <a:lnTo>
                    <a:pt x="96" y="0"/>
                  </a:lnTo>
                  <a:lnTo>
                    <a:pt x="0" y="119"/>
                  </a:lnTo>
                  <a:lnTo>
                    <a:pt x="104" y="10"/>
                  </a:lnTo>
                  <a:close/>
                </a:path>
              </a:pathLst>
            </a:custGeom>
            <a:solidFill>
              <a:srgbClr val="000000"/>
            </a:solidFill>
            <a:ln w="9525">
              <a:noFill/>
              <a:round/>
              <a:headEnd/>
              <a:tailEnd/>
            </a:ln>
          </p:spPr>
          <p:txBody>
            <a:bodyPr/>
            <a:lstStyle/>
            <a:p>
              <a:endParaRPr lang="en-US"/>
            </a:p>
          </p:txBody>
        </p:sp>
        <p:sp>
          <p:nvSpPr>
            <p:cNvPr id="2216" name="Freeform 166">
              <a:extLst>
                <a:ext uri="{FF2B5EF4-FFF2-40B4-BE49-F238E27FC236}">
                  <a16:creationId xmlns:a16="http://schemas.microsoft.com/office/drawing/2014/main" id="{564A1239-1730-4C5A-AF3A-13496B560D79}"/>
                </a:ext>
              </a:extLst>
            </p:cNvPr>
            <p:cNvSpPr>
              <a:spLocks/>
            </p:cNvSpPr>
            <p:nvPr/>
          </p:nvSpPr>
          <p:spPr bwMode="auto">
            <a:xfrm>
              <a:off x="4807" y="3830"/>
              <a:ext cx="17" cy="24"/>
            </a:xfrm>
            <a:custGeom>
              <a:avLst/>
              <a:gdLst>
                <a:gd name="T0" fmla="*/ 104 w 104"/>
                <a:gd name="T1" fmla="*/ 10 h 119"/>
                <a:gd name="T2" fmla="*/ 96 w 104"/>
                <a:gd name="T3" fmla="*/ 0 h 119"/>
                <a:gd name="T4" fmla="*/ 0 w 104"/>
                <a:gd name="T5" fmla="*/ 119 h 119"/>
                <a:gd name="T6" fmla="*/ 104 w 104"/>
                <a:gd name="T7" fmla="*/ 10 h 119"/>
                <a:gd name="T8" fmla="*/ 0 60000 65536"/>
                <a:gd name="T9" fmla="*/ 0 60000 65536"/>
                <a:gd name="T10" fmla="*/ 0 60000 65536"/>
                <a:gd name="T11" fmla="*/ 0 60000 65536"/>
                <a:gd name="T12" fmla="*/ 0 w 104"/>
                <a:gd name="T13" fmla="*/ 0 h 119"/>
                <a:gd name="T14" fmla="*/ 104 w 104"/>
                <a:gd name="T15" fmla="*/ 119 h 119"/>
              </a:gdLst>
              <a:ahLst/>
              <a:cxnLst>
                <a:cxn ang="T8">
                  <a:pos x="T0" y="T1"/>
                </a:cxn>
                <a:cxn ang="T9">
                  <a:pos x="T2" y="T3"/>
                </a:cxn>
                <a:cxn ang="T10">
                  <a:pos x="T4" y="T5"/>
                </a:cxn>
                <a:cxn ang="T11">
                  <a:pos x="T6" y="T7"/>
                </a:cxn>
              </a:cxnLst>
              <a:rect l="T12" t="T13" r="T14" b="T15"/>
              <a:pathLst>
                <a:path w="104" h="119">
                  <a:moveTo>
                    <a:pt x="104" y="10"/>
                  </a:moveTo>
                  <a:lnTo>
                    <a:pt x="96" y="0"/>
                  </a:lnTo>
                  <a:lnTo>
                    <a:pt x="0" y="119"/>
                  </a:lnTo>
                  <a:lnTo>
                    <a:pt x="104" y="10"/>
                  </a:lnTo>
                </a:path>
              </a:pathLst>
            </a:custGeom>
            <a:noFill/>
            <a:ln w="0">
              <a:solidFill>
                <a:srgbClr val="000000"/>
              </a:solidFill>
              <a:prstDash val="solid"/>
              <a:round/>
              <a:headEnd/>
              <a:tailEnd/>
            </a:ln>
          </p:spPr>
          <p:txBody>
            <a:bodyPr/>
            <a:lstStyle/>
            <a:p>
              <a:endParaRPr lang="en-US"/>
            </a:p>
          </p:txBody>
        </p:sp>
        <p:sp>
          <p:nvSpPr>
            <p:cNvPr id="2217" name="Freeform 167">
              <a:extLst>
                <a:ext uri="{FF2B5EF4-FFF2-40B4-BE49-F238E27FC236}">
                  <a16:creationId xmlns:a16="http://schemas.microsoft.com/office/drawing/2014/main" id="{ED94F28F-02C3-4B52-A3E5-277412EF4124}"/>
                </a:ext>
              </a:extLst>
            </p:cNvPr>
            <p:cNvSpPr>
              <a:spLocks/>
            </p:cNvSpPr>
            <p:nvPr/>
          </p:nvSpPr>
          <p:spPr bwMode="auto">
            <a:xfrm>
              <a:off x="4807" y="3829"/>
              <a:ext cx="16" cy="25"/>
            </a:xfrm>
            <a:custGeom>
              <a:avLst/>
              <a:gdLst>
                <a:gd name="T0" fmla="*/ 96 w 96"/>
                <a:gd name="T1" fmla="*/ 8 h 127"/>
                <a:gd name="T2" fmla="*/ 87 w 96"/>
                <a:gd name="T3" fmla="*/ 0 h 127"/>
                <a:gd name="T4" fmla="*/ 0 w 96"/>
                <a:gd name="T5" fmla="*/ 127 h 127"/>
                <a:gd name="T6" fmla="*/ 96 w 96"/>
                <a:gd name="T7" fmla="*/ 8 h 127"/>
                <a:gd name="T8" fmla="*/ 0 60000 65536"/>
                <a:gd name="T9" fmla="*/ 0 60000 65536"/>
                <a:gd name="T10" fmla="*/ 0 60000 65536"/>
                <a:gd name="T11" fmla="*/ 0 60000 65536"/>
                <a:gd name="T12" fmla="*/ 0 w 96"/>
                <a:gd name="T13" fmla="*/ 0 h 127"/>
                <a:gd name="T14" fmla="*/ 96 w 96"/>
                <a:gd name="T15" fmla="*/ 127 h 127"/>
              </a:gdLst>
              <a:ahLst/>
              <a:cxnLst>
                <a:cxn ang="T8">
                  <a:pos x="T0" y="T1"/>
                </a:cxn>
                <a:cxn ang="T9">
                  <a:pos x="T2" y="T3"/>
                </a:cxn>
                <a:cxn ang="T10">
                  <a:pos x="T4" y="T5"/>
                </a:cxn>
                <a:cxn ang="T11">
                  <a:pos x="T6" y="T7"/>
                </a:cxn>
              </a:cxnLst>
              <a:rect l="T12" t="T13" r="T14" b="T15"/>
              <a:pathLst>
                <a:path w="96" h="127">
                  <a:moveTo>
                    <a:pt x="96" y="8"/>
                  </a:moveTo>
                  <a:lnTo>
                    <a:pt x="87" y="0"/>
                  </a:lnTo>
                  <a:lnTo>
                    <a:pt x="0" y="127"/>
                  </a:lnTo>
                  <a:lnTo>
                    <a:pt x="96" y="8"/>
                  </a:lnTo>
                  <a:close/>
                </a:path>
              </a:pathLst>
            </a:custGeom>
            <a:solidFill>
              <a:srgbClr val="000000"/>
            </a:solidFill>
            <a:ln w="9525">
              <a:noFill/>
              <a:round/>
              <a:headEnd/>
              <a:tailEnd/>
            </a:ln>
          </p:spPr>
          <p:txBody>
            <a:bodyPr/>
            <a:lstStyle/>
            <a:p>
              <a:endParaRPr lang="en-US"/>
            </a:p>
          </p:txBody>
        </p:sp>
        <p:sp>
          <p:nvSpPr>
            <p:cNvPr id="2218" name="Freeform 168">
              <a:extLst>
                <a:ext uri="{FF2B5EF4-FFF2-40B4-BE49-F238E27FC236}">
                  <a16:creationId xmlns:a16="http://schemas.microsoft.com/office/drawing/2014/main" id="{C9FD84B8-7763-4587-921B-2EF002987D4F}"/>
                </a:ext>
              </a:extLst>
            </p:cNvPr>
            <p:cNvSpPr>
              <a:spLocks/>
            </p:cNvSpPr>
            <p:nvPr/>
          </p:nvSpPr>
          <p:spPr bwMode="auto">
            <a:xfrm>
              <a:off x="4807" y="3829"/>
              <a:ext cx="16" cy="25"/>
            </a:xfrm>
            <a:custGeom>
              <a:avLst/>
              <a:gdLst>
                <a:gd name="T0" fmla="*/ 96 w 96"/>
                <a:gd name="T1" fmla="*/ 8 h 127"/>
                <a:gd name="T2" fmla="*/ 87 w 96"/>
                <a:gd name="T3" fmla="*/ 0 h 127"/>
                <a:gd name="T4" fmla="*/ 0 w 96"/>
                <a:gd name="T5" fmla="*/ 127 h 127"/>
                <a:gd name="T6" fmla="*/ 96 w 96"/>
                <a:gd name="T7" fmla="*/ 8 h 127"/>
                <a:gd name="T8" fmla="*/ 0 60000 65536"/>
                <a:gd name="T9" fmla="*/ 0 60000 65536"/>
                <a:gd name="T10" fmla="*/ 0 60000 65536"/>
                <a:gd name="T11" fmla="*/ 0 60000 65536"/>
                <a:gd name="T12" fmla="*/ 0 w 96"/>
                <a:gd name="T13" fmla="*/ 0 h 127"/>
                <a:gd name="T14" fmla="*/ 96 w 96"/>
                <a:gd name="T15" fmla="*/ 127 h 127"/>
              </a:gdLst>
              <a:ahLst/>
              <a:cxnLst>
                <a:cxn ang="T8">
                  <a:pos x="T0" y="T1"/>
                </a:cxn>
                <a:cxn ang="T9">
                  <a:pos x="T2" y="T3"/>
                </a:cxn>
                <a:cxn ang="T10">
                  <a:pos x="T4" y="T5"/>
                </a:cxn>
                <a:cxn ang="T11">
                  <a:pos x="T6" y="T7"/>
                </a:cxn>
              </a:cxnLst>
              <a:rect l="T12" t="T13" r="T14" b="T15"/>
              <a:pathLst>
                <a:path w="96" h="127">
                  <a:moveTo>
                    <a:pt x="96" y="8"/>
                  </a:moveTo>
                  <a:lnTo>
                    <a:pt x="87" y="0"/>
                  </a:lnTo>
                  <a:lnTo>
                    <a:pt x="0" y="127"/>
                  </a:lnTo>
                  <a:lnTo>
                    <a:pt x="96" y="8"/>
                  </a:lnTo>
                </a:path>
              </a:pathLst>
            </a:custGeom>
            <a:noFill/>
            <a:ln w="0">
              <a:solidFill>
                <a:srgbClr val="000000"/>
              </a:solidFill>
              <a:prstDash val="solid"/>
              <a:round/>
              <a:headEnd/>
              <a:tailEnd/>
            </a:ln>
          </p:spPr>
          <p:txBody>
            <a:bodyPr/>
            <a:lstStyle/>
            <a:p>
              <a:endParaRPr lang="en-US"/>
            </a:p>
          </p:txBody>
        </p:sp>
        <p:sp>
          <p:nvSpPr>
            <p:cNvPr id="2219" name="Freeform 169">
              <a:extLst>
                <a:ext uri="{FF2B5EF4-FFF2-40B4-BE49-F238E27FC236}">
                  <a16:creationId xmlns:a16="http://schemas.microsoft.com/office/drawing/2014/main" id="{5A0F5AC4-1D2D-4DEC-BACE-266A67D8C755}"/>
                </a:ext>
              </a:extLst>
            </p:cNvPr>
            <p:cNvSpPr>
              <a:spLocks/>
            </p:cNvSpPr>
            <p:nvPr/>
          </p:nvSpPr>
          <p:spPr bwMode="auto">
            <a:xfrm>
              <a:off x="4807" y="3827"/>
              <a:ext cx="15" cy="27"/>
            </a:xfrm>
            <a:custGeom>
              <a:avLst/>
              <a:gdLst>
                <a:gd name="T0" fmla="*/ 87 w 87"/>
                <a:gd name="T1" fmla="*/ 9 h 136"/>
                <a:gd name="T2" fmla="*/ 78 w 87"/>
                <a:gd name="T3" fmla="*/ 0 h 136"/>
                <a:gd name="T4" fmla="*/ 0 w 87"/>
                <a:gd name="T5" fmla="*/ 136 h 136"/>
                <a:gd name="T6" fmla="*/ 87 w 87"/>
                <a:gd name="T7" fmla="*/ 9 h 136"/>
                <a:gd name="T8" fmla="*/ 0 60000 65536"/>
                <a:gd name="T9" fmla="*/ 0 60000 65536"/>
                <a:gd name="T10" fmla="*/ 0 60000 65536"/>
                <a:gd name="T11" fmla="*/ 0 60000 65536"/>
                <a:gd name="T12" fmla="*/ 0 w 87"/>
                <a:gd name="T13" fmla="*/ 0 h 136"/>
                <a:gd name="T14" fmla="*/ 87 w 87"/>
                <a:gd name="T15" fmla="*/ 136 h 136"/>
              </a:gdLst>
              <a:ahLst/>
              <a:cxnLst>
                <a:cxn ang="T8">
                  <a:pos x="T0" y="T1"/>
                </a:cxn>
                <a:cxn ang="T9">
                  <a:pos x="T2" y="T3"/>
                </a:cxn>
                <a:cxn ang="T10">
                  <a:pos x="T4" y="T5"/>
                </a:cxn>
                <a:cxn ang="T11">
                  <a:pos x="T6" y="T7"/>
                </a:cxn>
              </a:cxnLst>
              <a:rect l="T12" t="T13" r="T14" b="T15"/>
              <a:pathLst>
                <a:path w="87" h="136">
                  <a:moveTo>
                    <a:pt x="87" y="9"/>
                  </a:moveTo>
                  <a:lnTo>
                    <a:pt x="78" y="0"/>
                  </a:lnTo>
                  <a:lnTo>
                    <a:pt x="0" y="136"/>
                  </a:lnTo>
                  <a:lnTo>
                    <a:pt x="87" y="9"/>
                  </a:lnTo>
                  <a:close/>
                </a:path>
              </a:pathLst>
            </a:custGeom>
            <a:solidFill>
              <a:srgbClr val="000000"/>
            </a:solidFill>
            <a:ln w="9525">
              <a:noFill/>
              <a:round/>
              <a:headEnd/>
              <a:tailEnd/>
            </a:ln>
          </p:spPr>
          <p:txBody>
            <a:bodyPr/>
            <a:lstStyle/>
            <a:p>
              <a:endParaRPr lang="en-US"/>
            </a:p>
          </p:txBody>
        </p:sp>
      </p:grpSp>
      <p:grpSp>
        <p:nvGrpSpPr>
          <p:cNvPr id="2220" name="Group 371">
            <a:extLst>
              <a:ext uri="{FF2B5EF4-FFF2-40B4-BE49-F238E27FC236}">
                <a16:creationId xmlns:a16="http://schemas.microsoft.com/office/drawing/2014/main" id="{F07DCC9E-B337-4574-9107-B10C84486958}"/>
              </a:ext>
            </a:extLst>
          </p:cNvPr>
          <p:cNvGrpSpPr>
            <a:grpSpLocks/>
          </p:cNvGrpSpPr>
          <p:nvPr/>
        </p:nvGrpSpPr>
        <p:grpSpPr bwMode="auto">
          <a:xfrm>
            <a:off x="7593013" y="5465763"/>
            <a:ext cx="576262" cy="703262"/>
            <a:chOff x="4783" y="3443"/>
            <a:chExt cx="363" cy="443"/>
          </a:xfrm>
        </p:grpSpPr>
        <p:sp>
          <p:nvSpPr>
            <p:cNvPr id="2221" name="Freeform 171">
              <a:extLst>
                <a:ext uri="{FF2B5EF4-FFF2-40B4-BE49-F238E27FC236}">
                  <a16:creationId xmlns:a16="http://schemas.microsoft.com/office/drawing/2014/main" id="{16AA6A33-8BB4-4B45-9D89-29163EC93E6E}"/>
                </a:ext>
              </a:extLst>
            </p:cNvPr>
            <p:cNvSpPr>
              <a:spLocks/>
            </p:cNvSpPr>
            <p:nvPr/>
          </p:nvSpPr>
          <p:spPr bwMode="auto">
            <a:xfrm>
              <a:off x="4807" y="3827"/>
              <a:ext cx="15" cy="27"/>
            </a:xfrm>
            <a:custGeom>
              <a:avLst/>
              <a:gdLst>
                <a:gd name="T0" fmla="*/ 87 w 87"/>
                <a:gd name="T1" fmla="*/ 9 h 136"/>
                <a:gd name="T2" fmla="*/ 78 w 87"/>
                <a:gd name="T3" fmla="*/ 0 h 136"/>
                <a:gd name="T4" fmla="*/ 0 w 87"/>
                <a:gd name="T5" fmla="*/ 136 h 136"/>
                <a:gd name="T6" fmla="*/ 87 w 87"/>
                <a:gd name="T7" fmla="*/ 9 h 136"/>
                <a:gd name="T8" fmla="*/ 0 60000 65536"/>
                <a:gd name="T9" fmla="*/ 0 60000 65536"/>
                <a:gd name="T10" fmla="*/ 0 60000 65536"/>
                <a:gd name="T11" fmla="*/ 0 60000 65536"/>
                <a:gd name="T12" fmla="*/ 0 w 87"/>
                <a:gd name="T13" fmla="*/ 0 h 136"/>
                <a:gd name="T14" fmla="*/ 87 w 87"/>
                <a:gd name="T15" fmla="*/ 136 h 136"/>
              </a:gdLst>
              <a:ahLst/>
              <a:cxnLst>
                <a:cxn ang="T8">
                  <a:pos x="T0" y="T1"/>
                </a:cxn>
                <a:cxn ang="T9">
                  <a:pos x="T2" y="T3"/>
                </a:cxn>
                <a:cxn ang="T10">
                  <a:pos x="T4" y="T5"/>
                </a:cxn>
                <a:cxn ang="T11">
                  <a:pos x="T6" y="T7"/>
                </a:cxn>
              </a:cxnLst>
              <a:rect l="T12" t="T13" r="T14" b="T15"/>
              <a:pathLst>
                <a:path w="87" h="136">
                  <a:moveTo>
                    <a:pt x="87" y="9"/>
                  </a:moveTo>
                  <a:lnTo>
                    <a:pt x="78" y="0"/>
                  </a:lnTo>
                  <a:lnTo>
                    <a:pt x="0" y="136"/>
                  </a:lnTo>
                  <a:lnTo>
                    <a:pt x="87" y="9"/>
                  </a:lnTo>
                </a:path>
              </a:pathLst>
            </a:custGeom>
            <a:noFill/>
            <a:ln w="0">
              <a:solidFill>
                <a:srgbClr val="000000"/>
              </a:solidFill>
              <a:prstDash val="solid"/>
              <a:round/>
              <a:headEnd/>
              <a:tailEnd/>
            </a:ln>
          </p:spPr>
          <p:txBody>
            <a:bodyPr/>
            <a:lstStyle/>
            <a:p>
              <a:endParaRPr lang="en-US"/>
            </a:p>
          </p:txBody>
        </p:sp>
        <p:sp>
          <p:nvSpPr>
            <p:cNvPr id="2222" name="Freeform 172">
              <a:extLst>
                <a:ext uri="{FF2B5EF4-FFF2-40B4-BE49-F238E27FC236}">
                  <a16:creationId xmlns:a16="http://schemas.microsoft.com/office/drawing/2014/main" id="{3E6A71B4-41E5-40F1-88AF-77F8B32D2D28}"/>
                </a:ext>
              </a:extLst>
            </p:cNvPr>
            <p:cNvSpPr>
              <a:spLocks/>
            </p:cNvSpPr>
            <p:nvPr/>
          </p:nvSpPr>
          <p:spPr bwMode="auto">
            <a:xfrm>
              <a:off x="4807" y="3826"/>
              <a:ext cx="13" cy="28"/>
            </a:xfrm>
            <a:custGeom>
              <a:avLst/>
              <a:gdLst>
                <a:gd name="T0" fmla="*/ 78 w 78"/>
                <a:gd name="T1" fmla="*/ 6 h 142"/>
                <a:gd name="T2" fmla="*/ 67 w 78"/>
                <a:gd name="T3" fmla="*/ 0 h 142"/>
                <a:gd name="T4" fmla="*/ 0 w 78"/>
                <a:gd name="T5" fmla="*/ 142 h 142"/>
                <a:gd name="T6" fmla="*/ 78 w 78"/>
                <a:gd name="T7" fmla="*/ 6 h 142"/>
                <a:gd name="T8" fmla="*/ 0 60000 65536"/>
                <a:gd name="T9" fmla="*/ 0 60000 65536"/>
                <a:gd name="T10" fmla="*/ 0 60000 65536"/>
                <a:gd name="T11" fmla="*/ 0 60000 65536"/>
                <a:gd name="T12" fmla="*/ 0 w 78"/>
                <a:gd name="T13" fmla="*/ 0 h 142"/>
                <a:gd name="T14" fmla="*/ 78 w 78"/>
                <a:gd name="T15" fmla="*/ 142 h 142"/>
              </a:gdLst>
              <a:ahLst/>
              <a:cxnLst>
                <a:cxn ang="T8">
                  <a:pos x="T0" y="T1"/>
                </a:cxn>
                <a:cxn ang="T9">
                  <a:pos x="T2" y="T3"/>
                </a:cxn>
                <a:cxn ang="T10">
                  <a:pos x="T4" y="T5"/>
                </a:cxn>
                <a:cxn ang="T11">
                  <a:pos x="T6" y="T7"/>
                </a:cxn>
              </a:cxnLst>
              <a:rect l="T12" t="T13" r="T14" b="T15"/>
              <a:pathLst>
                <a:path w="78" h="142">
                  <a:moveTo>
                    <a:pt x="78" y="6"/>
                  </a:moveTo>
                  <a:lnTo>
                    <a:pt x="67" y="0"/>
                  </a:lnTo>
                  <a:lnTo>
                    <a:pt x="0" y="142"/>
                  </a:lnTo>
                  <a:lnTo>
                    <a:pt x="78" y="6"/>
                  </a:lnTo>
                  <a:close/>
                </a:path>
              </a:pathLst>
            </a:custGeom>
            <a:solidFill>
              <a:srgbClr val="000000"/>
            </a:solidFill>
            <a:ln w="9525">
              <a:noFill/>
              <a:round/>
              <a:headEnd/>
              <a:tailEnd/>
            </a:ln>
          </p:spPr>
          <p:txBody>
            <a:bodyPr/>
            <a:lstStyle/>
            <a:p>
              <a:endParaRPr lang="en-US"/>
            </a:p>
          </p:txBody>
        </p:sp>
        <p:sp>
          <p:nvSpPr>
            <p:cNvPr id="2223" name="Freeform 173">
              <a:extLst>
                <a:ext uri="{FF2B5EF4-FFF2-40B4-BE49-F238E27FC236}">
                  <a16:creationId xmlns:a16="http://schemas.microsoft.com/office/drawing/2014/main" id="{1CA54B56-935E-4392-B968-409EF48F610B}"/>
                </a:ext>
              </a:extLst>
            </p:cNvPr>
            <p:cNvSpPr>
              <a:spLocks/>
            </p:cNvSpPr>
            <p:nvPr/>
          </p:nvSpPr>
          <p:spPr bwMode="auto">
            <a:xfrm>
              <a:off x="4807" y="3826"/>
              <a:ext cx="13" cy="28"/>
            </a:xfrm>
            <a:custGeom>
              <a:avLst/>
              <a:gdLst>
                <a:gd name="T0" fmla="*/ 78 w 78"/>
                <a:gd name="T1" fmla="*/ 6 h 142"/>
                <a:gd name="T2" fmla="*/ 67 w 78"/>
                <a:gd name="T3" fmla="*/ 0 h 142"/>
                <a:gd name="T4" fmla="*/ 0 w 78"/>
                <a:gd name="T5" fmla="*/ 142 h 142"/>
                <a:gd name="T6" fmla="*/ 78 w 78"/>
                <a:gd name="T7" fmla="*/ 6 h 142"/>
                <a:gd name="T8" fmla="*/ 0 60000 65536"/>
                <a:gd name="T9" fmla="*/ 0 60000 65536"/>
                <a:gd name="T10" fmla="*/ 0 60000 65536"/>
                <a:gd name="T11" fmla="*/ 0 60000 65536"/>
                <a:gd name="T12" fmla="*/ 0 w 78"/>
                <a:gd name="T13" fmla="*/ 0 h 142"/>
                <a:gd name="T14" fmla="*/ 78 w 78"/>
                <a:gd name="T15" fmla="*/ 142 h 142"/>
              </a:gdLst>
              <a:ahLst/>
              <a:cxnLst>
                <a:cxn ang="T8">
                  <a:pos x="T0" y="T1"/>
                </a:cxn>
                <a:cxn ang="T9">
                  <a:pos x="T2" y="T3"/>
                </a:cxn>
                <a:cxn ang="T10">
                  <a:pos x="T4" y="T5"/>
                </a:cxn>
                <a:cxn ang="T11">
                  <a:pos x="T6" y="T7"/>
                </a:cxn>
              </a:cxnLst>
              <a:rect l="T12" t="T13" r="T14" b="T15"/>
              <a:pathLst>
                <a:path w="78" h="142">
                  <a:moveTo>
                    <a:pt x="78" y="6"/>
                  </a:moveTo>
                  <a:lnTo>
                    <a:pt x="67" y="0"/>
                  </a:lnTo>
                  <a:lnTo>
                    <a:pt x="0" y="142"/>
                  </a:lnTo>
                  <a:lnTo>
                    <a:pt x="78" y="6"/>
                  </a:lnTo>
                </a:path>
              </a:pathLst>
            </a:custGeom>
            <a:noFill/>
            <a:ln w="0">
              <a:solidFill>
                <a:srgbClr val="000000"/>
              </a:solidFill>
              <a:prstDash val="solid"/>
              <a:round/>
              <a:headEnd/>
              <a:tailEnd/>
            </a:ln>
          </p:spPr>
          <p:txBody>
            <a:bodyPr/>
            <a:lstStyle/>
            <a:p>
              <a:endParaRPr lang="en-US"/>
            </a:p>
          </p:txBody>
        </p:sp>
        <p:sp>
          <p:nvSpPr>
            <p:cNvPr id="2224" name="Freeform 174">
              <a:extLst>
                <a:ext uri="{FF2B5EF4-FFF2-40B4-BE49-F238E27FC236}">
                  <a16:creationId xmlns:a16="http://schemas.microsoft.com/office/drawing/2014/main" id="{C788CF18-7799-4013-8F76-18297BCCA295}"/>
                </a:ext>
              </a:extLst>
            </p:cNvPr>
            <p:cNvSpPr>
              <a:spLocks/>
            </p:cNvSpPr>
            <p:nvPr/>
          </p:nvSpPr>
          <p:spPr bwMode="auto">
            <a:xfrm>
              <a:off x="4807" y="3825"/>
              <a:ext cx="11" cy="29"/>
            </a:xfrm>
            <a:custGeom>
              <a:avLst/>
              <a:gdLst>
                <a:gd name="T0" fmla="*/ 67 w 67"/>
                <a:gd name="T1" fmla="*/ 6 h 148"/>
                <a:gd name="T2" fmla="*/ 56 w 67"/>
                <a:gd name="T3" fmla="*/ 0 h 148"/>
                <a:gd name="T4" fmla="*/ 0 w 67"/>
                <a:gd name="T5" fmla="*/ 148 h 148"/>
                <a:gd name="T6" fmla="*/ 67 w 67"/>
                <a:gd name="T7" fmla="*/ 6 h 148"/>
                <a:gd name="T8" fmla="*/ 0 60000 65536"/>
                <a:gd name="T9" fmla="*/ 0 60000 65536"/>
                <a:gd name="T10" fmla="*/ 0 60000 65536"/>
                <a:gd name="T11" fmla="*/ 0 60000 65536"/>
                <a:gd name="T12" fmla="*/ 0 w 67"/>
                <a:gd name="T13" fmla="*/ 0 h 148"/>
                <a:gd name="T14" fmla="*/ 67 w 67"/>
                <a:gd name="T15" fmla="*/ 148 h 148"/>
              </a:gdLst>
              <a:ahLst/>
              <a:cxnLst>
                <a:cxn ang="T8">
                  <a:pos x="T0" y="T1"/>
                </a:cxn>
                <a:cxn ang="T9">
                  <a:pos x="T2" y="T3"/>
                </a:cxn>
                <a:cxn ang="T10">
                  <a:pos x="T4" y="T5"/>
                </a:cxn>
                <a:cxn ang="T11">
                  <a:pos x="T6" y="T7"/>
                </a:cxn>
              </a:cxnLst>
              <a:rect l="T12" t="T13" r="T14" b="T15"/>
              <a:pathLst>
                <a:path w="67" h="148">
                  <a:moveTo>
                    <a:pt x="67" y="6"/>
                  </a:moveTo>
                  <a:lnTo>
                    <a:pt x="56" y="0"/>
                  </a:lnTo>
                  <a:lnTo>
                    <a:pt x="0" y="148"/>
                  </a:lnTo>
                  <a:lnTo>
                    <a:pt x="67" y="6"/>
                  </a:lnTo>
                  <a:close/>
                </a:path>
              </a:pathLst>
            </a:custGeom>
            <a:solidFill>
              <a:srgbClr val="000000"/>
            </a:solidFill>
            <a:ln w="9525">
              <a:noFill/>
              <a:round/>
              <a:headEnd/>
              <a:tailEnd/>
            </a:ln>
          </p:spPr>
          <p:txBody>
            <a:bodyPr/>
            <a:lstStyle/>
            <a:p>
              <a:endParaRPr lang="en-US"/>
            </a:p>
          </p:txBody>
        </p:sp>
        <p:sp>
          <p:nvSpPr>
            <p:cNvPr id="2225" name="Freeform 175">
              <a:extLst>
                <a:ext uri="{FF2B5EF4-FFF2-40B4-BE49-F238E27FC236}">
                  <a16:creationId xmlns:a16="http://schemas.microsoft.com/office/drawing/2014/main" id="{C39D0DAD-2437-4E39-B060-4D1F313C3076}"/>
                </a:ext>
              </a:extLst>
            </p:cNvPr>
            <p:cNvSpPr>
              <a:spLocks/>
            </p:cNvSpPr>
            <p:nvPr/>
          </p:nvSpPr>
          <p:spPr bwMode="auto">
            <a:xfrm>
              <a:off x="4807" y="3825"/>
              <a:ext cx="11" cy="29"/>
            </a:xfrm>
            <a:custGeom>
              <a:avLst/>
              <a:gdLst>
                <a:gd name="T0" fmla="*/ 67 w 67"/>
                <a:gd name="T1" fmla="*/ 6 h 148"/>
                <a:gd name="T2" fmla="*/ 56 w 67"/>
                <a:gd name="T3" fmla="*/ 0 h 148"/>
                <a:gd name="T4" fmla="*/ 0 w 67"/>
                <a:gd name="T5" fmla="*/ 148 h 148"/>
                <a:gd name="T6" fmla="*/ 67 w 67"/>
                <a:gd name="T7" fmla="*/ 6 h 148"/>
                <a:gd name="T8" fmla="*/ 0 60000 65536"/>
                <a:gd name="T9" fmla="*/ 0 60000 65536"/>
                <a:gd name="T10" fmla="*/ 0 60000 65536"/>
                <a:gd name="T11" fmla="*/ 0 60000 65536"/>
                <a:gd name="T12" fmla="*/ 0 w 67"/>
                <a:gd name="T13" fmla="*/ 0 h 148"/>
                <a:gd name="T14" fmla="*/ 67 w 67"/>
                <a:gd name="T15" fmla="*/ 148 h 148"/>
              </a:gdLst>
              <a:ahLst/>
              <a:cxnLst>
                <a:cxn ang="T8">
                  <a:pos x="T0" y="T1"/>
                </a:cxn>
                <a:cxn ang="T9">
                  <a:pos x="T2" y="T3"/>
                </a:cxn>
                <a:cxn ang="T10">
                  <a:pos x="T4" y="T5"/>
                </a:cxn>
                <a:cxn ang="T11">
                  <a:pos x="T6" y="T7"/>
                </a:cxn>
              </a:cxnLst>
              <a:rect l="T12" t="T13" r="T14" b="T15"/>
              <a:pathLst>
                <a:path w="67" h="148">
                  <a:moveTo>
                    <a:pt x="67" y="6"/>
                  </a:moveTo>
                  <a:lnTo>
                    <a:pt x="56" y="0"/>
                  </a:lnTo>
                  <a:lnTo>
                    <a:pt x="0" y="148"/>
                  </a:lnTo>
                  <a:lnTo>
                    <a:pt x="67" y="6"/>
                  </a:lnTo>
                </a:path>
              </a:pathLst>
            </a:custGeom>
            <a:noFill/>
            <a:ln w="0">
              <a:solidFill>
                <a:srgbClr val="000000"/>
              </a:solidFill>
              <a:prstDash val="solid"/>
              <a:round/>
              <a:headEnd/>
              <a:tailEnd/>
            </a:ln>
          </p:spPr>
          <p:txBody>
            <a:bodyPr/>
            <a:lstStyle/>
            <a:p>
              <a:endParaRPr lang="en-US"/>
            </a:p>
          </p:txBody>
        </p:sp>
        <p:sp>
          <p:nvSpPr>
            <p:cNvPr id="2226" name="Freeform 176">
              <a:extLst>
                <a:ext uri="{FF2B5EF4-FFF2-40B4-BE49-F238E27FC236}">
                  <a16:creationId xmlns:a16="http://schemas.microsoft.com/office/drawing/2014/main" id="{FEA8B508-7F5E-436A-B4D3-F7ACF48787A9}"/>
                </a:ext>
              </a:extLst>
            </p:cNvPr>
            <p:cNvSpPr>
              <a:spLocks/>
            </p:cNvSpPr>
            <p:nvPr/>
          </p:nvSpPr>
          <p:spPr bwMode="auto">
            <a:xfrm>
              <a:off x="4807" y="3824"/>
              <a:ext cx="9" cy="30"/>
            </a:xfrm>
            <a:custGeom>
              <a:avLst/>
              <a:gdLst>
                <a:gd name="T0" fmla="*/ 56 w 56"/>
                <a:gd name="T1" fmla="*/ 4 h 152"/>
                <a:gd name="T2" fmla="*/ 46 w 56"/>
                <a:gd name="T3" fmla="*/ 0 h 152"/>
                <a:gd name="T4" fmla="*/ 0 w 56"/>
                <a:gd name="T5" fmla="*/ 152 h 152"/>
                <a:gd name="T6" fmla="*/ 56 w 56"/>
                <a:gd name="T7" fmla="*/ 4 h 152"/>
                <a:gd name="T8" fmla="*/ 0 60000 65536"/>
                <a:gd name="T9" fmla="*/ 0 60000 65536"/>
                <a:gd name="T10" fmla="*/ 0 60000 65536"/>
                <a:gd name="T11" fmla="*/ 0 60000 65536"/>
                <a:gd name="T12" fmla="*/ 0 w 56"/>
                <a:gd name="T13" fmla="*/ 0 h 152"/>
                <a:gd name="T14" fmla="*/ 56 w 56"/>
                <a:gd name="T15" fmla="*/ 152 h 152"/>
              </a:gdLst>
              <a:ahLst/>
              <a:cxnLst>
                <a:cxn ang="T8">
                  <a:pos x="T0" y="T1"/>
                </a:cxn>
                <a:cxn ang="T9">
                  <a:pos x="T2" y="T3"/>
                </a:cxn>
                <a:cxn ang="T10">
                  <a:pos x="T4" y="T5"/>
                </a:cxn>
                <a:cxn ang="T11">
                  <a:pos x="T6" y="T7"/>
                </a:cxn>
              </a:cxnLst>
              <a:rect l="T12" t="T13" r="T14" b="T15"/>
              <a:pathLst>
                <a:path w="56" h="152">
                  <a:moveTo>
                    <a:pt x="56" y="4"/>
                  </a:moveTo>
                  <a:lnTo>
                    <a:pt x="46" y="0"/>
                  </a:lnTo>
                  <a:lnTo>
                    <a:pt x="0" y="152"/>
                  </a:lnTo>
                  <a:lnTo>
                    <a:pt x="56" y="4"/>
                  </a:lnTo>
                  <a:close/>
                </a:path>
              </a:pathLst>
            </a:custGeom>
            <a:solidFill>
              <a:srgbClr val="000000"/>
            </a:solidFill>
            <a:ln w="9525">
              <a:noFill/>
              <a:round/>
              <a:headEnd/>
              <a:tailEnd/>
            </a:ln>
          </p:spPr>
          <p:txBody>
            <a:bodyPr/>
            <a:lstStyle/>
            <a:p>
              <a:endParaRPr lang="en-US"/>
            </a:p>
          </p:txBody>
        </p:sp>
        <p:sp>
          <p:nvSpPr>
            <p:cNvPr id="2227" name="Freeform 177">
              <a:extLst>
                <a:ext uri="{FF2B5EF4-FFF2-40B4-BE49-F238E27FC236}">
                  <a16:creationId xmlns:a16="http://schemas.microsoft.com/office/drawing/2014/main" id="{A71A08E9-7297-432B-905F-420BE61B2B08}"/>
                </a:ext>
              </a:extLst>
            </p:cNvPr>
            <p:cNvSpPr>
              <a:spLocks/>
            </p:cNvSpPr>
            <p:nvPr/>
          </p:nvSpPr>
          <p:spPr bwMode="auto">
            <a:xfrm>
              <a:off x="4807" y="3824"/>
              <a:ext cx="9" cy="30"/>
            </a:xfrm>
            <a:custGeom>
              <a:avLst/>
              <a:gdLst>
                <a:gd name="T0" fmla="*/ 56 w 56"/>
                <a:gd name="T1" fmla="*/ 4 h 152"/>
                <a:gd name="T2" fmla="*/ 46 w 56"/>
                <a:gd name="T3" fmla="*/ 0 h 152"/>
                <a:gd name="T4" fmla="*/ 0 w 56"/>
                <a:gd name="T5" fmla="*/ 152 h 152"/>
                <a:gd name="T6" fmla="*/ 56 w 56"/>
                <a:gd name="T7" fmla="*/ 4 h 152"/>
                <a:gd name="T8" fmla="*/ 0 60000 65536"/>
                <a:gd name="T9" fmla="*/ 0 60000 65536"/>
                <a:gd name="T10" fmla="*/ 0 60000 65536"/>
                <a:gd name="T11" fmla="*/ 0 60000 65536"/>
                <a:gd name="T12" fmla="*/ 0 w 56"/>
                <a:gd name="T13" fmla="*/ 0 h 152"/>
                <a:gd name="T14" fmla="*/ 56 w 56"/>
                <a:gd name="T15" fmla="*/ 152 h 152"/>
              </a:gdLst>
              <a:ahLst/>
              <a:cxnLst>
                <a:cxn ang="T8">
                  <a:pos x="T0" y="T1"/>
                </a:cxn>
                <a:cxn ang="T9">
                  <a:pos x="T2" y="T3"/>
                </a:cxn>
                <a:cxn ang="T10">
                  <a:pos x="T4" y="T5"/>
                </a:cxn>
                <a:cxn ang="T11">
                  <a:pos x="T6" y="T7"/>
                </a:cxn>
              </a:cxnLst>
              <a:rect l="T12" t="T13" r="T14" b="T15"/>
              <a:pathLst>
                <a:path w="56" h="152">
                  <a:moveTo>
                    <a:pt x="56" y="4"/>
                  </a:moveTo>
                  <a:lnTo>
                    <a:pt x="46" y="0"/>
                  </a:lnTo>
                  <a:lnTo>
                    <a:pt x="0" y="152"/>
                  </a:lnTo>
                  <a:lnTo>
                    <a:pt x="56" y="4"/>
                  </a:lnTo>
                </a:path>
              </a:pathLst>
            </a:custGeom>
            <a:noFill/>
            <a:ln w="0">
              <a:solidFill>
                <a:srgbClr val="000000"/>
              </a:solidFill>
              <a:prstDash val="solid"/>
              <a:round/>
              <a:headEnd/>
              <a:tailEnd/>
            </a:ln>
          </p:spPr>
          <p:txBody>
            <a:bodyPr/>
            <a:lstStyle/>
            <a:p>
              <a:endParaRPr lang="en-US"/>
            </a:p>
          </p:txBody>
        </p:sp>
        <p:sp>
          <p:nvSpPr>
            <p:cNvPr id="2228" name="Freeform 178">
              <a:extLst>
                <a:ext uri="{FF2B5EF4-FFF2-40B4-BE49-F238E27FC236}">
                  <a16:creationId xmlns:a16="http://schemas.microsoft.com/office/drawing/2014/main" id="{1018D6D9-EC9C-4399-B6EA-5FE00EE89F5A}"/>
                </a:ext>
              </a:extLst>
            </p:cNvPr>
            <p:cNvSpPr>
              <a:spLocks/>
            </p:cNvSpPr>
            <p:nvPr/>
          </p:nvSpPr>
          <p:spPr bwMode="auto">
            <a:xfrm>
              <a:off x="4807" y="3823"/>
              <a:ext cx="8" cy="31"/>
            </a:xfrm>
            <a:custGeom>
              <a:avLst/>
              <a:gdLst>
                <a:gd name="T0" fmla="*/ 46 w 46"/>
                <a:gd name="T1" fmla="*/ 4 h 156"/>
                <a:gd name="T2" fmla="*/ 35 w 46"/>
                <a:gd name="T3" fmla="*/ 0 h 156"/>
                <a:gd name="T4" fmla="*/ 0 w 46"/>
                <a:gd name="T5" fmla="*/ 156 h 156"/>
                <a:gd name="T6" fmla="*/ 46 w 46"/>
                <a:gd name="T7" fmla="*/ 4 h 156"/>
                <a:gd name="T8" fmla="*/ 0 60000 65536"/>
                <a:gd name="T9" fmla="*/ 0 60000 65536"/>
                <a:gd name="T10" fmla="*/ 0 60000 65536"/>
                <a:gd name="T11" fmla="*/ 0 60000 65536"/>
                <a:gd name="T12" fmla="*/ 0 w 46"/>
                <a:gd name="T13" fmla="*/ 0 h 156"/>
                <a:gd name="T14" fmla="*/ 46 w 46"/>
                <a:gd name="T15" fmla="*/ 156 h 156"/>
              </a:gdLst>
              <a:ahLst/>
              <a:cxnLst>
                <a:cxn ang="T8">
                  <a:pos x="T0" y="T1"/>
                </a:cxn>
                <a:cxn ang="T9">
                  <a:pos x="T2" y="T3"/>
                </a:cxn>
                <a:cxn ang="T10">
                  <a:pos x="T4" y="T5"/>
                </a:cxn>
                <a:cxn ang="T11">
                  <a:pos x="T6" y="T7"/>
                </a:cxn>
              </a:cxnLst>
              <a:rect l="T12" t="T13" r="T14" b="T15"/>
              <a:pathLst>
                <a:path w="46" h="156">
                  <a:moveTo>
                    <a:pt x="46" y="4"/>
                  </a:moveTo>
                  <a:lnTo>
                    <a:pt x="35" y="0"/>
                  </a:lnTo>
                  <a:lnTo>
                    <a:pt x="0" y="156"/>
                  </a:lnTo>
                  <a:lnTo>
                    <a:pt x="46" y="4"/>
                  </a:lnTo>
                  <a:close/>
                </a:path>
              </a:pathLst>
            </a:custGeom>
            <a:solidFill>
              <a:srgbClr val="000000"/>
            </a:solidFill>
            <a:ln w="9525">
              <a:noFill/>
              <a:round/>
              <a:headEnd/>
              <a:tailEnd/>
            </a:ln>
          </p:spPr>
          <p:txBody>
            <a:bodyPr/>
            <a:lstStyle/>
            <a:p>
              <a:endParaRPr lang="en-US"/>
            </a:p>
          </p:txBody>
        </p:sp>
        <p:sp>
          <p:nvSpPr>
            <p:cNvPr id="2229" name="Freeform 179">
              <a:extLst>
                <a:ext uri="{FF2B5EF4-FFF2-40B4-BE49-F238E27FC236}">
                  <a16:creationId xmlns:a16="http://schemas.microsoft.com/office/drawing/2014/main" id="{A46A97C8-8BCA-4284-B23B-429849673C66}"/>
                </a:ext>
              </a:extLst>
            </p:cNvPr>
            <p:cNvSpPr>
              <a:spLocks/>
            </p:cNvSpPr>
            <p:nvPr/>
          </p:nvSpPr>
          <p:spPr bwMode="auto">
            <a:xfrm>
              <a:off x="4807" y="3823"/>
              <a:ext cx="8" cy="31"/>
            </a:xfrm>
            <a:custGeom>
              <a:avLst/>
              <a:gdLst>
                <a:gd name="T0" fmla="*/ 46 w 46"/>
                <a:gd name="T1" fmla="*/ 4 h 156"/>
                <a:gd name="T2" fmla="*/ 35 w 46"/>
                <a:gd name="T3" fmla="*/ 0 h 156"/>
                <a:gd name="T4" fmla="*/ 0 w 46"/>
                <a:gd name="T5" fmla="*/ 156 h 156"/>
                <a:gd name="T6" fmla="*/ 46 w 46"/>
                <a:gd name="T7" fmla="*/ 4 h 156"/>
                <a:gd name="T8" fmla="*/ 0 60000 65536"/>
                <a:gd name="T9" fmla="*/ 0 60000 65536"/>
                <a:gd name="T10" fmla="*/ 0 60000 65536"/>
                <a:gd name="T11" fmla="*/ 0 60000 65536"/>
                <a:gd name="T12" fmla="*/ 0 w 46"/>
                <a:gd name="T13" fmla="*/ 0 h 156"/>
                <a:gd name="T14" fmla="*/ 46 w 46"/>
                <a:gd name="T15" fmla="*/ 156 h 156"/>
              </a:gdLst>
              <a:ahLst/>
              <a:cxnLst>
                <a:cxn ang="T8">
                  <a:pos x="T0" y="T1"/>
                </a:cxn>
                <a:cxn ang="T9">
                  <a:pos x="T2" y="T3"/>
                </a:cxn>
                <a:cxn ang="T10">
                  <a:pos x="T4" y="T5"/>
                </a:cxn>
                <a:cxn ang="T11">
                  <a:pos x="T6" y="T7"/>
                </a:cxn>
              </a:cxnLst>
              <a:rect l="T12" t="T13" r="T14" b="T15"/>
              <a:pathLst>
                <a:path w="46" h="156">
                  <a:moveTo>
                    <a:pt x="46" y="4"/>
                  </a:moveTo>
                  <a:lnTo>
                    <a:pt x="35" y="0"/>
                  </a:lnTo>
                  <a:lnTo>
                    <a:pt x="0" y="156"/>
                  </a:lnTo>
                  <a:lnTo>
                    <a:pt x="46" y="4"/>
                  </a:lnTo>
                </a:path>
              </a:pathLst>
            </a:custGeom>
            <a:noFill/>
            <a:ln w="0">
              <a:solidFill>
                <a:srgbClr val="000000"/>
              </a:solidFill>
              <a:prstDash val="solid"/>
              <a:round/>
              <a:headEnd/>
              <a:tailEnd/>
            </a:ln>
          </p:spPr>
          <p:txBody>
            <a:bodyPr/>
            <a:lstStyle/>
            <a:p>
              <a:endParaRPr lang="en-US"/>
            </a:p>
          </p:txBody>
        </p:sp>
        <p:sp>
          <p:nvSpPr>
            <p:cNvPr id="2230" name="Freeform 180">
              <a:extLst>
                <a:ext uri="{FF2B5EF4-FFF2-40B4-BE49-F238E27FC236}">
                  <a16:creationId xmlns:a16="http://schemas.microsoft.com/office/drawing/2014/main" id="{CFF75CF5-7F5A-4520-B69B-53E7C8DAF94C}"/>
                </a:ext>
              </a:extLst>
            </p:cNvPr>
            <p:cNvSpPr>
              <a:spLocks/>
            </p:cNvSpPr>
            <p:nvPr/>
          </p:nvSpPr>
          <p:spPr bwMode="auto">
            <a:xfrm>
              <a:off x="4807" y="3822"/>
              <a:ext cx="6" cy="32"/>
            </a:xfrm>
            <a:custGeom>
              <a:avLst/>
              <a:gdLst>
                <a:gd name="T0" fmla="*/ 35 w 35"/>
                <a:gd name="T1" fmla="*/ 4 h 160"/>
                <a:gd name="T2" fmla="*/ 23 w 35"/>
                <a:gd name="T3" fmla="*/ 0 h 160"/>
                <a:gd name="T4" fmla="*/ 0 w 35"/>
                <a:gd name="T5" fmla="*/ 160 h 160"/>
                <a:gd name="T6" fmla="*/ 35 w 35"/>
                <a:gd name="T7" fmla="*/ 4 h 160"/>
                <a:gd name="T8" fmla="*/ 0 60000 65536"/>
                <a:gd name="T9" fmla="*/ 0 60000 65536"/>
                <a:gd name="T10" fmla="*/ 0 60000 65536"/>
                <a:gd name="T11" fmla="*/ 0 60000 65536"/>
                <a:gd name="T12" fmla="*/ 0 w 35"/>
                <a:gd name="T13" fmla="*/ 0 h 160"/>
                <a:gd name="T14" fmla="*/ 35 w 35"/>
                <a:gd name="T15" fmla="*/ 160 h 160"/>
              </a:gdLst>
              <a:ahLst/>
              <a:cxnLst>
                <a:cxn ang="T8">
                  <a:pos x="T0" y="T1"/>
                </a:cxn>
                <a:cxn ang="T9">
                  <a:pos x="T2" y="T3"/>
                </a:cxn>
                <a:cxn ang="T10">
                  <a:pos x="T4" y="T5"/>
                </a:cxn>
                <a:cxn ang="T11">
                  <a:pos x="T6" y="T7"/>
                </a:cxn>
              </a:cxnLst>
              <a:rect l="T12" t="T13" r="T14" b="T15"/>
              <a:pathLst>
                <a:path w="35" h="160">
                  <a:moveTo>
                    <a:pt x="35" y="4"/>
                  </a:moveTo>
                  <a:lnTo>
                    <a:pt x="23" y="0"/>
                  </a:lnTo>
                  <a:lnTo>
                    <a:pt x="0" y="160"/>
                  </a:lnTo>
                  <a:lnTo>
                    <a:pt x="35" y="4"/>
                  </a:lnTo>
                  <a:close/>
                </a:path>
              </a:pathLst>
            </a:custGeom>
            <a:solidFill>
              <a:srgbClr val="000000"/>
            </a:solidFill>
            <a:ln w="9525">
              <a:noFill/>
              <a:round/>
              <a:headEnd/>
              <a:tailEnd/>
            </a:ln>
          </p:spPr>
          <p:txBody>
            <a:bodyPr/>
            <a:lstStyle/>
            <a:p>
              <a:endParaRPr lang="en-US"/>
            </a:p>
          </p:txBody>
        </p:sp>
        <p:sp>
          <p:nvSpPr>
            <p:cNvPr id="2231" name="Freeform 181">
              <a:extLst>
                <a:ext uri="{FF2B5EF4-FFF2-40B4-BE49-F238E27FC236}">
                  <a16:creationId xmlns:a16="http://schemas.microsoft.com/office/drawing/2014/main" id="{8CF8FEDA-377A-443F-BA3A-BBDFDAA686A9}"/>
                </a:ext>
              </a:extLst>
            </p:cNvPr>
            <p:cNvSpPr>
              <a:spLocks/>
            </p:cNvSpPr>
            <p:nvPr/>
          </p:nvSpPr>
          <p:spPr bwMode="auto">
            <a:xfrm>
              <a:off x="4807" y="3822"/>
              <a:ext cx="6" cy="32"/>
            </a:xfrm>
            <a:custGeom>
              <a:avLst/>
              <a:gdLst>
                <a:gd name="T0" fmla="*/ 35 w 35"/>
                <a:gd name="T1" fmla="*/ 4 h 160"/>
                <a:gd name="T2" fmla="*/ 23 w 35"/>
                <a:gd name="T3" fmla="*/ 0 h 160"/>
                <a:gd name="T4" fmla="*/ 0 w 35"/>
                <a:gd name="T5" fmla="*/ 160 h 160"/>
                <a:gd name="T6" fmla="*/ 35 w 35"/>
                <a:gd name="T7" fmla="*/ 4 h 160"/>
                <a:gd name="T8" fmla="*/ 0 60000 65536"/>
                <a:gd name="T9" fmla="*/ 0 60000 65536"/>
                <a:gd name="T10" fmla="*/ 0 60000 65536"/>
                <a:gd name="T11" fmla="*/ 0 60000 65536"/>
                <a:gd name="T12" fmla="*/ 0 w 35"/>
                <a:gd name="T13" fmla="*/ 0 h 160"/>
                <a:gd name="T14" fmla="*/ 35 w 35"/>
                <a:gd name="T15" fmla="*/ 160 h 160"/>
              </a:gdLst>
              <a:ahLst/>
              <a:cxnLst>
                <a:cxn ang="T8">
                  <a:pos x="T0" y="T1"/>
                </a:cxn>
                <a:cxn ang="T9">
                  <a:pos x="T2" y="T3"/>
                </a:cxn>
                <a:cxn ang="T10">
                  <a:pos x="T4" y="T5"/>
                </a:cxn>
                <a:cxn ang="T11">
                  <a:pos x="T6" y="T7"/>
                </a:cxn>
              </a:cxnLst>
              <a:rect l="T12" t="T13" r="T14" b="T15"/>
              <a:pathLst>
                <a:path w="35" h="160">
                  <a:moveTo>
                    <a:pt x="35" y="4"/>
                  </a:moveTo>
                  <a:lnTo>
                    <a:pt x="23" y="0"/>
                  </a:lnTo>
                  <a:lnTo>
                    <a:pt x="0" y="160"/>
                  </a:lnTo>
                  <a:lnTo>
                    <a:pt x="35" y="4"/>
                  </a:lnTo>
                </a:path>
              </a:pathLst>
            </a:custGeom>
            <a:noFill/>
            <a:ln w="0">
              <a:solidFill>
                <a:srgbClr val="000000"/>
              </a:solidFill>
              <a:prstDash val="solid"/>
              <a:round/>
              <a:headEnd/>
              <a:tailEnd/>
            </a:ln>
          </p:spPr>
          <p:txBody>
            <a:bodyPr/>
            <a:lstStyle/>
            <a:p>
              <a:endParaRPr lang="en-US"/>
            </a:p>
          </p:txBody>
        </p:sp>
        <p:sp>
          <p:nvSpPr>
            <p:cNvPr id="2232" name="Freeform 182">
              <a:extLst>
                <a:ext uri="{FF2B5EF4-FFF2-40B4-BE49-F238E27FC236}">
                  <a16:creationId xmlns:a16="http://schemas.microsoft.com/office/drawing/2014/main" id="{6601CD73-88C4-44CD-9332-B71F3A605931}"/>
                </a:ext>
              </a:extLst>
            </p:cNvPr>
            <p:cNvSpPr>
              <a:spLocks/>
            </p:cNvSpPr>
            <p:nvPr/>
          </p:nvSpPr>
          <p:spPr bwMode="auto">
            <a:xfrm>
              <a:off x="4807" y="3822"/>
              <a:ext cx="4" cy="32"/>
            </a:xfrm>
            <a:custGeom>
              <a:avLst/>
              <a:gdLst>
                <a:gd name="T0" fmla="*/ 23 w 23"/>
                <a:gd name="T1" fmla="*/ 1 h 161"/>
                <a:gd name="T2" fmla="*/ 12 w 23"/>
                <a:gd name="T3" fmla="*/ 0 h 161"/>
                <a:gd name="T4" fmla="*/ 0 w 23"/>
                <a:gd name="T5" fmla="*/ 161 h 161"/>
                <a:gd name="T6" fmla="*/ 23 w 23"/>
                <a:gd name="T7" fmla="*/ 1 h 161"/>
                <a:gd name="T8" fmla="*/ 0 60000 65536"/>
                <a:gd name="T9" fmla="*/ 0 60000 65536"/>
                <a:gd name="T10" fmla="*/ 0 60000 65536"/>
                <a:gd name="T11" fmla="*/ 0 60000 65536"/>
                <a:gd name="T12" fmla="*/ 0 w 23"/>
                <a:gd name="T13" fmla="*/ 0 h 161"/>
                <a:gd name="T14" fmla="*/ 23 w 23"/>
                <a:gd name="T15" fmla="*/ 161 h 161"/>
              </a:gdLst>
              <a:ahLst/>
              <a:cxnLst>
                <a:cxn ang="T8">
                  <a:pos x="T0" y="T1"/>
                </a:cxn>
                <a:cxn ang="T9">
                  <a:pos x="T2" y="T3"/>
                </a:cxn>
                <a:cxn ang="T10">
                  <a:pos x="T4" y="T5"/>
                </a:cxn>
                <a:cxn ang="T11">
                  <a:pos x="T6" y="T7"/>
                </a:cxn>
              </a:cxnLst>
              <a:rect l="T12" t="T13" r="T14" b="T15"/>
              <a:pathLst>
                <a:path w="23" h="161">
                  <a:moveTo>
                    <a:pt x="23" y="1"/>
                  </a:moveTo>
                  <a:lnTo>
                    <a:pt x="12" y="0"/>
                  </a:lnTo>
                  <a:lnTo>
                    <a:pt x="0" y="161"/>
                  </a:lnTo>
                  <a:lnTo>
                    <a:pt x="23" y="1"/>
                  </a:lnTo>
                  <a:close/>
                </a:path>
              </a:pathLst>
            </a:custGeom>
            <a:solidFill>
              <a:srgbClr val="000000"/>
            </a:solidFill>
            <a:ln w="9525">
              <a:noFill/>
              <a:round/>
              <a:headEnd/>
              <a:tailEnd/>
            </a:ln>
          </p:spPr>
          <p:txBody>
            <a:bodyPr/>
            <a:lstStyle/>
            <a:p>
              <a:endParaRPr lang="en-US"/>
            </a:p>
          </p:txBody>
        </p:sp>
        <p:sp>
          <p:nvSpPr>
            <p:cNvPr id="2233" name="Freeform 183">
              <a:extLst>
                <a:ext uri="{FF2B5EF4-FFF2-40B4-BE49-F238E27FC236}">
                  <a16:creationId xmlns:a16="http://schemas.microsoft.com/office/drawing/2014/main" id="{C66829BC-4E74-48BD-A8EA-0D12605736A8}"/>
                </a:ext>
              </a:extLst>
            </p:cNvPr>
            <p:cNvSpPr>
              <a:spLocks/>
            </p:cNvSpPr>
            <p:nvPr/>
          </p:nvSpPr>
          <p:spPr bwMode="auto">
            <a:xfrm>
              <a:off x="4807" y="3822"/>
              <a:ext cx="4" cy="32"/>
            </a:xfrm>
            <a:custGeom>
              <a:avLst/>
              <a:gdLst>
                <a:gd name="T0" fmla="*/ 23 w 23"/>
                <a:gd name="T1" fmla="*/ 1 h 161"/>
                <a:gd name="T2" fmla="*/ 12 w 23"/>
                <a:gd name="T3" fmla="*/ 0 h 161"/>
                <a:gd name="T4" fmla="*/ 0 w 23"/>
                <a:gd name="T5" fmla="*/ 161 h 161"/>
                <a:gd name="T6" fmla="*/ 23 w 23"/>
                <a:gd name="T7" fmla="*/ 1 h 161"/>
                <a:gd name="T8" fmla="*/ 0 60000 65536"/>
                <a:gd name="T9" fmla="*/ 0 60000 65536"/>
                <a:gd name="T10" fmla="*/ 0 60000 65536"/>
                <a:gd name="T11" fmla="*/ 0 60000 65536"/>
                <a:gd name="T12" fmla="*/ 0 w 23"/>
                <a:gd name="T13" fmla="*/ 0 h 161"/>
                <a:gd name="T14" fmla="*/ 23 w 23"/>
                <a:gd name="T15" fmla="*/ 161 h 161"/>
              </a:gdLst>
              <a:ahLst/>
              <a:cxnLst>
                <a:cxn ang="T8">
                  <a:pos x="T0" y="T1"/>
                </a:cxn>
                <a:cxn ang="T9">
                  <a:pos x="T2" y="T3"/>
                </a:cxn>
                <a:cxn ang="T10">
                  <a:pos x="T4" y="T5"/>
                </a:cxn>
                <a:cxn ang="T11">
                  <a:pos x="T6" y="T7"/>
                </a:cxn>
              </a:cxnLst>
              <a:rect l="T12" t="T13" r="T14" b="T15"/>
              <a:pathLst>
                <a:path w="23" h="161">
                  <a:moveTo>
                    <a:pt x="23" y="1"/>
                  </a:moveTo>
                  <a:lnTo>
                    <a:pt x="12" y="0"/>
                  </a:lnTo>
                  <a:lnTo>
                    <a:pt x="0" y="161"/>
                  </a:lnTo>
                  <a:lnTo>
                    <a:pt x="23" y="1"/>
                  </a:lnTo>
                </a:path>
              </a:pathLst>
            </a:custGeom>
            <a:noFill/>
            <a:ln w="0">
              <a:solidFill>
                <a:srgbClr val="000000"/>
              </a:solidFill>
              <a:prstDash val="solid"/>
              <a:round/>
              <a:headEnd/>
              <a:tailEnd/>
            </a:ln>
          </p:spPr>
          <p:txBody>
            <a:bodyPr/>
            <a:lstStyle/>
            <a:p>
              <a:endParaRPr lang="en-US"/>
            </a:p>
          </p:txBody>
        </p:sp>
        <p:sp>
          <p:nvSpPr>
            <p:cNvPr id="2234" name="Freeform 184">
              <a:extLst>
                <a:ext uri="{FF2B5EF4-FFF2-40B4-BE49-F238E27FC236}">
                  <a16:creationId xmlns:a16="http://schemas.microsoft.com/office/drawing/2014/main" id="{582BC573-91CD-4DB8-9ABF-18F814306063}"/>
                </a:ext>
              </a:extLst>
            </p:cNvPr>
            <p:cNvSpPr>
              <a:spLocks/>
            </p:cNvSpPr>
            <p:nvPr/>
          </p:nvSpPr>
          <p:spPr bwMode="auto">
            <a:xfrm>
              <a:off x="4807" y="3822"/>
              <a:ext cx="2" cy="32"/>
            </a:xfrm>
            <a:custGeom>
              <a:avLst/>
              <a:gdLst>
                <a:gd name="T0" fmla="*/ 12 w 12"/>
                <a:gd name="T1" fmla="*/ 0 h 161"/>
                <a:gd name="T2" fmla="*/ 0 w 12"/>
                <a:gd name="T3" fmla="*/ 0 h 161"/>
                <a:gd name="T4" fmla="*/ 0 w 12"/>
                <a:gd name="T5" fmla="*/ 161 h 161"/>
                <a:gd name="T6" fmla="*/ 12 w 12"/>
                <a:gd name="T7" fmla="*/ 0 h 161"/>
                <a:gd name="T8" fmla="*/ 0 60000 65536"/>
                <a:gd name="T9" fmla="*/ 0 60000 65536"/>
                <a:gd name="T10" fmla="*/ 0 60000 65536"/>
                <a:gd name="T11" fmla="*/ 0 60000 65536"/>
                <a:gd name="T12" fmla="*/ 0 w 12"/>
                <a:gd name="T13" fmla="*/ 0 h 161"/>
                <a:gd name="T14" fmla="*/ 12 w 12"/>
                <a:gd name="T15" fmla="*/ 161 h 161"/>
              </a:gdLst>
              <a:ahLst/>
              <a:cxnLst>
                <a:cxn ang="T8">
                  <a:pos x="T0" y="T1"/>
                </a:cxn>
                <a:cxn ang="T9">
                  <a:pos x="T2" y="T3"/>
                </a:cxn>
                <a:cxn ang="T10">
                  <a:pos x="T4" y="T5"/>
                </a:cxn>
                <a:cxn ang="T11">
                  <a:pos x="T6" y="T7"/>
                </a:cxn>
              </a:cxnLst>
              <a:rect l="T12" t="T13" r="T14" b="T15"/>
              <a:pathLst>
                <a:path w="12" h="161">
                  <a:moveTo>
                    <a:pt x="12" y="0"/>
                  </a:moveTo>
                  <a:lnTo>
                    <a:pt x="0" y="0"/>
                  </a:lnTo>
                  <a:lnTo>
                    <a:pt x="0" y="161"/>
                  </a:lnTo>
                  <a:lnTo>
                    <a:pt x="12" y="0"/>
                  </a:lnTo>
                  <a:close/>
                </a:path>
              </a:pathLst>
            </a:custGeom>
            <a:solidFill>
              <a:srgbClr val="000000"/>
            </a:solidFill>
            <a:ln w="9525">
              <a:noFill/>
              <a:round/>
              <a:headEnd/>
              <a:tailEnd/>
            </a:ln>
          </p:spPr>
          <p:txBody>
            <a:bodyPr/>
            <a:lstStyle/>
            <a:p>
              <a:endParaRPr lang="en-US"/>
            </a:p>
          </p:txBody>
        </p:sp>
        <p:sp>
          <p:nvSpPr>
            <p:cNvPr id="2235" name="Freeform 185">
              <a:extLst>
                <a:ext uri="{FF2B5EF4-FFF2-40B4-BE49-F238E27FC236}">
                  <a16:creationId xmlns:a16="http://schemas.microsoft.com/office/drawing/2014/main" id="{FA453A6C-D052-4410-9E31-70605F7EAEF2}"/>
                </a:ext>
              </a:extLst>
            </p:cNvPr>
            <p:cNvSpPr>
              <a:spLocks/>
            </p:cNvSpPr>
            <p:nvPr/>
          </p:nvSpPr>
          <p:spPr bwMode="auto">
            <a:xfrm>
              <a:off x="4807" y="3822"/>
              <a:ext cx="2" cy="32"/>
            </a:xfrm>
            <a:custGeom>
              <a:avLst/>
              <a:gdLst>
                <a:gd name="T0" fmla="*/ 12 w 12"/>
                <a:gd name="T1" fmla="*/ 0 h 161"/>
                <a:gd name="T2" fmla="*/ 0 w 12"/>
                <a:gd name="T3" fmla="*/ 0 h 161"/>
                <a:gd name="T4" fmla="*/ 0 w 12"/>
                <a:gd name="T5" fmla="*/ 161 h 161"/>
                <a:gd name="T6" fmla="*/ 12 w 12"/>
                <a:gd name="T7" fmla="*/ 0 h 161"/>
                <a:gd name="T8" fmla="*/ 0 60000 65536"/>
                <a:gd name="T9" fmla="*/ 0 60000 65536"/>
                <a:gd name="T10" fmla="*/ 0 60000 65536"/>
                <a:gd name="T11" fmla="*/ 0 60000 65536"/>
                <a:gd name="T12" fmla="*/ 0 w 12"/>
                <a:gd name="T13" fmla="*/ 0 h 161"/>
                <a:gd name="T14" fmla="*/ 12 w 12"/>
                <a:gd name="T15" fmla="*/ 161 h 161"/>
              </a:gdLst>
              <a:ahLst/>
              <a:cxnLst>
                <a:cxn ang="T8">
                  <a:pos x="T0" y="T1"/>
                </a:cxn>
                <a:cxn ang="T9">
                  <a:pos x="T2" y="T3"/>
                </a:cxn>
                <a:cxn ang="T10">
                  <a:pos x="T4" y="T5"/>
                </a:cxn>
                <a:cxn ang="T11">
                  <a:pos x="T6" y="T7"/>
                </a:cxn>
              </a:cxnLst>
              <a:rect l="T12" t="T13" r="T14" b="T15"/>
              <a:pathLst>
                <a:path w="12" h="161">
                  <a:moveTo>
                    <a:pt x="12" y="0"/>
                  </a:moveTo>
                  <a:lnTo>
                    <a:pt x="0" y="0"/>
                  </a:lnTo>
                  <a:lnTo>
                    <a:pt x="0" y="161"/>
                  </a:lnTo>
                  <a:lnTo>
                    <a:pt x="12" y="0"/>
                  </a:lnTo>
                </a:path>
              </a:pathLst>
            </a:custGeom>
            <a:noFill/>
            <a:ln w="0">
              <a:solidFill>
                <a:srgbClr val="000000"/>
              </a:solidFill>
              <a:prstDash val="solid"/>
              <a:round/>
              <a:headEnd/>
              <a:tailEnd/>
            </a:ln>
          </p:spPr>
          <p:txBody>
            <a:bodyPr/>
            <a:lstStyle/>
            <a:p>
              <a:endParaRPr lang="en-US"/>
            </a:p>
          </p:txBody>
        </p:sp>
        <p:sp>
          <p:nvSpPr>
            <p:cNvPr id="2236" name="Freeform 186">
              <a:extLst>
                <a:ext uri="{FF2B5EF4-FFF2-40B4-BE49-F238E27FC236}">
                  <a16:creationId xmlns:a16="http://schemas.microsoft.com/office/drawing/2014/main" id="{A6A88522-A62F-432E-BC2B-F2A56E82FE7E}"/>
                </a:ext>
              </a:extLst>
            </p:cNvPr>
            <p:cNvSpPr>
              <a:spLocks/>
            </p:cNvSpPr>
            <p:nvPr/>
          </p:nvSpPr>
          <p:spPr bwMode="auto">
            <a:xfrm>
              <a:off x="4805" y="3822"/>
              <a:ext cx="2" cy="32"/>
            </a:xfrm>
            <a:custGeom>
              <a:avLst/>
              <a:gdLst>
                <a:gd name="T0" fmla="*/ 12 w 12"/>
                <a:gd name="T1" fmla="*/ 0 h 161"/>
                <a:gd name="T2" fmla="*/ 0 w 12"/>
                <a:gd name="T3" fmla="*/ 0 h 161"/>
                <a:gd name="T4" fmla="*/ 12 w 12"/>
                <a:gd name="T5" fmla="*/ 161 h 161"/>
                <a:gd name="T6" fmla="*/ 12 w 12"/>
                <a:gd name="T7" fmla="*/ 0 h 161"/>
                <a:gd name="T8" fmla="*/ 0 60000 65536"/>
                <a:gd name="T9" fmla="*/ 0 60000 65536"/>
                <a:gd name="T10" fmla="*/ 0 60000 65536"/>
                <a:gd name="T11" fmla="*/ 0 60000 65536"/>
                <a:gd name="T12" fmla="*/ 0 w 12"/>
                <a:gd name="T13" fmla="*/ 0 h 161"/>
                <a:gd name="T14" fmla="*/ 12 w 12"/>
                <a:gd name="T15" fmla="*/ 161 h 161"/>
              </a:gdLst>
              <a:ahLst/>
              <a:cxnLst>
                <a:cxn ang="T8">
                  <a:pos x="T0" y="T1"/>
                </a:cxn>
                <a:cxn ang="T9">
                  <a:pos x="T2" y="T3"/>
                </a:cxn>
                <a:cxn ang="T10">
                  <a:pos x="T4" y="T5"/>
                </a:cxn>
                <a:cxn ang="T11">
                  <a:pos x="T6" y="T7"/>
                </a:cxn>
              </a:cxnLst>
              <a:rect l="T12" t="T13" r="T14" b="T15"/>
              <a:pathLst>
                <a:path w="12" h="161">
                  <a:moveTo>
                    <a:pt x="12" y="0"/>
                  </a:moveTo>
                  <a:lnTo>
                    <a:pt x="0" y="0"/>
                  </a:lnTo>
                  <a:lnTo>
                    <a:pt x="12" y="161"/>
                  </a:lnTo>
                  <a:lnTo>
                    <a:pt x="12" y="0"/>
                  </a:lnTo>
                  <a:close/>
                </a:path>
              </a:pathLst>
            </a:custGeom>
            <a:solidFill>
              <a:srgbClr val="000000"/>
            </a:solidFill>
            <a:ln w="9525">
              <a:noFill/>
              <a:round/>
              <a:headEnd/>
              <a:tailEnd/>
            </a:ln>
          </p:spPr>
          <p:txBody>
            <a:bodyPr/>
            <a:lstStyle/>
            <a:p>
              <a:endParaRPr lang="en-US"/>
            </a:p>
          </p:txBody>
        </p:sp>
        <p:sp>
          <p:nvSpPr>
            <p:cNvPr id="2237" name="Freeform 187">
              <a:extLst>
                <a:ext uri="{FF2B5EF4-FFF2-40B4-BE49-F238E27FC236}">
                  <a16:creationId xmlns:a16="http://schemas.microsoft.com/office/drawing/2014/main" id="{0DFF8722-F8E4-407A-9E48-D2D48B0770FE}"/>
                </a:ext>
              </a:extLst>
            </p:cNvPr>
            <p:cNvSpPr>
              <a:spLocks/>
            </p:cNvSpPr>
            <p:nvPr/>
          </p:nvSpPr>
          <p:spPr bwMode="auto">
            <a:xfrm>
              <a:off x="4805" y="3822"/>
              <a:ext cx="2" cy="32"/>
            </a:xfrm>
            <a:custGeom>
              <a:avLst/>
              <a:gdLst>
                <a:gd name="T0" fmla="*/ 12 w 12"/>
                <a:gd name="T1" fmla="*/ 0 h 161"/>
                <a:gd name="T2" fmla="*/ 0 w 12"/>
                <a:gd name="T3" fmla="*/ 0 h 161"/>
                <a:gd name="T4" fmla="*/ 12 w 12"/>
                <a:gd name="T5" fmla="*/ 161 h 161"/>
                <a:gd name="T6" fmla="*/ 12 w 12"/>
                <a:gd name="T7" fmla="*/ 0 h 161"/>
                <a:gd name="T8" fmla="*/ 0 60000 65536"/>
                <a:gd name="T9" fmla="*/ 0 60000 65536"/>
                <a:gd name="T10" fmla="*/ 0 60000 65536"/>
                <a:gd name="T11" fmla="*/ 0 60000 65536"/>
                <a:gd name="T12" fmla="*/ 0 w 12"/>
                <a:gd name="T13" fmla="*/ 0 h 161"/>
                <a:gd name="T14" fmla="*/ 12 w 12"/>
                <a:gd name="T15" fmla="*/ 161 h 161"/>
              </a:gdLst>
              <a:ahLst/>
              <a:cxnLst>
                <a:cxn ang="T8">
                  <a:pos x="T0" y="T1"/>
                </a:cxn>
                <a:cxn ang="T9">
                  <a:pos x="T2" y="T3"/>
                </a:cxn>
                <a:cxn ang="T10">
                  <a:pos x="T4" y="T5"/>
                </a:cxn>
                <a:cxn ang="T11">
                  <a:pos x="T6" y="T7"/>
                </a:cxn>
              </a:cxnLst>
              <a:rect l="T12" t="T13" r="T14" b="T15"/>
              <a:pathLst>
                <a:path w="12" h="161">
                  <a:moveTo>
                    <a:pt x="12" y="0"/>
                  </a:moveTo>
                  <a:lnTo>
                    <a:pt x="0" y="0"/>
                  </a:lnTo>
                  <a:lnTo>
                    <a:pt x="12" y="161"/>
                  </a:lnTo>
                  <a:lnTo>
                    <a:pt x="12" y="0"/>
                  </a:lnTo>
                </a:path>
              </a:pathLst>
            </a:custGeom>
            <a:noFill/>
            <a:ln w="0">
              <a:solidFill>
                <a:srgbClr val="000000"/>
              </a:solidFill>
              <a:prstDash val="solid"/>
              <a:round/>
              <a:headEnd/>
              <a:tailEnd/>
            </a:ln>
          </p:spPr>
          <p:txBody>
            <a:bodyPr/>
            <a:lstStyle/>
            <a:p>
              <a:endParaRPr lang="en-US"/>
            </a:p>
          </p:txBody>
        </p:sp>
        <p:sp>
          <p:nvSpPr>
            <p:cNvPr id="2238" name="Freeform 188">
              <a:extLst>
                <a:ext uri="{FF2B5EF4-FFF2-40B4-BE49-F238E27FC236}">
                  <a16:creationId xmlns:a16="http://schemas.microsoft.com/office/drawing/2014/main" id="{7B006750-4415-4C80-B43B-C5E4EE35DF1A}"/>
                </a:ext>
              </a:extLst>
            </p:cNvPr>
            <p:cNvSpPr>
              <a:spLocks/>
            </p:cNvSpPr>
            <p:nvPr/>
          </p:nvSpPr>
          <p:spPr bwMode="auto">
            <a:xfrm>
              <a:off x="4803" y="3822"/>
              <a:ext cx="4" cy="32"/>
            </a:xfrm>
            <a:custGeom>
              <a:avLst/>
              <a:gdLst>
                <a:gd name="T0" fmla="*/ 11 w 23"/>
                <a:gd name="T1" fmla="*/ 0 h 161"/>
                <a:gd name="T2" fmla="*/ 0 w 23"/>
                <a:gd name="T3" fmla="*/ 1 h 161"/>
                <a:gd name="T4" fmla="*/ 23 w 23"/>
                <a:gd name="T5" fmla="*/ 161 h 161"/>
                <a:gd name="T6" fmla="*/ 11 w 23"/>
                <a:gd name="T7" fmla="*/ 0 h 161"/>
                <a:gd name="T8" fmla="*/ 0 60000 65536"/>
                <a:gd name="T9" fmla="*/ 0 60000 65536"/>
                <a:gd name="T10" fmla="*/ 0 60000 65536"/>
                <a:gd name="T11" fmla="*/ 0 60000 65536"/>
                <a:gd name="T12" fmla="*/ 0 w 23"/>
                <a:gd name="T13" fmla="*/ 0 h 161"/>
                <a:gd name="T14" fmla="*/ 23 w 23"/>
                <a:gd name="T15" fmla="*/ 161 h 161"/>
              </a:gdLst>
              <a:ahLst/>
              <a:cxnLst>
                <a:cxn ang="T8">
                  <a:pos x="T0" y="T1"/>
                </a:cxn>
                <a:cxn ang="T9">
                  <a:pos x="T2" y="T3"/>
                </a:cxn>
                <a:cxn ang="T10">
                  <a:pos x="T4" y="T5"/>
                </a:cxn>
                <a:cxn ang="T11">
                  <a:pos x="T6" y="T7"/>
                </a:cxn>
              </a:cxnLst>
              <a:rect l="T12" t="T13" r="T14" b="T15"/>
              <a:pathLst>
                <a:path w="23" h="161">
                  <a:moveTo>
                    <a:pt x="11" y="0"/>
                  </a:moveTo>
                  <a:lnTo>
                    <a:pt x="0" y="1"/>
                  </a:lnTo>
                  <a:lnTo>
                    <a:pt x="23" y="161"/>
                  </a:lnTo>
                  <a:lnTo>
                    <a:pt x="11" y="0"/>
                  </a:lnTo>
                  <a:close/>
                </a:path>
              </a:pathLst>
            </a:custGeom>
            <a:solidFill>
              <a:srgbClr val="000000"/>
            </a:solidFill>
            <a:ln w="9525">
              <a:noFill/>
              <a:round/>
              <a:headEnd/>
              <a:tailEnd/>
            </a:ln>
          </p:spPr>
          <p:txBody>
            <a:bodyPr/>
            <a:lstStyle/>
            <a:p>
              <a:endParaRPr lang="en-US"/>
            </a:p>
          </p:txBody>
        </p:sp>
        <p:sp>
          <p:nvSpPr>
            <p:cNvPr id="2239" name="Freeform 189">
              <a:extLst>
                <a:ext uri="{FF2B5EF4-FFF2-40B4-BE49-F238E27FC236}">
                  <a16:creationId xmlns:a16="http://schemas.microsoft.com/office/drawing/2014/main" id="{AB5BE63E-37E2-40EF-AD0F-8E9DBA5C6D79}"/>
                </a:ext>
              </a:extLst>
            </p:cNvPr>
            <p:cNvSpPr>
              <a:spLocks/>
            </p:cNvSpPr>
            <p:nvPr/>
          </p:nvSpPr>
          <p:spPr bwMode="auto">
            <a:xfrm>
              <a:off x="4803" y="3822"/>
              <a:ext cx="4" cy="32"/>
            </a:xfrm>
            <a:custGeom>
              <a:avLst/>
              <a:gdLst>
                <a:gd name="T0" fmla="*/ 11 w 23"/>
                <a:gd name="T1" fmla="*/ 0 h 161"/>
                <a:gd name="T2" fmla="*/ 0 w 23"/>
                <a:gd name="T3" fmla="*/ 1 h 161"/>
                <a:gd name="T4" fmla="*/ 23 w 23"/>
                <a:gd name="T5" fmla="*/ 161 h 161"/>
                <a:gd name="T6" fmla="*/ 11 w 23"/>
                <a:gd name="T7" fmla="*/ 0 h 161"/>
                <a:gd name="T8" fmla="*/ 0 60000 65536"/>
                <a:gd name="T9" fmla="*/ 0 60000 65536"/>
                <a:gd name="T10" fmla="*/ 0 60000 65536"/>
                <a:gd name="T11" fmla="*/ 0 60000 65536"/>
                <a:gd name="T12" fmla="*/ 0 w 23"/>
                <a:gd name="T13" fmla="*/ 0 h 161"/>
                <a:gd name="T14" fmla="*/ 23 w 23"/>
                <a:gd name="T15" fmla="*/ 161 h 161"/>
              </a:gdLst>
              <a:ahLst/>
              <a:cxnLst>
                <a:cxn ang="T8">
                  <a:pos x="T0" y="T1"/>
                </a:cxn>
                <a:cxn ang="T9">
                  <a:pos x="T2" y="T3"/>
                </a:cxn>
                <a:cxn ang="T10">
                  <a:pos x="T4" y="T5"/>
                </a:cxn>
                <a:cxn ang="T11">
                  <a:pos x="T6" y="T7"/>
                </a:cxn>
              </a:cxnLst>
              <a:rect l="T12" t="T13" r="T14" b="T15"/>
              <a:pathLst>
                <a:path w="23" h="161">
                  <a:moveTo>
                    <a:pt x="11" y="0"/>
                  </a:moveTo>
                  <a:lnTo>
                    <a:pt x="0" y="1"/>
                  </a:lnTo>
                  <a:lnTo>
                    <a:pt x="23" y="161"/>
                  </a:lnTo>
                  <a:lnTo>
                    <a:pt x="11" y="0"/>
                  </a:lnTo>
                </a:path>
              </a:pathLst>
            </a:custGeom>
            <a:noFill/>
            <a:ln w="0">
              <a:solidFill>
                <a:srgbClr val="000000"/>
              </a:solidFill>
              <a:prstDash val="solid"/>
              <a:round/>
              <a:headEnd/>
              <a:tailEnd/>
            </a:ln>
          </p:spPr>
          <p:txBody>
            <a:bodyPr/>
            <a:lstStyle/>
            <a:p>
              <a:endParaRPr lang="en-US"/>
            </a:p>
          </p:txBody>
        </p:sp>
        <p:sp>
          <p:nvSpPr>
            <p:cNvPr id="2240" name="Freeform 190">
              <a:extLst>
                <a:ext uri="{FF2B5EF4-FFF2-40B4-BE49-F238E27FC236}">
                  <a16:creationId xmlns:a16="http://schemas.microsoft.com/office/drawing/2014/main" id="{ECF23AC5-1048-419B-BE4F-C87226D32BF0}"/>
                </a:ext>
              </a:extLst>
            </p:cNvPr>
            <p:cNvSpPr>
              <a:spLocks/>
            </p:cNvSpPr>
            <p:nvPr/>
          </p:nvSpPr>
          <p:spPr bwMode="auto">
            <a:xfrm>
              <a:off x="4801" y="3822"/>
              <a:ext cx="6" cy="32"/>
            </a:xfrm>
            <a:custGeom>
              <a:avLst/>
              <a:gdLst>
                <a:gd name="T0" fmla="*/ 12 w 35"/>
                <a:gd name="T1" fmla="*/ 0 h 160"/>
                <a:gd name="T2" fmla="*/ 0 w 35"/>
                <a:gd name="T3" fmla="*/ 4 h 160"/>
                <a:gd name="T4" fmla="*/ 35 w 35"/>
                <a:gd name="T5" fmla="*/ 160 h 160"/>
                <a:gd name="T6" fmla="*/ 12 w 35"/>
                <a:gd name="T7" fmla="*/ 0 h 160"/>
                <a:gd name="T8" fmla="*/ 0 60000 65536"/>
                <a:gd name="T9" fmla="*/ 0 60000 65536"/>
                <a:gd name="T10" fmla="*/ 0 60000 65536"/>
                <a:gd name="T11" fmla="*/ 0 60000 65536"/>
                <a:gd name="T12" fmla="*/ 0 w 35"/>
                <a:gd name="T13" fmla="*/ 0 h 160"/>
                <a:gd name="T14" fmla="*/ 35 w 35"/>
                <a:gd name="T15" fmla="*/ 160 h 160"/>
              </a:gdLst>
              <a:ahLst/>
              <a:cxnLst>
                <a:cxn ang="T8">
                  <a:pos x="T0" y="T1"/>
                </a:cxn>
                <a:cxn ang="T9">
                  <a:pos x="T2" y="T3"/>
                </a:cxn>
                <a:cxn ang="T10">
                  <a:pos x="T4" y="T5"/>
                </a:cxn>
                <a:cxn ang="T11">
                  <a:pos x="T6" y="T7"/>
                </a:cxn>
              </a:cxnLst>
              <a:rect l="T12" t="T13" r="T14" b="T15"/>
              <a:pathLst>
                <a:path w="35" h="160">
                  <a:moveTo>
                    <a:pt x="12" y="0"/>
                  </a:moveTo>
                  <a:lnTo>
                    <a:pt x="0" y="4"/>
                  </a:lnTo>
                  <a:lnTo>
                    <a:pt x="35" y="160"/>
                  </a:lnTo>
                  <a:lnTo>
                    <a:pt x="12" y="0"/>
                  </a:lnTo>
                  <a:close/>
                </a:path>
              </a:pathLst>
            </a:custGeom>
            <a:solidFill>
              <a:srgbClr val="000000"/>
            </a:solidFill>
            <a:ln w="9525">
              <a:noFill/>
              <a:round/>
              <a:headEnd/>
              <a:tailEnd/>
            </a:ln>
          </p:spPr>
          <p:txBody>
            <a:bodyPr/>
            <a:lstStyle/>
            <a:p>
              <a:endParaRPr lang="en-US"/>
            </a:p>
          </p:txBody>
        </p:sp>
        <p:sp>
          <p:nvSpPr>
            <p:cNvPr id="2241" name="Freeform 191">
              <a:extLst>
                <a:ext uri="{FF2B5EF4-FFF2-40B4-BE49-F238E27FC236}">
                  <a16:creationId xmlns:a16="http://schemas.microsoft.com/office/drawing/2014/main" id="{042575AE-AAA1-4826-A59E-519A72A8F7BB}"/>
                </a:ext>
              </a:extLst>
            </p:cNvPr>
            <p:cNvSpPr>
              <a:spLocks/>
            </p:cNvSpPr>
            <p:nvPr/>
          </p:nvSpPr>
          <p:spPr bwMode="auto">
            <a:xfrm>
              <a:off x="4801" y="3822"/>
              <a:ext cx="6" cy="32"/>
            </a:xfrm>
            <a:custGeom>
              <a:avLst/>
              <a:gdLst>
                <a:gd name="T0" fmla="*/ 12 w 35"/>
                <a:gd name="T1" fmla="*/ 0 h 160"/>
                <a:gd name="T2" fmla="*/ 0 w 35"/>
                <a:gd name="T3" fmla="*/ 4 h 160"/>
                <a:gd name="T4" fmla="*/ 35 w 35"/>
                <a:gd name="T5" fmla="*/ 160 h 160"/>
                <a:gd name="T6" fmla="*/ 12 w 35"/>
                <a:gd name="T7" fmla="*/ 0 h 160"/>
                <a:gd name="T8" fmla="*/ 0 60000 65536"/>
                <a:gd name="T9" fmla="*/ 0 60000 65536"/>
                <a:gd name="T10" fmla="*/ 0 60000 65536"/>
                <a:gd name="T11" fmla="*/ 0 60000 65536"/>
                <a:gd name="T12" fmla="*/ 0 w 35"/>
                <a:gd name="T13" fmla="*/ 0 h 160"/>
                <a:gd name="T14" fmla="*/ 35 w 35"/>
                <a:gd name="T15" fmla="*/ 160 h 160"/>
              </a:gdLst>
              <a:ahLst/>
              <a:cxnLst>
                <a:cxn ang="T8">
                  <a:pos x="T0" y="T1"/>
                </a:cxn>
                <a:cxn ang="T9">
                  <a:pos x="T2" y="T3"/>
                </a:cxn>
                <a:cxn ang="T10">
                  <a:pos x="T4" y="T5"/>
                </a:cxn>
                <a:cxn ang="T11">
                  <a:pos x="T6" y="T7"/>
                </a:cxn>
              </a:cxnLst>
              <a:rect l="T12" t="T13" r="T14" b="T15"/>
              <a:pathLst>
                <a:path w="35" h="160">
                  <a:moveTo>
                    <a:pt x="12" y="0"/>
                  </a:moveTo>
                  <a:lnTo>
                    <a:pt x="0" y="4"/>
                  </a:lnTo>
                  <a:lnTo>
                    <a:pt x="35" y="160"/>
                  </a:lnTo>
                  <a:lnTo>
                    <a:pt x="12" y="0"/>
                  </a:lnTo>
                </a:path>
              </a:pathLst>
            </a:custGeom>
            <a:noFill/>
            <a:ln w="0">
              <a:solidFill>
                <a:srgbClr val="000000"/>
              </a:solidFill>
              <a:prstDash val="solid"/>
              <a:round/>
              <a:headEnd/>
              <a:tailEnd/>
            </a:ln>
          </p:spPr>
          <p:txBody>
            <a:bodyPr/>
            <a:lstStyle/>
            <a:p>
              <a:endParaRPr lang="en-US"/>
            </a:p>
          </p:txBody>
        </p:sp>
        <p:sp>
          <p:nvSpPr>
            <p:cNvPr id="2242" name="Freeform 192">
              <a:extLst>
                <a:ext uri="{FF2B5EF4-FFF2-40B4-BE49-F238E27FC236}">
                  <a16:creationId xmlns:a16="http://schemas.microsoft.com/office/drawing/2014/main" id="{A705D718-293C-4E01-8F95-90D9B52ECF30}"/>
                </a:ext>
              </a:extLst>
            </p:cNvPr>
            <p:cNvSpPr>
              <a:spLocks/>
            </p:cNvSpPr>
            <p:nvPr/>
          </p:nvSpPr>
          <p:spPr bwMode="auto">
            <a:xfrm>
              <a:off x="4799" y="3823"/>
              <a:ext cx="8" cy="31"/>
            </a:xfrm>
            <a:custGeom>
              <a:avLst/>
              <a:gdLst>
                <a:gd name="T0" fmla="*/ 12 w 47"/>
                <a:gd name="T1" fmla="*/ 0 h 156"/>
                <a:gd name="T2" fmla="*/ 0 w 47"/>
                <a:gd name="T3" fmla="*/ 4 h 156"/>
                <a:gd name="T4" fmla="*/ 47 w 47"/>
                <a:gd name="T5" fmla="*/ 156 h 156"/>
                <a:gd name="T6" fmla="*/ 12 w 47"/>
                <a:gd name="T7" fmla="*/ 0 h 156"/>
                <a:gd name="T8" fmla="*/ 0 60000 65536"/>
                <a:gd name="T9" fmla="*/ 0 60000 65536"/>
                <a:gd name="T10" fmla="*/ 0 60000 65536"/>
                <a:gd name="T11" fmla="*/ 0 60000 65536"/>
                <a:gd name="T12" fmla="*/ 0 w 47"/>
                <a:gd name="T13" fmla="*/ 0 h 156"/>
                <a:gd name="T14" fmla="*/ 47 w 47"/>
                <a:gd name="T15" fmla="*/ 156 h 156"/>
              </a:gdLst>
              <a:ahLst/>
              <a:cxnLst>
                <a:cxn ang="T8">
                  <a:pos x="T0" y="T1"/>
                </a:cxn>
                <a:cxn ang="T9">
                  <a:pos x="T2" y="T3"/>
                </a:cxn>
                <a:cxn ang="T10">
                  <a:pos x="T4" y="T5"/>
                </a:cxn>
                <a:cxn ang="T11">
                  <a:pos x="T6" y="T7"/>
                </a:cxn>
              </a:cxnLst>
              <a:rect l="T12" t="T13" r="T14" b="T15"/>
              <a:pathLst>
                <a:path w="47" h="156">
                  <a:moveTo>
                    <a:pt x="12" y="0"/>
                  </a:moveTo>
                  <a:lnTo>
                    <a:pt x="0" y="4"/>
                  </a:lnTo>
                  <a:lnTo>
                    <a:pt x="47" y="156"/>
                  </a:lnTo>
                  <a:lnTo>
                    <a:pt x="12" y="0"/>
                  </a:lnTo>
                  <a:close/>
                </a:path>
              </a:pathLst>
            </a:custGeom>
            <a:solidFill>
              <a:srgbClr val="000000"/>
            </a:solidFill>
            <a:ln w="9525">
              <a:noFill/>
              <a:round/>
              <a:headEnd/>
              <a:tailEnd/>
            </a:ln>
          </p:spPr>
          <p:txBody>
            <a:bodyPr/>
            <a:lstStyle/>
            <a:p>
              <a:endParaRPr lang="en-US"/>
            </a:p>
          </p:txBody>
        </p:sp>
        <p:sp>
          <p:nvSpPr>
            <p:cNvPr id="2243" name="Freeform 193">
              <a:extLst>
                <a:ext uri="{FF2B5EF4-FFF2-40B4-BE49-F238E27FC236}">
                  <a16:creationId xmlns:a16="http://schemas.microsoft.com/office/drawing/2014/main" id="{6C88395B-4E09-4E93-929A-819D6C95BFDB}"/>
                </a:ext>
              </a:extLst>
            </p:cNvPr>
            <p:cNvSpPr>
              <a:spLocks/>
            </p:cNvSpPr>
            <p:nvPr/>
          </p:nvSpPr>
          <p:spPr bwMode="auto">
            <a:xfrm>
              <a:off x="4799" y="3823"/>
              <a:ext cx="8" cy="31"/>
            </a:xfrm>
            <a:custGeom>
              <a:avLst/>
              <a:gdLst>
                <a:gd name="T0" fmla="*/ 12 w 47"/>
                <a:gd name="T1" fmla="*/ 0 h 156"/>
                <a:gd name="T2" fmla="*/ 0 w 47"/>
                <a:gd name="T3" fmla="*/ 4 h 156"/>
                <a:gd name="T4" fmla="*/ 47 w 47"/>
                <a:gd name="T5" fmla="*/ 156 h 156"/>
                <a:gd name="T6" fmla="*/ 12 w 47"/>
                <a:gd name="T7" fmla="*/ 0 h 156"/>
                <a:gd name="T8" fmla="*/ 0 60000 65536"/>
                <a:gd name="T9" fmla="*/ 0 60000 65536"/>
                <a:gd name="T10" fmla="*/ 0 60000 65536"/>
                <a:gd name="T11" fmla="*/ 0 60000 65536"/>
                <a:gd name="T12" fmla="*/ 0 w 47"/>
                <a:gd name="T13" fmla="*/ 0 h 156"/>
                <a:gd name="T14" fmla="*/ 47 w 47"/>
                <a:gd name="T15" fmla="*/ 156 h 156"/>
              </a:gdLst>
              <a:ahLst/>
              <a:cxnLst>
                <a:cxn ang="T8">
                  <a:pos x="T0" y="T1"/>
                </a:cxn>
                <a:cxn ang="T9">
                  <a:pos x="T2" y="T3"/>
                </a:cxn>
                <a:cxn ang="T10">
                  <a:pos x="T4" y="T5"/>
                </a:cxn>
                <a:cxn ang="T11">
                  <a:pos x="T6" y="T7"/>
                </a:cxn>
              </a:cxnLst>
              <a:rect l="T12" t="T13" r="T14" b="T15"/>
              <a:pathLst>
                <a:path w="47" h="156">
                  <a:moveTo>
                    <a:pt x="12" y="0"/>
                  </a:moveTo>
                  <a:lnTo>
                    <a:pt x="0" y="4"/>
                  </a:lnTo>
                  <a:lnTo>
                    <a:pt x="47" y="156"/>
                  </a:lnTo>
                  <a:lnTo>
                    <a:pt x="12" y="0"/>
                  </a:lnTo>
                </a:path>
              </a:pathLst>
            </a:custGeom>
            <a:noFill/>
            <a:ln w="0">
              <a:solidFill>
                <a:srgbClr val="000000"/>
              </a:solidFill>
              <a:prstDash val="solid"/>
              <a:round/>
              <a:headEnd/>
              <a:tailEnd/>
            </a:ln>
          </p:spPr>
          <p:txBody>
            <a:bodyPr/>
            <a:lstStyle/>
            <a:p>
              <a:endParaRPr lang="en-US"/>
            </a:p>
          </p:txBody>
        </p:sp>
        <p:sp>
          <p:nvSpPr>
            <p:cNvPr id="2244" name="Freeform 194">
              <a:extLst>
                <a:ext uri="{FF2B5EF4-FFF2-40B4-BE49-F238E27FC236}">
                  <a16:creationId xmlns:a16="http://schemas.microsoft.com/office/drawing/2014/main" id="{58E3B091-BD65-41DA-AE65-855FE396980F}"/>
                </a:ext>
              </a:extLst>
            </p:cNvPr>
            <p:cNvSpPr>
              <a:spLocks/>
            </p:cNvSpPr>
            <p:nvPr/>
          </p:nvSpPr>
          <p:spPr bwMode="auto">
            <a:xfrm>
              <a:off x="4797" y="3824"/>
              <a:ext cx="10" cy="30"/>
            </a:xfrm>
            <a:custGeom>
              <a:avLst/>
              <a:gdLst>
                <a:gd name="T0" fmla="*/ 10 w 57"/>
                <a:gd name="T1" fmla="*/ 0 h 152"/>
                <a:gd name="T2" fmla="*/ 0 w 57"/>
                <a:gd name="T3" fmla="*/ 4 h 152"/>
                <a:gd name="T4" fmla="*/ 57 w 57"/>
                <a:gd name="T5" fmla="*/ 152 h 152"/>
                <a:gd name="T6" fmla="*/ 10 w 57"/>
                <a:gd name="T7" fmla="*/ 0 h 152"/>
                <a:gd name="T8" fmla="*/ 0 60000 65536"/>
                <a:gd name="T9" fmla="*/ 0 60000 65536"/>
                <a:gd name="T10" fmla="*/ 0 60000 65536"/>
                <a:gd name="T11" fmla="*/ 0 60000 65536"/>
                <a:gd name="T12" fmla="*/ 0 w 57"/>
                <a:gd name="T13" fmla="*/ 0 h 152"/>
                <a:gd name="T14" fmla="*/ 57 w 57"/>
                <a:gd name="T15" fmla="*/ 152 h 152"/>
              </a:gdLst>
              <a:ahLst/>
              <a:cxnLst>
                <a:cxn ang="T8">
                  <a:pos x="T0" y="T1"/>
                </a:cxn>
                <a:cxn ang="T9">
                  <a:pos x="T2" y="T3"/>
                </a:cxn>
                <a:cxn ang="T10">
                  <a:pos x="T4" y="T5"/>
                </a:cxn>
                <a:cxn ang="T11">
                  <a:pos x="T6" y="T7"/>
                </a:cxn>
              </a:cxnLst>
              <a:rect l="T12" t="T13" r="T14" b="T15"/>
              <a:pathLst>
                <a:path w="57" h="152">
                  <a:moveTo>
                    <a:pt x="10" y="0"/>
                  </a:moveTo>
                  <a:lnTo>
                    <a:pt x="0" y="4"/>
                  </a:lnTo>
                  <a:lnTo>
                    <a:pt x="57" y="152"/>
                  </a:lnTo>
                  <a:lnTo>
                    <a:pt x="10" y="0"/>
                  </a:lnTo>
                  <a:close/>
                </a:path>
              </a:pathLst>
            </a:custGeom>
            <a:solidFill>
              <a:srgbClr val="000000"/>
            </a:solidFill>
            <a:ln w="9525">
              <a:noFill/>
              <a:round/>
              <a:headEnd/>
              <a:tailEnd/>
            </a:ln>
          </p:spPr>
          <p:txBody>
            <a:bodyPr/>
            <a:lstStyle/>
            <a:p>
              <a:endParaRPr lang="en-US"/>
            </a:p>
          </p:txBody>
        </p:sp>
        <p:sp>
          <p:nvSpPr>
            <p:cNvPr id="2245" name="Freeform 195">
              <a:extLst>
                <a:ext uri="{FF2B5EF4-FFF2-40B4-BE49-F238E27FC236}">
                  <a16:creationId xmlns:a16="http://schemas.microsoft.com/office/drawing/2014/main" id="{46F8DE92-D3C0-42B8-A863-86239C8B4A69}"/>
                </a:ext>
              </a:extLst>
            </p:cNvPr>
            <p:cNvSpPr>
              <a:spLocks/>
            </p:cNvSpPr>
            <p:nvPr/>
          </p:nvSpPr>
          <p:spPr bwMode="auto">
            <a:xfrm>
              <a:off x="4797" y="3824"/>
              <a:ext cx="10" cy="30"/>
            </a:xfrm>
            <a:custGeom>
              <a:avLst/>
              <a:gdLst>
                <a:gd name="T0" fmla="*/ 10 w 57"/>
                <a:gd name="T1" fmla="*/ 0 h 152"/>
                <a:gd name="T2" fmla="*/ 0 w 57"/>
                <a:gd name="T3" fmla="*/ 4 h 152"/>
                <a:gd name="T4" fmla="*/ 57 w 57"/>
                <a:gd name="T5" fmla="*/ 152 h 152"/>
                <a:gd name="T6" fmla="*/ 10 w 57"/>
                <a:gd name="T7" fmla="*/ 0 h 152"/>
                <a:gd name="T8" fmla="*/ 0 60000 65536"/>
                <a:gd name="T9" fmla="*/ 0 60000 65536"/>
                <a:gd name="T10" fmla="*/ 0 60000 65536"/>
                <a:gd name="T11" fmla="*/ 0 60000 65536"/>
                <a:gd name="T12" fmla="*/ 0 w 57"/>
                <a:gd name="T13" fmla="*/ 0 h 152"/>
                <a:gd name="T14" fmla="*/ 57 w 57"/>
                <a:gd name="T15" fmla="*/ 152 h 152"/>
              </a:gdLst>
              <a:ahLst/>
              <a:cxnLst>
                <a:cxn ang="T8">
                  <a:pos x="T0" y="T1"/>
                </a:cxn>
                <a:cxn ang="T9">
                  <a:pos x="T2" y="T3"/>
                </a:cxn>
                <a:cxn ang="T10">
                  <a:pos x="T4" y="T5"/>
                </a:cxn>
                <a:cxn ang="T11">
                  <a:pos x="T6" y="T7"/>
                </a:cxn>
              </a:cxnLst>
              <a:rect l="T12" t="T13" r="T14" b="T15"/>
              <a:pathLst>
                <a:path w="57" h="152">
                  <a:moveTo>
                    <a:pt x="10" y="0"/>
                  </a:moveTo>
                  <a:lnTo>
                    <a:pt x="0" y="4"/>
                  </a:lnTo>
                  <a:lnTo>
                    <a:pt x="57" y="152"/>
                  </a:lnTo>
                  <a:lnTo>
                    <a:pt x="10" y="0"/>
                  </a:lnTo>
                </a:path>
              </a:pathLst>
            </a:custGeom>
            <a:noFill/>
            <a:ln w="0">
              <a:solidFill>
                <a:srgbClr val="000000"/>
              </a:solidFill>
              <a:prstDash val="solid"/>
              <a:round/>
              <a:headEnd/>
              <a:tailEnd/>
            </a:ln>
          </p:spPr>
          <p:txBody>
            <a:bodyPr/>
            <a:lstStyle/>
            <a:p>
              <a:endParaRPr lang="en-US"/>
            </a:p>
          </p:txBody>
        </p:sp>
        <p:sp>
          <p:nvSpPr>
            <p:cNvPr id="2246" name="Freeform 196">
              <a:extLst>
                <a:ext uri="{FF2B5EF4-FFF2-40B4-BE49-F238E27FC236}">
                  <a16:creationId xmlns:a16="http://schemas.microsoft.com/office/drawing/2014/main" id="{805708E5-E0C5-4B62-A438-BE56C593CF35}"/>
                </a:ext>
              </a:extLst>
            </p:cNvPr>
            <p:cNvSpPr>
              <a:spLocks/>
            </p:cNvSpPr>
            <p:nvPr/>
          </p:nvSpPr>
          <p:spPr bwMode="auto">
            <a:xfrm>
              <a:off x="4796" y="3825"/>
              <a:ext cx="11" cy="29"/>
            </a:xfrm>
            <a:custGeom>
              <a:avLst/>
              <a:gdLst>
                <a:gd name="T0" fmla="*/ 11 w 68"/>
                <a:gd name="T1" fmla="*/ 0 h 148"/>
                <a:gd name="T2" fmla="*/ 0 w 68"/>
                <a:gd name="T3" fmla="*/ 6 h 148"/>
                <a:gd name="T4" fmla="*/ 68 w 68"/>
                <a:gd name="T5" fmla="*/ 148 h 148"/>
                <a:gd name="T6" fmla="*/ 11 w 68"/>
                <a:gd name="T7" fmla="*/ 0 h 148"/>
                <a:gd name="T8" fmla="*/ 0 60000 65536"/>
                <a:gd name="T9" fmla="*/ 0 60000 65536"/>
                <a:gd name="T10" fmla="*/ 0 60000 65536"/>
                <a:gd name="T11" fmla="*/ 0 60000 65536"/>
                <a:gd name="T12" fmla="*/ 0 w 68"/>
                <a:gd name="T13" fmla="*/ 0 h 148"/>
                <a:gd name="T14" fmla="*/ 68 w 68"/>
                <a:gd name="T15" fmla="*/ 148 h 148"/>
              </a:gdLst>
              <a:ahLst/>
              <a:cxnLst>
                <a:cxn ang="T8">
                  <a:pos x="T0" y="T1"/>
                </a:cxn>
                <a:cxn ang="T9">
                  <a:pos x="T2" y="T3"/>
                </a:cxn>
                <a:cxn ang="T10">
                  <a:pos x="T4" y="T5"/>
                </a:cxn>
                <a:cxn ang="T11">
                  <a:pos x="T6" y="T7"/>
                </a:cxn>
              </a:cxnLst>
              <a:rect l="T12" t="T13" r="T14" b="T15"/>
              <a:pathLst>
                <a:path w="68" h="148">
                  <a:moveTo>
                    <a:pt x="11" y="0"/>
                  </a:moveTo>
                  <a:lnTo>
                    <a:pt x="0" y="6"/>
                  </a:lnTo>
                  <a:lnTo>
                    <a:pt x="68" y="148"/>
                  </a:lnTo>
                  <a:lnTo>
                    <a:pt x="11" y="0"/>
                  </a:lnTo>
                  <a:close/>
                </a:path>
              </a:pathLst>
            </a:custGeom>
            <a:solidFill>
              <a:srgbClr val="000000"/>
            </a:solidFill>
            <a:ln w="9525">
              <a:noFill/>
              <a:round/>
              <a:headEnd/>
              <a:tailEnd/>
            </a:ln>
          </p:spPr>
          <p:txBody>
            <a:bodyPr/>
            <a:lstStyle/>
            <a:p>
              <a:endParaRPr lang="en-US"/>
            </a:p>
          </p:txBody>
        </p:sp>
        <p:sp>
          <p:nvSpPr>
            <p:cNvPr id="2247" name="Freeform 197">
              <a:extLst>
                <a:ext uri="{FF2B5EF4-FFF2-40B4-BE49-F238E27FC236}">
                  <a16:creationId xmlns:a16="http://schemas.microsoft.com/office/drawing/2014/main" id="{0BA7A7EB-8CF8-4988-95F8-F57D278E9A32}"/>
                </a:ext>
              </a:extLst>
            </p:cNvPr>
            <p:cNvSpPr>
              <a:spLocks/>
            </p:cNvSpPr>
            <p:nvPr/>
          </p:nvSpPr>
          <p:spPr bwMode="auto">
            <a:xfrm>
              <a:off x="4796" y="3825"/>
              <a:ext cx="11" cy="29"/>
            </a:xfrm>
            <a:custGeom>
              <a:avLst/>
              <a:gdLst>
                <a:gd name="T0" fmla="*/ 11 w 68"/>
                <a:gd name="T1" fmla="*/ 0 h 148"/>
                <a:gd name="T2" fmla="*/ 0 w 68"/>
                <a:gd name="T3" fmla="*/ 6 h 148"/>
                <a:gd name="T4" fmla="*/ 68 w 68"/>
                <a:gd name="T5" fmla="*/ 148 h 148"/>
                <a:gd name="T6" fmla="*/ 11 w 68"/>
                <a:gd name="T7" fmla="*/ 0 h 148"/>
                <a:gd name="T8" fmla="*/ 0 60000 65536"/>
                <a:gd name="T9" fmla="*/ 0 60000 65536"/>
                <a:gd name="T10" fmla="*/ 0 60000 65536"/>
                <a:gd name="T11" fmla="*/ 0 60000 65536"/>
                <a:gd name="T12" fmla="*/ 0 w 68"/>
                <a:gd name="T13" fmla="*/ 0 h 148"/>
                <a:gd name="T14" fmla="*/ 68 w 68"/>
                <a:gd name="T15" fmla="*/ 148 h 148"/>
              </a:gdLst>
              <a:ahLst/>
              <a:cxnLst>
                <a:cxn ang="T8">
                  <a:pos x="T0" y="T1"/>
                </a:cxn>
                <a:cxn ang="T9">
                  <a:pos x="T2" y="T3"/>
                </a:cxn>
                <a:cxn ang="T10">
                  <a:pos x="T4" y="T5"/>
                </a:cxn>
                <a:cxn ang="T11">
                  <a:pos x="T6" y="T7"/>
                </a:cxn>
              </a:cxnLst>
              <a:rect l="T12" t="T13" r="T14" b="T15"/>
              <a:pathLst>
                <a:path w="68" h="148">
                  <a:moveTo>
                    <a:pt x="11" y="0"/>
                  </a:moveTo>
                  <a:lnTo>
                    <a:pt x="0" y="6"/>
                  </a:lnTo>
                  <a:lnTo>
                    <a:pt x="68" y="148"/>
                  </a:lnTo>
                  <a:lnTo>
                    <a:pt x="11" y="0"/>
                  </a:lnTo>
                </a:path>
              </a:pathLst>
            </a:custGeom>
            <a:noFill/>
            <a:ln w="0">
              <a:solidFill>
                <a:srgbClr val="000000"/>
              </a:solidFill>
              <a:prstDash val="solid"/>
              <a:round/>
              <a:headEnd/>
              <a:tailEnd/>
            </a:ln>
          </p:spPr>
          <p:txBody>
            <a:bodyPr/>
            <a:lstStyle/>
            <a:p>
              <a:endParaRPr lang="en-US"/>
            </a:p>
          </p:txBody>
        </p:sp>
        <p:sp>
          <p:nvSpPr>
            <p:cNvPr id="2248" name="Freeform 198">
              <a:extLst>
                <a:ext uri="{FF2B5EF4-FFF2-40B4-BE49-F238E27FC236}">
                  <a16:creationId xmlns:a16="http://schemas.microsoft.com/office/drawing/2014/main" id="{141176A4-476A-46F7-BAF1-F61C4449C9AB}"/>
                </a:ext>
              </a:extLst>
            </p:cNvPr>
            <p:cNvSpPr>
              <a:spLocks/>
            </p:cNvSpPr>
            <p:nvPr/>
          </p:nvSpPr>
          <p:spPr bwMode="auto">
            <a:xfrm>
              <a:off x="4794" y="3826"/>
              <a:ext cx="13" cy="28"/>
            </a:xfrm>
            <a:custGeom>
              <a:avLst/>
              <a:gdLst>
                <a:gd name="T0" fmla="*/ 10 w 78"/>
                <a:gd name="T1" fmla="*/ 0 h 142"/>
                <a:gd name="T2" fmla="*/ 0 w 78"/>
                <a:gd name="T3" fmla="*/ 6 h 142"/>
                <a:gd name="T4" fmla="*/ 78 w 78"/>
                <a:gd name="T5" fmla="*/ 142 h 142"/>
                <a:gd name="T6" fmla="*/ 10 w 78"/>
                <a:gd name="T7" fmla="*/ 0 h 142"/>
                <a:gd name="T8" fmla="*/ 0 60000 65536"/>
                <a:gd name="T9" fmla="*/ 0 60000 65536"/>
                <a:gd name="T10" fmla="*/ 0 60000 65536"/>
                <a:gd name="T11" fmla="*/ 0 60000 65536"/>
                <a:gd name="T12" fmla="*/ 0 w 78"/>
                <a:gd name="T13" fmla="*/ 0 h 142"/>
                <a:gd name="T14" fmla="*/ 78 w 78"/>
                <a:gd name="T15" fmla="*/ 142 h 142"/>
              </a:gdLst>
              <a:ahLst/>
              <a:cxnLst>
                <a:cxn ang="T8">
                  <a:pos x="T0" y="T1"/>
                </a:cxn>
                <a:cxn ang="T9">
                  <a:pos x="T2" y="T3"/>
                </a:cxn>
                <a:cxn ang="T10">
                  <a:pos x="T4" y="T5"/>
                </a:cxn>
                <a:cxn ang="T11">
                  <a:pos x="T6" y="T7"/>
                </a:cxn>
              </a:cxnLst>
              <a:rect l="T12" t="T13" r="T14" b="T15"/>
              <a:pathLst>
                <a:path w="78" h="142">
                  <a:moveTo>
                    <a:pt x="10" y="0"/>
                  </a:moveTo>
                  <a:lnTo>
                    <a:pt x="0" y="6"/>
                  </a:lnTo>
                  <a:lnTo>
                    <a:pt x="78" y="142"/>
                  </a:lnTo>
                  <a:lnTo>
                    <a:pt x="10" y="0"/>
                  </a:lnTo>
                  <a:close/>
                </a:path>
              </a:pathLst>
            </a:custGeom>
            <a:solidFill>
              <a:srgbClr val="000000"/>
            </a:solidFill>
            <a:ln w="9525">
              <a:noFill/>
              <a:round/>
              <a:headEnd/>
              <a:tailEnd/>
            </a:ln>
          </p:spPr>
          <p:txBody>
            <a:bodyPr/>
            <a:lstStyle/>
            <a:p>
              <a:endParaRPr lang="en-US"/>
            </a:p>
          </p:txBody>
        </p:sp>
        <p:sp>
          <p:nvSpPr>
            <p:cNvPr id="2249" name="Freeform 199">
              <a:extLst>
                <a:ext uri="{FF2B5EF4-FFF2-40B4-BE49-F238E27FC236}">
                  <a16:creationId xmlns:a16="http://schemas.microsoft.com/office/drawing/2014/main" id="{87B373FF-C548-4A33-8461-71B8747C9C1A}"/>
                </a:ext>
              </a:extLst>
            </p:cNvPr>
            <p:cNvSpPr>
              <a:spLocks/>
            </p:cNvSpPr>
            <p:nvPr/>
          </p:nvSpPr>
          <p:spPr bwMode="auto">
            <a:xfrm>
              <a:off x="4794" y="3826"/>
              <a:ext cx="13" cy="28"/>
            </a:xfrm>
            <a:custGeom>
              <a:avLst/>
              <a:gdLst>
                <a:gd name="T0" fmla="*/ 10 w 78"/>
                <a:gd name="T1" fmla="*/ 0 h 142"/>
                <a:gd name="T2" fmla="*/ 0 w 78"/>
                <a:gd name="T3" fmla="*/ 6 h 142"/>
                <a:gd name="T4" fmla="*/ 78 w 78"/>
                <a:gd name="T5" fmla="*/ 142 h 142"/>
                <a:gd name="T6" fmla="*/ 10 w 78"/>
                <a:gd name="T7" fmla="*/ 0 h 142"/>
                <a:gd name="T8" fmla="*/ 0 60000 65536"/>
                <a:gd name="T9" fmla="*/ 0 60000 65536"/>
                <a:gd name="T10" fmla="*/ 0 60000 65536"/>
                <a:gd name="T11" fmla="*/ 0 60000 65536"/>
                <a:gd name="T12" fmla="*/ 0 w 78"/>
                <a:gd name="T13" fmla="*/ 0 h 142"/>
                <a:gd name="T14" fmla="*/ 78 w 78"/>
                <a:gd name="T15" fmla="*/ 142 h 142"/>
              </a:gdLst>
              <a:ahLst/>
              <a:cxnLst>
                <a:cxn ang="T8">
                  <a:pos x="T0" y="T1"/>
                </a:cxn>
                <a:cxn ang="T9">
                  <a:pos x="T2" y="T3"/>
                </a:cxn>
                <a:cxn ang="T10">
                  <a:pos x="T4" y="T5"/>
                </a:cxn>
                <a:cxn ang="T11">
                  <a:pos x="T6" y="T7"/>
                </a:cxn>
              </a:cxnLst>
              <a:rect l="T12" t="T13" r="T14" b="T15"/>
              <a:pathLst>
                <a:path w="78" h="142">
                  <a:moveTo>
                    <a:pt x="10" y="0"/>
                  </a:moveTo>
                  <a:lnTo>
                    <a:pt x="0" y="6"/>
                  </a:lnTo>
                  <a:lnTo>
                    <a:pt x="78" y="142"/>
                  </a:lnTo>
                  <a:lnTo>
                    <a:pt x="10" y="0"/>
                  </a:lnTo>
                </a:path>
              </a:pathLst>
            </a:custGeom>
            <a:noFill/>
            <a:ln w="0">
              <a:solidFill>
                <a:srgbClr val="000000"/>
              </a:solidFill>
              <a:prstDash val="solid"/>
              <a:round/>
              <a:headEnd/>
              <a:tailEnd/>
            </a:ln>
          </p:spPr>
          <p:txBody>
            <a:bodyPr/>
            <a:lstStyle/>
            <a:p>
              <a:endParaRPr lang="en-US"/>
            </a:p>
          </p:txBody>
        </p:sp>
        <p:sp>
          <p:nvSpPr>
            <p:cNvPr id="2250" name="Freeform 200">
              <a:extLst>
                <a:ext uri="{FF2B5EF4-FFF2-40B4-BE49-F238E27FC236}">
                  <a16:creationId xmlns:a16="http://schemas.microsoft.com/office/drawing/2014/main" id="{9604AFF1-6FD2-4AD3-8471-0B8C35B4010E}"/>
                </a:ext>
              </a:extLst>
            </p:cNvPr>
            <p:cNvSpPr>
              <a:spLocks/>
            </p:cNvSpPr>
            <p:nvPr/>
          </p:nvSpPr>
          <p:spPr bwMode="auto">
            <a:xfrm>
              <a:off x="4792" y="3827"/>
              <a:ext cx="15" cy="27"/>
            </a:xfrm>
            <a:custGeom>
              <a:avLst/>
              <a:gdLst>
                <a:gd name="T0" fmla="*/ 9 w 87"/>
                <a:gd name="T1" fmla="*/ 0 h 136"/>
                <a:gd name="T2" fmla="*/ 0 w 87"/>
                <a:gd name="T3" fmla="*/ 9 h 136"/>
                <a:gd name="T4" fmla="*/ 87 w 87"/>
                <a:gd name="T5" fmla="*/ 136 h 136"/>
                <a:gd name="T6" fmla="*/ 9 w 87"/>
                <a:gd name="T7" fmla="*/ 0 h 136"/>
                <a:gd name="T8" fmla="*/ 0 60000 65536"/>
                <a:gd name="T9" fmla="*/ 0 60000 65536"/>
                <a:gd name="T10" fmla="*/ 0 60000 65536"/>
                <a:gd name="T11" fmla="*/ 0 60000 65536"/>
                <a:gd name="T12" fmla="*/ 0 w 87"/>
                <a:gd name="T13" fmla="*/ 0 h 136"/>
                <a:gd name="T14" fmla="*/ 87 w 87"/>
                <a:gd name="T15" fmla="*/ 136 h 136"/>
              </a:gdLst>
              <a:ahLst/>
              <a:cxnLst>
                <a:cxn ang="T8">
                  <a:pos x="T0" y="T1"/>
                </a:cxn>
                <a:cxn ang="T9">
                  <a:pos x="T2" y="T3"/>
                </a:cxn>
                <a:cxn ang="T10">
                  <a:pos x="T4" y="T5"/>
                </a:cxn>
                <a:cxn ang="T11">
                  <a:pos x="T6" y="T7"/>
                </a:cxn>
              </a:cxnLst>
              <a:rect l="T12" t="T13" r="T14" b="T15"/>
              <a:pathLst>
                <a:path w="87" h="136">
                  <a:moveTo>
                    <a:pt x="9" y="0"/>
                  </a:moveTo>
                  <a:lnTo>
                    <a:pt x="0" y="9"/>
                  </a:lnTo>
                  <a:lnTo>
                    <a:pt x="87" y="136"/>
                  </a:lnTo>
                  <a:lnTo>
                    <a:pt x="9" y="0"/>
                  </a:lnTo>
                  <a:close/>
                </a:path>
              </a:pathLst>
            </a:custGeom>
            <a:solidFill>
              <a:srgbClr val="000000"/>
            </a:solidFill>
            <a:ln w="9525">
              <a:noFill/>
              <a:round/>
              <a:headEnd/>
              <a:tailEnd/>
            </a:ln>
          </p:spPr>
          <p:txBody>
            <a:bodyPr/>
            <a:lstStyle/>
            <a:p>
              <a:endParaRPr lang="en-US"/>
            </a:p>
          </p:txBody>
        </p:sp>
        <p:sp>
          <p:nvSpPr>
            <p:cNvPr id="2251" name="Freeform 201">
              <a:extLst>
                <a:ext uri="{FF2B5EF4-FFF2-40B4-BE49-F238E27FC236}">
                  <a16:creationId xmlns:a16="http://schemas.microsoft.com/office/drawing/2014/main" id="{8D4B9F4A-DF78-4038-8468-951756FA9CE9}"/>
                </a:ext>
              </a:extLst>
            </p:cNvPr>
            <p:cNvSpPr>
              <a:spLocks/>
            </p:cNvSpPr>
            <p:nvPr/>
          </p:nvSpPr>
          <p:spPr bwMode="auto">
            <a:xfrm>
              <a:off x="4792" y="3827"/>
              <a:ext cx="15" cy="27"/>
            </a:xfrm>
            <a:custGeom>
              <a:avLst/>
              <a:gdLst>
                <a:gd name="T0" fmla="*/ 9 w 87"/>
                <a:gd name="T1" fmla="*/ 0 h 136"/>
                <a:gd name="T2" fmla="*/ 0 w 87"/>
                <a:gd name="T3" fmla="*/ 9 h 136"/>
                <a:gd name="T4" fmla="*/ 87 w 87"/>
                <a:gd name="T5" fmla="*/ 136 h 136"/>
                <a:gd name="T6" fmla="*/ 9 w 87"/>
                <a:gd name="T7" fmla="*/ 0 h 136"/>
                <a:gd name="T8" fmla="*/ 0 60000 65536"/>
                <a:gd name="T9" fmla="*/ 0 60000 65536"/>
                <a:gd name="T10" fmla="*/ 0 60000 65536"/>
                <a:gd name="T11" fmla="*/ 0 60000 65536"/>
                <a:gd name="T12" fmla="*/ 0 w 87"/>
                <a:gd name="T13" fmla="*/ 0 h 136"/>
                <a:gd name="T14" fmla="*/ 87 w 87"/>
                <a:gd name="T15" fmla="*/ 136 h 136"/>
              </a:gdLst>
              <a:ahLst/>
              <a:cxnLst>
                <a:cxn ang="T8">
                  <a:pos x="T0" y="T1"/>
                </a:cxn>
                <a:cxn ang="T9">
                  <a:pos x="T2" y="T3"/>
                </a:cxn>
                <a:cxn ang="T10">
                  <a:pos x="T4" y="T5"/>
                </a:cxn>
                <a:cxn ang="T11">
                  <a:pos x="T6" y="T7"/>
                </a:cxn>
              </a:cxnLst>
              <a:rect l="T12" t="T13" r="T14" b="T15"/>
              <a:pathLst>
                <a:path w="87" h="136">
                  <a:moveTo>
                    <a:pt x="9" y="0"/>
                  </a:moveTo>
                  <a:lnTo>
                    <a:pt x="0" y="9"/>
                  </a:lnTo>
                  <a:lnTo>
                    <a:pt x="87" y="136"/>
                  </a:lnTo>
                  <a:lnTo>
                    <a:pt x="9" y="0"/>
                  </a:lnTo>
                </a:path>
              </a:pathLst>
            </a:custGeom>
            <a:noFill/>
            <a:ln w="0">
              <a:solidFill>
                <a:srgbClr val="000000"/>
              </a:solidFill>
              <a:prstDash val="solid"/>
              <a:round/>
              <a:headEnd/>
              <a:tailEnd/>
            </a:ln>
          </p:spPr>
          <p:txBody>
            <a:bodyPr/>
            <a:lstStyle/>
            <a:p>
              <a:endParaRPr lang="en-US"/>
            </a:p>
          </p:txBody>
        </p:sp>
        <p:sp>
          <p:nvSpPr>
            <p:cNvPr id="2252" name="Freeform 202">
              <a:extLst>
                <a:ext uri="{FF2B5EF4-FFF2-40B4-BE49-F238E27FC236}">
                  <a16:creationId xmlns:a16="http://schemas.microsoft.com/office/drawing/2014/main" id="{B6FF7F17-DB7B-4CE4-8EFB-D8B65DD340A8}"/>
                </a:ext>
              </a:extLst>
            </p:cNvPr>
            <p:cNvSpPr>
              <a:spLocks/>
            </p:cNvSpPr>
            <p:nvPr/>
          </p:nvSpPr>
          <p:spPr bwMode="auto">
            <a:xfrm>
              <a:off x="4791" y="3829"/>
              <a:ext cx="16" cy="25"/>
            </a:xfrm>
            <a:custGeom>
              <a:avLst/>
              <a:gdLst>
                <a:gd name="T0" fmla="*/ 10 w 97"/>
                <a:gd name="T1" fmla="*/ 0 h 127"/>
                <a:gd name="T2" fmla="*/ 0 w 97"/>
                <a:gd name="T3" fmla="*/ 8 h 127"/>
                <a:gd name="T4" fmla="*/ 97 w 97"/>
                <a:gd name="T5" fmla="*/ 127 h 127"/>
                <a:gd name="T6" fmla="*/ 10 w 97"/>
                <a:gd name="T7" fmla="*/ 0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10" y="0"/>
                  </a:moveTo>
                  <a:lnTo>
                    <a:pt x="0" y="8"/>
                  </a:lnTo>
                  <a:lnTo>
                    <a:pt x="97" y="127"/>
                  </a:lnTo>
                  <a:lnTo>
                    <a:pt x="10" y="0"/>
                  </a:lnTo>
                  <a:close/>
                </a:path>
              </a:pathLst>
            </a:custGeom>
            <a:solidFill>
              <a:srgbClr val="000000"/>
            </a:solidFill>
            <a:ln w="9525">
              <a:noFill/>
              <a:round/>
              <a:headEnd/>
              <a:tailEnd/>
            </a:ln>
          </p:spPr>
          <p:txBody>
            <a:bodyPr/>
            <a:lstStyle/>
            <a:p>
              <a:endParaRPr lang="en-US"/>
            </a:p>
          </p:txBody>
        </p:sp>
        <p:sp>
          <p:nvSpPr>
            <p:cNvPr id="2253" name="Freeform 203">
              <a:extLst>
                <a:ext uri="{FF2B5EF4-FFF2-40B4-BE49-F238E27FC236}">
                  <a16:creationId xmlns:a16="http://schemas.microsoft.com/office/drawing/2014/main" id="{E6219637-2168-4815-9328-C81B0F724EB4}"/>
                </a:ext>
              </a:extLst>
            </p:cNvPr>
            <p:cNvSpPr>
              <a:spLocks/>
            </p:cNvSpPr>
            <p:nvPr/>
          </p:nvSpPr>
          <p:spPr bwMode="auto">
            <a:xfrm>
              <a:off x="4791" y="3829"/>
              <a:ext cx="16" cy="25"/>
            </a:xfrm>
            <a:custGeom>
              <a:avLst/>
              <a:gdLst>
                <a:gd name="T0" fmla="*/ 10 w 97"/>
                <a:gd name="T1" fmla="*/ 0 h 127"/>
                <a:gd name="T2" fmla="*/ 0 w 97"/>
                <a:gd name="T3" fmla="*/ 8 h 127"/>
                <a:gd name="T4" fmla="*/ 97 w 97"/>
                <a:gd name="T5" fmla="*/ 127 h 127"/>
                <a:gd name="T6" fmla="*/ 10 w 97"/>
                <a:gd name="T7" fmla="*/ 0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10" y="0"/>
                  </a:moveTo>
                  <a:lnTo>
                    <a:pt x="0" y="8"/>
                  </a:lnTo>
                  <a:lnTo>
                    <a:pt x="97" y="127"/>
                  </a:lnTo>
                  <a:lnTo>
                    <a:pt x="10" y="0"/>
                  </a:lnTo>
                </a:path>
              </a:pathLst>
            </a:custGeom>
            <a:noFill/>
            <a:ln w="0">
              <a:solidFill>
                <a:srgbClr val="000000"/>
              </a:solidFill>
              <a:prstDash val="solid"/>
              <a:round/>
              <a:headEnd/>
              <a:tailEnd/>
            </a:ln>
          </p:spPr>
          <p:txBody>
            <a:bodyPr/>
            <a:lstStyle/>
            <a:p>
              <a:endParaRPr lang="en-US"/>
            </a:p>
          </p:txBody>
        </p:sp>
        <p:sp>
          <p:nvSpPr>
            <p:cNvPr id="2254" name="Freeform 204">
              <a:extLst>
                <a:ext uri="{FF2B5EF4-FFF2-40B4-BE49-F238E27FC236}">
                  <a16:creationId xmlns:a16="http://schemas.microsoft.com/office/drawing/2014/main" id="{49B68570-BF7B-4596-9F50-63E08348AB1A}"/>
                </a:ext>
              </a:extLst>
            </p:cNvPr>
            <p:cNvSpPr>
              <a:spLocks/>
            </p:cNvSpPr>
            <p:nvPr/>
          </p:nvSpPr>
          <p:spPr bwMode="auto">
            <a:xfrm>
              <a:off x="4789" y="3830"/>
              <a:ext cx="18" cy="24"/>
            </a:xfrm>
            <a:custGeom>
              <a:avLst/>
              <a:gdLst>
                <a:gd name="T0" fmla="*/ 8 w 105"/>
                <a:gd name="T1" fmla="*/ 0 h 119"/>
                <a:gd name="T2" fmla="*/ 0 w 105"/>
                <a:gd name="T3" fmla="*/ 10 h 119"/>
                <a:gd name="T4" fmla="*/ 105 w 105"/>
                <a:gd name="T5" fmla="*/ 119 h 119"/>
                <a:gd name="T6" fmla="*/ 8 w 105"/>
                <a:gd name="T7" fmla="*/ 0 h 119"/>
                <a:gd name="T8" fmla="*/ 0 60000 65536"/>
                <a:gd name="T9" fmla="*/ 0 60000 65536"/>
                <a:gd name="T10" fmla="*/ 0 60000 65536"/>
                <a:gd name="T11" fmla="*/ 0 60000 65536"/>
                <a:gd name="T12" fmla="*/ 0 w 105"/>
                <a:gd name="T13" fmla="*/ 0 h 119"/>
                <a:gd name="T14" fmla="*/ 105 w 105"/>
                <a:gd name="T15" fmla="*/ 119 h 119"/>
              </a:gdLst>
              <a:ahLst/>
              <a:cxnLst>
                <a:cxn ang="T8">
                  <a:pos x="T0" y="T1"/>
                </a:cxn>
                <a:cxn ang="T9">
                  <a:pos x="T2" y="T3"/>
                </a:cxn>
                <a:cxn ang="T10">
                  <a:pos x="T4" y="T5"/>
                </a:cxn>
                <a:cxn ang="T11">
                  <a:pos x="T6" y="T7"/>
                </a:cxn>
              </a:cxnLst>
              <a:rect l="T12" t="T13" r="T14" b="T15"/>
              <a:pathLst>
                <a:path w="105" h="119">
                  <a:moveTo>
                    <a:pt x="8" y="0"/>
                  </a:moveTo>
                  <a:lnTo>
                    <a:pt x="0" y="10"/>
                  </a:lnTo>
                  <a:lnTo>
                    <a:pt x="105" y="119"/>
                  </a:lnTo>
                  <a:lnTo>
                    <a:pt x="8" y="0"/>
                  </a:lnTo>
                  <a:close/>
                </a:path>
              </a:pathLst>
            </a:custGeom>
            <a:solidFill>
              <a:srgbClr val="000000"/>
            </a:solidFill>
            <a:ln w="9525">
              <a:noFill/>
              <a:round/>
              <a:headEnd/>
              <a:tailEnd/>
            </a:ln>
          </p:spPr>
          <p:txBody>
            <a:bodyPr/>
            <a:lstStyle/>
            <a:p>
              <a:endParaRPr lang="en-US"/>
            </a:p>
          </p:txBody>
        </p:sp>
        <p:sp>
          <p:nvSpPr>
            <p:cNvPr id="2255" name="Freeform 205">
              <a:extLst>
                <a:ext uri="{FF2B5EF4-FFF2-40B4-BE49-F238E27FC236}">
                  <a16:creationId xmlns:a16="http://schemas.microsoft.com/office/drawing/2014/main" id="{B6566D85-6EA3-410D-AF0B-75148035EBE5}"/>
                </a:ext>
              </a:extLst>
            </p:cNvPr>
            <p:cNvSpPr>
              <a:spLocks/>
            </p:cNvSpPr>
            <p:nvPr/>
          </p:nvSpPr>
          <p:spPr bwMode="auto">
            <a:xfrm>
              <a:off x="4789" y="3830"/>
              <a:ext cx="18" cy="24"/>
            </a:xfrm>
            <a:custGeom>
              <a:avLst/>
              <a:gdLst>
                <a:gd name="T0" fmla="*/ 8 w 105"/>
                <a:gd name="T1" fmla="*/ 0 h 119"/>
                <a:gd name="T2" fmla="*/ 0 w 105"/>
                <a:gd name="T3" fmla="*/ 10 h 119"/>
                <a:gd name="T4" fmla="*/ 105 w 105"/>
                <a:gd name="T5" fmla="*/ 119 h 119"/>
                <a:gd name="T6" fmla="*/ 8 w 105"/>
                <a:gd name="T7" fmla="*/ 0 h 119"/>
                <a:gd name="T8" fmla="*/ 0 60000 65536"/>
                <a:gd name="T9" fmla="*/ 0 60000 65536"/>
                <a:gd name="T10" fmla="*/ 0 60000 65536"/>
                <a:gd name="T11" fmla="*/ 0 60000 65536"/>
                <a:gd name="T12" fmla="*/ 0 w 105"/>
                <a:gd name="T13" fmla="*/ 0 h 119"/>
                <a:gd name="T14" fmla="*/ 105 w 105"/>
                <a:gd name="T15" fmla="*/ 119 h 119"/>
              </a:gdLst>
              <a:ahLst/>
              <a:cxnLst>
                <a:cxn ang="T8">
                  <a:pos x="T0" y="T1"/>
                </a:cxn>
                <a:cxn ang="T9">
                  <a:pos x="T2" y="T3"/>
                </a:cxn>
                <a:cxn ang="T10">
                  <a:pos x="T4" y="T5"/>
                </a:cxn>
                <a:cxn ang="T11">
                  <a:pos x="T6" y="T7"/>
                </a:cxn>
              </a:cxnLst>
              <a:rect l="T12" t="T13" r="T14" b="T15"/>
              <a:pathLst>
                <a:path w="105" h="119">
                  <a:moveTo>
                    <a:pt x="8" y="0"/>
                  </a:moveTo>
                  <a:lnTo>
                    <a:pt x="0" y="10"/>
                  </a:lnTo>
                  <a:lnTo>
                    <a:pt x="105" y="119"/>
                  </a:lnTo>
                  <a:lnTo>
                    <a:pt x="8" y="0"/>
                  </a:lnTo>
                </a:path>
              </a:pathLst>
            </a:custGeom>
            <a:noFill/>
            <a:ln w="0">
              <a:solidFill>
                <a:srgbClr val="000000"/>
              </a:solidFill>
              <a:prstDash val="solid"/>
              <a:round/>
              <a:headEnd/>
              <a:tailEnd/>
            </a:ln>
          </p:spPr>
          <p:txBody>
            <a:bodyPr/>
            <a:lstStyle/>
            <a:p>
              <a:endParaRPr lang="en-US"/>
            </a:p>
          </p:txBody>
        </p:sp>
        <p:sp>
          <p:nvSpPr>
            <p:cNvPr id="2256" name="Freeform 206">
              <a:extLst>
                <a:ext uri="{FF2B5EF4-FFF2-40B4-BE49-F238E27FC236}">
                  <a16:creationId xmlns:a16="http://schemas.microsoft.com/office/drawing/2014/main" id="{C08CE3E7-19BA-4B72-800C-C32A942CAE08}"/>
                </a:ext>
              </a:extLst>
            </p:cNvPr>
            <p:cNvSpPr>
              <a:spLocks/>
            </p:cNvSpPr>
            <p:nvPr/>
          </p:nvSpPr>
          <p:spPr bwMode="auto">
            <a:xfrm>
              <a:off x="4788" y="3832"/>
              <a:ext cx="19" cy="22"/>
            </a:xfrm>
            <a:custGeom>
              <a:avLst/>
              <a:gdLst>
                <a:gd name="T0" fmla="*/ 8 w 113"/>
                <a:gd name="T1" fmla="*/ 0 h 109"/>
                <a:gd name="T2" fmla="*/ 0 w 113"/>
                <a:gd name="T3" fmla="*/ 9 h 109"/>
                <a:gd name="T4" fmla="*/ 113 w 113"/>
                <a:gd name="T5" fmla="*/ 109 h 109"/>
                <a:gd name="T6" fmla="*/ 8 w 113"/>
                <a:gd name="T7" fmla="*/ 0 h 109"/>
                <a:gd name="T8" fmla="*/ 0 60000 65536"/>
                <a:gd name="T9" fmla="*/ 0 60000 65536"/>
                <a:gd name="T10" fmla="*/ 0 60000 65536"/>
                <a:gd name="T11" fmla="*/ 0 60000 65536"/>
                <a:gd name="T12" fmla="*/ 0 w 113"/>
                <a:gd name="T13" fmla="*/ 0 h 109"/>
                <a:gd name="T14" fmla="*/ 113 w 113"/>
                <a:gd name="T15" fmla="*/ 109 h 109"/>
              </a:gdLst>
              <a:ahLst/>
              <a:cxnLst>
                <a:cxn ang="T8">
                  <a:pos x="T0" y="T1"/>
                </a:cxn>
                <a:cxn ang="T9">
                  <a:pos x="T2" y="T3"/>
                </a:cxn>
                <a:cxn ang="T10">
                  <a:pos x="T4" y="T5"/>
                </a:cxn>
                <a:cxn ang="T11">
                  <a:pos x="T6" y="T7"/>
                </a:cxn>
              </a:cxnLst>
              <a:rect l="T12" t="T13" r="T14" b="T15"/>
              <a:pathLst>
                <a:path w="113" h="109">
                  <a:moveTo>
                    <a:pt x="8" y="0"/>
                  </a:moveTo>
                  <a:lnTo>
                    <a:pt x="0" y="9"/>
                  </a:lnTo>
                  <a:lnTo>
                    <a:pt x="113" y="109"/>
                  </a:lnTo>
                  <a:lnTo>
                    <a:pt x="8" y="0"/>
                  </a:lnTo>
                  <a:close/>
                </a:path>
              </a:pathLst>
            </a:custGeom>
            <a:solidFill>
              <a:srgbClr val="000000"/>
            </a:solidFill>
            <a:ln w="9525">
              <a:noFill/>
              <a:round/>
              <a:headEnd/>
              <a:tailEnd/>
            </a:ln>
          </p:spPr>
          <p:txBody>
            <a:bodyPr/>
            <a:lstStyle/>
            <a:p>
              <a:endParaRPr lang="en-US"/>
            </a:p>
          </p:txBody>
        </p:sp>
        <p:sp>
          <p:nvSpPr>
            <p:cNvPr id="2257" name="Freeform 207">
              <a:extLst>
                <a:ext uri="{FF2B5EF4-FFF2-40B4-BE49-F238E27FC236}">
                  <a16:creationId xmlns:a16="http://schemas.microsoft.com/office/drawing/2014/main" id="{4D94EFEE-9838-4315-82D2-7633F35372A9}"/>
                </a:ext>
              </a:extLst>
            </p:cNvPr>
            <p:cNvSpPr>
              <a:spLocks/>
            </p:cNvSpPr>
            <p:nvPr/>
          </p:nvSpPr>
          <p:spPr bwMode="auto">
            <a:xfrm>
              <a:off x="4788" y="3832"/>
              <a:ext cx="19" cy="22"/>
            </a:xfrm>
            <a:custGeom>
              <a:avLst/>
              <a:gdLst>
                <a:gd name="T0" fmla="*/ 8 w 113"/>
                <a:gd name="T1" fmla="*/ 0 h 109"/>
                <a:gd name="T2" fmla="*/ 0 w 113"/>
                <a:gd name="T3" fmla="*/ 9 h 109"/>
                <a:gd name="T4" fmla="*/ 113 w 113"/>
                <a:gd name="T5" fmla="*/ 109 h 109"/>
                <a:gd name="T6" fmla="*/ 8 w 113"/>
                <a:gd name="T7" fmla="*/ 0 h 109"/>
                <a:gd name="T8" fmla="*/ 0 60000 65536"/>
                <a:gd name="T9" fmla="*/ 0 60000 65536"/>
                <a:gd name="T10" fmla="*/ 0 60000 65536"/>
                <a:gd name="T11" fmla="*/ 0 60000 65536"/>
                <a:gd name="T12" fmla="*/ 0 w 113"/>
                <a:gd name="T13" fmla="*/ 0 h 109"/>
                <a:gd name="T14" fmla="*/ 113 w 113"/>
                <a:gd name="T15" fmla="*/ 109 h 109"/>
              </a:gdLst>
              <a:ahLst/>
              <a:cxnLst>
                <a:cxn ang="T8">
                  <a:pos x="T0" y="T1"/>
                </a:cxn>
                <a:cxn ang="T9">
                  <a:pos x="T2" y="T3"/>
                </a:cxn>
                <a:cxn ang="T10">
                  <a:pos x="T4" y="T5"/>
                </a:cxn>
                <a:cxn ang="T11">
                  <a:pos x="T6" y="T7"/>
                </a:cxn>
              </a:cxnLst>
              <a:rect l="T12" t="T13" r="T14" b="T15"/>
              <a:pathLst>
                <a:path w="113" h="109">
                  <a:moveTo>
                    <a:pt x="8" y="0"/>
                  </a:moveTo>
                  <a:lnTo>
                    <a:pt x="0" y="9"/>
                  </a:lnTo>
                  <a:lnTo>
                    <a:pt x="113" y="109"/>
                  </a:lnTo>
                  <a:lnTo>
                    <a:pt x="8" y="0"/>
                  </a:lnTo>
                </a:path>
              </a:pathLst>
            </a:custGeom>
            <a:noFill/>
            <a:ln w="0">
              <a:solidFill>
                <a:srgbClr val="000000"/>
              </a:solidFill>
              <a:prstDash val="solid"/>
              <a:round/>
              <a:headEnd/>
              <a:tailEnd/>
            </a:ln>
          </p:spPr>
          <p:txBody>
            <a:bodyPr/>
            <a:lstStyle/>
            <a:p>
              <a:endParaRPr lang="en-US"/>
            </a:p>
          </p:txBody>
        </p:sp>
        <p:sp>
          <p:nvSpPr>
            <p:cNvPr id="2258" name="Freeform 208">
              <a:extLst>
                <a:ext uri="{FF2B5EF4-FFF2-40B4-BE49-F238E27FC236}">
                  <a16:creationId xmlns:a16="http://schemas.microsoft.com/office/drawing/2014/main" id="{827693A4-3ED8-4A56-906E-EC0164822172}"/>
                </a:ext>
              </a:extLst>
            </p:cNvPr>
            <p:cNvSpPr>
              <a:spLocks/>
            </p:cNvSpPr>
            <p:nvPr/>
          </p:nvSpPr>
          <p:spPr bwMode="auto">
            <a:xfrm>
              <a:off x="4787" y="3834"/>
              <a:ext cx="20" cy="20"/>
            </a:xfrm>
            <a:custGeom>
              <a:avLst/>
              <a:gdLst>
                <a:gd name="T0" fmla="*/ 6 w 119"/>
                <a:gd name="T1" fmla="*/ 0 h 100"/>
                <a:gd name="T2" fmla="*/ 0 w 119"/>
                <a:gd name="T3" fmla="*/ 11 h 100"/>
                <a:gd name="T4" fmla="*/ 119 w 119"/>
                <a:gd name="T5" fmla="*/ 100 h 100"/>
                <a:gd name="T6" fmla="*/ 6 w 119"/>
                <a:gd name="T7" fmla="*/ 0 h 100"/>
                <a:gd name="T8" fmla="*/ 0 60000 65536"/>
                <a:gd name="T9" fmla="*/ 0 60000 65536"/>
                <a:gd name="T10" fmla="*/ 0 60000 65536"/>
                <a:gd name="T11" fmla="*/ 0 60000 65536"/>
                <a:gd name="T12" fmla="*/ 0 w 119"/>
                <a:gd name="T13" fmla="*/ 0 h 100"/>
                <a:gd name="T14" fmla="*/ 119 w 119"/>
                <a:gd name="T15" fmla="*/ 100 h 100"/>
              </a:gdLst>
              <a:ahLst/>
              <a:cxnLst>
                <a:cxn ang="T8">
                  <a:pos x="T0" y="T1"/>
                </a:cxn>
                <a:cxn ang="T9">
                  <a:pos x="T2" y="T3"/>
                </a:cxn>
                <a:cxn ang="T10">
                  <a:pos x="T4" y="T5"/>
                </a:cxn>
                <a:cxn ang="T11">
                  <a:pos x="T6" y="T7"/>
                </a:cxn>
              </a:cxnLst>
              <a:rect l="T12" t="T13" r="T14" b="T15"/>
              <a:pathLst>
                <a:path w="119" h="100">
                  <a:moveTo>
                    <a:pt x="6" y="0"/>
                  </a:moveTo>
                  <a:lnTo>
                    <a:pt x="0" y="11"/>
                  </a:lnTo>
                  <a:lnTo>
                    <a:pt x="119" y="100"/>
                  </a:lnTo>
                  <a:lnTo>
                    <a:pt x="6" y="0"/>
                  </a:lnTo>
                  <a:close/>
                </a:path>
              </a:pathLst>
            </a:custGeom>
            <a:solidFill>
              <a:srgbClr val="000000"/>
            </a:solidFill>
            <a:ln w="9525">
              <a:noFill/>
              <a:round/>
              <a:headEnd/>
              <a:tailEnd/>
            </a:ln>
          </p:spPr>
          <p:txBody>
            <a:bodyPr/>
            <a:lstStyle/>
            <a:p>
              <a:endParaRPr lang="en-US"/>
            </a:p>
          </p:txBody>
        </p:sp>
        <p:sp>
          <p:nvSpPr>
            <p:cNvPr id="2259" name="Freeform 209">
              <a:extLst>
                <a:ext uri="{FF2B5EF4-FFF2-40B4-BE49-F238E27FC236}">
                  <a16:creationId xmlns:a16="http://schemas.microsoft.com/office/drawing/2014/main" id="{AD9F553F-9964-4CE3-9573-5CBF423D75B4}"/>
                </a:ext>
              </a:extLst>
            </p:cNvPr>
            <p:cNvSpPr>
              <a:spLocks/>
            </p:cNvSpPr>
            <p:nvPr/>
          </p:nvSpPr>
          <p:spPr bwMode="auto">
            <a:xfrm>
              <a:off x="4787" y="3834"/>
              <a:ext cx="20" cy="20"/>
            </a:xfrm>
            <a:custGeom>
              <a:avLst/>
              <a:gdLst>
                <a:gd name="T0" fmla="*/ 6 w 119"/>
                <a:gd name="T1" fmla="*/ 0 h 100"/>
                <a:gd name="T2" fmla="*/ 0 w 119"/>
                <a:gd name="T3" fmla="*/ 11 h 100"/>
                <a:gd name="T4" fmla="*/ 119 w 119"/>
                <a:gd name="T5" fmla="*/ 100 h 100"/>
                <a:gd name="T6" fmla="*/ 6 w 119"/>
                <a:gd name="T7" fmla="*/ 0 h 100"/>
                <a:gd name="T8" fmla="*/ 0 60000 65536"/>
                <a:gd name="T9" fmla="*/ 0 60000 65536"/>
                <a:gd name="T10" fmla="*/ 0 60000 65536"/>
                <a:gd name="T11" fmla="*/ 0 60000 65536"/>
                <a:gd name="T12" fmla="*/ 0 w 119"/>
                <a:gd name="T13" fmla="*/ 0 h 100"/>
                <a:gd name="T14" fmla="*/ 119 w 119"/>
                <a:gd name="T15" fmla="*/ 100 h 100"/>
              </a:gdLst>
              <a:ahLst/>
              <a:cxnLst>
                <a:cxn ang="T8">
                  <a:pos x="T0" y="T1"/>
                </a:cxn>
                <a:cxn ang="T9">
                  <a:pos x="T2" y="T3"/>
                </a:cxn>
                <a:cxn ang="T10">
                  <a:pos x="T4" y="T5"/>
                </a:cxn>
                <a:cxn ang="T11">
                  <a:pos x="T6" y="T7"/>
                </a:cxn>
              </a:cxnLst>
              <a:rect l="T12" t="T13" r="T14" b="T15"/>
              <a:pathLst>
                <a:path w="119" h="100">
                  <a:moveTo>
                    <a:pt x="6" y="0"/>
                  </a:moveTo>
                  <a:lnTo>
                    <a:pt x="0" y="11"/>
                  </a:lnTo>
                  <a:lnTo>
                    <a:pt x="119" y="100"/>
                  </a:lnTo>
                  <a:lnTo>
                    <a:pt x="6" y="0"/>
                  </a:lnTo>
                </a:path>
              </a:pathLst>
            </a:custGeom>
            <a:noFill/>
            <a:ln w="0">
              <a:solidFill>
                <a:srgbClr val="000000"/>
              </a:solidFill>
              <a:prstDash val="solid"/>
              <a:round/>
              <a:headEnd/>
              <a:tailEnd/>
            </a:ln>
          </p:spPr>
          <p:txBody>
            <a:bodyPr/>
            <a:lstStyle/>
            <a:p>
              <a:endParaRPr lang="en-US"/>
            </a:p>
          </p:txBody>
        </p:sp>
        <p:sp>
          <p:nvSpPr>
            <p:cNvPr id="2260" name="Freeform 210">
              <a:extLst>
                <a:ext uri="{FF2B5EF4-FFF2-40B4-BE49-F238E27FC236}">
                  <a16:creationId xmlns:a16="http://schemas.microsoft.com/office/drawing/2014/main" id="{DB784952-477D-4A0A-8485-9EFDCA0B29A9}"/>
                </a:ext>
              </a:extLst>
            </p:cNvPr>
            <p:cNvSpPr>
              <a:spLocks/>
            </p:cNvSpPr>
            <p:nvPr/>
          </p:nvSpPr>
          <p:spPr bwMode="auto">
            <a:xfrm>
              <a:off x="4786" y="3836"/>
              <a:ext cx="21" cy="18"/>
            </a:xfrm>
            <a:custGeom>
              <a:avLst/>
              <a:gdLst>
                <a:gd name="T0" fmla="*/ 7 w 126"/>
                <a:gd name="T1" fmla="*/ 0 h 89"/>
                <a:gd name="T2" fmla="*/ 0 w 126"/>
                <a:gd name="T3" fmla="*/ 12 h 89"/>
                <a:gd name="T4" fmla="*/ 126 w 126"/>
                <a:gd name="T5" fmla="*/ 89 h 89"/>
                <a:gd name="T6" fmla="*/ 7 w 126"/>
                <a:gd name="T7" fmla="*/ 0 h 89"/>
                <a:gd name="T8" fmla="*/ 0 60000 65536"/>
                <a:gd name="T9" fmla="*/ 0 60000 65536"/>
                <a:gd name="T10" fmla="*/ 0 60000 65536"/>
                <a:gd name="T11" fmla="*/ 0 60000 65536"/>
                <a:gd name="T12" fmla="*/ 0 w 126"/>
                <a:gd name="T13" fmla="*/ 0 h 89"/>
                <a:gd name="T14" fmla="*/ 126 w 126"/>
                <a:gd name="T15" fmla="*/ 89 h 89"/>
              </a:gdLst>
              <a:ahLst/>
              <a:cxnLst>
                <a:cxn ang="T8">
                  <a:pos x="T0" y="T1"/>
                </a:cxn>
                <a:cxn ang="T9">
                  <a:pos x="T2" y="T3"/>
                </a:cxn>
                <a:cxn ang="T10">
                  <a:pos x="T4" y="T5"/>
                </a:cxn>
                <a:cxn ang="T11">
                  <a:pos x="T6" y="T7"/>
                </a:cxn>
              </a:cxnLst>
              <a:rect l="T12" t="T13" r="T14" b="T15"/>
              <a:pathLst>
                <a:path w="126" h="89">
                  <a:moveTo>
                    <a:pt x="7" y="0"/>
                  </a:moveTo>
                  <a:lnTo>
                    <a:pt x="0" y="12"/>
                  </a:lnTo>
                  <a:lnTo>
                    <a:pt x="126" y="89"/>
                  </a:lnTo>
                  <a:lnTo>
                    <a:pt x="7" y="0"/>
                  </a:lnTo>
                  <a:close/>
                </a:path>
              </a:pathLst>
            </a:custGeom>
            <a:solidFill>
              <a:srgbClr val="000000"/>
            </a:solidFill>
            <a:ln w="9525">
              <a:noFill/>
              <a:round/>
              <a:headEnd/>
              <a:tailEnd/>
            </a:ln>
          </p:spPr>
          <p:txBody>
            <a:bodyPr/>
            <a:lstStyle/>
            <a:p>
              <a:endParaRPr lang="en-US"/>
            </a:p>
          </p:txBody>
        </p:sp>
        <p:sp>
          <p:nvSpPr>
            <p:cNvPr id="2261" name="Freeform 211">
              <a:extLst>
                <a:ext uri="{FF2B5EF4-FFF2-40B4-BE49-F238E27FC236}">
                  <a16:creationId xmlns:a16="http://schemas.microsoft.com/office/drawing/2014/main" id="{668ABB37-49D2-4544-9150-C3D5098EC09E}"/>
                </a:ext>
              </a:extLst>
            </p:cNvPr>
            <p:cNvSpPr>
              <a:spLocks/>
            </p:cNvSpPr>
            <p:nvPr/>
          </p:nvSpPr>
          <p:spPr bwMode="auto">
            <a:xfrm>
              <a:off x="4786" y="3836"/>
              <a:ext cx="21" cy="18"/>
            </a:xfrm>
            <a:custGeom>
              <a:avLst/>
              <a:gdLst>
                <a:gd name="T0" fmla="*/ 7 w 126"/>
                <a:gd name="T1" fmla="*/ 0 h 89"/>
                <a:gd name="T2" fmla="*/ 0 w 126"/>
                <a:gd name="T3" fmla="*/ 12 h 89"/>
                <a:gd name="T4" fmla="*/ 126 w 126"/>
                <a:gd name="T5" fmla="*/ 89 h 89"/>
                <a:gd name="T6" fmla="*/ 7 w 126"/>
                <a:gd name="T7" fmla="*/ 0 h 89"/>
                <a:gd name="T8" fmla="*/ 0 60000 65536"/>
                <a:gd name="T9" fmla="*/ 0 60000 65536"/>
                <a:gd name="T10" fmla="*/ 0 60000 65536"/>
                <a:gd name="T11" fmla="*/ 0 60000 65536"/>
                <a:gd name="T12" fmla="*/ 0 w 126"/>
                <a:gd name="T13" fmla="*/ 0 h 89"/>
                <a:gd name="T14" fmla="*/ 126 w 126"/>
                <a:gd name="T15" fmla="*/ 89 h 89"/>
              </a:gdLst>
              <a:ahLst/>
              <a:cxnLst>
                <a:cxn ang="T8">
                  <a:pos x="T0" y="T1"/>
                </a:cxn>
                <a:cxn ang="T9">
                  <a:pos x="T2" y="T3"/>
                </a:cxn>
                <a:cxn ang="T10">
                  <a:pos x="T4" y="T5"/>
                </a:cxn>
                <a:cxn ang="T11">
                  <a:pos x="T6" y="T7"/>
                </a:cxn>
              </a:cxnLst>
              <a:rect l="T12" t="T13" r="T14" b="T15"/>
              <a:pathLst>
                <a:path w="126" h="89">
                  <a:moveTo>
                    <a:pt x="7" y="0"/>
                  </a:moveTo>
                  <a:lnTo>
                    <a:pt x="0" y="12"/>
                  </a:lnTo>
                  <a:lnTo>
                    <a:pt x="126" y="89"/>
                  </a:lnTo>
                  <a:lnTo>
                    <a:pt x="7" y="0"/>
                  </a:lnTo>
                </a:path>
              </a:pathLst>
            </a:custGeom>
            <a:noFill/>
            <a:ln w="0">
              <a:solidFill>
                <a:srgbClr val="000000"/>
              </a:solidFill>
              <a:prstDash val="solid"/>
              <a:round/>
              <a:headEnd/>
              <a:tailEnd/>
            </a:ln>
          </p:spPr>
          <p:txBody>
            <a:bodyPr/>
            <a:lstStyle/>
            <a:p>
              <a:endParaRPr lang="en-US"/>
            </a:p>
          </p:txBody>
        </p:sp>
        <p:sp>
          <p:nvSpPr>
            <p:cNvPr id="2262" name="Freeform 212">
              <a:extLst>
                <a:ext uri="{FF2B5EF4-FFF2-40B4-BE49-F238E27FC236}">
                  <a16:creationId xmlns:a16="http://schemas.microsoft.com/office/drawing/2014/main" id="{303FC560-9942-4EC6-BD03-3F0430C95A2F}"/>
                </a:ext>
              </a:extLst>
            </p:cNvPr>
            <p:cNvSpPr>
              <a:spLocks/>
            </p:cNvSpPr>
            <p:nvPr/>
          </p:nvSpPr>
          <p:spPr bwMode="auto">
            <a:xfrm>
              <a:off x="4785" y="3839"/>
              <a:ext cx="22" cy="15"/>
            </a:xfrm>
            <a:custGeom>
              <a:avLst/>
              <a:gdLst>
                <a:gd name="T0" fmla="*/ 5 w 131"/>
                <a:gd name="T1" fmla="*/ 0 h 77"/>
                <a:gd name="T2" fmla="*/ 0 w 131"/>
                <a:gd name="T3" fmla="*/ 12 h 77"/>
                <a:gd name="T4" fmla="*/ 131 w 131"/>
                <a:gd name="T5" fmla="*/ 77 h 77"/>
                <a:gd name="T6" fmla="*/ 5 w 131"/>
                <a:gd name="T7" fmla="*/ 0 h 77"/>
                <a:gd name="T8" fmla="*/ 0 60000 65536"/>
                <a:gd name="T9" fmla="*/ 0 60000 65536"/>
                <a:gd name="T10" fmla="*/ 0 60000 65536"/>
                <a:gd name="T11" fmla="*/ 0 60000 65536"/>
                <a:gd name="T12" fmla="*/ 0 w 131"/>
                <a:gd name="T13" fmla="*/ 0 h 77"/>
                <a:gd name="T14" fmla="*/ 131 w 131"/>
                <a:gd name="T15" fmla="*/ 77 h 77"/>
              </a:gdLst>
              <a:ahLst/>
              <a:cxnLst>
                <a:cxn ang="T8">
                  <a:pos x="T0" y="T1"/>
                </a:cxn>
                <a:cxn ang="T9">
                  <a:pos x="T2" y="T3"/>
                </a:cxn>
                <a:cxn ang="T10">
                  <a:pos x="T4" y="T5"/>
                </a:cxn>
                <a:cxn ang="T11">
                  <a:pos x="T6" y="T7"/>
                </a:cxn>
              </a:cxnLst>
              <a:rect l="T12" t="T13" r="T14" b="T15"/>
              <a:pathLst>
                <a:path w="131" h="77">
                  <a:moveTo>
                    <a:pt x="5" y="0"/>
                  </a:moveTo>
                  <a:lnTo>
                    <a:pt x="0" y="12"/>
                  </a:lnTo>
                  <a:lnTo>
                    <a:pt x="131" y="77"/>
                  </a:lnTo>
                  <a:lnTo>
                    <a:pt x="5" y="0"/>
                  </a:lnTo>
                  <a:close/>
                </a:path>
              </a:pathLst>
            </a:custGeom>
            <a:solidFill>
              <a:srgbClr val="000000"/>
            </a:solidFill>
            <a:ln w="9525">
              <a:noFill/>
              <a:round/>
              <a:headEnd/>
              <a:tailEnd/>
            </a:ln>
          </p:spPr>
          <p:txBody>
            <a:bodyPr/>
            <a:lstStyle/>
            <a:p>
              <a:endParaRPr lang="en-US"/>
            </a:p>
          </p:txBody>
        </p:sp>
        <p:sp>
          <p:nvSpPr>
            <p:cNvPr id="2263" name="Freeform 213">
              <a:extLst>
                <a:ext uri="{FF2B5EF4-FFF2-40B4-BE49-F238E27FC236}">
                  <a16:creationId xmlns:a16="http://schemas.microsoft.com/office/drawing/2014/main" id="{99FF4D12-1FAE-4F52-B864-9575C29863FF}"/>
                </a:ext>
              </a:extLst>
            </p:cNvPr>
            <p:cNvSpPr>
              <a:spLocks/>
            </p:cNvSpPr>
            <p:nvPr/>
          </p:nvSpPr>
          <p:spPr bwMode="auto">
            <a:xfrm>
              <a:off x="4785" y="3839"/>
              <a:ext cx="22" cy="15"/>
            </a:xfrm>
            <a:custGeom>
              <a:avLst/>
              <a:gdLst>
                <a:gd name="T0" fmla="*/ 5 w 131"/>
                <a:gd name="T1" fmla="*/ 0 h 77"/>
                <a:gd name="T2" fmla="*/ 0 w 131"/>
                <a:gd name="T3" fmla="*/ 12 h 77"/>
                <a:gd name="T4" fmla="*/ 131 w 131"/>
                <a:gd name="T5" fmla="*/ 77 h 77"/>
                <a:gd name="T6" fmla="*/ 5 w 131"/>
                <a:gd name="T7" fmla="*/ 0 h 77"/>
                <a:gd name="T8" fmla="*/ 0 60000 65536"/>
                <a:gd name="T9" fmla="*/ 0 60000 65536"/>
                <a:gd name="T10" fmla="*/ 0 60000 65536"/>
                <a:gd name="T11" fmla="*/ 0 60000 65536"/>
                <a:gd name="T12" fmla="*/ 0 w 131"/>
                <a:gd name="T13" fmla="*/ 0 h 77"/>
                <a:gd name="T14" fmla="*/ 131 w 131"/>
                <a:gd name="T15" fmla="*/ 77 h 77"/>
              </a:gdLst>
              <a:ahLst/>
              <a:cxnLst>
                <a:cxn ang="T8">
                  <a:pos x="T0" y="T1"/>
                </a:cxn>
                <a:cxn ang="T9">
                  <a:pos x="T2" y="T3"/>
                </a:cxn>
                <a:cxn ang="T10">
                  <a:pos x="T4" y="T5"/>
                </a:cxn>
                <a:cxn ang="T11">
                  <a:pos x="T6" y="T7"/>
                </a:cxn>
              </a:cxnLst>
              <a:rect l="T12" t="T13" r="T14" b="T15"/>
              <a:pathLst>
                <a:path w="131" h="77">
                  <a:moveTo>
                    <a:pt x="5" y="0"/>
                  </a:moveTo>
                  <a:lnTo>
                    <a:pt x="0" y="12"/>
                  </a:lnTo>
                  <a:lnTo>
                    <a:pt x="131" y="77"/>
                  </a:lnTo>
                  <a:lnTo>
                    <a:pt x="5" y="0"/>
                  </a:lnTo>
                </a:path>
              </a:pathLst>
            </a:custGeom>
            <a:noFill/>
            <a:ln w="0">
              <a:solidFill>
                <a:srgbClr val="000000"/>
              </a:solidFill>
              <a:prstDash val="solid"/>
              <a:round/>
              <a:headEnd/>
              <a:tailEnd/>
            </a:ln>
          </p:spPr>
          <p:txBody>
            <a:bodyPr/>
            <a:lstStyle/>
            <a:p>
              <a:endParaRPr lang="en-US"/>
            </a:p>
          </p:txBody>
        </p:sp>
        <p:sp>
          <p:nvSpPr>
            <p:cNvPr id="2264" name="Freeform 214">
              <a:extLst>
                <a:ext uri="{FF2B5EF4-FFF2-40B4-BE49-F238E27FC236}">
                  <a16:creationId xmlns:a16="http://schemas.microsoft.com/office/drawing/2014/main" id="{FDF21A2B-E995-4CA3-961F-8B4178D669A0}"/>
                </a:ext>
              </a:extLst>
            </p:cNvPr>
            <p:cNvSpPr>
              <a:spLocks/>
            </p:cNvSpPr>
            <p:nvPr/>
          </p:nvSpPr>
          <p:spPr bwMode="auto">
            <a:xfrm>
              <a:off x="4784" y="3841"/>
              <a:ext cx="23" cy="13"/>
            </a:xfrm>
            <a:custGeom>
              <a:avLst/>
              <a:gdLst>
                <a:gd name="T0" fmla="*/ 4 w 135"/>
                <a:gd name="T1" fmla="*/ 0 h 65"/>
                <a:gd name="T2" fmla="*/ 0 w 135"/>
                <a:gd name="T3" fmla="*/ 12 h 65"/>
                <a:gd name="T4" fmla="*/ 135 w 135"/>
                <a:gd name="T5" fmla="*/ 65 h 65"/>
                <a:gd name="T6" fmla="*/ 4 w 135"/>
                <a:gd name="T7" fmla="*/ 0 h 65"/>
                <a:gd name="T8" fmla="*/ 0 60000 65536"/>
                <a:gd name="T9" fmla="*/ 0 60000 65536"/>
                <a:gd name="T10" fmla="*/ 0 60000 65536"/>
                <a:gd name="T11" fmla="*/ 0 60000 65536"/>
                <a:gd name="T12" fmla="*/ 0 w 135"/>
                <a:gd name="T13" fmla="*/ 0 h 65"/>
                <a:gd name="T14" fmla="*/ 135 w 135"/>
                <a:gd name="T15" fmla="*/ 65 h 65"/>
              </a:gdLst>
              <a:ahLst/>
              <a:cxnLst>
                <a:cxn ang="T8">
                  <a:pos x="T0" y="T1"/>
                </a:cxn>
                <a:cxn ang="T9">
                  <a:pos x="T2" y="T3"/>
                </a:cxn>
                <a:cxn ang="T10">
                  <a:pos x="T4" y="T5"/>
                </a:cxn>
                <a:cxn ang="T11">
                  <a:pos x="T6" y="T7"/>
                </a:cxn>
              </a:cxnLst>
              <a:rect l="T12" t="T13" r="T14" b="T15"/>
              <a:pathLst>
                <a:path w="135" h="65">
                  <a:moveTo>
                    <a:pt x="4" y="0"/>
                  </a:moveTo>
                  <a:lnTo>
                    <a:pt x="0" y="12"/>
                  </a:lnTo>
                  <a:lnTo>
                    <a:pt x="135" y="65"/>
                  </a:lnTo>
                  <a:lnTo>
                    <a:pt x="4" y="0"/>
                  </a:lnTo>
                  <a:close/>
                </a:path>
              </a:pathLst>
            </a:custGeom>
            <a:solidFill>
              <a:srgbClr val="000000"/>
            </a:solidFill>
            <a:ln w="9525">
              <a:noFill/>
              <a:round/>
              <a:headEnd/>
              <a:tailEnd/>
            </a:ln>
          </p:spPr>
          <p:txBody>
            <a:bodyPr/>
            <a:lstStyle/>
            <a:p>
              <a:endParaRPr lang="en-US"/>
            </a:p>
          </p:txBody>
        </p:sp>
        <p:sp>
          <p:nvSpPr>
            <p:cNvPr id="2265" name="Freeform 215">
              <a:extLst>
                <a:ext uri="{FF2B5EF4-FFF2-40B4-BE49-F238E27FC236}">
                  <a16:creationId xmlns:a16="http://schemas.microsoft.com/office/drawing/2014/main" id="{E5904E67-AFE9-408E-881E-FC73B766BB0D}"/>
                </a:ext>
              </a:extLst>
            </p:cNvPr>
            <p:cNvSpPr>
              <a:spLocks/>
            </p:cNvSpPr>
            <p:nvPr/>
          </p:nvSpPr>
          <p:spPr bwMode="auto">
            <a:xfrm>
              <a:off x="4784" y="3841"/>
              <a:ext cx="23" cy="13"/>
            </a:xfrm>
            <a:custGeom>
              <a:avLst/>
              <a:gdLst>
                <a:gd name="T0" fmla="*/ 4 w 135"/>
                <a:gd name="T1" fmla="*/ 0 h 65"/>
                <a:gd name="T2" fmla="*/ 0 w 135"/>
                <a:gd name="T3" fmla="*/ 12 h 65"/>
                <a:gd name="T4" fmla="*/ 135 w 135"/>
                <a:gd name="T5" fmla="*/ 65 h 65"/>
                <a:gd name="T6" fmla="*/ 4 w 135"/>
                <a:gd name="T7" fmla="*/ 0 h 65"/>
                <a:gd name="T8" fmla="*/ 0 60000 65536"/>
                <a:gd name="T9" fmla="*/ 0 60000 65536"/>
                <a:gd name="T10" fmla="*/ 0 60000 65536"/>
                <a:gd name="T11" fmla="*/ 0 60000 65536"/>
                <a:gd name="T12" fmla="*/ 0 w 135"/>
                <a:gd name="T13" fmla="*/ 0 h 65"/>
                <a:gd name="T14" fmla="*/ 135 w 135"/>
                <a:gd name="T15" fmla="*/ 65 h 65"/>
              </a:gdLst>
              <a:ahLst/>
              <a:cxnLst>
                <a:cxn ang="T8">
                  <a:pos x="T0" y="T1"/>
                </a:cxn>
                <a:cxn ang="T9">
                  <a:pos x="T2" y="T3"/>
                </a:cxn>
                <a:cxn ang="T10">
                  <a:pos x="T4" y="T5"/>
                </a:cxn>
                <a:cxn ang="T11">
                  <a:pos x="T6" y="T7"/>
                </a:cxn>
              </a:cxnLst>
              <a:rect l="T12" t="T13" r="T14" b="T15"/>
              <a:pathLst>
                <a:path w="135" h="65">
                  <a:moveTo>
                    <a:pt x="4" y="0"/>
                  </a:moveTo>
                  <a:lnTo>
                    <a:pt x="0" y="12"/>
                  </a:lnTo>
                  <a:lnTo>
                    <a:pt x="135" y="65"/>
                  </a:lnTo>
                  <a:lnTo>
                    <a:pt x="4" y="0"/>
                  </a:lnTo>
                </a:path>
              </a:pathLst>
            </a:custGeom>
            <a:noFill/>
            <a:ln w="0">
              <a:solidFill>
                <a:srgbClr val="000000"/>
              </a:solidFill>
              <a:prstDash val="solid"/>
              <a:round/>
              <a:headEnd/>
              <a:tailEnd/>
            </a:ln>
          </p:spPr>
          <p:txBody>
            <a:bodyPr/>
            <a:lstStyle/>
            <a:p>
              <a:endParaRPr lang="en-US"/>
            </a:p>
          </p:txBody>
        </p:sp>
        <p:sp>
          <p:nvSpPr>
            <p:cNvPr id="2266" name="Freeform 216">
              <a:extLst>
                <a:ext uri="{FF2B5EF4-FFF2-40B4-BE49-F238E27FC236}">
                  <a16:creationId xmlns:a16="http://schemas.microsoft.com/office/drawing/2014/main" id="{BE5B35D0-85A5-47D6-8273-8A6E7A663713}"/>
                </a:ext>
              </a:extLst>
            </p:cNvPr>
            <p:cNvSpPr>
              <a:spLocks/>
            </p:cNvSpPr>
            <p:nvPr/>
          </p:nvSpPr>
          <p:spPr bwMode="auto">
            <a:xfrm>
              <a:off x="4784" y="3844"/>
              <a:ext cx="23" cy="10"/>
            </a:xfrm>
            <a:custGeom>
              <a:avLst/>
              <a:gdLst>
                <a:gd name="T0" fmla="*/ 3 w 138"/>
                <a:gd name="T1" fmla="*/ 0 h 53"/>
                <a:gd name="T2" fmla="*/ 0 w 138"/>
                <a:gd name="T3" fmla="*/ 13 h 53"/>
                <a:gd name="T4" fmla="*/ 138 w 138"/>
                <a:gd name="T5" fmla="*/ 53 h 53"/>
                <a:gd name="T6" fmla="*/ 3 w 138"/>
                <a:gd name="T7" fmla="*/ 0 h 53"/>
                <a:gd name="T8" fmla="*/ 0 60000 65536"/>
                <a:gd name="T9" fmla="*/ 0 60000 65536"/>
                <a:gd name="T10" fmla="*/ 0 60000 65536"/>
                <a:gd name="T11" fmla="*/ 0 60000 65536"/>
                <a:gd name="T12" fmla="*/ 0 w 138"/>
                <a:gd name="T13" fmla="*/ 0 h 53"/>
                <a:gd name="T14" fmla="*/ 138 w 138"/>
                <a:gd name="T15" fmla="*/ 53 h 53"/>
              </a:gdLst>
              <a:ahLst/>
              <a:cxnLst>
                <a:cxn ang="T8">
                  <a:pos x="T0" y="T1"/>
                </a:cxn>
                <a:cxn ang="T9">
                  <a:pos x="T2" y="T3"/>
                </a:cxn>
                <a:cxn ang="T10">
                  <a:pos x="T4" y="T5"/>
                </a:cxn>
                <a:cxn ang="T11">
                  <a:pos x="T6" y="T7"/>
                </a:cxn>
              </a:cxnLst>
              <a:rect l="T12" t="T13" r="T14" b="T15"/>
              <a:pathLst>
                <a:path w="138" h="53">
                  <a:moveTo>
                    <a:pt x="3" y="0"/>
                  </a:moveTo>
                  <a:lnTo>
                    <a:pt x="0" y="13"/>
                  </a:lnTo>
                  <a:lnTo>
                    <a:pt x="138" y="53"/>
                  </a:lnTo>
                  <a:lnTo>
                    <a:pt x="3" y="0"/>
                  </a:lnTo>
                  <a:close/>
                </a:path>
              </a:pathLst>
            </a:custGeom>
            <a:solidFill>
              <a:srgbClr val="000000"/>
            </a:solidFill>
            <a:ln w="9525">
              <a:noFill/>
              <a:round/>
              <a:headEnd/>
              <a:tailEnd/>
            </a:ln>
          </p:spPr>
          <p:txBody>
            <a:bodyPr/>
            <a:lstStyle/>
            <a:p>
              <a:endParaRPr lang="en-US"/>
            </a:p>
          </p:txBody>
        </p:sp>
        <p:sp>
          <p:nvSpPr>
            <p:cNvPr id="2267" name="Freeform 217">
              <a:extLst>
                <a:ext uri="{FF2B5EF4-FFF2-40B4-BE49-F238E27FC236}">
                  <a16:creationId xmlns:a16="http://schemas.microsoft.com/office/drawing/2014/main" id="{8428D2C9-8921-4EE0-A283-BD390B5E9FD0}"/>
                </a:ext>
              </a:extLst>
            </p:cNvPr>
            <p:cNvSpPr>
              <a:spLocks/>
            </p:cNvSpPr>
            <p:nvPr/>
          </p:nvSpPr>
          <p:spPr bwMode="auto">
            <a:xfrm>
              <a:off x="4784" y="3844"/>
              <a:ext cx="23" cy="10"/>
            </a:xfrm>
            <a:custGeom>
              <a:avLst/>
              <a:gdLst>
                <a:gd name="T0" fmla="*/ 3 w 138"/>
                <a:gd name="T1" fmla="*/ 0 h 53"/>
                <a:gd name="T2" fmla="*/ 0 w 138"/>
                <a:gd name="T3" fmla="*/ 13 h 53"/>
                <a:gd name="T4" fmla="*/ 138 w 138"/>
                <a:gd name="T5" fmla="*/ 53 h 53"/>
                <a:gd name="T6" fmla="*/ 3 w 138"/>
                <a:gd name="T7" fmla="*/ 0 h 53"/>
                <a:gd name="T8" fmla="*/ 0 60000 65536"/>
                <a:gd name="T9" fmla="*/ 0 60000 65536"/>
                <a:gd name="T10" fmla="*/ 0 60000 65536"/>
                <a:gd name="T11" fmla="*/ 0 60000 65536"/>
                <a:gd name="T12" fmla="*/ 0 w 138"/>
                <a:gd name="T13" fmla="*/ 0 h 53"/>
                <a:gd name="T14" fmla="*/ 138 w 138"/>
                <a:gd name="T15" fmla="*/ 53 h 53"/>
              </a:gdLst>
              <a:ahLst/>
              <a:cxnLst>
                <a:cxn ang="T8">
                  <a:pos x="T0" y="T1"/>
                </a:cxn>
                <a:cxn ang="T9">
                  <a:pos x="T2" y="T3"/>
                </a:cxn>
                <a:cxn ang="T10">
                  <a:pos x="T4" y="T5"/>
                </a:cxn>
                <a:cxn ang="T11">
                  <a:pos x="T6" y="T7"/>
                </a:cxn>
              </a:cxnLst>
              <a:rect l="T12" t="T13" r="T14" b="T15"/>
              <a:pathLst>
                <a:path w="138" h="53">
                  <a:moveTo>
                    <a:pt x="3" y="0"/>
                  </a:moveTo>
                  <a:lnTo>
                    <a:pt x="0" y="13"/>
                  </a:lnTo>
                  <a:lnTo>
                    <a:pt x="138" y="53"/>
                  </a:lnTo>
                  <a:lnTo>
                    <a:pt x="3" y="0"/>
                  </a:lnTo>
                </a:path>
              </a:pathLst>
            </a:custGeom>
            <a:noFill/>
            <a:ln w="0">
              <a:solidFill>
                <a:srgbClr val="000000"/>
              </a:solidFill>
              <a:prstDash val="solid"/>
              <a:round/>
              <a:headEnd/>
              <a:tailEnd/>
            </a:ln>
          </p:spPr>
          <p:txBody>
            <a:bodyPr/>
            <a:lstStyle/>
            <a:p>
              <a:endParaRPr lang="en-US"/>
            </a:p>
          </p:txBody>
        </p:sp>
        <p:sp>
          <p:nvSpPr>
            <p:cNvPr id="2268" name="Freeform 218">
              <a:extLst>
                <a:ext uri="{FF2B5EF4-FFF2-40B4-BE49-F238E27FC236}">
                  <a16:creationId xmlns:a16="http://schemas.microsoft.com/office/drawing/2014/main" id="{514E021C-38DD-4706-9799-D643563C42E6}"/>
                </a:ext>
              </a:extLst>
            </p:cNvPr>
            <p:cNvSpPr>
              <a:spLocks/>
            </p:cNvSpPr>
            <p:nvPr/>
          </p:nvSpPr>
          <p:spPr bwMode="auto">
            <a:xfrm>
              <a:off x="4784" y="3846"/>
              <a:ext cx="23" cy="8"/>
            </a:xfrm>
            <a:custGeom>
              <a:avLst/>
              <a:gdLst>
                <a:gd name="T0" fmla="*/ 2 w 140"/>
                <a:gd name="T1" fmla="*/ 0 h 40"/>
                <a:gd name="T2" fmla="*/ 0 w 140"/>
                <a:gd name="T3" fmla="*/ 13 h 40"/>
                <a:gd name="T4" fmla="*/ 140 w 140"/>
                <a:gd name="T5" fmla="*/ 40 h 40"/>
                <a:gd name="T6" fmla="*/ 2 w 140"/>
                <a:gd name="T7" fmla="*/ 0 h 40"/>
                <a:gd name="T8" fmla="*/ 0 60000 65536"/>
                <a:gd name="T9" fmla="*/ 0 60000 65536"/>
                <a:gd name="T10" fmla="*/ 0 60000 65536"/>
                <a:gd name="T11" fmla="*/ 0 60000 65536"/>
                <a:gd name="T12" fmla="*/ 0 w 140"/>
                <a:gd name="T13" fmla="*/ 0 h 40"/>
                <a:gd name="T14" fmla="*/ 140 w 140"/>
                <a:gd name="T15" fmla="*/ 40 h 40"/>
              </a:gdLst>
              <a:ahLst/>
              <a:cxnLst>
                <a:cxn ang="T8">
                  <a:pos x="T0" y="T1"/>
                </a:cxn>
                <a:cxn ang="T9">
                  <a:pos x="T2" y="T3"/>
                </a:cxn>
                <a:cxn ang="T10">
                  <a:pos x="T4" y="T5"/>
                </a:cxn>
                <a:cxn ang="T11">
                  <a:pos x="T6" y="T7"/>
                </a:cxn>
              </a:cxnLst>
              <a:rect l="T12" t="T13" r="T14" b="T15"/>
              <a:pathLst>
                <a:path w="140" h="40">
                  <a:moveTo>
                    <a:pt x="2" y="0"/>
                  </a:moveTo>
                  <a:lnTo>
                    <a:pt x="0" y="13"/>
                  </a:lnTo>
                  <a:lnTo>
                    <a:pt x="140" y="40"/>
                  </a:lnTo>
                  <a:lnTo>
                    <a:pt x="2" y="0"/>
                  </a:lnTo>
                  <a:close/>
                </a:path>
              </a:pathLst>
            </a:custGeom>
            <a:solidFill>
              <a:srgbClr val="000000"/>
            </a:solidFill>
            <a:ln w="9525">
              <a:noFill/>
              <a:round/>
              <a:headEnd/>
              <a:tailEnd/>
            </a:ln>
          </p:spPr>
          <p:txBody>
            <a:bodyPr/>
            <a:lstStyle/>
            <a:p>
              <a:endParaRPr lang="en-US"/>
            </a:p>
          </p:txBody>
        </p:sp>
        <p:sp>
          <p:nvSpPr>
            <p:cNvPr id="2269" name="Freeform 219">
              <a:extLst>
                <a:ext uri="{FF2B5EF4-FFF2-40B4-BE49-F238E27FC236}">
                  <a16:creationId xmlns:a16="http://schemas.microsoft.com/office/drawing/2014/main" id="{E1EB0A4D-7D45-4497-8E86-04117F177FFB}"/>
                </a:ext>
              </a:extLst>
            </p:cNvPr>
            <p:cNvSpPr>
              <a:spLocks/>
            </p:cNvSpPr>
            <p:nvPr/>
          </p:nvSpPr>
          <p:spPr bwMode="auto">
            <a:xfrm>
              <a:off x="4784" y="3846"/>
              <a:ext cx="23" cy="8"/>
            </a:xfrm>
            <a:custGeom>
              <a:avLst/>
              <a:gdLst>
                <a:gd name="T0" fmla="*/ 2 w 140"/>
                <a:gd name="T1" fmla="*/ 0 h 40"/>
                <a:gd name="T2" fmla="*/ 0 w 140"/>
                <a:gd name="T3" fmla="*/ 13 h 40"/>
                <a:gd name="T4" fmla="*/ 140 w 140"/>
                <a:gd name="T5" fmla="*/ 40 h 40"/>
                <a:gd name="T6" fmla="*/ 2 w 140"/>
                <a:gd name="T7" fmla="*/ 0 h 40"/>
                <a:gd name="T8" fmla="*/ 0 60000 65536"/>
                <a:gd name="T9" fmla="*/ 0 60000 65536"/>
                <a:gd name="T10" fmla="*/ 0 60000 65536"/>
                <a:gd name="T11" fmla="*/ 0 60000 65536"/>
                <a:gd name="T12" fmla="*/ 0 w 140"/>
                <a:gd name="T13" fmla="*/ 0 h 40"/>
                <a:gd name="T14" fmla="*/ 140 w 140"/>
                <a:gd name="T15" fmla="*/ 40 h 40"/>
              </a:gdLst>
              <a:ahLst/>
              <a:cxnLst>
                <a:cxn ang="T8">
                  <a:pos x="T0" y="T1"/>
                </a:cxn>
                <a:cxn ang="T9">
                  <a:pos x="T2" y="T3"/>
                </a:cxn>
                <a:cxn ang="T10">
                  <a:pos x="T4" y="T5"/>
                </a:cxn>
                <a:cxn ang="T11">
                  <a:pos x="T6" y="T7"/>
                </a:cxn>
              </a:cxnLst>
              <a:rect l="T12" t="T13" r="T14" b="T15"/>
              <a:pathLst>
                <a:path w="140" h="40">
                  <a:moveTo>
                    <a:pt x="2" y="0"/>
                  </a:moveTo>
                  <a:lnTo>
                    <a:pt x="0" y="13"/>
                  </a:lnTo>
                  <a:lnTo>
                    <a:pt x="140" y="40"/>
                  </a:lnTo>
                  <a:lnTo>
                    <a:pt x="2" y="0"/>
                  </a:lnTo>
                </a:path>
              </a:pathLst>
            </a:custGeom>
            <a:noFill/>
            <a:ln w="0">
              <a:solidFill>
                <a:srgbClr val="000000"/>
              </a:solidFill>
              <a:prstDash val="solid"/>
              <a:round/>
              <a:headEnd/>
              <a:tailEnd/>
            </a:ln>
          </p:spPr>
          <p:txBody>
            <a:bodyPr/>
            <a:lstStyle/>
            <a:p>
              <a:endParaRPr lang="en-US"/>
            </a:p>
          </p:txBody>
        </p:sp>
        <p:sp>
          <p:nvSpPr>
            <p:cNvPr id="2270" name="Freeform 220">
              <a:extLst>
                <a:ext uri="{FF2B5EF4-FFF2-40B4-BE49-F238E27FC236}">
                  <a16:creationId xmlns:a16="http://schemas.microsoft.com/office/drawing/2014/main" id="{65AE8DF0-B9C7-4780-8649-B2214713A90D}"/>
                </a:ext>
              </a:extLst>
            </p:cNvPr>
            <p:cNvSpPr>
              <a:spLocks/>
            </p:cNvSpPr>
            <p:nvPr/>
          </p:nvSpPr>
          <p:spPr bwMode="auto">
            <a:xfrm>
              <a:off x="4783" y="3849"/>
              <a:ext cx="24" cy="5"/>
            </a:xfrm>
            <a:custGeom>
              <a:avLst/>
              <a:gdLst>
                <a:gd name="T0" fmla="*/ 3 w 143"/>
                <a:gd name="T1" fmla="*/ 0 h 27"/>
                <a:gd name="T2" fmla="*/ 0 w 143"/>
                <a:gd name="T3" fmla="*/ 13 h 27"/>
                <a:gd name="T4" fmla="*/ 143 w 143"/>
                <a:gd name="T5" fmla="*/ 27 h 27"/>
                <a:gd name="T6" fmla="*/ 3 w 143"/>
                <a:gd name="T7" fmla="*/ 0 h 27"/>
                <a:gd name="T8" fmla="*/ 0 60000 65536"/>
                <a:gd name="T9" fmla="*/ 0 60000 65536"/>
                <a:gd name="T10" fmla="*/ 0 60000 65536"/>
                <a:gd name="T11" fmla="*/ 0 60000 65536"/>
                <a:gd name="T12" fmla="*/ 0 w 143"/>
                <a:gd name="T13" fmla="*/ 0 h 27"/>
                <a:gd name="T14" fmla="*/ 143 w 143"/>
                <a:gd name="T15" fmla="*/ 27 h 27"/>
              </a:gdLst>
              <a:ahLst/>
              <a:cxnLst>
                <a:cxn ang="T8">
                  <a:pos x="T0" y="T1"/>
                </a:cxn>
                <a:cxn ang="T9">
                  <a:pos x="T2" y="T3"/>
                </a:cxn>
                <a:cxn ang="T10">
                  <a:pos x="T4" y="T5"/>
                </a:cxn>
                <a:cxn ang="T11">
                  <a:pos x="T6" y="T7"/>
                </a:cxn>
              </a:cxnLst>
              <a:rect l="T12" t="T13" r="T14" b="T15"/>
              <a:pathLst>
                <a:path w="143" h="27">
                  <a:moveTo>
                    <a:pt x="3" y="0"/>
                  </a:moveTo>
                  <a:lnTo>
                    <a:pt x="0" y="13"/>
                  </a:lnTo>
                  <a:lnTo>
                    <a:pt x="143" y="27"/>
                  </a:lnTo>
                  <a:lnTo>
                    <a:pt x="3" y="0"/>
                  </a:lnTo>
                  <a:close/>
                </a:path>
              </a:pathLst>
            </a:custGeom>
            <a:solidFill>
              <a:srgbClr val="000000"/>
            </a:solidFill>
            <a:ln w="9525">
              <a:noFill/>
              <a:round/>
              <a:headEnd/>
              <a:tailEnd/>
            </a:ln>
          </p:spPr>
          <p:txBody>
            <a:bodyPr/>
            <a:lstStyle/>
            <a:p>
              <a:endParaRPr lang="en-US"/>
            </a:p>
          </p:txBody>
        </p:sp>
        <p:sp>
          <p:nvSpPr>
            <p:cNvPr id="2271" name="Freeform 221">
              <a:extLst>
                <a:ext uri="{FF2B5EF4-FFF2-40B4-BE49-F238E27FC236}">
                  <a16:creationId xmlns:a16="http://schemas.microsoft.com/office/drawing/2014/main" id="{7783AE9A-95CE-46ED-8BE3-B773069CCBE7}"/>
                </a:ext>
              </a:extLst>
            </p:cNvPr>
            <p:cNvSpPr>
              <a:spLocks/>
            </p:cNvSpPr>
            <p:nvPr/>
          </p:nvSpPr>
          <p:spPr bwMode="auto">
            <a:xfrm>
              <a:off x="4783" y="3849"/>
              <a:ext cx="24" cy="5"/>
            </a:xfrm>
            <a:custGeom>
              <a:avLst/>
              <a:gdLst>
                <a:gd name="T0" fmla="*/ 3 w 143"/>
                <a:gd name="T1" fmla="*/ 0 h 27"/>
                <a:gd name="T2" fmla="*/ 0 w 143"/>
                <a:gd name="T3" fmla="*/ 13 h 27"/>
                <a:gd name="T4" fmla="*/ 143 w 143"/>
                <a:gd name="T5" fmla="*/ 27 h 27"/>
                <a:gd name="T6" fmla="*/ 3 w 143"/>
                <a:gd name="T7" fmla="*/ 0 h 27"/>
                <a:gd name="T8" fmla="*/ 0 60000 65536"/>
                <a:gd name="T9" fmla="*/ 0 60000 65536"/>
                <a:gd name="T10" fmla="*/ 0 60000 65536"/>
                <a:gd name="T11" fmla="*/ 0 60000 65536"/>
                <a:gd name="T12" fmla="*/ 0 w 143"/>
                <a:gd name="T13" fmla="*/ 0 h 27"/>
                <a:gd name="T14" fmla="*/ 143 w 143"/>
                <a:gd name="T15" fmla="*/ 27 h 27"/>
              </a:gdLst>
              <a:ahLst/>
              <a:cxnLst>
                <a:cxn ang="T8">
                  <a:pos x="T0" y="T1"/>
                </a:cxn>
                <a:cxn ang="T9">
                  <a:pos x="T2" y="T3"/>
                </a:cxn>
                <a:cxn ang="T10">
                  <a:pos x="T4" y="T5"/>
                </a:cxn>
                <a:cxn ang="T11">
                  <a:pos x="T6" y="T7"/>
                </a:cxn>
              </a:cxnLst>
              <a:rect l="T12" t="T13" r="T14" b="T15"/>
              <a:pathLst>
                <a:path w="143" h="27">
                  <a:moveTo>
                    <a:pt x="3" y="0"/>
                  </a:moveTo>
                  <a:lnTo>
                    <a:pt x="0" y="13"/>
                  </a:lnTo>
                  <a:lnTo>
                    <a:pt x="143" y="27"/>
                  </a:lnTo>
                  <a:lnTo>
                    <a:pt x="3" y="0"/>
                  </a:lnTo>
                </a:path>
              </a:pathLst>
            </a:custGeom>
            <a:noFill/>
            <a:ln w="0">
              <a:solidFill>
                <a:srgbClr val="000000"/>
              </a:solidFill>
              <a:prstDash val="solid"/>
              <a:round/>
              <a:headEnd/>
              <a:tailEnd/>
            </a:ln>
          </p:spPr>
          <p:txBody>
            <a:bodyPr/>
            <a:lstStyle/>
            <a:p>
              <a:endParaRPr lang="en-US"/>
            </a:p>
          </p:txBody>
        </p:sp>
        <p:sp>
          <p:nvSpPr>
            <p:cNvPr id="2272" name="Freeform 222">
              <a:extLst>
                <a:ext uri="{FF2B5EF4-FFF2-40B4-BE49-F238E27FC236}">
                  <a16:creationId xmlns:a16="http://schemas.microsoft.com/office/drawing/2014/main" id="{FAB8334F-7333-4EB0-A7E8-9FE8262506BD}"/>
                </a:ext>
              </a:extLst>
            </p:cNvPr>
            <p:cNvSpPr>
              <a:spLocks/>
            </p:cNvSpPr>
            <p:nvPr/>
          </p:nvSpPr>
          <p:spPr bwMode="auto">
            <a:xfrm>
              <a:off x="4783" y="3851"/>
              <a:ext cx="24" cy="3"/>
            </a:xfrm>
            <a:custGeom>
              <a:avLst/>
              <a:gdLst>
                <a:gd name="T0" fmla="*/ 0 w 143"/>
                <a:gd name="T1" fmla="*/ 0 h 14"/>
                <a:gd name="T2" fmla="*/ 0 w 143"/>
                <a:gd name="T3" fmla="*/ 14 h 14"/>
                <a:gd name="T4" fmla="*/ 143 w 143"/>
                <a:gd name="T5" fmla="*/ 14 h 14"/>
                <a:gd name="T6" fmla="*/ 0 w 143"/>
                <a:gd name="T7" fmla="*/ 0 h 14"/>
                <a:gd name="T8" fmla="*/ 0 60000 65536"/>
                <a:gd name="T9" fmla="*/ 0 60000 65536"/>
                <a:gd name="T10" fmla="*/ 0 60000 65536"/>
                <a:gd name="T11" fmla="*/ 0 60000 65536"/>
                <a:gd name="T12" fmla="*/ 0 w 143"/>
                <a:gd name="T13" fmla="*/ 0 h 14"/>
                <a:gd name="T14" fmla="*/ 143 w 143"/>
                <a:gd name="T15" fmla="*/ 14 h 14"/>
              </a:gdLst>
              <a:ahLst/>
              <a:cxnLst>
                <a:cxn ang="T8">
                  <a:pos x="T0" y="T1"/>
                </a:cxn>
                <a:cxn ang="T9">
                  <a:pos x="T2" y="T3"/>
                </a:cxn>
                <a:cxn ang="T10">
                  <a:pos x="T4" y="T5"/>
                </a:cxn>
                <a:cxn ang="T11">
                  <a:pos x="T6" y="T7"/>
                </a:cxn>
              </a:cxnLst>
              <a:rect l="T12" t="T13" r="T14" b="T15"/>
              <a:pathLst>
                <a:path w="143" h="14">
                  <a:moveTo>
                    <a:pt x="0" y="0"/>
                  </a:moveTo>
                  <a:lnTo>
                    <a:pt x="0" y="14"/>
                  </a:lnTo>
                  <a:lnTo>
                    <a:pt x="143" y="14"/>
                  </a:lnTo>
                  <a:lnTo>
                    <a:pt x="0" y="0"/>
                  </a:lnTo>
                  <a:close/>
                </a:path>
              </a:pathLst>
            </a:custGeom>
            <a:solidFill>
              <a:srgbClr val="000000"/>
            </a:solidFill>
            <a:ln w="9525">
              <a:noFill/>
              <a:round/>
              <a:headEnd/>
              <a:tailEnd/>
            </a:ln>
          </p:spPr>
          <p:txBody>
            <a:bodyPr/>
            <a:lstStyle/>
            <a:p>
              <a:endParaRPr lang="en-US"/>
            </a:p>
          </p:txBody>
        </p:sp>
        <p:sp>
          <p:nvSpPr>
            <p:cNvPr id="2273" name="Freeform 223">
              <a:extLst>
                <a:ext uri="{FF2B5EF4-FFF2-40B4-BE49-F238E27FC236}">
                  <a16:creationId xmlns:a16="http://schemas.microsoft.com/office/drawing/2014/main" id="{EF37FF45-BDCE-4F1E-B348-48AA3B3610BA}"/>
                </a:ext>
              </a:extLst>
            </p:cNvPr>
            <p:cNvSpPr>
              <a:spLocks/>
            </p:cNvSpPr>
            <p:nvPr/>
          </p:nvSpPr>
          <p:spPr bwMode="auto">
            <a:xfrm>
              <a:off x="4783" y="3851"/>
              <a:ext cx="24" cy="3"/>
            </a:xfrm>
            <a:custGeom>
              <a:avLst/>
              <a:gdLst>
                <a:gd name="T0" fmla="*/ 0 w 143"/>
                <a:gd name="T1" fmla="*/ 0 h 14"/>
                <a:gd name="T2" fmla="*/ 0 w 143"/>
                <a:gd name="T3" fmla="*/ 14 h 14"/>
                <a:gd name="T4" fmla="*/ 143 w 143"/>
                <a:gd name="T5" fmla="*/ 14 h 14"/>
                <a:gd name="T6" fmla="*/ 0 w 143"/>
                <a:gd name="T7" fmla="*/ 0 h 14"/>
                <a:gd name="T8" fmla="*/ 0 60000 65536"/>
                <a:gd name="T9" fmla="*/ 0 60000 65536"/>
                <a:gd name="T10" fmla="*/ 0 60000 65536"/>
                <a:gd name="T11" fmla="*/ 0 60000 65536"/>
                <a:gd name="T12" fmla="*/ 0 w 143"/>
                <a:gd name="T13" fmla="*/ 0 h 14"/>
                <a:gd name="T14" fmla="*/ 143 w 143"/>
                <a:gd name="T15" fmla="*/ 14 h 14"/>
              </a:gdLst>
              <a:ahLst/>
              <a:cxnLst>
                <a:cxn ang="T8">
                  <a:pos x="T0" y="T1"/>
                </a:cxn>
                <a:cxn ang="T9">
                  <a:pos x="T2" y="T3"/>
                </a:cxn>
                <a:cxn ang="T10">
                  <a:pos x="T4" y="T5"/>
                </a:cxn>
                <a:cxn ang="T11">
                  <a:pos x="T6" y="T7"/>
                </a:cxn>
              </a:cxnLst>
              <a:rect l="T12" t="T13" r="T14" b="T15"/>
              <a:pathLst>
                <a:path w="143" h="14">
                  <a:moveTo>
                    <a:pt x="0" y="0"/>
                  </a:moveTo>
                  <a:lnTo>
                    <a:pt x="0" y="14"/>
                  </a:lnTo>
                  <a:lnTo>
                    <a:pt x="143" y="14"/>
                  </a:lnTo>
                  <a:lnTo>
                    <a:pt x="0" y="0"/>
                  </a:lnTo>
                </a:path>
              </a:pathLst>
            </a:custGeom>
            <a:noFill/>
            <a:ln w="0">
              <a:solidFill>
                <a:srgbClr val="000000"/>
              </a:solidFill>
              <a:prstDash val="solid"/>
              <a:round/>
              <a:headEnd/>
              <a:tailEnd/>
            </a:ln>
          </p:spPr>
          <p:txBody>
            <a:bodyPr/>
            <a:lstStyle/>
            <a:p>
              <a:endParaRPr lang="en-US"/>
            </a:p>
          </p:txBody>
        </p:sp>
        <p:sp>
          <p:nvSpPr>
            <p:cNvPr id="2274" name="Freeform 224">
              <a:extLst>
                <a:ext uri="{FF2B5EF4-FFF2-40B4-BE49-F238E27FC236}">
                  <a16:creationId xmlns:a16="http://schemas.microsoft.com/office/drawing/2014/main" id="{7139FC0D-E8C9-41A3-A35F-05FC7C46A68D}"/>
                </a:ext>
              </a:extLst>
            </p:cNvPr>
            <p:cNvSpPr>
              <a:spLocks/>
            </p:cNvSpPr>
            <p:nvPr/>
          </p:nvSpPr>
          <p:spPr bwMode="auto">
            <a:xfrm>
              <a:off x="4783" y="3854"/>
              <a:ext cx="24" cy="3"/>
            </a:xfrm>
            <a:custGeom>
              <a:avLst/>
              <a:gdLst>
                <a:gd name="T0" fmla="*/ 0 w 143"/>
                <a:gd name="T1" fmla="*/ 0 h 13"/>
                <a:gd name="T2" fmla="*/ 0 w 143"/>
                <a:gd name="T3" fmla="*/ 13 h 13"/>
                <a:gd name="T4" fmla="*/ 143 w 143"/>
                <a:gd name="T5" fmla="*/ 0 h 13"/>
                <a:gd name="T6" fmla="*/ 0 w 143"/>
                <a:gd name="T7" fmla="*/ 0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0" y="0"/>
                  </a:moveTo>
                  <a:lnTo>
                    <a:pt x="0" y="13"/>
                  </a:lnTo>
                  <a:lnTo>
                    <a:pt x="143" y="0"/>
                  </a:lnTo>
                  <a:lnTo>
                    <a:pt x="0" y="0"/>
                  </a:lnTo>
                  <a:close/>
                </a:path>
              </a:pathLst>
            </a:custGeom>
            <a:solidFill>
              <a:srgbClr val="000000"/>
            </a:solidFill>
            <a:ln w="9525">
              <a:noFill/>
              <a:round/>
              <a:headEnd/>
              <a:tailEnd/>
            </a:ln>
          </p:spPr>
          <p:txBody>
            <a:bodyPr/>
            <a:lstStyle/>
            <a:p>
              <a:endParaRPr lang="en-US"/>
            </a:p>
          </p:txBody>
        </p:sp>
        <p:sp>
          <p:nvSpPr>
            <p:cNvPr id="2275" name="Freeform 225">
              <a:extLst>
                <a:ext uri="{FF2B5EF4-FFF2-40B4-BE49-F238E27FC236}">
                  <a16:creationId xmlns:a16="http://schemas.microsoft.com/office/drawing/2014/main" id="{B7E6A07B-4BC1-4E42-B54D-6075F3C9B56C}"/>
                </a:ext>
              </a:extLst>
            </p:cNvPr>
            <p:cNvSpPr>
              <a:spLocks/>
            </p:cNvSpPr>
            <p:nvPr/>
          </p:nvSpPr>
          <p:spPr bwMode="auto">
            <a:xfrm>
              <a:off x="4783" y="3854"/>
              <a:ext cx="24" cy="3"/>
            </a:xfrm>
            <a:custGeom>
              <a:avLst/>
              <a:gdLst>
                <a:gd name="T0" fmla="*/ 0 w 143"/>
                <a:gd name="T1" fmla="*/ 0 h 13"/>
                <a:gd name="T2" fmla="*/ 0 w 143"/>
                <a:gd name="T3" fmla="*/ 13 h 13"/>
                <a:gd name="T4" fmla="*/ 143 w 143"/>
                <a:gd name="T5" fmla="*/ 0 h 13"/>
                <a:gd name="T6" fmla="*/ 0 w 143"/>
                <a:gd name="T7" fmla="*/ 0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0" y="0"/>
                  </a:moveTo>
                  <a:lnTo>
                    <a:pt x="0" y="13"/>
                  </a:lnTo>
                  <a:lnTo>
                    <a:pt x="143" y="0"/>
                  </a:lnTo>
                  <a:lnTo>
                    <a:pt x="0" y="0"/>
                  </a:lnTo>
                </a:path>
              </a:pathLst>
            </a:custGeom>
            <a:noFill/>
            <a:ln w="0">
              <a:solidFill>
                <a:srgbClr val="000000"/>
              </a:solidFill>
              <a:prstDash val="solid"/>
              <a:round/>
              <a:headEnd/>
              <a:tailEnd/>
            </a:ln>
          </p:spPr>
          <p:txBody>
            <a:bodyPr/>
            <a:lstStyle/>
            <a:p>
              <a:endParaRPr lang="en-US"/>
            </a:p>
          </p:txBody>
        </p:sp>
        <p:sp>
          <p:nvSpPr>
            <p:cNvPr id="2276" name="Freeform 226">
              <a:extLst>
                <a:ext uri="{FF2B5EF4-FFF2-40B4-BE49-F238E27FC236}">
                  <a16:creationId xmlns:a16="http://schemas.microsoft.com/office/drawing/2014/main" id="{1E638CEE-F63C-4D22-9799-3FAA9010DFE3}"/>
                </a:ext>
              </a:extLst>
            </p:cNvPr>
            <p:cNvSpPr>
              <a:spLocks/>
            </p:cNvSpPr>
            <p:nvPr/>
          </p:nvSpPr>
          <p:spPr bwMode="auto">
            <a:xfrm>
              <a:off x="4783" y="3854"/>
              <a:ext cx="24" cy="5"/>
            </a:xfrm>
            <a:custGeom>
              <a:avLst/>
              <a:gdLst>
                <a:gd name="T0" fmla="*/ 0 w 143"/>
                <a:gd name="T1" fmla="*/ 13 h 26"/>
                <a:gd name="T2" fmla="*/ 3 w 143"/>
                <a:gd name="T3" fmla="*/ 26 h 26"/>
                <a:gd name="T4" fmla="*/ 143 w 143"/>
                <a:gd name="T5" fmla="*/ 0 h 26"/>
                <a:gd name="T6" fmla="*/ 0 w 143"/>
                <a:gd name="T7" fmla="*/ 13 h 26"/>
                <a:gd name="T8" fmla="*/ 0 60000 65536"/>
                <a:gd name="T9" fmla="*/ 0 60000 65536"/>
                <a:gd name="T10" fmla="*/ 0 60000 65536"/>
                <a:gd name="T11" fmla="*/ 0 60000 65536"/>
                <a:gd name="T12" fmla="*/ 0 w 143"/>
                <a:gd name="T13" fmla="*/ 0 h 26"/>
                <a:gd name="T14" fmla="*/ 143 w 143"/>
                <a:gd name="T15" fmla="*/ 26 h 26"/>
              </a:gdLst>
              <a:ahLst/>
              <a:cxnLst>
                <a:cxn ang="T8">
                  <a:pos x="T0" y="T1"/>
                </a:cxn>
                <a:cxn ang="T9">
                  <a:pos x="T2" y="T3"/>
                </a:cxn>
                <a:cxn ang="T10">
                  <a:pos x="T4" y="T5"/>
                </a:cxn>
                <a:cxn ang="T11">
                  <a:pos x="T6" y="T7"/>
                </a:cxn>
              </a:cxnLst>
              <a:rect l="T12" t="T13" r="T14" b="T15"/>
              <a:pathLst>
                <a:path w="143" h="26">
                  <a:moveTo>
                    <a:pt x="0" y="13"/>
                  </a:moveTo>
                  <a:lnTo>
                    <a:pt x="3" y="26"/>
                  </a:lnTo>
                  <a:lnTo>
                    <a:pt x="143" y="0"/>
                  </a:lnTo>
                  <a:lnTo>
                    <a:pt x="0" y="13"/>
                  </a:lnTo>
                  <a:close/>
                </a:path>
              </a:pathLst>
            </a:custGeom>
            <a:solidFill>
              <a:srgbClr val="000000"/>
            </a:solidFill>
            <a:ln w="9525">
              <a:noFill/>
              <a:round/>
              <a:headEnd/>
              <a:tailEnd/>
            </a:ln>
          </p:spPr>
          <p:txBody>
            <a:bodyPr/>
            <a:lstStyle/>
            <a:p>
              <a:endParaRPr lang="en-US"/>
            </a:p>
          </p:txBody>
        </p:sp>
        <p:sp>
          <p:nvSpPr>
            <p:cNvPr id="2277" name="Freeform 227">
              <a:extLst>
                <a:ext uri="{FF2B5EF4-FFF2-40B4-BE49-F238E27FC236}">
                  <a16:creationId xmlns:a16="http://schemas.microsoft.com/office/drawing/2014/main" id="{D26B03CD-F44C-4813-9C0E-F50810712B0E}"/>
                </a:ext>
              </a:extLst>
            </p:cNvPr>
            <p:cNvSpPr>
              <a:spLocks/>
            </p:cNvSpPr>
            <p:nvPr/>
          </p:nvSpPr>
          <p:spPr bwMode="auto">
            <a:xfrm>
              <a:off x="4783" y="3854"/>
              <a:ext cx="24" cy="5"/>
            </a:xfrm>
            <a:custGeom>
              <a:avLst/>
              <a:gdLst>
                <a:gd name="T0" fmla="*/ 0 w 143"/>
                <a:gd name="T1" fmla="*/ 13 h 26"/>
                <a:gd name="T2" fmla="*/ 3 w 143"/>
                <a:gd name="T3" fmla="*/ 26 h 26"/>
                <a:gd name="T4" fmla="*/ 143 w 143"/>
                <a:gd name="T5" fmla="*/ 0 h 26"/>
                <a:gd name="T6" fmla="*/ 0 w 143"/>
                <a:gd name="T7" fmla="*/ 13 h 26"/>
                <a:gd name="T8" fmla="*/ 0 60000 65536"/>
                <a:gd name="T9" fmla="*/ 0 60000 65536"/>
                <a:gd name="T10" fmla="*/ 0 60000 65536"/>
                <a:gd name="T11" fmla="*/ 0 60000 65536"/>
                <a:gd name="T12" fmla="*/ 0 w 143"/>
                <a:gd name="T13" fmla="*/ 0 h 26"/>
                <a:gd name="T14" fmla="*/ 143 w 143"/>
                <a:gd name="T15" fmla="*/ 26 h 26"/>
              </a:gdLst>
              <a:ahLst/>
              <a:cxnLst>
                <a:cxn ang="T8">
                  <a:pos x="T0" y="T1"/>
                </a:cxn>
                <a:cxn ang="T9">
                  <a:pos x="T2" y="T3"/>
                </a:cxn>
                <a:cxn ang="T10">
                  <a:pos x="T4" y="T5"/>
                </a:cxn>
                <a:cxn ang="T11">
                  <a:pos x="T6" y="T7"/>
                </a:cxn>
              </a:cxnLst>
              <a:rect l="T12" t="T13" r="T14" b="T15"/>
              <a:pathLst>
                <a:path w="143" h="26">
                  <a:moveTo>
                    <a:pt x="0" y="13"/>
                  </a:moveTo>
                  <a:lnTo>
                    <a:pt x="3" y="26"/>
                  </a:lnTo>
                  <a:lnTo>
                    <a:pt x="143" y="0"/>
                  </a:lnTo>
                  <a:lnTo>
                    <a:pt x="0" y="13"/>
                  </a:lnTo>
                </a:path>
              </a:pathLst>
            </a:custGeom>
            <a:noFill/>
            <a:ln w="0">
              <a:solidFill>
                <a:srgbClr val="000000"/>
              </a:solidFill>
              <a:prstDash val="solid"/>
              <a:round/>
              <a:headEnd/>
              <a:tailEnd/>
            </a:ln>
          </p:spPr>
          <p:txBody>
            <a:bodyPr/>
            <a:lstStyle/>
            <a:p>
              <a:endParaRPr lang="en-US"/>
            </a:p>
          </p:txBody>
        </p:sp>
        <p:sp>
          <p:nvSpPr>
            <p:cNvPr id="2278" name="Freeform 228">
              <a:extLst>
                <a:ext uri="{FF2B5EF4-FFF2-40B4-BE49-F238E27FC236}">
                  <a16:creationId xmlns:a16="http://schemas.microsoft.com/office/drawing/2014/main" id="{592FC306-9690-44B0-936F-C833E35E571A}"/>
                </a:ext>
              </a:extLst>
            </p:cNvPr>
            <p:cNvSpPr>
              <a:spLocks/>
            </p:cNvSpPr>
            <p:nvPr/>
          </p:nvSpPr>
          <p:spPr bwMode="auto">
            <a:xfrm>
              <a:off x="4784" y="3854"/>
              <a:ext cx="23" cy="8"/>
            </a:xfrm>
            <a:custGeom>
              <a:avLst/>
              <a:gdLst>
                <a:gd name="T0" fmla="*/ 0 w 140"/>
                <a:gd name="T1" fmla="*/ 26 h 39"/>
                <a:gd name="T2" fmla="*/ 2 w 140"/>
                <a:gd name="T3" fmla="*/ 39 h 39"/>
                <a:gd name="T4" fmla="*/ 140 w 140"/>
                <a:gd name="T5" fmla="*/ 0 h 39"/>
                <a:gd name="T6" fmla="*/ 0 w 140"/>
                <a:gd name="T7" fmla="*/ 26 h 39"/>
                <a:gd name="T8" fmla="*/ 0 60000 65536"/>
                <a:gd name="T9" fmla="*/ 0 60000 65536"/>
                <a:gd name="T10" fmla="*/ 0 60000 65536"/>
                <a:gd name="T11" fmla="*/ 0 60000 65536"/>
                <a:gd name="T12" fmla="*/ 0 w 140"/>
                <a:gd name="T13" fmla="*/ 0 h 39"/>
                <a:gd name="T14" fmla="*/ 140 w 140"/>
                <a:gd name="T15" fmla="*/ 39 h 39"/>
              </a:gdLst>
              <a:ahLst/>
              <a:cxnLst>
                <a:cxn ang="T8">
                  <a:pos x="T0" y="T1"/>
                </a:cxn>
                <a:cxn ang="T9">
                  <a:pos x="T2" y="T3"/>
                </a:cxn>
                <a:cxn ang="T10">
                  <a:pos x="T4" y="T5"/>
                </a:cxn>
                <a:cxn ang="T11">
                  <a:pos x="T6" y="T7"/>
                </a:cxn>
              </a:cxnLst>
              <a:rect l="T12" t="T13" r="T14" b="T15"/>
              <a:pathLst>
                <a:path w="140" h="39">
                  <a:moveTo>
                    <a:pt x="0" y="26"/>
                  </a:moveTo>
                  <a:lnTo>
                    <a:pt x="2" y="39"/>
                  </a:lnTo>
                  <a:lnTo>
                    <a:pt x="140" y="0"/>
                  </a:lnTo>
                  <a:lnTo>
                    <a:pt x="0" y="26"/>
                  </a:lnTo>
                  <a:close/>
                </a:path>
              </a:pathLst>
            </a:custGeom>
            <a:solidFill>
              <a:srgbClr val="000000"/>
            </a:solidFill>
            <a:ln w="9525">
              <a:noFill/>
              <a:round/>
              <a:headEnd/>
              <a:tailEnd/>
            </a:ln>
          </p:spPr>
          <p:txBody>
            <a:bodyPr/>
            <a:lstStyle/>
            <a:p>
              <a:endParaRPr lang="en-US"/>
            </a:p>
          </p:txBody>
        </p:sp>
        <p:sp>
          <p:nvSpPr>
            <p:cNvPr id="2279" name="Freeform 229">
              <a:extLst>
                <a:ext uri="{FF2B5EF4-FFF2-40B4-BE49-F238E27FC236}">
                  <a16:creationId xmlns:a16="http://schemas.microsoft.com/office/drawing/2014/main" id="{C7076741-E374-433F-BBB8-F2A36D6843D4}"/>
                </a:ext>
              </a:extLst>
            </p:cNvPr>
            <p:cNvSpPr>
              <a:spLocks/>
            </p:cNvSpPr>
            <p:nvPr/>
          </p:nvSpPr>
          <p:spPr bwMode="auto">
            <a:xfrm>
              <a:off x="4784" y="3854"/>
              <a:ext cx="23" cy="8"/>
            </a:xfrm>
            <a:custGeom>
              <a:avLst/>
              <a:gdLst>
                <a:gd name="T0" fmla="*/ 0 w 140"/>
                <a:gd name="T1" fmla="*/ 26 h 39"/>
                <a:gd name="T2" fmla="*/ 2 w 140"/>
                <a:gd name="T3" fmla="*/ 39 h 39"/>
                <a:gd name="T4" fmla="*/ 140 w 140"/>
                <a:gd name="T5" fmla="*/ 0 h 39"/>
                <a:gd name="T6" fmla="*/ 0 w 140"/>
                <a:gd name="T7" fmla="*/ 26 h 39"/>
                <a:gd name="T8" fmla="*/ 0 60000 65536"/>
                <a:gd name="T9" fmla="*/ 0 60000 65536"/>
                <a:gd name="T10" fmla="*/ 0 60000 65536"/>
                <a:gd name="T11" fmla="*/ 0 60000 65536"/>
                <a:gd name="T12" fmla="*/ 0 w 140"/>
                <a:gd name="T13" fmla="*/ 0 h 39"/>
                <a:gd name="T14" fmla="*/ 140 w 140"/>
                <a:gd name="T15" fmla="*/ 39 h 39"/>
              </a:gdLst>
              <a:ahLst/>
              <a:cxnLst>
                <a:cxn ang="T8">
                  <a:pos x="T0" y="T1"/>
                </a:cxn>
                <a:cxn ang="T9">
                  <a:pos x="T2" y="T3"/>
                </a:cxn>
                <a:cxn ang="T10">
                  <a:pos x="T4" y="T5"/>
                </a:cxn>
                <a:cxn ang="T11">
                  <a:pos x="T6" y="T7"/>
                </a:cxn>
              </a:cxnLst>
              <a:rect l="T12" t="T13" r="T14" b="T15"/>
              <a:pathLst>
                <a:path w="140" h="39">
                  <a:moveTo>
                    <a:pt x="0" y="26"/>
                  </a:moveTo>
                  <a:lnTo>
                    <a:pt x="2" y="39"/>
                  </a:lnTo>
                  <a:lnTo>
                    <a:pt x="140" y="0"/>
                  </a:lnTo>
                  <a:lnTo>
                    <a:pt x="0" y="26"/>
                  </a:lnTo>
                </a:path>
              </a:pathLst>
            </a:custGeom>
            <a:noFill/>
            <a:ln w="0">
              <a:solidFill>
                <a:srgbClr val="000000"/>
              </a:solidFill>
              <a:prstDash val="solid"/>
              <a:round/>
              <a:headEnd/>
              <a:tailEnd/>
            </a:ln>
          </p:spPr>
          <p:txBody>
            <a:bodyPr/>
            <a:lstStyle/>
            <a:p>
              <a:endParaRPr lang="en-US"/>
            </a:p>
          </p:txBody>
        </p:sp>
        <p:sp>
          <p:nvSpPr>
            <p:cNvPr id="2280" name="Freeform 230">
              <a:extLst>
                <a:ext uri="{FF2B5EF4-FFF2-40B4-BE49-F238E27FC236}">
                  <a16:creationId xmlns:a16="http://schemas.microsoft.com/office/drawing/2014/main" id="{5CA7B4AF-33D6-4E6C-A265-732F957F1A1C}"/>
                </a:ext>
              </a:extLst>
            </p:cNvPr>
            <p:cNvSpPr>
              <a:spLocks/>
            </p:cNvSpPr>
            <p:nvPr/>
          </p:nvSpPr>
          <p:spPr bwMode="auto">
            <a:xfrm>
              <a:off x="4784" y="3854"/>
              <a:ext cx="23" cy="10"/>
            </a:xfrm>
            <a:custGeom>
              <a:avLst/>
              <a:gdLst>
                <a:gd name="T0" fmla="*/ 0 w 138"/>
                <a:gd name="T1" fmla="*/ 39 h 51"/>
                <a:gd name="T2" fmla="*/ 3 w 138"/>
                <a:gd name="T3" fmla="*/ 51 h 51"/>
                <a:gd name="T4" fmla="*/ 138 w 138"/>
                <a:gd name="T5" fmla="*/ 0 h 51"/>
                <a:gd name="T6" fmla="*/ 0 w 138"/>
                <a:gd name="T7" fmla="*/ 39 h 51"/>
                <a:gd name="T8" fmla="*/ 0 60000 65536"/>
                <a:gd name="T9" fmla="*/ 0 60000 65536"/>
                <a:gd name="T10" fmla="*/ 0 60000 65536"/>
                <a:gd name="T11" fmla="*/ 0 60000 65536"/>
                <a:gd name="T12" fmla="*/ 0 w 138"/>
                <a:gd name="T13" fmla="*/ 0 h 51"/>
                <a:gd name="T14" fmla="*/ 138 w 138"/>
                <a:gd name="T15" fmla="*/ 51 h 51"/>
              </a:gdLst>
              <a:ahLst/>
              <a:cxnLst>
                <a:cxn ang="T8">
                  <a:pos x="T0" y="T1"/>
                </a:cxn>
                <a:cxn ang="T9">
                  <a:pos x="T2" y="T3"/>
                </a:cxn>
                <a:cxn ang="T10">
                  <a:pos x="T4" y="T5"/>
                </a:cxn>
                <a:cxn ang="T11">
                  <a:pos x="T6" y="T7"/>
                </a:cxn>
              </a:cxnLst>
              <a:rect l="T12" t="T13" r="T14" b="T15"/>
              <a:pathLst>
                <a:path w="138" h="51">
                  <a:moveTo>
                    <a:pt x="0" y="39"/>
                  </a:moveTo>
                  <a:lnTo>
                    <a:pt x="3" y="51"/>
                  </a:lnTo>
                  <a:lnTo>
                    <a:pt x="138" y="0"/>
                  </a:lnTo>
                  <a:lnTo>
                    <a:pt x="0" y="39"/>
                  </a:lnTo>
                  <a:close/>
                </a:path>
              </a:pathLst>
            </a:custGeom>
            <a:solidFill>
              <a:srgbClr val="000000"/>
            </a:solidFill>
            <a:ln w="9525">
              <a:noFill/>
              <a:round/>
              <a:headEnd/>
              <a:tailEnd/>
            </a:ln>
          </p:spPr>
          <p:txBody>
            <a:bodyPr/>
            <a:lstStyle/>
            <a:p>
              <a:endParaRPr lang="en-US"/>
            </a:p>
          </p:txBody>
        </p:sp>
        <p:sp>
          <p:nvSpPr>
            <p:cNvPr id="2281" name="Freeform 231">
              <a:extLst>
                <a:ext uri="{FF2B5EF4-FFF2-40B4-BE49-F238E27FC236}">
                  <a16:creationId xmlns:a16="http://schemas.microsoft.com/office/drawing/2014/main" id="{EBB441F9-776B-460E-9F97-EA3CACC8FBFE}"/>
                </a:ext>
              </a:extLst>
            </p:cNvPr>
            <p:cNvSpPr>
              <a:spLocks/>
            </p:cNvSpPr>
            <p:nvPr/>
          </p:nvSpPr>
          <p:spPr bwMode="auto">
            <a:xfrm>
              <a:off x="4784" y="3854"/>
              <a:ext cx="23" cy="10"/>
            </a:xfrm>
            <a:custGeom>
              <a:avLst/>
              <a:gdLst>
                <a:gd name="T0" fmla="*/ 0 w 138"/>
                <a:gd name="T1" fmla="*/ 39 h 51"/>
                <a:gd name="T2" fmla="*/ 3 w 138"/>
                <a:gd name="T3" fmla="*/ 51 h 51"/>
                <a:gd name="T4" fmla="*/ 138 w 138"/>
                <a:gd name="T5" fmla="*/ 0 h 51"/>
                <a:gd name="T6" fmla="*/ 0 w 138"/>
                <a:gd name="T7" fmla="*/ 39 h 51"/>
                <a:gd name="T8" fmla="*/ 0 60000 65536"/>
                <a:gd name="T9" fmla="*/ 0 60000 65536"/>
                <a:gd name="T10" fmla="*/ 0 60000 65536"/>
                <a:gd name="T11" fmla="*/ 0 60000 65536"/>
                <a:gd name="T12" fmla="*/ 0 w 138"/>
                <a:gd name="T13" fmla="*/ 0 h 51"/>
                <a:gd name="T14" fmla="*/ 138 w 138"/>
                <a:gd name="T15" fmla="*/ 51 h 51"/>
              </a:gdLst>
              <a:ahLst/>
              <a:cxnLst>
                <a:cxn ang="T8">
                  <a:pos x="T0" y="T1"/>
                </a:cxn>
                <a:cxn ang="T9">
                  <a:pos x="T2" y="T3"/>
                </a:cxn>
                <a:cxn ang="T10">
                  <a:pos x="T4" y="T5"/>
                </a:cxn>
                <a:cxn ang="T11">
                  <a:pos x="T6" y="T7"/>
                </a:cxn>
              </a:cxnLst>
              <a:rect l="T12" t="T13" r="T14" b="T15"/>
              <a:pathLst>
                <a:path w="138" h="51">
                  <a:moveTo>
                    <a:pt x="0" y="39"/>
                  </a:moveTo>
                  <a:lnTo>
                    <a:pt x="3" y="51"/>
                  </a:lnTo>
                  <a:lnTo>
                    <a:pt x="138" y="0"/>
                  </a:lnTo>
                  <a:lnTo>
                    <a:pt x="0" y="39"/>
                  </a:lnTo>
                </a:path>
              </a:pathLst>
            </a:custGeom>
            <a:noFill/>
            <a:ln w="0">
              <a:solidFill>
                <a:srgbClr val="000000"/>
              </a:solidFill>
              <a:prstDash val="solid"/>
              <a:round/>
              <a:headEnd/>
              <a:tailEnd/>
            </a:ln>
          </p:spPr>
          <p:txBody>
            <a:bodyPr/>
            <a:lstStyle/>
            <a:p>
              <a:endParaRPr lang="en-US"/>
            </a:p>
          </p:txBody>
        </p:sp>
        <p:sp>
          <p:nvSpPr>
            <p:cNvPr id="2282" name="Freeform 232">
              <a:extLst>
                <a:ext uri="{FF2B5EF4-FFF2-40B4-BE49-F238E27FC236}">
                  <a16:creationId xmlns:a16="http://schemas.microsoft.com/office/drawing/2014/main" id="{7587952A-A8EF-4894-8115-AF2ED8A233E7}"/>
                </a:ext>
              </a:extLst>
            </p:cNvPr>
            <p:cNvSpPr>
              <a:spLocks/>
            </p:cNvSpPr>
            <p:nvPr/>
          </p:nvSpPr>
          <p:spPr bwMode="auto">
            <a:xfrm>
              <a:off x="4784" y="3854"/>
              <a:ext cx="23" cy="13"/>
            </a:xfrm>
            <a:custGeom>
              <a:avLst/>
              <a:gdLst>
                <a:gd name="T0" fmla="*/ 0 w 135"/>
                <a:gd name="T1" fmla="*/ 51 h 63"/>
                <a:gd name="T2" fmla="*/ 4 w 135"/>
                <a:gd name="T3" fmla="*/ 63 h 63"/>
                <a:gd name="T4" fmla="*/ 135 w 135"/>
                <a:gd name="T5" fmla="*/ 0 h 63"/>
                <a:gd name="T6" fmla="*/ 0 w 135"/>
                <a:gd name="T7" fmla="*/ 51 h 63"/>
                <a:gd name="T8" fmla="*/ 0 60000 65536"/>
                <a:gd name="T9" fmla="*/ 0 60000 65536"/>
                <a:gd name="T10" fmla="*/ 0 60000 65536"/>
                <a:gd name="T11" fmla="*/ 0 60000 65536"/>
                <a:gd name="T12" fmla="*/ 0 w 135"/>
                <a:gd name="T13" fmla="*/ 0 h 63"/>
                <a:gd name="T14" fmla="*/ 135 w 135"/>
                <a:gd name="T15" fmla="*/ 63 h 63"/>
              </a:gdLst>
              <a:ahLst/>
              <a:cxnLst>
                <a:cxn ang="T8">
                  <a:pos x="T0" y="T1"/>
                </a:cxn>
                <a:cxn ang="T9">
                  <a:pos x="T2" y="T3"/>
                </a:cxn>
                <a:cxn ang="T10">
                  <a:pos x="T4" y="T5"/>
                </a:cxn>
                <a:cxn ang="T11">
                  <a:pos x="T6" y="T7"/>
                </a:cxn>
              </a:cxnLst>
              <a:rect l="T12" t="T13" r="T14" b="T15"/>
              <a:pathLst>
                <a:path w="135" h="63">
                  <a:moveTo>
                    <a:pt x="0" y="51"/>
                  </a:moveTo>
                  <a:lnTo>
                    <a:pt x="4" y="63"/>
                  </a:lnTo>
                  <a:lnTo>
                    <a:pt x="135" y="0"/>
                  </a:lnTo>
                  <a:lnTo>
                    <a:pt x="0" y="51"/>
                  </a:lnTo>
                  <a:close/>
                </a:path>
              </a:pathLst>
            </a:custGeom>
            <a:solidFill>
              <a:srgbClr val="000000"/>
            </a:solidFill>
            <a:ln w="9525">
              <a:noFill/>
              <a:round/>
              <a:headEnd/>
              <a:tailEnd/>
            </a:ln>
          </p:spPr>
          <p:txBody>
            <a:bodyPr/>
            <a:lstStyle/>
            <a:p>
              <a:endParaRPr lang="en-US"/>
            </a:p>
          </p:txBody>
        </p:sp>
        <p:sp>
          <p:nvSpPr>
            <p:cNvPr id="2283" name="Freeform 233">
              <a:extLst>
                <a:ext uri="{FF2B5EF4-FFF2-40B4-BE49-F238E27FC236}">
                  <a16:creationId xmlns:a16="http://schemas.microsoft.com/office/drawing/2014/main" id="{BA905221-7D43-47A1-9CE2-AEB55143D4B0}"/>
                </a:ext>
              </a:extLst>
            </p:cNvPr>
            <p:cNvSpPr>
              <a:spLocks/>
            </p:cNvSpPr>
            <p:nvPr/>
          </p:nvSpPr>
          <p:spPr bwMode="auto">
            <a:xfrm>
              <a:off x="4784" y="3854"/>
              <a:ext cx="23" cy="13"/>
            </a:xfrm>
            <a:custGeom>
              <a:avLst/>
              <a:gdLst>
                <a:gd name="T0" fmla="*/ 0 w 135"/>
                <a:gd name="T1" fmla="*/ 51 h 63"/>
                <a:gd name="T2" fmla="*/ 4 w 135"/>
                <a:gd name="T3" fmla="*/ 63 h 63"/>
                <a:gd name="T4" fmla="*/ 135 w 135"/>
                <a:gd name="T5" fmla="*/ 0 h 63"/>
                <a:gd name="T6" fmla="*/ 0 w 135"/>
                <a:gd name="T7" fmla="*/ 51 h 63"/>
                <a:gd name="T8" fmla="*/ 0 60000 65536"/>
                <a:gd name="T9" fmla="*/ 0 60000 65536"/>
                <a:gd name="T10" fmla="*/ 0 60000 65536"/>
                <a:gd name="T11" fmla="*/ 0 60000 65536"/>
                <a:gd name="T12" fmla="*/ 0 w 135"/>
                <a:gd name="T13" fmla="*/ 0 h 63"/>
                <a:gd name="T14" fmla="*/ 135 w 135"/>
                <a:gd name="T15" fmla="*/ 63 h 63"/>
              </a:gdLst>
              <a:ahLst/>
              <a:cxnLst>
                <a:cxn ang="T8">
                  <a:pos x="T0" y="T1"/>
                </a:cxn>
                <a:cxn ang="T9">
                  <a:pos x="T2" y="T3"/>
                </a:cxn>
                <a:cxn ang="T10">
                  <a:pos x="T4" y="T5"/>
                </a:cxn>
                <a:cxn ang="T11">
                  <a:pos x="T6" y="T7"/>
                </a:cxn>
              </a:cxnLst>
              <a:rect l="T12" t="T13" r="T14" b="T15"/>
              <a:pathLst>
                <a:path w="135" h="63">
                  <a:moveTo>
                    <a:pt x="0" y="51"/>
                  </a:moveTo>
                  <a:lnTo>
                    <a:pt x="4" y="63"/>
                  </a:lnTo>
                  <a:lnTo>
                    <a:pt x="135" y="0"/>
                  </a:lnTo>
                  <a:lnTo>
                    <a:pt x="0" y="51"/>
                  </a:lnTo>
                </a:path>
              </a:pathLst>
            </a:custGeom>
            <a:noFill/>
            <a:ln w="0">
              <a:solidFill>
                <a:srgbClr val="000000"/>
              </a:solidFill>
              <a:prstDash val="solid"/>
              <a:round/>
              <a:headEnd/>
              <a:tailEnd/>
            </a:ln>
          </p:spPr>
          <p:txBody>
            <a:bodyPr/>
            <a:lstStyle/>
            <a:p>
              <a:endParaRPr lang="en-US"/>
            </a:p>
          </p:txBody>
        </p:sp>
        <p:sp>
          <p:nvSpPr>
            <p:cNvPr id="2284" name="Freeform 234">
              <a:extLst>
                <a:ext uri="{FF2B5EF4-FFF2-40B4-BE49-F238E27FC236}">
                  <a16:creationId xmlns:a16="http://schemas.microsoft.com/office/drawing/2014/main" id="{4C189B08-B504-4261-8C92-1F85E6CD7EE6}"/>
                </a:ext>
              </a:extLst>
            </p:cNvPr>
            <p:cNvSpPr>
              <a:spLocks/>
            </p:cNvSpPr>
            <p:nvPr/>
          </p:nvSpPr>
          <p:spPr bwMode="auto">
            <a:xfrm>
              <a:off x="4785" y="3854"/>
              <a:ext cx="22" cy="15"/>
            </a:xfrm>
            <a:custGeom>
              <a:avLst/>
              <a:gdLst>
                <a:gd name="T0" fmla="*/ 0 w 131"/>
                <a:gd name="T1" fmla="*/ 63 h 75"/>
                <a:gd name="T2" fmla="*/ 5 w 131"/>
                <a:gd name="T3" fmla="*/ 75 h 75"/>
                <a:gd name="T4" fmla="*/ 131 w 131"/>
                <a:gd name="T5" fmla="*/ 0 h 75"/>
                <a:gd name="T6" fmla="*/ 0 w 131"/>
                <a:gd name="T7" fmla="*/ 63 h 75"/>
                <a:gd name="T8" fmla="*/ 0 60000 65536"/>
                <a:gd name="T9" fmla="*/ 0 60000 65536"/>
                <a:gd name="T10" fmla="*/ 0 60000 65536"/>
                <a:gd name="T11" fmla="*/ 0 60000 65536"/>
                <a:gd name="T12" fmla="*/ 0 w 131"/>
                <a:gd name="T13" fmla="*/ 0 h 75"/>
                <a:gd name="T14" fmla="*/ 131 w 131"/>
                <a:gd name="T15" fmla="*/ 75 h 75"/>
              </a:gdLst>
              <a:ahLst/>
              <a:cxnLst>
                <a:cxn ang="T8">
                  <a:pos x="T0" y="T1"/>
                </a:cxn>
                <a:cxn ang="T9">
                  <a:pos x="T2" y="T3"/>
                </a:cxn>
                <a:cxn ang="T10">
                  <a:pos x="T4" y="T5"/>
                </a:cxn>
                <a:cxn ang="T11">
                  <a:pos x="T6" y="T7"/>
                </a:cxn>
              </a:cxnLst>
              <a:rect l="T12" t="T13" r="T14" b="T15"/>
              <a:pathLst>
                <a:path w="131" h="75">
                  <a:moveTo>
                    <a:pt x="0" y="63"/>
                  </a:moveTo>
                  <a:lnTo>
                    <a:pt x="5" y="75"/>
                  </a:lnTo>
                  <a:lnTo>
                    <a:pt x="131" y="0"/>
                  </a:lnTo>
                  <a:lnTo>
                    <a:pt x="0" y="63"/>
                  </a:lnTo>
                  <a:close/>
                </a:path>
              </a:pathLst>
            </a:custGeom>
            <a:solidFill>
              <a:srgbClr val="000000"/>
            </a:solidFill>
            <a:ln w="9525">
              <a:noFill/>
              <a:round/>
              <a:headEnd/>
              <a:tailEnd/>
            </a:ln>
          </p:spPr>
          <p:txBody>
            <a:bodyPr/>
            <a:lstStyle/>
            <a:p>
              <a:endParaRPr lang="en-US"/>
            </a:p>
          </p:txBody>
        </p:sp>
        <p:sp>
          <p:nvSpPr>
            <p:cNvPr id="2285" name="Freeform 235">
              <a:extLst>
                <a:ext uri="{FF2B5EF4-FFF2-40B4-BE49-F238E27FC236}">
                  <a16:creationId xmlns:a16="http://schemas.microsoft.com/office/drawing/2014/main" id="{CB92BEB4-53AE-491F-9799-4C5CB0206003}"/>
                </a:ext>
              </a:extLst>
            </p:cNvPr>
            <p:cNvSpPr>
              <a:spLocks/>
            </p:cNvSpPr>
            <p:nvPr/>
          </p:nvSpPr>
          <p:spPr bwMode="auto">
            <a:xfrm>
              <a:off x="4785" y="3854"/>
              <a:ext cx="22" cy="15"/>
            </a:xfrm>
            <a:custGeom>
              <a:avLst/>
              <a:gdLst>
                <a:gd name="T0" fmla="*/ 0 w 131"/>
                <a:gd name="T1" fmla="*/ 63 h 75"/>
                <a:gd name="T2" fmla="*/ 5 w 131"/>
                <a:gd name="T3" fmla="*/ 75 h 75"/>
                <a:gd name="T4" fmla="*/ 131 w 131"/>
                <a:gd name="T5" fmla="*/ 0 h 75"/>
                <a:gd name="T6" fmla="*/ 0 w 131"/>
                <a:gd name="T7" fmla="*/ 63 h 75"/>
                <a:gd name="T8" fmla="*/ 0 60000 65536"/>
                <a:gd name="T9" fmla="*/ 0 60000 65536"/>
                <a:gd name="T10" fmla="*/ 0 60000 65536"/>
                <a:gd name="T11" fmla="*/ 0 60000 65536"/>
                <a:gd name="T12" fmla="*/ 0 w 131"/>
                <a:gd name="T13" fmla="*/ 0 h 75"/>
                <a:gd name="T14" fmla="*/ 131 w 131"/>
                <a:gd name="T15" fmla="*/ 75 h 75"/>
              </a:gdLst>
              <a:ahLst/>
              <a:cxnLst>
                <a:cxn ang="T8">
                  <a:pos x="T0" y="T1"/>
                </a:cxn>
                <a:cxn ang="T9">
                  <a:pos x="T2" y="T3"/>
                </a:cxn>
                <a:cxn ang="T10">
                  <a:pos x="T4" y="T5"/>
                </a:cxn>
                <a:cxn ang="T11">
                  <a:pos x="T6" y="T7"/>
                </a:cxn>
              </a:cxnLst>
              <a:rect l="T12" t="T13" r="T14" b="T15"/>
              <a:pathLst>
                <a:path w="131" h="75">
                  <a:moveTo>
                    <a:pt x="0" y="63"/>
                  </a:moveTo>
                  <a:lnTo>
                    <a:pt x="5" y="75"/>
                  </a:lnTo>
                  <a:lnTo>
                    <a:pt x="131" y="0"/>
                  </a:lnTo>
                  <a:lnTo>
                    <a:pt x="0" y="63"/>
                  </a:lnTo>
                </a:path>
              </a:pathLst>
            </a:custGeom>
            <a:noFill/>
            <a:ln w="0">
              <a:solidFill>
                <a:srgbClr val="000000"/>
              </a:solidFill>
              <a:prstDash val="solid"/>
              <a:round/>
              <a:headEnd/>
              <a:tailEnd/>
            </a:ln>
          </p:spPr>
          <p:txBody>
            <a:bodyPr/>
            <a:lstStyle/>
            <a:p>
              <a:endParaRPr lang="en-US"/>
            </a:p>
          </p:txBody>
        </p:sp>
        <p:sp>
          <p:nvSpPr>
            <p:cNvPr id="2286" name="Freeform 236">
              <a:extLst>
                <a:ext uri="{FF2B5EF4-FFF2-40B4-BE49-F238E27FC236}">
                  <a16:creationId xmlns:a16="http://schemas.microsoft.com/office/drawing/2014/main" id="{3B7B0BC3-EF40-4950-B9FB-BA2833A8794F}"/>
                </a:ext>
              </a:extLst>
            </p:cNvPr>
            <p:cNvSpPr>
              <a:spLocks/>
            </p:cNvSpPr>
            <p:nvPr/>
          </p:nvSpPr>
          <p:spPr bwMode="auto">
            <a:xfrm>
              <a:off x="4786" y="3854"/>
              <a:ext cx="21" cy="18"/>
            </a:xfrm>
            <a:custGeom>
              <a:avLst/>
              <a:gdLst>
                <a:gd name="T0" fmla="*/ 0 w 126"/>
                <a:gd name="T1" fmla="*/ 75 h 87"/>
                <a:gd name="T2" fmla="*/ 7 w 126"/>
                <a:gd name="T3" fmla="*/ 87 h 87"/>
                <a:gd name="T4" fmla="*/ 126 w 126"/>
                <a:gd name="T5" fmla="*/ 0 h 87"/>
                <a:gd name="T6" fmla="*/ 0 w 126"/>
                <a:gd name="T7" fmla="*/ 75 h 87"/>
                <a:gd name="T8" fmla="*/ 0 60000 65536"/>
                <a:gd name="T9" fmla="*/ 0 60000 65536"/>
                <a:gd name="T10" fmla="*/ 0 60000 65536"/>
                <a:gd name="T11" fmla="*/ 0 60000 65536"/>
                <a:gd name="T12" fmla="*/ 0 w 126"/>
                <a:gd name="T13" fmla="*/ 0 h 87"/>
                <a:gd name="T14" fmla="*/ 126 w 126"/>
                <a:gd name="T15" fmla="*/ 87 h 87"/>
              </a:gdLst>
              <a:ahLst/>
              <a:cxnLst>
                <a:cxn ang="T8">
                  <a:pos x="T0" y="T1"/>
                </a:cxn>
                <a:cxn ang="T9">
                  <a:pos x="T2" y="T3"/>
                </a:cxn>
                <a:cxn ang="T10">
                  <a:pos x="T4" y="T5"/>
                </a:cxn>
                <a:cxn ang="T11">
                  <a:pos x="T6" y="T7"/>
                </a:cxn>
              </a:cxnLst>
              <a:rect l="T12" t="T13" r="T14" b="T15"/>
              <a:pathLst>
                <a:path w="126" h="87">
                  <a:moveTo>
                    <a:pt x="0" y="75"/>
                  </a:moveTo>
                  <a:lnTo>
                    <a:pt x="7" y="87"/>
                  </a:lnTo>
                  <a:lnTo>
                    <a:pt x="126" y="0"/>
                  </a:lnTo>
                  <a:lnTo>
                    <a:pt x="0" y="75"/>
                  </a:lnTo>
                  <a:close/>
                </a:path>
              </a:pathLst>
            </a:custGeom>
            <a:solidFill>
              <a:srgbClr val="000000"/>
            </a:solidFill>
            <a:ln w="9525">
              <a:noFill/>
              <a:round/>
              <a:headEnd/>
              <a:tailEnd/>
            </a:ln>
          </p:spPr>
          <p:txBody>
            <a:bodyPr/>
            <a:lstStyle/>
            <a:p>
              <a:endParaRPr lang="en-US"/>
            </a:p>
          </p:txBody>
        </p:sp>
        <p:sp>
          <p:nvSpPr>
            <p:cNvPr id="2287" name="Freeform 237">
              <a:extLst>
                <a:ext uri="{FF2B5EF4-FFF2-40B4-BE49-F238E27FC236}">
                  <a16:creationId xmlns:a16="http://schemas.microsoft.com/office/drawing/2014/main" id="{2F532EF7-BA31-4775-A57C-5FBA5B1EA454}"/>
                </a:ext>
              </a:extLst>
            </p:cNvPr>
            <p:cNvSpPr>
              <a:spLocks/>
            </p:cNvSpPr>
            <p:nvPr/>
          </p:nvSpPr>
          <p:spPr bwMode="auto">
            <a:xfrm>
              <a:off x="4786" y="3854"/>
              <a:ext cx="21" cy="18"/>
            </a:xfrm>
            <a:custGeom>
              <a:avLst/>
              <a:gdLst>
                <a:gd name="T0" fmla="*/ 0 w 126"/>
                <a:gd name="T1" fmla="*/ 75 h 87"/>
                <a:gd name="T2" fmla="*/ 7 w 126"/>
                <a:gd name="T3" fmla="*/ 87 h 87"/>
                <a:gd name="T4" fmla="*/ 126 w 126"/>
                <a:gd name="T5" fmla="*/ 0 h 87"/>
                <a:gd name="T6" fmla="*/ 0 w 126"/>
                <a:gd name="T7" fmla="*/ 75 h 87"/>
                <a:gd name="T8" fmla="*/ 0 60000 65536"/>
                <a:gd name="T9" fmla="*/ 0 60000 65536"/>
                <a:gd name="T10" fmla="*/ 0 60000 65536"/>
                <a:gd name="T11" fmla="*/ 0 60000 65536"/>
                <a:gd name="T12" fmla="*/ 0 w 126"/>
                <a:gd name="T13" fmla="*/ 0 h 87"/>
                <a:gd name="T14" fmla="*/ 126 w 126"/>
                <a:gd name="T15" fmla="*/ 87 h 87"/>
              </a:gdLst>
              <a:ahLst/>
              <a:cxnLst>
                <a:cxn ang="T8">
                  <a:pos x="T0" y="T1"/>
                </a:cxn>
                <a:cxn ang="T9">
                  <a:pos x="T2" y="T3"/>
                </a:cxn>
                <a:cxn ang="T10">
                  <a:pos x="T4" y="T5"/>
                </a:cxn>
                <a:cxn ang="T11">
                  <a:pos x="T6" y="T7"/>
                </a:cxn>
              </a:cxnLst>
              <a:rect l="T12" t="T13" r="T14" b="T15"/>
              <a:pathLst>
                <a:path w="126" h="87">
                  <a:moveTo>
                    <a:pt x="0" y="75"/>
                  </a:moveTo>
                  <a:lnTo>
                    <a:pt x="7" y="87"/>
                  </a:lnTo>
                  <a:lnTo>
                    <a:pt x="126" y="0"/>
                  </a:lnTo>
                  <a:lnTo>
                    <a:pt x="0" y="75"/>
                  </a:lnTo>
                </a:path>
              </a:pathLst>
            </a:custGeom>
            <a:noFill/>
            <a:ln w="0">
              <a:solidFill>
                <a:srgbClr val="000000"/>
              </a:solidFill>
              <a:prstDash val="solid"/>
              <a:round/>
              <a:headEnd/>
              <a:tailEnd/>
            </a:ln>
          </p:spPr>
          <p:txBody>
            <a:bodyPr/>
            <a:lstStyle/>
            <a:p>
              <a:endParaRPr lang="en-US"/>
            </a:p>
          </p:txBody>
        </p:sp>
        <p:sp>
          <p:nvSpPr>
            <p:cNvPr id="2288" name="Freeform 238">
              <a:extLst>
                <a:ext uri="{FF2B5EF4-FFF2-40B4-BE49-F238E27FC236}">
                  <a16:creationId xmlns:a16="http://schemas.microsoft.com/office/drawing/2014/main" id="{B617F482-4B84-4775-846C-79C7E217412B}"/>
                </a:ext>
              </a:extLst>
            </p:cNvPr>
            <p:cNvSpPr>
              <a:spLocks/>
            </p:cNvSpPr>
            <p:nvPr/>
          </p:nvSpPr>
          <p:spPr bwMode="auto">
            <a:xfrm>
              <a:off x="4787" y="3854"/>
              <a:ext cx="20" cy="20"/>
            </a:xfrm>
            <a:custGeom>
              <a:avLst/>
              <a:gdLst>
                <a:gd name="T0" fmla="*/ 0 w 119"/>
                <a:gd name="T1" fmla="*/ 87 h 98"/>
                <a:gd name="T2" fmla="*/ 6 w 119"/>
                <a:gd name="T3" fmla="*/ 98 h 98"/>
                <a:gd name="T4" fmla="*/ 119 w 119"/>
                <a:gd name="T5" fmla="*/ 0 h 98"/>
                <a:gd name="T6" fmla="*/ 0 w 119"/>
                <a:gd name="T7" fmla="*/ 87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0" y="87"/>
                  </a:moveTo>
                  <a:lnTo>
                    <a:pt x="6" y="98"/>
                  </a:lnTo>
                  <a:lnTo>
                    <a:pt x="119" y="0"/>
                  </a:lnTo>
                  <a:lnTo>
                    <a:pt x="0" y="87"/>
                  </a:lnTo>
                  <a:close/>
                </a:path>
              </a:pathLst>
            </a:custGeom>
            <a:solidFill>
              <a:srgbClr val="000000"/>
            </a:solidFill>
            <a:ln w="9525">
              <a:noFill/>
              <a:round/>
              <a:headEnd/>
              <a:tailEnd/>
            </a:ln>
          </p:spPr>
          <p:txBody>
            <a:bodyPr/>
            <a:lstStyle/>
            <a:p>
              <a:endParaRPr lang="en-US"/>
            </a:p>
          </p:txBody>
        </p:sp>
        <p:sp>
          <p:nvSpPr>
            <p:cNvPr id="2289" name="Freeform 239">
              <a:extLst>
                <a:ext uri="{FF2B5EF4-FFF2-40B4-BE49-F238E27FC236}">
                  <a16:creationId xmlns:a16="http://schemas.microsoft.com/office/drawing/2014/main" id="{B1CC356F-441A-4573-A8EA-C987D0E9851C}"/>
                </a:ext>
              </a:extLst>
            </p:cNvPr>
            <p:cNvSpPr>
              <a:spLocks/>
            </p:cNvSpPr>
            <p:nvPr/>
          </p:nvSpPr>
          <p:spPr bwMode="auto">
            <a:xfrm>
              <a:off x="4787" y="3854"/>
              <a:ext cx="20" cy="20"/>
            </a:xfrm>
            <a:custGeom>
              <a:avLst/>
              <a:gdLst>
                <a:gd name="T0" fmla="*/ 0 w 119"/>
                <a:gd name="T1" fmla="*/ 87 h 98"/>
                <a:gd name="T2" fmla="*/ 6 w 119"/>
                <a:gd name="T3" fmla="*/ 98 h 98"/>
                <a:gd name="T4" fmla="*/ 119 w 119"/>
                <a:gd name="T5" fmla="*/ 0 h 98"/>
                <a:gd name="T6" fmla="*/ 0 w 119"/>
                <a:gd name="T7" fmla="*/ 87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0" y="87"/>
                  </a:moveTo>
                  <a:lnTo>
                    <a:pt x="6" y="98"/>
                  </a:lnTo>
                  <a:lnTo>
                    <a:pt x="119" y="0"/>
                  </a:lnTo>
                  <a:lnTo>
                    <a:pt x="0" y="87"/>
                  </a:lnTo>
                </a:path>
              </a:pathLst>
            </a:custGeom>
            <a:noFill/>
            <a:ln w="0">
              <a:solidFill>
                <a:srgbClr val="000000"/>
              </a:solidFill>
              <a:prstDash val="solid"/>
              <a:round/>
              <a:headEnd/>
              <a:tailEnd/>
            </a:ln>
          </p:spPr>
          <p:txBody>
            <a:bodyPr/>
            <a:lstStyle/>
            <a:p>
              <a:endParaRPr lang="en-US"/>
            </a:p>
          </p:txBody>
        </p:sp>
        <p:sp>
          <p:nvSpPr>
            <p:cNvPr id="2290" name="Freeform 240">
              <a:extLst>
                <a:ext uri="{FF2B5EF4-FFF2-40B4-BE49-F238E27FC236}">
                  <a16:creationId xmlns:a16="http://schemas.microsoft.com/office/drawing/2014/main" id="{9A2AC74E-7A87-47E3-AB52-93745EBA5AEB}"/>
                </a:ext>
              </a:extLst>
            </p:cNvPr>
            <p:cNvSpPr>
              <a:spLocks/>
            </p:cNvSpPr>
            <p:nvPr/>
          </p:nvSpPr>
          <p:spPr bwMode="auto">
            <a:xfrm>
              <a:off x="4788" y="3854"/>
              <a:ext cx="19" cy="22"/>
            </a:xfrm>
            <a:custGeom>
              <a:avLst/>
              <a:gdLst>
                <a:gd name="T0" fmla="*/ 0 w 113"/>
                <a:gd name="T1" fmla="*/ 98 h 107"/>
                <a:gd name="T2" fmla="*/ 8 w 113"/>
                <a:gd name="T3" fmla="*/ 107 h 107"/>
                <a:gd name="T4" fmla="*/ 113 w 113"/>
                <a:gd name="T5" fmla="*/ 0 h 107"/>
                <a:gd name="T6" fmla="*/ 0 w 113"/>
                <a:gd name="T7" fmla="*/ 98 h 107"/>
                <a:gd name="T8" fmla="*/ 0 60000 65536"/>
                <a:gd name="T9" fmla="*/ 0 60000 65536"/>
                <a:gd name="T10" fmla="*/ 0 60000 65536"/>
                <a:gd name="T11" fmla="*/ 0 60000 65536"/>
                <a:gd name="T12" fmla="*/ 0 w 113"/>
                <a:gd name="T13" fmla="*/ 0 h 107"/>
                <a:gd name="T14" fmla="*/ 113 w 113"/>
                <a:gd name="T15" fmla="*/ 107 h 107"/>
              </a:gdLst>
              <a:ahLst/>
              <a:cxnLst>
                <a:cxn ang="T8">
                  <a:pos x="T0" y="T1"/>
                </a:cxn>
                <a:cxn ang="T9">
                  <a:pos x="T2" y="T3"/>
                </a:cxn>
                <a:cxn ang="T10">
                  <a:pos x="T4" y="T5"/>
                </a:cxn>
                <a:cxn ang="T11">
                  <a:pos x="T6" y="T7"/>
                </a:cxn>
              </a:cxnLst>
              <a:rect l="T12" t="T13" r="T14" b="T15"/>
              <a:pathLst>
                <a:path w="113" h="107">
                  <a:moveTo>
                    <a:pt x="0" y="98"/>
                  </a:moveTo>
                  <a:lnTo>
                    <a:pt x="8" y="107"/>
                  </a:lnTo>
                  <a:lnTo>
                    <a:pt x="113" y="0"/>
                  </a:lnTo>
                  <a:lnTo>
                    <a:pt x="0" y="98"/>
                  </a:lnTo>
                  <a:close/>
                </a:path>
              </a:pathLst>
            </a:custGeom>
            <a:solidFill>
              <a:srgbClr val="000000"/>
            </a:solidFill>
            <a:ln w="9525">
              <a:noFill/>
              <a:round/>
              <a:headEnd/>
              <a:tailEnd/>
            </a:ln>
          </p:spPr>
          <p:txBody>
            <a:bodyPr/>
            <a:lstStyle/>
            <a:p>
              <a:endParaRPr lang="en-US"/>
            </a:p>
          </p:txBody>
        </p:sp>
        <p:sp>
          <p:nvSpPr>
            <p:cNvPr id="2291" name="Freeform 241">
              <a:extLst>
                <a:ext uri="{FF2B5EF4-FFF2-40B4-BE49-F238E27FC236}">
                  <a16:creationId xmlns:a16="http://schemas.microsoft.com/office/drawing/2014/main" id="{5B19A53F-D92C-4071-B3EE-E88826D4D21F}"/>
                </a:ext>
              </a:extLst>
            </p:cNvPr>
            <p:cNvSpPr>
              <a:spLocks/>
            </p:cNvSpPr>
            <p:nvPr/>
          </p:nvSpPr>
          <p:spPr bwMode="auto">
            <a:xfrm>
              <a:off x="4788" y="3854"/>
              <a:ext cx="19" cy="22"/>
            </a:xfrm>
            <a:custGeom>
              <a:avLst/>
              <a:gdLst>
                <a:gd name="T0" fmla="*/ 0 w 113"/>
                <a:gd name="T1" fmla="*/ 98 h 107"/>
                <a:gd name="T2" fmla="*/ 8 w 113"/>
                <a:gd name="T3" fmla="*/ 107 h 107"/>
                <a:gd name="T4" fmla="*/ 113 w 113"/>
                <a:gd name="T5" fmla="*/ 0 h 107"/>
                <a:gd name="T6" fmla="*/ 0 w 113"/>
                <a:gd name="T7" fmla="*/ 98 h 107"/>
                <a:gd name="T8" fmla="*/ 0 60000 65536"/>
                <a:gd name="T9" fmla="*/ 0 60000 65536"/>
                <a:gd name="T10" fmla="*/ 0 60000 65536"/>
                <a:gd name="T11" fmla="*/ 0 60000 65536"/>
                <a:gd name="T12" fmla="*/ 0 w 113"/>
                <a:gd name="T13" fmla="*/ 0 h 107"/>
                <a:gd name="T14" fmla="*/ 113 w 113"/>
                <a:gd name="T15" fmla="*/ 107 h 107"/>
              </a:gdLst>
              <a:ahLst/>
              <a:cxnLst>
                <a:cxn ang="T8">
                  <a:pos x="T0" y="T1"/>
                </a:cxn>
                <a:cxn ang="T9">
                  <a:pos x="T2" y="T3"/>
                </a:cxn>
                <a:cxn ang="T10">
                  <a:pos x="T4" y="T5"/>
                </a:cxn>
                <a:cxn ang="T11">
                  <a:pos x="T6" y="T7"/>
                </a:cxn>
              </a:cxnLst>
              <a:rect l="T12" t="T13" r="T14" b="T15"/>
              <a:pathLst>
                <a:path w="113" h="107">
                  <a:moveTo>
                    <a:pt x="0" y="98"/>
                  </a:moveTo>
                  <a:lnTo>
                    <a:pt x="8" y="107"/>
                  </a:lnTo>
                  <a:lnTo>
                    <a:pt x="113" y="0"/>
                  </a:lnTo>
                  <a:lnTo>
                    <a:pt x="0" y="98"/>
                  </a:lnTo>
                </a:path>
              </a:pathLst>
            </a:custGeom>
            <a:noFill/>
            <a:ln w="0">
              <a:solidFill>
                <a:srgbClr val="000000"/>
              </a:solidFill>
              <a:prstDash val="solid"/>
              <a:round/>
              <a:headEnd/>
              <a:tailEnd/>
            </a:ln>
          </p:spPr>
          <p:txBody>
            <a:bodyPr/>
            <a:lstStyle/>
            <a:p>
              <a:endParaRPr lang="en-US"/>
            </a:p>
          </p:txBody>
        </p:sp>
        <p:sp>
          <p:nvSpPr>
            <p:cNvPr id="2292" name="Freeform 242">
              <a:extLst>
                <a:ext uri="{FF2B5EF4-FFF2-40B4-BE49-F238E27FC236}">
                  <a16:creationId xmlns:a16="http://schemas.microsoft.com/office/drawing/2014/main" id="{F706D22D-739B-47EB-A078-2E5E5716002F}"/>
                </a:ext>
              </a:extLst>
            </p:cNvPr>
            <p:cNvSpPr>
              <a:spLocks/>
            </p:cNvSpPr>
            <p:nvPr/>
          </p:nvSpPr>
          <p:spPr bwMode="auto">
            <a:xfrm>
              <a:off x="4789" y="3854"/>
              <a:ext cx="18" cy="24"/>
            </a:xfrm>
            <a:custGeom>
              <a:avLst/>
              <a:gdLst>
                <a:gd name="T0" fmla="*/ 0 w 105"/>
                <a:gd name="T1" fmla="*/ 107 h 117"/>
                <a:gd name="T2" fmla="*/ 8 w 105"/>
                <a:gd name="T3" fmla="*/ 117 h 117"/>
                <a:gd name="T4" fmla="*/ 105 w 105"/>
                <a:gd name="T5" fmla="*/ 0 h 117"/>
                <a:gd name="T6" fmla="*/ 0 w 105"/>
                <a:gd name="T7" fmla="*/ 107 h 117"/>
                <a:gd name="T8" fmla="*/ 0 60000 65536"/>
                <a:gd name="T9" fmla="*/ 0 60000 65536"/>
                <a:gd name="T10" fmla="*/ 0 60000 65536"/>
                <a:gd name="T11" fmla="*/ 0 60000 65536"/>
                <a:gd name="T12" fmla="*/ 0 w 105"/>
                <a:gd name="T13" fmla="*/ 0 h 117"/>
                <a:gd name="T14" fmla="*/ 105 w 105"/>
                <a:gd name="T15" fmla="*/ 117 h 117"/>
              </a:gdLst>
              <a:ahLst/>
              <a:cxnLst>
                <a:cxn ang="T8">
                  <a:pos x="T0" y="T1"/>
                </a:cxn>
                <a:cxn ang="T9">
                  <a:pos x="T2" y="T3"/>
                </a:cxn>
                <a:cxn ang="T10">
                  <a:pos x="T4" y="T5"/>
                </a:cxn>
                <a:cxn ang="T11">
                  <a:pos x="T6" y="T7"/>
                </a:cxn>
              </a:cxnLst>
              <a:rect l="T12" t="T13" r="T14" b="T15"/>
              <a:pathLst>
                <a:path w="105" h="117">
                  <a:moveTo>
                    <a:pt x="0" y="107"/>
                  </a:moveTo>
                  <a:lnTo>
                    <a:pt x="8" y="117"/>
                  </a:lnTo>
                  <a:lnTo>
                    <a:pt x="105" y="0"/>
                  </a:lnTo>
                  <a:lnTo>
                    <a:pt x="0" y="107"/>
                  </a:lnTo>
                  <a:close/>
                </a:path>
              </a:pathLst>
            </a:custGeom>
            <a:solidFill>
              <a:srgbClr val="000000"/>
            </a:solidFill>
            <a:ln w="9525">
              <a:noFill/>
              <a:round/>
              <a:headEnd/>
              <a:tailEnd/>
            </a:ln>
          </p:spPr>
          <p:txBody>
            <a:bodyPr/>
            <a:lstStyle/>
            <a:p>
              <a:endParaRPr lang="en-US"/>
            </a:p>
          </p:txBody>
        </p:sp>
        <p:sp>
          <p:nvSpPr>
            <p:cNvPr id="2293" name="Freeform 243">
              <a:extLst>
                <a:ext uri="{FF2B5EF4-FFF2-40B4-BE49-F238E27FC236}">
                  <a16:creationId xmlns:a16="http://schemas.microsoft.com/office/drawing/2014/main" id="{9DE0826E-BCAD-4CB0-AA61-43BE2E2550E9}"/>
                </a:ext>
              </a:extLst>
            </p:cNvPr>
            <p:cNvSpPr>
              <a:spLocks/>
            </p:cNvSpPr>
            <p:nvPr/>
          </p:nvSpPr>
          <p:spPr bwMode="auto">
            <a:xfrm>
              <a:off x="4789" y="3854"/>
              <a:ext cx="18" cy="24"/>
            </a:xfrm>
            <a:custGeom>
              <a:avLst/>
              <a:gdLst>
                <a:gd name="T0" fmla="*/ 0 w 105"/>
                <a:gd name="T1" fmla="*/ 107 h 117"/>
                <a:gd name="T2" fmla="*/ 8 w 105"/>
                <a:gd name="T3" fmla="*/ 117 h 117"/>
                <a:gd name="T4" fmla="*/ 105 w 105"/>
                <a:gd name="T5" fmla="*/ 0 h 117"/>
                <a:gd name="T6" fmla="*/ 0 w 105"/>
                <a:gd name="T7" fmla="*/ 107 h 117"/>
                <a:gd name="T8" fmla="*/ 0 60000 65536"/>
                <a:gd name="T9" fmla="*/ 0 60000 65536"/>
                <a:gd name="T10" fmla="*/ 0 60000 65536"/>
                <a:gd name="T11" fmla="*/ 0 60000 65536"/>
                <a:gd name="T12" fmla="*/ 0 w 105"/>
                <a:gd name="T13" fmla="*/ 0 h 117"/>
                <a:gd name="T14" fmla="*/ 105 w 105"/>
                <a:gd name="T15" fmla="*/ 117 h 117"/>
              </a:gdLst>
              <a:ahLst/>
              <a:cxnLst>
                <a:cxn ang="T8">
                  <a:pos x="T0" y="T1"/>
                </a:cxn>
                <a:cxn ang="T9">
                  <a:pos x="T2" y="T3"/>
                </a:cxn>
                <a:cxn ang="T10">
                  <a:pos x="T4" y="T5"/>
                </a:cxn>
                <a:cxn ang="T11">
                  <a:pos x="T6" y="T7"/>
                </a:cxn>
              </a:cxnLst>
              <a:rect l="T12" t="T13" r="T14" b="T15"/>
              <a:pathLst>
                <a:path w="105" h="117">
                  <a:moveTo>
                    <a:pt x="0" y="107"/>
                  </a:moveTo>
                  <a:lnTo>
                    <a:pt x="8" y="117"/>
                  </a:lnTo>
                  <a:lnTo>
                    <a:pt x="105" y="0"/>
                  </a:lnTo>
                  <a:lnTo>
                    <a:pt x="0" y="107"/>
                  </a:lnTo>
                </a:path>
              </a:pathLst>
            </a:custGeom>
            <a:noFill/>
            <a:ln w="0">
              <a:solidFill>
                <a:srgbClr val="000000"/>
              </a:solidFill>
              <a:prstDash val="solid"/>
              <a:round/>
              <a:headEnd/>
              <a:tailEnd/>
            </a:ln>
          </p:spPr>
          <p:txBody>
            <a:bodyPr/>
            <a:lstStyle/>
            <a:p>
              <a:endParaRPr lang="en-US"/>
            </a:p>
          </p:txBody>
        </p:sp>
        <p:sp>
          <p:nvSpPr>
            <p:cNvPr id="2294" name="Freeform 244">
              <a:extLst>
                <a:ext uri="{FF2B5EF4-FFF2-40B4-BE49-F238E27FC236}">
                  <a16:creationId xmlns:a16="http://schemas.microsoft.com/office/drawing/2014/main" id="{53FAC758-7885-46ED-9CC9-B56380C0A470}"/>
                </a:ext>
              </a:extLst>
            </p:cNvPr>
            <p:cNvSpPr>
              <a:spLocks/>
            </p:cNvSpPr>
            <p:nvPr/>
          </p:nvSpPr>
          <p:spPr bwMode="auto">
            <a:xfrm>
              <a:off x="4791" y="3854"/>
              <a:ext cx="16" cy="25"/>
            </a:xfrm>
            <a:custGeom>
              <a:avLst/>
              <a:gdLst>
                <a:gd name="T0" fmla="*/ 0 w 97"/>
                <a:gd name="T1" fmla="*/ 117 h 125"/>
                <a:gd name="T2" fmla="*/ 10 w 97"/>
                <a:gd name="T3" fmla="*/ 125 h 125"/>
                <a:gd name="T4" fmla="*/ 97 w 97"/>
                <a:gd name="T5" fmla="*/ 0 h 125"/>
                <a:gd name="T6" fmla="*/ 0 w 97"/>
                <a:gd name="T7" fmla="*/ 117 h 125"/>
                <a:gd name="T8" fmla="*/ 0 60000 65536"/>
                <a:gd name="T9" fmla="*/ 0 60000 65536"/>
                <a:gd name="T10" fmla="*/ 0 60000 65536"/>
                <a:gd name="T11" fmla="*/ 0 60000 65536"/>
                <a:gd name="T12" fmla="*/ 0 w 97"/>
                <a:gd name="T13" fmla="*/ 0 h 125"/>
                <a:gd name="T14" fmla="*/ 97 w 97"/>
                <a:gd name="T15" fmla="*/ 125 h 125"/>
              </a:gdLst>
              <a:ahLst/>
              <a:cxnLst>
                <a:cxn ang="T8">
                  <a:pos x="T0" y="T1"/>
                </a:cxn>
                <a:cxn ang="T9">
                  <a:pos x="T2" y="T3"/>
                </a:cxn>
                <a:cxn ang="T10">
                  <a:pos x="T4" y="T5"/>
                </a:cxn>
                <a:cxn ang="T11">
                  <a:pos x="T6" y="T7"/>
                </a:cxn>
              </a:cxnLst>
              <a:rect l="T12" t="T13" r="T14" b="T15"/>
              <a:pathLst>
                <a:path w="97" h="125">
                  <a:moveTo>
                    <a:pt x="0" y="117"/>
                  </a:moveTo>
                  <a:lnTo>
                    <a:pt x="10" y="125"/>
                  </a:lnTo>
                  <a:lnTo>
                    <a:pt x="97" y="0"/>
                  </a:lnTo>
                  <a:lnTo>
                    <a:pt x="0" y="117"/>
                  </a:lnTo>
                  <a:close/>
                </a:path>
              </a:pathLst>
            </a:custGeom>
            <a:solidFill>
              <a:srgbClr val="000000"/>
            </a:solidFill>
            <a:ln w="9525">
              <a:noFill/>
              <a:round/>
              <a:headEnd/>
              <a:tailEnd/>
            </a:ln>
          </p:spPr>
          <p:txBody>
            <a:bodyPr/>
            <a:lstStyle/>
            <a:p>
              <a:endParaRPr lang="en-US"/>
            </a:p>
          </p:txBody>
        </p:sp>
        <p:sp>
          <p:nvSpPr>
            <p:cNvPr id="2295" name="Freeform 245">
              <a:extLst>
                <a:ext uri="{FF2B5EF4-FFF2-40B4-BE49-F238E27FC236}">
                  <a16:creationId xmlns:a16="http://schemas.microsoft.com/office/drawing/2014/main" id="{5A61508F-7183-480C-AA80-F655D887D7BF}"/>
                </a:ext>
              </a:extLst>
            </p:cNvPr>
            <p:cNvSpPr>
              <a:spLocks/>
            </p:cNvSpPr>
            <p:nvPr/>
          </p:nvSpPr>
          <p:spPr bwMode="auto">
            <a:xfrm>
              <a:off x="4791" y="3854"/>
              <a:ext cx="16" cy="25"/>
            </a:xfrm>
            <a:custGeom>
              <a:avLst/>
              <a:gdLst>
                <a:gd name="T0" fmla="*/ 0 w 97"/>
                <a:gd name="T1" fmla="*/ 117 h 125"/>
                <a:gd name="T2" fmla="*/ 10 w 97"/>
                <a:gd name="T3" fmla="*/ 125 h 125"/>
                <a:gd name="T4" fmla="*/ 97 w 97"/>
                <a:gd name="T5" fmla="*/ 0 h 125"/>
                <a:gd name="T6" fmla="*/ 0 w 97"/>
                <a:gd name="T7" fmla="*/ 117 h 125"/>
                <a:gd name="T8" fmla="*/ 0 60000 65536"/>
                <a:gd name="T9" fmla="*/ 0 60000 65536"/>
                <a:gd name="T10" fmla="*/ 0 60000 65536"/>
                <a:gd name="T11" fmla="*/ 0 60000 65536"/>
                <a:gd name="T12" fmla="*/ 0 w 97"/>
                <a:gd name="T13" fmla="*/ 0 h 125"/>
                <a:gd name="T14" fmla="*/ 97 w 97"/>
                <a:gd name="T15" fmla="*/ 125 h 125"/>
              </a:gdLst>
              <a:ahLst/>
              <a:cxnLst>
                <a:cxn ang="T8">
                  <a:pos x="T0" y="T1"/>
                </a:cxn>
                <a:cxn ang="T9">
                  <a:pos x="T2" y="T3"/>
                </a:cxn>
                <a:cxn ang="T10">
                  <a:pos x="T4" y="T5"/>
                </a:cxn>
                <a:cxn ang="T11">
                  <a:pos x="T6" y="T7"/>
                </a:cxn>
              </a:cxnLst>
              <a:rect l="T12" t="T13" r="T14" b="T15"/>
              <a:pathLst>
                <a:path w="97" h="125">
                  <a:moveTo>
                    <a:pt x="0" y="117"/>
                  </a:moveTo>
                  <a:lnTo>
                    <a:pt x="10" y="125"/>
                  </a:lnTo>
                  <a:lnTo>
                    <a:pt x="97" y="0"/>
                  </a:lnTo>
                  <a:lnTo>
                    <a:pt x="0" y="117"/>
                  </a:lnTo>
                </a:path>
              </a:pathLst>
            </a:custGeom>
            <a:noFill/>
            <a:ln w="0">
              <a:solidFill>
                <a:srgbClr val="000000"/>
              </a:solidFill>
              <a:prstDash val="solid"/>
              <a:round/>
              <a:headEnd/>
              <a:tailEnd/>
            </a:ln>
          </p:spPr>
          <p:txBody>
            <a:bodyPr/>
            <a:lstStyle/>
            <a:p>
              <a:endParaRPr lang="en-US"/>
            </a:p>
          </p:txBody>
        </p:sp>
        <p:sp>
          <p:nvSpPr>
            <p:cNvPr id="2296" name="Freeform 246">
              <a:extLst>
                <a:ext uri="{FF2B5EF4-FFF2-40B4-BE49-F238E27FC236}">
                  <a16:creationId xmlns:a16="http://schemas.microsoft.com/office/drawing/2014/main" id="{98A9E1CF-726F-4EC3-B848-EDF85ACE09E2}"/>
                </a:ext>
              </a:extLst>
            </p:cNvPr>
            <p:cNvSpPr>
              <a:spLocks/>
            </p:cNvSpPr>
            <p:nvPr/>
          </p:nvSpPr>
          <p:spPr bwMode="auto">
            <a:xfrm>
              <a:off x="4792" y="3854"/>
              <a:ext cx="15" cy="27"/>
            </a:xfrm>
            <a:custGeom>
              <a:avLst/>
              <a:gdLst>
                <a:gd name="T0" fmla="*/ 0 w 87"/>
                <a:gd name="T1" fmla="*/ 125 h 133"/>
                <a:gd name="T2" fmla="*/ 9 w 87"/>
                <a:gd name="T3" fmla="*/ 133 h 133"/>
                <a:gd name="T4" fmla="*/ 87 w 87"/>
                <a:gd name="T5" fmla="*/ 0 h 133"/>
                <a:gd name="T6" fmla="*/ 0 w 87"/>
                <a:gd name="T7" fmla="*/ 125 h 133"/>
                <a:gd name="T8" fmla="*/ 0 60000 65536"/>
                <a:gd name="T9" fmla="*/ 0 60000 65536"/>
                <a:gd name="T10" fmla="*/ 0 60000 65536"/>
                <a:gd name="T11" fmla="*/ 0 60000 65536"/>
                <a:gd name="T12" fmla="*/ 0 w 87"/>
                <a:gd name="T13" fmla="*/ 0 h 133"/>
                <a:gd name="T14" fmla="*/ 87 w 87"/>
                <a:gd name="T15" fmla="*/ 133 h 133"/>
              </a:gdLst>
              <a:ahLst/>
              <a:cxnLst>
                <a:cxn ang="T8">
                  <a:pos x="T0" y="T1"/>
                </a:cxn>
                <a:cxn ang="T9">
                  <a:pos x="T2" y="T3"/>
                </a:cxn>
                <a:cxn ang="T10">
                  <a:pos x="T4" y="T5"/>
                </a:cxn>
                <a:cxn ang="T11">
                  <a:pos x="T6" y="T7"/>
                </a:cxn>
              </a:cxnLst>
              <a:rect l="T12" t="T13" r="T14" b="T15"/>
              <a:pathLst>
                <a:path w="87" h="133">
                  <a:moveTo>
                    <a:pt x="0" y="125"/>
                  </a:moveTo>
                  <a:lnTo>
                    <a:pt x="9" y="133"/>
                  </a:lnTo>
                  <a:lnTo>
                    <a:pt x="87" y="0"/>
                  </a:lnTo>
                  <a:lnTo>
                    <a:pt x="0" y="125"/>
                  </a:lnTo>
                  <a:close/>
                </a:path>
              </a:pathLst>
            </a:custGeom>
            <a:solidFill>
              <a:srgbClr val="000000"/>
            </a:solidFill>
            <a:ln w="9525">
              <a:noFill/>
              <a:round/>
              <a:headEnd/>
              <a:tailEnd/>
            </a:ln>
          </p:spPr>
          <p:txBody>
            <a:bodyPr/>
            <a:lstStyle/>
            <a:p>
              <a:endParaRPr lang="en-US"/>
            </a:p>
          </p:txBody>
        </p:sp>
        <p:sp>
          <p:nvSpPr>
            <p:cNvPr id="2297" name="Freeform 247">
              <a:extLst>
                <a:ext uri="{FF2B5EF4-FFF2-40B4-BE49-F238E27FC236}">
                  <a16:creationId xmlns:a16="http://schemas.microsoft.com/office/drawing/2014/main" id="{18A0719F-2EA9-4E59-8DED-E6D3008CDE8E}"/>
                </a:ext>
              </a:extLst>
            </p:cNvPr>
            <p:cNvSpPr>
              <a:spLocks/>
            </p:cNvSpPr>
            <p:nvPr/>
          </p:nvSpPr>
          <p:spPr bwMode="auto">
            <a:xfrm>
              <a:off x="4792" y="3854"/>
              <a:ext cx="15" cy="27"/>
            </a:xfrm>
            <a:custGeom>
              <a:avLst/>
              <a:gdLst>
                <a:gd name="T0" fmla="*/ 0 w 87"/>
                <a:gd name="T1" fmla="*/ 125 h 133"/>
                <a:gd name="T2" fmla="*/ 9 w 87"/>
                <a:gd name="T3" fmla="*/ 133 h 133"/>
                <a:gd name="T4" fmla="*/ 87 w 87"/>
                <a:gd name="T5" fmla="*/ 0 h 133"/>
                <a:gd name="T6" fmla="*/ 0 w 87"/>
                <a:gd name="T7" fmla="*/ 125 h 133"/>
                <a:gd name="T8" fmla="*/ 0 60000 65536"/>
                <a:gd name="T9" fmla="*/ 0 60000 65536"/>
                <a:gd name="T10" fmla="*/ 0 60000 65536"/>
                <a:gd name="T11" fmla="*/ 0 60000 65536"/>
                <a:gd name="T12" fmla="*/ 0 w 87"/>
                <a:gd name="T13" fmla="*/ 0 h 133"/>
                <a:gd name="T14" fmla="*/ 87 w 87"/>
                <a:gd name="T15" fmla="*/ 133 h 133"/>
              </a:gdLst>
              <a:ahLst/>
              <a:cxnLst>
                <a:cxn ang="T8">
                  <a:pos x="T0" y="T1"/>
                </a:cxn>
                <a:cxn ang="T9">
                  <a:pos x="T2" y="T3"/>
                </a:cxn>
                <a:cxn ang="T10">
                  <a:pos x="T4" y="T5"/>
                </a:cxn>
                <a:cxn ang="T11">
                  <a:pos x="T6" y="T7"/>
                </a:cxn>
              </a:cxnLst>
              <a:rect l="T12" t="T13" r="T14" b="T15"/>
              <a:pathLst>
                <a:path w="87" h="133">
                  <a:moveTo>
                    <a:pt x="0" y="125"/>
                  </a:moveTo>
                  <a:lnTo>
                    <a:pt x="9" y="133"/>
                  </a:lnTo>
                  <a:lnTo>
                    <a:pt x="87" y="0"/>
                  </a:lnTo>
                  <a:lnTo>
                    <a:pt x="0" y="125"/>
                  </a:lnTo>
                </a:path>
              </a:pathLst>
            </a:custGeom>
            <a:noFill/>
            <a:ln w="0">
              <a:solidFill>
                <a:srgbClr val="000000"/>
              </a:solidFill>
              <a:prstDash val="solid"/>
              <a:round/>
              <a:headEnd/>
              <a:tailEnd/>
            </a:ln>
          </p:spPr>
          <p:txBody>
            <a:bodyPr/>
            <a:lstStyle/>
            <a:p>
              <a:endParaRPr lang="en-US"/>
            </a:p>
          </p:txBody>
        </p:sp>
        <p:sp>
          <p:nvSpPr>
            <p:cNvPr id="2298" name="Freeform 248">
              <a:extLst>
                <a:ext uri="{FF2B5EF4-FFF2-40B4-BE49-F238E27FC236}">
                  <a16:creationId xmlns:a16="http://schemas.microsoft.com/office/drawing/2014/main" id="{93EDCAC0-F67B-456D-894D-144468D7CD57}"/>
                </a:ext>
              </a:extLst>
            </p:cNvPr>
            <p:cNvSpPr>
              <a:spLocks/>
            </p:cNvSpPr>
            <p:nvPr/>
          </p:nvSpPr>
          <p:spPr bwMode="auto">
            <a:xfrm>
              <a:off x="4794" y="3854"/>
              <a:ext cx="13" cy="28"/>
            </a:xfrm>
            <a:custGeom>
              <a:avLst/>
              <a:gdLst>
                <a:gd name="T0" fmla="*/ 0 w 78"/>
                <a:gd name="T1" fmla="*/ 133 h 141"/>
                <a:gd name="T2" fmla="*/ 10 w 78"/>
                <a:gd name="T3" fmla="*/ 141 h 141"/>
                <a:gd name="T4" fmla="*/ 78 w 78"/>
                <a:gd name="T5" fmla="*/ 0 h 141"/>
                <a:gd name="T6" fmla="*/ 0 w 78"/>
                <a:gd name="T7" fmla="*/ 133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0" y="133"/>
                  </a:moveTo>
                  <a:lnTo>
                    <a:pt x="10" y="141"/>
                  </a:lnTo>
                  <a:lnTo>
                    <a:pt x="78" y="0"/>
                  </a:lnTo>
                  <a:lnTo>
                    <a:pt x="0" y="133"/>
                  </a:lnTo>
                  <a:close/>
                </a:path>
              </a:pathLst>
            </a:custGeom>
            <a:solidFill>
              <a:srgbClr val="000000"/>
            </a:solidFill>
            <a:ln w="9525">
              <a:noFill/>
              <a:round/>
              <a:headEnd/>
              <a:tailEnd/>
            </a:ln>
          </p:spPr>
          <p:txBody>
            <a:bodyPr/>
            <a:lstStyle/>
            <a:p>
              <a:endParaRPr lang="en-US"/>
            </a:p>
          </p:txBody>
        </p:sp>
        <p:sp>
          <p:nvSpPr>
            <p:cNvPr id="2299" name="Freeform 249">
              <a:extLst>
                <a:ext uri="{FF2B5EF4-FFF2-40B4-BE49-F238E27FC236}">
                  <a16:creationId xmlns:a16="http://schemas.microsoft.com/office/drawing/2014/main" id="{F5AFABAA-A5CE-4175-9240-55E07E7F533D}"/>
                </a:ext>
              </a:extLst>
            </p:cNvPr>
            <p:cNvSpPr>
              <a:spLocks/>
            </p:cNvSpPr>
            <p:nvPr/>
          </p:nvSpPr>
          <p:spPr bwMode="auto">
            <a:xfrm>
              <a:off x="4794" y="3854"/>
              <a:ext cx="13" cy="28"/>
            </a:xfrm>
            <a:custGeom>
              <a:avLst/>
              <a:gdLst>
                <a:gd name="T0" fmla="*/ 0 w 78"/>
                <a:gd name="T1" fmla="*/ 133 h 141"/>
                <a:gd name="T2" fmla="*/ 10 w 78"/>
                <a:gd name="T3" fmla="*/ 141 h 141"/>
                <a:gd name="T4" fmla="*/ 78 w 78"/>
                <a:gd name="T5" fmla="*/ 0 h 141"/>
                <a:gd name="T6" fmla="*/ 0 w 78"/>
                <a:gd name="T7" fmla="*/ 133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0" y="133"/>
                  </a:moveTo>
                  <a:lnTo>
                    <a:pt x="10" y="141"/>
                  </a:lnTo>
                  <a:lnTo>
                    <a:pt x="78" y="0"/>
                  </a:lnTo>
                  <a:lnTo>
                    <a:pt x="0" y="133"/>
                  </a:lnTo>
                </a:path>
              </a:pathLst>
            </a:custGeom>
            <a:noFill/>
            <a:ln w="0">
              <a:solidFill>
                <a:srgbClr val="000000"/>
              </a:solidFill>
              <a:prstDash val="solid"/>
              <a:round/>
              <a:headEnd/>
              <a:tailEnd/>
            </a:ln>
          </p:spPr>
          <p:txBody>
            <a:bodyPr/>
            <a:lstStyle/>
            <a:p>
              <a:endParaRPr lang="en-US"/>
            </a:p>
          </p:txBody>
        </p:sp>
        <p:sp>
          <p:nvSpPr>
            <p:cNvPr id="2300" name="Freeform 250">
              <a:extLst>
                <a:ext uri="{FF2B5EF4-FFF2-40B4-BE49-F238E27FC236}">
                  <a16:creationId xmlns:a16="http://schemas.microsoft.com/office/drawing/2014/main" id="{E73A6912-8074-4749-A8B7-FBEA21F8D2DC}"/>
                </a:ext>
              </a:extLst>
            </p:cNvPr>
            <p:cNvSpPr>
              <a:spLocks/>
            </p:cNvSpPr>
            <p:nvPr/>
          </p:nvSpPr>
          <p:spPr bwMode="auto">
            <a:xfrm>
              <a:off x="4796" y="3854"/>
              <a:ext cx="11" cy="29"/>
            </a:xfrm>
            <a:custGeom>
              <a:avLst/>
              <a:gdLst>
                <a:gd name="T0" fmla="*/ 0 w 68"/>
                <a:gd name="T1" fmla="*/ 141 h 145"/>
                <a:gd name="T2" fmla="*/ 11 w 68"/>
                <a:gd name="T3" fmla="*/ 145 h 145"/>
                <a:gd name="T4" fmla="*/ 68 w 68"/>
                <a:gd name="T5" fmla="*/ 0 h 145"/>
                <a:gd name="T6" fmla="*/ 0 w 68"/>
                <a:gd name="T7" fmla="*/ 141 h 145"/>
                <a:gd name="T8" fmla="*/ 0 60000 65536"/>
                <a:gd name="T9" fmla="*/ 0 60000 65536"/>
                <a:gd name="T10" fmla="*/ 0 60000 65536"/>
                <a:gd name="T11" fmla="*/ 0 60000 65536"/>
                <a:gd name="T12" fmla="*/ 0 w 68"/>
                <a:gd name="T13" fmla="*/ 0 h 145"/>
                <a:gd name="T14" fmla="*/ 68 w 68"/>
                <a:gd name="T15" fmla="*/ 145 h 145"/>
              </a:gdLst>
              <a:ahLst/>
              <a:cxnLst>
                <a:cxn ang="T8">
                  <a:pos x="T0" y="T1"/>
                </a:cxn>
                <a:cxn ang="T9">
                  <a:pos x="T2" y="T3"/>
                </a:cxn>
                <a:cxn ang="T10">
                  <a:pos x="T4" y="T5"/>
                </a:cxn>
                <a:cxn ang="T11">
                  <a:pos x="T6" y="T7"/>
                </a:cxn>
              </a:cxnLst>
              <a:rect l="T12" t="T13" r="T14" b="T15"/>
              <a:pathLst>
                <a:path w="68" h="145">
                  <a:moveTo>
                    <a:pt x="0" y="141"/>
                  </a:moveTo>
                  <a:lnTo>
                    <a:pt x="11" y="145"/>
                  </a:lnTo>
                  <a:lnTo>
                    <a:pt x="68" y="0"/>
                  </a:lnTo>
                  <a:lnTo>
                    <a:pt x="0" y="141"/>
                  </a:lnTo>
                  <a:close/>
                </a:path>
              </a:pathLst>
            </a:custGeom>
            <a:solidFill>
              <a:srgbClr val="000000"/>
            </a:solidFill>
            <a:ln w="9525">
              <a:noFill/>
              <a:round/>
              <a:headEnd/>
              <a:tailEnd/>
            </a:ln>
          </p:spPr>
          <p:txBody>
            <a:bodyPr/>
            <a:lstStyle/>
            <a:p>
              <a:endParaRPr lang="en-US"/>
            </a:p>
          </p:txBody>
        </p:sp>
        <p:sp>
          <p:nvSpPr>
            <p:cNvPr id="2301" name="Freeform 251">
              <a:extLst>
                <a:ext uri="{FF2B5EF4-FFF2-40B4-BE49-F238E27FC236}">
                  <a16:creationId xmlns:a16="http://schemas.microsoft.com/office/drawing/2014/main" id="{CB405178-B3A1-4896-9BC1-064696675053}"/>
                </a:ext>
              </a:extLst>
            </p:cNvPr>
            <p:cNvSpPr>
              <a:spLocks/>
            </p:cNvSpPr>
            <p:nvPr/>
          </p:nvSpPr>
          <p:spPr bwMode="auto">
            <a:xfrm>
              <a:off x="4796" y="3854"/>
              <a:ext cx="11" cy="29"/>
            </a:xfrm>
            <a:custGeom>
              <a:avLst/>
              <a:gdLst>
                <a:gd name="T0" fmla="*/ 0 w 68"/>
                <a:gd name="T1" fmla="*/ 141 h 145"/>
                <a:gd name="T2" fmla="*/ 11 w 68"/>
                <a:gd name="T3" fmla="*/ 145 h 145"/>
                <a:gd name="T4" fmla="*/ 68 w 68"/>
                <a:gd name="T5" fmla="*/ 0 h 145"/>
                <a:gd name="T6" fmla="*/ 0 w 68"/>
                <a:gd name="T7" fmla="*/ 141 h 145"/>
                <a:gd name="T8" fmla="*/ 0 60000 65536"/>
                <a:gd name="T9" fmla="*/ 0 60000 65536"/>
                <a:gd name="T10" fmla="*/ 0 60000 65536"/>
                <a:gd name="T11" fmla="*/ 0 60000 65536"/>
                <a:gd name="T12" fmla="*/ 0 w 68"/>
                <a:gd name="T13" fmla="*/ 0 h 145"/>
                <a:gd name="T14" fmla="*/ 68 w 68"/>
                <a:gd name="T15" fmla="*/ 145 h 145"/>
              </a:gdLst>
              <a:ahLst/>
              <a:cxnLst>
                <a:cxn ang="T8">
                  <a:pos x="T0" y="T1"/>
                </a:cxn>
                <a:cxn ang="T9">
                  <a:pos x="T2" y="T3"/>
                </a:cxn>
                <a:cxn ang="T10">
                  <a:pos x="T4" y="T5"/>
                </a:cxn>
                <a:cxn ang="T11">
                  <a:pos x="T6" y="T7"/>
                </a:cxn>
              </a:cxnLst>
              <a:rect l="T12" t="T13" r="T14" b="T15"/>
              <a:pathLst>
                <a:path w="68" h="145">
                  <a:moveTo>
                    <a:pt x="0" y="141"/>
                  </a:moveTo>
                  <a:lnTo>
                    <a:pt x="11" y="145"/>
                  </a:lnTo>
                  <a:lnTo>
                    <a:pt x="68" y="0"/>
                  </a:lnTo>
                  <a:lnTo>
                    <a:pt x="0" y="141"/>
                  </a:lnTo>
                </a:path>
              </a:pathLst>
            </a:custGeom>
            <a:noFill/>
            <a:ln w="0">
              <a:solidFill>
                <a:srgbClr val="000000"/>
              </a:solidFill>
              <a:prstDash val="solid"/>
              <a:round/>
              <a:headEnd/>
              <a:tailEnd/>
            </a:ln>
          </p:spPr>
          <p:txBody>
            <a:bodyPr/>
            <a:lstStyle/>
            <a:p>
              <a:endParaRPr lang="en-US"/>
            </a:p>
          </p:txBody>
        </p:sp>
        <p:sp>
          <p:nvSpPr>
            <p:cNvPr id="2302" name="Freeform 252">
              <a:extLst>
                <a:ext uri="{FF2B5EF4-FFF2-40B4-BE49-F238E27FC236}">
                  <a16:creationId xmlns:a16="http://schemas.microsoft.com/office/drawing/2014/main" id="{B73E37DD-BEEA-4A29-98FB-19250D815144}"/>
                </a:ext>
              </a:extLst>
            </p:cNvPr>
            <p:cNvSpPr>
              <a:spLocks/>
            </p:cNvSpPr>
            <p:nvPr/>
          </p:nvSpPr>
          <p:spPr bwMode="auto">
            <a:xfrm>
              <a:off x="4797" y="3854"/>
              <a:ext cx="10" cy="30"/>
            </a:xfrm>
            <a:custGeom>
              <a:avLst/>
              <a:gdLst>
                <a:gd name="T0" fmla="*/ 0 w 57"/>
                <a:gd name="T1" fmla="*/ 145 h 150"/>
                <a:gd name="T2" fmla="*/ 10 w 57"/>
                <a:gd name="T3" fmla="*/ 150 h 150"/>
                <a:gd name="T4" fmla="*/ 57 w 57"/>
                <a:gd name="T5" fmla="*/ 0 h 150"/>
                <a:gd name="T6" fmla="*/ 0 w 57"/>
                <a:gd name="T7" fmla="*/ 145 h 150"/>
                <a:gd name="T8" fmla="*/ 0 60000 65536"/>
                <a:gd name="T9" fmla="*/ 0 60000 65536"/>
                <a:gd name="T10" fmla="*/ 0 60000 65536"/>
                <a:gd name="T11" fmla="*/ 0 60000 65536"/>
                <a:gd name="T12" fmla="*/ 0 w 57"/>
                <a:gd name="T13" fmla="*/ 0 h 150"/>
                <a:gd name="T14" fmla="*/ 57 w 57"/>
                <a:gd name="T15" fmla="*/ 150 h 150"/>
              </a:gdLst>
              <a:ahLst/>
              <a:cxnLst>
                <a:cxn ang="T8">
                  <a:pos x="T0" y="T1"/>
                </a:cxn>
                <a:cxn ang="T9">
                  <a:pos x="T2" y="T3"/>
                </a:cxn>
                <a:cxn ang="T10">
                  <a:pos x="T4" y="T5"/>
                </a:cxn>
                <a:cxn ang="T11">
                  <a:pos x="T6" y="T7"/>
                </a:cxn>
              </a:cxnLst>
              <a:rect l="T12" t="T13" r="T14" b="T15"/>
              <a:pathLst>
                <a:path w="57" h="150">
                  <a:moveTo>
                    <a:pt x="0" y="145"/>
                  </a:moveTo>
                  <a:lnTo>
                    <a:pt x="10" y="150"/>
                  </a:lnTo>
                  <a:lnTo>
                    <a:pt x="57" y="0"/>
                  </a:lnTo>
                  <a:lnTo>
                    <a:pt x="0" y="145"/>
                  </a:lnTo>
                  <a:close/>
                </a:path>
              </a:pathLst>
            </a:custGeom>
            <a:solidFill>
              <a:srgbClr val="000000"/>
            </a:solidFill>
            <a:ln w="9525">
              <a:noFill/>
              <a:round/>
              <a:headEnd/>
              <a:tailEnd/>
            </a:ln>
          </p:spPr>
          <p:txBody>
            <a:bodyPr/>
            <a:lstStyle/>
            <a:p>
              <a:endParaRPr lang="en-US"/>
            </a:p>
          </p:txBody>
        </p:sp>
        <p:sp>
          <p:nvSpPr>
            <p:cNvPr id="2303" name="Freeform 253">
              <a:extLst>
                <a:ext uri="{FF2B5EF4-FFF2-40B4-BE49-F238E27FC236}">
                  <a16:creationId xmlns:a16="http://schemas.microsoft.com/office/drawing/2014/main" id="{C55F10CD-CFD6-44CD-8D19-93CBC119D6F3}"/>
                </a:ext>
              </a:extLst>
            </p:cNvPr>
            <p:cNvSpPr>
              <a:spLocks/>
            </p:cNvSpPr>
            <p:nvPr/>
          </p:nvSpPr>
          <p:spPr bwMode="auto">
            <a:xfrm>
              <a:off x="4797" y="3854"/>
              <a:ext cx="10" cy="30"/>
            </a:xfrm>
            <a:custGeom>
              <a:avLst/>
              <a:gdLst>
                <a:gd name="T0" fmla="*/ 0 w 57"/>
                <a:gd name="T1" fmla="*/ 145 h 150"/>
                <a:gd name="T2" fmla="*/ 10 w 57"/>
                <a:gd name="T3" fmla="*/ 150 h 150"/>
                <a:gd name="T4" fmla="*/ 57 w 57"/>
                <a:gd name="T5" fmla="*/ 0 h 150"/>
                <a:gd name="T6" fmla="*/ 0 w 57"/>
                <a:gd name="T7" fmla="*/ 145 h 150"/>
                <a:gd name="T8" fmla="*/ 0 60000 65536"/>
                <a:gd name="T9" fmla="*/ 0 60000 65536"/>
                <a:gd name="T10" fmla="*/ 0 60000 65536"/>
                <a:gd name="T11" fmla="*/ 0 60000 65536"/>
                <a:gd name="T12" fmla="*/ 0 w 57"/>
                <a:gd name="T13" fmla="*/ 0 h 150"/>
                <a:gd name="T14" fmla="*/ 57 w 57"/>
                <a:gd name="T15" fmla="*/ 150 h 150"/>
              </a:gdLst>
              <a:ahLst/>
              <a:cxnLst>
                <a:cxn ang="T8">
                  <a:pos x="T0" y="T1"/>
                </a:cxn>
                <a:cxn ang="T9">
                  <a:pos x="T2" y="T3"/>
                </a:cxn>
                <a:cxn ang="T10">
                  <a:pos x="T4" y="T5"/>
                </a:cxn>
                <a:cxn ang="T11">
                  <a:pos x="T6" y="T7"/>
                </a:cxn>
              </a:cxnLst>
              <a:rect l="T12" t="T13" r="T14" b="T15"/>
              <a:pathLst>
                <a:path w="57" h="150">
                  <a:moveTo>
                    <a:pt x="0" y="145"/>
                  </a:moveTo>
                  <a:lnTo>
                    <a:pt x="10" y="150"/>
                  </a:lnTo>
                  <a:lnTo>
                    <a:pt x="57" y="0"/>
                  </a:lnTo>
                  <a:lnTo>
                    <a:pt x="0" y="145"/>
                  </a:lnTo>
                </a:path>
              </a:pathLst>
            </a:custGeom>
            <a:noFill/>
            <a:ln w="0">
              <a:solidFill>
                <a:srgbClr val="000000"/>
              </a:solidFill>
              <a:prstDash val="solid"/>
              <a:round/>
              <a:headEnd/>
              <a:tailEnd/>
            </a:ln>
          </p:spPr>
          <p:txBody>
            <a:bodyPr/>
            <a:lstStyle/>
            <a:p>
              <a:endParaRPr lang="en-US"/>
            </a:p>
          </p:txBody>
        </p:sp>
        <p:sp>
          <p:nvSpPr>
            <p:cNvPr id="2304" name="Freeform 254">
              <a:extLst>
                <a:ext uri="{FF2B5EF4-FFF2-40B4-BE49-F238E27FC236}">
                  <a16:creationId xmlns:a16="http://schemas.microsoft.com/office/drawing/2014/main" id="{0E7F405D-17C8-4B17-BCD1-0F21C49E51B8}"/>
                </a:ext>
              </a:extLst>
            </p:cNvPr>
            <p:cNvSpPr>
              <a:spLocks/>
            </p:cNvSpPr>
            <p:nvPr/>
          </p:nvSpPr>
          <p:spPr bwMode="auto">
            <a:xfrm>
              <a:off x="4799" y="3854"/>
              <a:ext cx="8" cy="31"/>
            </a:xfrm>
            <a:custGeom>
              <a:avLst/>
              <a:gdLst>
                <a:gd name="T0" fmla="*/ 0 w 47"/>
                <a:gd name="T1" fmla="*/ 150 h 155"/>
                <a:gd name="T2" fmla="*/ 12 w 47"/>
                <a:gd name="T3" fmla="*/ 155 h 155"/>
                <a:gd name="T4" fmla="*/ 47 w 47"/>
                <a:gd name="T5" fmla="*/ 0 h 155"/>
                <a:gd name="T6" fmla="*/ 0 w 47"/>
                <a:gd name="T7" fmla="*/ 150 h 155"/>
                <a:gd name="T8" fmla="*/ 0 60000 65536"/>
                <a:gd name="T9" fmla="*/ 0 60000 65536"/>
                <a:gd name="T10" fmla="*/ 0 60000 65536"/>
                <a:gd name="T11" fmla="*/ 0 60000 65536"/>
                <a:gd name="T12" fmla="*/ 0 w 47"/>
                <a:gd name="T13" fmla="*/ 0 h 155"/>
                <a:gd name="T14" fmla="*/ 47 w 47"/>
                <a:gd name="T15" fmla="*/ 155 h 155"/>
              </a:gdLst>
              <a:ahLst/>
              <a:cxnLst>
                <a:cxn ang="T8">
                  <a:pos x="T0" y="T1"/>
                </a:cxn>
                <a:cxn ang="T9">
                  <a:pos x="T2" y="T3"/>
                </a:cxn>
                <a:cxn ang="T10">
                  <a:pos x="T4" y="T5"/>
                </a:cxn>
                <a:cxn ang="T11">
                  <a:pos x="T6" y="T7"/>
                </a:cxn>
              </a:cxnLst>
              <a:rect l="T12" t="T13" r="T14" b="T15"/>
              <a:pathLst>
                <a:path w="47" h="155">
                  <a:moveTo>
                    <a:pt x="0" y="150"/>
                  </a:moveTo>
                  <a:lnTo>
                    <a:pt x="12" y="155"/>
                  </a:lnTo>
                  <a:lnTo>
                    <a:pt x="47" y="0"/>
                  </a:lnTo>
                  <a:lnTo>
                    <a:pt x="0" y="150"/>
                  </a:lnTo>
                  <a:close/>
                </a:path>
              </a:pathLst>
            </a:custGeom>
            <a:solidFill>
              <a:srgbClr val="000000"/>
            </a:solidFill>
            <a:ln w="9525">
              <a:noFill/>
              <a:round/>
              <a:headEnd/>
              <a:tailEnd/>
            </a:ln>
          </p:spPr>
          <p:txBody>
            <a:bodyPr/>
            <a:lstStyle/>
            <a:p>
              <a:endParaRPr lang="en-US"/>
            </a:p>
          </p:txBody>
        </p:sp>
        <p:sp>
          <p:nvSpPr>
            <p:cNvPr id="2305" name="Freeform 255">
              <a:extLst>
                <a:ext uri="{FF2B5EF4-FFF2-40B4-BE49-F238E27FC236}">
                  <a16:creationId xmlns:a16="http://schemas.microsoft.com/office/drawing/2014/main" id="{57D54D3B-49DC-4041-A830-BE7990C76E7C}"/>
                </a:ext>
              </a:extLst>
            </p:cNvPr>
            <p:cNvSpPr>
              <a:spLocks/>
            </p:cNvSpPr>
            <p:nvPr/>
          </p:nvSpPr>
          <p:spPr bwMode="auto">
            <a:xfrm>
              <a:off x="4799" y="3854"/>
              <a:ext cx="8" cy="31"/>
            </a:xfrm>
            <a:custGeom>
              <a:avLst/>
              <a:gdLst>
                <a:gd name="T0" fmla="*/ 0 w 47"/>
                <a:gd name="T1" fmla="*/ 150 h 155"/>
                <a:gd name="T2" fmla="*/ 12 w 47"/>
                <a:gd name="T3" fmla="*/ 155 h 155"/>
                <a:gd name="T4" fmla="*/ 47 w 47"/>
                <a:gd name="T5" fmla="*/ 0 h 155"/>
                <a:gd name="T6" fmla="*/ 0 w 47"/>
                <a:gd name="T7" fmla="*/ 150 h 155"/>
                <a:gd name="T8" fmla="*/ 0 60000 65536"/>
                <a:gd name="T9" fmla="*/ 0 60000 65536"/>
                <a:gd name="T10" fmla="*/ 0 60000 65536"/>
                <a:gd name="T11" fmla="*/ 0 60000 65536"/>
                <a:gd name="T12" fmla="*/ 0 w 47"/>
                <a:gd name="T13" fmla="*/ 0 h 155"/>
                <a:gd name="T14" fmla="*/ 47 w 47"/>
                <a:gd name="T15" fmla="*/ 155 h 155"/>
              </a:gdLst>
              <a:ahLst/>
              <a:cxnLst>
                <a:cxn ang="T8">
                  <a:pos x="T0" y="T1"/>
                </a:cxn>
                <a:cxn ang="T9">
                  <a:pos x="T2" y="T3"/>
                </a:cxn>
                <a:cxn ang="T10">
                  <a:pos x="T4" y="T5"/>
                </a:cxn>
                <a:cxn ang="T11">
                  <a:pos x="T6" y="T7"/>
                </a:cxn>
              </a:cxnLst>
              <a:rect l="T12" t="T13" r="T14" b="T15"/>
              <a:pathLst>
                <a:path w="47" h="155">
                  <a:moveTo>
                    <a:pt x="0" y="150"/>
                  </a:moveTo>
                  <a:lnTo>
                    <a:pt x="12" y="155"/>
                  </a:lnTo>
                  <a:lnTo>
                    <a:pt x="47" y="0"/>
                  </a:lnTo>
                  <a:lnTo>
                    <a:pt x="0" y="150"/>
                  </a:lnTo>
                </a:path>
              </a:pathLst>
            </a:custGeom>
            <a:noFill/>
            <a:ln w="0">
              <a:solidFill>
                <a:srgbClr val="000000"/>
              </a:solidFill>
              <a:prstDash val="solid"/>
              <a:round/>
              <a:headEnd/>
              <a:tailEnd/>
            </a:ln>
          </p:spPr>
          <p:txBody>
            <a:bodyPr/>
            <a:lstStyle/>
            <a:p>
              <a:endParaRPr lang="en-US"/>
            </a:p>
          </p:txBody>
        </p:sp>
        <p:sp>
          <p:nvSpPr>
            <p:cNvPr id="2306" name="Freeform 256">
              <a:extLst>
                <a:ext uri="{FF2B5EF4-FFF2-40B4-BE49-F238E27FC236}">
                  <a16:creationId xmlns:a16="http://schemas.microsoft.com/office/drawing/2014/main" id="{070A8152-4646-4B3D-9D9F-A793F74681C0}"/>
                </a:ext>
              </a:extLst>
            </p:cNvPr>
            <p:cNvSpPr>
              <a:spLocks/>
            </p:cNvSpPr>
            <p:nvPr/>
          </p:nvSpPr>
          <p:spPr bwMode="auto">
            <a:xfrm>
              <a:off x="4801" y="3854"/>
              <a:ext cx="6" cy="32"/>
            </a:xfrm>
            <a:custGeom>
              <a:avLst/>
              <a:gdLst>
                <a:gd name="T0" fmla="*/ 0 w 35"/>
                <a:gd name="T1" fmla="*/ 155 h 157"/>
                <a:gd name="T2" fmla="*/ 12 w 35"/>
                <a:gd name="T3" fmla="*/ 157 h 157"/>
                <a:gd name="T4" fmla="*/ 35 w 35"/>
                <a:gd name="T5" fmla="*/ 0 h 157"/>
                <a:gd name="T6" fmla="*/ 0 w 35"/>
                <a:gd name="T7" fmla="*/ 155 h 157"/>
                <a:gd name="T8" fmla="*/ 0 60000 65536"/>
                <a:gd name="T9" fmla="*/ 0 60000 65536"/>
                <a:gd name="T10" fmla="*/ 0 60000 65536"/>
                <a:gd name="T11" fmla="*/ 0 60000 65536"/>
                <a:gd name="T12" fmla="*/ 0 w 35"/>
                <a:gd name="T13" fmla="*/ 0 h 157"/>
                <a:gd name="T14" fmla="*/ 35 w 35"/>
                <a:gd name="T15" fmla="*/ 157 h 157"/>
              </a:gdLst>
              <a:ahLst/>
              <a:cxnLst>
                <a:cxn ang="T8">
                  <a:pos x="T0" y="T1"/>
                </a:cxn>
                <a:cxn ang="T9">
                  <a:pos x="T2" y="T3"/>
                </a:cxn>
                <a:cxn ang="T10">
                  <a:pos x="T4" y="T5"/>
                </a:cxn>
                <a:cxn ang="T11">
                  <a:pos x="T6" y="T7"/>
                </a:cxn>
              </a:cxnLst>
              <a:rect l="T12" t="T13" r="T14" b="T15"/>
              <a:pathLst>
                <a:path w="35" h="157">
                  <a:moveTo>
                    <a:pt x="0" y="155"/>
                  </a:moveTo>
                  <a:lnTo>
                    <a:pt x="12" y="157"/>
                  </a:lnTo>
                  <a:lnTo>
                    <a:pt x="35" y="0"/>
                  </a:lnTo>
                  <a:lnTo>
                    <a:pt x="0" y="155"/>
                  </a:lnTo>
                  <a:close/>
                </a:path>
              </a:pathLst>
            </a:custGeom>
            <a:solidFill>
              <a:srgbClr val="000000"/>
            </a:solidFill>
            <a:ln w="9525">
              <a:noFill/>
              <a:round/>
              <a:headEnd/>
              <a:tailEnd/>
            </a:ln>
          </p:spPr>
          <p:txBody>
            <a:bodyPr/>
            <a:lstStyle/>
            <a:p>
              <a:endParaRPr lang="en-US"/>
            </a:p>
          </p:txBody>
        </p:sp>
        <p:sp>
          <p:nvSpPr>
            <p:cNvPr id="2307" name="Freeform 257">
              <a:extLst>
                <a:ext uri="{FF2B5EF4-FFF2-40B4-BE49-F238E27FC236}">
                  <a16:creationId xmlns:a16="http://schemas.microsoft.com/office/drawing/2014/main" id="{C6DD425B-33BC-4B05-B530-C3097FC1A311}"/>
                </a:ext>
              </a:extLst>
            </p:cNvPr>
            <p:cNvSpPr>
              <a:spLocks/>
            </p:cNvSpPr>
            <p:nvPr/>
          </p:nvSpPr>
          <p:spPr bwMode="auto">
            <a:xfrm>
              <a:off x="4801" y="3854"/>
              <a:ext cx="6" cy="32"/>
            </a:xfrm>
            <a:custGeom>
              <a:avLst/>
              <a:gdLst>
                <a:gd name="T0" fmla="*/ 0 w 35"/>
                <a:gd name="T1" fmla="*/ 155 h 157"/>
                <a:gd name="T2" fmla="*/ 12 w 35"/>
                <a:gd name="T3" fmla="*/ 157 h 157"/>
                <a:gd name="T4" fmla="*/ 35 w 35"/>
                <a:gd name="T5" fmla="*/ 0 h 157"/>
                <a:gd name="T6" fmla="*/ 0 w 35"/>
                <a:gd name="T7" fmla="*/ 155 h 157"/>
                <a:gd name="T8" fmla="*/ 0 60000 65536"/>
                <a:gd name="T9" fmla="*/ 0 60000 65536"/>
                <a:gd name="T10" fmla="*/ 0 60000 65536"/>
                <a:gd name="T11" fmla="*/ 0 60000 65536"/>
                <a:gd name="T12" fmla="*/ 0 w 35"/>
                <a:gd name="T13" fmla="*/ 0 h 157"/>
                <a:gd name="T14" fmla="*/ 35 w 35"/>
                <a:gd name="T15" fmla="*/ 157 h 157"/>
              </a:gdLst>
              <a:ahLst/>
              <a:cxnLst>
                <a:cxn ang="T8">
                  <a:pos x="T0" y="T1"/>
                </a:cxn>
                <a:cxn ang="T9">
                  <a:pos x="T2" y="T3"/>
                </a:cxn>
                <a:cxn ang="T10">
                  <a:pos x="T4" y="T5"/>
                </a:cxn>
                <a:cxn ang="T11">
                  <a:pos x="T6" y="T7"/>
                </a:cxn>
              </a:cxnLst>
              <a:rect l="T12" t="T13" r="T14" b="T15"/>
              <a:pathLst>
                <a:path w="35" h="157">
                  <a:moveTo>
                    <a:pt x="0" y="155"/>
                  </a:moveTo>
                  <a:lnTo>
                    <a:pt x="12" y="157"/>
                  </a:lnTo>
                  <a:lnTo>
                    <a:pt x="35" y="0"/>
                  </a:lnTo>
                  <a:lnTo>
                    <a:pt x="0" y="155"/>
                  </a:lnTo>
                </a:path>
              </a:pathLst>
            </a:custGeom>
            <a:noFill/>
            <a:ln w="0">
              <a:solidFill>
                <a:srgbClr val="000000"/>
              </a:solidFill>
              <a:prstDash val="solid"/>
              <a:round/>
              <a:headEnd/>
              <a:tailEnd/>
            </a:ln>
          </p:spPr>
          <p:txBody>
            <a:bodyPr/>
            <a:lstStyle/>
            <a:p>
              <a:endParaRPr lang="en-US"/>
            </a:p>
          </p:txBody>
        </p:sp>
        <p:sp>
          <p:nvSpPr>
            <p:cNvPr id="2308" name="Freeform 258">
              <a:extLst>
                <a:ext uri="{FF2B5EF4-FFF2-40B4-BE49-F238E27FC236}">
                  <a16:creationId xmlns:a16="http://schemas.microsoft.com/office/drawing/2014/main" id="{0DCF5754-D4AA-4DCC-BDAB-4E3202ECFD0D}"/>
                </a:ext>
              </a:extLst>
            </p:cNvPr>
            <p:cNvSpPr>
              <a:spLocks/>
            </p:cNvSpPr>
            <p:nvPr/>
          </p:nvSpPr>
          <p:spPr bwMode="auto">
            <a:xfrm>
              <a:off x="4803" y="3854"/>
              <a:ext cx="4" cy="32"/>
            </a:xfrm>
            <a:custGeom>
              <a:avLst/>
              <a:gdLst>
                <a:gd name="T0" fmla="*/ 0 w 23"/>
                <a:gd name="T1" fmla="*/ 157 h 159"/>
                <a:gd name="T2" fmla="*/ 11 w 23"/>
                <a:gd name="T3" fmla="*/ 159 h 159"/>
                <a:gd name="T4" fmla="*/ 23 w 23"/>
                <a:gd name="T5" fmla="*/ 0 h 159"/>
                <a:gd name="T6" fmla="*/ 0 w 23"/>
                <a:gd name="T7" fmla="*/ 157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0" y="157"/>
                  </a:moveTo>
                  <a:lnTo>
                    <a:pt x="11" y="159"/>
                  </a:lnTo>
                  <a:lnTo>
                    <a:pt x="23" y="0"/>
                  </a:lnTo>
                  <a:lnTo>
                    <a:pt x="0" y="157"/>
                  </a:lnTo>
                  <a:close/>
                </a:path>
              </a:pathLst>
            </a:custGeom>
            <a:solidFill>
              <a:srgbClr val="000000"/>
            </a:solidFill>
            <a:ln w="9525">
              <a:noFill/>
              <a:round/>
              <a:headEnd/>
              <a:tailEnd/>
            </a:ln>
          </p:spPr>
          <p:txBody>
            <a:bodyPr/>
            <a:lstStyle/>
            <a:p>
              <a:endParaRPr lang="en-US"/>
            </a:p>
          </p:txBody>
        </p:sp>
        <p:sp>
          <p:nvSpPr>
            <p:cNvPr id="2309" name="Freeform 259">
              <a:extLst>
                <a:ext uri="{FF2B5EF4-FFF2-40B4-BE49-F238E27FC236}">
                  <a16:creationId xmlns:a16="http://schemas.microsoft.com/office/drawing/2014/main" id="{013FB15B-B42C-40B3-A1D2-EADD80E52F89}"/>
                </a:ext>
              </a:extLst>
            </p:cNvPr>
            <p:cNvSpPr>
              <a:spLocks/>
            </p:cNvSpPr>
            <p:nvPr/>
          </p:nvSpPr>
          <p:spPr bwMode="auto">
            <a:xfrm>
              <a:off x="4803" y="3854"/>
              <a:ext cx="4" cy="32"/>
            </a:xfrm>
            <a:custGeom>
              <a:avLst/>
              <a:gdLst>
                <a:gd name="T0" fmla="*/ 0 w 23"/>
                <a:gd name="T1" fmla="*/ 157 h 159"/>
                <a:gd name="T2" fmla="*/ 11 w 23"/>
                <a:gd name="T3" fmla="*/ 159 h 159"/>
                <a:gd name="T4" fmla="*/ 23 w 23"/>
                <a:gd name="T5" fmla="*/ 0 h 159"/>
                <a:gd name="T6" fmla="*/ 0 w 23"/>
                <a:gd name="T7" fmla="*/ 157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0" y="157"/>
                  </a:moveTo>
                  <a:lnTo>
                    <a:pt x="11" y="159"/>
                  </a:lnTo>
                  <a:lnTo>
                    <a:pt x="23" y="0"/>
                  </a:lnTo>
                  <a:lnTo>
                    <a:pt x="0" y="157"/>
                  </a:lnTo>
                </a:path>
              </a:pathLst>
            </a:custGeom>
            <a:noFill/>
            <a:ln w="0">
              <a:solidFill>
                <a:srgbClr val="000000"/>
              </a:solidFill>
              <a:prstDash val="solid"/>
              <a:round/>
              <a:headEnd/>
              <a:tailEnd/>
            </a:ln>
          </p:spPr>
          <p:txBody>
            <a:bodyPr/>
            <a:lstStyle/>
            <a:p>
              <a:endParaRPr lang="en-US"/>
            </a:p>
          </p:txBody>
        </p:sp>
        <p:sp>
          <p:nvSpPr>
            <p:cNvPr id="2310" name="Freeform 260">
              <a:extLst>
                <a:ext uri="{FF2B5EF4-FFF2-40B4-BE49-F238E27FC236}">
                  <a16:creationId xmlns:a16="http://schemas.microsoft.com/office/drawing/2014/main" id="{A707039A-9DD6-49C0-9125-EBDA63C1D1AE}"/>
                </a:ext>
              </a:extLst>
            </p:cNvPr>
            <p:cNvSpPr>
              <a:spLocks/>
            </p:cNvSpPr>
            <p:nvPr/>
          </p:nvSpPr>
          <p:spPr bwMode="auto">
            <a:xfrm>
              <a:off x="4805" y="3854"/>
              <a:ext cx="2" cy="32"/>
            </a:xfrm>
            <a:custGeom>
              <a:avLst/>
              <a:gdLst>
                <a:gd name="T0" fmla="*/ 0 w 12"/>
                <a:gd name="T1" fmla="*/ 159 h 160"/>
                <a:gd name="T2" fmla="*/ 12 w 12"/>
                <a:gd name="T3" fmla="*/ 160 h 160"/>
                <a:gd name="T4" fmla="*/ 12 w 12"/>
                <a:gd name="T5" fmla="*/ 0 h 160"/>
                <a:gd name="T6" fmla="*/ 0 w 12"/>
                <a:gd name="T7" fmla="*/ 159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0" y="159"/>
                  </a:moveTo>
                  <a:lnTo>
                    <a:pt x="12" y="160"/>
                  </a:lnTo>
                  <a:lnTo>
                    <a:pt x="12" y="0"/>
                  </a:lnTo>
                  <a:lnTo>
                    <a:pt x="0" y="159"/>
                  </a:lnTo>
                  <a:close/>
                </a:path>
              </a:pathLst>
            </a:custGeom>
            <a:solidFill>
              <a:srgbClr val="000000"/>
            </a:solidFill>
            <a:ln w="9525">
              <a:noFill/>
              <a:round/>
              <a:headEnd/>
              <a:tailEnd/>
            </a:ln>
          </p:spPr>
          <p:txBody>
            <a:bodyPr/>
            <a:lstStyle/>
            <a:p>
              <a:endParaRPr lang="en-US"/>
            </a:p>
          </p:txBody>
        </p:sp>
        <p:sp>
          <p:nvSpPr>
            <p:cNvPr id="2311" name="Freeform 261">
              <a:extLst>
                <a:ext uri="{FF2B5EF4-FFF2-40B4-BE49-F238E27FC236}">
                  <a16:creationId xmlns:a16="http://schemas.microsoft.com/office/drawing/2014/main" id="{D48FB8BC-3822-4759-8E11-6F259B4D44CE}"/>
                </a:ext>
              </a:extLst>
            </p:cNvPr>
            <p:cNvSpPr>
              <a:spLocks/>
            </p:cNvSpPr>
            <p:nvPr/>
          </p:nvSpPr>
          <p:spPr bwMode="auto">
            <a:xfrm>
              <a:off x="4805" y="3854"/>
              <a:ext cx="2" cy="32"/>
            </a:xfrm>
            <a:custGeom>
              <a:avLst/>
              <a:gdLst>
                <a:gd name="T0" fmla="*/ 0 w 12"/>
                <a:gd name="T1" fmla="*/ 159 h 160"/>
                <a:gd name="T2" fmla="*/ 12 w 12"/>
                <a:gd name="T3" fmla="*/ 160 h 160"/>
                <a:gd name="T4" fmla="*/ 12 w 12"/>
                <a:gd name="T5" fmla="*/ 0 h 160"/>
                <a:gd name="T6" fmla="*/ 0 w 12"/>
                <a:gd name="T7" fmla="*/ 159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0" y="159"/>
                  </a:moveTo>
                  <a:lnTo>
                    <a:pt x="12" y="160"/>
                  </a:lnTo>
                  <a:lnTo>
                    <a:pt x="12" y="0"/>
                  </a:lnTo>
                  <a:lnTo>
                    <a:pt x="0" y="159"/>
                  </a:lnTo>
                </a:path>
              </a:pathLst>
            </a:custGeom>
            <a:noFill/>
            <a:ln w="0">
              <a:solidFill>
                <a:srgbClr val="000000"/>
              </a:solidFill>
              <a:prstDash val="solid"/>
              <a:round/>
              <a:headEnd/>
              <a:tailEnd/>
            </a:ln>
          </p:spPr>
          <p:txBody>
            <a:bodyPr/>
            <a:lstStyle/>
            <a:p>
              <a:endParaRPr lang="en-US"/>
            </a:p>
          </p:txBody>
        </p:sp>
        <p:sp>
          <p:nvSpPr>
            <p:cNvPr id="2312" name="Freeform 262">
              <a:extLst>
                <a:ext uri="{FF2B5EF4-FFF2-40B4-BE49-F238E27FC236}">
                  <a16:creationId xmlns:a16="http://schemas.microsoft.com/office/drawing/2014/main" id="{FC52FD9A-04D7-4025-BC35-B82EB8E57B6C}"/>
                </a:ext>
              </a:extLst>
            </p:cNvPr>
            <p:cNvSpPr>
              <a:spLocks/>
            </p:cNvSpPr>
            <p:nvPr/>
          </p:nvSpPr>
          <p:spPr bwMode="auto">
            <a:xfrm>
              <a:off x="4807" y="3854"/>
              <a:ext cx="2" cy="32"/>
            </a:xfrm>
            <a:custGeom>
              <a:avLst/>
              <a:gdLst>
                <a:gd name="T0" fmla="*/ 0 w 12"/>
                <a:gd name="T1" fmla="*/ 160 h 160"/>
                <a:gd name="T2" fmla="*/ 12 w 12"/>
                <a:gd name="T3" fmla="*/ 159 h 160"/>
                <a:gd name="T4" fmla="*/ 0 w 12"/>
                <a:gd name="T5" fmla="*/ 0 h 160"/>
                <a:gd name="T6" fmla="*/ 0 w 12"/>
                <a:gd name="T7" fmla="*/ 16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0" y="160"/>
                  </a:moveTo>
                  <a:lnTo>
                    <a:pt x="12" y="159"/>
                  </a:lnTo>
                  <a:lnTo>
                    <a:pt x="0" y="0"/>
                  </a:lnTo>
                  <a:lnTo>
                    <a:pt x="0" y="160"/>
                  </a:lnTo>
                  <a:close/>
                </a:path>
              </a:pathLst>
            </a:custGeom>
            <a:solidFill>
              <a:srgbClr val="000000"/>
            </a:solidFill>
            <a:ln w="9525">
              <a:noFill/>
              <a:round/>
              <a:headEnd/>
              <a:tailEnd/>
            </a:ln>
          </p:spPr>
          <p:txBody>
            <a:bodyPr/>
            <a:lstStyle/>
            <a:p>
              <a:endParaRPr lang="en-US"/>
            </a:p>
          </p:txBody>
        </p:sp>
        <p:sp>
          <p:nvSpPr>
            <p:cNvPr id="2313" name="Freeform 263">
              <a:extLst>
                <a:ext uri="{FF2B5EF4-FFF2-40B4-BE49-F238E27FC236}">
                  <a16:creationId xmlns:a16="http://schemas.microsoft.com/office/drawing/2014/main" id="{A7718392-F59C-440C-868E-8EBA7A0092E3}"/>
                </a:ext>
              </a:extLst>
            </p:cNvPr>
            <p:cNvSpPr>
              <a:spLocks/>
            </p:cNvSpPr>
            <p:nvPr/>
          </p:nvSpPr>
          <p:spPr bwMode="auto">
            <a:xfrm>
              <a:off x="4807" y="3854"/>
              <a:ext cx="2" cy="32"/>
            </a:xfrm>
            <a:custGeom>
              <a:avLst/>
              <a:gdLst>
                <a:gd name="T0" fmla="*/ 0 w 12"/>
                <a:gd name="T1" fmla="*/ 160 h 160"/>
                <a:gd name="T2" fmla="*/ 12 w 12"/>
                <a:gd name="T3" fmla="*/ 159 h 160"/>
                <a:gd name="T4" fmla="*/ 0 w 12"/>
                <a:gd name="T5" fmla="*/ 0 h 160"/>
                <a:gd name="T6" fmla="*/ 0 w 12"/>
                <a:gd name="T7" fmla="*/ 16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0" y="160"/>
                  </a:moveTo>
                  <a:lnTo>
                    <a:pt x="12" y="159"/>
                  </a:lnTo>
                  <a:lnTo>
                    <a:pt x="0" y="0"/>
                  </a:lnTo>
                  <a:lnTo>
                    <a:pt x="0" y="160"/>
                  </a:lnTo>
                </a:path>
              </a:pathLst>
            </a:custGeom>
            <a:noFill/>
            <a:ln w="0">
              <a:solidFill>
                <a:srgbClr val="000000"/>
              </a:solidFill>
              <a:prstDash val="solid"/>
              <a:round/>
              <a:headEnd/>
              <a:tailEnd/>
            </a:ln>
          </p:spPr>
          <p:txBody>
            <a:bodyPr/>
            <a:lstStyle/>
            <a:p>
              <a:endParaRPr lang="en-US"/>
            </a:p>
          </p:txBody>
        </p:sp>
        <p:sp>
          <p:nvSpPr>
            <p:cNvPr id="2314" name="Freeform 264">
              <a:extLst>
                <a:ext uri="{FF2B5EF4-FFF2-40B4-BE49-F238E27FC236}">
                  <a16:creationId xmlns:a16="http://schemas.microsoft.com/office/drawing/2014/main" id="{9E022441-55A9-4A94-92BF-04365094FDA3}"/>
                </a:ext>
              </a:extLst>
            </p:cNvPr>
            <p:cNvSpPr>
              <a:spLocks/>
            </p:cNvSpPr>
            <p:nvPr/>
          </p:nvSpPr>
          <p:spPr bwMode="auto">
            <a:xfrm>
              <a:off x="4807" y="3854"/>
              <a:ext cx="4" cy="32"/>
            </a:xfrm>
            <a:custGeom>
              <a:avLst/>
              <a:gdLst>
                <a:gd name="T0" fmla="*/ 12 w 23"/>
                <a:gd name="T1" fmla="*/ 159 h 159"/>
                <a:gd name="T2" fmla="*/ 23 w 23"/>
                <a:gd name="T3" fmla="*/ 157 h 159"/>
                <a:gd name="T4" fmla="*/ 0 w 23"/>
                <a:gd name="T5" fmla="*/ 0 h 159"/>
                <a:gd name="T6" fmla="*/ 12 w 23"/>
                <a:gd name="T7" fmla="*/ 159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12" y="159"/>
                  </a:moveTo>
                  <a:lnTo>
                    <a:pt x="23" y="157"/>
                  </a:lnTo>
                  <a:lnTo>
                    <a:pt x="0" y="0"/>
                  </a:lnTo>
                  <a:lnTo>
                    <a:pt x="12" y="159"/>
                  </a:lnTo>
                  <a:close/>
                </a:path>
              </a:pathLst>
            </a:custGeom>
            <a:solidFill>
              <a:srgbClr val="000000"/>
            </a:solidFill>
            <a:ln w="9525">
              <a:noFill/>
              <a:round/>
              <a:headEnd/>
              <a:tailEnd/>
            </a:ln>
          </p:spPr>
          <p:txBody>
            <a:bodyPr/>
            <a:lstStyle/>
            <a:p>
              <a:endParaRPr lang="en-US"/>
            </a:p>
          </p:txBody>
        </p:sp>
        <p:sp>
          <p:nvSpPr>
            <p:cNvPr id="2315" name="Freeform 265">
              <a:extLst>
                <a:ext uri="{FF2B5EF4-FFF2-40B4-BE49-F238E27FC236}">
                  <a16:creationId xmlns:a16="http://schemas.microsoft.com/office/drawing/2014/main" id="{97767831-63D9-4672-BEF1-3985451421B8}"/>
                </a:ext>
              </a:extLst>
            </p:cNvPr>
            <p:cNvSpPr>
              <a:spLocks/>
            </p:cNvSpPr>
            <p:nvPr/>
          </p:nvSpPr>
          <p:spPr bwMode="auto">
            <a:xfrm>
              <a:off x="4807" y="3854"/>
              <a:ext cx="4" cy="32"/>
            </a:xfrm>
            <a:custGeom>
              <a:avLst/>
              <a:gdLst>
                <a:gd name="T0" fmla="*/ 12 w 23"/>
                <a:gd name="T1" fmla="*/ 159 h 159"/>
                <a:gd name="T2" fmla="*/ 23 w 23"/>
                <a:gd name="T3" fmla="*/ 157 h 159"/>
                <a:gd name="T4" fmla="*/ 0 w 23"/>
                <a:gd name="T5" fmla="*/ 0 h 159"/>
                <a:gd name="T6" fmla="*/ 12 w 23"/>
                <a:gd name="T7" fmla="*/ 159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12" y="159"/>
                  </a:moveTo>
                  <a:lnTo>
                    <a:pt x="23" y="157"/>
                  </a:lnTo>
                  <a:lnTo>
                    <a:pt x="0" y="0"/>
                  </a:lnTo>
                  <a:lnTo>
                    <a:pt x="12" y="159"/>
                  </a:lnTo>
                </a:path>
              </a:pathLst>
            </a:custGeom>
            <a:noFill/>
            <a:ln w="0">
              <a:solidFill>
                <a:srgbClr val="000000"/>
              </a:solidFill>
              <a:prstDash val="solid"/>
              <a:round/>
              <a:headEnd/>
              <a:tailEnd/>
            </a:ln>
          </p:spPr>
          <p:txBody>
            <a:bodyPr/>
            <a:lstStyle/>
            <a:p>
              <a:endParaRPr lang="en-US"/>
            </a:p>
          </p:txBody>
        </p:sp>
        <p:sp>
          <p:nvSpPr>
            <p:cNvPr id="2316" name="Freeform 266">
              <a:extLst>
                <a:ext uri="{FF2B5EF4-FFF2-40B4-BE49-F238E27FC236}">
                  <a16:creationId xmlns:a16="http://schemas.microsoft.com/office/drawing/2014/main" id="{9570988D-2E21-459B-AEFF-B932B98EF6BE}"/>
                </a:ext>
              </a:extLst>
            </p:cNvPr>
            <p:cNvSpPr>
              <a:spLocks/>
            </p:cNvSpPr>
            <p:nvPr/>
          </p:nvSpPr>
          <p:spPr bwMode="auto">
            <a:xfrm>
              <a:off x="4807" y="3854"/>
              <a:ext cx="6" cy="32"/>
            </a:xfrm>
            <a:custGeom>
              <a:avLst/>
              <a:gdLst>
                <a:gd name="T0" fmla="*/ 23 w 35"/>
                <a:gd name="T1" fmla="*/ 157 h 157"/>
                <a:gd name="T2" fmla="*/ 35 w 35"/>
                <a:gd name="T3" fmla="*/ 155 h 157"/>
                <a:gd name="T4" fmla="*/ 0 w 35"/>
                <a:gd name="T5" fmla="*/ 0 h 157"/>
                <a:gd name="T6" fmla="*/ 23 w 35"/>
                <a:gd name="T7" fmla="*/ 157 h 157"/>
                <a:gd name="T8" fmla="*/ 0 60000 65536"/>
                <a:gd name="T9" fmla="*/ 0 60000 65536"/>
                <a:gd name="T10" fmla="*/ 0 60000 65536"/>
                <a:gd name="T11" fmla="*/ 0 60000 65536"/>
                <a:gd name="T12" fmla="*/ 0 w 35"/>
                <a:gd name="T13" fmla="*/ 0 h 157"/>
                <a:gd name="T14" fmla="*/ 35 w 35"/>
                <a:gd name="T15" fmla="*/ 157 h 157"/>
              </a:gdLst>
              <a:ahLst/>
              <a:cxnLst>
                <a:cxn ang="T8">
                  <a:pos x="T0" y="T1"/>
                </a:cxn>
                <a:cxn ang="T9">
                  <a:pos x="T2" y="T3"/>
                </a:cxn>
                <a:cxn ang="T10">
                  <a:pos x="T4" y="T5"/>
                </a:cxn>
                <a:cxn ang="T11">
                  <a:pos x="T6" y="T7"/>
                </a:cxn>
              </a:cxnLst>
              <a:rect l="T12" t="T13" r="T14" b="T15"/>
              <a:pathLst>
                <a:path w="35" h="157">
                  <a:moveTo>
                    <a:pt x="23" y="157"/>
                  </a:moveTo>
                  <a:lnTo>
                    <a:pt x="35" y="155"/>
                  </a:lnTo>
                  <a:lnTo>
                    <a:pt x="0" y="0"/>
                  </a:lnTo>
                  <a:lnTo>
                    <a:pt x="23" y="157"/>
                  </a:lnTo>
                  <a:close/>
                </a:path>
              </a:pathLst>
            </a:custGeom>
            <a:solidFill>
              <a:srgbClr val="000000"/>
            </a:solidFill>
            <a:ln w="9525">
              <a:noFill/>
              <a:round/>
              <a:headEnd/>
              <a:tailEnd/>
            </a:ln>
          </p:spPr>
          <p:txBody>
            <a:bodyPr/>
            <a:lstStyle/>
            <a:p>
              <a:endParaRPr lang="en-US"/>
            </a:p>
          </p:txBody>
        </p:sp>
        <p:sp>
          <p:nvSpPr>
            <p:cNvPr id="2317" name="Freeform 267">
              <a:extLst>
                <a:ext uri="{FF2B5EF4-FFF2-40B4-BE49-F238E27FC236}">
                  <a16:creationId xmlns:a16="http://schemas.microsoft.com/office/drawing/2014/main" id="{B3271CA0-FDFB-4189-9814-E8CE084007EC}"/>
                </a:ext>
              </a:extLst>
            </p:cNvPr>
            <p:cNvSpPr>
              <a:spLocks/>
            </p:cNvSpPr>
            <p:nvPr/>
          </p:nvSpPr>
          <p:spPr bwMode="auto">
            <a:xfrm>
              <a:off x="4807" y="3854"/>
              <a:ext cx="6" cy="32"/>
            </a:xfrm>
            <a:custGeom>
              <a:avLst/>
              <a:gdLst>
                <a:gd name="T0" fmla="*/ 23 w 35"/>
                <a:gd name="T1" fmla="*/ 157 h 157"/>
                <a:gd name="T2" fmla="*/ 35 w 35"/>
                <a:gd name="T3" fmla="*/ 155 h 157"/>
                <a:gd name="T4" fmla="*/ 0 w 35"/>
                <a:gd name="T5" fmla="*/ 0 h 157"/>
                <a:gd name="T6" fmla="*/ 23 w 35"/>
                <a:gd name="T7" fmla="*/ 157 h 157"/>
                <a:gd name="T8" fmla="*/ 0 60000 65536"/>
                <a:gd name="T9" fmla="*/ 0 60000 65536"/>
                <a:gd name="T10" fmla="*/ 0 60000 65536"/>
                <a:gd name="T11" fmla="*/ 0 60000 65536"/>
                <a:gd name="T12" fmla="*/ 0 w 35"/>
                <a:gd name="T13" fmla="*/ 0 h 157"/>
                <a:gd name="T14" fmla="*/ 35 w 35"/>
                <a:gd name="T15" fmla="*/ 157 h 157"/>
              </a:gdLst>
              <a:ahLst/>
              <a:cxnLst>
                <a:cxn ang="T8">
                  <a:pos x="T0" y="T1"/>
                </a:cxn>
                <a:cxn ang="T9">
                  <a:pos x="T2" y="T3"/>
                </a:cxn>
                <a:cxn ang="T10">
                  <a:pos x="T4" y="T5"/>
                </a:cxn>
                <a:cxn ang="T11">
                  <a:pos x="T6" y="T7"/>
                </a:cxn>
              </a:cxnLst>
              <a:rect l="T12" t="T13" r="T14" b="T15"/>
              <a:pathLst>
                <a:path w="35" h="157">
                  <a:moveTo>
                    <a:pt x="23" y="157"/>
                  </a:moveTo>
                  <a:lnTo>
                    <a:pt x="35" y="155"/>
                  </a:lnTo>
                  <a:lnTo>
                    <a:pt x="0" y="0"/>
                  </a:lnTo>
                  <a:lnTo>
                    <a:pt x="23" y="157"/>
                  </a:lnTo>
                </a:path>
              </a:pathLst>
            </a:custGeom>
            <a:noFill/>
            <a:ln w="0">
              <a:solidFill>
                <a:srgbClr val="000000"/>
              </a:solidFill>
              <a:prstDash val="solid"/>
              <a:round/>
              <a:headEnd/>
              <a:tailEnd/>
            </a:ln>
          </p:spPr>
          <p:txBody>
            <a:bodyPr/>
            <a:lstStyle/>
            <a:p>
              <a:endParaRPr lang="en-US"/>
            </a:p>
          </p:txBody>
        </p:sp>
        <p:sp>
          <p:nvSpPr>
            <p:cNvPr id="2318" name="Freeform 268">
              <a:extLst>
                <a:ext uri="{FF2B5EF4-FFF2-40B4-BE49-F238E27FC236}">
                  <a16:creationId xmlns:a16="http://schemas.microsoft.com/office/drawing/2014/main" id="{AC421808-AB8F-482E-A4EB-A333FEA8B924}"/>
                </a:ext>
              </a:extLst>
            </p:cNvPr>
            <p:cNvSpPr>
              <a:spLocks/>
            </p:cNvSpPr>
            <p:nvPr/>
          </p:nvSpPr>
          <p:spPr bwMode="auto">
            <a:xfrm>
              <a:off x="4807" y="3854"/>
              <a:ext cx="8" cy="31"/>
            </a:xfrm>
            <a:custGeom>
              <a:avLst/>
              <a:gdLst>
                <a:gd name="T0" fmla="*/ 35 w 46"/>
                <a:gd name="T1" fmla="*/ 155 h 155"/>
                <a:gd name="T2" fmla="*/ 46 w 46"/>
                <a:gd name="T3" fmla="*/ 150 h 155"/>
                <a:gd name="T4" fmla="*/ 0 w 46"/>
                <a:gd name="T5" fmla="*/ 0 h 155"/>
                <a:gd name="T6" fmla="*/ 35 w 46"/>
                <a:gd name="T7" fmla="*/ 155 h 155"/>
                <a:gd name="T8" fmla="*/ 0 60000 65536"/>
                <a:gd name="T9" fmla="*/ 0 60000 65536"/>
                <a:gd name="T10" fmla="*/ 0 60000 65536"/>
                <a:gd name="T11" fmla="*/ 0 60000 65536"/>
                <a:gd name="T12" fmla="*/ 0 w 46"/>
                <a:gd name="T13" fmla="*/ 0 h 155"/>
                <a:gd name="T14" fmla="*/ 46 w 46"/>
                <a:gd name="T15" fmla="*/ 155 h 155"/>
              </a:gdLst>
              <a:ahLst/>
              <a:cxnLst>
                <a:cxn ang="T8">
                  <a:pos x="T0" y="T1"/>
                </a:cxn>
                <a:cxn ang="T9">
                  <a:pos x="T2" y="T3"/>
                </a:cxn>
                <a:cxn ang="T10">
                  <a:pos x="T4" y="T5"/>
                </a:cxn>
                <a:cxn ang="T11">
                  <a:pos x="T6" y="T7"/>
                </a:cxn>
              </a:cxnLst>
              <a:rect l="T12" t="T13" r="T14" b="T15"/>
              <a:pathLst>
                <a:path w="46" h="155">
                  <a:moveTo>
                    <a:pt x="35" y="155"/>
                  </a:moveTo>
                  <a:lnTo>
                    <a:pt x="46" y="150"/>
                  </a:lnTo>
                  <a:lnTo>
                    <a:pt x="0" y="0"/>
                  </a:lnTo>
                  <a:lnTo>
                    <a:pt x="35" y="155"/>
                  </a:lnTo>
                  <a:close/>
                </a:path>
              </a:pathLst>
            </a:custGeom>
            <a:solidFill>
              <a:srgbClr val="000000"/>
            </a:solidFill>
            <a:ln w="9525">
              <a:noFill/>
              <a:round/>
              <a:headEnd/>
              <a:tailEnd/>
            </a:ln>
          </p:spPr>
          <p:txBody>
            <a:bodyPr/>
            <a:lstStyle/>
            <a:p>
              <a:endParaRPr lang="en-US"/>
            </a:p>
          </p:txBody>
        </p:sp>
        <p:sp>
          <p:nvSpPr>
            <p:cNvPr id="2319" name="Freeform 269">
              <a:extLst>
                <a:ext uri="{FF2B5EF4-FFF2-40B4-BE49-F238E27FC236}">
                  <a16:creationId xmlns:a16="http://schemas.microsoft.com/office/drawing/2014/main" id="{73F4C61C-70A4-4414-80CF-9CF07202DFE9}"/>
                </a:ext>
              </a:extLst>
            </p:cNvPr>
            <p:cNvSpPr>
              <a:spLocks/>
            </p:cNvSpPr>
            <p:nvPr/>
          </p:nvSpPr>
          <p:spPr bwMode="auto">
            <a:xfrm>
              <a:off x="4807" y="3854"/>
              <a:ext cx="8" cy="31"/>
            </a:xfrm>
            <a:custGeom>
              <a:avLst/>
              <a:gdLst>
                <a:gd name="T0" fmla="*/ 35 w 46"/>
                <a:gd name="T1" fmla="*/ 155 h 155"/>
                <a:gd name="T2" fmla="*/ 46 w 46"/>
                <a:gd name="T3" fmla="*/ 150 h 155"/>
                <a:gd name="T4" fmla="*/ 0 w 46"/>
                <a:gd name="T5" fmla="*/ 0 h 155"/>
                <a:gd name="T6" fmla="*/ 35 w 46"/>
                <a:gd name="T7" fmla="*/ 155 h 155"/>
                <a:gd name="T8" fmla="*/ 0 60000 65536"/>
                <a:gd name="T9" fmla="*/ 0 60000 65536"/>
                <a:gd name="T10" fmla="*/ 0 60000 65536"/>
                <a:gd name="T11" fmla="*/ 0 60000 65536"/>
                <a:gd name="T12" fmla="*/ 0 w 46"/>
                <a:gd name="T13" fmla="*/ 0 h 155"/>
                <a:gd name="T14" fmla="*/ 46 w 46"/>
                <a:gd name="T15" fmla="*/ 155 h 155"/>
              </a:gdLst>
              <a:ahLst/>
              <a:cxnLst>
                <a:cxn ang="T8">
                  <a:pos x="T0" y="T1"/>
                </a:cxn>
                <a:cxn ang="T9">
                  <a:pos x="T2" y="T3"/>
                </a:cxn>
                <a:cxn ang="T10">
                  <a:pos x="T4" y="T5"/>
                </a:cxn>
                <a:cxn ang="T11">
                  <a:pos x="T6" y="T7"/>
                </a:cxn>
              </a:cxnLst>
              <a:rect l="T12" t="T13" r="T14" b="T15"/>
              <a:pathLst>
                <a:path w="46" h="155">
                  <a:moveTo>
                    <a:pt x="35" y="155"/>
                  </a:moveTo>
                  <a:lnTo>
                    <a:pt x="46" y="150"/>
                  </a:lnTo>
                  <a:lnTo>
                    <a:pt x="0" y="0"/>
                  </a:lnTo>
                  <a:lnTo>
                    <a:pt x="35" y="155"/>
                  </a:lnTo>
                </a:path>
              </a:pathLst>
            </a:custGeom>
            <a:noFill/>
            <a:ln w="0">
              <a:solidFill>
                <a:srgbClr val="000000"/>
              </a:solidFill>
              <a:prstDash val="solid"/>
              <a:round/>
              <a:headEnd/>
              <a:tailEnd/>
            </a:ln>
          </p:spPr>
          <p:txBody>
            <a:bodyPr/>
            <a:lstStyle/>
            <a:p>
              <a:endParaRPr lang="en-US"/>
            </a:p>
          </p:txBody>
        </p:sp>
        <p:sp>
          <p:nvSpPr>
            <p:cNvPr id="2320" name="Freeform 270">
              <a:extLst>
                <a:ext uri="{FF2B5EF4-FFF2-40B4-BE49-F238E27FC236}">
                  <a16:creationId xmlns:a16="http://schemas.microsoft.com/office/drawing/2014/main" id="{146C4F70-F255-4D8B-A659-935167CDACFE}"/>
                </a:ext>
              </a:extLst>
            </p:cNvPr>
            <p:cNvSpPr>
              <a:spLocks/>
            </p:cNvSpPr>
            <p:nvPr/>
          </p:nvSpPr>
          <p:spPr bwMode="auto">
            <a:xfrm>
              <a:off x="4807" y="3854"/>
              <a:ext cx="9" cy="30"/>
            </a:xfrm>
            <a:custGeom>
              <a:avLst/>
              <a:gdLst>
                <a:gd name="T0" fmla="*/ 46 w 56"/>
                <a:gd name="T1" fmla="*/ 150 h 150"/>
                <a:gd name="T2" fmla="*/ 56 w 56"/>
                <a:gd name="T3" fmla="*/ 145 h 150"/>
                <a:gd name="T4" fmla="*/ 0 w 56"/>
                <a:gd name="T5" fmla="*/ 0 h 150"/>
                <a:gd name="T6" fmla="*/ 46 w 56"/>
                <a:gd name="T7" fmla="*/ 150 h 150"/>
                <a:gd name="T8" fmla="*/ 0 60000 65536"/>
                <a:gd name="T9" fmla="*/ 0 60000 65536"/>
                <a:gd name="T10" fmla="*/ 0 60000 65536"/>
                <a:gd name="T11" fmla="*/ 0 60000 65536"/>
                <a:gd name="T12" fmla="*/ 0 w 56"/>
                <a:gd name="T13" fmla="*/ 0 h 150"/>
                <a:gd name="T14" fmla="*/ 56 w 56"/>
                <a:gd name="T15" fmla="*/ 150 h 150"/>
              </a:gdLst>
              <a:ahLst/>
              <a:cxnLst>
                <a:cxn ang="T8">
                  <a:pos x="T0" y="T1"/>
                </a:cxn>
                <a:cxn ang="T9">
                  <a:pos x="T2" y="T3"/>
                </a:cxn>
                <a:cxn ang="T10">
                  <a:pos x="T4" y="T5"/>
                </a:cxn>
                <a:cxn ang="T11">
                  <a:pos x="T6" y="T7"/>
                </a:cxn>
              </a:cxnLst>
              <a:rect l="T12" t="T13" r="T14" b="T15"/>
              <a:pathLst>
                <a:path w="56" h="150">
                  <a:moveTo>
                    <a:pt x="46" y="150"/>
                  </a:moveTo>
                  <a:lnTo>
                    <a:pt x="56" y="145"/>
                  </a:lnTo>
                  <a:lnTo>
                    <a:pt x="0" y="0"/>
                  </a:lnTo>
                  <a:lnTo>
                    <a:pt x="46" y="150"/>
                  </a:lnTo>
                  <a:close/>
                </a:path>
              </a:pathLst>
            </a:custGeom>
            <a:solidFill>
              <a:srgbClr val="000000"/>
            </a:solidFill>
            <a:ln w="9525">
              <a:noFill/>
              <a:round/>
              <a:headEnd/>
              <a:tailEnd/>
            </a:ln>
          </p:spPr>
          <p:txBody>
            <a:bodyPr/>
            <a:lstStyle/>
            <a:p>
              <a:endParaRPr lang="en-US"/>
            </a:p>
          </p:txBody>
        </p:sp>
        <p:sp>
          <p:nvSpPr>
            <p:cNvPr id="2321" name="Freeform 271">
              <a:extLst>
                <a:ext uri="{FF2B5EF4-FFF2-40B4-BE49-F238E27FC236}">
                  <a16:creationId xmlns:a16="http://schemas.microsoft.com/office/drawing/2014/main" id="{BA2463B0-248A-4805-9363-E760AB9CF6BB}"/>
                </a:ext>
              </a:extLst>
            </p:cNvPr>
            <p:cNvSpPr>
              <a:spLocks/>
            </p:cNvSpPr>
            <p:nvPr/>
          </p:nvSpPr>
          <p:spPr bwMode="auto">
            <a:xfrm>
              <a:off x="4807" y="3854"/>
              <a:ext cx="9" cy="30"/>
            </a:xfrm>
            <a:custGeom>
              <a:avLst/>
              <a:gdLst>
                <a:gd name="T0" fmla="*/ 46 w 56"/>
                <a:gd name="T1" fmla="*/ 150 h 150"/>
                <a:gd name="T2" fmla="*/ 56 w 56"/>
                <a:gd name="T3" fmla="*/ 145 h 150"/>
                <a:gd name="T4" fmla="*/ 0 w 56"/>
                <a:gd name="T5" fmla="*/ 0 h 150"/>
                <a:gd name="T6" fmla="*/ 46 w 56"/>
                <a:gd name="T7" fmla="*/ 150 h 150"/>
                <a:gd name="T8" fmla="*/ 0 60000 65536"/>
                <a:gd name="T9" fmla="*/ 0 60000 65536"/>
                <a:gd name="T10" fmla="*/ 0 60000 65536"/>
                <a:gd name="T11" fmla="*/ 0 60000 65536"/>
                <a:gd name="T12" fmla="*/ 0 w 56"/>
                <a:gd name="T13" fmla="*/ 0 h 150"/>
                <a:gd name="T14" fmla="*/ 56 w 56"/>
                <a:gd name="T15" fmla="*/ 150 h 150"/>
              </a:gdLst>
              <a:ahLst/>
              <a:cxnLst>
                <a:cxn ang="T8">
                  <a:pos x="T0" y="T1"/>
                </a:cxn>
                <a:cxn ang="T9">
                  <a:pos x="T2" y="T3"/>
                </a:cxn>
                <a:cxn ang="T10">
                  <a:pos x="T4" y="T5"/>
                </a:cxn>
                <a:cxn ang="T11">
                  <a:pos x="T6" y="T7"/>
                </a:cxn>
              </a:cxnLst>
              <a:rect l="T12" t="T13" r="T14" b="T15"/>
              <a:pathLst>
                <a:path w="56" h="150">
                  <a:moveTo>
                    <a:pt x="46" y="150"/>
                  </a:moveTo>
                  <a:lnTo>
                    <a:pt x="56" y="145"/>
                  </a:lnTo>
                  <a:lnTo>
                    <a:pt x="0" y="0"/>
                  </a:lnTo>
                  <a:lnTo>
                    <a:pt x="46" y="150"/>
                  </a:lnTo>
                </a:path>
              </a:pathLst>
            </a:custGeom>
            <a:noFill/>
            <a:ln w="0">
              <a:solidFill>
                <a:srgbClr val="000000"/>
              </a:solidFill>
              <a:prstDash val="solid"/>
              <a:round/>
              <a:headEnd/>
              <a:tailEnd/>
            </a:ln>
          </p:spPr>
          <p:txBody>
            <a:bodyPr/>
            <a:lstStyle/>
            <a:p>
              <a:endParaRPr lang="en-US"/>
            </a:p>
          </p:txBody>
        </p:sp>
        <p:sp>
          <p:nvSpPr>
            <p:cNvPr id="2322" name="Freeform 272">
              <a:extLst>
                <a:ext uri="{FF2B5EF4-FFF2-40B4-BE49-F238E27FC236}">
                  <a16:creationId xmlns:a16="http://schemas.microsoft.com/office/drawing/2014/main" id="{465AE12D-F36F-41B6-9A55-1944E4E41725}"/>
                </a:ext>
              </a:extLst>
            </p:cNvPr>
            <p:cNvSpPr>
              <a:spLocks/>
            </p:cNvSpPr>
            <p:nvPr/>
          </p:nvSpPr>
          <p:spPr bwMode="auto">
            <a:xfrm>
              <a:off x="4807" y="3854"/>
              <a:ext cx="11" cy="29"/>
            </a:xfrm>
            <a:custGeom>
              <a:avLst/>
              <a:gdLst>
                <a:gd name="T0" fmla="*/ 56 w 67"/>
                <a:gd name="T1" fmla="*/ 145 h 145"/>
                <a:gd name="T2" fmla="*/ 67 w 67"/>
                <a:gd name="T3" fmla="*/ 141 h 145"/>
                <a:gd name="T4" fmla="*/ 0 w 67"/>
                <a:gd name="T5" fmla="*/ 0 h 145"/>
                <a:gd name="T6" fmla="*/ 56 w 67"/>
                <a:gd name="T7" fmla="*/ 145 h 145"/>
                <a:gd name="T8" fmla="*/ 0 60000 65536"/>
                <a:gd name="T9" fmla="*/ 0 60000 65536"/>
                <a:gd name="T10" fmla="*/ 0 60000 65536"/>
                <a:gd name="T11" fmla="*/ 0 60000 65536"/>
                <a:gd name="T12" fmla="*/ 0 w 67"/>
                <a:gd name="T13" fmla="*/ 0 h 145"/>
                <a:gd name="T14" fmla="*/ 67 w 67"/>
                <a:gd name="T15" fmla="*/ 145 h 145"/>
              </a:gdLst>
              <a:ahLst/>
              <a:cxnLst>
                <a:cxn ang="T8">
                  <a:pos x="T0" y="T1"/>
                </a:cxn>
                <a:cxn ang="T9">
                  <a:pos x="T2" y="T3"/>
                </a:cxn>
                <a:cxn ang="T10">
                  <a:pos x="T4" y="T5"/>
                </a:cxn>
                <a:cxn ang="T11">
                  <a:pos x="T6" y="T7"/>
                </a:cxn>
              </a:cxnLst>
              <a:rect l="T12" t="T13" r="T14" b="T15"/>
              <a:pathLst>
                <a:path w="67" h="145">
                  <a:moveTo>
                    <a:pt x="56" y="145"/>
                  </a:moveTo>
                  <a:lnTo>
                    <a:pt x="67" y="141"/>
                  </a:lnTo>
                  <a:lnTo>
                    <a:pt x="0" y="0"/>
                  </a:lnTo>
                  <a:lnTo>
                    <a:pt x="56" y="145"/>
                  </a:lnTo>
                  <a:close/>
                </a:path>
              </a:pathLst>
            </a:custGeom>
            <a:solidFill>
              <a:srgbClr val="000000"/>
            </a:solidFill>
            <a:ln w="9525">
              <a:noFill/>
              <a:round/>
              <a:headEnd/>
              <a:tailEnd/>
            </a:ln>
          </p:spPr>
          <p:txBody>
            <a:bodyPr/>
            <a:lstStyle/>
            <a:p>
              <a:endParaRPr lang="en-US"/>
            </a:p>
          </p:txBody>
        </p:sp>
        <p:sp>
          <p:nvSpPr>
            <p:cNvPr id="2323" name="Freeform 273">
              <a:extLst>
                <a:ext uri="{FF2B5EF4-FFF2-40B4-BE49-F238E27FC236}">
                  <a16:creationId xmlns:a16="http://schemas.microsoft.com/office/drawing/2014/main" id="{B930B167-5905-463A-8AB6-B167FA19B08F}"/>
                </a:ext>
              </a:extLst>
            </p:cNvPr>
            <p:cNvSpPr>
              <a:spLocks/>
            </p:cNvSpPr>
            <p:nvPr/>
          </p:nvSpPr>
          <p:spPr bwMode="auto">
            <a:xfrm>
              <a:off x="4807" y="3854"/>
              <a:ext cx="11" cy="29"/>
            </a:xfrm>
            <a:custGeom>
              <a:avLst/>
              <a:gdLst>
                <a:gd name="T0" fmla="*/ 56 w 67"/>
                <a:gd name="T1" fmla="*/ 145 h 145"/>
                <a:gd name="T2" fmla="*/ 67 w 67"/>
                <a:gd name="T3" fmla="*/ 141 h 145"/>
                <a:gd name="T4" fmla="*/ 0 w 67"/>
                <a:gd name="T5" fmla="*/ 0 h 145"/>
                <a:gd name="T6" fmla="*/ 56 w 67"/>
                <a:gd name="T7" fmla="*/ 145 h 145"/>
                <a:gd name="T8" fmla="*/ 0 60000 65536"/>
                <a:gd name="T9" fmla="*/ 0 60000 65536"/>
                <a:gd name="T10" fmla="*/ 0 60000 65536"/>
                <a:gd name="T11" fmla="*/ 0 60000 65536"/>
                <a:gd name="T12" fmla="*/ 0 w 67"/>
                <a:gd name="T13" fmla="*/ 0 h 145"/>
                <a:gd name="T14" fmla="*/ 67 w 67"/>
                <a:gd name="T15" fmla="*/ 145 h 145"/>
              </a:gdLst>
              <a:ahLst/>
              <a:cxnLst>
                <a:cxn ang="T8">
                  <a:pos x="T0" y="T1"/>
                </a:cxn>
                <a:cxn ang="T9">
                  <a:pos x="T2" y="T3"/>
                </a:cxn>
                <a:cxn ang="T10">
                  <a:pos x="T4" y="T5"/>
                </a:cxn>
                <a:cxn ang="T11">
                  <a:pos x="T6" y="T7"/>
                </a:cxn>
              </a:cxnLst>
              <a:rect l="T12" t="T13" r="T14" b="T15"/>
              <a:pathLst>
                <a:path w="67" h="145">
                  <a:moveTo>
                    <a:pt x="56" y="145"/>
                  </a:moveTo>
                  <a:lnTo>
                    <a:pt x="67" y="141"/>
                  </a:lnTo>
                  <a:lnTo>
                    <a:pt x="0" y="0"/>
                  </a:lnTo>
                  <a:lnTo>
                    <a:pt x="56" y="145"/>
                  </a:lnTo>
                </a:path>
              </a:pathLst>
            </a:custGeom>
            <a:noFill/>
            <a:ln w="0">
              <a:solidFill>
                <a:srgbClr val="000000"/>
              </a:solidFill>
              <a:prstDash val="solid"/>
              <a:round/>
              <a:headEnd/>
              <a:tailEnd/>
            </a:ln>
          </p:spPr>
          <p:txBody>
            <a:bodyPr/>
            <a:lstStyle/>
            <a:p>
              <a:endParaRPr lang="en-US"/>
            </a:p>
          </p:txBody>
        </p:sp>
        <p:sp>
          <p:nvSpPr>
            <p:cNvPr id="2324" name="Freeform 274">
              <a:extLst>
                <a:ext uri="{FF2B5EF4-FFF2-40B4-BE49-F238E27FC236}">
                  <a16:creationId xmlns:a16="http://schemas.microsoft.com/office/drawing/2014/main" id="{23E2CFDF-8D5B-4096-9F43-FE24F6694F1F}"/>
                </a:ext>
              </a:extLst>
            </p:cNvPr>
            <p:cNvSpPr>
              <a:spLocks/>
            </p:cNvSpPr>
            <p:nvPr/>
          </p:nvSpPr>
          <p:spPr bwMode="auto">
            <a:xfrm>
              <a:off x="4807" y="3854"/>
              <a:ext cx="13" cy="28"/>
            </a:xfrm>
            <a:custGeom>
              <a:avLst/>
              <a:gdLst>
                <a:gd name="T0" fmla="*/ 67 w 78"/>
                <a:gd name="T1" fmla="*/ 141 h 141"/>
                <a:gd name="T2" fmla="*/ 78 w 78"/>
                <a:gd name="T3" fmla="*/ 133 h 141"/>
                <a:gd name="T4" fmla="*/ 0 w 78"/>
                <a:gd name="T5" fmla="*/ 0 h 141"/>
                <a:gd name="T6" fmla="*/ 67 w 78"/>
                <a:gd name="T7" fmla="*/ 141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67" y="141"/>
                  </a:moveTo>
                  <a:lnTo>
                    <a:pt x="78" y="133"/>
                  </a:lnTo>
                  <a:lnTo>
                    <a:pt x="0" y="0"/>
                  </a:lnTo>
                  <a:lnTo>
                    <a:pt x="67" y="141"/>
                  </a:lnTo>
                  <a:close/>
                </a:path>
              </a:pathLst>
            </a:custGeom>
            <a:solidFill>
              <a:srgbClr val="000000"/>
            </a:solidFill>
            <a:ln w="9525">
              <a:noFill/>
              <a:round/>
              <a:headEnd/>
              <a:tailEnd/>
            </a:ln>
          </p:spPr>
          <p:txBody>
            <a:bodyPr/>
            <a:lstStyle/>
            <a:p>
              <a:endParaRPr lang="en-US"/>
            </a:p>
          </p:txBody>
        </p:sp>
        <p:sp>
          <p:nvSpPr>
            <p:cNvPr id="2325" name="Freeform 275">
              <a:extLst>
                <a:ext uri="{FF2B5EF4-FFF2-40B4-BE49-F238E27FC236}">
                  <a16:creationId xmlns:a16="http://schemas.microsoft.com/office/drawing/2014/main" id="{2B4FA9BC-8CDC-475C-BF74-01EE2B257F5D}"/>
                </a:ext>
              </a:extLst>
            </p:cNvPr>
            <p:cNvSpPr>
              <a:spLocks/>
            </p:cNvSpPr>
            <p:nvPr/>
          </p:nvSpPr>
          <p:spPr bwMode="auto">
            <a:xfrm>
              <a:off x="4807" y="3854"/>
              <a:ext cx="13" cy="28"/>
            </a:xfrm>
            <a:custGeom>
              <a:avLst/>
              <a:gdLst>
                <a:gd name="T0" fmla="*/ 67 w 78"/>
                <a:gd name="T1" fmla="*/ 141 h 141"/>
                <a:gd name="T2" fmla="*/ 78 w 78"/>
                <a:gd name="T3" fmla="*/ 133 h 141"/>
                <a:gd name="T4" fmla="*/ 0 w 78"/>
                <a:gd name="T5" fmla="*/ 0 h 141"/>
                <a:gd name="T6" fmla="*/ 67 w 78"/>
                <a:gd name="T7" fmla="*/ 141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67" y="141"/>
                  </a:moveTo>
                  <a:lnTo>
                    <a:pt x="78" y="133"/>
                  </a:lnTo>
                  <a:lnTo>
                    <a:pt x="0" y="0"/>
                  </a:lnTo>
                  <a:lnTo>
                    <a:pt x="67" y="141"/>
                  </a:lnTo>
                </a:path>
              </a:pathLst>
            </a:custGeom>
            <a:noFill/>
            <a:ln w="0">
              <a:solidFill>
                <a:srgbClr val="000000"/>
              </a:solidFill>
              <a:prstDash val="solid"/>
              <a:round/>
              <a:headEnd/>
              <a:tailEnd/>
            </a:ln>
          </p:spPr>
          <p:txBody>
            <a:bodyPr/>
            <a:lstStyle/>
            <a:p>
              <a:endParaRPr lang="en-US"/>
            </a:p>
          </p:txBody>
        </p:sp>
        <p:sp>
          <p:nvSpPr>
            <p:cNvPr id="2326" name="Freeform 276">
              <a:extLst>
                <a:ext uri="{FF2B5EF4-FFF2-40B4-BE49-F238E27FC236}">
                  <a16:creationId xmlns:a16="http://schemas.microsoft.com/office/drawing/2014/main" id="{F969E581-4B1B-44D2-BEA6-5C7E0B4A839C}"/>
                </a:ext>
              </a:extLst>
            </p:cNvPr>
            <p:cNvSpPr>
              <a:spLocks/>
            </p:cNvSpPr>
            <p:nvPr/>
          </p:nvSpPr>
          <p:spPr bwMode="auto">
            <a:xfrm>
              <a:off x="4807" y="3854"/>
              <a:ext cx="15" cy="27"/>
            </a:xfrm>
            <a:custGeom>
              <a:avLst/>
              <a:gdLst>
                <a:gd name="T0" fmla="*/ 78 w 87"/>
                <a:gd name="T1" fmla="*/ 133 h 133"/>
                <a:gd name="T2" fmla="*/ 87 w 87"/>
                <a:gd name="T3" fmla="*/ 125 h 133"/>
                <a:gd name="T4" fmla="*/ 0 w 87"/>
                <a:gd name="T5" fmla="*/ 0 h 133"/>
                <a:gd name="T6" fmla="*/ 78 w 87"/>
                <a:gd name="T7" fmla="*/ 133 h 133"/>
                <a:gd name="T8" fmla="*/ 0 60000 65536"/>
                <a:gd name="T9" fmla="*/ 0 60000 65536"/>
                <a:gd name="T10" fmla="*/ 0 60000 65536"/>
                <a:gd name="T11" fmla="*/ 0 60000 65536"/>
                <a:gd name="T12" fmla="*/ 0 w 87"/>
                <a:gd name="T13" fmla="*/ 0 h 133"/>
                <a:gd name="T14" fmla="*/ 87 w 87"/>
                <a:gd name="T15" fmla="*/ 133 h 133"/>
              </a:gdLst>
              <a:ahLst/>
              <a:cxnLst>
                <a:cxn ang="T8">
                  <a:pos x="T0" y="T1"/>
                </a:cxn>
                <a:cxn ang="T9">
                  <a:pos x="T2" y="T3"/>
                </a:cxn>
                <a:cxn ang="T10">
                  <a:pos x="T4" y="T5"/>
                </a:cxn>
                <a:cxn ang="T11">
                  <a:pos x="T6" y="T7"/>
                </a:cxn>
              </a:cxnLst>
              <a:rect l="T12" t="T13" r="T14" b="T15"/>
              <a:pathLst>
                <a:path w="87" h="133">
                  <a:moveTo>
                    <a:pt x="78" y="133"/>
                  </a:moveTo>
                  <a:lnTo>
                    <a:pt x="87" y="125"/>
                  </a:lnTo>
                  <a:lnTo>
                    <a:pt x="0" y="0"/>
                  </a:lnTo>
                  <a:lnTo>
                    <a:pt x="78" y="133"/>
                  </a:lnTo>
                  <a:close/>
                </a:path>
              </a:pathLst>
            </a:custGeom>
            <a:solidFill>
              <a:srgbClr val="000000"/>
            </a:solidFill>
            <a:ln w="9525">
              <a:noFill/>
              <a:round/>
              <a:headEnd/>
              <a:tailEnd/>
            </a:ln>
          </p:spPr>
          <p:txBody>
            <a:bodyPr/>
            <a:lstStyle/>
            <a:p>
              <a:endParaRPr lang="en-US"/>
            </a:p>
          </p:txBody>
        </p:sp>
        <p:sp>
          <p:nvSpPr>
            <p:cNvPr id="2327" name="Freeform 277">
              <a:extLst>
                <a:ext uri="{FF2B5EF4-FFF2-40B4-BE49-F238E27FC236}">
                  <a16:creationId xmlns:a16="http://schemas.microsoft.com/office/drawing/2014/main" id="{170EFB64-61B0-43DD-95C9-F069BBB463C2}"/>
                </a:ext>
              </a:extLst>
            </p:cNvPr>
            <p:cNvSpPr>
              <a:spLocks/>
            </p:cNvSpPr>
            <p:nvPr/>
          </p:nvSpPr>
          <p:spPr bwMode="auto">
            <a:xfrm>
              <a:off x="4807" y="3854"/>
              <a:ext cx="15" cy="27"/>
            </a:xfrm>
            <a:custGeom>
              <a:avLst/>
              <a:gdLst>
                <a:gd name="T0" fmla="*/ 78 w 87"/>
                <a:gd name="T1" fmla="*/ 133 h 133"/>
                <a:gd name="T2" fmla="*/ 87 w 87"/>
                <a:gd name="T3" fmla="*/ 125 h 133"/>
                <a:gd name="T4" fmla="*/ 0 w 87"/>
                <a:gd name="T5" fmla="*/ 0 h 133"/>
                <a:gd name="T6" fmla="*/ 78 w 87"/>
                <a:gd name="T7" fmla="*/ 133 h 133"/>
                <a:gd name="T8" fmla="*/ 0 60000 65536"/>
                <a:gd name="T9" fmla="*/ 0 60000 65536"/>
                <a:gd name="T10" fmla="*/ 0 60000 65536"/>
                <a:gd name="T11" fmla="*/ 0 60000 65536"/>
                <a:gd name="T12" fmla="*/ 0 w 87"/>
                <a:gd name="T13" fmla="*/ 0 h 133"/>
                <a:gd name="T14" fmla="*/ 87 w 87"/>
                <a:gd name="T15" fmla="*/ 133 h 133"/>
              </a:gdLst>
              <a:ahLst/>
              <a:cxnLst>
                <a:cxn ang="T8">
                  <a:pos x="T0" y="T1"/>
                </a:cxn>
                <a:cxn ang="T9">
                  <a:pos x="T2" y="T3"/>
                </a:cxn>
                <a:cxn ang="T10">
                  <a:pos x="T4" y="T5"/>
                </a:cxn>
                <a:cxn ang="T11">
                  <a:pos x="T6" y="T7"/>
                </a:cxn>
              </a:cxnLst>
              <a:rect l="T12" t="T13" r="T14" b="T15"/>
              <a:pathLst>
                <a:path w="87" h="133">
                  <a:moveTo>
                    <a:pt x="78" y="133"/>
                  </a:moveTo>
                  <a:lnTo>
                    <a:pt x="87" y="125"/>
                  </a:lnTo>
                  <a:lnTo>
                    <a:pt x="0" y="0"/>
                  </a:lnTo>
                  <a:lnTo>
                    <a:pt x="78" y="133"/>
                  </a:lnTo>
                </a:path>
              </a:pathLst>
            </a:custGeom>
            <a:noFill/>
            <a:ln w="0">
              <a:solidFill>
                <a:srgbClr val="000000"/>
              </a:solidFill>
              <a:prstDash val="solid"/>
              <a:round/>
              <a:headEnd/>
              <a:tailEnd/>
            </a:ln>
          </p:spPr>
          <p:txBody>
            <a:bodyPr/>
            <a:lstStyle/>
            <a:p>
              <a:endParaRPr lang="en-US"/>
            </a:p>
          </p:txBody>
        </p:sp>
        <p:sp>
          <p:nvSpPr>
            <p:cNvPr id="2328" name="Freeform 278">
              <a:extLst>
                <a:ext uri="{FF2B5EF4-FFF2-40B4-BE49-F238E27FC236}">
                  <a16:creationId xmlns:a16="http://schemas.microsoft.com/office/drawing/2014/main" id="{C403963B-2243-4DBE-93D5-B3E84B153B6C}"/>
                </a:ext>
              </a:extLst>
            </p:cNvPr>
            <p:cNvSpPr>
              <a:spLocks/>
            </p:cNvSpPr>
            <p:nvPr/>
          </p:nvSpPr>
          <p:spPr bwMode="auto">
            <a:xfrm>
              <a:off x="4807" y="3854"/>
              <a:ext cx="16" cy="25"/>
            </a:xfrm>
            <a:custGeom>
              <a:avLst/>
              <a:gdLst>
                <a:gd name="T0" fmla="*/ 87 w 96"/>
                <a:gd name="T1" fmla="*/ 125 h 125"/>
                <a:gd name="T2" fmla="*/ 96 w 96"/>
                <a:gd name="T3" fmla="*/ 117 h 125"/>
                <a:gd name="T4" fmla="*/ 0 w 96"/>
                <a:gd name="T5" fmla="*/ 0 h 125"/>
                <a:gd name="T6" fmla="*/ 87 w 96"/>
                <a:gd name="T7" fmla="*/ 125 h 125"/>
                <a:gd name="T8" fmla="*/ 0 60000 65536"/>
                <a:gd name="T9" fmla="*/ 0 60000 65536"/>
                <a:gd name="T10" fmla="*/ 0 60000 65536"/>
                <a:gd name="T11" fmla="*/ 0 60000 65536"/>
                <a:gd name="T12" fmla="*/ 0 w 96"/>
                <a:gd name="T13" fmla="*/ 0 h 125"/>
                <a:gd name="T14" fmla="*/ 96 w 96"/>
                <a:gd name="T15" fmla="*/ 125 h 125"/>
              </a:gdLst>
              <a:ahLst/>
              <a:cxnLst>
                <a:cxn ang="T8">
                  <a:pos x="T0" y="T1"/>
                </a:cxn>
                <a:cxn ang="T9">
                  <a:pos x="T2" y="T3"/>
                </a:cxn>
                <a:cxn ang="T10">
                  <a:pos x="T4" y="T5"/>
                </a:cxn>
                <a:cxn ang="T11">
                  <a:pos x="T6" y="T7"/>
                </a:cxn>
              </a:cxnLst>
              <a:rect l="T12" t="T13" r="T14" b="T15"/>
              <a:pathLst>
                <a:path w="96" h="125">
                  <a:moveTo>
                    <a:pt x="87" y="125"/>
                  </a:moveTo>
                  <a:lnTo>
                    <a:pt x="96" y="117"/>
                  </a:lnTo>
                  <a:lnTo>
                    <a:pt x="0" y="0"/>
                  </a:lnTo>
                  <a:lnTo>
                    <a:pt x="87" y="125"/>
                  </a:lnTo>
                  <a:close/>
                </a:path>
              </a:pathLst>
            </a:custGeom>
            <a:solidFill>
              <a:srgbClr val="000000"/>
            </a:solidFill>
            <a:ln w="9525">
              <a:noFill/>
              <a:round/>
              <a:headEnd/>
              <a:tailEnd/>
            </a:ln>
          </p:spPr>
          <p:txBody>
            <a:bodyPr/>
            <a:lstStyle/>
            <a:p>
              <a:endParaRPr lang="en-US"/>
            </a:p>
          </p:txBody>
        </p:sp>
        <p:sp>
          <p:nvSpPr>
            <p:cNvPr id="2329" name="Freeform 279">
              <a:extLst>
                <a:ext uri="{FF2B5EF4-FFF2-40B4-BE49-F238E27FC236}">
                  <a16:creationId xmlns:a16="http://schemas.microsoft.com/office/drawing/2014/main" id="{45AB1CF1-6D2A-4D54-924A-43F790EACB3A}"/>
                </a:ext>
              </a:extLst>
            </p:cNvPr>
            <p:cNvSpPr>
              <a:spLocks/>
            </p:cNvSpPr>
            <p:nvPr/>
          </p:nvSpPr>
          <p:spPr bwMode="auto">
            <a:xfrm>
              <a:off x="4807" y="3854"/>
              <a:ext cx="16" cy="25"/>
            </a:xfrm>
            <a:custGeom>
              <a:avLst/>
              <a:gdLst>
                <a:gd name="T0" fmla="*/ 87 w 96"/>
                <a:gd name="T1" fmla="*/ 125 h 125"/>
                <a:gd name="T2" fmla="*/ 96 w 96"/>
                <a:gd name="T3" fmla="*/ 117 h 125"/>
                <a:gd name="T4" fmla="*/ 0 w 96"/>
                <a:gd name="T5" fmla="*/ 0 h 125"/>
                <a:gd name="T6" fmla="*/ 87 w 96"/>
                <a:gd name="T7" fmla="*/ 125 h 125"/>
                <a:gd name="T8" fmla="*/ 0 60000 65536"/>
                <a:gd name="T9" fmla="*/ 0 60000 65536"/>
                <a:gd name="T10" fmla="*/ 0 60000 65536"/>
                <a:gd name="T11" fmla="*/ 0 60000 65536"/>
                <a:gd name="T12" fmla="*/ 0 w 96"/>
                <a:gd name="T13" fmla="*/ 0 h 125"/>
                <a:gd name="T14" fmla="*/ 96 w 96"/>
                <a:gd name="T15" fmla="*/ 125 h 125"/>
              </a:gdLst>
              <a:ahLst/>
              <a:cxnLst>
                <a:cxn ang="T8">
                  <a:pos x="T0" y="T1"/>
                </a:cxn>
                <a:cxn ang="T9">
                  <a:pos x="T2" y="T3"/>
                </a:cxn>
                <a:cxn ang="T10">
                  <a:pos x="T4" y="T5"/>
                </a:cxn>
                <a:cxn ang="T11">
                  <a:pos x="T6" y="T7"/>
                </a:cxn>
              </a:cxnLst>
              <a:rect l="T12" t="T13" r="T14" b="T15"/>
              <a:pathLst>
                <a:path w="96" h="125">
                  <a:moveTo>
                    <a:pt x="87" y="125"/>
                  </a:moveTo>
                  <a:lnTo>
                    <a:pt x="96" y="117"/>
                  </a:lnTo>
                  <a:lnTo>
                    <a:pt x="0" y="0"/>
                  </a:lnTo>
                  <a:lnTo>
                    <a:pt x="87" y="125"/>
                  </a:lnTo>
                </a:path>
              </a:pathLst>
            </a:custGeom>
            <a:noFill/>
            <a:ln w="0">
              <a:solidFill>
                <a:srgbClr val="000000"/>
              </a:solidFill>
              <a:prstDash val="solid"/>
              <a:round/>
              <a:headEnd/>
              <a:tailEnd/>
            </a:ln>
          </p:spPr>
          <p:txBody>
            <a:bodyPr/>
            <a:lstStyle/>
            <a:p>
              <a:endParaRPr lang="en-US"/>
            </a:p>
          </p:txBody>
        </p:sp>
        <p:sp>
          <p:nvSpPr>
            <p:cNvPr id="2330" name="Freeform 280">
              <a:extLst>
                <a:ext uri="{FF2B5EF4-FFF2-40B4-BE49-F238E27FC236}">
                  <a16:creationId xmlns:a16="http://schemas.microsoft.com/office/drawing/2014/main" id="{B6C6F527-33B7-459D-8C1A-F1A768FEB350}"/>
                </a:ext>
              </a:extLst>
            </p:cNvPr>
            <p:cNvSpPr>
              <a:spLocks/>
            </p:cNvSpPr>
            <p:nvPr/>
          </p:nvSpPr>
          <p:spPr bwMode="auto">
            <a:xfrm>
              <a:off x="4807" y="3854"/>
              <a:ext cx="17" cy="24"/>
            </a:xfrm>
            <a:custGeom>
              <a:avLst/>
              <a:gdLst>
                <a:gd name="T0" fmla="*/ 96 w 104"/>
                <a:gd name="T1" fmla="*/ 117 h 117"/>
                <a:gd name="T2" fmla="*/ 104 w 104"/>
                <a:gd name="T3" fmla="*/ 107 h 117"/>
                <a:gd name="T4" fmla="*/ 0 w 104"/>
                <a:gd name="T5" fmla="*/ 0 h 117"/>
                <a:gd name="T6" fmla="*/ 96 w 104"/>
                <a:gd name="T7" fmla="*/ 117 h 117"/>
                <a:gd name="T8" fmla="*/ 0 60000 65536"/>
                <a:gd name="T9" fmla="*/ 0 60000 65536"/>
                <a:gd name="T10" fmla="*/ 0 60000 65536"/>
                <a:gd name="T11" fmla="*/ 0 60000 65536"/>
                <a:gd name="T12" fmla="*/ 0 w 104"/>
                <a:gd name="T13" fmla="*/ 0 h 117"/>
                <a:gd name="T14" fmla="*/ 104 w 104"/>
                <a:gd name="T15" fmla="*/ 117 h 117"/>
              </a:gdLst>
              <a:ahLst/>
              <a:cxnLst>
                <a:cxn ang="T8">
                  <a:pos x="T0" y="T1"/>
                </a:cxn>
                <a:cxn ang="T9">
                  <a:pos x="T2" y="T3"/>
                </a:cxn>
                <a:cxn ang="T10">
                  <a:pos x="T4" y="T5"/>
                </a:cxn>
                <a:cxn ang="T11">
                  <a:pos x="T6" y="T7"/>
                </a:cxn>
              </a:cxnLst>
              <a:rect l="T12" t="T13" r="T14" b="T15"/>
              <a:pathLst>
                <a:path w="104" h="117">
                  <a:moveTo>
                    <a:pt x="96" y="117"/>
                  </a:moveTo>
                  <a:lnTo>
                    <a:pt x="104" y="107"/>
                  </a:lnTo>
                  <a:lnTo>
                    <a:pt x="0" y="0"/>
                  </a:lnTo>
                  <a:lnTo>
                    <a:pt x="96" y="117"/>
                  </a:lnTo>
                  <a:close/>
                </a:path>
              </a:pathLst>
            </a:custGeom>
            <a:solidFill>
              <a:srgbClr val="000000"/>
            </a:solidFill>
            <a:ln w="9525">
              <a:noFill/>
              <a:round/>
              <a:headEnd/>
              <a:tailEnd/>
            </a:ln>
          </p:spPr>
          <p:txBody>
            <a:bodyPr/>
            <a:lstStyle/>
            <a:p>
              <a:endParaRPr lang="en-US"/>
            </a:p>
          </p:txBody>
        </p:sp>
        <p:sp>
          <p:nvSpPr>
            <p:cNvPr id="2331" name="Freeform 281">
              <a:extLst>
                <a:ext uri="{FF2B5EF4-FFF2-40B4-BE49-F238E27FC236}">
                  <a16:creationId xmlns:a16="http://schemas.microsoft.com/office/drawing/2014/main" id="{D352A10F-4E17-45FC-AA60-80023A885364}"/>
                </a:ext>
              </a:extLst>
            </p:cNvPr>
            <p:cNvSpPr>
              <a:spLocks/>
            </p:cNvSpPr>
            <p:nvPr/>
          </p:nvSpPr>
          <p:spPr bwMode="auto">
            <a:xfrm>
              <a:off x="4807" y="3854"/>
              <a:ext cx="17" cy="24"/>
            </a:xfrm>
            <a:custGeom>
              <a:avLst/>
              <a:gdLst>
                <a:gd name="T0" fmla="*/ 96 w 104"/>
                <a:gd name="T1" fmla="*/ 117 h 117"/>
                <a:gd name="T2" fmla="*/ 104 w 104"/>
                <a:gd name="T3" fmla="*/ 107 h 117"/>
                <a:gd name="T4" fmla="*/ 0 w 104"/>
                <a:gd name="T5" fmla="*/ 0 h 117"/>
                <a:gd name="T6" fmla="*/ 96 w 104"/>
                <a:gd name="T7" fmla="*/ 117 h 117"/>
                <a:gd name="T8" fmla="*/ 0 60000 65536"/>
                <a:gd name="T9" fmla="*/ 0 60000 65536"/>
                <a:gd name="T10" fmla="*/ 0 60000 65536"/>
                <a:gd name="T11" fmla="*/ 0 60000 65536"/>
                <a:gd name="T12" fmla="*/ 0 w 104"/>
                <a:gd name="T13" fmla="*/ 0 h 117"/>
                <a:gd name="T14" fmla="*/ 104 w 104"/>
                <a:gd name="T15" fmla="*/ 117 h 117"/>
              </a:gdLst>
              <a:ahLst/>
              <a:cxnLst>
                <a:cxn ang="T8">
                  <a:pos x="T0" y="T1"/>
                </a:cxn>
                <a:cxn ang="T9">
                  <a:pos x="T2" y="T3"/>
                </a:cxn>
                <a:cxn ang="T10">
                  <a:pos x="T4" y="T5"/>
                </a:cxn>
                <a:cxn ang="T11">
                  <a:pos x="T6" y="T7"/>
                </a:cxn>
              </a:cxnLst>
              <a:rect l="T12" t="T13" r="T14" b="T15"/>
              <a:pathLst>
                <a:path w="104" h="117">
                  <a:moveTo>
                    <a:pt x="96" y="117"/>
                  </a:moveTo>
                  <a:lnTo>
                    <a:pt x="104" y="107"/>
                  </a:lnTo>
                  <a:lnTo>
                    <a:pt x="0" y="0"/>
                  </a:lnTo>
                  <a:lnTo>
                    <a:pt x="96" y="117"/>
                  </a:lnTo>
                </a:path>
              </a:pathLst>
            </a:custGeom>
            <a:noFill/>
            <a:ln w="0">
              <a:solidFill>
                <a:srgbClr val="000000"/>
              </a:solidFill>
              <a:prstDash val="solid"/>
              <a:round/>
              <a:headEnd/>
              <a:tailEnd/>
            </a:ln>
          </p:spPr>
          <p:txBody>
            <a:bodyPr/>
            <a:lstStyle/>
            <a:p>
              <a:endParaRPr lang="en-US"/>
            </a:p>
          </p:txBody>
        </p:sp>
        <p:sp>
          <p:nvSpPr>
            <p:cNvPr id="2332" name="Freeform 282">
              <a:extLst>
                <a:ext uri="{FF2B5EF4-FFF2-40B4-BE49-F238E27FC236}">
                  <a16:creationId xmlns:a16="http://schemas.microsoft.com/office/drawing/2014/main" id="{D3C8D836-02EE-442D-BBE1-E7CC90340B9A}"/>
                </a:ext>
              </a:extLst>
            </p:cNvPr>
            <p:cNvSpPr>
              <a:spLocks/>
            </p:cNvSpPr>
            <p:nvPr/>
          </p:nvSpPr>
          <p:spPr bwMode="auto">
            <a:xfrm>
              <a:off x="4807" y="3854"/>
              <a:ext cx="19" cy="22"/>
            </a:xfrm>
            <a:custGeom>
              <a:avLst/>
              <a:gdLst>
                <a:gd name="T0" fmla="*/ 104 w 112"/>
                <a:gd name="T1" fmla="*/ 107 h 107"/>
                <a:gd name="T2" fmla="*/ 112 w 112"/>
                <a:gd name="T3" fmla="*/ 98 h 107"/>
                <a:gd name="T4" fmla="*/ 0 w 112"/>
                <a:gd name="T5" fmla="*/ 0 h 107"/>
                <a:gd name="T6" fmla="*/ 104 w 112"/>
                <a:gd name="T7" fmla="*/ 107 h 107"/>
                <a:gd name="T8" fmla="*/ 0 60000 65536"/>
                <a:gd name="T9" fmla="*/ 0 60000 65536"/>
                <a:gd name="T10" fmla="*/ 0 60000 65536"/>
                <a:gd name="T11" fmla="*/ 0 60000 65536"/>
                <a:gd name="T12" fmla="*/ 0 w 112"/>
                <a:gd name="T13" fmla="*/ 0 h 107"/>
                <a:gd name="T14" fmla="*/ 112 w 112"/>
                <a:gd name="T15" fmla="*/ 107 h 107"/>
              </a:gdLst>
              <a:ahLst/>
              <a:cxnLst>
                <a:cxn ang="T8">
                  <a:pos x="T0" y="T1"/>
                </a:cxn>
                <a:cxn ang="T9">
                  <a:pos x="T2" y="T3"/>
                </a:cxn>
                <a:cxn ang="T10">
                  <a:pos x="T4" y="T5"/>
                </a:cxn>
                <a:cxn ang="T11">
                  <a:pos x="T6" y="T7"/>
                </a:cxn>
              </a:cxnLst>
              <a:rect l="T12" t="T13" r="T14" b="T15"/>
              <a:pathLst>
                <a:path w="112" h="107">
                  <a:moveTo>
                    <a:pt x="104" y="107"/>
                  </a:moveTo>
                  <a:lnTo>
                    <a:pt x="112" y="98"/>
                  </a:lnTo>
                  <a:lnTo>
                    <a:pt x="0" y="0"/>
                  </a:lnTo>
                  <a:lnTo>
                    <a:pt x="104" y="107"/>
                  </a:lnTo>
                  <a:close/>
                </a:path>
              </a:pathLst>
            </a:custGeom>
            <a:solidFill>
              <a:srgbClr val="000000"/>
            </a:solidFill>
            <a:ln w="9525">
              <a:noFill/>
              <a:round/>
              <a:headEnd/>
              <a:tailEnd/>
            </a:ln>
          </p:spPr>
          <p:txBody>
            <a:bodyPr/>
            <a:lstStyle/>
            <a:p>
              <a:endParaRPr lang="en-US"/>
            </a:p>
          </p:txBody>
        </p:sp>
        <p:sp>
          <p:nvSpPr>
            <p:cNvPr id="2333" name="Freeform 283">
              <a:extLst>
                <a:ext uri="{FF2B5EF4-FFF2-40B4-BE49-F238E27FC236}">
                  <a16:creationId xmlns:a16="http://schemas.microsoft.com/office/drawing/2014/main" id="{6FB415D2-C19E-49BD-8B24-B9422D863ACA}"/>
                </a:ext>
              </a:extLst>
            </p:cNvPr>
            <p:cNvSpPr>
              <a:spLocks/>
            </p:cNvSpPr>
            <p:nvPr/>
          </p:nvSpPr>
          <p:spPr bwMode="auto">
            <a:xfrm>
              <a:off x="4807" y="3854"/>
              <a:ext cx="19" cy="22"/>
            </a:xfrm>
            <a:custGeom>
              <a:avLst/>
              <a:gdLst>
                <a:gd name="T0" fmla="*/ 104 w 112"/>
                <a:gd name="T1" fmla="*/ 107 h 107"/>
                <a:gd name="T2" fmla="*/ 112 w 112"/>
                <a:gd name="T3" fmla="*/ 98 h 107"/>
                <a:gd name="T4" fmla="*/ 0 w 112"/>
                <a:gd name="T5" fmla="*/ 0 h 107"/>
                <a:gd name="T6" fmla="*/ 104 w 112"/>
                <a:gd name="T7" fmla="*/ 107 h 107"/>
                <a:gd name="T8" fmla="*/ 0 60000 65536"/>
                <a:gd name="T9" fmla="*/ 0 60000 65536"/>
                <a:gd name="T10" fmla="*/ 0 60000 65536"/>
                <a:gd name="T11" fmla="*/ 0 60000 65536"/>
                <a:gd name="T12" fmla="*/ 0 w 112"/>
                <a:gd name="T13" fmla="*/ 0 h 107"/>
                <a:gd name="T14" fmla="*/ 112 w 112"/>
                <a:gd name="T15" fmla="*/ 107 h 107"/>
              </a:gdLst>
              <a:ahLst/>
              <a:cxnLst>
                <a:cxn ang="T8">
                  <a:pos x="T0" y="T1"/>
                </a:cxn>
                <a:cxn ang="T9">
                  <a:pos x="T2" y="T3"/>
                </a:cxn>
                <a:cxn ang="T10">
                  <a:pos x="T4" y="T5"/>
                </a:cxn>
                <a:cxn ang="T11">
                  <a:pos x="T6" y="T7"/>
                </a:cxn>
              </a:cxnLst>
              <a:rect l="T12" t="T13" r="T14" b="T15"/>
              <a:pathLst>
                <a:path w="112" h="107">
                  <a:moveTo>
                    <a:pt x="104" y="107"/>
                  </a:moveTo>
                  <a:lnTo>
                    <a:pt x="112" y="98"/>
                  </a:lnTo>
                  <a:lnTo>
                    <a:pt x="0" y="0"/>
                  </a:lnTo>
                  <a:lnTo>
                    <a:pt x="104" y="107"/>
                  </a:lnTo>
                </a:path>
              </a:pathLst>
            </a:custGeom>
            <a:noFill/>
            <a:ln w="0">
              <a:solidFill>
                <a:srgbClr val="000000"/>
              </a:solidFill>
              <a:prstDash val="solid"/>
              <a:round/>
              <a:headEnd/>
              <a:tailEnd/>
            </a:ln>
          </p:spPr>
          <p:txBody>
            <a:bodyPr/>
            <a:lstStyle/>
            <a:p>
              <a:endParaRPr lang="en-US"/>
            </a:p>
          </p:txBody>
        </p:sp>
        <p:sp>
          <p:nvSpPr>
            <p:cNvPr id="2334" name="Freeform 284">
              <a:extLst>
                <a:ext uri="{FF2B5EF4-FFF2-40B4-BE49-F238E27FC236}">
                  <a16:creationId xmlns:a16="http://schemas.microsoft.com/office/drawing/2014/main" id="{0B2E0D74-88C3-4A34-A64A-57DEB6B11441}"/>
                </a:ext>
              </a:extLst>
            </p:cNvPr>
            <p:cNvSpPr>
              <a:spLocks/>
            </p:cNvSpPr>
            <p:nvPr/>
          </p:nvSpPr>
          <p:spPr bwMode="auto">
            <a:xfrm>
              <a:off x="4807" y="3854"/>
              <a:ext cx="20" cy="20"/>
            </a:xfrm>
            <a:custGeom>
              <a:avLst/>
              <a:gdLst>
                <a:gd name="T0" fmla="*/ 112 w 119"/>
                <a:gd name="T1" fmla="*/ 98 h 98"/>
                <a:gd name="T2" fmla="*/ 119 w 119"/>
                <a:gd name="T3" fmla="*/ 87 h 98"/>
                <a:gd name="T4" fmla="*/ 0 w 119"/>
                <a:gd name="T5" fmla="*/ 0 h 98"/>
                <a:gd name="T6" fmla="*/ 112 w 119"/>
                <a:gd name="T7" fmla="*/ 98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112" y="98"/>
                  </a:moveTo>
                  <a:lnTo>
                    <a:pt x="119" y="87"/>
                  </a:lnTo>
                  <a:lnTo>
                    <a:pt x="0" y="0"/>
                  </a:lnTo>
                  <a:lnTo>
                    <a:pt x="112" y="98"/>
                  </a:lnTo>
                  <a:close/>
                </a:path>
              </a:pathLst>
            </a:custGeom>
            <a:solidFill>
              <a:srgbClr val="000000"/>
            </a:solidFill>
            <a:ln w="9525">
              <a:noFill/>
              <a:round/>
              <a:headEnd/>
              <a:tailEnd/>
            </a:ln>
          </p:spPr>
          <p:txBody>
            <a:bodyPr/>
            <a:lstStyle/>
            <a:p>
              <a:endParaRPr lang="en-US"/>
            </a:p>
          </p:txBody>
        </p:sp>
        <p:sp>
          <p:nvSpPr>
            <p:cNvPr id="2335" name="Freeform 285">
              <a:extLst>
                <a:ext uri="{FF2B5EF4-FFF2-40B4-BE49-F238E27FC236}">
                  <a16:creationId xmlns:a16="http://schemas.microsoft.com/office/drawing/2014/main" id="{46182344-7EFD-4E42-87DF-FCCEAFF8771C}"/>
                </a:ext>
              </a:extLst>
            </p:cNvPr>
            <p:cNvSpPr>
              <a:spLocks/>
            </p:cNvSpPr>
            <p:nvPr/>
          </p:nvSpPr>
          <p:spPr bwMode="auto">
            <a:xfrm>
              <a:off x="4807" y="3854"/>
              <a:ext cx="20" cy="20"/>
            </a:xfrm>
            <a:custGeom>
              <a:avLst/>
              <a:gdLst>
                <a:gd name="T0" fmla="*/ 112 w 119"/>
                <a:gd name="T1" fmla="*/ 98 h 98"/>
                <a:gd name="T2" fmla="*/ 119 w 119"/>
                <a:gd name="T3" fmla="*/ 87 h 98"/>
                <a:gd name="T4" fmla="*/ 0 w 119"/>
                <a:gd name="T5" fmla="*/ 0 h 98"/>
                <a:gd name="T6" fmla="*/ 112 w 119"/>
                <a:gd name="T7" fmla="*/ 98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112" y="98"/>
                  </a:moveTo>
                  <a:lnTo>
                    <a:pt x="119" y="87"/>
                  </a:lnTo>
                  <a:lnTo>
                    <a:pt x="0" y="0"/>
                  </a:lnTo>
                  <a:lnTo>
                    <a:pt x="112" y="98"/>
                  </a:lnTo>
                </a:path>
              </a:pathLst>
            </a:custGeom>
            <a:noFill/>
            <a:ln w="0">
              <a:solidFill>
                <a:srgbClr val="000000"/>
              </a:solidFill>
              <a:prstDash val="solid"/>
              <a:round/>
              <a:headEnd/>
              <a:tailEnd/>
            </a:ln>
          </p:spPr>
          <p:txBody>
            <a:bodyPr/>
            <a:lstStyle/>
            <a:p>
              <a:endParaRPr lang="en-US"/>
            </a:p>
          </p:txBody>
        </p:sp>
        <p:sp>
          <p:nvSpPr>
            <p:cNvPr id="2336" name="Freeform 286">
              <a:extLst>
                <a:ext uri="{FF2B5EF4-FFF2-40B4-BE49-F238E27FC236}">
                  <a16:creationId xmlns:a16="http://schemas.microsoft.com/office/drawing/2014/main" id="{2ED8B5C7-4C46-462E-B866-B105703D26A9}"/>
                </a:ext>
              </a:extLst>
            </p:cNvPr>
            <p:cNvSpPr>
              <a:spLocks/>
            </p:cNvSpPr>
            <p:nvPr/>
          </p:nvSpPr>
          <p:spPr bwMode="auto">
            <a:xfrm>
              <a:off x="4807" y="3854"/>
              <a:ext cx="21" cy="18"/>
            </a:xfrm>
            <a:custGeom>
              <a:avLst/>
              <a:gdLst>
                <a:gd name="T0" fmla="*/ 119 w 124"/>
                <a:gd name="T1" fmla="*/ 87 h 87"/>
                <a:gd name="T2" fmla="*/ 124 w 124"/>
                <a:gd name="T3" fmla="*/ 75 h 87"/>
                <a:gd name="T4" fmla="*/ 0 w 124"/>
                <a:gd name="T5" fmla="*/ 0 h 87"/>
                <a:gd name="T6" fmla="*/ 119 w 124"/>
                <a:gd name="T7" fmla="*/ 87 h 87"/>
                <a:gd name="T8" fmla="*/ 0 60000 65536"/>
                <a:gd name="T9" fmla="*/ 0 60000 65536"/>
                <a:gd name="T10" fmla="*/ 0 60000 65536"/>
                <a:gd name="T11" fmla="*/ 0 60000 65536"/>
                <a:gd name="T12" fmla="*/ 0 w 124"/>
                <a:gd name="T13" fmla="*/ 0 h 87"/>
                <a:gd name="T14" fmla="*/ 124 w 124"/>
                <a:gd name="T15" fmla="*/ 87 h 87"/>
              </a:gdLst>
              <a:ahLst/>
              <a:cxnLst>
                <a:cxn ang="T8">
                  <a:pos x="T0" y="T1"/>
                </a:cxn>
                <a:cxn ang="T9">
                  <a:pos x="T2" y="T3"/>
                </a:cxn>
                <a:cxn ang="T10">
                  <a:pos x="T4" y="T5"/>
                </a:cxn>
                <a:cxn ang="T11">
                  <a:pos x="T6" y="T7"/>
                </a:cxn>
              </a:cxnLst>
              <a:rect l="T12" t="T13" r="T14" b="T15"/>
              <a:pathLst>
                <a:path w="124" h="87">
                  <a:moveTo>
                    <a:pt x="119" y="87"/>
                  </a:moveTo>
                  <a:lnTo>
                    <a:pt x="124" y="75"/>
                  </a:lnTo>
                  <a:lnTo>
                    <a:pt x="0" y="0"/>
                  </a:lnTo>
                  <a:lnTo>
                    <a:pt x="119" y="87"/>
                  </a:lnTo>
                  <a:close/>
                </a:path>
              </a:pathLst>
            </a:custGeom>
            <a:solidFill>
              <a:srgbClr val="000000"/>
            </a:solidFill>
            <a:ln w="9525">
              <a:noFill/>
              <a:round/>
              <a:headEnd/>
              <a:tailEnd/>
            </a:ln>
          </p:spPr>
          <p:txBody>
            <a:bodyPr/>
            <a:lstStyle/>
            <a:p>
              <a:endParaRPr lang="en-US"/>
            </a:p>
          </p:txBody>
        </p:sp>
        <p:sp>
          <p:nvSpPr>
            <p:cNvPr id="2337" name="Freeform 287">
              <a:extLst>
                <a:ext uri="{FF2B5EF4-FFF2-40B4-BE49-F238E27FC236}">
                  <a16:creationId xmlns:a16="http://schemas.microsoft.com/office/drawing/2014/main" id="{D6E8837D-4D10-48AA-A939-3204128FB0A2}"/>
                </a:ext>
              </a:extLst>
            </p:cNvPr>
            <p:cNvSpPr>
              <a:spLocks/>
            </p:cNvSpPr>
            <p:nvPr/>
          </p:nvSpPr>
          <p:spPr bwMode="auto">
            <a:xfrm>
              <a:off x="4807" y="3854"/>
              <a:ext cx="21" cy="18"/>
            </a:xfrm>
            <a:custGeom>
              <a:avLst/>
              <a:gdLst>
                <a:gd name="T0" fmla="*/ 119 w 124"/>
                <a:gd name="T1" fmla="*/ 87 h 87"/>
                <a:gd name="T2" fmla="*/ 124 w 124"/>
                <a:gd name="T3" fmla="*/ 75 h 87"/>
                <a:gd name="T4" fmla="*/ 0 w 124"/>
                <a:gd name="T5" fmla="*/ 0 h 87"/>
                <a:gd name="T6" fmla="*/ 119 w 124"/>
                <a:gd name="T7" fmla="*/ 87 h 87"/>
                <a:gd name="T8" fmla="*/ 0 60000 65536"/>
                <a:gd name="T9" fmla="*/ 0 60000 65536"/>
                <a:gd name="T10" fmla="*/ 0 60000 65536"/>
                <a:gd name="T11" fmla="*/ 0 60000 65536"/>
                <a:gd name="T12" fmla="*/ 0 w 124"/>
                <a:gd name="T13" fmla="*/ 0 h 87"/>
                <a:gd name="T14" fmla="*/ 124 w 124"/>
                <a:gd name="T15" fmla="*/ 87 h 87"/>
              </a:gdLst>
              <a:ahLst/>
              <a:cxnLst>
                <a:cxn ang="T8">
                  <a:pos x="T0" y="T1"/>
                </a:cxn>
                <a:cxn ang="T9">
                  <a:pos x="T2" y="T3"/>
                </a:cxn>
                <a:cxn ang="T10">
                  <a:pos x="T4" y="T5"/>
                </a:cxn>
                <a:cxn ang="T11">
                  <a:pos x="T6" y="T7"/>
                </a:cxn>
              </a:cxnLst>
              <a:rect l="T12" t="T13" r="T14" b="T15"/>
              <a:pathLst>
                <a:path w="124" h="87">
                  <a:moveTo>
                    <a:pt x="119" y="87"/>
                  </a:moveTo>
                  <a:lnTo>
                    <a:pt x="124" y="75"/>
                  </a:lnTo>
                  <a:lnTo>
                    <a:pt x="0" y="0"/>
                  </a:lnTo>
                  <a:lnTo>
                    <a:pt x="119" y="87"/>
                  </a:lnTo>
                </a:path>
              </a:pathLst>
            </a:custGeom>
            <a:noFill/>
            <a:ln w="0">
              <a:solidFill>
                <a:srgbClr val="000000"/>
              </a:solidFill>
              <a:prstDash val="solid"/>
              <a:round/>
              <a:headEnd/>
              <a:tailEnd/>
            </a:ln>
          </p:spPr>
          <p:txBody>
            <a:bodyPr/>
            <a:lstStyle/>
            <a:p>
              <a:endParaRPr lang="en-US"/>
            </a:p>
          </p:txBody>
        </p:sp>
        <p:sp>
          <p:nvSpPr>
            <p:cNvPr id="2338" name="Freeform 288">
              <a:extLst>
                <a:ext uri="{FF2B5EF4-FFF2-40B4-BE49-F238E27FC236}">
                  <a16:creationId xmlns:a16="http://schemas.microsoft.com/office/drawing/2014/main" id="{6A514115-7E17-455E-8322-5E980FC4B127}"/>
                </a:ext>
              </a:extLst>
            </p:cNvPr>
            <p:cNvSpPr>
              <a:spLocks/>
            </p:cNvSpPr>
            <p:nvPr/>
          </p:nvSpPr>
          <p:spPr bwMode="auto">
            <a:xfrm>
              <a:off x="4807" y="3854"/>
              <a:ext cx="22" cy="15"/>
            </a:xfrm>
            <a:custGeom>
              <a:avLst/>
              <a:gdLst>
                <a:gd name="T0" fmla="*/ 124 w 130"/>
                <a:gd name="T1" fmla="*/ 75 h 75"/>
                <a:gd name="T2" fmla="*/ 130 w 130"/>
                <a:gd name="T3" fmla="*/ 63 h 75"/>
                <a:gd name="T4" fmla="*/ 0 w 130"/>
                <a:gd name="T5" fmla="*/ 0 h 75"/>
                <a:gd name="T6" fmla="*/ 124 w 130"/>
                <a:gd name="T7" fmla="*/ 75 h 75"/>
                <a:gd name="T8" fmla="*/ 0 60000 65536"/>
                <a:gd name="T9" fmla="*/ 0 60000 65536"/>
                <a:gd name="T10" fmla="*/ 0 60000 65536"/>
                <a:gd name="T11" fmla="*/ 0 60000 65536"/>
                <a:gd name="T12" fmla="*/ 0 w 130"/>
                <a:gd name="T13" fmla="*/ 0 h 75"/>
                <a:gd name="T14" fmla="*/ 130 w 130"/>
                <a:gd name="T15" fmla="*/ 75 h 75"/>
              </a:gdLst>
              <a:ahLst/>
              <a:cxnLst>
                <a:cxn ang="T8">
                  <a:pos x="T0" y="T1"/>
                </a:cxn>
                <a:cxn ang="T9">
                  <a:pos x="T2" y="T3"/>
                </a:cxn>
                <a:cxn ang="T10">
                  <a:pos x="T4" y="T5"/>
                </a:cxn>
                <a:cxn ang="T11">
                  <a:pos x="T6" y="T7"/>
                </a:cxn>
              </a:cxnLst>
              <a:rect l="T12" t="T13" r="T14" b="T15"/>
              <a:pathLst>
                <a:path w="130" h="75">
                  <a:moveTo>
                    <a:pt x="124" y="75"/>
                  </a:moveTo>
                  <a:lnTo>
                    <a:pt x="130" y="63"/>
                  </a:lnTo>
                  <a:lnTo>
                    <a:pt x="0" y="0"/>
                  </a:lnTo>
                  <a:lnTo>
                    <a:pt x="124" y="75"/>
                  </a:lnTo>
                  <a:close/>
                </a:path>
              </a:pathLst>
            </a:custGeom>
            <a:solidFill>
              <a:srgbClr val="000000"/>
            </a:solidFill>
            <a:ln w="9525">
              <a:noFill/>
              <a:round/>
              <a:headEnd/>
              <a:tailEnd/>
            </a:ln>
          </p:spPr>
          <p:txBody>
            <a:bodyPr/>
            <a:lstStyle/>
            <a:p>
              <a:endParaRPr lang="en-US"/>
            </a:p>
          </p:txBody>
        </p:sp>
        <p:sp>
          <p:nvSpPr>
            <p:cNvPr id="2339" name="Freeform 289">
              <a:extLst>
                <a:ext uri="{FF2B5EF4-FFF2-40B4-BE49-F238E27FC236}">
                  <a16:creationId xmlns:a16="http://schemas.microsoft.com/office/drawing/2014/main" id="{9198022B-5A67-4676-A202-5DFA7E5A5227}"/>
                </a:ext>
              </a:extLst>
            </p:cNvPr>
            <p:cNvSpPr>
              <a:spLocks/>
            </p:cNvSpPr>
            <p:nvPr/>
          </p:nvSpPr>
          <p:spPr bwMode="auto">
            <a:xfrm>
              <a:off x="4807" y="3854"/>
              <a:ext cx="22" cy="15"/>
            </a:xfrm>
            <a:custGeom>
              <a:avLst/>
              <a:gdLst>
                <a:gd name="T0" fmla="*/ 124 w 130"/>
                <a:gd name="T1" fmla="*/ 75 h 75"/>
                <a:gd name="T2" fmla="*/ 130 w 130"/>
                <a:gd name="T3" fmla="*/ 63 h 75"/>
                <a:gd name="T4" fmla="*/ 0 w 130"/>
                <a:gd name="T5" fmla="*/ 0 h 75"/>
                <a:gd name="T6" fmla="*/ 124 w 130"/>
                <a:gd name="T7" fmla="*/ 75 h 75"/>
                <a:gd name="T8" fmla="*/ 0 60000 65536"/>
                <a:gd name="T9" fmla="*/ 0 60000 65536"/>
                <a:gd name="T10" fmla="*/ 0 60000 65536"/>
                <a:gd name="T11" fmla="*/ 0 60000 65536"/>
                <a:gd name="T12" fmla="*/ 0 w 130"/>
                <a:gd name="T13" fmla="*/ 0 h 75"/>
                <a:gd name="T14" fmla="*/ 130 w 130"/>
                <a:gd name="T15" fmla="*/ 75 h 75"/>
              </a:gdLst>
              <a:ahLst/>
              <a:cxnLst>
                <a:cxn ang="T8">
                  <a:pos x="T0" y="T1"/>
                </a:cxn>
                <a:cxn ang="T9">
                  <a:pos x="T2" y="T3"/>
                </a:cxn>
                <a:cxn ang="T10">
                  <a:pos x="T4" y="T5"/>
                </a:cxn>
                <a:cxn ang="T11">
                  <a:pos x="T6" y="T7"/>
                </a:cxn>
              </a:cxnLst>
              <a:rect l="T12" t="T13" r="T14" b="T15"/>
              <a:pathLst>
                <a:path w="130" h="75">
                  <a:moveTo>
                    <a:pt x="124" y="75"/>
                  </a:moveTo>
                  <a:lnTo>
                    <a:pt x="130" y="63"/>
                  </a:lnTo>
                  <a:lnTo>
                    <a:pt x="0" y="0"/>
                  </a:lnTo>
                  <a:lnTo>
                    <a:pt x="124" y="75"/>
                  </a:lnTo>
                </a:path>
              </a:pathLst>
            </a:custGeom>
            <a:noFill/>
            <a:ln w="0">
              <a:solidFill>
                <a:srgbClr val="000000"/>
              </a:solidFill>
              <a:prstDash val="solid"/>
              <a:round/>
              <a:headEnd/>
              <a:tailEnd/>
            </a:ln>
          </p:spPr>
          <p:txBody>
            <a:bodyPr/>
            <a:lstStyle/>
            <a:p>
              <a:endParaRPr lang="en-US"/>
            </a:p>
          </p:txBody>
        </p:sp>
        <p:sp>
          <p:nvSpPr>
            <p:cNvPr id="2340" name="Freeform 290">
              <a:extLst>
                <a:ext uri="{FF2B5EF4-FFF2-40B4-BE49-F238E27FC236}">
                  <a16:creationId xmlns:a16="http://schemas.microsoft.com/office/drawing/2014/main" id="{485C900A-BD93-4F0D-BE61-27D9048D2010}"/>
                </a:ext>
              </a:extLst>
            </p:cNvPr>
            <p:cNvSpPr>
              <a:spLocks/>
            </p:cNvSpPr>
            <p:nvPr/>
          </p:nvSpPr>
          <p:spPr bwMode="auto">
            <a:xfrm>
              <a:off x="4807" y="3854"/>
              <a:ext cx="22" cy="13"/>
            </a:xfrm>
            <a:custGeom>
              <a:avLst/>
              <a:gdLst>
                <a:gd name="T0" fmla="*/ 130 w 134"/>
                <a:gd name="T1" fmla="*/ 63 h 63"/>
                <a:gd name="T2" fmla="*/ 134 w 134"/>
                <a:gd name="T3" fmla="*/ 51 h 63"/>
                <a:gd name="T4" fmla="*/ 0 w 134"/>
                <a:gd name="T5" fmla="*/ 0 h 63"/>
                <a:gd name="T6" fmla="*/ 130 w 134"/>
                <a:gd name="T7" fmla="*/ 63 h 63"/>
                <a:gd name="T8" fmla="*/ 0 60000 65536"/>
                <a:gd name="T9" fmla="*/ 0 60000 65536"/>
                <a:gd name="T10" fmla="*/ 0 60000 65536"/>
                <a:gd name="T11" fmla="*/ 0 60000 65536"/>
                <a:gd name="T12" fmla="*/ 0 w 134"/>
                <a:gd name="T13" fmla="*/ 0 h 63"/>
                <a:gd name="T14" fmla="*/ 134 w 134"/>
                <a:gd name="T15" fmla="*/ 63 h 63"/>
              </a:gdLst>
              <a:ahLst/>
              <a:cxnLst>
                <a:cxn ang="T8">
                  <a:pos x="T0" y="T1"/>
                </a:cxn>
                <a:cxn ang="T9">
                  <a:pos x="T2" y="T3"/>
                </a:cxn>
                <a:cxn ang="T10">
                  <a:pos x="T4" y="T5"/>
                </a:cxn>
                <a:cxn ang="T11">
                  <a:pos x="T6" y="T7"/>
                </a:cxn>
              </a:cxnLst>
              <a:rect l="T12" t="T13" r="T14" b="T15"/>
              <a:pathLst>
                <a:path w="134" h="63">
                  <a:moveTo>
                    <a:pt x="130" y="63"/>
                  </a:moveTo>
                  <a:lnTo>
                    <a:pt x="134" y="51"/>
                  </a:lnTo>
                  <a:lnTo>
                    <a:pt x="0" y="0"/>
                  </a:lnTo>
                  <a:lnTo>
                    <a:pt x="130" y="63"/>
                  </a:lnTo>
                  <a:close/>
                </a:path>
              </a:pathLst>
            </a:custGeom>
            <a:solidFill>
              <a:srgbClr val="000000"/>
            </a:solidFill>
            <a:ln w="9525">
              <a:noFill/>
              <a:round/>
              <a:headEnd/>
              <a:tailEnd/>
            </a:ln>
          </p:spPr>
          <p:txBody>
            <a:bodyPr/>
            <a:lstStyle/>
            <a:p>
              <a:endParaRPr lang="en-US"/>
            </a:p>
          </p:txBody>
        </p:sp>
        <p:sp>
          <p:nvSpPr>
            <p:cNvPr id="2341" name="Freeform 291">
              <a:extLst>
                <a:ext uri="{FF2B5EF4-FFF2-40B4-BE49-F238E27FC236}">
                  <a16:creationId xmlns:a16="http://schemas.microsoft.com/office/drawing/2014/main" id="{CC1AC084-1845-4B94-95CA-1EC949C70C2F}"/>
                </a:ext>
              </a:extLst>
            </p:cNvPr>
            <p:cNvSpPr>
              <a:spLocks/>
            </p:cNvSpPr>
            <p:nvPr/>
          </p:nvSpPr>
          <p:spPr bwMode="auto">
            <a:xfrm>
              <a:off x="4807" y="3854"/>
              <a:ext cx="22" cy="13"/>
            </a:xfrm>
            <a:custGeom>
              <a:avLst/>
              <a:gdLst>
                <a:gd name="T0" fmla="*/ 130 w 134"/>
                <a:gd name="T1" fmla="*/ 63 h 63"/>
                <a:gd name="T2" fmla="*/ 134 w 134"/>
                <a:gd name="T3" fmla="*/ 51 h 63"/>
                <a:gd name="T4" fmla="*/ 0 w 134"/>
                <a:gd name="T5" fmla="*/ 0 h 63"/>
                <a:gd name="T6" fmla="*/ 130 w 134"/>
                <a:gd name="T7" fmla="*/ 63 h 63"/>
                <a:gd name="T8" fmla="*/ 0 60000 65536"/>
                <a:gd name="T9" fmla="*/ 0 60000 65536"/>
                <a:gd name="T10" fmla="*/ 0 60000 65536"/>
                <a:gd name="T11" fmla="*/ 0 60000 65536"/>
                <a:gd name="T12" fmla="*/ 0 w 134"/>
                <a:gd name="T13" fmla="*/ 0 h 63"/>
                <a:gd name="T14" fmla="*/ 134 w 134"/>
                <a:gd name="T15" fmla="*/ 63 h 63"/>
              </a:gdLst>
              <a:ahLst/>
              <a:cxnLst>
                <a:cxn ang="T8">
                  <a:pos x="T0" y="T1"/>
                </a:cxn>
                <a:cxn ang="T9">
                  <a:pos x="T2" y="T3"/>
                </a:cxn>
                <a:cxn ang="T10">
                  <a:pos x="T4" y="T5"/>
                </a:cxn>
                <a:cxn ang="T11">
                  <a:pos x="T6" y="T7"/>
                </a:cxn>
              </a:cxnLst>
              <a:rect l="T12" t="T13" r="T14" b="T15"/>
              <a:pathLst>
                <a:path w="134" h="63">
                  <a:moveTo>
                    <a:pt x="130" y="63"/>
                  </a:moveTo>
                  <a:lnTo>
                    <a:pt x="134" y="51"/>
                  </a:lnTo>
                  <a:lnTo>
                    <a:pt x="0" y="0"/>
                  </a:lnTo>
                  <a:lnTo>
                    <a:pt x="130" y="63"/>
                  </a:lnTo>
                </a:path>
              </a:pathLst>
            </a:custGeom>
            <a:noFill/>
            <a:ln w="0">
              <a:solidFill>
                <a:srgbClr val="000000"/>
              </a:solidFill>
              <a:prstDash val="solid"/>
              <a:round/>
              <a:headEnd/>
              <a:tailEnd/>
            </a:ln>
          </p:spPr>
          <p:txBody>
            <a:bodyPr/>
            <a:lstStyle/>
            <a:p>
              <a:endParaRPr lang="en-US"/>
            </a:p>
          </p:txBody>
        </p:sp>
        <p:sp>
          <p:nvSpPr>
            <p:cNvPr id="2342" name="Freeform 292">
              <a:extLst>
                <a:ext uri="{FF2B5EF4-FFF2-40B4-BE49-F238E27FC236}">
                  <a16:creationId xmlns:a16="http://schemas.microsoft.com/office/drawing/2014/main" id="{ADAE3DAA-B291-4F14-B7D7-223FAC053AA5}"/>
                </a:ext>
              </a:extLst>
            </p:cNvPr>
            <p:cNvSpPr>
              <a:spLocks/>
            </p:cNvSpPr>
            <p:nvPr/>
          </p:nvSpPr>
          <p:spPr bwMode="auto">
            <a:xfrm>
              <a:off x="4807" y="3854"/>
              <a:ext cx="23" cy="10"/>
            </a:xfrm>
            <a:custGeom>
              <a:avLst/>
              <a:gdLst>
                <a:gd name="T0" fmla="*/ 134 w 137"/>
                <a:gd name="T1" fmla="*/ 51 h 51"/>
                <a:gd name="T2" fmla="*/ 137 w 137"/>
                <a:gd name="T3" fmla="*/ 39 h 51"/>
                <a:gd name="T4" fmla="*/ 0 w 137"/>
                <a:gd name="T5" fmla="*/ 0 h 51"/>
                <a:gd name="T6" fmla="*/ 134 w 137"/>
                <a:gd name="T7" fmla="*/ 51 h 51"/>
                <a:gd name="T8" fmla="*/ 0 60000 65536"/>
                <a:gd name="T9" fmla="*/ 0 60000 65536"/>
                <a:gd name="T10" fmla="*/ 0 60000 65536"/>
                <a:gd name="T11" fmla="*/ 0 60000 65536"/>
                <a:gd name="T12" fmla="*/ 0 w 137"/>
                <a:gd name="T13" fmla="*/ 0 h 51"/>
                <a:gd name="T14" fmla="*/ 137 w 137"/>
                <a:gd name="T15" fmla="*/ 51 h 51"/>
              </a:gdLst>
              <a:ahLst/>
              <a:cxnLst>
                <a:cxn ang="T8">
                  <a:pos x="T0" y="T1"/>
                </a:cxn>
                <a:cxn ang="T9">
                  <a:pos x="T2" y="T3"/>
                </a:cxn>
                <a:cxn ang="T10">
                  <a:pos x="T4" y="T5"/>
                </a:cxn>
                <a:cxn ang="T11">
                  <a:pos x="T6" y="T7"/>
                </a:cxn>
              </a:cxnLst>
              <a:rect l="T12" t="T13" r="T14" b="T15"/>
              <a:pathLst>
                <a:path w="137" h="51">
                  <a:moveTo>
                    <a:pt x="134" y="51"/>
                  </a:moveTo>
                  <a:lnTo>
                    <a:pt x="137" y="39"/>
                  </a:lnTo>
                  <a:lnTo>
                    <a:pt x="0" y="0"/>
                  </a:lnTo>
                  <a:lnTo>
                    <a:pt x="134" y="51"/>
                  </a:lnTo>
                  <a:close/>
                </a:path>
              </a:pathLst>
            </a:custGeom>
            <a:solidFill>
              <a:srgbClr val="000000"/>
            </a:solidFill>
            <a:ln w="9525">
              <a:noFill/>
              <a:round/>
              <a:headEnd/>
              <a:tailEnd/>
            </a:ln>
          </p:spPr>
          <p:txBody>
            <a:bodyPr/>
            <a:lstStyle/>
            <a:p>
              <a:endParaRPr lang="en-US"/>
            </a:p>
          </p:txBody>
        </p:sp>
        <p:sp>
          <p:nvSpPr>
            <p:cNvPr id="2343" name="Freeform 293">
              <a:extLst>
                <a:ext uri="{FF2B5EF4-FFF2-40B4-BE49-F238E27FC236}">
                  <a16:creationId xmlns:a16="http://schemas.microsoft.com/office/drawing/2014/main" id="{71718C85-032B-4DF8-AE5B-689737873A1F}"/>
                </a:ext>
              </a:extLst>
            </p:cNvPr>
            <p:cNvSpPr>
              <a:spLocks/>
            </p:cNvSpPr>
            <p:nvPr/>
          </p:nvSpPr>
          <p:spPr bwMode="auto">
            <a:xfrm>
              <a:off x="4807" y="3854"/>
              <a:ext cx="23" cy="10"/>
            </a:xfrm>
            <a:custGeom>
              <a:avLst/>
              <a:gdLst>
                <a:gd name="T0" fmla="*/ 134 w 137"/>
                <a:gd name="T1" fmla="*/ 51 h 51"/>
                <a:gd name="T2" fmla="*/ 137 w 137"/>
                <a:gd name="T3" fmla="*/ 39 h 51"/>
                <a:gd name="T4" fmla="*/ 0 w 137"/>
                <a:gd name="T5" fmla="*/ 0 h 51"/>
                <a:gd name="T6" fmla="*/ 134 w 137"/>
                <a:gd name="T7" fmla="*/ 51 h 51"/>
                <a:gd name="T8" fmla="*/ 0 60000 65536"/>
                <a:gd name="T9" fmla="*/ 0 60000 65536"/>
                <a:gd name="T10" fmla="*/ 0 60000 65536"/>
                <a:gd name="T11" fmla="*/ 0 60000 65536"/>
                <a:gd name="T12" fmla="*/ 0 w 137"/>
                <a:gd name="T13" fmla="*/ 0 h 51"/>
                <a:gd name="T14" fmla="*/ 137 w 137"/>
                <a:gd name="T15" fmla="*/ 51 h 51"/>
              </a:gdLst>
              <a:ahLst/>
              <a:cxnLst>
                <a:cxn ang="T8">
                  <a:pos x="T0" y="T1"/>
                </a:cxn>
                <a:cxn ang="T9">
                  <a:pos x="T2" y="T3"/>
                </a:cxn>
                <a:cxn ang="T10">
                  <a:pos x="T4" y="T5"/>
                </a:cxn>
                <a:cxn ang="T11">
                  <a:pos x="T6" y="T7"/>
                </a:cxn>
              </a:cxnLst>
              <a:rect l="T12" t="T13" r="T14" b="T15"/>
              <a:pathLst>
                <a:path w="137" h="51">
                  <a:moveTo>
                    <a:pt x="134" y="51"/>
                  </a:moveTo>
                  <a:lnTo>
                    <a:pt x="137" y="39"/>
                  </a:lnTo>
                  <a:lnTo>
                    <a:pt x="0" y="0"/>
                  </a:lnTo>
                  <a:lnTo>
                    <a:pt x="134" y="51"/>
                  </a:lnTo>
                </a:path>
              </a:pathLst>
            </a:custGeom>
            <a:noFill/>
            <a:ln w="0">
              <a:solidFill>
                <a:srgbClr val="000000"/>
              </a:solidFill>
              <a:prstDash val="solid"/>
              <a:round/>
              <a:headEnd/>
              <a:tailEnd/>
            </a:ln>
          </p:spPr>
          <p:txBody>
            <a:bodyPr/>
            <a:lstStyle/>
            <a:p>
              <a:endParaRPr lang="en-US"/>
            </a:p>
          </p:txBody>
        </p:sp>
        <p:sp>
          <p:nvSpPr>
            <p:cNvPr id="2344" name="Freeform 294">
              <a:extLst>
                <a:ext uri="{FF2B5EF4-FFF2-40B4-BE49-F238E27FC236}">
                  <a16:creationId xmlns:a16="http://schemas.microsoft.com/office/drawing/2014/main" id="{2EF681AF-5F1D-47E0-A55C-0D65B42C5E2D}"/>
                </a:ext>
              </a:extLst>
            </p:cNvPr>
            <p:cNvSpPr>
              <a:spLocks/>
            </p:cNvSpPr>
            <p:nvPr/>
          </p:nvSpPr>
          <p:spPr bwMode="auto">
            <a:xfrm>
              <a:off x="4807" y="3854"/>
              <a:ext cx="23" cy="8"/>
            </a:xfrm>
            <a:custGeom>
              <a:avLst/>
              <a:gdLst>
                <a:gd name="T0" fmla="*/ 137 w 140"/>
                <a:gd name="T1" fmla="*/ 39 h 39"/>
                <a:gd name="T2" fmla="*/ 140 w 140"/>
                <a:gd name="T3" fmla="*/ 26 h 39"/>
                <a:gd name="T4" fmla="*/ 0 w 140"/>
                <a:gd name="T5" fmla="*/ 0 h 39"/>
                <a:gd name="T6" fmla="*/ 137 w 140"/>
                <a:gd name="T7" fmla="*/ 39 h 39"/>
                <a:gd name="T8" fmla="*/ 0 60000 65536"/>
                <a:gd name="T9" fmla="*/ 0 60000 65536"/>
                <a:gd name="T10" fmla="*/ 0 60000 65536"/>
                <a:gd name="T11" fmla="*/ 0 60000 65536"/>
                <a:gd name="T12" fmla="*/ 0 w 140"/>
                <a:gd name="T13" fmla="*/ 0 h 39"/>
                <a:gd name="T14" fmla="*/ 140 w 140"/>
                <a:gd name="T15" fmla="*/ 39 h 39"/>
              </a:gdLst>
              <a:ahLst/>
              <a:cxnLst>
                <a:cxn ang="T8">
                  <a:pos x="T0" y="T1"/>
                </a:cxn>
                <a:cxn ang="T9">
                  <a:pos x="T2" y="T3"/>
                </a:cxn>
                <a:cxn ang="T10">
                  <a:pos x="T4" y="T5"/>
                </a:cxn>
                <a:cxn ang="T11">
                  <a:pos x="T6" y="T7"/>
                </a:cxn>
              </a:cxnLst>
              <a:rect l="T12" t="T13" r="T14" b="T15"/>
              <a:pathLst>
                <a:path w="140" h="39">
                  <a:moveTo>
                    <a:pt x="137" y="39"/>
                  </a:moveTo>
                  <a:lnTo>
                    <a:pt x="140" y="26"/>
                  </a:lnTo>
                  <a:lnTo>
                    <a:pt x="0" y="0"/>
                  </a:lnTo>
                  <a:lnTo>
                    <a:pt x="137" y="39"/>
                  </a:lnTo>
                  <a:close/>
                </a:path>
              </a:pathLst>
            </a:custGeom>
            <a:solidFill>
              <a:srgbClr val="000000"/>
            </a:solidFill>
            <a:ln w="9525">
              <a:noFill/>
              <a:round/>
              <a:headEnd/>
              <a:tailEnd/>
            </a:ln>
          </p:spPr>
          <p:txBody>
            <a:bodyPr/>
            <a:lstStyle/>
            <a:p>
              <a:endParaRPr lang="en-US"/>
            </a:p>
          </p:txBody>
        </p:sp>
        <p:sp>
          <p:nvSpPr>
            <p:cNvPr id="2345" name="Freeform 295">
              <a:extLst>
                <a:ext uri="{FF2B5EF4-FFF2-40B4-BE49-F238E27FC236}">
                  <a16:creationId xmlns:a16="http://schemas.microsoft.com/office/drawing/2014/main" id="{CFB50E6A-953C-4D58-A226-AF92FA210590}"/>
                </a:ext>
              </a:extLst>
            </p:cNvPr>
            <p:cNvSpPr>
              <a:spLocks/>
            </p:cNvSpPr>
            <p:nvPr/>
          </p:nvSpPr>
          <p:spPr bwMode="auto">
            <a:xfrm>
              <a:off x="4807" y="3854"/>
              <a:ext cx="23" cy="8"/>
            </a:xfrm>
            <a:custGeom>
              <a:avLst/>
              <a:gdLst>
                <a:gd name="T0" fmla="*/ 137 w 140"/>
                <a:gd name="T1" fmla="*/ 39 h 39"/>
                <a:gd name="T2" fmla="*/ 140 w 140"/>
                <a:gd name="T3" fmla="*/ 26 h 39"/>
                <a:gd name="T4" fmla="*/ 0 w 140"/>
                <a:gd name="T5" fmla="*/ 0 h 39"/>
                <a:gd name="T6" fmla="*/ 137 w 140"/>
                <a:gd name="T7" fmla="*/ 39 h 39"/>
                <a:gd name="T8" fmla="*/ 0 60000 65536"/>
                <a:gd name="T9" fmla="*/ 0 60000 65536"/>
                <a:gd name="T10" fmla="*/ 0 60000 65536"/>
                <a:gd name="T11" fmla="*/ 0 60000 65536"/>
                <a:gd name="T12" fmla="*/ 0 w 140"/>
                <a:gd name="T13" fmla="*/ 0 h 39"/>
                <a:gd name="T14" fmla="*/ 140 w 140"/>
                <a:gd name="T15" fmla="*/ 39 h 39"/>
              </a:gdLst>
              <a:ahLst/>
              <a:cxnLst>
                <a:cxn ang="T8">
                  <a:pos x="T0" y="T1"/>
                </a:cxn>
                <a:cxn ang="T9">
                  <a:pos x="T2" y="T3"/>
                </a:cxn>
                <a:cxn ang="T10">
                  <a:pos x="T4" y="T5"/>
                </a:cxn>
                <a:cxn ang="T11">
                  <a:pos x="T6" y="T7"/>
                </a:cxn>
              </a:cxnLst>
              <a:rect l="T12" t="T13" r="T14" b="T15"/>
              <a:pathLst>
                <a:path w="140" h="39">
                  <a:moveTo>
                    <a:pt x="137" y="39"/>
                  </a:moveTo>
                  <a:lnTo>
                    <a:pt x="140" y="26"/>
                  </a:lnTo>
                  <a:lnTo>
                    <a:pt x="0" y="0"/>
                  </a:lnTo>
                  <a:lnTo>
                    <a:pt x="137" y="39"/>
                  </a:lnTo>
                </a:path>
              </a:pathLst>
            </a:custGeom>
            <a:noFill/>
            <a:ln w="0">
              <a:solidFill>
                <a:srgbClr val="000000"/>
              </a:solidFill>
              <a:prstDash val="solid"/>
              <a:round/>
              <a:headEnd/>
              <a:tailEnd/>
            </a:ln>
          </p:spPr>
          <p:txBody>
            <a:bodyPr/>
            <a:lstStyle/>
            <a:p>
              <a:endParaRPr lang="en-US"/>
            </a:p>
          </p:txBody>
        </p:sp>
        <p:sp>
          <p:nvSpPr>
            <p:cNvPr id="2346" name="Freeform 296">
              <a:extLst>
                <a:ext uri="{FF2B5EF4-FFF2-40B4-BE49-F238E27FC236}">
                  <a16:creationId xmlns:a16="http://schemas.microsoft.com/office/drawing/2014/main" id="{A08CB12A-E619-49E3-A2BF-EFFBB96228E2}"/>
                </a:ext>
              </a:extLst>
            </p:cNvPr>
            <p:cNvSpPr>
              <a:spLocks/>
            </p:cNvSpPr>
            <p:nvPr/>
          </p:nvSpPr>
          <p:spPr bwMode="auto">
            <a:xfrm>
              <a:off x="4807" y="3854"/>
              <a:ext cx="24" cy="5"/>
            </a:xfrm>
            <a:custGeom>
              <a:avLst/>
              <a:gdLst>
                <a:gd name="T0" fmla="*/ 140 w 142"/>
                <a:gd name="T1" fmla="*/ 26 h 26"/>
                <a:gd name="T2" fmla="*/ 142 w 142"/>
                <a:gd name="T3" fmla="*/ 13 h 26"/>
                <a:gd name="T4" fmla="*/ 0 w 142"/>
                <a:gd name="T5" fmla="*/ 0 h 26"/>
                <a:gd name="T6" fmla="*/ 140 w 142"/>
                <a:gd name="T7" fmla="*/ 26 h 26"/>
                <a:gd name="T8" fmla="*/ 0 60000 65536"/>
                <a:gd name="T9" fmla="*/ 0 60000 65536"/>
                <a:gd name="T10" fmla="*/ 0 60000 65536"/>
                <a:gd name="T11" fmla="*/ 0 60000 65536"/>
                <a:gd name="T12" fmla="*/ 0 w 142"/>
                <a:gd name="T13" fmla="*/ 0 h 26"/>
                <a:gd name="T14" fmla="*/ 142 w 142"/>
                <a:gd name="T15" fmla="*/ 26 h 26"/>
              </a:gdLst>
              <a:ahLst/>
              <a:cxnLst>
                <a:cxn ang="T8">
                  <a:pos x="T0" y="T1"/>
                </a:cxn>
                <a:cxn ang="T9">
                  <a:pos x="T2" y="T3"/>
                </a:cxn>
                <a:cxn ang="T10">
                  <a:pos x="T4" y="T5"/>
                </a:cxn>
                <a:cxn ang="T11">
                  <a:pos x="T6" y="T7"/>
                </a:cxn>
              </a:cxnLst>
              <a:rect l="T12" t="T13" r="T14" b="T15"/>
              <a:pathLst>
                <a:path w="142" h="26">
                  <a:moveTo>
                    <a:pt x="140" y="26"/>
                  </a:moveTo>
                  <a:lnTo>
                    <a:pt x="142" y="13"/>
                  </a:lnTo>
                  <a:lnTo>
                    <a:pt x="0" y="0"/>
                  </a:lnTo>
                  <a:lnTo>
                    <a:pt x="140" y="26"/>
                  </a:lnTo>
                  <a:close/>
                </a:path>
              </a:pathLst>
            </a:custGeom>
            <a:solidFill>
              <a:srgbClr val="000000"/>
            </a:solidFill>
            <a:ln w="9525">
              <a:noFill/>
              <a:round/>
              <a:headEnd/>
              <a:tailEnd/>
            </a:ln>
          </p:spPr>
          <p:txBody>
            <a:bodyPr/>
            <a:lstStyle/>
            <a:p>
              <a:endParaRPr lang="en-US"/>
            </a:p>
          </p:txBody>
        </p:sp>
        <p:sp>
          <p:nvSpPr>
            <p:cNvPr id="2347" name="Freeform 297">
              <a:extLst>
                <a:ext uri="{FF2B5EF4-FFF2-40B4-BE49-F238E27FC236}">
                  <a16:creationId xmlns:a16="http://schemas.microsoft.com/office/drawing/2014/main" id="{157E0D60-D258-4EA7-A26A-FE0FAD43F6EC}"/>
                </a:ext>
              </a:extLst>
            </p:cNvPr>
            <p:cNvSpPr>
              <a:spLocks/>
            </p:cNvSpPr>
            <p:nvPr/>
          </p:nvSpPr>
          <p:spPr bwMode="auto">
            <a:xfrm>
              <a:off x="4807" y="3854"/>
              <a:ext cx="24" cy="5"/>
            </a:xfrm>
            <a:custGeom>
              <a:avLst/>
              <a:gdLst>
                <a:gd name="T0" fmla="*/ 140 w 142"/>
                <a:gd name="T1" fmla="*/ 26 h 26"/>
                <a:gd name="T2" fmla="*/ 142 w 142"/>
                <a:gd name="T3" fmla="*/ 13 h 26"/>
                <a:gd name="T4" fmla="*/ 0 w 142"/>
                <a:gd name="T5" fmla="*/ 0 h 26"/>
                <a:gd name="T6" fmla="*/ 140 w 142"/>
                <a:gd name="T7" fmla="*/ 26 h 26"/>
                <a:gd name="T8" fmla="*/ 0 60000 65536"/>
                <a:gd name="T9" fmla="*/ 0 60000 65536"/>
                <a:gd name="T10" fmla="*/ 0 60000 65536"/>
                <a:gd name="T11" fmla="*/ 0 60000 65536"/>
                <a:gd name="T12" fmla="*/ 0 w 142"/>
                <a:gd name="T13" fmla="*/ 0 h 26"/>
                <a:gd name="T14" fmla="*/ 142 w 142"/>
                <a:gd name="T15" fmla="*/ 26 h 26"/>
              </a:gdLst>
              <a:ahLst/>
              <a:cxnLst>
                <a:cxn ang="T8">
                  <a:pos x="T0" y="T1"/>
                </a:cxn>
                <a:cxn ang="T9">
                  <a:pos x="T2" y="T3"/>
                </a:cxn>
                <a:cxn ang="T10">
                  <a:pos x="T4" y="T5"/>
                </a:cxn>
                <a:cxn ang="T11">
                  <a:pos x="T6" y="T7"/>
                </a:cxn>
              </a:cxnLst>
              <a:rect l="T12" t="T13" r="T14" b="T15"/>
              <a:pathLst>
                <a:path w="142" h="26">
                  <a:moveTo>
                    <a:pt x="140" y="26"/>
                  </a:moveTo>
                  <a:lnTo>
                    <a:pt x="142" y="13"/>
                  </a:lnTo>
                  <a:lnTo>
                    <a:pt x="0" y="0"/>
                  </a:lnTo>
                  <a:lnTo>
                    <a:pt x="140" y="26"/>
                  </a:lnTo>
                </a:path>
              </a:pathLst>
            </a:custGeom>
            <a:noFill/>
            <a:ln w="0">
              <a:solidFill>
                <a:srgbClr val="000000"/>
              </a:solidFill>
              <a:prstDash val="solid"/>
              <a:round/>
              <a:headEnd/>
              <a:tailEnd/>
            </a:ln>
          </p:spPr>
          <p:txBody>
            <a:bodyPr/>
            <a:lstStyle/>
            <a:p>
              <a:endParaRPr lang="en-US"/>
            </a:p>
          </p:txBody>
        </p:sp>
        <p:sp>
          <p:nvSpPr>
            <p:cNvPr id="2348" name="Freeform 298">
              <a:extLst>
                <a:ext uri="{FF2B5EF4-FFF2-40B4-BE49-F238E27FC236}">
                  <a16:creationId xmlns:a16="http://schemas.microsoft.com/office/drawing/2014/main" id="{6DFE5E8F-38BD-4606-94BA-B61E2A87878D}"/>
                </a:ext>
              </a:extLst>
            </p:cNvPr>
            <p:cNvSpPr>
              <a:spLocks/>
            </p:cNvSpPr>
            <p:nvPr/>
          </p:nvSpPr>
          <p:spPr bwMode="auto">
            <a:xfrm>
              <a:off x="4807" y="3854"/>
              <a:ext cx="24" cy="3"/>
            </a:xfrm>
            <a:custGeom>
              <a:avLst/>
              <a:gdLst>
                <a:gd name="T0" fmla="*/ 142 w 142"/>
                <a:gd name="T1" fmla="*/ 13 h 13"/>
                <a:gd name="T2" fmla="*/ 142 w 142"/>
                <a:gd name="T3" fmla="*/ 0 h 13"/>
                <a:gd name="T4" fmla="*/ 0 w 142"/>
                <a:gd name="T5" fmla="*/ 0 h 13"/>
                <a:gd name="T6" fmla="*/ 142 w 142"/>
                <a:gd name="T7" fmla="*/ 13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142" y="13"/>
                  </a:moveTo>
                  <a:lnTo>
                    <a:pt x="142" y="0"/>
                  </a:lnTo>
                  <a:lnTo>
                    <a:pt x="0" y="0"/>
                  </a:lnTo>
                  <a:lnTo>
                    <a:pt x="142" y="13"/>
                  </a:lnTo>
                  <a:close/>
                </a:path>
              </a:pathLst>
            </a:custGeom>
            <a:solidFill>
              <a:srgbClr val="000000"/>
            </a:solidFill>
            <a:ln w="9525">
              <a:noFill/>
              <a:round/>
              <a:headEnd/>
              <a:tailEnd/>
            </a:ln>
          </p:spPr>
          <p:txBody>
            <a:bodyPr/>
            <a:lstStyle/>
            <a:p>
              <a:endParaRPr lang="en-US"/>
            </a:p>
          </p:txBody>
        </p:sp>
        <p:sp>
          <p:nvSpPr>
            <p:cNvPr id="2349" name="Freeform 299">
              <a:extLst>
                <a:ext uri="{FF2B5EF4-FFF2-40B4-BE49-F238E27FC236}">
                  <a16:creationId xmlns:a16="http://schemas.microsoft.com/office/drawing/2014/main" id="{9F765862-0248-41FA-A3FD-63BF3B137119}"/>
                </a:ext>
              </a:extLst>
            </p:cNvPr>
            <p:cNvSpPr>
              <a:spLocks/>
            </p:cNvSpPr>
            <p:nvPr/>
          </p:nvSpPr>
          <p:spPr bwMode="auto">
            <a:xfrm>
              <a:off x="4807" y="3854"/>
              <a:ext cx="24" cy="3"/>
            </a:xfrm>
            <a:custGeom>
              <a:avLst/>
              <a:gdLst>
                <a:gd name="T0" fmla="*/ 142 w 142"/>
                <a:gd name="T1" fmla="*/ 13 h 13"/>
                <a:gd name="T2" fmla="*/ 142 w 142"/>
                <a:gd name="T3" fmla="*/ 0 h 13"/>
                <a:gd name="T4" fmla="*/ 0 w 142"/>
                <a:gd name="T5" fmla="*/ 0 h 13"/>
                <a:gd name="T6" fmla="*/ 142 w 142"/>
                <a:gd name="T7" fmla="*/ 13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142" y="13"/>
                  </a:moveTo>
                  <a:lnTo>
                    <a:pt x="142" y="0"/>
                  </a:lnTo>
                  <a:lnTo>
                    <a:pt x="0" y="0"/>
                  </a:lnTo>
                  <a:lnTo>
                    <a:pt x="142" y="13"/>
                  </a:lnTo>
                </a:path>
              </a:pathLst>
            </a:custGeom>
            <a:noFill/>
            <a:ln w="0">
              <a:solidFill>
                <a:srgbClr val="000000"/>
              </a:solidFill>
              <a:prstDash val="solid"/>
              <a:round/>
              <a:headEnd/>
              <a:tailEnd/>
            </a:ln>
          </p:spPr>
          <p:txBody>
            <a:bodyPr/>
            <a:lstStyle/>
            <a:p>
              <a:endParaRPr lang="en-US"/>
            </a:p>
          </p:txBody>
        </p:sp>
        <p:sp>
          <p:nvSpPr>
            <p:cNvPr id="2350" name="Freeform 300">
              <a:extLst>
                <a:ext uri="{FF2B5EF4-FFF2-40B4-BE49-F238E27FC236}">
                  <a16:creationId xmlns:a16="http://schemas.microsoft.com/office/drawing/2014/main" id="{C23C0AE1-232C-4374-8E01-AD1A2DA8C7C6}"/>
                </a:ext>
              </a:extLst>
            </p:cNvPr>
            <p:cNvSpPr>
              <a:spLocks/>
            </p:cNvSpPr>
            <p:nvPr/>
          </p:nvSpPr>
          <p:spPr bwMode="auto">
            <a:xfrm>
              <a:off x="5122" y="3472"/>
              <a:ext cx="24" cy="3"/>
            </a:xfrm>
            <a:custGeom>
              <a:avLst/>
              <a:gdLst>
                <a:gd name="T0" fmla="*/ 142 w 142"/>
                <a:gd name="T1" fmla="*/ 13 h 13"/>
                <a:gd name="T2" fmla="*/ 141 w 142"/>
                <a:gd name="T3" fmla="*/ 0 h 13"/>
                <a:gd name="T4" fmla="*/ 0 w 142"/>
                <a:gd name="T5" fmla="*/ 13 h 13"/>
                <a:gd name="T6" fmla="*/ 142 w 142"/>
                <a:gd name="T7" fmla="*/ 13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142" y="13"/>
                  </a:moveTo>
                  <a:lnTo>
                    <a:pt x="141" y="0"/>
                  </a:lnTo>
                  <a:lnTo>
                    <a:pt x="0" y="13"/>
                  </a:lnTo>
                  <a:lnTo>
                    <a:pt x="142" y="13"/>
                  </a:lnTo>
                  <a:close/>
                </a:path>
              </a:pathLst>
            </a:custGeom>
            <a:solidFill>
              <a:srgbClr val="000000"/>
            </a:solidFill>
            <a:ln w="9525">
              <a:noFill/>
              <a:round/>
              <a:headEnd/>
              <a:tailEnd/>
            </a:ln>
          </p:spPr>
          <p:txBody>
            <a:bodyPr/>
            <a:lstStyle/>
            <a:p>
              <a:endParaRPr lang="en-US"/>
            </a:p>
          </p:txBody>
        </p:sp>
        <p:sp>
          <p:nvSpPr>
            <p:cNvPr id="2351" name="Freeform 301">
              <a:extLst>
                <a:ext uri="{FF2B5EF4-FFF2-40B4-BE49-F238E27FC236}">
                  <a16:creationId xmlns:a16="http://schemas.microsoft.com/office/drawing/2014/main" id="{1B340EC2-D3B6-4A74-A506-027417E93943}"/>
                </a:ext>
              </a:extLst>
            </p:cNvPr>
            <p:cNvSpPr>
              <a:spLocks/>
            </p:cNvSpPr>
            <p:nvPr/>
          </p:nvSpPr>
          <p:spPr bwMode="auto">
            <a:xfrm>
              <a:off x="5122" y="3472"/>
              <a:ext cx="24" cy="3"/>
            </a:xfrm>
            <a:custGeom>
              <a:avLst/>
              <a:gdLst>
                <a:gd name="T0" fmla="*/ 142 w 142"/>
                <a:gd name="T1" fmla="*/ 13 h 13"/>
                <a:gd name="T2" fmla="*/ 141 w 142"/>
                <a:gd name="T3" fmla="*/ 0 h 13"/>
                <a:gd name="T4" fmla="*/ 0 w 142"/>
                <a:gd name="T5" fmla="*/ 13 h 13"/>
                <a:gd name="T6" fmla="*/ 142 w 142"/>
                <a:gd name="T7" fmla="*/ 13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142" y="13"/>
                  </a:moveTo>
                  <a:lnTo>
                    <a:pt x="141" y="0"/>
                  </a:lnTo>
                  <a:lnTo>
                    <a:pt x="0" y="13"/>
                  </a:lnTo>
                  <a:lnTo>
                    <a:pt x="142" y="13"/>
                  </a:lnTo>
                </a:path>
              </a:pathLst>
            </a:custGeom>
            <a:noFill/>
            <a:ln w="0">
              <a:solidFill>
                <a:srgbClr val="000000"/>
              </a:solidFill>
              <a:prstDash val="solid"/>
              <a:round/>
              <a:headEnd/>
              <a:tailEnd/>
            </a:ln>
          </p:spPr>
          <p:txBody>
            <a:bodyPr/>
            <a:lstStyle/>
            <a:p>
              <a:endParaRPr lang="en-US"/>
            </a:p>
          </p:txBody>
        </p:sp>
        <p:sp>
          <p:nvSpPr>
            <p:cNvPr id="2352" name="Freeform 302">
              <a:extLst>
                <a:ext uri="{FF2B5EF4-FFF2-40B4-BE49-F238E27FC236}">
                  <a16:creationId xmlns:a16="http://schemas.microsoft.com/office/drawing/2014/main" id="{316F1F6C-4D7C-4070-907E-454D14000E05}"/>
                </a:ext>
              </a:extLst>
            </p:cNvPr>
            <p:cNvSpPr>
              <a:spLocks/>
            </p:cNvSpPr>
            <p:nvPr/>
          </p:nvSpPr>
          <p:spPr bwMode="auto">
            <a:xfrm>
              <a:off x="5122" y="3470"/>
              <a:ext cx="24" cy="5"/>
            </a:xfrm>
            <a:custGeom>
              <a:avLst/>
              <a:gdLst>
                <a:gd name="T0" fmla="*/ 141 w 141"/>
                <a:gd name="T1" fmla="*/ 13 h 26"/>
                <a:gd name="T2" fmla="*/ 140 w 141"/>
                <a:gd name="T3" fmla="*/ 0 h 26"/>
                <a:gd name="T4" fmla="*/ 0 w 141"/>
                <a:gd name="T5" fmla="*/ 26 h 26"/>
                <a:gd name="T6" fmla="*/ 141 w 141"/>
                <a:gd name="T7" fmla="*/ 13 h 26"/>
                <a:gd name="T8" fmla="*/ 0 60000 65536"/>
                <a:gd name="T9" fmla="*/ 0 60000 65536"/>
                <a:gd name="T10" fmla="*/ 0 60000 65536"/>
                <a:gd name="T11" fmla="*/ 0 60000 65536"/>
                <a:gd name="T12" fmla="*/ 0 w 141"/>
                <a:gd name="T13" fmla="*/ 0 h 26"/>
                <a:gd name="T14" fmla="*/ 141 w 141"/>
                <a:gd name="T15" fmla="*/ 26 h 26"/>
              </a:gdLst>
              <a:ahLst/>
              <a:cxnLst>
                <a:cxn ang="T8">
                  <a:pos x="T0" y="T1"/>
                </a:cxn>
                <a:cxn ang="T9">
                  <a:pos x="T2" y="T3"/>
                </a:cxn>
                <a:cxn ang="T10">
                  <a:pos x="T4" y="T5"/>
                </a:cxn>
                <a:cxn ang="T11">
                  <a:pos x="T6" y="T7"/>
                </a:cxn>
              </a:cxnLst>
              <a:rect l="T12" t="T13" r="T14" b="T15"/>
              <a:pathLst>
                <a:path w="141" h="26">
                  <a:moveTo>
                    <a:pt x="141" y="13"/>
                  </a:moveTo>
                  <a:lnTo>
                    <a:pt x="140" y="0"/>
                  </a:lnTo>
                  <a:lnTo>
                    <a:pt x="0" y="26"/>
                  </a:lnTo>
                  <a:lnTo>
                    <a:pt x="141" y="13"/>
                  </a:lnTo>
                  <a:close/>
                </a:path>
              </a:pathLst>
            </a:custGeom>
            <a:solidFill>
              <a:srgbClr val="000000"/>
            </a:solidFill>
            <a:ln w="9525">
              <a:noFill/>
              <a:round/>
              <a:headEnd/>
              <a:tailEnd/>
            </a:ln>
          </p:spPr>
          <p:txBody>
            <a:bodyPr/>
            <a:lstStyle/>
            <a:p>
              <a:endParaRPr lang="en-US"/>
            </a:p>
          </p:txBody>
        </p:sp>
        <p:sp>
          <p:nvSpPr>
            <p:cNvPr id="2353" name="Freeform 303">
              <a:extLst>
                <a:ext uri="{FF2B5EF4-FFF2-40B4-BE49-F238E27FC236}">
                  <a16:creationId xmlns:a16="http://schemas.microsoft.com/office/drawing/2014/main" id="{2B0E9B3E-13F9-4AF9-9325-39C930F8E58D}"/>
                </a:ext>
              </a:extLst>
            </p:cNvPr>
            <p:cNvSpPr>
              <a:spLocks/>
            </p:cNvSpPr>
            <p:nvPr/>
          </p:nvSpPr>
          <p:spPr bwMode="auto">
            <a:xfrm>
              <a:off x="5122" y="3470"/>
              <a:ext cx="24" cy="5"/>
            </a:xfrm>
            <a:custGeom>
              <a:avLst/>
              <a:gdLst>
                <a:gd name="T0" fmla="*/ 141 w 141"/>
                <a:gd name="T1" fmla="*/ 13 h 26"/>
                <a:gd name="T2" fmla="*/ 140 w 141"/>
                <a:gd name="T3" fmla="*/ 0 h 26"/>
                <a:gd name="T4" fmla="*/ 0 w 141"/>
                <a:gd name="T5" fmla="*/ 26 h 26"/>
                <a:gd name="T6" fmla="*/ 141 w 141"/>
                <a:gd name="T7" fmla="*/ 13 h 26"/>
                <a:gd name="T8" fmla="*/ 0 60000 65536"/>
                <a:gd name="T9" fmla="*/ 0 60000 65536"/>
                <a:gd name="T10" fmla="*/ 0 60000 65536"/>
                <a:gd name="T11" fmla="*/ 0 60000 65536"/>
                <a:gd name="T12" fmla="*/ 0 w 141"/>
                <a:gd name="T13" fmla="*/ 0 h 26"/>
                <a:gd name="T14" fmla="*/ 141 w 141"/>
                <a:gd name="T15" fmla="*/ 26 h 26"/>
              </a:gdLst>
              <a:ahLst/>
              <a:cxnLst>
                <a:cxn ang="T8">
                  <a:pos x="T0" y="T1"/>
                </a:cxn>
                <a:cxn ang="T9">
                  <a:pos x="T2" y="T3"/>
                </a:cxn>
                <a:cxn ang="T10">
                  <a:pos x="T4" y="T5"/>
                </a:cxn>
                <a:cxn ang="T11">
                  <a:pos x="T6" y="T7"/>
                </a:cxn>
              </a:cxnLst>
              <a:rect l="T12" t="T13" r="T14" b="T15"/>
              <a:pathLst>
                <a:path w="141" h="26">
                  <a:moveTo>
                    <a:pt x="141" y="13"/>
                  </a:moveTo>
                  <a:lnTo>
                    <a:pt x="140" y="0"/>
                  </a:lnTo>
                  <a:lnTo>
                    <a:pt x="0" y="26"/>
                  </a:lnTo>
                  <a:lnTo>
                    <a:pt x="141" y="13"/>
                  </a:lnTo>
                </a:path>
              </a:pathLst>
            </a:custGeom>
            <a:noFill/>
            <a:ln w="0">
              <a:solidFill>
                <a:srgbClr val="000000"/>
              </a:solidFill>
              <a:prstDash val="solid"/>
              <a:round/>
              <a:headEnd/>
              <a:tailEnd/>
            </a:ln>
          </p:spPr>
          <p:txBody>
            <a:bodyPr/>
            <a:lstStyle/>
            <a:p>
              <a:endParaRPr lang="en-US"/>
            </a:p>
          </p:txBody>
        </p:sp>
        <p:sp>
          <p:nvSpPr>
            <p:cNvPr id="2354" name="Freeform 304">
              <a:extLst>
                <a:ext uri="{FF2B5EF4-FFF2-40B4-BE49-F238E27FC236}">
                  <a16:creationId xmlns:a16="http://schemas.microsoft.com/office/drawing/2014/main" id="{99F46AF6-152C-4267-A8AB-8CA8BA1F5ADE}"/>
                </a:ext>
              </a:extLst>
            </p:cNvPr>
            <p:cNvSpPr>
              <a:spLocks/>
            </p:cNvSpPr>
            <p:nvPr/>
          </p:nvSpPr>
          <p:spPr bwMode="auto">
            <a:xfrm>
              <a:off x="5122" y="3467"/>
              <a:ext cx="24" cy="8"/>
            </a:xfrm>
            <a:custGeom>
              <a:avLst/>
              <a:gdLst>
                <a:gd name="T0" fmla="*/ 140 w 140"/>
                <a:gd name="T1" fmla="*/ 13 h 39"/>
                <a:gd name="T2" fmla="*/ 138 w 140"/>
                <a:gd name="T3" fmla="*/ 0 h 39"/>
                <a:gd name="T4" fmla="*/ 0 w 140"/>
                <a:gd name="T5" fmla="*/ 39 h 39"/>
                <a:gd name="T6" fmla="*/ 140 w 140"/>
                <a:gd name="T7" fmla="*/ 13 h 39"/>
                <a:gd name="T8" fmla="*/ 0 60000 65536"/>
                <a:gd name="T9" fmla="*/ 0 60000 65536"/>
                <a:gd name="T10" fmla="*/ 0 60000 65536"/>
                <a:gd name="T11" fmla="*/ 0 60000 65536"/>
                <a:gd name="T12" fmla="*/ 0 w 140"/>
                <a:gd name="T13" fmla="*/ 0 h 39"/>
                <a:gd name="T14" fmla="*/ 140 w 140"/>
                <a:gd name="T15" fmla="*/ 39 h 39"/>
              </a:gdLst>
              <a:ahLst/>
              <a:cxnLst>
                <a:cxn ang="T8">
                  <a:pos x="T0" y="T1"/>
                </a:cxn>
                <a:cxn ang="T9">
                  <a:pos x="T2" y="T3"/>
                </a:cxn>
                <a:cxn ang="T10">
                  <a:pos x="T4" y="T5"/>
                </a:cxn>
                <a:cxn ang="T11">
                  <a:pos x="T6" y="T7"/>
                </a:cxn>
              </a:cxnLst>
              <a:rect l="T12" t="T13" r="T14" b="T15"/>
              <a:pathLst>
                <a:path w="140" h="39">
                  <a:moveTo>
                    <a:pt x="140" y="13"/>
                  </a:moveTo>
                  <a:lnTo>
                    <a:pt x="138" y="0"/>
                  </a:lnTo>
                  <a:lnTo>
                    <a:pt x="0" y="39"/>
                  </a:lnTo>
                  <a:lnTo>
                    <a:pt x="140" y="13"/>
                  </a:lnTo>
                  <a:close/>
                </a:path>
              </a:pathLst>
            </a:custGeom>
            <a:solidFill>
              <a:srgbClr val="000000"/>
            </a:solidFill>
            <a:ln w="9525">
              <a:noFill/>
              <a:round/>
              <a:headEnd/>
              <a:tailEnd/>
            </a:ln>
          </p:spPr>
          <p:txBody>
            <a:bodyPr/>
            <a:lstStyle/>
            <a:p>
              <a:endParaRPr lang="en-US"/>
            </a:p>
          </p:txBody>
        </p:sp>
        <p:sp>
          <p:nvSpPr>
            <p:cNvPr id="2355" name="Freeform 305">
              <a:extLst>
                <a:ext uri="{FF2B5EF4-FFF2-40B4-BE49-F238E27FC236}">
                  <a16:creationId xmlns:a16="http://schemas.microsoft.com/office/drawing/2014/main" id="{503814D4-A14C-4704-B8DE-EF5442B0B646}"/>
                </a:ext>
              </a:extLst>
            </p:cNvPr>
            <p:cNvSpPr>
              <a:spLocks/>
            </p:cNvSpPr>
            <p:nvPr/>
          </p:nvSpPr>
          <p:spPr bwMode="auto">
            <a:xfrm>
              <a:off x="5122" y="3467"/>
              <a:ext cx="24" cy="8"/>
            </a:xfrm>
            <a:custGeom>
              <a:avLst/>
              <a:gdLst>
                <a:gd name="T0" fmla="*/ 140 w 140"/>
                <a:gd name="T1" fmla="*/ 13 h 39"/>
                <a:gd name="T2" fmla="*/ 138 w 140"/>
                <a:gd name="T3" fmla="*/ 0 h 39"/>
                <a:gd name="T4" fmla="*/ 0 w 140"/>
                <a:gd name="T5" fmla="*/ 39 h 39"/>
                <a:gd name="T6" fmla="*/ 140 w 140"/>
                <a:gd name="T7" fmla="*/ 13 h 39"/>
                <a:gd name="T8" fmla="*/ 0 60000 65536"/>
                <a:gd name="T9" fmla="*/ 0 60000 65536"/>
                <a:gd name="T10" fmla="*/ 0 60000 65536"/>
                <a:gd name="T11" fmla="*/ 0 60000 65536"/>
                <a:gd name="T12" fmla="*/ 0 w 140"/>
                <a:gd name="T13" fmla="*/ 0 h 39"/>
                <a:gd name="T14" fmla="*/ 140 w 140"/>
                <a:gd name="T15" fmla="*/ 39 h 39"/>
              </a:gdLst>
              <a:ahLst/>
              <a:cxnLst>
                <a:cxn ang="T8">
                  <a:pos x="T0" y="T1"/>
                </a:cxn>
                <a:cxn ang="T9">
                  <a:pos x="T2" y="T3"/>
                </a:cxn>
                <a:cxn ang="T10">
                  <a:pos x="T4" y="T5"/>
                </a:cxn>
                <a:cxn ang="T11">
                  <a:pos x="T6" y="T7"/>
                </a:cxn>
              </a:cxnLst>
              <a:rect l="T12" t="T13" r="T14" b="T15"/>
              <a:pathLst>
                <a:path w="140" h="39">
                  <a:moveTo>
                    <a:pt x="140" y="13"/>
                  </a:moveTo>
                  <a:lnTo>
                    <a:pt x="138" y="0"/>
                  </a:lnTo>
                  <a:lnTo>
                    <a:pt x="0" y="39"/>
                  </a:lnTo>
                  <a:lnTo>
                    <a:pt x="140" y="13"/>
                  </a:lnTo>
                </a:path>
              </a:pathLst>
            </a:custGeom>
            <a:noFill/>
            <a:ln w="0">
              <a:solidFill>
                <a:srgbClr val="000000"/>
              </a:solidFill>
              <a:prstDash val="solid"/>
              <a:round/>
              <a:headEnd/>
              <a:tailEnd/>
            </a:ln>
          </p:spPr>
          <p:txBody>
            <a:bodyPr/>
            <a:lstStyle/>
            <a:p>
              <a:endParaRPr lang="en-US"/>
            </a:p>
          </p:txBody>
        </p:sp>
        <p:sp>
          <p:nvSpPr>
            <p:cNvPr id="2356" name="Freeform 306">
              <a:extLst>
                <a:ext uri="{FF2B5EF4-FFF2-40B4-BE49-F238E27FC236}">
                  <a16:creationId xmlns:a16="http://schemas.microsoft.com/office/drawing/2014/main" id="{4D80CDD4-2E70-4F26-BD9A-23A2AA5866E2}"/>
                </a:ext>
              </a:extLst>
            </p:cNvPr>
            <p:cNvSpPr>
              <a:spLocks/>
            </p:cNvSpPr>
            <p:nvPr/>
          </p:nvSpPr>
          <p:spPr bwMode="auto">
            <a:xfrm>
              <a:off x="5122" y="3465"/>
              <a:ext cx="23" cy="10"/>
            </a:xfrm>
            <a:custGeom>
              <a:avLst/>
              <a:gdLst>
                <a:gd name="T0" fmla="*/ 138 w 138"/>
                <a:gd name="T1" fmla="*/ 12 h 51"/>
                <a:gd name="T2" fmla="*/ 134 w 138"/>
                <a:gd name="T3" fmla="*/ 0 h 51"/>
                <a:gd name="T4" fmla="*/ 0 w 138"/>
                <a:gd name="T5" fmla="*/ 51 h 51"/>
                <a:gd name="T6" fmla="*/ 138 w 138"/>
                <a:gd name="T7" fmla="*/ 12 h 51"/>
                <a:gd name="T8" fmla="*/ 0 60000 65536"/>
                <a:gd name="T9" fmla="*/ 0 60000 65536"/>
                <a:gd name="T10" fmla="*/ 0 60000 65536"/>
                <a:gd name="T11" fmla="*/ 0 60000 65536"/>
                <a:gd name="T12" fmla="*/ 0 w 138"/>
                <a:gd name="T13" fmla="*/ 0 h 51"/>
                <a:gd name="T14" fmla="*/ 138 w 138"/>
                <a:gd name="T15" fmla="*/ 51 h 51"/>
              </a:gdLst>
              <a:ahLst/>
              <a:cxnLst>
                <a:cxn ang="T8">
                  <a:pos x="T0" y="T1"/>
                </a:cxn>
                <a:cxn ang="T9">
                  <a:pos x="T2" y="T3"/>
                </a:cxn>
                <a:cxn ang="T10">
                  <a:pos x="T4" y="T5"/>
                </a:cxn>
                <a:cxn ang="T11">
                  <a:pos x="T6" y="T7"/>
                </a:cxn>
              </a:cxnLst>
              <a:rect l="T12" t="T13" r="T14" b="T15"/>
              <a:pathLst>
                <a:path w="138" h="51">
                  <a:moveTo>
                    <a:pt x="138" y="12"/>
                  </a:moveTo>
                  <a:lnTo>
                    <a:pt x="134" y="0"/>
                  </a:lnTo>
                  <a:lnTo>
                    <a:pt x="0" y="51"/>
                  </a:lnTo>
                  <a:lnTo>
                    <a:pt x="138" y="12"/>
                  </a:lnTo>
                  <a:close/>
                </a:path>
              </a:pathLst>
            </a:custGeom>
            <a:solidFill>
              <a:srgbClr val="000000"/>
            </a:solidFill>
            <a:ln w="9525">
              <a:noFill/>
              <a:round/>
              <a:headEnd/>
              <a:tailEnd/>
            </a:ln>
          </p:spPr>
          <p:txBody>
            <a:bodyPr/>
            <a:lstStyle/>
            <a:p>
              <a:endParaRPr lang="en-US"/>
            </a:p>
          </p:txBody>
        </p:sp>
        <p:sp>
          <p:nvSpPr>
            <p:cNvPr id="2357" name="Freeform 307">
              <a:extLst>
                <a:ext uri="{FF2B5EF4-FFF2-40B4-BE49-F238E27FC236}">
                  <a16:creationId xmlns:a16="http://schemas.microsoft.com/office/drawing/2014/main" id="{7B415184-78ED-487A-8BA3-EB8F083F4263}"/>
                </a:ext>
              </a:extLst>
            </p:cNvPr>
            <p:cNvSpPr>
              <a:spLocks/>
            </p:cNvSpPr>
            <p:nvPr/>
          </p:nvSpPr>
          <p:spPr bwMode="auto">
            <a:xfrm>
              <a:off x="5122" y="3465"/>
              <a:ext cx="23" cy="10"/>
            </a:xfrm>
            <a:custGeom>
              <a:avLst/>
              <a:gdLst>
                <a:gd name="T0" fmla="*/ 138 w 138"/>
                <a:gd name="T1" fmla="*/ 12 h 51"/>
                <a:gd name="T2" fmla="*/ 134 w 138"/>
                <a:gd name="T3" fmla="*/ 0 h 51"/>
                <a:gd name="T4" fmla="*/ 0 w 138"/>
                <a:gd name="T5" fmla="*/ 51 h 51"/>
                <a:gd name="T6" fmla="*/ 138 w 138"/>
                <a:gd name="T7" fmla="*/ 12 h 51"/>
                <a:gd name="T8" fmla="*/ 0 60000 65536"/>
                <a:gd name="T9" fmla="*/ 0 60000 65536"/>
                <a:gd name="T10" fmla="*/ 0 60000 65536"/>
                <a:gd name="T11" fmla="*/ 0 60000 65536"/>
                <a:gd name="T12" fmla="*/ 0 w 138"/>
                <a:gd name="T13" fmla="*/ 0 h 51"/>
                <a:gd name="T14" fmla="*/ 138 w 138"/>
                <a:gd name="T15" fmla="*/ 51 h 51"/>
              </a:gdLst>
              <a:ahLst/>
              <a:cxnLst>
                <a:cxn ang="T8">
                  <a:pos x="T0" y="T1"/>
                </a:cxn>
                <a:cxn ang="T9">
                  <a:pos x="T2" y="T3"/>
                </a:cxn>
                <a:cxn ang="T10">
                  <a:pos x="T4" y="T5"/>
                </a:cxn>
                <a:cxn ang="T11">
                  <a:pos x="T6" y="T7"/>
                </a:cxn>
              </a:cxnLst>
              <a:rect l="T12" t="T13" r="T14" b="T15"/>
              <a:pathLst>
                <a:path w="138" h="51">
                  <a:moveTo>
                    <a:pt x="138" y="12"/>
                  </a:moveTo>
                  <a:lnTo>
                    <a:pt x="134" y="0"/>
                  </a:lnTo>
                  <a:lnTo>
                    <a:pt x="0" y="51"/>
                  </a:lnTo>
                  <a:lnTo>
                    <a:pt x="138" y="12"/>
                  </a:lnTo>
                </a:path>
              </a:pathLst>
            </a:custGeom>
            <a:noFill/>
            <a:ln w="0">
              <a:solidFill>
                <a:srgbClr val="000000"/>
              </a:solidFill>
              <a:prstDash val="solid"/>
              <a:round/>
              <a:headEnd/>
              <a:tailEnd/>
            </a:ln>
          </p:spPr>
          <p:txBody>
            <a:bodyPr/>
            <a:lstStyle/>
            <a:p>
              <a:endParaRPr lang="en-US"/>
            </a:p>
          </p:txBody>
        </p:sp>
        <p:sp>
          <p:nvSpPr>
            <p:cNvPr id="2358" name="Freeform 308">
              <a:extLst>
                <a:ext uri="{FF2B5EF4-FFF2-40B4-BE49-F238E27FC236}">
                  <a16:creationId xmlns:a16="http://schemas.microsoft.com/office/drawing/2014/main" id="{9C946032-E773-4BF0-AC33-AD406974DCD4}"/>
                </a:ext>
              </a:extLst>
            </p:cNvPr>
            <p:cNvSpPr>
              <a:spLocks/>
            </p:cNvSpPr>
            <p:nvPr/>
          </p:nvSpPr>
          <p:spPr bwMode="auto">
            <a:xfrm>
              <a:off x="5122" y="3462"/>
              <a:ext cx="23" cy="13"/>
            </a:xfrm>
            <a:custGeom>
              <a:avLst/>
              <a:gdLst>
                <a:gd name="T0" fmla="*/ 134 w 134"/>
                <a:gd name="T1" fmla="*/ 14 h 65"/>
                <a:gd name="T2" fmla="*/ 129 w 134"/>
                <a:gd name="T3" fmla="*/ 0 h 65"/>
                <a:gd name="T4" fmla="*/ 0 w 134"/>
                <a:gd name="T5" fmla="*/ 65 h 65"/>
                <a:gd name="T6" fmla="*/ 134 w 134"/>
                <a:gd name="T7" fmla="*/ 14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134" y="14"/>
                  </a:moveTo>
                  <a:lnTo>
                    <a:pt x="129" y="0"/>
                  </a:lnTo>
                  <a:lnTo>
                    <a:pt x="0" y="65"/>
                  </a:lnTo>
                  <a:lnTo>
                    <a:pt x="134" y="14"/>
                  </a:lnTo>
                  <a:close/>
                </a:path>
              </a:pathLst>
            </a:custGeom>
            <a:solidFill>
              <a:srgbClr val="000000"/>
            </a:solidFill>
            <a:ln w="9525">
              <a:noFill/>
              <a:round/>
              <a:headEnd/>
              <a:tailEnd/>
            </a:ln>
          </p:spPr>
          <p:txBody>
            <a:bodyPr/>
            <a:lstStyle/>
            <a:p>
              <a:endParaRPr lang="en-US"/>
            </a:p>
          </p:txBody>
        </p:sp>
        <p:sp>
          <p:nvSpPr>
            <p:cNvPr id="2359" name="Freeform 309">
              <a:extLst>
                <a:ext uri="{FF2B5EF4-FFF2-40B4-BE49-F238E27FC236}">
                  <a16:creationId xmlns:a16="http://schemas.microsoft.com/office/drawing/2014/main" id="{8E5F5005-0E7D-465C-9175-C8549CD97224}"/>
                </a:ext>
              </a:extLst>
            </p:cNvPr>
            <p:cNvSpPr>
              <a:spLocks/>
            </p:cNvSpPr>
            <p:nvPr/>
          </p:nvSpPr>
          <p:spPr bwMode="auto">
            <a:xfrm>
              <a:off x="5122" y="3462"/>
              <a:ext cx="23" cy="13"/>
            </a:xfrm>
            <a:custGeom>
              <a:avLst/>
              <a:gdLst>
                <a:gd name="T0" fmla="*/ 134 w 134"/>
                <a:gd name="T1" fmla="*/ 14 h 65"/>
                <a:gd name="T2" fmla="*/ 129 w 134"/>
                <a:gd name="T3" fmla="*/ 0 h 65"/>
                <a:gd name="T4" fmla="*/ 0 w 134"/>
                <a:gd name="T5" fmla="*/ 65 h 65"/>
                <a:gd name="T6" fmla="*/ 134 w 134"/>
                <a:gd name="T7" fmla="*/ 14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134" y="14"/>
                  </a:moveTo>
                  <a:lnTo>
                    <a:pt x="129" y="0"/>
                  </a:lnTo>
                  <a:lnTo>
                    <a:pt x="0" y="65"/>
                  </a:lnTo>
                  <a:lnTo>
                    <a:pt x="134" y="14"/>
                  </a:lnTo>
                </a:path>
              </a:pathLst>
            </a:custGeom>
            <a:noFill/>
            <a:ln w="0">
              <a:solidFill>
                <a:srgbClr val="000000"/>
              </a:solidFill>
              <a:prstDash val="solid"/>
              <a:round/>
              <a:headEnd/>
              <a:tailEnd/>
            </a:ln>
          </p:spPr>
          <p:txBody>
            <a:bodyPr/>
            <a:lstStyle/>
            <a:p>
              <a:endParaRPr lang="en-US"/>
            </a:p>
          </p:txBody>
        </p:sp>
        <p:sp>
          <p:nvSpPr>
            <p:cNvPr id="2360" name="Freeform 310">
              <a:extLst>
                <a:ext uri="{FF2B5EF4-FFF2-40B4-BE49-F238E27FC236}">
                  <a16:creationId xmlns:a16="http://schemas.microsoft.com/office/drawing/2014/main" id="{295FE54E-6F7E-4AAC-915C-F1871AC1C673}"/>
                </a:ext>
              </a:extLst>
            </p:cNvPr>
            <p:cNvSpPr>
              <a:spLocks/>
            </p:cNvSpPr>
            <p:nvPr/>
          </p:nvSpPr>
          <p:spPr bwMode="auto">
            <a:xfrm>
              <a:off x="5122" y="3459"/>
              <a:ext cx="22" cy="16"/>
            </a:xfrm>
            <a:custGeom>
              <a:avLst/>
              <a:gdLst>
                <a:gd name="T0" fmla="*/ 129 w 129"/>
                <a:gd name="T1" fmla="*/ 12 h 77"/>
                <a:gd name="T2" fmla="*/ 125 w 129"/>
                <a:gd name="T3" fmla="*/ 0 h 77"/>
                <a:gd name="T4" fmla="*/ 0 w 129"/>
                <a:gd name="T5" fmla="*/ 77 h 77"/>
                <a:gd name="T6" fmla="*/ 129 w 129"/>
                <a:gd name="T7" fmla="*/ 12 h 77"/>
                <a:gd name="T8" fmla="*/ 0 60000 65536"/>
                <a:gd name="T9" fmla="*/ 0 60000 65536"/>
                <a:gd name="T10" fmla="*/ 0 60000 65536"/>
                <a:gd name="T11" fmla="*/ 0 60000 65536"/>
                <a:gd name="T12" fmla="*/ 0 w 129"/>
                <a:gd name="T13" fmla="*/ 0 h 77"/>
                <a:gd name="T14" fmla="*/ 129 w 129"/>
                <a:gd name="T15" fmla="*/ 77 h 77"/>
              </a:gdLst>
              <a:ahLst/>
              <a:cxnLst>
                <a:cxn ang="T8">
                  <a:pos x="T0" y="T1"/>
                </a:cxn>
                <a:cxn ang="T9">
                  <a:pos x="T2" y="T3"/>
                </a:cxn>
                <a:cxn ang="T10">
                  <a:pos x="T4" y="T5"/>
                </a:cxn>
                <a:cxn ang="T11">
                  <a:pos x="T6" y="T7"/>
                </a:cxn>
              </a:cxnLst>
              <a:rect l="T12" t="T13" r="T14" b="T15"/>
              <a:pathLst>
                <a:path w="129" h="77">
                  <a:moveTo>
                    <a:pt x="129" y="12"/>
                  </a:moveTo>
                  <a:lnTo>
                    <a:pt x="125" y="0"/>
                  </a:lnTo>
                  <a:lnTo>
                    <a:pt x="0" y="77"/>
                  </a:lnTo>
                  <a:lnTo>
                    <a:pt x="129" y="12"/>
                  </a:lnTo>
                  <a:close/>
                </a:path>
              </a:pathLst>
            </a:custGeom>
            <a:solidFill>
              <a:srgbClr val="000000"/>
            </a:solidFill>
            <a:ln w="9525">
              <a:noFill/>
              <a:round/>
              <a:headEnd/>
              <a:tailEnd/>
            </a:ln>
          </p:spPr>
          <p:txBody>
            <a:bodyPr/>
            <a:lstStyle/>
            <a:p>
              <a:endParaRPr lang="en-US"/>
            </a:p>
          </p:txBody>
        </p:sp>
        <p:sp>
          <p:nvSpPr>
            <p:cNvPr id="2361" name="Freeform 311">
              <a:extLst>
                <a:ext uri="{FF2B5EF4-FFF2-40B4-BE49-F238E27FC236}">
                  <a16:creationId xmlns:a16="http://schemas.microsoft.com/office/drawing/2014/main" id="{23A85909-3471-478A-8E74-04E8099636F3}"/>
                </a:ext>
              </a:extLst>
            </p:cNvPr>
            <p:cNvSpPr>
              <a:spLocks/>
            </p:cNvSpPr>
            <p:nvPr/>
          </p:nvSpPr>
          <p:spPr bwMode="auto">
            <a:xfrm>
              <a:off x="5122" y="3459"/>
              <a:ext cx="22" cy="16"/>
            </a:xfrm>
            <a:custGeom>
              <a:avLst/>
              <a:gdLst>
                <a:gd name="T0" fmla="*/ 129 w 129"/>
                <a:gd name="T1" fmla="*/ 12 h 77"/>
                <a:gd name="T2" fmla="*/ 125 w 129"/>
                <a:gd name="T3" fmla="*/ 0 h 77"/>
                <a:gd name="T4" fmla="*/ 0 w 129"/>
                <a:gd name="T5" fmla="*/ 77 h 77"/>
                <a:gd name="T6" fmla="*/ 129 w 129"/>
                <a:gd name="T7" fmla="*/ 12 h 77"/>
                <a:gd name="T8" fmla="*/ 0 60000 65536"/>
                <a:gd name="T9" fmla="*/ 0 60000 65536"/>
                <a:gd name="T10" fmla="*/ 0 60000 65536"/>
                <a:gd name="T11" fmla="*/ 0 60000 65536"/>
                <a:gd name="T12" fmla="*/ 0 w 129"/>
                <a:gd name="T13" fmla="*/ 0 h 77"/>
                <a:gd name="T14" fmla="*/ 129 w 129"/>
                <a:gd name="T15" fmla="*/ 77 h 77"/>
              </a:gdLst>
              <a:ahLst/>
              <a:cxnLst>
                <a:cxn ang="T8">
                  <a:pos x="T0" y="T1"/>
                </a:cxn>
                <a:cxn ang="T9">
                  <a:pos x="T2" y="T3"/>
                </a:cxn>
                <a:cxn ang="T10">
                  <a:pos x="T4" y="T5"/>
                </a:cxn>
                <a:cxn ang="T11">
                  <a:pos x="T6" y="T7"/>
                </a:cxn>
              </a:cxnLst>
              <a:rect l="T12" t="T13" r="T14" b="T15"/>
              <a:pathLst>
                <a:path w="129" h="77">
                  <a:moveTo>
                    <a:pt x="129" y="12"/>
                  </a:moveTo>
                  <a:lnTo>
                    <a:pt x="125" y="0"/>
                  </a:lnTo>
                  <a:lnTo>
                    <a:pt x="0" y="77"/>
                  </a:lnTo>
                  <a:lnTo>
                    <a:pt x="129" y="12"/>
                  </a:lnTo>
                </a:path>
              </a:pathLst>
            </a:custGeom>
            <a:noFill/>
            <a:ln w="0">
              <a:solidFill>
                <a:srgbClr val="000000"/>
              </a:solidFill>
              <a:prstDash val="solid"/>
              <a:round/>
              <a:headEnd/>
              <a:tailEnd/>
            </a:ln>
          </p:spPr>
          <p:txBody>
            <a:bodyPr/>
            <a:lstStyle/>
            <a:p>
              <a:endParaRPr lang="en-US"/>
            </a:p>
          </p:txBody>
        </p:sp>
        <p:sp>
          <p:nvSpPr>
            <p:cNvPr id="2362" name="Freeform 312">
              <a:extLst>
                <a:ext uri="{FF2B5EF4-FFF2-40B4-BE49-F238E27FC236}">
                  <a16:creationId xmlns:a16="http://schemas.microsoft.com/office/drawing/2014/main" id="{A9BDB467-37D8-40C6-AA11-574526A21D9F}"/>
                </a:ext>
              </a:extLst>
            </p:cNvPr>
            <p:cNvSpPr>
              <a:spLocks/>
            </p:cNvSpPr>
            <p:nvPr/>
          </p:nvSpPr>
          <p:spPr bwMode="auto">
            <a:xfrm>
              <a:off x="5122" y="3457"/>
              <a:ext cx="21" cy="18"/>
            </a:xfrm>
            <a:custGeom>
              <a:avLst/>
              <a:gdLst>
                <a:gd name="T0" fmla="*/ 125 w 125"/>
                <a:gd name="T1" fmla="*/ 10 h 87"/>
                <a:gd name="T2" fmla="*/ 119 w 125"/>
                <a:gd name="T3" fmla="*/ 0 h 87"/>
                <a:gd name="T4" fmla="*/ 0 w 125"/>
                <a:gd name="T5" fmla="*/ 87 h 87"/>
                <a:gd name="T6" fmla="*/ 125 w 125"/>
                <a:gd name="T7" fmla="*/ 10 h 87"/>
                <a:gd name="T8" fmla="*/ 0 60000 65536"/>
                <a:gd name="T9" fmla="*/ 0 60000 65536"/>
                <a:gd name="T10" fmla="*/ 0 60000 65536"/>
                <a:gd name="T11" fmla="*/ 0 60000 65536"/>
                <a:gd name="T12" fmla="*/ 0 w 125"/>
                <a:gd name="T13" fmla="*/ 0 h 87"/>
                <a:gd name="T14" fmla="*/ 125 w 125"/>
                <a:gd name="T15" fmla="*/ 87 h 87"/>
              </a:gdLst>
              <a:ahLst/>
              <a:cxnLst>
                <a:cxn ang="T8">
                  <a:pos x="T0" y="T1"/>
                </a:cxn>
                <a:cxn ang="T9">
                  <a:pos x="T2" y="T3"/>
                </a:cxn>
                <a:cxn ang="T10">
                  <a:pos x="T4" y="T5"/>
                </a:cxn>
                <a:cxn ang="T11">
                  <a:pos x="T6" y="T7"/>
                </a:cxn>
              </a:cxnLst>
              <a:rect l="T12" t="T13" r="T14" b="T15"/>
              <a:pathLst>
                <a:path w="125" h="87">
                  <a:moveTo>
                    <a:pt x="125" y="10"/>
                  </a:moveTo>
                  <a:lnTo>
                    <a:pt x="119" y="0"/>
                  </a:lnTo>
                  <a:lnTo>
                    <a:pt x="0" y="87"/>
                  </a:lnTo>
                  <a:lnTo>
                    <a:pt x="125" y="10"/>
                  </a:lnTo>
                  <a:close/>
                </a:path>
              </a:pathLst>
            </a:custGeom>
            <a:solidFill>
              <a:srgbClr val="000000"/>
            </a:solidFill>
            <a:ln w="9525">
              <a:noFill/>
              <a:round/>
              <a:headEnd/>
              <a:tailEnd/>
            </a:ln>
          </p:spPr>
          <p:txBody>
            <a:bodyPr/>
            <a:lstStyle/>
            <a:p>
              <a:endParaRPr lang="en-US"/>
            </a:p>
          </p:txBody>
        </p:sp>
        <p:sp>
          <p:nvSpPr>
            <p:cNvPr id="2363" name="Freeform 313">
              <a:extLst>
                <a:ext uri="{FF2B5EF4-FFF2-40B4-BE49-F238E27FC236}">
                  <a16:creationId xmlns:a16="http://schemas.microsoft.com/office/drawing/2014/main" id="{B14C62C5-99DC-45AF-B34E-ED9AA731BC5C}"/>
                </a:ext>
              </a:extLst>
            </p:cNvPr>
            <p:cNvSpPr>
              <a:spLocks/>
            </p:cNvSpPr>
            <p:nvPr/>
          </p:nvSpPr>
          <p:spPr bwMode="auto">
            <a:xfrm>
              <a:off x="5122" y="3457"/>
              <a:ext cx="21" cy="18"/>
            </a:xfrm>
            <a:custGeom>
              <a:avLst/>
              <a:gdLst>
                <a:gd name="T0" fmla="*/ 125 w 125"/>
                <a:gd name="T1" fmla="*/ 10 h 87"/>
                <a:gd name="T2" fmla="*/ 119 w 125"/>
                <a:gd name="T3" fmla="*/ 0 h 87"/>
                <a:gd name="T4" fmla="*/ 0 w 125"/>
                <a:gd name="T5" fmla="*/ 87 h 87"/>
                <a:gd name="T6" fmla="*/ 125 w 125"/>
                <a:gd name="T7" fmla="*/ 10 h 87"/>
                <a:gd name="T8" fmla="*/ 0 60000 65536"/>
                <a:gd name="T9" fmla="*/ 0 60000 65536"/>
                <a:gd name="T10" fmla="*/ 0 60000 65536"/>
                <a:gd name="T11" fmla="*/ 0 60000 65536"/>
                <a:gd name="T12" fmla="*/ 0 w 125"/>
                <a:gd name="T13" fmla="*/ 0 h 87"/>
                <a:gd name="T14" fmla="*/ 125 w 125"/>
                <a:gd name="T15" fmla="*/ 87 h 87"/>
              </a:gdLst>
              <a:ahLst/>
              <a:cxnLst>
                <a:cxn ang="T8">
                  <a:pos x="T0" y="T1"/>
                </a:cxn>
                <a:cxn ang="T9">
                  <a:pos x="T2" y="T3"/>
                </a:cxn>
                <a:cxn ang="T10">
                  <a:pos x="T4" y="T5"/>
                </a:cxn>
                <a:cxn ang="T11">
                  <a:pos x="T6" y="T7"/>
                </a:cxn>
              </a:cxnLst>
              <a:rect l="T12" t="T13" r="T14" b="T15"/>
              <a:pathLst>
                <a:path w="125" h="87">
                  <a:moveTo>
                    <a:pt x="125" y="10"/>
                  </a:moveTo>
                  <a:lnTo>
                    <a:pt x="119" y="0"/>
                  </a:lnTo>
                  <a:lnTo>
                    <a:pt x="0" y="87"/>
                  </a:lnTo>
                  <a:lnTo>
                    <a:pt x="125" y="10"/>
                  </a:lnTo>
                </a:path>
              </a:pathLst>
            </a:custGeom>
            <a:noFill/>
            <a:ln w="0">
              <a:solidFill>
                <a:srgbClr val="000000"/>
              </a:solidFill>
              <a:prstDash val="solid"/>
              <a:round/>
              <a:headEnd/>
              <a:tailEnd/>
            </a:ln>
          </p:spPr>
          <p:txBody>
            <a:bodyPr/>
            <a:lstStyle/>
            <a:p>
              <a:endParaRPr lang="en-US"/>
            </a:p>
          </p:txBody>
        </p:sp>
        <p:sp>
          <p:nvSpPr>
            <p:cNvPr id="2364" name="Freeform 314">
              <a:extLst>
                <a:ext uri="{FF2B5EF4-FFF2-40B4-BE49-F238E27FC236}">
                  <a16:creationId xmlns:a16="http://schemas.microsoft.com/office/drawing/2014/main" id="{8AAFEF54-509A-4C57-8434-F5CFB78F8869}"/>
                </a:ext>
              </a:extLst>
            </p:cNvPr>
            <p:cNvSpPr>
              <a:spLocks/>
            </p:cNvSpPr>
            <p:nvPr/>
          </p:nvSpPr>
          <p:spPr bwMode="auto">
            <a:xfrm>
              <a:off x="5122" y="3455"/>
              <a:ext cx="20" cy="20"/>
            </a:xfrm>
            <a:custGeom>
              <a:avLst/>
              <a:gdLst>
                <a:gd name="T0" fmla="*/ 119 w 119"/>
                <a:gd name="T1" fmla="*/ 11 h 98"/>
                <a:gd name="T2" fmla="*/ 111 w 119"/>
                <a:gd name="T3" fmla="*/ 0 h 98"/>
                <a:gd name="T4" fmla="*/ 0 w 119"/>
                <a:gd name="T5" fmla="*/ 98 h 98"/>
                <a:gd name="T6" fmla="*/ 119 w 119"/>
                <a:gd name="T7" fmla="*/ 11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119" y="11"/>
                  </a:moveTo>
                  <a:lnTo>
                    <a:pt x="111" y="0"/>
                  </a:lnTo>
                  <a:lnTo>
                    <a:pt x="0" y="98"/>
                  </a:lnTo>
                  <a:lnTo>
                    <a:pt x="119" y="11"/>
                  </a:lnTo>
                  <a:close/>
                </a:path>
              </a:pathLst>
            </a:custGeom>
            <a:solidFill>
              <a:srgbClr val="000000"/>
            </a:solidFill>
            <a:ln w="9525">
              <a:noFill/>
              <a:round/>
              <a:headEnd/>
              <a:tailEnd/>
            </a:ln>
          </p:spPr>
          <p:txBody>
            <a:bodyPr/>
            <a:lstStyle/>
            <a:p>
              <a:endParaRPr lang="en-US"/>
            </a:p>
          </p:txBody>
        </p:sp>
        <p:sp>
          <p:nvSpPr>
            <p:cNvPr id="2365" name="Freeform 315">
              <a:extLst>
                <a:ext uri="{FF2B5EF4-FFF2-40B4-BE49-F238E27FC236}">
                  <a16:creationId xmlns:a16="http://schemas.microsoft.com/office/drawing/2014/main" id="{23C8896F-CA95-4D5B-A8C2-488A0B46F46C}"/>
                </a:ext>
              </a:extLst>
            </p:cNvPr>
            <p:cNvSpPr>
              <a:spLocks/>
            </p:cNvSpPr>
            <p:nvPr/>
          </p:nvSpPr>
          <p:spPr bwMode="auto">
            <a:xfrm>
              <a:off x="5122" y="3455"/>
              <a:ext cx="20" cy="20"/>
            </a:xfrm>
            <a:custGeom>
              <a:avLst/>
              <a:gdLst>
                <a:gd name="T0" fmla="*/ 119 w 119"/>
                <a:gd name="T1" fmla="*/ 11 h 98"/>
                <a:gd name="T2" fmla="*/ 111 w 119"/>
                <a:gd name="T3" fmla="*/ 0 h 98"/>
                <a:gd name="T4" fmla="*/ 0 w 119"/>
                <a:gd name="T5" fmla="*/ 98 h 98"/>
                <a:gd name="T6" fmla="*/ 119 w 119"/>
                <a:gd name="T7" fmla="*/ 11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119" y="11"/>
                  </a:moveTo>
                  <a:lnTo>
                    <a:pt x="111" y="0"/>
                  </a:lnTo>
                  <a:lnTo>
                    <a:pt x="0" y="98"/>
                  </a:lnTo>
                  <a:lnTo>
                    <a:pt x="119" y="11"/>
                  </a:lnTo>
                </a:path>
              </a:pathLst>
            </a:custGeom>
            <a:noFill/>
            <a:ln w="0">
              <a:solidFill>
                <a:srgbClr val="000000"/>
              </a:solidFill>
              <a:prstDash val="solid"/>
              <a:round/>
              <a:headEnd/>
              <a:tailEnd/>
            </a:ln>
          </p:spPr>
          <p:txBody>
            <a:bodyPr/>
            <a:lstStyle/>
            <a:p>
              <a:endParaRPr lang="en-US"/>
            </a:p>
          </p:txBody>
        </p:sp>
        <p:sp>
          <p:nvSpPr>
            <p:cNvPr id="2366" name="Freeform 316">
              <a:extLst>
                <a:ext uri="{FF2B5EF4-FFF2-40B4-BE49-F238E27FC236}">
                  <a16:creationId xmlns:a16="http://schemas.microsoft.com/office/drawing/2014/main" id="{4909A990-469E-470B-8506-1F19EC93C9E8}"/>
                </a:ext>
              </a:extLst>
            </p:cNvPr>
            <p:cNvSpPr>
              <a:spLocks/>
            </p:cNvSpPr>
            <p:nvPr/>
          </p:nvSpPr>
          <p:spPr bwMode="auto">
            <a:xfrm>
              <a:off x="5122" y="3453"/>
              <a:ext cx="19" cy="22"/>
            </a:xfrm>
            <a:custGeom>
              <a:avLst/>
              <a:gdLst>
                <a:gd name="T0" fmla="*/ 111 w 111"/>
                <a:gd name="T1" fmla="*/ 10 h 108"/>
                <a:gd name="T2" fmla="*/ 104 w 111"/>
                <a:gd name="T3" fmla="*/ 0 h 108"/>
                <a:gd name="T4" fmla="*/ 0 w 111"/>
                <a:gd name="T5" fmla="*/ 108 h 108"/>
                <a:gd name="T6" fmla="*/ 111 w 111"/>
                <a:gd name="T7" fmla="*/ 10 h 108"/>
                <a:gd name="T8" fmla="*/ 0 60000 65536"/>
                <a:gd name="T9" fmla="*/ 0 60000 65536"/>
                <a:gd name="T10" fmla="*/ 0 60000 65536"/>
                <a:gd name="T11" fmla="*/ 0 60000 65536"/>
                <a:gd name="T12" fmla="*/ 0 w 111"/>
                <a:gd name="T13" fmla="*/ 0 h 108"/>
                <a:gd name="T14" fmla="*/ 111 w 111"/>
                <a:gd name="T15" fmla="*/ 108 h 108"/>
              </a:gdLst>
              <a:ahLst/>
              <a:cxnLst>
                <a:cxn ang="T8">
                  <a:pos x="T0" y="T1"/>
                </a:cxn>
                <a:cxn ang="T9">
                  <a:pos x="T2" y="T3"/>
                </a:cxn>
                <a:cxn ang="T10">
                  <a:pos x="T4" y="T5"/>
                </a:cxn>
                <a:cxn ang="T11">
                  <a:pos x="T6" y="T7"/>
                </a:cxn>
              </a:cxnLst>
              <a:rect l="T12" t="T13" r="T14" b="T15"/>
              <a:pathLst>
                <a:path w="111" h="108">
                  <a:moveTo>
                    <a:pt x="111" y="10"/>
                  </a:moveTo>
                  <a:lnTo>
                    <a:pt x="104" y="0"/>
                  </a:lnTo>
                  <a:lnTo>
                    <a:pt x="0" y="108"/>
                  </a:lnTo>
                  <a:lnTo>
                    <a:pt x="111" y="10"/>
                  </a:lnTo>
                  <a:close/>
                </a:path>
              </a:pathLst>
            </a:custGeom>
            <a:solidFill>
              <a:srgbClr val="000000"/>
            </a:solidFill>
            <a:ln w="9525">
              <a:noFill/>
              <a:round/>
              <a:headEnd/>
              <a:tailEnd/>
            </a:ln>
          </p:spPr>
          <p:txBody>
            <a:bodyPr/>
            <a:lstStyle/>
            <a:p>
              <a:endParaRPr lang="en-US"/>
            </a:p>
          </p:txBody>
        </p:sp>
        <p:sp>
          <p:nvSpPr>
            <p:cNvPr id="2367" name="Freeform 317">
              <a:extLst>
                <a:ext uri="{FF2B5EF4-FFF2-40B4-BE49-F238E27FC236}">
                  <a16:creationId xmlns:a16="http://schemas.microsoft.com/office/drawing/2014/main" id="{5631A6D1-F4A9-420D-A655-2B6438928779}"/>
                </a:ext>
              </a:extLst>
            </p:cNvPr>
            <p:cNvSpPr>
              <a:spLocks/>
            </p:cNvSpPr>
            <p:nvPr/>
          </p:nvSpPr>
          <p:spPr bwMode="auto">
            <a:xfrm>
              <a:off x="5122" y="3453"/>
              <a:ext cx="19" cy="22"/>
            </a:xfrm>
            <a:custGeom>
              <a:avLst/>
              <a:gdLst>
                <a:gd name="T0" fmla="*/ 111 w 111"/>
                <a:gd name="T1" fmla="*/ 10 h 108"/>
                <a:gd name="T2" fmla="*/ 104 w 111"/>
                <a:gd name="T3" fmla="*/ 0 h 108"/>
                <a:gd name="T4" fmla="*/ 0 w 111"/>
                <a:gd name="T5" fmla="*/ 108 h 108"/>
                <a:gd name="T6" fmla="*/ 111 w 111"/>
                <a:gd name="T7" fmla="*/ 10 h 108"/>
                <a:gd name="T8" fmla="*/ 0 60000 65536"/>
                <a:gd name="T9" fmla="*/ 0 60000 65536"/>
                <a:gd name="T10" fmla="*/ 0 60000 65536"/>
                <a:gd name="T11" fmla="*/ 0 60000 65536"/>
                <a:gd name="T12" fmla="*/ 0 w 111"/>
                <a:gd name="T13" fmla="*/ 0 h 108"/>
                <a:gd name="T14" fmla="*/ 111 w 111"/>
                <a:gd name="T15" fmla="*/ 108 h 108"/>
              </a:gdLst>
              <a:ahLst/>
              <a:cxnLst>
                <a:cxn ang="T8">
                  <a:pos x="T0" y="T1"/>
                </a:cxn>
                <a:cxn ang="T9">
                  <a:pos x="T2" y="T3"/>
                </a:cxn>
                <a:cxn ang="T10">
                  <a:pos x="T4" y="T5"/>
                </a:cxn>
                <a:cxn ang="T11">
                  <a:pos x="T6" y="T7"/>
                </a:cxn>
              </a:cxnLst>
              <a:rect l="T12" t="T13" r="T14" b="T15"/>
              <a:pathLst>
                <a:path w="111" h="108">
                  <a:moveTo>
                    <a:pt x="111" y="10"/>
                  </a:moveTo>
                  <a:lnTo>
                    <a:pt x="104" y="0"/>
                  </a:lnTo>
                  <a:lnTo>
                    <a:pt x="0" y="108"/>
                  </a:lnTo>
                  <a:lnTo>
                    <a:pt x="111" y="10"/>
                  </a:lnTo>
                </a:path>
              </a:pathLst>
            </a:custGeom>
            <a:noFill/>
            <a:ln w="0">
              <a:solidFill>
                <a:srgbClr val="000000"/>
              </a:solidFill>
              <a:prstDash val="solid"/>
              <a:round/>
              <a:headEnd/>
              <a:tailEnd/>
            </a:ln>
          </p:spPr>
          <p:txBody>
            <a:bodyPr/>
            <a:lstStyle/>
            <a:p>
              <a:endParaRPr lang="en-US"/>
            </a:p>
          </p:txBody>
        </p:sp>
        <p:sp>
          <p:nvSpPr>
            <p:cNvPr id="2368" name="Freeform 318">
              <a:extLst>
                <a:ext uri="{FF2B5EF4-FFF2-40B4-BE49-F238E27FC236}">
                  <a16:creationId xmlns:a16="http://schemas.microsoft.com/office/drawing/2014/main" id="{D6E94367-FEC2-4EF8-87B9-BBFC53F0BC82}"/>
                </a:ext>
              </a:extLst>
            </p:cNvPr>
            <p:cNvSpPr>
              <a:spLocks/>
            </p:cNvSpPr>
            <p:nvPr/>
          </p:nvSpPr>
          <p:spPr bwMode="auto">
            <a:xfrm>
              <a:off x="5122" y="3451"/>
              <a:ext cx="18" cy="24"/>
            </a:xfrm>
            <a:custGeom>
              <a:avLst/>
              <a:gdLst>
                <a:gd name="T0" fmla="*/ 104 w 104"/>
                <a:gd name="T1" fmla="*/ 9 h 117"/>
                <a:gd name="T2" fmla="*/ 95 w 104"/>
                <a:gd name="T3" fmla="*/ 0 h 117"/>
                <a:gd name="T4" fmla="*/ 0 w 104"/>
                <a:gd name="T5" fmla="*/ 117 h 117"/>
                <a:gd name="T6" fmla="*/ 104 w 104"/>
                <a:gd name="T7" fmla="*/ 9 h 117"/>
                <a:gd name="T8" fmla="*/ 0 60000 65536"/>
                <a:gd name="T9" fmla="*/ 0 60000 65536"/>
                <a:gd name="T10" fmla="*/ 0 60000 65536"/>
                <a:gd name="T11" fmla="*/ 0 60000 65536"/>
                <a:gd name="T12" fmla="*/ 0 w 104"/>
                <a:gd name="T13" fmla="*/ 0 h 117"/>
                <a:gd name="T14" fmla="*/ 104 w 104"/>
                <a:gd name="T15" fmla="*/ 117 h 117"/>
              </a:gdLst>
              <a:ahLst/>
              <a:cxnLst>
                <a:cxn ang="T8">
                  <a:pos x="T0" y="T1"/>
                </a:cxn>
                <a:cxn ang="T9">
                  <a:pos x="T2" y="T3"/>
                </a:cxn>
                <a:cxn ang="T10">
                  <a:pos x="T4" y="T5"/>
                </a:cxn>
                <a:cxn ang="T11">
                  <a:pos x="T6" y="T7"/>
                </a:cxn>
              </a:cxnLst>
              <a:rect l="T12" t="T13" r="T14" b="T15"/>
              <a:pathLst>
                <a:path w="104" h="117">
                  <a:moveTo>
                    <a:pt x="104" y="9"/>
                  </a:moveTo>
                  <a:lnTo>
                    <a:pt x="95" y="0"/>
                  </a:lnTo>
                  <a:lnTo>
                    <a:pt x="0" y="117"/>
                  </a:lnTo>
                  <a:lnTo>
                    <a:pt x="104" y="9"/>
                  </a:lnTo>
                  <a:close/>
                </a:path>
              </a:pathLst>
            </a:custGeom>
            <a:solidFill>
              <a:srgbClr val="000000"/>
            </a:solidFill>
            <a:ln w="9525">
              <a:noFill/>
              <a:round/>
              <a:headEnd/>
              <a:tailEnd/>
            </a:ln>
          </p:spPr>
          <p:txBody>
            <a:bodyPr/>
            <a:lstStyle/>
            <a:p>
              <a:endParaRPr lang="en-US"/>
            </a:p>
          </p:txBody>
        </p:sp>
        <p:sp>
          <p:nvSpPr>
            <p:cNvPr id="2369" name="Freeform 319">
              <a:extLst>
                <a:ext uri="{FF2B5EF4-FFF2-40B4-BE49-F238E27FC236}">
                  <a16:creationId xmlns:a16="http://schemas.microsoft.com/office/drawing/2014/main" id="{56D7F19E-42C3-4F13-99B8-4D944CF3D25C}"/>
                </a:ext>
              </a:extLst>
            </p:cNvPr>
            <p:cNvSpPr>
              <a:spLocks/>
            </p:cNvSpPr>
            <p:nvPr/>
          </p:nvSpPr>
          <p:spPr bwMode="auto">
            <a:xfrm>
              <a:off x="5122" y="3451"/>
              <a:ext cx="18" cy="24"/>
            </a:xfrm>
            <a:custGeom>
              <a:avLst/>
              <a:gdLst>
                <a:gd name="T0" fmla="*/ 104 w 104"/>
                <a:gd name="T1" fmla="*/ 9 h 117"/>
                <a:gd name="T2" fmla="*/ 95 w 104"/>
                <a:gd name="T3" fmla="*/ 0 h 117"/>
                <a:gd name="T4" fmla="*/ 0 w 104"/>
                <a:gd name="T5" fmla="*/ 117 h 117"/>
                <a:gd name="T6" fmla="*/ 104 w 104"/>
                <a:gd name="T7" fmla="*/ 9 h 117"/>
                <a:gd name="T8" fmla="*/ 0 60000 65536"/>
                <a:gd name="T9" fmla="*/ 0 60000 65536"/>
                <a:gd name="T10" fmla="*/ 0 60000 65536"/>
                <a:gd name="T11" fmla="*/ 0 60000 65536"/>
                <a:gd name="T12" fmla="*/ 0 w 104"/>
                <a:gd name="T13" fmla="*/ 0 h 117"/>
                <a:gd name="T14" fmla="*/ 104 w 104"/>
                <a:gd name="T15" fmla="*/ 117 h 117"/>
              </a:gdLst>
              <a:ahLst/>
              <a:cxnLst>
                <a:cxn ang="T8">
                  <a:pos x="T0" y="T1"/>
                </a:cxn>
                <a:cxn ang="T9">
                  <a:pos x="T2" y="T3"/>
                </a:cxn>
                <a:cxn ang="T10">
                  <a:pos x="T4" y="T5"/>
                </a:cxn>
                <a:cxn ang="T11">
                  <a:pos x="T6" y="T7"/>
                </a:cxn>
              </a:cxnLst>
              <a:rect l="T12" t="T13" r="T14" b="T15"/>
              <a:pathLst>
                <a:path w="104" h="117">
                  <a:moveTo>
                    <a:pt x="104" y="9"/>
                  </a:moveTo>
                  <a:lnTo>
                    <a:pt x="95" y="0"/>
                  </a:lnTo>
                  <a:lnTo>
                    <a:pt x="0" y="117"/>
                  </a:lnTo>
                  <a:lnTo>
                    <a:pt x="104" y="9"/>
                  </a:lnTo>
                </a:path>
              </a:pathLst>
            </a:custGeom>
            <a:noFill/>
            <a:ln w="0">
              <a:solidFill>
                <a:srgbClr val="000000"/>
              </a:solidFill>
              <a:prstDash val="solid"/>
              <a:round/>
              <a:headEnd/>
              <a:tailEnd/>
            </a:ln>
          </p:spPr>
          <p:txBody>
            <a:bodyPr/>
            <a:lstStyle/>
            <a:p>
              <a:endParaRPr lang="en-US"/>
            </a:p>
          </p:txBody>
        </p:sp>
        <p:sp>
          <p:nvSpPr>
            <p:cNvPr id="2370" name="Freeform 320">
              <a:extLst>
                <a:ext uri="{FF2B5EF4-FFF2-40B4-BE49-F238E27FC236}">
                  <a16:creationId xmlns:a16="http://schemas.microsoft.com/office/drawing/2014/main" id="{0BF5838F-764F-40D9-8864-C11F9AFCF4BA}"/>
                </a:ext>
              </a:extLst>
            </p:cNvPr>
            <p:cNvSpPr>
              <a:spLocks/>
            </p:cNvSpPr>
            <p:nvPr/>
          </p:nvSpPr>
          <p:spPr bwMode="auto">
            <a:xfrm>
              <a:off x="5122" y="3450"/>
              <a:ext cx="16" cy="25"/>
            </a:xfrm>
            <a:custGeom>
              <a:avLst/>
              <a:gdLst>
                <a:gd name="T0" fmla="*/ 95 w 95"/>
                <a:gd name="T1" fmla="*/ 9 h 126"/>
                <a:gd name="T2" fmla="*/ 87 w 95"/>
                <a:gd name="T3" fmla="*/ 0 h 126"/>
                <a:gd name="T4" fmla="*/ 0 w 95"/>
                <a:gd name="T5" fmla="*/ 126 h 126"/>
                <a:gd name="T6" fmla="*/ 95 w 95"/>
                <a:gd name="T7" fmla="*/ 9 h 126"/>
                <a:gd name="T8" fmla="*/ 0 60000 65536"/>
                <a:gd name="T9" fmla="*/ 0 60000 65536"/>
                <a:gd name="T10" fmla="*/ 0 60000 65536"/>
                <a:gd name="T11" fmla="*/ 0 60000 65536"/>
                <a:gd name="T12" fmla="*/ 0 w 95"/>
                <a:gd name="T13" fmla="*/ 0 h 126"/>
                <a:gd name="T14" fmla="*/ 95 w 95"/>
                <a:gd name="T15" fmla="*/ 126 h 126"/>
              </a:gdLst>
              <a:ahLst/>
              <a:cxnLst>
                <a:cxn ang="T8">
                  <a:pos x="T0" y="T1"/>
                </a:cxn>
                <a:cxn ang="T9">
                  <a:pos x="T2" y="T3"/>
                </a:cxn>
                <a:cxn ang="T10">
                  <a:pos x="T4" y="T5"/>
                </a:cxn>
                <a:cxn ang="T11">
                  <a:pos x="T6" y="T7"/>
                </a:cxn>
              </a:cxnLst>
              <a:rect l="T12" t="T13" r="T14" b="T15"/>
              <a:pathLst>
                <a:path w="95" h="126">
                  <a:moveTo>
                    <a:pt x="95" y="9"/>
                  </a:moveTo>
                  <a:lnTo>
                    <a:pt x="87" y="0"/>
                  </a:lnTo>
                  <a:lnTo>
                    <a:pt x="0" y="126"/>
                  </a:lnTo>
                  <a:lnTo>
                    <a:pt x="95" y="9"/>
                  </a:lnTo>
                  <a:close/>
                </a:path>
              </a:pathLst>
            </a:custGeom>
            <a:solidFill>
              <a:srgbClr val="000000"/>
            </a:solidFill>
            <a:ln w="9525">
              <a:noFill/>
              <a:round/>
              <a:headEnd/>
              <a:tailEnd/>
            </a:ln>
          </p:spPr>
          <p:txBody>
            <a:bodyPr/>
            <a:lstStyle/>
            <a:p>
              <a:endParaRPr lang="en-US"/>
            </a:p>
          </p:txBody>
        </p:sp>
        <p:sp>
          <p:nvSpPr>
            <p:cNvPr id="2371" name="Freeform 321">
              <a:extLst>
                <a:ext uri="{FF2B5EF4-FFF2-40B4-BE49-F238E27FC236}">
                  <a16:creationId xmlns:a16="http://schemas.microsoft.com/office/drawing/2014/main" id="{C90CEDB5-E943-4650-8EDD-F46862B4E609}"/>
                </a:ext>
              </a:extLst>
            </p:cNvPr>
            <p:cNvSpPr>
              <a:spLocks/>
            </p:cNvSpPr>
            <p:nvPr/>
          </p:nvSpPr>
          <p:spPr bwMode="auto">
            <a:xfrm>
              <a:off x="5122" y="3450"/>
              <a:ext cx="16" cy="25"/>
            </a:xfrm>
            <a:custGeom>
              <a:avLst/>
              <a:gdLst>
                <a:gd name="T0" fmla="*/ 95 w 95"/>
                <a:gd name="T1" fmla="*/ 9 h 126"/>
                <a:gd name="T2" fmla="*/ 87 w 95"/>
                <a:gd name="T3" fmla="*/ 0 h 126"/>
                <a:gd name="T4" fmla="*/ 0 w 95"/>
                <a:gd name="T5" fmla="*/ 126 h 126"/>
                <a:gd name="T6" fmla="*/ 95 w 95"/>
                <a:gd name="T7" fmla="*/ 9 h 126"/>
                <a:gd name="T8" fmla="*/ 0 60000 65536"/>
                <a:gd name="T9" fmla="*/ 0 60000 65536"/>
                <a:gd name="T10" fmla="*/ 0 60000 65536"/>
                <a:gd name="T11" fmla="*/ 0 60000 65536"/>
                <a:gd name="T12" fmla="*/ 0 w 95"/>
                <a:gd name="T13" fmla="*/ 0 h 126"/>
                <a:gd name="T14" fmla="*/ 95 w 95"/>
                <a:gd name="T15" fmla="*/ 126 h 126"/>
              </a:gdLst>
              <a:ahLst/>
              <a:cxnLst>
                <a:cxn ang="T8">
                  <a:pos x="T0" y="T1"/>
                </a:cxn>
                <a:cxn ang="T9">
                  <a:pos x="T2" y="T3"/>
                </a:cxn>
                <a:cxn ang="T10">
                  <a:pos x="T4" y="T5"/>
                </a:cxn>
                <a:cxn ang="T11">
                  <a:pos x="T6" y="T7"/>
                </a:cxn>
              </a:cxnLst>
              <a:rect l="T12" t="T13" r="T14" b="T15"/>
              <a:pathLst>
                <a:path w="95" h="126">
                  <a:moveTo>
                    <a:pt x="95" y="9"/>
                  </a:moveTo>
                  <a:lnTo>
                    <a:pt x="87" y="0"/>
                  </a:lnTo>
                  <a:lnTo>
                    <a:pt x="0" y="126"/>
                  </a:lnTo>
                  <a:lnTo>
                    <a:pt x="95" y="9"/>
                  </a:lnTo>
                </a:path>
              </a:pathLst>
            </a:custGeom>
            <a:noFill/>
            <a:ln w="0">
              <a:solidFill>
                <a:srgbClr val="000000"/>
              </a:solidFill>
              <a:prstDash val="solid"/>
              <a:round/>
              <a:headEnd/>
              <a:tailEnd/>
            </a:ln>
          </p:spPr>
          <p:txBody>
            <a:bodyPr/>
            <a:lstStyle/>
            <a:p>
              <a:endParaRPr lang="en-US"/>
            </a:p>
          </p:txBody>
        </p:sp>
        <p:sp>
          <p:nvSpPr>
            <p:cNvPr id="2372" name="Freeform 322">
              <a:extLst>
                <a:ext uri="{FF2B5EF4-FFF2-40B4-BE49-F238E27FC236}">
                  <a16:creationId xmlns:a16="http://schemas.microsoft.com/office/drawing/2014/main" id="{2DB10874-11AC-46BF-AE12-B75C54CF72ED}"/>
                </a:ext>
              </a:extLst>
            </p:cNvPr>
            <p:cNvSpPr>
              <a:spLocks/>
            </p:cNvSpPr>
            <p:nvPr/>
          </p:nvSpPr>
          <p:spPr bwMode="auto">
            <a:xfrm>
              <a:off x="5122" y="3448"/>
              <a:ext cx="15" cy="27"/>
            </a:xfrm>
            <a:custGeom>
              <a:avLst/>
              <a:gdLst>
                <a:gd name="T0" fmla="*/ 87 w 87"/>
                <a:gd name="T1" fmla="*/ 8 h 134"/>
                <a:gd name="T2" fmla="*/ 77 w 87"/>
                <a:gd name="T3" fmla="*/ 0 h 134"/>
                <a:gd name="T4" fmla="*/ 0 w 87"/>
                <a:gd name="T5" fmla="*/ 134 h 134"/>
                <a:gd name="T6" fmla="*/ 87 w 87"/>
                <a:gd name="T7" fmla="*/ 8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87" y="8"/>
                  </a:moveTo>
                  <a:lnTo>
                    <a:pt x="77" y="0"/>
                  </a:lnTo>
                  <a:lnTo>
                    <a:pt x="0" y="134"/>
                  </a:lnTo>
                  <a:lnTo>
                    <a:pt x="87" y="8"/>
                  </a:lnTo>
                  <a:close/>
                </a:path>
              </a:pathLst>
            </a:custGeom>
            <a:solidFill>
              <a:srgbClr val="000000"/>
            </a:solidFill>
            <a:ln w="9525">
              <a:noFill/>
              <a:round/>
              <a:headEnd/>
              <a:tailEnd/>
            </a:ln>
          </p:spPr>
          <p:txBody>
            <a:bodyPr/>
            <a:lstStyle/>
            <a:p>
              <a:endParaRPr lang="en-US"/>
            </a:p>
          </p:txBody>
        </p:sp>
        <p:sp>
          <p:nvSpPr>
            <p:cNvPr id="2373" name="Freeform 323">
              <a:extLst>
                <a:ext uri="{FF2B5EF4-FFF2-40B4-BE49-F238E27FC236}">
                  <a16:creationId xmlns:a16="http://schemas.microsoft.com/office/drawing/2014/main" id="{A923CFDF-5D79-44B7-A35A-7F35A57E0945}"/>
                </a:ext>
              </a:extLst>
            </p:cNvPr>
            <p:cNvSpPr>
              <a:spLocks/>
            </p:cNvSpPr>
            <p:nvPr/>
          </p:nvSpPr>
          <p:spPr bwMode="auto">
            <a:xfrm>
              <a:off x="5122" y="3448"/>
              <a:ext cx="15" cy="27"/>
            </a:xfrm>
            <a:custGeom>
              <a:avLst/>
              <a:gdLst>
                <a:gd name="T0" fmla="*/ 87 w 87"/>
                <a:gd name="T1" fmla="*/ 8 h 134"/>
                <a:gd name="T2" fmla="*/ 77 w 87"/>
                <a:gd name="T3" fmla="*/ 0 h 134"/>
                <a:gd name="T4" fmla="*/ 0 w 87"/>
                <a:gd name="T5" fmla="*/ 134 h 134"/>
                <a:gd name="T6" fmla="*/ 87 w 87"/>
                <a:gd name="T7" fmla="*/ 8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87" y="8"/>
                  </a:moveTo>
                  <a:lnTo>
                    <a:pt x="77" y="0"/>
                  </a:lnTo>
                  <a:lnTo>
                    <a:pt x="0" y="134"/>
                  </a:lnTo>
                  <a:lnTo>
                    <a:pt x="87" y="8"/>
                  </a:lnTo>
                </a:path>
              </a:pathLst>
            </a:custGeom>
            <a:noFill/>
            <a:ln w="0">
              <a:solidFill>
                <a:srgbClr val="000000"/>
              </a:solidFill>
              <a:prstDash val="solid"/>
              <a:round/>
              <a:headEnd/>
              <a:tailEnd/>
            </a:ln>
          </p:spPr>
          <p:txBody>
            <a:bodyPr/>
            <a:lstStyle/>
            <a:p>
              <a:endParaRPr lang="en-US"/>
            </a:p>
          </p:txBody>
        </p:sp>
        <p:sp>
          <p:nvSpPr>
            <p:cNvPr id="2374" name="Freeform 324">
              <a:extLst>
                <a:ext uri="{FF2B5EF4-FFF2-40B4-BE49-F238E27FC236}">
                  <a16:creationId xmlns:a16="http://schemas.microsoft.com/office/drawing/2014/main" id="{DADDBF17-0CE4-433A-AF3F-8CF7CF70AAD1}"/>
                </a:ext>
              </a:extLst>
            </p:cNvPr>
            <p:cNvSpPr>
              <a:spLocks/>
            </p:cNvSpPr>
            <p:nvPr/>
          </p:nvSpPr>
          <p:spPr bwMode="auto">
            <a:xfrm>
              <a:off x="5122" y="3447"/>
              <a:ext cx="13" cy="28"/>
            </a:xfrm>
            <a:custGeom>
              <a:avLst/>
              <a:gdLst>
                <a:gd name="T0" fmla="*/ 77 w 77"/>
                <a:gd name="T1" fmla="*/ 7 h 141"/>
                <a:gd name="T2" fmla="*/ 68 w 77"/>
                <a:gd name="T3" fmla="*/ 0 h 141"/>
                <a:gd name="T4" fmla="*/ 0 w 77"/>
                <a:gd name="T5" fmla="*/ 141 h 141"/>
                <a:gd name="T6" fmla="*/ 77 w 77"/>
                <a:gd name="T7" fmla="*/ 7 h 141"/>
                <a:gd name="T8" fmla="*/ 0 60000 65536"/>
                <a:gd name="T9" fmla="*/ 0 60000 65536"/>
                <a:gd name="T10" fmla="*/ 0 60000 65536"/>
                <a:gd name="T11" fmla="*/ 0 60000 65536"/>
                <a:gd name="T12" fmla="*/ 0 w 77"/>
                <a:gd name="T13" fmla="*/ 0 h 141"/>
                <a:gd name="T14" fmla="*/ 77 w 77"/>
                <a:gd name="T15" fmla="*/ 141 h 141"/>
              </a:gdLst>
              <a:ahLst/>
              <a:cxnLst>
                <a:cxn ang="T8">
                  <a:pos x="T0" y="T1"/>
                </a:cxn>
                <a:cxn ang="T9">
                  <a:pos x="T2" y="T3"/>
                </a:cxn>
                <a:cxn ang="T10">
                  <a:pos x="T4" y="T5"/>
                </a:cxn>
                <a:cxn ang="T11">
                  <a:pos x="T6" y="T7"/>
                </a:cxn>
              </a:cxnLst>
              <a:rect l="T12" t="T13" r="T14" b="T15"/>
              <a:pathLst>
                <a:path w="77" h="141">
                  <a:moveTo>
                    <a:pt x="77" y="7"/>
                  </a:moveTo>
                  <a:lnTo>
                    <a:pt x="68" y="0"/>
                  </a:lnTo>
                  <a:lnTo>
                    <a:pt x="0" y="141"/>
                  </a:lnTo>
                  <a:lnTo>
                    <a:pt x="77" y="7"/>
                  </a:lnTo>
                  <a:close/>
                </a:path>
              </a:pathLst>
            </a:custGeom>
            <a:solidFill>
              <a:srgbClr val="000000"/>
            </a:solidFill>
            <a:ln w="9525">
              <a:noFill/>
              <a:round/>
              <a:headEnd/>
              <a:tailEnd/>
            </a:ln>
          </p:spPr>
          <p:txBody>
            <a:bodyPr/>
            <a:lstStyle/>
            <a:p>
              <a:endParaRPr lang="en-US"/>
            </a:p>
          </p:txBody>
        </p:sp>
        <p:sp>
          <p:nvSpPr>
            <p:cNvPr id="2375" name="Freeform 325">
              <a:extLst>
                <a:ext uri="{FF2B5EF4-FFF2-40B4-BE49-F238E27FC236}">
                  <a16:creationId xmlns:a16="http://schemas.microsoft.com/office/drawing/2014/main" id="{FCE6D7EE-6347-4E41-81B5-FBD5F4E59311}"/>
                </a:ext>
              </a:extLst>
            </p:cNvPr>
            <p:cNvSpPr>
              <a:spLocks/>
            </p:cNvSpPr>
            <p:nvPr/>
          </p:nvSpPr>
          <p:spPr bwMode="auto">
            <a:xfrm>
              <a:off x="5122" y="3447"/>
              <a:ext cx="13" cy="28"/>
            </a:xfrm>
            <a:custGeom>
              <a:avLst/>
              <a:gdLst>
                <a:gd name="T0" fmla="*/ 77 w 77"/>
                <a:gd name="T1" fmla="*/ 7 h 141"/>
                <a:gd name="T2" fmla="*/ 68 w 77"/>
                <a:gd name="T3" fmla="*/ 0 h 141"/>
                <a:gd name="T4" fmla="*/ 0 w 77"/>
                <a:gd name="T5" fmla="*/ 141 h 141"/>
                <a:gd name="T6" fmla="*/ 77 w 77"/>
                <a:gd name="T7" fmla="*/ 7 h 141"/>
                <a:gd name="T8" fmla="*/ 0 60000 65536"/>
                <a:gd name="T9" fmla="*/ 0 60000 65536"/>
                <a:gd name="T10" fmla="*/ 0 60000 65536"/>
                <a:gd name="T11" fmla="*/ 0 60000 65536"/>
                <a:gd name="T12" fmla="*/ 0 w 77"/>
                <a:gd name="T13" fmla="*/ 0 h 141"/>
                <a:gd name="T14" fmla="*/ 77 w 77"/>
                <a:gd name="T15" fmla="*/ 141 h 141"/>
              </a:gdLst>
              <a:ahLst/>
              <a:cxnLst>
                <a:cxn ang="T8">
                  <a:pos x="T0" y="T1"/>
                </a:cxn>
                <a:cxn ang="T9">
                  <a:pos x="T2" y="T3"/>
                </a:cxn>
                <a:cxn ang="T10">
                  <a:pos x="T4" y="T5"/>
                </a:cxn>
                <a:cxn ang="T11">
                  <a:pos x="T6" y="T7"/>
                </a:cxn>
              </a:cxnLst>
              <a:rect l="T12" t="T13" r="T14" b="T15"/>
              <a:pathLst>
                <a:path w="77" h="141">
                  <a:moveTo>
                    <a:pt x="77" y="7"/>
                  </a:moveTo>
                  <a:lnTo>
                    <a:pt x="68" y="0"/>
                  </a:lnTo>
                  <a:lnTo>
                    <a:pt x="0" y="141"/>
                  </a:lnTo>
                  <a:lnTo>
                    <a:pt x="77" y="7"/>
                  </a:lnTo>
                </a:path>
              </a:pathLst>
            </a:custGeom>
            <a:noFill/>
            <a:ln w="0">
              <a:solidFill>
                <a:srgbClr val="000000"/>
              </a:solidFill>
              <a:prstDash val="solid"/>
              <a:round/>
              <a:headEnd/>
              <a:tailEnd/>
            </a:ln>
          </p:spPr>
          <p:txBody>
            <a:bodyPr/>
            <a:lstStyle/>
            <a:p>
              <a:endParaRPr lang="en-US"/>
            </a:p>
          </p:txBody>
        </p:sp>
        <p:sp>
          <p:nvSpPr>
            <p:cNvPr id="2376" name="Freeform 326">
              <a:extLst>
                <a:ext uri="{FF2B5EF4-FFF2-40B4-BE49-F238E27FC236}">
                  <a16:creationId xmlns:a16="http://schemas.microsoft.com/office/drawing/2014/main" id="{BC1DCA66-8FA2-4543-BE06-5B5BFB341B7E}"/>
                </a:ext>
              </a:extLst>
            </p:cNvPr>
            <p:cNvSpPr>
              <a:spLocks/>
            </p:cNvSpPr>
            <p:nvPr/>
          </p:nvSpPr>
          <p:spPr bwMode="auto">
            <a:xfrm>
              <a:off x="5122" y="3446"/>
              <a:ext cx="12" cy="29"/>
            </a:xfrm>
            <a:custGeom>
              <a:avLst/>
              <a:gdLst>
                <a:gd name="T0" fmla="*/ 68 w 68"/>
                <a:gd name="T1" fmla="*/ 5 h 146"/>
                <a:gd name="T2" fmla="*/ 57 w 68"/>
                <a:gd name="T3" fmla="*/ 0 h 146"/>
                <a:gd name="T4" fmla="*/ 0 w 68"/>
                <a:gd name="T5" fmla="*/ 146 h 146"/>
                <a:gd name="T6" fmla="*/ 68 w 68"/>
                <a:gd name="T7" fmla="*/ 5 h 146"/>
                <a:gd name="T8" fmla="*/ 0 60000 65536"/>
                <a:gd name="T9" fmla="*/ 0 60000 65536"/>
                <a:gd name="T10" fmla="*/ 0 60000 65536"/>
                <a:gd name="T11" fmla="*/ 0 60000 65536"/>
                <a:gd name="T12" fmla="*/ 0 w 68"/>
                <a:gd name="T13" fmla="*/ 0 h 146"/>
                <a:gd name="T14" fmla="*/ 68 w 68"/>
                <a:gd name="T15" fmla="*/ 146 h 146"/>
              </a:gdLst>
              <a:ahLst/>
              <a:cxnLst>
                <a:cxn ang="T8">
                  <a:pos x="T0" y="T1"/>
                </a:cxn>
                <a:cxn ang="T9">
                  <a:pos x="T2" y="T3"/>
                </a:cxn>
                <a:cxn ang="T10">
                  <a:pos x="T4" y="T5"/>
                </a:cxn>
                <a:cxn ang="T11">
                  <a:pos x="T6" y="T7"/>
                </a:cxn>
              </a:cxnLst>
              <a:rect l="T12" t="T13" r="T14" b="T15"/>
              <a:pathLst>
                <a:path w="68" h="146">
                  <a:moveTo>
                    <a:pt x="68" y="5"/>
                  </a:moveTo>
                  <a:lnTo>
                    <a:pt x="57" y="0"/>
                  </a:lnTo>
                  <a:lnTo>
                    <a:pt x="0" y="146"/>
                  </a:lnTo>
                  <a:lnTo>
                    <a:pt x="68" y="5"/>
                  </a:lnTo>
                  <a:close/>
                </a:path>
              </a:pathLst>
            </a:custGeom>
            <a:solidFill>
              <a:srgbClr val="000000"/>
            </a:solidFill>
            <a:ln w="9525">
              <a:noFill/>
              <a:round/>
              <a:headEnd/>
              <a:tailEnd/>
            </a:ln>
          </p:spPr>
          <p:txBody>
            <a:bodyPr/>
            <a:lstStyle/>
            <a:p>
              <a:endParaRPr lang="en-US"/>
            </a:p>
          </p:txBody>
        </p:sp>
        <p:sp>
          <p:nvSpPr>
            <p:cNvPr id="2377" name="Freeform 327">
              <a:extLst>
                <a:ext uri="{FF2B5EF4-FFF2-40B4-BE49-F238E27FC236}">
                  <a16:creationId xmlns:a16="http://schemas.microsoft.com/office/drawing/2014/main" id="{3C63A3E9-3AF3-4C64-AE56-944E50ED7856}"/>
                </a:ext>
              </a:extLst>
            </p:cNvPr>
            <p:cNvSpPr>
              <a:spLocks/>
            </p:cNvSpPr>
            <p:nvPr/>
          </p:nvSpPr>
          <p:spPr bwMode="auto">
            <a:xfrm>
              <a:off x="5122" y="3446"/>
              <a:ext cx="12" cy="29"/>
            </a:xfrm>
            <a:custGeom>
              <a:avLst/>
              <a:gdLst>
                <a:gd name="T0" fmla="*/ 68 w 68"/>
                <a:gd name="T1" fmla="*/ 5 h 146"/>
                <a:gd name="T2" fmla="*/ 57 w 68"/>
                <a:gd name="T3" fmla="*/ 0 h 146"/>
                <a:gd name="T4" fmla="*/ 0 w 68"/>
                <a:gd name="T5" fmla="*/ 146 h 146"/>
                <a:gd name="T6" fmla="*/ 68 w 68"/>
                <a:gd name="T7" fmla="*/ 5 h 146"/>
                <a:gd name="T8" fmla="*/ 0 60000 65536"/>
                <a:gd name="T9" fmla="*/ 0 60000 65536"/>
                <a:gd name="T10" fmla="*/ 0 60000 65536"/>
                <a:gd name="T11" fmla="*/ 0 60000 65536"/>
                <a:gd name="T12" fmla="*/ 0 w 68"/>
                <a:gd name="T13" fmla="*/ 0 h 146"/>
                <a:gd name="T14" fmla="*/ 68 w 68"/>
                <a:gd name="T15" fmla="*/ 146 h 146"/>
              </a:gdLst>
              <a:ahLst/>
              <a:cxnLst>
                <a:cxn ang="T8">
                  <a:pos x="T0" y="T1"/>
                </a:cxn>
                <a:cxn ang="T9">
                  <a:pos x="T2" y="T3"/>
                </a:cxn>
                <a:cxn ang="T10">
                  <a:pos x="T4" y="T5"/>
                </a:cxn>
                <a:cxn ang="T11">
                  <a:pos x="T6" y="T7"/>
                </a:cxn>
              </a:cxnLst>
              <a:rect l="T12" t="T13" r="T14" b="T15"/>
              <a:pathLst>
                <a:path w="68" h="146">
                  <a:moveTo>
                    <a:pt x="68" y="5"/>
                  </a:moveTo>
                  <a:lnTo>
                    <a:pt x="57" y="0"/>
                  </a:lnTo>
                  <a:lnTo>
                    <a:pt x="0" y="146"/>
                  </a:lnTo>
                  <a:lnTo>
                    <a:pt x="68" y="5"/>
                  </a:lnTo>
                </a:path>
              </a:pathLst>
            </a:custGeom>
            <a:noFill/>
            <a:ln w="0">
              <a:solidFill>
                <a:srgbClr val="000000"/>
              </a:solidFill>
              <a:prstDash val="solid"/>
              <a:round/>
              <a:headEnd/>
              <a:tailEnd/>
            </a:ln>
          </p:spPr>
          <p:txBody>
            <a:bodyPr/>
            <a:lstStyle/>
            <a:p>
              <a:endParaRPr lang="en-US"/>
            </a:p>
          </p:txBody>
        </p:sp>
        <p:sp>
          <p:nvSpPr>
            <p:cNvPr id="2378" name="Freeform 328">
              <a:extLst>
                <a:ext uri="{FF2B5EF4-FFF2-40B4-BE49-F238E27FC236}">
                  <a16:creationId xmlns:a16="http://schemas.microsoft.com/office/drawing/2014/main" id="{62D5958F-5B5F-4CFE-A76B-EEC786C22112}"/>
                </a:ext>
              </a:extLst>
            </p:cNvPr>
            <p:cNvSpPr>
              <a:spLocks/>
            </p:cNvSpPr>
            <p:nvPr/>
          </p:nvSpPr>
          <p:spPr bwMode="auto">
            <a:xfrm>
              <a:off x="5122" y="3445"/>
              <a:ext cx="10" cy="30"/>
            </a:xfrm>
            <a:custGeom>
              <a:avLst/>
              <a:gdLst>
                <a:gd name="T0" fmla="*/ 57 w 57"/>
                <a:gd name="T1" fmla="*/ 5 h 151"/>
                <a:gd name="T2" fmla="*/ 45 w 57"/>
                <a:gd name="T3" fmla="*/ 0 h 151"/>
                <a:gd name="T4" fmla="*/ 0 w 57"/>
                <a:gd name="T5" fmla="*/ 151 h 151"/>
                <a:gd name="T6" fmla="*/ 57 w 57"/>
                <a:gd name="T7" fmla="*/ 5 h 151"/>
                <a:gd name="T8" fmla="*/ 0 60000 65536"/>
                <a:gd name="T9" fmla="*/ 0 60000 65536"/>
                <a:gd name="T10" fmla="*/ 0 60000 65536"/>
                <a:gd name="T11" fmla="*/ 0 60000 65536"/>
                <a:gd name="T12" fmla="*/ 0 w 57"/>
                <a:gd name="T13" fmla="*/ 0 h 151"/>
                <a:gd name="T14" fmla="*/ 57 w 57"/>
                <a:gd name="T15" fmla="*/ 151 h 151"/>
              </a:gdLst>
              <a:ahLst/>
              <a:cxnLst>
                <a:cxn ang="T8">
                  <a:pos x="T0" y="T1"/>
                </a:cxn>
                <a:cxn ang="T9">
                  <a:pos x="T2" y="T3"/>
                </a:cxn>
                <a:cxn ang="T10">
                  <a:pos x="T4" y="T5"/>
                </a:cxn>
                <a:cxn ang="T11">
                  <a:pos x="T6" y="T7"/>
                </a:cxn>
              </a:cxnLst>
              <a:rect l="T12" t="T13" r="T14" b="T15"/>
              <a:pathLst>
                <a:path w="57" h="151">
                  <a:moveTo>
                    <a:pt x="57" y="5"/>
                  </a:moveTo>
                  <a:lnTo>
                    <a:pt x="45" y="0"/>
                  </a:lnTo>
                  <a:lnTo>
                    <a:pt x="0" y="151"/>
                  </a:lnTo>
                  <a:lnTo>
                    <a:pt x="57" y="5"/>
                  </a:lnTo>
                  <a:close/>
                </a:path>
              </a:pathLst>
            </a:custGeom>
            <a:solidFill>
              <a:srgbClr val="000000"/>
            </a:solidFill>
            <a:ln w="9525">
              <a:noFill/>
              <a:round/>
              <a:headEnd/>
              <a:tailEnd/>
            </a:ln>
          </p:spPr>
          <p:txBody>
            <a:bodyPr/>
            <a:lstStyle/>
            <a:p>
              <a:endParaRPr lang="en-US"/>
            </a:p>
          </p:txBody>
        </p:sp>
        <p:sp>
          <p:nvSpPr>
            <p:cNvPr id="2379" name="Freeform 329">
              <a:extLst>
                <a:ext uri="{FF2B5EF4-FFF2-40B4-BE49-F238E27FC236}">
                  <a16:creationId xmlns:a16="http://schemas.microsoft.com/office/drawing/2014/main" id="{EE13EB8E-6497-499B-A667-4C6E4D6401EF}"/>
                </a:ext>
              </a:extLst>
            </p:cNvPr>
            <p:cNvSpPr>
              <a:spLocks/>
            </p:cNvSpPr>
            <p:nvPr/>
          </p:nvSpPr>
          <p:spPr bwMode="auto">
            <a:xfrm>
              <a:off x="5122" y="3445"/>
              <a:ext cx="10" cy="30"/>
            </a:xfrm>
            <a:custGeom>
              <a:avLst/>
              <a:gdLst>
                <a:gd name="T0" fmla="*/ 57 w 57"/>
                <a:gd name="T1" fmla="*/ 5 h 151"/>
                <a:gd name="T2" fmla="*/ 45 w 57"/>
                <a:gd name="T3" fmla="*/ 0 h 151"/>
                <a:gd name="T4" fmla="*/ 0 w 57"/>
                <a:gd name="T5" fmla="*/ 151 h 151"/>
                <a:gd name="T6" fmla="*/ 57 w 57"/>
                <a:gd name="T7" fmla="*/ 5 h 151"/>
                <a:gd name="T8" fmla="*/ 0 60000 65536"/>
                <a:gd name="T9" fmla="*/ 0 60000 65536"/>
                <a:gd name="T10" fmla="*/ 0 60000 65536"/>
                <a:gd name="T11" fmla="*/ 0 60000 65536"/>
                <a:gd name="T12" fmla="*/ 0 w 57"/>
                <a:gd name="T13" fmla="*/ 0 h 151"/>
                <a:gd name="T14" fmla="*/ 57 w 57"/>
                <a:gd name="T15" fmla="*/ 151 h 151"/>
              </a:gdLst>
              <a:ahLst/>
              <a:cxnLst>
                <a:cxn ang="T8">
                  <a:pos x="T0" y="T1"/>
                </a:cxn>
                <a:cxn ang="T9">
                  <a:pos x="T2" y="T3"/>
                </a:cxn>
                <a:cxn ang="T10">
                  <a:pos x="T4" y="T5"/>
                </a:cxn>
                <a:cxn ang="T11">
                  <a:pos x="T6" y="T7"/>
                </a:cxn>
              </a:cxnLst>
              <a:rect l="T12" t="T13" r="T14" b="T15"/>
              <a:pathLst>
                <a:path w="57" h="151">
                  <a:moveTo>
                    <a:pt x="57" y="5"/>
                  </a:moveTo>
                  <a:lnTo>
                    <a:pt x="45" y="0"/>
                  </a:lnTo>
                  <a:lnTo>
                    <a:pt x="0" y="151"/>
                  </a:lnTo>
                  <a:lnTo>
                    <a:pt x="57" y="5"/>
                  </a:lnTo>
                </a:path>
              </a:pathLst>
            </a:custGeom>
            <a:noFill/>
            <a:ln w="0">
              <a:solidFill>
                <a:srgbClr val="000000"/>
              </a:solidFill>
              <a:prstDash val="solid"/>
              <a:round/>
              <a:headEnd/>
              <a:tailEnd/>
            </a:ln>
          </p:spPr>
          <p:txBody>
            <a:bodyPr/>
            <a:lstStyle/>
            <a:p>
              <a:endParaRPr lang="en-US"/>
            </a:p>
          </p:txBody>
        </p:sp>
        <p:sp>
          <p:nvSpPr>
            <p:cNvPr id="2380" name="Freeform 330">
              <a:extLst>
                <a:ext uri="{FF2B5EF4-FFF2-40B4-BE49-F238E27FC236}">
                  <a16:creationId xmlns:a16="http://schemas.microsoft.com/office/drawing/2014/main" id="{7567C95B-F154-46B2-8AA2-C0E6E5F16FAC}"/>
                </a:ext>
              </a:extLst>
            </p:cNvPr>
            <p:cNvSpPr>
              <a:spLocks/>
            </p:cNvSpPr>
            <p:nvPr/>
          </p:nvSpPr>
          <p:spPr bwMode="auto">
            <a:xfrm>
              <a:off x="5122" y="3444"/>
              <a:ext cx="8" cy="31"/>
            </a:xfrm>
            <a:custGeom>
              <a:avLst/>
              <a:gdLst>
                <a:gd name="T0" fmla="*/ 45 w 45"/>
                <a:gd name="T1" fmla="*/ 4 h 155"/>
                <a:gd name="T2" fmla="*/ 35 w 45"/>
                <a:gd name="T3" fmla="*/ 0 h 155"/>
                <a:gd name="T4" fmla="*/ 0 w 45"/>
                <a:gd name="T5" fmla="*/ 155 h 155"/>
                <a:gd name="T6" fmla="*/ 45 w 45"/>
                <a:gd name="T7" fmla="*/ 4 h 155"/>
                <a:gd name="T8" fmla="*/ 0 60000 65536"/>
                <a:gd name="T9" fmla="*/ 0 60000 65536"/>
                <a:gd name="T10" fmla="*/ 0 60000 65536"/>
                <a:gd name="T11" fmla="*/ 0 60000 65536"/>
                <a:gd name="T12" fmla="*/ 0 w 45"/>
                <a:gd name="T13" fmla="*/ 0 h 155"/>
                <a:gd name="T14" fmla="*/ 45 w 45"/>
                <a:gd name="T15" fmla="*/ 155 h 155"/>
              </a:gdLst>
              <a:ahLst/>
              <a:cxnLst>
                <a:cxn ang="T8">
                  <a:pos x="T0" y="T1"/>
                </a:cxn>
                <a:cxn ang="T9">
                  <a:pos x="T2" y="T3"/>
                </a:cxn>
                <a:cxn ang="T10">
                  <a:pos x="T4" y="T5"/>
                </a:cxn>
                <a:cxn ang="T11">
                  <a:pos x="T6" y="T7"/>
                </a:cxn>
              </a:cxnLst>
              <a:rect l="T12" t="T13" r="T14" b="T15"/>
              <a:pathLst>
                <a:path w="45" h="155">
                  <a:moveTo>
                    <a:pt x="45" y="4"/>
                  </a:moveTo>
                  <a:lnTo>
                    <a:pt x="35" y="0"/>
                  </a:lnTo>
                  <a:lnTo>
                    <a:pt x="0" y="155"/>
                  </a:lnTo>
                  <a:lnTo>
                    <a:pt x="45" y="4"/>
                  </a:lnTo>
                  <a:close/>
                </a:path>
              </a:pathLst>
            </a:custGeom>
            <a:solidFill>
              <a:srgbClr val="000000"/>
            </a:solidFill>
            <a:ln w="9525">
              <a:noFill/>
              <a:round/>
              <a:headEnd/>
              <a:tailEnd/>
            </a:ln>
          </p:spPr>
          <p:txBody>
            <a:bodyPr/>
            <a:lstStyle/>
            <a:p>
              <a:endParaRPr lang="en-US"/>
            </a:p>
          </p:txBody>
        </p:sp>
        <p:sp>
          <p:nvSpPr>
            <p:cNvPr id="2381" name="Freeform 331">
              <a:extLst>
                <a:ext uri="{FF2B5EF4-FFF2-40B4-BE49-F238E27FC236}">
                  <a16:creationId xmlns:a16="http://schemas.microsoft.com/office/drawing/2014/main" id="{880C2B08-EB92-4B4F-A3CB-C6678641102C}"/>
                </a:ext>
              </a:extLst>
            </p:cNvPr>
            <p:cNvSpPr>
              <a:spLocks/>
            </p:cNvSpPr>
            <p:nvPr/>
          </p:nvSpPr>
          <p:spPr bwMode="auto">
            <a:xfrm>
              <a:off x="5122" y="3444"/>
              <a:ext cx="8" cy="31"/>
            </a:xfrm>
            <a:custGeom>
              <a:avLst/>
              <a:gdLst>
                <a:gd name="T0" fmla="*/ 45 w 45"/>
                <a:gd name="T1" fmla="*/ 4 h 155"/>
                <a:gd name="T2" fmla="*/ 35 w 45"/>
                <a:gd name="T3" fmla="*/ 0 h 155"/>
                <a:gd name="T4" fmla="*/ 0 w 45"/>
                <a:gd name="T5" fmla="*/ 155 h 155"/>
                <a:gd name="T6" fmla="*/ 45 w 45"/>
                <a:gd name="T7" fmla="*/ 4 h 155"/>
                <a:gd name="T8" fmla="*/ 0 60000 65536"/>
                <a:gd name="T9" fmla="*/ 0 60000 65536"/>
                <a:gd name="T10" fmla="*/ 0 60000 65536"/>
                <a:gd name="T11" fmla="*/ 0 60000 65536"/>
                <a:gd name="T12" fmla="*/ 0 w 45"/>
                <a:gd name="T13" fmla="*/ 0 h 155"/>
                <a:gd name="T14" fmla="*/ 45 w 45"/>
                <a:gd name="T15" fmla="*/ 155 h 155"/>
              </a:gdLst>
              <a:ahLst/>
              <a:cxnLst>
                <a:cxn ang="T8">
                  <a:pos x="T0" y="T1"/>
                </a:cxn>
                <a:cxn ang="T9">
                  <a:pos x="T2" y="T3"/>
                </a:cxn>
                <a:cxn ang="T10">
                  <a:pos x="T4" y="T5"/>
                </a:cxn>
                <a:cxn ang="T11">
                  <a:pos x="T6" y="T7"/>
                </a:cxn>
              </a:cxnLst>
              <a:rect l="T12" t="T13" r="T14" b="T15"/>
              <a:pathLst>
                <a:path w="45" h="155">
                  <a:moveTo>
                    <a:pt x="45" y="4"/>
                  </a:moveTo>
                  <a:lnTo>
                    <a:pt x="35" y="0"/>
                  </a:lnTo>
                  <a:lnTo>
                    <a:pt x="0" y="155"/>
                  </a:lnTo>
                  <a:lnTo>
                    <a:pt x="45" y="4"/>
                  </a:lnTo>
                </a:path>
              </a:pathLst>
            </a:custGeom>
            <a:noFill/>
            <a:ln w="0">
              <a:solidFill>
                <a:srgbClr val="000000"/>
              </a:solidFill>
              <a:prstDash val="solid"/>
              <a:round/>
              <a:headEnd/>
              <a:tailEnd/>
            </a:ln>
          </p:spPr>
          <p:txBody>
            <a:bodyPr/>
            <a:lstStyle/>
            <a:p>
              <a:endParaRPr lang="en-US"/>
            </a:p>
          </p:txBody>
        </p:sp>
        <p:sp>
          <p:nvSpPr>
            <p:cNvPr id="2382" name="Freeform 332">
              <a:extLst>
                <a:ext uri="{FF2B5EF4-FFF2-40B4-BE49-F238E27FC236}">
                  <a16:creationId xmlns:a16="http://schemas.microsoft.com/office/drawing/2014/main" id="{C802AB0E-D8E8-495D-B1CC-44CBC8A2885C}"/>
                </a:ext>
              </a:extLst>
            </p:cNvPr>
            <p:cNvSpPr>
              <a:spLocks/>
            </p:cNvSpPr>
            <p:nvPr/>
          </p:nvSpPr>
          <p:spPr bwMode="auto">
            <a:xfrm>
              <a:off x="5122" y="3443"/>
              <a:ext cx="6" cy="32"/>
            </a:xfrm>
            <a:custGeom>
              <a:avLst/>
              <a:gdLst>
                <a:gd name="T0" fmla="*/ 35 w 35"/>
                <a:gd name="T1" fmla="*/ 3 h 158"/>
                <a:gd name="T2" fmla="*/ 23 w 35"/>
                <a:gd name="T3" fmla="*/ 0 h 158"/>
                <a:gd name="T4" fmla="*/ 0 w 35"/>
                <a:gd name="T5" fmla="*/ 158 h 158"/>
                <a:gd name="T6" fmla="*/ 35 w 35"/>
                <a:gd name="T7" fmla="*/ 3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35" y="3"/>
                  </a:moveTo>
                  <a:lnTo>
                    <a:pt x="23" y="0"/>
                  </a:lnTo>
                  <a:lnTo>
                    <a:pt x="0" y="158"/>
                  </a:lnTo>
                  <a:lnTo>
                    <a:pt x="35" y="3"/>
                  </a:lnTo>
                  <a:close/>
                </a:path>
              </a:pathLst>
            </a:custGeom>
            <a:solidFill>
              <a:srgbClr val="000000"/>
            </a:solidFill>
            <a:ln w="9525">
              <a:noFill/>
              <a:round/>
              <a:headEnd/>
              <a:tailEnd/>
            </a:ln>
          </p:spPr>
          <p:txBody>
            <a:bodyPr/>
            <a:lstStyle/>
            <a:p>
              <a:endParaRPr lang="en-US"/>
            </a:p>
          </p:txBody>
        </p:sp>
        <p:sp>
          <p:nvSpPr>
            <p:cNvPr id="2383" name="Freeform 333">
              <a:extLst>
                <a:ext uri="{FF2B5EF4-FFF2-40B4-BE49-F238E27FC236}">
                  <a16:creationId xmlns:a16="http://schemas.microsoft.com/office/drawing/2014/main" id="{1BD2B924-3565-4061-BD1C-C93E100F4F5A}"/>
                </a:ext>
              </a:extLst>
            </p:cNvPr>
            <p:cNvSpPr>
              <a:spLocks/>
            </p:cNvSpPr>
            <p:nvPr/>
          </p:nvSpPr>
          <p:spPr bwMode="auto">
            <a:xfrm>
              <a:off x="5122" y="3443"/>
              <a:ext cx="6" cy="32"/>
            </a:xfrm>
            <a:custGeom>
              <a:avLst/>
              <a:gdLst>
                <a:gd name="T0" fmla="*/ 35 w 35"/>
                <a:gd name="T1" fmla="*/ 3 h 158"/>
                <a:gd name="T2" fmla="*/ 23 w 35"/>
                <a:gd name="T3" fmla="*/ 0 h 158"/>
                <a:gd name="T4" fmla="*/ 0 w 35"/>
                <a:gd name="T5" fmla="*/ 158 h 158"/>
                <a:gd name="T6" fmla="*/ 35 w 35"/>
                <a:gd name="T7" fmla="*/ 3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35" y="3"/>
                  </a:moveTo>
                  <a:lnTo>
                    <a:pt x="23" y="0"/>
                  </a:lnTo>
                  <a:lnTo>
                    <a:pt x="0" y="158"/>
                  </a:lnTo>
                  <a:lnTo>
                    <a:pt x="35" y="3"/>
                  </a:lnTo>
                </a:path>
              </a:pathLst>
            </a:custGeom>
            <a:noFill/>
            <a:ln w="0">
              <a:solidFill>
                <a:srgbClr val="000000"/>
              </a:solidFill>
              <a:prstDash val="solid"/>
              <a:round/>
              <a:headEnd/>
              <a:tailEnd/>
            </a:ln>
          </p:spPr>
          <p:txBody>
            <a:bodyPr/>
            <a:lstStyle/>
            <a:p>
              <a:endParaRPr lang="en-US"/>
            </a:p>
          </p:txBody>
        </p:sp>
        <p:sp>
          <p:nvSpPr>
            <p:cNvPr id="2384" name="Freeform 334">
              <a:extLst>
                <a:ext uri="{FF2B5EF4-FFF2-40B4-BE49-F238E27FC236}">
                  <a16:creationId xmlns:a16="http://schemas.microsoft.com/office/drawing/2014/main" id="{1E053343-FD90-4958-B6E9-283A83470144}"/>
                </a:ext>
              </a:extLst>
            </p:cNvPr>
            <p:cNvSpPr>
              <a:spLocks/>
            </p:cNvSpPr>
            <p:nvPr/>
          </p:nvSpPr>
          <p:spPr bwMode="auto">
            <a:xfrm>
              <a:off x="5122" y="3443"/>
              <a:ext cx="4" cy="32"/>
            </a:xfrm>
            <a:custGeom>
              <a:avLst/>
              <a:gdLst>
                <a:gd name="T0" fmla="*/ 23 w 23"/>
                <a:gd name="T1" fmla="*/ 1 h 159"/>
                <a:gd name="T2" fmla="*/ 11 w 23"/>
                <a:gd name="T3" fmla="*/ 0 h 159"/>
                <a:gd name="T4" fmla="*/ 0 w 23"/>
                <a:gd name="T5" fmla="*/ 159 h 159"/>
                <a:gd name="T6" fmla="*/ 23 w 23"/>
                <a:gd name="T7" fmla="*/ 1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23" y="1"/>
                  </a:moveTo>
                  <a:lnTo>
                    <a:pt x="11" y="0"/>
                  </a:lnTo>
                  <a:lnTo>
                    <a:pt x="0" y="159"/>
                  </a:lnTo>
                  <a:lnTo>
                    <a:pt x="23" y="1"/>
                  </a:lnTo>
                  <a:close/>
                </a:path>
              </a:pathLst>
            </a:custGeom>
            <a:solidFill>
              <a:srgbClr val="000000"/>
            </a:solidFill>
            <a:ln w="9525">
              <a:noFill/>
              <a:round/>
              <a:headEnd/>
              <a:tailEnd/>
            </a:ln>
          </p:spPr>
          <p:txBody>
            <a:bodyPr/>
            <a:lstStyle/>
            <a:p>
              <a:endParaRPr lang="en-US"/>
            </a:p>
          </p:txBody>
        </p:sp>
        <p:sp>
          <p:nvSpPr>
            <p:cNvPr id="2385" name="Freeform 335">
              <a:extLst>
                <a:ext uri="{FF2B5EF4-FFF2-40B4-BE49-F238E27FC236}">
                  <a16:creationId xmlns:a16="http://schemas.microsoft.com/office/drawing/2014/main" id="{185A7502-329D-4C25-994E-8BABE88EADA5}"/>
                </a:ext>
              </a:extLst>
            </p:cNvPr>
            <p:cNvSpPr>
              <a:spLocks/>
            </p:cNvSpPr>
            <p:nvPr/>
          </p:nvSpPr>
          <p:spPr bwMode="auto">
            <a:xfrm>
              <a:off x="5122" y="3443"/>
              <a:ext cx="4" cy="32"/>
            </a:xfrm>
            <a:custGeom>
              <a:avLst/>
              <a:gdLst>
                <a:gd name="T0" fmla="*/ 23 w 23"/>
                <a:gd name="T1" fmla="*/ 1 h 159"/>
                <a:gd name="T2" fmla="*/ 11 w 23"/>
                <a:gd name="T3" fmla="*/ 0 h 159"/>
                <a:gd name="T4" fmla="*/ 0 w 23"/>
                <a:gd name="T5" fmla="*/ 159 h 159"/>
                <a:gd name="T6" fmla="*/ 23 w 23"/>
                <a:gd name="T7" fmla="*/ 1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23" y="1"/>
                  </a:moveTo>
                  <a:lnTo>
                    <a:pt x="11" y="0"/>
                  </a:lnTo>
                  <a:lnTo>
                    <a:pt x="0" y="159"/>
                  </a:lnTo>
                  <a:lnTo>
                    <a:pt x="23" y="1"/>
                  </a:lnTo>
                </a:path>
              </a:pathLst>
            </a:custGeom>
            <a:noFill/>
            <a:ln w="0">
              <a:solidFill>
                <a:srgbClr val="000000"/>
              </a:solidFill>
              <a:prstDash val="solid"/>
              <a:round/>
              <a:headEnd/>
              <a:tailEnd/>
            </a:ln>
          </p:spPr>
          <p:txBody>
            <a:bodyPr/>
            <a:lstStyle/>
            <a:p>
              <a:endParaRPr lang="en-US"/>
            </a:p>
          </p:txBody>
        </p:sp>
        <p:sp>
          <p:nvSpPr>
            <p:cNvPr id="2386" name="Freeform 336">
              <a:extLst>
                <a:ext uri="{FF2B5EF4-FFF2-40B4-BE49-F238E27FC236}">
                  <a16:creationId xmlns:a16="http://schemas.microsoft.com/office/drawing/2014/main" id="{568E0786-B862-47E1-90B0-EA6D0E52A377}"/>
                </a:ext>
              </a:extLst>
            </p:cNvPr>
            <p:cNvSpPr>
              <a:spLocks/>
            </p:cNvSpPr>
            <p:nvPr/>
          </p:nvSpPr>
          <p:spPr bwMode="auto">
            <a:xfrm>
              <a:off x="5122" y="3443"/>
              <a:ext cx="2" cy="32"/>
            </a:xfrm>
            <a:custGeom>
              <a:avLst/>
              <a:gdLst>
                <a:gd name="T0" fmla="*/ 11 w 11"/>
                <a:gd name="T1" fmla="*/ 1 h 160"/>
                <a:gd name="T2" fmla="*/ 0 w 11"/>
                <a:gd name="T3" fmla="*/ 0 h 160"/>
                <a:gd name="T4" fmla="*/ 0 w 11"/>
                <a:gd name="T5" fmla="*/ 160 h 160"/>
                <a:gd name="T6" fmla="*/ 11 w 11"/>
                <a:gd name="T7" fmla="*/ 1 h 160"/>
                <a:gd name="T8" fmla="*/ 0 60000 65536"/>
                <a:gd name="T9" fmla="*/ 0 60000 65536"/>
                <a:gd name="T10" fmla="*/ 0 60000 65536"/>
                <a:gd name="T11" fmla="*/ 0 60000 65536"/>
                <a:gd name="T12" fmla="*/ 0 w 11"/>
                <a:gd name="T13" fmla="*/ 0 h 160"/>
                <a:gd name="T14" fmla="*/ 11 w 11"/>
                <a:gd name="T15" fmla="*/ 160 h 160"/>
              </a:gdLst>
              <a:ahLst/>
              <a:cxnLst>
                <a:cxn ang="T8">
                  <a:pos x="T0" y="T1"/>
                </a:cxn>
                <a:cxn ang="T9">
                  <a:pos x="T2" y="T3"/>
                </a:cxn>
                <a:cxn ang="T10">
                  <a:pos x="T4" y="T5"/>
                </a:cxn>
                <a:cxn ang="T11">
                  <a:pos x="T6" y="T7"/>
                </a:cxn>
              </a:cxnLst>
              <a:rect l="T12" t="T13" r="T14" b="T15"/>
              <a:pathLst>
                <a:path w="11" h="160">
                  <a:moveTo>
                    <a:pt x="11" y="1"/>
                  </a:moveTo>
                  <a:lnTo>
                    <a:pt x="0" y="0"/>
                  </a:lnTo>
                  <a:lnTo>
                    <a:pt x="0" y="160"/>
                  </a:lnTo>
                  <a:lnTo>
                    <a:pt x="11" y="1"/>
                  </a:lnTo>
                  <a:close/>
                </a:path>
              </a:pathLst>
            </a:custGeom>
            <a:solidFill>
              <a:srgbClr val="000000"/>
            </a:solidFill>
            <a:ln w="9525">
              <a:noFill/>
              <a:round/>
              <a:headEnd/>
              <a:tailEnd/>
            </a:ln>
          </p:spPr>
          <p:txBody>
            <a:bodyPr/>
            <a:lstStyle/>
            <a:p>
              <a:endParaRPr lang="en-US"/>
            </a:p>
          </p:txBody>
        </p:sp>
        <p:sp>
          <p:nvSpPr>
            <p:cNvPr id="2387" name="Freeform 337">
              <a:extLst>
                <a:ext uri="{FF2B5EF4-FFF2-40B4-BE49-F238E27FC236}">
                  <a16:creationId xmlns:a16="http://schemas.microsoft.com/office/drawing/2014/main" id="{BEE1466E-9333-450E-9DA6-11780AD760AA}"/>
                </a:ext>
              </a:extLst>
            </p:cNvPr>
            <p:cNvSpPr>
              <a:spLocks/>
            </p:cNvSpPr>
            <p:nvPr/>
          </p:nvSpPr>
          <p:spPr bwMode="auto">
            <a:xfrm>
              <a:off x="5122" y="3443"/>
              <a:ext cx="2" cy="32"/>
            </a:xfrm>
            <a:custGeom>
              <a:avLst/>
              <a:gdLst>
                <a:gd name="T0" fmla="*/ 11 w 11"/>
                <a:gd name="T1" fmla="*/ 1 h 160"/>
                <a:gd name="T2" fmla="*/ 0 w 11"/>
                <a:gd name="T3" fmla="*/ 0 h 160"/>
                <a:gd name="T4" fmla="*/ 0 w 11"/>
                <a:gd name="T5" fmla="*/ 160 h 160"/>
                <a:gd name="T6" fmla="*/ 11 w 11"/>
                <a:gd name="T7" fmla="*/ 1 h 160"/>
                <a:gd name="T8" fmla="*/ 0 60000 65536"/>
                <a:gd name="T9" fmla="*/ 0 60000 65536"/>
                <a:gd name="T10" fmla="*/ 0 60000 65536"/>
                <a:gd name="T11" fmla="*/ 0 60000 65536"/>
                <a:gd name="T12" fmla="*/ 0 w 11"/>
                <a:gd name="T13" fmla="*/ 0 h 160"/>
                <a:gd name="T14" fmla="*/ 11 w 11"/>
                <a:gd name="T15" fmla="*/ 160 h 160"/>
              </a:gdLst>
              <a:ahLst/>
              <a:cxnLst>
                <a:cxn ang="T8">
                  <a:pos x="T0" y="T1"/>
                </a:cxn>
                <a:cxn ang="T9">
                  <a:pos x="T2" y="T3"/>
                </a:cxn>
                <a:cxn ang="T10">
                  <a:pos x="T4" y="T5"/>
                </a:cxn>
                <a:cxn ang="T11">
                  <a:pos x="T6" y="T7"/>
                </a:cxn>
              </a:cxnLst>
              <a:rect l="T12" t="T13" r="T14" b="T15"/>
              <a:pathLst>
                <a:path w="11" h="160">
                  <a:moveTo>
                    <a:pt x="11" y="1"/>
                  </a:moveTo>
                  <a:lnTo>
                    <a:pt x="0" y="0"/>
                  </a:lnTo>
                  <a:lnTo>
                    <a:pt x="0" y="160"/>
                  </a:lnTo>
                  <a:lnTo>
                    <a:pt x="11" y="1"/>
                  </a:lnTo>
                </a:path>
              </a:pathLst>
            </a:custGeom>
            <a:noFill/>
            <a:ln w="0">
              <a:solidFill>
                <a:srgbClr val="000000"/>
              </a:solidFill>
              <a:prstDash val="solid"/>
              <a:round/>
              <a:headEnd/>
              <a:tailEnd/>
            </a:ln>
          </p:spPr>
          <p:txBody>
            <a:bodyPr/>
            <a:lstStyle/>
            <a:p>
              <a:endParaRPr lang="en-US"/>
            </a:p>
          </p:txBody>
        </p:sp>
        <p:sp>
          <p:nvSpPr>
            <p:cNvPr id="2388" name="Freeform 338">
              <a:extLst>
                <a:ext uri="{FF2B5EF4-FFF2-40B4-BE49-F238E27FC236}">
                  <a16:creationId xmlns:a16="http://schemas.microsoft.com/office/drawing/2014/main" id="{7468CC9C-ED73-440D-B3C5-7186F30497F7}"/>
                </a:ext>
              </a:extLst>
            </p:cNvPr>
            <p:cNvSpPr>
              <a:spLocks/>
            </p:cNvSpPr>
            <p:nvPr/>
          </p:nvSpPr>
          <p:spPr bwMode="auto">
            <a:xfrm>
              <a:off x="5120" y="3443"/>
              <a:ext cx="2" cy="32"/>
            </a:xfrm>
            <a:custGeom>
              <a:avLst/>
              <a:gdLst>
                <a:gd name="T0" fmla="*/ 12 w 12"/>
                <a:gd name="T1" fmla="*/ 0 h 160"/>
                <a:gd name="T2" fmla="*/ 0 w 12"/>
                <a:gd name="T3" fmla="*/ 1 h 160"/>
                <a:gd name="T4" fmla="*/ 12 w 12"/>
                <a:gd name="T5" fmla="*/ 160 h 160"/>
                <a:gd name="T6" fmla="*/ 12 w 12"/>
                <a:gd name="T7" fmla="*/ 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12" y="0"/>
                  </a:moveTo>
                  <a:lnTo>
                    <a:pt x="0" y="1"/>
                  </a:lnTo>
                  <a:lnTo>
                    <a:pt x="12" y="160"/>
                  </a:lnTo>
                  <a:lnTo>
                    <a:pt x="12" y="0"/>
                  </a:lnTo>
                  <a:close/>
                </a:path>
              </a:pathLst>
            </a:custGeom>
            <a:solidFill>
              <a:srgbClr val="000000"/>
            </a:solidFill>
            <a:ln w="9525">
              <a:noFill/>
              <a:round/>
              <a:headEnd/>
              <a:tailEnd/>
            </a:ln>
          </p:spPr>
          <p:txBody>
            <a:bodyPr/>
            <a:lstStyle/>
            <a:p>
              <a:endParaRPr lang="en-US"/>
            </a:p>
          </p:txBody>
        </p:sp>
        <p:sp>
          <p:nvSpPr>
            <p:cNvPr id="2389" name="Freeform 339">
              <a:extLst>
                <a:ext uri="{FF2B5EF4-FFF2-40B4-BE49-F238E27FC236}">
                  <a16:creationId xmlns:a16="http://schemas.microsoft.com/office/drawing/2014/main" id="{9AA88D78-A2F4-4E83-AA87-3EC4650BFDF0}"/>
                </a:ext>
              </a:extLst>
            </p:cNvPr>
            <p:cNvSpPr>
              <a:spLocks/>
            </p:cNvSpPr>
            <p:nvPr/>
          </p:nvSpPr>
          <p:spPr bwMode="auto">
            <a:xfrm>
              <a:off x="5120" y="3443"/>
              <a:ext cx="2" cy="32"/>
            </a:xfrm>
            <a:custGeom>
              <a:avLst/>
              <a:gdLst>
                <a:gd name="T0" fmla="*/ 12 w 12"/>
                <a:gd name="T1" fmla="*/ 0 h 160"/>
                <a:gd name="T2" fmla="*/ 0 w 12"/>
                <a:gd name="T3" fmla="*/ 1 h 160"/>
                <a:gd name="T4" fmla="*/ 12 w 12"/>
                <a:gd name="T5" fmla="*/ 160 h 160"/>
                <a:gd name="T6" fmla="*/ 12 w 12"/>
                <a:gd name="T7" fmla="*/ 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12" y="0"/>
                  </a:moveTo>
                  <a:lnTo>
                    <a:pt x="0" y="1"/>
                  </a:lnTo>
                  <a:lnTo>
                    <a:pt x="12" y="160"/>
                  </a:lnTo>
                  <a:lnTo>
                    <a:pt x="12" y="0"/>
                  </a:lnTo>
                </a:path>
              </a:pathLst>
            </a:custGeom>
            <a:noFill/>
            <a:ln w="0">
              <a:solidFill>
                <a:srgbClr val="000000"/>
              </a:solidFill>
              <a:prstDash val="solid"/>
              <a:round/>
              <a:headEnd/>
              <a:tailEnd/>
            </a:ln>
          </p:spPr>
          <p:txBody>
            <a:bodyPr/>
            <a:lstStyle/>
            <a:p>
              <a:endParaRPr lang="en-US"/>
            </a:p>
          </p:txBody>
        </p:sp>
        <p:sp>
          <p:nvSpPr>
            <p:cNvPr id="2390" name="Freeform 340">
              <a:extLst>
                <a:ext uri="{FF2B5EF4-FFF2-40B4-BE49-F238E27FC236}">
                  <a16:creationId xmlns:a16="http://schemas.microsoft.com/office/drawing/2014/main" id="{3C7E8705-1EA2-4CB4-BE4C-FE347DDCDF99}"/>
                </a:ext>
              </a:extLst>
            </p:cNvPr>
            <p:cNvSpPr>
              <a:spLocks/>
            </p:cNvSpPr>
            <p:nvPr/>
          </p:nvSpPr>
          <p:spPr bwMode="auto">
            <a:xfrm>
              <a:off x="5119" y="3443"/>
              <a:ext cx="3" cy="32"/>
            </a:xfrm>
            <a:custGeom>
              <a:avLst/>
              <a:gdLst>
                <a:gd name="T0" fmla="*/ 12 w 24"/>
                <a:gd name="T1" fmla="*/ 0 h 159"/>
                <a:gd name="T2" fmla="*/ 0 w 24"/>
                <a:gd name="T3" fmla="*/ 1 h 159"/>
                <a:gd name="T4" fmla="*/ 24 w 24"/>
                <a:gd name="T5" fmla="*/ 159 h 159"/>
                <a:gd name="T6" fmla="*/ 12 w 24"/>
                <a:gd name="T7" fmla="*/ 0 h 159"/>
                <a:gd name="T8" fmla="*/ 0 60000 65536"/>
                <a:gd name="T9" fmla="*/ 0 60000 65536"/>
                <a:gd name="T10" fmla="*/ 0 60000 65536"/>
                <a:gd name="T11" fmla="*/ 0 60000 65536"/>
                <a:gd name="T12" fmla="*/ 0 w 24"/>
                <a:gd name="T13" fmla="*/ 0 h 159"/>
                <a:gd name="T14" fmla="*/ 24 w 24"/>
                <a:gd name="T15" fmla="*/ 159 h 159"/>
              </a:gdLst>
              <a:ahLst/>
              <a:cxnLst>
                <a:cxn ang="T8">
                  <a:pos x="T0" y="T1"/>
                </a:cxn>
                <a:cxn ang="T9">
                  <a:pos x="T2" y="T3"/>
                </a:cxn>
                <a:cxn ang="T10">
                  <a:pos x="T4" y="T5"/>
                </a:cxn>
                <a:cxn ang="T11">
                  <a:pos x="T6" y="T7"/>
                </a:cxn>
              </a:cxnLst>
              <a:rect l="T12" t="T13" r="T14" b="T15"/>
              <a:pathLst>
                <a:path w="24" h="159">
                  <a:moveTo>
                    <a:pt x="12" y="0"/>
                  </a:moveTo>
                  <a:lnTo>
                    <a:pt x="0" y="1"/>
                  </a:lnTo>
                  <a:lnTo>
                    <a:pt x="24" y="159"/>
                  </a:lnTo>
                  <a:lnTo>
                    <a:pt x="12" y="0"/>
                  </a:lnTo>
                  <a:close/>
                </a:path>
              </a:pathLst>
            </a:custGeom>
            <a:solidFill>
              <a:srgbClr val="000000"/>
            </a:solidFill>
            <a:ln w="9525">
              <a:noFill/>
              <a:round/>
              <a:headEnd/>
              <a:tailEnd/>
            </a:ln>
          </p:spPr>
          <p:txBody>
            <a:bodyPr/>
            <a:lstStyle/>
            <a:p>
              <a:endParaRPr lang="en-US"/>
            </a:p>
          </p:txBody>
        </p:sp>
        <p:sp>
          <p:nvSpPr>
            <p:cNvPr id="2391" name="Freeform 341">
              <a:extLst>
                <a:ext uri="{FF2B5EF4-FFF2-40B4-BE49-F238E27FC236}">
                  <a16:creationId xmlns:a16="http://schemas.microsoft.com/office/drawing/2014/main" id="{5EB6A3C2-040D-40D2-9463-5700C7F6C4ED}"/>
                </a:ext>
              </a:extLst>
            </p:cNvPr>
            <p:cNvSpPr>
              <a:spLocks/>
            </p:cNvSpPr>
            <p:nvPr/>
          </p:nvSpPr>
          <p:spPr bwMode="auto">
            <a:xfrm>
              <a:off x="5119" y="3443"/>
              <a:ext cx="3" cy="32"/>
            </a:xfrm>
            <a:custGeom>
              <a:avLst/>
              <a:gdLst>
                <a:gd name="T0" fmla="*/ 12 w 24"/>
                <a:gd name="T1" fmla="*/ 0 h 159"/>
                <a:gd name="T2" fmla="*/ 0 w 24"/>
                <a:gd name="T3" fmla="*/ 1 h 159"/>
                <a:gd name="T4" fmla="*/ 24 w 24"/>
                <a:gd name="T5" fmla="*/ 159 h 159"/>
                <a:gd name="T6" fmla="*/ 12 w 24"/>
                <a:gd name="T7" fmla="*/ 0 h 159"/>
                <a:gd name="T8" fmla="*/ 0 60000 65536"/>
                <a:gd name="T9" fmla="*/ 0 60000 65536"/>
                <a:gd name="T10" fmla="*/ 0 60000 65536"/>
                <a:gd name="T11" fmla="*/ 0 60000 65536"/>
                <a:gd name="T12" fmla="*/ 0 w 24"/>
                <a:gd name="T13" fmla="*/ 0 h 159"/>
                <a:gd name="T14" fmla="*/ 24 w 24"/>
                <a:gd name="T15" fmla="*/ 159 h 159"/>
              </a:gdLst>
              <a:ahLst/>
              <a:cxnLst>
                <a:cxn ang="T8">
                  <a:pos x="T0" y="T1"/>
                </a:cxn>
                <a:cxn ang="T9">
                  <a:pos x="T2" y="T3"/>
                </a:cxn>
                <a:cxn ang="T10">
                  <a:pos x="T4" y="T5"/>
                </a:cxn>
                <a:cxn ang="T11">
                  <a:pos x="T6" y="T7"/>
                </a:cxn>
              </a:cxnLst>
              <a:rect l="T12" t="T13" r="T14" b="T15"/>
              <a:pathLst>
                <a:path w="24" h="159">
                  <a:moveTo>
                    <a:pt x="12" y="0"/>
                  </a:moveTo>
                  <a:lnTo>
                    <a:pt x="0" y="1"/>
                  </a:lnTo>
                  <a:lnTo>
                    <a:pt x="24" y="159"/>
                  </a:lnTo>
                  <a:lnTo>
                    <a:pt x="12" y="0"/>
                  </a:lnTo>
                </a:path>
              </a:pathLst>
            </a:custGeom>
            <a:noFill/>
            <a:ln w="0">
              <a:solidFill>
                <a:srgbClr val="000000"/>
              </a:solidFill>
              <a:prstDash val="solid"/>
              <a:round/>
              <a:headEnd/>
              <a:tailEnd/>
            </a:ln>
          </p:spPr>
          <p:txBody>
            <a:bodyPr/>
            <a:lstStyle/>
            <a:p>
              <a:endParaRPr lang="en-US"/>
            </a:p>
          </p:txBody>
        </p:sp>
        <p:sp>
          <p:nvSpPr>
            <p:cNvPr id="2392" name="Freeform 342">
              <a:extLst>
                <a:ext uri="{FF2B5EF4-FFF2-40B4-BE49-F238E27FC236}">
                  <a16:creationId xmlns:a16="http://schemas.microsoft.com/office/drawing/2014/main" id="{7039C6ED-4617-45AF-B066-A3D50690CC24}"/>
                </a:ext>
              </a:extLst>
            </p:cNvPr>
            <p:cNvSpPr>
              <a:spLocks/>
            </p:cNvSpPr>
            <p:nvPr/>
          </p:nvSpPr>
          <p:spPr bwMode="auto">
            <a:xfrm>
              <a:off x="5117" y="3443"/>
              <a:ext cx="5" cy="32"/>
            </a:xfrm>
            <a:custGeom>
              <a:avLst/>
              <a:gdLst>
                <a:gd name="T0" fmla="*/ 12 w 36"/>
                <a:gd name="T1" fmla="*/ 0 h 158"/>
                <a:gd name="T2" fmla="*/ 0 w 36"/>
                <a:gd name="T3" fmla="*/ 3 h 158"/>
                <a:gd name="T4" fmla="*/ 36 w 36"/>
                <a:gd name="T5" fmla="*/ 158 h 158"/>
                <a:gd name="T6" fmla="*/ 12 w 36"/>
                <a:gd name="T7" fmla="*/ 0 h 158"/>
                <a:gd name="T8" fmla="*/ 0 60000 65536"/>
                <a:gd name="T9" fmla="*/ 0 60000 65536"/>
                <a:gd name="T10" fmla="*/ 0 60000 65536"/>
                <a:gd name="T11" fmla="*/ 0 60000 65536"/>
                <a:gd name="T12" fmla="*/ 0 w 36"/>
                <a:gd name="T13" fmla="*/ 0 h 158"/>
                <a:gd name="T14" fmla="*/ 36 w 36"/>
                <a:gd name="T15" fmla="*/ 158 h 158"/>
              </a:gdLst>
              <a:ahLst/>
              <a:cxnLst>
                <a:cxn ang="T8">
                  <a:pos x="T0" y="T1"/>
                </a:cxn>
                <a:cxn ang="T9">
                  <a:pos x="T2" y="T3"/>
                </a:cxn>
                <a:cxn ang="T10">
                  <a:pos x="T4" y="T5"/>
                </a:cxn>
                <a:cxn ang="T11">
                  <a:pos x="T6" y="T7"/>
                </a:cxn>
              </a:cxnLst>
              <a:rect l="T12" t="T13" r="T14" b="T15"/>
              <a:pathLst>
                <a:path w="36" h="158">
                  <a:moveTo>
                    <a:pt x="12" y="0"/>
                  </a:moveTo>
                  <a:lnTo>
                    <a:pt x="0" y="3"/>
                  </a:lnTo>
                  <a:lnTo>
                    <a:pt x="36" y="158"/>
                  </a:lnTo>
                  <a:lnTo>
                    <a:pt x="12" y="0"/>
                  </a:lnTo>
                  <a:close/>
                </a:path>
              </a:pathLst>
            </a:custGeom>
            <a:solidFill>
              <a:srgbClr val="000000"/>
            </a:solidFill>
            <a:ln w="9525">
              <a:noFill/>
              <a:round/>
              <a:headEnd/>
              <a:tailEnd/>
            </a:ln>
          </p:spPr>
          <p:txBody>
            <a:bodyPr/>
            <a:lstStyle/>
            <a:p>
              <a:endParaRPr lang="en-US"/>
            </a:p>
          </p:txBody>
        </p:sp>
        <p:sp>
          <p:nvSpPr>
            <p:cNvPr id="2393" name="Freeform 343">
              <a:extLst>
                <a:ext uri="{FF2B5EF4-FFF2-40B4-BE49-F238E27FC236}">
                  <a16:creationId xmlns:a16="http://schemas.microsoft.com/office/drawing/2014/main" id="{E029A6A6-902A-4D50-8319-61CA19D6C255}"/>
                </a:ext>
              </a:extLst>
            </p:cNvPr>
            <p:cNvSpPr>
              <a:spLocks/>
            </p:cNvSpPr>
            <p:nvPr/>
          </p:nvSpPr>
          <p:spPr bwMode="auto">
            <a:xfrm>
              <a:off x="5117" y="3443"/>
              <a:ext cx="5" cy="32"/>
            </a:xfrm>
            <a:custGeom>
              <a:avLst/>
              <a:gdLst>
                <a:gd name="T0" fmla="*/ 12 w 36"/>
                <a:gd name="T1" fmla="*/ 0 h 158"/>
                <a:gd name="T2" fmla="*/ 0 w 36"/>
                <a:gd name="T3" fmla="*/ 3 h 158"/>
                <a:gd name="T4" fmla="*/ 36 w 36"/>
                <a:gd name="T5" fmla="*/ 158 h 158"/>
                <a:gd name="T6" fmla="*/ 12 w 36"/>
                <a:gd name="T7" fmla="*/ 0 h 158"/>
                <a:gd name="T8" fmla="*/ 0 60000 65536"/>
                <a:gd name="T9" fmla="*/ 0 60000 65536"/>
                <a:gd name="T10" fmla="*/ 0 60000 65536"/>
                <a:gd name="T11" fmla="*/ 0 60000 65536"/>
                <a:gd name="T12" fmla="*/ 0 w 36"/>
                <a:gd name="T13" fmla="*/ 0 h 158"/>
                <a:gd name="T14" fmla="*/ 36 w 36"/>
                <a:gd name="T15" fmla="*/ 158 h 158"/>
              </a:gdLst>
              <a:ahLst/>
              <a:cxnLst>
                <a:cxn ang="T8">
                  <a:pos x="T0" y="T1"/>
                </a:cxn>
                <a:cxn ang="T9">
                  <a:pos x="T2" y="T3"/>
                </a:cxn>
                <a:cxn ang="T10">
                  <a:pos x="T4" y="T5"/>
                </a:cxn>
                <a:cxn ang="T11">
                  <a:pos x="T6" y="T7"/>
                </a:cxn>
              </a:cxnLst>
              <a:rect l="T12" t="T13" r="T14" b="T15"/>
              <a:pathLst>
                <a:path w="36" h="158">
                  <a:moveTo>
                    <a:pt x="12" y="0"/>
                  </a:moveTo>
                  <a:lnTo>
                    <a:pt x="0" y="3"/>
                  </a:lnTo>
                  <a:lnTo>
                    <a:pt x="36" y="158"/>
                  </a:lnTo>
                  <a:lnTo>
                    <a:pt x="12" y="0"/>
                  </a:lnTo>
                </a:path>
              </a:pathLst>
            </a:custGeom>
            <a:noFill/>
            <a:ln w="0">
              <a:solidFill>
                <a:srgbClr val="000000"/>
              </a:solidFill>
              <a:prstDash val="solid"/>
              <a:round/>
              <a:headEnd/>
              <a:tailEnd/>
            </a:ln>
          </p:spPr>
          <p:txBody>
            <a:bodyPr/>
            <a:lstStyle/>
            <a:p>
              <a:endParaRPr lang="en-US"/>
            </a:p>
          </p:txBody>
        </p:sp>
        <p:sp>
          <p:nvSpPr>
            <p:cNvPr id="2394" name="Freeform 344">
              <a:extLst>
                <a:ext uri="{FF2B5EF4-FFF2-40B4-BE49-F238E27FC236}">
                  <a16:creationId xmlns:a16="http://schemas.microsoft.com/office/drawing/2014/main" id="{1D3B0FD9-12CC-4D3B-B48C-AB0DB8849858}"/>
                </a:ext>
              </a:extLst>
            </p:cNvPr>
            <p:cNvSpPr>
              <a:spLocks/>
            </p:cNvSpPr>
            <p:nvPr/>
          </p:nvSpPr>
          <p:spPr bwMode="auto">
            <a:xfrm>
              <a:off x="5115" y="3444"/>
              <a:ext cx="7" cy="31"/>
            </a:xfrm>
            <a:custGeom>
              <a:avLst/>
              <a:gdLst>
                <a:gd name="T0" fmla="*/ 11 w 47"/>
                <a:gd name="T1" fmla="*/ 0 h 155"/>
                <a:gd name="T2" fmla="*/ 0 w 47"/>
                <a:gd name="T3" fmla="*/ 4 h 155"/>
                <a:gd name="T4" fmla="*/ 47 w 47"/>
                <a:gd name="T5" fmla="*/ 155 h 155"/>
                <a:gd name="T6" fmla="*/ 11 w 47"/>
                <a:gd name="T7" fmla="*/ 0 h 155"/>
                <a:gd name="T8" fmla="*/ 0 60000 65536"/>
                <a:gd name="T9" fmla="*/ 0 60000 65536"/>
                <a:gd name="T10" fmla="*/ 0 60000 65536"/>
                <a:gd name="T11" fmla="*/ 0 60000 65536"/>
                <a:gd name="T12" fmla="*/ 0 w 47"/>
                <a:gd name="T13" fmla="*/ 0 h 155"/>
                <a:gd name="T14" fmla="*/ 47 w 47"/>
                <a:gd name="T15" fmla="*/ 155 h 155"/>
              </a:gdLst>
              <a:ahLst/>
              <a:cxnLst>
                <a:cxn ang="T8">
                  <a:pos x="T0" y="T1"/>
                </a:cxn>
                <a:cxn ang="T9">
                  <a:pos x="T2" y="T3"/>
                </a:cxn>
                <a:cxn ang="T10">
                  <a:pos x="T4" y="T5"/>
                </a:cxn>
                <a:cxn ang="T11">
                  <a:pos x="T6" y="T7"/>
                </a:cxn>
              </a:cxnLst>
              <a:rect l="T12" t="T13" r="T14" b="T15"/>
              <a:pathLst>
                <a:path w="47" h="155">
                  <a:moveTo>
                    <a:pt x="11" y="0"/>
                  </a:moveTo>
                  <a:lnTo>
                    <a:pt x="0" y="4"/>
                  </a:lnTo>
                  <a:lnTo>
                    <a:pt x="47" y="155"/>
                  </a:lnTo>
                  <a:lnTo>
                    <a:pt x="11" y="0"/>
                  </a:lnTo>
                  <a:close/>
                </a:path>
              </a:pathLst>
            </a:custGeom>
            <a:solidFill>
              <a:srgbClr val="000000"/>
            </a:solidFill>
            <a:ln w="9525">
              <a:noFill/>
              <a:round/>
              <a:headEnd/>
              <a:tailEnd/>
            </a:ln>
          </p:spPr>
          <p:txBody>
            <a:bodyPr/>
            <a:lstStyle/>
            <a:p>
              <a:endParaRPr lang="en-US"/>
            </a:p>
          </p:txBody>
        </p:sp>
        <p:sp>
          <p:nvSpPr>
            <p:cNvPr id="2395" name="Freeform 345">
              <a:extLst>
                <a:ext uri="{FF2B5EF4-FFF2-40B4-BE49-F238E27FC236}">
                  <a16:creationId xmlns:a16="http://schemas.microsoft.com/office/drawing/2014/main" id="{0FEBFCD6-10F0-4C71-B8F5-19F884482A8C}"/>
                </a:ext>
              </a:extLst>
            </p:cNvPr>
            <p:cNvSpPr>
              <a:spLocks/>
            </p:cNvSpPr>
            <p:nvPr/>
          </p:nvSpPr>
          <p:spPr bwMode="auto">
            <a:xfrm>
              <a:off x="5115" y="3444"/>
              <a:ext cx="7" cy="31"/>
            </a:xfrm>
            <a:custGeom>
              <a:avLst/>
              <a:gdLst>
                <a:gd name="T0" fmla="*/ 11 w 47"/>
                <a:gd name="T1" fmla="*/ 0 h 155"/>
                <a:gd name="T2" fmla="*/ 0 w 47"/>
                <a:gd name="T3" fmla="*/ 4 h 155"/>
                <a:gd name="T4" fmla="*/ 47 w 47"/>
                <a:gd name="T5" fmla="*/ 155 h 155"/>
                <a:gd name="T6" fmla="*/ 11 w 47"/>
                <a:gd name="T7" fmla="*/ 0 h 155"/>
                <a:gd name="T8" fmla="*/ 0 60000 65536"/>
                <a:gd name="T9" fmla="*/ 0 60000 65536"/>
                <a:gd name="T10" fmla="*/ 0 60000 65536"/>
                <a:gd name="T11" fmla="*/ 0 60000 65536"/>
                <a:gd name="T12" fmla="*/ 0 w 47"/>
                <a:gd name="T13" fmla="*/ 0 h 155"/>
                <a:gd name="T14" fmla="*/ 47 w 47"/>
                <a:gd name="T15" fmla="*/ 155 h 155"/>
              </a:gdLst>
              <a:ahLst/>
              <a:cxnLst>
                <a:cxn ang="T8">
                  <a:pos x="T0" y="T1"/>
                </a:cxn>
                <a:cxn ang="T9">
                  <a:pos x="T2" y="T3"/>
                </a:cxn>
                <a:cxn ang="T10">
                  <a:pos x="T4" y="T5"/>
                </a:cxn>
                <a:cxn ang="T11">
                  <a:pos x="T6" y="T7"/>
                </a:cxn>
              </a:cxnLst>
              <a:rect l="T12" t="T13" r="T14" b="T15"/>
              <a:pathLst>
                <a:path w="47" h="155">
                  <a:moveTo>
                    <a:pt x="11" y="0"/>
                  </a:moveTo>
                  <a:lnTo>
                    <a:pt x="0" y="4"/>
                  </a:lnTo>
                  <a:lnTo>
                    <a:pt x="47" y="155"/>
                  </a:lnTo>
                  <a:lnTo>
                    <a:pt x="11" y="0"/>
                  </a:lnTo>
                </a:path>
              </a:pathLst>
            </a:custGeom>
            <a:noFill/>
            <a:ln w="0">
              <a:solidFill>
                <a:srgbClr val="000000"/>
              </a:solidFill>
              <a:prstDash val="solid"/>
              <a:round/>
              <a:headEnd/>
              <a:tailEnd/>
            </a:ln>
          </p:spPr>
          <p:txBody>
            <a:bodyPr/>
            <a:lstStyle/>
            <a:p>
              <a:endParaRPr lang="en-US"/>
            </a:p>
          </p:txBody>
        </p:sp>
        <p:sp>
          <p:nvSpPr>
            <p:cNvPr id="2396" name="Freeform 346">
              <a:extLst>
                <a:ext uri="{FF2B5EF4-FFF2-40B4-BE49-F238E27FC236}">
                  <a16:creationId xmlns:a16="http://schemas.microsoft.com/office/drawing/2014/main" id="{9598CCB0-E69E-4BEB-8F2A-CBD607F32F85}"/>
                </a:ext>
              </a:extLst>
            </p:cNvPr>
            <p:cNvSpPr>
              <a:spLocks/>
            </p:cNvSpPr>
            <p:nvPr/>
          </p:nvSpPr>
          <p:spPr bwMode="auto">
            <a:xfrm>
              <a:off x="5113" y="3445"/>
              <a:ext cx="9" cy="30"/>
            </a:xfrm>
            <a:custGeom>
              <a:avLst/>
              <a:gdLst>
                <a:gd name="T0" fmla="*/ 11 w 58"/>
                <a:gd name="T1" fmla="*/ 0 h 151"/>
                <a:gd name="T2" fmla="*/ 0 w 58"/>
                <a:gd name="T3" fmla="*/ 5 h 151"/>
                <a:gd name="T4" fmla="*/ 58 w 58"/>
                <a:gd name="T5" fmla="*/ 151 h 151"/>
                <a:gd name="T6" fmla="*/ 11 w 58"/>
                <a:gd name="T7" fmla="*/ 0 h 151"/>
                <a:gd name="T8" fmla="*/ 0 60000 65536"/>
                <a:gd name="T9" fmla="*/ 0 60000 65536"/>
                <a:gd name="T10" fmla="*/ 0 60000 65536"/>
                <a:gd name="T11" fmla="*/ 0 60000 65536"/>
                <a:gd name="T12" fmla="*/ 0 w 58"/>
                <a:gd name="T13" fmla="*/ 0 h 151"/>
                <a:gd name="T14" fmla="*/ 58 w 58"/>
                <a:gd name="T15" fmla="*/ 151 h 151"/>
              </a:gdLst>
              <a:ahLst/>
              <a:cxnLst>
                <a:cxn ang="T8">
                  <a:pos x="T0" y="T1"/>
                </a:cxn>
                <a:cxn ang="T9">
                  <a:pos x="T2" y="T3"/>
                </a:cxn>
                <a:cxn ang="T10">
                  <a:pos x="T4" y="T5"/>
                </a:cxn>
                <a:cxn ang="T11">
                  <a:pos x="T6" y="T7"/>
                </a:cxn>
              </a:cxnLst>
              <a:rect l="T12" t="T13" r="T14" b="T15"/>
              <a:pathLst>
                <a:path w="58" h="151">
                  <a:moveTo>
                    <a:pt x="11" y="0"/>
                  </a:moveTo>
                  <a:lnTo>
                    <a:pt x="0" y="5"/>
                  </a:lnTo>
                  <a:lnTo>
                    <a:pt x="58" y="151"/>
                  </a:lnTo>
                  <a:lnTo>
                    <a:pt x="11" y="0"/>
                  </a:lnTo>
                  <a:close/>
                </a:path>
              </a:pathLst>
            </a:custGeom>
            <a:solidFill>
              <a:srgbClr val="000000"/>
            </a:solidFill>
            <a:ln w="9525">
              <a:noFill/>
              <a:round/>
              <a:headEnd/>
              <a:tailEnd/>
            </a:ln>
          </p:spPr>
          <p:txBody>
            <a:bodyPr/>
            <a:lstStyle/>
            <a:p>
              <a:endParaRPr lang="en-US"/>
            </a:p>
          </p:txBody>
        </p:sp>
        <p:sp>
          <p:nvSpPr>
            <p:cNvPr id="2397" name="Freeform 347">
              <a:extLst>
                <a:ext uri="{FF2B5EF4-FFF2-40B4-BE49-F238E27FC236}">
                  <a16:creationId xmlns:a16="http://schemas.microsoft.com/office/drawing/2014/main" id="{5ABD2A05-83F7-4799-95D7-4C3C62160F4C}"/>
                </a:ext>
              </a:extLst>
            </p:cNvPr>
            <p:cNvSpPr>
              <a:spLocks/>
            </p:cNvSpPr>
            <p:nvPr/>
          </p:nvSpPr>
          <p:spPr bwMode="auto">
            <a:xfrm>
              <a:off x="5113" y="3445"/>
              <a:ext cx="9" cy="30"/>
            </a:xfrm>
            <a:custGeom>
              <a:avLst/>
              <a:gdLst>
                <a:gd name="T0" fmla="*/ 11 w 58"/>
                <a:gd name="T1" fmla="*/ 0 h 151"/>
                <a:gd name="T2" fmla="*/ 0 w 58"/>
                <a:gd name="T3" fmla="*/ 5 h 151"/>
                <a:gd name="T4" fmla="*/ 58 w 58"/>
                <a:gd name="T5" fmla="*/ 151 h 151"/>
                <a:gd name="T6" fmla="*/ 11 w 58"/>
                <a:gd name="T7" fmla="*/ 0 h 151"/>
                <a:gd name="T8" fmla="*/ 0 60000 65536"/>
                <a:gd name="T9" fmla="*/ 0 60000 65536"/>
                <a:gd name="T10" fmla="*/ 0 60000 65536"/>
                <a:gd name="T11" fmla="*/ 0 60000 65536"/>
                <a:gd name="T12" fmla="*/ 0 w 58"/>
                <a:gd name="T13" fmla="*/ 0 h 151"/>
                <a:gd name="T14" fmla="*/ 58 w 58"/>
                <a:gd name="T15" fmla="*/ 151 h 151"/>
              </a:gdLst>
              <a:ahLst/>
              <a:cxnLst>
                <a:cxn ang="T8">
                  <a:pos x="T0" y="T1"/>
                </a:cxn>
                <a:cxn ang="T9">
                  <a:pos x="T2" y="T3"/>
                </a:cxn>
                <a:cxn ang="T10">
                  <a:pos x="T4" y="T5"/>
                </a:cxn>
                <a:cxn ang="T11">
                  <a:pos x="T6" y="T7"/>
                </a:cxn>
              </a:cxnLst>
              <a:rect l="T12" t="T13" r="T14" b="T15"/>
              <a:pathLst>
                <a:path w="58" h="151">
                  <a:moveTo>
                    <a:pt x="11" y="0"/>
                  </a:moveTo>
                  <a:lnTo>
                    <a:pt x="0" y="5"/>
                  </a:lnTo>
                  <a:lnTo>
                    <a:pt x="58" y="151"/>
                  </a:lnTo>
                  <a:lnTo>
                    <a:pt x="11" y="0"/>
                  </a:lnTo>
                </a:path>
              </a:pathLst>
            </a:custGeom>
            <a:noFill/>
            <a:ln w="0">
              <a:solidFill>
                <a:srgbClr val="000000"/>
              </a:solidFill>
              <a:prstDash val="solid"/>
              <a:round/>
              <a:headEnd/>
              <a:tailEnd/>
            </a:ln>
          </p:spPr>
          <p:txBody>
            <a:bodyPr/>
            <a:lstStyle/>
            <a:p>
              <a:endParaRPr lang="en-US"/>
            </a:p>
          </p:txBody>
        </p:sp>
        <p:sp>
          <p:nvSpPr>
            <p:cNvPr id="2398" name="Freeform 348">
              <a:extLst>
                <a:ext uri="{FF2B5EF4-FFF2-40B4-BE49-F238E27FC236}">
                  <a16:creationId xmlns:a16="http://schemas.microsoft.com/office/drawing/2014/main" id="{1FBF3452-AE92-44B3-9C7D-858D0224246D}"/>
                </a:ext>
              </a:extLst>
            </p:cNvPr>
            <p:cNvSpPr>
              <a:spLocks/>
            </p:cNvSpPr>
            <p:nvPr/>
          </p:nvSpPr>
          <p:spPr bwMode="auto">
            <a:xfrm>
              <a:off x="5111" y="3446"/>
              <a:ext cx="11" cy="29"/>
            </a:xfrm>
            <a:custGeom>
              <a:avLst/>
              <a:gdLst>
                <a:gd name="T0" fmla="*/ 11 w 69"/>
                <a:gd name="T1" fmla="*/ 0 h 146"/>
                <a:gd name="T2" fmla="*/ 0 w 69"/>
                <a:gd name="T3" fmla="*/ 5 h 146"/>
                <a:gd name="T4" fmla="*/ 69 w 69"/>
                <a:gd name="T5" fmla="*/ 146 h 146"/>
                <a:gd name="T6" fmla="*/ 11 w 69"/>
                <a:gd name="T7" fmla="*/ 0 h 146"/>
                <a:gd name="T8" fmla="*/ 0 60000 65536"/>
                <a:gd name="T9" fmla="*/ 0 60000 65536"/>
                <a:gd name="T10" fmla="*/ 0 60000 65536"/>
                <a:gd name="T11" fmla="*/ 0 60000 65536"/>
                <a:gd name="T12" fmla="*/ 0 w 69"/>
                <a:gd name="T13" fmla="*/ 0 h 146"/>
                <a:gd name="T14" fmla="*/ 69 w 69"/>
                <a:gd name="T15" fmla="*/ 146 h 146"/>
              </a:gdLst>
              <a:ahLst/>
              <a:cxnLst>
                <a:cxn ang="T8">
                  <a:pos x="T0" y="T1"/>
                </a:cxn>
                <a:cxn ang="T9">
                  <a:pos x="T2" y="T3"/>
                </a:cxn>
                <a:cxn ang="T10">
                  <a:pos x="T4" y="T5"/>
                </a:cxn>
                <a:cxn ang="T11">
                  <a:pos x="T6" y="T7"/>
                </a:cxn>
              </a:cxnLst>
              <a:rect l="T12" t="T13" r="T14" b="T15"/>
              <a:pathLst>
                <a:path w="69" h="146">
                  <a:moveTo>
                    <a:pt x="11" y="0"/>
                  </a:moveTo>
                  <a:lnTo>
                    <a:pt x="0" y="5"/>
                  </a:lnTo>
                  <a:lnTo>
                    <a:pt x="69" y="146"/>
                  </a:lnTo>
                  <a:lnTo>
                    <a:pt x="11" y="0"/>
                  </a:lnTo>
                  <a:close/>
                </a:path>
              </a:pathLst>
            </a:custGeom>
            <a:solidFill>
              <a:srgbClr val="000000"/>
            </a:solidFill>
            <a:ln w="9525">
              <a:noFill/>
              <a:round/>
              <a:headEnd/>
              <a:tailEnd/>
            </a:ln>
          </p:spPr>
          <p:txBody>
            <a:bodyPr/>
            <a:lstStyle/>
            <a:p>
              <a:endParaRPr lang="en-US"/>
            </a:p>
          </p:txBody>
        </p:sp>
        <p:sp>
          <p:nvSpPr>
            <p:cNvPr id="2399" name="Freeform 349">
              <a:extLst>
                <a:ext uri="{FF2B5EF4-FFF2-40B4-BE49-F238E27FC236}">
                  <a16:creationId xmlns:a16="http://schemas.microsoft.com/office/drawing/2014/main" id="{35298180-3218-4975-BA91-EC6110472FF7}"/>
                </a:ext>
              </a:extLst>
            </p:cNvPr>
            <p:cNvSpPr>
              <a:spLocks/>
            </p:cNvSpPr>
            <p:nvPr/>
          </p:nvSpPr>
          <p:spPr bwMode="auto">
            <a:xfrm>
              <a:off x="5111" y="3446"/>
              <a:ext cx="11" cy="29"/>
            </a:xfrm>
            <a:custGeom>
              <a:avLst/>
              <a:gdLst>
                <a:gd name="T0" fmla="*/ 11 w 69"/>
                <a:gd name="T1" fmla="*/ 0 h 146"/>
                <a:gd name="T2" fmla="*/ 0 w 69"/>
                <a:gd name="T3" fmla="*/ 5 h 146"/>
                <a:gd name="T4" fmla="*/ 69 w 69"/>
                <a:gd name="T5" fmla="*/ 146 h 146"/>
                <a:gd name="T6" fmla="*/ 11 w 69"/>
                <a:gd name="T7" fmla="*/ 0 h 146"/>
                <a:gd name="T8" fmla="*/ 0 60000 65536"/>
                <a:gd name="T9" fmla="*/ 0 60000 65536"/>
                <a:gd name="T10" fmla="*/ 0 60000 65536"/>
                <a:gd name="T11" fmla="*/ 0 60000 65536"/>
                <a:gd name="T12" fmla="*/ 0 w 69"/>
                <a:gd name="T13" fmla="*/ 0 h 146"/>
                <a:gd name="T14" fmla="*/ 69 w 69"/>
                <a:gd name="T15" fmla="*/ 146 h 146"/>
              </a:gdLst>
              <a:ahLst/>
              <a:cxnLst>
                <a:cxn ang="T8">
                  <a:pos x="T0" y="T1"/>
                </a:cxn>
                <a:cxn ang="T9">
                  <a:pos x="T2" y="T3"/>
                </a:cxn>
                <a:cxn ang="T10">
                  <a:pos x="T4" y="T5"/>
                </a:cxn>
                <a:cxn ang="T11">
                  <a:pos x="T6" y="T7"/>
                </a:cxn>
              </a:cxnLst>
              <a:rect l="T12" t="T13" r="T14" b="T15"/>
              <a:pathLst>
                <a:path w="69" h="146">
                  <a:moveTo>
                    <a:pt x="11" y="0"/>
                  </a:moveTo>
                  <a:lnTo>
                    <a:pt x="0" y="5"/>
                  </a:lnTo>
                  <a:lnTo>
                    <a:pt x="69" y="146"/>
                  </a:lnTo>
                  <a:lnTo>
                    <a:pt x="11" y="0"/>
                  </a:lnTo>
                </a:path>
              </a:pathLst>
            </a:custGeom>
            <a:noFill/>
            <a:ln w="0">
              <a:solidFill>
                <a:srgbClr val="000000"/>
              </a:solidFill>
              <a:prstDash val="solid"/>
              <a:round/>
              <a:headEnd/>
              <a:tailEnd/>
            </a:ln>
          </p:spPr>
          <p:txBody>
            <a:bodyPr/>
            <a:lstStyle/>
            <a:p>
              <a:endParaRPr lang="en-US"/>
            </a:p>
          </p:txBody>
        </p:sp>
        <p:sp>
          <p:nvSpPr>
            <p:cNvPr id="2400" name="Freeform 350">
              <a:extLst>
                <a:ext uri="{FF2B5EF4-FFF2-40B4-BE49-F238E27FC236}">
                  <a16:creationId xmlns:a16="http://schemas.microsoft.com/office/drawing/2014/main" id="{B1962B25-85A8-4D8D-B72D-BDFFBDD3CDE7}"/>
                </a:ext>
              </a:extLst>
            </p:cNvPr>
            <p:cNvSpPr>
              <a:spLocks/>
            </p:cNvSpPr>
            <p:nvPr/>
          </p:nvSpPr>
          <p:spPr bwMode="auto">
            <a:xfrm>
              <a:off x="5109" y="3447"/>
              <a:ext cx="13" cy="28"/>
            </a:xfrm>
            <a:custGeom>
              <a:avLst/>
              <a:gdLst>
                <a:gd name="T0" fmla="*/ 9 w 78"/>
                <a:gd name="T1" fmla="*/ 0 h 141"/>
                <a:gd name="T2" fmla="*/ 0 w 78"/>
                <a:gd name="T3" fmla="*/ 7 h 141"/>
                <a:gd name="T4" fmla="*/ 78 w 78"/>
                <a:gd name="T5" fmla="*/ 141 h 141"/>
                <a:gd name="T6" fmla="*/ 9 w 78"/>
                <a:gd name="T7" fmla="*/ 0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9" y="0"/>
                  </a:moveTo>
                  <a:lnTo>
                    <a:pt x="0" y="7"/>
                  </a:lnTo>
                  <a:lnTo>
                    <a:pt x="78" y="141"/>
                  </a:lnTo>
                  <a:lnTo>
                    <a:pt x="9" y="0"/>
                  </a:lnTo>
                  <a:close/>
                </a:path>
              </a:pathLst>
            </a:custGeom>
            <a:solidFill>
              <a:srgbClr val="000000"/>
            </a:solidFill>
            <a:ln w="9525">
              <a:noFill/>
              <a:round/>
              <a:headEnd/>
              <a:tailEnd/>
            </a:ln>
          </p:spPr>
          <p:txBody>
            <a:bodyPr/>
            <a:lstStyle/>
            <a:p>
              <a:endParaRPr lang="en-US"/>
            </a:p>
          </p:txBody>
        </p:sp>
        <p:sp>
          <p:nvSpPr>
            <p:cNvPr id="2401" name="Freeform 351">
              <a:extLst>
                <a:ext uri="{FF2B5EF4-FFF2-40B4-BE49-F238E27FC236}">
                  <a16:creationId xmlns:a16="http://schemas.microsoft.com/office/drawing/2014/main" id="{C9A9CD3C-E870-4E0A-A60B-ED9E4282C314}"/>
                </a:ext>
              </a:extLst>
            </p:cNvPr>
            <p:cNvSpPr>
              <a:spLocks/>
            </p:cNvSpPr>
            <p:nvPr/>
          </p:nvSpPr>
          <p:spPr bwMode="auto">
            <a:xfrm>
              <a:off x="5109" y="3447"/>
              <a:ext cx="13" cy="28"/>
            </a:xfrm>
            <a:custGeom>
              <a:avLst/>
              <a:gdLst>
                <a:gd name="T0" fmla="*/ 9 w 78"/>
                <a:gd name="T1" fmla="*/ 0 h 141"/>
                <a:gd name="T2" fmla="*/ 0 w 78"/>
                <a:gd name="T3" fmla="*/ 7 h 141"/>
                <a:gd name="T4" fmla="*/ 78 w 78"/>
                <a:gd name="T5" fmla="*/ 141 h 141"/>
                <a:gd name="T6" fmla="*/ 9 w 78"/>
                <a:gd name="T7" fmla="*/ 0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9" y="0"/>
                  </a:moveTo>
                  <a:lnTo>
                    <a:pt x="0" y="7"/>
                  </a:lnTo>
                  <a:lnTo>
                    <a:pt x="78" y="141"/>
                  </a:lnTo>
                  <a:lnTo>
                    <a:pt x="9" y="0"/>
                  </a:lnTo>
                </a:path>
              </a:pathLst>
            </a:custGeom>
            <a:noFill/>
            <a:ln w="0">
              <a:solidFill>
                <a:srgbClr val="000000"/>
              </a:solidFill>
              <a:prstDash val="solid"/>
              <a:round/>
              <a:headEnd/>
              <a:tailEnd/>
            </a:ln>
          </p:spPr>
          <p:txBody>
            <a:bodyPr/>
            <a:lstStyle/>
            <a:p>
              <a:endParaRPr lang="en-US"/>
            </a:p>
          </p:txBody>
        </p:sp>
        <p:sp>
          <p:nvSpPr>
            <p:cNvPr id="2402" name="Freeform 352">
              <a:extLst>
                <a:ext uri="{FF2B5EF4-FFF2-40B4-BE49-F238E27FC236}">
                  <a16:creationId xmlns:a16="http://schemas.microsoft.com/office/drawing/2014/main" id="{39F3B10A-D9BE-4251-976C-B5470BFC188D}"/>
                </a:ext>
              </a:extLst>
            </p:cNvPr>
            <p:cNvSpPr>
              <a:spLocks/>
            </p:cNvSpPr>
            <p:nvPr/>
          </p:nvSpPr>
          <p:spPr bwMode="auto">
            <a:xfrm>
              <a:off x="5108" y="3448"/>
              <a:ext cx="14" cy="27"/>
            </a:xfrm>
            <a:custGeom>
              <a:avLst/>
              <a:gdLst>
                <a:gd name="T0" fmla="*/ 10 w 88"/>
                <a:gd name="T1" fmla="*/ 0 h 134"/>
                <a:gd name="T2" fmla="*/ 0 w 88"/>
                <a:gd name="T3" fmla="*/ 8 h 134"/>
                <a:gd name="T4" fmla="*/ 88 w 88"/>
                <a:gd name="T5" fmla="*/ 134 h 134"/>
                <a:gd name="T6" fmla="*/ 10 w 88"/>
                <a:gd name="T7" fmla="*/ 0 h 134"/>
                <a:gd name="T8" fmla="*/ 0 60000 65536"/>
                <a:gd name="T9" fmla="*/ 0 60000 65536"/>
                <a:gd name="T10" fmla="*/ 0 60000 65536"/>
                <a:gd name="T11" fmla="*/ 0 60000 65536"/>
                <a:gd name="T12" fmla="*/ 0 w 88"/>
                <a:gd name="T13" fmla="*/ 0 h 134"/>
                <a:gd name="T14" fmla="*/ 88 w 88"/>
                <a:gd name="T15" fmla="*/ 134 h 134"/>
              </a:gdLst>
              <a:ahLst/>
              <a:cxnLst>
                <a:cxn ang="T8">
                  <a:pos x="T0" y="T1"/>
                </a:cxn>
                <a:cxn ang="T9">
                  <a:pos x="T2" y="T3"/>
                </a:cxn>
                <a:cxn ang="T10">
                  <a:pos x="T4" y="T5"/>
                </a:cxn>
                <a:cxn ang="T11">
                  <a:pos x="T6" y="T7"/>
                </a:cxn>
              </a:cxnLst>
              <a:rect l="T12" t="T13" r="T14" b="T15"/>
              <a:pathLst>
                <a:path w="88" h="134">
                  <a:moveTo>
                    <a:pt x="10" y="0"/>
                  </a:moveTo>
                  <a:lnTo>
                    <a:pt x="0" y="8"/>
                  </a:lnTo>
                  <a:lnTo>
                    <a:pt x="88" y="134"/>
                  </a:lnTo>
                  <a:lnTo>
                    <a:pt x="10" y="0"/>
                  </a:lnTo>
                  <a:close/>
                </a:path>
              </a:pathLst>
            </a:custGeom>
            <a:solidFill>
              <a:srgbClr val="000000"/>
            </a:solidFill>
            <a:ln w="9525">
              <a:noFill/>
              <a:round/>
              <a:headEnd/>
              <a:tailEnd/>
            </a:ln>
          </p:spPr>
          <p:txBody>
            <a:bodyPr/>
            <a:lstStyle/>
            <a:p>
              <a:endParaRPr lang="en-US"/>
            </a:p>
          </p:txBody>
        </p:sp>
        <p:sp>
          <p:nvSpPr>
            <p:cNvPr id="2403" name="Freeform 353">
              <a:extLst>
                <a:ext uri="{FF2B5EF4-FFF2-40B4-BE49-F238E27FC236}">
                  <a16:creationId xmlns:a16="http://schemas.microsoft.com/office/drawing/2014/main" id="{4926E66B-D6F1-4362-85A2-5D623C315BA2}"/>
                </a:ext>
              </a:extLst>
            </p:cNvPr>
            <p:cNvSpPr>
              <a:spLocks/>
            </p:cNvSpPr>
            <p:nvPr/>
          </p:nvSpPr>
          <p:spPr bwMode="auto">
            <a:xfrm>
              <a:off x="5108" y="3448"/>
              <a:ext cx="14" cy="27"/>
            </a:xfrm>
            <a:custGeom>
              <a:avLst/>
              <a:gdLst>
                <a:gd name="T0" fmla="*/ 10 w 88"/>
                <a:gd name="T1" fmla="*/ 0 h 134"/>
                <a:gd name="T2" fmla="*/ 0 w 88"/>
                <a:gd name="T3" fmla="*/ 8 h 134"/>
                <a:gd name="T4" fmla="*/ 88 w 88"/>
                <a:gd name="T5" fmla="*/ 134 h 134"/>
                <a:gd name="T6" fmla="*/ 10 w 88"/>
                <a:gd name="T7" fmla="*/ 0 h 134"/>
                <a:gd name="T8" fmla="*/ 0 60000 65536"/>
                <a:gd name="T9" fmla="*/ 0 60000 65536"/>
                <a:gd name="T10" fmla="*/ 0 60000 65536"/>
                <a:gd name="T11" fmla="*/ 0 60000 65536"/>
                <a:gd name="T12" fmla="*/ 0 w 88"/>
                <a:gd name="T13" fmla="*/ 0 h 134"/>
                <a:gd name="T14" fmla="*/ 88 w 88"/>
                <a:gd name="T15" fmla="*/ 134 h 134"/>
              </a:gdLst>
              <a:ahLst/>
              <a:cxnLst>
                <a:cxn ang="T8">
                  <a:pos x="T0" y="T1"/>
                </a:cxn>
                <a:cxn ang="T9">
                  <a:pos x="T2" y="T3"/>
                </a:cxn>
                <a:cxn ang="T10">
                  <a:pos x="T4" y="T5"/>
                </a:cxn>
                <a:cxn ang="T11">
                  <a:pos x="T6" y="T7"/>
                </a:cxn>
              </a:cxnLst>
              <a:rect l="T12" t="T13" r="T14" b="T15"/>
              <a:pathLst>
                <a:path w="88" h="134">
                  <a:moveTo>
                    <a:pt x="10" y="0"/>
                  </a:moveTo>
                  <a:lnTo>
                    <a:pt x="0" y="8"/>
                  </a:lnTo>
                  <a:lnTo>
                    <a:pt x="88" y="134"/>
                  </a:lnTo>
                  <a:lnTo>
                    <a:pt x="10" y="0"/>
                  </a:lnTo>
                </a:path>
              </a:pathLst>
            </a:custGeom>
            <a:noFill/>
            <a:ln w="0">
              <a:solidFill>
                <a:srgbClr val="000000"/>
              </a:solidFill>
              <a:prstDash val="solid"/>
              <a:round/>
              <a:headEnd/>
              <a:tailEnd/>
            </a:ln>
          </p:spPr>
          <p:txBody>
            <a:bodyPr/>
            <a:lstStyle/>
            <a:p>
              <a:endParaRPr lang="en-US"/>
            </a:p>
          </p:txBody>
        </p:sp>
        <p:sp>
          <p:nvSpPr>
            <p:cNvPr id="2404" name="Freeform 354">
              <a:extLst>
                <a:ext uri="{FF2B5EF4-FFF2-40B4-BE49-F238E27FC236}">
                  <a16:creationId xmlns:a16="http://schemas.microsoft.com/office/drawing/2014/main" id="{6CA60D71-E477-4857-B49E-EBED3FB50F41}"/>
                </a:ext>
              </a:extLst>
            </p:cNvPr>
            <p:cNvSpPr>
              <a:spLocks/>
            </p:cNvSpPr>
            <p:nvPr/>
          </p:nvSpPr>
          <p:spPr bwMode="auto">
            <a:xfrm>
              <a:off x="5106" y="3450"/>
              <a:ext cx="16" cy="25"/>
            </a:xfrm>
            <a:custGeom>
              <a:avLst/>
              <a:gdLst>
                <a:gd name="T0" fmla="*/ 9 w 97"/>
                <a:gd name="T1" fmla="*/ 0 h 126"/>
                <a:gd name="T2" fmla="*/ 0 w 97"/>
                <a:gd name="T3" fmla="*/ 9 h 126"/>
                <a:gd name="T4" fmla="*/ 97 w 97"/>
                <a:gd name="T5" fmla="*/ 126 h 126"/>
                <a:gd name="T6" fmla="*/ 9 w 97"/>
                <a:gd name="T7" fmla="*/ 0 h 126"/>
                <a:gd name="T8" fmla="*/ 0 60000 65536"/>
                <a:gd name="T9" fmla="*/ 0 60000 65536"/>
                <a:gd name="T10" fmla="*/ 0 60000 65536"/>
                <a:gd name="T11" fmla="*/ 0 60000 65536"/>
                <a:gd name="T12" fmla="*/ 0 w 97"/>
                <a:gd name="T13" fmla="*/ 0 h 126"/>
                <a:gd name="T14" fmla="*/ 97 w 97"/>
                <a:gd name="T15" fmla="*/ 126 h 126"/>
              </a:gdLst>
              <a:ahLst/>
              <a:cxnLst>
                <a:cxn ang="T8">
                  <a:pos x="T0" y="T1"/>
                </a:cxn>
                <a:cxn ang="T9">
                  <a:pos x="T2" y="T3"/>
                </a:cxn>
                <a:cxn ang="T10">
                  <a:pos x="T4" y="T5"/>
                </a:cxn>
                <a:cxn ang="T11">
                  <a:pos x="T6" y="T7"/>
                </a:cxn>
              </a:cxnLst>
              <a:rect l="T12" t="T13" r="T14" b="T15"/>
              <a:pathLst>
                <a:path w="97" h="126">
                  <a:moveTo>
                    <a:pt x="9" y="0"/>
                  </a:moveTo>
                  <a:lnTo>
                    <a:pt x="0" y="9"/>
                  </a:lnTo>
                  <a:lnTo>
                    <a:pt x="97" y="126"/>
                  </a:lnTo>
                  <a:lnTo>
                    <a:pt x="9" y="0"/>
                  </a:lnTo>
                  <a:close/>
                </a:path>
              </a:pathLst>
            </a:custGeom>
            <a:solidFill>
              <a:srgbClr val="000000"/>
            </a:solidFill>
            <a:ln w="9525">
              <a:noFill/>
              <a:round/>
              <a:headEnd/>
              <a:tailEnd/>
            </a:ln>
          </p:spPr>
          <p:txBody>
            <a:bodyPr/>
            <a:lstStyle/>
            <a:p>
              <a:endParaRPr lang="en-US"/>
            </a:p>
          </p:txBody>
        </p:sp>
        <p:sp>
          <p:nvSpPr>
            <p:cNvPr id="2405" name="Freeform 355">
              <a:extLst>
                <a:ext uri="{FF2B5EF4-FFF2-40B4-BE49-F238E27FC236}">
                  <a16:creationId xmlns:a16="http://schemas.microsoft.com/office/drawing/2014/main" id="{A85F5173-FD55-40F8-9D51-45C86F3EFA6A}"/>
                </a:ext>
              </a:extLst>
            </p:cNvPr>
            <p:cNvSpPr>
              <a:spLocks/>
            </p:cNvSpPr>
            <p:nvPr/>
          </p:nvSpPr>
          <p:spPr bwMode="auto">
            <a:xfrm>
              <a:off x="5106" y="3450"/>
              <a:ext cx="16" cy="25"/>
            </a:xfrm>
            <a:custGeom>
              <a:avLst/>
              <a:gdLst>
                <a:gd name="T0" fmla="*/ 9 w 97"/>
                <a:gd name="T1" fmla="*/ 0 h 126"/>
                <a:gd name="T2" fmla="*/ 0 w 97"/>
                <a:gd name="T3" fmla="*/ 9 h 126"/>
                <a:gd name="T4" fmla="*/ 97 w 97"/>
                <a:gd name="T5" fmla="*/ 126 h 126"/>
                <a:gd name="T6" fmla="*/ 9 w 97"/>
                <a:gd name="T7" fmla="*/ 0 h 126"/>
                <a:gd name="T8" fmla="*/ 0 60000 65536"/>
                <a:gd name="T9" fmla="*/ 0 60000 65536"/>
                <a:gd name="T10" fmla="*/ 0 60000 65536"/>
                <a:gd name="T11" fmla="*/ 0 60000 65536"/>
                <a:gd name="T12" fmla="*/ 0 w 97"/>
                <a:gd name="T13" fmla="*/ 0 h 126"/>
                <a:gd name="T14" fmla="*/ 97 w 97"/>
                <a:gd name="T15" fmla="*/ 126 h 126"/>
              </a:gdLst>
              <a:ahLst/>
              <a:cxnLst>
                <a:cxn ang="T8">
                  <a:pos x="T0" y="T1"/>
                </a:cxn>
                <a:cxn ang="T9">
                  <a:pos x="T2" y="T3"/>
                </a:cxn>
                <a:cxn ang="T10">
                  <a:pos x="T4" y="T5"/>
                </a:cxn>
                <a:cxn ang="T11">
                  <a:pos x="T6" y="T7"/>
                </a:cxn>
              </a:cxnLst>
              <a:rect l="T12" t="T13" r="T14" b="T15"/>
              <a:pathLst>
                <a:path w="97" h="126">
                  <a:moveTo>
                    <a:pt x="9" y="0"/>
                  </a:moveTo>
                  <a:lnTo>
                    <a:pt x="0" y="9"/>
                  </a:lnTo>
                  <a:lnTo>
                    <a:pt x="97" y="126"/>
                  </a:lnTo>
                  <a:lnTo>
                    <a:pt x="9" y="0"/>
                  </a:lnTo>
                </a:path>
              </a:pathLst>
            </a:custGeom>
            <a:noFill/>
            <a:ln w="0">
              <a:solidFill>
                <a:srgbClr val="000000"/>
              </a:solidFill>
              <a:prstDash val="solid"/>
              <a:round/>
              <a:headEnd/>
              <a:tailEnd/>
            </a:ln>
          </p:spPr>
          <p:txBody>
            <a:bodyPr/>
            <a:lstStyle/>
            <a:p>
              <a:endParaRPr lang="en-US"/>
            </a:p>
          </p:txBody>
        </p:sp>
        <p:sp>
          <p:nvSpPr>
            <p:cNvPr id="2406" name="Freeform 356">
              <a:extLst>
                <a:ext uri="{FF2B5EF4-FFF2-40B4-BE49-F238E27FC236}">
                  <a16:creationId xmlns:a16="http://schemas.microsoft.com/office/drawing/2014/main" id="{2D960630-BD64-4645-8FB5-E10804A9E240}"/>
                </a:ext>
              </a:extLst>
            </p:cNvPr>
            <p:cNvSpPr>
              <a:spLocks/>
            </p:cNvSpPr>
            <p:nvPr/>
          </p:nvSpPr>
          <p:spPr bwMode="auto">
            <a:xfrm>
              <a:off x="5105" y="3451"/>
              <a:ext cx="17" cy="24"/>
            </a:xfrm>
            <a:custGeom>
              <a:avLst/>
              <a:gdLst>
                <a:gd name="T0" fmla="*/ 9 w 106"/>
                <a:gd name="T1" fmla="*/ 0 h 117"/>
                <a:gd name="T2" fmla="*/ 0 w 106"/>
                <a:gd name="T3" fmla="*/ 9 h 117"/>
                <a:gd name="T4" fmla="*/ 106 w 106"/>
                <a:gd name="T5" fmla="*/ 117 h 117"/>
                <a:gd name="T6" fmla="*/ 9 w 106"/>
                <a:gd name="T7" fmla="*/ 0 h 117"/>
                <a:gd name="T8" fmla="*/ 0 60000 65536"/>
                <a:gd name="T9" fmla="*/ 0 60000 65536"/>
                <a:gd name="T10" fmla="*/ 0 60000 65536"/>
                <a:gd name="T11" fmla="*/ 0 60000 65536"/>
                <a:gd name="T12" fmla="*/ 0 w 106"/>
                <a:gd name="T13" fmla="*/ 0 h 117"/>
                <a:gd name="T14" fmla="*/ 106 w 106"/>
                <a:gd name="T15" fmla="*/ 117 h 117"/>
              </a:gdLst>
              <a:ahLst/>
              <a:cxnLst>
                <a:cxn ang="T8">
                  <a:pos x="T0" y="T1"/>
                </a:cxn>
                <a:cxn ang="T9">
                  <a:pos x="T2" y="T3"/>
                </a:cxn>
                <a:cxn ang="T10">
                  <a:pos x="T4" y="T5"/>
                </a:cxn>
                <a:cxn ang="T11">
                  <a:pos x="T6" y="T7"/>
                </a:cxn>
              </a:cxnLst>
              <a:rect l="T12" t="T13" r="T14" b="T15"/>
              <a:pathLst>
                <a:path w="106" h="117">
                  <a:moveTo>
                    <a:pt x="9" y="0"/>
                  </a:moveTo>
                  <a:lnTo>
                    <a:pt x="0" y="9"/>
                  </a:lnTo>
                  <a:lnTo>
                    <a:pt x="106" y="117"/>
                  </a:lnTo>
                  <a:lnTo>
                    <a:pt x="9" y="0"/>
                  </a:lnTo>
                  <a:close/>
                </a:path>
              </a:pathLst>
            </a:custGeom>
            <a:solidFill>
              <a:srgbClr val="000000"/>
            </a:solidFill>
            <a:ln w="9525">
              <a:noFill/>
              <a:round/>
              <a:headEnd/>
              <a:tailEnd/>
            </a:ln>
          </p:spPr>
          <p:txBody>
            <a:bodyPr/>
            <a:lstStyle/>
            <a:p>
              <a:endParaRPr lang="en-US"/>
            </a:p>
          </p:txBody>
        </p:sp>
        <p:sp>
          <p:nvSpPr>
            <p:cNvPr id="2407" name="Freeform 357">
              <a:extLst>
                <a:ext uri="{FF2B5EF4-FFF2-40B4-BE49-F238E27FC236}">
                  <a16:creationId xmlns:a16="http://schemas.microsoft.com/office/drawing/2014/main" id="{21112893-9D77-47C8-AA6F-3A91D21003EE}"/>
                </a:ext>
              </a:extLst>
            </p:cNvPr>
            <p:cNvSpPr>
              <a:spLocks/>
            </p:cNvSpPr>
            <p:nvPr/>
          </p:nvSpPr>
          <p:spPr bwMode="auto">
            <a:xfrm>
              <a:off x="5105" y="3451"/>
              <a:ext cx="17" cy="24"/>
            </a:xfrm>
            <a:custGeom>
              <a:avLst/>
              <a:gdLst>
                <a:gd name="T0" fmla="*/ 9 w 106"/>
                <a:gd name="T1" fmla="*/ 0 h 117"/>
                <a:gd name="T2" fmla="*/ 0 w 106"/>
                <a:gd name="T3" fmla="*/ 9 h 117"/>
                <a:gd name="T4" fmla="*/ 106 w 106"/>
                <a:gd name="T5" fmla="*/ 117 h 117"/>
                <a:gd name="T6" fmla="*/ 9 w 106"/>
                <a:gd name="T7" fmla="*/ 0 h 117"/>
                <a:gd name="T8" fmla="*/ 0 60000 65536"/>
                <a:gd name="T9" fmla="*/ 0 60000 65536"/>
                <a:gd name="T10" fmla="*/ 0 60000 65536"/>
                <a:gd name="T11" fmla="*/ 0 60000 65536"/>
                <a:gd name="T12" fmla="*/ 0 w 106"/>
                <a:gd name="T13" fmla="*/ 0 h 117"/>
                <a:gd name="T14" fmla="*/ 106 w 106"/>
                <a:gd name="T15" fmla="*/ 117 h 117"/>
              </a:gdLst>
              <a:ahLst/>
              <a:cxnLst>
                <a:cxn ang="T8">
                  <a:pos x="T0" y="T1"/>
                </a:cxn>
                <a:cxn ang="T9">
                  <a:pos x="T2" y="T3"/>
                </a:cxn>
                <a:cxn ang="T10">
                  <a:pos x="T4" y="T5"/>
                </a:cxn>
                <a:cxn ang="T11">
                  <a:pos x="T6" y="T7"/>
                </a:cxn>
              </a:cxnLst>
              <a:rect l="T12" t="T13" r="T14" b="T15"/>
              <a:pathLst>
                <a:path w="106" h="117">
                  <a:moveTo>
                    <a:pt x="9" y="0"/>
                  </a:moveTo>
                  <a:lnTo>
                    <a:pt x="0" y="9"/>
                  </a:lnTo>
                  <a:lnTo>
                    <a:pt x="106" y="117"/>
                  </a:lnTo>
                  <a:lnTo>
                    <a:pt x="9" y="0"/>
                  </a:lnTo>
                </a:path>
              </a:pathLst>
            </a:custGeom>
            <a:noFill/>
            <a:ln w="0">
              <a:solidFill>
                <a:srgbClr val="000000"/>
              </a:solidFill>
              <a:prstDash val="solid"/>
              <a:round/>
              <a:headEnd/>
              <a:tailEnd/>
            </a:ln>
          </p:spPr>
          <p:txBody>
            <a:bodyPr/>
            <a:lstStyle/>
            <a:p>
              <a:endParaRPr lang="en-US"/>
            </a:p>
          </p:txBody>
        </p:sp>
        <p:sp>
          <p:nvSpPr>
            <p:cNvPr id="2408" name="Freeform 358">
              <a:extLst>
                <a:ext uri="{FF2B5EF4-FFF2-40B4-BE49-F238E27FC236}">
                  <a16:creationId xmlns:a16="http://schemas.microsoft.com/office/drawing/2014/main" id="{1350AD8B-1F9C-4711-A08A-A073A334E1FE}"/>
                </a:ext>
              </a:extLst>
            </p:cNvPr>
            <p:cNvSpPr>
              <a:spLocks/>
            </p:cNvSpPr>
            <p:nvPr/>
          </p:nvSpPr>
          <p:spPr bwMode="auto">
            <a:xfrm>
              <a:off x="5104" y="3453"/>
              <a:ext cx="18" cy="22"/>
            </a:xfrm>
            <a:custGeom>
              <a:avLst/>
              <a:gdLst>
                <a:gd name="T0" fmla="*/ 7 w 113"/>
                <a:gd name="T1" fmla="*/ 0 h 108"/>
                <a:gd name="T2" fmla="*/ 0 w 113"/>
                <a:gd name="T3" fmla="*/ 10 h 108"/>
                <a:gd name="T4" fmla="*/ 113 w 113"/>
                <a:gd name="T5" fmla="*/ 108 h 108"/>
                <a:gd name="T6" fmla="*/ 7 w 113"/>
                <a:gd name="T7" fmla="*/ 0 h 108"/>
                <a:gd name="T8" fmla="*/ 0 60000 65536"/>
                <a:gd name="T9" fmla="*/ 0 60000 65536"/>
                <a:gd name="T10" fmla="*/ 0 60000 65536"/>
                <a:gd name="T11" fmla="*/ 0 60000 65536"/>
                <a:gd name="T12" fmla="*/ 0 w 113"/>
                <a:gd name="T13" fmla="*/ 0 h 108"/>
                <a:gd name="T14" fmla="*/ 113 w 113"/>
                <a:gd name="T15" fmla="*/ 108 h 108"/>
              </a:gdLst>
              <a:ahLst/>
              <a:cxnLst>
                <a:cxn ang="T8">
                  <a:pos x="T0" y="T1"/>
                </a:cxn>
                <a:cxn ang="T9">
                  <a:pos x="T2" y="T3"/>
                </a:cxn>
                <a:cxn ang="T10">
                  <a:pos x="T4" y="T5"/>
                </a:cxn>
                <a:cxn ang="T11">
                  <a:pos x="T6" y="T7"/>
                </a:cxn>
              </a:cxnLst>
              <a:rect l="T12" t="T13" r="T14" b="T15"/>
              <a:pathLst>
                <a:path w="113" h="108">
                  <a:moveTo>
                    <a:pt x="7" y="0"/>
                  </a:moveTo>
                  <a:lnTo>
                    <a:pt x="0" y="10"/>
                  </a:lnTo>
                  <a:lnTo>
                    <a:pt x="113" y="108"/>
                  </a:lnTo>
                  <a:lnTo>
                    <a:pt x="7" y="0"/>
                  </a:lnTo>
                  <a:close/>
                </a:path>
              </a:pathLst>
            </a:custGeom>
            <a:solidFill>
              <a:srgbClr val="000000"/>
            </a:solidFill>
            <a:ln w="9525">
              <a:noFill/>
              <a:round/>
              <a:headEnd/>
              <a:tailEnd/>
            </a:ln>
          </p:spPr>
          <p:txBody>
            <a:bodyPr/>
            <a:lstStyle/>
            <a:p>
              <a:endParaRPr lang="en-US"/>
            </a:p>
          </p:txBody>
        </p:sp>
        <p:sp>
          <p:nvSpPr>
            <p:cNvPr id="2409" name="Freeform 359">
              <a:extLst>
                <a:ext uri="{FF2B5EF4-FFF2-40B4-BE49-F238E27FC236}">
                  <a16:creationId xmlns:a16="http://schemas.microsoft.com/office/drawing/2014/main" id="{E80A484A-6714-4A9F-AF19-636CC46275EB}"/>
                </a:ext>
              </a:extLst>
            </p:cNvPr>
            <p:cNvSpPr>
              <a:spLocks/>
            </p:cNvSpPr>
            <p:nvPr/>
          </p:nvSpPr>
          <p:spPr bwMode="auto">
            <a:xfrm>
              <a:off x="5104" y="3453"/>
              <a:ext cx="18" cy="22"/>
            </a:xfrm>
            <a:custGeom>
              <a:avLst/>
              <a:gdLst>
                <a:gd name="T0" fmla="*/ 7 w 113"/>
                <a:gd name="T1" fmla="*/ 0 h 108"/>
                <a:gd name="T2" fmla="*/ 0 w 113"/>
                <a:gd name="T3" fmla="*/ 10 h 108"/>
                <a:gd name="T4" fmla="*/ 113 w 113"/>
                <a:gd name="T5" fmla="*/ 108 h 108"/>
                <a:gd name="T6" fmla="*/ 7 w 113"/>
                <a:gd name="T7" fmla="*/ 0 h 108"/>
                <a:gd name="T8" fmla="*/ 0 60000 65536"/>
                <a:gd name="T9" fmla="*/ 0 60000 65536"/>
                <a:gd name="T10" fmla="*/ 0 60000 65536"/>
                <a:gd name="T11" fmla="*/ 0 60000 65536"/>
                <a:gd name="T12" fmla="*/ 0 w 113"/>
                <a:gd name="T13" fmla="*/ 0 h 108"/>
                <a:gd name="T14" fmla="*/ 113 w 113"/>
                <a:gd name="T15" fmla="*/ 108 h 108"/>
              </a:gdLst>
              <a:ahLst/>
              <a:cxnLst>
                <a:cxn ang="T8">
                  <a:pos x="T0" y="T1"/>
                </a:cxn>
                <a:cxn ang="T9">
                  <a:pos x="T2" y="T3"/>
                </a:cxn>
                <a:cxn ang="T10">
                  <a:pos x="T4" y="T5"/>
                </a:cxn>
                <a:cxn ang="T11">
                  <a:pos x="T6" y="T7"/>
                </a:cxn>
              </a:cxnLst>
              <a:rect l="T12" t="T13" r="T14" b="T15"/>
              <a:pathLst>
                <a:path w="113" h="108">
                  <a:moveTo>
                    <a:pt x="7" y="0"/>
                  </a:moveTo>
                  <a:lnTo>
                    <a:pt x="0" y="10"/>
                  </a:lnTo>
                  <a:lnTo>
                    <a:pt x="113" y="108"/>
                  </a:lnTo>
                  <a:lnTo>
                    <a:pt x="7" y="0"/>
                  </a:lnTo>
                </a:path>
              </a:pathLst>
            </a:custGeom>
            <a:noFill/>
            <a:ln w="0">
              <a:solidFill>
                <a:srgbClr val="000000"/>
              </a:solidFill>
              <a:prstDash val="solid"/>
              <a:round/>
              <a:headEnd/>
              <a:tailEnd/>
            </a:ln>
          </p:spPr>
          <p:txBody>
            <a:bodyPr/>
            <a:lstStyle/>
            <a:p>
              <a:endParaRPr lang="en-US"/>
            </a:p>
          </p:txBody>
        </p:sp>
        <p:sp>
          <p:nvSpPr>
            <p:cNvPr id="2410" name="Freeform 360">
              <a:extLst>
                <a:ext uri="{FF2B5EF4-FFF2-40B4-BE49-F238E27FC236}">
                  <a16:creationId xmlns:a16="http://schemas.microsoft.com/office/drawing/2014/main" id="{EAAB1C18-2B76-47E2-BFE4-BF27402A4C99}"/>
                </a:ext>
              </a:extLst>
            </p:cNvPr>
            <p:cNvSpPr>
              <a:spLocks/>
            </p:cNvSpPr>
            <p:nvPr/>
          </p:nvSpPr>
          <p:spPr bwMode="auto">
            <a:xfrm>
              <a:off x="5103" y="3455"/>
              <a:ext cx="19" cy="20"/>
            </a:xfrm>
            <a:custGeom>
              <a:avLst/>
              <a:gdLst>
                <a:gd name="T0" fmla="*/ 7 w 120"/>
                <a:gd name="T1" fmla="*/ 0 h 98"/>
                <a:gd name="T2" fmla="*/ 0 w 120"/>
                <a:gd name="T3" fmla="*/ 11 h 98"/>
                <a:gd name="T4" fmla="*/ 120 w 120"/>
                <a:gd name="T5" fmla="*/ 98 h 98"/>
                <a:gd name="T6" fmla="*/ 7 w 120"/>
                <a:gd name="T7" fmla="*/ 0 h 98"/>
                <a:gd name="T8" fmla="*/ 0 60000 65536"/>
                <a:gd name="T9" fmla="*/ 0 60000 65536"/>
                <a:gd name="T10" fmla="*/ 0 60000 65536"/>
                <a:gd name="T11" fmla="*/ 0 60000 65536"/>
                <a:gd name="T12" fmla="*/ 0 w 120"/>
                <a:gd name="T13" fmla="*/ 0 h 98"/>
                <a:gd name="T14" fmla="*/ 120 w 120"/>
                <a:gd name="T15" fmla="*/ 98 h 98"/>
              </a:gdLst>
              <a:ahLst/>
              <a:cxnLst>
                <a:cxn ang="T8">
                  <a:pos x="T0" y="T1"/>
                </a:cxn>
                <a:cxn ang="T9">
                  <a:pos x="T2" y="T3"/>
                </a:cxn>
                <a:cxn ang="T10">
                  <a:pos x="T4" y="T5"/>
                </a:cxn>
                <a:cxn ang="T11">
                  <a:pos x="T6" y="T7"/>
                </a:cxn>
              </a:cxnLst>
              <a:rect l="T12" t="T13" r="T14" b="T15"/>
              <a:pathLst>
                <a:path w="120" h="98">
                  <a:moveTo>
                    <a:pt x="7" y="0"/>
                  </a:moveTo>
                  <a:lnTo>
                    <a:pt x="0" y="11"/>
                  </a:lnTo>
                  <a:lnTo>
                    <a:pt x="120" y="98"/>
                  </a:lnTo>
                  <a:lnTo>
                    <a:pt x="7" y="0"/>
                  </a:lnTo>
                  <a:close/>
                </a:path>
              </a:pathLst>
            </a:custGeom>
            <a:solidFill>
              <a:srgbClr val="000000"/>
            </a:solidFill>
            <a:ln w="9525">
              <a:noFill/>
              <a:round/>
              <a:headEnd/>
              <a:tailEnd/>
            </a:ln>
          </p:spPr>
          <p:txBody>
            <a:bodyPr/>
            <a:lstStyle/>
            <a:p>
              <a:endParaRPr lang="en-US"/>
            </a:p>
          </p:txBody>
        </p:sp>
        <p:sp>
          <p:nvSpPr>
            <p:cNvPr id="2411" name="Freeform 361">
              <a:extLst>
                <a:ext uri="{FF2B5EF4-FFF2-40B4-BE49-F238E27FC236}">
                  <a16:creationId xmlns:a16="http://schemas.microsoft.com/office/drawing/2014/main" id="{6F2F21F9-87B9-474A-BD48-5D8CCD824E66}"/>
                </a:ext>
              </a:extLst>
            </p:cNvPr>
            <p:cNvSpPr>
              <a:spLocks/>
            </p:cNvSpPr>
            <p:nvPr/>
          </p:nvSpPr>
          <p:spPr bwMode="auto">
            <a:xfrm>
              <a:off x="5103" y="3455"/>
              <a:ext cx="19" cy="20"/>
            </a:xfrm>
            <a:custGeom>
              <a:avLst/>
              <a:gdLst>
                <a:gd name="T0" fmla="*/ 7 w 120"/>
                <a:gd name="T1" fmla="*/ 0 h 98"/>
                <a:gd name="T2" fmla="*/ 0 w 120"/>
                <a:gd name="T3" fmla="*/ 11 h 98"/>
                <a:gd name="T4" fmla="*/ 120 w 120"/>
                <a:gd name="T5" fmla="*/ 98 h 98"/>
                <a:gd name="T6" fmla="*/ 7 w 120"/>
                <a:gd name="T7" fmla="*/ 0 h 98"/>
                <a:gd name="T8" fmla="*/ 0 60000 65536"/>
                <a:gd name="T9" fmla="*/ 0 60000 65536"/>
                <a:gd name="T10" fmla="*/ 0 60000 65536"/>
                <a:gd name="T11" fmla="*/ 0 60000 65536"/>
                <a:gd name="T12" fmla="*/ 0 w 120"/>
                <a:gd name="T13" fmla="*/ 0 h 98"/>
                <a:gd name="T14" fmla="*/ 120 w 120"/>
                <a:gd name="T15" fmla="*/ 98 h 98"/>
              </a:gdLst>
              <a:ahLst/>
              <a:cxnLst>
                <a:cxn ang="T8">
                  <a:pos x="T0" y="T1"/>
                </a:cxn>
                <a:cxn ang="T9">
                  <a:pos x="T2" y="T3"/>
                </a:cxn>
                <a:cxn ang="T10">
                  <a:pos x="T4" y="T5"/>
                </a:cxn>
                <a:cxn ang="T11">
                  <a:pos x="T6" y="T7"/>
                </a:cxn>
              </a:cxnLst>
              <a:rect l="T12" t="T13" r="T14" b="T15"/>
              <a:pathLst>
                <a:path w="120" h="98">
                  <a:moveTo>
                    <a:pt x="7" y="0"/>
                  </a:moveTo>
                  <a:lnTo>
                    <a:pt x="0" y="11"/>
                  </a:lnTo>
                  <a:lnTo>
                    <a:pt x="120" y="98"/>
                  </a:lnTo>
                  <a:lnTo>
                    <a:pt x="7" y="0"/>
                  </a:lnTo>
                </a:path>
              </a:pathLst>
            </a:custGeom>
            <a:noFill/>
            <a:ln w="0">
              <a:solidFill>
                <a:srgbClr val="000000"/>
              </a:solidFill>
              <a:prstDash val="solid"/>
              <a:round/>
              <a:headEnd/>
              <a:tailEnd/>
            </a:ln>
          </p:spPr>
          <p:txBody>
            <a:bodyPr/>
            <a:lstStyle/>
            <a:p>
              <a:endParaRPr lang="en-US"/>
            </a:p>
          </p:txBody>
        </p:sp>
        <p:sp>
          <p:nvSpPr>
            <p:cNvPr id="2412" name="Freeform 362">
              <a:extLst>
                <a:ext uri="{FF2B5EF4-FFF2-40B4-BE49-F238E27FC236}">
                  <a16:creationId xmlns:a16="http://schemas.microsoft.com/office/drawing/2014/main" id="{031C62DA-69AC-4B53-8C32-0E9B2B1889B6}"/>
                </a:ext>
              </a:extLst>
            </p:cNvPr>
            <p:cNvSpPr>
              <a:spLocks/>
            </p:cNvSpPr>
            <p:nvPr/>
          </p:nvSpPr>
          <p:spPr bwMode="auto">
            <a:xfrm>
              <a:off x="5102" y="3457"/>
              <a:ext cx="20" cy="18"/>
            </a:xfrm>
            <a:custGeom>
              <a:avLst/>
              <a:gdLst>
                <a:gd name="T0" fmla="*/ 6 w 126"/>
                <a:gd name="T1" fmla="*/ 0 h 87"/>
                <a:gd name="T2" fmla="*/ 0 w 126"/>
                <a:gd name="T3" fmla="*/ 10 h 87"/>
                <a:gd name="T4" fmla="*/ 126 w 126"/>
                <a:gd name="T5" fmla="*/ 87 h 87"/>
                <a:gd name="T6" fmla="*/ 6 w 126"/>
                <a:gd name="T7" fmla="*/ 0 h 87"/>
                <a:gd name="T8" fmla="*/ 0 60000 65536"/>
                <a:gd name="T9" fmla="*/ 0 60000 65536"/>
                <a:gd name="T10" fmla="*/ 0 60000 65536"/>
                <a:gd name="T11" fmla="*/ 0 60000 65536"/>
                <a:gd name="T12" fmla="*/ 0 w 126"/>
                <a:gd name="T13" fmla="*/ 0 h 87"/>
                <a:gd name="T14" fmla="*/ 126 w 126"/>
                <a:gd name="T15" fmla="*/ 87 h 87"/>
              </a:gdLst>
              <a:ahLst/>
              <a:cxnLst>
                <a:cxn ang="T8">
                  <a:pos x="T0" y="T1"/>
                </a:cxn>
                <a:cxn ang="T9">
                  <a:pos x="T2" y="T3"/>
                </a:cxn>
                <a:cxn ang="T10">
                  <a:pos x="T4" y="T5"/>
                </a:cxn>
                <a:cxn ang="T11">
                  <a:pos x="T6" y="T7"/>
                </a:cxn>
              </a:cxnLst>
              <a:rect l="T12" t="T13" r="T14" b="T15"/>
              <a:pathLst>
                <a:path w="126" h="87">
                  <a:moveTo>
                    <a:pt x="6" y="0"/>
                  </a:moveTo>
                  <a:lnTo>
                    <a:pt x="0" y="10"/>
                  </a:lnTo>
                  <a:lnTo>
                    <a:pt x="126" y="87"/>
                  </a:lnTo>
                  <a:lnTo>
                    <a:pt x="6" y="0"/>
                  </a:lnTo>
                  <a:close/>
                </a:path>
              </a:pathLst>
            </a:custGeom>
            <a:solidFill>
              <a:srgbClr val="000000"/>
            </a:solidFill>
            <a:ln w="9525">
              <a:noFill/>
              <a:round/>
              <a:headEnd/>
              <a:tailEnd/>
            </a:ln>
          </p:spPr>
          <p:txBody>
            <a:bodyPr/>
            <a:lstStyle/>
            <a:p>
              <a:endParaRPr lang="en-US"/>
            </a:p>
          </p:txBody>
        </p:sp>
        <p:sp>
          <p:nvSpPr>
            <p:cNvPr id="2413" name="Freeform 363">
              <a:extLst>
                <a:ext uri="{FF2B5EF4-FFF2-40B4-BE49-F238E27FC236}">
                  <a16:creationId xmlns:a16="http://schemas.microsoft.com/office/drawing/2014/main" id="{8AB100EA-C3EC-41A9-B808-E22907A2FA01}"/>
                </a:ext>
              </a:extLst>
            </p:cNvPr>
            <p:cNvSpPr>
              <a:spLocks/>
            </p:cNvSpPr>
            <p:nvPr/>
          </p:nvSpPr>
          <p:spPr bwMode="auto">
            <a:xfrm>
              <a:off x="5102" y="3457"/>
              <a:ext cx="20" cy="18"/>
            </a:xfrm>
            <a:custGeom>
              <a:avLst/>
              <a:gdLst>
                <a:gd name="T0" fmla="*/ 6 w 126"/>
                <a:gd name="T1" fmla="*/ 0 h 87"/>
                <a:gd name="T2" fmla="*/ 0 w 126"/>
                <a:gd name="T3" fmla="*/ 10 h 87"/>
                <a:gd name="T4" fmla="*/ 126 w 126"/>
                <a:gd name="T5" fmla="*/ 87 h 87"/>
                <a:gd name="T6" fmla="*/ 6 w 126"/>
                <a:gd name="T7" fmla="*/ 0 h 87"/>
                <a:gd name="T8" fmla="*/ 0 60000 65536"/>
                <a:gd name="T9" fmla="*/ 0 60000 65536"/>
                <a:gd name="T10" fmla="*/ 0 60000 65536"/>
                <a:gd name="T11" fmla="*/ 0 60000 65536"/>
                <a:gd name="T12" fmla="*/ 0 w 126"/>
                <a:gd name="T13" fmla="*/ 0 h 87"/>
                <a:gd name="T14" fmla="*/ 126 w 126"/>
                <a:gd name="T15" fmla="*/ 87 h 87"/>
              </a:gdLst>
              <a:ahLst/>
              <a:cxnLst>
                <a:cxn ang="T8">
                  <a:pos x="T0" y="T1"/>
                </a:cxn>
                <a:cxn ang="T9">
                  <a:pos x="T2" y="T3"/>
                </a:cxn>
                <a:cxn ang="T10">
                  <a:pos x="T4" y="T5"/>
                </a:cxn>
                <a:cxn ang="T11">
                  <a:pos x="T6" y="T7"/>
                </a:cxn>
              </a:cxnLst>
              <a:rect l="T12" t="T13" r="T14" b="T15"/>
              <a:pathLst>
                <a:path w="126" h="87">
                  <a:moveTo>
                    <a:pt x="6" y="0"/>
                  </a:moveTo>
                  <a:lnTo>
                    <a:pt x="0" y="10"/>
                  </a:lnTo>
                  <a:lnTo>
                    <a:pt x="126" y="87"/>
                  </a:lnTo>
                  <a:lnTo>
                    <a:pt x="6" y="0"/>
                  </a:lnTo>
                </a:path>
              </a:pathLst>
            </a:custGeom>
            <a:noFill/>
            <a:ln w="0">
              <a:solidFill>
                <a:srgbClr val="000000"/>
              </a:solidFill>
              <a:prstDash val="solid"/>
              <a:round/>
              <a:headEnd/>
              <a:tailEnd/>
            </a:ln>
          </p:spPr>
          <p:txBody>
            <a:bodyPr/>
            <a:lstStyle/>
            <a:p>
              <a:endParaRPr lang="en-US"/>
            </a:p>
          </p:txBody>
        </p:sp>
        <p:sp>
          <p:nvSpPr>
            <p:cNvPr id="2414" name="Freeform 364">
              <a:extLst>
                <a:ext uri="{FF2B5EF4-FFF2-40B4-BE49-F238E27FC236}">
                  <a16:creationId xmlns:a16="http://schemas.microsoft.com/office/drawing/2014/main" id="{C1677DDD-BC8C-48A4-965A-E251037897B4}"/>
                </a:ext>
              </a:extLst>
            </p:cNvPr>
            <p:cNvSpPr>
              <a:spLocks/>
            </p:cNvSpPr>
            <p:nvPr/>
          </p:nvSpPr>
          <p:spPr bwMode="auto">
            <a:xfrm>
              <a:off x="5101" y="3459"/>
              <a:ext cx="21" cy="16"/>
            </a:xfrm>
            <a:custGeom>
              <a:avLst/>
              <a:gdLst>
                <a:gd name="T0" fmla="*/ 5 w 131"/>
                <a:gd name="T1" fmla="*/ 0 h 77"/>
                <a:gd name="T2" fmla="*/ 0 w 131"/>
                <a:gd name="T3" fmla="*/ 12 h 77"/>
                <a:gd name="T4" fmla="*/ 131 w 131"/>
                <a:gd name="T5" fmla="*/ 77 h 77"/>
                <a:gd name="T6" fmla="*/ 5 w 131"/>
                <a:gd name="T7" fmla="*/ 0 h 77"/>
                <a:gd name="T8" fmla="*/ 0 60000 65536"/>
                <a:gd name="T9" fmla="*/ 0 60000 65536"/>
                <a:gd name="T10" fmla="*/ 0 60000 65536"/>
                <a:gd name="T11" fmla="*/ 0 60000 65536"/>
                <a:gd name="T12" fmla="*/ 0 w 131"/>
                <a:gd name="T13" fmla="*/ 0 h 77"/>
                <a:gd name="T14" fmla="*/ 131 w 131"/>
                <a:gd name="T15" fmla="*/ 77 h 77"/>
              </a:gdLst>
              <a:ahLst/>
              <a:cxnLst>
                <a:cxn ang="T8">
                  <a:pos x="T0" y="T1"/>
                </a:cxn>
                <a:cxn ang="T9">
                  <a:pos x="T2" y="T3"/>
                </a:cxn>
                <a:cxn ang="T10">
                  <a:pos x="T4" y="T5"/>
                </a:cxn>
                <a:cxn ang="T11">
                  <a:pos x="T6" y="T7"/>
                </a:cxn>
              </a:cxnLst>
              <a:rect l="T12" t="T13" r="T14" b="T15"/>
              <a:pathLst>
                <a:path w="131" h="77">
                  <a:moveTo>
                    <a:pt x="5" y="0"/>
                  </a:moveTo>
                  <a:lnTo>
                    <a:pt x="0" y="12"/>
                  </a:lnTo>
                  <a:lnTo>
                    <a:pt x="131" y="77"/>
                  </a:lnTo>
                  <a:lnTo>
                    <a:pt x="5" y="0"/>
                  </a:lnTo>
                  <a:close/>
                </a:path>
              </a:pathLst>
            </a:custGeom>
            <a:solidFill>
              <a:srgbClr val="000000"/>
            </a:solidFill>
            <a:ln w="9525">
              <a:noFill/>
              <a:round/>
              <a:headEnd/>
              <a:tailEnd/>
            </a:ln>
          </p:spPr>
          <p:txBody>
            <a:bodyPr/>
            <a:lstStyle/>
            <a:p>
              <a:endParaRPr lang="en-US"/>
            </a:p>
          </p:txBody>
        </p:sp>
        <p:sp>
          <p:nvSpPr>
            <p:cNvPr id="2415" name="Freeform 365">
              <a:extLst>
                <a:ext uri="{FF2B5EF4-FFF2-40B4-BE49-F238E27FC236}">
                  <a16:creationId xmlns:a16="http://schemas.microsoft.com/office/drawing/2014/main" id="{C28494B2-D87B-4E27-A77C-168776418CCD}"/>
                </a:ext>
              </a:extLst>
            </p:cNvPr>
            <p:cNvSpPr>
              <a:spLocks/>
            </p:cNvSpPr>
            <p:nvPr/>
          </p:nvSpPr>
          <p:spPr bwMode="auto">
            <a:xfrm>
              <a:off x="5101" y="3459"/>
              <a:ext cx="21" cy="16"/>
            </a:xfrm>
            <a:custGeom>
              <a:avLst/>
              <a:gdLst>
                <a:gd name="T0" fmla="*/ 5 w 131"/>
                <a:gd name="T1" fmla="*/ 0 h 77"/>
                <a:gd name="T2" fmla="*/ 0 w 131"/>
                <a:gd name="T3" fmla="*/ 12 h 77"/>
                <a:gd name="T4" fmla="*/ 131 w 131"/>
                <a:gd name="T5" fmla="*/ 77 h 77"/>
                <a:gd name="T6" fmla="*/ 5 w 131"/>
                <a:gd name="T7" fmla="*/ 0 h 77"/>
                <a:gd name="T8" fmla="*/ 0 60000 65536"/>
                <a:gd name="T9" fmla="*/ 0 60000 65536"/>
                <a:gd name="T10" fmla="*/ 0 60000 65536"/>
                <a:gd name="T11" fmla="*/ 0 60000 65536"/>
                <a:gd name="T12" fmla="*/ 0 w 131"/>
                <a:gd name="T13" fmla="*/ 0 h 77"/>
                <a:gd name="T14" fmla="*/ 131 w 131"/>
                <a:gd name="T15" fmla="*/ 77 h 77"/>
              </a:gdLst>
              <a:ahLst/>
              <a:cxnLst>
                <a:cxn ang="T8">
                  <a:pos x="T0" y="T1"/>
                </a:cxn>
                <a:cxn ang="T9">
                  <a:pos x="T2" y="T3"/>
                </a:cxn>
                <a:cxn ang="T10">
                  <a:pos x="T4" y="T5"/>
                </a:cxn>
                <a:cxn ang="T11">
                  <a:pos x="T6" y="T7"/>
                </a:cxn>
              </a:cxnLst>
              <a:rect l="T12" t="T13" r="T14" b="T15"/>
              <a:pathLst>
                <a:path w="131" h="77">
                  <a:moveTo>
                    <a:pt x="5" y="0"/>
                  </a:moveTo>
                  <a:lnTo>
                    <a:pt x="0" y="12"/>
                  </a:lnTo>
                  <a:lnTo>
                    <a:pt x="131" y="77"/>
                  </a:lnTo>
                  <a:lnTo>
                    <a:pt x="5" y="0"/>
                  </a:lnTo>
                </a:path>
              </a:pathLst>
            </a:custGeom>
            <a:noFill/>
            <a:ln w="0">
              <a:solidFill>
                <a:srgbClr val="000000"/>
              </a:solidFill>
              <a:prstDash val="solid"/>
              <a:round/>
              <a:headEnd/>
              <a:tailEnd/>
            </a:ln>
          </p:spPr>
          <p:txBody>
            <a:bodyPr/>
            <a:lstStyle/>
            <a:p>
              <a:endParaRPr lang="en-US"/>
            </a:p>
          </p:txBody>
        </p:sp>
        <p:sp>
          <p:nvSpPr>
            <p:cNvPr id="2416" name="Freeform 366">
              <a:extLst>
                <a:ext uri="{FF2B5EF4-FFF2-40B4-BE49-F238E27FC236}">
                  <a16:creationId xmlns:a16="http://schemas.microsoft.com/office/drawing/2014/main" id="{C460EF88-0AFD-49E2-8F73-5B7A95657F27}"/>
                </a:ext>
              </a:extLst>
            </p:cNvPr>
            <p:cNvSpPr>
              <a:spLocks/>
            </p:cNvSpPr>
            <p:nvPr/>
          </p:nvSpPr>
          <p:spPr bwMode="auto">
            <a:xfrm>
              <a:off x="5100" y="3462"/>
              <a:ext cx="22" cy="13"/>
            </a:xfrm>
            <a:custGeom>
              <a:avLst/>
              <a:gdLst>
                <a:gd name="T0" fmla="*/ 5 w 136"/>
                <a:gd name="T1" fmla="*/ 0 h 65"/>
                <a:gd name="T2" fmla="*/ 0 w 136"/>
                <a:gd name="T3" fmla="*/ 14 h 65"/>
                <a:gd name="T4" fmla="*/ 136 w 136"/>
                <a:gd name="T5" fmla="*/ 65 h 65"/>
                <a:gd name="T6" fmla="*/ 5 w 136"/>
                <a:gd name="T7" fmla="*/ 0 h 65"/>
                <a:gd name="T8" fmla="*/ 0 60000 65536"/>
                <a:gd name="T9" fmla="*/ 0 60000 65536"/>
                <a:gd name="T10" fmla="*/ 0 60000 65536"/>
                <a:gd name="T11" fmla="*/ 0 60000 65536"/>
                <a:gd name="T12" fmla="*/ 0 w 136"/>
                <a:gd name="T13" fmla="*/ 0 h 65"/>
                <a:gd name="T14" fmla="*/ 136 w 136"/>
                <a:gd name="T15" fmla="*/ 65 h 65"/>
              </a:gdLst>
              <a:ahLst/>
              <a:cxnLst>
                <a:cxn ang="T8">
                  <a:pos x="T0" y="T1"/>
                </a:cxn>
                <a:cxn ang="T9">
                  <a:pos x="T2" y="T3"/>
                </a:cxn>
                <a:cxn ang="T10">
                  <a:pos x="T4" y="T5"/>
                </a:cxn>
                <a:cxn ang="T11">
                  <a:pos x="T6" y="T7"/>
                </a:cxn>
              </a:cxnLst>
              <a:rect l="T12" t="T13" r="T14" b="T15"/>
              <a:pathLst>
                <a:path w="136" h="65">
                  <a:moveTo>
                    <a:pt x="5" y="0"/>
                  </a:moveTo>
                  <a:lnTo>
                    <a:pt x="0" y="14"/>
                  </a:lnTo>
                  <a:lnTo>
                    <a:pt x="136" y="65"/>
                  </a:lnTo>
                  <a:lnTo>
                    <a:pt x="5" y="0"/>
                  </a:lnTo>
                  <a:close/>
                </a:path>
              </a:pathLst>
            </a:custGeom>
            <a:solidFill>
              <a:srgbClr val="000000"/>
            </a:solidFill>
            <a:ln w="9525">
              <a:noFill/>
              <a:round/>
              <a:headEnd/>
              <a:tailEnd/>
            </a:ln>
          </p:spPr>
          <p:txBody>
            <a:bodyPr/>
            <a:lstStyle/>
            <a:p>
              <a:endParaRPr lang="en-US"/>
            </a:p>
          </p:txBody>
        </p:sp>
        <p:sp>
          <p:nvSpPr>
            <p:cNvPr id="2417" name="Freeform 367">
              <a:extLst>
                <a:ext uri="{FF2B5EF4-FFF2-40B4-BE49-F238E27FC236}">
                  <a16:creationId xmlns:a16="http://schemas.microsoft.com/office/drawing/2014/main" id="{4486B81B-31A7-4863-B3F4-B8CC81F7546A}"/>
                </a:ext>
              </a:extLst>
            </p:cNvPr>
            <p:cNvSpPr>
              <a:spLocks/>
            </p:cNvSpPr>
            <p:nvPr/>
          </p:nvSpPr>
          <p:spPr bwMode="auto">
            <a:xfrm>
              <a:off x="5100" y="3462"/>
              <a:ext cx="22" cy="13"/>
            </a:xfrm>
            <a:custGeom>
              <a:avLst/>
              <a:gdLst>
                <a:gd name="T0" fmla="*/ 5 w 136"/>
                <a:gd name="T1" fmla="*/ 0 h 65"/>
                <a:gd name="T2" fmla="*/ 0 w 136"/>
                <a:gd name="T3" fmla="*/ 14 h 65"/>
                <a:gd name="T4" fmla="*/ 136 w 136"/>
                <a:gd name="T5" fmla="*/ 65 h 65"/>
                <a:gd name="T6" fmla="*/ 5 w 136"/>
                <a:gd name="T7" fmla="*/ 0 h 65"/>
                <a:gd name="T8" fmla="*/ 0 60000 65536"/>
                <a:gd name="T9" fmla="*/ 0 60000 65536"/>
                <a:gd name="T10" fmla="*/ 0 60000 65536"/>
                <a:gd name="T11" fmla="*/ 0 60000 65536"/>
                <a:gd name="T12" fmla="*/ 0 w 136"/>
                <a:gd name="T13" fmla="*/ 0 h 65"/>
                <a:gd name="T14" fmla="*/ 136 w 136"/>
                <a:gd name="T15" fmla="*/ 65 h 65"/>
              </a:gdLst>
              <a:ahLst/>
              <a:cxnLst>
                <a:cxn ang="T8">
                  <a:pos x="T0" y="T1"/>
                </a:cxn>
                <a:cxn ang="T9">
                  <a:pos x="T2" y="T3"/>
                </a:cxn>
                <a:cxn ang="T10">
                  <a:pos x="T4" y="T5"/>
                </a:cxn>
                <a:cxn ang="T11">
                  <a:pos x="T6" y="T7"/>
                </a:cxn>
              </a:cxnLst>
              <a:rect l="T12" t="T13" r="T14" b="T15"/>
              <a:pathLst>
                <a:path w="136" h="65">
                  <a:moveTo>
                    <a:pt x="5" y="0"/>
                  </a:moveTo>
                  <a:lnTo>
                    <a:pt x="0" y="14"/>
                  </a:lnTo>
                  <a:lnTo>
                    <a:pt x="136" y="65"/>
                  </a:lnTo>
                  <a:lnTo>
                    <a:pt x="5" y="0"/>
                  </a:lnTo>
                </a:path>
              </a:pathLst>
            </a:custGeom>
            <a:noFill/>
            <a:ln w="0">
              <a:solidFill>
                <a:srgbClr val="000000"/>
              </a:solidFill>
              <a:prstDash val="solid"/>
              <a:round/>
              <a:headEnd/>
              <a:tailEnd/>
            </a:ln>
          </p:spPr>
          <p:txBody>
            <a:bodyPr/>
            <a:lstStyle/>
            <a:p>
              <a:endParaRPr lang="en-US"/>
            </a:p>
          </p:txBody>
        </p:sp>
        <p:sp>
          <p:nvSpPr>
            <p:cNvPr id="2418" name="Freeform 368">
              <a:extLst>
                <a:ext uri="{FF2B5EF4-FFF2-40B4-BE49-F238E27FC236}">
                  <a16:creationId xmlns:a16="http://schemas.microsoft.com/office/drawing/2014/main" id="{AB1A5B36-C591-42E1-B960-3A645A91CEE1}"/>
                </a:ext>
              </a:extLst>
            </p:cNvPr>
            <p:cNvSpPr>
              <a:spLocks/>
            </p:cNvSpPr>
            <p:nvPr/>
          </p:nvSpPr>
          <p:spPr bwMode="auto">
            <a:xfrm>
              <a:off x="5099" y="3465"/>
              <a:ext cx="23" cy="10"/>
            </a:xfrm>
            <a:custGeom>
              <a:avLst/>
              <a:gdLst>
                <a:gd name="T0" fmla="*/ 3 w 139"/>
                <a:gd name="T1" fmla="*/ 0 h 51"/>
                <a:gd name="T2" fmla="*/ 0 w 139"/>
                <a:gd name="T3" fmla="*/ 12 h 51"/>
                <a:gd name="T4" fmla="*/ 139 w 139"/>
                <a:gd name="T5" fmla="*/ 51 h 51"/>
                <a:gd name="T6" fmla="*/ 3 w 139"/>
                <a:gd name="T7" fmla="*/ 0 h 51"/>
                <a:gd name="T8" fmla="*/ 0 60000 65536"/>
                <a:gd name="T9" fmla="*/ 0 60000 65536"/>
                <a:gd name="T10" fmla="*/ 0 60000 65536"/>
                <a:gd name="T11" fmla="*/ 0 60000 65536"/>
                <a:gd name="T12" fmla="*/ 0 w 139"/>
                <a:gd name="T13" fmla="*/ 0 h 51"/>
                <a:gd name="T14" fmla="*/ 139 w 139"/>
                <a:gd name="T15" fmla="*/ 51 h 51"/>
              </a:gdLst>
              <a:ahLst/>
              <a:cxnLst>
                <a:cxn ang="T8">
                  <a:pos x="T0" y="T1"/>
                </a:cxn>
                <a:cxn ang="T9">
                  <a:pos x="T2" y="T3"/>
                </a:cxn>
                <a:cxn ang="T10">
                  <a:pos x="T4" y="T5"/>
                </a:cxn>
                <a:cxn ang="T11">
                  <a:pos x="T6" y="T7"/>
                </a:cxn>
              </a:cxnLst>
              <a:rect l="T12" t="T13" r="T14" b="T15"/>
              <a:pathLst>
                <a:path w="139" h="51">
                  <a:moveTo>
                    <a:pt x="3" y="0"/>
                  </a:moveTo>
                  <a:lnTo>
                    <a:pt x="0" y="12"/>
                  </a:lnTo>
                  <a:lnTo>
                    <a:pt x="139" y="51"/>
                  </a:lnTo>
                  <a:lnTo>
                    <a:pt x="3" y="0"/>
                  </a:lnTo>
                  <a:close/>
                </a:path>
              </a:pathLst>
            </a:custGeom>
            <a:solidFill>
              <a:srgbClr val="000000"/>
            </a:solidFill>
            <a:ln w="9525">
              <a:noFill/>
              <a:round/>
              <a:headEnd/>
              <a:tailEnd/>
            </a:ln>
          </p:spPr>
          <p:txBody>
            <a:bodyPr/>
            <a:lstStyle/>
            <a:p>
              <a:endParaRPr lang="en-US"/>
            </a:p>
          </p:txBody>
        </p:sp>
        <p:sp>
          <p:nvSpPr>
            <p:cNvPr id="2419" name="Freeform 369">
              <a:extLst>
                <a:ext uri="{FF2B5EF4-FFF2-40B4-BE49-F238E27FC236}">
                  <a16:creationId xmlns:a16="http://schemas.microsoft.com/office/drawing/2014/main" id="{BB7161EB-D582-496C-B2B2-13DC9E4A4802}"/>
                </a:ext>
              </a:extLst>
            </p:cNvPr>
            <p:cNvSpPr>
              <a:spLocks/>
            </p:cNvSpPr>
            <p:nvPr/>
          </p:nvSpPr>
          <p:spPr bwMode="auto">
            <a:xfrm>
              <a:off x="5099" y="3465"/>
              <a:ext cx="23" cy="10"/>
            </a:xfrm>
            <a:custGeom>
              <a:avLst/>
              <a:gdLst>
                <a:gd name="T0" fmla="*/ 3 w 139"/>
                <a:gd name="T1" fmla="*/ 0 h 51"/>
                <a:gd name="T2" fmla="*/ 0 w 139"/>
                <a:gd name="T3" fmla="*/ 12 h 51"/>
                <a:gd name="T4" fmla="*/ 139 w 139"/>
                <a:gd name="T5" fmla="*/ 51 h 51"/>
                <a:gd name="T6" fmla="*/ 3 w 139"/>
                <a:gd name="T7" fmla="*/ 0 h 51"/>
                <a:gd name="T8" fmla="*/ 0 60000 65536"/>
                <a:gd name="T9" fmla="*/ 0 60000 65536"/>
                <a:gd name="T10" fmla="*/ 0 60000 65536"/>
                <a:gd name="T11" fmla="*/ 0 60000 65536"/>
                <a:gd name="T12" fmla="*/ 0 w 139"/>
                <a:gd name="T13" fmla="*/ 0 h 51"/>
                <a:gd name="T14" fmla="*/ 139 w 139"/>
                <a:gd name="T15" fmla="*/ 51 h 51"/>
              </a:gdLst>
              <a:ahLst/>
              <a:cxnLst>
                <a:cxn ang="T8">
                  <a:pos x="T0" y="T1"/>
                </a:cxn>
                <a:cxn ang="T9">
                  <a:pos x="T2" y="T3"/>
                </a:cxn>
                <a:cxn ang="T10">
                  <a:pos x="T4" y="T5"/>
                </a:cxn>
                <a:cxn ang="T11">
                  <a:pos x="T6" y="T7"/>
                </a:cxn>
              </a:cxnLst>
              <a:rect l="T12" t="T13" r="T14" b="T15"/>
              <a:pathLst>
                <a:path w="139" h="51">
                  <a:moveTo>
                    <a:pt x="3" y="0"/>
                  </a:moveTo>
                  <a:lnTo>
                    <a:pt x="0" y="12"/>
                  </a:lnTo>
                  <a:lnTo>
                    <a:pt x="139" y="51"/>
                  </a:lnTo>
                  <a:lnTo>
                    <a:pt x="3" y="0"/>
                  </a:lnTo>
                </a:path>
              </a:pathLst>
            </a:custGeom>
            <a:noFill/>
            <a:ln w="0">
              <a:solidFill>
                <a:srgbClr val="000000"/>
              </a:solidFill>
              <a:prstDash val="solid"/>
              <a:round/>
              <a:headEnd/>
              <a:tailEnd/>
            </a:ln>
          </p:spPr>
          <p:txBody>
            <a:bodyPr/>
            <a:lstStyle/>
            <a:p>
              <a:endParaRPr lang="en-US"/>
            </a:p>
          </p:txBody>
        </p:sp>
        <p:sp>
          <p:nvSpPr>
            <p:cNvPr id="2420" name="Freeform 370">
              <a:extLst>
                <a:ext uri="{FF2B5EF4-FFF2-40B4-BE49-F238E27FC236}">
                  <a16:creationId xmlns:a16="http://schemas.microsoft.com/office/drawing/2014/main" id="{72D4BD10-483E-4060-A855-06B4E881AB13}"/>
                </a:ext>
              </a:extLst>
            </p:cNvPr>
            <p:cNvSpPr>
              <a:spLocks/>
            </p:cNvSpPr>
            <p:nvPr/>
          </p:nvSpPr>
          <p:spPr bwMode="auto">
            <a:xfrm>
              <a:off x="5099" y="3467"/>
              <a:ext cx="23" cy="8"/>
            </a:xfrm>
            <a:custGeom>
              <a:avLst/>
              <a:gdLst>
                <a:gd name="T0" fmla="*/ 2 w 141"/>
                <a:gd name="T1" fmla="*/ 0 h 39"/>
                <a:gd name="T2" fmla="*/ 0 w 141"/>
                <a:gd name="T3" fmla="*/ 13 h 39"/>
                <a:gd name="T4" fmla="*/ 141 w 141"/>
                <a:gd name="T5" fmla="*/ 39 h 39"/>
                <a:gd name="T6" fmla="*/ 2 w 141"/>
                <a:gd name="T7" fmla="*/ 0 h 39"/>
                <a:gd name="T8" fmla="*/ 0 60000 65536"/>
                <a:gd name="T9" fmla="*/ 0 60000 65536"/>
                <a:gd name="T10" fmla="*/ 0 60000 65536"/>
                <a:gd name="T11" fmla="*/ 0 60000 65536"/>
                <a:gd name="T12" fmla="*/ 0 w 141"/>
                <a:gd name="T13" fmla="*/ 0 h 39"/>
                <a:gd name="T14" fmla="*/ 141 w 141"/>
                <a:gd name="T15" fmla="*/ 39 h 39"/>
              </a:gdLst>
              <a:ahLst/>
              <a:cxnLst>
                <a:cxn ang="T8">
                  <a:pos x="T0" y="T1"/>
                </a:cxn>
                <a:cxn ang="T9">
                  <a:pos x="T2" y="T3"/>
                </a:cxn>
                <a:cxn ang="T10">
                  <a:pos x="T4" y="T5"/>
                </a:cxn>
                <a:cxn ang="T11">
                  <a:pos x="T6" y="T7"/>
                </a:cxn>
              </a:cxnLst>
              <a:rect l="T12" t="T13" r="T14" b="T15"/>
              <a:pathLst>
                <a:path w="141" h="39">
                  <a:moveTo>
                    <a:pt x="2" y="0"/>
                  </a:moveTo>
                  <a:lnTo>
                    <a:pt x="0" y="13"/>
                  </a:lnTo>
                  <a:lnTo>
                    <a:pt x="141" y="39"/>
                  </a:lnTo>
                  <a:lnTo>
                    <a:pt x="2" y="0"/>
                  </a:lnTo>
                  <a:close/>
                </a:path>
              </a:pathLst>
            </a:custGeom>
            <a:solidFill>
              <a:srgbClr val="000000"/>
            </a:solidFill>
            <a:ln w="9525">
              <a:noFill/>
              <a:round/>
              <a:headEnd/>
              <a:tailEnd/>
            </a:ln>
          </p:spPr>
          <p:txBody>
            <a:bodyPr/>
            <a:lstStyle/>
            <a:p>
              <a:endParaRPr lang="en-US"/>
            </a:p>
          </p:txBody>
        </p:sp>
      </p:grpSp>
      <p:grpSp>
        <p:nvGrpSpPr>
          <p:cNvPr id="2421" name="Group 572">
            <a:extLst>
              <a:ext uri="{FF2B5EF4-FFF2-40B4-BE49-F238E27FC236}">
                <a16:creationId xmlns:a16="http://schemas.microsoft.com/office/drawing/2014/main" id="{3FBD5953-4A66-4EED-B917-D7BC998889CE}"/>
              </a:ext>
            </a:extLst>
          </p:cNvPr>
          <p:cNvGrpSpPr>
            <a:grpSpLocks/>
          </p:cNvGrpSpPr>
          <p:nvPr/>
        </p:nvGrpSpPr>
        <p:grpSpPr bwMode="auto">
          <a:xfrm>
            <a:off x="8094663" y="5113338"/>
            <a:ext cx="379412" cy="454025"/>
            <a:chOff x="5099" y="3221"/>
            <a:chExt cx="239" cy="286"/>
          </a:xfrm>
        </p:grpSpPr>
        <p:sp>
          <p:nvSpPr>
            <p:cNvPr id="2422" name="Freeform 372">
              <a:extLst>
                <a:ext uri="{FF2B5EF4-FFF2-40B4-BE49-F238E27FC236}">
                  <a16:creationId xmlns:a16="http://schemas.microsoft.com/office/drawing/2014/main" id="{0123A186-69D2-42BE-BC7A-5D2385DD569B}"/>
                </a:ext>
              </a:extLst>
            </p:cNvPr>
            <p:cNvSpPr>
              <a:spLocks/>
            </p:cNvSpPr>
            <p:nvPr/>
          </p:nvSpPr>
          <p:spPr bwMode="auto">
            <a:xfrm>
              <a:off x="5099" y="3467"/>
              <a:ext cx="23" cy="8"/>
            </a:xfrm>
            <a:custGeom>
              <a:avLst/>
              <a:gdLst>
                <a:gd name="T0" fmla="*/ 2 w 141"/>
                <a:gd name="T1" fmla="*/ 0 h 39"/>
                <a:gd name="T2" fmla="*/ 0 w 141"/>
                <a:gd name="T3" fmla="*/ 13 h 39"/>
                <a:gd name="T4" fmla="*/ 141 w 141"/>
                <a:gd name="T5" fmla="*/ 39 h 39"/>
                <a:gd name="T6" fmla="*/ 2 w 141"/>
                <a:gd name="T7" fmla="*/ 0 h 39"/>
                <a:gd name="T8" fmla="*/ 0 60000 65536"/>
                <a:gd name="T9" fmla="*/ 0 60000 65536"/>
                <a:gd name="T10" fmla="*/ 0 60000 65536"/>
                <a:gd name="T11" fmla="*/ 0 60000 65536"/>
                <a:gd name="T12" fmla="*/ 0 w 141"/>
                <a:gd name="T13" fmla="*/ 0 h 39"/>
                <a:gd name="T14" fmla="*/ 141 w 141"/>
                <a:gd name="T15" fmla="*/ 39 h 39"/>
              </a:gdLst>
              <a:ahLst/>
              <a:cxnLst>
                <a:cxn ang="T8">
                  <a:pos x="T0" y="T1"/>
                </a:cxn>
                <a:cxn ang="T9">
                  <a:pos x="T2" y="T3"/>
                </a:cxn>
                <a:cxn ang="T10">
                  <a:pos x="T4" y="T5"/>
                </a:cxn>
                <a:cxn ang="T11">
                  <a:pos x="T6" y="T7"/>
                </a:cxn>
              </a:cxnLst>
              <a:rect l="T12" t="T13" r="T14" b="T15"/>
              <a:pathLst>
                <a:path w="141" h="39">
                  <a:moveTo>
                    <a:pt x="2" y="0"/>
                  </a:moveTo>
                  <a:lnTo>
                    <a:pt x="0" y="13"/>
                  </a:lnTo>
                  <a:lnTo>
                    <a:pt x="141" y="39"/>
                  </a:lnTo>
                  <a:lnTo>
                    <a:pt x="2" y="0"/>
                  </a:lnTo>
                </a:path>
              </a:pathLst>
            </a:custGeom>
            <a:noFill/>
            <a:ln w="0">
              <a:solidFill>
                <a:srgbClr val="000000"/>
              </a:solidFill>
              <a:prstDash val="solid"/>
              <a:round/>
              <a:headEnd/>
              <a:tailEnd/>
            </a:ln>
          </p:spPr>
          <p:txBody>
            <a:bodyPr/>
            <a:lstStyle/>
            <a:p>
              <a:endParaRPr lang="en-US"/>
            </a:p>
          </p:txBody>
        </p:sp>
        <p:sp>
          <p:nvSpPr>
            <p:cNvPr id="2423" name="Freeform 373">
              <a:extLst>
                <a:ext uri="{FF2B5EF4-FFF2-40B4-BE49-F238E27FC236}">
                  <a16:creationId xmlns:a16="http://schemas.microsoft.com/office/drawing/2014/main" id="{23071471-44A3-4A78-B616-0F77C4E1FC4E}"/>
                </a:ext>
              </a:extLst>
            </p:cNvPr>
            <p:cNvSpPr>
              <a:spLocks/>
            </p:cNvSpPr>
            <p:nvPr/>
          </p:nvSpPr>
          <p:spPr bwMode="auto">
            <a:xfrm>
              <a:off x="5099" y="3470"/>
              <a:ext cx="23" cy="5"/>
            </a:xfrm>
            <a:custGeom>
              <a:avLst/>
              <a:gdLst>
                <a:gd name="T0" fmla="*/ 1 w 142"/>
                <a:gd name="T1" fmla="*/ 0 h 26"/>
                <a:gd name="T2" fmla="*/ 0 w 142"/>
                <a:gd name="T3" fmla="*/ 13 h 26"/>
                <a:gd name="T4" fmla="*/ 142 w 142"/>
                <a:gd name="T5" fmla="*/ 26 h 26"/>
                <a:gd name="T6" fmla="*/ 1 w 142"/>
                <a:gd name="T7" fmla="*/ 0 h 26"/>
                <a:gd name="T8" fmla="*/ 0 60000 65536"/>
                <a:gd name="T9" fmla="*/ 0 60000 65536"/>
                <a:gd name="T10" fmla="*/ 0 60000 65536"/>
                <a:gd name="T11" fmla="*/ 0 60000 65536"/>
                <a:gd name="T12" fmla="*/ 0 w 142"/>
                <a:gd name="T13" fmla="*/ 0 h 26"/>
                <a:gd name="T14" fmla="*/ 142 w 142"/>
                <a:gd name="T15" fmla="*/ 26 h 26"/>
              </a:gdLst>
              <a:ahLst/>
              <a:cxnLst>
                <a:cxn ang="T8">
                  <a:pos x="T0" y="T1"/>
                </a:cxn>
                <a:cxn ang="T9">
                  <a:pos x="T2" y="T3"/>
                </a:cxn>
                <a:cxn ang="T10">
                  <a:pos x="T4" y="T5"/>
                </a:cxn>
                <a:cxn ang="T11">
                  <a:pos x="T6" y="T7"/>
                </a:cxn>
              </a:cxnLst>
              <a:rect l="T12" t="T13" r="T14" b="T15"/>
              <a:pathLst>
                <a:path w="142" h="26">
                  <a:moveTo>
                    <a:pt x="1" y="0"/>
                  </a:moveTo>
                  <a:lnTo>
                    <a:pt x="0" y="13"/>
                  </a:lnTo>
                  <a:lnTo>
                    <a:pt x="142" y="26"/>
                  </a:lnTo>
                  <a:lnTo>
                    <a:pt x="1" y="0"/>
                  </a:lnTo>
                  <a:close/>
                </a:path>
              </a:pathLst>
            </a:custGeom>
            <a:solidFill>
              <a:srgbClr val="000000"/>
            </a:solidFill>
            <a:ln w="9525">
              <a:noFill/>
              <a:round/>
              <a:headEnd/>
              <a:tailEnd/>
            </a:ln>
          </p:spPr>
          <p:txBody>
            <a:bodyPr/>
            <a:lstStyle/>
            <a:p>
              <a:endParaRPr lang="en-US"/>
            </a:p>
          </p:txBody>
        </p:sp>
        <p:sp>
          <p:nvSpPr>
            <p:cNvPr id="2424" name="Freeform 374">
              <a:extLst>
                <a:ext uri="{FF2B5EF4-FFF2-40B4-BE49-F238E27FC236}">
                  <a16:creationId xmlns:a16="http://schemas.microsoft.com/office/drawing/2014/main" id="{A5195E9E-F935-4DF2-AAEA-75060C0E520B}"/>
                </a:ext>
              </a:extLst>
            </p:cNvPr>
            <p:cNvSpPr>
              <a:spLocks/>
            </p:cNvSpPr>
            <p:nvPr/>
          </p:nvSpPr>
          <p:spPr bwMode="auto">
            <a:xfrm>
              <a:off x="5099" y="3470"/>
              <a:ext cx="23" cy="5"/>
            </a:xfrm>
            <a:custGeom>
              <a:avLst/>
              <a:gdLst>
                <a:gd name="T0" fmla="*/ 1 w 142"/>
                <a:gd name="T1" fmla="*/ 0 h 26"/>
                <a:gd name="T2" fmla="*/ 0 w 142"/>
                <a:gd name="T3" fmla="*/ 13 h 26"/>
                <a:gd name="T4" fmla="*/ 142 w 142"/>
                <a:gd name="T5" fmla="*/ 26 h 26"/>
                <a:gd name="T6" fmla="*/ 1 w 142"/>
                <a:gd name="T7" fmla="*/ 0 h 26"/>
                <a:gd name="T8" fmla="*/ 0 60000 65536"/>
                <a:gd name="T9" fmla="*/ 0 60000 65536"/>
                <a:gd name="T10" fmla="*/ 0 60000 65536"/>
                <a:gd name="T11" fmla="*/ 0 60000 65536"/>
                <a:gd name="T12" fmla="*/ 0 w 142"/>
                <a:gd name="T13" fmla="*/ 0 h 26"/>
                <a:gd name="T14" fmla="*/ 142 w 142"/>
                <a:gd name="T15" fmla="*/ 26 h 26"/>
              </a:gdLst>
              <a:ahLst/>
              <a:cxnLst>
                <a:cxn ang="T8">
                  <a:pos x="T0" y="T1"/>
                </a:cxn>
                <a:cxn ang="T9">
                  <a:pos x="T2" y="T3"/>
                </a:cxn>
                <a:cxn ang="T10">
                  <a:pos x="T4" y="T5"/>
                </a:cxn>
                <a:cxn ang="T11">
                  <a:pos x="T6" y="T7"/>
                </a:cxn>
              </a:cxnLst>
              <a:rect l="T12" t="T13" r="T14" b="T15"/>
              <a:pathLst>
                <a:path w="142" h="26">
                  <a:moveTo>
                    <a:pt x="1" y="0"/>
                  </a:moveTo>
                  <a:lnTo>
                    <a:pt x="0" y="13"/>
                  </a:lnTo>
                  <a:lnTo>
                    <a:pt x="142" y="26"/>
                  </a:lnTo>
                  <a:lnTo>
                    <a:pt x="1" y="0"/>
                  </a:lnTo>
                </a:path>
              </a:pathLst>
            </a:custGeom>
            <a:noFill/>
            <a:ln w="0">
              <a:solidFill>
                <a:srgbClr val="000000"/>
              </a:solidFill>
              <a:prstDash val="solid"/>
              <a:round/>
              <a:headEnd/>
              <a:tailEnd/>
            </a:ln>
          </p:spPr>
          <p:txBody>
            <a:bodyPr/>
            <a:lstStyle/>
            <a:p>
              <a:endParaRPr lang="en-US"/>
            </a:p>
          </p:txBody>
        </p:sp>
        <p:sp>
          <p:nvSpPr>
            <p:cNvPr id="2425" name="Freeform 375">
              <a:extLst>
                <a:ext uri="{FF2B5EF4-FFF2-40B4-BE49-F238E27FC236}">
                  <a16:creationId xmlns:a16="http://schemas.microsoft.com/office/drawing/2014/main" id="{7350E6BD-FD67-4FDE-A2C3-0C157F818041}"/>
                </a:ext>
              </a:extLst>
            </p:cNvPr>
            <p:cNvSpPr>
              <a:spLocks/>
            </p:cNvSpPr>
            <p:nvPr/>
          </p:nvSpPr>
          <p:spPr bwMode="auto">
            <a:xfrm>
              <a:off x="5099" y="3472"/>
              <a:ext cx="23" cy="3"/>
            </a:xfrm>
            <a:custGeom>
              <a:avLst/>
              <a:gdLst>
                <a:gd name="T0" fmla="*/ 1 w 143"/>
                <a:gd name="T1" fmla="*/ 0 h 13"/>
                <a:gd name="T2" fmla="*/ 0 w 143"/>
                <a:gd name="T3" fmla="*/ 13 h 13"/>
                <a:gd name="T4" fmla="*/ 143 w 143"/>
                <a:gd name="T5" fmla="*/ 13 h 13"/>
                <a:gd name="T6" fmla="*/ 1 w 143"/>
                <a:gd name="T7" fmla="*/ 0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1" y="0"/>
                  </a:moveTo>
                  <a:lnTo>
                    <a:pt x="0" y="13"/>
                  </a:lnTo>
                  <a:lnTo>
                    <a:pt x="143" y="13"/>
                  </a:lnTo>
                  <a:lnTo>
                    <a:pt x="1" y="0"/>
                  </a:lnTo>
                  <a:close/>
                </a:path>
              </a:pathLst>
            </a:custGeom>
            <a:solidFill>
              <a:srgbClr val="000000"/>
            </a:solidFill>
            <a:ln w="9525">
              <a:noFill/>
              <a:round/>
              <a:headEnd/>
              <a:tailEnd/>
            </a:ln>
          </p:spPr>
          <p:txBody>
            <a:bodyPr/>
            <a:lstStyle/>
            <a:p>
              <a:endParaRPr lang="en-US"/>
            </a:p>
          </p:txBody>
        </p:sp>
        <p:sp>
          <p:nvSpPr>
            <p:cNvPr id="2426" name="Freeform 376">
              <a:extLst>
                <a:ext uri="{FF2B5EF4-FFF2-40B4-BE49-F238E27FC236}">
                  <a16:creationId xmlns:a16="http://schemas.microsoft.com/office/drawing/2014/main" id="{06D13B32-1B69-482D-B506-8480D7E716FA}"/>
                </a:ext>
              </a:extLst>
            </p:cNvPr>
            <p:cNvSpPr>
              <a:spLocks/>
            </p:cNvSpPr>
            <p:nvPr/>
          </p:nvSpPr>
          <p:spPr bwMode="auto">
            <a:xfrm>
              <a:off x="5099" y="3472"/>
              <a:ext cx="23" cy="3"/>
            </a:xfrm>
            <a:custGeom>
              <a:avLst/>
              <a:gdLst>
                <a:gd name="T0" fmla="*/ 1 w 143"/>
                <a:gd name="T1" fmla="*/ 0 h 13"/>
                <a:gd name="T2" fmla="*/ 0 w 143"/>
                <a:gd name="T3" fmla="*/ 13 h 13"/>
                <a:gd name="T4" fmla="*/ 143 w 143"/>
                <a:gd name="T5" fmla="*/ 13 h 13"/>
                <a:gd name="T6" fmla="*/ 1 w 143"/>
                <a:gd name="T7" fmla="*/ 0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1" y="0"/>
                  </a:moveTo>
                  <a:lnTo>
                    <a:pt x="0" y="13"/>
                  </a:lnTo>
                  <a:lnTo>
                    <a:pt x="143" y="13"/>
                  </a:lnTo>
                  <a:lnTo>
                    <a:pt x="1" y="0"/>
                  </a:lnTo>
                </a:path>
              </a:pathLst>
            </a:custGeom>
            <a:noFill/>
            <a:ln w="0">
              <a:solidFill>
                <a:srgbClr val="000000"/>
              </a:solidFill>
              <a:prstDash val="solid"/>
              <a:round/>
              <a:headEnd/>
              <a:tailEnd/>
            </a:ln>
          </p:spPr>
          <p:txBody>
            <a:bodyPr/>
            <a:lstStyle/>
            <a:p>
              <a:endParaRPr lang="en-US"/>
            </a:p>
          </p:txBody>
        </p:sp>
        <p:sp>
          <p:nvSpPr>
            <p:cNvPr id="2427" name="Freeform 377">
              <a:extLst>
                <a:ext uri="{FF2B5EF4-FFF2-40B4-BE49-F238E27FC236}">
                  <a16:creationId xmlns:a16="http://schemas.microsoft.com/office/drawing/2014/main" id="{19FBBFE0-1E37-4D55-A02A-88ADF9459FC6}"/>
                </a:ext>
              </a:extLst>
            </p:cNvPr>
            <p:cNvSpPr>
              <a:spLocks/>
            </p:cNvSpPr>
            <p:nvPr/>
          </p:nvSpPr>
          <p:spPr bwMode="auto">
            <a:xfrm>
              <a:off x="5099" y="3475"/>
              <a:ext cx="23" cy="2"/>
            </a:xfrm>
            <a:custGeom>
              <a:avLst/>
              <a:gdLst>
                <a:gd name="T0" fmla="*/ 0 w 143"/>
                <a:gd name="T1" fmla="*/ 0 h 13"/>
                <a:gd name="T2" fmla="*/ 1 w 143"/>
                <a:gd name="T3" fmla="*/ 13 h 13"/>
                <a:gd name="T4" fmla="*/ 143 w 143"/>
                <a:gd name="T5" fmla="*/ 0 h 13"/>
                <a:gd name="T6" fmla="*/ 0 w 143"/>
                <a:gd name="T7" fmla="*/ 0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0" y="0"/>
                  </a:moveTo>
                  <a:lnTo>
                    <a:pt x="1" y="13"/>
                  </a:lnTo>
                  <a:lnTo>
                    <a:pt x="143" y="0"/>
                  </a:lnTo>
                  <a:lnTo>
                    <a:pt x="0" y="0"/>
                  </a:lnTo>
                  <a:close/>
                </a:path>
              </a:pathLst>
            </a:custGeom>
            <a:solidFill>
              <a:srgbClr val="000000"/>
            </a:solidFill>
            <a:ln w="9525">
              <a:noFill/>
              <a:round/>
              <a:headEnd/>
              <a:tailEnd/>
            </a:ln>
          </p:spPr>
          <p:txBody>
            <a:bodyPr/>
            <a:lstStyle/>
            <a:p>
              <a:endParaRPr lang="en-US"/>
            </a:p>
          </p:txBody>
        </p:sp>
        <p:sp>
          <p:nvSpPr>
            <p:cNvPr id="2428" name="Freeform 378">
              <a:extLst>
                <a:ext uri="{FF2B5EF4-FFF2-40B4-BE49-F238E27FC236}">
                  <a16:creationId xmlns:a16="http://schemas.microsoft.com/office/drawing/2014/main" id="{961E2081-D66C-4F87-8E3A-07726046A875}"/>
                </a:ext>
              </a:extLst>
            </p:cNvPr>
            <p:cNvSpPr>
              <a:spLocks/>
            </p:cNvSpPr>
            <p:nvPr/>
          </p:nvSpPr>
          <p:spPr bwMode="auto">
            <a:xfrm>
              <a:off x="5099" y="3475"/>
              <a:ext cx="23" cy="2"/>
            </a:xfrm>
            <a:custGeom>
              <a:avLst/>
              <a:gdLst>
                <a:gd name="T0" fmla="*/ 0 w 143"/>
                <a:gd name="T1" fmla="*/ 0 h 13"/>
                <a:gd name="T2" fmla="*/ 1 w 143"/>
                <a:gd name="T3" fmla="*/ 13 h 13"/>
                <a:gd name="T4" fmla="*/ 143 w 143"/>
                <a:gd name="T5" fmla="*/ 0 h 13"/>
                <a:gd name="T6" fmla="*/ 0 w 143"/>
                <a:gd name="T7" fmla="*/ 0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0" y="0"/>
                  </a:moveTo>
                  <a:lnTo>
                    <a:pt x="1" y="13"/>
                  </a:lnTo>
                  <a:lnTo>
                    <a:pt x="143" y="0"/>
                  </a:lnTo>
                  <a:lnTo>
                    <a:pt x="0" y="0"/>
                  </a:lnTo>
                </a:path>
              </a:pathLst>
            </a:custGeom>
            <a:noFill/>
            <a:ln w="0">
              <a:solidFill>
                <a:srgbClr val="000000"/>
              </a:solidFill>
              <a:prstDash val="solid"/>
              <a:round/>
              <a:headEnd/>
              <a:tailEnd/>
            </a:ln>
          </p:spPr>
          <p:txBody>
            <a:bodyPr/>
            <a:lstStyle/>
            <a:p>
              <a:endParaRPr lang="en-US"/>
            </a:p>
          </p:txBody>
        </p:sp>
        <p:sp>
          <p:nvSpPr>
            <p:cNvPr id="2429" name="Freeform 379">
              <a:extLst>
                <a:ext uri="{FF2B5EF4-FFF2-40B4-BE49-F238E27FC236}">
                  <a16:creationId xmlns:a16="http://schemas.microsoft.com/office/drawing/2014/main" id="{ADC90F15-46C8-439B-BBF9-36AB85D6EBC0}"/>
                </a:ext>
              </a:extLst>
            </p:cNvPr>
            <p:cNvSpPr>
              <a:spLocks/>
            </p:cNvSpPr>
            <p:nvPr/>
          </p:nvSpPr>
          <p:spPr bwMode="auto">
            <a:xfrm>
              <a:off x="5099" y="3475"/>
              <a:ext cx="23" cy="5"/>
            </a:xfrm>
            <a:custGeom>
              <a:avLst/>
              <a:gdLst>
                <a:gd name="T0" fmla="*/ 0 w 142"/>
                <a:gd name="T1" fmla="*/ 13 h 26"/>
                <a:gd name="T2" fmla="*/ 1 w 142"/>
                <a:gd name="T3" fmla="*/ 26 h 26"/>
                <a:gd name="T4" fmla="*/ 142 w 142"/>
                <a:gd name="T5" fmla="*/ 0 h 26"/>
                <a:gd name="T6" fmla="*/ 0 w 142"/>
                <a:gd name="T7" fmla="*/ 13 h 26"/>
                <a:gd name="T8" fmla="*/ 0 60000 65536"/>
                <a:gd name="T9" fmla="*/ 0 60000 65536"/>
                <a:gd name="T10" fmla="*/ 0 60000 65536"/>
                <a:gd name="T11" fmla="*/ 0 60000 65536"/>
                <a:gd name="T12" fmla="*/ 0 w 142"/>
                <a:gd name="T13" fmla="*/ 0 h 26"/>
                <a:gd name="T14" fmla="*/ 142 w 142"/>
                <a:gd name="T15" fmla="*/ 26 h 26"/>
              </a:gdLst>
              <a:ahLst/>
              <a:cxnLst>
                <a:cxn ang="T8">
                  <a:pos x="T0" y="T1"/>
                </a:cxn>
                <a:cxn ang="T9">
                  <a:pos x="T2" y="T3"/>
                </a:cxn>
                <a:cxn ang="T10">
                  <a:pos x="T4" y="T5"/>
                </a:cxn>
                <a:cxn ang="T11">
                  <a:pos x="T6" y="T7"/>
                </a:cxn>
              </a:cxnLst>
              <a:rect l="T12" t="T13" r="T14" b="T15"/>
              <a:pathLst>
                <a:path w="142" h="26">
                  <a:moveTo>
                    <a:pt x="0" y="13"/>
                  </a:moveTo>
                  <a:lnTo>
                    <a:pt x="1" y="26"/>
                  </a:lnTo>
                  <a:lnTo>
                    <a:pt x="142" y="0"/>
                  </a:lnTo>
                  <a:lnTo>
                    <a:pt x="0" y="13"/>
                  </a:lnTo>
                  <a:close/>
                </a:path>
              </a:pathLst>
            </a:custGeom>
            <a:solidFill>
              <a:srgbClr val="000000"/>
            </a:solidFill>
            <a:ln w="9525">
              <a:noFill/>
              <a:round/>
              <a:headEnd/>
              <a:tailEnd/>
            </a:ln>
          </p:spPr>
          <p:txBody>
            <a:bodyPr/>
            <a:lstStyle/>
            <a:p>
              <a:endParaRPr lang="en-US"/>
            </a:p>
          </p:txBody>
        </p:sp>
        <p:sp>
          <p:nvSpPr>
            <p:cNvPr id="2430" name="Freeform 380">
              <a:extLst>
                <a:ext uri="{FF2B5EF4-FFF2-40B4-BE49-F238E27FC236}">
                  <a16:creationId xmlns:a16="http://schemas.microsoft.com/office/drawing/2014/main" id="{2A843618-5515-4E43-9069-B8DE4C91C1D0}"/>
                </a:ext>
              </a:extLst>
            </p:cNvPr>
            <p:cNvSpPr>
              <a:spLocks/>
            </p:cNvSpPr>
            <p:nvPr/>
          </p:nvSpPr>
          <p:spPr bwMode="auto">
            <a:xfrm>
              <a:off x="5099" y="3475"/>
              <a:ext cx="23" cy="5"/>
            </a:xfrm>
            <a:custGeom>
              <a:avLst/>
              <a:gdLst>
                <a:gd name="T0" fmla="*/ 0 w 142"/>
                <a:gd name="T1" fmla="*/ 13 h 26"/>
                <a:gd name="T2" fmla="*/ 1 w 142"/>
                <a:gd name="T3" fmla="*/ 26 h 26"/>
                <a:gd name="T4" fmla="*/ 142 w 142"/>
                <a:gd name="T5" fmla="*/ 0 h 26"/>
                <a:gd name="T6" fmla="*/ 0 w 142"/>
                <a:gd name="T7" fmla="*/ 13 h 26"/>
                <a:gd name="T8" fmla="*/ 0 60000 65536"/>
                <a:gd name="T9" fmla="*/ 0 60000 65536"/>
                <a:gd name="T10" fmla="*/ 0 60000 65536"/>
                <a:gd name="T11" fmla="*/ 0 60000 65536"/>
                <a:gd name="T12" fmla="*/ 0 w 142"/>
                <a:gd name="T13" fmla="*/ 0 h 26"/>
                <a:gd name="T14" fmla="*/ 142 w 142"/>
                <a:gd name="T15" fmla="*/ 26 h 26"/>
              </a:gdLst>
              <a:ahLst/>
              <a:cxnLst>
                <a:cxn ang="T8">
                  <a:pos x="T0" y="T1"/>
                </a:cxn>
                <a:cxn ang="T9">
                  <a:pos x="T2" y="T3"/>
                </a:cxn>
                <a:cxn ang="T10">
                  <a:pos x="T4" y="T5"/>
                </a:cxn>
                <a:cxn ang="T11">
                  <a:pos x="T6" y="T7"/>
                </a:cxn>
              </a:cxnLst>
              <a:rect l="T12" t="T13" r="T14" b="T15"/>
              <a:pathLst>
                <a:path w="142" h="26">
                  <a:moveTo>
                    <a:pt x="0" y="13"/>
                  </a:moveTo>
                  <a:lnTo>
                    <a:pt x="1" y="26"/>
                  </a:lnTo>
                  <a:lnTo>
                    <a:pt x="142" y="0"/>
                  </a:lnTo>
                  <a:lnTo>
                    <a:pt x="0" y="13"/>
                  </a:lnTo>
                </a:path>
              </a:pathLst>
            </a:custGeom>
            <a:noFill/>
            <a:ln w="0">
              <a:solidFill>
                <a:srgbClr val="000000"/>
              </a:solidFill>
              <a:prstDash val="solid"/>
              <a:round/>
              <a:headEnd/>
              <a:tailEnd/>
            </a:ln>
          </p:spPr>
          <p:txBody>
            <a:bodyPr/>
            <a:lstStyle/>
            <a:p>
              <a:endParaRPr lang="en-US"/>
            </a:p>
          </p:txBody>
        </p:sp>
        <p:sp>
          <p:nvSpPr>
            <p:cNvPr id="2431" name="Freeform 381">
              <a:extLst>
                <a:ext uri="{FF2B5EF4-FFF2-40B4-BE49-F238E27FC236}">
                  <a16:creationId xmlns:a16="http://schemas.microsoft.com/office/drawing/2014/main" id="{EA7B020C-6BDF-427E-A8AF-72E2C5CADD86}"/>
                </a:ext>
              </a:extLst>
            </p:cNvPr>
            <p:cNvSpPr>
              <a:spLocks/>
            </p:cNvSpPr>
            <p:nvPr/>
          </p:nvSpPr>
          <p:spPr bwMode="auto">
            <a:xfrm>
              <a:off x="5099" y="3475"/>
              <a:ext cx="23" cy="8"/>
            </a:xfrm>
            <a:custGeom>
              <a:avLst/>
              <a:gdLst>
                <a:gd name="T0" fmla="*/ 0 w 141"/>
                <a:gd name="T1" fmla="*/ 26 h 39"/>
                <a:gd name="T2" fmla="*/ 2 w 141"/>
                <a:gd name="T3" fmla="*/ 39 h 39"/>
                <a:gd name="T4" fmla="*/ 141 w 141"/>
                <a:gd name="T5" fmla="*/ 0 h 39"/>
                <a:gd name="T6" fmla="*/ 0 w 141"/>
                <a:gd name="T7" fmla="*/ 26 h 39"/>
                <a:gd name="T8" fmla="*/ 0 60000 65536"/>
                <a:gd name="T9" fmla="*/ 0 60000 65536"/>
                <a:gd name="T10" fmla="*/ 0 60000 65536"/>
                <a:gd name="T11" fmla="*/ 0 60000 65536"/>
                <a:gd name="T12" fmla="*/ 0 w 141"/>
                <a:gd name="T13" fmla="*/ 0 h 39"/>
                <a:gd name="T14" fmla="*/ 141 w 141"/>
                <a:gd name="T15" fmla="*/ 39 h 39"/>
              </a:gdLst>
              <a:ahLst/>
              <a:cxnLst>
                <a:cxn ang="T8">
                  <a:pos x="T0" y="T1"/>
                </a:cxn>
                <a:cxn ang="T9">
                  <a:pos x="T2" y="T3"/>
                </a:cxn>
                <a:cxn ang="T10">
                  <a:pos x="T4" y="T5"/>
                </a:cxn>
                <a:cxn ang="T11">
                  <a:pos x="T6" y="T7"/>
                </a:cxn>
              </a:cxnLst>
              <a:rect l="T12" t="T13" r="T14" b="T15"/>
              <a:pathLst>
                <a:path w="141" h="39">
                  <a:moveTo>
                    <a:pt x="0" y="26"/>
                  </a:moveTo>
                  <a:lnTo>
                    <a:pt x="2" y="39"/>
                  </a:lnTo>
                  <a:lnTo>
                    <a:pt x="141" y="0"/>
                  </a:lnTo>
                  <a:lnTo>
                    <a:pt x="0" y="26"/>
                  </a:lnTo>
                  <a:close/>
                </a:path>
              </a:pathLst>
            </a:custGeom>
            <a:solidFill>
              <a:srgbClr val="000000"/>
            </a:solidFill>
            <a:ln w="9525">
              <a:noFill/>
              <a:round/>
              <a:headEnd/>
              <a:tailEnd/>
            </a:ln>
          </p:spPr>
          <p:txBody>
            <a:bodyPr/>
            <a:lstStyle/>
            <a:p>
              <a:endParaRPr lang="en-US"/>
            </a:p>
          </p:txBody>
        </p:sp>
        <p:sp>
          <p:nvSpPr>
            <p:cNvPr id="2432" name="Freeform 382">
              <a:extLst>
                <a:ext uri="{FF2B5EF4-FFF2-40B4-BE49-F238E27FC236}">
                  <a16:creationId xmlns:a16="http://schemas.microsoft.com/office/drawing/2014/main" id="{47DEB859-8CA8-4854-983C-406A6179CEE2}"/>
                </a:ext>
              </a:extLst>
            </p:cNvPr>
            <p:cNvSpPr>
              <a:spLocks/>
            </p:cNvSpPr>
            <p:nvPr/>
          </p:nvSpPr>
          <p:spPr bwMode="auto">
            <a:xfrm>
              <a:off x="5099" y="3475"/>
              <a:ext cx="23" cy="8"/>
            </a:xfrm>
            <a:custGeom>
              <a:avLst/>
              <a:gdLst>
                <a:gd name="T0" fmla="*/ 0 w 141"/>
                <a:gd name="T1" fmla="*/ 26 h 39"/>
                <a:gd name="T2" fmla="*/ 2 w 141"/>
                <a:gd name="T3" fmla="*/ 39 h 39"/>
                <a:gd name="T4" fmla="*/ 141 w 141"/>
                <a:gd name="T5" fmla="*/ 0 h 39"/>
                <a:gd name="T6" fmla="*/ 0 w 141"/>
                <a:gd name="T7" fmla="*/ 26 h 39"/>
                <a:gd name="T8" fmla="*/ 0 60000 65536"/>
                <a:gd name="T9" fmla="*/ 0 60000 65536"/>
                <a:gd name="T10" fmla="*/ 0 60000 65536"/>
                <a:gd name="T11" fmla="*/ 0 60000 65536"/>
                <a:gd name="T12" fmla="*/ 0 w 141"/>
                <a:gd name="T13" fmla="*/ 0 h 39"/>
                <a:gd name="T14" fmla="*/ 141 w 141"/>
                <a:gd name="T15" fmla="*/ 39 h 39"/>
              </a:gdLst>
              <a:ahLst/>
              <a:cxnLst>
                <a:cxn ang="T8">
                  <a:pos x="T0" y="T1"/>
                </a:cxn>
                <a:cxn ang="T9">
                  <a:pos x="T2" y="T3"/>
                </a:cxn>
                <a:cxn ang="T10">
                  <a:pos x="T4" y="T5"/>
                </a:cxn>
                <a:cxn ang="T11">
                  <a:pos x="T6" y="T7"/>
                </a:cxn>
              </a:cxnLst>
              <a:rect l="T12" t="T13" r="T14" b="T15"/>
              <a:pathLst>
                <a:path w="141" h="39">
                  <a:moveTo>
                    <a:pt x="0" y="26"/>
                  </a:moveTo>
                  <a:lnTo>
                    <a:pt x="2" y="39"/>
                  </a:lnTo>
                  <a:lnTo>
                    <a:pt x="141" y="0"/>
                  </a:lnTo>
                  <a:lnTo>
                    <a:pt x="0" y="26"/>
                  </a:lnTo>
                </a:path>
              </a:pathLst>
            </a:custGeom>
            <a:noFill/>
            <a:ln w="0">
              <a:solidFill>
                <a:srgbClr val="000000"/>
              </a:solidFill>
              <a:prstDash val="solid"/>
              <a:round/>
              <a:headEnd/>
              <a:tailEnd/>
            </a:ln>
          </p:spPr>
          <p:txBody>
            <a:bodyPr/>
            <a:lstStyle/>
            <a:p>
              <a:endParaRPr lang="en-US"/>
            </a:p>
          </p:txBody>
        </p:sp>
        <p:sp>
          <p:nvSpPr>
            <p:cNvPr id="2433" name="Freeform 383">
              <a:extLst>
                <a:ext uri="{FF2B5EF4-FFF2-40B4-BE49-F238E27FC236}">
                  <a16:creationId xmlns:a16="http://schemas.microsoft.com/office/drawing/2014/main" id="{A484EA3B-3288-4D18-AA5A-769ECF6893B5}"/>
                </a:ext>
              </a:extLst>
            </p:cNvPr>
            <p:cNvSpPr>
              <a:spLocks/>
            </p:cNvSpPr>
            <p:nvPr/>
          </p:nvSpPr>
          <p:spPr bwMode="auto">
            <a:xfrm>
              <a:off x="5099" y="3475"/>
              <a:ext cx="23" cy="10"/>
            </a:xfrm>
            <a:custGeom>
              <a:avLst/>
              <a:gdLst>
                <a:gd name="T0" fmla="*/ 0 w 139"/>
                <a:gd name="T1" fmla="*/ 39 h 53"/>
                <a:gd name="T2" fmla="*/ 3 w 139"/>
                <a:gd name="T3" fmla="*/ 53 h 53"/>
                <a:gd name="T4" fmla="*/ 139 w 139"/>
                <a:gd name="T5" fmla="*/ 0 h 53"/>
                <a:gd name="T6" fmla="*/ 0 w 139"/>
                <a:gd name="T7" fmla="*/ 39 h 53"/>
                <a:gd name="T8" fmla="*/ 0 60000 65536"/>
                <a:gd name="T9" fmla="*/ 0 60000 65536"/>
                <a:gd name="T10" fmla="*/ 0 60000 65536"/>
                <a:gd name="T11" fmla="*/ 0 60000 65536"/>
                <a:gd name="T12" fmla="*/ 0 w 139"/>
                <a:gd name="T13" fmla="*/ 0 h 53"/>
                <a:gd name="T14" fmla="*/ 139 w 139"/>
                <a:gd name="T15" fmla="*/ 53 h 53"/>
              </a:gdLst>
              <a:ahLst/>
              <a:cxnLst>
                <a:cxn ang="T8">
                  <a:pos x="T0" y="T1"/>
                </a:cxn>
                <a:cxn ang="T9">
                  <a:pos x="T2" y="T3"/>
                </a:cxn>
                <a:cxn ang="T10">
                  <a:pos x="T4" y="T5"/>
                </a:cxn>
                <a:cxn ang="T11">
                  <a:pos x="T6" y="T7"/>
                </a:cxn>
              </a:cxnLst>
              <a:rect l="T12" t="T13" r="T14" b="T15"/>
              <a:pathLst>
                <a:path w="139" h="53">
                  <a:moveTo>
                    <a:pt x="0" y="39"/>
                  </a:moveTo>
                  <a:lnTo>
                    <a:pt x="3" y="53"/>
                  </a:lnTo>
                  <a:lnTo>
                    <a:pt x="139" y="0"/>
                  </a:lnTo>
                  <a:lnTo>
                    <a:pt x="0" y="39"/>
                  </a:lnTo>
                  <a:close/>
                </a:path>
              </a:pathLst>
            </a:custGeom>
            <a:solidFill>
              <a:srgbClr val="000000"/>
            </a:solidFill>
            <a:ln w="9525">
              <a:noFill/>
              <a:round/>
              <a:headEnd/>
              <a:tailEnd/>
            </a:ln>
          </p:spPr>
          <p:txBody>
            <a:bodyPr/>
            <a:lstStyle/>
            <a:p>
              <a:endParaRPr lang="en-US"/>
            </a:p>
          </p:txBody>
        </p:sp>
        <p:sp>
          <p:nvSpPr>
            <p:cNvPr id="2434" name="Freeform 384">
              <a:extLst>
                <a:ext uri="{FF2B5EF4-FFF2-40B4-BE49-F238E27FC236}">
                  <a16:creationId xmlns:a16="http://schemas.microsoft.com/office/drawing/2014/main" id="{4952D38F-AD03-4654-9A2D-39A4BEECA88F}"/>
                </a:ext>
              </a:extLst>
            </p:cNvPr>
            <p:cNvSpPr>
              <a:spLocks/>
            </p:cNvSpPr>
            <p:nvPr/>
          </p:nvSpPr>
          <p:spPr bwMode="auto">
            <a:xfrm>
              <a:off x="5099" y="3475"/>
              <a:ext cx="23" cy="10"/>
            </a:xfrm>
            <a:custGeom>
              <a:avLst/>
              <a:gdLst>
                <a:gd name="T0" fmla="*/ 0 w 139"/>
                <a:gd name="T1" fmla="*/ 39 h 53"/>
                <a:gd name="T2" fmla="*/ 3 w 139"/>
                <a:gd name="T3" fmla="*/ 53 h 53"/>
                <a:gd name="T4" fmla="*/ 139 w 139"/>
                <a:gd name="T5" fmla="*/ 0 h 53"/>
                <a:gd name="T6" fmla="*/ 0 w 139"/>
                <a:gd name="T7" fmla="*/ 39 h 53"/>
                <a:gd name="T8" fmla="*/ 0 60000 65536"/>
                <a:gd name="T9" fmla="*/ 0 60000 65536"/>
                <a:gd name="T10" fmla="*/ 0 60000 65536"/>
                <a:gd name="T11" fmla="*/ 0 60000 65536"/>
                <a:gd name="T12" fmla="*/ 0 w 139"/>
                <a:gd name="T13" fmla="*/ 0 h 53"/>
                <a:gd name="T14" fmla="*/ 139 w 139"/>
                <a:gd name="T15" fmla="*/ 53 h 53"/>
              </a:gdLst>
              <a:ahLst/>
              <a:cxnLst>
                <a:cxn ang="T8">
                  <a:pos x="T0" y="T1"/>
                </a:cxn>
                <a:cxn ang="T9">
                  <a:pos x="T2" y="T3"/>
                </a:cxn>
                <a:cxn ang="T10">
                  <a:pos x="T4" y="T5"/>
                </a:cxn>
                <a:cxn ang="T11">
                  <a:pos x="T6" y="T7"/>
                </a:cxn>
              </a:cxnLst>
              <a:rect l="T12" t="T13" r="T14" b="T15"/>
              <a:pathLst>
                <a:path w="139" h="53">
                  <a:moveTo>
                    <a:pt x="0" y="39"/>
                  </a:moveTo>
                  <a:lnTo>
                    <a:pt x="3" y="53"/>
                  </a:lnTo>
                  <a:lnTo>
                    <a:pt x="139" y="0"/>
                  </a:lnTo>
                  <a:lnTo>
                    <a:pt x="0" y="39"/>
                  </a:lnTo>
                </a:path>
              </a:pathLst>
            </a:custGeom>
            <a:noFill/>
            <a:ln w="0">
              <a:solidFill>
                <a:srgbClr val="000000"/>
              </a:solidFill>
              <a:prstDash val="solid"/>
              <a:round/>
              <a:headEnd/>
              <a:tailEnd/>
            </a:ln>
          </p:spPr>
          <p:txBody>
            <a:bodyPr/>
            <a:lstStyle/>
            <a:p>
              <a:endParaRPr lang="en-US"/>
            </a:p>
          </p:txBody>
        </p:sp>
        <p:sp>
          <p:nvSpPr>
            <p:cNvPr id="2435" name="Freeform 385">
              <a:extLst>
                <a:ext uri="{FF2B5EF4-FFF2-40B4-BE49-F238E27FC236}">
                  <a16:creationId xmlns:a16="http://schemas.microsoft.com/office/drawing/2014/main" id="{EBCFCB9A-CF46-4369-835F-4A5D0358B604}"/>
                </a:ext>
              </a:extLst>
            </p:cNvPr>
            <p:cNvSpPr>
              <a:spLocks/>
            </p:cNvSpPr>
            <p:nvPr/>
          </p:nvSpPr>
          <p:spPr bwMode="auto">
            <a:xfrm>
              <a:off x="5100" y="3475"/>
              <a:ext cx="22" cy="13"/>
            </a:xfrm>
            <a:custGeom>
              <a:avLst/>
              <a:gdLst>
                <a:gd name="T0" fmla="*/ 0 w 136"/>
                <a:gd name="T1" fmla="*/ 53 h 65"/>
                <a:gd name="T2" fmla="*/ 5 w 136"/>
                <a:gd name="T3" fmla="*/ 65 h 65"/>
                <a:gd name="T4" fmla="*/ 136 w 136"/>
                <a:gd name="T5" fmla="*/ 0 h 65"/>
                <a:gd name="T6" fmla="*/ 0 w 136"/>
                <a:gd name="T7" fmla="*/ 53 h 65"/>
                <a:gd name="T8" fmla="*/ 0 60000 65536"/>
                <a:gd name="T9" fmla="*/ 0 60000 65536"/>
                <a:gd name="T10" fmla="*/ 0 60000 65536"/>
                <a:gd name="T11" fmla="*/ 0 60000 65536"/>
                <a:gd name="T12" fmla="*/ 0 w 136"/>
                <a:gd name="T13" fmla="*/ 0 h 65"/>
                <a:gd name="T14" fmla="*/ 136 w 136"/>
                <a:gd name="T15" fmla="*/ 65 h 65"/>
              </a:gdLst>
              <a:ahLst/>
              <a:cxnLst>
                <a:cxn ang="T8">
                  <a:pos x="T0" y="T1"/>
                </a:cxn>
                <a:cxn ang="T9">
                  <a:pos x="T2" y="T3"/>
                </a:cxn>
                <a:cxn ang="T10">
                  <a:pos x="T4" y="T5"/>
                </a:cxn>
                <a:cxn ang="T11">
                  <a:pos x="T6" y="T7"/>
                </a:cxn>
              </a:cxnLst>
              <a:rect l="T12" t="T13" r="T14" b="T15"/>
              <a:pathLst>
                <a:path w="136" h="65">
                  <a:moveTo>
                    <a:pt x="0" y="53"/>
                  </a:moveTo>
                  <a:lnTo>
                    <a:pt x="5" y="65"/>
                  </a:lnTo>
                  <a:lnTo>
                    <a:pt x="136" y="0"/>
                  </a:lnTo>
                  <a:lnTo>
                    <a:pt x="0" y="53"/>
                  </a:lnTo>
                  <a:close/>
                </a:path>
              </a:pathLst>
            </a:custGeom>
            <a:solidFill>
              <a:srgbClr val="000000"/>
            </a:solidFill>
            <a:ln w="9525">
              <a:noFill/>
              <a:round/>
              <a:headEnd/>
              <a:tailEnd/>
            </a:ln>
          </p:spPr>
          <p:txBody>
            <a:bodyPr/>
            <a:lstStyle/>
            <a:p>
              <a:endParaRPr lang="en-US"/>
            </a:p>
          </p:txBody>
        </p:sp>
        <p:sp>
          <p:nvSpPr>
            <p:cNvPr id="2436" name="Freeform 386">
              <a:extLst>
                <a:ext uri="{FF2B5EF4-FFF2-40B4-BE49-F238E27FC236}">
                  <a16:creationId xmlns:a16="http://schemas.microsoft.com/office/drawing/2014/main" id="{D8EED867-D3A6-47C8-85AD-7CF3EC0AAD77}"/>
                </a:ext>
              </a:extLst>
            </p:cNvPr>
            <p:cNvSpPr>
              <a:spLocks/>
            </p:cNvSpPr>
            <p:nvPr/>
          </p:nvSpPr>
          <p:spPr bwMode="auto">
            <a:xfrm>
              <a:off x="5100" y="3475"/>
              <a:ext cx="22" cy="13"/>
            </a:xfrm>
            <a:custGeom>
              <a:avLst/>
              <a:gdLst>
                <a:gd name="T0" fmla="*/ 0 w 136"/>
                <a:gd name="T1" fmla="*/ 53 h 65"/>
                <a:gd name="T2" fmla="*/ 5 w 136"/>
                <a:gd name="T3" fmla="*/ 65 h 65"/>
                <a:gd name="T4" fmla="*/ 136 w 136"/>
                <a:gd name="T5" fmla="*/ 0 h 65"/>
                <a:gd name="T6" fmla="*/ 0 w 136"/>
                <a:gd name="T7" fmla="*/ 53 h 65"/>
                <a:gd name="T8" fmla="*/ 0 60000 65536"/>
                <a:gd name="T9" fmla="*/ 0 60000 65536"/>
                <a:gd name="T10" fmla="*/ 0 60000 65536"/>
                <a:gd name="T11" fmla="*/ 0 60000 65536"/>
                <a:gd name="T12" fmla="*/ 0 w 136"/>
                <a:gd name="T13" fmla="*/ 0 h 65"/>
                <a:gd name="T14" fmla="*/ 136 w 136"/>
                <a:gd name="T15" fmla="*/ 65 h 65"/>
              </a:gdLst>
              <a:ahLst/>
              <a:cxnLst>
                <a:cxn ang="T8">
                  <a:pos x="T0" y="T1"/>
                </a:cxn>
                <a:cxn ang="T9">
                  <a:pos x="T2" y="T3"/>
                </a:cxn>
                <a:cxn ang="T10">
                  <a:pos x="T4" y="T5"/>
                </a:cxn>
                <a:cxn ang="T11">
                  <a:pos x="T6" y="T7"/>
                </a:cxn>
              </a:cxnLst>
              <a:rect l="T12" t="T13" r="T14" b="T15"/>
              <a:pathLst>
                <a:path w="136" h="65">
                  <a:moveTo>
                    <a:pt x="0" y="53"/>
                  </a:moveTo>
                  <a:lnTo>
                    <a:pt x="5" y="65"/>
                  </a:lnTo>
                  <a:lnTo>
                    <a:pt x="136" y="0"/>
                  </a:lnTo>
                  <a:lnTo>
                    <a:pt x="0" y="53"/>
                  </a:lnTo>
                </a:path>
              </a:pathLst>
            </a:custGeom>
            <a:noFill/>
            <a:ln w="0">
              <a:solidFill>
                <a:srgbClr val="000000"/>
              </a:solidFill>
              <a:prstDash val="solid"/>
              <a:round/>
              <a:headEnd/>
              <a:tailEnd/>
            </a:ln>
          </p:spPr>
          <p:txBody>
            <a:bodyPr/>
            <a:lstStyle/>
            <a:p>
              <a:endParaRPr lang="en-US"/>
            </a:p>
          </p:txBody>
        </p:sp>
        <p:sp>
          <p:nvSpPr>
            <p:cNvPr id="2437" name="Freeform 387">
              <a:extLst>
                <a:ext uri="{FF2B5EF4-FFF2-40B4-BE49-F238E27FC236}">
                  <a16:creationId xmlns:a16="http://schemas.microsoft.com/office/drawing/2014/main" id="{FCF9DC15-00BD-4B71-98BB-2096FBEC074C}"/>
                </a:ext>
              </a:extLst>
            </p:cNvPr>
            <p:cNvSpPr>
              <a:spLocks/>
            </p:cNvSpPr>
            <p:nvPr/>
          </p:nvSpPr>
          <p:spPr bwMode="auto">
            <a:xfrm>
              <a:off x="5101" y="3475"/>
              <a:ext cx="21" cy="15"/>
            </a:xfrm>
            <a:custGeom>
              <a:avLst/>
              <a:gdLst>
                <a:gd name="T0" fmla="*/ 0 w 131"/>
                <a:gd name="T1" fmla="*/ 65 h 76"/>
                <a:gd name="T2" fmla="*/ 5 w 131"/>
                <a:gd name="T3" fmla="*/ 76 h 76"/>
                <a:gd name="T4" fmla="*/ 131 w 131"/>
                <a:gd name="T5" fmla="*/ 0 h 76"/>
                <a:gd name="T6" fmla="*/ 0 w 131"/>
                <a:gd name="T7" fmla="*/ 65 h 76"/>
                <a:gd name="T8" fmla="*/ 0 60000 65536"/>
                <a:gd name="T9" fmla="*/ 0 60000 65536"/>
                <a:gd name="T10" fmla="*/ 0 60000 65536"/>
                <a:gd name="T11" fmla="*/ 0 60000 65536"/>
                <a:gd name="T12" fmla="*/ 0 w 131"/>
                <a:gd name="T13" fmla="*/ 0 h 76"/>
                <a:gd name="T14" fmla="*/ 131 w 131"/>
                <a:gd name="T15" fmla="*/ 76 h 76"/>
              </a:gdLst>
              <a:ahLst/>
              <a:cxnLst>
                <a:cxn ang="T8">
                  <a:pos x="T0" y="T1"/>
                </a:cxn>
                <a:cxn ang="T9">
                  <a:pos x="T2" y="T3"/>
                </a:cxn>
                <a:cxn ang="T10">
                  <a:pos x="T4" y="T5"/>
                </a:cxn>
                <a:cxn ang="T11">
                  <a:pos x="T6" y="T7"/>
                </a:cxn>
              </a:cxnLst>
              <a:rect l="T12" t="T13" r="T14" b="T15"/>
              <a:pathLst>
                <a:path w="131" h="76">
                  <a:moveTo>
                    <a:pt x="0" y="65"/>
                  </a:moveTo>
                  <a:lnTo>
                    <a:pt x="5" y="76"/>
                  </a:lnTo>
                  <a:lnTo>
                    <a:pt x="131" y="0"/>
                  </a:lnTo>
                  <a:lnTo>
                    <a:pt x="0" y="65"/>
                  </a:lnTo>
                  <a:close/>
                </a:path>
              </a:pathLst>
            </a:custGeom>
            <a:solidFill>
              <a:srgbClr val="000000"/>
            </a:solidFill>
            <a:ln w="9525">
              <a:noFill/>
              <a:round/>
              <a:headEnd/>
              <a:tailEnd/>
            </a:ln>
          </p:spPr>
          <p:txBody>
            <a:bodyPr/>
            <a:lstStyle/>
            <a:p>
              <a:endParaRPr lang="en-US"/>
            </a:p>
          </p:txBody>
        </p:sp>
        <p:sp>
          <p:nvSpPr>
            <p:cNvPr id="2438" name="Freeform 388">
              <a:extLst>
                <a:ext uri="{FF2B5EF4-FFF2-40B4-BE49-F238E27FC236}">
                  <a16:creationId xmlns:a16="http://schemas.microsoft.com/office/drawing/2014/main" id="{8382ABE0-24E8-46FC-834C-2B7852400743}"/>
                </a:ext>
              </a:extLst>
            </p:cNvPr>
            <p:cNvSpPr>
              <a:spLocks/>
            </p:cNvSpPr>
            <p:nvPr/>
          </p:nvSpPr>
          <p:spPr bwMode="auto">
            <a:xfrm>
              <a:off x="5101" y="3475"/>
              <a:ext cx="21" cy="15"/>
            </a:xfrm>
            <a:custGeom>
              <a:avLst/>
              <a:gdLst>
                <a:gd name="T0" fmla="*/ 0 w 131"/>
                <a:gd name="T1" fmla="*/ 65 h 76"/>
                <a:gd name="T2" fmla="*/ 5 w 131"/>
                <a:gd name="T3" fmla="*/ 76 h 76"/>
                <a:gd name="T4" fmla="*/ 131 w 131"/>
                <a:gd name="T5" fmla="*/ 0 h 76"/>
                <a:gd name="T6" fmla="*/ 0 w 131"/>
                <a:gd name="T7" fmla="*/ 65 h 76"/>
                <a:gd name="T8" fmla="*/ 0 60000 65536"/>
                <a:gd name="T9" fmla="*/ 0 60000 65536"/>
                <a:gd name="T10" fmla="*/ 0 60000 65536"/>
                <a:gd name="T11" fmla="*/ 0 60000 65536"/>
                <a:gd name="T12" fmla="*/ 0 w 131"/>
                <a:gd name="T13" fmla="*/ 0 h 76"/>
                <a:gd name="T14" fmla="*/ 131 w 131"/>
                <a:gd name="T15" fmla="*/ 76 h 76"/>
              </a:gdLst>
              <a:ahLst/>
              <a:cxnLst>
                <a:cxn ang="T8">
                  <a:pos x="T0" y="T1"/>
                </a:cxn>
                <a:cxn ang="T9">
                  <a:pos x="T2" y="T3"/>
                </a:cxn>
                <a:cxn ang="T10">
                  <a:pos x="T4" y="T5"/>
                </a:cxn>
                <a:cxn ang="T11">
                  <a:pos x="T6" y="T7"/>
                </a:cxn>
              </a:cxnLst>
              <a:rect l="T12" t="T13" r="T14" b="T15"/>
              <a:pathLst>
                <a:path w="131" h="76">
                  <a:moveTo>
                    <a:pt x="0" y="65"/>
                  </a:moveTo>
                  <a:lnTo>
                    <a:pt x="5" y="76"/>
                  </a:lnTo>
                  <a:lnTo>
                    <a:pt x="131" y="0"/>
                  </a:lnTo>
                  <a:lnTo>
                    <a:pt x="0" y="65"/>
                  </a:lnTo>
                </a:path>
              </a:pathLst>
            </a:custGeom>
            <a:noFill/>
            <a:ln w="0">
              <a:solidFill>
                <a:srgbClr val="000000"/>
              </a:solidFill>
              <a:prstDash val="solid"/>
              <a:round/>
              <a:headEnd/>
              <a:tailEnd/>
            </a:ln>
          </p:spPr>
          <p:txBody>
            <a:bodyPr/>
            <a:lstStyle/>
            <a:p>
              <a:endParaRPr lang="en-US"/>
            </a:p>
          </p:txBody>
        </p:sp>
        <p:sp>
          <p:nvSpPr>
            <p:cNvPr id="2439" name="Freeform 389">
              <a:extLst>
                <a:ext uri="{FF2B5EF4-FFF2-40B4-BE49-F238E27FC236}">
                  <a16:creationId xmlns:a16="http://schemas.microsoft.com/office/drawing/2014/main" id="{09F8D8A9-EBDA-40F4-B217-701C86FAC284}"/>
                </a:ext>
              </a:extLst>
            </p:cNvPr>
            <p:cNvSpPr>
              <a:spLocks/>
            </p:cNvSpPr>
            <p:nvPr/>
          </p:nvSpPr>
          <p:spPr bwMode="auto">
            <a:xfrm>
              <a:off x="5102" y="3475"/>
              <a:ext cx="20" cy="17"/>
            </a:xfrm>
            <a:custGeom>
              <a:avLst/>
              <a:gdLst>
                <a:gd name="T0" fmla="*/ 0 w 126"/>
                <a:gd name="T1" fmla="*/ 76 h 88"/>
                <a:gd name="T2" fmla="*/ 6 w 126"/>
                <a:gd name="T3" fmla="*/ 88 h 88"/>
                <a:gd name="T4" fmla="*/ 126 w 126"/>
                <a:gd name="T5" fmla="*/ 0 h 88"/>
                <a:gd name="T6" fmla="*/ 0 w 126"/>
                <a:gd name="T7" fmla="*/ 76 h 88"/>
                <a:gd name="T8" fmla="*/ 0 60000 65536"/>
                <a:gd name="T9" fmla="*/ 0 60000 65536"/>
                <a:gd name="T10" fmla="*/ 0 60000 65536"/>
                <a:gd name="T11" fmla="*/ 0 60000 65536"/>
                <a:gd name="T12" fmla="*/ 0 w 126"/>
                <a:gd name="T13" fmla="*/ 0 h 88"/>
                <a:gd name="T14" fmla="*/ 126 w 126"/>
                <a:gd name="T15" fmla="*/ 88 h 88"/>
              </a:gdLst>
              <a:ahLst/>
              <a:cxnLst>
                <a:cxn ang="T8">
                  <a:pos x="T0" y="T1"/>
                </a:cxn>
                <a:cxn ang="T9">
                  <a:pos x="T2" y="T3"/>
                </a:cxn>
                <a:cxn ang="T10">
                  <a:pos x="T4" y="T5"/>
                </a:cxn>
                <a:cxn ang="T11">
                  <a:pos x="T6" y="T7"/>
                </a:cxn>
              </a:cxnLst>
              <a:rect l="T12" t="T13" r="T14" b="T15"/>
              <a:pathLst>
                <a:path w="126" h="88">
                  <a:moveTo>
                    <a:pt x="0" y="76"/>
                  </a:moveTo>
                  <a:lnTo>
                    <a:pt x="6" y="88"/>
                  </a:lnTo>
                  <a:lnTo>
                    <a:pt x="126" y="0"/>
                  </a:lnTo>
                  <a:lnTo>
                    <a:pt x="0" y="76"/>
                  </a:lnTo>
                  <a:close/>
                </a:path>
              </a:pathLst>
            </a:custGeom>
            <a:solidFill>
              <a:srgbClr val="000000"/>
            </a:solidFill>
            <a:ln w="9525">
              <a:noFill/>
              <a:round/>
              <a:headEnd/>
              <a:tailEnd/>
            </a:ln>
          </p:spPr>
          <p:txBody>
            <a:bodyPr/>
            <a:lstStyle/>
            <a:p>
              <a:endParaRPr lang="en-US"/>
            </a:p>
          </p:txBody>
        </p:sp>
        <p:sp>
          <p:nvSpPr>
            <p:cNvPr id="2440" name="Freeform 390">
              <a:extLst>
                <a:ext uri="{FF2B5EF4-FFF2-40B4-BE49-F238E27FC236}">
                  <a16:creationId xmlns:a16="http://schemas.microsoft.com/office/drawing/2014/main" id="{1C8604A1-3190-45A0-9D4F-A4C9DB7CFA6A}"/>
                </a:ext>
              </a:extLst>
            </p:cNvPr>
            <p:cNvSpPr>
              <a:spLocks/>
            </p:cNvSpPr>
            <p:nvPr/>
          </p:nvSpPr>
          <p:spPr bwMode="auto">
            <a:xfrm>
              <a:off x="5102" y="3475"/>
              <a:ext cx="20" cy="17"/>
            </a:xfrm>
            <a:custGeom>
              <a:avLst/>
              <a:gdLst>
                <a:gd name="T0" fmla="*/ 0 w 126"/>
                <a:gd name="T1" fmla="*/ 76 h 88"/>
                <a:gd name="T2" fmla="*/ 6 w 126"/>
                <a:gd name="T3" fmla="*/ 88 h 88"/>
                <a:gd name="T4" fmla="*/ 126 w 126"/>
                <a:gd name="T5" fmla="*/ 0 h 88"/>
                <a:gd name="T6" fmla="*/ 0 w 126"/>
                <a:gd name="T7" fmla="*/ 76 h 88"/>
                <a:gd name="T8" fmla="*/ 0 60000 65536"/>
                <a:gd name="T9" fmla="*/ 0 60000 65536"/>
                <a:gd name="T10" fmla="*/ 0 60000 65536"/>
                <a:gd name="T11" fmla="*/ 0 60000 65536"/>
                <a:gd name="T12" fmla="*/ 0 w 126"/>
                <a:gd name="T13" fmla="*/ 0 h 88"/>
                <a:gd name="T14" fmla="*/ 126 w 126"/>
                <a:gd name="T15" fmla="*/ 88 h 88"/>
              </a:gdLst>
              <a:ahLst/>
              <a:cxnLst>
                <a:cxn ang="T8">
                  <a:pos x="T0" y="T1"/>
                </a:cxn>
                <a:cxn ang="T9">
                  <a:pos x="T2" y="T3"/>
                </a:cxn>
                <a:cxn ang="T10">
                  <a:pos x="T4" y="T5"/>
                </a:cxn>
                <a:cxn ang="T11">
                  <a:pos x="T6" y="T7"/>
                </a:cxn>
              </a:cxnLst>
              <a:rect l="T12" t="T13" r="T14" b="T15"/>
              <a:pathLst>
                <a:path w="126" h="88">
                  <a:moveTo>
                    <a:pt x="0" y="76"/>
                  </a:moveTo>
                  <a:lnTo>
                    <a:pt x="6" y="88"/>
                  </a:lnTo>
                  <a:lnTo>
                    <a:pt x="126" y="0"/>
                  </a:lnTo>
                  <a:lnTo>
                    <a:pt x="0" y="76"/>
                  </a:lnTo>
                </a:path>
              </a:pathLst>
            </a:custGeom>
            <a:noFill/>
            <a:ln w="0">
              <a:solidFill>
                <a:srgbClr val="000000"/>
              </a:solidFill>
              <a:prstDash val="solid"/>
              <a:round/>
              <a:headEnd/>
              <a:tailEnd/>
            </a:ln>
          </p:spPr>
          <p:txBody>
            <a:bodyPr/>
            <a:lstStyle/>
            <a:p>
              <a:endParaRPr lang="en-US"/>
            </a:p>
          </p:txBody>
        </p:sp>
        <p:sp>
          <p:nvSpPr>
            <p:cNvPr id="2441" name="Freeform 391">
              <a:extLst>
                <a:ext uri="{FF2B5EF4-FFF2-40B4-BE49-F238E27FC236}">
                  <a16:creationId xmlns:a16="http://schemas.microsoft.com/office/drawing/2014/main" id="{F4694D02-C9C5-4D6D-925D-1C8A5E375D6D}"/>
                </a:ext>
              </a:extLst>
            </p:cNvPr>
            <p:cNvSpPr>
              <a:spLocks/>
            </p:cNvSpPr>
            <p:nvPr/>
          </p:nvSpPr>
          <p:spPr bwMode="auto">
            <a:xfrm>
              <a:off x="5103" y="3475"/>
              <a:ext cx="19" cy="20"/>
            </a:xfrm>
            <a:custGeom>
              <a:avLst/>
              <a:gdLst>
                <a:gd name="T0" fmla="*/ 0 w 120"/>
                <a:gd name="T1" fmla="*/ 88 h 99"/>
                <a:gd name="T2" fmla="*/ 7 w 120"/>
                <a:gd name="T3" fmla="*/ 99 h 99"/>
                <a:gd name="T4" fmla="*/ 120 w 120"/>
                <a:gd name="T5" fmla="*/ 0 h 99"/>
                <a:gd name="T6" fmla="*/ 0 w 120"/>
                <a:gd name="T7" fmla="*/ 88 h 99"/>
                <a:gd name="T8" fmla="*/ 0 60000 65536"/>
                <a:gd name="T9" fmla="*/ 0 60000 65536"/>
                <a:gd name="T10" fmla="*/ 0 60000 65536"/>
                <a:gd name="T11" fmla="*/ 0 60000 65536"/>
                <a:gd name="T12" fmla="*/ 0 w 120"/>
                <a:gd name="T13" fmla="*/ 0 h 99"/>
                <a:gd name="T14" fmla="*/ 120 w 120"/>
                <a:gd name="T15" fmla="*/ 99 h 99"/>
              </a:gdLst>
              <a:ahLst/>
              <a:cxnLst>
                <a:cxn ang="T8">
                  <a:pos x="T0" y="T1"/>
                </a:cxn>
                <a:cxn ang="T9">
                  <a:pos x="T2" y="T3"/>
                </a:cxn>
                <a:cxn ang="T10">
                  <a:pos x="T4" y="T5"/>
                </a:cxn>
                <a:cxn ang="T11">
                  <a:pos x="T6" y="T7"/>
                </a:cxn>
              </a:cxnLst>
              <a:rect l="T12" t="T13" r="T14" b="T15"/>
              <a:pathLst>
                <a:path w="120" h="99">
                  <a:moveTo>
                    <a:pt x="0" y="88"/>
                  </a:moveTo>
                  <a:lnTo>
                    <a:pt x="7" y="99"/>
                  </a:lnTo>
                  <a:lnTo>
                    <a:pt x="120" y="0"/>
                  </a:lnTo>
                  <a:lnTo>
                    <a:pt x="0" y="88"/>
                  </a:lnTo>
                  <a:close/>
                </a:path>
              </a:pathLst>
            </a:custGeom>
            <a:solidFill>
              <a:srgbClr val="000000"/>
            </a:solidFill>
            <a:ln w="9525">
              <a:noFill/>
              <a:round/>
              <a:headEnd/>
              <a:tailEnd/>
            </a:ln>
          </p:spPr>
          <p:txBody>
            <a:bodyPr/>
            <a:lstStyle/>
            <a:p>
              <a:endParaRPr lang="en-US"/>
            </a:p>
          </p:txBody>
        </p:sp>
        <p:sp>
          <p:nvSpPr>
            <p:cNvPr id="2442" name="Freeform 392">
              <a:extLst>
                <a:ext uri="{FF2B5EF4-FFF2-40B4-BE49-F238E27FC236}">
                  <a16:creationId xmlns:a16="http://schemas.microsoft.com/office/drawing/2014/main" id="{D2B7EA23-88F9-402E-8659-756261FB7476}"/>
                </a:ext>
              </a:extLst>
            </p:cNvPr>
            <p:cNvSpPr>
              <a:spLocks/>
            </p:cNvSpPr>
            <p:nvPr/>
          </p:nvSpPr>
          <p:spPr bwMode="auto">
            <a:xfrm>
              <a:off x="5103" y="3475"/>
              <a:ext cx="19" cy="20"/>
            </a:xfrm>
            <a:custGeom>
              <a:avLst/>
              <a:gdLst>
                <a:gd name="T0" fmla="*/ 0 w 120"/>
                <a:gd name="T1" fmla="*/ 88 h 99"/>
                <a:gd name="T2" fmla="*/ 7 w 120"/>
                <a:gd name="T3" fmla="*/ 99 h 99"/>
                <a:gd name="T4" fmla="*/ 120 w 120"/>
                <a:gd name="T5" fmla="*/ 0 h 99"/>
                <a:gd name="T6" fmla="*/ 0 w 120"/>
                <a:gd name="T7" fmla="*/ 88 h 99"/>
                <a:gd name="T8" fmla="*/ 0 60000 65536"/>
                <a:gd name="T9" fmla="*/ 0 60000 65536"/>
                <a:gd name="T10" fmla="*/ 0 60000 65536"/>
                <a:gd name="T11" fmla="*/ 0 60000 65536"/>
                <a:gd name="T12" fmla="*/ 0 w 120"/>
                <a:gd name="T13" fmla="*/ 0 h 99"/>
                <a:gd name="T14" fmla="*/ 120 w 120"/>
                <a:gd name="T15" fmla="*/ 99 h 99"/>
              </a:gdLst>
              <a:ahLst/>
              <a:cxnLst>
                <a:cxn ang="T8">
                  <a:pos x="T0" y="T1"/>
                </a:cxn>
                <a:cxn ang="T9">
                  <a:pos x="T2" y="T3"/>
                </a:cxn>
                <a:cxn ang="T10">
                  <a:pos x="T4" y="T5"/>
                </a:cxn>
                <a:cxn ang="T11">
                  <a:pos x="T6" y="T7"/>
                </a:cxn>
              </a:cxnLst>
              <a:rect l="T12" t="T13" r="T14" b="T15"/>
              <a:pathLst>
                <a:path w="120" h="99">
                  <a:moveTo>
                    <a:pt x="0" y="88"/>
                  </a:moveTo>
                  <a:lnTo>
                    <a:pt x="7" y="99"/>
                  </a:lnTo>
                  <a:lnTo>
                    <a:pt x="120" y="0"/>
                  </a:lnTo>
                  <a:lnTo>
                    <a:pt x="0" y="88"/>
                  </a:lnTo>
                </a:path>
              </a:pathLst>
            </a:custGeom>
            <a:noFill/>
            <a:ln w="0">
              <a:solidFill>
                <a:srgbClr val="000000"/>
              </a:solidFill>
              <a:prstDash val="solid"/>
              <a:round/>
              <a:headEnd/>
              <a:tailEnd/>
            </a:ln>
          </p:spPr>
          <p:txBody>
            <a:bodyPr/>
            <a:lstStyle/>
            <a:p>
              <a:endParaRPr lang="en-US"/>
            </a:p>
          </p:txBody>
        </p:sp>
        <p:sp>
          <p:nvSpPr>
            <p:cNvPr id="2443" name="Freeform 393">
              <a:extLst>
                <a:ext uri="{FF2B5EF4-FFF2-40B4-BE49-F238E27FC236}">
                  <a16:creationId xmlns:a16="http://schemas.microsoft.com/office/drawing/2014/main" id="{2EC7114D-105B-441A-A04F-E0000450F827}"/>
                </a:ext>
              </a:extLst>
            </p:cNvPr>
            <p:cNvSpPr>
              <a:spLocks/>
            </p:cNvSpPr>
            <p:nvPr/>
          </p:nvSpPr>
          <p:spPr bwMode="auto">
            <a:xfrm>
              <a:off x="5104" y="3475"/>
              <a:ext cx="18" cy="22"/>
            </a:xfrm>
            <a:custGeom>
              <a:avLst/>
              <a:gdLst>
                <a:gd name="T0" fmla="*/ 0 w 113"/>
                <a:gd name="T1" fmla="*/ 99 h 109"/>
                <a:gd name="T2" fmla="*/ 7 w 113"/>
                <a:gd name="T3" fmla="*/ 109 h 109"/>
                <a:gd name="T4" fmla="*/ 113 w 113"/>
                <a:gd name="T5" fmla="*/ 0 h 109"/>
                <a:gd name="T6" fmla="*/ 0 w 113"/>
                <a:gd name="T7" fmla="*/ 99 h 109"/>
                <a:gd name="T8" fmla="*/ 0 60000 65536"/>
                <a:gd name="T9" fmla="*/ 0 60000 65536"/>
                <a:gd name="T10" fmla="*/ 0 60000 65536"/>
                <a:gd name="T11" fmla="*/ 0 60000 65536"/>
                <a:gd name="T12" fmla="*/ 0 w 113"/>
                <a:gd name="T13" fmla="*/ 0 h 109"/>
                <a:gd name="T14" fmla="*/ 113 w 113"/>
                <a:gd name="T15" fmla="*/ 109 h 109"/>
              </a:gdLst>
              <a:ahLst/>
              <a:cxnLst>
                <a:cxn ang="T8">
                  <a:pos x="T0" y="T1"/>
                </a:cxn>
                <a:cxn ang="T9">
                  <a:pos x="T2" y="T3"/>
                </a:cxn>
                <a:cxn ang="T10">
                  <a:pos x="T4" y="T5"/>
                </a:cxn>
                <a:cxn ang="T11">
                  <a:pos x="T6" y="T7"/>
                </a:cxn>
              </a:cxnLst>
              <a:rect l="T12" t="T13" r="T14" b="T15"/>
              <a:pathLst>
                <a:path w="113" h="109">
                  <a:moveTo>
                    <a:pt x="0" y="99"/>
                  </a:moveTo>
                  <a:lnTo>
                    <a:pt x="7" y="109"/>
                  </a:lnTo>
                  <a:lnTo>
                    <a:pt x="113" y="0"/>
                  </a:lnTo>
                  <a:lnTo>
                    <a:pt x="0" y="99"/>
                  </a:lnTo>
                  <a:close/>
                </a:path>
              </a:pathLst>
            </a:custGeom>
            <a:solidFill>
              <a:srgbClr val="000000"/>
            </a:solidFill>
            <a:ln w="9525">
              <a:noFill/>
              <a:round/>
              <a:headEnd/>
              <a:tailEnd/>
            </a:ln>
          </p:spPr>
          <p:txBody>
            <a:bodyPr/>
            <a:lstStyle/>
            <a:p>
              <a:endParaRPr lang="en-US"/>
            </a:p>
          </p:txBody>
        </p:sp>
        <p:sp>
          <p:nvSpPr>
            <p:cNvPr id="2444" name="Freeform 394">
              <a:extLst>
                <a:ext uri="{FF2B5EF4-FFF2-40B4-BE49-F238E27FC236}">
                  <a16:creationId xmlns:a16="http://schemas.microsoft.com/office/drawing/2014/main" id="{EF53CC7B-4ADC-4D2F-909D-F775D0F1F73C}"/>
                </a:ext>
              </a:extLst>
            </p:cNvPr>
            <p:cNvSpPr>
              <a:spLocks/>
            </p:cNvSpPr>
            <p:nvPr/>
          </p:nvSpPr>
          <p:spPr bwMode="auto">
            <a:xfrm>
              <a:off x="5104" y="3475"/>
              <a:ext cx="18" cy="22"/>
            </a:xfrm>
            <a:custGeom>
              <a:avLst/>
              <a:gdLst>
                <a:gd name="T0" fmla="*/ 0 w 113"/>
                <a:gd name="T1" fmla="*/ 99 h 109"/>
                <a:gd name="T2" fmla="*/ 7 w 113"/>
                <a:gd name="T3" fmla="*/ 109 h 109"/>
                <a:gd name="T4" fmla="*/ 113 w 113"/>
                <a:gd name="T5" fmla="*/ 0 h 109"/>
                <a:gd name="T6" fmla="*/ 0 w 113"/>
                <a:gd name="T7" fmla="*/ 99 h 109"/>
                <a:gd name="T8" fmla="*/ 0 60000 65536"/>
                <a:gd name="T9" fmla="*/ 0 60000 65536"/>
                <a:gd name="T10" fmla="*/ 0 60000 65536"/>
                <a:gd name="T11" fmla="*/ 0 60000 65536"/>
                <a:gd name="T12" fmla="*/ 0 w 113"/>
                <a:gd name="T13" fmla="*/ 0 h 109"/>
                <a:gd name="T14" fmla="*/ 113 w 113"/>
                <a:gd name="T15" fmla="*/ 109 h 109"/>
              </a:gdLst>
              <a:ahLst/>
              <a:cxnLst>
                <a:cxn ang="T8">
                  <a:pos x="T0" y="T1"/>
                </a:cxn>
                <a:cxn ang="T9">
                  <a:pos x="T2" y="T3"/>
                </a:cxn>
                <a:cxn ang="T10">
                  <a:pos x="T4" y="T5"/>
                </a:cxn>
                <a:cxn ang="T11">
                  <a:pos x="T6" y="T7"/>
                </a:cxn>
              </a:cxnLst>
              <a:rect l="T12" t="T13" r="T14" b="T15"/>
              <a:pathLst>
                <a:path w="113" h="109">
                  <a:moveTo>
                    <a:pt x="0" y="99"/>
                  </a:moveTo>
                  <a:lnTo>
                    <a:pt x="7" y="109"/>
                  </a:lnTo>
                  <a:lnTo>
                    <a:pt x="113" y="0"/>
                  </a:lnTo>
                  <a:lnTo>
                    <a:pt x="0" y="99"/>
                  </a:lnTo>
                </a:path>
              </a:pathLst>
            </a:custGeom>
            <a:noFill/>
            <a:ln w="0">
              <a:solidFill>
                <a:srgbClr val="000000"/>
              </a:solidFill>
              <a:prstDash val="solid"/>
              <a:round/>
              <a:headEnd/>
              <a:tailEnd/>
            </a:ln>
          </p:spPr>
          <p:txBody>
            <a:bodyPr/>
            <a:lstStyle/>
            <a:p>
              <a:endParaRPr lang="en-US"/>
            </a:p>
          </p:txBody>
        </p:sp>
        <p:sp>
          <p:nvSpPr>
            <p:cNvPr id="2445" name="Freeform 395">
              <a:extLst>
                <a:ext uri="{FF2B5EF4-FFF2-40B4-BE49-F238E27FC236}">
                  <a16:creationId xmlns:a16="http://schemas.microsoft.com/office/drawing/2014/main" id="{D1C06027-257F-416D-ABB3-57B8EA9CF246}"/>
                </a:ext>
              </a:extLst>
            </p:cNvPr>
            <p:cNvSpPr>
              <a:spLocks/>
            </p:cNvSpPr>
            <p:nvPr/>
          </p:nvSpPr>
          <p:spPr bwMode="auto">
            <a:xfrm>
              <a:off x="5105" y="3475"/>
              <a:ext cx="17" cy="23"/>
            </a:xfrm>
            <a:custGeom>
              <a:avLst/>
              <a:gdLst>
                <a:gd name="T0" fmla="*/ 0 w 106"/>
                <a:gd name="T1" fmla="*/ 109 h 118"/>
                <a:gd name="T2" fmla="*/ 9 w 106"/>
                <a:gd name="T3" fmla="*/ 118 h 118"/>
                <a:gd name="T4" fmla="*/ 106 w 106"/>
                <a:gd name="T5" fmla="*/ 0 h 118"/>
                <a:gd name="T6" fmla="*/ 0 w 106"/>
                <a:gd name="T7" fmla="*/ 109 h 118"/>
                <a:gd name="T8" fmla="*/ 0 60000 65536"/>
                <a:gd name="T9" fmla="*/ 0 60000 65536"/>
                <a:gd name="T10" fmla="*/ 0 60000 65536"/>
                <a:gd name="T11" fmla="*/ 0 60000 65536"/>
                <a:gd name="T12" fmla="*/ 0 w 106"/>
                <a:gd name="T13" fmla="*/ 0 h 118"/>
                <a:gd name="T14" fmla="*/ 106 w 106"/>
                <a:gd name="T15" fmla="*/ 118 h 118"/>
              </a:gdLst>
              <a:ahLst/>
              <a:cxnLst>
                <a:cxn ang="T8">
                  <a:pos x="T0" y="T1"/>
                </a:cxn>
                <a:cxn ang="T9">
                  <a:pos x="T2" y="T3"/>
                </a:cxn>
                <a:cxn ang="T10">
                  <a:pos x="T4" y="T5"/>
                </a:cxn>
                <a:cxn ang="T11">
                  <a:pos x="T6" y="T7"/>
                </a:cxn>
              </a:cxnLst>
              <a:rect l="T12" t="T13" r="T14" b="T15"/>
              <a:pathLst>
                <a:path w="106" h="118">
                  <a:moveTo>
                    <a:pt x="0" y="109"/>
                  </a:moveTo>
                  <a:lnTo>
                    <a:pt x="9" y="118"/>
                  </a:lnTo>
                  <a:lnTo>
                    <a:pt x="106" y="0"/>
                  </a:lnTo>
                  <a:lnTo>
                    <a:pt x="0" y="109"/>
                  </a:lnTo>
                  <a:close/>
                </a:path>
              </a:pathLst>
            </a:custGeom>
            <a:solidFill>
              <a:srgbClr val="000000"/>
            </a:solidFill>
            <a:ln w="9525">
              <a:noFill/>
              <a:round/>
              <a:headEnd/>
              <a:tailEnd/>
            </a:ln>
          </p:spPr>
          <p:txBody>
            <a:bodyPr/>
            <a:lstStyle/>
            <a:p>
              <a:endParaRPr lang="en-US"/>
            </a:p>
          </p:txBody>
        </p:sp>
        <p:sp>
          <p:nvSpPr>
            <p:cNvPr id="2446" name="Freeform 396">
              <a:extLst>
                <a:ext uri="{FF2B5EF4-FFF2-40B4-BE49-F238E27FC236}">
                  <a16:creationId xmlns:a16="http://schemas.microsoft.com/office/drawing/2014/main" id="{3D059ADB-99E0-4299-B586-4D261063577B}"/>
                </a:ext>
              </a:extLst>
            </p:cNvPr>
            <p:cNvSpPr>
              <a:spLocks/>
            </p:cNvSpPr>
            <p:nvPr/>
          </p:nvSpPr>
          <p:spPr bwMode="auto">
            <a:xfrm>
              <a:off x="5105" y="3475"/>
              <a:ext cx="17" cy="23"/>
            </a:xfrm>
            <a:custGeom>
              <a:avLst/>
              <a:gdLst>
                <a:gd name="T0" fmla="*/ 0 w 106"/>
                <a:gd name="T1" fmla="*/ 109 h 118"/>
                <a:gd name="T2" fmla="*/ 9 w 106"/>
                <a:gd name="T3" fmla="*/ 118 h 118"/>
                <a:gd name="T4" fmla="*/ 106 w 106"/>
                <a:gd name="T5" fmla="*/ 0 h 118"/>
                <a:gd name="T6" fmla="*/ 0 w 106"/>
                <a:gd name="T7" fmla="*/ 109 h 118"/>
                <a:gd name="T8" fmla="*/ 0 60000 65536"/>
                <a:gd name="T9" fmla="*/ 0 60000 65536"/>
                <a:gd name="T10" fmla="*/ 0 60000 65536"/>
                <a:gd name="T11" fmla="*/ 0 60000 65536"/>
                <a:gd name="T12" fmla="*/ 0 w 106"/>
                <a:gd name="T13" fmla="*/ 0 h 118"/>
                <a:gd name="T14" fmla="*/ 106 w 106"/>
                <a:gd name="T15" fmla="*/ 118 h 118"/>
              </a:gdLst>
              <a:ahLst/>
              <a:cxnLst>
                <a:cxn ang="T8">
                  <a:pos x="T0" y="T1"/>
                </a:cxn>
                <a:cxn ang="T9">
                  <a:pos x="T2" y="T3"/>
                </a:cxn>
                <a:cxn ang="T10">
                  <a:pos x="T4" y="T5"/>
                </a:cxn>
                <a:cxn ang="T11">
                  <a:pos x="T6" y="T7"/>
                </a:cxn>
              </a:cxnLst>
              <a:rect l="T12" t="T13" r="T14" b="T15"/>
              <a:pathLst>
                <a:path w="106" h="118">
                  <a:moveTo>
                    <a:pt x="0" y="109"/>
                  </a:moveTo>
                  <a:lnTo>
                    <a:pt x="9" y="118"/>
                  </a:lnTo>
                  <a:lnTo>
                    <a:pt x="106" y="0"/>
                  </a:lnTo>
                  <a:lnTo>
                    <a:pt x="0" y="109"/>
                  </a:lnTo>
                </a:path>
              </a:pathLst>
            </a:custGeom>
            <a:noFill/>
            <a:ln w="0">
              <a:solidFill>
                <a:srgbClr val="000000"/>
              </a:solidFill>
              <a:prstDash val="solid"/>
              <a:round/>
              <a:headEnd/>
              <a:tailEnd/>
            </a:ln>
          </p:spPr>
          <p:txBody>
            <a:bodyPr/>
            <a:lstStyle/>
            <a:p>
              <a:endParaRPr lang="en-US"/>
            </a:p>
          </p:txBody>
        </p:sp>
        <p:sp>
          <p:nvSpPr>
            <p:cNvPr id="2447" name="Freeform 397">
              <a:extLst>
                <a:ext uri="{FF2B5EF4-FFF2-40B4-BE49-F238E27FC236}">
                  <a16:creationId xmlns:a16="http://schemas.microsoft.com/office/drawing/2014/main" id="{D46265F8-C352-4253-950C-84B7502135BD}"/>
                </a:ext>
              </a:extLst>
            </p:cNvPr>
            <p:cNvSpPr>
              <a:spLocks/>
            </p:cNvSpPr>
            <p:nvPr/>
          </p:nvSpPr>
          <p:spPr bwMode="auto">
            <a:xfrm>
              <a:off x="5106" y="3475"/>
              <a:ext cx="16" cy="25"/>
            </a:xfrm>
            <a:custGeom>
              <a:avLst/>
              <a:gdLst>
                <a:gd name="T0" fmla="*/ 0 w 97"/>
                <a:gd name="T1" fmla="*/ 118 h 127"/>
                <a:gd name="T2" fmla="*/ 9 w 97"/>
                <a:gd name="T3" fmla="*/ 127 h 127"/>
                <a:gd name="T4" fmla="*/ 97 w 97"/>
                <a:gd name="T5" fmla="*/ 0 h 127"/>
                <a:gd name="T6" fmla="*/ 0 w 97"/>
                <a:gd name="T7" fmla="*/ 118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0" y="118"/>
                  </a:moveTo>
                  <a:lnTo>
                    <a:pt x="9" y="127"/>
                  </a:lnTo>
                  <a:lnTo>
                    <a:pt x="97" y="0"/>
                  </a:lnTo>
                  <a:lnTo>
                    <a:pt x="0" y="118"/>
                  </a:lnTo>
                  <a:close/>
                </a:path>
              </a:pathLst>
            </a:custGeom>
            <a:solidFill>
              <a:srgbClr val="000000"/>
            </a:solidFill>
            <a:ln w="9525">
              <a:noFill/>
              <a:round/>
              <a:headEnd/>
              <a:tailEnd/>
            </a:ln>
          </p:spPr>
          <p:txBody>
            <a:bodyPr/>
            <a:lstStyle/>
            <a:p>
              <a:endParaRPr lang="en-US"/>
            </a:p>
          </p:txBody>
        </p:sp>
        <p:sp>
          <p:nvSpPr>
            <p:cNvPr id="2448" name="Freeform 398">
              <a:extLst>
                <a:ext uri="{FF2B5EF4-FFF2-40B4-BE49-F238E27FC236}">
                  <a16:creationId xmlns:a16="http://schemas.microsoft.com/office/drawing/2014/main" id="{5AE3F50E-7687-481B-8C91-D57031C224C9}"/>
                </a:ext>
              </a:extLst>
            </p:cNvPr>
            <p:cNvSpPr>
              <a:spLocks/>
            </p:cNvSpPr>
            <p:nvPr/>
          </p:nvSpPr>
          <p:spPr bwMode="auto">
            <a:xfrm>
              <a:off x="5106" y="3475"/>
              <a:ext cx="16" cy="25"/>
            </a:xfrm>
            <a:custGeom>
              <a:avLst/>
              <a:gdLst>
                <a:gd name="T0" fmla="*/ 0 w 97"/>
                <a:gd name="T1" fmla="*/ 118 h 127"/>
                <a:gd name="T2" fmla="*/ 9 w 97"/>
                <a:gd name="T3" fmla="*/ 127 h 127"/>
                <a:gd name="T4" fmla="*/ 97 w 97"/>
                <a:gd name="T5" fmla="*/ 0 h 127"/>
                <a:gd name="T6" fmla="*/ 0 w 97"/>
                <a:gd name="T7" fmla="*/ 118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0" y="118"/>
                  </a:moveTo>
                  <a:lnTo>
                    <a:pt x="9" y="127"/>
                  </a:lnTo>
                  <a:lnTo>
                    <a:pt x="97" y="0"/>
                  </a:lnTo>
                  <a:lnTo>
                    <a:pt x="0" y="118"/>
                  </a:lnTo>
                </a:path>
              </a:pathLst>
            </a:custGeom>
            <a:noFill/>
            <a:ln w="0">
              <a:solidFill>
                <a:srgbClr val="000000"/>
              </a:solidFill>
              <a:prstDash val="solid"/>
              <a:round/>
              <a:headEnd/>
              <a:tailEnd/>
            </a:ln>
          </p:spPr>
          <p:txBody>
            <a:bodyPr/>
            <a:lstStyle/>
            <a:p>
              <a:endParaRPr lang="en-US"/>
            </a:p>
          </p:txBody>
        </p:sp>
        <p:sp>
          <p:nvSpPr>
            <p:cNvPr id="2449" name="Freeform 399">
              <a:extLst>
                <a:ext uri="{FF2B5EF4-FFF2-40B4-BE49-F238E27FC236}">
                  <a16:creationId xmlns:a16="http://schemas.microsoft.com/office/drawing/2014/main" id="{EBFB26E6-9E96-4EFA-961A-901D653CF84B}"/>
                </a:ext>
              </a:extLst>
            </p:cNvPr>
            <p:cNvSpPr>
              <a:spLocks/>
            </p:cNvSpPr>
            <p:nvPr/>
          </p:nvSpPr>
          <p:spPr bwMode="auto">
            <a:xfrm>
              <a:off x="5108" y="3475"/>
              <a:ext cx="14" cy="27"/>
            </a:xfrm>
            <a:custGeom>
              <a:avLst/>
              <a:gdLst>
                <a:gd name="T0" fmla="*/ 0 w 88"/>
                <a:gd name="T1" fmla="*/ 127 h 134"/>
                <a:gd name="T2" fmla="*/ 10 w 88"/>
                <a:gd name="T3" fmla="*/ 134 h 134"/>
                <a:gd name="T4" fmla="*/ 88 w 88"/>
                <a:gd name="T5" fmla="*/ 0 h 134"/>
                <a:gd name="T6" fmla="*/ 0 w 88"/>
                <a:gd name="T7" fmla="*/ 127 h 134"/>
                <a:gd name="T8" fmla="*/ 0 60000 65536"/>
                <a:gd name="T9" fmla="*/ 0 60000 65536"/>
                <a:gd name="T10" fmla="*/ 0 60000 65536"/>
                <a:gd name="T11" fmla="*/ 0 60000 65536"/>
                <a:gd name="T12" fmla="*/ 0 w 88"/>
                <a:gd name="T13" fmla="*/ 0 h 134"/>
                <a:gd name="T14" fmla="*/ 88 w 88"/>
                <a:gd name="T15" fmla="*/ 134 h 134"/>
              </a:gdLst>
              <a:ahLst/>
              <a:cxnLst>
                <a:cxn ang="T8">
                  <a:pos x="T0" y="T1"/>
                </a:cxn>
                <a:cxn ang="T9">
                  <a:pos x="T2" y="T3"/>
                </a:cxn>
                <a:cxn ang="T10">
                  <a:pos x="T4" y="T5"/>
                </a:cxn>
                <a:cxn ang="T11">
                  <a:pos x="T6" y="T7"/>
                </a:cxn>
              </a:cxnLst>
              <a:rect l="T12" t="T13" r="T14" b="T15"/>
              <a:pathLst>
                <a:path w="88" h="134">
                  <a:moveTo>
                    <a:pt x="0" y="127"/>
                  </a:moveTo>
                  <a:lnTo>
                    <a:pt x="10" y="134"/>
                  </a:lnTo>
                  <a:lnTo>
                    <a:pt x="88" y="0"/>
                  </a:lnTo>
                  <a:lnTo>
                    <a:pt x="0" y="127"/>
                  </a:lnTo>
                  <a:close/>
                </a:path>
              </a:pathLst>
            </a:custGeom>
            <a:solidFill>
              <a:srgbClr val="000000"/>
            </a:solidFill>
            <a:ln w="9525">
              <a:noFill/>
              <a:round/>
              <a:headEnd/>
              <a:tailEnd/>
            </a:ln>
          </p:spPr>
          <p:txBody>
            <a:bodyPr/>
            <a:lstStyle/>
            <a:p>
              <a:endParaRPr lang="en-US"/>
            </a:p>
          </p:txBody>
        </p:sp>
        <p:sp>
          <p:nvSpPr>
            <p:cNvPr id="2450" name="Freeform 400">
              <a:extLst>
                <a:ext uri="{FF2B5EF4-FFF2-40B4-BE49-F238E27FC236}">
                  <a16:creationId xmlns:a16="http://schemas.microsoft.com/office/drawing/2014/main" id="{0E84BC9A-B515-4C36-8306-177A92EA8823}"/>
                </a:ext>
              </a:extLst>
            </p:cNvPr>
            <p:cNvSpPr>
              <a:spLocks/>
            </p:cNvSpPr>
            <p:nvPr/>
          </p:nvSpPr>
          <p:spPr bwMode="auto">
            <a:xfrm>
              <a:off x="5108" y="3475"/>
              <a:ext cx="14" cy="27"/>
            </a:xfrm>
            <a:custGeom>
              <a:avLst/>
              <a:gdLst>
                <a:gd name="T0" fmla="*/ 0 w 88"/>
                <a:gd name="T1" fmla="*/ 127 h 134"/>
                <a:gd name="T2" fmla="*/ 10 w 88"/>
                <a:gd name="T3" fmla="*/ 134 h 134"/>
                <a:gd name="T4" fmla="*/ 88 w 88"/>
                <a:gd name="T5" fmla="*/ 0 h 134"/>
                <a:gd name="T6" fmla="*/ 0 w 88"/>
                <a:gd name="T7" fmla="*/ 127 h 134"/>
                <a:gd name="T8" fmla="*/ 0 60000 65536"/>
                <a:gd name="T9" fmla="*/ 0 60000 65536"/>
                <a:gd name="T10" fmla="*/ 0 60000 65536"/>
                <a:gd name="T11" fmla="*/ 0 60000 65536"/>
                <a:gd name="T12" fmla="*/ 0 w 88"/>
                <a:gd name="T13" fmla="*/ 0 h 134"/>
                <a:gd name="T14" fmla="*/ 88 w 88"/>
                <a:gd name="T15" fmla="*/ 134 h 134"/>
              </a:gdLst>
              <a:ahLst/>
              <a:cxnLst>
                <a:cxn ang="T8">
                  <a:pos x="T0" y="T1"/>
                </a:cxn>
                <a:cxn ang="T9">
                  <a:pos x="T2" y="T3"/>
                </a:cxn>
                <a:cxn ang="T10">
                  <a:pos x="T4" y="T5"/>
                </a:cxn>
                <a:cxn ang="T11">
                  <a:pos x="T6" y="T7"/>
                </a:cxn>
              </a:cxnLst>
              <a:rect l="T12" t="T13" r="T14" b="T15"/>
              <a:pathLst>
                <a:path w="88" h="134">
                  <a:moveTo>
                    <a:pt x="0" y="127"/>
                  </a:moveTo>
                  <a:lnTo>
                    <a:pt x="10" y="134"/>
                  </a:lnTo>
                  <a:lnTo>
                    <a:pt x="88" y="0"/>
                  </a:lnTo>
                  <a:lnTo>
                    <a:pt x="0" y="127"/>
                  </a:lnTo>
                </a:path>
              </a:pathLst>
            </a:custGeom>
            <a:noFill/>
            <a:ln w="0">
              <a:solidFill>
                <a:srgbClr val="000000"/>
              </a:solidFill>
              <a:prstDash val="solid"/>
              <a:round/>
              <a:headEnd/>
              <a:tailEnd/>
            </a:ln>
          </p:spPr>
          <p:txBody>
            <a:bodyPr/>
            <a:lstStyle/>
            <a:p>
              <a:endParaRPr lang="en-US"/>
            </a:p>
          </p:txBody>
        </p:sp>
        <p:sp>
          <p:nvSpPr>
            <p:cNvPr id="2451" name="Freeform 401">
              <a:extLst>
                <a:ext uri="{FF2B5EF4-FFF2-40B4-BE49-F238E27FC236}">
                  <a16:creationId xmlns:a16="http://schemas.microsoft.com/office/drawing/2014/main" id="{8662CAFA-8CF9-48A6-B9B4-F9B1F5F4C8B8}"/>
                </a:ext>
              </a:extLst>
            </p:cNvPr>
            <p:cNvSpPr>
              <a:spLocks/>
            </p:cNvSpPr>
            <p:nvPr/>
          </p:nvSpPr>
          <p:spPr bwMode="auto">
            <a:xfrm>
              <a:off x="5109" y="3475"/>
              <a:ext cx="13" cy="28"/>
            </a:xfrm>
            <a:custGeom>
              <a:avLst/>
              <a:gdLst>
                <a:gd name="T0" fmla="*/ 0 w 78"/>
                <a:gd name="T1" fmla="*/ 134 h 141"/>
                <a:gd name="T2" fmla="*/ 9 w 78"/>
                <a:gd name="T3" fmla="*/ 141 h 141"/>
                <a:gd name="T4" fmla="*/ 78 w 78"/>
                <a:gd name="T5" fmla="*/ 0 h 141"/>
                <a:gd name="T6" fmla="*/ 0 w 78"/>
                <a:gd name="T7" fmla="*/ 134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0" y="134"/>
                  </a:moveTo>
                  <a:lnTo>
                    <a:pt x="9" y="141"/>
                  </a:lnTo>
                  <a:lnTo>
                    <a:pt x="78" y="0"/>
                  </a:lnTo>
                  <a:lnTo>
                    <a:pt x="0" y="134"/>
                  </a:lnTo>
                  <a:close/>
                </a:path>
              </a:pathLst>
            </a:custGeom>
            <a:solidFill>
              <a:srgbClr val="000000"/>
            </a:solidFill>
            <a:ln w="9525">
              <a:noFill/>
              <a:round/>
              <a:headEnd/>
              <a:tailEnd/>
            </a:ln>
          </p:spPr>
          <p:txBody>
            <a:bodyPr/>
            <a:lstStyle/>
            <a:p>
              <a:endParaRPr lang="en-US"/>
            </a:p>
          </p:txBody>
        </p:sp>
        <p:sp>
          <p:nvSpPr>
            <p:cNvPr id="2452" name="Freeform 402">
              <a:extLst>
                <a:ext uri="{FF2B5EF4-FFF2-40B4-BE49-F238E27FC236}">
                  <a16:creationId xmlns:a16="http://schemas.microsoft.com/office/drawing/2014/main" id="{FC141A23-2A0B-44A8-890B-5EC2259402B5}"/>
                </a:ext>
              </a:extLst>
            </p:cNvPr>
            <p:cNvSpPr>
              <a:spLocks/>
            </p:cNvSpPr>
            <p:nvPr/>
          </p:nvSpPr>
          <p:spPr bwMode="auto">
            <a:xfrm>
              <a:off x="5109" y="3475"/>
              <a:ext cx="13" cy="28"/>
            </a:xfrm>
            <a:custGeom>
              <a:avLst/>
              <a:gdLst>
                <a:gd name="T0" fmla="*/ 0 w 78"/>
                <a:gd name="T1" fmla="*/ 134 h 141"/>
                <a:gd name="T2" fmla="*/ 9 w 78"/>
                <a:gd name="T3" fmla="*/ 141 h 141"/>
                <a:gd name="T4" fmla="*/ 78 w 78"/>
                <a:gd name="T5" fmla="*/ 0 h 141"/>
                <a:gd name="T6" fmla="*/ 0 w 78"/>
                <a:gd name="T7" fmla="*/ 134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0" y="134"/>
                  </a:moveTo>
                  <a:lnTo>
                    <a:pt x="9" y="141"/>
                  </a:lnTo>
                  <a:lnTo>
                    <a:pt x="78" y="0"/>
                  </a:lnTo>
                  <a:lnTo>
                    <a:pt x="0" y="134"/>
                  </a:lnTo>
                </a:path>
              </a:pathLst>
            </a:custGeom>
            <a:noFill/>
            <a:ln w="0">
              <a:solidFill>
                <a:srgbClr val="000000"/>
              </a:solidFill>
              <a:prstDash val="solid"/>
              <a:round/>
              <a:headEnd/>
              <a:tailEnd/>
            </a:ln>
          </p:spPr>
          <p:txBody>
            <a:bodyPr/>
            <a:lstStyle/>
            <a:p>
              <a:endParaRPr lang="en-US"/>
            </a:p>
          </p:txBody>
        </p:sp>
        <p:sp>
          <p:nvSpPr>
            <p:cNvPr id="2453" name="Freeform 403">
              <a:extLst>
                <a:ext uri="{FF2B5EF4-FFF2-40B4-BE49-F238E27FC236}">
                  <a16:creationId xmlns:a16="http://schemas.microsoft.com/office/drawing/2014/main" id="{0FAAF094-8420-48C4-A597-ED94DDFF3D7E}"/>
                </a:ext>
              </a:extLst>
            </p:cNvPr>
            <p:cNvSpPr>
              <a:spLocks/>
            </p:cNvSpPr>
            <p:nvPr/>
          </p:nvSpPr>
          <p:spPr bwMode="auto">
            <a:xfrm>
              <a:off x="5111" y="3475"/>
              <a:ext cx="11" cy="29"/>
            </a:xfrm>
            <a:custGeom>
              <a:avLst/>
              <a:gdLst>
                <a:gd name="T0" fmla="*/ 0 w 69"/>
                <a:gd name="T1" fmla="*/ 141 h 147"/>
                <a:gd name="T2" fmla="*/ 11 w 69"/>
                <a:gd name="T3" fmla="*/ 147 h 147"/>
                <a:gd name="T4" fmla="*/ 69 w 69"/>
                <a:gd name="T5" fmla="*/ 0 h 147"/>
                <a:gd name="T6" fmla="*/ 0 w 69"/>
                <a:gd name="T7" fmla="*/ 141 h 147"/>
                <a:gd name="T8" fmla="*/ 0 60000 65536"/>
                <a:gd name="T9" fmla="*/ 0 60000 65536"/>
                <a:gd name="T10" fmla="*/ 0 60000 65536"/>
                <a:gd name="T11" fmla="*/ 0 60000 65536"/>
                <a:gd name="T12" fmla="*/ 0 w 69"/>
                <a:gd name="T13" fmla="*/ 0 h 147"/>
                <a:gd name="T14" fmla="*/ 69 w 69"/>
                <a:gd name="T15" fmla="*/ 147 h 147"/>
              </a:gdLst>
              <a:ahLst/>
              <a:cxnLst>
                <a:cxn ang="T8">
                  <a:pos x="T0" y="T1"/>
                </a:cxn>
                <a:cxn ang="T9">
                  <a:pos x="T2" y="T3"/>
                </a:cxn>
                <a:cxn ang="T10">
                  <a:pos x="T4" y="T5"/>
                </a:cxn>
                <a:cxn ang="T11">
                  <a:pos x="T6" y="T7"/>
                </a:cxn>
              </a:cxnLst>
              <a:rect l="T12" t="T13" r="T14" b="T15"/>
              <a:pathLst>
                <a:path w="69" h="147">
                  <a:moveTo>
                    <a:pt x="0" y="141"/>
                  </a:moveTo>
                  <a:lnTo>
                    <a:pt x="11" y="147"/>
                  </a:lnTo>
                  <a:lnTo>
                    <a:pt x="69" y="0"/>
                  </a:lnTo>
                  <a:lnTo>
                    <a:pt x="0" y="141"/>
                  </a:lnTo>
                  <a:close/>
                </a:path>
              </a:pathLst>
            </a:custGeom>
            <a:solidFill>
              <a:srgbClr val="000000"/>
            </a:solidFill>
            <a:ln w="9525">
              <a:noFill/>
              <a:round/>
              <a:headEnd/>
              <a:tailEnd/>
            </a:ln>
          </p:spPr>
          <p:txBody>
            <a:bodyPr/>
            <a:lstStyle/>
            <a:p>
              <a:endParaRPr lang="en-US"/>
            </a:p>
          </p:txBody>
        </p:sp>
        <p:sp>
          <p:nvSpPr>
            <p:cNvPr id="2454" name="Freeform 404">
              <a:extLst>
                <a:ext uri="{FF2B5EF4-FFF2-40B4-BE49-F238E27FC236}">
                  <a16:creationId xmlns:a16="http://schemas.microsoft.com/office/drawing/2014/main" id="{D339D81C-D95E-4DD3-BE86-46BD66178D97}"/>
                </a:ext>
              </a:extLst>
            </p:cNvPr>
            <p:cNvSpPr>
              <a:spLocks/>
            </p:cNvSpPr>
            <p:nvPr/>
          </p:nvSpPr>
          <p:spPr bwMode="auto">
            <a:xfrm>
              <a:off x="5111" y="3475"/>
              <a:ext cx="11" cy="29"/>
            </a:xfrm>
            <a:custGeom>
              <a:avLst/>
              <a:gdLst>
                <a:gd name="T0" fmla="*/ 0 w 69"/>
                <a:gd name="T1" fmla="*/ 141 h 147"/>
                <a:gd name="T2" fmla="*/ 11 w 69"/>
                <a:gd name="T3" fmla="*/ 147 h 147"/>
                <a:gd name="T4" fmla="*/ 69 w 69"/>
                <a:gd name="T5" fmla="*/ 0 h 147"/>
                <a:gd name="T6" fmla="*/ 0 w 69"/>
                <a:gd name="T7" fmla="*/ 141 h 147"/>
                <a:gd name="T8" fmla="*/ 0 60000 65536"/>
                <a:gd name="T9" fmla="*/ 0 60000 65536"/>
                <a:gd name="T10" fmla="*/ 0 60000 65536"/>
                <a:gd name="T11" fmla="*/ 0 60000 65536"/>
                <a:gd name="T12" fmla="*/ 0 w 69"/>
                <a:gd name="T13" fmla="*/ 0 h 147"/>
                <a:gd name="T14" fmla="*/ 69 w 69"/>
                <a:gd name="T15" fmla="*/ 147 h 147"/>
              </a:gdLst>
              <a:ahLst/>
              <a:cxnLst>
                <a:cxn ang="T8">
                  <a:pos x="T0" y="T1"/>
                </a:cxn>
                <a:cxn ang="T9">
                  <a:pos x="T2" y="T3"/>
                </a:cxn>
                <a:cxn ang="T10">
                  <a:pos x="T4" y="T5"/>
                </a:cxn>
                <a:cxn ang="T11">
                  <a:pos x="T6" y="T7"/>
                </a:cxn>
              </a:cxnLst>
              <a:rect l="T12" t="T13" r="T14" b="T15"/>
              <a:pathLst>
                <a:path w="69" h="147">
                  <a:moveTo>
                    <a:pt x="0" y="141"/>
                  </a:moveTo>
                  <a:lnTo>
                    <a:pt x="11" y="147"/>
                  </a:lnTo>
                  <a:lnTo>
                    <a:pt x="69" y="0"/>
                  </a:lnTo>
                  <a:lnTo>
                    <a:pt x="0" y="141"/>
                  </a:lnTo>
                </a:path>
              </a:pathLst>
            </a:custGeom>
            <a:noFill/>
            <a:ln w="0">
              <a:solidFill>
                <a:srgbClr val="000000"/>
              </a:solidFill>
              <a:prstDash val="solid"/>
              <a:round/>
              <a:headEnd/>
              <a:tailEnd/>
            </a:ln>
          </p:spPr>
          <p:txBody>
            <a:bodyPr/>
            <a:lstStyle/>
            <a:p>
              <a:endParaRPr lang="en-US"/>
            </a:p>
          </p:txBody>
        </p:sp>
        <p:sp>
          <p:nvSpPr>
            <p:cNvPr id="2455" name="Freeform 405">
              <a:extLst>
                <a:ext uri="{FF2B5EF4-FFF2-40B4-BE49-F238E27FC236}">
                  <a16:creationId xmlns:a16="http://schemas.microsoft.com/office/drawing/2014/main" id="{95FF6101-A0A1-40C7-B6B8-45E0DE32F4CC}"/>
                </a:ext>
              </a:extLst>
            </p:cNvPr>
            <p:cNvSpPr>
              <a:spLocks/>
            </p:cNvSpPr>
            <p:nvPr/>
          </p:nvSpPr>
          <p:spPr bwMode="auto">
            <a:xfrm>
              <a:off x="5113" y="3475"/>
              <a:ext cx="9" cy="30"/>
            </a:xfrm>
            <a:custGeom>
              <a:avLst/>
              <a:gdLst>
                <a:gd name="T0" fmla="*/ 0 w 58"/>
                <a:gd name="T1" fmla="*/ 147 h 152"/>
                <a:gd name="T2" fmla="*/ 11 w 58"/>
                <a:gd name="T3" fmla="*/ 152 h 152"/>
                <a:gd name="T4" fmla="*/ 58 w 58"/>
                <a:gd name="T5" fmla="*/ 0 h 152"/>
                <a:gd name="T6" fmla="*/ 0 w 58"/>
                <a:gd name="T7" fmla="*/ 147 h 152"/>
                <a:gd name="T8" fmla="*/ 0 60000 65536"/>
                <a:gd name="T9" fmla="*/ 0 60000 65536"/>
                <a:gd name="T10" fmla="*/ 0 60000 65536"/>
                <a:gd name="T11" fmla="*/ 0 60000 65536"/>
                <a:gd name="T12" fmla="*/ 0 w 58"/>
                <a:gd name="T13" fmla="*/ 0 h 152"/>
                <a:gd name="T14" fmla="*/ 58 w 58"/>
                <a:gd name="T15" fmla="*/ 152 h 152"/>
              </a:gdLst>
              <a:ahLst/>
              <a:cxnLst>
                <a:cxn ang="T8">
                  <a:pos x="T0" y="T1"/>
                </a:cxn>
                <a:cxn ang="T9">
                  <a:pos x="T2" y="T3"/>
                </a:cxn>
                <a:cxn ang="T10">
                  <a:pos x="T4" y="T5"/>
                </a:cxn>
                <a:cxn ang="T11">
                  <a:pos x="T6" y="T7"/>
                </a:cxn>
              </a:cxnLst>
              <a:rect l="T12" t="T13" r="T14" b="T15"/>
              <a:pathLst>
                <a:path w="58" h="152">
                  <a:moveTo>
                    <a:pt x="0" y="147"/>
                  </a:moveTo>
                  <a:lnTo>
                    <a:pt x="11" y="152"/>
                  </a:lnTo>
                  <a:lnTo>
                    <a:pt x="58" y="0"/>
                  </a:lnTo>
                  <a:lnTo>
                    <a:pt x="0" y="147"/>
                  </a:lnTo>
                  <a:close/>
                </a:path>
              </a:pathLst>
            </a:custGeom>
            <a:solidFill>
              <a:srgbClr val="000000"/>
            </a:solidFill>
            <a:ln w="9525">
              <a:noFill/>
              <a:round/>
              <a:headEnd/>
              <a:tailEnd/>
            </a:ln>
          </p:spPr>
          <p:txBody>
            <a:bodyPr/>
            <a:lstStyle/>
            <a:p>
              <a:endParaRPr lang="en-US"/>
            </a:p>
          </p:txBody>
        </p:sp>
        <p:sp>
          <p:nvSpPr>
            <p:cNvPr id="2456" name="Freeform 406">
              <a:extLst>
                <a:ext uri="{FF2B5EF4-FFF2-40B4-BE49-F238E27FC236}">
                  <a16:creationId xmlns:a16="http://schemas.microsoft.com/office/drawing/2014/main" id="{A22E52A6-AF85-4835-BE16-26366C75F4F5}"/>
                </a:ext>
              </a:extLst>
            </p:cNvPr>
            <p:cNvSpPr>
              <a:spLocks/>
            </p:cNvSpPr>
            <p:nvPr/>
          </p:nvSpPr>
          <p:spPr bwMode="auto">
            <a:xfrm>
              <a:off x="5113" y="3475"/>
              <a:ext cx="9" cy="30"/>
            </a:xfrm>
            <a:custGeom>
              <a:avLst/>
              <a:gdLst>
                <a:gd name="T0" fmla="*/ 0 w 58"/>
                <a:gd name="T1" fmla="*/ 147 h 152"/>
                <a:gd name="T2" fmla="*/ 11 w 58"/>
                <a:gd name="T3" fmla="*/ 152 h 152"/>
                <a:gd name="T4" fmla="*/ 58 w 58"/>
                <a:gd name="T5" fmla="*/ 0 h 152"/>
                <a:gd name="T6" fmla="*/ 0 w 58"/>
                <a:gd name="T7" fmla="*/ 147 h 152"/>
                <a:gd name="T8" fmla="*/ 0 60000 65536"/>
                <a:gd name="T9" fmla="*/ 0 60000 65536"/>
                <a:gd name="T10" fmla="*/ 0 60000 65536"/>
                <a:gd name="T11" fmla="*/ 0 60000 65536"/>
                <a:gd name="T12" fmla="*/ 0 w 58"/>
                <a:gd name="T13" fmla="*/ 0 h 152"/>
                <a:gd name="T14" fmla="*/ 58 w 58"/>
                <a:gd name="T15" fmla="*/ 152 h 152"/>
              </a:gdLst>
              <a:ahLst/>
              <a:cxnLst>
                <a:cxn ang="T8">
                  <a:pos x="T0" y="T1"/>
                </a:cxn>
                <a:cxn ang="T9">
                  <a:pos x="T2" y="T3"/>
                </a:cxn>
                <a:cxn ang="T10">
                  <a:pos x="T4" y="T5"/>
                </a:cxn>
                <a:cxn ang="T11">
                  <a:pos x="T6" y="T7"/>
                </a:cxn>
              </a:cxnLst>
              <a:rect l="T12" t="T13" r="T14" b="T15"/>
              <a:pathLst>
                <a:path w="58" h="152">
                  <a:moveTo>
                    <a:pt x="0" y="147"/>
                  </a:moveTo>
                  <a:lnTo>
                    <a:pt x="11" y="152"/>
                  </a:lnTo>
                  <a:lnTo>
                    <a:pt x="58" y="0"/>
                  </a:lnTo>
                  <a:lnTo>
                    <a:pt x="0" y="147"/>
                  </a:lnTo>
                </a:path>
              </a:pathLst>
            </a:custGeom>
            <a:noFill/>
            <a:ln w="0">
              <a:solidFill>
                <a:srgbClr val="000000"/>
              </a:solidFill>
              <a:prstDash val="solid"/>
              <a:round/>
              <a:headEnd/>
              <a:tailEnd/>
            </a:ln>
          </p:spPr>
          <p:txBody>
            <a:bodyPr/>
            <a:lstStyle/>
            <a:p>
              <a:endParaRPr lang="en-US"/>
            </a:p>
          </p:txBody>
        </p:sp>
        <p:sp>
          <p:nvSpPr>
            <p:cNvPr id="2457" name="Freeform 407">
              <a:extLst>
                <a:ext uri="{FF2B5EF4-FFF2-40B4-BE49-F238E27FC236}">
                  <a16:creationId xmlns:a16="http://schemas.microsoft.com/office/drawing/2014/main" id="{39BCF7C1-59C0-4C0A-8A4B-264E6DC561CF}"/>
                </a:ext>
              </a:extLst>
            </p:cNvPr>
            <p:cNvSpPr>
              <a:spLocks/>
            </p:cNvSpPr>
            <p:nvPr/>
          </p:nvSpPr>
          <p:spPr bwMode="auto">
            <a:xfrm>
              <a:off x="5115" y="3475"/>
              <a:ext cx="7" cy="31"/>
            </a:xfrm>
            <a:custGeom>
              <a:avLst/>
              <a:gdLst>
                <a:gd name="T0" fmla="*/ 0 w 47"/>
                <a:gd name="T1" fmla="*/ 152 h 155"/>
                <a:gd name="T2" fmla="*/ 11 w 47"/>
                <a:gd name="T3" fmla="*/ 155 h 155"/>
                <a:gd name="T4" fmla="*/ 47 w 47"/>
                <a:gd name="T5" fmla="*/ 0 h 155"/>
                <a:gd name="T6" fmla="*/ 0 w 47"/>
                <a:gd name="T7" fmla="*/ 152 h 155"/>
                <a:gd name="T8" fmla="*/ 0 60000 65536"/>
                <a:gd name="T9" fmla="*/ 0 60000 65536"/>
                <a:gd name="T10" fmla="*/ 0 60000 65536"/>
                <a:gd name="T11" fmla="*/ 0 60000 65536"/>
                <a:gd name="T12" fmla="*/ 0 w 47"/>
                <a:gd name="T13" fmla="*/ 0 h 155"/>
                <a:gd name="T14" fmla="*/ 47 w 47"/>
                <a:gd name="T15" fmla="*/ 155 h 155"/>
              </a:gdLst>
              <a:ahLst/>
              <a:cxnLst>
                <a:cxn ang="T8">
                  <a:pos x="T0" y="T1"/>
                </a:cxn>
                <a:cxn ang="T9">
                  <a:pos x="T2" y="T3"/>
                </a:cxn>
                <a:cxn ang="T10">
                  <a:pos x="T4" y="T5"/>
                </a:cxn>
                <a:cxn ang="T11">
                  <a:pos x="T6" y="T7"/>
                </a:cxn>
              </a:cxnLst>
              <a:rect l="T12" t="T13" r="T14" b="T15"/>
              <a:pathLst>
                <a:path w="47" h="155">
                  <a:moveTo>
                    <a:pt x="0" y="152"/>
                  </a:moveTo>
                  <a:lnTo>
                    <a:pt x="11" y="155"/>
                  </a:lnTo>
                  <a:lnTo>
                    <a:pt x="47" y="0"/>
                  </a:lnTo>
                  <a:lnTo>
                    <a:pt x="0" y="152"/>
                  </a:lnTo>
                  <a:close/>
                </a:path>
              </a:pathLst>
            </a:custGeom>
            <a:solidFill>
              <a:srgbClr val="000000"/>
            </a:solidFill>
            <a:ln w="9525">
              <a:noFill/>
              <a:round/>
              <a:headEnd/>
              <a:tailEnd/>
            </a:ln>
          </p:spPr>
          <p:txBody>
            <a:bodyPr/>
            <a:lstStyle/>
            <a:p>
              <a:endParaRPr lang="en-US"/>
            </a:p>
          </p:txBody>
        </p:sp>
        <p:sp>
          <p:nvSpPr>
            <p:cNvPr id="2458" name="Freeform 408">
              <a:extLst>
                <a:ext uri="{FF2B5EF4-FFF2-40B4-BE49-F238E27FC236}">
                  <a16:creationId xmlns:a16="http://schemas.microsoft.com/office/drawing/2014/main" id="{F384E024-6DC5-4292-8B8D-CDF069F200E0}"/>
                </a:ext>
              </a:extLst>
            </p:cNvPr>
            <p:cNvSpPr>
              <a:spLocks/>
            </p:cNvSpPr>
            <p:nvPr/>
          </p:nvSpPr>
          <p:spPr bwMode="auto">
            <a:xfrm>
              <a:off x="5115" y="3475"/>
              <a:ext cx="7" cy="31"/>
            </a:xfrm>
            <a:custGeom>
              <a:avLst/>
              <a:gdLst>
                <a:gd name="T0" fmla="*/ 0 w 47"/>
                <a:gd name="T1" fmla="*/ 152 h 155"/>
                <a:gd name="T2" fmla="*/ 11 w 47"/>
                <a:gd name="T3" fmla="*/ 155 h 155"/>
                <a:gd name="T4" fmla="*/ 47 w 47"/>
                <a:gd name="T5" fmla="*/ 0 h 155"/>
                <a:gd name="T6" fmla="*/ 0 w 47"/>
                <a:gd name="T7" fmla="*/ 152 h 155"/>
                <a:gd name="T8" fmla="*/ 0 60000 65536"/>
                <a:gd name="T9" fmla="*/ 0 60000 65536"/>
                <a:gd name="T10" fmla="*/ 0 60000 65536"/>
                <a:gd name="T11" fmla="*/ 0 60000 65536"/>
                <a:gd name="T12" fmla="*/ 0 w 47"/>
                <a:gd name="T13" fmla="*/ 0 h 155"/>
                <a:gd name="T14" fmla="*/ 47 w 47"/>
                <a:gd name="T15" fmla="*/ 155 h 155"/>
              </a:gdLst>
              <a:ahLst/>
              <a:cxnLst>
                <a:cxn ang="T8">
                  <a:pos x="T0" y="T1"/>
                </a:cxn>
                <a:cxn ang="T9">
                  <a:pos x="T2" y="T3"/>
                </a:cxn>
                <a:cxn ang="T10">
                  <a:pos x="T4" y="T5"/>
                </a:cxn>
                <a:cxn ang="T11">
                  <a:pos x="T6" y="T7"/>
                </a:cxn>
              </a:cxnLst>
              <a:rect l="T12" t="T13" r="T14" b="T15"/>
              <a:pathLst>
                <a:path w="47" h="155">
                  <a:moveTo>
                    <a:pt x="0" y="152"/>
                  </a:moveTo>
                  <a:lnTo>
                    <a:pt x="11" y="155"/>
                  </a:lnTo>
                  <a:lnTo>
                    <a:pt x="47" y="0"/>
                  </a:lnTo>
                  <a:lnTo>
                    <a:pt x="0" y="152"/>
                  </a:lnTo>
                </a:path>
              </a:pathLst>
            </a:custGeom>
            <a:noFill/>
            <a:ln w="0">
              <a:solidFill>
                <a:srgbClr val="000000"/>
              </a:solidFill>
              <a:prstDash val="solid"/>
              <a:round/>
              <a:headEnd/>
              <a:tailEnd/>
            </a:ln>
          </p:spPr>
          <p:txBody>
            <a:bodyPr/>
            <a:lstStyle/>
            <a:p>
              <a:endParaRPr lang="en-US"/>
            </a:p>
          </p:txBody>
        </p:sp>
        <p:sp>
          <p:nvSpPr>
            <p:cNvPr id="2459" name="Freeform 409">
              <a:extLst>
                <a:ext uri="{FF2B5EF4-FFF2-40B4-BE49-F238E27FC236}">
                  <a16:creationId xmlns:a16="http://schemas.microsoft.com/office/drawing/2014/main" id="{AB77890F-FC44-4D3B-AC5D-DD7BB05C48B7}"/>
                </a:ext>
              </a:extLst>
            </p:cNvPr>
            <p:cNvSpPr>
              <a:spLocks/>
            </p:cNvSpPr>
            <p:nvPr/>
          </p:nvSpPr>
          <p:spPr bwMode="auto">
            <a:xfrm>
              <a:off x="5117" y="3475"/>
              <a:ext cx="5" cy="31"/>
            </a:xfrm>
            <a:custGeom>
              <a:avLst/>
              <a:gdLst>
                <a:gd name="T0" fmla="*/ 0 w 36"/>
                <a:gd name="T1" fmla="*/ 155 h 158"/>
                <a:gd name="T2" fmla="*/ 12 w 36"/>
                <a:gd name="T3" fmla="*/ 158 h 158"/>
                <a:gd name="T4" fmla="*/ 36 w 36"/>
                <a:gd name="T5" fmla="*/ 0 h 158"/>
                <a:gd name="T6" fmla="*/ 0 w 36"/>
                <a:gd name="T7" fmla="*/ 155 h 158"/>
                <a:gd name="T8" fmla="*/ 0 60000 65536"/>
                <a:gd name="T9" fmla="*/ 0 60000 65536"/>
                <a:gd name="T10" fmla="*/ 0 60000 65536"/>
                <a:gd name="T11" fmla="*/ 0 60000 65536"/>
                <a:gd name="T12" fmla="*/ 0 w 36"/>
                <a:gd name="T13" fmla="*/ 0 h 158"/>
                <a:gd name="T14" fmla="*/ 36 w 36"/>
                <a:gd name="T15" fmla="*/ 158 h 158"/>
              </a:gdLst>
              <a:ahLst/>
              <a:cxnLst>
                <a:cxn ang="T8">
                  <a:pos x="T0" y="T1"/>
                </a:cxn>
                <a:cxn ang="T9">
                  <a:pos x="T2" y="T3"/>
                </a:cxn>
                <a:cxn ang="T10">
                  <a:pos x="T4" y="T5"/>
                </a:cxn>
                <a:cxn ang="T11">
                  <a:pos x="T6" y="T7"/>
                </a:cxn>
              </a:cxnLst>
              <a:rect l="T12" t="T13" r="T14" b="T15"/>
              <a:pathLst>
                <a:path w="36" h="158">
                  <a:moveTo>
                    <a:pt x="0" y="155"/>
                  </a:moveTo>
                  <a:lnTo>
                    <a:pt x="12" y="158"/>
                  </a:lnTo>
                  <a:lnTo>
                    <a:pt x="36" y="0"/>
                  </a:lnTo>
                  <a:lnTo>
                    <a:pt x="0" y="155"/>
                  </a:lnTo>
                  <a:close/>
                </a:path>
              </a:pathLst>
            </a:custGeom>
            <a:solidFill>
              <a:srgbClr val="000000"/>
            </a:solidFill>
            <a:ln w="9525">
              <a:noFill/>
              <a:round/>
              <a:headEnd/>
              <a:tailEnd/>
            </a:ln>
          </p:spPr>
          <p:txBody>
            <a:bodyPr/>
            <a:lstStyle/>
            <a:p>
              <a:endParaRPr lang="en-US"/>
            </a:p>
          </p:txBody>
        </p:sp>
        <p:sp>
          <p:nvSpPr>
            <p:cNvPr id="2460" name="Freeform 410">
              <a:extLst>
                <a:ext uri="{FF2B5EF4-FFF2-40B4-BE49-F238E27FC236}">
                  <a16:creationId xmlns:a16="http://schemas.microsoft.com/office/drawing/2014/main" id="{E45C1680-E6C8-4661-8159-5BAAD1ACAA77}"/>
                </a:ext>
              </a:extLst>
            </p:cNvPr>
            <p:cNvSpPr>
              <a:spLocks/>
            </p:cNvSpPr>
            <p:nvPr/>
          </p:nvSpPr>
          <p:spPr bwMode="auto">
            <a:xfrm>
              <a:off x="5117" y="3475"/>
              <a:ext cx="5" cy="31"/>
            </a:xfrm>
            <a:custGeom>
              <a:avLst/>
              <a:gdLst>
                <a:gd name="T0" fmla="*/ 0 w 36"/>
                <a:gd name="T1" fmla="*/ 155 h 158"/>
                <a:gd name="T2" fmla="*/ 12 w 36"/>
                <a:gd name="T3" fmla="*/ 158 h 158"/>
                <a:gd name="T4" fmla="*/ 36 w 36"/>
                <a:gd name="T5" fmla="*/ 0 h 158"/>
                <a:gd name="T6" fmla="*/ 0 w 36"/>
                <a:gd name="T7" fmla="*/ 155 h 158"/>
                <a:gd name="T8" fmla="*/ 0 60000 65536"/>
                <a:gd name="T9" fmla="*/ 0 60000 65536"/>
                <a:gd name="T10" fmla="*/ 0 60000 65536"/>
                <a:gd name="T11" fmla="*/ 0 60000 65536"/>
                <a:gd name="T12" fmla="*/ 0 w 36"/>
                <a:gd name="T13" fmla="*/ 0 h 158"/>
                <a:gd name="T14" fmla="*/ 36 w 36"/>
                <a:gd name="T15" fmla="*/ 158 h 158"/>
              </a:gdLst>
              <a:ahLst/>
              <a:cxnLst>
                <a:cxn ang="T8">
                  <a:pos x="T0" y="T1"/>
                </a:cxn>
                <a:cxn ang="T9">
                  <a:pos x="T2" y="T3"/>
                </a:cxn>
                <a:cxn ang="T10">
                  <a:pos x="T4" y="T5"/>
                </a:cxn>
                <a:cxn ang="T11">
                  <a:pos x="T6" y="T7"/>
                </a:cxn>
              </a:cxnLst>
              <a:rect l="T12" t="T13" r="T14" b="T15"/>
              <a:pathLst>
                <a:path w="36" h="158">
                  <a:moveTo>
                    <a:pt x="0" y="155"/>
                  </a:moveTo>
                  <a:lnTo>
                    <a:pt x="12" y="158"/>
                  </a:lnTo>
                  <a:lnTo>
                    <a:pt x="36" y="0"/>
                  </a:lnTo>
                  <a:lnTo>
                    <a:pt x="0" y="155"/>
                  </a:lnTo>
                </a:path>
              </a:pathLst>
            </a:custGeom>
            <a:noFill/>
            <a:ln w="0">
              <a:solidFill>
                <a:srgbClr val="000000"/>
              </a:solidFill>
              <a:prstDash val="solid"/>
              <a:round/>
              <a:headEnd/>
              <a:tailEnd/>
            </a:ln>
          </p:spPr>
          <p:txBody>
            <a:bodyPr/>
            <a:lstStyle/>
            <a:p>
              <a:endParaRPr lang="en-US"/>
            </a:p>
          </p:txBody>
        </p:sp>
        <p:sp>
          <p:nvSpPr>
            <p:cNvPr id="2461" name="Freeform 411">
              <a:extLst>
                <a:ext uri="{FF2B5EF4-FFF2-40B4-BE49-F238E27FC236}">
                  <a16:creationId xmlns:a16="http://schemas.microsoft.com/office/drawing/2014/main" id="{1FB71330-785A-4D2E-9EAF-15E44FBB2AB5}"/>
                </a:ext>
              </a:extLst>
            </p:cNvPr>
            <p:cNvSpPr>
              <a:spLocks/>
            </p:cNvSpPr>
            <p:nvPr/>
          </p:nvSpPr>
          <p:spPr bwMode="auto">
            <a:xfrm>
              <a:off x="5119" y="3475"/>
              <a:ext cx="3" cy="32"/>
            </a:xfrm>
            <a:custGeom>
              <a:avLst/>
              <a:gdLst>
                <a:gd name="T0" fmla="*/ 0 w 24"/>
                <a:gd name="T1" fmla="*/ 158 h 160"/>
                <a:gd name="T2" fmla="*/ 12 w 24"/>
                <a:gd name="T3" fmla="*/ 160 h 160"/>
                <a:gd name="T4" fmla="*/ 24 w 24"/>
                <a:gd name="T5" fmla="*/ 0 h 160"/>
                <a:gd name="T6" fmla="*/ 0 w 24"/>
                <a:gd name="T7" fmla="*/ 158 h 160"/>
                <a:gd name="T8" fmla="*/ 0 60000 65536"/>
                <a:gd name="T9" fmla="*/ 0 60000 65536"/>
                <a:gd name="T10" fmla="*/ 0 60000 65536"/>
                <a:gd name="T11" fmla="*/ 0 60000 65536"/>
                <a:gd name="T12" fmla="*/ 0 w 24"/>
                <a:gd name="T13" fmla="*/ 0 h 160"/>
                <a:gd name="T14" fmla="*/ 24 w 24"/>
                <a:gd name="T15" fmla="*/ 160 h 160"/>
              </a:gdLst>
              <a:ahLst/>
              <a:cxnLst>
                <a:cxn ang="T8">
                  <a:pos x="T0" y="T1"/>
                </a:cxn>
                <a:cxn ang="T9">
                  <a:pos x="T2" y="T3"/>
                </a:cxn>
                <a:cxn ang="T10">
                  <a:pos x="T4" y="T5"/>
                </a:cxn>
                <a:cxn ang="T11">
                  <a:pos x="T6" y="T7"/>
                </a:cxn>
              </a:cxnLst>
              <a:rect l="T12" t="T13" r="T14" b="T15"/>
              <a:pathLst>
                <a:path w="24" h="160">
                  <a:moveTo>
                    <a:pt x="0" y="158"/>
                  </a:moveTo>
                  <a:lnTo>
                    <a:pt x="12" y="160"/>
                  </a:lnTo>
                  <a:lnTo>
                    <a:pt x="24" y="0"/>
                  </a:lnTo>
                  <a:lnTo>
                    <a:pt x="0" y="158"/>
                  </a:lnTo>
                  <a:close/>
                </a:path>
              </a:pathLst>
            </a:custGeom>
            <a:solidFill>
              <a:srgbClr val="000000"/>
            </a:solidFill>
            <a:ln w="9525">
              <a:noFill/>
              <a:round/>
              <a:headEnd/>
              <a:tailEnd/>
            </a:ln>
          </p:spPr>
          <p:txBody>
            <a:bodyPr/>
            <a:lstStyle/>
            <a:p>
              <a:endParaRPr lang="en-US"/>
            </a:p>
          </p:txBody>
        </p:sp>
        <p:sp>
          <p:nvSpPr>
            <p:cNvPr id="2462" name="Freeform 412">
              <a:extLst>
                <a:ext uri="{FF2B5EF4-FFF2-40B4-BE49-F238E27FC236}">
                  <a16:creationId xmlns:a16="http://schemas.microsoft.com/office/drawing/2014/main" id="{48560225-7980-4D75-A883-EF2DED65B5EE}"/>
                </a:ext>
              </a:extLst>
            </p:cNvPr>
            <p:cNvSpPr>
              <a:spLocks/>
            </p:cNvSpPr>
            <p:nvPr/>
          </p:nvSpPr>
          <p:spPr bwMode="auto">
            <a:xfrm>
              <a:off x="5119" y="3475"/>
              <a:ext cx="3" cy="32"/>
            </a:xfrm>
            <a:custGeom>
              <a:avLst/>
              <a:gdLst>
                <a:gd name="T0" fmla="*/ 0 w 24"/>
                <a:gd name="T1" fmla="*/ 158 h 160"/>
                <a:gd name="T2" fmla="*/ 12 w 24"/>
                <a:gd name="T3" fmla="*/ 160 h 160"/>
                <a:gd name="T4" fmla="*/ 24 w 24"/>
                <a:gd name="T5" fmla="*/ 0 h 160"/>
                <a:gd name="T6" fmla="*/ 0 w 24"/>
                <a:gd name="T7" fmla="*/ 158 h 160"/>
                <a:gd name="T8" fmla="*/ 0 60000 65536"/>
                <a:gd name="T9" fmla="*/ 0 60000 65536"/>
                <a:gd name="T10" fmla="*/ 0 60000 65536"/>
                <a:gd name="T11" fmla="*/ 0 60000 65536"/>
                <a:gd name="T12" fmla="*/ 0 w 24"/>
                <a:gd name="T13" fmla="*/ 0 h 160"/>
                <a:gd name="T14" fmla="*/ 24 w 24"/>
                <a:gd name="T15" fmla="*/ 160 h 160"/>
              </a:gdLst>
              <a:ahLst/>
              <a:cxnLst>
                <a:cxn ang="T8">
                  <a:pos x="T0" y="T1"/>
                </a:cxn>
                <a:cxn ang="T9">
                  <a:pos x="T2" y="T3"/>
                </a:cxn>
                <a:cxn ang="T10">
                  <a:pos x="T4" y="T5"/>
                </a:cxn>
                <a:cxn ang="T11">
                  <a:pos x="T6" y="T7"/>
                </a:cxn>
              </a:cxnLst>
              <a:rect l="T12" t="T13" r="T14" b="T15"/>
              <a:pathLst>
                <a:path w="24" h="160">
                  <a:moveTo>
                    <a:pt x="0" y="158"/>
                  </a:moveTo>
                  <a:lnTo>
                    <a:pt x="12" y="160"/>
                  </a:lnTo>
                  <a:lnTo>
                    <a:pt x="24" y="0"/>
                  </a:lnTo>
                  <a:lnTo>
                    <a:pt x="0" y="158"/>
                  </a:lnTo>
                </a:path>
              </a:pathLst>
            </a:custGeom>
            <a:noFill/>
            <a:ln w="0">
              <a:solidFill>
                <a:srgbClr val="000000"/>
              </a:solidFill>
              <a:prstDash val="solid"/>
              <a:round/>
              <a:headEnd/>
              <a:tailEnd/>
            </a:ln>
          </p:spPr>
          <p:txBody>
            <a:bodyPr/>
            <a:lstStyle/>
            <a:p>
              <a:endParaRPr lang="en-US"/>
            </a:p>
          </p:txBody>
        </p:sp>
        <p:sp>
          <p:nvSpPr>
            <p:cNvPr id="2463" name="Freeform 413">
              <a:extLst>
                <a:ext uri="{FF2B5EF4-FFF2-40B4-BE49-F238E27FC236}">
                  <a16:creationId xmlns:a16="http://schemas.microsoft.com/office/drawing/2014/main" id="{B6F930D5-ADA8-4B54-A624-91C92C5B4ABC}"/>
                </a:ext>
              </a:extLst>
            </p:cNvPr>
            <p:cNvSpPr>
              <a:spLocks/>
            </p:cNvSpPr>
            <p:nvPr/>
          </p:nvSpPr>
          <p:spPr bwMode="auto">
            <a:xfrm>
              <a:off x="5120" y="3475"/>
              <a:ext cx="2" cy="32"/>
            </a:xfrm>
            <a:custGeom>
              <a:avLst/>
              <a:gdLst>
                <a:gd name="T0" fmla="*/ 0 w 12"/>
                <a:gd name="T1" fmla="*/ 160 h 160"/>
                <a:gd name="T2" fmla="*/ 12 w 12"/>
                <a:gd name="T3" fmla="*/ 160 h 160"/>
                <a:gd name="T4" fmla="*/ 12 w 12"/>
                <a:gd name="T5" fmla="*/ 0 h 160"/>
                <a:gd name="T6" fmla="*/ 0 w 12"/>
                <a:gd name="T7" fmla="*/ 16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0" y="160"/>
                  </a:moveTo>
                  <a:lnTo>
                    <a:pt x="12" y="160"/>
                  </a:lnTo>
                  <a:lnTo>
                    <a:pt x="12" y="0"/>
                  </a:lnTo>
                  <a:lnTo>
                    <a:pt x="0" y="160"/>
                  </a:lnTo>
                  <a:close/>
                </a:path>
              </a:pathLst>
            </a:custGeom>
            <a:solidFill>
              <a:srgbClr val="000000"/>
            </a:solidFill>
            <a:ln w="9525">
              <a:noFill/>
              <a:round/>
              <a:headEnd/>
              <a:tailEnd/>
            </a:ln>
          </p:spPr>
          <p:txBody>
            <a:bodyPr/>
            <a:lstStyle/>
            <a:p>
              <a:endParaRPr lang="en-US"/>
            </a:p>
          </p:txBody>
        </p:sp>
        <p:sp>
          <p:nvSpPr>
            <p:cNvPr id="2464" name="Freeform 414">
              <a:extLst>
                <a:ext uri="{FF2B5EF4-FFF2-40B4-BE49-F238E27FC236}">
                  <a16:creationId xmlns:a16="http://schemas.microsoft.com/office/drawing/2014/main" id="{FCACA593-D9A6-4047-8AA8-978F0E235C35}"/>
                </a:ext>
              </a:extLst>
            </p:cNvPr>
            <p:cNvSpPr>
              <a:spLocks/>
            </p:cNvSpPr>
            <p:nvPr/>
          </p:nvSpPr>
          <p:spPr bwMode="auto">
            <a:xfrm>
              <a:off x="5120" y="3475"/>
              <a:ext cx="2" cy="32"/>
            </a:xfrm>
            <a:custGeom>
              <a:avLst/>
              <a:gdLst>
                <a:gd name="T0" fmla="*/ 0 w 12"/>
                <a:gd name="T1" fmla="*/ 160 h 160"/>
                <a:gd name="T2" fmla="*/ 12 w 12"/>
                <a:gd name="T3" fmla="*/ 160 h 160"/>
                <a:gd name="T4" fmla="*/ 12 w 12"/>
                <a:gd name="T5" fmla="*/ 0 h 160"/>
                <a:gd name="T6" fmla="*/ 0 w 12"/>
                <a:gd name="T7" fmla="*/ 16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0" y="160"/>
                  </a:moveTo>
                  <a:lnTo>
                    <a:pt x="12" y="160"/>
                  </a:lnTo>
                  <a:lnTo>
                    <a:pt x="12" y="0"/>
                  </a:lnTo>
                  <a:lnTo>
                    <a:pt x="0" y="160"/>
                  </a:lnTo>
                </a:path>
              </a:pathLst>
            </a:custGeom>
            <a:noFill/>
            <a:ln w="0">
              <a:solidFill>
                <a:srgbClr val="000000"/>
              </a:solidFill>
              <a:prstDash val="solid"/>
              <a:round/>
              <a:headEnd/>
              <a:tailEnd/>
            </a:ln>
          </p:spPr>
          <p:txBody>
            <a:bodyPr/>
            <a:lstStyle/>
            <a:p>
              <a:endParaRPr lang="en-US"/>
            </a:p>
          </p:txBody>
        </p:sp>
        <p:sp>
          <p:nvSpPr>
            <p:cNvPr id="2465" name="Freeform 415">
              <a:extLst>
                <a:ext uri="{FF2B5EF4-FFF2-40B4-BE49-F238E27FC236}">
                  <a16:creationId xmlns:a16="http://schemas.microsoft.com/office/drawing/2014/main" id="{A6677A65-BB48-4EC1-A2D4-B4EC3C46E3B9}"/>
                </a:ext>
              </a:extLst>
            </p:cNvPr>
            <p:cNvSpPr>
              <a:spLocks/>
            </p:cNvSpPr>
            <p:nvPr/>
          </p:nvSpPr>
          <p:spPr bwMode="auto">
            <a:xfrm>
              <a:off x="5122" y="3475"/>
              <a:ext cx="2" cy="32"/>
            </a:xfrm>
            <a:custGeom>
              <a:avLst/>
              <a:gdLst>
                <a:gd name="T0" fmla="*/ 0 w 11"/>
                <a:gd name="T1" fmla="*/ 160 h 160"/>
                <a:gd name="T2" fmla="*/ 11 w 11"/>
                <a:gd name="T3" fmla="*/ 160 h 160"/>
                <a:gd name="T4" fmla="*/ 0 w 11"/>
                <a:gd name="T5" fmla="*/ 0 h 160"/>
                <a:gd name="T6" fmla="*/ 0 w 11"/>
                <a:gd name="T7" fmla="*/ 160 h 160"/>
                <a:gd name="T8" fmla="*/ 0 60000 65536"/>
                <a:gd name="T9" fmla="*/ 0 60000 65536"/>
                <a:gd name="T10" fmla="*/ 0 60000 65536"/>
                <a:gd name="T11" fmla="*/ 0 60000 65536"/>
                <a:gd name="T12" fmla="*/ 0 w 11"/>
                <a:gd name="T13" fmla="*/ 0 h 160"/>
                <a:gd name="T14" fmla="*/ 11 w 11"/>
                <a:gd name="T15" fmla="*/ 160 h 160"/>
              </a:gdLst>
              <a:ahLst/>
              <a:cxnLst>
                <a:cxn ang="T8">
                  <a:pos x="T0" y="T1"/>
                </a:cxn>
                <a:cxn ang="T9">
                  <a:pos x="T2" y="T3"/>
                </a:cxn>
                <a:cxn ang="T10">
                  <a:pos x="T4" y="T5"/>
                </a:cxn>
                <a:cxn ang="T11">
                  <a:pos x="T6" y="T7"/>
                </a:cxn>
              </a:cxnLst>
              <a:rect l="T12" t="T13" r="T14" b="T15"/>
              <a:pathLst>
                <a:path w="11" h="160">
                  <a:moveTo>
                    <a:pt x="0" y="160"/>
                  </a:moveTo>
                  <a:lnTo>
                    <a:pt x="11" y="160"/>
                  </a:lnTo>
                  <a:lnTo>
                    <a:pt x="0" y="0"/>
                  </a:lnTo>
                  <a:lnTo>
                    <a:pt x="0" y="160"/>
                  </a:lnTo>
                  <a:close/>
                </a:path>
              </a:pathLst>
            </a:custGeom>
            <a:solidFill>
              <a:srgbClr val="000000"/>
            </a:solidFill>
            <a:ln w="9525">
              <a:noFill/>
              <a:round/>
              <a:headEnd/>
              <a:tailEnd/>
            </a:ln>
          </p:spPr>
          <p:txBody>
            <a:bodyPr/>
            <a:lstStyle/>
            <a:p>
              <a:endParaRPr lang="en-US"/>
            </a:p>
          </p:txBody>
        </p:sp>
        <p:sp>
          <p:nvSpPr>
            <p:cNvPr id="2466" name="Freeform 416">
              <a:extLst>
                <a:ext uri="{FF2B5EF4-FFF2-40B4-BE49-F238E27FC236}">
                  <a16:creationId xmlns:a16="http://schemas.microsoft.com/office/drawing/2014/main" id="{CAB18A03-84AF-44D1-93BE-125773C05954}"/>
                </a:ext>
              </a:extLst>
            </p:cNvPr>
            <p:cNvSpPr>
              <a:spLocks/>
            </p:cNvSpPr>
            <p:nvPr/>
          </p:nvSpPr>
          <p:spPr bwMode="auto">
            <a:xfrm>
              <a:off x="5122" y="3475"/>
              <a:ext cx="2" cy="32"/>
            </a:xfrm>
            <a:custGeom>
              <a:avLst/>
              <a:gdLst>
                <a:gd name="T0" fmla="*/ 0 w 11"/>
                <a:gd name="T1" fmla="*/ 160 h 160"/>
                <a:gd name="T2" fmla="*/ 11 w 11"/>
                <a:gd name="T3" fmla="*/ 160 h 160"/>
                <a:gd name="T4" fmla="*/ 0 w 11"/>
                <a:gd name="T5" fmla="*/ 0 h 160"/>
                <a:gd name="T6" fmla="*/ 0 w 11"/>
                <a:gd name="T7" fmla="*/ 160 h 160"/>
                <a:gd name="T8" fmla="*/ 0 60000 65536"/>
                <a:gd name="T9" fmla="*/ 0 60000 65536"/>
                <a:gd name="T10" fmla="*/ 0 60000 65536"/>
                <a:gd name="T11" fmla="*/ 0 60000 65536"/>
                <a:gd name="T12" fmla="*/ 0 w 11"/>
                <a:gd name="T13" fmla="*/ 0 h 160"/>
                <a:gd name="T14" fmla="*/ 11 w 11"/>
                <a:gd name="T15" fmla="*/ 160 h 160"/>
              </a:gdLst>
              <a:ahLst/>
              <a:cxnLst>
                <a:cxn ang="T8">
                  <a:pos x="T0" y="T1"/>
                </a:cxn>
                <a:cxn ang="T9">
                  <a:pos x="T2" y="T3"/>
                </a:cxn>
                <a:cxn ang="T10">
                  <a:pos x="T4" y="T5"/>
                </a:cxn>
                <a:cxn ang="T11">
                  <a:pos x="T6" y="T7"/>
                </a:cxn>
              </a:cxnLst>
              <a:rect l="T12" t="T13" r="T14" b="T15"/>
              <a:pathLst>
                <a:path w="11" h="160">
                  <a:moveTo>
                    <a:pt x="0" y="160"/>
                  </a:moveTo>
                  <a:lnTo>
                    <a:pt x="11" y="160"/>
                  </a:lnTo>
                  <a:lnTo>
                    <a:pt x="0" y="0"/>
                  </a:lnTo>
                  <a:lnTo>
                    <a:pt x="0" y="160"/>
                  </a:lnTo>
                </a:path>
              </a:pathLst>
            </a:custGeom>
            <a:noFill/>
            <a:ln w="0">
              <a:solidFill>
                <a:srgbClr val="000000"/>
              </a:solidFill>
              <a:prstDash val="solid"/>
              <a:round/>
              <a:headEnd/>
              <a:tailEnd/>
            </a:ln>
          </p:spPr>
          <p:txBody>
            <a:bodyPr/>
            <a:lstStyle/>
            <a:p>
              <a:endParaRPr lang="en-US"/>
            </a:p>
          </p:txBody>
        </p:sp>
        <p:sp>
          <p:nvSpPr>
            <p:cNvPr id="2467" name="Freeform 417">
              <a:extLst>
                <a:ext uri="{FF2B5EF4-FFF2-40B4-BE49-F238E27FC236}">
                  <a16:creationId xmlns:a16="http://schemas.microsoft.com/office/drawing/2014/main" id="{0C74BB13-899D-4184-B776-9457E8F05F12}"/>
                </a:ext>
              </a:extLst>
            </p:cNvPr>
            <p:cNvSpPr>
              <a:spLocks/>
            </p:cNvSpPr>
            <p:nvPr/>
          </p:nvSpPr>
          <p:spPr bwMode="auto">
            <a:xfrm>
              <a:off x="5122" y="3475"/>
              <a:ext cx="4" cy="32"/>
            </a:xfrm>
            <a:custGeom>
              <a:avLst/>
              <a:gdLst>
                <a:gd name="T0" fmla="*/ 11 w 23"/>
                <a:gd name="T1" fmla="*/ 160 h 160"/>
                <a:gd name="T2" fmla="*/ 23 w 23"/>
                <a:gd name="T3" fmla="*/ 158 h 160"/>
                <a:gd name="T4" fmla="*/ 0 w 23"/>
                <a:gd name="T5" fmla="*/ 0 h 160"/>
                <a:gd name="T6" fmla="*/ 11 w 23"/>
                <a:gd name="T7" fmla="*/ 160 h 160"/>
                <a:gd name="T8" fmla="*/ 0 60000 65536"/>
                <a:gd name="T9" fmla="*/ 0 60000 65536"/>
                <a:gd name="T10" fmla="*/ 0 60000 65536"/>
                <a:gd name="T11" fmla="*/ 0 60000 65536"/>
                <a:gd name="T12" fmla="*/ 0 w 23"/>
                <a:gd name="T13" fmla="*/ 0 h 160"/>
                <a:gd name="T14" fmla="*/ 23 w 23"/>
                <a:gd name="T15" fmla="*/ 160 h 160"/>
              </a:gdLst>
              <a:ahLst/>
              <a:cxnLst>
                <a:cxn ang="T8">
                  <a:pos x="T0" y="T1"/>
                </a:cxn>
                <a:cxn ang="T9">
                  <a:pos x="T2" y="T3"/>
                </a:cxn>
                <a:cxn ang="T10">
                  <a:pos x="T4" y="T5"/>
                </a:cxn>
                <a:cxn ang="T11">
                  <a:pos x="T6" y="T7"/>
                </a:cxn>
              </a:cxnLst>
              <a:rect l="T12" t="T13" r="T14" b="T15"/>
              <a:pathLst>
                <a:path w="23" h="160">
                  <a:moveTo>
                    <a:pt x="11" y="160"/>
                  </a:moveTo>
                  <a:lnTo>
                    <a:pt x="23" y="158"/>
                  </a:lnTo>
                  <a:lnTo>
                    <a:pt x="0" y="0"/>
                  </a:lnTo>
                  <a:lnTo>
                    <a:pt x="11" y="160"/>
                  </a:lnTo>
                  <a:close/>
                </a:path>
              </a:pathLst>
            </a:custGeom>
            <a:solidFill>
              <a:srgbClr val="000000"/>
            </a:solidFill>
            <a:ln w="9525">
              <a:noFill/>
              <a:round/>
              <a:headEnd/>
              <a:tailEnd/>
            </a:ln>
          </p:spPr>
          <p:txBody>
            <a:bodyPr/>
            <a:lstStyle/>
            <a:p>
              <a:endParaRPr lang="en-US"/>
            </a:p>
          </p:txBody>
        </p:sp>
        <p:sp>
          <p:nvSpPr>
            <p:cNvPr id="2468" name="Freeform 418">
              <a:extLst>
                <a:ext uri="{FF2B5EF4-FFF2-40B4-BE49-F238E27FC236}">
                  <a16:creationId xmlns:a16="http://schemas.microsoft.com/office/drawing/2014/main" id="{A31295E1-7D14-44A8-9FDC-9FE024FFE6C9}"/>
                </a:ext>
              </a:extLst>
            </p:cNvPr>
            <p:cNvSpPr>
              <a:spLocks/>
            </p:cNvSpPr>
            <p:nvPr/>
          </p:nvSpPr>
          <p:spPr bwMode="auto">
            <a:xfrm>
              <a:off x="5122" y="3475"/>
              <a:ext cx="4" cy="32"/>
            </a:xfrm>
            <a:custGeom>
              <a:avLst/>
              <a:gdLst>
                <a:gd name="T0" fmla="*/ 11 w 23"/>
                <a:gd name="T1" fmla="*/ 160 h 160"/>
                <a:gd name="T2" fmla="*/ 23 w 23"/>
                <a:gd name="T3" fmla="*/ 158 h 160"/>
                <a:gd name="T4" fmla="*/ 0 w 23"/>
                <a:gd name="T5" fmla="*/ 0 h 160"/>
                <a:gd name="T6" fmla="*/ 11 w 23"/>
                <a:gd name="T7" fmla="*/ 160 h 160"/>
                <a:gd name="T8" fmla="*/ 0 60000 65536"/>
                <a:gd name="T9" fmla="*/ 0 60000 65536"/>
                <a:gd name="T10" fmla="*/ 0 60000 65536"/>
                <a:gd name="T11" fmla="*/ 0 60000 65536"/>
                <a:gd name="T12" fmla="*/ 0 w 23"/>
                <a:gd name="T13" fmla="*/ 0 h 160"/>
                <a:gd name="T14" fmla="*/ 23 w 23"/>
                <a:gd name="T15" fmla="*/ 160 h 160"/>
              </a:gdLst>
              <a:ahLst/>
              <a:cxnLst>
                <a:cxn ang="T8">
                  <a:pos x="T0" y="T1"/>
                </a:cxn>
                <a:cxn ang="T9">
                  <a:pos x="T2" y="T3"/>
                </a:cxn>
                <a:cxn ang="T10">
                  <a:pos x="T4" y="T5"/>
                </a:cxn>
                <a:cxn ang="T11">
                  <a:pos x="T6" y="T7"/>
                </a:cxn>
              </a:cxnLst>
              <a:rect l="T12" t="T13" r="T14" b="T15"/>
              <a:pathLst>
                <a:path w="23" h="160">
                  <a:moveTo>
                    <a:pt x="11" y="160"/>
                  </a:moveTo>
                  <a:lnTo>
                    <a:pt x="23" y="158"/>
                  </a:lnTo>
                  <a:lnTo>
                    <a:pt x="0" y="0"/>
                  </a:lnTo>
                  <a:lnTo>
                    <a:pt x="11" y="160"/>
                  </a:lnTo>
                </a:path>
              </a:pathLst>
            </a:custGeom>
            <a:noFill/>
            <a:ln w="0">
              <a:solidFill>
                <a:srgbClr val="000000"/>
              </a:solidFill>
              <a:prstDash val="solid"/>
              <a:round/>
              <a:headEnd/>
              <a:tailEnd/>
            </a:ln>
          </p:spPr>
          <p:txBody>
            <a:bodyPr/>
            <a:lstStyle/>
            <a:p>
              <a:endParaRPr lang="en-US"/>
            </a:p>
          </p:txBody>
        </p:sp>
        <p:sp>
          <p:nvSpPr>
            <p:cNvPr id="2469" name="Freeform 419">
              <a:extLst>
                <a:ext uri="{FF2B5EF4-FFF2-40B4-BE49-F238E27FC236}">
                  <a16:creationId xmlns:a16="http://schemas.microsoft.com/office/drawing/2014/main" id="{C957A237-6E64-44FE-9D91-792613FE67CA}"/>
                </a:ext>
              </a:extLst>
            </p:cNvPr>
            <p:cNvSpPr>
              <a:spLocks/>
            </p:cNvSpPr>
            <p:nvPr/>
          </p:nvSpPr>
          <p:spPr bwMode="auto">
            <a:xfrm>
              <a:off x="5122" y="3475"/>
              <a:ext cx="6" cy="31"/>
            </a:xfrm>
            <a:custGeom>
              <a:avLst/>
              <a:gdLst>
                <a:gd name="T0" fmla="*/ 23 w 35"/>
                <a:gd name="T1" fmla="*/ 158 h 158"/>
                <a:gd name="T2" fmla="*/ 35 w 35"/>
                <a:gd name="T3" fmla="*/ 155 h 158"/>
                <a:gd name="T4" fmla="*/ 0 w 35"/>
                <a:gd name="T5" fmla="*/ 0 h 158"/>
                <a:gd name="T6" fmla="*/ 23 w 35"/>
                <a:gd name="T7" fmla="*/ 158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23" y="158"/>
                  </a:moveTo>
                  <a:lnTo>
                    <a:pt x="35" y="155"/>
                  </a:lnTo>
                  <a:lnTo>
                    <a:pt x="0" y="0"/>
                  </a:lnTo>
                  <a:lnTo>
                    <a:pt x="23" y="158"/>
                  </a:lnTo>
                  <a:close/>
                </a:path>
              </a:pathLst>
            </a:custGeom>
            <a:solidFill>
              <a:srgbClr val="000000"/>
            </a:solidFill>
            <a:ln w="9525">
              <a:noFill/>
              <a:round/>
              <a:headEnd/>
              <a:tailEnd/>
            </a:ln>
          </p:spPr>
          <p:txBody>
            <a:bodyPr/>
            <a:lstStyle/>
            <a:p>
              <a:endParaRPr lang="en-US"/>
            </a:p>
          </p:txBody>
        </p:sp>
        <p:sp>
          <p:nvSpPr>
            <p:cNvPr id="2470" name="Freeform 420">
              <a:extLst>
                <a:ext uri="{FF2B5EF4-FFF2-40B4-BE49-F238E27FC236}">
                  <a16:creationId xmlns:a16="http://schemas.microsoft.com/office/drawing/2014/main" id="{EDF571A6-38E3-4971-ACA9-9267DDD7B4FF}"/>
                </a:ext>
              </a:extLst>
            </p:cNvPr>
            <p:cNvSpPr>
              <a:spLocks/>
            </p:cNvSpPr>
            <p:nvPr/>
          </p:nvSpPr>
          <p:spPr bwMode="auto">
            <a:xfrm>
              <a:off x="5122" y="3475"/>
              <a:ext cx="6" cy="31"/>
            </a:xfrm>
            <a:custGeom>
              <a:avLst/>
              <a:gdLst>
                <a:gd name="T0" fmla="*/ 23 w 35"/>
                <a:gd name="T1" fmla="*/ 158 h 158"/>
                <a:gd name="T2" fmla="*/ 35 w 35"/>
                <a:gd name="T3" fmla="*/ 155 h 158"/>
                <a:gd name="T4" fmla="*/ 0 w 35"/>
                <a:gd name="T5" fmla="*/ 0 h 158"/>
                <a:gd name="T6" fmla="*/ 23 w 35"/>
                <a:gd name="T7" fmla="*/ 158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23" y="158"/>
                  </a:moveTo>
                  <a:lnTo>
                    <a:pt x="35" y="155"/>
                  </a:lnTo>
                  <a:lnTo>
                    <a:pt x="0" y="0"/>
                  </a:lnTo>
                  <a:lnTo>
                    <a:pt x="23" y="158"/>
                  </a:lnTo>
                </a:path>
              </a:pathLst>
            </a:custGeom>
            <a:noFill/>
            <a:ln w="0">
              <a:solidFill>
                <a:srgbClr val="000000"/>
              </a:solidFill>
              <a:prstDash val="solid"/>
              <a:round/>
              <a:headEnd/>
              <a:tailEnd/>
            </a:ln>
          </p:spPr>
          <p:txBody>
            <a:bodyPr/>
            <a:lstStyle/>
            <a:p>
              <a:endParaRPr lang="en-US"/>
            </a:p>
          </p:txBody>
        </p:sp>
        <p:sp>
          <p:nvSpPr>
            <p:cNvPr id="2471" name="Freeform 421">
              <a:extLst>
                <a:ext uri="{FF2B5EF4-FFF2-40B4-BE49-F238E27FC236}">
                  <a16:creationId xmlns:a16="http://schemas.microsoft.com/office/drawing/2014/main" id="{66C48592-764B-485F-81CA-A75258EE6A76}"/>
                </a:ext>
              </a:extLst>
            </p:cNvPr>
            <p:cNvSpPr>
              <a:spLocks/>
            </p:cNvSpPr>
            <p:nvPr/>
          </p:nvSpPr>
          <p:spPr bwMode="auto">
            <a:xfrm>
              <a:off x="5122" y="3475"/>
              <a:ext cx="8" cy="31"/>
            </a:xfrm>
            <a:custGeom>
              <a:avLst/>
              <a:gdLst>
                <a:gd name="T0" fmla="*/ 35 w 45"/>
                <a:gd name="T1" fmla="*/ 155 h 155"/>
                <a:gd name="T2" fmla="*/ 45 w 45"/>
                <a:gd name="T3" fmla="*/ 152 h 155"/>
                <a:gd name="T4" fmla="*/ 0 w 45"/>
                <a:gd name="T5" fmla="*/ 0 h 155"/>
                <a:gd name="T6" fmla="*/ 35 w 45"/>
                <a:gd name="T7" fmla="*/ 155 h 155"/>
                <a:gd name="T8" fmla="*/ 0 60000 65536"/>
                <a:gd name="T9" fmla="*/ 0 60000 65536"/>
                <a:gd name="T10" fmla="*/ 0 60000 65536"/>
                <a:gd name="T11" fmla="*/ 0 60000 65536"/>
                <a:gd name="T12" fmla="*/ 0 w 45"/>
                <a:gd name="T13" fmla="*/ 0 h 155"/>
                <a:gd name="T14" fmla="*/ 45 w 45"/>
                <a:gd name="T15" fmla="*/ 155 h 155"/>
              </a:gdLst>
              <a:ahLst/>
              <a:cxnLst>
                <a:cxn ang="T8">
                  <a:pos x="T0" y="T1"/>
                </a:cxn>
                <a:cxn ang="T9">
                  <a:pos x="T2" y="T3"/>
                </a:cxn>
                <a:cxn ang="T10">
                  <a:pos x="T4" y="T5"/>
                </a:cxn>
                <a:cxn ang="T11">
                  <a:pos x="T6" y="T7"/>
                </a:cxn>
              </a:cxnLst>
              <a:rect l="T12" t="T13" r="T14" b="T15"/>
              <a:pathLst>
                <a:path w="45" h="155">
                  <a:moveTo>
                    <a:pt x="35" y="155"/>
                  </a:moveTo>
                  <a:lnTo>
                    <a:pt x="45" y="152"/>
                  </a:lnTo>
                  <a:lnTo>
                    <a:pt x="0" y="0"/>
                  </a:lnTo>
                  <a:lnTo>
                    <a:pt x="35" y="155"/>
                  </a:lnTo>
                  <a:close/>
                </a:path>
              </a:pathLst>
            </a:custGeom>
            <a:solidFill>
              <a:srgbClr val="000000"/>
            </a:solidFill>
            <a:ln w="9525">
              <a:noFill/>
              <a:round/>
              <a:headEnd/>
              <a:tailEnd/>
            </a:ln>
          </p:spPr>
          <p:txBody>
            <a:bodyPr/>
            <a:lstStyle/>
            <a:p>
              <a:endParaRPr lang="en-US"/>
            </a:p>
          </p:txBody>
        </p:sp>
        <p:sp>
          <p:nvSpPr>
            <p:cNvPr id="2472" name="Freeform 422">
              <a:extLst>
                <a:ext uri="{FF2B5EF4-FFF2-40B4-BE49-F238E27FC236}">
                  <a16:creationId xmlns:a16="http://schemas.microsoft.com/office/drawing/2014/main" id="{5962607F-814E-4129-8107-52B6C844588E}"/>
                </a:ext>
              </a:extLst>
            </p:cNvPr>
            <p:cNvSpPr>
              <a:spLocks/>
            </p:cNvSpPr>
            <p:nvPr/>
          </p:nvSpPr>
          <p:spPr bwMode="auto">
            <a:xfrm>
              <a:off x="5122" y="3475"/>
              <a:ext cx="8" cy="31"/>
            </a:xfrm>
            <a:custGeom>
              <a:avLst/>
              <a:gdLst>
                <a:gd name="T0" fmla="*/ 35 w 45"/>
                <a:gd name="T1" fmla="*/ 155 h 155"/>
                <a:gd name="T2" fmla="*/ 45 w 45"/>
                <a:gd name="T3" fmla="*/ 152 h 155"/>
                <a:gd name="T4" fmla="*/ 0 w 45"/>
                <a:gd name="T5" fmla="*/ 0 h 155"/>
                <a:gd name="T6" fmla="*/ 35 w 45"/>
                <a:gd name="T7" fmla="*/ 155 h 155"/>
                <a:gd name="T8" fmla="*/ 0 60000 65536"/>
                <a:gd name="T9" fmla="*/ 0 60000 65536"/>
                <a:gd name="T10" fmla="*/ 0 60000 65536"/>
                <a:gd name="T11" fmla="*/ 0 60000 65536"/>
                <a:gd name="T12" fmla="*/ 0 w 45"/>
                <a:gd name="T13" fmla="*/ 0 h 155"/>
                <a:gd name="T14" fmla="*/ 45 w 45"/>
                <a:gd name="T15" fmla="*/ 155 h 155"/>
              </a:gdLst>
              <a:ahLst/>
              <a:cxnLst>
                <a:cxn ang="T8">
                  <a:pos x="T0" y="T1"/>
                </a:cxn>
                <a:cxn ang="T9">
                  <a:pos x="T2" y="T3"/>
                </a:cxn>
                <a:cxn ang="T10">
                  <a:pos x="T4" y="T5"/>
                </a:cxn>
                <a:cxn ang="T11">
                  <a:pos x="T6" y="T7"/>
                </a:cxn>
              </a:cxnLst>
              <a:rect l="T12" t="T13" r="T14" b="T15"/>
              <a:pathLst>
                <a:path w="45" h="155">
                  <a:moveTo>
                    <a:pt x="35" y="155"/>
                  </a:moveTo>
                  <a:lnTo>
                    <a:pt x="45" y="152"/>
                  </a:lnTo>
                  <a:lnTo>
                    <a:pt x="0" y="0"/>
                  </a:lnTo>
                  <a:lnTo>
                    <a:pt x="35" y="155"/>
                  </a:lnTo>
                </a:path>
              </a:pathLst>
            </a:custGeom>
            <a:noFill/>
            <a:ln w="0">
              <a:solidFill>
                <a:srgbClr val="000000"/>
              </a:solidFill>
              <a:prstDash val="solid"/>
              <a:round/>
              <a:headEnd/>
              <a:tailEnd/>
            </a:ln>
          </p:spPr>
          <p:txBody>
            <a:bodyPr/>
            <a:lstStyle/>
            <a:p>
              <a:endParaRPr lang="en-US"/>
            </a:p>
          </p:txBody>
        </p:sp>
        <p:sp>
          <p:nvSpPr>
            <p:cNvPr id="2473" name="Freeform 423">
              <a:extLst>
                <a:ext uri="{FF2B5EF4-FFF2-40B4-BE49-F238E27FC236}">
                  <a16:creationId xmlns:a16="http://schemas.microsoft.com/office/drawing/2014/main" id="{5AF1EDCF-4786-4401-88C8-B8719C3FB5E5}"/>
                </a:ext>
              </a:extLst>
            </p:cNvPr>
            <p:cNvSpPr>
              <a:spLocks/>
            </p:cNvSpPr>
            <p:nvPr/>
          </p:nvSpPr>
          <p:spPr bwMode="auto">
            <a:xfrm>
              <a:off x="5122" y="3475"/>
              <a:ext cx="10" cy="30"/>
            </a:xfrm>
            <a:custGeom>
              <a:avLst/>
              <a:gdLst>
                <a:gd name="T0" fmla="*/ 45 w 57"/>
                <a:gd name="T1" fmla="*/ 152 h 152"/>
                <a:gd name="T2" fmla="*/ 57 w 57"/>
                <a:gd name="T3" fmla="*/ 147 h 152"/>
                <a:gd name="T4" fmla="*/ 0 w 57"/>
                <a:gd name="T5" fmla="*/ 0 h 152"/>
                <a:gd name="T6" fmla="*/ 45 w 57"/>
                <a:gd name="T7" fmla="*/ 152 h 152"/>
                <a:gd name="T8" fmla="*/ 0 60000 65536"/>
                <a:gd name="T9" fmla="*/ 0 60000 65536"/>
                <a:gd name="T10" fmla="*/ 0 60000 65536"/>
                <a:gd name="T11" fmla="*/ 0 60000 65536"/>
                <a:gd name="T12" fmla="*/ 0 w 57"/>
                <a:gd name="T13" fmla="*/ 0 h 152"/>
                <a:gd name="T14" fmla="*/ 57 w 57"/>
                <a:gd name="T15" fmla="*/ 152 h 152"/>
              </a:gdLst>
              <a:ahLst/>
              <a:cxnLst>
                <a:cxn ang="T8">
                  <a:pos x="T0" y="T1"/>
                </a:cxn>
                <a:cxn ang="T9">
                  <a:pos x="T2" y="T3"/>
                </a:cxn>
                <a:cxn ang="T10">
                  <a:pos x="T4" y="T5"/>
                </a:cxn>
                <a:cxn ang="T11">
                  <a:pos x="T6" y="T7"/>
                </a:cxn>
              </a:cxnLst>
              <a:rect l="T12" t="T13" r="T14" b="T15"/>
              <a:pathLst>
                <a:path w="57" h="152">
                  <a:moveTo>
                    <a:pt x="45" y="152"/>
                  </a:moveTo>
                  <a:lnTo>
                    <a:pt x="57" y="147"/>
                  </a:lnTo>
                  <a:lnTo>
                    <a:pt x="0" y="0"/>
                  </a:lnTo>
                  <a:lnTo>
                    <a:pt x="45" y="152"/>
                  </a:lnTo>
                  <a:close/>
                </a:path>
              </a:pathLst>
            </a:custGeom>
            <a:solidFill>
              <a:srgbClr val="000000"/>
            </a:solidFill>
            <a:ln w="9525">
              <a:noFill/>
              <a:round/>
              <a:headEnd/>
              <a:tailEnd/>
            </a:ln>
          </p:spPr>
          <p:txBody>
            <a:bodyPr/>
            <a:lstStyle/>
            <a:p>
              <a:endParaRPr lang="en-US"/>
            </a:p>
          </p:txBody>
        </p:sp>
        <p:sp>
          <p:nvSpPr>
            <p:cNvPr id="2474" name="Freeform 424">
              <a:extLst>
                <a:ext uri="{FF2B5EF4-FFF2-40B4-BE49-F238E27FC236}">
                  <a16:creationId xmlns:a16="http://schemas.microsoft.com/office/drawing/2014/main" id="{13258325-AAE1-4BEF-B542-1C96BBC82BB3}"/>
                </a:ext>
              </a:extLst>
            </p:cNvPr>
            <p:cNvSpPr>
              <a:spLocks/>
            </p:cNvSpPr>
            <p:nvPr/>
          </p:nvSpPr>
          <p:spPr bwMode="auto">
            <a:xfrm>
              <a:off x="5122" y="3475"/>
              <a:ext cx="10" cy="30"/>
            </a:xfrm>
            <a:custGeom>
              <a:avLst/>
              <a:gdLst>
                <a:gd name="T0" fmla="*/ 45 w 57"/>
                <a:gd name="T1" fmla="*/ 152 h 152"/>
                <a:gd name="T2" fmla="*/ 57 w 57"/>
                <a:gd name="T3" fmla="*/ 147 h 152"/>
                <a:gd name="T4" fmla="*/ 0 w 57"/>
                <a:gd name="T5" fmla="*/ 0 h 152"/>
                <a:gd name="T6" fmla="*/ 45 w 57"/>
                <a:gd name="T7" fmla="*/ 152 h 152"/>
                <a:gd name="T8" fmla="*/ 0 60000 65536"/>
                <a:gd name="T9" fmla="*/ 0 60000 65536"/>
                <a:gd name="T10" fmla="*/ 0 60000 65536"/>
                <a:gd name="T11" fmla="*/ 0 60000 65536"/>
                <a:gd name="T12" fmla="*/ 0 w 57"/>
                <a:gd name="T13" fmla="*/ 0 h 152"/>
                <a:gd name="T14" fmla="*/ 57 w 57"/>
                <a:gd name="T15" fmla="*/ 152 h 152"/>
              </a:gdLst>
              <a:ahLst/>
              <a:cxnLst>
                <a:cxn ang="T8">
                  <a:pos x="T0" y="T1"/>
                </a:cxn>
                <a:cxn ang="T9">
                  <a:pos x="T2" y="T3"/>
                </a:cxn>
                <a:cxn ang="T10">
                  <a:pos x="T4" y="T5"/>
                </a:cxn>
                <a:cxn ang="T11">
                  <a:pos x="T6" y="T7"/>
                </a:cxn>
              </a:cxnLst>
              <a:rect l="T12" t="T13" r="T14" b="T15"/>
              <a:pathLst>
                <a:path w="57" h="152">
                  <a:moveTo>
                    <a:pt x="45" y="152"/>
                  </a:moveTo>
                  <a:lnTo>
                    <a:pt x="57" y="147"/>
                  </a:lnTo>
                  <a:lnTo>
                    <a:pt x="0" y="0"/>
                  </a:lnTo>
                  <a:lnTo>
                    <a:pt x="45" y="152"/>
                  </a:lnTo>
                </a:path>
              </a:pathLst>
            </a:custGeom>
            <a:noFill/>
            <a:ln w="0">
              <a:solidFill>
                <a:srgbClr val="000000"/>
              </a:solidFill>
              <a:prstDash val="solid"/>
              <a:round/>
              <a:headEnd/>
              <a:tailEnd/>
            </a:ln>
          </p:spPr>
          <p:txBody>
            <a:bodyPr/>
            <a:lstStyle/>
            <a:p>
              <a:endParaRPr lang="en-US"/>
            </a:p>
          </p:txBody>
        </p:sp>
        <p:sp>
          <p:nvSpPr>
            <p:cNvPr id="2475" name="Freeform 425">
              <a:extLst>
                <a:ext uri="{FF2B5EF4-FFF2-40B4-BE49-F238E27FC236}">
                  <a16:creationId xmlns:a16="http://schemas.microsoft.com/office/drawing/2014/main" id="{D6A44423-D8DD-42B5-8D89-7FF8162E750A}"/>
                </a:ext>
              </a:extLst>
            </p:cNvPr>
            <p:cNvSpPr>
              <a:spLocks/>
            </p:cNvSpPr>
            <p:nvPr/>
          </p:nvSpPr>
          <p:spPr bwMode="auto">
            <a:xfrm>
              <a:off x="5122" y="3475"/>
              <a:ext cx="12" cy="29"/>
            </a:xfrm>
            <a:custGeom>
              <a:avLst/>
              <a:gdLst>
                <a:gd name="T0" fmla="*/ 57 w 68"/>
                <a:gd name="T1" fmla="*/ 147 h 147"/>
                <a:gd name="T2" fmla="*/ 68 w 68"/>
                <a:gd name="T3" fmla="*/ 141 h 147"/>
                <a:gd name="T4" fmla="*/ 0 w 68"/>
                <a:gd name="T5" fmla="*/ 0 h 147"/>
                <a:gd name="T6" fmla="*/ 57 w 68"/>
                <a:gd name="T7" fmla="*/ 147 h 147"/>
                <a:gd name="T8" fmla="*/ 0 60000 65536"/>
                <a:gd name="T9" fmla="*/ 0 60000 65536"/>
                <a:gd name="T10" fmla="*/ 0 60000 65536"/>
                <a:gd name="T11" fmla="*/ 0 60000 65536"/>
                <a:gd name="T12" fmla="*/ 0 w 68"/>
                <a:gd name="T13" fmla="*/ 0 h 147"/>
                <a:gd name="T14" fmla="*/ 68 w 68"/>
                <a:gd name="T15" fmla="*/ 147 h 147"/>
              </a:gdLst>
              <a:ahLst/>
              <a:cxnLst>
                <a:cxn ang="T8">
                  <a:pos x="T0" y="T1"/>
                </a:cxn>
                <a:cxn ang="T9">
                  <a:pos x="T2" y="T3"/>
                </a:cxn>
                <a:cxn ang="T10">
                  <a:pos x="T4" y="T5"/>
                </a:cxn>
                <a:cxn ang="T11">
                  <a:pos x="T6" y="T7"/>
                </a:cxn>
              </a:cxnLst>
              <a:rect l="T12" t="T13" r="T14" b="T15"/>
              <a:pathLst>
                <a:path w="68" h="147">
                  <a:moveTo>
                    <a:pt x="57" y="147"/>
                  </a:moveTo>
                  <a:lnTo>
                    <a:pt x="68" y="141"/>
                  </a:lnTo>
                  <a:lnTo>
                    <a:pt x="0" y="0"/>
                  </a:lnTo>
                  <a:lnTo>
                    <a:pt x="57" y="147"/>
                  </a:lnTo>
                  <a:close/>
                </a:path>
              </a:pathLst>
            </a:custGeom>
            <a:solidFill>
              <a:srgbClr val="000000"/>
            </a:solidFill>
            <a:ln w="9525">
              <a:noFill/>
              <a:round/>
              <a:headEnd/>
              <a:tailEnd/>
            </a:ln>
          </p:spPr>
          <p:txBody>
            <a:bodyPr/>
            <a:lstStyle/>
            <a:p>
              <a:endParaRPr lang="en-US"/>
            </a:p>
          </p:txBody>
        </p:sp>
        <p:sp>
          <p:nvSpPr>
            <p:cNvPr id="2476" name="Freeform 426">
              <a:extLst>
                <a:ext uri="{FF2B5EF4-FFF2-40B4-BE49-F238E27FC236}">
                  <a16:creationId xmlns:a16="http://schemas.microsoft.com/office/drawing/2014/main" id="{24CE79A5-F704-4346-A8FC-69C145205445}"/>
                </a:ext>
              </a:extLst>
            </p:cNvPr>
            <p:cNvSpPr>
              <a:spLocks/>
            </p:cNvSpPr>
            <p:nvPr/>
          </p:nvSpPr>
          <p:spPr bwMode="auto">
            <a:xfrm>
              <a:off x="5122" y="3475"/>
              <a:ext cx="12" cy="29"/>
            </a:xfrm>
            <a:custGeom>
              <a:avLst/>
              <a:gdLst>
                <a:gd name="T0" fmla="*/ 57 w 68"/>
                <a:gd name="T1" fmla="*/ 147 h 147"/>
                <a:gd name="T2" fmla="*/ 68 w 68"/>
                <a:gd name="T3" fmla="*/ 141 h 147"/>
                <a:gd name="T4" fmla="*/ 0 w 68"/>
                <a:gd name="T5" fmla="*/ 0 h 147"/>
                <a:gd name="T6" fmla="*/ 57 w 68"/>
                <a:gd name="T7" fmla="*/ 147 h 147"/>
                <a:gd name="T8" fmla="*/ 0 60000 65536"/>
                <a:gd name="T9" fmla="*/ 0 60000 65536"/>
                <a:gd name="T10" fmla="*/ 0 60000 65536"/>
                <a:gd name="T11" fmla="*/ 0 60000 65536"/>
                <a:gd name="T12" fmla="*/ 0 w 68"/>
                <a:gd name="T13" fmla="*/ 0 h 147"/>
                <a:gd name="T14" fmla="*/ 68 w 68"/>
                <a:gd name="T15" fmla="*/ 147 h 147"/>
              </a:gdLst>
              <a:ahLst/>
              <a:cxnLst>
                <a:cxn ang="T8">
                  <a:pos x="T0" y="T1"/>
                </a:cxn>
                <a:cxn ang="T9">
                  <a:pos x="T2" y="T3"/>
                </a:cxn>
                <a:cxn ang="T10">
                  <a:pos x="T4" y="T5"/>
                </a:cxn>
                <a:cxn ang="T11">
                  <a:pos x="T6" y="T7"/>
                </a:cxn>
              </a:cxnLst>
              <a:rect l="T12" t="T13" r="T14" b="T15"/>
              <a:pathLst>
                <a:path w="68" h="147">
                  <a:moveTo>
                    <a:pt x="57" y="147"/>
                  </a:moveTo>
                  <a:lnTo>
                    <a:pt x="68" y="141"/>
                  </a:lnTo>
                  <a:lnTo>
                    <a:pt x="0" y="0"/>
                  </a:lnTo>
                  <a:lnTo>
                    <a:pt x="57" y="147"/>
                  </a:lnTo>
                </a:path>
              </a:pathLst>
            </a:custGeom>
            <a:noFill/>
            <a:ln w="0">
              <a:solidFill>
                <a:srgbClr val="000000"/>
              </a:solidFill>
              <a:prstDash val="solid"/>
              <a:round/>
              <a:headEnd/>
              <a:tailEnd/>
            </a:ln>
          </p:spPr>
          <p:txBody>
            <a:bodyPr/>
            <a:lstStyle/>
            <a:p>
              <a:endParaRPr lang="en-US"/>
            </a:p>
          </p:txBody>
        </p:sp>
        <p:sp>
          <p:nvSpPr>
            <p:cNvPr id="2477" name="Freeform 427">
              <a:extLst>
                <a:ext uri="{FF2B5EF4-FFF2-40B4-BE49-F238E27FC236}">
                  <a16:creationId xmlns:a16="http://schemas.microsoft.com/office/drawing/2014/main" id="{18C8E3B3-5AFC-4E37-8B7C-E85DA5F9F24C}"/>
                </a:ext>
              </a:extLst>
            </p:cNvPr>
            <p:cNvSpPr>
              <a:spLocks/>
            </p:cNvSpPr>
            <p:nvPr/>
          </p:nvSpPr>
          <p:spPr bwMode="auto">
            <a:xfrm>
              <a:off x="5122" y="3475"/>
              <a:ext cx="13" cy="28"/>
            </a:xfrm>
            <a:custGeom>
              <a:avLst/>
              <a:gdLst>
                <a:gd name="T0" fmla="*/ 68 w 77"/>
                <a:gd name="T1" fmla="*/ 141 h 141"/>
                <a:gd name="T2" fmla="*/ 77 w 77"/>
                <a:gd name="T3" fmla="*/ 134 h 141"/>
                <a:gd name="T4" fmla="*/ 0 w 77"/>
                <a:gd name="T5" fmla="*/ 0 h 141"/>
                <a:gd name="T6" fmla="*/ 68 w 77"/>
                <a:gd name="T7" fmla="*/ 141 h 141"/>
                <a:gd name="T8" fmla="*/ 0 60000 65536"/>
                <a:gd name="T9" fmla="*/ 0 60000 65536"/>
                <a:gd name="T10" fmla="*/ 0 60000 65536"/>
                <a:gd name="T11" fmla="*/ 0 60000 65536"/>
                <a:gd name="T12" fmla="*/ 0 w 77"/>
                <a:gd name="T13" fmla="*/ 0 h 141"/>
                <a:gd name="T14" fmla="*/ 77 w 77"/>
                <a:gd name="T15" fmla="*/ 141 h 141"/>
              </a:gdLst>
              <a:ahLst/>
              <a:cxnLst>
                <a:cxn ang="T8">
                  <a:pos x="T0" y="T1"/>
                </a:cxn>
                <a:cxn ang="T9">
                  <a:pos x="T2" y="T3"/>
                </a:cxn>
                <a:cxn ang="T10">
                  <a:pos x="T4" y="T5"/>
                </a:cxn>
                <a:cxn ang="T11">
                  <a:pos x="T6" y="T7"/>
                </a:cxn>
              </a:cxnLst>
              <a:rect l="T12" t="T13" r="T14" b="T15"/>
              <a:pathLst>
                <a:path w="77" h="141">
                  <a:moveTo>
                    <a:pt x="68" y="141"/>
                  </a:moveTo>
                  <a:lnTo>
                    <a:pt x="77" y="134"/>
                  </a:lnTo>
                  <a:lnTo>
                    <a:pt x="0" y="0"/>
                  </a:lnTo>
                  <a:lnTo>
                    <a:pt x="68" y="141"/>
                  </a:lnTo>
                  <a:close/>
                </a:path>
              </a:pathLst>
            </a:custGeom>
            <a:solidFill>
              <a:srgbClr val="000000"/>
            </a:solidFill>
            <a:ln w="9525">
              <a:noFill/>
              <a:round/>
              <a:headEnd/>
              <a:tailEnd/>
            </a:ln>
          </p:spPr>
          <p:txBody>
            <a:bodyPr/>
            <a:lstStyle/>
            <a:p>
              <a:endParaRPr lang="en-US"/>
            </a:p>
          </p:txBody>
        </p:sp>
        <p:sp>
          <p:nvSpPr>
            <p:cNvPr id="2478" name="Freeform 428">
              <a:extLst>
                <a:ext uri="{FF2B5EF4-FFF2-40B4-BE49-F238E27FC236}">
                  <a16:creationId xmlns:a16="http://schemas.microsoft.com/office/drawing/2014/main" id="{576BED9A-D597-4877-B26C-916400E6F426}"/>
                </a:ext>
              </a:extLst>
            </p:cNvPr>
            <p:cNvSpPr>
              <a:spLocks/>
            </p:cNvSpPr>
            <p:nvPr/>
          </p:nvSpPr>
          <p:spPr bwMode="auto">
            <a:xfrm>
              <a:off x="5122" y="3475"/>
              <a:ext cx="13" cy="28"/>
            </a:xfrm>
            <a:custGeom>
              <a:avLst/>
              <a:gdLst>
                <a:gd name="T0" fmla="*/ 68 w 77"/>
                <a:gd name="T1" fmla="*/ 141 h 141"/>
                <a:gd name="T2" fmla="*/ 77 w 77"/>
                <a:gd name="T3" fmla="*/ 134 h 141"/>
                <a:gd name="T4" fmla="*/ 0 w 77"/>
                <a:gd name="T5" fmla="*/ 0 h 141"/>
                <a:gd name="T6" fmla="*/ 68 w 77"/>
                <a:gd name="T7" fmla="*/ 141 h 141"/>
                <a:gd name="T8" fmla="*/ 0 60000 65536"/>
                <a:gd name="T9" fmla="*/ 0 60000 65536"/>
                <a:gd name="T10" fmla="*/ 0 60000 65536"/>
                <a:gd name="T11" fmla="*/ 0 60000 65536"/>
                <a:gd name="T12" fmla="*/ 0 w 77"/>
                <a:gd name="T13" fmla="*/ 0 h 141"/>
                <a:gd name="T14" fmla="*/ 77 w 77"/>
                <a:gd name="T15" fmla="*/ 141 h 141"/>
              </a:gdLst>
              <a:ahLst/>
              <a:cxnLst>
                <a:cxn ang="T8">
                  <a:pos x="T0" y="T1"/>
                </a:cxn>
                <a:cxn ang="T9">
                  <a:pos x="T2" y="T3"/>
                </a:cxn>
                <a:cxn ang="T10">
                  <a:pos x="T4" y="T5"/>
                </a:cxn>
                <a:cxn ang="T11">
                  <a:pos x="T6" y="T7"/>
                </a:cxn>
              </a:cxnLst>
              <a:rect l="T12" t="T13" r="T14" b="T15"/>
              <a:pathLst>
                <a:path w="77" h="141">
                  <a:moveTo>
                    <a:pt x="68" y="141"/>
                  </a:moveTo>
                  <a:lnTo>
                    <a:pt x="77" y="134"/>
                  </a:lnTo>
                  <a:lnTo>
                    <a:pt x="0" y="0"/>
                  </a:lnTo>
                  <a:lnTo>
                    <a:pt x="68" y="141"/>
                  </a:lnTo>
                </a:path>
              </a:pathLst>
            </a:custGeom>
            <a:noFill/>
            <a:ln w="0">
              <a:solidFill>
                <a:srgbClr val="000000"/>
              </a:solidFill>
              <a:prstDash val="solid"/>
              <a:round/>
              <a:headEnd/>
              <a:tailEnd/>
            </a:ln>
          </p:spPr>
          <p:txBody>
            <a:bodyPr/>
            <a:lstStyle/>
            <a:p>
              <a:endParaRPr lang="en-US"/>
            </a:p>
          </p:txBody>
        </p:sp>
        <p:sp>
          <p:nvSpPr>
            <p:cNvPr id="2479" name="Freeform 429">
              <a:extLst>
                <a:ext uri="{FF2B5EF4-FFF2-40B4-BE49-F238E27FC236}">
                  <a16:creationId xmlns:a16="http://schemas.microsoft.com/office/drawing/2014/main" id="{FC088777-48E2-4B62-9A5A-963DA3161E02}"/>
                </a:ext>
              </a:extLst>
            </p:cNvPr>
            <p:cNvSpPr>
              <a:spLocks/>
            </p:cNvSpPr>
            <p:nvPr/>
          </p:nvSpPr>
          <p:spPr bwMode="auto">
            <a:xfrm>
              <a:off x="5122" y="3475"/>
              <a:ext cx="15" cy="27"/>
            </a:xfrm>
            <a:custGeom>
              <a:avLst/>
              <a:gdLst>
                <a:gd name="T0" fmla="*/ 77 w 87"/>
                <a:gd name="T1" fmla="*/ 134 h 134"/>
                <a:gd name="T2" fmla="*/ 87 w 87"/>
                <a:gd name="T3" fmla="*/ 127 h 134"/>
                <a:gd name="T4" fmla="*/ 0 w 87"/>
                <a:gd name="T5" fmla="*/ 0 h 134"/>
                <a:gd name="T6" fmla="*/ 77 w 87"/>
                <a:gd name="T7" fmla="*/ 134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77" y="134"/>
                  </a:moveTo>
                  <a:lnTo>
                    <a:pt x="87" y="127"/>
                  </a:lnTo>
                  <a:lnTo>
                    <a:pt x="0" y="0"/>
                  </a:lnTo>
                  <a:lnTo>
                    <a:pt x="77" y="134"/>
                  </a:lnTo>
                  <a:close/>
                </a:path>
              </a:pathLst>
            </a:custGeom>
            <a:solidFill>
              <a:srgbClr val="000000"/>
            </a:solidFill>
            <a:ln w="9525">
              <a:noFill/>
              <a:round/>
              <a:headEnd/>
              <a:tailEnd/>
            </a:ln>
          </p:spPr>
          <p:txBody>
            <a:bodyPr/>
            <a:lstStyle/>
            <a:p>
              <a:endParaRPr lang="en-US"/>
            </a:p>
          </p:txBody>
        </p:sp>
        <p:sp>
          <p:nvSpPr>
            <p:cNvPr id="2480" name="Freeform 430">
              <a:extLst>
                <a:ext uri="{FF2B5EF4-FFF2-40B4-BE49-F238E27FC236}">
                  <a16:creationId xmlns:a16="http://schemas.microsoft.com/office/drawing/2014/main" id="{FAE67B58-5735-4000-AE7D-DD51D18A906A}"/>
                </a:ext>
              </a:extLst>
            </p:cNvPr>
            <p:cNvSpPr>
              <a:spLocks/>
            </p:cNvSpPr>
            <p:nvPr/>
          </p:nvSpPr>
          <p:spPr bwMode="auto">
            <a:xfrm>
              <a:off x="5122" y="3475"/>
              <a:ext cx="15" cy="27"/>
            </a:xfrm>
            <a:custGeom>
              <a:avLst/>
              <a:gdLst>
                <a:gd name="T0" fmla="*/ 77 w 87"/>
                <a:gd name="T1" fmla="*/ 134 h 134"/>
                <a:gd name="T2" fmla="*/ 87 w 87"/>
                <a:gd name="T3" fmla="*/ 127 h 134"/>
                <a:gd name="T4" fmla="*/ 0 w 87"/>
                <a:gd name="T5" fmla="*/ 0 h 134"/>
                <a:gd name="T6" fmla="*/ 77 w 87"/>
                <a:gd name="T7" fmla="*/ 134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77" y="134"/>
                  </a:moveTo>
                  <a:lnTo>
                    <a:pt x="87" y="127"/>
                  </a:lnTo>
                  <a:lnTo>
                    <a:pt x="0" y="0"/>
                  </a:lnTo>
                  <a:lnTo>
                    <a:pt x="77" y="134"/>
                  </a:lnTo>
                </a:path>
              </a:pathLst>
            </a:custGeom>
            <a:noFill/>
            <a:ln w="0">
              <a:solidFill>
                <a:srgbClr val="000000"/>
              </a:solidFill>
              <a:prstDash val="solid"/>
              <a:round/>
              <a:headEnd/>
              <a:tailEnd/>
            </a:ln>
          </p:spPr>
          <p:txBody>
            <a:bodyPr/>
            <a:lstStyle/>
            <a:p>
              <a:endParaRPr lang="en-US"/>
            </a:p>
          </p:txBody>
        </p:sp>
        <p:sp>
          <p:nvSpPr>
            <p:cNvPr id="2481" name="Freeform 431">
              <a:extLst>
                <a:ext uri="{FF2B5EF4-FFF2-40B4-BE49-F238E27FC236}">
                  <a16:creationId xmlns:a16="http://schemas.microsoft.com/office/drawing/2014/main" id="{B17E1EE4-E0C9-437F-86EF-70798753D41D}"/>
                </a:ext>
              </a:extLst>
            </p:cNvPr>
            <p:cNvSpPr>
              <a:spLocks/>
            </p:cNvSpPr>
            <p:nvPr/>
          </p:nvSpPr>
          <p:spPr bwMode="auto">
            <a:xfrm>
              <a:off x="5122" y="3475"/>
              <a:ext cx="16" cy="25"/>
            </a:xfrm>
            <a:custGeom>
              <a:avLst/>
              <a:gdLst>
                <a:gd name="T0" fmla="*/ 87 w 95"/>
                <a:gd name="T1" fmla="*/ 127 h 127"/>
                <a:gd name="T2" fmla="*/ 95 w 95"/>
                <a:gd name="T3" fmla="*/ 118 h 127"/>
                <a:gd name="T4" fmla="*/ 0 w 95"/>
                <a:gd name="T5" fmla="*/ 0 h 127"/>
                <a:gd name="T6" fmla="*/ 87 w 95"/>
                <a:gd name="T7" fmla="*/ 127 h 127"/>
                <a:gd name="T8" fmla="*/ 0 60000 65536"/>
                <a:gd name="T9" fmla="*/ 0 60000 65536"/>
                <a:gd name="T10" fmla="*/ 0 60000 65536"/>
                <a:gd name="T11" fmla="*/ 0 60000 65536"/>
                <a:gd name="T12" fmla="*/ 0 w 95"/>
                <a:gd name="T13" fmla="*/ 0 h 127"/>
                <a:gd name="T14" fmla="*/ 95 w 95"/>
                <a:gd name="T15" fmla="*/ 127 h 127"/>
              </a:gdLst>
              <a:ahLst/>
              <a:cxnLst>
                <a:cxn ang="T8">
                  <a:pos x="T0" y="T1"/>
                </a:cxn>
                <a:cxn ang="T9">
                  <a:pos x="T2" y="T3"/>
                </a:cxn>
                <a:cxn ang="T10">
                  <a:pos x="T4" y="T5"/>
                </a:cxn>
                <a:cxn ang="T11">
                  <a:pos x="T6" y="T7"/>
                </a:cxn>
              </a:cxnLst>
              <a:rect l="T12" t="T13" r="T14" b="T15"/>
              <a:pathLst>
                <a:path w="95" h="127">
                  <a:moveTo>
                    <a:pt x="87" y="127"/>
                  </a:moveTo>
                  <a:lnTo>
                    <a:pt x="95" y="118"/>
                  </a:lnTo>
                  <a:lnTo>
                    <a:pt x="0" y="0"/>
                  </a:lnTo>
                  <a:lnTo>
                    <a:pt x="87" y="127"/>
                  </a:lnTo>
                  <a:close/>
                </a:path>
              </a:pathLst>
            </a:custGeom>
            <a:solidFill>
              <a:srgbClr val="000000"/>
            </a:solidFill>
            <a:ln w="9525">
              <a:noFill/>
              <a:round/>
              <a:headEnd/>
              <a:tailEnd/>
            </a:ln>
          </p:spPr>
          <p:txBody>
            <a:bodyPr/>
            <a:lstStyle/>
            <a:p>
              <a:endParaRPr lang="en-US"/>
            </a:p>
          </p:txBody>
        </p:sp>
        <p:sp>
          <p:nvSpPr>
            <p:cNvPr id="2482" name="Freeform 432">
              <a:extLst>
                <a:ext uri="{FF2B5EF4-FFF2-40B4-BE49-F238E27FC236}">
                  <a16:creationId xmlns:a16="http://schemas.microsoft.com/office/drawing/2014/main" id="{1240CDFE-C447-4753-95F5-4924F828C4EE}"/>
                </a:ext>
              </a:extLst>
            </p:cNvPr>
            <p:cNvSpPr>
              <a:spLocks/>
            </p:cNvSpPr>
            <p:nvPr/>
          </p:nvSpPr>
          <p:spPr bwMode="auto">
            <a:xfrm>
              <a:off x="5122" y="3475"/>
              <a:ext cx="16" cy="25"/>
            </a:xfrm>
            <a:custGeom>
              <a:avLst/>
              <a:gdLst>
                <a:gd name="T0" fmla="*/ 87 w 95"/>
                <a:gd name="T1" fmla="*/ 127 h 127"/>
                <a:gd name="T2" fmla="*/ 95 w 95"/>
                <a:gd name="T3" fmla="*/ 118 h 127"/>
                <a:gd name="T4" fmla="*/ 0 w 95"/>
                <a:gd name="T5" fmla="*/ 0 h 127"/>
                <a:gd name="T6" fmla="*/ 87 w 95"/>
                <a:gd name="T7" fmla="*/ 127 h 127"/>
                <a:gd name="T8" fmla="*/ 0 60000 65536"/>
                <a:gd name="T9" fmla="*/ 0 60000 65536"/>
                <a:gd name="T10" fmla="*/ 0 60000 65536"/>
                <a:gd name="T11" fmla="*/ 0 60000 65536"/>
                <a:gd name="T12" fmla="*/ 0 w 95"/>
                <a:gd name="T13" fmla="*/ 0 h 127"/>
                <a:gd name="T14" fmla="*/ 95 w 95"/>
                <a:gd name="T15" fmla="*/ 127 h 127"/>
              </a:gdLst>
              <a:ahLst/>
              <a:cxnLst>
                <a:cxn ang="T8">
                  <a:pos x="T0" y="T1"/>
                </a:cxn>
                <a:cxn ang="T9">
                  <a:pos x="T2" y="T3"/>
                </a:cxn>
                <a:cxn ang="T10">
                  <a:pos x="T4" y="T5"/>
                </a:cxn>
                <a:cxn ang="T11">
                  <a:pos x="T6" y="T7"/>
                </a:cxn>
              </a:cxnLst>
              <a:rect l="T12" t="T13" r="T14" b="T15"/>
              <a:pathLst>
                <a:path w="95" h="127">
                  <a:moveTo>
                    <a:pt x="87" y="127"/>
                  </a:moveTo>
                  <a:lnTo>
                    <a:pt x="95" y="118"/>
                  </a:lnTo>
                  <a:lnTo>
                    <a:pt x="0" y="0"/>
                  </a:lnTo>
                  <a:lnTo>
                    <a:pt x="87" y="127"/>
                  </a:lnTo>
                </a:path>
              </a:pathLst>
            </a:custGeom>
            <a:noFill/>
            <a:ln w="0">
              <a:solidFill>
                <a:srgbClr val="000000"/>
              </a:solidFill>
              <a:prstDash val="solid"/>
              <a:round/>
              <a:headEnd/>
              <a:tailEnd/>
            </a:ln>
          </p:spPr>
          <p:txBody>
            <a:bodyPr/>
            <a:lstStyle/>
            <a:p>
              <a:endParaRPr lang="en-US"/>
            </a:p>
          </p:txBody>
        </p:sp>
        <p:sp>
          <p:nvSpPr>
            <p:cNvPr id="2483" name="Freeform 433">
              <a:extLst>
                <a:ext uri="{FF2B5EF4-FFF2-40B4-BE49-F238E27FC236}">
                  <a16:creationId xmlns:a16="http://schemas.microsoft.com/office/drawing/2014/main" id="{37D93710-FB09-4090-9173-63C1AB376384}"/>
                </a:ext>
              </a:extLst>
            </p:cNvPr>
            <p:cNvSpPr>
              <a:spLocks/>
            </p:cNvSpPr>
            <p:nvPr/>
          </p:nvSpPr>
          <p:spPr bwMode="auto">
            <a:xfrm>
              <a:off x="5122" y="3475"/>
              <a:ext cx="18" cy="23"/>
            </a:xfrm>
            <a:custGeom>
              <a:avLst/>
              <a:gdLst>
                <a:gd name="T0" fmla="*/ 95 w 104"/>
                <a:gd name="T1" fmla="*/ 118 h 118"/>
                <a:gd name="T2" fmla="*/ 104 w 104"/>
                <a:gd name="T3" fmla="*/ 109 h 118"/>
                <a:gd name="T4" fmla="*/ 0 w 104"/>
                <a:gd name="T5" fmla="*/ 0 h 118"/>
                <a:gd name="T6" fmla="*/ 95 w 104"/>
                <a:gd name="T7" fmla="*/ 118 h 118"/>
                <a:gd name="T8" fmla="*/ 0 60000 65536"/>
                <a:gd name="T9" fmla="*/ 0 60000 65536"/>
                <a:gd name="T10" fmla="*/ 0 60000 65536"/>
                <a:gd name="T11" fmla="*/ 0 60000 65536"/>
                <a:gd name="T12" fmla="*/ 0 w 104"/>
                <a:gd name="T13" fmla="*/ 0 h 118"/>
                <a:gd name="T14" fmla="*/ 104 w 104"/>
                <a:gd name="T15" fmla="*/ 118 h 118"/>
              </a:gdLst>
              <a:ahLst/>
              <a:cxnLst>
                <a:cxn ang="T8">
                  <a:pos x="T0" y="T1"/>
                </a:cxn>
                <a:cxn ang="T9">
                  <a:pos x="T2" y="T3"/>
                </a:cxn>
                <a:cxn ang="T10">
                  <a:pos x="T4" y="T5"/>
                </a:cxn>
                <a:cxn ang="T11">
                  <a:pos x="T6" y="T7"/>
                </a:cxn>
              </a:cxnLst>
              <a:rect l="T12" t="T13" r="T14" b="T15"/>
              <a:pathLst>
                <a:path w="104" h="118">
                  <a:moveTo>
                    <a:pt x="95" y="118"/>
                  </a:moveTo>
                  <a:lnTo>
                    <a:pt x="104" y="109"/>
                  </a:lnTo>
                  <a:lnTo>
                    <a:pt x="0" y="0"/>
                  </a:lnTo>
                  <a:lnTo>
                    <a:pt x="95" y="118"/>
                  </a:lnTo>
                  <a:close/>
                </a:path>
              </a:pathLst>
            </a:custGeom>
            <a:solidFill>
              <a:srgbClr val="000000"/>
            </a:solidFill>
            <a:ln w="9525">
              <a:noFill/>
              <a:round/>
              <a:headEnd/>
              <a:tailEnd/>
            </a:ln>
          </p:spPr>
          <p:txBody>
            <a:bodyPr/>
            <a:lstStyle/>
            <a:p>
              <a:endParaRPr lang="en-US"/>
            </a:p>
          </p:txBody>
        </p:sp>
        <p:sp>
          <p:nvSpPr>
            <p:cNvPr id="2484" name="Freeform 434">
              <a:extLst>
                <a:ext uri="{FF2B5EF4-FFF2-40B4-BE49-F238E27FC236}">
                  <a16:creationId xmlns:a16="http://schemas.microsoft.com/office/drawing/2014/main" id="{FF00A88B-4D53-43FC-AA30-D17B2CD8201E}"/>
                </a:ext>
              </a:extLst>
            </p:cNvPr>
            <p:cNvSpPr>
              <a:spLocks/>
            </p:cNvSpPr>
            <p:nvPr/>
          </p:nvSpPr>
          <p:spPr bwMode="auto">
            <a:xfrm>
              <a:off x="5122" y="3475"/>
              <a:ext cx="18" cy="23"/>
            </a:xfrm>
            <a:custGeom>
              <a:avLst/>
              <a:gdLst>
                <a:gd name="T0" fmla="*/ 95 w 104"/>
                <a:gd name="T1" fmla="*/ 118 h 118"/>
                <a:gd name="T2" fmla="*/ 104 w 104"/>
                <a:gd name="T3" fmla="*/ 109 h 118"/>
                <a:gd name="T4" fmla="*/ 0 w 104"/>
                <a:gd name="T5" fmla="*/ 0 h 118"/>
                <a:gd name="T6" fmla="*/ 95 w 104"/>
                <a:gd name="T7" fmla="*/ 118 h 118"/>
                <a:gd name="T8" fmla="*/ 0 60000 65536"/>
                <a:gd name="T9" fmla="*/ 0 60000 65536"/>
                <a:gd name="T10" fmla="*/ 0 60000 65536"/>
                <a:gd name="T11" fmla="*/ 0 60000 65536"/>
                <a:gd name="T12" fmla="*/ 0 w 104"/>
                <a:gd name="T13" fmla="*/ 0 h 118"/>
                <a:gd name="T14" fmla="*/ 104 w 104"/>
                <a:gd name="T15" fmla="*/ 118 h 118"/>
              </a:gdLst>
              <a:ahLst/>
              <a:cxnLst>
                <a:cxn ang="T8">
                  <a:pos x="T0" y="T1"/>
                </a:cxn>
                <a:cxn ang="T9">
                  <a:pos x="T2" y="T3"/>
                </a:cxn>
                <a:cxn ang="T10">
                  <a:pos x="T4" y="T5"/>
                </a:cxn>
                <a:cxn ang="T11">
                  <a:pos x="T6" y="T7"/>
                </a:cxn>
              </a:cxnLst>
              <a:rect l="T12" t="T13" r="T14" b="T15"/>
              <a:pathLst>
                <a:path w="104" h="118">
                  <a:moveTo>
                    <a:pt x="95" y="118"/>
                  </a:moveTo>
                  <a:lnTo>
                    <a:pt x="104" y="109"/>
                  </a:lnTo>
                  <a:lnTo>
                    <a:pt x="0" y="0"/>
                  </a:lnTo>
                  <a:lnTo>
                    <a:pt x="95" y="118"/>
                  </a:lnTo>
                </a:path>
              </a:pathLst>
            </a:custGeom>
            <a:noFill/>
            <a:ln w="0">
              <a:solidFill>
                <a:srgbClr val="000000"/>
              </a:solidFill>
              <a:prstDash val="solid"/>
              <a:round/>
              <a:headEnd/>
              <a:tailEnd/>
            </a:ln>
          </p:spPr>
          <p:txBody>
            <a:bodyPr/>
            <a:lstStyle/>
            <a:p>
              <a:endParaRPr lang="en-US"/>
            </a:p>
          </p:txBody>
        </p:sp>
        <p:sp>
          <p:nvSpPr>
            <p:cNvPr id="2485" name="Freeform 435">
              <a:extLst>
                <a:ext uri="{FF2B5EF4-FFF2-40B4-BE49-F238E27FC236}">
                  <a16:creationId xmlns:a16="http://schemas.microsoft.com/office/drawing/2014/main" id="{164960FE-D83D-4143-AB0B-CFF4B250D2BE}"/>
                </a:ext>
              </a:extLst>
            </p:cNvPr>
            <p:cNvSpPr>
              <a:spLocks/>
            </p:cNvSpPr>
            <p:nvPr/>
          </p:nvSpPr>
          <p:spPr bwMode="auto">
            <a:xfrm>
              <a:off x="5122" y="3475"/>
              <a:ext cx="19" cy="22"/>
            </a:xfrm>
            <a:custGeom>
              <a:avLst/>
              <a:gdLst>
                <a:gd name="T0" fmla="*/ 104 w 111"/>
                <a:gd name="T1" fmla="*/ 109 h 109"/>
                <a:gd name="T2" fmla="*/ 111 w 111"/>
                <a:gd name="T3" fmla="*/ 99 h 109"/>
                <a:gd name="T4" fmla="*/ 0 w 111"/>
                <a:gd name="T5" fmla="*/ 0 h 109"/>
                <a:gd name="T6" fmla="*/ 104 w 111"/>
                <a:gd name="T7" fmla="*/ 109 h 109"/>
                <a:gd name="T8" fmla="*/ 0 60000 65536"/>
                <a:gd name="T9" fmla="*/ 0 60000 65536"/>
                <a:gd name="T10" fmla="*/ 0 60000 65536"/>
                <a:gd name="T11" fmla="*/ 0 60000 65536"/>
                <a:gd name="T12" fmla="*/ 0 w 111"/>
                <a:gd name="T13" fmla="*/ 0 h 109"/>
                <a:gd name="T14" fmla="*/ 111 w 111"/>
                <a:gd name="T15" fmla="*/ 109 h 109"/>
              </a:gdLst>
              <a:ahLst/>
              <a:cxnLst>
                <a:cxn ang="T8">
                  <a:pos x="T0" y="T1"/>
                </a:cxn>
                <a:cxn ang="T9">
                  <a:pos x="T2" y="T3"/>
                </a:cxn>
                <a:cxn ang="T10">
                  <a:pos x="T4" y="T5"/>
                </a:cxn>
                <a:cxn ang="T11">
                  <a:pos x="T6" y="T7"/>
                </a:cxn>
              </a:cxnLst>
              <a:rect l="T12" t="T13" r="T14" b="T15"/>
              <a:pathLst>
                <a:path w="111" h="109">
                  <a:moveTo>
                    <a:pt x="104" y="109"/>
                  </a:moveTo>
                  <a:lnTo>
                    <a:pt x="111" y="99"/>
                  </a:lnTo>
                  <a:lnTo>
                    <a:pt x="0" y="0"/>
                  </a:lnTo>
                  <a:lnTo>
                    <a:pt x="104" y="109"/>
                  </a:lnTo>
                  <a:close/>
                </a:path>
              </a:pathLst>
            </a:custGeom>
            <a:solidFill>
              <a:srgbClr val="000000"/>
            </a:solidFill>
            <a:ln w="9525">
              <a:noFill/>
              <a:round/>
              <a:headEnd/>
              <a:tailEnd/>
            </a:ln>
          </p:spPr>
          <p:txBody>
            <a:bodyPr/>
            <a:lstStyle/>
            <a:p>
              <a:endParaRPr lang="en-US"/>
            </a:p>
          </p:txBody>
        </p:sp>
        <p:sp>
          <p:nvSpPr>
            <p:cNvPr id="2486" name="Freeform 436">
              <a:extLst>
                <a:ext uri="{FF2B5EF4-FFF2-40B4-BE49-F238E27FC236}">
                  <a16:creationId xmlns:a16="http://schemas.microsoft.com/office/drawing/2014/main" id="{D3053F43-2952-4FB6-80E9-BB923D643A6E}"/>
                </a:ext>
              </a:extLst>
            </p:cNvPr>
            <p:cNvSpPr>
              <a:spLocks/>
            </p:cNvSpPr>
            <p:nvPr/>
          </p:nvSpPr>
          <p:spPr bwMode="auto">
            <a:xfrm>
              <a:off x="5122" y="3475"/>
              <a:ext cx="19" cy="22"/>
            </a:xfrm>
            <a:custGeom>
              <a:avLst/>
              <a:gdLst>
                <a:gd name="T0" fmla="*/ 104 w 111"/>
                <a:gd name="T1" fmla="*/ 109 h 109"/>
                <a:gd name="T2" fmla="*/ 111 w 111"/>
                <a:gd name="T3" fmla="*/ 99 h 109"/>
                <a:gd name="T4" fmla="*/ 0 w 111"/>
                <a:gd name="T5" fmla="*/ 0 h 109"/>
                <a:gd name="T6" fmla="*/ 104 w 111"/>
                <a:gd name="T7" fmla="*/ 109 h 109"/>
                <a:gd name="T8" fmla="*/ 0 60000 65536"/>
                <a:gd name="T9" fmla="*/ 0 60000 65536"/>
                <a:gd name="T10" fmla="*/ 0 60000 65536"/>
                <a:gd name="T11" fmla="*/ 0 60000 65536"/>
                <a:gd name="T12" fmla="*/ 0 w 111"/>
                <a:gd name="T13" fmla="*/ 0 h 109"/>
                <a:gd name="T14" fmla="*/ 111 w 111"/>
                <a:gd name="T15" fmla="*/ 109 h 109"/>
              </a:gdLst>
              <a:ahLst/>
              <a:cxnLst>
                <a:cxn ang="T8">
                  <a:pos x="T0" y="T1"/>
                </a:cxn>
                <a:cxn ang="T9">
                  <a:pos x="T2" y="T3"/>
                </a:cxn>
                <a:cxn ang="T10">
                  <a:pos x="T4" y="T5"/>
                </a:cxn>
                <a:cxn ang="T11">
                  <a:pos x="T6" y="T7"/>
                </a:cxn>
              </a:cxnLst>
              <a:rect l="T12" t="T13" r="T14" b="T15"/>
              <a:pathLst>
                <a:path w="111" h="109">
                  <a:moveTo>
                    <a:pt x="104" y="109"/>
                  </a:moveTo>
                  <a:lnTo>
                    <a:pt x="111" y="99"/>
                  </a:lnTo>
                  <a:lnTo>
                    <a:pt x="0" y="0"/>
                  </a:lnTo>
                  <a:lnTo>
                    <a:pt x="104" y="109"/>
                  </a:lnTo>
                </a:path>
              </a:pathLst>
            </a:custGeom>
            <a:noFill/>
            <a:ln w="0">
              <a:solidFill>
                <a:srgbClr val="000000"/>
              </a:solidFill>
              <a:prstDash val="solid"/>
              <a:round/>
              <a:headEnd/>
              <a:tailEnd/>
            </a:ln>
          </p:spPr>
          <p:txBody>
            <a:bodyPr/>
            <a:lstStyle/>
            <a:p>
              <a:endParaRPr lang="en-US"/>
            </a:p>
          </p:txBody>
        </p:sp>
        <p:sp>
          <p:nvSpPr>
            <p:cNvPr id="2487" name="Freeform 437">
              <a:extLst>
                <a:ext uri="{FF2B5EF4-FFF2-40B4-BE49-F238E27FC236}">
                  <a16:creationId xmlns:a16="http://schemas.microsoft.com/office/drawing/2014/main" id="{DD0F58C2-AE5E-424B-948C-6B6C0C2E5A7D}"/>
                </a:ext>
              </a:extLst>
            </p:cNvPr>
            <p:cNvSpPr>
              <a:spLocks/>
            </p:cNvSpPr>
            <p:nvPr/>
          </p:nvSpPr>
          <p:spPr bwMode="auto">
            <a:xfrm>
              <a:off x="5122" y="3475"/>
              <a:ext cx="20" cy="20"/>
            </a:xfrm>
            <a:custGeom>
              <a:avLst/>
              <a:gdLst>
                <a:gd name="T0" fmla="*/ 111 w 119"/>
                <a:gd name="T1" fmla="*/ 99 h 99"/>
                <a:gd name="T2" fmla="*/ 119 w 119"/>
                <a:gd name="T3" fmla="*/ 88 h 99"/>
                <a:gd name="T4" fmla="*/ 0 w 119"/>
                <a:gd name="T5" fmla="*/ 0 h 99"/>
                <a:gd name="T6" fmla="*/ 111 w 119"/>
                <a:gd name="T7" fmla="*/ 99 h 99"/>
                <a:gd name="T8" fmla="*/ 0 60000 65536"/>
                <a:gd name="T9" fmla="*/ 0 60000 65536"/>
                <a:gd name="T10" fmla="*/ 0 60000 65536"/>
                <a:gd name="T11" fmla="*/ 0 60000 65536"/>
                <a:gd name="T12" fmla="*/ 0 w 119"/>
                <a:gd name="T13" fmla="*/ 0 h 99"/>
                <a:gd name="T14" fmla="*/ 119 w 119"/>
                <a:gd name="T15" fmla="*/ 99 h 99"/>
              </a:gdLst>
              <a:ahLst/>
              <a:cxnLst>
                <a:cxn ang="T8">
                  <a:pos x="T0" y="T1"/>
                </a:cxn>
                <a:cxn ang="T9">
                  <a:pos x="T2" y="T3"/>
                </a:cxn>
                <a:cxn ang="T10">
                  <a:pos x="T4" y="T5"/>
                </a:cxn>
                <a:cxn ang="T11">
                  <a:pos x="T6" y="T7"/>
                </a:cxn>
              </a:cxnLst>
              <a:rect l="T12" t="T13" r="T14" b="T15"/>
              <a:pathLst>
                <a:path w="119" h="99">
                  <a:moveTo>
                    <a:pt x="111" y="99"/>
                  </a:moveTo>
                  <a:lnTo>
                    <a:pt x="119" y="88"/>
                  </a:lnTo>
                  <a:lnTo>
                    <a:pt x="0" y="0"/>
                  </a:lnTo>
                  <a:lnTo>
                    <a:pt x="111" y="99"/>
                  </a:lnTo>
                  <a:close/>
                </a:path>
              </a:pathLst>
            </a:custGeom>
            <a:solidFill>
              <a:srgbClr val="000000"/>
            </a:solidFill>
            <a:ln w="9525">
              <a:noFill/>
              <a:round/>
              <a:headEnd/>
              <a:tailEnd/>
            </a:ln>
          </p:spPr>
          <p:txBody>
            <a:bodyPr/>
            <a:lstStyle/>
            <a:p>
              <a:endParaRPr lang="en-US"/>
            </a:p>
          </p:txBody>
        </p:sp>
        <p:sp>
          <p:nvSpPr>
            <p:cNvPr id="2488" name="Freeform 438">
              <a:extLst>
                <a:ext uri="{FF2B5EF4-FFF2-40B4-BE49-F238E27FC236}">
                  <a16:creationId xmlns:a16="http://schemas.microsoft.com/office/drawing/2014/main" id="{E5581202-E93E-4467-9748-29845CA095EE}"/>
                </a:ext>
              </a:extLst>
            </p:cNvPr>
            <p:cNvSpPr>
              <a:spLocks/>
            </p:cNvSpPr>
            <p:nvPr/>
          </p:nvSpPr>
          <p:spPr bwMode="auto">
            <a:xfrm>
              <a:off x="5122" y="3475"/>
              <a:ext cx="20" cy="20"/>
            </a:xfrm>
            <a:custGeom>
              <a:avLst/>
              <a:gdLst>
                <a:gd name="T0" fmla="*/ 111 w 119"/>
                <a:gd name="T1" fmla="*/ 99 h 99"/>
                <a:gd name="T2" fmla="*/ 119 w 119"/>
                <a:gd name="T3" fmla="*/ 88 h 99"/>
                <a:gd name="T4" fmla="*/ 0 w 119"/>
                <a:gd name="T5" fmla="*/ 0 h 99"/>
                <a:gd name="T6" fmla="*/ 111 w 119"/>
                <a:gd name="T7" fmla="*/ 99 h 99"/>
                <a:gd name="T8" fmla="*/ 0 60000 65536"/>
                <a:gd name="T9" fmla="*/ 0 60000 65536"/>
                <a:gd name="T10" fmla="*/ 0 60000 65536"/>
                <a:gd name="T11" fmla="*/ 0 60000 65536"/>
                <a:gd name="T12" fmla="*/ 0 w 119"/>
                <a:gd name="T13" fmla="*/ 0 h 99"/>
                <a:gd name="T14" fmla="*/ 119 w 119"/>
                <a:gd name="T15" fmla="*/ 99 h 99"/>
              </a:gdLst>
              <a:ahLst/>
              <a:cxnLst>
                <a:cxn ang="T8">
                  <a:pos x="T0" y="T1"/>
                </a:cxn>
                <a:cxn ang="T9">
                  <a:pos x="T2" y="T3"/>
                </a:cxn>
                <a:cxn ang="T10">
                  <a:pos x="T4" y="T5"/>
                </a:cxn>
                <a:cxn ang="T11">
                  <a:pos x="T6" y="T7"/>
                </a:cxn>
              </a:cxnLst>
              <a:rect l="T12" t="T13" r="T14" b="T15"/>
              <a:pathLst>
                <a:path w="119" h="99">
                  <a:moveTo>
                    <a:pt x="111" y="99"/>
                  </a:moveTo>
                  <a:lnTo>
                    <a:pt x="119" y="88"/>
                  </a:lnTo>
                  <a:lnTo>
                    <a:pt x="0" y="0"/>
                  </a:lnTo>
                  <a:lnTo>
                    <a:pt x="111" y="99"/>
                  </a:lnTo>
                </a:path>
              </a:pathLst>
            </a:custGeom>
            <a:noFill/>
            <a:ln w="0">
              <a:solidFill>
                <a:srgbClr val="000000"/>
              </a:solidFill>
              <a:prstDash val="solid"/>
              <a:round/>
              <a:headEnd/>
              <a:tailEnd/>
            </a:ln>
          </p:spPr>
          <p:txBody>
            <a:bodyPr/>
            <a:lstStyle/>
            <a:p>
              <a:endParaRPr lang="en-US"/>
            </a:p>
          </p:txBody>
        </p:sp>
        <p:sp>
          <p:nvSpPr>
            <p:cNvPr id="2489" name="Freeform 439">
              <a:extLst>
                <a:ext uri="{FF2B5EF4-FFF2-40B4-BE49-F238E27FC236}">
                  <a16:creationId xmlns:a16="http://schemas.microsoft.com/office/drawing/2014/main" id="{A4609328-AC4A-40FB-AD6A-C21EA932F94C}"/>
                </a:ext>
              </a:extLst>
            </p:cNvPr>
            <p:cNvSpPr>
              <a:spLocks/>
            </p:cNvSpPr>
            <p:nvPr/>
          </p:nvSpPr>
          <p:spPr bwMode="auto">
            <a:xfrm>
              <a:off x="5122" y="3475"/>
              <a:ext cx="21" cy="17"/>
            </a:xfrm>
            <a:custGeom>
              <a:avLst/>
              <a:gdLst>
                <a:gd name="T0" fmla="*/ 119 w 125"/>
                <a:gd name="T1" fmla="*/ 88 h 88"/>
                <a:gd name="T2" fmla="*/ 125 w 125"/>
                <a:gd name="T3" fmla="*/ 76 h 88"/>
                <a:gd name="T4" fmla="*/ 0 w 125"/>
                <a:gd name="T5" fmla="*/ 0 h 88"/>
                <a:gd name="T6" fmla="*/ 119 w 125"/>
                <a:gd name="T7" fmla="*/ 88 h 88"/>
                <a:gd name="T8" fmla="*/ 0 60000 65536"/>
                <a:gd name="T9" fmla="*/ 0 60000 65536"/>
                <a:gd name="T10" fmla="*/ 0 60000 65536"/>
                <a:gd name="T11" fmla="*/ 0 60000 65536"/>
                <a:gd name="T12" fmla="*/ 0 w 125"/>
                <a:gd name="T13" fmla="*/ 0 h 88"/>
                <a:gd name="T14" fmla="*/ 125 w 125"/>
                <a:gd name="T15" fmla="*/ 88 h 88"/>
              </a:gdLst>
              <a:ahLst/>
              <a:cxnLst>
                <a:cxn ang="T8">
                  <a:pos x="T0" y="T1"/>
                </a:cxn>
                <a:cxn ang="T9">
                  <a:pos x="T2" y="T3"/>
                </a:cxn>
                <a:cxn ang="T10">
                  <a:pos x="T4" y="T5"/>
                </a:cxn>
                <a:cxn ang="T11">
                  <a:pos x="T6" y="T7"/>
                </a:cxn>
              </a:cxnLst>
              <a:rect l="T12" t="T13" r="T14" b="T15"/>
              <a:pathLst>
                <a:path w="125" h="88">
                  <a:moveTo>
                    <a:pt x="119" y="88"/>
                  </a:moveTo>
                  <a:lnTo>
                    <a:pt x="125" y="76"/>
                  </a:lnTo>
                  <a:lnTo>
                    <a:pt x="0" y="0"/>
                  </a:lnTo>
                  <a:lnTo>
                    <a:pt x="119" y="88"/>
                  </a:lnTo>
                  <a:close/>
                </a:path>
              </a:pathLst>
            </a:custGeom>
            <a:solidFill>
              <a:srgbClr val="000000"/>
            </a:solidFill>
            <a:ln w="9525">
              <a:noFill/>
              <a:round/>
              <a:headEnd/>
              <a:tailEnd/>
            </a:ln>
          </p:spPr>
          <p:txBody>
            <a:bodyPr/>
            <a:lstStyle/>
            <a:p>
              <a:endParaRPr lang="en-US"/>
            </a:p>
          </p:txBody>
        </p:sp>
        <p:sp>
          <p:nvSpPr>
            <p:cNvPr id="2490" name="Freeform 440">
              <a:extLst>
                <a:ext uri="{FF2B5EF4-FFF2-40B4-BE49-F238E27FC236}">
                  <a16:creationId xmlns:a16="http://schemas.microsoft.com/office/drawing/2014/main" id="{BE3EC749-EFD5-407E-ABD6-1B1D76F57A45}"/>
                </a:ext>
              </a:extLst>
            </p:cNvPr>
            <p:cNvSpPr>
              <a:spLocks/>
            </p:cNvSpPr>
            <p:nvPr/>
          </p:nvSpPr>
          <p:spPr bwMode="auto">
            <a:xfrm>
              <a:off x="5122" y="3475"/>
              <a:ext cx="21" cy="17"/>
            </a:xfrm>
            <a:custGeom>
              <a:avLst/>
              <a:gdLst>
                <a:gd name="T0" fmla="*/ 119 w 125"/>
                <a:gd name="T1" fmla="*/ 88 h 88"/>
                <a:gd name="T2" fmla="*/ 125 w 125"/>
                <a:gd name="T3" fmla="*/ 76 h 88"/>
                <a:gd name="T4" fmla="*/ 0 w 125"/>
                <a:gd name="T5" fmla="*/ 0 h 88"/>
                <a:gd name="T6" fmla="*/ 119 w 125"/>
                <a:gd name="T7" fmla="*/ 88 h 88"/>
                <a:gd name="T8" fmla="*/ 0 60000 65536"/>
                <a:gd name="T9" fmla="*/ 0 60000 65536"/>
                <a:gd name="T10" fmla="*/ 0 60000 65536"/>
                <a:gd name="T11" fmla="*/ 0 60000 65536"/>
                <a:gd name="T12" fmla="*/ 0 w 125"/>
                <a:gd name="T13" fmla="*/ 0 h 88"/>
                <a:gd name="T14" fmla="*/ 125 w 125"/>
                <a:gd name="T15" fmla="*/ 88 h 88"/>
              </a:gdLst>
              <a:ahLst/>
              <a:cxnLst>
                <a:cxn ang="T8">
                  <a:pos x="T0" y="T1"/>
                </a:cxn>
                <a:cxn ang="T9">
                  <a:pos x="T2" y="T3"/>
                </a:cxn>
                <a:cxn ang="T10">
                  <a:pos x="T4" y="T5"/>
                </a:cxn>
                <a:cxn ang="T11">
                  <a:pos x="T6" y="T7"/>
                </a:cxn>
              </a:cxnLst>
              <a:rect l="T12" t="T13" r="T14" b="T15"/>
              <a:pathLst>
                <a:path w="125" h="88">
                  <a:moveTo>
                    <a:pt x="119" y="88"/>
                  </a:moveTo>
                  <a:lnTo>
                    <a:pt x="125" y="76"/>
                  </a:lnTo>
                  <a:lnTo>
                    <a:pt x="0" y="0"/>
                  </a:lnTo>
                  <a:lnTo>
                    <a:pt x="119" y="88"/>
                  </a:lnTo>
                </a:path>
              </a:pathLst>
            </a:custGeom>
            <a:noFill/>
            <a:ln w="0">
              <a:solidFill>
                <a:srgbClr val="000000"/>
              </a:solidFill>
              <a:prstDash val="solid"/>
              <a:round/>
              <a:headEnd/>
              <a:tailEnd/>
            </a:ln>
          </p:spPr>
          <p:txBody>
            <a:bodyPr/>
            <a:lstStyle/>
            <a:p>
              <a:endParaRPr lang="en-US"/>
            </a:p>
          </p:txBody>
        </p:sp>
        <p:sp>
          <p:nvSpPr>
            <p:cNvPr id="2491" name="Freeform 441">
              <a:extLst>
                <a:ext uri="{FF2B5EF4-FFF2-40B4-BE49-F238E27FC236}">
                  <a16:creationId xmlns:a16="http://schemas.microsoft.com/office/drawing/2014/main" id="{AB645E2F-CF50-4A18-BA83-CED2B3ECDA6C}"/>
                </a:ext>
              </a:extLst>
            </p:cNvPr>
            <p:cNvSpPr>
              <a:spLocks/>
            </p:cNvSpPr>
            <p:nvPr/>
          </p:nvSpPr>
          <p:spPr bwMode="auto">
            <a:xfrm>
              <a:off x="5122" y="3475"/>
              <a:ext cx="22" cy="15"/>
            </a:xfrm>
            <a:custGeom>
              <a:avLst/>
              <a:gdLst>
                <a:gd name="T0" fmla="*/ 125 w 129"/>
                <a:gd name="T1" fmla="*/ 76 h 76"/>
                <a:gd name="T2" fmla="*/ 129 w 129"/>
                <a:gd name="T3" fmla="*/ 65 h 76"/>
                <a:gd name="T4" fmla="*/ 0 w 129"/>
                <a:gd name="T5" fmla="*/ 0 h 76"/>
                <a:gd name="T6" fmla="*/ 125 w 129"/>
                <a:gd name="T7" fmla="*/ 76 h 76"/>
                <a:gd name="T8" fmla="*/ 0 60000 65536"/>
                <a:gd name="T9" fmla="*/ 0 60000 65536"/>
                <a:gd name="T10" fmla="*/ 0 60000 65536"/>
                <a:gd name="T11" fmla="*/ 0 60000 65536"/>
                <a:gd name="T12" fmla="*/ 0 w 129"/>
                <a:gd name="T13" fmla="*/ 0 h 76"/>
                <a:gd name="T14" fmla="*/ 129 w 129"/>
                <a:gd name="T15" fmla="*/ 76 h 76"/>
              </a:gdLst>
              <a:ahLst/>
              <a:cxnLst>
                <a:cxn ang="T8">
                  <a:pos x="T0" y="T1"/>
                </a:cxn>
                <a:cxn ang="T9">
                  <a:pos x="T2" y="T3"/>
                </a:cxn>
                <a:cxn ang="T10">
                  <a:pos x="T4" y="T5"/>
                </a:cxn>
                <a:cxn ang="T11">
                  <a:pos x="T6" y="T7"/>
                </a:cxn>
              </a:cxnLst>
              <a:rect l="T12" t="T13" r="T14" b="T15"/>
              <a:pathLst>
                <a:path w="129" h="76">
                  <a:moveTo>
                    <a:pt x="125" y="76"/>
                  </a:moveTo>
                  <a:lnTo>
                    <a:pt x="129" y="65"/>
                  </a:lnTo>
                  <a:lnTo>
                    <a:pt x="0" y="0"/>
                  </a:lnTo>
                  <a:lnTo>
                    <a:pt x="125" y="76"/>
                  </a:lnTo>
                  <a:close/>
                </a:path>
              </a:pathLst>
            </a:custGeom>
            <a:solidFill>
              <a:srgbClr val="000000"/>
            </a:solidFill>
            <a:ln w="9525">
              <a:noFill/>
              <a:round/>
              <a:headEnd/>
              <a:tailEnd/>
            </a:ln>
          </p:spPr>
          <p:txBody>
            <a:bodyPr/>
            <a:lstStyle/>
            <a:p>
              <a:endParaRPr lang="en-US"/>
            </a:p>
          </p:txBody>
        </p:sp>
        <p:sp>
          <p:nvSpPr>
            <p:cNvPr id="2492" name="Freeform 442">
              <a:extLst>
                <a:ext uri="{FF2B5EF4-FFF2-40B4-BE49-F238E27FC236}">
                  <a16:creationId xmlns:a16="http://schemas.microsoft.com/office/drawing/2014/main" id="{EA364A76-8B76-4E97-965D-AA7E5412D610}"/>
                </a:ext>
              </a:extLst>
            </p:cNvPr>
            <p:cNvSpPr>
              <a:spLocks/>
            </p:cNvSpPr>
            <p:nvPr/>
          </p:nvSpPr>
          <p:spPr bwMode="auto">
            <a:xfrm>
              <a:off x="5122" y="3475"/>
              <a:ext cx="22" cy="15"/>
            </a:xfrm>
            <a:custGeom>
              <a:avLst/>
              <a:gdLst>
                <a:gd name="T0" fmla="*/ 125 w 129"/>
                <a:gd name="T1" fmla="*/ 76 h 76"/>
                <a:gd name="T2" fmla="*/ 129 w 129"/>
                <a:gd name="T3" fmla="*/ 65 h 76"/>
                <a:gd name="T4" fmla="*/ 0 w 129"/>
                <a:gd name="T5" fmla="*/ 0 h 76"/>
                <a:gd name="T6" fmla="*/ 125 w 129"/>
                <a:gd name="T7" fmla="*/ 76 h 76"/>
                <a:gd name="T8" fmla="*/ 0 60000 65536"/>
                <a:gd name="T9" fmla="*/ 0 60000 65536"/>
                <a:gd name="T10" fmla="*/ 0 60000 65536"/>
                <a:gd name="T11" fmla="*/ 0 60000 65536"/>
                <a:gd name="T12" fmla="*/ 0 w 129"/>
                <a:gd name="T13" fmla="*/ 0 h 76"/>
                <a:gd name="T14" fmla="*/ 129 w 129"/>
                <a:gd name="T15" fmla="*/ 76 h 76"/>
              </a:gdLst>
              <a:ahLst/>
              <a:cxnLst>
                <a:cxn ang="T8">
                  <a:pos x="T0" y="T1"/>
                </a:cxn>
                <a:cxn ang="T9">
                  <a:pos x="T2" y="T3"/>
                </a:cxn>
                <a:cxn ang="T10">
                  <a:pos x="T4" y="T5"/>
                </a:cxn>
                <a:cxn ang="T11">
                  <a:pos x="T6" y="T7"/>
                </a:cxn>
              </a:cxnLst>
              <a:rect l="T12" t="T13" r="T14" b="T15"/>
              <a:pathLst>
                <a:path w="129" h="76">
                  <a:moveTo>
                    <a:pt x="125" y="76"/>
                  </a:moveTo>
                  <a:lnTo>
                    <a:pt x="129" y="65"/>
                  </a:lnTo>
                  <a:lnTo>
                    <a:pt x="0" y="0"/>
                  </a:lnTo>
                  <a:lnTo>
                    <a:pt x="125" y="76"/>
                  </a:lnTo>
                </a:path>
              </a:pathLst>
            </a:custGeom>
            <a:noFill/>
            <a:ln w="0">
              <a:solidFill>
                <a:srgbClr val="000000"/>
              </a:solidFill>
              <a:prstDash val="solid"/>
              <a:round/>
              <a:headEnd/>
              <a:tailEnd/>
            </a:ln>
          </p:spPr>
          <p:txBody>
            <a:bodyPr/>
            <a:lstStyle/>
            <a:p>
              <a:endParaRPr lang="en-US"/>
            </a:p>
          </p:txBody>
        </p:sp>
        <p:sp>
          <p:nvSpPr>
            <p:cNvPr id="2493" name="Freeform 443">
              <a:extLst>
                <a:ext uri="{FF2B5EF4-FFF2-40B4-BE49-F238E27FC236}">
                  <a16:creationId xmlns:a16="http://schemas.microsoft.com/office/drawing/2014/main" id="{B1559F7D-6461-47B9-A89E-AE70DEF37129}"/>
                </a:ext>
              </a:extLst>
            </p:cNvPr>
            <p:cNvSpPr>
              <a:spLocks/>
            </p:cNvSpPr>
            <p:nvPr/>
          </p:nvSpPr>
          <p:spPr bwMode="auto">
            <a:xfrm>
              <a:off x="5122" y="3475"/>
              <a:ext cx="23" cy="13"/>
            </a:xfrm>
            <a:custGeom>
              <a:avLst/>
              <a:gdLst>
                <a:gd name="T0" fmla="*/ 129 w 134"/>
                <a:gd name="T1" fmla="*/ 65 h 65"/>
                <a:gd name="T2" fmla="*/ 134 w 134"/>
                <a:gd name="T3" fmla="*/ 53 h 65"/>
                <a:gd name="T4" fmla="*/ 0 w 134"/>
                <a:gd name="T5" fmla="*/ 0 h 65"/>
                <a:gd name="T6" fmla="*/ 129 w 134"/>
                <a:gd name="T7" fmla="*/ 65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129" y="65"/>
                  </a:moveTo>
                  <a:lnTo>
                    <a:pt x="134" y="53"/>
                  </a:lnTo>
                  <a:lnTo>
                    <a:pt x="0" y="0"/>
                  </a:lnTo>
                  <a:lnTo>
                    <a:pt x="129" y="65"/>
                  </a:lnTo>
                  <a:close/>
                </a:path>
              </a:pathLst>
            </a:custGeom>
            <a:solidFill>
              <a:srgbClr val="000000"/>
            </a:solidFill>
            <a:ln w="9525">
              <a:noFill/>
              <a:round/>
              <a:headEnd/>
              <a:tailEnd/>
            </a:ln>
          </p:spPr>
          <p:txBody>
            <a:bodyPr/>
            <a:lstStyle/>
            <a:p>
              <a:endParaRPr lang="en-US"/>
            </a:p>
          </p:txBody>
        </p:sp>
        <p:sp>
          <p:nvSpPr>
            <p:cNvPr id="2494" name="Freeform 444">
              <a:extLst>
                <a:ext uri="{FF2B5EF4-FFF2-40B4-BE49-F238E27FC236}">
                  <a16:creationId xmlns:a16="http://schemas.microsoft.com/office/drawing/2014/main" id="{EEF4D8D8-8D68-4326-A767-FC8BD8E569E7}"/>
                </a:ext>
              </a:extLst>
            </p:cNvPr>
            <p:cNvSpPr>
              <a:spLocks/>
            </p:cNvSpPr>
            <p:nvPr/>
          </p:nvSpPr>
          <p:spPr bwMode="auto">
            <a:xfrm>
              <a:off x="5122" y="3475"/>
              <a:ext cx="23" cy="13"/>
            </a:xfrm>
            <a:custGeom>
              <a:avLst/>
              <a:gdLst>
                <a:gd name="T0" fmla="*/ 129 w 134"/>
                <a:gd name="T1" fmla="*/ 65 h 65"/>
                <a:gd name="T2" fmla="*/ 134 w 134"/>
                <a:gd name="T3" fmla="*/ 53 h 65"/>
                <a:gd name="T4" fmla="*/ 0 w 134"/>
                <a:gd name="T5" fmla="*/ 0 h 65"/>
                <a:gd name="T6" fmla="*/ 129 w 134"/>
                <a:gd name="T7" fmla="*/ 65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129" y="65"/>
                  </a:moveTo>
                  <a:lnTo>
                    <a:pt x="134" y="53"/>
                  </a:lnTo>
                  <a:lnTo>
                    <a:pt x="0" y="0"/>
                  </a:lnTo>
                  <a:lnTo>
                    <a:pt x="129" y="65"/>
                  </a:lnTo>
                </a:path>
              </a:pathLst>
            </a:custGeom>
            <a:noFill/>
            <a:ln w="0">
              <a:solidFill>
                <a:srgbClr val="000000"/>
              </a:solidFill>
              <a:prstDash val="solid"/>
              <a:round/>
              <a:headEnd/>
              <a:tailEnd/>
            </a:ln>
          </p:spPr>
          <p:txBody>
            <a:bodyPr/>
            <a:lstStyle/>
            <a:p>
              <a:endParaRPr lang="en-US"/>
            </a:p>
          </p:txBody>
        </p:sp>
        <p:sp>
          <p:nvSpPr>
            <p:cNvPr id="2495" name="Freeform 445">
              <a:extLst>
                <a:ext uri="{FF2B5EF4-FFF2-40B4-BE49-F238E27FC236}">
                  <a16:creationId xmlns:a16="http://schemas.microsoft.com/office/drawing/2014/main" id="{F011D9AF-2FB5-495B-A229-28E3F2C12524}"/>
                </a:ext>
              </a:extLst>
            </p:cNvPr>
            <p:cNvSpPr>
              <a:spLocks/>
            </p:cNvSpPr>
            <p:nvPr/>
          </p:nvSpPr>
          <p:spPr bwMode="auto">
            <a:xfrm>
              <a:off x="5122" y="3475"/>
              <a:ext cx="23" cy="10"/>
            </a:xfrm>
            <a:custGeom>
              <a:avLst/>
              <a:gdLst>
                <a:gd name="T0" fmla="*/ 134 w 138"/>
                <a:gd name="T1" fmla="*/ 53 h 53"/>
                <a:gd name="T2" fmla="*/ 138 w 138"/>
                <a:gd name="T3" fmla="*/ 39 h 53"/>
                <a:gd name="T4" fmla="*/ 0 w 138"/>
                <a:gd name="T5" fmla="*/ 0 h 53"/>
                <a:gd name="T6" fmla="*/ 134 w 138"/>
                <a:gd name="T7" fmla="*/ 53 h 53"/>
                <a:gd name="T8" fmla="*/ 0 60000 65536"/>
                <a:gd name="T9" fmla="*/ 0 60000 65536"/>
                <a:gd name="T10" fmla="*/ 0 60000 65536"/>
                <a:gd name="T11" fmla="*/ 0 60000 65536"/>
                <a:gd name="T12" fmla="*/ 0 w 138"/>
                <a:gd name="T13" fmla="*/ 0 h 53"/>
                <a:gd name="T14" fmla="*/ 138 w 138"/>
                <a:gd name="T15" fmla="*/ 53 h 53"/>
              </a:gdLst>
              <a:ahLst/>
              <a:cxnLst>
                <a:cxn ang="T8">
                  <a:pos x="T0" y="T1"/>
                </a:cxn>
                <a:cxn ang="T9">
                  <a:pos x="T2" y="T3"/>
                </a:cxn>
                <a:cxn ang="T10">
                  <a:pos x="T4" y="T5"/>
                </a:cxn>
                <a:cxn ang="T11">
                  <a:pos x="T6" y="T7"/>
                </a:cxn>
              </a:cxnLst>
              <a:rect l="T12" t="T13" r="T14" b="T15"/>
              <a:pathLst>
                <a:path w="138" h="53">
                  <a:moveTo>
                    <a:pt x="134" y="53"/>
                  </a:moveTo>
                  <a:lnTo>
                    <a:pt x="138" y="39"/>
                  </a:lnTo>
                  <a:lnTo>
                    <a:pt x="0" y="0"/>
                  </a:lnTo>
                  <a:lnTo>
                    <a:pt x="134" y="53"/>
                  </a:lnTo>
                  <a:close/>
                </a:path>
              </a:pathLst>
            </a:custGeom>
            <a:solidFill>
              <a:srgbClr val="000000"/>
            </a:solidFill>
            <a:ln w="9525">
              <a:noFill/>
              <a:round/>
              <a:headEnd/>
              <a:tailEnd/>
            </a:ln>
          </p:spPr>
          <p:txBody>
            <a:bodyPr/>
            <a:lstStyle/>
            <a:p>
              <a:endParaRPr lang="en-US"/>
            </a:p>
          </p:txBody>
        </p:sp>
        <p:sp>
          <p:nvSpPr>
            <p:cNvPr id="2496" name="Freeform 446">
              <a:extLst>
                <a:ext uri="{FF2B5EF4-FFF2-40B4-BE49-F238E27FC236}">
                  <a16:creationId xmlns:a16="http://schemas.microsoft.com/office/drawing/2014/main" id="{EB2C8000-A16A-45F8-B1E8-AF126AFD1DB9}"/>
                </a:ext>
              </a:extLst>
            </p:cNvPr>
            <p:cNvSpPr>
              <a:spLocks/>
            </p:cNvSpPr>
            <p:nvPr/>
          </p:nvSpPr>
          <p:spPr bwMode="auto">
            <a:xfrm>
              <a:off x="5122" y="3475"/>
              <a:ext cx="23" cy="10"/>
            </a:xfrm>
            <a:custGeom>
              <a:avLst/>
              <a:gdLst>
                <a:gd name="T0" fmla="*/ 134 w 138"/>
                <a:gd name="T1" fmla="*/ 53 h 53"/>
                <a:gd name="T2" fmla="*/ 138 w 138"/>
                <a:gd name="T3" fmla="*/ 39 h 53"/>
                <a:gd name="T4" fmla="*/ 0 w 138"/>
                <a:gd name="T5" fmla="*/ 0 h 53"/>
                <a:gd name="T6" fmla="*/ 134 w 138"/>
                <a:gd name="T7" fmla="*/ 53 h 53"/>
                <a:gd name="T8" fmla="*/ 0 60000 65536"/>
                <a:gd name="T9" fmla="*/ 0 60000 65536"/>
                <a:gd name="T10" fmla="*/ 0 60000 65536"/>
                <a:gd name="T11" fmla="*/ 0 60000 65536"/>
                <a:gd name="T12" fmla="*/ 0 w 138"/>
                <a:gd name="T13" fmla="*/ 0 h 53"/>
                <a:gd name="T14" fmla="*/ 138 w 138"/>
                <a:gd name="T15" fmla="*/ 53 h 53"/>
              </a:gdLst>
              <a:ahLst/>
              <a:cxnLst>
                <a:cxn ang="T8">
                  <a:pos x="T0" y="T1"/>
                </a:cxn>
                <a:cxn ang="T9">
                  <a:pos x="T2" y="T3"/>
                </a:cxn>
                <a:cxn ang="T10">
                  <a:pos x="T4" y="T5"/>
                </a:cxn>
                <a:cxn ang="T11">
                  <a:pos x="T6" y="T7"/>
                </a:cxn>
              </a:cxnLst>
              <a:rect l="T12" t="T13" r="T14" b="T15"/>
              <a:pathLst>
                <a:path w="138" h="53">
                  <a:moveTo>
                    <a:pt x="134" y="53"/>
                  </a:moveTo>
                  <a:lnTo>
                    <a:pt x="138" y="39"/>
                  </a:lnTo>
                  <a:lnTo>
                    <a:pt x="0" y="0"/>
                  </a:lnTo>
                  <a:lnTo>
                    <a:pt x="134" y="53"/>
                  </a:lnTo>
                </a:path>
              </a:pathLst>
            </a:custGeom>
            <a:noFill/>
            <a:ln w="0">
              <a:solidFill>
                <a:srgbClr val="000000"/>
              </a:solidFill>
              <a:prstDash val="solid"/>
              <a:round/>
              <a:headEnd/>
              <a:tailEnd/>
            </a:ln>
          </p:spPr>
          <p:txBody>
            <a:bodyPr/>
            <a:lstStyle/>
            <a:p>
              <a:endParaRPr lang="en-US"/>
            </a:p>
          </p:txBody>
        </p:sp>
        <p:sp>
          <p:nvSpPr>
            <p:cNvPr id="2497" name="Freeform 447">
              <a:extLst>
                <a:ext uri="{FF2B5EF4-FFF2-40B4-BE49-F238E27FC236}">
                  <a16:creationId xmlns:a16="http://schemas.microsoft.com/office/drawing/2014/main" id="{B039C06D-6FE2-4757-BCC4-AAEB1C9C0C5E}"/>
                </a:ext>
              </a:extLst>
            </p:cNvPr>
            <p:cNvSpPr>
              <a:spLocks/>
            </p:cNvSpPr>
            <p:nvPr/>
          </p:nvSpPr>
          <p:spPr bwMode="auto">
            <a:xfrm>
              <a:off x="5122" y="3475"/>
              <a:ext cx="24" cy="8"/>
            </a:xfrm>
            <a:custGeom>
              <a:avLst/>
              <a:gdLst>
                <a:gd name="T0" fmla="*/ 138 w 140"/>
                <a:gd name="T1" fmla="*/ 39 h 39"/>
                <a:gd name="T2" fmla="*/ 140 w 140"/>
                <a:gd name="T3" fmla="*/ 26 h 39"/>
                <a:gd name="T4" fmla="*/ 0 w 140"/>
                <a:gd name="T5" fmla="*/ 0 h 39"/>
                <a:gd name="T6" fmla="*/ 138 w 140"/>
                <a:gd name="T7" fmla="*/ 39 h 39"/>
                <a:gd name="T8" fmla="*/ 0 60000 65536"/>
                <a:gd name="T9" fmla="*/ 0 60000 65536"/>
                <a:gd name="T10" fmla="*/ 0 60000 65536"/>
                <a:gd name="T11" fmla="*/ 0 60000 65536"/>
                <a:gd name="T12" fmla="*/ 0 w 140"/>
                <a:gd name="T13" fmla="*/ 0 h 39"/>
                <a:gd name="T14" fmla="*/ 140 w 140"/>
                <a:gd name="T15" fmla="*/ 39 h 39"/>
              </a:gdLst>
              <a:ahLst/>
              <a:cxnLst>
                <a:cxn ang="T8">
                  <a:pos x="T0" y="T1"/>
                </a:cxn>
                <a:cxn ang="T9">
                  <a:pos x="T2" y="T3"/>
                </a:cxn>
                <a:cxn ang="T10">
                  <a:pos x="T4" y="T5"/>
                </a:cxn>
                <a:cxn ang="T11">
                  <a:pos x="T6" y="T7"/>
                </a:cxn>
              </a:cxnLst>
              <a:rect l="T12" t="T13" r="T14" b="T15"/>
              <a:pathLst>
                <a:path w="140" h="39">
                  <a:moveTo>
                    <a:pt x="138" y="39"/>
                  </a:moveTo>
                  <a:lnTo>
                    <a:pt x="140" y="26"/>
                  </a:lnTo>
                  <a:lnTo>
                    <a:pt x="0" y="0"/>
                  </a:lnTo>
                  <a:lnTo>
                    <a:pt x="138" y="39"/>
                  </a:lnTo>
                  <a:close/>
                </a:path>
              </a:pathLst>
            </a:custGeom>
            <a:solidFill>
              <a:srgbClr val="000000"/>
            </a:solidFill>
            <a:ln w="9525">
              <a:noFill/>
              <a:round/>
              <a:headEnd/>
              <a:tailEnd/>
            </a:ln>
          </p:spPr>
          <p:txBody>
            <a:bodyPr/>
            <a:lstStyle/>
            <a:p>
              <a:endParaRPr lang="en-US"/>
            </a:p>
          </p:txBody>
        </p:sp>
        <p:sp>
          <p:nvSpPr>
            <p:cNvPr id="2498" name="Freeform 448">
              <a:extLst>
                <a:ext uri="{FF2B5EF4-FFF2-40B4-BE49-F238E27FC236}">
                  <a16:creationId xmlns:a16="http://schemas.microsoft.com/office/drawing/2014/main" id="{099EE5D6-9FF3-4794-80BA-7421D4BAF29D}"/>
                </a:ext>
              </a:extLst>
            </p:cNvPr>
            <p:cNvSpPr>
              <a:spLocks/>
            </p:cNvSpPr>
            <p:nvPr/>
          </p:nvSpPr>
          <p:spPr bwMode="auto">
            <a:xfrm>
              <a:off x="5122" y="3475"/>
              <a:ext cx="24" cy="8"/>
            </a:xfrm>
            <a:custGeom>
              <a:avLst/>
              <a:gdLst>
                <a:gd name="T0" fmla="*/ 138 w 140"/>
                <a:gd name="T1" fmla="*/ 39 h 39"/>
                <a:gd name="T2" fmla="*/ 140 w 140"/>
                <a:gd name="T3" fmla="*/ 26 h 39"/>
                <a:gd name="T4" fmla="*/ 0 w 140"/>
                <a:gd name="T5" fmla="*/ 0 h 39"/>
                <a:gd name="T6" fmla="*/ 138 w 140"/>
                <a:gd name="T7" fmla="*/ 39 h 39"/>
                <a:gd name="T8" fmla="*/ 0 60000 65536"/>
                <a:gd name="T9" fmla="*/ 0 60000 65536"/>
                <a:gd name="T10" fmla="*/ 0 60000 65536"/>
                <a:gd name="T11" fmla="*/ 0 60000 65536"/>
                <a:gd name="T12" fmla="*/ 0 w 140"/>
                <a:gd name="T13" fmla="*/ 0 h 39"/>
                <a:gd name="T14" fmla="*/ 140 w 140"/>
                <a:gd name="T15" fmla="*/ 39 h 39"/>
              </a:gdLst>
              <a:ahLst/>
              <a:cxnLst>
                <a:cxn ang="T8">
                  <a:pos x="T0" y="T1"/>
                </a:cxn>
                <a:cxn ang="T9">
                  <a:pos x="T2" y="T3"/>
                </a:cxn>
                <a:cxn ang="T10">
                  <a:pos x="T4" y="T5"/>
                </a:cxn>
                <a:cxn ang="T11">
                  <a:pos x="T6" y="T7"/>
                </a:cxn>
              </a:cxnLst>
              <a:rect l="T12" t="T13" r="T14" b="T15"/>
              <a:pathLst>
                <a:path w="140" h="39">
                  <a:moveTo>
                    <a:pt x="138" y="39"/>
                  </a:moveTo>
                  <a:lnTo>
                    <a:pt x="140" y="26"/>
                  </a:lnTo>
                  <a:lnTo>
                    <a:pt x="0" y="0"/>
                  </a:lnTo>
                  <a:lnTo>
                    <a:pt x="138" y="39"/>
                  </a:lnTo>
                </a:path>
              </a:pathLst>
            </a:custGeom>
            <a:noFill/>
            <a:ln w="0">
              <a:solidFill>
                <a:srgbClr val="000000"/>
              </a:solidFill>
              <a:prstDash val="solid"/>
              <a:round/>
              <a:headEnd/>
              <a:tailEnd/>
            </a:ln>
          </p:spPr>
          <p:txBody>
            <a:bodyPr/>
            <a:lstStyle/>
            <a:p>
              <a:endParaRPr lang="en-US"/>
            </a:p>
          </p:txBody>
        </p:sp>
        <p:sp>
          <p:nvSpPr>
            <p:cNvPr id="2499" name="Freeform 449">
              <a:extLst>
                <a:ext uri="{FF2B5EF4-FFF2-40B4-BE49-F238E27FC236}">
                  <a16:creationId xmlns:a16="http://schemas.microsoft.com/office/drawing/2014/main" id="{0B9BBDCE-1F41-4C94-A64D-4D6868D1EFA8}"/>
                </a:ext>
              </a:extLst>
            </p:cNvPr>
            <p:cNvSpPr>
              <a:spLocks/>
            </p:cNvSpPr>
            <p:nvPr/>
          </p:nvSpPr>
          <p:spPr bwMode="auto">
            <a:xfrm>
              <a:off x="5122" y="3475"/>
              <a:ext cx="24" cy="5"/>
            </a:xfrm>
            <a:custGeom>
              <a:avLst/>
              <a:gdLst>
                <a:gd name="T0" fmla="*/ 140 w 141"/>
                <a:gd name="T1" fmla="*/ 26 h 26"/>
                <a:gd name="T2" fmla="*/ 141 w 141"/>
                <a:gd name="T3" fmla="*/ 13 h 26"/>
                <a:gd name="T4" fmla="*/ 0 w 141"/>
                <a:gd name="T5" fmla="*/ 0 h 26"/>
                <a:gd name="T6" fmla="*/ 140 w 141"/>
                <a:gd name="T7" fmla="*/ 26 h 26"/>
                <a:gd name="T8" fmla="*/ 0 60000 65536"/>
                <a:gd name="T9" fmla="*/ 0 60000 65536"/>
                <a:gd name="T10" fmla="*/ 0 60000 65536"/>
                <a:gd name="T11" fmla="*/ 0 60000 65536"/>
                <a:gd name="T12" fmla="*/ 0 w 141"/>
                <a:gd name="T13" fmla="*/ 0 h 26"/>
                <a:gd name="T14" fmla="*/ 141 w 141"/>
                <a:gd name="T15" fmla="*/ 26 h 26"/>
              </a:gdLst>
              <a:ahLst/>
              <a:cxnLst>
                <a:cxn ang="T8">
                  <a:pos x="T0" y="T1"/>
                </a:cxn>
                <a:cxn ang="T9">
                  <a:pos x="T2" y="T3"/>
                </a:cxn>
                <a:cxn ang="T10">
                  <a:pos x="T4" y="T5"/>
                </a:cxn>
                <a:cxn ang="T11">
                  <a:pos x="T6" y="T7"/>
                </a:cxn>
              </a:cxnLst>
              <a:rect l="T12" t="T13" r="T14" b="T15"/>
              <a:pathLst>
                <a:path w="141" h="26">
                  <a:moveTo>
                    <a:pt x="140" y="26"/>
                  </a:moveTo>
                  <a:lnTo>
                    <a:pt x="141" y="13"/>
                  </a:lnTo>
                  <a:lnTo>
                    <a:pt x="0" y="0"/>
                  </a:lnTo>
                  <a:lnTo>
                    <a:pt x="140" y="26"/>
                  </a:lnTo>
                  <a:close/>
                </a:path>
              </a:pathLst>
            </a:custGeom>
            <a:solidFill>
              <a:srgbClr val="000000"/>
            </a:solidFill>
            <a:ln w="9525">
              <a:noFill/>
              <a:round/>
              <a:headEnd/>
              <a:tailEnd/>
            </a:ln>
          </p:spPr>
          <p:txBody>
            <a:bodyPr/>
            <a:lstStyle/>
            <a:p>
              <a:endParaRPr lang="en-US"/>
            </a:p>
          </p:txBody>
        </p:sp>
        <p:sp>
          <p:nvSpPr>
            <p:cNvPr id="2500" name="Freeform 450">
              <a:extLst>
                <a:ext uri="{FF2B5EF4-FFF2-40B4-BE49-F238E27FC236}">
                  <a16:creationId xmlns:a16="http://schemas.microsoft.com/office/drawing/2014/main" id="{BD9789D1-ADFD-4CF1-B8A5-CF55EFED6B5F}"/>
                </a:ext>
              </a:extLst>
            </p:cNvPr>
            <p:cNvSpPr>
              <a:spLocks/>
            </p:cNvSpPr>
            <p:nvPr/>
          </p:nvSpPr>
          <p:spPr bwMode="auto">
            <a:xfrm>
              <a:off x="5122" y="3475"/>
              <a:ext cx="24" cy="5"/>
            </a:xfrm>
            <a:custGeom>
              <a:avLst/>
              <a:gdLst>
                <a:gd name="T0" fmla="*/ 140 w 141"/>
                <a:gd name="T1" fmla="*/ 26 h 26"/>
                <a:gd name="T2" fmla="*/ 141 w 141"/>
                <a:gd name="T3" fmla="*/ 13 h 26"/>
                <a:gd name="T4" fmla="*/ 0 w 141"/>
                <a:gd name="T5" fmla="*/ 0 h 26"/>
                <a:gd name="T6" fmla="*/ 140 w 141"/>
                <a:gd name="T7" fmla="*/ 26 h 26"/>
                <a:gd name="T8" fmla="*/ 0 60000 65536"/>
                <a:gd name="T9" fmla="*/ 0 60000 65536"/>
                <a:gd name="T10" fmla="*/ 0 60000 65536"/>
                <a:gd name="T11" fmla="*/ 0 60000 65536"/>
                <a:gd name="T12" fmla="*/ 0 w 141"/>
                <a:gd name="T13" fmla="*/ 0 h 26"/>
                <a:gd name="T14" fmla="*/ 141 w 141"/>
                <a:gd name="T15" fmla="*/ 26 h 26"/>
              </a:gdLst>
              <a:ahLst/>
              <a:cxnLst>
                <a:cxn ang="T8">
                  <a:pos x="T0" y="T1"/>
                </a:cxn>
                <a:cxn ang="T9">
                  <a:pos x="T2" y="T3"/>
                </a:cxn>
                <a:cxn ang="T10">
                  <a:pos x="T4" y="T5"/>
                </a:cxn>
                <a:cxn ang="T11">
                  <a:pos x="T6" y="T7"/>
                </a:cxn>
              </a:cxnLst>
              <a:rect l="T12" t="T13" r="T14" b="T15"/>
              <a:pathLst>
                <a:path w="141" h="26">
                  <a:moveTo>
                    <a:pt x="140" y="26"/>
                  </a:moveTo>
                  <a:lnTo>
                    <a:pt x="141" y="13"/>
                  </a:lnTo>
                  <a:lnTo>
                    <a:pt x="0" y="0"/>
                  </a:lnTo>
                  <a:lnTo>
                    <a:pt x="140" y="26"/>
                  </a:lnTo>
                </a:path>
              </a:pathLst>
            </a:custGeom>
            <a:noFill/>
            <a:ln w="0">
              <a:solidFill>
                <a:srgbClr val="000000"/>
              </a:solidFill>
              <a:prstDash val="solid"/>
              <a:round/>
              <a:headEnd/>
              <a:tailEnd/>
            </a:ln>
          </p:spPr>
          <p:txBody>
            <a:bodyPr/>
            <a:lstStyle/>
            <a:p>
              <a:endParaRPr lang="en-US"/>
            </a:p>
          </p:txBody>
        </p:sp>
        <p:sp>
          <p:nvSpPr>
            <p:cNvPr id="2501" name="Freeform 451">
              <a:extLst>
                <a:ext uri="{FF2B5EF4-FFF2-40B4-BE49-F238E27FC236}">
                  <a16:creationId xmlns:a16="http://schemas.microsoft.com/office/drawing/2014/main" id="{A8E7A0CD-B3DC-40B3-9D85-923F72B16A88}"/>
                </a:ext>
              </a:extLst>
            </p:cNvPr>
            <p:cNvSpPr>
              <a:spLocks/>
            </p:cNvSpPr>
            <p:nvPr/>
          </p:nvSpPr>
          <p:spPr bwMode="auto">
            <a:xfrm>
              <a:off x="5122" y="3475"/>
              <a:ext cx="24" cy="2"/>
            </a:xfrm>
            <a:custGeom>
              <a:avLst/>
              <a:gdLst>
                <a:gd name="T0" fmla="*/ 141 w 142"/>
                <a:gd name="T1" fmla="*/ 13 h 13"/>
                <a:gd name="T2" fmla="*/ 142 w 142"/>
                <a:gd name="T3" fmla="*/ 0 h 13"/>
                <a:gd name="T4" fmla="*/ 0 w 142"/>
                <a:gd name="T5" fmla="*/ 0 h 13"/>
                <a:gd name="T6" fmla="*/ 141 w 142"/>
                <a:gd name="T7" fmla="*/ 13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141" y="13"/>
                  </a:moveTo>
                  <a:lnTo>
                    <a:pt x="142" y="0"/>
                  </a:lnTo>
                  <a:lnTo>
                    <a:pt x="0" y="0"/>
                  </a:lnTo>
                  <a:lnTo>
                    <a:pt x="141" y="13"/>
                  </a:lnTo>
                  <a:close/>
                </a:path>
              </a:pathLst>
            </a:custGeom>
            <a:solidFill>
              <a:srgbClr val="000000"/>
            </a:solidFill>
            <a:ln w="9525">
              <a:noFill/>
              <a:round/>
              <a:headEnd/>
              <a:tailEnd/>
            </a:ln>
          </p:spPr>
          <p:txBody>
            <a:bodyPr/>
            <a:lstStyle/>
            <a:p>
              <a:endParaRPr lang="en-US"/>
            </a:p>
          </p:txBody>
        </p:sp>
        <p:sp>
          <p:nvSpPr>
            <p:cNvPr id="2502" name="Freeform 452">
              <a:extLst>
                <a:ext uri="{FF2B5EF4-FFF2-40B4-BE49-F238E27FC236}">
                  <a16:creationId xmlns:a16="http://schemas.microsoft.com/office/drawing/2014/main" id="{8085D60D-E888-4970-9AC7-2939746F8264}"/>
                </a:ext>
              </a:extLst>
            </p:cNvPr>
            <p:cNvSpPr>
              <a:spLocks/>
            </p:cNvSpPr>
            <p:nvPr/>
          </p:nvSpPr>
          <p:spPr bwMode="auto">
            <a:xfrm>
              <a:off x="5122" y="3475"/>
              <a:ext cx="24" cy="2"/>
            </a:xfrm>
            <a:custGeom>
              <a:avLst/>
              <a:gdLst>
                <a:gd name="T0" fmla="*/ 141 w 142"/>
                <a:gd name="T1" fmla="*/ 13 h 13"/>
                <a:gd name="T2" fmla="*/ 142 w 142"/>
                <a:gd name="T3" fmla="*/ 0 h 13"/>
                <a:gd name="T4" fmla="*/ 0 w 142"/>
                <a:gd name="T5" fmla="*/ 0 h 13"/>
                <a:gd name="T6" fmla="*/ 141 w 142"/>
                <a:gd name="T7" fmla="*/ 13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141" y="13"/>
                  </a:moveTo>
                  <a:lnTo>
                    <a:pt x="142" y="0"/>
                  </a:lnTo>
                  <a:lnTo>
                    <a:pt x="0" y="0"/>
                  </a:lnTo>
                  <a:lnTo>
                    <a:pt x="141" y="13"/>
                  </a:lnTo>
                </a:path>
              </a:pathLst>
            </a:custGeom>
            <a:noFill/>
            <a:ln w="0">
              <a:solidFill>
                <a:srgbClr val="000000"/>
              </a:solidFill>
              <a:prstDash val="solid"/>
              <a:round/>
              <a:headEnd/>
              <a:tailEnd/>
            </a:ln>
          </p:spPr>
          <p:txBody>
            <a:bodyPr/>
            <a:lstStyle/>
            <a:p>
              <a:endParaRPr lang="en-US"/>
            </a:p>
          </p:txBody>
        </p:sp>
        <p:sp>
          <p:nvSpPr>
            <p:cNvPr id="2503" name="Freeform 453">
              <a:extLst>
                <a:ext uri="{FF2B5EF4-FFF2-40B4-BE49-F238E27FC236}">
                  <a16:creationId xmlns:a16="http://schemas.microsoft.com/office/drawing/2014/main" id="{5613137B-9395-4703-ABC7-514674992B1F}"/>
                </a:ext>
              </a:extLst>
            </p:cNvPr>
            <p:cNvSpPr>
              <a:spLocks/>
            </p:cNvSpPr>
            <p:nvPr/>
          </p:nvSpPr>
          <p:spPr bwMode="auto">
            <a:xfrm>
              <a:off x="5315" y="3250"/>
              <a:ext cx="23" cy="3"/>
            </a:xfrm>
            <a:custGeom>
              <a:avLst/>
              <a:gdLst>
                <a:gd name="T0" fmla="*/ 142 w 142"/>
                <a:gd name="T1" fmla="*/ 13 h 13"/>
                <a:gd name="T2" fmla="*/ 141 w 142"/>
                <a:gd name="T3" fmla="*/ 0 h 13"/>
                <a:gd name="T4" fmla="*/ 0 w 142"/>
                <a:gd name="T5" fmla="*/ 13 h 13"/>
                <a:gd name="T6" fmla="*/ 142 w 142"/>
                <a:gd name="T7" fmla="*/ 13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142" y="13"/>
                  </a:moveTo>
                  <a:lnTo>
                    <a:pt x="141" y="0"/>
                  </a:lnTo>
                  <a:lnTo>
                    <a:pt x="0" y="13"/>
                  </a:lnTo>
                  <a:lnTo>
                    <a:pt x="142" y="13"/>
                  </a:lnTo>
                  <a:close/>
                </a:path>
              </a:pathLst>
            </a:custGeom>
            <a:solidFill>
              <a:srgbClr val="000000"/>
            </a:solidFill>
            <a:ln w="9525">
              <a:noFill/>
              <a:round/>
              <a:headEnd/>
              <a:tailEnd/>
            </a:ln>
          </p:spPr>
          <p:txBody>
            <a:bodyPr/>
            <a:lstStyle/>
            <a:p>
              <a:endParaRPr lang="en-US"/>
            </a:p>
          </p:txBody>
        </p:sp>
        <p:sp>
          <p:nvSpPr>
            <p:cNvPr id="2504" name="Freeform 454">
              <a:extLst>
                <a:ext uri="{FF2B5EF4-FFF2-40B4-BE49-F238E27FC236}">
                  <a16:creationId xmlns:a16="http://schemas.microsoft.com/office/drawing/2014/main" id="{2237428E-A45B-474F-B466-0293A0B969F9}"/>
                </a:ext>
              </a:extLst>
            </p:cNvPr>
            <p:cNvSpPr>
              <a:spLocks/>
            </p:cNvSpPr>
            <p:nvPr/>
          </p:nvSpPr>
          <p:spPr bwMode="auto">
            <a:xfrm>
              <a:off x="5315" y="3250"/>
              <a:ext cx="23" cy="3"/>
            </a:xfrm>
            <a:custGeom>
              <a:avLst/>
              <a:gdLst>
                <a:gd name="T0" fmla="*/ 142 w 142"/>
                <a:gd name="T1" fmla="*/ 13 h 13"/>
                <a:gd name="T2" fmla="*/ 141 w 142"/>
                <a:gd name="T3" fmla="*/ 0 h 13"/>
                <a:gd name="T4" fmla="*/ 0 w 142"/>
                <a:gd name="T5" fmla="*/ 13 h 13"/>
                <a:gd name="T6" fmla="*/ 142 w 142"/>
                <a:gd name="T7" fmla="*/ 13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142" y="13"/>
                  </a:moveTo>
                  <a:lnTo>
                    <a:pt x="141" y="0"/>
                  </a:lnTo>
                  <a:lnTo>
                    <a:pt x="0" y="13"/>
                  </a:lnTo>
                  <a:lnTo>
                    <a:pt x="142" y="13"/>
                  </a:lnTo>
                </a:path>
              </a:pathLst>
            </a:custGeom>
            <a:noFill/>
            <a:ln w="0">
              <a:solidFill>
                <a:srgbClr val="000000"/>
              </a:solidFill>
              <a:prstDash val="solid"/>
              <a:round/>
              <a:headEnd/>
              <a:tailEnd/>
            </a:ln>
          </p:spPr>
          <p:txBody>
            <a:bodyPr/>
            <a:lstStyle/>
            <a:p>
              <a:endParaRPr lang="en-US"/>
            </a:p>
          </p:txBody>
        </p:sp>
        <p:sp>
          <p:nvSpPr>
            <p:cNvPr id="2505" name="Freeform 455">
              <a:extLst>
                <a:ext uri="{FF2B5EF4-FFF2-40B4-BE49-F238E27FC236}">
                  <a16:creationId xmlns:a16="http://schemas.microsoft.com/office/drawing/2014/main" id="{036D08D9-E24D-479A-A0C4-1D9F22DAD0B6}"/>
                </a:ext>
              </a:extLst>
            </p:cNvPr>
            <p:cNvSpPr>
              <a:spLocks/>
            </p:cNvSpPr>
            <p:nvPr/>
          </p:nvSpPr>
          <p:spPr bwMode="auto">
            <a:xfrm>
              <a:off x="5315" y="3248"/>
              <a:ext cx="23" cy="5"/>
            </a:xfrm>
            <a:custGeom>
              <a:avLst/>
              <a:gdLst>
                <a:gd name="T0" fmla="*/ 141 w 141"/>
                <a:gd name="T1" fmla="*/ 13 h 26"/>
                <a:gd name="T2" fmla="*/ 140 w 141"/>
                <a:gd name="T3" fmla="*/ 0 h 26"/>
                <a:gd name="T4" fmla="*/ 0 w 141"/>
                <a:gd name="T5" fmla="*/ 26 h 26"/>
                <a:gd name="T6" fmla="*/ 141 w 141"/>
                <a:gd name="T7" fmla="*/ 13 h 26"/>
                <a:gd name="T8" fmla="*/ 0 60000 65536"/>
                <a:gd name="T9" fmla="*/ 0 60000 65536"/>
                <a:gd name="T10" fmla="*/ 0 60000 65536"/>
                <a:gd name="T11" fmla="*/ 0 60000 65536"/>
                <a:gd name="T12" fmla="*/ 0 w 141"/>
                <a:gd name="T13" fmla="*/ 0 h 26"/>
                <a:gd name="T14" fmla="*/ 141 w 141"/>
                <a:gd name="T15" fmla="*/ 26 h 26"/>
              </a:gdLst>
              <a:ahLst/>
              <a:cxnLst>
                <a:cxn ang="T8">
                  <a:pos x="T0" y="T1"/>
                </a:cxn>
                <a:cxn ang="T9">
                  <a:pos x="T2" y="T3"/>
                </a:cxn>
                <a:cxn ang="T10">
                  <a:pos x="T4" y="T5"/>
                </a:cxn>
                <a:cxn ang="T11">
                  <a:pos x="T6" y="T7"/>
                </a:cxn>
              </a:cxnLst>
              <a:rect l="T12" t="T13" r="T14" b="T15"/>
              <a:pathLst>
                <a:path w="141" h="26">
                  <a:moveTo>
                    <a:pt x="141" y="13"/>
                  </a:moveTo>
                  <a:lnTo>
                    <a:pt x="140" y="0"/>
                  </a:lnTo>
                  <a:lnTo>
                    <a:pt x="0" y="26"/>
                  </a:lnTo>
                  <a:lnTo>
                    <a:pt x="141" y="13"/>
                  </a:lnTo>
                  <a:close/>
                </a:path>
              </a:pathLst>
            </a:custGeom>
            <a:solidFill>
              <a:srgbClr val="000000"/>
            </a:solidFill>
            <a:ln w="9525">
              <a:noFill/>
              <a:round/>
              <a:headEnd/>
              <a:tailEnd/>
            </a:ln>
          </p:spPr>
          <p:txBody>
            <a:bodyPr/>
            <a:lstStyle/>
            <a:p>
              <a:endParaRPr lang="en-US"/>
            </a:p>
          </p:txBody>
        </p:sp>
        <p:sp>
          <p:nvSpPr>
            <p:cNvPr id="2506" name="Freeform 456">
              <a:extLst>
                <a:ext uri="{FF2B5EF4-FFF2-40B4-BE49-F238E27FC236}">
                  <a16:creationId xmlns:a16="http://schemas.microsoft.com/office/drawing/2014/main" id="{21FDBB89-DB9B-450D-AA43-91DFB1C104C1}"/>
                </a:ext>
              </a:extLst>
            </p:cNvPr>
            <p:cNvSpPr>
              <a:spLocks/>
            </p:cNvSpPr>
            <p:nvPr/>
          </p:nvSpPr>
          <p:spPr bwMode="auto">
            <a:xfrm>
              <a:off x="5315" y="3248"/>
              <a:ext cx="23" cy="5"/>
            </a:xfrm>
            <a:custGeom>
              <a:avLst/>
              <a:gdLst>
                <a:gd name="T0" fmla="*/ 141 w 141"/>
                <a:gd name="T1" fmla="*/ 13 h 26"/>
                <a:gd name="T2" fmla="*/ 140 w 141"/>
                <a:gd name="T3" fmla="*/ 0 h 26"/>
                <a:gd name="T4" fmla="*/ 0 w 141"/>
                <a:gd name="T5" fmla="*/ 26 h 26"/>
                <a:gd name="T6" fmla="*/ 141 w 141"/>
                <a:gd name="T7" fmla="*/ 13 h 26"/>
                <a:gd name="T8" fmla="*/ 0 60000 65536"/>
                <a:gd name="T9" fmla="*/ 0 60000 65536"/>
                <a:gd name="T10" fmla="*/ 0 60000 65536"/>
                <a:gd name="T11" fmla="*/ 0 60000 65536"/>
                <a:gd name="T12" fmla="*/ 0 w 141"/>
                <a:gd name="T13" fmla="*/ 0 h 26"/>
                <a:gd name="T14" fmla="*/ 141 w 141"/>
                <a:gd name="T15" fmla="*/ 26 h 26"/>
              </a:gdLst>
              <a:ahLst/>
              <a:cxnLst>
                <a:cxn ang="T8">
                  <a:pos x="T0" y="T1"/>
                </a:cxn>
                <a:cxn ang="T9">
                  <a:pos x="T2" y="T3"/>
                </a:cxn>
                <a:cxn ang="T10">
                  <a:pos x="T4" y="T5"/>
                </a:cxn>
                <a:cxn ang="T11">
                  <a:pos x="T6" y="T7"/>
                </a:cxn>
              </a:cxnLst>
              <a:rect l="T12" t="T13" r="T14" b="T15"/>
              <a:pathLst>
                <a:path w="141" h="26">
                  <a:moveTo>
                    <a:pt x="141" y="13"/>
                  </a:moveTo>
                  <a:lnTo>
                    <a:pt x="140" y="0"/>
                  </a:lnTo>
                  <a:lnTo>
                    <a:pt x="0" y="26"/>
                  </a:lnTo>
                  <a:lnTo>
                    <a:pt x="141" y="13"/>
                  </a:lnTo>
                </a:path>
              </a:pathLst>
            </a:custGeom>
            <a:noFill/>
            <a:ln w="0">
              <a:solidFill>
                <a:srgbClr val="000000"/>
              </a:solidFill>
              <a:prstDash val="solid"/>
              <a:round/>
              <a:headEnd/>
              <a:tailEnd/>
            </a:ln>
          </p:spPr>
          <p:txBody>
            <a:bodyPr/>
            <a:lstStyle/>
            <a:p>
              <a:endParaRPr lang="en-US"/>
            </a:p>
          </p:txBody>
        </p:sp>
        <p:sp>
          <p:nvSpPr>
            <p:cNvPr id="2507" name="Freeform 457">
              <a:extLst>
                <a:ext uri="{FF2B5EF4-FFF2-40B4-BE49-F238E27FC236}">
                  <a16:creationId xmlns:a16="http://schemas.microsoft.com/office/drawing/2014/main" id="{532D53DD-2EF4-46B6-9B93-0779823F21E4}"/>
                </a:ext>
              </a:extLst>
            </p:cNvPr>
            <p:cNvSpPr>
              <a:spLocks/>
            </p:cNvSpPr>
            <p:nvPr/>
          </p:nvSpPr>
          <p:spPr bwMode="auto">
            <a:xfrm>
              <a:off x="5315" y="3245"/>
              <a:ext cx="23" cy="8"/>
            </a:xfrm>
            <a:custGeom>
              <a:avLst/>
              <a:gdLst>
                <a:gd name="T0" fmla="*/ 140 w 140"/>
                <a:gd name="T1" fmla="*/ 12 h 38"/>
                <a:gd name="T2" fmla="*/ 138 w 140"/>
                <a:gd name="T3" fmla="*/ 0 h 38"/>
                <a:gd name="T4" fmla="*/ 0 w 140"/>
                <a:gd name="T5" fmla="*/ 38 h 38"/>
                <a:gd name="T6" fmla="*/ 140 w 140"/>
                <a:gd name="T7" fmla="*/ 12 h 38"/>
                <a:gd name="T8" fmla="*/ 0 60000 65536"/>
                <a:gd name="T9" fmla="*/ 0 60000 65536"/>
                <a:gd name="T10" fmla="*/ 0 60000 65536"/>
                <a:gd name="T11" fmla="*/ 0 60000 65536"/>
                <a:gd name="T12" fmla="*/ 0 w 140"/>
                <a:gd name="T13" fmla="*/ 0 h 38"/>
                <a:gd name="T14" fmla="*/ 140 w 140"/>
                <a:gd name="T15" fmla="*/ 38 h 38"/>
              </a:gdLst>
              <a:ahLst/>
              <a:cxnLst>
                <a:cxn ang="T8">
                  <a:pos x="T0" y="T1"/>
                </a:cxn>
                <a:cxn ang="T9">
                  <a:pos x="T2" y="T3"/>
                </a:cxn>
                <a:cxn ang="T10">
                  <a:pos x="T4" y="T5"/>
                </a:cxn>
                <a:cxn ang="T11">
                  <a:pos x="T6" y="T7"/>
                </a:cxn>
              </a:cxnLst>
              <a:rect l="T12" t="T13" r="T14" b="T15"/>
              <a:pathLst>
                <a:path w="140" h="38">
                  <a:moveTo>
                    <a:pt x="140" y="12"/>
                  </a:moveTo>
                  <a:lnTo>
                    <a:pt x="138" y="0"/>
                  </a:lnTo>
                  <a:lnTo>
                    <a:pt x="0" y="38"/>
                  </a:lnTo>
                  <a:lnTo>
                    <a:pt x="140" y="12"/>
                  </a:lnTo>
                  <a:close/>
                </a:path>
              </a:pathLst>
            </a:custGeom>
            <a:solidFill>
              <a:srgbClr val="000000"/>
            </a:solidFill>
            <a:ln w="9525">
              <a:noFill/>
              <a:round/>
              <a:headEnd/>
              <a:tailEnd/>
            </a:ln>
          </p:spPr>
          <p:txBody>
            <a:bodyPr/>
            <a:lstStyle/>
            <a:p>
              <a:endParaRPr lang="en-US"/>
            </a:p>
          </p:txBody>
        </p:sp>
        <p:sp>
          <p:nvSpPr>
            <p:cNvPr id="2508" name="Freeform 458">
              <a:extLst>
                <a:ext uri="{FF2B5EF4-FFF2-40B4-BE49-F238E27FC236}">
                  <a16:creationId xmlns:a16="http://schemas.microsoft.com/office/drawing/2014/main" id="{3C97B686-0CCC-4C10-B8E4-D070B7059247}"/>
                </a:ext>
              </a:extLst>
            </p:cNvPr>
            <p:cNvSpPr>
              <a:spLocks/>
            </p:cNvSpPr>
            <p:nvPr/>
          </p:nvSpPr>
          <p:spPr bwMode="auto">
            <a:xfrm>
              <a:off x="5315" y="3245"/>
              <a:ext cx="23" cy="8"/>
            </a:xfrm>
            <a:custGeom>
              <a:avLst/>
              <a:gdLst>
                <a:gd name="T0" fmla="*/ 140 w 140"/>
                <a:gd name="T1" fmla="*/ 12 h 38"/>
                <a:gd name="T2" fmla="*/ 138 w 140"/>
                <a:gd name="T3" fmla="*/ 0 h 38"/>
                <a:gd name="T4" fmla="*/ 0 w 140"/>
                <a:gd name="T5" fmla="*/ 38 h 38"/>
                <a:gd name="T6" fmla="*/ 140 w 140"/>
                <a:gd name="T7" fmla="*/ 12 h 38"/>
                <a:gd name="T8" fmla="*/ 0 60000 65536"/>
                <a:gd name="T9" fmla="*/ 0 60000 65536"/>
                <a:gd name="T10" fmla="*/ 0 60000 65536"/>
                <a:gd name="T11" fmla="*/ 0 60000 65536"/>
                <a:gd name="T12" fmla="*/ 0 w 140"/>
                <a:gd name="T13" fmla="*/ 0 h 38"/>
                <a:gd name="T14" fmla="*/ 140 w 140"/>
                <a:gd name="T15" fmla="*/ 38 h 38"/>
              </a:gdLst>
              <a:ahLst/>
              <a:cxnLst>
                <a:cxn ang="T8">
                  <a:pos x="T0" y="T1"/>
                </a:cxn>
                <a:cxn ang="T9">
                  <a:pos x="T2" y="T3"/>
                </a:cxn>
                <a:cxn ang="T10">
                  <a:pos x="T4" y="T5"/>
                </a:cxn>
                <a:cxn ang="T11">
                  <a:pos x="T6" y="T7"/>
                </a:cxn>
              </a:cxnLst>
              <a:rect l="T12" t="T13" r="T14" b="T15"/>
              <a:pathLst>
                <a:path w="140" h="38">
                  <a:moveTo>
                    <a:pt x="140" y="12"/>
                  </a:moveTo>
                  <a:lnTo>
                    <a:pt x="138" y="0"/>
                  </a:lnTo>
                  <a:lnTo>
                    <a:pt x="0" y="38"/>
                  </a:lnTo>
                  <a:lnTo>
                    <a:pt x="140" y="12"/>
                  </a:lnTo>
                </a:path>
              </a:pathLst>
            </a:custGeom>
            <a:noFill/>
            <a:ln w="0">
              <a:solidFill>
                <a:srgbClr val="000000"/>
              </a:solidFill>
              <a:prstDash val="solid"/>
              <a:round/>
              <a:headEnd/>
              <a:tailEnd/>
            </a:ln>
          </p:spPr>
          <p:txBody>
            <a:bodyPr/>
            <a:lstStyle/>
            <a:p>
              <a:endParaRPr lang="en-US"/>
            </a:p>
          </p:txBody>
        </p:sp>
        <p:sp>
          <p:nvSpPr>
            <p:cNvPr id="2509" name="Freeform 459">
              <a:extLst>
                <a:ext uri="{FF2B5EF4-FFF2-40B4-BE49-F238E27FC236}">
                  <a16:creationId xmlns:a16="http://schemas.microsoft.com/office/drawing/2014/main" id="{4DC7BD82-DE9E-46E4-8B2E-CE4E1DCC8E38}"/>
                </a:ext>
              </a:extLst>
            </p:cNvPr>
            <p:cNvSpPr>
              <a:spLocks/>
            </p:cNvSpPr>
            <p:nvPr/>
          </p:nvSpPr>
          <p:spPr bwMode="auto">
            <a:xfrm>
              <a:off x="5315" y="3243"/>
              <a:ext cx="23" cy="10"/>
            </a:xfrm>
            <a:custGeom>
              <a:avLst/>
              <a:gdLst>
                <a:gd name="T0" fmla="*/ 138 w 138"/>
                <a:gd name="T1" fmla="*/ 13 h 51"/>
                <a:gd name="T2" fmla="*/ 134 w 138"/>
                <a:gd name="T3" fmla="*/ 0 h 51"/>
                <a:gd name="T4" fmla="*/ 0 w 138"/>
                <a:gd name="T5" fmla="*/ 51 h 51"/>
                <a:gd name="T6" fmla="*/ 138 w 138"/>
                <a:gd name="T7" fmla="*/ 13 h 51"/>
                <a:gd name="T8" fmla="*/ 0 60000 65536"/>
                <a:gd name="T9" fmla="*/ 0 60000 65536"/>
                <a:gd name="T10" fmla="*/ 0 60000 65536"/>
                <a:gd name="T11" fmla="*/ 0 60000 65536"/>
                <a:gd name="T12" fmla="*/ 0 w 138"/>
                <a:gd name="T13" fmla="*/ 0 h 51"/>
                <a:gd name="T14" fmla="*/ 138 w 138"/>
                <a:gd name="T15" fmla="*/ 51 h 51"/>
              </a:gdLst>
              <a:ahLst/>
              <a:cxnLst>
                <a:cxn ang="T8">
                  <a:pos x="T0" y="T1"/>
                </a:cxn>
                <a:cxn ang="T9">
                  <a:pos x="T2" y="T3"/>
                </a:cxn>
                <a:cxn ang="T10">
                  <a:pos x="T4" y="T5"/>
                </a:cxn>
                <a:cxn ang="T11">
                  <a:pos x="T6" y="T7"/>
                </a:cxn>
              </a:cxnLst>
              <a:rect l="T12" t="T13" r="T14" b="T15"/>
              <a:pathLst>
                <a:path w="138" h="51">
                  <a:moveTo>
                    <a:pt x="138" y="13"/>
                  </a:moveTo>
                  <a:lnTo>
                    <a:pt x="134" y="0"/>
                  </a:lnTo>
                  <a:lnTo>
                    <a:pt x="0" y="51"/>
                  </a:lnTo>
                  <a:lnTo>
                    <a:pt x="138" y="13"/>
                  </a:lnTo>
                  <a:close/>
                </a:path>
              </a:pathLst>
            </a:custGeom>
            <a:solidFill>
              <a:srgbClr val="000000"/>
            </a:solidFill>
            <a:ln w="9525">
              <a:noFill/>
              <a:round/>
              <a:headEnd/>
              <a:tailEnd/>
            </a:ln>
          </p:spPr>
          <p:txBody>
            <a:bodyPr/>
            <a:lstStyle/>
            <a:p>
              <a:endParaRPr lang="en-US"/>
            </a:p>
          </p:txBody>
        </p:sp>
        <p:sp>
          <p:nvSpPr>
            <p:cNvPr id="2510" name="Freeform 460">
              <a:extLst>
                <a:ext uri="{FF2B5EF4-FFF2-40B4-BE49-F238E27FC236}">
                  <a16:creationId xmlns:a16="http://schemas.microsoft.com/office/drawing/2014/main" id="{E8EAF7AE-7A79-4BDC-9CD4-4D3E8B0005B9}"/>
                </a:ext>
              </a:extLst>
            </p:cNvPr>
            <p:cNvSpPr>
              <a:spLocks/>
            </p:cNvSpPr>
            <p:nvPr/>
          </p:nvSpPr>
          <p:spPr bwMode="auto">
            <a:xfrm>
              <a:off x="5315" y="3243"/>
              <a:ext cx="23" cy="10"/>
            </a:xfrm>
            <a:custGeom>
              <a:avLst/>
              <a:gdLst>
                <a:gd name="T0" fmla="*/ 138 w 138"/>
                <a:gd name="T1" fmla="*/ 13 h 51"/>
                <a:gd name="T2" fmla="*/ 134 w 138"/>
                <a:gd name="T3" fmla="*/ 0 h 51"/>
                <a:gd name="T4" fmla="*/ 0 w 138"/>
                <a:gd name="T5" fmla="*/ 51 h 51"/>
                <a:gd name="T6" fmla="*/ 138 w 138"/>
                <a:gd name="T7" fmla="*/ 13 h 51"/>
                <a:gd name="T8" fmla="*/ 0 60000 65536"/>
                <a:gd name="T9" fmla="*/ 0 60000 65536"/>
                <a:gd name="T10" fmla="*/ 0 60000 65536"/>
                <a:gd name="T11" fmla="*/ 0 60000 65536"/>
                <a:gd name="T12" fmla="*/ 0 w 138"/>
                <a:gd name="T13" fmla="*/ 0 h 51"/>
                <a:gd name="T14" fmla="*/ 138 w 138"/>
                <a:gd name="T15" fmla="*/ 51 h 51"/>
              </a:gdLst>
              <a:ahLst/>
              <a:cxnLst>
                <a:cxn ang="T8">
                  <a:pos x="T0" y="T1"/>
                </a:cxn>
                <a:cxn ang="T9">
                  <a:pos x="T2" y="T3"/>
                </a:cxn>
                <a:cxn ang="T10">
                  <a:pos x="T4" y="T5"/>
                </a:cxn>
                <a:cxn ang="T11">
                  <a:pos x="T6" y="T7"/>
                </a:cxn>
              </a:cxnLst>
              <a:rect l="T12" t="T13" r="T14" b="T15"/>
              <a:pathLst>
                <a:path w="138" h="51">
                  <a:moveTo>
                    <a:pt x="138" y="13"/>
                  </a:moveTo>
                  <a:lnTo>
                    <a:pt x="134" y="0"/>
                  </a:lnTo>
                  <a:lnTo>
                    <a:pt x="0" y="51"/>
                  </a:lnTo>
                  <a:lnTo>
                    <a:pt x="138" y="13"/>
                  </a:lnTo>
                </a:path>
              </a:pathLst>
            </a:custGeom>
            <a:noFill/>
            <a:ln w="0">
              <a:solidFill>
                <a:srgbClr val="000000"/>
              </a:solidFill>
              <a:prstDash val="solid"/>
              <a:round/>
              <a:headEnd/>
              <a:tailEnd/>
            </a:ln>
          </p:spPr>
          <p:txBody>
            <a:bodyPr/>
            <a:lstStyle/>
            <a:p>
              <a:endParaRPr lang="en-US"/>
            </a:p>
          </p:txBody>
        </p:sp>
        <p:sp>
          <p:nvSpPr>
            <p:cNvPr id="2511" name="Freeform 461">
              <a:extLst>
                <a:ext uri="{FF2B5EF4-FFF2-40B4-BE49-F238E27FC236}">
                  <a16:creationId xmlns:a16="http://schemas.microsoft.com/office/drawing/2014/main" id="{FF8F03E3-4349-49B8-AF1D-F99AAC5866DC}"/>
                </a:ext>
              </a:extLst>
            </p:cNvPr>
            <p:cNvSpPr>
              <a:spLocks/>
            </p:cNvSpPr>
            <p:nvPr/>
          </p:nvSpPr>
          <p:spPr bwMode="auto">
            <a:xfrm>
              <a:off x="5315" y="3240"/>
              <a:ext cx="22" cy="13"/>
            </a:xfrm>
            <a:custGeom>
              <a:avLst/>
              <a:gdLst>
                <a:gd name="T0" fmla="*/ 134 w 134"/>
                <a:gd name="T1" fmla="*/ 12 h 63"/>
                <a:gd name="T2" fmla="*/ 129 w 134"/>
                <a:gd name="T3" fmla="*/ 0 h 63"/>
                <a:gd name="T4" fmla="*/ 0 w 134"/>
                <a:gd name="T5" fmla="*/ 63 h 63"/>
                <a:gd name="T6" fmla="*/ 134 w 134"/>
                <a:gd name="T7" fmla="*/ 12 h 63"/>
                <a:gd name="T8" fmla="*/ 0 60000 65536"/>
                <a:gd name="T9" fmla="*/ 0 60000 65536"/>
                <a:gd name="T10" fmla="*/ 0 60000 65536"/>
                <a:gd name="T11" fmla="*/ 0 60000 65536"/>
                <a:gd name="T12" fmla="*/ 0 w 134"/>
                <a:gd name="T13" fmla="*/ 0 h 63"/>
                <a:gd name="T14" fmla="*/ 134 w 134"/>
                <a:gd name="T15" fmla="*/ 63 h 63"/>
              </a:gdLst>
              <a:ahLst/>
              <a:cxnLst>
                <a:cxn ang="T8">
                  <a:pos x="T0" y="T1"/>
                </a:cxn>
                <a:cxn ang="T9">
                  <a:pos x="T2" y="T3"/>
                </a:cxn>
                <a:cxn ang="T10">
                  <a:pos x="T4" y="T5"/>
                </a:cxn>
                <a:cxn ang="T11">
                  <a:pos x="T6" y="T7"/>
                </a:cxn>
              </a:cxnLst>
              <a:rect l="T12" t="T13" r="T14" b="T15"/>
              <a:pathLst>
                <a:path w="134" h="63">
                  <a:moveTo>
                    <a:pt x="134" y="12"/>
                  </a:moveTo>
                  <a:lnTo>
                    <a:pt x="129" y="0"/>
                  </a:lnTo>
                  <a:lnTo>
                    <a:pt x="0" y="63"/>
                  </a:lnTo>
                  <a:lnTo>
                    <a:pt x="134" y="12"/>
                  </a:lnTo>
                  <a:close/>
                </a:path>
              </a:pathLst>
            </a:custGeom>
            <a:solidFill>
              <a:srgbClr val="000000"/>
            </a:solidFill>
            <a:ln w="9525">
              <a:noFill/>
              <a:round/>
              <a:headEnd/>
              <a:tailEnd/>
            </a:ln>
          </p:spPr>
          <p:txBody>
            <a:bodyPr/>
            <a:lstStyle/>
            <a:p>
              <a:endParaRPr lang="en-US"/>
            </a:p>
          </p:txBody>
        </p:sp>
        <p:sp>
          <p:nvSpPr>
            <p:cNvPr id="2512" name="Freeform 462">
              <a:extLst>
                <a:ext uri="{FF2B5EF4-FFF2-40B4-BE49-F238E27FC236}">
                  <a16:creationId xmlns:a16="http://schemas.microsoft.com/office/drawing/2014/main" id="{29733E62-AE5E-45A9-A286-1BB032AF171C}"/>
                </a:ext>
              </a:extLst>
            </p:cNvPr>
            <p:cNvSpPr>
              <a:spLocks/>
            </p:cNvSpPr>
            <p:nvPr/>
          </p:nvSpPr>
          <p:spPr bwMode="auto">
            <a:xfrm>
              <a:off x="5315" y="3240"/>
              <a:ext cx="22" cy="13"/>
            </a:xfrm>
            <a:custGeom>
              <a:avLst/>
              <a:gdLst>
                <a:gd name="T0" fmla="*/ 134 w 134"/>
                <a:gd name="T1" fmla="*/ 12 h 63"/>
                <a:gd name="T2" fmla="*/ 129 w 134"/>
                <a:gd name="T3" fmla="*/ 0 h 63"/>
                <a:gd name="T4" fmla="*/ 0 w 134"/>
                <a:gd name="T5" fmla="*/ 63 h 63"/>
                <a:gd name="T6" fmla="*/ 134 w 134"/>
                <a:gd name="T7" fmla="*/ 12 h 63"/>
                <a:gd name="T8" fmla="*/ 0 60000 65536"/>
                <a:gd name="T9" fmla="*/ 0 60000 65536"/>
                <a:gd name="T10" fmla="*/ 0 60000 65536"/>
                <a:gd name="T11" fmla="*/ 0 60000 65536"/>
                <a:gd name="T12" fmla="*/ 0 w 134"/>
                <a:gd name="T13" fmla="*/ 0 h 63"/>
                <a:gd name="T14" fmla="*/ 134 w 134"/>
                <a:gd name="T15" fmla="*/ 63 h 63"/>
              </a:gdLst>
              <a:ahLst/>
              <a:cxnLst>
                <a:cxn ang="T8">
                  <a:pos x="T0" y="T1"/>
                </a:cxn>
                <a:cxn ang="T9">
                  <a:pos x="T2" y="T3"/>
                </a:cxn>
                <a:cxn ang="T10">
                  <a:pos x="T4" y="T5"/>
                </a:cxn>
                <a:cxn ang="T11">
                  <a:pos x="T6" y="T7"/>
                </a:cxn>
              </a:cxnLst>
              <a:rect l="T12" t="T13" r="T14" b="T15"/>
              <a:pathLst>
                <a:path w="134" h="63">
                  <a:moveTo>
                    <a:pt x="134" y="12"/>
                  </a:moveTo>
                  <a:lnTo>
                    <a:pt x="129" y="0"/>
                  </a:lnTo>
                  <a:lnTo>
                    <a:pt x="0" y="63"/>
                  </a:lnTo>
                  <a:lnTo>
                    <a:pt x="134" y="12"/>
                  </a:lnTo>
                </a:path>
              </a:pathLst>
            </a:custGeom>
            <a:noFill/>
            <a:ln w="0">
              <a:solidFill>
                <a:srgbClr val="000000"/>
              </a:solidFill>
              <a:prstDash val="solid"/>
              <a:round/>
              <a:headEnd/>
              <a:tailEnd/>
            </a:ln>
          </p:spPr>
          <p:txBody>
            <a:bodyPr/>
            <a:lstStyle/>
            <a:p>
              <a:endParaRPr lang="en-US"/>
            </a:p>
          </p:txBody>
        </p:sp>
        <p:sp>
          <p:nvSpPr>
            <p:cNvPr id="2513" name="Freeform 463">
              <a:extLst>
                <a:ext uri="{FF2B5EF4-FFF2-40B4-BE49-F238E27FC236}">
                  <a16:creationId xmlns:a16="http://schemas.microsoft.com/office/drawing/2014/main" id="{31AC864E-0DD5-4171-8E55-FA1BA5FD1669}"/>
                </a:ext>
              </a:extLst>
            </p:cNvPr>
            <p:cNvSpPr>
              <a:spLocks/>
            </p:cNvSpPr>
            <p:nvPr/>
          </p:nvSpPr>
          <p:spPr bwMode="auto">
            <a:xfrm>
              <a:off x="5315" y="3238"/>
              <a:ext cx="21" cy="15"/>
            </a:xfrm>
            <a:custGeom>
              <a:avLst/>
              <a:gdLst>
                <a:gd name="T0" fmla="*/ 129 w 129"/>
                <a:gd name="T1" fmla="*/ 12 h 75"/>
                <a:gd name="T2" fmla="*/ 125 w 129"/>
                <a:gd name="T3" fmla="*/ 0 h 75"/>
                <a:gd name="T4" fmla="*/ 0 w 129"/>
                <a:gd name="T5" fmla="*/ 75 h 75"/>
                <a:gd name="T6" fmla="*/ 129 w 129"/>
                <a:gd name="T7" fmla="*/ 12 h 75"/>
                <a:gd name="T8" fmla="*/ 0 60000 65536"/>
                <a:gd name="T9" fmla="*/ 0 60000 65536"/>
                <a:gd name="T10" fmla="*/ 0 60000 65536"/>
                <a:gd name="T11" fmla="*/ 0 60000 65536"/>
                <a:gd name="T12" fmla="*/ 0 w 129"/>
                <a:gd name="T13" fmla="*/ 0 h 75"/>
                <a:gd name="T14" fmla="*/ 129 w 129"/>
                <a:gd name="T15" fmla="*/ 75 h 75"/>
              </a:gdLst>
              <a:ahLst/>
              <a:cxnLst>
                <a:cxn ang="T8">
                  <a:pos x="T0" y="T1"/>
                </a:cxn>
                <a:cxn ang="T9">
                  <a:pos x="T2" y="T3"/>
                </a:cxn>
                <a:cxn ang="T10">
                  <a:pos x="T4" y="T5"/>
                </a:cxn>
                <a:cxn ang="T11">
                  <a:pos x="T6" y="T7"/>
                </a:cxn>
              </a:cxnLst>
              <a:rect l="T12" t="T13" r="T14" b="T15"/>
              <a:pathLst>
                <a:path w="129" h="75">
                  <a:moveTo>
                    <a:pt x="129" y="12"/>
                  </a:moveTo>
                  <a:lnTo>
                    <a:pt x="125" y="0"/>
                  </a:lnTo>
                  <a:lnTo>
                    <a:pt x="0" y="75"/>
                  </a:lnTo>
                  <a:lnTo>
                    <a:pt x="129" y="12"/>
                  </a:lnTo>
                  <a:close/>
                </a:path>
              </a:pathLst>
            </a:custGeom>
            <a:solidFill>
              <a:srgbClr val="000000"/>
            </a:solidFill>
            <a:ln w="9525">
              <a:noFill/>
              <a:round/>
              <a:headEnd/>
              <a:tailEnd/>
            </a:ln>
          </p:spPr>
          <p:txBody>
            <a:bodyPr/>
            <a:lstStyle/>
            <a:p>
              <a:endParaRPr lang="en-US"/>
            </a:p>
          </p:txBody>
        </p:sp>
        <p:sp>
          <p:nvSpPr>
            <p:cNvPr id="2514" name="Freeform 464">
              <a:extLst>
                <a:ext uri="{FF2B5EF4-FFF2-40B4-BE49-F238E27FC236}">
                  <a16:creationId xmlns:a16="http://schemas.microsoft.com/office/drawing/2014/main" id="{9BCCBCC2-A584-49DC-A488-379E5AD1E087}"/>
                </a:ext>
              </a:extLst>
            </p:cNvPr>
            <p:cNvSpPr>
              <a:spLocks/>
            </p:cNvSpPr>
            <p:nvPr/>
          </p:nvSpPr>
          <p:spPr bwMode="auto">
            <a:xfrm>
              <a:off x="5315" y="3238"/>
              <a:ext cx="21" cy="15"/>
            </a:xfrm>
            <a:custGeom>
              <a:avLst/>
              <a:gdLst>
                <a:gd name="T0" fmla="*/ 129 w 129"/>
                <a:gd name="T1" fmla="*/ 12 h 75"/>
                <a:gd name="T2" fmla="*/ 125 w 129"/>
                <a:gd name="T3" fmla="*/ 0 h 75"/>
                <a:gd name="T4" fmla="*/ 0 w 129"/>
                <a:gd name="T5" fmla="*/ 75 h 75"/>
                <a:gd name="T6" fmla="*/ 129 w 129"/>
                <a:gd name="T7" fmla="*/ 12 h 75"/>
                <a:gd name="T8" fmla="*/ 0 60000 65536"/>
                <a:gd name="T9" fmla="*/ 0 60000 65536"/>
                <a:gd name="T10" fmla="*/ 0 60000 65536"/>
                <a:gd name="T11" fmla="*/ 0 60000 65536"/>
                <a:gd name="T12" fmla="*/ 0 w 129"/>
                <a:gd name="T13" fmla="*/ 0 h 75"/>
                <a:gd name="T14" fmla="*/ 129 w 129"/>
                <a:gd name="T15" fmla="*/ 75 h 75"/>
              </a:gdLst>
              <a:ahLst/>
              <a:cxnLst>
                <a:cxn ang="T8">
                  <a:pos x="T0" y="T1"/>
                </a:cxn>
                <a:cxn ang="T9">
                  <a:pos x="T2" y="T3"/>
                </a:cxn>
                <a:cxn ang="T10">
                  <a:pos x="T4" y="T5"/>
                </a:cxn>
                <a:cxn ang="T11">
                  <a:pos x="T6" y="T7"/>
                </a:cxn>
              </a:cxnLst>
              <a:rect l="T12" t="T13" r="T14" b="T15"/>
              <a:pathLst>
                <a:path w="129" h="75">
                  <a:moveTo>
                    <a:pt x="129" y="12"/>
                  </a:moveTo>
                  <a:lnTo>
                    <a:pt x="125" y="0"/>
                  </a:lnTo>
                  <a:lnTo>
                    <a:pt x="0" y="75"/>
                  </a:lnTo>
                  <a:lnTo>
                    <a:pt x="129" y="12"/>
                  </a:lnTo>
                </a:path>
              </a:pathLst>
            </a:custGeom>
            <a:noFill/>
            <a:ln w="0">
              <a:solidFill>
                <a:srgbClr val="000000"/>
              </a:solidFill>
              <a:prstDash val="solid"/>
              <a:round/>
              <a:headEnd/>
              <a:tailEnd/>
            </a:ln>
          </p:spPr>
          <p:txBody>
            <a:bodyPr/>
            <a:lstStyle/>
            <a:p>
              <a:endParaRPr lang="en-US"/>
            </a:p>
          </p:txBody>
        </p:sp>
        <p:sp>
          <p:nvSpPr>
            <p:cNvPr id="2515" name="Freeform 465">
              <a:extLst>
                <a:ext uri="{FF2B5EF4-FFF2-40B4-BE49-F238E27FC236}">
                  <a16:creationId xmlns:a16="http://schemas.microsoft.com/office/drawing/2014/main" id="{5C1B58E0-B892-4A0E-B20E-75CD503A194B}"/>
                </a:ext>
              </a:extLst>
            </p:cNvPr>
            <p:cNvSpPr>
              <a:spLocks/>
            </p:cNvSpPr>
            <p:nvPr/>
          </p:nvSpPr>
          <p:spPr bwMode="auto">
            <a:xfrm>
              <a:off x="5315" y="3236"/>
              <a:ext cx="21" cy="17"/>
            </a:xfrm>
            <a:custGeom>
              <a:avLst/>
              <a:gdLst>
                <a:gd name="T0" fmla="*/ 125 w 125"/>
                <a:gd name="T1" fmla="*/ 12 h 87"/>
                <a:gd name="T2" fmla="*/ 119 w 125"/>
                <a:gd name="T3" fmla="*/ 0 h 87"/>
                <a:gd name="T4" fmla="*/ 0 w 125"/>
                <a:gd name="T5" fmla="*/ 87 h 87"/>
                <a:gd name="T6" fmla="*/ 125 w 125"/>
                <a:gd name="T7" fmla="*/ 12 h 87"/>
                <a:gd name="T8" fmla="*/ 0 60000 65536"/>
                <a:gd name="T9" fmla="*/ 0 60000 65536"/>
                <a:gd name="T10" fmla="*/ 0 60000 65536"/>
                <a:gd name="T11" fmla="*/ 0 60000 65536"/>
                <a:gd name="T12" fmla="*/ 0 w 125"/>
                <a:gd name="T13" fmla="*/ 0 h 87"/>
                <a:gd name="T14" fmla="*/ 125 w 125"/>
                <a:gd name="T15" fmla="*/ 87 h 87"/>
              </a:gdLst>
              <a:ahLst/>
              <a:cxnLst>
                <a:cxn ang="T8">
                  <a:pos x="T0" y="T1"/>
                </a:cxn>
                <a:cxn ang="T9">
                  <a:pos x="T2" y="T3"/>
                </a:cxn>
                <a:cxn ang="T10">
                  <a:pos x="T4" y="T5"/>
                </a:cxn>
                <a:cxn ang="T11">
                  <a:pos x="T6" y="T7"/>
                </a:cxn>
              </a:cxnLst>
              <a:rect l="T12" t="T13" r="T14" b="T15"/>
              <a:pathLst>
                <a:path w="125" h="87">
                  <a:moveTo>
                    <a:pt x="125" y="12"/>
                  </a:moveTo>
                  <a:lnTo>
                    <a:pt x="119" y="0"/>
                  </a:lnTo>
                  <a:lnTo>
                    <a:pt x="0" y="87"/>
                  </a:lnTo>
                  <a:lnTo>
                    <a:pt x="125" y="12"/>
                  </a:lnTo>
                  <a:close/>
                </a:path>
              </a:pathLst>
            </a:custGeom>
            <a:solidFill>
              <a:srgbClr val="000000"/>
            </a:solidFill>
            <a:ln w="9525">
              <a:noFill/>
              <a:round/>
              <a:headEnd/>
              <a:tailEnd/>
            </a:ln>
          </p:spPr>
          <p:txBody>
            <a:bodyPr/>
            <a:lstStyle/>
            <a:p>
              <a:endParaRPr lang="en-US"/>
            </a:p>
          </p:txBody>
        </p:sp>
        <p:sp>
          <p:nvSpPr>
            <p:cNvPr id="2516" name="Freeform 466">
              <a:extLst>
                <a:ext uri="{FF2B5EF4-FFF2-40B4-BE49-F238E27FC236}">
                  <a16:creationId xmlns:a16="http://schemas.microsoft.com/office/drawing/2014/main" id="{13588ABA-C199-47B5-88A9-E1B88088DD7F}"/>
                </a:ext>
              </a:extLst>
            </p:cNvPr>
            <p:cNvSpPr>
              <a:spLocks/>
            </p:cNvSpPr>
            <p:nvPr/>
          </p:nvSpPr>
          <p:spPr bwMode="auto">
            <a:xfrm>
              <a:off x="5315" y="3236"/>
              <a:ext cx="21" cy="17"/>
            </a:xfrm>
            <a:custGeom>
              <a:avLst/>
              <a:gdLst>
                <a:gd name="T0" fmla="*/ 125 w 125"/>
                <a:gd name="T1" fmla="*/ 12 h 87"/>
                <a:gd name="T2" fmla="*/ 119 w 125"/>
                <a:gd name="T3" fmla="*/ 0 h 87"/>
                <a:gd name="T4" fmla="*/ 0 w 125"/>
                <a:gd name="T5" fmla="*/ 87 h 87"/>
                <a:gd name="T6" fmla="*/ 125 w 125"/>
                <a:gd name="T7" fmla="*/ 12 h 87"/>
                <a:gd name="T8" fmla="*/ 0 60000 65536"/>
                <a:gd name="T9" fmla="*/ 0 60000 65536"/>
                <a:gd name="T10" fmla="*/ 0 60000 65536"/>
                <a:gd name="T11" fmla="*/ 0 60000 65536"/>
                <a:gd name="T12" fmla="*/ 0 w 125"/>
                <a:gd name="T13" fmla="*/ 0 h 87"/>
                <a:gd name="T14" fmla="*/ 125 w 125"/>
                <a:gd name="T15" fmla="*/ 87 h 87"/>
              </a:gdLst>
              <a:ahLst/>
              <a:cxnLst>
                <a:cxn ang="T8">
                  <a:pos x="T0" y="T1"/>
                </a:cxn>
                <a:cxn ang="T9">
                  <a:pos x="T2" y="T3"/>
                </a:cxn>
                <a:cxn ang="T10">
                  <a:pos x="T4" y="T5"/>
                </a:cxn>
                <a:cxn ang="T11">
                  <a:pos x="T6" y="T7"/>
                </a:cxn>
              </a:cxnLst>
              <a:rect l="T12" t="T13" r="T14" b="T15"/>
              <a:pathLst>
                <a:path w="125" h="87">
                  <a:moveTo>
                    <a:pt x="125" y="12"/>
                  </a:moveTo>
                  <a:lnTo>
                    <a:pt x="119" y="0"/>
                  </a:lnTo>
                  <a:lnTo>
                    <a:pt x="0" y="87"/>
                  </a:lnTo>
                  <a:lnTo>
                    <a:pt x="125" y="12"/>
                  </a:lnTo>
                </a:path>
              </a:pathLst>
            </a:custGeom>
            <a:noFill/>
            <a:ln w="0">
              <a:solidFill>
                <a:srgbClr val="000000"/>
              </a:solidFill>
              <a:prstDash val="solid"/>
              <a:round/>
              <a:headEnd/>
              <a:tailEnd/>
            </a:ln>
          </p:spPr>
          <p:txBody>
            <a:bodyPr/>
            <a:lstStyle/>
            <a:p>
              <a:endParaRPr lang="en-US"/>
            </a:p>
          </p:txBody>
        </p:sp>
        <p:sp>
          <p:nvSpPr>
            <p:cNvPr id="2517" name="Freeform 467">
              <a:extLst>
                <a:ext uri="{FF2B5EF4-FFF2-40B4-BE49-F238E27FC236}">
                  <a16:creationId xmlns:a16="http://schemas.microsoft.com/office/drawing/2014/main" id="{3FC2CD4E-3C42-48AE-8AED-69D70A25B2DF}"/>
                </a:ext>
              </a:extLst>
            </p:cNvPr>
            <p:cNvSpPr>
              <a:spLocks/>
            </p:cNvSpPr>
            <p:nvPr/>
          </p:nvSpPr>
          <p:spPr bwMode="auto">
            <a:xfrm>
              <a:off x="5315" y="3233"/>
              <a:ext cx="19" cy="20"/>
            </a:xfrm>
            <a:custGeom>
              <a:avLst/>
              <a:gdLst>
                <a:gd name="T0" fmla="*/ 119 w 119"/>
                <a:gd name="T1" fmla="*/ 11 h 98"/>
                <a:gd name="T2" fmla="*/ 112 w 119"/>
                <a:gd name="T3" fmla="*/ 0 h 98"/>
                <a:gd name="T4" fmla="*/ 0 w 119"/>
                <a:gd name="T5" fmla="*/ 98 h 98"/>
                <a:gd name="T6" fmla="*/ 119 w 119"/>
                <a:gd name="T7" fmla="*/ 11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119" y="11"/>
                  </a:moveTo>
                  <a:lnTo>
                    <a:pt x="112" y="0"/>
                  </a:lnTo>
                  <a:lnTo>
                    <a:pt x="0" y="98"/>
                  </a:lnTo>
                  <a:lnTo>
                    <a:pt x="119" y="11"/>
                  </a:lnTo>
                  <a:close/>
                </a:path>
              </a:pathLst>
            </a:custGeom>
            <a:solidFill>
              <a:srgbClr val="000000"/>
            </a:solidFill>
            <a:ln w="9525">
              <a:noFill/>
              <a:round/>
              <a:headEnd/>
              <a:tailEnd/>
            </a:ln>
          </p:spPr>
          <p:txBody>
            <a:bodyPr/>
            <a:lstStyle/>
            <a:p>
              <a:endParaRPr lang="en-US"/>
            </a:p>
          </p:txBody>
        </p:sp>
        <p:sp>
          <p:nvSpPr>
            <p:cNvPr id="2518" name="Freeform 468">
              <a:extLst>
                <a:ext uri="{FF2B5EF4-FFF2-40B4-BE49-F238E27FC236}">
                  <a16:creationId xmlns:a16="http://schemas.microsoft.com/office/drawing/2014/main" id="{CA334120-975C-47F3-8F5F-82E1BFD87167}"/>
                </a:ext>
              </a:extLst>
            </p:cNvPr>
            <p:cNvSpPr>
              <a:spLocks/>
            </p:cNvSpPr>
            <p:nvPr/>
          </p:nvSpPr>
          <p:spPr bwMode="auto">
            <a:xfrm>
              <a:off x="5315" y="3233"/>
              <a:ext cx="19" cy="20"/>
            </a:xfrm>
            <a:custGeom>
              <a:avLst/>
              <a:gdLst>
                <a:gd name="T0" fmla="*/ 119 w 119"/>
                <a:gd name="T1" fmla="*/ 11 h 98"/>
                <a:gd name="T2" fmla="*/ 112 w 119"/>
                <a:gd name="T3" fmla="*/ 0 h 98"/>
                <a:gd name="T4" fmla="*/ 0 w 119"/>
                <a:gd name="T5" fmla="*/ 98 h 98"/>
                <a:gd name="T6" fmla="*/ 119 w 119"/>
                <a:gd name="T7" fmla="*/ 11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119" y="11"/>
                  </a:moveTo>
                  <a:lnTo>
                    <a:pt x="112" y="0"/>
                  </a:lnTo>
                  <a:lnTo>
                    <a:pt x="0" y="98"/>
                  </a:lnTo>
                  <a:lnTo>
                    <a:pt x="119" y="11"/>
                  </a:lnTo>
                </a:path>
              </a:pathLst>
            </a:custGeom>
            <a:noFill/>
            <a:ln w="0">
              <a:solidFill>
                <a:srgbClr val="000000"/>
              </a:solidFill>
              <a:prstDash val="solid"/>
              <a:round/>
              <a:headEnd/>
              <a:tailEnd/>
            </a:ln>
          </p:spPr>
          <p:txBody>
            <a:bodyPr/>
            <a:lstStyle/>
            <a:p>
              <a:endParaRPr lang="en-US"/>
            </a:p>
          </p:txBody>
        </p:sp>
        <p:sp>
          <p:nvSpPr>
            <p:cNvPr id="2519" name="Freeform 469">
              <a:extLst>
                <a:ext uri="{FF2B5EF4-FFF2-40B4-BE49-F238E27FC236}">
                  <a16:creationId xmlns:a16="http://schemas.microsoft.com/office/drawing/2014/main" id="{3D850BD8-6611-40A7-967C-5F5EF7128645}"/>
                </a:ext>
              </a:extLst>
            </p:cNvPr>
            <p:cNvSpPr>
              <a:spLocks/>
            </p:cNvSpPr>
            <p:nvPr/>
          </p:nvSpPr>
          <p:spPr bwMode="auto">
            <a:xfrm>
              <a:off x="5315" y="3232"/>
              <a:ext cx="18" cy="21"/>
            </a:xfrm>
            <a:custGeom>
              <a:avLst/>
              <a:gdLst>
                <a:gd name="T0" fmla="*/ 112 w 112"/>
                <a:gd name="T1" fmla="*/ 9 h 107"/>
                <a:gd name="T2" fmla="*/ 104 w 112"/>
                <a:gd name="T3" fmla="*/ 0 h 107"/>
                <a:gd name="T4" fmla="*/ 0 w 112"/>
                <a:gd name="T5" fmla="*/ 107 h 107"/>
                <a:gd name="T6" fmla="*/ 112 w 112"/>
                <a:gd name="T7" fmla="*/ 9 h 107"/>
                <a:gd name="T8" fmla="*/ 0 60000 65536"/>
                <a:gd name="T9" fmla="*/ 0 60000 65536"/>
                <a:gd name="T10" fmla="*/ 0 60000 65536"/>
                <a:gd name="T11" fmla="*/ 0 60000 65536"/>
                <a:gd name="T12" fmla="*/ 0 w 112"/>
                <a:gd name="T13" fmla="*/ 0 h 107"/>
                <a:gd name="T14" fmla="*/ 112 w 112"/>
                <a:gd name="T15" fmla="*/ 107 h 107"/>
              </a:gdLst>
              <a:ahLst/>
              <a:cxnLst>
                <a:cxn ang="T8">
                  <a:pos x="T0" y="T1"/>
                </a:cxn>
                <a:cxn ang="T9">
                  <a:pos x="T2" y="T3"/>
                </a:cxn>
                <a:cxn ang="T10">
                  <a:pos x="T4" y="T5"/>
                </a:cxn>
                <a:cxn ang="T11">
                  <a:pos x="T6" y="T7"/>
                </a:cxn>
              </a:cxnLst>
              <a:rect l="T12" t="T13" r="T14" b="T15"/>
              <a:pathLst>
                <a:path w="112" h="107">
                  <a:moveTo>
                    <a:pt x="112" y="9"/>
                  </a:moveTo>
                  <a:lnTo>
                    <a:pt x="104" y="0"/>
                  </a:lnTo>
                  <a:lnTo>
                    <a:pt x="0" y="107"/>
                  </a:lnTo>
                  <a:lnTo>
                    <a:pt x="112" y="9"/>
                  </a:lnTo>
                  <a:close/>
                </a:path>
              </a:pathLst>
            </a:custGeom>
            <a:solidFill>
              <a:srgbClr val="000000"/>
            </a:solidFill>
            <a:ln w="9525">
              <a:noFill/>
              <a:round/>
              <a:headEnd/>
              <a:tailEnd/>
            </a:ln>
          </p:spPr>
          <p:txBody>
            <a:bodyPr/>
            <a:lstStyle/>
            <a:p>
              <a:endParaRPr lang="en-US"/>
            </a:p>
          </p:txBody>
        </p:sp>
        <p:sp>
          <p:nvSpPr>
            <p:cNvPr id="2520" name="Freeform 470">
              <a:extLst>
                <a:ext uri="{FF2B5EF4-FFF2-40B4-BE49-F238E27FC236}">
                  <a16:creationId xmlns:a16="http://schemas.microsoft.com/office/drawing/2014/main" id="{B3740980-C11F-45C1-A4B6-D32C288414F3}"/>
                </a:ext>
              </a:extLst>
            </p:cNvPr>
            <p:cNvSpPr>
              <a:spLocks/>
            </p:cNvSpPr>
            <p:nvPr/>
          </p:nvSpPr>
          <p:spPr bwMode="auto">
            <a:xfrm>
              <a:off x="5315" y="3232"/>
              <a:ext cx="18" cy="21"/>
            </a:xfrm>
            <a:custGeom>
              <a:avLst/>
              <a:gdLst>
                <a:gd name="T0" fmla="*/ 112 w 112"/>
                <a:gd name="T1" fmla="*/ 9 h 107"/>
                <a:gd name="T2" fmla="*/ 104 w 112"/>
                <a:gd name="T3" fmla="*/ 0 h 107"/>
                <a:gd name="T4" fmla="*/ 0 w 112"/>
                <a:gd name="T5" fmla="*/ 107 h 107"/>
                <a:gd name="T6" fmla="*/ 112 w 112"/>
                <a:gd name="T7" fmla="*/ 9 h 107"/>
                <a:gd name="T8" fmla="*/ 0 60000 65536"/>
                <a:gd name="T9" fmla="*/ 0 60000 65536"/>
                <a:gd name="T10" fmla="*/ 0 60000 65536"/>
                <a:gd name="T11" fmla="*/ 0 60000 65536"/>
                <a:gd name="T12" fmla="*/ 0 w 112"/>
                <a:gd name="T13" fmla="*/ 0 h 107"/>
                <a:gd name="T14" fmla="*/ 112 w 112"/>
                <a:gd name="T15" fmla="*/ 107 h 107"/>
              </a:gdLst>
              <a:ahLst/>
              <a:cxnLst>
                <a:cxn ang="T8">
                  <a:pos x="T0" y="T1"/>
                </a:cxn>
                <a:cxn ang="T9">
                  <a:pos x="T2" y="T3"/>
                </a:cxn>
                <a:cxn ang="T10">
                  <a:pos x="T4" y="T5"/>
                </a:cxn>
                <a:cxn ang="T11">
                  <a:pos x="T6" y="T7"/>
                </a:cxn>
              </a:cxnLst>
              <a:rect l="T12" t="T13" r="T14" b="T15"/>
              <a:pathLst>
                <a:path w="112" h="107">
                  <a:moveTo>
                    <a:pt x="112" y="9"/>
                  </a:moveTo>
                  <a:lnTo>
                    <a:pt x="104" y="0"/>
                  </a:lnTo>
                  <a:lnTo>
                    <a:pt x="0" y="107"/>
                  </a:lnTo>
                  <a:lnTo>
                    <a:pt x="112" y="9"/>
                  </a:lnTo>
                </a:path>
              </a:pathLst>
            </a:custGeom>
            <a:noFill/>
            <a:ln w="0">
              <a:solidFill>
                <a:srgbClr val="000000"/>
              </a:solidFill>
              <a:prstDash val="solid"/>
              <a:round/>
              <a:headEnd/>
              <a:tailEnd/>
            </a:ln>
          </p:spPr>
          <p:txBody>
            <a:bodyPr/>
            <a:lstStyle/>
            <a:p>
              <a:endParaRPr lang="en-US"/>
            </a:p>
          </p:txBody>
        </p:sp>
        <p:sp>
          <p:nvSpPr>
            <p:cNvPr id="2521" name="Freeform 471">
              <a:extLst>
                <a:ext uri="{FF2B5EF4-FFF2-40B4-BE49-F238E27FC236}">
                  <a16:creationId xmlns:a16="http://schemas.microsoft.com/office/drawing/2014/main" id="{C18D7273-4E55-4F60-8A1F-09E16FFD4E5B}"/>
                </a:ext>
              </a:extLst>
            </p:cNvPr>
            <p:cNvSpPr>
              <a:spLocks/>
            </p:cNvSpPr>
            <p:nvPr/>
          </p:nvSpPr>
          <p:spPr bwMode="auto">
            <a:xfrm>
              <a:off x="5315" y="3230"/>
              <a:ext cx="17" cy="23"/>
            </a:xfrm>
            <a:custGeom>
              <a:avLst/>
              <a:gdLst>
                <a:gd name="T0" fmla="*/ 104 w 104"/>
                <a:gd name="T1" fmla="*/ 10 h 117"/>
                <a:gd name="T2" fmla="*/ 97 w 104"/>
                <a:gd name="T3" fmla="*/ 0 h 117"/>
                <a:gd name="T4" fmla="*/ 0 w 104"/>
                <a:gd name="T5" fmla="*/ 117 h 117"/>
                <a:gd name="T6" fmla="*/ 104 w 104"/>
                <a:gd name="T7" fmla="*/ 10 h 117"/>
                <a:gd name="T8" fmla="*/ 0 60000 65536"/>
                <a:gd name="T9" fmla="*/ 0 60000 65536"/>
                <a:gd name="T10" fmla="*/ 0 60000 65536"/>
                <a:gd name="T11" fmla="*/ 0 60000 65536"/>
                <a:gd name="T12" fmla="*/ 0 w 104"/>
                <a:gd name="T13" fmla="*/ 0 h 117"/>
                <a:gd name="T14" fmla="*/ 104 w 104"/>
                <a:gd name="T15" fmla="*/ 117 h 117"/>
              </a:gdLst>
              <a:ahLst/>
              <a:cxnLst>
                <a:cxn ang="T8">
                  <a:pos x="T0" y="T1"/>
                </a:cxn>
                <a:cxn ang="T9">
                  <a:pos x="T2" y="T3"/>
                </a:cxn>
                <a:cxn ang="T10">
                  <a:pos x="T4" y="T5"/>
                </a:cxn>
                <a:cxn ang="T11">
                  <a:pos x="T6" y="T7"/>
                </a:cxn>
              </a:cxnLst>
              <a:rect l="T12" t="T13" r="T14" b="T15"/>
              <a:pathLst>
                <a:path w="104" h="117">
                  <a:moveTo>
                    <a:pt x="104" y="10"/>
                  </a:moveTo>
                  <a:lnTo>
                    <a:pt x="97" y="0"/>
                  </a:lnTo>
                  <a:lnTo>
                    <a:pt x="0" y="117"/>
                  </a:lnTo>
                  <a:lnTo>
                    <a:pt x="104" y="10"/>
                  </a:lnTo>
                  <a:close/>
                </a:path>
              </a:pathLst>
            </a:custGeom>
            <a:solidFill>
              <a:srgbClr val="000000"/>
            </a:solidFill>
            <a:ln w="9525">
              <a:noFill/>
              <a:round/>
              <a:headEnd/>
              <a:tailEnd/>
            </a:ln>
          </p:spPr>
          <p:txBody>
            <a:bodyPr/>
            <a:lstStyle/>
            <a:p>
              <a:endParaRPr lang="en-US"/>
            </a:p>
          </p:txBody>
        </p:sp>
        <p:sp>
          <p:nvSpPr>
            <p:cNvPr id="2522" name="Freeform 472">
              <a:extLst>
                <a:ext uri="{FF2B5EF4-FFF2-40B4-BE49-F238E27FC236}">
                  <a16:creationId xmlns:a16="http://schemas.microsoft.com/office/drawing/2014/main" id="{68F5CB4B-728A-4A2A-9CBE-4B41E787DF50}"/>
                </a:ext>
              </a:extLst>
            </p:cNvPr>
            <p:cNvSpPr>
              <a:spLocks/>
            </p:cNvSpPr>
            <p:nvPr/>
          </p:nvSpPr>
          <p:spPr bwMode="auto">
            <a:xfrm>
              <a:off x="5315" y="3230"/>
              <a:ext cx="17" cy="23"/>
            </a:xfrm>
            <a:custGeom>
              <a:avLst/>
              <a:gdLst>
                <a:gd name="T0" fmla="*/ 104 w 104"/>
                <a:gd name="T1" fmla="*/ 10 h 117"/>
                <a:gd name="T2" fmla="*/ 97 w 104"/>
                <a:gd name="T3" fmla="*/ 0 h 117"/>
                <a:gd name="T4" fmla="*/ 0 w 104"/>
                <a:gd name="T5" fmla="*/ 117 h 117"/>
                <a:gd name="T6" fmla="*/ 104 w 104"/>
                <a:gd name="T7" fmla="*/ 10 h 117"/>
                <a:gd name="T8" fmla="*/ 0 60000 65536"/>
                <a:gd name="T9" fmla="*/ 0 60000 65536"/>
                <a:gd name="T10" fmla="*/ 0 60000 65536"/>
                <a:gd name="T11" fmla="*/ 0 60000 65536"/>
                <a:gd name="T12" fmla="*/ 0 w 104"/>
                <a:gd name="T13" fmla="*/ 0 h 117"/>
                <a:gd name="T14" fmla="*/ 104 w 104"/>
                <a:gd name="T15" fmla="*/ 117 h 117"/>
              </a:gdLst>
              <a:ahLst/>
              <a:cxnLst>
                <a:cxn ang="T8">
                  <a:pos x="T0" y="T1"/>
                </a:cxn>
                <a:cxn ang="T9">
                  <a:pos x="T2" y="T3"/>
                </a:cxn>
                <a:cxn ang="T10">
                  <a:pos x="T4" y="T5"/>
                </a:cxn>
                <a:cxn ang="T11">
                  <a:pos x="T6" y="T7"/>
                </a:cxn>
              </a:cxnLst>
              <a:rect l="T12" t="T13" r="T14" b="T15"/>
              <a:pathLst>
                <a:path w="104" h="117">
                  <a:moveTo>
                    <a:pt x="104" y="10"/>
                  </a:moveTo>
                  <a:lnTo>
                    <a:pt x="97" y="0"/>
                  </a:lnTo>
                  <a:lnTo>
                    <a:pt x="0" y="117"/>
                  </a:lnTo>
                  <a:lnTo>
                    <a:pt x="104" y="10"/>
                  </a:lnTo>
                </a:path>
              </a:pathLst>
            </a:custGeom>
            <a:noFill/>
            <a:ln w="0">
              <a:solidFill>
                <a:srgbClr val="000000"/>
              </a:solidFill>
              <a:prstDash val="solid"/>
              <a:round/>
              <a:headEnd/>
              <a:tailEnd/>
            </a:ln>
          </p:spPr>
          <p:txBody>
            <a:bodyPr/>
            <a:lstStyle/>
            <a:p>
              <a:endParaRPr lang="en-US"/>
            </a:p>
          </p:txBody>
        </p:sp>
        <p:sp>
          <p:nvSpPr>
            <p:cNvPr id="2523" name="Freeform 473">
              <a:extLst>
                <a:ext uri="{FF2B5EF4-FFF2-40B4-BE49-F238E27FC236}">
                  <a16:creationId xmlns:a16="http://schemas.microsoft.com/office/drawing/2014/main" id="{8DFB3353-C962-46D5-B87E-0E6F58B25615}"/>
                </a:ext>
              </a:extLst>
            </p:cNvPr>
            <p:cNvSpPr>
              <a:spLocks/>
            </p:cNvSpPr>
            <p:nvPr/>
          </p:nvSpPr>
          <p:spPr bwMode="auto">
            <a:xfrm>
              <a:off x="5315" y="3228"/>
              <a:ext cx="16" cy="25"/>
            </a:xfrm>
            <a:custGeom>
              <a:avLst/>
              <a:gdLst>
                <a:gd name="T0" fmla="*/ 97 w 97"/>
                <a:gd name="T1" fmla="*/ 8 h 125"/>
                <a:gd name="T2" fmla="*/ 87 w 97"/>
                <a:gd name="T3" fmla="*/ 0 h 125"/>
                <a:gd name="T4" fmla="*/ 0 w 97"/>
                <a:gd name="T5" fmla="*/ 125 h 125"/>
                <a:gd name="T6" fmla="*/ 97 w 97"/>
                <a:gd name="T7" fmla="*/ 8 h 125"/>
                <a:gd name="T8" fmla="*/ 0 60000 65536"/>
                <a:gd name="T9" fmla="*/ 0 60000 65536"/>
                <a:gd name="T10" fmla="*/ 0 60000 65536"/>
                <a:gd name="T11" fmla="*/ 0 60000 65536"/>
                <a:gd name="T12" fmla="*/ 0 w 97"/>
                <a:gd name="T13" fmla="*/ 0 h 125"/>
                <a:gd name="T14" fmla="*/ 97 w 97"/>
                <a:gd name="T15" fmla="*/ 125 h 125"/>
              </a:gdLst>
              <a:ahLst/>
              <a:cxnLst>
                <a:cxn ang="T8">
                  <a:pos x="T0" y="T1"/>
                </a:cxn>
                <a:cxn ang="T9">
                  <a:pos x="T2" y="T3"/>
                </a:cxn>
                <a:cxn ang="T10">
                  <a:pos x="T4" y="T5"/>
                </a:cxn>
                <a:cxn ang="T11">
                  <a:pos x="T6" y="T7"/>
                </a:cxn>
              </a:cxnLst>
              <a:rect l="T12" t="T13" r="T14" b="T15"/>
              <a:pathLst>
                <a:path w="97" h="125">
                  <a:moveTo>
                    <a:pt x="97" y="8"/>
                  </a:moveTo>
                  <a:lnTo>
                    <a:pt x="87" y="0"/>
                  </a:lnTo>
                  <a:lnTo>
                    <a:pt x="0" y="125"/>
                  </a:lnTo>
                  <a:lnTo>
                    <a:pt x="97" y="8"/>
                  </a:lnTo>
                  <a:close/>
                </a:path>
              </a:pathLst>
            </a:custGeom>
            <a:solidFill>
              <a:srgbClr val="000000"/>
            </a:solidFill>
            <a:ln w="9525">
              <a:noFill/>
              <a:round/>
              <a:headEnd/>
              <a:tailEnd/>
            </a:ln>
          </p:spPr>
          <p:txBody>
            <a:bodyPr/>
            <a:lstStyle/>
            <a:p>
              <a:endParaRPr lang="en-US"/>
            </a:p>
          </p:txBody>
        </p:sp>
        <p:sp>
          <p:nvSpPr>
            <p:cNvPr id="2524" name="Freeform 474">
              <a:extLst>
                <a:ext uri="{FF2B5EF4-FFF2-40B4-BE49-F238E27FC236}">
                  <a16:creationId xmlns:a16="http://schemas.microsoft.com/office/drawing/2014/main" id="{B7E65803-2BAA-48FB-BADC-3170D4304331}"/>
                </a:ext>
              </a:extLst>
            </p:cNvPr>
            <p:cNvSpPr>
              <a:spLocks/>
            </p:cNvSpPr>
            <p:nvPr/>
          </p:nvSpPr>
          <p:spPr bwMode="auto">
            <a:xfrm>
              <a:off x="5315" y="3228"/>
              <a:ext cx="16" cy="25"/>
            </a:xfrm>
            <a:custGeom>
              <a:avLst/>
              <a:gdLst>
                <a:gd name="T0" fmla="*/ 97 w 97"/>
                <a:gd name="T1" fmla="*/ 8 h 125"/>
                <a:gd name="T2" fmla="*/ 87 w 97"/>
                <a:gd name="T3" fmla="*/ 0 h 125"/>
                <a:gd name="T4" fmla="*/ 0 w 97"/>
                <a:gd name="T5" fmla="*/ 125 h 125"/>
                <a:gd name="T6" fmla="*/ 97 w 97"/>
                <a:gd name="T7" fmla="*/ 8 h 125"/>
                <a:gd name="T8" fmla="*/ 0 60000 65536"/>
                <a:gd name="T9" fmla="*/ 0 60000 65536"/>
                <a:gd name="T10" fmla="*/ 0 60000 65536"/>
                <a:gd name="T11" fmla="*/ 0 60000 65536"/>
                <a:gd name="T12" fmla="*/ 0 w 97"/>
                <a:gd name="T13" fmla="*/ 0 h 125"/>
                <a:gd name="T14" fmla="*/ 97 w 97"/>
                <a:gd name="T15" fmla="*/ 125 h 125"/>
              </a:gdLst>
              <a:ahLst/>
              <a:cxnLst>
                <a:cxn ang="T8">
                  <a:pos x="T0" y="T1"/>
                </a:cxn>
                <a:cxn ang="T9">
                  <a:pos x="T2" y="T3"/>
                </a:cxn>
                <a:cxn ang="T10">
                  <a:pos x="T4" y="T5"/>
                </a:cxn>
                <a:cxn ang="T11">
                  <a:pos x="T6" y="T7"/>
                </a:cxn>
              </a:cxnLst>
              <a:rect l="T12" t="T13" r="T14" b="T15"/>
              <a:pathLst>
                <a:path w="97" h="125">
                  <a:moveTo>
                    <a:pt x="97" y="8"/>
                  </a:moveTo>
                  <a:lnTo>
                    <a:pt x="87" y="0"/>
                  </a:lnTo>
                  <a:lnTo>
                    <a:pt x="0" y="125"/>
                  </a:lnTo>
                  <a:lnTo>
                    <a:pt x="97" y="8"/>
                  </a:lnTo>
                </a:path>
              </a:pathLst>
            </a:custGeom>
            <a:noFill/>
            <a:ln w="0">
              <a:solidFill>
                <a:srgbClr val="000000"/>
              </a:solidFill>
              <a:prstDash val="solid"/>
              <a:round/>
              <a:headEnd/>
              <a:tailEnd/>
            </a:ln>
          </p:spPr>
          <p:txBody>
            <a:bodyPr/>
            <a:lstStyle/>
            <a:p>
              <a:endParaRPr lang="en-US"/>
            </a:p>
          </p:txBody>
        </p:sp>
        <p:sp>
          <p:nvSpPr>
            <p:cNvPr id="2525" name="Freeform 475">
              <a:extLst>
                <a:ext uri="{FF2B5EF4-FFF2-40B4-BE49-F238E27FC236}">
                  <a16:creationId xmlns:a16="http://schemas.microsoft.com/office/drawing/2014/main" id="{EDB63750-85CB-42FD-A37D-84B86B7AA4A0}"/>
                </a:ext>
              </a:extLst>
            </p:cNvPr>
            <p:cNvSpPr>
              <a:spLocks/>
            </p:cNvSpPr>
            <p:nvPr/>
          </p:nvSpPr>
          <p:spPr bwMode="auto">
            <a:xfrm>
              <a:off x="5315" y="3226"/>
              <a:ext cx="14" cy="27"/>
            </a:xfrm>
            <a:custGeom>
              <a:avLst/>
              <a:gdLst>
                <a:gd name="T0" fmla="*/ 87 w 87"/>
                <a:gd name="T1" fmla="*/ 8 h 133"/>
                <a:gd name="T2" fmla="*/ 77 w 87"/>
                <a:gd name="T3" fmla="*/ 0 h 133"/>
                <a:gd name="T4" fmla="*/ 0 w 87"/>
                <a:gd name="T5" fmla="*/ 133 h 133"/>
                <a:gd name="T6" fmla="*/ 87 w 87"/>
                <a:gd name="T7" fmla="*/ 8 h 133"/>
                <a:gd name="T8" fmla="*/ 0 60000 65536"/>
                <a:gd name="T9" fmla="*/ 0 60000 65536"/>
                <a:gd name="T10" fmla="*/ 0 60000 65536"/>
                <a:gd name="T11" fmla="*/ 0 60000 65536"/>
                <a:gd name="T12" fmla="*/ 0 w 87"/>
                <a:gd name="T13" fmla="*/ 0 h 133"/>
                <a:gd name="T14" fmla="*/ 87 w 87"/>
                <a:gd name="T15" fmla="*/ 133 h 133"/>
              </a:gdLst>
              <a:ahLst/>
              <a:cxnLst>
                <a:cxn ang="T8">
                  <a:pos x="T0" y="T1"/>
                </a:cxn>
                <a:cxn ang="T9">
                  <a:pos x="T2" y="T3"/>
                </a:cxn>
                <a:cxn ang="T10">
                  <a:pos x="T4" y="T5"/>
                </a:cxn>
                <a:cxn ang="T11">
                  <a:pos x="T6" y="T7"/>
                </a:cxn>
              </a:cxnLst>
              <a:rect l="T12" t="T13" r="T14" b="T15"/>
              <a:pathLst>
                <a:path w="87" h="133">
                  <a:moveTo>
                    <a:pt x="87" y="8"/>
                  </a:moveTo>
                  <a:lnTo>
                    <a:pt x="77" y="0"/>
                  </a:lnTo>
                  <a:lnTo>
                    <a:pt x="0" y="133"/>
                  </a:lnTo>
                  <a:lnTo>
                    <a:pt x="87" y="8"/>
                  </a:lnTo>
                  <a:close/>
                </a:path>
              </a:pathLst>
            </a:custGeom>
            <a:solidFill>
              <a:srgbClr val="000000"/>
            </a:solidFill>
            <a:ln w="9525">
              <a:noFill/>
              <a:round/>
              <a:headEnd/>
              <a:tailEnd/>
            </a:ln>
          </p:spPr>
          <p:txBody>
            <a:bodyPr/>
            <a:lstStyle/>
            <a:p>
              <a:endParaRPr lang="en-US"/>
            </a:p>
          </p:txBody>
        </p:sp>
        <p:sp>
          <p:nvSpPr>
            <p:cNvPr id="2526" name="Freeform 476">
              <a:extLst>
                <a:ext uri="{FF2B5EF4-FFF2-40B4-BE49-F238E27FC236}">
                  <a16:creationId xmlns:a16="http://schemas.microsoft.com/office/drawing/2014/main" id="{213840A3-9202-4E7B-9AD9-FA67B03A71A9}"/>
                </a:ext>
              </a:extLst>
            </p:cNvPr>
            <p:cNvSpPr>
              <a:spLocks/>
            </p:cNvSpPr>
            <p:nvPr/>
          </p:nvSpPr>
          <p:spPr bwMode="auto">
            <a:xfrm>
              <a:off x="5315" y="3226"/>
              <a:ext cx="14" cy="27"/>
            </a:xfrm>
            <a:custGeom>
              <a:avLst/>
              <a:gdLst>
                <a:gd name="T0" fmla="*/ 87 w 87"/>
                <a:gd name="T1" fmla="*/ 8 h 133"/>
                <a:gd name="T2" fmla="*/ 77 w 87"/>
                <a:gd name="T3" fmla="*/ 0 h 133"/>
                <a:gd name="T4" fmla="*/ 0 w 87"/>
                <a:gd name="T5" fmla="*/ 133 h 133"/>
                <a:gd name="T6" fmla="*/ 87 w 87"/>
                <a:gd name="T7" fmla="*/ 8 h 133"/>
                <a:gd name="T8" fmla="*/ 0 60000 65536"/>
                <a:gd name="T9" fmla="*/ 0 60000 65536"/>
                <a:gd name="T10" fmla="*/ 0 60000 65536"/>
                <a:gd name="T11" fmla="*/ 0 60000 65536"/>
                <a:gd name="T12" fmla="*/ 0 w 87"/>
                <a:gd name="T13" fmla="*/ 0 h 133"/>
                <a:gd name="T14" fmla="*/ 87 w 87"/>
                <a:gd name="T15" fmla="*/ 133 h 133"/>
              </a:gdLst>
              <a:ahLst/>
              <a:cxnLst>
                <a:cxn ang="T8">
                  <a:pos x="T0" y="T1"/>
                </a:cxn>
                <a:cxn ang="T9">
                  <a:pos x="T2" y="T3"/>
                </a:cxn>
                <a:cxn ang="T10">
                  <a:pos x="T4" y="T5"/>
                </a:cxn>
                <a:cxn ang="T11">
                  <a:pos x="T6" y="T7"/>
                </a:cxn>
              </a:cxnLst>
              <a:rect l="T12" t="T13" r="T14" b="T15"/>
              <a:pathLst>
                <a:path w="87" h="133">
                  <a:moveTo>
                    <a:pt x="87" y="8"/>
                  </a:moveTo>
                  <a:lnTo>
                    <a:pt x="77" y="0"/>
                  </a:lnTo>
                  <a:lnTo>
                    <a:pt x="0" y="133"/>
                  </a:lnTo>
                  <a:lnTo>
                    <a:pt x="87" y="8"/>
                  </a:lnTo>
                </a:path>
              </a:pathLst>
            </a:custGeom>
            <a:noFill/>
            <a:ln w="0">
              <a:solidFill>
                <a:srgbClr val="000000"/>
              </a:solidFill>
              <a:prstDash val="solid"/>
              <a:round/>
              <a:headEnd/>
              <a:tailEnd/>
            </a:ln>
          </p:spPr>
          <p:txBody>
            <a:bodyPr/>
            <a:lstStyle/>
            <a:p>
              <a:endParaRPr lang="en-US"/>
            </a:p>
          </p:txBody>
        </p:sp>
        <p:sp>
          <p:nvSpPr>
            <p:cNvPr id="2527" name="Freeform 477">
              <a:extLst>
                <a:ext uri="{FF2B5EF4-FFF2-40B4-BE49-F238E27FC236}">
                  <a16:creationId xmlns:a16="http://schemas.microsoft.com/office/drawing/2014/main" id="{6A48A03F-4AE0-4317-9C9C-F55416EA2578}"/>
                </a:ext>
              </a:extLst>
            </p:cNvPr>
            <p:cNvSpPr>
              <a:spLocks/>
            </p:cNvSpPr>
            <p:nvPr/>
          </p:nvSpPr>
          <p:spPr bwMode="auto">
            <a:xfrm>
              <a:off x="5315" y="3225"/>
              <a:ext cx="13" cy="28"/>
            </a:xfrm>
            <a:custGeom>
              <a:avLst/>
              <a:gdLst>
                <a:gd name="T0" fmla="*/ 77 w 77"/>
                <a:gd name="T1" fmla="*/ 6 h 139"/>
                <a:gd name="T2" fmla="*/ 68 w 77"/>
                <a:gd name="T3" fmla="*/ 0 h 139"/>
                <a:gd name="T4" fmla="*/ 0 w 77"/>
                <a:gd name="T5" fmla="*/ 139 h 139"/>
                <a:gd name="T6" fmla="*/ 77 w 77"/>
                <a:gd name="T7" fmla="*/ 6 h 139"/>
                <a:gd name="T8" fmla="*/ 0 60000 65536"/>
                <a:gd name="T9" fmla="*/ 0 60000 65536"/>
                <a:gd name="T10" fmla="*/ 0 60000 65536"/>
                <a:gd name="T11" fmla="*/ 0 60000 65536"/>
                <a:gd name="T12" fmla="*/ 0 w 77"/>
                <a:gd name="T13" fmla="*/ 0 h 139"/>
                <a:gd name="T14" fmla="*/ 77 w 77"/>
                <a:gd name="T15" fmla="*/ 139 h 139"/>
              </a:gdLst>
              <a:ahLst/>
              <a:cxnLst>
                <a:cxn ang="T8">
                  <a:pos x="T0" y="T1"/>
                </a:cxn>
                <a:cxn ang="T9">
                  <a:pos x="T2" y="T3"/>
                </a:cxn>
                <a:cxn ang="T10">
                  <a:pos x="T4" y="T5"/>
                </a:cxn>
                <a:cxn ang="T11">
                  <a:pos x="T6" y="T7"/>
                </a:cxn>
              </a:cxnLst>
              <a:rect l="T12" t="T13" r="T14" b="T15"/>
              <a:pathLst>
                <a:path w="77" h="139">
                  <a:moveTo>
                    <a:pt x="77" y="6"/>
                  </a:moveTo>
                  <a:lnTo>
                    <a:pt x="68" y="0"/>
                  </a:lnTo>
                  <a:lnTo>
                    <a:pt x="0" y="139"/>
                  </a:lnTo>
                  <a:lnTo>
                    <a:pt x="77" y="6"/>
                  </a:lnTo>
                  <a:close/>
                </a:path>
              </a:pathLst>
            </a:custGeom>
            <a:solidFill>
              <a:srgbClr val="000000"/>
            </a:solidFill>
            <a:ln w="9525">
              <a:noFill/>
              <a:round/>
              <a:headEnd/>
              <a:tailEnd/>
            </a:ln>
          </p:spPr>
          <p:txBody>
            <a:bodyPr/>
            <a:lstStyle/>
            <a:p>
              <a:endParaRPr lang="en-US"/>
            </a:p>
          </p:txBody>
        </p:sp>
        <p:sp>
          <p:nvSpPr>
            <p:cNvPr id="2528" name="Freeform 478">
              <a:extLst>
                <a:ext uri="{FF2B5EF4-FFF2-40B4-BE49-F238E27FC236}">
                  <a16:creationId xmlns:a16="http://schemas.microsoft.com/office/drawing/2014/main" id="{836F9A18-E238-42D1-95F3-0C71B2859DBD}"/>
                </a:ext>
              </a:extLst>
            </p:cNvPr>
            <p:cNvSpPr>
              <a:spLocks/>
            </p:cNvSpPr>
            <p:nvPr/>
          </p:nvSpPr>
          <p:spPr bwMode="auto">
            <a:xfrm>
              <a:off x="5315" y="3225"/>
              <a:ext cx="13" cy="28"/>
            </a:xfrm>
            <a:custGeom>
              <a:avLst/>
              <a:gdLst>
                <a:gd name="T0" fmla="*/ 77 w 77"/>
                <a:gd name="T1" fmla="*/ 6 h 139"/>
                <a:gd name="T2" fmla="*/ 68 w 77"/>
                <a:gd name="T3" fmla="*/ 0 h 139"/>
                <a:gd name="T4" fmla="*/ 0 w 77"/>
                <a:gd name="T5" fmla="*/ 139 h 139"/>
                <a:gd name="T6" fmla="*/ 77 w 77"/>
                <a:gd name="T7" fmla="*/ 6 h 139"/>
                <a:gd name="T8" fmla="*/ 0 60000 65536"/>
                <a:gd name="T9" fmla="*/ 0 60000 65536"/>
                <a:gd name="T10" fmla="*/ 0 60000 65536"/>
                <a:gd name="T11" fmla="*/ 0 60000 65536"/>
                <a:gd name="T12" fmla="*/ 0 w 77"/>
                <a:gd name="T13" fmla="*/ 0 h 139"/>
                <a:gd name="T14" fmla="*/ 77 w 77"/>
                <a:gd name="T15" fmla="*/ 139 h 139"/>
              </a:gdLst>
              <a:ahLst/>
              <a:cxnLst>
                <a:cxn ang="T8">
                  <a:pos x="T0" y="T1"/>
                </a:cxn>
                <a:cxn ang="T9">
                  <a:pos x="T2" y="T3"/>
                </a:cxn>
                <a:cxn ang="T10">
                  <a:pos x="T4" y="T5"/>
                </a:cxn>
                <a:cxn ang="T11">
                  <a:pos x="T6" y="T7"/>
                </a:cxn>
              </a:cxnLst>
              <a:rect l="T12" t="T13" r="T14" b="T15"/>
              <a:pathLst>
                <a:path w="77" h="139">
                  <a:moveTo>
                    <a:pt x="77" y="6"/>
                  </a:moveTo>
                  <a:lnTo>
                    <a:pt x="68" y="0"/>
                  </a:lnTo>
                  <a:lnTo>
                    <a:pt x="0" y="139"/>
                  </a:lnTo>
                  <a:lnTo>
                    <a:pt x="77" y="6"/>
                  </a:lnTo>
                </a:path>
              </a:pathLst>
            </a:custGeom>
            <a:noFill/>
            <a:ln w="0">
              <a:solidFill>
                <a:srgbClr val="000000"/>
              </a:solidFill>
              <a:prstDash val="solid"/>
              <a:round/>
              <a:headEnd/>
              <a:tailEnd/>
            </a:ln>
          </p:spPr>
          <p:txBody>
            <a:bodyPr/>
            <a:lstStyle/>
            <a:p>
              <a:endParaRPr lang="en-US"/>
            </a:p>
          </p:txBody>
        </p:sp>
        <p:sp>
          <p:nvSpPr>
            <p:cNvPr id="2529" name="Freeform 479">
              <a:extLst>
                <a:ext uri="{FF2B5EF4-FFF2-40B4-BE49-F238E27FC236}">
                  <a16:creationId xmlns:a16="http://schemas.microsoft.com/office/drawing/2014/main" id="{A84E86D9-DDD5-4194-ACB7-624AD8B15F11}"/>
                </a:ext>
              </a:extLst>
            </p:cNvPr>
            <p:cNvSpPr>
              <a:spLocks/>
            </p:cNvSpPr>
            <p:nvPr/>
          </p:nvSpPr>
          <p:spPr bwMode="auto">
            <a:xfrm>
              <a:off x="5315" y="3224"/>
              <a:ext cx="11" cy="29"/>
            </a:xfrm>
            <a:custGeom>
              <a:avLst/>
              <a:gdLst>
                <a:gd name="T0" fmla="*/ 68 w 68"/>
                <a:gd name="T1" fmla="*/ 6 h 145"/>
                <a:gd name="T2" fmla="*/ 57 w 68"/>
                <a:gd name="T3" fmla="*/ 0 h 145"/>
                <a:gd name="T4" fmla="*/ 0 w 68"/>
                <a:gd name="T5" fmla="*/ 145 h 145"/>
                <a:gd name="T6" fmla="*/ 68 w 68"/>
                <a:gd name="T7" fmla="*/ 6 h 145"/>
                <a:gd name="T8" fmla="*/ 0 60000 65536"/>
                <a:gd name="T9" fmla="*/ 0 60000 65536"/>
                <a:gd name="T10" fmla="*/ 0 60000 65536"/>
                <a:gd name="T11" fmla="*/ 0 60000 65536"/>
                <a:gd name="T12" fmla="*/ 0 w 68"/>
                <a:gd name="T13" fmla="*/ 0 h 145"/>
                <a:gd name="T14" fmla="*/ 68 w 68"/>
                <a:gd name="T15" fmla="*/ 145 h 145"/>
              </a:gdLst>
              <a:ahLst/>
              <a:cxnLst>
                <a:cxn ang="T8">
                  <a:pos x="T0" y="T1"/>
                </a:cxn>
                <a:cxn ang="T9">
                  <a:pos x="T2" y="T3"/>
                </a:cxn>
                <a:cxn ang="T10">
                  <a:pos x="T4" y="T5"/>
                </a:cxn>
                <a:cxn ang="T11">
                  <a:pos x="T6" y="T7"/>
                </a:cxn>
              </a:cxnLst>
              <a:rect l="T12" t="T13" r="T14" b="T15"/>
              <a:pathLst>
                <a:path w="68" h="145">
                  <a:moveTo>
                    <a:pt x="68" y="6"/>
                  </a:moveTo>
                  <a:lnTo>
                    <a:pt x="57" y="0"/>
                  </a:lnTo>
                  <a:lnTo>
                    <a:pt x="0" y="145"/>
                  </a:lnTo>
                  <a:lnTo>
                    <a:pt x="68" y="6"/>
                  </a:lnTo>
                  <a:close/>
                </a:path>
              </a:pathLst>
            </a:custGeom>
            <a:solidFill>
              <a:srgbClr val="000000"/>
            </a:solidFill>
            <a:ln w="9525">
              <a:noFill/>
              <a:round/>
              <a:headEnd/>
              <a:tailEnd/>
            </a:ln>
          </p:spPr>
          <p:txBody>
            <a:bodyPr/>
            <a:lstStyle/>
            <a:p>
              <a:endParaRPr lang="en-US"/>
            </a:p>
          </p:txBody>
        </p:sp>
        <p:sp>
          <p:nvSpPr>
            <p:cNvPr id="2530" name="Freeform 480">
              <a:extLst>
                <a:ext uri="{FF2B5EF4-FFF2-40B4-BE49-F238E27FC236}">
                  <a16:creationId xmlns:a16="http://schemas.microsoft.com/office/drawing/2014/main" id="{1AAEC1DC-E7FD-410B-80FA-B80D6E869014}"/>
                </a:ext>
              </a:extLst>
            </p:cNvPr>
            <p:cNvSpPr>
              <a:spLocks/>
            </p:cNvSpPr>
            <p:nvPr/>
          </p:nvSpPr>
          <p:spPr bwMode="auto">
            <a:xfrm>
              <a:off x="5315" y="3224"/>
              <a:ext cx="11" cy="29"/>
            </a:xfrm>
            <a:custGeom>
              <a:avLst/>
              <a:gdLst>
                <a:gd name="T0" fmla="*/ 68 w 68"/>
                <a:gd name="T1" fmla="*/ 6 h 145"/>
                <a:gd name="T2" fmla="*/ 57 w 68"/>
                <a:gd name="T3" fmla="*/ 0 h 145"/>
                <a:gd name="T4" fmla="*/ 0 w 68"/>
                <a:gd name="T5" fmla="*/ 145 h 145"/>
                <a:gd name="T6" fmla="*/ 68 w 68"/>
                <a:gd name="T7" fmla="*/ 6 h 145"/>
                <a:gd name="T8" fmla="*/ 0 60000 65536"/>
                <a:gd name="T9" fmla="*/ 0 60000 65536"/>
                <a:gd name="T10" fmla="*/ 0 60000 65536"/>
                <a:gd name="T11" fmla="*/ 0 60000 65536"/>
                <a:gd name="T12" fmla="*/ 0 w 68"/>
                <a:gd name="T13" fmla="*/ 0 h 145"/>
                <a:gd name="T14" fmla="*/ 68 w 68"/>
                <a:gd name="T15" fmla="*/ 145 h 145"/>
              </a:gdLst>
              <a:ahLst/>
              <a:cxnLst>
                <a:cxn ang="T8">
                  <a:pos x="T0" y="T1"/>
                </a:cxn>
                <a:cxn ang="T9">
                  <a:pos x="T2" y="T3"/>
                </a:cxn>
                <a:cxn ang="T10">
                  <a:pos x="T4" y="T5"/>
                </a:cxn>
                <a:cxn ang="T11">
                  <a:pos x="T6" y="T7"/>
                </a:cxn>
              </a:cxnLst>
              <a:rect l="T12" t="T13" r="T14" b="T15"/>
              <a:pathLst>
                <a:path w="68" h="145">
                  <a:moveTo>
                    <a:pt x="68" y="6"/>
                  </a:moveTo>
                  <a:lnTo>
                    <a:pt x="57" y="0"/>
                  </a:lnTo>
                  <a:lnTo>
                    <a:pt x="0" y="145"/>
                  </a:lnTo>
                  <a:lnTo>
                    <a:pt x="68" y="6"/>
                  </a:lnTo>
                </a:path>
              </a:pathLst>
            </a:custGeom>
            <a:noFill/>
            <a:ln w="0">
              <a:solidFill>
                <a:srgbClr val="000000"/>
              </a:solidFill>
              <a:prstDash val="solid"/>
              <a:round/>
              <a:headEnd/>
              <a:tailEnd/>
            </a:ln>
          </p:spPr>
          <p:txBody>
            <a:bodyPr/>
            <a:lstStyle/>
            <a:p>
              <a:endParaRPr lang="en-US"/>
            </a:p>
          </p:txBody>
        </p:sp>
        <p:sp>
          <p:nvSpPr>
            <p:cNvPr id="2531" name="Freeform 481">
              <a:extLst>
                <a:ext uri="{FF2B5EF4-FFF2-40B4-BE49-F238E27FC236}">
                  <a16:creationId xmlns:a16="http://schemas.microsoft.com/office/drawing/2014/main" id="{120C7506-79C0-4FA8-BB8C-A9B1ED1E7B10}"/>
                </a:ext>
              </a:extLst>
            </p:cNvPr>
            <p:cNvSpPr>
              <a:spLocks/>
            </p:cNvSpPr>
            <p:nvPr/>
          </p:nvSpPr>
          <p:spPr bwMode="auto">
            <a:xfrm>
              <a:off x="5315" y="3223"/>
              <a:ext cx="9" cy="30"/>
            </a:xfrm>
            <a:custGeom>
              <a:avLst/>
              <a:gdLst>
                <a:gd name="T0" fmla="*/ 57 w 57"/>
                <a:gd name="T1" fmla="*/ 5 h 150"/>
                <a:gd name="T2" fmla="*/ 45 w 57"/>
                <a:gd name="T3" fmla="*/ 0 h 150"/>
                <a:gd name="T4" fmla="*/ 0 w 57"/>
                <a:gd name="T5" fmla="*/ 150 h 150"/>
                <a:gd name="T6" fmla="*/ 57 w 57"/>
                <a:gd name="T7" fmla="*/ 5 h 150"/>
                <a:gd name="T8" fmla="*/ 0 60000 65536"/>
                <a:gd name="T9" fmla="*/ 0 60000 65536"/>
                <a:gd name="T10" fmla="*/ 0 60000 65536"/>
                <a:gd name="T11" fmla="*/ 0 60000 65536"/>
                <a:gd name="T12" fmla="*/ 0 w 57"/>
                <a:gd name="T13" fmla="*/ 0 h 150"/>
                <a:gd name="T14" fmla="*/ 57 w 57"/>
                <a:gd name="T15" fmla="*/ 150 h 150"/>
              </a:gdLst>
              <a:ahLst/>
              <a:cxnLst>
                <a:cxn ang="T8">
                  <a:pos x="T0" y="T1"/>
                </a:cxn>
                <a:cxn ang="T9">
                  <a:pos x="T2" y="T3"/>
                </a:cxn>
                <a:cxn ang="T10">
                  <a:pos x="T4" y="T5"/>
                </a:cxn>
                <a:cxn ang="T11">
                  <a:pos x="T6" y="T7"/>
                </a:cxn>
              </a:cxnLst>
              <a:rect l="T12" t="T13" r="T14" b="T15"/>
              <a:pathLst>
                <a:path w="57" h="150">
                  <a:moveTo>
                    <a:pt x="57" y="5"/>
                  </a:moveTo>
                  <a:lnTo>
                    <a:pt x="45" y="0"/>
                  </a:lnTo>
                  <a:lnTo>
                    <a:pt x="0" y="150"/>
                  </a:lnTo>
                  <a:lnTo>
                    <a:pt x="57" y="5"/>
                  </a:lnTo>
                  <a:close/>
                </a:path>
              </a:pathLst>
            </a:custGeom>
            <a:solidFill>
              <a:srgbClr val="000000"/>
            </a:solidFill>
            <a:ln w="9525">
              <a:noFill/>
              <a:round/>
              <a:headEnd/>
              <a:tailEnd/>
            </a:ln>
          </p:spPr>
          <p:txBody>
            <a:bodyPr/>
            <a:lstStyle/>
            <a:p>
              <a:endParaRPr lang="en-US"/>
            </a:p>
          </p:txBody>
        </p:sp>
        <p:sp>
          <p:nvSpPr>
            <p:cNvPr id="2532" name="Freeform 482">
              <a:extLst>
                <a:ext uri="{FF2B5EF4-FFF2-40B4-BE49-F238E27FC236}">
                  <a16:creationId xmlns:a16="http://schemas.microsoft.com/office/drawing/2014/main" id="{6337D34F-5E00-47F6-8C23-B52E6868D17E}"/>
                </a:ext>
              </a:extLst>
            </p:cNvPr>
            <p:cNvSpPr>
              <a:spLocks/>
            </p:cNvSpPr>
            <p:nvPr/>
          </p:nvSpPr>
          <p:spPr bwMode="auto">
            <a:xfrm>
              <a:off x="5315" y="3223"/>
              <a:ext cx="9" cy="30"/>
            </a:xfrm>
            <a:custGeom>
              <a:avLst/>
              <a:gdLst>
                <a:gd name="T0" fmla="*/ 57 w 57"/>
                <a:gd name="T1" fmla="*/ 5 h 150"/>
                <a:gd name="T2" fmla="*/ 45 w 57"/>
                <a:gd name="T3" fmla="*/ 0 h 150"/>
                <a:gd name="T4" fmla="*/ 0 w 57"/>
                <a:gd name="T5" fmla="*/ 150 h 150"/>
                <a:gd name="T6" fmla="*/ 57 w 57"/>
                <a:gd name="T7" fmla="*/ 5 h 150"/>
                <a:gd name="T8" fmla="*/ 0 60000 65536"/>
                <a:gd name="T9" fmla="*/ 0 60000 65536"/>
                <a:gd name="T10" fmla="*/ 0 60000 65536"/>
                <a:gd name="T11" fmla="*/ 0 60000 65536"/>
                <a:gd name="T12" fmla="*/ 0 w 57"/>
                <a:gd name="T13" fmla="*/ 0 h 150"/>
                <a:gd name="T14" fmla="*/ 57 w 57"/>
                <a:gd name="T15" fmla="*/ 150 h 150"/>
              </a:gdLst>
              <a:ahLst/>
              <a:cxnLst>
                <a:cxn ang="T8">
                  <a:pos x="T0" y="T1"/>
                </a:cxn>
                <a:cxn ang="T9">
                  <a:pos x="T2" y="T3"/>
                </a:cxn>
                <a:cxn ang="T10">
                  <a:pos x="T4" y="T5"/>
                </a:cxn>
                <a:cxn ang="T11">
                  <a:pos x="T6" y="T7"/>
                </a:cxn>
              </a:cxnLst>
              <a:rect l="T12" t="T13" r="T14" b="T15"/>
              <a:pathLst>
                <a:path w="57" h="150">
                  <a:moveTo>
                    <a:pt x="57" y="5"/>
                  </a:moveTo>
                  <a:lnTo>
                    <a:pt x="45" y="0"/>
                  </a:lnTo>
                  <a:lnTo>
                    <a:pt x="0" y="150"/>
                  </a:lnTo>
                  <a:lnTo>
                    <a:pt x="57" y="5"/>
                  </a:lnTo>
                </a:path>
              </a:pathLst>
            </a:custGeom>
            <a:noFill/>
            <a:ln w="0">
              <a:solidFill>
                <a:srgbClr val="000000"/>
              </a:solidFill>
              <a:prstDash val="solid"/>
              <a:round/>
              <a:headEnd/>
              <a:tailEnd/>
            </a:ln>
          </p:spPr>
          <p:txBody>
            <a:bodyPr/>
            <a:lstStyle/>
            <a:p>
              <a:endParaRPr lang="en-US"/>
            </a:p>
          </p:txBody>
        </p:sp>
        <p:sp>
          <p:nvSpPr>
            <p:cNvPr id="2533" name="Freeform 483">
              <a:extLst>
                <a:ext uri="{FF2B5EF4-FFF2-40B4-BE49-F238E27FC236}">
                  <a16:creationId xmlns:a16="http://schemas.microsoft.com/office/drawing/2014/main" id="{8E8CB7DA-EC2A-4E8E-AA7C-6E545E0DAB94}"/>
                </a:ext>
              </a:extLst>
            </p:cNvPr>
            <p:cNvSpPr>
              <a:spLocks/>
            </p:cNvSpPr>
            <p:nvPr/>
          </p:nvSpPr>
          <p:spPr bwMode="auto">
            <a:xfrm>
              <a:off x="5315" y="3222"/>
              <a:ext cx="7" cy="31"/>
            </a:xfrm>
            <a:custGeom>
              <a:avLst/>
              <a:gdLst>
                <a:gd name="T0" fmla="*/ 45 w 45"/>
                <a:gd name="T1" fmla="*/ 4 h 154"/>
                <a:gd name="T2" fmla="*/ 35 w 45"/>
                <a:gd name="T3" fmla="*/ 0 h 154"/>
                <a:gd name="T4" fmla="*/ 0 w 45"/>
                <a:gd name="T5" fmla="*/ 154 h 154"/>
                <a:gd name="T6" fmla="*/ 45 w 45"/>
                <a:gd name="T7" fmla="*/ 4 h 154"/>
                <a:gd name="T8" fmla="*/ 0 60000 65536"/>
                <a:gd name="T9" fmla="*/ 0 60000 65536"/>
                <a:gd name="T10" fmla="*/ 0 60000 65536"/>
                <a:gd name="T11" fmla="*/ 0 60000 65536"/>
                <a:gd name="T12" fmla="*/ 0 w 45"/>
                <a:gd name="T13" fmla="*/ 0 h 154"/>
                <a:gd name="T14" fmla="*/ 45 w 45"/>
                <a:gd name="T15" fmla="*/ 154 h 154"/>
              </a:gdLst>
              <a:ahLst/>
              <a:cxnLst>
                <a:cxn ang="T8">
                  <a:pos x="T0" y="T1"/>
                </a:cxn>
                <a:cxn ang="T9">
                  <a:pos x="T2" y="T3"/>
                </a:cxn>
                <a:cxn ang="T10">
                  <a:pos x="T4" y="T5"/>
                </a:cxn>
                <a:cxn ang="T11">
                  <a:pos x="T6" y="T7"/>
                </a:cxn>
              </a:cxnLst>
              <a:rect l="T12" t="T13" r="T14" b="T15"/>
              <a:pathLst>
                <a:path w="45" h="154">
                  <a:moveTo>
                    <a:pt x="45" y="4"/>
                  </a:moveTo>
                  <a:lnTo>
                    <a:pt x="35" y="0"/>
                  </a:lnTo>
                  <a:lnTo>
                    <a:pt x="0" y="154"/>
                  </a:lnTo>
                  <a:lnTo>
                    <a:pt x="45" y="4"/>
                  </a:lnTo>
                  <a:close/>
                </a:path>
              </a:pathLst>
            </a:custGeom>
            <a:solidFill>
              <a:srgbClr val="000000"/>
            </a:solidFill>
            <a:ln w="9525">
              <a:noFill/>
              <a:round/>
              <a:headEnd/>
              <a:tailEnd/>
            </a:ln>
          </p:spPr>
          <p:txBody>
            <a:bodyPr/>
            <a:lstStyle/>
            <a:p>
              <a:endParaRPr lang="en-US"/>
            </a:p>
          </p:txBody>
        </p:sp>
        <p:sp>
          <p:nvSpPr>
            <p:cNvPr id="2534" name="Freeform 484">
              <a:extLst>
                <a:ext uri="{FF2B5EF4-FFF2-40B4-BE49-F238E27FC236}">
                  <a16:creationId xmlns:a16="http://schemas.microsoft.com/office/drawing/2014/main" id="{641E67C8-B175-4A7C-AB83-4A880A2B1E41}"/>
                </a:ext>
              </a:extLst>
            </p:cNvPr>
            <p:cNvSpPr>
              <a:spLocks/>
            </p:cNvSpPr>
            <p:nvPr/>
          </p:nvSpPr>
          <p:spPr bwMode="auto">
            <a:xfrm>
              <a:off x="5315" y="3222"/>
              <a:ext cx="7" cy="31"/>
            </a:xfrm>
            <a:custGeom>
              <a:avLst/>
              <a:gdLst>
                <a:gd name="T0" fmla="*/ 45 w 45"/>
                <a:gd name="T1" fmla="*/ 4 h 154"/>
                <a:gd name="T2" fmla="*/ 35 w 45"/>
                <a:gd name="T3" fmla="*/ 0 h 154"/>
                <a:gd name="T4" fmla="*/ 0 w 45"/>
                <a:gd name="T5" fmla="*/ 154 h 154"/>
                <a:gd name="T6" fmla="*/ 45 w 45"/>
                <a:gd name="T7" fmla="*/ 4 h 154"/>
                <a:gd name="T8" fmla="*/ 0 60000 65536"/>
                <a:gd name="T9" fmla="*/ 0 60000 65536"/>
                <a:gd name="T10" fmla="*/ 0 60000 65536"/>
                <a:gd name="T11" fmla="*/ 0 60000 65536"/>
                <a:gd name="T12" fmla="*/ 0 w 45"/>
                <a:gd name="T13" fmla="*/ 0 h 154"/>
                <a:gd name="T14" fmla="*/ 45 w 45"/>
                <a:gd name="T15" fmla="*/ 154 h 154"/>
              </a:gdLst>
              <a:ahLst/>
              <a:cxnLst>
                <a:cxn ang="T8">
                  <a:pos x="T0" y="T1"/>
                </a:cxn>
                <a:cxn ang="T9">
                  <a:pos x="T2" y="T3"/>
                </a:cxn>
                <a:cxn ang="T10">
                  <a:pos x="T4" y="T5"/>
                </a:cxn>
                <a:cxn ang="T11">
                  <a:pos x="T6" y="T7"/>
                </a:cxn>
              </a:cxnLst>
              <a:rect l="T12" t="T13" r="T14" b="T15"/>
              <a:pathLst>
                <a:path w="45" h="154">
                  <a:moveTo>
                    <a:pt x="45" y="4"/>
                  </a:moveTo>
                  <a:lnTo>
                    <a:pt x="35" y="0"/>
                  </a:lnTo>
                  <a:lnTo>
                    <a:pt x="0" y="154"/>
                  </a:lnTo>
                  <a:lnTo>
                    <a:pt x="45" y="4"/>
                  </a:lnTo>
                </a:path>
              </a:pathLst>
            </a:custGeom>
            <a:noFill/>
            <a:ln w="0">
              <a:solidFill>
                <a:srgbClr val="000000"/>
              </a:solidFill>
              <a:prstDash val="solid"/>
              <a:round/>
              <a:headEnd/>
              <a:tailEnd/>
            </a:ln>
          </p:spPr>
          <p:txBody>
            <a:bodyPr/>
            <a:lstStyle/>
            <a:p>
              <a:endParaRPr lang="en-US"/>
            </a:p>
          </p:txBody>
        </p:sp>
        <p:sp>
          <p:nvSpPr>
            <p:cNvPr id="2535" name="Freeform 485">
              <a:extLst>
                <a:ext uri="{FF2B5EF4-FFF2-40B4-BE49-F238E27FC236}">
                  <a16:creationId xmlns:a16="http://schemas.microsoft.com/office/drawing/2014/main" id="{CE1AD786-BBDD-423B-BC75-2F1D28148F72}"/>
                </a:ext>
              </a:extLst>
            </p:cNvPr>
            <p:cNvSpPr>
              <a:spLocks/>
            </p:cNvSpPr>
            <p:nvPr/>
          </p:nvSpPr>
          <p:spPr bwMode="auto">
            <a:xfrm>
              <a:off x="5315" y="3222"/>
              <a:ext cx="5" cy="31"/>
            </a:xfrm>
            <a:custGeom>
              <a:avLst/>
              <a:gdLst>
                <a:gd name="T0" fmla="*/ 35 w 35"/>
                <a:gd name="T1" fmla="*/ 3 h 157"/>
                <a:gd name="T2" fmla="*/ 23 w 35"/>
                <a:gd name="T3" fmla="*/ 0 h 157"/>
                <a:gd name="T4" fmla="*/ 0 w 35"/>
                <a:gd name="T5" fmla="*/ 157 h 157"/>
                <a:gd name="T6" fmla="*/ 35 w 35"/>
                <a:gd name="T7" fmla="*/ 3 h 157"/>
                <a:gd name="T8" fmla="*/ 0 60000 65536"/>
                <a:gd name="T9" fmla="*/ 0 60000 65536"/>
                <a:gd name="T10" fmla="*/ 0 60000 65536"/>
                <a:gd name="T11" fmla="*/ 0 60000 65536"/>
                <a:gd name="T12" fmla="*/ 0 w 35"/>
                <a:gd name="T13" fmla="*/ 0 h 157"/>
                <a:gd name="T14" fmla="*/ 35 w 35"/>
                <a:gd name="T15" fmla="*/ 157 h 157"/>
              </a:gdLst>
              <a:ahLst/>
              <a:cxnLst>
                <a:cxn ang="T8">
                  <a:pos x="T0" y="T1"/>
                </a:cxn>
                <a:cxn ang="T9">
                  <a:pos x="T2" y="T3"/>
                </a:cxn>
                <a:cxn ang="T10">
                  <a:pos x="T4" y="T5"/>
                </a:cxn>
                <a:cxn ang="T11">
                  <a:pos x="T6" y="T7"/>
                </a:cxn>
              </a:cxnLst>
              <a:rect l="T12" t="T13" r="T14" b="T15"/>
              <a:pathLst>
                <a:path w="35" h="157">
                  <a:moveTo>
                    <a:pt x="35" y="3"/>
                  </a:moveTo>
                  <a:lnTo>
                    <a:pt x="23" y="0"/>
                  </a:lnTo>
                  <a:lnTo>
                    <a:pt x="0" y="157"/>
                  </a:lnTo>
                  <a:lnTo>
                    <a:pt x="35" y="3"/>
                  </a:lnTo>
                  <a:close/>
                </a:path>
              </a:pathLst>
            </a:custGeom>
            <a:solidFill>
              <a:srgbClr val="000000"/>
            </a:solidFill>
            <a:ln w="9525">
              <a:noFill/>
              <a:round/>
              <a:headEnd/>
              <a:tailEnd/>
            </a:ln>
          </p:spPr>
          <p:txBody>
            <a:bodyPr/>
            <a:lstStyle/>
            <a:p>
              <a:endParaRPr lang="en-US"/>
            </a:p>
          </p:txBody>
        </p:sp>
        <p:sp>
          <p:nvSpPr>
            <p:cNvPr id="2536" name="Freeform 486">
              <a:extLst>
                <a:ext uri="{FF2B5EF4-FFF2-40B4-BE49-F238E27FC236}">
                  <a16:creationId xmlns:a16="http://schemas.microsoft.com/office/drawing/2014/main" id="{3E5F68CF-CBAB-4A19-99E6-7F7C21EBC65B}"/>
                </a:ext>
              </a:extLst>
            </p:cNvPr>
            <p:cNvSpPr>
              <a:spLocks/>
            </p:cNvSpPr>
            <p:nvPr/>
          </p:nvSpPr>
          <p:spPr bwMode="auto">
            <a:xfrm>
              <a:off x="5315" y="3222"/>
              <a:ext cx="5" cy="31"/>
            </a:xfrm>
            <a:custGeom>
              <a:avLst/>
              <a:gdLst>
                <a:gd name="T0" fmla="*/ 35 w 35"/>
                <a:gd name="T1" fmla="*/ 3 h 157"/>
                <a:gd name="T2" fmla="*/ 23 w 35"/>
                <a:gd name="T3" fmla="*/ 0 h 157"/>
                <a:gd name="T4" fmla="*/ 0 w 35"/>
                <a:gd name="T5" fmla="*/ 157 h 157"/>
                <a:gd name="T6" fmla="*/ 35 w 35"/>
                <a:gd name="T7" fmla="*/ 3 h 157"/>
                <a:gd name="T8" fmla="*/ 0 60000 65536"/>
                <a:gd name="T9" fmla="*/ 0 60000 65536"/>
                <a:gd name="T10" fmla="*/ 0 60000 65536"/>
                <a:gd name="T11" fmla="*/ 0 60000 65536"/>
                <a:gd name="T12" fmla="*/ 0 w 35"/>
                <a:gd name="T13" fmla="*/ 0 h 157"/>
                <a:gd name="T14" fmla="*/ 35 w 35"/>
                <a:gd name="T15" fmla="*/ 157 h 157"/>
              </a:gdLst>
              <a:ahLst/>
              <a:cxnLst>
                <a:cxn ang="T8">
                  <a:pos x="T0" y="T1"/>
                </a:cxn>
                <a:cxn ang="T9">
                  <a:pos x="T2" y="T3"/>
                </a:cxn>
                <a:cxn ang="T10">
                  <a:pos x="T4" y="T5"/>
                </a:cxn>
                <a:cxn ang="T11">
                  <a:pos x="T6" y="T7"/>
                </a:cxn>
              </a:cxnLst>
              <a:rect l="T12" t="T13" r="T14" b="T15"/>
              <a:pathLst>
                <a:path w="35" h="157">
                  <a:moveTo>
                    <a:pt x="35" y="3"/>
                  </a:moveTo>
                  <a:lnTo>
                    <a:pt x="23" y="0"/>
                  </a:lnTo>
                  <a:lnTo>
                    <a:pt x="0" y="157"/>
                  </a:lnTo>
                  <a:lnTo>
                    <a:pt x="35" y="3"/>
                  </a:lnTo>
                </a:path>
              </a:pathLst>
            </a:custGeom>
            <a:noFill/>
            <a:ln w="0">
              <a:solidFill>
                <a:srgbClr val="000000"/>
              </a:solidFill>
              <a:prstDash val="solid"/>
              <a:round/>
              <a:headEnd/>
              <a:tailEnd/>
            </a:ln>
          </p:spPr>
          <p:txBody>
            <a:bodyPr/>
            <a:lstStyle/>
            <a:p>
              <a:endParaRPr lang="en-US"/>
            </a:p>
          </p:txBody>
        </p:sp>
        <p:sp>
          <p:nvSpPr>
            <p:cNvPr id="2537" name="Freeform 487">
              <a:extLst>
                <a:ext uri="{FF2B5EF4-FFF2-40B4-BE49-F238E27FC236}">
                  <a16:creationId xmlns:a16="http://schemas.microsoft.com/office/drawing/2014/main" id="{B2D0DFF3-3C16-4512-BBEE-473148AE6C8F}"/>
                </a:ext>
              </a:extLst>
            </p:cNvPr>
            <p:cNvSpPr>
              <a:spLocks/>
            </p:cNvSpPr>
            <p:nvPr/>
          </p:nvSpPr>
          <p:spPr bwMode="auto">
            <a:xfrm>
              <a:off x="5315" y="3221"/>
              <a:ext cx="4" cy="32"/>
            </a:xfrm>
            <a:custGeom>
              <a:avLst/>
              <a:gdLst>
                <a:gd name="T0" fmla="*/ 23 w 23"/>
                <a:gd name="T1" fmla="*/ 2 h 159"/>
                <a:gd name="T2" fmla="*/ 11 w 23"/>
                <a:gd name="T3" fmla="*/ 0 h 159"/>
                <a:gd name="T4" fmla="*/ 0 w 23"/>
                <a:gd name="T5" fmla="*/ 159 h 159"/>
                <a:gd name="T6" fmla="*/ 23 w 23"/>
                <a:gd name="T7" fmla="*/ 2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23" y="2"/>
                  </a:moveTo>
                  <a:lnTo>
                    <a:pt x="11" y="0"/>
                  </a:lnTo>
                  <a:lnTo>
                    <a:pt x="0" y="159"/>
                  </a:lnTo>
                  <a:lnTo>
                    <a:pt x="23" y="2"/>
                  </a:lnTo>
                  <a:close/>
                </a:path>
              </a:pathLst>
            </a:custGeom>
            <a:solidFill>
              <a:srgbClr val="000000"/>
            </a:solidFill>
            <a:ln w="9525">
              <a:noFill/>
              <a:round/>
              <a:headEnd/>
              <a:tailEnd/>
            </a:ln>
          </p:spPr>
          <p:txBody>
            <a:bodyPr/>
            <a:lstStyle/>
            <a:p>
              <a:endParaRPr lang="en-US"/>
            </a:p>
          </p:txBody>
        </p:sp>
        <p:sp>
          <p:nvSpPr>
            <p:cNvPr id="2538" name="Freeform 488">
              <a:extLst>
                <a:ext uri="{FF2B5EF4-FFF2-40B4-BE49-F238E27FC236}">
                  <a16:creationId xmlns:a16="http://schemas.microsoft.com/office/drawing/2014/main" id="{340D97B0-AB28-475E-9061-9159D1786BF5}"/>
                </a:ext>
              </a:extLst>
            </p:cNvPr>
            <p:cNvSpPr>
              <a:spLocks/>
            </p:cNvSpPr>
            <p:nvPr/>
          </p:nvSpPr>
          <p:spPr bwMode="auto">
            <a:xfrm>
              <a:off x="5315" y="3221"/>
              <a:ext cx="4" cy="32"/>
            </a:xfrm>
            <a:custGeom>
              <a:avLst/>
              <a:gdLst>
                <a:gd name="T0" fmla="*/ 23 w 23"/>
                <a:gd name="T1" fmla="*/ 2 h 159"/>
                <a:gd name="T2" fmla="*/ 11 w 23"/>
                <a:gd name="T3" fmla="*/ 0 h 159"/>
                <a:gd name="T4" fmla="*/ 0 w 23"/>
                <a:gd name="T5" fmla="*/ 159 h 159"/>
                <a:gd name="T6" fmla="*/ 23 w 23"/>
                <a:gd name="T7" fmla="*/ 2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23" y="2"/>
                  </a:moveTo>
                  <a:lnTo>
                    <a:pt x="11" y="0"/>
                  </a:lnTo>
                  <a:lnTo>
                    <a:pt x="0" y="159"/>
                  </a:lnTo>
                  <a:lnTo>
                    <a:pt x="23" y="2"/>
                  </a:lnTo>
                </a:path>
              </a:pathLst>
            </a:custGeom>
            <a:noFill/>
            <a:ln w="0">
              <a:solidFill>
                <a:srgbClr val="000000"/>
              </a:solidFill>
              <a:prstDash val="solid"/>
              <a:round/>
              <a:headEnd/>
              <a:tailEnd/>
            </a:ln>
          </p:spPr>
          <p:txBody>
            <a:bodyPr/>
            <a:lstStyle/>
            <a:p>
              <a:endParaRPr lang="en-US"/>
            </a:p>
          </p:txBody>
        </p:sp>
        <p:sp>
          <p:nvSpPr>
            <p:cNvPr id="2539" name="Freeform 489">
              <a:extLst>
                <a:ext uri="{FF2B5EF4-FFF2-40B4-BE49-F238E27FC236}">
                  <a16:creationId xmlns:a16="http://schemas.microsoft.com/office/drawing/2014/main" id="{E8299E67-6D98-41AC-A6EB-9F95870CDB69}"/>
                </a:ext>
              </a:extLst>
            </p:cNvPr>
            <p:cNvSpPr>
              <a:spLocks/>
            </p:cNvSpPr>
            <p:nvPr/>
          </p:nvSpPr>
          <p:spPr bwMode="auto">
            <a:xfrm>
              <a:off x="5315" y="3221"/>
              <a:ext cx="2" cy="32"/>
            </a:xfrm>
            <a:custGeom>
              <a:avLst/>
              <a:gdLst>
                <a:gd name="T0" fmla="*/ 11 w 11"/>
                <a:gd name="T1" fmla="*/ 1 h 160"/>
                <a:gd name="T2" fmla="*/ 0 w 11"/>
                <a:gd name="T3" fmla="*/ 0 h 160"/>
                <a:gd name="T4" fmla="*/ 0 w 11"/>
                <a:gd name="T5" fmla="*/ 160 h 160"/>
                <a:gd name="T6" fmla="*/ 11 w 11"/>
                <a:gd name="T7" fmla="*/ 1 h 160"/>
                <a:gd name="T8" fmla="*/ 0 60000 65536"/>
                <a:gd name="T9" fmla="*/ 0 60000 65536"/>
                <a:gd name="T10" fmla="*/ 0 60000 65536"/>
                <a:gd name="T11" fmla="*/ 0 60000 65536"/>
                <a:gd name="T12" fmla="*/ 0 w 11"/>
                <a:gd name="T13" fmla="*/ 0 h 160"/>
                <a:gd name="T14" fmla="*/ 11 w 11"/>
                <a:gd name="T15" fmla="*/ 160 h 160"/>
              </a:gdLst>
              <a:ahLst/>
              <a:cxnLst>
                <a:cxn ang="T8">
                  <a:pos x="T0" y="T1"/>
                </a:cxn>
                <a:cxn ang="T9">
                  <a:pos x="T2" y="T3"/>
                </a:cxn>
                <a:cxn ang="T10">
                  <a:pos x="T4" y="T5"/>
                </a:cxn>
                <a:cxn ang="T11">
                  <a:pos x="T6" y="T7"/>
                </a:cxn>
              </a:cxnLst>
              <a:rect l="T12" t="T13" r="T14" b="T15"/>
              <a:pathLst>
                <a:path w="11" h="160">
                  <a:moveTo>
                    <a:pt x="11" y="1"/>
                  </a:moveTo>
                  <a:lnTo>
                    <a:pt x="0" y="0"/>
                  </a:lnTo>
                  <a:lnTo>
                    <a:pt x="0" y="160"/>
                  </a:lnTo>
                  <a:lnTo>
                    <a:pt x="11" y="1"/>
                  </a:lnTo>
                  <a:close/>
                </a:path>
              </a:pathLst>
            </a:custGeom>
            <a:solidFill>
              <a:srgbClr val="000000"/>
            </a:solidFill>
            <a:ln w="9525">
              <a:noFill/>
              <a:round/>
              <a:headEnd/>
              <a:tailEnd/>
            </a:ln>
          </p:spPr>
          <p:txBody>
            <a:bodyPr/>
            <a:lstStyle/>
            <a:p>
              <a:endParaRPr lang="en-US"/>
            </a:p>
          </p:txBody>
        </p:sp>
        <p:sp>
          <p:nvSpPr>
            <p:cNvPr id="2540" name="Freeform 490">
              <a:extLst>
                <a:ext uri="{FF2B5EF4-FFF2-40B4-BE49-F238E27FC236}">
                  <a16:creationId xmlns:a16="http://schemas.microsoft.com/office/drawing/2014/main" id="{5C50FEC0-9F59-4D29-9FB4-F4BD2DC1DBBD}"/>
                </a:ext>
              </a:extLst>
            </p:cNvPr>
            <p:cNvSpPr>
              <a:spLocks/>
            </p:cNvSpPr>
            <p:nvPr/>
          </p:nvSpPr>
          <p:spPr bwMode="auto">
            <a:xfrm>
              <a:off x="5315" y="3221"/>
              <a:ext cx="2" cy="32"/>
            </a:xfrm>
            <a:custGeom>
              <a:avLst/>
              <a:gdLst>
                <a:gd name="T0" fmla="*/ 11 w 11"/>
                <a:gd name="T1" fmla="*/ 1 h 160"/>
                <a:gd name="T2" fmla="*/ 0 w 11"/>
                <a:gd name="T3" fmla="*/ 0 h 160"/>
                <a:gd name="T4" fmla="*/ 0 w 11"/>
                <a:gd name="T5" fmla="*/ 160 h 160"/>
                <a:gd name="T6" fmla="*/ 11 w 11"/>
                <a:gd name="T7" fmla="*/ 1 h 160"/>
                <a:gd name="T8" fmla="*/ 0 60000 65536"/>
                <a:gd name="T9" fmla="*/ 0 60000 65536"/>
                <a:gd name="T10" fmla="*/ 0 60000 65536"/>
                <a:gd name="T11" fmla="*/ 0 60000 65536"/>
                <a:gd name="T12" fmla="*/ 0 w 11"/>
                <a:gd name="T13" fmla="*/ 0 h 160"/>
                <a:gd name="T14" fmla="*/ 11 w 11"/>
                <a:gd name="T15" fmla="*/ 160 h 160"/>
              </a:gdLst>
              <a:ahLst/>
              <a:cxnLst>
                <a:cxn ang="T8">
                  <a:pos x="T0" y="T1"/>
                </a:cxn>
                <a:cxn ang="T9">
                  <a:pos x="T2" y="T3"/>
                </a:cxn>
                <a:cxn ang="T10">
                  <a:pos x="T4" y="T5"/>
                </a:cxn>
                <a:cxn ang="T11">
                  <a:pos x="T6" y="T7"/>
                </a:cxn>
              </a:cxnLst>
              <a:rect l="T12" t="T13" r="T14" b="T15"/>
              <a:pathLst>
                <a:path w="11" h="160">
                  <a:moveTo>
                    <a:pt x="11" y="1"/>
                  </a:moveTo>
                  <a:lnTo>
                    <a:pt x="0" y="0"/>
                  </a:lnTo>
                  <a:lnTo>
                    <a:pt x="0" y="160"/>
                  </a:lnTo>
                  <a:lnTo>
                    <a:pt x="11" y="1"/>
                  </a:lnTo>
                </a:path>
              </a:pathLst>
            </a:custGeom>
            <a:noFill/>
            <a:ln w="0">
              <a:solidFill>
                <a:srgbClr val="000000"/>
              </a:solidFill>
              <a:prstDash val="solid"/>
              <a:round/>
              <a:headEnd/>
              <a:tailEnd/>
            </a:ln>
          </p:spPr>
          <p:txBody>
            <a:bodyPr/>
            <a:lstStyle/>
            <a:p>
              <a:endParaRPr lang="en-US"/>
            </a:p>
          </p:txBody>
        </p:sp>
        <p:sp>
          <p:nvSpPr>
            <p:cNvPr id="2541" name="Freeform 491">
              <a:extLst>
                <a:ext uri="{FF2B5EF4-FFF2-40B4-BE49-F238E27FC236}">
                  <a16:creationId xmlns:a16="http://schemas.microsoft.com/office/drawing/2014/main" id="{33082276-1F7D-4E48-A30D-94561308AC5C}"/>
                </a:ext>
              </a:extLst>
            </p:cNvPr>
            <p:cNvSpPr>
              <a:spLocks/>
            </p:cNvSpPr>
            <p:nvPr/>
          </p:nvSpPr>
          <p:spPr bwMode="auto">
            <a:xfrm>
              <a:off x="5313" y="3221"/>
              <a:ext cx="2" cy="32"/>
            </a:xfrm>
            <a:custGeom>
              <a:avLst/>
              <a:gdLst>
                <a:gd name="T0" fmla="*/ 12 w 12"/>
                <a:gd name="T1" fmla="*/ 0 h 160"/>
                <a:gd name="T2" fmla="*/ 0 w 12"/>
                <a:gd name="T3" fmla="*/ 1 h 160"/>
                <a:gd name="T4" fmla="*/ 12 w 12"/>
                <a:gd name="T5" fmla="*/ 160 h 160"/>
                <a:gd name="T6" fmla="*/ 12 w 12"/>
                <a:gd name="T7" fmla="*/ 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12" y="0"/>
                  </a:moveTo>
                  <a:lnTo>
                    <a:pt x="0" y="1"/>
                  </a:lnTo>
                  <a:lnTo>
                    <a:pt x="12" y="160"/>
                  </a:lnTo>
                  <a:lnTo>
                    <a:pt x="12" y="0"/>
                  </a:lnTo>
                  <a:close/>
                </a:path>
              </a:pathLst>
            </a:custGeom>
            <a:solidFill>
              <a:srgbClr val="000000"/>
            </a:solidFill>
            <a:ln w="9525">
              <a:noFill/>
              <a:round/>
              <a:headEnd/>
              <a:tailEnd/>
            </a:ln>
          </p:spPr>
          <p:txBody>
            <a:bodyPr/>
            <a:lstStyle/>
            <a:p>
              <a:endParaRPr lang="en-US"/>
            </a:p>
          </p:txBody>
        </p:sp>
        <p:sp>
          <p:nvSpPr>
            <p:cNvPr id="2542" name="Freeform 492">
              <a:extLst>
                <a:ext uri="{FF2B5EF4-FFF2-40B4-BE49-F238E27FC236}">
                  <a16:creationId xmlns:a16="http://schemas.microsoft.com/office/drawing/2014/main" id="{EC3190C0-6562-4F66-99D4-F8772553B463}"/>
                </a:ext>
              </a:extLst>
            </p:cNvPr>
            <p:cNvSpPr>
              <a:spLocks/>
            </p:cNvSpPr>
            <p:nvPr/>
          </p:nvSpPr>
          <p:spPr bwMode="auto">
            <a:xfrm>
              <a:off x="5313" y="3221"/>
              <a:ext cx="2" cy="32"/>
            </a:xfrm>
            <a:custGeom>
              <a:avLst/>
              <a:gdLst>
                <a:gd name="T0" fmla="*/ 12 w 12"/>
                <a:gd name="T1" fmla="*/ 0 h 160"/>
                <a:gd name="T2" fmla="*/ 0 w 12"/>
                <a:gd name="T3" fmla="*/ 1 h 160"/>
                <a:gd name="T4" fmla="*/ 12 w 12"/>
                <a:gd name="T5" fmla="*/ 160 h 160"/>
                <a:gd name="T6" fmla="*/ 12 w 12"/>
                <a:gd name="T7" fmla="*/ 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12" y="0"/>
                  </a:moveTo>
                  <a:lnTo>
                    <a:pt x="0" y="1"/>
                  </a:lnTo>
                  <a:lnTo>
                    <a:pt x="12" y="160"/>
                  </a:lnTo>
                  <a:lnTo>
                    <a:pt x="12" y="0"/>
                  </a:lnTo>
                </a:path>
              </a:pathLst>
            </a:custGeom>
            <a:noFill/>
            <a:ln w="0">
              <a:solidFill>
                <a:srgbClr val="000000"/>
              </a:solidFill>
              <a:prstDash val="solid"/>
              <a:round/>
              <a:headEnd/>
              <a:tailEnd/>
            </a:ln>
          </p:spPr>
          <p:txBody>
            <a:bodyPr/>
            <a:lstStyle/>
            <a:p>
              <a:endParaRPr lang="en-US"/>
            </a:p>
          </p:txBody>
        </p:sp>
        <p:sp>
          <p:nvSpPr>
            <p:cNvPr id="2543" name="Freeform 493">
              <a:extLst>
                <a:ext uri="{FF2B5EF4-FFF2-40B4-BE49-F238E27FC236}">
                  <a16:creationId xmlns:a16="http://schemas.microsoft.com/office/drawing/2014/main" id="{6F6AD02F-A898-44C9-BE1C-CFC1C126B6C8}"/>
                </a:ext>
              </a:extLst>
            </p:cNvPr>
            <p:cNvSpPr>
              <a:spLocks/>
            </p:cNvSpPr>
            <p:nvPr/>
          </p:nvSpPr>
          <p:spPr bwMode="auto">
            <a:xfrm>
              <a:off x="5311" y="3221"/>
              <a:ext cx="4" cy="32"/>
            </a:xfrm>
            <a:custGeom>
              <a:avLst/>
              <a:gdLst>
                <a:gd name="T0" fmla="*/ 12 w 24"/>
                <a:gd name="T1" fmla="*/ 0 h 159"/>
                <a:gd name="T2" fmla="*/ 0 w 24"/>
                <a:gd name="T3" fmla="*/ 2 h 159"/>
                <a:gd name="T4" fmla="*/ 24 w 24"/>
                <a:gd name="T5" fmla="*/ 159 h 159"/>
                <a:gd name="T6" fmla="*/ 12 w 24"/>
                <a:gd name="T7" fmla="*/ 0 h 159"/>
                <a:gd name="T8" fmla="*/ 0 60000 65536"/>
                <a:gd name="T9" fmla="*/ 0 60000 65536"/>
                <a:gd name="T10" fmla="*/ 0 60000 65536"/>
                <a:gd name="T11" fmla="*/ 0 60000 65536"/>
                <a:gd name="T12" fmla="*/ 0 w 24"/>
                <a:gd name="T13" fmla="*/ 0 h 159"/>
                <a:gd name="T14" fmla="*/ 24 w 24"/>
                <a:gd name="T15" fmla="*/ 159 h 159"/>
              </a:gdLst>
              <a:ahLst/>
              <a:cxnLst>
                <a:cxn ang="T8">
                  <a:pos x="T0" y="T1"/>
                </a:cxn>
                <a:cxn ang="T9">
                  <a:pos x="T2" y="T3"/>
                </a:cxn>
                <a:cxn ang="T10">
                  <a:pos x="T4" y="T5"/>
                </a:cxn>
                <a:cxn ang="T11">
                  <a:pos x="T6" y="T7"/>
                </a:cxn>
              </a:cxnLst>
              <a:rect l="T12" t="T13" r="T14" b="T15"/>
              <a:pathLst>
                <a:path w="24" h="159">
                  <a:moveTo>
                    <a:pt x="12" y="0"/>
                  </a:moveTo>
                  <a:lnTo>
                    <a:pt x="0" y="2"/>
                  </a:lnTo>
                  <a:lnTo>
                    <a:pt x="24" y="159"/>
                  </a:lnTo>
                  <a:lnTo>
                    <a:pt x="12" y="0"/>
                  </a:lnTo>
                  <a:close/>
                </a:path>
              </a:pathLst>
            </a:custGeom>
            <a:solidFill>
              <a:srgbClr val="000000"/>
            </a:solidFill>
            <a:ln w="9525">
              <a:noFill/>
              <a:round/>
              <a:headEnd/>
              <a:tailEnd/>
            </a:ln>
          </p:spPr>
          <p:txBody>
            <a:bodyPr/>
            <a:lstStyle/>
            <a:p>
              <a:endParaRPr lang="en-US"/>
            </a:p>
          </p:txBody>
        </p:sp>
        <p:sp>
          <p:nvSpPr>
            <p:cNvPr id="2544" name="Freeform 494">
              <a:extLst>
                <a:ext uri="{FF2B5EF4-FFF2-40B4-BE49-F238E27FC236}">
                  <a16:creationId xmlns:a16="http://schemas.microsoft.com/office/drawing/2014/main" id="{F06C8882-E576-4181-ABA0-CF889267067A}"/>
                </a:ext>
              </a:extLst>
            </p:cNvPr>
            <p:cNvSpPr>
              <a:spLocks/>
            </p:cNvSpPr>
            <p:nvPr/>
          </p:nvSpPr>
          <p:spPr bwMode="auto">
            <a:xfrm>
              <a:off x="5311" y="3221"/>
              <a:ext cx="4" cy="32"/>
            </a:xfrm>
            <a:custGeom>
              <a:avLst/>
              <a:gdLst>
                <a:gd name="T0" fmla="*/ 12 w 24"/>
                <a:gd name="T1" fmla="*/ 0 h 159"/>
                <a:gd name="T2" fmla="*/ 0 w 24"/>
                <a:gd name="T3" fmla="*/ 2 h 159"/>
                <a:gd name="T4" fmla="*/ 24 w 24"/>
                <a:gd name="T5" fmla="*/ 159 h 159"/>
                <a:gd name="T6" fmla="*/ 12 w 24"/>
                <a:gd name="T7" fmla="*/ 0 h 159"/>
                <a:gd name="T8" fmla="*/ 0 60000 65536"/>
                <a:gd name="T9" fmla="*/ 0 60000 65536"/>
                <a:gd name="T10" fmla="*/ 0 60000 65536"/>
                <a:gd name="T11" fmla="*/ 0 60000 65536"/>
                <a:gd name="T12" fmla="*/ 0 w 24"/>
                <a:gd name="T13" fmla="*/ 0 h 159"/>
                <a:gd name="T14" fmla="*/ 24 w 24"/>
                <a:gd name="T15" fmla="*/ 159 h 159"/>
              </a:gdLst>
              <a:ahLst/>
              <a:cxnLst>
                <a:cxn ang="T8">
                  <a:pos x="T0" y="T1"/>
                </a:cxn>
                <a:cxn ang="T9">
                  <a:pos x="T2" y="T3"/>
                </a:cxn>
                <a:cxn ang="T10">
                  <a:pos x="T4" y="T5"/>
                </a:cxn>
                <a:cxn ang="T11">
                  <a:pos x="T6" y="T7"/>
                </a:cxn>
              </a:cxnLst>
              <a:rect l="T12" t="T13" r="T14" b="T15"/>
              <a:pathLst>
                <a:path w="24" h="159">
                  <a:moveTo>
                    <a:pt x="12" y="0"/>
                  </a:moveTo>
                  <a:lnTo>
                    <a:pt x="0" y="2"/>
                  </a:lnTo>
                  <a:lnTo>
                    <a:pt x="24" y="159"/>
                  </a:lnTo>
                  <a:lnTo>
                    <a:pt x="12" y="0"/>
                  </a:lnTo>
                </a:path>
              </a:pathLst>
            </a:custGeom>
            <a:noFill/>
            <a:ln w="0">
              <a:solidFill>
                <a:srgbClr val="000000"/>
              </a:solidFill>
              <a:prstDash val="solid"/>
              <a:round/>
              <a:headEnd/>
              <a:tailEnd/>
            </a:ln>
          </p:spPr>
          <p:txBody>
            <a:bodyPr/>
            <a:lstStyle/>
            <a:p>
              <a:endParaRPr lang="en-US"/>
            </a:p>
          </p:txBody>
        </p:sp>
        <p:sp>
          <p:nvSpPr>
            <p:cNvPr id="2545" name="Freeform 495">
              <a:extLst>
                <a:ext uri="{FF2B5EF4-FFF2-40B4-BE49-F238E27FC236}">
                  <a16:creationId xmlns:a16="http://schemas.microsoft.com/office/drawing/2014/main" id="{9631DE25-D043-4C56-AEC3-4E923AF8D13A}"/>
                </a:ext>
              </a:extLst>
            </p:cNvPr>
            <p:cNvSpPr>
              <a:spLocks/>
            </p:cNvSpPr>
            <p:nvPr/>
          </p:nvSpPr>
          <p:spPr bwMode="auto">
            <a:xfrm>
              <a:off x="5309" y="3222"/>
              <a:ext cx="6" cy="31"/>
            </a:xfrm>
            <a:custGeom>
              <a:avLst/>
              <a:gdLst>
                <a:gd name="T0" fmla="*/ 11 w 35"/>
                <a:gd name="T1" fmla="*/ 0 h 157"/>
                <a:gd name="T2" fmla="*/ 0 w 35"/>
                <a:gd name="T3" fmla="*/ 3 h 157"/>
                <a:gd name="T4" fmla="*/ 35 w 35"/>
                <a:gd name="T5" fmla="*/ 157 h 157"/>
                <a:gd name="T6" fmla="*/ 11 w 35"/>
                <a:gd name="T7" fmla="*/ 0 h 157"/>
                <a:gd name="T8" fmla="*/ 0 60000 65536"/>
                <a:gd name="T9" fmla="*/ 0 60000 65536"/>
                <a:gd name="T10" fmla="*/ 0 60000 65536"/>
                <a:gd name="T11" fmla="*/ 0 60000 65536"/>
                <a:gd name="T12" fmla="*/ 0 w 35"/>
                <a:gd name="T13" fmla="*/ 0 h 157"/>
                <a:gd name="T14" fmla="*/ 35 w 35"/>
                <a:gd name="T15" fmla="*/ 157 h 157"/>
              </a:gdLst>
              <a:ahLst/>
              <a:cxnLst>
                <a:cxn ang="T8">
                  <a:pos x="T0" y="T1"/>
                </a:cxn>
                <a:cxn ang="T9">
                  <a:pos x="T2" y="T3"/>
                </a:cxn>
                <a:cxn ang="T10">
                  <a:pos x="T4" y="T5"/>
                </a:cxn>
                <a:cxn ang="T11">
                  <a:pos x="T6" y="T7"/>
                </a:cxn>
              </a:cxnLst>
              <a:rect l="T12" t="T13" r="T14" b="T15"/>
              <a:pathLst>
                <a:path w="35" h="157">
                  <a:moveTo>
                    <a:pt x="11" y="0"/>
                  </a:moveTo>
                  <a:lnTo>
                    <a:pt x="0" y="3"/>
                  </a:lnTo>
                  <a:lnTo>
                    <a:pt x="35" y="157"/>
                  </a:lnTo>
                  <a:lnTo>
                    <a:pt x="11" y="0"/>
                  </a:lnTo>
                  <a:close/>
                </a:path>
              </a:pathLst>
            </a:custGeom>
            <a:solidFill>
              <a:srgbClr val="000000"/>
            </a:solidFill>
            <a:ln w="9525">
              <a:noFill/>
              <a:round/>
              <a:headEnd/>
              <a:tailEnd/>
            </a:ln>
          </p:spPr>
          <p:txBody>
            <a:bodyPr/>
            <a:lstStyle/>
            <a:p>
              <a:endParaRPr lang="en-US"/>
            </a:p>
          </p:txBody>
        </p:sp>
        <p:sp>
          <p:nvSpPr>
            <p:cNvPr id="2546" name="Freeform 496">
              <a:extLst>
                <a:ext uri="{FF2B5EF4-FFF2-40B4-BE49-F238E27FC236}">
                  <a16:creationId xmlns:a16="http://schemas.microsoft.com/office/drawing/2014/main" id="{2C73BC9E-43CB-4F08-835B-84A20EC41C48}"/>
                </a:ext>
              </a:extLst>
            </p:cNvPr>
            <p:cNvSpPr>
              <a:spLocks/>
            </p:cNvSpPr>
            <p:nvPr/>
          </p:nvSpPr>
          <p:spPr bwMode="auto">
            <a:xfrm>
              <a:off x="5309" y="3222"/>
              <a:ext cx="6" cy="31"/>
            </a:xfrm>
            <a:custGeom>
              <a:avLst/>
              <a:gdLst>
                <a:gd name="T0" fmla="*/ 11 w 35"/>
                <a:gd name="T1" fmla="*/ 0 h 157"/>
                <a:gd name="T2" fmla="*/ 0 w 35"/>
                <a:gd name="T3" fmla="*/ 3 h 157"/>
                <a:gd name="T4" fmla="*/ 35 w 35"/>
                <a:gd name="T5" fmla="*/ 157 h 157"/>
                <a:gd name="T6" fmla="*/ 11 w 35"/>
                <a:gd name="T7" fmla="*/ 0 h 157"/>
                <a:gd name="T8" fmla="*/ 0 60000 65536"/>
                <a:gd name="T9" fmla="*/ 0 60000 65536"/>
                <a:gd name="T10" fmla="*/ 0 60000 65536"/>
                <a:gd name="T11" fmla="*/ 0 60000 65536"/>
                <a:gd name="T12" fmla="*/ 0 w 35"/>
                <a:gd name="T13" fmla="*/ 0 h 157"/>
                <a:gd name="T14" fmla="*/ 35 w 35"/>
                <a:gd name="T15" fmla="*/ 157 h 157"/>
              </a:gdLst>
              <a:ahLst/>
              <a:cxnLst>
                <a:cxn ang="T8">
                  <a:pos x="T0" y="T1"/>
                </a:cxn>
                <a:cxn ang="T9">
                  <a:pos x="T2" y="T3"/>
                </a:cxn>
                <a:cxn ang="T10">
                  <a:pos x="T4" y="T5"/>
                </a:cxn>
                <a:cxn ang="T11">
                  <a:pos x="T6" y="T7"/>
                </a:cxn>
              </a:cxnLst>
              <a:rect l="T12" t="T13" r="T14" b="T15"/>
              <a:pathLst>
                <a:path w="35" h="157">
                  <a:moveTo>
                    <a:pt x="11" y="0"/>
                  </a:moveTo>
                  <a:lnTo>
                    <a:pt x="0" y="3"/>
                  </a:lnTo>
                  <a:lnTo>
                    <a:pt x="35" y="157"/>
                  </a:lnTo>
                  <a:lnTo>
                    <a:pt x="11" y="0"/>
                  </a:lnTo>
                </a:path>
              </a:pathLst>
            </a:custGeom>
            <a:noFill/>
            <a:ln w="0">
              <a:solidFill>
                <a:srgbClr val="000000"/>
              </a:solidFill>
              <a:prstDash val="solid"/>
              <a:round/>
              <a:headEnd/>
              <a:tailEnd/>
            </a:ln>
          </p:spPr>
          <p:txBody>
            <a:bodyPr/>
            <a:lstStyle/>
            <a:p>
              <a:endParaRPr lang="en-US"/>
            </a:p>
          </p:txBody>
        </p:sp>
        <p:sp>
          <p:nvSpPr>
            <p:cNvPr id="2547" name="Freeform 497">
              <a:extLst>
                <a:ext uri="{FF2B5EF4-FFF2-40B4-BE49-F238E27FC236}">
                  <a16:creationId xmlns:a16="http://schemas.microsoft.com/office/drawing/2014/main" id="{10CC8BCF-D60E-47D7-A429-94A28ACD296F}"/>
                </a:ext>
              </a:extLst>
            </p:cNvPr>
            <p:cNvSpPr>
              <a:spLocks/>
            </p:cNvSpPr>
            <p:nvPr/>
          </p:nvSpPr>
          <p:spPr bwMode="auto">
            <a:xfrm>
              <a:off x="5307" y="3222"/>
              <a:ext cx="8" cy="31"/>
            </a:xfrm>
            <a:custGeom>
              <a:avLst/>
              <a:gdLst>
                <a:gd name="T0" fmla="*/ 11 w 46"/>
                <a:gd name="T1" fmla="*/ 0 h 154"/>
                <a:gd name="T2" fmla="*/ 0 w 46"/>
                <a:gd name="T3" fmla="*/ 4 h 154"/>
                <a:gd name="T4" fmla="*/ 46 w 46"/>
                <a:gd name="T5" fmla="*/ 154 h 154"/>
                <a:gd name="T6" fmla="*/ 11 w 46"/>
                <a:gd name="T7" fmla="*/ 0 h 154"/>
                <a:gd name="T8" fmla="*/ 0 60000 65536"/>
                <a:gd name="T9" fmla="*/ 0 60000 65536"/>
                <a:gd name="T10" fmla="*/ 0 60000 65536"/>
                <a:gd name="T11" fmla="*/ 0 60000 65536"/>
                <a:gd name="T12" fmla="*/ 0 w 46"/>
                <a:gd name="T13" fmla="*/ 0 h 154"/>
                <a:gd name="T14" fmla="*/ 46 w 46"/>
                <a:gd name="T15" fmla="*/ 154 h 154"/>
              </a:gdLst>
              <a:ahLst/>
              <a:cxnLst>
                <a:cxn ang="T8">
                  <a:pos x="T0" y="T1"/>
                </a:cxn>
                <a:cxn ang="T9">
                  <a:pos x="T2" y="T3"/>
                </a:cxn>
                <a:cxn ang="T10">
                  <a:pos x="T4" y="T5"/>
                </a:cxn>
                <a:cxn ang="T11">
                  <a:pos x="T6" y="T7"/>
                </a:cxn>
              </a:cxnLst>
              <a:rect l="T12" t="T13" r="T14" b="T15"/>
              <a:pathLst>
                <a:path w="46" h="154">
                  <a:moveTo>
                    <a:pt x="11" y="0"/>
                  </a:moveTo>
                  <a:lnTo>
                    <a:pt x="0" y="4"/>
                  </a:lnTo>
                  <a:lnTo>
                    <a:pt x="46" y="154"/>
                  </a:lnTo>
                  <a:lnTo>
                    <a:pt x="11" y="0"/>
                  </a:lnTo>
                  <a:close/>
                </a:path>
              </a:pathLst>
            </a:custGeom>
            <a:solidFill>
              <a:srgbClr val="000000"/>
            </a:solidFill>
            <a:ln w="9525">
              <a:noFill/>
              <a:round/>
              <a:headEnd/>
              <a:tailEnd/>
            </a:ln>
          </p:spPr>
          <p:txBody>
            <a:bodyPr/>
            <a:lstStyle/>
            <a:p>
              <a:endParaRPr lang="en-US"/>
            </a:p>
          </p:txBody>
        </p:sp>
        <p:sp>
          <p:nvSpPr>
            <p:cNvPr id="2548" name="Freeform 498">
              <a:extLst>
                <a:ext uri="{FF2B5EF4-FFF2-40B4-BE49-F238E27FC236}">
                  <a16:creationId xmlns:a16="http://schemas.microsoft.com/office/drawing/2014/main" id="{3AA619BC-CAAB-4510-9706-C6C7F08CE634}"/>
                </a:ext>
              </a:extLst>
            </p:cNvPr>
            <p:cNvSpPr>
              <a:spLocks/>
            </p:cNvSpPr>
            <p:nvPr/>
          </p:nvSpPr>
          <p:spPr bwMode="auto">
            <a:xfrm>
              <a:off x="5307" y="3222"/>
              <a:ext cx="8" cy="31"/>
            </a:xfrm>
            <a:custGeom>
              <a:avLst/>
              <a:gdLst>
                <a:gd name="T0" fmla="*/ 11 w 46"/>
                <a:gd name="T1" fmla="*/ 0 h 154"/>
                <a:gd name="T2" fmla="*/ 0 w 46"/>
                <a:gd name="T3" fmla="*/ 4 h 154"/>
                <a:gd name="T4" fmla="*/ 46 w 46"/>
                <a:gd name="T5" fmla="*/ 154 h 154"/>
                <a:gd name="T6" fmla="*/ 11 w 46"/>
                <a:gd name="T7" fmla="*/ 0 h 154"/>
                <a:gd name="T8" fmla="*/ 0 60000 65536"/>
                <a:gd name="T9" fmla="*/ 0 60000 65536"/>
                <a:gd name="T10" fmla="*/ 0 60000 65536"/>
                <a:gd name="T11" fmla="*/ 0 60000 65536"/>
                <a:gd name="T12" fmla="*/ 0 w 46"/>
                <a:gd name="T13" fmla="*/ 0 h 154"/>
                <a:gd name="T14" fmla="*/ 46 w 46"/>
                <a:gd name="T15" fmla="*/ 154 h 154"/>
              </a:gdLst>
              <a:ahLst/>
              <a:cxnLst>
                <a:cxn ang="T8">
                  <a:pos x="T0" y="T1"/>
                </a:cxn>
                <a:cxn ang="T9">
                  <a:pos x="T2" y="T3"/>
                </a:cxn>
                <a:cxn ang="T10">
                  <a:pos x="T4" y="T5"/>
                </a:cxn>
                <a:cxn ang="T11">
                  <a:pos x="T6" y="T7"/>
                </a:cxn>
              </a:cxnLst>
              <a:rect l="T12" t="T13" r="T14" b="T15"/>
              <a:pathLst>
                <a:path w="46" h="154">
                  <a:moveTo>
                    <a:pt x="11" y="0"/>
                  </a:moveTo>
                  <a:lnTo>
                    <a:pt x="0" y="4"/>
                  </a:lnTo>
                  <a:lnTo>
                    <a:pt x="46" y="154"/>
                  </a:lnTo>
                  <a:lnTo>
                    <a:pt x="11" y="0"/>
                  </a:lnTo>
                </a:path>
              </a:pathLst>
            </a:custGeom>
            <a:noFill/>
            <a:ln w="0">
              <a:solidFill>
                <a:srgbClr val="000000"/>
              </a:solidFill>
              <a:prstDash val="solid"/>
              <a:round/>
              <a:headEnd/>
              <a:tailEnd/>
            </a:ln>
          </p:spPr>
          <p:txBody>
            <a:bodyPr/>
            <a:lstStyle/>
            <a:p>
              <a:endParaRPr lang="en-US"/>
            </a:p>
          </p:txBody>
        </p:sp>
        <p:sp>
          <p:nvSpPr>
            <p:cNvPr id="2549" name="Freeform 499">
              <a:extLst>
                <a:ext uri="{FF2B5EF4-FFF2-40B4-BE49-F238E27FC236}">
                  <a16:creationId xmlns:a16="http://schemas.microsoft.com/office/drawing/2014/main" id="{F8336E77-4DB2-44A2-AAA0-72D06CF179DB}"/>
                </a:ext>
              </a:extLst>
            </p:cNvPr>
            <p:cNvSpPr>
              <a:spLocks/>
            </p:cNvSpPr>
            <p:nvPr/>
          </p:nvSpPr>
          <p:spPr bwMode="auto">
            <a:xfrm>
              <a:off x="5305" y="3223"/>
              <a:ext cx="10" cy="30"/>
            </a:xfrm>
            <a:custGeom>
              <a:avLst/>
              <a:gdLst>
                <a:gd name="T0" fmla="*/ 12 w 58"/>
                <a:gd name="T1" fmla="*/ 0 h 150"/>
                <a:gd name="T2" fmla="*/ 0 w 58"/>
                <a:gd name="T3" fmla="*/ 5 h 150"/>
                <a:gd name="T4" fmla="*/ 58 w 58"/>
                <a:gd name="T5" fmla="*/ 150 h 150"/>
                <a:gd name="T6" fmla="*/ 12 w 58"/>
                <a:gd name="T7" fmla="*/ 0 h 150"/>
                <a:gd name="T8" fmla="*/ 0 60000 65536"/>
                <a:gd name="T9" fmla="*/ 0 60000 65536"/>
                <a:gd name="T10" fmla="*/ 0 60000 65536"/>
                <a:gd name="T11" fmla="*/ 0 60000 65536"/>
                <a:gd name="T12" fmla="*/ 0 w 58"/>
                <a:gd name="T13" fmla="*/ 0 h 150"/>
                <a:gd name="T14" fmla="*/ 58 w 58"/>
                <a:gd name="T15" fmla="*/ 150 h 150"/>
              </a:gdLst>
              <a:ahLst/>
              <a:cxnLst>
                <a:cxn ang="T8">
                  <a:pos x="T0" y="T1"/>
                </a:cxn>
                <a:cxn ang="T9">
                  <a:pos x="T2" y="T3"/>
                </a:cxn>
                <a:cxn ang="T10">
                  <a:pos x="T4" y="T5"/>
                </a:cxn>
                <a:cxn ang="T11">
                  <a:pos x="T6" y="T7"/>
                </a:cxn>
              </a:cxnLst>
              <a:rect l="T12" t="T13" r="T14" b="T15"/>
              <a:pathLst>
                <a:path w="58" h="150">
                  <a:moveTo>
                    <a:pt x="12" y="0"/>
                  </a:moveTo>
                  <a:lnTo>
                    <a:pt x="0" y="5"/>
                  </a:lnTo>
                  <a:lnTo>
                    <a:pt x="58" y="150"/>
                  </a:lnTo>
                  <a:lnTo>
                    <a:pt x="12" y="0"/>
                  </a:lnTo>
                  <a:close/>
                </a:path>
              </a:pathLst>
            </a:custGeom>
            <a:solidFill>
              <a:srgbClr val="000000"/>
            </a:solidFill>
            <a:ln w="9525">
              <a:noFill/>
              <a:round/>
              <a:headEnd/>
              <a:tailEnd/>
            </a:ln>
          </p:spPr>
          <p:txBody>
            <a:bodyPr/>
            <a:lstStyle/>
            <a:p>
              <a:endParaRPr lang="en-US"/>
            </a:p>
          </p:txBody>
        </p:sp>
        <p:sp>
          <p:nvSpPr>
            <p:cNvPr id="2550" name="Freeform 500">
              <a:extLst>
                <a:ext uri="{FF2B5EF4-FFF2-40B4-BE49-F238E27FC236}">
                  <a16:creationId xmlns:a16="http://schemas.microsoft.com/office/drawing/2014/main" id="{0777F3F5-992A-4B7C-8D4C-A5FF66C8C366}"/>
                </a:ext>
              </a:extLst>
            </p:cNvPr>
            <p:cNvSpPr>
              <a:spLocks/>
            </p:cNvSpPr>
            <p:nvPr/>
          </p:nvSpPr>
          <p:spPr bwMode="auto">
            <a:xfrm>
              <a:off x="5305" y="3223"/>
              <a:ext cx="10" cy="30"/>
            </a:xfrm>
            <a:custGeom>
              <a:avLst/>
              <a:gdLst>
                <a:gd name="T0" fmla="*/ 12 w 58"/>
                <a:gd name="T1" fmla="*/ 0 h 150"/>
                <a:gd name="T2" fmla="*/ 0 w 58"/>
                <a:gd name="T3" fmla="*/ 5 h 150"/>
                <a:gd name="T4" fmla="*/ 58 w 58"/>
                <a:gd name="T5" fmla="*/ 150 h 150"/>
                <a:gd name="T6" fmla="*/ 12 w 58"/>
                <a:gd name="T7" fmla="*/ 0 h 150"/>
                <a:gd name="T8" fmla="*/ 0 60000 65536"/>
                <a:gd name="T9" fmla="*/ 0 60000 65536"/>
                <a:gd name="T10" fmla="*/ 0 60000 65536"/>
                <a:gd name="T11" fmla="*/ 0 60000 65536"/>
                <a:gd name="T12" fmla="*/ 0 w 58"/>
                <a:gd name="T13" fmla="*/ 0 h 150"/>
                <a:gd name="T14" fmla="*/ 58 w 58"/>
                <a:gd name="T15" fmla="*/ 150 h 150"/>
              </a:gdLst>
              <a:ahLst/>
              <a:cxnLst>
                <a:cxn ang="T8">
                  <a:pos x="T0" y="T1"/>
                </a:cxn>
                <a:cxn ang="T9">
                  <a:pos x="T2" y="T3"/>
                </a:cxn>
                <a:cxn ang="T10">
                  <a:pos x="T4" y="T5"/>
                </a:cxn>
                <a:cxn ang="T11">
                  <a:pos x="T6" y="T7"/>
                </a:cxn>
              </a:cxnLst>
              <a:rect l="T12" t="T13" r="T14" b="T15"/>
              <a:pathLst>
                <a:path w="58" h="150">
                  <a:moveTo>
                    <a:pt x="12" y="0"/>
                  </a:moveTo>
                  <a:lnTo>
                    <a:pt x="0" y="5"/>
                  </a:lnTo>
                  <a:lnTo>
                    <a:pt x="58" y="150"/>
                  </a:lnTo>
                  <a:lnTo>
                    <a:pt x="12" y="0"/>
                  </a:lnTo>
                </a:path>
              </a:pathLst>
            </a:custGeom>
            <a:noFill/>
            <a:ln w="0">
              <a:solidFill>
                <a:srgbClr val="000000"/>
              </a:solidFill>
              <a:prstDash val="solid"/>
              <a:round/>
              <a:headEnd/>
              <a:tailEnd/>
            </a:ln>
          </p:spPr>
          <p:txBody>
            <a:bodyPr/>
            <a:lstStyle/>
            <a:p>
              <a:endParaRPr lang="en-US"/>
            </a:p>
          </p:txBody>
        </p:sp>
        <p:sp>
          <p:nvSpPr>
            <p:cNvPr id="2551" name="Freeform 501">
              <a:extLst>
                <a:ext uri="{FF2B5EF4-FFF2-40B4-BE49-F238E27FC236}">
                  <a16:creationId xmlns:a16="http://schemas.microsoft.com/office/drawing/2014/main" id="{C8F5B527-B074-40CD-AF51-1141DAC8FD6C}"/>
                </a:ext>
              </a:extLst>
            </p:cNvPr>
            <p:cNvSpPr>
              <a:spLocks/>
            </p:cNvSpPr>
            <p:nvPr/>
          </p:nvSpPr>
          <p:spPr bwMode="auto">
            <a:xfrm>
              <a:off x="5303" y="3224"/>
              <a:ext cx="12" cy="29"/>
            </a:xfrm>
            <a:custGeom>
              <a:avLst/>
              <a:gdLst>
                <a:gd name="T0" fmla="*/ 10 w 68"/>
                <a:gd name="T1" fmla="*/ 0 h 145"/>
                <a:gd name="T2" fmla="*/ 0 w 68"/>
                <a:gd name="T3" fmla="*/ 6 h 145"/>
                <a:gd name="T4" fmla="*/ 68 w 68"/>
                <a:gd name="T5" fmla="*/ 145 h 145"/>
                <a:gd name="T6" fmla="*/ 10 w 68"/>
                <a:gd name="T7" fmla="*/ 0 h 145"/>
                <a:gd name="T8" fmla="*/ 0 60000 65536"/>
                <a:gd name="T9" fmla="*/ 0 60000 65536"/>
                <a:gd name="T10" fmla="*/ 0 60000 65536"/>
                <a:gd name="T11" fmla="*/ 0 60000 65536"/>
                <a:gd name="T12" fmla="*/ 0 w 68"/>
                <a:gd name="T13" fmla="*/ 0 h 145"/>
                <a:gd name="T14" fmla="*/ 68 w 68"/>
                <a:gd name="T15" fmla="*/ 145 h 145"/>
              </a:gdLst>
              <a:ahLst/>
              <a:cxnLst>
                <a:cxn ang="T8">
                  <a:pos x="T0" y="T1"/>
                </a:cxn>
                <a:cxn ang="T9">
                  <a:pos x="T2" y="T3"/>
                </a:cxn>
                <a:cxn ang="T10">
                  <a:pos x="T4" y="T5"/>
                </a:cxn>
                <a:cxn ang="T11">
                  <a:pos x="T6" y="T7"/>
                </a:cxn>
              </a:cxnLst>
              <a:rect l="T12" t="T13" r="T14" b="T15"/>
              <a:pathLst>
                <a:path w="68" h="145">
                  <a:moveTo>
                    <a:pt x="10" y="0"/>
                  </a:moveTo>
                  <a:lnTo>
                    <a:pt x="0" y="6"/>
                  </a:lnTo>
                  <a:lnTo>
                    <a:pt x="68" y="145"/>
                  </a:lnTo>
                  <a:lnTo>
                    <a:pt x="10" y="0"/>
                  </a:lnTo>
                  <a:close/>
                </a:path>
              </a:pathLst>
            </a:custGeom>
            <a:solidFill>
              <a:srgbClr val="000000"/>
            </a:solidFill>
            <a:ln w="9525">
              <a:noFill/>
              <a:round/>
              <a:headEnd/>
              <a:tailEnd/>
            </a:ln>
          </p:spPr>
          <p:txBody>
            <a:bodyPr/>
            <a:lstStyle/>
            <a:p>
              <a:endParaRPr lang="en-US"/>
            </a:p>
          </p:txBody>
        </p:sp>
        <p:sp>
          <p:nvSpPr>
            <p:cNvPr id="2552" name="Freeform 502">
              <a:extLst>
                <a:ext uri="{FF2B5EF4-FFF2-40B4-BE49-F238E27FC236}">
                  <a16:creationId xmlns:a16="http://schemas.microsoft.com/office/drawing/2014/main" id="{09DAEB45-9A8C-4A95-9B33-681ECE530357}"/>
                </a:ext>
              </a:extLst>
            </p:cNvPr>
            <p:cNvSpPr>
              <a:spLocks/>
            </p:cNvSpPr>
            <p:nvPr/>
          </p:nvSpPr>
          <p:spPr bwMode="auto">
            <a:xfrm>
              <a:off x="5303" y="3224"/>
              <a:ext cx="12" cy="29"/>
            </a:xfrm>
            <a:custGeom>
              <a:avLst/>
              <a:gdLst>
                <a:gd name="T0" fmla="*/ 10 w 68"/>
                <a:gd name="T1" fmla="*/ 0 h 145"/>
                <a:gd name="T2" fmla="*/ 0 w 68"/>
                <a:gd name="T3" fmla="*/ 6 h 145"/>
                <a:gd name="T4" fmla="*/ 68 w 68"/>
                <a:gd name="T5" fmla="*/ 145 h 145"/>
                <a:gd name="T6" fmla="*/ 10 w 68"/>
                <a:gd name="T7" fmla="*/ 0 h 145"/>
                <a:gd name="T8" fmla="*/ 0 60000 65536"/>
                <a:gd name="T9" fmla="*/ 0 60000 65536"/>
                <a:gd name="T10" fmla="*/ 0 60000 65536"/>
                <a:gd name="T11" fmla="*/ 0 60000 65536"/>
                <a:gd name="T12" fmla="*/ 0 w 68"/>
                <a:gd name="T13" fmla="*/ 0 h 145"/>
                <a:gd name="T14" fmla="*/ 68 w 68"/>
                <a:gd name="T15" fmla="*/ 145 h 145"/>
              </a:gdLst>
              <a:ahLst/>
              <a:cxnLst>
                <a:cxn ang="T8">
                  <a:pos x="T0" y="T1"/>
                </a:cxn>
                <a:cxn ang="T9">
                  <a:pos x="T2" y="T3"/>
                </a:cxn>
                <a:cxn ang="T10">
                  <a:pos x="T4" y="T5"/>
                </a:cxn>
                <a:cxn ang="T11">
                  <a:pos x="T6" y="T7"/>
                </a:cxn>
              </a:cxnLst>
              <a:rect l="T12" t="T13" r="T14" b="T15"/>
              <a:pathLst>
                <a:path w="68" h="145">
                  <a:moveTo>
                    <a:pt x="10" y="0"/>
                  </a:moveTo>
                  <a:lnTo>
                    <a:pt x="0" y="6"/>
                  </a:lnTo>
                  <a:lnTo>
                    <a:pt x="68" y="145"/>
                  </a:lnTo>
                  <a:lnTo>
                    <a:pt x="10" y="0"/>
                  </a:lnTo>
                </a:path>
              </a:pathLst>
            </a:custGeom>
            <a:noFill/>
            <a:ln w="0">
              <a:solidFill>
                <a:srgbClr val="000000"/>
              </a:solidFill>
              <a:prstDash val="solid"/>
              <a:round/>
              <a:headEnd/>
              <a:tailEnd/>
            </a:ln>
          </p:spPr>
          <p:txBody>
            <a:bodyPr/>
            <a:lstStyle/>
            <a:p>
              <a:endParaRPr lang="en-US"/>
            </a:p>
          </p:txBody>
        </p:sp>
        <p:sp>
          <p:nvSpPr>
            <p:cNvPr id="2553" name="Freeform 503">
              <a:extLst>
                <a:ext uri="{FF2B5EF4-FFF2-40B4-BE49-F238E27FC236}">
                  <a16:creationId xmlns:a16="http://schemas.microsoft.com/office/drawing/2014/main" id="{FAFC7CC5-DB7A-4A35-8F7D-15F6BE852E8E}"/>
                </a:ext>
              </a:extLst>
            </p:cNvPr>
            <p:cNvSpPr>
              <a:spLocks/>
            </p:cNvSpPr>
            <p:nvPr/>
          </p:nvSpPr>
          <p:spPr bwMode="auto">
            <a:xfrm>
              <a:off x="5302" y="3225"/>
              <a:ext cx="13" cy="28"/>
            </a:xfrm>
            <a:custGeom>
              <a:avLst/>
              <a:gdLst>
                <a:gd name="T0" fmla="*/ 10 w 78"/>
                <a:gd name="T1" fmla="*/ 0 h 139"/>
                <a:gd name="T2" fmla="*/ 0 w 78"/>
                <a:gd name="T3" fmla="*/ 6 h 139"/>
                <a:gd name="T4" fmla="*/ 78 w 78"/>
                <a:gd name="T5" fmla="*/ 139 h 139"/>
                <a:gd name="T6" fmla="*/ 10 w 78"/>
                <a:gd name="T7" fmla="*/ 0 h 139"/>
                <a:gd name="T8" fmla="*/ 0 60000 65536"/>
                <a:gd name="T9" fmla="*/ 0 60000 65536"/>
                <a:gd name="T10" fmla="*/ 0 60000 65536"/>
                <a:gd name="T11" fmla="*/ 0 60000 65536"/>
                <a:gd name="T12" fmla="*/ 0 w 78"/>
                <a:gd name="T13" fmla="*/ 0 h 139"/>
                <a:gd name="T14" fmla="*/ 78 w 78"/>
                <a:gd name="T15" fmla="*/ 139 h 139"/>
              </a:gdLst>
              <a:ahLst/>
              <a:cxnLst>
                <a:cxn ang="T8">
                  <a:pos x="T0" y="T1"/>
                </a:cxn>
                <a:cxn ang="T9">
                  <a:pos x="T2" y="T3"/>
                </a:cxn>
                <a:cxn ang="T10">
                  <a:pos x="T4" y="T5"/>
                </a:cxn>
                <a:cxn ang="T11">
                  <a:pos x="T6" y="T7"/>
                </a:cxn>
              </a:cxnLst>
              <a:rect l="T12" t="T13" r="T14" b="T15"/>
              <a:pathLst>
                <a:path w="78" h="139">
                  <a:moveTo>
                    <a:pt x="10" y="0"/>
                  </a:moveTo>
                  <a:lnTo>
                    <a:pt x="0" y="6"/>
                  </a:lnTo>
                  <a:lnTo>
                    <a:pt x="78" y="139"/>
                  </a:lnTo>
                  <a:lnTo>
                    <a:pt x="10" y="0"/>
                  </a:lnTo>
                  <a:close/>
                </a:path>
              </a:pathLst>
            </a:custGeom>
            <a:solidFill>
              <a:srgbClr val="000000"/>
            </a:solidFill>
            <a:ln w="9525">
              <a:noFill/>
              <a:round/>
              <a:headEnd/>
              <a:tailEnd/>
            </a:ln>
          </p:spPr>
          <p:txBody>
            <a:bodyPr/>
            <a:lstStyle/>
            <a:p>
              <a:endParaRPr lang="en-US"/>
            </a:p>
          </p:txBody>
        </p:sp>
        <p:sp>
          <p:nvSpPr>
            <p:cNvPr id="2554" name="Freeform 504">
              <a:extLst>
                <a:ext uri="{FF2B5EF4-FFF2-40B4-BE49-F238E27FC236}">
                  <a16:creationId xmlns:a16="http://schemas.microsoft.com/office/drawing/2014/main" id="{A183CB8E-9123-405E-A98D-12D527E305C8}"/>
                </a:ext>
              </a:extLst>
            </p:cNvPr>
            <p:cNvSpPr>
              <a:spLocks/>
            </p:cNvSpPr>
            <p:nvPr/>
          </p:nvSpPr>
          <p:spPr bwMode="auto">
            <a:xfrm>
              <a:off x="5302" y="3225"/>
              <a:ext cx="13" cy="28"/>
            </a:xfrm>
            <a:custGeom>
              <a:avLst/>
              <a:gdLst>
                <a:gd name="T0" fmla="*/ 10 w 78"/>
                <a:gd name="T1" fmla="*/ 0 h 139"/>
                <a:gd name="T2" fmla="*/ 0 w 78"/>
                <a:gd name="T3" fmla="*/ 6 h 139"/>
                <a:gd name="T4" fmla="*/ 78 w 78"/>
                <a:gd name="T5" fmla="*/ 139 h 139"/>
                <a:gd name="T6" fmla="*/ 10 w 78"/>
                <a:gd name="T7" fmla="*/ 0 h 139"/>
                <a:gd name="T8" fmla="*/ 0 60000 65536"/>
                <a:gd name="T9" fmla="*/ 0 60000 65536"/>
                <a:gd name="T10" fmla="*/ 0 60000 65536"/>
                <a:gd name="T11" fmla="*/ 0 60000 65536"/>
                <a:gd name="T12" fmla="*/ 0 w 78"/>
                <a:gd name="T13" fmla="*/ 0 h 139"/>
                <a:gd name="T14" fmla="*/ 78 w 78"/>
                <a:gd name="T15" fmla="*/ 139 h 139"/>
              </a:gdLst>
              <a:ahLst/>
              <a:cxnLst>
                <a:cxn ang="T8">
                  <a:pos x="T0" y="T1"/>
                </a:cxn>
                <a:cxn ang="T9">
                  <a:pos x="T2" y="T3"/>
                </a:cxn>
                <a:cxn ang="T10">
                  <a:pos x="T4" y="T5"/>
                </a:cxn>
                <a:cxn ang="T11">
                  <a:pos x="T6" y="T7"/>
                </a:cxn>
              </a:cxnLst>
              <a:rect l="T12" t="T13" r="T14" b="T15"/>
              <a:pathLst>
                <a:path w="78" h="139">
                  <a:moveTo>
                    <a:pt x="10" y="0"/>
                  </a:moveTo>
                  <a:lnTo>
                    <a:pt x="0" y="6"/>
                  </a:lnTo>
                  <a:lnTo>
                    <a:pt x="78" y="139"/>
                  </a:lnTo>
                  <a:lnTo>
                    <a:pt x="10" y="0"/>
                  </a:lnTo>
                </a:path>
              </a:pathLst>
            </a:custGeom>
            <a:noFill/>
            <a:ln w="0">
              <a:solidFill>
                <a:srgbClr val="000000"/>
              </a:solidFill>
              <a:prstDash val="solid"/>
              <a:round/>
              <a:headEnd/>
              <a:tailEnd/>
            </a:ln>
          </p:spPr>
          <p:txBody>
            <a:bodyPr/>
            <a:lstStyle/>
            <a:p>
              <a:endParaRPr lang="en-US"/>
            </a:p>
          </p:txBody>
        </p:sp>
        <p:sp>
          <p:nvSpPr>
            <p:cNvPr id="2555" name="Freeform 505">
              <a:extLst>
                <a:ext uri="{FF2B5EF4-FFF2-40B4-BE49-F238E27FC236}">
                  <a16:creationId xmlns:a16="http://schemas.microsoft.com/office/drawing/2014/main" id="{AD5EB168-77E2-4D4C-ACEC-1EC91943485A}"/>
                </a:ext>
              </a:extLst>
            </p:cNvPr>
            <p:cNvSpPr>
              <a:spLocks/>
            </p:cNvSpPr>
            <p:nvPr/>
          </p:nvSpPr>
          <p:spPr bwMode="auto">
            <a:xfrm>
              <a:off x="5300" y="3226"/>
              <a:ext cx="15" cy="27"/>
            </a:xfrm>
            <a:custGeom>
              <a:avLst/>
              <a:gdLst>
                <a:gd name="T0" fmla="*/ 10 w 88"/>
                <a:gd name="T1" fmla="*/ 0 h 133"/>
                <a:gd name="T2" fmla="*/ 0 w 88"/>
                <a:gd name="T3" fmla="*/ 8 h 133"/>
                <a:gd name="T4" fmla="*/ 88 w 88"/>
                <a:gd name="T5" fmla="*/ 133 h 133"/>
                <a:gd name="T6" fmla="*/ 10 w 88"/>
                <a:gd name="T7" fmla="*/ 0 h 133"/>
                <a:gd name="T8" fmla="*/ 0 60000 65536"/>
                <a:gd name="T9" fmla="*/ 0 60000 65536"/>
                <a:gd name="T10" fmla="*/ 0 60000 65536"/>
                <a:gd name="T11" fmla="*/ 0 60000 65536"/>
                <a:gd name="T12" fmla="*/ 0 w 88"/>
                <a:gd name="T13" fmla="*/ 0 h 133"/>
                <a:gd name="T14" fmla="*/ 88 w 88"/>
                <a:gd name="T15" fmla="*/ 133 h 133"/>
              </a:gdLst>
              <a:ahLst/>
              <a:cxnLst>
                <a:cxn ang="T8">
                  <a:pos x="T0" y="T1"/>
                </a:cxn>
                <a:cxn ang="T9">
                  <a:pos x="T2" y="T3"/>
                </a:cxn>
                <a:cxn ang="T10">
                  <a:pos x="T4" y="T5"/>
                </a:cxn>
                <a:cxn ang="T11">
                  <a:pos x="T6" y="T7"/>
                </a:cxn>
              </a:cxnLst>
              <a:rect l="T12" t="T13" r="T14" b="T15"/>
              <a:pathLst>
                <a:path w="88" h="133">
                  <a:moveTo>
                    <a:pt x="10" y="0"/>
                  </a:moveTo>
                  <a:lnTo>
                    <a:pt x="0" y="8"/>
                  </a:lnTo>
                  <a:lnTo>
                    <a:pt x="88" y="133"/>
                  </a:lnTo>
                  <a:lnTo>
                    <a:pt x="10" y="0"/>
                  </a:lnTo>
                  <a:close/>
                </a:path>
              </a:pathLst>
            </a:custGeom>
            <a:solidFill>
              <a:srgbClr val="000000"/>
            </a:solidFill>
            <a:ln w="9525">
              <a:noFill/>
              <a:round/>
              <a:headEnd/>
              <a:tailEnd/>
            </a:ln>
          </p:spPr>
          <p:txBody>
            <a:bodyPr/>
            <a:lstStyle/>
            <a:p>
              <a:endParaRPr lang="en-US"/>
            </a:p>
          </p:txBody>
        </p:sp>
        <p:sp>
          <p:nvSpPr>
            <p:cNvPr id="2556" name="Freeform 506">
              <a:extLst>
                <a:ext uri="{FF2B5EF4-FFF2-40B4-BE49-F238E27FC236}">
                  <a16:creationId xmlns:a16="http://schemas.microsoft.com/office/drawing/2014/main" id="{FA474CEE-D5DD-4099-9B88-F21517AF2648}"/>
                </a:ext>
              </a:extLst>
            </p:cNvPr>
            <p:cNvSpPr>
              <a:spLocks/>
            </p:cNvSpPr>
            <p:nvPr/>
          </p:nvSpPr>
          <p:spPr bwMode="auto">
            <a:xfrm>
              <a:off x="5300" y="3226"/>
              <a:ext cx="15" cy="27"/>
            </a:xfrm>
            <a:custGeom>
              <a:avLst/>
              <a:gdLst>
                <a:gd name="T0" fmla="*/ 10 w 88"/>
                <a:gd name="T1" fmla="*/ 0 h 133"/>
                <a:gd name="T2" fmla="*/ 0 w 88"/>
                <a:gd name="T3" fmla="*/ 8 h 133"/>
                <a:gd name="T4" fmla="*/ 88 w 88"/>
                <a:gd name="T5" fmla="*/ 133 h 133"/>
                <a:gd name="T6" fmla="*/ 10 w 88"/>
                <a:gd name="T7" fmla="*/ 0 h 133"/>
                <a:gd name="T8" fmla="*/ 0 60000 65536"/>
                <a:gd name="T9" fmla="*/ 0 60000 65536"/>
                <a:gd name="T10" fmla="*/ 0 60000 65536"/>
                <a:gd name="T11" fmla="*/ 0 60000 65536"/>
                <a:gd name="T12" fmla="*/ 0 w 88"/>
                <a:gd name="T13" fmla="*/ 0 h 133"/>
                <a:gd name="T14" fmla="*/ 88 w 88"/>
                <a:gd name="T15" fmla="*/ 133 h 133"/>
              </a:gdLst>
              <a:ahLst/>
              <a:cxnLst>
                <a:cxn ang="T8">
                  <a:pos x="T0" y="T1"/>
                </a:cxn>
                <a:cxn ang="T9">
                  <a:pos x="T2" y="T3"/>
                </a:cxn>
                <a:cxn ang="T10">
                  <a:pos x="T4" y="T5"/>
                </a:cxn>
                <a:cxn ang="T11">
                  <a:pos x="T6" y="T7"/>
                </a:cxn>
              </a:cxnLst>
              <a:rect l="T12" t="T13" r="T14" b="T15"/>
              <a:pathLst>
                <a:path w="88" h="133">
                  <a:moveTo>
                    <a:pt x="10" y="0"/>
                  </a:moveTo>
                  <a:lnTo>
                    <a:pt x="0" y="8"/>
                  </a:lnTo>
                  <a:lnTo>
                    <a:pt x="88" y="133"/>
                  </a:lnTo>
                  <a:lnTo>
                    <a:pt x="10" y="0"/>
                  </a:lnTo>
                </a:path>
              </a:pathLst>
            </a:custGeom>
            <a:noFill/>
            <a:ln w="0">
              <a:solidFill>
                <a:srgbClr val="000000"/>
              </a:solidFill>
              <a:prstDash val="solid"/>
              <a:round/>
              <a:headEnd/>
              <a:tailEnd/>
            </a:ln>
          </p:spPr>
          <p:txBody>
            <a:bodyPr/>
            <a:lstStyle/>
            <a:p>
              <a:endParaRPr lang="en-US"/>
            </a:p>
          </p:txBody>
        </p:sp>
        <p:sp>
          <p:nvSpPr>
            <p:cNvPr id="2557" name="Freeform 507">
              <a:extLst>
                <a:ext uri="{FF2B5EF4-FFF2-40B4-BE49-F238E27FC236}">
                  <a16:creationId xmlns:a16="http://schemas.microsoft.com/office/drawing/2014/main" id="{9E31AF22-9C76-4CB5-A6C4-F3450FA01783}"/>
                </a:ext>
              </a:extLst>
            </p:cNvPr>
            <p:cNvSpPr>
              <a:spLocks/>
            </p:cNvSpPr>
            <p:nvPr/>
          </p:nvSpPr>
          <p:spPr bwMode="auto">
            <a:xfrm>
              <a:off x="5298" y="3228"/>
              <a:ext cx="17" cy="25"/>
            </a:xfrm>
            <a:custGeom>
              <a:avLst/>
              <a:gdLst>
                <a:gd name="T0" fmla="*/ 9 w 97"/>
                <a:gd name="T1" fmla="*/ 0 h 125"/>
                <a:gd name="T2" fmla="*/ 0 w 97"/>
                <a:gd name="T3" fmla="*/ 8 h 125"/>
                <a:gd name="T4" fmla="*/ 97 w 97"/>
                <a:gd name="T5" fmla="*/ 125 h 125"/>
                <a:gd name="T6" fmla="*/ 9 w 97"/>
                <a:gd name="T7" fmla="*/ 0 h 125"/>
                <a:gd name="T8" fmla="*/ 0 60000 65536"/>
                <a:gd name="T9" fmla="*/ 0 60000 65536"/>
                <a:gd name="T10" fmla="*/ 0 60000 65536"/>
                <a:gd name="T11" fmla="*/ 0 60000 65536"/>
                <a:gd name="T12" fmla="*/ 0 w 97"/>
                <a:gd name="T13" fmla="*/ 0 h 125"/>
                <a:gd name="T14" fmla="*/ 97 w 97"/>
                <a:gd name="T15" fmla="*/ 125 h 125"/>
              </a:gdLst>
              <a:ahLst/>
              <a:cxnLst>
                <a:cxn ang="T8">
                  <a:pos x="T0" y="T1"/>
                </a:cxn>
                <a:cxn ang="T9">
                  <a:pos x="T2" y="T3"/>
                </a:cxn>
                <a:cxn ang="T10">
                  <a:pos x="T4" y="T5"/>
                </a:cxn>
                <a:cxn ang="T11">
                  <a:pos x="T6" y="T7"/>
                </a:cxn>
              </a:cxnLst>
              <a:rect l="T12" t="T13" r="T14" b="T15"/>
              <a:pathLst>
                <a:path w="97" h="125">
                  <a:moveTo>
                    <a:pt x="9" y="0"/>
                  </a:moveTo>
                  <a:lnTo>
                    <a:pt x="0" y="8"/>
                  </a:lnTo>
                  <a:lnTo>
                    <a:pt x="97" y="125"/>
                  </a:lnTo>
                  <a:lnTo>
                    <a:pt x="9" y="0"/>
                  </a:lnTo>
                  <a:close/>
                </a:path>
              </a:pathLst>
            </a:custGeom>
            <a:solidFill>
              <a:srgbClr val="000000"/>
            </a:solidFill>
            <a:ln w="9525">
              <a:noFill/>
              <a:round/>
              <a:headEnd/>
              <a:tailEnd/>
            </a:ln>
          </p:spPr>
          <p:txBody>
            <a:bodyPr/>
            <a:lstStyle/>
            <a:p>
              <a:endParaRPr lang="en-US"/>
            </a:p>
          </p:txBody>
        </p:sp>
        <p:sp>
          <p:nvSpPr>
            <p:cNvPr id="2558" name="Freeform 508">
              <a:extLst>
                <a:ext uri="{FF2B5EF4-FFF2-40B4-BE49-F238E27FC236}">
                  <a16:creationId xmlns:a16="http://schemas.microsoft.com/office/drawing/2014/main" id="{1CEE4E11-D5C0-453E-8BCD-DA4E7F2AB8DD}"/>
                </a:ext>
              </a:extLst>
            </p:cNvPr>
            <p:cNvSpPr>
              <a:spLocks/>
            </p:cNvSpPr>
            <p:nvPr/>
          </p:nvSpPr>
          <p:spPr bwMode="auto">
            <a:xfrm>
              <a:off x="5298" y="3228"/>
              <a:ext cx="17" cy="25"/>
            </a:xfrm>
            <a:custGeom>
              <a:avLst/>
              <a:gdLst>
                <a:gd name="T0" fmla="*/ 9 w 97"/>
                <a:gd name="T1" fmla="*/ 0 h 125"/>
                <a:gd name="T2" fmla="*/ 0 w 97"/>
                <a:gd name="T3" fmla="*/ 8 h 125"/>
                <a:gd name="T4" fmla="*/ 97 w 97"/>
                <a:gd name="T5" fmla="*/ 125 h 125"/>
                <a:gd name="T6" fmla="*/ 9 w 97"/>
                <a:gd name="T7" fmla="*/ 0 h 125"/>
                <a:gd name="T8" fmla="*/ 0 60000 65536"/>
                <a:gd name="T9" fmla="*/ 0 60000 65536"/>
                <a:gd name="T10" fmla="*/ 0 60000 65536"/>
                <a:gd name="T11" fmla="*/ 0 60000 65536"/>
                <a:gd name="T12" fmla="*/ 0 w 97"/>
                <a:gd name="T13" fmla="*/ 0 h 125"/>
                <a:gd name="T14" fmla="*/ 97 w 97"/>
                <a:gd name="T15" fmla="*/ 125 h 125"/>
              </a:gdLst>
              <a:ahLst/>
              <a:cxnLst>
                <a:cxn ang="T8">
                  <a:pos x="T0" y="T1"/>
                </a:cxn>
                <a:cxn ang="T9">
                  <a:pos x="T2" y="T3"/>
                </a:cxn>
                <a:cxn ang="T10">
                  <a:pos x="T4" y="T5"/>
                </a:cxn>
                <a:cxn ang="T11">
                  <a:pos x="T6" y="T7"/>
                </a:cxn>
              </a:cxnLst>
              <a:rect l="T12" t="T13" r="T14" b="T15"/>
              <a:pathLst>
                <a:path w="97" h="125">
                  <a:moveTo>
                    <a:pt x="9" y="0"/>
                  </a:moveTo>
                  <a:lnTo>
                    <a:pt x="0" y="8"/>
                  </a:lnTo>
                  <a:lnTo>
                    <a:pt x="97" y="125"/>
                  </a:lnTo>
                  <a:lnTo>
                    <a:pt x="9" y="0"/>
                  </a:lnTo>
                </a:path>
              </a:pathLst>
            </a:custGeom>
            <a:noFill/>
            <a:ln w="0">
              <a:solidFill>
                <a:srgbClr val="000000"/>
              </a:solidFill>
              <a:prstDash val="solid"/>
              <a:round/>
              <a:headEnd/>
              <a:tailEnd/>
            </a:ln>
          </p:spPr>
          <p:txBody>
            <a:bodyPr/>
            <a:lstStyle/>
            <a:p>
              <a:endParaRPr lang="en-US"/>
            </a:p>
          </p:txBody>
        </p:sp>
        <p:sp>
          <p:nvSpPr>
            <p:cNvPr id="2559" name="Freeform 509">
              <a:extLst>
                <a:ext uri="{FF2B5EF4-FFF2-40B4-BE49-F238E27FC236}">
                  <a16:creationId xmlns:a16="http://schemas.microsoft.com/office/drawing/2014/main" id="{072C2F30-F978-476F-9D1F-B2080EC8FC83}"/>
                </a:ext>
              </a:extLst>
            </p:cNvPr>
            <p:cNvSpPr>
              <a:spLocks/>
            </p:cNvSpPr>
            <p:nvPr/>
          </p:nvSpPr>
          <p:spPr bwMode="auto">
            <a:xfrm>
              <a:off x="5297" y="3230"/>
              <a:ext cx="18" cy="23"/>
            </a:xfrm>
            <a:custGeom>
              <a:avLst/>
              <a:gdLst>
                <a:gd name="T0" fmla="*/ 8 w 105"/>
                <a:gd name="T1" fmla="*/ 0 h 117"/>
                <a:gd name="T2" fmla="*/ 0 w 105"/>
                <a:gd name="T3" fmla="*/ 10 h 117"/>
                <a:gd name="T4" fmla="*/ 105 w 105"/>
                <a:gd name="T5" fmla="*/ 117 h 117"/>
                <a:gd name="T6" fmla="*/ 8 w 105"/>
                <a:gd name="T7" fmla="*/ 0 h 117"/>
                <a:gd name="T8" fmla="*/ 0 60000 65536"/>
                <a:gd name="T9" fmla="*/ 0 60000 65536"/>
                <a:gd name="T10" fmla="*/ 0 60000 65536"/>
                <a:gd name="T11" fmla="*/ 0 60000 65536"/>
                <a:gd name="T12" fmla="*/ 0 w 105"/>
                <a:gd name="T13" fmla="*/ 0 h 117"/>
                <a:gd name="T14" fmla="*/ 105 w 105"/>
                <a:gd name="T15" fmla="*/ 117 h 117"/>
              </a:gdLst>
              <a:ahLst/>
              <a:cxnLst>
                <a:cxn ang="T8">
                  <a:pos x="T0" y="T1"/>
                </a:cxn>
                <a:cxn ang="T9">
                  <a:pos x="T2" y="T3"/>
                </a:cxn>
                <a:cxn ang="T10">
                  <a:pos x="T4" y="T5"/>
                </a:cxn>
                <a:cxn ang="T11">
                  <a:pos x="T6" y="T7"/>
                </a:cxn>
              </a:cxnLst>
              <a:rect l="T12" t="T13" r="T14" b="T15"/>
              <a:pathLst>
                <a:path w="105" h="117">
                  <a:moveTo>
                    <a:pt x="8" y="0"/>
                  </a:moveTo>
                  <a:lnTo>
                    <a:pt x="0" y="10"/>
                  </a:lnTo>
                  <a:lnTo>
                    <a:pt x="105" y="117"/>
                  </a:lnTo>
                  <a:lnTo>
                    <a:pt x="8" y="0"/>
                  </a:lnTo>
                  <a:close/>
                </a:path>
              </a:pathLst>
            </a:custGeom>
            <a:solidFill>
              <a:srgbClr val="000000"/>
            </a:solidFill>
            <a:ln w="9525">
              <a:noFill/>
              <a:round/>
              <a:headEnd/>
              <a:tailEnd/>
            </a:ln>
          </p:spPr>
          <p:txBody>
            <a:bodyPr/>
            <a:lstStyle/>
            <a:p>
              <a:endParaRPr lang="en-US"/>
            </a:p>
          </p:txBody>
        </p:sp>
        <p:sp>
          <p:nvSpPr>
            <p:cNvPr id="2560" name="Freeform 510">
              <a:extLst>
                <a:ext uri="{FF2B5EF4-FFF2-40B4-BE49-F238E27FC236}">
                  <a16:creationId xmlns:a16="http://schemas.microsoft.com/office/drawing/2014/main" id="{14E630C9-08A5-4F73-9640-9D7F7D0F2E47}"/>
                </a:ext>
              </a:extLst>
            </p:cNvPr>
            <p:cNvSpPr>
              <a:spLocks/>
            </p:cNvSpPr>
            <p:nvPr/>
          </p:nvSpPr>
          <p:spPr bwMode="auto">
            <a:xfrm>
              <a:off x="5297" y="3230"/>
              <a:ext cx="18" cy="23"/>
            </a:xfrm>
            <a:custGeom>
              <a:avLst/>
              <a:gdLst>
                <a:gd name="T0" fmla="*/ 8 w 105"/>
                <a:gd name="T1" fmla="*/ 0 h 117"/>
                <a:gd name="T2" fmla="*/ 0 w 105"/>
                <a:gd name="T3" fmla="*/ 10 h 117"/>
                <a:gd name="T4" fmla="*/ 105 w 105"/>
                <a:gd name="T5" fmla="*/ 117 h 117"/>
                <a:gd name="T6" fmla="*/ 8 w 105"/>
                <a:gd name="T7" fmla="*/ 0 h 117"/>
                <a:gd name="T8" fmla="*/ 0 60000 65536"/>
                <a:gd name="T9" fmla="*/ 0 60000 65536"/>
                <a:gd name="T10" fmla="*/ 0 60000 65536"/>
                <a:gd name="T11" fmla="*/ 0 60000 65536"/>
                <a:gd name="T12" fmla="*/ 0 w 105"/>
                <a:gd name="T13" fmla="*/ 0 h 117"/>
                <a:gd name="T14" fmla="*/ 105 w 105"/>
                <a:gd name="T15" fmla="*/ 117 h 117"/>
              </a:gdLst>
              <a:ahLst/>
              <a:cxnLst>
                <a:cxn ang="T8">
                  <a:pos x="T0" y="T1"/>
                </a:cxn>
                <a:cxn ang="T9">
                  <a:pos x="T2" y="T3"/>
                </a:cxn>
                <a:cxn ang="T10">
                  <a:pos x="T4" y="T5"/>
                </a:cxn>
                <a:cxn ang="T11">
                  <a:pos x="T6" y="T7"/>
                </a:cxn>
              </a:cxnLst>
              <a:rect l="T12" t="T13" r="T14" b="T15"/>
              <a:pathLst>
                <a:path w="105" h="117">
                  <a:moveTo>
                    <a:pt x="8" y="0"/>
                  </a:moveTo>
                  <a:lnTo>
                    <a:pt x="0" y="10"/>
                  </a:lnTo>
                  <a:lnTo>
                    <a:pt x="105" y="117"/>
                  </a:lnTo>
                  <a:lnTo>
                    <a:pt x="8" y="0"/>
                  </a:lnTo>
                </a:path>
              </a:pathLst>
            </a:custGeom>
            <a:noFill/>
            <a:ln w="0">
              <a:solidFill>
                <a:srgbClr val="000000"/>
              </a:solidFill>
              <a:prstDash val="solid"/>
              <a:round/>
              <a:headEnd/>
              <a:tailEnd/>
            </a:ln>
          </p:spPr>
          <p:txBody>
            <a:bodyPr/>
            <a:lstStyle/>
            <a:p>
              <a:endParaRPr lang="en-US"/>
            </a:p>
          </p:txBody>
        </p:sp>
        <p:sp>
          <p:nvSpPr>
            <p:cNvPr id="2561" name="Freeform 511">
              <a:extLst>
                <a:ext uri="{FF2B5EF4-FFF2-40B4-BE49-F238E27FC236}">
                  <a16:creationId xmlns:a16="http://schemas.microsoft.com/office/drawing/2014/main" id="{211F4ACC-3334-46F4-AD13-9A64CAFEAD11}"/>
                </a:ext>
              </a:extLst>
            </p:cNvPr>
            <p:cNvSpPr>
              <a:spLocks/>
            </p:cNvSpPr>
            <p:nvPr/>
          </p:nvSpPr>
          <p:spPr bwMode="auto">
            <a:xfrm>
              <a:off x="5296" y="3232"/>
              <a:ext cx="19" cy="21"/>
            </a:xfrm>
            <a:custGeom>
              <a:avLst/>
              <a:gdLst>
                <a:gd name="T0" fmla="*/ 8 w 113"/>
                <a:gd name="T1" fmla="*/ 0 h 107"/>
                <a:gd name="T2" fmla="*/ 0 w 113"/>
                <a:gd name="T3" fmla="*/ 9 h 107"/>
                <a:gd name="T4" fmla="*/ 113 w 113"/>
                <a:gd name="T5" fmla="*/ 107 h 107"/>
                <a:gd name="T6" fmla="*/ 8 w 113"/>
                <a:gd name="T7" fmla="*/ 0 h 107"/>
                <a:gd name="T8" fmla="*/ 0 60000 65536"/>
                <a:gd name="T9" fmla="*/ 0 60000 65536"/>
                <a:gd name="T10" fmla="*/ 0 60000 65536"/>
                <a:gd name="T11" fmla="*/ 0 60000 65536"/>
                <a:gd name="T12" fmla="*/ 0 w 113"/>
                <a:gd name="T13" fmla="*/ 0 h 107"/>
                <a:gd name="T14" fmla="*/ 113 w 113"/>
                <a:gd name="T15" fmla="*/ 107 h 107"/>
              </a:gdLst>
              <a:ahLst/>
              <a:cxnLst>
                <a:cxn ang="T8">
                  <a:pos x="T0" y="T1"/>
                </a:cxn>
                <a:cxn ang="T9">
                  <a:pos x="T2" y="T3"/>
                </a:cxn>
                <a:cxn ang="T10">
                  <a:pos x="T4" y="T5"/>
                </a:cxn>
                <a:cxn ang="T11">
                  <a:pos x="T6" y="T7"/>
                </a:cxn>
              </a:cxnLst>
              <a:rect l="T12" t="T13" r="T14" b="T15"/>
              <a:pathLst>
                <a:path w="113" h="107">
                  <a:moveTo>
                    <a:pt x="8" y="0"/>
                  </a:moveTo>
                  <a:lnTo>
                    <a:pt x="0" y="9"/>
                  </a:lnTo>
                  <a:lnTo>
                    <a:pt x="113" y="107"/>
                  </a:lnTo>
                  <a:lnTo>
                    <a:pt x="8" y="0"/>
                  </a:lnTo>
                  <a:close/>
                </a:path>
              </a:pathLst>
            </a:custGeom>
            <a:solidFill>
              <a:srgbClr val="000000"/>
            </a:solidFill>
            <a:ln w="9525">
              <a:noFill/>
              <a:round/>
              <a:headEnd/>
              <a:tailEnd/>
            </a:ln>
          </p:spPr>
          <p:txBody>
            <a:bodyPr/>
            <a:lstStyle/>
            <a:p>
              <a:endParaRPr lang="en-US"/>
            </a:p>
          </p:txBody>
        </p:sp>
        <p:sp>
          <p:nvSpPr>
            <p:cNvPr id="2562" name="Freeform 512">
              <a:extLst>
                <a:ext uri="{FF2B5EF4-FFF2-40B4-BE49-F238E27FC236}">
                  <a16:creationId xmlns:a16="http://schemas.microsoft.com/office/drawing/2014/main" id="{279118E6-7C79-45E3-B4D5-CDABF58E7AF2}"/>
                </a:ext>
              </a:extLst>
            </p:cNvPr>
            <p:cNvSpPr>
              <a:spLocks/>
            </p:cNvSpPr>
            <p:nvPr/>
          </p:nvSpPr>
          <p:spPr bwMode="auto">
            <a:xfrm>
              <a:off x="5296" y="3232"/>
              <a:ext cx="19" cy="21"/>
            </a:xfrm>
            <a:custGeom>
              <a:avLst/>
              <a:gdLst>
                <a:gd name="T0" fmla="*/ 8 w 113"/>
                <a:gd name="T1" fmla="*/ 0 h 107"/>
                <a:gd name="T2" fmla="*/ 0 w 113"/>
                <a:gd name="T3" fmla="*/ 9 h 107"/>
                <a:gd name="T4" fmla="*/ 113 w 113"/>
                <a:gd name="T5" fmla="*/ 107 h 107"/>
                <a:gd name="T6" fmla="*/ 8 w 113"/>
                <a:gd name="T7" fmla="*/ 0 h 107"/>
                <a:gd name="T8" fmla="*/ 0 60000 65536"/>
                <a:gd name="T9" fmla="*/ 0 60000 65536"/>
                <a:gd name="T10" fmla="*/ 0 60000 65536"/>
                <a:gd name="T11" fmla="*/ 0 60000 65536"/>
                <a:gd name="T12" fmla="*/ 0 w 113"/>
                <a:gd name="T13" fmla="*/ 0 h 107"/>
                <a:gd name="T14" fmla="*/ 113 w 113"/>
                <a:gd name="T15" fmla="*/ 107 h 107"/>
              </a:gdLst>
              <a:ahLst/>
              <a:cxnLst>
                <a:cxn ang="T8">
                  <a:pos x="T0" y="T1"/>
                </a:cxn>
                <a:cxn ang="T9">
                  <a:pos x="T2" y="T3"/>
                </a:cxn>
                <a:cxn ang="T10">
                  <a:pos x="T4" y="T5"/>
                </a:cxn>
                <a:cxn ang="T11">
                  <a:pos x="T6" y="T7"/>
                </a:cxn>
              </a:cxnLst>
              <a:rect l="T12" t="T13" r="T14" b="T15"/>
              <a:pathLst>
                <a:path w="113" h="107">
                  <a:moveTo>
                    <a:pt x="8" y="0"/>
                  </a:moveTo>
                  <a:lnTo>
                    <a:pt x="0" y="9"/>
                  </a:lnTo>
                  <a:lnTo>
                    <a:pt x="113" y="107"/>
                  </a:lnTo>
                  <a:lnTo>
                    <a:pt x="8" y="0"/>
                  </a:lnTo>
                </a:path>
              </a:pathLst>
            </a:custGeom>
            <a:noFill/>
            <a:ln w="0">
              <a:solidFill>
                <a:srgbClr val="000000"/>
              </a:solidFill>
              <a:prstDash val="solid"/>
              <a:round/>
              <a:headEnd/>
              <a:tailEnd/>
            </a:ln>
          </p:spPr>
          <p:txBody>
            <a:bodyPr/>
            <a:lstStyle/>
            <a:p>
              <a:endParaRPr lang="en-US"/>
            </a:p>
          </p:txBody>
        </p:sp>
        <p:sp>
          <p:nvSpPr>
            <p:cNvPr id="2563" name="Freeform 513">
              <a:extLst>
                <a:ext uri="{FF2B5EF4-FFF2-40B4-BE49-F238E27FC236}">
                  <a16:creationId xmlns:a16="http://schemas.microsoft.com/office/drawing/2014/main" id="{7C5ADEC8-A6BE-4031-897B-5C869D7AF716}"/>
                </a:ext>
              </a:extLst>
            </p:cNvPr>
            <p:cNvSpPr>
              <a:spLocks/>
            </p:cNvSpPr>
            <p:nvPr/>
          </p:nvSpPr>
          <p:spPr bwMode="auto">
            <a:xfrm>
              <a:off x="5295" y="3233"/>
              <a:ext cx="20" cy="20"/>
            </a:xfrm>
            <a:custGeom>
              <a:avLst/>
              <a:gdLst>
                <a:gd name="T0" fmla="*/ 6 w 119"/>
                <a:gd name="T1" fmla="*/ 0 h 98"/>
                <a:gd name="T2" fmla="*/ 0 w 119"/>
                <a:gd name="T3" fmla="*/ 11 h 98"/>
                <a:gd name="T4" fmla="*/ 119 w 119"/>
                <a:gd name="T5" fmla="*/ 98 h 98"/>
                <a:gd name="T6" fmla="*/ 6 w 119"/>
                <a:gd name="T7" fmla="*/ 0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6" y="0"/>
                  </a:moveTo>
                  <a:lnTo>
                    <a:pt x="0" y="11"/>
                  </a:lnTo>
                  <a:lnTo>
                    <a:pt x="119" y="98"/>
                  </a:lnTo>
                  <a:lnTo>
                    <a:pt x="6" y="0"/>
                  </a:lnTo>
                  <a:close/>
                </a:path>
              </a:pathLst>
            </a:custGeom>
            <a:solidFill>
              <a:srgbClr val="000000"/>
            </a:solidFill>
            <a:ln w="9525">
              <a:noFill/>
              <a:round/>
              <a:headEnd/>
              <a:tailEnd/>
            </a:ln>
          </p:spPr>
          <p:txBody>
            <a:bodyPr/>
            <a:lstStyle/>
            <a:p>
              <a:endParaRPr lang="en-US"/>
            </a:p>
          </p:txBody>
        </p:sp>
        <p:sp>
          <p:nvSpPr>
            <p:cNvPr id="2564" name="Freeform 514">
              <a:extLst>
                <a:ext uri="{FF2B5EF4-FFF2-40B4-BE49-F238E27FC236}">
                  <a16:creationId xmlns:a16="http://schemas.microsoft.com/office/drawing/2014/main" id="{8EBE463B-9094-4377-BA44-792D3768AC32}"/>
                </a:ext>
              </a:extLst>
            </p:cNvPr>
            <p:cNvSpPr>
              <a:spLocks/>
            </p:cNvSpPr>
            <p:nvPr/>
          </p:nvSpPr>
          <p:spPr bwMode="auto">
            <a:xfrm>
              <a:off x="5295" y="3233"/>
              <a:ext cx="20" cy="20"/>
            </a:xfrm>
            <a:custGeom>
              <a:avLst/>
              <a:gdLst>
                <a:gd name="T0" fmla="*/ 6 w 119"/>
                <a:gd name="T1" fmla="*/ 0 h 98"/>
                <a:gd name="T2" fmla="*/ 0 w 119"/>
                <a:gd name="T3" fmla="*/ 11 h 98"/>
                <a:gd name="T4" fmla="*/ 119 w 119"/>
                <a:gd name="T5" fmla="*/ 98 h 98"/>
                <a:gd name="T6" fmla="*/ 6 w 119"/>
                <a:gd name="T7" fmla="*/ 0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6" y="0"/>
                  </a:moveTo>
                  <a:lnTo>
                    <a:pt x="0" y="11"/>
                  </a:lnTo>
                  <a:lnTo>
                    <a:pt x="119" y="98"/>
                  </a:lnTo>
                  <a:lnTo>
                    <a:pt x="6" y="0"/>
                  </a:lnTo>
                </a:path>
              </a:pathLst>
            </a:custGeom>
            <a:noFill/>
            <a:ln w="0">
              <a:solidFill>
                <a:srgbClr val="000000"/>
              </a:solidFill>
              <a:prstDash val="solid"/>
              <a:round/>
              <a:headEnd/>
              <a:tailEnd/>
            </a:ln>
          </p:spPr>
          <p:txBody>
            <a:bodyPr/>
            <a:lstStyle/>
            <a:p>
              <a:endParaRPr lang="en-US"/>
            </a:p>
          </p:txBody>
        </p:sp>
        <p:sp>
          <p:nvSpPr>
            <p:cNvPr id="2565" name="Freeform 515">
              <a:extLst>
                <a:ext uri="{FF2B5EF4-FFF2-40B4-BE49-F238E27FC236}">
                  <a16:creationId xmlns:a16="http://schemas.microsoft.com/office/drawing/2014/main" id="{AC3FEFA3-BA4A-4D38-BC12-A5766387CD97}"/>
                </a:ext>
              </a:extLst>
            </p:cNvPr>
            <p:cNvSpPr>
              <a:spLocks/>
            </p:cNvSpPr>
            <p:nvPr/>
          </p:nvSpPr>
          <p:spPr bwMode="auto">
            <a:xfrm>
              <a:off x="5294" y="3236"/>
              <a:ext cx="21" cy="17"/>
            </a:xfrm>
            <a:custGeom>
              <a:avLst/>
              <a:gdLst>
                <a:gd name="T0" fmla="*/ 7 w 126"/>
                <a:gd name="T1" fmla="*/ 0 h 87"/>
                <a:gd name="T2" fmla="*/ 0 w 126"/>
                <a:gd name="T3" fmla="*/ 12 h 87"/>
                <a:gd name="T4" fmla="*/ 126 w 126"/>
                <a:gd name="T5" fmla="*/ 87 h 87"/>
                <a:gd name="T6" fmla="*/ 7 w 126"/>
                <a:gd name="T7" fmla="*/ 0 h 87"/>
                <a:gd name="T8" fmla="*/ 0 60000 65536"/>
                <a:gd name="T9" fmla="*/ 0 60000 65536"/>
                <a:gd name="T10" fmla="*/ 0 60000 65536"/>
                <a:gd name="T11" fmla="*/ 0 60000 65536"/>
                <a:gd name="T12" fmla="*/ 0 w 126"/>
                <a:gd name="T13" fmla="*/ 0 h 87"/>
                <a:gd name="T14" fmla="*/ 126 w 126"/>
                <a:gd name="T15" fmla="*/ 87 h 87"/>
              </a:gdLst>
              <a:ahLst/>
              <a:cxnLst>
                <a:cxn ang="T8">
                  <a:pos x="T0" y="T1"/>
                </a:cxn>
                <a:cxn ang="T9">
                  <a:pos x="T2" y="T3"/>
                </a:cxn>
                <a:cxn ang="T10">
                  <a:pos x="T4" y="T5"/>
                </a:cxn>
                <a:cxn ang="T11">
                  <a:pos x="T6" y="T7"/>
                </a:cxn>
              </a:cxnLst>
              <a:rect l="T12" t="T13" r="T14" b="T15"/>
              <a:pathLst>
                <a:path w="126" h="87">
                  <a:moveTo>
                    <a:pt x="7" y="0"/>
                  </a:moveTo>
                  <a:lnTo>
                    <a:pt x="0" y="12"/>
                  </a:lnTo>
                  <a:lnTo>
                    <a:pt x="126" y="87"/>
                  </a:lnTo>
                  <a:lnTo>
                    <a:pt x="7" y="0"/>
                  </a:lnTo>
                  <a:close/>
                </a:path>
              </a:pathLst>
            </a:custGeom>
            <a:solidFill>
              <a:srgbClr val="000000"/>
            </a:solidFill>
            <a:ln w="9525">
              <a:noFill/>
              <a:round/>
              <a:headEnd/>
              <a:tailEnd/>
            </a:ln>
          </p:spPr>
          <p:txBody>
            <a:bodyPr/>
            <a:lstStyle/>
            <a:p>
              <a:endParaRPr lang="en-US"/>
            </a:p>
          </p:txBody>
        </p:sp>
        <p:sp>
          <p:nvSpPr>
            <p:cNvPr id="2566" name="Freeform 516">
              <a:extLst>
                <a:ext uri="{FF2B5EF4-FFF2-40B4-BE49-F238E27FC236}">
                  <a16:creationId xmlns:a16="http://schemas.microsoft.com/office/drawing/2014/main" id="{CC5180E2-8D65-4CE0-AF83-ABA09446BDFF}"/>
                </a:ext>
              </a:extLst>
            </p:cNvPr>
            <p:cNvSpPr>
              <a:spLocks/>
            </p:cNvSpPr>
            <p:nvPr/>
          </p:nvSpPr>
          <p:spPr bwMode="auto">
            <a:xfrm>
              <a:off x="5294" y="3236"/>
              <a:ext cx="21" cy="17"/>
            </a:xfrm>
            <a:custGeom>
              <a:avLst/>
              <a:gdLst>
                <a:gd name="T0" fmla="*/ 7 w 126"/>
                <a:gd name="T1" fmla="*/ 0 h 87"/>
                <a:gd name="T2" fmla="*/ 0 w 126"/>
                <a:gd name="T3" fmla="*/ 12 h 87"/>
                <a:gd name="T4" fmla="*/ 126 w 126"/>
                <a:gd name="T5" fmla="*/ 87 h 87"/>
                <a:gd name="T6" fmla="*/ 7 w 126"/>
                <a:gd name="T7" fmla="*/ 0 h 87"/>
                <a:gd name="T8" fmla="*/ 0 60000 65536"/>
                <a:gd name="T9" fmla="*/ 0 60000 65536"/>
                <a:gd name="T10" fmla="*/ 0 60000 65536"/>
                <a:gd name="T11" fmla="*/ 0 60000 65536"/>
                <a:gd name="T12" fmla="*/ 0 w 126"/>
                <a:gd name="T13" fmla="*/ 0 h 87"/>
                <a:gd name="T14" fmla="*/ 126 w 126"/>
                <a:gd name="T15" fmla="*/ 87 h 87"/>
              </a:gdLst>
              <a:ahLst/>
              <a:cxnLst>
                <a:cxn ang="T8">
                  <a:pos x="T0" y="T1"/>
                </a:cxn>
                <a:cxn ang="T9">
                  <a:pos x="T2" y="T3"/>
                </a:cxn>
                <a:cxn ang="T10">
                  <a:pos x="T4" y="T5"/>
                </a:cxn>
                <a:cxn ang="T11">
                  <a:pos x="T6" y="T7"/>
                </a:cxn>
              </a:cxnLst>
              <a:rect l="T12" t="T13" r="T14" b="T15"/>
              <a:pathLst>
                <a:path w="126" h="87">
                  <a:moveTo>
                    <a:pt x="7" y="0"/>
                  </a:moveTo>
                  <a:lnTo>
                    <a:pt x="0" y="12"/>
                  </a:lnTo>
                  <a:lnTo>
                    <a:pt x="126" y="87"/>
                  </a:lnTo>
                  <a:lnTo>
                    <a:pt x="7" y="0"/>
                  </a:lnTo>
                </a:path>
              </a:pathLst>
            </a:custGeom>
            <a:noFill/>
            <a:ln w="0">
              <a:solidFill>
                <a:srgbClr val="000000"/>
              </a:solidFill>
              <a:prstDash val="solid"/>
              <a:round/>
              <a:headEnd/>
              <a:tailEnd/>
            </a:ln>
          </p:spPr>
          <p:txBody>
            <a:bodyPr/>
            <a:lstStyle/>
            <a:p>
              <a:endParaRPr lang="en-US"/>
            </a:p>
          </p:txBody>
        </p:sp>
        <p:sp>
          <p:nvSpPr>
            <p:cNvPr id="2567" name="Freeform 517">
              <a:extLst>
                <a:ext uri="{FF2B5EF4-FFF2-40B4-BE49-F238E27FC236}">
                  <a16:creationId xmlns:a16="http://schemas.microsoft.com/office/drawing/2014/main" id="{5796C66C-BD9B-4584-A275-5B52351B58B8}"/>
                </a:ext>
              </a:extLst>
            </p:cNvPr>
            <p:cNvSpPr>
              <a:spLocks/>
            </p:cNvSpPr>
            <p:nvPr/>
          </p:nvSpPr>
          <p:spPr bwMode="auto">
            <a:xfrm>
              <a:off x="5293" y="3238"/>
              <a:ext cx="22" cy="15"/>
            </a:xfrm>
            <a:custGeom>
              <a:avLst/>
              <a:gdLst>
                <a:gd name="T0" fmla="*/ 5 w 131"/>
                <a:gd name="T1" fmla="*/ 0 h 75"/>
                <a:gd name="T2" fmla="*/ 0 w 131"/>
                <a:gd name="T3" fmla="*/ 12 h 75"/>
                <a:gd name="T4" fmla="*/ 131 w 131"/>
                <a:gd name="T5" fmla="*/ 75 h 75"/>
                <a:gd name="T6" fmla="*/ 5 w 131"/>
                <a:gd name="T7" fmla="*/ 0 h 75"/>
                <a:gd name="T8" fmla="*/ 0 60000 65536"/>
                <a:gd name="T9" fmla="*/ 0 60000 65536"/>
                <a:gd name="T10" fmla="*/ 0 60000 65536"/>
                <a:gd name="T11" fmla="*/ 0 60000 65536"/>
                <a:gd name="T12" fmla="*/ 0 w 131"/>
                <a:gd name="T13" fmla="*/ 0 h 75"/>
                <a:gd name="T14" fmla="*/ 131 w 131"/>
                <a:gd name="T15" fmla="*/ 75 h 75"/>
              </a:gdLst>
              <a:ahLst/>
              <a:cxnLst>
                <a:cxn ang="T8">
                  <a:pos x="T0" y="T1"/>
                </a:cxn>
                <a:cxn ang="T9">
                  <a:pos x="T2" y="T3"/>
                </a:cxn>
                <a:cxn ang="T10">
                  <a:pos x="T4" y="T5"/>
                </a:cxn>
                <a:cxn ang="T11">
                  <a:pos x="T6" y="T7"/>
                </a:cxn>
              </a:cxnLst>
              <a:rect l="T12" t="T13" r="T14" b="T15"/>
              <a:pathLst>
                <a:path w="131" h="75">
                  <a:moveTo>
                    <a:pt x="5" y="0"/>
                  </a:moveTo>
                  <a:lnTo>
                    <a:pt x="0" y="12"/>
                  </a:lnTo>
                  <a:lnTo>
                    <a:pt x="131" y="75"/>
                  </a:lnTo>
                  <a:lnTo>
                    <a:pt x="5" y="0"/>
                  </a:lnTo>
                  <a:close/>
                </a:path>
              </a:pathLst>
            </a:custGeom>
            <a:solidFill>
              <a:srgbClr val="000000"/>
            </a:solidFill>
            <a:ln w="9525">
              <a:noFill/>
              <a:round/>
              <a:headEnd/>
              <a:tailEnd/>
            </a:ln>
          </p:spPr>
          <p:txBody>
            <a:bodyPr/>
            <a:lstStyle/>
            <a:p>
              <a:endParaRPr lang="en-US"/>
            </a:p>
          </p:txBody>
        </p:sp>
        <p:sp>
          <p:nvSpPr>
            <p:cNvPr id="2568" name="Freeform 518">
              <a:extLst>
                <a:ext uri="{FF2B5EF4-FFF2-40B4-BE49-F238E27FC236}">
                  <a16:creationId xmlns:a16="http://schemas.microsoft.com/office/drawing/2014/main" id="{8CB8B272-2DBC-4877-833C-028907A2E655}"/>
                </a:ext>
              </a:extLst>
            </p:cNvPr>
            <p:cNvSpPr>
              <a:spLocks/>
            </p:cNvSpPr>
            <p:nvPr/>
          </p:nvSpPr>
          <p:spPr bwMode="auto">
            <a:xfrm>
              <a:off x="5293" y="3238"/>
              <a:ext cx="22" cy="15"/>
            </a:xfrm>
            <a:custGeom>
              <a:avLst/>
              <a:gdLst>
                <a:gd name="T0" fmla="*/ 5 w 131"/>
                <a:gd name="T1" fmla="*/ 0 h 75"/>
                <a:gd name="T2" fmla="*/ 0 w 131"/>
                <a:gd name="T3" fmla="*/ 12 h 75"/>
                <a:gd name="T4" fmla="*/ 131 w 131"/>
                <a:gd name="T5" fmla="*/ 75 h 75"/>
                <a:gd name="T6" fmla="*/ 5 w 131"/>
                <a:gd name="T7" fmla="*/ 0 h 75"/>
                <a:gd name="T8" fmla="*/ 0 60000 65536"/>
                <a:gd name="T9" fmla="*/ 0 60000 65536"/>
                <a:gd name="T10" fmla="*/ 0 60000 65536"/>
                <a:gd name="T11" fmla="*/ 0 60000 65536"/>
                <a:gd name="T12" fmla="*/ 0 w 131"/>
                <a:gd name="T13" fmla="*/ 0 h 75"/>
                <a:gd name="T14" fmla="*/ 131 w 131"/>
                <a:gd name="T15" fmla="*/ 75 h 75"/>
              </a:gdLst>
              <a:ahLst/>
              <a:cxnLst>
                <a:cxn ang="T8">
                  <a:pos x="T0" y="T1"/>
                </a:cxn>
                <a:cxn ang="T9">
                  <a:pos x="T2" y="T3"/>
                </a:cxn>
                <a:cxn ang="T10">
                  <a:pos x="T4" y="T5"/>
                </a:cxn>
                <a:cxn ang="T11">
                  <a:pos x="T6" y="T7"/>
                </a:cxn>
              </a:cxnLst>
              <a:rect l="T12" t="T13" r="T14" b="T15"/>
              <a:pathLst>
                <a:path w="131" h="75">
                  <a:moveTo>
                    <a:pt x="5" y="0"/>
                  </a:moveTo>
                  <a:lnTo>
                    <a:pt x="0" y="12"/>
                  </a:lnTo>
                  <a:lnTo>
                    <a:pt x="131" y="75"/>
                  </a:lnTo>
                  <a:lnTo>
                    <a:pt x="5" y="0"/>
                  </a:lnTo>
                </a:path>
              </a:pathLst>
            </a:custGeom>
            <a:noFill/>
            <a:ln w="0">
              <a:solidFill>
                <a:srgbClr val="000000"/>
              </a:solidFill>
              <a:prstDash val="solid"/>
              <a:round/>
              <a:headEnd/>
              <a:tailEnd/>
            </a:ln>
          </p:spPr>
          <p:txBody>
            <a:bodyPr/>
            <a:lstStyle/>
            <a:p>
              <a:endParaRPr lang="en-US"/>
            </a:p>
          </p:txBody>
        </p:sp>
        <p:sp>
          <p:nvSpPr>
            <p:cNvPr id="2569" name="Freeform 519">
              <a:extLst>
                <a:ext uri="{FF2B5EF4-FFF2-40B4-BE49-F238E27FC236}">
                  <a16:creationId xmlns:a16="http://schemas.microsoft.com/office/drawing/2014/main" id="{748518CD-D0E8-469B-AB72-B5A85CB80FDB}"/>
                </a:ext>
              </a:extLst>
            </p:cNvPr>
            <p:cNvSpPr>
              <a:spLocks/>
            </p:cNvSpPr>
            <p:nvPr/>
          </p:nvSpPr>
          <p:spPr bwMode="auto">
            <a:xfrm>
              <a:off x="5292" y="3240"/>
              <a:ext cx="23" cy="13"/>
            </a:xfrm>
            <a:custGeom>
              <a:avLst/>
              <a:gdLst>
                <a:gd name="T0" fmla="*/ 4 w 135"/>
                <a:gd name="T1" fmla="*/ 0 h 63"/>
                <a:gd name="T2" fmla="*/ 0 w 135"/>
                <a:gd name="T3" fmla="*/ 12 h 63"/>
                <a:gd name="T4" fmla="*/ 135 w 135"/>
                <a:gd name="T5" fmla="*/ 63 h 63"/>
                <a:gd name="T6" fmla="*/ 4 w 135"/>
                <a:gd name="T7" fmla="*/ 0 h 63"/>
                <a:gd name="T8" fmla="*/ 0 60000 65536"/>
                <a:gd name="T9" fmla="*/ 0 60000 65536"/>
                <a:gd name="T10" fmla="*/ 0 60000 65536"/>
                <a:gd name="T11" fmla="*/ 0 60000 65536"/>
                <a:gd name="T12" fmla="*/ 0 w 135"/>
                <a:gd name="T13" fmla="*/ 0 h 63"/>
                <a:gd name="T14" fmla="*/ 135 w 135"/>
                <a:gd name="T15" fmla="*/ 63 h 63"/>
              </a:gdLst>
              <a:ahLst/>
              <a:cxnLst>
                <a:cxn ang="T8">
                  <a:pos x="T0" y="T1"/>
                </a:cxn>
                <a:cxn ang="T9">
                  <a:pos x="T2" y="T3"/>
                </a:cxn>
                <a:cxn ang="T10">
                  <a:pos x="T4" y="T5"/>
                </a:cxn>
                <a:cxn ang="T11">
                  <a:pos x="T6" y="T7"/>
                </a:cxn>
              </a:cxnLst>
              <a:rect l="T12" t="T13" r="T14" b="T15"/>
              <a:pathLst>
                <a:path w="135" h="63">
                  <a:moveTo>
                    <a:pt x="4" y="0"/>
                  </a:moveTo>
                  <a:lnTo>
                    <a:pt x="0" y="12"/>
                  </a:lnTo>
                  <a:lnTo>
                    <a:pt x="135" y="63"/>
                  </a:lnTo>
                  <a:lnTo>
                    <a:pt x="4" y="0"/>
                  </a:lnTo>
                  <a:close/>
                </a:path>
              </a:pathLst>
            </a:custGeom>
            <a:solidFill>
              <a:srgbClr val="000000"/>
            </a:solidFill>
            <a:ln w="9525">
              <a:noFill/>
              <a:round/>
              <a:headEnd/>
              <a:tailEnd/>
            </a:ln>
          </p:spPr>
          <p:txBody>
            <a:bodyPr/>
            <a:lstStyle/>
            <a:p>
              <a:endParaRPr lang="en-US"/>
            </a:p>
          </p:txBody>
        </p:sp>
        <p:sp>
          <p:nvSpPr>
            <p:cNvPr id="2570" name="Freeform 520">
              <a:extLst>
                <a:ext uri="{FF2B5EF4-FFF2-40B4-BE49-F238E27FC236}">
                  <a16:creationId xmlns:a16="http://schemas.microsoft.com/office/drawing/2014/main" id="{CFF317A8-EB99-4E25-8821-5B122EC4089D}"/>
                </a:ext>
              </a:extLst>
            </p:cNvPr>
            <p:cNvSpPr>
              <a:spLocks/>
            </p:cNvSpPr>
            <p:nvPr/>
          </p:nvSpPr>
          <p:spPr bwMode="auto">
            <a:xfrm>
              <a:off x="5292" y="3240"/>
              <a:ext cx="23" cy="13"/>
            </a:xfrm>
            <a:custGeom>
              <a:avLst/>
              <a:gdLst>
                <a:gd name="T0" fmla="*/ 4 w 135"/>
                <a:gd name="T1" fmla="*/ 0 h 63"/>
                <a:gd name="T2" fmla="*/ 0 w 135"/>
                <a:gd name="T3" fmla="*/ 12 h 63"/>
                <a:gd name="T4" fmla="*/ 135 w 135"/>
                <a:gd name="T5" fmla="*/ 63 h 63"/>
                <a:gd name="T6" fmla="*/ 4 w 135"/>
                <a:gd name="T7" fmla="*/ 0 h 63"/>
                <a:gd name="T8" fmla="*/ 0 60000 65536"/>
                <a:gd name="T9" fmla="*/ 0 60000 65536"/>
                <a:gd name="T10" fmla="*/ 0 60000 65536"/>
                <a:gd name="T11" fmla="*/ 0 60000 65536"/>
                <a:gd name="T12" fmla="*/ 0 w 135"/>
                <a:gd name="T13" fmla="*/ 0 h 63"/>
                <a:gd name="T14" fmla="*/ 135 w 135"/>
                <a:gd name="T15" fmla="*/ 63 h 63"/>
              </a:gdLst>
              <a:ahLst/>
              <a:cxnLst>
                <a:cxn ang="T8">
                  <a:pos x="T0" y="T1"/>
                </a:cxn>
                <a:cxn ang="T9">
                  <a:pos x="T2" y="T3"/>
                </a:cxn>
                <a:cxn ang="T10">
                  <a:pos x="T4" y="T5"/>
                </a:cxn>
                <a:cxn ang="T11">
                  <a:pos x="T6" y="T7"/>
                </a:cxn>
              </a:cxnLst>
              <a:rect l="T12" t="T13" r="T14" b="T15"/>
              <a:pathLst>
                <a:path w="135" h="63">
                  <a:moveTo>
                    <a:pt x="4" y="0"/>
                  </a:moveTo>
                  <a:lnTo>
                    <a:pt x="0" y="12"/>
                  </a:lnTo>
                  <a:lnTo>
                    <a:pt x="135" y="63"/>
                  </a:lnTo>
                  <a:lnTo>
                    <a:pt x="4" y="0"/>
                  </a:lnTo>
                </a:path>
              </a:pathLst>
            </a:custGeom>
            <a:noFill/>
            <a:ln w="0">
              <a:solidFill>
                <a:srgbClr val="000000"/>
              </a:solidFill>
              <a:prstDash val="solid"/>
              <a:round/>
              <a:headEnd/>
              <a:tailEnd/>
            </a:ln>
          </p:spPr>
          <p:txBody>
            <a:bodyPr/>
            <a:lstStyle/>
            <a:p>
              <a:endParaRPr lang="en-US"/>
            </a:p>
          </p:txBody>
        </p:sp>
        <p:sp>
          <p:nvSpPr>
            <p:cNvPr id="2571" name="Freeform 521">
              <a:extLst>
                <a:ext uri="{FF2B5EF4-FFF2-40B4-BE49-F238E27FC236}">
                  <a16:creationId xmlns:a16="http://schemas.microsoft.com/office/drawing/2014/main" id="{05975C75-E2BC-4072-AEFD-02BAB73415E0}"/>
                </a:ext>
              </a:extLst>
            </p:cNvPr>
            <p:cNvSpPr>
              <a:spLocks/>
            </p:cNvSpPr>
            <p:nvPr/>
          </p:nvSpPr>
          <p:spPr bwMode="auto">
            <a:xfrm>
              <a:off x="5292" y="3243"/>
              <a:ext cx="23" cy="10"/>
            </a:xfrm>
            <a:custGeom>
              <a:avLst/>
              <a:gdLst>
                <a:gd name="T0" fmla="*/ 4 w 139"/>
                <a:gd name="T1" fmla="*/ 0 h 51"/>
                <a:gd name="T2" fmla="*/ 0 w 139"/>
                <a:gd name="T3" fmla="*/ 13 h 51"/>
                <a:gd name="T4" fmla="*/ 139 w 139"/>
                <a:gd name="T5" fmla="*/ 51 h 51"/>
                <a:gd name="T6" fmla="*/ 4 w 139"/>
                <a:gd name="T7" fmla="*/ 0 h 51"/>
                <a:gd name="T8" fmla="*/ 0 60000 65536"/>
                <a:gd name="T9" fmla="*/ 0 60000 65536"/>
                <a:gd name="T10" fmla="*/ 0 60000 65536"/>
                <a:gd name="T11" fmla="*/ 0 60000 65536"/>
                <a:gd name="T12" fmla="*/ 0 w 139"/>
                <a:gd name="T13" fmla="*/ 0 h 51"/>
                <a:gd name="T14" fmla="*/ 139 w 139"/>
                <a:gd name="T15" fmla="*/ 51 h 51"/>
              </a:gdLst>
              <a:ahLst/>
              <a:cxnLst>
                <a:cxn ang="T8">
                  <a:pos x="T0" y="T1"/>
                </a:cxn>
                <a:cxn ang="T9">
                  <a:pos x="T2" y="T3"/>
                </a:cxn>
                <a:cxn ang="T10">
                  <a:pos x="T4" y="T5"/>
                </a:cxn>
                <a:cxn ang="T11">
                  <a:pos x="T6" y="T7"/>
                </a:cxn>
              </a:cxnLst>
              <a:rect l="T12" t="T13" r="T14" b="T15"/>
              <a:pathLst>
                <a:path w="139" h="51">
                  <a:moveTo>
                    <a:pt x="4" y="0"/>
                  </a:moveTo>
                  <a:lnTo>
                    <a:pt x="0" y="13"/>
                  </a:lnTo>
                  <a:lnTo>
                    <a:pt x="139" y="51"/>
                  </a:lnTo>
                  <a:lnTo>
                    <a:pt x="4" y="0"/>
                  </a:lnTo>
                  <a:close/>
                </a:path>
              </a:pathLst>
            </a:custGeom>
            <a:solidFill>
              <a:srgbClr val="000000"/>
            </a:solidFill>
            <a:ln w="9525">
              <a:noFill/>
              <a:round/>
              <a:headEnd/>
              <a:tailEnd/>
            </a:ln>
          </p:spPr>
          <p:txBody>
            <a:bodyPr/>
            <a:lstStyle/>
            <a:p>
              <a:endParaRPr lang="en-US"/>
            </a:p>
          </p:txBody>
        </p:sp>
        <p:sp>
          <p:nvSpPr>
            <p:cNvPr id="2572" name="Freeform 522">
              <a:extLst>
                <a:ext uri="{FF2B5EF4-FFF2-40B4-BE49-F238E27FC236}">
                  <a16:creationId xmlns:a16="http://schemas.microsoft.com/office/drawing/2014/main" id="{1E4F710D-6BA5-4610-95AE-3C0A848540E1}"/>
                </a:ext>
              </a:extLst>
            </p:cNvPr>
            <p:cNvSpPr>
              <a:spLocks/>
            </p:cNvSpPr>
            <p:nvPr/>
          </p:nvSpPr>
          <p:spPr bwMode="auto">
            <a:xfrm>
              <a:off x="5292" y="3243"/>
              <a:ext cx="23" cy="10"/>
            </a:xfrm>
            <a:custGeom>
              <a:avLst/>
              <a:gdLst>
                <a:gd name="T0" fmla="*/ 4 w 139"/>
                <a:gd name="T1" fmla="*/ 0 h 51"/>
                <a:gd name="T2" fmla="*/ 0 w 139"/>
                <a:gd name="T3" fmla="*/ 13 h 51"/>
                <a:gd name="T4" fmla="*/ 139 w 139"/>
                <a:gd name="T5" fmla="*/ 51 h 51"/>
                <a:gd name="T6" fmla="*/ 4 w 139"/>
                <a:gd name="T7" fmla="*/ 0 h 51"/>
                <a:gd name="T8" fmla="*/ 0 60000 65536"/>
                <a:gd name="T9" fmla="*/ 0 60000 65536"/>
                <a:gd name="T10" fmla="*/ 0 60000 65536"/>
                <a:gd name="T11" fmla="*/ 0 60000 65536"/>
                <a:gd name="T12" fmla="*/ 0 w 139"/>
                <a:gd name="T13" fmla="*/ 0 h 51"/>
                <a:gd name="T14" fmla="*/ 139 w 139"/>
                <a:gd name="T15" fmla="*/ 51 h 51"/>
              </a:gdLst>
              <a:ahLst/>
              <a:cxnLst>
                <a:cxn ang="T8">
                  <a:pos x="T0" y="T1"/>
                </a:cxn>
                <a:cxn ang="T9">
                  <a:pos x="T2" y="T3"/>
                </a:cxn>
                <a:cxn ang="T10">
                  <a:pos x="T4" y="T5"/>
                </a:cxn>
                <a:cxn ang="T11">
                  <a:pos x="T6" y="T7"/>
                </a:cxn>
              </a:cxnLst>
              <a:rect l="T12" t="T13" r="T14" b="T15"/>
              <a:pathLst>
                <a:path w="139" h="51">
                  <a:moveTo>
                    <a:pt x="4" y="0"/>
                  </a:moveTo>
                  <a:lnTo>
                    <a:pt x="0" y="13"/>
                  </a:lnTo>
                  <a:lnTo>
                    <a:pt x="139" y="51"/>
                  </a:lnTo>
                  <a:lnTo>
                    <a:pt x="4" y="0"/>
                  </a:lnTo>
                </a:path>
              </a:pathLst>
            </a:custGeom>
            <a:noFill/>
            <a:ln w="0">
              <a:solidFill>
                <a:srgbClr val="000000"/>
              </a:solidFill>
              <a:prstDash val="solid"/>
              <a:round/>
              <a:headEnd/>
              <a:tailEnd/>
            </a:ln>
          </p:spPr>
          <p:txBody>
            <a:bodyPr/>
            <a:lstStyle/>
            <a:p>
              <a:endParaRPr lang="en-US"/>
            </a:p>
          </p:txBody>
        </p:sp>
        <p:sp>
          <p:nvSpPr>
            <p:cNvPr id="2573" name="Freeform 523">
              <a:extLst>
                <a:ext uri="{FF2B5EF4-FFF2-40B4-BE49-F238E27FC236}">
                  <a16:creationId xmlns:a16="http://schemas.microsoft.com/office/drawing/2014/main" id="{03D0BBFE-B000-45AA-9477-74F251067DD9}"/>
                </a:ext>
              </a:extLst>
            </p:cNvPr>
            <p:cNvSpPr>
              <a:spLocks/>
            </p:cNvSpPr>
            <p:nvPr/>
          </p:nvSpPr>
          <p:spPr bwMode="auto">
            <a:xfrm>
              <a:off x="5291" y="3245"/>
              <a:ext cx="24" cy="8"/>
            </a:xfrm>
            <a:custGeom>
              <a:avLst/>
              <a:gdLst>
                <a:gd name="T0" fmla="*/ 2 w 141"/>
                <a:gd name="T1" fmla="*/ 0 h 38"/>
                <a:gd name="T2" fmla="*/ 0 w 141"/>
                <a:gd name="T3" fmla="*/ 12 h 38"/>
                <a:gd name="T4" fmla="*/ 141 w 141"/>
                <a:gd name="T5" fmla="*/ 38 h 38"/>
                <a:gd name="T6" fmla="*/ 2 w 141"/>
                <a:gd name="T7" fmla="*/ 0 h 38"/>
                <a:gd name="T8" fmla="*/ 0 60000 65536"/>
                <a:gd name="T9" fmla="*/ 0 60000 65536"/>
                <a:gd name="T10" fmla="*/ 0 60000 65536"/>
                <a:gd name="T11" fmla="*/ 0 60000 65536"/>
                <a:gd name="T12" fmla="*/ 0 w 141"/>
                <a:gd name="T13" fmla="*/ 0 h 38"/>
                <a:gd name="T14" fmla="*/ 141 w 141"/>
                <a:gd name="T15" fmla="*/ 38 h 38"/>
              </a:gdLst>
              <a:ahLst/>
              <a:cxnLst>
                <a:cxn ang="T8">
                  <a:pos x="T0" y="T1"/>
                </a:cxn>
                <a:cxn ang="T9">
                  <a:pos x="T2" y="T3"/>
                </a:cxn>
                <a:cxn ang="T10">
                  <a:pos x="T4" y="T5"/>
                </a:cxn>
                <a:cxn ang="T11">
                  <a:pos x="T6" y="T7"/>
                </a:cxn>
              </a:cxnLst>
              <a:rect l="T12" t="T13" r="T14" b="T15"/>
              <a:pathLst>
                <a:path w="141" h="38">
                  <a:moveTo>
                    <a:pt x="2" y="0"/>
                  </a:moveTo>
                  <a:lnTo>
                    <a:pt x="0" y="12"/>
                  </a:lnTo>
                  <a:lnTo>
                    <a:pt x="141" y="38"/>
                  </a:lnTo>
                  <a:lnTo>
                    <a:pt x="2" y="0"/>
                  </a:lnTo>
                  <a:close/>
                </a:path>
              </a:pathLst>
            </a:custGeom>
            <a:solidFill>
              <a:srgbClr val="000000"/>
            </a:solidFill>
            <a:ln w="9525">
              <a:noFill/>
              <a:round/>
              <a:headEnd/>
              <a:tailEnd/>
            </a:ln>
          </p:spPr>
          <p:txBody>
            <a:bodyPr/>
            <a:lstStyle/>
            <a:p>
              <a:endParaRPr lang="en-US"/>
            </a:p>
          </p:txBody>
        </p:sp>
        <p:sp>
          <p:nvSpPr>
            <p:cNvPr id="2574" name="Freeform 524">
              <a:extLst>
                <a:ext uri="{FF2B5EF4-FFF2-40B4-BE49-F238E27FC236}">
                  <a16:creationId xmlns:a16="http://schemas.microsoft.com/office/drawing/2014/main" id="{92D6D46E-F3F0-4EEF-A943-5169C62BC860}"/>
                </a:ext>
              </a:extLst>
            </p:cNvPr>
            <p:cNvSpPr>
              <a:spLocks/>
            </p:cNvSpPr>
            <p:nvPr/>
          </p:nvSpPr>
          <p:spPr bwMode="auto">
            <a:xfrm>
              <a:off x="5291" y="3245"/>
              <a:ext cx="24" cy="8"/>
            </a:xfrm>
            <a:custGeom>
              <a:avLst/>
              <a:gdLst>
                <a:gd name="T0" fmla="*/ 2 w 141"/>
                <a:gd name="T1" fmla="*/ 0 h 38"/>
                <a:gd name="T2" fmla="*/ 0 w 141"/>
                <a:gd name="T3" fmla="*/ 12 h 38"/>
                <a:gd name="T4" fmla="*/ 141 w 141"/>
                <a:gd name="T5" fmla="*/ 38 h 38"/>
                <a:gd name="T6" fmla="*/ 2 w 141"/>
                <a:gd name="T7" fmla="*/ 0 h 38"/>
                <a:gd name="T8" fmla="*/ 0 60000 65536"/>
                <a:gd name="T9" fmla="*/ 0 60000 65536"/>
                <a:gd name="T10" fmla="*/ 0 60000 65536"/>
                <a:gd name="T11" fmla="*/ 0 60000 65536"/>
                <a:gd name="T12" fmla="*/ 0 w 141"/>
                <a:gd name="T13" fmla="*/ 0 h 38"/>
                <a:gd name="T14" fmla="*/ 141 w 141"/>
                <a:gd name="T15" fmla="*/ 38 h 38"/>
              </a:gdLst>
              <a:ahLst/>
              <a:cxnLst>
                <a:cxn ang="T8">
                  <a:pos x="T0" y="T1"/>
                </a:cxn>
                <a:cxn ang="T9">
                  <a:pos x="T2" y="T3"/>
                </a:cxn>
                <a:cxn ang="T10">
                  <a:pos x="T4" y="T5"/>
                </a:cxn>
                <a:cxn ang="T11">
                  <a:pos x="T6" y="T7"/>
                </a:cxn>
              </a:cxnLst>
              <a:rect l="T12" t="T13" r="T14" b="T15"/>
              <a:pathLst>
                <a:path w="141" h="38">
                  <a:moveTo>
                    <a:pt x="2" y="0"/>
                  </a:moveTo>
                  <a:lnTo>
                    <a:pt x="0" y="12"/>
                  </a:lnTo>
                  <a:lnTo>
                    <a:pt x="141" y="38"/>
                  </a:lnTo>
                  <a:lnTo>
                    <a:pt x="2" y="0"/>
                  </a:lnTo>
                </a:path>
              </a:pathLst>
            </a:custGeom>
            <a:noFill/>
            <a:ln w="0">
              <a:solidFill>
                <a:srgbClr val="000000"/>
              </a:solidFill>
              <a:prstDash val="solid"/>
              <a:round/>
              <a:headEnd/>
              <a:tailEnd/>
            </a:ln>
          </p:spPr>
          <p:txBody>
            <a:bodyPr/>
            <a:lstStyle/>
            <a:p>
              <a:endParaRPr lang="en-US"/>
            </a:p>
          </p:txBody>
        </p:sp>
        <p:sp>
          <p:nvSpPr>
            <p:cNvPr id="2575" name="Freeform 525">
              <a:extLst>
                <a:ext uri="{FF2B5EF4-FFF2-40B4-BE49-F238E27FC236}">
                  <a16:creationId xmlns:a16="http://schemas.microsoft.com/office/drawing/2014/main" id="{9683DD32-E9CC-4EBA-BEDE-337391566A6E}"/>
                </a:ext>
              </a:extLst>
            </p:cNvPr>
            <p:cNvSpPr>
              <a:spLocks/>
            </p:cNvSpPr>
            <p:nvPr/>
          </p:nvSpPr>
          <p:spPr bwMode="auto">
            <a:xfrm>
              <a:off x="5291" y="3248"/>
              <a:ext cx="24" cy="5"/>
            </a:xfrm>
            <a:custGeom>
              <a:avLst/>
              <a:gdLst>
                <a:gd name="T0" fmla="*/ 1 w 142"/>
                <a:gd name="T1" fmla="*/ 0 h 26"/>
                <a:gd name="T2" fmla="*/ 0 w 142"/>
                <a:gd name="T3" fmla="*/ 13 h 26"/>
                <a:gd name="T4" fmla="*/ 142 w 142"/>
                <a:gd name="T5" fmla="*/ 26 h 26"/>
                <a:gd name="T6" fmla="*/ 1 w 142"/>
                <a:gd name="T7" fmla="*/ 0 h 26"/>
                <a:gd name="T8" fmla="*/ 0 60000 65536"/>
                <a:gd name="T9" fmla="*/ 0 60000 65536"/>
                <a:gd name="T10" fmla="*/ 0 60000 65536"/>
                <a:gd name="T11" fmla="*/ 0 60000 65536"/>
                <a:gd name="T12" fmla="*/ 0 w 142"/>
                <a:gd name="T13" fmla="*/ 0 h 26"/>
                <a:gd name="T14" fmla="*/ 142 w 142"/>
                <a:gd name="T15" fmla="*/ 26 h 26"/>
              </a:gdLst>
              <a:ahLst/>
              <a:cxnLst>
                <a:cxn ang="T8">
                  <a:pos x="T0" y="T1"/>
                </a:cxn>
                <a:cxn ang="T9">
                  <a:pos x="T2" y="T3"/>
                </a:cxn>
                <a:cxn ang="T10">
                  <a:pos x="T4" y="T5"/>
                </a:cxn>
                <a:cxn ang="T11">
                  <a:pos x="T6" y="T7"/>
                </a:cxn>
              </a:cxnLst>
              <a:rect l="T12" t="T13" r="T14" b="T15"/>
              <a:pathLst>
                <a:path w="142" h="26">
                  <a:moveTo>
                    <a:pt x="1" y="0"/>
                  </a:moveTo>
                  <a:lnTo>
                    <a:pt x="0" y="13"/>
                  </a:lnTo>
                  <a:lnTo>
                    <a:pt x="142" y="26"/>
                  </a:lnTo>
                  <a:lnTo>
                    <a:pt x="1" y="0"/>
                  </a:lnTo>
                  <a:close/>
                </a:path>
              </a:pathLst>
            </a:custGeom>
            <a:solidFill>
              <a:srgbClr val="000000"/>
            </a:solidFill>
            <a:ln w="9525">
              <a:noFill/>
              <a:round/>
              <a:headEnd/>
              <a:tailEnd/>
            </a:ln>
          </p:spPr>
          <p:txBody>
            <a:bodyPr/>
            <a:lstStyle/>
            <a:p>
              <a:endParaRPr lang="en-US"/>
            </a:p>
          </p:txBody>
        </p:sp>
        <p:sp>
          <p:nvSpPr>
            <p:cNvPr id="2576" name="Freeform 526">
              <a:extLst>
                <a:ext uri="{FF2B5EF4-FFF2-40B4-BE49-F238E27FC236}">
                  <a16:creationId xmlns:a16="http://schemas.microsoft.com/office/drawing/2014/main" id="{AE220894-2DD0-4839-B4B7-1898ABCFBA74}"/>
                </a:ext>
              </a:extLst>
            </p:cNvPr>
            <p:cNvSpPr>
              <a:spLocks/>
            </p:cNvSpPr>
            <p:nvPr/>
          </p:nvSpPr>
          <p:spPr bwMode="auto">
            <a:xfrm>
              <a:off x="5291" y="3248"/>
              <a:ext cx="24" cy="5"/>
            </a:xfrm>
            <a:custGeom>
              <a:avLst/>
              <a:gdLst>
                <a:gd name="T0" fmla="*/ 1 w 142"/>
                <a:gd name="T1" fmla="*/ 0 h 26"/>
                <a:gd name="T2" fmla="*/ 0 w 142"/>
                <a:gd name="T3" fmla="*/ 13 h 26"/>
                <a:gd name="T4" fmla="*/ 142 w 142"/>
                <a:gd name="T5" fmla="*/ 26 h 26"/>
                <a:gd name="T6" fmla="*/ 1 w 142"/>
                <a:gd name="T7" fmla="*/ 0 h 26"/>
                <a:gd name="T8" fmla="*/ 0 60000 65536"/>
                <a:gd name="T9" fmla="*/ 0 60000 65536"/>
                <a:gd name="T10" fmla="*/ 0 60000 65536"/>
                <a:gd name="T11" fmla="*/ 0 60000 65536"/>
                <a:gd name="T12" fmla="*/ 0 w 142"/>
                <a:gd name="T13" fmla="*/ 0 h 26"/>
                <a:gd name="T14" fmla="*/ 142 w 142"/>
                <a:gd name="T15" fmla="*/ 26 h 26"/>
              </a:gdLst>
              <a:ahLst/>
              <a:cxnLst>
                <a:cxn ang="T8">
                  <a:pos x="T0" y="T1"/>
                </a:cxn>
                <a:cxn ang="T9">
                  <a:pos x="T2" y="T3"/>
                </a:cxn>
                <a:cxn ang="T10">
                  <a:pos x="T4" y="T5"/>
                </a:cxn>
                <a:cxn ang="T11">
                  <a:pos x="T6" y="T7"/>
                </a:cxn>
              </a:cxnLst>
              <a:rect l="T12" t="T13" r="T14" b="T15"/>
              <a:pathLst>
                <a:path w="142" h="26">
                  <a:moveTo>
                    <a:pt x="1" y="0"/>
                  </a:moveTo>
                  <a:lnTo>
                    <a:pt x="0" y="13"/>
                  </a:lnTo>
                  <a:lnTo>
                    <a:pt x="142" y="26"/>
                  </a:lnTo>
                  <a:lnTo>
                    <a:pt x="1" y="0"/>
                  </a:lnTo>
                </a:path>
              </a:pathLst>
            </a:custGeom>
            <a:noFill/>
            <a:ln w="0">
              <a:solidFill>
                <a:srgbClr val="000000"/>
              </a:solidFill>
              <a:prstDash val="solid"/>
              <a:round/>
              <a:headEnd/>
              <a:tailEnd/>
            </a:ln>
          </p:spPr>
          <p:txBody>
            <a:bodyPr/>
            <a:lstStyle/>
            <a:p>
              <a:endParaRPr lang="en-US"/>
            </a:p>
          </p:txBody>
        </p:sp>
        <p:sp>
          <p:nvSpPr>
            <p:cNvPr id="2577" name="Freeform 527">
              <a:extLst>
                <a:ext uri="{FF2B5EF4-FFF2-40B4-BE49-F238E27FC236}">
                  <a16:creationId xmlns:a16="http://schemas.microsoft.com/office/drawing/2014/main" id="{3886BC19-7138-456B-A877-AF06F4A67636}"/>
                </a:ext>
              </a:extLst>
            </p:cNvPr>
            <p:cNvSpPr>
              <a:spLocks/>
            </p:cNvSpPr>
            <p:nvPr/>
          </p:nvSpPr>
          <p:spPr bwMode="auto">
            <a:xfrm>
              <a:off x="5291" y="3250"/>
              <a:ext cx="24" cy="3"/>
            </a:xfrm>
            <a:custGeom>
              <a:avLst/>
              <a:gdLst>
                <a:gd name="T0" fmla="*/ 1 w 143"/>
                <a:gd name="T1" fmla="*/ 0 h 13"/>
                <a:gd name="T2" fmla="*/ 0 w 143"/>
                <a:gd name="T3" fmla="*/ 13 h 13"/>
                <a:gd name="T4" fmla="*/ 143 w 143"/>
                <a:gd name="T5" fmla="*/ 13 h 13"/>
                <a:gd name="T6" fmla="*/ 1 w 143"/>
                <a:gd name="T7" fmla="*/ 0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1" y="0"/>
                  </a:moveTo>
                  <a:lnTo>
                    <a:pt x="0" y="13"/>
                  </a:lnTo>
                  <a:lnTo>
                    <a:pt x="143" y="13"/>
                  </a:lnTo>
                  <a:lnTo>
                    <a:pt x="1" y="0"/>
                  </a:lnTo>
                  <a:close/>
                </a:path>
              </a:pathLst>
            </a:custGeom>
            <a:solidFill>
              <a:srgbClr val="000000"/>
            </a:solidFill>
            <a:ln w="9525">
              <a:noFill/>
              <a:round/>
              <a:headEnd/>
              <a:tailEnd/>
            </a:ln>
          </p:spPr>
          <p:txBody>
            <a:bodyPr/>
            <a:lstStyle/>
            <a:p>
              <a:endParaRPr lang="en-US"/>
            </a:p>
          </p:txBody>
        </p:sp>
        <p:sp>
          <p:nvSpPr>
            <p:cNvPr id="2578" name="Freeform 528">
              <a:extLst>
                <a:ext uri="{FF2B5EF4-FFF2-40B4-BE49-F238E27FC236}">
                  <a16:creationId xmlns:a16="http://schemas.microsoft.com/office/drawing/2014/main" id="{1FB43105-1ED4-44C1-977C-21425715AD8B}"/>
                </a:ext>
              </a:extLst>
            </p:cNvPr>
            <p:cNvSpPr>
              <a:spLocks/>
            </p:cNvSpPr>
            <p:nvPr/>
          </p:nvSpPr>
          <p:spPr bwMode="auto">
            <a:xfrm>
              <a:off x="5291" y="3250"/>
              <a:ext cx="24" cy="3"/>
            </a:xfrm>
            <a:custGeom>
              <a:avLst/>
              <a:gdLst>
                <a:gd name="T0" fmla="*/ 1 w 143"/>
                <a:gd name="T1" fmla="*/ 0 h 13"/>
                <a:gd name="T2" fmla="*/ 0 w 143"/>
                <a:gd name="T3" fmla="*/ 13 h 13"/>
                <a:gd name="T4" fmla="*/ 143 w 143"/>
                <a:gd name="T5" fmla="*/ 13 h 13"/>
                <a:gd name="T6" fmla="*/ 1 w 143"/>
                <a:gd name="T7" fmla="*/ 0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1" y="0"/>
                  </a:moveTo>
                  <a:lnTo>
                    <a:pt x="0" y="13"/>
                  </a:lnTo>
                  <a:lnTo>
                    <a:pt x="143" y="13"/>
                  </a:lnTo>
                  <a:lnTo>
                    <a:pt x="1" y="0"/>
                  </a:lnTo>
                </a:path>
              </a:pathLst>
            </a:custGeom>
            <a:noFill/>
            <a:ln w="0">
              <a:solidFill>
                <a:srgbClr val="000000"/>
              </a:solidFill>
              <a:prstDash val="solid"/>
              <a:round/>
              <a:headEnd/>
              <a:tailEnd/>
            </a:ln>
          </p:spPr>
          <p:txBody>
            <a:bodyPr/>
            <a:lstStyle/>
            <a:p>
              <a:endParaRPr lang="en-US"/>
            </a:p>
          </p:txBody>
        </p:sp>
        <p:sp>
          <p:nvSpPr>
            <p:cNvPr id="2579" name="Freeform 529">
              <a:extLst>
                <a:ext uri="{FF2B5EF4-FFF2-40B4-BE49-F238E27FC236}">
                  <a16:creationId xmlns:a16="http://schemas.microsoft.com/office/drawing/2014/main" id="{10B23383-0DB8-440E-B877-BA4BF1209121}"/>
                </a:ext>
              </a:extLst>
            </p:cNvPr>
            <p:cNvSpPr>
              <a:spLocks/>
            </p:cNvSpPr>
            <p:nvPr/>
          </p:nvSpPr>
          <p:spPr bwMode="auto">
            <a:xfrm>
              <a:off x="5291" y="3253"/>
              <a:ext cx="24" cy="3"/>
            </a:xfrm>
            <a:custGeom>
              <a:avLst/>
              <a:gdLst>
                <a:gd name="T0" fmla="*/ 0 w 143"/>
                <a:gd name="T1" fmla="*/ 0 h 15"/>
                <a:gd name="T2" fmla="*/ 1 w 143"/>
                <a:gd name="T3" fmla="*/ 15 h 15"/>
                <a:gd name="T4" fmla="*/ 143 w 143"/>
                <a:gd name="T5" fmla="*/ 0 h 15"/>
                <a:gd name="T6" fmla="*/ 0 w 143"/>
                <a:gd name="T7" fmla="*/ 0 h 15"/>
                <a:gd name="T8" fmla="*/ 0 60000 65536"/>
                <a:gd name="T9" fmla="*/ 0 60000 65536"/>
                <a:gd name="T10" fmla="*/ 0 60000 65536"/>
                <a:gd name="T11" fmla="*/ 0 60000 65536"/>
                <a:gd name="T12" fmla="*/ 0 w 143"/>
                <a:gd name="T13" fmla="*/ 0 h 15"/>
                <a:gd name="T14" fmla="*/ 143 w 143"/>
                <a:gd name="T15" fmla="*/ 15 h 15"/>
              </a:gdLst>
              <a:ahLst/>
              <a:cxnLst>
                <a:cxn ang="T8">
                  <a:pos x="T0" y="T1"/>
                </a:cxn>
                <a:cxn ang="T9">
                  <a:pos x="T2" y="T3"/>
                </a:cxn>
                <a:cxn ang="T10">
                  <a:pos x="T4" y="T5"/>
                </a:cxn>
                <a:cxn ang="T11">
                  <a:pos x="T6" y="T7"/>
                </a:cxn>
              </a:cxnLst>
              <a:rect l="T12" t="T13" r="T14" b="T15"/>
              <a:pathLst>
                <a:path w="143" h="15">
                  <a:moveTo>
                    <a:pt x="0" y="0"/>
                  </a:moveTo>
                  <a:lnTo>
                    <a:pt x="1" y="15"/>
                  </a:lnTo>
                  <a:lnTo>
                    <a:pt x="143" y="0"/>
                  </a:lnTo>
                  <a:lnTo>
                    <a:pt x="0" y="0"/>
                  </a:lnTo>
                  <a:close/>
                </a:path>
              </a:pathLst>
            </a:custGeom>
            <a:solidFill>
              <a:srgbClr val="000000"/>
            </a:solidFill>
            <a:ln w="9525">
              <a:noFill/>
              <a:round/>
              <a:headEnd/>
              <a:tailEnd/>
            </a:ln>
          </p:spPr>
          <p:txBody>
            <a:bodyPr/>
            <a:lstStyle/>
            <a:p>
              <a:endParaRPr lang="en-US"/>
            </a:p>
          </p:txBody>
        </p:sp>
        <p:sp>
          <p:nvSpPr>
            <p:cNvPr id="2580" name="Freeform 530">
              <a:extLst>
                <a:ext uri="{FF2B5EF4-FFF2-40B4-BE49-F238E27FC236}">
                  <a16:creationId xmlns:a16="http://schemas.microsoft.com/office/drawing/2014/main" id="{FDCEB7C4-8DC6-45CA-B477-DF24761CFF29}"/>
                </a:ext>
              </a:extLst>
            </p:cNvPr>
            <p:cNvSpPr>
              <a:spLocks/>
            </p:cNvSpPr>
            <p:nvPr/>
          </p:nvSpPr>
          <p:spPr bwMode="auto">
            <a:xfrm>
              <a:off x="5291" y="3253"/>
              <a:ext cx="24" cy="3"/>
            </a:xfrm>
            <a:custGeom>
              <a:avLst/>
              <a:gdLst>
                <a:gd name="T0" fmla="*/ 0 w 143"/>
                <a:gd name="T1" fmla="*/ 0 h 15"/>
                <a:gd name="T2" fmla="*/ 1 w 143"/>
                <a:gd name="T3" fmla="*/ 15 h 15"/>
                <a:gd name="T4" fmla="*/ 143 w 143"/>
                <a:gd name="T5" fmla="*/ 0 h 15"/>
                <a:gd name="T6" fmla="*/ 0 w 143"/>
                <a:gd name="T7" fmla="*/ 0 h 15"/>
                <a:gd name="T8" fmla="*/ 0 60000 65536"/>
                <a:gd name="T9" fmla="*/ 0 60000 65536"/>
                <a:gd name="T10" fmla="*/ 0 60000 65536"/>
                <a:gd name="T11" fmla="*/ 0 60000 65536"/>
                <a:gd name="T12" fmla="*/ 0 w 143"/>
                <a:gd name="T13" fmla="*/ 0 h 15"/>
                <a:gd name="T14" fmla="*/ 143 w 143"/>
                <a:gd name="T15" fmla="*/ 15 h 15"/>
              </a:gdLst>
              <a:ahLst/>
              <a:cxnLst>
                <a:cxn ang="T8">
                  <a:pos x="T0" y="T1"/>
                </a:cxn>
                <a:cxn ang="T9">
                  <a:pos x="T2" y="T3"/>
                </a:cxn>
                <a:cxn ang="T10">
                  <a:pos x="T4" y="T5"/>
                </a:cxn>
                <a:cxn ang="T11">
                  <a:pos x="T6" y="T7"/>
                </a:cxn>
              </a:cxnLst>
              <a:rect l="T12" t="T13" r="T14" b="T15"/>
              <a:pathLst>
                <a:path w="143" h="15">
                  <a:moveTo>
                    <a:pt x="0" y="0"/>
                  </a:moveTo>
                  <a:lnTo>
                    <a:pt x="1" y="15"/>
                  </a:lnTo>
                  <a:lnTo>
                    <a:pt x="143" y="0"/>
                  </a:lnTo>
                  <a:lnTo>
                    <a:pt x="0" y="0"/>
                  </a:lnTo>
                </a:path>
              </a:pathLst>
            </a:custGeom>
            <a:noFill/>
            <a:ln w="0">
              <a:solidFill>
                <a:srgbClr val="000000"/>
              </a:solidFill>
              <a:prstDash val="solid"/>
              <a:round/>
              <a:headEnd/>
              <a:tailEnd/>
            </a:ln>
          </p:spPr>
          <p:txBody>
            <a:bodyPr/>
            <a:lstStyle/>
            <a:p>
              <a:endParaRPr lang="en-US"/>
            </a:p>
          </p:txBody>
        </p:sp>
        <p:sp>
          <p:nvSpPr>
            <p:cNvPr id="2581" name="Freeform 531">
              <a:extLst>
                <a:ext uri="{FF2B5EF4-FFF2-40B4-BE49-F238E27FC236}">
                  <a16:creationId xmlns:a16="http://schemas.microsoft.com/office/drawing/2014/main" id="{9612768F-8433-4CBF-BE6D-E7FDC23B391E}"/>
                </a:ext>
              </a:extLst>
            </p:cNvPr>
            <p:cNvSpPr>
              <a:spLocks/>
            </p:cNvSpPr>
            <p:nvPr/>
          </p:nvSpPr>
          <p:spPr bwMode="auto">
            <a:xfrm>
              <a:off x="5291" y="3253"/>
              <a:ext cx="24" cy="6"/>
            </a:xfrm>
            <a:custGeom>
              <a:avLst/>
              <a:gdLst>
                <a:gd name="T0" fmla="*/ 0 w 142"/>
                <a:gd name="T1" fmla="*/ 15 h 28"/>
                <a:gd name="T2" fmla="*/ 1 w 142"/>
                <a:gd name="T3" fmla="*/ 28 h 28"/>
                <a:gd name="T4" fmla="*/ 142 w 142"/>
                <a:gd name="T5" fmla="*/ 0 h 28"/>
                <a:gd name="T6" fmla="*/ 0 w 142"/>
                <a:gd name="T7" fmla="*/ 15 h 28"/>
                <a:gd name="T8" fmla="*/ 0 60000 65536"/>
                <a:gd name="T9" fmla="*/ 0 60000 65536"/>
                <a:gd name="T10" fmla="*/ 0 60000 65536"/>
                <a:gd name="T11" fmla="*/ 0 60000 65536"/>
                <a:gd name="T12" fmla="*/ 0 w 142"/>
                <a:gd name="T13" fmla="*/ 0 h 28"/>
                <a:gd name="T14" fmla="*/ 142 w 142"/>
                <a:gd name="T15" fmla="*/ 28 h 28"/>
              </a:gdLst>
              <a:ahLst/>
              <a:cxnLst>
                <a:cxn ang="T8">
                  <a:pos x="T0" y="T1"/>
                </a:cxn>
                <a:cxn ang="T9">
                  <a:pos x="T2" y="T3"/>
                </a:cxn>
                <a:cxn ang="T10">
                  <a:pos x="T4" y="T5"/>
                </a:cxn>
                <a:cxn ang="T11">
                  <a:pos x="T6" y="T7"/>
                </a:cxn>
              </a:cxnLst>
              <a:rect l="T12" t="T13" r="T14" b="T15"/>
              <a:pathLst>
                <a:path w="142" h="28">
                  <a:moveTo>
                    <a:pt x="0" y="15"/>
                  </a:moveTo>
                  <a:lnTo>
                    <a:pt x="1" y="28"/>
                  </a:lnTo>
                  <a:lnTo>
                    <a:pt x="142" y="0"/>
                  </a:lnTo>
                  <a:lnTo>
                    <a:pt x="0" y="15"/>
                  </a:lnTo>
                  <a:close/>
                </a:path>
              </a:pathLst>
            </a:custGeom>
            <a:solidFill>
              <a:srgbClr val="000000"/>
            </a:solidFill>
            <a:ln w="9525">
              <a:noFill/>
              <a:round/>
              <a:headEnd/>
              <a:tailEnd/>
            </a:ln>
          </p:spPr>
          <p:txBody>
            <a:bodyPr/>
            <a:lstStyle/>
            <a:p>
              <a:endParaRPr lang="en-US"/>
            </a:p>
          </p:txBody>
        </p:sp>
        <p:sp>
          <p:nvSpPr>
            <p:cNvPr id="2582" name="Freeform 532">
              <a:extLst>
                <a:ext uri="{FF2B5EF4-FFF2-40B4-BE49-F238E27FC236}">
                  <a16:creationId xmlns:a16="http://schemas.microsoft.com/office/drawing/2014/main" id="{30EF6C2E-7D6E-4DDB-AF3E-1F05864ACEDD}"/>
                </a:ext>
              </a:extLst>
            </p:cNvPr>
            <p:cNvSpPr>
              <a:spLocks/>
            </p:cNvSpPr>
            <p:nvPr/>
          </p:nvSpPr>
          <p:spPr bwMode="auto">
            <a:xfrm>
              <a:off x="5291" y="3253"/>
              <a:ext cx="24" cy="6"/>
            </a:xfrm>
            <a:custGeom>
              <a:avLst/>
              <a:gdLst>
                <a:gd name="T0" fmla="*/ 0 w 142"/>
                <a:gd name="T1" fmla="*/ 15 h 28"/>
                <a:gd name="T2" fmla="*/ 1 w 142"/>
                <a:gd name="T3" fmla="*/ 28 h 28"/>
                <a:gd name="T4" fmla="*/ 142 w 142"/>
                <a:gd name="T5" fmla="*/ 0 h 28"/>
                <a:gd name="T6" fmla="*/ 0 w 142"/>
                <a:gd name="T7" fmla="*/ 15 h 28"/>
                <a:gd name="T8" fmla="*/ 0 60000 65536"/>
                <a:gd name="T9" fmla="*/ 0 60000 65536"/>
                <a:gd name="T10" fmla="*/ 0 60000 65536"/>
                <a:gd name="T11" fmla="*/ 0 60000 65536"/>
                <a:gd name="T12" fmla="*/ 0 w 142"/>
                <a:gd name="T13" fmla="*/ 0 h 28"/>
                <a:gd name="T14" fmla="*/ 142 w 142"/>
                <a:gd name="T15" fmla="*/ 28 h 28"/>
              </a:gdLst>
              <a:ahLst/>
              <a:cxnLst>
                <a:cxn ang="T8">
                  <a:pos x="T0" y="T1"/>
                </a:cxn>
                <a:cxn ang="T9">
                  <a:pos x="T2" y="T3"/>
                </a:cxn>
                <a:cxn ang="T10">
                  <a:pos x="T4" y="T5"/>
                </a:cxn>
                <a:cxn ang="T11">
                  <a:pos x="T6" y="T7"/>
                </a:cxn>
              </a:cxnLst>
              <a:rect l="T12" t="T13" r="T14" b="T15"/>
              <a:pathLst>
                <a:path w="142" h="28">
                  <a:moveTo>
                    <a:pt x="0" y="15"/>
                  </a:moveTo>
                  <a:lnTo>
                    <a:pt x="1" y="28"/>
                  </a:lnTo>
                  <a:lnTo>
                    <a:pt x="142" y="0"/>
                  </a:lnTo>
                  <a:lnTo>
                    <a:pt x="0" y="15"/>
                  </a:lnTo>
                </a:path>
              </a:pathLst>
            </a:custGeom>
            <a:noFill/>
            <a:ln w="0">
              <a:solidFill>
                <a:srgbClr val="000000"/>
              </a:solidFill>
              <a:prstDash val="solid"/>
              <a:round/>
              <a:headEnd/>
              <a:tailEnd/>
            </a:ln>
          </p:spPr>
          <p:txBody>
            <a:bodyPr/>
            <a:lstStyle/>
            <a:p>
              <a:endParaRPr lang="en-US"/>
            </a:p>
          </p:txBody>
        </p:sp>
        <p:sp>
          <p:nvSpPr>
            <p:cNvPr id="2583" name="Freeform 533">
              <a:extLst>
                <a:ext uri="{FF2B5EF4-FFF2-40B4-BE49-F238E27FC236}">
                  <a16:creationId xmlns:a16="http://schemas.microsoft.com/office/drawing/2014/main" id="{BEC55336-DF39-412E-843A-F46878428C80}"/>
                </a:ext>
              </a:extLst>
            </p:cNvPr>
            <p:cNvSpPr>
              <a:spLocks/>
            </p:cNvSpPr>
            <p:nvPr/>
          </p:nvSpPr>
          <p:spPr bwMode="auto">
            <a:xfrm>
              <a:off x="5291" y="3253"/>
              <a:ext cx="24" cy="8"/>
            </a:xfrm>
            <a:custGeom>
              <a:avLst/>
              <a:gdLst>
                <a:gd name="T0" fmla="*/ 0 w 141"/>
                <a:gd name="T1" fmla="*/ 28 h 40"/>
                <a:gd name="T2" fmla="*/ 2 w 141"/>
                <a:gd name="T3" fmla="*/ 40 h 40"/>
                <a:gd name="T4" fmla="*/ 141 w 141"/>
                <a:gd name="T5" fmla="*/ 0 h 40"/>
                <a:gd name="T6" fmla="*/ 0 w 141"/>
                <a:gd name="T7" fmla="*/ 28 h 40"/>
                <a:gd name="T8" fmla="*/ 0 60000 65536"/>
                <a:gd name="T9" fmla="*/ 0 60000 65536"/>
                <a:gd name="T10" fmla="*/ 0 60000 65536"/>
                <a:gd name="T11" fmla="*/ 0 60000 65536"/>
                <a:gd name="T12" fmla="*/ 0 w 141"/>
                <a:gd name="T13" fmla="*/ 0 h 40"/>
                <a:gd name="T14" fmla="*/ 141 w 141"/>
                <a:gd name="T15" fmla="*/ 40 h 40"/>
              </a:gdLst>
              <a:ahLst/>
              <a:cxnLst>
                <a:cxn ang="T8">
                  <a:pos x="T0" y="T1"/>
                </a:cxn>
                <a:cxn ang="T9">
                  <a:pos x="T2" y="T3"/>
                </a:cxn>
                <a:cxn ang="T10">
                  <a:pos x="T4" y="T5"/>
                </a:cxn>
                <a:cxn ang="T11">
                  <a:pos x="T6" y="T7"/>
                </a:cxn>
              </a:cxnLst>
              <a:rect l="T12" t="T13" r="T14" b="T15"/>
              <a:pathLst>
                <a:path w="141" h="40">
                  <a:moveTo>
                    <a:pt x="0" y="28"/>
                  </a:moveTo>
                  <a:lnTo>
                    <a:pt x="2" y="40"/>
                  </a:lnTo>
                  <a:lnTo>
                    <a:pt x="141" y="0"/>
                  </a:lnTo>
                  <a:lnTo>
                    <a:pt x="0" y="28"/>
                  </a:lnTo>
                  <a:close/>
                </a:path>
              </a:pathLst>
            </a:custGeom>
            <a:solidFill>
              <a:srgbClr val="000000"/>
            </a:solidFill>
            <a:ln w="9525">
              <a:noFill/>
              <a:round/>
              <a:headEnd/>
              <a:tailEnd/>
            </a:ln>
          </p:spPr>
          <p:txBody>
            <a:bodyPr/>
            <a:lstStyle/>
            <a:p>
              <a:endParaRPr lang="en-US"/>
            </a:p>
          </p:txBody>
        </p:sp>
        <p:sp>
          <p:nvSpPr>
            <p:cNvPr id="2584" name="Freeform 534">
              <a:extLst>
                <a:ext uri="{FF2B5EF4-FFF2-40B4-BE49-F238E27FC236}">
                  <a16:creationId xmlns:a16="http://schemas.microsoft.com/office/drawing/2014/main" id="{A5A65D8A-EA12-4010-8B72-46E2951D8F43}"/>
                </a:ext>
              </a:extLst>
            </p:cNvPr>
            <p:cNvSpPr>
              <a:spLocks/>
            </p:cNvSpPr>
            <p:nvPr/>
          </p:nvSpPr>
          <p:spPr bwMode="auto">
            <a:xfrm>
              <a:off x="5291" y="3253"/>
              <a:ext cx="24" cy="8"/>
            </a:xfrm>
            <a:custGeom>
              <a:avLst/>
              <a:gdLst>
                <a:gd name="T0" fmla="*/ 0 w 141"/>
                <a:gd name="T1" fmla="*/ 28 h 40"/>
                <a:gd name="T2" fmla="*/ 2 w 141"/>
                <a:gd name="T3" fmla="*/ 40 h 40"/>
                <a:gd name="T4" fmla="*/ 141 w 141"/>
                <a:gd name="T5" fmla="*/ 0 h 40"/>
                <a:gd name="T6" fmla="*/ 0 w 141"/>
                <a:gd name="T7" fmla="*/ 28 h 40"/>
                <a:gd name="T8" fmla="*/ 0 60000 65536"/>
                <a:gd name="T9" fmla="*/ 0 60000 65536"/>
                <a:gd name="T10" fmla="*/ 0 60000 65536"/>
                <a:gd name="T11" fmla="*/ 0 60000 65536"/>
                <a:gd name="T12" fmla="*/ 0 w 141"/>
                <a:gd name="T13" fmla="*/ 0 h 40"/>
                <a:gd name="T14" fmla="*/ 141 w 141"/>
                <a:gd name="T15" fmla="*/ 40 h 40"/>
              </a:gdLst>
              <a:ahLst/>
              <a:cxnLst>
                <a:cxn ang="T8">
                  <a:pos x="T0" y="T1"/>
                </a:cxn>
                <a:cxn ang="T9">
                  <a:pos x="T2" y="T3"/>
                </a:cxn>
                <a:cxn ang="T10">
                  <a:pos x="T4" y="T5"/>
                </a:cxn>
                <a:cxn ang="T11">
                  <a:pos x="T6" y="T7"/>
                </a:cxn>
              </a:cxnLst>
              <a:rect l="T12" t="T13" r="T14" b="T15"/>
              <a:pathLst>
                <a:path w="141" h="40">
                  <a:moveTo>
                    <a:pt x="0" y="28"/>
                  </a:moveTo>
                  <a:lnTo>
                    <a:pt x="2" y="40"/>
                  </a:lnTo>
                  <a:lnTo>
                    <a:pt x="141" y="0"/>
                  </a:lnTo>
                  <a:lnTo>
                    <a:pt x="0" y="28"/>
                  </a:lnTo>
                </a:path>
              </a:pathLst>
            </a:custGeom>
            <a:noFill/>
            <a:ln w="0">
              <a:solidFill>
                <a:srgbClr val="000000"/>
              </a:solidFill>
              <a:prstDash val="solid"/>
              <a:round/>
              <a:headEnd/>
              <a:tailEnd/>
            </a:ln>
          </p:spPr>
          <p:txBody>
            <a:bodyPr/>
            <a:lstStyle/>
            <a:p>
              <a:endParaRPr lang="en-US"/>
            </a:p>
          </p:txBody>
        </p:sp>
        <p:sp>
          <p:nvSpPr>
            <p:cNvPr id="2585" name="Freeform 535">
              <a:extLst>
                <a:ext uri="{FF2B5EF4-FFF2-40B4-BE49-F238E27FC236}">
                  <a16:creationId xmlns:a16="http://schemas.microsoft.com/office/drawing/2014/main" id="{D30F80BB-4A5E-4CAB-9F81-1B3DB53082F2}"/>
                </a:ext>
              </a:extLst>
            </p:cNvPr>
            <p:cNvSpPr>
              <a:spLocks/>
            </p:cNvSpPr>
            <p:nvPr/>
          </p:nvSpPr>
          <p:spPr bwMode="auto">
            <a:xfrm>
              <a:off x="5292" y="3253"/>
              <a:ext cx="23" cy="11"/>
            </a:xfrm>
            <a:custGeom>
              <a:avLst/>
              <a:gdLst>
                <a:gd name="T0" fmla="*/ 0 w 139"/>
                <a:gd name="T1" fmla="*/ 40 h 53"/>
                <a:gd name="T2" fmla="*/ 4 w 139"/>
                <a:gd name="T3" fmla="*/ 53 h 53"/>
                <a:gd name="T4" fmla="*/ 139 w 139"/>
                <a:gd name="T5" fmla="*/ 0 h 53"/>
                <a:gd name="T6" fmla="*/ 0 w 139"/>
                <a:gd name="T7" fmla="*/ 40 h 53"/>
                <a:gd name="T8" fmla="*/ 0 60000 65536"/>
                <a:gd name="T9" fmla="*/ 0 60000 65536"/>
                <a:gd name="T10" fmla="*/ 0 60000 65536"/>
                <a:gd name="T11" fmla="*/ 0 60000 65536"/>
                <a:gd name="T12" fmla="*/ 0 w 139"/>
                <a:gd name="T13" fmla="*/ 0 h 53"/>
                <a:gd name="T14" fmla="*/ 139 w 139"/>
                <a:gd name="T15" fmla="*/ 53 h 53"/>
              </a:gdLst>
              <a:ahLst/>
              <a:cxnLst>
                <a:cxn ang="T8">
                  <a:pos x="T0" y="T1"/>
                </a:cxn>
                <a:cxn ang="T9">
                  <a:pos x="T2" y="T3"/>
                </a:cxn>
                <a:cxn ang="T10">
                  <a:pos x="T4" y="T5"/>
                </a:cxn>
                <a:cxn ang="T11">
                  <a:pos x="T6" y="T7"/>
                </a:cxn>
              </a:cxnLst>
              <a:rect l="T12" t="T13" r="T14" b="T15"/>
              <a:pathLst>
                <a:path w="139" h="53">
                  <a:moveTo>
                    <a:pt x="0" y="40"/>
                  </a:moveTo>
                  <a:lnTo>
                    <a:pt x="4" y="53"/>
                  </a:lnTo>
                  <a:lnTo>
                    <a:pt x="139" y="0"/>
                  </a:lnTo>
                  <a:lnTo>
                    <a:pt x="0" y="40"/>
                  </a:lnTo>
                  <a:close/>
                </a:path>
              </a:pathLst>
            </a:custGeom>
            <a:solidFill>
              <a:srgbClr val="000000"/>
            </a:solidFill>
            <a:ln w="9525">
              <a:noFill/>
              <a:round/>
              <a:headEnd/>
              <a:tailEnd/>
            </a:ln>
          </p:spPr>
          <p:txBody>
            <a:bodyPr/>
            <a:lstStyle/>
            <a:p>
              <a:endParaRPr lang="en-US"/>
            </a:p>
          </p:txBody>
        </p:sp>
        <p:sp>
          <p:nvSpPr>
            <p:cNvPr id="2586" name="Freeform 536">
              <a:extLst>
                <a:ext uri="{FF2B5EF4-FFF2-40B4-BE49-F238E27FC236}">
                  <a16:creationId xmlns:a16="http://schemas.microsoft.com/office/drawing/2014/main" id="{A474B8F9-A2C3-42AA-943B-C260A20E4BD2}"/>
                </a:ext>
              </a:extLst>
            </p:cNvPr>
            <p:cNvSpPr>
              <a:spLocks/>
            </p:cNvSpPr>
            <p:nvPr/>
          </p:nvSpPr>
          <p:spPr bwMode="auto">
            <a:xfrm>
              <a:off x="5292" y="3253"/>
              <a:ext cx="23" cy="11"/>
            </a:xfrm>
            <a:custGeom>
              <a:avLst/>
              <a:gdLst>
                <a:gd name="T0" fmla="*/ 0 w 139"/>
                <a:gd name="T1" fmla="*/ 40 h 53"/>
                <a:gd name="T2" fmla="*/ 4 w 139"/>
                <a:gd name="T3" fmla="*/ 53 h 53"/>
                <a:gd name="T4" fmla="*/ 139 w 139"/>
                <a:gd name="T5" fmla="*/ 0 h 53"/>
                <a:gd name="T6" fmla="*/ 0 w 139"/>
                <a:gd name="T7" fmla="*/ 40 h 53"/>
                <a:gd name="T8" fmla="*/ 0 60000 65536"/>
                <a:gd name="T9" fmla="*/ 0 60000 65536"/>
                <a:gd name="T10" fmla="*/ 0 60000 65536"/>
                <a:gd name="T11" fmla="*/ 0 60000 65536"/>
                <a:gd name="T12" fmla="*/ 0 w 139"/>
                <a:gd name="T13" fmla="*/ 0 h 53"/>
                <a:gd name="T14" fmla="*/ 139 w 139"/>
                <a:gd name="T15" fmla="*/ 53 h 53"/>
              </a:gdLst>
              <a:ahLst/>
              <a:cxnLst>
                <a:cxn ang="T8">
                  <a:pos x="T0" y="T1"/>
                </a:cxn>
                <a:cxn ang="T9">
                  <a:pos x="T2" y="T3"/>
                </a:cxn>
                <a:cxn ang="T10">
                  <a:pos x="T4" y="T5"/>
                </a:cxn>
                <a:cxn ang="T11">
                  <a:pos x="T6" y="T7"/>
                </a:cxn>
              </a:cxnLst>
              <a:rect l="T12" t="T13" r="T14" b="T15"/>
              <a:pathLst>
                <a:path w="139" h="53">
                  <a:moveTo>
                    <a:pt x="0" y="40"/>
                  </a:moveTo>
                  <a:lnTo>
                    <a:pt x="4" y="53"/>
                  </a:lnTo>
                  <a:lnTo>
                    <a:pt x="139" y="0"/>
                  </a:lnTo>
                  <a:lnTo>
                    <a:pt x="0" y="40"/>
                  </a:lnTo>
                </a:path>
              </a:pathLst>
            </a:custGeom>
            <a:noFill/>
            <a:ln w="0">
              <a:solidFill>
                <a:srgbClr val="000000"/>
              </a:solidFill>
              <a:prstDash val="solid"/>
              <a:round/>
              <a:headEnd/>
              <a:tailEnd/>
            </a:ln>
          </p:spPr>
          <p:txBody>
            <a:bodyPr/>
            <a:lstStyle/>
            <a:p>
              <a:endParaRPr lang="en-US"/>
            </a:p>
          </p:txBody>
        </p:sp>
        <p:sp>
          <p:nvSpPr>
            <p:cNvPr id="2587" name="Freeform 537">
              <a:extLst>
                <a:ext uri="{FF2B5EF4-FFF2-40B4-BE49-F238E27FC236}">
                  <a16:creationId xmlns:a16="http://schemas.microsoft.com/office/drawing/2014/main" id="{2CBD83DB-E995-40B5-9764-6202ECE73BA3}"/>
                </a:ext>
              </a:extLst>
            </p:cNvPr>
            <p:cNvSpPr>
              <a:spLocks/>
            </p:cNvSpPr>
            <p:nvPr/>
          </p:nvSpPr>
          <p:spPr bwMode="auto">
            <a:xfrm>
              <a:off x="5292" y="3253"/>
              <a:ext cx="23" cy="13"/>
            </a:xfrm>
            <a:custGeom>
              <a:avLst/>
              <a:gdLst>
                <a:gd name="T0" fmla="*/ 0 w 135"/>
                <a:gd name="T1" fmla="*/ 53 h 65"/>
                <a:gd name="T2" fmla="*/ 4 w 135"/>
                <a:gd name="T3" fmla="*/ 65 h 65"/>
                <a:gd name="T4" fmla="*/ 135 w 135"/>
                <a:gd name="T5" fmla="*/ 0 h 65"/>
                <a:gd name="T6" fmla="*/ 0 w 135"/>
                <a:gd name="T7" fmla="*/ 53 h 65"/>
                <a:gd name="T8" fmla="*/ 0 60000 65536"/>
                <a:gd name="T9" fmla="*/ 0 60000 65536"/>
                <a:gd name="T10" fmla="*/ 0 60000 65536"/>
                <a:gd name="T11" fmla="*/ 0 60000 65536"/>
                <a:gd name="T12" fmla="*/ 0 w 135"/>
                <a:gd name="T13" fmla="*/ 0 h 65"/>
                <a:gd name="T14" fmla="*/ 135 w 135"/>
                <a:gd name="T15" fmla="*/ 65 h 65"/>
              </a:gdLst>
              <a:ahLst/>
              <a:cxnLst>
                <a:cxn ang="T8">
                  <a:pos x="T0" y="T1"/>
                </a:cxn>
                <a:cxn ang="T9">
                  <a:pos x="T2" y="T3"/>
                </a:cxn>
                <a:cxn ang="T10">
                  <a:pos x="T4" y="T5"/>
                </a:cxn>
                <a:cxn ang="T11">
                  <a:pos x="T6" y="T7"/>
                </a:cxn>
              </a:cxnLst>
              <a:rect l="T12" t="T13" r="T14" b="T15"/>
              <a:pathLst>
                <a:path w="135" h="65">
                  <a:moveTo>
                    <a:pt x="0" y="53"/>
                  </a:moveTo>
                  <a:lnTo>
                    <a:pt x="4" y="65"/>
                  </a:lnTo>
                  <a:lnTo>
                    <a:pt x="135" y="0"/>
                  </a:lnTo>
                  <a:lnTo>
                    <a:pt x="0" y="53"/>
                  </a:lnTo>
                  <a:close/>
                </a:path>
              </a:pathLst>
            </a:custGeom>
            <a:solidFill>
              <a:srgbClr val="000000"/>
            </a:solidFill>
            <a:ln w="9525">
              <a:noFill/>
              <a:round/>
              <a:headEnd/>
              <a:tailEnd/>
            </a:ln>
          </p:spPr>
          <p:txBody>
            <a:bodyPr/>
            <a:lstStyle/>
            <a:p>
              <a:endParaRPr lang="en-US"/>
            </a:p>
          </p:txBody>
        </p:sp>
        <p:sp>
          <p:nvSpPr>
            <p:cNvPr id="2588" name="Freeform 538">
              <a:extLst>
                <a:ext uri="{FF2B5EF4-FFF2-40B4-BE49-F238E27FC236}">
                  <a16:creationId xmlns:a16="http://schemas.microsoft.com/office/drawing/2014/main" id="{20C8FEEB-170E-40DB-AFD2-31C02F78F41D}"/>
                </a:ext>
              </a:extLst>
            </p:cNvPr>
            <p:cNvSpPr>
              <a:spLocks/>
            </p:cNvSpPr>
            <p:nvPr/>
          </p:nvSpPr>
          <p:spPr bwMode="auto">
            <a:xfrm>
              <a:off x="5292" y="3253"/>
              <a:ext cx="23" cy="13"/>
            </a:xfrm>
            <a:custGeom>
              <a:avLst/>
              <a:gdLst>
                <a:gd name="T0" fmla="*/ 0 w 135"/>
                <a:gd name="T1" fmla="*/ 53 h 65"/>
                <a:gd name="T2" fmla="*/ 4 w 135"/>
                <a:gd name="T3" fmla="*/ 65 h 65"/>
                <a:gd name="T4" fmla="*/ 135 w 135"/>
                <a:gd name="T5" fmla="*/ 0 h 65"/>
                <a:gd name="T6" fmla="*/ 0 w 135"/>
                <a:gd name="T7" fmla="*/ 53 h 65"/>
                <a:gd name="T8" fmla="*/ 0 60000 65536"/>
                <a:gd name="T9" fmla="*/ 0 60000 65536"/>
                <a:gd name="T10" fmla="*/ 0 60000 65536"/>
                <a:gd name="T11" fmla="*/ 0 60000 65536"/>
                <a:gd name="T12" fmla="*/ 0 w 135"/>
                <a:gd name="T13" fmla="*/ 0 h 65"/>
                <a:gd name="T14" fmla="*/ 135 w 135"/>
                <a:gd name="T15" fmla="*/ 65 h 65"/>
              </a:gdLst>
              <a:ahLst/>
              <a:cxnLst>
                <a:cxn ang="T8">
                  <a:pos x="T0" y="T1"/>
                </a:cxn>
                <a:cxn ang="T9">
                  <a:pos x="T2" y="T3"/>
                </a:cxn>
                <a:cxn ang="T10">
                  <a:pos x="T4" y="T5"/>
                </a:cxn>
                <a:cxn ang="T11">
                  <a:pos x="T6" y="T7"/>
                </a:cxn>
              </a:cxnLst>
              <a:rect l="T12" t="T13" r="T14" b="T15"/>
              <a:pathLst>
                <a:path w="135" h="65">
                  <a:moveTo>
                    <a:pt x="0" y="53"/>
                  </a:moveTo>
                  <a:lnTo>
                    <a:pt x="4" y="65"/>
                  </a:lnTo>
                  <a:lnTo>
                    <a:pt x="135" y="0"/>
                  </a:lnTo>
                  <a:lnTo>
                    <a:pt x="0" y="53"/>
                  </a:lnTo>
                </a:path>
              </a:pathLst>
            </a:custGeom>
            <a:noFill/>
            <a:ln w="0">
              <a:solidFill>
                <a:srgbClr val="000000"/>
              </a:solidFill>
              <a:prstDash val="solid"/>
              <a:round/>
              <a:headEnd/>
              <a:tailEnd/>
            </a:ln>
          </p:spPr>
          <p:txBody>
            <a:bodyPr/>
            <a:lstStyle/>
            <a:p>
              <a:endParaRPr lang="en-US"/>
            </a:p>
          </p:txBody>
        </p:sp>
        <p:sp>
          <p:nvSpPr>
            <p:cNvPr id="2589" name="Freeform 539">
              <a:extLst>
                <a:ext uri="{FF2B5EF4-FFF2-40B4-BE49-F238E27FC236}">
                  <a16:creationId xmlns:a16="http://schemas.microsoft.com/office/drawing/2014/main" id="{79A1E7D6-59AE-4C87-BEBC-F6812A57D379}"/>
                </a:ext>
              </a:extLst>
            </p:cNvPr>
            <p:cNvSpPr>
              <a:spLocks/>
            </p:cNvSpPr>
            <p:nvPr/>
          </p:nvSpPr>
          <p:spPr bwMode="auto">
            <a:xfrm>
              <a:off x="5293" y="3253"/>
              <a:ext cx="22" cy="15"/>
            </a:xfrm>
            <a:custGeom>
              <a:avLst/>
              <a:gdLst>
                <a:gd name="T0" fmla="*/ 0 w 131"/>
                <a:gd name="T1" fmla="*/ 65 h 77"/>
                <a:gd name="T2" fmla="*/ 5 w 131"/>
                <a:gd name="T3" fmla="*/ 77 h 77"/>
                <a:gd name="T4" fmla="*/ 131 w 131"/>
                <a:gd name="T5" fmla="*/ 0 h 77"/>
                <a:gd name="T6" fmla="*/ 0 w 131"/>
                <a:gd name="T7" fmla="*/ 65 h 77"/>
                <a:gd name="T8" fmla="*/ 0 60000 65536"/>
                <a:gd name="T9" fmla="*/ 0 60000 65536"/>
                <a:gd name="T10" fmla="*/ 0 60000 65536"/>
                <a:gd name="T11" fmla="*/ 0 60000 65536"/>
                <a:gd name="T12" fmla="*/ 0 w 131"/>
                <a:gd name="T13" fmla="*/ 0 h 77"/>
                <a:gd name="T14" fmla="*/ 131 w 131"/>
                <a:gd name="T15" fmla="*/ 77 h 77"/>
              </a:gdLst>
              <a:ahLst/>
              <a:cxnLst>
                <a:cxn ang="T8">
                  <a:pos x="T0" y="T1"/>
                </a:cxn>
                <a:cxn ang="T9">
                  <a:pos x="T2" y="T3"/>
                </a:cxn>
                <a:cxn ang="T10">
                  <a:pos x="T4" y="T5"/>
                </a:cxn>
                <a:cxn ang="T11">
                  <a:pos x="T6" y="T7"/>
                </a:cxn>
              </a:cxnLst>
              <a:rect l="T12" t="T13" r="T14" b="T15"/>
              <a:pathLst>
                <a:path w="131" h="77">
                  <a:moveTo>
                    <a:pt x="0" y="65"/>
                  </a:moveTo>
                  <a:lnTo>
                    <a:pt x="5" y="77"/>
                  </a:lnTo>
                  <a:lnTo>
                    <a:pt x="131" y="0"/>
                  </a:lnTo>
                  <a:lnTo>
                    <a:pt x="0" y="65"/>
                  </a:lnTo>
                  <a:close/>
                </a:path>
              </a:pathLst>
            </a:custGeom>
            <a:solidFill>
              <a:srgbClr val="000000"/>
            </a:solidFill>
            <a:ln w="9525">
              <a:noFill/>
              <a:round/>
              <a:headEnd/>
              <a:tailEnd/>
            </a:ln>
          </p:spPr>
          <p:txBody>
            <a:bodyPr/>
            <a:lstStyle/>
            <a:p>
              <a:endParaRPr lang="en-US"/>
            </a:p>
          </p:txBody>
        </p:sp>
        <p:sp>
          <p:nvSpPr>
            <p:cNvPr id="2590" name="Freeform 540">
              <a:extLst>
                <a:ext uri="{FF2B5EF4-FFF2-40B4-BE49-F238E27FC236}">
                  <a16:creationId xmlns:a16="http://schemas.microsoft.com/office/drawing/2014/main" id="{74695795-4105-4C16-AD32-CA9F5A2053CF}"/>
                </a:ext>
              </a:extLst>
            </p:cNvPr>
            <p:cNvSpPr>
              <a:spLocks/>
            </p:cNvSpPr>
            <p:nvPr/>
          </p:nvSpPr>
          <p:spPr bwMode="auto">
            <a:xfrm>
              <a:off x="5293" y="3253"/>
              <a:ext cx="22" cy="15"/>
            </a:xfrm>
            <a:custGeom>
              <a:avLst/>
              <a:gdLst>
                <a:gd name="T0" fmla="*/ 0 w 131"/>
                <a:gd name="T1" fmla="*/ 65 h 77"/>
                <a:gd name="T2" fmla="*/ 5 w 131"/>
                <a:gd name="T3" fmla="*/ 77 h 77"/>
                <a:gd name="T4" fmla="*/ 131 w 131"/>
                <a:gd name="T5" fmla="*/ 0 h 77"/>
                <a:gd name="T6" fmla="*/ 0 w 131"/>
                <a:gd name="T7" fmla="*/ 65 h 77"/>
                <a:gd name="T8" fmla="*/ 0 60000 65536"/>
                <a:gd name="T9" fmla="*/ 0 60000 65536"/>
                <a:gd name="T10" fmla="*/ 0 60000 65536"/>
                <a:gd name="T11" fmla="*/ 0 60000 65536"/>
                <a:gd name="T12" fmla="*/ 0 w 131"/>
                <a:gd name="T13" fmla="*/ 0 h 77"/>
                <a:gd name="T14" fmla="*/ 131 w 131"/>
                <a:gd name="T15" fmla="*/ 77 h 77"/>
              </a:gdLst>
              <a:ahLst/>
              <a:cxnLst>
                <a:cxn ang="T8">
                  <a:pos x="T0" y="T1"/>
                </a:cxn>
                <a:cxn ang="T9">
                  <a:pos x="T2" y="T3"/>
                </a:cxn>
                <a:cxn ang="T10">
                  <a:pos x="T4" y="T5"/>
                </a:cxn>
                <a:cxn ang="T11">
                  <a:pos x="T6" y="T7"/>
                </a:cxn>
              </a:cxnLst>
              <a:rect l="T12" t="T13" r="T14" b="T15"/>
              <a:pathLst>
                <a:path w="131" h="77">
                  <a:moveTo>
                    <a:pt x="0" y="65"/>
                  </a:moveTo>
                  <a:lnTo>
                    <a:pt x="5" y="77"/>
                  </a:lnTo>
                  <a:lnTo>
                    <a:pt x="131" y="0"/>
                  </a:lnTo>
                  <a:lnTo>
                    <a:pt x="0" y="65"/>
                  </a:lnTo>
                </a:path>
              </a:pathLst>
            </a:custGeom>
            <a:noFill/>
            <a:ln w="0">
              <a:solidFill>
                <a:srgbClr val="000000"/>
              </a:solidFill>
              <a:prstDash val="solid"/>
              <a:round/>
              <a:headEnd/>
              <a:tailEnd/>
            </a:ln>
          </p:spPr>
          <p:txBody>
            <a:bodyPr/>
            <a:lstStyle/>
            <a:p>
              <a:endParaRPr lang="en-US"/>
            </a:p>
          </p:txBody>
        </p:sp>
        <p:sp>
          <p:nvSpPr>
            <p:cNvPr id="2591" name="Freeform 541">
              <a:extLst>
                <a:ext uri="{FF2B5EF4-FFF2-40B4-BE49-F238E27FC236}">
                  <a16:creationId xmlns:a16="http://schemas.microsoft.com/office/drawing/2014/main" id="{F5CECD4F-82FD-4E05-8B18-FE12987674C2}"/>
                </a:ext>
              </a:extLst>
            </p:cNvPr>
            <p:cNvSpPr>
              <a:spLocks/>
            </p:cNvSpPr>
            <p:nvPr/>
          </p:nvSpPr>
          <p:spPr bwMode="auto">
            <a:xfrm>
              <a:off x="5294" y="3253"/>
              <a:ext cx="21" cy="18"/>
            </a:xfrm>
            <a:custGeom>
              <a:avLst/>
              <a:gdLst>
                <a:gd name="T0" fmla="*/ 0 w 126"/>
                <a:gd name="T1" fmla="*/ 77 h 89"/>
                <a:gd name="T2" fmla="*/ 7 w 126"/>
                <a:gd name="T3" fmla="*/ 89 h 89"/>
                <a:gd name="T4" fmla="*/ 126 w 126"/>
                <a:gd name="T5" fmla="*/ 0 h 89"/>
                <a:gd name="T6" fmla="*/ 0 w 126"/>
                <a:gd name="T7" fmla="*/ 77 h 89"/>
                <a:gd name="T8" fmla="*/ 0 60000 65536"/>
                <a:gd name="T9" fmla="*/ 0 60000 65536"/>
                <a:gd name="T10" fmla="*/ 0 60000 65536"/>
                <a:gd name="T11" fmla="*/ 0 60000 65536"/>
                <a:gd name="T12" fmla="*/ 0 w 126"/>
                <a:gd name="T13" fmla="*/ 0 h 89"/>
                <a:gd name="T14" fmla="*/ 126 w 126"/>
                <a:gd name="T15" fmla="*/ 89 h 89"/>
              </a:gdLst>
              <a:ahLst/>
              <a:cxnLst>
                <a:cxn ang="T8">
                  <a:pos x="T0" y="T1"/>
                </a:cxn>
                <a:cxn ang="T9">
                  <a:pos x="T2" y="T3"/>
                </a:cxn>
                <a:cxn ang="T10">
                  <a:pos x="T4" y="T5"/>
                </a:cxn>
                <a:cxn ang="T11">
                  <a:pos x="T6" y="T7"/>
                </a:cxn>
              </a:cxnLst>
              <a:rect l="T12" t="T13" r="T14" b="T15"/>
              <a:pathLst>
                <a:path w="126" h="89">
                  <a:moveTo>
                    <a:pt x="0" y="77"/>
                  </a:moveTo>
                  <a:lnTo>
                    <a:pt x="7" y="89"/>
                  </a:lnTo>
                  <a:lnTo>
                    <a:pt x="126" y="0"/>
                  </a:lnTo>
                  <a:lnTo>
                    <a:pt x="0" y="77"/>
                  </a:lnTo>
                  <a:close/>
                </a:path>
              </a:pathLst>
            </a:custGeom>
            <a:solidFill>
              <a:srgbClr val="000000"/>
            </a:solidFill>
            <a:ln w="9525">
              <a:noFill/>
              <a:round/>
              <a:headEnd/>
              <a:tailEnd/>
            </a:ln>
          </p:spPr>
          <p:txBody>
            <a:bodyPr/>
            <a:lstStyle/>
            <a:p>
              <a:endParaRPr lang="en-US"/>
            </a:p>
          </p:txBody>
        </p:sp>
        <p:sp>
          <p:nvSpPr>
            <p:cNvPr id="2592" name="Freeform 542">
              <a:extLst>
                <a:ext uri="{FF2B5EF4-FFF2-40B4-BE49-F238E27FC236}">
                  <a16:creationId xmlns:a16="http://schemas.microsoft.com/office/drawing/2014/main" id="{19E2E518-479F-424F-89B2-67117403B551}"/>
                </a:ext>
              </a:extLst>
            </p:cNvPr>
            <p:cNvSpPr>
              <a:spLocks/>
            </p:cNvSpPr>
            <p:nvPr/>
          </p:nvSpPr>
          <p:spPr bwMode="auto">
            <a:xfrm>
              <a:off x="5294" y="3253"/>
              <a:ext cx="21" cy="18"/>
            </a:xfrm>
            <a:custGeom>
              <a:avLst/>
              <a:gdLst>
                <a:gd name="T0" fmla="*/ 0 w 126"/>
                <a:gd name="T1" fmla="*/ 77 h 89"/>
                <a:gd name="T2" fmla="*/ 7 w 126"/>
                <a:gd name="T3" fmla="*/ 89 h 89"/>
                <a:gd name="T4" fmla="*/ 126 w 126"/>
                <a:gd name="T5" fmla="*/ 0 h 89"/>
                <a:gd name="T6" fmla="*/ 0 w 126"/>
                <a:gd name="T7" fmla="*/ 77 h 89"/>
                <a:gd name="T8" fmla="*/ 0 60000 65536"/>
                <a:gd name="T9" fmla="*/ 0 60000 65536"/>
                <a:gd name="T10" fmla="*/ 0 60000 65536"/>
                <a:gd name="T11" fmla="*/ 0 60000 65536"/>
                <a:gd name="T12" fmla="*/ 0 w 126"/>
                <a:gd name="T13" fmla="*/ 0 h 89"/>
                <a:gd name="T14" fmla="*/ 126 w 126"/>
                <a:gd name="T15" fmla="*/ 89 h 89"/>
              </a:gdLst>
              <a:ahLst/>
              <a:cxnLst>
                <a:cxn ang="T8">
                  <a:pos x="T0" y="T1"/>
                </a:cxn>
                <a:cxn ang="T9">
                  <a:pos x="T2" y="T3"/>
                </a:cxn>
                <a:cxn ang="T10">
                  <a:pos x="T4" y="T5"/>
                </a:cxn>
                <a:cxn ang="T11">
                  <a:pos x="T6" y="T7"/>
                </a:cxn>
              </a:cxnLst>
              <a:rect l="T12" t="T13" r="T14" b="T15"/>
              <a:pathLst>
                <a:path w="126" h="89">
                  <a:moveTo>
                    <a:pt x="0" y="77"/>
                  </a:moveTo>
                  <a:lnTo>
                    <a:pt x="7" y="89"/>
                  </a:lnTo>
                  <a:lnTo>
                    <a:pt x="126" y="0"/>
                  </a:lnTo>
                  <a:lnTo>
                    <a:pt x="0" y="77"/>
                  </a:lnTo>
                </a:path>
              </a:pathLst>
            </a:custGeom>
            <a:noFill/>
            <a:ln w="0">
              <a:solidFill>
                <a:srgbClr val="000000"/>
              </a:solidFill>
              <a:prstDash val="solid"/>
              <a:round/>
              <a:headEnd/>
              <a:tailEnd/>
            </a:ln>
          </p:spPr>
          <p:txBody>
            <a:bodyPr/>
            <a:lstStyle/>
            <a:p>
              <a:endParaRPr lang="en-US"/>
            </a:p>
          </p:txBody>
        </p:sp>
        <p:sp>
          <p:nvSpPr>
            <p:cNvPr id="2593" name="Freeform 543">
              <a:extLst>
                <a:ext uri="{FF2B5EF4-FFF2-40B4-BE49-F238E27FC236}">
                  <a16:creationId xmlns:a16="http://schemas.microsoft.com/office/drawing/2014/main" id="{9D237464-2A6B-457A-A99C-F31947987DB4}"/>
                </a:ext>
              </a:extLst>
            </p:cNvPr>
            <p:cNvSpPr>
              <a:spLocks/>
            </p:cNvSpPr>
            <p:nvPr/>
          </p:nvSpPr>
          <p:spPr bwMode="auto">
            <a:xfrm>
              <a:off x="5295" y="3253"/>
              <a:ext cx="20" cy="20"/>
            </a:xfrm>
            <a:custGeom>
              <a:avLst/>
              <a:gdLst>
                <a:gd name="T0" fmla="*/ 0 w 119"/>
                <a:gd name="T1" fmla="*/ 89 h 100"/>
                <a:gd name="T2" fmla="*/ 6 w 119"/>
                <a:gd name="T3" fmla="*/ 100 h 100"/>
                <a:gd name="T4" fmla="*/ 119 w 119"/>
                <a:gd name="T5" fmla="*/ 0 h 100"/>
                <a:gd name="T6" fmla="*/ 0 w 119"/>
                <a:gd name="T7" fmla="*/ 89 h 100"/>
                <a:gd name="T8" fmla="*/ 0 60000 65536"/>
                <a:gd name="T9" fmla="*/ 0 60000 65536"/>
                <a:gd name="T10" fmla="*/ 0 60000 65536"/>
                <a:gd name="T11" fmla="*/ 0 60000 65536"/>
                <a:gd name="T12" fmla="*/ 0 w 119"/>
                <a:gd name="T13" fmla="*/ 0 h 100"/>
                <a:gd name="T14" fmla="*/ 119 w 119"/>
                <a:gd name="T15" fmla="*/ 100 h 100"/>
              </a:gdLst>
              <a:ahLst/>
              <a:cxnLst>
                <a:cxn ang="T8">
                  <a:pos x="T0" y="T1"/>
                </a:cxn>
                <a:cxn ang="T9">
                  <a:pos x="T2" y="T3"/>
                </a:cxn>
                <a:cxn ang="T10">
                  <a:pos x="T4" y="T5"/>
                </a:cxn>
                <a:cxn ang="T11">
                  <a:pos x="T6" y="T7"/>
                </a:cxn>
              </a:cxnLst>
              <a:rect l="T12" t="T13" r="T14" b="T15"/>
              <a:pathLst>
                <a:path w="119" h="100">
                  <a:moveTo>
                    <a:pt x="0" y="89"/>
                  </a:moveTo>
                  <a:lnTo>
                    <a:pt x="6" y="100"/>
                  </a:lnTo>
                  <a:lnTo>
                    <a:pt x="119" y="0"/>
                  </a:lnTo>
                  <a:lnTo>
                    <a:pt x="0" y="89"/>
                  </a:lnTo>
                  <a:close/>
                </a:path>
              </a:pathLst>
            </a:custGeom>
            <a:solidFill>
              <a:srgbClr val="000000"/>
            </a:solidFill>
            <a:ln w="9525">
              <a:noFill/>
              <a:round/>
              <a:headEnd/>
              <a:tailEnd/>
            </a:ln>
          </p:spPr>
          <p:txBody>
            <a:bodyPr/>
            <a:lstStyle/>
            <a:p>
              <a:endParaRPr lang="en-US"/>
            </a:p>
          </p:txBody>
        </p:sp>
        <p:sp>
          <p:nvSpPr>
            <p:cNvPr id="2594" name="Freeform 544">
              <a:extLst>
                <a:ext uri="{FF2B5EF4-FFF2-40B4-BE49-F238E27FC236}">
                  <a16:creationId xmlns:a16="http://schemas.microsoft.com/office/drawing/2014/main" id="{C126EF37-A1F6-4B00-AAB9-D491289CE9CF}"/>
                </a:ext>
              </a:extLst>
            </p:cNvPr>
            <p:cNvSpPr>
              <a:spLocks/>
            </p:cNvSpPr>
            <p:nvPr/>
          </p:nvSpPr>
          <p:spPr bwMode="auto">
            <a:xfrm>
              <a:off x="5295" y="3253"/>
              <a:ext cx="20" cy="20"/>
            </a:xfrm>
            <a:custGeom>
              <a:avLst/>
              <a:gdLst>
                <a:gd name="T0" fmla="*/ 0 w 119"/>
                <a:gd name="T1" fmla="*/ 89 h 100"/>
                <a:gd name="T2" fmla="*/ 6 w 119"/>
                <a:gd name="T3" fmla="*/ 100 h 100"/>
                <a:gd name="T4" fmla="*/ 119 w 119"/>
                <a:gd name="T5" fmla="*/ 0 h 100"/>
                <a:gd name="T6" fmla="*/ 0 w 119"/>
                <a:gd name="T7" fmla="*/ 89 h 100"/>
                <a:gd name="T8" fmla="*/ 0 60000 65536"/>
                <a:gd name="T9" fmla="*/ 0 60000 65536"/>
                <a:gd name="T10" fmla="*/ 0 60000 65536"/>
                <a:gd name="T11" fmla="*/ 0 60000 65536"/>
                <a:gd name="T12" fmla="*/ 0 w 119"/>
                <a:gd name="T13" fmla="*/ 0 h 100"/>
                <a:gd name="T14" fmla="*/ 119 w 119"/>
                <a:gd name="T15" fmla="*/ 100 h 100"/>
              </a:gdLst>
              <a:ahLst/>
              <a:cxnLst>
                <a:cxn ang="T8">
                  <a:pos x="T0" y="T1"/>
                </a:cxn>
                <a:cxn ang="T9">
                  <a:pos x="T2" y="T3"/>
                </a:cxn>
                <a:cxn ang="T10">
                  <a:pos x="T4" y="T5"/>
                </a:cxn>
                <a:cxn ang="T11">
                  <a:pos x="T6" y="T7"/>
                </a:cxn>
              </a:cxnLst>
              <a:rect l="T12" t="T13" r="T14" b="T15"/>
              <a:pathLst>
                <a:path w="119" h="100">
                  <a:moveTo>
                    <a:pt x="0" y="89"/>
                  </a:moveTo>
                  <a:lnTo>
                    <a:pt x="6" y="100"/>
                  </a:lnTo>
                  <a:lnTo>
                    <a:pt x="119" y="0"/>
                  </a:lnTo>
                  <a:lnTo>
                    <a:pt x="0" y="89"/>
                  </a:lnTo>
                </a:path>
              </a:pathLst>
            </a:custGeom>
            <a:noFill/>
            <a:ln w="0">
              <a:solidFill>
                <a:srgbClr val="000000"/>
              </a:solidFill>
              <a:prstDash val="solid"/>
              <a:round/>
              <a:headEnd/>
              <a:tailEnd/>
            </a:ln>
          </p:spPr>
          <p:txBody>
            <a:bodyPr/>
            <a:lstStyle/>
            <a:p>
              <a:endParaRPr lang="en-US"/>
            </a:p>
          </p:txBody>
        </p:sp>
        <p:sp>
          <p:nvSpPr>
            <p:cNvPr id="2595" name="Freeform 545">
              <a:extLst>
                <a:ext uri="{FF2B5EF4-FFF2-40B4-BE49-F238E27FC236}">
                  <a16:creationId xmlns:a16="http://schemas.microsoft.com/office/drawing/2014/main" id="{FC72A012-1410-4949-AEA3-956E75B7EF35}"/>
                </a:ext>
              </a:extLst>
            </p:cNvPr>
            <p:cNvSpPr>
              <a:spLocks/>
            </p:cNvSpPr>
            <p:nvPr/>
          </p:nvSpPr>
          <p:spPr bwMode="auto">
            <a:xfrm>
              <a:off x="5296" y="3253"/>
              <a:ext cx="19" cy="22"/>
            </a:xfrm>
            <a:custGeom>
              <a:avLst/>
              <a:gdLst>
                <a:gd name="T0" fmla="*/ 0 w 113"/>
                <a:gd name="T1" fmla="*/ 100 h 109"/>
                <a:gd name="T2" fmla="*/ 8 w 113"/>
                <a:gd name="T3" fmla="*/ 109 h 109"/>
                <a:gd name="T4" fmla="*/ 113 w 113"/>
                <a:gd name="T5" fmla="*/ 0 h 109"/>
                <a:gd name="T6" fmla="*/ 0 w 113"/>
                <a:gd name="T7" fmla="*/ 100 h 109"/>
                <a:gd name="T8" fmla="*/ 0 60000 65536"/>
                <a:gd name="T9" fmla="*/ 0 60000 65536"/>
                <a:gd name="T10" fmla="*/ 0 60000 65536"/>
                <a:gd name="T11" fmla="*/ 0 60000 65536"/>
                <a:gd name="T12" fmla="*/ 0 w 113"/>
                <a:gd name="T13" fmla="*/ 0 h 109"/>
                <a:gd name="T14" fmla="*/ 113 w 113"/>
                <a:gd name="T15" fmla="*/ 109 h 109"/>
              </a:gdLst>
              <a:ahLst/>
              <a:cxnLst>
                <a:cxn ang="T8">
                  <a:pos x="T0" y="T1"/>
                </a:cxn>
                <a:cxn ang="T9">
                  <a:pos x="T2" y="T3"/>
                </a:cxn>
                <a:cxn ang="T10">
                  <a:pos x="T4" y="T5"/>
                </a:cxn>
                <a:cxn ang="T11">
                  <a:pos x="T6" y="T7"/>
                </a:cxn>
              </a:cxnLst>
              <a:rect l="T12" t="T13" r="T14" b="T15"/>
              <a:pathLst>
                <a:path w="113" h="109">
                  <a:moveTo>
                    <a:pt x="0" y="100"/>
                  </a:moveTo>
                  <a:lnTo>
                    <a:pt x="8" y="109"/>
                  </a:lnTo>
                  <a:lnTo>
                    <a:pt x="113" y="0"/>
                  </a:lnTo>
                  <a:lnTo>
                    <a:pt x="0" y="100"/>
                  </a:lnTo>
                  <a:close/>
                </a:path>
              </a:pathLst>
            </a:custGeom>
            <a:solidFill>
              <a:srgbClr val="000000"/>
            </a:solidFill>
            <a:ln w="9525">
              <a:noFill/>
              <a:round/>
              <a:headEnd/>
              <a:tailEnd/>
            </a:ln>
          </p:spPr>
          <p:txBody>
            <a:bodyPr/>
            <a:lstStyle/>
            <a:p>
              <a:endParaRPr lang="en-US"/>
            </a:p>
          </p:txBody>
        </p:sp>
        <p:sp>
          <p:nvSpPr>
            <p:cNvPr id="2596" name="Freeform 546">
              <a:extLst>
                <a:ext uri="{FF2B5EF4-FFF2-40B4-BE49-F238E27FC236}">
                  <a16:creationId xmlns:a16="http://schemas.microsoft.com/office/drawing/2014/main" id="{7E0DEE19-FA51-4D2A-8F34-E1C9D0C4508E}"/>
                </a:ext>
              </a:extLst>
            </p:cNvPr>
            <p:cNvSpPr>
              <a:spLocks/>
            </p:cNvSpPr>
            <p:nvPr/>
          </p:nvSpPr>
          <p:spPr bwMode="auto">
            <a:xfrm>
              <a:off x="5296" y="3253"/>
              <a:ext cx="19" cy="22"/>
            </a:xfrm>
            <a:custGeom>
              <a:avLst/>
              <a:gdLst>
                <a:gd name="T0" fmla="*/ 0 w 113"/>
                <a:gd name="T1" fmla="*/ 100 h 109"/>
                <a:gd name="T2" fmla="*/ 8 w 113"/>
                <a:gd name="T3" fmla="*/ 109 h 109"/>
                <a:gd name="T4" fmla="*/ 113 w 113"/>
                <a:gd name="T5" fmla="*/ 0 h 109"/>
                <a:gd name="T6" fmla="*/ 0 w 113"/>
                <a:gd name="T7" fmla="*/ 100 h 109"/>
                <a:gd name="T8" fmla="*/ 0 60000 65536"/>
                <a:gd name="T9" fmla="*/ 0 60000 65536"/>
                <a:gd name="T10" fmla="*/ 0 60000 65536"/>
                <a:gd name="T11" fmla="*/ 0 60000 65536"/>
                <a:gd name="T12" fmla="*/ 0 w 113"/>
                <a:gd name="T13" fmla="*/ 0 h 109"/>
                <a:gd name="T14" fmla="*/ 113 w 113"/>
                <a:gd name="T15" fmla="*/ 109 h 109"/>
              </a:gdLst>
              <a:ahLst/>
              <a:cxnLst>
                <a:cxn ang="T8">
                  <a:pos x="T0" y="T1"/>
                </a:cxn>
                <a:cxn ang="T9">
                  <a:pos x="T2" y="T3"/>
                </a:cxn>
                <a:cxn ang="T10">
                  <a:pos x="T4" y="T5"/>
                </a:cxn>
                <a:cxn ang="T11">
                  <a:pos x="T6" y="T7"/>
                </a:cxn>
              </a:cxnLst>
              <a:rect l="T12" t="T13" r="T14" b="T15"/>
              <a:pathLst>
                <a:path w="113" h="109">
                  <a:moveTo>
                    <a:pt x="0" y="100"/>
                  </a:moveTo>
                  <a:lnTo>
                    <a:pt x="8" y="109"/>
                  </a:lnTo>
                  <a:lnTo>
                    <a:pt x="113" y="0"/>
                  </a:lnTo>
                  <a:lnTo>
                    <a:pt x="0" y="100"/>
                  </a:lnTo>
                </a:path>
              </a:pathLst>
            </a:custGeom>
            <a:noFill/>
            <a:ln w="0">
              <a:solidFill>
                <a:srgbClr val="000000"/>
              </a:solidFill>
              <a:prstDash val="solid"/>
              <a:round/>
              <a:headEnd/>
              <a:tailEnd/>
            </a:ln>
          </p:spPr>
          <p:txBody>
            <a:bodyPr/>
            <a:lstStyle/>
            <a:p>
              <a:endParaRPr lang="en-US"/>
            </a:p>
          </p:txBody>
        </p:sp>
        <p:sp>
          <p:nvSpPr>
            <p:cNvPr id="2597" name="Freeform 547">
              <a:extLst>
                <a:ext uri="{FF2B5EF4-FFF2-40B4-BE49-F238E27FC236}">
                  <a16:creationId xmlns:a16="http://schemas.microsoft.com/office/drawing/2014/main" id="{30E1551A-84BE-481F-89E6-0C1507B45CF2}"/>
                </a:ext>
              </a:extLst>
            </p:cNvPr>
            <p:cNvSpPr>
              <a:spLocks/>
            </p:cNvSpPr>
            <p:nvPr/>
          </p:nvSpPr>
          <p:spPr bwMode="auto">
            <a:xfrm>
              <a:off x="5297" y="3253"/>
              <a:ext cx="18" cy="24"/>
            </a:xfrm>
            <a:custGeom>
              <a:avLst/>
              <a:gdLst>
                <a:gd name="T0" fmla="*/ 0 w 105"/>
                <a:gd name="T1" fmla="*/ 109 h 119"/>
                <a:gd name="T2" fmla="*/ 8 w 105"/>
                <a:gd name="T3" fmla="*/ 119 h 119"/>
                <a:gd name="T4" fmla="*/ 105 w 105"/>
                <a:gd name="T5" fmla="*/ 0 h 119"/>
                <a:gd name="T6" fmla="*/ 0 w 105"/>
                <a:gd name="T7" fmla="*/ 109 h 119"/>
                <a:gd name="T8" fmla="*/ 0 60000 65536"/>
                <a:gd name="T9" fmla="*/ 0 60000 65536"/>
                <a:gd name="T10" fmla="*/ 0 60000 65536"/>
                <a:gd name="T11" fmla="*/ 0 60000 65536"/>
                <a:gd name="T12" fmla="*/ 0 w 105"/>
                <a:gd name="T13" fmla="*/ 0 h 119"/>
                <a:gd name="T14" fmla="*/ 105 w 105"/>
                <a:gd name="T15" fmla="*/ 119 h 119"/>
              </a:gdLst>
              <a:ahLst/>
              <a:cxnLst>
                <a:cxn ang="T8">
                  <a:pos x="T0" y="T1"/>
                </a:cxn>
                <a:cxn ang="T9">
                  <a:pos x="T2" y="T3"/>
                </a:cxn>
                <a:cxn ang="T10">
                  <a:pos x="T4" y="T5"/>
                </a:cxn>
                <a:cxn ang="T11">
                  <a:pos x="T6" y="T7"/>
                </a:cxn>
              </a:cxnLst>
              <a:rect l="T12" t="T13" r="T14" b="T15"/>
              <a:pathLst>
                <a:path w="105" h="119">
                  <a:moveTo>
                    <a:pt x="0" y="109"/>
                  </a:moveTo>
                  <a:lnTo>
                    <a:pt x="8" y="119"/>
                  </a:lnTo>
                  <a:lnTo>
                    <a:pt x="105" y="0"/>
                  </a:lnTo>
                  <a:lnTo>
                    <a:pt x="0" y="109"/>
                  </a:lnTo>
                  <a:close/>
                </a:path>
              </a:pathLst>
            </a:custGeom>
            <a:solidFill>
              <a:srgbClr val="000000"/>
            </a:solidFill>
            <a:ln w="9525">
              <a:noFill/>
              <a:round/>
              <a:headEnd/>
              <a:tailEnd/>
            </a:ln>
          </p:spPr>
          <p:txBody>
            <a:bodyPr/>
            <a:lstStyle/>
            <a:p>
              <a:endParaRPr lang="en-US"/>
            </a:p>
          </p:txBody>
        </p:sp>
        <p:sp>
          <p:nvSpPr>
            <p:cNvPr id="2598" name="Freeform 548">
              <a:extLst>
                <a:ext uri="{FF2B5EF4-FFF2-40B4-BE49-F238E27FC236}">
                  <a16:creationId xmlns:a16="http://schemas.microsoft.com/office/drawing/2014/main" id="{3B9C3414-924D-4D6C-8EF1-98C7D8F4AC96}"/>
                </a:ext>
              </a:extLst>
            </p:cNvPr>
            <p:cNvSpPr>
              <a:spLocks/>
            </p:cNvSpPr>
            <p:nvPr/>
          </p:nvSpPr>
          <p:spPr bwMode="auto">
            <a:xfrm>
              <a:off x="5297" y="3253"/>
              <a:ext cx="18" cy="24"/>
            </a:xfrm>
            <a:custGeom>
              <a:avLst/>
              <a:gdLst>
                <a:gd name="T0" fmla="*/ 0 w 105"/>
                <a:gd name="T1" fmla="*/ 109 h 119"/>
                <a:gd name="T2" fmla="*/ 8 w 105"/>
                <a:gd name="T3" fmla="*/ 119 h 119"/>
                <a:gd name="T4" fmla="*/ 105 w 105"/>
                <a:gd name="T5" fmla="*/ 0 h 119"/>
                <a:gd name="T6" fmla="*/ 0 w 105"/>
                <a:gd name="T7" fmla="*/ 109 h 119"/>
                <a:gd name="T8" fmla="*/ 0 60000 65536"/>
                <a:gd name="T9" fmla="*/ 0 60000 65536"/>
                <a:gd name="T10" fmla="*/ 0 60000 65536"/>
                <a:gd name="T11" fmla="*/ 0 60000 65536"/>
                <a:gd name="T12" fmla="*/ 0 w 105"/>
                <a:gd name="T13" fmla="*/ 0 h 119"/>
                <a:gd name="T14" fmla="*/ 105 w 105"/>
                <a:gd name="T15" fmla="*/ 119 h 119"/>
              </a:gdLst>
              <a:ahLst/>
              <a:cxnLst>
                <a:cxn ang="T8">
                  <a:pos x="T0" y="T1"/>
                </a:cxn>
                <a:cxn ang="T9">
                  <a:pos x="T2" y="T3"/>
                </a:cxn>
                <a:cxn ang="T10">
                  <a:pos x="T4" y="T5"/>
                </a:cxn>
                <a:cxn ang="T11">
                  <a:pos x="T6" y="T7"/>
                </a:cxn>
              </a:cxnLst>
              <a:rect l="T12" t="T13" r="T14" b="T15"/>
              <a:pathLst>
                <a:path w="105" h="119">
                  <a:moveTo>
                    <a:pt x="0" y="109"/>
                  </a:moveTo>
                  <a:lnTo>
                    <a:pt x="8" y="119"/>
                  </a:lnTo>
                  <a:lnTo>
                    <a:pt x="105" y="0"/>
                  </a:lnTo>
                  <a:lnTo>
                    <a:pt x="0" y="109"/>
                  </a:lnTo>
                </a:path>
              </a:pathLst>
            </a:custGeom>
            <a:noFill/>
            <a:ln w="0">
              <a:solidFill>
                <a:srgbClr val="000000"/>
              </a:solidFill>
              <a:prstDash val="solid"/>
              <a:round/>
              <a:headEnd/>
              <a:tailEnd/>
            </a:ln>
          </p:spPr>
          <p:txBody>
            <a:bodyPr/>
            <a:lstStyle/>
            <a:p>
              <a:endParaRPr lang="en-US"/>
            </a:p>
          </p:txBody>
        </p:sp>
        <p:sp>
          <p:nvSpPr>
            <p:cNvPr id="2599" name="Freeform 549">
              <a:extLst>
                <a:ext uri="{FF2B5EF4-FFF2-40B4-BE49-F238E27FC236}">
                  <a16:creationId xmlns:a16="http://schemas.microsoft.com/office/drawing/2014/main" id="{345CCD3A-AA89-45EB-A850-B089C7588F86}"/>
                </a:ext>
              </a:extLst>
            </p:cNvPr>
            <p:cNvSpPr>
              <a:spLocks/>
            </p:cNvSpPr>
            <p:nvPr/>
          </p:nvSpPr>
          <p:spPr bwMode="auto">
            <a:xfrm>
              <a:off x="5298" y="3253"/>
              <a:ext cx="17" cy="25"/>
            </a:xfrm>
            <a:custGeom>
              <a:avLst/>
              <a:gdLst>
                <a:gd name="T0" fmla="*/ 0 w 97"/>
                <a:gd name="T1" fmla="*/ 119 h 127"/>
                <a:gd name="T2" fmla="*/ 9 w 97"/>
                <a:gd name="T3" fmla="*/ 127 h 127"/>
                <a:gd name="T4" fmla="*/ 97 w 97"/>
                <a:gd name="T5" fmla="*/ 0 h 127"/>
                <a:gd name="T6" fmla="*/ 0 w 97"/>
                <a:gd name="T7" fmla="*/ 119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0" y="119"/>
                  </a:moveTo>
                  <a:lnTo>
                    <a:pt x="9" y="127"/>
                  </a:lnTo>
                  <a:lnTo>
                    <a:pt x="97" y="0"/>
                  </a:lnTo>
                  <a:lnTo>
                    <a:pt x="0" y="119"/>
                  </a:lnTo>
                  <a:close/>
                </a:path>
              </a:pathLst>
            </a:custGeom>
            <a:solidFill>
              <a:srgbClr val="000000"/>
            </a:solidFill>
            <a:ln w="9525">
              <a:noFill/>
              <a:round/>
              <a:headEnd/>
              <a:tailEnd/>
            </a:ln>
          </p:spPr>
          <p:txBody>
            <a:bodyPr/>
            <a:lstStyle/>
            <a:p>
              <a:endParaRPr lang="en-US"/>
            </a:p>
          </p:txBody>
        </p:sp>
        <p:sp>
          <p:nvSpPr>
            <p:cNvPr id="2600" name="Freeform 550">
              <a:extLst>
                <a:ext uri="{FF2B5EF4-FFF2-40B4-BE49-F238E27FC236}">
                  <a16:creationId xmlns:a16="http://schemas.microsoft.com/office/drawing/2014/main" id="{EDC67E27-969D-43EA-B443-0FDD087A4442}"/>
                </a:ext>
              </a:extLst>
            </p:cNvPr>
            <p:cNvSpPr>
              <a:spLocks/>
            </p:cNvSpPr>
            <p:nvPr/>
          </p:nvSpPr>
          <p:spPr bwMode="auto">
            <a:xfrm>
              <a:off x="5298" y="3253"/>
              <a:ext cx="17" cy="25"/>
            </a:xfrm>
            <a:custGeom>
              <a:avLst/>
              <a:gdLst>
                <a:gd name="T0" fmla="*/ 0 w 97"/>
                <a:gd name="T1" fmla="*/ 119 h 127"/>
                <a:gd name="T2" fmla="*/ 9 w 97"/>
                <a:gd name="T3" fmla="*/ 127 h 127"/>
                <a:gd name="T4" fmla="*/ 97 w 97"/>
                <a:gd name="T5" fmla="*/ 0 h 127"/>
                <a:gd name="T6" fmla="*/ 0 w 97"/>
                <a:gd name="T7" fmla="*/ 119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0" y="119"/>
                  </a:moveTo>
                  <a:lnTo>
                    <a:pt x="9" y="127"/>
                  </a:lnTo>
                  <a:lnTo>
                    <a:pt x="97" y="0"/>
                  </a:lnTo>
                  <a:lnTo>
                    <a:pt x="0" y="119"/>
                  </a:lnTo>
                </a:path>
              </a:pathLst>
            </a:custGeom>
            <a:noFill/>
            <a:ln w="0">
              <a:solidFill>
                <a:srgbClr val="000000"/>
              </a:solidFill>
              <a:prstDash val="solid"/>
              <a:round/>
              <a:headEnd/>
              <a:tailEnd/>
            </a:ln>
          </p:spPr>
          <p:txBody>
            <a:bodyPr/>
            <a:lstStyle/>
            <a:p>
              <a:endParaRPr lang="en-US"/>
            </a:p>
          </p:txBody>
        </p:sp>
        <p:sp>
          <p:nvSpPr>
            <p:cNvPr id="2601" name="Freeform 551">
              <a:extLst>
                <a:ext uri="{FF2B5EF4-FFF2-40B4-BE49-F238E27FC236}">
                  <a16:creationId xmlns:a16="http://schemas.microsoft.com/office/drawing/2014/main" id="{E3C8F596-9F26-4F2B-943D-CBEE1EFB9D4E}"/>
                </a:ext>
              </a:extLst>
            </p:cNvPr>
            <p:cNvSpPr>
              <a:spLocks/>
            </p:cNvSpPr>
            <p:nvPr/>
          </p:nvSpPr>
          <p:spPr bwMode="auto">
            <a:xfrm>
              <a:off x="5300" y="3253"/>
              <a:ext cx="15" cy="27"/>
            </a:xfrm>
            <a:custGeom>
              <a:avLst/>
              <a:gdLst>
                <a:gd name="T0" fmla="*/ 0 w 88"/>
                <a:gd name="T1" fmla="*/ 127 h 136"/>
                <a:gd name="T2" fmla="*/ 10 w 88"/>
                <a:gd name="T3" fmla="*/ 136 h 136"/>
                <a:gd name="T4" fmla="*/ 88 w 88"/>
                <a:gd name="T5" fmla="*/ 0 h 136"/>
                <a:gd name="T6" fmla="*/ 0 w 88"/>
                <a:gd name="T7" fmla="*/ 127 h 136"/>
                <a:gd name="T8" fmla="*/ 0 60000 65536"/>
                <a:gd name="T9" fmla="*/ 0 60000 65536"/>
                <a:gd name="T10" fmla="*/ 0 60000 65536"/>
                <a:gd name="T11" fmla="*/ 0 60000 65536"/>
                <a:gd name="T12" fmla="*/ 0 w 88"/>
                <a:gd name="T13" fmla="*/ 0 h 136"/>
                <a:gd name="T14" fmla="*/ 88 w 88"/>
                <a:gd name="T15" fmla="*/ 136 h 136"/>
              </a:gdLst>
              <a:ahLst/>
              <a:cxnLst>
                <a:cxn ang="T8">
                  <a:pos x="T0" y="T1"/>
                </a:cxn>
                <a:cxn ang="T9">
                  <a:pos x="T2" y="T3"/>
                </a:cxn>
                <a:cxn ang="T10">
                  <a:pos x="T4" y="T5"/>
                </a:cxn>
                <a:cxn ang="T11">
                  <a:pos x="T6" y="T7"/>
                </a:cxn>
              </a:cxnLst>
              <a:rect l="T12" t="T13" r="T14" b="T15"/>
              <a:pathLst>
                <a:path w="88" h="136">
                  <a:moveTo>
                    <a:pt x="0" y="127"/>
                  </a:moveTo>
                  <a:lnTo>
                    <a:pt x="10" y="136"/>
                  </a:lnTo>
                  <a:lnTo>
                    <a:pt x="88" y="0"/>
                  </a:lnTo>
                  <a:lnTo>
                    <a:pt x="0" y="127"/>
                  </a:lnTo>
                  <a:close/>
                </a:path>
              </a:pathLst>
            </a:custGeom>
            <a:solidFill>
              <a:srgbClr val="000000"/>
            </a:solidFill>
            <a:ln w="9525">
              <a:noFill/>
              <a:round/>
              <a:headEnd/>
              <a:tailEnd/>
            </a:ln>
          </p:spPr>
          <p:txBody>
            <a:bodyPr/>
            <a:lstStyle/>
            <a:p>
              <a:endParaRPr lang="en-US"/>
            </a:p>
          </p:txBody>
        </p:sp>
        <p:sp>
          <p:nvSpPr>
            <p:cNvPr id="2602" name="Freeform 552">
              <a:extLst>
                <a:ext uri="{FF2B5EF4-FFF2-40B4-BE49-F238E27FC236}">
                  <a16:creationId xmlns:a16="http://schemas.microsoft.com/office/drawing/2014/main" id="{5186E34E-C633-40B1-A499-CBB5D58FCB69}"/>
                </a:ext>
              </a:extLst>
            </p:cNvPr>
            <p:cNvSpPr>
              <a:spLocks/>
            </p:cNvSpPr>
            <p:nvPr/>
          </p:nvSpPr>
          <p:spPr bwMode="auto">
            <a:xfrm>
              <a:off x="5300" y="3253"/>
              <a:ext cx="15" cy="27"/>
            </a:xfrm>
            <a:custGeom>
              <a:avLst/>
              <a:gdLst>
                <a:gd name="T0" fmla="*/ 0 w 88"/>
                <a:gd name="T1" fmla="*/ 127 h 136"/>
                <a:gd name="T2" fmla="*/ 10 w 88"/>
                <a:gd name="T3" fmla="*/ 136 h 136"/>
                <a:gd name="T4" fmla="*/ 88 w 88"/>
                <a:gd name="T5" fmla="*/ 0 h 136"/>
                <a:gd name="T6" fmla="*/ 0 w 88"/>
                <a:gd name="T7" fmla="*/ 127 h 136"/>
                <a:gd name="T8" fmla="*/ 0 60000 65536"/>
                <a:gd name="T9" fmla="*/ 0 60000 65536"/>
                <a:gd name="T10" fmla="*/ 0 60000 65536"/>
                <a:gd name="T11" fmla="*/ 0 60000 65536"/>
                <a:gd name="T12" fmla="*/ 0 w 88"/>
                <a:gd name="T13" fmla="*/ 0 h 136"/>
                <a:gd name="T14" fmla="*/ 88 w 88"/>
                <a:gd name="T15" fmla="*/ 136 h 136"/>
              </a:gdLst>
              <a:ahLst/>
              <a:cxnLst>
                <a:cxn ang="T8">
                  <a:pos x="T0" y="T1"/>
                </a:cxn>
                <a:cxn ang="T9">
                  <a:pos x="T2" y="T3"/>
                </a:cxn>
                <a:cxn ang="T10">
                  <a:pos x="T4" y="T5"/>
                </a:cxn>
                <a:cxn ang="T11">
                  <a:pos x="T6" y="T7"/>
                </a:cxn>
              </a:cxnLst>
              <a:rect l="T12" t="T13" r="T14" b="T15"/>
              <a:pathLst>
                <a:path w="88" h="136">
                  <a:moveTo>
                    <a:pt x="0" y="127"/>
                  </a:moveTo>
                  <a:lnTo>
                    <a:pt x="10" y="136"/>
                  </a:lnTo>
                  <a:lnTo>
                    <a:pt x="88" y="0"/>
                  </a:lnTo>
                  <a:lnTo>
                    <a:pt x="0" y="127"/>
                  </a:lnTo>
                </a:path>
              </a:pathLst>
            </a:custGeom>
            <a:noFill/>
            <a:ln w="0">
              <a:solidFill>
                <a:srgbClr val="000000"/>
              </a:solidFill>
              <a:prstDash val="solid"/>
              <a:round/>
              <a:headEnd/>
              <a:tailEnd/>
            </a:ln>
          </p:spPr>
          <p:txBody>
            <a:bodyPr/>
            <a:lstStyle/>
            <a:p>
              <a:endParaRPr lang="en-US"/>
            </a:p>
          </p:txBody>
        </p:sp>
        <p:sp>
          <p:nvSpPr>
            <p:cNvPr id="2603" name="Freeform 553">
              <a:extLst>
                <a:ext uri="{FF2B5EF4-FFF2-40B4-BE49-F238E27FC236}">
                  <a16:creationId xmlns:a16="http://schemas.microsoft.com/office/drawing/2014/main" id="{CB68FD7C-8500-4F1D-BAB4-5FC0C4185303}"/>
                </a:ext>
              </a:extLst>
            </p:cNvPr>
            <p:cNvSpPr>
              <a:spLocks/>
            </p:cNvSpPr>
            <p:nvPr/>
          </p:nvSpPr>
          <p:spPr bwMode="auto">
            <a:xfrm>
              <a:off x="5302" y="3253"/>
              <a:ext cx="13" cy="28"/>
            </a:xfrm>
            <a:custGeom>
              <a:avLst/>
              <a:gdLst>
                <a:gd name="T0" fmla="*/ 0 w 78"/>
                <a:gd name="T1" fmla="*/ 136 h 142"/>
                <a:gd name="T2" fmla="*/ 10 w 78"/>
                <a:gd name="T3" fmla="*/ 142 h 142"/>
                <a:gd name="T4" fmla="*/ 78 w 78"/>
                <a:gd name="T5" fmla="*/ 0 h 142"/>
                <a:gd name="T6" fmla="*/ 0 w 78"/>
                <a:gd name="T7" fmla="*/ 136 h 142"/>
                <a:gd name="T8" fmla="*/ 0 60000 65536"/>
                <a:gd name="T9" fmla="*/ 0 60000 65536"/>
                <a:gd name="T10" fmla="*/ 0 60000 65536"/>
                <a:gd name="T11" fmla="*/ 0 60000 65536"/>
                <a:gd name="T12" fmla="*/ 0 w 78"/>
                <a:gd name="T13" fmla="*/ 0 h 142"/>
                <a:gd name="T14" fmla="*/ 78 w 78"/>
                <a:gd name="T15" fmla="*/ 142 h 142"/>
              </a:gdLst>
              <a:ahLst/>
              <a:cxnLst>
                <a:cxn ang="T8">
                  <a:pos x="T0" y="T1"/>
                </a:cxn>
                <a:cxn ang="T9">
                  <a:pos x="T2" y="T3"/>
                </a:cxn>
                <a:cxn ang="T10">
                  <a:pos x="T4" y="T5"/>
                </a:cxn>
                <a:cxn ang="T11">
                  <a:pos x="T6" y="T7"/>
                </a:cxn>
              </a:cxnLst>
              <a:rect l="T12" t="T13" r="T14" b="T15"/>
              <a:pathLst>
                <a:path w="78" h="142">
                  <a:moveTo>
                    <a:pt x="0" y="136"/>
                  </a:moveTo>
                  <a:lnTo>
                    <a:pt x="10" y="142"/>
                  </a:lnTo>
                  <a:lnTo>
                    <a:pt x="78" y="0"/>
                  </a:lnTo>
                  <a:lnTo>
                    <a:pt x="0" y="136"/>
                  </a:lnTo>
                  <a:close/>
                </a:path>
              </a:pathLst>
            </a:custGeom>
            <a:solidFill>
              <a:srgbClr val="000000"/>
            </a:solidFill>
            <a:ln w="9525">
              <a:noFill/>
              <a:round/>
              <a:headEnd/>
              <a:tailEnd/>
            </a:ln>
          </p:spPr>
          <p:txBody>
            <a:bodyPr/>
            <a:lstStyle/>
            <a:p>
              <a:endParaRPr lang="en-US"/>
            </a:p>
          </p:txBody>
        </p:sp>
        <p:sp>
          <p:nvSpPr>
            <p:cNvPr id="2604" name="Freeform 554">
              <a:extLst>
                <a:ext uri="{FF2B5EF4-FFF2-40B4-BE49-F238E27FC236}">
                  <a16:creationId xmlns:a16="http://schemas.microsoft.com/office/drawing/2014/main" id="{574F2F3B-6B48-4692-A1CC-3A61736ABC0E}"/>
                </a:ext>
              </a:extLst>
            </p:cNvPr>
            <p:cNvSpPr>
              <a:spLocks/>
            </p:cNvSpPr>
            <p:nvPr/>
          </p:nvSpPr>
          <p:spPr bwMode="auto">
            <a:xfrm>
              <a:off x="5302" y="3253"/>
              <a:ext cx="13" cy="28"/>
            </a:xfrm>
            <a:custGeom>
              <a:avLst/>
              <a:gdLst>
                <a:gd name="T0" fmla="*/ 0 w 78"/>
                <a:gd name="T1" fmla="*/ 136 h 142"/>
                <a:gd name="T2" fmla="*/ 10 w 78"/>
                <a:gd name="T3" fmla="*/ 142 h 142"/>
                <a:gd name="T4" fmla="*/ 78 w 78"/>
                <a:gd name="T5" fmla="*/ 0 h 142"/>
                <a:gd name="T6" fmla="*/ 0 w 78"/>
                <a:gd name="T7" fmla="*/ 136 h 142"/>
                <a:gd name="T8" fmla="*/ 0 60000 65536"/>
                <a:gd name="T9" fmla="*/ 0 60000 65536"/>
                <a:gd name="T10" fmla="*/ 0 60000 65536"/>
                <a:gd name="T11" fmla="*/ 0 60000 65536"/>
                <a:gd name="T12" fmla="*/ 0 w 78"/>
                <a:gd name="T13" fmla="*/ 0 h 142"/>
                <a:gd name="T14" fmla="*/ 78 w 78"/>
                <a:gd name="T15" fmla="*/ 142 h 142"/>
              </a:gdLst>
              <a:ahLst/>
              <a:cxnLst>
                <a:cxn ang="T8">
                  <a:pos x="T0" y="T1"/>
                </a:cxn>
                <a:cxn ang="T9">
                  <a:pos x="T2" y="T3"/>
                </a:cxn>
                <a:cxn ang="T10">
                  <a:pos x="T4" y="T5"/>
                </a:cxn>
                <a:cxn ang="T11">
                  <a:pos x="T6" y="T7"/>
                </a:cxn>
              </a:cxnLst>
              <a:rect l="T12" t="T13" r="T14" b="T15"/>
              <a:pathLst>
                <a:path w="78" h="142">
                  <a:moveTo>
                    <a:pt x="0" y="136"/>
                  </a:moveTo>
                  <a:lnTo>
                    <a:pt x="10" y="142"/>
                  </a:lnTo>
                  <a:lnTo>
                    <a:pt x="78" y="0"/>
                  </a:lnTo>
                  <a:lnTo>
                    <a:pt x="0" y="136"/>
                  </a:lnTo>
                </a:path>
              </a:pathLst>
            </a:custGeom>
            <a:noFill/>
            <a:ln w="0">
              <a:solidFill>
                <a:srgbClr val="000000"/>
              </a:solidFill>
              <a:prstDash val="solid"/>
              <a:round/>
              <a:headEnd/>
              <a:tailEnd/>
            </a:ln>
          </p:spPr>
          <p:txBody>
            <a:bodyPr/>
            <a:lstStyle/>
            <a:p>
              <a:endParaRPr lang="en-US"/>
            </a:p>
          </p:txBody>
        </p:sp>
        <p:sp>
          <p:nvSpPr>
            <p:cNvPr id="2605" name="Freeform 555">
              <a:extLst>
                <a:ext uri="{FF2B5EF4-FFF2-40B4-BE49-F238E27FC236}">
                  <a16:creationId xmlns:a16="http://schemas.microsoft.com/office/drawing/2014/main" id="{CDCDE591-7CD6-4FBC-B274-65EFC5B99AEC}"/>
                </a:ext>
              </a:extLst>
            </p:cNvPr>
            <p:cNvSpPr>
              <a:spLocks/>
            </p:cNvSpPr>
            <p:nvPr/>
          </p:nvSpPr>
          <p:spPr bwMode="auto">
            <a:xfrm>
              <a:off x="5303" y="3253"/>
              <a:ext cx="12" cy="30"/>
            </a:xfrm>
            <a:custGeom>
              <a:avLst/>
              <a:gdLst>
                <a:gd name="T0" fmla="*/ 0 w 68"/>
                <a:gd name="T1" fmla="*/ 142 h 148"/>
                <a:gd name="T2" fmla="*/ 10 w 68"/>
                <a:gd name="T3" fmla="*/ 148 h 148"/>
                <a:gd name="T4" fmla="*/ 68 w 68"/>
                <a:gd name="T5" fmla="*/ 0 h 148"/>
                <a:gd name="T6" fmla="*/ 0 w 68"/>
                <a:gd name="T7" fmla="*/ 142 h 148"/>
                <a:gd name="T8" fmla="*/ 0 60000 65536"/>
                <a:gd name="T9" fmla="*/ 0 60000 65536"/>
                <a:gd name="T10" fmla="*/ 0 60000 65536"/>
                <a:gd name="T11" fmla="*/ 0 60000 65536"/>
                <a:gd name="T12" fmla="*/ 0 w 68"/>
                <a:gd name="T13" fmla="*/ 0 h 148"/>
                <a:gd name="T14" fmla="*/ 68 w 68"/>
                <a:gd name="T15" fmla="*/ 148 h 148"/>
              </a:gdLst>
              <a:ahLst/>
              <a:cxnLst>
                <a:cxn ang="T8">
                  <a:pos x="T0" y="T1"/>
                </a:cxn>
                <a:cxn ang="T9">
                  <a:pos x="T2" y="T3"/>
                </a:cxn>
                <a:cxn ang="T10">
                  <a:pos x="T4" y="T5"/>
                </a:cxn>
                <a:cxn ang="T11">
                  <a:pos x="T6" y="T7"/>
                </a:cxn>
              </a:cxnLst>
              <a:rect l="T12" t="T13" r="T14" b="T15"/>
              <a:pathLst>
                <a:path w="68" h="148">
                  <a:moveTo>
                    <a:pt x="0" y="142"/>
                  </a:moveTo>
                  <a:lnTo>
                    <a:pt x="10" y="148"/>
                  </a:lnTo>
                  <a:lnTo>
                    <a:pt x="68" y="0"/>
                  </a:lnTo>
                  <a:lnTo>
                    <a:pt x="0" y="142"/>
                  </a:lnTo>
                  <a:close/>
                </a:path>
              </a:pathLst>
            </a:custGeom>
            <a:solidFill>
              <a:srgbClr val="000000"/>
            </a:solidFill>
            <a:ln w="9525">
              <a:noFill/>
              <a:round/>
              <a:headEnd/>
              <a:tailEnd/>
            </a:ln>
          </p:spPr>
          <p:txBody>
            <a:bodyPr/>
            <a:lstStyle/>
            <a:p>
              <a:endParaRPr lang="en-US"/>
            </a:p>
          </p:txBody>
        </p:sp>
        <p:sp>
          <p:nvSpPr>
            <p:cNvPr id="2606" name="Freeform 556">
              <a:extLst>
                <a:ext uri="{FF2B5EF4-FFF2-40B4-BE49-F238E27FC236}">
                  <a16:creationId xmlns:a16="http://schemas.microsoft.com/office/drawing/2014/main" id="{3058370E-304F-4504-AAE3-1A110FA7B2B3}"/>
                </a:ext>
              </a:extLst>
            </p:cNvPr>
            <p:cNvSpPr>
              <a:spLocks/>
            </p:cNvSpPr>
            <p:nvPr/>
          </p:nvSpPr>
          <p:spPr bwMode="auto">
            <a:xfrm>
              <a:off x="5303" y="3253"/>
              <a:ext cx="12" cy="30"/>
            </a:xfrm>
            <a:custGeom>
              <a:avLst/>
              <a:gdLst>
                <a:gd name="T0" fmla="*/ 0 w 68"/>
                <a:gd name="T1" fmla="*/ 142 h 148"/>
                <a:gd name="T2" fmla="*/ 10 w 68"/>
                <a:gd name="T3" fmla="*/ 148 h 148"/>
                <a:gd name="T4" fmla="*/ 68 w 68"/>
                <a:gd name="T5" fmla="*/ 0 h 148"/>
                <a:gd name="T6" fmla="*/ 0 w 68"/>
                <a:gd name="T7" fmla="*/ 142 h 148"/>
                <a:gd name="T8" fmla="*/ 0 60000 65536"/>
                <a:gd name="T9" fmla="*/ 0 60000 65536"/>
                <a:gd name="T10" fmla="*/ 0 60000 65536"/>
                <a:gd name="T11" fmla="*/ 0 60000 65536"/>
                <a:gd name="T12" fmla="*/ 0 w 68"/>
                <a:gd name="T13" fmla="*/ 0 h 148"/>
                <a:gd name="T14" fmla="*/ 68 w 68"/>
                <a:gd name="T15" fmla="*/ 148 h 148"/>
              </a:gdLst>
              <a:ahLst/>
              <a:cxnLst>
                <a:cxn ang="T8">
                  <a:pos x="T0" y="T1"/>
                </a:cxn>
                <a:cxn ang="T9">
                  <a:pos x="T2" y="T3"/>
                </a:cxn>
                <a:cxn ang="T10">
                  <a:pos x="T4" y="T5"/>
                </a:cxn>
                <a:cxn ang="T11">
                  <a:pos x="T6" y="T7"/>
                </a:cxn>
              </a:cxnLst>
              <a:rect l="T12" t="T13" r="T14" b="T15"/>
              <a:pathLst>
                <a:path w="68" h="148">
                  <a:moveTo>
                    <a:pt x="0" y="142"/>
                  </a:moveTo>
                  <a:lnTo>
                    <a:pt x="10" y="148"/>
                  </a:lnTo>
                  <a:lnTo>
                    <a:pt x="68" y="0"/>
                  </a:lnTo>
                  <a:lnTo>
                    <a:pt x="0" y="142"/>
                  </a:lnTo>
                </a:path>
              </a:pathLst>
            </a:custGeom>
            <a:noFill/>
            <a:ln w="0">
              <a:solidFill>
                <a:srgbClr val="000000"/>
              </a:solidFill>
              <a:prstDash val="solid"/>
              <a:round/>
              <a:headEnd/>
              <a:tailEnd/>
            </a:ln>
          </p:spPr>
          <p:txBody>
            <a:bodyPr/>
            <a:lstStyle/>
            <a:p>
              <a:endParaRPr lang="en-US"/>
            </a:p>
          </p:txBody>
        </p:sp>
        <p:sp>
          <p:nvSpPr>
            <p:cNvPr id="2607" name="Freeform 557">
              <a:extLst>
                <a:ext uri="{FF2B5EF4-FFF2-40B4-BE49-F238E27FC236}">
                  <a16:creationId xmlns:a16="http://schemas.microsoft.com/office/drawing/2014/main" id="{4F37D929-A056-46D6-BC13-A41927CCE8D4}"/>
                </a:ext>
              </a:extLst>
            </p:cNvPr>
            <p:cNvSpPr>
              <a:spLocks/>
            </p:cNvSpPr>
            <p:nvPr/>
          </p:nvSpPr>
          <p:spPr bwMode="auto">
            <a:xfrm>
              <a:off x="5305" y="3253"/>
              <a:ext cx="10" cy="30"/>
            </a:xfrm>
            <a:custGeom>
              <a:avLst/>
              <a:gdLst>
                <a:gd name="T0" fmla="*/ 0 w 58"/>
                <a:gd name="T1" fmla="*/ 148 h 152"/>
                <a:gd name="T2" fmla="*/ 12 w 58"/>
                <a:gd name="T3" fmla="*/ 152 h 152"/>
                <a:gd name="T4" fmla="*/ 58 w 58"/>
                <a:gd name="T5" fmla="*/ 0 h 152"/>
                <a:gd name="T6" fmla="*/ 0 w 58"/>
                <a:gd name="T7" fmla="*/ 148 h 152"/>
                <a:gd name="T8" fmla="*/ 0 60000 65536"/>
                <a:gd name="T9" fmla="*/ 0 60000 65536"/>
                <a:gd name="T10" fmla="*/ 0 60000 65536"/>
                <a:gd name="T11" fmla="*/ 0 60000 65536"/>
                <a:gd name="T12" fmla="*/ 0 w 58"/>
                <a:gd name="T13" fmla="*/ 0 h 152"/>
                <a:gd name="T14" fmla="*/ 58 w 58"/>
                <a:gd name="T15" fmla="*/ 152 h 152"/>
              </a:gdLst>
              <a:ahLst/>
              <a:cxnLst>
                <a:cxn ang="T8">
                  <a:pos x="T0" y="T1"/>
                </a:cxn>
                <a:cxn ang="T9">
                  <a:pos x="T2" y="T3"/>
                </a:cxn>
                <a:cxn ang="T10">
                  <a:pos x="T4" y="T5"/>
                </a:cxn>
                <a:cxn ang="T11">
                  <a:pos x="T6" y="T7"/>
                </a:cxn>
              </a:cxnLst>
              <a:rect l="T12" t="T13" r="T14" b="T15"/>
              <a:pathLst>
                <a:path w="58" h="152">
                  <a:moveTo>
                    <a:pt x="0" y="148"/>
                  </a:moveTo>
                  <a:lnTo>
                    <a:pt x="12" y="152"/>
                  </a:lnTo>
                  <a:lnTo>
                    <a:pt x="58" y="0"/>
                  </a:lnTo>
                  <a:lnTo>
                    <a:pt x="0" y="148"/>
                  </a:lnTo>
                  <a:close/>
                </a:path>
              </a:pathLst>
            </a:custGeom>
            <a:solidFill>
              <a:srgbClr val="000000"/>
            </a:solidFill>
            <a:ln w="9525">
              <a:noFill/>
              <a:round/>
              <a:headEnd/>
              <a:tailEnd/>
            </a:ln>
          </p:spPr>
          <p:txBody>
            <a:bodyPr/>
            <a:lstStyle/>
            <a:p>
              <a:endParaRPr lang="en-US"/>
            </a:p>
          </p:txBody>
        </p:sp>
        <p:sp>
          <p:nvSpPr>
            <p:cNvPr id="2608" name="Freeform 558">
              <a:extLst>
                <a:ext uri="{FF2B5EF4-FFF2-40B4-BE49-F238E27FC236}">
                  <a16:creationId xmlns:a16="http://schemas.microsoft.com/office/drawing/2014/main" id="{D1A8B5D5-4F62-4DDD-A375-AA92EBC26FD3}"/>
                </a:ext>
              </a:extLst>
            </p:cNvPr>
            <p:cNvSpPr>
              <a:spLocks/>
            </p:cNvSpPr>
            <p:nvPr/>
          </p:nvSpPr>
          <p:spPr bwMode="auto">
            <a:xfrm>
              <a:off x="5305" y="3253"/>
              <a:ext cx="10" cy="30"/>
            </a:xfrm>
            <a:custGeom>
              <a:avLst/>
              <a:gdLst>
                <a:gd name="T0" fmla="*/ 0 w 58"/>
                <a:gd name="T1" fmla="*/ 148 h 152"/>
                <a:gd name="T2" fmla="*/ 12 w 58"/>
                <a:gd name="T3" fmla="*/ 152 h 152"/>
                <a:gd name="T4" fmla="*/ 58 w 58"/>
                <a:gd name="T5" fmla="*/ 0 h 152"/>
                <a:gd name="T6" fmla="*/ 0 w 58"/>
                <a:gd name="T7" fmla="*/ 148 h 152"/>
                <a:gd name="T8" fmla="*/ 0 60000 65536"/>
                <a:gd name="T9" fmla="*/ 0 60000 65536"/>
                <a:gd name="T10" fmla="*/ 0 60000 65536"/>
                <a:gd name="T11" fmla="*/ 0 60000 65536"/>
                <a:gd name="T12" fmla="*/ 0 w 58"/>
                <a:gd name="T13" fmla="*/ 0 h 152"/>
                <a:gd name="T14" fmla="*/ 58 w 58"/>
                <a:gd name="T15" fmla="*/ 152 h 152"/>
              </a:gdLst>
              <a:ahLst/>
              <a:cxnLst>
                <a:cxn ang="T8">
                  <a:pos x="T0" y="T1"/>
                </a:cxn>
                <a:cxn ang="T9">
                  <a:pos x="T2" y="T3"/>
                </a:cxn>
                <a:cxn ang="T10">
                  <a:pos x="T4" y="T5"/>
                </a:cxn>
                <a:cxn ang="T11">
                  <a:pos x="T6" y="T7"/>
                </a:cxn>
              </a:cxnLst>
              <a:rect l="T12" t="T13" r="T14" b="T15"/>
              <a:pathLst>
                <a:path w="58" h="152">
                  <a:moveTo>
                    <a:pt x="0" y="148"/>
                  </a:moveTo>
                  <a:lnTo>
                    <a:pt x="12" y="152"/>
                  </a:lnTo>
                  <a:lnTo>
                    <a:pt x="58" y="0"/>
                  </a:lnTo>
                  <a:lnTo>
                    <a:pt x="0" y="148"/>
                  </a:lnTo>
                </a:path>
              </a:pathLst>
            </a:custGeom>
            <a:noFill/>
            <a:ln w="0">
              <a:solidFill>
                <a:srgbClr val="000000"/>
              </a:solidFill>
              <a:prstDash val="solid"/>
              <a:round/>
              <a:headEnd/>
              <a:tailEnd/>
            </a:ln>
          </p:spPr>
          <p:txBody>
            <a:bodyPr/>
            <a:lstStyle/>
            <a:p>
              <a:endParaRPr lang="en-US"/>
            </a:p>
          </p:txBody>
        </p:sp>
        <p:sp>
          <p:nvSpPr>
            <p:cNvPr id="2609" name="Freeform 559">
              <a:extLst>
                <a:ext uri="{FF2B5EF4-FFF2-40B4-BE49-F238E27FC236}">
                  <a16:creationId xmlns:a16="http://schemas.microsoft.com/office/drawing/2014/main" id="{9415DD06-EA68-4911-AC2B-28E298535D63}"/>
                </a:ext>
              </a:extLst>
            </p:cNvPr>
            <p:cNvSpPr>
              <a:spLocks/>
            </p:cNvSpPr>
            <p:nvPr/>
          </p:nvSpPr>
          <p:spPr bwMode="auto">
            <a:xfrm>
              <a:off x="5307" y="3253"/>
              <a:ext cx="8" cy="31"/>
            </a:xfrm>
            <a:custGeom>
              <a:avLst/>
              <a:gdLst>
                <a:gd name="T0" fmla="*/ 0 w 46"/>
                <a:gd name="T1" fmla="*/ 152 h 156"/>
                <a:gd name="T2" fmla="*/ 11 w 46"/>
                <a:gd name="T3" fmla="*/ 156 h 156"/>
                <a:gd name="T4" fmla="*/ 46 w 46"/>
                <a:gd name="T5" fmla="*/ 0 h 156"/>
                <a:gd name="T6" fmla="*/ 0 w 46"/>
                <a:gd name="T7" fmla="*/ 152 h 156"/>
                <a:gd name="T8" fmla="*/ 0 60000 65536"/>
                <a:gd name="T9" fmla="*/ 0 60000 65536"/>
                <a:gd name="T10" fmla="*/ 0 60000 65536"/>
                <a:gd name="T11" fmla="*/ 0 60000 65536"/>
                <a:gd name="T12" fmla="*/ 0 w 46"/>
                <a:gd name="T13" fmla="*/ 0 h 156"/>
                <a:gd name="T14" fmla="*/ 46 w 46"/>
                <a:gd name="T15" fmla="*/ 156 h 156"/>
              </a:gdLst>
              <a:ahLst/>
              <a:cxnLst>
                <a:cxn ang="T8">
                  <a:pos x="T0" y="T1"/>
                </a:cxn>
                <a:cxn ang="T9">
                  <a:pos x="T2" y="T3"/>
                </a:cxn>
                <a:cxn ang="T10">
                  <a:pos x="T4" y="T5"/>
                </a:cxn>
                <a:cxn ang="T11">
                  <a:pos x="T6" y="T7"/>
                </a:cxn>
              </a:cxnLst>
              <a:rect l="T12" t="T13" r="T14" b="T15"/>
              <a:pathLst>
                <a:path w="46" h="156">
                  <a:moveTo>
                    <a:pt x="0" y="152"/>
                  </a:moveTo>
                  <a:lnTo>
                    <a:pt x="11" y="156"/>
                  </a:lnTo>
                  <a:lnTo>
                    <a:pt x="46" y="0"/>
                  </a:lnTo>
                  <a:lnTo>
                    <a:pt x="0" y="152"/>
                  </a:lnTo>
                  <a:close/>
                </a:path>
              </a:pathLst>
            </a:custGeom>
            <a:solidFill>
              <a:srgbClr val="000000"/>
            </a:solidFill>
            <a:ln w="9525">
              <a:noFill/>
              <a:round/>
              <a:headEnd/>
              <a:tailEnd/>
            </a:ln>
          </p:spPr>
          <p:txBody>
            <a:bodyPr/>
            <a:lstStyle/>
            <a:p>
              <a:endParaRPr lang="en-US"/>
            </a:p>
          </p:txBody>
        </p:sp>
        <p:sp>
          <p:nvSpPr>
            <p:cNvPr id="2610" name="Freeform 560">
              <a:extLst>
                <a:ext uri="{FF2B5EF4-FFF2-40B4-BE49-F238E27FC236}">
                  <a16:creationId xmlns:a16="http://schemas.microsoft.com/office/drawing/2014/main" id="{297CF98C-FD01-40A7-A39B-6DF4FE10C905}"/>
                </a:ext>
              </a:extLst>
            </p:cNvPr>
            <p:cNvSpPr>
              <a:spLocks/>
            </p:cNvSpPr>
            <p:nvPr/>
          </p:nvSpPr>
          <p:spPr bwMode="auto">
            <a:xfrm>
              <a:off x="5307" y="3253"/>
              <a:ext cx="8" cy="31"/>
            </a:xfrm>
            <a:custGeom>
              <a:avLst/>
              <a:gdLst>
                <a:gd name="T0" fmla="*/ 0 w 46"/>
                <a:gd name="T1" fmla="*/ 152 h 156"/>
                <a:gd name="T2" fmla="*/ 11 w 46"/>
                <a:gd name="T3" fmla="*/ 156 h 156"/>
                <a:gd name="T4" fmla="*/ 46 w 46"/>
                <a:gd name="T5" fmla="*/ 0 h 156"/>
                <a:gd name="T6" fmla="*/ 0 w 46"/>
                <a:gd name="T7" fmla="*/ 152 h 156"/>
                <a:gd name="T8" fmla="*/ 0 60000 65536"/>
                <a:gd name="T9" fmla="*/ 0 60000 65536"/>
                <a:gd name="T10" fmla="*/ 0 60000 65536"/>
                <a:gd name="T11" fmla="*/ 0 60000 65536"/>
                <a:gd name="T12" fmla="*/ 0 w 46"/>
                <a:gd name="T13" fmla="*/ 0 h 156"/>
                <a:gd name="T14" fmla="*/ 46 w 46"/>
                <a:gd name="T15" fmla="*/ 156 h 156"/>
              </a:gdLst>
              <a:ahLst/>
              <a:cxnLst>
                <a:cxn ang="T8">
                  <a:pos x="T0" y="T1"/>
                </a:cxn>
                <a:cxn ang="T9">
                  <a:pos x="T2" y="T3"/>
                </a:cxn>
                <a:cxn ang="T10">
                  <a:pos x="T4" y="T5"/>
                </a:cxn>
                <a:cxn ang="T11">
                  <a:pos x="T6" y="T7"/>
                </a:cxn>
              </a:cxnLst>
              <a:rect l="T12" t="T13" r="T14" b="T15"/>
              <a:pathLst>
                <a:path w="46" h="156">
                  <a:moveTo>
                    <a:pt x="0" y="152"/>
                  </a:moveTo>
                  <a:lnTo>
                    <a:pt x="11" y="156"/>
                  </a:lnTo>
                  <a:lnTo>
                    <a:pt x="46" y="0"/>
                  </a:lnTo>
                  <a:lnTo>
                    <a:pt x="0" y="152"/>
                  </a:lnTo>
                </a:path>
              </a:pathLst>
            </a:custGeom>
            <a:noFill/>
            <a:ln w="0">
              <a:solidFill>
                <a:srgbClr val="000000"/>
              </a:solidFill>
              <a:prstDash val="solid"/>
              <a:round/>
              <a:headEnd/>
              <a:tailEnd/>
            </a:ln>
          </p:spPr>
          <p:txBody>
            <a:bodyPr/>
            <a:lstStyle/>
            <a:p>
              <a:endParaRPr lang="en-US"/>
            </a:p>
          </p:txBody>
        </p:sp>
        <p:sp>
          <p:nvSpPr>
            <p:cNvPr id="2611" name="Freeform 561">
              <a:extLst>
                <a:ext uri="{FF2B5EF4-FFF2-40B4-BE49-F238E27FC236}">
                  <a16:creationId xmlns:a16="http://schemas.microsoft.com/office/drawing/2014/main" id="{7124447B-5493-4901-857C-7787747AB654}"/>
                </a:ext>
              </a:extLst>
            </p:cNvPr>
            <p:cNvSpPr>
              <a:spLocks/>
            </p:cNvSpPr>
            <p:nvPr/>
          </p:nvSpPr>
          <p:spPr bwMode="auto">
            <a:xfrm>
              <a:off x="5309" y="3253"/>
              <a:ext cx="6" cy="32"/>
            </a:xfrm>
            <a:custGeom>
              <a:avLst/>
              <a:gdLst>
                <a:gd name="T0" fmla="*/ 0 w 35"/>
                <a:gd name="T1" fmla="*/ 156 h 159"/>
                <a:gd name="T2" fmla="*/ 11 w 35"/>
                <a:gd name="T3" fmla="*/ 159 h 159"/>
                <a:gd name="T4" fmla="*/ 35 w 35"/>
                <a:gd name="T5" fmla="*/ 0 h 159"/>
                <a:gd name="T6" fmla="*/ 0 w 35"/>
                <a:gd name="T7" fmla="*/ 156 h 159"/>
                <a:gd name="T8" fmla="*/ 0 60000 65536"/>
                <a:gd name="T9" fmla="*/ 0 60000 65536"/>
                <a:gd name="T10" fmla="*/ 0 60000 65536"/>
                <a:gd name="T11" fmla="*/ 0 60000 65536"/>
                <a:gd name="T12" fmla="*/ 0 w 35"/>
                <a:gd name="T13" fmla="*/ 0 h 159"/>
                <a:gd name="T14" fmla="*/ 35 w 35"/>
                <a:gd name="T15" fmla="*/ 159 h 159"/>
              </a:gdLst>
              <a:ahLst/>
              <a:cxnLst>
                <a:cxn ang="T8">
                  <a:pos x="T0" y="T1"/>
                </a:cxn>
                <a:cxn ang="T9">
                  <a:pos x="T2" y="T3"/>
                </a:cxn>
                <a:cxn ang="T10">
                  <a:pos x="T4" y="T5"/>
                </a:cxn>
                <a:cxn ang="T11">
                  <a:pos x="T6" y="T7"/>
                </a:cxn>
              </a:cxnLst>
              <a:rect l="T12" t="T13" r="T14" b="T15"/>
              <a:pathLst>
                <a:path w="35" h="159">
                  <a:moveTo>
                    <a:pt x="0" y="156"/>
                  </a:moveTo>
                  <a:lnTo>
                    <a:pt x="11" y="159"/>
                  </a:lnTo>
                  <a:lnTo>
                    <a:pt x="35" y="0"/>
                  </a:lnTo>
                  <a:lnTo>
                    <a:pt x="0" y="156"/>
                  </a:lnTo>
                  <a:close/>
                </a:path>
              </a:pathLst>
            </a:custGeom>
            <a:solidFill>
              <a:srgbClr val="000000"/>
            </a:solidFill>
            <a:ln w="9525">
              <a:noFill/>
              <a:round/>
              <a:headEnd/>
              <a:tailEnd/>
            </a:ln>
          </p:spPr>
          <p:txBody>
            <a:bodyPr/>
            <a:lstStyle/>
            <a:p>
              <a:endParaRPr lang="en-US"/>
            </a:p>
          </p:txBody>
        </p:sp>
        <p:sp>
          <p:nvSpPr>
            <p:cNvPr id="2612" name="Freeform 562">
              <a:extLst>
                <a:ext uri="{FF2B5EF4-FFF2-40B4-BE49-F238E27FC236}">
                  <a16:creationId xmlns:a16="http://schemas.microsoft.com/office/drawing/2014/main" id="{404DA82B-A256-4161-B419-45E17081AE64}"/>
                </a:ext>
              </a:extLst>
            </p:cNvPr>
            <p:cNvSpPr>
              <a:spLocks/>
            </p:cNvSpPr>
            <p:nvPr/>
          </p:nvSpPr>
          <p:spPr bwMode="auto">
            <a:xfrm>
              <a:off x="5309" y="3253"/>
              <a:ext cx="6" cy="32"/>
            </a:xfrm>
            <a:custGeom>
              <a:avLst/>
              <a:gdLst>
                <a:gd name="T0" fmla="*/ 0 w 35"/>
                <a:gd name="T1" fmla="*/ 156 h 159"/>
                <a:gd name="T2" fmla="*/ 11 w 35"/>
                <a:gd name="T3" fmla="*/ 159 h 159"/>
                <a:gd name="T4" fmla="*/ 35 w 35"/>
                <a:gd name="T5" fmla="*/ 0 h 159"/>
                <a:gd name="T6" fmla="*/ 0 w 35"/>
                <a:gd name="T7" fmla="*/ 156 h 159"/>
                <a:gd name="T8" fmla="*/ 0 60000 65536"/>
                <a:gd name="T9" fmla="*/ 0 60000 65536"/>
                <a:gd name="T10" fmla="*/ 0 60000 65536"/>
                <a:gd name="T11" fmla="*/ 0 60000 65536"/>
                <a:gd name="T12" fmla="*/ 0 w 35"/>
                <a:gd name="T13" fmla="*/ 0 h 159"/>
                <a:gd name="T14" fmla="*/ 35 w 35"/>
                <a:gd name="T15" fmla="*/ 159 h 159"/>
              </a:gdLst>
              <a:ahLst/>
              <a:cxnLst>
                <a:cxn ang="T8">
                  <a:pos x="T0" y="T1"/>
                </a:cxn>
                <a:cxn ang="T9">
                  <a:pos x="T2" y="T3"/>
                </a:cxn>
                <a:cxn ang="T10">
                  <a:pos x="T4" y="T5"/>
                </a:cxn>
                <a:cxn ang="T11">
                  <a:pos x="T6" y="T7"/>
                </a:cxn>
              </a:cxnLst>
              <a:rect l="T12" t="T13" r="T14" b="T15"/>
              <a:pathLst>
                <a:path w="35" h="159">
                  <a:moveTo>
                    <a:pt x="0" y="156"/>
                  </a:moveTo>
                  <a:lnTo>
                    <a:pt x="11" y="159"/>
                  </a:lnTo>
                  <a:lnTo>
                    <a:pt x="35" y="0"/>
                  </a:lnTo>
                  <a:lnTo>
                    <a:pt x="0" y="156"/>
                  </a:lnTo>
                </a:path>
              </a:pathLst>
            </a:custGeom>
            <a:noFill/>
            <a:ln w="0">
              <a:solidFill>
                <a:srgbClr val="000000"/>
              </a:solidFill>
              <a:prstDash val="solid"/>
              <a:round/>
              <a:headEnd/>
              <a:tailEnd/>
            </a:ln>
          </p:spPr>
          <p:txBody>
            <a:bodyPr/>
            <a:lstStyle/>
            <a:p>
              <a:endParaRPr lang="en-US"/>
            </a:p>
          </p:txBody>
        </p:sp>
        <p:sp>
          <p:nvSpPr>
            <p:cNvPr id="2613" name="Freeform 563">
              <a:extLst>
                <a:ext uri="{FF2B5EF4-FFF2-40B4-BE49-F238E27FC236}">
                  <a16:creationId xmlns:a16="http://schemas.microsoft.com/office/drawing/2014/main" id="{91FD7BD0-C4F2-4427-AF63-A056AF0FAA99}"/>
                </a:ext>
              </a:extLst>
            </p:cNvPr>
            <p:cNvSpPr>
              <a:spLocks/>
            </p:cNvSpPr>
            <p:nvPr/>
          </p:nvSpPr>
          <p:spPr bwMode="auto">
            <a:xfrm>
              <a:off x="5311" y="3253"/>
              <a:ext cx="4" cy="32"/>
            </a:xfrm>
            <a:custGeom>
              <a:avLst/>
              <a:gdLst>
                <a:gd name="T0" fmla="*/ 0 w 24"/>
                <a:gd name="T1" fmla="*/ 159 h 161"/>
                <a:gd name="T2" fmla="*/ 12 w 24"/>
                <a:gd name="T3" fmla="*/ 161 h 161"/>
                <a:gd name="T4" fmla="*/ 24 w 24"/>
                <a:gd name="T5" fmla="*/ 0 h 161"/>
                <a:gd name="T6" fmla="*/ 0 w 24"/>
                <a:gd name="T7" fmla="*/ 159 h 161"/>
                <a:gd name="T8" fmla="*/ 0 60000 65536"/>
                <a:gd name="T9" fmla="*/ 0 60000 65536"/>
                <a:gd name="T10" fmla="*/ 0 60000 65536"/>
                <a:gd name="T11" fmla="*/ 0 60000 65536"/>
                <a:gd name="T12" fmla="*/ 0 w 24"/>
                <a:gd name="T13" fmla="*/ 0 h 161"/>
                <a:gd name="T14" fmla="*/ 24 w 24"/>
                <a:gd name="T15" fmla="*/ 161 h 161"/>
              </a:gdLst>
              <a:ahLst/>
              <a:cxnLst>
                <a:cxn ang="T8">
                  <a:pos x="T0" y="T1"/>
                </a:cxn>
                <a:cxn ang="T9">
                  <a:pos x="T2" y="T3"/>
                </a:cxn>
                <a:cxn ang="T10">
                  <a:pos x="T4" y="T5"/>
                </a:cxn>
                <a:cxn ang="T11">
                  <a:pos x="T6" y="T7"/>
                </a:cxn>
              </a:cxnLst>
              <a:rect l="T12" t="T13" r="T14" b="T15"/>
              <a:pathLst>
                <a:path w="24" h="161">
                  <a:moveTo>
                    <a:pt x="0" y="159"/>
                  </a:moveTo>
                  <a:lnTo>
                    <a:pt x="12" y="161"/>
                  </a:lnTo>
                  <a:lnTo>
                    <a:pt x="24" y="0"/>
                  </a:lnTo>
                  <a:lnTo>
                    <a:pt x="0" y="159"/>
                  </a:lnTo>
                  <a:close/>
                </a:path>
              </a:pathLst>
            </a:custGeom>
            <a:solidFill>
              <a:srgbClr val="000000"/>
            </a:solidFill>
            <a:ln w="9525">
              <a:noFill/>
              <a:round/>
              <a:headEnd/>
              <a:tailEnd/>
            </a:ln>
          </p:spPr>
          <p:txBody>
            <a:bodyPr/>
            <a:lstStyle/>
            <a:p>
              <a:endParaRPr lang="en-US"/>
            </a:p>
          </p:txBody>
        </p:sp>
        <p:sp>
          <p:nvSpPr>
            <p:cNvPr id="2614" name="Freeform 564">
              <a:extLst>
                <a:ext uri="{FF2B5EF4-FFF2-40B4-BE49-F238E27FC236}">
                  <a16:creationId xmlns:a16="http://schemas.microsoft.com/office/drawing/2014/main" id="{EF9A8BBB-37E6-48E8-B253-BF91EB63F185}"/>
                </a:ext>
              </a:extLst>
            </p:cNvPr>
            <p:cNvSpPr>
              <a:spLocks/>
            </p:cNvSpPr>
            <p:nvPr/>
          </p:nvSpPr>
          <p:spPr bwMode="auto">
            <a:xfrm>
              <a:off x="5311" y="3253"/>
              <a:ext cx="4" cy="32"/>
            </a:xfrm>
            <a:custGeom>
              <a:avLst/>
              <a:gdLst>
                <a:gd name="T0" fmla="*/ 0 w 24"/>
                <a:gd name="T1" fmla="*/ 159 h 161"/>
                <a:gd name="T2" fmla="*/ 12 w 24"/>
                <a:gd name="T3" fmla="*/ 161 h 161"/>
                <a:gd name="T4" fmla="*/ 24 w 24"/>
                <a:gd name="T5" fmla="*/ 0 h 161"/>
                <a:gd name="T6" fmla="*/ 0 w 24"/>
                <a:gd name="T7" fmla="*/ 159 h 161"/>
                <a:gd name="T8" fmla="*/ 0 60000 65536"/>
                <a:gd name="T9" fmla="*/ 0 60000 65536"/>
                <a:gd name="T10" fmla="*/ 0 60000 65536"/>
                <a:gd name="T11" fmla="*/ 0 60000 65536"/>
                <a:gd name="T12" fmla="*/ 0 w 24"/>
                <a:gd name="T13" fmla="*/ 0 h 161"/>
                <a:gd name="T14" fmla="*/ 24 w 24"/>
                <a:gd name="T15" fmla="*/ 161 h 161"/>
              </a:gdLst>
              <a:ahLst/>
              <a:cxnLst>
                <a:cxn ang="T8">
                  <a:pos x="T0" y="T1"/>
                </a:cxn>
                <a:cxn ang="T9">
                  <a:pos x="T2" y="T3"/>
                </a:cxn>
                <a:cxn ang="T10">
                  <a:pos x="T4" y="T5"/>
                </a:cxn>
                <a:cxn ang="T11">
                  <a:pos x="T6" y="T7"/>
                </a:cxn>
              </a:cxnLst>
              <a:rect l="T12" t="T13" r="T14" b="T15"/>
              <a:pathLst>
                <a:path w="24" h="161">
                  <a:moveTo>
                    <a:pt x="0" y="159"/>
                  </a:moveTo>
                  <a:lnTo>
                    <a:pt x="12" y="161"/>
                  </a:lnTo>
                  <a:lnTo>
                    <a:pt x="24" y="0"/>
                  </a:lnTo>
                  <a:lnTo>
                    <a:pt x="0" y="159"/>
                  </a:lnTo>
                </a:path>
              </a:pathLst>
            </a:custGeom>
            <a:noFill/>
            <a:ln w="0">
              <a:solidFill>
                <a:srgbClr val="000000"/>
              </a:solidFill>
              <a:prstDash val="solid"/>
              <a:round/>
              <a:headEnd/>
              <a:tailEnd/>
            </a:ln>
          </p:spPr>
          <p:txBody>
            <a:bodyPr/>
            <a:lstStyle/>
            <a:p>
              <a:endParaRPr lang="en-US"/>
            </a:p>
          </p:txBody>
        </p:sp>
        <p:sp>
          <p:nvSpPr>
            <p:cNvPr id="2615" name="Freeform 565">
              <a:extLst>
                <a:ext uri="{FF2B5EF4-FFF2-40B4-BE49-F238E27FC236}">
                  <a16:creationId xmlns:a16="http://schemas.microsoft.com/office/drawing/2014/main" id="{552D76A1-8D61-4AF1-8F6E-BC560D4BA56E}"/>
                </a:ext>
              </a:extLst>
            </p:cNvPr>
            <p:cNvSpPr>
              <a:spLocks/>
            </p:cNvSpPr>
            <p:nvPr/>
          </p:nvSpPr>
          <p:spPr bwMode="auto">
            <a:xfrm>
              <a:off x="5313" y="3253"/>
              <a:ext cx="2" cy="32"/>
            </a:xfrm>
            <a:custGeom>
              <a:avLst/>
              <a:gdLst>
                <a:gd name="T0" fmla="*/ 0 w 12"/>
                <a:gd name="T1" fmla="*/ 161 h 162"/>
                <a:gd name="T2" fmla="*/ 12 w 12"/>
                <a:gd name="T3" fmla="*/ 162 h 162"/>
                <a:gd name="T4" fmla="*/ 12 w 12"/>
                <a:gd name="T5" fmla="*/ 0 h 162"/>
                <a:gd name="T6" fmla="*/ 0 w 12"/>
                <a:gd name="T7" fmla="*/ 161 h 162"/>
                <a:gd name="T8" fmla="*/ 0 60000 65536"/>
                <a:gd name="T9" fmla="*/ 0 60000 65536"/>
                <a:gd name="T10" fmla="*/ 0 60000 65536"/>
                <a:gd name="T11" fmla="*/ 0 60000 65536"/>
                <a:gd name="T12" fmla="*/ 0 w 12"/>
                <a:gd name="T13" fmla="*/ 0 h 162"/>
                <a:gd name="T14" fmla="*/ 12 w 12"/>
                <a:gd name="T15" fmla="*/ 162 h 162"/>
              </a:gdLst>
              <a:ahLst/>
              <a:cxnLst>
                <a:cxn ang="T8">
                  <a:pos x="T0" y="T1"/>
                </a:cxn>
                <a:cxn ang="T9">
                  <a:pos x="T2" y="T3"/>
                </a:cxn>
                <a:cxn ang="T10">
                  <a:pos x="T4" y="T5"/>
                </a:cxn>
                <a:cxn ang="T11">
                  <a:pos x="T6" y="T7"/>
                </a:cxn>
              </a:cxnLst>
              <a:rect l="T12" t="T13" r="T14" b="T15"/>
              <a:pathLst>
                <a:path w="12" h="162">
                  <a:moveTo>
                    <a:pt x="0" y="161"/>
                  </a:moveTo>
                  <a:lnTo>
                    <a:pt x="12" y="162"/>
                  </a:lnTo>
                  <a:lnTo>
                    <a:pt x="12" y="0"/>
                  </a:lnTo>
                  <a:lnTo>
                    <a:pt x="0" y="161"/>
                  </a:lnTo>
                  <a:close/>
                </a:path>
              </a:pathLst>
            </a:custGeom>
            <a:solidFill>
              <a:srgbClr val="000000"/>
            </a:solidFill>
            <a:ln w="9525">
              <a:noFill/>
              <a:round/>
              <a:headEnd/>
              <a:tailEnd/>
            </a:ln>
          </p:spPr>
          <p:txBody>
            <a:bodyPr/>
            <a:lstStyle/>
            <a:p>
              <a:endParaRPr lang="en-US"/>
            </a:p>
          </p:txBody>
        </p:sp>
        <p:sp>
          <p:nvSpPr>
            <p:cNvPr id="2616" name="Freeform 566">
              <a:extLst>
                <a:ext uri="{FF2B5EF4-FFF2-40B4-BE49-F238E27FC236}">
                  <a16:creationId xmlns:a16="http://schemas.microsoft.com/office/drawing/2014/main" id="{F1DC053E-D4DF-4FC7-93DF-BB6F0B20BB99}"/>
                </a:ext>
              </a:extLst>
            </p:cNvPr>
            <p:cNvSpPr>
              <a:spLocks/>
            </p:cNvSpPr>
            <p:nvPr/>
          </p:nvSpPr>
          <p:spPr bwMode="auto">
            <a:xfrm>
              <a:off x="5313" y="3253"/>
              <a:ext cx="2" cy="32"/>
            </a:xfrm>
            <a:custGeom>
              <a:avLst/>
              <a:gdLst>
                <a:gd name="T0" fmla="*/ 0 w 12"/>
                <a:gd name="T1" fmla="*/ 161 h 162"/>
                <a:gd name="T2" fmla="*/ 12 w 12"/>
                <a:gd name="T3" fmla="*/ 162 h 162"/>
                <a:gd name="T4" fmla="*/ 12 w 12"/>
                <a:gd name="T5" fmla="*/ 0 h 162"/>
                <a:gd name="T6" fmla="*/ 0 w 12"/>
                <a:gd name="T7" fmla="*/ 161 h 162"/>
                <a:gd name="T8" fmla="*/ 0 60000 65536"/>
                <a:gd name="T9" fmla="*/ 0 60000 65536"/>
                <a:gd name="T10" fmla="*/ 0 60000 65536"/>
                <a:gd name="T11" fmla="*/ 0 60000 65536"/>
                <a:gd name="T12" fmla="*/ 0 w 12"/>
                <a:gd name="T13" fmla="*/ 0 h 162"/>
                <a:gd name="T14" fmla="*/ 12 w 12"/>
                <a:gd name="T15" fmla="*/ 162 h 162"/>
              </a:gdLst>
              <a:ahLst/>
              <a:cxnLst>
                <a:cxn ang="T8">
                  <a:pos x="T0" y="T1"/>
                </a:cxn>
                <a:cxn ang="T9">
                  <a:pos x="T2" y="T3"/>
                </a:cxn>
                <a:cxn ang="T10">
                  <a:pos x="T4" y="T5"/>
                </a:cxn>
                <a:cxn ang="T11">
                  <a:pos x="T6" y="T7"/>
                </a:cxn>
              </a:cxnLst>
              <a:rect l="T12" t="T13" r="T14" b="T15"/>
              <a:pathLst>
                <a:path w="12" h="162">
                  <a:moveTo>
                    <a:pt x="0" y="161"/>
                  </a:moveTo>
                  <a:lnTo>
                    <a:pt x="12" y="162"/>
                  </a:lnTo>
                  <a:lnTo>
                    <a:pt x="12" y="0"/>
                  </a:lnTo>
                  <a:lnTo>
                    <a:pt x="0" y="161"/>
                  </a:lnTo>
                </a:path>
              </a:pathLst>
            </a:custGeom>
            <a:noFill/>
            <a:ln w="0">
              <a:solidFill>
                <a:srgbClr val="000000"/>
              </a:solidFill>
              <a:prstDash val="solid"/>
              <a:round/>
              <a:headEnd/>
              <a:tailEnd/>
            </a:ln>
          </p:spPr>
          <p:txBody>
            <a:bodyPr/>
            <a:lstStyle/>
            <a:p>
              <a:endParaRPr lang="en-US"/>
            </a:p>
          </p:txBody>
        </p:sp>
        <p:sp>
          <p:nvSpPr>
            <p:cNvPr id="2617" name="Freeform 567">
              <a:extLst>
                <a:ext uri="{FF2B5EF4-FFF2-40B4-BE49-F238E27FC236}">
                  <a16:creationId xmlns:a16="http://schemas.microsoft.com/office/drawing/2014/main" id="{7906295F-FBA2-4DDF-B9B4-02308645CCA0}"/>
                </a:ext>
              </a:extLst>
            </p:cNvPr>
            <p:cNvSpPr>
              <a:spLocks/>
            </p:cNvSpPr>
            <p:nvPr/>
          </p:nvSpPr>
          <p:spPr bwMode="auto">
            <a:xfrm>
              <a:off x="5315" y="3253"/>
              <a:ext cx="2" cy="32"/>
            </a:xfrm>
            <a:custGeom>
              <a:avLst/>
              <a:gdLst>
                <a:gd name="T0" fmla="*/ 0 w 11"/>
                <a:gd name="T1" fmla="*/ 162 h 162"/>
                <a:gd name="T2" fmla="*/ 11 w 11"/>
                <a:gd name="T3" fmla="*/ 161 h 162"/>
                <a:gd name="T4" fmla="*/ 0 w 11"/>
                <a:gd name="T5" fmla="*/ 0 h 162"/>
                <a:gd name="T6" fmla="*/ 0 w 11"/>
                <a:gd name="T7" fmla="*/ 162 h 162"/>
                <a:gd name="T8" fmla="*/ 0 60000 65536"/>
                <a:gd name="T9" fmla="*/ 0 60000 65536"/>
                <a:gd name="T10" fmla="*/ 0 60000 65536"/>
                <a:gd name="T11" fmla="*/ 0 60000 65536"/>
                <a:gd name="T12" fmla="*/ 0 w 11"/>
                <a:gd name="T13" fmla="*/ 0 h 162"/>
                <a:gd name="T14" fmla="*/ 11 w 11"/>
                <a:gd name="T15" fmla="*/ 162 h 162"/>
              </a:gdLst>
              <a:ahLst/>
              <a:cxnLst>
                <a:cxn ang="T8">
                  <a:pos x="T0" y="T1"/>
                </a:cxn>
                <a:cxn ang="T9">
                  <a:pos x="T2" y="T3"/>
                </a:cxn>
                <a:cxn ang="T10">
                  <a:pos x="T4" y="T5"/>
                </a:cxn>
                <a:cxn ang="T11">
                  <a:pos x="T6" y="T7"/>
                </a:cxn>
              </a:cxnLst>
              <a:rect l="T12" t="T13" r="T14" b="T15"/>
              <a:pathLst>
                <a:path w="11" h="162">
                  <a:moveTo>
                    <a:pt x="0" y="162"/>
                  </a:moveTo>
                  <a:lnTo>
                    <a:pt x="11" y="161"/>
                  </a:lnTo>
                  <a:lnTo>
                    <a:pt x="0" y="0"/>
                  </a:lnTo>
                  <a:lnTo>
                    <a:pt x="0" y="162"/>
                  </a:lnTo>
                  <a:close/>
                </a:path>
              </a:pathLst>
            </a:custGeom>
            <a:solidFill>
              <a:srgbClr val="000000"/>
            </a:solidFill>
            <a:ln w="9525">
              <a:noFill/>
              <a:round/>
              <a:headEnd/>
              <a:tailEnd/>
            </a:ln>
          </p:spPr>
          <p:txBody>
            <a:bodyPr/>
            <a:lstStyle/>
            <a:p>
              <a:endParaRPr lang="en-US"/>
            </a:p>
          </p:txBody>
        </p:sp>
        <p:sp>
          <p:nvSpPr>
            <p:cNvPr id="2618" name="Freeform 568">
              <a:extLst>
                <a:ext uri="{FF2B5EF4-FFF2-40B4-BE49-F238E27FC236}">
                  <a16:creationId xmlns:a16="http://schemas.microsoft.com/office/drawing/2014/main" id="{32DA0F1A-E42F-4E8F-B8A3-CAEB8F2907E6}"/>
                </a:ext>
              </a:extLst>
            </p:cNvPr>
            <p:cNvSpPr>
              <a:spLocks/>
            </p:cNvSpPr>
            <p:nvPr/>
          </p:nvSpPr>
          <p:spPr bwMode="auto">
            <a:xfrm>
              <a:off x="5315" y="3253"/>
              <a:ext cx="2" cy="32"/>
            </a:xfrm>
            <a:custGeom>
              <a:avLst/>
              <a:gdLst>
                <a:gd name="T0" fmla="*/ 0 w 11"/>
                <a:gd name="T1" fmla="*/ 162 h 162"/>
                <a:gd name="T2" fmla="*/ 11 w 11"/>
                <a:gd name="T3" fmla="*/ 161 h 162"/>
                <a:gd name="T4" fmla="*/ 0 w 11"/>
                <a:gd name="T5" fmla="*/ 0 h 162"/>
                <a:gd name="T6" fmla="*/ 0 w 11"/>
                <a:gd name="T7" fmla="*/ 162 h 162"/>
                <a:gd name="T8" fmla="*/ 0 60000 65536"/>
                <a:gd name="T9" fmla="*/ 0 60000 65536"/>
                <a:gd name="T10" fmla="*/ 0 60000 65536"/>
                <a:gd name="T11" fmla="*/ 0 60000 65536"/>
                <a:gd name="T12" fmla="*/ 0 w 11"/>
                <a:gd name="T13" fmla="*/ 0 h 162"/>
                <a:gd name="T14" fmla="*/ 11 w 11"/>
                <a:gd name="T15" fmla="*/ 162 h 162"/>
              </a:gdLst>
              <a:ahLst/>
              <a:cxnLst>
                <a:cxn ang="T8">
                  <a:pos x="T0" y="T1"/>
                </a:cxn>
                <a:cxn ang="T9">
                  <a:pos x="T2" y="T3"/>
                </a:cxn>
                <a:cxn ang="T10">
                  <a:pos x="T4" y="T5"/>
                </a:cxn>
                <a:cxn ang="T11">
                  <a:pos x="T6" y="T7"/>
                </a:cxn>
              </a:cxnLst>
              <a:rect l="T12" t="T13" r="T14" b="T15"/>
              <a:pathLst>
                <a:path w="11" h="162">
                  <a:moveTo>
                    <a:pt x="0" y="162"/>
                  </a:moveTo>
                  <a:lnTo>
                    <a:pt x="11" y="161"/>
                  </a:lnTo>
                  <a:lnTo>
                    <a:pt x="0" y="0"/>
                  </a:lnTo>
                  <a:lnTo>
                    <a:pt x="0" y="162"/>
                  </a:lnTo>
                </a:path>
              </a:pathLst>
            </a:custGeom>
            <a:noFill/>
            <a:ln w="0">
              <a:solidFill>
                <a:srgbClr val="000000"/>
              </a:solidFill>
              <a:prstDash val="solid"/>
              <a:round/>
              <a:headEnd/>
              <a:tailEnd/>
            </a:ln>
          </p:spPr>
          <p:txBody>
            <a:bodyPr/>
            <a:lstStyle/>
            <a:p>
              <a:endParaRPr lang="en-US"/>
            </a:p>
          </p:txBody>
        </p:sp>
        <p:sp>
          <p:nvSpPr>
            <p:cNvPr id="2619" name="Freeform 569">
              <a:extLst>
                <a:ext uri="{FF2B5EF4-FFF2-40B4-BE49-F238E27FC236}">
                  <a16:creationId xmlns:a16="http://schemas.microsoft.com/office/drawing/2014/main" id="{85F60F54-ECC8-42F3-BABD-6E90176EF390}"/>
                </a:ext>
              </a:extLst>
            </p:cNvPr>
            <p:cNvSpPr>
              <a:spLocks/>
            </p:cNvSpPr>
            <p:nvPr/>
          </p:nvSpPr>
          <p:spPr bwMode="auto">
            <a:xfrm>
              <a:off x="5315" y="3253"/>
              <a:ext cx="4" cy="32"/>
            </a:xfrm>
            <a:custGeom>
              <a:avLst/>
              <a:gdLst>
                <a:gd name="T0" fmla="*/ 11 w 23"/>
                <a:gd name="T1" fmla="*/ 161 h 161"/>
                <a:gd name="T2" fmla="*/ 23 w 23"/>
                <a:gd name="T3" fmla="*/ 159 h 161"/>
                <a:gd name="T4" fmla="*/ 0 w 23"/>
                <a:gd name="T5" fmla="*/ 0 h 161"/>
                <a:gd name="T6" fmla="*/ 11 w 23"/>
                <a:gd name="T7" fmla="*/ 161 h 161"/>
                <a:gd name="T8" fmla="*/ 0 60000 65536"/>
                <a:gd name="T9" fmla="*/ 0 60000 65536"/>
                <a:gd name="T10" fmla="*/ 0 60000 65536"/>
                <a:gd name="T11" fmla="*/ 0 60000 65536"/>
                <a:gd name="T12" fmla="*/ 0 w 23"/>
                <a:gd name="T13" fmla="*/ 0 h 161"/>
                <a:gd name="T14" fmla="*/ 23 w 23"/>
                <a:gd name="T15" fmla="*/ 161 h 161"/>
              </a:gdLst>
              <a:ahLst/>
              <a:cxnLst>
                <a:cxn ang="T8">
                  <a:pos x="T0" y="T1"/>
                </a:cxn>
                <a:cxn ang="T9">
                  <a:pos x="T2" y="T3"/>
                </a:cxn>
                <a:cxn ang="T10">
                  <a:pos x="T4" y="T5"/>
                </a:cxn>
                <a:cxn ang="T11">
                  <a:pos x="T6" y="T7"/>
                </a:cxn>
              </a:cxnLst>
              <a:rect l="T12" t="T13" r="T14" b="T15"/>
              <a:pathLst>
                <a:path w="23" h="161">
                  <a:moveTo>
                    <a:pt x="11" y="161"/>
                  </a:moveTo>
                  <a:lnTo>
                    <a:pt x="23" y="159"/>
                  </a:lnTo>
                  <a:lnTo>
                    <a:pt x="0" y="0"/>
                  </a:lnTo>
                  <a:lnTo>
                    <a:pt x="11" y="161"/>
                  </a:lnTo>
                  <a:close/>
                </a:path>
              </a:pathLst>
            </a:custGeom>
            <a:solidFill>
              <a:srgbClr val="000000"/>
            </a:solidFill>
            <a:ln w="9525">
              <a:noFill/>
              <a:round/>
              <a:headEnd/>
              <a:tailEnd/>
            </a:ln>
          </p:spPr>
          <p:txBody>
            <a:bodyPr/>
            <a:lstStyle/>
            <a:p>
              <a:endParaRPr lang="en-US"/>
            </a:p>
          </p:txBody>
        </p:sp>
        <p:sp>
          <p:nvSpPr>
            <p:cNvPr id="2620" name="Freeform 570">
              <a:extLst>
                <a:ext uri="{FF2B5EF4-FFF2-40B4-BE49-F238E27FC236}">
                  <a16:creationId xmlns:a16="http://schemas.microsoft.com/office/drawing/2014/main" id="{D7DB0137-E118-4475-BDF3-56B9B2B53542}"/>
                </a:ext>
              </a:extLst>
            </p:cNvPr>
            <p:cNvSpPr>
              <a:spLocks/>
            </p:cNvSpPr>
            <p:nvPr/>
          </p:nvSpPr>
          <p:spPr bwMode="auto">
            <a:xfrm>
              <a:off x="5315" y="3253"/>
              <a:ext cx="4" cy="32"/>
            </a:xfrm>
            <a:custGeom>
              <a:avLst/>
              <a:gdLst>
                <a:gd name="T0" fmla="*/ 11 w 23"/>
                <a:gd name="T1" fmla="*/ 161 h 161"/>
                <a:gd name="T2" fmla="*/ 23 w 23"/>
                <a:gd name="T3" fmla="*/ 159 h 161"/>
                <a:gd name="T4" fmla="*/ 0 w 23"/>
                <a:gd name="T5" fmla="*/ 0 h 161"/>
                <a:gd name="T6" fmla="*/ 11 w 23"/>
                <a:gd name="T7" fmla="*/ 161 h 161"/>
                <a:gd name="T8" fmla="*/ 0 60000 65536"/>
                <a:gd name="T9" fmla="*/ 0 60000 65536"/>
                <a:gd name="T10" fmla="*/ 0 60000 65536"/>
                <a:gd name="T11" fmla="*/ 0 60000 65536"/>
                <a:gd name="T12" fmla="*/ 0 w 23"/>
                <a:gd name="T13" fmla="*/ 0 h 161"/>
                <a:gd name="T14" fmla="*/ 23 w 23"/>
                <a:gd name="T15" fmla="*/ 161 h 161"/>
              </a:gdLst>
              <a:ahLst/>
              <a:cxnLst>
                <a:cxn ang="T8">
                  <a:pos x="T0" y="T1"/>
                </a:cxn>
                <a:cxn ang="T9">
                  <a:pos x="T2" y="T3"/>
                </a:cxn>
                <a:cxn ang="T10">
                  <a:pos x="T4" y="T5"/>
                </a:cxn>
                <a:cxn ang="T11">
                  <a:pos x="T6" y="T7"/>
                </a:cxn>
              </a:cxnLst>
              <a:rect l="T12" t="T13" r="T14" b="T15"/>
              <a:pathLst>
                <a:path w="23" h="161">
                  <a:moveTo>
                    <a:pt x="11" y="161"/>
                  </a:moveTo>
                  <a:lnTo>
                    <a:pt x="23" y="159"/>
                  </a:lnTo>
                  <a:lnTo>
                    <a:pt x="0" y="0"/>
                  </a:lnTo>
                  <a:lnTo>
                    <a:pt x="11" y="161"/>
                  </a:lnTo>
                </a:path>
              </a:pathLst>
            </a:custGeom>
            <a:noFill/>
            <a:ln w="0">
              <a:solidFill>
                <a:srgbClr val="000000"/>
              </a:solidFill>
              <a:prstDash val="solid"/>
              <a:round/>
              <a:headEnd/>
              <a:tailEnd/>
            </a:ln>
          </p:spPr>
          <p:txBody>
            <a:bodyPr/>
            <a:lstStyle/>
            <a:p>
              <a:endParaRPr lang="en-US"/>
            </a:p>
          </p:txBody>
        </p:sp>
        <p:sp>
          <p:nvSpPr>
            <p:cNvPr id="2621" name="Freeform 571">
              <a:extLst>
                <a:ext uri="{FF2B5EF4-FFF2-40B4-BE49-F238E27FC236}">
                  <a16:creationId xmlns:a16="http://schemas.microsoft.com/office/drawing/2014/main" id="{28BF81E4-B9A1-480F-AF53-B984D96E3BBC}"/>
                </a:ext>
              </a:extLst>
            </p:cNvPr>
            <p:cNvSpPr>
              <a:spLocks/>
            </p:cNvSpPr>
            <p:nvPr/>
          </p:nvSpPr>
          <p:spPr bwMode="auto">
            <a:xfrm>
              <a:off x="5315" y="3253"/>
              <a:ext cx="5" cy="32"/>
            </a:xfrm>
            <a:custGeom>
              <a:avLst/>
              <a:gdLst>
                <a:gd name="T0" fmla="*/ 23 w 35"/>
                <a:gd name="T1" fmla="*/ 159 h 159"/>
                <a:gd name="T2" fmla="*/ 35 w 35"/>
                <a:gd name="T3" fmla="*/ 156 h 159"/>
                <a:gd name="T4" fmla="*/ 0 w 35"/>
                <a:gd name="T5" fmla="*/ 0 h 159"/>
                <a:gd name="T6" fmla="*/ 23 w 35"/>
                <a:gd name="T7" fmla="*/ 159 h 159"/>
                <a:gd name="T8" fmla="*/ 0 60000 65536"/>
                <a:gd name="T9" fmla="*/ 0 60000 65536"/>
                <a:gd name="T10" fmla="*/ 0 60000 65536"/>
                <a:gd name="T11" fmla="*/ 0 60000 65536"/>
                <a:gd name="T12" fmla="*/ 0 w 35"/>
                <a:gd name="T13" fmla="*/ 0 h 159"/>
                <a:gd name="T14" fmla="*/ 35 w 35"/>
                <a:gd name="T15" fmla="*/ 159 h 159"/>
              </a:gdLst>
              <a:ahLst/>
              <a:cxnLst>
                <a:cxn ang="T8">
                  <a:pos x="T0" y="T1"/>
                </a:cxn>
                <a:cxn ang="T9">
                  <a:pos x="T2" y="T3"/>
                </a:cxn>
                <a:cxn ang="T10">
                  <a:pos x="T4" y="T5"/>
                </a:cxn>
                <a:cxn ang="T11">
                  <a:pos x="T6" y="T7"/>
                </a:cxn>
              </a:cxnLst>
              <a:rect l="T12" t="T13" r="T14" b="T15"/>
              <a:pathLst>
                <a:path w="35" h="159">
                  <a:moveTo>
                    <a:pt x="23" y="159"/>
                  </a:moveTo>
                  <a:lnTo>
                    <a:pt x="35" y="156"/>
                  </a:lnTo>
                  <a:lnTo>
                    <a:pt x="0" y="0"/>
                  </a:lnTo>
                  <a:lnTo>
                    <a:pt x="23" y="159"/>
                  </a:lnTo>
                  <a:close/>
                </a:path>
              </a:pathLst>
            </a:custGeom>
            <a:solidFill>
              <a:srgbClr val="000000"/>
            </a:solidFill>
            <a:ln w="9525">
              <a:noFill/>
              <a:round/>
              <a:headEnd/>
              <a:tailEnd/>
            </a:ln>
          </p:spPr>
          <p:txBody>
            <a:bodyPr/>
            <a:lstStyle/>
            <a:p>
              <a:endParaRPr lang="en-US"/>
            </a:p>
          </p:txBody>
        </p:sp>
      </p:grpSp>
      <p:grpSp>
        <p:nvGrpSpPr>
          <p:cNvPr id="2622" name="Group 773">
            <a:extLst>
              <a:ext uri="{FF2B5EF4-FFF2-40B4-BE49-F238E27FC236}">
                <a16:creationId xmlns:a16="http://schemas.microsoft.com/office/drawing/2014/main" id="{B1951544-72EE-456F-9968-C342BC954330}"/>
              </a:ext>
            </a:extLst>
          </p:cNvPr>
          <p:cNvGrpSpPr>
            <a:grpSpLocks/>
          </p:cNvGrpSpPr>
          <p:nvPr/>
        </p:nvGrpSpPr>
        <p:grpSpPr bwMode="auto">
          <a:xfrm>
            <a:off x="625475" y="3759200"/>
            <a:ext cx="7848600" cy="2641600"/>
            <a:chOff x="394" y="2368"/>
            <a:chExt cx="4944" cy="1664"/>
          </a:xfrm>
        </p:grpSpPr>
        <p:sp>
          <p:nvSpPr>
            <p:cNvPr id="2623" name="Freeform 573">
              <a:extLst>
                <a:ext uri="{FF2B5EF4-FFF2-40B4-BE49-F238E27FC236}">
                  <a16:creationId xmlns:a16="http://schemas.microsoft.com/office/drawing/2014/main" id="{597F0FF2-5F36-46B3-9E94-B59239404451}"/>
                </a:ext>
              </a:extLst>
            </p:cNvPr>
            <p:cNvSpPr>
              <a:spLocks/>
            </p:cNvSpPr>
            <p:nvPr/>
          </p:nvSpPr>
          <p:spPr bwMode="auto">
            <a:xfrm>
              <a:off x="5315" y="3253"/>
              <a:ext cx="5" cy="32"/>
            </a:xfrm>
            <a:custGeom>
              <a:avLst/>
              <a:gdLst>
                <a:gd name="T0" fmla="*/ 23 w 35"/>
                <a:gd name="T1" fmla="*/ 159 h 159"/>
                <a:gd name="T2" fmla="*/ 35 w 35"/>
                <a:gd name="T3" fmla="*/ 156 h 159"/>
                <a:gd name="T4" fmla="*/ 0 w 35"/>
                <a:gd name="T5" fmla="*/ 0 h 159"/>
                <a:gd name="T6" fmla="*/ 23 w 35"/>
                <a:gd name="T7" fmla="*/ 159 h 159"/>
                <a:gd name="T8" fmla="*/ 0 60000 65536"/>
                <a:gd name="T9" fmla="*/ 0 60000 65536"/>
                <a:gd name="T10" fmla="*/ 0 60000 65536"/>
                <a:gd name="T11" fmla="*/ 0 60000 65536"/>
                <a:gd name="T12" fmla="*/ 0 w 35"/>
                <a:gd name="T13" fmla="*/ 0 h 159"/>
                <a:gd name="T14" fmla="*/ 35 w 35"/>
                <a:gd name="T15" fmla="*/ 159 h 159"/>
              </a:gdLst>
              <a:ahLst/>
              <a:cxnLst>
                <a:cxn ang="T8">
                  <a:pos x="T0" y="T1"/>
                </a:cxn>
                <a:cxn ang="T9">
                  <a:pos x="T2" y="T3"/>
                </a:cxn>
                <a:cxn ang="T10">
                  <a:pos x="T4" y="T5"/>
                </a:cxn>
                <a:cxn ang="T11">
                  <a:pos x="T6" y="T7"/>
                </a:cxn>
              </a:cxnLst>
              <a:rect l="T12" t="T13" r="T14" b="T15"/>
              <a:pathLst>
                <a:path w="35" h="159">
                  <a:moveTo>
                    <a:pt x="23" y="159"/>
                  </a:moveTo>
                  <a:lnTo>
                    <a:pt x="35" y="156"/>
                  </a:lnTo>
                  <a:lnTo>
                    <a:pt x="0" y="0"/>
                  </a:lnTo>
                  <a:lnTo>
                    <a:pt x="23" y="159"/>
                  </a:lnTo>
                </a:path>
              </a:pathLst>
            </a:custGeom>
            <a:noFill/>
            <a:ln w="0">
              <a:solidFill>
                <a:srgbClr val="000000"/>
              </a:solidFill>
              <a:prstDash val="solid"/>
              <a:round/>
              <a:headEnd/>
              <a:tailEnd/>
            </a:ln>
          </p:spPr>
          <p:txBody>
            <a:bodyPr/>
            <a:lstStyle/>
            <a:p>
              <a:endParaRPr lang="en-US"/>
            </a:p>
          </p:txBody>
        </p:sp>
        <p:sp>
          <p:nvSpPr>
            <p:cNvPr id="2624" name="Freeform 574">
              <a:extLst>
                <a:ext uri="{FF2B5EF4-FFF2-40B4-BE49-F238E27FC236}">
                  <a16:creationId xmlns:a16="http://schemas.microsoft.com/office/drawing/2014/main" id="{873E39ED-3781-4D6A-B6A5-B4C5B00BC14C}"/>
                </a:ext>
              </a:extLst>
            </p:cNvPr>
            <p:cNvSpPr>
              <a:spLocks/>
            </p:cNvSpPr>
            <p:nvPr/>
          </p:nvSpPr>
          <p:spPr bwMode="auto">
            <a:xfrm>
              <a:off x="5315" y="3253"/>
              <a:ext cx="7" cy="31"/>
            </a:xfrm>
            <a:custGeom>
              <a:avLst/>
              <a:gdLst>
                <a:gd name="T0" fmla="*/ 35 w 45"/>
                <a:gd name="T1" fmla="*/ 156 h 156"/>
                <a:gd name="T2" fmla="*/ 45 w 45"/>
                <a:gd name="T3" fmla="*/ 152 h 156"/>
                <a:gd name="T4" fmla="*/ 0 w 45"/>
                <a:gd name="T5" fmla="*/ 0 h 156"/>
                <a:gd name="T6" fmla="*/ 35 w 45"/>
                <a:gd name="T7" fmla="*/ 156 h 156"/>
                <a:gd name="T8" fmla="*/ 0 60000 65536"/>
                <a:gd name="T9" fmla="*/ 0 60000 65536"/>
                <a:gd name="T10" fmla="*/ 0 60000 65536"/>
                <a:gd name="T11" fmla="*/ 0 60000 65536"/>
                <a:gd name="T12" fmla="*/ 0 w 45"/>
                <a:gd name="T13" fmla="*/ 0 h 156"/>
                <a:gd name="T14" fmla="*/ 45 w 45"/>
                <a:gd name="T15" fmla="*/ 156 h 156"/>
              </a:gdLst>
              <a:ahLst/>
              <a:cxnLst>
                <a:cxn ang="T8">
                  <a:pos x="T0" y="T1"/>
                </a:cxn>
                <a:cxn ang="T9">
                  <a:pos x="T2" y="T3"/>
                </a:cxn>
                <a:cxn ang="T10">
                  <a:pos x="T4" y="T5"/>
                </a:cxn>
                <a:cxn ang="T11">
                  <a:pos x="T6" y="T7"/>
                </a:cxn>
              </a:cxnLst>
              <a:rect l="T12" t="T13" r="T14" b="T15"/>
              <a:pathLst>
                <a:path w="45" h="156">
                  <a:moveTo>
                    <a:pt x="35" y="156"/>
                  </a:moveTo>
                  <a:lnTo>
                    <a:pt x="45" y="152"/>
                  </a:lnTo>
                  <a:lnTo>
                    <a:pt x="0" y="0"/>
                  </a:lnTo>
                  <a:lnTo>
                    <a:pt x="35" y="156"/>
                  </a:lnTo>
                  <a:close/>
                </a:path>
              </a:pathLst>
            </a:custGeom>
            <a:solidFill>
              <a:srgbClr val="000000"/>
            </a:solidFill>
            <a:ln w="9525">
              <a:noFill/>
              <a:round/>
              <a:headEnd/>
              <a:tailEnd/>
            </a:ln>
          </p:spPr>
          <p:txBody>
            <a:bodyPr/>
            <a:lstStyle/>
            <a:p>
              <a:endParaRPr lang="en-US"/>
            </a:p>
          </p:txBody>
        </p:sp>
        <p:sp>
          <p:nvSpPr>
            <p:cNvPr id="2625" name="Freeform 575">
              <a:extLst>
                <a:ext uri="{FF2B5EF4-FFF2-40B4-BE49-F238E27FC236}">
                  <a16:creationId xmlns:a16="http://schemas.microsoft.com/office/drawing/2014/main" id="{52C4C8E8-FDAC-416F-B6E5-67AD5BF83231}"/>
                </a:ext>
              </a:extLst>
            </p:cNvPr>
            <p:cNvSpPr>
              <a:spLocks/>
            </p:cNvSpPr>
            <p:nvPr/>
          </p:nvSpPr>
          <p:spPr bwMode="auto">
            <a:xfrm>
              <a:off x="5315" y="3253"/>
              <a:ext cx="7" cy="31"/>
            </a:xfrm>
            <a:custGeom>
              <a:avLst/>
              <a:gdLst>
                <a:gd name="T0" fmla="*/ 35 w 45"/>
                <a:gd name="T1" fmla="*/ 156 h 156"/>
                <a:gd name="T2" fmla="*/ 45 w 45"/>
                <a:gd name="T3" fmla="*/ 152 h 156"/>
                <a:gd name="T4" fmla="*/ 0 w 45"/>
                <a:gd name="T5" fmla="*/ 0 h 156"/>
                <a:gd name="T6" fmla="*/ 35 w 45"/>
                <a:gd name="T7" fmla="*/ 156 h 156"/>
                <a:gd name="T8" fmla="*/ 0 60000 65536"/>
                <a:gd name="T9" fmla="*/ 0 60000 65536"/>
                <a:gd name="T10" fmla="*/ 0 60000 65536"/>
                <a:gd name="T11" fmla="*/ 0 60000 65536"/>
                <a:gd name="T12" fmla="*/ 0 w 45"/>
                <a:gd name="T13" fmla="*/ 0 h 156"/>
                <a:gd name="T14" fmla="*/ 45 w 45"/>
                <a:gd name="T15" fmla="*/ 156 h 156"/>
              </a:gdLst>
              <a:ahLst/>
              <a:cxnLst>
                <a:cxn ang="T8">
                  <a:pos x="T0" y="T1"/>
                </a:cxn>
                <a:cxn ang="T9">
                  <a:pos x="T2" y="T3"/>
                </a:cxn>
                <a:cxn ang="T10">
                  <a:pos x="T4" y="T5"/>
                </a:cxn>
                <a:cxn ang="T11">
                  <a:pos x="T6" y="T7"/>
                </a:cxn>
              </a:cxnLst>
              <a:rect l="T12" t="T13" r="T14" b="T15"/>
              <a:pathLst>
                <a:path w="45" h="156">
                  <a:moveTo>
                    <a:pt x="35" y="156"/>
                  </a:moveTo>
                  <a:lnTo>
                    <a:pt x="45" y="152"/>
                  </a:lnTo>
                  <a:lnTo>
                    <a:pt x="0" y="0"/>
                  </a:lnTo>
                  <a:lnTo>
                    <a:pt x="35" y="156"/>
                  </a:lnTo>
                </a:path>
              </a:pathLst>
            </a:custGeom>
            <a:noFill/>
            <a:ln w="0">
              <a:solidFill>
                <a:srgbClr val="000000"/>
              </a:solidFill>
              <a:prstDash val="solid"/>
              <a:round/>
              <a:headEnd/>
              <a:tailEnd/>
            </a:ln>
          </p:spPr>
          <p:txBody>
            <a:bodyPr/>
            <a:lstStyle/>
            <a:p>
              <a:endParaRPr lang="en-US"/>
            </a:p>
          </p:txBody>
        </p:sp>
        <p:sp>
          <p:nvSpPr>
            <p:cNvPr id="2626" name="Freeform 576">
              <a:extLst>
                <a:ext uri="{FF2B5EF4-FFF2-40B4-BE49-F238E27FC236}">
                  <a16:creationId xmlns:a16="http://schemas.microsoft.com/office/drawing/2014/main" id="{59CD1B40-BD71-4425-A5EF-90CEB95AB26B}"/>
                </a:ext>
              </a:extLst>
            </p:cNvPr>
            <p:cNvSpPr>
              <a:spLocks/>
            </p:cNvSpPr>
            <p:nvPr/>
          </p:nvSpPr>
          <p:spPr bwMode="auto">
            <a:xfrm>
              <a:off x="5315" y="3253"/>
              <a:ext cx="9" cy="30"/>
            </a:xfrm>
            <a:custGeom>
              <a:avLst/>
              <a:gdLst>
                <a:gd name="T0" fmla="*/ 45 w 57"/>
                <a:gd name="T1" fmla="*/ 152 h 152"/>
                <a:gd name="T2" fmla="*/ 57 w 57"/>
                <a:gd name="T3" fmla="*/ 148 h 152"/>
                <a:gd name="T4" fmla="*/ 0 w 57"/>
                <a:gd name="T5" fmla="*/ 0 h 152"/>
                <a:gd name="T6" fmla="*/ 45 w 57"/>
                <a:gd name="T7" fmla="*/ 152 h 152"/>
                <a:gd name="T8" fmla="*/ 0 60000 65536"/>
                <a:gd name="T9" fmla="*/ 0 60000 65536"/>
                <a:gd name="T10" fmla="*/ 0 60000 65536"/>
                <a:gd name="T11" fmla="*/ 0 60000 65536"/>
                <a:gd name="T12" fmla="*/ 0 w 57"/>
                <a:gd name="T13" fmla="*/ 0 h 152"/>
                <a:gd name="T14" fmla="*/ 57 w 57"/>
                <a:gd name="T15" fmla="*/ 152 h 152"/>
              </a:gdLst>
              <a:ahLst/>
              <a:cxnLst>
                <a:cxn ang="T8">
                  <a:pos x="T0" y="T1"/>
                </a:cxn>
                <a:cxn ang="T9">
                  <a:pos x="T2" y="T3"/>
                </a:cxn>
                <a:cxn ang="T10">
                  <a:pos x="T4" y="T5"/>
                </a:cxn>
                <a:cxn ang="T11">
                  <a:pos x="T6" y="T7"/>
                </a:cxn>
              </a:cxnLst>
              <a:rect l="T12" t="T13" r="T14" b="T15"/>
              <a:pathLst>
                <a:path w="57" h="152">
                  <a:moveTo>
                    <a:pt x="45" y="152"/>
                  </a:moveTo>
                  <a:lnTo>
                    <a:pt x="57" y="148"/>
                  </a:lnTo>
                  <a:lnTo>
                    <a:pt x="0" y="0"/>
                  </a:lnTo>
                  <a:lnTo>
                    <a:pt x="45" y="152"/>
                  </a:lnTo>
                  <a:close/>
                </a:path>
              </a:pathLst>
            </a:custGeom>
            <a:solidFill>
              <a:srgbClr val="000000"/>
            </a:solidFill>
            <a:ln w="9525">
              <a:noFill/>
              <a:round/>
              <a:headEnd/>
              <a:tailEnd/>
            </a:ln>
          </p:spPr>
          <p:txBody>
            <a:bodyPr/>
            <a:lstStyle/>
            <a:p>
              <a:endParaRPr lang="en-US"/>
            </a:p>
          </p:txBody>
        </p:sp>
        <p:sp>
          <p:nvSpPr>
            <p:cNvPr id="2627" name="Freeform 577">
              <a:extLst>
                <a:ext uri="{FF2B5EF4-FFF2-40B4-BE49-F238E27FC236}">
                  <a16:creationId xmlns:a16="http://schemas.microsoft.com/office/drawing/2014/main" id="{26F6F8BE-B71B-433B-9DC4-2F4166671793}"/>
                </a:ext>
              </a:extLst>
            </p:cNvPr>
            <p:cNvSpPr>
              <a:spLocks/>
            </p:cNvSpPr>
            <p:nvPr/>
          </p:nvSpPr>
          <p:spPr bwMode="auto">
            <a:xfrm>
              <a:off x="5315" y="3253"/>
              <a:ext cx="9" cy="30"/>
            </a:xfrm>
            <a:custGeom>
              <a:avLst/>
              <a:gdLst>
                <a:gd name="T0" fmla="*/ 45 w 57"/>
                <a:gd name="T1" fmla="*/ 152 h 152"/>
                <a:gd name="T2" fmla="*/ 57 w 57"/>
                <a:gd name="T3" fmla="*/ 148 h 152"/>
                <a:gd name="T4" fmla="*/ 0 w 57"/>
                <a:gd name="T5" fmla="*/ 0 h 152"/>
                <a:gd name="T6" fmla="*/ 45 w 57"/>
                <a:gd name="T7" fmla="*/ 152 h 152"/>
                <a:gd name="T8" fmla="*/ 0 60000 65536"/>
                <a:gd name="T9" fmla="*/ 0 60000 65536"/>
                <a:gd name="T10" fmla="*/ 0 60000 65536"/>
                <a:gd name="T11" fmla="*/ 0 60000 65536"/>
                <a:gd name="T12" fmla="*/ 0 w 57"/>
                <a:gd name="T13" fmla="*/ 0 h 152"/>
                <a:gd name="T14" fmla="*/ 57 w 57"/>
                <a:gd name="T15" fmla="*/ 152 h 152"/>
              </a:gdLst>
              <a:ahLst/>
              <a:cxnLst>
                <a:cxn ang="T8">
                  <a:pos x="T0" y="T1"/>
                </a:cxn>
                <a:cxn ang="T9">
                  <a:pos x="T2" y="T3"/>
                </a:cxn>
                <a:cxn ang="T10">
                  <a:pos x="T4" y="T5"/>
                </a:cxn>
                <a:cxn ang="T11">
                  <a:pos x="T6" y="T7"/>
                </a:cxn>
              </a:cxnLst>
              <a:rect l="T12" t="T13" r="T14" b="T15"/>
              <a:pathLst>
                <a:path w="57" h="152">
                  <a:moveTo>
                    <a:pt x="45" y="152"/>
                  </a:moveTo>
                  <a:lnTo>
                    <a:pt x="57" y="148"/>
                  </a:lnTo>
                  <a:lnTo>
                    <a:pt x="0" y="0"/>
                  </a:lnTo>
                  <a:lnTo>
                    <a:pt x="45" y="152"/>
                  </a:lnTo>
                </a:path>
              </a:pathLst>
            </a:custGeom>
            <a:noFill/>
            <a:ln w="0">
              <a:solidFill>
                <a:srgbClr val="000000"/>
              </a:solidFill>
              <a:prstDash val="solid"/>
              <a:round/>
              <a:headEnd/>
              <a:tailEnd/>
            </a:ln>
          </p:spPr>
          <p:txBody>
            <a:bodyPr/>
            <a:lstStyle/>
            <a:p>
              <a:endParaRPr lang="en-US"/>
            </a:p>
          </p:txBody>
        </p:sp>
        <p:sp>
          <p:nvSpPr>
            <p:cNvPr id="2628" name="Freeform 578">
              <a:extLst>
                <a:ext uri="{FF2B5EF4-FFF2-40B4-BE49-F238E27FC236}">
                  <a16:creationId xmlns:a16="http://schemas.microsoft.com/office/drawing/2014/main" id="{DE2A3A19-945D-4865-8B5D-B95BE5E627C5}"/>
                </a:ext>
              </a:extLst>
            </p:cNvPr>
            <p:cNvSpPr>
              <a:spLocks/>
            </p:cNvSpPr>
            <p:nvPr/>
          </p:nvSpPr>
          <p:spPr bwMode="auto">
            <a:xfrm>
              <a:off x="5315" y="3253"/>
              <a:ext cx="11" cy="30"/>
            </a:xfrm>
            <a:custGeom>
              <a:avLst/>
              <a:gdLst>
                <a:gd name="T0" fmla="*/ 57 w 68"/>
                <a:gd name="T1" fmla="*/ 148 h 148"/>
                <a:gd name="T2" fmla="*/ 68 w 68"/>
                <a:gd name="T3" fmla="*/ 142 h 148"/>
                <a:gd name="T4" fmla="*/ 0 w 68"/>
                <a:gd name="T5" fmla="*/ 0 h 148"/>
                <a:gd name="T6" fmla="*/ 57 w 68"/>
                <a:gd name="T7" fmla="*/ 148 h 148"/>
                <a:gd name="T8" fmla="*/ 0 60000 65536"/>
                <a:gd name="T9" fmla="*/ 0 60000 65536"/>
                <a:gd name="T10" fmla="*/ 0 60000 65536"/>
                <a:gd name="T11" fmla="*/ 0 60000 65536"/>
                <a:gd name="T12" fmla="*/ 0 w 68"/>
                <a:gd name="T13" fmla="*/ 0 h 148"/>
                <a:gd name="T14" fmla="*/ 68 w 68"/>
                <a:gd name="T15" fmla="*/ 148 h 148"/>
              </a:gdLst>
              <a:ahLst/>
              <a:cxnLst>
                <a:cxn ang="T8">
                  <a:pos x="T0" y="T1"/>
                </a:cxn>
                <a:cxn ang="T9">
                  <a:pos x="T2" y="T3"/>
                </a:cxn>
                <a:cxn ang="T10">
                  <a:pos x="T4" y="T5"/>
                </a:cxn>
                <a:cxn ang="T11">
                  <a:pos x="T6" y="T7"/>
                </a:cxn>
              </a:cxnLst>
              <a:rect l="T12" t="T13" r="T14" b="T15"/>
              <a:pathLst>
                <a:path w="68" h="148">
                  <a:moveTo>
                    <a:pt x="57" y="148"/>
                  </a:moveTo>
                  <a:lnTo>
                    <a:pt x="68" y="142"/>
                  </a:lnTo>
                  <a:lnTo>
                    <a:pt x="0" y="0"/>
                  </a:lnTo>
                  <a:lnTo>
                    <a:pt x="57" y="148"/>
                  </a:lnTo>
                  <a:close/>
                </a:path>
              </a:pathLst>
            </a:custGeom>
            <a:solidFill>
              <a:srgbClr val="000000"/>
            </a:solidFill>
            <a:ln w="9525">
              <a:noFill/>
              <a:round/>
              <a:headEnd/>
              <a:tailEnd/>
            </a:ln>
          </p:spPr>
          <p:txBody>
            <a:bodyPr/>
            <a:lstStyle/>
            <a:p>
              <a:endParaRPr lang="en-US"/>
            </a:p>
          </p:txBody>
        </p:sp>
        <p:sp>
          <p:nvSpPr>
            <p:cNvPr id="2629" name="Freeform 579">
              <a:extLst>
                <a:ext uri="{FF2B5EF4-FFF2-40B4-BE49-F238E27FC236}">
                  <a16:creationId xmlns:a16="http://schemas.microsoft.com/office/drawing/2014/main" id="{0FCC3C7E-4B7F-400C-B07D-6B4D492C8A65}"/>
                </a:ext>
              </a:extLst>
            </p:cNvPr>
            <p:cNvSpPr>
              <a:spLocks/>
            </p:cNvSpPr>
            <p:nvPr/>
          </p:nvSpPr>
          <p:spPr bwMode="auto">
            <a:xfrm>
              <a:off x="5315" y="3253"/>
              <a:ext cx="11" cy="30"/>
            </a:xfrm>
            <a:custGeom>
              <a:avLst/>
              <a:gdLst>
                <a:gd name="T0" fmla="*/ 57 w 68"/>
                <a:gd name="T1" fmla="*/ 148 h 148"/>
                <a:gd name="T2" fmla="*/ 68 w 68"/>
                <a:gd name="T3" fmla="*/ 142 h 148"/>
                <a:gd name="T4" fmla="*/ 0 w 68"/>
                <a:gd name="T5" fmla="*/ 0 h 148"/>
                <a:gd name="T6" fmla="*/ 57 w 68"/>
                <a:gd name="T7" fmla="*/ 148 h 148"/>
                <a:gd name="T8" fmla="*/ 0 60000 65536"/>
                <a:gd name="T9" fmla="*/ 0 60000 65536"/>
                <a:gd name="T10" fmla="*/ 0 60000 65536"/>
                <a:gd name="T11" fmla="*/ 0 60000 65536"/>
                <a:gd name="T12" fmla="*/ 0 w 68"/>
                <a:gd name="T13" fmla="*/ 0 h 148"/>
                <a:gd name="T14" fmla="*/ 68 w 68"/>
                <a:gd name="T15" fmla="*/ 148 h 148"/>
              </a:gdLst>
              <a:ahLst/>
              <a:cxnLst>
                <a:cxn ang="T8">
                  <a:pos x="T0" y="T1"/>
                </a:cxn>
                <a:cxn ang="T9">
                  <a:pos x="T2" y="T3"/>
                </a:cxn>
                <a:cxn ang="T10">
                  <a:pos x="T4" y="T5"/>
                </a:cxn>
                <a:cxn ang="T11">
                  <a:pos x="T6" y="T7"/>
                </a:cxn>
              </a:cxnLst>
              <a:rect l="T12" t="T13" r="T14" b="T15"/>
              <a:pathLst>
                <a:path w="68" h="148">
                  <a:moveTo>
                    <a:pt x="57" y="148"/>
                  </a:moveTo>
                  <a:lnTo>
                    <a:pt x="68" y="142"/>
                  </a:lnTo>
                  <a:lnTo>
                    <a:pt x="0" y="0"/>
                  </a:lnTo>
                  <a:lnTo>
                    <a:pt x="57" y="148"/>
                  </a:lnTo>
                </a:path>
              </a:pathLst>
            </a:custGeom>
            <a:noFill/>
            <a:ln w="0">
              <a:solidFill>
                <a:srgbClr val="000000"/>
              </a:solidFill>
              <a:prstDash val="solid"/>
              <a:round/>
              <a:headEnd/>
              <a:tailEnd/>
            </a:ln>
          </p:spPr>
          <p:txBody>
            <a:bodyPr/>
            <a:lstStyle/>
            <a:p>
              <a:endParaRPr lang="en-US"/>
            </a:p>
          </p:txBody>
        </p:sp>
        <p:sp>
          <p:nvSpPr>
            <p:cNvPr id="2630" name="Freeform 580">
              <a:extLst>
                <a:ext uri="{FF2B5EF4-FFF2-40B4-BE49-F238E27FC236}">
                  <a16:creationId xmlns:a16="http://schemas.microsoft.com/office/drawing/2014/main" id="{8859E384-A192-48AC-8D9F-D9BD856DB3DB}"/>
                </a:ext>
              </a:extLst>
            </p:cNvPr>
            <p:cNvSpPr>
              <a:spLocks/>
            </p:cNvSpPr>
            <p:nvPr/>
          </p:nvSpPr>
          <p:spPr bwMode="auto">
            <a:xfrm>
              <a:off x="5315" y="3253"/>
              <a:ext cx="13" cy="28"/>
            </a:xfrm>
            <a:custGeom>
              <a:avLst/>
              <a:gdLst>
                <a:gd name="T0" fmla="*/ 68 w 77"/>
                <a:gd name="T1" fmla="*/ 142 h 142"/>
                <a:gd name="T2" fmla="*/ 77 w 77"/>
                <a:gd name="T3" fmla="*/ 136 h 142"/>
                <a:gd name="T4" fmla="*/ 0 w 77"/>
                <a:gd name="T5" fmla="*/ 0 h 142"/>
                <a:gd name="T6" fmla="*/ 68 w 77"/>
                <a:gd name="T7" fmla="*/ 142 h 142"/>
                <a:gd name="T8" fmla="*/ 0 60000 65536"/>
                <a:gd name="T9" fmla="*/ 0 60000 65536"/>
                <a:gd name="T10" fmla="*/ 0 60000 65536"/>
                <a:gd name="T11" fmla="*/ 0 60000 65536"/>
                <a:gd name="T12" fmla="*/ 0 w 77"/>
                <a:gd name="T13" fmla="*/ 0 h 142"/>
                <a:gd name="T14" fmla="*/ 77 w 77"/>
                <a:gd name="T15" fmla="*/ 142 h 142"/>
              </a:gdLst>
              <a:ahLst/>
              <a:cxnLst>
                <a:cxn ang="T8">
                  <a:pos x="T0" y="T1"/>
                </a:cxn>
                <a:cxn ang="T9">
                  <a:pos x="T2" y="T3"/>
                </a:cxn>
                <a:cxn ang="T10">
                  <a:pos x="T4" y="T5"/>
                </a:cxn>
                <a:cxn ang="T11">
                  <a:pos x="T6" y="T7"/>
                </a:cxn>
              </a:cxnLst>
              <a:rect l="T12" t="T13" r="T14" b="T15"/>
              <a:pathLst>
                <a:path w="77" h="142">
                  <a:moveTo>
                    <a:pt x="68" y="142"/>
                  </a:moveTo>
                  <a:lnTo>
                    <a:pt x="77" y="136"/>
                  </a:lnTo>
                  <a:lnTo>
                    <a:pt x="0" y="0"/>
                  </a:lnTo>
                  <a:lnTo>
                    <a:pt x="68" y="142"/>
                  </a:lnTo>
                  <a:close/>
                </a:path>
              </a:pathLst>
            </a:custGeom>
            <a:solidFill>
              <a:srgbClr val="000000"/>
            </a:solidFill>
            <a:ln w="9525">
              <a:noFill/>
              <a:round/>
              <a:headEnd/>
              <a:tailEnd/>
            </a:ln>
          </p:spPr>
          <p:txBody>
            <a:bodyPr/>
            <a:lstStyle/>
            <a:p>
              <a:endParaRPr lang="en-US"/>
            </a:p>
          </p:txBody>
        </p:sp>
        <p:sp>
          <p:nvSpPr>
            <p:cNvPr id="2631" name="Freeform 581">
              <a:extLst>
                <a:ext uri="{FF2B5EF4-FFF2-40B4-BE49-F238E27FC236}">
                  <a16:creationId xmlns:a16="http://schemas.microsoft.com/office/drawing/2014/main" id="{FA18C3C0-5D64-4383-8BD0-A71A72B45C0A}"/>
                </a:ext>
              </a:extLst>
            </p:cNvPr>
            <p:cNvSpPr>
              <a:spLocks/>
            </p:cNvSpPr>
            <p:nvPr/>
          </p:nvSpPr>
          <p:spPr bwMode="auto">
            <a:xfrm>
              <a:off x="5315" y="3253"/>
              <a:ext cx="13" cy="28"/>
            </a:xfrm>
            <a:custGeom>
              <a:avLst/>
              <a:gdLst>
                <a:gd name="T0" fmla="*/ 68 w 77"/>
                <a:gd name="T1" fmla="*/ 142 h 142"/>
                <a:gd name="T2" fmla="*/ 77 w 77"/>
                <a:gd name="T3" fmla="*/ 136 h 142"/>
                <a:gd name="T4" fmla="*/ 0 w 77"/>
                <a:gd name="T5" fmla="*/ 0 h 142"/>
                <a:gd name="T6" fmla="*/ 68 w 77"/>
                <a:gd name="T7" fmla="*/ 142 h 142"/>
                <a:gd name="T8" fmla="*/ 0 60000 65536"/>
                <a:gd name="T9" fmla="*/ 0 60000 65536"/>
                <a:gd name="T10" fmla="*/ 0 60000 65536"/>
                <a:gd name="T11" fmla="*/ 0 60000 65536"/>
                <a:gd name="T12" fmla="*/ 0 w 77"/>
                <a:gd name="T13" fmla="*/ 0 h 142"/>
                <a:gd name="T14" fmla="*/ 77 w 77"/>
                <a:gd name="T15" fmla="*/ 142 h 142"/>
              </a:gdLst>
              <a:ahLst/>
              <a:cxnLst>
                <a:cxn ang="T8">
                  <a:pos x="T0" y="T1"/>
                </a:cxn>
                <a:cxn ang="T9">
                  <a:pos x="T2" y="T3"/>
                </a:cxn>
                <a:cxn ang="T10">
                  <a:pos x="T4" y="T5"/>
                </a:cxn>
                <a:cxn ang="T11">
                  <a:pos x="T6" y="T7"/>
                </a:cxn>
              </a:cxnLst>
              <a:rect l="T12" t="T13" r="T14" b="T15"/>
              <a:pathLst>
                <a:path w="77" h="142">
                  <a:moveTo>
                    <a:pt x="68" y="142"/>
                  </a:moveTo>
                  <a:lnTo>
                    <a:pt x="77" y="136"/>
                  </a:lnTo>
                  <a:lnTo>
                    <a:pt x="0" y="0"/>
                  </a:lnTo>
                  <a:lnTo>
                    <a:pt x="68" y="142"/>
                  </a:lnTo>
                </a:path>
              </a:pathLst>
            </a:custGeom>
            <a:noFill/>
            <a:ln w="0">
              <a:solidFill>
                <a:srgbClr val="000000"/>
              </a:solidFill>
              <a:prstDash val="solid"/>
              <a:round/>
              <a:headEnd/>
              <a:tailEnd/>
            </a:ln>
          </p:spPr>
          <p:txBody>
            <a:bodyPr/>
            <a:lstStyle/>
            <a:p>
              <a:endParaRPr lang="en-US"/>
            </a:p>
          </p:txBody>
        </p:sp>
        <p:sp>
          <p:nvSpPr>
            <p:cNvPr id="2632" name="Freeform 582">
              <a:extLst>
                <a:ext uri="{FF2B5EF4-FFF2-40B4-BE49-F238E27FC236}">
                  <a16:creationId xmlns:a16="http://schemas.microsoft.com/office/drawing/2014/main" id="{ECF8BBB2-84D1-477A-B464-4348A41B1CC5}"/>
                </a:ext>
              </a:extLst>
            </p:cNvPr>
            <p:cNvSpPr>
              <a:spLocks/>
            </p:cNvSpPr>
            <p:nvPr/>
          </p:nvSpPr>
          <p:spPr bwMode="auto">
            <a:xfrm>
              <a:off x="5315" y="3253"/>
              <a:ext cx="14" cy="27"/>
            </a:xfrm>
            <a:custGeom>
              <a:avLst/>
              <a:gdLst>
                <a:gd name="T0" fmla="*/ 77 w 87"/>
                <a:gd name="T1" fmla="*/ 136 h 136"/>
                <a:gd name="T2" fmla="*/ 87 w 87"/>
                <a:gd name="T3" fmla="*/ 127 h 136"/>
                <a:gd name="T4" fmla="*/ 0 w 87"/>
                <a:gd name="T5" fmla="*/ 0 h 136"/>
                <a:gd name="T6" fmla="*/ 77 w 87"/>
                <a:gd name="T7" fmla="*/ 136 h 136"/>
                <a:gd name="T8" fmla="*/ 0 60000 65536"/>
                <a:gd name="T9" fmla="*/ 0 60000 65536"/>
                <a:gd name="T10" fmla="*/ 0 60000 65536"/>
                <a:gd name="T11" fmla="*/ 0 60000 65536"/>
                <a:gd name="T12" fmla="*/ 0 w 87"/>
                <a:gd name="T13" fmla="*/ 0 h 136"/>
                <a:gd name="T14" fmla="*/ 87 w 87"/>
                <a:gd name="T15" fmla="*/ 136 h 136"/>
              </a:gdLst>
              <a:ahLst/>
              <a:cxnLst>
                <a:cxn ang="T8">
                  <a:pos x="T0" y="T1"/>
                </a:cxn>
                <a:cxn ang="T9">
                  <a:pos x="T2" y="T3"/>
                </a:cxn>
                <a:cxn ang="T10">
                  <a:pos x="T4" y="T5"/>
                </a:cxn>
                <a:cxn ang="T11">
                  <a:pos x="T6" y="T7"/>
                </a:cxn>
              </a:cxnLst>
              <a:rect l="T12" t="T13" r="T14" b="T15"/>
              <a:pathLst>
                <a:path w="87" h="136">
                  <a:moveTo>
                    <a:pt x="77" y="136"/>
                  </a:moveTo>
                  <a:lnTo>
                    <a:pt x="87" y="127"/>
                  </a:lnTo>
                  <a:lnTo>
                    <a:pt x="0" y="0"/>
                  </a:lnTo>
                  <a:lnTo>
                    <a:pt x="77" y="136"/>
                  </a:lnTo>
                  <a:close/>
                </a:path>
              </a:pathLst>
            </a:custGeom>
            <a:solidFill>
              <a:srgbClr val="000000"/>
            </a:solidFill>
            <a:ln w="9525">
              <a:noFill/>
              <a:round/>
              <a:headEnd/>
              <a:tailEnd/>
            </a:ln>
          </p:spPr>
          <p:txBody>
            <a:bodyPr/>
            <a:lstStyle/>
            <a:p>
              <a:endParaRPr lang="en-US"/>
            </a:p>
          </p:txBody>
        </p:sp>
        <p:sp>
          <p:nvSpPr>
            <p:cNvPr id="2633" name="Freeform 583">
              <a:extLst>
                <a:ext uri="{FF2B5EF4-FFF2-40B4-BE49-F238E27FC236}">
                  <a16:creationId xmlns:a16="http://schemas.microsoft.com/office/drawing/2014/main" id="{5596D839-07AF-4F6C-93D3-3D3003309E67}"/>
                </a:ext>
              </a:extLst>
            </p:cNvPr>
            <p:cNvSpPr>
              <a:spLocks/>
            </p:cNvSpPr>
            <p:nvPr/>
          </p:nvSpPr>
          <p:spPr bwMode="auto">
            <a:xfrm>
              <a:off x="5315" y="3253"/>
              <a:ext cx="14" cy="27"/>
            </a:xfrm>
            <a:custGeom>
              <a:avLst/>
              <a:gdLst>
                <a:gd name="T0" fmla="*/ 77 w 87"/>
                <a:gd name="T1" fmla="*/ 136 h 136"/>
                <a:gd name="T2" fmla="*/ 87 w 87"/>
                <a:gd name="T3" fmla="*/ 127 h 136"/>
                <a:gd name="T4" fmla="*/ 0 w 87"/>
                <a:gd name="T5" fmla="*/ 0 h 136"/>
                <a:gd name="T6" fmla="*/ 77 w 87"/>
                <a:gd name="T7" fmla="*/ 136 h 136"/>
                <a:gd name="T8" fmla="*/ 0 60000 65536"/>
                <a:gd name="T9" fmla="*/ 0 60000 65536"/>
                <a:gd name="T10" fmla="*/ 0 60000 65536"/>
                <a:gd name="T11" fmla="*/ 0 60000 65536"/>
                <a:gd name="T12" fmla="*/ 0 w 87"/>
                <a:gd name="T13" fmla="*/ 0 h 136"/>
                <a:gd name="T14" fmla="*/ 87 w 87"/>
                <a:gd name="T15" fmla="*/ 136 h 136"/>
              </a:gdLst>
              <a:ahLst/>
              <a:cxnLst>
                <a:cxn ang="T8">
                  <a:pos x="T0" y="T1"/>
                </a:cxn>
                <a:cxn ang="T9">
                  <a:pos x="T2" y="T3"/>
                </a:cxn>
                <a:cxn ang="T10">
                  <a:pos x="T4" y="T5"/>
                </a:cxn>
                <a:cxn ang="T11">
                  <a:pos x="T6" y="T7"/>
                </a:cxn>
              </a:cxnLst>
              <a:rect l="T12" t="T13" r="T14" b="T15"/>
              <a:pathLst>
                <a:path w="87" h="136">
                  <a:moveTo>
                    <a:pt x="77" y="136"/>
                  </a:moveTo>
                  <a:lnTo>
                    <a:pt x="87" y="127"/>
                  </a:lnTo>
                  <a:lnTo>
                    <a:pt x="0" y="0"/>
                  </a:lnTo>
                  <a:lnTo>
                    <a:pt x="77" y="136"/>
                  </a:lnTo>
                </a:path>
              </a:pathLst>
            </a:custGeom>
            <a:noFill/>
            <a:ln w="0">
              <a:solidFill>
                <a:srgbClr val="000000"/>
              </a:solidFill>
              <a:prstDash val="solid"/>
              <a:round/>
              <a:headEnd/>
              <a:tailEnd/>
            </a:ln>
          </p:spPr>
          <p:txBody>
            <a:bodyPr/>
            <a:lstStyle/>
            <a:p>
              <a:endParaRPr lang="en-US"/>
            </a:p>
          </p:txBody>
        </p:sp>
        <p:sp>
          <p:nvSpPr>
            <p:cNvPr id="2634" name="Freeform 584">
              <a:extLst>
                <a:ext uri="{FF2B5EF4-FFF2-40B4-BE49-F238E27FC236}">
                  <a16:creationId xmlns:a16="http://schemas.microsoft.com/office/drawing/2014/main" id="{3F1F77FF-4AE2-4F8E-BCD9-98D16B65A68E}"/>
                </a:ext>
              </a:extLst>
            </p:cNvPr>
            <p:cNvSpPr>
              <a:spLocks/>
            </p:cNvSpPr>
            <p:nvPr/>
          </p:nvSpPr>
          <p:spPr bwMode="auto">
            <a:xfrm>
              <a:off x="5315" y="3253"/>
              <a:ext cx="16" cy="25"/>
            </a:xfrm>
            <a:custGeom>
              <a:avLst/>
              <a:gdLst>
                <a:gd name="T0" fmla="*/ 87 w 97"/>
                <a:gd name="T1" fmla="*/ 127 h 127"/>
                <a:gd name="T2" fmla="*/ 97 w 97"/>
                <a:gd name="T3" fmla="*/ 119 h 127"/>
                <a:gd name="T4" fmla="*/ 0 w 97"/>
                <a:gd name="T5" fmla="*/ 0 h 127"/>
                <a:gd name="T6" fmla="*/ 87 w 97"/>
                <a:gd name="T7" fmla="*/ 127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87" y="127"/>
                  </a:moveTo>
                  <a:lnTo>
                    <a:pt x="97" y="119"/>
                  </a:lnTo>
                  <a:lnTo>
                    <a:pt x="0" y="0"/>
                  </a:lnTo>
                  <a:lnTo>
                    <a:pt x="87" y="127"/>
                  </a:lnTo>
                  <a:close/>
                </a:path>
              </a:pathLst>
            </a:custGeom>
            <a:solidFill>
              <a:srgbClr val="000000"/>
            </a:solidFill>
            <a:ln w="9525">
              <a:noFill/>
              <a:round/>
              <a:headEnd/>
              <a:tailEnd/>
            </a:ln>
          </p:spPr>
          <p:txBody>
            <a:bodyPr/>
            <a:lstStyle/>
            <a:p>
              <a:endParaRPr lang="en-US"/>
            </a:p>
          </p:txBody>
        </p:sp>
        <p:sp>
          <p:nvSpPr>
            <p:cNvPr id="2635" name="Freeform 585">
              <a:extLst>
                <a:ext uri="{FF2B5EF4-FFF2-40B4-BE49-F238E27FC236}">
                  <a16:creationId xmlns:a16="http://schemas.microsoft.com/office/drawing/2014/main" id="{CA8B0AE5-6B69-4876-9BD8-A2648D7BF7D0}"/>
                </a:ext>
              </a:extLst>
            </p:cNvPr>
            <p:cNvSpPr>
              <a:spLocks/>
            </p:cNvSpPr>
            <p:nvPr/>
          </p:nvSpPr>
          <p:spPr bwMode="auto">
            <a:xfrm>
              <a:off x="5315" y="3253"/>
              <a:ext cx="16" cy="25"/>
            </a:xfrm>
            <a:custGeom>
              <a:avLst/>
              <a:gdLst>
                <a:gd name="T0" fmla="*/ 87 w 97"/>
                <a:gd name="T1" fmla="*/ 127 h 127"/>
                <a:gd name="T2" fmla="*/ 97 w 97"/>
                <a:gd name="T3" fmla="*/ 119 h 127"/>
                <a:gd name="T4" fmla="*/ 0 w 97"/>
                <a:gd name="T5" fmla="*/ 0 h 127"/>
                <a:gd name="T6" fmla="*/ 87 w 97"/>
                <a:gd name="T7" fmla="*/ 127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87" y="127"/>
                  </a:moveTo>
                  <a:lnTo>
                    <a:pt x="97" y="119"/>
                  </a:lnTo>
                  <a:lnTo>
                    <a:pt x="0" y="0"/>
                  </a:lnTo>
                  <a:lnTo>
                    <a:pt x="87" y="127"/>
                  </a:lnTo>
                </a:path>
              </a:pathLst>
            </a:custGeom>
            <a:noFill/>
            <a:ln w="0">
              <a:solidFill>
                <a:srgbClr val="000000"/>
              </a:solidFill>
              <a:prstDash val="solid"/>
              <a:round/>
              <a:headEnd/>
              <a:tailEnd/>
            </a:ln>
          </p:spPr>
          <p:txBody>
            <a:bodyPr/>
            <a:lstStyle/>
            <a:p>
              <a:endParaRPr lang="en-US"/>
            </a:p>
          </p:txBody>
        </p:sp>
        <p:sp>
          <p:nvSpPr>
            <p:cNvPr id="2636" name="Freeform 586">
              <a:extLst>
                <a:ext uri="{FF2B5EF4-FFF2-40B4-BE49-F238E27FC236}">
                  <a16:creationId xmlns:a16="http://schemas.microsoft.com/office/drawing/2014/main" id="{3B618494-D2BD-42AB-8A75-C2DD430D221F}"/>
                </a:ext>
              </a:extLst>
            </p:cNvPr>
            <p:cNvSpPr>
              <a:spLocks/>
            </p:cNvSpPr>
            <p:nvPr/>
          </p:nvSpPr>
          <p:spPr bwMode="auto">
            <a:xfrm>
              <a:off x="5315" y="3253"/>
              <a:ext cx="17" cy="24"/>
            </a:xfrm>
            <a:custGeom>
              <a:avLst/>
              <a:gdLst>
                <a:gd name="T0" fmla="*/ 97 w 104"/>
                <a:gd name="T1" fmla="*/ 119 h 119"/>
                <a:gd name="T2" fmla="*/ 104 w 104"/>
                <a:gd name="T3" fmla="*/ 109 h 119"/>
                <a:gd name="T4" fmla="*/ 0 w 104"/>
                <a:gd name="T5" fmla="*/ 0 h 119"/>
                <a:gd name="T6" fmla="*/ 97 w 104"/>
                <a:gd name="T7" fmla="*/ 119 h 119"/>
                <a:gd name="T8" fmla="*/ 0 60000 65536"/>
                <a:gd name="T9" fmla="*/ 0 60000 65536"/>
                <a:gd name="T10" fmla="*/ 0 60000 65536"/>
                <a:gd name="T11" fmla="*/ 0 60000 65536"/>
                <a:gd name="T12" fmla="*/ 0 w 104"/>
                <a:gd name="T13" fmla="*/ 0 h 119"/>
                <a:gd name="T14" fmla="*/ 104 w 104"/>
                <a:gd name="T15" fmla="*/ 119 h 119"/>
              </a:gdLst>
              <a:ahLst/>
              <a:cxnLst>
                <a:cxn ang="T8">
                  <a:pos x="T0" y="T1"/>
                </a:cxn>
                <a:cxn ang="T9">
                  <a:pos x="T2" y="T3"/>
                </a:cxn>
                <a:cxn ang="T10">
                  <a:pos x="T4" y="T5"/>
                </a:cxn>
                <a:cxn ang="T11">
                  <a:pos x="T6" y="T7"/>
                </a:cxn>
              </a:cxnLst>
              <a:rect l="T12" t="T13" r="T14" b="T15"/>
              <a:pathLst>
                <a:path w="104" h="119">
                  <a:moveTo>
                    <a:pt x="97" y="119"/>
                  </a:moveTo>
                  <a:lnTo>
                    <a:pt x="104" y="109"/>
                  </a:lnTo>
                  <a:lnTo>
                    <a:pt x="0" y="0"/>
                  </a:lnTo>
                  <a:lnTo>
                    <a:pt x="97" y="119"/>
                  </a:lnTo>
                  <a:close/>
                </a:path>
              </a:pathLst>
            </a:custGeom>
            <a:solidFill>
              <a:srgbClr val="000000"/>
            </a:solidFill>
            <a:ln w="9525">
              <a:noFill/>
              <a:round/>
              <a:headEnd/>
              <a:tailEnd/>
            </a:ln>
          </p:spPr>
          <p:txBody>
            <a:bodyPr/>
            <a:lstStyle/>
            <a:p>
              <a:endParaRPr lang="en-US"/>
            </a:p>
          </p:txBody>
        </p:sp>
        <p:sp>
          <p:nvSpPr>
            <p:cNvPr id="2637" name="Freeform 587">
              <a:extLst>
                <a:ext uri="{FF2B5EF4-FFF2-40B4-BE49-F238E27FC236}">
                  <a16:creationId xmlns:a16="http://schemas.microsoft.com/office/drawing/2014/main" id="{97F92440-07F3-445C-9FDC-E5DF16AAA1B8}"/>
                </a:ext>
              </a:extLst>
            </p:cNvPr>
            <p:cNvSpPr>
              <a:spLocks/>
            </p:cNvSpPr>
            <p:nvPr/>
          </p:nvSpPr>
          <p:spPr bwMode="auto">
            <a:xfrm>
              <a:off x="5315" y="3253"/>
              <a:ext cx="17" cy="24"/>
            </a:xfrm>
            <a:custGeom>
              <a:avLst/>
              <a:gdLst>
                <a:gd name="T0" fmla="*/ 97 w 104"/>
                <a:gd name="T1" fmla="*/ 119 h 119"/>
                <a:gd name="T2" fmla="*/ 104 w 104"/>
                <a:gd name="T3" fmla="*/ 109 h 119"/>
                <a:gd name="T4" fmla="*/ 0 w 104"/>
                <a:gd name="T5" fmla="*/ 0 h 119"/>
                <a:gd name="T6" fmla="*/ 97 w 104"/>
                <a:gd name="T7" fmla="*/ 119 h 119"/>
                <a:gd name="T8" fmla="*/ 0 60000 65536"/>
                <a:gd name="T9" fmla="*/ 0 60000 65536"/>
                <a:gd name="T10" fmla="*/ 0 60000 65536"/>
                <a:gd name="T11" fmla="*/ 0 60000 65536"/>
                <a:gd name="T12" fmla="*/ 0 w 104"/>
                <a:gd name="T13" fmla="*/ 0 h 119"/>
                <a:gd name="T14" fmla="*/ 104 w 104"/>
                <a:gd name="T15" fmla="*/ 119 h 119"/>
              </a:gdLst>
              <a:ahLst/>
              <a:cxnLst>
                <a:cxn ang="T8">
                  <a:pos x="T0" y="T1"/>
                </a:cxn>
                <a:cxn ang="T9">
                  <a:pos x="T2" y="T3"/>
                </a:cxn>
                <a:cxn ang="T10">
                  <a:pos x="T4" y="T5"/>
                </a:cxn>
                <a:cxn ang="T11">
                  <a:pos x="T6" y="T7"/>
                </a:cxn>
              </a:cxnLst>
              <a:rect l="T12" t="T13" r="T14" b="T15"/>
              <a:pathLst>
                <a:path w="104" h="119">
                  <a:moveTo>
                    <a:pt x="97" y="119"/>
                  </a:moveTo>
                  <a:lnTo>
                    <a:pt x="104" y="109"/>
                  </a:lnTo>
                  <a:lnTo>
                    <a:pt x="0" y="0"/>
                  </a:lnTo>
                  <a:lnTo>
                    <a:pt x="97" y="119"/>
                  </a:lnTo>
                </a:path>
              </a:pathLst>
            </a:custGeom>
            <a:noFill/>
            <a:ln w="0">
              <a:solidFill>
                <a:srgbClr val="000000"/>
              </a:solidFill>
              <a:prstDash val="solid"/>
              <a:round/>
              <a:headEnd/>
              <a:tailEnd/>
            </a:ln>
          </p:spPr>
          <p:txBody>
            <a:bodyPr/>
            <a:lstStyle/>
            <a:p>
              <a:endParaRPr lang="en-US"/>
            </a:p>
          </p:txBody>
        </p:sp>
        <p:sp>
          <p:nvSpPr>
            <p:cNvPr id="2638" name="Freeform 588">
              <a:extLst>
                <a:ext uri="{FF2B5EF4-FFF2-40B4-BE49-F238E27FC236}">
                  <a16:creationId xmlns:a16="http://schemas.microsoft.com/office/drawing/2014/main" id="{080ED02F-87D4-4437-BF31-56305A0CAF12}"/>
                </a:ext>
              </a:extLst>
            </p:cNvPr>
            <p:cNvSpPr>
              <a:spLocks/>
            </p:cNvSpPr>
            <p:nvPr/>
          </p:nvSpPr>
          <p:spPr bwMode="auto">
            <a:xfrm>
              <a:off x="5315" y="3253"/>
              <a:ext cx="18" cy="22"/>
            </a:xfrm>
            <a:custGeom>
              <a:avLst/>
              <a:gdLst>
                <a:gd name="T0" fmla="*/ 104 w 112"/>
                <a:gd name="T1" fmla="*/ 109 h 109"/>
                <a:gd name="T2" fmla="*/ 112 w 112"/>
                <a:gd name="T3" fmla="*/ 100 h 109"/>
                <a:gd name="T4" fmla="*/ 0 w 112"/>
                <a:gd name="T5" fmla="*/ 0 h 109"/>
                <a:gd name="T6" fmla="*/ 104 w 112"/>
                <a:gd name="T7" fmla="*/ 109 h 109"/>
                <a:gd name="T8" fmla="*/ 0 60000 65536"/>
                <a:gd name="T9" fmla="*/ 0 60000 65536"/>
                <a:gd name="T10" fmla="*/ 0 60000 65536"/>
                <a:gd name="T11" fmla="*/ 0 60000 65536"/>
                <a:gd name="T12" fmla="*/ 0 w 112"/>
                <a:gd name="T13" fmla="*/ 0 h 109"/>
                <a:gd name="T14" fmla="*/ 112 w 112"/>
                <a:gd name="T15" fmla="*/ 109 h 109"/>
              </a:gdLst>
              <a:ahLst/>
              <a:cxnLst>
                <a:cxn ang="T8">
                  <a:pos x="T0" y="T1"/>
                </a:cxn>
                <a:cxn ang="T9">
                  <a:pos x="T2" y="T3"/>
                </a:cxn>
                <a:cxn ang="T10">
                  <a:pos x="T4" y="T5"/>
                </a:cxn>
                <a:cxn ang="T11">
                  <a:pos x="T6" y="T7"/>
                </a:cxn>
              </a:cxnLst>
              <a:rect l="T12" t="T13" r="T14" b="T15"/>
              <a:pathLst>
                <a:path w="112" h="109">
                  <a:moveTo>
                    <a:pt x="104" y="109"/>
                  </a:moveTo>
                  <a:lnTo>
                    <a:pt x="112" y="100"/>
                  </a:lnTo>
                  <a:lnTo>
                    <a:pt x="0" y="0"/>
                  </a:lnTo>
                  <a:lnTo>
                    <a:pt x="104" y="109"/>
                  </a:lnTo>
                  <a:close/>
                </a:path>
              </a:pathLst>
            </a:custGeom>
            <a:solidFill>
              <a:srgbClr val="000000"/>
            </a:solidFill>
            <a:ln w="9525">
              <a:noFill/>
              <a:round/>
              <a:headEnd/>
              <a:tailEnd/>
            </a:ln>
          </p:spPr>
          <p:txBody>
            <a:bodyPr/>
            <a:lstStyle/>
            <a:p>
              <a:endParaRPr lang="en-US"/>
            </a:p>
          </p:txBody>
        </p:sp>
        <p:sp>
          <p:nvSpPr>
            <p:cNvPr id="2639" name="Freeform 589">
              <a:extLst>
                <a:ext uri="{FF2B5EF4-FFF2-40B4-BE49-F238E27FC236}">
                  <a16:creationId xmlns:a16="http://schemas.microsoft.com/office/drawing/2014/main" id="{976B2CD4-F097-41DB-8A0B-1773FB33BAF7}"/>
                </a:ext>
              </a:extLst>
            </p:cNvPr>
            <p:cNvSpPr>
              <a:spLocks/>
            </p:cNvSpPr>
            <p:nvPr/>
          </p:nvSpPr>
          <p:spPr bwMode="auto">
            <a:xfrm>
              <a:off x="5315" y="3253"/>
              <a:ext cx="18" cy="22"/>
            </a:xfrm>
            <a:custGeom>
              <a:avLst/>
              <a:gdLst>
                <a:gd name="T0" fmla="*/ 104 w 112"/>
                <a:gd name="T1" fmla="*/ 109 h 109"/>
                <a:gd name="T2" fmla="*/ 112 w 112"/>
                <a:gd name="T3" fmla="*/ 100 h 109"/>
                <a:gd name="T4" fmla="*/ 0 w 112"/>
                <a:gd name="T5" fmla="*/ 0 h 109"/>
                <a:gd name="T6" fmla="*/ 104 w 112"/>
                <a:gd name="T7" fmla="*/ 109 h 109"/>
                <a:gd name="T8" fmla="*/ 0 60000 65536"/>
                <a:gd name="T9" fmla="*/ 0 60000 65536"/>
                <a:gd name="T10" fmla="*/ 0 60000 65536"/>
                <a:gd name="T11" fmla="*/ 0 60000 65536"/>
                <a:gd name="T12" fmla="*/ 0 w 112"/>
                <a:gd name="T13" fmla="*/ 0 h 109"/>
                <a:gd name="T14" fmla="*/ 112 w 112"/>
                <a:gd name="T15" fmla="*/ 109 h 109"/>
              </a:gdLst>
              <a:ahLst/>
              <a:cxnLst>
                <a:cxn ang="T8">
                  <a:pos x="T0" y="T1"/>
                </a:cxn>
                <a:cxn ang="T9">
                  <a:pos x="T2" y="T3"/>
                </a:cxn>
                <a:cxn ang="T10">
                  <a:pos x="T4" y="T5"/>
                </a:cxn>
                <a:cxn ang="T11">
                  <a:pos x="T6" y="T7"/>
                </a:cxn>
              </a:cxnLst>
              <a:rect l="T12" t="T13" r="T14" b="T15"/>
              <a:pathLst>
                <a:path w="112" h="109">
                  <a:moveTo>
                    <a:pt x="104" y="109"/>
                  </a:moveTo>
                  <a:lnTo>
                    <a:pt x="112" y="100"/>
                  </a:lnTo>
                  <a:lnTo>
                    <a:pt x="0" y="0"/>
                  </a:lnTo>
                  <a:lnTo>
                    <a:pt x="104" y="109"/>
                  </a:lnTo>
                </a:path>
              </a:pathLst>
            </a:custGeom>
            <a:noFill/>
            <a:ln w="0">
              <a:solidFill>
                <a:srgbClr val="000000"/>
              </a:solidFill>
              <a:prstDash val="solid"/>
              <a:round/>
              <a:headEnd/>
              <a:tailEnd/>
            </a:ln>
          </p:spPr>
          <p:txBody>
            <a:bodyPr/>
            <a:lstStyle/>
            <a:p>
              <a:endParaRPr lang="en-US"/>
            </a:p>
          </p:txBody>
        </p:sp>
        <p:sp>
          <p:nvSpPr>
            <p:cNvPr id="2640" name="Freeform 590">
              <a:extLst>
                <a:ext uri="{FF2B5EF4-FFF2-40B4-BE49-F238E27FC236}">
                  <a16:creationId xmlns:a16="http://schemas.microsoft.com/office/drawing/2014/main" id="{7B8A73C3-B5ED-4ED1-8BEA-4E061875DB7B}"/>
                </a:ext>
              </a:extLst>
            </p:cNvPr>
            <p:cNvSpPr>
              <a:spLocks/>
            </p:cNvSpPr>
            <p:nvPr/>
          </p:nvSpPr>
          <p:spPr bwMode="auto">
            <a:xfrm>
              <a:off x="5315" y="3253"/>
              <a:ext cx="19" cy="20"/>
            </a:xfrm>
            <a:custGeom>
              <a:avLst/>
              <a:gdLst>
                <a:gd name="T0" fmla="*/ 112 w 119"/>
                <a:gd name="T1" fmla="*/ 100 h 100"/>
                <a:gd name="T2" fmla="*/ 119 w 119"/>
                <a:gd name="T3" fmla="*/ 89 h 100"/>
                <a:gd name="T4" fmla="*/ 0 w 119"/>
                <a:gd name="T5" fmla="*/ 0 h 100"/>
                <a:gd name="T6" fmla="*/ 112 w 119"/>
                <a:gd name="T7" fmla="*/ 100 h 100"/>
                <a:gd name="T8" fmla="*/ 0 60000 65536"/>
                <a:gd name="T9" fmla="*/ 0 60000 65536"/>
                <a:gd name="T10" fmla="*/ 0 60000 65536"/>
                <a:gd name="T11" fmla="*/ 0 60000 65536"/>
                <a:gd name="T12" fmla="*/ 0 w 119"/>
                <a:gd name="T13" fmla="*/ 0 h 100"/>
                <a:gd name="T14" fmla="*/ 119 w 119"/>
                <a:gd name="T15" fmla="*/ 100 h 100"/>
              </a:gdLst>
              <a:ahLst/>
              <a:cxnLst>
                <a:cxn ang="T8">
                  <a:pos x="T0" y="T1"/>
                </a:cxn>
                <a:cxn ang="T9">
                  <a:pos x="T2" y="T3"/>
                </a:cxn>
                <a:cxn ang="T10">
                  <a:pos x="T4" y="T5"/>
                </a:cxn>
                <a:cxn ang="T11">
                  <a:pos x="T6" y="T7"/>
                </a:cxn>
              </a:cxnLst>
              <a:rect l="T12" t="T13" r="T14" b="T15"/>
              <a:pathLst>
                <a:path w="119" h="100">
                  <a:moveTo>
                    <a:pt x="112" y="100"/>
                  </a:moveTo>
                  <a:lnTo>
                    <a:pt x="119" y="89"/>
                  </a:lnTo>
                  <a:lnTo>
                    <a:pt x="0" y="0"/>
                  </a:lnTo>
                  <a:lnTo>
                    <a:pt x="112" y="100"/>
                  </a:lnTo>
                  <a:close/>
                </a:path>
              </a:pathLst>
            </a:custGeom>
            <a:solidFill>
              <a:srgbClr val="000000"/>
            </a:solidFill>
            <a:ln w="9525">
              <a:noFill/>
              <a:round/>
              <a:headEnd/>
              <a:tailEnd/>
            </a:ln>
          </p:spPr>
          <p:txBody>
            <a:bodyPr/>
            <a:lstStyle/>
            <a:p>
              <a:endParaRPr lang="en-US"/>
            </a:p>
          </p:txBody>
        </p:sp>
        <p:sp>
          <p:nvSpPr>
            <p:cNvPr id="2641" name="Freeform 591">
              <a:extLst>
                <a:ext uri="{FF2B5EF4-FFF2-40B4-BE49-F238E27FC236}">
                  <a16:creationId xmlns:a16="http://schemas.microsoft.com/office/drawing/2014/main" id="{1DD92F25-58ED-4E9F-A81F-2EA09E59B91D}"/>
                </a:ext>
              </a:extLst>
            </p:cNvPr>
            <p:cNvSpPr>
              <a:spLocks/>
            </p:cNvSpPr>
            <p:nvPr/>
          </p:nvSpPr>
          <p:spPr bwMode="auto">
            <a:xfrm>
              <a:off x="5315" y="3253"/>
              <a:ext cx="19" cy="20"/>
            </a:xfrm>
            <a:custGeom>
              <a:avLst/>
              <a:gdLst>
                <a:gd name="T0" fmla="*/ 112 w 119"/>
                <a:gd name="T1" fmla="*/ 100 h 100"/>
                <a:gd name="T2" fmla="*/ 119 w 119"/>
                <a:gd name="T3" fmla="*/ 89 h 100"/>
                <a:gd name="T4" fmla="*/ 0 w 119"/>
                <a:gd name="T5" fmla="*/ 0 h 100"/>
                <a:gd name="T6" fmla="*/ 112 w 119"/>
                <a:gd name="T7" fmla="*/ 100 h 100"/>
                <a:gd name="T8" fmla="*/ 0 60000 65536"/>
                <a:gd name="T9" fmla="*/ 0 60000 65536"/>
                <a:gd name="T10" fmla="*/ 0 60000 65536"/>
                <a:gd name="T11" fmla="*/ 0 60000 65536"/>
                <a:gd name="T12" fmla="*/ 0 w 119"/>
                <a:gd name="T13" fmla="*/ 0 h 100"/>
                <a:gd name="T14" fmla="*/ 119 w 119"/>
                <a:gd name="T15" fmla="*/ 100 h 100"/>
              </a:gdLst>
              <a:ahLst/>
              <a:cxnLst>
                <a:cxn ang="T8">
                  <a:pos x="T0" y="T1"/>
                </a:cxn>
                <a:cxn ang="T9">
                  <a:pos x="T2" y="T3"/>
                </a:cxn>
                <a:cxn ang="T10">
                  <a:pos x="T4" y="T5"/>
                </a:cxn>
                <a:cxn ang="T11">
                  <a:pos x="T6" y="T7"/>
                </a:cxn>
              </a:cxnLst>
              <a:rect l="T12" t="T13" r="T14" b="T15"/>
              <a:pathLst>
                <a:path w="119" h="100">
                  <a:moveTo>
                    <a:pt x="112" y="100"/>
                  </a:moveTo>
                  <a:lnTo>
                    <a:pt x="119" y="89"/>
                  </a:lnTo>
                  <a:lnTo>
                    <a:pt x="0" y="0"/>
                  </a:lnTo>
                  <a:lnTo>
                    <a:pt x="112" y="100"/>
                  </a:lnTo>
                </a:path>
              </a:pathLst>
            </a:custGeom>
            <a:noFill/>
            <a:ln w="0">
              <a:solidFill>
                <a:srgbClr val="000000"/>
              </a:solidFill>
              <a:prstDash val="solid"/>
              <a:round/>
              <a:headEnd/>
              <a:tailEnd/>
            </a:ln>
          </p:spPr>
          <p:txBody>
            <a:bodyPr/>
            <a:lstStyle/>
            <a:p>
              <a:endParaRPr lang="en-US"/>
            </a:p>
          </p:txBody>
        </p:sp>
        <p:sp>
          <p:nvSpPr>
            <p:cNvPr id="2642" name="Freeform 592">
              <a:extLst>
                <a:ext uri="{FF2B5EF4-FFF2-40B4-BE49-F238E27FC236}">
                  <a16:creationId xmlns:a16="http://schemas.microsoft.com/office/drawing/2014/main" id="{048DEFCE-0F85-4B39-B7FB-51DEDC541AF4}"/>
                </a:ext>
              </a:extLst>
            </p:cNvPr>
            <p:cNvSpPr>
              <a:spLocks/>
            </p:cNvSpPr>
            <p:nvPr/>
          </p:nvSpPr>
          <p:spPr bwMode="auto">
            <a:xfrm>
              <a:off x="5315" y="3253"/>
              <a:ext cx="21" cy="18"/>
            </a:xfrm>
            <a:custGeom>
              <a:avLst/>
              <a:gdLst>
                <a:gd name="T0" fmla="*/ 119 w 125"/>
                <a:gd name="T1" fmla="*/ 89 h 89"/>
                <a:gd name="T2" fmla="*/ 125 w 125"/>
                <a:gd name="T3" fmla="*/ 77 h 89"/>
                <a:gd name="T4" fmla="*/ 0 w 125"/>
                <a:gd name="T5" fmla="*/ 0 h 89"/>
                <a:gd name="T6" fmla="*/ 119 w 125"/>
                <a:gd name="T7" fmla="*/ 89 h 89"/>
                <a:gd name="T8" fmla="*/ 0 60000 65536"/>
                <a:gd name="T9" fmla="*/ 0 60000 65536"/>
                <a:gd name="T10" fmla="*/ 0 60000 65536"/>
                <a:gd name="T11" fmla="*/ 0 60000 65536"/>
                <a:gd name="T12" fmla="*/ 0 w 125"/>
                <a:gd name="T13" fmla="*/ 0 h 89"/>
                <a:gd name="T14" fmla="*/ 125 w 125"/>
                <a:gd name="T15" fmla="*/ 89 h 89"/>
              </a:gdLst>
              <a:ahLst/>
              <a:cxnLst>
                <a:cxn ang="T8">
                  <a:pos x="T0" y="T1"/>
                </a:cxn>
                <a:cxn ang="T9">
                  <a:pos x="T2" y="T3"/>
                </a:cxn>
                <a:cxn ang="T10">
                  <a:pos x="T4" y="T5"/>
                </a:cxn>
                <a:cxn ang="T11">
                  <a:pos x="T6" y="T7"/>
                </a:cxn>
              </a:cxnLst>
              <a:rect l="T12" t="T13" r="T14" b="T15"/>
              <a:pathLst>
                <a:path w="125" h="89">
                  <a:moveTo>
                    <a:pt x="119" y="89"/>
                  </a:moveTo>
                  <a:lnTo>
                    <a:pt x="125" y="77"/>
                  </a:lnTo>
                  <a:lnTo>
                    <a:pt x="0" y="0"/>
                  </a:lnTo>
                  <a:lnTo>
                    <a:pt x="119" y="89"/>
                  </a:lnTo>
                  <a:close/>
                </a:path>
              </a:pathLst>
            </a:custGeom>
            <a:solidFill>
              <a:srgbClr val="000000"/>
            </a:solidFill>
            <a:ln w="9525">
              <a:noFill/>
              <a:round/>
              <a:headEnd/>
              <a:tailEnd/>
            </a:ln>
          </p:spPr>
          <p:txBody>
            <a:bodyPr/>
            <a:lstStyle/>
            <a:p>
              <a:endParaRPr lang="en-US"/>
            </a:p>
          </p:txBody>
        </p:sp>
        <p:sp>
          <p:nvSpPr>
            <p:cNvPr id="2643" name="Freeform 593">
              <a:extLst>
                <a:ext uri="{FF2B5EF4-FFF2-40B4-BE49-F238E27FC236}">
                  <a16:creationId xmlns:a16="http://schemas.microsoft.com/office/drawing/2014/main" id="{EFDEE674-4EFA-45C8-8FA1-161F65F5DA6E}"/>
                </a:ext>
              </a:extLst>
            </p:cNvPr>
            <p:cNvSpPr>
              <a:spLocks/>
            </p:cNvSpPr>
            <p:nvPr/>
          </p:nvSpPr>
          <p:spPr bwMode="auto">
            <a:xfrm>
              <a:off x="5315" y="3253"/>
              <a:ext cx="21" cy="18"/>
            </a:xfrm>
            <a:custGeom>
              <a:avLst/>
              <a:gdLst>
                <a:gd name="T0" fmla="*/ 119 w 125"/>
                <a:gd name="T1" fmla="*/ 89 h 89"/>
                <a:gd name="T2" fmla="*/ 125 w 125"/>
                <a:gd name="T3" fmla="*/ 77 h 89"/>
                <a:gd name="T4" fmla="*/ 0 w 125"/>
                <a:gd name="T5" fmla="*/ 0 h 89"/>
                <a:gd name="T6" fmla="*/ 119 w 125"/>
                <a:gd name="T7" fmla="*/ 89 h 89"/>
                <a:gd name="T8" fmla="*/ 0 60000 65536"/>
                <a:gd name="T9" fmla="*/ 0 60000 65536"/>
                <a:gd name="T10" fmla="*/ 0 60000 65536"/>
                <a:gd name="T11" fmla="*/ 0 60000 65536"/>
                <a:gd name="T12" fmla="*/ 0 w 125"/>
                <a:gd name="T13" fmla="*/ 0 h 89"/>
                <a:gd name="T14" fmla="*/ 125 w 125"/>
                <a:gd name="T15" fmla="*/ 89 h 89"/>
              </a:gdLst>
              <a:ahLst/>
              <a:cxnLst>
                <a:cxn ang="T8">
                  <a:pos x="T0" y="T1"/>
                </a:cxn>
                <a:cxn ang="T9">
                  <a:pos x="T2" y="T3"/>
                </a:cxn>
                <a:cxn ang="T10">
                  <a:pos x="T4" y="T5"/>
                </a:cxn>
                <a:cxn ang="T11">
                  <a:pos x="T6" y="T7"/>
                </a:cxn>
              </a:cxnLst>
              <a:rect l="T12" t="T13" r="T14" b="T15"/>
              <a:pathLst>
                <a:path w="125" h="89">
                  <a:moveTo>
                    <a:pt x="119" y="89"/>
                  </a:moveTo>
                  <a:lnTo>
                    <a:pt x="125" y="77"/>
                  </a:lnTo>
                  <a:lnTo>
                    <a:pt x="0" y="0"/>
                  </a:lnTo>
                  <a:lnTo>
                    <a:pt x="119" y="89"/>
                  </a:lnTo>
                </a:path>
              </a:pathLst>
            </a:custGeom>
            <a:noFill/>
            <a:ln w="0">
              <a:solidFill>
                <a:srgbClr val="000000"/>
              </a:solidFill>
              <a:prstDash val="solid"/>
              <a:round/>
              <a:headEnd/>
              <a:tailEnd/>
            </a:ln>
          </p:spPr>
          <p:txBody>
            <a:bodyPr/>
            <a:lstStyle/>
            <a:p>
              <a:endParaRPr lang="en-US"/>
            </a:p>
          </p:txBody>
        </p:sp>
        <p:sp>
          <p:nvSpPr>
            <p:cNvPr id="2644" name="Freeform 594">
              <a:extLst>
                <a:ext uri="{FF2B5EF4-FFF2-40B4-BE49-F238E27FC236}">
                  <a16:creationId xmlns:a16="http://schemas.microsoft.com/office/drawing/2014/main" id="{CC32925E-A594-4291-AA94-5997CF5742D1}"/>
                </a:ext>
              </a:extLst>
            </p:cNvPr>
            <p:cNvSpPr>
              <a:spLocks/>
            </p:cNvSpPr>
            <p:nvPr/>
          </p:nvSpPr>
          <p:spPr bwMode="auto">
            <a:xfrm>
              <a:off x="5315" y="3253"/>
              <a:ext cx="21" cy="15"/>
            </a:xfrm>
            <a:custGeom>
              <a:avLst/>
              <a:gdLst>
                <a:gd name="T0" fmla="*/ 125 w 129"/>
                <a:gd name="T1" fmla="*/ 77 h 77"/>
                <a:gd name="T2" fmla="*/ 129 w 129"/>
                <a:gd name="T3" fmla="*/ 65 h 77"/>
                <a:gd name="T4" fmla="*/ 0 w 129"/>
                <a:gd name="T5" fmla="*/ 0 h 77"/>
                <a:gd name="T6" fmla="*/ 125 w 129"/>
                <a:gd name="T7" fmla="*/ 77 h 77"/>
                <a:gd name="T8" fmla="*/ 0 60000 65536"/>
                <a:gd name="T9" fmla="*/ 0 60000 65536"/>
                <a:gd name="T10" fmla="*/ 0 60000 65536"/>
                <a:gd name="T11" fmla="*/ 0 60000 65536"/>
                <a:gd name="T12" fmla="*/ 0 w 129"/>
                <a:gd name="T13" fmla="*/ 0 h 77"/>
                <a:gd name="T14" fmla="*/ 129 w 129"/>
                <a:gd name="T15" fmla="*/ 77 h 77"/>
              </a:gdLst>
              <a:ahLst/>
              <a:cxnLst>
                <a:cxn ang="T8">
                  <a:pos x="T0" y="T1"/>
                </a:cxn>
                <a:cxn ang="T9">
                  <a:pos x="T2" y="T3"/>
                </a:cxn>
                <a:cxn ang="T10">
                  <a:pos x="T4" y="T5"/>
                </a:cxn>
                <a:cxn ang="T11">
                  <a:pos x="T6" y="T7"/>
                </a:cxn>
              </a:cxnLst>
              <a:rect l="T12" t="T13" r="T14" b="T15"/>
              <a:pathLst>
                <a:path w="129" h="77">
                  <a:moveTo>
                    <a:pt x="125" y="77"/>
                  </a:moveTo>
                  <a:lnTo>
                    <a:pt x="129" y="65"/>
                  </a:lnTo>
                  <a:lnTo>
                    <a:pt x="0" y="0"/>
                  </a:lnTo>
                  <a:lnTo>
                    <a:pt x="125" y="77"/>
                  </a:lnTo>
                  <a:close/>
                </a:path>
              </a:pathLst>
            </a:custGeom>
            <a:solidFill>
              <a:srgbClr val="000000"/>
            </a:solidFill>
            <a:ln w="9525">
              <a:noFill/>
              <a:round/>
              <a:headEnd/>
              <a:tailEnd/>
            </a:ln>
          </p:spPr>
          <p:txBody>
            <a:bodyPr/>
            <a:lstStyle/>
            <a:p>
              <a:endParaRPr lang="en-US"/>
            </a:p>
          </p:txBody>
        </p:sp>
        <p:sp>
          <p:nvSpPr>
            <p:cNvPr id="2645" name="Freeform 595">
              <a:extLst>
                <a:ext uri="{FF2B5EF4-FFF2-40B4-BE49-F238E27FC236}">
                  <a16:creationId xmlns:a16="http://schemas.microsoft.com/office/drawing/2014/main" id="{3399350B-2E26-43C3-8E3B-3B44EBCCCA23}"/>
                </a:ext>
              </a:extLst>
            </p:cNvPr>
            <p:cNvSpPr>
              <a:spLocks/>
            </p:cNvSpPr>
            <p:nvPr/>
          </p:nvSpPr>
          <p:spPr bwMode="auto">
            <a:xfrm>
              <a:off x="5315" y="3253"/>
              <a:ext cx="21" cy="15"/>
            </a:xfrm>
            <a:custGeom>
              <a:avLst/>
              <a:gdLst>
                <a:gd name="T0" fmla="*/ 125 w 129"/>
                <a:gd name="T1" fmla="*/ 77 h 77"/>
                <a:gd name="T2" fmla="*/ 129 w 129"/>
                <a:gd name="T3" fmla="*/ 65 h 77"/>
                <a:gd name="T4" fmla="*/ 0 w 129"/>
                <a:gd name="T5" fmla="*/ 0 h 77"/>
                <a:gd name="T6" fmla="*/ 125 w 129"/>
                <a:gd name="T7" fmla="*/ 77 h 77"/>
                <a:gd name="T8" fmla="*/ 0 60000 65536"/>
                <a:gd name="T9" fmla="*/ 0 60000 65536"/>
                <a:gd name="T10" fmla="*/ 0 60000 65536"/>
                <a:gd name="T11" fmla="*/ 0 60000 65536"/>
                <a:gd name="T12" fmla="*/ 0 w 129"/>
                <a:gd name="T13" fmla="*/ 0 h 77"/>
                <a:gd name="T14" fmla="*/ 129 w 129"/>
                <a:gd name="T15" fmla="*/ 77 h 77"/>
              </a:gdLst>
              <a:ahLst/>
              <a:cxnLst>
                <a:cxn ang="T8">
                  <a:pos x="T0" y="T1"/>
                </a:cxn>
                <a:cxn ang="T9">
                  <a:pos x="T2" y="T3"/>
                </a:cxn>
                <a:cxn ang="T10">
                  <a:pos x="T4" y="T5"/>
                </a:cxn>
                <a:cxn ang="T11">
                  <a:pos x="T6" y="T7"/>
                </a:cxn>
              </a:cxnLst>
              <a:rect l="T12" t="T13" r="T14" b="T15"/>
              <a:pathLst>
                <a:path w="129" h="77">
                  <a:moveTo>
                    <a:pt x="125" y="77"/>
                  </a:moveTo>
                  <a:lnTo>
                    <a:pt x="129" y="65"/>
                  </a:lnTo>
                  <a:lnTo>
                    <a:pt x="0" y="0"/>
                  </a:lnTo>
                  <a:lnTo>
                    <a:pt x="125" y="77"/>
                  </a:lnTo>
                </a:path>
              </a:pathLst>
            </a:custGeom>
            <a:noFill/>
            <a:ln w="0">
              <a:solidFill>
                <a:srgbClr val="000000"/>
              </a:solidFill>
              <a:prstDash val="solid"/>
              <a:round/>
              <a:headEnd/>
              <a:tailEnd/>
            </a:ln>
          </p:spPr>
          <p:txBody>
            <a:bodyPr/>
            <a:lstStyle/>
            <a:p>
              <a:endParaRPr lang="en-US"/>
            </a:p>
          </p:txBody>
        </p:sp>
        <p:sp>
          <p:nvSpPr>
            <p:cNvPr id="2646" name="Freeform 596">
              <a:extLst>
                <a:ext uri="{FF2B5EF4-FFF2-40B4-BE49-F238E27FC236}">
                  <a16:creationId xmlns:a16="http://schemas.microsoft.com/office/drawing/2014/main" id="{33473BDA-BB85-48D3-B1F8-2CF68CBD94EF}"/>
                </a:ext>
              </a:extLst>
            </p:cNvPr>
            <p:cNvSpPr>
              <a:spLocks/>
            </p:cNvSpPr>
            <p:nvPr/>
          </p:nvSpPr>
          <p:spPr bwMode="auto">
            <a:xfrm>
              <a:off x="5315" y="3253"/>
              <a:ext cx="22" cy="13"/>
            </a:xfrm>
            <a:custGeom>
              <a:avLst/>
              <a:gdLst>
                <a:gd name="T0" fmla="*/ 129 w 134"/>
                <a:gd name="T1" fmla="*/ 65 h 65"/>
                <a:gd name="T2" fmla="*/ 134 w 134"/>
                <a:gd name="T3" fmla="*/ 53 h 65"/>
                <a:gd name="T4" fmla="*/ 0 w 134"/>
                <a:gd name="T5" fmla="*/ 0 h 65"/>
                <a:gd name="T6" fmla="*/ 129 w 134"/>
                <a:gd name="T7" fmla="*/ 65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129" y="65"/>
                  </a:moveTo>
                  <a:lnTo>
                    <a:pt x="134" y="53"/>
                  </a:lnTo>
                  <a:lnTo>
                    <a:pt x="0" y="0"/>
                  </a:lnTo>
                  <a:lnTo>
                    <a:pt x="129" y="65"/>
                  </a:lnTo>
                  <a:close/>
                </a:path>
              </a:pathLst>
            </a:custGeom>
            <a:solidFill>
              <a:srgbClr val="000000"/>
            </a:solidFill>
            <a:ln w="9525">
              <a:noFill/>
              <a:round/>
              <a:headEnd/>
              <a:tailEnd/>
            </a:ln>
          </p:spPr>
          <p:txBody>
            <a:bodyPr/>
            <a:lstStyle/>
            <a:p>
              <a:endParaRPr lang="en-US"/>
            </a:p>
          </p:txBody>
        </p:sp>
        <p:sp>
          <p:nvSpPr>
            <p:cNvPr id="2647" name="Freeform 597">
              <a:extLst>
                <a:ext uri="{FF2B5EF4-FFF2-40B4-BE49-F238E27FC236}">
                  <a16:creationId xmlns:a16="http://schemas.microsoft.com/office/drawing/2014/main" id="{649FBA4F-F72A-4170-B216-9A5F3B3F0988}"/>
                </a:ext>
              </a:extLst>
            </p:cNvPr>
            <p:cNvSpPr>
              <a:spLocks/>
            </p:cNvSpPr>
            <p:nvPr/>
          </p:nvSpPr>
          <p:spPr bwMode="auto">
            <a:xfrm>
              <a:off x="5315" y="3253"/>
              <a:ext cx="22" cy="13"/>
            </a:xfrm>
            <a:custGeom>
              <a:avLst/>
              <a:gdLst>
                <a:gd name="T0" fmla="*/ 129 w 134"/>
                <a:gd name="T1" fmla="*/ 65 h 65"/>
                <a:gd name="T2" fmla="*/ 134 w 134"/>
                <a:gd name="T3" fmla="*/ 53 h 65"/>
                <a:gd name="T4" fmla="*/ 0 w 134"/>
                <a:gd name="T5" fmla="*/ 0 h 65"/>
                <a:gd name="T6" fmla="*/ 129 w 134"/>
                <a:gd name="T7" fmla="*/ 65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129" y="65"/>
                  </a:moveTo>
                  <a:lnTo>
                    <a:pt x="134" y="53"/>
                  </a:lnTo>
                  <a:lnTo>
                    <a:pt x="0" y="0"/>
                  </a:lnTo>
                  <a:lnTo>
                    <a:pt x="129" y="65"/>
                  </a:lnTo>
                </a:path>
              </a:pathLst>
            </a:custGeom>
            <a:noFill/>
            <a:ln w="0">
              <a:solidFill>
                <a:srgbClr val="000000"/>
              </a:solidFill>
              <a:prstDash val="solid"/>
              <a:round/>
              <a:headEnd/>
              <a:tailEnd/>
            </a:ln>
          </p:spPr>
          <p:txBody>
            <a:bodyPr/>
            <a:lstStyle/>
            <a:p>
              <a:endParaRPr lang="en-US"/>
            </a:p>
          </p:txBody>
        </p:sp>
        <p:sp>
          <p:nvSpPr>
            <p:cNvPr id="2648" name="Freeform 598">
              <a:extLst>
                <a:ext uri="{FF2B5EF4-FFF2-40B4-BE49-F238E27FC236}">
                  <a16:creationId xmlns:a16="http://schemas.microsoft.com/office/drawing/2014/main" id="{17B3510D-5F26-4B74-B32D-10D33F8D56A7}"/>
                </a:ext>
              </a:extLst>
            </p:cNvPr>
            <p:cNvSpPr>
              <a:spLocks/>
            </p:cNvSpPr>
            <p:nvPr/>
          </p:nvSpPr>
          <p:spPr bwMode="auto">
            <a:xfrm>
              <a:off x="5315" y="3253"/>
              <a:ext cx="23" cy="11"/>
            </a:xfrm>
            <a:custGeom>
              <a:avLst/>
              <a:gdLst>
                <a:gd name="T0" fmla="*/ 134 w 138"/>
                <a:gd name="T1" fmla="*/ 53 h 53"/>
                <a:gd name="T2" fmla="*/ 138 w 138"/>
                <a:gd name="T3" fmla="*/ 40 h 53"/>
                <a:gd name="T4" fmla="*/ 0 w 138"/>
                <a:gd name="T5" fmla="*/ 0 h 53"/>
                <a:gd name="T6" fmla="*/ 134 w 138"/>
                <a:gd name="T7" fmla="*/ 53 h 53"/>
                <a:gd name="T8" fmla="*/ 0 60000 65536"/>
                <a:gd name="T9" fmla="*/ 0 60000 65536"/>
                <a:gd name="T10" fmla="*/ 0 60000 65536"/>
                <a:gd name="T11" fmla="*/ 0 60000 65536"/>
                <a:gd name="T12" fmla="*/ 0 w 138"/>
                <a:gd name="T13" fmla="*/ 0 h 53"/>
                <a:gd name="T14" fmla="*/ 138 w 138"/>
                <a:gd name="T15" fmla="*/ 53 h 53"/>
              </a:gdLst>
              <a:ahLst/>
              <a:cxnLst>
                <a:cxn ang="T8">
                  <a:pos x="T0" y="T1"/>
                </a:cxn>
                <a:cxn ang="T9">
                  <a:pos x="T2" y="T3"/>
                </a:cxn>
                <a:cxn ang="T10">
                  <a:pos x="T4" y="T5"/>
                </a:cxn>
                <a:cxn ang="T11">
                  <a:pos x="T6" y="T7"/>
                </a:cxn>
              </a:cxnLst>
              <a:rect l="T12" t="T13" r="T14" b="T15"/>
              <a:pathLst>
                <a:path w="138" h="53">
                  <a:moveTo>
                    <a:pt x="134" y="53"/>
                  </a:moveTo>
                  <a:lnTo>
                    <a:pt x="138" y="40"/>
                  </a:lnTo>
                  <a:lnTo>
                    <a:pt x="0" y="0"/>
                  </a:lnTo>
                  <a:lnTo>
                    <a:pt x="134" y="53"/>
                  </a:lnTo>
                  <a:close/>
                </a:path>
              </a:pathLst>
            </a:custGeom>
            <a:solidFill>
              <a:srgbClr val="000000"/>
            </a:solidFill>
            <a:ln w="9525">
              <a:noFill/>
              <a:round/>
              <a:headEnd/>
              <a:tailEnd/>
            </a:ln>
          </p:spPr>
          <p:txBody>
            <a:bodyPr/>
            <a:lstStyle/>
            <a:p>
              <a:endParaRPr lang="en-US"/>
            </a:p>
          </p:txBody>
        </p:sp>
        <p:sp>
          <p:nvSpPr>
            <p:cNvPr id="2649" name="Freeform 599">
              <a:extLst>
                <a:ext uri="{FF2B5EF4-FFF2-40B4-BE49-F238E27FC236}">
                  <a16:creationId xmlns:a16="http://schemas.microsoft.com/office/drawing/2014/main" id="{321B3365-8C10-400B-8608-0330C5380C05}"/>
                </a:ext>
              </a:extLst>
            </p:cNvPr>
            <p:cNvSpPr>
              <a:spLocks/>
            </p:cNvSpPr>
            <p:nvPr/>
          </p:nvSpPr>
          <p:spPr bwMode="auto">
            <a:xfrm>
              <a:off x="5315" y="3253"/>
              <a:ext cx="23" cy="11"/>
            </a:xfrm>
            <a:custGeom>
              <a:avLst/>
              <a:gdLst>
                <a:gd name="T0" fmla="*/ 134 w 138"/>
                <a:gd name="T1" fmla="*/ 53 h 53"/>
                <a:gd name="T2" fmla="*/ 138 w 138"/>
                <a:gd name="T3" fmla="*/ 40 h 53"/>
                <a:gd name="T4" fmla="*/ 0 w 138"/>
                <a:gd name="T5" fmla="*/ 0 h 53"/>
                <a:gd name="T6" fmla="*/ 134 w 138"/>
                <a:gd name="T7" fmla="*/ 53 h 53"/>
                <a:gd name="T8" fmla="*/ 0 60000 65536"/>
                <a:gd name="T9" fmla="*/ 0 60000 65536"/>
                <a:gd name="T10" fmla="*/ 0 60000 65536"/>
                <a:gd name="T11" fmla="*/ 0 60000 65536"/>
                <a:gd name="T12" fmla="*/ 0 w 138"/>
                <a:gd name="T13" fmla="*/ 0 h 53"/>
                <a:gd name="T14" fmla="*/ 138 w 138"/>
                <a:gd name="T15" fmla="*/ 53 h 53"/>
              </a:gdLst>
              <a:ahLst/>
              <a:cxnLst>
                <a:cxn ang="T8">
                  <a:pos x="T0" y="T1"/>
                </a:cxn>
                <a:cxn ang="T9">
                  <a:pos x="T2" y="T3"/>
                </a:cxn>
                <a:cxn ang="T10">
                  <a:pos x="T4" y="T5"/>
                </a:cxn>
                <a:cxn ang="T11">
                  <a:pos x="T6" y="T7"/>
                </a:cxn>
              </a:cxnLst>
              <a:rect l="T12" t="T13" r="T14" b="T15"/>
              <a:pathLst>
                <a:path w="138" h="53">
                  <a:moveTo>
                    <a:pt x="134" y="53"/>
                  </a:moveTo>
                  <a:lnTo>
                    <a:pt x="138" y="40"/>
                  </a:lnTo>
                  <a:lnTo>
                    <a:pt x="0" y="0"/>
                  </a:lnTo>
                  <a:lnTo>
                    <a:pt x="134" y="53"/>
                  </a:lnTo>
                </a:path>
              </a:pathLst>
            </a:custGeom>
            <a:noFill/>
            <a:ln w="0">
              <a:solidFill>
                <a:srgbClr val="000000"/>
              </a:solidFill>
              <a:prstDash val="solid"/>
              <a:round/>
              <a:headEnd/>
              <a:tailEnd/>
            </a:ln>
          </p:spPr>
          <p:txBody>
            <a:bodyPr/>
            <a:lstStyle/>
            <a:p>
              <a:endParaRPr lang="en-US"/>
            </a:p>
          </p:txBody>
        </p:sp>
        <p:sp>
          <p:nvSpPr>
            <p:cNvPr id="2650" name="Freeform 600">
              <a:extLst>
                <a:ext uri="{FF2B5EF4-FFF2-40B4-BE49-F238E27FC236}">
                  <a16:creationId xmlns:a16="http://schemas.microsoft.com/office/drawing/2014/main" id="{15209F77-ACCF-4A76-B7E6-F0D20D1C8BA9}"/>
                </a:ext>
              </a:extLst>
            </p:cNvPr>
            <p:cNvSpPr>
              <a:spLocks/>
            </p:cNvSpPr>
            <p:nvPr/>
          </p:nvSpPr>
          <p:spPr bwMode="auto">
            <a:xfrm>
              <a:off x="5315" y="3253"/>
              <a:ext cx="23" cy="8"/>
            </a:xfrm>
            <a:custGeom>
              <a:avLst/>
              <a:gdLst>
                <a:gd name="T0" fmla="*/ 138 w 140"/>
                <a:gd name="T1" fmla="*/ 40 h 40"/>
                <a:gd name="T2" fmla="*/ 140 w 140"/>
                <a:gd name="T3" fmla="*/ 28 h 40"/>
                <a:gd name="T4" fmla="*/ 0 w 140"/>
                <a:gd name="T5" fmla="*/ 0 h 40"/>
                <a:gd name="T6" fmla="*/ 138 w 140"/>
                <a:gd name="T7" fmla="*/ 40 h 40"/>
                <a:gd name="T8" fmla="*/ 0 60000 65536"/>
                <a:gd name="T9" fmla="*/ 0 60000 65536"/>
                <a:gd name="T10" fmla="*/ 0 60000 65536"/>
                <a:gd name="T11" fmla="*/ 0 60000 65536"/>
                <a:gd name="T12" fmla="*/ 0 w 140"/>
                <a:gd name="T13" fmla="*/ 0 h 40"/>
                <a:gd name="T14" fmla="*/ 140 w 140"/>
                <a:gd name="T15" fmla="*/ 40 h 40"/>
              </a:gdLst>
              <a:ahLst/>
              <a:cxnLst>
                <a:cxn ang="T8">
                  <a:pos x="T0" y="T1"/>
                </a:cxn>
                <a:cxn ang="T9">
                  <a:pos x="T2" y="T3"/>
                </a:cxn>
                <a:cxn ang="T10">
                  <a:pos x="T4" y="T5"/>
                </a:cxn>
                <a:cxn ang="T11">
                  <a:pos x="T6" y="T7"/>
                </a:cxn>
              </a:cxnLst>
              <a:rect l="T12" t="T13" r="T14" b="T15"/>
              <a:pathLst>
                <a:path w="140" h="40">
                  <a:moveTo>
                    <a:pt x="138" y="40"/>
                  </a:moveTo>
                  <a:lnTo>
                    <a:pt x="140" y="28"/>
                  </a:lnTo>
                  <a:lnTo>
                    <a:pt x="0" y="0"/>
                  </a:lnTo>
                  <a:lnTo>
                    <a:pt x="138" y="40"/>
                  </a:lnTo>
                  <a:close/>
                </a:path>
              </a:pathLst>
            </a:custGeom>
            <a:solidFill>
              <a:srgbClr val="000000"/>
            </a:solidFill>
            <a:ln w="9525">
              <a:noFill/>
              <a:round/>
              <a:headEnd/>
              <a:tailEnd/>
            </a:ln>
          </p:spPr>
          <p:txBody>
            <a:bodyPr/>
            <a:lstStyle/>
            <a:p>
              <a:endParaRPr lang="en-US"/>
            </a:p>
          </p:txBody>
        </p:sp>
        <p:sp>
          <p:nvSpPr>
            <p:cNvPr id="2651" name="Freeform 601">
              <a:extLst>
                <a:ext uri="{FF2B5EF4-FFF2-40B4-BE49-F238E27FC236}">
                  <a16:creationId xmlns:a16="http://schemas.microsoft.com/office/drawing/2014/main" id="{731380CE-DACE-4831-918B-97F3926FACFE}"/>
                </a:ext>
              </a:extLst>
            </p:cNvPr>
            <p:cNvSpPr>
              <a:spLocks/>
            </p:cNvSpPr>
            <p:nvPr/>
          </p:nvSpPr>
          <p:spPr bwMode="auto">
            <a:xfrm>
              <a:off x="5315" y="3253"/>
              <a:ext cx="23" cy="8"/>
            </a:xfrm>
            <a:custGeom>
              <a:avLst/>
              <a:gdLst>
                <a:gd name="T0" fmla="*/ 138 w 140"/>
                <a:gd name="T1" fmla="*/ 40 h 40"/>
                <a:gd name="T2" fmla="*/ 140 w 140"/>
                <a:gd name="T3" fmla="*/ 28 h 40"/>
                <a:gd name="T4" fmla="*/ 0 w 140"/>
                <a:gd name="T5" fmla="*/ 0 h 40"/>
                <a:gd name="T6" fmla="*/ 138 w 140"/>
                <a:gd name="T7" fmla="*/ 40 h 40"/>
                <a:gd name="T8" fmla="*/ 0 60000 65536"/>
                <a:gd name="T9" fmla="*/ 0 60000 65536"/>
                <a:gd name="T10" fmla="*/ 0 60000 65536"/>
                <a:gd name="T11" fmla="*/ 0 60000 65536"/>
                <a:gd name="T12" fmla="*/ 0 w 140"/>
                <a:gd name="T13" fmla="*/ 0 h 40"/>
                <a:gd name="T14" fmla="*/ 140 w 140"/>
                <a:gd name="T15" fmla="*/ 40 h 40"/>
              </a:gdLst>
              <a:ahLst/>
              <a:cxnLst>
                <a:cxn ang="T8">
                  <a:pos x="T0" y="T1"/>
                </a:cxn>
                <a:cxn ang="T9">
                  <a:pos x="T2" y="T3"/>
                </a:cxn>
                <a:cxn ang="T10">
                  <a:pos x="T4" y="T5"/>
                </a:cxn>
                <a:cxn ang="T11">
                  <a:pos x="T6" y="T7"/>
                </a:cxn>
              </a:cxnLst>
              <a:rect l="T12" t="T13" r="T14" b="T15"/>
              <a:pathLst>
                <a:path w="140" h="40">
                  <a:moveTo>
                    <a:pt x="138" y="40"/>
                  </a:moveTo>
                  <a:lnTo>
                    <a:pt x="140" y="28"/>
                  </a:lnTo>
                  <a:lnTo>
                    <a:pt x="0" y="0"/>
                  </a:lnTo>
                  <a:lnTo>
                    <a:pt x="138" y="40"/>
                  </a:lnTo>
                </a:path>
              </a:pathLst>
            </a:custGeom>
            <a:noFill/>
            <a:ln w="0">
              <a:solidFill>
                <a:srgbClr val="000000"/>
              </a:solidFill>
              <a:prstDash val="solid"/>
              <a:round/>
              <a:headEnd/>
              <a:tailEnd/>
            </a:ln>
          </p:spPr>
          <p:txBody>
            <a:bodyPr/>
            <a:lstStyle/>
            <a:p>
              <a:endParaRPr lang="en-US"/>
            </a:p>
          </p:txBody>
        </p:sp>
        <p:sp>
          <p:nvSpPr>
            <p:cNvPr id="2652" name="Freeform 602">
              <a:extLst>
                <a:ext uri="{FF2B5EF4-FFF2-40B4-BE49-F238E27FC236}">
                  <a16:creationId xmlns:a16="http://schemas.microsoft.com/office/drawing/2014/main" id="{E3F2FEF7-C08E-4C85-8C7F-4BE18AE7F8BD}"/>
                </a:ext>
              </a:extLst>
            </p:cNvPr>
            <p:cNvSpPr>
              <a:spLocks/>
            </p:cNvSpPr>
            <p:nvPr/>
          </p:nvSpPr>
          <p:spPr bwMode="auto">
            <a:xfrm>
              <a:off x="5315" y="3253"/>
              <a:ext cx="23" cy="6"/>
            </a:xfrm>
            <a:custGeom>
              <a:avLst/>
              <a:gdLst>
                <a:gd name="T0" fmla="*/ 140 w 141"/>
                <a:gd name="T1" fmla="*/ 28 h 28"/>
                <a:gd name="T2" fmla="*/ 141 w 141"/>
                <a:gd name="T3" fmla="*/ 15 h 28"/>
                <a:gd name="T4" fmla="*/ 0 w 141"/>
                <a:gd name="T5" fmla="*/ 0 h 28"/>
                <a:gd name="T6" fmla="*/ 140 w 141"/>
                <a:gd name="T7" fmla="*/ 28 h 28"/>
                <a:gd name="T8" fmla="*/ 0 60000 65536"/>
                <a:gd name="T9" fmla="*/ 0 60000 65536"/>
                <a:gd name="T10" fmla="*/ 0 60000 65536"/>
                <a:gd name="T11" fmla="*/ 0 60000 65536"/>
                <a:gd name="T12" fmla="*/ 0 w 141"/>
                <a:gd name="T13" fmla="*/ 0 h 28"/>
                <a:gd name="T14" fmla="*/ 141 w 141"/>
                <a:gd name="T15" fmla="*/ 28 h 28"/>
              </a:gdLst>
              <a:ahLst/>
              <a:cxnLst>
                <a:cxn ang="T8">
                  <a:pos x="T0" y="T1"/>
                </a:cxn>
                <a:cxn ang="T9">
                  <a:pos x="T2" y="T3"/>
                </a:cxn>
                <a:cxn ang="T10">
                  <a:pos x="T4" y="T5"/>
                </a:cxn>
                <a:cxn ang="T11">
                  <a:pos x="T6" y="T7"/>
                </a:cxn>
              </a:cxnLst>
              <a:rect l="T12" t="T13" r="T14" b="T15"/>
              <a:pathLst>
                <a:path w="141" h="28">
                  <a:moveTo>
                    <a:pt x="140" y="28"/>
                  </a:moveTo>
                  <a:lnTo>
                    <a:pt x="141" y="15"/>
                  </a:lnTo>
                  <a:lnTo>
                    <a:pt x="0" y="0"/>
                  </a:lnTo>
                  <a:lnTo>
                    <a:pt x="140" y="28"/>
                  </a:lnTo>
                  <a:close/>
                </a:path>
              </a:pathLst>
            </a:custGeom>
            <a:solidFill>
              <a:srgbClr val="000000"/>
            </a:solidFill>
            <a:ln w="9525">
              <a:noFill/>
              <a:round/>
              <a:headEnd/>
              <a:tailEnd/>
            </a:ln>
          </p:spPr>
          <p:txBody>
            <a:bodyPr/>
            <a:lstStyle/>
            <a:p>
              <a:endParaRPr lang="en-US"/>
            </a:p>
          </p:txBody>
        </p:sp>
        <p:sp>
          <p:nvSpPr>
            <p:cNvPr id="2653" name="Freeform 603">
              <a:extLst>
                <a:ext uri="{FF2B5EF4-FFF2-40B4-BE49-F238E27FC236}">
                  <a16:creationId xmlns:a16="http://schemas.microsoft.com/office/drawing/2014/main" id="{160D9E4F-B07F-4E77-899B-1A530EFCF08C}"/>
                </a:ext>
              </a:extLst>
            </p:cNvPr>
            <p:cNvSpPr>
              <a:spLocks/>
            </p:cNvSpPr>
            <p:nvPr/>
          </p:nvSpPr>
          <p:spPr bwMode="auto">
            <a:xfrm>
              <a:off x="5315" y="3253"/>
              <a:ext cx="23" cy="6"/>
            </a:xfrm>
            <a:custGeom>
              <a:avLst/>
              <a:gdLst>
                <a:gd name="T0" fmla="*/ 140 w 141"/>
                <a:gd name="T1" fmla="*/ 28 h 28"/>
                <a:gd name="T2" fmla="*/ 141 w 141"/>
                <a:gd name="T3" fmla="*/ 15 h 28"/>
                <a:gd name="T4" fmla="*/ 0 w 141"/>
                <a:gd name="T5" fmla="*/ 0 h 28"/>
                <a:gd name="T6" fmla="*/ 140 w 141"/>
                <a:gd name="T7" fmla="*/ 28 h 28"/>
                <a:gd name="T8" fmla="*/ 0 60000 65536"/>
                <a:gd name="T9" fmla="*/ 0 60000 65536"/>
                <a:gd name="T10" fmla="*/ 0 60000 65536"/>
                <a:gd name="T11" fmla="*/ 0 60000 65536"/>
                <a:gd name="T12" fmla="*/ 0 w 141"/>
                <a:gd name="T13" fmla="*/ 0 h 28"/>
                <a:gd name="T14" fmla="*/ 141 w 141"/>
                <a:gd name="T15" fmla="*/ 28 h 28"/>
              </a:gdLst>
              <a:ahLst/>
              <a:cxnLst>
                <a:cxn ang="T8">
                  <a:pos x="T0" y="T1"/>
                </a:cxn>
                <a:cxn ang="T9">
                  <a:pos x="T2" y="T3"/>
                </a:cxn>
                <a:cxn ang="T10">
                  <a:pos x="T4" y="T5"/>
                </a:cxn>
                <a:cxn ang="T11">
                  <a:pos x="T6" y="T7"/>
                </a:cxn>
              </a:cxnLst>
              <a:rect l="T12" t="T13" r="T14" b="T15"/>
              <a:pathLst>
                <a:path w="141" h="28">
                  <a:moveTo>
                    <a:pt x="140" y="28"/>
                  </a:moveTo>
                  <a:lnTo>
                    <a:pt x="141" y="15"/>
                  </a:lnTo>
                  <a:lnTo>
                    <a:pt x="0" y="0"/>
                  </a:lnTo>
                  <a:lnTo>
                    <a:pt x="140" y="28"/>
                  </a:lnTo>
                </a:path>
              </a:pathLst>
            </a:custGeom>
            <a:noFill/>
            <a:ln w="0">
              <a:solidFill>
                <a:srgbClr val="000000"/>
              </a:solidFill>
              <a:prstDash val="solid"/>
              <a:round/>
              <a:headEnd/>
              <a:tailEnd/>
            </a:ln>
          </p:spPr>
          <p:txBody>
            <a:bodyPr/>
            <a:lstStyle/>
            <a:p>
              <a:endParaRPr lang="en-US"/>
            </a:p>
          </p:txBody>
        </p:sp>
        <p:sp>
          <p:nvSpPr>
            <p:cNvPr id="2654" name="Freeform 604">
              <a:extLst>
                <a:ext uri="{FF2B5EF4-FFF2-40B4-BE49-F238E27FC236}">
                  <a16:creationId xmlns:a16="http://schemas.microsoft.com/office/drawing/2014/main" id="{2F140D72-A73D-4A13-B292-25B4F30F5DC7}"/>
                </a:ext>
              </a:extLst>
            </p:cNvPr>
            <p:cNvSpPr>
              <a:spLocks/>
            </p:cNvSpPr>
            <p:nvPr/>
          </p:nvSpPr>
          <p:spPr bwMode="auto">
            <a:xfrm>
              <a:off x="5315" y="3253"/>
              <a:ext cx="23" cy="3"/>
            </a:xfrm>
            <a:custGeom>
              <a:avLst/>
              <a:gdLst>
                <a:gd name="T0" fmla="*/ 141 w 142"/>
                <a:gd name="T1" fmla="*/ 15 h 15"/>
                <a:gd name="T2" fmla="*/ 142 w 142"/>
                <a:gd name="T3" fmla="*/ 0 h 15"/>
                <a:gd name="T4" fmla="*/ 0 w 142"/>
                <a:gd name="T5" fmla="*/ 0 h 15"/>
                <a:gd name="T6" fmla="*/ 141 w 142"/>
                <a:gd name="T7" fmla="*/ 15 h 15"/>
                <a:gd name="T8" fmla="*/ 0 60000 65536"/>
                <a:gd name="T9" fmla="*/ 0 60000 65536"/>
                <a:gd name="T10" fmla="*/ 0 60000 65536"/>
                <a:gd name="T11" fmla="*/ 0 60000 65536"/>
                <a:gd name="T12" fmla="*/ 0 w 142"/>
                <a:gd name="T13" fmla="*/ 0 h 15"/>
                <a:gd name="T14" fmla="*/ 142 w 142"/>
                <a:gd name="T15" fmla="*/ 15 h 15"/>
              </a:gdLst>
              <a:ahLst/>
              <a:cxnLst>
                <a:cxn ang="T8">
                  <a:pos x="T0" y="T1"/>
                </a:cxn>
                <a:cxn ang="T9">
                  <a:pos x="T2" y="T3"/>
                </a:cxn>
                <a:cxn ang="T10">
                  <a:pos x="T4" y="T5"/>
                </a:cxn>
                <a:cxn ang="T11">
                  <a:pos x="T6" y="T7"/>
                </a:cxn>
              </a:cxnLst>
              <a:rect l="T12" t="T13" r="T14" b="T15"/>
              <a:pathLst>
                <a:path w="142" h="15">
                  <a:moveTo>
                    <a:pt x="141" y="15"/>
                  </a:moveTo>
                  <a:lnTo>
                    <a:pt x="142" y="0"/>
                  </a:lnTo>
                  <a:lnTo>
                    <a:pt x="0" y="0"/>
                  </a:lnTo>
                  <a:lnTo>
                    <a:pt x="141" y="15"/>
                  </a:lnTo>
                  <a:close/>
                </a:path>
              </a:pathLst>
            </a:custGeom>
            <a:solidFill>
              <a:srgbClr val="000000"/>
            </a:solidFill>
            <a:ln w="9525">
              <a:noFill/>
              <a:round/>
              <a:headEnd/>
              <a:tailEnd/>
            </a:ln>
          </p:spPr>
          <p:txBody>
            <a:bodyPr/>
            <a:lstStyle/>
            <a:p>
              <a:endParaRPr lang="en-US"/>
            </a:p>
          </p:txBody>
        </p:sp>
        <p:sp>
          <p:nvSpPr>
            <p:cNvPr id="2655" name="Freeform 605">
              <a:extLst>
                <a:ext uri="{FF2B5EF4-FFF2-40B4-BE49-F238E27FC236}">
                  <a16:creationId xmlns:a16="http://schemas.microsoft.com/office/drawing/2014/main" id="{6DEE55F8-8C58-4343-A7C0-93ED2A71C4AF}"/>
                </a:ext>
              </a:extLst>
            </p:cNvPr>
            <p:cNvSpPr>
              <a:spLocks/>
            </p:cNvSpPr>
            <p:nvPr/>
          </p:nvSpPr>
          <p:spPr bwMode="auto">
            <a:xfrm>
              <a:off x="5315" y="3253"/>
              <a:ext cx="23" cy="3"/>
            </a:xfrm>
            <a:custGeom>
              <a:avLst/>
              <a:gdLst>
                <a:gd name="T0" fmla="*/ 141 w 142"/>
                <a:gd name="T1" fmla="*/ 15 h 15"/>
                <a:gd name="T2" fmla="*/ 142 w 142"/>
                <a:gd name="T3" fmla="*/ 0 h 15"/>
                <a:gd name="T4" fmla="*/ 0 w 142"/>
                <a:gd name="T5" fmla="*/ 0 h 15"/>
                <a:gd name="T6" fmla="*/ 141 w 142"/>
                <a:gd name="T7" fmla="*/ 15 h 15"/>
                <a:gd name="T8" fmla="*/ 0 60000 65536"/>
                <a:gd name="T9" fmla="*/ 0 60000 65536"/>
                <a:gd name="T10" fmla="*/ 0 60000 65536"/>
                <a:gd name="T11" fmla="*/ 0 60000 65536"/>
                <a:gd name="T12" fmla="*/ 0 w 142"/>
                <a:gd name="T13" fmla="*/ 0 h 15"/>
                <a:gd name="T14" fmla="*/ 142 w 142"/>
                <a:gd name="T15" fmla="*/ 15 h 15"/>
              </a:gdLst>
              <a:ahLst/>
              <a:cxnLst>
                <a:cxn ang="T8">
                  <a:pos x="T0" y="T1"/>
                </a:cxn>
                <a:cxn ang="T9">
                  <a:pos x="T2" y="T3"/>
                </a:cxn>
                <a:cxn ang="T10">
                  <a:pos x="T4" y="T5"/>
                </a:cxn>
                <a:cxn ang="T11">
                  <a:pos x="T6" y="T7"/>
                </a:cxn>
              </a:cxnLst>
              <a:rect l="T12" t="T13" r="T14" b="T15"/>
              <a:pathLst>
                <a:path w="142" h="15">
                  <a:moveTo>
                    <a:pt x="141" y="15"/>
                  </a:moveTo>
                  <a:lnTo>
                    <a:pt x="142" y="0"/>
                  </a:lnTo>
                  <a:lnTo>
                    <a:pt x="0" y="0"/>
                  </a:lnTo>
                  <a:lnTo>
                    <a:pt x="141" y="15"/>
                  </a:lnTo>
                </a:path>
              </a:pathLst>
            </a:custGeom>
            <a:noFill/>
            <a:ln w="0">
              <a:solidFill>
                <a:srgbClr val="000000"/>
              </a:solidFill>
              <a:prstDash val="solid"/>
              <a:round/>
              <a:headEnd/>
              <a:tailEnd/>
            </a:ln>
          </p:spPr>
          <p:txBody>
            <a:bodyPr/>
            <a:lstStyle/>
            <a:p>
              <a:endParaRPr lang="en-US"/>
            </a:p>
          </p:txBody>
        </p:sp>
        <p:sp>
          <p:nvSpPr>
            <p:cNvPr id="2656" name="Rectangle 606">
              <a:extLst>
                <a:ext uri="{FF2B5EF4-FFF2-40B4-BE49-F238E27FC236}">
                  <a16:creationId xmlns:a16="http://schemas.microsoft.com/office/drawing/2014/main" id="{2D4B5ED4-4F4F-4189-8ED3-348901268F62}"/>
                </a:ext>
              </a:extLst>
            </p:cNvPr>
            <p:cNvSpPr>
              <a:spLocks noChangeArrowheads="1"/>
            </p:cNvSpPr>
            <p:nvPr/>
          </p:nvSpPr>
          <p:spPr bwMode="auto">
            <a:xfrm>
              <a:off x="1738" y="2368"/>
              <a:ext cx="726" cy="163"/>
            </a:xfrm>
            <a:prstGeom prst="rect">
              <a:avLst/>
            </a:prstGeom>
            <a:noFill/>
            <a:ln w="9525">
              <a:noFill/>
              <a:miter lim="800000"/>
              <a:headEnd/>
              <a:tailEnd/>
            </a:ln>
          </p:spPr>
          <p:txBody>
            <a:bodyPr wrap="none" lIns="0" tIns="0" rIns="0" bIns="0">
              <a:spAutoFit/>
            </a:bodyPr>
            <a:lstStyle/>
            <a:p>
              <a:r>
                <a:rPr lang="en-US" sz="1700">
                  <a:solidFill>
                    <a:srgbClr val="000000"/>
                  </a:solidFill>
                  <a:latin typeface="Arial Black" pitchFamily="34" charset="0"/>
                </a:rPr>
                <a:t>1, 10, 100</a:t>
              </a:r>
              <a:endParaRPr lang="en-US"/>
            </a:p>
          </p:txBody>
        </p:sp>
        <p:sp>
          <p:nvSpPr>
            <p:cNvPr id="2657" name="Rectangle 607">
              <a:extLst>
                <a:ext uri="{FF2B5EF4-FFF2-40B4-BE49-F238E27FC236}">
                  <a16:creationId xmlns:a16="http://schemas.microsoft.com/office/drawing/2014/main" id="{D2816CF7-EEAB-4114-803A-2A345415FE68}"/>
                </a:ext>
              </a:extLst>
            </p:cNvPr>
            <p:cNvSpPr>
              <a:spLocks noChangeArrowheads="1"/>
            </p:cNvSpPr>
            <p:nvPr/>
          </p:nvSpPr>
          <p:spPr bwMode="auto">
            <a:xfrm>
              <a:off x="394" y="3869"/>
              <a:ext cx="136" cy="163"/>
            </a:xfrm>
            <a:prstGeom prst="rect">
              <a:avLst/>
            </a:prstGeom>
            <a:noFill/>
            <a:ln w="9525">
              <a:noFill/>
              <a:miter lim="800000"/>
              <a:headEnd/>
              <a:tailEnd/>
            </a:ln>
          </p:spPr>
          <p:txBody>
            <a:bodyPr wrap="none" lIns="0" tIns="0" rIns="0" bIns="0">
              <a:spAutoFit/>
            </a:bodyPr>
            <a:lstStyle/>
            <a:p>
              <a:r>
                <a:rPr lang="en-US" sz="1700">
                  <a:solidFill>
                    <a:srgbClr val="000000"/>
                  </a:solidFill>
                  <a:latin typeface="Arial Black" pitchFamily="34" charset="0"/>
                </a:rPr>
                <a:t>.1</a:t>
              </a:r>
              <a:endParaRPr lang="en-US"/>
            </a:p>
          </p:txBody>
        </p:sp>
        <p:sp>
          <p:nvSpPr>
            <p:cNvPr id="2658" name="Rectangle 608">
              <a:extLst>
                <a:ext uri="{FF2B5EF4-FFF2-40B4-BE49-F238E27FC236}">
                  <a16:creationId xmlns:a16="http://schemas.microsoft.com/office/drawing/2014/main" id="{3F5191D4-C1BB-4FE4-912A-3D931A90E863}"/>
                </a:ext>
              </a:extLst>
            </p:cNvPr>
            <p:cNvSpPr>
              <a:spLocks noChangeArrowheads="1"/>
            </p:cNvSpPr>
            <p:nvPr/>
          </p:nvSpPr>
          <p:spPr bwMode="auto">
            <a:xfrm>
              <a:off x="4820" y="2997"/>
              <a:ext cx="385" cy="163"/>
            </a:xfrm>
            <a:prstGeom prst="rect">
              <a:avLst/>
            </a:prstGeom>
            <a:noFill/>
            <a:ln w="9525">
              <a:noFill/>
              <a:miter lim="800000"/>
              <a:headEnd/>
              <a:tailEnd/>
            </a:ln>
          </p:spPr>
          <p:txBody>
            <a:bodyPr wrap="none" lIns="0" tIns="0" rIns="0" bIns="0">
              <a:spAutoFit/>
            </a:bodyPr>
            <a:lstStyle/>
            <a:p>
              <a:r>
                <a:rPr lang="en-US" sz="1700">
                  <a:solidFill>
                    <a:srgbClr val="000000"/>
                  </a:solidFill>
                  <a:latin typeface="Arial Black" pitchFamily="34" charset="0"/>
                </a:rPr>
                <a:t>GAIN</a:t>
              </a:r>
              <a:endParaRPr lang="en-US"/>
            </a:p>
          </p:txBody>
        </p:sp>
        <p:sp>
          <p:nvSpPr>
            <p:cNvPr id="2659" name="Rectangle 609">
              <a:extLst>
                <a:ext uri="{FF2B5EF4-FFF2-40B4-BE49-F238E27FC236}">
                  <a16:creationId xmlns:a16="http://schemas.microsoft.com/office/drawing/2014/main" id="{8A2FE3CE-9C41-4DA2-9B6F-52CA25879C80}"/>
                </a:ext>
              </a:extLst>
            </p:cNvPr>
            <p:cNvSpPr>
              <a:spLocks noChangeArrowheads="1"/>
            </p:cNvSpPr>
            <p:nvPr/>
          </p:nvSpPr>
          <p:spPr bwMode="auto">
            <a:xfrm>
              <a:off x="1888" y="3869"/>
              <a:ext cx="227" cy="163"/>
            </a:xfrm>
            <a:prstGeom prst="rect">
              <a:avLst/>
            </a:prstGeom>
            <a:noFill/>
            <a:ln w="9525">
              <a:noFill/>
              <a:miter lim="800000"/>
              <a:headEnd/>
              <a:tailEnd/>
            </a:ln>
          </p:spPr>
          <p:txBody>
            <a:bodyPr wrap="none" lIns="0" tIns="0" rIns="0" bIns="0">
              <a:spAutoFit/>
            </a:bodyPr>
            <a:lstStyle/>
            <a:p>
              <a:r>
                <a:rPr lang="en-US" sz="1700">
                  <a:solidFill>
                    <a:srgbClr val="000000"/>
                  </a:solidFill>
                  <a:latin typeface="Arial Black" pitchFamily="34" charset="0"/>
                </a:rPr>
                <a:t>.01</a:t>
              </a:r>
              <a:endParaRPr lang="en-US"/>
            </a:p>
          </p:txBody>
        </p:sp>
        <p:sp>
          <p:nvSpPr>
            <p:cNvPr id="2660" name="Rectangle 610">
              <a:extLst>
                <a:ext uri="{FF2B5EF4-FFF2-40B4-BE49-F238E27FC236}">
                  <a16:creationId xmlns:a16="http://schemas.microsoft.com/office/drawing/2014/main" id="{EA9181C6-09C9-4DF7-B2FF-A3C1F899A323}"/>
                </a:ext>
              </a:extLst>
            </p:cNvPr>
            <p:cNvSpPr>
              <a:spLocks noChangeArrowheads="1"/>
            </p:cNvSpPr>
            <p:nvPr/>
          </p:nvSpPr>
          <p:spPr bwMode="auto">
            <a:xfrm>
              <a:off x="3313" y="3869"/>
              <a:ext cx="91" cy="163"/>
            </a:xfrm>
            <a:prstGeom prst="rect">
              <a:avLst/>
            </a:prstGeom>
            <a:noFill/>
            <a:ln w="9525">
              <a:noFill/>
              <a:miter lim="800000"/>
              <a:headEnd/>
              <a:tailEnd/>
            </a:ln>
          </p:spPr>
          <p:txBody>
            <a:bodyPr wrap="none" lIns="0" tIns="0" rIns="0" bIns="0">
              <a:spAutoFit/>
            </a:bodyPr>
            <a:lstStyle/>
            <a:p>
              <a:r>
                <a:rPr lang="en-US" sz="1700">
                  <a:solidFill>
                    <a:srgbClr val="000000"/>
                  </a:solidFill>
                  <a:latin typeface="Arial Black" pitchFamily="34" charset="0"/>
                </a:rPr>
                <a:t>0</a:t>
              </a:r>
              <a:endParaRPr lang="en-US"/>
            </a:p>
          </p:txBody>
        </p:sp>
        <p:sp>
          <p:nvSpPr>
            <p:cNvPr id="2661" name="Rectangle 611">
              <a:extLst>
                <a:ext uri="{FF2B5EF4-FFF2-40B4-BE49-F238E27FC236}">
                  <a16:creationId xmlns:a16="http://schemas.microsoft.com/office/drawing/2014/main" id="{799E3262-E2A7-4371-95E3-B7E38B112B30}"/>
                </a:ext>
              </a:extLst>
            </p:cNvPr>
            <p:cNvSpPr>
              <a:spLocks noChangeArrowheads="1"/>
            </p:cNvSpPr>
            <p:nvPr/>
          </p:nvSpPr>
          <p:spPr bwMode="auto">
            <a:xfrm>
              <a:off x="3507" y="3869"/>
              <a:ext cx="227" cy="163"/>
            </a:xfrm>
            <a:prstGeom prst="rect">
              <a:avLst/>
            </a:prstGeom>
            <a:noFill/>
            <a:ln w="9525">
              <a:noFill/>
              <a:miter lim="800000"/>
              <a:headEnd/>
              <a:tailEnd/>
            </a:ln>
          </p:spPr>
          <p:txBody>
            <a:bodyPr wrap="none" lIns="0" tIns="0" rIns="0" bIns="0">
              <a:spAutoFit/>
            </a:bodyPr>
            <a:lstStyle/>
            <a:p>
              <a:r>
                <a:rPr lang="en-US" sz="1700">
                  <a:solidFill>
                    <a:srgbClr val="000000"/>
                  </a:solidFill>
                  <a:latin typeface="Arial Black" pitchFamily="34" charset="0"/>
                </a:rPr>
                <a:t>.01</a:t>
              </a:r>
              <a:endParaRPr lang="en-US"/>
            </a:p>
          </p:txBody>
        </p:sp>
        <p:sp>
          <p:nvSpPr>
            <p:cNvPr id="2662" name="Freeform 612">
              <a:extLst>
                <a:ext uri="{FF2B5EF4-FFF2-40B4-BE49-F238E27FC236}">
                  <a16:creationId xmlns:a16="http://schemas.microsoft.com/office/drawing/2014/main" id="{26A4F682-0180-4538-89B5-3240A58ACB73}"/>
                </a:ext>
              </a:extLst>
            </p:cNvPr>
            <p:cNvSpPr>
              <a:spLocks/>
            </p:cNvSpPr>
            <p:nvPr/>
          </p:nvSpPr>
          <p:spPr bwMode="auto">
            <a:xfrm>
              <a:off x="3560" y="3851"/>
              <a:ext cx="24" cy="3"/>
            </a:xfrm>
            <a:custGeom>
              <a:avLst/>
              <a:gdLst>
                <a:gd name="T0" fmla="*/ 142 w 142"/>
                <a:gd name="T1" fmla="*/ 14 h 14"/>
                <a:gd name="T2" fmla="*/ 142 w 142"/>
                <a:gd name="T3" fmla="*/ 0 h 14"/>
                <a:gd name="T4" fmla="*/ 0 w 142"/>
                <a:gd name="T5" fmla="*/ 14 h 14"/>
                <a:gd name="T6" fmla="*/ 142 w 142"/>
                <a:gd name="T7" fmla="*/ 14 h 14"/>
                <a:gd name="T8" fmla="*/ 0 60000 65536"/>
                <a:gd name="T9" fmla="*/ 0 60000 65536"/>
                <a:gd name="T10" fmla="*/ 0 60000 65536"/>
                <a:gd name="T11" fmla="*/ 0 60000 65536"/>
                <a:gd name="T12" fmla="*/ 0 w 142"/>
                <a:gd name="T13" fmla="*/ 0 h 14"/>
                <a:gd name="T14" fmla="*/ 142 w 142"/>
                <a:gd name="T15" fmla="*/ 14 h 14"/>
              </a:gdLst>
              <a:ahLst/>
              <a:cxnLst>
                <a:cxn ang="T8">
                  <a:pos x="T0" y="T1"/>
                </a:cxn>
                <a:cxn ang="T9">
                  <a:pos x="T2" y="T3"/>
                </a:cxn>
                <a:cxn ang="T10">
                  <a:pos x="T4" y="T5"/>
                </a:cxn>
                <a:cxn ang="T11">
                  <a:pos x="T6" y="T7"/>
                </a:cxn>
              </a:cxnLst>
              <a:rect l="T12" t="T13" r="T14" b="T15"/>
              <a:pathLst>
                <a:path w="142" h="14">
                  <a:moveTo>
                    <a:pt x="142" y="14"/>
                  </a:moveTo>
                  <a:lnTo>
                    <a:pt x="142" y="0"/>
                  </a:lnTo>
                  <a:lnTo>
                    <a:pt x="0" y="14"/>
                  </a:lnTo>
                  <a:lnTo>
                    <a:pt x="142" y="14"/>
                  </a:lnTo>
                  <a:close/>
                </a:path>
              </a:pathLst>
            </a:custGeom>
            <a:solidFill>
              <a:srgbClr val="000000"/>
            </a:solidFill>
            <a:ln w="9525">
              <a:noFill/>
              <a:round/>
              <a:headEnd/>
              <a:tailEnd/>
            </a:ln>
          </p:spPr>
          <p:txBody>
            <a:bodyPr/>
            <a:lstStyle/>
            <a:p>
              <a:endParaRPr lang="en-US"/>
            </a:p>
          </p:txBody>
        </p:sp>
        <p:sp>
          <p:nvSpPr>
            <p:cNvPr id="2663" name="Freeform 613">
              <a:extLst>
                <a:ext uri="{FF2B5EF4-FFF2-40B4-BE49-F238E27FC236}">
                  <a16:creationId xmlns:a16="http://schemas.microsoft.com/office/drawing/2014/main" id="{D20FFDFC-CE17-4122-BA2D-CF6E6ABF46D5}"/>
                </a:ext>
              </a:extLst>
            </p:cNvPr>
            <p:cNvSpPr>
              <a:spLocks/>
            </p:cNvSpPr>
            <p:nvPr/>
          </p:nvSpPr>
          <p:spPr bwMode="auto">
            <a:xfrm>
              <a:off x="3560" y="3851"/>
              <a:ext cx="24" cy="3"/>
            </a:xfrm>
            <a:custGeom>
              <a:avLst/>
              <a:gdLst>
                <a:gd name="T0" fmla="*/ 142 w 142"/>
                <a:gd name="T1" fmla="*/ 14 h 14"/>
                <a:gd name="T2" fmla="*/ 142 w 142"/>
                <a:gd name="T3" fmla="*/ 0 h 14"/>
                <a:gd name="T4" fmla="*/ 0 w 142"/>
                <a:gd name="T5" fmla="*/ 14 h 14"/>
                <a:gd name="T6" fmla="*/ 142 w 142"/>
                <a:gd name="T7" fmla="*/ 14 h 14"/>
                <a:gd name="T8" fmla="*/ 0 60000 65536"/>
                <a:gd name="T9" fmla="*/ 0 60000 65536"/>
                <a:gd name="T10" fmla="*/ 0 60000 65536"/>
                <a:gd name="T11" fmla="*/ 0 60000 65536"/>
                <a:gd name="T12" fmla="*/ 0 w 142"/>
                <a:gd name="T13" fmla="*/ 0 h 14"/>
                <a:gd name="T14" fmla="*/ 142 w 142"/>
                <a:gd name="T15" fmla="*/ 14 h 14"/>
              </a:gdLst>
              <a:ahLst/>
              <a:cxnLst>
                <a:cxn ang="T8">
                  <a:pos x="T0" y="T1"/>
                </a:cxn>
                <a:cxn ang="T9">
                  <a:pos x="T2" y="T3"/>
                </a:cxn>
                <a:cxn ang="T10">
                  <a:pos x="T4" y="T5"/>
                </a:cxn>
                <a:cxn ang="T11">
                  <a:pos x="T6" y="T7"/>
                </a:cxn>
              </a:cxnLst>
              <a:rect l="T12" t="T13" r="T14" b="T15"/>
              <a:pathLst>
                <a:path w="142" h="14">
                  <a:moveTo>
                    <a:pt x="142" y="14"/>
                  </a:moveTo>
                  <a:lnTo>
                    <a:pt x="142" y="0"/>
                  </a:lnTo>
                  <a:lnTo>
                    <a:pt x="0" y="14"/>
                  </a:lnTo>
                  <a:lnTo>
                    <a:pt x="142" y="14"/>
                  </a:lnTo>
                </a:path>
              </a:pathLst>
            </a:custGeom>
            <a:noFill/>
            <a:ln w="0">
              <a:solidFill>
                <a:srgbClr val="000000"/>
              </a:solidFill>
              <a:prstDash val="solid"/>
              <a:round/>
              <a:headEnd/>
              <a:tailEnd/>
            </a:ln>
          </p:spPr>
          <p:txBody>
            <a:bodyPr/>
            <a:lstStyle/>
            <a:p>
              <a:endParaRPr lang="en-US"/>
            </a:p>
          </p:txBody>
        </p:sp>
        <p:sp>
          <p:nvSpPr>
            <p:cNvPr id="2664" name="Freeform 614">
              <a:extLst>
                <a:ext uri="{FF2B5EF4-FFF2-40B4-BE49-F238E27FC236}">
                  <a16:creationId xmlns:a16="http://schemas.microsoft.com/office/drawing/2014/main" id="{D73498CC-087B-4046-A9BC-B2F3B246963F}"/>
                </a:ext>
              </a:extLst>
            </p:cNvPr>
            <p:cNvSpPr>
              <a:spLocks/>
            </p:cNvSpPr>
            <p:nvPr/>
          </p:nvSpPr>
          <p:spPr bwMode="auto">
            <a:xfrm>
              <a:off x="3560" y="3849"/>
              <a:ext cx="24" cy="5"/>
            </a:xfrm>
            <a:custGeom>
              <a:avLst/>
              <a:gdLst>
                <a:gd name="T0" fmla="*/ 142 w 142"/>
                <a:gd name="T1" fmla="*/ 13 h 27"/>
                <a:gd name="T2" fmla="*/ 141 w 142"/>
                <a:gd name="T3" fmla="*/ 0 h 27"/>
                <a:gd name="T4" fmla="*/ 0 w 142"/>
                <a:gd name="T5" fmla="*/ 27 h 27"/>
                <a:gd name="T6" fmla="*/ 142 w 142"/>
                <a:gd name="T7" fmla="*/ 13 h 27"/>
                <a:gd name="T8" fmla="*/ 0 60000 65536"/>
                <a:gd name="T9" fmla="*/ 0 60000 65536"/>
                <a:gd name="T10" fmla="*/ 0 60000 65536"/>
                <a:gd name="T11" fmla="*/ 0 60000 65536"/>
                <a:gd name="T12" fmla="*/ 0 w 142"/>
                <a:gd name="T13" fmla="*/ 0 h 27"/>
                <a:gd name="T14" fmla="*/ 142 w 142"/>
                <a:gd name="T15" fmla="*/ 27 h 27"/>
              </a:gdLst>
              <a:ahLst/>
              <a:cxnLst>
                <a:cxn ang="T8">
                  <a:pos x="T0" y="T1"/>
                </a:cxn>
                <a:cxn ang="T9">
                  <a:pos x="T2" y="T3"/>
                </a:cxn>
                <a:cxn ang="T10">
                  <a:pos x="T4" y="T5"/>
                </a:cxn>
                <a:cxn ang="T11">
                  <a:pos x="T6" y="T7"/>
                </a:cxn>
              </a:cxnLst>
              <a:rect l="T12" t="T13" r="T14" b="T15"/>
              <a:pathLst>
                <a:path w="142" h="27">
                  <a:moveTo>
                    <a:pt x="142" y="13"/>
                  </a:moveTo>
                  <a:lnTo>
                    <a:pt x="141" y="0"/>
                  </a:lnTo>
                  <a:lnTo>
                    <a:pt x="0" y="27"/>
                  </a:lnTo>
                  <a:lnTo>
                    <a:pt x="142" y="13"/>
                  </a:lnTo>
                  <a:close/>
                </a:path>
              </a:pathLst>
            </a:custGeom>
            <a:solidFill>
              <a:srgbClr val="000000"/>
            </a:solidFill>
            <a:ln w="9525">
              <a:noFill/>
              <a:round/>
              <a:headEnd/>
              <a:tailEnd/>
            </a:ln>
          </p:spPr>
          <p:txBody>
            <a:bodyPr/>
            <a:lstStyle/>
            <a:p>
              <a:endParaRPr lang="en-US"/>
            </a:p>
          </p:txBody>
        </p:sp>
        <p:sp>
          <p:nvSpPr>
            <p:cNvPr id="2665" name="Freeform 615">
              <a:extLst>
                <a:ext uri="{FF2B5EF4-FFF2-40B4-BE49-F238E27FC236}">
                  <a16:creationId xmlns:a16="http://schemas.microsoft.com/office/drawing/2014/main" id="{C7D6A81D-DC43-408E-96AC-810961895088}"/>
                </a:ext>
              </a:extLst>
            </p:cNvPr>
            <p:cNvSpPr>
              <a:spLocks/>
            </p:cNvSpPr>
            <p:nvPr/>
          </p:nvSpPr>
          <p:spPr bwMode="auto">
            <a:xfrm>
              <a:off x="3560" y="3849"/>
              <a:ext cx="24" cy="5"/>
            </a:xfrm>
            <a:custGeom>
              <a:avLst/>
              <a:gdLst>
                <a:gd name="T0" fmla="*/ 142 w 142"/>
                <a:gd name="T1" fmla="*/ 13 h 27"/>
                <a:gd name="T2" fmla="*/ 141 w 142"/>
                <a:gd name="T3" fmla="*/ 0 h 27"/>
                <a:gd name="T4" fmla="*/ 0 w 142"/>
                <a:gd name="T5" fmla="*/ 27 h 27"/>
                <a:gd name="T6" fmla="*/ 142 w 142"/>
                <a:gd name="T7" fmla="*/ 13 h 27"/>
                <a:gd name="T8" fmla="*/ 0 60000 65536"/>
                <a:gd name="T9" fmla="*/ 0 60000 65536"/>
                <a:gd name="T10" fmla="*/ 0 60000 65536"/>
                <a:gd name="T11" fmla="*/ 0 60000 65536"/>
                <a:gd name="T12" fmla="*/ 0 w 142"/>
                <a:gd name="T13" fmla="*/ 0 h 27"/>
                <a:gd name="T14" fmla="*/ 142 w 142"/>
                <a:gd name="T15" fmla="*/ 27 h 27"/>
              </a:gdLst>
              <a:ahLst/>
              <a:cxnLst>
                <a:cxn ang="T8">
                  <a:pos x="T0" y="T1"/>
                </a:cxn>
                <a:cxn ang="T9">
                  <a:pos x="T2" y="T3"/>
                </a:cxn>
                <a:cxn ang="T10">
                  <a:pos x="T4" y="T5"/>
                </a:cxn>
                <a:cxn ang="T11">
                  <a:pos x="T6" y="T7"/>
                </a:cxn>
              </a:cxnLst>
              <a:rect l="T12" t="T13" r="T14" b="T15"/>
              <a:pathLst>
                <a:path w="142" h="27">
                  <a:moveTo>
                    <a:pt x="142" y="13"/>
                  </a:moveTo>
                  <a:lnTo>
                    <a:pt x="141" y="0"/>
                  </a:lnTo>
                  <a:lnTo>
                    <a:pt x="0" y="27"/>
                  </a:lnTo>
                  <a:lnTo>
                    <a:pt x="142" y="13"/>
                  </a:lnTo>
                </a:path>
              </a:pathLst>
            </a:custGeom>
            <a:noFill/>
            <a:ln w="0">
              <a:solidFill>
                <a:srgbClr val="000000"/>
              </a:solidFill>
              <a:prstDash val="solid"/>
              <a:round/>
              <a:headEnd/>
              <a:tailEnd/>
            </a:ln>
          </p:spPr>
          <p:txBody>
            <a:bodyPr/>
            <a:lstStyle/>
            <a:p>
              <a:endParaRPr lang="en-US"/>
            </a:p>
          </p:txBody>
        </p:sp>
        <p:sp>
          <p:nvSpPr>
            <p:cNvPr id="2666" name="Freeform 616">
              <a:extLst>
                <a:ext uri="{FF2B5EF4-FFF2-40B4-BE49-F238E27FC236}">
                  <a16:creationId xmlns:a16="http://schemas.microsoft.com/office/drawing/2014/main" id="{81C0EFA0-057B-4F5B-B6A4-D2C1C9AB9086}"/>
                </a:ext>
              </a:extLst>
            </p:cNvPr>
            <p:cNvSpPr>
              <a:spLocks/>
            </p:cNvSpPr>
            <p:nvPr/>
          </p:nvSpPr>
          <p:spPr bwMode="auto">
            <a:xfrm>
              <a:off x="3560" y="3846"/>
              <a:ext cx="24" cy="8"/>
            </a:xfrm>
            <a:custGeom>
              <a:avLst/>
              <a:gdLst>
                <a:gd name="T0" fmla="*/ 141 w 141"/>
                <a:gd name="T1" fmla="*/ 13 h 40"/>
                <a:gd name="T2" fmla="*/ 138 w 141"/>
                <a:gd name="T3" fmla="*/ 0 h 40"/>
                <a:gd name="T4" fmla="*/ 0 w 141"/>
                <a:gd name="T5" fmla="*/ 40 h 40"/>
                <a:gd name="T6" fmla="*/ 141 w 141"/>
                <a:gd name="T7" fmla="*/ 13 h 40"/>
                <a:gd name="T8" fmla="*/ 0 60000 65536"/>
                <a:gd name="T9" fmla="*/ 0 60000 65536"/>
                <a:gd name="T10" fmla="*/ 0 60000 65536"/>
                <a:gd name="T11" fmla="*/ 0 60000 65536"/>
                <a:gd name="T12" fmla="*/ 0 w 141"/>
                <a:gd name="T13" fmla="*/ 0 h 40"/>
                <a:gd name="T14" fmla="*/ 141 w 141"/>
                <a:gd name="T15" fmla="*/ 40 h 40"/>
              </a:gdLst>
              <a:ahLst/>
              <a:cxnLst>
                <a:cxn ang="T8">
                  <a:pos x="T0" y="T1"/>
                </a:cxn>
                <a:cxn ang="T9">
                  <a:pos x="T2" y="T3"/>
                </a:cxn>
                <a:cxn ang="T10">
                  <a:pos x="T4" y="T5"/>
                </a:cxn>
                <a:cxn ang="T11">
                  <a:pos x="T6" y="T7"/>
                </a:cxn>
              </a:cxnLst>
              <a:rect l="T12" t="T13" r="T14" b="T15"/>
              <a:pathLst>
                <a:path w="141" h="40">
                  <a:moveTo>
                    <a:pt x="141" y="13"/>
                  </a:moveTo>
                  <a:lnTo>
                    <a:pt x="138" y="0"/>
                  </a:lnTo>
                  <a:lnTo>
                    <a:pt x="0" y="40"/>
                  </a:lnTo>
                  <a:lnTo>
                    <a:pt x="141" y="13"/>
                  </a:lnTo>
                  <a:close/>
                </a:path>
              </a:pathLst>
            </a:custGeom>
            <a:solidFill>
              <a:srgbClr val="000000"/>
            </a:solidFill>
            <a:ln w="9525">
              <a:noFill/>
              <a:round/>
              <a:headEnd/>
              <a:tailEnd/>
            </a:ln>
          </p:spPr>
          <p:txBody>
            <a:bodyPr/>
            <a:lstStyle/>
            <a:p>
              <a:endParaRPr lang="en-US"/>
            </a:p>
          </p:txBody>
        </p:sp>
        <p:sp>
          <p:nvSpPr>
            <p:cNvPr id="2667" name="Freeform 617">
              <a:extLst>
                <a:ext uri="{FF2B5EF4-FFF2-40B4-BE49-F238E27FC236}">
                  <a16:creationId xmlns:a16="http://schemas.microsoft.com/office/drawing/2014/main" id="{4CC45CE3-BDEF-411B-8690-CFCDF9550D18}"/>
                </a:ext>
              </a:extLst>
            </p:cNvPr>
            <p:cNvSpPr>
              <a:spLocks/>
            </p:cNvSpPr>
            <p:nvPr/>
          </p:nvSpPr>
          <p:spPr bwMode="auto">
            <a:xfrm>
              <a:off x="3560" y="3846"/>
              <a:ext cx="24" cy="8"/>
            </a:xfrm>
            <a:custGeom>
              <a:avLst/>
              <a:gdLst>
                <a:gd name="T0" fmla="*/ 141 w 141"/>
                <a:gd name="T1" fmla="*/ 13 h 40"/>
                <a:gd name="T2" fmla="*/ 138 w 141"/>
                <a:gd name="T3" fmla="*/ 0 h 40"/>
                <a:gd name="T4" fmla="*/ 0 w 141"/>
                <a:gd name="T5" fmla="*/ 40 h 40"/>
                <a:gd name="T6" fmla="*/ 141 w 141"/>
                <a:gd name="T7" fmla="*/ 13 h 40"/>
                <a:gd name="T8" fmla="*/ 0 60000 65536"/>
                <a:gd name="T9" fmla="*/ 0 60000 65536"/>
                <a:gd name="T10" fmla="*/ 0 60000 65536"/>
                <a:gd name="T11" fmla="*/ 0 60000 65536"/>
                <a:gd name="T12" fmla="*/ 0 w 141"/>
                <a:gd name="T13" fmla="*/ 0 h 40"/>
                <a:gd name="T14" fmla="*/ 141 w 141"/>
                <a:gd name="T15" fmla="*/ 40 h 40"/>
              </a:gdLst>
              <a:ahLst/>
              <a:cxnLst>
                <a:cxn ang="T8">
                  <a:pos x="T0" y="T1"/>
                </a:cxn>
                <a:cxn ang="T9">
                  <a:pos x="T2" y="T3"/>
                </a:cxn>
                <a:cxn ang="T10">
                  <a:pos x="T4" y="T5"/>
                </a:cxn>
                <a:cxn ang="T11">
                  <a:pos x="T6" y="T7"/>
                </a:cxn>
              </a:cxnLst>
              <a:rect l="T12" t="T13" r="T14" b="T15"/>
              <a:pathLst>
                <a:path w="141" h="40">
                  <a:moveTo>
                    <a:pt x="141" y="13"/>
                  </a:moveTo>
                  <a:lnTo>
                    <a:pt x="138" y="0"/>
                  </a:lnTo>
                  <a:lnTo>
                    <a:pt x="0" y="40"/>
                  </a:lnTo>
                  <a:lnTo>
                    <a:pt x="141" y="13"/>
                  </a:lnTo>
                </a:path>
              </a:pathLst>
            </a:custGeom>
            <a:noFill/>
            <a:ln w="0">
              <a:solidFill>
                <a:srgbClr val="000000"/>
              </a:solidFill>
              <a:prstDash val="solid"/>
              <a:round/>
              <a:headEnd/>
              <a:tailEnd/>
            </a:ln>
          </p:spPr>
          <p:txBody>
            <a:bodyPr/>
            <a:lstStyle/>
            <a:p>
              <a:endParaRPr lang="en-US"/>
            </a:p>
          </p:txBody>
        </p:sp>
        <p:sp>
          <p:nvSpPr>
            <p:cNvPr id="2668" name="Freeform 618">
              <a:extLst>
                <a:ext uri="{FF2B5EF4-FFF2-40B4-BE49-F238E27FC236}">
                  <a16:creationId xmlns:a16="http://schemas.microsoft.com/office/drawing/2014/main" id="{D7BAA0CF-B679-4755-AD59-FE83BCCD42BE}"/>
                </a:ext>
              </a:extLst>
            </p:cNvPr>
            <p:cNvSpPr>
              <a:spLocks/>
            </p:cNvSpPr>
            <p:nvPr/>
          </p:nvSpPr>
          <p:spPr bwMode="auto">
            <a:xfrm>
              <a:off x="3560" y="3844"/>
              <a:ext cx="23" cy="10"/>
            </a:xfrm>
            <a:custGeom>
              <a:avLst/>
              <a:gdLst>
                <a:gd name="T0" fmla="*/ 138 w 138"/>
                <a:gd name="T1" fmla="*/ 13 h 53"/>
                <a:gd name="T2" fmla="*/ 134 w 138"/>
                <a:gd name="T3" fmla="*/ 0 h 53"/>
                <a:gd name="T4" fmla="*/ 0 w 138"/>
                <a:gd name="T5" fmla="*/ 53 h 53"/>
                <a:gd name="T6" fmla="*/ 138 w 138"/>
                <a:gd name="T7" fmla="*/ 13 h 53"/>
                <a:gd name="T8" fmla="*/ 0 60000 65536"/>
                <a:gd name="T9" fmla="*/ 0 60000 65536"/>
                <a:gd name="T10" fmla="*/ 0 60000 65536"/>
                <a:gd name="T11" fmla="*/ 0 60000 65536"/>
                <a:gd name="T12" fmla="*/ 0 w 138"/>
                <a:gd name="T13" fmla="*/ 0 h 53"/>
                <a:gd name="T14" fmla="*/ 138 w 138"/>
                <a:gd name="T15" fmla="*/ 53 h 53"/>
              </a:gdLst>
              <a:ahLst/>
              <a:cxnLst>
                <a:cxn ang="T8">
                  <a:pos x="T0" y="T1"/>
                </a:cxn>
                <a:cxn ang="T9">
                  <a:pos x="T2" y="T3"/>
                </a:cxn>
                <a:cxn ang="T10">
                  <a:pos x="T4" y="T5"/>
                </a:cxn>
                <a:cxn ang="T11">
                  <a:pos x="T6" y="T7"/>
                </a:cxn>
              </a:cxnLst>
              <a:rect l="T12" t="T13" r="T14" b="T15"/>
              <a:pathLst>
                <a:path w="138" h="53">
                  <a:moveTo>
                    <a:pt x="138" y="13"/>
                  </a:moveTo>
                  <a:lnTo>
                    <a:pt x="134" y="0"/>
                  </a:lnTo>
                  <a:lnTo>
                    <a:pt x="0" y="53"/>
                  </a:lnTo>
                  <a:lnTo>
                    <a:pt x="138" y="13"/>
                  </a:lnTo>
                  <a:close/>
                </a:path>
              </a:pathLst>
            </a:custGeom>
            <a:solidFill>
              <a:srgbClr val="000000"/>
            </a:solidFill>
            <a:ln w="9525">
              <a:noFill/>
              <a:round/>
              <a:headEnd/>
              <a:tailEnd/>
            </a:ln>
          </p:spPr>
          <p:txBody>
            <a:bodyPr/>
            <a:lstStyle/>
            <a:p>
              <a:endParaRPr lang="en-US"/>
            </a:p>
          </p:txBody>
        </p:sp>
        <p:sp>
          <p:nvSpPr>
            <p:cNvPr id="2669" name="Freeform 619">
              <a:extLst>
                <a:ext uri="{FF2B5EF4-FFF2-40B4-BE49-F238E27FC236}">
                  <a16:creationId xmlns:a16="http://schemas.microsoft.com/office/drawing/2014/main" id="{3EBDB884-8BE9-4D3D-AA80-D0DFD9EB645E}"/>
                </a:ext>
              </a:extLst>
            </p:cNvPr>
            <p:cNvSpPr>
              <a:spLocks/>
            </p:cNvSpPr>
            <p:nvPr/>
          </p:nvSpPr>
          <p:spPr bwMode="auto">
            <a:xfrm>
              <a:off x="3560" y="3844"/>
              <a:ext cx="23" cy="10"/>
            </a:xfrm>
            <a:custGeom>
              <a:avLst/>
              <a:gdLst>
                <a:gd name="T0" fmla="*/ 138 w 138"/>
                <a:gd name="T1" fmla="*/ 13 h 53"/>
                <a:gd name="T2" fmla="*/ 134 w 138"/>
                <a:gd name="T3" fmla="*/ 0 h 53"/>
                <a:gd name="T4" fmla="*/ 0 w 138"/>
                <a:gd name="T5" fmla="*/ 53 h 53"/>
                <a:gd name="T6" fmla="*/ 138 w 138"/>
                <a:gd name="T7" fmla="*/ 13 h 53"/>
                <a:gd name="T8" fmla="*/ 0 60000 65536"/>
                <a:gd name="T9" fmla="*/ 0 60000 65536"/>
                <a:gd name="T10" fmla="*/ 0 60000 65536"/>
                <a:gd name="T11" fmla="*/ 0 60000 65536"/>
                <a:gd name="T12" fmla="*/ 0 w 138"/>
                <a:gd name="T13" fmla="*/ 0 h 53"/>
                <a:gd name="T14" fmla="*/ 138 w 138"/>
                <a:gd name="T15" fmla="*/ 53 h 53"/>
              </a:gdLst>
              <a:ahLst/>
              <a:cxnLst>
                <a:cxn ang="T8">
                  <a:pos x="T0" y="T1"/>
                </a:cxn>
                <a:cxn ang="T9">
                  <a:pos x="T2" y="T3"/>
                </a:cxn>
                <a:cxn ang="T10">
                  <a:pos x="T4" y="T5"/>
                </a:cxn>
                <a:cxn ang="T11">
                  <a:pos x="T6" y="T7"/>
                </a:cxn>
              </a:cxnLst>
              <a:rect l="T12" t="T13" r="T14" b="T15"/>
              <a:pathLst>
                <a:path w="138" h="53">
                  <a:moveTo>
                    <a:pt x="138" y="13"/>
                  </a:moveTo>
                  <a:lnTo>
                    <a:pt x="134" y="0"/>
                  </a:lnTo>
                  <a:lnTo>
                    <a:pt x="0" y="53"/>
                  </a:lnTo>
                  <a:lnTo>
                    <a:pt x="138" y="13"/>
                  </a:lnTo>
                </a:path>
              </a:pathLst>
            </a:custGeom>
            <a:noFill/>
            <a:ln w="0">
              <a:solidFill>
                <a:srgbClr val="000000"/>
              </a:solidFill>
              <a:prstDash val="solid"/>
              <a:round/>
              <a:headEnd/>
              <a:tailEnd/>
            </a:ln>
          </p:spPr>
          <p:txBody>
            <a:bodyPr/>
            <a:lstStyle/>
            <a:p>
              <a:endParaRPr lang="en-US"/>
            </a:p>
          </p:txBody>
        </p:sp>
        <p:sp>
          <p:nvSpPr>
            <p:cNvPr id="2670" name="Freeform 620">
              <a:extLst>
                <a:ext uri="{FF2B5EF4-FFF2-40B4-BE49-F238E27FC236}">
                  <a16:creationId xmlns:a16="http://schemas.microsoft.com/office/drawing/2014/main" id="{A5CD58DC-4FF5-4BA9-93F7-FA8B28398FBC}"/>
                </a:ext>
              </a:extLst>
            </p:cNvPr>
            <p:cNvSpPr>
              <a:spLocks/>
            </p:cNvSpPr>
            <p:nvPr/>
          </p:nvSpPr>
          <p:spPr bwMode="auto">
            <a:xfrm>
              <a:off x="3560" y="3841"/>
              <a:ext cx="23" cy="13"/>
            </a:xfrm>
            <a:custGeom>
              <a:avLst/>
              <a:gdLst>
                <a:gd name="T0" fmla="*/ 134 w 134"/>
                <a:gd name="T1" fmla="*/ 12 h 65"/>
                <a:gd name="T2" fmla="*/ 130 w 134"/>
                <a:gd name="T3" fmla="*/ 0 h 65"/>
                <a:gd name="T4" fmla="*/ 0 w 134"/>
                <a:gd name="T5" fmla="*/ 65 h 65"/>
                <a:gd name="T6" fmla="*/ 134 w 134"/>
                <a:gd name="T7" fmla="*/ 12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134" y="12"/>
                  </a:moveTo>
                  <a:lnTo>
                    <a:pt x="130" y="0"/>
                  </a:lnTo>
                  <a:lnTo>
                    <a:pt x="0" y="65"/>
                  </a:lnTo>
                  <a:lnTo>
                    <a:pt x="134" y="12"/>
                  </a:lnTo>
                  <a:close/>
                </a:path>
              </a:pathLst>
            </a:custGeom>
            <a:solidFill>
              <a:srgbClr val="000000"/>
            </a:solidFill>
            <a:ln w="9525">
              <a:noFill/>
              <a:round/>
              <a:headEnd/>
              <a:tailEnd/>
            </a:ln>
          </p:spPr>
          <p:txBody>
            <a:bodyPr/>
            <a:lstStyle/>
            <a:p>
              <a:endParaRPr lang="en-US"/>
            </a:p>
          </p:txBody>
        </p:sp>
        <p:sp>
          <p:nvSpPr>
            <p:cNvPr id="2671" name="Freeform 621">
              <a:extLst>
                <a:ext uri="{FF2B5EF4-FFF2-40B4-BE49-F238E27FC236}">
                  <a16:creationId xmlns:a16="http://schemas.microsoft.com/office/drawing/2014/main" id="{C03D666F-64C2-4A06-B4AF-3A27F0DD3172}"/>
                </a:ext>
              </a:extLst>
            </p:cNvPr>
            <p:cNvSpPr>
              <a:spLocks/>
            </p:cNvSpPr>
            <p:nvPr/>
          </p:nvSpPr>
          <p:spPr bwMode="auto">
            <a:xfrm>
              <a:off x="3560" y="3841"/>
              <a:ext cx="23" cy="13"/>
            </a:xfrm>
            <a:custGeom>
              <a:avLst/>
              <a:gdLst>
                <a:gd name="T0" fmla="*/ 134 w 134"/>
                <a:gd name="T1" fmla="*/ 12 h 65"/>
                <a:gd name="T2" fmla="*/ 130 w 134"/>
                <a:gd name="T3" fmla="*/ 0 h 65"/>
                <a:gd name="T4" fmla="*/ 0 w 134"/>
                <a:gd name="T5" fmla="*/ 65 h 65"/>
                <a:gd name="T6" fmla="*/ 134 w 134"/>
                <a:gd name="T7" fmla="*/ 12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134" y="12"/>
                  </a:moveTo>
                  <a:lnTo>
                    <a:pt x="130" y="0"/>
                  </a:lnTo>
                  <a:lnTo>
                    <a:pt x="0" y="65"/>
                  </a:lnTo>
                  <a:lnTo>
                    <a:pt x="134" y="12"/>
                  </a:lnTo>
                </a:path>
              </a:pathLst>
            </a:custGeom>
            <a:noFill/>
            <a:ln w="0">
              <a:solidFill>
                <a:srgbClr val="000000"/>
              </a:solidFill>
              <a:prstDash val="solid"/>
              <a:round/>
              <a:headEnd/>
              <a:tailEnd/>
            </a:ln>
          </p:spPr>
          <p:txBody>
            <a:bodyPr/>
            <a:lstStyle/>
            <a:p>
              <a:endParaRPr lang="en-US"/>
            </a:p>
          </p:txBody>
        </p:sp>
        <p:sp>
          <p:nvSpPr>
            <p:cNvPr id="2672" name="Freeform 622">
              <a:extLst>
                <a:ext uri="{FF2B5EF4-FFF2-40B4-BE49-F238E27FC236}">
                  <a16:creationId xmlns:a16="http://schemas.microsoft.com/office/drawing/2014/main" id="{F779D231-D38A-446D-A010-F2B3D0C799FC}"/>
                </a:ext>
              </a:extLst>
            </p:cNvPr>
            <p:cNvSpPr>
              <a:spLocks/>
            </p:cNvSpPr>
            <p:nvPr/>
          </p:nvSpPr>
          <p:spPr bwMode="auto">
            <a:xfrm>
              <a:off x="3560" y="3839"/>
              <a:ext cx="22" cy="15"/>
            </a:xfrm>
            <a:custGeom>
              <a:avLst/>
              <a:gdLst>
                <a:gd name="T0" fmla="*/ 130 w 130"/>
                <a:gd name="T1" fmla="*/ 12 h 77"/>
                <a:gd name="T2" fmla="*/ 125 w 130"/>
                <a:gd name="T3" fmla="*/ 0 h 77"/>
                <a:gd name="T4" fmla="*/ 0 w 130"/>
                <a:gd name="T5" fmla="*/ 77 h 77"/>
                <a:gd name="T6" fmla="*/ 130 w 130"/>
                <a:gd name="T7" fmla="*/ 12 h 77"/>
                <a:gd name="T8" fmla="*/ 0 60000 65536"/>
                <a:gd name="T9" fmla="*/ 0 60000 65536"/>
                <a:gd name="T10" fmla="*/ 0 60000 65536"/>
                <a:gd name="T11" fmla="*/ 0 60000 65536"/>
                <a:gd name="T12" fmla="*/ 0 w 130"/>
                <a:gd name="T13" fmla="*/ 0 h 77"/>
                <a:gd name="T14" fmla="*/ 130 w 130"/>
                <a:gd name="T15" fmla="*/ 77 h 77"/>
              </a:gdLst>
              <a:ahLst/>
              <a:cxnLst>
                <a:cxn ang="T8">
                  <a:pos x="T0" y="T1"/>
                </a:cxn>
                <a:cxn ang="T9">
                  <a:pos x="T2" y="T3"/>
                </a:cxn>
                <a:cxn ang="T10">
                  <a:pos x="T4" y="T5"/>
                </a:cxn>
                <a:cxn ang="T11">
                  <a:pos x="T6" y="T7"/>
                </a:cxn>
              </a:cxnLst>
              <a:rect l="T12" t="T13" r="T14" b="T15"/>
              <a:pathLst>
                <a:path w="130" h="77">
                  <a:moveTo>
                    <a:pt x="130" y="12"/>
                  </a:moveTo>
                  <a:lnTo>
                    <a:pt x="125" y="0"/>
                  </a:lnTo>
                  <a:lnTo>
                    <a:pt x="0" y="77"/>
                  </a:lnTo>
                  <a:lnTo>
                    <a:pt x="130" y="12"/>
                  </a:lnTo>
                  <a:close/>
                </a:path>
              </a:pathLst>
            </a:custGeom>
            <a:solidFill>
              <a:srgbClr val="000000"/>
            </a:solidFill>
            <a:ln w="9525">
              <a:noFill/>
              <a:round/>
              <a:headEnd/>
              <a:tailEnd/>
            </a:ln>
          </p:spPr>
          <p:txBody>
            <a:bodyPr/>
            <a:lstStyle/>
            <a:p>
              <a:endParaRPr lang="en-US"/>
            </a:p>
          </p:txBody>
        </p:sp>
        <p:sp>
          <p:nvSpPr>
            <p:cNvPr id="2673" name="Freeform 623">
              <a:extLst>
                <a:ext uri="{FF2B5EF4-FFF2-40B4-BE49-F238E27FC236}">
                  <a16:creationId xmlns:a16="http://schemas.microsoft.com/office/drawing/2014/main" id="{E3E8E7AF-6DE0-4378-BD8D-6867083C60D7}"/>
                </a:ext>
              </a:extLst>
            </p:cNvPr>
            <p:cNvSpPr>
              <a:spLocks/>
            </p:cNvSpPr>
            <p:nvPr/>
          </p:nvSpPr>
          <p:spPr bwMode="auto">
            <a:xfrm>
              <a:off x="3560" y="3839"/>
              <a:ext cx="22" cy="15"/>
            </a:xfrm>
            <a:custGeom>
              <a:avLst/>
              <a:gdLst>
                <a:gd name="T0" fmla="*/ 130 w 130"/>
                <a:gd name="T1" fmla="*/ 12 h 77"/>
                <a:gd name="T2" fmla="*/ 125 w 130"/>
                <a:gd name="T3" fmla="*/ 0 h 77"/>
                <a:gd name="T4" fmla="*/ 0 w 130"/>
                <a:gd name="T5" fmla="*/ 77 h 77"/>
                <a:gd name="T6" fmla="*/ 130 w 130"/>
                <a:gd name="T7" fmla="*/ 12 h 77"/>
                <a:gd name="T8" fmla="*/ 0 60000 65536"/>
                <a:gd name="T9" fmla="*/ 0 60000 65536"/>
                <a:gd name="T10" fmla="*/ 0 60000 65536"/>
                <a:gd name="T11" fmla="*/ 0 60000 65536"/>
                <a:gd name="T12" fmla="*/ 0 w 130"/>
                <a:gd name="T13" fmla="*/ 0 h 77"/>
                <a:gd name="T14" fmla="*/ 130 w 130"/>
                <a:gd name="T15" fmla="*/ 77 h 77"/>
              </a:gdLst>
              <a:ahLst/>
              <a:cxnLst>
                <a:cxn ang="T8">
                  <a:pos x="T0" y="T1"/>
                </a:cxn>
                <a:cxn ang="T9">
                  <a:pos x="T2" y="T3"/>
                </a:cxn>
                <a:cxn ang="T10">
                  <a:pos x="T4" y="T5"/>
                </a:cxn>
                <a:cxn ang="T11">
                  <a:pos x="T6" y="T7"/>
                </a:cxn>
              </a:cxnLst>
              <a:rect l="T12" t="T13" r="T14" b="T15"/>
              <a:pathLst>
                <a:path w="130" h="77">
                  <a:moveTo>
                    <a:pt x="130" y="12"/>
                  </a:moveTo>
                  <a:lnTo>
                    <a:pt x="125" y="0"/>
                  </a:lnTo>
                  <a:lnTo>
                    <a:pt x="0" y="77"/>
                  </a:lnTo>
                  <a:lnTo>
                    <a:pt x="130" y="12"/>
                  </a:lnTo>
                </a:path>
              </a:pathLst>
            </a:custGeom>
            <a:noFill/>
            <a:ln w="0">
              <a:solidFill>
                <a:srgbClr val="000000"/>
              </a:solidFill>
              <a:prstDash val="solid"/>
              <a:round/>
              <a:headEnd/>
              <a:tailEnd/>
            </a:ln>
          </p:spPr>
          <p:txBody>
            <a:bodyPr/>
            <a:lstStyle/>
            <a:p>
              <a:endParaRPr lang="en-US"/>
            </a:p>
          </p:txBody>
        </p:sp>
        <p:sp>
          <p:nvSpPr>
            <p:cNvPr id="2674" name="Freeform 624">
              <a:extLst>
                <a:ext uri="{FF2B5EF4-FFF2-40B4-BE49-F238E27FC236}">
                  <a16:creationId xmlns:a16="http://schemas.microsoft.com/office/drawing/2014/main" id="{CC26F3CA-BE2B-4D5E-9228-959DC187A710}"/>
                </a:ext>
              </a:extLst>
            </p:cNvPr>
            <p:cNvSpPr>
              <a:spLocks/>
            </p:cNvSpPr>
            <p:nvPr/>
          </p:nvSpPr>
          <p:spPr bwMode="auto">
            <a:xfrm>
              <a:off x="3560" y="3836"/>
              <a:ext cx="21" cy="18"/>
            </a:xfrm>
            <a:custGeom>
              <a:avLst/>
              <a:gdLst>
                <a:gd name="T0" fmla="*/ 125 w 125"/>
                <a:gd name="T1" fmla="*/ 12 h 89"/>
                <a:gd name="T2" fmla="*/ 119 w 125"/>
                <a:gd name="T3" fmla="*/ 0 h 89"/>
                <a:gd name="T4" fmla="*/ 0 w 125"/>
                <a:gd name="T5" fmla="*/ 89 h 89"/>
                <a:gd name="T6" fmla="*/ 125 w 125"/>
                <a:gd name="T7" fmla="*/ 12 h 89"/>
                <a:gd name="T8" fmla="*/ 0 60000 65536"/>
                <a:gd name="T9" fmla="*/ 0 60000 65536"/>
                <a:gd name="T10" fmla="*/ 0 60000 65536"/>
                <a:gd name="T11" fmla="*/ 0 60000 65536"/>
                <a:gd name="T12" fmla="*/ 0 w 125"/>
                <a:gd name="T13" fmla="*/ 0 h 89"/>
                <a:gd name="T14" fmla="*/ 125 w 125"/>
                <a:gd name="T15" fmla="*/ 89 h 89"/>
              </a:gdLst>
              <a:ahLst/>
              <a:cxnLst>
                <a:cxn ang="T8">
                  <a:pos x="T0" y="T1"/>
                </a:cxn>
                <a:cxn ang="T9">
                  <a:pos x="T2" y="T3"/>
                </a:cxn>
                <a:cxn ang="T10">
                  <a:pos x="T4" y="T5"/>
                </a:cxn>
                <a:cxn ang="T11">
                  <a:pos x="T6" y="T7"/>
                </a:cxn>
              </a:cxnLst>
              <a:rect l="T12" t="T13" r="T14" b="T15"/>
              <a:pathLst>
                <a:path w="125" h="89">
                  <a:moveTo>
                    <a:pt x="125" y="12"/>
                  </a:moveTo>
                  <a:lnTo>
                    <a:pt x="119" y="0"/>
                  </a:lnTo>
                  <a:lnTo>
                    <a:pt x="0" y="89"/>
                  </a:lnTo>
                  <a:lnTo>
                    <a:pt x="125" y="12"/>
                  </a:lnTo>
                  <a:close/>
                </a:path>
              </a:pathLst>
            </a:custGeom>
            <a:solidFill>
              <a:srgbClr val="000000"/>
            </a:solidFill>
            <a:ln w="9525">
              <a:noFill/>
              <a:round/>
              <a:headEnd/>
              <a:tailEnd/>
            </a:ln>
          </p:spPr>
          <p:txBody>
            <a:bodyPr/>
            <a:lstStyle/>
            <a:p>
              <a:endParaRPr lang="en-US"/>
            </a:p>
          </p:txBody>
        </p:sp>
        <p:sp>
          <p:nvSpPr>
            <p:cNvPr id="2675" name="Freeform 625">
              <a:extLst>
                <a:ext uri="{FF2B5EF4-FFF2-40B4-BE49-F238E27FC236}">
                  <a16:creationId xmlns:a16="http://schemas.microsoft.com/office/drawing/2014/main" id="{AD4DCCC3-9B73-4206-8A61-3D9D1EA8C9B7}"/>
                </a:ext>
              </a:extLst>
            </p:cNvPr>
            <p:cNvSpPr>
              <a:spLocks/>
            </p:cNvSpPr>
            <p:nvPr/>
          </p:nvSpPr>
          <p:spPr bwMode="auto">
            <a:xfrm>
              <a:off x="3560" y="3836"/>
              <a:ext cx="21" cy="18"/>
            </a:xfrm>
            <a:custGeom>
              <a:avLst/>
              <a:gdLst>
                <a:gd name="T0" fmla="*/ 125 w 125"/>
                <a:gd name="T1" fmla="*/ 12 h 89"/>
                <a:gd name="T2" fmla="*/ 119 w 125"/>
                <a:gd name="T3" fmla="*/ 0 h 89"/>
                <a:gd name="T4" fmla="*/ 0 w 125"/>
                <a:gd name="T5" fmla="*/ 89 h 89"/>
                <a:gd name="T6" fmla="*/ 125 w 125"/>
                <a:gd name="T7" fmla="*/ 12 h 89"/>
                <a:gd name="T8" fmla="*/ 0 60000 65536"/>
                <a:gd name="T9" fmla="*/ 0 60000 65536"/>
                <a:gd name="T10" fmla="*/ 0 60000 65536"/>
                <a:gd name="T11" fmla="*/ 0 60000 65536"/>
                <a:gd name="T12" fmla="*/ 0 w 125"/>
                <a:gd name="T13" fmla="*/ 0 h 89"/>
                <a:gd name="T14" fmla="*/ 125 w 125"/>
                <a:gd name="T15" fmla="*/ 89 h 89"/>
              </a:gdLst>
              <a:ahLst/>
              <a:cxnLst>
                <a:cxn ang="T8">
                  <a:pos x="T0" y="T1"/>
                </a:cxn>
                <a:cxn ang="T9">
                  <a:pos x="T2" y="T3"/>
                </a:cxn>
                <a:cxn ang="T10">
                  <a:pos x="T4" y="T5"/>
                </a:cxn>
                <a:cxn ang="T11">
                  <a:pos x="T6" y="T7"/>
                </a:cxn>
              </a:cxnLst>
              <a:rect l="T12" t="T13" r="T14" b="T15"/>
              <a:pathLst>
                <a:path w="125" h="89">
                  <a:moveTo>
                    <a:pt x="125" y="12"/>
                  </a:moveTo>
                  <a:lnTo>
                    <a:pt x="119" y="0"/>
                  </a:lnTo>
                  <a:lnTo>
                    <a:pt x="0" y="89"/>
                  </a:lnTo>
                  <a:lnTo>
                    <a:pt x="125" y="12"/>
                  </a:lnTo>
                </a:path>
              </a:pathLst>
            </a:custGeom>
            <a:noFill/>
            <a:ln w="0">
              <a:solidFill>
                <a:srgbClr val="000000"/>
              </a:solidFill>
              <a:prstDash val="solid"/>
              <a:round/>
              <a:headEnd/>
              <a:tailEnd/>
            </a:ln>
          </p:spPr>
          <p:txBody>
            <a:bodyPr/>
            <a:lstStyle/>
            <a:p>
              <a:endParaRPr lang="en-US"/>
            </a:p>
          </p:txBody>
        </p:sp>
        <p:sp>
          <p:nvSpPr>
            <p:cNvPr id="2676" name="Freeform 626">
              <a:extLst>
                <a:ext uri="{FF2B5EF4-FFF2-40B4-BE49-F238E27FC236}">
                  <a16:creationId xmlns:a16="http://schemas.microsoft.com/office/drawing/2014/main" id="{1C475A71-638F-47B3-9421-E5F79E72AFB7}"/>
                </a:ext>
              </a:extLst>
            </p:cNvPr>
            <p:cNvSpPr>
              <a:spLocks/>
            </p:cNvSpPr>
            <p:nvPr/>
          </p:nvSpPr>
          <p:spPr bwMode="auto">
            <a:xfrm>
              <a:off x="3560" y="3834"/>
              <a:ext cx="20" cy="20"/>
            </a:xfrm>
            <a:custGeom>
              <a:avLst/>
              <a:gdLst>
                <a:gd name="T0" fmla="*/ 119 w 119"/>
                <a:gd name="T1" fmla="*/ 11 h 100"/>
                <a:gd name="T2" fmla="*/ 112 w 119"/>
                <a:gd name="T3" fmla="*/ 0 h 100"/>
                <a:gd name="T4" fmla="*/ 0 w 119"/>
                <a:gd name="T5" fmla="*/ 100 h 100"/>
                <a:gd name="T6" fmla="*/ 119 w 119"/>
                <a:gd name="T7" fmla="*/ 11 h 100"/>
                <a:gd name="T8" fmla="*/ 0 60000 65536"/>
                <a:gd name="T9" fmla="*/ 0 60000 65536"/>
                <a:gd name="T10" fmla="*/ 0 60000 65536"/>
                <a:gd name="T11" fmla="*/ 0 60000 65536"/>
                <a:gd name="T12" fmla="*/ 0 w 119"/>
                <a:gd name="T13" fmla="*/ 0 h 100"/>
                <a:gd name="T14" fmla="*/ 119 w 119"/>
                <a:gd name="T15" fmla="*/ 100 h 100"/>
              </a:gdLst>
              <a:ahLst/>
              <a:cxnLst>
                <a:cxn ang="T8">
                  <a:pos x="T0" y="T1"/>
                </a:cxn>
                <a:cxn ang="T9">
                  <a:pos x="T2" y="T3"/>
                </a:cxn>
                <a:cxn ang="T10">
                  <a:pos x="T4" y="T5"/>
                </a:cxn>
                <a:cxn ang="T11">
                  <a:pos x="T6" y="T7"/>
                </a:cxn>
              </a:cxnLst>
              <a:rect l="T12" t="T13" r="T14" b="T15"/>
              <a:pathLst>
                <a:path w="119" h="100">
                  <a:moveTo>
                    <a:pt x="119" y="11"/>
                  </a:moveTo>
                  <a:lnTo>
                    <a:pt x="112" y="0"/>
                  </a:lnTo>
                  <a:lnTo>
                    <a:pt x="0" y="100"/>
                  </a:lnTo>
                  <a:lnTo>
                    <a:pt x="119" y="11"/>
                  </a:lnTo>
                  <a:close/>
                </a:path>
              </a:pathLst>
            </a:custGeom>
            <a:solidFill>
              <a:srgbClr val="000000"/>
            </a:solidFill>
            <a:ln w="9525">
              <a:noFill/>
              <a:round/>
              <a:headEnd/>
              <a:tailEnd/>
            </a:ln>
          </p:spPr>
          <p:txBody>
            <a:bodyPr/>
            <a:lstStyle/>
            <a:p>
              <a:endParaRPr lang="en-US"/>
            </a:p>
          </p:txBody>
        </p:sp>
        <p:sp>
          <p:nvSpPr>
            <p:cNvPr id="2677" name="Freeform 627">
              <a:extLst>
                <a:ext uri="{FF2B5EF4-FFF2-40B4-BE49-F238E27FC236}">
                  <a16:creationId xmlns:a16="http://schemas.microsoft.com/office/drawing/2014/main" id="{F95BCC03-7188-444A-9F9D-2E0A538D1BF1}"/>
                </a:ext>
              </a:extLst>
            </p:cNvPr>
            <p:cNvSpPr>
              <a:spLocks/>
            </p:cNvSpPr>
            <p:nvPr/>
          </p:nvSpPr>
          <p:spPr bwMode="auto">
            <a:xfrm>
              <a:off x="3560" y="3834"/>
              <a:ext cx="20" cy="20"/>
            </a:xfrm>
            <a:custGeom>
              <a:avLst/>
              <a:gdLst>
                <a:gd name="T0" fmla="*/ 119 w 119"/>
                <a:gd name="T1" fmla="*/ 11 h 100"/>
                <a:gd name="T2" fmla="*/ 112 w 119"/>
                <a:gd name="T3" fmla="*/ 0 h 100"/>
                <a:gd name="T4" fmla="*/ 0 w 119"/>
                <a:gd name="T5" fmla="*/ 100 h 100"/>
                <a:gd name="T6" fmla="*/ 119 w 119"/>
                <a:gd name="T7" fmla="*/ 11 h 100"/>
                <a:gd name="T8" fmla="*/ 0 60000 65536"/>
                <a:gd name="T9" fmla="*/ 0 60000 65536"/>
                <a:gd name="T10" fmla="*/ 0 60000 65536"/>
                <a:gd name="T11" fmla="*/ 0 60000 65536"/>
                <a:gd name="T12" fmla="*/ 0 w 119"/>
                <a:gd name="T13" fmla="*/ 0 h 100"/>
                <a:gd name="T14" fmla="*/ 119 w 119"/>
                <a:gd name="T15" fmla="*/ 100 h 100"/>
              </a:gdLst>
              <a:ahLst/>
              <a:cxnLst>
                <a:cxn ang="T8">
                  <a:pos x="T0" y="T1"/>
                </a:cxn>
                <a:cxn ang="T9">
                  <a:pos x="T2" y="T3"/>
                </a:cxn>
                <a:cxn ang="T10">
                  <a:pos x="T4" y="T5"/>
                </a:cxn>
                <a:cxn ang="T11">
                  <a:pos x="T6" y="T7"/>
                </a:cxn>
              </a:cxnLst>
              <a:rect l="T12" t="T13" r="T14" b="T15"/>
              <a:pathLst>
                <a:path w="119" h="100">
                  <a:moveTo>
                    <a:pt x="119" y="11"/>
                  </a:moveTo>
                  <a:lnTo>
                    <a:pt x="112" y="0"/>
                  </a:lnTo>
                  <a:lnTo>
                    <a:pt x="0" y="100"/>
                  </a:lnTo>
                  <a:lnTo>
                    <a:pt x="119" y="11"/>
                  </a:lnTo>
                </a:path>
              </a:pathLst>
            </a:custGeom>
            <a:noFill/>
            <a:ln w="0">
              <a:solidFill>
                <a:srgbClr val="000000"/>
              </a:solidFill>
              <a:prstDash val="solid"/>
              <a:round/>
              <a:headEnd/>
              <a:tailEnd/>
            </a:ln>
          </p:spPr>
          <p:txBody>
            <a:bodyPr/>
            <a:lstStyle/>
            <a:p>
              <a:endParaRPr lang="en-US"/>
            </a:p>
          </p:txBody>
        </p:sp>
        <p:sp>
          <p:nvSpPr>
            <p:cNvPr id="2678" name="Freeform 628">
              <a:extLst>
                <a:ext uri="{FF2B5EF4-FFF2-40B4-BE49-F238E27FC236}">
                  <a16:creationId xmlns:a16="http://schemas.microsoft.com/office/drawing/2014/main" id="{40DFA97A-6233-4C5E-9AB6-600F0FF3296F}"/>
                </a:ext>
              </a:extLst>
            </p:cNvPr>
            <p:cNvSpPr>
              <a:spLocks/>
            </p:cNvSpPr>
            <p:nvPr/>
          </p:nvSpPr>
          <p:spPr bwMode="auto">
            <a:xfrm>
              <a:off x="3560" y="3832"/>
              <a:ext cx="19" cy="22"/>
            </a:xfrm>
            <a:custGeom>
              <a:avLst/>
              <a:gdLst>
                <a:gd name="T0" fmla="*/ 112 w 112"/>
                <a:gd name="T1" fmla="*/ 9 h 109"/>
                <a:gd name="T2" fmla="*/ 105 w 112"/>
                <a:gd name="T3" fmla="*/ 0 h 109"/>
                <a:gd name="T4" fmla="*/ 0 w 112"/>
                <a:gd name="T5" fmla="*/ 109 h 109"/>
                <a:gd name="T6" fmla="*/ 112 w 112"/>
                <a:gd name="T7" fmla="*/ 9 h 109"/>
                <a:gd name="T8" fmla="*/ 0 60000 65536"/>
                <a:gd name="T9" fmla="*/ 0 60000 65536"/>
                <a:gd name="T10" fmla="*/ 0 60000 65536"/>
                <a:gd name="T11" fmla="*/ 0 60000 65536"/>
                <a:gd name="T12" fmla="*/ 0 w 112"/>
                <a:gd name="T13" fmla="*/ 0 h 109"/>
                <a:gd name="T14" fmla="*/ 112 w 112"/>
                <a:gd name="T15" fmla="*/ 109 h 109"/>
              </a:gdLst>
              <a:ahLst/>
              <a:cxnLst>
                <a:cxn ang="T8">
                  <a:pos x="T0" y="T1"/>
                </a:cxn>
                <a:cxn ang="T9">
                  <a:pos x="T2" y="T3"/>
                </a:cxn>
                <a:cxn ang="T10">
                  <a:pos x="T4" y="T5"/>
                </a:cxn>
                <a:cxn ang="T11">
                  <a:pos x="T6" y="T7"/>
                </a:cxn>
              </a:cxnLst>
              <a:rect l="T12" t="T13" r="T14" b="T15"/>
              <a:pathLst>
                <a:path w="112" h="109">
                  <a:moveTo>
                    <a:pt x="112" y="9"/>
                  </a:moveTo>
                  <a:lnTo>
                    <a:pt x="105" y="0"/>
                  </a:lnTo>
                  <a:lnTo>
                    <a:pt x="0" y="109"/>
                  </a:lnTo>
                  <a:lnTo>
                    <a:pt x="112" y="9"/>
                  </a:lnTo>
                  <a:close/>
                </a:path>
              </a:pathLst>
            </a:custGeom>
            <a:solidFill>
              <a:srgbClr val="000000"/>
            </a:solidFill>
            <a:ln w="9525">
              <a:noFill/>
              <a:round/>
              <a:headEnd/>
              <a:tailEnd/>
            </a:ln>
          </p:spPr>
          <p:txBody>
            <a:bodyPr/>
            <a:lstStyle/>
            <a:p>
              <a:endParaRPr lang="en-US"/>
            </a:p>
          </p:txBody>
        </p:sp>
        <p:sp>
          <p:nvSpPr>
            <p:cNvPr id="2679" name="Freeform 629">
              <a:extLst>
                <a:ext uri="{FF2B5EF4-FFF2-40B4-BE49-F238E27FC236}">
                  <a16:creationId xmlns:a16="http://schemas.microsoft.com/office/drawing/2014/main" id="{B3003B97-3843-42CF-BBD8-AD9546AFECD5}"/>
                </a:ext>
              </a:extLst>
            </p:cNvPr>
            <p:cNvSpPr>
              <a:spLocks/>
            </p:cNvSpPr>
            <p:nvPr/>
          </p:nvSpPr>
          <p:spPr bwMode="auto">
            <a:xfrm>
              <a:off x="3560" y="3832"/>
              <a:ext cx="19" cy="22"/>
            </a:xfrm>
            <a:custGeom>
              <a:avLst/>
              <a:gdLst>
                <a:gd name="T0" fmla="*/ 112 w 112"/>
                <a:gd name="T1" fmla="*/ 9 h 109"/>
                <a:gd name="T2" fmla="*/ 105 w 112"/>
                <a:gd name="T3" fmla="*/ 0 h 109"/>
                <a:gd name="T4" fmla="*/ 0 w 112"/>
                <a:gd name="T5" fmla="*/ 109 h 109"/>
                <a:gd name="T6" fmla="*/ 112 w 112"/>
                <a:gd name="T7" fmla="*/ 9 h 109"/>
                <a:gd name="T8" fmla="*/ 0 60000 65536"/>
                <a:gd name="T9" fmla="*/ 0 60000 65536"/>
                <a:gd name="T10" fmla="*/ 0 60000 65536"/>
                <a:gd name="T11" fmla="*/ 0 60000 65536"/>
                <a:gd name="T12" fmla="*/ 0 w 112"/>
                <a:gd name="T13" fmla="*/ 0 h 109"/>
                <a:gd name="T14" fmla="*/ 112 w 112"/>
                <a:gd name="T15" fmla="*/ 109 h 109"/>
              </a:gdLst>
              <a:ahLst/>
              <a:cxnLst>
                <a:cxn ang="T8">
                  <a:pos x="T0" y="T1"/>
                </a:cxn>
                <a:cxn ang="T9">
                  <a:pos x="T2" y="T3"/>
                </a:cxn>
                <a:cxn ang="T10">
                  <a:pos x="T4" y="T5"/>
                </a:cxn>
                <a:cxn ang="T11">
                  <a:pos x="T6" y="T7"/>
                </a:cxn>
              </a:cxnLst>
              <a:rect l="T12" t="T13" r="T14" b="T15"/>
              <a:pathLst>
                <a:path w="112" h="109">
                  <a:moveTo>
                    <a:pt x="112" y="9"/>
                  </a:moveTo>
                  <a:lnTo>
                    <a:pt x="105" y="0"/>
                  </a:lnTo>
                  <a:lnTo>
                    <a:pt x="0" y="109"/>
                  </a:lnTo>
                  <a:lnTo>
                    <a:pt x="112" y="9"/>
                  </a:lnTo>
                </a:path>
              </a:pathLst>
            </a:custGeom>
            <a:noFill/>
            <a:ln w="0">
              <a:solidFill>
                <a:srgbClr val="000000"/>
              </a:solidFill>
              <a:prstDash val="solid"/>
              <a:round/>
              <a:headEnd/>
              <a:tailEnd/>
            </a:ln>
          </p:spPr>
          <p:txBody>
            <a:bodyPr/>
            <a:lstStyle/>
            <a:p>
              <a:endParaRPr lang="en-US"/>
            </a:p>
          </p:txBody>
        </p:sp>
        <p:sp>
          <p:nvSpPr>
            <p:cNvPr id="2680" name="Freeform 630">
              <a:extLst>
                <a:ext uri="{FF2B5EF4-FFF2-40B4-BE49-F238E27FC236}">
                  <a16:creationId xmlns:a16="http://schemas.microsoft.com/office/drawing/2014/main" id="{D20B2E13-1B77-42D3-BDC9-2D0A1B4668A5}"/>
                </a:ext>
              </a:extLst>
            </p:cNvPr>
            <p:cNvSpPr>
              <a:spLocks/>
            </p:cNvSpPr>
            <p:nvPr/>
          </p:nvSpPr>
          <p:spPr bwMode="auto">
            <a:xfrm>
              <a:off x="3560" y="3830"/>
              <a:ext cx="18" cy="24"/>
            </a:xfrm>
            <a:custGeom>
              <a:avLst/>
              <a:gdLst>
                <a:gd name="T0" fmla="*/ 105 w 105"/>
                <a:gd name="T1" fmla="*/ 10 h 119"/>
                <a:gd name="T2" fmla="*/ 96 w 105"/>
                <a:gd name="T3" fmla="*/ 0 h 119"/>
                <a:gd name="T4" fmla="*/ 0 w 105"/>
                <a:gd name="T5" fmla="*/ 119 h 119"/>
                <a:gd name="T6" fmla="*/ 105 w 105"/>
                <a:gd name="T7" fmla="*/ 10 h 119"/>
                <a:gd name="T8" fmla="*/ 0 60000 65536"/>
                <a:gd name="T9" fmla="*/ 0 60000 65536"/>
                <a:gd name="T10" fmla="*/ 0 60000 65536"/>
                <a:gd name="T11" fmla="*/ 0 60000 65536"/>
                <a:gd name="T12" fmla="*/ 0 w 105"/>
                <a:gd name="T13" fmla="*/ 0 h 119"/>
                <a:gd name="T14" fmla="*/ 105 w 105"/>
                <a:gd name="T15" fmla="*/ 119 h 119"/>
              </a:gdLst>
              <a:ahLst/>
              <a:cxnLst>
                <a:cxn ang="T8">
                  <a:pos x="T0" y="T1"/>
                </a:cxn>
                <a:cxn ang="T9">
                  <a:pos x="T2" y="T3"/>
                </a:cxn>
                <a:cxn ang="T10">
                  <a:pos x="T4" y="T5"/>
                </a:cxn>
                <a:cxn ang="T11">
                  <a:pos x="T6" y="T7"/>
                </a:cxn>
              </a:cxnLst>
              <a:rect l="T12" t="T13" r="T14" b="T15"/>
              <a:pathLst>
                <a:path w="105" h="119">
                  <a:moveTo>
                    <a:pt x="105" y="10"/>
                  </a:moveTo>
                  <a:lnTo>
                    <a:pt x="96" y="0"/>
                  </a:lnTo>
                  <a:lnTo>
                    <a:pt x="0" y="119"/>
                  </a:lnTo>
                  <a:lnTo>
                    <a:pt x="105" y="10"/>
                  </a:lnTo>
                  <a:close/>
                </a:path>
              </a:pathLst>
            </a:custGeom>
            <a:solidFill>
              <a:srgbClr val="000000"/>
            </a:solidFill>
            <a:ln w="9525">
              <a:noFill/>
              <a:round/>
              <a:headEnd/>
              <a:tailEnd/>
            </a:ln>
          </p:spPr>
          <p:txBody>
            <a:bodyPr/>
            <a:lstStyle/>
            <a:p>
              <a:endParaRPr lang="en-US"/>
            </a:p>
          </p:txBody>
        </p:sp>
        <p:sp>
          <p:nvSpPr>
            <p:cNvPr id="2681" name="Freeform 631">
              <a:extLst>
                <a:ext uri="{FF2B5EF4-FFF2-40B4-BE49-F238E27FC236}">
                  <a16:creationId xmlns:a16="http://schemas.microsoft.com/office/drawing/2014/main" id="{85FB98E3-2BF2-42DE-AF67-512FC21F53E3}"/>
                </a:ext>
              </a:extLst>
            </p:cNvPr>
            <p:cNvSpPr>
              <a:spLocks/>
            </p:cNvSpPr>
            <p:nvPr/>
          </p:nvSpPr>
          <p:spPr bwMode="auto">
            <a:xfrm>
              <a:off x="3560" y="3830"/>
              <a:ext cx="18" cy="24"/>
            </a:xfrm>
            <a:custGeom>
              <a:avLst/>
              <a:gdLst>
                <a:gd name="T0" fmla="*/ 105 w 105"/>
                <a:gd name="T1" fmla="*/ 10 h 119"/>
                <a:gd name="T2" fmla="*/ 96 w 105"/>
                <a:gd name="T3" fmla="*/ 0 h 119"/>
                <a:gd name="T4" fmla="*/ 0 w 105"/>
                <a:gd name="T5" fmla="*/ 119 h 119"/>
                <a:gd name="T6" fmla="*/ 105 w 105"/>
                <a:gd name="T7" fmla="*/ 10 h 119"/>
                <a:gd name="T8" fmla="*/ 0 60000 65536"/>
                <a:gd name="T9" fmla="*/ 0 60000 65536"/>
                <a:gd name="T10" fmla="*/ 0 60000 65536"/>
                <a:gd name="T11" fmla="*/ 0 60000 65536"/>
                <a:gd name="T12" fmla="*/ 0 w 105"/>
                <a:gd name="T13" fmla="*/ 0 h 119"/>
                <a:gd name="T14" fmla="*/ 105 w 105"/>
                <a:gd name="T15" fmla="*/ 119 h 119"/>
              </a:gdLst>
              <a:ahLst/>
              <a:cxnLst>
                <a:cxn ang="T8">
                  <a:pos x="T0" y="T1"/>
                </a:cxn>
                <a:cxn ang="T9">
                  <a:pos x="T2" y="T3"/>
                </a:cxn>
                <a:cxn ang="T10">
                  <a:pos x="T4" y="T5"/>
                </a:cxn>
                <a:cxn ang="T11">
                  <a:pos x="T6" y="T7"/>
                </a:cxn>
              </a:cxnLst>
              <a:rect l="T12" t="T13" r="T14" b="T15"/>
              <a:pathLst>
                <a:path w="105" h="119">
                  <a:moveTo>
                    <a:pt x="105" y="10"/>
                  </a:moveTo>
                  <a:lnTo>
                    <a:pt x="96" y="0"/>
                  </a:lnTo>
                  <a:lnTo>
                    <a:pt x="0" y="119"/>
                  </a:lnTo>
                  <a:lnTo>
                    <a:pt x="105" y="10"/>
                  </a:lnTo>
                </a:path>
              </a:pathLst>
            </a:custGeom>
            <a:noFill/>
            <a:ln w="0">
              <a:solidFill>
                <a:srgbClr val="000000"/>
              </a:solidFill>
              <a:prstDash val="solid"/>
              <a:round/>
              <a:headEnd/>
              <a:tailEnd/>
            </a:ln>
          </p:spPr>
          <p:txBody>
            <a:bodyPr/>
            <a:lstStyle/>
            <a:p>
              <a:endParaRPr lang="en-US"/>
            </a:p>
          </p:txBody>
        </p:sp>
        <p:sp>
          <p:nvSpPr>
            <p:cNvPr id="2682" name="Freeform 632">
              <a:extLst>
                <a:ext uri="{FF2B5EF4-FFF2-40B4-BE49-F238E27FC236}">
                  <a16:creationId xmlns:a16="http://schemas.microsoft.com/office/drawing/2014/main" id="{FA97AFE3-F19C-4343-A858-496A00CEBD3A}"/>
                </a:ext>
              </a:extLst>
            </p:cNvPr>
            <p:cNvSpPr>
              <a:spLocks/>
            </p:cNvSpPr>
            <p:nvPr/>
          </p:nvSpPr>
          <p:spPr bwMode="auto">
            <a:xfrm>
              <a:off x="3560" y="3829"/>
              <a:ext cx="16" cy="25"/>
            </a:xfrm>
            <a:custGeom>
              <a:avLst/>
              <a:gdLst>
                <a:gd name="T0" fmla="*/ 96 w 96"/>
                <a:gd name="T1" fmla="*/ 8 h 127"/>
                <a:gd name="T2" fmla="*/ 88 w 96"/>
                <a:gd name="T3" fmla="*/ 0 h 127"/>
                <a:gd name="T4" fmla="*/ 0 w 96"/>
                <a:gd name="T5" fmla="*/ 127 h 127"/>
                <a:gd name="T6" fmla="*/ 96 w 96"/>
                <a:gd name="T7" fmla="*/ 8 h 127"/>
                <a:gd name="T8" fmla="*/ 0 60000 65536"/>
                <a:gd name="T9" fmla="*/ 0 60000 65536"/>
                <a:gd name="T10" fmla="*/ 0 60000 65536"/>
                <a:gd name="T11" fmla="*/ 0 60000 65536"/>
                <a:gd name="T12" fmla="*/ 0 w 96"/>
                <a:gd name="T13" fmla="*/ 0 h 127"/>
                <a:gd name="T14" fmla="*/ 96 w 96"/>
                <a:gd name="T15" fmla="*/ 127 h 127"/>
              </a:gdLst>
              <a:ahLst/>
              <a:cxnLst>
                <a:cxn ang="T8">
                  <a:pos x="T0" y="T1"/>
                </a:cxn>
                <a:cxn ang="T9">
                  <a:pos x="T2" y="T3"/>
                </a:cxn>
                <a:cxn ang="T10">
                  <a:pos x="T4" y="T5"/>
                </a:cxn>
                <a:cxn ang="T11">
                  <a:pos x="T6" y="T7"/>
                </a:cxn>
              </a:cxnLst>
              <a:rect l="T12" t="T13" r="T14" b="T15"/>
              <a:pathLst>
                <a:path w="96" h="127">
                  <a:moveTo>
                    <a:pt x="96" y="8"/>
                  </a:moveTo>
                  <a:lnTo>
                    <a:pt x="88" y="0"/>
                  </a:lnTo>
                  <a:lnTo>
                    <a:pt x="0" y="127"/>
                  </a:lnTo>
                  <a:lnTo>
                    <a:pt x="96" y="8"/>
                  </a:lnTo>
                  <a:close/>
                </a:path>
              </a:pathLst>
            </a:custGeom>
            <a:solidFill>
              <a:srgbClr val="000000"/>
            </a:solidFill>
            <a:ln w="9525">
              <a:noFill/>
              <a:round/>
              <a:headEnd/>
              <a:tailEnd/>
            </a:ln>
          </p:spPr>
          <p:txBody>
            <a:bodyPr/>
            <a:lstStyle/>
            <a:p>
              <a:endParaRPr lang="en-US"/>
            </a:p>
          </p:txBody>
        </p:sp>
        <p:sp>
          <p:nvSpPr>
            <p:cNvPr id="2683" name="Freeform 633">
              <a:extLst>
                <a:ext uri="{FF2B5EF4-FFF2-40B4-BE49-F238E27FC236}">
                  <a16:creationId xmlns:a16="http://schemas.microsoft.com/office/drawing/2014/main" id="{67BA0B4B-0CE2-434F-9CEE-9C7B52326218}"/>
                </a:ext>
              </a:extLst>
            </p:cNvPr>
            <p:cNvSpPr>
              <a:spLocks/>
            </p:cNvSpPr>
            <p:nvPr/>
          </p:nvSpPr>
          <p:spPr bwMode="auto">
            <a:xfrm>
              <a:off x="3560" y="3829"/>
              <a:ext cx="16" cy="25"/>
            </a:xfrm>
            <a:custGeom>
              <a:avLst/>
              <a:gdLst>
                <a:gd name="T0" fmla="*/ 96 w 96"/>
                <a:gd name="T1" fmla="*/ 8 h 127"/>
                <a:gd name="T2" fmla="*/ 88 w 96"/>
                <a:gd name="T3" fmla="*/ 0 h 127"/>
                <a:gd name="T4" fmla="*/ 0 w 96"/>
                <a:gd name="T5" fmla="*/ 127 h 127"/>
                <a:gd name="T6" fmla="*/ 96 w 96"/>
                <a:gd name="T7" fmla="*/ 8 h 127"/>
                <a:gd name="T8" fmla="*/ 0 60000 65536"/>
                <a:gd name="T9" fmla="*/ 0 60000 65536"/>
                <a:gd name="T10" fmla="*/ 0 60000 65536"/>
                <a:gd name="T11" fmla="*/ 0 60000 65536"/>
                <a:gd name="T12" fmla="*/ 0 w 96"/>
                <a:gd name="T13" fmla="*/ 0 h 127"/>
                <a:gd name="T14" fmla="*/ 96 w 96"/>
                <a:gd name="T15" fmla="*/ 127 h 127"/>
              </a:gdLst>
              <a:ahLst/>
              <a:cxnLst>
                <a:cxn ang="T8">
                  <a:pos x="T0" y="T1"/>
                </a:cxn>
                <a:cxn ang="T9">
                  <a:pos x="T2" y="T3"/>
                </a:cxn>
                <a:cxn ang="T10">
                  <a:pos x="T4" y="T5"/>
                </a:cxn>
                <a:cxn ang="T11">
                  <a:pos x="T6" y="T7"/>
                </a:cxn>
              </a:cxnLst>
              <a:rect l="T12" t="T13" r="T14" b="T15"/>
              <a:pathLst>
                <a:path w="96" h="127">
                  <a:moveTo>
                    <a:pt x="96" y="8"/>
                  </a:moveTo>
                  <a:lnTo>
                    <a:pt x="88" y="0"/>
                  </a:lnTo>
                  <a:lnTo>
                    <a:pt x="0" y="127"/>
                  </a:lnTo>
                  <a:lnTo>
                    <a:pt x="96" y="8"/>
                  </a:lnTo>
                </a:path>
              </a:pathLst>
            </a:custGeom>
            <a:noFill/>
            <a:ln w="0">
              <a:solidFill>
                <a:srgbClr val="000000"/>
              </a:solidFill>
              <a:prstDash val="solid"/>
              <a:round/>
              <a:headEnd/>
              <a:tailEnd/>
            </a:ln>
          </p:spPr>
          <p:txBody>
            <a:bodyPr/>
            <a:lstStyle/>
            <a:p>
              <a:endParaRPr lang="en-US"/>
            </a:p>
          </p:txBody>
        </p:sp>
        <p:sp>
          <p:nvSpPr>
            <p:cNvPr id="2684" name="Freeform 634">
              <a:extLst>
                <a:ext uri="{FF2B5EF4-FFF2-40B4-BE49-F238E27FC236}">
                  <a16:creationId xmlns:a16="http://schemas.microsoft.com/office/drawing/2014/main" id="{DA8EC541-D202-4DD8-ADD7-EC5D4ABFD806}"/>
                </a:ext>
              </a:extLst>
            </p:cNvPr>
            <p:cNvSpPr>
              <a:spLocks/>
            </p:cNvSpPr>
            <p:nvPr/>
          </p:nvSpPr>
          <p:spPr bwMode="auto">
            <a:xfrm>
              <a:off x="3560" y="3827"/>
              <a:ext cx="15" cy="27"/>
            </a:xfrm>
            <a:custGeom>
              <a:avLst/>
              <a:gdLst>
                <a:gd name="T0" fmla="*/ 88 w 88"/>
                <a:gd name="T1" fmla="*/ 9 h 136"/>
                <a:gd name="T2" fmla="*/ 78 w 88"/>
                <a:gd name="T3" fmla="*/ 0 h 136"/>
                <a:gd name="T4" fmla="*/ 0 w 88"/>
                <a:gd name="T5" fmla="*/ 136 h 136"/>
                <a:gd name="T6" fmla="*/ 88 w 88"/>
                <a:gd name="T7" fmla="*/ 9 h 136"/>
                <a:gd name="T8" fmla="*/ 0 60000 65536"/>
                <a:gd name="T9" fmla="*/ 0 60000 65536"/>
                <a:gd name="T10" fmla="*/ 0 60000 65536"/>
                <a:gd name="T11" fmla="*/ 0 60000 65536"/>
                <a:gd name="T12" fmla="*/ 0 w 88"/>
                <a:gd name="T13" fmla="*/ 0 h 136"/>
                <a:gd name="T14" fmla="*/ 88 w 88"/>
                <a:gd name="T15" fmla="*/ 136 h 136"/>
              </a:gdLst>
              <a:ahLst/>
              <a:cxnLst>
                <a:cxn ang="T8">
                  <a:pos x="T0" y="T1"/>
                </a:cxn>
                <a:cxn ang="T9">
                  <a:pos x="T2" y="T3"/>
                </a:cxn>
                <a:cxn ang="T10">
                  <a:pos x="T4" y="T5"/>
                </a:cxn>
                <a:cxn ang="T11">
                  <a:pos x="T6" y="T7"/>
                </a:cxn>
              </a:cxnLst>
              <a:rect l="T12" t="T13" r="T14" b="T15"/>
              <a:pathLst>
                <a:path w="88" h="136">
                  <a:moveTo>
                    <a:pt x="88" y="9"/>
                  </a:moveTo>
                  <a:lnTo>
                    <a:pt x="78" y="0"/>
                  </a:lnTo>
                  <a:lnTo>
                    <a:pt x="0" y="136"/>
                  </a:lnTo>
                  <a:lnTo>
                    <a:pt x="88" y="9"/>
                  </a:lnTo>
                  <a:close/>
                </a:path>
              </a:pathLst>
            </a:custGeom>
            <a:solidFill>
              <a:srgbClr val="000000"/>
            </a:solidFill>
            <a:ln w="9525">
              <a:noFill/>
              <a:round/>
              <a:headEnd/>
              <a:tailEnd/>
            </a:ln>
          </p:spPr>
          <p:txBody>
            <a:bodyPr/>
            <a:lstStyle/>
            <a:p>
              <a:endParaRPr lang="en-US"/>
            </a:p>
          </p:txBody>
        </p:sp>
        <p:sp>
          <p:nvSpPr>
            <p:cNvPr id="2685" name="Freeform 635">
              <a:extLst>
                <a:ext uri="{FF2B5EF4-FFF2-40B4-BE49-F238E27FC236}">
                  <a16:creationId xmlns:a16="http://schemas.microsoft.com/office/drawing/2014/main" id="{C281DAA2-64A6-4624-8C1B-28D8B6203BF6}"/>
                </a:ext>
              </a:extLst>
            </p:cNvPr>
            <p:cNvSpPr>
              <a:spLocks/>
            </p:cNvSpPr>
            <p:nvPr/>
          </p:nvSpPr>
          <p:spPr bwMode="auto">
            <a:xfrm>
              <a:off x="3560" y="3827"/>
              <a:ext cx="15" cy="27"/>
            </a:xfrm>
            <a:custGeom>
              <a:avLst/>
              <a:gdLst>
                <a:gd name="T0" fmla="*/ 88 w 88"/>
                <a:gd name="T1" fmla="*/ 9 h 136"/>
                <a:gd name="T2" fmla="*/ 78 w 88"/>
                <a:gd name="T3" fmla="*/ 0 h 136"/>
                <a:gd name="T4" fmla="*/ 0 w 88"/>
                <a:gd name="T5" fmla="*/ 136 h 136"/>
                <a:gd name="T6" fmla="*/ 88 w 88"/>
                <a:gd name="T7" fmla="*/ 9 h 136"/>
                <a:gd name="T8" fmla="*/ 0 60000 65536"/>
                <a:gd name="T9" fmla="*/ 0 60000 65536"/>
                <a:gd name="T10" fmla="*/ 0 60000 65536"/>
                <a:gd name="T11" fmla="*/ 0 60000 65536"/>
                <a:gd name="T12" fmla="*/ 0 w 88"/>
                <a:gd name="T13" fmla="*/ 0 h 136"/>
                <a:gd name="T14" fmla="*/ 88 w 88"/>
                <a:gd name="T15" fmla="*/ 136 h 136"/>
              </a:gdLst>
              <a:ahLst/>
              <a:cxnLst>
                <a:cxn ang="T8">
                  <a:pos x="T0" y="T1"/>
                </a:cxn>
                <a:cxn ang="T9">
                  <a:pos x="T2" y="T3"/>
                </a:cxn>
                <a:cxn ang="T10">
                  <a:pos x="T4" y="T5"/>
                </a:cxn>
                <a:cxn ang="T11">
                  <a:pos x="T6" y="T7"/>
                </a:cxn>
              </a:cxnLst>
              <a:rect l="T12" t="T13" r="T14" b="T15"/>
              <a:pathLst>
                <a:path w="88" h="136">
                  <a:moveTo>
                    <a:pt x="88" y="9"/>
                  </a:moveTo>
                  <a:lnTo>
                    <a:pt x="78" y="0"/>
                  </a:lnTo>
                  <a:lnTo>
                    <a:pt x="0" y="136"/>
                  </a:lnTo>
                  <a:lnTo>
                    <a:pt x="88" y="9"/>
                  </a:lnTo>
                </a:path>
              </a:pathLst>
            </a:custGeom>
            <a:noFill/>
            <a:ln w="0">
              <a:solidFill>
                <a:srgbClr val="000000"/>
              </a:solidFill>
              <a:prstDash val="solid"/>
              <a:round/>
              <a:headEnd/>
              <a:tailEnd/>
            </a:ln>
          </p:spPr>
          <p:txBody>
            <a:bodyPr/>
            <a:lstStyle/>
            <a:p>
              <a:endParaRPr lang="en-US"/>
            </a:p>
          </p:txBody>
        </p:sp>
        <p:sp>
          <p:nvSpPr>
            <p:cNvPr id="2686" name="Freeform 636">
              <a:extLst>
                <a:ext uri="{FF2B5EF4-FFF2-40B4-BE49-F238E27FC236}">
                  <a16:creationId xmlns:a16="http://schemas.microsoft.com/office/drawing/2014/main" id="{2253BCAF-58B7-4635-BC40-C1566AF43202}"/>
                </a:ext>
              </a:extLst>
            </p:cNvPr>
            <p:cNvSpPr>
              <a:spLocks/>
            </p:cNvSpPr>
            <p:nvPr/>
          </p:nvSpPr>
          <p:spPr bwMode="auto">
            <a:xfrm>
              <a:off x="3560" y="3826"/>
              <a:ext cx="13" cy="28"/>
            </a:xfrm>
            <a:custGeom>
              <a:avLst/>
              <a:gdLst>
                <a:gd name="T0" fmla="*/ 78 w 78"/>
                <a:gd name="T1" fmla="*/ 6 h 142"/>
                <a:gd name="T2" fmla="*/ 67 w 78"/>
                <a:gd name="T3" fmla="*/ 0 h 142"/>
                <a:gd name="T4" fmla="*/ 0 w 78"/>
                <a:gd name="T5" fmla="*/ 142 h 142"/>
                <a:gd name="T6" fmla="*/ 78 w 78"/>
                <a:gd name="T7" fmla="*/ 6 h 142"/>
                <a:gd name="T8" fmla="*/ 0 60000 65536"/>
                <a:gd name="T9" fmla="*/ 0 60000 65536"/>
                <a:gd name="T10" fmla="*/ 0 60000 65536"/>
                <a:gd name="T11" fmla="*/ 0 60000 65536"/>
                <a:gd name="T12" fmla="*/ 0 w 78"/>
                <a:gd name="T13" fmla="*/ 0 h 142"/>
                <a:gd name="T14" fmla="*/ 78 w 78"/>
                <a:gd name="T15" fmla="*/ 142 h 142"/>
              </a:gdLst>
              <a:ahLst/>
              <a:cxnLst>
                <a:cxn ang="T8">
                  <a:pos x="T0" y="T1"/>
                </a:cxn>
                <a:cxn ang="T9">
                  <a:pos x="T2" y="T3"/>
                </a:cxn>
                <a:cxn ang="T10">
                  <a:pos x="T4" y="T5"/>
                </a:cxn>
                <a:cxn ang="T11">
                  <a:pos x="T6" y="T7"/>
                </a:cxn>
              </a:cxnLst>
              <a:rect l="T12" t="T13" r="T14" b="T15"/>
              <a:pathLst>
                <a:path w="78" h="142">
                  <a:moveTo>
                    <a:pt x="78" y="6"/>
                  </a:moveTo>
                  <a:lnTo>
                    <a:pt x="67" y="0"/>
                  </a:lnTo>
                  <a:lnTo>
                    <a:pt x="0" y="142"/>
                  </a:lnTo>
                  <a:lnTo>
                    <a:pt x="78" y="6"/>
                  </a:lnTo>
                  <a:close/>
                </a:path>
              </a:pathLst>
            </a:custGeom>
            <a:solidFill>
              <a:srgbClr val="000000"/>
            </a:solidFill>
            <a:ln w="9525">
              <a:noFill/>
              <a:round/>
              <a:headEnd/>
              <a:tailEnd/>
            </a:ln>
          </p:spPr>
          <p:txBody>
            <a:bodyPr/>
            <a:lstStyle/>
            <a:p>
              <a:endParaRPr lang="en-US"/>
            </a:p>
          </p:txBody>
        </p:sp>
        <p:sp>
          <p:nvSpPr>
            <p:cNvPr id="2687" name="Freeform 637">
              <a:extLst>
                <a:ext uri="{FF2B5EF4-FFF2-40B4-BE49-F238E27FC236}">
                  <a16:creationId xmlns:a16="http://schemas.microsoft.com/office/drawing/2014/main" id="{7AA5400E-B6D8-47EB-B99A-CFEF19FD8AB3}"/>
                </a:ext>
              </a:extLst>
            </p:cNvPr>
            <p:cNvSpPr>
              <a:spLocks/>
            </p:cNvSpPr>
            <p:nvPr/>
          </p:nvSpPr>
          <p:spPr bwMode="auto">
            <a:xfrm>
              <a:off x="3560" y="3826"/>
              <a:ext cx="13" cy="28"/>
            </a:xfrm>
            <a:custGeom>
              <a:avLst/>
              <a:gdLst>
                <a:gd name="T0" fmla="*/ 78 w 78"/>
                <a:gd name="T1" fmla="*/ 6 h 142"/>
                <a:gd name="T2" fmla="*/ 67 w 78"/>
                <a:gd name="T3" fmla="*/ 0 h 142"/>
                <a:gd name="T4" fmla="*/ 0 w 78"/>
                <a:gd name="T5" fmla="*/ 142 h 142"/>
                <a:gd name="T6" fmla="*/ 78 w 78"/>
                <a:gd name="T7" fmla="*/ 6 h 142"/>
                <a:gd name="T8" fmla="*/ 0 60000 65536"/>
                <a:gd name="T9" fmla="*/ 0 60000 65536"/>
                <a:gd name="T10" fmla="*/ 0 60000 65536"/>
                <a:gd name="T11" fmla="*/ 0 60000 65536"/>
                <a:gd name="T12" fmla="*/ 0 w 78"/>
                <a:gd name="T13" fmla="*/ 0 h 142"/>
                <a:gd name="T14" fmla="*/ 78 w 78"/>
                <a:gd name="T15" fmla="*/ 142 h 142"/>
              </a:gdLst>
              <a:ahLst/>
              <a:cxnLst>
                <a:cxn ang="T8">
                  <a:pos x="T0" y="T1"/>
                </a:cxn>
                <a:cxn ang="T9">
                  <a:pos x="T2" y="T3"/>
                </a:cxn>
                <a:cxn ang="T10">
                  <a:pos x="T4" y="T5"/>
                </a:cxn>
                <a:cxn ang="T11">
                  <a:pos x="T6" y="T7"/>
                </a:cxn>
              </a:cxnLst>
              <a:rect l="T12" t="T13" r="T14" b="T15"/>
              <a:pathLst>
                <a:path w="78" h="142">
                  <a:moveTo>
                    <a:pt x="78" y="6"/>
                  </a:moveTo>
                  <a:lnTo>
                    <a:pt x="67" y="0"/>
                  </a:lnTo>
                  <a:lnTo>
                    <a:pt x="0" y="142"/>
                  </a:lnTo>
                  <a:lnTo>
                    <a:pt x="78" y="6"/>
                  </a:lnTo>
                </a:path>
              </a:pathLst>
            </a:custGeom>
            <a:noFill/>
            <a:ln w="0">
              <a:solidFill>
                <a:srgbClr val="000000"/>
              </a:solidFill>
              <a:prstDash val="solid"/>
              <a:round/>
              <a:headEnd/>
              <a:tailEnd/>
            </a:ln>
          </p:spPr>
          <p:txBody>
            <a:bodyPr/>
            <a:lstStyle/>
            <a:p>
              <a:endParaRPr lang="en-US"/>
            </a:p>
          </p:txBody>
        </p:sp>
        <p:sp>
          <p:nvSpPr>
            <p:cNvPr id="2688" name="Freeform 638">
              <a:extLst>
                <a:ext uri="{FF2B5EF4-FFF2-40B4-BE49-F238E27FC236}">
                  <a16:creationId xmlns:a16="http://schemas.microsoft.com/office/drawing/2014/main" id="{201EC04A-5188-4076-8916-BC52E63948C9}"/>
                </a:ext>
              </a:extLst>
            </p:cNvPr>
            <p:cNvSpPr>
              <a:spLocks/>
            </p:cNvSpPr>
            <p:nvPr/>
          </p:nvSpPr>
          <p:spPr bwMode="auto">
            <a:xfrm>
              <a:off x="3560" y="3825"/>
              <a:ext cx="11" cy="29"/>
            </a:xfrm>
            <a:custGeom>
              <a:avLst/>
              <a:gdLst>
                <a:gd name="T0" fmla="*/ 67 w 67"/>
                <a:gd name="T1" fmla="*/ 6 h 148"/>
                <a:gd name="T2" fmla="*/ 57 w 67"/>
                <a:gd name="T3" fmla="*/ 0 h 148"/>
                <a:gd name="T4" fmla="*/ 0 w 67"/>
                <a:gd name="T5" fmla="*/ 148 h 148"/>
                <a:gd name="T6" fmla="*/ 67 w 67"/>
                <a:gd name="T7" fmla="*/ 6 h 148"/>
                <a:gd name="T8" fmla="*/ 0 60000 65536"/>
                <a:gd name="T9" fmla="*/ 0 60000 65536"/>
                <a:gd name="T10" fmla="*/ 0 60000 65536"/>
                <a:gd name="T11" fmla="*/ 0 60000 65536"/>
                <a:gd name="T12" fmla="*/ 0 w 67"/>
                <a:gd name="T13" fmla="*/ 0 h 148"/>
                <a:gd name="T14" fmla="*/ 67 w 67"/>
                <a:gd name="T15" fmla="*/ 148 h 148"/>
              </a:gdLst>
              <a:ahLst/>
              <a:cxnLst>
                <a:cxn ang="T8">
                  <a:pos x="T0" y="T1"/>
                </a:cxn>
                <a:cxn ang="T9">
                  <a:pos x="T2" y="T3"/>
                </a:cxn>
                <a:cxn ang="T10">
                  <a:pos x="T4" y="T5"/>
                </a:cxn>
                <a:cxn ang="T11">
                  <a:pos x="T6" y="T7"/>
                </a:cxn>
              </a:cxnLst>
              <a:rect l="T12" t="T13" r="T14" b="T15"/>
              <a:pathLst>
                <a:path w="67" h="148">
                  <a:moveTo>
                    <a:pt x="67" y="6"/>
                  </a:moveTo>
                  <a:lnTo>
                    <a:pt x="57" y="0"/>
                  </a:lnTo>
                  <a:lnTo>
                    <a:pt x="0" y="148"/>
                  </a:lnTo>
                  <a:lnTo>
                    <a:pt x="67" y="6"/>
                  </a:lnTo>
                  <a:close/>
                </a:path>
              </a:pathLst>
            </a:custGeom>
            <a:solidFill>
              <a:srgbClr val="000000"/>
            </a:solidFill>
            <a:ln w="9525">
              <a:noFill/>
              <a:round/>
              <a:headEnd/>
              <a:tailEnd/>
            </a:ln>
          </p:spPr>
          <p:txBody>
            <a:bodyPr/>
            <a:lstStyle/>
            <a:p>
              <a:endParaRPr lang="en-US"/>
            </a:p>
          </p:txBody>
        </p:sp>
        <p:sp>
          <p:nvSpPr>
            <p:cNvPr id="2689" name="Freeform 639">
              <a:extLst>
                <a:ext uri="{FF2B5EF4-FFF2-40B4-BE49-F238E27FC236}">
                  <a16:creationId xmlns:a16="http://schemas.microsoft.com/office/drawing/2014/main" id="{76E766DD-961A-4AA5-AFEE-1E314D2A7BA1}"/>
                </a:ext>
              </a:extLst>
            </p:cNvPr>
            <p:cNvSpPr>
              <a:spLocks/>
            </p:cNvSpPr>
            <p:nvPr/>
          </p:nvSpPr>
          <p:spPr bwMode="auto">
            <a:xfrm>
              <a:off x="3560" y="3825"/>
              <a:ext cx="11" cy="29"/>
            </a:xfrm>
            <a:custGeom>
              <a:avLst/>
              <a:gdLst>
                <a:gd name="T0" fmla="*/ 67 w 67"/>
                <a:gd name="T1" fmla="*/ 6 h 148"/>
                <a:gd name="T2" fmla="*/ 57 w 67"/>
                <a:gd name="T3" fmla="*/ 0 h 148"/>
                <a:gd name="T4" fmla="*/ 0 w 67"/>
                <a:gd name="T5" fmla="*/ 148 h 148"/>
                <a:gd name="T6" fmla="*/ 67 w 67"/>
                <a:gd name="T7" fmla="*/ 6 h 148"/>
                <a:gd name="T8" fmla="*/ 0 60000 65536"/>
                <a:gd name="T9" fmla="*/ 0 60000 65536"/>
                <a:gd name="T10" fmla="*/ 0 60000 65536"/>
                <a:gd name="T11" fmla="*/ 0 60000 65536"/>
                <a:gd name="T12" fmla="*/ 0 w 67"/>
                <a:gd name="T13" fmla="*/ 0 h 148"/>
                <a:gd name="T14" fmla="*/ 67 w 67"/>
                <a:gd name="T15" fmla="*/ 148 h 148"/>
              </a:gdLst>
              <a:ahLst/>
              <a:cxnLst>
                <a:cxn ang="T8">
                  <a:pos x="T0" y="T1"/>
                </a:cxn>
                <a:cxn ang="T9">
                  <a:pos x="T2" y="T3"/>
                </a:cxn>
                <a:cxn ang="T10">
                  <a:pos x="T4" y="T5"/>
                </a:cxn>
                <a:cxn ang="T11">
                  <a:pos x="T6" y="T7"/>
                </a:cxn>
              </a:cxnLst>
              <a:rect l="T12" t="T13" r="T14" b="T15"/>
              <a:pathLst>
                <a:path w="67" h="148">
                  <a:moveTo>
                    <a:pt x="67" y="6"/>
                  </a:moveTo>
                  <a:lnTo>
                    <a:pt x="57" y="0"/>
                  </a:lnTo>
                  <a:lnTo>
                    <a:pt x="0" y="148"/>
                  </a:lnTo>
                  <a:lnTo>
                    <a:pt x="67" y="6"/>
                  </a:lnTo>
                </a:path>
              </a:pathLst>
            </a:custGeom>
            <a:noFill/>
            <a:ln w="0">
              <a:solidFill>
                <a:srgbClr val="000000"/>
              </a:solidFill>
              <a:prstDash val="solid"/>
              <a:round/>
              <a:headEnd/>
              <a:tailEnd/>
            </a:ln>
          </p:spPr>
          <p:txBody>
            <a:bodyPr/>
            <a:lstStyle/>
            <a:p>
              <a:endParaRPr lang="en-US"/>
            </a:p>
          </p:txBody>
        </p:sp>
        <p:sp>
          <p:nvSpPr>
            <p:cNvPr id="2690" name="Freeform 640">
              <a:extLst>
                <a:ext uri="{FF2B5EF4-FFF2-40B4-BE49-F238E27FC236}">
                  <a16:creationId xmlns:a16="http://schemas.microsoft.com/office/drawing/2014/main" id="{AF09799F-EC1E-48C5-8084-0807F7192653}"/>
                </a:ext>
              </a:extLst>
            </p:cNvPr>
            <p:cNvSpPr>
              <a:spLocks/>
            </p:cNvSpPr>
            <p:nvPr/>
          </p:nvSpPr>
          <p:spPr bwMode="auto">
            <a:xfrm>
              <a:off x="3560" y="3824"/>
              <a:ext cx="10" cy="30"/>
            </a:xfrm>
            <a:custGeom>
              <a:avLst/>
              <a:gdLst>
                <a:gd name="T0" fmla="*/ 57 w 57"/>
                <a:gd name="T1" fmla="*/ 4 h 152"/>
                <a:gd name="T2" fmla="*/ 46 w 57"/>
                <a:gd name="T3" fmla="*/ 0 h 152"/>
                <a:gd name="T4" fmla="*/ 0 w 57"/>
                <a:gd name="T5" fmla="*/ 152 h 152"/>
                <a:gd name="T6" fmla="*/ 57 w 57"/>
                <a:gd name="T7" fmla="*/ 4 h 152"/>
                <a:gd name="T8" fmla="*/ 0 60000 65536"/>
                <a:gd name="T9" fmla="*/ 0 60000 65536"/>
                <a:gd name="T10" fmla="*/ 0 60000 65536"/>
                <a:gd name="T11" fmla="*/ 0 60000 65536"/>
                <a:gd name="T12" fmla="*/ 0 w 57"/>
                <a:gd name="T13" fmla="*/ 0 h 152"/>
                <a:gd name="T14" fmla="*/ 57 w 57"/>
                <a:gd name="T15" fmla="*/ 152 h 152"/>
              </a:gdLst>
              <a:ahLst/>
              <a:cxnLst>
                <a:cxn ang="T8">
                  <a:pos x="T0" y="T1"/>
                </a:cxn>
                <a:cxn ang="T9">
                  <a:pos x="T2" y="T3"/>
                </a:cxn>
                <a:cxn ang="T10">
                  <a:pos x="T4" y="T5"/>
                </a:cxn>
                <a:cxn ang="T11">
                  <a:pos x="T6" y="T7"/>
                </a:cxn>
              </a:cxnLst>
              <a:rect l="T12" t="T13" r="T14" b="T15"/>
              <a:pathLst>
                <a:path w="57" h="152">
                  <a:moveTo>
                    <a:pt x="57" y="4"/>
                  </a:moveTo>
                  <a:lnTo>
                    <a:pt x="46" y="0"/>
                  </a:lnTo>
                  <a:lnTo>
                    <a:pt x="0" y="152"/>
                  </a:lnTo>
                  <a:lnTo>
                    <a:pt x="57" y="4"/>
                  </a:lnTo>
                  <a:close/>
                </a:path>
              </a:pathLst>
            </a:custGeom>
            <a:solidFill>
              <a:srgbClr val="000000"/>
            </a:solidFill>
            <a:ln w="9525">
              <a:noFill/>
              <a:round/>
              <a:headEnd/>
              <a:tailEnd/>
            </a:ln>
          </p:spPr>
          <p:txBody>
            <a:bodyPr/>
            <a:lstStyle/>
            <a:p>
              <a:endParaRPr lang="en-US"/>
            </a:p>
          </p:txBody>
        </p:sp>
        <p:sp>
          <p:nvSpPr>
            <p:cNvPr id="2691" name="Freeform 641">
              <a:extLst>
                <a:ext uri="{FF2B5EF4-FFF2-40B4-BE49-F238E27FC236}">
                  <a16:creationId xmlns:a16="http://schemas.microsoft.com/office/drawing/2014/main" id="{06197509-9CEF-42D2-9B3E-827D05D2B139}"/>
                </a:ext>
              </a:extLst>
            </p:cNvPr>
            <p:cNvSpPr>
              <a:spLocks/>
            </p:cNvSpPr>
            <p:nvPr/>
          </p:nvSpPr>
          <p:spPr bwMode="auto">
            <a:xfrm>
              <a:off x="3560" y="3824"/>
              <a:ext cx="10" cy="30"/>
            </a:xfrm>
            <a:custGeom>
              <a:avLst/>
              <a:gdLst>
                <a:gd name="T0" fmla="*/ 57 w 57"/>
                <a:gd name="T1" fmla="*/ 4 h 152"/>
                <a:gd name="T2" fmla="*/ 46 w 57"/>
                <a:gd name="T3" fmla="*/ 0 h 152"/>
                <a:gd name="T4" fmla="*/ 0 w 57"/>
                <a:gd name="T5" fmla="*/ 152 h 152"/>
                <a:gd name="T6" fmla="*/ 57 w 57"/>
                <a:gd name="T7" fmla="*/ 4 h 152"/>
                <a:gd name="T8" fmla="*/ 0 60000 65536"/>
                <a:gd name="T9" fmla="*/ 0 60000 65536"/>
                <a:gd name="T10" fmla="*/ 0 60000 65536"/>
                <a:gd name="T11" fmla="*/ 0 60000 65536"/>
                <a:gd name="T12" fmla="*/ 0 w 57"/>
                <a:gd name="T13" fmla="*/ 0 h 152"/>
                <a:gd name="T14" fmla="*/ 57 w 57"/>
                <a:gd name="T15" fmla="*/ 152 h 152"/>
              </a:gdLst>
              <a:ahLst/>
              <a:cxnLst>
                <a:cxn ang="T8">
                  <a:pos x="T0" y="T1"/>
                </a:cxn>
                <a:cxn ang="T9">
                  <a:pos x="T2" y="T3"/>
                </a:cxn>
                <a:cxn ang="T10">
                  <a:pos x="T4" y="T5"/>
                </a:cxn>
                <a:cxn ang="T11">
                  <a:pos x="T6" y="T7"/>
                </a:cxn>
              </a:cxnLst>
              <a:rect l="T12" t="T13" r="T14" b="T15"/>
              <a:pathLst>
                <a:path w="57" h="152">
                  <a:moveTo>
                    <a:pt x="57" y="4"/>
                  </a:moveTo>
                  <a:lnTo>
                    <a:pt x="46" y="0"/>
                  </a:lnTo>
                  <a:lnTo>
                    <a:pt x="0" y="152"/>
                  </a:lnTo>
                  <a:lnTo>
                    <a:pt x="57" y="4"/>
                  </a:lnTo>
                </a:path>
              </a:pathLst>
            </a:custGeom>
            <a:noFill/>
            <a:ln w="0">
              <a:solidFill>
                <a:srgbClr val="000000"/>
              </a:solidFill>
              <a:prstDash val="solid"/>
              <a:round/>
              <a:headEnd/>
              <a:tailEnd/>
            </a:ln>
          </p:spPr>
          <p:txBody>
            <a:bodyPr/>
            <a:lstStyle/>
            <a:p>
              <a:endParaRPr lang="en-US"/>
            </a:p>
          </p:txBody>
        </p:sp>
        <p:sp>
          <p:nvSpPr>
            <p:cNvPr id="2692" name="Freeform 642">
              <a:extLst>
                <a:ext uri="{FF2B5EF4-FFF2-40B4-BE49-F238E27FC236}">
                  <a16:creationId xmlns:a16="http://schemas.microsoft.com/office/drawing/2014/main" id="{A7F033FB-AFE2-4098-AF61-4401B8292E32}"/>
                </a:ext>
              </a:extLst>
            </p:cNvPr>
            <p:cNvSpPr>
              <a:spLocks/>
            </p:cNvSpPr>
            <p:nvPr/>
          </p:nvSpPr>
          <p:spPr bwMode="auto">
            <a:xfrm>
              <a:off x="3560" y="3823"/>
              <a:ext cx="8" cy="31"/>
            </a:xfrm>
            <a:custGeom>
              <a:avLst/>
              <a:gdLst>
                <a:gd name="T0" fmla="*/ 46 w 46"/>
                <a:gd name="T1" fmla="*/ 4 h 156"/>
                <a:gd name="T2" fmla="*/ 35 w 46"/>
                <a:gd name="T3" fmla="*/ 0 h 156"/>
                <a:gd name="T4" fmla="*/ 0 w 46"/>
                <a:gd name="T5" fmla="*/ 156 h 156"/>
                <a:gd name="T6" fmla="*/ 46 w 46"/>
                <a:gd name="T7" fmla="*/ 4 h 156"/>
                <a:gd name="T8" fmla="*/ 0 60000 65536"/>
                <a:gd name="T9" fmla="*/ 0 60000 65536"/>
                <a:gd name="T10" fmla="*/ 0 60000 65536"/>
                <a:gd name="T11" fmla="*/ 0 60000 65536"/>
                <a:gd name="T12" fmla="*/ 0 w 46"/>
                <a:gd name="T13" fmla="*/ 0 h 156"/>
                <a:gd name="T14" fmla="*/ 46 w 46"/>
                <a:gd name="T15" fmla="*/ 156 h 156"/>
              </a:gdLst>
              <a:ahLst/>
              <a:cxnLst>
                <a:cxn ang="T8">
                  <a:pos x="T0" y="T1"/>
                </a:cxn>
                <a:cxn ang="T9">
                  <a:pos x="T2" y="T3"/>
                </a:cxn>
                <a:cxn ang="T10">
                  <a:pos x="T4" y="T5"/>
                </a:cxn>
                <a:cxn ang="T11">
                  <a:pos x="T6" y="T7"/>
                </a:cxn>
              </a:cxnLst>
              <a:rect l="T12" t="T13" r="T14" b="T15"/>
              <a:pathLst>
                <a:path w="46" h="156">
                  <a:moveTo>
                    <a:pt x="46" y="4"/>
                  </a:moveTo>
                  <a:lnTo>
                    <a:pt x="35" y="0"/>
                  </a:lnTo>
                  <a:lnTo>
                    <a:pt x="0" y="156"/>
                  </a:lnTo>
                  <a:lnTo>
                    <a:pt x="46" y="4"/>
                  </a:lnTo>
                  <a:close/>
                </a:path>
              </a:pathLst>
            </a:custGeom>
            <a:solidFill>
              <a:srgbClr val="000000"/>
            </a:solidFill>
            <a:ln w="9525">
              <a:noFill/>
              <a:round/>
              <a:headEnd/>
              <a:tailEnd/>
            </a:ln>
          </p:spPr>
          <p:txBody>
            <a:bodyPr/>
            <a:lstStyle/>
            <a:p>
              <a:endParaRPr lang="en-US"/>
            </a:p>
          </p:txBody>
        </p:sp>
        <p:sp>
          <p:nvSpPr>
            <p:cNvPr id="2693" name="Freeform 643">
              <a:extLst>
                <a:ext uri="{FF2B5EF4-FFF2-40B4-BE49-F238E27FC236}">
                  <a16:creationId xmlns:a16="http://schemas.microsoft.com/office/drawing/2014/main" id="{3860D0EE-71A4-4BC1-B9A2-16E0C9A94FC9}"/>
                </a:ext>
              </a:extLst>
            </p:cNvPr>
            <p:cNvSpPr>
              <a:spLocks/>
            </p:cNvSpPr>
            <p:nvPr/>
          </p:nvSpPr>
          <p:spPr bwMode="auto">
            <a:xfrm>
              <a:off x="3560" y="3823"/>
              <a:ext cx="8" cy="31"/>
            </a:xfrm>
            <a:custGeom>
              <a:avLst/>
              <a:gdLst>
                <a:gd name="T0" fmla="*/ 46 w 46"/>
                <a:gd name="T1" fmla="*/ 4 h 156"/>
                <a:gd name="T2" fmla="*/ 35 w 46"/>
                <a:gd name="T3" fmla="*/ 0 h 156"/>
                <a:gd name="T4" fmla="*/ 0 w 46"/>
                <a:gd name="T5" fmla="*/ 156 h 156"/>
                <a:gd name="T6" fmla="*/ 46 w 46"/>
                <a:gd name="T7" fmla="*/ 4 h 156"/>
                <a:gd name="T8" fmla="*/ 0 60000 65536"/>
                <a:gd name="T9" fmla="*/ 0 60000 65536"/>
                <a:gd name="T10" fmla="*/ 0 60000 65536"/>
                <a:gd name="T11" fmla="*/ 0 60000 65536"/>
                <a:gd name="T12" fmla="*/ 0 w 46"/>
                <a:gd name="T13" fmla="*/ 0 h 156"/>
                <a:gd name="T14" fmla="*/ 46 w 46"/>
                <a:gd name="T15" fmla="*/ 156 h 156"/>
              </a:gdLst>
              <a:ahLst/>
              <a:cxnLst>
                <a:cxn ang="T8">
                  <a:pos x="T0" y="T1"/>
                </a:cxn>
                <a:cxn ang="T9">
                  <a:pos x="T2" y="T3"/>
                </a:cxn>
                <a:cxn ang="T10">
                  <a:pos x="T4" y="T5"/>
                </a:cxn>
                <a:cxn ang="T11">
                  <a:pos x="T6" y="T7"/>
                </a:cxn>
              </a:cxnLst>
              <a:rect l="T12" t="T13" r="T14" b="T15"/>
              <a:pathLst>
                <a:path w="46" h="156">
                  <a:moveTo>
                    <a:pt x="46" y="4"/>
                  </a:moveTo>
                  <a:lnTo>
                    <a:pt x="35" y="0"/>
                  </a:lnTo>
                  <a:lnTo>
                    <a:pt x="0" y="156"/>
                  </a:lnTo>
                  <a:lnTo>
                    <a:pt x="46" y="4"/>
                  </a:lnTo>
                </a:path>
              </a:pathLst>
            </a:custGeom>
            <a:noFill/>
            <a:ln w="0">
              <a:solidFill>
                <a:srgbClr val="000000"/>
              </a:solidFill>
              <a:prstDash val="solid"/>
              <a:round/>
              <a:headEnd/>
              <a:tailEnd/>
            </a:ln>
          </p:spPr>
          <p:txBody>
            <a:bodyPr/>
            <a:lstStyle/>
            <a:p>
              <a:endParaRPr lang="en-US"/>
            </a:p>
          </p:txBody>
        </p:sp>
        <p:sp>
          <p:nvSpPr>
            <p:cNvPr id="2694" name="Freeform 644">
              <a:extLst>
                <a:ext uri="{FF2B5EF4-FFF2-40B4-BE49-F238E27FC236}">
                  <a16:creationId xmlns:a16="http://schemas.microsoft.com/office/drawing/2014/main" id="{F921470D-3764-463E-8B2E-233BE6CA92B2}"/>
                </a:ext>
              </a:extLst>
            </p:cNvPr>
            <p:cNvSpPr>
              <a:spLocks/>
            </p:cNvSpPr>
            <p:nvPr/>
          </p:nvSpPr>
          <p:spPr bwMode="auto">
            <a:xfrm>
              <a:off x="3560" y="3822"/>
              <a:ext cx="6" cy="32"/>
            </a:xfrm>
            <a:custGeom>
              <a:avLst/>
              <a:gdLst>
                <a:gd name="T0" fmla="*/ 35 w 35"/>
                <a:gd name="T1" fmla="*/ 4 h 160"/>
                <a:gd name="T2" fmla="*/ 24 w 35"/>
                <a:gd name="T3" fmla="*/ 0 h 160"/>
                <a:gd name="T4" fmla="*/ 0 w 35"/>
                <a:gd name="T5" fmla="*/ 160 h 160"/>
                <a:gd name="T6" fmla="*/ 35 w 35"/>
                <a:gd name="T7" fmla="*/ 4 h 160"/>
                <a:gd name="T8" fmla="*/ 0 60000 65536"/>
                <a:gd name="T9" fmla="*/ 0 60000 65536"/>
                <a:gd name="T10" fmla="*/ 0 60000 65536"/>
                <a:gd name="T11" fmla="*/ 0 60000 65536"/>
                <a:gd name="T12" fmla="*/ 0 w 35"/>
                <a:gd name="T13" fmla="*/ 0 h 160"/>
                <a:gd name="T14" fmla="*/ 35 w 35"/>
                <a:gd name="T15" fmla="*/ 160 h 160"/>
              </a:gdLst>
              <a:ahLst/>
              <a:cxnLst>
                <a:cxn ang="T8">
                  <a:pos x="T0" y="T1"/>
                </a:cxn>
                <a:cxn ang="T9">
                  <a:pos x="T2" y="T3"/>
                </a:cxn>
                <a:cxn ang="T10">
                  <a:pos x="T4" y="T5"/>
                </a:cxn>
                <a:cxn ang="T11">
                  <a:pos x="T6" y="T7"/>
                </a:cxn>
              </a:cxnLst>
              <a:rect l="T12" t="T13" r="T14" b="T15"/>
              <a:pathLst>
                <a:path w="35" h="160">
                  <a:moveTo>
                    <a:pt x="35" y="4"/>
                  </a:moveTo>
                  <a:lnTo>
                    <a:pt x="24" y="0"/>
                  </a:lnTo>
                  <a:lnTo>
                    <a:pt x="0" y="160"/>
                  </a:lnTo>
                  <a:lnTo>
                    <a:pt x="35" y="4"/>
                  </a:lnTo>
                  <a:close/>
                </a:path>
              </a:pathLst>
            </a:custGeom>
            <a:solidFill>
              <a:srgbClr val="000000"/>
            </a:solidFill>
            <a:ln w="9525">
              <a:noFill/>
              <a:round/>
              <a:headEnd/>
              <a:tailEnd/>
            </a:ln>
          </p:spPr>
          <p:txBody>
            <a:bodyPr/>
            <a:lstStyle/>
            <a:p>
              <a:endParaRPr lang="en-US"/>
            </a:p>
          </p:txBody>
        </p:sp>
        <p:sp>
          <p:nvSpPr>
            <p:cNvPr id="2695" name="Freeform 645">
              <a:extLst>
                <a:ext uri="{FF2B5EF4-FFF2-40B4-BE49-F238E27FC236}">
                  <a16:creationId xmlns:a16="http://schemas.microsoft.com/office/drawing/2014/main" id="{80013CA2-155A-4249-A641-34B0AED82EFD}"/>
                </a:ext>
              </a:extLst>
            </p:cNvPr>
            <p:cNvSpPr>
              <a:spLocks/>
            </p:cNvSpPr>
            <p:nvPr/>
          </p:nvSpPr>
          <p:spPr bwMode="auto">
            <a:xfrm>
              <a:off x="3560" y="3822"/>
              <a:ext cx="6" cy="32"/>
            </a:xfrm>
            <a:custGeom>
              <a:avLst/>
              <a:gdLst>
                <a:gd name="T0" fmla="*/ 35 w 35"/>
                <a:gd name="T1" fmla="*/ 4 h 160"/>
                <a:gd name="T2" fmla="*/ 24 w 35"/>
                <a:gd name="T3" fmla="*/ 0 h 160"/>
                <a:gd name="T4" fmla="*/ 0 w 35"/>
                <a:gd name="T5" fmla="*/ 160 h 160"/>
                <a:gd name="T6" fmla="*/ 35 w 35"/>
                <a:gd name="T7" fmla="*/ 4 h 160"/>
                <a:gd name="T8" fmla="*/ 0 60000 65536"/>
                <a:gd name="T9" fmla="*/ 0 60000 65536"/>
                <a:gd name="T10" fmla="*/ 0 60000 65536"/>
                <a:gd name="T11" fmla="*/ 0 60000 65536"/>
                <a:gd name="T12" fmla="*/ 0 w 35"/>
                <a:gd name="T13" fmla="*/ 0 h 160"/>
                <a:gd name="T14" fmla="*/ 35 w 35"/>
                <a:gd name="T15" fmla="*/ 160 h 160"/>
              </a:gdLst>
              <a:ahLst/>
              <a:cxnLst>
                <a:cxn ang="T8">
                  <a:pos x="T0" y="T1"/>
                </a:cxn>
                <a:cxn ang="T9">
                  <a:pos x="T2" y="T3"/>
                </a:cxn>
                <a:cxn ang="T10">
                  <a:pos x="T4" y="T5"/>
                </a:cxn>
                <a:cxn ang="T11">
                  <a:pos x="T6" y="T7"/>
                </a:cxn>
              </a:cxnLst>
              <a:rect l="T12" t="T13" r="T14" b="T15"/>
              <a:pathLst>
                <a:path w="35" h="160">
                  <a:moveTo>
                    <a:pt x="35" y="4"/>
                  </a:moveTo>
                  <a:lnTo>
                    <a:pt x="24" y="0"/>
                  </a:lnTo>
                  <a:lnTo>
                    <a:pt x="0" y="160"/>
                  </a:lnTo>
                  <a:lnTo>
                    <a:pt x="35" y="4"/>
                  </a:lnTo>
                </a:path>
              </a:pathLst>
            </a:custGeom>
            <a:noFill/>
            <a:ln w="0">
              <a:solidFill>
                <a:srgbClr val="000000"/>
              </a:solidFill>
              <a:prstDash val="solid"/>
              <a:round/>
              <a:headEnd/>
              <a:tailEnd/>
            </a:ln>
          </p:spPr>
          <p:txBody>
            <a:bodyPr/>
            <a:lstStyle/>
            <a:p>
              <a:endParaRPr lang="en-US"/>
            </a:p>
          </p:txBody>
        </p:sp>
        <p:sp>
          <p:nvSpPr>
            <p:cNvPr id="2696" name="Freeform 646">
              <a:extLst>
                <a:ext uri="{FF2B5EF4-FFF2-40B4-BE49-F238E27FC236}">
                  <a16:creationId xmlns:a16="http://schemas.microsoft.com/office/drawing/2014/main" id="{47D2CC47-3FC1-410B-AC86-3EE42625FD16}"/>
                </a:ext>
              </a:extLst>
            </p:cNvPr>
            <p:cNvSpPr>
              <a:spLocks/>
            </p:cNvSpPr>
            <p:nvPr/>
          </p:nvSpPr>
          <p:spPr bwMode="auto">
            <a:xfrm>
              <a:off x="3560" y="3822"/>
              <a:ext cx="4" cy="32"/>
            </a:xfrm>
            <a:custGeom>
              <a:avLst/>
              <a:gdLst>
                <a:gd name="T0" fmla="*/ 24 w 24"/>
                <a:gd name="T1" fmla="*/ 1 h 161"/>
                <a:gd name="T2" fmla="*/ 12 w 24"/>
                <a:gd name="T3" fmla="*/ 0 h 161"/>
                <a:gd name="T4" fmla="*/ 0 w 24"/>
                <a:gd name="T5" fmla="*/ 161 h 161"/>
                <a:gd name="T6" fmla="*/ 24 w 24"/>
                <a:gd name="T7" fmla="*/ 1 h 161"/>
                <a:gd name="T8" fmla="*/ 0 60000 65536"/>
                <a:gd name="T9" fmla="*/ 0 60000 65536"/>
                <a:gd name="T10" fmla="*/ 0 60000 65536"/>
                <a:gd name="T11" fmla="*/ 0 60000 65536"/>
                <a:gd name="T12" fmla="*/ 0 w 24"/>
                <a:gd name="T13" fmla="*/ 0 h 161"/>
                <a:gd name="T14" fmla="*/ 24 w 24"/>
                <a:gd name="T15" fmla="*/ 161 h 161"/>
              </a:gdLst>
              <a:ahLst/>
              <a:cxnLst>
                <a:cxn ang="T8">
                  <a:pos x="T0" y="T1"/>
                </a:cxn>
                <a:cxn ang="T9">
                  <a:pos x="T2" y="T3"/>
                </a:cxn>
                <a:cxn ang="T10">
                  <a:pos x="T4" y="T5"/>
                </a:cxn>
                <a:cxn ang="T11">
                  <a:pos x="T6" y="T7"/>
                </a:cxn>
              </a:cxnLst>
              <a:rect l="T12" t="T13" r="T14" b="T15"/>
              <a:pathLst>
                <a:path w="24" h="161">
                  <a:moveTo>
                    <a:pt x="24" y="1"/>
                  </a:moveTo>
                  <a:lnTo>
                    <a:pt x="12" y="0"/>
                  </a:lnTo>
                  <a:lnTo>
                    <a:pt x="0" y="161"/>
                  </a:lnTo>
                  <a:lnTo>
                    <a:pt x="24" y="1"/>
                  </a:lnTo>
                  <a:close/>
                </a:path>
              </a:pathLst>
            </a:custGeom>
            <a:solidFill>
              <a:srgbClr val="000000"/>
            </a:solidFill>
            <a:ln w="9525">
              <a:noFill/>
              <a:round/>
              <a:headEnd/>
              <a:tailEnd/>
            </a:ln>
          </p:spPr>
          <p:txBody>
            <a:bodyPr/>
            <a:lstStyle/>
            <a:p>
              <a:endParaRPr lang="en-US"/>
            </a:p>
          </p:txBody>
        </p:sp>
        <p:sp>
          <p:nvSpPr>
            <p:cNvPr id="2697" name="Freeform 647">
              <a:extLst>
                <a:ext uri="{FF2B5EF4-FFF2-40B4-BE49-F238E27FC236}">
                  <a16:creationId xmlns:a16="http://schemas.microsoft.com/office/drawing/2014/main" id="{BD8BBBAB-D63D-4B2D-A0EC-5778A70363B0}"/>
                </a:ext>
              </a:extLst>
            </p:cNvPr>
            <p:cNvSpPr>
              <a:spLocks/>
            </p:cNvSpPr>
            <p:nvPr/>
          </p:nvSpPr>
          <p:spPr bwMode="auto">
            <a:xfrm>
              <a:off x="3560" y="3822"/>
              <a:ext cx="4" cy="32"/>
            </a:xfrm>
            <a:custGeom>
              <a:avLst/>
              <a:gdLst>
                <a:gd name="T0" fmla="*/ 24 w 24"/>
                <a:gd name="T1" fmla="*/ 1 h 161"/>
                <a:gd name="T2" fmla="*/ 12 w 24"/>
                <a:gd name="T3" fmla="*/ 0 h 161"/>
                <a:gd name="T4" fmla="*/ 0 w 24"/>
                <a:gd name="T5" fmla="*/ 161 h 161"/>
                <a:gd name="T6" fmla="*/ 24 w 24"/>
                <a:gd name="T7" fmla="*/ 1 h 161"/>
                <a:gd name="T8" fmla="*/ 0 60000 65536"/>
                <a:gd name="T9" fmla="*/ 0 60000 65536"/>
                <a:gd name="T10" fmla="*/ 0 60000 65536"/>
                <a:gd name="T11" fmla="*/ 0 60000 65536"/>
                <a:gd name="T12" fmla="*/ 0 w 24"/>
                <a:gd name="T13" fmla="*/ 0 h 161"/>
                <a:gd name="T14" fmla="*/ 24 w 24"/>
                <a:gd name="T15" fmla="*/ 161 h 161"/>
              </a:gdLst>
              <a:ahLst/>
              <a:cxnLst>
                <a:cxn ang="T8">
                  <a:pos x="T0" y="T1"/>
                </a:cxn>
                <a:cxn ang="T9">
                  <a:pos x="T2" y="T3"/>
                </a:cxn>
                <a:cxn ang="T10">
                  <a:pos x="T4" y="T5"/>
                </a:cxn>
                <a:cxn ang="T11">
                  <a:pos x="T6" y="T7"/>
                </a:cxn>
              </a:cxnLst>
              <a:rect l="T12" t="T13" r="T14" b="T15"/>
              <a:pathLst>
                <a:path w="24" h="161">
                  <a:moveTo>
                    <a:pt x="24" y="1"/>
                  </a:moveTo>
                  <a:lnTo>
                    <a:pt x="12" y="0"/>
                  </a:lnTo>
                  <a:lnTo>
                    <a:pt x="0" y="161"/>
                  </a:lnTo>
                  <a:lnTo>
                    <a:pt x="24" y="1"/>
                  </a:lnTo>
                </a:path>
              </a:pathLst>
            </a:custGeom>
            <a:noFill/>
            <a:ln w="0">
              <a:solidFill>
                <a:srgbClr val="000000"/>
              </a:solidFill>
              <a:prstDash val="solid"/>
              <a:round/>
              <a:headEnd/>
              <a:tailEnd/>
            </a:ln>
          </p:spPr>
          <p:txBody>
            <a:bodyPr/>
            <a:lstStyle/>
            <a:p>
              <a:endParaRPr lang="en-US"/>
            </a:p>
          </p:txBody>
        </p:sp>
        <p:sp>
          <p:nvSpPr>
            <p:cNvPr id="2698" name="Freeform 648">
              <a:extLst>
                <a:ext uri="{FF2B5EF4-FFF2-40B4-BE49-F238E27FC236}">
                  <a16:creationId xmlns:a16="http://schemas.microsoft.com/office/drawing/2014/main" id="{29BC1F49-30AE-4862-8B57-BECB2B2F0FFC}"/>
                </a:ext>
              </a:extLst>
            </p:cNvPr>
            <p:cNvSpPr>
              <a:spLocks/>
            </p:cNvSpPr>
            <p:nvPr/>
          </p:nvSpPr>
          <p:spPr bwMode="auto">
            <a:xfrm>
              <a:off x="3560" y="3822"/>
              <a:ext cx="2" cy="32"/>
            </a:xfrm>
            <a:custGeom>
              <a:avLst/>
              <a:gdLst>
                <a:gd name="T0" fmla="*/ 12 w 12"/>
                <a:gd name="T1" fmla="*/ 0 h 161"/>
                <a:gd name="T2" fmla="*/ 0 w 12"/>
                <a:gd name="T3" fmla="*/ 0 h 161"/>
                <a:gd name="T4" fmla="*/ 0 w 12"/>
                <a:gd name="T5" fmla="*/ 161 h 161"/>
                <a:gd name="T6" fmla="*/ 12 w 12"/>
                <a:gd name="T7" fmla="*/ 0 h 161"/>
                <a:gd name="T8" fmla="*/ 0 60000 65536"/>
                <a:gd name="T9" fmla="*/ 0 60000 65536"/>
                <a:gd name="T10" fmla="*/ 0 60000 65536"/>
                <a:gd name="T11" fmla="*/ 0 60000 65536"/>
                <a:gd name="T12" fmla="*/ 0 w 12"/>
                <a:gd name="T13" fmla="*/ 0 h 161"/>
                <a:gd name="T14" fmla="*/ 12 w 12"/>
                <a:gd name="T15" fmla="*/ 161 h 161"/>
              </a:gdLst>
              <a:ahLst/>
              <a:cxnLst>
                <a:cxn ang="T8">
                  <a:pos x="T0" y="T1"/>
                </a:cxn>
                <a:cxn ang="T9">
                  <a:pos x="T2" y="T3"/>
                </a:cxn>
                <a:cxn ang="T10">
                  <a:pos x="T4" y="T5"/>
                </a:cxn>
                <a:cxn ang="T11">
                  <a:pos x="T6" y="T7"/>
                </a:cxn>
              </a:cxnLst>
              <a:rect l="T12" t="T13" r="T14" b="T15"/>
              <a:pathLst>
                <a:path w="12" h="161">
                  <a:moveTo>
                    <a:pt x="12" y="0"/>
                  </a:moveTo>
                  <a:lnTo>
                    <a:pt x="0" y="0"/>
                  </a:lnTo>
                  <a:lnTo>
                    <a:pt x="0" y="161"/>
                  </a:lnTo>
                  <a:lnTo>
                    <a:pt x="12" y="0"/>
                  </a:lnTo>
                  <a:close/>
                </a:path>
              </a:pathLst>
            </a:custGeom>
            <a:solidFill>
              <a:srgbClr val="000000"/>
            </a:solidFill>
            <a:ln w="9525">
              <a:noFill/>
              <a:round/>
              <a:headEnd/>
              <a:tailEnd/>
            </a:ln>
          </p:spPr>
          <p:txBody>
            <a:bodyPr/>
            <a:lstStyle/>
            <a:p>
              <a:endParaRPr lang="en-US"/>
            </a:p>
          </p:txBody>
        </p:sp>
        <p:sp>
          <p:nvSpPr>
            <p:cNvPr id="2699" name="Freeform 649">
              <a:extLst>
                <a:ext uri="{FF2B5EF4-FFF2-40B4-BE49-F238E27FC236}">
                  <a16:creationId xmlns:a16="http://schemas.microsoft.com/office/drawing/2014/main" id="{413447DF-B7E2-4FD0-81FC-376502C56762}"/>
                </a:ext>
              </a:extLst>
            </p:cNvPr>
            <p:cNvSpPr>
              <a:spLocks/>
            </p:cNvSpPr>
            <p:nvPr/>
          </p:nvSpPr>
          <p:spPr bwMode="auto">
            <a:xfrm>
              <a:off x="3560" y="3822"/>
              <a:ext cx="2" cy="32"/>
            </a:xfrm>
            <a:custGeom>
              <a:avLst/>
              <a:gdLst>
                <a:gd name="T0" fmla="*/ 12 w 12"/>
                <a:gd name="T1" fmla="*/ 0 h 161"/>
                <a:gd name="T2" fmla="*/ 0 w 12"/>
                <a:gd name="T3" fmla="*/ 0 h 161"/>
                <a:gd name="T4" fmla="*/ 0 w 12"/>
                <a:gd name="T5" fmla="*/ 161 h 161"/>
                <a:gd name="T6" fmla="*/ 12 w 12"/>
                <a:gd name="T7" fmla="*/ 0 h 161"/>
                <a:gd name="T8" fmla="*/ 0 60000 65536"/>
                <a:gd name="T9" fmla="*/ 0 60000 65536"/>
                <a:gd name="T10" fmla="*/ 0 60000 65536"/>
                <a:gd name="T11" fmla="*/ 0 60000 65536"/>
                <a:gd name="T12" fmla="*/ 0 w 12"/>
                <a:gd name="T13" fmla="*/ 0 h 161"/>
                <a:gd name="T14" fmla="*/ 12 w 12"/>
                <a:gd name="T15" fmla="*/ 161 h 161"/>
              </a:gdLst>
              <a:ahLst/>
              <a:cxnLst>
                <a:cxn ang="T8">
                  <a:pos x="T0" y="T1"/>
                </a:cxn>
                <a:cxn ang="T9">
                  <a:pos x="T2" y="T3"/>
                </a:cxn>
                <a:cxn ang="T10">
                  <a:pos x="T4" y="T5"/>
                </a:cxn>
                <a:cxn ang="T11">
                  <a:pos x="T6" y="T7"/>
                </a:cxn>
              </a:cxnLst>
              <a:rect l="T12" t="T13" r="T14" b="T15"/>
              <a:pathLst>
                <a:path w="12" h="161">
                  <a:moveTo>
                    <a:pt x="12" y="0"/>
                  </a:moveTo>
                  <a:lnTo>
                    <a:pt x="0" y="0"/>
                  </a:lnTo>
                  <a:lnTo>
                    <a:pt x="0" y="161"/>
                  </a:lnTo>
                  <a:lnTo>
                    <a:pt x="12" y="0"/>
                  </a:lnTo>
                </a:path>
              </a:pathLst>
            </a:custGeom>
            <a:noFill/>
            <a:ln w="0">
              <a:solidFill>
                <a:srgbClr val="000000"/>
              </a:solidFill>
              <a:prstDash val="solid"/>
              <a:round/>
              <a:headEnd/>
              <a:tailEnd/>
            </a:ln>
          </p:spPr>
          <p:txBody>
            <a:bodyPr/>
            <a:lstStyle/>
            <a:p>
              <a:endParaRPr lang="en-US"/>
            </a:p>
          </p:txBody>
        </p:sp>
        <p:sp>
          <p:nvSpPr>
            <p:cNvPr id="2700" name="Freeform 650">
              <a:extLst>
                <a:ext uri="{FF2B5EF4-FFF2-40B4-BE49-F238E27FC236}">
                  <a16:creationId xmlns:a16="http://schemas.microsoft.com/office/drawing/2014/main" id="{D147F5F0-C312-4C05-8FE2-FF8ECD889E9C}"/>
                </a:ext>
              </a:extLst>
            </p:cNvPr>
            <p:cNvSpPr>
              <a:spLocks/>
            </p:cNvSpPr>
            <p:nvPr/>
          </p:nvSpPr>
          <p:spPr bwMode="auto">
            <a:xfrm>
              <a:off x="3558" y="3822"/>
              <a:ext cx="2" cy="32"/>
            </a:xfrm>
            <a:custGeom>
              <a:avLst/>
              <a:gdLst>
                <a:gd name="T0" fmla="*/ 11 w 11"/>
                <a:gd name="T1" fmla="*/ 0 h 161"/>
                <a:gd name="T2" fmla="*/ 0 w 11"/>
                <a:gd name="T3" fmla="*/ 0 h 161"/>
                <a:gd name="T4" fmla="*/ 11 w 11"/>
                <a:gd name="T5" fmla="*/ 161 h 161"/>
                <a:gd name="T6" fmla="*/ 11 w 11"/>
                <a:gd name="T7" fmla="*/ 0 h 161"/>
                <a:gd name="T8" fmla="*/ 0 60000 65536"/>
                <a:gd name="T9" fmla="*/ 0 60000 65536"/>
                <a:gd name="T10" fmla="*/ 0 60000 65536"/>
                <a:gd name="T11" fmla="*/ 0 60000 65536"/>
                <a:gd name="T12" fmla="*/ 0 w 11"/>
                <a:gd name="T13" fmla="*/ 0 h 161"/>
                <a:gd name="T14" fmla="*/ 11 w 11"/>
                <a:gd name="T15" fmla="*/ 161 h 161"/>
              </a:gdLst>
              <a:ahLst/>
              <a:cxnLst>
                <a:cxn ang="T8">
                  <a:pos x="T0" y="T1"/>
                </a:cxn>
                <a:cxn ang="T9">
                  <a:pos x="T2" y="T3"/>
                </a:cxn>
                <a:cxn ang="T10">
                  <a:pos x="T4" y="T5"/>
                </a:cxn>
                <a:cxn ang="T11">
                  <a:pos x="T6" y="T7"/>
                </a:cxn>
              </a:cxnLst>
              <a:rect l="T12" t="T13" r="T14" b="T15"/>
              <a:pathLst>
                <a:path w="11" h="161">
                  <a:moveTo>
                    <a:pt x="11" y="0"/>
                  </a:moveTo>
                  <a:lnTo>
                    <a:pt x="0" y="0"/>
                  </a:lnTo>
                  <a:lnTo>
                    <a:pt x="11" y="161"/>
                  </a:lnTo>
                  <a:lnTo>
                    <a:pt x="11" y="0"/>
                  </a:lnTo>
                  <a:close/>
                </a:path>
              </a:pathLst>
            </a:custGeom>
            <a:solidFill>
              <a:srgbClr val="000000"/>
            </a:solidFill>
            <a:ln w="9525">
              <a:noFill/>
              <a:round/>
              <a:headEnd/>
              <a:tailEnd/>
            </a:ln>
          </p:spPr>
          <p:txBody>
            <a:bodyPr/>
            <a:lstStyle/>
            <a:p>
              <a:endParaRPr lang="en-US"/>
            </a:p>
          </p:txBody>
        </p:sp>
        <p:sp>
          <p:nvSpPr>
            <p:cNvPr id="2701" name="Freeform 651">
              <a:extLst>
                <a:ext uri="{FF2B5EF4-FFF2-40B4-BE49-F238E27FC236}">
                  <a16:creationId xmlns:a16="http://schemas.microsoft.com/office/drawing/2014/main" id="{69CE7CCE-E4B8-453B-8149-34F2AAA02043}"/>
                </a:ext>
              </a:extLst>
            </p:cNvPr>
            <p:cNvSpPr>
              <a:spLocks/>
            </p:cNvSpPr>
            <p:nvPr/>
          </p:nvSpPr>
          <p:spPr bwMode="auto">
            <a:xfrm>
              <a:off x="3558" y="3822"/>
              <a:ext cx="2" cy="32"/>
            </a:xfrm>
            <a:custGeom>
              <a:avLst/>
              <a:gdLst>
                <a:gd name="T0" fmla="*/ 11 w 11"/>
                <a:gd name="T1" fmla="*/ 0 h 161"/>
                <a:gd name="T2" fmla="*/ 0 w 11"/>
                <a:gd name="T3" fmla="*/ 0 h 161"/>
                <a:gd name="T4" fmla="*/ 11 w 11"/>
                <a:gd name="T5" fmla="*/ 161 h 161"/>
                <a:gd name="T6" fmla="*/ 11 w 11"/>
                <a:gd name="T7" fmla="*/ 0 h 161"/>
                <a:gd name="T8" fmla="*/ 0 60000 65536"/>
                <a:gd name="T9" fmla="*/ 0 60000 65536"/>
                <a:gd name="T10" fmla="*/ 0 60000 65536"/>
                <a:gd name="T11" fmla="*/ 0 60000 65536"/>
                <a:gd name="T12" fmla="*/ 0 w 11"/>
                <a:gd name="T13" fmla="*/ 0 h 161"/>
                <a:gd name="T14" fmla="*/ 11 w 11"/>
                <a:gd name="T15" fmla="*/ 161 h 161"/>
              </a:gdLst>
              <a:ahLst/>
              <a:cxnLst>
                <a:cxn ang="T8">
                  <a:pos x="T0" y="T1"/>
                </a:cxn>
                <a:cxn ang="T9">
                  <a:pos x="T2" y="T3"/>
                </a:cxn>
                <a:cxn ang="T10">
                  <a:pos x="T4" y="T5"/>
                </a:cxn>
                <a:cxn ang="T11">
                  <a:pos x="T6" y="T7"/>
                </a:cxn>
              </a:cxnLst>
              <a:rect l="T12" t="T13" r="T14" b="T15"/>
              <a:pathLst>
                <a:path w="11" h="161">
                  <a:moveTo>
                    <a:pt x="11" y="0"/>
                  </a:moveTo>
                  <a:lnTo>
                    <a:pt x="0" y="0"/>
                  </a:lnTo>
                  <a:lnTo>
                    <a:pt x="11" y="161"/>
                  </a:lnTo>
                  <a:lnTo>
                    <a:pt x="11" y="0"/>
                  </a:lnTo>
                </a:path>
              </a:pathLst>
            </a:custGeom>
            <a:noFill/>
            <a:ln w="0">
              <a:solidFill>
                <a:srgbClr val="000000"/>
              </a:solidFill>
              <a:prstDash val="solid"/>
              <a:round/>
              <a:headEnd/>
              <a:tailEnd/>
            </a:ln>
          </p:spPr>
          <p:txBody>
            <a:bodyPr/>
            <a:lstStyle/>
            <a:p>
              <a:endParaRPr lang="en-US"/>
            </a:p>
          </p:txBody>
        </p:sp>
        <p:sp>
          <p:nvSpPr>
            <p:cNvPr id="2702" name="Freeform 652">
              <a:extLst>
                <a:ext uri="{FF2B5EF4-FFF2-40B4-BE49-F238E27FC236}">
                  <a16:creationId xmlns:a16="http://schemas.microsoft.com/office/drawing/2014/main" id="{42AD76E1-547B-4B72-AFE4-4716BEBCA917}"/>
                </a:ext>
              </a:extLst>
            </p:cNvPr>
            <p:cNvSpPr>
              <a:spLocks/>
            </p:cNvSpPr>
            <p:nvPr/>
          </p:nvSpPr>
          <p:spPr bwMode="auto">
            <a:xfrm>
              <a:off x="3556" y="3822"/>
              <a:ext cx="4" cy="32"/>
            </a:xfrm>
            <a:custGeom>
              <a:avLst/>
              <a:gdLst>
                <a:gd name="T0" fmla="*/ 12 w 23"/>
                <a:gd name="T1" fmla="*/ 0 h 161"/>
                <a:gd name="T2" fmla="*/ 0 w 23"/>
                <a:gd name="T3" fmla="*/ 1 h 161"/>
                <a:gd name="T4" fmla="*/ 23 w 23"/>
                <a:gd name="T5" fmla="*/ 161 h 161"/>
                <a:gd name="T6" fmla="*/ 12 w 23"/>
                <a:gd name="T7" fmla="*/ 0 h 161"/>
                <a:gd name="T8" fmla="*/ 0 60000 65536"/>
                <a:gd name="T9" fmla="*/ 0 60000 65536"/>
                <a:gd name="T10" fmla="*/ 0 60000 65536"/>
                <a:gd name="T11" fmla="*/ 0 60000 65536"/>
                <a:gd name="T12" fmla="*/ 0 w 23"/>
                <a:gd name="T13" fmla="*/ 0 h 161"/>
                <a:gd name="T14" fmla="*/ 23 w 23"/>
                <a:gd name="T15" fmla="*/ 161 h 161"/>
              </a:gdLst>
              <a:ahLst/>
              <a:cxnLst>
                <a:cxn ang="T8">
                  <a:pos x="T0" y="T1"/>
                </a:cxn>
                <a:cxn ang="T9">
                  <a:pos x="T2" y="T3"/>
                </a:cxn>
                <a:cxn ang="T10">
                  <a:pos x="T4" y="T5"/>
                </a:cxn>
                <a:cxn ang="T11">
                  <a:pos x="T6" y="T7"/>
                </a:cxn>
              </a:cxnLst>
              <a:rect l="T12" t="T13" r="T14" b="T15"/>
              <a:pathLst>
                <a:path w="23" h="161">
                  <a:moveTo>
                    <a:pt x="12" y="0"/>
                  </a:moveTo>
                  <a:lnTo>
                    <a:pt x="0" y="1"/>
                  </a:lnTo>
                  <a:lnTo>
                    <a:pt x="23" y="161"/>
                  </a:lnTo>
                  <a:lnTo>
                    <a:pt x="12" y="0"/>
                  </a:lnTo>
                  <a:close/>
                </a:path>
              </a:pathLst>
            </a:custGeom>
            <a:solidFill>
              <a:srgbClr val="000000"/>
            </a:solidFill>
            <a:ln w="9525">
              <a:noFill/>
              <a:round/>
              <a:headEnd/>
              <a:tailEnd/>
            </a:ln>
          </p:spPr>
          <p:txBody>
            <a:bodyPr/>
            <a:lstStyle/>
            <a:p>
              <a:endParaRPr lang="en-US"/>
            </a:p>
          </p:txBody>
        </p:sp>
        <p:sp>
          <p:nvSpPr>
            <p:cNvPr id="2703" name="Freeform 653">
              <a:extLst>
                <a:ext uri="{FF2B5EF4-FFF2-40B4-BE49-F238E27FC236}">
                  <a16:creationId xmlns:a16="http://schemas.microsoft.com/office/drawing/2014/main" id="{2341F0C8-47F4-413F-85F7-3B812CC3B4EB}"/>
                </a:ext>
              </a:extLst>
            </p:cNvPr>
            <p:cNvSpPr>
              <a:spLocks/>
            </p:cNvSpPr>
            <p:nvPr/>
          </p:nvSpPr>
          <p:spPr bwMode="auto">
            <a:xfrm>
              <a:off x="3556" y="3822"/>
              <a:ext cx="4" cy="32"/>
            </a:xfrm>
            <a:custGeom>
              <a:avLst/>
              <a:gdLst>
                <a:gd name="T0" fmla="*/ 12 w 23"/>
                <a:gd name="T1" fmla="*/ 0 h 161"/>
                <a:gd name="T2" fmla="*/ 0 w 23"/>
                <a:gd name="T3" fmla="*/ 1 h 161"/>
                <a:gd name="T4" fmla="*/ 23 w 23"/>
                <a:gd name="T5" fmla="*/ 161 h 161"/>
                <a:gd name="T6" fmla="*/ 12 w 23"/>
                <a:gd name="T7" fmla="*/ 0 h 161"/>
                <a:gd name="T8" fmla="*/ 0 60000 65536"/>
                <a:gd name="T9" fmla="*/ 0 60000 65536"/>
                <a:gd name="T10" fmla="*/ 0 60000 65536"/>
                <a:gd name="T11" fmla="*/ 0 60000 65536"/>
                <a:gd name="T12" fmla="*/ 0 w 23"/>
                <a:gd name="T13" fmla="*/ 0 h 161"/>
                <a:gd name="T14" fmla="*/ 23 w 23"/>
                <a:gd name="T15" fmla="*/ 161 h 161"/>
              </a:gdLst>
              <a:ahLst/>
              <a:cxnLst>
                <a:cxn ang="T8">
                  <a:pos x="T0" y="T1"/>
                </a:cxn>
                <a:cxn ang="T9">
                  <a:pos x="T2" y="T3"/>
                </a:cxn>
                <a:cxn ang="T10">
                  <a:pos x="T4" y="T5"/>
                </a:cxn>
                <a:cxn ang="T11">
                  <a:pos x="T6" y="T7"/>
                </a:cxn>
              </a:cxnLst>
              <a:rect l="T12" t="T13" r="T14" b="T15"/>
              <a:pathLst>
                <a:path w="23" h="161">
                  <a:moveTo>
                    <a:pt x="12" y="0"/>
                  </a:moveTo>
                  <a:lnTo>
                    <a:pt x="0" y="1"/>
                  </a:lnTo>
                  <a:lnTo>
                    <a:pt x="23" y="161"/>
                  </a:lnTo>
                  <a:lnTo>
                    <a:pt x="12" y="0"/>
                  </a:lnTo>
                </a:path>
              </a:pathLst>
            </a:custGeom>
            <a:noFill/>
            <a:ln w="0">
              <a:solidFill>
                <a:srgbClr val="000000"/>
              </a:solidFill>
              <a:prstDash val="solid"/>
              <a:round/>
              <a:headEnd/>
              <a:tailEnd/>
            </a:ln>
          </p:spPr>
          <p:txBody>
            <a:bodyPr/>
            <a:lstStyle/>
            <a:p>
              <a:endParaRPr lang="en-US"/>
            </a:p>
          </p:txBody>
        </p:sp>
        <p:sp>
          <p:nvSpPr>
            <p:cNvPr id="2704" name="Freeform 654">
              <a:extLst>
                <a:ext uri="{FF2B5EF4-FFF2-40B4-BE49-F238E27FC236}">
                  <a16:creationId xmlns:a16="http://schemas.microsoft.com/office/drawing/2014/main" id="{8E4F372A-4577-49F6-9A8D-D802882A1B93}"/>
                </a:ext>
              </a:extLst>
            </p:cNvPr>
            <p:cNvSpPr>
              <a:spLocks/>
            </p:cNvSpPr>
            <p:nvPr/>
          </p:nvSpPr>
          <p:spPr bwMode="auto">
            <a:xfrm>
              <a:off x="3554" y="3822"/>
              <a:ext cx="6" cy="32"/>
            </a:xfrm>
            <a:custGeom>
              <a:avLst/>
              <a:gdLst>
                <a:gd name="T0" fmla="*/ 12 w 35"/>
                <a:gd name="T1" fmla="*/ 0 h 160"/>
                <a:gd name="T2" fmla="*/ 0 w 35"/>
                <a:gd name="T3" fmla="*/ 4 h 160"/>
                <a:gd name="T4" fmla="*/ 35 w 35"/>
                <a:gd name="T5" fmla="*/ 160 h 160"/>
                <a:gd name="T6" fmla="*/ 12 w 35"/>
                <a:gd name="T7" fmla="*/ 0 h 160"/>
                <a:gd name="T8" fmla="*/ 0 60000 65536"/>
                <a:gd name="T9" fmla="*/ 0 60000 65536"/>
                <a:gd name="T10" fmla="*/ 0 60000 65536"/>
                <a:gd name="T11" fmla="*/ 0 60000 65536"/>
                <a:gd name="T12" fmla="*/ 0 w 35"/>
                <a:gd name="T13" fmla="*/ 0 h 160"/>
                <a:gd name="T14" fmla="*/ 35 w 35"/>
                <a:gd name="T15" fmla="*/ 160 h 160"/>
              </a:gdLst>
              <a:ahLst/>
              <a:cxnLst>
                <a:cxn ang="T8">
                  <a:pos x="T0" y="T1"/>
                </a:cxn>
                <a:cxn ang="T9">
                  <a:pos x="T2" y="T3"/>
                </a:cxn>
                <a:cxn ang="T10">
                  <a:pos x="T4" y="T5"/>
                </a:cxn>
                <a:cxn ang="T11">
                  <a:pos x="T6" y="T7"/>
                </a:cxn>
              </a:cxnLst>
              <a:rect l="T12" t="T13" r="T14" b="T15"/>
              <a:pathLst>
                <a:path w="35" h="160">
                  <a:moveTo>
                    <a:pt x="12" y="0"/>
                  </a:moveTo>
                  <a:lnTo>
                    <a:pt x="0" y="4"/>
                  </a:lnTo>
                  <a:lnTo>
                    <a:pt x="35" y="160"/>
                  </a:lnTo>
                  <a:lnTo>
                    <a:pt x="12" y="0"/>
                  </a:lnTo>
                  <a:close/>
                </a:path>
              </a:pathLst>
            </a:custGeom>
            <a:solidFill>
              <a:srgbClr val="000000"/>
            </a:solidFill>
            <a:ln w="9525">
              <a:noFill/>
              <a:round/>
              <a:headEnd/>
              <a:tailEnd/>
            </a:ln>
          </p:spPr>
          <p:txBody>
            <a:bodyPr/>
            <a:lstStyle/>
            <a:p>
              <a:endParaRPr lang="en-US"/>
            </a:p>
          </p:txBody>
        </p:sp>
        <p:sp>
          <p:nvSpPr>
            <p:cNvPr id="2705" name="Freeform 655">
              <a:extLst>
                <a:ext uri="{FF2B5EF4-FFF2-40B4-BE49-F238E27FC236}">
                  <a16:creationId xmlns:a16="http://schemas.microsoft.com/office/drawing/2014/main" id="{C625DFF0-4031-4E1E-B1A7-FBB1A2C92B51}"/>
                </a:ext>
              </a:extLst>
            </p:cNvPr>
            <p:cNvSpPr>
              <a:spLocks/>
            </p:cNvSpPr>
            <p:nvPr/>
          </p:nvSpPr>
          <p:spPr bwMode="auto">
            <a:xfrm>
              <a:off x="3554" y="3822"/>
              <a:ext cx="6" cy="32"/>
            </a:xfrm>
            <a:custGeom>
              <a:avLst/>
              <a:gdLst>
                <a:gd name="T0" fmla="*/ 12 w 35"/>
                <a:gd name="T1" fmla="*/ 0 h 160"/>
                <a:gd name="T2" fmla="*/ 0 w 35"/>
                <a:gd name="T3" fmla="*/ 4 h 160"/>
                <a:gd name="T4" fmla="*/ 35 w 35"/>
                <a:gd name="T5" fmla="*/ 160 h 160"/>
                <a:gd name="T6" fmla="*/ 12 w 35"/>
                <a:gd name="T7" fmla="*/ 0 h 160"/>
                <a:gd name="T8" fmla="*/ 0 60000 65536"/>
                <a:gd name="T9" fmla="*/ 0 60000 65536"/>
                <a:gd name="T10" fmla="*/ 0 60000 65536"/>
                <a:gd name="T11" fmla="*/ 0 60000 65536"/>
                <a:gd name="T12" fmla="*/ 0 w 35"/>
                <a:gd name="T13" fmla="*/ 0 h 160"/>
                <a:gd name="T14" fmla="*/ 35 w 35"/>
                <a:gd name="T15" fmla="*/ 160 h 160"/>
              </a:gdLst>
              <a:ahLst/>
              <a:cxnLst>
                <a:cxn ang="T8">
                  <a:pos x="T0" y="T1"/>
                </a:cxn>
                <a:cxn ang="T9">
                  <a:pos x="T2" y="T3"/>
                </a:cxn>
                <a:cxn ang="T10">
                  <a:pos x="T4" y="T5"/>
                </a:cxn>
                <a:cxn ang="T11">
                  <a:pos x="T6" y="T7"/>
                </a:cxn>
              </a:cxnLst>
              <a:rect l="T12" t="T13" r="T14" b="T15"/>
              <a:pathLst>
                <a:path w="35" h="160">
                  <a:moveTo>
                    <a:pt x="12" y="0"/>
                  </a:moveTo>
                  <a:lnTo>
                    <a:pt x="0" y="4"/>
                  </a:lnTo>
                  <a:lnTo>
                    <a:pt x="35" y="160"/>
                  </a:lnTo>
                  <a:lnTo>
                    <a:pt x="12" y="0"/>
                  </a:lnTo>
                </a:path>
              </a:pathLst>
            </a:custGeom>
            <a:noFill/>
            <a:ln w="0">
              <a:solidFill>
                <a:srgbClr val="000000"/>
              </a:solidFill>
              <a:prstDash val="solid"/>
              <a:round/>
              <a:headEnd/>
              <a:tailEnd/>
            </a:ln>
          </p:spPr>
          <p:txBody>
            <a:bodyPr/>
            <a:lstStyle/>
            <a:p>
              <a:endParaRPr lang="en-US"/>
            </a:p>
          </p:txBody>
        </p:sp>
        <p:sp>
          <p:nvSpPr>
            <p:cNvPr id="2706" name="Freeform 656">
              <a:extLst>
                <a:ext uri="{FF2B5EF4-FFF2-40B4-BE49-F238E27FC236}">
                  <a16:creationId xmlns:a16="http://schemas.microsoft.com/office/drawing/2014/main" id="{4EA25992-545F-4AE3-98DC-1E2753F4BFB7}"/>
                </a:ext>
              </a:extLst>
            </p:cNvPr>
            <p:cNvSpPr>
              <a:spLocks/>
            </p:cNvSpPr>
            <p:nvPr/>
          </p:nvSpPr>
          <p:spPr bwMode="auto">
            <a:xfrm>
              <a:off x="3552" y="3823"/>
              <a:ext cx="8" cy="31"/>
            </a:xfrm>
            <a:custGeom>
              <a:avLst/>
              <a:gdLst>
                <a:gd name="T0" fmla="*/ 12 w 47"/>
                <a:gd name="T1" fmla="*/ 0 h 156"/>
                <a:gd name="T2" fmla="*/ 0 w 47"/>
                <a:gd name="T3" fmla="*/ 4 h 156"/>
                <a:gd name="T4" fmla="*/ 47 w 47"/>
                <a:gd name="T5" fmla="*/ 156 h 156"/>
                <a:gd name="T6" fmla="*/ 12 w 47"/>
                <a:gd name="T7" fmla="*/ 0 h 156"/>
                <a:gd name="T8" fmla="*/ 0 60000 65536"/>
                <a:gd name="T9" fmla="*/ 0 60000 65536"/>
                <a:gd name="T10" fmla="*/ 0 60000 65536"/>
                <a:gd name="T11" fmla="*/ 0 60000 65536"/>
                <a:gd name="T12" fmla="*/ 0 w 47"/>
                <a:gd name="T13" fmla="*/ 0 h 156"/>
                <a:gd name="T14" fmla="*/ 47 w 47"/>
                <a:gd name="T15" fmla="*/ 156 h 156"/>
              </a:gdLst>
              <a:ahLst/>
              <a:cxnLst>
                <a:cxn ang="T8">
                  <a:pos x="T0" y="T1"/>
                </a:cxn>
                <a:cxn ang="T9">
                  <a:pos x="T2" y="T3"/>
                </a:cxn>
                <a:cxn ang="T10">
                  <a:pos x="T4" y="T5"/>
                </a:cxn>
                <a:cxn ang="T11">
                  <a:pos x="T6" y="T7"/>
                </a:cxn>
              </a:cxnLst>
              <a:rect l="T12" t="T13" r="T14" b="T15"/>
              <a:pathLst>
                <a:path w="47" h="156">
                  <a:moveTo>
                    <a:pt x="12" y="0"/>
                  </a:moveTo>
                  <a:lnTo>
                    <a:pt x="0" y="4"/>
                  </a:lnTo>
                  <a:lnTo>
                    <a:pt x="47" y="156"/>
                  </a:lnTo>
                  <a:lnTo>
                    <a:pt x="12" y="0"/>
                  </a:lnTo>
                  <a:close/>
                </a:path>
              </a:pathLst>
            </a:custGeom>
            <a:solidFill>
              <a:srgbClr val="000000"/>
            </a:solidFill>
            <a:ln w="9525">
              <a:noFill/>
              <a:round/>
              <a:headEnd/>
              <a:tailEnd/>
            </a:ln>
          </p:spPr>
          <p:txBody>
            <a:bodyPr/>
            <a:lstStyle/>
            <a:p>
              <a:endParaRPr lang="en-US"/>
            </a:p>
          </p:txBody>
        </p:sp>
        <p:sp>
          <p:nvSpPr>
            <p:cNvPr id="2707" name="Freeform 657">
              <a:extLst>
                <a:ext uri="{FF2B5EF4-FFF2-40B4-BE49-F238E27FC236}">
                  <a16:creationId xmlns:a16="http://schemas.microsoft.com/office/drawing/2014/main" id="{35C60744-23B7-42C4-BD14-1329B2931735}"/>
                </a:ext>
              </a:extLst>
            </p:cNvPr>
            <p:cNvSpPr>
              <a:spLocks/>
            </p:cNvSpPr>
            <p:nvPr/>
          </p:nvSpPr>
          <p:spPr bwMode="auto">
            <a:xfrm>
              <a:off x="3552" y="3823"/>
              <a:ext cx="8" cy="31"/>
            </a:xfrm>
            <a:custGeom>
              <a:avLst/>
              <a:gdLst>
                <a:gd name="T0" fmla="*/ 12 w 47"/>
                <a:gd name="T1" fmla="*/ 0 h 156"/>
                <a:gd name="T2" fmla="*/ 0 w 47"/>
                <a:gd name="T3" fmla="*/ 4 h 156"/>
                <a:gd name="T4" fmla="*/ 47 w 47"/>
                <a:gd name="T5" fmla="*/ 156 h 156"/>
                <a:gd name="T6" fmla="*/ 12 w 47"/>
                <a:gd name="T7" fmla="*/ 0 h 156"/>
                <a:gd name="T8" fmla="*/ 0 60000 65536"/>
                <a:gd name="T9" fmla="*/ 0 60000 65536"/>
                <a:gd name="T10" fmla="*/ 0 60000 65536"/>
                <a:gd name="T11" fmla="*/ 0 60000 65536"/>
                <a:gd name="T12" fmla="*/ 0 w 47"/>
                <a:gd name="T13" fmla="*/ 0 h 156"/>
                <a:gd name="T14" fmla="*/ 47 w 47"/>
                <a:gd name="T15" fmla="*/ 156 h 156"/>
              </a:gdLst>
              <a:ahLst/>
              <a:cxnLst>
                <a:cxn ang="T8">
                  <a:pos x="T0" y="T1"/>
                </a:cxn>
                <a:cxn ang="T9">
                  <a:pos x="T2" y="T3"/>
                </a:cxn>
                <a:cxn ang="T10">
                  <a:pos x="T4" y="T5"/>
                </a:cxn>
                <a:cxn ang="T11">
                  <a:pos x="T6" y="T7"/>
                </a:cxn>
              </a:cxnLst>
              <a:rect l="T12" t="T13" r="T14" b="T15"/>
              <a:pathLst>
                <a:path w="47" h="156">
                  <a:moveTo>
                    <a:pt x="12" y="0"/>
                  </a:moveTo>
                  <a:lnTo>
                    <a:pt x="0" y="4"/>
                  </a:lnTo>
                  <a:lnTo>
                    <a:pt x="47" y="156"/>
                  </a:lnTo>
                  <a:lnTo>
                    <a:pt x="12" y="0"/>
                  </a:lnTo>
                </a:path>
              </a:pathLst>
            </a:custGeom>
            <a:noFill/>
            <a:ln w="0">
              <a:solidFill>
                <a:srgbClr val="000000"/>
              </a:solidFill>
              <a:prstDash val="solid"/>
              <a:round/>
              <a:headEnd/>
              <a:tailEnd/>
            </a:ln>
          </p:spPr>
          <p:txBody>
            <a:bodyPr/>
            <a:lstStyle/>
            <a:p>
              <a:endParaRPr lang="en-US"/>
            </a:p>
          </p:txBody>
        </p:sp>
        <p:sp>
          <p:nvSpPr>
            <p:cNvPr id="2708" name="Freeform 658">
              <a:extLst>
                <a:ext uri="{FF2B5EF4-FFF2-40B4-BE49-F238E27FC236}">
                  <a16:creationId xmlns:a16="http://schemas.microsoft.com/office/drawing/2014/main" id="{E4ECBC50-FAE8-419B-900F-630DCD00660B}"/>
                </a:ext>
              </a:extLst>
            </p:cNvPr>
            <p:cNvSpPr>
              <a:spLocks/>
            </p:cNvSpPr>
            <p:nvPr/>
          </p:nvSpPr>
          <p:spPr bwMode="auto">
            <a:xfrm>
              <a:off x="3551" y="3824"/>
              <a:ext cx="9" cy="30"/>
            </a:xfrm>
            <a:custGeom>
              <a:avLst/>
              <a:gdLst>
                <a:gd name="T0" fmla="*/ 10 w 57"/>
                <a:gd name="T1" fmla="*/ 0 h 152"/>
                <a:gd name="T2" fmla="*/ 0 w 57"/>
                <a:gd name="T3" fmla="*/ 4 h 152"/>
                <a:gd name="T4" fmla="*/ 57 w 57"/>
                <a:gd name="T5" fmla="*/ 152 h 152"/>
                <a:gd name="T6" fmla="*/ 10 w 57"/>
                <a:gd name="T7" fmla="*/ 0 h 152"/>
                <a:gd name="T8" fmla="*/ 0 60000 65536"/>
                <a:gd name="T9" fmla="*/ 0 60000 65536"/>
                <a:gd name="T10" fmla="*/ 0 60000 65536"/>
                <a:gd name="T11" fmla="*/ 0 60000 65536"/>
                <a:gd name="T12" fmla="*/ 0 w 57"/>
                <a:gd name="T13" fmla="*/ 0 h 152"/>
                <a:gd name="T14" fmla="*/ 57 w 57"/>
                <a:gd name="T15" fmla="*/ 152 h 152"/>
              </a:gdLst>
              <a:ahLst/>
              <a:cxnLst>
                <a:cxn ang="T8">
                  <a:pos x="T0" y="T1"/>
                </a:cxn>
                <a:cxn ang="T9">
                  <a:pos x="T2" y="T3"/>
                </a:cxn>
                <a:cxn ang="T10">
                  <a:pos x="T4" y="T5"/>
                </a:cxn>
                <a:cxn ang="T11">
                  <a:pos x="T6" y="T7"/>
                </a:cxn>
              </a:cxnLst>
              <a:rect l="T12" t="T13" r="T14" b="T15"/>
              <a:pathLst>
                <a:path w="57" h="152">
                  <a:moveTo>
                    <a:pt x="10" y="0"/>
                  </a:moveTo>
                  <a:lnTo>
                    <a:pt x="0" y="4"/>
                  </a:lnTo>
                  <a:lnTo>
                    <a:pt x="57" y="152"/>
                  </a:lnTo>
                  <a:lnTo>
                    <a:pt x="10" y="0"/>
                  </a:lnTo>
                  <a:close/>
                </a:path>
              </a:pathLst>
            </a:custGeom>
            <a:solidFill>
              <a:srgbClr val="000000"/>
            </a:solidFill>
            <a:ln w="9525">
              <a:noFill/>
              <a:round/>
              <a:headEnd/>
              <a:tailEnd/>
            </a:ln>
          </p:spPr>
          <p:txBody>
            <a:bodyPr/>
            <a:lstStyle/>
            <a:p>
              <a:endParaRPr lang="en-US"/>
            </a:p>
          </p:txBody>
        </p:sp>
        <p:sp>
          <p:nvSpPr>
            <p:cNvPr id="2709" name="Freeform 659">
              <a:extLst>
                <a:ext uri="{FF2B5EF4-FFF2-40B4-BE49-F238E27FC236}">
                  <a16:creationId xmlns:a16="http://schemas.microsoft.com/office/drawing/2014/main" id="{92170EB6-F729-45AA-9C35-3E52381B381A}"/>
                </a:ext>
              </a:extLst>
            </p:cNvPr>
            <p:cNvSpPr>
              <a:spLocks/>
            </p:cNvSpPr>
            <p:nvPr/>
          </p:nvSpPr>
          <p:spPr bwMode="auto">
            <a:xfrm>
              <a:off x="3551" y="3824"/>
              <a:ext cx="9" cy="30"/>
            </a:xfrm>
            <a:custGeom>
              <a:avLst/>
              <a:gdLst>
                <a:gd name="T0" fmla="*/ 10 w 57"/>
                <a:gd name="T1" fmla="*/ 0 h 152"/>
                <a:gd name="T2" fmla="*/ 0 w 57"/>
                <a:gd name="T3" fmla="*/ 4 h 152"/>
                <a:gd name="T4" fmla="*/ 57 w 57"/>
                <a:gd name="T5" fmla="*/ 152 h 152"/>
                <a:gd name="T6" fmla="*/ 10 w 57"/>
                <a:gd name="T7" fmla="*/ 0 h 152"/>
                <a:gd name="T8" fmla="*/ 0 60000 65536"/>
                <a:gd name="T9" fmla="*/ 0 60000 65536"/>
                <a:gd name="T10" fmla="*/ 0 60000 65536"/>
                <a:gd name="T11" fmla="*/ 0 60000 65536"/>
                <a:gd name="T12" fmla="*/ 0 w 57"/>
                <a:gd name="T13" fmla="*/ 0 h 152"/>
                <a:gd name="T14" fmla="*/ 57 w 57"/>
                <a:gd name="T15" fmla="*/ 152 h 152"/>
              </a:gdLst>
              <a:ahLst/>
              <a:cxnLst>
                <a:cxn ang="T8">
                  <a:pos x="T0" y="T1"/>
                </a:cxn>
                <a:cxn ang="T9">
                  <a:pos x="T2" y="T3"/>
                </a:cxn>
                <a:cxn ang="T10">
                  <a:pos x="T4" y="T5"/>
                </a:cxn>
                <a:cxn ang="T11">
                  <a:pos x="T6" y="T7"/>
                </a:cxn>
              </a:cxnLst>
              <a:rect l="T12" t="T13" r="T14" b="T15"/>
              <a:pathLst>
                <a:path w="57" h="152">
                  <a:moveTo>
                    <a:pt x="10" y="0"/>
                  </a:moveTo>
                  <a:lnTo>
                    <a:pt x="0" y="4"/>
                  </a:lnTo>
                  <a:lnTo>
                    <a:pt x="57" y="152"/>
                  </a:lnTo>
                  <a:lnTo>
                    <a:pt x="10" y="0"/>
                  </a:lnTo>
                </a:path>
              </a:pathLst>
            </a:custGeom>
            <a:noFill/>
            <a:ln w="0">
              <a:solidFill>
                <a:srgbClr val="000000"/>
              </a:solidFill>
              <a:prstDash val="solid"/>
              <a:round/>
              <a:headEnd/>
              <a:tailEnd/>
            </a:ln>
          </p:spPr>
          <p:txBody>
            <a:bodyPr/>
            <a:lstStyle/>
            <a:p>
              <a:endParaRPr lang="en-US"/>
            </a:p>
          </p:txBody>
        </p:sp>
        <p:sp>
          <p:nvSpPr>
            <p:cNvPr id="2710" name="Freeform 660">
              <a:extLst>
                <a:ext uri="{FF2B5EF4-FFF2-40B4-BE49-F238E27FC236}">
                  <a16:creationId xmlns:a16="http://schemas.microsoft.com/office/drawing/2014/main" id="{8B67CB6E-9184-4A61-A2E3-E72605656081}"/>
                </a:ext>
              </a:extLst>
            </p:cNvPr>
            <p:cNvSpPr>
              <a:spLocks/>
            </p:cNvSpPr>
            <p:nvPr/>
          </p:nvSpPr>
          <p:spPr bwMode="auto">
            <a:xfrm>
              <a:off x="3549" y="3825"/>
              <a:ext cx="11" cy="29"/>
            </a:xfrm>
            <a:custGeom>
              <a:avLst/>
              <a:gdLst>
                <a:gd name="T0" fmla="*/ 11 w 68"/>
                <a:gd name="T1" fmla="*/ 0 h 148"/>
                <a:gd name="T2" fmla="*/ 0 w 68"/>
                <a:gd name="T3" fmla="*/ 6 h 148"/>
                <a:gd name="T4" fmla="*/ 68 w 68"/>
                <a:gd name="T5" fmla="*/ 148 h 148"/>
                <a:gd name="T6" fmla="*/ 11 w 68"/>
                <a:gd name="T7" fmla="*/ 0 h 148"/>
                <a:gd name="T8" fmla="*/ 0 60000 65536"/>
                <a:gd name="T9" fmla="*/ 0 60000 65536"/>
                <a:gd name="T10" fmla="*/ 0 60000 65536"/>
                <a:gd name="T11" fmla="*/ 0 60000 65536"/>
                <a:gd name="T12" fmla="*/ 0 w 68"/>
                <a:gd name="T13" fmla="*/ 0 h 148"/>
                <a:gd name="T14" fmla="*/ 68 w 68"/>
                <a:gd name="T15" fmla="*/ 148 h 148"/>
              </a:gdLst>
              <a:ahLst/>
              <a:cxnLst>
                <a:cxn ang="T8">
                  <a:pos x="T0" y="T1"/>
                </a:cxn>
                <a:cxn ang="T9">
                  <a:pos x="T2" y="T3"/>
                </a:cxn>
                <a:cxn ang="T10">
                  <a:pos x="T4" y="T5"/>
                </a:cxn>
                <a:cxn ang="T11">
                  <a:pos x="T6" y="T7"/>
                </a:cxn>
              </a:cxnLst>
              <a:rect l="T12" t="T13" r="T14" b="T15"/>
              <a:pathLst>
                <a:path w="68" h="148">
                  <a:moveTo>
                    <a:pt x="11" y="0"/>
                  </a:moveTo>
                  <a:lnTo>
                    <a:pt x="0" y="6"/>
                  </a:lnTo>
                  <a:lnTo>
                    <a:pt x="68" y="148"/>
                  </a:lnTo>
                  <a:lnTo>
                    <a:pt x="11" y="0"/>
                  </a:lnTo>
                  <a:close/>
                </a:path>
              </a:pathLst>
            </a:custGeom>
            <a:solidFill>
              <a:srgbClr val="000000"/>
            </a:solidFill>
            <a:ln w="9525">
              <a:noFill/>
              <a:round/>
              <a:headEnd/>
              <a:tailEnd/>
            </a:ln>
          </p:spPr>
          <p:txBody>
            <a:bodyPr/>
            <a:lstStyle/>
            <a:p>
              <a:endParaRPr lang="en-US"/>
            </a:p>
          </p:txBody>
        </p:sp>
        <p:sp>
          <p:nvSpPr>
            <p:cNvPr id="2711" name="Freeform 661">
              <a:extLst>
                <a:ext uri="{FF2B5EF4-FFF2-40B4-BE49-F238E27FC236}">
                  <a16:creationId xmlns:a16="http://schemas.microsoft.com/office/drawing/2014/main" id="{B86E02E5-05E3-4468-9154-65E5BE9D7E98}"/>
                </a:ext>
              </a:extLst>
            </p:cNvPr>
            <p:cNvSpPr>
              <a:spLocks/>
            </p:cNvSpPr>
            <p:nvPr/>
          </p:nvSpPr>
          <p:spPr bwMode="auto">
            <a:xfrm>
              <a:off x="3549" y="3825"/>
              <a:ext cx="11" cy="29"/>
            </a:xfrm>
            <a:custGeom>
              <a:avLst/>
              <a:gdLst>
                <a:gd name="T0" fmla="*/ 11 w 68"/>
                <a:gd name="T1" fmla="*/ 0 h 148"/>
                <a:gd name="T2" fmla="*/ 0 w 68"/>
                <a:gd name="T3" fmla="*/ 6 h 148"/>
                <a:gd name="T4" fmla="*/ 68 w 68"/>
                <a:gd name="T5" fmla="*/ 148 h 148"/>
                <a:gd name="T6" fmla="*/ 11 w 68"/>
                <a:gd name="T7" fmla="*/ 0 h 148"/>
                <a:gd name="T8" fmla="*/ 0 60000 65536"/>
                <a:gd name="T9" fmla="*/ 0 60000 65536"/>
                <a:gd name="T10" fmla="*/ 0 60000 65536"/>
                <a:gd name="T11" fmla="*/ 0 60000 65536"/>
                <a:gd name="T12" fmla="*/ 0 w 68"/>
                <a:gd name="T13" fmla="*/ 0 h 148"/>
                <a:gd name="T14" fmla="*/ 68 w 68"/>
                <a:gd name="T15" fmla="*/ 148 h 148"/>
              </a:gdLst>
              <a:ahLst/>
              <a:cxnLst>
                <a:cxn ang="T8">
                  <a:pos x="T0" y="T1"/>
                </a:cxn>
                <a:cxn ang="T9">
                  <a:pos x="T2" y="T3"/>
                </a:cxn>
                <a:cxn ang="T10">
                  <a:pos x="T4" y="T5"/>
                </a:cxn>
                <a:cxn ang="T11">
                  <a:pos x="T6" y="T7"/>
                </a:cxn>
              </a:cxnLst>
              <a:rect l="T12" t="T13" r="T14" b="T15"/>
              <a:pathLst>
                <a:path w="68" h="148">
                  <a:moveTo>
                    <a:pt x="11" y="0"/>
                  </a:moveTo>
                  <a:lnTo>
                    <a:pt x="0" y="6"/>
                  </a:lnTo>
                  <a:lnTo>
                    <a:pt x="68" y="148"/>
                  </a:lnTo>
                  <a:lnTo>
                    <a:pt x="11" y="0"/>
                  </a:lnTo>
                </a:path>
              </a:pathLst>
            </a:custGeom>
            <a:noFill/>
            <a:ln w="0">
              <a:solidFill>
                <a:srgbClr val="000000"/>
              </a:solidFill>
              <a:prstDash val="solid"/>
              <a:round/>
              <a:headEnd/>
              <a:tailEnd/>
            </a:ln>
          </p:spPr>
          <p:txBody>
            <a:bodyPr/>
            <a:lstStyle/>
            <a:p>
              <a:endParaRPr lang="en-US"/>
            </a:p>
          </p:txBody>
        </p:sp>
        <p:sp>
          <p:nvSpPr>
            <p:cNvPr id="2712" name="Freeform 662">
              <a:extLst>
                <a:ext uri="{FF2B5EF4-FFF2-40B4-BE49-F238E27FC236}">
                  <a16:creationId xmlns:a16="http://schemas.microsoft.com/office/drawing/2014/main" id="{080559A5-0B85-427D-AE1D-C393F5834E61}"/>
                </a:ext>
              </a:extLst>
            </p:cNvPr>
            <p:cNvSpPr>
              <a:spLocks/>
            </p:cNvSpPr>
            <p:nvPr/>
          </p:nvSpPr>
          <p:spPr bwMode="auto">
            <a:xfrm>
              <a:off x="3547" y="3826"/>
              <a:ext cx="13" cy="28"/>
            </a:xfrm>
            <a:custGeom>
              <a:avLst/>
              <a:gdLst>
                <a:gd name="T0" fmla="*/ 9 w 77"/>
                <a:gd name="T1" fmla="*/ 0 h 142"/>
                <a:gd name="T2" fmla="*/ 0 w 77"/>
                <a:gd name="T3" fmla="*/ 6 h 142"/>
                <a:gd name="T4" fmla="*/ 77 w 77"/>
                <a:gd name="T5" fmla="*/ 142 h 142"/>
                <a:gd name="T6" fmla="*/ 9 w 77"/>
                <a:gd name="T7" fmla="*/ 0 h 142"/>
                <a:gd name="T8" fmla="*/ 0 60000 65536"/>
                <a:gd name="T9" fmla="*/ 0 60000 65536"/>
                <a:gd name="T10" fmla="*/ 0 60000 65536"/>
                <a:gd name="T11" fmla="*/ 0 60000 65536"/>
                <a:gd name="T12" fmla="*/ 0 w 77"/>
                <a:gd name="T13" fmla="*/ 0 h 142"/>
                <a:gd name="T14" fmla="*/ 77 w 77"/>
                <a:gd name="T15" fmla="*/ 142 h 142"/>
              </a:gdLst>
              <a:ahLst/>
              <a:cxnLst>
                <a:cxn ang="T8">
                  <a:pos x="T0" y="T1"/>
                </a:cxn>
                <a:cxn ang="T9">
                  <a:pos x="T2" y="T3"/>
                </a:cxn>
                <a:cxn ang="T10">
                  <a:pos x="T4" y="T5"/>
                </a:cxn>
                <a:cxn ang="T11">
                  <a:pos x="T6" y="T7"/>
                </a:cxn>
              </a:cxnLst>
              <a:rect l="T12" t="T13" r="T14" b="T15"/>
              <a:pathLst>
                <a:path w="77" h="142">
                  <a:moveTo>
                    <a:pt x="9" y="0"/>
                  </a:moveTo>
                  <a:lnTo>
                    <a:pt x="0" y="6"/>
                  </a:lnTo>
                  <a:lnTo>
                    <a:pt x="77" y="142"/>
                  </a:lnTo>
                  <a:lnTo>
                    <a:pt x="9" y="0"/>
                  </a:lnTo>
                  <a:close/>
                </a:path>
              </a:pathLst>
            </a:custGeom>
            <a:solidFill>
              <a:srgbClr val="000000"/>
            </a:solidFill>
            <a:ln w="9525">
              <a:noFill/>
              <a:round/>
              <a:headEnd/>
              <a:tailEnd/>
            </a:ln>
          </p:spPr>
          <p:txBody>
            <a:bodyPr/>
            <a:lstStyle/>
            <a:p>
              <a:endParaRPr lang="en-US"/>
            </a:p>
          </p:txBody>
        </p:sp>
        <p:sp>
          <p:nvSpPr>
            <p:cNvPr id="2713" name="Freeform 663">
              <a:extLst>
                <a:ext uri="{FF2B5EF4-FFF2-40B4-BE49-F238E27FC236}">
                  <a16:creationId xmlns:a16="http://schemas.microsoft.com/office/drawing/2014/main" id="{1F07FC70-CDBC-48F8-8CD5-F42B78FE8B80}"/>
                </a:ext>
              </a:extLst>
            </p:cNvPr>
            <p:cNvSpPr>
              <a:spLocks/>
            </p:cNvSpPr>
            <p:nvPr/>
          </p:nvSpPr>
          <p:spPr bwMode="auto">
            <a:xfrm>
              <a:off x="3547" y="3826"/>
              <a:ext cx="13" cy="28"/>
            </a:xfrm>
            <a:custGeom>
              <a:avLst/>
              <a:gdLst>
                <a:gd name="T0" fmla="*/ 9 w 77"/>
                <a:gd name="T1" fmla="*/ 0 h 142"/>
                <a:gd name="T2" fmla="*/ 0 w 77"/>
                <a:gd name="T3" fmla="*/ 6 h 142"/>
                <a:gd name="T4" fmla="*/ 77 w 77"/>
                <a:gd name="T5" fmla="*/ 142 h 142"/>
                <a:gd name="T6" fmla="*/ 9 w 77"/>
                <a:gd name="T7" fmla="*/ 0 h 142"/>
                <a:gd name="T8" fmla="*/ 0 60000 65536"/>
                <a:gd name="T9" fmla="*/ 0 60000 65536"/>
                <a:gd name="T10" fmla="*/ 0 60000 65536"/>
                <a:gd name="T11" fmla="*/ 0 60000 65536"/>
                <a:gd name="T12" fmla="*/ 0 w 77"/>
                <a:gd name="T13" fmla="*/ 0 h 142"/>
                <a:gd name="T14" fmla="*/ 77 w 77"/>
                <a:gd name="T15" fmla="*/ 142 h 142"/>
              </a:gdLst>
              <a:ahLst/>
              <a:cxnLst>
                <a:cxn ang="T8">
                  <a:pos x="T0" y="T1"/>
                </a:cxn>
                <a:cxn ang="T9">
                  <a:pos x="T2" y="T3"/>
                </a:cxn>
                <a:cxn ang="T10">
                  <a:pos x="T4" y="T5"/>
                </a:cxn>
                <a:cxn ang="T11">
                  <a:pos x="T6" y="T7"/>
                </a:cxn>
              </a:cxnLst>
              <a:rect l="T12" t="T13" r="T14" b="T15"/>
              <a:pathLst>
                <a:path w="77" h="142">
                  <a:moveTo>
                    <a:pt x="9" y="0"/>
                  </a:moveTo>
                  <a:lnTo>
                    <a:pt x="0" y="6"/>
                  </a:lnTo>
                  <a:lnTo>
                    <a:pt x="77" y="142"/>
                  </a:lnTo>
                  <a:lnTo>
                    <a:pt x="9" y="0"/>
                  </a:lnTo>
                </a:path>
              </a:pathLst>
            </a:custGeom>
            <a:noFill/>
            <a:ln w="0">
              <a:solidFill>
                <a:srgbClr val="000000"/>
              </a:solidFill>
              <a:prstDash val="solid"/>
              <a:round/>
              <a:headEnd/>
              <a:tailEnd/>
            </a:ln>
          </p:spPr>
          <p:txBody>
            <a:bodyPr/>
            <a:lstStyle/>
            <a:p>
              <a:endParaRPr lang="en-US"/>
            </a:p>
          </p:txBody>
        </p:sp>
        <p:sp>
          <p:nvSpPr>
            <p:cNvPr id="2714" name="Freeform 664">
              <a:extLst>
                <a:ext uri="{FF2B5EF4-FFF2-40B4-BE49-F238E27FC236}">
                  <a16:creationId xmlns:a16="http://schemas.microsoft.com/office/drawing/2014/main" id="{B9088025-2EB9-430F-B01F-4151F73CA5CD}"/>
                </a:ext>
              </a:extLst>
            </p:cNvPr>
            <p:cNvSpPr>
              <a:spLocks/>
            </p:cNvSpPr>
            <p:nvPr/>
          </p:nvSpPr>
          <p:spPr bwMode="auto">
            <a:xfrm>
              <a:off x="3546" y="3827"/>
              <a:ext cx="14" cy="27"/>
            </a:xfrm>
            <a:custGeom>
              <a:avLst/>
              <a:gdLst>
                <a:gd name="T0" fmla="*/ 10 w 87"/>
                <a:gd name="T1" fmla="*/ 0 h 136"/>
                <a:gd name="T2" fmla="*/ 0 w 87"/>
                <a:gd name="T3" fmla="*/ 9 h 136"/>
                <a:gd name="T4" fmla="*/ 87 w 87"/>
                <a:gd name="T5" fmla="*/ 136 h 136"/>
                <a:gd name="T6" fmla="*/ 10 w 87"/>
                <a:gd name="T7" fmla="*/ 0 h 136"/>
                <a:gd name="T8" fmla="*/ 0 60000 65536"/>
                <a:gd name="T9" fmla="*/ 0 60000 65536"/>
                <a:gd name="T10" fmla="*/ 0 60000 65536"/>
                <a:gd name="T11" fmla="*/ 0 60000 65536"/>
                <a:gd name="T12" fmla="*/ 0 w 87"/>
                <a:gd name="T13" fmla="*/ 0 h 136"/>
                <a:gd name="T14" fmla="*/ 87 w 87"/>
                <a:gd name="T15" fmla="*/ 136 h 136"/>
              </a:gdLst>
              <a:ahLst/>
              <a:cxnLst>
                <a:cxn ang="T8">
                  <a:pos x="T0" y="T1"/>
                </a:cxn>
                <a:cxn ang="T9">
                  <a:pos x="T2" y="T3"/>
                </a:cxn>
                <a:cxn ang="T10">
                  <a:pos x="T4" y="T5"/>
                </a:cxn>
                <a:cxn ang="T11">
                  <a:pos x="T6" y="T7"/>
                </a:cxn>
              </a:cxnLst>
              <a:rect l="T12" t="T13" r="T14" b="T15"/>
              <a:pathLst>
                <a:path w="87" h="136">
                  <a:moveTo>
                    <a:pt x="10" y="0"/>
                  </a:moveTo>
                  <a:lnTo>
                    <a:pt x="0" y="9"/>
                  </a:lnTo>
                  <a:lnTo>
                    <a:pt x="87" y="136"/>
                  </a:lnTo>
                  <a:lnTo>
                    <a:pt x="10" y="0"/>
                  </a:lnTo>
                  <a:close/>
                </a:path>
              </a:pathLst>
            </a:custGeom>
            <a:solidFill>
              <a:srgbClr val="000000"/>
            </a:solidFill>
            <a:ln w="9525">
              <a:noFill/>
              <a:round/>
              <a:headEnd/>
              <a:tailEnd/>
            </a:ln>
          </p:spPr>
          <p:txBody>
            <a:bodyPr/>
            <a:lstStyle/>
            <a:p>
              <a:endParaRPr lang="en-US"/>
            </a:p>
          </p:txBody>
        </p:sp>
        <p:sp>
          <p:nvSpPr>
            <p:cNvPr id="2715" name="Freeform 665">
              <a:extLst>
                <a:ext uri="{FF2B5EF4-FFF2-40B4-BE49-F238E27FC236}">
                  <a16:creationId xmlns:a16="http://schemas.microsoft.com/office/drawing/2014/main" id="{4F7CBCBD-238F-441D-9BE3-A04B2A577362}"/>
                </a:ext>
              </a:extLst>
            </p:cNvPr>
            <p:cNvSpPr>
              <a:spLocks/>
            </p:cNvSpPr>
            <p:nvPr/>
          </p:nvSpPr>
          <p:spPr bwMode="auto">
            <a:xfrm>
              <a:off x="3546" y="3827"/>
              <a:ext cx="14" cy="27"/>
            </a:xfrm>
            <a:custGeom>
              <a:avLst/>
              <a:gdLst>
                <a:gd name="T0" fmla="*/ 10 w 87"/>
                <a:gd name="T1" fmla="*/ 0 h 136"/>
                <a:gd name="T2" fmla="*/ 0 w 87"/>
                <a:gd name="T3" fmla="*/ 9 h 136"/>
                <a:gd name="T4" fmla="*/ 87 w 87"/>
                <a:gd name="T5" fmla="*/ 136 h 136"/>
                <a:gd name="T6" fmla="*/ 10 w 87"/>
                <a:gd name="T7" fmla="*/ 0 h 136"/>
                <a:gd name="T8" fmla="*/ 0 60000 65536"/>
                <a:gd name="T9" fmla="*/ 0 60000 65536"/>
                <a:gd name="T10" fmla="*/ 0 60000 65536"/>
                <a:gd name="T11" fmla="*/ 0 60000 65536"/>
                <a:gd name="T12" fmla="*/ 0 w 87"/>
                <a:gd name="T13" fmla="*/ 0 h 136"/>
                <a:gd name="T14" fmla="*/ 87 w 87"/>
                <a:gd name="T15" fmla="*/ 136 h 136"/>
              </a:gdLst>
              <a:ahLst/>
              <a:cxnLst>
                <a:cxn ang="T8">
                  <a:pos x="T0" y="T1"/>
                </a:cxn>
                <a:cxn ang="T9">
                  <a:pos x="T2" y="T3"/>
                </a:cxn>
                <a:cxn ang="T10">
                  <a:pos x="T4" y="T5"/>
                </a:cxn>
                <a:cxn ang="T11">
                  <a:pos x="T6" y="T7"/>
                </a:cxn>
              </a:cxnLst>
              <a:rect l="T12" t="T13" r="T14" b="T15"/>
              <a:pathLst>
                <a:path w="87" h="136">
                  <a:moveTo>
                    <a:pt x="10" y="0"/>
                  </a:moveTo>
                  <a:lnTo>
                    <a:pt x="0" y="9"/>
                  </a:lnTo>
                  <a:lnTo>
                    <a:pt x="87" y="136"/>
                  </a:lnTo>
                  <a:lnTo>
                    <a:pt x="10" y="0"/>
                  </a:lnTo>
                </a:path>
              </a:pathLst>
            </a:custGeom>
            <a:noFill/>
            <a:ln w="0">
              <a:solidFill>
                <a:srgbClr val="000000"/>
              </a:solidFill>
              <a:prstDash val="solid"/>
              <a:round/>
              <a:headEnd/>
              <a:tailEnd/>
            </a:ln>
          </p:spPr>
          <p:txBody>
            <a:bodyPr/>
            <a:lstStyle/>
            <a:p>
              <a:endParaRPr lang="en-US"/>
            </a:p>
          </p:txBody>
        </p:sp>
        <p:sp>
          <p:nvSpPr>
            <p:cNvPr id="2716" name="Freeform 666">
              <a:extLst>
                <a:ext uri="{FF2B5EF4-FFF2-40B4-BE49-F238E27FC236}">
                  <a16:creationId xmlns:a16="http://schemas.microsoft.com/office/drawing/2014/main" id="{048D9809-826D-4218-AA3F-CA79126225D1}"/>
                </a:ext>
              </a:extLst>
            </p:cNvPr>
            <p:cNvSpPr>
              <a:spLocks/>
            </p:cNvSpPr>
            <p:nvPr/>
          </p:nvSpPr>
          <p:spPr bwMode="auto">
            <a:xfrm>
              <a:off x="3544" y="3829"/>
              <a:ext cx="16" cy="25"/>
            </a:xfrm>
            <a:custGeom>
              <a:avLst/>
              <a:gdLst>
                <a:gd name="T0" fmla="*/ 9 w 96"/>
                <a:gd name="T1" fmla="*/ 0 h 127"/>
                <a:gd name="T2" fmla="*/ 0 w 96"/>
                <a:gd name="T3" fmla="*/ 8 h 127"/>
                <a:gd name="T4" fmla="*/ 96 w 96"/>
                <a:gd name="T5" fmla="*/ 127 h 127"/>
                <a:gd name="T6" fmla="*/ 9 w 96"/>
                <a:gd name="T7" fmla="*/ 0 h 127"/>
                <a:gd name="T8" fmla="*/ 0 60000 65536"/>
                <a:gd name="T9" fmla="*/ 0 60000 65536"/>
                <a:gd name="T10" fmla="*/ 0 60000 65536"/>
                <a:gd name="T11" fmla="*/ 0 60000 65536"/>
                <a:gd name="T12" fmla="*/ 0 w 96"/>
                <a:gd name="T13" fmla="*/ 0 h 127"/>
                <a:gd name="T14" fmla="*/ 96 w 96"/>
                <a:gd name="T15" fmla="*/ 127 h 127"/>
              </a:gdLst>
              <a:ahLst/>
              <a:cxnLst>
                <a:cxn ang="T8">
                  <a:pos x="T0" y="T1"/>
                </a:cxn>
                <a:cxn ang="T9">
                  <a:pos x="T2" y="T3"/>
                </a:cxn>
                <a:cxn ang="T10">
                  <a:pos x="T4" y="T5"/>
                </a:cxn>
                <a:cxn ang="T11">
                  <a:pos x="T6" y="T7"/>
                </a:cxn>
              </a:cxnLst>
              <a:rect l="T12" t="T13" r="T14" b="T15"/>
              <a:pathLst>
                <a:path w="96" h="127">
                  <a:moveTo>
                    <a:pt x="9" y="0"/>
                  </a:moveTo>
                  <a:lnTo>
                    <a:pt x="0" y="8"/>
                  </a:lnTo>
                  <a:lnTo>
                    <a:pt x="96" y="127"/>
                  </a:lnTo>
                  <a:lnTo>
                    <a:pt x="9" y="0"/>
                  </a:lnTo>
                  <a:close/>
                </a:path>
              </a:pathLst>
            </a:custGeom>
            <a:solidFill>
              <a:srgbClr val="000000"/>
            </a:solidFill>
            <a:ln w="9525">
              <a:noFill/>
              <a:round/>
              <a:headEnd/>
              <a:tailEnd/>
            </a:ln>
          </p:spPr>
          <p:txBody>
            <a:bodyPr/>
            <a:lstStyle/>
            <a:p>
              <a:endParaRPr lang="en-US"/>
            </a:p>
          </p:txBody>
        </p:sp>
        <p:sp>
          <p:nvSpPr>
            <p:cNvPr id="2717" name="Freeform 667">
              <a:extLst>
                <a:ext uri="{FF2B5EF4-FFF2-40B4-BE49-F238E27FC236}">
                  <a16:creationId xmlns:a16="http://schemas.microsoft.com/office/drawing/2014/main" id="{9E88C328-425E-4257-BCB9-F1F3523AA455}"/>
                </a:ext>
              </a:extLst>
            </p:cNvPr>
            <p:cNvSpPr>
              <a:spLocks/>
            </p:cNvSpPr>
            <p:nvPr/>
          </p:nvSpPr>
          <p:spPr bwMode="auto">
            <a:xfrm>
              <a:off x="3544" y="3829"/>
              <a:ext cx="16" cy="25"/>
            </a:xfrm>
            <a:custGeom>
              <a:avLst/>
              <a:gdLst>
                <a:gd name="T0" fmla="*/ 9 w 96"/>
                <a:gd name="T1" fmla="*/ 0 h 127"/>
                <a:gd name="T2" fmla="*/ 0 w 96"/>
                <a:gd name="T3" fmla="*/ 8 h 127"/>
                <a:gd name="T4" fmla="*/ 96 w 96"/>
                <a:gd name="T5" fmla="*/ 127 h 127"/>
                <a:gd name="T6" fmla="*/ 9 w 96"/>
                <a:gd name="T7" fmla="*/ 0 h 127"/>
                <a:gd name="T8" fmla="*/ 0 60000 65536"/>
                <a:gd name="T9" fmla="*/ 0 60000 65536"/>
                <a:gd name="T10" fmla="*/ 0 60000 65536"/>
                <a:gd name="T11" fmla="*/ 0 60000 65536"/>
                <a:gd name="T12" fmla="*/ 0 w 96"/>
                <a:gd name="T13" fmla="*/ 0 h 127"/>
                <a:gd name="T14" fmla="*/ 96 w 96"/>
                <a:gd name="T15" fmla="*/ 127 h 127"/>
              </a:gdLst>
              <a:ahLst/>
              <a:cxnLst>
                <a:cxn ang="T8">
                  <a:pos x="T0" y="T1"/>
                </a:cxn>
                <a:cxn ang="T9">
                  <a:pos x="T2" y="T3"/>
                </a:cxn>
                <a:cxn ang="T10">
                  <a:pos x="T4" y="T5"/>
                </a:cxn>
                <a:cxn ang="T11">
                  <a:pos x="T6" y="T7"/>
                </a:cxn>
              </a:cxnLst>
              <a:rect l="T12" t="T13" r="T14" b="T15"/>
              <a:pathLst>
                <a:path w="96" h="127">
                  <a:moveTo>
                    <a:pt x="9" y="0"/>
                  </a:moveTo>
                  <a:lnTo>
                    <a:pt x="0" y="8"/>
                  </a:lnTo>
                  <a:lnTo>
                    <a:pt x="96" y="127"/>
                  </a:lnTo>
                  <a:lnTo>
                    <a:pt x="9" y="0"/>
                  </a:lnTo>
                </a:path>
              </a:pathLst>
            </a:custGeom>
            <a:noFill/>
            <a:ln w="0">
              <a:solidFill>
                <a:srgbClr val="000000"/>
              </a:solidFill>
              <a:prstDash val="solid"/>
              <a:round/>
              <a:headEnd/>
              <a:tailEnd/>
            </a:ln>
          </p:spPr>
          <p:txBody>
            <a:bodyPr/>
            <a:lstStyle/>
            <a:p>
              <a:endParaRPr lang="en-US"/>
            </a:p>
          </p:txBody>
        </p:sp>
        <p:sp>
          <p:nvSpPr>
            <p:cNvPr id="2718" name="Freeform 668">
              <a:extLst>
                <a:ext uri="{FF2B5EF4-FFF2-40B4-BE49-F238E27FC236}">
                  <a16:creationId xmlns:a16="http://schemas.microsoft.com/office/drawing/2014/main" id="{EB6363F5-AB15-4435-AB52-937FBAC0807D}"/>
                </a:ext>
              </a:extLst>
            </p:cNvPr>
            <p:cNvSpPr>
              <a:spLocks/>
            </p:cNvSpPr>
            <p:nvPr/>
          </p:nvSpPr>
          <p:spPr bwMode="auto">
            <a:xfrm>
              <a:off x="3543" y="3830"/>
              <a:ext cx="17" cy="24"/>
            </a:xfrm>
            <a:custGeom>
              <a:avLst/>
              <a:gdLst>
                <a:gd name="T0" fmla="*/ 9 w 105"/>
                <a:gd name="T1" fmla="*/ 0 h 119"/>
                <a:gd name="T2" fmla="*/ 0 w 105"/>
                <a:gd name="T3" fmla="*/ 10 h 119"/>
                <a:gd name="T4" fmla="*/ 105 w 105"/>
                <a:gd name="T5" fmla="*/ 119 h 119"/>
                <a:gd name="T6" fmla="*/ 9 w 105"/>
                <a:gd name="T7" fmla="*/ 0 h 119"/>
                <a:gd name="T8" fmla="*/ 0 60000 65536"/>
                <a:gd name="T9" fmla="*/ 0 60000 65536"/>
                <a:gd name="T10" fmla="*/ 0 60000 65536"/>
                <a:gd name="T11" fmla="*/ 0 60000 65536"/>
                <a:gd name="T12" fmla="*/ 0 w 105"/>
                <a:gd name="T13" fmla="*/ 0 h 119"/>
                <a:gd name="T14" fmla="*/ 105 w 105"/>
                <a:gd name="T15" fmla="*/ 119 h 119"/>
              </a:gdLst>
              <a:ahLst/>
              <a:cxnLst>
                <a:cxn ang="T8">
                  <a:pos x="T0" y="T1"/>
                </a:cxn>
                <a:cxn ang="T9">
                  <a:pos x="T2" y="T3"/>
                </a:cxn>
                <a:cxn ang="T10">
                  <a:pos x="T4" y="T5"/>
                </a:cxn>
                <a:cxn ang="T11">
                  <a:pos x="T6" y="T7"/>
                </a:cxn>
              </a:cxnLst>
              <a:rect l="T12" t="T13" r="T14" b="T15"/>
              <a:pathLst>
                <a:path w="105" h="119">
                  <a:moveTo>
                    <a:pt x="9" y="0"/>
                  </a:moveTo>
                  <a:lnTo>
                    <a:pt x="0" y="10"/>
                  </a:lnTo>
                  <a:lnTo>
                    <a:pt x="105" y="119"/>
                  </a:lnTo>
                  <a:lnTo>
                    <a:pt x="9" y="0"/>
                  </a:lnTo>
                  <a:close/>
                </a:path>
              </a:pathLst>
            </a:custGeom>
            <a:solidFill>
              <a:srgbClr val="000000"/>
            </a:solidFill>
            <a:ln w="9525">
              <a:noFill/>
              <a:round/>
              <a:headEnd/>
              <a:tailEnd/>
            </a:ln>
          </p:spPr>
          <p:txBody>
            <a:bodyPr/>
            <a:lstStyle/>
            <a:p>
              <a:endParaRPr lang="en-US"/>
            </a:p>
          </p:txBody>
        </p:sp>
        <p:sp>
          <p:nvSpPr>
            <p:cNvPr id="2719" name="Freeform 669">
              <a:extLst>
                <a:ext uri="{FF2B5EF4-FFF2-40B4-BE49-F238E27FC236}">
                  <a16:creationId xmlns:a16="http://schemas.microsoft.com/office/drawing/2014/main" id="{D8D32B77-2C71-4ECB-A9E9-BEE851CEDD4C}"/>
                </a:ext>
              </a:extLst>
            </p:cNvPr>
            <p:cNvSpPr>
              <a:spLocks/>
            </p:cNvSpPr>
            <p:nvPr/>
          </p:nvSpPr>
          <p:spPr bwMode="auto">
            <a:xfrm>
              <a:off x="3543" y="3830"/>
              <a:ext cx="17" cy="24"/>
            </a:xfrm>
            <a:custGeom>
              <a:avLst/>
              <a:gdLst>
                <a:gd name="T0" fmla="*/ 9 w 105"/>
                <a:gd name="T1" fmla="*/ 0 h 119"/>
                <a:gd name="T2" fmla="*/ 0 w 105"/>
                <a:gd name="T3" fmla="*/ 10 h 119"/>
                <a:gd name="T4" fmla="*/ 105 w 105"/>
                <a:gd name="T5" fmla="*/ 119 h 119"/>
                <a:gd name="T6" fmla="*/ 9 w 105"/>
                <a:gd name="T7" fmla="*/ 0 h 119"/>
                <a:gd name="T8" fmla="*/ 0 60000 65536"/>
                <a:gd name="T9" fmla="*/ 0 60000 65536"/>
                <a:gd name="T10" fmla="*/ 0 60000 65536"/>
                <a:gd name="T11" fmla="*/ 0 60000 65536"/>
                <a:gd name="T12" fmla="*/ 0 w 105"/>
                <a:gd name="T13" fmla="*/ 0 h 119"/>
                <a:gd name="T14" fmla="*/ 105 w 105"/>
                <a:gd name="T15" fmla="*/ 119 h 119"/>
              </a:gdLst>
              <a:ahLst/>
              <a:cxnLst>
                <a:cxn ang="T8">
                  <a:pos x="T0" y="T1"/>
                </a:cxn>
                <a:cxn ang="T9">
                  <a:pos x="T2" y="T3"/>
                </a:cxn>
                <a:cxn ang="T10">
                  <a:pos x="T4" y="T5"/>
                </a:cxn>
                <a:cxn ang="T11">
                  <a:pos x="T6" y="T7"/>
                </a:cxn>
              </a:cxnLst>
              <a:rect l="T12" t="T13" r="T14" b="T15"/>
              <a:pathLst>
                <a:path w="105" h="119">
                  <a:moveTo>
                    <a:pt x="9" y="0"/>
                  </a:moveTo>
                  <a:lnTo>
                    <a:pt x="0" y="10"/>
                  </a:lnTo>
                  <a:lnTo>
                    <a:pt x="105" y="119"/>
                  </a:lnTo>
                  <a:lnTo>
                    <a:pt x="9" y="0"/>
                  </a:lnTo>
                </a:path>
              </a:pathLst>
            </a:custGeom>
            <a:noFill/>
            <a:ln w="0">
              <a:solidFill>
                <a:srgbClr val="000000"/>
              </a:solidFill>
              <a:prstDash val="solid"/>
              <a:round/>
              <a:headEnd/>
              <a:tailEnd/>
            </a:ln>
          </p:spPr>
          <p:txBody>
            <a:bodyPr/>
            <a:lstStyle/>
            <a:p>
              <a:endParaRPr lang="en-US"/>
            </a:p>
          </p:txBody>
        </p:sp>
        <p:sp>
          <p:nvSpPr>
            <p:cNvPr id="2720" name="Freeform 670">
              <a:extLst>
                <a:ext uri="{FF2B5EF4-FFF2-40B4-BE49-F238E27FC236}">
                  <a16:creationId xmlns:a16="http://schemas.microsoft.com/office/drawing/2014/main" id="{66FD31BD-E328-4585-AF0B-C48F960985BA}"/>
                </a:ext>
              </a:extLst>
            </p:cNvPr>
            <p:cNvSpPr>
              <a:spLocks/>
            </p:cNvSpPr>
            <p:nvPr/>
          </p:nvSpPr>
          <p:spPr bwMode="auto">
            <a:xfrm>
              <a:off x="3541" y="3832"/>
              <a:ext cx="19" cy="22"/>
            </a:xfrm>
            <a:custGeom>
              <a:avLst/>
              <a:gdLst>
                <a:gd name="T0" fmla="*/ 7 w 112"/>
                <a:gd name="T1" fmla="*/ 0 h 109"/>
                <a:gd name="T2" fmla="*/ 0 w 112"/>
                <a:gd name="T3" fmla="*/ 9 h 109"/>
                <a:gd name="T4" fmla="*/ 112 w 112"/>
                <a:gd name="T5" fmla="*/ 109 h 109"/>
                <a:gd name="T6" fmla="*/ 7 w 112"/>
                <a:gd name="T7" fmla="*/ 0 h 109"/>
                <a:gd name="T8" fmla="*/ 0 60000 65536"/>
                <a:gd name="T9" fmla="*/ 0 60000 65536"/>
                <a:gd name="T10" fmla="*/ 0 60000 65536"/>
                <a:gd name="T11" fmla="*/ 0 60000 65536"/>
                <a:gd name="T12" fmla="*/ 0 w 112"/>
                <a:gd name="T13" fmla="*/ 0 h 109"/>
                <a:gd name="T14" fmla="*/ 112 w 112"/>
                <a:gd name="T15" fmla="*/ 109 h 109"/>
              </a:gdLst>
              <a:ahLst/>
              <a:cxnLst>
                <a:cxn ang="T8">
                  <a:pos x="T0" y="T1"/>
                </a:cxn>
                <a:cxn ang="T9">
                  <a:pos x="T2" y="T3"/>
                </a:cxn>
                <a:cxn ang="T10">
                  <a:pos x="T4" y="T5"/>
                </a:cxn>
                <a:cxn ang="T11">
                  <a:pos x="T6" y="T7"/>
                </a:cxn>
              </a:cxnLst>
              <a:rect l="T12" t="T13" r="T14" b="T15"/>
              <a:pathLst>
                <a:path w="112" h="109">
                  <a:moveTo>
                    <a:pt x="7" y="0"/>
                  </a:moveTo>
                  <a:lnTo>
                    <a:pt x="0" y="9"/>
                  </a:lnTo>
                  <a:lnTo>
                    <a:pt x="112" y="109"/>
                  </a:lnTo>
                  <a:lnTo>
                    <a:pt x="7" y="0"/>
                  </a:lnTo>
                  <a:close/>
                </a:path>
              </a:pathLst>
            </a:custGeom>
            <a:solidFill>
              <a:srgbClr val="000000"/>
            </a:solidFill>
            <a:ln w="9525">
              <a:noFill/>
              <a:round/>
              <a:headEnd/>
              <a:tailEnd/>
            </a:ln>
          </p:spPr>
          <p:txBody>
            <a:bodyPr/>
            <a:lstStyle/>
            <a:p>
              <a:endParaRPr lang="en-US"/>
            </a:p>
          </p:txBody>
        </p:sp>
        <p:sp>
          <p:nvSpPr>
            <p:cNvPr id="2721" name="Freeform 671">
              <a:extLst>
                <a:ext uri="{FF2B5EF4-FFF2-40B4-BE49-F238E27FC236}">
                  <a16:creationId xmlns:a16="http://schemas.microsoft.com/office/drawing/2014/main" id="{D9FC118C-F0D4-46D4-9CA5-5FA4B13720F0}"/>
                </a:ext>
              </a:extLst>
            </p:cNvPr>
            <p:cNvSpPr>
              <a:spLocks/>
            </p:cNvSpPr>
            <p:nvPr/>
          </p:nvSpPr>
          <p:spPr bwMode="auto">
            <a:xfrm>
              <a:off x="3541" y="3832"/>
              <a:ext cx="19" cy="22"/>
            </a:xfrm>
            <a:custGeom>
              <a:avLst/>
              <a:gdLst>
                <a:gd name="T0" fmla="*/ 7 w 112"/>
                <a:gd name="T1" fmla="*/ 0 h 109"/>
                <a:gd name="T2" fmla="*/ 0 w 112"/>
                <a:gd name="T3" fmla="*/ 9 h 109"/>
                <a:gd name="T4" fmla="*/ 112 w 112"/>
                <a:gd name="T5" fmla="*/ 109 h 109"/>
                <a:gd name="T6" fmla="*/ 7 w 112"/>
                <a:gd name="T7" fmla="*/ 0 h 109"/>
                <a:gd name="T8" fmla="*/ 0 60000 65536"/>
                <a:gd name="T9" fmla="*/ 0 60000 65536"/>
                <a:gd name="T10" fmla="*/ 0 60000 65536"/>
                <a:gd name="T11" fmla="*/ 0 60000 65536"/>
                <a:gd name="T12" fmla="*/ 0 w 112"/>
                <a:gd name="T13" fmla="*/ 0 h 109"/>
                <a:gd name="T14" fmla="*/ 112 w 112"/>
                <a:gd name="T15" fmla="*/ 109 h 109"/>
              </a:gdLst>
              <a:ahLst/>
              <a:cxnLst>
                <a:cxn ang="T8">
                  <a:pos x="T0" y="T1"/>
                </a:cxn>
                <a:cxn ang="T9">
                  <a:pos x="T2" y="T3"/>
                </a:cxn>
                <a:cxn ang="T10">
                  <a:pos x="T4" y="T5"/>
                </a:cxn>
                <a:cxn ang="T11">
                  <a:pos x="T6" y="T7"/>
                </a:cxn>
              </a:cxnLst>
              <a:rect l="T12" t="T13" r="T14" b="T15"/>
              <a:pathLst>
                <a:path w="112" h="109">
                  <a:moveTo>
                    <a:pt x="7" y="0"/>
                  </a:moveTo>
                  <a:lnTo>
                    <a:pt x="0" y="9"/>
                  </a:lnTo>
                  <a:lnTo>
                    <a:pt x="112" y="109"/>
                  </a:lnTo>
                  <a:lnTo>
                    <a:pt x="7" y="0"/>
                  </a:lnTo>
                </a:path>
              </a:pathLst>
            </a:custGeom>
            <a:noFill/>
            <a:ln w="0">
              <a:solidFill>
                <a:srgbClr val="000000"/>
              </a:solidFill>
              <a:prstDash val="solid"/>
              <a:round/>
              <a:headEnd/>
              <a:tailEnd/>
            </a:ln>
          </p:spPr>
          <p:txBody>
            <a:bodyPr/>
            <a:lstStyle/>
            <a:p>
              <a:endParaRPr lang="en-US"/>
            </a:p>
          </p:txBody>
        </p:sp>
        <p:sp>
          <p:nvSpPr>
            <p:cNvPr id="2722" name="Freeform 672">
              <a:extLst>
                <a:ext uri="{FF2B5EF4-FFF2-40B4-BE49-F238E27FC236}">
                  <a16:creationId xmlns:a16="http://schemas.microsoft.com/office/drawing/2014/main" id="{9F16D658-2E26-475F-8C71-9D368AC5742E}"/>
                </a:ext>
              </a:extLst>
            </p:cNvPr>
            <p:cNvSpPr>
              <a:spLocks/>
            </p:cNvSpPr>
            <p:nvPr/>
          </p:nvSpPr>
          <p:spPr bwMode="auto">
            <a:xfrm>
              <a:off x="3540" y="3834"/>
              <a:ext cx="20" cy="20"/>
            </a:xfrm>
            <a:custGeom>
              <a:avLst/>
              <a:gdLst>
                <a:gd name="T0" fmla="*/ 7 w 119"/>
                <a:gd name="T1" fmla="*/ 0 h 100"/>
                <a:gd name="T2" fmla="*/ 0 w 119"/>
                <a:gd name="T3" fmla="*/ 11 h 100"/>
                <a:gd name="T4" fmla="*/ 119 w 119"/>
                <a:gd name="T5" fmla="*/ 100 h 100"/>
                <a:gd name="T6" fmla="*/ 7 w 119"/>
                <a:gd name="T7" fmla="*/ 0 h 100"/>
                <a:gd name="T8" fmla="*/ 0 60000 65536"/>
                <a:gd name="T9" fmla="*/ 0 60000 65536"/>
                <a:gd name="T10" fmla="*/ 0 60000 65536"/>
                <a:gd name="T11" fmla="*/ 0 60000 65536"/>
                <a:gd name="T12" fmla="*/ 0 w 119"/>
                <a:gd name="T13" fmla="*/ 0 h 100"/>
                <a:gd name="T14" fmla="*/ 119 w 119"/>
                <a:gd name="T15" fmla="*/ 100 h 100"/>
              </a:gdLst>
              <a:ahLst/>
              <a:cxnLst>
                <a:cxn ang="T8">
                  <a:pos x="T0" y="T1"/>
                </a:cxn>
                <a:cxn ang="T9">
                  <a:pos x="T2" y="T3"/>
                </a:cxn>
                <a:cxn ang="T10">
                  <a:pos x="T4" y="T5"/>
                </a:cxn>
                <a:cxn ang="T11">
                  <a:pos x="T6" y="T7"/>
                </a:cxn>
              </a:cxnLst>
              <a:rect l="T12" t="T13" r="T14" b="T15"/>
              <a:pathLst>
                <a:path w="119" h="100">
                  <a:moveTo>
                    <a:pt x="7" y="0"/>
                  </a:moveTo>
                  <a:lnTo>
                    <a:pt x="0" y="11"/>
                  </a:lnTo>
                  <a:lnTo>
                    <a:pt x="119" y="100"/>
                  </a:lnTo>
                  <a:lnTo>
                    <a:pt x="7" y="0"/>
                  </a:lnTo>
                  <a:close/>
                </a:path>
              </a:pathLst>
            </a:custGeom>
            <a:solidFill>
              <a:srgbClr val="000000"/>
            </a:solidFill>
            <a:ln w="9525">
              <a:noFill/>
              <a:round/>
              <a:headEnd/>
              <a:tailEnd/>
            </a:ln>
          </p:spPr>
          <p:txBody>
            <a:bodyPr/>
            <a:lstStyle/>
            <a:p>
              <a:endParaRPr lang="en-US"/>
            </a:p>
          </p:txBody>
        </p:sp>
        <p:sp>
          <p:nvSpPr>
            <p:cNvPr id="2723" name="Freeform 673">
              <a:extLst>
                <a:ext uri="{FF2B5EF4-FFF2-40B4-BE49-F238E27FC236}">
                  <a16:creationId xmlns:a16="http://schemas.microsoft.com/office/drawing/2014/main" id="{D4906BDE-316F-4CF0-A9EB-90D12D3512E6}"/>
                </a:ext>
              </a:extLst>
            </p:cNvPr>
            <p:cNvSpPr>
              <a:spLocks/>
            </p:cNvSpPr>
            <p:nvPr/>
          </p:nvSpPr>
          <p:spPr bwMode="auto">
            <a:xfrm>
              <a:off x="3540" y="3834"/>
              <a:ext cx="20" cy="20"/>
            </a:xfrm>
            <a:custGeom>
              <a:avLst/>
              <a:gdLst>
                <a:gd name="T0" fmla="*/ 7 w 119"/>
                <a:gd name="T1" fmla="*/ 0 h 100"/>
                <a:gd name="T2" fmla="*/ 0 w 119"/>
                <a:gd name="T3" fmla="*/ 11 h 100"/>
                <a:gd name="T4" fmla="*/ 119 w 119"/>
                <a:gd name="T5" fmla="*/ 100 h 100"/>
                <a:gd name="T6" fmla="*/ 7 w 119"/>
                <a:gd name="T7" fmla="*/ 0 h 100"/>
                <a:gd name="T8" fmla="*/ 0 60000 65536"/>
                <a:gd name="T9" fmla="*/ 0 60000 65536"/>
                <a:gd name="T10" fmla="*/ 0 60000 65536"/>
                <a:gd name="T11" fmla="*/ 0 60000 65536"/>
                <a:gd name="T12" fmla="*/ 0 w 119"/>
                <a:gd name="T13" fmla="*/ 0 h 100"/>
                <a:gd name="T14" fmla="*/ 119 w 119"/>
                <a:gd name="T15" fmla="*/ 100 h 100"/>
              </a:gdLst>
              <a:ahLst/>
              <a:cxnLst>
                <a:cxn ang="T8">
                  <a:pos x="T0" y="T1"/>
                </a:cxn>
                <a:cxn ang="T9">
                  <a:pos x="T2" y="T3"/>
                </a:cxn>
                <a:cxn ang="T10">
                  <a:pos x="T4" y="T5"/>
                </a:cxn>
                <a:cxn ang="T11">
                  <a:pos x="T6" y="T7"/>
                </a:cxn>
              </a:cxnLst>
              <a:rect l="T12" t="T13" r="T14" b="T15"/>
              <a:pathLst>
                <a:path w="119" h="100">
                  <a:moveTo>
                    <a:pt x="7" y="0"/>
                  </a:moveTo>
                  <a:lnTo>
                    <a:pt x="0" y="11"/>
                  </a:lnTo>
                  <a:lnTo>
                    <a:pt x="119" y="100"/>
                  </a:lnTo>
                  <a:lnTo>
                    <a:pt x="7" y="0"/>
                  </a:lnTo>
                </a:path>
              </a:pathLst>
            </a:custGeom>
            <a:noFill/>
            <a:ln w="0">
              <a:solidFill>
                <a:srgbClr val="000000"/>
              </a:solidFill>
              <a:prstDash val="solid"/>
              <a:round/>
              <a:headEnd/>
              <a:tailEnd/>
            </a:ln>
          </p:spPr>
          <p:txBody>
            <a:bodyPr/>
            <a:lstStyle/>
            <a:p>
              <a:endParaRPr lang="en-US"/>
            </a:p>
          </p:txBody>
        </p:sp>
        <p:sp>
          <p:nvSpPr>
            <p:cNvPr id="2724" name="Freeform 674">
              <a:extLst>
                <a:ext uri="{FF2B5EF4-FFF2-40B4-BE49-F238E27FC236}">
                  <a16:creationId xmlns:a16="http://schemas.microsoft.com/office/drawing/2014/main" id="{F921E732-7D4C-463C-832F-C6F1928E8525}"/>
                </a:ext>
              </a:extLst>
            </p:cNvPr>
            <p:cNvSpPr>
              <a:spLocks/>
            </p:cNvSpPr>
            <p:nvPr/>
          </p:nvSpPr>
          <p:spPr bwMode="auto">
            <a:xfrm>
              <a:off x="3539" y="3836"/>
              <a:ext cx="21" cy="18"/>
            </a:xfrm>
            <a:custGeom>
              <a:avLst/>
              <a:gdLst>
                <a:gd name="T0" fmla="*/ 6 w 125"/>
                <a:gd name="T1" fmla="*/ 0 h 89"/>
                <a:gd name="T2" fmla="*/ 0 w 125"/>
                <a:gd name="T3" fmla="*/ 12 h 89"/>
                <a:gd name="T4" fmla="*/ 125 w 125"/>
                <a:gd name="T5" fmla="*/ 89 h 89"/>
                <a:gd name="T6" fmla="*/ 6 w 125"/>
                <a:gd name="T7" fmla="*/ 0 h 89"/>
                <a:gd name="T8" fmla="*/ 0 60000 65536"/>
                <a:gd name="T9" fmla="*/ 0 60000 65536"/>
                <a:gd name="T10" fmla="*/ 0 60000 65536"/>
                <a:gd name="T11" fmla="*/ 0 60000 65536"/>
                <a:gd name="T12" fmla="*/ 0 w 125"/>
                <a:gd name="T13" fmla="*/ 0 h 89"/>
                <a:gd name="T14" fmla="*/ 125 w 125"/>
                <a:gd name="T15" fmla="*/ 89 h 89"/>
              </a:gdLst>
              <a:ahLst/>
              <a:cxnLst>
                <a:cxn ang="T8">
                  <a:pos x="T0" y="T1"/>
                </a:cxn>
                <a:cxn ang="T9">
                  <a:pos x="T2" y="T3"/>
                </a:cxn>
                <a:cxn ang="T10">
                  <a:pos x="T4" y="T5"/>
                </a:cxn>
                <a:cxn ang="T11">
                  <a:pos x="T6" y="T7"/>
                </a:cxn>
              </a:cxnLst>
              <a:rect l="T12" t="T13" r="T14" b="T15"/>
              <a:pathLst>
                <a:path w="125" h="89">
                  <a:moveTo>
                    <a:pt x="6" y="0"/>
                  </a:moveTo>
                  <a:lnTo>
                    <a:pt x="0" y="12"/>
                  </a:lnTo>
                  <a:lnTo>
                    <a:pt x="125" y="89"/>
                  </a:lnTo>
                  <a:lnTo>
                    <a:pt x="6" y="0"/>
                  </a:lnTo>
                  <a:close/>
                </a:path>
              </a:pathLst>
            </a:custGeom>
            <a:solidFill>
              <a:srgbClr val="000000"/>
            </a:solidFill>
            <a:ln w="9525">
              <a:noFill/>
              <a:round/>
              <a:headEnd/>
              <a:tailEnd/>
            </a:ln>
          </p:spPr>
          <p:txBody>
            <a:bodyPr/>
            <a:lstStyle/>
            <a:p>
              <a:endParaRPr lang="en-US"/>
            </a:p>
          </p:txBody>
        </p:sp>
        <p:sp>
          <p:nvSpPr>
            <p:cNvPr id="2725" name="Freeform 675">
              <a:extLst>
                <a:ext uri="{FF2B5EF4-FFF2-40B4-BE49-F238E27FC236}">
                  <a16:creationId xmlns:a16="http://schemas.microsoft.com/office/drawing/2014/main" id="{F11CB6F9-FAA9-46DB-A047-F4D00D181969}"/>
                </a:ext>
              </a:extLst>
            </p:cNvPr>
            <p:cNvSpPr>
              <a:spLocks/>
            </p:cNvSpPr>
            <p:nvPr/>
          </p:nvSpPr>
          <p:spPr bwMode="auto">
            <a:xfrm>
              <a:off x="3539" y="3836"/>
              <a:ext cx="21" cy="18"/>
            </a:xfrm>
            <a:custGeom>
              <a:avLst/>
              <a:gdLst>
                <a:gd name="T0" fmla="*/ 6 w 125"/>
                <a:gd name="T1" fmla="*/ 0 h 89"/>
                <a:gd name="T2" fmla="*/ 0 w 125"/>
                <a:gd name="T3" fmla="*/ 12 h 89"/>
                <a:gd name="T4" fmla="*/ 125 w 125"/>
                <a:gd name="T5" fmla="*/ 89 h 89"/>
                <a:gd name="T6" fmla="*/ 6 w 125"/>
                <a:gd name="T7" fmla="*/ 0 h 89"/>
                <a:gd name="T8" fmla="*/ 0 60000 65536"/>
                <a:gd name="T9" fmla="*/ 0 60000 65536"/>
                <a:gd name="T10" fmla="*/ 0 60000 65536"/>
                <a:gd name="T11" fmla="*/ 0 60000 65536"/>
                <a:gd name="T12" fmla="*/ 0 w 125"/>
                <a:gd name="T13" fmla="*/ 0 h 89"/>
                <a:gd name="T14" fmla="*/ 125 w 125"/>
                <a:gd name="T15" fmla="*/ 89 h 89"/>
              </a:gdLst>
              <a:ahLst/>
              <a:cxnLst>
                <a:cxn ang="T8">
                  <a:pos x="T0" y="T1"/>
                </a:cxn>
                <a:cxn ang="T9">
                  <a:pos x="T2" y="T3"/>
                </a:cxn>
                <a:cxn ang="T10">
                  <a:pos x="T4" y="T5"/>
                </a:cxn>
                <a:cxn ang="T11">
                  <a:pos x="T6" y="T7"/>
                </a:cxn>
              </a:cxnLst>
              <a:rect l="T12" t="T13" r="T14" b="T15"/>
              <a:pathLst>
                <a:path w="125" h="89">
                  <a:moveTo>
                    <a:pt x="6" y="0"/>
                  </a:moveTo>
                  <a:lnTo>
                    <a:pt x="0" y="12"/>
                  </a:lnTo>
                  <a:lnTo>
                    <a:pt x="125" y="89"/>
                  </a:lnTo>
                  <a:lnTo>
                    <a:pt x="6" y="0"/>
                  </a:lnTo>
                </a:path>
              </a:pathLst>
            </a:custGeom>
            <a:noFill/>
            <a:ln w="0">
              <a:solidFill>
                <a:srgbClr val="000000"/>
              </a:solidFill>
              <a:prstDash val="solid"/>
              <a:round/>
              <a:headEnd/>
              <a:tailEnd/>
            </a:ln>
          </p:spPr>
          <p:txBody>
            <a:bodyPr/>
            <a:lstStyle/>
            <a:p>
              <a:endParaRPr lang="en-US"/>
            </a:p>
          </p:txBody>
        </p:sp>
        <p:sp>
          <p:nvSpPr>
            <p:cNvPr id="2726" name="Freeform 676">
              <a:extLst>
                <a:ext uri="{FF2B5EF4-FFF2-40B4-BE49-F238E27FC236}">
                  <a16:creationId xmlns:a16="http://schemas.microsoft.com/office/drawing/2014/main" id="{D76EE5F7-F361-41BE-817B-B48626AD3A06}"/>
                </a:ext>
              </a:extLst>
            </p:cNvPr>
            <p:cNvSpPr>
              <a:spLocks/>
            </p:cNvSpPr>
            <p:nvPr/>
          </p:nvSpPr>
          <p:spPr bwMode="auto">
            <a:xfrm>
              <a:off x="3538" y="3839"/>
              <a:ext cx="22" cy="15"/>
            </a:xfrm>
            <a:custGeom>
              <a:avLst/>
              <a:gdLst>
                <a:gd name="T0" fmla="*/ 6 w 131"/>
                <a:gd name="T1" fmla="*/ 0 h 77"/>
                <a:gd name="T2" fmla="*/ 0 w 131"/>
                <a:gd name="T3" fmla="*/ 12 h 77"/>
                <a:gd name="T4" fmla="*/ 131 w 131"/>
                <a:gd name="T5" fmla="*/ 77 h 77"/>
                <a:gd name="T6" fmla="*/ 6 w 131"/>
                <a:gd name="T7" fmla="*/ 0 h 77"/>
                <a:gd name="T8" fmla="*/ 0 60000 65536"/>
                <a:gd name="T9" fmla="*/ 0 60000 65536"/>
                <a:gd name="T10" fmla="*/ 0 60000 65536"/>
                <a:gd name="T11" fmla="*/ 0 60000 65536"/>
                <a:gd name="T12" fmla="*/ 0 w 131"/>
                <a:gd name="T13" fmla="*/ 0 h 77"/>
                <a:gd name="T14" fmla="*/ 131 w 131"/>
                <a:gd name="T15" fmla="*/ 77 h 77"/>
              </a:gdLst>
              <a:ahLst/>
              <a:cxnLst>
                <a:cxn ang="T8">
                  <a:pos x="T0" y="T1"/>
                </a:cxn>
                <a:cxn ang="T9">
                  <a:pos x="T2" y="T3"/>
                </a:cxn>
                <a:cxn ang="T10">
                  <a:pos x="T4" y="T5"/>
                </a:cxn>
                <a:cxn ang="T11">
                  <a:pos x="T6" y="T7"/>
                </a:cxn>
              </a:cxnLst>
              <a:rect l="T12" t="T13" r="T14" b="T15"/>
              <a:pathLst>
                <a:path w="131" h="77">
                  <a:moveTo>
                    <a:pt x="6" y="0"/>
                  </a:moveTo>
                  <a:lnTo>
                    <a:pt x="0" y="12"/>
                  </a:lnTo>
                  <a:lnTo>
                    <a:pt x="131" y="77"/>
                  </a:lnTo>
                  <a:lnTo>
                    <a:pt x="6" y="0"/>
                  </a:lnTo>
                  <a:close/>
                </a:path>
              </a:pathLst>
            </a:custGeom>
            <a:solidFill>
              <a:srgbClr val="000000"/>
            </a:solidFill>
            <a:ln w="9525">
              <a:noFill/>
              <a:round/>
              <a:headEnd/>
              <a:tailEnd/>
            </a:ln>
          </p:spPr>
          <p:txBody>
            <a:bodyPr/>
            <a:lstStyle/>
            <a:p>
              <a:endParaRPr lang="en-US"/>
            </a:p>
          </p:txBody>
        </p:sp>
        <p:sp>
          <p:nvSpPr>
            <p:cNvPr id="2727" name="Freeform 677">
              <a:extLst>
                <a:ext uri="{FF2B5EF4-FFF2-40B4-BE49-F238E27FC236}">
                  <a16:creationId xmlns:a16="http://schemas.microsoft.com/office/drawing/2014/main" id="{50A6AA0B-EDA5-4D0C-9775-49CB5C38ADD2}"/>
                </a:ext>
              </a:extLst>
            </p:cNvPr>
            <p:cNvSpPr>
              <a:spLocks/>
            </p:cNvSpPr>
            <p:nvPr/>
          </p:nvSpPr>
          <p:spPr bwMode="auto">
            <a:xfrm>
              <a:off x="3538" y="3839"/>
              <a:ext cx="22" cy="15"/>
            </a:xfrm>
            <a:custGeom>
              <a:avLst/>
              <a:gdLst>
                <a:gd name="T0" fmla="*/ 6 w 131"/>
                <a:gd name="T1" fmla="*/ 0 h 77"/>
                <a:gd name="T2" fmla="*/ 0 w 131"/>
                <a:gd name="T3" fmla="*/ 12 h 77"/>
                <a:gd name="T4" fmla="*/ 131 w 131"/>
                <a:gd name="T5" fmla="*/ 77 h 77"/>
                <a:gd name="T6" fmla="*/ 6 w 131"/>
                <a:gd name="T7" fmla="*/ 0 h 77"/>
                <a:gd name="T8" fmla="*/ 0 60000 65536"/>
                <a:gd name="T9" fmla="*/ 0 60000 65536"/>
                <a:gd name="T10" fmla="*/ 0 60000 65536"/>
                <a:gd name="T11" fmla="*/ 0 60000 65536"/>
                <a:gd name="T12" fmla="*/ 0 w 131"/>
                <a:gd name="T13" fmla="*/ 0 h 77"/>
                <a:gd name="T14" fmla="*/ 131 w 131"/>
                <a:gd name="T15" fmla="*/ 77 h 77"/>
              </a:gdLst>
              <a:ahLst/>
              <a:cxnLst>
                <a:cxn ang="T8">
                  <a:pos x="T0" y="T1"/>
                </a:cxn>
                <a:cxn ang="T9">
                  <a:pos x="T2" y="T3"/>
                </a:cxn>
                <a:cxn ang="T10">
                  <a:pos x="T4" y="T5"/>
                </a:cxn>
                <a:cxn ang="T11">
                  <a:pos x="T6" y="T7"/>
                </a:cxn>
              </a:cxnLst>
              <a:rect l="T12" t="T13" r="T14" b="T15"/>
              <a:pathLst>
                <a:path w="131" h="77">
                  <a:moveTo>
                    <a:pt x="6" y="0"/>
                  </a:moveTo>
                  <a:lnTo>
                    <a:pt x="0" y="12"/>
                  </a:lnTo>
                  <a:lnTo>
                    <a:pt x="131" y="77"/>
                  </a:lnTo>
                  <a:lnTo>
                    <a:pt x="6" y="0"/>
                  </a:lnTo>
                </a:path>
              </a:pathLst>
            </a:custGeom>
            <a:noFill/>
            <a:ln w="0">
              <a:solidFill>
                <a:srgbClr val="000000"/>
              </a:solidFill>
              <a:prstDash val="solid"/>
              <a:round/>
              <a:headEnd/>
              <a:tailEnd/>
            </a:ln>
          </p:spPr>
          <p:txBody>
            <a:bodyPr/>
            <a:lstStyle/>
            <a:p>
              <a:endParaRPr lang="en-US"/>
            </a:p>
          </p:txBody>
        </p:sp>
        <p:sp>
          <p:nvSpPr>
            <p:cNvPr id="2728" name="Freeform 678">
              <a:extLst>
                <a:ext uri="{FF2B5EF4-FFF2-40B4-BE49-F238E27FC236}">
                  <a16:creationId xmlns:a16="http://schemas.microsoft.com/office/drawing/2014/main" id="{96E5906C-87D0-482D-9D8E-B5366F425923}"/>
                </a:ext>
              </a:extLst>
            </p:cNvPr>
            <p:cNvSpPr>
              <a:spLocks/>
            </p:cNvSpPr>
            <p:nvPr/>
          </p:nvSpPr>
          <p:spPr bwMode="auto">
            <a:xfrm>
              <a:off x="3538" y="3841"/>
              <a:ext cx="22" cy="13"/>
            </a:xfrm>
            <a:custGeom>
              <a:avLst/>
              <a:gdLst>
                <a:gd name="T0" fmla="*/ 4 w 135"/>
                <a:gd name="T1" fmla="*/ 0 h 65"/>
                <a:gd name="T2" fmla="*/ 0 w 135"/>
                <a:gd name="T3" fmla="*/ 12 h 65"/>
                <a:gd name="T4" fmla="*/ 135 w 135"/>
                <a:gd name="T5" fmla="*/ 65 h 65"/>
                <a:gd name="T6" fmla="*/ 4 w 135"/>
                <a:gd name="T7" fmla="*/ 0 h 65"/>
                <a:gd name="T8" fmla="*/ 0 60000 65536"/>
                <a:gd name="T9" fmla="*/ 0 60000 65536"/>
                <a:gd name="T10" fmla="*/ 0 60000 65536"/>
                <a:gd name="T11" fmla="*/ 0 60000 65536"/>
                <a:gd name="T12" fmla="*/ 0 w 135"/>
                <a:gd name="T13" fmla="*/ 0 h 65"/>
                <a:gd name="T14" fmla="*/ 135 w 135"/>
                <a:gd name="T15" fmla="*/ 65 h 65"/>
              </a:gdLst>
              <a:ahLst/>
              <a:cxnLst>
                <a:cxn ang="T8">
                  <a:pos x="T0" y="T1"/>
                </a:cxn>
                <a:cxn ang="T9">
                  <a:pos x="T2" y="T3"/>
                </a:cxn>
                <a:cxn ang="T10">
                  <a:pos x="T4" y="T5"/>
                </a:cxn>
                <a:cxn ang="T11">
                  <a:pos x="T6" y="T7"/>
                </a:cxn>
              </a:cxnLst>
              <a:rect l="T12" t="T13" r="T14" b="T15"/>
              <a:pathLst>
                <a:path w="135" h="65">
                  <a:moveTo>
                    <a:pt x="4" y="0"/>
                  </a:moveTo>
                  <a:lnTo>
                    <a:pt x="0" y="12"/>
                  </a:lnTo>
                  <a:lnTo>
                    <a:pt x="135" y="65"/>
                  </a:lnTo>
                  <a:lnTo>
                    <a:pt x="4" y="0"/>
                  </a:lnTo>
                  <a:close/>
                </a:path>
              </a:pathLst>
            </a:custGeom>
            <a:solidFill>
              <a:srgbClr val="000000"/>
            </a:solidFill>
            <a:ln w="9525">
              <a:noFill/>
              <a:round/>
              <a:headEnd/>
              <a:tailEnd/>
            </a:ln>
          </p:spPr>
          <p:txBody>
            <a:bodyPr/>
            <a:lstStyle/>
            <a:p>
              <a:endParaRPr lang="en-US"/>
            </a:p>
          </p:txBody>
        </p:sp>
        <p:sp>
          <p:nvSpPr>
            <p:cNvPr id="2729" name="Freeform 679">
              <a:extLst>
                <a:ext uri="{FF2B5EF4-FFF2-40B4-BE49-F238E27FC236}">
                  <a16:creationId xmlns:a16="http://schemas.microsoft.com/office/drawing/2014/main" id="{4CF0F20D-E6E8-4FDC-8FC1-81F9C78764AB}"/>
                </a:ext>
              </a:extLst>
            </p:cNvPr>
            <p:cNvSpPr>
              <a:spLocks/>
            </p:cNvSpPr>
            <p:nvPr/>
          </p:nvSpPr>
          <p:spPr bwMode="auto">
            <a:xfrm>
              <a:off x="3538" y="3841"/>
              <a:ext cx="22" cy="13"/>
            </a:xfrm>
            <a:custGeom>
              <a:avLst/>
              <a:gdLst>
                <a:gd name="T0" fmla="*/ 4 w 135"/>
                <a:gd name="T1" fmla="*/ 0 h 65"/>
                <a:gd name="T2" fmla="*/ 0 w 135"/>
                <a:gd name="T3" fmla="*/ 12 h 65"/>
                <a:gd name="T4" fmla="*/ 135 w 135"/>
                <a:gd name="T5" fmla="*/ 65 h 65"/>
                <a:gd name="T6" fmla="*/ 4 w 135"/>
                <a:gd name="T7" fmla="*/ 0 h 65"/>
                <a:gd name="T8" fmla="*/ 0 60000 65536"/>
                <a:gd name="T9" fmla="*/ 0 60000 65536"/>
                <a:gd name="T10" fmla="*/ 0 60000 65536"/>
                <a:gd name="T11" fmla="*/ 0 60000 65536"/>
                <a:gd name="T12" fmla="*/ 0 w 135"/>
                <a:gd name="T13" fmla="*/ 0 h 65"/>
                <a:gd name="T14" fmla="*/ 135 w 135"/>
                <a:gd name="T15" fmla="*/ 65 h 65"/>
              </a:gdLst>
              <a:ahLst/>
              <a:cxnLst>
                <a:cxn ang="T8">
                  <a:pos x="T0" y="T1"/>
                </a:cxn>
                <a:cxn ang="T9">
                  <a:pos x="T2" y="T3"/>
                </a:cxn>
                <a:cxn ang="T10">
                  <a:pos x="T4" y="T5"/>
                </a:cxn>
                <a:cxn ang="T11">
                  <a:pos x="T6" y="T7"/>
                </a:cxn>
              </a:cxnLst>
              <a:rect l="T12" t="T13" r="T14" b="T15"/>
              <a:pathLst>
                <a:path w="135" h="65">
                  <a:moveTo>
                    <a:pt x="4" y="0"/>
                  </a:moveTo>
                  <a:lnTo>
                    <a:pt x="0" y="12"/>
                  </a:lnTo>
                  <a:lnTo>
                    <a:pt x="135" y="65"/>
                  </a:lnTo>
                  <a:lnTo>
                    <a:pt x="4" y="0"/>
                  </a:lnTo>
                </a:path>
              </a:pathLst>
            </a:custGeom>
            <a:noFill/>
            <a:ln w="0">
              <a:solidFill>
                <a:srgbClr val="000000"/>
              </a:solidFill>
              <a:prstDash val="solid"/>
              <a:round/>
              <a:headEnd/>
              <a:tailEnd/>
            </a:ln>
          </p:spPr>
          <p:txBody>
            <a:bodyPr/>
            <a:lstStyle/>
            <a:p>
              <a:endParaRPr lang="en-US"/>
            </a:p>
          </p:txBody>
        </p:sp>
        <p:sp>
          <p:nvSpPr>
            <p:cNvPr id="2730" name="Freeform 680">
              <a:extLst>
                <a:ext uri="{FF2B5EF4-FFF2-40B4-BE49-F238E27FC236}">
                  <a16:creationId xmlns:a16="http://schemas.microsoft.com/office/drawing/2014/main" id="{63D2E049-0390-4DDA-844A-2BF7C015AF42}"/>
                </a:ext>
              </a:extLst>
            </p:cNvPr>
            <p:cNvSpPr>
              <a:spLocks/>
            </p:cNvSpPr>
            <p:nvPr/>
          </p:nvSpPr>
          <p:spPr bwMode="auto">
            <a:xfrm>
              <a:off x="3537" y="3844"/>
              <a:ext cx="23" cy="10"/>
            </a:xfrm>
            <a:custGeom>
              <a:avLst/>
              <a:gdLst>
                <a:gd name="T0" fmla="*/ 3 w 138"/>
                <a:gd name="T1" fmla="*/ 0 h 53"/>
                <a:gd name="T2" fmla="*/ 0 w 138"/>
                <a:gd name="T3" fmla="*/ 13 h 53"/>
                <a:gd name="T4" fmla="*/ 138 w 138"/>
                <a:gd name="T5" fmla="*/ 53 h 53"/>
                <a:gd name="T6" fmla="*/ 3 w 138"/>
                <a:gd name="T7" fmla="*/ 0 h 53"/>
                <a:gd name="T8" fmla="*/ 0 60000 65536"/>
                <a:gd name="T9" fmla="*/ 0 60000 65536"/>
                <a:gd name="T10" fmla="*/ 0 60000 65536"/>
                <a:gd name="T11" fmla="*/ 0 60000 65536"/>
                <a:gd name="T12" fmla="*/ 0 w 138"/>
                <a:gd name="T13" fmla="*/ 0 h 53"/>
                <a:gd name="T14" fmla="*/ 138 w 138"/>
                <a:gd name="T15" fmla="*/ 53 h 53"/>
              </a:gdLst>
              <a:ahLst/>
              <a:cxnLst>
                <a:cxn ang="T8">
                  <a:pos x="T0" y="T1"/>
                </a:cxn>
                <a:cxn ang="T9">
                  <a:pos x="T2" y="T3"/>
                </a:cxn>
                <a:cxn ang="T10">
                  <a:pos x="T4" y="T5"/>
                </a:cxn>
                <a:cxn ang="T11">
                  <a:pos x="T6" y="T7"/>
                </a:cxn>
              </a:cxnLst>
              <a:rect l="T12" t="T13" r="T14" b="T15"/>
              <a:pathLst>
                <a:path w="138" h="53">
                  <a:moveTo>
                    <a:pt x="3" y="0"/>
                  </a:moveTo>
                  <a:lnTo>
                    <a:pt x="0" y="13"/>
                  </a:lnTo>
                  <a:lnTo>
                    <a:pt x="138" y="53"/>
                  </a:lnTo>
                  <a:lnTo>
                    <a:pt x="3" y="0"/>
                  </a:lnTo>
                  <a:close/>
                </a:path>
              </a:pathLst>
            </a:custGeom>
            <a:solidFill>
              <a:srgbClr val="000000"/>
            </a:solidFill>
            <a:ln w="9525">
              <a:noFill/>
              <a:round/>
              <a:headEnd/>
              <a:tailEnd/>
            </a:ln>
          </p:spPr>
          <p:txBody>
            <a:bodyPr/>
            <a:lstStyle/>
            <a:p>
              <a:endParaRPr lang="en-US"/>
            </a:p>
          </p:txBody>
        </p:sp>
        <p:sp>
          <p:nvSpPr>
            <p:cNvPr id="2731" name="Freeform 681">
              <a:extLst>
                <a:ext uri="{FF2B5EF4-FFF2-40B4-BE49-F238E27FC236}">
                  <a16:creationId xmlns:a16="http://schemas.microsoft.com/office/drawing/2014/main" id="{177C4E9F-2898-4DD2-97F7-45F66EACEFBD}"/>
                </a:ext>
              </a:extLst>
            </p:cNvPr>
            <p:cNvSpPr>
              <a:spLocks/>
            </p:cNvSpPr>
            <p:nvPr/>
          </p:nvSpPr>
          <p:spPr bwMode="auto">
            <a:xfrm>
              <a:off x="3537" y="3844"/>
              <a:ext cx="23" cy="10"/>
            </a:xfrm>
            <a:custGeom>
              <a:avLst/>
              <a:gdLst>
                <a:gd name="T0" fmla="*/ 3 w 138"/>
                <a:gd name="T1" fmla="*/ 0 h 53"/>
                <a:gd name="T2" fmla="*/ 0 w 138"/>
                <a:gd name="T3" fmla="*/ 13 h 53"/>
                <a:gd name="T4" fmla="*/ 138 w 138"/>
                <a:gd name="T5" fmla="*/ 53 h 53"/>
                <a:gd name="T6" fmla="*/ 3 w 138"/>
                <a:gd name="T7" fmla="*/ 0 h 53"/>
                <a:gd name="T8" fmla="*/ 0 60000 65536"/>
                <a:gd name="T9" fmla="*/ 0 60000 65536"/>
                <a:gd name="T10" fmla="*/ 0 60000 65536"/>
                <a:gd name="T11" fmla="*/ 0 60000 65536"/>
                <a:gd name="T12" fmla="*/ 0 w 138"/>
                <a:gd name="T13" fmla="*/ 0 h 53"/>
                <a:gd name="T14" fmla="*/ 138 w 138"/>
                <a:gd name="T15" fmla="*/ 53 h 53"/>
              </a:gdLst>
              <a:ahLst/>
              <a:cxnLst>
                <a:cxn ang="T8">
                  <a:pos x="T0" y="T1"/>
                </a:cxn>
                <a:cxn ang="T9">
                  <a:pos x="T2" y="T3"/>
                </a:cxn>
                <a:cxn ang="T10">
                  <a:pos x="T4" y="T5"/>
                </a:cxn>
                <a:cxn ang="T11">
                  <a:pos x="T6" y="T7"/>
                </a:cxn>
              </a:cxnLst>
              <a:rect l="T12" t="T13" r="T14" b="T15"/>
              <a:pathLst>
                <a:path w="138" h="53">
                  <a:moveTo>
                    <a:pt x="3" y="0"/>
                  </a:moveTo>
                  <a:lnTo>
                    <a:pt x="0" y="13"/>
                  </a:lnTo>
                  <a:lnTo>
                    <a:pt x="138" y="53"/>
                  </a:lnTo>
                  <a:lnTo>
                    <a:pt x="3" y="0"/>
                  </a:lnTo>
                </a:path>
              </a:pathLst>
            </a:custGeom>
            <a:noFill/>
            <a:ln w="0">
              <a:solidFill>
                <a:srgbClr val="000000"/>
              </a:solidFill>
              <a:prstDash val="solid"/>
              <a:round/>
              <a:headEnd/>
              <a:tailEnd/>
            </a:ln>
          </p:spPr>
          <p:txBody>
            <a:bodyPr/>
            <a:lstStyle/>
            <a:p>
              <a:endParaRPr lang="en-US"/>
            </a:p>
          </p:txBody>
        </p:sp>
        <p:sp>
          <p:nvSpPr>
            <p:cNvPr id="2732" name="Freeform 682">
              <a:extLst>
                <a:ext uri="{FF2B5EF4-FFF2-40B4-BE49-F238E27FC236}">
                  <a16:creationId xmlns:a16="http://schemas.microsoft.com/office/drawing/2014/main" id="{5404D855-25FF-4775-8DCF-DB6E4A1E9122}"/>
                </a:ext>
              </a:extLst>
            </p:cNvPr>
            <p:cNvSpPr>
              <a:spLocks/>
            </p:cNvSpPr>
            <p:nvPr/>
          </p:nvSpPr>
          <p:spPr bwMode="auto">
            <a:xfrm>
              <a:off x="3537" y="3846"/>
              <a:ext cx="23" cy="8"/>
            </a:xfrm>
            <a:custGeom>
              <a:avLst/>
              <a:gdLst>
                <a:gd name="T0" fmla="*/ 2 w 140"/>
                <a:gd name="T1" fmla="*/ 0 h 40"/>
                <a:gd name="T2" fmla="*/ 0 w 140"/>
                <a:gd name="T3" fmla="*/ 13 h 40"/>
                <a:gd name="T4" fmla="*/ 140 w 140"/>
                <a:gd name="T5" fmla="*/ 40 h 40"/>
                <a:gd name="T6" fmla="*/ 2 w 140"/>
                <a:gd name="T7" fmla="*/ 0 h 40"/>
                <a:gd name="T8" fmla="*/ 0 60000 65536"/>
                <a:gd name="T9" fmla="*/ 0 60000 65536"/>
                <a:gd name="T10" fmla="*/ 0 60000 65536"/>
                <a:gd name="T11" fmla="*/ 0 60000 65536"/>
                <a:gd name="T12" fmla="*/ 0 w 140"/>
                <a:gd name="T13" fmla="*/ 0 h 40"/>
                <a:gd name="T14" fmla="*/ 140 w 140"/>
                <a:gd name="T15" fmla="*/ 40 h 40"/>
              </a:gdLst>
              <a:ahLst/>
              <a:cxnLst>
                <a:cxn ang="T8">
                  <a:pos x="T0" y="T1"/>
                </a:cxn>
                <a:cxn ang="T9">
                  <a:pos x="T2" y="T3"/>
                </a:cxn>
                <a:cxn ang="T10">
                  <a:pos x="T4" y="T5"/>
                </a:cxn>
                <a:cxn ang="T11">
                  <a:pos x="T6" y="T7"/>
                </a:cxn>
              </a:cxnLst>
              <a:rect l="T12" t="T13" r="T14" b="T15"/>
              <a:pathLst>
                <a:path w="140" h="40">
                  <a:moveTo>
                    <a:pt x="2" y="0"/>
                  </a:moveTo>
                  <a:lnTo>
                    <a:pt x="0" y="13"/>
                  </a:lnTo>
                  <a:lnTo>
                    <a:pt x="140" y="40"/>
                  </a:lnTo>
                  <a:lnTo>
                    <a:pt x="2" y="0"/>
                  </a:lnTo>
                  <a:close/>
                </a:path>
              </a:pathLst>
            </a:custGeom>
            <a:solidFill>
              <a:srgbClr val="000000"/>
            </a:solidFill>
            <a:ln w="9525">
              <a:noFill/>
              <a:round/>
              <a:headEnd/>
              <a:tailEnd/>
            </a:ln>
          </p:spPr>
          <p:txBody>
            <a:bodyPr/>
            <a:lstStyle/>
            <a:p>
              <a:endParaRPr lang="en-US"/>
            </a:p>
          </p:txBody>
        </p:sp>
        <p:sp>
          <p:nvSpPr>
            <p:cNvPr id="2733" name="Freeform 683">
              <a:extLst>
                <a:ext uri="{FF2B5EF4-FFF2-40B4-BE49-F238E27FC236}">
                  <a16:creationId xmlns:a16="http://schemas.microsoft.com/office/drawing/2014/main" id="{87A99C5C-184E-483E-B099-7E88CDE88CBE}"/>
                </a:ext>
              </a:extLst>
            </p:cNvPr>
            <p:cNvSpPr>
              <a:spLocks/>
            </p:cNvSpPr>
            <p:nvPr/>
          </p:nvSpPr>
          <p:spPr bwMode="auto">
            <a:xfrm>
              <a:off x="3537" y="3846"/>
              <a:ext cx="23" cy="8"/>
            </a:xfrm>
            <a:custGeom>
              <a:avLst/>
              <a:gdLst>
                <a:gd name="T0" fmla="*/ 2 w 140"/>
                <a:gd name="T1" fmla="*/ 0 h 40"/>
                <a:gd name="T2" fmla="*/ 0 w 140"/>
                <a:gd name="T3" fmla="*/ 13 h 40"/>
                <a:gd name="T4" fmla="*/ 140 w 140"/>
                <a:gd name="T5" fmla="*/ 40 h 40"/>
                <a:gd name="T6" fmla="*/ 2 w 140"/>
                <a:gd name="T7" fmla="*/ 0 h 40"/>
                <a:gd name="T8" fmla="*/ 0 60000 65536"/>
                <a:gd name="T9" fmla="*/ 0 60000 65536"/>
                <a:gd name="T10" fmla="*/ 0 60000 65536"/>
                <a:gd name="T11" fmla="*/ 0 60000 65536"/>
                <a:gd name="T12" fmla="*/ 0 w 140"/>
                <a:gd name="T13" fmla="*/ 0 h 40"/>
                <a:gd name="T14" fmla="*/ 140 w 140"/>
                <a:gd name="T15" fmla="*/ 40 h 40"/>
              </a:gdLst>
              <a:ahLst/>
              <a:cxnLst>
                <a:cxn ang="T8">
                  <a:pos x="T0" y="T1"/>
                </a:cxn>
                <a:cxn ang="T9">
                  <a:pos x="T2" y="T3"/>
                </a:cxn>
                <a:cxn ang="T10">
                  <a:pos x="T4" y="T5"/>
                </a:cxn>
                <a:cxn ang="T11">
                  <a:pos x="T6" y="T7"/>
                </a:cxn>
              </a:cxnLst>
              <a:rect l="T12" t="T13" r="T14" b="T15"/>
              <a:pathLst>
                <a:path w="140" h="40">
                  <a:moveTo>
                    <a:pt x="2" y="0"/>
                  </a:moveTo>
                  <a:lnTo>
                    <a:pt x="0" y="13"/>
                  </a:lnTo>
                  <a:lnTo>
                    <a:pt x="140" y="40"/>
                  </a:lnTo>
                  <a:lnTo>
                    <a:pt x="2" y="0"/>
                  </a:lnTo>
                </a:path>
              </a:pathLst>
            </a:custGeom>
            <a:noFill/>
            <a:ln w="0">
              <a:solidFill>
                <a:srgbClr val="000000"/>
              </a:solidFill>
              <a:prstDash val="solid"/>
              <a:round/>
              <a:headEnd/>
              <a:tailEnd/>
            </a:ln>
          </p:spPr>
          <p:txBody>
            <a:bodyPr/>
            <a:lstStyle/>
            <a:p>
              <a:endParaRPr lang="en-US"/>
            </a:p>
          </p:txBody>
        </p:sp>
        <p:sp>
          <p:nvSpPr>
            <p:cNvPr id="2734" name="Freeform 684">
              <a:extLst>
                <a:ext uri="{FF2B5EF4-FFF2-40B4-BE49-F238E27FC236}">
                  <a16:creationId xmlns:a16="http://schemas.microsoft.com/office/drawing/2014/main" id="{296AAFF7-D988-4DF8-A0FE-CC47D11B5018}"/>
                </a:ext>
              </a:extLst>
            </p:cNvPr>
            <p:cNvSpPr>
              <a:spLocks/>
            </p:cNvSpPr>
            <p:nvPr/>
          </p:nvSpPr>
          <p:spPr bwMode="auto">
            <a:xfrm>
              <a:off x="3536" y="3849"/>
              <a:ext cx="24" cy="5"/>
            </a:xfrm>
            <a:custGeom>
              <a:avLst/>
              <a:gdLst>
                <a:gd name="T0" fmla="*/ 2 w 142"/>
                <a:gd name="T1" fmla="*/ 0 h 27"/>
                <a:gd name="T2" fmla="*/ 0 w 142"/>
                <a:gd name="T3" fmla="*/ 13 h 27"/>
                <a:gd name="T4" fmla="*/ 142 w 142"/>
                <a:gd name="T5" fmla="*/ 27 h 27"/>
                <a:gd name="T6" fmla="*/ 2 w 142"/>
                <a:gd name="T7" fmla="*/ 0 h 27"/>
                <a:gd name="T8" fmla="*/ 0 60000 65536"/>
                <a:gd name="T9" fmla="*/ 0 60000 65536"/>
                <a:gd name="T10" fmla="*/ 0 60000 65536"/>
                <a:gd name="T11" fmla="*/ 0 60000 65536"/>
                <a:gd name="T12" fmla="*/ 0 w 142"/>
                <a:gd name="T13" fmla="*/ 0 h 27"/>
                <a:gd name="T14" fmla="*/ 142 w 142"/>
                <a:gd name="T15" fmla="*/ 27 h 27"/>
              </a:gdLst>
              <a:ahLst/>
              <a:cxnLst>
                <a:cxn ang="T8">
                  <a:pos x="T0" y="T1"/>
                </a:cxn>
                <a:cxn ang="T9">
                  <a:pos x="T2" y="T3"/>
                </a:cxn>
                <a:cxn ang="T10">
                  <a:pos x="T4" y="T5"/>
                </a:cxn>
                <a:cxn ang="T11">
                  <a:pos x="T6" y="T7"/>
                </a:cxn>
              </a:cxnLst>
              <a:rect l="T12" t="T13" r="T14" b="T15"/>
              <a:pathLst>
                <a:path w="142" h="27">
                  <a:moveTo>
                    <a:pt x="2" y="0"/>
                  </a:moveTo>
                  <a:lnTo>
                    <a:pt x="0" y="13"/>
                  </a:lnTo>
                  <a:lnTo>
                    <a:pt x="142" y="27"/>
                  </a:lnTo>
                  <a:lnTo>
                    <a:pt x="2" y="0"/>
                  </a:lnTo>
                  <a:close/>
                </a:path>
              </a:pathLst>
            </a:custGeom>
            <a:solidFill>
              <a:srgbClr val="000000"/>
            </a:solidFill>
            <a:ln w="9525">
              <a:noFill/>
              <a:round/>
              <a:headEnd/>
              <a:tailEnd/>
            </a:ln>
          </p:spPr>
          <p:txBody>
            <a:bodyPr/>
            <a:lstStyle/>
            <a:p>
              <a:endParaRPr lang="en-US"/>
            </a:p>
          </p:txBody>
        </p:sp>
        <p:sp>
          <p:nvSpPr>
            <p:cNvPr id="2735" name="Freeform 685">
              <a:extLst>
                <a:ext uri="{FF2B5EF4-FFF2-40B4-BE49-F238E27FC236}">
                  <a16:creationId xmlns:a16="http://schemas.microsoft.com/office/drawing/2014/main" id="{995D58CA-C5BF-4FFD-9546-0A7FAFC127AB}"/>
                </a:ext>
              </a:extLst>
            </p:cNvPr>
            <p:cNvSpPr>
              <a:spLocks/>
            </p:cNvSpPr>
            <p:nvPr/>
          </p:nvSpPr>
          <p:spPr bwMode="auto">
            <a:xfrm>
              <a:off x="3536" y="3849"/>
              <a:ext cx="24" cy="5"/>
            </a:xfrm>
            <a:custGeom>
              <a:avLst/>
              <a:gdLst>
                <a:gd name="T0" fmla="*/ 2 w 142"/>
                <a:gd name="T1" fmla="*/ 0 h 27"/>
                <a:gd name="T2" fmla="*/ 0 w 142"/>
                <a:gd name="T3" fmla="*/ 13 h 27"/>
                <a:gd name="T4" fmla="*/ 142 w 142"/>
                <a:gd name="T5" fmla="*/ 27 h 27"/>
                <a:gd name="T6" fmla="*/ 2 w 142"/>
                <a:gd name="T7" fmla="*/ 0 h 27"/>
                <a:gd name="T8" fmla="*/ 0 60000 65536"/>
                <a:gd name="T9" fmla="*/ 0 60000 65536"/>
                <a:gd name="T10" fmla="*/ 0 60000 65536"/>
                <a:gd name="T11" fmla="*/ 0 60000 65536"/>
                <a:gd name="T12" fmla="*/ 0 w 142"/>
                <a:gd name="T13" fmla="*/ 0 h 27"/>
                <a:gd name="T14" fmla="*/ 142 w 142"/>
                <a:gd name="T15" fmla="*/ 27 h 27"/>
              </a:gdLst>
              <a:ahLst/>
              <a:cxnLst>
                <a:cxn ang="T8">
                  <a:pos x="T0" y="T1"/>
                </a:cxn>
                <a:cxn ang="T9">
                  <a:pos x="T2" y="T3"/>
                </a:cxn>
                <a:cxn ang="T10">
                  <a:pos x="T4" y="T5"/>
                </a:cxn>
                <a:cxn ang="T11">
                  <a:pos x="T6" y="T7"/>
                </a:cxn>
              </a:cxnLst>
              <a:rect l="T12" t="T13" r="T14" b="T15"/>
              <a:pathLst>
                <a:path w="142" h="27">
                  <a:moveTo>
                    <a:pt x="2" y="0"/>
                  </a:moveTo>
                  <a:lnTo>
                    <a:pt x="0" y="13"/>
                  </a:lnTo>
                  <a:lnTo>
                    <a:pt x="142" y="27"/>
                  </a:lnTo>
                  <a:lnTo>
                    <a:pt x="2" y="0"/>
                  </a:lnTo>
                </a:path>
              </a:pathLst>
            </a:custGeom>
            <a:noFill/>
            <a:ln w="0">
              <a:solidFill>
                <a:srgbClr val="000000"/>
              </a:solidFill>
              <a:prstDash val="solid"/>
              <a:round/>
              <a:headEnd/>
              <a:tailEnd/>
            </a:ln>
          </p:spPr>
          <p:txBody>
            <a:bodyPr/>
            <a:lstStyle/>
            <a:p>
              <a:endParaRPr lang="en-US"/>
            </a:p>
          </p:txBody>
        </p:sp>
        <p:sp>
          <p:nvSpPr>
            <p:cNvPr id="2736" name="Freeform 686">
              <a:extLst>
                <a:ext uri="{FF2B5EF4-FFF2-40B4-BE49-F238E27FC236}">
                  <a16:creationId xmlns:a16="http://schemas.microsoft.com/office/drawing/2014/main" id="{237F8D1C-F631-4177-86DC-82C571D17539}"/>
                </a:ext>
              </a:extLst>
            </p:cNvPr>
            <p:cNvSpPr>
              <a:spLocks/>
            </p:cNvSpPr>
            <p:nvPr/>
          </p:nvSpPr>
          <p:spPr bwMode="auto">
            <a:xfrm>
              <a:off x="3536" y="3851"/>
              <a:ext cx="24" cy="3"/>
            </a:xfrm>
            <a:custGeom>
              <a:avLst/>
              <a:gdLst>
                <a:gd name="T0" fmla="*/ 0 w 142"/>
                <a:gd name="T1" fmla="*/ 0 h 14"/>
                <a:gd name="T2" fmla="*/ 0 w 142"/>
                <a:gd name="T3" fmla="*/ 14 h 14"/>
                <a:gd name="T4" fmla="*/ 142 w 142"/>
                <a:gd name="T5" fmla="*/ 14 h 14"/>
                <a:gd name="T6" fmla="*/ 0 w 142"/>
                <a:gd name="T7" fmla="*/ 0 h 14"/>
                <a:gd name="T8" fmla="*/ 0 60000 65536"/>
                <a:gd name="T9" fmla="*/ 0 60000 65536"/>
                <a:gd name="T10" fmla="*/ 0 60000 65536"/>
                <a:gd name="T11" fmla="*/ 0 60000 65536"/>
                <a:gd name="T12" fmla="*/ 0 w 142"/>
                <a:gd name="T13" fmla="*/ 0 h 14"/>
                <a:gd name="T14" fmla="*/ 142 w 142"/>
                <a:gd name="T15" fmla="*/ 14 h 14"/>
              </a:gdLst>
              <a:ahLst/>
              <a:cxnLst>
                <a:cxn ang="T8">
                  <a:pos x="T0" y="T1"/>
                </a:cxn>
                <a:cxn ang="T9">
                  <a:pos x="T2" y="T3"/>
                </a:cxn>
                <a:cxn ang="T10">
                  <a:pos x="T4" y="T5"/>
                </a:cxn>
                <a:cxn ang="T11">
                  <a:pos x="T6" y="T7"/>
                </a:cxn>
              </a:cxnLst>
              <a:rect l="T12" t="T13" r="T14" b="T15"/>
              <a:pathLst>
                <a:path w="142" h="14">
                  <a:moveTo>
                    <a:pt x="0" y="0"/>
                  </a:moveTo>
                  <a:lnTo>
                    <a:pt x="0" y="14"/>
                  </a:lnTo>
                  <a:lnTo>
                    <a:pt x="142" y="14"/>
                  </a:lnTo>
                  <a:lnTo>
                    <a:pt x="0" y="0"/>
                  </a:lnTo>
                  <a:close/>
                </a:path>
              </a:pathLst>
            </a:custGeom>
            <a:solidFill>
              <a:srgbClr val="000000"/>
            </a:solidFill>
            <a:ln w="9525">
              <a:noFill/>
              <a:round/>
              <a:headEnd/>
              <a:tailEnd/>
            </a:ln>
          </p:spPr>
          <p:txBody>
            <a:bodyPr/>
            <a:lstStyle/>
            <a:p>
              <a:endParaRPr lang="en-US"/>
            </a:p>
          </p:txBody>
        </p:sp>
        <p:sp>
          <p:nvSpPr>
            <p:cNvPr id="2737" name="Freeform 687">
              <a:extLst>
                <a:ext uri="{FF2B5EF4-FFF2-40B4-BE49-F238E27FC236}">
                  <a16:creationId xmlns:a16="http://schemas.microsoft.com/office/drawing/2014/main" id="{E6DDCADF-FD9C-443E-92D5-4133E2A8CE63}"/>
                </a:ext>
              </a:extLst>
            </p:cNvPr>
            <p:cNvSpPr>
              <a:spLocks/>
            </p:cNvSpPr>
            <p:nvPr/>
          </p:nvSpPr>
          <p:spPr bwMode="auto">
            <a:xfrm>
              <a:off x="3536" y="3851"/>
              <a:ext cx="24" cy="3"/>
            </a:xfrm>
            <a:custGeom>
              <a:avLst/>
              <a:gdLst>
                <a:gd name="T0" fmla="*/ 0 w 142"/>
                <a:gd name="T1" fmla="*/ 0 h 14"/>
                <a:gd name="T2" fmla="*/ 0 w 142"/>
                <a:gd name="T3" fmla="*/ 14 h 14"/>
                <a:gd name="T4" fmla="*/ 142 w 142"/>
                <a:gd name="T5" fmla="*/ 14 h 14"/>
                <a:gd name="T6" fmla="*/ 0 w 142"/>
                <a:gd name="T7" fmla="*/ 0 h 14"/>
                <a:gd name="T8" fmla="*/ 0 60000 65536"/>
                <a:gd name="T9" fmla="*/ 0 60000 65536"/>
                <a:gd name="T10" fmla="*/ 0 60000 65536"/>
                <a:gd name="T11" fmla="*/ 0 60000 65536"/>
                <a:gd name="T12" fmla="*/ 0 w 142"/>
                <a:gd name="T13" fmla="*/ 0 h 14"/>
                <a:gd name="T14" fmla="*/ 142 w 142"/>
                <a:gd name="T15" fmla="*/ 14 h 14"/>
              </a:gdLst>
              <a:ahLst/>
              <a:cxnLst>
                <a:cxn ang="T8">
                  <a:pos x="T0" y="T1"/>
                </a:cxn>
                <a:cxn ang="T9">
                  <a:pos x="T2" y="T3"/>
                </a:cxn>
                <a:cxn ang="T10">
                  <a:pos x="T4" y="T5"/>
                </a:cxn>
                <a:cxn ang="T11">
                  <a:pos x="T6" y="T7"/>
                </a:cxn>
              </a:cxnLst>
              <a:rect l="T12" t="T13" r="T14" b="T15"/>
              <a:pathLst>
                <a:path w="142" h="14">
                  <a:moveTo>
                    <a:pt x="0" y="0"/>
                  </a:moveTo>
                  <a:lnTo>
                    <a:pt x="0" y="14"/>
                  </a:lnTo>
                  <a:lnTo>
                    <a:pt x="142" y="14"/>
                  </a:lnTo>
                  <a:lnTo>
                    <a:pt x="0" y="0"/>
                  </a:lnTo>
                </a:path>
              </a:pathLst>
            </a:custGeom>
            <a:noFill/>
            <a:ln w="0">
              <a:solidFill>
                <a:srgbClr val="000000"/>
              </a:solidFill>
              <a:prstDash val="solid"/>
              <a:round/>
              <a:headEnd/>
              <a:tailEnd/>
            </a:ln>
          </p:spPr>
          <p:txBody>
            <a:bodyPr/>
            <a:lstStyle/>
            <a:p>
              <a:endParaRPr lang="en-US"/>
            </a:p>
          </p:txBody>
        </p:sp>
        <p:sp>
          <p:nvSpPr>
            <p:cNvPr id="2738" name="Freeform 688">
              <a:extLst>
                <a:ext uri="{FF2B5EF4-FFF2-40B4-BE49-F238E27FC236}">
                  <a16:creationId xmlns:a16="http://schemas.microsoft.com/office/drawing/2014/main" id="{571C6522-EB01-4938-8477-7795BA5779C7}"/>
                </a:ext>
              </a:extLst>
            </p:cNvPr>
            <p:cNvSpPr>
              <a:spLocks/>
            </p:cNvSpPr>
            <p:nvPr/>
          </p:nvSpPr>
          <p:spPr bwMode="auto">
            <a:xfrm>
              <a:off x="3536" y="3854"/>
              <a:ext cx="24" cy="3"/>
            </a:xfrm>
            <a:custGeom>
              <a:avLst/>
              <a:gdLst>
                <a:gd name="T0" fmla="*/ 0 w 142"/>
                <a:gd name="T1" fmla="*/ 0 h 13"/>
                <a:gd name="T2" fmla="*/ 0 w 142"/>
                <a:gd name="T3" fmla="*/ 13 h 13"/>
                <a:gd name="T4" fmla="*/ 142 w 142"/>
                <a:gd name="T5" fmla="*/ 0 h 13"/>
                <a:gd name="T6" fmla="*/ 0 w 142"/>
                <a:gd name="T7" fmla="*/ 0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0" y="0"/>
                  </a:moveTo>
                  <a:lnTo>
                    <a:pt x="0" y="13"/>
                  </a:lnTo>
                  <a:lnTo>
                    <a:pt x="142" y="0"/>
                  </a:lnTo>
                  <a:lnTo>
                    <a:pt x="0" y="0"/>
                  </a:lnTo>
                  <a:close/>
                </a:path>
              </a:pathLst>
            </a:custGeom>
            <a:solidFill>
              <a:srgbClr val="000000"/>
            </a:solidFill>
            <a:ln w="9525">
              <a:noFill/>
              <a:round/>
              <a:headEnd/>
              <a:tailEnd/>
            </a:ln>
          </p:spPr>
          <p:txBody>
            <a:bodyPr/>
            <a:lstStyle/>
            <a:p>
              <a:endParaRPr lang="en-US"/>
            </a:p>
          </p:txBody>
        </p:sp>
        <p:sp>
          <p:nvSpPr>
            <p:cNvPr id="2739" name="Freeform 689">
              <a:extLst>
                <a:ext uri="{FF2B5EF4-FFF2-40B4-BE49-F238E27FC236}">
                  <a16:creationId xmlns:a16="http://schemas.microsoft.com/office/drawing/2014/main" id="{9F7083AF-7517-4AA9-A753-96C250524892}"/>
                </a:ext>
              </a:extLst>
            </p:cNvPr>
            <p:cNvSpPr>
              <a:spLocks/>
            </p:cNvSpPr>
            <p:nvPr/>
          </p:nvSpPr>
          <p:spPr bwMode="auto">
            <a:xfrm>
              <a:off x="3536" y="3854"/>
              <a:ext cx="24" cy="3"/>
            </a:xfrm>
            <a:custGeom>
              <a:avLst/>
              <a:gdLst>
                <a:gd name="T0" fmla="*/ 0 w 142"/>
                <a:gd name="T1" fmla="*/ 0 h 13"/>
                <a:gd name="T2" fmla="*/ 0 w 142"/>
                <a:gd name="T3" fmla="*/ 13 h 13"/>
                <a:gd name="T4" fmla="*/ 142 w 142"/>
                <a:gd name="T5" fmla="*/ 0 h 13"/>
                <a:gd name="T6" fmla="*/ 0 w 142"/>
                <a:gd name="T7" fmla="*/ 0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0" y="0"/>
                  </a:moveTo>
                  <a:lnTo>
                    <a:pt x="0" y="13"/>
                  </a:lnTo>
                  <a:lnTo>
                    <a:pt x="142" y="0"/>
                  </a:lnTo>
                  <a:lnTo>
                    <a:pt x="0" y="0"/>
                  </a:lnTo>
                </a:path>
              </a:pathLst>
            </a:custGeom>
            <a:noFill/>
            <a:ln w="0">
              <a:solidFill>
                <a:srgbClr val="000000"/>
              </a:solidFill>
              <a:prstDash val="solid"/>
              <a:round/>
              <a:headEnd/>
              <a:tailEnd/>
            </a:ln>
          </p:spPr>
          <p:txBody>
            <a:bodyPr/>
            <a:lstStyle/>
            <a:p>
              <a:endParaRPr lang="en-US"/>
            </a:p>
          </p:txBody>
        </p:sp>
        <p:sp>
          <p:nvSpPr>
            <p:cNvPr id="2740" name="Freeform 690">
              <a:extLst>
                <a:ext uri="{FF2B5EF4-FFF2-40B4-BE49-F238E27FC236}">
                  <a16:creationId xmlns:a16="http://schemas.microsoft.com/office/drawing/2014/main" id="{72FF6445-9DD3-4CCD-86F6-87C6EEDA8E7D}"/>
                </a:ext>
              </a:extLst>
            </p:cNvPr>
            <p:cNvSpPr>
              <a:spLocks/>
            </p:cNvSpPr>
            <p:nvPr/>
          </p:nvSpPr>
          <p:spPr bwMode="auto">
            <a:xfrm>
              <a:off x="3536" y="3854"/>
              <a:ext cx="24" cy="5"/>
            </a:xfrm>
            <a:custGeom>
              <a:avLst/>
              <a:gdLst>
                <a:gd name="T0" fmla="*/ 0 w 142"/>
                <a:gd name="T1" fmla="*/ 13 h 26"/>
                <a:gd name="T2" fmla="*/ 2 w 142"/>
                <a:gd name="T3" fmla="*/ 26 h 26"/>
                <a:gd name="T4" fmla="*/ 142 w 142"/>
                <a:gd name="T5" fmla="*/ 0 h 26"/>
                <a:gd name="T6" fmla="*/ 0 w 142"/>
                <a:gd name="T7" fmla="*/ 13 h 26"/>
                <a:gd name="T8" fmla="*/ 0 60000 65536"/>
                <a:gd name="T9" fmla="*/ 0 60000 65536"/>
                <a:gd name="T10" fmla="*/ 0 60000 65536"/>
                <a:gd name="T11" fmla="*/ 0 60000 65536"/>
                <a:gd name="T12" fmla="*/ 0 w 142"/>
                <a:gd name="T13" fmla="*/ 0 h 26"/>
                <a:gd name="T14" fmla="*/ 142 w 142"/>
                <a:gd name="T15" fmla="*/ 26 h 26"/>
              </a:gdLst>
              <a:ahLst/>
              <a:cxnLst>
                <a:cxn ang="T8">
                  <a:pos x="T0" y="T1"/>
                </a:cxn>
                <a:cxn ang="T9">
                  <a:pos x="T2" y="T3"/>
                </a:cxn>
                <a:cxn ang="T10">
                  <a:pos x="T4" y="T5"/>
                </a:cxn>
                <a:cxn ang="T11">
                  <a:pos x="T6" y="T7"/>
                </a:cxn>
              </a:cxnLst>
              <a:rect l="T12" t="T13" r="T14" b="T15"/>
              <a:pathLst>
                <a:path w="142" h="26">
                  <a:moveTo>
                    <a:pt x="0" y="13"/>
                  </a:moveTo>
                  <a:lnTo>
                    <a:pt x="2" y="26"/>
                  </a:lnTo>
                  <a:lnTo>
                    <a:pt x="142" y="0"/>
                  </a:lnTo>
                  <a:lnTo>
                    <a:pt x="0" y="13"/>
                  </a:lnTo>
                  <a:close/>
                </a:path>
              </a:pathLst>
            </a:custGeom>
            <a:solidFill>
              <a:srgbClr val="000000"/>
            </a:solidFill>
            <a:ln w="9525">
              <a:noFill/>
              <a:round/>
              <a:headEnd/>
              <a:tailEnd/>
            </a:ln>
          </p:spPr>
          <p:txBody>
            <a:bodyPr/>
            <a:lstStyle/>
            <a:p>
              <a:endParaRPr lang="en-US"/>
            </a:p>
          </p:txBody>
        </p:sp>
        <p:sp>
          <p:nvSpPr>
            <p:cNvPr id="2741" name="Freeform 691">
              <a:extLst>
                <a:ext uri="{FF2B5EF4-FFF2-40B4-BE49-F238E27FC236}">
                  <a16:creationId xmlns:a16="http://schemas.microsoft.com/office/drawing/2014/main" id="{16072F26-1502-477F-9EAB-14B50E2C39A8}"/>
                </a:ext>
              </a:extLst>
            </p:cNvPr>
            <p:cNvSpPr>
              <a:spLocks/>
            </p:cNvSpPr>
            <p:nvPr/>
          </p:nvSpPr>
          <p:spPr bwMode="auto">
            <a:xfrm>
              <a:off x="3536" y="3854"/>
              <a:ext cx="24" cy="5"/>
            </a:xfrm>
            <a:custGeom>
              <a:avLst/>
              <a:gdLst>
                <a:gd name="T0" fmla="*/ 0 w 142"/>
                <a:gd name="T1" fmla="*/ 13 h 26"/>
                <a:gd name="T2" fmla="*/ 2 w 142"/>
                <a:gd name="T3" fmla="*/ 26 h 26"/>
                <a:gd name="T4" fmla="*/ 142 w 142"/>
                <a:gd name="T5" fmla="*/ 0 h 26"/>
                <a:gd name="T6" fmla="*/ 0 w 142"/>
                <a:gd name="T7" fmla="*/ 13 h 26"/>
                <a:gd name="T8" fmla="*/ 0 60000 65536"/>
                <a:gd name="T9" fmla="*/ 0 60000 65536"/>
                <a:gd name="T10" fmla="*/ 0 60000 65536"/>
                <a:gd name="T11" fmla="*/ 0 60000 65536"/>
                <a:gd name="T12" fmla="*/ 0 w 142"/>
                <a:gd name="T13" fmla="*/ 0 h 26"/>
                <a:gd name="T14" fmla="*/ 142 w 142"/>
                <a:gd name="T15" fmla="*/ 26 h 26"/>
              </a:gdLst>
              <a:ahLst/>
              <a:cxnLst>
                <a:cxn ang="T8">
                  <a:pos x="T0" y="T1"/>
                </a:cxn>
                <a:cxn ang="T9">
                  <a:pos x="T2" y="T3"/>
                </a:cxn>
                <a:cxn ang="T10">
                  <a:pos x="T4" y="T5"/>
                </a:cxn>
                <a:cxn ang="T11">
                  <a:pos x="T6" y="T7"/>
                </a:cxn>
              </a:cxnLst>
              <a:rect l="T12" t="T13" r="T14" b="T15"/>
              <a:pathLst>
                <a:path w="142" h="26">
                  <a:moveTo>
                    <a:pt x="0" y="13"/>
                  </a:moveTo>
                  <a:lnTo>
                    <a:pt x="2" y="26"/>
                  </a:lnTo>
                  <a:lnTo>
                    <a:pt x="142" y="0"/>
                  </a:lnTo>
                  <a:lnTo>
                    <a:pt x="0" y="13"/>
                  </a:lnTo>
                </a:path>
              </a:pathLst>
            </a:custGeom>
            <a:noFill/>
            <a:ln w="0">
              <a:solidFill>
                <a:srgbClr val="000000"/>
              </a:solidFill>
              <a:prstDash val="solid"/>
              <a:round/>
              <a:headEnd/>
              <a:tailEnd/>
            </a:ln>
          </p:spPr>
          <p:txBody>
            <a:bodyPr/>
            <a:lstStyle/>
            <a:p>
              <a:endParaRPr lang="en-US"/>
            </a:p>
          </p:txBody>
        </p:sp>
        <p:sp>
          <p:nvSpPr>
            <p:cNvPr id="2742" name="Freeform 692">
              <a:extLst>
                <a:ext uri="{FF2B5EF4-FFF2-40B4-BE49-F238E27FC236}">
                  <a16:creationId xmlns:a16="http://schemas.microsoft.com/office/drawing/2014/main" id="{BB1C200B-F93A-4FC8-B9FA-1A71182FB05A}"/>
                </a:ext>
              </a:extLst>
            </p:cNvPr>
            <p:cNvSpPr>
              <a:spLocks/>
            </p:cNvSpPr>
            <p:nvPr/>
          </p:nvSpPr>
          <p:spPr bwMode="auto">
            <a:xfrm>
              <a:off x="3537" y="3854"/>
              <a:ext cx="23" cy="8"/>
            </a:xfrm>
            <a:custGeom>
              <a:avLst/>
              <a:gdLst>
                <a:gd name="T0" fmla="*/ 0 w 140"/>
                <a:gd name="T1" fmla="*/ 26 h 39"/>
                <a:gd name="T2" fmla="*/ 2 w 140"/>
                <a:gd name="T3" fmla="*/ 39 h 39"/>
                <a:gd name="T4" fmla="*/ 140 w 140"/>
                <a:gd name="T5" fmla="*/ 0 h 39"/>
                <a:gd name="T6" fmla="*/ 0 w 140"/>
                <a:gd name="T7" fmla="*/ 26 h 39"/>
                <a:gd name="T8" fmla="*/ 0 60000 65536"/>
                <a:gd name="T9" fmla="*/ 0 60000 65536"/>
                <a:gd name="T10" fmla="*/ 0 60000 65536"/>
                <a:gd name="T11" fmla="*/ 0 60000 65536"/>
                <a:gd name="T12" fmla="*/ 0 w 140"/>
                <a:gd name="T13" fmla="*/ 0 h 39"/>
                <a:gd name="T14" fmla="*/ 140 w 140"/>
                <a:gd name="T15" fmla="*/ 39 h 39"/>
              </a:gdLst>
              <a:ahLst/>
              <a:cxnLst>
                <a:cxn ang="T8">
                  <a:pos x="T0" y="T1"/>
                </a:cxn>
                <a:cxn ang="T9">
                  <a:pos x="T2" y="T3"/>
                </a:cxn>
                <a:cxn ang="T10">
                  <a:pos x="T4" y="T5"/>
                </a:cxn>
                <a:cxn ang="T11">
                  <a:pos x="T6" y="T7"/>
                </a:cxn>
              </a:cxnLst>
              <a:rect l="T12" t="T13" r="T14" b="T15"/>
              <a:pathLst>
                <a:path w="140" h="39">
                  <a:moveTo>
                    <a:pt x="0" y="26"/>
                  </a:moveTo>
                  <a:lnTo>
                    <a:pt x="2" y="39"/>
                  </a:lnTo>
                  <a:lnTo>
                    <a:pt x="140" y="0"/>
                  </a:lnTo>
                  <a:lnTo>
                    <a:pt x="0" y="26"/>
                  </a:lnTo>
                  <a:close/>
                </a:path>
              </a:pathLst>
            </a:custGeom>
            <a:solidFill>
              <a:srgbClr val="000000"/>
            </a:solidFill>
            <a:ln w="9525">
              <a:noFill/>
              <a:round/>
              <a:headEnd/>
              <a:tailEnd/>
            </a:ln>
          </p:spPr>
          <p:txBody>
            <a:bodyPr/>
            <a:lstStyle/>
            <a:p>
              <a:endParaRPr lang="en-US"/>
            </a:p>
          </p:txBody>
        </p:sp>
        <p:sp>
          <p:nvSpPr>
            <p:cNvPr id="2743" name="Freeform 693">
              <a:extLst>
                <a:ext uri="{FF2B5EF4-FFF2-40B4-BE49-F238E27FC236}">
                  <a16:creationId xmlns:a16="http://schemas.microsoft.com/office/drawing/2014/main" id="{2E1065D7-DA51-479F-B312-41385CC56873}"/>
                </a:ext>
              </a:extLst>
            </p:cNvPr>
            <p:cNvSpPr>
              <a:spLocks/>
            </p:cNvSpPr>
            <p:nvPr/>
          </p:nvSpPr>
          <p:spPr bwMode="auto">
            <a:xfrm>
              <a:off x="3537" y="3854"/>
              <a:ext cx="23" cy="8"/>
            </a:xfrm>
            <a:custGeom>
              <a:avLst/>
              <a:gdLst>
                <a:gd name="T0" fmla="*/ 0 w 140"/>
                <a:gd name="T1" fmla="*/ 26 h 39"/>
                <a:gd name="T2" fmla="*/ 2 w 140"/>
                <a:gd name="T3" fmla="*/ 39 h 39"/>
                <a:gd name="T4" fmla="*/ 140 w 140"/>
                <a:gd name="T5" fmla="*/ 0 h 39"/>
                <a:gd name="T6" fmla="*/ 0 w 140"/>
                <a:gd name="T7" fmla="*/ 26 h 39"/>
                <a:gd name="T8" fmla="*/ 0 60000 65536"/>
                <a:gd name="T9" fmla="*/ 0 60000 65536"/>
                <a:gd name="T10" fmla="*/ 0 60000 65536"/>
                <a:gd name="T11" fmla="*/ 0 60000 65536"/>
                <a:gd name="T12" fmla="*/ 0 w 140"/>
                <a:gd name="T13" fmla="*/ 0 h 39"/>
                <a:gd name="T14" fmla="*/ 140 w 140"/>
                <a:gd name="T15" fmla="*/ 39 h 39"/>
              </a:gdLst>
              <a:ahLst/>
              <a:cxnLst>
                <a:cxn ang="T8">
                  <a:pos x="T0" y="T1"/>
                </a:cxn>
                <a:cxn ang="T9">
                  <a:pos x="T2" y="T3"/>
                </a:cxn>
                <a:cxn ang="T10">
                  <a:pos x="T4" y="T5"/>
                </a:cxn>
                <a:cxn ang="T11">
                  <a:pos x="T6" y="T7"/>
                </a:cxn>
              </a:cxnLst>
              <a:rect l="T12" t="T13" r="T14" b="T15"/>
              <a:pathLst>
                <a:path w="140" h="39">
                  <a:moveTo>
                    <a:pt x="0" y="26"/>
                  </a:moveTo>
                  <a:lnTo>
                    <a:pt x="2" y="39"/>
                  </a:lnTo>
                  <a:lnTo>
                    <a:pt x="140" y="0"/>
                  </a:lnTo>
                  <a:lnTo>
                    <a:pt x="0" y="26"/>
                  </a:lnTo>
                </a:path>
              </a:pathLst>
            </a:custGeom>
            <a:noFill/>
            <a:ln w="0">
              <a:solidFill>
                <a:srgbClr val="000000"/>
              </a:solidFill>
              <a:prstDash val="solid"/>
              <a:round/>
              <a:headEnd/>
              <a:tailEnd/>
            </a:ln>
          </p:spPr>
          <p:txBody>
            <a:bodyPr/>
            <a:lstStyle/>
            <a:p>
              <a:endParaRPr lang="en-US"/>
            </a:p>
          </p:txBody>
        </p:sp>
        <p:sp>
          <p:nvSpPr>
            <p:cNvPr id="2744" name="Freeform 694">
              <a:extLst>
                <a:ext uri="{FF2B5EF4-FFF2-40B4-BE49-F238E27FC236}">
                  <a16:creationId xmlns:a16="http://schemas.microsoft.com/office/drawing/2014/main" id="{54F15F41-A7D7-4147-8037-0A189A71EA5F}"/>
                </a:ext>
              </a:extLst>
            </p:cNvPr>
            <p:cNvSpPr>
              <a:spLocks/>
            </p:cNvSpPr>
            <p:nvPr/>
          </p:nvSpPr>
          <p:spPr bwMode="auto">
            <a:xfrm>
              <a:off x="3537" y="3854"/>
              <a:ext cx="23" cy="10"/>
            </a:xfrm>
            <a:custGeom>
              <a:avLst/>
              <a:gdLst>
                <a:gd name="T0" fmla="*/ 0 w 138"/>
                <a:gd name="T1" fmla="*/ 39 h 51"/>
                <a:gd name="T2" fmla="*/ 3 w 138"/>
                <a:gd name="T3" fmla="*/ 51 h 51"/>
                <a:gd name="T4" fmla="*/ 138 w 138"/>
                <a:gd name="T5" fmla="*/ 0 h 51"/>
                <a:gd name="T6" fmla="*/ 0 w 138"/>
                <a:gd name="T7" fmla="*/ 39 h 51"/>
                <a:gd name="T8" fmla="*/ 0 60000 65536"/>
                <a:gd name="T9" fmla="*/ 0 60000 65536"/>
                <a:gd name="T10" fmla="*/ 0 60000 65536"/>
                <a:gd name="T11" fmla="*/ 0 60000 65536"/>
                <a:gd name="T12" fmla="*/ 0 w 138"/>
                <a:gd name="T13" fmla="*/ 0 h 51"/>
                <a:gd name="T14" fmla="*/ 138 w 138"/>
                <a:gd name="T15" fmla="*/ 51 h 51"/>
              </a:gdLst>
              <a:ahLst/>
              <a:cxnLst>
                <a:cxn ang="T8">
                  <a:pos x="T0" y="T1"/>
                </a:cxn>
                <a:cxn ang="T9">
                  <a:pos x="T2" y="T3"/>
                </a:cxn>
                <a:cxn ang="T10">
                  <a:pos x="T4" y="T5"/>
                </a:cxn>
                <a:cxn ang="T11">
                  <a:pos x="T6" y="T7"/>
                </a:cxn>
              </a:cxnLst>
              <a:rect l="T12" t="T13" r="T14" b="T15"/>
              <a:pathLst>
                <a:path w="138" h="51">
                  <a:moveTo>
                    <a:pt x="0" y="39"/>
                  </a:moveTo>
                  <a:lnTo>
                    <a:pt x="3" y="51"/>
                  </a:lnTo>
                  <a:lnTo>
                    <a:pt x="138" y="0"/>
                  </a:lnTo>
                  <a:lnTo>
                    <a:pt x="0" y="39"/>
                  </a:lnTo>
                  <a:close/>
                </a:path>
              </a:pathLst>
            </a:custGeom>
            <a:solidFill>
              <a:srgbClr val="000000"/>
            </a:solidFill>
            <a:ln w="9525">
              <a:noFill/>
              <a:round/>
              <a:headEnd/>
              <a:tailEnd/>
            </a:ln>
          </p:spPr>
          <p:txBody>
            <a:bodyPr/>
            <a:lstStyle/>
            <a:p>
              <a:endParaRPr lang="en-US"/>
            </a:p>
          </p:txBody>
        </p:sp>
        <p:sp>
          <p:nvSpPr>
            <p:cNvPr id="2745" name="Freeform 695">
              <a:extLst>
                <a:ext uri="{FF2B5EF4-FFF2-40B4-BE49-F238E27FC236}">
                  <a16:creationId xmlns:a16="http://schemas.microsoft.com/office/drawing/2014/main" id="{81752D49-E314-4CB8-9C21-F078BF55B930}"/>
                </a:ext>
              </a:extLst>
            </p:cNvPr>
            <p:cNvSpPr>
              <a:spLocks/>
            </p:cNvSpPr>
            <p:nvPr/>
          </p:nvSpPr>
          <p:spPr bwMode="auto">
            <a:xfrm>
              <a:off x="3537" y="3854"/>
              <a:ext cx="23" cy="10"/>
            </a:xfrm>
            <a:custGeom>
              <a:avLst/>
              <a:gdLst>
                <a:gd name="T0" fmla="*/ 0 w 138"/>
                <a:gd name="T1" fmla="*/ 39 h 51"/>
                <a:gd name="T2" fmla="*/ 3 w 138"/>
                <a:gd name="T3" fmla="*/ 51 h 51"/>
                <a:gd name="T4" fmla="*/ 138 w 138"/>
                <a:gd name="T5" fmla="*/ 0 h 51"/>
                <a:gd name="T6" fmla="*/ 0 w 138"/>
                <a:gd name="T7" fmla="*/ 39 h 51"/>
                <a:gd name="T8" fmla="*/ 0 60000 65536"/>
                <a:gd name="T9" fmla="*/ 0 60000 65536"/>
                <a:gd name="T10" fmla="*/ 0 60000 65536"/>
                <a:gd name="T11" fmla="*/ 0 60000 65536"/>
                <a:gd name="T12" fmla="*/ 0 w 138"/>
                <a:gd name="T13" fmla="*/ 0 h 51"/>
                <a:gd name="T14" fmla="*/ 138 w 138"/>
                <a:gd name="T15" fmla="*/ 51 h 51"/>
              </a:gdLst>
              <a:ahLst/>
              <a:cxnLst>
                <a:cxn ang="T8">
                  <a:pos x="T0" y="T1"/>
                </a:cxn>
                <a:cxn ang="T9">
                  <a:pos x="T2" y="T3"/>
                </a:cxn>
                <a:cxn ang="T10">
                  <a:pos x="T4" y="T5"/>
                </a:cxn>
                <a:cxn ang="T11">
                  <a:pos x="T6" y="T7"/>
                </a:cxn>
              </a:cxnLst>
              <a:rect l="T12" t="T13" r="T14" b="T15"/>
              <a:pathLst>
                <a:path w="138" h="51">
                  <a:moveTo>
                    <a:pt x="0" y="39"/>
                  </a:moveTo>
                  <a:lnTo>
                    <a:pt x="3" y="51"/>
                  </a:lnTo>
                  <a:lnTo>
                    <a:pt x="138" y="0"/>
                  </a:lnTo>
                  <a:lnTo>
                    <a:pt x="0" y="39"/>
                  </a:lnTo>
                </a:path>
              </a:pathLst>
            </a:custGeom>
            <a:noFill/>
            <a:ln w="0">
              <a:solidFill>
                <a:srgbClr val="000000"/>
              </a:solidFill>
              <a:prstDash val="solid"/>
              <a:round/>
              <a:headEnd/>
              <a:tailEnd/>
            </a:ln>
          </p:spPr>
          <p:txBody>
            <a:bodyPr/>
            <a:lstStyle/>
            <a:p>
              <a:endParaRPr lang="en-US"/>
            </a:p>
          </p:txBody>
        </p:sp>
        <p:sp>
          <p:nvSpPr>
            <p:cNvPr id="2746" name="Freeform 696">
              <a:extLst>
                <a:ext uri="{FF2B5EF4-FFF2-40B4-BE49-F238E27FC236}">
                  <a16:creationId xmlns:a16="http://schemas.microsoft.com/office/drawing/2014/main" id="{2DD22D98-BDE9-4204-9FBC-7226B0000E47}"/>
                </a:ext>
              </a:extLst>
            </p:cNvPr>
            <p:cNvSpPr>
              <a:spLocks/>
            </p:cNvSpPr>
            <p:nvPr/>
          </p:nvSpPr>
          <p:spPr bwMode="auto">
            <a:xfrm>
              <a:off x="3538" y="3854"/>
              <a:ext cx="22" cy="13"/>
            </a:xfrm>
            <a:custGeom>
              <a:avLst/>
              <a:gdLst>
                <a:gd name="T0" fmla="*/ 0 w 135"/>
                <a:gd name="T1" fmla="*/ 51 h 63"/>
                <a:gd name="T2" fmla="*/ 4 w 135"/>
                <a:gd name="T3" fmla="*/ 63 h 63"/>
                <a:gd name="T4" fmla="*/ 135 w 135"/>
                <a:gd name="T5" fmla="*/ 0 h 63"/>
                <a:gd name="T6" fmla="*/ 0 w 135"/>
                <a:gd name="T7" fmla="*/ 51 h 63"/>
                <a:gd name="T8" fmla="*/ 0 60000 65536"/>
                <a:gd name="T9" fmla="*/ 0 60000 65536"/>
                <a:gd name="T10" fmla="*/ 0 60000 65536"/>
                <a:gd name="T11" fmla="*/ 0 60000 65536"/>
                <a:gd name="T12" fmla="*/ 0 w 135"/>
                <a:gd name="T13" fmla="*/ 0 h 63"/>
                <a:gd name="T14" fmla="*/ 135 w 135"/>
                <a:gd name="T15" fmla="*/ 63 h 63"/>
              </a:gdLst>
              <a:ahLst/>
              <a:cxnLst>
                <a:cxn ang="T8">
                  <a:pos x="T0" y="T1"/>
                </a:cxn>
                <a:cxn ang="T9">
                  <a:pos x="T2" y="T3"/>
                </a:cxn>
                <a:cxn ang="T10">
                  <a:pos x="T4" y="T5"/>
                </a:cxn>
                <a:cxn ang="T11">
                  <a:pos x="T6" y="T7"/>
                </a:cxn>
              </a:cxnLst>
              <a:rect l="T12" t="T13" r="T14" b="T15"/>
              <a:pathLst>
                <a:path w="135" h="63">
                  <a:moveTo>
                    <a:pt x="0" y="51"/>
                  </a:moveTo>
                  <a:lnTo>
                    <a:pt x="4" y="63"/>
                  </a:lnTo>
                  <a:lnTo>
                    <a:pt x="135" y="0"/>
                  </a:lnTo>
                  <a:lnTo>
                    <a:pt x="0" y="51"/>
                  </a:lnTo>
                  <a:close/>
                </a:path>
              </a:pathLst>
            </a:custGeom>
            <a:solidFill>
              <a:srgbClr val="000000"/>
            </a:solidFill>
            <a:ln w="9525">
              <a:noFill/>
              <a:round/>
              <a:headEnd/>
              <a:tailEnd/>
            </a:ln>
          </p:spPr>
          <p:txBody>
            <a:bodyPr/>
            <a:lstStyle/>
            <a:p>
              <a:endParaRPr lang="en-US"/>
            </a:p>
          </p:txBody>
        </p:sp>
        <p:sp>
          <p:nvSpPr>
            <p:cNvPr id="2747" name="Freeform 697">
              <a:extLst>
                <a:ext uri="{FF2B5EF4-FFF2-40B4-BE49-F238E27FC236}">
                  <a16:creationId xmlns:a16="http://schemas.microsoft.com/office/drawing/2014/main" id="{CB90356A-A1D4-40E3-8C26-5AFD3A6EEF14}"/>
                </a:ext>
              </a:extLst>
            </p:cNvPr>
            <p:cNvSpPr>
              <a:spLocks/>
            </p:cNvSpPr>
            <p:nvPr/>
          </p:nvSpPr>
          <p:spPr bwMode="auto">
            <a:xfrm>
              <a:off x="3538" y="3854"/>
              <a:ext cx="22" cy="13"/>
            </a:xfrm>
            <a:custGeom>
              <a:avLst/>
              <a:gdLst>
                <a:gd name="T0" fmla="*/ 0 w 135"/>
                <a:gd name="T1" fmla="*/ 51 h 63"/>
                <a:gd name="T2" fmla="*/ 4 w 135"/>
                <a:gd name="T3" fmla="*/ 63 h 63"/>
                <a:gd name="T4" fmla="*/ 135 w 135"/>
                <a:gd name="T5" fmla="*/ 0 h 63"/>
                <a:gd name="T6" fmla="*/ 0 w 135"/>
                <a:gd name="T7" fmla="*/ 51 h 63"/>
                <a:gd name="T8" fmla="*/ 0 60000 65536"/>
                <a:gd name="T9" fmla="*/ 0 60000 65536"/>
                <a:gd name="T10" fmla="*/ 0 60000 65536"/>
                <a:gd name="T11" fmla="*/ 0 60000 65536"/>
                <a:gd name="T12" fmla="*/ 0 w 135"/>
                <a:gd name="T13" fmla="*/ 0 h 63"/>
                <a:gd name="T14" fmla="*/ 135 w 135"/>
                <a:gd name="T15" fmla="*/ 63 h 63"/>
              </a:gdLst>
              <a:ahLst/>
              <a:cxnLst>
                <a:cxn ang="T8">
                  <a:pos x="T0" y="T1"/>
                </a:cxn>
                <a:cxn ang="T9">
                  <a:pos x="T2" y="T3"/>
                </a:cxn>
                <a:cxn ang="T10">
                  <a:pos x="T4" y="T5"/>
                </a:cxn>
                <a:cxn ang="T11">
                  <a:pos x="T6" y="T7"/>
                </a:cxn>
              </a:cxnLst>
              <a:rect l="T12" t="T13" r="T14" b="T15"/>
              <a:pathLst>
                <a:path w="135" h="63">
                  <a:moveTo>
                    <a:pt x="0" y="51"/>
                  </a:moveTo>
                  <a:lnTo>
                    <a:pt x="4" y="63"/>
                  </a:lnTo>
                  <a:lnTo>
                    <a:pt x="135" y="0"/>
                  </a:lnTo>
                  <a:lnTo>
                    <a:pt x="0" y="51"/>
                  </a:lnTo>
                </a:path>
              </a:pathLst>
            </a:custGeom>
            <a:noFill/>
            <a:ln w="0">
              <a:solidFill>
                <a:srgbClr val="000000"/>
              </a:solidFill>
              <a:prstDash val="solid"/>
              <a:round/>
              <a:headEnd/>
              <a:tailEnd/>
            </a:ln>
          </p:spPr>
          <p:txBody>
            <a:bodyPr/>
            <a:lstStyle/>
            <a:p>
              <a:endParaRPr lang="en-US"/>
            </a:p>
          </p:txBody>
        </p:sp>
        <p:sp>
          <p:nvSpPr>
            <p:cNvPr id="2748" name="Freeform 698">
              <a:extLst>
                <a:ext uri="{FF2B5EF4-FFF2-40B4-BE49-F238E27FC236}">
                  <a16:creationId xmlns:a16="http://schemas.microsoft.com/office/drawing/2014/main" id="{91077A7C-80BC-4D42-913A-12250458FF98}"/>
                </a:ext>
              </a:extLst>
            </p:cNvPr>
            <p:cNvSpPr>
              <a:spLocks/>
            </p:cNvSpPr>
            <p:nvPr/>
          </p:nvSpPr>
          <p:spPr bwMode="auto">
            <a:xfrm>
              <a:off x="3538" y="3854"/>
              <a:ext cx="22" cy="15"/>
            </a:xfrm>
            <a:custGeom>
              <a:avLst/>
              <a:gdLst>
                <a:gd name="T0" fmla="*/ 0 w 131"/>
                <a:gd name="T1" fmla="*/ 63 h 75"/>
                <a:gd name="T2" fmla="*/ 6 w 131"/>
                <a:gd name="T3" fmla="*/ 75 h 75"/>
                <a:gd name="T4" fmla="*/ 131 w 131"/>
                <a:gd name="T5" fmla="*/ 0 h 75"/>
                <a:gd name="T6" fmla="*/ 0 w 131"/>
                <a:gd name="T7" fmla="*/ 63 h 75"/>
                <a:gd name="T8" fmla="*/ 0 60000 65536"/>
                <a:gd name="T9" fmla="*/ 0 60000 65536"/>
                <a:gd name="T10" fmla="*/ 0 60000 65536"/>
                <a:gd name="T11" fmla="*/ 0 60000 65536"/>
                <a:gd name="T12" fmla="*/ 0 w 131"/>
                <a:gd name="T13" fmla="*/ 0 h 75"/>
                <a:gd name="T14" fmla="*/ 131 w 131"/>
                <a:gd name="T15" fmla="*/ 75 h 75"/>
              </a:gdLst>
              <a:ahLst/>
              <a:cxnLst>
                <a:cxn ang="T8">
                  <a:pos x="T0" y="T1"/>
                </a:cxn>
                <a:cxn ang="T9">
                  <a:pos x="T2" y="T3"/>
                </a:cxn>
                <a:cxn ang="T10">
                  <a:pos x="T4" y="T5"/>
                </a:cxn>
                <a:cxn ang="T11">
                  <a:pos x="T6" y="T7"/>
                </a:cxn>
              </a:cxnLst>
              <a:rect l="T12" t="T13" r="T14" b="T15"/>
              <a:pathLst>
                <a:path w="131" h="75">
                  <a:moveTo>
                    <a:pt x="0" y="63"/>
                  </a:moveTo>
                  <a:lnTo>
                    <a:pt x="6" y="75"/>
                  </a:lnTo>
                  <a:lnTo>
                    <a:pt x="131" y="0"/>
                  </a:lnTo>
                  <a:lnTo>
                    <a:pt x="0" y="63"/>
                  </a:lnTo>
                  <a:close/>
                </a:path>
              </a:pathLst>
            </a:custGeom>
            <a:solidFill>
              <a:srgbClr val="000000"/>
            </a:solidFill>
            <a:ln w="9525">
              <a:noFill/>
              <a:round/>
              <a:headEnd/>
              <a:tailEnd/>
            </a:ln>
          </p:spPr>
          <p:txBody>
            <a:bodyPr/>
            <a:lstStyle/>
            <a:p>
              <a:endParaRPr lang="en-US"/>
            </a:p>
          </p:txBody>
        </p:sp>
        <p:sp>
          <p:nvSpPr>
            <p:cNvPr id="2749" name="Freeform 699">
              <a:extLst>
                <a:ext uri="{FF2B5EF4-FFF2-40B4-BE49-F238E27FC236}">
                  <a16:creationId xmlns:a16="http://schemas.microsoft.com/office/drawing/2014/main" id="{5AC077FD-7F2A-44E0-9BF2-5C36C7192D5C}"/>
                </a:ext>
              </a:extLst>
            </p:cNvPr>
            <p:cNvSpPr>
              <a:spLocks/>
            </p:cNvSpPr>
            <p:nvPr/>
          </p:nvSpPr>
          <p:spPr bwMode="auto">
            <a:xfrm>
              <a:off x="3538" y="3854"/>
              <a:ext cx="22" cy="15"/>
            </a:xfrm>
            <a:custGeom>
              <a:avLst/>
              <a:gdLst>
                <a:gd name="T0" fmla="*/ 0 w 131"/>
                <a:gd name="T1" fmla="*/ 63 h 75"/>
                <a:gd name="T2" fmla="*/ 6 w 131"/>
                <a:gd name="T3" fmla="*/ 75 h 75"/>
                <a:gd name="T4" fmla="*/ 131 w 131"/>
                <a:gd name="T5" fmla="*/ 0 h 75"/>
                <a:gd name="T6" fmla="*/ 0 w 131"/>
                <a:gd name="T7" fmla="*/ 63 h 75"/>
                <a:gd name="T8" fmla="*/ 0 60000 65536"/>
                <a:gd name="T9" fmla="*/ 0 60000 65536"/>
                <a:gd name="T10" fmla="*/ 0 60000 65536"/>
                <a:gd name="T11" fmla="*/ 0 60000 65536"/>
                <a:gd name="T12" fmla="*/ 0 w 131"/>
                <a:gd name="T13" fmla="*/ 0 h 75"/>
                <a:gd name="T14" fmla="*/ 131 w 131"/>
                <a:gd name="T15" fmla="*/ 75 h 75"/>
              </a:gdLst>
              <a:ahLst/>
              <a:cxnLst>
                <a:cxn ang="T8">
                  <a:pos x="T0" y="T1"/>
                </a:cxn>
                <a:cxn ang="T9">
                  <a:pos x="T2" y="T3"/>
                </a:cxn>
                <a:cxn ang="T10">
                  <a:pos x="T4" y="T5"/>
                </a:cxn>
                <a:cxn ang="T11">
                  <a:pos x="T6" y="T7"/>
                </a:cxn>
              </a:cxnLst>
              <a:rect l="T12" t="T13" r="T14" b="T15"/>
              <a:pathLst>
                <a:path w="131" h="75">
                  <a:moveTo>
                    <a:pt x="0" y="63"/>
                  </a:moveTo>
                  <a:lnTo>
                    <a:pt x="6" y="75"/>
                  </a:lnTo>
                  <a:lnTo>
                    <a:pt x="131" y="0"/>
                  </a:lnTo>
                  <a:lnTo>
                    <a:pt x="0" y="63"/>
                  </a:lnTo>
                </a:path>
              </a:pathLst>
            </a:custGeom>
            <a:noFill/>
            <a:ln w="0">
              <a:solidFill>
                <a:srgbClr val="000000"/>
              </a:solidFill>
              <a:prstDash val="solid"/>
              <a:round/>
              <a:headEnd/>
              <a:tailEnd/>
            </a:ln>
          </p:spPr>
          <p:txBody>
            <a:bodyPr/>
            <a:lstStyle/>
            <a:p>
              <a:endParaRPr lang="en-US"/>
            </a:p>
          </p:txBody>
        </p:sp>
        <p:sp>
          <p:nvSpPr>
            <p:cNvPr id="2750" name="Freeform 700">
              <a:extLst>
                <a:ext uri="{FF2B5EF4-FFF2-40B4-BE49-F238E27FC236}">
                  <a16:creationId xmlns:a16="http://schemas.microsoft.com/office/drawing/2014/main" id="{8B63A7AE-835E-4AD2-AD09-7E7241ABCA7D}"/>
                </a:ext>
              </a:extLst>
            </p:cNvPr>
            <p:cNvSpPr>
              <a:spLocks/>
            </p:cNvSpPr>
            <p:nvPr/>
          </p:nvSpPr>
          <p:spPr bwMode="auto">
            <a:xfrm>
              <a:off x="3539" y="3854"/>
              <a:ext cx="21" cy="18"/>
            </a:xfrm>
            <a:custGeom>
              <a:avLst/>
              <a:gdLst>
                <a:gd name="T0" fmla="*/ 0 w 125"/>
                <a:gd name="T1" fmla="*/ 75 h 87"/>
                <a:gd name="T2" fmla="*/ 6 w 125"/>
                <a:gd name="T3" fmla="*/ 87 h 87"/>
                <a:gd name="T4" fmla="*/ 125 w 125"/>
                <a:gd name="T5" fmla="*/ 0 h 87"/>
                <a:gd name="T6" fmla="*/ 0 w 125"/>
                <a:gd name="T7" fmla="*/ 75 h 87"/>
                <a:gd name="T8" fmla="*/ 0 60000 65536"/>
                <a:gd name="T9" fmla="*/ 0 60000 65536"/>
                <a:gd name="T10" fmla="*/ 0 60000 65536"/>
                <a:gd name="T11" fmla="*/ 0 60000 65536"/>
                <a:gd name="T12" fmla="*/ 0 w 125"/>
                <a:gd name="T13" fmla="*/ 0 h 87"/>
                <a:gd name="T14" fmla="*/ 125 w 125"/>
                <a:gd name="T15" fmla="*/ 87 h 87"/>
              </a:gdLst>
              <a:ahLst/>
              <a:cxnLst>
                <a:cxn ang="T8">
                  <a:pos x="T0" y="T1"/>
                </a:cxn>
                <a:cxn ang="T9">
                  <a:pos x="T2" y="T3"/>
                </a:cxn>
                <a:cxn ang="T10">
                  <a:pos x="T4" y="T5"/>
                </a:cxn>
                <a:cxn ang="T11">
                  <a:pos x="T6" y="T7"/>
                </a:cxn>
              </a:cxnLst>
              <a:rect l="T12" t="T13" r="T14" b="T15"/>
              <a:pathLst>
                <a:path w="125" h="87">
                  <a:moveTo>
                    <a:pt x="0" y="75"/>
                  </a:moveTo>
                  <a:lnTo>
                    <a:pt x="6" y="87"/>
                  </a:lnTo>
                  <a:lnTo>
                    <a:pt x="125" y="0"/>
                  </a:lnTo>
                  <a:lnTo>
                    <a:pt x="0" y="75"/>
                  </a:lnTo>
                  <a:close/>
                </a:path>
              </a:pathLst>
            </a:custGeom>
            <a:solidFill>
              <a:srgbClr val="000000"/>
            </a:solidFill>
            <a:ln w="9525">
              <a:noFill/>
              <a:round/>
              <a:headEnd/>
              <a:tailEnd/>
            </a:ln>
          </p:spPr>
          <p:txBody>
            <a:bodyPr/>
            <a:lstStyle/>
            <a:p>
              <a:endParaRPr lang="en-US"/>
            </a:p>
          </p:txBody>
        </p:sp>
        <p:sp>
          <p:nvSpPr>
            <p:cNvPr id="2751" name="Freeform 701">
              <a:extLst>
                <a:ext uri="{FF2B5EF4-FFF2-40B4-BE49-F238E27FC236}">
                  <a16:creationId xmlns:a16="http://schemas.microsoft.com/office/drawing/2014/main" id="{8D68BD4C-1982-498B-8FD7-BA18EDC17406}"/>
                </a:ext>
              </a:extLst>
            </p:cNvPr>
            <p:cNvSpPr>
              <a:spLocks/>
            </p:cNvSpPr>
            <p:nvPr/>
          </p:nvSpPr>
          <p:spPr bwMode="auto">
            <a:xfrm>
              <a:off x="3539" y="3854"/>
              <a:ext cx="21" cy="18"/>
            </a:xfrm>
            <a:custGeom>
              <a:avLst/>
              <a:gdLst>
                <a:gd name="T0" fmla="*/ 0 w 125"/>
                <a:gd name="T1" fmla="*/ 75 h 87"/>
                <a:gd name="T2" fmla="*/ 6 w 125"/>
                <a:gd name="T3" fmla="*/ 87 h 87"/>
                <a:gd name="T4" fmla="*/ 125 w 125"/>
                <a:gd name="T5" fmla="*/ 0 h 87"/>
                <a:gd name="T6" fmla="*/ 0 w 125"/>
                <a:gd name="T7" fmla="*/ 75 h 87"/>
                <a:gd name="T8" fmla="*/ 0 60000 65536"/>
                <a:gd name="T9" fmla="*/ 0 60000 65536"/>
                <a:gd name="T10" fmla="*/ 0 60000 65536"/>
                <a:gd name="T11" fmla="*/ 0 60000 65536"/>
                <a:gd name="T12" fmla="*/ 0 w 125"/>
                <a:gd name="T13" fmla="*/ 0 h 87"/>
                <a:gd name="T14" fmla="*/ 125 w 125"/>
                <a:gd name="T15" fmla="*/ 87 h 87"/>
              </a:gdLst>
              <a:ahLst/>
              <a:cxnLst>
                <a:cxn ang="T8">
                  <a:pos x="T0" y="T1"/>
                </a:cxn>
                <a:cxn ang="T9">
                  <a:pos x="T2" y="T3"/>
                </a:cxn>
                <a:cxn ang="T10">
                  <a:pos x="T4" y="T5"/>
                </a:cxn>
                <a:cxn ang="T11">
                  <a:pos x="T6" y="T7"/>
                </a:cxn>
              </a:cxnLst>
              <a:rect l="T12" t="T13" r="T14" b="T15"/>
              <a:pathLst>
                <a:path w="125" h="87">
                  <a:moveTo>
                    <a:pt x="0" y="75"/>
                  </a:moveTo>
                  <a:lnTo>
                    <a:pt x="6" y="87"/>
                  </a:lnTo>
                  <a:lnTo>
                    <a:pt x="125" y="0"/>
                  </a:lnTo>
                  <a:lnTo>
                    <a:pt x="0" y="75"/>
                  </a:lnTo>
                </a:path>
              </a:pathLst>
            </a:custGeom>
            <a:noFill/>
            <a:ln w="0">
              <a:solidFill>
                <a:srgbClr val="000000"/>
              </a:solidFill>
              <a:prstDash val="solid"/>
              <a:round/>
              <a:headEnd/>
              <a:tailEnd/>
            </a:ln>
          </p:spPr>
          <p:txBody>
            <a:bodyPr/>
            <a:lstStyle/>
            <a:p>
              <a:endParaRPr lang="en-US"/>
            </a:p>
          </p:txBody>
        </p:sp>
        <p:sp>
          <p:nvSpPr>
            <p:cNvPr id="2752" name="Freeform 702">
              <a:extLst>
                <a:ext uri="{FF2B5EF4-FFF2-40B4-BE49-F238E27FC236}">
                  <a16:creationId xmlns:a16="http://schemas.microsoft.com/office/drawing/2014/main" id="{9D7ABF38-79BF-46C5-8CCE-57439970B140}"/>
                </a:ext>
              </a:extLst>
            </p:cNvPr>
            <p:cNvSpPr>
              <a:spLocks/>
            </p:cNvSpPr>
            <p:nvPr/>
          </p:nvSpPr>
          <p:spPr bwMode="auto">
            <a:xfrm>
              <a:off x="3540" y="3854"/>
              <a:ext cx="20" cy="20"/>
            </a:xfrm>
            <a:custGeom>
              <a:avLst/>
              <a:gdLst>
                <a:gd name="T0" fmla="*/ 0 w 119"/>
                <a:gd name="T1" fmla="*/ 87 h 98"/>
                <a:gd name="T2" fmla="*/ 7 w 119"/>
                <a:gd name="T3" fmla="*/ 98 h 98"/>
                <a:gd name="T4" fmla="*/ 119 w 119"/>
                <a:gd name="T5" fmla="*/ 0 h 98"/>
                <a:gd name="T6" fmla="*/ 0 w 119"/>
                <a:gd name="T7" fmla="*/ 87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0" y="87"/>
                  </a:moveTo>
                  <a:lnTo>
                    <a:pt x="7" y="98"/>
                  </a:lnTo>
                  <a:lnTo>
                    <a:pt x="119" y="0"/>
                  </a:lnTo>
                  <a:lnTo>
                    <a:pt x="0" y="87"/>
                  </a:lnTo>
                  <a:close/>
                </a:path>
              </a:pathLst>
            </a:custGeom>
            <a:solidFill>
              <a:srgbClr val="000000"/>
            </a:solidFill>
            <a:ln w="9525">
              <a:noFill/>
              <a:round/>
              <a:headEnd/>
              <a:tailEnd/>
            </a:ln>
          </p:spPr>
          <p:txBody>
            <a:bodyPr/>
            <a:lstStyle/>
            <a:p>
              <a:endParaRPr lang="en-US"/>
            </a:p>
          </p:txBody>
        </p:sp>
        <p:sp>
          <p:nvSpPr>
            <p:cNvPr id="2753" name="Freeform 703">
              <a:extLst>
                <a:ext uri="{FF2B5EF4-FFF2-40B4-BE49-F238E27FC236}">
                  <a16:creationId xmlns:a16="http://schemas.microsoft.com/office/drawing/2014/main" id="{B7F0B13E-DC7D-49C8-997A-B9A9CE5F8B8D}"/>
                </a:ext>
              </a:extLst>
            </p:cNvPr>
            <p:cNvSpPr>
              <a:spLocks/>
            </p:cNvSpPr>
            <p:nvPr/>
          </p:nvSpPr>
          <p:spPr bwMode="auto">
            <a:xfrm>
              <a:off x="3540" y="3854"/>
              <a:ext cx="20" cy="20"/>
            </a:xfrm>
            <a:custGeom>
              <a:avLst/>
              <a:gdLst>
                <a:gd name="T0" fmla="*/ 0 w 119"/>
                <a:gd name="T1" fmla="*/ 87 h 98"/>
                <a:gd name="T2" fmla="*/ 7 w 119"/>
                <a:gd name="T3" fmla="*/ 98 h 98"/>
                <a:gd name="T4" fmla="*/ 119 w 119"/>
                <a:gd name="T5" fmla="*/ 0 h 98"/>
                <a:gd name="T6" fmla="*/ 0 w 119"/>
                <a:gd name="T7" fmla="*/ 87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0" y="87"/>
                  </a:moveTo>
                  <a:lnTo>
                    <a:pt x="7" y="98"/>
                  </a:lnTo>
                  <a:lnTo>
                    <a:pt x="119" y="0"/>
                  </a:lnTo>
                  <a:lnTo>
                    <a:pt x="0" y="87"/>
                  </a:lnTo>
                </a:path>
              </a:pathLst>
            </a:custGeom>
            <a:noFill/>
            <a:ln w="0">
              <a:solidFill>
                <a:srgbClr val="000000"/>
              </a:solidFill>
              <a:prstDash val="solid"/>
              <a:round/>
              <a:headEnd/>
              <a:tailEnd/>
            </a:ln>
          </p:spPr>
          <p:txBody>
            <a:bodyPr/>
            <a:lstStyle/>
            <a:p>
              <a:endParaRPr lang="en-US"/>
            </a:p>
          </p:txBody>
        </p:sp>
        <p:sp>
          <p:nvSpPr>
            <p:cNvPr id="2754" name="Freeform 704">
              <a:extLst>
                <a:ext uri="{FF2B5EF4-FFF2-40B4-BE49-F238E27FC236}">
                  <a16:creationId xmlns:a16="http://schemas.microsoft.com/office/drawing/2014/main" id="{DDD8CA04-5310-45CF-BE20-9B54AF6004FB}"/>
                </a:ext>
              </a:extLst>
            </p:cNvPr>
            <p:cNvSpPr>
              <a:spLocks/>
            </p:cNvSpPr>
            <p:nvPr/>
          </p:nvSpPr>
          <p:spPr bwMode="auto">
            <a:xfrm>
              <a:off x="3541" y="3854"/>
              <a:ext cx="19" cy="22"/>
            </a:xfrm>
            <a:custGeom>
              <a:avLst/>
              <a:gdLst>
                <a:gd name="T0" fmla="*/ 0 w 112"/>
                <a:gd name="T1" fmla="*/ 98 h 107"/>
                <a:gd name="T2" fmla="*/ 7 w 112"/>
                <a:gd name="T3" fmla="*/ 107 h 107"/>
                <a:gd name="T4" fmla="*/ 112 w 112"/>
                <a:gd name="T5" fmla="*/ 0 h 107"/>
                <a:gd name="T6" fmla="*/ 0 w 112"/>
                <a:gd name="T7" fmla="*/ 98 h 107"/>
                <a:gd name="T8" fmla="*/ 0 60000 65536"/>
                <a:gd name="T9" fmla="*/ 0 60000 65536"/>
                <a:gd name="T10" fmla="*/ 0 60000 65536"/>
                <a:gd name="T11" fmla="*/ 0 60000 65536"/>
                <a:gd name="T12" fmla="*/ 0 w 112"/>
                <a:gd name="T13" fmla="*/ 0 h 107"/>
                <a:gd name="T14" fmla="*/ 112 w 112"/>
                <a:gd name="T15" fmla="*/ 107 h 107"/>
              </a:gdLst>
              <a:ahLst/>
              <a:cxnLst>
                <a:cxn ang="T8">
                  <a:pos x="T0" y="T1"/>
                </a:cxn>
                <a:cxn ang="T9">
                  <a:pos x="T2" y="T3"/>
                </a:cxn>
                <a:cxn ang="T10">
                  <a:pos x="T4" y="T5"/>
                </a:cxn>
                <a:cxn ang="T11">
                  <a:pos x="T6" y="T7"/>
                </a:cxn>
              </a:cxnLst>
              <a:rect l="T12" t="T13" r="T14" b="T15"/>
              <a:pathLst>
                <a:path w="112" h="107">
                  <a:moveTo>
                    <a:pt x="0" y="98"/>
                  </a:moveTo>
                  <a:lnTo>
                    <a:pt x="7" y="107"/>
                  </a:lnTo>
                  <a:lnTo>
                    <a:pt x="112" y="0"/>
                  </a:lnTo>
                  <a:lnTo>
                    <a:pt x="0" y="98"/>
                  </a:lnTo>
                  <a:close/>
                </a:path>
              </a:pathLst>
            </a:custGeom>
            <a:solidFill>
              <a:srgbClr val="000000"/>
            </a:solidFill>
            <a:ln w="9525">
              <a:noFill/>
              <a:round/>
              <a:headEnd/>
              <a:tailEnd/>
            </a:ln>
          </p:spPr>
          <p:txBody>
            <a:bodyPr/>
            <a:lstStyle/>
            <a:p>
              <a:endParaRPr lang="en-US"/>
            </a:p>
          </p:txBody>
        </p:sp>
        <p:sp>
          <p:nvSpPr>
            <p:cNvPr id="2755" name="Freeform 705">
              <a:extLst>
                <a:ext uri="{FF2B5EF4-FFF2-40B4-BE49-F238E27FC236}">
                  <a16:creationId xmlns:a16="http://schemas.microsoft.com/office/drawing/2014/main" id="{52862FA2-7C83-4621-B73E-7894F594AD77}"/>
                </a:ext>
              </a:extLst>
            </p:cNvPr>
            <p:cNvSpPr>
              <a:spLocks/>
            </p:cNvSpPr>
            <p:nvPr/>
          </p:nvSpPr>
          <p:spPr bwMode="auto">
            <a:xfrm>
              <a:off x="3541" y="3854"/>
              <a:ext cx="19" cy="22"/>
            </a:xfrm>
            <a:custGeom>
              <a:avLst/>
              <a:gdLst>
                <a:gd name="T0" fmla="*/ 0 w 112"/>
                <a:gd name="T1" fmla="*/ 98 h 107"/>
                <a:gd name="T2" fmla="*/ 7 w 112"/>
                <a:gd name="T3" fmla="*/ 107 h 107"/>
                <a:gd name="T4" fmla="*/ 112 w 112"/>
                <a:gd name="T5" fmla="*/ 0 h 107"/>
                <a:gd name="T6" fmla="*/ 0 w 112"/>
                <a:gd name="T7" fmla="*/ 98 h 107"/>
                <a:gd name="T8" fmla="*/ 0 60000 65536"/>
                <a:gd name="T9" fmla="*/ 0 60000 65536"/>
                <a:gd name="T10" fmla="*/ 0 60000 65536"/>
                <a:gd name="T11" fmla="*/ 0 60000 65536"/>
                <a:gd name="T12" fmla="*/ 0 w 112"/>
                <a:gd name="T13" fmla="*/ 0 h 107"/>
                <a:gd name="T14" fmla="*/ 112 w 112"/>
                <a:gd name="T15" fmla="*/ 107 h 107"/>
              </a:gdLst>
              <a:ahLst/>
              <a:cxnLst>
                <a:cxn ang="T8">
                  <a:pos x="T0" y="T1"/>
                </a:cxn>
                <a:cxn ang="T9">
                  <a:pos x="T2" y="T3"/>
                </a:cxn>
                <a:cxn ang="T10">
                  <a:pos x="T4" y="T5"/>
                </a:cxn>
                <a:cxn ang="T11">
                  <a:pos x="T6" y="T7"/>
                </a:cxn>
              </a:cxnLst>
              <a:rect l="T12" t="T13" r="T14" b="T15"/>
              <a:pathLst>
                <a:path w="112" h="107">
                  <a:moveTo>
                    <a:pt x="0" y="98"/>
                  </a:moveTo>
                  <a:lnTo>
                    <a:pt x="7" y="107"/>
                  </a:lnTo>
                  <a:lnTo>
                    <a:pt x="112" y="0"/>
                  </a:lnTo>
                  <a:lnTo>
                    <a:pt x="0" y="98"/>
                  </a:lnTo>
                </a:path>
              </a:pathLst>
            </a:custGeom>
            <a:noFill/>
            <a:ln w="0">
              <a:solidFill>
                <a:srgbClr val="000000"/>
              </a:solidFill>
              <a:prstDash val="solid"/>
              <a:round/>
              <a:headEnd/>
              <a:tailEnd/>
            </a:ln>
          </p:spPr>
          <p:txBody>
            <a:bodyPr/>
            <a:lstStyle/>
            <a:p>
              <a:endParaRPr lang="en-US"/>
            </a:p>
          </p:txBody>
        </p:sp>
        <p:sp>
          <p:nvSpPr>
            <p:cNvPr id="2756" name="Freeform 706">
              <a:extLst>
                <a:ext uri="{FF2B5EF4-FFF2-40B4-BE49-F238E27FC236}">
                  <a16:creationId xmlns:a16="http://schemas.microsoft.com/office/drawing/2014/main" id="{8F71365C-66E7-44A1-96E0-DBE3DE5F7404}"/>
                </a:ext>
              </a:extLst>
            </p:cNvPr>
            <p:cNvSpPr>
              <a:spLocks/>
            </p:cNvSpPr>
            <p:nvPr/>
          </p:nvSpPr>
          <p:spPr bwMode="auto">
            <a:xfrm>
              <a:off x="3543" y="3854"/>
              <a:ext cx="17" cy="24"/>
            </a:xfrm>
            <a:custGeom>
              <a:avLst/>
              <a:gdLst>
                <a:gd name="T0" fmla="*/ 0 w 105"/>
                <a:gd name="T1" fmla="*/ 107 h 117"/>
                <a:gd name="T2" fmla="*/ 9 w 105"/>
                <a:gd name="T3" fmla="*/ 117 h 117"/>
                <a:gd name="T4" fmla="*/ 105 w 105"/>
                <a:gd name="T5" fmla="*/ 0 h 117"/>
                <a:gd name="T6" fmla="*/ 0 w 105"/>
                <a:gd name="T7" fmla="*/ 107 h 117"/>
                <a:gd name="T8" fmla="*/ 0 60000 65536"/>
                <a:gd name="T9" fmla="*/ 0 60000 65536"/>
                <a:gd name="T10" fmla="*/ 0 60000 65536"/>
                <a:gd name="T11" fmla="*/ 0 60000 65536"/>
                <a:gd name="T12" fmla="*/ 0 w 105"/>
                <a:gd name="T13" fmla="*/ 0 h 117"/>
                <a:gd name="T14" fmla="*/ 105 w 105"/>
                <a:gd name="T15" fmla="*/ 117 h 117"/>
              </a:gdLst>
              <a:ahLst/>
              <a:cxnLst>
                <a:cxn ang="T8">
                  <a:pos x="T0" y="T1"/>
                </a:cxn>
                <a:cxn ang="T9">
                  <a:pos x="T2" y="T3"/>
                </a:cxn>
                <a:cxn ang="T10">
                  <a:pos x="T4" y="T5"/>
                </a:cxn>
                <a:cxn ang="T11">
                  <a:pos x="T6" y="T7"/>
                </a:cxn>
              </a:cxnLst>
              <a:rect l="T12" t="T13" r="T14" b="T15"/>
              <a:pathLst>
                <a:path w="105" h="117">
                  <a:moveTo>
                    <a:pt x="0" y="107"/>
                  </a:moveTo>
                  <a:lnTo>
                    <a:pt x="9" y="117"/>
                  </a:lnTo>
                  <a:lnTo>
                    <a:pt x="105" y="0"/>
                  </a:lnTo>
                  <a:lnTo>
                    <a:pt x="0" y="107"/>
                  </a:lnTo>
                  <a:close/>
                </a:path>
              </a:pathLst>
            </a:custGeom>
            <a:solidFill>
              <a:srgbClr val="000000"/>
            </a:solidFill>
            <a:ln w="9525">
              <a:noFill/>
              <a:round/>
              <a:headEnd/>
              <a:tailEnd/>
            </a:ln>
          </p:spPr>
          <p:txBody>
            <a:bodyPr/>
            <a:lstStyle/>
            <a:p>
              <a:endParaRPr lang="en-US"/>
            </a:p>
          </p:txBody>
        </p:sp>
        <p:sp>
          <p:nvSpPr>
            <p:cNvPr id="2757" name="Freeform 707">
              <a:extLst>
                <a:ext uri="{FF2B5EF4-FFF2-40B4-BE49-F238E27FC236}">
                  <a16:creationId xmlns:a16="http://schemas.microsoft.com/office/drawing/2014/main" id="{D2C3847F-859C-468C-9286-F017CCFBFA5E}"/>
                </a:ext>
              </a:extLst>
            </p:cNvPr>
            <p:cNvSpPr>
              <a:spLocks/>
            </p:cNvSpPr>
            <p:nvPr/>
          </p:nvSpPr>
          <p:spPr bwMode="auto">
            <a:xfrm>
              <a:off x="3543" y="3854"/>
              <a:ext cx="17" cy="24"/>
            </a:xfrm>
            <a:custGeom>
              <a:avLst/>
              <a:gdLst>
                <a:gd name="T0" fmla="*/ 0 w 105"/>
                <a:gd name="T1" fmla="*/ 107 h 117"/>
                <a:gd name="T2" fmla="*/ 9 w 105"/>
                <a:gd name="T3" fmla="*/ 117 h 117"/>
                <a:gd name="T4" fmla="*/ 105 w 105"/>
                <a:gd name="T5" fmla="*/ 0 h 117"/>
                <a:gd name="T6" fmla="*/ 0 w 105"/>
                <a:gd name="T7" fmla="*/ 107 h 117"/>
                <a:gd name="T8" fmla="*/ 0 60000 65536"/>
                <a:gd name="T9" fmla="*/ 0 60000 65536"/>
                <a:gd name="T10" fmla="*/ 0 60000 65536"/>
                <a:gd name="T11" fmla="*/ 0 60000 65536"/>
                <a:gd name="T12" fmla="*/ 0 w 105"/>
                <a:gd name="T13" fmla="*/ 0 h 117"/>
                <a:gd name="T14" fmla="*/ 105 w 105"/>
                <a:gd name="T15" fmla="*/ 117 h 117"/>
              </a:gdLst>
              <a:ahLst/>
              <a:cxnLst>
                <a:cxn ang="T8">
                  <a:pos x="T0" y="T1"/>
                </a:cxn>
                <a:cxn ang="T9">
                  <a:pos x="T2" y="T3"/>
                </a:cxn>
                <a:cxn ang="T10">
                  <a:pos x="T4" y="T5"/>
                </a:cxn>
                <a:cxn ang="T11">
                  <a:pos x="T6" y="T7"/>
                </a:cxn>
              </a:cxnLst>
              <a:rect l="T12" t="T13" r="T14" b="T15"/>
              <a:pathLst>
                <a:path w="105" h="117">
                  <a:moveTo>
                    <a:pt x="0" y="107"/>
                  </a:moveTo>
                  <a:lnTo>
                    <a:pt x="9" y="117"/>
                  </a:lnTo>
                  <a:lnTo>
                    <a:pt x="105" y="0"/>
                  </a:lnTo>
                  <a:lnTo>
                    <a:pt x="0" y="107"/>
                  </a:lnTo>
                </a:path>
              </a:pathLst>
            </a:custGeom>
            <a:noFill/>
            <a:ln w="0">
              <a:solidFill>
                <a:srgbClr val="000000"/>
              </a:solidFill>
              <a:prstDash val="solid"/>
              <a:round/>
              <a:headEnd/>
              <a:tailEnd/>
            </a:ln>
          </p:spPr>
          <p:txBody>
            <a:bodyPr/>
            <a:lstStyle/>
            <a:p>
              <a:endParaRPr lang="en-US"/>
            </a:p>
          </p:txBody>
        </p:sp>
        <p:sp>
          <p:nvSpPr>
            <p:cNvPr id="2758" name="Freeform 708">
              <a:extLst>
                <a:ext uri="{FF2B5EF4-FFF2-40B4-BE49-F238E27FC236}">
                  <a16:creationId xmlns:a16="http://schemas.microsoft.com/office/drawing/2014/main" id="{16C4B9BA-D4CD-4F03-9BC5-FD49CF0C603A}"/>
                </a:ext>
              </a:extLst>
            </p:cNvPr>
            <p:cNvSpPr>
              <a:spLocks/>
            </p:cNvSpPr>
            <p:nvPr/>
          </p:nvSpPr>
          <p:spPr bwMode="auto">
            <a:xfrm>
              <a:off x="3544" y="3854"/>
              <a:ext cx="16" cy="25"/>
            </a:xfrm>
            <a:custGeom>
              <a:avLst/>
              <a:gdLst>
                <a:gd name="T0" fmla="*/ 0 w 96"/>
                <a:gd name="T1" fmla="*/ 117 h 125"/>
                <a:gd name="T2" fmla="*/ 9 w 96"/>
                <a:gd name="T3" fmla="*/ 125 h 125"/>
                <a:gd name="T4" fmla="*/ 96 w 96"/>
                <a:gd name="T5" fmla="*/ 0 h 125"/>
                <a:gd name="T6" fmla="*/ 0 w 96"/>
                <a:gd name="T7" fmla="*/ 117 h 125"/>
                <a:gd name="T8" fmla="*/ 0 60000 65536"/>
                <a:gd name="T9" fmla="*/ 0 60000 65536"/>
                <a:gd name="T10" fmla="*/ 0 60000 65536"/>
                <a:gd name="T11" fmla="*/ 0 60000 65536"/>
                <a:gd name="T12" fmla="*/ 0 w 96"/>
                <a:gd name="T13" fmla="*/ 0 h 125"/>
                <a:gd name="T14" fmla="*/ 96 w 96"/>
                <a:gd name="T15" fmla="*/ 125 h 125"/>
              </a:gdLst>
              <a:ahLst/>
              <a:cxnLst>
                <a:cxn ang="T8">
                  <a:pos x="T0" y="T1"/>
                </a:cxn>
                <a:cxn ang="T9">
                  <a:pos x="T2" y="T3"/>
                </a:cxn>
                <a:cxn ang="T10">
                  <a:pos x="T4" y="T5"/>
                </a:cxn>
                <a:cxn ang="T11">
                  <a:pos x="T6" y="T7"/>
                </a:cxn>
              </a:cxnLst>
              <a:rect l="T12" t="T13" r="T14" b="T15"/>
              <a:pathLst>
                <a:path w="96" h="125">
                  <a:moveTo>
                    <a:pt x="0" y="117"/>
                  </a:moveTo>
                  <a:lnTo>
                    <a:pt x="9" y="125"/>
                  </a:lnTo>
                  <a:lnTo>
                    <a:pt x="96" y="0"/>
                  </a:lnTo>
                  <a:lnTo>
                    <a:pt x="0" y="117"/>
                  </a:lnTo>
                  <a:close/>
                </a:path>
              </a:pathLst>
            </a:custGeom>
            <a:solidFill>
              <a:srgbClr val="000000"/>
            </a:solidFill>
            <a:ln w="9525">
              <a:noFill/>
              <a:round/>
              <a:headEnd/>
              <a:tailEnd/>
            </a:ln>
          </p:spPr>
          <p:txBody>
            <a:bodyPr/>
            <a:lstStyle/>
            <a:p>
              <a:endParaRPr lang="en-US"/>
            </a:p>
          </p:txBody>
        </p:sp>
        <p:sp>
          <p:nvSpPr>
            <p:cNvPr id="2759" name="Freeform 709">
              <a:extLst>
                <a:ext uri="{FF2B5EF4-FFF2-40B4-BE49-F238E27FC236}">
                  <a16:creationId xmlns:a16="http://schemas.microsoft.com/office/drawing/2014/main" id="{6AF8D63C-D71A-44C8-B516-FD6B52BD07A6}"/>
                </a:ext>
              </a:extLst>
            </p:cNvPr>
            <p:cNvSpPr>
              <a:spLocks/>
            </p:cNvSpPr>
            <p:nvPr/>
          </p:nvSpPr>
          <p:spPr bwMode="auto">
            <a:xfrm>
              <a:off x="3544" y="3854"/>
              <a:ext cx="16" cy="25"/>
            </a:xfrm>
            <a:custGeom>
              <a:avLst/>
              <a:gdLst>
                <a:gd name="T0" fmla="*/ 0 w 96"/>
                <a:gd name="T1" fmla="*/ 117 h 125"/>
                <a:gd name="T2" fmla="*/ 9 w 96"/>
                <a:gd name="T3" fmla="*/ 125 h 125"/>
                <a:gd name="T4" fmla="*/ 96 w 96"/>
                <a:gd name="T5" fmla="*/ 0 h 125"/>
                <a:gd name="T6" fmla="*/ 0 w 96"/>
                <a:gd name="T7" fmla="*/ 117 h 125"/>
                <a:gd name="T8" fmla="*/ 0 60000 65536"/>
                <a:gd name="T9" fmla="*/ 0 60000 65536"/>
                <a:gd name="T10" fmla="*/ 0 60000 65536"/>
                <a:gd name="T11" fmla="*/ 0 60000 65536"/>
                <a:gd name="T12" fmla="*/ 0 w 96"/>
                <a:gd name="T13" fmla="*/ 0 h 125"/>
                <a:gd name="T14" fmla="*/ 96 w 96"/>
                <a:gd name="T15" fmla="*/ 125 h 125"/>
              </a:gdLst>
              <a:ahLst/>
              <a:cxnLst>
                <a:cxn ang="T8">
                  <a:pos x="T0" y="T1"/>
                </a:cxn>
                <a:cxn ang="T9">
                  <a:pos x="T2" y="T3"/>
                </a:cxn>
                <a:cxn ang="T10">
                  <a:pos x="T4" y="T5"/>
                </a:cxn>
                <a:cxn ang="T11">
                  <a:pos x="T6" y="T7"/>
                </a:cxn>
              </a:cxnLst>
              <a:rect l="T12" t="T13" r="T14" b="T15"/>
              <a:pathLst>
                <a:path w="96" h="125">
                  <a:moveTo>
                    <a:pt x="0" y="117"/>
                  </a:moveTo>
                  <a:lnTo>
                    <a:pt x="9" y="125"/>
                  </a:lnTo>
                  <a:lnTo>
                    <a:pt x="96" y="0"/>
                  </a:lnTo>
                  <a:lnTo>
                    <a:pt x="0" y="117"/>
                  </a:lnTo>
                </a:path>
              </a:pathLst>
            </a:custGeom>
            <a:noFill/>
            <a:ln w="0">
              <a:solidFill>
                <a:srgbClr val="000000"/>
              </a:solidFill>
              <a:prstDash val="solid"/>
              <a:round/>
              <a:headEnd/>
              <a:tailEnd/>
            </a:ln>
          </p:spPr>
          <p:txBody>
            <a:bodyPr/>
            <a:lstStyle/>
            <a:p>
              <a:endParaRPr lang="en-US"/>
            </a:p>
          </p:txBody>
        </p:sp>
        <p:sp>
          <p:nvSpPr>
            <p:cNvPr id="2760" name="Freeform 710">
              <a:extLst>
                <a:ext uri="{FF2B5EF4-FFF2-40B4-BE49-F238E27FC236}">
                  <a16:creationId xmlns:a16="http://schemas.microsoft.com/office/drawing/2014/main" id="{214AEE2F-6463-41DC-86AE-BC22605CA273}"/>
                </a:ext>
              </a:extLst>
            </p:cNvPr>
            <p:cNvSpPr>
              <a:spLocks/>
            </p:cNvSpPr>
            <p:nvPr/>
          </p:nvSpPr>
          <p:spPr bwMode="auto">
            <a:xfrm>
              <a:off x="3546" y="3854"/>
              <a:ext cx="14" cy="27"/>
            </a:xfrm>
            <a:custGeom>
              <a:avLst/>
              <a:gdLst>
                <a:gd name="T0" fmla="*/ 0 w 87"/>
                <a:gd name="T1" fmla="*/ 125 h 133"/>
                <a:gd name="T2" fmla="*/ 10 w 87"/>
                <a:gd name="T3" fmla="*/ 133 h 133"/>
                <a:gd name="T4" fmla="*/ 87 w 87"/>
                <a:gd name="T5" fmla="*/ 0 h 133"/>
                <a:gd name="T6" fmla="*/ 0 w 87"/>
                <a:gd name="T7" fmla="*/ 125 h 133"/>
                <a:gd name="T8" fmla="*/ 0 60000 65536"/>
                <a:gd name="T9" fmla="*/ 0 60000 65536"/>
                <a:gd name="T10" fmla="*/ 0 60000 65536"/>
                <a:gd name="T11" fmla="*/ 0 60000 65536"/>
                <a:gd name="T12" fmla="*/ 0 w 87"/>
                <a:gd name="T13" fmla="*/ 0 h 133"/>
                <a:gd name="T14" fmla="*/ 87 w 87"/>
                <a:gd name="T15" fmla="*/ 133 h 133"/>
              </a:gdLst>
              <a:ahLst/>
              <a:cxnLst>
                <a:cxn ang="T8">
                  <a:pos x="T0" y="T1"/>
                </a:cxn>
                <a:cxn ang="T9">
                  <a:pos x="T2" y="T3"/>
                </a:cxn>
                <a:cxn ang="T10">
                  <a:pos x="T4" y="T5"/>
                </a:cxn>
                <a:cxn ang="T11">
                  <a:pos x="T6" y="T7"/>
                </a:cxn>
              </a:cxnLst>
              <a:rect l="T12" t="T13" r="T14" b="T15"/>
              <a:pathLst>
                <a:path w="87" h="133">
                  <a:moveTo>
                    <a:pt x="0" y="125"/>
                  </a:moveTo>
                  <a:lnTo>
                    <a:pt x="10" y="133"/>
                  </a:lnTo>
                  <a:lnTo>
                    <a:pt x="87" y="0"/>
                  </a:lnTo>
                  <a:lnTo>
                    <a:pt x="0" y="125"/>
                  </a:lnTo>
                  <a:close/>
                </a:path>
              </a:pathLst>
            </a:custGeom>
            <a:solidFill>
              <a:srgbClr val="000000"/>
            </a:solidFill>
            <a:ln w="9525">
              <a:noFill/>
              <a:round/>
              <a:headEnd/>
              <a:tailEnd/>
            </a:ln>
          </p:spPr>
          <p:txBody>
            <a:bodyPr/>
            <a:lstStyle/>
            <a:p>
              <a:endParaRPr lang="en-US"/>
            </a:p>
          </p:txBody>
        </p:sp>
        <p:sp>
          <p:nvSpPr>
            <p:cNvPr id="2761" name="Freeform 711">
              <a:extLst>
                <a:ext uri="{FF2B5EF4-FFF2-40B4-BE49-F238E27FC236}">
                  <a16:creationId xmlns:a16="http://schemas.microsoft.com/office/drawing/2014/main" id="{C8C618A0-73E1-4586-8511-01D43ACE869B}"/>
                </a:ext>
              </a:extLst>
            </p:cNvPr>
            <p:cNvSpPr>
              <a:spLocks/>
            </p:cNvSpPr>
            <p:nvPr/>
          </p:nvSpPr>
          <p:spPr bwMode="auto">
            <a:xfrm>
              <a:off x="3546" y="3854"/>
              <a:ext cx="14" cy="27"/>
            </a:xfrm>
            <a:custGeom>
              <a:avLst/>
              <a:gdLst>
                <a:gd name="T0" fmla="*/ 0 w 87"/>
                <a:gd name="T1" fmla="*/ 125 h 133"/>
                <a:gd name="T2" fmla="*/ 10 w 87"/>
                <a:gd name="T3" fmla="*/ 133 h 133"/>
                <a:gd name="T4" fmla="*/ 87 w 87"/>
                <a:gd name="T5" fmla="*/ 0 h 133"/>
                <a:gd name="T6" fmla="*/ 0 w 87"/>
                <a:gd name="T7" fmla="*/ 125 h 133"/>
                <a:gd name="T8" fmla="*/ 0 60000 65536"/>
                <a:gd name="T9" fmla="*/ 0 60000 65536"/>
                <a:gd name="T10" fmla="*/ 0 60000 65536"/>
                <a:gd name="T11" fmla="*/ 0 60000 65536"/>
                <a:gd name="T12" fmla="*/ 0 w 87"/>
                <a:gd name="T13" fmla="*/ 0 h 133"/>
                <a:gd name="T14" fmla="*/ 87 w 87"/>
                <a:gd name="T15" fmla="*/ 133 h 133"/>
              </a:gdLst>
              <a:ahLst/>
              <a:cxnLst>
                <a:cxn ang="T8">
                  <a:pos x="T0" y="T1"/>
                </a:cxn>
                <a:cxn ang="T9">
                  <a:pos x="T2" y="T3"/>
                </a:cxn>
                <a:cxn ang="T10">
                  <a:pos x="T4" y="T5"/>
                </a:cxn>
                <a:cxn ang="T11">
                  <a:pos x="T6" y="T7"/>
                </a:cxn>
              </a:cxnLst>
              <a:rect l="T12" t="T13" r="T14" b="T15"/>
              <a:pathLst>
                <a:path w="87" h="133">
                  <a:moveTo>
                    <a:pt x="0" y="125"/>
                  </a:moveTo>
                  <a:lnTo>
                    <a:pt x="10" y="133"/>
                  </a:lnTo>
                  <a:lnTo>
                    <a:pt x="87" y="0"/>
                  </a:lnTo>
                  <a:lnTo>
                    <a:pt x="0" y="125"/>
                  </a:lnTo>
                </a:path>
              </a:pathLst>
            </a:custGeom>
            <a:noFill/>
            <a:ln w="0">
              <a:solidFill>
                <a:srgbClr val="000000"/>
              </a:solidFill>
              <a:prstDash val="solid"/>
              <a:round/>
              <a:headEnd/>
              <a:tailEnd/>
            </a:ln>
          </p:spPr>
          <p:txBody>
            <a:bodyPr/>
            <a:lstStyle/>
            <a:p>
              <a:endParaRPr lang="en-US"/>
            </a:p>
          </p:txBody>
        </p:sp>
        <p:sp>
          <p:nvSpPr>
            <p:cNvPr id="2762" name="Freeform 712">
              <a:extLst>
                <a:ext uri="{FF2B5EF4-FFF2-40B4-BE49-F238E27FC236}">
                  <a16:creationId xmlns:a16="http://schemas.microsoft.com/office/drawing/2014/main" id="{479FB8CE-2A96-4B67-92DA-4DC8E489EB8A}"/>
                </a:ext>
              </a:extLst>
            </p:cNvPr>
            <p:cNvSpPr>
              <a:spLocks/>
            </p:cNvSpPr>
            <p:nvPr/>
          </p:nvSpPr>
          <p:spPr bwMode="auto">
            <a:xfrm>
              <a:off x="3547" y="3854"/>
              <a:ext cx="13" cy="28"/>
            </a:xfrm>
            <a:custGeom>
              <a:avLst/>
              <a:gdLst>
                <a:gd name="T0" fmla="*/ 0 w 77"/>
                <a:gd name="T1" fmla="*/ 133 h 141"/>
                <a:gd name="T2" fmla="*/ 9 w 77"/>
                <a:gd name="T3" fmla="*/ 141 h 141"/>
                <a:gd name="T4" fmla="*/ 77 w 77"/>
                <a:gd name="T5" fmla="*/ 0 h 141"/>
                <a:gd name="T6" fmla="*/ 0 w 77"/>
                <a:gd name="T7" fmla="*/ 133 h 141"/>
                <a:gd name="T8" fmla="*/ 0 60000 65536"/>
                <a:gd name="T9" fmla="*/ 0 60000 65536"/>
                <a:gd name="T10" fmla="*/ 0 60000 65536"/>
                <a:gd name="T11" fmla="*/ 0 60000 65536"/>
                <a:gd name="T12" fmla="*/ 0 w 77"/>
                <a:gd name="T13" fmla="*/ 0 h 141"/>
                <a:gd name="T14" fmla="*/ 77 w 77"/>
                <a:gd name="T15" fmla="*/ 141 h 141"/>
              </a:gdLst>
              <a:ahLst/>
              <a:cxnLst>
                <a:cxn ang="T8">
                  <a:pos x="T0" y="T1"/>
                </a:cxn>
                <a:cxn ang="T9">
                  <a:pos x="T2" y="T3"/>
                </a:cxn>
                <a:cxn ang="T10">
                  <a:pos x="T4" y="T5"/>
                </a:cxn>
                <a:cxn ang="T11">
                  <a:pos x="T6" y="T7"/>
                </a:cxn>
              </a:cxnLst>
              <a:rect l="T12" t="T13" r="T14" b="T15"/>
              <a:pathLst>
                <a:path w="77" h="141">
                  <a:moveTo>
                    <a:pt x="0" y="133"/>
                  </a:moveTo>
                  <a:lnTo>
                    <a:pt x="9" y="141"/>
                  </a:lnTo>
                  <a:lnTo>
                    <a:pt x="77" y="0"/>
                  </a:lnTo>
                  <a:lnTo>
                    <a:pt x="0" y="133"/>
                  </a:lnTo>
                  <a:close/>
                </a:path>
              </a:pathLst>
            </a:custGeom>
            <a:solidFill>
              <a:srgbClr val="000000"/>
            </a:solidFill>
            <a:ln w="9525">
              <a:noFill/>
              <a:round/>
              <a:headEnd/>
              <a:tailEnd/>
            </a:ln>
          </p:spPr>
          <p:txBody>
            <a:bodyPr/>
            <a:lstStyle/>
            <a:p>
              <a:endParaRPr lang="en-US"/>
            </a:p>
          </p:txBody>
        </p:sp>
        <p:sp>
          <p:nvSpPr>
            <p:cNvPr id="2763" name="Freeform 713">
              <a:extLst>
                <a:ext uri="{FF2B5EF4-FFF2-40B4-BE49-F238E27FC236}">
                  <a16:creationId xmlns:a16="http://schemas.microsoft.com/office/drawing/2014/main" id="{B71DCDE2-E399-47B5-A337-2E0F8370177D}"/>
                </a:ext>
              </a:extLst>
            </p:cNvPr>
            <p:cNvSpPr>
              <a:spLocks/>
            </p:cNvSpPr>
            <p:nvPr/>
          </p:nvSpPr>
          <p:spPr bwMode="auto">
            <a:xfrm>
              <a:off x="3547" y="3854"/>
              <a:ext cx="13" cy="28"/>
            </a:xfrm>
            <a:custGeom>
              <a:avLst/>
              <a:gdLst>
                <a:gd name="T0" fmla="*/ 0 w 77"/>
                <a:gd name="T1" fmla="*/ 133 h 141"/>
                <a:gd name="T2" fmla="*/ 9 w 77"/>
                <a:gd name="T3" fmla="*/ 141 h 141"/>
                <a:gd name="T4" fmla="*/ 77 w 77"/>
                <a:gd name="T5" fmla="*/ 0 h 141"/>
                <a:gd name="T6" fmla="*/ 0 w 77"/>
                <a:gd name="T7" fmla="*/ 133 h 141"/>
                <a:gd name="T8" fmla="*/ 0 60000 65536"/>
                <a:gd name="T9" fmla="*/ 0 60000 65536"/>
                <a:gd name="T10" fmla="*/ 0 60000 65536"/>
                <a:gd name="T11" fmla="*/ 0 60000 65536"/>
                <a:gd name="T12" fmla="*/ 0 w 77"/>
                <a:gd name="T13" fmla="*/ 0 h 141"/>
                <a:gd name="T14" fmla="*/ 77 w 77"/>
                <a:gd name="T15" fmla="*/ 141 h 141"/>
              </a:gdLst>
              <a:ahLst/>
              <a:cxnLst>
                <a:cxn ang="T8">
                  <a:pos x="T0" y="T1"/>
                </a:cxn>
                <a:cxn ang="T9">
                  <a:pos x="T2" y="T3"/>
                </a:cxn>
                <a:cxn ang="T10">
                  <a:pos x="T4" y="T5"/>
                </a:cxn>
                <a:cxn ang="T11">
                  <a:pos x="T6" y="T7"/>
                </a:cxn>
              </a:cxnLst>
              <a:rect l="T12" t="T13" r="T14" b="T15"/>
              <a:pathLst>
                <a:path w="77" h="141">
                  <a:moveTo>
                    <a:pt x="0" y="133"/>
                  </a:moveTo>
                  <a:lnTo>
                    <a:pt x="9" y="141"/>
                  </a:lnTo>
                  <a:lnTo>
                    <a:pt x="77" y="0"/>
                  </a:lnTo>
                  <a:lnTo>
                    <a:pt x="0" y="133"/>
                  </a:lnTo>
                </a:path>
              </a:pathLst>
            </a:custGeom>
            <a:noFill/>
            <a:ln w="0">
              <a:solidFill>
                <a:srgbClr val="000000"/>
              </a:solidFill>
              <a:prstDash val="solid"/>
              <a:round/>
              <a:headEnd/>
              <a:tailEnd/>
            </a:ln>
          </p:spPr>
          <p:txBody>
            <a:bodyPr/>
            <a:lstStyle/>
            <a:p>
              <a:endParaRPr lang="en-US"/>
            </a:p>
          </p:txBody>
        </p:sp>
        <p:sp>
          <p:nvSpPr>
            <p:cNvPr id="2764" name="Freeform 714">
              <a:extLst>
                <a:ext uri="{FF2B5EF4-FFF2-40B4-BE49-F238E27FC236}">
                  <a16:creationId xmlns:a16="http://schemas.microsoft.com/office/drawing/2014/main" id="{BC330B52-A042-4A9D-99EB-BD6BF8AD2AAC}"/>
                </a:ext>
              </a:extLst>
            </p:cNvPr>
            <p:cNvSpPr>
              <a:spLocks/>
            </p:cNvSpPr>
            <p:nvPr/>
          </p:nvSpPr>
          <p:spPr bwMode="auto">
            <a:xfrm>
              <a:off x="3549" y="3854"/>
              <a:ext cx="11" cy="29"/>
            </a:xfrm>
            <a:custGeom>
              <a:avLst/>
              <a:gdLst>
                <a:gd name="T0" fmla="*/ 0 w 68"/>
                <a:gd name="T1" fmla="*/ 141 h 145"/>
                <a:gd name="T2" fmla="*/ 11 w 68"/>
                <a:gd name="T3" fmla="*/ 145 h 145"/>
                <a:gd name="T4" fmla="*/ 68 w 68"/>
                <a:gd name="T5" fmla="*/ 0 h 145"/>
                <a:gd name="T6" fmla="*/ 0 w 68"/>
                <a:gd name="T7" fmla="*/ 141 h 145"/>
                <a:gd name="T8" fmla="*/ 0 60000 65536"/>
                <a:gd name="T9" fmla="*/ 0 60000 65536"/>
                <a:gd name="T10" fmla="*/ 0 60000 65536"/>
                <a:gd name="T11" fmla="*/ 0 60000 65536"/>
                <a:gd name="T12" fmla="*/ 0 w 68"/>
                <a:gd name="T13" fmla="*/ 0 h 145"/>
                <a:gd name="T14" fmla="*/ 68 w 68"/>
                <a:gd name="T15" fmla="*/ 145 h 145"/>
              </a:gdLst>
              <a:ahLst/>
              <a:cxnLst>
                <a:cxn ang="T8">
                  <a:pos x="T0" y="T1"/>
                </a:cxn>
                <a:cxn ang="T9">
                  <a:pos x="T2" y="T3"/>
                </a:cxn>
                <a:cxn ang="T10">
                  <a:pos x="T4" y="T5"/>
                </a:cxn>
                <a:cxn ang="T11">
                  <a:pos x="T6" y="T7"/>
                </a:cxn>
              </a:cxnLst>
              <a:rect l="T12" t="T13" r="T14" b="T15"/>
              <a:pathLst>
                <a:path w="68" h="145">
                  <a:moveTo>
                    <a:pt x="0" y="141"/>
                  </a:moveTo>
                  <a:lnTo>
                    <a:pt x="11" y="145"/>
                  </a:lnTo>
                  <a:lnTo>
                    <a:pt x="68" y="0"/>
                  </a:lnTo>
                  <a:lnTo>
                    <a:pt x="0" y="141"/>
                  </a:lnTo>
                  <a:close/>
                </a:path>
              </a:pathLst>
            </a:custGeom>
            <a:solidFill>
              <a:srgbClr val="000000"/>
            </a:solidFill>
            <a:ln w="9525">
              <a:noFill/>
              <a:round/>
              <a:headEnd/>
              <a:tailEnd/>
            </a:ln>
          </p:spPr>
          <p:txBody>
            <a:bodyPr/>
            <a:lstStyle/>
            <a:p>
              <a:endParaRPr lang="en-US"/>
            </a:p>
          </p:txBody>
        </p:sp>
        <p:sp>
          <p:nvSpPr>
            <p:cNvPr id="2765" name="Freeform 715">
              <a:extLst>
                <a:ext uri="{FF2B5EF4-FFF2-40B4-BE49-F238E27FC236}">
                  <a16:creationId xmlns:a16="http://schemas.microsoft.com/office/drawing/2014/main" id="{1BDB8BA9-E678-4CF5-8C24-AD78DB280E17}"/>
                </a:ext>
              </a:extLst>
            </p:cNvPr>
            <p:cNvSpPr>
              <a:spLocks/>
            </p:cNvSpPr>
            <p:nvPr/>
          </p:nvSpPr>
          <p:spPr bwMode="auto">
            <a:xfrm>
              <a:off x="3549" y="3854"/>
              <a:ext cx="11" cy="29"/>
            </a:xfrm>
            <a:custGeom>
              <a:avLst/>
              <a:gdLst>
                <a:gd name="T0" fmla="*/ 0 w 68"/>
                <a:gd name="T1" fmla="*/ 141 h 145"/>
                <a:gd name="T2" fmla="*/ 11 w 68"/>
                <a:gd name="T3" fmla="*/ 145 h 145"/>
                <a:gd name="T4" fmla="*/ 68 w 68"/>
                <a:gd name="T5" fmla="*/ 0 h 145"/>
                <a:gd name="T6" fmla="*/ 0 w 68"/>
                <a:gd name="T7" fmla="*/ 141 h 145"/>
                <a:gd name="T8" fmla="*/ 0 60000 65536"/>
                <a:gd name="T9" fmla="*/ 0 60000 65536"/>
                <a:gd name="T10" fmla="*/ 0 60000 65536"/>
                <a:gd name="T11" fmla="*/ 0 60000 65536"/>
                <a:gd name="T12" fmla="*/ 0 w 68"/>
                <a:gd name="T13" fmla="*/ 0 h 145"/>
                <a:gd name="T14" fmla="*/ 68 w 68"/>
                <a:gd name="T15" fmla="*/ 145 h 145"/>
              </a:gdLst>
              <a:ahLst/>
              <a:cxnLst>
                <a:cxn ang="T8">
                  <a:pos x="T0" y="T1"/>
                </a:cxn>
                <a:cxn ang="T9">
                  <a:pos x="T2" y="T3"/>
                </a:cxn>
                <a:cxn ang="T10">
                  <a:pos x="T4" y="T5"/>
                </a:cxn>
                <a:cxn ang="T11">
                  <a:pos x="T6" y="T7"/>
                </a:cxn>
              </a:cxnLst>
              <a:rect l="T12" t="T13" r="T14" b="T15"/>
              <a:pathLst>
                <a:path w="68" h="145">
                  <a:moveTo>
                    <a:pt x="0" y="141"/>
                  </a:moveTo>
                  <a:lnTo>
                    <a:pt x="11" y="145"/>
                  </a:lnTo>
                  <a:lnTo>
                    <a:pt x="68" y="0"/>
                  </a:lnTo>
                  <a:lnTo>
                    <a:pt x="0" y="141"/>
                  </a:lnTo>
                </a:path>
              </a:pathLst>
            </a:custGeom>
            <a:noFill/>
            <a:ln w="0">
              <a:solidFill>
                <a:srgbClr val="000000"/>
              </a:solidFill>
              <a:prstDash val="solid"/>
              <a:round/>
              <a:headEnd/>
              <a:tailEnd/>
            </a:ln>
          </p:spPr>
          <p:txBody>
            <a:bodyPr/>
            <a:lstStyle/>
            <a:p>
              <a:endParaRPr lang="en-US"/>
            </a:p>
          </p:txBody>
        </p:sp>
        <p:sp>
          <p:nvSpPr>
            <p:cNvPr id="2766" name="Freeform 716">
              <a:extLst>
                <a:ext uri="{FF2B5EF4-FFF2-40B4-BE49-F238E27FC236}">
                  <a16:creationId xmlns:a16="http://schemas.microsoft.com/office/drawing/2014/main" id="{0BAB22CC-9C9D-4E63-BE34-87E75F6A9E54}"/>
                </a:ext>
              </a:extLst>
            </p:cNvPr>
            <p:cNvSpPr>
              <a:spLocks/>
            </p:cNvSpPr>
            <p:nvPr/>
          </p:nvSpPr>
          <p:spPr bwMode="auto">
            <a:xfrm>
              <a:off x="3551" y="3854"/>
              <a:ext cx="9" cy="30"/>
            </a:xfrm>
            <a:custGeom>
              <a:avLst/>
              <a:gdLst>
                <a:gd name="T0" fmla="*/ 0 w 57"/>
                <a:gd name="T1" fmla="*/ 145 h 150"/>
                <a:gd name="T2" fmla="*/ 10 w 57"/>
                <a:gd name="T3" fmla="*/ 150 h 150"/>
                <a:gd name="T4" fmla="*/ 57 w 57"/>
                <a:gd name="T5" fmla="*/ 0 h 150"/>
                <a:gd name="T6" fmla="*/ 0 w 57"/>
                <a:gd name="T7" fmla="*/ 145 h 150"/>
                <a:gd name="T8" fmla="*/ 0 60000 65536"/>
                <a:gd name="T9" fmla="*/ 0 60000 65536"/>
                <a:gd name="T10" fmla="*/ 0 60000 65536"/>
                <a:gd name="T11" fmla="*/ 0 60000 65536"/>
                <a:gd name="T12" fmla="*/ 0 w 57"/>
                <a:gd name="T13" fmla="*/ 0 h 150"/>
                <a:gd name="T14" fmla="*/ 57 w 57"/>
                <a:gd name="T15" fmla="*/ 150 h 150"/>
              </a:gdLst>
              <a:ahLst/>
              <a:cxnLst>
                <a:cxn ang="T8">
                  <a:pos x="T0" y="T1"/>
                </a:cxn>
                <a:cxn ang="T9">
                  <a:pos x="T2" y="T3"/>
                </a:cxn>
                <a:cxn ang="T10">
                  <a:pos x="T4" y="T5"/>
                </a:cxn>
                <a:cxn ang="T11">
                  <a:pos x="T6" y="T7"/>
                </a:cxn>
              </a:cxnLst>
              <a:rect l="T12" t="T13" r="T14" b="T15"/>
              <a:pathLst>
                <a:path w="57" h="150">
                  <a:moveTo>
                    <a:pt x="0" y="145"/>
                  </a:moveTo>
                  <a:lnTo>
                    <a:pt x="10" y="150"/>
                  </a:lnTo>
                  <a:lnTo>
                    <a:pt x="57" y="0"/>
                  </a:lnTo>
                  <a:lnTo>
                    <a:pt x="0" y="145"/>
                  </a:lnTo>
                  <a:close/>
                </a:path>
              </a:pathLst>
            </a:custGeom>
            <a:solidFill>
              <a:srgbClr val="000000"/>
            </a:solidFill>
            <a:ln w="9525">
              <a:noFill/>
              <a:round/>
              <a:headEnd/>
              <a:tailEnd/>
            </a:ln>
          </p:spPr>
          <p:txBody>
            <a:bodyPr/>
            <a:lstStyle/>
            <a:p>
              <a:endParaRPr lang="en-US"/>
            </a:p>
          </p:txBody>
        </p:sp>
        <p:sp>
          <p:nvSpPr>
            <p:cNvPr id="2767" name="Freeform 717">
              <a:extLst>
                <a:ext uri="{FF2B5EF4-FFF2-40B4-BE49-F238E27FC236}">
                  <a16:creationId xmlns:a16="http://schemas.microsoft.com/office/drawing/2014/main" id="{69CB4438-0FA9-4C54-8395-CCA397B32BA7}"/>
                </a:ext>
              </a:extLst>
            </p:cNvPr>
            <p:cNvSpPr>
              <a:spLocks/>
            </p:cNvSpPr>
            <p:nvPr/>
          </p:nvSpPr>
          <p:spPr bwMode="auto">
            <a:xfrm>
              <a:off x="3551" y="3854"/>
              <a:ext cx="9" cy="30"/>
            </a:xfrm>
            <a:custGeom>
              <a:avLst/>
              <a:gdLst>
                <a:gd name="T0" fmla="*/ 0 w 57"/>
                <a:gd name="T1" fmla="*/ 145 h 150"/>
                <a:gd name="T2" fmla="*/ 10 w 57"/>
                <a:gd name="T3" fmla="*/ 150 h 150"/>
                <a:gd name="T4" fmla="*/ 57 w 57"/>
                <a:gd name="T5" fmla="*/ 0 h 150"/>
                <a:gd name="T6" fmla="*/ 0 w 57"/>
                <a:gd name="T7" fmla="*/ 145 h 150"/>
                <a:gd name="T8" fmla="*/ 0 60000 65536"/>
                <a:gd name="T9" fmla="*/ 0 60000 65536"/>
                <a:gd name="T10" fmla="*/ 0 60000 65536"/>
                <a:gd name="T11" fmla="*/ 0 60000 65536"/>
                <a:gd name="T12" fmla="*/ 0 w 57"/>
                <a:gd name="T13" fmla="*/ 0 h 150"/>
                <a:gd name="T14" fmla="*/ 57 w 57"/>
                <a:gd name="T15" fmla="*/ 150 h 150"/>
              </a:gdLst>
              <a:ahLst/>
              <a:cxnLst>
                <a:cxn ang="T8">
                  <a:pos x="T0" y="T1"/>
                </a:cxn>
                <a:cxn ang="T9">
                  <a:pos x="T2" y="T3"/>
                </a:cxn>
                <a:cxn ang="T10">
                  <a:pos x="T4" y="T5"/>
                </a:cxn>
                <a:cxn ang="T11">
                  <a:pos x="T6" y="T7"/>
                </a:cxn>
              </a:cxnLst>
              <a:rect l="T12" t="T13" r="T14" b="T15"/>
              <a:pathLst>
                <a:path w="57" h="150">
                  <a:moveTo>
                    <a:pt x="0" y="145"/>
                  </a:moveTo>
                  <a:lnTo>
                    <a:pt x="10" y="150"/>
                  </a:lnTo>
                  <a:lnTo>
                    <a:pt x="57" y="0"/>
                  </a:lnTo>
                  <a:lnTo>
                    <a:pt x="0" y="145"/>
                  </a:lnTo>
                </a:path>
              </a:pathLst>
            </a:custGeom>
            <a:noFill/>
            <a:ln w="0">
              <a:solidFill>
                <a:srgbClr val="000000"/>
              </a:solidFill>
              <a:prstDash val="solid"/>
              <a:round/>
              <a:headEnd/>
              <a:tailEnd/>
            </a:ln>
          </p:spPr>
          <p:txBody>
            <a:bodyPr/>
            <a:lstStyle/>
            <a:p>
              <a:endParaRPr lang="en-US"/>
            </a:p>
          </p:txBody>
        </p:sp>
        <p:sp>
          <p:nvSpPr>
            <p:cNvPr id="2768" name="Freeform 718">
              <a:extLst>
                <a:ext uri="{FF2B5EF4-FFF2-40B4-BE49-F238E27FC236}">
                  <a16:creationId xmlns:a16="http://schemas.microsoft.com/office/drawing/2014/main" id="{4AA2EDCE-74BE-4611-ACCD-4C142536C945}"/>
                </a:ext>
              </a:extLst>
            </p:cNvPr>
            <p:cNvSpPr>
              <a:spLocks/>
            </p:cNvSpPr>
            <p:nvPr/>
          </p:nvSpPr>
          <p:spPr bwMode="auto">
            <a:xfrm>
              <a:off x="3552" y="3854"/>
              <a:ext cx="8" cy="31"/>
            </a:xfrm>
            <a:custGeom>
              <a:avLst/>
              <a:gdLst>
                <a:gd name="T0" fmla="*/ 0 w 47"/>
                <a:gd name="T1" fmla="*/ 150 h 155"/>
                <a:gd name="T2" fmla="*/ 12 w 47"/>
                <a:gd name="T3" fmla="*/ 155 h 155"/>
                <a:gd name="T4" fmla="*/ 47 w 47"/>
                <a:gd name="T5" fmla="*/ 0 h 155"/>
                <a:gd name="T6" fmla="*/ 0 w 47"/>
                <a:gd name="T7" fmla="*/ 150 h 155"/>
                <a:gd name="T8" fmla="*/ 0 60000 65536"/>
                <a:gd name="T9" fmla="*/ 0 60000 65536"/>
                <a:gd name="T10" fmla="*/ 0 60000 65536"/>
                <a:gd name="T11" fmla="*/ 0 60000 65536"/>
                <a:gd name="T12" fmla="*/ 0 w 47"/>
                <a:gd name="T13" fmla="*/ 0 h 155"/>
                <a:gd name="T14" fmla="*/ 47 w 47"/>
                <a:gd name="T15" fmla="*/ 155 h 155"/>
              </a:gdLst>
              <a:ahLst/>
              <a:cxnLst>
                <a:cxn ang="T8">
                  <a:pos x="T0" y="T1"/>
                </a:cxn>
                <a:cxn ang="T9">
                  <a:pos x="T2" y="T3"/>
                </a:cxn>
                <a:cxn ang="T10">
                  <a:pos x="T4" y="T5"/>
                </a:cxn>
                <a:cxn ang="T11">
                  <a:pos x="T6" y="T7"/>
                </a:cxn>
              </a:cxnLst>
              <a:rect l="T12" t="T13" r="T14" b="T15"/>
              <a:pathLst>
                <a:path w="47" h="155">
                  <a:moveTo>
                    <a:pt x="0" y="150"/>
                  </a:moveTo>
                  <a:lnTo>
                    <a:pt x="12" y="155"/>
                  </a:lnTo>
                  <a:lnTo>
                    <a:pt x="47" y="0"/>
                  </a:lnTo>
                  <a:lnTo>
                    <a:pt x="0" y="150"/>
                  </a:lnTo>
                  <a:close/>
                </a:path>
              </a:pathLst>
            </a:custGeom>
            <a:solidFill>
              <a:srgbClr val="000000"/>
            </a:solidFill>
            <a:ln w="9525">
              <a:noFill/>
              <a:round/>
              <a:headEnd/>
              <a:tailEnd/>
            </a:ln>
          </p:spPr>
          <p:txBody>
            <a:bodyPr/>
            <a:lstStyle/>
            <a:p>
              <a:endParaRPr lang="en-US"/>
            </a:p>
          </p:txBody>
        </p:sp>
        <p:sp>
          <p:nvSpPr>
            <p:cNvPr id="2769" name="Freeform 719">
              <a:extLst>
                <a:ext uri="{FF2B5EF4-FFF2-40B4-BE49-F238E27FC236}">
                  <a16:creationId xmlns:a16="http://schemas.microsoft.com/office/drawing/2014/main" id="{0BFE71CF-EE69-489D-B124-21356B47B34E}"/>
                </a:ext>
              </a:extLst>
            </p:cNvPr>
            <p:cNvSpPr>
              <a:spLocks/>
            </p:cNvSpPr>
            <p:nvPr/>
          </p:nvSpPr>
          <p:spPr bwMode="auto">
            <a:xfrm>
              <a:off x="3552" y="3854"/>
              <a:ext cx="8" cy="31"/>
            </a:xfrm>
            <a:custGeom>
              <a:avLst/>
              <a:gdLst>
                <a:gd name="T0" fmla="*/ 0 w 47"/>
                <a:gd name="T1" fmla="*/ 150 h 155"/>
                <a:gd name="T2" fmla="*/ 12 w 47"/>
                <a:gd name="T3" fmla="*/ 155 h 155"/>
                <a:gd name="T4" fmla="*/ 47 w 47"/>
                <a:gd name="T5" fmla="*/ 0 h 155"/>
                <a:gd name="T6" fmla="*/ 0 w 47"/>
                <a:gd name="T7" fmla="*/ 150 h 155"/>
                <a:gd name="T8" fmla="*/ 0 60000 65536"/>
                <a:gd name="T9" fmla="*/ 0 60000 65536"/>
                <a:gd name="T10" fmla="*/ 0 60000 65536"/>
                <a:gd name="T11" fmla="*/ 0 60000 65536"/>
                <a:gd name="T12" fmla="*/ 0 w 47"/>
                <a:gd name="T13" fmla="*/ 0 h 155"/>
                <a:gd name="T14" fmla="*/ 47 w 47"/>
                <a:gd name="T15" fmla="*/ 155 h 155"/>
              </a:gdLst>
              <a:ahLst/>
              <a:cxnLst>
                <a:cxn ang="T8">
                  <a:pos x="T0" y="T1"/>
                </a:cxn>
                <a:cxn ang="T9">
                  <a:pos x="T2" y="T3"/>
                </a:cxn>
                <a:cxn ang="T10">
                  <a:pos x="T4" y="T5"/>
                </a:cxn>
                <a:cxn ang="T11">
                  <a:pos x="T6" y="T7"/>
                </a:cxn>
              </a:cxnLst>
              <a:rect l="T12" t="T13" r="T14" b="T15"/>
              <a:pathLst>
                <a:path w="47" h="155">
                  <a:moveTo>
                    <a:pt x="0" y="150"/>
                  </a:moveTo>
                  <a:lnTo>
                    <a:pt x="12" y="155"/>
                  </a:lnTo>
                  <a:lnTo>
                    <a:pt x="47" y="0"/>
                  </a:lnTo>
                  <a:lnTo>
                    <a:pt x="0" y="150"/>
                  </a:lnTo>
                </a:path>
              </a:pathLst>
            </a:custGeom>
            <a:noFill/>
            <a:ln w="0">
              <a:solidFill>
                <a:srgbClr val="000000"/>
              </a:solidFill>
              <a:prstDash val="solid"/>
              <a:round/>
              <a:headEnd/>
              <a:tailEnd/>
            </a:ln>
          </p:spPr>
          <p:txBody>
            <a:bodyPr/>
            <a:lstStyle/>
            <a:p>
              <a:endParaRPr lang="en-US"/>
            </a:p>
          </p:txBody>
        </p:sp>
        <p:sp>
          <p:nvSpPr>
            <p:cNvPr id="2770" name="Freeform 720">
              <a:extLst>
                <a:ext uri="{FF2B5EF4-FFF2-40B4-BE49-F238E27FC236}">
                  <a16:creationId xmlns:a16="http://schemas.microsoft.com/office/drawing/2014/main" id="{25BDAF0C-7DEC-4BB3-A5C5-4AEECA9AE518}"/>
                </a:ext>
              </a:extLst>
            </p:cNvPr>
            <p:cNvSpPr>
              <a:spLocks/>
            </p:cNvSpPr>
            <p:nvPr/>
          </p:nvSpPr>
          <p:spPr bwMode="auto">
            <a:xfrm>
              <a:off x="3554" y="3854"/>
              <a:ext cx="6" cy="32"/>
            </a:xfrm>
            <a:custGeom>
              <a:avLst/>
              <a:gdLst>
                <a:gd name="T0" fmla="*/ 0 w 35"/>
                <a:gd name="T1" fmla="*/ 155 h 157"/>
                <a:gd name="T2" fmla="*/ 12 w 35"/>
                <a:gd name="T3" fmla="*/ 157 h 157"/>
                <a:gd name="T4" fmla="*/ 35 w 35"/>
                <a:gd name="T5" fmla="*/ 0 h 157"/>
                <a:gd name="T6" fmla="*/ 0 w 35"/>
                <a:gd name="T7" fmla="*/ 155 h 157"/>
                <a:gd name="T8" fmla="*/ 0 60000 65536"/>
                <a:gd name="T9" fmla="*/ 0 60000 65536"/>
                <a:gd name="T10" fmla="*/ 0 60000 65536"/>
                <a:gd name="T11" fmla="*/ 0 60000 65536"/>
                <a:gd name="T12" fmla="*/ 0 w 35"/>
                <a:gd name="T13" fmla="*/ 0 h 157"/>
                <a:gd name="T14" fmla="*/ 35 w 35"/>
                <a:gd name="T15" fmla="*/ 157 h 157"/>
              </a:gdLst>
              <a:ahLst/>
              <a:cxnLst>
                <a:cxn ang="T8">
                  <a:pos x="T0" y="T1"/>
                </a:cxn>
                <a:cxn ang="T9">
                  <a:pos x="T2" y="T3"/>
                </a:cxn>
                <a:cxn ang="T10">
                  <a:pos x="T4" y="T5"/>
                </a:cxn>
                <a:cxn ang="T11">
                  <a:pos x="T6" y="T7"/>
                </a:cxn>
              </a:cxnLst>
              <a:rect l="T12" t="T13" r="T14" b="T15"/>
              <a:pathLst>
                <a:path w="35" h="157">
                  <a:moveTo>
                    <a:pt x="0" y="155"/>
                  </a:moveTo>
                  <a:lnTo>
                    <a:pt x="12" y="157"/>
                  </a:lnTo>
                  <a:lnTo>
                    <a:pt x="35" y="0"/>
                  </a:lnTo>
                  <a:lnTo>
                    <a:pt x="0" y="155"/>
                  </a:lnTo>
                  <a:close/>
                </a:path>
              </a:pathLst>
            </a:custGeom>
            <a:solidFill>
              <a:srgbClr val="000000"/>
            </a:solidFill>
            <a:ln w="9525">
              <a:noFill/>
              <a:round/>
              <a:headEnd/>
              <a:tailEnd/>
            </a:ln>
          </p:spPr>
          <p:txBody>
            <a:bodyPr/>
            <a:lstStyle/>
            <a:p>
              <a:endParaRPr lang="en-US"/>
            </a:p>
          </p:txBody>
        </p:sp>
        <p:sp>
          <p:nvSpPr>
            <p:cNvPr id="2771" name="Freeform 721">
              <a:extLst>
                <a:ext uri="{FF2B5EF4-FFF2-40B4-BE49-F238E27FC236}">
                  <a16:creationId xmlns:a16="http://schemas.microsoft.com/office/drawing/2014/main" id="{073B12E8-6B31-4917-B91B-F29A33747ED4}"/>
                </a:ext>
              </a:extLst>
            </p:cNvPr>
            <p:cNvSpPr>
              <a:spLocks/>
            </p:cNvSpPr>
            <p:nvPr/>
          </p:nvSpPr>
          <p:spPr bwMode="auto">
            <a:xfrm>
              <a:off x="3554" y="3854"/>
              <a:ext cx="6" cy="32"/>
            </a:xfrm>
            <a:custGeom>
              <a:avLst/>
              <a:gdLst>
                <a:gd name="T0" fmla="*/ 0 w 35"/>
                <a:gd name="T1" fmla="*/ 155 h 157"/>
                <a:gd name="T2" fmla="*/ 12 w 35"/>
                <a:gd name="T3" fmla="*/ 157 h 157"/>
                <a:gd name="T4" fmla="*/ 35 w 35"/>
                <a:gd name="T5" fmla="*/ 0 h 157"/>
                <a:gd name="T6" fmla="*/ 0 w 35"/>
                <a:gd name="T7" fmla="*/ 155 h 157"/>
                <a:gd name="T8" fmla="*/ 0 60000 65536"/>
                <a:gd name="T9" fmla="*/ 0 60000 65536"/>
                <a:gd name="T10" fmla="*/ 0 60000 65536"/>
                <a:gd name="T11" fmla="*/ 0 60000 65536"/>
                <a:gd name="T12" fmla="*/ 0 w 35"/>
                <a:gd name="T13" fmla="*/ 0 h 157"/>
                <a:gd name="T14" fmla="*/ 35 w 35"/>
                <a:gd name="T15" fmla="*/ 157 h 157"/>
              </a:gdLst>
              <a:ahLst/>
              <a:cxnLst>
                <a:cxn ang="T8">
                  <a:pos x="T0" y="T1"/>
                </a:cxn>
                <a:cxn ang="T9">
                  <a:pos x="T2" y="T3"/>
                </a:cxn>
                <a:cxn ang="T10">
                  <a:pos x="T4" y="T5"/>
                </a:cxn>
                <a:cxn ang="T11">
                  <a:pos x="T6" y="T7"/>
                </a:cxn>
              </a:cxnLst>
              <a:rect l="T12" t="T13" r="T14" b="T15"/>
              <a:pathLst>
                <a:path w="35" h="157">
                  <a:moveTo>
                    <a:pt x="0" y="155"/>
                  </a:moveTo>
                  <a:lnTo>
                    <a:pt x="12" y="157"/>
                  </a:lnTo>
                  <a:lnTo>
                    <a:pt x="35" y="0"/>
                  </a:lnTo>
                  <a:lnTo>
                    <a:pt x="0" y="155"/>
                  </a:lnTo>
                </a:path>
              </a:pathLst>
            </a:custGeom>
            <a:noFill/>
            <a:ln w="0">
              <a:solidFill>
                <a:srgbClr val="000000"/>
              </a:solidFill>
              <a:prstDash val="solid"/>
              <a:round/>
              <a:headEnd/>
              <a:tailEnd/>
            </a:ln>
          </p:spPr>
          <p:txBody>
            <a:bodyPr/>
            <a:lstStyle/>
            <a:p>
              <a:endParaRPr lang="en-US"/>
            </a:p>
          </p:txBody>
        </p:sp>
        <p:sp>
          <p:nvSpPr>
            <p:cNvPr id="2772" name="Freeform 722">
              <a:extLst>
                <a:ext uri="{FF2B5EF4-FFF2-40B4-BE49-F238E27FC236}">
                  <a16:creationId xmlns:a16="http://schemas.microsoft.com/office/drawing/2014/main" id="{74F15327-DD05-4599-A2C3-0BD1BA36C36A}"/>
                </a:ext>
              </a:extLst>
            </p:cNvPr>
            <p:cNvSpPr>
              <a:spLocks/>
            </p:cNvSpPr>
            <p:nvPr/>
          </p:nvSpPr>
          <p:spPr bwMode="auto">
            <a:xfrm>
              <a:off x="3556" y="3854"/>
              <a:ext cx="4" cy="32"/>
            </a:xfrm>
            <a:custGeom>
              <a:avLst/>
              <a:gdLst>
                <a:gd name="T0" fmla="*/ 0 w 23"/>
                <a:gd name="T1" fmla="*/ 157 h 159"/>
                <a:gd name="T2" fmla="*/ 12 w 23"/>
                <a:gd name="T3" fmla="*/ 159 h 159"/>
                <a:gd name="T4" fmla="*/ 23 w 23"/>
                <a:gd name="T5" fmla="*/ 0 h 159"/>
                <a:gd name="T6" fmla="*/ 0 w 23"/>
                <a:gd name="T7" fmla="*/ 157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0" y="157"/>
                  </a:moveTo>
                  <a:lnTo>
                    <a:pt x="12" y="159"/>
                  </a:lnTo>
                  <a:lnTo>
                    <a:pt x="23" y="0"/>
                  </a:lnTo>
                  <a:lnTo>
                    <a:pt x="0" y="157"/>
                  </a:lnTo>
                  <a:close/>
                </a:path>
              </a:pathLst>
            </a:custGeom>
            <a:solidFill>
              <a:srgbClr val="000000"/>
            </a:solidFill>
            <a:ln w="9525">
              <a:noFill/>
              <a:round/>
              <a:headEnd/>
              <a:tailEnd/>
            </a:ln>
          </p:spPr>
          <p:txBody>
            <a:bodyPr/>
            <a:lstStyle/>
            <a:p>
              <a:endParaRPr lang="en-US"/>
            </a:p>
          </p:txBody>
        </p:sp>
        <p:sp>
          <p:nvSpPr>
            <p:cNvPr id="2773" name="Freeform 723">
              <a:extLst>
                <a:ext uri="{FF2B5EF4-FFF2-40B4-BE49-F238E27FC236}">
                  <a16:creationId xmlns:a16="http://schemas.microsoft.com/office/drawing/2014/main" id="{2168F568-9383-4D70-AECD-65E3A50A6AE8}"/>
                </a:ext>
              </a:extLst>
            </p:cNvPr>
            <p:cNvSpPr>
              <a:spLocks/>
            </p:cNvSpPr>
            <p:nvPr/>
          </p:nvSpPr>
          <p:spPr bwMode="auto">
            <a:xfrm>
              <a:off x="3556" y="3854"/>
              <a:ext cx="4" cy="32"/>
            </a:xfrm>
            <a:custGeom>
              <a:avLst/>
              <a:gdLst>
                <a:gd name="T0" fmla="*/ 0 w 23"/>
                <a:gd name="T1" fmla="*/ 157 h 159"/>
                <a:gd name="T2" fmla="*/ 12 w 23"/>
                <a:gd name="T3" fmla="*/ 159 h 159"/>
                <a:gd name="T4" fmla="*/ 23 w 23"/>
                <a:gd name="T5" fmla="*/ 0 h 159"/>
                <a:gd name="T6" fmla="*/ 0 w 23"/>
                <a:gd name="T7" fmla="*/ 157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0" y="157"/>
                  </a:moveTo>
                  <a:lnTo>
                    <a:pt x="12" y="159"/>
                  </a:lnTo>
                  <a:lnTo>
                    <a:pt x="23" y="0"/>
                  </a:lnTo>
                  <a:lnTo>
                    <a:pt x="0" y="157"/>
                  </a:lnTo>
                </a:path>
              </a:pathLst>
            </a:custGeom>
            <a:noFill/>
            <a:ln w="0">
              <a:solidFill>
                <a:srgbClr val="000000"/>
              </a:solidFill>
              <a:prstDash val="solid"/>
              <a:round/>
              <a:headEnd/>
              <a:tailEnd/>
            </a:ln>
          </p:spPr>
          <p:txBody>
            <a:bodyPr/>
            <a:lstStyle/>
            <a:p>
              <a:endParaRPr lang="en-US"/>
            </a:p>
          </p:txBody>
        </p:sp>
        <p:sp>
          <p:nvSpPr>
            <p:cNvPr id="2774" name="Freeform 724">
              <a:extLst>
                <a:ext uri="{FF2B5EF4-FFF2-40B4-BE49-F238E27FC236}">
                  <a16:creationId xmlns:a16="http://schemas.microsoft.com/office/drawing/2014/main" id="{789739F3-E957-423D-83AA-730358678513}"/>
                </a:ext>
              </a:extLst>
            </p:cNvPr>
            <p:cNvSpPr>
              <a:spLocks/>
            </p:cNvSpPr>
            <p:nvPr/>
          </p:nvSpPr>
          <p:spPr bwMode="auto">
            <a:xfrm>
              <a:off x="3558" y="3854"/>
              <a:ext cx="2" cy="32"/>
            </a:xfrm>
            <a:custGeom>
              <a:avLst/>
              <a:gdLst>
                <a:gd name="T0" fmla="*/ 0 w 11"/>
                <a:gd name="T1" fmla="*/ 159 h 160"/>
                <a:gd name="T2" fmla="*/ 11 w 11"/>
                <a:gd name="T3" fmla="*/ 160 h 160"/>
                <a:gd name="T4" fmla="*/ 11 w 11"/>
                <a:gd name="T5" fmla="*/ 0 h 160"/>
                <a:gd name="T6" fmla="*/ 0 w 11"/>
                <a:gd name="T7" fmla="*/ 159 h 160"/>
                <a:gd name="T8" fmla="*/ 0 60000 65536"/>
                <a:gd name="T9" fmla="*/ 0 60000 65536"/>
                <a:gd name="T10" fmla="*/ 0 60000 65536"/>
                <a:gd name="T11" fmla="*/ 0 60000 65536"/>
                <a:gd name="T12" fmla="*/ 0 w 11"/>
                <a:gd name="T13" fmla="*/ 0 h 160"/>
                <a:gd name="T14" fmla="*/ 11 w 11"/>
                <a:gd name="T15" fmla="*/ 160 h 160"/>
              </a:gdLst>
              <a:ahLst/>
              <a:cxnLst>
                <a:cxn ang="T8">
                  <a:pos x="T0" y="T1"/>
                </a:cxn>
                <a:cxn ang="T9">
                  <a:pos x="T2" y="T3"/>
                </a:cxn>
                <a:cxn ang="T10">
                  <a:pos x="T4" y="T5"/>
                </a:cxn>
                <a:cxn ang="T11">
                  <a:pos x="T6" y="T7"/>
                </a:cxn>
              </a:cxnLst>
              <a:rect l="T12" t="T13" r="T14" b="T15"/>
              <a:pathLst>
                <a:path w="11" h="160">
                  <a:moveTo>
                    <a:pt x="0" y="159"/>
                  </a:moveTo>
                  <a:lnTo>
                    <a:pt x="11" y="160"/>
                  </a:lnTo>
                  <a:lnTo>
                    <a:pt x="11" y="0"/>
                  </a:lnTo>
                  <a:lnTo>
                    <a:pt x="0" y="159"/>
                  </a:lnTo>
                  <a:close/>
                </a:path>
              </a:pathLst>
            </a:custGeom>
            <a:solidFill>
              <a:srgbClr val="000000"/>
            </a:solidFill>
            <a:ln w="9525">
              <a:noFill/>
              <a:round/>
              <a:headEnd/>
              <a:tailEnd/>
            </a:ln>
          </p:spPr>
          <p:txBody>
            <a:bodyPr/>
            <a:lstStyle/>
            <a:p>
              <a:endParaRPr lang="en-US"/>
            </a:p>
          </p:txBody>
        </p:sp>
        <p:sp>
          <p:nvSpPr>
            <p:cNvPr id="2775" name="Freeform 725">
              <a:extLst>
                <a:ext uri="{FF2B5EF4-FFF2-40B4-BE49-F238E27FC236}">
                  <a16:creationId xmlns:a16="http://schemas.microsoft.com/office/drawing/2014/main" id="{462D16D0-E253-47C0-A32F-73757F3B4262}"/>
                </a:ext>
              </a:extLst>
            </p:cNvPr>
            <p:cNvSpPr>
              <a:spLocks/>
            </p:cNvSpPr>
            <p:nvPr/>
          </p:nvSpPr>
          <p:spPr bwMode="auto">
            <a:xfrm>
              <a:off x="3558" y="3854"/>
              <a:ext cx="2" cy="32"/>
            </a:xfrm>
            <a:custGeom>
              <a:avLst/>
              <a:gdLst>
                <a:gd name="T0" fmla="*/ 0 w 11"/>
                <a:gd name="T1" fmla="*/ 159 h 160"/>
                <a:gd name="T2" fmla="*/ 11 w 11"/>
                <a:gd name="T3" fmla="*/ 160 h 160"/>
                <a:gd name="T4" fmla="*/ 11 w 11"/>
                <a:gd name="T5" fmla="*/ 0 h 160"/>
                <a:gd name="T6" fmla="*/ 0 w 11"/>
                <a:gd name="T7" fmla="*/ 159 h 160"/>
                <a:gd name="T8" fmla="*/ 0 60000 65536"/>
                <a:gd name="T9" fmla="*/ 0 60000 65536"/>
                <a:gd name="T10" fmla="*/ 0 60000 65536"/>
                <a:gd name="T11" fmla="*/ 0 60000 65536"/>
                <a:gd name="T12" fmla="*/ 0 w 11"/>
                <a:gd name="T13" fmla="*/ 0 h 160"/>
                <a:gd name="T14" fmla="*/ 11 w 11"/>
                <a:gd name="T15" fmla="*/ 160 h 160"/>
              </a:gdLst>
              <a:ahLst/>
              <a:cxnLst>
                <a:cxn ang="T8">
                  <a:pos x="T0" y="T1"/>
                </a:cxn>
                <a:cxn ang="T9">
                  <a:pos x="T2" y="T3"/>
                </a:cxn>
                <a:cxn ang="T10">
                  <a:pos x="T4" y="T5"/>
                </a:cxn>
                <a:cxn ang="T11">
                  <a:pos x="T6" y="T7"/>
                </a:cxn>
              </a:cxnLst>
              <a:rect l="T12" t="T13" r="T14" b="T15"/>
              <a:pathLst>
                <a:path w="11" h="160">
                  <a:moveTo>
                    <a:pt x="0" y="159"/>
                  </a:moveTo>
                  <a:lnTo>
                    <a:pt x="11" y="160"/>
                  </a:lnTo>
                  <a:lnTo>
                    <a:pt x="11" y="0"/>
                  </a:lnTo>
                  <a:lnTo>
                    <a:pt x="0" y="159"/>
                  </a:lnTo>
                </a:path>
              </a:pathLst>
            </a:custGeom>
            <a:noFill/>
            <a:ln w="0">
              <a:solidFill>
                <a:srgbClr val="000000"/>
              </a:solidFill>
              <a:prstDash val="solid"/>
              <a:round/>
              <a:headEnd/>
              <a:tailEnd/>
            </a:ln>
          </p:spPr>
          <p:txBody>
            <a:bodyPr/>
            <a:lstStyle/>
            <a:p>
              <a:endParaRPr lang="en-US"/>
            </a:p>
          </p:txBody>
        </p:sp>
        <p:sp>
          <p:nvSpPr>
            <p:cNvPr id="2776" name="Freeform 726">
              <a:extLst>
                <a:ext uri="{FF2B5EF4-FFF2-40B4-BE49-F238E27FC236}">
                  <a16:creationId xmlns:a16="http://schemas.microsoft.com/office/drawing/2014/main" id="{FFF732EC-CE15-4749-B8EC-8599E311B563}"/>
                </a:ext>
              </a:extLst>
            </p:cNvPr>
            <p:cNvSpPr>
              <a:spLocks/>
            </p:cNvSpPr>
            <p:nvPr/>
          </p:nvSpPr>
          <p:spPr bwMode="auto">
            <a:xfrm>
              <a:off x="3560" y="3854"/>
              <a:ext cx="2" cy="32"/>
            </a:xfrm>
            <a:custGeom>
              <a:avLst/>
              <a:gdLst>
                <a:gd name="T0" fmla="*/ 0 w 12"/>
                <a:gd name="T1" fmla="*/ 160 h 160"/>
                <a:gd name="T2" fmla="*/ 12 w 12"/>
                <a:gd name="T3" fmla="*/ 159 h 160"/>
                <a:gd name="T4" fmla="*/ 0 w 12"/>
                <a:gd name="T5" fmla="*/ 0 h 160"/>
                <a:gd name="T6" fmla="*/ 0 w 12"/>
                <a:gd name="T7" fmla="*/ 16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0" y="160"/>
                  </a:moveTo>
                  <a:lnTo>
                    <a:pt x="12" y="159"/>
                  </a:lnTo>
                  <a:lnTo>
                    <a:pt x="0" y="0"/>
                  </a:lnTo>
                  <a:lnTo>
                    <a:pt x="0" y="160"/>
                  </a:lnTo>
                  <a:close/>
                </a:path>
              </a:pathLst>
            </a:custGeom>
            <a:solidFill>
              <a:srgbClr val="000000"/>
            </a:solidFill>
            <a:ln w="9525">
              <a:noFill/>
              <a:round/>
              <a:headEnd/>
              <a:tailEnd/>
            </a:ln>
          </p:spPr>
          <p:txBody>
            <a:bodyPr/>
            <a:lstStyle/>
            <a:p>
              <a:endParaRPr lang="en-US"/>
            </a:p>
          </p:txBody>
        </p:sp>
        <p:sp>
          <p:nvSpPr>
            <p:cNvPr id="2777" name="Freeform 727">
              <a:extLst>
                <a:ext uri="{FF2B5EF4-FFF2-40B4-BE49-F238E27FC236}">
                  <a16:creationId xmlns:a16="http://schemas.microsoft.com/office/drawing/2014/main" id="{3F032BDE-7B44-47B3-A382-B855CAC0C205}"/>
                </a:ext>
              </a:extLst>
            </p:cNvPr>
            <p:cNvSpPr>
              <a:spLocks/>
            </p:cNvSpPr>
            <p:nvPr/>
          </p:nvSpPr>
          <p:spPr bwMode="auto">
            <a:xfrm>
              <a:off x="3560" y="3854"/>
              <a:ext cx="2" cy="32"/>
            </a:xfrm>
            <a:custGeom>
              <a:avLst/>
              <a:gdLst>
                <a:gd name="T0" fmla="*/ 0 w 12"/>
                <a:gd name="T1" fmla="*/ 160 h 160"/>
                <a:gd name="T2" fmla="*/ 12 w 12"/>
                <a:gd name="T3" fmla="*/ 159 h 160"/>
                <a:gd name="T4" fmla="*/ 0 w 12"/>
                <a:gd name="T5" fmla="*/ 0 h 160"/>
                <a:gd name="T6" fmla="*/ 0 w 12"/>
                <a:gd name="T7" fmla="*/ 16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0" y="160"/>
                  </a:moveTo>
                  <a:lnTo>
                    <a:pt x="12" y="159"/>
                  </a:lnTo>
                  <a:lnTo>
                    <a:pt x="0" y="0"/>
                  </a:lnTo>
                  <a:lnTo>
                    <a:pt x="0" y="160"/>
                  </a:lnTo>
                </a:path>
              </a:pathLst>
            </a:custGeom>
            <a:noFill/>
            <a:ln w="0">
              <a:solidFill>
                <a:srgbClr val="000000"/>
              </a:solidFill>
              <a:prstDash val="solid"/>
              <a:round/>
              <a:headEnd/>
              <a:tailEnd/>
            </a:ln>
          </p:spPr>
          <p:txBody>
            <a:bodyPr/>
            <a:lstStyle/>
            <a:p>
              <a:endParaRPr lang="en-US"/>
            </a:p>
          </p:txBody>
        </p:sp>
        <p:sp>
          <p:nvSpPr>
            <p:cNvPr id="2778" name="Freeform 728">
              <a:extLst>
                <a:ext uri="{FF2B5EF4-FFF2-40B4-BE49-F238E27FC236}">
                  <a16:creationId xmlns:a16="http://schemas.microsoft.com/office/drawing/2014/main" id="{0A576ABA-34DC-4B88-8E97-EBEE1B9D7220}"/>
                </a:ext>
              </a:extLst>
            </p:cNvPr>
            <p:cNvSpPr>
              <a:spLocks/>
            </p:cNvSpPr>
            <p:nvPr/>
          </p:nvSpPr>
          <p:spPr bwMode="auto">
            <a:xfrm>
              <a:off x="3560" y="3854"/>
              <a:ext cx="4" cy="32"/>
            </a:xfrm>
            <a:custGeom>
              <a:avLst/>
              <a:gdLst>
                <a:gd name="T0" fmla="*/ 12 w 24"/>
                <a:gd name="T1" fmla="*/ 159 h 159"/>
                <a:gd name="T2" fmla="*/ 24 w 24"/>
                <a:gd name="T3" fmla="*/ 157 h 159"/>
                <a:gd name="T4" fmla="*/ 0 w 24"/>
                <a:gd name="T5" fmla="*/ 0 h 159"/>
                <a:gd name="T6" fmla="*/ 12 w 24"/>
                <a:gd name="T7" fmla="*/ 159 h 159"/>
                <a:gd name="T8" fmla="*/ 0 60000 65536"/>
                <a:gd name="T9" fmla="*/ 0 60000 65536"/>
                <a:gd name="T10" fmla="*/ 0 60000 65536"/>
                <a:gd name="T11" fmla="*/ 0 60000 65536"/>
                <a:gd name="T12" fmla="*/ 0 w 24"/>
                <a:gd name="T13" fmla="*/ 0 h 159"/>
                <a:gd name="T14" fmla="*/ 24 w 24"/>
                <a:gd name="T15" fmla="*/ 159 h 159"/>
              </a:gdLst>
              <a:ahLst/>
              <a:cxnLst>
                <a:cxn ang="T8">
                  <a:pos x="T0" y="T1"/>
                </a:cxn>
                <a:cxn ang="T9">
                  <a:pos x="T2" y="T3"/>
                </a:cxn>
                <a:cxn ang="T10">
                  <a:pos x="T4" y="T5"/>
                </a:cxn>
                <a:cxn ang="T11">
                  <a:pos x="T6" y="T7"/>
                </a:cxn>
              </a:cxnLst>
              <a:rect l="T12" t="T13" r="T14" b="T15"/>
              <a:pathLst>
                <a:path w="24" h="159">
                  <a:moveTo>
                    <a:pt x="12" y="159"/>
                  </a:moveTo>
                  <a:lnTo>
                    <a:pt x="24" y="157"/>
                  </a:lnTo>
                  <a:lnTo>
                    <a:pt x="0" y="0"/>
                  </a:lnTo>
                  <a:lnTo>
                    <a:pt x="12" y="159"/>
                  </a:lnTo>
                  <a:close/>
                </a:path>
              </a:pathLst>
            </a:custGeom>
            <a:solidFill>
              <a:srgbClr val="000000"/>
            </a:solidFill>
            <a:ln w="9525">
              <a:noFill/>
              <a:round/>
              <a:headEnd/>
              <a:tailEnd/>
            </a:ln>
          </p:spPr>
          <p:txBody>
            <a:bodyPr/>
            <a:lstStyle/>
            <a:p>
              <a:endParaRPr lang="en-US"/>
            </a:p>
          </p:txBody>
        </p:sp>
        <p:sp>
          <p:nvSpPr>
            <p:cNvPr id="2779" name="Freeform 729">
              <a:extLst>
                <a:ext uri="{FF2B5EF4-FFF2-40B4-BE49-F238E27FC236}">
                  <a16:creationId xmlns:a16="http://schemas.microsoft.com/office/drawing/2014/main" id="{32C28903-327F-46A7-8A4E-50CCF009A0D4}"/>
                </a:ext>
              </a:extLst>
            </p:cNvPr>
            <p:cNvSpPr>
              <a:spLocks/>
            </p:cNvSpPr>
            <p:nvPr/>
          </p:nvSpPr>
          <p:spPr bwMode="auto">
            <a:xfrm>
              <a:off x="3560" y="3854"/>
              <a:ext cx="4" cy="32"/>
            </a:xfrm>
            <a:custGeom>
              <a:avLst/>
              <a:gdLst>
                <a:gd name="T0" fmla="*/ 12 w 24"/>
                <a:gd name="T1" fmla="*/ 159 h 159"/>
                <a:gd name="T2" fmla="*/ 24 w 24"/>
                <a:gd name="T3" fmla="*/ 157 h 159"/>
                <a:gd name="T4" fmla="*/ 0 w 24"/>
                <a:gd name="T5" fmla="*/ 0 h 159"/>
                <a:gd name="T6" fmla="*/ 12 w 24"/>
                <a:gd name="T7" fmla="*/ 159 h 159"/>
                <a:gd name="T8" fmla="*/ 0 60000 65536"/>
                <a:gd name="T9" fmla="*/ 0 60000 65536"/>
                <a:gd name="T10" fmla="*/ 0 60000 65536"/>
                <a:gd name="T11" fmla="*/ 0 60000 65536"/>
                <a:gd name="T12" fmla="*/ 0 w 24"/>
                <a:gd name="T13" fmla="*/ 0 h 159"/>
                <a:gd name="T14" fmla="*/ 24 w 24"/>
                <a:gd name="T15" fmla="*/ 159 h 159"/>
              </a:gdLst>
              <a:ahLst/>
              <a:cxnLst>
                <a:cxn ang="T8">
                  <a:pos x="T0" y="T1"/>
                </a:cxn>
                <a:cxn ang="T9">
                  <a:pos x="T2" y="T3"/>
                </a:cxn>
                <a:cxn ang="T10">
                  <a:pos x="T4" y="T5"/>
                </a:cxn>
                <a:cxn ang="T11">
                  <a:pos x="T6" y="T7"/>
                </a:cxn>
              </a:cxnLst>
              <a:rect l="T12" t="T13" r="T14" b="T15"/>
              <a:pathLst>
                <a:path w="24" h="159">
                  <a:moveTo>
                    <a:pt x="12" y="159"/>
                  </a:moveTo>
                  <a:lnTo>
                    <a:pt x="24" y="157"/>
                  </a:lnTo>
                  <a:lnTo>
                    <a:pt x="0" y="0"/>
                  </a:lnTo>
                  <a:lnTo>
                    <a:pt x="12" y="159"/>
                  </a:lnTo>
                </a:path>
              </a:pathLst>
            </a:custGeom>
            <a:noFill/>
            <a:ln w="0">
              <a:solidFill>
                <a:srgbClr val="000000"/>
              </a:solidFill>
              <a:prstDash val="solid"/>
              <a:round/>
              <a:headEnd/>
              <a:tailEnd/>
            </a:ln>
          </p:spPr>
          <p:txBody>
            <a:bodyPr/>
            <a:lstStyle/>
            <a:p>
              <a:endParaRPr lang="en-US"/>
            </a:p>
          </p:txBody>
        </p:sp>
        <p:sp>
          <p:nvSpPr>
            <p:cNvPr id="2780" name="Freeform 730">
              <a:extLst>
                <a:ext uri="{FF2B5EF4-FFF2-40B4-BE49-F238E27FC236}">
                  <a16:creationId xmlns:a16="http://schemas.microsoft.com/office/drawing/2014/main" id="{15F7A8ED-DD4F-47A5-AF1F-FDCF900B97C3}"/>
                </a:ext>
              </a:extLst>
            </p:cNvPr>
            <p:cNvSpPr>
              <a:spLocks/>
            </p:cNvSpPr>
            <p:nvPr/>
          </p:nvSpPr>
          <p:spPr bwMode="auto">
            <a:xfrm>
              <a:off x="3560" y="3854"/>
              <a:ext cx="6" cy="32"/>
            </a:xfrm>
            <a:custGeom>
              <a:avLst/>
              <a:gdLst>
                <a:gd name="T0" fmla="*/ 24 w 35"/>
                <a:gd name="T1" fmla="*/ 157 h 157"/>
                <a:gd name="T2" fmla="*/ 35 w 35"/>
                <a:gd name="T3" fmla="*/ 155 h 157"/>
                <a:gd name="T4" fmla="*/ 0 w 35"/>
                <a:gd name="T5" fmla="*/ 0 h 157"/>
                <a:gd name="T6" fmla="*/ 24 w 35"/>
                <a:gd name="T7" fmla="*/ 157 h 157"/>
                <a:gd name="T8" fmla="*/ 0 60000 65536"/>
                <a:gd name="T9" fmla="*/ 0 60000 65536"/>
                <a:gd name="T10" fmla="*/ 0 60000 65536"/>
                <a:gd name="T11" fmla="*/ 0 60000 65536"/>
                <a:gd name="T12" fmla="*/ 0 w 35"/>
                <a:gd name="T13" fmla="*/ 0 h 157"/>
                <a:gd name="T14" fmla="*/ 35 w 35"/>
                <a:gd name="T15" fmla="*/ 157 h 157"/>
              </a:gdLst>
              <a:ahLst/>
              <a:cxnLst>
                <a:cxn ang="T8">
                  <a:pos x="T0" y="T1"/>
                </a:cxn>
                <a:cxn ang="T9">
                  <a:pos x="T2" y="T3"/>
                </a:cxn>
                <a:cxn ang="T10">
                  <a:pos x="T4" y="T5"/>
                </a:cxn>
                <a:cxn ang="T11">
                  <a:pos x="T6" y="T7"/>
                </a:cxn>
              </a:cxnLst>
              <a:rect l="T12" t="T13" r="T14" b="T15"/>
              <a:pathLst>
                <a:path w="35" h="157">
                  <a:moveTo>
                    <a:pt x="24" y="157"/>
                  </a:moveTo>
                  <a:lnTo>
                    <a:pt x="35" y="155"/>
                  </a:lnTo>
                  <a:lnTo>
                    <a:pt x="0" y="0"/>
                  </a:lnTo>
                  <a:lnTo>
                    <a:pt x="24" y="157"/>
                  </a:lnTo>
                  <a:close/>
                </a:path>
              </a:pathLst>
            </a:custGeom>
            <a:solidFill>
              <a:srgbClr val="000000"/>
            </a:solidFill>
            <a:ln w="9525">
              <a:noFill/>
              <a:round/>
              <a:headEnd/>
              <a:tailEnd/>
            </a:ln>
          </p:spPr>
          <p:txBody>
            <a:bodyPr/>
            <a:lstStyle/>
            <a:p>
              <a:endParaRPr lang="en-US"/>
            </a:p>
          </p:txBody>
        </p:sp>
        <p:sp>
          <p:nvSpPr>
            <p:cNvPr id="2781" name="Freeform 731">
              <a:extLst>
                <a:ext uri="{FF2B5EF4-FFF2-40B4-BE49-F238E27FC236}">
                  <a16:creationId xmlns:a16="http://schemas.microsoft.com/office/drawing/2014/main" id="{C15871C7-4CAE-43B4-B00F-A50C483E121E}"/>
                </a:ext>
              </a:extLst>
            </p:cNvPr>
            <p:cNvSpPr>
              <a:spLocks/>
            </p:cNvSpPr>
            <p:nvPr/>
          </p:nvSpPr>
          <p:spPr bwMode="auto">
            <a:xfrm>
              <a:off x="3560" y="3854"/>
              <a:ext cx="6" cy="32"/>
            </a:xfrm>
            <a:custGeom>
              <a:avLst/>
              <a:gdLst>
                <a:gd name="T0" fmla="*/ 24 w 35"/>
                <a:gd name="T1" fmla="*/ 157 h 157"/>
                <a:gd name="T2" fmla="*/ 35 w 35"/>
                <a:gd name="T3" fmla="*/ 155 h 157"/>
                <a:gd name="T4" fmla="*/ 0 w 35"/>
                <a:gd name="T5" fmla="*/ 0 h 157"/>
                <a:gd name="T6" fmla="*/ 24 w 35"/>
                <a:gd name="T7" fmla="*/ 157 h 157"/>
                <a:gd name="T8" fmla="*/ 0 60000 65536"/>
                <a:gd name="T9" fmla="*/ 0 60000 65536"/>
                <a:gd name="T10" fmla="*/ 0 60000 65536"/>
                <a:gd name="T11" fmla="*/ 0 60000 65536"/>
                <a:gd name="T12" fmla="*/ 0 w 35"/>
                <a:gd name="T13" fmla="*/ 0 h 157"/>
                <a:gd name="T14" fmla="*/ 35 w 35"/>
                <a:gd name="T15" fmla="*/ 157 h 157"/>
              </a:gdLst>
              <a:ahLst/>
              <a:cxnLst>
                <a:cxn ang="T8">
                  <a:pos x="T0" y="T1"/>
                </a:cxn>
                <a:cxn ang="T9">
                  <a:pos x="T2" y="T3"/>
                </a:cxn>
                <a:cxn ang="T10">
                  <a:pos x="T4" y="T5"/>
                </a:cxn>
                <a:cxn ang="T11">
                  <a:pos x="T6" y="T7"/>
                </a:cxn>
              </a:cxnLst>
              <a:rect l="T12" t="T13" r="T14" b="T15"/>
              <a:pathLst>
                <a:path w="35" h="157">
                  <a:moveTo>
                    <a:pt x="24" y="157"/>
                  </a:moveTo>
                  <a:lnTo>
                    <a:pt x="35" y="155"/>
                  </a:lnTo>
                  <a:lnTo>
                    <a:pt x="0" y="0"/>
                  </a:lnTo>
                  <a:lnTo>
                    <a:pt x="24" y="157"/>
                  </a:lnTo>
                </a:path>
              </a:pathLst>
            </a:custGeom>
            <a:noFill/>
            <a:ln w="0">
              <a:solidFill>
                <a:srgbClr val="000000"/>
              </a:solidFill>
              <a:prstDash val="solid"/>
              <a:round/>
              <a:headEnd/>
              <a:tailEnd/>
            </a:ln>
          </p:spPr>
          <p:txBody>
            <a:bodyPr/>
            <a:lstStyle/>
            <a:p>
              <a:endParaRPr lang="en-US"/>
            </a:p>
          </p:txBody>
        </p:sp>
        <p:sp>
          <p:nvSpPr>
            <p:cNvPr id="2782" name="Freeform 732">
              <a:extLst>
                <a:ext uri="{FF2B5EF4-FFF2-40B4-BE49-F238E27FC236}">
                  <a16:creationId xmlns:a16="http://schemas.microsoft.com/office/drawing/2014/main" id="{9D18AE6A-BABC-416D-9614-8F06C69E4A8B}"/>
                </a:ext>
              </a:extLst>
            </p:cNvPr>
            <p:cNvSpPr>
              <a:spLocks/>
            </p:cNvSpPr>
            <p:nvPr/>
          </p:nvSpPr>
          <p:spPr bwMode="auto">
            <a:xfrm>
              <a:off x="3560" y="3854"/>
              <a:ext cx="8" cy="31"/>
            </a:xfrm>
            <a:custGeom>
              <a:avLst/>
              <a:gdLst>
                <a:gd name="T0" fmla="*/ 35 w 46"/>
                <a:gd name="T1" fmla="*/ 155 h 155"/>
                <a:gd name="T2" fmla="*/ 46 w 46"/>
                <a:gd name="T3" fmla="*/ 150 h 155"/>
                <a:gd name="T4" fmla="*/ 0 w 46"/>
                <a:gd name="T5" fmla="*/ 0 h 155"/>
                <a:gd name="T6" fmla="*/ 35 w 46"/>
                <a:gd name="T7" fmla="*/ 155 h 155"/>
                <a:gd name="T8" fmla="*/ 0 60000 65536"/>
                <a:gd name="T9" fmla="*/ 0 60000 65536"/>
                <a:gd name="T10" fmla="*/ 0 60000 65536"/>
                <a:gd name="T11" fmla="*/ 0 60000 65536"/>
                <a:gd name="T12" fmla="*/ 0 w 46"/>
                <a:gd name="T13" fmla="*/ 0 h 155"/>
                <a:gd name="T14" fmla="*/ 46 w 46"/>
                <a:gd name="T15" fmla="*/ 155 h 155"/>
              </a:gdLst>
              <a:ahLst/>
              <a:cxnLst>
                <a:cxn ang="T8">
                  <a:pos x="T0" y="T1"/>
                </a:cxn>
                <a:cxn ang="T9">
                  <a:pos x="T2" y="T3"/>
                </a:cxn>
                <a:cxn ang="T10">
                  <a:pos x="T4" y="T5"/>
                </a:cxn>
                <a:cxn ang="T11">
                  <a:pos x="T6" y="T7"/>
                </a:cxn>
              </a:cxnLst>
              <a:rect l="T12" t="T13" r="T14" b="T15"/>
              <a:pathLst>
                <a:path w="46" h="155">
                  <a:moveTo>
                    <a:pt x="35" y="155"/>
                  </a:moveTo>
                  <a:lnTo>
                    <a:pt x="46" y="150"/>
                  </a:lnTo>
                  <a:lnTo>
                    <a:pt x="0" y="0"/>
                  </a:lnTo>
                  <a:lnTo>
                    <a:pt x="35" y="155"/>
                  </a:lnTo>
                  <a:close/>
                </a:path>
              </a:pathLst>
            </a:custGeom>
            <a:solidFill>
              <a:srgbClr val="000000"/>
            </a:solidFill>
            <a:ln w="9525">
              <a:noFill/>
              <a:round/>
              <a:headEnd/>
              <a:tailEnd/>
            </a:ln>
          </p:spPr>
          <p:txBody>
            <a:bodyPr/>
            <a:lstStyle/>
            <a:p>
              <a:endParaRPr lang="en-US"/>
            </a:p>
          </p:txBody>
        </p:sp>
        <p:sp>
          <p:nvSpPr>
            <p:cNvPr id="2783" name="Freeform 733">
              <a:extLst>
                <a:ext uri="{FF2B5EF4-FFF2-40B4-BE49-F238E27FC236}">
                  <a16:creationId xmlns:a16="http://schemas.microsoft.com/office/drawing/2014/main" id="{49F605B1-87EA-4BB1-959C-69FAC34751A5}"/>
                </a:ext>
              </a:extLst>
            </p:cNvPr>
            <p:cNvSpPr>
              <a:spLocks/>
            </p:cNvSpPr>
            <p:nvPr/>
          </p:nvSpPr>
          <p:spPr bwMode="auto">
            <a:xfrm>
              <a:off x="3560" y="3854"/>
              <a:ext cx="8" cy="31"/>
            </a:xfrm>
            <a:custGeom>
              <a:avLst/>
              <a:gdLst>
                <a:gd name="T0" fmla="*/ 35 w 46"/>
                <a:gd name="T1" fmla="*/ 155 h 155"/>
                <a:gd name="T2" fmla="*/ 46 w 46"/>
                <a:gd name="T3" fmla="*/ 150 h 155"/>
                <a:gd name="T4" fmla="*/ 0 w 46"/>
                <a:gd name="T5" fmla="*/ 0 h 155"/>
                <a:gd name="T6" fmla="*/ 35 w 46"/>
                <a:gd name="T7" fmla="*/ 155 h 155"/>
                <a:gd name="T8" fmla="*/ 0 60000 65536"/>
                <a:gd name="T9" fmla="*/ 0 60000 65536"/>
                <a:gd name="T10" fmla="*/ 0 60000 65536"/>
                <a:gd name="T11" fmla="*/ 0 60000 65536"/>
                <a:gd name="T12" fmla="*/ 0 w 46"/>
                <a:gd name="T13" fmla="*/ 0 h 155"/>
                <a:gd name="T14" fmla="*/ 46 w 46"/>
                <a:gd name="T15" fmla="*/ 155 h 155"/>
              </a:gdLst>
              <a:ahLst/>
              <a:cxnLst>
                <a:cxn ang="T8">
                  <a:pos x="T0" y="T1"/>
                </a:cxn>
                <a:cxn ang="T9">
                  <a:pos x="T2" y="T3"/>
                </a:cxn>
                <a:cxn ang="T10">
                  <a:pos x="T4" y="T5"/>
                </a:cxn>
                <a:cxn ang="T11">
                  <a:pos x="T6" y="T7"/>
                </a:cxn>
              </a:cxnLst>
              <a:rect l="T12" t="T13" r="T14" b="T15"/>
              <a:pathLst>
                <a:path w="46" h="155">
                  <a:moveTo>
                    <a:pt x="35" y="155"/>
                  </a:moveTo>
                  <a:lnTo>
                    <a:pt x="46" y="150"/>
                  </a:lnTo>
                  <a:lnTo>
                    <a:pt x="0" y="0"/>
                  </a:lnTo>
                  <a:lnTo>
                    <a:pt x="35" y="155"/>
                  </a:lnTo>
                </a:path>
              </a:pathLst>
            </a:custGeom>
            <a:noFill/>
            <a:ln w="0">
              <a:solidFill>
                <a:srgbClr val="000000"/>
              </a:solidFill>
              <a:prstDash val="solid"/>
              <a:round/>
              <a:headEnd/>
              <a:tailEnd/>
            </a:ln>
          </p:spPr>
          <p:txBody>
            <a:bodyPr/>
            <a:lstStyle/>
            <a:p>
              <a:endParaRPr lang="en-US"/>
            </a:p>
          </p:txBody>
        </p:sp>
        <p:sp>
          <p:nvSpPr>
            <p:cNvPr id="2784" name="Freeform 734">
              <a:extLst>
                <a:ext uri="{FF2B5EF4-FFF2-40B4-BE49-F238E27FC236}">
                  <a16:creationId xmlns:a16="http://schemas.microsoft.com/office/drawing/2014/main" id="{A8E01BA9-1A93-42CF-A642-5CA444773BB3}"/>
                </a:ext>
              </a:extLst>
            </p:cNvPr>
            <p:cNvSpPr>
              <a:spLocks/>
            </p:cNvSpPr>
            <p:nvPr/>
          </p:nvSpPr>
          <p:spPr bwMode="auto">
            <a:xfrm>
              <a:off x="3560" y="3854"/>
              <a:ext cx="10" cy="30"/>
            </a:xfrm>
            <a:custGeom>
              <a:avLst/>
              <a:gdLst>
                <a:gd name="T0" fmla="*/ 46 w 57"/>
                <a:gd name="T1" fmla="*/ 150 h 150"/>
                <a:gd name="T2" fmla="*/ 57 w 57"/>
                <a:gd name="T3" fmla="*/ 145 h 150"/>
                <a:gd name="T4" fmla="*/ 0 w 57"/>
                <a:gd name="T5" fmla="*/ 0 h 150"/>
                <a:gd name="T6" fmla="*/ 46 w 57"/>
                <a:gd name="T7" fmla="*/ 150 h 150"/>
                <a:gd name="T8" fmla="*/ 0 60000 65536"/>
                <a:gd name="T9" fmla="*/ 0 60000 65536"/>
                <a:gd name="T10" fmla="*/ 0 60000 65536"/>
                <a:gd name="T11" fmla="*/ 0 60000 65536"/>
                <a:gd name="T12" fmla="*/ 0 w 57"/>
                <a:gd name="T13" fmla="*/ 0 h 150"/>
                <a:gd name="T14" fmla="*/ 57 w 57"/>
                <a:gd name="T15" fmla="*/ 150 h 150"/>
              </a:gdLst>
              <a:ahLst/>
              <a:cxnLst>
                <a:cxn ang="T8">
                  <a:pos x="T0" y="T1"/>
                </a:cxn>
                <a:cxn ang="T9">
                  <a:pos x="T2" y="T3"/>
                </a:cxn>
                <a:cxn ang="T10">
                  <a:pos x="T4" y="T5"/>
                </a:cxn>
                <a:cxn ang="T11">
                  <a:pos x="T6" y="T7"/>
                </a:cxn>
              </a:cxnLst>
              <a:rect l="T12" t="T13" r="T14" b="T15"/>
              <a:pathLst>
                <a:path w="57" h="150">
                  <a:moveTo>
                    <a:pt x="46" y="150"/>
                  </a:moveTo>
                  <a:lnTo>
                    <a:pt x="57" y="145"/>
                  </a:lnTo>
                  <a:lnTo>
                    <a:pt x="0" y="0"/>
                  </a:lnTo>
                  <a:lnTo>
                    <a:pt x="46" y="150"/>
                  </a:lnTo>
                  <a:close/>
                </a:path>
              </a:pathLst>
            </a:custGeom>
            <a:solidFill>
              <a:srgbClr val="000000"/>
            </a:solidFill>
            <a:ln w="9525">
              <a:noFill/>
              <a:round/>
              <a:headEnd/>
              <a:tailEnd/>
            </a:ln>
          </p:spPr>
          <p:txBody>
            <a:bodyPr/>
            <a:lstStyle/>
            <a:p>
              <a:endParaRPr lang="en-US"/>
            </a:p>
          </p:txBody>
        </p:sp>
        <p:sp>
          <p:nvSpPr>
            <p:cNvPr id="2785" name="Freeform 735">
              <a:extLst>
                <a:ext uri="{FF2B5EF4-FFF2-40B4-BE49-F238E27FC236}">
                  <a16:creationId xmlns:a16="http://schemas.microsoft.com/office/drawing/2014/main" id="{61D90064-18D1-4D49-8434-9233B75E5A54}"/>
                </a:ext>
              </a:extLst>
            </p:cNvPr>
            <p:cNvSpPr>
              <a:spLocks/>
            </p:cNvSpPr>
            <p:nvPr/>
          </p:nvSpPr>
          <p:spPr bwMode="auto">
            <a:xfrm>
              <a:off x="3560" y="3854"/>
              <a:ext cx="10" cy="30"/>
            </a:xfrm>
            <a:custGeom>
              <a:avLst/>
              <a:gdLst>
                <a:gd name="T0" fmla="*/ 46 w 57"/>
                <a:gd name="T1" fmla="*/ 150 h 150"/>
                <a:gd name="T2" fmla="*/ 57 w 57"/>
                <a:gd name="T3" fmla="*/ 145 h 150"/>
                <a:gd name="T4" fmla="*/ 0 w 57"/>
                <a:gd name="T5" fmla="*/ 0 h 150"/>
                <a:gd name="T6" fmla="*/ 46 w 57"/>
                <a:gd name="T7" fmla="*/ 150 h 150"/>
                <a:gd name="T8" fmla="*/ 0 60000 65536"/>
                <a:gd name="T9" fmla="*/ 0 60000 65536"/>
                <a:gd name="T10" fmla="*/ 0 60000 65536"/>
                <a:gd name="T11" fmla="*/ 0 60000 65536"/>
                <a:gd name="T12" fmla="*/ 0 w 57"/>
                <a:gd name="T13" fmla="*/ 0 h 150"/>
                <a:gd name="T14" fmla="*/ 57 w 57"/>
                <a:gd name="T15" fmla="*/ 150 h 150"/>
              </a:gdLst>
              <a:ahLst/>
              <a:cxnLst>
                <a:cxn ang="T8">
                  <a:pos x="T0" y="T1"/>
                </a:cxn>
                <a:cxn ang="T9">
                  <a:pos x="T2" y="T3"/>
                </a:cxn>
                <a:cxn ang="T10">
                  <a:pos x="T4" y="T5"/>
                </a:cxn>
                <a:cxn ang="T11">
                  <a:pos x="T6" y="T7"/>
                </a:cxn>
              </a:cxnLst>
              <a:rect l="T12" t="T13" r="T14" b="T15"/>
              <a:pathLst>
                <a:path w="57" h="150">
                  <a:moveTo>
                    <a:pt x="46" y="150"/>
                  </a:moveTo>
                  <a:lnTo>
                    <a:pt x="57" y="145"/>
                  </a:lnTo>
                  <a:lnTo>
                    <a:pt x="0" y="0"/>
                  </a:lnTo>
                  <a:lnTo>
                    <a:pt x="46" y="150"/>
                  </a:lnTo>
                </a:path>
              </a:pathLst>
            </a:custGeom>
            <a:noFill/>
            <a:ln w="0">
              <a:solidFill>
                <a:srgbClr val="000000"/>
              </a:solidFill>
              <a:prstDash val="solid"/>
              <a:round/>
              <a:headEnd/>
              <a:tailEnd/>
            </a:ln>
          </p:spPr>
          <p:txBody>
            <a:bodyPr/>
            <a:lstStyle/>
            <a:p>
              <a:endParaRPr lang="en-US"/>
            </a:p>
          </p:txBody>
        </p:sp>
        <p:sp>
          <p:nvSpPr>
            <p:cNvPr id="2786" name="Freeform 736">
              <a:extLst>
                <a:ext uri="{FF2B5EF4-FFF2-40B4-BE49-F238E27FC236}">
                  <a16:creationId xmlns:a16="http://schemas.microsoft.com/office/drawing/2014/main" id="{A857AEBA-BEC7-410D-9216-13A545716B2A}"/>
                </a:ext>
              </a:extLst>
            </p:cNvPr>
            <p:cNvSpPr>
              <a:spLocks/>
            </p:cNvSpPr>
            <p:nvPr/>
          </p:nvSpPr>
          <p:spPr bwMode="auto">
            <a:xfrm>
              <a:off x="3560" y="3854"/>
              <a:ext cx="11" cy="29"/>
            </a:xfrm>
            <a:custGeom>
              <a:avLst/>
              <a:gdLst>
                <a:gd name="T0" fmla="*/ 57 w 67"/>
                <a:gd name="T1" fmla="*/ 145 h 145"/>
                <a:gd name="T2" fmla="*/ 67 w 67"/>
                <a:gd name="T3" fmla="*/ 141 h 145"/>
                <a:gd name="T4" fmla="*/ 0 w 67"/>
                <a:gd name="T5" fmla="*/ 0 h 145"/>
                <a:gd name="T6" fmla="*/ 57 w 67"/>
                <a:gd name="T7" fmla="*/ 145 h 145"/>
                <a:gd name="T8" fmla="*/ 0 60000 65536"/>
                <a:gd name="T9" fmla="*/ 0 60000 65536"/>
                <a:gd name="T10" fmla="*/ 0 60000 65536"/>
                <a:gd name="T11" fmla="*/ 0 60000 65536"/>
                <a:gd name="T12" fmla="*/ 0 w 67"/>
                <a:gd name="T13" fmla="*/ 0 h 145"/>
                <a:gd name="T14" fmla="*/ 67 w 67"/>
                <a:gd name="T15" fmla="*/ 145 h 145"/>
              </a:gdLst>
              <a:ahLst/>
              <a:cxnLst>
                <a:cxn ang="T8">
                  <a:pos x="T0" y="T1"/>
                </a:cxn>
                <a:cxn ang="T9">
                  <a:pos x="T2" y="T3"/>
                </a:cxn>
                <a:cxn ang="T10">
                  <a:pos x="T4" y="T5"/>
                </a:cxn>
                <a:cxn ang="T11">
                  <a:pos x="T6" y="T7"/>
                </a:cxn>
              </a:cxnLst>
              <a:rect l="T12" t="T13" r="T14" b="T15"/>
              <a:pathLst>
                <a:path w="67" h="145">
                  <a:moveTo>
                    <a:pt x="57" y="145"/>
                  </a:moveTo>
                  <a:lnTo>
                    <a:pt x="67" y="141"/>
                  </a:lnTo>
                  <a:lnTo>
                    <a:pt x="0" y="0"/>
                  </a:lnTo>
                  <a:lnTo>
                    <a:pt x="57" y="145"/>
                  </a:lnTo>
                  <a:close/>
                </a:path>
              </a:pathLst>
            </a:custGeom>
            <a:solidFill>
              <a:srgbClr val="000000"/>
            </a:solidFill>
            <a:ln w="9525">
              <a:noFill/>
              <a:round/>
              <a:headEnd/>
              <a:tailEnd/>
            </a:ln>
          </p:spPr>
          <p:txBody>
            <a:bodyPr/>
            <a:lstStyle/>
            <a:p>
              <a:endParaRPr lang="en-US"/>
            </a:p>
          </p:txBody>
        </p:sp>
        <p:sp>
          <p:nvSpPr>
            <p:cNvPr id="2787" name="Freeform 737">
              <a:extLst>
                <a:ext uri="{FF2B5EF4-FFF2-40B4-BE49-F238E27FC236}">
                  <a16:creationId xmlns:a16="http://schemas.microsoft.com/office/drawing/2014/main" id="{16AF80E3-69A9-473E-85E8-3F52AE968C33}"/>
                </a:ext>
              </a:extLst>
            </p:cNvPr>
            <p:cNvSpPr>
              <a:spLocks/>
            </p:cNvSpPr>
            <p:nvPr/>
          </p:nvSpPr>
          <p:spPr bwMode="auto">
            <a:xfrm>
              <a:off x="3560" y="3854"/>
              <a:ext cx="11" cy="29"/>
            </a:xfrm>
            <a:custGeom>
              <a:avLst/>
              <a:gdLst>
                <a:gd name="T0" fmla="*/ 57 w 67"/>
                <a:gd name="T1" fmla="*/ 145 h 145"/>
                <a:gd name="T2" fmla="*/ 67 w 67"/>
                <a:gd name="T3" fmla="*/ 141 h 145"/>
                <a:gd name="T4" fmla="*/ 0 w 67"/>
                <a:gd name="T5" fmla="*/ 0 h 145"/>
                <a:gd name="T6" fmla="*/ 57 w 67"/>
                <a:gd name="T7" fmla="*/ 145 h 145"/>
                <a:gd name="T8" fmla="*/ 0 60000 65536"/>
                <a:gd name="T9" fmla="*/ 0 60000 65536"/>
                <a:gd name="T10" fmla="*/ 0 60000 65536"/>
                <a:gd name="T11" fmla="*/ 0 60000 65536"/>
                <a:gd name="T12" fmla="*/ 0 w 67"/>
                <a:gd name="T13" fmla="*/ 0 h 145"/>
                <a:gd name="T14" fmla="*/ 67 w 67"/>
                <a:gd name="T15" fmla="*/ 145 h 145"/>
              </a:gdLst>
              <a:ahLst/>
              <a:cxnLst>
                <a:cxn ang="T8">
                  <a:pos x="T0" y="T1"/>
                </a:cxn>
                <a:cxn ang="T9">
                  <a:pos x="T2" y="T3"/>
                </a:cxn>
                <a:cxn ang="T10">
                  <a:pos x="T4" y="T5"/>
                </a:cxn>
                <a:cxn ang="T11">
                  <a:pos x="T6" y="T7"/>
                </a:cxn>
              </a:cxnLst>
              <a:rect l="T12" t="T13" r="T14" b="T15"/>
              <a:pathLst>
                <a:path w="67" h="145">
                  <a:moveTo>
                    <a:pt x="57" y="145"/>
                  </a:moveTo>
                  <a:lnTo>
                    <a:pt x="67" y="141"/>
                  </a:lnTo>
                  <a:lnTo>
                    <a:pt x="0" y="0"/>
                  </a:lnTo>
                  <a:lnTo>
                    <a:pt x="57" y="145"/>
                  </a:lnTo>
                </a:path>
              </a:pathLst>
            </a:custGeom>
            <a:noFill/>
            <a:ln w="0">
              <a:solidFill>
                <a:srgbClr val="000000"/>
              </a:solidFill>
              <a:prstDash val="solid"/>
              <a:round/>
              <a:headEnd/>
              <a:tailEnd/>
            </a:ln>
          </p:spPr>
          <p:txBody>
            <a:bodyPr/>
            <a:lstStyle/>
            <a:p>
              <a:endParaRPr lang="en-US"/>
            </a:p>
          </p:txBody>
        </p:sp>
        <p:sp>
          <p:nvSpPr>
            <p:cNvPr id="2788" name="Freeform 738">
              <a:extLst>
                <a:ext uri="{FF2B5EF4-FFF2-40B4-BE49-F238E27FC236}">
                  <a16:creationId xmlns:a16="http://schemas.microsoft.com/office/drawing/2014/main" id="{6D02CB6A-9A83-49AE-858A-9DDFB30FA795}"/>
                </a:ext>
              </a:extLst>
            </p:cNvPr>
            <p:cNvSpPr>
              <a:spLocks/>
            </p:cNvSpPr>
            <p:nvPr/>
          </p:nvSpPr>
          <p:spPr bwMode="auto">
            <a:xfrm>
              <a:off x="3560" y="3854"/>
              <a:ext cx="13" cy="28"/>
            </a:xfrm>
            <a:custGeom>
              <a:avLst/>
              <a:gdLst>
                <a:gd name="T0" fmla="*/ 67 w 78"/>
                <a:gd name="T1" fmla="*/ 141 h 141"/>
                <a:gd name="T2" fmla="*/ 78 w 78"/>
                <a:gd name="T3" fmla="*/ 133 h 141"/>
                <a:gd name="T4" fmla="*/ 0 w 78"/>
                <a:gd name="T5" fmla="*/ 0 h 141"/>
                <a:gd name="T6" fmla="*/ 67 w 78"/>
                <a:gd name="T7" fmla="*/ 141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67" y="141"/>
                  </a:moveTo>
                  <a:lnTo>
                    <a:pt x="78" y="133"/>
                  </a:lnTo>
                  <a:lnTo>
                    <a:pt x="0" y="0"/>
                  </a:lnTo>
                  <a:lnTo>
                    <a:pt x="67" y="141"/>
                  </a:lnTo>
                  <a:close/>
                </a:path>
              </a:pathLst>
            </a:custGeom>
            <a:solidFill>
              <a:srgbClr val="000000"/>
            </a:solidFill>
            <a:ln w="9525">
              <a:noFill/>
              <a:round/>
              <a:headEnd/>
              <a:tailEnd/>
            </a:ln>
          </p:spPr>
          <p:txBody>
            <a:bodyPr/>
            <a:lstStyle/>
            <a:p>
              <a:endParaRPr lang="en-US"/>
            </a:p>
          </p:txBody>
        </p:sp>
        <p:sp>
          <p:nvSpPr>
            <p:cNvPr id="2789" name="Freeform 739">
              <a:extLst>
                <a:ext uri="{FF2B5EF4-FFF2-40B4-BE49-F238E27FC236}">
                  <a16:creationId xmlns:a16="http://schemas.microsoft.com/office/drawing/2014/main" id="{8C8FC2B4-79D7-4AF9-8A1B-A4A9C3D99864}"/>
                </a:ext>
              </a:extLst>
            </p:cNvPr>
            <p:cNvSpPr>
              <a:spLocks/>
            </p:cNvSpPr>
            <p:nvPr/>
          </p:nvSpPr>
          <p:spPr bwMode="auto">
            <a:xfrm>
              <a:off x="3560" y="3854"/>
              <a:ext cx="13" cy="28"/>
            </a:xfrm>
            <a:custGeom>
              <a:avLst/>
              <a:gdLst>
                <a:gd name="T0" fmla="*/ 67 w 78"/>
                <a:gd name="T1" fmla="*/ 141 h 141"/>
                <a:gd name="T2" fmla="*/ 78 w 78"/>
                <a:gd name="T3" fmla="*/ 133 h 141"/>
                <a:gd name="T4" fmla="*/ 0 w 78"/>
                <a:gd name="T5" fmla="*/ 0 h 141"/>
                <a:gd name="T6" fmla="*/ 67 w 78"/>
                <a:gd name="T7" fmla="*/ 141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67" y="141"/>
                  </a:moveTo>
                  <a:lnTo>
                    <a:pt x="78" y="133"/>
                  </a:lnTo>
                  <a:lnTo>
                    <a:pt x="0" y="0"/>
                  </a:lnTo>
                  <a:lnTo>
                    <a:pt x="67" y="141"/>
                  </a:lnTo>
                </a:path>
              </a:pathLst>
            </a:custGeom>
            <a:noFill/>
            <a:ln w="0">
              <a:solidFill>
                <a:srgbClr val="000000"/>
              </a:solidFill>
              <a:prstDash val="solid"/>
              <a:round/>
              <a:headEnd/>
              <a:tailEnd/>
            </a:ln>
          </p:spPr>
          <p:txBody>
            <a:bodyPr/>
            <a:lstStyle/>
            <a:p>
              <a:endParaRPr lang="en-US"/>
            </a:p>
          </p:txBody>
        </p:sp>
        <p:sp>
          <p:nvSpPr>
            <p:cNvPr id="2790" name="Freeform 740">
              <a:extLst>
                <a:ext uri="{FF2B5EF4-FFF2-40B4-BE49-F238E27FC236}">
                  <a16:creationId xmlns:a16="http://schemas.microsoft.com/office/drawing/2014/main" id="{D2DDB19D-9144-426B-834A-BB7A29AACAF1}"/>
                </a:ext>
              </a:extLst>
            </p:cNvPr>
            <p:cNvSpPr>
              <a:spLocks/>
            </p:cNvSpPr>
            <p:nvPr/>
          </p:nvSpPr>
          <p:spPr bwMode="auto">
            <a:xfrm>
              <a:off x="3560" y="3854"/>
              <a:ext cx="15" cy="27"/>
            </a:xfrm>
            <a:custGeom>
              <a:avLst/>
              <a:gdLst>
                <a:gd name="T0" fmla="*/ 78 w 88"/>
                <a:gd name="T1" fmla="*/ 133 h 133"/>
                <a:gd name="T2" fmla="*/ 88 w 88"/>
                <a:gd name="T3" fmla="*/ 125 h 133"/>
                <a:gd name="T4" fmla="*/ 0 w 88"/>
                <a:gd name="T5" fmla="*/ 0 h 133"/>
                <a:gd name="T6" fmla="*/ 78 w 88"/>
                <a:gd name="T7" fmla="*/ 133 h 133"/>
                <a:gd name="T8" fmla="*/ 0 60000 65536"/>
                <a:gd name="T9" fmla="*/ 0 60000 65536"/>
                <a:gd name="T10" fmla="*/ 0 60000 65536"/>
                <a:gd name="T11" fmla="*/ 0 60000 65536"/>
                <a:gd name="T12" fmla="*/ 0 w 88"/>
                <a:gd name="T13" fmla="*/ 0 h 133"/>
                <a:gd name="T14" fmla="*/ 88 w 88"/>
                <a:gd name="T15" fmla="*/ 133 h 133"/>
              </a:gdLst>
              <a:ahLst/>
              <a:cxnLst>
                <a:cxn ang="T8">
                  <a:pos x="T0" y="T1"/>
                </a:cxn>
                <a:cxn ang="T9">
                  <a:pos x="T2" y="T3"/>
                </a:cxn>
                <a:cxn ang="T10">
                  <a:pos x="T4" y="T5"/>
                </a:cxn>
                <a:cxn ang="T11">
                  <a:pos x="T6" y="T7"/>
                </a:cxn>
              </a:cxnLst>
              <a:rect l="T12" t="T13" r="T14" b="T15"/>
              <a:pathLst>
                <a:path w="88" h="133">
                  <a:moveTo>
                    <a:pt x="78" y="133"/>
                  </a:moveTo>
                  <a:lnTo>
                    <a:pt x="88" y="125"/>
                  </a:lnTo>
                  <a:lnTo>
                    <a:pt x="0" y="0"/>
                  </a:lnTo>
                  <a:lnTo>
                    <a:pt x="78" y="133"/>
                  </a:lnTo>
                  <a:close/>
                </a:path>
              </a:pathLst>
            </a:custGeom>
            <a:solidFill>
              <a:srgbClr val="000000"/>
            </a:solidFill>
            <a:ln w="9525">
              <a:noFill/>
              <a:round/>
              <a:headEnd/>
              <a:tailEnd/>
            </a:ln>
          </p:spPr>
          <p:txBody>
            <a:bodyPr/>
            <a:lstStyle/>
            <a:p>
              <a:endParaRPr lang="en-US"/>
            </a:p>
          </p:txBody>
        </p:sp>
        <p:sp>
          <p:nvSpPr>
            <p:cNvPr id="2791" name="Freeform 741">
              <a:extLst>
                <a:ext uri="{FF2B5EF4-FFF2-40B4-BE49-F238E27FC236}">
                  <a16:creationId xmlns:a16="http://schemas.microsoft.com/office/drawing/2014/main" id="{9CFF37D7-D513-4BE9-AA3D-6FC672383A60}"/>
                </a:ext>
              </a:extLst>
            </p:cNvPr>
            <p:cNvSpPr>
              <a:spLocks/>
            </p:cNvSpPr>
            <p:nvPr/>
          </p:nvSpPr>
          <p:spPr bwMode="auto">
            <a:xfrm>
              <a:off x="3560" y="3854"/>
              <a:ext cx="15" cy="27"/>
            </a:xfrm>
            <a:custGeom>
              <a:avLst/>
              <a:gdLst>
                <a:gd name="T0" fmla="*/ 78 w 88"/>
                <a:gd name="T1" fmla="*/ 133 h 133"/>
                <a:gd name="T2" fmla="*/ 88 w 88"/>
                <a:gd name="T3" fmla="*/ 125 h 133"/>
                <a:gd name="T4" fmla="*/ 0 w 88"/>
                <a:gd name="T5" fmla="*/ 0 h 133"/>
                <a:gd name="T6" fmla="*/ 78 w 88"/>
                <a:gd name="T7" fmla="*/ 133 h 133"/>
                <a:gd name="T8" fmla="*/ 0 60000 65536"/>
                <a:gd name="T9" fmla="*/ 0 60000 65536"/>
                <a:gd name="T10" fmla="*/ 0 60000 65536"/>
                <a:gd name="T11" fmla="*/ 0 60000 65536"/>
                <a:gd name="T12" fmla="*/ 0 w 88"/>
                <a:gd name="T13" fmla="*/ 0 h 133"/>
                <a:gd name="T14" fmla="*/ 88 w 88"/>
                <a:gd name="T15" fmla="*/ 133 h 133"/>
              </a:gdLst>
              <a:ahLst/>
              <a:cxnLst>
                <a:cxn ang="T8">
                  <a:pos x="T0" y="T1"/>
                </a:cxn>
                <a:cxn ang="T9">
                  <a:pos x="T2" y="T3"/>
                </a:cxn>
                <a:cxn ang="T10">
                  <a:pos x="T4" y="T5"/>
                </a:cxn>
                <a:cxn ang="T11">
                  <a:pos x="T6" y="T7"/>
                </a:cxn>
              </a:cxnLst>
              <a:rect l="T12" t="T13" r="T14" b="T15"/>
              <a:pathLst>
                <a:path w="88" h="133">
                  <a:moveTo>
                    <a:pt x="78" y="133"/>
                  </a:moveTo>
                  <a:lnTo>
                    <a:pt x="88" y="125"/>
                  </a:lnTo>
                  <a:lnTo>
                    <a:pt x="0" y="0"/>
                  </a:lnTo>
                  <a:lnTo>
                    <a:pt x="78" y="133"/>
                  </a:lnTo>
                </a:path>
              </a:pathLst>
            </a:custGeom>
            <a:noFill/>
            <a:ln w="0">
              <a:solidFill>
                <a:srgbClr val="000000"/>
              </a:solidFill>
              <a:prstDash val="solid"/>
              <a:round/>
              <a:headEnd/>
              <a:tailEnd/>
            </a:ln>
          </p:spPr>
          <p:txBody>
            <a:bodyPr/>
            <a:lstStyle/>
            <a:p>
              <a:endParaRPr lang="en-US"/>
            </a:p>
          </p:txBody>
        </p:sp>
        <p:sp>
          <p:nvSpPr>
            <p:cNvPr id="2792" name="Freeform 742">
              <a:extLst>
                <a:ext uri="{FF2B5EF4-FFF2-40B4-BE49-F238E27FC236}">
                  <a16:creationId xmlns:a16="http://schemas.microsoft.com/office/drawing/2014/main" id="{33765FA2-BDF4-4C00-B850-C23B648AF16B}"/>
                </a:ext>
              </a:extLst>
            </p:cNvPr>
            <p:cNvSpPr>
              <a:spLocks/>
            </p:cNvSpPr>
            <p:nvPr/>
          </p:nvSpPr>
          <p:spPr bwMode="auto">
            <a:xfrm>
              <a:off x="3560" y="3854"/>
              <a:ext cx="16" cy="25"/>
            </a:xfrm>
            <a:custGeom>
              <a:avLst/>
              <a:gdLst>
                <a:gd name="T0" fmla="*/ 88 w 96"/>
                <a:gd name="T1" fmla="*/ 125 h 125"/>
                <a:gd name="T2" fmla="*/ 96 w 96"/>
                <a:gd name="T3" fmla="*/ 117 h 125"/>
                <a:gd name="T4" fmla="*/ 0 w 96"/>
                <a:gd name="T5" fmla="*/ 0 h 125"/>
                <a:gd name="T6" fmla="*/ 88 w 96"/>
                <a:gd name="T7" fmla="*/ 125 h 125"/>
                <a:gd name="T8" fmla="*/ 0 60000 65536"/>
                <a:gd name="T9" fmla="*/ 0 60000 65536"/>
                <a:gd name="T10" fmla="*/ 0 60000 65536"/>
                <a:gd name="T11" fmla="*/ 0 60000 65536"/>
                <a:gd name="T12" fmla="*/ 0 w 96"/>
                <a:gd name="T13" fmla="*/ 0 h 125"/>
                <a:gd name="T14" fmla="*/ 96 w 96"/>
                <a:gd name="T15" fmla="*/ 125 h 125"/>
              </a:gdLst>
              <a:ahLst/>
              <a:cxnLst>
                <a:cxn ang="T8">
                  <a:pos x="T0" y="T1"/>
                </a:cxn>
                <a:cxn ang="T9">
                  <a:pos x="T2" y="T3"/>
                </a:cxn>
                <a:cxn ang="T10">
                  <a:pos x="T4" y="T5"/>
                </a:cxn>
                <a:cxn ang="T11">
                  <a:pos x="T6" y="T7"/>
                </a:cxn>
              </a:cxnLst>
              <a:rect l="T12" t="T13" r="T14" b="T15"/>
              <a:pathLst>
                <a:path w="96" h="125">
                  <a:moveTo>
                    <a:pt x="88" y="125"/>
                  </a:moveTo>
                  <a:lnTo>
                    <a:pt x="96" y="117"/>
                  </a:lnTo>
                  <a:lnTo>
                    <a:pt x="0" y="0"/>
                  </a:lnTo>
                  <a:lnTo>
                    <a:pt x="88" y="125"/>
                  </a:lnTo>
                  <a:close/>
                </a:path>
              </a:pathLst>
            </a:custGeom>
            <a:solidFill>
              <a:srgbClr val="000000"/>
            </a:solidFill>
            <a:ln w="9525">
              <a:noFill/>
              <a:round/>
              <a:headEnd/>
              <a:tailEnd/>
            </a:ln>
          </p:spPr>
          <p:txBody>
            <a:bodyPr/>
            <a:lstStyle/>
            <a:p>
              <a:endParaRPr lang="en-US"/>
            </a:p>
          </p:txBody>
        </p:sp>
        <p:sp>
          <p:nvSpPr>
            <p:cNvPr id="2793" name="Freeform 743">
              <a:extLst>
                <a:ext uri="{FF2B5EF4-FFF2-40B4-BE49-F238E27FC236}">
                  <a16:creationId xmlns:a16="http://schemas.microsoft.com/office/drawing/2014/main" id="{D2F90872-AD78-4F02-A27C-D8FC26935579}"/>
                </a:ext>
              </a:extLst>
            </p:cNvPr>
            <p:cNvSpPr>
              <a:spLocks/>
            </p:cNvSpPr>
            <p:nvPr/>
          </p:nvSpPr>
          <p:spPr bwMode="auto">
            <a:xfrm>
              <a:off x="3560" y="3854"/>
              <a:ext cx="16" cy="25"/>
            </a:xfrm>
            <a:custGeom>
              <a:avLst/>
              <a:gdLst>
                <a:gd name="T0" fmla="*/ 88 w 96"/>
                <a:gd name="T1" fmla="*/ 125 h 125"/>
                <a:gd name="T2" fmla="*/ 96 w 96"/>
                <a:gd name="T3" fmla="*/ 117 h 125"/>
                <a:gd name="T4" fmla="*/ 0 w 96"/>
                <a:gd name="T5" fmla="*/ 0 h 125"/>
                <a:gd name="T6" fmla="*/ 88 w 96"/>
                <a:gd name="T7" fmla="*/ 125 h 125"/>
                <a:gd name="T8" fmla="*/ 0 60000 65536"/>
                <a:gd name="T9" fmla="*/ 0 60000 65536"/>
                <a:gd name="T10" fmla="*/ 0 60000 65536"/>
                <a:gd name="T11" fmla="*/ 0 60000 65536"/>
                <a:gd name="T12" fmla="*/ 0 w 96"/>
                <a:gd name="T13" fmla="*/ 0 h 125"/>
                <a:gd name="T14" fmla="*/ 96 w 96"/>
                <a:gd name="T15" fmla="*/ 125 h 125"/>
              </a:gdLst>
              <a:ahLst/>
              <a:cxnLst>
                <a:cxn ang="T8">
                  <a:pos x="T0" y="T1"/>
                </a:cxn>
                <a:cxn ang="T9">
                  <a:pos x="T2" y="T3"/>
                </a:cxn>
                <a:cxn ang="T10">
                  <a:pos x="T4" y="T5"/>
                </a:cxn>
                <a:cxn ang="T11">
                  <a:pos x="T6" y="T7"/>
                </a:cxn>
              </a:cxnLst>
              <a:rect l="T12" t="T13" r="T14" b="T15"/>
              <a:pathLst>
                <a:path w="96" h="125">
                  <a:moveTo>
                    <a:pt x="88" y="125"/>
                  </a:moveTo>
                  <a:lnTo>
                    <a:pt x="96" y="117"/>
                  </a:lnTo>
                  <a:lnTo>
                    <a:pt x="0" y="0"/>
                  </a:lnTo>
                  <a:lnTo>
                    <a:pt x="88" y="125"/>
                  </a:lnTo>
                </a:path>
              </a:pathLst>
            </a:custGeom>
            <a:noFill/>
            <a:ln w="0">
              <a:solidFill>
                <a:srgbClr val="000000"/>
              </a:solidFill>
              <a:prstDash val="solid"/>
              <a:round/>
              <a:headEnd/>
              <a:tailEnd/>
            </a:ln>
          </p:spPr>
          <p:txBody>
            <a:bodyPr/>
            <a:lstStyle/>
            <a:p>
              <a:endParaRPr lang="en-US"/>
            </a:p>
          </p:txBody>
        </p:sp>
        <p:sp>
          <p:nvSpPr>
            <p:cNvPr id="2794" name="Freeform 744">
              <a:extLst>
                <a:ext uri="{FF2B5EF4-FFF2-40B4-BE49-F238E27FC236}">
                  <a16:creationId xmlns:a16="http://schemas.microsoft.com/office/drawing/2014/main" id="{3416F0D3-F671-4D5D-AF0F-CA0C7010A011}"/>
                </a:ext>
              </a:extLst>
            </p:cNvPr>
            <p:cNvSpPr>
              <a:spLocks/>
            </p:cNvSpPr>
            <p:nvPr/>
          </p:nvSpPr>
          <p:spPr bwMode="auto">
            <a:xfrm>
              <a:off x="3560" y="3854"/>
              <a:ext cx="18" cy="24"/>
            </a:xfrm>
            <a:custGeom>
              <a:avLst/>
              <a:gdLst>
                <a:gd name="T0" fmla="*/ 96 w 105"/>
                <a:gd name="T1" fmla="*/ 117 h 117"/>
                <a:gd name="T2" fmla="*/ 105 w 105"/>
                <a:gd name="T3" fmla="*/ 107 h 117"/>
                <a:gd name="T4" fmla="*/ 0 w 105"/>
                <a:gd name="T5" fmla="*/ 0 h 117"/>
                <a:gd name="T6" fmla="*/ 96 w 105"/>
                <a:gd name="T7" fmla="*/ 117 h 117"/>
                <a:gd name="T8" fmla="*/ 0 60000 65536"/>
                <a:gd name="T9" fmla="*/ 0 60000 65536"/>
                <a:gd name="T10" fmla="*/ 0 60000 65536"/>
                <a:gd name="T11" fmla="*/ 0 60000 65536"/>
                <a:gd name="T12" fmla="*/ 0 w 105"/>
                <a:gd name="T13" fmla="*/ 0 h 117"/>
                <a:gd name="T14" fmla="*/ 105 w 105"/>
                <a:gd name="T15" fmla="*/ 117 h 117"/>
              </a:gdLst>
              <a:ahLst/>
              <a:cxnLst>
                <a:cxn ang="T8">
                  <a:pos x="T0" y="T1"/>
                </a:cxn>
                <a:cxn ang="T9">
                  <a:pos x="T2" y="T3"/>
                </a:cxn>
                <a:cxn ang="T10">
                  <a:pos x="T4" y="T5"/>
                </a:cxn>
                <a:cxn ang="T11">
                  <a:pos x="T6" y="T7"/>
                </a:cxn>
              </a:cxnLst>
              <a:rect l="T12" t="T13" r="T14" b="T15"/>
              <a:pathLst>
                <a:path w="105" h="117">
                  <a:moveTo>
                    <a:pt x="96" y="117"/>
                  </a:moveTo>
                  <a:lnTo>
                    <a:pt x="105" y="107"/>
                  </a:lnTo>
                  <a:lnTo>
                    <a:pt x="0" y="0"/>
                  </a:lnTo>
                  <a:lnTo>
                    <a:pt x="96" y="117"/>
                  </a:lnTo>
                  <a:close/>
                </a:path>
              </a:pathLst>
            </a:custGeom>
            <a:solidFill>
              <a:srgbClr val="000000"/>
            </a:solidFill>
            <a:ln w="9525">
              <a:noFill/>
              <a:round/>
              <a:headEnd/>
              <a:tailEnd/>
            </a:ln>
          </p:spPr>
          <p:txBody>
            <a:bodyPr/>
            <a:lstStyle/>
            <a:p>
              <a:endParaRPr lang="en-US"/>
            </a:p>
          </p:txBody>
        </p:sp>
        <p:sp>
          <p:nvSpPr>
            <p:cNvPr id="2795" name="Freeform 745">
              <a:extLst>
                <a:ext uri="{FF2B5EF4-FFF2-40B4-BE49-F238E27FC236}">
                  <a16:creationId xmlns:a16="http://schemas.microsoft.com/office/drawing/2014/main" id="{81B424ED-7B46-46E4-B470-38CD8036B59D}"/>
                </a:ext>
              </a:extLst>
            </p:cNvPr>
            <p:cNvSpPr>
              <a:spLocks/>
            </p:cNvSpPr>
            <p:nvPr/>
          </p:nvSpPr>
          <p:spPr bwMode="auto">
            <a:xfrm>
              <a:off x="3560" y="3854"/>
              <a:ext cx="18" cy="24"/>
            </a:xfrm>
            <a:custGeom>
              <a:avLst/>
              <a:gdLst>
                <a:gd name="T0" fmla="*/ 96 w 105"/>
                <a:gd name="T1" fmla="*/ 117 h 117"/>
                <a:gd name="T2" fmla="*/ 105 w 105"/>
                <a:gd name="T3" fmla="*/ 107 h 117"/>
                <a:gd name="T4" fmla="*/ 0 w 105"/>
                <a:gd name="T5" fmla="*/ 0 h 117"/>
                <a:gd name="T6" fmla="*/ 96 w 105"/>
                <a:gd name="T7" fmla="*/ 117 h 117"/>
                <a:gd name="T8" fmla="*/ 0 60000 65536"/>
                <a:gd name="T9" fmla="*/ 0 60000 65536"/>
                <a:gd name="T10" fmla="*/ 0 60000 65536"/>
                <a:gd name="T11" fmla="*/ 0 60000 65536"/>
                <a:gd name="T12" fmla="*/ 0 w 105"/>
                <a:gd name="T13" fmla="*/ 0 h 117"/>
                <a:gd name="T14" fmla="*/ 105 w 105"/>
                <a:gd name="T15" fmla="*/ 117 h 117"/>
              </a:gdLst>
              <a:ahLst/>
              <a:cxnLst>
                <a:cxn ang="T8">
                  <a:pos x="T0" y="T1"/>
                </a:cxn>
                <a:cxn ang="T9">
                  <a:pos x="T2" y="T3"/>
                </a:cxn>
                <a:cxn ang="T10">
                  <a:pos x="T4" y="T5"/>
                </a:cxn>
                <a:cxn ang="T11">
                  <a:pos x="T6" y="T7"/>
                </a:cxn>
              </a:cxnLst>
              <a:rect l="T12" t="T13" r="T14" b="T15"/>
              <a:pathLst>
                <a:path w="105" h="117">
                  <a:moveTo>
                    <a:pt x="96" y="117"/>
                  </a:moveTo>
                  <a:lnTo>
                    <a:pt x="105" y="107"/>
                  </a:lnTo>
                  <a:lnTo>
                    <a:pt x="0" y="0"/>
                  </a:lnTo>
                  <a:lnTo>
                    <a:pt x="96" y="117"/>
                  </a:lnTo>
                </a:path>
              </a:pathLst>
            </a:custGeom>
            <a:noFill/>
            <a:ln w="0">
              <a:solidFill>
                <a:srgbClr val="000000"/>
              </a:solidFill>
              <a:prstDash val="solid"/>
              <a:round/>
              <a:headEnd/>
              <a:tailEnd/>
            </a:ln>
          </p:spPr>
          <p:txBody>
            <a:bodyPr/>
            <a:lstStyle/>
            <a:p>
              <a:endParaRPr lang="en-US"/>
            </a:p>
          </p:txBody>
        </p:sp>
        <p:sp>
          <p:nvSpPr>
            <p:cNvPr id="2796" name="Freeform 746">
              <a:extLst>
                <a:ext uri="{FF2B5EF4-FFF2-40B4-BE49-F238E27FC236}">
                  <a16:creationId xmlns:a16="http://schemas.microsoft.com/office/drawing/2014/main" id="{F103E68D-C741-4DF7-B9EC-8CD4182E01B9}"/>
                </a:ext>
              </a:extLst>
            </p:cNvPr>
            <p:cNvSpPr>
              <a:spLocks/>
            </p:cNvSpPr>
            <p:nvPr/>
          </p:nvSpPr>
          <p:spPr bwMode="auto">
            <a:xfrm>
              <a:off x="3560" y="3854"/>
              <a:ext cx="19" cy="22"/>
            </a:xfrm>
            <a:custGeom>
              <a:avLst/>
              <a:gdLst>
                <a:gd name="T0" fmla="*/ 105 w 112"/>
                <a:gd name="T1" fmla="*/ 107 h 107"/>
                <a:gd name="T2" fmla="*/ 112 w 112"/>
                <a:gd name="T3" fmla="*/ 98 h 107"/>
                <a:gd name="T4" fmla="*/ 0 w 112"/>
                <a:gd name="T5" fmla="*/ 0 h 107"/>
                <a:gd name="T6" fmla="*/ 105 w 112"/>
                <a:gd name="T7" fmla="*/ 107 h 107"/>
                <a:gd name="T8" fmla="*/ 0 60000 65536"/>
                <a:gd name="T9" fmla="*/ 0 60000 65536"/>
                <a:gd name="T10" fmla="*/ 0 60000 65536"/>
                <a:gd name="T11" fmla="*/ 0 60000 65536"/>
                <a:gd name="T12" fmla="*/ 0 w 112"/>
                <a:gd name="T13" fmla="*/ 0 h 107"/>
                <a:gd name="T14" fmla="*/ 112 w 112"/>
                <a:gd name="T15" fmla="*/ 107 h 107"/>
              </a:gdLst>
              <a:ahLst/>
              <a:cxnLst>
                <a:cxn ang="T8">
                  <a:pos x="T0" y="T1"/>
                </a:cxn>
                <a:cxn ang="T9">
                  <a:pos x="T2" y="T3"/>
                </a:cxn>
                <a:cxn ang="T10">
                  <a:pos x="T4" y="T5"/>
                </a:cxn>
                <a:cxn ang="T11">
                  <a:pos x="T6" y="T7"/>
                </a:cxn>
              </a:cxnLst>
              <a:rect l="T12" t="T13" r="T14" b="T15"/>
              <a:pathLst>
                <a:path w="112" h="107">
                  <a:moveTo>
                    <a:pt x="105" y="107"/>
                  </a:moveTo>
                  <a:lnTo>
                    <a:pt x="112" y="98"/>
                  </a:lnTo>
                  <a:lnTo>
                    <a:pt x="0" y="0"/>
                  </a:lnTo>
                  <a:lnTo>
                    <a:pt x="105" y="107"/>
                  </a:lnTo>
                  <a:close/>
                </a:path>
              </a:pathLst>
            </a:custGeom>
            <a:solidFill>
              <a:srgbClr val="000000"/>
            </a:solidFill>
            <a:ln w="9525">
              <a:noFill/>
              <a:round/>
              <a:headEnd/>
              <a:tailEnd/>
            </a:ln>
          </p:spPr>
          <p:txBody>
            <a:bodyPr/>
            <a:lstStyle/>
            <a:p>
              <a:endParaRPr lang="en-US"/>
            </a:p>
          </p:txBody>
        </p:sp>
        <p:sp>
          <p:nvSpPr>
            <p:cNvPr id="2797" name="Freeform 747">
              <a:extLst>
                <a:ext uri="{FF2B5EF4-FFF2-40B4-BE49-F238E27FC236}">
                  <a16:creationId xmlns:a16="http://schemas.microsoft.com/office/drawing/2014/main" id="{6F69E317-1027-4358-A316-2227A44F085D}"/>
                </a:ext>
              </a:extLst>
            </p:cNvPr>
            <p:cNvSpPr>
              <a:spLocks/>
            </p:cNvSpPr>
            <p:nvPr/>
          </p:nvSpPr>
          <p:spPr bwMode="auto">
            <a:xfrm>
              <a:off x="3560" y="3854"/>
              <a:ext cx="19" cy="22"/>
            </a:xfrm>
            <a:custGeom>
              <a:avLst/>
              <a:gdLst>
                <a:gd name="T0" fmla="*/ 105 w 112"/>
                <a:gd name="T1" fmla="*/ 107 h 107"/>
                <a:gd name="T2" fmla="*/ 112 w 112"/>
                <a:gd name="T3" fmla="*/ 98 h 107"/>
                <a:gd name="T4" fmla="*/ 0 w 112"/>
                <a:gd name="T5" fmla="*/ 0 h 107"/>
                <a:gd name="T6" fmla="*/ 105 w 112"/>
                <a:gd name="T7" fmla="*/ 107 h 107"/>
                <a:gd name="T8" fmla="*/ 0 60000 65536"/>
                <a:gd name="T9" fmla="*/ 0 60000 65536"/>
                <a:gd name="T10" fmla="*/ 0 60000 65536"/>
                <a:gd name="T11" fmla="*/ 0 60000 65536"/>
                <a:gd name="T12" fmla="*/ 0 w 112"/>
                <a:gd name="T13" fmla="*/ 0 h 107"/>
                <a:gd name="T14" fmla="*/ 112 w 112"/>
                <a:gd name="T15" fmla="*/ 107 h 107"/>
              </a:gdLst>
              <a:ahLst/>
              <a:cxnLst>
                <a:cxn ang="T8">
                  <a:pos x="T0" y="T1"/>
                </a:cxn>
                <a:cxn ang="T9">
                  <a:pos x="T2" y="T3"/>
                </a:cxn>
                <a:cxn ang="T10">
                  <a:pos x="T4" y="T5"/>
                </a:cxn>
                <a:cxn ang="T11">
                  <a:pos x="T6" y="T7"/>
                </a:cxn>
              </a:cxnLst>
              <a:rect l="T12" t="T13" r="T14" b="T15"/>
              <a:pathLst>
                <a:path w="112" h="107">
                  <a:moveTo>
                    <a:pt x="105" y="107"/>
                  </a:moveTo>
                  <a:lnTo>
                    <a:pt x="112" y="98"/>
                  </a:lnTo>
                  <a:lnTo>
                    <a:pt x="0" y="0"/>
                  </a:lnTo>
                  <a:lnTo>
                    <a:pt x="105" y="107"/>
                  </a:lnTo>
                </a:path>
              </a:pathLst>
            </a:custGeom>
            <a:noFill/>
            <a:ln w="0">
              <a:solidFill>
                <a:srgbClr val="000000"/>
              </a:solidFill>
              <a:prstDash val="solid"/>
              <a:round/>
              <a:headEnd/>
              <a:tailEnd/>
            </a:ln>
          </p:spPr>
          <p:txBody>
            <a:bodyPr/>
            <a:lstStyle/>
            <a:p>
              <a:endParaRPr lang="en-US"/>
            </a:p>
          </p:txBody>
        </p:sp>
        <p:sp>
          <p:nvSpPr>
            <p:cNvPr id="2798" name="Freeform 748">
              <a:extLst>
                <a:ext uri="{FF2B5EF4-FFF2-40B4-BE49-F238E27FC236}">
                  <a16:creationId xmlns:a16="http://schemas.microsoft.com/office/drawing/2014/main" id="{3A53516F-3316-4F5A-AA9D-9C3668E5B86F}"/>
                </a:ext>
              </a:extLst>
            </p:cNvPr>
            <p:cNvSpPr>
              <a:spLocks/>
            </p:cNvSpPr>
            <p:nvPr/>
          </p:nvSpPr>
          <p:spPr bwMode="auto">
            <a:xfrm>
              <a:off x="3560" y="3854"/>
              <a:ext cx="20" cy="20"/>
            </a:xfrm>
            <a:custGeom>
              <a:avLst/>
              <a:gdLst>
                <a:gd name="T0" fmla="*/ 112 w 119"/>
                <a:gd name="T1" fmla="*/ 98 h 98"/>
                <a:gd name="T2" fmla="*/ 119 w 119"/>
                <a:gd name="T3" fmla="*/ 87 h 98"/>
                <a:gd name="T4" fmla="*/ 0 w 119"/>
                <a:gd name="T5" fmla="*/ 0 h 98"/>
                <a:gd name="T6" fmla="*/ 112 w 119"/>
                <a:gd name="T7" fmla="*/ 98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112" y="98"/>
                  </a:moveTo>
                  <a:lnTo>
                    <a:pt x="119" y="87"/>
                  </a:lnTo>
                  <a:lnTo>
                    <a:pt x="0" y="0"/>
                  </a:lnTo>
                  <a:lnTo>
                    <a:pt x="112" y="98"/>
                  </a:lnTo>
                  <a:close/>
                </a:path>
              </a:pathLst>
            </a:custGeom>
            <a:solidFill>
              <a:srgbClr val="000000"/>
            </a:solidFill>
            <a:ln w="9525">
              <a:noFill/>
              <a:round/>
              <a:headEnd/>
              <a:tailEnd/>
            </a:ln>
          </p:spPr>
          <p:txBody>
            <a:bodyPr/>
            <a:lstStyle/>
            <a:p>
              <a:endParaRPr lang="en-US"/>
            </a:p>
          </p:txBody>
        </p:sp>
        <p:sp>
          <p:nvSpPr>
            <p:cNvPr id="2799" name="Freeform 749">
              <a:extLst>
                <a:ext uri="{FF2B5EF4-FFF2-40B4-BE49-F238E27FC236}">
                  <a16:creationId xmlns:a16="http://schemas.microsoft.com/office/drawing/2014/main" id="{386290E2-6579-4CF2-8510-CC38E81F6884}"/>
                </a:ext>
              </a:extLst>
            </p:cNvPr>
            <p:cNvSpPr>
              <a:spLocks/>
            </p:cNvSpPr>
            <p:nvPr/>
          </p:nvSpPr>
          <p:spPr bwMode="auto">
            <a:xfrm>
              <a:off x="3560" y="3854"/>
              <a:ext cx="20" cy="20"/>
            </a:xfrm>
            <a:custGeom>
              <a:avLst/>
              <a:gdLst>
                <a:gd name="T0" fmla="*/ 112 w 119"/>
                <a:gd name="T1" fmla="*/ 98 h 98"/>
                <a:gd name="T2" fmla="*/ 119 w 119"/>
                <a:gd name="T3" fmla="*/ 87 h 98"/>
                <a:gd name="T4" fmla="*/ 0 w 119"/>
                <a:gd name="T5" fmla="*/ 0 h 98"/>
                <a:gd name="T6" fmla="*/ 112 w 119"/>
                <a:gd name="T7" fmla="*/ 98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112" y="98"/>
                  </a:moveTo>
                  <a:lnTo>
                    <a:pt x="119" y="87"/>
                  </a:lnTo>
                  <a:lnTo>
                    <a:pt x="0" y="0"/>
                  </a:lnTo>
                  <a:lnTo>
                    <a:pt x="112" y="98"/>
                  </a:lnTo>
                </a:path>
              </a:pathLst>
            </a:custGeom>
            <a:noFill/>
            <a:ln w="0">
              <a:solidFill>
                <a:srgbClr val="000000"/>
              </a:solidFill>
              <a:prstDash val="solid"/>
              <a:round/>
              <a:headEnd/>
              <a:tailEnd/>
            </a:ln>
          </p:spPr>
          <p:txBody>
            <a:bodyPr/>
            <a:lstStyle/>
            <a:p>
              <a:endParaRPr lang="en-US"/>
            </a:p>
          </p:txBody>
        </p:sp>
        <p:sp>
          <p:nvSpPr>
            <p:cNvPr id="2800" name="Freeform 750">
              <a:extLst>
                <a:ext uri="{FF2B5EF4-FFF2-40B4-BE49-F238E27FC236}">
                  <a16:creationId xmlns:a16="http://schemas.microsoft.com/office/drawing/2014/main" id="{58FFD434-391E-4EFC-B4A0-7F59288CF273}"/>
                </a:ext>
              </a:extLst>
            </p:cNvPr>
            <p:cNvSpPr>
              <a:spLocks/>
            </p:cNvSpPr>
            <p:nvPr/>
          </p:nvSpPr>
          <p:spPr bwMode="auto">
            <a:xfrm>
              <a:off x="3560" y="3854"/>
              <a:ext cx="21" cy="18"/>
            </a:xfrm>
            <a:custGeom>
              <a:avLst/>
              <a:gdLst>
                <a:gd name="T0" fmla="*/ 119 w 125"/>
                <a:gd name="T1" fmla="*/ 87 h 87"/>
                <a:gd name="T2" fmla="*/ 125 w 125"/>
                <a:gd name="T3" fmla="*/ 75 h 87"/>
                <a:gd name="T4" fmla="*/ 0 w 125"/>
                <a:gd name="T5" fmla="*/ 0 h 87"/>
                <a:gd name="T6" fmla="*/ 119 w 125"/>
                <a:gd name="T7" fmla="*/ 87 h 87"/>
                <a:gd name="T8" fmla="*/ 0 60000 65536"/>
                <a:gd name="T9" fmla="*/ 0 60000 65536"/>
                <a:gd name="T10" fmla="*/ 0 60000 65536"/>
                <a:gd name="T11" fmla="*/ 0 60000 65536"/>
                <a:gd name="T12" fmla="*/ 0 w 125"/>
                <a:gd name="T13" fmla="*/ 0 h 87"/>
                <a:gd name="T14" fmla="*/ 125 w 125"/>
                <a:gd name="T15" fmla="*/ 87 h 87"/>
              </a:gdLst>
              <a:ahLst/>
              <a:cxnLst>
                <a:cxn ang="T8">
                  <a:pos x="T0" y="T1"/>
                </a:cxn>
                <a:cxn ang="T9">
                  <a:pos x="T2" y="T3"/>
                </a:cxn>
                <a:cxn ang="T10">
                  <a:pos x="T4" y="T5"/>
                </a:cxn>
                <a:cxn ang="T11">
                  <a:pos x="T6" y="T7"/>
                </a:cxn>
              </a:cxnLst>
              <a:rect l="T12" t="T13" r="T14" b="T15"/>
              <a:pathLst>
                <a:path w="125" h="87">
                  <a:moveTo>
                    <a:pt x="119" y="87"/>
                  </a:moveTo>
                  <a:lnTo>
                    <a:pt x="125" y="75"/>
                  </a:lnTo>
                  <a:lnTo>
                    <a:pt x="0" y="0"/>
                  </a:lnTo>
                  <a:lnTo>
                    <a:pt x="119" y="87"/>
                  </a:lnTo>
                  <a:close/>
                </a:path>
              </a:pathLst>
            </a:custGeom>
            <a:solidFill>
              <a:srgbClr val="000000"/>
            </a:solidFill>
            <a:ln w="9525">
              <a:noFill/>
              <a:round/>
              <a:headEnd/>
              <a:tailEnd/>
            </a:ln>
          </p:spPr>
          <p:txBody>
            <a:bodyPr/>
            <a:lstStyle/>
            <a:p>
              <a:endParaRPr lang="en-US"/>
            </a:p>
          </p:txBody>
        </p:sp>
        <p:sp>
          <p:nvSpPr>
            <p:cNvPr id="2801" name="Freeform 751">
              <a:extLst>
                <a:ext uri="{FF2B5EF4-FFF2-40B4-BE49-F238E27FC236}">
                  <a16:creationId xmlns:a16="http://schemas.microsoft.com/office/drawing/2014/main" id="{B36682CF-3F8B-4DD2-82CC-320B427FC4E9}"/>
                </a:ext>
              </a:extLst>
            </p:cNvPr>
            <p:cNvSpPr>
              <a:spLocks/>
            </p:cNvSpPr>
            <p:nvPr/>
          </p:nvSpPr>
          <p:spPr bwMode="auto">
            <a:xfrm>
              <a:off x="3560" y="3854"/>
              <a:ext cx="21" cy="18"/>
            </a:xfrm>
            <a:custGeom>
              <a:avLst/>
              <a:gdLst>
                <a:gd name="T0" fmla="*/ 119 w 125"/>
                <a:gd name="T1" fmla="*/ 87 h 87"/>
                <a:gd name="T2" fmla="*/ 125 w 125"/>
                <a:gd name="T3" fmla="*/ 75 h 87"/>
                <a:gd name="T4" fmla="*/ 0 w 125"/>
                <a:gd name="T5" fmla="*/ 0 h 87"/>
                <a:gd name="T6" fmla="*/ 119 w 125"/>
                <a:gd name="T7" fmla="*/ 87 h 87"/>
                <a:gd name="T8" fmla="*/ 0 60000 65536"/>
                <a:gd name="T9" fmla="*/ 0 60000 65536"/>
                <a:gd name="T10" fmla="*/ 0 60000 65536"/>
                <a:gd name="T11" fmla="*/ 0 60000 65536"/>
                <a:gd name="T12" fmla="*/ 0 w 125"/>
                <a:gd name="T13" fmla="*/ 0 h 87"/>
                <a:gd name="T14" fmla="*/ 125 w 125"/>
                <a:gd name="T15" fmla="*/ 87 h 87"/>
              </a:gdLst>
              <a:ahLst/>
              <a:cxnLst>
                <a:cxn ang="T8">
                  <a:pos x="T0" y="T1"/>
                </a:cxn>
                <a:cxn ang="T9">
                  <a:pos x="T2" y="T3"/>
                </a:cxn>
                <a:cxn ang="T10">
                  <a:pos x="T4" y="T5"/>
                </a:cxn>
                <a:cxn ang="T11">
                  <a:pos x="T6" y="T7"/>
                </a:cxn>
              </a:cxnLst>
              <a:rect l="T12" t="T13" r="T14" b="T15"/>
              <a:pathLst>
                <a:path w="125" h="87">
                  <a:moveTo>
                    <a:pt x="119" y="87"/>
                  </a:moveTo>
                  <a:lnTo>
                    <a:pt x="125" y="75"/>
                  </a:lnTo>
                  <a:lnTo>
                    <a:pt x="0" y="0"/>
                  </a:lnTo>
                  <a:lnTo>
                    <a:pt x="119" y="87"/>
                  </a:lnTo>
                </a:path>
              </a:pathLst>
            </a:custGeom>
            <a:noFill/>
            <a:ln w="0">
              <a:solidFill>
                <a:srgbClr val="000000"/>
              </a:solidFill>
              <a:prstDash val="solid"/>
              <a:round/>
              <a:headEnd/>
              <a:tailEnd/>
            </a:ln>
          </p:spPr>
          <p:txBody>
            <a:bodyPr/>
            <a:lstStyle/>
            <a:p>
              <a:endParaRPr lang="en-US"/>
            </a:p>
          </p:txBody>
        </p:sp>
        <p:sp>
          <p:nvSpPr>
            <p:cNvPr id="2802" name="Freeform 752">
              <a:extLst>
                <a:ext uri="{FF2B5EF4-FFF2-40B4-BE49-F238E27FC236}">
                  <a16:creationId xmlns:a16="http://schemas.microsoft.com/office/drawing/2014/main" id="{6FBEA53A-69AA-4024-9633-A2058B47C655}"/>
                </a:ext>
              </a:extLst>
            </p:cNvPr>
            <p:cNvSpPr>
              <a:spLocks/>
            </p:cNvSpPr>
            <p:nvPr/>
          </p:nvSpPr>
          <p:spPr bwMode="auto">
            <a:xfrm>
              <a:off x="3560" y="3854"/>
              <a:ext cx="22" cy="15"/>
            </a:xfrm>
            <a:custGeom>
              <a:avLst/>
              <a:gdLst>
                <a:gd name="T0" fmla="*/ 125 w 130"/>
                <a:gd name="T1" fmla="*/ 75 h 75"/>
                <a:gd name="T2" fmla="*/ 130 w 130"/>
                <a:gd name="T3" fmla="*/ 63 h 75"/>
                <a:gd name="T4" fmla="*/ 0 w 130"/>
                <a:gd name="T5" fmla="*/ 0 h 75"/>
                <a:gd name="T6" fmla="*/ 125 w 130"/>
                <a:gd name="T7" fmla="*/ 75 h 75"/>
                <a:gd name="T8" fmla="*/ 0 60000 65536"/>
                <a:gd name="T9" fmla="*/ 0 60000 65536"/>
                <a:gd name="T10" fmla="*/ 0 60000 65536"/>
                <a:gd name="T11" fmla="*/ 0 60000 65536"/>
                <a:gd name="T12" fmla="*/ 0 w 130"/>
                <a:gd name="T13" fmla="*/ 0 h 75"/>
                <a:gd name="T14" fmla="*/ 130 w 130"/>
                <a:gd name="T15" fmla="*/ 75 h 75"/>
              </a:gdLst>
              <a:ahLst/>
              <a:cxnLst>
                <a:cxn ang="T8">
                  <a:pos x="T0" y="T1"/>
                </a:cxn>
                <a:cxn ang="T9">
                  <a:pos x="T2" y="T3"/>
                </a:cxn>
                <a:cxn ang="T10">
                  <a:pos x="T4" y="T5"/>
                </a:cxn>
                <a:cxn ang="T11">
                  <a:pos x="T6" y="T7"/>
                </a:cxn>
              </a:cxnLst>
              <a:rect l="T12" t="T13" r="T14" b="T15"/>
              <a:pathLst>
                <a:path w="130" h="75">
                  <a:moveTo>
                    <a:pt x="125" y="75"/>
                  </a:moveTo>
                  <a:lnTo>
                    <a:pt x="130" y="63"/>
                  </a:lnTo>
                  <a:lnTo>
                    <a:pt x="0" y="0"/>
                  </a:lnTo>
                  <a:lnTo>
                    <a:pt x="125" y="75"/>
                  </a:lnTo>
                  <a:close/>
                </a:path>
              </a:pathLst>
            </a:custGeom>
            <a:solidFill>
              <a:srgbClr val="000000"/>
            </a:solidFill>
            <a:ln w="9525">
              <a:noFill/>
              <a:round/>
              <a:headEnd/>
              <a:tailEnd/>
            </a:ln>
          </p:spPr>
          <p:txBody>
            <a:bodyPr/>
            <a:lstStyle/>
            <a:p>
              <a:endParaRPr lang="en-US"/>
            </a:p>
          </p:txBody>
        </p:sp>
        <p:sp>
          <p:nvSpPr>
            <p:cNvPr id="2803" name="Freeform 753">
              <a:extLst>
                <a:ext uri="{FF2B5EF4-FFF2-40B4-BE49-F238E27FC236}">
                  <a16:creationId xmlns:a16="http://schemas.microsoft.com/office/drawing/2014/main" id="{3AFACA55-D65D-49A9-AE87-325E74DAA03D}"/>
                </a:ext>
              </a:extLst>
            </p:cNvPr>
            <p:cNvSpPr>
              <a:spLocks/>
            </p:cNvSpPr>
            <p:nvPr/>
          </p:nvSpPr>
          <p:spPr bwMode="auto">
            <a:xfrm>
              <a:off x="3560" y="3854"/>
              <a:ext cx="22" cy="15"/>
            </a:xfrm>
            <a:custGeom>
              <a:avLst/>
              <a:gdLst>
                <a:gd name="T0" fmla="*/ 125 w 130"/>
                <a:gd name="T1" fmla="*/ 75 h 75"/>
                <a:gd name="T2" fmla="*/ 130 w 130"/>
                <a:gd name="T3" fmla="*/ 63 h 75"/>
                <a:gd name="T4" fmla="*/ 0 w 130"/>
                <a:gd name="T5" fmla="*/ 0 h 75"/>
                <a:gd name="T6" fmla="*/ 125 w 130"/>
                <a:gd name="T7" fmla="*/ 75 h 75"/>
                <a:gd name="T8" fmla="*/ 0 60000 65536"/>
                <a:gd name="T9" fmla="*/ 0 60000 65536"/>
                <a:gd name="T10" fmla="*/ 0 60000 65536"/>
                <a:gd name="T11" fmla="*/ 0 60000 65536"/>
                <a:gd name="T12" fmla="*/ 0 w 130"/>
                <a:gd name="T13" fmla="*/ 0 h 75"/>
                <a:gd name="T14" fmla="*/ 130 w 130"/>
                <a:gd name="T15" fmla="*/ 75 h 75"/>
              </a:gdLst>
              <a:ahLst/>
              <a:cxnLst>
                <a:cxn ang="T8">
                  <a:pos x="T0" y="T1"/>
                </a:cxn>
                <a:cxn ang="T9">
                  <a:pos x="T2" y="T3"/>
                </a:cxn>
                <a:cxn ang="T10">
                  <a:pos x="T4" y="T5"/>
                </a:cxn>
                <a:cxn ang="T11">
                  <a:pos x="T6" y="T7"/>
                </a:cxn>
              </a:cxnLst>
              <a:rect l="T12" t="T13" r="T14" b="T15"/>
              <a:pathLst>
                <a:path w="130" h="75">
                  <a:moveTo>
                    <a:pt x="125" y="75"/>
                  </a:moveTo>
                  <a:lnTo>
                    <a:pt x="130" y="63"/>
                  </a:lnTo>
                  <a:lnTo>
                    <a:pt x="0" y="0"/>
                  </a:lnTo>
                  <a:lnTo>
                    <a:pt x="125" y="75"/>
                  </a:lnTo>
                </a:path>
              </a:pathLst>
            </a:custGeom>
            <a:noFill/>
            <a:ln w="0">
              <a:solidFill>
                <a:srgbClr val="000000"/>
              </a:solidFill>
              <a:prstDash val="solid"/>
              <a:round/>
              <a:headEnd/>
              <a:tailEnd/>
            </a:ln>
          </p:spPr>
          <p:txBody>
            <a:bodyPr/>
            <a:lstStyle/>
            <a:p>
              <a:endParaRPr lang="en-US"/>
            </a:p>
          </p:txBody>
        </p:sp>
        <p:sp>
          <p:nvSpPr>
            <p:cNvPr id="2804" name="Freeform 754">
              <a:extLst>
                <a:ext uri="{FF2B5EF4-FFF2-40B4-BE49-F238E27FC236}">
                  <a16:creationId xmlns:a16="http://schemas.microsoft.com/office/drawing/2014/main" id="{8032B034-1825-4D5A-90E2-7DA1A33863FC}"/>
                </a:ext>
              </a:extLst>
            </p:cNvPr>
            <p:cNvSpPr>
              <a:spLocks/>
            </p:cNvSpPr>
            <p:nvPr/>
          </p:nvSpPr>
          <p:spPr bwMode="auto">
            <a:xfrm>
              <a:off x="3560" y="3854"/>
              <a:ext cx="23" cy="13"/>
            </a:xfrm>
            <a:custGeom>
              <a:avLst/>
              <a:gdLst>
                <a:gd name="T0" fmla="*/ 130 w 134"/>
                <a:gd name="T1" fmla="*/ 63 h 63"/>
                <a:gd name="T2" fmla="*/ 134 w 134"/>
                <a:gd name="T3" fmla="*/ 51 h 63"/>
                <a:gd name="T4" fmla="*/ 0 w 134"/>
                <a:gd name="T5" fmla="*/ 0 h 63"/>
                <a:gd name="T6" fmla="*/ 130 w 134"/>
                <a:gd name="T7" fmla="*/ 63 h 63"/>
                <a:gd name="T8" fmla="*/ 0 60000 65536"/>
                <a:gd name="T9" fmla="*/ 0 60000 65536"/>
                <a:gd name="T10" fmla="*/ 0 60000 65536"/>
                <a:gd name="T11" fmla="*/ 0 60000 65536"/>
                <a:gd name="T12" fmla="*/ 0 w 134"/>
                <a:gd name="T13" fmla="*/ 0 h 63"/>
                <a:gd name="T14" fmla="*/ 134 w 134"/>
                <a:gd name="T15" fmla="*/ 63 h 63"/>
              </a:gdLst>
              <a:ahLst/>
              <a:cxnLst>
                <a:cxn ang="T8">
                  <a:pos x="T0" y="T1"/>
                </a:cxn>
                <a:cxn ang="T9">
                  <a:pos x="T2" y="T3"/>
                </a:cxn>
                <a:cxn ang="T10">
                  <a:pos x="T4" y="T5"/>
                </a:cxn>
                <a:cxn ang="T11">
                  <a:pos x="T6" y="T7"/>
                </a:cxn>
              </a:cxnLst>
              <a:rect l="T12" t="T13" r="T14" b="T15"/>
              <a:pathLst>
                <a:path w="134" h="63">
                  <a:moveTo>
                    <a:pt x="130" y="63"/>
                  </a:moveTo>
                  <a:lnTo>
                    <a:pt x="134" y="51"/>
                  </a:lnTo>
                  <a:lnTo>
                    <a:pt x="0" y="0"/>
                  </a:lnTo>
                  <a:lnTo>
                    <a:pt x="130" y="63"/>
                  </a:lnTo>
                  <a:close/>
                </a:path>
              </a:pathLst>
            </a:custGeom>
            <a:solidFill>
              <a:srgbClr val="000000"/>
            </a:solidFill>
            <a:ln w="9525">
              <a:noFill/>
              <a:round/>
              <a:headEnd/>
              <a:tailEnd/>
            </a:ln>
          </p:spPr>
          <p:txBody>
            <a:bodyPr/>
            <a:lstStyle/>
            <a:p>
              <a:endParaRPr lang="en-US"/>
            </a:p>
          </p:txBody>
        </p:sp>
        <p:sp>
          <p:nvSpPr>
            <p:cNvPr id="2805" name="Freeform 755">
              <a:extLst>
                <a:ext uri="{FF2B5EF4-FFF2-40B4-BE49-F238E27FC236}">
                  <a16:creationId xmlns:a16="http://schemas.microsoft.com/office/drawing/2014/main" id="{EEAFCD10-680C-476A-8C00-E2696E99913D}"/>
                </a:ext>
              </a:extLst>
            </p:cNvPr>
            <p:cNvSpPr>
              <a:spLocks/>
            </p:cNvSpPr>
            <p:nvPr/>
          </p:nvSpPr>
          <p:spPr bwMode="auto">
            <a:xfrm>
              <a:off x="3560" y="3854"/>
              <a:ext cx="23" cy="13"/>
            </a:xfrm>
            <a:custGeom>
              <a:avLst/>
              <a:gdLst>
                <a:gd name="T0" fmla="*/ 130 w 134"/>
                <a:gd name="T1" fmla="*/ 63 h 63"/>
                <a:gd name="T2" fmla="*/ 134 w 134"/>
                <a:gd name="T3" fmla="*/ 51 h 63"/>
                <a:gd name="T4" fmla="*/ 0 w 134"/>
                <a:gd name="T5" fmla="*/ 0 h 63"/>
                <a:gd name="T6" fmla="*/ 130 w 134"/>
                <a:gd name="T7" fmla="*/ 63 h 63"/>
                <a:gd name="T8" fmla="*/ 0 60000 65536"/>
                <a:gd name="T9" fmla="*/ 0 60000 65536"/>
                <a:gd name="T10" fmla="*/ 0 60000 65536"/>
                <a:gd name="T11" fmla="*/ 0 60000 65536"/>
                <a:gd name="T12" fmla="*/ 0 w 134"/>
                <a:gd name="T13" fmla="*/ 0 h 63"/>
                <a:gd name="T14" fmla="*/ 134 w 134"/>
                <a:gd name="T15" fmla="*/ 63 h 63"/>
              </a:gdLst>
              <a:ahLst/>
              <a:cxnLst>
                <a:cxn ang="T8">
                  <a:pos x="T0" y="T1"/>
                </a:cxn>
                <a:cxn ang="T9">
                  <a:pos x="T2" y="T3"/>
                </a:cxn>
                <a:cxn ang="T10">
                  <a:pos x="T4" y="T5"/>
                </a:cxn>
                <a:cxn ang="T11">
                  <a:pos x="T6" y="T7"/>
                </a:cxn>
              </a:cxnLst>
              <a:rect l="T12" t="T13" r="T14" b="T15"/>
              <a:pathLst>
                <a:path w="134" h="63">
                  <a:moveTo>
                    <a:pt x="130" y="63"/>
                  </a:moveTo>
                  <a:lnTo>
                    <a:pt x="134" y="51"/>
                  </a:lnTo>
                  <a:lnTo>
                    <a:pt x="0" y="0"/>
                  </a:lnTo>
                  <a:lnTo>
                    <a:pt x="130" y="63"/>
                  </a:lnTo>
                </a:path>
              </a:pathLst>
            </a:custGeom>
            <a:noFill/>
            <a:ln w="0">
              <a:solidFill>
                <a:srgbClr val="000000"/>
              </a:solidFill>
              <a:prstDash val="solid"/>
              <a:round/>
              <a:headEnd/>
              <a:tailEnd/>
            </a:ln>
          </p:spPr>
          <p:txBody>
            <a:bodyPr/>
            <a:lstStyle/>
            <a:p>
              <a:endParaRPr lang="en-US"/>
            </a:p>
          </p:txBody>
        </p:sp>
        <p:sp>
          <p:nvSpPr>
            <p:cNvPr id="2806" name="Freeform 756">
              <a:extLst>
                <a:ext uri="{FF2B5EF4-FFF2-40B4-BE49-F238E27FC236}">
                  <a16:creationId xmlns:a16="http://schemas.microsoft.com/office/drawing/2014/main" id="{449A6AEE-7EA7-4E32-830F-3A4358AF28F3}"/>
                </a:ext>
              </a:extLst>
            </p:cNvPr>
            <p:cNvSpPr>
              <a:spLocks/>
            </p:cNvSpPr>
            <p:nvPr/>
          </p:nvSpPr>
          <p:spPr bwMode="auto">
            <a:xfrm>
              <a:off x="3560" y="3854"/>
              <a:ext cx="23" cy="10"/>
            </a:xfrm>
            <a:custGeom>
              <a:avLst/>
              <a:gdLst>
                <a:gd name="T0" fmla="*/ 134 w 138"/>
                <a:gd name="T1" fmla="*/ 51 h 51"/>
                <a:gd name="T2" fmla="*/ 138 w 138"/>
                <a:gd name="T3" fmla="*/ 39 h 51"/>
                <a:gd name="T4" fmla="*/ 0 w 138"/>
                <a:gd name="T5" fmla="*/ 0 h 51"/>
                <a:gd name="T6" fmla="*/ 134 w 138"/>
                <a:gd name="T7" fmla="*/ 51 h 51"/>
                <a:gd name="T8" fmla="*/ 0 60000 65536"/>
                <a:gd name="T9" fmla="*/ 0 60000 65536"/>
                <a:gd name="T10" fmla="*/ 0 60000 65536"/>
                <a:gd name="T11" fmla="*/ 0 60000 65536"/>
                <a:gd name="T12" fmla="*/ 0 w 138"/>
                <a:gd name="T13" fmla="*/ 0 h 51"/>
                <a:gd name="T14" fmla="*/ 138 w 138"/>
                <a:gd name="T15" fmla="*/ 51 h 51"/>
              </a:gdLst>
              <a:ahLst/>
              <a:cxnLst>
                <a:cxn ang="T8">
                  <a:pos x="T0" y="T1"/>
                </a:cxn>
                <a:cxn ang="T9">
                  <a:pos x="T2" y="T3"/>
                </a:cxn>
                <a:cxn ang="T10">
                  <a:pos x="T4" y="T5"/>
                </a:cxn>
                <a:cxn ang="T11">
                  <a:pos x="T6" y="T7"/>
                </a:cxn>
              </a:cxnLst>
              <a:rect l="T12" t="T13" r="T14" b="T15"/>
              <a:pathLst>
                <a:path w="138" h="51">
                  <a:moveTo>
                    <a:pt x="134" y="51"/>
                  </a:moveTo>
                  <a:lnTo>
                    <a:pt x="138" y="39"/>
                  </a:lnTo>
                  <a:lnTo>
                    <a:pt x="0" y="0"/>
                  </a:lnTo>
                  <a:lnTo>
                    <a:pt x="134" y="51"/>
                  </a:lnTo>
                  <a:close/>
                </a:path>
              </a:pathLst>
            </a:custGeom>
            <a:solidFill>
              <a:srgbClr val="000000"/>
            </a:solidFill>
            <a:ln w="9525">
              <a:noFill/>
              <a:round/>
              <a:headEnd/>
              <a:tailEnd/>
            </a:ln>
          </p:spPr>
          <p:txBody>
            <a:bodyPr/>
            <a:lstStyle/>
            <a:p>
              <a:endParaRPr lang="en-US"/>
            </a:p>
          </p:txBody>
        </p:sp>
        <p:sp>
          <p:nvSpPr>
            <p:cNvPr id="2807" name="Freeform 757">
              <a:extLst>
                <a:ext uri="{FF2B5EF4-FFF2-40B4-BE49-F238E27FC236}">
                  <a16:creationId xmlns:a16="http://schemas.microsoft.com/office/drawing/2014/main" id="{611DA2A2-3900-4D66-A54F-E67861370815}"/>
                </a:ext>
              </a:extLst>
            </p:cNvPr>
            <p:cNvSpPr>
              <a:spLocks/>
            </p:cNvSpPr>
            <p:nvPr/>
          </p:nvSpPr>
          <p:spPr bwMode="auto">
            <a:xfrm>
              <a:off x="3560" y="3854"/>
              <a:ext cx="23" cy="10"/>
            </a:xfrm>
            <a:custGeom>
              <a:avLst/>
              <a:gdLst>
                <a:gd name="T0" fmla="*/ 134 w 138"/>
                <a:gd name="T1" fmla="*/ 51 h 51"/>
                <a:gd name="T2" fmla="*/ 138 w 138"/>
                <a:gd name="T3" fmla="*/ 39 h 51"/>
                <a:gd name="T4" fmla="*/ 0 w 138"/>
                <a:gd name="T5" fmla="*/ 0 h 51"/>
                <a:gd name="T6" fmla="*/ 134 w 138"/>
                <a:gd name="T7" fmla="*/ 51 h 51"/>
                <a:gd name="T8" fmla="*/ 0 60000 65536"/>
                <a:gd name="T9" fmla="*/ 0 60000 65536"/>
                <a:gd name="T10" fmla="*/ 0 60000 65536"/>
                <a:gd name="T11" fmla="*/ 0 60000 65536"/>
                <a:gd name="T12" fmla="*/ 0 w 138"/>
                <a:gd name="T13" fmla="*/ 0 h 51"/>
                <a:gd name="T14" fmla="*/ 138 w 138"/>
                <a:gd name="T15" fmla="*/ 51 h 51"/>
              </a:gdLst>
              <a:ahLst/>
              <a:cxnLst>
                <a:cxn ang="T8">
                  <a:pos x="T0" y="T1"/>
                </a:cxn>
                <a:cxn ang="T9">
                  <a:pos x="T2" y="T3"/>
                </a:cxn>
                <a:cxn ang="T10">
                  <a:pos x="T4" y="T5"/>
                </a:cxn>
                <a:cxn ang="T11">
                  <a:pos x="T6" y="T7"/>
                </a:cxn>
              </a:cxnLst>
              <a:rect l="T12" t="T13" r="T14" b="T15"/>
              <a:pathLst>
                <a:path w="138" h="51">
                  <a:moveTo>
                    <a:pt x="134" y="51"/>
                  </a:moveTo>
                  <a:lnTo>
                    <a:pt x="138" y="39"/>
                  </a:lnTo>
                  <a:lnTo>
                    <a:pt x="0" y="0"/>
                  </a:lnTo>
                  <a:lnTo>
                    <a:pt x="134" y="51"/>
                  </a:lnTo>
                </a:path>
              </a:pathLst>
            </a:custGeom>
            <a:noFill/>
            <a:ln w="0">
              <a:solidFill>
                <a:srgbClr val="000000"/>
              </a:solidFill>
              <a:prstDash val="solid"/>
              <a:round/>
              <a:headEnd/>
              <a:tailEnd/>
            </a:ln>
          </p:spPr>
          <p:txBody>
            <a:bodyPr/>
            <a:lstStyle/>
            <a:p>
              <a:endParaRPr lang="en-US"/>
            </a:p>
          </p:txBody>
        </p:sp>
        <p:sp>
          <p:nvSpPr>
            <p:cNvPr id="2808" name="Freeform 758">
              <a:extLst>
                <a:ext uri="{FF2B5EF4-FFF2-40B4-BE49-F238E27FC236}">
                  <a16:creationId xmlns:a16="http://schemas.microsoft.com/office/drawing/2014/main" id="{770D64A0-E203-4098-9364-B9B67F2C7CBC}"/>
                </a:ext>
              </a:extLst>
            </p:cNvPr>
            <p:cNvSpPr>
              <a:spLocks/>
            </p:cNvSpPr>
            <p:nvPr/>
          </p:nvSpPr>
          <p:spPr bwMode="auto">
            <a:xfrm>
              <a:off x="3560" y="3854"/>
              <a:ext cx="24" cy="8"/>
            </a:xfrm>
            <a:custGeom>
              <a:avLst/>
              <a:gdLst>
                <a:gd name="T0" fmla="*/ 138 w 141"/>
                <a:gd name="T1" fmla="*/ 39 h 39"/>
                <a:gd name="T2" fmla="*/ 141 w 141"/>
                <a:gd name="T3" fmla="*/ 26 h 39"/>
                <a:gd name="T4" fmla="*/ 0 w 141"/>
                <a:gd name="T5" fmla="*/ 0 h 39"/>
                <a:gd name="T6" fmla="*/ 138 w 141"/>
                <a:gd name="T7" fmla="*/ 39 h 39"/>
                <a:gd name="T8" fmla="*/ 0 60000 65536"/>
                <a:gd name="T9" fmla="*/ 0 60000 65536"/>
                <a:gd name="T10" fmla="*/ 0 60000 65536"/>
                <a:gd name="T11" fmla="*/ 0 60000 65536"/>
                <a:gd name="T12" fmla="*/ 0 w 141"/>
                <a:gd name="T13" fmla="*/ 0 h 39"/>
                <a:gd name="T14" fmla="*/ 141 w 141"/>
                <a:gd name="T15" fmla="*/ 39 h 39"/>
              </a:gdLst>
              <a:ahLst/>
              <a:cxnLst>
                <a:cxn ang="T8">
                  <a:pos x="T0" y="T1"/>
                </a:cxn>
                <a:cxn ang="T9">
                  <a:pos x="T2" y="T3"/>
                </a:cxn>
                <a:cxn ang="T10">
                  <a:pos x="T4" y="T5"/>
                </a:cxn>
                <a:cxn ang="T11">
                  <a:pos x="T6" y="T7"/>
                </a:cxn>
              </a:cxnLst>
              <a:rect l="T12" t="T13" r="T14" b="T15"/>
              <a:pathLst>
                <a:path w="141" h="39">
                  <a:moveTo>
                    <a:pt x="138" y="39"/>
                  </a:moveTo>
                  <a:lnTo>
                    <a:pt x="141" y="26"/>
                  </a:lnTo>
                  <a:lnTo>
                    <a:pt x="0" y="0"/>
                  </a:lnTo>
                  <a:lnTo>
                    <a:pt x="138" y="39"/>
                  </a:lnTo>
                  <a:close/>
                </a:path>
              </a:pathLst>
            </a:custGeom>
            <a:solidFill>
              <a:srgbClr val="000000"/>
            </a:solidFill>
            <a:ln w="9525">
              <a:noFill/>
              <a:round/>
              <a:headEnd/>
              <a:tailEnd/>
            </a:ln>
          </p:spPr>
          <p:txBody>
            <a:bodyPr/>
            <a:lstStyle/>
            <a:p>
              <a:endParaRPr lang="en-US"/>
            </a:p>
          </p:txBody>
        </p:sp>
        <p:sp>
          <p:nvSpPr>
            <p:cNvPr id="2809" name="Freeform 759">
              <a:extLst>
                <a:ext uri="{FF2B5EF4-FFF2-40B4-BE49-F238E27FC236}">
                  <a16:creationId xmlns:a16="http://schemas.microsoft.com/office/drawing/2014/main" id="{C55E2F1E-E28B-45DD-BA19-CA19CFE81651}"/>
                </a:ext>
              </a:extLst>
            </p:cNvPr>
            <p:cNvSpPr>
              <a:spLocks/>
            </p:cNvSpPr>
            <p:nvPr/>
          </p:nvSpPr>
          <p:spPr bwMode="auto">
            <a:xfrm>
              <a:off x="3560" y="3854"/>
              <a:ext cx="24" cy="8"/>
            </a:xfrm>
            <a:custGeom>
              <a:avLst/>
              <a:gdLst>
                <a:gd name="T0" fmla="*/ 138 w 141"/>
                <a:gd name="T1" fmla="*/ 39 h 39"/>
                <a:gd name="T2" fmla="*/ 141 w 141"/>
                <a:gd name="T3" fmla="*/ 26 h 39"/>
                <a:gd name="T4" fmla="*/ 0 w 141"/>
                <a:gd name="T5" fmla="*/ 0 h 39"/>
                <a:gd name="T6" fmla="*/ 138 w 141"/>
                <a:gd name="T7" fmla="*/ 39 h 39"/>
                <a:gd name="T8" fmla="*/ 0 60000 65536"/>
                <a:gd name="T9" fmla="*/ 0 60000 65536"/>
                <a:gd name="T10" fmla="*/ 0 60000 65536"/>
                <a:gd name="T11" fmla="*/ 0 60000 65536"/>
                <a:gd name="T12" fmla="*/ 0 w 141"/>
                <a:gd name="T13" fmla="*/ 0 h 39"/>
                <a:gd name="T14" fmla="*/ 141 w 141"/>
                <a:gd name="T15" fmla="*/ 39 h 39"/>
              </a:gdLst>
              <a:ahLst/>
              <a:cxnLst>
                <a:cxn ang="T8">
                  <a:pos x="T0" y="T1"/>
                </a:cxn>
                <a:cxn ang="T9">
                  <a:pos x="T2" y="T3"/>
                </a:cxn>
                <a:cxn ang="T10">
                  <a:pos x="T4" y="T5"/>
                </a:cxn>
                <a:cxn ang="T11">
                  <a:pos x="T6" y="T7"/>
                </a:cxn>
              </a:cxnLst>
              <a:rect l="T12" t="T13" r="T14" b="T15"/>
              <a:pathLst>
                <a:path w="141" h="39">
                  <a:moveTo>
                    <a:pt x="138" y="39"/>
                  </a:moveTo>
                  <a:lnTo>
                    <a:pt x="141" y="26"/>
                  </a:lnTo>
                  <a:lnTo>
                    <a:pt x="0" y="0"/>
                  </a:lnTo>
                  <a:lnTo>
                    <a:pt x="138" y="39"/>
                  </a:lnTo>
                </a:path>
              </a:pathLst>
            </a:custGeom>
            <a:noFill/>
            <a:ln w="0">
              <a:solidFill>
                <a:srgbClr val="000000"/>
              </a:solidFill>
              <a:prstDash val="solid"/>
              <a:round/>
              <a:headEnd/>
              <a:tailEnd/>
            </a:ln>
          </p:spPr>
          <p:txBody>
            <a:bodyPr/>
            <a:lstStyle/>
            <a:p>
              <a:endParaRPr lang="en-US"/>
            </a:p>
          </p:txBody>
        </p:sp>
        <p:sp>
          <p:nvSpPr>
            <p:cNvPr id="2810" name="Freeform 760">
              <a:extLst>
                <a:ext uri="{FF2B5EF4-FFF2-40B4-BE49-F238E27FC236}">
                  <a16:creationId xmlns:a16="http://schemas.microsoft.com/office/drawing/2014/main" id="{82A5C170-5216-48FB-B84E-CD8594F028A7}"/>
                </a:ext>
              </a:extLst>
            </p:cNvPr>
            <p:cNvSpPr>
              <a:spLocks/>
            </p:cNvSpPr>
            <p:nvPr/>
          </p:nvSpPr>
          <p:spPr bwMode="auto">
            <a:xfrm>
              <a:off x="3560" y="3854"/>
              <a:ext cx="24" cy="5"/>
            </a:xfrm>
            <a:custGeom>
              <a:avLst/>
              <a:gdLst>
                <a:gd name="T0" fmla="*/ 141 w 142"/>
                <a:gd name="T1" fmla="*/ 26 h 26"/>
                <a:gd name="T2" fmla="*/ 142 w 142"/>
                <a:gd name="T3" fmla="*/ 13 h 26"/>
                <a:gd name="T4" fmla="*/ 0 w 142"/>
                <a:gd name="T5" fmla="*/ 0 h 26"/>
                <a:gd name="T6" fmla="*/ 141 w 142"/>
                <a:gd name="T7" fmla="*/ 26 h 26"/>
                <a:gd name="T8" fmla="*/ 0 60000 65536"/>
                <a:gd name="T9" fmla="*/ 0 60000 65536"/>
                <a:gd name="T10" fmla="*/ 0 60000 65536"/>
                <a:gd name="T11" fmla="*/ 0 60000 65536"/>
                <a:gd name="T12" fmla="*/ 0 w 142"/>
                <a:gd name="T13" fmla="*/ 0 h 26"/>
                <a:gd name="T14" fmla="*/ 142 w 142"/>
                <a:gd name="T15" fmla="*/ 26 h 26"/>
              </a:gdLst>
              <a:ahLst/>
              <a:cxnLst>
                <a:cxn ang="T8">
                  <a:pos x="T0" y="T1"/>
                </a:cxn>
                <a:cxn ang="T9">
                  <a:pos x="T2" y="T3"/>
                </a:cxn>
                <a:cxn ang="T10">
                  <a:pos x="T4" y="T5"/>
                </a:cxn>
                <a:cxn ang="T11">
                  <a:pos x="T6" y="T7"/>
                </a:cxn>
              </a:cxnLst>
              <a:rect l="T12" t="T13" r="T14" b="T15"/>
              <a:pathLst>
                <a:path w="142" h="26">
                  <a:moveTo>
                    <a:pt x="141" y="26"/>
                  </a:moveTo>
                  <a:lnTo>
                    <a:pt x="142" y="13"/>
                  </a:lnTo>
                  <a:lnTo>
                    <a:pt x="0" y="0"/>
                  </a:lnTo>
                  <a:lnTo>
                    <a:pt x="141" y="26"/>
                  </a:lnTo>
                  <a:close/>
                </a:path>
              </a:pathLst>
            </a:custGeom>
            <a:solidFill>
              <a:srgbClr val="000000"/>
            </a:solidFill>
            <a:ln w="9525">
              <a:noFill/>
              <a:round/>
              <a:headEnd/>
              <a:tailEnd/>
            </a:ln>
          </p:spPr>
          <p:txBody>
            <a:bodyPr/>
            <a:lstStyle/>
            <a:p>
              <a:endParaRPr lang="en-US"/>
            </a:p>
          </p:txBody>
        </p:sp>
        <p:sp>
          <p:nvSpPr>
            <p:cNvPr id="2811" name="Freeform 761">
              <a:extLst>
                <a:ext uri="{FF2B5EF4-FFF2-40B4-BE49-F238E27FC236}">
                  <a16:creationId xmlns:a16="http://schemas.microsoft.com/office/drawing/2014/main" id="{D1AB953F-D765-4977-B84F-1ECF3D60903C}"/>
                </a:ext>
              </a:extLst>
            </p:cNvPr>
            <p:cNvSpPr>
              <a:spLocks/>
            </p:cNvSpPr>
            <p:nvPr/>
          </p:nvSpPr>
          <p:spPr bwMode="auto">
            <a:xfrm>
              <a:off x="3560" y="3854"/>
              <a:ext cx="24" cy="5"/>
            </a:xfrm>
            <a:custGeom>
              <a:avLst/>
              <a:gdLst>
                <a:gd name="T0" fmla="*/ 141 w 142"/>
                <a:gd name="T1" fmla="*/ 26 h 26"/>
                <a:gd name="T2" fmla="*/ 142 w 142"/>
                <a:gd name="T3" fmla="*/ 13 h 26"/>
                <a:gd name="T4" fmla="*/ 0 w 142"/>
                <a:gd name="T5" fmla="*/ 0 h 26"/>
                <a:gd name="T6" fmla="*/ 141 w 142"/>
                <a:gd name="T7" fmla="*/ 26 h 26"/>
                <a:gd name="T8" fmla="*/ 0 60000 65536"/>
                <a:gd name="T9" fmla="*/ 0 60000 65536"/>
                <a:gd name="T10" fmla="*/ 0 60000 65536"/>
                <a:gd name="T11" fmla="*/ 0 60000 65536"/>
                <a:gd name="T12" fmla="*/ 0 w 142"/>
                <a:gd name="T13" fmla="*/ 0 h 26"/>
                <a:gd name="T14" fmla="*/ 142 w 142"/>
                <a:gd name="T15" fmla="*/ 26 h 26"/>
              </a:gdLst>
              <a:ahLst/>
              <a:cxnLst>
                <a:cxn ang="T8">
                  <a:pos x="T0" y="T1"/>
                </a:cxn>
                <a:cxn ang="T9">
                  <a:pos x="T2" y="T3"/>
                </a:cxn>
                <a:cxn ang="T10">
                  <a:pos x="T4" y="T5"/>
                </a:cxn>
                <a:cxn ang="T11">
                  <a:pos x="T6" y="T7"/>
                </a:cxn>
              </a:cxnLst>
              <a:rect l="T12" t="T13" r="T14" b="T15"/>
              <a:pathLst>
                <a:path w="142" h="26">
                  <a:moveTo>
                    <a:pt x="141" y="26"/>
                  </a:moveTo>
                  <a:lnTo>
                    <a:pt x="142" y="13"/>
                  </a:lnTo>
                  <a:lnTo>
                    <a:pt x="0" y="0"/>
                  </a:lnTo>
                  <a:lnTo>
                    <a:pt x="141" y="26"/>
                  </a:lnTo>
                </a:path>
              </a:pathLst>
            </a:custGeom>
            <a:noFill/>
            <a:ln w="0">
              <a:solidFill>
                <a:srgbClr val="000000"/>
              </a:solidFill>
              <a:prstDash val="solid"/>
              <a:round/>
              <a:headEnd/>
              <a:tailEnd/>
            </a:ln>
          </p:spPr>
          <p:txBody>
            <a:bodyPr/>
            <a:lstStyle/>
            <a:p>
              <a:endParaRPr lang="en-US"/>
            </a:p>
          </p:txBody>
        </p:sp>
        <p:sp>
          <p:nvSpPr>
            <p:cNvPr id="2812" name="Freeform 762">
              <a:extLst>
                <a:ext uri="{FF2B5EF4-FFF2-40B4-BE49-F238E27FC236}">
                  <a16:creationId xmlns:a16="http://schemas.microsoft.com/office/drawing/2014/main" id="{3F1E9B56-D2DD-4A83-A03D-0D3CA11739E5}"/>
                </a:ext>
              </a:extLst>
            </p:cNvPr>
            <p:cNvSpPr>
              <a:spLocks/>
            </p:cNvSpPr>
            <p:nvPr/>
          </p:nvSpPr>
          <p:spPr bwMode="auto">
            <a:xfrm>
              <a:off x="3560" y="3854"/>
              <a:ext cx="24" cy="3"/>
            </a:xfrm>
            <a:custGeom>
              <a:avLst/>
              <a:gdLst>
                <a:gd name="T0" fmla="*/ 142 w 142"/>
                <a:gd name="T1" fmla="*/ 13 h 13"/>
                <a:gd name="T2" fmla="*/ 142 w 142"/>
                <a:gd name="T3" fmla="*/ 0 h 13"/>
                <a:gd name="T4" fmla="*/ 0 w 142"/>
                <a:gd name="T5" fmla="*/ 0 h 13"/>
                <a:gd name="T6" fmla="*/ 142 w 142"/>
                <a:gd name="T7" fmla="*/ 13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142" y="13"/>
                  </a:moveTo>
                  <a:lnTo>
                    <a:pt x="142" y="0"/>
                  </a:lnTo>
                  <a:lnTo>
                    <a:pt x="0" y="0"/>
                  </a:lnTo>
                  <a:lnTo>
                    <a:pt x="142" y="13"/>
                  </a:lnTo>
                  <a:close/>
                </a:path>
              </a:pathLst>
            </a:custGeom>
            <a:solidFill>
              <a:srgbClr val="000000"/>
            </a:solidFill>
            <a:ln w="9525">
              <a:noFill/>
              <a:round/>
              <a:headEnd/>
              <a:tailEnd/>
            </a:ln>
          </p:spPr>
          <p:txBody>
            <a:bodyPr/>
            <a:lstStyle/>
            <a:p>
              <a:endParaRPr lang="en-US"/>
            </a:p>
          </p:txBody>
        </p:sp>
        <p:sp>
          <p:nvSpPr>
            <p:cNvPr id="2813" name="Freeform 763">
              <a:extLst>
                <a:ext uri="{FF2B5EF4-FFF2-40B4-BE49-F238E27FC236}">
                  <a16:creationId xmlns:a16="http://schemas.microsoft.com/office/drawing/2014/main" id="{246FFE10-6610-478C-8BD7-C3972D9DB5A0}"/>
                </a:ext>
              </a:extLst>
            </p:cNvPr>
            <p:cNvSpPr>
              <a:spLocks/>
            </p:cNvSpPr>
            <p:nvPr/>
          </p:nvSpPr>
          <p:spPr bwMode="auto">
            <a:xfrm>
              <a:off x="3560" y="3854"/>
              <a:ext cx="24" cy="3"/>
            </a:xfrm>
            <a:custGeom>
              <a:avLst/>
              <a:gdLst>
                <a:gd name="T0" fmla="*/ 142 w 142"/>
                <a:gd name="T1" fmla="*/ 13 h 13"/>
                <a:gd name="T2" fmla="*/ 142 w 142"/>
                <a:gd name="T3" fmla="*/ 0 h 13"/>
                <a:gd name="T4" fmla="*/ 0 w 142"/>
                <a:gd name="T5" fmla="*/ 0 h 13"/>
                <a:gd name="T6" fmla="*/ 142 w 142"/>
                <a:gd name="T7" fmla="*/ 13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142" y="13"/>
                  </a:moveTo>
                  <a:lnTo>
                    <a:pt x="142" y="0"/>
                  </a:lnTo>
                  <a:lnTo>
                    <a:pt x="0" y="0"/>
                  </a:lnTo>
                  <a:lnTo>
                    <a:pt x="142" y="13"/>
                  </a:lnTo>
                </a:path>
              </a:pathLst>
            </a:custGeom>
            <a:noFill/>
            <a:ln w="0">
              <a:solidFill>
                <a:srgbClr val="000000"/>
              </a:solidFill>
              <a:prstDash val="solid"/>
              <a:round/>
              <a:headEnd/>
              <a:tailEnd/>
            </a:ln>
          </p:spPr>
          <p:txBody>
            <a:bodyPr/>
            <a:lstStyle/>
            <a:p>
              <a:endParaRPr lang="en-US"/>
            </a:p>
          </p:txBody>
        </p:sp>
        <p:sp>
          <p:nvSpPr>
            <p:cNvPr id="2814" name="Freeform 764">
              <a:extLst>
                <a:ext uri="{FF2B5EF4-FFF2-40B4-BE49-F238E27FC236}">
                  <a16:creationId xmlns:a16="http://schemas.microsoft.com/office/drawing/2014/main" id="{F00CC351-F3F5-4B69-90B6-7F933A9F9F53}"/>
                </a:ext>
              </a:extLst>
            </p:cNvPr>
            <p:cNvSpPr>
              <a:spLocks/>
            </p:cNvSpPr>
            <p:nvPr/>
          </p:nvSpPr>
          <p:spPr bwMode="auto">
            <a:xfrm>
              <a:off x="4033" y="3244"/>
              <a:ext cx="38" cy="53"/>
            </a:xfrm>
            <a:custGeom>
              <a:avLst/>
              <a:gdLst>
                <a:gd name="T0" fmla="*/ 227 w 227"/>
                <a:gd name="T1" fmla="*/ 36 h 263"/>
                <a:gd name="T2" fmla="*/ 198 w 227"/>
                <a:gd name="T3" fmla="*/ 0 h 263"/>
                <a:gd name="T4" fmla="*/ 0 w 227"/>
                <a:gd name="T5" fmla="*/ 263 h 263"/>
                <a:gd name="T6" fmla="*/ 227 w 227"/>
                <a:gd name="T7" fmla="*/ 36 h 263"/>
                <a:gd name="T8" fmla="*/ 0 60000 65536"/>
                <a:gd name="T9" fmla="*/ 0 60000 65536"/>
                <a:gd name="T10" fmla="*/ 0 60000 65536"/>
                <a:gd name="T11" fmla="*/ 0 60000 65536"/>
                <a:gd name="T12" fmla="*/ 0 w 227"/>
                <a:gd name="T13" fmla="*/ 0 h 263"/>
                <a:gd name="T14" fmla="*/ 227 w 227"/>
                <a:gd name="T15" fmla="*/ 263 h 263"/>
              </a:gdLst>
              <a:ahLst/>
              <a:cxnLst>
                <a:cxn ang="T8">
                  <a:pos x="T0" y="T1"/>
                </a:cxn>
                <a:cxn ang="T9">
                  <a:pos x="T2" y="T3"/>
                </a:cxn>
                <a:cxn ang="T10">
                  <a:pos x="T4" y="T5"/>
                </a:cxn>
                <a:cxn ang="T11">
                  <a:pos x="T6" y="T7"/>
                </a:cxn>
              </a:cxnLst>
              <a:rect l="T12" t="T13" r="T14" b="T15"/>
              <a:pathLst>
                <a:path w="227" h="263">
                  <a:moveTo>
                    <a:pt x="227" y="36"/>
                  </a:moveTo>
                  <a:lnTo>
                    <a:pt x="198" y="0"/>
                  </a:lnTo>
                  <a:lnTo>
                    <a:pt x="0" y="263"/>
                  </a:lnTo>
                  <a:lnTo>
                    <a:pt x="227" y="36"/>
                  </a:lnTo>
                  <a:close/>
                </a:path>
              </a:pathLst>
            </a:custGeom>
            <a:solidFill>
              <a:srgbClr val="000000"/>
            </a:solidFill>
            <a:ln w="9525">
              <a:noFill/>
              <a:round/>
              <a:headEnd/>
              <a:tailEnd/>
            </a:ln>
          </p:spPr>
          <p:txBody>
            <a:bodyPr/>
            <a:lstStyle/>
            <a:p>
              <a:endParaRPr lang="en-US"/>
            </a:p>
          </p:txBody>
        </p:sp>
        <p:sp>
          <p:nvSpPr>
            <p:cNvPr id="2815" name="Freeform 765">
              <a:extLst>
                <a:ext uri="{FF2B5EF4-FFF2-40B4-BE49-F238E27FC236}">
                  <a16:creationId xmlns:a16="http://schemas.microsoft.com/office/drawing/2014/main" id="{A03D3B05-4990-4EC1-846D-9A2666F4E301}"/>
                </a:ext>
              </a:extLst>
            </p:cNvPr>
            <p:cNvSpPr>
              <a:spLocks/>
            </p:cNvSpPr>
            <p:nvPr/>
          </p:nvSpPr>
          <p:spPr bwMode="auto">
            <a:xfrm>
              <a:off x="4028" y="3244"/>
              <a:ext cx="38" cy="53"/>
            </a:xfrm>
            <a:custGeom>
              <a:avLst/>
              <a:gdLst>
                <a:gd name="T0" fmla="*/ 226 w 226"/>
                <a:gd name="T1" fmla="*/ 0 h 263"/>
                <a:gd name="T2" fmla="*/ 28 w 226"/>
                <a:gd name="T3" fmla="*/ 263 h 263"/>
                <a:gd name="T4" fmla="*/ 0 w 226"/>
                <a:gd name="T5" fmla="*/ 227 h 263"/>
                <a:gd name="T6" fmla="*/ 226 w 226"/>
                <a:gd name="T7" fmla="*/ 0 h 263"/>
                <a:gd name="T8" fmla="*/ 0 60000 65536"/>
                <a:gd name="T9" fmla="*/ 0 60000 65536"/>
                <a:gd name="T10" fmla="*/ 0 60000 65536"/>
                <a:gd name="T11" fmla="*/ 0 60000 65536"/>
                <a:gd name="T12" fmla="*/ 0 w 226"/>
                <a:gd name="T13" fmla="*/ 0 h 263"/>
                <a:gd name="T14" fmla="*/ 226 w 226"/>
                <a:gd name="T15" fmla="*/ 263 h 263"/>
              </a:gdLst>
              <a:ahLst/>
              <a:cxnLst>
                <a:cxn ang="T8">
                  <a:pos x="T0" y="T1"/>
                </a:cxn>
                <a:cxn ang="T9">
                  <a:pos x="T2" y="T3"/>
                </a:cxn>
                <a:cxn ang="T10">
                  <a:pos x="T4" y="T5"/>
                </a:cxn>
                <a:cxn ang="T11">
                  <a:pos x="T6" y="T7"/>
                </a:cxn>
              </a:cxnLst>
              <a:rect l="T12" t="T13" r="T14" b="T15"/>
              <a:pathLst>
                <a:path w="226" h="263">
                  <a:moveTo>
                    <a:pt x="226" y="0"/>
                  </a:moveTo>
                  <a:lnTo>
                    <a:pt x="28" y="263"/>
                  </a:lnTo>
                  <a:lnTo>
                    <a:pt x="0" y="227"/>
                  </a:lnTo>
                  <a:lnTo>
                    <a:pt x="226" y="0"/>
                  </a:lnTo>
                  <a:close/>
                </a:path>
              </a:pathLst>
            </a:custGeom>
            <a:solidFill>
              <a:srgbClr val="000000"/>
            </a:solidFill>
            <a:ln w="9525">
              <a:noFill/>
              <a:round/>
              <a:headEnd/>
              <a:tailEnd/>
            </a:ln>
          </p:spPr>
          <p:txBody>
            <a:bodyPr/>
            <a:lstStyle/>
            <a:p>
              <a:endParaRPr lang="en-US"/>
            </a:p>
          </p:txBody>
        </p:sp>
        <p:sp>
          <p:nvSpPr>
            <p:cNvPr id="2816" name="Freeform 766">
              <a:extLst>
                <a:ext uri="{FF2B5EF4-FFF2-40B4-BE49-F238E27FC236}">
                  <a16:creationId xmlns:a16="http://schemas.microsoft.com/office/drawing/2014/main" id="{8B3E6ADA-8972-45D7-B39B-07D5DBAF0F0B}"/>
                </a:ext>
              </a:extLst>
            </p:cNvPr>
            <p:cNvSpPr>
              <a:spLocks/>
            </p:cNvSpPr>
            <p:nvPr/>
          </p:nvSpPr>
          <p:spPr bwMode="auto">
            <a:xfrm>
              <a:off x="4028" y="3244"/>
              <a:ext cx="43" cy="53"/>
            </a:xfrm>
            <a:custGeom>
              <a:avLst/>
              <a:gdLst>
                <a:gd name="T0" fmla="*/ 255 w 255"/>
                <a:gd name="T1" fmla="*/ 36 h 263"/>
                <a:gd name="T2" fmla="*/ 226 w 255"/>
                <a:gd name="T3" fmla="*/ 0 h 263"/>
                <a:gd name="T4" fmla="*/ 0 w 255"/>
                <a:gd name="T5" fmla="*/ 227 h 263"/>
                <a:gd name="T6" fmla="*/ 28 w 255"/>
                <a:gd name="T7" fmla="*/ 263 h 263"/>
                <a:gd name="T8" fmla="*/ 255 w 255"/>
                <a:gd name="T9" fmla="*/ 36 h 263"/>
                <a:gd name="T10" fmla="*/ 0 60000 65536"/>
                <a:gd name="T11" fmla="*/ 0 60000 65536"/>
                <a:gd name="T12" fmla="*/ 0 60000 65536"/>
                <a:gd name="T13" fmla="*/ 0 60000 65536"/>
                <a:gd name="T14" fmla="*/ 0 60000 65536"/>
                <a:gd name="T15" fmla="*/ 0 w 255"/>
                <a:gd name="T16" fmla="*/ 0 h 263"/>
                <a:gd name="T17" fmla="*/ 255 w 255"/>
                <a:gd name="T18" fmla="*/ 263 h 263"/>
              </a:gdLst>
              <a:ahLst/>
              <a:cxnLst>
                <a:cxn ang="T10">
                  <a:pos x="T0" y="T1"/>
                </a:cxn>
                <a:cxn ang="T11">
                  <a:pos x="T2" y="T3"/>
                </a:cxn>
                <a:cxn ang="T12">
                  <a:pos x="T4" y="T5"/>
                </a:cxn>
                <a:cxn ang="T13">
                  <a:pos x="T6" y="T7"/>
                </a:cxn>
                <a:cxn ang="T14">
                  <a:pos x="T8" y="T9"/>
                </a:cxn>
              </a:cxnLst>
              <a:rect l="T15" t="T16" r="T17" b="T18"/>
              <a:pathLst>
                <a:path w="255" h="263">
                  <a:moveTo>
                    <a:pt x="255" y="36"/>
                  </a:moveTo>
                  <a:lnTo>
                    <a:pt x="226" y="0"/>
                  </a:lnTo>
                  <a:lnTo>
                    <a:pt x="0" y="227"/>
                  </a:lnTo>
                  <a:lnTo>
                    <a:pt x="28" y="263"/>
                  </a:lnTo>
                  <a:lnTo>
                    <a:pt x="255" y="36"/>
                  </a:lnTo>
                </a:path>
              </a:pathLst>
            </a:custGeom>
            <a:noFill/>
            <a:ln w="0">
              <a:solidFill>
                <a:srgbClr val="000000"/>
              </a:solidFill>
              <a:prstDash val="solid"/>
              <a:round/>
              <a:headEnd/>
              <a:tailEnd/>
            </a:ln>
          </p:spPr>
          <p:txBody>
            <a:bodyPr/>
            <a:lstStyle/>
            <a:p>
              <a:endParaRPr lang="en-US"/>
            </a:p>
          </p:txBody>
        </p:sp>
        <p:sp>
          <p:nvSpPr>
            <p:cNvPr id="2817" name="Freeform 767">
              <a:extLst>
                <a:ext uri="{FF2B5EF4-FFF2-40B4-BE49-F238E27FC236}">
                  <a16:creationId xmlns:a16="http://schemas.microsoft.com/office/drawing/2014/main" id="{8A058094-7ACF-43B3-B6C4-CB4CD63D192B}"/>
                </a:ext>
              </a:extLst>
            </p:cNvPr>
            <p:cNvSpPr>
              <a:spLocks/>
            </p:cNvSpPr>
            <p:nvPr/>
          </p:nvSpPr>
          <p:spPr bwMode="auto">
            <a:xfrm>
              <a:off x="3934" y="3329"/>
              <a:ext cx="66" cy="87"/>
            </a:xfrm>
            <a:custGeom>
              <a:avLst/>
              <a:gdLst>
                <a:gd name="T0" fmla="*/ 396 w 396"/>
                <a:gd name="T1" fmla="*/ 36 h 434"/>
                <a:gd name="T2" fmla="*/ 368 w 396"/>
                <a:gd name="T3" fmla="*/ 0 h 434"/>
                <a:gd name="T4" fmla="*/ 0 w 396"/>
                <a:gd name="T5" fmla="*/ 434 h 434"/>
                <a:gd name="T6" fmla="*/ 396 w 396"/>
                <a:gd name="T7" fmla="*/ 36 h 434"/>
                <a:gd name="T8" fmla="*/ 0 60000 65536"/>
                <a:gd name="T9" fmla="*/ 0 60000 65536"/>
                <a:gd name="T10" fmla="*/ 0 60000 65536"/>
                <a:gd name="T11" fmla="*/ 0 60000 65536"/>
                <a:gd name="T12" fmla="*/ 0 w 396"/>
                <a:gd name="T13" fmla="*/ 0 h 434"/>
                <a:gd name="T14" fmla="*/ 396 w 396"/>
                <a:gd name="T15" fmla="*/ 434 h 434"/>
              </a:gdLst>
              <a:ahLst/>
              <a:cxnLst>
                <a:cxn ang="T8">
                  <a:pos x="T0" y="T1"/>
                </a:cxn>
                <a:cxn ang="T9">
                  <a:pos x="T2" y="T3"/>
                </a:cxn>
                <a:cxn ang="T10">
                  <a:pos x="T4" y="T5"/>
                </a:cxn>
                <a:cxn ang="T11">
                  <a:pos x="T6" y="T7"/>
                </a:cxn>
              </a:cxnLst>
              <a:rect l="T12" t="T13" r="T14" b="T15"/>
              <a:pathLst>
                <a:path w="396" h="434">
                  <a:moveTo>
                    <a:pt x="396" y="36"/>
                  </a:moveTo>
                  <a:lnTo>
                    <a:pt x="368" y="0"/>
                  </a:lnTo>
                  <a:lnTo>
                    <a:pt x="0" y="434"/>
                  </a:lnTo>
                  <a:lnTo>
                    <a:pt x="396" y="36"/>
                  </a:lnTo>
                  <a:close/>
                </a:path>
              </a:pathLst>
            </a:custGeom>
            <a:solidFill>
              <a:srgbClr val="000000"/>
            </a:solidFill>
            <a:ln w="9525">
              <a:noFill/>
              <a:round/>
              <a:headEnd/>
              <a:tailEnd/>
            </a:ln>
          </p:spPr>
          <p:txBody>
            <a:bodyPr/>
            <a:lstStyle/>
            <a:p>
              <a:endParaRPr lang="en-US"/>
            </a:p>
          </p:txBody>
        </p:sp>
        <p:sp>
          <p:nvSpPr>
            <p:cNvPr id="2818" name="Freeform 768">
              <a:extLst>
                <a:ext uri="{FF2B5EF4-FFF2-40B4-BE49-F238E27FC236}">
                  <a16:creationId xmlns:a16="http://schemas.microsoft.com/office/drawing/2014/main" id="{0F380781-B7FD-4592-9AB6-4002EBDB8AE2}"/>
                </a:ext>
              </a:extLst>
            </p:cNvPr>
            <p:cNvSpPr>
              <a:spLocks/>
            </p:cNvSpPr>
            <p:nvPr/>
          </p:nvSpPr>
          <p:spPr bwMode="auto">
            <a:xfrm>
              <a:off x="3929" y="3329"/>
              <a:ext cx="66" cy="87"/>
            </a:xfrm>
            <a:custGeom>
              <a:avLst/>
              <a:gdLst>
                <a:gd name="T0" fmla="*/ 397 w 397"/>
                <a:gd name="T1" fmla="*/ 0 h 434"/>
                <a:gd name="T2" fmla="*/ 29 w 397"/>
                <a:gd name="T3" fmla="*/ 434 h 434"/>
                <a:gd name="T4" fmla="*/ 0 w 397"/>
                <a:gd name="T5" fmla="*/ 398 h 434"/>
                <a:gd name="T6" fmla="*/ 397 w 397"/>
                <a:gd name="T7" fmla="*/ 0 h 434"/>
                <a:gd name="T8" fmla="*/ 0 60000 65536"/>
                <a:gd name="T9" fmla="*/ 0 60000 65536"/>
                <a:gd name="T10" fmla="*/ 0 60000 65536"/>
                <a:gd name="T11" fmla="*/ 0 60000 65536"/>
                <a:gd name="T12" fmla="*/ 0 w 397"/>
                <a:gd name="T13" fmla="*/ 0 h 434"/>
                <a:gd name="T14" fmla="*/ 397 w 397"/>
                <a:gd name="T15" fmla="*/ 434 h 434"/>
              </a:gdLst>
              <a:ahLst/>
              <a:cxnLst>
                <a:cxn ang="T8">
                  <a:pos x="T0" y="T1"/>
                </a:cxn>
                <a:cxn ang="T9">
                  <a:pos x="T2" y="T3"/>
                </a:cxn>
                <a:cxn ang="T10">
                  <a:pos x="T4" y="T5"/>
                </a:cxn>
                <a:cxn ang="T11">
                  <a:pos x="T6" y="T7"/>
                </a:cxn>
              </a:cxnLst>
              <a:rect l="T12" t="T13" r="T14" b="T15"/>
              <a:pathLst>
                <a:path w="397" h="434">
                  <a:moveTo>
                    <a:pt x="397" y="0"/>
                  </a:moveTo>
                  <a:lnTo>
                    <a:pt x="29" y="434"/>
                  </a:lnTo>
                  <a:lnTo>
                    <a:pt x="0" y="398"/>
                  </a:lnTo>
                  <a:lnTo>
                    <a:pt x="397" y="0"/>
                  </a:lnTo>
                  <a:close/>
                </a:path>
              </a:pathLst>
            </a:custGeom>
            <a:solidFill>
              <a:srgbClr val="000000"/>
            </a:solidFill>
            <a:ln w="9525">
              <a:noFill/>
              <a:round/>
              <a:headEnd/>
              <a:tailEnd/>
            </a:ln>
          </p:spPr>
          <p:txBody>
            <a:bodyPr/>
            <a:lstStyle/>
            <a:p>
              <a:endParaRPr lang="en-US"/>
            </a:p>
          </p:txBody>
        </p:sp>
        <p:sp>
          <p:nvSpPr>
            <p:cNvPr id="2819" name="Freeform 769">
              <a:extLst>
                <a:ext uri="{FF2B5EF4-FFF2-40B4-BE49-F238E27FC236}">
                  <a16:creationId xmlns:a16="http://schemas.microsoft.com/office/drawing/2014/main" id="{F5B79311-DFDA-4A75-B04C-AD97CF6B0877}"/>
                </a:ext>
              </a:extLst>
            </p:cNvPr>
            <p:cNvSpPr>
              <a:spLocks/>
            </p:cNvSpPr>
            <p:nvPr/>
          </p:nvSpPr>
          <p:spPr bwMode="auto">
            <a:xfrm>
              <a:off x="3929" y="3329"/>
              <a:ext cx="71" cy="87"/>
            </a:xfrm>
            <a:custGeom>
              <a:avLst/>
              <a:gdLst>
                <a:gd name="T0" fmla="*/ 425 w 425"/>
                <a:gd name="T1" fmla="*/ 36 h 434"/>
                <a:gd name="T2" fmla="*/ 397 w 425"/>
                <a:gd name="T3" fmla="*/ 0 h 434"/>
                <a:gd name="T4" fmla="*/ 0 w 425"/>
                <a:gd name="T5" fmla="*/ 398 h 434"/>
                <a:gd name="T6" fmla="*/ 29 w 425"/>
                <a:gd name="T7" fmla="*/ 434 h 434"/>
                <a:gd name="T8" fmla="*/ 425 w 425"/>
                <a:gd name="T9" fmla="*/ 36 h 434"/>
                <a:gd name="T10" fmla="*/ 0 60000 65536"/>
                <a:gd name="T11" fmla="*/ 0 60000 65536"/>
                <a:gd name="T12" fmla="*/ 0 60000 65536"/>
                <a:gd name="T13" fmla="*/ 0 60000 65536"/>
                <a:gd name="T14" fmla="*/ 0 60000 65536"/>
                <a:gd name="T15" fmla="*/ 0 w 425"/>
                <a:gd name="T16" fmla="*/ 0 h 434"/>
                <a:gd name="T17" fmla="*/ 425 w 425"/>
                <a:gd name="T18" fmla="*/ 434 h 434"/>
              </a:gdLst>
              <a:ahLst/>
              <a:cxnLst>
                <a:cxn ang="T10">
                  <a:pos x="T0" y="T1"/>
                </a:cxn>
                <a:cxn ang="T11">
                  <a:pos x="T2" y="T3"/>
                </a:cxn>
                <a:cxn ang="T12">
                  <a:pos x="T4" y="T5"/>
                </a:cxn>
                <a:cxn ang="T13">
                  <a:pos x="T6" y="T7"/>
                </a:cxn>
                <a:cxn ang="T14">
                  <a:pos x="T8" y="T9"/>
                </a:cxn>
              </a:cxnLst>
              <a:rect l="T15" t="T16" r="T17" b="T18"/>
              <a:pathLst>
                <a:path w="425" h="434">
                  <a:moveTo>
                    <a:pt x="425" y="36"/>
                  </a:moveTo>
                  <a:lnTo>
                    <a:pt x="397" y="0"/>
                  </a:lnTo>
                  <a:lnTo>
                    <a:pt x="0" y="398"/>
                  </a:lnTo>
                  <a:lnTo>
                    <a:pt x="29" y="434"/>
                  </a:lnTo>
                  <a:lnTo>
                    <a:pt x="425" y="36"/>
                  </a:lnTo>
                </a:path>
              </a:pathLst>
            </a:custGeom>
            <a:noFill/>
            <a:ln w="0">
              <a:solidFill>
                <a:srgbClr val="000000"/>
              </a:solidFill>
              <a:prstDash val="solid"/>
              <a:round/>
              <a:headEnd/>
              <a:tailEnd/>
            </a:ln>
          </p:spPr>
          <p:txBody>
            <a:bodyPr/>
            <a:lstStyle/>
            <a:p>
              <a:endParaRPr lang="en-US"/>
            </a:p>
          </p:txBody>
        </p:sp>
        <p:sp>
          <p:nvSpPr>
            <p:cNvPr id="2820" name="Freeform 770">
              <a:extLst>
                <a:ext uri="{FF2B5EF4-FFF2-40B4-BE49-F238E27FC236}">
                  <a16:creationId xmlns:a16="http://schemas.microsoft.com/office/drawing/2014/main" id="{D7D3D0D3-C70A-4192-A9AF-CB5786E584B1}"/>
                </a:ext>
              </a:extLst>
            </p:cNvPr>
            <p:cNvSpPr>
              <a:spLocks/>
            </p:cNvSpPr>
            <p:nvPr/>
          </p:nvSpPr>
          <p:spPr bwMode="auto">
            <a:xfrm>
              <a:off x="3834" y="3449"/>
              <a:ext cx="66" cy="86"/>
            </a:xfrm>
            <a:custGeom>
              <a:avLst/>
              <a:gdLst>
                <a:gd name="T0" fmla="*/ 398 w 398"/>
                <a:gd name="T1" fmla="*/ 35 h 433"/>
                <a:gd name="T2" fmla="*/ 369 w 398"/>
                <a:gd name="T3" fmla="*/ 0 h 433"/>
                <a:gd name="T4" fmla="*/ 0 w 398"/>
                <a:gd name="T5" fmla="*/ 433 h 433"/>
                <a:gd name="T6" fmla="*/ 398 w 398"/>
                <a:gd name="T7" fmla="*/ 35 h 433"/>
                <a:gd name="T8" fmla="*/ 0 60000 65536"/>
                <a:gd name="T9" fmla="*/ 0 60000 65536"/>
                <a:gd name="T10" fmla="*/ 0 60000 65536"/>
                <a:gd name="T11" fmla="*/ 0 60000 65536"/>
                <a:gd name="T12" fmla="*/ 0 w 398"/>
                <a:gd name="T13" fmla="*/ 0 h 433"/>
                <a:gd name="T14" fmla="*/ 398 w 398"/>
                <a:gd name="T15" fmla="*/ 433 h 433"/>
              </a:gdLst>
              <a:ahLst/>
              <a:cxnLst>
                <a:cxn ang="T8">
                  <a:pos x="T0" y="T1"/>
                </a:cxn>
                <a:cxn ang="T9">
                  <a:pos x="T2" y="T3"/>
                </a:cxn>
                <a:cxn ang="T10">
                  <a:pos x="T4" y="T5"/>
                </a:cxn>
                <a:cxn ang="T11">
                  <a:pos x="T6" y="T7"/>
                </a:cxn>
              </a:cxnLst>
              <a:rect l="T12" t="T13" r="T14" b="T15"/>
              <a:pathLst>
                <a:path w="398" h="433">
                  <a:moveTo>
                    <a:pt x="398" y="35"/>
                  </a:moveTo>
                  <a:lnTo>
                    <a:pt x="369" y="0"/>
                  </a:lnTo>
                  <a:lnTo>
                    <a:pt x="0" y="433"/>
                  </a:lnTo>
                  <a:lnTo>
                    <a:pt x="398" y="35"/>
                  </a:lnTo>
                  <a:close/>
                </a:path>
              </a:pathLst>
            </a:custGeom>
            <a:solidFill>
              <a:srgbClr val="000000"/>
            </a:solidFill>
            <a:ln w="9525">
              <a:noFill/>
              <a:round/>
              <a:headEnd/>
              <a:tailEnd/>
            </a:ln>
          </p:spPr>
          <p:txBody>
            <a:bodyPr/>
            <a:lstStyle/>
            <a:p>
              <a:endParaRPr lang="en-US"/>
            </a:p>
          </p:txBody>
        </p:sp>
        <p:sp>
          <p:nvSpPr>
            <p:cNvPr id="2821" name="Freeform 771">
              <a:extLst>
                <a:ext uri="{FF2B5EF4-FFF2-40B4-BE49-F238E27FC236}">
                  <a16:creationId xmlns:a16="http://schemas.microsoft.com/office/drawing/2014/main" id="{9CC99726-7B40-456B-8F91-E9A3B758726F}"/>
                </a:ext>
              </a:extLst>
            </p:cNvPr>
            <p:cNvSpPr>
              <a:spLocks/>
            </p:cNvSpPr>
            <p:nvPr/>
          </p:nvSpPr>
          <p:spPr bwMode="auto">
            <a:xfrm>
              <a:off x="3830" y="3449"/>
              <a:ext cx="66" cy="86"/>
            </a:xfrm>
            <a:custGeom>
              <a:avLst/>
              <a:gdLst>
                <a:gd name="T0" fmla="*/ 397 w 397"/>
                <a:gd name="T1" fmla="*/ 0 h 433"/>
                <a:gd name="T2" fmla="*/ 28 w 397"/>
                <a:gd name="T3" fmla="*/ 433 h 433"/>
                <a:gd name="T4" fmla="*/ 0 w 397"/>
                <a:gd name="T5" fmla="*/ 397 h 433"/>
                <a:gd name="T6" fmla="*/ 397 w 397"/>
                <a:gd name="T7" fmla="*/ 0 h 433"/>
                <a:gd name="T8" fmla="*/ 0 60000 65536"/>
                <a:gd name="T9" fmla="*/ 0 60000 65536"/>
                <a:gd name="T10" fmla="*/ 0 60000 65536"/>
                <a:gd name="T11" fmla="*/ 0 60000 65536"/>
                <a:gd name="T12" fmla="*/ 0 w 397"/>
                <a:gd name="T13" fmla="*/ 0 h 433"/>
                <a:gd name="T14" fmla="*/ 397 w 397"/>
                <a:gd name="T15" fmla="*/ 433 h 433"/>
              </a:gdLst>
              <a:ahLst/>
              <a:cxnLst>
                <a:cxn ang="T8">
                  <a:pos x="T0" y="T1"/>
                </a:cxn>
                <a:cxn ang="T9">
                  <a:pos x="T2" y="T3"/>
                </a:cxn>
                <a:cxn ang="T10">
                  <a:pos x="T4" y="T5"/>
                </a:cxn>
                <a:cxn ang="T11">
                  <a:pos x="T6" y="T7"/>
                </a:cxn>
              </a:cxnLst>
              <a:rect l="T12" t="T13" r="T14" b="T15"/>
              <a:pathLst>
                <a:path w="397" h="433">
                  <a:moveTo>
                    <a:pt x="397" y="0"/>
                  </a:moveTo>
                  <a:lnTo>
                    <a:pt x="28" y="433"/>
                  </a:lnTo>
                  <a:lnTo>
                    <a:pt x="0" y="397"/>
                  </a:lnTo>
                  <a:lnTo>
                    <a:pt x="397" y="0"/>
                  </a:lnTo>
                  <a:close/>
                </a:path>
              </a:pathLst>
            </a:custGeom>
            <a:solidFill>
              <a:srgbClr val="000000"/>
            </a:solidFill>
            <a:ln w="9525">
              <a:noFill/>
              <a:round/>
              <a:headEnd/>
              <a:tailEnd/>
            </a:ln>
          </p:spPr>
          <p:txBody>
            <a:bodyPr/>
            <a:lstStyle/>
            <a:p>
              <a:endParaRPr lang="en-US"/>
            </a:p>
          </p:txBody>
        </p:sp>
        <p:sp>
          <p:nvSpPr>
            <p:cNvPr id="2822" name="Freeform 772">
              <a:extLst>
                <a:ext uri="{FF2B5EF4-FFF2-40B4-BE49-F238E27FC236}">
                  <a16:creationId xmlns:a16="http://schemas.microsoft.com/office/drawing/2014/main" id="{D61DB7E4-0423-4545-8822-46DDC215CB6C}"/>
                </a:ext>
              </a:extLst>
            </p:cNvPr>
            <p:cNvSpPr>
              <a:spLocks/>
            </p:cNvSpPr>
            <p:nvPr/>
          </p:nvSpPr>
          <p:spPr bwMode="auto">
            <a:xfrm>
              <a:off x="3830" y="3449"/>
              <a:ext cx="70" cy="86"/>
            </a:xfrm>
            <a:custGeom>
              <a:avLst/>
              <a:gdLst>
                <a:gd name="T0" fmla="*/ 426 w 426"/>
                <a:gd name="T1" fmla="*/ 35 h 433"/>
                <a:gd name="T2" fmla="*/ 397 w 426"/>
                <a:gd name="T3" fmla="*/ 0 h 433"/>
                <a:gd name="T4" fmla="*/ 0 w 426"/>
                <a:gd name="T5" fmla="*/ 397 h 433"/>
                <a:gd name="T6" fmla="*/ 28 w 426"/>
                <a:gd name="T7" fmla="*/ 433 h 433"/>
                <a:gd name="T8" fmla="*/ 426 w 426"/>
                <a:gd name="T9" fmla="*/ 35 h 433"/>
                <a:gd name="T10" fmla="*/ 0 60000 65536"/>
                <a:gd name="T11" fmla="*/ 0 60000 65536"/>
                <a:gd name="T12" fmla="*/ 0 60000 65536"/>
                <a:gd name="T13" fmla="*/ 0 60000 65536"/>
                <a:gd name="T14" fmla="*/ 0 60000 65536"/>
                <a:gd name="T15" fmla="*/ 0 w 426"/>
                <a:gd name="T16" fmla="*/ 0 h 433"/>
                <a:gd name="T17" fmla="*/ 426 w 426"/>
                <a:gd name="T18" fmla="*/ 433 h 433"/>
              </a:gdLst>
              <a:ahLst/>
              <a:cxnLst>
                <a:cxn ang="T10">
                  <a:pos x="T0" y="T1"/>
                </a:cxn>
                <a:cxn ang="T11">
                  <a:pos x="T2" y="T3"/>
                </a:cxn>
                <a:cxn ang="T12">
                  <a:pos x="T4" y="T5"/>
                </a:cxn>
                <a:cxn ang="T13">
                  <a:pos x="T6" y="T7"/>
                </a:cxn>
                <a:cxn ang="T14">
                  <a:pos x="T8" y="T9"/>
                </a:cxn>
              </a:cxnLst>
              <a:rect l="T15" t="T16" r="T17" b="T18"/>
              <a:pathLst>
                <a:path w="426" h="433">
                  <a:moveTo>
                    <a:pt x="426" y="35"/>
                  </a:moveTo>
                  <a:lnTo>
                    <a:pt x="397" y="0"/>
                  </a:lnTo>
                  <a:lnTo>
                    <a:pt x="0" y="397"/>
                  </a:lnTo>
                  <a:lnTo>
                    <a:pt x="28" y="433"/>
                  </a:lnTo>
                  <a:lnTo>
                    <a:pt x="426" y="35"/>
                  </a:lnTo>
                </a:path>
              </a:pathLst>
            </a:custGeom>
            <a:noFill/>
            <a:ln w="0">
              <a:solidFill>
                <a:srgbClr val="000000"/>
              </a:solidFill>
              <a:prstDash val="solid"/>
              <a:round/>
              <a:headEnd/>
              <a:tailEnd/>
            </a:ln>
          </p:spPr>
          <p:txBody>
            <a:bodyPr/>
            <a:lstStyle/>
            <a:p>
              <a:endParaRPr lang="en-US"/>
            </a:p>
          </p:txBody>
        </p:sp>
      </p:grpSp>
      <p:grpSp>
        <p:nvGrpSpPr>
          <p:cNvPr id="2823" name="Group 974">
            <a:extLst>
              <a:ext uri="{FF2B5EF4-FFF2-40B4-BE49-F238E27FC236}">
                <a16:creationId xmlns:a16="http://schemas.microsoft.com/office/drawing/2014/main" id="{ABD63B9B-2E77-49CA-A59C-C08AC1BAFD58}"/>
              </a:ext>
            </a:extLst>
          </p:cNvPr>
          <p:cNvGrpSpPr>
            <a:grpSpLocks/>
          </p:cNvGrpSpPr>
          <p:nvPr/>
        </p:nvGrpSpPr>
        <p:grpSpPr bwMode="auto">
          <a:xfrm>
            <a:off x="5651500" y="5465763"/>
            <a:ext cx="541338" cy="660400"/>
            <a:chOff x="3560" y="3443"/>
            <a:chExt cx="341" cy="416"/>
          </a:xfrm>
        </p:grpSpPr>
        <p:sp>
          <p:nvSpPr>
            <p:cNvPr id="2824" name="Freeform 774">
              <a:extLst>
                <a:ext uri="{FF2B5EF4-FFF2-40B4-BE49-F238E27FC236}">
                  <a16:creationId xmlns:a16="http://schemas.microsoft.com/office/drawing/2014/main" id="{20A789EC-1291-46E5-81BA-32DEAE1514A8}"/>
                </a:ext>
              </a:extLst>
            </p:cNvPr>
            <p:cNvSpPr>
              <a:spLocks/>
            </p:cNvSpPr>
            <p:nvPr/>
          </p:nvSpPr>
          <p:spPr bwMode="auto">
            <a:xfrm>
              <a:off x="3735" y="3568"/>
              <a:ext cx="66" cy="87"/>
            </a:xfrm>
            <a:custGeom>
              <a:avLst/>
              <a:gdLst>
                <a:gd name="T0" fmla="*/ 398 w 398"/>
                <a:gd name="T1" fmla="*/ 36 h 433"/>
                <a:gd name="T2" fmla="*/ 369 w 398"/>
                <a:gd name="T3" fmla="*/ 0 h 433"/>
                <a:gd name="T4" fmla="*/ 0 w 398"/>
                <a:gd name="T5" fmla="*/ 433 h 433"/>
                <a:gd name="T6" fmla="*/ 398 w 398"/>
                <a:gd name="T7" fmla="*/ 36 h 433"/>
                <a:gd name="T8" fmla="*/ 0 60000 65536"/>
                <a:gd name="T9" fmla="*/ 0 60000 65536"/>
                <a:gd name="T10" fmla="*/ 0 60000 65536"/>
                <a:gd name="T11" fmla="*/ 0 60000 65536"/>
                <a:gd name="T12" fmla="*/ 0 w 398"/>
                <a:gd name="T13" fmla="*/ 0 h 433"/>
                <a:gd name="T14" fmla="*/ 398 w 398"/>
                <a:gd name="T15" fmla="*/ 433 h 433"/>
              </a:gdLst>
              <a:ahLst/>
              <a:cxnLst>
                <a:cxn ang="T8">
                  <a:pos x="T0" y="T1"/>
                </a:cxn>
                <a:cxn ang="T9">
                  <a:pos x="T2" y="T3"/>
                </a:cxn>
                <a:cxn ang="T10">
                  <a:pos x="T4" y="T5"/>
                </a:cxn>
                <a:cxn ang="T11">
                  <a:pos x="T6" y="T7"/>
                </a:cxn>
              </a:cxnLst>
              <a:rect l="T12" t="T13" r="T14" b="T15"/>
              <a:pathLst>
                <a:path w="398" h="433">
                  <a:moveTo>
                    <a:pt x="398" y="36"/>
                  </a:moveTo>
                  <a:lnTo>
                    <a:pt x="369" y="0"/>
                  </a:lnTo>
                  <a:lnTo>
                    <a:pt x="0" y="433"/>
                  </a:lnTo>
                  <a:lnTo>
                    <a:pt x="398" y="36"/>
                  </a:lnTo>
                  <a:close/>
                </a:path>
              </a:pathLst>
            </a:custGeom>
            <a:solidFill>
              <a:srgbClr val="000000"/>
            </a:solidFill>
            <a:ln w="9525">
              <a:noFill/>
              <a:round/>
              <a:headEnd/>
              <a:tailEnd/>
            </a:ln>
          </p:spPr>
          <p:txBody>
            <a:bodyPr/>
            <a:lstStyle/>
            <a:p>
              <a:endParaRPr lang="en-US"/>
            </a:p>
          </p:txBody>
        </p:sp>
        <p:sp>
          <p:nvSpPr>
            <p:cNvPr id="2825" name="Freeform 775">
              <a:extLst>
                <a:ext uri="{FF2B5EF4-FFF2-40B4-BE49-F238E27FC236}">
                  <a16:creationId xmlns:a16="http://schemas.microsoft.com/office/drawing/2014/main" id="{4EDED106-403E-40F3-9140-ED3984CDFC19}"/>
                </a:ext>
              </a:extLst>
            </p:cNvPr>
            <p:cNvSpPr>
              <a:spLocks/>
            </p:cNvSpPr>
            <p:nvPr/>
          </p:nvSpPr>
          <p:spPr bwMode="auto">
            <a:xfrm>
              <a:off x="3730" y="3568"/>
              <a:ext cx="66" cy="87"/>
            </a:xfrm>
            <a:custGeom>
              <a:avLst/>
              <a:gdLst>
                <a:gd name="T0" fmla="*/ 396 w 396"/>
                <a:gd name="T1" fmla="*/ 0 h 433"/>
                <a:gd name="T2" fmla="*/ 27 w 396"/>
                <a:gd name="T3" fmla="*/ 433 h 433"/>
                <a:gd name="T4" fmla="*/ 0 w 396"/>
                <a:gd name="T5" fmla="*/ 397 h 433"/>
                <a:gd name="T6" fmla="*/ 396 w 396"/>
                <a:gd name="T7" fmla="*/ 0 h 433"/>
                <a:gd name="T8" fmla="*/ 0 60000 65536"/>
                <a:gd name="T9" fmla="*/ 0 60000 65536"/>
                <a:gd name="T10" fmla="*/ 0 60000 65536"/>
                <a:gd name="T11" fmla="*/ 0 60000 65536"/>
                <a:gd name="T12" fmla="*/ 0 w 396"/>
                <a:gd name="T13" fmla="*/ 0 h 433"/>
                <a:gd name="T14" fmla="*/ 396 w 396"/>
                <a:gd name="T15" fmla="*/ 433 h 433"/>
              </a:gdLst>
              <a:ahLst/>
              <a:cxnLst>
                <a:cxn ang="T8">
                  <a:pos x="T0" y="T1"/>
                </a:cxn>
                <a:cxn ang="T9">
                  <a:pos x="T2" y="T3"/>
                </a:cxn>
                <a:cxn ang="T10">
                  <a:pos x="T4" y="T5"/>
                </a:cxn>
                <a:cxn ang="T11">
                  <a:pos x="T6" y="T7"/>
                </a:cxn>
              </a:cxnLst>
              <a:rect l="T12" t="T13" r="T14" b="T15"/>
              <a:pathLst>
                <a:path w="396" h="433">
                  <a:moveTo>
                    <a:pt x="396" y="0"/>
                  </a:moveTo>
                  <a:lnTo>
                    <a:pt x="27" y="433"/>
                  </a:lnTo>
                  <a:lnTo>
                    <a:pt x="0" y="397"/>
                  </a:lnTo>
                  <a:lnTo>
                    <a:pt x="396" y="0"/>
                  </a:lnTo>
                  <a:close/>
                </a:path>
              </a:pathLst>
            </a:custGeom>
            <a:solidFill>
              <a:srgbClr val="000000"/>
            </a:solidFill>
            <a:ln w="9525">
              <a:noFill/>
              <a:round/>
              <a:headEnd/>
              <a:tailEnd/>
            </a:ln>
          </p:spPr>
          <p:txBody>
            <a:bodyPr/>
            <a:lstStyle/>
            <a:p>
              <a:endParaRPr lang="en-US"/>
            </a:p>
          </p:txBody>
        </p:sp>
        <p:sp>
          <p:nvSpPr>
            <p:cNvPr id="2826" name="Freeform 776">
              <a:extLst>
                <a:ext uri="{FF2B5EF4-FFF2-40B4-BE49-F238E27FC236}">
                  <a16:creationId xmlns:a16="http://schemas.microsoft.com/office/drawing/2014/main" id="{E0CCE510-F4D1-4F60-B7A9-6543E3C52C50}"/>
                </a:ext>
              </a:extLst>
            </p:cNvPr>
            <p:cNvSpPr>
              <a:spLocks/>
            </p:cNvSpPr>
            <p:nvPr/>
          </p:nvSpPr>
          <p:spPr bwMode="auto">
            <a:xfrm>
              <a:off x="3730" y="3568"/>
              <a:ext cx="71" cy="87"/>
            </a:xfrm>
            <a:custGeom>
              <a:avLst/>
              <a:gdLst>
                <a:gd name="T0" fmla="*/ 425 w 425"/>
                <a:gd name="T1" fmla="*/ 36 h 433"/>
                <a:gd name="T2" fmla="*/ 396 w 425"/>
                <a:gd name="T3" fmla="*/ 0 h 433"/>
                <a:gd name="T4" fmla="*/ 0 w 425"/>
                <a:gd name="T5" fmla="*/ 397 h 433"/>
                <a:gd name="T6" fmla="*/ 27 w 425"/>
                <a:gd name="T7" fmla="*/ 433 h 433"/>
                <a:gd name="T8" fmla="*/ 425 w 425"/>
                <a:gd name="T9" fmla="*/ 36 h 433"/>
                <a:gd name="T10" fmla="*/ 0 60000 65536"/>
                <a:gd name="T11" fmla="*/ 0 60000 65536"/>
                <a:gd name="T12" fmla="*/ 0 60000 65536"/>
                <a:gd name="T13" fmla="*/ 0 60000 65536"/>
                <a:gd name="T14" fmla="*/ 0 60000 65536"/>
                <a:gd name="T15" fmla="*/ 0 w 425"/>
                <a:gd name="T16" fmla="*/ 0 h 433"/>
                <a:gd name="T17" fmla="*/ 425 w 425"/>
                <a:gd name="T18" fmla="*/ 433 h 433"/>
              </a:gdLst>
              <a:ahLst/>
              <a:cxnLst>
                <a:cxn ang="T10">
                  <a:pos x="T0" y="T1"/>
                </a:cxn>
                <a:cxn ang="T11">
                  <a:pos x="T2" y="T3"/>
                </a:cxn>
                <a:cxn ang="T12">
                  <a:pos x="T4" y="T5"/>
                </a:cxn>
                <a:cxn ang="T13">
                  <a:pos x="T6" y="T7"/>
                </a:cxn>
                <a:cxn ang="T14">
                  <a:pos x="T8" y="T9"/>
                </a:cxn>
              </a:cxnLst>
              <a:rect l="T15" t="T16" r="T17" b="T18"/>
              <a:pathLst>
                <a:path w="425" h="433">
                  <a:moveTo>
                    <a:pt x="425" y="36"/>
                  </a:moveTo>
                  <a:lnTo>
                    <a:pt x="396" y="0"/>
                  </a:lnTo>
                  <a:lnTo>
                    <a:pt x="0" y="397"/>
                  </a:lnTo>
                  <a:lnTo>
                    <a:pt x="27" y="433"/>
                  </a:lnTo>
                  <a:lnTo>
                    <a:pt x="425" y="36"/>
                  </a:lnTo>
                </a:path>
              </a:pathLst>
            </a:custGeom>
            <a:noFill/>
            <a:ln w="0">
              <a:solidFill>
                <a:srgbClr val="000000"/>
              </a:solidFill>
              <a:prstDash val="solid"/>
              <a:round/>
              <a:headEnd/>
              <a:tailEnd/>
            </a:ln>
          </p:spPr>
          <p:txBody>
            <a:bodyPr/>
            <a:lstStyle/>
            <a:p>
              <a:endParaRPr lang="en-US"/>
            </a:p>
          </p:txBody>
        </p:sp>
        <p:sp>
          <p:nvSpPr>
            <p:cNvPr id="2827" name="Freeform 777">
              <a:extLst>
                <a:ext uri="{FF2B5EF4-FFF2-40B4-BE49-F238E27FC236}">
                  <a16:creationId xmlns:a16="http://schemas.microsoft.com/office/drawing/2014/main" id="{3A8E4533-D442-4555-9BF5-FADC2F5B9650}"/>
                </a:ext>
              </a:extLst>
            </p:cNvPr>
            <p:cNvSpPr>
              <a:spLocks/>
            </p:cNvSpPr>
            <p:nvPr/>
          </p:nvSpPr>
          <p:spPr bwMode="auto">
            <a:xfrm>
              <a:off x="3636" y="3687"/>
              <a:ext cx="66" cy="87"/>
            </a:xfrm>
            <a:custGeom>
              <a:avLst/>
              <a:gdLst>
                <a:gd name="T0" fmla="*/ 397 w 397"/>
                <a:gd name="T1" fmla="*/ 36 h 433"/>
                <a:gd name="T2" fmla="*/ 370 w 397"/>
                <a:gd name="T3" fmla="*/ 0 h 433"/>
                <a:gd name="T4" fmla="*/ 0 w 397"/>
                <a:gd name="T5" fmla="*/ 433 h 433"/>
                <a:gd name="T6" fmla="*/ 397 w 397"/>
                <a:gd name="T7" fmla="*/ 36 h 433"/>
                <a:gd name="T8" fmla="*/ 0 60000 65536"/>
                <a:gd name="T9" fmla="*/ 0 60000 65536"/>
                <a:gd name="T10" fmla="*/ 0 60000 65536"/>
                <a:gd name="T11" fmla="*/ 0 60000 65536"/>
                <a:gd name="T12" fmla="*/ 0 w 397"/>
                <a:gd name="T13" fmla="*/ 0 h 433"/>
                <a:gd name="T14" fmla="*/ 397 w 397"/>
                <a:gd name="T15" fmla="*/ 433 h 433"/>
              </a:gdLst>
              <a:ahLst/>
              <a:cxnLst>
                <a:cxn ang="T8">
                  <a:pos x="T0" y="T1"/>
                </a:cxn>
                <a:cxn ang="T9">
                  <a:pos x="T2" y="T3"/>
                </a:cxn>
                <a:cxn ang="T10">
                  <a:pos x="T4" y="T5"/>
                </a:cxn>
                <a:cxn ang="T11">
                  <a:pos x="T6" y="T7"/>
                </a:cxn>
              </a:cxnLst>
              <a:rect l="T12" t="T13" r="T14" b="T15"/>
              <a:pathLst>
                <a:path w="397" h="433">
                  <a:moveTo>
                    <a:pt x="397" y="36"/>
                  </a:moveTo>
                  <a:lnTo>
                    <a:pt x="370" y="0"/>
                  </a:lnTo>
                  <a:lnTo>
                    <a:pt x="0" y="433"/>
                  </a:lnTo>
                  <a:lnTo>
                    <a:pt x="397" y="36"/>
                  </a:lnTo>
                  <a:close/>
                </a:path>
              </a:pathLst>
            </a:custGeom>
            <a:solidFill>
              <a:srgbClr val="000000"/>
            </a:solidFill>
            <a:ln w="9525">
              <a:noFill/>
              <a:round/>
              <a:headEnd/>
              <a:tailEnd/>
            </a:ln>
          </p:spPr>
          <p:txBody>
            <a:bodyPr/>
            <a:lstStyle/>
            <a:p>
              <a:endParaRPr lang="en-US"/>
            </a:p>
          </p:txBody>
        </p:sp>
        <p:sp>
          <p:nvSpPr>
            <p:cNvPr id="2828" name="Freeform 778">
              <a:extLst>
                <a:ext uri="{FF2B5EF4-FFF2-40B4-BE49-F238E27FC236}">
                  <a16:creationId xmlns:a16="http://schemas.microsoft.com/office/drawing/2014/main" id="{4F36AC56-4CD6-4FA3-AF21-C740C991BA1B}"/>
                </a:ext>
              </a:extLst>
            </p:cNvPr>
            <p:cNvSpPr>
              <a:spLocks/>
            </p:cNvSpPr>
            <p:nvPr/>
          </p:nvSpPr>
          <p:spPr bwMode="auto">
            <a:xfrm>
              <a:off x="3631" y="3687"/>
              <a:ext cx="66" cy="87"/>
            </a:xfrm>
            <a:custGeom>
              <a:avLst/>
              <a:gdLst>
                <a:gd name="T0" fmla="*/ 398 w 398"/>
                <a:gd name="T1" fmla="*/ 0 h 433"/>
                <a:gd name="T2" fmla="*/ 28 w 398"/>
                <a:gd name="T3" fmla="*/ 433 h 433"/>
                <a:gd name="T4" fmla="*/ 0 w 398"/>
                <a:gd name="T5" fmla="*/ 397 h 433"/>
                <a:gd name="T6" fmla="*/ 398 w 398"/>
                <a:gd name="T7" fmla="*/ 0 h 433"/>
                <a:gd name="T8" fmla="*/ 0 60000 65536"/>
                <a:gd name="T9" fmla="*/ 0 60000 65536"/>
                <a:gd name="T10" fmla="*/ 0 60000 65536"/>
                <a:gd name="T11" fmla="*/ 0 60000 65536"/>
                <a:gd name="T12" fmla="*/ 0 w 398"/>
                <a:gd name="T13" fmla="*/ 0 h 433"/>
                <a:gd name="T14" fmla="*/ 398 w 398"/>
                <a:gd name="T15" fmla="*/ 433 h 433"/>
              </a:gdLst>
              <a:ahLst/>
              <a:cxnLst>
                <a:cxn ang="T8">
                  <a:pos x="T0" y="T1"/>
                </a:cxn>
                <a:cxn ang="T9">
                  <a:pos x="T2" y="T3"/>
                </a:cxn>
                <a:cxn ang="T10">
                  <a:pos x="T4" y="T5"/>
                </a:cxn>
                <a:cxn ang="T11">
                  <a:pos x="T6" y="T7"/>
                </a:cxn>
              </a:cxnLst>
              <a:rect l="T12" t="T13" r="T14" b="T15"/>
              <a:pathLst>
                <a:path w="398" h="433">
                  <a:moveTo>
                    <a:pt x="398" y="0"/>
                  </a:moveTo>
                  <a:lnTo>
                    <a:pt x="28" y="433"/>
                  </a:lnTo>
                  <a:lnTo>
                    <a:pt x="0" y="397"/>
                  </a:lnTo>
                  <a:lnTo>
                    <a:pt x="398" y="0"/>
                  </a:lnTo>
                  <a:close/>
                </a:path>
              </a:pathLst>
            </a:custGeom>
            <a:solidFill>
              <a:srgbClr val="000000"/>
            </a:solidFill>
            <a:ln w="9525">
              <a:noFill/>
              <a:round/>
              <a:headEnd/>
              <a:tailEnd/>
            </a:ln>
          </p:spPr>
          <p:txBody>
            <a:bodyPr/>
            <a:lstStyle/>
            <a:p>
              <a:endParaRPr lang="en-US"/>
            </a:p>
          </p:txBody>
        </p:sp>
        <p:sp>
          <p:nvSpPr>
            <p:cNvPr id="2829" name="Freeform 779">
              <a:extLst>
                <a:ext uri="{FF2B5EF4-FFF2-40B4-BE49-F238E27FC236}">
                  <a16:creationId xmlns:a16="http://schemas.microsoft.com/office/drawing/2014/main" id="{D470153E-09EF-408C-84DA-AC670A266F3E}"/>
                </a:ext>
              </a:extLst>
            </p:cNvPr>
            <p:cNvSpPr>
              <a:spLocks/>
            </p:cNvSpPr>
            <p:nvPr/>
          </p:nvSpPr>
          <p:spPr bwMode="auto">
            <a:xfrm>
              <a:off x="3631" y="3687"/>
              <a:ext cx="71" cy="87"/>
            </a:xfrm>
            <a:custGeom>
              <a:avLst/>
              <a:gdLst>
                <a:gd name="T0" fmla="*/ 425 w 425"/>
                <a:gd name="T1" fmla="*/ 36 h 433"/>
                <a:gd name="T2" fmla="*/ 398 w 425"/>
                <a:gd name="T3" fmla="*/ 0 h 433"/>
                <a:gd name="T4" fmla="*/ 0 w 425"/>
                <a:gd name="T5" fmla="*/ 397 h 433"/>
                <a:gd name="T6" fmla="*/ 28 w 425"/>
                <a:gd name="T7" fmla="*/ 433 h 433"/>
                <a:gd name="T8" fmla="*/ 425 w 425"/>
                <a:gd name="T9" fmla="*/ 36 h 433"/>
                <a:gd name="T10" fmla="*/ 0 60000 65536"/>
                <a:gd name="T11" fmla="*/ 0 60000 65536"/>
                <a:gd name="T12" fmla="*/ 0 60000 65536"/>
                <a:gd name="T13" fmla="*/ 0 60000 65536"/>
                <a:gd name="T14" fmla="*/ 0 60000 65536"/>
                <a:gd name="T15" fmla="*/ 0 w 425"/>
                <a:gd name="T16" fmla="*/ 0 h 433"/>
                <a:gd name="T17" fmla="*/ 425 w 425"/>
                <a:gd name="T18" fmla="*/ 433 h 433"/>
              </a:gdLst>
              <a:ahLst/>
              <a:cxnLst>
                <a:cxn ang="T10">
                  <a:pos x="T0" y="T1"/>
                </a:cxn>
                <a:cxn ang="T11">
                  <a:pos x="T2" y="T3"/>
                </a:cxn>
                <a:cxn ang="T12">
                  <a:pos x="T4" y="T5"/>
                </a:cxn>
                <a:cxn ang="T13">
                  <a:pos x="T6" y="T7"/>
                </a:cxn>
                <a:cxn ang="T14">
                  <a:pos x="T8" y="T9"/>
                </a:cxn>
              </a:cxnLst>
              <a:rect l="T15" t="T16" r="T17" b="T18"/>
              <a:pathLst>
                <a:path w="425" h="433">
                  <a:moveTo>
                    <a:pt x="425" y="36"/>
                  </a:moveTo>
                  <a:lnTo>
                    <a:pt x="398" y="0"/>
                  </a:lnTo>
                  <a:lnTo>
                    <a:pt x="0" y="397"/>
                  </a:lnTo>
                  <a:lnTo>
                    <a:pt x="28" y="433"/>
                  </a:lnTo>
                  <a:lnTo>
                    <a:pt x="425" y="36"/>
                  </a:lnTo>
                </a:path>
              </a:pathLst>
            </a:custGeom>
            <a:noFill/>
            <a:ln w="0">
              <a:solidFill>
                <a:srgbClr val="000000"/>
              </a:solidFill>
              <a:prstDash val="solid"/>
              <a:round/>
              <a:headEnd/>
              <a:tailEnd/>
            </a:ln>
          </p:spPr>
          <p:txBody>
            <a:bodyPr/>
            <a:lstStyle/>
            <a:p>
              <a:endParaRPr lang="en-US"/>
            </a:p>
          </p:txBody>
        </p:sp>
        <p:sp>
          <p:nvSpPr>
            <p:cNvPr id="2830" name="Freeform 780">
              <a:extLst>
                <a:ext uri="{FF2B5EF4-FFF2-40B4-BE49-F238E27FC236}">
                  <a16:creationId xmlns:a16="http://schemas.microsoft.com/office/drawing/2014/main" id="{60DC8EDA-AD22-40F3-BF62-A5AA89786E5F}"/>
                </a:ext>
              </a:extLst>
            </p:cNvPr>
            <p:cNvSpPr>
              <a:spLocks/>
            </p:cNvSpPr>
            <p:nvPr/>
          </p:nvSpPr>
          <p:spPr bwMode="auto">
            <a:xfrm>
              <a:off x="3565" y="3807"/>
              <a:ext cx="37" cy="52"/>
            </a:xfrm>
            <a:custGeom>
              <a:avLst/>
              <a:gdLst>
                <a:gd name="T0" fmla="*/ 226 w 226"/>
                <a:gd name="T1" fmla="*/ 35 h 263"/>
                <a:gd name="T2" fmla="*/ 199 w 226"/>
                <a:gd name="T3" fmla="*/ 0 h 263"/>
                <a:gd name="T4" fmla="*/ 0 w 226"/>
                <a:gd name="T5" fmla="*/ 263 h 263"/>
                <a:gd name="T6" fmla="*/ 226 w 226"/>
                <a:gd name="T7" fmla="*/ 35 h 263"/>
                <a:gd name="T8" fmla="*/ 0 60000 65536"/>
                <a:gd name="T9" fmla="*/ 0 60000 65536"/>
                <a:gd name="T10" fmla="*/ 0 60000 65536"/>
                <a:gd name="T11" fmla="*/ 0 60000 65536"/>
                <a:gd name="T12" fmla="*/ 0 w 226"/>
                <a:gd name="T13" fmla="*/ 0 h 263"/>
                <a:gd name="T14" fmla="*/ 226 w 226"/>
                <a:gd name="T15" fmla="*/ 263 h 263"/>
              </a:gdLst>
              <a:ahLst/>
              <a:cxnLst>
                <a:cxn ang="T8">
                  <a:pos x="T0" y="T1"/>
                </a:cxn>
                <a:cxn ang="T9">
                  <a:pos x="T2" y="T3"/>
                </a:cxn>
                <a:cxn ang="T10">
                  <a:pos x="T4" y="T5"/>
                </a:cxn>
                <a:cxn ang="T11">
                  <a:pos x="T6" y="T7"/>
                </a:cxn>
              </a:cxnLst>
              <a:rect l="T12" t="T13" r="T14" b="T15"/>
              <a:pathLst>
                <a:path w="226" h="263">
                  <a:moveTo>
                    <a:pt x="226" y="35"/>
                  </a:moveTo>
                  <a:lnTo>
                    <a:pt x="199" y="0"/>
                  </a:lnTo>
                  <a:lnTo>
                    <a:pt x="0" y="263"/>
                  </a:lnTo>
                  <a:lnTo>
                    <a:pt x="226" y="35"/>
                  </a:lnTo>
                  <a:close/>
                </a:path>
              </a:pathLst>
            </a:custGeom>
            <a:solidFill>
              <a:srgbClr val="000000"/>
            </a:solidFill>
            <a:ln w="9525">
              <a:noFill/>
              <a:round/>
              <a:headEnd/>
              <a:tailEnd/>
            </a:ln>
          </p:spPr>
          <p:txBody>
            <a:bodyPr/>
            <a:lstStyle/>
            <a:p>
              <a:endParaRPr lang="en-US"/>
            </a:p>
          </p:txBody>
        </p:sp>
        <p:sp>
          <p:nvSpPr>
            <p:cNvPr id="2831" name="Freeform 781">
              <a:extLst>
                <a:ext uri="{FF2B5EF4-FFF2-40B4-BE49-F238E27FC236}">
                  <a16:creationId xmlns:a16="http://schemas.microsoft.com/office/drawing/2014/main" id="{B37BB871-4D16-423B-A4E1-D1A1D6C2B43C}"/>
                </a:ext>
              </a:extLst>
            </p:cNvPr>
            <p:cNvSpPr>
              <a:spLocks/>
            </p:cNvSpPr>
            <p:nvPr/>
          </p:nvSpPr>
          <p:spPr bwMode="auto">
            <a:xfrm>
              <a:off x="3560" y="3807"/>
              <a:ext cx="38" cy="52"/>
            </a:xfrm>
            <a:custGeom>
              <a:avLst/>
              <a:gdLst>
                <a:gd name="T0" fmla="*/ 228 w 228"/>
                <a:gd name="T1" fmla="*/ 0 h 263"/>
                <a:gd name="T2" fmla="*/ 29 w 228"/>
                <a:gd name="T3" fmla="*/ 263 h 263"/>
                <a:gd name="T4" fmla="*/ 0 w 228"/>
                <a:gd name="T5" fmla="*/ 227 h 263"/>
                <a:gd name="T6" fmla="*/ 228 w 228"/>
                <a:gd name="T7" fmla="*/ 0 h 263"/>
                <a:gd name="T8" fmla="*/ 0 60000 65536"/>
                <a:gd name="T9" fmla="*/ 0 60000 65536"/>
                <a:gd name="T10" fmla="*/ 0 60000 65536"/>
                <a:gd name="T11" fmla="*/ 0 60000 65536"/>
                <a:gd name="T12" fmla="*/ 0 w 228"/>
                <a:gd name="T13" fmla="*/ 0 h 263"/>
                <a:gd name="T14" fmla="*/ 228 w 228"/>
                <a:gd name="T15" fmla="*/ 263 h 263"/>
              </a:gdLst>
              <a:ahLst/>
              <a:cxnLst>
                <a:cxn ang="T8">
                  <a:pos x="T0" y="T1"/>
                </a:cxn>
                <a:cxn ang="T9">
                  <a:pos x="T2" y="T3"/>
                </a:cxn>
                <a:cxn ang="T10">
                  <a:pos x="T4" y="T5"/>
                </a:cxn>
                <a:cxn ang="T11">
                  <a:pos x="T6" y="T7"/>
                </a:cxn>
              </a:cxnLst>
              <a:rect l="T12" t="T13" r="T14" b="T15"/>
              <a:pathLst>
                <a:path w="228" h="263">
                  <a:moveTo>
                    <a:pt x="228" y="0"/>
                  </a:moveTo>
                  <a:lnTo>
                    <a:pt x="29" y="263"/>
                  </a:lnTo>
                  <a:lnTo>
                    <a:pt x="0" y="227"/>
                  </a:lnTo>
                  <a:lnTo>
                    <a:pt x="228" y="0"/>
                  </a:lnTo>
                  <a:close/>
                </a:path>
              </a:pathLst>
            </a:custGeom>
            <a:solidFill>
              <a:srgbClr val="000000"/>
            </a:solidFill>
            <a:ln w="9525">
              <a:noFill/>
              <a:round/>
              <a:headEnd/>
              <a:tailEnd/>
            </a:ln>
          </p:spPr>
          <p:txBody>
            <a:bodyPr/>
            <a:lstStyle/>
            <a:p>
              <a:endParaRPr lang="en-US"/>
            </a:p>
          </p:txBody>
        </p:sp>
        <p:sp>
          <p:nvSpPr>
            <p:cNvPr id="2832" name="Freeform 782">
              <a:extLst>
                <a:ext uri="{FF2B5EF4-FFF2-40B4-BE49-F238E27FC236}">
                  <a16:creationId xmlns:a16="http://schemas.microsoft.com/office/drawing/2014/main" id="{8E7D4D90-E949-4A23-B92F-49839051A85E}"/>
                </a:ext>
              </a:extLst>
            </p:cNvPr>
            <p:cNvSpPr>
              <a:spLocks/>
            </p:cNvSpPr>
            <p:nvPr/>
          </p:nvSpPr>
          <p:spPr bwMode="auto">
            <a:xfrm>
              <a:off x="3560" y="3807"/>
              <a:ext cx="42" cy="52"/>
            </a:xfrm>
            <a:custGeom>
              <a:avLst/>
              <a:gdLst>
                <a:gd name="T0" fmla="*/ 255 w 255"/>
                <a:gd name="T1" fmla="*/ 35 h 263"/>
                <a:gd name="T2" fmla="*/ 228 w 255"/>
                <a:gd name="T3" fmla="*/ 0 h 263"/>
                <a:gd name="T4" fmla="*/ 0 w 255"/>
                <a:gd name="T5" fmla="*/ 227 h 263"/>
                <a:gd name="T6" fmla="*/ 29 w 255"/>
                <a:gd name="T7" fmla="*/ 263 h 263"/>
                <a:gd name="T8" fmla="*/ 255 w 255"/>
                <a:gd name="T9" fmla="*/ 35 h 263"/>
                <a:gd name="T10" fmla="*/ 0 60000 65536"/>
                <a:gd name="T11" fmla="*/ 0 60000 65536"/>
                <a:gd name="T12" fmla="*/ 0 60000 65536"/>
                <a:gd name="T13" fmla="*/ 0 60000 65536"/>
                <a:gd name="T14" fmla="*/ 0 60000 65536"/>
                <a:gd name="T15" fmla="*/ 0 w 255"/>
                <a:gd name="T16" fmla="*/ 0 h 263"/>
                <a:gd name="T17" fmla="*/ 255 w 255"/>
                <a:gd name="T18" fmla="*/ 263 h 263"/>
              </a:gdLst>
              <a:ahLst/>
              <a:cxnLst>
                <a:cxn ang="T10">
                  <a:pos x="T0" y="T1"/>
                </a:cxn>
                <a:cxn ang="T11">
                  <a:pos x="T2" y="T3"/>
                </a:cxn>
                <a:cxn ang="T12">
                  <a:pos x="T4" y="T5"/>
                </a:cxn>
                <a:cxn ang="T13">
                  <a:pos x="T6" y="T7"/>
                </a:cxn>
                <a:cxn ang="T14">
                  <a:pos x="T8" y="T9"/>
                </a:cxn>
              </a:cxnLst>
              <a:rect l="T15" t="T16" r="T17" b="T18"/>
              <a:pathLst>
                <a:path w="255" h="263">
                  <a:moveTo>
                    <a:pt x="255" y="35"/>
                  </a:moveTo>
                  <a:lnTo>
                    <a:pt x="228" y="0"/>
                  </a:lnTo>
                  <a:lnTo>
                    <a:pt x="0" y="227"/>
                  </a:lnTo>
                  <a:lnTo>
                    <a:pt x="29" y="263"/>
                  </a:lnTo>
                  <a:lnTo>
                    <a:pt x="255" y="35"/>
                  </a:lnTo>
                </a:path>
              </a:pathLst>
            </a:custGeom>
            <a:noFill/>
            <a:ln w="0">
              <a:solidFill>
                <a:srgbClr val="000000"/>
              </a:solidFill>
              <a:prstDash val="solid"/>
              <a:round/>
              <a:headEnd/>
              <a:tailEnd/>
            </a:ln>
          </p:spPr>
          <p:txBody>
            <a:bodyPr/>
            <a:lstStyle/>
            <a:p>
              <a:endParaRPr lang="en-US"/>
            </a:p>
          </p:txBody>
        </p:sp>
        <p:sp>
          <p:nvSpPr>
            <p:cNvPr id="2833" name="Freeform 783">
              <a:extLst>
                <a:ext uri="{FF2B5EF4-FFF2-40B4-BE49-F238E27FC236}">
                  <a16:creationId xmlns:a16="http://schemas.microsoft.com/office/drawing/2014/main" id="{4D3432A8-46E7-4BCF-A57F-7C20CB1A382D}"/>
                </a:ext>
              </a:extLst>
            </p:cNvPr>
            <p:cNvSpPr>
              <a:spLocks/>
            </p:cNvSpPr>
            <p:nvPr/>
          </p:nvSpPr>
          <p:spPr bwMode="auto">
            <a:xfrm>
              <a:off x="3560" y="3852"/>
              <a:ext cx="5" cy="7"/>
            </a:xfrm>
            <a:custGeom>
              <a:avLst/>
              <a:gdLst>
                <a:gd name="T0" fmla="*/ 29 w 29"/>
                <a:gd name="T1" fmla="*/ 36 h 36"/>
                <a:gd name="T2" fmla="*/ 0 w 29"/>
                <a:gd name="T3" fmla="*/ 0 h 36"/>
                <a:gd name="T4" fmla="*/ 1 w 29"/>
                <a:gd name="T5" fmla="*/ 0 h 36"/>
                <a:gd name="T6" fmla="*/ 0 60000 65536"/>
                <a:gd name="T7" fmla="*/ 0 60000 65536"/>
                <a:gd name="T8" fmla="*/ 0 60000 65536"/>
                <a:gd name="T9" fmla="*/ 0 w 29"/>
                <a:gd name="T10" fmla="*/ 0 h 36"/>
                <a:gd name="T11" fmla="*/ 29 w 29"/>
                <a:gd name="T12" fmla="*/ 36 h 36"/>
              </a:gdLst>
              <a:ahLst/>
              <a:cxnLst>
                <a:cxn ang="T6">
                  <a:pos x="T0" y="T1"/>
                </a:cxn>
                <a:cxn ang="T7">
                  <a:pos x="T2" y="T3"/>
                </a:cxn>
                <a:cxn ang="T8">
                  <a:pos x="T4" y="T5"/>
                </a:cxn>
              </a:cxnLst>
              <a:rect l="T9" t="T10" r="T11" b="T12"/>
              <a:pathLst>
                <a:path w="29" h="36">
                  <a:moveTo>
                    <a:pt x="29" y="36"/>
                  </a:moveTo>
                  <a:lnTo>
                    <a:pt x="0" y="0"/>
                  </a:lnTo>
                  <a:lnTo>
                    <a:pt x="1" y="0"/>
                  </a:lnTo>
                </a:path>
              </a:pathLst>
            </a:custGeom>
            <a:noFill/>
            <a:ln w="0">
              <a:solidFill>
                <a:srgbClr val="000000"/>
              </a:solidFill>
              <a:prstDash val="solid"/>
              <a:round/>
              <a:headEnd/>
              <a:tailEnd/>
            </a:ln>
          </p:spPr>
          <p:txBody>
            <a:bodyPr/>
            <a:lstStyle/>
            <a:p>
              <a:endParaRPr lang="en-US"/>
            </a:p>
          </p:txBody>
        </p:sp>
        <p:sp>
          <p:nvSpPr>
            <p:cNvPr id="2834" name="Freeform 784">
              <a:extLst>
                <a:ext uri="{FF2B5EF4-FFF2-40B4-BE49-F238E27FC236}">
                  <a16:creationId xmlns:a16="http://schemas.microsoft.com/office/drawing/2014/main" id="{5D955A98-3B4B-4108-899D-80307D5D22AC}"/>
                </a:ext>
              </a:extLst>
            </p:cNvPr>
            <p:cNvSpPr>
              <a:spLocks/>
            </p:cNvSpPr>
            <p:nvPr/>
          </p:nvSpPr>
          <p:spPr bwMode="auto">
            <a:xfrm>
              <a:off x="3723" y="3650"/>
              <a:ext cx="23" cy="3"/>
            </a:xfrm>
            <a:custGeom>
              <a:avLst/>
              <a:gdLst>
                <a:gd name="T0" fmla="*/ 142 w 142"/>
                <a:gd name="T1" fmla="*/ 13 h 13"/>
                <a:gd name="T2" fmla="*/ 141 w 142"/>
                <a:gd name="T3" fmla="*/ 0 h 13"/>
                <a:gd name="T4" fmla="*/ 0 w 142"/>
                <a:gd name="T5" fmla="*/ 13 h 13"/>
                <a:gd name="T6" fmla="*/ 142 w 142"/>
                <a:gd name="T7" fmla="*/ 13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142" y="13"/>
                  </a:moveTo>
                  <a:lnTo>
                    <a:pt x="141" y="0"/>
                  </a:lnTo>
                  <a:lnTo>
                    <a:pt x="0" y="13"/>
                  </a:lnTo>
                  <a:lnTo>
                    <a:pt x="142" y="13"/>
                  </a:lnTo>
                  <a:close/>
                </a:path>
              </a:pathLst>
            </a:custGeom>
            <a:solidFill>
              <a:srgbClr val="000000"/>
            </a:solidFill>
            <a:ln w="9525">
              <a:noFill/>
              <a:round/>
              <a:headEnd/>
              <a:tailEnd/>
            </a:ln>
          </p:spPr>
          <p:txBody>
            <a:bodyPr/>
            <a:lstStyle/>
            <a:p>
              <a:endParaRPr lang="en-US"/>
            </a:p>
          </p:txBody>
        </p:sp>
        <p:sp>
          <p:nvSpPr>
            <p:cNvPr id="2835" name="Freeform 785">
              <a:extLst>
                <a:ext uri="{FF2B5EF4-FFF2-40B4-BE49-F238E27FC236}">
                  <a16:creationId xmlns:a16="http://schemas.microsoft.com/office/drawing/2014/main" id="{651073D9-2A9F-49D8-B383-92F831D1A314}"/>
                </a:ext>
              </a:extLst>
            </p:cNvPr>
            <p:cNvSpPr>
              <a:spLocks/>
            </p:cNvSpPr>
            <p:nvPr/>
          </p:nvSpPr>
          <p:spPr bwMode="auto">
            <a:xfrm>
              <a:off x="3723" y="3650"/>
              <a:ext cx="23" cy="3"/>
            </a:xfrm>
            <a:custGeom>
              <a:avLst/>
              <a:gdLst>
                <a:gd name="T0" fmla="*/ 142 w 142"/>
                <a:gd name="T1" fmla="*/ 13 h 13"/>
                <a:gd name="T2" fmla="*/ 141 w 142"/>
                <a:gd name="T3" fmla="*/ 0 h 13"/>
                <a:gd name="T4" fmla="*/ 0 w 142"/>
                <a:gd name="T5" fmla="*/ 13 h 13"/>
                <a:gd name="T6" fmla="*/ 142 w 142"/>
                <a:gd name="T7" fmla="*/ 13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142" y="13"/>
                  </a:moveTo>
                  <a:lnTo>
                    <a:pt x="141" y="0"/>
                  </a:lnTo>
                  <a:lnTo>
                    <a:pt x="0" y="13"/>
                  </a:lnTo>
                  <a:lnTo>
                    <a:pt x="142" y="13"/>
                  </a:lnTo>
                </a:path>
              </a:pathLst>
            </a:custGeom>
            <a:noFill/>
            <a:ln w="0">
              <a:solidFill>
                <a:srgbClr val="000000"/>
              </a:solidFill>
              <a:prstDash val="solid"/>
              <a:round/>
              <a:headEnd/>
              <a:tailEnd/>
            </a:ln>
          </p:spPr>
          <p:txBody>
            <a:bodyPr/>
            <a:lstStyle/>
            <a:p>
              <a:endParaRPr lang="en-US"/>
            </a:p>
          </p:txBody>
        </p:sp>
        <p:sp>
          <p:nvSpPr>
            <p:cNvPr id="2836" name="Freeform 786">
              <a:extLst>
                <a:ext uri="{FF2B5EF4-FFF2-40B4-BE49-F238E27FC236}">
                  <a16:creationId xmlns:a16="http://schemas.microsoft.com/office/drawing/2014/main" id="{6E58B855-37BA-44CB-B0F9-87E8E7EED03D}"/>
                </a:ext>
              </a:extLst>
            </p:cNvPr>
            <p:cNvSpPr>
              <a:spLocks/>
            </p:cNvSpPr>
            <p:nvPr/>
          </p:nvSpPr>
          <p:spPr bwMode="auto">
            <a:xfrm>
              <a:off x="3723" y="3648"/>
              <a:ext cx="23" cy="5"/>
            </a:xfrm>
            <a:custGeom>
              <a:avLst/>
              <a:gdLst>
                <a:gd name="T0" fmla="*/ 141 w 141"/>
                <a:gd name="T1" fmla="*/ 13 h 26"/>
                <a:gd name="T2" fmla="*/ 140 w 141"/>
                <a:gd name="T3" fmla="*/ 0 h 26"/>
                <a:gd name="T4" fmla="*/ 0 w 141"/>
                <a:gd name="T5" fmla="*/ 26 h 26"/>
                <a:gd name="T6" fmla="*/ 141 w 141"/>
                <a:gd name="T7" fmla="*/ 13 h 26"/>
                <a:gd name="T8" fmla="*/ 0 60000 65536"/>
                <a:gd name="T9" fmla="*/ 0 60000 65536"/>
                <a:gd name="T10" fmla="*/ 0 60000 65536"/>
                <a:gd name="T11" fmla="*/ 0 60000 65536"/>
                <a:gd name="T12" fmla="*/ 0 w 141"/>
                <a:gd name="T13" fmla="*/ 0 h 26"/>
                <a:gd name="T14" fmla="*/ 141 w 141"/>
                <a:gd name="T15" fmla="*/ 26 h 26"/>
              </a:gdLst>
              <a:ahLst/>
              <a:cxnLst>
                <a:cxn ang="T8">
                  <a:pos x="T0" y="T1"/>
                </a:cxn>
                <a:cxn ang="T9">
                  <a:pos x="T2" y="T3"/>
                </a:cxn>
                <a:cxn ang="T10">
                  <a:pos x="T4" y="T5"/>
                </a:cxn>
                <a:cxn ang="T11">
                  <a:pos x="T6" y="T7"/>
                </a:cxn>
              </a:cxnLst>
              <a:rect l="T12" t="T13" r="T14" b="T15"/>
              <a:pathLst>
                <a:path w="141" h="26">
                  <a:moveTo>
                    <a:pt x="141" y="13"/>
                  </a:moveTo>
                  <a:lnTo>
                    <a:pt x="140" y="0"/>
                  </a:lnTo>
                  <a:lnTo>
                    <a:pt x="0" y="26"/>
                  </a:lnTo>
                  <a:lnTo>
                    <a:pt x="141" y="13"/>
                  </a:lnTo>
                  <a:close/>
                </a:path>
              </a:pathLst>
            </a:custGeom>
            <a:solidFill>
              <a:srgbClr val="000000"/>
            </a:solidFill>
            <a:ln w="9525">
              <a:noFill/>
              <a:round/>
              <a:headEnd/>
              <a:tailEnd/>
            </a:ln>
          </p:spPr>
          <p:txBody>
            <a:bodyPr/>
            <a:lstStyle/>
            <a:p>
              <a:endParaRPr lang="en-US"/>
            </a:p>
          </p:txBody>
        </p:sp>
        <p:sp>
          <p:nvSpPr>
            <p:cNvPr id="2837" name="Freeform 787">
              <a:extLst>
                <a:ext uri="{FF2B5EF4-FFF2-40B4-BE49-F238E27FC236}">
                  <a16:creationId xmlns:a16="http://schemas.microsoft.com/office/drawing/2014/main" id="{1CFA05E7-4D58-401B-8FEB-E277203052FC}"/>
                </a:ext>
              </a:extLst>
            </p:cNvPr>
            <p:cNvSpPr>
              <a:spLocks/>
            </p:cNvSpPr>
            <p:nvPr/>
          </p:nvSpPr>
          <p:spPr bwMode="auto">
            <a:xfrm>
              <a:off x="3723" y="3648"/>
              <a:ext cx="23" cy="5"/>
            </a:xfrm>
            <a:custGeom>
              <a:avLst/>
              <a:gdLst>
                <a:gd name="T0" fmla="*/ 141 w 141"/>
                <a:gd name="T1" fmla="*/ 13 h 26"/>
                <a:gd name="T2" fmla="*/ 140 w 141"/>
                <a:gd name="T3" fmla="*/ 0 h 26"/>
                <a:gd name="T4" fmla="*/ 0 w 141"/>
                <a:gd name="T5" fmla="*/ 26 h 26"/>
                <a:gd name="T6" fmla="*/ 141 w 141"/>
                <a:gd name="T7" fmla="*/ 13 h 26"/>
                <a:gd name="T8" fmla="*/ 0 60000 65536"/>
                <a:gd name="T9" fmla="*/ 0 60000 65536"/>
                <a:gd name="T10" fmla="*/ 0 60000 65536"/>
                <a:gd name="T11" fmla="*/ 0 60000 65536"/>
                <a:gd name="T12" fmla="*/ 0 w 141"/>
                <a:gd name="T13" fmla="*/ 0 h 26"/>
                <a:gd name="T14" fmla="*/ 141 w 141"/>
                <a:gd name="T15" fmla="*/ 26 h 26"/>
              </a:gdLst>
              <a:ahLst/>
              <a:cxnLst>
                <a:cxn ang="T8">
                  <a:pos x="T0" y="T1"/>
                </a:cxn>
                <a:cxn ang="T9">
                  <a:pos x="T2" y="T3"/>
                </a:cxn>
                <a:cxn ang="T10">
                  <a:pos x="T4" y="T5"/>
                </a:cxn>
                <a:cxn ang="T11">
                  <a:pos x="T6" y="T7"/>
                </a:cxn>
              </a:cxnLst>
              <a:rect l="T12" t="T13" r="T14" b="T15"/>
              <a:pathLst>
                <a:path w="141" h="26">
                  <a:moveTo>
                    <a:pt x="141" y="13"/>
                  </a:moveTo>
                  <a:lnTo>
                    <a:pt x="140" y="0"/>
                  </a:lnTo>
                  <a:lnTo>
                    <a:pt x="0" y="26"/>
                  </a:lnTo>
                  <a:lnTo>
                    <a:pt x="141" y="13"/>
                  </a:lnTo>
                </a:path>
              </a:pathLst>
            </a:custGeom>
            <a:noFill/>
            <a:ln w="0">
              <a:solidFill>
                <a:srgbClr val="000000"/>
              </a:solidFill>
              <a:prstDash val="solid"/>
              <a:round/>
              <a:headEnd/>
              <a:tailEnd/>
            </a:ln>
          </p:spPr>
          <p:txBody>
            <a:bodyPr/>
            <a:lstStyle/>
            <a:p>
              <a:endParaRPr lang="en-US"/>
            </a:p>
          </p:txBody>
        </p:sp>
        <p:sp>
          <p:nvSpPr>
            <p:cNvPr id="2838" name="Freeform 788">
              <a:extLst>
                <a:ext uri="{FF2B5EF4-FFF2-40B4-BE49-F238E27FC236}">
                  <a16:creationId xmlns:a16="http://schemas.microsoft.com/office/drawing/2014/main" id="{5EA9EF0B-D93C-494D-A5D7-6F4E90B0E291}"/>
                </a:ext>
              </a:extLst>
            </p:cNvPr>
            <p:cNvSpPr>
              <a:spLocks/>
            </p:cNvSpPr>
            <p:nvPr/>
          </p:nvSpPr>
          <p:spPr bwMode="auto">
            <a:xfrm>
              <a:off x="3723" y="3645"/>
              <a:ext cx="23" cy="8"/>
            </a:xfrm>
            <a:custGeom>
              <a:avLst/>
              <a:gdLst>
                <a:gd name="T0" fmla="*/ 140 w 140"/>
                <a:gd name="T1" fmla="*/ 14 h 40"/>
                <a:gd name="T2" fmla="*/ 138 w 140"/>
                <a:gd name="T3" fmla="*/ 0 h 40"/>
                <a:gd name="T4" fmla="*/ 0 w 140"/>
                <a:gd name="T5" fmla="*/ 40 h 40"/>
                <a:gd name="T6" fmla="*/ 140 w 140"/>
                <a:gd name="T7" fmla="*/ 14 h 40"/>
                <a:gd name="T8" fmla="*/ 0 60000 65536"/>
                <a:gd name="T9" fmla="*/ 0 60000 65536"/>
                <a:gd name="T10" fmla="*/ 0 60000 65536"/>
                <a:gd name="T11" fmla="*/ 0 60000 65536"/>
                <a:gd name="T12" fmla="*/ 0 w 140"/>
                <a:gd name="T13" fmla="*/ 0 h 40"/>
                <a:gd name="T14" fmla="*/ 140 w 140"/>
                <a:gd name="T15" fmla="*/ 40 h 40"/>
              </a:gdLst>
              <a:ahLst/>
              <a:cxnLst>
                <a:cxn ang="T8">
                  <a:pos x="T0" y="T1"/>
                </a:cxn>
                <a:cxn ang="T9">
                  <a:pos x="T2" y="T3"/>
                </a:cxn>
                <a:cxn ang="T10">
                  <a:pos x="T4" y="T5"/>
                </a:cxn>
                <a:cxn ang="T11">
                  <a:pos x="T6" y="T7"/>
                </a:cxn>
              </a:cxnLst>
              <a:rect l="T12" t="T13" r="T14" b="T15"/>
              <a:pathLst>
                <a:path w="140" h="40">
                  <a:moveTo>
                    <a:pt x="140" y="14"/>
                  </a:moveTo>
                  <a:lnTo>
                    <a:pt x="138" y="0"/>
                  </a:lnTo>
                  <a:lnTo>
                    <a:pt x="0" y="40"/>
                  </a:lnTo>
                  <a:lnTo>
                    <a:pt x="140" y="14"/>
                  </a:lnTo>
                  <a:close/>
                </a:path>
              </a:pathLst>
            </a:custGeom>
            <a:solidFill>
              <a:srgbClr val="000000"/>
            </a:solidFill>
            <a:ln w="9525">
              <a:noFill/>
              <a:round/>
              <a:headEnd/>
              <a:tailEnd/>
            </a:ln>
          </p:spPr>
          <p:txBody>
            <a:bodyPr/>
            <a:lstStyle/>
            <a:p>
              <a:endParaRPr lang="en-US"/>
            </a:p>
          </p:txBody>
        </p:sp>
        <p:sp>
          <p:nvSpPr>
            <p:cNvPr id="2839" name="Freeform 789">
              <a:extLst>
                <a:ext uri="{FF2B5EF4-FFF2-40B4-BE49-F238E27FC236}">
                  <a16:creationId xmlns:a16="http://schemas.microsoft.com/office/drawing/2014/main" id="{0F3574FF-D87D-4CC5-9088-4665521F582F}"/>
                </a:ext>
              </a:extLst>
            </p:cNvPr>
            <p:cNvSpPr>
              <a:spLocks/>
            </p:cNvSpPr>
            <p:nvPr/>
          </p:nvSpPr>
          <p:spPr bwMode="auto">
            <a:xfrm>
              <a:off x="3723" y="3645"/>
              <a:ext cx="23" cy="8"/>
            </a:xfrm>
            <a:custGeom>
              <a:avLst/>
              <a:gdLst>
                <a:gd name="T0" fmla="*/ 140 w 140"/>
                <a:gd name="T1" fmla="*/ 14 h 40"/>
                <a:gd name="T2" fmla="*/ 138 w 140"/>
                <a:gd name="T3" fmla="*/ 0 h 40"/>
                <a:gd name="T4" fmla="*/ 0 w 140"/>
                <a:gd name="T5" fmla="*/ 40 h 40"/>
                <a:gd name="T6" fmla="*/ 140 w 140"/>
                <a:gd name="T7" fmla="*/ 14 h 40"/>
                <a:gd name="T8" fmla="*/ 0 60000 65536"/>
                <a:gd name="T9" fmla="*/ 0 60000 65536"/>
                <a:gd name="T10" fmla="*/ 0 60000 65536"/>
                <a:gd name="T11" fmla="*/ 0 60000 65536"/>
                <a:gd name="T12" fmla="*/ 0 w 140"/>
                <a:gd name="T13" fmla="*/ 0 h 40"/>
                <a:gd name="T14" fmla="*/ 140 w 140"/>
                <a:gd name="T15" fmla="*/ 40 h 40"/>
              </a:gdLst>
              <a:ahLst/>
              <a:cxnLst>
                <a:cxn ang="T8">
                  <a:pos x="T0" y="T1"/>
                </a:cxn>
                <a:cxn ang="T9">
                  <a:pos x="T2" y="T3"/>
                </a:cxn>
                <a:cxn ang="T10">
                  <a:pos x="T4" y="T5"/>
                </a:cxn>
                <a:cxn ang="T11">
                  <a:pos x="T6" y="T7"/>
                </a:cxn>
              </a:cxnLst>
              <a:rect l="T12" t="T13" r="T14" b="T15"/>
              <a:pathLst>
                <a:path w="140" h="40">
                  <a:moveTo>
                    <a:pt x="140" y="14"/>
                  </a:moveTo>
                  <a:lnTo>
                    <a:pt x="138" y="0"/>
                  </a:lnTo>
                  <a:lnTo>
                    <a:pt x="0" y="40"/>
                  </a:lnTo>
                  <a:lnTo>
                    <a:pt x="140" y="14"/>
                  </a:lnTo>
                </a:path>
              </a:pathLst>
            </a:custGeom>
            <a:noFill/>
            <a:ln w="0">
              <a:solidFill>
                <a:srgbClr val="000000"/>
              </a:solidFill>
              <a:prstDash val="solid"/>
              <a:round/>
              <a:headEnd/>
              <a:tailEnd/>
            </a:ln>
          </p:spPr>
          <p:txBody>
            <a:bodyPr/>
            <a:lstStyle/>
            <a:p>
              <a:endParaRPr lang="en-US"/>
            </a:p>
          </p:txBody>
        </p:sp>
        <p:sp>
          <p:nvSpPr>
            <p:cNvPr id="2840" name="Freeform 790">
              <a:extLst>
                <a:ext uri="{FF2B5EF4-FFF2-40B4-BE49-F238E27FC236}">
                  <a16:creationId xmlns:a16="http://schemas.microsoft.com/office/drawing/2014/main" id="{664DEC94-032B-4A64-BC0B-90975E3D1F88}"/>
                </a:ext>
              </a:extLst>
            </p:cNvPr>
            <p:cNvSpPr>
              <a:spLocks/>
            </p:cNvSpPr>
            <p:nvPr/>
          </p:nvSpPr>
          <p:spPr bwMode="auto">
            <a:xfrm>
              <a:off x="3723" y="3643"/>
              <a:ext cx="23" cy="10"/>
            </a:xfrm>
            <a:custGeom>
              <a:avLst/>
              <a:gdLst>
                <a:gd name="T0" fmla="*/ 138 w 138"/>
                <a:gd name="T1" fmla="*/ 12 h 52"/>
                <a:gd name="T2" fmla="*/ 135 w 138"/>
                <a:gd name="T3" fmla="*/ 0 h 52"/>
                <a:gd name="T4" fmla="*/ 0 w 138"/>
                <a:gd name="T5" fmla="*/ 52 h 52"/>
                <a:gd name="T6" fmla="*/ 138 w 138"/>
                <a:gd name="T7" fmla="*/ 12 h 52"/>
                <a:gd name="T8" fmla="*/ 0 60000 65536"/>
                <a:gd name="T9" fmla="*/ 0 60000 65536"/>
                <a:gd name="T10" fmla="*/ 0 60000 65536"/>
                <a:gd name="T11" fmla="*/ 0 60000 65536"/>
                <a:gd name="T12" fmla="*/ 0 w 138"/>
                <a:gd name="T13" fmla="*/ 0 h 52"/>
                <a:gd name="T14" fmla="*/ 138 w 138"/>
                <a:gd name="T15" fmla="*/ 52 h 52"/>
              </a:gdLst>
              <a:ahLst/>
              <a:cxnLst>
                <a:cxn ang="T8">
                  <a:pos x="T0" y="T1"/>
                </a:cxn>
                <a:cxn ang="T9">
                  <a:pos x="T2" y="T3"/>
                </a:cxn>
                <a:cxn ang="T10">
                  <a:pos x="T4" y="T5"/>
                </a:cxn>
                <a:cxn ang="T11">
                  <a:pos x="T6" y="T7"/>
                </a:cxn>
              </a:cxnLst>
              <a:rect l="T12" t="T13" r="T14" b="T15"/>
              <a:pathLst>
                <a:path w="138" h="52">
                  <a:moveTo>
                    <a:pt x="138" y="12"/>
                  </a:moveTo>
                  <a:lnTo>
                    <a:pt x="135" y="0"/>
                  </a:lnTo>
                  <a:lnTo>
                    <a:pt x="0" y="52"/>
                  </a:lnTo>
                  <a:lnTo>
                    <a:pt x="138" y="12"/>
                  </a:lnTo>
                  <a:close/>
                </a:path>
              </a:pathLst>
            </a:custGeom>
            <a:solidFill>
              <a:srgbClr val="000000"/>
            </a:solidFill>
            <a:ln w="9525">
              <a:noFill/>
              <a:round/>
              <a:headEnd/>
              <a:tailEnd/>
            </a:ln>
          </p:spPr>
          <p:txBody>
            <a:bodyPr/>
            <a:lstStyle/>
            <a:p>
              <a:endParaRPr lang="en-US"/>
            </a:p>
          </p:txBody>
        </p:sp>
        <p:sp>
          <p:nvSpPr>
            <p:cNvPr id="2841" name="Freeform 791">
              <a:extLst>
                <a:ext uri="{FF2B5EF4-FFF2-40B4-BE49-F238E27FC236}">
                  <a16:creationId xmlns:a16="http://schemas.microsoft.com/office/drawing/2014/main" id="{61D3B636-4097-417D-B4EA-D1884BA029F1}"/>
                </a:ext>
              </a:extLst>
            </p:cNvPr>
            <p:cNvSpPr>
              <a:spLocks/>
            </p:cNvSpPr>
            <p:nvPr/>
          </p:nvSpPr>
          <p:spPr bwMode="auto">
            <a:xfrm>
              <a:off x="3723" y="3643"/>
              <a:ext cx="23" cy="10"/>
            </a:xfrm>
            <a:custGeom>
              <a:avLst/>
              <a:gdLst>
                <a:gd name="T0" fmla="*/ 138 w 138"/>
                <a:gd name="T1" fmla="*/ 12 h 52"/>
                <a:gd name="T2" fmla="*/ 135 w 138"/>
                <a:gd name="T3" fmla="*/ 0 h 52"/>
                <a:gd name="T4" fmla="*/ 0 w 138"/>
                <a:gd name="T5" fmla="*/ 52 h 52"/>
                <a:gd name="T6" fmla="*/ 138 w 138"/>
                <a:gd name="T7" fmla="*/ 12 h 52"/>
                <a:gd name="T8" fmla="*/ 0 60000 65536"/>
                <a:gd name="T9" fmla="*/ 0 60000 65536"/>
                <a:gd name="T10" fmla="*/ 0 60000 65536"/>
                <a:gd name="T11" fmla="*/ 0 60000 65536"/>
                <a:gd name="T12" fmla="*/ 0 w 138"/>
                <a:gd name="T13" fmla="*/ 0 h 52"/>
                <a:gd name="T14" fmla="*/ 138 w 138"/>
                <a:gd name="T15" fmla="*/ 52 h 52"/>
              </a:gdLst>
              <a:ahLst/>
              <a:cxnLst>
                <a:cxn ang="T8">
                  <a:pos x="T0" y="T1"/>
                </a:cxn>
                <a:cxn ang="T9">
                  <a:pos x="T2" y="T3"/>
                </a:cxn>
                <a:cxn ang="T10">
                  <a:pos x="T4" y="T5"/>
                </a:cxn>
                <a:cxn ang="T11">
                  <a:pos x="T6" y="T7"/>
                </a:cxn>
              </a:cxnLst>
              <a:rect l="T12" t="T13" r="T14" b="T15"/>
              <a:pathLst>
                <a:path w="138" h="52">
                  <a:moveTo>
                    <a:pt x="138" y="12"/>
                  </a:moveTo>
                  <a:lnTo>
                    <a:pt x="135" y="0"/>
                  </a:lnTo>
                  <a:lnTo>
                    <a:pt x="0" y="52"/>
                  </a:lnTo>
                  <a:lnTo>
                    <a:pt x="138" y="12"/>
                  </a:lnTo>
                </a:path>
              </a:pathLst>
            </a:custGeom>
            <a:noFill/>
            <a:ln w="0">
              <a:solidFill>
                <a:srgbClr val="000000"/>
              </a:solidFill>
              <a:prstDash val="solid"/>
              <a:round/>
              <a:headEnd/>
              <a:tailEnd/>
            </a:ln>
          </p:spPr>
          <p:txBody>
            <a:bodyPr/>
            <a:lstStyle/>
            <a:p>
              <a:endParaRPr lang="en-US"/>
            </a:p>
          </p:txBody>
        </p:sp>
        <p:sp>
          <p:nvSpPr>
            <p:cNvPr id="2842" name="Freeform 792">
              <a:extLst>
                <a:ext uri="{FF2B5EF4-FFF2-40B4-BE49-F238E27FC236}">
                  <a16:creationId xmlns:a16="http://schemas.microsoft.com/office/drawing/2014/main" id="{040D007F-ACFB-43C2-9D8F-AF0A6D9C0F34}"/>
                </a:ext>
              </a:extLst>
            </p:cNvPr>
            <p:cNvSpPr>
              <a:spLocks/>
            </p:cNvSpPr>
            <p:nvPr/>
          </p:nvSpPr>
          <p:spPr bwMode="auto">
            <a:xfrm>
              <a:off x="3723" y="3640"/>
              <a:ext cx="22" cy="13"/>
            </a:xfrm>
            <a:custGeom>
              <a:avLst/>
              <a:gdLst>
                <a:gd name="T0" fmla="*/ 135 w 135"/>
                <a:gd name="T1" fmla="*/ 13 h 65"/>
                <a:gd name="T2" fmla="*/ 131 w 135"/>
                <a:gd name="T3" fmla="*/ 0 h 65"/>
                <a:gd name="T4" fmla="*/ 0 w 135"/>
                <a:gd name="T5" fmla="*/ 65 h 65"/>
                <a:gd name="T6" fmla="*/ 135 w 135"/>
                <a:gd name="T7" fmla="*/ 13 h 65"/>
                <a:gd name="T8" fmla="*/ 0 60000 65536"/>
                <a:gd name="T9" fmla="*/ 0 60000 65536"/>
                <a:gd name="T10" fmla="*/ 0 60000 65536"/>
                <a:gd name="T11" fmla="*/ 0 60000 65536"/>
                <a:gd name="T12" fmla="*/ 0 w 135"/>
                <a:gd name="T13" fmla="*/ 0 h 65"/>
                <a:gd name="T14" fmla="*/ 135 w 135"/>
                <a:gd name="T15" fmla="*/ 65 h 65"/>
              </a:gdLst>
              <a:ahLst/>
              <a:cxnLst>
                <a:cxn ang="T8">
                  <a:pos x="T0" y="T1"/>
                </a:cxn>
                <a:cxn ang="T9">
                  <a:pos x="T2" y="T3"/>
                </a:cxn>
                <a:cxn ang="T10">
                  <a:pos x="T4" y="T5"/>
                </a:cxn>
                <a:cxn ang="T11">
                  <a:pos x="T6" y="T7"/>
                </a:cxn>
              </a:cxnLst>
              <a:rect l="T12" t="T13" r="T14" b="T15"/>
              <a:pathLst>
                <a:path w="135" h="65">
                  <a:moveTo>
                    <a:pt x="135" y="13"/>
                  </a:moveTo>
                  <a:lnTo>
                    <a:pt x="131" y="0"/>
                  </a:lnTo>
                  <a:lnTo>
                    <a:pt x="0" y="65"/>
                  </a:lnTo>
                  <a:lnTo>
                    <a:pt x="135" y="13"/>
                  </a:lnTo>
                  <a:close/>
                </a:path>
              </a:pathLst>
            </a:custGeom>
            <a:solidFill>
              <a:srgbClr val="000000"/>
            </a:solidFill>
            <a:ln w="9525">
              <a:noFill/>
              <a:round/>
              <a:headEnd/>
              <a:tailEnd/>
            </a:ln>
          </p:spPr>
          <p:txBody>
            <a:bodyPr/>
            <a:lstStyle/>
            <a:p>
              <a:endParaRPr lang="en-US"/>
            </a:p>
          </p:txBody>
        </p:sp>
        <p:sp>
          <p:nvSpPr>
            <p:cNvPr id="2843" name="Freeform 793">
              <a:extLst>
                <a:ext uri="{FF2B5EF4-FFF2-40B4-BE49-F238E27FC236}">
                  <a16:creationId xmlns:a16="http://schemas.microsoft.com/office/drawing/2014/main" id="{7AD2EDBA-5947-4D2E-8198-3A816649AE19}"/>
                </a:ext>
              </a:extLst>
            </p:cNvPr>
            <p:cNvSpPr>
              <a:spLocks/>
            </p:cNvSpPr>
            <p:nvPr/>
          </p:nvSpPr>
          <p:spPr bwMode="auto">
            <a:xfrm>
              <a:off x="3723" y="3640"/>
              <a:ext cx="22" cy="13"/>
            </a:xfrm>
            <a:custGeom>
              <a:avLst/>
              <a:gdLst>
                <a:gd name="T0" fmla="*/ 135 w 135"/>
                <a:gd name="T1" fmla="*/ 13 h 65"/>
                <a:gd name="T2" fmla="*/ 131 w 135"/>
                <a:gd name="T3" fmla="*/ 0 h 65"/>
                <a:gd name="T4" fmla="*/ 0 w 135"/>
                <a:gd name="T5" fmla="*/ 65 h 65"/>
                <a:gd name="T6" fmla="*/ 135 w 135"/>
                <a:gd name="T7" fmla="*/ 13 h 65"/>
                <a:gd name="T8" fmla="*/ 0 60000 65536"/>
                <a:gd name="T9" fmla="*/ 0 60000 65536"/>
                <a:gd name="T10" fmla="*/ 0 60000 65536"/>
                <a:gd name="T11" fmla="*/ 0 60000 65536"/>
                <a:gd name="T12" fmla="*/ 0 w 135"/>
                <a:gd name="T13" fmla="*/ 0 h 65"/>
                <a:gd name="T14" fmla="*/ 135 w 135"/>
                <a:gd name="T15" fmla="*/ 65 h 65"/>
              </a:gdLst>
              <a:ahLst/>
              <a:cxnLst>
                <a:cxn ang="T8">
                  <a:pos x="T0" y="T1"/>
                </a:cxn>
                <a:cxn ang="T9">
                  <a:pos x="T2" y="T3"/>
                </a:cxn>
                <a:cxn ang="T10">
                  <a:pos x="T4" y="T5"/>
                </a:cxn>
                <a:cxn ang="T11">
                  <a:pos x="T6" y="T7"/>
                </a:cxn>
              </a:cxnLst>
              <a:rect l="T12" t="T13" r="T14" b="T15"/>
              <a:pathLst>
                <a:path w="135" h="65">
                  <a:moveTo>
                    <a:pt x="135" y="13"/>
                  </a:moveTo>
                  <a:lnTo>
                    <a:pt x="131" y="0"/>
                  </a:lnTo>
                  <a:lnTo>
                    <a:pt x="0" y="65"/>
                  </a:lnTo>
                  <a:lnTo>
                    <a:pt x="135" y="13"/>
                  </a:lnTo>
                </a:path>
              </a:pathLst>
            </a:custGeom>
            <a:noFill/>
            <a:ln w="0">
              <a:solidFill>
                <a:srgbClr val="000000"/>
              </a:solidFill>
              <a:prstDash val="solid"/>
              <a:round/>
              <a:headEnd/>
              <a:tailEnd/>
            </a:ln>
          </p:spPr>
          <p:txBody>
            <a:bodyPr/>
            <a:lstStyle/>
            <a:p>
              <a:endParaRPr lang="en-US"/>
            </a:p>
          </p:txBody>
        </p:sp>
        <p:sp>
          <p:nvSpPr>
            <p:cNvPr id="2844" name="Freeform 794">
              <a:extLst>
                <a:ext uri="{FF2B5EF4-FFF2-40B4-BE49-F238E27FC236}">
                  <a16:creationId xmlns:a16="http://schemas.microsoft.com/office/drawing/2014/main" id="{FD8CA5A9-6E5F-4485-B51B-3DFD5A00EB48}"/>
                </a:ext>
              </a:extLst>
            </p:cNvPr>
            <p:cNvSpPr>
              <a:spLocks/>
            </p:cNvSpPr>
            <p:nvPr/>
          </p:nvSpPr>
          <p:spPr bwMode="auto">
            <a:xfrm>
              <a:off x="3723" y="3638"/>
              <a:ext cx="21" cy="15"/>
            </a:xfrm>
            <a:custGeom>
              <a:avLst/>
              <a:gdLst>
                <a:gd name="T0" fmla="*/ 131 w 131"/>
                <a:gd name="T1" fmla="*/ 12 h 77"/>
                <a:gd name="T2" fmla="*/ 125 w 131"/>
                <a:gd name="T3" fmla="*/ 0 h 77"/>
                <a:gd name="T4" fmla="*/ 0 w 131"/>
                <a:gd name="T5" fmla="*/ 77 h 77"/>
                <a:gd name="T6" fmla="*/ 131 w 131"/>
                <a:gd name="T7" fmla="*/ 12 h 77"/>
                <a:gd name="T8" fmla="*/ 0 60000 65536"/>
                <a:gd name="T9" fmla="*/ 0 60000 65536"/>
                <a:gd name="T10" fmla="*/ 0 60000 65536"/>
                <a:gd name="T11" fmla="*/ 0 60000 65536"/>
                <a:gd name="T12" fmla="*/ 0 w 131"/>
                <a:gd name="T13" fmla="*/ 0 h 77"/>
                <a:gd name="T14" fmla="*/ 131 w 131"/>
                <a:gd name="T15" fmla="*/ 77 h 77"/>
              </a:gdLst>
              <a:ahLst/>
              <a:cxnLst>
                <a:cxn ang="T8">
                  <a:pos x="T0" y="T1"/>
                </a:cxn>
                <a:cxn ang="T9">
                  <a:pos x="T2" y="T3"/>
                </a:cxn>
                <a:cxn ang="T10">
                  <a:pos x="T4" y="T5"/>
                </a:cxn>
                <a:cxn ang="T11">
                  <a:pos x="T6" y="T7"/>
                </a:cxn>
              </a:cxnLst>
              <a:rect l="T12" t="T13" r="T14" b="T15"/>
              <a:pathLst>
                <a:path w="131" h="77">
                  <a:moveTo>
                    <a:pt x="131" y="12"/>
                  </a:moveTo>
                  <a:lnTo>
                    <a:pt x="125" y="0"/>
                  </a:lnTo>
                  <a:lnTo>
                    <a:pt x="0" y="77"/>
                  </a:lnTo>
                  <a:lnTo>
                    <a:pt x="131" y="12"/>
                  </a:lnTo>
                  <a:close/>
                </a:path>
              </a:pathLst>
            </a:custGeom>
            <a:solidFill>
              <a:srgbClr val="000000"/>
            </a:solidFill>
            <a:ln w="9525">
              <a:noFill/>
              <a:round/>
              <a:headEnd/>
              <a:tailEnd/>
            </a:ln>
          </p:spPr>
          <p:txBody>
            <a:bodyPr/>
            <a:lstStyle/>
            <a:p>
              <a:endParaRPr lang="en-US"/>
            </a:p>
          </p:txBody>
        </p:sp>
        <p:sp>
          <p:nvSpPr>
            <p:cNvPr id="2845" name="Freeform 795">
              <a:extLst>
                <a:ext uri="{FF2B5EF4-FFF2-40B4-BE49-F238E27FC236}">
                  <a16:creationId xmlns:a16="http://schemas.microsoft.com/office/drawing/2014/main" id="{753FE1C7-D863-49B9-9BBC-C505D046E4A4}"/>
                </a:ext>
              </a:extLst>
            </p:cNvPr>
            <p:cNvSpPr>
              <a:spLocks/>
            </p:cNvSpPr>
            <p:nvPr/>
          </p:nvSpPr>
          <p:spPr bwMode="auto">
            <a:xfrm>
              <a:off x="3723" y="3638"/>
              <a:ext cx="21" cy="15"/>
            </a:xfrm>
            <a:custGeom>
              <a:avLst/>
              <a:gdLst>
                <a:gd name="T0" fmla="*/ 131 w 131"/>
                <a:gd name="T1" fmla="*/ 12 h 77"/>
                <a:gd name="T2" fmla="*/ 125 w 131"/>
                <a:gd name="T3" fmla="*/ 0 h 77"/>
                <a:gd name="T4" fmla="*/ 0 w 131"/>
                <a:gd name="T5" fmla="*/ 77 h 77"/>
                <a:gd name="T6" fmla="*/ 131 w 131"/>
                <a:gd name="T7" fmla="*/ 12 h 77"/>
                <a:gd name="T8" fmla="*/ 0 60000 65536"/>
                <a:gd name="T9" fmla="*/ 0 60000 65536"/>
                <a:gd name="T10" fmla="*/ 0 60000 65536"/>
                <a:gd name="T11" fmla="*/ 0 60000 65536"/>
                <a:gd name="T12" fmla="*/ 0 w 131"/>
                <a:gd name="T13" fmla="*/ 0 h 77"/>
                <a:gd name="T14" fmla="*/ 131 w 131"/>
                <a:gd name="T15" fmla="*/ 77 h 77"/>
              </a:gdLst>
              <a:ahLst/>
              <a:cxnLst>
                <a:cxn ang="T8">
                  <a:pos x="T0" y="T1"/>
                </a:cxn>
                <a:cxn ang="T9">
                  <a:pos x="T2" y="T3"/>
                </a:cxn>
                <a:cxn ang="T10">
                  <a:pos x="T4" y="T5"/>
                </a:cxn>
                <a:cxn ang="T11">
                  <a:pos x="T6" y="T7"/>
                </a:cxn>
              </a:cxnLst>
              <a:rect l="T12" t="T13" r="T14" b="T15"/>
              <a:pathLst>
                <a:path w="131" h="77">
                  <a:moveTo>
                    <a:pt x="131" y="12"/>
                  </a:moveTo>
                  <a:lnTo>
                    <a:pt x="125" y="0"/>
                  </a:lnTo>
                  <a:lnTo>
                    <a:pt x="0" y="77"/>
                  </a:lnTo>
                  <a:lnTo>
                    <a:pt x="131" y="12"/>
                  </a:lnTo>
                </a:path>
              </a:pathLst>
            </a:custGeom>
            <a:noFill/>
            <a:ln w="0">
              <a:solidFill>
                <a:srgbClr val="000000"/>
              </a:solidFill>
              <a:prstDash val="solid"/>
              <a:round/>
              <a:headEnd/>
              <a:tailEnd/>
            </a:ln>
          </p:spPr>
          <p:txBody>
            <a:bodyPr/>
            <a:lstStyle/>
            <a:p>
              <a:endParaRPr lang="en-US"/>
            </a:p>
          </p:txBody>
        </p:sp>
        <p:sp>
          <p:nvSpPr>
            <p:cNvPr id="2846" name="Freeform 796">
              <a:extLst>
                <a:ext uri="{FF2B5EF4-FFF2-40B4-BE49-F238E27FC236}">
                  <a16:creationId xmlns:a16="http://schemas.microsoft.com/office/drawing/2014/main" id="{B25F8CE4-CF5F-4883-9CAF-8A02471A404A}"/>
                </a:ext>
              </a:extLst>
            </p:cNvPr>
            <p:cNvSpPr>
              <a:spLocks/>
            </p:cNvSpPr>
            <p:nvPr/>
          </p:nvSpPr>
          <p:spPr bwMode="auto">
            <a:xfrm>
              <a:off x="3723" y="3636"/>
              <a:ext cx="21" cy="17"/>
            </a:xfrm>
            <a:custGeom>
              <a:avLst/>
              <a:gdLst>
                <a:gd name="T0" fmla="*/ 125 w 125"/>
                <a:gd name="T1" fmla="*/ 10 h 87"/>
                <a:gd name="T2" fmla="*/ 119 w 125"/>
                <a:gd name="T3" fmla="*/ 0 h 87"/>
                <a:gd name="T4" fmla="*/ 0 w 125"/>
                <a:gd name="T5" fmla="*/ 87 h 87"/>
                <a:gd name="T6" fmla="*/ 125 w 125"/>
                <a:gd name="T7" fmla="*/ 10 h 87"/>
                <a:gd name="T8" fmla="*/ 0 60000 65536"/>
                <a:gd name="T9" fmla="*/ 0 60000 65536"/>
                <a:gd name="T10" fmla="*/ 0 60000 65536"/>
                <a:gd name="T11" fmla="*/ 0 60000 65536"/>
                <a:gd name="T12" fmla="*/ 0 w 125"/>
                <a:gd name="T13" fmla="*/ 0 h 87"/>
                <a:gd name="T14" fmla="*/ 125 w 125"/>
                <a:gd name="T15" fmla="*/ 87 h 87"/>
              </a:gdLst>
              <a:ahLst/>
              <a:cxnLst>
                <a:cxn ang="T8">
                  <a:pos x="T0" y="T1"/>
                </a:cxn>
                <a:cxn ang="T9">
                  <a:pos x="T2" y="T3"/>
                </a:cxn>
                <a:cxn ang="T10">
                  <a:pos x="T4" y="T5"/>
                </a:cxn>
                <a:cxn ang="T11">
                  <a:pos x="T6" y="T7"/>
                </a:cxn>
              </a:cxnLst>
              <a:rect l="T12" t="T13" r="T14" b="T15"/>
              <a:pathLst>
                <a:path w="125" h="87">
                  <a:moveTo>
                    <a:pt x="125" y="10"/>
                  </a:moveTo>
                  <a:lnTo>
                    <a:pt x="119" y="0"/>
                  </a:lnTo>
                  <a:lnTo>
                    <a:pt x="0" y="87"/>
                  </a:lnTo>
                  <a:lnTo>
                    <a:pt x="125" y="10"/>
                  </a:lnTo>
                  <a:close/>
                </a:path>
              </a:pathLst>
            </a:custGeom>
            <a:solidFill>
              <a:srgbClr val="000000"/>
            </a:solidFill>
            <a:ln w="9525">
              <a:noFill/>
              <a:round/>
              <a:headEnd/>
              <a:tailEnd/>
            </a:ln>
          </p:spPr>
          <p:txBody>
            <a:bodyPr/>
            <a:lstStyle/>
            <a:p>
              <a:endParaRPr lang="en-US"/>
            </a:p>
          </p:txBody>
        </p:sp>
        <p:sp>
          <p:nvSpPr>
            <p:cNvPr id="2847" name="Freeform 797">
              <a:extLst>
                <a:ext uri="{FF2B5EF4-FFF2-40B4-BE49-F238E27FC236}">
                  <a16:creationId xmlns:a16="http://schemas.microsoft.com/office/drawing/2014/main" id="{4DF2C7FE-33DE-4EFB-A9A6-9B08C59EC488}"/>
                </a:ext>
              </a:extLst>
            </p:cNvPr>
            <p:cNvSpPr>
              <a:spLocks/>
            </p:cNvSpPr>
            <p:nvPr/>
          </p:nvSpPr>
          <p:spPr bwMode="auto">
            <a:xfrm>
              <a:off x="3723" y="3636"/>
              <a:ext cx="21" cy="17"/>
            </a:xfrm>
            <a:custGeom>
              <a:avLst/>
              <a:gdLst>
                <a:gd name="T0" fmla="*/ 125 w 125"/>
                <a:gd name="T1" fmla="*/ 10 h 87"/>
                <a:gd name="T2" fmla="*/ 119 w 125"/>
                <a:gd name="T3" fmla="*/ 0 h 87"/>
                <a:gd name="T4" fmla="*/ 0 w 125"/>
                <a:gd name="T5" fmla="*/ 87 h 87"/>
                <a:gd name="T6" fmla="*/ 125 w 125"/>
                <a:gd name="T7" fmla="*/ 10 h 87"/>
                <a:gd name="T8" fmla="*/ 0 60000 65536"/>
                <a:gd name="T9" fmla="*/ 0 60000 65536"/>
                <a:gd name="T10" fmla="*/ 0 60000 65536"/>
                <a:gd name="T11" fmla="*/ 0 60000 65536"/>
                <a:gd name="T12" fmla="*/ 0 w 125"/>
                <a:gd name="T13" fmla="*/ 0 h 87"/>
                <a:gd name="T14" fmla="*/ 125 w 125"/>
                <a:gd name="T15" fmla="*/ 87 h 87"/>
              </a:gdLst>
              <a:ahLst/>
              <a:cxnLst>
                <a:cxn ang="T8">
                  <a:pos x="T0" y="T1"/>
                </a:cxn>
                <a:cxn ang="T9">
                  <a:pos x="T2" y="T3"/>
                </a:cxn>
                <a:cxn ang="T10">
                  <a:pos x="T4" y="T5"/>
                </a:cxn>
                <a:cxn ang="T11">
                  <a:pos x="T6" y="T7"/>
                </a:cxn>
              </a:cxnLst>
              <a:rect l="T12" t="T13" r="T14" b="T15"/>
              <a:pathLst>
                <a:path w="125" h="87">
                  <a:moveTo>
                    <a:pt x="125" y="10"/>
                  </a:moveTo>
                  <a:lnTo>
                    <a:pt x="119" y="0"/>
                  </a:lnTo>
                  <a:lnTo>
                    <a:pt x="0" y="87"/>
                  </a:lnTo>
                  <a:lnTo>
                    <a:pt x="125" y="10"/>
                  </a:lnTo>
                </a:path>
              </a:pathLst>
            </a:custGeom>
            <a:noFill/>
            <a:ln w="0">
              <a:solidFill>
                <a:srgbClr val="000000"/>
              </a:solidFill>
              <a:prstDash val="solid"/>
              <a:round/>
              <a:headEnd/>
              <a:tailEnd/>
            </a:ln>
          </p:spPr>
          <p:txBody>
            <a:bodyPr/>
            <a:lstStyle/>
            <a:p>
              <a:endParaRPr lang="en-US"/>
            </a:p>
          </p:txBody>
        </p:sp>
        <p:sp>
          <p:nvSpPr>
            <p:cNvPr id="2848" name="Freeform 798">
              <a:extLst>
                <a:ext uri="{FF2B5EF4-FFF2-40B4-BE49-F238E27FC236}">
                  <a16:creationId xmlns:a16="http://schemas.microsoft.com/office/drawing/2014/main" id="{62B96480-5A2E-4318-9FBB-E78BF59ABB1E}"/>
                </a:ext>
              </a:extLst>
            </p:cNvPr>
            <p:cNvSpPr>
              <a:spLocks/>
            </p:cNvSpPr>
            <p:nvPr/>
          </p:nvSpPr>
          <p:spPr bwMode="auto">
            <a:xfrm>
              <a:off x="3723" y="3633"/>
              <a:ext cx="19" cy="20"/>
            </a:xfrm>
            <a:custGeom>
              <a:avLst/>
              <a:gdLst>
                <a:gd name="T0" fmla="*/ 119 w 119"/>
                <a:gd name="T1" fmla="*/ 11 h 98"/>
                <a:gd name="T2" fmla="*/ 113 w 119"/>
                <a:gd name="T3" fmla="*/ 0 h 98"/>
                <a:gd name="T4" fmla="*/ 0 w 119"/>
                <a:gd name="T5" fmla="*/ 98 h 98"/>
                <a:gd name="T6" fmla="*/ 119 w 119"/>
                <a:gd name="T7" fmla="*/ 11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119" y="11"/>
                  </a:moveTo>
                  <a:lnTo>
                    <a:pt x="113" y="0"/>
                  </a:lnTo>
                  <a:lnTo>
                    <a:pt x="0" y="98"/>
                  </a:lnTo>
                  <a:lnTo>
                    <a:pt x="119" y="11"/>
                  </a:lnTo>
                  <a:close/>
                </a:path>
              </a:pathLst>
            </a:custGeom>
            <a:solidFill>
              <a:srgbClr val="000000"/>
            </a:solidFill>
            <a:ln w="9525">
              <a:noFill/>
              <a:round/>
              <a:headEnd/>
              <a:tailEnd/>
            </a:ln>
          </p:spPr>
          <p:txBody>
            <a:bodyPr/>
            <a:lstStyle/>
            <a:p>
              <a:endParaRPr lang="en-US"/>
            </a:p>
          </p:txBody>
        </p:sp>
        <p:sp>
          <p:nvSpPr>
            <p:cNvPr id="2849" name="Freeform 799">
              <a:extLst>
                <a:ext uri="{FF2B5EF4-FFF2-40B4-BE49-F238E27FC236}">
                  <a16:creationId xmlns:a16="http://schemas.microsoft.com/office/drawing/2014/main" id="{32DB7C08-746F-4AAD-9E9A-BFF93CB26327}"/>
                </a:ext>
              </a:extLst>
            </p:cNvPr>
            <p:cNvSpPr>
              <a:spLocks/>
            </p:cNvSpPr>
            <p:nvPr/>
          </p:nvSpPr>
          <p:spPr bwMode="auto">
            <a:xfrm>
              <a:off x="3723" y="3633"/>
              <a:ext cx="19" cy="20"/>
            </a:xfrm>
            <a:custGeom>
              <a:avLst/>
              <a:gdLst>
                <a:gd name="T0" fmla="*/ 119 w 119"/>
                <a:gd name="T1" fmla="*/ 11 h 98"/>
                <a:gd name="T2" fmla="*/ 113 w 119"/>
                <a:gd name="T3" fmla="*/ 0 h 98"/>
                <a:gd name="T4" fmla="*/ 0 w 119"/>
                <a:gd name="T5" fmla="*/ 98 h 98"/>
                <a:gd name="T6" fmla="*/ 119 w 119"/>
                <a:gd name="T7" fmla="*/ 11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119" y="11"/>
                  </a:moveTo>
                  <a:lnTo>
                    <a:pt x="113" y="0"/>
                  </a:lnTo>
                  <a:lnTo>
                    <a:pt x="0" y="98"/>
                  </a:lnTo>
                  <a:lnTo>
                    <a:pt x="119" y="11"/>
                  </a:lnTo>
                </a:path>
              </a:pathLst>
            </a:custGeom>
            <a:noFill/>
            <a:ln w="0">
              <a:solidFill>
                <a:srgbClr val="000000"/>
              </a:solidFill>
              <a:prstDash val="solid"/>
              <a:round/>
              <a:headEnd/>
              <a:tailEnd/>
            </a:ln>
          </p:spPr>
          <p:txBody>
            <a:bodyPr/>
            <a:lstStyle/>
            <a:p>
              <a:endParaRPr lang="en-US"/>
            </a:p>
          </p:txBody>
        </p:sp>
        <p:sp>
          <p:nvSpPr>
            <p:cNvPr id="2850" name="Freeform 800">
              <a:extLst>
                <a:ext uri="{FF2B5EF4-FFF2-40B4-BE49-F238E27FC236}">
                  <a16:creationId xmlns:a16="http://schemas.microsoft.com/office/drawing/2014/main" id="{17CC9C18-81C1-417D-8695-D62EB407F821}"/>
                </a:ext>
              </a:extLst>
            </p:cNvPr>
            <p:cNvSpPr>
              <a:spLocks/>
            </p:cNvSpPr>
            <p:nvPr/>
          </p:nvSpPr>
          <p:spPr bwMode="auto">
            <a:xfrm>
              <a:off x="3723" y="3631"/>
              <a:ext cx="18" cy="22"/>
            </a:xfrm>
            <a:custGeom>
              <a:avLst/>
              <a:gdLst>
                <a:gd name="T0" fmla="*/ 113 w 113"/>
                <a:gd name="T1" fmla="*/ 11 h 109"/>
                <a:gd name="T2" fmla="*/ 104 w 113"/>
                <a:gd name="T3" fmla="*/ 0 h 109"/>
                <a:gd name="T4" fmla="*/ 0 w 113"/>
                <a:gd name="T5" fmla="*/ 109 h 109"/>
                <a:gd name="T6" fmla="*/ 113 w 113"/>
                <a:gd name="T7" fmla="*/ 11 h 109"/>
                <a:gd name="T8" fmla="*/ 0 60000 65536"/>
                <a:gd name="T9" fmla="*/ 0 60000 65536"/>
                <a:gd name="T10" fmla="*/ 0 60000 65536"/>
                <a:gd name="T11" fmla="*/ 0 60000 65536"/>
                <a:gd name="T12" fmla="*/ 0 w 113"/>
                <a:gd name="T13" fmla="*/ 0 h 109"/>
                <a:gd name="T14" fmla="*/ 113 w 113"/>
                <a:gd name="T15" fmla="*/ 109 h 109"/>
              </a:gdLst>
              <a:ahLst/>
              <a:cxnLst>
                <a:cxn ang="T8">
                  <a:pos x="T0" y="T1"/>
                </a:cxn>
                <a:cxn ang="T9">
                  <a:pos x="T2" y="T3"/>
                </a:cxn>
                <a:cxn ang="T10">
                  <a:pos x="T4" y="T5"/>
                </a:cxn>
                <a:cxn ang="T11">
                  <a:pos x="T6" y="T7"/>
                </a:cxn>
              </a:cxnLst>
              <a:rect l="T12" t="T13" r="T14" b="T15"/>
              <a:pathLst>
                <a:path w="113" h="109">
                  <a:moveTo>
                    <a:pt x="113" y="11"/>
                  </a:moveTo>
                  <a:lnTo>
                    <a:pt x="104" y="0"/>
                  </a:lnTo>
                  <a:lnTo>
                    <a:pt x="0" y="109"/>
                  </a:lnTo>
                  <a:lnTo>
                    <a:pt x="113" y="11"/>
                  </a:lnTo>
                  <a:close/>
                </a:path>
              </a:pathLst>
            </a:custGeom>
            <a:solidFill>
              <a:srgbClr val="000000"/>
            </a:solidFill>
            <a:ln w="9525">
              <a:noFill/>
              <a:round/>
              <a:headEnd/>
              <a:tailEnd/>
            </a:ln>
          </p:spPr>
          <p:txBody>
            <a:bodyPr/>
            <a:lstStyle/>
            <a:p>
              <a:endParaRPr lang="en-US"/>
            </a:p>
          </p:txBody>
        </p:sp>
        <p:sp>
          <p:nvSpPr>
            <p:cNvPr id="2851" name="Freeform 801">
              <a:extLst>
                <a:ext uri="{FF2B5EF4-FFF2-40B4-BE49-F238E27FC236}">
                  <a16:creationId xmlns:a16="http://schemas.microsoft.com/office/drawing/2014/main" id="{A9CF6B85-70BF-41D2-ABAC-60F12AA8208B}"/>
                </a:ext>
              </a:extLst>
            </p:cNvPr>
            <p:cNvSpPr>
              <a:spLocks/>
            </p:cNvSpPr>
            <p:nvPr/>
          </p:nvSpPr>
          <p:spPr bwMode="auto">
            <a:xfrm>
              <a:off x="3723" y="3631"/>
              <a:ext cx="18" cy="22"/>
            </a:xfrm>
            <a:custGeom>
              <a:avLst/>
              <a:gdLst>
                <a:gd name="T0" fmla="*/ 113 w 113"/>
                <a:gd name="T1" fmla="*/ 11 h 109"/>
                <a:gd name="T2" fmla="*/ 104 w 113"/>
                <a:gd name="T3" fmla="*/ 0 h 109"/>
                <a:gd name="T4" fmla="*/ 0 w 113"/>
                <a:gd name="T5" fmla="*/ 109 h 109"/>
                <a:gd name="T6" fmla="*/ 113 w 113"/>
                <a:gd name="T7" fmla="*/ 11 h 109"/>
                <a:gd name="T8" fmla="*/ 0 60000 65536"/>
                <a:gd name="T9" fmla="*/ 0 60000 65536"/>
                <a:gd name="T10" fmla="*/ 0 60000 65536"/>
                <a:gd name="T11" fmla="*/ 0 60000 65536"/>
                <a:gd name="T12" fmla="*/ 0 w 113"/>
                <a:gd name="T13" fmla="*/ 0 h 109"/>
                <a:gd name="T14" fmla="*/ 113 w 113"/>
                <a:gd name="T15" fmla="*/ 109 h 109"/>
              </a:gdLst>
              <a:ahLst/>
              <a:cxnLst>
                <a:cxn ang="T8">
                  <a:pos x="T0" y="T1"/>
                </a:cxn>
                <a:cxn ang="T9">
                  <a:pos x="T2" y="T3"/>
                </a:cxn>
                <a:cxn ang="T10">
                  <a:pos x="T4" y="T5"/>
                </a:cxn>
                <a:cxn ang="T11">
                  <a:pos x="T6" y="T7"/>
                </a:cxn>
              </a:cxnLst>
              <a:rect l="T12" t="T13" r="T14" b="T15"/>
              <a:pathLst>
                <a:path w="113" h="109">
                  <a:moveTo>
                    <a:pt x="113" y="11"/>
                  </a:moveTo>
                  <a:lnTo>
                    <a:pt x="104" y="0"/>
                  </a:lnTo>
                  <a:lnTo>
                    <a:pt x="0" y="109"/>
                  </a:lnTo>
                  <a:lnTo>
                    <a:pt x="113" y="11"/>
                  </a:lnTo>
                </a:path>
              </a:pathLst>
            </a:custGeom>
            <a:noFill/>
            <a:ln w="0">
              <a:solidFill>
                <a:srgbClr val="000000"/>
              </a:solidFill>
              <a:prstDash val="solid"/>
              <a:round/>
              <a:headEnd/>
              <a:tailEnd/>
            </a:ln>
          </p:spPr>
          <p:txBody>
            <a:bodyPr/>
            <a:lstStyle/>
            <a:p>
              <a:endParaRPr lang="en-US"/>
            </a:p>
          </p:txBody>
        </p:sp>
        <p:sp>
          <p:nvSpPr>
            <p:cNvPr id="2852" name="Freeform 802">
              <a:extLst>
                <a:ext uri="{FF2B5EF4-FFF2-40B4-BE49-F238E27FC236}">
                  <a16:creationId xmlns:a16="http://schemas.microsoft.com/office/drawing/2014/main" id="{DA6E0A26-05CB-45E7-9BC7-F2047EEAD628}"/>
                </a:ext>
              </a:extLst>
            </p:cNvPr>
            <p:cNvSpPr>
              <a:spLocks/>
            </p:cNvSpPr>
            <p:nvPr/>
          </p:nvSpPr>
          <p:spPr bwMode="auto">
            <a:xfrm>
              <a:off x="3723" y="3630"/>
              <a:ext cx="17" cy="23"/>
            </a:xfrm>
            <a:custGeom>
              <a:avLst/>
              <a:gdLst>
                <a:gd name="T0" fmla="*/ 104 w 104"/>
                <a:gd name="T1" fmla="*/ 8 h 117"/>
                <a:gd name="T2" fmla="*/ 97 w 104"/>
                <a:gd name="T3" fmla="*/ 0 h 117"/>
                <a:gd name="T4" fmla="*/ 0 w 104"/>
                <a:gd name="T5" fmla="*/ 117 h 117"/>
                <a:gd name="T6" fmla="*/ 104 w 104"/>
                <a:gd name="T7" fmla="*/ 8 h 117"/>
                <a:gd name="T8" fmla="*/ 0 60000 65536"/>
                <a:gd name="T9" fmla="*/ 0 60000 65536"/>
                <a:gd name="T10" fmla="*/ 0 60000 65536"/>
                <a:gd name="T11" fmla="*/ 0 60000 65536"/>
                <a:gd name="T12" fmla="*/ 0 w 104"/>
                <a:gd name="T13" fmla="*/ 0 h 117"/>
                <a:gd name="T14" fmla="*/ 104 w 104"/>
                <a:gd name="T15" fmla="*/ 117 h 117"/>
              </a:gdLst>
              <a:ahLst/>
              <a:cxnLst>
                <a:cxn ang="T8">
                  <a:pos x="T0" y="T1"/>
                </a:cxn>
                <a:cxn ang="T9">
                  <a:pos x="T2" y="T3"/>
                </a:cxn>
                <a:cxn ang="T10">
                  <a:pos x="T4" y="T5"/>
                </a:cxn>
                <a:cxn ang="T11">
                  <a:pos x="T6" y="T7"/>
                </a:cxn>
              </a:cxnLst>
              <a:rect l="T12" t="T13" r="T14" b="T15"/>
              <a:pathLst>
                <a:path w="104" h="117">
                  <a:moveTo>
                    <a:pt x="104" y="8"/>
                  </a:moveTo>
                  <a:lnTo>
                    <a:pt x="97" y="0"/>
                  </a:lnTo>
                  <a:lnTo>
                    <a:pt x="0" y="117"/>
                  </a:lnTo>
                  <a:lnTo>
                    <a:pt x="104" y="8"/>
                  </a:lnTo>
                  <a:close/>
                </a:path>
              </a:pathLst>
            </a:custGeom>
            <a:solidFill>
              <a:srgbClr val="000000"/>
            </a:solidFill>
            <a:ln w="9525">
              <a:noFill/>
              <a:round/>
              <a:headEnd/>
              <a:tailEnd/>
            </a:ln>
          </p:spPr>
          <p:txBody>
            <a:bodyPr/>
            <a:lstStyle/>
            <a:p>
              <a:endParaRPr lang="en-US"/>
            </a:p>
          </p:txBody>
        </p:sp>
        <p:sp>
          <p:nvSpPr>
            <p:cNvPr id="2853" name="Freeform 803">
              <a:extLst>
                <a:ext uri="{FF2B5EF4-FFF2-40B4-BE49-F238E27FC236}">
                  <a16:creationId xmlns:a16="http://schemas.microsoft.com/office/drawing/2014/main" id="{FEC3C429-1425-4C37-9323-6F2EF5635996}"/>
                </a:ext>
              </a:extLst>
            </p:cNvPr>
            <p:cNvSpPr>
              <a:spLocks/>
            </p:cNvSpPr>
            <p:nvPr/>
          </p:nvSpPr>
          <p:spPr bwMode="auto">
            <a:xfrm>
              <a:off x="3723" y="3630"/>
              <a:ext cx="17" cy="23"/>
            </a:xfrm>
            <a:custGeom>
              <a:avLst/>
              <a:gdLst>
                <a:gd name="T0" fmla="*/ 104 w 104"/>
                <a:gd name="T1" fmla="*/ 8 h 117"/>
                <a:gd name="T2" fmla="*/ 97 w 104"/>
                <a:gd name="T3" fmla="*/ 0 h 117"/>
                <a:gd name="T4" fmla="*/ 0 w 104"/>
                <a:gd name="T5" fmla="*/ 117 h 117"/>
                <a:gd name="T6" fmla="*/ 104 w 104"/>
                <a:gd name="T7" fmla="*/ 8 h 117"/>
                <a:gd name="T8" fmla="*/ 0 60000 65536"/>
                <a:gd name="T9" fmla="*/ 0 60000 65536"/>
                <a:gd name="T10" fmla="*/ 0 60000 65536"/>
                <a:gd name="T11" fmla="*/ 0 60000 65536"/>
                <a:gd name="T12" fmla="*/ 0 w 104"/>
                <a:gd name="T13" fmla="*/ 0 h 117"/>
                <a:gd name="T14" fmla="*/ 104 w 104"/>
                <a:gd name="T15" fmla="*/ 117 h 117"/>
              </a:gdLst>
              <a:ahLst/>
              <a:cxnLst>
                <a:cxn ang="T8">
                  <a:pos x="T0" y="T1"/>
                </a:cxn>
                <a:cxn ang="T9">
                  <a:pos x="T2" y="T3"/>
                </a:cxn>
                <a:cxn ang="T10">
                  <a:pos x="T4" y="T5"/>
                </a:cxn>
                <a:cxn ang="T11">
                  <a:pos x="T6" y="T7"/>
                </a:cxn>
              </a:cxnLst>
              <a:rect l="T12" t="T13" r="T14" b="T15"/>
              <a:pathLst>
                <a:path w="104" h="117">
                  <a:moveTo>
                    <a:pt x="104" y="8"/>
                  </a:moveTo>
                  <a:lnTo>
                    <a:pt x="97" y="0"/>
                  </a:lnTo>
                  <a:lnTo>
                    <a:pt x="0" y="117"/>
                  </a:lnTo>
                  <a:lnTo>
                    <a:pt x="104" y="8"/>
                  </a:lnTo>
                </a:path>
              </a:pathLst>
            </a:custGeom>
            <a:noFill/>
            <a:ln w="0">
              <a:solidFill>
                <a:srgbClr val="000000"/>
              </a:solidFill>
              <a:prstDash val="solid"/>
              <a:round/>
              <a:headEnd/>
              <a:tailEnd/>
            </a:ln>
          </p:spPr>
          <p:txBody>
            <a:bodyPr/>
            <a:lstStyle/>
            <a:p>
              <a:endParaRPr lang="en-US"/>
            </a:p>
          </p:txBody>
        </p:sp>
        <p:sp>
          <p:nvSpPr>
            <p:cNvPr id="2854" name="Freeform 804">
              <a:extLst>
                <a:ext uri="{FF2B5EF4-FFF2-40B4-BE49-F238E27FC236}">
                  <a16:creationId xmlns:a16="http://schemas.microsoft.com/office/drawing/2014/main" id="{FEDCB320-6989-494F-9211-044AFA1AD05F}"/>
                </a:ext>
              </a:extLst>
            </p:cNvPr>
            <p:cNvSpPr>
              <a:spLocks/>
            </p:cNvSpPr>
            <p:nvPr/>
          </p:nvSpPr>
          <p:spPr bwMode="auto">
            <a:xfrm>
              <a:off x="3723" y="3628"/>
              <a:ext cx="16" cy="25"/>
            </a:xfrm>
            <a:custGeom>
              <a:avLst/>
              <a:gdLst>
                <a:gd name="T0" fmla="*/ 97 w 97"/>
                <a:gd name="T1" fmla="*/ 10 h 127"/>
                <a:gd name="T2" fmla="*/ 87 w 97"/>
                <a:gd name="T3" fmla="*/ 0 h 127"/>
                <a:gd name="T4" fmla="*/ 0 w 97"/>
                <a:gd name="T5" fmla="*/ 127 h 127"/>
                <a:gd name="T6" fmla="*/ 97 w 97"/>
                <a:gd name="T7" fmla="*/ 10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97" y="10"/>
                  </a:moveTo>
                  <a:lnTo>
                    <a:pt x="87" y="0"/>
                  </a:lnTo>
                  <a:lnTo>
                    <a:pt x="0" y="127"/>
                  </a:lnTo>
                  <a:lnTo>
                    <a:pt x="97" y="10"/>
                  </a:lnTo>
                  <a:close/>
                </a:path>
              </a:pathLst>
            </a:custGeom>
            <a:solidFill>
              <a:srgbClr val="000000"/>
            </a:solidFill>
            <a:ln w="9525">
              <a:noFill/>
              <a:round/>
              <a:headEnd/>
              <a:tailEnd/>
            </a:ln>
          </p:spPr>
          <p:txBody>
            <a:bodyPr/>
            <a:lstStyle/>
            <a:p>
              <a:endParaRPr lang="en-US"/>
            </a:p>
          </p:txBody>
        </p:sp>
        <p:sp>
          <p:nvSpPr>
            <p:cNvPr id="2855" name="Freeform 805">
              <a:extLst>
                <a:ext uri="{FF2B5EF4-FFF2-40B4-BE49-F238E27FC236}">
                  <a16:creationId xmlns:a16="http://schemas.microsoft.com/office/drawing/2014/main" id="{FCB50A96-358B-4DA7-BA97-478E397257C4}"/>
                </a:ext>
              </a:extLst>
            </p:cNvPr>
            <p:cNvSpPr>
              <a:spLocks/>
            </p:cNvSpPr>
            <p:nvPr/>
          </p:nvSpPr>
          <p:spPr bwMode="auto">
            <a:xfrm>
              <a:off x="3723" y="3628"/>
              <a:ext cx="16" cy="25"/>
            </a:xfrm>
            <a:custGeom>
              <a:avLst/>
              <a:gdLst>
                <a:gd name="T0" fmla="*/ 97 w 97"/>
                <a:gd name="T1" fmla="*/ 10 h 127"/>
                <a:gd name="T2" fmla="*/ 87 w 97"/>
                <a:gd name="T3" fmla="*/ 0 h 127"/>
                <a:gd name="T4" fmla="*/ 0 w 97"/>
                <a:gd name="T5" fmla="*/ 127 h 127"/>
                <a:gd name="T6" fmla="*/ 97 w 97"/>
                <a:gd name="T7" fmla="*/ 10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97" y="10"/>
                  </a:moveTo>
                  <a:lnTo>
                    <a:pt x="87" y="0"/>
                  </a:lnTo>
                  <a:lnTo>
                    <a:pt x="0" y="127"/>
                  </a:lnTo>
                  <a:lnTo>
                    <a:pt x="97" y="10"/>
                  </a:lnTo>
                </a:path>
              </a:pathLst>
            </a:custGeom>
            <a:noFill/>
            <a:ln w="0">
              <a:solidFill>
                <a:srgbClr val="000000"/>
              </a:solidFill>
              <a:prstDash val="solid"/>
              <a:round/>
              <a:headEnd/>
              <a:tailEnd/>
            </a:ln>
          </p:spPr>
          <p:txBody>
            <a:bodyPr/>
            <a:lstStyle/>
            <a:p>
              <a:endParaRPr lang="en-US"/>
            </a:p>
          </p:txBody>
        </p:sp>
        <p:sp>
          <p:nvSpPr>
            <p:cNvPr id="2856" name="Freeform 806">
              <a:extLst>
                <a:ext uri="{FF2B5EF4-FFF2-40B4-BE49-F238E27FC236}">
                  <a16:creationId xmlns:a16="http://schemas.microsoft.com/office/drawing/2014/main" id="{F8D05B14-54FF-4D74-877C-539CD65B6B8B}"/>
                </a:ext>
              </a:extLst>
            </p:cNvPr>
            <p:cNvSpPr>
              <a:spLocks/>
            </p:cNvSpPr>
            <p:nvPr/>
          </p:nvSpPr>
          <p:spPr bwMode="auto">
            <a:xfrm>
              <a:off x="3723" y="3626"/>
              <a:ext cx="14" cy="27"/>
            </a:xfrm>
            <a:custGeom>
              <a:avLst/>
              <a:gdLst>
                <a:gd name="T0" fmla="*/ 87 w 87"/>
                <a:gd name="T1" fmla="*/ 7 h 134"/>
                <a:gd name="T2" fmla="*/ 77 w 87"/>
                <a:gd name="T3" fmla="*/ 0 h 134"/>
                <a:gd name="T4" fmla="*/ 0 w 87"/>
                <a:gd name="T5" fmla="*/ 134 h 134"/>
                <a:gd name="T6" fmla="*/ 87 w 87"/>
                <a:gd name="T7" fmla="*/ 7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87" y="7"/>
                  </a:moveTo>
                  <a:lnTo>
                    <a:pt x="77" y="0"/>
                  </a:lnTo>
                  <a:lnTo>
                    <a:pt x="0" y="134"/>
                  </a:lnTo>
                  <a:lnTo>
                    <a:pt x="87" y="7"/>
                  </a:lnTo>
                  <a:close/>
                </a:path>
              </a:pathLst>
            </a:custGeom>
            <a:solidFill>
              <a:srgbClr val="000000"/>
            </a:solidFill>
            <a:ln w="9525">
              <a:noFill/>
              <a:round/>
              <a:headEnd/>
              <a:tailEnd/>
            </a:ln>
          </p:spPr>
          <p:txBody>
            <a:bodyPr/>
            <a:lstStyle/>
            <a:p>
              <a:endParaRPr lang="en-US"/>
            </a:p>
          </p:txBody>
        </p:sp>
        <p:sp>
          <p:nvSpPr>
            <p:cNvPr id="2857" name="Freeform 807">
              <a:extLst>
                <a:ext uri="{FF2B5EF4-FFF2-40B4-BE49-F238E27FC236}">
                  <a16:creationId xmlns:a16="http://schemas.microsoft.com/office/drawing/2014/main" id="{797AA06A-3D47-478E-A5BB-2A369139A457}"/>
                </a:ext>
              </a:extLst>
            </p:cNvPr>
            <p:cNvSpPr>
              <a:spLocks/>
            </p:cNvSpPr>
            <p:nvPr/>
          </p:nvSpPr>
          <p:spPr bwMode="auto">
            <a:xfrm>
              <a:off x="3723" y="3626"/>
              <a:ext cx="14" cy="27"/>
            </a:xfrm>
            <a:custGeom>
              <a:avLst/>
              <a:gdLst>
                <a:gd name="T0" fmla="*/ 87 w 87"/>
                <a:gd name="T1" fmla="*/ 7 h 134"/>
                <a:gd name="T2" fmla="*/ 77 w 87"/>
                <a:gd name="T3" fmla="*/ 0 h 134"/>
                <a:gd name="T4" fmla="*/ 0 w 87"/>
                <a:gd name="T5" fmla="*/ 134 h 134"/>
                <a:gd name="T6" fmla="*/ 87 w 87"/>
                <a:gd name="T7" fmla="*/ 7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87" y="7"/>
                  </a:moveTo>
                  <a:lnTo>
                    <a:pt x="77" y="0"/>
                  </a:lnTo>
                  <a:lnTo>
                    <a:pt x="0" y="134"/>
                  </a:lnTo>
                  <a:lnTo>
                    <a:pt x="87" y="7"/>
                  </a:lnTo>
                </a:path>
              </a:pathLst>
            </a:custGeom>
            <a:noFill/>
            <a:ln w="0">
              <a:solidFill>
                <a:srgbClr val="000000"/>
              </a:solidFill>
              <a:prstDash val="solid"/>
              <a:round/>
              <a:headEnd/>
              <a:tailEnd/>
            </a:ln>
          </p:spPr>
          <p:txBody>
            <a:bodyPr/>
            <a:lstStyle/>
            <a:p>
              <a:endParaRPr lang="en-US"/>
            </a:p>
          </p:txBody>
        </p:sp>
        <p:sp>
          <p:nvSpPr>
            <p:cNvPr id="2858" name="Freeform 808">
              <a:extLst>
                <a:ext uri="{FF2B5EF4-FFF2-40B4-BE49-F238E27FC236}">
                  <a16:creationId xmlns:a16="http://schemas.microsoft.com/office/drawing/2014/main" id="{4B64415D-FF8F-44AC-94C2-EAEC6693042A}"/>
                </a:ext>
              </a:extLst>
            </p:cNvPr>
            <p:cNvSpPr>
              <a:spLocks/>
            </p:cNvSpPr>
            <p:nvPr/>
          </p:nvSpPr>
          <p:spPr bwMode="auto">
            <a:xfrm>
              <a:off x="3723" y="3625"/>
              <a:ext cx="13" cy="28"/>
            </a:xfrm>
            <a:custGeom>
              <a:avLst/>
              <a:gdLst>
                <a:gd name="T0" fmla="*/ 77 w 77"/>
                <a:gd name="T1" fmla="*/ 7 h 141"/>
                <a:gd name="T2" fmla="*/ 68 w 77"/>
                <a:gd name="T3" fmla="*/ 0 h 141"/>
                <a:gd name="T4" fmla="*/ 0 w 77"/>
                <a:gd name="T5" fmla="*/ 141 h 141"/>
                <a:gd name="T6" fmla="*/ 77 w 77"/>
                <a:gd name="T7" fmla="*/ 7 h 141"/>
                <a:gd name="T8" fmla="*/ 0 60000 65536"/>
                <a:gd name="T9" fmla="*/ 0 60000 65536"/>
                <a:gd name="T10" fmla="*/ 0 60000 65536"/>
                <a:gd name="T11" fmla="*/ 0 60000 65536"/>
                <a:gd name="T12" fmla="*/ 0 w 77"/>
                <a:gd name="T13" fmla="*/ 0 h 141"/>
                <a:gd name="T14" fmla="*/ 77 w 77"/>
                <a:gd name="T15" fmla="*/ 141 h 141"/>
              </a:gdLst>
              <a:ahLst/>
              <a:cxnLst>
                <a:cxn ang="T8">
                  <a:pos x="T0" y="T1"/>
                </a:cxn>
                <a:cxn ang="T9">
                  <a:pos x="T2" y="T3"/>
                </a:cxn>
                <a:cxn ang="T10">
                  <a:pos x="T4" y="T5"/>
                </a:cxn>
                <a:cxn ang="T11">
                  <a:pos x="T6" y="T7"/>
                </a:cxn>
              </a:cxnLst>
              <a:rect l="T12" t="T13" r="T14" b="T15"/>
              <a:pathLst>
                <a:path w="77" h="141">
                  <a:moveTo>
                    <a:pt x="77" y="7"/>
                  </a:moveTo>
                  <a:lnTo>
                    <a:pt x="68" y="0"/>
                  </a:lnTo>
                  <a:lnTo>
                    <a:pt x="0" y="141"/>
                  </a:lnTo>
                  <a:lnTo>
                    <a:pt x="77" y="7"/>
                  </a:lnTo>
                  <a:close/>
                </a:path>
              </a:pathLst>
            </a:custGeom>
            <a:solidFill>
              <a:srgbClr val="000000"/>
            </a:solidFill>
            <a:ln w="9525">
              <a:noFill/>
              <a:round/>
              <a:headEnd/>
              <a:tailEnd/>
            </a:ln>
          </p:spPr>
          <p:txBody>
            <a:bodyPr/>
            <a:lstStyle/>
            <a:p>
              <a:endParaRPr lang="en-US"/>
            </a:p>
          </p:txBody>
        </p:sp>
        <p:sp>
          <p:nvSpPr>
            <p:cNvPr id="2859" name="Freeform 809">
              <a:extLst>
                <a:ext uri="{FF2B5EF4-FFF2-40B4-BE49-F238E27FC236}">
                  <a16:creationId xmlns:a16="http://schemas.microsoft.com/office/drawing/2014/main" id="{ED8F409F-12AE-4F59-8C37-CC738ADA79AA}"/>
                </a:ext>
              </a:extLst>
            </p:cNvPr>
            <p:cNvSpPr>
              <a:spLocks/>
            </p:cNvSpPr>
            <p:nvPr/>
          </p:nvSpPr>
          <p:spPr bwMode="auto">
            <a:xfrm>
              <a:off x="3723" y="3625"/>
              <a:ext cx="13" cy="28"/>
            </a:xfrm>
            <a:custGeom>
              <a:avLst/>
              <a:gdLst>
                <a:gd name="T0" fmla="*/ 77 w 77"/>
                <a:gd name="T1" fmla="*/ 7 h 141"/>
                <a:gd name="T2" fmla="*/ 68 w 77"/>
                <a:gd name="T3" fmla="*/ 0 h 141"/>
                <a:gd name="T4" fmla="*/ 0 w 77"/>
                <a:gd name="T5" fmla="*/ 141 h 141"/>
                <a:gd name="T6" fmla="*/ 77 w 77"/>
                <a:gd name="T7" fmla="*/ 7 h 141"/>
                <a:gd name="T8" fmla="*/ 0 60000 65536"/>
                <a:gd name="T9" fmla="*/ 0 60000 65536"/>
                <a:gd name="T10" fmla="*/ 0 60000 65536"/>
                <a:gd name="T11" fmla="*/ 0 60000 65536"/>
                <a:gd name="T12" fmla="*/ 0 w 77"/>
                <a:gd name="T13" fmla="*/ 0 h 141"/>
                <a:gd name="T14" fmla="*/ 77 w 77"/>
                <a:gd name="T15" fmla="*/ 141 h 141"/>
              </a:gdLst>
              <a:ahLst/>
              <a:cxnLst>
                <a:cxn ang="T8">
                  <a:pos x="T0" y="T1"/>
                </a:cxn>
                <a:cxn ang="T9">
                  <a:pos x="T2" y="T3"/>
                </a:cxn>
                <a:cxn ang="T10">
                  <a:pos x="T4" y="T5"/>
                </a:cxn>
                <a:cxn ang="T11">
                  <a:pos x="T6" y="T7"/>
                </a:cxn>
              </a:cxnLst>
              <a:rect l="T12" t="T13" r="T14" b="T15"/>
              <a:pathLst>
                <a:path w="77" h="141">
                  <a:moveTo>
                    <a:pt x="77" y="7"/>
                  </a:moveTo>
                  <a:lnTo>
                    <a:pt x="68" y="0"/>
                  </a:lnTo>
                  <a:lnTo>
                    <a:pt x="0" y="141"/>
                  </a:lnTo>
                  <a:lnTo>
                    <a:pt x="77" y="7"/>
                  </a:lnTo>
                </a:path>
              </a:pathLst>
            </a:custGeom>
            <a:noFill/>
            <a:ln w="0">
              <a:solidFill>
                <a:srgbClr val="000000"/>
              </a:solidFill>
              <a:prstDash val="solid"/>
              <a:round/>
              <a:headEnd/>
              <a:tailEnd/>
            </a:ln>
          </p:spPr>
          <p:txBody>
            <a:bodyPr/>
            <a:lstStyle/>
            <a:p>
              <a:endParaRPr lang="en-US"/>
            </a:p>
          </p:txBody>
        </p:sp>
        <p:sp>
          <p:nvSpPr>
            <p:cNvPr id="2860" name="Freeform 810">
              <a:extLst>
                <a:ext uri="{FF2B5EF4-FFF2-40B4-BE49-F238E27FC236}">
                  <a16:creationId xmlns:a16="http://schemas.microsoft.com/office/drawing/2014/main" id="{E1B7BE23-7A4A-4C83-8BA9-70A519F72141}"/>
                </a:ext>
              </a:extLst>
            </p:cNvPr>
            <p:cNvSpPr>
              <a:spLocks/>
            </p:cNvSpPr>
            <p:nvPr/>
          </p:nvSpPr>
          <p:spPr bwMode="auto">
            <a:xfrm>
              <a:off x="3723" y="3624"/>
              <a:ext cx="11" cy="29"/>
            </a:xfrm>
            <a:custGeom>
              <a:avLst/>
              <a:gdLst>
                <a:gd name="T0" fmla="*/ 68 w 68"/>
                <a:gd name="T1" fmla="*/ 6 h 147"/>
                <a:gd name="T2" fmla="*/ 57 w 68"/>
                <a:gd name="T3" fmla="*/ 0 h 147"/>
                <a:gd name="T4" fmla="*/ 0 w 68"/>
                <a:gd name="T5" fmla="*/ 147 h 147"/>
                <a:gd name="T6" fmla="*/ 68 w 68"/>
                <a:gd name="T7" fmla="*/ 6 h 147"/>
                <a:gd name="T8" fmla="*/ 0 60000 65536"/>
                <a:gd name="T9" fmla="*/ 0 60000 65536"/>
                <a:gd name="T10" fmla="*/ 0 60000 65536"/>
                <a:gd name="T11" fmla="*/ 0 60000 65536"/>
                <a:gd name="T12" fmla="*/ 0 w 68"/>
                <a:gd name="T13" fmla="*/ 0 h 147"/>
                <a:gd name="T14" fmla="*/ 68 w 68"/>
                <a:gd name="T15" fmla="*/ 147 h 147"/>
              </a:gdLst>
              <a:ahLst/>
              <a:cxnLst>
                <a:cxn ang="T8">
                  <a:pos x="T0" y="T1"/>
                </a:cxn>
                <a:cxn ang="T9">
                  <a:pos x="T2" y="T3"/>
                </a:cxn>
                <a:cxn ang="T10">
                  <a:pos x="T4" y="T5"/>
                </a:cxn>
                <a:cxn ang="T11">
                  <a:pos x="T6" y="T7"/>
                </a:cxn>
              </a:cxnLst>
              <a:rect l="T12" t="T13" r="T14" b="T15"/>
              <a:pathLst>
                <a:path w="68" h="147">
                  <a:moveTo>
                    <a:pt x="68" y="6"/>
                  </a:moveTo>
                  <a:lnTo>
                    <a:pt x="57" y="0"/>
                  </a:lnTo>
                  <a:lnTo>
                    <a:pt x="0" y="147"/>
                  </a:lnTo>
                  <a:lnTo>
                    <a:pt x="68" y="6"/>
                  </a:lnTo>
                  <a:close/>
                </a:path>
              </a:pathLst>
            </a:custGeom>
            <a:solidFill>
              <a:srgbClr val="000000"/>
            </a:solidFill>
            <a:ln w="9525">
              <a:noFill/>
              <a:round/>
              <a:headEnd/>
              <a:tailEnd/>
            </a:ln>
          </p:spPr>
          <p:txBody>
            <a:bodyPr/>
            <a:lstStyle/>
            <a:p>
              <a:endParaRPr lang="en-US"/>
            </a:p>
          </p:txBody>
        </p:sp>
        <p:sp>
          <p:nvSpPr>
            <p:cNvPr id="2861" name="Freeform 811">
              <a:extLst>
                <a:ext uri="{FF2B5EF4-FFF2-40B4-BE49-F238E27FC236}">
                  <a16:creationId xmlns:a16="http://schemas.microsoft.com/office/drawing/2014/main" id="{A7195441-0F3E-4726-AF43-28928018ACD7}"/>
                </a:ext>
              </a:extLst>
            </p:cNvPr>
            <p:cNvSpPr>
              <a:spLocks/>
            </p:cNvSpPr>
            <p:nvPr/>
          </p:nvSpPr>
          <p:spPr bwMode="auto">
            <a:xfrm>
              <a:off x="3723" y="3624"/>
              <a:ext cx="11" cy="29"/>
            </a:xfrm>
            <a:custGeom>
              <a:avLst/>
              <a:gdLst>
                <a:gd name="T0" fmla="*/ 68 w 68"/>
                <a:gd name="T1" fmla="*/ 6 h 147"/>
                <a:gd name="T2" fmla="*/ 57 w 68"/>
                <a:gd name="T3" fmla="*/ 0 h 147"/>
                <a:gd name="T4" fmla="*/ 0 w 68"/>
                <a:gd name="T5" fmla="*/ 147 h 147"/>
                <a:gd name="T6" fmla="*/ 68 w 68"/>
                <a:gd name="T7" fmla="*/ 6 h 147"/>
                <a:gd name="T8" fmla="*/ 0 60000 65536"/>
                <a:gd name="T9" fmla="*/ 0 60000 65536"/>
                <a:gd name="T10" fmla="*/ 0 60000 65536"/>
                <a:gd name="T11" fmla="*/ 0 60000 65536"/>
                <a:gd name="T12" fmla="*/ 0 w 68"/>
                <a:gd name="T13" fmla="*/ 0 h 147"/>
                <a:gd name="T14" fmla="*/ 68 w 68"/>
                <a:gd name="T15" fmla="*/ 147 h 147"/>
              </a:gdLst>
              <a:ahLst/>
              <a:cxnLst>
                <a:cxn ang="T8">
                  <a:pos x="T0" y="T1"/>
                </a:cxn>
                <a:cxn ang="T9">
                  <a:pos x="T2" y="T3"/>
                </a:cxn>
                <a:cxn ang="T10">
                  <a:pos x="T4" y="T5"/>
                </a:cxn>
                <a:cxn ang="T11">
                  <a:pos x="T6" y="T7"/>
                </a:cxn>
              </a:cxnLst>
              <a:rect l="T12" t="T13" r="T14" b="T15"/>
              <a:pathLst>
                <a:path w="68" h="147">
                  <a:moveTo>
                    <a:pt x="68" y="6"/>
                  </a:moveTo>
                  <a:lnTo>
                    <a:pt x="57" y="0"/>
                  </a:lnTo>
                  <a:lnTo>
                    <a:pt x="0" y="147"/>
                  </a:lnTo>
                  <a:lnTo>
                    <a:pt x="68" y="6"/>
                  </a:lnTo>
                </a:path>
              </a:pathLst>
            </a:custGeom>
            <a:noFill/>
            <a:ln w="0">
              <a:solidFill>
                <a:srgbClr val="000000"/>
              </a:solidFill>
              <a:prstDash val="solid"/>
              <a:round/>
              <a:headEnd/>
              <a:tailEnd/>
            </a:ln>
          </p:spPr>
          <p:txBody>
            <a:bodyPr/>
            <a:lstStyle/>
            <a:p>
              <a:endParaRPr lang="en-US"/>
            </a:p>
          </p:txBody>
        </p:sp>
        <p:sp>
          <p:nvSpPr>
            <p:cNvPr id="2862" name="Freeform 812">
              <a:extLst>
                <a:ext uri="{FF2B5EF4-FFF2-40B4-BE49-F238E27FC236}">
                  <a16:creationId xmlns:a16="http://schemas.microsoft.com/office/drawing/2014/main" id="{01D74A03-BE77-4454-845F-3698141C4252}"/>
                </a:ext>
              </a:extLst>
            </p:cNvPr>
            <p:cNvSpPr>
              <a:spLocks/>
            </p:cNvSpPr>
            <p:nvPr/>
          </p:nvSpPr>
          <p:spPr bwMode="auto">
            <a:xfrm>
              <a:off x="3723" y="3623"/>
              <a:ext cx="9" cy="30"/>
            </a:xfrm>
            <a:custGeom>
              <a:avLst/>
              <a:gdLst>
                <a:gd name="T0" fmla="*/ 57 w 57"/>
                <a:gd name="T1" fmla="*/ 5 h 152"/>
                <a:gd name="T2" fmla="*/ 47 w 57"/>
                <a:gd name="T3" fmla="*/ 0 h 152"/>
                <a:gd name="T4" fmla="*/ 0 w 57"/>
                <a:gd name="T5" fmla="*/ 152 h 152"/>
                <a:gd name="T6" fmla="*/ 57 w 57"/>
                <a:gd name="T7" fmla="*/ 5 h 152"/>
                <a:gd name="T8" fmla="*/ 0 60000 65536"/>
                <a:gd name="T9" fmla="*/ 0 60000 65536"/>
                <a:gd name="T10" fmla="*/ 0 60000 65536"/>
                <a:gd name="T11" fmla="*/ 0 60000 65536"/>
                <a:gd name="T12" fmla="*/ 0 w 57"/>
                <a:gd name="T13" fmla="*/ 0 h 152"/>
                <a:gd name="T14" fmla="*/ 57 w 57"/>
                <a:gd name="T15" fmla="*/ 152 h 152"/>
              </a:gdLst>
              <a:ahLst/>
              <a:cxnLst>
                <a:cxn ang="T8">
                  <a:pos x="T0" y="T1"/>
                </a:cxn>
                <a:cxn ang="T9">
                  <a:pos x="T2" y="T3"/>
                </a:cxn>
                <a:cxn ang="T10">
                  <a:pos x="T4" y="T5"/>
                </a:cxn>
                <a:cxn ang="T11">
                  <a:pos x="T6" y="T7"/>
                </a:cxn>
              </a:cxnLst>
              <a:rect l="T12" t="T13" r="T14" b="T15"/>
              <a:pathLst>
                <a:path w="57" h="152">
                  <a:moveTo>
                    <a:pt x="57" y="5"/>
                  </a:moveTo>
                  <a:lnTo>
                    <a:pt x="47" y="0"/>
                  </a:lnTo>
                  <a:lnTo>
                    <a:pt x="0" y="152"/>
                  </a:lnTo>
                  <a:lnTo>
                    <a:pt x="57" y="5"/>
                  </a:lnTo>
                  <a:close/>
                </a:path>
              </a:pathLst>
            </a:custGeom>
            <a:solidFill>
              <a:srgbClr val="000000"/>
            </a:solidFill>
            <a:ln w="9525">
              <a:noFill/>
              <a:round/>
              <a:headEnd/>
              <a:tailEnd/>
            </a:ln>
          </p:spPr>
          <p:txBody>
            <a:bodyPr/>
            <a:lstStyle/>
            <a:p>
              <a:endParaRPr lang="en-US"/>
            </a:p>
          </p:txBody>
        </p:sp>
        <p:sp>
          <p:nvSpPr>
            <p:cNvPr id="2863" name="Freeform 813">
              <a:extLst>
                <a:ext uri="{FF2B5EF4-FFF2-40B4-BE49-F238E27FC236}">
                  <a16:creationId xmlns:a16="http://schemas.microsoft.com/office/drawing/2014/main" id="{C4C936B8-9D68-4845-95BB-E04D991CE007}"/>
                </a:ext>
              </a:extLst>
            </p:cNvPr>
            <p:cNvSpPr>
              <a:spLocks/>
            </p:cNvSpPr>
            <p:nvPr/>
          </p:nvSpPr>
          <p:spPr bwMode="auto">
            <a:xfrm>
              <a:off x="3723" y="3623"/>
              <a:ext cx="9" cy="30"/>
            </a:xfrm>
            <a:custGeom>
              <a:avLst/>
              <a:gdLst>
                <a:gd name="T0" fmla="*/ 57 w 57"/>
                <a:gd name="T1" fmla="*/ 5 h 152"/>
                <a:gd name="T2" fmla="*/ 47 w 57"/>
                <a:gd name="T3" fmla="*/ 0 h 152"/>
                <a:gd name="T4" fmla="*/ 0 w 57"/>
                <a:gd name="T5" fmla="*/ 152 h 152"/>
                <a:gd name="T6" fmla="*/ 57 w 57"/>
                <a:gd name="T7" fmla="*/ 5 h 152"/>
                <a:gd name="T8" fmla="*/ 0 60000 65536"/>
                <a:gd name="T9" fmla="*/ 0 60000 65536"/>
                <a:gd name="T10" fmla="*/ 0 60000 65536"/>
                <a:gd name="T11" fmla="*/ 0 60000 65536"/>
                <a:gd name="T12" fmla="*/ 0 w 57"/>
                <a:gd name="T13" fmla="*/ 0 h 152"/>
                <a:gd name="T14" fmla="*/ 57 w 57"/>
                <a:gd name="T15" fmla="*/ 152 h 152"/>
              </a:gdLst>
              <a:ahLst/>
              <a:cxnLst>
                <a:cxn ang="T8">
                  <a:pos x="T0" y="T1"/>
                </a:cxn>
                <a:cxn ang="T9">
                  <a:pos x="T2" y="T3"/>
                </a:cxn>
                <a:cxn ang="T10">
                  <a:pos x="T4" y="T5"/>
                </a:cxn>
                <a:cxn ang="T11">
                  <a:pos x="T6" y="T7"/>
                </a:cxn>
              </a:cxnLst>
              <a:rect l="T12" t="T13" r="T14" b="T15"/>
              <a:pathLst>
                <a:path w="57" h="152">
                  <a:moveTo>
                    <a:pt x="57" y="5"/>
                  </a:moveTo>
                  <a:lnTo>
                    <a:pt x="47" y="0"/>
                  </a:lnTo>
                  <a:lnTo>
                    <a:pt x="0" y="152"/>
                  </a:lnTo>
                  <a:lnTo>
                    <a:pt x="57" y="5"/>
                  </a:lnTo>
                </a:path>
              </a:pathLst>
            </a:custGeom>
            <a:noFill/>
            <a:ln w="0">
              <a:solidFill>
                <a:srgbClr val="000000"/>
              </a:solidFill>
              <a:prstDash val="solid"/>
              <a:round/>
              <a:headEnd/>
              <a:tailEnd/>
            </a:ln>
          </p:spPr>
          <p:txBody>
            <a:bodyPr/>
            <a:lstStyle/>
            <a:p>
              <a:endParaRPr lang="en-US"/>
            </a:p>
          </p:txBody>
        </p:sp>
        <p:sp>
          <p:nvSpPr>
            <p:cNvPr id="2864" name="Freeform 814">
              <a:extLst>
                <a:ext uri="{FF2B5EF4-FFF2-40B4-BE49-F238E27FC236}">
                  <a16:creationId xmlns:a16="http://schemas.microsoft.com/office/drawing/2014/main" id="{8BF5805E-BDDC-4F48-B858-F80B63CAF318}"/>
                </a:ext>
              </a:extLst>
            </p:cNvPr>
            <p:cNvSpPr>
              <a:spLocks/>
            </p:cNvSpPr>
            <p:nvPr/>
          </p:nvSpPr>
          <p:spPr bwMode="auto">
            <a:xfrm>
              <a:off x="3723" y="3622"/>
              <a:ext cx="7" cy="31"/>
            </a:xfrm>
            <a:custGeom>
              <a:avLst/>
              <a:gdLst>
                <a:gd name="T0" fmla="*/ 47 w 47"/>
                <a:gd name="T1" fmla="*/ 4 h 156"/>
                <a:gd name="T2" fmla="*/ 35 w 47"/>
                <a:gd name="T3" fmla="*/ 0 h 156"/>
                <a:gd name="T4" fmla="*/ 0 w 47"/>
                <a:gd name="T5" fmla="*/ 156 h 156"/>
                <a:gd name="T6" fmla="*/ 47 w 47"/>
                <a:gd name="T7" fmla="*/ 4 h 156"/>
                <a:gd name="T8" fmla="*/ 0 60000 65536"/>
                <a:gd name="T9" fmla="*/ 0 60000 65536"/>
                <a:gd name="T10" fmla="*/ 0 60000 65536"/>
                <a:gd name="T11" fmla="*/ 0 60000 65536"/>
                <a:gd name="T12" fmla="*/ 0 w 47"/>
                <a:gd name="T13" fmla="*/ 0 h 156"/>
                <a:gd name="T14" fmla="*/ 47 w 47"/>
                <a:gd name="T15" fmla="*/ 156 h 156"/>
              </a:gdLst>
              <a:ahLst/>
              <a:cxnLst>
                <a:cxn ang="T8">
                  <a:pos x="T0" y="T1"/>
                </a:cxn>
                <a:cxn ang="T9">
                  <a:pos x="T2" y="T3"/>
                </a:cxn>
                <a:cxn ang="T10">
                  <a:pos x="T4" y="T5"/>
                </a:cxn>
                <a:cxn ang="T11">
                  <a:pos x="T6" y="T7"/>
                </a:cxn>
              </a:cxnLst>
              <a:rect l="T12" t="T13" r="T14" b="T15"/>
              <a:pathLst>
                <a:path w="47" h="156">
                  <a:moveTo>
                    <a:pt x="47" y="4"/>
                  </a:moveTo>
                  <a:lnTo>
                    <a:pt x="35" y="0"/>
                  </a:lnTo>
                  <a:lnTo>
                    <a:pt x="0" y="156"/>
                  </a:lnTo>
                  <a:lnTo>
                    <a:pt x="47" y="4"/>
                  </a:lnTo>
                  <a:close/>
                </a:path>
              </a:pathLst>
            </a:custGeom>
            <a:solidFill>
              <a:srgbClr val="000000"/>
            </a:solidFill>
            <a:ln w="9525">
              <a:noFill/>
              <a:round/>
              <a:headEnd/>
              <a:tailEnd/>
            </a:ln>
          </p:spPr>
          <p:txBody>
            <a:bodyPr/>
            <a:lstStyle/>
            <a:p>
              <a:endParaRPr lang="en-US"/>
            </a:p>
          </p:txBody>
        </p:sp>
        <p:sp>
          <p:nvSpPr>
            <p:cNvPr id="2865" name="Freeform 815">
              <a:extLst>
                <a:ext uri="{FF2B5EF4-FFF2-40B4-BE49-F238E27FC236}">
                  <a16:creationId xmlns:a16="http://schemas.microsoft.com/office/drawing/2014/main" id="{0D6A1644-BFFA-4805-B1B1-DBBDEE91F7C1}"/>
                </a:ext>
              </a:extLst>
            </p:cNvPr>
            <p:cNvSpPr>
              <a:spLocks/>
            </p:cNvSpPr>
            <p:nvPr/>
          </p:nvSpPr>
          <p:spPr bwMode="auto">
            <a:xfrm>
              <a:off x="3723" y="3622"/>
              <a:ext cx="7" cy="31"/>
            </a:xfrm>
            <a:custGeom>
              <a:avLst/>
              <a:gdLst>
                <a:gd name="T0" fmla="*/ 47 w 47"/>
                <a:gd name="T1" fmla="*/ 4 h 156"/>
                <a:gd name="T2" fmla="*/ 35 w 47"/>
                <a:gd name="T3" fmla="*/ 0 h 156"/>
                <a:gd name="T4" fmla="*/ 0 w 47"/>
                <a:gd name="T5" fmla="*/ 156 h 156"/>
                <a:gd name="T6" fmla="*/ 47 w 47"/>
                <a:gd name="T7" fmla="*/ 4 h 156"/>
                <a:gd name="T8" fmla="*/ 0 60000 65536"/>
                <a:gd name="T9" fmla="*/ 0 60000 65536"/>
                <a:gd name="T10" fmla="*/ 0 60000 65536"/>
                <a:gd name="T11" fmla="*/ 0 60000 65536"/>
                <a:gd name="T12" fmla="*/ 0 w 47"/>
                <a:gd name="T13" fmla="*/ 0 h 156"/>
                <a:gd name="T14" fmla="*/ 47 w 47"/>
                <a:gd name="T15" fmla="*/ 156 h 156"/>
              </a:gdLst>
              <a:ahLst/>
              <a:cxnLst>
                <a:cxn ang="T8">
                  <a:pos x="T0" y="T1"/>
                </a:cxn>
                <a:cxn ang="T9">
                  <a:pos x="T2" y="T3"/>
                </a:cxn>
                <a:cxn ang="T10">
                  <a:pos x="T4" y="T5"/>
                </a:cxn>
                <a:cxn ang="T11">
                  <a:pos x="T6" y="T7"/>
                </a:cxn>
              </a:cxnLst>
              <a:rect l="T12" t="T13" r="T14" b="T15"/>
              <a:pathLst>
                <a:path w="47" h="156">
                  <a:moveTo>
                    <a:pt x="47" y="4"/>
                  </a:moveTo>
                  <a:lnTo>
                    <a:pt x="35" y="0"/>
                  </a:lnTo>
                  <a:lnTo>
                    <a:pt x="0" y="156"/>
                  </a:lnTo>
                  <a:lnTo>
                    <a:pt x="47" y="4"/>
                  </a:lnTo>
                </a:path>
              </a:pathLst>
            </a:custGeom>
            <a:noFill/>
            <a:ln w="0">
              <a:solidFill>
                <a:srgbClr val="000000"/>
              </a:solidFill>
              <a:prstDash val="solid"/>
              <a:round/>
              <a:headEnd/>
              <a:tailEnd/>
            </a:ln>
          </p:spPr>
          <p:txBody>
            <a:bodyPr/>
            <a:lstStyle/>
            <a:p>
              <a:endParaRPr lang="en-US"/>
            </a:p>
          </p:txBody>
        </p:sp>
        <p:sp>
          <p:nvSpPr>
            <p:cNvPr id="2866" name="Freeform 816">
              <a:extLst>
                <a:ext uri="{FF2B5EF4-FFF2-40B4-BE49-F238E27FC236}">
                  <a16:creationId xmlns:a16="http://schemas.microsoft.com/office/drawing/2014/main" id="{7CA7B1D2-315D-44E5-B417-8ABE00943A2E}"/>
                </a:ext>
              </a:extLst>
            </p:cNvPr>
            <p:cNvSpPr>
              <a:spLocks/>
            </p:cNvSpPr>
            <p:nvPr/>
          </p:nvSpPr>
          <p:spPr bwMode="auto">
            <a:xfrm>
              <a:off x="3723" y="3621"/>
              <a:ext cx="5" cy="32"/>
            </a:xfrm>
            <a:custGeom>
              <a:avLst/>
              <a:gdLst>
                <a:gd name="T0" fmla="*/ 35 w 35"/>
                <a:gd name="T1" fmla="*/ 2 h 158"/>
                <a:gd name="T2" fmla="*/ 23 w 35"/>
                <a:gd name="T3" fmla="*/ 0 h 158"/>
                <a:gd name="T4" fmla="*/ 0 w 35"/>
                <a:gd name="T5" fmla="*/ 158 h 158"/>
                <a:gd name="T6" fmla="*/ 35 w 35"/>
                <a:gd name="T7" fmla="*/ 2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35" y="2"/>
                  </a:moveTo>
                  <a:lnTo>
                    <a:pt x="23" y="0"/>
                  </a:lnTo>
                  <a:lnTo>
                    <a:pt x="0" y="158"/>
                  </a:lnTo>
                  <a:lnTo>
                    <a:pt x="35" y="2"/>
                  </a:lnTo>
                  <a:close/>
                </a:path>
              </a:pathLst>
            </a:custGeom>
            <a:solidFill>
              <a:srgbClr val="000000"/>
            </a:solidFill>
            <a:ln w="9525">
              <a:noFill/>
              <a:round/>
              <a:headEnd/>
              <a:tailEnd/>
            </a:ln>
          </p:spPr>
          <p:txBody>
            <a:bodyPr/>
            <a:lstStyle/>
            <a:p>
              <a:endParaRPr lang="en-US"/>
            </a:p>
          </p:txBody>
        </p:sp>
        <p:sp>
          <p:nvSpPr>
            <p:cNvPr id="2867" name="Freeform 817">
              <a:extLst>
                <a:ext uri="{FF2B5EF4-FFF2-40B4-BE49-F238E27FC236}">
                  <a16:creationId xmlns:a16="http://schemas.microsoft.com/office/drawing/2014/main" id="{5B838622-0F5E-4148-836C-191C3E1537B6}"/>
                </a:ext>
              </a:extLst>
            </p:cNvPr>
            <p:cNvSpPr>
              <a:spLocks/>
            </p:cNvSpPr>
            <p:nvPr/>
          </p:nvSpPr>
          <p:spPr bwMode="auto">
            <a:xfrm>
              <a:off x="3723" y="3621"/>
              <a:ext cx="5" cy="32"/>
            </a:xfrm>
            <a:custGeom>
              <a:avLst/>
              <a:gdLst>
                <a:gd name="T0" fmla="*/ 35 w 35"/>
                <a:gd name="T1" fmla="*/ 2 h 158"/>
                <a:gd name="T2" fmla="*/ 23 w 35"/>
                <a:gd name="T3" fmla="*/ 0 h 158"/>
                <a:gd name="T4" fmla="*/ 0 w 35"/>
                <a:gd name="T5" fmla="*/ 158 h 158"/>
                <a:gd name="T6" fmla="*/ 35 w 35"/>
                <a:gd name="T7" fmla="*/ 2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35" y="2"/>
                  </a:moveTo>
                  <a:lnTo>
                    <a:pt x="23" y="0"/>
                  </a:lnTo>
                  <a:lnTo>
                    <a:pt x="0" y="158"/>
                  </a:lnTo>
                  <a:lnTo>
                    <a:pt x="35" y="2"/>
                  </a:lnTo>
                </a:path>
              </a:pathLst>
            </a:custGeom>
            <a:noFill/>
            <a:ln w="0">
              <a:solidFill>
                <a:srgbClr val="000000"/>
              </a:solidFill>
              <a:prstDash val="solid"/>
              <a:round/>
              <a:headEnd/>
              <a:tailEnd/>
            </a:ln>
          </p:spPr>
          <p:txBody>
            <a:bodyPr/>
            <a:lstStyle/>
            <a:p>
              <a:endParaRPr lang="en-US"/>
            </a:p>
          </p:txBody>
        </p:sp>
        <p:sp>
          <p:nvSpPr>
            <p:cNvPr id="2868" name="Freeform 818">
              <a:extLst>
                <a:ext uri="{FF2B5EF4-FFF2-40B4-BE49-F238E27FC236}">
                  <a16:creationId xmlns:a16="http://schemas.microsoft.com/office/drawing/2014/main" id="{FC54BFAF-E700-45A0-B032-652CAB01EB07}"/>
                </a:ext>
              </a:extLst>
            </p:cNvPr>
            <p:cNvSpPr>
              <a:spLocks/>
            </p:cNvSpPr>
            <p:nvPr/>
          </p:nvSpPr>
          <p:spPr bwMode="auto">
            <a:xfrm>
              <a:off x="3723" y="3621"/>
              <a:ext cx="4" cy="32"/>
            </a:xfrm>
            <a:custGeom>
              <a:avLst/>
              <a:gdLst>
                <a:gd name="T0" fmla="*/ 23 w 23"/>
                <a:gd name="T1" fmla="*/ 1 h 159"/>
                <a:gd name="T2" fmla="*/ 11 w 23"/>
                <a:gd name="T3" fmla="*/ 0 h 159"/>
                <a:gd name="T4" fmla="*/ 0 w 23"/>
                <a:gd name="T5" fmla="*/ 159 h 159"/>
                <a:gd name="T6" fmla="*/ 23 w 23"/>
                <a:gd name="T7" fmla="*/ 1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23" y="1"/>
                  </a:moveTo>
                  <a:lnTo>
                    <a:pt x="11" y="0"/>
                  </a:lnTo>
                  <a:lnTo>
                    <a:pt x="0" y="159"/>
                  </a:lnTo>
                  <a:lnTo>
                    <a:pt x="23" y="1"/>
                  </a:lnTo>
                  <a:close/>
                </a:path>
              </a:pathLst>
            </a:custGeom>
            <a:solidFill>
              <a:srgbClr val="000000"/>
            </a:solidFill>
            <a:ln w="9525">
              <a:noFill/>
              <a:round/>
              <a:headEnd/>
              <a:tailEnd/>
            </a:ln>
          </p:spPr>
          <p:txBody>
            <a:bodyPr/>
            <a:lstStyle/>
            <a:p>
              <a:endParaRPr lang="en-US"/>
            </a:p>
          </p:txBody>
        </p:sp>
        <p:sp>
          <p:nvSpPr>
            <p:cNvPr id="2869" name="Freeform 819">
              <a:extLst>
                <a:ext uri="{FF2B5EF4-FFF2-40B4-BE49-F238E27FC236}">
                  <a16:creationId xmlns:a16="http://schemas.microsoft.com/office/drawing/2014/main" id="{0468D5B7-5EBB-4BB2-86D8-DF6FD0AAA2ED}"/>
                </a:ext>
              </a:extLst>
            </p:cNvPr>
            <p:cNvSpPr>
              <a:spLocks/>
            </p:cNvSpPr>
            <p:nvPr/>
          </p:nvSpPr>
          <p:spPr bwMode="auto">
            <a:xfrm>
              <a:off x="3723" y="3621"/>
              <a:ext cx="4" cy="32"/>
            </a:xfrm>
            <a:custGeom>
              <a:avLst/>
              <a:gdLst>
                <a:gd name="T0" fmla="*/ 23 w 23"/>
                <a:gd name="T1" fmla="*/ 1 h 159"/>
                <a:gd name="T2" fmla="*/ 11 w 23"/>
                <a:gd name="T3" fmla="*/ 0 h 159"/>
                <a:gd name="T4" fmla="*/ 0 w 23"/>
                <a:gd name="T5" fmla="*/ 159 h 159"/>
                <a:gd name="T6" fmla="*/ 23 w 23"/>
                <a:gd name="T7" fmla="*/ 1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23" y="1"/>
                  </a:moveTo>
                  <a:lnTo>
                    <a:pt x="11" y="0"/>
                  </a:lnTo>
                  <a:lnTo>
                    <a:pt x="0" y="159"/>
                  </a:lnTo>
                  <a:lnTo>
                    <a:pt x="23" y="1"/>
                  </a:lnTo>
                </a:path>
              </a:pathLst>
            </a:custGeom>
            <a:noFill/>
            <a:ln w="0">
              <a:solidFill>
                <a:srgbClr val="000000"/>
              </a:solidFill>
              <a:prstDash val="solid"/>
              <a:round/>
              <a:headEnd/>
              <a:tailEnd/>
            </a:ln>
          </p:spPr>
          <p:txBody>
            <a:bodyPr/>
            <a:lstStyle/>
            <a:p>
              <a:endParaRPr lang="en-US"/>
            </a:p>
          </p:txBody>
        </p:sp>
        <p:sp>
          <p:nvSpPr>
            <p:cNvPr id="2870" name="Freeform 820">
              <a:extLst>
                <a:ext uri="{FF2B5EF4-FFF2-40B4-BE49-F238E27FC236}">
                  <a16:creationId xmlns:a16="http://schemas.microsoft.com/office/drawing/2014/main" id="{BEA2CDC6-B266-44D6-A63B-521DB7BCD2F7}"/>
                </a:ext>
              </a:extLst>
            </p:cNvPr>
            <p:cNvSpPr>
              <a:spLocks/>
            </p:cNvSpPr>
            <p:nvPr/>
          </p:nvSpPr>
          <p:spPr bwMode="auto">
            <a:xfrm>
              <a:off x="3723" y="3621"/>
              <a:ext cx="2" cy="32"/>
            </a:xfrm>
            <a:custGeom>
              <a:avLst/>
              <a:gdLst>
                <a:gd name="T0" fmla="*/ 11 w 11"/>
                <a:gd name="T1" fmla="*/ 1 h 160"/>
                <a:gd name="T2" fmla="*/ 0 w 11"/>
                <a:gd name="T3" fmla="*/ 0 h 160"/>
                <a:gd name="T4" fmla="*/ 0 w 11"/>
                <a:gd name="T5" fmla="*/ 160 h 160"/>
                <a:gd name="T6" fmla="*/ 11 w 11"/>
                <a:gd name="T7" fmla="*/ 1 h 160"/>
                <a:gd name="T8" fmla="*/ 0 60000 65536"/>
                <a:gd name="T9" fmla="*/ 0 60000 65536"/>
                <a:gd name="T10" fmla="*/ 0 60000 65536"/>
                <a:gd name="T11" fmla="*/ 0 60000 65536"/>
                <a:gd name="T12" fmla="*/ 0 w 11"/>
                <a:gd name="T13" fmla="*/ 0 h 160"/>
                <a:gd name="T14" fmla="*/ 11 w 11"/>
                <a:gd name="T15" fmla="*/ 160 h 160"/>
              </a:gdLst>
              <a:ahLst/>
              <a:cxnLst>
                <a:cxn ang="T8">
                  <a:pos x="T0" y="T1"/>
                </a:cxn>
                <a:cxn ang="T9">
                  <a:pos x="T2" y="T3"/>
                </a:cxn>
                <a:cxn ang="T10">
                  <a:pos x="T4" y="T5"/>
                </a:cxn>
                <a:cxn ang="T11">
                  <a:pos x="T6" y="T7"/>
                </a:cxn>
              </a:cxnLst>
              <a:rect l="T12" t="T13" r="T14" b="T15"/>
              <a:pathLst>
                <a:path w="11" h="160">
                  <a:moveTo>
                    <a:pt x="11" y="1"/>
                  </a:moveTo>
                  <a:lnTo>
                    <a:pt x="0" y="0"/>
                  </a:lnTo>
                  <a:lnTo>
                    <a:pt x="0" y="160"/>
                  </a:lnTo>
                  <a:lnTo>
                    <a:pt x="11" y="1"/>
                  </a:lnTo>
                  <a:close/>
                </a:path>
              </a:pathLst>
            </a:custGeom>
            <a:solidFill>
              <a:srgbClr val="000000"/>
            </a:solidFill>
            <a:ln w="9525">
              <a:noFill/>
              <a:round/>
              <a:headEnd/>
              <a:tailEnd/>
            </a:ln>
          </p:spPr>
          <p:txBody>
            <a:bodyPr/>
            <a:lstStyle/>
            <a:p>
              <a:endParaRPr lang="en-US"/>
            </a:p>
          </p:txBody>
        </p:sp>
        <p:sp>
          <p:nvSpPr>
            <p:cNvPr id="2871" name="Freeform 821">
              <a:extLst>
                <a:ext uri="{FF2B5EF4-FFF2-40B4-BE49-F238E27FC236}">
                  <a16:creationId xmlns:a16="http://schemas.microsoft.com/office/drawing/2014/main" id="{1A272813-DA26-4DFD-90C6-442A7D7AF544}"/>
                </a:ext>
              </a:extLst>
            </p:cNvPr>
            <p:cNvSpPr>
              <a:spLocks/>
            </p:cNvSpPr>
            <p:nvPr/>
          </p:nvSpPr>
          <p:spPr bwMode="auto">
            <a:xfrm>
              <a:off x="3723" y="3621"/>
              <a:ext cx="2" cy="32"/>
            </a:xfrm>
            <a:custGeom>
              <a:avLst/>
              <a:gdLst>
                <a:gd name="T0" fmla="*/ 11 w 11"/>
                <a:gd name="T1" fmla="*/ 1 h 160"/>
                <a:gd name="T2" fmla="*/ 0 w 11"/>
                <a:gd name="T3" fmla="*/ 0 h 160"/>
                <a:gd name="T4" fmla="*/ 0 w 11"/>
                <a:gd name="T5" fmla="*/ 160 h 160"/>
                <a:gd name="T6" fmla="*/ 11 w 11"/>
                <a:gd name="T7" fmla="*/ 1 h 160"/>
                <a:gd name="T8" fmla="*/ 0 60000 65536"/>
                <a:gd name="T9" fmla="*/ 0 60000 65536"/>
                <a:gd name="T10" fmla="*/ 0 60000 65536"/>
                <a:gd name="T11" fmla="*/ 0 60000 65536"/>
                <a:gd name="T12" fmla="*/ 0 w 11"/>
                <a:gd name="T13" fmla="*/ 0 h 160"/>
                <a:gd name="T14" fmla="*/ 11 w 11"/>
                <a:gd name="T15" fmla="*/ 160 h 160"/>
              </a:gdLst>
              <a:ahLst/>
              <a:cxnLst>
                <a:cxn ang="T8">
                  <a:pos x="T0" y="T1"/>
                </a:cxn>
                <a:cxn ang="T9">
                  <a:pos x="T2" y="T3"/>
                </a:cxn>
                <a:cxn ang="T10">
                  <a:pos x="T4" y="T5"/>
                </a:cxn>
                <a:cxn ang="T11">
                  <a:pos x="T6" y="T7"/>
                </a:cxn>
              </a:cxnLst>
              <a:rect l="T12" t="T13" r="T14" b="T15"/>
              <a:pathLst>
                <a:path w="11" h="160">
                  <a:moveTo>
                    <a:pt x="11" y="1"/>
                  </a:moveTo>
                  <a:lnTo>
                    <a:pt x="0" y="0"/>
                  </a:lnTo>
                  <a:lnTo>
                    <a:pt x="0" y="160"/>
                  </a:lnTo>
                  <a:lnTo>
                    <a:pt x="11" y="1"/>
                  </a:lnTo>
                </a:path>
              </a:pathLst>
            </a:custGeom>
            <a:noFill/>
            <a:ln w="0">
              <a:solidFill>
                <a:srgbClr val="000000"/>
              </a:solidFill>
              <a:prstDash val="solid"/>
              <a:round/>
              <a:headEnd/>
              <a:tailEnd/>
            </a:ln>
          </p:spPr>
          <p:txBody>
            <a:bodyPr/>
            <a:lstStyle/>
            <a:p>
              <a:endParaRPr lang="en-US"/>
            </a:p>
          </p:txBody>
        </p:sp>
        <p:sp>
          <p:nvSpPr>
            <p:cNvPr id="2872" name="Freeform 822">
              <a:extLst>
                <a:ext uri="{FF2B5EF4-FFF2-40B4-BE49-F238E27FC236}">
                  <a16:creationId xmlns:a16="http://schemas.microsoft.com/office/drawing/2014/main" id="{E29C03F5-4715-4279-AD10-AC435B458A30}"/>
                </a:ext>
              </a:extLst>
            </p:cNvPr>
            <p:cNvSpPr>
              <a:spLocks/>
            </p:cNvSpPr>
            <p:nvPr/>
          </p:nvSpPr>
          <p:spPr bwMode="auto">
            <a:xfrm>
              <a:off x="3721" y="3621"/>
              <a:ext cx="2" cy="32"/>
            </a:xfrm>
            <a:custGeom>
              <a:avLst/>
              <a:gdLst>
                <a:gd name="T0" fmla="*/ 12 w 12"/>
                <a:gd name="T1" fmla="*/ 0 h 160"/>
                <a:gd name="T2" fmla="*/ 0 w 12"/>
                <a:gd name="T3" fmla="*/ 1 h 160"/>
                <a:gd name="T4" fmla="*/ 12 w 12"/>
                <a:gd name="T5" fmla="*/ 160 h 160"/>
                <a:gd name="T6" fmla="*/ 12 w 12"/>
                <a:gd name="T7" fmla="*/ 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12" y="0"/>
                  </a:moveTo>
                  <a:lnTo>
                    <a:pt x="0" y="1"/>
                  </a:lnTo>
                  <a:lnTo>
                    <a:pt x="12" y="160"/>
                  </a:lnTo>
                  <a:lnTo>
                    <a:pt x="12" y="0"/>
                  </a:lnTo>
                  <a:close/>
                </a:path>
              </a:pathLst>
            </a:custGeom>
            <a:solidFill>
              <a:srgbClr val="000000"/>
            </a:solidFill>
            <a:ln w="9525">
              <a:noFill/>
              <a:round/>
              <a:headEnd/>
              <a:tailEnd/>
            </a:ln>
          </p:spPr>
          <p:txBody>
            <a:bodyPr/>
            <a:lstStyle/>
            <a:p>
              <a:endParaRPr lang="en-US"/>
            </a:p>
          </p:txBody>
        </p:sp>
        <p:sp>
          <p:nvSpPr>
            <p:cNvPr id="2873" name="Freeform 823">
              <a:extLst>
                <a:ext uri="{FF2B5EF4-FFF2-40B4-BE49-F238E27FC236}">
                  <a16:creationId xmlns:a16="http://schemas.microsoft.com/office/drawing/2014/main" id="{A9E48130-6909-4C2B-94E0-845055F413FE}"/>
                </a:ext>
              </a:extLst>
            </p:cNvPr>
            <p:cNvSpPr>
              <a:spLocks/>
            </p:cNvSpPr>
            <p:nvPr/>
          </p:nvSpPr>
          <p:spPr bwMode="auto">
            <a:xfrm>
              <a:off x="3721" y="3621"/>
              <a:ext cx="2" cy="32"/>
            </a:xfrm>
            <a:custGeom>
              <a:avLst/>
              <a:gdLst>
                <a:gd name="T0" fmla="*/ 12 w 12"/>
                <a:gd name="T1" fmla="*/ 0 h 160"/>
                <a:gd name="T2" fmla="*/ 0 w 12"/>
                <a:gd name="T3" fmla="*/ 1 h 160"/>
                <a:gd name="T4" fmla="*/ 12 w 12"/>
                <a:gd name="T5" fmla="*/ 160 h 160"/>
                <a:gd name="T6" fmla="*/ 12 w 12"/>
                <a:gd name="T7" fmla="*/ 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12" y="0"/>
                  </a:moveTo>
                  <a:lnTo>
                    <a:pt x="0" y="1"/>
                  </a:lnTo>
                  <a:lnTo>
                    <a:pt x="12" y="160"/>
                  </a:lnTo>
                  <a:lnTo>
                    <a:pt x="12" y="0"/>
                  </a:lnTo>
                </a:path>
              </a:pathLst>
            </a:custGeom>
            <a:noFill/>
            <a:ln w="0">
              <a:solidFill>
                <a:srgbClr val="000000"/>
              </a:solidFill>
              <a:prstDash val="solid"/>
              <a:round/>
              <a:headEnd/>
              <a:tailEnd/>
            </a:ln>
          </p:spPr>
          <p:txBody>
            <a:bodyPr/>
            <a:lstStyle/>
            <a:p>
              <a:endParaRPr lang="en-US"/>
            </a:p>
          </p:txBody>
        </p:sp>
        <p:sp>
          <p:nvSpPr>
            <p:cNvPr id="2874" name="Freeform 824">
              <a:extLst>
                <a:ext uri="{FF2B5EF4-FFF2-40B4-BE49-F238E27FC236}">
                  <a16:creationId xmlns:a16="http://schemas.microsoft.com/office/drawing/2014/main" id="{F4BABE02-8385-4E58-9CA3-8F89C4D241C4}"/>
                </a:ext>
              </a:extLst>
            </p:cNvPr>
            <p:cNvSpPr>
              <a:spLocks/>
            </p:cNvSpPr>
            <p:nvPr/>
          </p:nvSpPr>
          <p:spPr bwMode="auto">
            <a:xfrm>
              <a:off x="3719" y="3621"/>
              <a:ext cx="4" cy="32"/>
            </a:xfrm>
            <a:custGeom>
              <a:avLst/>
              <a:gdLst>
                <a:gd name="T0" fmla="*/ 12 w 24"/>
                <a:gd name="T1" fmla="*/ 0 h 159"/>
                <a:gd name="T2" fmla="*/ 0 w 24"/>
                <a:gd name="T3" fmla="*/ 1 h 159"/>
                <a:gd name="T4" fmla="*/ 24 w 24"/>
                <a:gd name="T5" fmla="*/ 159 h 159"/>
                <a:gd name="T6" fmla="*/ 12 w 24"/>
                <a:gd name="T7" fmla="*/ 0 h 159"/>
                <a:gd name="T8" fmla="*/ 0 60000 65536"/>
                <a:gd name="T9" fmla="*/ 0 60000 65536"/>
                <a:gd name="T10" fmla="*/ 0 60000 65536"/>
                <a:gd name="T11" fmla="*/ 0 60000 65536"/>
                <a:gd name="T12" fmla="*/ 0 w 24"/>
                <a:gd name="T13" fmla="*/ 0 h 159"/>
                <a:gd name="T14" fmla="*/ 24 w 24"/>
                <a:gd name="T15" fmla="*/ 159 h 159"/>
              </a:gdLst>
              <a:ahLst/>
              <a:cxnLst>
                <a:cxn ang="T8">
                  <a:pos x="T0" y="T1"/>
                </a:cxn>
                <a:cxn ang="T9">
                  <a:pos x="T2" y="T3"/>
                </a:cxn>
                <a:cxn ang="T10">
                  <a:pos x="T4" y="T5"/>
                </a:cxn>
                <a:cxn ang="T11">
                  <a:pos x="T6" y="T7"/>
                </a:cxn>
              </a:cxnLst>
              <a:rect l="T12" t="T13" r="T14" b="T15"/>
              <a:pathLst>
                <a:path w="24" h="159">
                  <a:moveTo>
                    <a:pt x="12" y="0"/>
                  </a:moveTo>
                  <a:lnTo>
                    <a:pt x="0" y="1"/>
                  </a:lnTo>
                  <a:lnTo>
                    <a:pt x="24" y="159"/>
                  </a:lnTo>
                  <a:lnTo>
                    <a:pt x="12" y="0"/>
                  </a:lnTo>
                  <a:close/>
                </a:path>
              </a:pathLst>
            </a:custGeom>
            <a:solidFill>
              <a:srgbClr val="000000"/>
            </a:solidFill>
            <a:ln w="9525">
              <a:noFill/>
              <a:round/>
              <a:headEnd/>
              <a:tailEnd/>
            </a:ln>
          </p:spPr>
          <p:txBody>
            <a:bodyPr/>
            <a:lstStyle/>
            <a:p>
              <a:endParaRPr lang="en-US"/>
            </a:p>
          </p:txBody>
        </p:sp>
        <p:sp>
          <p:nvSpPr>
            <p:cNvPr id="2875" name="Freeform 825">
              <a:extLst>
                <a:ext uri="{FF2B5EF4-FFF2-40B4-BE49-F238E27FC236}">
                  <a16:creationId xmlns:a16="http://schemas.microsoft.com/office/drawing/2014/main" id="{6E98355A-40D5-48C2-BD02-1E1553B1DBAD}"/>
                </a:ext>
              </a:extLst>
            </p:cNvPr>
            <p:cNvSpPr>
              <a:spLocks/>
            </p:cNvSpPr>
            <p:nvPr/>
          </p:nvSpPr>
          <p:spPr bwMode="auto">
            <a:xfrm>
              <a:off x="3719" y="3621"/>
              <a:ext cx="4" cy="32"/>
            </a:xfrm>
            <a:custGeom>
              <a:avLst/>
              <a:gdLst>
                <a:gd name="T0" fmla="*/ 12 w 24"/>
                <a:gd name="T1" fmla="*/ 0 h 159"/>
                <a:gd name="T2" fmla="*/ 0 w 24"/>
                <a:gd name="T3" fmla="*/ 1 h 159"/>
                <a:gd name="T4" fmla="*/ 24 w 24"/>
                <a:gd name="T5" fmla="*/ 159 h 159"/>
                <a:gd name="T6" fmla="*/ 12 w 24"/>
                <a:gd name="T7" fmla="*/ 0 h 159"/>
                <a:gd name="T8" fmla="*/ 0 60000 65536"/>
                <a:gd name="T9" fmla="*/ 0 60000 65536"/>
                <a:gd name="T10" fmla="*/ 0 60000 65536"/>
                <a:gd name="T11" fmla="*/ 0 60000 65536"/>
                <a:gd name="T12" fmla="*/ 0 w 24"/>
                <a:gd name="T13" fmla="*/ 0 h 159"/>
                <a:gd name="T14" fmla="*/ 24 w 24"/>
                <a:gd name="T15" fmla="*/ 159 h 159"/>
              </a:gdLst>
              <a:ahLst/>
              <a:cxnLst>
                <a:cxn ang="T8">
                  <a:pos x="T0" y="T1"/>
                </a:cxn>
                <a:cxn ang="T9">
                  <a:pos x="T2" y="T3"/>
                </a:cxn>
                <a:cxn ang="T10">
                  <a:pos x="T4" y="T5"/>
                </a:cxn>
                <a:cxn ang="T11">
                  <a:pos x="T6" y="T7"/>
                </a:cxn>
              </a:cxnLst>
              <a:rect l="T12" t="T13" r="T14" b="T15"/>
              <a:pathLst>
                <a:path w="24" h="159">
                  <a:moveTo>
                    <a:pt x="12" y="0"/>
                  </a:moveTo>
                  <a:lnTo>
                    <a:pt x="0" y="1"/>
                  </a:lnTo>
                  <a:lnTo>
                    <a:pt x="24" y="159"/>
                  </a:lnTo>
                  <a:lnTo>
                    <a:pt x="12" y="0"/>
                  </a:lnTo>
                </a:path>
              </a:pathLst>
            </a:custGeom>
            <a:noFill/>
            <a:ln w="0">
              <a:solidFill>
                <a:srgbClr val="000000"/>
              </a:solidFill>
              <a:prstDash val="solid"/>
              <a:round/>
              <a:headEnd/>
              <a:tailEnd/>
            </a:ln>
          </p:spPr>
          <p:txBody>
            <a:bodyPr/>
            <a:lstStyle/>
            <a:p>
              <a:endParaRPr lang="en-US"/>
            </a:p>
          </p:txBody>
        </p:sp>
        <p:sp>
          <p:nvSpPr>
            <p:cNvPr id="2876" name="Freeform 826">
              <a:extLst>
                <a:ext uri="{FF2B5EF4-FFF2-40B4-BE49-F238E27FC236}">
                  <a16:creationId xmlns:a16="http://schemas.microsoft.com/office/drawing/2014/main" id="{EF7F13E6-FFCF-4DE8-BC8B-E860C57980E8}"/>
                </a:ext>
              </a:extLst>
            </p:cNvPr>
            <p:cNvSpPr>
              <a:spLocks/>
            </p:cNvSpPr>
            <p:nvPr/>
          </p:nvSpPr>
          <p:spPr bwMode="auto">
            <a:xfrm>
              <a:off x="3717" y="3621"/>
              <a:ext cx="6" cy="32"/>
            </a:xfrm>
            <a:custGeom>
              <a:avLst/>
              <a:gdLst>
                <a:gd name="T0" fmla="*/ 11 w 35"/>
                <a:gd name="T1" fmla="*/ 0 h 158"/>
                <a:gd name="T2" fmla="*/ 0 w 35"/>
                <a:gd name="T3" fmla="*/ 2 h 158"/>
                <a:gd name="T4" fmla="*/ 35 w 35"/>
                <a:gd name="T5" fmla="*/ 158 h 158"/>
                <a:gd name="T6" fmla="*/ 11 w 35"/>
                <a:gd name="T7" fmla="*/ 0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11" y="0"/>
                  </a:moveTo>
                  <a:lnTo>
                    <a:pt x="0" y="2"/>
                  </a:lnTo>
                  <a:lnTo>
                    <a:pt x="35" y="158"/>
                  </a:lnTo>
                  <a:lnTo>
                    <a:pt x="11" y="0"/>
                  </a:lnTo>
                  <a:close/>
                </a:path>
              </a:pathLst>
            </a:custGeom>
            <a:solidFill>
              <a:srgbClr val="000000"/>
            </a:solidFill>
            <a:ln w="9525">
              <a:noFill/>
              <a:round/>
              <a:headEnd/>
              <a:tailEnd/>
            </a:ln>
          </p:spPr>
          <p:txBody>
            <a:bodyPr/>
            <a:lstStyle/>
            <a:p>
              <a:endParaRPr lang="en-US"/>
            </a:p>
          </p:txBody>
        </p:sp>
        <p:sp>
          <p:nvSpPr>
            <p:cNvPr id="2877" name="Freeform 827">
              <a:extLst>
                <a:ext uri="{FF2B5EF4-FFF2-40B4-BE49-F238E27FC236}">
                  <a16:creationId xmlns:a16="http://schemas.microsoft.com/office/drawing/2014/main" id="{D34A4AE9-A6A6-4899-8DF8-F3550348749A}"/>
                </a:ext>
              </a:extLst>
            </p:cNvPr>
            <p:cNvSpPr>
              <a:spLocks/>
            </p:cNvSpPr>
            <p:nvPr/>
          </p:nvSpPr>
          <p:spPr bwMode="auto">
            <a:xfrm>
              <a:off x="3717" y="3621"/>
              <a:ext cx="6" cy="32"/>
            </a:xfrm>
            <a:custGeom>
              <a:avLst/>
              <a:gdLst>
                <a:gd name="T0" fmla="*/ 11 w 35"/>
                <a:gd name="T1" fmla="*/ 0 h 158"/>
                <a:gd name="T2" fmla="*/ 0 w 35"/>
                <a:gd name="T3" fmla="*/ 2 h 158"/>
                <a:gd name="T4" fmla="*/ 35 w 35"/>
                <a:gd name="T5" fmla="*/ 158 h 158"/>
                <a:gd name="T6" fmla="*/ 11 w 35"/>
                <a:gd name="T7" fmla="*/ 0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11" y="0"/>
                  </a:moveTo>
                  <a:lnTo>
                    <a:pt x="0" y="2"/>
                  </a:lnTo>
                  <a:lnTo>
                    <a:pt x="35" y="158"/>
                  </a:lnTo>
                  <a:lnTo>
                    <a:pt x="11" y="0"/>
                  </a:lnTo>
                </a:path>
              </a:pathLst>
            </a:custGeom>
            <a:noFill/>
            <a:ln w="0">
              <a:solidFill>
                <a:srgbClr val="000000"/>
              </a:solidFill>
              <a:prstDash val="solid"/>
              <a:round/>
              <a:headEnd/>
              <a:tailEnd/>
            </a:ln>
          </p:spPr>
          <p:txBody>
            <a:bodyPr/>
            <a:lstStyle/>
            <a:p>
              <a:endParaRPr lang="en-US"/>
            </a:p>
          </p:txBody>
        </p:sp>
        <p:sp>
          <p:nvSpPr>
            <p:cNvPr id="2878" name="Freeform 828">
              <a:extLst>
                <a:ext uri="{FF2B5EF4-FFF2-40B4-BE49-F238E27FC236}">
                  <a16:creationId xmlns:a16="http://schemas.microsoft.com/office/drawing/2014/main" id="{F3BE2648-63FF-43BD-9EE9-B94B84810A05}"/>
                </a:ext>
              </a:extLst>
            </p:cNvPr>
            <p:cNvSpPr>
              <a:spLocks/>
            </p:cNvSpPr>
            <p:nvPr/>
          </p:nvSpPr>
          <p:spPr bwMode="auto">
            <a:xfrm>
              <a:off x="3715" y="3622"/>
              <a:ext cx="8" cy="31"/>
            </a:xfrm>
            <a:custGeom>
              <a:avLst/>
              <a:gdLst>
                <a:gd name="T0" fmla="*/ 11 w 46"/>
                <a:gd name="T1" fmla="*/ 0 h 156"/>
                <a:gd name="T2" fmla="*/ 0 w 46"/>
                <a:gd name="T3" fmla="*/ 4 h 156"/>
                <a:gd name="T4" fmla="*/ 46 w 46"/>
                <a:gd name="T5" fmla="*/ 156 h 156"/>
                <a:gd name="T6" fmla="*/ 11 w 46"/>
                <a:gd name="T7" fmla="*/ 0 h 156"/>
                <a:gd name="T8" fmla="*/ 0 60000 65536"/>
                <a:gd name="T9" fmla="*/ 0 60000 65536"/>
                <a:gd name="T10" fmla="*/ 0 60000 65536"/>
                <a:gd name="T11" fmla="*/ 0 60000 65536"/>
                <a:gd name="T12" fmla="*/ 0 w 46"/>
                <a:gd name="T13" fmla="*/ 0 h 156"/>
                <a:gd name="T14" fmla="*/ 46 w 46"/>
                <a:gd name="T15" fmla="*/ 156 h 156"/>
              </a:gdLst>
              <a:ahLst/>
              <a:cxnLst>
                <a:cxn ang="T8">
                  <a:pos x="T0" y="T1"/>
                </a:cxn>
                <a:cxn ang="T9">
                  <a:pos x="T2" y="T3"/>
                </a:cxn>
                <a:cxn ang="T10">
                  <a:pos x="T4" y="T5"/>
                </a:cxn>
                <a:cxn ang="T11">
                  <a:pos x="T6" y="T7"/>
                </a:cxn>
              </a:cxnLst>
              <a:rect l="T12" t="T13" r="T14" b="T15"/>
              <a:pathLst>
                <a:path w="46" h="156">
                  <a:moveTo>
                    <a:pt x="11" y="0"/>
                  </a:moveTo>
                  <a:lnTo>
                    <a:pt x="0" y="4"/>
                  </a:lnTo>
                  <a:lnTo>
                    <a:pt x="46" y="156"/>
                  </a:lnTo>
                  <a:lnTo>
                    <a:pt x="11" y="0"/>
                  </a:lnTo>
                  <a:close/>
                </a:path>
              </a:pathLst>
            </a:custGeom>
            <a:solidFill>
              <a:srgbClr val="000000"/>
            </a:solidFill>
            <a:ln w="9525">
              <a:noFill/>
              <a:round/>
              <a:headEnd/>
              <a:tailEnd/>
            </a:ln>
          </p:spPr>
          <p:txBody>
            <a:bodyPr/>
            <a:lstStyle/>
            <a:p>
              <a:endParaRPr lang="en-US"/>
            </a:p>
          </p:txBody>
        </p:sp>
        <p:sp>
          <p:nvSpPr>
            <p:cNvPr id="2879" name="Freeform 829">
              <a:extLst>
                <a:ext uri="{FF2B5EF4-FFF2-40B4-BE49-F238E27FC236}">
                  <a16:creationId xmlns:a16="http://schemas.microsoft.com/office/drawing/2014/main" id="{39242605-E46D-4E64-818C-2863D34635B7}"/>
                </a:ext>
              </a:extLst>
            </p:cNvPr>
            <p:cNvSpPr>
              <a:spLocks/>
            </p:cNvSpPr>
            <p:nvPr/>
          </p:nvSpPr>
          <p:spPr bwMode="auto">
            <a:xfrm>
              <a:off x="3715" y="3622"/>
              <a:ext cx="8" cy="31"/>
            </a:xfrm>
            <a:custGeom>
              <a:avLst/>
              <a:gdLst>
                <a:gd name="T0" fmla="*/ 11 w 46"/>
                <a:gd name="T1" fmla="*/ 0 h 156"/>
                <a:gd name="T2" fmla="*/ 0 w 46"/>
                <a:gd name="T3" fmla="*/ 4 h 156"/>
                <a:gd name="T4" fmla="*/ 46 w 46"/>
                <a:gd name="T5" fmla="*/ 156 h 156"/>
                <a:gd name="T6" fmla="*/ 11 w 46"/>
                <a:gd name="T7" fmla="*/ 0 h 156"/>
                <a:gd name="T8" fmla="*/ 0 60000 65536"/>
                <a:gd name="T9" fmla="*/ 0 60000 65536"/>
                <a:gd name="T10" fmla="*/ 0 60000 65536"/>
                <a:gd name="T11" fmla="*/ 0 60000 65536"/>
                <a:gd name="T12" fmla="*/ 0 w 46"/>
                <a:gd name="T13" fmla="*/ 0 h 156"/>
                <a:gd name="T14" fmla="*/ 46 w 46"/>
                <a:gd name="T15" fmla="*/ 156 h 156"/>
              </a:gdLst>
              <a:ahLst/>
              <a:cxnLst>
                <a:cxn ang="T8">
                  <a:pos x="T0" y="T1"/>
                </a:cxn>
                <a:cxn ang="T9">
                  <a:pos x="T2" y="T3"/>
                </a:cxn>
                <a:cxn ang="T10">
                  <a:pos x="T4" y="T5"/>
                </a:cxn>
                <a:cxn ang="T11">
                  <a:pos x="T6" y="T7"/>
                </a:cxn>
              </a:cxnLst>
              <a:rect l="T12" t="T13" r="T14" b="T15"/>
              <a:pathLst>
                <a:path w="46" h="156">
                  <a:moveTo>
                    <a:pt x="11" y="0"/>
                  </a:moveTo>
                  <a:lnTo>
                    <a:pt x="0" y="4"/>
                  </a:lnTo>
                  <a:lnTo>
                    <a:pt x="46" y="156"/>
                  </a:lnTo>
                  <a:lnTo>
                    <a:pt x="11" y="0"/>
                  </a:lnTo>
                </a:path>
              </a:pathLst>
            </a:custGeom>
            <a:noFill/>
            <a:ln w="0">
              <a:solidFill>
                <a:srgbClr val="000000"/>
              </a:solidFill>
              <a:prstDash val="solid"/>
              <a:round/>
              <a:headEnd/>
              <a:tailEnd/>
            </a:ln>
          </p:spPr>
          <p:txBody>
            <a:bodyPr/>
            <a:lstStyle/>
            <a:p>
              <a:endParaRPr lang="en-US"/>
            </a:p>
          </p:txBody>
        </p:sp>
        <p:sp>
          <p:nvSpPr>
            <p:cNvPr id="2880" name="Freeform 830">
              <a:extLst>
                <a:ext uri="{FF2B5EF4-FFF2-40B4-BE49-F238E27FC236}">
                  <a16:creationId xmlns:a16="http://schemas.microsoft.com/office/drawing/2014/main" id="{4C6AAC0F-BD7E-4274-A0A2-C3B78C62B499}"/>
                </a:ext>
              </a:extLst>
            </p:cNvPr>
            <p:cNvSpPr>
              <a:spLocks/>
            </p:cNvSpPr>
            <p:nvPr/>
          </p:nvSpPr>
          <p:spPr bwMode="auto">
            <a:xfrm>
              <a:off x="3713" y="3623"/>
              <a:ext cx="10" cy="30"/>
            </a:xfrm>
            <a:custGeom>
              <a:avLst/>
              <a:gdLst>
                <a:gd name="T0" fmla="*/ 12 w 58"/>
                <a:gd name="T1" fmla="*/ 0 h 152"/>
                <a:gd name="T2" fmla="*/ 0 w 58"/>
                <a:gd name="T3" fmla="*/ 5 h 152"/>
                <a:gd name="T4" fmla="*/ 58 w 58"/>
                <a:gd name="T5" fmla="*/ 152 h 152"/>
                <a:gd name="T6" fmla="*/ 12 w 58"/>
                <a:gd name="T7" fmla="*/ 0 h 152"/>
                <a:gd name="T8" fmla="*/ 0 60000 65536"/>
                <a:gd name="T9" fmla="*/ 0 60000 65536"/>
                <a:gd name="T10" fmla="*/ 0 60000 65536"/>
                <a:gd name="T11" fmla="*/ 0 60000 65536"/>
                <a:gd name="T12" fmla="*/ 0 w 58"/>
                <a:gd name="T13" fmla="*/ 0 h 152"/>
                <a:gd name="T14" fmla="*/ 58 w 58"/>
                <a:gd name="T15" fmla="*/ 152 h 152"/>
              </a:gdLst>
              <a:ahLst/>
              <a:cxnLst>
                <a:cxn ang="T8">
                  <a:pos x="T0" y="T1"/>
                </a:cxn>
                <a:cxn ang="T9">
                  <a:pos x="T2" y="T3"/>
                </a:cxn>
                <a:cxn ang="T10">
                  <a:pos x="T4" y="T5"/>
                </a:cxn>
                <a:cxn ang="T11">
                  <a:pos x="T6" y="T7"/>
                </a:cxn>
              </a:cxnLst>
              <a:rect l="T12" t="T13" r="T14" b="T15"/>
              <a:pathLst>
                <a:path w="58" h="152">
                  <a:moveTo>
                    <a:pt x="12" y="0"/>
                  </a:moveTo>
                  <a:lnTo>
                    <a:pt x="0" y="5"/>
                  </a:lnTo>
                  <a:lnTo>
                    <a:pt x="58" y="152"/>
                  </a:lnTo>
                  <a:lnTo>
                    <a:pt x="12" y="0"/>
                  </a:lnTo>
                  <a:close/>
                </a:path>
              </a:pathLst>
            </a:custGeom>
            <a:solidFill>
              <a:srgbClr val="000000"/>
            </a:solidFill>
            <a:ln w="9525">
              <a:noFill/>
              <a:round/>
              <a:headEnd/>
              <a:tailEnd/>
            </a:ln>
          </p:spPr>
          <p:txBody>
            <a:bodyPr/>
            <a:lstStyle/>
            <a:p>
              <a:endParaRPr lang="en-US"/>
            </a:p>
          </p:txBody>
        </p:sp>
        <p:sp>
          <p:nvSpPr>
            <p:cNvPr id="2881" name="Freeform 831">
              <a:extLst>
                <a:ext uri="{FF2B5EF4-FFF2-40B4-BE49-F238E27FC236}">
                  <a16:creationId xmlns:a16="http://schemas.microsoft.com/office/drawing/2014/main" id="{8000EC4D-49B0-40AB-959E-8C794D9B44FD}"/>
                </a:ext>
              </a:extLst>
            </p:cNvPr>
            <p:cNvSpPr>
              <a:spLocks/>
            </p:cNvSpPr>
            <p:nvPr/>
          </p:nvSpPr>
          <p:spPr bwMode="auto">
            <a:xfrm>
              <a:off x="3713" y="3623"/>
              <a:ext cx="10" cy="30"/>
            </a:xfrm>
            <a:custGeom>
              <a:avLst/>
              <a:gdLst>
                <a:gd name="T0" fmla="*/ 12 w 58"/>
                <a:gd name="T1" fmla="*/ 0 h 152"/>
                <a:gd name="T2" fmla="*/ 0 w 58"/>
                <a:gd name="T3" fmla="*/ 5 h 152"/>
                <a:gd name="T4" fmla="*/ 58 w 58"/>
                <a:gd name="T5" fmla="*/ 152 h 152"/>
                <a:gd name="T6" fmla="*/ 12 w 58"/>
                <a:gd name="T7" fmla="*/ 0 h 152"/>
                <a:gd name="T8" fmla="*/ 0 60000 65536"/>
                <a:gd name="T9" fmla="*/ 0 60000 65536"/>
                <a:gd name="T10" fmla="*/ 0 60000 65536"/>
                <a:gd name="T11" fmla="*/ 0 60000 65536"/>
                <a:gd name="T12" fmla="*/ 0 w 58"/>
                <a:gd name="T13" fmla="*/ 0 h 152"/>
                <a:gd name="T14" fmla="*/ 58 w 58"/>
                <a:gd name="T15" fmla="*/ 152 h 152"/>
              </a:gdLst>
              <a:ahLst/>
              <a:cxnLst>
                <a:cxn ang="T8">
                  <a:pos x="T0" y="T1"/>
                </a:cxn>
                <a:cxn ang="T9">
                  <a:pos x="T2" y="T3"/>
                </a:cxn>
                <a:cxn ang="T10">
                  <a:pos x="T4" y="T5"/>
                </a:cxn>
                <a:cxn ang="T11">
                  <a:pos x="T6" y="T7"/>
                </a:cxn>
              </a:cxnLst>
              <a:rect l="T12" t="T13" r="T14" b="T15"/>
              <a:pathLst>
                <a:path w="58" h="152">
                  <a:moveTo>
                    <a:pt x="12" y="0"/>
                  </a:moveTo>
                  <a:lnTo>
                    <a:pt x="0" y="5"/>
                  </a:lnTo>
                  <a:lnTo>
                    <a:pt x="58" y="152"/>
                  </a:lnTo>
                  <a:lnTo>
                    <a:pt x="12" y="0"/>
                  </a:lnTo>
                </a:path>
              </a:pathLst>
            </a:custGeom>
            <a:noFill/>
            <a:ln w="0">
              <a:solidFill>
                <a:srgbClr val="000000"/>
              </a:solidFill>
              <a:prstDash val="solid"/>
              <a:round/>
              <a:headEnd/>
              <a:tailEnd/>
            </a:ln>
          </p:spPr>
          <p:txBody>
            <a:bodyPr/>
            <a:lstStyle/>
            <a:p>
              <a:endParaRPr lang="en-US"/>
            </a:p>
          </p:txBody>
        </p:sp>
        <p:sp>
          <p:nvSpPr>
            <p:cNvPr id="2882" name="Freeform 832">
              <a:extLst>
                <a:ext uri="{FF2B5EF4-FFF2-40B4-BE49-F238E27FC236}">
                  <a16:creationId xmlns:a16="http://schemas.microsoft.com/office/drawing/2014/main" id="{ACC099AC-6E39-4262-AED9-72E518D897C9}"/>
                </a:ext>
              </a:extLst>
            </p:cNvPr>
            <p:cNvSpPr>
              <a:spLocks/>
            </p:cNvSpPr>
            <p:nvPr/>
          </p:nvSpPr>
          <p:spPr bwMode="auto">
            <a:xfrm>
              <a:off x="3711" y="3624"/>
              <a:ext cx="12" cy="29"/>
            </a:xfrm>
            <a:custGeom>
              <a:avLst/>
              <a:gdLst>
                <a:gd name="T0" fmla="*/ 10 w 68"/>
                <a:gd name="T1" fmla="*/ 0 h 147"/>
                <a:gd name="T2" fmla="*/ 0 w 68"/>
                <a:gd name="T3" fmla="*/ 6 h 147"/>
                <a:gd name="T4" fmla="*/ 68 w 68"/>
                <a:gd name="T5" fmla="*/ 147 h 147"/>
                <a:gd name="T6" fmla="*/ 10 w 68"/>
                <a:gd name="T7" fmla="*/ 0 h 147"/>
                <a:gd name="T8" fmla="*/ 0 60000 65536"/>
                <a:gd name="T9" fmla="*/ 0 60000 65536"/>
                <a:gd name="T10" fmla="*/ 0 60000 65536"/>
                <a:gd name="T11" fmla="*/ 0 60000 65536"/>
                <a:gd name="T12" fmla="*/ 0 w 68"/>
                <a:gd name="T13" fmla="*/ 0 h 147"/>
                <a:gd name="T14" fmla="*/ 68 w 68"/>
                <a:gd name="T15" fmla="*/ 147 h 147"/>
              </a:gdLst>
              <a:ahLst/>
              <a:cxnLst>
                <a:cxn ang="T8">
                  <a:pos x="T0" y="T1"/>
                </a:cxn>
                <a:cxn ang="T9">
                  <a:pos x="T2" y="T3"/>
                </a:cxn>
                <a:cxn ang="T10">
                  <a:pos x="T4" y="T5"/>
                </a:cxn>
                <a:cxn ang="T11">
                  <a:pos x="T6" y="T7"/>
                </a:cxn>
              </a:cxnLst>
              <a:rect l="T12" t="T13" r="T14" b="T15"/>
              <a:pathLst>
                <a:path w="68" h="147">
                  <a:moveTo>
                    <a:pt x="10" y="0"/>
                  </a:moveTo>
                  <a:lnTo>
                    <a:pt x="0" y="6"/>
                  </a:lnTo>
                  <a:lnTo>
                    <a:pt x="68" y="147"/>
                  </a:lnTo>
                  <a:lnTo>
                    <a:pt x="10" y="0"/>
                  </a:lnTo>
                  <a:close/>
                </a:path>
              </a:pathLst>
            </a:custGeom>
            <a:solidFill>
              <a:srgbClr val="000000"/>
            </a:solidFill>
            <a:ln w="9525">
              <a:noFill/>
              <a:round/>
              <a:headEnd/>
              <a:tailEnd/>
            </a:ln>
          </p:spPr>
          <p:txBody>
            <a:bodyPr/>
            <a:lstStyle/>
            <a:p>
              <a:endParaRPr lang="en-US"/>
            </a:p>
          </p:txBody>
        </p:sp>
        <p:sp>
          <p:nvSpPr>
            <p:cNvPr id="2883" name="Freeform 833">
              <a:extLst>
                <a:ext uri="{FF2B5EF4-FFF2-40B4-BE49-F238E27FC236}">
                  <a16:creationId xmlns:a16="http://schemas.microsoft.com/office/drawing/2014/main" id="{2DA290B1-DB63-4463-AEFA-72F9E0E9BA0C}"/>
                </a:ext>
              </a:extLst>
            </p:cNvPr>
            <p:cNvSpPr>
              <a:spLocks/>
            </p:cNvSpPr>
            <p:nvPr/>
          </p:nvSpPr>
          <p:spPr bwMode="auto">
            <a:xfrm>
              <a:off x="3711" y="3624"/>
              <a:ext cx="12" cy="29"/>
            </a:xfrm>
            <a:custGeom>
              <a:avLst/>
              <a:gdLst>
                <a:gd name="T0" fmla="*/ 10 w 68"/>
                <a:gd name="T1" fmla="*/ 0 h 147"/>
                <a:gd name="T2" fmla="*/ 0 w 68"/>
                <a:gd name="T3" fmla="*/ 6 h 147"/>
                <a:gd name="T4" fmla="*/ 68 w 68"/>
                <a:gd name="T5" fmla="*/ 147 h 147"/>
                <a:gd name="T6" fmla="*/ 10 w 68"/>
                <a:gd name="T7" fmla="*/ 0 h 147"/>
                <a:gd name="T8" fmla="*/ 0 60000 65536"/>
                <a:gd name="T9" fmla="*/ 0 60000 65536"/>
                <a:gd name="T10" fmla="*/ 0 60000 65536"/>
                <a:gd name="T11" fmla="*/ 0 60000 65536"/>
                <a:gd name="T12" fmla="*/ 0 w 68"/>
                <a:gd name="T13" fmla="*/ 0 h 147"/>
                <a:gd name="T14" fmla="*/ 68 w 68"/>
                <a:gd name="T15" fmla="*/ 147 h 147"/>
              </a:gdLst>
              <a:ahLst/>
              <a:cxnLst>
                <a:cxn ang="T8">
                  <a:pos x="T0" y="T1"/>
                </a:cxn>
                <a:cxn ang="T9">
                  <a:pos x="T2" y="T3"/>
                </a:cxn>
                <a:cxn ang="T10">
                  <a:pos x="T4" y="T5"/>
                </a:cxn>
                <a:cxn ang="T11">
                  <a:pos x="T6" y="T7"/>
                </a:cxn>
              </a:cxnLst>
              <a:rect l="T12" t="T13" r="T14" b="T15"/>
              <a:pathLst>
                <a:path w="68" h="147">
                  <a:moveTo>
                    <a:pt x="10" y="0"/>
                  </a:moveTo>
                  <a:lnTo>
                    <a:pt x="0" y="6"/>
                  </a:lnTo>
                  <a:lnTo>
                    <a:pt x="68" y="147"/>
                  </a:lnTo>
                  <a:lnTo>
                    <a:pt x="10" y="0"/>
                  </a:lnTo>
                </a:path>
              </a:pathLst>
            </a:custGeom>
            <a:noFill/>
            <a:ln w="0">
              <a:solidFill>
                <a:srgbClr val="000000"/>
              </a:solidFill>
              <a:prstDash val="solid"/>
              <a:round/>
              <a:headEnd/>
              <a:tailEnd/>
            </a:ln>
          </p:spPr>
          <p:txBody>
            <a:bodyPr/>
            <a:lstStyle/>
            <a:p>
              <a:endParaRPr lang="en-US"/>
            </a:p>
          </p:txBody>
        </p:sp>
        <p:sp>
          <p:nvSpPr>
            <p:cNvPr id="2884" name="Freeform 834">
              <a:extLst>
                <a:ext uri="{FF2B5EF4-FFF2-40B4-BE49-F238E27FC236}">
                  <a16:creationId xmlns:a16="http://schemas.microsoft.com/office/drawing/2014/main" id="{1661F9BB-E866-4355-AA38-82CC530C8B6F}"/>
                </a:ext>
              </a:extLst>
            </p:cNvPr>
            <p:cNvSpPr>
              <a:spLocks/>
            </p:cNvSpPr>
            <p:nvPr/>
          </p:nvSpPr>
          <p:spPr bwMode="auto">
            <a:xfrm>
              <a:off x="3710" y="3625"/>
              <a:ext cx="13" cy="28"/>
            </a:xfrm>
            <a:custGeom>
              <a:avLst/>
              <a:gdLst>
                <a:gd name="T0" fmla="*/ 10 w 78"/>
                <a:gd name="T1" fmla="*/ 0 h 141"/>
                <a:gd name="T2" fmla="*/ 0 w 78"/>
                <a:gd name="T3" fmla="*/ 7 h 141"/>
                <a:gd name="T4" fmla="*/ 78 w 78"/>
                <a:gd name="T5" fmla="*/ 141 h 141"/>
                <a:gd name="T6" fmla="*/ 10 w 78"/>
                <a:gd name="T7" fmla="*/ 0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10" y="0"/>
                  </a:moveTo>
                  <a:lnTo>
                    <a:pt x="0" y="7"/>
                  </a:lnTo>
                  <a:lnTo>
                    <a:pt x="78" y="141"/>
                  </a:lnTo>
                  <a:lnTo>
                    <a:pt x="10" y="0"/>
                  </a:lnTo>
                  <a:close/>
                </a:path>
              </a:pathLst>
            </a:custGeom>
            <a:solidFill>
              <a:srgbClr val="000000"/>
            </a:solidFill>
            <a:ln w="9525">
              <a:noFill/>
              <a:round/>
              <a:headEnd/>
              <a:tailEnd/>
            </a:ln>
          </p:spPr>
          <p:txBody>
            <a:bodyPr/>
            <a:lstStyle/>
            <a:p>
              <a:endParaRPr lang="en-US"/>
            </a:p>
          </p:txBody>
        </p:sp>
        <p:sp>
          <p:nvSpPr>
            <p:cNvPr id="2885" name="Freeform 835">
              <a:extLst>
                <a:ext uri="{FF2B5EF4-FFF2-40B4-BE49-F238E27FC236}">
                  <a16:creationId xmlns:a16="http://schemas.microsoft.com/office/drawing/2014/main" id="{D8A91EAE-840D-47AE-8B41-88D1B2A2C5DB}"/>
                </a:ext>
              </a:extLst>
            </p:cNvPr>
            <p:cNvSpPr>
              <a:spLocks/>
            </p:cNvSpPr>
            <p:nvPr/>
          </p:nvSpPr>
          <p:spPr bwMode="auto">
            <a:xfrm>
              <a:off x="3710" y="3625"/>
              <a:ext cx="13" cy="28"/>
            </a:xfrm>
            <a:custGeom>
              <a:avLst/>
              <a:gdLst>
                <a:gd name="T0" fmla="*/ 10 w 78"/>
                <a:gd name="T1" fmla="*/ 0 h 141"/>
                <a:gd name="T2" fmla="*/ 0 w 78"/>
                <a:gd name="T3" fmla="*/ 7 h 141"/>
                <a:gd name="T4" fmla="*/ 78 w 78"/>
                <a:gd name="T5" fmla="*/ 141 h 141"/>
                <a:gd name="T6" fmla="*/ 10 w 78"/>
                <a:gd name="T7" fmla="*/ 0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10" y="0"/>
                  </a:moveTo>
                  <a:lnTo>
                    <a:pt x="0" y="7"/>
                  </a:lnTo>
                  <a:lnTo>
                    <a:pt x="78" y="141"/>
                  </a:lnTo>
                  <a:lnTo>
                    <a:pt x="10" y="0"/>
                  </a:lnTo>
                </a:path>
              </a:pathLst>
            </a:custGeom>
            <a:noFill/>
            <a:ln w="0">
              <a:solidFill>
                <a:srgbClr val="000000"/>
              </a:solidFill>
              <a:prstDash val="solid"/>
              <a:round/>
              <a:headEnd/>
              <a:tailEnd/>
            </a:ln>
          </p:spPr>
          <p:txBody>
            <a:bodyPr/>
            <a:lstStyle/>
            <a:p>
              <a:endParaRPr lang="en-US"/>
            </a:p>
          </p:txBody>
        </p:sp>
        <p:sp>
          <p:nvSpPr>
            <p:cNvPr id="2886" name="Freeform 836">
              <a:extLst>
                <a:ext uri="{FF2B5EF4-FFF2-40B4-BE49-F238E27FC236}">
                  <a16:creationId xmlns:a16="http://schemas.microsoft.com/office/drawing/2014/main" id="{2F42A28A-CF84-4CCA-807C-C84B53799CA7}"/>
                </a:ext>
              </a:extLst>
            </p:cNvPr>
            <p:cNvSpPr>
              <a:spLocks/>
            </p:cNvSpPr>
            <p:nvPr/>
          </p:nvSpPr>
          <p:spPr bwMode="auto">
            <a:xfrm>
              <a:off x="3708" y="3626"/>
              <a:ext cx="15" cy="27"/>
            </a:xfrm>
            <a:custGeom>
              <a:avLst/>
              <a:gdLst>
                <a:gd name="T0" fmla="*/ 9 w 87"/>
                <a:gd name="T1" fmla="*/ 0 h 134"/>
                <a:gd name="T2" fmla="*/ 0 w 87"/>
                <a:gd name="T3" fmla="*/ 7 h 134"/>
                <a:gd name="T4" fmla="*/ 87 w 87"/>
                <a:gd name="T5" fmla="*/ 134 h 134"/>
                <a:gd name="T6" fmla="*/ 9 w 87"/>
                <a:gd name="T7" fmla="*/ 0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9" y="0"/>
                  </a:moveTo>
                  <a:lnTo>
                    <a:pt x="0" y="7"/>
                  </a:lnTo>
                  <a:lnTo>
                    <a:pt x="87" y="134"/>
                  </a:lnTo>
                  <a:lnTo>
                    <a:pt x="9" y="0"/>
                  </a:lnTo>
                  <a:close/>
                </a:path>
              </a:pathLst>
            </a:custGeom>
            <a:solidFill>
              <a:srgbClr val="000000"/>
            </a:solidFill>
            <a:ln w="9525">
              <a:noFill/>
              <a:round/>
              <a:headEnd/>
              <a:tailEnd/>
            </a:ln>
          </p:spPr>
          <p:txBody>
            <a:bodyPr/>
            <a:lstStyle/>
            <a:p>
              <a:endParaRPr lang="en-US"/>
            </a:p>
          </p:txBody>
        </p:sp>
        <p:sp>
          <p:nvSpPr>
            <p:cNvPr id="2887" name="Freeform 837">
              <a:extLst>
                <a:ext uri="{FF2B5EF4-FFF2-40B4-BE49-F238E27FC236}">
                  <a16:creationId xmlns:a16="http://schemas.microsoft.com/office/drawing/2014/main" id="{A39C57D4-6113-4868-A745-03BA7EB6A41E}"/>
                </a:ext>
              </a:extLst>
            </p:cNvPr>
            <p:cNvSpPr>
              <a:spLocks/>
            </p:cNvSpPr>
            <p:nvPr/>
          </p:nvSpPr>
          <p:spPr bwMode="auto">
            <a:xfrm>
              <a:off x="3708" y="3626"/>
              <a:ext cx="15" cy="27"/>
            </a:xfrm>
            <a:custGeom>
              <a:avLst/>
              <a:gdLst>
                <a:gd name="T0" fmla="*/ 9 w 87"/>
                <a:gd name="T1" fmla="*/ 0 h 134"/>
                <a:gd name="T2" fmla="*/ 0 w 87"/>
                <a:gd name="T3" fmla="*/ 7 h 134"/>
                <a:gd name="T4" fmla="*/ 87 w 87"/>
                <a:gd name="T5" fmla="*/ 134 h 134"/>
                <a:gd name="T6" fmla="*/ 9 w 87"/>
                <a:gd name="T7" fmla="*/ 0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9" y="0"/>
                  </a:moveTo>
                  <a:lnTo>
                    <a:pt x="0" y="7"/>
                  </a:lnTo>
                  <a:lnTo>
                    <a:pt x="87" y="134"/>
                  </a:lnTo>
                  <a:lnTo>
                    <a:pt x="9" y="0"/>
                  </a:lnTo>
                </a:path>
              </a:pathLst>
            </a:custGeom>
            <a:noFill/>
            <a:ln w="0">
              <a:solidFill>
                <a:srgbClr val="000000"/>
              </a:solidFill>
              <a:prstDash val="solid"/>
              <a:round/>
              <a:headEnd/>
              <a:tailEnd/>
            </a:ln>
          </p:spPr>
          <p:txBody>
            <a:bodyPr/>
            <a:lstStyle/>
            <a:p>
              <a:endParaRPr lang="en-US"/>
            </a:p>
          </p:txBody>
        </p:sp>
        <p:sp>
          <p:nvSpPr>
            <p:cNvPr id="2888" name="Freeform 838">
              <a:extLst>
                <a:ext uri="{FF2B5EF4-FFF2-40B4-BE49-F238E27FC236}">
                  <a16:creationId xmlns:a16="http://schemas.microsoft.com/office/drawing/2014/main" id="{A6FFC44E-47E5-459B-A68E-AD79C222594D}"/>
                </a:ext>
              </a:extLst>
            </p:cNvPr>
            <p:cNvSpPr>
              <a:spLocks/>
            </p:cNvSpPr>
            <p:nvPr/>
          </p:nvSpPr>
          <p:spPr bwMode="auto">
            <a:xfrm>
              <a:off x="3706" y="3628"/>
              <a:ext cx="17" cy="25"/>
            </a:xfrm>
            <a:custGeom>
              <a:avLst/>
              <a:gdLst>
                <a:gd name="T0" fmla="*/ 10 w 97"/>
                <a:gd name="T1" fmla="*/ 0 h 127"/>
                <a:gd name="T2" fmla="*/ 0 w 97"/>
                <a:gd name="T3" fmla="*/ 10 h 127"/>
                <a:gd name="T4" fmla="*/ 97 w 97"/>
                <a:gd name="T5" fmla="*/ 127 h 127"/>
                <a:gd name="T6" fmla="*/ 10 w 97"/>
                <a:gd name="T7" fmla="*/ 0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10" y="0"/>
                  </a:moveTo>
                  <a:lnTo>
                    <a:pt x="0" y="10"/>
                  </a:lnTo>
                  <a:lnTo>
                    <a:pt x="97" y="127"/>
                  </a:lnTo>
                  <a:lnTo>
                    <a:pt x="10" y="0"/>
                  </a:lnTo>
                  <a:close/>
                </a:path>
              </a:pathLst>
            </a:custGeom>
            <a:solidFill>
              <a:srgbClr val="000000"/>
            </a:solidFill>
            <a:ln w="9525">
              <a:noFill/>
              <a:round/>
              <a:headEnd/>
              <a:tailEnd/>
            </a:ln>
          </p:spPr>
          <p:txBody>
            <a:bodyPr/>
            <a:lstStyle/>
            <a:p>
              <a:endParaRPr lang="en-US"/>
            </a:p>
          </p:txBody>
        </p:sp>
        <p:sp>
          <p:nvSpPr>
            <p:cNvPr id="2889" name="Freeform 839">
              <a:extLst>
                <a:ext uri="{FF2B5EF4-FFF2-40B4-BE49-F238E27FC236}">
                  <a16:creationId xmlns:a16="http://schemas.microsoft.com/office/drawing/2014/main" id="{015AA15C-912A-4973-BAE9-46D9C357852F}"/>
                </a:ext>
              </a:extLst>
            </p:cNvPr>
            <p:cNvSpPr>
              <a:spLocks/>
            </p:cNvSpPr>
            <p:nvPr/>
          </p:nvSpPr>
          <p:spPr bwMode="auto">
            <a:xfrm>
              <a:off x="3706" y="3628"/>
              <a:ext cx="17" cy="25"/>
            </a:xfrm>
            <a:custGeom>
              <a:avLst/>
              <a:gdLst>
                <a:gd name="T0" fmla="*/ 10 w 97"/>
                <a:gd name="T1" fmla="*/ 0 h 127"/>
                <a:gd name="T2" fmla="*/ 0 w 97"/>
                <a:gd name="T3" fmla="*/ 10 h 127"/>
                <a:gd name="T4" fmla="*/ 97 w 97"/>
                <a:gd name="T5" fmla="*/ 127 h 127"/>
                <a:gd name="T6" fmla="*/ 10 w 97"/>
                <a:gd name="T7" fmla="*/ 0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10" y="0"/>
                  </a:moveTo>
                  <a:lnTo>
                    <a:pt x="0" y="10"/>
                  </a:lnTo>
                  <a:lnTo>
                    <a:pt x="97" y="127"/>
                  </a:lnTo>
                  <a:lnTo>
                    <a:pt x="10" y="0"/>
                  </a:lnTo>
                </a:path>
              </a:pathLst>
            </a:custGeom>
            <a:noFill/>
            <a:ln w="0">
              <a:solidFill>
                <a:srgbClr val="000000"/>
              </a:solidFill>
              <a:prstDash val="solid"/>
              <a:round/>
              <a:headEnd/>
              <a:tailEnd/>
            </a:ln>
          </p:spPr>
          <p:txBody>
            <a:bodyPr/>
            <a:lstStyle/>
            <a:p>
              <a:endParaRPr lang="en-US"/>
            </a:p>
          </p:txBody>
        </p:sp>
        <p:sp>
          <p:nvSpPr>
            <p:cNvPr id="2890" name="Freeform 840">
              <a:extLst>
                <a:ext uri="{FF2B5EF4-FFF2-40B4-BE49-F238E27FC236}">
                  <a16:creationId xmlns:a16="http://schemas.microsoft.com/office/drawing/2014/main" id="{2F8D2103-52FD-4535-8DFD-76511E6330D2}"/>
                </a:ext>
              </a:extLst>
            </p:cNvPr>
            <p:cNvSpPr>
              <a:spLocks/>
            </p:cNvSpPr>
            <p:nvPr/>
          </p:nvSpPr>
          <p:spPr bwMode="auto">
            <a:xfrm>
              <a:off x="3705" y="3630"/>
              <a:ext cx="18" cy="23"/>
            </a:xfrm>
            <a:custGeom>
              <a:avLst/>
              <a:gdLst>
                <a:gd name="T0" fmla="*/ 7 w 104"/>
                <a:gd name="T1" fmla="*/ 0 h 117"/>
                <a:gd name="T2" fmla="*/ 0 w 104"/>
                <a:gd name="T3" fmla="*/ 8 h 117"/>
                <a:gd name="T4" fmla="*/ 104 w 104"/>
                <a:gd name="T5" fmla="*/ 117 h 117"/>
                <a:gd name="T6" fmla="*/ 7 w 104"/>
                <a:gd name="T7" fmla="*/ 0 h 117"/>
                <a:gd name="T8" fmla="*/ 0 60000 65536"/>
                <a:gd name="T9" fmla="*/ 0 60000 65536"/>
                <a:gd name="T10" fmla="*/ 0 60000 65536"/>
                <a:gd name="T11" fmla="*/ 0 60000 65536"/>
                <a:gd name="T12" fmla="*/ 0 w 104"/>
                <a:gd name="T13" fmla="*/ 0 h 117"/>
                <a:gd name="T14" fmla="*/ 104 w 104"/>
                <a:gd name="T15" fmla="*/ 117 h 117"/>
              </a:gdLst>
              <a:ahLst/>
              <a:cxnLst>
                <a:cxn ang="T8">
                  <a:pos x="T0" y="T1"/>
                </a:cxn>
                <a:cxn ang="T9">
                  <a:pos x="T2" y="T3"/>
                </a:cxn>
                <a:cxn ang="T10">
                  <a:pos x="T4" y="T5"/>
                </a:cxn>
                <a:cxn ang="T11">
                  <a:pos x="T6" y="T7"/>
                </a:cxn>
              </a:cxnLst>
              <a:rect l="T12" t="T13" r="T14" b="T15"/>
              <a:pathLst>
                <a:path w="104" h="117">
                  <a:moveTo>
                    <a:pt x="7" y="0"/>
                  </a:moveTo>
                  <a:lnTo>
                    <a:pt x="0" y="8"/>
                  </a:lnTo>
                  <a:lnTo>
                    <a:pt x="104" y="117"/>
                  </a:lnTo>
                  <a:lnTo>
                    <a:pt x="7" y="0"/>
                  </a:lnTo>
                  <a:close/>
                </a:path>
              </a:pathLst>
            </a:custGeom>
            <a:solidFill>
              <a:srgbClr val="000000"/>
            </a:solidFill>
            <a:ln w="9525">
              <a:noFill/>
              <a:round/>
              <a:headEnd/>
              <a:tailEnd/>
            </a:ln>
          </p:spPr>
          <p:txBody>
            <a:bodyPr/>
            <a:lstStyle/>
            <a:p>
              <a:endParaRPr lang="en-US"/>
            </a:p>
          </p:txBody>
        </p:sp>
        <p:sp>
          <p:nvSpPr>
            <p:cNvPr id="2891" name="Freeform 841">
              <a:extLst>
                <a:ext uri="{FF2B5EF4-FFF2-40B4-BE49-F238E27FC236}">
                  <a16:creationId xmlns:a16="http://schemas.microsoft.com/office/drawing/2014/main" id="{A9FB0482-3BBC-41A2-A8F5-EC1A26FF2109}"/>
                </a:ext>
              </a:extLst>
            </p:cNvPr>
            <p:cNvSpPr>
              <a:spLocks/>
            </p:cNvSpPr>
            <p:nvPr/>
          </p:nvSpPr>
          <p:spPr bwMode="auto">
            <a:xfrm>
              <a:off x="3705" y="3630"/>
              <a:ext cx="18" cy="23"/>
            </a:xfrm>
            <a:custGeom>
              <a:avLst/>
              <a:gdLst>
                <a:gd name="T0" fmla="*/ 7 w 104"/>
                <a:gd name="T1" fmla="*/ 0 h 117"/>
                <a:gd name="T2" fmla="*/ 0 w 104"/>
                <a:gd name="T3" fmla="*/ 8 h 117"/>
                <a:gd name="T4" fmla="*/ 104 w 104"/>
                <a:gd name="T5" fmla="*/ 117 h 117"/>
                <a:gd name="T6" fmla="*/ 7 w 104"/>
                <a:gd name="T7" fmla="*/ 0 h 117"/>
                <a:gd name="T8" fmla="*/ 0 60000 65536"/>
                <a:gd name="T9" fmla="*/ 0 60000 65536"/>
                <a:gd name="T10" fmla="*/ 0 60000 65536"/>
                <a:gd name="T11" fmla="*/ 0 60000 65536"/>
                <a:gd name="T12" fmla="*/ 0 w 104"/>
                <a:gd name="T13" fmla="*/ 0 h 117"/>
                <a:gd name="T14" fmla="*/ 104 w 104"/>
                <a:gd name="T15" fmla="*/ 117 h 117"/>
              </a:gdLst>
              <a:ahLst/>
              <a:cxnLst>
                <a:cxn ang="T8">
                  <a:pos x="T0" y="T1"/>
                </a:cxn>
                <a:cxn ang="T9">
                  <a:pos x="T2" y="T3"/>
                </a:cxn>
                <a:cxn ang="T10">
                  <a:pos x="T4" y="T5"/>
                </a:cxn>
                <a:cxn ang="T11">
                  <a:pos x="T6" y="T7"/>
                </a:cxn>
              </a:cxnLst>
              <a:rect l="T12" t="T13" r="T14" b="T15"/>
              <a:pathLst>
                <a:path w="104" h="117">
                  <a:moveTo>
                    <a:pt x="7" y="0"/>
                  </a:moveTo>
                  <a:lnTo>
                    <a:pt x="0" y="8"/>
                  </a:lnTo>
                  <a:lnTo>
                    <a:pt x="104" y="117"/>
                  </a:lnTo>
                  <a:lnTo>
                    <a:pt x="7" y="0"/>
                  </a:lnTo>
                </a:path>
              </a:pathLst>
            </a:custGeom>
            <a:noFill/>
            <a:ln w="0">
              <a:solidFill>
                <a:srgbClr val="000000"/>
              </a:solidFill>
              <a:prstDash val="solid"/>
              <a:round/>
              <a:headEnd/>
              <a:tailEnd/>
            </a:ln>
          </p:spPr>
          <p:txBody>
            <a:bodyPr/>
            <a:lstStyle/>
            <a:p>
              <a:endParaRPr lang="en-US"/>
            </a:p>
          </p:txBody>
        </p:sp>
        <p:sp>
          <p:nvSpPr>
            <p:cNvPr id="2892" name="Freeform 842">
              <a:extLst>
                <a:ext uri="{FF2B5EF4-FFF2-40B4-BE49-F238E27FC236}">
                  <a16:creationId xmlns:a16="http://schemas.microsoft.com/office/drawing/2014/main" id="{46306A4B-750E-477E-991B-3A907CBDCF33}"/>
                </a:ext>
              </a:extLst>
            </p:cNvPr>
            <p:cNvSpPr>
              <a:spLocks/>
            </p:cNvSpPr>
            <p:nvPr/>
          </p:nvSpPr>
          <p:spPr bwMode="auto">
            <a:xfrm>
              <a:off x="3704" y="3631"/>
              <a:ext cx="19" cy="22"/>
            </a:xfrm>
            <a:custGeom>
              <a:avLst/>
              <a:gdLst>
                <a:gd name="T0" fmla="*/ 8 w 112"/>
                <a:gd name="T1" fmla="*/ 0 h 109"/>
                <a:gd name="T2" fmla="*/ 0 w 112"/>
                <a:gd name="T3" fmla="*/ 11 h 109"/>
                <a:gd name="T4" fmla="*/ 112 w 112"/>
                <a:gd name="T5" fmla="*/ 109 h 109"/>
                <a:gd name="T6" fmla="*/ 8 w 112"/>
                <a:gd name="T7" fmla="*/ 0 h 109"/>
                <a:gd name="T8" fmla="*/ 0 60000 65536"/>
                <a:gd name="T9" fmla="*/ 0 60000 65536"/>
                <a:gd name="T10" fmla="*/ 0 60000 65536"/>
                <a:gd name="T11" fmla="*/ 0 60000 65536"/>
                <a:gd name="T12" fmla="*/ 0 w 112"/>
                <a:gd name="T13" fmla="*/ 0 h 109"/>
                <a:gd name="T14" fmla="*/ 112 w 112"/>
                <a:gd name="T15" fmla="*/ 109 h 109"/>
              </a:gdLst>
              <a:ahLst/>
              <a:cxnLst>
                <a:cxn ang="T8">
                  <a:pos x="T0" y="T1"/>
                </a:cxn>
                <a:cxn ang="T9">
                  <a:pos x="T2" y="T3"/>
                </a:cxn>
                <a:cxn ang="T10">
                  <a:pos x="T4" y="T5"/>
                </a:cxn>
                <a:cxn ang="T11">
                  <a:pos x="T6" y="T7"/>
                </a:cxn>
              </a:cxnLst>
              <a:rect l="T12" t="T13" r="T14" b="T15"/>
              <a:pathLst>
                <a:path w="112" h="109">
                  <a:moveTo>
                    <a:pt x="8" y="0"/>
                  </a:moveTo>
                  <a:lnTo>
                    <a:pt x="0" y="11"/>
                  </a:lnTo>
                  <a:lnTo>
                    <a:pt x="112" y="109"/>
                  </a:lnTo>
                  <a:lnTo>
                    <a:pt x="8" y="0"/>
                  </a:lnTo>
                  <a:close/>
                </a:path>
              </a:pathLst>
            </a:custGeom>
            <a:solidFill>
              <a:srgbClr val="000000"/>
            </a:solidFill>
            <a:ln w="9525">
              <a:noFill/>
              <a:round/>
              <a:headEnd/>
              <a:tailEnd/>
            </a:ln>
          </p:spPr>
          <p:txBody>
            <a:bodyPr/>
            <a:lstStyle/>
            <a:p>
              <a:endParaRPr lang="en-US"/>
            </a:p>
          </p:txBody>
        </p:sp>
        <p:sp>
          <p:nvSpPr>
            <p:cNvPr id="2893" name="Freeform 843">
              <a:extLst>
                <a:ext uri="{FF2B5EF4-FFF2-40B4-BE49-F238E27FC236}">
                  <a16:creationId xmlns:a16="http://schemas.microsoft.com/office/drawing/2014/main" id="{66744555-0B14-4A72-8DA2-DD529CD96123}"/>
                </a:ext>
              </a:extLst>
            </p:cNvPr>
            <p:cNvSpPr>
              <a:spLocks/>
            </p:cNvSpPr>
            <p:nvPr/>
          </p:nvSpPr>
          <p:spPr bwMode="auto">
            <a:xfrm>
              <a:off x="3704" y="3631"/>
              <a:ext cx="19" cy="22"/>
            </a:xfrm>
            <a:custGeom>
              <a:avLst/>
              <a:gdLst>
                <a:gd name="T0" fmla="*/ 8 w 112"/>
                <a:gd name="T1" fmla="*/ 0 h 109"/>
                <a:gd name="T2" fmla="*/ 0 w 112"/>
                <a:gd name="T3" fmla="*/ 11 h 109"/>
                <a:gd name="T4" fmla="*/ 112 w 112"/>
                <a:gd name="T5" fmla="*/ 109 h 109"/>
                <a:gd name="T6" fmla="*/ 8 w 112"/>
                <a:gd name="T7" fmla="*/ 0 h 109"/>
                <a:gd name="T8" fmla="*/ 0 60000 65536"/>
                <a:gd name="T9" fmla="*/ 0 60000 65536"/>
                <a:gd name="T10" fmla="*/ 0 60000 65536"/>
                <a:gd name="T11" fmla="*/ 0 60000 65536"/>
                <a:gd name="T12" fmla="*/ 0 w 112"/>
                <a:gd name="T13" fmla="*/ 0 h 109"/>
                <a:gd name="T14" fmla="*/ 112 w 112"/>
                <a:gd name="T15" fmla="*/ 109 h 109"/>
              </a:gdLst>
              <a:ahLst/>
              <a:cxnLst>
                <a:cxn ang="T8">
                  <a:pos x="T0" y="T1"/>
                </a:cxn>
                <a:cxn ang="T9">
                  <a:pos x="T2" y="T3"/>
                </a:cxn>
                <a:cxn ang="T10">
                  <a:pos x="T4" y="T5"/>
                </a:cxn>
                <a:cxn ang="T11">
                  <a:pos x="T6" y="T7"/>
                </a:cxn>
              </a:cxnLst>
              <a:rect l="T12" t="T13" r="T14" b="T15"/>
              <a:pathLst>
                <a:path w="112" h="109">
                  <a:moveTo>
                    <a:pt x="8" y="0"/>
                  </a:moveTo>
                  <a:lnTo>
                    <a:pt x="0" y="11"/>
                  </a:lnTo>
                  <a:lnTo>
                    <a:pt x="112" y="109"/>
                  </a:lnTo>
                  <a:lnTo>
                    <a:pt x="8" y="0"/>
                  </a:lnTo>
                </a:path>
              </a:pathLst>
            </a:custGeom>
            <a:noFill/>
            <a:ln w="0">
              <a:solidFill>
                <a:srgbClr val="000000"/>
              </a:solidFill>
              <a:prstDash val="solid"/>
              <a:round/>
              <a:headEnd/>
              <a:tailEnd/>
            </a:ln>
          </p:spPr>
          <p:txBody>
            <a:bodyPr/>
            <a:lstStyle/>
            <a:p>
              <a:endParaRPr lang="en-US"/>
            </a:p>
          </p:txBody>
        </p:sp>
        <p:sp>
          <p:nvSpPr>
            <p:cNvPr id="2894" name="Freeform 844">
              <a:extLst>
                <a:ext uri="{FF2B5EF4-FFF2-40B4-BE49-F238E27FC236}">
                  <a16:creationId xmlns:a16="http://schemas.microsoft.com/office/drawing/2014/main" id="{E257EC14-21F9-40A2-97CB-6A36FE3A6348}"/>
                </a:ext>
              </a:extLst>
            </p:cNvPr>
            <p:cNvSpPr>
              <a:spLocks/>
            </p:cNvSpPr>
            <p:nvPr/>
          </p:nvSpPr>
          <p:spPr bwMode="auto">
            <a:xfrm>
              <a:off x="3703" y="3633"/>
              <a:ext cx="20" cy="20"/>
            </a:xfrm>
            <a:custGeom>
              <a:avLst/>
              <a:gdLst>
                <a:gd name="T0" fmla="*/ 7 w 119"/>
                <a:gd name="T1" fmla="*/ 0 h 98"/>
                <a:gd name="T2" fmla="*/ 0 w 119"/>
                <a:gd name="T3" fmla="*/ 11 h 98"/>
                <a:gd name="T4" fmla="*/ 119 w 119"/>
                <a:gd name="T5" fmla="*/ 98 h 98"/>
                <a:gd name="T6" fmla="*/ 7 w 119"/>
                <a:gd name="T7" fmla="*/ 0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7" y="0"/>
                  </a:moveTo>
                  <a:lnTo>
                    <a:pt x="0" y="11"/>
                  </a:lnTo>
                  <a:lnTo>
                    <a:pt x="119" y="98"/>
                  </a:lnTo>
                  <a:lnTo>
                    <a:pt x="7" y="0"/>
                  </a:lnTo>
                  <a:close/>
                </a:path>
              </a:pathLst>
            </a:custGeom>
            <a:solidFill>
              <a:srgbClr val="000000"/>
            </a:solidFill>
            <a:ln w="9525">
              <a:noFill/>
              <a:round/>
              <a:headEnd/>
              <a:tailEnd/>
            </a:ln>
          </p:spPr>
          <p:txBody>
            <a:bodyPr/>
            <a:lstStyle/>
            <a:p>
              <a:endParaRPr lang="en-US"/>
            </a:p>
          </p:txBody>
        </p:sp>
        <p:sp>
          <p:nvSpPr>
            <p:cNvPr id="2895" name="Freeform 845">
              <a:extLst>
                <a:ext uri="{FF2B5EF4-FFF2-40B4-BE49-F238E27FC236}">
                  <a16:creationId xmlns:a16="http://schemas.microsoft.com/office/drawing/2014/main" id="{6E8678EC-B999-4640-95B3-DDE797122578}"/>
                </a:ext>
              </a:extLst>
            </p:cNvPr>
            <p:cNvSpPr>
              <a:spLocks/>
            </p:cNvSpPr>
            <p:nvPr/>
          </p:nvSpPr>
          <p:spPr bwMode="auto">
            <a:xfrm>
              <a:off x="3703" y="3633"/>
              <a:ext cx="20" cy="20"/>
            </a:xfrm>
            <a:custGeom>
              <a:avLst/>
              <a:gdLst>
                <a:gd name="T0" fmla="*/ 7 w 119"/>
                <a:gd name="T1" fmla="*/ 0 h 98"/>
                <a:gd name="T2" fmla="*/ 0 w 119"/>
                <a:gd name="T3" fmla="*/ 11 h 98"/>
                <a:gd name="T4" fmla="*/ 119 w 119"/>
                <a:gd name="T5" fmla="*/ 98 h 98"/>
                <a:gd name="T6" fmla="*/ 7 w 119"/>
                <a:gd name="T7" fmla="*/ 0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7" y="0"/>
                  </a:moveTo>
                  <a:lnTo>
                    <a:pt x="0" y="11"/>
                  </a:lnTo>
                  <a:lnTo>
                    <a:pt x="119" y="98"/>
                  </a:lnTo>
                  <a:lnTo>
                    <a:pt x="7" y="0"/>
                  </a:lnTo>
                </a:path>
              </a:pathLst>
            </a:custGeom>
            <a:noFill/>
            <a:ln w="0">
              <a:solidFill>
                <a:srgbClr val="000000"/>
              </a:solidFill>
              <a:prstDash val="solid"/>
              <a:round/>
              <a:headEnd/>
              <a:tailEnd/>
            </a:ln>
          </p:spPr>
          <p:txBody>
            <a:bodyPr/>
            <a:lstStyle/>
            <a:p>
              <a:endParaRPr lang="en-US"/>
            </a:p>
          </p:txBody>
        </p:sp>
        <p:sp>
          <p:nvSpPr>
            <p:cNvPr id="2896" name="Freeform 846">
              <a:extLst>
                <a:ext uri="{FF2B5EF4-FFF2-40B4-BE49-F238E27FC236}">
                  <a16:creationId xmlns:a16="http://schemas.microsoft.com/office/drawing/2014/main" id="{BAE2ABA7-3642-44A7-990C-71CC1E53DDDA}"/>
                </a:ext>
              </a:extLst>
            </p:cNvPr>
            <p:cNvSpPr>
              <a:spLocks/>
            </p:cNvSpPr>
            <p:nvPr/>
          </p:nvSpPr>
          <p:spPr bwMode="auto">
            <a:xfrm>
              <a:off x="3702" y="3636"/>
              <a:ext cx="21" cy="17"/>
            </a:xfrm>
            <a:custGeom>
              <a:avLst/>
              <a:gdLst>
                <a:gd name="T0" fmla="*/ 7 w 126"/>
                <a:gd name="T1" fmla="*/ 0 h 87"/>
                <a:gd name="T2" fmla="*/ 0 w 126"/>
                <a:gd name="T3" fmla="*/ 10 h 87"/>
                <a:gd name="T4" fmla="*/ 126 w 126"/>
                <a:gd name="T5" fmla="*/ 87 h 87"/>
                <a:gd name="T6" fmla="*/ 7 w 126"/>
                <a:gd name="T7" fmla="*/ 0 h 87"/>
                <a:gd name="T8" fmla="*/ 0 60000 65536"/>
                <a:gd name="T9" fmla="*/ 0 60000 65536"/>
                <a:gd name="T10" fmla="*/ 0 60000 65536"/>
                <a:gd name="T11" fmla="*/ 0 60000 65536"/>
                <a:gd name="T12" fmla="*/ 0 w 126"/>
                <a:gd name="T13" fmla="*/ 0 h 87"/>
                <a:gd name="T14" fmla="*/ 126 w 126"/>
                <a:gd name="T15" fmla="*/ 87 h 87"/>
              </a:gdLst>
              <a:ahLst/>
              <a:cxnLst>
                <a:cxn ang="T8">
                  <a:pos x="T0" y="T1"/>
                </a:cxn>
                <a:cxn ang="T9">
                  <a:pos x="T2" y="T3"/>
                </a:cxn>
                <a:cxn ang="T10">
                  <a:pos x="T4" y="T5"/>
                </a:cxn>
                <a:cxn ang="T11">
                  <a:pos x="T6" y="T7"/>
                </a:cxn>
              </a:cxnLst>
              <a:rect l="T12" t="T13" r="T14" b="T15"/>
              <a:pathLst>
                <a:path w="126" h="87">
                  <a:moveTo>
                    <a:pt x="7" y="0"/>
                  </a:moveTo>
                  <a:lnTo>
                    <a:pt x="0" y="10"/>
                  </a:lnTo>
                  <a:lnTo>
                    <a:pt x="126" y="87"/>
                  </a:lnTo>
                  <a:lnTo>
                    <a:pt x="7" y="0"/>
                  </a:lnTo>
                  <a:close/>
                </a:path>
              </a:pathLst>
            </a:custGeom>
            <a:solidFill>
              <a:srgbClr val="000000"/>
            </a:solidFill>
            <a:ln w="9525">
              <a:noFill/>
              <a:round/>
              <a:headEnd/>
              <a:tailEnd/>
            </a:ln>
          </p:spPr>
          <p:txBody>
            <a:bodyPr/>
            <a:lstStyle/>
            <a:p>
              <a:endParaRPr lang="en-US"/>
            </a:p>
          </p:txBody>
        </p:sp>
        <p:sp>
          <p:nvSpPr>
            <p:cNvPr id="2897" name="Freeform 847">
              <a:extLst>
                <a:ext uri="{FF2B5EF4-FFF2-40B4-BE49-F238E27FC236}">
                  <a16:creationId xmlns:a16="http://schemas.microsoft.com/office/drawing/2014/main" id="{44C53380-5002-4537-A9F1-130F93AAD2E5}"/>
                </a:ext>
              </a:extLst>
            </p:cNvPr>
            <p:cNvSpPr>
              <a:spLocks/>
            </p:cNvSpPr>
            <p:nvPr/>
          </p:nvSpPr>
          <p:spPr bwMode="auto">
            <a:xfrm>
              <a:off x="3702" y="3636"/>
              <a:ext cx="21" cy="17"/>
            </a:xfrm>
            <a:custGeom>
              <a:avLst/>
              <a:gdLst>
                <a:gd name="T0" fmla="*/ 7 w 126"/>
                <a:gd name="T1" fmla="*/ 0 h 87"/>
                <a:gd name="T2" fmla="*/ 0 w 126"/>
                <a:gd name="T3" fmla="*/ 10 h 87"/>
                <a:gd name="T4" fmla="*/ 126 w 126"/>
                <a:gd name="T5" fmla="*/ 87 h 87"/>
                <a:gd name="T6" fmla="*/ 7 w 126"/>
                <a:gd name="T7" fmla="*/ 0 h 87"/>
                <a:gd name="T8" fmla="*/ 0 60000 65536"/>
                <a:gd name="T9" fmla="*/ 0 60000 65536"/>
                <a:gd name="T10" fmla="*/ 0 60000 65536"/>
                <a:gd name="T11" fmla="*/ 0 60000 65536"/>
                <a:gd name="T12" fmla="*/ 0 w 126"/>
                <a:gd name="T13" fmla="*/ 0 h 87"/>
                <a:gd name="T14" fmla="*/ 126 w 126"/>
                <a:gd name="T15" fmla="*/ 87 h 87"/>
              </a:gdLst>
              <a:ahLst/>
              <a:cxnLst>
                <a:cxn ang="T8">
                  <a:pos x="T0" y="T1"/>
                </a:cxn>
                <a:cxn ang="T9">
                  <a:pos x="T2" y="T3"/>
                </a:cxn>
                <a:cxn ang="T10">
                  <a:pos x="T4" y="T5"/>
                </a:cxn>
                <a:cxn ang="T11">
                  <a:pos x="T6" y="T7"/>
                </a:cxn>
              </a:cxnLst>
              <a:rect l="T12" t="T13" r="T14" b="T15"/>
              <a:pathLst>
                <a:path w="126" h="87">
                  <a:moveTo>
                    <a:pt x="7" y="0"/>
                  </a:moveTo>
                  <a:lnTo>
                    <a:pt x="0" y="10"/>
                  </a:lnTo>
                  <a:lnTo>
                    <a:pt x="126" y="87"/>
                  </a:lnTo>
                  <a:lnTo>
                    <a:pt x="7" y="0"/>
                  </a:lnTo>
                </a:path>
              </a:pathLst>
            </a:custGeom>
            <a:noFill/>
            <a:ln w="0">
              <a:solidFill>
                <a:srgbClr val="000000"/>
              </a:solidFill>
              <a:prstDash val="solid"/>
              <a:round/>
              <a:headEnd/>
              <a:tailEnd/>
            </a:ln>
          </p:spPr>
          <p:txBody>
            <a:bodyPr/>
            <a:lstStyle/>
            <a:p>
              <a:endParaRPr lang="en-US"/>
            </a:p>
          </p:txBody>
        </p:sp>
        <p:sp>
          <p:nvSpPr>
            <p:cNvPr id="2898" name="Freeform 848">
              <a:extLst>
                <a:ext uri="{FF2B5EF4-FFF2-40B4-BE49-F238E27FC236}">
                  <a16:creationId xmlns:a16="http://schemas.microsoft.com/office/drawing/2014/main" id="{8B10748E-EC0C-44DD-8F11-C2AA0BCFB7FC}"/>
                </a:ext>
              </a:extLst>
            </p:cNvPr>
            <p:cNvSpPr>
              <a:spLocks/>
            </p:cNvSpPr>
            <p:nvPr/>
          </p:nvSpPr>
          <p:spPr bwMode="auto">
            <a:xfrm>
              <a:off x="3701" y="3638"/>
              <a:ext cx="22" cy="15"/>
            </a:xfrm>
            <a:custGeom>
              <a:avLst/>
              <a:gdLst>
                <a:gd name="T0" fmla="*/ 4 w 130"/>
                <a:gd name="T1" fmla="*/ 0 h 77"/>
                <a:gd name="T2" fmla="*/ 0 w 130"/>
                <a:gd name="T3" fmla="*/ 12 h 77"/>
                <a:gd name="T4" fmla="*/ 130 w 130"/>
                <a:gd name="T5" fmla="*/ 77 h 77"/>
                <a:gd name="T6" fmla="*/ 4 w 130"/>
                <a:gd name="T7" fmla="*/ 0 h 77"/>
                <a:gd name="T8" fmla="*/ 0 60000 65536"/>
                <a:gd name="T9" fmla="*/ 0 60000 65536"/>
                <a:gd name="T10" fmla="*/ 0 60000 65536"/>
                <a:gd name="T11" fmla="*/ 0 60000 65536"/>
                <a:gd name="T12" fmla="*/ 0 w 130"/>
                <a:gd name="T13" fmla="*/ 0 h 77"/>
                <a:gd name="T14" fmla="*/ 130 w 130"/>
                <a:gd name="T15" fmla="*/ 77 h 77"/>
              </a:gdLst>
              <a:ahLst/>
              <a:cxnLst>
                <a:cxn ang="T8">
                  <a:pos x="T0" y="T1"/>
                </a:cxn>
                <a:cxn ang="T9">
                  <a:pos x="T2" y="T3"/>
                </a:cxn>
                <a:cxn ang="T10">
                  <a:pos x="T4" y="T5"/>
                </a:cxn>
                <a:cxn ang="T11">
                  <a:pos x="T6" y="T7"/>
                </a:cxn>
              </a:cxnLst>
              <a:rect l="T12" t="T13" r="T14" b="T15"/>
              <a:pathLst>
                <a:path w="130" h="77">
                  <a:moveTo>
                    <a:pt x="4" y="0"/>
                  </a:moveTo>
                  <a:lnTo>
                    <a:pt x="0" y="12"/>
                  </a:lnTo>
                  <a:lnTo>
                    <a:pt x="130" y="77"/>
                  </a:lnTo>
                  <a:lnTo>
                    <a:pt x="4" y="0"/>
                  </a:lnTo>
                  <a:close/>
                </a:path>
              </a:pathLst>
            </a:custGeom>
            <a:solidFill>
              <a:srgbClr val="000000"/>
            </a:solidFill>
            <a:ln w="9525">
              <a:noFill/>
              <a:round/>
              <a:headEnd/>
              <a:tailEnd/>
            </a:ln>
          </p:spPr>
          <p:txBody>
            <a:bodyPr/>
            <a:lstStyle/>
            <a:p>
              <a:endParaRPr lang="en-US"/>
            </a:p>
          </p:txBody>
        </p:sp>
        <p:sp>
          <p:nvSpPr>
            <p:cNvPr id="2899" name="Freeform 849">
              <a:extLst>
                <a:ext uri="{FF2B5EF4-FFF2-40B4-BE49-F238E27FC236}">
                  <a16:creationId xmlns:a16="http://schemas.microsoft.com/office/drawing/2014/main" id="{5C66125E-09CF-4674-9EE3-D78193E4E0B8}"/>
                </a:ext>
              </a:extLst>
            </p:cNvPr>
            <p:cNvSpPr>
              <a:spLocks/>
            </p:cNvSpPr>
            <p:nvPr/>
          </p:nvSpPr>
          <p:spPr bwMode="auto">
            <a:xfrm>
              <a:off x="3701" y="3638"/>
              <a:ext cx="22" cy="15"/>
            </a:xfrm>
            <a:custGeom>
              <a:avLst/>
              <a:gdLst>
                <a:gd name="T0" fmla="*/ 4 w 130"/>
                <a:gd name="T1" fmla="*/ 0 h 77"/>
                <a:gd name="T2" fmla="*/ 0 w 130"/>
                <a:gd name="T3" fmla="*/ 12 h 77"/>
                <a:gd name="T4" fmla="*/ 130 w 130"/>
                <a:gd name="T5" fmla="*/ 77 h 77"/>
                <a:gd name="T6" fmla="*/ 4 w 130"/>
                <a:gd name="T7" fmla="*/ 0 h 77"/>
                <a:gd name="T8" fmla="*/ 0 60000 65536"/>
                <a:gd name="T9" fmla="*/ 0 60000 65536"/>
                <a:gd name="T10" fmla="*/ 0 60000 65536"/>
                <a:gd name="T11" fmla="*/ 0 60000 65536"/>
                <a:gd name="T12" fmla="*/ 0 w 130"/>
                <a:gd name="T13" fmla="*/ 0 h 77"/>
                <a:gd name="T14" fmla="*/ 130 w 130"/>
                <a:gd name="T15" fmla="*/ 77 h 77"/>
              </a:gdLst>
              <a:ahLst/>
              <a:cxnLst>
                <a:cxn ang="T8">
                  <a:pos x="T0" y="T1"/>
                </a:cxn>
                <a:cxn ang="T9">
                  <a:pos x="T2" y="T3"/>
                </a:cxn>
                <a:cxn ang="T10">
                  <a:pos x="T4" y="T5"/>
                </a:cxn>
                <a:cxn ang="T11">
                  <a:pos x="T6" y="T7"/>
                </a:cxn>
              </a:cxnLst>
              <a:rect l="T12" t="T13" r="T14" b="T15"/>
              <a:pathLst>
                <a:path w="130" h="77">
                  <a:moveTo>
                    <a:pt x="4" y="0"/>
                  </a:moveTo>
                  <a:lnTo>
                    <a:pt x="0" y="12"/>
                  </a:lnTo>
                  <a:lnTo>
                    <a:pt x="130" y="77"/>
                  </a:lnTo>
                  <a:lnTo>
                    <a:pt x="4" y="0"/>
                  </a:lnTo>
                </a:path>
              </a:pathLst>
            </a:custGeom>
            <a:noFill/>
            <a:ln w="0">
              <a:solidFill>
                <a:srgbClr val="000000"/>
              </a:solidFill>
              <a:prstDash val="solid"/>
              <a:round/>
              <a:headEnd/>
              <a:tailEnd/>
            </a:ln>
          </p:spPr>
          <p:txBody>
            <a:bodyPr/>
            <a:lstStyle/>
            <a:p>
              <a:endParaRPr lang="en-US"/>
            </a:p>
          </p:txBody>
        </p:sp>
        <p:sp>
          <p:nvSpPr>
            <p:cNvPr id="2900" name="Freeform 850">
              <a:extLst>
                <a:ext uri="{FF2B5EF4-FFF2-40B4-BE49-F238E27FC236}">
                  <a16:creationId xmlns:a16="http://schemas.microsoft.com/office/drawing/2014/main" id="{1595A4F7-9F57-4528-81EA-C3803FD90399}"/>
                </a:ext>
              </a:extLst>
            </p:cNvPr>
            <p:cNvSpPr>
              <a:spLocks/>
            </p:cNvSpPr>
            <p:nvPr/>
          </p:nvSpPr>
          <p:spPr bwMode="auto">
            <a:xfrm>
              <a:off x="3700" y="3640"/>
              <a:ext cx="23" cy="13"/>
            </a:xfrm>
            <a:custGeom>
              <a:avLst/>
              <a:gdLst>
                <a:gd name="T0" fmla="*/ 4 w 134"/>
                <a:gd name="T1" fmla="*/ 0 h 65"/>
                <a:gd name="T2" fmla="*/ 0 w 134"/>
                <a:gd name="T3" fmla="*/ 13 h 65"/>
                <a:gd name="T4" fmla="*/ 134 w 134"/>
                <a:gd name="T5" fmla="*/ 65 h 65"/>
                <a:gd name="T6" fmla="*/ 4 w 134"/>
                <a:gd name="T7" fmla="*/ 0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4" y="0"/>
                  </a:moveTo>
                  <a:lnTo>
                    <a:pt x="0" y="13"/>
                  </a:lnTo>
                  <a:lnTo>
                    <a:pt x="134" y="65"/>
                  </a:lnTo>
                  <a:lnTo>
                    <a:pt x="4" y="0"/>
                  </a:lnTo>
                  <a:close/>
                </a:path>
              </a:pathLst>
            </a:custGeom>
            <a:solidFill>
              <a:srgbClr val="000000"/>
            </a:solidFill>
            <a:ln w="9525">
              <a:noFill/>
              <a:round/>
              <a:headEnd/>
              <a:tailEnd/>
            </a:ln>
          </p:spPr>
          <p:txBody>
            <a:bodyPr/>
            <a:lstStyle/>
            <a:p>
              <a:endParaRPr lang="en-US"/>
            </a:p>
          </p:txBody>
        </p:sp>
        <p:sp>
          <p:nvSpPr>
            <p:cNvPr id="2901" name="Freeform 851">
              <a:extLst>
                <a:ext uri="{FF2B5EF4-FFF2-40B4-BE49-F238E27FC236}">
                  <a16:creationId xmlns:a16="http://schemas.microsoft.com/office/drawing/2014/main" id="{AFDAAB51-41B0-4BF8-B51B-5102A571F12C}"/>
                </a:ext>
              </a:extLst>
            </p:cNvPr>
            <p:cNvSpPr>
              <a:spLocks/>
            </p:cNvSpPr>
            <p:nvPr/>
          </p:nvSpPr>
          <p:spPr bwMode="auto">
            <a:xfrm>
              <a:off x="3700" y="3640"/>
              <a:ext cx="23" cy="13"/>
            </a:xfrm>
            <a:custGeom>
              <a:avLst/>
              <a:gdLst>
                <a:gd name="T0" fmla="*/ 4 w 134"/>
                <a:gd name="T1" fmla="*/ 0 h 65"/>
                <a:gd name="T2" fmla="*/ 0 w 134"/>
                <a:gd name="T3" fmla="*/ 13 h 65"/>
                <a:gd name="T4" fmla="*/ 134 w 134"/>
                <a:gd name="T5" fmla="*/ 65 h 65"/>
                <a:gd name="T6" fmla="*/ 4 w 134"/>
                <a:gd name="T7" fmla="*/ 0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4" y="0"/>
                  </a:moveTo>
                  <a:lnTo>
                    <a:pt x="0" y="13"/>
                  </a:lnTo>
                  <a:lnTo>
                    <a:pt x="134" y="65"/>
                  </a:lnTo>
                  <a:lnTo>
                    <a:pt x="4" y="0"/>
                  </a:lnTo>
                </a:path>
              </a:pathLst>
            </a:custGeom>
            <a:noFill/>
            <a:ln w="0">
              <a:solidFill>
                <a:srgbClr val="000000"/>
              </a:solidFill>
              <a:prstDash val="solid"/>
              <a:round/>
              <a:headEnd/>
              <a:tailEnd/>
            </a:ln>
          </p:spPr>
          <p:txBody>
            <a:bodyPr/>
            <a:lstStyle/>
            <a:p>
              <a:endParaRPr lang="en-US"/>
            </a:p>
          </p:txBody>
        </p:sp>
        <p:sp>
          <p:nvSpPr>
            <p:cNvPr id="2902" name="Freeform 852">
              <a:extLst>
                <a:ext uri="{FF2B5EF4-FFF2-40B4-BE49-F238E27FC236}">
                  <a16:creationId xmlns:a16="http://schemas.microsoft.com/office/drawing/2014/main" id="{4CFEF551-FC90-49F5-9F8E-C4B4FD894C98}"/>
                </a:ext>
              </a:extLst>
            </p:cNvPr>
            <p:cNvSpPr>
              <a:spLocks/>
            </p:cNvSpPr>
            <p:nvPr/>
          </p:nvSpPr>
          <p:spPr bwMode="auto">
            <a:xfrm>
              <a:off x="3700" y="3643"/>
              <a:ext cx="23" cy="10"/>
            </a:xfrm>
            <a:custGeom>
              <a:avLst/>
              <a:gdLst>
                <a:gd name="T0" fmla="*/ 5 w 139"/>
                <a:gd name="T1" fmla="*/ 0 h 52"/>
                <a:gd name="T2" fmla="*/ 0 w 139"/>
                <a:gd name="T3" fmla="*/ 12 h 52"/>
                <a:gd name="T4" fmla="*/ 139 w 139"/>
                <a:gd name="T5" fmla="*/ 52 h 52"/>
                <a:gd name="T6" fmla="*/ 5 w 139"/>
                <a:gd name="T7" fmla="*/ 0 h 52"/>
                <a:gd name="T8" fmla="*/ 0 60000 65536"/>
                <a:gd name="T9" fmla="*/ 0 60000 65536"/>
                <a:gd name="T10" fmla="*/ 0 60000 65536"/>
                <a:gd name="T11" fmla="*/ 0 60000 65536"/>
                <a:gd name="T12" fmla="*/ 0 w 139"/>
                <a:gd name="T13" fmla="*/ 0 h 52"/>
                <a:gd name="T14" fmla="*/ 139 w 139"/>
                <a:gd name="T15" fmla="*/ 52 h 52"/>
              </a:gdLst>
              <a:ahLst/>
              <a:cxnLst>
                <a:cxn ang="T8">
                  <a:pos x="T0" y="T1"/>
                </a:cxn>
                <a:cxn ang="T9">
                  <a:pos x="T2" y="T3"/>
                </a:cxn>
                <a:cxn ang="T10">
                  <a:pos x="T4" y="T5"/>
                </a:cxn>
                <a:cxn ang="T11">
                  <a:pos x="T6" y="T7"/>
                </a:cxn>
              </a:cxnLst>
              <a:rect l="T12" t="T13" r="T14" b="T15"/>
              <a:pathLst>
                <a:path w="139" h="52">
                  <a:moveTo>
                    <a:pt x="5" y="0"/>
                  </a:moveTo>
                  <a:lnTo>
                    <a:pt x="0" y="12"/>
                  </a:lnTo>
                  <a:lnTo>
                    <a:pt x="139" y="52"/>
                  </a:lnTo>
                  <a:lnTo>
                    <a:pt x="5" y="0"/>
                  </a:lnTo>
                  <a:close/>
                </a:path>
              </a:pathLst>
            </a:custGeom>
            <a:solidFill>
              <a:srgbClr val="000000"/>
            </a:solidFill>
            <a:ln w="9525">
              <a:noFill/>
              <a:round/>
              <a:headEnd/>
              <a:tailEnd/>
            </a:ln>
          </p:spPr>
          <p:txBody>
            <a:bodyPr/>
            <a:lstStyle/>
            <a:p>
              <a:endParaRPr lang="en-US"/>
            </a:p>
          </p:txBody>
        </p:sp>
        <p:sp>
          <p:nvSpPr>
            <p:cNvPr id="2903" name="Freeform 853">
              <a:extLst>
                <a:ext uri="{FF2B5EF4-FFF2-40B4-BE49-F238E27FC236}">
                  <a16:creationId xmlns:a16="http://schemas.microsoft.com/office/drawing/2014/main" id="{38E66CEE-10CF-48D5-B512-42937A9E2F47}"/>
                </a:ext>
              </a:extLst>
            </p:cNvPr>
            <p:cNvSpPr>
              <a:spLocks/>
            </p:cNvSpPr>
            <p:nvPr/>
          </p:nvSpPr>
          <p:spPr bwMode="auto">
            <a:xfrm>
              <a:off x="3700" y="3643"/>
              <a:ext cx="23" cy="10"/>
            </a:xfrm>
            <a:custGeom>
              <a:avLst/>
              <a:gdLst>
                <a:gd name="T0" fmla="*/ 5 w 139"/>
                <a:gd name="T1" fmla="*/ 0 h 52"/>
                <a:gd name="T2" fmla="*/ 0 w 139"/>
                <a:gd name="T3" fmla="*/ 12 h 52"/>
                <a:gd name="T4" fmla="*/ 139 w 139"/>
                <a:gd name="T5" fmla="*/ 52 h 52"/>
                <a:gd name="T6" fmla="*/ 5 w 139"/>
                <a:gd name="T7" fmla="*/ 0 h 52"/>
                <a:gd name="T8" fmla="*/ 0 60000 65536"/>
                <a:gd name="T9" fmla="*/ 0 60000 65536"/>
                <a:gd name="T10" fmla="*/ 0 60000 65536"/>
                <a:gd name="T11" fmla="*/ 0 60000 65536"/>
                <a:gd name="T12" fmla="*/ 0 w 139"/>
                <a:gd name="T13" fmla="*/ 0 h 52"/>
                <a:gd name="T14" fmla="*/ 139 w 139"/>
                <a:gd name="T15" fmla="*/ 52 h 52"/>
              </a:gdLst>
              <a:ahLst/>
              <a:cxnLst>
                <a:cxn ang="T8">
                  <a:pos x="T0" y="T1"/>
                </a:cxn>
                <a:cxn ang="T9">
                  <a:pos x="T2" y="T3"/>
                </a:cxn>
                <a:cxn ang="T10">
                  <a:pos x="T4" y="T5"/>
                </a:cxn>
                <a:cxn ang="T11">
                  <a:pos x="T6" y="T7"/>
                </a:cxn>
              </a:cxnLst>
              <a:rect l="T12" t="T13" r="T14" b="T15"/>
              <a:pathLst>
                <a:path w="139" h="52">
                  <a:moveTo>
                    <a:pt x="5" y="0"/>
                  </a:moveTo>
                  <a:lnTo>
                    <a:pt x="0" y="12"/>
                  </a:lnTo>
                  <a:lnTo>
                    <a:pt x="139" y="52"/>
                  </a:lnTo>
                  <a:lnTo>
                    <a:pt x="5" y="0"/>
                  </a:lnTo>
                </a:path>
              </a:pathLst>
            </a:custGeom>
            <a:noFill/>
            <a:ln w="0">
              <a:solidFill>
                <a:srgbClr val="000000"/>
              </a:solidFill>
              <a:prstDash val="solid"/>
              <a:round/>
              <a:headEnd/>
              <a:tailEnd/>
            </a:ln>
          </p:spPr>
          <p:txBody>
            <a:bodyPr/>
            <a:lstStyle/>
            <a:p>
              <a:endParaRPr lang="en-US"/>
            </a:p>
          </p:txBody>
        </p:sp>
        <p:sp>
          <p:nvSpPr>
            <p:cNvPr id="2904" name="Freeform 854">
              <a:extLst>
                <a:ext uri="{FF2B5EF4-FFF2-40B4-BE49-F238E27FC236}">
                  <a16:creationId xmlns:a16="http://schemas.microsoft.com/office/drawing/2014/main" id="{83806E92-3A24-4BDE-89B1-F1FF4BF70E55}"/>
                </a:ext>
              </a:extLst>
            </p:cNvPr>
            <p:cNvSpPr>
              <a:spLocks/>
            </p:cNvSpPr>
            <p:nvPr/>
          </p:nvSpPr>
          <p:spPr bwMode="auto">
            <a:xfrm>
              <a:off x="3699" y="3645"/>
              <a:ext cx="24" cy="8"/>
            </a:xfrm>
            <a:custGeom>
              <a:avLst/>
              <a:gdLst>
                <a:gd name="T0" fmla="*/ 2 w 141"/>
                <a:gd name="T1" fmla="*/ 0 h 40"/>
                <a:gd name="T2" fmla="*/ 0 w 141"/>
                <a:gd name="T3" fmla="*/ 14 h 40"/>
                <a:gd name="T4" fmla="*/ 141 w 141"/>
                <a:gd name="T5" fmla="*/ 40 h 40"/>
                <a:gd name="T6" fmla="*/ 2 w 141"/>
                <a:gd name="T7" fmla="*/ 0 h 40"/>
                <a:gd name="T8" fmla="*/ 0 60000 65536"/>
                <a:gd name="T9" fmla="*/ 0 60000 65536"/>
                <a:gd name="T10" fmla="*/ 0 60000 65536"/>
                <a:gd name="T11" fmla="*/ 0 60000 65536"/>
                <a:gd name="T12" fmla="*/ 0 w 141"/>
                <a:gd name="T13" fmla="*/ 0 h 40"/>
                <a:gd name="T14" fmla="*/ 141 w 141"/>
                <a:gd name="T15" fmla="*/ 40 h 40"/>
              </a:gdLst>
              <a:ahLst/>
              <a:cxnLst>
                <a:cxn ang="T8">
                  <a:pos x="T0" y="T1"/>
                </a:cxn>
                <a:cxn ang="T9">
                  <a:pos x="T2" y="T3"/>
                </a:cxn>
                <a:cxn ang="T10">
                  <a:pos x="T4" y="T5"/>
                </a:cxn>
                <a:cxn ang="T11">
                  <a:pos x="T6" y="T7"/>
                </a:cxn>
              </a:cxnLst>
              <a:rect l="T12" t="T13" r="T14" b="T15"/>
              <a:pathLst>
                <a:path w="141" h="40">
                  <a:moveTo>
                    <a:pt x="2" y="0"/>
                  </a:moveTo>
                  <a:lnTo>
                    <a:pt x="0" y="14"/>
                  </a:lnTo>
                  <a:lnTo>
                    <a:pt x="141" y="40"/>
                  </a:lnTo>
                  <a:lnTo>
                    <a:pt x="2" y="0"/>
                  </a:lnTo>
                  <a:close/>
                </a:path>
              </a:pathLst>
            </a:custGeom>
            <a:solidFill>
              <a:srgbClr val="000000"/>
            </a:solidFill>
            <a:ln w="9525">
              <a:noFill/>
              <a:round/>
              <a:headEnd/>
              <a:tailEnd/>
            </a:ln>
          </p:spPr>
          <p:txBody>
            <a:bodyPr/>
            <a:lstStyle/>
            <a:p>
              <a:endParaRPr lang="en-US"/>
            </a:p>
          </p:txBody>
        </p:sp>
        <p:sp>
          <p:nvSpPr>
            <p:cNvPr id="2905" name="Freeform 855">
              <a:extLst>
                <a:ext uri="{FF2B5EF4-FFF2-40B4-BE49-F238E27FC236}">
                  <a16:creationId xmlns:a16="http://schemas.microsoft.com/office/drawing/2014/main" id="{EC559851-FCD3-4808-B066-6AE435115CBD}"/>
                </a:ext>
              </a:extLst>
            </p:cNvPr>
            <p:cNvSpPr>
              <a:spLocks/>
            </p:cNvSpPr>
            <p:nvPr/>
          </p:nvSpPr>
          <p:spPr bwMode="auto">
            <a:xfrm>
              <a:off x="3699" y="3645"/>
              <a:ext cx="24" cy="8"/>
            </a:xfrm>
            <a:custGeom>
              <a:avLst/>
              <a:gdLst>
                <a:gd name="T0" fmla="*/ 2 w 141"/>
                <a:gd name="T1" fmla="*/ 0 h 40"/>
                <a:gd name="T2" fmla="*/ 0 w 141"/>
                <a:gd name="T3" fmla="*/ 14 h 40"/>
                <a:gd name="T4" fmla="*/ 141 w 141"/>
                <a:gd name="T5" fmla="*/ 40 h 40"/>
                <a:gd name="T6" fmla="*/ 2 w 141"/>
                <a:gd name="T7" fmla="*/ 0 h 40"/>
                <a:gd name="T8" fmla="*/ 0 60000 65536"/>
                <a:gd name="T9" fmla="*/ 0 60000 65536"/>
                <a:gd name="T10" fmla="*/ 0 60000 65536"/>
                <a:gd name="T11" fmla="*/ 0 60000 65536"/>
                <a:gd name="T12" fmla="*/ 0 w 141"/>
                <a:gd name="T13" fmla="*/ 0 h 40"/>
                <a:gd name="T14" fmla="*/ 141 w 141"/>
                <a:gd name="T15" fmla="*/ 40 h 40"/>
              </a:gdLst>
              <a:ahLst/>
              <a:cxnLst>
                <a:cxn ang="T8">
                  <a:pos x="T0" y="T1"/>
                </a:cxn>
                <a:cxn ang="T9">
                  <a:pos x="T2" y="T3"/>
                </a:cxn>
                <a:cxn ang="T10">
                  <a:pos x="T4" y="T5"/>
                </a:cxn>
                <a:cxn ang="T11">
                  <a:pos x="T6" y="T7"/>
                </a:cxn>
              </a:cxnLst>
              <a:rect l="T12" t="T13" r="T14" b="T15"/>
              <a:pathLst>
                <a:path w="141" h="40">
                  <a:moveTo>
                    <a:pt x="2" y="0"/>
                  </a:moveTo>
                  <a:lnTo>
                    <a:pt x="0" y="14"/>
                  </a:lnTo>
                  <a:lnTo>
                    <a:pt x="141" y="40"/>
                  </a:lnTo>
                  <a:lnTo>
                    <a:pt x="2" y="0"/>
                  </a:lnTo>
                </a:path>
              </a:pathLst>
            </a:custGeom>
            <a:noFill/>
            <a:ln w="0">
              <a:solidFill>
                <a:srgbClr val="000000"/>
              </a:solidFill>
              <a:prstDash val="solid"/>
              <a:round/>
              <a:headEnd/>
              <a:tailEnd/>
            </a:ln>
          </p:spPr>
          <p:txBody>
            <a:bodyPr/>
            <a:lstStyle/>
            <a:p>
              <a:endParaRPr lang="en-US"/>
            </a:p>
          </p:txBody>
        </p:sp>
        <p:sp>
          <p:nvSpPr>
            <p:cNvPr id="2906" name="Freeform 856">
              <a:extLst>
                <a:ext uri="{FF2B5EF4-FFF2-40B4-BE49-F238E27FC236}">
                  <a16:creationId xmlns:a16="http://schemas.microsoft.com/office/drawing/2014/main" id="{404E736A-BD26-41FC-AB21-51B0F48E28E9}"/>
                </a:ext>
              </a:extLst>
            </p:cNvPr>
            <p:cNvSpPr>
              <a:spLocks/>
            </p:cNvSpPr>
            <p:nvPr/>
          </p:nvSpPr>
          <p:spPr bwMode="auto">
            <a:xfrm>
              <a:off x="3699" y="3648"/>
              <a:ext cx="24" cy="5"/>
            </a:xfrm>
            <a:custGeom>
              <a:avLst/>
              <a:gdLst>
                <a:gd name="T0" fmla="*/ 1 w 142"/>
                <a:gd name="T1" fmla="*/ 0 h 26"/>
                <a:gd name="T2" fmla="*/ 0 w 142"/>
                <a:gd name="T3" fmla="*/ 13 h 26"/>
                <a:gd name="T4" fmla="*/ 142 w 142"/>
                <a:gd name="T5" fmla="*/ 26 h 26"/>
                <a:gd name="T6" fmla="*/ 1 w 142"/>
                <a:gd name="T7" fmla="*/ 0 h 26"/>
                <a:gd name="T8" fmla="*/ 0 60000 65536"/>
                <a:gd name="T9" fmla="*/ 0 60000 65536"/>
                <a:gd name="T10" fmla="*/ 0 60000 65536"/>
                <a:gd name="T11" fmla="*/ 0 60000 65536"/>
                <a:gd name="T12" fmla="*/ 0 w 142"/>
                <a:gd name="T13" fmla="*/ 0 h 26"/>
                <a:gd name="T14" fmla="*/ 142 w 142"/>
                <a:gd name="T15" fmla="*/ 26 h 26"/>
              </a:gdLst>
              <a:ahLst/>
              <a:cxnLst>
                <a:cxn ang="T8">
                  <a:pos x="T0" y="T1"/>
                </a:cxn>
                <a:cxn ang="T9">
                  <a:pos x="T2" y="T3"/>
                </a:cxn>
                <a:cxn ang="T10">
                  <a:pos x="T4" y="T5"/>
                </a:cxn>
                <a:cxn ang="T11">
                  <a:pos x="T6" y="T7"/>
                </a:cxn>
              </a:cxnLst>
              <a:rect l="T12" t="T13" r="T14" b="T15"/>
              <a:pathLst>
                <a:path w="142" h="26">
                  <a:moveTo>
                    <a:pt x="1" y="0"/>
                  </a:moveTo>
                  <a:lnTo>
                    <a:pt x="0" y="13"/>
                  </a:lnTo>
                  <a:lnTo>
                    <a:pt x="142" y="26"/>
                  </a:lnTo>
                  <a:lnTo>
                    <a:pt x="1" y="0"/>
                  </a:lnTo>
                  <a:close/>
                </a:path>
              </a:pathLst>
            </a:custGeom>
            <a:solidFill>
              <a:srgbClr val="000000"/>
            </a:solidFill>
            <a:ln w="9525">
              <a:noFill/>
              <a:round/>
              <a:headEnd/>
              <a:tailEnd/>
            </a:ln>
          </p:spPr>
          <p:txBody>
            <a:bodyPr/>
            <a:lstStyle/>
            <a:p>
              <a:endParaRPr lang="en-US"/>
            </a:p>
          </p:txBody>
        </p:sp>
        <p:sp>
          <p:nvSpPr>
            <p:cNvPr id="2907" name="Freeform 857">
              <a:extLst>
                <a:ext uri="{FF2B5EF4-FFF2-40B4-BE49-F238E27FC236}">
                  <a16:creationId xmlns:a16="http://schemas.microsoft.com/office/drawing/2014/main" id="{7FB2CF85-93EF-4799-B4BC-67B32453B104}"/>
                </a:ext>
              </a:extLst>
            </p:cNvPr>
            <p:cNvSpPr>
              <a:spLocks/>
            </p:cNvSpPr>
            <p:nvPr/>
          </p:nvSpPr>
          <p:spPr bwMode="auto">
            <a:xfrm>
              <a:off x="3699" y="3648"/>
              <a:ext cx="24" cy="5"/>
            </a:xfrm>
            <a:custGeom>
              <a:avLst/>
              <a:gdLst>
                <a:gd name="T0" fmla="*/ 1 w 142"/>
                <a:gd name="T1" fmla="*/ 0 h 26"/>
                <a:gd name="T2" fmla="*/ 0 w 142"/>
                <a:gd name="T3" fmla="*/ 13 h 26"/>
                <a:gd name="T4" fmla="*/ 142 w 142"/>
                <a:gd name="T5" fmla="*/ 26 h 26"/>
                <a:gd name="T6" fmla="*/ 1 w 142"/>
                <a:gd name="T7" fmla="*/ 0 h 26"/>
                <a:gd name="T8" fmla="*/ 0 60000 65536"/>
                <a:gd name="T9" fmla="*/ 0 60000 65536"/>
                <a:gd name="T10" fmla="*/ 0 60000 65536"/>
                <a:gd name="T11" fmla="*/ 0 60000 65536"/>
                <a:gd name="T12" fmla="*/ 0 w 142"/>
                <a:gd name="T13" fmla="*/ 0 h 26"/>
                <a:gd name="T14" fmla="*/ 142 w 142"/>
                <a:gd name="T15" fmla="*/ 26 h 26"/>
              </a:gdLst>
              <a:ahLst/>
              <a:cxnLst>
                <a:cxn ang="T8">
                  <a:pos x="T0" y="T1"/>
                </a:cxn>
                <a:cxn ang="T9">
                  <a:pos x="T2" y="T3"/>
                </a:cxn>
                <a:cxn ang="T10">
                  <a:pos x="T4" y="T5"/>
                </a:cxn>
                <a:cxn ang="T11">
                  <a:pos x="T6" y="T7"/>
                </a:cxn>
              </a:cxnLst>
              <a:rect l="T12" t="T13" r="T14" b="T15"/>
              <a:pathLst>
                <a:path w="142" h="26">
                  <a:moveTo>
                    <a:pt x="1" y="0"/>
                  </a:moveTo>
                  <a:lnTo>
                    <a:pt x="0" y="13"/>
                  </a:lnTo>
                  <a:lnTo>
                    <a:pt x="142" y="26"/>
                  </a:lnTo>
                  <a:lnTo>
                    <a:pt x="1" y="0"/>
                  </a:lnTo>
                </a:path>
              </a:pathLst>
            </a:custGeom>
            <a:noFill/>
            <a:ln w="0">
              <a:solidFill>
                <a:srgbClr val="000000"/>
              </a:solidFill>
              <a:prstDash val="solid"/>
              <a:round/>
              <a:headEnd/>
              <a:tailEnd/>
            </a:ln>
          </p:spPr>
          <p:txBody>
            <a:bodyPr/>
            <a:lstStyle/>
            <a:p>
              <a:endParaRPr lang="en-US"/>
            </a:p>
          </p:txBody>
        </p:sp>
        <p:sp>
          <p:nvSpPr>
            <p:cNvPr id="2908" name="Freeform 858">
              <a:extLst>
                <a:ext uri="{FF2B5EF4-FFF2-40B4-BE49-F238E27FC236}">
                  <a16:creationId xmlns:a16="http://schemas.microsoft.com/office/drawing/2014/main" id="{88E62558-3844-4B07-A05A-41C8FC8870F3}"/>
                </a:ext>
              </a:extLst>
            </p:cNvPr>
            <p:cNvSpPr>
              <a:spLocks/>
            </p:cNvSpPr>
            <p:nvPr/>
          </p:nvSpPr>
          <p:spPr bwMode="auto">
            <a:xfrm>
              <a:off x="3699" y="3650"/>
              <a:ext cx="24" cy="3"/>
            </a:xfrm>
            <a:custGeom>
              <a:avLst/>
              <a:gdLst>
                <a:gd name="T0" fmla="*/ 1 w 143"/>
                <a:gd name="T1" fmla="*/ 0 h 13"/>
                <a:gd name="T2" fmla="*/ 0 w 143"/>
                <a:gd name="T3" fmla="*/ 13 h 13"/>
                <a:gd name="T4" fmla="*/ 143 w 143"/>
                <a:gd name="T5" fmla="*/ 13 h 13"/>
                <a:gd name="T6" fmla="*/ 1 w 143"/>
                <a:gd name="T7" fmla="*/ 0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1" y="0"/>
                  </a:moveTo>
                  <a:lnTo>
                    <a:pt x="0" y="13"/>
                  </a:lnTo>
                  <a:lnTo>
                    <a:pt x="143" y="13"/>
                  </a:lnTo>
                  <a:lnTo>
                    <a:pt x="1" y="0"/>
                  </a:lnTo>
                  <a:close/>
                </a:path>
              </a:pathLst>
            </a:custGeom>
            <a:solidFill>
              <a:srgbClr val="000000"/>
            </a:solidFill>
            <a:ln w="9525">
              <a:noFill/>
              <a:round/>
              <a:headEnd/>
              <a:tailEnd/>
            </a:ln>
          </p:spPr>
          <p:txBody>
            <a:bodyPr/>
            <a:lstStyle/>
            <a:p>
              <a:endParaRPr lang="en-US"/>
            </a:p>
          </p:txBody>
        </p:sp>
        <p:sp>
          <p:nvSpPr>
            <p:cNvPr id="2909" name="Freeform 859">
              <a:extLst>
                <a:ext uri="{FF2B5EF4-FFF2-40B4-BE49-F238E27FC236}">
                  <a16:creationId xmlns:a16="http://schemas.microsoft.com/office/drawing/2014/main" id="{0352D215-3337-4A45-8933-00CCEC3AF4AA}"/>
                </a:ext>
              </a:extLst>
            </p:cNvPr>
            <p:cNvSpPr>
              <a:spLocks/>
            </p:cNvSpPr>
            <p:nvPr/>
          </p:nvSpPr>
          <p:spPr bwMode="auto">
            <a:xfrm>
              <a:off x="3699" y="3650"/>
              <a:ext cx="24" cy="3"/>
            </a:xfrm>
            <a:custGeom>
              <a:avLst/>
              <a:gdLst>
                <a:gd name="T0" fmla="*/ 1 w 143"/>
                <a:gd name="T1" fmla="*/ 0 h 13"/>
                <a:gd name="T2" fmla="*/ 0 w 143"/>
                <a:gd name="T3" fmla="*/ 13 h 13"/>
                <a:gd name="T4" fmla="*/ 143 w 143"/>
                <a:gd name="T5" fmla="*/ 13 h 13"/>
                <a:gd name="T6" fmla="*/ 1 w 143"/>
                <a:gd name="T7" fmla="*/ 0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1" y="0"/>
                  </a:moveTo>
                  <a:lnTo>
                    <a:pt x="0" y="13"/>
                  </a:lnTo>
                  <a:lnTo>
                    <a:pt x="143" y="13"/>
                  </a:lnTo>
                  <a:lnTo>
                    <a:pt x="1" y="0"/>
                  </a:lnTo>
                </a:path>
              </a:pathLst>
            </a:custGeom>
            <a:noFill/>
            <a:ln w="0">
              <a:solidFill>
                <a:srgbClr val="000000"/>
              </a:solidFill>
              <a:prstDash val="solid"/>
              <a:round/>
              <a:headEnd/>
              <a:tailEnd/>
            </a:ln>
          </p:spPr>
          <p:txBody>
            <a:bodyPr/>
            <a:lstStyle/>
            <a:p>
              <a:endParaRPr lang="en-US"/>
            </a:p>
          </p:txBody>
        </p:sp>
        <p:sp>
          <p:nvSpPr>
            <p:cNvPr id="2910" name="Freeform 860">
              <a:extLst>
                <a:ext uri="{FF2B5EF4-FFF2-40B4-BE49-F238E27FC236}">
                  <a16:creationId xmlns:a16="http://schemas.microsoft.com/office/drawing/2014/main" id="{0D98D19F-64D5-4378-9DD3-E3C24B4422CD}"/>
                </a:ext>
              </a:extLst>
            </p:cNvPr>
            <p:cNvSpPr>
              <a:spLocks/>
            </p:cNvSpPr>
            <p:nvPr/>
          </p:nvSpPr>
          <p:spPr bwMode="auto">
            <a:xfrm>
              <a:off x="3699" y="3653"/>
              <a:ext cx="24" cy="3"/>
            </a:xfrm>
            <a:custGeom>
              <a:avLst/>
              <a:gdLst>
                <a:gd name="T0" fmla="*/ 0 w 143"/>
                <a:gd name="T1" fmla="*/ 0 h 13"/>
                <a:gd name="T2" fmla="*/ 1 w 143"/>
                <a:gd name="T3" fmla="*/ 13 h 13"/>
                <a:gd name="T4" fmla="*/ 143 w 143"/>
                <a:gd name="T5" fmla="*/ 0 h 13"/>
                <a:gd name="T6" fmla="*/ 0 w 143"/>
                <a:gd name="T7" fmla="*/ 0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0" y="0"/>
                  </a:moveTo>
                  <a:lnTo>
                    <a:pt x="1" y="13"/>
                  </a:lnTo>
                  <a:lnTo>
                    <a:pt x="143" y="0"/>
                  </a:lnTo>
                  <a:lnTo>
                    <a:pt x="0" y="0"/>
                  </a:lnTo>
                  <a:close/>
                </a:path>
              </a:pathLst>
            </a:custGeom>
            <a:solidFill>
              <a:srgbClr val="000000"/>
            </a:solidFill>
            <a:ln w="9525">
              <a:noFill/>
              <a:round/>
              <a:headEnd/>
              <a:tailEnd/>
            </a:ln>
          </p:spPr>
          <p:txBody>
            <a:bodyPr/>
            <a:lstStyle/>
            <a:p>
              <a:endParaRPr lang="en-US"/>
            </a:p>
          </p:txBody>
        </p:sp>
        <p:sp>
          <p:nvSpPr>
            <p:cNvPr id="2911" name="Freeform 861">
              <a:extLst>
                <a:ext uri="{FF2B5EF4-FFF2-40B4-BE49-F238E27FC236}">
                  <a16:creationId xmlns:a16="http://schemas.microsoft.com/office/drawing/2014/main" id="{17A7BAFB-B5DF-4FE1-B363-497273B5DD87}"/>
                </a:ext>
              </a:extLst>
            </p:cNvPr>
            <p:cNvSpPr>
              <a:spLocks/>
            </p:cNvSpPr>
            <p:nvPr/>
          </p:nvSpPr>
          <p:spPr bwMode="auto">
            <a:xfrm>
              <a:off x="3699" y="3653"/>
              <a:ext cx="24" cy="3"/>
            </a:xfrm>
            <a:custGeom>
              <a:avLst/>
              <a:gdLst>
                <a:gd name="T0" fmla="*/ 0 w 143"/>
                <a:gd name="T1" fmla="*/ 0 h 13"/>
                <a:gd name="T2" fmla="*/ 1 w 143"/>
                <a:gd name="T3" fmla="*/ 13 h 13"/>
                <a:gd name="T4" fmla="*/ 143 w 143"/>
                <a:gd name="T5" fmla="*/ 0 h 13"/>
                <a:gd name="T6" fmla="*/ 0 w 143"/>
                <a:gd name="T7" fmla="*/ 0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0" y="0"/>
                  </a:moveTo>
                  <a:lnTo>
                    <a:pt x="1" y="13"/>
                  </a:lnTo>
                  <a:lnTo>
                    <a:pt x="143" y="0"/>
                  </a:lnTo>
                  <a:lnTo>
                    <a:pt x="0" y="0"/>
                  </a:lnTo>
                </a:path>
              </a:pathLst>
            </a:custGeom>
            <a:noFill/>
            <a:ln w="0">
              <a:solidFill>
                <a:srgbClr val="000000"/>
              </a:solidFill>
              <a:prstDash val="solid"/>
              <a:round/>
              <a:headEnd/>
              <a:tailEnd/>
            </a:ln>
          </p:spPr>
          <p:txBody>
            <a:bodyPr/>
            <a:lstStyle/>
            <a:p>
              <a:endParaRPr lang="en-US"/>
            </a:p>
          </p:txBody>
        </p:sp>
        <p:sp>
          <p:nvSpPr>
            <p:cNvPr id="2912" name="Freeform 862">
              <a:extLst>
                <a:ext uri="{FF2B5EF4-FFF2-40B4-BE49-F238E27FC236}">
                  <a16:creationId xmlns:a16="http://schemas.microsoft.com/office/drawing/2014/main" id="{7BB016DA-E588-473B-A7B3-EEA1C3E89E4E}"/>
                </a:ext>
              </a:extLst>
            </p:cNvPr>
            <p:cNvSpPr>
              <a:spLocks/>
            </p:cNvSpPr>
            <p:nvPr/>
          </p:nvSpPr>
          <p:spPr bwMode="auto">
            <a:xfrm>
              <a:off x="3699" y="3653"/>
              <a:ext cx="24" cy="5"/>
            </a:xfrm>
            <a:custGeom>
              <a:avLst/>
              <a:gdLst>
                <a:gd name="T0" fmla="*/ 0 w 142"/>
                <a:gd name="T1" fmla="*/ 13 h 26"/>
                <a:gd name="T2" fmla="*/ 1 w 142"/>
                <a:gd name="T3" fmla="*/ 26 h 26"/>
                <a:gd name="T4" fmla="*/ 142 w 142"/>
                <a:gd name="T5" fmla="*/ 0 h 26"/>
                <a:gd name="T6" fmla="*/ 0 w 142"/>
                <a:gd name="T7" fmla="*/ 13 h 26"/>
                <a:gd name="T8" fmla="*/ 0 60000 65536"/>
                <a:gd name="T9" fmla="*/ 0 60000 65536"/>
                <a:gd name="T10" fmla="*/ 0 60000 65536"/>
                <a:gd name="T11" fmla="*/ 0 60000 65536"/>
                <a:gd name="T12" fmla="*/ 0 w 142"/>
                <a:gd name="T13" fmla="*/ 0 h 26"/>
                <a:gd name="T14" fmla="*/ 142 w 142"/>
                <a:gd name="T15" fmla="*/ 26 h 26"/>
              </a:gdLst>
              <a:ahLst/>
              <a:cxnLst>
                <a:cxn ang="T8">
                  <a:pos x="T0" y="T1"/>
                </a:cxn>
                <a:cxn ang="T9">
                  <a:pos x="T2" y="T3"/>
                </a:cxn>
                <a:cxn ang="T10">
                  <a:pos x="T4" y="T5"/>
                </a:cxn>
                <a:cxn ang="T11">
                  <a:pos x="T6" y="T7"/>
                </a:cxn>
              </a:cxnLst>
              <a:rect l="T12" t="T13" r="T14" b="T15"/>
              <a:pathLst>
                <a:path w="142" h="26">
                  <a:moveTo>
                    <a:pt x="0" y="13"/>
                  </a:moveTo>
                  <a:lnTo>
                    <a:pt x="1" y="26"/>
                  </a:lnTo>
                  <a:lnTo>
                    <a:pt x="142" y="0"/>
                  </a:lnTo>
                  <a:lnTo>
                    <a:pt x="0" y="13"/>
                  </a:lnTo>
                  <a:close/>
                </a:path>
              </a:pathLst>
            </a:custGeom>
            <a:solidFill>
              <a:srgbClr val="000000"/>
            </a:solidFill>
            <a:ln w="9525">
              <a:noFill/>
              <a:round/>
              <a:headEnd/>
              <a:tailEnd/>
            </a:ln>
          </p:spPr>
          <p:txBody>
            <a:bodyPr/>
            <a:lstStyle/>
            <a:p>
              <a:endParaRPr lang="en-US"/>
            </a:p>
          </p:txBody>
        </p:sp>
        <p:sp>
          <p:nvSpPr>
            <p:cNvPr id="2913" name="Freeform 863">
              <a:extLst>
                <a:ext uri="{FF2B5EF4-FFF2-40B4-BE49-F238E27FC236}">
                  <a16:creationId xmlns:a16="http://schemas.microsoft.com/office/drawing/2014/main" id="{4EADA7AF-5B24-4F72-B9C1-FABE028358F1}"/>
                </a:ext>
              </a:extLst>
            </p:cNvPr>
            <p:cNvSpPr>
              <a:spLocks/>
            </p:cNvSpPr>
            <p:nvPr/>
          </p:nvSpPr>
          <p:spPr bwMode="auto">
            <a:xfrm>
              <a:off x="3699" y="3653"/>
              <a:ext cx="24" cy="5"/>
            </a:xfrm>
            <a:custGeom>
              <a:avLst/>
              <a:gdLst>
                <a:gd name="T0" fmla="*/ 0 w 142"/>
                <a:gd name="T1" fmla="*/ 13 h 26"/>
                <a:gd name="T2" fmla="*/ 1 w 142"/>
                <a:gd name="T3" fmla="*/ 26 h 26"/>
                <a:gd name="T4" fmla="*/ 142 w 142"/>
                <a:gd name="T5" fmla="*/ 0 h 26"/>
                <a:gd name="T6" fmla="*/ 0 w 142"/>
                <a:gd name="T7" fmla="*/ 13 h 26"/>
                <a:gd name="T8" fmla="*/ 0 60000 65536"/>
                <a:gd name="T9" fmla="*/ 0 60000 65536"/>
                <a:gd name="T10" fmla="*/ 0 60000 65536"/>
                <a:gd name="T11" fmla="*/ 0 60000 65536"/>
                <a:gd name="T12" fmla="*/ 0 w 142"/>
                <a:gd name="T13" fmla="*/ 0 h 26"/>
                <a:gd name="T14" fmla="*/ 142 w 142"/>
                <a:gd name="T15" fmla="*/ 26 h 26"/>
              </a:gdLst>
              <a:ahLst/>
              <a:cxnLst>
                <a:cxn ang="T8">
                  <a:pos x="T0" y="T1"/>
                </a:cxn>
                <a:cxn ang="T9">
                  <a:pos x="T2" y="T3"/>
                </a:cxn>
                <a:cxn ang="T10">
                  <a:pos x="T4" y="T5"/>
                </a:cxn>
                <a:cxn ang="T11">
                  <a:pos x="T6" y="T7"/>
                </a:cxn>
              </a:cxnLst>
              <a:rect l="T12" t="T13" r="T14" b="T15"/>
              <a:pathLst>
                <a:path w="142" h="26">
                  <a:moveTo>
                    <a:pt x="0" y="13"/>
                  </a:moveTo>
                  <a:lnTo>
                    <a:pt x="1" y="26"/>
                  </a:lnTo>
                  <a:lnTo>
                    <a:pt x="142" y="0"/>
                  </a:lnTo>
                  <a:lnTo>
                    <a:pt x="0" y="13"/>
                  </a:lnTo>
                </a:path>
              </a:pathLst>
            </a:custGeom>
            <a:noFill/>
            <a:ln w="0">
              <a:solidFill>
                <a:srgbClr val="000000"/>
              </a:solidFill>
              <a:prstDash val="solid"/>
              <a:round/>
              <a:headEnd/>
              <a:tailEnd/>
            </a:ln>
          </p:spPr>
          <p:txBody>
            <a:bodyPr/>
            <a:lstStyle/>
            <a:p>
              <a:endParaRPr lang="en-US"/>
            </a:p>
          </p:txBody>
        </p:sp>
        <p:sp>
          <p:nvSpPr>
            <p:cNvPr id="2914" name="Freeform 864">
              <a:extLst>
                <a:ext uri="{FF2B5EF4-FFF2-40B4-BE49-F238E27FC236}">
                  <a16:creationId xmlns:a16="http://schemas.microsoft.com/office/drawing/2014/main" id="{A38847F3-51FE-4300-9D96-EEE9263E13E1}"/>
                </a:ext>
              </a:extLst>
            </p:cNvPr>
            <p:cNvSpPr>
              <a:spLocks/>
            </p:cNvSpPr>
            <p:nvPr/>
          </p:nvSpPr>
          <p:spPr bwMode="auto">
            <a:xfrm>
              <a:off x="3699" y="3653"/>
              <a:ext cx="24" cy="8"/>
            </a:xfrm>
            <a:custGeom>
              <a:avLst/>
              <a:gdLst>
                <a:gd name="T0" fmla="*/ 0 w 141"/>
                <a:gd name="T1" fmla="*/ 26 h 39"/>
                <a:gd name="T2" fmla="*/ 2 w 141"/>
                <a:gd name="T3" fmla="*/ 39 h 39"/>
                <a:gd name="T4" fmla="*/ 141 w 141"/>
                <a:gd name="T5" fmla="*/ 0 h 39"/>
                <a:gd name="T6" fmla="*/ 0 w 141"/>
                <a:gd name="T7" fmla="*/ 26 h 39"/>
                <a:gd name="T8" fmla="*/ 0 60000 65536"/>
                <a:gd name="T9" fmla="*/ 0 60000 65536"/>
                <a:gd name="T10" fmla="*/ 0 60000 65536"/>
                <a:gd name="T11" fmla="*/ 0 60000 65536"/>
                <a:gd name="T12" fmla="*/ 0 w 141"/>
                <a:gd name="T13" fmla="*/ 0 h 39"/>
                <a:gd name="T14" fmla="*/ 141 w 141"/>
                <a:gd name="T15" fmla="*/ 39 h 39"/>
              </a:gdLst>
              <a:ahLst/>
              <a:cxnLst>
                <a:cxn ang="T8">
                  <a:pos x="T0" y="T1"/>
                </a:cxn>
                <a:cxn ang="T9">
                  <a:pos x="T2" y="T3"/>
                </a:cxn>
                <a:cxn ang="T10">
                  <a:pos x="T4" y="T5"/>
                </a:cxn>
                <a:cxn ang="T11">
                  <a:pos x="T6" y="T7"/>
                </a:cxn>
              </a:cxnLst>
              <a:rect l="T12" t="T13" r="T14" b="T15"/>
              <a:pathLst>
                <a:path w="141" h="39">
                  <a:moveTo>
                    <a:pt x="0" y="26"/>
                  </a:moveTo>
                  <a:lnTo>
                    <a:pt x="2" y="39"/>
                  </a:lnTo>
                  <a:lnTo>
                    <a:pt x="141" y="0"/>
                  </a:lnTo>
                  <a:lnTo>
                    <a:pt x="0" y="26"/>
                  </a:lnTo>
                  <a:close/>
                </a:path>
              </a:pathLst>
            </a:custGeom>
            <a:solidFill>
              <a:srgbClr val="000000"/>
            </a:solidFill>
            <a:ln w="9525">
              <a:noFill/>
              <a:round/>
              <a:headEnd/>
              <a:tailEnd/>
            </a:ln>
          </p:spPr>
          <p:txBody>
            <a:bodyPr/>
            <a:lstStyle/>
            <a:p>
              <a:endParaRPr lang="en-US"/>
            </a:p>
          </p:txBody>
        </p:sp>
        <p:sp>
          <p:nvSpPr>
            <p:cNvPr id="2915" name="Freeform 865">
              <a:extLst>
                <a:ext uri="{FF2B5EF4-FFF2-40B4-BE49-F238E27FC236}">
                  <a16:creationId xmlns:a16="http://schemas.microsoft.com/office/drawing/2014/main" id="{25CB1370-0A80-4252-91CE-E6AC96831E7B}"/>
                </a:ext>
              </a:extLst>
            </p:cNvPr>
            <p:cNvSpPr>
              <a:spLocks/>
            </p:cNvSpPr>
            <p:nvPr/>
          </p:nvSpPr>
          <p:spPr bwMode="auto">
            <a:xfrm>
              <a:off x="3699" y="3653"/>
              <a:ext cx="24" cy="8"/>
            </a:xfrm>
            <a:custGeom>
              <a:avLst/>
              <a:gdLst>
                <a:gd name="T0" fmla="*/ 0 w 141"/>
                <a:gd name="T1" fmla="*/ 26 h 39"/>
                <a:gd name="T2" fmla="*/ 2 w 141"/>
                <a:gd name="T3" fmla="*/ 39 h 39"/>
                <a:gd name="T4" fmla="*/ 141 w 141"/>
                <a:gd name="T5" fmla="*/ 0 h 39"/>
                <a:gd name="T6" fmla="*/ 0 w 141"/>
                <a:gd name="T7" fmla="*/ 26 h 39"/>
                <a:gd name="T8" fmla="*/ 0 60000 65536"/>
                <a:gd name="T9" fmla="*/ 0 60000 65536"/>
                <a:gd name="T10" fmla="*/ 0 60000 65536"/>
                <a:gd name="T11" fmla="*/ 0 60000 65536"/>
                <a:gd name="T12" fmla="*/ 0 w 141"/>
                <a:gd name="T13" fmla="*/ 0 h 39"/>
                <a:gd name="T14" fmla="*/ 141 w 141"/>
                <a:gd name="T15" fmla="*/ 39 h 39"/>
              </a:gdLst>
              <a:ahLst/>
              <a:cxnLst>
                <a:cxn ang="T8">
                  <a:pos x="T0" y="T1"/>
                </a:cxn>
                <a:cxn ang="T9">
                  <a:pos x="T2" y="T3"/>
                </a:cxn>
                <a:cxn ang="T10">
                  <a:pos x="T4" y="T5"/>
                </a:cxn>
                <a:cxn ang="T11">
                  <a:pos x="T6" y="T7"/>
                </a:cxn>
              </a:cxnLst>
              <a:rect l="T12" t="T13" r="T14" b="T15"/>
              <a:pathLst>
                <a:path w="141" h="39">
                  <a:moveTo>
                    <a:pt x="0" y="26"/>
                  </a:moveTo>
                  <a:lnTo>
                    <a:pt x="2" y="39"/>
                  </a:lnTo>
                  <a:lnTo>
                    <a:pt x="141" y="0"/>
                  </a:lnTo>
                  <a:lnTo>
                    <a:pt x="0" y="26"/>
                  </a:lnTo>
                </a:path>
              </a:pathLst>
            </a:custGeom>
            <a:noFill/>
            <a:ln w="0">
              <a:solidFill>
                <a:srgbClr val="000000"/>
              </a:solidFill>
              <a:prstDash val="solid"/>
              <a:round/>
              <a:headEnd/>
              <a:tailEnd/>
            </a:ln>
          </p:spPr>
          <p:txBody>
            <a:bodyPr/>
            <a:lstStyle/>
            <a:p>
              <a:endParaRPr lang="en-US"/>
            </a:p>
          </p:txBody>
        </p:sp>
        <p:sp>
          <p:nvSpPr>
            <p:cNvPr id="2916" name="Freeform 866">
              <a:extLst>
                <a:ext uri="{FF2B5EF4-FFF2-40B4-BE49-F238E27FC236}">
                  <a16:creationId xmlns:a16="http://schemas.microsoft.com/office/drawing/2014/main" id="{11E5A3CF-0DEA-48E0-BFEF-F37322F889D8}"/>
                </a:ext>
              </a:extLst>
            </p:cNvPr>
            <p:cNvSpPr>
              <a:spLocks/>
            </p:cNvSpPr>
            <p:nvPr/>
          </p:nvSpPr>
          <p:spPr bwMode="auto">
            <a:xfrm>
              <a:off x="3700" y="3653"/>
              <a:ext cx="23" cy="10"/>
            </a:xfrm>
            <a:custGeom>
              <a:avLst/>
              <a:gdLst>
                <a:gd name="T0" fmla="*/ 0 w 139"/>
                <a:gd name="T1" fmla="*/ 39 h 52"/>
                <a:gd name="T2" fmla="*/ 5 w 139"/>
                <a:gd name="T3" fmla="*/ 52 h 52"/>
                <a:gd name="T4" fmla="*/ 139 w 139"/>
                <a:gd name="T5" fmla="*/ 0 h 52"/>
                <a:gd name="T6" fmla="*/ 0 w 139"/>
                <a:gd name="T7" fmla="*/ 39 h 52"/>
                <a:gd name="T8" fmla="*/ 0 60000 65536"/>
                <a:gd name="T9" fmla="*/ 0 60000 65536"/>
                <a:gd name="T10" fmla="*/ 0 60000 65536"/>
                <a:gd name="T11" fmla="*/ 0 60000 65536"/>
                <a:gd name="T12" fmla="*/ 0 w 139"/>
                <a:gd name="T13" fmla="*/ 0 h 52"/>
                <a:gd name="T14" fmla="*/ 139 w 139"/>
                <a:gd name="T15" fmla="*/ 52 h 52"/>
              </a:gdLst>
              <a:ahLst/>
              <a:cxnLst>
                <a:cxn ang="T8">
                  <a:pos x="T0" y="T1"/>
                </a:cxn>
                <a:cxn ang="T9">
                  <a:pos x="T2" y="T3"/>
                </a:cxn>
                <a:cxn ang="T10">
                  <a:pos x="T4" y="T5"/>
                </a:cxn>
                <a:cxn ang="T11">
                  <a:pos x="T6" y="T7"/>
                </a:cxn>
              </a:cxnLst>
              <a:rect l="T12" t="T13" r="T14" b="T15"/>
              <a:pathLst>
                <a:path w="139" h="52">
                  <a:moveTo>
                    <a:pt x="0" y="39"/>
                  </a:moveTo>
                  <a:lnTo>
                    <a:pt x="5" y="52"/>
                  </a:lnTo>
                  <a:lnTo>
                    <a:pt x="139" y="0"/>
                  </a:lnTo>
                  <a:lnTo>
                    <a:pt x="0" y="39"/>
                  </a:lnTo>
                  <a:close/>
                </a:path>
              </a:pathLst>
            </a:custGeom>
            <a:solidFill>
              <a:srgbClr val="000000"/>
            </a:solidFill>
            <a:ln w="9525">
              <a:noFill/>
              <a:round/>
              <a:headEnd/>
              <a:tailEnd/>
            </a:ln>
          </p:spPr>
          <p:txBody>
            <a:bodyPr/>
            <a:lstStyle/>
            <a:p>
              <a:endParaRPr lang="en-US"/>
            </a:p>
          </p:txBody>
        </p:sp>
        <p:sp>
          <p:nvSpPr>
            <p:cNvPr id="2917" name="Freeform 867">
              <a:extLst>
                <a:ext uri="{FF2B5EF4-FFF2-40B4-BE49-F238E27FC236}">
                  <a16:creationId xmlns:a16="http://schemas.microsoft.com/office/drawing/2014/main" id="{CCCAC63E-4FC2-4891-B95C-C23A695B993F}"/>
                </a:ext>
              </a:extLst>
            </p:cNvPr>
            <p:cNvSpPr>
              <a:spLocks/>
            </p:cNvSpPr>
            <p:nvPr/>
          </p:nvSpPr>
          <p:spPr bwMode="auto">
            <a:xfrm>
              <a:off x="3700" y="3653"/>
              <a:ext cx="23" cy="10"/>
            </a:xfrm>
            <a:custGeom>
              <a:avLst/>
              <a:gdLst>
                <a:gd name="T0" fmla="*/ 0 w 139"/>
                <a:gd name="T1" fmla="*/ 39 h 52"/>
                <a:gd name="T2" fmla="*/ 5 w 139"/>
                <a:gd name="T3" fmla="*/ 52 h 52"/>
                <a:gd name="T4" fmla="*/ 139 w 139"/>
                <a:gd name="T5" fmla="*/ 0 h 52"/>
                <a:gd name="T6" fmla="*/ 0 w 139"/>
                <a:gd name="T7" fmla="*/ 39 h 52"/>
                <a:gd name="T8" fmla="*/ 0 60000 65536"/>
                <a:gd name="T9" fmla="*/ 0 60000 65536"/>
                <a:gd name="T10" fmla="*/ 0 60000 65536"/>
                <a:gd name="T11" fmla="*/ 0 60000 65536"/>
                <a:gd name="T12" fmla="*/ 0 w 139"/>
                <a:gd name="T13" fmla="*/ 0 h 52"/>
                <a:gd name="T14" fmla="*/ 139 w 139"/>
                <a:gd name="T15" fmla="*/ 52 h 52"/>
              </a:gdLst>
              <a:ahLst/>
              <a:cxnLst>
                <a:cxn ang="T8">
                  <a:pos x="T0" y="T1"/>
                </a:cxn>
                <a:cxn ang="T9">
                  <a:pos x="T2" y="T3"/>
                </a:cxn>
                <a:cxn ang="T10">
                  <a:pos x="T4" y="T5"/>
                </a:cxn>
                <a:cxn ang="T11">
                  <a:pos x="T6" y="T7"/>
                </a:cxn>
              </a:cxnLst>
              <a:rect l="T12" t="T13" r="T14" b="T15"/>
              <a:pathLst>
                <a:path w="139" h="52">
                  <a:moveTo>
                    <a:pt x="0" y="39"/>
                  </a:moveTo>
                  <a:lnTo>
                    <a:pt x="5" y="52"/>
                  </a:lnTo>
                  <a:lnTo>
                    <a:pt x="139" y="0"/>
                  </a:lnTo>
                  <a:lnTo>
                    <a:pt x="0" y="39"/>
                  </a:lnTo>
                </a:path>
              </a:pathLst>
            </a:custGeom>
            <a:noFill/>
            <a:ln w="0">
              <a:solidFill>
                <a:srgbClr val="000000"/>
              </a:solidFill>
              <a:prstDash val="solid"/>
              <a:round/>
              <a:headEnd/>
              <a:tailEnd/>
            </a:ln>
          </p:spPr>
          <p:txBody>
            <a:bodyPr/>
            <a:lstStyle/>
            <a:p>
              <a:endParaRPr lang="en-US"/>
            </a:p>
          </p:txBody>
        </p:sp>
        <p:sp>
          <p:nvSpPr>
            <p:cNvPr id="2918" name="Freeform 868">
              <a:extLst>
                <a:ext uri="{FF2B5EF4-FFF2-40B4-BE49-F238E27FC236}">
                  <a16:creationId xmlns:a16="http://schemas.microsoft.com/office/drawing/2014/main" id="{9AB14CA0-FEE9-4FCD-ABF9-BD6882F03C29}"/>
                </a:ext>
              </a:extLst>
            </p:cNvPr>
            <p:cNvSpPr>
              <a:spLocks/>
            </p:cNvSpPr>
            <p:nvPr/>
          </p:nvSpPr>
          <p:spPr bwMode="auto">
            <a:xfrm>
              <a:off x="3700" y="3653"/>
              <a:ext cx="23" cy="13"/>
            </a:xfrm>
            <a:custGeom>
              <a:avLst/>
              <a:gdLst>
                <a:gd name="T0" fmla="*/ 0 w 134"/>
                <a:gd name="T1" fmla="*/ 52 h 64"/>
                <a:gd name="T2" fmla="*/ 4 w 134"/>
                <a:gd name="T3" fmla="*/ 64 h 64"/>
                <a:gd name="T4" fmla="*/ 134 w 134"/>
                <a:gd name="T5" fmla="*/ 0 h 64"/>
                <a:gd name="T6" fmla="*/ 0 w 134"/>
                <a:gd name="T7" fmla="*/ 52 h 64"/>
                <a:gd name="T8" fmla="*/ 0 60000 65536"/>
                <a:gd name="T9" fmla="*/ 0 60000 65536"/>
                <a:gd name="T10" fmla="*/ 0 60000 65536"/>
                <a:gd name="T11" fmla="*/ 0 60000 65536"/>
                <a:gd name="T12" fmla="*/ 0 w 134"/>
                <a:gd name="T13" fmla="*/ 0 h 64"/>
                <a:gd name="T14" fmla="*/ 134 w 134"/>
                <a:gd name="T15" fmla="*/ 64 h 64"/>
              </a:gdLst>
              <a:ahLst/>
              <a:cxnLst>
                <a:cxn ang="T8">
                  <a:pos x="T0" y="T1"/>
                </a:cxn>
                <a:cxn ang="T9">
                  <a:pos x="T2" y="T3"/>
                </a:cxn>
                <a:cxn ang="T10">
                  <a:pos x="T4" y="T5"/>
                </a:cxn>
                <a:cxn ang="T11">
                  <a:pos x="T6" y="T7"/>
                </a:cxn>
              </a:cxnLst>
              <a:rect l="T12" t="T13" r="T14" b="T15"/>
              <a:pathLst>
                <a:path w="134" h="64">
                  <a:moveTo>
                    <a:pt x="0" y="52"/>
                  </a:moveTo>
                  <a:lnTo>
                    <a:pt x="4" y="64"/>
                  </a:lnTo>
                  <a:lnTo>
                    <a:pt x="134" y="0"/>
                  </a:lnTo>
                  <a:lnTo>
                    <a:pt x="0" y="52"/>
                  </a:lnTo>
                  <a:close/>
                </a:path>
              </a:pathLst>
            </a:custGeom>
            <a:solidFill>
              <a:srgbClr val="000000"/>
            </a:solidFill>
            <a:ln w="9525">
              <a:noFill/>
              <a:round/>
              <a:headEnd/>
              <a:tailEnd/>
            </a:ln>
          </p:spPr>
          <p:txBody>
            <a:bodyPr/>
            <a:lstStyle/>
            <a:p>
              <a:endParaRPr lang="en-US"/>
            </a:p>
          </p:txBody>
        </p:sp>
        <p:sp>
          <p:nvSpPr>
            <p:cNvPr id="2919" name="Freeform 869">
              <a:extLst>
                <a:ext uri="{FF2B5EF4-FFF2-40B4-BE49-F238E27FC236}">
                  <a16:creationId xmlns:a16="http://schemas.microsoft.com/office/drawing/2014/main" id="{A030D610-4146-46B6-A784-8D2D5C9F4321}"/>
                </a:ext>
              </a:extLst>
            </p:cNvPr>
            <p:cNvSpPr>
              <a:spLocks/>
            </p:cNvSpPr>
            <p:nvPr/>
          </p:nvSpPr>
          <p:spPr bwMode="auto">
            <a:xfrm>
              <a:off x="3700" y="3653"/>
              <a:ext cx="23" cy="13"/>
            </a:xfrm>
            <a:custGeom>
              <a:avLst/>
              <a:gdLst>
                <a:gd name="T0" fmla="*/ 0 w 134"/>
                <a:gd name="T1" fmla="*/ 52 h 64"/>
                <a:gd name="T2" fmla="*/ 4 w 134"/>
                <a:gd name="T3" fmla="*/ 64 h 64"/>
                <a:gd name="T4" fmla="*/ 134 w 134"/>
                <a:gd name="T5" fmla="*/ 0 h 64"/>
                <a:gd name="T6" fmla="*/ 0 w 134"/>
                <a:gd name="T7" fmla="*/ 52 h 64"/>
                <a:gd name="T8" fmla="*/ 0 60000 65536"/>
                <a:gd name="T9" fmla="*/ 0 60000 65536"/>
                <a:gd name="T10" fmla="*/ 0 60000 65536"/>
                <a:gd name="T11" fmla="*/ 0 60000 65536"/>
                <a:gd name="T12" fmla="*/ 0 w 134"/>
                <a:gd name="T13" fmla="*/ 0 h 64"/>
                <a:gd name="T14" fmla="*/ 134 w 134"/>
                <a:gd name="T15" fmla="*/ 64 h 64"/>
              </a:gdLst>
              <a:ahLst/>
              <a:cxnLst>
                <a:cxn ang="T8">
                  <a:pos x="T0" y="T1"/>
                </a:cxn>
                <a:cxn ang="T9">
                  <a:pos x="T2" y="T3"/>
                </a:cxn>
                <a:cxn ang="T10">
                  <a:pos x="T4" y="T5"/>
                </a:cxn>
                <a:cxn ang="T11">
                  <a:pos x="T6" y="T7"/>
                </a:cxn>
              </a:cxnLst>
              <a:rect l="T12" t="T13" r="T14" b="T15"/>
              <a:pathLst>
                <a:path w="134" h="64">
                  <a:moveTo>
                    <a:pt x="0" y="52"/>
                  </a:moveTo>
                  <a:lnTo>
                    <a:pt x="4" y="64"/>
                  </a:lnTo>
                  <a:lnTo>
                    <a:pt x="134" y="0"/>
                  </a:lnTo>
                  <a:lnTo>
                    <a:pt x="0" y="52"/>
                  </a:lnTo>
                </a:path>
              </a:pathLst>
            </a:custGeom>
            <a:noFill/>
            <a:ln w="0">
              <a:solidFill>
                <a:srgbClr val="000000"/>
              </a:solidFill>
              <a:prstDash val="solid"/>
              <a:round/>
              <a:headEnd/>
              <a:tailEnd/>
            </a:ln>
          </p:spPr>
          <p:txBody>
            <a:bodyPr/>
            <a:lstStyle/>
            <a:p>
              <a:endParaRPr lang="en-US"/>
            </a:p>
          </p:txBody>
        </p:sp>
        <p:sp>
          <p:nvSpPr>
            <p:cNvPr id="2920" name="Freeform 870">
              <a:extLst>
                <a:ext uri="{FF2B5EF4-FFF2-40B4-BE49-F238E27FC236}">
                  <a16:creationId xmlns:a16="http://schemas.microsoft.com/office/drawing/2014/main" id="{E34F94BE-2285-40E2-912E-4C1F88238E27}"/>
                </a:ext>
              </a:extLst>
            </p:cNvPr>
            <p:cNvSpPr>
              <a:spLocks/>
            </p:cNvSpPr>
            <p:nvPr/>
          </p:nvSpPr>
          <p:spPr bwMode="auto">
            <a:xfrm>
              <a:off x="3701" y="3653"/>
              <a:ext cx="22" cy="15"/>
            </a:xfrm>
            <a:custGeom>
              <a:avLst/>
              <a:gdLst>
                <a:gd name="T0" fmla="*/ 0 w 130"/>
                <a:gd name="T1" fmla="*/ 64 h 76"/>
                <a:gd name="T2" fmla="*/ 4 w 130"/>
                <a:gd name="T3" fmla="*/ 76 h 76"/>
                <a:gd name="T4" fmla="*/ 130 w 130"/>
                <a:gd name="T5" fmla="*/ 0 h 76"/>
                <a:gd name="T6" fmla="*/ 0 w 130"/>
                <a:gd name="T7" fmla="*/ 64 h 76"/>
                <a:gd name="T8" fmla="*/ 0 60000 65536"/>
                <a:gd name="T9" fmla="*/ 0 60000 65536"/>
                <a:gd name="T10" fmla="*/ 0 60000 65536"/>
                <a:gd name="T11" fmla="*/ 0 60000 65536"/>
                <a:gd name="T12" fmla="*/ 0 w 130"/>
                <a:gd name="T13" fmla="*/ 0 h 76"/>
                <a:gd name="T14" fmla="*/ 130 w 130"/>
                <a:gd name="T15" fmla="*/ 76 h 76"/>
              </a:gdLst>
              <a:ahLst/>
              <a:cxnLst>
                <a:cxn ang="T8">
                  <a:pos x="T0" y="T1"/>
                </a:cxn>
                <a:cxn ang="T9">
                  <a:pos x="T2" y="T3"/>
                </a:cxn>
                <a:cxn ang="T10">
                  <a:pos x="T4" y="T5"/>
                </a:cxn>
                <a:cxn ang="T11">
                  <a:pos x="T6" y="T7"/>
                </a:cxn>
              </a:cxnLst>
              <a:rect l="T12" t="T13" r="T14" b="T15"/>
              <a:pathLst>
                <a:path w="130" h="76">
                  <a:moveTo>
                    <a:pt x="0" y="64"/>
                  </a:moveTo>
                  <a:lnTo>
                    <a:pt x="4" y="76"/>
                  </a:lnTo>
                  <a:lnTo>
                    <a:pt x="130" y="0"/>
                  </a:lnTo>
                  <a:lnTo>
                    <a:pt x="0" y="64"/>
                  </a:lnTo>
                  <a:close/>
                </a:path>
              </a:pathLst>
            </a:custGeom>
            <a:solidFill>
              <a:srgbClr val="000000"/>
            </a:solidFill>
            <a:ln w="9525">
              <a:noFill/>
              <a:round/>
              <a:headEnd/>
              <a:tailEnd/>
            </a:ln>
          </p:spPr>
          <p:txBody>
            <a:bodyPr/>
            <a:lstStyle/>
            <a:p>
              <a:endParaRPr lang="en-US"/>
            </a:p>
          </p:txBody>
        </p:sp>
        <p:sp>
          <p:nvSpPr>
            <p:cNvPr id="2921" name="Freeform 871">
              <a:extLst>
                <a:ext uri="{FF2B5EF4-FFF2-40B4-BE49-F238E27FC236}">
                  <a16:creationId xmlns:a16="http://schemas.microsoft.com/office/drawing/2014/main" id="{FC947A78-3AD2-4A55-B50E-00B5D13CD50F}"/>
                </a:ext>
              </a:extLst>
            </p:cNvPr>
            <p:cNvSpPr>
              <a:spLocks/>
            </p:cNvSpPr>
            <p:nvPr/>
          </p:nvSpPr>
          <p:spPr bwMode="auto">
            <a:xfrm>
              <a:off x="3701" y="3653"/>
              <a:ext cx="22" cy="15"/>
            </a:xfrm>
            <a:custGeom>
              <a:avLst/>
              <a:gdLst>
                <a:gd name="T0" fmla="*/ 0 w 130"/>
                <a:gd name="T1" fmla="*/ 64 h 76"/>
                <a:gd name="T2" fmla="*/ 4 w 130"/>
                <a:gd name="T3" fmla="*/ 76 h 76"/>
                <a:gd name="T4" fmla="*/ 130 w 130"/>
                <a:gd name="T5" fmla="*/ 0 h 76"/>
                <a:gd name="T6" fmla="*/ 0 w 130"/>
                <a:gd name="T7" fmla="*/ 64 h 76"/>
                <a:gd name="T8" fmla="*/ 0 60000 65536"/>
                <a:gd name="T9" fmla="*/ 0 60000 65536"/>
                <a:gd name="T10" fmla="*/ 0 60000 65536"/>
                <a:gd name="T11" fmla="*/ 0 60000 65536"/>
                <a:gd name="T12" fmla="*/ 0 w 130"/>
                <a:gd name="T13" fmla="*/ 0 h 76"/>
                <a:gd name="T14" fmla="*/ 130 w 130"/>
                <a:gd name="T15" fmla="*/ 76 h 76"/>
              </a:gdLst>
              <a:ahLst/>
              <a:cxnLst>
                <a:cxn ang="T8">
                  <a:pos x="T0" y="T1"/>
                </a:cxn>
                <a:cxn ang="T9">
                  <a:pos x="T2" y="T3"/>
                </a:cxn>
                <a:cxn ang="T10">
                  <a:pos x="T4" y="T5"/>
                </a:cxn>
                <a:cxn ang="T11">
                  <a:pos x="T6" y="T7"/>
                </a:cxn>
              </a:cxnLst>
              <a:rect l="T12" t="T13" r="T14" b="T15"/>
              <a:pathLst>
                <a:path w="130" h="76">
                  <a:moveTo>
                    <a:pt x="0" y="64"/>
                  </a:moveTo>
                  <a:lnTo>
                    <a:pt x="4" y="76"/>
                  </a:lnTo>
                  <a:lnTo>
                    <a:pt x="130" y="0"/>
                  </a:lnTo>
                  <a:lnTo>
                    <a:pt x="0" y="64"/>
                  </a:lnTo>
                </a:path>
              </a:pathLst>
            </a:custGeom>
            <a:noFill/>
            <a:ln w="0">
              <a:solidFill>
                <a:srgbClr val="000000"/>
              </a:solidFill>
              <a:prstDash val="solid"/>
              <a:round/>
              <a:headEnd/>
              <a:tailEnd/>
            </a:ln>
          </p:spPr>
          <p:txBody>
            <a:bodyPr/>
            <a:lstStyle/>
            <a:p>
              <a:endParaRPr lang="en-US"/>
            </a:p>
          </p:txBody>
        </p:sp>
        <p:sp>
          <p:nvSpPr>
            <p:cNvPr id="2922" name="Freeform 872">
              <a:extLst>
                <a:ext uri="{FF2B5EF4-FFF2-40B4-BE49-F238E27FC236}">
                  <a16:creationId xmlns:a16="http://schemas.microsoft.com/office/drawing/2014/main" id="{2B716CBB-AB28-48D0-B09B-FDDF1F40E9D3}"/>
                </a:ext>
              </a:extLst>
            </p:cNvPr>
            <p:cNvSpPr>
              <a:spLocks/>
            </p:cNvSpPr>
            <p:nvPr/>
          </p:nvSpPr>
          <p:spPr bwMode="auto">
            <a:xfrm>
              <a:off x="3702" y="3653"/>
              <a:ext cx="21" cy="17"/>
            </a:xfrm>
            <a:custGeom>
              <a:avLst/>
              <a:gdLst>
                <a:gd name="T0" fmla="*/ 0 w 126"/>
                <a:gd name="T1" fmla="*/ 76 h 87"/>
                <a:gd name="T2" fmla="*/ 7 w 126"/>
                <a:gd name="T3" fmla="*/ 87 h 87"/>
                <a:gd name="T4" fmla="*/ 126 w 126"/>
                <a:gd name="T5" fmla="*/ 0 h 87"/>
                <a:gd name="T6" fmla="*/ 0 w 126"/>
                <a:gd name="T7" fmla="*/ 76 h 87"/>
                <a:gd name="T8" fmla="*/ 0 60000 65536"/>
                <a:gd name="T9" fmla="*/ 0 60000 65536"/>
                <a:gd name="T10" fmla="*/ 0 60000 65536"/>
                <a:gd name="T11" fmla="*/ 0 60000 65536"/>
                <a:gd name="T12" fmla="*/ 0 w 126"/>
                <a:gd name="T13" fmla="*/ 0 h 87"/>
                <a:gd name="T14" fmla="*/ 126 w 126"/>
                <a:gd name="T15" fmla="*/ 87 h 87"/>
              </a:gdLst>
              <a:ahLst/>
              <a:cxnLst>
                <a:cxn ang="T8">
                  <a:pos x="T0" y="T1"/>
                </a:cxn>
                <a:cxn ang="T9">
                  <a:pos x="T2" y="T3"/>
                </a:cxn>
                <a:cxn ang="T10">
                  <a:pos x="T4" y="T5"/>
                </a:cxn>
                <a:cxn ang="T11">
                  <a:pos x="T6" y="T7"/>
                </a:cxn>
              </a:cxnLst>
              <a:rect l="T12" t="T13" r="T14" b="T15"/>
              <a:pathLst>
                <a:path w="126" h="87">
                  <a:moveTo>
                    <a:pt x="0" y="76"/>
                  </a:moveTo>
                  <a:lnTo>
                    <a:pt x="7" y="87"/>
                  </a:lnTo>
                  <a:lnTo>
                    <a:pt x="126" y="0"/>
                  </a:lnTo>
                  <a:lnTo>
                    <a:pt x="0" y="76"/>
                  </a:lnTo>
                  <a:close/>
                </a:path>
              </a:pathLst>
            </a:custGeom>
            <a:solidFill>
              <a:srgbClr val="000000"/>
            </a:solidFill>
            <a:ln w="9525">
              <a:noFill/>
              <a:round/>
              <a:headEnd/>
              <a:tailEnd/>
            </a:ln>
          </p:spPr>
          <p:txBody>
            <a:bodyPr/>
            <a:lstStyle/>
            <a:p>
              <a:endParaRPr lang="en-US"/>
            </a:p>
          </p:txBody>
        </p:sp>
        <p:sp>
          <p:nvSpPr>
            <p:cNvPr id="2923" name="Freeform 873">
              <a:extLst>
                <a:ext uri="{FF2B5EF4-FFF2-40B4-BE49-F238E27FC236}">
                  <a16:creationId xmlns:a16="http://schemas.microsoft.com/office/drawing/2014/main" id="{8CE37860-1886-44B0-81D0-78A850E9D753}"/>
                </a:ext>
              </a:extLst>
            </p:cNvPr>
            <p:cNvSpPr>
              <a:spLocks/>
            </p:cNvSpPr>
            <p:nvPr/>
          </p:nvSpPr>
          <p:spPr bwMode="auto">
            <a:xfrm>
              <a:off x="3702" y="3653"/>
              <a:ext cx="21" cy="17"/>
            </a:xfrm>
            <a:custGeom>
              <a:avLst/>
              <a:gdLst>
                <a:gd name="T0" fmla="*/ 0 w 126"/>
                <a:gd name="T1" fmla="*/ 76 h 87"/>
                <a:gd name="T2" fmla="*/ 7 w 126"/>
                <a:gd name="T3" fmla="*/ 87 h 87"/>
                <a:gd name="T4" fmla="*/ 126 w 126"/>
                <a:gd name="T5" fmla="*/ 0 h 87"/>
                <a:gd name="T6" fmla="*/ 0 w 126"/>
                <a:gd name="T7" fmla="*/ 76 h 87"/>
                <a:gd name="T8" fmla="*/ 0 60000 65536"/>
                <a:gd name="T9" fmla="*/ 0 60000 65536"/>
                <a:gd name="T10" fmla="*/ 0 60000 65536"/>
                <a:gd name="T11" fmla="*/ 0 60000 65536"/>
                <a:gd name="T12" fmla="*/ 0 w 126"/>
                <a:gd name="T13" fmla="*/ 0 h 87"/>
                <a:gd name="T14" fmla="*/ 126 w 126"/>
                <a:gd name="T15" fmla="*/ 87 h 87"/>
              </a:gdLst>
              <a:ahLst/>
              <a:cxnLst>
                <a:cxn ang="T8">
                  <a:pos x="T0" y="T1"/>
                </a:cxn>
                <a:cxn ang="T9">
                  <a:pos x="T2" y="T3"/>
                </a:cxn>
                <a:cxn ang="T10">
                  <a:pos x="T4" y="T5"/>
                </a:cxn>
                <a:cxn ang="T11">
                  <a:pos x="T6" y="T7"/>
                </a:cxn>
              </a:cxnLst>
              <a:rect l="T12" t="T13" r="T14" b="T15"/>
              <a:pathLst>
                <a:path w="126" h="87">
                  <a:moveTo>
                    <a:pt x="0" y="76"/>
                  </a:moveTo>
                  <a:lnTo>
                    <a:pt x="7" y="87"/>
                  </a:lnTo>
                  <a:lnTo>
                    <a:pt x="126" y="0"/>
                  </a:lnTo>
                  <a:lnTo>
                    <a:pt x="0" y="76"/>
                  </a:lnTo>
                </a:path>
              </a:pathLst>
            </a:custGeom>
            <a:noFill/>
            <a:ln w="0">
              <a:solidFill>
                <a:srgbClr val="000000"/>
              </a:solidFill>
              <a:prstDash val="solid"/>
              <a:round/>
              <a:headEnd/>
              <a:tailEnd/>
            </a:ln>
          </p:spPr>
          <p:txBody>
            <a:bodyPr/>
            <a:lstStyle/>
            <a:p>
              <a:endParaRPr lang="en-US"/>
            </a:p>
          </p:txBody>
        </p:sp>
        <p:sp>
          <p:nvSpPr>
            <p:cNvPr id="2924" name="Freeform 874">
              <a:extLst>
                <a:ext uri="{FF2B5EF4-FFF2-40B4-BE49-F238E27FC236}">
                  <a16:creationId xmlns:a16="http://schemas.microsoft.com/office/drawing/2014/main" id="{43621DDB-845C-4B1C-AEC8-565D1102067B}"/>
                </a:ext>
              </a:extLst>
            </p:cNvPr>
            <p:cNvSpPr>
              <a:spLocks/>
            </p:cNvSpPr>
            <p:nvPr/>
          </p:nvSpPr>
          <p:spPr bwMode="auto">
            <a:xfrm>
              <a:off x="3703" y="3653"/>
              <a:ext cx="20" cy="20"/>
            </a:xfrm>
            <a:custGeom>
              <a:avLst/>
              <a:gdLst>
                <a:gd name="T0" fmla="*/ 0 w 119"/>
                <a:gd name="T1" fmla="*/ 87 h 98"/>
                <a:gd name="T2" fmla="*/ 7 w 119"/>
                <a:gd name="T3" fmla="*/ 98 h 98"/>
                <a:gd name="T4" fmla="*/ 119 w 119"/>
                <a:gd name="T5" fmla="*/ 0 h 98"/>
                <a:gd name="T6" fmla="*/ 0 w 119"/>
                <a:gd name="T7" fmla="*/ 87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0" y="87"/>
                  </a:moveTo>
                  <a:lnTo>
                    <a:pt x="7" y="98"/>
                  </a:lnTo>
                  <a:lnTo>
                    <a:pt x="119" y="0"/>
                  </a:lnTo>
                  <a:lnTo>
                    <a:pt x="0" y="87"/>
                  </a:lnTo>
                  <a:close/>
                </a:path>
              </a:pathLst>
            </a:custGeom>
            <a:solidFill>
              <a:srgbClr val="000000"/>
            </a:solidFill>
            <a:ln w="9525">
              <a:noFill/>
              <a:round/>
              <a:headEnd/>
              <a:tailEnd/>
            </a:ln>
          </p:spPr>
          <p:txBody>
            <a:bodyPr/>
            <a:lstStyle/>
            <a:p>
              <a:endParaRPr lang="en-US"/>
            </a:p>
          </p:txBody>
        </p:sp>
        <p:sp>
          <p:nvSpPr>
            <p:cNvPr id="2925" name="Freeform 875">
              <a:extLst>
                <a:ext uri="{FF2B5EF4-FFF2-40B4-BE49-F238E27FC236}">
                  <a16:creationId xmlns:a16="http://schemas.microsoft.com/office/drawing/2014/main" id="{482C5D38-8E46-44E0-A413-8F26B2144170}"/>
                </a:ext>
              </a:extLst>
            </p:cNvPr>
            <p:cNvSpPr>
              <a:spLocks/>
            </p:cNvSpPr>
            <p:nvPr/>
          </p:nvSpPr>
          <p:spPr bwMode="auto">
            <a:xfrm>
              <a:off x="3703" y="3653"/>
              <a:ext cx="20" cy="20"/>
            </a:xfrm>
            <a:custGeom>
              <a:avLst/>
              <a:gdLst>
                <a:gd name="T0" fmla="*/ 0 w 119"/>
                <a:gd name="T1" fmla="*/ 87 h 98"/>
                <a:gd name="T2" fmla="*/ 7 w 119"/>
                <a:gd name="T3" fmla="*/ 98 h 98"/>
                <a:gd name="T4" fmla="*/ 119 w 119"/>
                <a:gd name="T5" fmla="*/ 0 h 98"/>
                <a:gd name="T6" fmla="*/ 0 w 119"/>
                <a:gd name="T7" fmla="*/ 87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0" y="87"/>
                  </a:moveTo>
                  <a:lnTo>
                    <a:pt x="7" y="98"/>
                  </a:lnTo>
                  <a:lnTo>
                    <a:pt x="119" y="0"/>
                  </a:lnTo>
                  <a:lnTo>
                    <a:pt x="0" y="87"/>
                  </a:lnTo>
                </a:path>
              </a:pathLst>
            </a:custGeom>
            <a:noFill/>
            <a:ln w="0">
              <a:solidFill>
                <a:srgbClr val="000000"/>
              </a:solidFill>
              <a:prstDash val="solid"/>
              <a:round/>
              <a:headEnd/>
              <a:tailEnd/>
            </a:ln>
          </p:spPr>
          <p:txBody>
            <a:bodyPr/>
            <a:lstStyle/>
            <a:p>
              <a:endParaRPr lang="en-US"/>
            </a:p>
          </p:txBody>
        </p:sp>
        <p:sp>
          <p:nvSpPr>
            <p:cNvPr id="2926" name="Freeform 876">
              <a:extLst>
                <a:ext uri="{FF2B5EF4-FFF2-40B4-BE49-F238E27FC236}">
                  <a16:creationId xmlns:a16="http://schemas.microsoft.com/office/drawing/2014/main" id="{18E004D4-41D5-4F1C-9A67-DC0F543667D4}"/>
                </a:ext>
              </a:extLst>
            </p:cNvPr>
            <p:cNvSpPr>
              <a:spLocks/>
            </p:cNvSpPr>
            <p:nvPr/>
          </p:nvSpPr>
          <p:spPr bwMode="auto">
            <a:xfrm>
              <a:off x="3704" y="3653"/>
              <a:ext cx="19" cy="22"/>
            </a:xfrm>
            <a:custGeom>
              <a:avLst/>
              <a:gdLst>
                <a:gd name="T0" fmla="*/ 0 w 112"/>
                <a:gd name="T1" fmla="*/ 98 h 109"/>
                <a:gd name="T2" fmla="*/ 8 w 112"/>
                <a:gd name="T3" fmla="*/ 109 h 109"/>
                <a:gd name="T4" fmla="*/ 112 w 112"/>
                <a:gd name="T5" fmla="*/ 0 h 109"/>
                <a:gd name="T6" fmla="*/ 0 w 112"/>
                <a:gd name="T7" fmla="*/ 98 h 109"/>
                <a:gd name="T8" fmla="*/ 0 60000 65536"/>
                <a:gd name="T9" fmla="*/ 0 60000 65536"/>
                <a:gd name="T10" fmla="*/ 0 60000 65536"/>
                <a:gd name="T11" fmla="*/ 0 60000 65536"/>
                <a:gd name="T12" fmla="*/ 0 w 112"/>
                <a:gd name="T13" fmla="*/ 0 h 109"/>
                <a:gd name="T14" fmla="*/ 112 w 112"/>
                <a:gd name="T15" fmla="*/ 109 h 109"/>
              </a:gdLst>
              <a:ahLst/>
              <a:cxnLst>
                <a:cxn ang="T8">
                  <a:pos x="T0" y="T1"/>
                </a:cxn>
                <a:cxn ang="T9">
                  <a:pos x="T2" y="T3"/>
                </a:cxn>
                <a:cxn ang="T10">
                  <a:pos x="T4" y="T5"/>
                </a:cxn>
                <a:cxn ang="T11">
                  <a:pos x="T6" y="T7"/>
                </a:cxn>
              </a:cxnLst>
              <a:rect l="T12" t="T13" r="T14" b="T15"/>
              <a:pathLst>
                <a:path w="112" h="109">
                  <a:moveTo>
                    <a:pt x="0" y="98"/>
                  </a:moveTo>
                  <a:lnTo>
                    <a:pt x="8" y="109"/>
                  </a:lnTo>
                  <a:lnTo>
                    <a:pt x="112" y="0"/>
                  </a:lnTo>
                  <a:lnTo>
                    <a:pt x="0" y="98"/>
                  </a:lnTo>
                  <a:close/>
                </a:path>
              </a:pathLst>
            </a:custGeom>
            <a:solidFill>
              <a:srgbClr val="000000"/>
            </a:solidFill>
            <a:ln w="9525">
              <a:noFill/>
              <a:round/>
              <a:headEnd/>
              <a:tailEnd/>
            </a:ln>
          </p:spPr>
          <p:txBody>
            <a:bodyPr/>
            <a:lstStyle/>
            <a:p>
              <a:endParaRPr lang="en-US"/>
            </a:p>
          </p:txBody>
        </p:sp>
        <p:sp>
          <p:nvSpPr>
            <p:cNvPr id="2927" name="Freeform 877">
              <a:extLst>
                <a:ext uri="{FF2B5EF4-FFF2-40B4-BE49-F238E27FC236}">
                  <a16:creationId xmlns:a16="http://schemas.microsoft.com/office/drawing/2014/main" id="{5B24B2BD-873C-4045-9B1B-E3CF5BD224D3}"/>
                </a:ext>
              </a:extLst>
            </p:cNvPr>
            <p:cNvSpPr>
              <a:spLocks/>
            </p:cNvSpPr>
            <p:nvPr/>
          </p:nvSpPr>
          <p:spPr bwMode="auto">
            <a:xfrm>
              <a:off x="3704" y="3653"/>
              <a:ext cx="19" cy="22"/>
            </a:xfrm>
            <a:custGeom>
              <a:avLst/>
              <a:gdLst>
                <a:gd name="T0" fmla="*/ 0 w 112"/>
                <a:gd name="T1" fmla="*/ 98 h 109"/>
                <a:gd name="T2" fmla="*/ 8 w 112"/>
                <a:gd name="T3" fmla="*/ 109 h 109"/>
                <a:gd name="T4" fmla="*/ 112 w 112"/>
                <a:gd name="T5" fmla="*/ 0 h 109"/>
                <a:gd name="T6" fmla="*/ 0 w 112"/>
                <a:gd name="T7" fmla="*/ 98 h 109"/>
                <a:gd name="T8" fmla="*/ 0 60000 65536"/>
                <a:gd name="T9" fmla="*/ 0 60000 65536"/>
                <a:gd name="T10" fmla="*/ 0 60000 65536"/>
                <a:gd name="T11" fmla="*/ 0 60000 65536"/>
                <a:gd name="T12" fmla="*/ 0 w 112"/>
                <a:gd name="T13" fmla="*/ 0 h 109"/>
                <a:gd name="T14" fmla="*/ 112 w 112"/>
                <a:gd name="T15" fmla="*/ 109 h 109"/>
              </a:gdLst>
              <a:ahLst/>
              <a:cxnLst>
                <a:cxn ang="T8">
                  <a:pos x="T0" y="T1"/>
                </a:cxn>
                <a:cxn ang="T9">
                  <a:pos x="T2" y="T3"/>
                </a:cxn>
                <a:cxn ang="T10">
                  <a:pos x="T4" y="T5"/>
                </a:cxn>
                <a:cxn ang="T11">
                  <a:pos x="T6" y="T7"/>
                </a:cxn>
              </a:cxnLst>
              <a:rect l="T12" t="T13" r="T14" b="T15"/>
              <a:pathLst>
                <a:path w="112" h="109">
                  <a:moveTo>
                    <a:pt x="0" y="98"/>
                  </a:moveTo>
                  <a:lnTo>
                    <a:pt x="8" y="109"/>
                  </a:lnTo>
                  <a:lnTo>
                    <a:pt x="112" y="0"/>
                  </a:lnTo>
                  <a:lnTo>
                    <a:pt x="0" y="98"/>
                  </a:lnTo>
                </a:path>
              </a:pathLst>
            </a:custGeom>
            <a:noFill/>
            <a:ln w="0">
              <a:solidFill>
                <a:srgbClr val="000000"/>
              </a:solidFill>
              <a:prstDash val="solid"/>
              <a:round/>
              <a:headEnd/>
              <a:tailEnd/>
            </a:ln>
          </p:spPr>
          <p:txBody>
            <a:bodyPr/>
            <a:lstStyle/>
            <a:p>
              <a:endParaRPr lang="en-US"/>
            </a:p>
          </p:txBody>
        </p:sp>
        <p:sp>
          <p:nvSpPr>
            <p:cNvPr id="2928" name="Freeform 878">
              <a:extLst>
                <a:ext uri="{FF2B5EF4-FFF2-40B4-BE49-F238E27FC236}">
                  <a16:creationId xmlns:a16="http://schemas.microsoft.com/office/drawing/2014/main" id="{1881FD0A-C08A-44A9-9E74-BE94ADBBB0D4}"/>
                </a:ext>
              </a:extLst>
            </p:cNvPr>
            <p:cNvSpPr>
              <a:spLocks/>
            </p:cNvSpPr>
            <p:nvPr/>
          </p:nvSpPr>
          <p:spPr bwMode="auto">
            <a:xfrm>
              <a:off x="3705" y="3653"/>
              <a:ext cx="18" cy="24"/>
            </a:xfrm>
            <a:custGeom>
              <a:avLst/>
              <a:gdLst>
                <a:gd name="T0" fmla="*/ 0 w 104"/>
                <a:gd name="T1" fmla="*/ 109 h 118"/>
                <a:gd name="T2" fmla="*/ 7 w 104"/>
                <a:gd name="T3" fmla="*/ 118 h 118"/>
                <a:gd name="T4" fmla="*/ 104 w 104"/>
                <a:gd name="T5" fmla="*/ 0 h 118"/>
                <a:gd name="T6" fmla="*/ 0 w 104"/>
                <a:gd name="T7" fmla="*/ 109 h 118"/>
                <a:gd name="T8" fmla="*/ 0 60000 65536"/>
                <a:gd name="T9" fmla="*/ 0 60000 65536"/>
                <a:gd name="T10" fmla="*/ 0 60000 65536"/>
                <a:gd name="T11" fmla="*/ 0 60000 65536"/>
                <a:gd name="T12" fmla="*/ 0 w 104"/>
                <a:gd name="T13" fmla="*/ 0 h 118"/>
                <a:gd name="T14" fmla="*/ 104 w 104"/>
                <a:gd name="T15" fmla="*/ 118 h 118"/>
              </a:gdLst>
              <a:ahLst/>
              <a:cxnLst>
                <a:cxn ang="T8">
                  <a:pos x="T0" y="T1"/>
                </a:cxn>
                <a:cxn ang="T9">
                  <a:pos x="T2" y="T3"/>
                </a:cxn>
                <a:cxn ang="T10">
                  <a:pos x="T4" y="T5"/>
                </a:cxn>
                <a:cxn ang="T11">
                  <a:pos x="T6" y="T7"/>
                </a:cxn>
              </a:cxnLst>
              <a:rect l="T12" t="T13" r="T14" b="T15"/>
              <a:pathLst>
                <a:path w="104" h="118">
                  <a:moveTo>
                    <a:pt x="0" y="109"/>
                  </a:moveTo>
                  <a:lnTo>
                    <a:pt x="7" y="118"/>
                  </a:lnTo>
                  <a:lnTo>
                    <a:pt x="104" y="0"/>
                  </a:lnTo>
                  <a:lnTo>
                    <a:pt x="0" y="109"/>
                  </a:lnTo>
                  <a:close/>
                </a:path>
              </a:pathLst>
            </a:custGeom>
            <a:solidFill>
              <a:srgbClr val="000000"/>
            </a:solidFill>
            <a:ln w="9525">
              <a:noFill/>
              <a:round/>
              <a:headEnd/>
              <a:tailEnd/>
            </a:ln>
          </p:spPr>
          <p:txBody>
            <a:bodyPr/>
            <a:lstStyle/>
            <a:p>
              <a:endParaRPr lang="en-US"/>
            </a:p>
          </p:txBody>
        </p:sp>
        <p:sp>
          <p:nvSpPr>
            <p:cNvPr id="2929" name="Freeform 879">
              <a:extLst>
                <a:ext uri="{FF2B5EF4-FFF2-40B4-BE49-F238E27FC236}">
                  <a16:creationId xmlns:a16="http://schemas.microsoft.com/office/drawing/2014/main" id="{8F56CD51-99EE-409F-A105-98E2CD11B56E}"/>
                </a:ext>
              </a:extLst>
            </p:cNvPr>
            <p:cNvSpPr>
              <a:spLocks/>
            </p:cNvSpPr>
            <p:nvPr/>
          </p:nvSpPr>
          <p:spPr bwMode="auto">
            <a:xfrm>
              <a:off x="3705" y="3653"/>
              <a:ext cx="18" cy="24"/>
            </a:xfrm>
            <a:custGeom>
              <a:avLst/>
              <a:gdLst>
                <a:gd name="T0" fmla="*/ 0 w 104"/>
                <a:gd name="T1" fmla="*/ 109 h 118"/>
                <a:gd name="T2" fmla="*/ 7 w 104"/>
                <a:gd name="T3" fmla="*/ 118 h 118"/>
                <a:gd name="T4" fmla="*/ 104 w 104"/>
                <a:gd name="T5" fmla="*/ 0 h 118"/>
                <a:gd name="T6" fmla="*/ 0 w 104"/>
                <a:gd name="T7" fmla="*/ 109 h 118"/>
                <a:gd name="T8" fmla="*/ 0 60000 65536"/>
                <a:gd name="T9" fmla="*/ 0 60000 65536"/>
                <a:gd name="T10" fmla="*/ 0 60000 65536"/>
                <a:gd name="T11" fmla="*/ 0 60000 65536"/>
                <a:gd name="T12" fmla="*/ 0 w 104"/>
                <a:gd name="T13" fmla="*/ 0 h 118"/>
                <a:gd name="T14" fmla="*/ 104 w 104"/>
                <a:gd name="T15" fmla="*/ 118 h 118"/>
              </a:gdLst>
              <a:ahLst/>
              <a:cxnLst>
                <a:cxn ang="T8">
                  <a:pos x="T0" y="T1"/>
                </a:cxn>
                <a:cxn ang="T9">
                  <a:pos x="T2" y="T3"/>
                </a:cxn>
                <a:cxn ang="T10">
                  <a:pos x="T4" y="T5"/>
                </a:cxn>
                <a:cxn ang="T11">
                  <a:pos x="T6" y="T7"/>
                </a:cxn>
              </a:cxnLst>
              <a:rect l="T12" t="T13" r="T14" b="T15"/>
              <a:pathLst>
                <a:path w="104" h="118">
                  <a:moveTo>
                    <a:pt x="0" y="109"/>
                  </a:moveTo>
                  <a:lnTo>
                    <a:pt x="7" y="118"/>
                  </a:lnTo>
                  <a:lnTo>
                    <a:pt x="104" y="0"/>
                  </a:lnTo>
                  <a:lnTo>
                    <a:pt x="0" y="109"/>
                  </a:lnTo>
                </a:path>
              </a:pathLst>
            </a:custGeom>
            <a:noFill/>
            <a:ln w="0">
              <a:solidFill>
                <a:srgbClr val="000000"/>
              </a:solidFill>
              <a:prstDash val="solid"/>
              <a:round/>
              <a:headEnd/>
              <a:tailEnd/>
            </a:ln>
          </p:spPr>
          <p:txBody>
            <a:bodyPr/>
            <a:lstStyle/>
            <a:p>
              <a:endParaRPr lang="en-US"/>
            </a:p>
          </p:txBody>
        </p:sp>
        <p:sp>
          <p:nvSpPr>
            <p:cNvPr id="2930" name="Freeform 880">
              <a:extLst>
                <a:ext uri="{FF2B5EF4-FFF2-40B4-BE49-F238E27FC236}">
                  <a16:creationId xmlns:a16="http://schemas.microsoft.com/office/drawing/2014/main" id="{942F0FF3-B222-4281-82C5-63BFDBE1ABCF}"/>
                </a:ext>
              </a:extLst>
            </p:cNvPr>
            <p:cNvSpPr>
              <a:spLocks/>
            </p:cNvSpPr>
            <p:nvPr/>
          </p:nvSpPr>
          <p:spPr bwMode="auto">
            <a:xfrm>
              <a:off x="3706" y="3653"/>
              <a:ext cx="17" cy="25"/>
            </a:xfrm>
            <a:custGeom>
              <a:avLst/>
              <a:gdLst>
                <a:gd name="T0" fmla="*/ 0 w 97"/>
                <a:gd name="T1" fmla="*/ 118 h 127"/>
                <a:gd name="T2" fmla="*/ 10 w 97"/>
                <a:gd name="T3" fmla="*/ 127 h 127"/>
                <a:gd name="T4" fmla="*/ 97 w 97"/>
                <a:gd name="T5" fmla="*/ 0 h 127"/>
                <a:gd name="T6" fmla="*/ 0 w 97"/>
                <a:gd name="T7" fmla="*/ 118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0" y="118"/>
                  </a:moveTo>
                  <a:lnTo>
                    <a:pt x="10" y="127"/>
                  </a:lnTo>
                  <a:lnTo>
                    <a:pt x="97" y="0"/>
                  </a:lnTo>
                  <a:lnTo>
                    <a:pt x="0" y="118"/>
                  </a:lnTo>
                  <a:close/>
                </a:path>
              </a:pathLst>
            </a:custGeom>
            <a:solidFill>
              <a:srgbClr val="000000"/>
            </a:solidFill>
            <a:ln w="9525">
              <a:noFill/>
              <a:round/>
              <a:headEnd/>
              <a:tailEnd/>
            </a:ln>
          </p:spPr>
          <p:txBody>
            <a:bodyPr/>
            <a:lstStyle/>
            <a:p>
              <a:endParaRPr lang="en-US"/>
            </a:p>
          </p:txBody>
        </p:sp>
        <p:sp>
          <p:nvSpPr>
            <p:cNvPr id="2931" name="Freeform 881">
              <a:extLst>
                <a:ext uri="{FF2B5EF4-FFF2-40B4-BE49-F238E27FC236}">
                  <a16:creationId xmlns:a16="http://schemas.microsoft.com/office/drawing/2014/main" id="{A71BD02C-3A99-4511-AF4C-C769EB8FADA2}"/>
                </a:ext>
              </a:extLst>
            </p:cNvPr>
            <p:cNvSpPr>
              <a:spLocks/>
            </p:cNvSpPr>
            <p:nvPr/>
          </p:nvSpPr>
          <p:spPr bwMode="auto">
            <a:xfrm>
              <a:off x="3706" y="3653"/>
              <a:ext cx="17" cy="25"/>
            </a:xfrm>
            <a:custGeom>
              <a:avLst/>
              <a:gdLst>
                <a:gd name="T0" fmla="*/ 0 w 97"/>
                <a:gd name="T1" fmla="*/ 118 h 127"/>
                <a:gd name="T2" fmla="*/ 10 w 97"/>
                <a:gd name="T3" fmla="*/ 127 h 127"/>
                <a:gd name="T4" fmla="*/ 97 w 97"/>
                <a:gd name="T5" fmla="*/ 0 h 127"/>
                <a:gd name="T6" fmla="*/ 0 w 97"/>
                <a:gd name="T7" fmla="*/ 118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0" y="118"/>
                  </a:moveTo>
                  <a:lnTo>
                    <a:pt x="10" y="127"/>
                  </a:lnTo>
                  <a:lnTo>
                    <a:pt x="97" y="0"/>
                  </a:lnTo>
                  <a:lnTo>
                    <a:pt x="0" y="118"/>
                  </a:lnTo>
                </a:path>
              </a:pathLst>
            </a:custGeom>
            <a:noFill/>
            <a:ln w="0">
              <a:solidFill>
                <a:srgbClr val="000000"/>
              </a:solidFill>
              <a:prstDash val="solid"/>
              <a:round/>
              <a:headEnd/>
              <a:tailEnd/>
            </a:ln>
          </p:spPr>
          <p:txBody>
            <a:bodyPr/>
            <a:lstStyle/>
            <a:p>
              <a:endParaRPr lang="en-US"/>
            </a:p>
          </p:txBody>
        </p:sp>
        <p:sp>
          <p:nvSpPr>
            <p:cNvPr id="2932" name="Freeform 882">
              <a:extLst>
                <a:ext uri="{FF2B5EF4-FFF2-40B4-BE49-F238E27FC236}">
                  <a16:creationId xmlns:a16="http://schemas.microsoft.com/office/drawing/2014/main" id="{132E0961-32DA-49FB-9841-3F7D8A575B90}"/>
                </a:ext>
              </a:extLst>
            </p:cNvPr>
            <p:cNvSpPr>
              <a:spLocks/>
            </p:cNvSpPr>
            <p:nvPr/>
          </p:nvSpPr>
          <p:spPr bwMode="auto">
            <a:xfrm>
              <a:off x="3708" y="3653"/>
              <a:ext cx="15" cy="27"/>
            </a:xfrm>
            <a:custGeom>
              <a:avLst/>
              <a:gdLst>
                <a:gd name="T0" fmla="*/ 0 w 87"/>
                <a:gd name="T1" fmla="*/ 127 h 134"/>
                <a:gd name="T2" fmla="*/ 9 w 87"/>
                <a:gd name="T3" fmla="*/ 134 h 134"/>
                <a:gd name="T4" fmla="*/ 87 w 87"/>
                <a:gd name="T5" fmla="*/ 0 h 134"/>
                <a:gd name="T6" fmla="*/ 0 w 87"/>
                <a:gd name="T7" fmla="*/ 127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0" y="127"/>
                  </a:moveTo>
                  <a:lnTo>
                    <a:pt x="9" y="134"/>
                  </a:lnTo>
                  <a:lnTo>
                    <a:pt x="87" y="0"/>
                  </a:lnTo>
                  <a:lnTo>
                    <a:pt x="0" y="127"/>
                  </a:lnTo>
                  <a:close/>
                </a:path>
              </a:pathLst>
            </a:custGeom>
            <a:solidFill>
              <a:srgbClr val="000000"/>
            </a:solidFill>
            <a:ln w="9525">
              <a:noFill/>
              <a:round/>
              <a:headEnd/>
              <a:tailEnd/>
            </a:ln>
          </p:spPr>
          <p:txBody>
            <a:bodyPr/>
            <a:lstStyle/>
            <a:p>
              <a:endParaRPr lang="en-US"/>
            </a:p>
          </p:txBody>
        </p:sp>
        <p:sp>
          <p:nvSpPr>
            <p:cNvPr id="2933" name="Freeform 883">
              <a:extLst>
                <a:ext uri="{FF2B5EF4-FFF2-40B4-BE49-F238E27FC236}">
                  <a16:creationId xmlns:a16="http://schemas.microsoft.com/office/drawing/2014/main" id="{1E88B1D7-B15D-4D6E-95DD-80055BF9000A}"/>
                </a:ext>
              </a:extLst>
            </p:cNvPr>
            <p:cNvSpPr>
              <a:spLocks/>
            </p:cNvSpPr>
            <p:nvPr/>
          </p:nvSpPr>
          <p:spPr bwMode="auto">
            <a:xfrm>
              <a:off x="3708" y="3653"/>
              <a:ext cx="15" cy="27"/>
            </a:xfrm>
            <a:custGeom>
              <a:avLst/>
              <a:gdLst>
                <a:gd name="T0" fmla="*/ 0 w 87"/>
                <a:gd name="T1" fmla="*/ 127 h 134"/>
                <a:gd name="T2" fmla="*/ 9 w 87"/>
                <a:gd name="T3" fmla="*/ 134 h 134"/>
                <a:gd name="T4" fmla="*/ 87 w 87"/>
                <a:gd name="T5" fmla="*/ 0 h 134"/>
                <a:gd name="T6" fmla="*/ 0 w 87"/>
                <a:gd name="T7" fmla="*/ 127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0" y="127"/>
                  </a:moveTo>
                  <a:lnTo>
                    <a:pt x="9" y="134"/>
                  </a:lnTo>
                  <a:lnTo>
                    <a:pt x="87" y="0"/>
                  </a:lnTo>
                  <a:lnTo>
                    <a:pt x="0" y="127"/>
                  </a:lnTo>
                </a:path>
              </a:pathLst>
            </a:custGeom>
            <a:noFill/>
            <a:ln w="0">
              <a:solidFill>
                <a:srgbClr val="000000"/>
              </a:solidFill>
              <a:prstDash val="solid"/>
              <a:round/>
              <a:headEnd/>
              <a:tailEnd/>
            </a:ln>
          </p:spPr>
          <p:txBody>
            <a:bodyPr/>
            <a:lstStyle/>
            <a:p>
              <a:endParaRPr lang="en-US"/>
            </a:p>
          </p:txBody>
        </p:sp>
        <p:sp>
          <p:nvSpPr>
            <p:cNvPr id="2934" name="Freeform 884">
              <a:extLst>
                <a:ext uri="{FF2B5EF4-FFF2-40B4-BE49-F238E27FC236}">
                  <a16:creationId xmlns:a16="http://schemas.microsoft.com/office/drawing/2014/main" id="{C6AA1ACE-2189-48DA-BEA3-9FEC8FA804C3}"/>
                </a:ext>
              </a:extLst>
            </p:cNvPr>
            <p:cNvSpPr>
              <a:spLocks/>
            </p:cNvSpPr>
            <p:nvPr/>
          </p:nvSpPr>
          <p:spPr bwMode="auto">
            <a:xfrm>
              <a:off x="3710" y="3653"/>
              <a:ext cx="13" cy="28"/>
            </a:xfrm>
            <a:custGeom>
              <a:avLst/>
              <a:gdLst>
                <a:gd name="T0" fmla="*/ 0 w 78"/>
                <a:gd name="T1" fmla="*/ 134 h 141"/>
                <a:gd name="T2" fmla="*/ 10 w 78"/>
                <a:gd name="T3" fmla="*/ 141 h 141"/>
                <a:gd name="T4" fmla="*/ 78 w 78"/>
                <a:gd name="T5" fmla="*/ 0 h 141"/>
                <a:gd name="T6" fmla="*/ 0 w 78"/>
                <a:gd name="T7" fmla="*/ 134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0" y="134"/>
                  </a:moveTo>
                  <a:lnTo>
                    <a:pt x="10" y="141"/>
                  </a:lnTo>
                  <a:lnTo>
                    <a:pt x="78" y="0"/>
                  </a:lnTo>
                  <a:lnTo>
                    <a:pt x="0" y="134"/>
                  </a:lnTo>
                  <a:close/>
                </a:path>
              </a:pathLst>
            </a:custGeom>
            <a:solidFill>
              <a:srgbClr val="000000"/>
            </a:solidFill>
            <a:ln w="9525">
              <a:noFill/>
              <a:round/>
              <a:headEnd/>
              <a:tailEnd/>
            </a:ln>
          </p:spPr>
          <p:txBody>
            <a:bodyPr/>
            <a:lstStyle/>
            <a:p>
              <a:endParaRPr lang="en-US"/>
            </a:p>
          </p:txBody>
        </p:sp>
        <p:sp>
          <p:nvSpPr>
            <p:cNvPr id="2935" name="Freeform 885">
              <a:extLst>
                <a:ext uri="{FF2B5EF4-FFF2-40B4-BE49-F238E27FC236}">
                  <a16:creationId xmlns:a16="http://schemas.microsoft.com/office/drawing/2014/main" id="{A61647D5-A750-4033-8026-802B8607E3ED}"/>
                </a:ext>
              </a:extLst>
            </p:cNvPr>
            <p:cNvSpPr>
              <a:spLocks/>
            </p:cNvSpPr>
            <p:nvPr/>
          </p:nvSpPr>
          <p:spPr bwMode="auto">
            <a:xfrm>
              <a:off x="3710" y="3653"/>
              <a:ext cx="13" cy="28"/>
            </a:xfrm>
            <a:custGeom>
              <a:avLst/>
              <a:gdLst>
                <a:gd name="T0" fmla="*/ 0 w 78"/>
                <a:gd name="T1" fmla="*/ 134 h 141"/>
                <a:gd name="T2" fmla="*/ 10 w 78"/>
                <a:gd name="T3" fmla="*/ 141 h 141"/>
                <a:gd name="T4" fmla="*/ 78 w 78"/>
                <a:gd name="T5" fmla="*/ 0 h 141"/>
                <a:gd name="T6" fmla="*/ 0 w 78"/>
                <a:gd name="T7" fmla="*/ 134 h 141"/>
                <a:gd name="T8" fmla="*/ 0 60000 65536"/>
                <a:gd name="T9" fmla="*/ 0 60000 65536"/>
                <a:gd name="T10" fmla="*/ 0 60000 65536"/>
                <a:gd name="T11" fmla="*/ 0 60000 65536"/>
                <a:gd name="T12" fmla="*/ 0 w 78"/>
                <a:gd name="T13" fmla="*/ 0 h 141"/>
                <a:gd name="T14" fmla="*/ 78 w 78"/>
                <a:gd name="T15" fmla="*/ 141 h 141"/>
              </a:gdLst>
              <a:ahLst/>
              <a:cxnLst>
                <a:cxn ang="T8">
                  <a:pos x="T0" y="T1"/>
                </a:cxn>
                <a:cxn ang="T9">
                  <a:pos x="T2" y="T3"/>
                </a:cxn>
                <a:cxn ang="T10">
                  <a:pos x="T4" y="T5"/>
                </a:cxn>
                <a:cxn ang="T11">
                  <a:pos x="T6" y="T7"/>
                </a:cxn>
              </a:cxnLst>
              <a:rect l="T12" t="T13" r="T14" b="T15"/>
              <a:pathLst>
                <a:path w="78" h="141">
                  <a:moveTo>
                    <a:pt x="0" y="134"/>
                  </a:moveTo>
                  <a:lnTo>
                    <a:pt x="10" y="141"/>
                  </a:lnTo>
                  <a:lnTo>
                    <a:pt x="78" y="0"/>
                  </a:lnTo>
                  <a:lnTo>
                    <a:pt x="0" y="134"/>
                  </a:lnTo>
                </a:path>
              </a:pathLst>
            </a:custGeom>
            <a:noFill/>
            <a:ln w="0">
              <a:solidFill>
                <a:srgbClr val="000000"/>
              </a:solidFill>
              <a:prstDash val="solid"/>
              <a:round/>
              <a:headEnd/>
              <a:tailEnd/>
            </a:ln>
          </p:spPr>
          <p:txBody>
            <a:bodyPr/>
            <a:lstStyle/>
            <a:p>
              <a:endParaRPr lang="en-US"/>
            </a:p>
          </p:txBody>
        </p:sp>
        <p:sp>
          <p:nvSpPr>
            <p:cNvPr id="2936" name="Freeform 886">
              <a:extLst>
                <a:ext uri="{FF2B5EF4-FFF2-40B4-BE49-F238E27FC236}">
                  <a16:creationId xmlns:a16="http://schemas.microsoft.com/office/drawing/2014/main" id="{7A4C08A8-3D33-4839-B4A4-21222810C1F5}"/>
                </a:ext>
              </a:extLst>
            </p:cNvPr>
            <p:cNvSpPr>
              <a:spLocks/>
            </p:cNvSpPr>
            <p:nvPr/>
          </p:nvSpPr>
          <p:spPr bwMode="auto">
            <a:xfrm>
              <a:off x="3711" y="3653"/>
              <a:ext cx="12" cy="29"/>
            </a:xfrm>
            <a:custGeom>
              <a:avLst/>
              <a:gdLst>
                <a:gd name="T0" fmla="*/ 0 w 68"/>
                <a:gd name="T1" fmla="*/ 141 h 147"/>
                <a:gd name="T2" fmla="*/ 10 w 68"/>
                <a:gd name="T3" fmla="*/ 147 h 147"/>
                <a:gd name="T4" fmla="*/ 68 w 68"/>
                <a:gd name="T5" fmla="*/ 0 h 147"/>
                <a:gd name="T6" fmla="*/ 0 w 68"/>
                <a:gd name="T7" fmla="*/ 141 h 147"/>
                <a:gd name="T8" fmla="*/ 0 60000 65536"/>
                <a:gd name="T9" fmla="*/ 0 60000 65536"/>
                <a:gd name="T10" fmla="*/ 0 60000 65536"/>
                <a:gd name="T11" fmla="*/ 0 60000 65536"/>
                <a:gd name="T12" fmla="*/ 0 w 68"/>
                <a:gd name="T13" fmla="*/ 0 h 147"/>
                <a:gd name="T14" fmla="*/ 68 w 68"/>
                <a:gd name="T15" fmla="*/ 147 h 147"/>
              </a:gdLst>
              <a:ahLst/>
              <a:cxnLst>
                <a:cxn ang="T8">
                  <a:pos x="T0" y="T1"/>
                </a:cxn>
                <a:cxn ang="T9">
                  <a:pos x="T2" y="T3"/>
                </a:cxn>
                <a:cxn ang="T10">
                  <a:pos x="T4" y="T5"/>
                </a:cxn>
                <a:cxn ang="T11">
                  <a:pos x="T6" y="T7"/>
                </a:cxn>
              </a:cxnLst>
              <a:rect l="T12" t="T13" r="T14" b="T15"/>
              <a:pathLst>
                <a:path w="68" h="147">
                  <a:moveTo>
                    <a:pt x="0" y="141"/>
                  </a:moveTo>
                  <a:lnTo>
                    <a:pt x="10" y="147"/>
                  </a:lnTo>
                  <a:lnTo>
                    <a:pt x="68" y="0"/>
                  </a:lnTo>
                  <a:lnTo>
                    <a:pt x="0" y="141"/>
                  </a:lnTo>
                  <a:close/>
                </a:path>
              </a:pathLst>
            </a:custGeom>
            <a:solidFill>
              <a:srgbClr val="000000"/>
            </a:solidFill>
            <a:ln w="9525">
              <a:noFill/>
              <a:round/>
              <a:headEnd/>
              <a:tailEnd/>
            </a:ln>
          </p:spPr>
          <p:txBody>
            <a:bodyPr/>
            <a:lstStyle/>
            <a:p>
              <a:endParaRPr lang="en-US"/>
            </a:p>
          </p:txBody>
        </p:sp>
        <p:sp>
          <p:nvSpPr>
            <p:cNvPr id="2937" name="Freeform 887">
              <a:extLst>
                <a:ext uri="{FF2B5EF4-FFF2-40B4-BE49-F238E27FC236}">
                  <a16:creationId xmlns:a16="http://schemas.microsoft.com/office/drawing/2014/main" id="{95334C3C-7FCB-440F-BECD-A00CB26C15E4}"/>
                </a:ext>
              </a:extLst>
            </p:cNvPr>
            <p:cNvSpPr>
              <a:spLocks/>
            </p:cNvSpPr>
            <p:nvPr/>
          </p:nvSpPr>
          <p:spPr bwMode="auto">
            <a:xfrm>
              <a:off x="3711" y="3653"/>
              <a:ext cx="12" cy="29"/>
            </a:xfrm>
            <a:custGeom>
              <a:avLst/>
              <a:gdLst>
                <a:gd name="T0" fmla="*/ 0 w 68"/>
                <a:gd name="T1" fmla="*/ 141 h 147"/>
                <a:gd name="T2" fmla="*/ 10 w 68"/>
                <a:gd name="T3" fmla="*/ 147 h 147"/>
                <a:gd name="T4" fmla="*/ 68 w 68"/>
                <a:gd name="T5" fmla="*/ 0 h 147"/>
                <a:gd name="T6" fmla="*/ 0 w 68"/>
                <a:gd name="T7" fmla="*/ 141 h 147"/>
                <a:gd name="T8" fmla="*/ 0 60000 65536"/>
                <a:gd name="T9" fmla="*/ 0 60000 65536"/>
                <a:gd name="T10" fmla="*/ 0 60000 65536"/>
                <a:gd name="T11" fmla="*/ 0 60000 65536"/>
                <a:gd name="T12" fmla="*/ 0 w 68"/>
                <a:gd name="T13" fmla="*/ 0 h 147"/>
                <a:gd name="T14" fmla="*/ 68 w 68"/>
                <a:gd name="T15" fmla="*/ 147 h 147"/>
              </a:gdLst>
              <a:ahLst/>
              <a:cxnLst>
                <a:cxn ang="T8">
                  <a:pos x="T0" y="T1"/>
                </a:cxn>
                <a:cxn ang="T9">
                  <a:pos x="T2" y="T3"/>
                </a:cxn>
                <a:cxn ang="T10">
                  <a:pos x="T4" y="T5"/>
                </a:cxn>
                <a:cxn ang="T11">
                  <a:pos x="T6" y="T7"/>
                </a:cxn>
              </a:cxnLst>
              <a:rect l="T12" t="T13" r="T14" b="T15"/>
              <a:pathLst>
                <a:path w="68" h="147">
                  <a:moveTo>
                    <a:pt x="0" y="141"/>
                  </a:moveTo>
                  <a:lnTo>
                    <a:pt x="10" y="147"/>
                  </a:lnTo>
                  <a:lnTo>
                    <a:pt x="68" y="0"/>
                  </a:lnTo>
                  <a:lnTo>
                    <a:pt x="0" y="141"/>
                  </a:lnTo>
                </a:path>
              </a:pathLst>
            </a:custGeom>
            <a:noFill/>
            <a:ln w="0">
              <a:solidFill>
                <a:srgbClr val="000000"/>
              </a:solidFill>
              <a:prstDash val="solid"/>
              <a:round/>
              <a:headEnd/>
              <a:tailEnd/>
            </a:ln>
          </p:spPr>
          <p:txBody>
            <a:bodyPr/>
            <a:lstStyle/>
            <a:p>
              <a:endParaRPr lang="en-US"/>
            </a:p>
          </p:txBody>
        </p:sp>
        <p:sp>
          <p:nvSpPr>
            <p:cNvPr id="2938" name="Freeform 888">
              <a:extLst>
                <a:ext uri="{FF2B5EF4-FFF2-40B4-BE49-F238E27FC236}">
                  <a16:creationId xmlns:a16="http://schemas.microsoft.com/office/drawing/2014/main" id="{490F5E4B-059B-4E8C-8821-4677E7712381}"/>
                </a:ext>
              </a:extLst>
            </p:cNvPr>
            <p:cNvSpPr>
              <a:spLocks/>
            </p:cNvSpPr>
            <p:nvPr/>
          </p:nvSpPr>
          <p:spPr bwMode="auto">
            <a:xfrm>
              <a:off x="3713" y="3653"/>
              <a:ext cx="10" cy="30"/>
            </a:xfrm>
            <a:custGeom>
              <a:avLst/>
              <a:gdLst>
                <a:gd name="T0" fmla="*/ 0 w 58"/>
                <a:gd name="T1" fmla="*/ 147 h 152"/>
                <a:gd name="T2" fmla="*/ 12 w 58"/>
                <a:gd name="T3" fmla="*/ 152 h 152"/>
                <a:gd name="T4" fmla="*/ 58 w 58"/>
                <a:gd name="T5" fmla="*/ 0 h 152"/>
                <a:gd name="T6" fmla="*/ 0 w 58"/>
                <a:gd name="T7" fmla="*/ 147 h 152"/>
                <a:gd name="T8" fmla="*/ 0 60000 65536"/>
                <a:gd name="T9" fmla="*/ 0 60000 65536"/>
                <a:gd name="T10" fmla="*/ 0 60000 65536"/>
                <a:gd name="T11" fmla="*/ 0 60000 65536"/>
                <a:gd name="T12" fmla="*/ 0 w 58"/>
                <a:gd name="T13" fmla="*/ 0 h 152"/>
                <a:gd name="T14" fmla="*/ 58 w 58"/>
                <a:gd name="T15" fmla="*/ 152 h 152"/>
              </a:gdLst>
              <a:ahLst/>
              <a:cxnLst>
                <a:cxn ang="T8">
                  <a:pos x="T0" y="T1"/>
                </a:cxn>
                <a:cxn ang="T9">
                  <a:pos x="T2" y="T3"/>
                </a:cxn>
                <a:cxn ang="T10">
                  <a:pos x="T4" y="T5"/>
                </a:cxn>
                <a:cxn ang="T11">
                  <a:pos x="T6" y="T7"/>
                </a:cxn>
              </a:cxnLst>
              <a:rect l="T12" t="T13" r="T14" b="T15"/>
              <a:pathLst>
                <a:path w="58" h="152">
                  <a:moveTo>
                    <a:pt x="0" y="147"/>
                  </a:moveTo>
                  <a:lnTo>
                    <a:pt x="12" y="152"/>
                  </a:lnTo>
                  <a:lnTo>
                    <a:pt x="58" y="0"/>
                  </a:lnTo>
                  <a:lnTo>
                    <a:pt x="0" y="147"/>
                  </a:lnTo>
                  <a:close/>
                </a:path>
              </a:pathLst>
            </a:custGeom>
            <a:solidFill>
              <a:srgbClr val="000000"/>
            </a:solidFill>
            <a:ln w="9525">
              <a:noFill/>
              <a:round/>
              <a:headEnd/>
              <a:tailEnd/>
            </a:ln>
          </p:spPr>
          <p:txBody>
            <a:bodyPr/>
            <a:lstStyle/>
            <a:p>
              <a:endParaRPr lang="en-US"/>
            </a:p>
          </p:txBody>
        </p:sp>
        <p:sp>
          <p:nvSpPr>
            <p:cNvPr id="2939" name="Freeform 889">
              <a:extLst>
                <a:ext uri="{FF2B5EF4-FFF2-40B4-BE49-F238E27FC236}">
                  <a16:creationId xmlns:a16="http://schemas.microsoft.com/office/drawing/2014/main" id="{8EC174D0-68D0-4D7F-9205-3EB92F796E24}"/>
                </a:ext>
              </a:extLst>
            </p:cNvPr>
            <p:cNvSpPr>
              <a:spLocks/>
            </p:cNvSpPr>
            <p:nvPr/>
          </p:nvSpPr>
          <p:spPr bwMode="auto">
            <a:xfrm>
              <a:off x="3713" y="3653"/>
              <a:ext cx="10" cy="30"/>
            </a:xfrm>
            <a:custGeom>
              <a:avLst/>
              <a:gdLst>
                <a:gd name="T0" fmla="*/ 0 w 58"/>
                <a:gd name="T1" fmla="*/ 147 h 152"/>
                <a:gd name="T2" fmla="*/ 12 w 58"/>
                <a:gd name="T3" fmla="*/ 152 h 152"/>
                <a:gd name="T4" fmla="*/ 58 w 58"/>
                <a:gd name="T5" fmla="*/ 0 h 152"/>
                <a:gd name="T6" fmla="*/ 0 w 58"/>
                <a:gd name="T7" fmla="*/ 147 h 152"/>
                <a:gd name="T8" fmla="*/ 0 60000 65536"/>
                <a:gd name="T9" fmla="*/ 0 60000 65536"/>
                <a:gd name="T10" fmla="*/ 0 60000 65536"/>
                <a:gd name="T11" fmla="*/ 0 60000 65536"/>
                <a:gd name="T12" fmla="*/ 0 w 58"/>
                <a:gd name="T13" fmla="*/ 0 h 152"/>
                <a:gd name="T14" fmla="*/ 58 w 58"/>
                <a:gd name="T15" fmla="*/ 152 h 152"/>
              </a:gdLst>
              <a:ahLst/>
              <a:cxnLst>
                <a:cxn ang="T8">
                  <a:pos x="T0" y="T1"/>
                </a:cxn>
                <a:cxn ang="T9">
                  <a:pos x="T2" y="T3"/>
                </a:cxn>
                <a:cxn ang="T10">
                  <a:pos x="T4" y="T5"/>
                </a:cxn>
                <a:cxn ang="T11">
                  <a:pos x="T6" y="T7"/>
                </a:cxn>
              </a:cxnLst>
              <a:rect l="T12" t="T13" r="T14" b="T15"/>
              <a:pathLst>
                <a:path w="58" h="152">
                  <a:moveTo>
                    <a:pt x="0" y="147"/>
                  </a:moveTo>
                  <a:lnTo>
                    <a:pt x="12" y="152"/>
                  </a:lnTo>
                  <a:lnTo>
                    <a:pt x="58" y="0"/>
                  </a:lnTo>
                  <a:lnTo>
                    <a:pt x="0" y="147"/>
                  </a:lnTo>
                </a:path>
              </a:pathLst>
            </a:custGeom>
            <a:noFill/>
            <a:ln w="0">
              <a:solidFill>
                <a:srgbClr val="000000"/>
              </a:solidFill>
              <a:prstDash val="solid"/>
              <a:round/>
              <a:headEnd/>
              <a:tailEnd/>
            </a:ln>
          </p:spPr>
          <p:txBody>
            <a:bodyPr/>
            <a:lstStyle/>
            <a:p>
              <a:endParaRPr lang="en-US"/>
            </a:p>
          </p:txBody>
        </p:sp>
        <p:sp>
          <p:nvSpPr>
            <p:cNvPr id="2940" name="Freeform 890">
              <a:extLst>
                <a:ext uri="{FF2B5EF4-FFF2-40B4-BE49-F238E27FC236}">
                  <a16:creationId xmlns:a16="http://schemas.microsoft.com/office/drawing/2014/main" id="{E60AE4C0-3D24-4518-9863-D577253F1231}"/>
                </a:ext>
              </a:extLst>
            </p:cNvPr>
            <p:cNvSpPr>
              <a:spLocks/>
            </p:cNvSpPr>
            <p:nvPr/>
          </p:nvSpPr>
          <p:spPr bwMode="auto">
            <a:xfrm>
              <a:off x="3715" y="3653"/>
              <a:ext cx="8" cy="31"/>
            </a:xfrm>
            <a:custGeom>
              <a:avLst/>
              <a:gdLst>
                <a:gd name="T0" fmla="*/ 0 w 46"/>
                <a:gd name="T1" fmla="*/ 152 h 155"/>
                <a:gd name="T2" fmla="*/ 11 w 46"/>
                <a:gd name="T3" fmla="*/ 155 h 155"/>
                <a:gd name="T4" fmla="*/ 46 w 46"/>
                <a:gd name="T5" fmla="*/ 0 h 155"/>
                <a:gd name="T6" fmla="*/ 0 w 46"/>
                <a:gd name="T7" fmla="*/ 152 h 155"/>
                <a:gd name="T8" fmla="*/ 0 60000 65536"/>
                <a:gd name="T9" fmla="*/ 0 60000 65536"/>
                <a:gd name="T10" fmla="*/ 0 60000 65536"/>
                <a:gd name="T11" fmla="*/ 0 60000 65536"/>
                <a:gd name="T12" fmla="*/ 0 w 46"/>
                <a:gd name="T13" fmla="*/ 0 h 155"/>
                <a:gd name="T14" fmla="*/ 46 w 46"/>
                <a:gd name="T15" fmla="*/ 155 h 155"/>
              </a:gdLst>
              <a:ahLst/>
              <a:cxnLst>
                <a:cxn ang="T8">
                  <a:pos x="T0" y="T1"/>
                </a:cxn>
                <a:cxn ang="T9">
                  <a:pos x="T2" y="T3"/>
                </a:cxn>
                <a:cxn ang="T10">
                  <a:pos x="T4" y="T5"/>
                </a:cxn>
                <a:cxn ang="T11">
                  <a:pos x="T6" y="T7"/>
                </a:cxn>
              </a:cxnLst>
              <a:rect l="T12" t="T13" r="T14" b="T15"/>
              <a:pathLst>
                <a:path w="46" h="155">
                  <a:moveTo>
                    <a:pt x="0" y="152"/>
                  </a:moveTo>
                  <a:lnTo>
                    <a:pt x="11" y="155"/>
                  </a:lnTo>
                  <a:lnTo>
                    <a:pt x="46" y="0"/>
                  </a:lnTo>
                  <a:lnTo>
                    <a:pt x="0" y="152"/>
                  </a:lnTo>
                  <a:close/>
                </a:path>
              </a:pathLst>
            </a:custGeom>
            <a:solidFill>
              <a:srgbClr val="000000"/>
            </a:solidFill>
            <a:ln w="9525">
              <a:noFill/>
              <a:round/>
              <a:headEnd/>
              <a:tailEnd/>
            </a:ln>
          </p:spPr>
          <p:txBody>
            <a:bodyPr/>
            <a:lstStyle/>
            <a:p>
              <a:endParaRPr lang="en-US"/>
            </a:p>
          </p:txBody>
        </p:sp>
        <p:sp>
          <p:nvSpPr>
            <p:cNvPr id="2941" name="Freeform 891">
              <a:extLst>
                <a:ext uri="{FF2B5EF4-FFF2-40B4-BE49-F238E27FC236}">
                  <a16:creationId xmlns:a16="http://schemas.microsoft.com/office/drawing/2014/main" id="{C518410D-D772-42DA-8C84-081A35A92D5B}"/>
                </a:ext>
              </a:extLst>
            </p:cNvPr>
            <p:cNvSpPr>
              <a:spLocks/>
            </p:cNvSpPr>
            <p:nvPr/>
          </p:nvSpPr>
          <p:spPr bwMode="auto">
            <a:xfrm>
              <a:off x="3715" y="3653"/>
              <a:ext cx="8" cy="31"/>
            </a:xfrm>
            <a:custGeom>
              <a:avLst/>
              <a:gdLst>
                <a:gd name="T0" fmla="*/ 0 w 46"/>
                <a:gd name="T1" fmla="*/ 152 h 155"/>
                <a:gd name="T2" fmla="*/ 11 w 46"/>
                <a:gd name="T3" fmla="*/ 155 h 155"/>
                <a:gd name="T4" fmla="*/ 46 w 46"/>
                <a:gd name="T5" fmla="*/ 0 h 155"/>
                <a:gd name="T6" fmla="*/ 0 w 46"/>
                <a:gd name="T7" fmla="*/ 152 h 155"/>
                <a:gd name="T8" fmla="*/ 0 60000 65536"/>
                <a:gd name="T9" fmla="*/ 0 60000 65536"/>
                <a:gd name="T10" fmla="*/ 0 60000 65536"/>
                <a:gd name="T11" fmla="*/ 0 60000 65536"/>
                <a:gd name="T12" fmla="*/ 0 w 46"/>
                <a:gd name="T13" fmla="*/ 0 h 155"/>
                <a:gd name="T14" fmla="*/ 46 w 46"/>
                <a:gd name="T15" fmla="*/ 155 h 155"/>
              </a:gdLst>
              <a:ahLst/>
              <a:cxnLst>
                <a:cxn ang="T8">
                  <a:pos x="T0" y="T1"/>
                </a:cxn>
                <a:cxn ang="T9">
                  <a:pos x="T2" y="T3"/>
                </a:cxn>
                <a:cxn ang="T10">
                  <a:pos x="T4" y="T5"/>
                </a:cxn>
                <a:cxn ang="T11">
                  <a:pos x="T6" y="T7"/>
                </a:cxn>
              </a:cxnLst>
              <a:rect l="T12" t="T13" r="T14" b="T15"/>
              <a:pathLst>
                <a:path w="46" h="155">
                  <a:moveTo>
                    <a:pt x="0" y="152"/>
                  </a:moveTo>
                  <a:lnTo>
                    <a:pt x="11" y="155"/>
                  </a:lnTo>
                  <a:lnTo>
                    <a:pt x="46" y="0"/>
                  </a:lnTo>
                  <a:lnTo>
                    <a:pt x="0" y="152"/>
                  </a:lnTo>
                </a:path>
              </a:pathLst>
            </a:custGeom>
            <a:noFill/>
            <a:ln w="0">
              <a:solidFill>
                <a:srgbClr val="000000"/>
              </a:solidFill>
              <a:prstDash val="solid"/>
              <a:round/>
              <a:headEnd/>
              <a:tailEnd/>
            </a:ln>
          </p:spPr>
          <p:txBody>
            <a:bodyPr/>
            <a:lstStyle/>
            <a:p>
              <a:endParaRPr lang="en-US"/>
            </a:p>
          </p:txBody>
        </p:sp>
        <p:sp>
          <p:nvSpPr>
            <p:cNvPr id="2942" name="Freeform 892">
              <a:extLst>
                <a:ext uri="{FF2B5EF4-FFF2-40B4-BE49-F238E27FC236}">
                  <a16:creationId xmlns:a16="http://schemas.microsoft.com/office/drawing/2014/main" id="{1A517E8D-7A87-4C8E-A17A-A19B6572412F}"/>
                </a:ext>
              </a:extLst>
            </p:cNvPr>
            <p:cNvSpPr>
              <a:spLocks/>
            </p:cNvSpPr>
            <p:nvPr/>
          </p:nvSpPr>
          <p:spPr bwMode="auto">
            <a:xfrm>
              <a:off x="3717" y="3653"/>
              <a:ext cx="6" cy="32"/>
            </a:xfrm>
            <a:custGeom>
              <a:avLst/>
              <a:gdLst>
                <a:gd name="T0" fmla="*/ 0 w 35"/>
                <a:gd name="T1" fmla="*/ 155 h 158"/>
                <a:gd name="T2" fmla="*/ 11 w 35"/>
                <a:gd name="T3" fmla="*/ 158 h 158"/>
                <a:gd name="T4" fmla="*/ 35 w 35"/>
                <a:gd name="T5" fmla="*/ 0 h 158"/>
                <a:gd name="T6" fmla="*/ 0 w 35"/>
                <a:gd name="T7" fmla="*/ 155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0" y="155"/>
                  </a:moveTo>
                  <a:lnTo>
                    <a:pt x="11" y="158"/>
                  </a:lnTo>
                  <a:lnTo>
                    <a:pt x="35" y="0"/>
                  </a:lnTo>
                  <a:lnTo>
                    <a:pt x="0" y="155"/>
                  </a:lnTo>
                  <a:close/>
                </a:path>
              </a:pathLst>
            </a:custGeom>
            <a:solidFill>
              <a:srgbClr val="000000"/>
            </a:solidFill>
            <a:ln w="9525">
              <a:noFill/>
              <a:round/>
              <a:headEnd/>
              <a:tailEnd/>
            </a:ln>
          </p:spPr>
          <p:txBody>
            <a:bodyPr/>
            <a:lstStyle/>
            <a:p>
              <a:endParaRPr lang="en-US"/>
            </a:p>
          </p:txBody>
        </p:sp>
        <p:sp>
          <p:nvSpPr>
            <p:cNvPr id="2943" name="Freeform 893">
              <a:extLst>
                <a:ext uri="{FF2B5EF4-FFF2-40B4-BE49-F238E27FC236}">
                  <a16:creationId xmlns:a16="http://schemas.microsoft.com/office/drawing/2014/main" id="{E4D377C6-5D55-495D-A078-79A01EE43462}"/>
                </a:ext>
              </a:extLst>
            </p:cNvPr>
            <p:cNvSpPr>
              <a:spLocks/>
            </p:cNvSpPr>
            <p:nvPr/>
          </p:nvSpPr>
          <p:spPr bwMode="auto">
            <a:xfrm>
              <a:off x="3717" y="3653"/>
              <a:ext cx="6" cy="32"/>
            </a:xfrm>
            <a:custGeom>
              <a:avLst/>
              <a:gdLst>
                <a:gd name="T0" fmla="*/ 0 w 35"/>
                <a:gd name="T1" fmla="*/ 155 h 158"/>
                <a:gd name="T2" fmla="*/ 11 w 35"/>
                <a:gd name="T3" fmla="*/ 158 h 158"/>
                <a:gd name="T4" fmla="*/ 35 w 35"/>
                <a:gd name="T5" fmla="*/ 0 h 158"/>
                <a:gd name="T6" fmla="*/ 0 w 35"/>
                <a:gd name="T7" fmla="*/ 155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0" y="155"/>
                  </a:moveTo>
                  <a:lnTo>
                    <a:pt x="11" y="158"/>
                  </a:lnTo>
                  <a:lnTo>
                    <a:pt x="35" y="0"/>
                  </a:lnTo>
                  <a:lnTo>
                    <a:pt x="0" y="155"/>
                  </a:lnTo>
                </a:path>
              </a:pathLst>
            </a:custGeom>
            <a:noFill/>
            <a:ln w="0">
              <a:solidFill>
                <a:srgbClr val="000000"/>
              </a:solidFill>
              <a:prstDash val="solid"/>
              <a:round/>
              <a:headEnd/>
              <a:tailEnd/>
            </a:ln>
          </p:spPr>
          <p:txBody>
            <a:bodyPr/>
            <a:lstStyle/>
            <a:p>
              <a:endParaRPr lang="en-US"/>
            </a:p>
          </p:txBody>
        </p:sp>
        <p:sp>
          <p:nvSpPr>
            <p:cNvPr id="2944" name="Freeform 894">
              <a:extLst>
                <a:ext uri="{FF2B5EF4-FFF2-40B4-BE49-F238E27FC236}">
                  <a16:creationId xmlns:a16="http://schemas.microsoft.com/office/drawing/2014/main" id="{CC3537A7-C703-4B23-830A-61087175BE27}"/>
                </a:ext>
              </a:extLst>
            </p:cNvPr>
            <p:cNvSpPr>
              <a:spLocks/>
            </p:cNvSpPr>
            <p:nvPr/>
          </p:nvSpPr>
          <p:spPr bwMode="auto">
            <a:xfrm>
              <a:off x="3719" y="3653"/>
              <a:ext cx="4" cy="32"/>
            </a:xfrm>
            <a:custGeom>
              <a:avLst/>
              <a:gdLst>
                <a:gd name="T0" fmla="*/ 0 w 24"/>
                <a:gd name="T1" fmla="*/ 158 h 160"/>
                <a:gd name="T2" fmla="*/ 12 w 24"/>
                <a:gd name="T3" fmla="*/ 160 h 160"/>
                <a:gd name="T4" fmla="*/ 24 w 24"/>
                <a:gd name="T5" fmla="*/ 0 h 160"/>
                <a:gd name="T6" fmla="*/ 0 w 24"/>
                <a:gd name="T7" fmla="*/ 158 h 160"/>
                <a:gd name="T8" fmla="*/ 0 60000 65536"/>
                <a:gd name="T9" fmla="*/ 0 60000 65536"/>
                <a:gd name="T10" fmla="*/ 0 60000 65536"/>
                <a:gd name="T11" fmla="*/ 0 60000 65536"/>
                <a:gd name="T12" fmla="*/ 0 w 24"/>
                <a:gd name="T13" fmla="*/ 0 h 160"/>
                <a:gd name="T14" fmla="*/ 24 w 24"/>
                <a:gd name="T15" fmla="*/ 160 h 160"/>
              </a:gdLst>
              <a:ahLst/>
              <a:cxnLst>
                <a:cxn ang="T8">
                  <a:pos x="T0" y="T1"/>
                </a:cxn>
                <a:cxn ang="T9">
                  <a:pos x="T2" y="T3"/>
                </a:cxn>
                <a:cxn ang="T10">
                  <a:pos x="T4" y="T5"/>
                </a:cxn>
                <a:cxn ang="T11">
                  <a:pos x="T6" y="T7"/>
                </a:cxn>
              </a:cxnLst>
              <a:rect l="T12" t="T13" r="T14" b="T15"/>
              <a:pathLst>
                <a:path w="24" h="160">
                  <a:moveTo>
                    <a:pt x="0" y="158"/>
                  </a:moveTo>
                  <a:lnTo>
                    <a:pt x="12" y="160"/>
                  </a:lnTo>
                  <a:lnTo>
                    <a:pt x="24" y="0"/>
                  </a:lnTo>
                  <a:lnTo>
                    <a:pt x="0" y="158"/>
                  </a:lnTo>
                  <a:close/>
                </a:path>
              </a:pathLst>
            </a:custGeom>
            <a:solidFill>
              <a:srgbClr val="000000"/>
            </a:solidFill>
            <a:ln w="9525">
              <a:noFill/>
              <a:round/>
              <a:headEnd/>
              <a:tailEnd/>
            </a:ln>
          </p:spPr>
          <p:txBody>
            <a:bodyPr/>
            <a:lstStyle/>
            <a:p>
              <a:endParaRPr lang="en-US"/>
            </a:p>
          </p:txBody>
        </p:sp>
        <p:sp>
          <p:nvSpPr>
            <p:cNvPr id="2945" name="Freeform 895">
              <a:extLst>
                <a:ext uri="{FF2B5EF4-FFF2-40B4-BE49-F238E27FC236}">
                  <a16:creationId xmlns:a16="http://schemas.microsoft.com/office/drawing/2014/main" id="{42B93C1D-AC11-4C58-B98D-6BBF346D23CA}"/>
                </a:ext>
              </a:extLst>
            </p:cNvPr>
            <p:cNvSpPr>
              <a:spLocks/>
            </p:cNvSpPr>
            <p:nvPr/>
          </p:nvSpPr>
          <p:spPr bwMode="auto">
            <a:xfrm>
              <a:off x="3719" y="3653"/>
              <a:ext cx="4" cy="32"/>
            </a:xfrm>
            <a:custGeom>
              <a:avLst/>
              <a:gdLst>
                <a:gd name="T0" fmla="*/ 0 w 24"/>
                <a:gd name="T1" fmla="*/ 158 h 160"/>
                <a:gd name="T2" fmla="*/ 12 w 24"/>
                <a:gd name="T3" fmla="*/ 160 h 160"/>
                <a:gd name="T4" fmla="*/ 24 w 24"/>
                <a:gd name="T5" fmla="*/ 0 h 160"/>
                <a:gd name="T6" fmla="*/ 0 w 24"/>
                <a:gd name="T7" fmla="*/ 158 h 160"/>
                <a:gd name="T8" fmla="*/ 0 60000 65536"/>
                <a:gd name="T9" fmla="*/ 0 60000 65536"/>
                <a:gd name="T10" fmla="*/ 0 60000 65536"/>
                <a:gd name="T11" fmla="*/ 0 60000 65536"/>
                <a:gd name="T12" fmla="*/ 0 w 24"/>
                <a:gd name="T13" fmla="*/ 0 h 160"/>
                <a:gd name="T14" fmla="*/ 24 w 24"/>
                <a:gd name="T15" fmla="*/ 160 h 160"/>
              </a:gdLst>
              <a:ahLst/>
              <a:cxnLst>
                <a:cxn ang="T8">
                  <a:pos x="T0" y="T1"/>
                </a:cxn>
                <a:cxn ang="T9">
                  <a:pos x="T2" y="T3"/>
                </a:cxn>
                <a:cxn ang="T10">
                  <a:pos x="T4" y="T5"/>
                </a:cxn>
                <a:cxn ang="T11">
                  <a:pos x="T6" y="T7"/>
                </a:cxn>
              </a:cxnLst>
              <a:rect l="T12" t="T13" r="T14" b="T15"/>
              <a:pathLst>
                <a:path w="24" h="160">
                  <a:moveTo>
                    <a:pt x="0" y="158"/>
                  </a:moveTo>
                  <a:lnTo>
                    <a:pt x="12" y="160"/>
                  </a:lnTo>
                  <a:lnTo>
                    <a:pt x="24" y="0"/>
                  </a:lnTo>
                  <a:lnTo>
                    <a:pt x="0" y="158"/>
                  </a:lnTo>
                </a:path>
              </a:pathLst>
            </a:custGeom>
            <a:noFill/>
            <a:ln w="0">
              <a:solidFill>
                <a:srgbClr val="000000"/>
              </a:solidFill>
              <a:prstDash val="solid"/>
              <a:round/>
              <a:headEnd/>
              <a:tailEnd/>
            </a:ln>
          </p:spPr>
          <p:txBody>
            <a:bodyPr/>
            <a:lstStyle/>
            <a:p>
              <a:endParaRPr lang="en-US"/>
            </a:p>
          </p:txBody>
        </p:sp>
        <p:sp>
          <p:nvSpPr>
            <p:cNvPr id="2946" name="Freeform 896">
              <a:extLst>
                <a:ext uri="{FF2B5EF4-FFF2-40B4-BE49-F238E27FC236}">
                  <a16:creationId xmlns:a16="http://schemas.microsoft.com/office/drawing/2014/main" id="{FBC021C3-EFD5-4FF5-A839-D6B5D1AD74F4}"/>
                </a:ext>
              </a:extLst>
            </p:cNvPr>
            <p:cNvSpPr>
              <a:spLocks/>
            </p:cNvSpPr>
            <p:nvPr/>
          </p:nvSpPr>
          <p:spPr bwMode="auto">
            <a:xfrm>
              <a:off x="3721" y="3653"/>
              <a:ext cx="2" cy="32"/>
            </a:xfrm>
            <a:custGeom>
              <a:avLst/>
              <a:gdLst>
                <a:gd name="T0" fmla="*/ 0 w 12"/>
                <a:gd name="T1" fmla="*/ 160 h 160"/>
                <a:gd name="T2" fmla="*/ 12 w 12"/>
                <a:gd name="T3" fmla="*/ 160 h 160"/>
                <a:gd name="T4" fmla="*/ 12 w 12"/>
                <a:gd name="T5" fmla="*/ 0 h 160"/>
                <a:gd name="T6" fmla="*/ 0 w 12"/>
                <a:gd name="T7" fmla="*/ 16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0" y="160"/>
                  </a:moveTo>
                  <a:lnTo>
                    <a:pt x="12" y="160"/>
                  </a:lnTo>
                  <a:lnTo>
                    <a:pt x="12" y="0"/>
                  </a:lnTo>
                  <a:lnTo>
                    <a:pt x="0" y="160"/>
                  </a:lnTo>
                  <a:close/>
                </a:path>
              </a:pathLst>
            </a:custGeom>
            <a:solidFill>
              <a:srgbClr val="000000"/>
            </a:solidFill>
            <a:ln w="9525">
              <a:noFill/>
              <a:round/>
              <a:headEnd/>
              <a:tailEnd/>
            </a:ln>
          </p:spPr>
          <p:txBody>
            <a:bodyPr/>
            <a:lstStyle/>
            <a:p>
              <a:endParaRPr lang="en-US"/>
            </a:p>
          </p:txBody>
        </p:sp>
        <p:sp>
          <p:nvSpPr>
            <p:cNvPr id="2947" name="Freeform 897">
              <a:extLst>
                <a:ext uri="{FF2B5EF4-FFF2-40B4-BE49-F238E27FC236}">
                  <a16:creationId xmlns:a16="http://schemas.microsoft.com/office/drawing/2014/main" id="{47C301C8-9220-4273-90C7-157F02D5EB53}"/>
                </a:ext>
              </a:extLst>
            </p:cNvPr>
            <p:cNvSpPr>
              <a:spLocks/>
            </p:cNvSpPr>
            <p:nvPr/>
          </p:nvSpPr>
          <p:spPr bwMode="auto">
            <a:xfrm>
              <a:off x="3721" y="3653"/>
              <a:ext cx="2" cy="32"/>
            </a:xfrm>
            <a:custGeom>
              <a:avLst/>
              <a:gdLst>
                <a:gd name="T0" fmla="*/ 0 w 12"/>
                <a:gd name="T1" fmla="*/ 160 h 160"/>
                <a:gd name="T2" fmla="*/ 12 w 12"/>
                <a:gd name="T3" fmla="*/ 160 h 160"/>
                <a:gd name="T4" fmla="*/ 12 w 12"/>
                <a:gd name="T5" fmla="*/ 0 h 160"/>
                <a:gd name="T6" fmla="*/ 0 w 12"/>
                <a:gd name="T7" fmla="*/ 16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0" y="160"/>
                  </a:moveTo>
                  <a:lnTo>
                    <a:pt x="12" y="160"/>
                  </a:lnTo>
                  <a:lnTo>
                    <a:pt x="12" y="0"/>
                  </a:lnTo>
                  <a:lnTo>
                    <a:pt x="0" y="160"/>
                  </a:lnTo>
                </a:path>
              </a:pathLst>
            </a:custGeom>
            <a:noFill/>
            <a:ln w="0">
              <a:solidFill>
                <a:srgbClr val="000000"/>
              </a:solidFill>
              <a:prstDash val="solid"/>
              <a:round/>
              <a:headEnd/>
              <a:tailEnd/>
            </a:ln>
          </p:spPr>
          <p:txBody>
            <a:bodyPr/>
            <a:lstStyle/>
            <a:p>
              <a:endParaRPr lang="en-US"/>
            </a:p>
          </p:txBody>
        </p:sp>
        <p:sp>
          <p:nvSpPr>
            <p:cNvPr id="2948" name="Freeform 898">
              <a:extLst>
                <a:ext uri="{FF2B5EF4-FFF2-40B4-BE49-F238E27FC236}">
                  <a16:creationId xmlns:a16="http://schemas.microsoft.com/office/drawing/2014/main" id="{0FAA535D-8693-44F1-BCCB-59339CD65386}"/>
                </a:ext>
              </a:extLst>
            </p:cNvPr>
            <p:cNvSpPr>
              <a:spLocks/>
            </p:cNvSpPr>
            <p:nvPr/>
          </p:nvSpPr>
          <p:spPr bwMode="auto">
            <a:xfrm>
              <a:off x="3723" y="3653"/>
              <a:ext cx="2" cy="32"/>
            </a:xfrm>
            <a:custGeom>
              <a:avLst/>
              <a:gdLst>
                <a:gd name="T0" fmla="*/ 0 w 11"/>
                <a:gd name="T1" fmla="*/ 160 h 160"/>
                <a:gd name="T2" fmla="*/ 11 w 11"/>
                <a:gd name="T3" fmla="*/ 160 h 160"/>
                <a:gd name="T4" fmla="*/ 0 w 11"/>
                <a:gd name="T5" fmla="*/ 0 h 160"/>
                <a:gd name="T6" fmla="*/ 0 w 11"/>
                <a:gd name="T7" fmla="*/ 160 h 160"/>
                <a:gd name="T8" fmla="*/ 0 60000 65536"/>
                <a:gd name="T9" fmla="*/ 0 60000 65536"/>
                <a:gd name="T10" fmla="*/ 0 60000 65536"/>
                <a:gd name="T11" fmla="*/ 0 60000 65536"/>
                <a:gd name="T12" fmla="*/ 0 w 11"/>
                <a:gd name="T13" fmla="*/ 0 h 160"/>
                <a:gd name="T14" fmla="*/ 11 w 11"/>
                <a:gd name="T15" fmla="*/ 160 h 160"/>
              </a:gdLst>
              <a:ahLst/>
              <a:cxnLst>
                <a:cxn ang="T8">
                  <a:pos x="T0" y="T1"/>
                </a:cxn>
                <a:cxn ang="T9">
                  <a:pos x="T2" y="T3"/>
                </a:cxn>
                <a:cxn ang="T10">
                  <a:pos x="T4" y="T5"/>
                </a:cxn>
                <a:cxn ang="T11">
                  <a:pos x="T6" y="T7"/>
                </a:cxn>
              </a:cxnLst>
              <a:rect l="T12" t="T13" r="T14" b="T15"/>
              <a:pathLst>
                <a:path w="11" h="160">
                  <a:moveTo>
                    <a:pt x="0" y="160"/>
                  </a:moveTo>
                  <a:lnTo>
                    <a:pt x="11" y="160"/>
                  </a:lnTo>
                  <a:lnTo>
                    <a:pt x="0" y="0"/>
                  </a:lnTo>
                  <a:lnTo>
                    <a:pt x="0" y="160"/>
                  </a:lnTo>
                  <a:close/>
                </a:path>
              </a:pathLst>
            </a:custGeom>
            <a:solidFill>
              <a:srgbClr val="000000"/>
            </a:solidFill>
            <a:ln w="9525">
              <a:noFill/>
              <a:round/>
              <a:headEnd/>
              <a:tailEnd/>
            </a:ln>
          </p:spPr>
          <p:txBody>
            <a:bodyPr/>
            <a:lstStyle/>
            <a:p>
              <a:endParaRPr lang="en-US"/>
            </a:p>
          </p:txBody>
        </p:sp>
        <p:sp>
          <p:nvSpPr>
            <p:cNvPr id="2949" name="Freeform 899">
              <a:extLst>
                <a:ext uri="{FF2B5EF4-FFF2-40B4-BE49-F238E27FC236}">
                  <a16:creationId xmlns:a16="http://schemas.microsoft.com/office/drawing/2014/main" id="{809A5A30-18D2-4630-9DEB-8640986FEDAC}"/>
                </a:ext>
              </a:extLst>
            </p:cNvPr>
            <p:cNvSpPr>
              <a:spLocks/>
            </p:cNvSpPr>
            <p:nvPr/>
          </p:nvSpPr>
          <p:spPr bwMode="auto">
            <a:xfrm>
              <a:off x="3723" y="3653"/>
              <a:ext cx="2" cy="32"/>
            </a:xfrm>
            <a:custGeom>
              <a:avLst/>
              <a:gdLst>
                <a:gd name="T0" fmla="*/ 0 w 11"/>
                <a:gd name="T1" fmla="*/ 160 h 160"/>
                <a:gd name="T2" fmla="*/ 11 w 11"/>
                <a:gd name="T3" fmla="*/ 160 h 160"/>
                <a:gd name="T4" fmla="*/ 0 w 11"/>
                <a:gd name="T5" fmla="*/ 0 h 160"/>
                <a:gd name="T6" fmla="*/ 0 w 11"/>
                <a:gd name="T7" fmla="*/ 160 h 160"/>
                <a:gd name="T8" fmla="*/ 0 60000 65536"/>
                <a:gd name="T9" fmla="*/ 0 60000 65536"/>
                <a:gd name="T10" fmla="*/ 0 60000 65536"/>
                <a:gd name="T11" fmla="*/ 0 60000 65536"/>
                <a:gd name="T12" fmla="*/ 0 w 11"/>
                <a:gd name="T13" fmla="*/ 0 h 160"/>
                <a:gd name="T14" fmla="*/ 11 w 11"/>
                <a:gd name="T15" fmla="*/ 160 h 160"/>
              </a:gdLst>
              <a:ahLst/>
              <a:cxnLst>
                <a:cxn ang="T8">
                  <a:pos x="T0" y="T1"/>
                </a:cxn>
                <a:cxn ang="T9">
                  <a:pos x="T2" y="T3"/>
                </a:cxn>
                <a:cxn ang="T10">
                  <a:pos x="T4" y="T5"/>
                </a:cxn>
                <a:cxn ang="T11">
                  <a:pos x="T6" y="T7"/>
                </a:cxn>
              </a:cxnLst>
              <a:rect l="T12" t="T13" r="T14" b="T15"/>
              <a:pathLst>
                <a:path w="11" h="160">
                  <a:moveTo>
                    <a:pt x="0" y="160"/>
                  </a:moveTo>
                  <a:lnTo>
                    <a:pt x="11" y="160"/>
                  </a:lnTo>
                  <a:lnTo>
                    <a:pt x="0" y="0"/>
                  </a:lnTo>
                  <a:lnTo>
                    <a:pt x="0" y="160"/>
                  </a:lnTo>
                </a:path>
              </a:pathLst>
            </a:custGeom>
            <a:noFill/>
            <a:ln w="0">
              <a:solidFill>
                <a:srgbClr val="000000"/>
              </a:solidFill>
              <a:prstDash val="solid"/>
              <a:round/>
              <a:headEnd/>
              <a:tailEnd/>
            </a:ln>
          </p:spPr>
          <p:txBody>
            <a:bodyPr/>
            <a:lstStyle/>
            <a:p>
              <a:endParaRPr lang="en-US"/>
            </a:p>
          </p:txBody>
        </p:sp>
        <p:sp>
          <p:nvSpPr>
            <p:cNvPr id="2950" name="Freeform 900">
              <a:extLst>
                <a:ext uri="{FF2B5EF4-FFF2-40B4-BE49-F238E27FC236}">
                  <a16:creationId xmlns:a16="http://schemas.microsoft.com/office/drawing/2014/main" id="{5122E162-8977-415D-AAD1-A5E1ED8111E8}"/>
                </a:ext>
              </a:extLst>
            </p:cNvPr>
            <p:cNvSpPr>
              <a:spLocks/>
            </p:cNvSpPr>
            <p:nvPr/>
          </p:nvSpPr>
          <p:spPr bwMode="auto">
            <a:xfrm>
              <a:off x="3723" y="3653"/>
              <a:ext cx="4" cy="32"/>
            </a:xfrm>
            <a:custGeom>
              <a:avLst/>
              <a:gdLst>
                <a:gd name="T0" fmla="*/ 11 w 23"/>
                <a:gd name="T1" fmla="*/ 160 h 160"/>
                <a:gd name="T2" fmla="*/ 23 w 23"/>
                <a:gd name="T3" fmla="*/ 158 h 160"/>
                <a:gd name="T4" fmla="*/ 0 w 23"/>
                <a:gd name="T5" fmla="*/ 0 h 160"/>
                <a:gd name="T6" fmla="*/ 11 w 23"/>
                <a:gd name="T7" fmla="*/ 160 h 160"/>
                <a:gd name="T8" fmla="*/ 0 60000 65536"/>
                <a:gd name="T9" fmla="*/ 0 60000 65536"/>
                <a:gd name="T10" fmla="*/ 0 60000 65536"/>
                <a:gd name="T11" fmla="*/ 0 60000 65536"/>
                <a:gd name="T12" fmla="*/ 0 w 23"/>
                <a:gd name="T13" fmla="*/ 0 h 160"/>
                <a:gd name="T14" fmla="*/ 23 w 23"/>
                <a:gd name="T15" fmla="*/ 160 h 160"/>
              </a:gdLst>
              <a:ahLst/>
              <a:cxnLst>
                <a:cxn ang="T8">
                  <a:pos x="T0" y="T1"/>
                </a:cxn>
                <a:cxn ang="T9">
                  <a:pos x="T2" y="T3"/>
                </a:cxn>
                <a:cxn ang="T10">
                  <a:pos x="T4" y="T5"/>
                </a:cxn>
                <a:cxn ang="T11">
                  <a:pos x="T6" y="T7"/>
                </a:cxn>
              </a:cxnLst>
              <a:rect l="T12" t="T13" r="T14" b="T15"/>
              <a:pathLst>
                <a:path w="23" h="160">
                  <a:moveTo>
                    <a:pt x="11" y="160"/>
                  </a:moveTo>
                  <a:lnTo>
                    <a:pt x="23" y="158"/>
                  </a:lnTo>
                  <a:lnTo>
                    <a:pt x="0" y="0"/>
                  </a:lnTo>
                  <a:lnTo>
                    <a:pt x="11" y="160"/>
                  </a:lnTo>
                  <a:close/>
                </a:path>
              </a:pathLst>
            </a:custGeom>
            <a:solidFill>
              <a:srgbClr val="000000"/>
            </a:solidFill>
            <a:ln w="9525">
              <a:noFill/>
              <a:round/>
              <a:headEnd/>
              <a:tailEnd/>
            </a:ln>
          </p:spPr>
          <p:txBody>
            <a:bodyPr/>
            <a:lstStyle/>
            <a:p>
              <a:endParaRPr lang="en-US"/>
            </a:p>
          </p:txBody>
        </p:sp>
        <p:sp>
          <p:nvSpPr>
            <p:cNvPr id="2951" name="Freeform 901">
              <a:extLst>
                <a:ext uri="{FF2B5EF4-FFF2-40B4-BE49-F238E27FC236}">
                  <a16:creationId xmlns:a16="http://schemas.microsoft.com/office/drawing/2014/main" id="{26E2E959-58CC-4E85-95E4-B8B0DACCB9E2}"/>
                </a:ext>
              </a:extLst>
            </p:cNvPr>
            <p:cNvSpPr>
              <a:spLocks/>
            </p:cNvSpPr>
            <p:nvPr/>
          </p:nvSpPr>
          <p:spPr bwMode="auto">
            <a:xfrm>
              <a:off x="3723" y="3653"/>
              <a:ext cx="4" cy="32"/>
            </a:xfrm>
            <a:custGeom>
              <a:avLst/>
              <a:gdLst>
                <a:gd name="T0" fmla="*/ 11 w 23"/>
                <a:gd name="T1" fmla="*/ 160 h 160"/>
                <a:gd name="T2" fmla="*/ 23 w 23"/>
                <a:gd name="T3" fmla="*/ 158 h 160"/>
                <a:gd name="T4" fmla="*/ 0 w 23"/>
                <a:gd name="T5" fmla="*/ 0 h 160"/>
                <a:gd name="T6" fmla="*/ 11 w 23"/>
                <a:gd name="T7" fmla="*/ 160 h 160"/>
                <a:gd name="T8" fmla="*/ 0 60000 65536"/>
                <a:gd name="T9" fmla="*/ 0 60000 65536"/>
                <a:gd name="T10" fmla="*/ 0 60000 65536"/>
                <a:gd name="T11" fmla="*/ 0 60000 65536"/>
                <a:gd name="T12" fmla="*/ 0 w 23"/>
                <a:gd name="T13" fmla="*/ 0 h 160"/>
                <a:gd name="T14" fmla="*/ 23 w 23"/>
                <a:gd name="T15" fmla="*/ 160 h 160"/>
              </a:gdLst>
              <a:ahLst/>
              <a:cxnLst>
                <a:cxn ang="T8">
                  <a:pos x="T0" y="T1"/>
                </a:cxn>
                <a:cxn ang="T9">
                  <a:pos x="T2" y="T3"/>
                </a:cxn>
                <a:cxn ang="T10">
                  <a:pos x="T4" y="T5"/>
                </a:cxn>
                <a:cxn ang="T11">
                  <a:pos x="T6" y="T7"/>
                </a:cxn>
              </a:cxnLst>
              <a:rect l="T12" t="T13" r="T14" b="T15"/>
              <a:pathLst>
                <a:path w="23" h="160">
                  <a:moveTo>
                    <a:pt x="11" y="160"/>
                  </a:moveTo>
                  <a:lnTo>
                    <a:pt x="23" y="158"/>
                  </a:lnTo>
                  <a:lnTo>
                    <a:pt x="0" y="0"/>
                  </a:lnTo>
                  <a:lnTo>
                    <a:pt x="11" y="160"/>
                  </a:lnTo>
                </a:path>
              </a:pathLst>
            </a:custGeom>
            <a:noFill/>
            <a:ln w="0">
              <a:solidFill>
                <a:srgbClr val="000000"/>
              </a:solidFill>
              <a:prstDash val="solid"/>
              <a:round/>
              <a:headEnd/>
              <a:tailEnd/>
            </a:ln>
          </p:spPr>
          <p:txBody>
            <a:bodyPr/>
            <a:lstStyle/>
            <a:p>
              <a:endParaRPr lang="en-US"/>
            </a:p>
          </p:txBody>
        </p:sp>
        <p:sp>
          <p:nvSpPr>
            <p:cNvPr id="2952" name="Freeform 902">
              <a:extLst>
                <a:ext uri="{FF2B5EF4-FFF2-40B4-BE49-F238E27FC236}">
                  <a16:creationId xmlns:a16="http://schemas.microsoft.com/office/drawing/2014/main" id="{AE8748B3-EC5F-4E56-8151-5872B8763182}"/>
                </a:ext>
              </a:extLst>
            </p:cNvPr>
            <p:cNvSpPr>
              <a:spLocks/>
            </p:cNvSpPr>
            <p:nvPr/>
          </p:nvSpPr>
          <p:spPr bwMode="auto">
            <a:xfrm>
              <a:off x="3723" y="3653"/>
              <a:ext cx="5" cy="32"/>
            </a:xfrm>
            <a:custGeom>
              <a:avLst/>
              <a:gdLst>
                <a:gd name="T0" fmla="*/ 23 w 35"/>
                <a:gd name="T1" fmla="*/ 158 h 158"/>
                <a:gd name="T2" fmla="*/ 35 w 35"/>
                <a:gd name="T3" fmla="*/ 155 h 158"/>
                <a:gd name="T4" fmla="*/ 0 w 35"/>
                <a:gd name="T5" fmla="*/ 0 h 158"/>
                <a:gd name="T6" fmla="*/ 23 w 35"/>
                <a:gd name="T7" fmla="*/ 158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23" y="158"/>
                  </a:moveTo>
                  <a:lnTo>
                    <a:pt x="35" y="155"/>
                  </a:lnTo>
                  <a:lnTo>
                    <a:pt x="0" y="0"/>
                  </a:lnTo>
                  <a:lnTo>
                    <a:pt x="23" y="158"/>
                  </a:lnTo>
                  <a:close/>
                </a:path>
              </a:pathLst>
            </a:custGeom>
            <a:solidFill>
              <a:srgbClr val="000000"/>
            </a:solidFill>
            <a:ln w="9525">
              <a:noFill/>
              <a:round/>
              <a:headEnd/>
              <a:tailEnd/>
            </a:ln>
          </p:spPr>
          <p:txBody>
            <a:bodyPr/>
            <a:lstStyle/>
            <a:p>
              <a:endParaRPr lang="en-US"/>
            </a:p>
          </p:txBody>
        </p:sp>
        <p:sp>
          <p:nvSpPr>
            <p:cNvPr id="2953" name="Freeform 903">
              <a:extLst>
                <a:ext uri="{FF2B5EF4-FFF2-40B4-BE49-F238E27FC236}">
                  <a16:creationId xmlns:a16="http://schemas.microsoft.com/office/drawing/2014/main" id="{38AF3C09-FB8B-4B45-A2ED-244F0564CDB0}"/>
                </a:ext>
              </a:extLst>
            </p:cNvPr>
            <p:cNvSpPr>
              <a:spLocks/>
            </p:cNvSpPr>
            <p:nvPr/>
          </p:nvSpPr>
          <p:spPr bwMode="auto">
            <a:xfrm>
              <a:off x="3723" y="3653"/>
              <a:ext cx="5" cy="32"/>
            </a:xfrm>
            <a:custGeom>
              <a:avLst/>
              <a:gdLst>
                <a:gd name="T0" fmla="*/ 23 w 35"/>
                <a:gd name="T1" fmla="*/ 158 h 158"/>
                <a:gd name="T2" fmla="*/ 35 w 35"/>
                <a:gd name="T3" fmla="*/ 155 h 158"/>
                <a:gd name="T4" fmla="*/ 0 w 35"/>
                <a:gd name="T5" fmla="*/ 0 h 158"/>
                <a:gd name="T6" fmla="*/ 23 w 35"/>
                <a:gd name="T7" fmla="*/ 158 h 158"/>
                <a:gd name="T8" fmla="*/ 0 60000 65536"/>
                <a:gd name="T9" fmla="*/ 0 60000 65536"/>
                <a:gd name="T10" fmla="*/ 0 60000 65536"/>
                <a:gd name="T11" fmla="*/ 0 60000 65536"/>
                <a:gd name="T12" fmla="*/ 0 w 35"/>
                <a:gd name="T13" fmla="*/ 0 h 158"/>
                <a:gd name="T14" fmla="*/ 35 w 35"/>
                <a:gd name="T15" fmla="*/ 158 h 158"/>
              </a:gdLst>
              <a:ahLst/>
              <a:cxnLst>
                <a:cxn ang="T8">
                  <a:pos x="T0" y="T1"/>
                </a:cxn>
                <a:cxn ang="T9">
                  <a:pos x="T2" y="T3"/>
                </a:cxn>
                <a:cxn ang="T10">
                  <a:pos x="T4" y="T5"/>
                </a:cxn>
                <a:cxn ang="T11">
                  <a:pos x="T6" y="T7"/>
                </a:cxn>
              </a:cxnLst>
              <a:rect l="T12" t="T13" r="T14" b="T15"/>
              <a:pathLst>
                <a:path w="35" h="158">
                  <a:moveTo>
                    <a:pt x="23" y="158"/>
                  </a:moveTo>
                  <a:lnTo>
                    <a:pt x="35" y="155"/>
                  </a:lnTo>
                  <a:lnTo>
                    <a:pt x="0" y="0"/>
                  </a:lnTo>
                  <a:lnTo>
                    <a:pt x="23" y="158"/>
                  </a:lnTo>
                </a:path>
              </a:pathLst>
            </a:custGeom>
            <a:noFill/>
            <a:ln w="0">
              <a:solidFill>
                <a:srgbClr val="000000"/>
              </a:solidFill>
              <a:prstDash val="solid"/>
              <a:round/>
              <a:headEnd/>
              <a:tailEnd/>
            </a:ln>
          </p:spPr>
          <p:txBody>
            <a:bodyPr/>
            <a:lstStyle/>
            <a:p>
              <a:endParaRPr lang="en-US"/>
            </a:p>
          </p:txBody>
        </p:sp>
        <p:sp>
          <p:nvSpPr>
            <p:cNvPr id="2954" name="Freeform 904">
              <a:extLst>
                <a:ext uri="{FF2B5EF4-FFF2-40B4-BE49-F238E27FC236}">
                  <a16:creationId xmlns:a16="http://schemas.microsoft.com/office/drawing/2014/main" id="{71C43213-DD1A-4324-A4CF-09893271718E}"/>
                </a:ext>
              </a:extLst>
            </p:cNvPr>
            <p:cNvSpPr>
              <a:spLocks/>
            </p:cNvSpPr>
            <p:nvPr/>
          </p:nvSpPr>
          <p:spPr bwMode="auto">
            <a:xfrm>
              <a:off x="3723" y="3653"/>
              <a:ext cx="7" cy="31"/>
            </a:xfrm>
            <a:custGeom>
              <a:avLst/>
              <a:gdLst>
                <a:gd name="T0" fmla="*/ 35 w 47"/>
                <a:gd name="T1" fmla="*/ 155 h 155"/>
                <a:gd name="T2" fmla="*/ 47 w 47"/>
                <a:gd name="T3" fmla="*/ 152 h 155"/>
                <a:gd name="T4" fmla="*/ 0 w 47"/>
                <a:gd name="T5" fmla="*/ 0 h 155"/>
                <a:gd name="T6" fmla="*/ 35 w 47"/>
                <a:gd name="T7" fmla="*/ 155 h 155"/>
                <a:gd name="T8" fmla="*/ 0 60000 65536"/>
                <a:gd name="T9" fmla="*/ 0 60000 65536"/>
                <a:gd name="T10" fmla="*/ 0 60000 65536"/>
                <a:gd name="T11" fmla="*/ 0 60000 65536"/>
                <a:gd name="T12" fmla="*/ 0 w 47"/>
                <a:gd name="T13" fmla="*/ 0 h 155"/>
                <a:gd name="T14" fmla="*/ 47 w 47"/>
                <a:gd name="T15" fmla="*/ 155 h 155"/>
              </a:gdLst>
              <a:ahLst/>
              <a:cxnLst>
                <a:cxn ang="T8">
                  <a:pos x="T0" y="T1"/>
                </a:cxn>
                <a:cxn ang="T9">
                  <a:pos x="T2" y="T3"/>
                </a:cxn>
                <a:cxn ang="T10">
                  <a:pos x="T4" y="T5"/>
                </a:cxn>
                <a:cxn ang="T11">
                  <a:pos x="T6" y="T7"/>
                </a:cxn>
              </a:cxnLst>
              <a:rect l="T12" t="T13" r="T14" b="T15"/>
              <a:pathLst>
                <a:path w="47" h="155">
                  <a:moveTo>
                    <a:pt x="35" y="155"/>
                  </a:moveTo>
                  <a:lnTo>
                    <a:pt x="47" y="152"/>
                  </a:lnTo>
                  <a:lnTo>
                    <a:pt x="0" y="0"/>
                  </a:lnTo>
                  <a:lnTo>
                    <a:pt x="35" y="155"/>
                  </a:lnTo>
                  <a:close/>
                </a:path>
              </a:pathLst>
            </a:custGeom>
            <a:solidFill>
              <a:srgbClr val="000000"/>
            </a:solidFill>
            <a:ln w="9525">
              <a:noFill/>
              <a:round/>
              <a:headEnd/>
              <a:tailEnd/>
            </a:ln>
          </p:spPr>
          <p:txBody>
            <a:bodyPr/>
            <a:lstStyle/>
            <a:p>
              <a:endParaRPr lang="en-US"/>
            </a:p>
          </p:txBody>
        </p:sp>
        <p:sp>
          <p:nvSpPr>
            <p:cNvPr id="2955" name="Freeform 905">
              <a:extLst>
                <a:ext uri="{FF2B5EF4-FFF2-40B4-BE49-F238E27FC236}">
                  <a16:creationId xmlns:a16="http://schemas.microsoft.com/office/drawing/2014/main" id="{0F907B8E-5585-4FE1-92FC-0ABC19EDCB75}"/>
                </a:ext>
              </a:extLst>
            </p:cNvPr>
            <p:cNvSpPr>
              <a:spLocks/>
            </p:cNvSpPr>
            <p:nvPr/>
          </p:nvSpPr>
          <p:spPr bwMode="auto">
            <a:xfrm>
              <a:off x="3723" y="3653"/>
              <a:ext cx="7" cy="31"/>
            </a:xfrm>
            <a:custGeom>
              <a:avLst/>
              <a:gdLst>
                <a:gd name="T0" fmla="*/ 35 w 47"/>
                <a:gd name="T1" fmla="*/ 155 h 155"/>
                <a:gd name="T2" fmla="*/ 47 w 47"/>
                <a:gd name="T3" fmla="*/ 152 h 155"/>
                <a:gd name="T4" fmla="*/ 0 w 47"/>
                <a:gd name="T5" fmla="*/ 0 h 155"/>
                <a:gd name="T6" fmla="*/ 35 w 47"/>
                <a:gd name="T7" fmla="*/ 155 h 155"/>
                <a:gd name="T8" fmla="*/ 0 60000 65536"/>
                <a:gd name="T9" fmla="*/ 0 60000 65536"/>
                <a:gd name="T10" fmla="*/ 0 60000 65536"/>
                <a:gd name="T11" fmla="*/ 0 60000 65536"/>
                <a:gd name="T12" fmla="*/ 0 w 47"/>
                <a:gd name="T13" fmla="*/ 0 h 155"/>
                <a:gd name="T14" fmla="*/ 47 w 47"/>
                <a:gd name="T15" fmla="*/ 155 h 155"/>
              </a:gdLst>
              <a:ahLst/>
              <a:cxnLst>
                <a:cxn ang="T8">
                  <a:pos x="T0" y="T1"/>
                </a:cxn>
                <a:cxn ang="T9">
                  <a:pos x="T2" y="T3"/>
                </a:cxn>
                <a:cxn ang="T10">
                  <a:pos x="T4" y="T5"/>
                </a:cxn>
                <a:cxn ang="T11">
                  <a:pos x="T6" y="T7"/>
                </a:cxn>
              </a:cxnLst>
              <a:rect l="T12" t="T13" r="T14" b="T15"/>
              <a:pathLst>
                <a:path w="47" h="155">
                  <a:moveTo>
                    <a:pt x="35" y="155"/>
                  </a:moveTo>
                  <a:lnTo>
                    <a:pt x="47" y="152"/>
                  </a:lnTo>
                  <a:lnTo>
                    <a:pt x="0" y="0"/>
                  </a:lnTo>
                  <a:lnTo>
                    <a:pt x="35" y="155"/>
                  </a:lnTo>
                </a:path>
              </a:pathLst>
            </a:custGeom>
            <a:noFill/>
            <a:ln w="0">
              <a:solidFill>
                <a:srgbClr val="000000"/>
              </a:solidFill>
              <a:prstDash val="solid"/>
              <a:round/>
              <a:headEnd/>
              <a:tailEnd/>
            </a:ln>
          </p:spPr>
          <p:txBody>
            <a:bodyPr/>
            <a:lstStyle/>
            <a:p>
              <a:endParaRPr lang="en-US"/>
            </a:p>
          </p:txBody>
        </p:sp>
        <p:sp>
          <p:nvSpPr>
            <p:cNvPr id="2956" name="Freeform 906">
              <a:extLst>
                <a:ext uri="{FF2B5EF4-FFF2-40B4-BE49-F238E27FC236}">
                  <a16:creationId xmlns:a16="http://schemas.microsoft.com/office/drawing/2014/main" id="{3A8D04BB-F707-492C-AC56-83713BFD2F89}"/>
                </a:ext>
              </a:extLst>
            </p:cNvPr>
            <p:cNvSpPr>
              <a:spLocks/>
            </p:cNvSpPr>
            <p:nvPr/>
          </p:nvSpPr>
          <p:spPr bwMode="auto">
            <a:xfrm>
              <a:off x="3723" y="3653"/>
              <a:ext cx="9" cy="30"/>
            </a:xfrm>
            <a:custGeom>
              <a:avLst/>
              <a:gdLst>
                <a:gd name="T0" fmla="*/ 47 w 57"/>
                <a:gd name="T1" fmla="*/ 152 h 152"/>
                <a:gd name="T2" fmla="*/ 57 w 57"/>
                <a:gd name="T3" fmla="*/ 147 h 152"/>
                <a:gd name="T4" fmla="*/ 0 w 57"/>
                <a:gd name="T5" fmla="*/ 0 h 152"/>
                <a:gd name="T6" fmla="*/ 47 w 57"/>
                <a:gd name="T7" fmla="*/ 152 h 152"/>
                <a:gd name="T8" fmla="*/ 0 60000 65536"/>
                <a:gd name="T9" fmla="*/ 0 60000 65536"/>
                <a:gd name="T10" fmla="*/ 0 60000 65536"/>
                <a:gd name="T11" fmla="*/ 0 60000 65536"/>
                <a:gd name="T12" fmla="*/ 0 w 57"/>
                <a:gd name="T13" fmla="*/ 0 h 152"/>
                <a:gd name="T14" fmla="*/ 57 w 57"/>
                <a:gd name="T15" fmla="*/ 152 h 152"/>
              </a:gdLst>
              <a:ahLst/>
              <a:cxnLst>
                <a:cxn ang="T8">
                  <a:pos x="T0" y="T1"/>
                </a:cxn>
                <a:cxn ang="T9">
                  <a:pos x="T2" y="T3"/>
                </a:cxn>
                <a:cxn ang="T10">
                  <a:pos x="T4" y="T5"/>
                </a:cxn>
                <a:cxn ang="T11">
                  <a:pos x="T6" y="T7"/>
                </a:cxn>
              </a:cxnLst>
              <a:rect l="T12" t="T13" r="T14" b="T15"/>
              <a:pathLst>
                <a:path w="57" h="152">
                  <a:moveTo>
                    <a:pt x="47" y="152"/>
                  </a:moveTo>
                  <a:lnTo>
                    <a:pt x="57" y="147"/>
                  </a:lnTo>
                  <a:lnTo>
                    <a:pt x="0" y="0"/>
                  </a:lnTo>
                  <a:lnTo>
                    <a:pt x="47" y="152"/>
                  </a:lnTo>
                  <a:close/>
                </a:path>
              </a:pathLst>
            </a:custGeom>
            <a:solidFill>
              <a:srgbClr val="000000"/>
            </a:solidFill>
            <a:ln w="9525">
              <a:noFill/>
              <a:round/>
              <a:headEnd/>
              <a:tailEnd/>
            </a:ln>
          </p:spPr>
          <p:txBody>
            <a:bodyPr/>
            <a:lstStyle/>
            <a:p>
              <a:endParaRPr lang="en-US"/>
            </a:p>
          </p:txBody>
        </p:sp>
        <p:sp>
          <p:nvSpPr>
            <p:cNvPr id="2957" name="Freeform 907">
              <a:extLst>
                <a:ext uri="{FF2B5EF4-FFF2-40B4-BE49-F238E27FC236}">
                  <a16:creationId xmlns:a16="http://schemas.microsoft.com/office/drawing/2014/main" id="{4AFE0F02-AC64-470C-8679-39140EC453AC}"/>
                </a:ext>
              </a:extLst>
            </p:cNvPr>
            <p:cNvSpPr>
              <a:spLocks/>
            </p:cNvSpPr>
            <p:nvPr/>
          </p:nvSpPr>
          <p:spPr bwMode="auto">
            <a:xfrm>
              <a:off x="3723" y="3653"/>
              <a:ext cx="9" cy="30"/>
            </a:xfrm>
            <a:custGeom>
              <a:avLst/>
              <a:gdLst>
                <a:gd name="T0" fmla="*/ 47 w 57"/>
                <a:gd name="T1" fmla="*/ 152 h 152"/>
                <a:gd name="T2" fmla="*/ 57 w 57"/>
                <a:gd name="T3" fmla="*/ 147 h 152"/>
                <a:gd name="T4" fmla="*/ 0 w 57"/>
                <a:gd name="T5" fmla="*/ 0 h 152"/>
                <a:gd name="T6" fmla="*/ 47 w 57"/>
                <a:gd name="T7" fmla="*/ 152 h 152"/>
                <a:gd name="T8" fmla="*/ 0 60000 65536"/>
                <a:gd name="T9" fmla="*/ 0 60000 65536"/>
                <a:gd name="T10" fmla="*/ 0 60000 65536"/>
                <a:gd name="T11" fmla="*/ 0 60000 65536"/>
                <a:gd name="T12" fmla="*/ 0 w 57"/>
                <a:gd name="T13" fmla="*/ 0 h 152"/>
                <a:gd name="T14" fmla="*/ 57 w 57"/>
                <a:gd name="T15" fmla="*/ 152 h 152"/>
              </a:gdLst>
              <a:ahLst/>
              <a:cxnLst>
                <a:cxn ang="T8">
                  <a:pos x="T0" y="T1"/>
                </a:cxn>
                <a:cxn ang="T9">
                  <a:pos x="T2" y="T3"/>
                </a:cxn>
                <a:cxn ang="T10">
                  <a:pos x="T4" y="T5"/>
                </a:cxn>
                <a:cxn ang="T11">
                  <a:pos x="T6" y="T7"/>
                </a:cxn>
              </a:cxnLst>
              <a:rect l="T12" t="T13" r="T14" b="T15"/>
              <a:pathLst>
                <a:path w="57" h="152">
                  <a:moveTo>
                    <a:pt x="47" y="152"/>
                  </a:moveTo>
                  <a:lnTo>
                    <a:pt x="57" y="147"/>
                  </a:lnTo>
                  <a:lnTo>
                    <a:pt x="0" y="0"/>
                  </a:lnTo>
                  <a:lnTo>
                    <a:pt x="47" y="152"/>
                  </a:lnTo>
                </a:path>
              </a:pathLst>
            </a:custGeom>
            <a:noFill/>
            <a:ln w="0">
              <a:solidFill>
                <a:srgbClr val="000000"/>
              </a:solidFill>
              <a:prstDash val="solid"/>
              <a:round/>
              <a:headEnd/>
              <a:tailEnd/>
            </a:ln>
          </p:spPr>
          <p:txBody>
            <a:bodyPr/>
            <a:lstStyle/>
            <a:p>
              <a:endParaRPr lang="en-US"/>
            </a:p>
          </p:txBody>
        </p:sp>
        <p:sp>
          <p:nvSpPr>
            <p:cNvPr id="2958" name="Freeform 908">
              <a:extLst>
                <a:ext uri="{FF2B5EF4-FFF2-40B4-BE49-F238E27FC236}">
                  <a16:creationId xmlns:a16="http://schemas.microsoft.com/office/drawing/2014/main" id="{CF308D1B-4C27-4C5D-825C-3799D7D46CAA}"/>
                </a:ext>
              </a:extLst>
            </p:cNvPr>
            <p:cNvSpPr>
              <a:spLocks/>
            </p:cNvSpPr>
            <p:nvPr/>
          </p:nvSpPr>
          <p:spPr bwMode="auto">
            <a:xfrm>
              <a:off x="3723" y="3653"/>
              <a:ext cx="11" cy="29"/>
            </a:xfrm>
            <a:custGeom>
              <a:avLst/>
              <a:gdLst>
                <a:gd name="T0" fmla="*/ 57 w 68"/>
                <a:gd name="T1" fmla="*/ 147 h 147"/>
                <a:gd name="T2" fmla="*/ 68 w 68"/>
                <a:gd name="T3" fmla="*/ 141 h 147"/>
                <a:gd name="T4" fmla="*/ 0 w 68"/>
                <a:gd name="T5" fmla="*/ 0 h 147"/>
                <a:gd name="T6" fmla="*/ 57 w 68"/>
                <a:gd name="T7" fmla="*/ 147 h 147"/>
                <a:gd name="T8" fmla="*/ 0 60000 65536"/>
                <a:gd name="T9" fmla="*/ 0 60000 65536"/>
                <a:gd name="T10" fmla="*/ 0 60000 65536"/>
                <a:gd name="T11" fmla="*/ 0 60000 65536"/>
                <a:gd name="T12" fmla="*/ 0 w 68"/>
                <a:gd name="T13" fmla="*/ 0 h 147"/>
                <a:gd name="T14" fmla="*/ 68 w 68"/>
                <a:gd name="T15" fmla="*/ 147 h 147"/>
              </a:gdLst>
              <a:ahLst/>
              <a:cxnLst>
                <a:cxn ang="T8">
                  <a:pos x="T0" y="T1"/>
                </a:cxn>
                <a:cxn ang="T9">
                  <a:pos x="T2" y="T3"/>
                </a:cxn>
                <a:cxn ang="T10">
                  <a:pos x="T4" y="T5"/>
                </a:cxn>
                <a:cxn ang="T11">
                  <a:pos x="T6" y="T7"/>
                </a:cxn>
              </a:cxnLst>
              <a:rect l="T12" t="T13" r="T14" b="T15"/>
              <a:pathLst>
                <a:path w="68" h="147">
                  <a:moveTo>
                    <a:pt x="57" y="147"/>
                  </a:moveTo>
                  <a:lnTo>
                    <a:pt x="68" y="141"/>
                  </a:lnTo>
                  <a:lnTo>
                    <a:pt x="0" y="0"/>
                  </a:lnTo>
                  <a:lnTo>
                    <a:pt x="57" y="147"/>
                  </a:lnTo>
                  <a:close/>
                </a:path>
              </a:pathLst>
            </a:custGeom>
            <a:solidFill>
              <a:srgbClr val="000000"/>
            </a:solidFill>
            <a:ln w="9525">
              <a:noFill/>
              <a:round/>
              <a:headEnd/>
              <a:tailEnd/>
            </a:ln>
          </p:spPr>
          <p:txBody>
            <a:bodyPr/>
            <a:lstStyle/>
            <a:p>
              <a:endParaRPr lang="en-US"/>
            </a:p>
          </p:txBody>
        </p:sp>
        <p:sp>
          <p:nvSpPr>
            <p:cNvPr id="2959" name="Freeform 909">
              <a:extLst>
                <a:ext uri="{FF2B5EF4-FFF2-40B4-BE49-F238E27FC236}">
                  <a16:creationId xmlns:a16="http://schemas.microsoft.com/office/drawing/2014/main" id="{7C5C719A-686B-4835-AE44-CB14AD0121BF}"/>
                </a:ext>
              </a:extLst>
            </p:cNvPr>
            <p:cNvSpPr>
              <a:spLocks/>
            </p:cNvSpPr>
            <p:nvPr/>
          </p:nvSpPr>
          <p:spPr bwMode="auto">
            <a:xfrm>
              <a:off x="3723" y="3653"/>
              <a:ext cx="11" cy="29"/>
            </a:xfrm>
            <a:custGeom>
              <a:avLst/>
              <a:gdLst>
                <a:gd name="T0" fmla="*/ 57 w 68"/>
                <a:gd name="T1" fmla="*/ 147 h 147"/>
                <a:gd name="T2" fmla="*/ 68 w 68"/>
                <a:gd name="T3" fmla="*/ 141 h 147"/>
                <a:gd name="T4" fmla="*/ 0 w 68"/>
                <a:gd name="T5" fmla="*/ 0 h 147"/>
                <a:gd name="T6" fmla="*/ 57 w 68"/>
                <a:gd name="T7" fmla="*/ 147 h 147"/>
                <a:gd name="T8" fmla="*/ 0 60000 65536"/>
                <a:gd name="T9" fmla="*/ 0 60000 65536"/>
                <a:gd name="T10" fmla="*/ 0 60000 65536"/>
                <a:gd name="T11" fmla="*/ 0 60000 65536"/>
                <a:gd name="T12" fmla="*/ 0 w 68"/>
                <a:gd name="T13" fmla="*/ 0 h 147"/>
                <a:gd name="T14" fmla="*/ 68 w 68"/>
                <a:gd name="T15" fmla="*/ 147 h 147"/>
              </a:gdLst>
              <a:ahLst/>
              <a:cxnLst>
                <a:cxn ang="T8">
                  <a:pos x="T0" y="T1"/>
                </a:cxn>
                <a:cxn ang="T9">
                  <a:pos x="T2" y="T3"/>
                </a:cxn>
                <a:cxn ang="T10">
                  <a:pos x="T4" y="T5"/>
                </a:cxn>
                <a:cxn ang="T11">
                  <a:pos x="T6" y="T7"/>
                </a:cxn>
              </a:cxnLst>
              <a:rect l="T12" t="T13" r="T14" b="T15"/>
              <a:pathLst>
                <a:path w="68" h="147">
                  <a:moveTo>
                    <a:pt x="57" y="147"/>
                  </a:moveTo>
                  <a:lnTo>
                    <a:pt x="68" y="141"/>
                  </a:lnTo>
                  <a:lnTo>
                    <a:pt x="0" y="0"/>
                  </a:lnTo>
                  <a:lnTo>
                    <a:pt x="57" y="147"/>
                  </a:lnTo>
                </a:path>
              </a:pathLst>
            </a:custGeom>
            <a:noFill/>
            <a:ln w="0">
              <a:solidFill>
                <a:srgbClr val="000000"/>
              </a:solidFill>
              <a:prstDash val="solid"/>
              <a:round/>
              <a:headEnd/>
              <a:tailEnd/>
            </a:ln>
          </p:spPr>
          <p:txBody>
            <a:bodyPr/>
            <a:lstStyle/>
            <a:p>
              <a:endParaRPr lang="en-US"/>
            </a:p>
          </p:txBody>
        </p:sp>
        <p:sp>
          <p:nvSpPr>
            <p:cNvPr id="2960" name="Freeform 910">
              <a:extLst>
                <a:ext uri="{FF2B5EF4-FFF2-40B4-BE49-F238E27FC236}">
                  <a16:creationId xmlns:a16="http://schemas.microsoft.com/office/drawing/2014/main" id="{025DB080-105A-45E4-971B-CF108195AE31}"/>
                </a:ext>
              </a:extLst>
            </p:cNvPr>
            <p:cNvSpPr>
              <a:spLocks/>
            </p:cNvSpPr>
            <p:nvPr/>
          </p:nvSpPr>
          <p:spPr bwMode="auto">
            <a:xfrm>
              <a:off x="3723" y="3653"/>
              <a:ext cx="13" cy="28"/>
            </a:xfrm>
            <a:custGeom>
              <a:avLst/>
              <a:gdLst>
                <a:gd name="T0" fmla="*/ 68 w 77"/>
                <a:gd name="T1" fmla="*/ 141 h 141"/>
                <a:gd name="T2" fmla="*/ 77 w 77"/>
                <a:gd name="T3" fmla="*/ 134 h 141"/>
                <a:gd name="T4" fmla="*/ 0 w 77"/>
                <a:gd name="T5" fmla="*/ 0 h 141"/>
                <a:gd name="T6" fmla="*/ 68 w 77"/>
                <a:gd name="T7" fmla="*/ 141 h 141"/>
                <a:gd name="T8" fmla="*/ 0 60000 65536"/>
                <a:gd name="T9" fmla="*/ 0 60000 65536"/>
                <a:gd name="T10" fmla="*/ 0 60000 65536"/>
                <a:gd name="T11" fmla="*/ 0 60000 65536"/>
                <a:gd name="T12" fmla="*/ 0 w 77"/>
                <a:gd name="T13" fmla="*/ 0 h 141"/>
                <a:gd name="T14" fmla="*/ 77 w 77"/>
                <a:gd name="T15" fmla="*/ 141 h 141"/>
              </a:gdLst>
              <a:ahLst/>
              <a:cxnLst>
                <a:cxn ang="T8">
                  <a:pos x="T0" y="T1"/>
                </a:cxn>
                <a:cxn ang="T9">
                  <a:pos x="T2" y="T3"/>
                </a:cxn>
                <a:cxn ang="T10">
                  <a:pos x="T4" y="T5"/>
                </a:cxn>
                <a:cxn ang="T11">
                  <a:pos x="T6" y="T7"/>
                </a:cxn>
              </a:cxnLst>
              <a:rect l="T12" t="T13" r="T14" b="T15"/>
              <a:pathLst>
                <a:path w="77" h="141">
                  <a:moveTo>
                    <a:pt x="68" y="141"/>
                  </a:moveTo>
                  <a:lnTo>
                    <a:pt x="77" y="134"/>
                  </a:lnTo>
                  <a:lnTo>
                    <a:pt x="0" y="0"/>
                  </a:lnTo>
                  <a:lnTo>
                    <a:pt x="68" y="141"/>
                  </a:lnTo>
                  <a:close/>
                </a:path>
              </a:pathLst>
            </a:custGeom>
            <a:solidFill>
              <a:srgbClr val="000000"/>
            </a:solidFill>
            <a:ln w="9525">
              <a:noFill/>
              <a:round/>
              <a:headEnd/>
              <a:tailEnd/>
            </a:ln>
          </p:spPr>
          <p:txBody>
            <a:bodyPr/>
            <a:lstStyle/>
            <a:p>
              <a:endParaRPr lang="en-US"/>
            </a:p>
          </p:txBody>
        </p:sp>
        <p:sp>
          <p:nvSpPr>
            <p:cNvPr id="2961" name="Freeform 911">
              <a:extLst>
                <a:ext uri="{FF2B5EF4-FFF2-40B4-BE49-F238E27FC236}">
                  <a16:creationId xmlns:a16="http://schemas.microsoft.com/office/drawing/2014/main" id="{0CEB4C62-D31A-4E85-862B-5B6CA98C445C}"/>
                </a:ext>
              </a:extLst>
            </p:cNvPr>
            <p:cNvSpPr>
              <a:spLocks/>
            </p:cNvSpPr>
            <p:nvPr/>
          </p:nvSpPr>
          <p:spPr bwMode="auto">
            <a:xfrm>
              <a:off x="3723" y="3653"/>
              <a:ext cx="13" cy="28"/>
            </a:xfrm>
            <a:custGeom>
              <a:avLst/>
              <a:gdLst>
                <a:gd name="T0" fmla="*/ 68 w 77"/>
                <a:gd name="T1" fmla="*/ 141 h 141"/>
                <a:gd name="T2" fmla="*/ 77 w 77"/>
                <a:gd name="T3" fmla="*/ 134 h 141"/>
                <a:gd name="T4" fmla="*/ 0 w 77"/>
                <a:gd name="T5" fmla="*/ 0 h 141"/>
                <a:gd name="T6" fmla="*/ 68 w 77"/>
                <a:gd name="T7" fmla="*/ 141 h 141"/>
                <a:gd name="T8" fmla="*/ 0 60000 65536"/>
                <a:gd name="T9" fmla="*/ 0 60000 65536"/>
                <a:gd name="T10" fmla="*/ 0 60000 65536"/>
                <a:gd name="T11" fmla="*/ 0 60000 65536"/>
                <a:gd name="T12" fmla="*/ 0 w 77"/>
                <a:gd name="T13" fmla="*/ 0 h 141"/>
                <a:gd name="T14" fmla="*/ 77 w 77"/>
                <a:gd name="T15" fmla="*/ 141 h 141"/>
              </a:gdLst>
              <a:ahLst/>
              <a:cxnLst>
                <a:cxn ang="T8">
                  <a:pos x="T0" y="T1"/>
                </a:cxn>
                <a:cxn ang="T9">
                  <a:pos x="T2" y="T3"/>
                </a:cxn>
                <a:cxn ang="T10">
                  <a:pos x="T4" y="T5"/>
                </a:cxn>
                <a:cxn ang="T11">
                  <a:pos x="T6" y="T7"/>
                </a:cxn>
              </a:cxnLst>
              <a:rect l="T12" t="T13" r="T14" b="T15"/>
              <a:pathLst>
                <a:path w="77" h="141">
                  <a:moveTo>
                    <a:pt x="68" y="141"/>
                  </a:moveTo>
                  <a:lnTo>
                    <a:pt x="77" y="134"/>
                  </a:lnTo>
                  <a:lnTo>
                    <a:pt x="0" y="0"/>
                  </a:lnTo>
                  <a:lnTo>
                    <a:pt x="68" y="141"/>
                  </a:lnTo>
                </a:path>
              </a:pathLst>
            </a:custGeom>
            <a:noFill/>
            <a:ln w="0">
              <a:solidFill>
                <a:srgbClr val="000000"/>
              </a:solidFill>
              <a:prstDash val="solid"/>
              <a:round/>
              <a:headEnd/>
              <a:tailEnd/>
            </a:ln>
          </p:spPr>
          <p:txBody>
            <a:bodyPr/>
            <a:lstStyle/>
            <a:p>
              <a:endParaRPr lang="en-US"/>
            </a:p>
          </p:txBody>
        </p:sp>
        <p:sp>
          <p:nvSpPr>
            <p:cNvPr id="2962" name="Freeform 912">
              <a:extLst>
                <a:ext uri="{FF2B5EF4-FFF2-40B4-BE49-F238E27FC236}">
                  <a16:creationId xmlns:a16="http://schemas.microsoft.com/office/drawing/2014/main" id="{AE550BF8-4DBF-4D13-BF58-F0340193D33D}"/>
                </a:ext>
              </a:extLst>
            </p:cNvPr>
            <p:cNvSpPr>
              <a:spLocks/>
            </p:cNvSpPr>
            <p:nvPr/>
          </p:nvSpPr>
          <p:spPr bwMode="auto">
            <a:xfrm>
              <a:off x="3723" y="3653"/>
              <a:ext cx="14" cy="27"/>
            </a:xfrm>
            <a:custGeom>
              <a:avLst/>
              <a:gdLst>
                <a:gd name="T0" fmla="*/ 77 w 87"/>
                <a:gd name="T1" fmla="*/ 134 h 134"/>
                <a:gd name="T2" fmla="*/ 87 w 87"/>
                <a:gd name="T3" fmla="*/ 127 h 134"/>
                <a:gd name="T4" fmla="*/ 0 w 87"/>
                <a:gd name="T5" fmla="*/ 0 h 134"/>
                <a:gd name="T6" fmla="*/ 77 w 87"/>
                <a:gd name="T7" fmla="*/ 134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77" y="134"/>
                  </a:moveTo>
                  <a:lnTo>
                    <a:pt x="87" y="127"/>
                  </a:lnTo>
                  <a:lnTo>
                    <a:pt x="0" y="0"/>
                  </a:lnTo>
                  <a:lnTo>
                    <a:pt x="77" y="134"/>
                  </a:lnTo>
                  <a:close/>
                </a:path>
              </a:pathLst>
            </a:custGeom>
            <a:solidFill>
              <a:srgbClr val="000000"/>
            </a:solidFill>
            <a:ln w="9525">
              <a:noFill/>
              <a:round/>
              <a:headEnd/>
              <a:tailEnd/>
            </a:ln>
          </p:spPr>
          <p:txBody>
            <a:bodyPr/>
            <a:lstStyle/>
            <a:p>
              <a:endParaRPr lang="en-US"/>
            </a:p>
          </p:txBody>
        </p:sp>
        <p:sp>
          <p:nvSpPr>
            <p:cNvPr id="2963" name="Freeform 913">
              <a:extLst>
                <a:ext uri="{FF2B5EF4-FFF2-40B4-BE49-F238E27FC236}">
                  <a16:creationId xmlns:a16="http://schemas.microsoft.com/office/drawing/2014/main" id="{0B9B8D59-D23E-4A90-B416-FE6DF7EA7046}"/>
                </a:ext>
              </a:extLst>
            </p:cNvPr>
            <p:cNvSpPr>
              <a:spLocks/>
            </p:cNvSpPr>
            <p:nvPr/>
          </p:nvSpPr>
          <p:spPr bwMode="auto">
            <a:xfrm>
              <a:off x="3723" y="3653"/>
              <a:ext cx="14" cy="27"/>
            </a:xfrm>
            <a:custGeom>
              <a:avLst/>
              <a:gdLst>
                <a:gd name="T0" fmla="*/ 77 w 87"/>
                <a:gd name="T1" fmla="*/ 134 h 134"/>
                <a:gd name="T2" fmla="*/ 87 w 87"/>
                <a:gd name="T3" fmla="*/ 127 h 134"/>
                <a:gd name="T4" fmla="*/ 0 w 87"/>
                <a:gd name="T5" fmla="*/ 0 h 134"/>
                <a:gd name="T6" fmla="*/ 77 w 87"/>
                <a:gd name="T7" fmla="*/ 134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77" y="134"/>
                  </a:moveTo>
                  <a:lnTo>
                    <a:pt x="87" y="127"/>
                  </a:lnTo>
                  <a:lnTo>
                    <a:pt x="0" y="0"/>
                  </a:lnTo>
                  <a:lnTo>
                    <a:pt x="77" y="134"/>
                  </a:lnTo>
                </a:path>
              </a:pathLst>
            </a:custGeom>
            <a:noFill/>
            <a:ln w="0">
              <a:solidFill>
                <a:srgbClr val="000000"/>
              </a:solidFill>
              <a:prstDash val="solid"/>
              <a:round/>
              <a:headEnd/>
              <a:tailEnd/>
            </a:ln>
          </p:spPr>
          <p:txBody>
            <a:bodyPr/>
            <a:lstStyle/>
            <a:p>
              <a:endParaRPr lang="en-US"/>
            </a:p>
          </p:txBody>
        </p:sp>
        <p:sp>
          <p:nvSpPr>
            <p:cNvPr id="2964" name="Freeform 914">
              <a:extLst>
                <a:ext uri="{FF2B5EF4-FFF2-40B4-BE49-F238E27FC236}">
                  <a16:creationId xmlns:a16="http://schemas.microsoft.com/office/drawing/2014/main" id="{267A7C48-4783-4D50-9D00-AED44965B0C4}"/>
                </a:ext>
              </a:extLst>
            </p:cNvPr>
            <p:cNvSpPr>
              <a:spLocks/>
            </p:cNvSpPr>
            <p:nvPr/>
          </p:nvSpPr>
          <p:spPr bwMode="auto">
            <a:xfrm>
              <a:off x="3723" y="3653"/>
              <a:ext cx="16" cy="25"/>
            </a:xfrm>
            <a:custGeom>
              <a:avLst/>
              <a:gdLst>
                <a:gd name="T0" fmla="*/ 87 w 97"/>
                <a:gd name="T1" fmla="*/ 127 h 127"/>
                <a:gd name="T2" fmla="*/ 97 w 97"/>
                <a:gd name="T3" fmla="*/ 118 h 127"/>
                <a:gd name="T4" fmla="*/ 0 w 97"/>
                <a:gd name="T5" fmla="*/ 0 h 127"/>
                <a:gd name="T6" fmla="*/ 87 w 97"/>
                <a:gd name="T7" fmla="*/ 127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87" y="127"/>
                  </a:moveTo>
                  <a:lnTo>
                    <a:pt x="97" y="118"/>
                  </a:lnTo>
                  <a:lnTo>
                    <a:pt x="0" y="0"/>
                  </a:lnTo>
                  <a:lnTo>
                    <a:pt x="87" y="127"/>
                  </a:lnTo>
                  <a:close/>
                </a:path>
              </a:pathLst>
            </a:custGeom>
            <a:solidFill>
              <a:srgbClr val="000000"/>
            </a:solidFill>
            <a:ln w="9525">
              <a:noFill/>
              <a:round/>
              <a:headEnd/>
              <a:tailEnd/>
            </a:ln>
          </p:spPr>
          <p:txBody>
            <a:bodyPr/>
            <a:lstStyle/>
            <a:p>
              <a:endParaRPr lang="en-US"/>
            </a:p>
          </p:txBody>
        </p:sp>
        <p:sp>
          <p:nvSpPr>
            <p:cNvPr id="2965" name="Freeform 915">
              <a:extLst>
                <a:ext uri="{FF2B5EF4-FFF2-40B4-BE49-F238E27FC236}">
                  <a16:creationId xmlns:a16="http://schemas.microsoft.com/office/drawing/2014/main" id="{055ED6D3-8213-4218-B810-B1EB268750AC}"/>
                </a:ext>
              </a:extLst>
            </p:cNvPr>
            <p:cNvSpPr>
              <a:spLocks/>
            </p:cNvSpPr>
            <p:nvPr/>
          </p:nvSpPr>
          <p:spPr bwMode="auto">
            <a:xfrm>
              <a:off x="3723" y="3653"/>
              <a:ext cx="16" cy="25"/>
            </a:xfrm>
            <a:custGeom>
              <a:avLst/>
              <a:gdLst>
                <a:gd name="T0" fmla="*/ 87 w 97"/>
                <a:gd name="T1" fmla="*/ 127 h 127"/>
                <a:gd name="T2" fmla="*/ 97 w 97"/>
                <a:gd name="T3" fmla="*/ 118 h 127"/>
                <a:gd name="T4" fmla="*/ 0 w 97"/>
                <a:gd name="T5" fmla="*/ 0 h 127"/>
                <a:gd name="T6" fmla="*/ 87 w 97"/>
                <a:gd name="T7" fmla="*/ 127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87" y="127"/>
                  </a:moveTo>
                  <a:lnTo>
                    <a:pt x="97" y="118"/>
                  </a:lnTo>
                  <a:lnTo>
                    <a:pt x="0" y="0"/>
                  </a:lnTo>
                  <a:lnTo>
                    <a:pt x="87" y="127"/>
                  </a:lnTo>
                </a:path>
              </a:pathLst>
            </a:custGeom>
            <a:noFill/>
            <a:ln w="0">
              <a:solidFill>
                <a:srgbClr val="000000"/>
              </a:solidFill>
              <a:prstDash val="solid"/>
              <a:round/>
              <a:headEnd/>
              <a:tailEnd/>
            </a:ln>
          </p:spPr>
          <p:txBody>
            <a:bodyPr/>
            <a:lstStyle/>
            <a:p>
              <a:endParaRPr lang="en-US"/>
            </a:p>
          </p:txBody>
        </p:sp>
        <p:sp>
          <p:nvSpPr>
            <p:cNvPr id="2966" name="Freeform 916">
              <a:extLst>
                <a:ext uri="{FF2B5EF4-FFF2-40B4-BE49-F238E27FC236}">
                  <a16:creationId xmlns:a16="http://schemas.microsoft.com/office/drawing/2014/main" id="{AEA37C34-B0C7-4000-BE00-A9662CDF3645}"/>
                </a:ext>
              </a:extLst>
            </p:cNvPr>
            <p:cNvSpPr>
              <a:spLocks/>
            </p:cNvSpPr>
            <p:nvPr/>
          </p:nvSpPr>
          <p:spPr bwMode="auto">
            <a:xfrm>
              <a:off x="3723" y="3653"/>
              <a:ext cx="17" cy="24"/>
            </a:xfrm>
            <a:custGeom>
              <a:avLst/>
              <a:gdLst>
                <a:gd name="T0" fmla="*/ 97 w 104"/>
                <a:gd name="T1" fmla="*/ 118 h 118"/>
                <a:gd name="T2" fmla="*/ 104 w 104"/>
                <a:gd name="T3" fmla="*/ 109 h 118"/>
                <a:gd name="T4" fmla="*/ 0 w 104"/>
                <a:gd name="T5" fmla="*/ 0 h 118"/>
                <a:gd name="T6" fmla="*/ 97 w 104"/>
                <a:gd name="T7" fmla="*/ 118 h 118"/>
                <a:gd name="T8" fmla="*/ 0 60000 65536"/>
                <a:gd name="T9" fmla="*/ 0 60000 65536"/>
                <a:gd name="T10" fmla="*/ 0 60000 65536"/>
                <a:gd name="T11" fmla="*/ 0 60000 65536"/>
                <a:gd name="T12" fmla="*/ 0 w 104"/>
                <a:gd name="T13" fmla="*/ 0 h 118"/>
                <a:gd name="T14" fmla="*/ 104 w 104"/>
                <a:gd name="T15" fmla="*/ 118 h 118"/>
              </a:gdLst>
              <a:ahLst/>
              <a:cxnLst>
                <a:cxn ang="T8">
                  <a:pos x="T0" y="T1"/>
                </a:cxn>
                <a:cxn ang="T9">
                  <a:pos x="T2" y="T3"/>
                </a:cxn>
                <a:cxn ang="T10">
                  <a:pos x="T4" y="T5"/>
                </a:cxn>
                <a:cxn ang="T11">
                  <a:pos x="T6" y="T7"/>
                </a:cxn>
              </a:cxnLst>
              <a:rect l="T12" t="T13" r="T14" b="T15"/>
              <a:pathLst>
                <a:path w="104" h="118">
                  <a:moveTo>
                    <a:pt x="97" y="118"/>
                  </a:moveTo>
                  <a:lnTo>
                    <a:pt x="104" y="109"/>
                  </a:lnTo>
                  <a:lnTo>
                    <a:pt x="0" y="0"/>
                  </a:lnTo>
                  <a:lnTo>
                    <a:pt x="97" y="118"/>
                  </a:lnTo>
                  <a:close/>
                </a:path>
              </a:pathLst>
            </a:custGeom>
            <a:solidFill>
              <a:srgbClr val="000000"/>
            </a:solidFill>
            <a:ln w="9525">
              <a:noFill/>
              <a:round/>
              <a:headEnd/>
              <a:tailEnd/>
            </a:ln>
          </p:spPr>
          <p:txBody>
            <a:bodyPr/>
            <a:lstStyle/>
            <a:p>
              <a:endParaRPr lang="en-US"/>
            </a:p>
          </p:txBody>
        </p:sp>
        <p:sp>
          <p:nvSpPr>
            <p:cNvPr id="2967" name="Freeform 917">
              <a:extLst>
                <a:ext uri="{FF2B5EF4-FFF2-40B4-BE49-F238E27FC236}">
                  <a16:creationId xmlns:a16="http://schemas.microsoft.com/office/drawing/2014/main" id="{CB55636A-4FE7-47A4-A7F3-6EDD2CDA40F2}"/>
                </a:ext>
              </a:extLst>
            </p:cNvPr>
            <p:cNvSpPr>
              <a:spLocks/>
            </p:cNvSpPr>
            <p:nvPr/>
          </p:nvSpPr>
          <p:spPr bwMode="auto">
            <a:xfrm>
              <a:off x="3723" y="3653"/>
              <a:ext cx="17" cy="24"/>
            </a:xfrm>
            <a:custGeom>
              <a:avLst/>
              <a:gdLst>
                <a:gd name="T0" fmla="*/ 97 w 104"/>
                <a:gd name="T1" fmla="*/ 118 h 118"/>
                <a:gd name="T2" fmla="*/ 104 w 104"/>
                <a:gd name="T3" fmla="*/ 109 h 118"/>
                <a:gd name="T4" fmla="*/ 0 w 104"/>
                <a:gd name="T5" fmla="*/ 0 h 118"/>
                <a:gd name="T6" fmla="*/ 97 w 104"/>
                <a:gd name="T7" fmla="*/ 118 h 118"/>
                <a:gd name="T8" fmla="*/ 0 60000 65536"/>
                <a:gd name="T9" fmla="*/ 0 60000 65536"/>
                <a:gd name="T10" fmla="*/ 0 60000 65536"/>
                <a:gd name="T11" fmla="*/ 0 60000 65536"/>
                <a:gd name="T12" fmla="*/ 0 w 104"/>
                <a:gd name="T13" fmla="*/ 0 h 118"/>
                <a:gd name="T14" fmla="*/ 104 w 104"/>
                <a:gd name="T15" fmla="*/ 118 h 118"/>
              </a:gdLst>
              <a:ahLst/>
              <a:cxnLst>
                <a:cxn ang="T8">
                  <a:pos x="T0" y="T1"/>
                </a:cxn>
                <a:cxn ang="T9">
                  <a:pos x="T2" y="T3"/>
                </a:cxn>
                <a:cxn ang="T10">
                  <a:pos x="T4" y="T5"/>
                </a:cxn>
                <a:cxn ang="T11">
                  <a:pos x="T6" y="T7"/>
                </a:cxn>
              </a:cxnLst>
              <a:rect l="T12" t="T13" r="T14" b="T15"/>
              <a:pathLst>
                <a:path w="104" h="118">
                  <a:moveTo>
                    <a:pt x="97" y="118"/>
                  </a:moveTo>
                  <a:lnTo>
                    <a:pt x="104" y="109"/>
                  </a:lnTo>
                  <a:lnTo>
                    <a:pt x="0" y="0"/>
                  </a:lnTo>
                  <a:lnTo>
                    <a:pt x="97" y="118"/>
                  </a:lnTo>
                </a:path>
              </a:pathLst>
            </a:custGeom>
            <a:noFill/>
            <a:ln w="0">
              <a:solidFill>
                <a:srgbClr val="000000"/>
              </a:solidFill>
              <a:prstDash val="solid"/>
              <a:round/>
              <a:headEnd/>
              <a:tailEnd/>
            </a:ln>
          </p:spPr>
          <p:txBody>
            <a:bodyPr/>
            <a:lstStyle/>
            <a:p>
              <a:endParaRPr lang="en-US"/>
            </a:p>
          </p:txBody>
        </p:sp>
        <p:sp>
          <p:nvSpPr>
            <p:cNvPr id="2968" name="Freeform 918">
              <a:extLst>
                <a:ext uri="{FF2B5EF4-FFF2-40B4-BE49-F238E27FC236}">
                  <a16:creationId xmlns:a16="http://schemas.microsoft.com/office/drawing/2014/main" id="{F38F175F-60E0-44A1-BD67-A328488A9200}"/>
                </a:ext>
              </a:extLst>
            </p:cNvPr>
            <p:cNvSpPr>
              <a:spLocks/>
            </p:cNvSpPr>
            <p:nvPr/>
          </p:nvSpPr>
          <p:spPr bwMode="auto">
            <a:xfrm>
              <a:off x="3723" y="3653"/>
              <a:ext cx="18" cy="22"/>
            </a:xfrm>
            <a:custGeom>
              <a:avLst/>
              <a:gdLst>
                <a:gd name="T0" fmla="*/ 104 w 113"/>
                <a:gd name="T1" fmla="*/ 109 h 109"/>
                <a:gd name="T2" fmla="*/ 113 w 113"/>
                <a:gd name="T3" fmla="*/ 98 h 109"/>
                <a:gd name="T4" fmla="*/ 0 w 113"/>
                <a:gd name="T5" fmla="*/ 0 h 109"/>
                <a:gd name="T6" fmla="*/ 104 w 113"/>
                <a:gd name="T7" fmla="*/ 109 h 109"/>
                <a:gd name="T8" fmla="*/ 0 60000 65536"/>
                <a:gd name="T9" fmla="*/ 0 60000 65536"/>
                <a:gd name="T10" fmla="*/ 0 60000 65536"/>
                <a:gd name="T11" fmla="*/ 0 60000 65536"/>
                <a:gd name="T12" fmla="*/ 0 w 113"/>
                <a:gd name="T13" fmla="*/ 0 h 109"/>
                <a:gd name="T14" fmla="*/ 113 w 113"/>
                <a:gd name="T15" fmla="*/ 109 h 109"/>
              </a:gdLst>
              <a:ahLst/>
              <a:cxnLst>
                <a:cxn ang="T8">
                  <a:pos x="T0" y="T1"/>
                </a:cxn>
                <a:cxn ang="T9">
                  <a:pos x="T2" y="T3"/>
                </a:cxn>
                <a:cxn ang="T10">
                  <a:pos x="T4" y="T5"/>
                </a:cxn>
                <a:cxn ang="T11">
                  <a:pos x="T6" y="T7"/>
                </a:cxn>
              </a:cxnLst>
              <a:rect l="T12" t="T13" r="T14" b="T15"/>
              <a:pathLst>
                <a:path w="113" h="109">
                  <a:moveTo>
                    <a:pt x="104" y="109"/>
                  </a:moveTo>
                  <a:lnTo>
                    <a:pt x="113" y="98"/>
                  </a:lnTo>
                  <a:lnTo>
                    <a:pt x="0" y="0"/>
                  </a:lnTo>
                  <a:lnTo>
                    <a:pt x="104" y="109"/>
                  </a:lnTo>
                  <a:close/>
                </a:path>
              </a:pathLst>
            </a:custGeom>
            <a:solidFill>
              <a:srgbClr val="000000"/>
            </a:solidFill>
            <a:ln w="9525">
              <a:noFill/>
              <a:round/>
              <a:headEnd/>
              <a:tailEnd/>
            </a:ln>
          </p:spPr>
          <p:txBody>
            <a:bodyPr/>
            <a:lstStyle/>
            <a:p>
              <a:endParaRPr lang="en-US"/>
            </a:p>
          </p:txBody>
        </p:sp>
        <p:sp>
          <p:nvSpPr>
            <p:cNvPr id="2969" name="Freeform 919">
              <a:extLst>
                <a:ext uri="{FF2B5EF4-FFF2-40B4-BE49-F238E27FC236}">
                  <a16:creationId xmlns:a16="http://schemas.microsoft.com/office/drawing/2014/main" id="{0E35CCB9-378F-4FA6-9CCF-4999D56CD691}"/>
                </a:ext>
              </a:extLst>
            </p:cNvPr>
            <p:cNvSpPr>
              <a:spLocks/>
            </p:cNvSpPr>
            <p:nvPr/>
          </p:nvSpPr>
          <p:spPr bwMode="auto">
            <a:xfrm>
              <a:off x="3723" y="3653"/>
              <a:ext cx="18" cy="22"/>
            </a:xfrm>
            <a:custGeom>
              <a:avLst/>
              <a:gdLst>
                <a:gd name="T0" fmla="*/ 104 w 113"/>
                <a:gd name="T1" fmla="*/ 109 h 109"/>
                <a:gd name="T2" fmla="*/ 113 w 113"/>
                <a:gd name="T3" fmla="*/ 98 h 109"/>
                <a:gd name="T4" fmla="*/ 0 w 113"/>
                <a:gd name="T5" fmla="*/ 0 h 109"/>
                <a:gd name="T6" fmla="*/ 104 w 113"/>
                <a:gd name="T7" fmla="*/ 109 h 109"/>
                <a:gd name="T8" fmla="*/ 0 60000 65536"/>
                <a:gd name="T9" fmla="*/ 0 60000 65536"/>
                <a:gd name="T10" fmla="*/ 0 60000 65536"/>
                <a:gd name="T11" fmla="*/ 0 60000 65536"/>
                <a:gd name="T12" fmla="*/ 0 w 113"/>
                <a:gd name="T13" fmla="*/ 0 h 109"/>
                <a:gd name="T14" fmla="*/ 113 w 113"/>
                <a:gd name="T15" fmla="*/ 109 h 109"/>
              </a:gdLst>
              <a:ahLst/>
              <a:cxnLst>
                <a:cxn ang="T8">
                  <a:pos x="T0" y="T1"/>
                </a:cxn>
                <a:cxn ang="T9">
                  <a:pos x="T2" y="T3"/>
                </a:cxn>
                <a:cxn ang="T10">
                  <a:pos x="T4" y="T5"/>
                </a:cxn>
                <a:cxn ang="T11">
                  <a:pos x="T6" y="T7"/>
                </a:cxn>
              </a:cxnLst>
              <a:rect l="T12" t="T13" r="T14" b="T15"/>
              <a:pathLst>
                <a:path w="113" h="109">
                  <a:moveTo>
                    <a:pt x="104" y="109"/>
                  </a:moveTo>
                  <a:lnTo>
                    <a:pt x="113" y="98"/>
                  </a:lnTo>
                  <a:lnTo>
                    <a:pt x="0" y="0"/>
                  </a:lnTo>
                  <a:lnTo>
                    <a:pt x="104" y="109"/>
                  </a:lnTo>
                </a:path>
              </a:pathLst>
            </a:custGeom>
            <a:noFill/>
            <a:ln w="0">
              <a:solidFill>
                <a:srgbClr val="000000"/>
              </a:solidFill>
              <a:prstDash val="solid"/>
              <a:round/>
              <a:headEnd/>
              <a:tailEnd/>
            </a:ln>
          </p:spPr>
          <p:txBody>
            <a:bodyPr/>
            <a:lstStyle/>
            <a:p>
              <a:endParaRPr lang="en-US"/>
            </a:p>
          </p:txBody>
        </p:sp>
        <p:sp>
          <p:nvSpPr>
            <p:cNvPr id="2970" name="Freeform 920">
              <a:extLst>
                <a:ext uri="{FF2B5EF4-FFF2-40B4-BE49-F238E27FC236}">
                  <a16:creationId xmlns:a16="http://schemas.microsoft.com/office/drawing/2014/main" id="{27504695-1298-4D76-B891-35327699C052}"/>
                </a:ext>
              </a:extLst>
            </p:cNvPr>
            <p:cNvSpPr>
              <a:spLocks/>
            </p:cNvSpPr>
            <p:nvPr/>
          </p:nvSpPr>
          <p:spPr bwMode="auto">
            <a:xfrm>
              <a:off x="3723" y="3653"/>
              <a:ext cx="19" cy="20"/>
            </a:xfrm>
            <a:custGeom>
              <a:avLst/>
              <a:gdLst>
                <a:gd name="T0" fmla="*/ 113 w 119"/>
                <a:gd name="T1" fmla="*/ 98 h 98"/>
                <a:gd name="T2" fmla="*/ 119 w 119"/>
                <a:gd name="T3" fmla="*/ 87 h 98"/>
                <a:gd name="T4" fmla="*/ 0 w 119"/>
                <a:gd name="T5" fmla="*/ 0 h 98"/>
                <a:gd name="T6" fmla="*/ 113 w 119"/>
                <a:gd name="T7" fmla="*/ 98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113" y="98"/>
                  </a:moveTo>
                  <a:lnTo>
                    <a:pt x="119" y="87"/>
                  </a:lnTo>
                  <a:lnTo>
                    <a:pt x="0" y="0"/>
                  </a:lnTo>
                  <a:lnTo>
                    <a:pt x="113" y="98"/>
                  </a:lnTo>
                  <a:close/>
                </a:path>
              </a:pathLst>
            </a:custGeom>
            <a:solidFill>
              <a:srgbClr val="000000"/>
            </a:solidFill>
            <a:ln w="9525">
              <a:noFill/>
              <a:round/>
              <a:headEnd/>
              <a:tailEnd/>
            </a:ln>
          </p:spPr>
          <p:txBody>
            <a:bodyPr/>
            <a:lstStyle/>
            <a:p>
              <a:endParaRPr lang="en-US"/>
            </a:p>
          </p:txBody>
        </p:sp>
        <p:sp>
          <p:nvSpPr>
            <p:cNvPr id="2971" name="Freeform 921">
              <a:extLst>
                <a:ext uri="{FF2B5EF4-FFF2-40B4-BE49-F238E27FC236}">
                  <a16:creationId xmlns:a16="http://schemas.microsoft.com/office/drawing/2014/main" id="{8D2EFA79-2400-4208-A4D9-8010D2BFB514}"/>
                </a:ext>
              </a:extLst>
            </p:cNvPr>
            <p:cNvSpPr>
              <a:spLocks/>
            </p:cNvSpPr>
            <p:nvPr/>
          </p:nvSpPr>
          <p:spPr bwMode="auto">
            <a:xfrm>
              <a:off x="3723" y="3653"/>
              <a:ext cx="19" cy="20"/>
            </a:xfrm>
            <a:custGeom>
              <a:avLst/>
              <a:gdLst>
                <a:gd name="T0" fmla="*/ 113 w 119"/>
                <a:gd name="T1" fmla="*/ 98 h 98"/>
                <a:gd name="T2" fmla="*/ 119 w 119"/>
                <a:gd name="T3" fmla="*/ 87 h 98"/>
                <a:gd name="T4" fmla="*/ 0 w 119"/>
                <a:gd name="T5" fmla="*/ 0 h 98"/>
                <a:gd name="T6" fmla="*/ 113 w 119"/>
                <a:gd name="T7" fmla="*/ 98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113" y="98"/>
                  </a:moveTo>
                  <a:lnTo>
                    <a:pt x="119" y="87"/>
                  </a:lnTo>
                  <a:lnTo>
                    <a:pt x="0" y="0"/>
                  </a:lnTo>
                  <a:lnTo>
                    <a:pt x="113" y="98"/>
                  </a:lnTo>
                </a:path>
              </a:pathLst>
            </a:custGeom>
            <a:noFill/>
            <a:ln w="0">
              <a:solidFill>
                <a:srgbClr val="000000"/>
              </a:solidFill>
              <a:prstDash val="solid"/>
              <a:round/>
              <a:headEnd/>
              <a:tailEnd/>
            </a:ln>
          </p:spPr>
          <p:txBody>
            <a:bodyPr/>
            <a:lstStyle/>
            <a:p>
              <a:endParaRPr lang="en-US"/>
            </a:p>
          </p:txBody>
        </p:sp>
        <p:sp>
          <p:nvSpPr>
            <p:cNvPr id="2972" name="Freeform 922">
              <a:extLst>
                <a:ext uri="{FF2B5EF4-FFF2-40B4-BE49-F238E27FC236}">
                  <a16:creationId xmlns:a16="http://schemas.microsoft.com/office/drawing/2014/main" id="{16BE6C01-93A2-4C23-AF61-0D1CA537428B}"/>
                </a:ext>
              </a:extLst>
            </p:cNvPr>
            <p:cNvSpPr>
              <a:spLocks/>
            </p:cNvSpPr>
            <p:nvPr/>
          </p:nvSpPr>
          <p:spPr bwMode="auto">
            <a:xfrm>
              <a:off x="3723" y="3653"/>
              <a:ext cx="21" cy="17"/>
            </a:xfrm>
            <a:custGeom>
              <a:avLst/>
              <a:gdLst>
                <a:gd name="T0" fmla="*/ 119 w 125"/>
                <a:gd name="T1" fmla="*/ 87 h 87"/>
                <a:gd name="T2" fmla="*/ 125 w 125"/>
                <a:gd name="T3" fmla="*/ 76 h 87"/>
                <a:gd name="T4" fmla="*/ 0 w 125"/>
                <a:gd name="T5" fmla="*/ 0 h 87"/>
                <a:gd name="T6" fmla="*/ 119 w 125"/>
                <a:gd name="T7" fmla="*/ 87 h 87"/>
                <a:gd name="T8" fmla="*/ 0 60000 65536"/>
                <a:gd name="T9" fmla="*/ 0 60000 65536"/>
                <a:gd name="T10" fmla="*/ 0 60000 65536"/>
                <a:gd name="T11" fmla="*/ 0 60000 65536"/>
                <a:gd name="T12" fmla="*/ 0 w 125"/>
                <a:gd name="T13" fmla="*/ 0 h 87"/>
                <a:gd name="T14" fmla="*/ 125 w 125"/>
                <a:gd name="T15" fmla="*/ 87 h 87"/>
              </a:gdLst>
              <a:ahLst/>
              <a:cxnLst>
                <a:cxn ang="T8">
                  <a:pos x="T0" y="T1"/>
                </a:cxn>
                <a:cxn ang="T9">
                  <a:pos x="T2" y="T3"/>
                </a:cxn>
                <a:cxn ang="T10">
                  <a:pos x="T4" y="T5"/>
                </a:cxn>
                <a:cxn ang="T11">
                  <a:pos x="T6" y="T7"/>
                </a:cxn>
              </a:cxnLst>
              <a:rect l="T12" t="T13" r="T14" b="T15"/>
              <a:pathLst>
                <a:path w="125" h="87">
                  <a:moveTo>
                    <a:pt x="119" y="87"/>
                  </a:moveTo>
                  <a:lnTo>
                    <a:pt x="125" y="76"/>
                  </a:lnTo>
                  <a:lnTo>
                    <a:pt x="0" y="0"/>
                  </a:lnTo>
                  <a:lnTo>
                    <a:pt x="119" y="87"/>
                  </a:lnTo>
                  <a:close/>
                </a:path>
              </a:pathLst>
            </a:custGeom>
            <a:solidFill>
              <a:srgbClr val="000000"/>
            </a:solidFill>
            <a:ln w="9525">
              <a:noFill/>
              <a:round/>
              <a:headEnd/>
              <a:tailEnd/>
            </a:ln>
          </p:spPr>
          <p:txBody>
            <a:bodyPr/>
            <a:lstStyle/>
            <a:p>
              <a:endParaRPr lang="en-US"/>
            </a:p>
          </p:txBody>
        </p:sp>
        <p:sp>
          <p:nvSpPr>
            <p:cNvPr id="2973" name="Freeform 923">
              <a:extLst>
                <a:ext uri="{FF2B5EF4-FFF2-40B4-BE49-F238E27FC236}">
                  <a16:creationId xmlns:a16="http://schemas.microsoft.com/office/drawing/2014/main" id="{69FA0D02-B8F8-4479-9613-DE548E60F104}"/>
                </a:ext>
              </a:extLst>
            </p:cNvPr>
            <p:cNvSpPr>
              <a:spLocks/>
            </p:cNvSpPr>
            <p:nvPr/>
          </p:nvSpPr>
          <p:spPr bwMode="auto">
            <a:xfrm>
              <a:off x="3723" y="3653"/>
              <a:ext cx="21" cy="17"/>
            </a:xfrm>
            <a:custGeom>
              <a:avLst/>
              <a:gdLst>
                <a:gd name="T0" fmla="*/ 119 w 125"/>
                <a:gd name="T1" fmla="*/ 87 h 87"/>
                <a:gd name="T2" fmla="*/ 125 w 125"/>
                <a:gd name="T3" fmla="*/ 76 h 87"/>
                <a:gd name="T4" fmla="*/ 0 w 125"/>
                <a:gd name="T5" fmla="*/ 0 h 87"/>
                <a:gd name="T6" fmla="*/ 119 w 125"/>
                <a:gd name="T7" fmla="*/ 87 h 87"/>
                <a:gd name="T8" fmla="*/ 0 60000 65536"/>
                <a:gd name="T9" fmla="*/ 0 60000 65536"/>
                <a:gd name="T10" fmla="*/ 0 60000 65536"/>
                <a:gd name="T11" fmla="*/ 0 60000 65536"/>
                <a:gd name="T12" fmla="*/ 0 w 125"/>
                <a:gd name="T13" fmla="*/ 0 h 87"/>
                <a:gd name="T14" fmla="*/ 125 w 125"/>
                <a:gd name="T15" fmla="*/ 87 h 87"/>
              </a:gdLst>
              <a:ahLst/>
              <a:cxnLst>
                <a:cxn ang="T8">
                  <a:pos x="T0" y="T1"/>
                </a:cxn>
                <a:cxn ang="T9">
                  <a:pos x="T2" y="T3"/>
                </a:cxn>
                <a:cxn ang="T10">
                  <a:pos x="T4" y="T5"/>
                </a:cxn>
                <a:cxn ang="T11">
                  <a:pos x="T6" y="T7"/>
                </a:cxn>
              </a:cxnLst>
              <a:rect l="T12" t="T13" r="T14" b="T15"/>
              <a:pathLst>
                <a:path w="125" h="87">
                  <a:moveTo>
                    <a:pt x="119" y="87"/>
                  </a:moveTo>
                  <a:lnTo>
                    <a:pt x="125" y="76"/>
                  </a:lnTo>
                  <a:lnTo>
                    <a:pt x="0" y="0"/>
                  </a:lnTo>
                  <a:lnTo>
                    <a:pt x="119" y="87"/>
                  </a:lnTo>
                </a:path>
              </a:pathLst>
            </a:custGeom>
            <a:noFill/>
            <a:ln w="0">
              <a:solidFill>
                <a:srgbClr val="000000"/>
              </a:solidFill>
              <a:prstDash val="solid"/>
              <a:round/>
              <a:headEnd/>
              <a:tailEnd/>
            </a:ln>
          </p:spPr>
          <p:txBody>
            <a:bodyPr/>
            <a:lstStyle/>
            <a:p>
              <a:endParaRPr lang="en-US"/>
            </a:p>
          </p:txBody>
        </p:sp>
        <p:sp>
          <p:nvSpPr>
            <p:cNvPr id="2974" name="Freeform 924">
              <a:extLst>
                <a:ext uri="{FF2B5EF4-FFF2-40B4-BE49-F238E27FC236}">
                  <a16:creationId xmlns:a16="http://schemas.microsoft.com/office/drawing/2014/main" id="{C572F5F4-4673-435E-9F32-DC3E11FDE446}"/>
                </a:ext>
              </a:extLst>
            </p:cNvPr>
            <p:cNvSpPr>
              <a:spLocks/>
            </p:cNvSpPr>
            <p:nvPr/>
          </p:nvSpPr>
          <p:spPr bwMode="auto">
            <a:xfrm>
              <a:off x="3723" y="3653"/>
              <a:ext cx="21" cy="15"/>
            </a:xfrm>
            <a:custGeom>
              <a:avLst/>
              <a:gdLst>
                <a:gd name="T0" fmla="*/ 125 w 131"/>
                <a:gd name="T1" fmla="*/ 76 h 76"/>
                <a:gd name="T2" fmla="*/ 131 w 131"/>
                <a:gd name="T3" fmla="*/ 64 h 76"/>
                <a:gd name="T4" fmla="*/ 0 w 131"/>
                <a:gd name="T5" fmla="*/ 0 h 76"/>
                <a:gd name="T6" fmla="*/ 125 w 131"/>
                <a:gd name="T7" fmla="*/ 76 h 76"/>
                <a:gd name="T8" fmla="*/ 0 60000 65536"/>
                <a:gd name="T9" fmla="*/ 0 60000 65536"/>
                <a:gd name="T10" fmla="*/ 0 60000 65536"/>
                <a:gd name="T11" fmla="*/ 0 60000 65536"/>
                <a:gd name="T12" fmla="*/ 0 w 131"/>
                <a:gd name="T13" fmla="*/ 0 h 76"/>
                <a:gd name="T14" fmla="*/ 131 w 131"/>
                <a:gd name="T15" fmla="*/ 76 h 76"/>
              </a:gdLst>
              <a:ahLst/>
              <a:cxnLst>
                <a:cxn ang="T8">
                  <a:pos x="T0" y="T1"/>
                </a:cxn>
                <a:cxn ang="T9">
                  <a:pos x="T2" y="T3"/>
                </a:cxn>
                <a:cxn ang="T10">
                  <a:pos x="T4" y="T5"/>
                </a:cxn>
                <a:cxn ang="T11">
                  <a:pos x="T6" y="T7"/>
                </a:cxn>
              </a:cxnLst>
              <a:rect l="T12" t="T13" r="T14" b="T15"/>
              <a:pathLst>
                <a:path w="131" h="76">
                  <a:moveTo>
                    <a:pt x="125" y="76"/>
                  </a:moveTo>
                  <a:lnTo>
                    <a:pt x="131" y="64"/>
                  </a:lnTo>
                  <a:lnTo>
                    <a:pt x="0" y="0"/>
                  </a:lnTo>
                  <a:lnTo>
                    <a:pt x="125" y="76"/>
                  </a:lnTo>
                  <a:close/>
                </a:path>
              </a:pathLst>
            </a:custGeom>
            <a:solidFill>
              <a:srgbClr val="000000"/>
            </a:solidFill>
            <a:ln w="9525">
              <a:noFill/>
              <a:round/>
              <a:headEnd/>
              <a:tailEnd/>
            </a:ln>
          </p:spPr>
          <p:txBody>
            <a:bodyPr/>
            <a:lstStyle/>
            <a:p>
              <a:endParaRPr lang="en-US"/>
            </a:p>
          </p:txBody>
        </p:sp>
        <p:sp>
          <p:nvSpPr>
            <p:cNvPr id="2975" name="Freeform 925">
              <a:extLst>
                <a:ext uri="{FF2B5EF4-FFF2-40B4-BE49-F238E27FC236}">
                  <a16:creationId xmlns:a16="http://schemas.microsoft.com/office/drawing/2014/main" id="{FA564A16-4AD2-4172-90C9-9CBE4FC77962}"/>
                </a:ext>
              </a:extLst>
            </p:cNvPr>
            <p:cNvSpPr>
              <a:spLocks/>
            </p:cNvSpPr>
            <p:nvPr/>
          </p:nvSpPr>
          <p:spPr bwMode="auto">
            <a:xfrm>
              <a:off x="3723" y="3653"/>
              <a:ext cx="21" cy="15"/>
            </a:xfrm>
            <a:custGeom>
              <a:avLst/>
              <a:gdLst>
                <a:gd name="T0" fmla="*/ 125 w 131"/>
                <a:gd name="T1" fmla="*/ 76 h 76"/>
                <a:gd name="T2" fmla="*/ 131 w 131"/>
                <a:gd name="T3" fmla="*/ 64 h 76"/>
                <a:gd name="T4" fmla="*/ 0 w 131"/>
                <a:gd name="T5" fmla="*/ 0 h 76"/>
                <a:gd name="T6" fmla="*/ 125 w 131"/>
                <a:gd name="T7" fmla="*/ 76 h 76"/>
                <a:gd name="T8" fmla="*/ 0 60000 65536"/>
                <a:gd name="T9" fmla="*/ 0 60000 65536"/>
                <a:gd name="T10" fmla="*/ 0 60000 65536"/>
                <a:gd name="T11" fmla="*/ 0 60000 65536"/>
                <a:gd name="T12" fmla="*/ 0 w 131"/>
                <a:gd name="T13" fmla="*/ 0 h 76"/>
                <a:gd name="T14" fmla="*/ 131 w 131"/>
                <a:gd name="T15" fmla="*/ 76 h 76"/>
              </a:gdLst>
              <a:ahLst/>
              <a:cxnLst>
                <a:cxn ang="T8">
                  <a:pos x="T0" y="T1"/>
                </a:cxn>
                <a:cxn ang="T9">
                  <a:pos x="T2" y="T3"/>
                </a:cxn>
                <a:cxn ang="T10">
                  <a:pos x="T4" y="T5"/>
                </a:cxn>
                <a:cxn ang="T11">
                  <a:pos x="T6" y="T7"/>
                </a:cxn>
              </a:cxnLst>
              <a:rect l="T12" t="T13" r="T14" b="T15"/>
              <a:pathLst>
                <a:path w="131" h="76">
                  <a:moveTo>
                    <a:pt x="125" y="76"/>
                  </a:moveTo>
                  <a:lnTo>
                    <a:pt x="131" y="64"/>
                  </a:lnTo>
                  <a:lnTo>
                    <a:pt x="0" y="0"/>
                  </a:lnTo>
                  <a:lnTo>
                    <a:pt x="125" y="76"/>
                  </a:lnTo>
                </a:path>
              </a:pathLst>
            </a:custGeom>
            <a:noFill/>
            <a:ln w="0">
              <a:solidFill>
                <a:srgbClr val="000000"/>
              </a:solidFill>
              <a:prstDash val="solid"/>
              <a:round/>
              <a:headEnd/>
              <a:tailEnd/>
            </a:ln>
          </p:spPr>
          <p:txBody>
            <a:bodyPr/>
            <a:lstStyle/>
            <a:p>
              <a:endParaRPr lang="en-US"/>
            </a:p>
          </p:txBody>
        </p:sp>
        <p:sp>
          <p:nvSpPr>
            <p:cNvPr id="2976" name="Freeform 926">
              <a:extLst>
                <a:ext uri="{FF2B5EF4-FFF2-40B4-BE49-F238E27FC236}">
                  <a16:creationId xmlns:a16="http://schemas.microsoft.com/office/drawing/2014/main" id="{25550C3A-93C1-428B-BDFB-27F58A74CF53}"/>
                </a:ext>
              </a:extLst>
            </p:cNvPr>
            <p:cNvSpPr>
              <a:spLocks/>
            </p:cNvSpPr>
            <p:nvPr/>
          </p:nvSpPr>
          <p:spPr bwMode="auto">
            <a:xfrm>
              <a:off x="3723" y="3653"/>
              <a:ext cx="22" cy="13"/>
            </a:xfrm>
            <a:custGeom>
              <a:avLst/>
              <a:gdLst>
                <a:gd name="T0" fmla="*/ 131 w 135"/>
                <a:gd name="T1" fmla="*/ 64 h 64"/>
                <a:gd name="T2" fmla="*/ 135 w 135"/>
                <a:gd name="T3" fmla="*/ 52 h 64"/>
                <a:gd name="T4" fmla="*/ 0 w 135"/>
                <a:gd name="T5" fmla="*/ 0 h 64"/>
                <a:gd name="T6" fmla="*/ 131 w 135"/>
                <a:gd name="T7" fmla="*/ 64 h 64"/>
                <a:gd name="T8" fmla="*/ 0 60000 65536"/>
                <a:gd name="T9" fmla="*/ 0 60000 65536"/>
                <a:gd name="T10" fmla="*/ 0 60000 65536"/>
                <a:gd name="T11" fmla="*/ 0 60000 65536"/>
                <a:gd name="T12" fmla="*/ 0 w 135"/>
                <a:gd name="T13" fmla="*/ 0 h 64"/>
                <a:gd name="T14" fmla="*/ 135 w 135"/>
                <a:gd name="T15" fmla="*/ 64 h 64"/>
              </a:gdLst>
              <a:ahLst/>
              <a:cxnLst>
                <a:cxn ang="T8">
                  <a:pos x="T0" y="T1"/>
                </a:cxn>
                <a:cxn ang="T9">
                  <a:pos x="T2" y="T3"/>
                </a:cxn>
                <a:cxn ang="T10">
                  <a:pos x="T4" y="T5"/>
                </a:cxn>
                <a:cxn ang="T11">
                  <a:pos x="T6" y="T7"/>
                </a:cxn>
              </a:cxnLst>
              <a:rect l="T12" t="T13" r="T14" b="T15"/>
              <a:pathLst>
                <a:path w="135" h="64">
                  <a:moveTo>
                    <a:pt x="131" y="64"/>
                  </a:moveTo>
                  <a:lnTo>
                    <a:pt x="135" y="52"/>
                  </a:lnTo>
                  <a:lnTo>
                    <a:pt x="0" y="0"/>
                  </a:lnTo>
                  <a:lnTo>
                    <a:pt x="131" y="64"/>
                  </a:lnTo>
                  <a:close/>
                </a:path>
              </a:pathLst>
            </a:custGeom>
            <a:solidFill>
              <a:srgbClr val="000000"/>
            </a:solidFill>
            <a:ln w="9525">
              <a:noFill/>
              <a:round/>
              <a:headEnd/>
              <a:tailEnd/>
            </a:ln>
          </p:spPr>
          <p:txBody>
            <a:bodyPr/>
            <a:lstStyle/>
            <a:p>
              <a:endParaRPr lang="en-US"/>
            </a:p>
          </p:txBody>
        </p:sp>
        <p:sp>
          <p:nvSpPr>
            <p:cNvPr id="2977" name="Freeform 927">
              <a:extLst>
                <a:ext uri="{FF2B5EF4-FFF2-40B4-BE49-F238E27FC236}">
                  <a16:creationId xmlns:a16="http://schemas.microsoft.com/office/drawing/2014/main" id="{2FA38615-7610-4452-AC68-E88C1837C4D4}"/>
                </a:ext>
              </a:extLst>
            </p:cNvPr>
            <p:cNvSpPr>
              <a:spLocks/>
            </p:cNvSpPr>
            <p:nvPr/>
          </p:nvSpPr>
          <p:spPr bwMode="auto">
            <a:xfrm>
              <a:off x="3723" y="3653"/>
              <a:ext cx="22" cy="13"/>
            </a:xfrm>
            <a:custGeom>
              <a:avLst/>
              <a:gdLst>
                <a:gd name="T0" fmla="*/ 131 w 135"/>
                <a:gd name="T1" fmla="*/ 64 h 64"/>
                <a:gd name="T2" fmla="*/ 135 w 135"/>
                <a:gd name="T3" fmla="*/ 52 h 64"/>
                <a:gd name="T4" fmla="*/ 0 w 135"/>
                <a:gd name="T5" fmla="*/ 0 h 64"/>
                <a:gd name="T6" fmla="*/ 131 w 135"/>
                <a:gd name="T7" fmla="*/ 64 h 64"/>
                <a:gd name="T8" fmla="*/ 0 60000 65536"/>
                <a:gd name="T9" fmla="*/ 0 60000 65536"/>
                <a:gd name="T10" fmla="*/ 0 60000 65536"/>
                <a:gd name="T11" fmla="*/ 0 60000 65536"/>
                <a:gd name="T12" fmla="*/ 0 w 135"/>
                <a:gd name="T13" fmla="*/ 0 h 64"/>
                <a:gd name="T14" fmla="*/ 135 w 135"/>
                <a:gd name="T15" fmla="*/ 64 h 64"/>
              </a:gdLst>
              <a:ahLst/>
              <a:cxnLst>
                <a:cxn ang="T8">
                  <a:pos x="T0" y="T1"/>
                </a:cxn>
                <a:cxn ang="T9">
                  <a:pos x="T2" y="T3"/>
                </a:cxn>
                <a:cxn ang="T10">
                  <a:pos x="T4" y="T5"/>
                </a:cxn>
                <a:cxn ang="T11">
                  <a:pos x="T6" y="T7"/>
                </a:cxn>
              </a:cxnLst>
              <a:rect l="T12" t="T13" r="T14" b="T15"/>
              <a:pathLst>
                <a:path w="135" h="64">
                  <a:moveTo>
                    <a:pt x="131" y="64"/>
                  </a:moveTo>
                  <a:lnTo>
                    <a:pt x="135" y="52"/>
                  </a:lnTo>
                  <a:lnTo>
                    <a:pt x="0" y="0"/>
                  </a:lnTo>
                  <a:lnTo>
                    <a:pt x="131" y="64"/>
                  </a:lnTo>
                </a:path>
              </a:pathLst>
            </a:custGeom>
            <a:noFill/>
            <a:ln w="0">
              <a:solidFill>
                <a:srgbClr val="000000"/>
              </a:solidFill>
              <a:prstDash val="solid"/>
              <a:round/>
              <a:headEnd/>
              <a:tailEnd/>
            </a:ln>
          </p:spPr>
          <p:txBody>
            <a:bodyPr/>
            <a:lstStyle/>
            <a:p>
              <a:endParaRPr lang="en-US"/>
            </a:p>
          </p:txBody>
        </p:sp>
        <p:sp>
          <p:nvSpPr>
            <p:cNvPr id="2978" name="Freeform 928">
              <a:extLst>
                <a:ext uri="{FF2B5EF4-FFF2-40B4-BE49-F238E27FC236}">
                  <a16:creationId xmlns:a16="http://schemas.microsoft.com/office/drawing/2014/main" id="{09F89207-FC79-4D8D-8A0A-AF2E0D910C1C}"/>
                </a:ext>
              </a:extLst>
            </p:cNvPr>
            <p:cNvSpPr>
              <a:spLocks/>
            </p:cNvSpPr>
            <p:nvPr/>
          </p:nvSpPr>
          <p:spPr bwMode="auto">
            <a:xfrm>
              <a:off x="3723" y="3653"/>
              <a:ext cx="23" cy="10"/>
            </a:xfrm>
            <a:custGeom>
              <a:avLst/>
              <a:gdLst>
                <a:gd name="T0" fmla="*/ 135 w 138"/>
                <a:gd name="T1" fmla="*/ 52 h 52"/>
                <a:gd name="T2" fmla="*/ 138 w 138"/>
                <a:gd name="T3" fmla="*/ 39 h 52"/>
                <a:gd name="T4" fmla="*/ 0 w 138"/>
                <a:gd name="T5" fmla="*/ 0 h 52"/>
                <a:gd name="T6" fmla="*/ 135 w 138"/>
                <a:gd name="T7" fmla="*/ 52 h 52"/>
                <a:gd name="T8" fmla="*/ 0 60000 65536"/>
                <a:gd name="T9" fmla="*/ 0 60000 65536"/>
                <a:gd name="T10" fmla="*/ 0 60000 65536"/>
                <a:gd name="T11" fmla="*/ 0 60000 65536"/>
                <a:gd name="T12" fmla="*/ 0 w 138"/>
                <a:gd name="T13" fmla="*/ 0 h 52"/>
                <a:gd name="T14" fmla="*/ 138 w 138"/>
                <a:gd name="T15" fmla="*/ 52 h 52"/>
              </a:gdLst>
              <a:ahLst/>
              <a:cxnLst>
                <a:cxn ang="T8">
                  <a:pos x="T0" y="T1"/>
                </a:cxn>
                <a:cxn ang="T9">
                  <a:pos x="T2" y="T3"/>
                </a:cxn>
                <a:cxn ang="T10">
                  <a:pos x="T4" y="T5"/>
                </a:cxn>
                <a:cxn ang="T11">
                  <a:pos x="T6" y="T7"/>
                </a:cxn>
              </a:cxnLst>
              <a:rect l="T12" t="T13" r="T14" b="T15"/>
              <a:pathLst>
                <a:path w="138" h="52">
                  <a:moveTo>
                    <a:pt x="135" y="52"/>
                  </a:moveTo>
                  <a:lnTo>
                    <a:pt x="138" y="39"/>
                  </a:lnTo>
                  <a:lnTo>
                    <a:pt x="0" y="0"/>
                  </a:lnTo>
                  <a:lnTo>
                    <a:pt x="135" y="52"/>
                  </a:lnTo>
                  <a:close/>
                </a:path>
              </a:pathLst>
            </a:custGeom>
            <a:solidFill>
              <a:srgbClr val="000000"/>
            </a:solidFill>
            <a:ln w="9525">
              <a:noFill/>
              <a:round/>
              <a:headEnd/>
              <a:tailEnd/>
            </a:ln>
          </p:spPr>
          <p:txBody>
            <a:bodyPr/>
            <a:lstStyle/>
            <a:p>
              <a:endParaRPr lang="en-US"/>
            </a:p>
          </p:txBody>
        </p:sp>
        <p:sp>
          <p:nvSpPr>
            <p:cNvPr id="2979" name="Freeform 929">
              <a:extLst>
                <a:ext uri="{FF2B5EF4-FFF2-40B4-BE49-F238E27FC236}">
                  <a16:creationId xmlns:a16="http://schemas.microsoft.com/office/drawing/2014/main" id="{A509034D-BAFE-47C5-B4DD-D568447142DF}"/>
                </a:ext>
              </a:extLst>
            </p:cNvPr>
            <p:cNvSpPr>
              <a:spLocks/>
            </p:cNvSpPr>
            <p:nvPr/>
          </p:nvSpPr>
          <p:spPr bwMode="auto">
            <a:xfrm>
              <a:off x="3723" y="3653"/>
              <a:ext cx="23" cy="10"/>
            </a:xfrm>
            <a:custGeom>
              <a:avLst/>
              <a:gdLst>
                <a:gd name="T0" fmla="*/ 135 w 138"/>
                <a:gd name="T1" fmla="*/ 52 h 52"/>
                <a:gd name="T2" fmla="*/ 138 w 138"/>
                <a:gd name="T3" fmla="*/ 39 h 52"/>
                <a:gd name="T4" fmla="*/ 0 w 138"/>
                <a:gd name="T5" fmla="*/ 0 h 52"/>
                <a:gd name="T6" fmla="*/ 135 w 138"/>
                <a:gd name="T7" fmla="*/ 52 h 52"/>
                <a:gd name="T8" fmla="*/ 0 60000 65536"/>
                <a:gd name="T9" fmla="*/ 0 60000 65536"/>
                <a:gd name="T10" fmla="*/ 0 60000 65536"/>
                <a:gd name="T11" fmla="*/ 0 60000 65536"/>
                <a:gd name="T12" fmla="*/ 0 w 138"/>
                <a:gd name="T13" fmla="*/ 0 h 52"/>
                <a:gd name="T14" fmla="*/ 138 w 138"/>
                <a:gd name="T15" fmla="*/ 52 h 52"/>
              </a:gdLst>
              <a:ahLst/>
              <a:cxnLst>
                <a:cxn ang="T8">
                  <a:pos x="T0" y="T1"/>
                </a:cxn>
                <a:cxn ang="T9">
                  <a:pos x="T2" y="T3"/>
                </a:cxn>
                <a:cxn ang="T10">
                  <a:pos x="T4" y="T5"/>
                </a:cxn>
                <a:cxn ang="T11">
                  <a:pos x="T6" y="T7"/>
                </a:cxn>
              </a:cxnLst>
              <a:rect l="T12" t="T13" r="T14" b="T15"/>
              <a:pathLst>
                <a:path w="138" h="52">
                  <a:moveTo>
                    <a:pt x="135" y="52"/>
                  </a:moveTo>
                  <a:lnTo>
                    <a:pt x="138" y="39"/>
                  </a:lnTo>
                  <a:lnTo>
                    <a:pt x="0" y="0"/>
                  </a:lnTo>
                  <a:lnTo>
                    <a:pt x="135" y="52"/>
                  </a:lnTo>
                </a:path>
              </a:pathLst>
            </a:custGeom>
            <a:noFill/>
            <a:ln w="0">
              <a:solidFill>
                <a:srgbClr val="000000"/>
              </a:solidFill>
              <a:prstDash val="solid"/>
              <a:round/>
              <a:headEnd/>
              <a:tailEnd/>
            </a:ln>
          </p:spPr>
          <p:txBody>
            <a:bodyPr/>
            <a:lstStyle/>
            <a:p>
              <a:endParaRPr lang="en-US"/>
            </a:p>
          </p:txBody>
        </p:sp>
        <p:sp>
          <p:nvSpPr>
            <p:cNvPr id="2980" name="Freeform 930">
              <a:extLst>
                <a:ext uri="{FF2B5EF4-FFF2-40B4-BE49-F238E27FC236}">
                  <a16:creationId xmlns:a16="http://schemas.microsoft.com/office/drawing/2014/main" id="{6E4C13DD-79B2-4602-83F0-4F495C3DB4D7}"/>
                </a:ext>
              </a:extLst>
            </p:cNvPr>
            <p:cNvSpPr>
              <a:spLocks/>
            </p:cNvSpPr>
            <p:nvPr/>
          </p:nvSpPr>
          <p:spPr bwMode="auto">
            <a:xfrm>
              <a:off x="3723" y="3653"/>
              <a:ext cx="23" cy="8"/>
            </a:xfrm>
            <a:custGeom>
              <a:avLst/>
              <a:gdLst>
                <a:gd name="T0" fmla="*/ 138 w 140"/>
                <a:gd name="T1" fmla="*/ 39 h 39"/>
                <a:gd name="T2" fmla="*/ 140 w 140"/>
                <a:gd name="T3" fmla="*/ 26 h 39"/>
                <a:gd name="T4" fmla="*/ 0 w 140"/>
                <a:gd name="T5" fmla="*/ 0 h 39"/>
                <a:gd name="T6" fmla="*/ 138 w 140"/>
                <a:gd name="T7" fmla="*/ 39 h 39"/>
                <a:gd name="T8" fmla="*/ 0 60000 65536"/>
                <a:gd name="T9" fmla="*/ 0 60000 65536"/>
                <a:gd name="T10" fmla="*/ 0 60000 65536"/>
                <a:gd name="T11" fmla="*/ 0 60000 65536"/>
                <a:gd name="T12" fmla="*/ 0 w 140"/>
                <a:gd name="T13" fmla="*/ 0 h 39"/>
                <a:gd name="T14" fmla="*/ 140 w 140"/>
                <a:gd name="T15" fmla="*/ 39 h 39"/>
              </a:gdLst>
              <a:ahLst/>
              <a:cxnLst>
                <a:cxn ang="T8">
                  <a:pos x="T0" y="T1"/>
                </a:cxn>
                <a:cxn ang="T9">
                  <a:pos x="T2" y="T3"/>
                </a:cxn>
                <a:cxn ang="T10">
                  <a:pos x="T4" y="T5"/>
                </a:cxn>
                <a:cxn ang="T11">
                  <a:pos x="T6" y="T7"/>
                </a:cxn>
              </a:cxnLst>
              <a:rect l="T12" t="T13" r="T14" b="T15"/>
              <a:pathLst>
                <a:path w="140" h="39">
                  <a:moveTo>
                    <a:pt x="138" y="39"/>
                  </a:moveTo>
                  <a:lnTo>
                    <a:pt x="140" y="26"/>
                  </a:lnTo>
                  <a:lnTo>
                    <a:pt x="0" y="0"/>
                  </a:lnTo>
                  <a:lnTo>
                    <a:pt x="138" y="39"/>
                  </a:lnTo>
                  <a:close/>
                </a:path>
              </a:pathLst>
            </a:custGeom>
            <a:solidFill>
              <a:srgbClr val="000000"/>
            </a:solidFill>
            <a:ln w="9525">
              <a:noFill/>
              <a:round/>
              <a:headEnd/>
              <a:tailEnd/>
            </a:ln>
          </p:spPr>
          <p:txBody>
            <a:bodyPr/>
            <a:lstStyle/>
            <a:p>
              <a:endParaRPr lang="en-US"/>
            </a:p>
          </p:txBody>
        </p:sp>
        <p:sp>
          <p:nvSpPr>
            <p:cNvPr id="2981" name="Freeform 931">
              <a:extLst>
                <a:ext uri="{FF2B5EF4-FFF2-40B4-BE49-F238E27FC236}">
                  <a16:creationId xmlns:a16="http://schemas.microsoft.com/office/drawing/2014/main" id="{38BAD0EC-6F30-46B5-BFDD-C4AA51A71EC8}"/>
                </a:ext>
              </a:extLst>
            </p:cNvPr>
            <p:cNvSpPr>
              <a:spLocks/>
            </p:cNvSpPr>
            <p:nvPr/>
          </p:nvSpPr>
          <p:spPr bwMode="auto">
            <a:xfrm>
              <a:off x="3723" y="3653"/>
              <a:ext cx="23" cy="8"/>
            </a:xfrm>
            <a:custGeom>
              <a:avLst/>
              <a:gdLst>
                <a:gd name="T0" fmla="*/ 138 w 140"/>
                <a:gd name="T1" fmla="*/ 39 h 39"/>
                <a:gd name="T2" fmla="*/ 140 w 140"/>
                <a:gd name="T3" fmla="*/ 26 h 39"/>
                <a:gd name="T4" fmla="*/ 0 w 140"/>
                <a:gd name="T5" fmla="*/ 0 h 39"/>
                <a:gd name="T6" fmla="*/ 138 w 140"/>
                <a:gd name="T7" fmla="*/ 39 h 39"/>
                <a:gd name="T8" fmla="*/ 0 60000 65536"/>
                <a:gd name="T9" fmla="*/ 0 60000 65536"/>
                <a:gd name="T10" fmla="*/ 0 60000 65536"/>
                <a:gd name="T11" fmla="*/ 0 60000 65536"/>
                <a:gd name="T12" fmla="*/ 0 w 140"/>
                <a:gd name="T13" fmla="*/ 0 h 39"/>
                <a:gd name="T14" fmla="*/ 140 w 140"/>
                <a:gd name="T15" fmla="*/ 39 h 39"/>
              </a:gdLst>
              <a:ahLst/>
              <a:cxnLst>
                <a:cxn ang="T8">
                  <a:pos x="T0" y="T1"/>
                </a:cxn>
                <a:cxn ang="T9">
                  <a:pos x="T2" y="T3"/>
                </a:cxn>
                <a:cxn ang="T10">
                  <a:pos x="T4" y="T5"/>
                </a:cxn>
                <a:cxn ang="T11">
                  <a:pos x="T6" y="T7"/>
                </a:cxn>
              </a:cxnLst>
              <a:rect l="T12" t="T13" r="T14" b="T15"/>
              <a:pathLst>
                <a:path w="140" h="39">
                  <a:moveTo>
                    <a:pt x="138" y="39"/>
                  </a:moveTo>
                  <a:lnTo>
                    <a:pt x="140" y="26"/>
                  </a:lnTo>
                  <a:lnTo>
                    <a:pt x="0" y="0"/>
                  </a:lnTo>
                  <a:lnTo>
                    <a:pt x="138" y="39"/>
                  </a:lnTo>
                </a:path>
              </a:pathLst>
            </a:custGeom>
            <a:noFill/>
            <a:ln w="0">
              <a:solidFill>
                <a:srgbClr val="000000"/>
              </a:solidFill>
              <a:prstDash val="solid"/>
              <a:round/>
              <a:headEnd/>
              <a:tailEnd/>
            </a:ln>
          </p:spPr>
          <p:txBody>
            <a:bodyPr/>
            <a:lstStyle/>
            <a:p>
              <a:endParaRPr lang="en-US"/>
            </a:p>
          </p:txBody>
        </p:sp>
        <p:sp>
          <p:nvSpPr>
            <p:cNvPr id="2982" name="Freeform 932">
              <a:extLst>
                <a:ext uri="{FF2B5EF4-FFF2-40B4-BE49-F238E27FC236}">
                  <a16:creationId xmlns:a16="http://schemas.microsoft.com/office/drawing/2014/main" id="{F587FE6C-A841-41D4-94C4-69B15030B5D1}"/>
                </a:ext>
              </a:extLst>
            </p:cNvPr>
            <p:cNvSpPr>
              <a:spLocks/>
            </p:cNvSpPr>
            <p:nvPr/>
          </p:nvSpPr>
          <p:spPr bwMode="auto">
            <a:xfrm>
              <a:off x="3723" y="3653"/>
              <a:ext cx="23" cy="5"/>
            </a:xfrm>
            <a:custGeom>
              <a:avLst/>
              <a:gdLst>
                <a:gd name="T0" fmla="*/ 140 w 141"/>
                <a:gd name="T1" fmla="*/ 26 h 26"/>
                <a:gd name="T2" fmla="*/ 141 w 141"/>
                <a:gd name="T3" fmla="*/ 13 h 26"/>
                <a:gd name="T4" fmla="*/ 0 w 141"/>
                <a:gd name="T5" fmla="*/ 0 h 26"/>
                <a:gd name="T6" fmla="*/ 140 w 141"/>
                <a:gd name="T7" fmla="*/ 26 h 26"/>
                <a:gd name="T8" fmla="*/ 0 60000 65536"/>
                <a:gd name="T9" fmla="*/ 0 60000 65536"/>
                <a:gd name="T10" fmla="*/ 0 60000 65536"/>
                <a:gd name="T11" fmla="*/ 0 60000 65536"/>
                <a:gd name="T12" fmla="*/ 0 w 141"/>
                <a:gd name="T13" fmla="*/ 0 h 26"/>
                <a:gd name="T14" fmla="*/ 141 w 141"/>
                <a:gd name="T15" fmla="*/ 26 h 26"/>
              </a:gdLst>
              <a:ahLst/>
              <a:cxnLst>
                <a:cxn ang="T8">
                  <a:pos x="T0" y="T1"/>
                </a:cxn>
                <a:cxn ang="T9">
                  <a:pos x="T2" y="T3"/>
                </a:cxn>
                <a:cxn ang="T10">
                  <a:pos x="T4" y="T5"/>
                </a:cxn>
                <a:cxn ang="T11">
                  <a:pos x="T6" y="T7"/>
                </a:cxn>
              </a:cxnLst>
              <a:rect l="T12" t="T13" r="T14" b="T15"/>
              <a:pathLst>
                <a:path w="141" h="26">
                  <a:moveTo>
                    <a:pt x="140" y="26"/>
                  </a:moveTo>
                  <a:lnTo>
                    <a:pt x="141" y="13"/>
                  </a:lnTo>
                  <a:lnTo>
                    <a:pt x="0" y="0"/>
                  </a:lnTo>
                  <a:lnTo>
                    <a:pt x="140" y="26"/>
                  </a:lnTo>
                  <a:close/>
                </a:path>
              </a:pathLst>
            </a:custGeom>
            <a:solidFill>
              <a:srgbClr val="000000"/>
            </a:solidFill>
            <a:ln w="9525">
              <a:noFill/>
              <a:round/>
              <a:headEnd/>
              <a:tailEnd/>
            </a:ln>
          </p:spPr>
          <p:txBody>
            <a:bodyPr/>
            <a:lstStyle/>
            <a:p>
              <a:endParaRPr lang="en-US"/>
            </a:p>
          </p:txBody>
        </p:sp>
        <p:sp>
          <p:nvSpPr>
            <p:cNvPr id="2983" name="Freeform 933">
              <a:extLst>
                <a:ext uri="{FF2B5EF4-FFF2-40B4-BE49-F238E27FC236}">
                  <a16:creationId xmlns:a16="http://schemas.microsoft.com/office/drawing/2014/main" id="{21E13A03-5D68-41E1-83DD-EFBEBA1309EB}"/>
                </a:ext>
              </a:extLst>
            </p:cNvPr>
            <p:cNvSpPr>
              <a:spLocks/>
            </p:cNvSpPr>
            <p:nvPr/>
          </p:nvSpPr>
          <p:spPr bwMode="auto">
            <a:xfrm>
              <a:off x="3723" y="3653"/>
              <a:ext cx="23" cy="5"/>
            </a:xfrm>
            <a:custGeom>
              <a:avLst/>
              <a:gdLst>
                <a:gd name="T0" fmla="*/ 140 w 141"/>
                <a:gd name="T1" fmla="*/ 26 h 26"/>
                <a:gd name="T2" fmla="*/ 141 w 141"/>
                <a:gd name="T3" fmla="*/ 13 h 26"/>
                <a:gd name="T4" fmla="*/ 0 w 141"/>
                <a:gd name="T5" fmla="*/ 0 h 26"/>
                <a:gd name="T6" fmla="*/ 140 w 141"/>
                <a:gd name="T7" fmla="*/ 26 h 26"/>
                <a:gd name="T8" fmla="*/ 0 60000 65536"/>
                <a:gd name="T9" fmla="*/ 0 60000 65536"/>
                <a:gd name="T10" fmla="*/ 0 60000 65536"/>
                <a:gd name="T11" fmla="*/ 0 60000 65536"/>
                <a:gd name="T12" fmla="*/ 0 w 141"/>
                <a:gd name="T13" fmla="*/ 0 h 26"/>
                <a:gd name="T14" fmla="*/ 141 w 141"/>
                <a:gd name="T15" fmla="*/ 26 h 26"/>
              </a:gdLst>
              <a:ahLst/>
              <a:cxnLst>
                <a:cxn ang="T8">
                  <a:pos x="T0" y="T1"/>
                </a:cxn>
                <a:cxn ang="T9">
                  <a:pos x="T2" y="T3"/>
                </a:cxn>
                <a:cxn ang="T10">
                  <a:pos x="T4" y="T5"/>
                </a:cxn>
                <a:cxn ang="T11">
                  <a:pos x="T6" y="T7"/>
                </a:cxn>
              </a:cxnLst>
              <a:rect l="T12" t="T13" r="T14" b="T15"/>
              <a:pathLst>
                <a:path w="141" h="26">
                  <a:moveTo>
                    <a:pt x="140" y="26"/>
                  </a:moveTo>
                  <a:lnTo>
                    <a:pt x="141" y="13"/>
                  </a:lnTo>
                  <a:lnTo>
                    <a:pt x="0" y="0"/>
                  </a:lnTo>
                  <a:lnTo>
                    <a:pt x="140" y="26"/>
                  </a:lnTo>
                </a:path>
              </a:pathLst>
            </a:custGeom>
            <a:noFill/>
            <a:ln w="0">
              <a:solidFill>
                <a:srgbClr val="000000"/>
              </a:solidFill>
              <a:prstDash val="solid"/>
              <a:round/>
              <a:headEnd/>
              <a:tailEnd/>
            </a:ln>
          </p:spPr>
          <p:txBody>
            <a:bodyPr/>
            <a:lstStyle/>
            <a:p>
              <a:endParaRPr lang="en-US"/>
            </a:p>
          </p:txBody>
        </p:sp>
        <p:sp>
          <p:nvSpPr>
            <p:cNvPr id="2984" name="Freeform 934">
              <a:extLst>
                <a:ext uri="{FF2B5EF4-FFF2-40B4-BE49-F238E27FC236}">
                  <a16:creationId xmlns:a16="http://schemas.microsoft.com/office/drawing/2014/main" id="{CA522986-C562-4C48-BB13-806C4CF1BA16}"/>
                </a:ext>
              </a:extLst>
            </p:cNvPr>
            <p:cNvSpPr>
              <a:spLocks/>
            </p:cNvSpPr>
            <p:nvPr/>
          </p:nvSpPr>
          <p:spPr bwMode="auto">
            <a:xfrm>
              <a:off x="3723" y="3653"/>
              <a:ext cx="23" cy="3"/>
            </a:xfrm>
            <a:custGeom>
              <a:avLst/>
              <a:gdLst>
                <a:gd name="T0" fmla="*/ 141 w 142"/>
                <a:gd name="T1" fmla="*/ 13 h 13"/>
                <a:gd name="T2" fmla="*/ 142 w 142"/>
                <a:gd name="T3" fmla="*/ 0 h 13"/>
                <a:gd name="T4" fmla="*/ 0 w 142"/>
                <a:gd name="T5" fmla="*/ 0 h 13"/>
                <a:gd name="T6" fmla="*/ 141 w 142"/>
                <a:gd name="T7" fmla="*/ 13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141" y="13"/>
                  </a:moveTo>
                  <a:lnTo>
                    <a:pt x="142" y="0"/>
                  </a:lnTo>
                  <a:lnTo>
                    <a:pt x="0" y="0"/>
                  </a:lnTo>
                  <a:lnTo>
                    <a:pt x="141" y="13"/>
                  </a:lnTo>
                  <a:close/>
                </a:path>
              </a:pathLst>
            </a:custGeom>
            <a:solidFill>
              <a:srgbClr val="000000"/>
            </a:solidFill>
            <a:ln w="9525">
              <a:noFill/>
              <a:round/>
              <a:headEnd/>
              <a:tailEnd/>
            </a:ln>
          </p:spPr>
          <p:txBody>
            <a:bodyPr/>
            <a:lstStyle/>
            <a:p>
              <a:endParaRPr lang="en-US"/>
            </a:p>
          </p:txBody>
        </p:sp>
        <p:sp>
          <p:nvSpPr>
            <p:cNvPr id="2985" name="Freeform 935">
              <a:extLst>
                <a:ext uri="{FF2B5EF4-FFF2-40B4-BE49-F238E27FC236}">
                  <a16:creationId xmlns:a16="http://schemas.microsoft.com/office/drawing/2014/main" id="{FA72521A-257C-49EB-BF15-2A382655DECF}"/>
                </a:ext>
              </a:extLst>
            </p:cNvPr>
            <p:cNvSpPr>
              <a:spLocks/>
            </p:cNvSpPr>
            <p:nvPr/>
          </p:nvSpPr>
          <p:spPr bwMode="auto">
            <a:xfrm>
              <a:off x="3723" y="3653"/>
              <a:ext cx="23" cy="3"/>
            </a:xfrm>
            <a:custGeom>
              <a:avLst/>
              <a:gdLst>
                <a:gd name="T0" fmla="*/ 141 w 142"/>
                <a:gd name="T1" fmla="*/ 13 h 13"/>
                <a:gd name="T2" fmla="*/ 142 w 142"/>
                <a:gd name="T3" fmla="*/ 0 h 13"/>
                <a:gd name="T4" fmla="*/ 0 w 142"/>
                <a:gd name="T5" fmla="*/ 0 h 13"/>
                <a:gd name="T6" fmla="*/ 141 w 142"/>
                <a:gd name="T7" fmla="*/ 13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141" y="13"/>
                  </a:moveTo>
                  <a:lnTo>
                    <a:pt x="142" y="0"/>
                  </a:lnTo>
                  <a:lnTo>
                    <a:pt x="0" y="0"/>
                  </a:lnTo>
                  <a:lnTo>
                    <a:pt x="141" y="13"/>
                  </a:lnTo>
                </a:path>
              </a:pathLst>
            </a:custGeom>
            <a:noFill/>
            <a:ln w="0">
              <a:solidFill>
                <a:srgbClr val="000000"/>
              </a:solidFill>
              <a:prstDash val="solid"/>
              <a:round/>
              <a:headEnd/>
              <a:tailEnd/>
            </a:ln>
          </p:spPr>
          <p:txBody>
            <a:bodyPr/>
            <a:lstStyle/>
            <a:p>
              <a:endParaRPr lang="en-US"/>
            </a:p>
          </p:txBody>
        </p:sp>
        <p:sp>
          <p:nvSpPr>
            <p:cNvPr id="2986" name="Freeform 936">
              <a:extLst>
                <a:ext uri="{FF2B5EF4-FFF2-40B4-BE49-F238E27FC236}">
                  <a16:creationId xmlns:a16="http://schemas.microsoft.com/office/drawing/2014/main" id="{B3A5285E-BAF7-422D-A5C5-4EA74EAD3368}"/>
                </a:ext>
              </a:extLst>
            </p:cNvPr>
            <p:cNvSpPr>
              <a:spLocks/>
            </p:cNvSpPr>
            <p:nvPr/>
          </p:nvSpPr>
          <p:spPr bwMode="auto">
            <a:xfrm>
              <a:off x="3878" y="3472"/>
              <a:ext cx="23" cy="3"/>
            </a:xfrm>
            <a:custGeom>
              <a:avLst/>
              <a:gdLst>
                <a:gd name="T0" fmla="*/ 141 w 141"/>
                <a:gd name="T1" fmla="*/ 13 h 13"/>
                <a:gd name="T2" fmla="*/ 141 w 141"/>
                <a:gd name="T3" fmla="*/ 0 h 13"/>
                <a:gd name="T4" fmla="*/ 0 w 141"/>
                <a:gd name="T5" fmla="*/ 13 h 13"/>
                <a:gd name="T6" fmla="*/ 141 w 141"/>
                <a:gd name="T7" fmla="*/ 13 h 13"/>
                <a:gd name="T8" fmla="*/ 0 60000 65536"/>
                <a:gd name="T9" fmla="*/ 0 60000 65536"/>
                <a:gd name="T10" fmla="*/ 0 60000 65536"/>
                <a:gd name="T11" fmla="*/ 0 60000 65536"/>
                <a:gd name="T12" fmla="*/ 0 w 141"/>
                <a:gd name="T13" fmla="*/ 0 h 13"/>
                <a:gd name="T14" fmla="*/ 141 w 141"/>
                <a:gd name="T15" fmla="*/ 13 h 13"/>
              </a:gdLst>
              <a:ahLst/>
              <a:cxnLst>
                <a:cxn ang="T8">
                  <a:pos x="T0" y="T1"/>
                </a:cxn>
                <a:cxn ang="T9">
                  <a:pos x="T2" y="T3"/>
                </a:cxn>
                <a:cxn ang="T10">
                  <a:pos x="T4" y="T5"/>
                </a:cxn>
                <a:cxn ang="T11">
                  <a:pos x="T6" y="T7"/>
                </a:cxn>
              </a:cxnLst>
              <a:rect l="T12" t="T13" r="T14" b="T15"/>
              <a:pathLst>
                <a:path w="141" h="13">
                  <a:moveTo>
                    <a:pt x="141" y="13"/>
                  </a:moveTo>
                  <a:lnTo>
                    <a:pt x="141" y="0"/>
                  </a:lnTo>
                  <a:lnTo>
                    <a:pt x="0" y="13"/>
                  </a:lnTo>
                  <a:lnTo>
                    <a:pt x="141" y="13"/>
                  </a:lnTo>
                  <a:close/>
                </a:path>
              </a:pathLst>
            </a:custGeom>
            <a:solidFill>
              <a:srgbClr val="000000"/>
            </a:solidFill>
            <a:ln w="9525">
              <a:noFill/>
              <a:round/>
              <a:headEnd/>
              <a:tailEnd/>
            </a:ln>
          </p:spPr>
          <p:txBody>
            <a:bodyPr/>
            <a:lstStyle/>
            <a:p>
              <a:endParaRPr lang="en-US"/>
            </a:p>
          </p:txBody>
        </p:sp>
        <p:sp>
          <p:nvSpPr>
            <p:cNvPr id="2987" name="Freeform 937">
              <a:extLst>
                <a:ext uri="{FF2B5EF4-FFF2-40B4-BE49-F238E27FC236}">
                  <a16:creationId xmlns:a16="http://schemas.microsoft.com/office/drawing/2014/main" id="{9FFBACA9-1583-4A72-9964-405BE5E6AF1C}"/>
                </a:ext>
              </a:extLst>
            </p:cNvPr>
            <p:cNvSpPr>
              <a:spLocks/>
            </p:cNvSpPr>
            <p:nvPr/>
          </p:nvSpPr>
          <p:spPr bwMode="auto">
            <a:xfrm>
              <a:off x="3878" y="3472"/>
              <a:ext cx="23" cy="3"/>
            </a:xfrm>
            <a:custGeom>
              <a:avLst/>
              <a:gdLst>
                <a:gd name="T0" fmla="*/ 141 w 141"/>
                <a:gd name="T1" fmla="*/ 13 h 13"/>
                <a:gd name="T2" fmla="*/ 141 w 141"/>
                <a:gd name="T3" fmla="*/ 0 h 13"/>
                <a:gd name="T4" fmla="*/ 0 w 141"/>
                <a:gd name="T5" fmla="*/ 13 h 13"/>
                <a:gd name="T6" fmla="*/ 141 w 141"/>
                <a:gd name="T7" fmla="*/ 13 h 13"/>
                <a:gd name="T8" fmla="*/ 0 60000 65536"/>
                <a:gd name="T9" fmla="*/ 0 60000 65536"/>
                <a:gd name="T10" fmla="*/ 0 60000 65536"/>
                <a:gd name="T11" fmla="*/ 0 60000 65536"/>
                <a:gd name="T12" fmla="*/ 0 w 141"/>
                <a:gd name="T13" fmla="*/ 0 h 13"/>
                <a:gd name="T14" fmla="*/ 141 w 141"/>
                <a:gd name="T15" fmla="*/ 13 h 13"/>
              </a:gdLst>
              <a:ahLst/>
              <a:cxnLst>
                <a:cxn ang="T8">
                  <a:pos x="T0" y="T1"/>
                </a:cxn>
                <a:cxn ang="T9">
                  <a:pos x="T2" y="T3"/>
                </a:cxn>
                <a:cxn ang="T10">
                  <a:pos x="T4" y="T5"/>
                </a:cxn>
                <a:cxn ang="T11">
                  <a:pos x="T6" y="T7"/>
                </a:cxn>
              </a:cxnLst>
              <a:rect l="T12" t="T13" r="T14" b="T15"/>
              <a:pathLst>
                <a:path w="141" h="13">
                  <a:moveTo>
                    <a:pt x="141" y="13"/>
                  </a:moveTo>
                  <a:lnTo>
                    <a:pt x="141" y="0"/>
                  </a:lnTo>
                  <a:lnTo>
                    <a:pt x="0" y="13"/>
                  </a:lnTo>
                  <a:lnTo>
                    <a:pt x="141" y="13"/>
                  </a:lnTo>
                </a:path>
              </a:pathLst>
            </a:custGeom>
            <a:noFill/>
            <a:ln w="0">
              <a:solidFill>
                <a:srgbClr val="000000"/>
              </a:solidFill>
              <a:prstDash val="solid"/>
              <a:round/>
              <a:headEnd/>
              <a:tailEnd/>
            </a:ln>
          </p:spPr>
          <p:txBody>
            <a:bodyPr/>
            <a:lstStyle/>
            <a:p>
              <a:endParaRPr lang="en-US"/>
            </a:p>
          </p:txBody>
        </p:sp>
        <p:sp>
          <p:nvSpPr>
            <p:cNvPr id="2988" name="Freeform 938">
              <a:extLst>
                <a:ext uri="{FF2B5EF4-FFF2-40B4-BE49-F238E27FC236}">
                  <a16:creationId xmlns:a16="http://schemas.microsoft.com/office/drawing/2014/main" id="{ED7321DD-6757-41EC-A078-A647877B3FBE}"/>
                </a:ext>
              </a:extLst>
            </p:cNvPr>
            <p:cNvSpPr>
              <a:spLocks/>
            </p:cNvSpPr>
            <p:nvPr/>
          </p:nvSpPr>
          <p:spPr bwMode="auto">
            <a:xfrm>
              <a:off x="3878" y="3470"/>
              <a:ext cx="23" cy="5"/>
            </a:xfrm>
            <a:custGeom>
              <a:avLst/>
              <a:gdLst>
                <a:gd name="T0" fmla="*/ 141 w 141"/>
                <a:gd name="T1" fmla="*/ 13 h 26"/>
                <a:gd name="T2" fmla="*/ 140 w 141"/>
                <a:gd name="T3" fmla="*/ 0 h 26"/>
                <a:gd name="T4" fmla="*/ 0 w 141"/>
                <a:gd name="T5" fmla="*/ 26 h 26"/>
                <a:gd name="T6" fmla="*/ 141 w 141"/>
                <a:gd name="T7" fmla="*/ 13 h 26"/>
                <a:gd name="T8" fmla="*/ 0 60000 65536"/>
                <a:gd name="T9" fmla="*/ 0 60000 65536"/>
                <a:gd name="T10" fmla="*/ 0 60000 65536"/>
                <a:gd name="T11" fmla="*/ 0 60000 65536"/>
                <a:gd name="T12" fmla="*/ 0 w 141"/>
                <a:gd name="T13" fmla="*/ 0 h 26"/>
                <a:gd name="T14" fmla="*/ 141 w 141"/>
                <a:gd name="T15" fmla="*/ 26 h 26"/>
              </a:gdLst>
              <a:ahLst/>
              <a:cxnLst>
                <a:cxn ang="T8">
                  <a:pos x="T0" y="T1"/>
                </a:cxn>
                <a:cxn ang="T9">
                  <a:pos x="T2" y="T3"/>
                </a:cxn>
                <a:cxn ang="T10">
                  <a:pos x="T4" y="T5"/>
                </a:cxn>
                <a:cxn ang="T11">
                  <a:pos x="T6" y="T7"/>
                </a:cxn>
              </a:cxnLst>
              <a:rect l="T12" t="T13" r="T14" b="T15"/>
              <a:pathLst>
                <a:path w="141" h="26">
                  <a:moveTo>
                    <a:pt x="141" y="13"/>
                  </a:moveTo>
                  <a:lnTo>
                    <a:pt x="140" y="0"/>
                  </a:lnTo>
                  <a:lnTo>
                    <a:pt x="0" y="26"/>
                  </a:lnTo>
                  <a:lnTo>
                    <a:pt x="141" y="13"/>
                  </a:lnTo>
                  <a:close/>
                </a:path>
              </a:pathLst>
            </a:custGeom>
            <a:solidFill>
              <a:srgbClr val="000000"/>
            </a:solidFill>
            <a:ln w="9525">
              <a:noFill/>
              <a:round/>
              <a:headEnd/>
              <a:tailEnd/>
            </a:ln>
          </p:spPr>
          <p:txBody>
            <a:bodyPr/>
            <a:lstStyle/>
            <a:p>
              <a:endParaRPr lang="en-US"/>
            </a:p>
          </p:txBody>
        </p:sp>
        <p:sp>
          <p:nvSpPr>
            <p:cNvPr id="2989" name="Freeform 939">
              <a:extLst>
                <a:ext uri="{FF2B5EF4-FFF2-40B4-BE49-F238E27FC236}">
                  <a16:creationId xmlns:a16="http://schemas.microsoft.com/office/drawing/2014/main" id="{729D757A-7E15-49BD-9C89-C70F6C36999E}"/>
                </a:ext>
              </a:extLst>
            </p:cNvPr>
            <p:cNvSpPr>
              <a:spLocks/>
            </p:cNvSpPr>
            <p:nvPr/>
          </p:nvSpPr>
          <p:spPr bwMode="auto">
            <a:xfrm>
              <a:off x="3878" y="3470"/>
              <a:ext cx="23" cy="5"/>
            </a:xfrm>
            <a:custGeom>
              <a:avLst/>
              <a:gdLst>
                <a:gd name="T0" fmla="*/ 141 w 141"/>
                <a:gd name="T1" fmla="*/ 13 h 26"/>
                <a:gd name="T2" fmla="*/ 140 w 141"/>
                <a:gd name="T3" fmla="*/ 0 h 26"/>
                <a:gd name="T4" fmla="*/ 0 w 141"/>
                <a:gd name="T5" fmla="*/ 26 h 26"/>
                <a:gd name="T6" fmla="*/ 141 w 141"/>
                <a:gd name="T7" fmla="*/ 13 h 26"/>
                <a:gd name="T8" fmla="*/ 0 60000 65536"/>
                <a:gd name="T9" fmla="*/ 0 60000 65536"/>
                <a:gd name="T10" fmla="*/ 0 60000 65536"/>
                <a:gd name="T11" fmla="*/ 0 60000 65536"/>
                <a:gd name="T12" fmla="*/ 0 w 141"/>
                <a:gd name="T13" fmla="*/ 0 h 26"/>
                <a:gd name="T14" fmla="*/ 141 w 141"/>
                <a:gd name="T15" fmla="*/ 26 h 26"/>
              </a:gdLst>
              <a:ahLst/>
              <a:cxnLst>
                <a:cxn ang="T8">
                  <a:pos x="T0" y="T1"/>
                </a:cxn>
                <a:cxn ang="T9">
                  <a:pos x="T2" y="T3"/>
                </a:cxn>
                <a:cxn ang="T10">
                  <a:pos x="T4" y="T5"/>
                </a:cxn>
                <a:cxn ang="T11">
                  <a:pos x="T6" y="T7"/>
                </a:cxn>
              </a:cxnLst>
              <a:rect l="T12" t="T13" r="T14" b="T15"/>
              <a:pathLst>
                <a:path w="141" h="26">
                  <a:moveTo>
                    <a:pt x="141" y="13"/>
                  </a:moveTo>
                  <a:lnTo>
                    <a:pt x="140" y="0"/>
                  </a:lnTo>
                  <a:lnTo>
                    <a:pt x="0" y="26"/>
                  </a:lnTo>
                  <a:lnTo>
                    <a:pt x="141" y="13"/>
                  </a:lnTo>
                </a:path>
              </a:pathLst>
            </a:custGeom>
            <a:noFill/>
            <a:ln w="0">
              <a:solidFill>
                <a:srgbClr val="000000"/>
              </a:solidFill>
              <a:prstDash val="solid"/>
              <a:round/>
              <a:headEnd/>
              <a:tailEnd/>
            </a:ln>
          </p:spPr>
          <p:txBody>
            <a:bodyPr/>
            <a:lstStyle/>
            <a:p>
              <a:endParaRPr lang="en-US"/>
            </a:p>
          </p:txBody>
        </p:sp>
        <p:sp>
          <p:nvSpPr>
            <p:cNvPr id="2990" name="Freeform 940">
              <a:extLst>
                <a:ext uri="{FF2B5EF4-FFF2-40B4-BE49-F238E27FC236}">
                  <a16:creationId xmlns:a16="http://schemas.microsoft.com/office/drawing/2014/main" id="{53071947-BDE4-4769-BC4D-DC84B90D76FD}"/>
                </a:ext>
              </a:extLst>
            </p:cNvPr>
            <p:cNvSpPr>
              <a:spLocks/>
            </p:cNvSpPr>
            <p:nvPr/>
          </p:nvSpPr>
          <p:spPr bwMode="auto">
            <a:xfrm>
              <a:off x="3878" y="3467"/>
              <a:ext cx="23" cy="8"/>
            </a:xfrm>
            <a:custGeom>
              <a:avLst/>
              <a:gdLst>
                <a:gd name="T0" fmla="*/ 140 w 140"/>
                <a:gd name="T1" fmla="*/ 13 h 39"/>
                <a:gd name="T2" fmla="*/ 137 w 140"/>
                <a:gd name="T3" fmla="*/ 0 h 39"/>
                <a:gd name="T4" fmla="*/ 0 w 140"/>
                <a:gd name="T5" fmla="*/ 39 h 39"/>
                <a:gd name="T6" fmla="*/ 140 w 140"/>
                <a:gd name="T7" fmla="*/ 13 h 39"/>
                <a:gd name="T8" fmla="*/ 0 60000 65536"/>
                <a:gd name="T9" fmla="*/ 0 60000 65536"/>
                <a:gd name="T10" fmla="*/ 0 60000 65536"/>
                <a:gd name="T11" fmla="*/ 0 60000 65536"/>
                <a:gd name="T12" fmla="*/ 0 w 140"/>
                <a:gd name="T13" fmla="*/ 0 h 39"/>
                <a:gd name="T14" fmla="*/ 140 w 140"/>
                <a:gd name="T15" fmla="*/ 39 h 39"/>
              </a:gdLst>
              <a:ahLst/>
              <a:cxnLst>
                <a:cxn ang="T8">
                  <a:pos x="T0" y="T1"/>
                </a:cxn>
                <a:cxn ang="T9">
                  <a:pos x="T2" y="T3"/>
                </a:cxn>
                <a:cxn ang="T10">
                  <a:pos x="T4" y="T5"/>
                </a:cxn>
                <a:cxn ang="T11">
                  <a:pos x="T6" y="T7"/>
                </a:cxn>
              </a:cxnLst>
              <a:rect l="T12" t="T13" r="T14" b="T15"/>
              <a:pathLst>
                <a:path w="140" h="39">
                  <a:moveTo>
                    <a:pt x="140" y="13"/>
                  </a:moveTo>
                  <a:lnTo>
                    <a:pt x="137" y="0"/>
                  </a:lnTo>
                  <a:lnTo>
                    <a:pt x="0" y="39"/>
                  </a:lnTo>
                  <a:lnTo>
                    <a:pt x="140" y="13"/>
                  </a:lnTo>
                  <a:close/>
                </a:path>
              </a:pathLst>
            </a:custGeom>
            <a:solidFill>
              <a:srgbClr val="000000"/>
            </a:solidFill>
            <a:ln w="9525">
              <a:noFill/>
              <a:round/>
              <a:headEnd/>
              <a:tailEnd/>
            </a:ln>
          </p:spPr>
          <p:txBody>
            <a:bodyPr/>
            <a:lstStyle/>
            <a:p>
              <a:endParaRPr lang="en-US"/>
            </a:p>
          </p:txBody>
        </p:sp>
        <p:sp>
          <p:nvSpPr>
            <p:cNvPr id="2991" name="Freeform 941">
              <a:extLst>
                <a:ext uri="{FF2B5EF4-FFF2-40B4-BE49-F238E27FC236}">
                  <a16:creationId xmlns:a16="http://schemas.microsoft.com/office/drawing/2014/main" id="{1C4FBACC-DE7A-4CF4-BE39-E3FFF54D8B47}"/>
                </a:ext>
              </a:extLst>
            </p:cNvPr>
            <p:cNvSpPr>
              <a:spLocks/>
            </p:cNvSpPr>
            <p:nvPr/>
          </p:nvSpPr>
          <p:spPr bwMode="auto">
            <a:xfrm>
              <a:off x="3878" y="3467"/>
              <a:ext cx="23" cy="8"/>
            </a:xfrm>
            <a:custGeom>
              <a:avLst/>
              <a:gdLst>
                <a:gd name="T0" fmla="*/ 140 w 140"/>
                <a:gd name="T1" fmla="*/ 13 h 39"/>
                <a:gd name="T2" fmla="*/ 137 w 140"/>
                <a:gd name="T3" fmla="*/ 0 h 39"/>
                <a:gd name="T4" fmla="*/ 0 w 140"/>
                <a:gd name="T5" fmla="*/ 39 h 39"/>
                <a:gd name="T6" fmla="*/ 140 w 140"/>
                <a:gd name="T7" fmla="*/ 13 h 39"/>
                <a:gd name="T8" fmla="*/ 0 60000 65536"/>
                <a:gd name="T9" fmla="*/ 0 60000 65536"/>
                <a:gd name="T10" fmla="*/ 0 60000 65536"/>
                <a:gd name="T11" fmla="*/ 0 60000 65536"/>
                <a:gd name="T12" fmla="*/ 0 w 140"/>
                <a:gd name="T13" fmla="*/ 0 h 39"/>
                <a:gd name="T14" fmla="*/ 140 w 140"/>
                <a:gd name="T15" fmla="*/ 39 h 39"/>
              </a:gdLst>
              <a:ahLst/>
              <a:cxnLst>
                <a:cxn ang="T8">
                  <a:pos x="T0" y="T1"/>
                </a:cxn>
                <a:cxn ang="T9">
                  <a:pos x="T2" y="T3"/>
                </a:cxn>
                <a:cxn ang="T10">
                  <a:pos x="T4" y="T5"/>
                </a:cxn>
                <a:cxn ang="T11">
                  <a:pos x="T6" y="T7"/>
                </a:cxn>
              </a:cxnLst>
              <a:rect l="T12" t="T13" r="T14" b="T15"/>
              <a:pathLst>
                <a:path w="140" h="39">
                  <a:moveTo>
                    <a:pt x="140" y="13"/>
                  </a:moveTo>
                  <a:lnTo>
                    <a:pt x="137" y="0"/>
                  </a:lnTo>
                  <a:lnTo>
                    <a:pt x="0" y="39"/>
                  </a:lnTo>
                  <a:lnTo>
                    <a:pt x="140" y="13"/>
                  </a:lnTo>
                </a:path>
              </a:pathLst>
            </a:custGeom>
            <a:noFill/>
            <a:ln w="0">
              <a:solidFill>
                <a:srgbClr val="000000"/>
              </a:solidFill>
              <a:prstDash val="solid"/>
              <a:round/>
              <a:headEnd/>
              <a:tailEnd/>
            </a:ln>
          </p:spPr>
          <p:txBody>
            <a:bodyPr/>
            <a:lstStyle/>
            <a:p>
              <a:endParaRPr lang="en-US"/>
            </a:p>
          </p:txBody>
        </p:sp>
        <p:sp>
          <p:nvSpPr>
            <p:cNvPr id="2992" name="Freeform 942">
              <a:extLst>
                <a:ext uri="{FF2B5EF4-FFF2-40B4-BE49-F238E27FC236}">
                  <a16:creationId xmlns:a16="http://schemas.microsoft.com/office/drawing/2014/main" id="{CA1AA2A3-3C37-4F06-BF48-F6304EF3B439}"/>
                </a:ext>
              </a:extLst>
            </p:cNvPr>
            <p:cNvSpPr>
              <a:spLocks/>
            </p:cNvSpPr>
            <p:nvPr/>
          </p:nvSpPr>
          <p:spPr bwMode="auto">
            <a:xfrm>
              <a:off x="3878" y="3465"/>
              <a:ext cx="22" cy="10"/>
            </a:xfrm>
            <a:custGeom>
              <a:avLst/>
              <a:gdLst>
                <a:gd name="T0" fmla="*/ 137 w 137"/>
                <a:gd name="T1" fmla="*/ 12 h 51"/>
                <a:gd name="T2" fmla="*/ 134 w 137"/>
                <a:gd name="T3" fmla="*/ 0 h 51"/>
                <a:gd name="T4" fmla="*/ 0 w 137"/>
                <a:gd name="T5" fmla="*/ 51 h 51"/>
                <a:gd name="T6" fmla="*/ 137 w 137"/>
                <a:gd name="T7" fmla="*/ 12 h 51"/>
                <a:gd name="T8" fmla="*/ 0 60000 65536"/>
                <a:gd name="T9" fmla="*/ 0 60000 65536"/>
                <a:gd name="T10" fmla="*/ 0 60000 65536"/>
                <a:gd name="T11" fmla="*/ 0 60000 65536"/>
                <a:gd name="T12" fmla="*/ 0 w 137"/>
                <a:gd name="T13" fmla="*/ 0 h 51"/>
                <a:gd name="T14" fmla="*/ 137 w 137"/>
                <a:gd name="T15" fmla="*/ 51 h 51"/>
              </a:gdLst>
              <a:ahLst/>
              <a:cxnLst>
                <a:cxn ang="T8">
                  <a:pos x="T0" y="T1"/>
                </a:cxn>
                <a:cxn ang="T9">
                  <a:pos x="T2" y="T3"/>
                </a:cxn>
                <a:cxn ang="T10">
                  <a:pos x="T4" y="T5"/>
                </a:cxn>
                <a:cxn ang="T11">
                  <a:pos x="T6" y="T7"/>
                </a:cxn>
              </a:cxnLst>
              <a:rect l="T12" t="T13" r="T14" b="T15"/>
              <a:pathLst>
                <a:path w="137" h="51">
                  <a:moveTo>
                    <a:pt x="137" y="12"/>
                  </a:moveTo>
                  <a:lnTo>
                    <a:pt x="134" y="0"/>
                  </a:lnTo>
                  <a:lnTo>
                    <a:pt x="0" y="51"/>
                  </a:lnTo>
                  <a:lnTo>
                    <a:pt x="137" y="12"/>
                  </a:lnTo>
                  <a:close/>
                </a:path>
              </a:pathLst>
            </a:custGeom>
            <a:solidFill>
              <a:srgbClr val="000000"/>
            </a:solidFill>
            <a:ln w="9525">
              <a:noFill/>
              <a:round/>
              <a:headEnd/>
              <a:tailEnd/>
            </a:ln>
          </p:spPr>
          <p:txBody>
            <a:bodyPr/>
            <a:lstStyle/>
            <a:p>
              <a:endParaRPr lang="en-US"/>
            </a:p>
          </p:txBody>
        </p:sp>
        <p:sp>
          <p:nvSpPr>
            <p:cNvPr id="2993" name="Freeform 943">
              <a:extLst>
                <a:ext uri="{FF2B5EF4-FFF2-40B4-BE49-F238E27FC236}">
                  <a16:creationId xmlns:a16="http://schemas.microsoft.com/office/drawing/2014/main" id="{1164C983-EE74-4F00-B015-68B8B4724025}"/>
                </a:ext>
              </a:extLst>
            </p:cNvPr>
            <p:cNvSpPr>
              <a:spLocks/>
            </p:cNvSpPr>
            <p:nvPr/>
          </p:nvSpPr>
          <p:spPr bwMode="auto">
            <a:xfrm>
              <a:off x="3878" y="3465"/>
              <a:ext cx="22" cy="10"/>
            </a:xfrm>
            <a:custGeom>
              <a:avLst/>
              <a:gdLst>
                <a:gd name="T0" fmla="*/ 137 w 137"/>
                <a:gd name="T1" fmla="*/ 12 h 51"/>
                <a:gd name="T2" fmla="*/ 134 w 137"/>
                <a:gd name="T3" fmla="*/ 0 h 51"/>
                <a:gd name="T4" fmla="*/ 0 w 137"/>
                <a:gd name="T5" fmla="*/ 51 h 51"/>
                <a:gd name="T6" fmla="*/ 137 w 137"/>
                <a:gd name="T7" fmla="*/ 12 h 51"/>
                <a:gd name="T8" fmla="*/ 0 60000 65536"/>
                <a:gd name="T9" fmla="*/ 0 60000 65536"/>
                <a:gd name="T10" fmla="*/ 0 60000 65536"/>
                <a:gd name="T11" fmla="*/ 0 60000 65536"/>
                <a:gd name="T12" fmla="*/ 0 w 137"/>
                <a:gd name="T13" fmla="*/ 0 h 51"/>
                <a:gd name="T14" fmla="*/ 137 w 137"/>
                <a:gd name="T15" fmla="*/ 51 h 51"/>
              </a:gdLst>
              <a:ahLst/>
              <a:cxnLst>
                <a:cxn ang="T8">
                  <a:pos x="T0" y="T1"/>
                </a:cxn>
                <a:cxn ang="T9">
                  <a:pos x="T2" y="T3"/>
                </a:cxn>
                <a:cxn ang="T10">
                  <a:pos x="T4" y="T5"/>
                </a:cxn>
                <a:cxn ang="T11">
                  <a:pos x="T6" y="T7"/>
                </a:cxn>
              </a:cxnLst>
              <a:rect l="T12" t="T13" r="T14" b="T15"/>
              <a:pathLst>
                <a:path w="137" h="51">
                  <a:moveTo>
                    <a:pt x="137" y="12"/>
                  </a:moveTo>
                  <a:lnTo>
                    <a:pt x="134" y="0"/>
                  </a:lnTo>
                  <a:lnTo>
                    <a:pt x="0" y="51"/>
                  </a:lnTo>
                  <a:lnTo>
                    <a:pt x="137" y="12"/>
                  </a:lnTo>
                </a:path>
              </a:pathLst>
            </a:custGeom>
            <a:noFill/>
            <a:ln w="0">
              <a:solidFill>
                <a:srgbClr val="000000"/>
              </a:solidFill>
              <a:prstDash val="solid"/>
              <a:round/>
              <a:headEnd/>
              <a:tailEnd/>
            </a:ln>
          </p:spPr>
          <p:txBody>
            <a:bodyPr/>
            <a:lstStyle/>
            <a:p>
              <a:endParaRPr lang="en-US"/>
            </a:p>
          </p:txBody>
        </p:sp>
        <p:sp>
          <p:nvSpPr>
            <p:cNvPr id="2994" name="Freeform 944">
              <a:extLst>
                <a:ext uri="{FF2B5EF4-FFF2-40B4-BE49-F238E27FC236}">
                  <a16:creationId xmlns:a16="http://schemas.microsoft.com/office/drawing/2014/main" id="{49E70647-6B4D-4579-B071-C56233BC8440}"/>
                </a:ext>
              </a:extLst>
            </p:cNvPr>
            <p:cNvSpPr>
              <a:spLocks/>
            </p:cNvSpPr>
            <p:nvPr/>
          </p:nvSpPr>
          <p:spPr bwMode="auto">
            <a:xfrm>
              <a:off x="3878" y="3462"/>
              <a:ext cx="22" cy="13"/>
            </a:xfrm>
            <a:custGeom>
              <a:avLst/>
              <a:gdLst>
                <a:gd name="T0" fmla="*/ 134 w 134"/>
                <a:gd name="T1" fmla="*/ 14 h 65"/>
                <a:gd name="T2" fmla="*/ 129 w 134"/>
                <a:gd name="T3" fmla="*/ 0 h 65"/>
                <a:gd name="T4" fmla="*/ 0 w 134"/>
                <a:gd name="T5" fmla="*/ 65 h 65"/>
                <a:gd name="T6" fmla="*/ 134 w 134"/>
                <a:gd name="T7" fmla="*/ 14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134" y="14"/>
                  </a:moveTo>
                  <a:lnTo>
                    <a:pt x="129" y="0"/>
                  </a:lnTo>
                  <a:lnTo>
                    <a:pt x="0" y="65"/>
                  </a:lnTo>
                  <a:lnTo>
                    <a:pt x="134" y="14"/>
                  </a:lnTo>
                  <a:close/>
                </a:path>
              </a:pathLst>
            </a:custGeom>
            <a:solidFill>
              <a:srgbClr val="000000"/>
            </a:solidFill>
            <a:ln w="9525">
              <a:noFill/>
              <a:round/>
              <a:headEnd/>
              <a:tailEnd/>
            </a:ln>
          </p:spPr>
          <p:txBody>
            <a:bodyPr/>
            <a:lstStyle/>
            <a:p>
              <a:endParaRPr lang="en-US"/>
            </a:p>
          </p:txBody>
        </p:sp>
        <p:sp>
          <p:nvSpPr>
            <p:cNvPr id="2995" name="Freeform 945">
              <a:extLst>
                <a:ext uri="{FF2B5EF4-FFF2-40B4-BE49-F238E27FC236}">
                  <a16:creationId xmlns:a16="http://schemas.microsoft.com/office/drawing/2014/main" id="{23BC8C9E-208B-49F8-8170-6C0656DE4EE4}"/>
                </a:ext>
              </a:extLst>
            </p:cNvPr>
            <p:cNvSpPr>
              <a:spLocks/>
            </p:cNvSpPr>
            <p:nvPr/>
          </p:nvSpPr>
          <p:spPr bwMode="auto">
            <a:xfrm>
              <a:off x="3878" y="3462"/>
              <a:ext cx="22" cy="13"/>
            </a:xfrm>
            <a:custGeom>
              <a:avLst/>
              <a:gdLst>
                <a:gd name="T0" fmla="*/ 134 w 134"/>
                <a:gd name="T1" fmla="*/ 14 h 65"/>
                <a:gd name="T2" fmla="*/ 129 w 134"/>
                <a:gd name="T3" fmla="*/ 0 h 65"/>
                <a:gd name="T4" fmla="*/ 0 w 134"/>
                <a:gd name="T5" fmla="*/ 65 h 65"/>
                <a:gd name="T6" fmla="*/ 134 w 134"/>
                <a:gd name="T7" fmla="*/ 14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134" y="14"/>
                  </a:moveTo>
                  <a:lnTo>
                    <a:pt x="129" y="0"/>
                  </a:lnTo>
                  <a:lnTo>
                    <a:pt x="0" y="65"/>
                  </a:lnTo>
                  <a:lnTo>
                    <a:pt x="134" y="14"/>
                  </a:lnTo>
                </a:path>
              </a:pathLst>
            </a:custGeom>
            <a:noFill/>
            <a:ln w="0">
              <a:solidFill>
                <a:srgbClr val="000000"/>
              </a:solidFill>
              <a:prstDash val="solid"/>
              <a:round/>
              <a:headEnd/>
              <a:tailEnd/>
            </a:ln>
          </p:spPr>
          <p:txBody>
            <a:bodyPr/>
            <a:lstStyle/>
            <a:p>
              <a:endParaRPr lang="en-US"/>
            </a:p>
          </p:txBody>
        </p:sp>
        <p:sp>
          <p:nvSpPr>
            <p:cNvPr id="2996" name="Freeform 946">
              <a:extLst>
                <a:ext uri="{FF2B5EF4-FFF2-40B4-BE49-F238E27FC236}">
                  <a16:creationId xmlns:a16="http://schemas.microsoft.com/office/drawing/2014/main" id="{6ED805B6-6480-43C5-BDCB-6107315FDD13}"/>
                </a:ext>
              </a:extLst>
            </p:cNvPr>
            <p:cNvSpPr>
              <a:spLocks/>
            </p:cNvSpPr>
            <p:nvPr/>
          </p:nvSpPr>
          <p:spPr bwMode="auto">
            <a:xfrm>
              <a:off x="3878" y="3459"/>
              <a:ext cx="21" cy="16"/>
            </a:xfrm>
            <a:custGeom>
              <a:avLst/>
              <a:gdLst>
                <a:gd name="T0" fmla="*/ 129 w 129"/>
                <a:gd name="T1" fmla="*/ 12 h 77"/>
                <a:gd name="T2" fmla="*/ 124 w 129"/>
                <a:gd name="T3" fmla="*/ 0 h 77"/>
                <a:gd name="T4" fmla="*/ 0 w 129"/>
                <a:gd name="T5" fmla="*/ 77 h 77"/>
                <a:gd name="T6" fmla="*/ 129 w 129"/>
                <a:gd name="T7" fmla="*/ 12 h 77"/>
                <a:gd name="T8" fmla="*/ 0 60000 65536"/>
                <a:gd name="T9" fmla="*/ 0 60000 65536"/>
                <a:gd name="T10" fmla="*/ 0 60000 65536"/>
                <a:gd name="T11" fmla="*/ 0 60000 65536"/>
                <a:gd name="T12" fmla="*/ 0 w 129"/>
                <a:gd name="T13" fmla="*/ 0 h 77"/>
                <a:gd name="T14" fmla="*/ 129 w 129"/>
                <a:gd name="T15" fmla="*/ 77 h 77"/>
              </a:gdLst>
              <a:ahLst/>
              <a:cxnLst>
                <a:cxn ang="T8">
                  <a:pos x="T0" y="T1"/>
                </a:cxn>
                <a:cxn ang="T9">
                  <a:pos x="T2" y="T3"/>
                </a:cxn>
                <a:cxn ang="T10">
                  <a:pos x="T4" y="T5"/>
                </a:cxn>
                <a:cxn ang="T11">
                  <a:pos x="T6" y="T7"/>
                </a:cxn>
              </a:cxnLst>
              <a:rect l="T12" t="T13" r="T14" b="T15"/>
              <a:pathLst>
                <a:path w="129" h="77">
                  <a:moveTo>
                    <a:pt x="129" y="12"/>
                  </a:moveTo>
                  <a:lnTo>
                    <a:pt x="124" y="0"/>
                  </a:lnTo>
                  <a:lnTo>
                    <a:pt x="0" y="77"/>
                  </a:lnTo>
                  <a:lnTo>
                    <a:pt x="129" y="12"/>
                  </a:lnTo>
                  <a:close/>
                </a:path>
              </a:pathLst>
            </a:custGeom>
            <a:solidFill>
              <a:srgbClr val="000000"/>
            </a:solidFill>
            <a:ln w="9525">
              <a:noFill/>
              <a:round/>
              <a:headEnd/>
              <a:tailEnd/>
            </a:ln>
          </p:spPr>
          <p:txBody>
            <a:bodyPr/>
            <a:lstStyle/>
            <a:p>
              <a:endParaRPr lang="en-US"/>
            </a:p>
          </p:txBody>
        </p:sp>
        <p:sp>
          <p:nvSpPr>
            <p:cNvPr id="2997" name="Freeform 947">
              <a:extLst>
                <a:ext uri="{FF2B5EF4-FFF2-40B4-BE49-F238E27FC236}">
                  <a16:creationId xmlns:a16="http://schemas.microsoft.com/office/drawing/2014/main" id="{566B8E07-5743-401A-8896-95657BA9BAA3}"/>
                </a:ext>
              </a:extLst>
            </p:cNvPr>
            <p:cNvSpPr>
              <a:spLocks/>
            </p:cNvSpPr>
            <p:nvPr/>
          </p:nvSpPr>
          <p:spPr bwMode="auto">
            <a:xfrm>
              <a:off x="3878" y="3459"/>
              <a:ext cx="21" cy="16"/>
            </a:xfrm>
            <a:custGeom>
              <a:avLst/>
              <a:gdLst>
                <a:gd name="T0" fmla="*/ 129 w 129"/>
                <a:gd name="T1" fmla="*/ 12 h 77"/>
                <a:gd name="T2" fmla="*/ 124 w 129"/>
                <a:gd name="T3" fmla="*/ 0 h 77"/>
                <a:gd name="T4" fmla="*/ 0 w 129"/>
                <a:gd name="T5" fmla="*/ 77 h 77"/>
                <a:gd name="T6" fmla="*/ 129 w 129"/>
                <a:gd name="T7" fmla="*/ 12 h 77"/>
                <a:gd name="T8" fmla="*/ 0 60000 65536"/>
                <a:gd name="T9" fmla="*/ 0 60000 65536"/>
                <a:gd name="T10" fmla="*/ 0 60000 65536"/>
                <a:gd name="T11" fmla="*/ 0 60000 65536"/>
                <a:gd name="T12" fmla="*/ 0 w 129"/>
                <a:gd name="T13" fmla="*/ 0 h 77"/>
                <a:gd name="T14" fmla="*/ 129 w 129"/>
                <a:gd name="T15" fmla="*/ 77 h 77"/>
              </a:gdLst>
              <a:ahLst/>
              <a:cxnLst>
                <a:cxn ang="T8">
                  <a:pos x="T0" y="T1"/>
                </a:cxn>
                <a:cxn ang="T9">
                  <a:pos x="T2" y="T3"/>
                </a:cxn>
                <a:cxn ang="T10">
                  <a:pos x="T4" y="T5"/>
                </a:cxn>
                <a:cxn ang="T11">
                  <a:pos x="T6" y="T7"/>
                </a:cxn>
              </a:cxnLst>
              <a:rect l="T12" t="T13" r="T14" b="T15"/>
              <a:pathLst>
                <a:path w="129" h="77">
                  <a:moveTo>
                    <a:pt x="129" y="12"/>
                  </a:moveTo>
                  <a:lnTo>
                    <a:pt x="124" y="0"/>
                  </a:lnTo>
                  <a:lnTo>
                    <a:pt x="0" y="77"/>
                  </a:lnTo>
                  <a:lnTo>
                    <a:pt x="129" y="12"/>
                  </a:lnTo>
                </a:path>
              </a:pathLst>
            </a:custGeom>
            <a:noFill/>
            <a:ln w="0">
              <a:solidFill>
                <a:srgbClr val="000000"/>
              </a:solidFill>
              <a:prstDash val="solid"/>
              <a:round/>
              <a:headEnd/>
              <a:tailEnd/>
            </a:ln>
          </p:spPr>
          <p:txBody>
            <a:bodyPr/>
            <a:lstStyle/>
            <a:p>
              <a:endParaRPr lang="en-US"/>
            </a:p>
          </p:txBody>
        </p:sp>
        <p:sp>
          <p:nvSpPr>
            <p:cNvPr id="2998" name="Freeform 948">
              <a:extLst>
                <a:ext uri="{FF2B5EF4-FFF2-40B4-BE49-F238E27FC236}">
                  <a16:creationId xmlns:a16="http://schemas.microsoft.com/office/drawing/2014/main" id="{DDFBCF49-6E6A-4156-9E48-55FB18D2389D}"/>
                </a:ext>
              </a:extLst>
            </p:cNvPr>
            <p:cNvSpPr>
              <a:spLocks/>
            </p:cNvSpPr>
            <p:nvPr/>
          </p:nvSpPr>
          <p:spPr bwMode="auto">
            <a:xfrm>
              <a:off x="3878" y="3457"/>
              <a:ext cx="20" cy="18"/>
            </a:xfrm>
            <a:custGeom>
              <a:avLst/>
              <a:gdLst>
                <a:gd name="T0" fmla="*/ 124 w 124"/>
                <a:gd name="T1" fmla="*/ 10 h 87"/>
                <a:gd name="T2" fmla="*/ 119 w 124"/>
                <a:gd name="T3" fmla="*/ 0 h 87"/>
                <a:gd name="T4" fmla="*/ 0 w 124"/>
                <a:gd name="T5" fmla="*/ 87 h 87"/>
                <a:gd name="T6" fmla="*/ 124 w 124"/>
                <a:gd name="T7" fmla="*/ 10 h 87"/>
                <a:gd name="T8" fmla="*/ 0 60000 65536"/>
                <a:gd name="T9" fmla="*/ 0 60000 65536"/>
                <a:gd name="T10" fmla="*/ 0 60000 65536"/>
                <a:gd name="T11" fmla="*/ 0 60000 65536"/>
                <a:gd name="T12" fmla="*/ 0 w 124"/>
                <a:gd name="T13" fmla="*/ 0 h 87"/>
                <a:gd name="T14" fmla="*/ 124 w 124"/>
                <a:gd name="T15" fmla="*/ 87 h 87"/>
              </a:gdLst>
              <a:ahLst/>
              <a:cxnLst>
                <a:cxn ang="T8">
                  <a:pos x="T0" y="T1"/>
                </a:cxn>
                <a:cxn ang="T9">
                  <a:pos x="T2" y="T3"/>
                </a:cxn>
                <a:cxn ang="T10">
                  <a:pos x="T4" y="T5"/>
                </a:cxn>
                <a:cxn ang="T11">
                  <a:pos x="T6" y="T7"/>
                </a:cxn>
              </a:cxnLst>
              <a:rect l="T12" t="T13" r="T14" b="T15"/>
              <a:pathLst>
                <a:path w="124" h="87">
                  <a:moveTo>
                    <a:pt x="124" y="10"/>
                  </a:moveTo>
                  <a:lnTo>
                    <a:pt x="119" y="0"/>
                  </a:lnTo>
                  <a:lnTo>
                    <a:pt x="0" y="87"/>
                  </a:lnTo>
                  <a:lnTo>
                    <a:pt x="124" y="10"/>
                  </a:lnTo>
                  <a:close/>
                </a:path>
              </a:pathLst>
            </a:custGeom>
            <a:solidFill>
              <a:srgbClr val="000000"/>
            </a:solidFill>
            <a:ln w="9525">
              <a:noFill/>
              <a:round/>
              <a:headEnd/>
              <a:tailEnd/>
            </a:ln>
          </p:spPr>
          <p:txBody>
            <a:bodyPr/>
            <a:lstStyle/>
            <a:p>
              <a:endParaRPr lang="en-US"/>
            </a:p>
          </p:txBody>
        </p:sp>
        <p:sp>
          <p:nvSpPr>
            <p:cNvPr id="2999" name="Freeform 949">
              <a:extLst>
                <a:ext uri="{FF2B5EF4-FFF2-40B4-BE49-F238E27FC236}">
                  <a16:creationId xmlns:a16="http://schemas.microsoft.com/office/drawing/2014/main" id="{283A088C-F6C2-4E3D-8C54-002D46F2C210}"/>
                </a:ext>
              </a:extLst>
            </p:cNvPr>
            <p:cNvSpPr>
              <a:spLocks/>
            </p:cNvSpPr>
            <p:nvPr/>
          </p:nvSpPr>
          <p:spPr bwMode="auto">
            <a:xfrm>
              <a:off x="3878" y="3457"/>
              <a:ext cx="20" cy="18"/>
            </a:xfrm>
            <a:custGeom>
              <a:avLst/>
              <a:gdLst>
                <a:gd name="T0" fmla="*/ 124 w 124"/>
                <a:gd name="T1" fmla="*/ 10 h 87"/>
                <a:gd name="T2" fmla="*/ 119 w 124"/>
                <a:gd name="T3" fmla="*/ 0 h 87"/>
                <a:gd name="T4" fmla="*/ 0 w 124"/>
                <a:gd name="T5" fmla="*/ 87 h 87"/>
                <a:gd name="T6" fmla="*/ 124 w 124"/>
                <a:gd name="T7" fmla="*/ 10 h 87"/>
                <a:gd name="T8" fmla="*/ 0 60000 65536"/>
                <a:gd name="T9" fmla="*/ 0 60000 65536"/>
                <a:gd name="T10" fmla="*/ 0 60000 65536"/>
                <a:gd name="T11" fmla="*/ 0 60000 65536"/>
                <a:gd name="T12" fmla="*/ 0 w 124"/>
                <a:gd name="T13" fmla="*/ 0 h 87"/>
                <a:gd name="T14" fmla="*/ 124 w 124"/>
                <a:gd name="T15" fmla="*/ 87 h 87"/>
              </a:gdLst>
              <a:ahLst/>
              <a:cxnLst>
                <a:cxn ang="T8">
                  <a:pos x="T0" y="T1"/>
                </a:cxn>
                <a:cxn ang="T9">
                  <a:pos x="T2" y="T3"/>
                </a:cxn>
                <a:cxn ang="T10">
                  <a:pos x="T4" y="T5"/>
                </a:cxn>
                <a:cxn ang="T11">
                  <a:pos x="T6" y="T7"/>
                </a:cxn>
              </a:cxnLst>
              <a:rect l="T12" t="T13" r="T14" b="T15"/>
              <a:pathLst>
                <a:path w="124" h="87">
                  <a:moveTo>
                    <a:pt x="124" y="10"/>
                  </a:moveTo>
                  <a:lnTo>
                    <a:pt x="119" y="0"/>
                  </a:lnTo>
                  <a:lnTo>
                    <a:pt x="0" y="87"/>
                  </a:lnTo>
                  <a:lnTo>
                    <a:pt x="124" y="10"/>
                  </a:lnTo>
                </a:path>
              </a:pathLst>
            </a:custGeom>
            <a:noFill/>
            <a:ln w="0">
              <a:solidFill>
                <a:srgbClr val="000000"/>
              </a:solidFill>
              <a:prstDash val="solid"/>
              <a:round/>
              <a:headEnd/>
              <a:tailEnd/>
            </a:ln>
          </p:spPr>
          <p:txBody>
            <a:bodyPr/>
            <a:lstStyle/>
            <a:p>
              <a:endParaRPr lang="en-US"/>
            </a:p>
          </p:txBody>
        </p:sp>
        <p:sp>
          <p:nvSpPr>
            <p:cNvPr id="3000" name="Freeform 950">
              <a:extLst>
                <a:ext uri="{FF2B5EF4-FFF2-40B4-BE49-F238E27FC236}">
                  <a16:creationId xmlns:a16="http://schemas.microsoft.com/office/drawing/2014/main" id="{5F21DCE7-7D30-45E6-9652-08BB86C34ACD}"/>
                </a:ext>
              </a:extLst>
            </p:cNvPr>
            <p:cNvSpPr>
              <a:spLocks/>
            </p:cNvSpPr>
            <p:nvPr/>
          </p:nvSpPr>
          <p:spPr bwMode="auto">
            <a:xfrm>
              <a:off x="3878" y="3455"/>
              <a:ext cx="19" cy="20"/>
            </a:xfrm>
            <a:custGeom>
              <a:avLst/>
              <a:gdLst>
                <a:gd name="T0" fmla="*/ 119 w 119"/>
                <a:gd name="T1" fmla="*/ 11 h 98"/>
                <a:gd name="T2" fmla="*/ 111 w 119"/>
                <a:gd name="T3" fmla="*/ 0 h 98"/>
                <a:gd name="T4" fmla="*/ 0 w 119"/>
                <a:gd name="T5" fmla="*/ 98 h 98"/>
                <a:gd name="T6" fmla="*/ 119 w 119"/>
                <a:gd name="T7" fmla="*/ 11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119" y="11"/>
                  </a:moveTo>
                  <a:lnTo>
                    <a:pt x="111" y="0"/>
                  </a:lnTo>
                  <a:lnTo>
                    <a:pt x="0" y="98"/>
                  </a:lnTo>
                  <a:lnTo>
                    <a:pt x="119" y="11"/>
                  </a:lnTo>
                  <a:close/>
                </a:path>
              </a:pathLst>
            </a:custGeom>
            <a:solidFill>
              <a:srgbClr val="000000"/>
            </a:solidFill>
            <a:ln w="9525">
              <a:noFill/>
              <a:round/>
              <a:headEnd/>
              <a:tailEnd/>
            </a:ln>
          </p:spPr>
          <p:txBody>
            <a:bodyPr/>
            <a:lstStyle/>
            <a:p>
              <a:endParaRPr lang="en-US"/>
            </a:p>
          </p:txBody>
        </p:sp>
        <p:sp>
          <p:nvSpPr>
            <p:cNvPr id="3001" name="Freeform 951">
              <a:extLst>
                <a:ext uri="{FF2B5EF4-FFF2-40B4-BE49-F238E27FC236}">
                  <a16:creationId xmlns:a16="http://schemas.microsoft.com/office/drawing/2014/main" id="{23EE02A5-0841-494A-9D3B-BE04E1EAC130}"/>
                </a:ext>
              </a:extLst>
            </p:cNvPr>
            <p:cNvSpPr>
              <a:spLocks/>
            </p:cNvSpPr>
            <p:nvPr/>
          </p:nvSpPr>
          <p:spPr bwMode="auto">
            <a:xfrm>
              <a:off x="3878" y="3455"/>
              <a:ext cx="19" cy="20"/>
            </a:xfrm>
            <a:custGeom>
              <a:avLst/>
              <a:gdLst>
                <a:gd name="T0" fmla="*/ 119 w 119"/>
                <a:gd name="T1" fmla="*/ 11 h 98"/>
                <a:gd name="T2" fmla="*/ 111 w 119"/>
                <a:gd name="T3" fmla="*/ 0 h 98"/>
                <a:gd name="T4" fmla="*/ 0 w 119"/>
                <a:gd name="T5" fmla="*/ 98 h 98"/>
                <a:gd name="T6" fmla="*/ 119 w 119"/>
                <a:gd name="T7" fmla="*/ 11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119" y="11"/>
                  </a:moveTo>
                  <a:lnTo>
                    <a:pt x="111" y="0"/>
                  </a:lnTo>
                  <a:lnTo>
                    <a:pt x="0" y="98"/>
                  </a:lnTo>
                  <a:lnTo>
                    <a:pt x="119" y="11"/>
                  </a:lnTo>
                </a:path>
              </a:pathLst>
            </a:custGeom>
            <a:noFill/>
            <a:ln w="0">
              <a:solidFill>
                <a:srgbClr val="000000"/>
              </a:solidFill>
              <a:prstDash val="solid"/>
              <a:round/>
              <a:headEnd/>
              <a:tailEnd/>
            </a:ln>
          </p:spPr>
          <p:txBody>
            <a:bodyPr/>
            <a:lstStyle/>
            <a:p>
              <a:endParaRPr lang="en-US"/>
            </a:p>
          </p:txBody>
        </p:sp>
        <p:sp>
          <p:nvSpPr>
            <p:cNvPr id="3002" name="Freeform 952">
              <a:extLst>
                <a:ext uri="{FF2B5EF4-FFF2-40B4-BE49-F238E27FC236}">
                  <a16:creationId xmlns:a16="http://schemas.microsoft.com/office/drawing/2014/main" id="{B5DB5F55-D721-4395-85C9-34C9D280AF09}"/>
                </a:ext>
              </a:extLst>
            </p:cNvPr>
            <p:cNvSpPr>
              <a:spLocks/>
            </p:cNvSpPr>
            <p:nvPr/>
          </p:nvSpPr>
          <p:spPr bwMode="auto">
            <a:xfrm>
              <a:off x="3878" y="3453"/>
              <a:ext cx="18" cy="22"/>
            </a:xfrm>
            <a:custGeom>
              <a:avLst/>
              <a:gdLst>
                <a:gd name="T0" fmla="*/ 111 w 111"/>
                <a:gd name="T1" fmla="*/ 10 h 108"/>
                <a:gd name="T2" fmla="*/ 104 w 111"/>
                <a:gd name="T3" fmla="*/ 0 h 108"/>
                <a:gd name="T4" fmla="*/ 0 w 111"/>
                <a:gd name="T5" fmla="*/ 108 h 108"/>
                <a:gd name="T6" fmla="*/ 111 w 111"/>
                <a:gd name="T7" fmla="*/ 10 h 108"/>
                <a:gd name="T8" fmla="*/ 0 60000 65536"/>
                <a:gd name="T9" fmla="*/ 0 60000 65536"/>
                <a:gd name="T10" fmla="*/ 0 60000 65536"/>
                <a:gd name="T11" fmla="*/ 0 60000 65536"/>
                <a:gd name="T12" fmla="*/ 0 w 111"/>
                <a:gd name="T13" fmla="*/ 0 h 108"/>
                <a:gd name="T14" fmla="*/ 111 w 111"/>
                <a:gd name="T15" fmla="*/ 108 h 108"/>
              </a:gdLst>
              <a:ahLst/>
              <a:cxnLst>
                <a:cxn ang="T8">
                  <a:pos x="T0" y="T1"/>
                </a:cxn>
                <a:cxn ang="T9">
                  <a:pos x="T2" y="T3"/>
                </a:cxn>
                <a:cxn ang="T10">
                  <a:pos x="T4" y="T5"/>
                </a:cxn>
                <a:cxn ang="T11">
                  <a:pos x="T6" y="T7"/>
                </a:cxn>
              </a:cxnLst>
              <a:rect l="T12" t="T13" r="T14" b="T15"/>
              <a:pathLst>
                <a:path w="111" h="108">
                  <a:moveTo>
                    <a:pt x="111" y="10"/>
                  </a:moveTo>
                  <a:lnTo>
                    <a:pt x="104" y="0"/>
                  </a:lnTo>
                  <a:lnTo>
                    <a:pt x="0" y="108"/>
                  </a:lnTo>
                  <a:lnTo>
                    <a:pt x="111" y="10"/>
                  </a:lnTo>
                  <a:close/>
                </a:path>
              </a:pathLst>
            </a:custGeom>
            <a:solidFill>
              <a:srgbClr val="000000"/>
            </a:solidFill>
            <a:ln w="9525">
              <a:noFill/>
              <a:round/>
              <a:headEnd/>
              <a:tailEnd/>
            </a:ln>
          </p:spPr>
          <p:txBody>
            <a:bodyPr/>
            <a:lstStyle/>
            <a:p>
              <a:endParaRPr lang="en-US"/>
            </a:p>
          </p:txBody>
        </p:sp>
        <p:sp>
          <p:nvSpPr>
            <p:cNvPr id="3003" name="Freeform 953">
              <a:extLst>
                <a:ext uri="{FF2B5EF4-FFF2-40B4-BE49-F238E27FC236}">
                  <a16:creationId xmlns:a16="http://schemas.microsoft.com/office/drawing/2014/main" id="{50B0960F-E542-4286-AAAE-E2EBD1A19A36}"/>
                </a:ext>
              </a:extLst>
            </p:cNvPr>
            <p:cNvSpPr>
              <a:spLocks/>
            </p:cNvSpPr>
            <p:nvPr/>
          </p:nvSpPr>
          <p:spPr bwMode="auto">
            <a:xfrm>
              <a:off x="3878" y="3453"/>
              <a:ext cx="18" cy="22"/>
            </a:xfrm>
            <a:custGeom>
              <a:avLst/>
              <a:gdLst>
                <a:gd name="T0" fmla="*/ 111 w 111"/>
                <a:gd name="T1" fmla="*/ 10 h 108"/>
                <a:gd name="T2" fmla="*/ 104 w 111"/>
                <a:gd name="T3" fmla="*/ 0 h 108"/>
                <a:gd name="T4" fmla="*/ 0 w 111"/>
                <a:gd name="T5" fmla="*/ 108 h 108"/>
                <a:gd name="T6" fmla="*/ 111 w 111"/>
                <a:gd name="T7" fmla="*/ 10 h 108"/>
                <a:gd name="T8" fmla="*/ 0 60000 65536"/>
                <a:gd name="T9" fmla="*/ 0 60000 65536"/>
                <a:gd name="T10" fmla="*/ 0 60000 65536"/>
                <a:gd name="T11" fmla="*/ 0 60000 65536"/>
                <a:gd name="T12" fmla="*/ 0 w 111"/>
                <a:gd name="T13" fmla="*/ 0 h 108"/>
                <a:gd name="T14" fmla="*/ 111 w 111"/>
                <a:gd name="T15" fmla="*/ 108 h 108"/>
              </a:gdLst>
              <a:ahLst/>
              <a:cxnLst>
                <a:cxn ang="T8">
                  <a:pos x="T0" y="T1"/>
                </a:cxn>
                <a:cxn ang="T9">
                  <a:pos x="T2" y="T3"/>
                </a:cxn>
                <a:cxn ang="T10">
                  <a:pos x="T4" y="T5"/>
                </a:cxn>
                <a:cxn ang="T11">
                  <a:pos x="T6" y="T7"/>
                </a:cxn>
              </a:cxnLst>
              <a:rect l="T12" t="T13" r="T14" b="T15"/>
              <a:pathLst>
                <a:path w="111" h="108">
                  <a:moveTo>
                    <a:pt x="111" y="10"/>
                  </a:moveTo>
                  <a:lnTo>
                    <a:pt x="104" y="0"/>
                  </a:lnTo>
                  <a:lnTo>
                    <a:pt x="0" y="108"/>
                  </a:lnTo>
                  <a:lnTo>
                    <a:pt x="111" y="10"/>
                  </a:lnTo>
                </a:path>
              </a:pathLst>
            </a:custGeom>
            <a:noFill/>
            <a:ln w="0">
              <a:solidFill>
                <a:srgbClr val="000000"/>
              </a:solidFill>
              <a:prstDash val="solid"/>
              <a:round/>
              <a:headEnd/>
              <a:tailEnd/>
            </a:ln>
          </p:spPr>
          <p:txBody>
            <a:bodyPr/>
            <a:lstStyle/>
            <a:p>
              <a:endParaRPr lang="en-US"/>
            </a:p>
          </p:txBody>
        </p:sp>
        <p:sp>
          <p:nvSpPr>
            <p:cNvPr id="3004" name="Freeform 954">
              <a:extLst>
                <a:ext uri="{FF2B5EF4-FFF2-40B4-BE49-F238E27FC236}">
                  <a16:creationId xmlns:a16="http://schemas.microsoft.com/office/drawing/2014/main" id="{0E902506-4440-48FE-8EDA-FD6959AF761E}"/>
                </a:ext>
              </a:extLst>
            </p:cNvPr>
            <p:cNvSpPr>
              <a:spLocks/>
            </p:cNvSpPr>
            <p:nvPr/>
          </p:nvSpPr>
          <p:spPr bwMode="auto">
            <a:xfrm>
              <a:off x="3878" y="3451"/>
              <a:ext cx="17" cy="24"/>
            </a:xfrm>
            <a:custGeom>
              <a:avLst/>
              <a:gdLst>
                <a:gd name="T0" fmla="*/ 104 w 104"/>
                <a:gd name="T1" fmla="*/ 9 h 117"/>
                <a:gd name="T2" fmla="*/ 95 w 104"/>
                <a:gd name="T3" fmla="*/ 0 h 117"/>
                <a:gd name="T4" fmla="*/ 0 w 104"/>
                <a:gd name="T5" fmla="*/ 117 h 117"/>
                <a:gd name="T6" fmla="*/ 104 w 104"/>
                <a:gd name="T7" fmla="*/ 9 h 117"/>
                <a:gd name="T8" fmla="*/ 0 60000 65536"/>
                <a:gd name="T9" fmla="*/ 0 60000 65536"/>
                <a:gd name="T10" fmla="*/ 0 60000 65536"/>
                <a:gd name="T11" fmla="*/ 0 60000 65536"/>
                <a:gd name="T12" fmla="*/ 0 w 104"/>
                <a:gd name="T13" fmla="*/ 0 h 117"/>
                <a:gd name="T14" fmla="*/ 104 w 104"/>
                <a:gd name="T15" fmla="*/ 117 h 117"/>
              </a:gdLst>
              <a:ahLst/>
              <a:cxnLst>
                <a:cxn ang="T8">
                  <a:pos x="T0" y="T1"/>
                </a:cxn>
                <a:cxn ang="T9">
                  <a:pos x="T2" y="T3"/>
                </a:cxn>
                <a:cxn ang="T10">
                  <a:pos x="T4" y="T5"/>
                </a:cxn>
                <a:cxn ang="T11">
                  <a:pos x="T6" y="T7"/>
                </a:cxn>
              </a:cxnLst>
              <a:rect l="T12" t="T13" r="T14" b="T15"/>
              <a:pathLst>
                <a:path w="104" h="117">
                  <a:moveTo>
                    <a:pt x="104" y="9"/>
                  </a:moveTo>
                  <a:lnTo>
                    <a:pt x="95" y="0"/>
                  </a:lnTo>
                  <a:lnTo>
                    <a:pt x="0" y="117"/>
                  </a:lnTo>
                  <a:lnTo>
                    <a:pt x="104" y="9"/>
                  </a:lnTo>
                  <a:close/>
                </a:path>
              </a:pathLst>
            </a:custGeom>
            <a:solidFill>
              <a:srgbClr val="000000"/>
            </a:solidFill>
            <a:ln w="9525">
              <a:noFill/>
              <a:round/>
              <a:headEnd/>
              <a:tailEnd/>
            </a:ln>
          </p:spPr>
          <p:txBody>
            <a:bodyPr/>
            <a:lstStyle/>
            <a:p>
              <a:endParaRPr lang="en-US"/>
            </a:p>
          </p:txBody>
        </p:sp>
        <p:sp>
          <p:nvSpPr>
            <p:cNvPr id="3005" name="Freeform 955">
              <a:extLst>
                <a:ext uri="{FF2B5EF4-FFF2-40B4-BE49-F238E27FC236}">
                  <a16:creationId xmlns:a16="http://schemas.microsoft.com/office/drawing/2014/main" id="{4988EEA4-E3FB-4F82-922D-CA7B4E7FA29D}"/>
                </a:ext>
              </a:extLst>
            </p:cNvPr>
            <p:cNvSpPr>
              <a:spLocks/>
            </p:cNvSpPr>
            <p:nvPr/>
          </p:nvSpPr>
          <p:spPr bwMode="auto">
            <a:xfrm>
              <a:off x="3878" y="3451"/>
              <a:ext cx="17" cy="24"/>
            </a:xfrm>
            <a:custGeom>
              <a:avLst/>
              <a:gdLst>
                <a:gd name="T0" fmla="*/ 104 w 104"/>
                <a:gd name="T1" fmla="*/ 9 h 117"/>
                <a:gd name="T2" fmla="*/ 95 w 104"/>
                <a:gd name="T3" fmla="*/ 0 h 117"/>
                <a:gd name="T4" fmla="*/ 0 w 104"/>
                <a:gd name="T5" fmla="*/ 117 h 117"/>
                <a:gd name="T6" fmla="*/ 104 w 104"/>
                <a:gd name="T7" fmla="*/ 9 h 117"/>
                <a:gd name="T8" fmla="*/ 0 60000 65536"/>
                <a:gd name="T9" fmla="*/ 0 60000 65536"/>
                <a:gd name="T10" fmla="*/ 0 60000 65536"/>
                <a:gd name="T11" fmla="*/ 0 60000 65536"/>
                <a:gd name="T12" fmla="*/ 0 w 104"/>
                <a:gd name="T13" fmla="*/ 0 h 117"/>
                <a:gd name="T14" fmla="*/ 104 w 104"/>
                <a:gd name="T15" fmla="*/ 117 h 117"/>
              </a:gdLst>
              <a:ahLst/>
              <a:cxnLst>
                <a:cxn ang="T8">
                  <a:pos x="T0" y="T1"/>
                </a:cxn>
                <a:cxn ang="T9">
                  <a:pos x="T2" y="T3"/>
                </a:cxn>
                <a:cxn ang="T10">
                  <a:pos x="T4" y="T5"/>
                </a:cxn>
                <a:cxn ang="T11">
                  <a:pos x="T6" y="T7"/>
                </a:cxn>
              </a:cxnLst>
              <a:rect l="T12" t="T13" r="T14" b="T15"/>
              <a:pathLst>
                <a:path w="104" h="117">
                  <a:moveTo>
                    <a:pt x="104" y="9"/>
                  </a:moveTo>
                  <a:lnTo>
                    <a:pt x="95" y="0"/>
                  </a:lnTo>
                  <a:lnTo>
                    <a:pt x="0" y="117"/>
                  </a:lnTo>
                  <a:lnTo>
                    <a:pt x="104" y="9"/>
                  </a:lnTo>
                </a:path>
              </a:pathLst>
            </a:custGeom>
            <a:noFill/>
            <a:ln w="0">
              <a:solidFill>
                <a:srgbClr val="000000"/>
              </a:solidFill>
              <a:prstDash val="solid"/>
              <a:round/>
              <a:headEnd/>
              <a:tailEnd/>
            </a:ln>
          </p:spPr>
          <p:txBody>
            <a:bodyPr/>
            <a:lstStyle/>
            <a:p>
              <a:endParaRPr lang="en-US"/>
            </a:p>
          </p:txBody>
        </p:sp>
        <p:sp>
          <p:nvSpPr>
            <p:cNvPr id="3006" name="Freeform 956">
              <a:extLst>
                <a:ext uri="{FF2B5EF4-FFF2-40B4-BE49-F238E27FC236}">
                  <a16:creationId xmlns:a16="http://schemas.microsoft.com/office/drawing/2014/main" id="{79D0A440-650D-4611-A060-4075B60E04AF}"/>
                </a:ext>
              </a:extLst>
            </p:cNvPr>
            <p:cNvSpPr>
              <a:spLocks/>
            </p:cNvSpPr>
            <p:nvPr/>
          </p:nvSpPr>
          <p:spPr bwMode="auto">
            <a:xfrm>
              <a:off x="3878" y="3450"/>
              <a:ext cx="16" cy="25"/>
            </a:xfrm>
            <a:custGeom>
              <a:avLst/>
              <a:gdLst>
                <a:gd name="T0" fmla="*/ 95 w 95"/>
                <a:gd name="T1" fmla="*/ 9 h 126"/>
                <a:gd name="T2" fmla="*/ 87 w 95"/>
                <a:gd name="T3" fmla="*/ 0 h 126"/>
                <a:gd name="T4" fmla="*/ 0 w 95"/>
                <a:gd name="T5" fmla="*/ 126 h 126"/>
                <a:gd name="T6" fmla="*/ 95 w 95"/>
                <a:gd name="T7" fmla="*/ 9 h 126"/>
                <a:gd name="T8" fmla="*/ 0 60000 65536"/>
                <a:gd name="T9" fmla="*/ 0 60000 65536"/>
                <a:gd name="T10" fmla="*/ 0 60000 65536"/>
                <a:gd name="T11" fmla="*/ 0 60000 65536"/>
                <a:gd name="T12" fmla="*/ 0 w 95"/>
                <a:gd name="T13" fmla="*/ 0 h 126"/>
                <a:gd name="T14" fmla="*/ 95 w 95"/>
                <a:gd name="T15" fmla="*/ 126 h 126"/>
              </a:gdLst>
              <a:ahLst/>
              <a:cxnLst>
                <a:cxn ang="T8">
                  <a:pos x="T0" y="T1"/>
                </a:cxn>
                <a:cxn ang="T9">
                  <a:pos x="T2" y="T3"/>
                </a:cxn>
                <a:cxn ang="T10">
                  <a:pos x="T4" y="T5"/>
                </a:cxn>
                <a:cxn ang="T11">
                  <a:pos x="T6" y="T7"/>
                </a:cxn>
              </a:cxnLst>
              <a:rect l="T12" t="T13" r="T14" b="T15"/>
              <a:pathLst>
                <a:path w="95" h="126">
                  <a:moveTo>
                    <a:pt x="95" y="9"/>
                  </a:moveTo>
                  <a:lnTo>
                    <a:pt x="87" y="0"/>
                  </a:lnTo>
                  <a:lnTo>
                    <a:pt x="0" y="126"/>
                  </a:lnTo>
                  <a:lnTo>
                    <a:pt x="95" y="9"/>
                  </a:lnTo>
                  <a:close/>
                </a:path>
              </a:pathLst>
            </a:custGeom>
            <a:solidFill>
              <a:srgbClr val="000000"/>
            </a:solidFill>
            <a:ln w="9525">
              <a:noFill/>
              <a:round/>
              <a:headEnd/>
              <a:tailEnd/>
            </a:ln>
          </p:spPr>
          <p:txBody>
            <a:bodyPr/>
            <a:lstStyle/>
            <a:p>
              <a:endParaRPr lang="en-US"/>
            </a:p>
          </p:txBody>
        </p:sp>
        <p:sp>
          <p:nvSpPr>
            <p:cNvPr id="3007" name="Freeform 957">
              <a:extLst>
                <a:ext uri="{FF2B5EF4-FFF2-40B4-BE49-F238E27FC236}">
                  <a16:creationId xmlns:a16="http://schemas.microsoft.com/office/drawing/2014/main" id="{247383F2-E9E6-4515-9D2B-A16200156F04}"/>
                </a:ext>
              </a:extLst>
            </p:cNvPr>
            <p:cNvSpPr>
              <a:spLocks/>
            </p:cNvSpPr>
            <p:nvPr/>
          </p:nvSpPr>
          <p:spPr bwMode="auto">
            <a:xfrm>
              <a:off x="3878" y="3450"/>
              <a:ext cx="16" cy="25"/>
            </a:xfrm>
            <a:custGeom>
              <a:avLst/>
              <a:gdLst>
                <a:gd name="T0" fmla="*/ 95 w 95"/>
                <a:gd name="T1" fmla="*/ 9 h 126"/>
                <a:gd name="T2" fmla="*/ 87 w 95"/>
                <a:gd name="T3" fmla="*/ 0 h 126"/>
                <a:gd name="T4" fmla="*/ 0 w 95"/>
                <a:gd name="T5" fmla="*/ 126 h 126"/>
                <a:gd name="T6" fmla="*/ 95 w 95"/>
                <a:gd name="T7" fmla="*/ 9 h 126"/>
                <a:gd name="T8" fmla="*/ 0 60000 65536"/>
                <a:gd name="T9" fmla="*/ 0 60000 65536"/>
                <a:gd name="T10" fmla="*/ 0 60000 65536"/>
                <a:gd name="T11" fmla="*/ 0 60000 65536"/>
                <a:gd name="T12" fmla="*/ 0 w 95"/>
                <a:gd name="T13" fmla="*/ 0 h 126"/>
                <a:gd name="T14" fmla="*/ 95 w 95"/>
                <a:gd name="T15" fmla="*/ 126 h 126"/>
              </a:gdLst>
              <a:ahLst/>
              <a:cxnLst>
                <a:cxn ang="T8">
                  <a:pos x="T0" y="T1"/>
                </a:cxn>
                <a:cxn ang="T9">
                  <a:pos x="T2" y="T3"/>
                </a:cxn>
                <a:cxn ang="T10">
                  <a:pos x="T4" y="T5"/>
                </a:cxn>
                <a:cxn ang="T11">
                  <a:pos x="T6" y="T7"/>
                </a:cxn>
              </a:cxnLst>
              <a:rect l="T12" t="T13" r="T14" b="T15"/>
              <a:pathLst>
                <a:path w="95" h="126">
                  <a:moveTo>
                    <a:pt x="95" y="9"/>
                  </a:moveTo>
                  <a:lnTo>
                    <a:pt x="87" y="0"/>
                  </a:lnTo>
                  <a:lnTo>
                    <a:pt x="0" y="126"/>
                  </a:lnTo>
                  <a:lnTo>
                    <a:pt x="95" y="9"/>
                  </a:lnTo>
                </a:path>
              </a:pathLst>
            </a:custGeom>
            <a:noFill/>
            <a:ln w="0">
              <a:solidFill>
                <a:srgbClr val="000000"/>
              </a:solidFill>
              <a:prstDash val="solid"/>
              <a:round/>
              <a:headEnd/>
              <a:tailEnd/>
            </a:ln>
          </p:spPr>
          <p:txBody>
            <a:bodyPr/>
            <a:lstStyle/>
            <a:p>
              <a:endParaRPr lang="en-US"/>
            </a:p>
          </p:txBody>
        </p:sp>
        <p:sp>
          <p:nvSpPr>
            <p:cNvPr id="3008" name="Freeform 958">
              <a:extLst>
                <a:ext uri="{FF2B5EF4-FFF2-40B4-BE49-F238E27FC236}">
                  <a16:creationId xmlns:a16="http://schemas.microsoft.com/office/drawing/2014/main" id="{DE96A740-85AC-4EC8-B530-52F9F5CAEB07}"/>
                </a:ext>
              </a:extLst>
            </p:cNvPr>
            <p:cNvSpPr>
              <a:spLocks/>
            </p:cNvSpPr>
            <p:nvPr/>
          </p:nvSpPr>
          <p:spPr bwMode="auto">
            <a:xfrm>
              <a:off x="3878" y="3448"/>
              <a:ext cx="14" cy="27"/>
            </a:xfrm>
            <a:custGeom>
              <a:avLst/>
              <a:gdLst>
                <a:gd name="T0" fmla="*/ 87 w 87"/>
                <a:gd name="T1" fmla="*/ 8 h 134"/>
                <a:gd name="T2" fmla="*/ 77 w 87"/>
                <a:gd name="T3" fmla="*/ 0 h 134"/>
                <a:gd name="T4" fmla="*/ 0 w 87"/>
                <a:gd name="T5" fmla="*/ 134 h 134"/>
                <a:gd name="T6" fmla="*/ 87 w 87"/>
                <a:gd name="T7" fmla="*/ 8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87" y="8"/>
                  </a:moveTo>
                  <a:lnTo>
                    <a:pt x="77" y="0"/>
                  </a:lnTo>
                  <a:lnTo>
                    <a:pt x="0" y="134"/>
                  </a:lnTo>
                  <a:lnTo>
                    <a:pt x="87" y="8"/>
                  </a:lnTo>
                  <a:close/>
                </a:path>
              </a:pathLst>
            </a:custGeom>
            <a:solidFill>
              <a:srgbClr val="000000"/>
            </a:solidFill>
            <a:ln w="9525">
              <a:noFill/>
              <a:round/>
              <a:headEnd/>
              <a:tailEnd/>
            </a:ln>
          </p:spPr>
          <p:txBody>
            <a:bodyPr/>
            <a:lstStyle/>
            <a:p>
              <a:endParaRPr lang="en-US"/>
            </a:p>
          </p:txBody>
        </p:sp>
        <p:sp>
          <p:nvSpPr>
            <p:cNvPr id="3009" name="Freeform 959">
              <a:extLst>
                <a:ext uri="{FF2B5EF4-FFF2-40B4-BE49-F238E27FC236}">
                  <a16:creationId xmlns:a16="http://schemas.microsoft.com/office/drawing/2014/main" id="{A1941481-6AF4-41C4-BC5A-9EF771B001E8}"/>
                </a:ext>
              </a:extLst>
            </p:cNvPr>
            <p:cNvSpPr>
              <a:spLocks/>
            </p:cNvSpPr>
            <p:nvPr/>
          </p:nvSpPr>
          <p:spPr bwMode="auto">
            <a:xfrm>
              <a:off x="3878" y="3448"/>
              <a:ext cx="14" cy="27"/>
            </a:xfrm>
            <a:custGeom>
              <a:avLst/>
              <a:gdLst>
                <a:gd name="T0" fmla="*/ 87 w 87"/>
                <a:gd name="T1" fmla="*/ 8 h 134"/>
                <a:gd name="T2" fmla="*/ 77 w 87"/>
                <a:gd name="T3" fmla="*/ 0 h 134"/>
                <a:gd name="T4" fmla="*/ 0 w 87"/>
                <a:gd name="T5" fmla="*/ 134 h 134"/>
                <a:gd name="T6" fmla="*/ 87 w 87"/>
                <a:gd name="T7" fmla="*/ 8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87" y="8"/>
                  </a:moveTo>
                  <a:lnTo>
                    <a:pt x="77" y="0"/>
                  </a:lnTo>
                  <a:lnTo>
                    <a:pt x="0" y="134"/>
                  </a:lnTo>
                  <a:lnTo>
                    <a:pt x="87" y="8"/>
                  </a:lnTo>
                </a:path>
              </a:pathLst>
            </a:custGeom>
            <a:noFill/>
            <a:ln w="0">
              <a:solidFill>
                <a:srgbClr val="000000"/>
              </a:solidFill>
              <a:prstDash val="solid"/>
              <a:round/>
              <a:headEnd/>
              <a:tailEnd/>
            </a:ln>
          </p:spPr>
          <p:txBody>
            <a:bodyPr/>
            <a:lstStyle/>
            <a:p>
              <a:endParaRPr lang="en-US"/>
            </a:p>
          </p:txBody>
        </p:sp>
        <p:sp>
          <p:nvSpPr>
            <p:cNvPr id="3010" name="Freeform 960">
              <a:extLst>
                <a:ext uri="{FF2B5EF4-FFF2-40B4-BE49-F238E27FC236}">
                  <a16:creationId xmlns:a16="http://schemas.microsoft.com/office/drawing/2014/main" id="{2B1E50A2-E229-4C23-B9CE-916C6E4F01D0}"/>
                </a:ext>
              </a:extLst>
            </p:cNvPr>
            <p:cNvSpPr>
              <a:spLocks/>
            </p:cNvSpPr>
            <p:nvPr/>
          </p:nvSpPr>
          <p:spPr bwMode="auto">
            <a:xfrm>
              <a:off x="3878" y="3447"/>
              <a:ext cx="13" cy="28"/>
            </a:xfrm>
            <a:custGeom>
              <a:avLst/>
              <a:gdLst>
                <a:gd name="T0" fmla="*/ 77 w 77"/>
                <a:gd name="T1" fmla="*/ 7 h 141"/>
                <a:gd name="T2" fmla="*/ 67 w 77"/>
                <a:gd name="T3" fmla="*/ 0 h 141"/>
                <a:gd name="T4" fmla="*/ 0 w 77"/>
                <a:gd name="T5" fmla="*/ 141 h 141"/>
                <a:gd name="T6" fmla="*/ 77 w 77"/>
                <a:gd name="T7" fmla="*/ 7 h 141"/>
                <a:gd name="T8" fmla="*/ 0 60000 65536"/>
                <a:gd name="T9" fmla="*/ 0 60000 65536"/>
                <a:gd name="T10" fmla="*/ 0 60000 65536"/>
                <a:gd name="T11" fmla="*/ 0 60000 65536"/>
                <a:gd name="T12" fmla="*/ 0 w 77"/>
                <a:gd name="T13" fmla="*/ 0 h 141"/>
                <a:gd name="T14" fmla="*/ 77 w 77"/>
                <a:gd name="T15" fmla="*/ 141 h 141"/>
              </a:gdLst>
              <a:ahLst/>
              <a:cxnLst>
                <a:cxn ang="T8">
                  <a:pos x="T0" y="T1"/>
                </a:cxn>
                <a:cxn ang="T9">
                  <a:pos x="T2" y="T3"/>
                </a:cxn>
                <a:cxn ang="T10">
                  <a:pos x="T4" y="T5"/>
                </a:cxn>
                <a:cxn ang="T11">
                  <a:pos x="T6" y="T7"/>
                </a:cxn>
              </a:cxnLst>
              <a:rect l="T12" t="T13" r="T14" b="T15"/>
              <a:pathLst>
                <a:path w="77" h="141">
                  <a:moveTo>
                    <a:pt x="77" y="7"/>
                  </a:moveTo>
                  <a:lnTo>
                    <a:pt x="67" y="0"/>
                  </a:lnTo>
                  <a:lnTo>
                    <a:pt x="0" y="141"/>
                  </a:lnTo>
                  <a:lnTo>
                    <a:pt x="77" y="7"/>
                  </a:lnTo>
                  <a:close/>
                </a:path>
              </a:pathLst>
            </a:custGeom>
            <a:solidFill>
              <a:srgbClr val="000000"/>
            </a:solidFill>
            <a:ln w="9525">
              <a:noFill/>
              <a:round/>
              <a:headEnd/>
              <a:tailEnd/>
            </a:ln>
          </p:spPr>
          <p:txBody>
            <a:bodyPr/>
            <a:lstStyle/>
            <a:p>
              <a:endParaRPr lang="en-US"/>
            </a:p>
          </p:txBody>
        </p:sp>
        <p:sp>
          <p:nvSpPr>
            <p:cNvPr id="3011" name="Freeform 961">
              <a:extLst>
                <a:ext uri="{FF2B5EF4-FFF2-40B4-BE49-F238E27FC236}">
                  <a16:creationId xmlns:a16="http://schemas.microsoft.com/office/drawing/2014/main" id="{6C681474-F8DB-4899-B12B-60D517844C5C}"/>
                </a:ext>
              </a:extLst>
            </p:cNvPr>
            <p:cNvSpPr>
              <a:spLocks/>
            </p:cNvSpPr>
            <p:nvPr/>
          </p:nvSpPr>
          <p:spPr bwMode="auto">
            <a:xfrm>
              <a:off x="3878" y="3447"/>
              <a:ext cx="13" cy="28"/>
            </a:xfrm>
            <a:custGeom>
              <a:avLst/>
              <a:gdLst>
                <a:gd name="T0" fmla="*/ 77 w 77"/>
                <a:gd name="T1" fmla="*/ 7 h 141"/>
                <a:gd name="T2" fmla="*/ 67 w 77"/>
                <a:gd name="T3" fmla="*/ 0 h 141"/>
                <a:gd name="T4" fmla="*/ 0 w 77"/>
                <a:gd name="T5" fmla="*/ 141 h 141"/>
                <a:gd name="T6" fmla="*/ 77 w 77"/>
                <a:gd name="T7" fmla="*/ 7 h 141"/>
                <a:gd name="T8" fmla="*/ 0 60000 65536"/>
                <a:gd name="T9" fmla="*/ 0 60000 65536"/>
                <a:gd name="T10" fmla="*/ 0 60000 65536"/>
                <a:gd name="T11" fmla="*/ 0 60000 65536"/>
                <a:gd name="T12" fmla="*/ 0 w 77"/>
                <a:gd name="T13" fmla="*/ 0 h 141"/>
                <a:gd name="T14" fmla="*/ 77 w 77"/>
                <a:gd name="T15" fmla="*/ 141 h 141"/>
              </a:gdLst>
              <a:ahLst/>
              <a:cxnLst>
                <a:cxn ang="T8">
                  <a:pos x="T0" y="T1"/>
                </a:cxn>
                <a:cxn ang="T9">
                  <a:pos x="T2" y="T3"/>
                </a:cxn>
                <a:cxn ang="T10">
                  <a:pos x="T4" y="T5"/>
                </a:cxn>
                <a:cxn ang="T11">
                  <a:pos x="T6" y="T7"/>
                </a:cxn>
              </a:cxnLst>
              <a:rect l="T12" t="T13" r="T14" b="T15"/>
              <a:pathLst>
                <a:path w="77" h="141">
                  <a:moveTo>
                    <a:pt x="77" y="7"/>
                  </a:moveTo>
                  <a:lnTo>
                    <a:pt x="67" y="0"/>
                  </a:lnTo>
                  <a:lnTo>
                    <a:pt x="0" y="141"/>
                  </a:lnTo>
                  <a:lnTo>
                    <a:pt x="77" y="7"/>
                  </a:lnTo>
                </a:path>
              </a:pathLst>
            </a:custGeom>
            <a:noFill/>
            <a:ln w="0">
              <a:solidFill>
                <a:srgbClr val="000000"/>
              </a:solidFill>
              <a:prstDash val="solid"/>
              <a:round/>
              <a:headEnd/>
              <a:tailEnd/>
            </a:ln>
          </p:spPr>
          <p:txBody>
            <a:bodyPr/>
            <a:lstStyle/>
            <a:p>
              <a:endParaRPr lang="en-US"/>
            </a:p>
          </p:txBody>
        </p:sp>
        <p:sp>
          <p:nvSpPr>
            <p:cNvPr id="3012" name="Freeform 962">
              <a:extLst>
                <a:ext uri="{FF2B5EF4-FFF2-40B4-BE49-F238E27FC236}">
                  <a16:creationId xmlns:a16="http://schemas.microsoft.com/office/drawing/2014/main" id="{1B4380F7-C67D-4097-8DEA-5F7A66075EFD}"/>
                </a:ext>
              </a:extLst>
            </p:cNvPr>
            <p:cNvSpPr>
              <a:spLocks/>
            </p:cNvSpPr>
            <p:nvPr/>
          </p:nvSpPr>
          <p:spPr bwMode="auto">
            <a:xfrm>
              <a:off x="3878" y="3446"/>
              <a:ext cx="11" cy="29"/>
            </a:xfrm>
            <a:custGeom>
              <a:avLst/>
              <a:gdLst>
                <a:gd name="T0" fmla="*/ 67 w 67"/>
                <a:gd name="T1" fmla="*/ 5 h 146"/>
                <a:gd name="T2" fmla="*/ 56 w 67"/>
                <a:gd name="T3" fmla="*/ 0 h 146"/>
                <a:gd name="T4" fmla="*/ 0 w 67"/>
                <a:gd name="T5" fmla="*/ 146 h 146"/>
                <a:gd name="T6" fmla="*/ 67 w 67"/>
                <a:gd name="T7" fmla="*/ 5 h 146"/>
                <a:gd name="T8" fmla="*/ 0 60000 65536"/>
                <a:gd name="T9" fmla="*/ 0 60000 65536"/>
                <a:gd name="T10" fmla="*/ 0 60000 65536"/>
                <a:gd name="T11" fmla="*/ 0 60000 65536"/>
                <a:gd name="T12" fmla="*/ 0 w 67"/>
                <a:gd name="T13" fmla="*/ 0 h 146"/>
                <a:gd name="T14" fmla="*/ 67 w 67"/>
                <a:gd name="T15" fmla="*/ 146 h 146"/>
              </a:gdLst>
              <a:ahLst/>
              <a:cxnLst>
                <a:cxn ang="T8">
                  <a:pos x="T0" y="T1"/>
                </a:cxn>
                <a:cxn ang="T9">
                  <a:pos x="T2" y="T3"/>
                </a:cxn>
                <a:cxn ang="T10">
                  <a:pos x="T4" y="T5"/>
                </a:cxn>
                <a:cxn ang="T11">
                  <a:pos x="T6" y="T7"/>
                </a:cxn>
              </a:cxnLst>
              <a:rect l="T12" t="T13" r="T14" b="T15"/>
              <a:pathLst>
                <a:path w="67" h="146">
                  <a:moveTo>
                    <a:pt x="67" y="5"/>
                  </a:moveTo>
                  <a:lnTo>
                    <a:pt x="56" y="0"/>
                  </a:lnTo>
                  <a:lnTo>
                    <a:pt x="0" y="146"/>
                  </a:lnTo>
                  <a:lnTo>
                    <a:pt x="67" y="5"/>
                  </a:lnTo>
                  <a:close/>
                </a:path>
              </a:pathLst>
            </a:custGeom>
            <a:solidFill>
              <a:srgbClr val="000000"/>
            </a:solidFill>
            <a:ln w="9525">
              <a:noFill/>
              <a:round/>
              <a:headEnd/>
              <a:tailEnd/>
            </a:ln>
          </p:spPr>
          <p:txBody>
            <a:bodyPr/>
            <a:lstStyle/>
            <a:p>
              <a:endParaRPr lang="en-US"/>
            </a:p>
          </p:txBody>
        </p:sp>
        <p:sp>
          <p:nvSpPr>
            <p:cNvPr id="3013" name="Freeform 963">
              <a:extLst>
                <a:ext uri="{FF2B5EF4-FFF2-40B4-BE49-F238E27FC236}">
                  <a16:creationId xmlns:a16="http://schemas.microsoft.com/office/drawing/2014/main" id="{8A7C9886-CDB8-4D4F-BCB1-4A89F4BE2F69}"/>
                </a:ext>
              </a:extLst>
            </p:cNvPr>
            <p:cNvSpPr>
              <a:spLocks/>
            </p:cNvSpPr>
            <p:nvPr/>
          </p:nvSpPr>
          <p:spPr bwMode="auto">
            <a:xfrm>
              <a:off x="3878" y="3446"/>
              <a:ext cx="11" cy="29"/>
            </a:xfrm>
            <a:custGeom>
              <a:avLst/>
              <a:gdLst>
                <a:gd name="T0" fmla="*/ 67 w 67"/>
                <a:gd name="T1" fmla="*/ 5 h 146"/>
                <a:gd name="T2" fmla="*/ 56 w 67"/>
                <a:gd name="T3" fmla="*/ 0 h 146"/>
                <a:gd name="T4" fmla="*/ 0 w 67"/>
                <a:gd name="T5" fmla="*/ 146 h 146"/>
                <a:gd name="T6" fmla="*/ 67 w 67"/>
                <a:gd name="T7" fmla="*/ 5 h 146"/>
                <a:gd name="T8" fmla="*/ 0 60000 65536"/>
                <a:gd name="T9" fmla="*/ 0 60000 65536"/>
                <a:gd name="T10" fmla="*/ 0 60000 65536"/>
                <a:gd name="T11" fmla="*/ 0 60000 65536"/>
                <a:gd name="T12" fmla="*/ 0 w 67"/>
                <a:gd name="T13" fmla="*/ 0 h 146"/>
                <a:gd name="T14" fmla="*/ 67 w 67"/>
                <a:gd name="T15" fmla="*/ 146 h 146"/>
              </a:gdLst>
              <a:ahLst/>
              <a:cxnLst>
                <a:cxn ang="T8">
                  <a:pos x="T0" y="T1"/>
                </a:cxn>
                <a:cxn ang="T9">
                  <a:pos x="T2" y="T3"/>
                </a:cxn>
                <a:cxn ang="T10">
                  <a:pos x="T4" y="T5"/>
                </a:cxn>
                <a:cxn ang="T11">
                  <a:pos x="T6" y="T7"/>
                </a:cxn>
              </a:cxnLst>
              <a:rect l="T12" t="T13" r="T14" b="T15"/>
              <a:pathLst>
                <a:path w="67" h="146">
                  <a:moveTo>
                    <a:pt x="67" y="5"/>
                  </a:moveTo>
                  <a:lnTo>
                    <a:pt x="56" y="0"/>
                  </a:lnTo>
                  <a:lnTo>
                    <a:pt x="0" y="146"/>
                  </a:lnTo>
                  <a:lnTo>
                    <a:pt x="67" y="5"/>
                  </a:lnTo>
                </a:path>
              </a:pathLst>
            </a:custGeom>
            <a:noFill/>
            <a:ln w="0">
              <a:solidFill>
                <a:srgbClr val="000000"/>
              </a:solidFill>
              <a:prstDash val="solid"/>
              <a:round/>
              <a:headEnd/>
              <a:tailEnd/>
            </a:ln>
          </p:spPr>
          <p:txBody>
            <a:bodyPr/>
            <a:lstStyle/>
            <a:p>
              <a:endParaRPr lang="en-US"/>
            </a:p>
          </p:txBody>
        </p:sp>
        <p:sp>
          <p:nvSpPr>
            <p:cNvPr id="3014" name="Freeform 964">
              <a:extLst>
                <a:ext uri="{FF2B5EF4-FFF2-40B4-BE49-F238E27FC236}">
                  <a16:creationId xmlns:a16="http://schemas.microsoft.com/office/drawing/2014/main" id="{BD3E3E2D-4AF6-4906-AA63-8A5933DCF6E4}"/>
                </a:ext>
              </a:extLst>
            </p:cNvPr>
            <p:cNvSpPr>
              <a:spLocks/>
            </p:cNvSpPr>
            <p:nvPr/>
          </p:nvSpPr>
          <p:spPr bwMode="auto">
            <a:xfrm>
              <a:off x="3878" y="3445"/>
              <a:ext cx="9" cy="30"/>
            </a:xfrm>
            <a:custGeom>
              <a:avLst/>
              <a:gdLst>
                <a:gd name="T0" fmla="*/ 56 w 56"/>
                <a:gd name="T1" fmla="*/ 5 h 151"/>
                <a:gd name="T2" fmla="*/ 45 w 56"/>
                <a:gd name="T3" fmla="*/ 0 h 151"/>
                <a:gd name="T4" fmla="*/ 0 w 56"/>
                <a:gd name="T5" fmla="*/ 151 h 151"/>
                <a:gd name="T6" fmla="*/ 56 w 56"/>
                <a:gd name="T7" fmla="*/ 5 h 151"/>
                <a:gd name="T8" fmla="*/ 0 60000 65536"/>
                <a:gd name="T9" fmla="*/ 0 60000 65536"/>
                <a:gd name="T10" fmla="*/ 0 60000 65536"/>
                <a:gd name="T11" fmla="*/ 0 60000 65536"/>
                <a:gd name="T12" fmla="*/ 0 w 56"/>
                <a:gd name="T13" fmla="*/ 0 h 151"/>
                <a:gd name="T14" fmla="*/ 56 w 56"/>
                <a:gd name="T15" fmla="*/ 151 h 151"/>
              </a:gdLst>
              <a:ahLst/>
              <a:cxnLst>
                <a:cxn ang="T8">
                  <a:pos x="T0" y="T1"/>
                </a:cxn>
                <a:cxn ang="T9">
                  <a:pos x="T2" y="T3"/>
                </a:cxn>
                <a:cxn ang="T10">
                  <a:pos x="T4" y="T5"/>
                </a:cxn>
                <a:cxn ang="T11">
                  <a:pos x="T6" y="T7"/>
                </a:cxn>
              </a:cxnLst>
              <a:rect l="T12" t="T13" r="T14" b="T15"/>
              <a:pathLst>
                <a:path w="56" h="151">
                  <a:moveTo>
                    <a:pt x="56" y="5"/>
                  </a:moveTo>
                  <a:lnTo>
                    <a:pt x="45" y="0"/>
                  </a:lnTo>
                  <a:lnTo>
                    <a:pt x="0" y="151"/>
                  </a:lnTo>
                  <a:lnTo>
                    <a:pt x="56" y="5"/>
                  </a:lnTo>
                  <a:close/>
                </a:path>
              </a:pathLst>
            </a:custGeom>
            <a:solidFill>
              <a:srgbClr val="000000"/>
            </a:solidFill>
            <a:ln w="9525">
              <a:noFill/>
              <a:round/>
              <a:headEnd/>
              <a:tailEnd/>
            </a:ln>
          </p:spPr>
          <p:txBody>
            <a:bodyPr/>
            <a:lstStyle/>
            <a:p>
              <a:endParaRPr lang="en-US"/>
            </a:p>
          </p:txBody>
        </p:sp>
        <p:sp>
          <p:nvSpPr>
            <p:cNvPr id="3015" name="Freeform 965">
              <a:extLst>
                <a:ext uri="{FF2B5EF4-FFF2-40B4-BE49-F238E27FC236}">
                  <a16:creationId xmlns:a16="http://schemas.microsoft.com/office/drawing/2014/main" id="{0E1B23BF-79B6-41B3-901D-63DAA7497B7D}"/>
                </a:ext>
              </a:extLst>
            </p:cNvPr>
            <p:cNvSpPr>
              <a:spLocks/>
            </p:cNvSpPr>
            <p:nvPr/>
          </p:nvSpPr>
          <p:spPr bwMode="auto">
            <a:xfrm>
              <a:off x="3878" y="3445"/>
              <a:ext cx="9" cy="30"/>
            </a:xfrm>
            <a:custGeom>
              <a:avLst/>
              <a:gdLst>
                <a:gd name="T0" fmla="*/ 56 w 56"/>
                <a:gd name="T1" fmla="*/ 5 h 151"/>
                <a:gd name="T2" fmla="*/ 45 w 56"/>
                <a:gd name="T3" fmla="*/ 0 h 151"/>
                <a:gd name="T4" fmla="*/ 0 w 56"/>
                <a:gd name="T5" fmla="*/ 151 h 151"/>
                <a:gd name="T6" fmla="*/ 56 w 56"/>
                <a:gd name="T7" fmla="*/ 5 h 151"/>
                <a:gd name="T8" fmla="*/ 0 60000 65536"/>
                <a:gd name="T9" fmla="*/ 0 60000 65536"/>
                <a:gd name="T10" fmla="*/ 0 60000 65536"/>
                <a:gd name="T11" fmla="*/ 0 60000 65536"/>
                <a:gd name="T12" fmla="*/ 0 w 56"/>
                <a:gd name="T13" fmla="*/ 0 h 151"/>
                <a:gd name="T14" fmla="*/ 56 w 56"/>
                <a:gd name="T15" fmla="*/ 151 h 151"/>
              </a:gdLst>
              <a:ahLst/>
              <a:cxnLst>
                <a:cxn ang="T8">
                  <a:pos x="T0" y="T1"/>
                </a:cxn>
                <a:cxn ang="T9">
                  <a:pos x="T2" y="T3"/>
                </a:cxn>
                <a:cxn ang="T10">
                  <a:pos x="T4" y="T5"/>
                </a:cxn>
                <a:cxn ang="T11">
                  <a:pos x="T6" y="T7"/>
                </a:cxn>
              </a:cxnLst>
              <a:rect l="T12" t="T13" r="T14" b="T15"/>
              <a:pathLst>
                <a:path w="56" h="151">
                  <a:moveTo>
                    <a:pt x="56" y="5"/>
                  </a:moveTo>
                  <a:lnTo>
                    <a:pt x="45" y="0"/>
                  </a:lnTo>
                  <a:lnTo>
                    <a:pt x="0" y="151"/>
                  </a:lnTo>
                  <a:lnTo>
                    <a:pt x="56" y="5"/>
                  </a:lnTo>
                </a:path>
              </a:pathLst>
            </a:custGeom>
            <a:noFill/>
            <a:ln w="0">
              <a:solidFill>
                <a:srgbClr val="000000"/>
              </a:solidFill>
              <a:prstDash val="solid"/>
              <a:round/>
              <a:headEnd/>
              <a:tailEnd/>
            </a:ln>
          </p:spPr>
          <p:txBody>
            <a:bodyPr/>
            <a:lstStyle/>
            <a:p>
              <a:endParaRPr lang="en-US"/>
            </a:p>
          </p:txBody>
        </p:sp>
        <p:sp>
          <p:nvSpPr>
            <p:cNvPr id="3016" name="Freeform 966">
              <a:extLst>
                <a:ext uri="{FF2B5EF4-FFF2-40B4-BE49-F238E27FC236}">
                  <a16:creationId xmlns:a16="http://schemas.microsoft.com/office/drawing/2014/main" id="{52DAD699-7674-4FF7-AAAF-9DDF3E89CD38}"/>
                </a:ext>
              </a:extLst>
            </p:cNvPr>
            <p:cNvSpPr>
              <a:spLocks/>
            </p:cNvSpPr>
            <p:nvPr/>
          </p:nvSpPr>
          <p:spPr bwMode="auto">
            <a:xfrm>
              <a:off x="3878" y="3444"/>
              <a:ext cx="7" cy="31"/>
            </a:xfrm>
            <a:custGeom>
              <a:avLst/>
              <a:gdLst>
                <a:gd name="T0" fmla="*/ 45 w 45"/>
                <a:gd name="T1" fmla="*/ 4 h 155"/>
                <a:gd name="T2" fmla="*/ 34 w 45"/>
                <a:gd name="T3" fmla="*/ 0 h 155"/>
                <a:gd name="T4" fmla="*/ 0 w 45"/>
                <a:gd name="T5" fmla="*/ 155 h 155"/>
                <a:gd name="T6" fmla="*/ 45 w 45"/>
                <a:gd name="T7" fmla="*/ 4 h 155"/>
                <a:gd name="T8" fmla="*/ 0 60000 65536"/>
                <a:gd name="T9" fmla="*/ 0 60000 65536"/>
                <a:gd name="T10" fmla="*/ 0 60000 65536"/>
                <a:gd name="T11" fmla="*/ 0 60000 65536"/>
                <a:gd name="T12" fmla="*/ 0 w 45"/>
                <a:gd name="T13" fmla="*/ 0 h 155"/>
                <a:gd name="T14" fmla="*/ 45 w 45"/>
                <a:gd name="T15" fmla="*/ 155 h 155"/>
              </a:gdLst>
              <a:ahLst/>
              <a:cxnLst>
                <a:cxn ang="T8">
                  <a:pos x="T0" y="T1"/>
                </a:cxn>
                <a:cxn ang="T9">
                  <a:pos x="T2" y="T3"/>
                </a:cxn>
                <a:cxn ang="T10">
                  <a:pos x="T4" y="T5"/>
                </a:cxn>
                <a:cxn ang="T11">
                  <a:pos x="T6" y="T7"/>
                </a:cxn>
              </a:cxnLst>
              <a:rect l="T12" t="T13" r="T14" b="T15"/>
              <a:pathLst>
                <a:path w="45" h="155">
                  <a:moveTo>
                    <a:pt x="45" y="4"/>
                  </a:moveTo>
                  <a:lnTo>
                    <a:pt x="34" y="0"/>
                  </a:lnTo>
                  <a:lnTo>
                    <a:pt x="0" y="155"/>
                  </a:lnTo>
                  <a:lnTo>
                    <a:pt x="45" y="4"/>
                  </a:lnTo>
                  <a:close/>
                </a:path>
              </a:pathLst>
            </a:custGeom>
            <a:solidFill>
              <a:srgbClr val="000000"/>
            </a:solidFill>
            <a:ln w="9525">
              <a:noFill/>
              <a:round/>
              <a:headEnd/>
              <a:tailEnd/>
            </a:ln>
          </p:spPr>
          <p:txBody>
            <a:bodyPr/>
            <a:lstStyle/>
            <a:p>
              <a:endParaRPr lang="en-US"/>
            </a:p>
          </p:txBody>
        </p:sp>
        <p:sp>
          <p:nvSpPr>
            <p:cNvPr id="3017" name="Freeform 967">
              <a:extLst>
                <a:ext uri="{FF2B5EF4-FFF2-40B4-BE49-F238E27FC236}">
                  <a16:creationId xmlns:a16="http://schemas.microsoft.com/office/drawing/2014/main" id="{2FA6F30A-73DD-44BD-9A30-2FCD9CEAD242}"/>
                </a:ext>
              </a:extLst>
            </p:cNvPr>
            <p:cNvSpPr>
              <a:spLocks/>
            </p:cNvSpPr>
            <p:nvPr/>
          </p:nvSpPr>
          <p:spPr bwMode="auto">
            <a:xfrm>
              <a:off x="3878" y="3444"/>
              <a:ext cx="7" cy="31"/>
            </a:xfrm>
            <a:custGeom>
              <a:avLst/>
              <a:gdLst>
                <a:gd name="T0" fmla="*/ 45 w 45"/>
                <a:gd name="T1" fmla="*/ 4 h 155"/>
                <a:gd name="T2" fmla="*/ 34 w 45"/>
                <a:gd name="T3" fmla="*/ 0 h 155"/>
                <a:gd name="T4" fmla="*/ 0 w 45"/>
                <a:gd name="T5" fmla="*/ 155 h 155"/>
                <a:gd name="T6" fmla="*/ 45 w 45"/>
                <a:gd name="T7" fmla="*/ 4 h 155"/>
                <a:gd name="T8" fmla="*/ 0 60000 65536"/>
                <a:gd name="T9" fmla="*/ 0 60000 65536"/>
                <a:gd name="T10" fmla="*/ 0 60000 65536"/>
                <a:gd name="T11" fmla="*/ 0 60000 65536"/>
                <a:gd name="T12" fmla="*/ 0 w 45"/>
                <a:gd name="T13" fmla="*/ 0 h 155"/>
                <a:gd name="T14" fmla="*/ 45 w 45"/>
                <a:gd name="T15" fmla="*/ 155 h 155"/>
              </a:gdLst>
              <a:ahLst/>
              <a:cxnLst>
                <a:cxn ang="T8">
                  <a:pos x="T0" y="T1"/>
                </a:cxn>
                <a:cxn ang="T9">
                  <a:pos x="T2" y="T3"/>
                </a:cxn>
                <a:cxn ang="T10">
                  <a:pos x="T4" y="T5"/>
                </a:cxn>
                <a:cxn ang="T11">
                  <a:pos x="T6" y="T7"/>
                </a:cxn>
              </a:cxnLst>
              <a:rect l="T12" t="T13" r="T14" b="T15"/>
              <a:pathLst>
                <a:path w="45" h="155">
                  <a:moveTo>
                    <a:pt x="45" y="4"/>
                  </a:moveTo>
                  <a:lnTo>
                    <a:pt x="34" y="0"/>
                  </a:lnTo>
                  <a:lnTo>
                    <a:pt x="0" y="155"/>
                  </a:lnTo>
                  <a:lnTo>
                    <a:pt x="45" y="4"/>
                  </a:lnTo>
                </a:path>
              </a:pathLst>
            </a:custGeom>
            <a:noFill/>
            <a:ln w="0">
              <a:solidFill>
                <a:srgbClr val="000000"/>
              </a:solidFill>
              <a:prstDash val="solid"/>
              <a:round/>
              <a:headEnd/>
              <a:tailEnd/>
            </a:ln>
          </p:spPr>
          <p:txBody>
            <a:bodyPr/>
            <a:lstStyle/>
            <a:p>
              <a:endParaRPr lang="en-US"/>
            </a:p>
          </p:txBody>
        </p:sp>
        <p:sp>
          <p:nvSpPr>
            <p:cNvPr id="3018" name="Freeform 968">
              <a:extLst>
                <a:ext uri="{FF2B5EF4-FFF2-40B4-BE49-F238E27FC236}">
                  <a16:creationId xmlns:a16="http://schemas.microsoft.com/office/drawing/2014/main" id="{F1F48AAC-9D01-47E1-8EA9-916E6D345C69}"/>
                </a:ext>
              </a:extLst>
            </p:cNvPr>
            <p:cNvSpPr>
              <a:spLocks/>
            </p:cNvSpPr>
            <p:nvPr/>
          </p:nvSpPr>
          <p:spPr bwMode="auto">
            <a:xfrm>
              <a:off x="3878" y="3443"/>
              <a:ext cx="5" cy="32"/>
            </a:xfrm>
            <a:custGeom>
              <a:avLst/>
              <a:gdLst>
                <a:gd name="T0" fmla="*/ 34 w 34"/>
                <a:gd name="T1" fmla="*/ 3 h 158"/>
                <a:gd name="T2" fmla="*/ 23 w 34"/>
                <a:gd name="T3" fmla="*/ 0 h 158"/>
                <a:gd name="T4" fmla="*/ 0 w 34"/>
                <a:gd name="T5" fmla="*/ 158 h 158"/>
                <a:gd name="T6" fmla="*/ 34 w 34"/>
                <a:gd name="T7" fmla="*/ 3 h 158"/>
                <a:gd name="T8" fmla="*/ 0 60000 65536"/>
                <a:gd name="T9" fmla="*/ 0 60000 65536"/>
                <a:gd name="T10" fmla="*/ 0 60000 65536"/>
                <a:gd name="T11" fmla="*/ 0 60000 65536"/>
                <a:gd name="T12" fmla="*/ 0 w 34"/>
                <a:gd name="T13" fmla="*/ 0 h 158"/>
                <a:gd name="T14" fmla="*/ 34 w 34"/>
                <a:gd name="T15" fmla="*/ 158 h 158"/>
              </a:gdLst>
              <a:ahLst/>
              <a:cxnLst>
                <a:cxn ang="T8">
                  <a:pos x="T0" y="T1"/>
                </a:cxn>
                <a:cxn ang="T9">
                  <a:pos x="T2" y="T3"/>
                </a:cxn>
                <a:cxn ang="T10">
                  <a:pos x="T4" y="T5"/>
                </a:cxn>
                <a:cxn ang="T11">
                  <a:pos x="T6" y="T7"/>
                </a:cxn>
              </a:cxnLst>
              <a:rect l="T12" t="T13" r="T14" b="T15"/>
              <a:pathLst>
                <a:path w="34" h="158">
                  <a:moveTo>
                    <a:pt x="34" y="3"/>
                  </a:moveTo>
                  <a:lnTo>
                    <a:pt x="23" y="0"/>
                  </a:lnTo>
                  <a:lnTo>
                    <a:pt x="0" y="158"/>
                  </a:lnTo>
                  <a:lnTo>
                    <a:pt x="34" y="3"/>
                  </a:lnTo>
                  <a:close/>
                </a:path>
              </a:pathLst>
            </a:custGeom>
            <a:solidFill>
              <a:srgbClr val="000000"/>
            </a:solidFill>
            <a:ln w="9525">
              <a:noFill/>
              <a:round/>
              <a:headEnd/>
              <a:tailEnd/>
            </a:ln>
          </p:spPr>
          <p:txBody>
            <a:bodyPr/>
            <a:lstStyle/>
            <a:p>
              <a:endParaRPr lang="en-US"/>
            </a:p>
          </p:txBody>
        </p:sp>
        <p:sp>
          <p:nvSpPr>
            <p:cNvPr id="3019" name="Freeform 969">
              <a:extLst>
                <a:ext uri="{FF2B5EF4-FFF2-40B4-BE49-F238E27FC236}">
                  <a16:creationId xmlns:a16="http://schemas.microsoft.com/office/drawing/2014/main" id="{AAD4B8F3-0342-4FEF-BF7D-C5EEC4C85542}"/>
                </a:ext>
              </a:extLst>
            </p:cNvPr>
            <p:cNvSpPr>
              <a:spLocks/>
            </p:cNvSpPr>
            <p:nvPr/>
          </p:nvSpPr>
          <p:spPr bwMode="auto">
            <a:xfrm>
              <a:off x="3878" y="3443"/>
              <a:ext cx="5" cy="32"/>
            </a:xfrm>
            <a:custGeom>
              <a:avLst/>
              <a:gdLst>
                <a:gd name="T0" fmla="*/ 34 w 34"/>
                <a:gd name="T1" fmla="*/ 3 h 158"/>
                <a:gd name="T2" fmla="*/ 23 w 34"/>
                <a:gd name="T3" fmla="*/ 0 h 158"/>
                <a:gd name="T4" fmla="*/ 0 w 34"/>
                <a:gd name="T5" fmla="*/ 158 h 158"/>
                <a:gd name="T6" fmla="*/ 34 w 34"/>
                <a:gd name="T7" fmla="*/ 3 h 158"/>
                <a:gd name="T8" fmla="*/ 0 60000 65536"/>
                <a:gd name="T9" fmla="*/ 0 60000 65536"/>
                <a:gd name="T10" fmla="*/ 0 60000 65536"/>
                <a:gd name="T11" fmla="*/ 0 60000 65536"/>
                <a:gd name="T12" fmla="*/ 0 w 34"/>
                <a:gd name="T13" fmla="*/ 0 h 158"/>
                <a:gd name="T14" fmla="*/ 34 w 34"/>
                <a:gd name="T15" fmla="*/ 158 h 158"/>
              </a:gdLst>
              <a:ahLst/>
              <a:cxnLst>
                <a:cxn ang="T8">
                  <a:pos x="T0" y="T1"/>
                </a:cxn>
                <a:cxn ang="T9">
                  <a:pos x="T2" y="T3"/>
                </a:cxn>
                <a:cxn ang="T10">
                  <a:pos x="T4" y="T5"/>
                </a:cxn>
                <a:cxn ang="T11">
                  <a:pos x="T6" y="T7"/>
                </a:cxn>
              </a:cxnLst>
              <a:rect l="T12" t="T13" r="T14" b="T15"/>
              <a:pathLst>
                <a:path w="34" h="158">
                  <a:moveTo>
                    <a:pt x="34" y="3"/>
                  </a:moveTo>
                  <a:lnTo>
                    <a:pt x="23" y="0"/>
                  </a:lnTo>
                  <a:lnTo>
                    <a:pt x="0" y="158"/>
                  </a:lnTo>
                  <a:lnTo>
                    <a:pt x="34" y="3"/>
                  </a:lnTo>
                </a:path>
              </a:pathLst>
            </a:custGeom>
            <a:noFill/>
            <a:ln w="0">
              <a:solidFill>
                <a:srgbClr val="000000"/>
              </a:solidFill>
              <a:prstDash val="solid"/>
              <a:round/>
              <a:headEnd/>
              <a:tailEnd/>
            </a:ln>
          </p:spPr>
          <p:txBody>
            <a:bodyPr/>
            <a:lstStyle/>
            <a:p>
              <a:endParaRPr lang="en-US"/>
            </a:p>
          </p:txBody>
        </p:sp>
        <p:sp>
          <p:nvSpPr>
            <p:cNvPr id="3020" name="Freeform 970">
              <a:extLst>
                <a:ext uri="{FF2B5EF4-FFF2-40B4-BE49-F238E27FC236}">
                  <a16:creationId xmlns:a16="http://schemas.microsoft.com/office/drawing/2014/main" id="{EFCC3831-0248-4776-9550-772F5340F0CD}"/>
                </a:ext>
              </a:extLst>
            </p:cNvPr>
            <p:cNvSpPr>
              <a:spLocks/>
            </p:cNvSpPr>
            <p:nvPr/>
          </p:nvSpPr>
          <p:spPr bwMode="auto">
            <a:xfrm>
              <a:off x="3878" y="3443"/>
              <a:ext cx="3" cy="32"/>
            </a:xfrm>
            <a:custGeom>
              <a:avLst/>
              <a:gdLst>
                <a:gd name="T0" fmla="*/ 23 w 23"/>
                <a:gd name="T1" fmla="*/ 1 h 159"/>
                <a:gd name="T2" fmla="*/ 11 w 23"/>
                <a:gd name="T3" fmla="*/ 0 h 159"/>
                <a:gd name="T4" fmla="*/ 0 w 23"/>
                <a:gd name="T5" fmla="*/ 159 h 159"/>
                <a:gd name="T6" fmla="*/ 23 w 23"/>
                <a:gd name="T7" fmla="*/ 1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23" y="1"/>
                  </a:moveTo>
                  <a:lnTo>
                    <a:pt x="11" y="0"/>
                  </a:lnTo>
                  <a:lnTo>
                    <a:pt x="0" y="159"/>
                  </a:lnTo>
                  <a:lnTo>
                    <a:pt x="23" y="1"/>
                  </a:lnTo>
                  <a:close/>
                </a:path>
              </a:pathLst>
            </a:custGeom>
            <a:solidFill>
              <a:srgbClr val="000000"/>
            </a:solidFill>
            <a:ln w="9525">
              <a:noFill/>
              <a:round/>
              <a:headEnd/>
              <a:tailEnd/>
            </a:ln>
          </p:spPr>
          <p:txBody>
            <a:bodyPr/>
            <a:lstStyle/>
            <a:p>
              <a:endParaRPr lang="en-US"/>
            </a:p>
          </p:txBody>
        </p:sp>
        <p:sp>
          <p:nvSpPr>
            <p:cNvPr id="3021" name="Freeform 971">
              <a:extLst>
                <a:ext uri="{FF2B5EF4-FFF2-40B4-BE49-F238E27FC236}">
                  <a16:creationId xmlns:a16="http://schemas.microsoft.com/office/drawing/2014/main" id="{1C4EC980-76C9-499A-B0CF-7CDF89D410C4}"/>
                </a:ext>
              </a:extLst>
            </p:cNvPr>
            <p:cNvSpPr>
              <a:spLocks/>
            </p:cNvSpPr>
            <p:nvPr/>
          </p:nvSpPr>
          <p:spPr bwMode="auto">
            <a:xfrm>
              <a:off x="3878" y="3443"/>
              <a:ext cx="3" cy="32"/>
            </a:xfrm>
            <a:custGeom>
              <a:avLst/>
              <a:gdLst>
                <a:gd name="T0" fmla="*/ 23 w 23"/>
                <a:gd name="T1" fmla="*/ 1 h 159"/>
                <a:gd name="T2" fmla="*/ 11 w 23"/>
                <a:gd name="T3" fmla="*/ 0 h 159"/>
                <a:gd name="T4" fmla="*/ 0 w 23"/>
                <a:gd name="T5" fmla="*/ 159 h 159"/>
                <a:gd name="T6" fmla="*/ 23 w 23"/>
                <a:gd name="T7" fmla="*/ 1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23" y="1"/>
                  </a:moveTo>
                  <a:lnTo>
                    <a:pt x="11" y="0"/>
                  </a:lnTo>
                  <a:lnTo>
                    <a:pt x="0" y="159"/>
                  </a:lnTo>
                  <a:lnTo>
                    <a:pt x="23" y="1"/>
                  </a:lnTo>
                </a:path>
              </a:pathLst>
            </a:custGeom>
            <a:noFill/>
            <a:ln w="0">
              <a:solidFill>
                <a:srgbClr val="000000"/>
              </a:solidFill>
              <a:prstDash val="solid"/>
              <a:round/>
              <a:headEnd/>
              <a:tailEnd/>
            </a:ln>
          </p:spPr>
          <p:txBody>
            <a:bodyPr/>
            <a:lstStyle/>
            <a:p>
              <a:endParaRPr lang="en-US"/>
            </a:p>
          </p:txBody>
        </p:sp>
        <p:sp>
          <p:nvSpPr>
            <p:cNvPr id="3022" name="Freeform 972">
              <a:extLst>
                <a:ext uri="{FF2B5EF4-FFF2-40B4-BE49-F238E27FC236}">
                  <a16:creationId xmlns:a16="http://schemas.microsoft.com/office/drawing/2014/main" id="{69AE4EF4-03E8-4401-AE69-6502F389027D}"/>
                </a:ext>
              </a:extLst>
            </p:cNvPr>
            <p:cNvSpPr>
              <a:spLocks/>
            </p:cNvSpPr>
            <p:nvPr/>
          </p:nvSpPr>
          <p:spPr bwMode="auto">
            <a:xfrm>
              <a:off x="3878" y="3443"/>
              <a:ext cx="2" cy="32"/>
            </a:xfrm>
            <a:custGeom>
              <a:avLst/>
              <a:gdLst>
                <a:gd name="T0" fmla="*/ 11 w 11"/>
                <a:gd name="T1" fmla="*/ 1 h 160"/>
                <a:gd name="T2" fmla="*/ 0 w 11"/>
                <a:gd name="T3" fmla="*/ 0 h 160"/>
                <a:gd name="T4" fmla="*/ 0 w 11"/>
                <a:gd name="T5" fmla="*/ 160 h 160"/>
                <a:gd name="T6" fmla="*/ 11 w 11"/>
                <a:gd name="T7" fmla="*/ 1 h 160"/>
                <a:gd name="T8" fmla="*/ 0 60000 65536"/>
                <a:gd name="T9" fmla="*/ 0 60000 65536"/>
                <a:gd name="T10" fmla="*/ 0 60000 65536"/>
                <a:gd name="T11" fmla="*/ 0 60000 65536"/>
                <a:gd name="T12" fmla="*/ 0 w 11"/>
                <a:gd name="T13" fmla="*/ 0 h 160"/>
                <a:gd name="T14" fmla="*/ 11 w 11"/>
                <a:gd name="T15" fmla="*/ 160 h 160"/>
              </a:gdLst>
              <a:ahLst/>
              <a:cxnLst>
                <a:cxn ang="T8">
                  <a:pos x="T0" y="T1"/>
                </a:cxn>
                <a:cxn ang="T9">
                  <a:pos x="T2" y="T3"/>
                </a:cxn>
                <a:cxn ang="T10">
                  <a:pos x="T4" y="T5"/>
                </a:cxn>
                <a:cxn ang="T11">
                  <a:pos x="T6" y="T7"/>
                </a:cxn>
              </a:cxnLst>
              <a:rect l="T12" t="T13" r="T14" b="T15"/>
              <a:pathLst>
                <a:path w="11" h="160">
                  <a:moveTo>
                    <a:pt x="11" y="1"/>
                  </a:moveTo>
                  <a:lnTo>
                    <a:pt x="0" y="0"/>
                  </a:lnTo>
                  <a:lnTo>
                    <a:pt x="0" y="160"/>
                  </a:lnTo>
                  <a:lnTo>
                    <a:pt x="11" y="1"/>
                  </a:lnTo>
                  <a:close/>
                </a:path>
              </a:pathLst>
            </a:custGeom>
            <a:solidFill>
              <a:srgbClr val="000000"/>
            </a:solidFill>
            <a:ln w="9525">
              <a:noFill/>
              <a:round/>
              <a:headEnd/>
              <a:tailEnd/>
            </a:ln>
          </p:spPr>
          <p:txBody>
            <a:bodyPr/>
            <a:lstStyle/>
            <a:p>
              <a:endParaRPr lang="en-US"/>
            </a:p>
          </p:txBody>
        </p:sp>
        <p:sp>
          <p:nvSpPr>
            <p:cNvPr id="3023" name="Freeform 973">
              <a:extLst>
                <a:ext uri="{FF2B5EF4-FFF2-40B4-BE49-F238E27FC236}">
                  <a16:creationId xmlns:a16="http://schemas.microsoft.com/office/drawing/2014/main" id="{597913D0-57EC-4262-BA39-8D8927D9ED99}"/>
                </a:ext>
              </a:extLst>
            </p:cNvPr>
            <p:cNvSpPr>
              <a:spLocks/>
            </p:cNvSpPr>
            <p:nvPr/>
          </p:nvSpPr>
          <p:spPr bwMode="auto">
            <a:xfrm>
              <a:off x="3878" y="3443"/>
              <a:ext cx="2" cy="32"/>
            </a:xfrm>
            <a:custGeom>
              <a:avLst/>
              <a:gdLst>
                <a:gd name="T0" fmla="*/ 11 w 11"/>
                <a:gd name="T1" fmla="*/ 1 h 160"/>
                <a:gd name="T2" fmla="*/ 0 w 11"/>
                <a:gd name="T3" fmla="*/ 0 h 160"/>
                <a:gd name="T4" fmla="*/ 0 w 11"/>
                <a:gd name="T5" fmla="*/ 160 h 160"/>
                <a:gd name="T6" fmla="*/ 11 w 11"/>
                <a:gd name="T7" fmla="*/ 1 h 160"/>
                <a:gd name="T8" fmla="*/ 0 60000 65536"/>
                <a:gd name="T9" fmla="*/ 0 60000 65536"/>
                <a:gd name="T10" fmla="*/ 0 60000 65536"/>
                <a:gd name="T11" fmla="*/ 0 60000 65536"/>
                <a:gd name="T12" fmla="*/ 0 w 11"/>
                <a:gd name="T13" fmla="*/ 0 h 160"/>
                <a:gd name="T14" fmla="*/ 11 w 11"/>
                <a:gd name="T15" fmla="*/ 160 h 160"/>
              </a:gdLst>
              <a:ahLst/>
              <a:cxnLst>
                <a:cxn ang="T8">
                  <a:pos x="T0" y="T1"/>
                </a:cxn>
                <a:cxn ang="T9">
                  <a:pos x="T2" y="T3"/>
                </a:cxn>
                <a:cxn ang="T10">
                  <a:pos x="T4" y="T5"/>
                </a:cxn>
                <a:cxn ang="T11">
                  <a:pos x="T6" y="T7"/>
                </a:cxn>
              </a:cxnLst>
              <a:rect l="T12" t="T13" r="T14" b="T15"/>
              <a:pathLst>
                <a:path w="11" h="160">
                  <a:moveTo>
                    <a:pt x="11" y="1"/>
                  </a:moveTo>
                  <a:lnTo>
                    <a:pt x="0" y="0"/>
                  </a:lnTo>
                  <a:lnTo>
                    <a:pt x="0" y="160"/>
                  </a:lnTo>
                  <a:lnTo>
                    <a:pt x="11" y="1"/>
                  </a:lnTo>
                </a:path>
              </a:pathLst>
            </a:custGeom>
            <a:noFill/>
            <a:ln w="0">
              <a:solidFill>
                <a:srgbClr val="000000"/>
              </a:solidFill>
              <a:prstDash val="solid"/>
              <a:round/>
              <a:headEnd/>
              <a:tailEnd/>
            </a:ln>
          </p:spPr>
          <p:txBody>
            <a:bodyPr/>
            <a:lstStyle/>
            <a:p>
              <a:endParaRPr lang="en-US"/>
            </a:p>
          </p:txBody>
        </p:sp>
      </p:grpSp>
      <p:grpSp>
        <p:nvGrpSpPr>
          <p:cNvPr id="3024" name="Group 151">
            <a:extLst>
              <a:ext uri="{FF2B5EF4-FFF2-40B4-BE49-F238E27FC236}">
                <a16:creationId xmlns:a16="http://schemas.microsoft.com/office/drawing/2014/main" id="{8B36B534-7452-44DB-8271-B0B5B1F771CF}"/>
              </a:ext>
            </a:extLst>
          </p:cNvPr>
          <p:cNvGrpSpPr>
            <a:grpSpLocks/>
          </p:cNvGrpSpPr>
          <p:nvPr/>
        </p:nvGrpSpPr>
        <p:grpSpPr bwMode="auto">
          <a:xfrm>
            <a:off x="6118225" y="5113338"/>
            <a:ext cx="374650" cy="454025"/>
            <a:chOff x="3854" y="3221"/>
            <a:chExt cx="236" cy="286"/>
          </a:xfrm>
        </p:grpSpPr>
        <p:sp>
          <p:nvSpPr>
            <p:cNvPr id="3025" name="Freeform 975">
              <a:extLst>
                <a:ext uri="{FF2B5EF4-FFF2-40B4-BE49-F238E27FC236}">
                  <a16:creationId xmlns:a16="http://schemas.microsoft.com/office/drawing/2014/main" id="{8733228E-0D5D-463F-8F10-32F5D91707E4}"/>
                </a:ext>
              </a:extLst>
            </p:cNvPr>
            <p:cNvSpPr>
              <a:spLocks/>
            </p:cNvSpPr>
            <p:nvPr/>
          </p:nvSpPr>
          <p:spPr bwMode="auto">
            <a:xfrm>
              <a:off x="3876" y="3443"/>
              <a:ext cx="2" cy="32"/>
            </a:xfrm>
            <a:custGeom>
              <a:avLst/>
              <a:gdLst>
                <a:gd name="T0" fmla="*/ 12 w 12"/>
                <a:gd name="T1" fmla="*/ 0 h 160"/>
                <a:gd name="T2" fmla="*/ 0 w 12"/>
                <a:gd name="T3" fmla="*/ 1 h 160"/>
                <a:gd name="T4" fmla="*/ 12 w 12"/>
                <a:gd name="T5" fmla="*/ 160 h 160"/>
                <a:gd name="T6" fmla="*/ 12 w 12"/>
                <a:gd name="T7" fmla="*/ 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12" y="0"/>
                  </a:moveTo>
                  <a:lnTo>
                    <a:pt x="0" y="1"/>
                  </a:lnTo>
                  <a:lnTo>
                    <a:pt x="12" y="160"/>
                  </a:lnTo>
                  <a:lnTo>
                    <a:pt x="12" y="0"/>
                  </a:lnTo>
                  <a:close/>
                </a:path>
              </a:pathLst>
            </a:custGeom>
            <a:solidFill>
              <a:srgbClr val="000000"/>
            </a:solidFill>
            <a:ln w="9525">
              <a:noFill/>
              <a:round/>
              <a:headEnd/>
              <a:tailEnd/>
            </a:ln>
          </p:spPr>
          <p:txBody>
            <a:bodyPr/>
            <a:lstStyle/>
            <a:p>
              <a:endParaRPr lang="en-US"/>
            </a:p>
          </p:txBody>
        </p:sp>
        <p:sp>
          <p:nvSpPr>
            <p:cNvPr id="3026" name="Freeform 976">
              <a:extLst>
                <a:ext uri="{FF2B5EF4-FFF2-40B4-BE49-F238E27FC236}">
                  <a16:creationId xmlns:a16="http://schemas.microsoft.com/office/drawing/2014/main" id="{8743CFBC-CE16-4E15-B38F-4D2938E714DC}"/>
                </a:ext>
              </a:extLst>
            </p:cNvPr>
            <p:cNvSpPr>
              <a:spLocks/>
            </p:cNvSpPr>
            <p:nvPr/>
          </p:nvSpPr>
          <p:spPr bwMode="auto">
            <a:xfrm>
              <a:off x="3876" y="3443"/>
              <a:ext cx="2" cy="32"/>
            </a:xfrm>
            <a:custGeom>
              <a:avLst/>
              <a:gdLst>
                <a:gd name="T0" fmla="*/ 12 w 12"/>
                <a:gd name="T1" fmla="*/ 0 h 160"/>
                <a:gd name="T2" fmla="*/ 0 w 12"/>
                <a:gd name="T3" fmla="*/ 1 h 160"/>
                <a:gd name="T4" fmla="*/ 12 w 12"/>
                <a:gd name="T5" fmla="*/ 160 h 160"/>
                <a:gd name="T6" fmla="*/ 12 w 12"/>
                <a:gd name="T7" fmla="*/ 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12" y="0"/>
                  </a:moveTo>
                  <a:lnTo>
                    <a:pt x="0" y="1"/>
                  </a:lnTo>
                  <a:lnTo>
                    <a:pt x="12" y="160"/>
                  </a:lnTo>
                  <a:lnTo>
                    <a:pt x="12" y="0"/>
                  </a:lnTo>
                </a:path>
              </a:pathLst>
            </a:custGeom>
            <a:noFill/>
            <a:ln w="0">
              <a:solidFill>
                <a:srgbClr val="000000"/>
              </a:solidFill>
              <a:prstDash val="solid"/>
              <a:round/>
              <a:headEnd/>
              <a:tailEnd/>
            </a:ln>
          </p:spPr>
          <p:txBody>
            <a:bodyPr/>
            <a:lstStyle/>
            <a:p>
              <a:endParaRPr lang="en-US"/>
            </a:p>
          </p:txBody>
        </p:sp>
        <p:sp>
          <p:nvSpPr>
            <p:cNvPr id="3027" name="Freeform 977">
              <a:extLst>
                <a:ext uri="{FF2B5EF4-FFF2-40B4-BE49-F238E27FC236}">
                  <a16:creationId xmlns:a16="http://schemas.microsoft.com/office/drawing/2014/main" id="{BD7CBDA9-EFE4-493D-9114-A1833C3BF382}"/>
                </a:ext>
              </a:extLst>
            </p:cNvPr>
            <p:cNvSpPr>
              <a:spLocks/>
            </p:cNvSpPr>
            <p:nvPr/>
          </p:nvSpPr>
          <p:spPr bwMode="auto">
            <a:xfrm>
              <a:off x="3874" y="3443"/>
              <a:ext cx="4" cy="32"/>
            </a:xfrm>
            <a:custGeom>
              <a:avLst/>
              <a:gdLst>
                <a:gd name="T0" fmla="*/ 12 w 24"/>
                <a:gd name="T1" fmla="*/ 0 h 159"/>
                <a:gd name="T2" fmla="*/ 0 w 24"/>
                <a:gd name="T3" fmla="*/ 1 h 159"/>
                <a:gd name="T4" fmla="*/ 24 w 24"/>
                <a:gd name="T5" fmla="*/ 159 h 159"/>
                <a:gd name="T6" fmla="*/ 12 w 24"/>
                <a:gd name="T7" fmla="*/ 0 h 159"/>
                <a:gd name="T8" fmla="*/ 0 60000 65536"/>
                <a:gd name="T9" fmla="*/ 0 60000 65536"/>
                <a:gd name="T10" fmla="*/ 0 60000 65536"/>
                <a:gd name="T11" fmla="*/ 0 60000 65536"/>
                <a:gd name="T12" fmla="*/ 0 w 24"/>
                <a:gd name="T13" fmla="*/ 0 h 159"/>
                <a:gd name="T14" fmla="*/ 24 w 24"/>
                <a:gd name="T15" fmla="*/ 159 h 159"/>
              </a:gdLst>
              <a:ahLst/>
              <a:cxnLst>
                <a:cxn ang="T8">
                  <a:pos x="T0" y="T1"/>
                </a:cxn>
                <a:cxn ang="T9">
                  <a:pos x="T2" y="T3"/>
                </a:cxn>
                <a:cxn ang="T10">
                  <a:pos x="T4" y="T5"/>
                </a:cxn>
                <a:cxn ang="T11">
                  <a:pos x="T6" y="T7"/>
                </a:cxn>
              </a:cxnLst>
              <a:rect l="T12" t="T13" r="T14" b="T15"/>
              <a:pathLst>
                <a:path w="24" h="159">
                  <a:moveTo>
                    <a:pt x="12" y="0"/>
                  </a:moveTo>
                  <a:lnTo>
                    <a:pt x="0" y="1"/>
                  </a:lnTo>
                  <a:lnTo>
                    <a:pt x="24" y="159"/>
                  </a:lnTo>
                  <a:lnTo>
                    <a:pt x="12" y="0"/>
                  </a:lnTo>
                  <a:close/>
                </a:path>
              </a:pathLst>
            </a:custGeom>
            <a:solidFill>
              <a:srgbClr val="000000"/>
            </a:solidFill>
            <a:ln w="9525">
              <a:noFill/>
              <a:round/>
              <a:headEnd/>
              <a:tailEnd/>
            </a:ln>
          </p:spPr>
          <p:txBody>
            <a:bodyPr/>
            <a:lstStyle/>
            <a:p>
              <a:endParaRPr lang="en-US"/>
            </a:p>
          </p:txBody>
        </p:sp>
        <p:sp>
          <p:nvSpPr>
            <p:cNvPr id="3028" name="Freeform 978">
              <a:extLst>
                <a:ext uri="{FF2B5EF4-FFF2-40B4-BE49-F238E27FC236}">
                  <a16:creationId xmlns:a16="http://schemas.microsoft.com/office/drawing/2014/main" id="{7E604B0E-8EEF-4BA7-B264-BB136644569D}"/>
                </a:ext>
              </a:extLst>
            </p:cNvPr>
            <p:cNvSpPr>
              <a:spLocks/>
            </p:cNvSpPr>
            <p:nvPr/>
          </p:nvSpPr>
          <p:spPr bwMode="auto">
            <a:xfrm>
              <a:off x="3874" y="3443"/>
              <a:ext cx="4" cy="32"/>
            </a:xfrm>
            <a:custGeom>
              <a:avLst/>
              <a:gdLst>
                <a:gd name="T0" fmla="*/ 12 w 24"/>
                <a:gd name="T1" fmla="*/ 0 h 159"/>
                <a:gd name="T2" fmla="*/ 0 w 24"/>
                <a:gd name="T3" fmla="*/ 1 h 159"/>
                <a:gd name="T4" fmla="*/ 24 w 24"/>
                <a:gd name="T5" fmla="*/ 159 h 159"/>
                <a:gd name="T6" fmla="*/ 12 w 24"/>
                <a:gd name="T7" fmla="*/ 0 h 159"/>
                <a:gd name="T8" fmla="*/ 0 60000 65536"/>
                <a:gd name="T9" fmla="*/ 0 60000 65536"/>
                <a:gd name="T10" fmla="*/ 0 60000 65536"/>
                <a:gd name="T11" fmla="*/ 0 60000 65536"/>
                <a:gd name="T12" fmla="*/ 0 w 24"/>
                <a:gd name="T13" fmla="*/ 0 h 159"/>
                <a:gd name="T14" fmla="*/ 24 w 24"/>
                <a:gd name="T15" fmla="*/ 159 h 159"/>
              </a:gdLst>
              <a:ahLst/>
              <a:cxnLst>
                <a:cxn ang="T8">
                  <a:pos x="T0" y="T1"/>
                </a:cxn>
                <a:cxn ang="T9">
                  <a:pos x="T2" y="T3"/>
                </a:cxn>
                <a:cxn ang="T10">
                  <a:pos x="T4" y="T5"/>
                </a:cxn>
                <a:cxn ang="T11">
                  <a:pos x="T6" y="T7"/>
                </a:cxn>
              </a:cxnLst>
              <a:rect l="T12" t="T13" r="T14" b="T15"/>
              <a:pathLst>
                <a:path w="24" h="159">
                  <a:moveTo>
                    <a:pt x="12" y="0"/>
                  </a:moveTo>
                  <a:lnTo>
                    <a:pt x="0" y="1"/>
                  </a:lnTo>
                  <a:lnTo>
                    <a:pt x="24" y="159"/>
                  </a:lnTo>
                  <a:lnTo>
                    <a:pt x="12" y="0"/>
                  </a:lnTo>
                </a:path>
              </a:pathLst>
            </a:custGeom>
            <a:noFill/>
            <a:ln w="0">
              <a:solidFill>
                <a:srgbClr val="000000"/>
              </a:solidFill>
              <a:prstDash val="solid"/>
              <a:round/>
              <a:headEnd/>
              <a:tailEnd/>
            </a:ln>
          </p:spPr>
          <p:txBody>
            <a:bodyPr/>
            <a:lstStyle/>
            <a:p>
              <a:endParaRPr lang="en-US"/>
            </a:p>
          </p:txBody>
        </p:sp>
        <p:sp>
          <p:nvSpPr>
            <p:cNvPr id="3029" name="Freeform 979">
              <a:extLst>
                <a:ext uri="{FF2B5EF4-FFF2-40B4-BE49-F238E27FC236}">
                  <a16:creationId xmlns:a16="http://schemas.microsoft.com/office/drawing/2014/main" id="{A3520A07-9A99-4C82-A6D6-BA4CCCB0C8FC}"/>
                </a:ext>
              </a:extLst>
            </p:cNvPr>
            <p:cNvSpPr>
              <a:spLocks/>
            </p:cNvSpPr>
            <p:nvPr/>
          </p:nvSpPr>
          <p:spPr bwMode="auto">
            <a:xfrm>
              <a:off x="3872" y="3443"/>
              <a:ext cx="6" cy="32"/>
            </a:xfrm>
            <a:custGeom>
              <a:avLst/>
              <a:gdLst>
                <a:gd name="T0" fmla="*/ 12 w 36"/>
                <a:gd name="T1" fmla="*/ 0 h 158"/>
                <a:gd name="T2" fmla="*/ 0 w 36"/>
                <a:gd name="T3" fmla="*/ 3 h 158"/>
                <a:gd name="T4" fmla="*/ 36 w 36"/>
                <a:gd name="T5" fmla="*/ 158 h 158"/>
                <a:gd name="T6" fmla="*/ 12 w 36"/>
                <a:gd name="T7" fmla="*/ 0 h 158"/>
                <a:gd name="T8" fmla="*/ 0 60000 65536"/>
                <a:gd name="T9" fmla="*/ 0 60000 65536"/>
                <a:gd name="T10" fmla="*/ 0 60000 65536"/>
                <a:gd name="T11" fmla="*/ 0 60000 65536"/>
                <a:gd name="T12" fmla="*/ 0 w 36"/>
                <a:gd name="T13" fmla="*/ 0 h 158"/>
                <a:gd name="T14" fmla="*/ 36 w 36"/>
                <a:gd name="T15" fmla="*/ 158 h 158"/>
              </a:gdLst>
              <a:ahLst/>
              <a:cxnLst>
                <a:cxn ang="T8">
                  <a:pos x="T0" y="T1"/>
                </a:cxn>
                <a:cxn ang="T9">
                  <a:pos x="T2" y="T3"/>
                </a:cxn>
                <a:cxn ang="T10">
                  <a:pos x="T4" y="T5"/>
                </a:cxn>
                <a:cxn ang="T11">
                  <a:pos x="T6" y="T7"/>
                </a:cxn>
              </a:cxnLst>
              <a:rect l="T12" t="T13" r="T14" b="T15"/>
              <a:pathLst>
                <a:path w="36" h="158">
                  <a:moveTo>
                    <a:pt x="12" y="0"/>
                  </a:moveTo>
                  <a:lnTo>
                    <a:pt x="0" y="3"/>
                  </a:lnTo>
                  <a:lnTo>
                    <a:pt x="36" y="158"/>
                  </a:lnTo>
                  <a:lnTo>
                    <a:pt x="12" y="0"/>
                  </a:lnTo>
                  <a:close/>
                </a:path>
              </a:pathLst>
            </a:custGeom>
            <a:solidFill>
              <a:srgbClr val="000000"/>
            </a:solidFill>
            <a:ln w="9525">
              <a:noFill/>
              <a:round/>
              <a:headEnd/>
              <a:tailEnd/>
            </a:ln>
          </p:spPr>
          <p:txBody>
            <a:bodyPr/>
            <a:lstStyle/>
            <a:p>
              <a:endParaRPr lang="en-US"/>
            </a:p>
          </p:txBody>
        </p:sp>
        <p:sp>
          <p:nvSpPr>
            <p:cNvPr id="3030" name="Freeform 980">
              <a:extLst>
                <a:ext uri="{FF2B5EF4-FFF2-40B4-BE49-F238E27FC236}">
                  <a16:creationId xmlns:a16="http://schemas.microsoft.com/office/drawing/2014/main" id="{5B3B7330-7F6D-430E-B8EE-1BE3FD24705C}"/>
                </a:ext>
              </a:extLst>
            </p:cNvPr>
            <p:cNvSpPr>
              <a:spLocks/>
            </p:cNvSpPr>
            <p:nvPr/>
          </p:nvSpPr>
          <p:spPr bwMode="auto">
            <a:xfrm>
              <a:off x="3872" y="3443"/>
              <a:ext cx="6" cy="32"/>
            </a:xfrm>
            <a:custGeom>
              <a:avLst/>
              <a:gdLst>
                <a:gd name="T0" fmla="*/ 12 w 36"/>
                <a:gd name="T1" fmla="*/ 0 h 158"/>
                <a:gd name="T2" fmla="*/ 0 w 36"/>
                <a:gd name="T3" fmla="*/ 3 h 158"/>
                <a:gd name="T4" fmla="*/ 36 w 36"/>
                <a:gd name="T5" fmla="*/ 158 h 158"/>
                <a:gd name="T6" fmla="*/ 12 w 36"/>
                <a:gd name="T7" fmla="*/ 0 h 158"/>
                <a:gd name="T8" fmla="*/ 0 60000 65536"/>
                <a:gd name="T9" fmla="*/ 0 60000 65536"/>
                <a:gd name="T10" fmla="*/ 0 60000 65536"/>
                <a:gd name="T11" fmla="*/ 0 60000 65536"/>
                <a:gd name="T12" fmla="*/ 0 w 36"/>
                <a:gd name="T13" fmla="*/ 0 h 158"/>
                <a:gd name="T14" fmla="*/ 36 w 36"/>
                <a:gd name="T15" fmla="*/ 158 h 158"/>
              </a:gdLst>
              <a:ahLst/>
              <a:cxnLst>
                <a:cxn ang="T8">
                  <a:pos x="T0" y="T1"/>
                </a:cxn>
                <a:cxn ang="T9">
                  <a:pos x="T2" y="T3"/>
                </a:cxn>
                <a:cxn ang="T10">
                  <a:pos x="T4" y="T5"/>
                </a:cxn>
                <a:cxn ang="T11">
                  <a:pos x="T6" y="T7"/>
                </a:cxn>
              </a:cxnLst>
              <a:rect l="T12" t="T13" r="T14" b="T15"/>
              <a:pathLst>
                <a:path w="36" h="158">
                  <a:moveTo>
                    <a:pt x="12" y="0"/>
                  </a:moveTo>
                  <a:lnTo>
                    <a:pt x="0" y="3"/>
                  </a:lnTo>
                  <a:lnTo>
                    <a:pt x="36" y="158"/>
                  </a:lnTo>
                  <a:lnTo>
                    <a:pt x="12" y="0"/>
                  </a:lnTo>
                </a:path>
              </a:pathLst>
            </a:custGeom>
            <a:noFill/>
            <a:ln w="0">
              <a:solidFill>
                <a:srgbClr val="000000"/>
              </a:solidFill>
              <a:prstDash val="solid"/>
              <a:round/>
              <a:headEnd/>
              <a:tailEnd/>
            </a:ln>
          </p:spPr>
          <p:txBody>
            <a:bodyPr/>
            <a:lstStyle/>
            <a:p>
              <a:endParaRPr lang="en-US"/>
            </a:p>
          </p:txBody>
        </p:sp>
        <p:sp>
          <p:nvSpPr>
            <p:cNvPr id="3031" name="Freeform 981">
              <a:extLst>
                <a:ext uri="{FF2B5EF4-FFF2-40B4-BE49-F238E27FC236}">
                  <a16:creationId xmlns:a16="http://schemas.microsoft.com/office/drawing/2014/main" id="{50782ACC-8D5F-4214-A74F-052E240640DA}"/>
                </a:ext>
              </a:extLst>
            </p:cNvPr>
            <p:cNvSpPr>
              <a:spLocks/>
            </p:cNvSpPr>
            <p:nvPr/>
          </p:nvSpPr>
          <p:spPr bwMode="auto">
            <a:xfrm>
              <a:off x="3870" y="3444"/>
              <a:ext cx="8" cy="31"/>
            </a:xfrm>
            <a:custGeom>
              <a:avLst/>
              <a:gdLst>
                <a:gd name="T0" fmla="*/ 11 w 47"/>
                <a:gd name="T1" fmla="*/ 0 h 155"/>
                <a:gd name="T2" fmla="*/ 0 w 47"/>
                <a:gd name="T3" fmla="*/ 4 h 155"/>
                <a:gd name="T4" fmla="*/ 47 w 47"/>
                <a:gd name="T5" fmla="*/ 155 h 155"/>
                <a:gd name="T6" fmla="*/ 11 w 47"/>
                <a:gd name="T7" fmla="*/ 0 h 155"/>
                <a:gd name="T8" fmla="*/ 0 60000 65536"/>
                <a:gd name="T9" fmla="*/ 0 60000 65536"/>
                <a:gd name="T10" fmla="*/ 0 60000 65536"/>
                <a:gd name="T11" fmla="*/ 0 60000 65536"/>
                <a:gd name="T12" fmla="*/ 0 w 47"/>
                <a:gd name="T13" fmla="*/ 0 h 155"/>
                <a:gd name="T14" fmla="*/ 47 w 47"/>
                <a:gd name="T15" fmla="*/ 155 h 155"/>
              </a:gdLst>
              <a:ahLst/>
              <a:cxnLst>
                <a:cxn ang="T8">
                  <a:pos x="T0" y="T1"/>
                </a:cxn>
                <a:cxn ang="T9">
                  <a:pos x="T2" y="T3"/>
                </a:cxn>
                <a:cxn ang="T10">
                  <a:pos x="T4" y="T5"/>
                </a:cxn>
                <a:cxn ang="T11">
                  <a:pos x="T6" y="T7"/>
                </a:cxn>
              </a:cxnLst>
              <a:rect l="T12" t="T13" r="T14" b="T15"/>
              <a:pathLst>
                <a:path w="47" h="155">
                  <a:moveTo>
                    <a:pt x="11" y="0"/>
                  </a:moveTo>
                  <a:lnTo>
                    <a:pt x="0" y="4"/>
                  </a:lnTo>
                  <a:lnTo>
                    <a:pt x="47" y="155"/>
                  </a:lnTo>
                  <a:lnTo>
                    <a:pt x="11" y="0"/>
                  </a:lnTo>
                  <a:close/>
                </a:path>
              </a:pathLst>
            </a:custGeom>
            <a:solidFill>
              <a:srgbClr val="000000"/>
            </a:solidFill>
            <a:ln w="9525">
              <a:noFill/>
              <a:round/>
              <a:headEnd/>
              <a:tailEnd/>
            </a:ln>
          </p:spPr>
          <p:txBody>
            <a:bodyPr/>
            <a:lstStyle/>
            <a:p>
              <a:endParaRPr lang="en-US"/>
            </a:p>
          </p:txBody>
        </p:sp>
        <p:sp>
          <p:nvSpPr>
            <p:cNvPr id="3032" name="Freeform 982">
              <a:extLst>
                <a:ext uri="{FF2B5EF4-FFF2-40B4-BE49-F238E27FC236}">
                  <a16:creationId xmlns:a16="http://schemas.microsoft.com/office/drawing/2014/main" id="{CEB503E6-7E11-4F7F-97EB-7D5632C16095}"/>
                </a:ext>
              </a:extLst>
            </p:cNvPr>
            <p:cNvSpPr>
              <a:spLocks/>
            </p:cNvSpPr>
            <p:nvPr/>
          </p:nvSpPr>
          <p:spPr bwMode="auto">
            <a:xfrm>
              <a:off x="3870" y="3444"/>
              <a:ext cx="8" cy="31"/>
            </a:xfrm>
            <a:custGeom>
              <a:avLst/>
              <a:gdLst>
                <a:gd name="T0" fmla="*/ 11 w 47"/>
                <a:gd name="T1" fmla="*/ 0 h 155"/>
                <a:gd name="T2" fmla="*/ 0 w 47"/>
                <a:gd name="T3" fmla="*/ 4 h 155"/>
                <a:gd name="T4" fmla="*/ 47 w 47"/>
                <a:gd name="T5" fmla="*/ 155 h 155"/>
                <a:gd name="T6" fmla="*/ 11 w 47"/>
                <a:gd name="T7" fmla="*/ 0 h 155"/>
                <a:gd name="T8" fmla="*/ 0 60000 65536"/>
                <a:gd name="T9" fmla="*/ 0 60000 65536"/>
                <a:gd name="T10" fmla="*/ 0 60000 65536"/>
                <a:gd name="T11" fmla="*/ 0 60000 65536"/>
                <a:gd name="T12" fmla="*/ 0 w 47"/>
                <a:gd name="T13" fmla="*/ 0 h 155"/>
                <a:gd name="T14" fmla="*/ 47 w 47"/>
                <a:gd name="T15" fmla="*/ 155 h 155"/>
              </a:gdLst>
              <a:ahLst/>
              <a:cxnLst>
                <a:cxn ang="T8">
                  <a:pos x="T0" y="T1"/>
                </a:cxn>
                <a:cxn ang="T9">
                  <a:pos x="T2" y="T3"/>
                </a:cxn>
                <a:cxn ang="T10">
                  <a:pos x="T4" y="T5"/>
                </a:cxn>
                <a:cxn ang="T11">
                  <a:pos x="T6" y="T7"/>
                </a:cxn>
              </a:cxnLst>
              <a:rect l="T12" t="T13" r="T14" b="T15"/>
              <a:pathLst>
                <a:path w="47" h="155">
                  <a:moveTo>
                    <a:pt x="11" y="0"/>
                  </a:moveTo>
                  <a:lnTo>
                    <a:pt x="0" y="4"/>
                  </a:lnTo>
                  <a:lnTo>
                    <a:pt x="47" y="155"/>
                  </a:lnTo>
                  <a:lnTo>
                    <a:pt x="11" y="0"/>
                  </a:lnTo>
                </a:path>
              </a:pathLst>
            </a:custGeom>
            <a:noFill/>
            <a:ln w="0">
              <a:solidFill>
                <a:srgbClr val="000000"/>
              </a:solidFill>
              <a:prstDash val="solid"/>
              <a:round/>
              <a:headEnd/>
              <a:tailEnd/>
            </a:ln>
          </p:spPr>
          <p:txBody>
            <a:bodyPr/>
            <a:lstStyle/>
            <a:p>
              <a:endParaRPr lang="en-US"/>
            </a:p>
          </p:txBody>
        </p:sp>
        <p:sp>
          <p:nvSpPr>
            <p:cNvPr id="3033" name="Freeform 983">
              <a:extLst>
                <a:ext uri="{FF2B5EF4-FFF2-40B4-BE49-F238E27FC236}">
                  <a16:creationId xmlns:a16="http://schemas.microsoft.com/office/drawing/2014/main" id="{3E454EE4-5D19-4AE9-845E-1EBEEA855A82}"/>
                </a:ext>
              </a:extLst>
            </p:cNvPr>
            <p:cNvSpPr>
              <a:spLocks/>
            </p:cNvSpPr>
            <p:nvPr/>
          </p:nvSpPr>
          <p:spPr bwMode="auto">
            <a:xfrm>
              <a:off x="3868" y="3445"/>
              <a:ext cx="10" cy="30"/>
            </a:xfrm>
            <a:custGeom>
              <a:avLst/>
              <a:gdLst>
                <a:gd name="T0" fmla="*/ 11 w 58"/>
                <a:gd name="T1" fmla="*/ 0 h 151"/>
                <a:gd name="T2" fmla="*/ 0 w 58"/>
                <a:gd name="T3" fmla="*/ 5 h 151"/>
                <a:gd name="T4" fmla="*/ 58 w 58"/>
                <a:gd name="T5" fmla="*/ 151 h 151"/>
                <a:gd name="T6" fmla="*/ 11 w 58"/>
                <a:gd name="T7" fmla="*/ 0 h 151"/>
                <a:gd name="T8" fmla="*/ 0 60000 65536"/>
                <a:gd name="T9" fmla="*/ 0 60000 65536"/>
                <a:gd name="T10" fmla="*/ 0 60000 65536"/>
                <a:gd name="T11" fmla="*/ 0 60000 65536"/>
                <a:gd name="T12" fmla="*/ 0 w 58"/>
                <a:gd name="T13" fmla="*/ 0 h 151"/>
                <a:gd name="T14" fmla="*/ 58 w 58"/>
                <a:gd name="T15" fmla="*/ 151 h 151"/>
              </a:gdLst>
              <a:ahLst/>
              <a:cxnLst>
                <a:cxn ang="T8">
                  <a:pos x="T0" y="T1"/>
                </a:cxn>
                <a:cxn ang="T9">
                  <a:pos x="T2" y="T3"/>
                </a:cxn>
                <a:cxn ang="T10">
                  <a:pos x="T4" y="T5"/>
                </a:cxn>
                <a:cxn ang="T11">
                  <a:pos x="T6" y="T7"/>
                </a:cxn>
              </a:cxnLst>
              <a:rect l="T12" t="T13" r="T14" b="T15"/>
              <a:pathLst>
                <a:path w="58" h="151">
                  <a:moveTo>
                    <a:pt x="11" y="0"/>
                  </a:moveTo>
                  <a:lnTo>
                    <a:pt x="0" y="5"/>
                  </a:lnTo>
                  <a:lnTo>
                    <a:pt x="58" y="151"/>
                  </a:lnTo>
                  <a:lnTo>
                    <a:pt x="11" y="0"/>
                  </a:lnTo>
                  <a:close/>
                </a:path>
              </a:pathLst>
            </a:custGeom>
            <a:solidFill>
              <a:srgbClr val="000000"/>
            </a:solidFill>
            <a:ln w="9525">
              <a:noFill/>
              <a:round/>
              <a:headEnd/>
              <a:tailEnd/>
            </a:ln>
          </p:spPr>
          <p:txBody>
            <a:bodyPr/>
            <a:lstStyle/>
            <a:p>
              <a:endParaRPr lang="en-US"/>
            </a:p>
          </p:txBody>
        </p:sp>
        <p:sp>
          <p:nvSpPr>
            <p:cNvPr id="3034" name="Freeform 984">
              <a:extLst>
                <a:ext uri="{FF2B5EF4-FFF2-40B4-BE49-F238E27FC236}">
                  <a16:creationId xmlns:a16="http://schemas.microsoft.com/office/drawing/2014/main" id="{A70FBB72-43BD-4629-B301-9BBC31C7E605}"/>
                </a:ext>
              </a:extLst>
            </p:cNvPr>
            <p:cNvSpPr>
              <a:spLocks/>
            </p:cNvSpPr>
            <p:nvPr/>
          </p:nvSpPr>
          <p:spPr bwMode="auto">
            <a:xfrm>
              <a:off x="3868" y="3445"/>
              <a:ext cx="10" cy="30"/>
            </a:xfrm>
            <a:custGeom>
              <a:avLst/>
              <a:gdLst>
                <a:gd name="T0" fmla="*/ 11 w 58"/>
                <a:gd name="T1" fmla="*/ 0 h 151"/>
                <a:gd name="T2" fmla="*/ 0 w 58"/>
                <a:gd name="T3" fmla="*/ 5 h 151"/>
                <a:gd name="T4" fmla="*/ 58 w 58"/>
                <a:gd name="T5" fmla="*/ 151 h 151"/>
                <a:gd name="T6" fmla="*/ 11 w 58"/>
                <a:gd name="T7" fmla="*/ 0 h 151"/>
                <a:gd name="T8" fmla="*/ 0 60000 65536"/>
                <a:gd name="T9" fmla="*/ 0 60000 65536"/>
                <a:gd name="T10" fmla="*/ 0 60000 65536"/>
                <a:gd name="T11" fmla="*/ 0 60000 65536"/>
                <a:gd name="T12" fmla="*/ 0 w 58"/>
                <a:gd name="T13" fmla="*/ 0 h 151"/>
                <a:gd name="T14" fmla="*/ 58 w 58"/>
                <a:gd name="T15" fmla="*/ 151 h 151"/>
              </a:gdLst>
              <a:ahLst/>
              <a:cxnLst>
                <a:cxn ang="T8">
                  <a:pos x="T0" y="T1"/>
                </a:cxn>
                <a:cxn ang="T9">
                  <a:pos x="T2" y="T3"/>
                </a:cxn>
                <a:cxn ang="T10">
                  <a:pos x="T4" y="T5"/>
                </a:cxn>
                <a:cxn ang="T11">
                  <a:pos x="T6" y="T7"/>
                </a:cxn>
              </a:cxnLst>
              <a:rect l="T12" t="T13" r="T14" b="T15"/>
              <a:pathLst>
                <a:path w="58" h="151">
                  <a:moveTo>
                    <a:pt x="11" y="0"/>
                  </a:moveTo>
                  <a:lnTo>
                    <a:pt x="0" y="5"/>
                  </a:lnTo>
                  <a:lnTo>
                    <a:pt x="58" y="151"/>
                  </a:lnTo>
                  <a:lnTo>
                    <a:pt x="11" y="0"/>
                  </a:lnTo>
                </a:path>
              </a:pathLst>
            </a:custGeom>
            <a:noFill/>
            <a:ln w="0">
              <a:solidFill>
                <a:srgbClr val="000000"/>
              </a:solidFill>
              <a:prstDash val="solid"/>
              <a:round/>
              <a:headEnd/>
              <a:tailEnd/>
            </a:ln>
          </p:spPr>
          <p:txBody>
            <a:bodyPr/>
            <a:lstStyle/>
            <a:p>
              <a:endParaRPr lang="en-US"/>
            </a:p>
          </p:txBody>
        </p:sp>
        <p:sp>
          <p:nvSpPr>
            <p:cNvPr id="3035" name="Freeform 985">
              <a:extLst>
                <a:ext uri="{FF2B5EF4-FFF2-40B4-BE49-F238E27FC236}">
                  <a16:creationId xmlns:a16="http://schemas.microsoft.com/office/drawing/2014/main" id="{2F28C9E0-E0DE-44E1-8C43-946995DED5EE}"/>
                </a:ext>
              </a:extLst>
            </p:cNvPr>
            <p:cNvSpPr>
              <a:spLocks/>
            </p:cNvSpPr>
            <p:nvPr/>
          </p:nvSpPr>
          <p:spPr bwMode="auto">
            <a:xfrm>
              <a:off x="3866" y="3446"/>
              <a:ext cx="12" cy="29"/>
            </a:xfrm>
            <a:custGeom>
              <a:avLst/>
              <a:gdLst>
                <a:gd name="T0" fmla="*/ 11 w 69"/>
                <a:gd name="T1" fmla="*/ 0 h 146"/>
                <a:gd name="T2" fmla="*/ 0 w 69"/>
                <a:gd name="T3" fmla="*/ 5 h 146"/>
                <a:gd name="T4" fmla="*/ 69 w 69"/>
                <a:gd name="T5" fmla="*/ 146 h 146"/>
                <a:gd name="T6" fmla="*/ 11 w 69"/>
                <a:gd name="T7" fmla="*/ 0 h 146"/>
                <a:gd name="T8" fmla="*/ 0 60000 65536"/>
                <a:gd name="T9" fmla="*/ 0 60000 65536"/>
                <a:gd name="T10" fmla="*/ 0 60000 65536"/>
                <a:gd name="T11" fmla="*/ 0 60000 65536"/>
                <a:gd name="T12" fmla="*/ 0 w 69"/>
                <a:gd name="T13" fmla="*/ 0 h 146"/>
                <a:gd name="T14" fmla="*/ 69 w 69"/>
                <a:gd name="T15" fmla="*/ 146 h 146"/>
              </a:gdLst>
              <a:ahLst/>
              <a:cxnLst>
                <a:cxn ang="T8">
                  <a:pos x="T0" y="T1"/>
                </a:cxn>
                <a:cxn ang="T9">
                  <a:pos x="T2" y="T3"/>
                </a:cxn>
                <a:cxn ang="T10">
                  <a:pos x="T4" y="T5"/>
                </a:cxn>
                <a:cxn ang="T11">
                  <a:pos x="T6" y="T7"/>
                </a:cxn>
              </a:cxnLst>
              <a:rect l="T12" t="T13" r="T14" b="T15"/>
              <a:pathLst>
                <a:path w="69" h="146">
                  <a:moveTo>
                    <a:pt x="11" y="0"/>
                  </a:moveTo>
                  <a:lnTo>
                    <a:pt x="0" y="5"/>
                  </a:lnTo>
                  <a:lnTo>
                    <a:pt x="69" y="146"/>
                  </a:lnTo>
                  <a:lnTo>
                    <a:pt x="11" y="0"/>
                  </a:lnTo>
                  <a:close/>
                </a:path>
              </a:pathLst>
            </a:custGeom>
            <a:solidFill>
              <a:srgbClr val="000000"/>
            </a:solidFill>
            <a:ln w="9525">
              <a:noFill/>
              <a:round/>
              <a:headEnd/>
              <a:tailEnd/>
            </a:ln>
          </p:spPr>
          <p:txBody>
            <a:bodyPr/>
            <a:lstStyle/>
            <a:p>
              <a:endParaRPr lang="en-US"/>
            </a:p>
          </p:txBody>
        </p:sp>
        <p:sp>
          <p:nvSpPr>
            <p:cNvPr id="3036" name="Freeform 986">
              <a:extLst>
                <a:ext uri="{FF2B5EF4-FFF2-40B4-BE49-F238E27FC236}">
                  <a16:creationId xmlns:a16="http://schemas.microsoft.com/office/drawing/2014/main" id="{49A2911F-7414-4CE7-AA1D-7875A5C471D6}"/>
                </a:ext>
              </a:extLst>
            </p:cNvPr>
            <p:cNvSpPr>
              <a:spLocks/>
            </p:cNvSpPr>
            <p:nvPr/>
          </p:nvSpPr>
          <p:spPr bwMode="auto">
            <a:xfrm>
              <a:off x="3866" y="3446"/>
              <a:ext cx="12" cy="29"/>
            </a:xfrm>
            <a:custGeom>
              <a:avLst/>
              <a:gdLst>
                <a:gd name="T0" fmla="*/ 11 w 69"/>
                <a:gd name="T1" fmla="*/ 0 h 146"/>
                <a:gd name="T2" fmla="*/ 0 w 69"/>
                <a:gd name="T3" fmla="*/ 5 h 146"/>
                <a:gd name="T4" fmla="*/ 69 w 69"/>
                <a:gd name="T5" fmla="*/ 146 h 146"/>
                <a:gd name="T6" fmla="*/ 11 w 69"/>
                <a:gd name="T7" fmla="*/ 0 h 146"/>
                <a:gd name="T8" fmla="*/ 0 60000 65536"/>
                <a:gd name="T9" fmla="*/ 0 60000 65536"/>
                <a:gd name="T10" fmla="*/ 0 60000 65536"/>
                <a:gd name="T11" fmla="*/ 0 60000 65536"/>
                <a:gd name="T12" fmla="*/ 0 w 69"/>
                <a:gd name="T13" fmla="*/ 0 h 146"/>
                <a:gd name="T14" fmla="*/ 69 w 69"/>
                <a:gd name="T15" fmla="*/ 146 h 146"/>
              </a:gdLst>
              <a:ahLst/>
              <a:cxnLst>
                <a:cxn ang="T8">
                  <a:pos x="T0" y="T1"/>
                </a:cxn>
                <a:cxn ang="T9">
                  <a:pos x="T2" y="T3"/>
                </a:cxn>
                <a:cxn ang="T10">
                  <a:pos x="T4" y="T5"/>
                </a:cxn>
                <a:cxn ang="T11">
                  <a:pos x="T6" y="T7"/>
                </a:cxn>
              </a:cxnLst>
              <a:rect l="T12" t="T13" r="T14" b="T15"/>
              <a:pathLst>
                <a:path w="69" h="146">
                  <a:moveTo>
                    <a:pt x="11" y="0"/>
                  </a:moveTo>
                  <a:lnTo>
                    <a:pt x="0" y="5"/>
                  </a:lnTo>
                  <a:lnTo>
                    <a:pt x="69" y="146"/>
                  </a:lnTo>
                  <a:lnTo>
                    <a:pt x="11" y="0"/>
                  </a:lnTo>
                </a:path>
              </a:pathLst>
            </a:custGeom>
            <a:noFill/>
            <a:ln w="0">
              <a:solidFill>
                <a:srgbClr val="000000"/>
              </a:solidFill>
              <a:prstDash val="solid"/>
              <a:round/>
              <a:headEnd/>
              <a:tailEnd/>
            </a:ln>
          </p:spPr>
          <p:txBody>
            <a:bodyPr/>
            <a:lstStyle/>
            <a:p>
              <a:endParaRPr lang="en-US"/>
            </a:p>
          </p:txBody>
        </p:sp>
        <p:sp>
          <p:nvSpPr>
            <p:cNvPr id="3037" name="Freeform 987">
              <a:extLst>
                <a:ext uri="{FF2B5EF4-FFF2-40B4-BE49-F238E27FC236}">
                  <a16:creationId xmlns:a16="http://schemas.microsoft.com/office/drawing/2014/main" id="{72312AC5-97D8-4271-8BB3-B8AE129CF02F}"/>
                </a:ext>
              </a:extLst>
            </p:cNvPr>
            <p:cNvSpPr>
              <a:spLocks/>
            </p:cNvSpPr>
            <p:nvPr/>
          </p:nvSpPr>
          <p:spPr bwMode="auto">
            <a:xfrm>
              <a:off x="3864" y="3447"/>
              <a:ext cx="14" cy="28"/>
            </a:xfrm>
            <a:custGeom>
              <a:avLst/>
              <a:gdLst>
                <a:gd name="T0" fmla="*/ 10 w 79"/>
                <a:gd name="T1" fmla="*/ 0 h 141"/>
                <a:gd name="T2" fmla="*/ 0 w 79"/>
                <a:gd name="T3" fmla="*/ 7 h 141"/>
                <a:gd name="T4" fmla="*/ 79 w 79"/>
                <a:gd name="T5" fmla="*/ 141 h 141"/>
                <a:gd name="T6" fmla="*/ 10 w 79"/>
                <a:gd name="T7" fmla="*/ 0 h 141"/>
                <a:gd name="T8" fmla="*/ 0 60000 65536"/>
                <a:gd name="T9" fmla="*/ 0 60000 65536"/>
                <a:gd name="T10" fmla="*/ 0 60000 65536"/>
                <a:gd name="T11" fmla="*/ 0 60000 65536"/>
                <a:gd name="T12" fmla="*/ 0 w 79"/>
                <a:gd name="T13" fmla="*/ 0 h 141"/>
                <a:gd name="T14" fmla="*/ 79 w 79"/>
                <a:gd name="T15" fmla="*/ 141 h 141"/>
              </a:gdLst>
              <a:ahLst/>
              <a:cxnLst>
                <a:cxn ang="T8">
                  <a:pos x="T0" y="T1"/>
                </a:cxn>
                <a:cxn ang="T9">
                  <a:pos x="T2" y="T3"/>
                </a:cxn>
                <a:cxn ang="T10">
                  <a:pos x="T4" y="T5"/>
                </a:cxn>
                <a:cxn ang="T11">
                  <a:pos x="T6" y="T7"/>
                </a:cxn>
              </a:cxnLst>
              <a:rect l="T12" t="T13" r="T14" b="T15"/>
              <a:pathLst>
                <a:path w="79" h="141">
                  <a:moveTo>
                    <a:pt x="10" y="0"/>
                  </a:moveTo>
                  <a:lnTo>
                    <a:pt x="0" y="7"/>
                  </a:lnTo>
                  <a:lnTo>
                    <a:pt x="79" y="141"/>
                  </a:lnTo>
                  <a:lnTo>
                    <a:pt x="10" y="0"/>
                  </a:lnTo>
                  <a:close/>
                </a:path>
              </a:pathLst>
            </a:custGeom>
            <a:solidFill>
              <a:srgbClr val="000000"/>
            </a:solidFill>
            <a:ln w="9525">
              <a:noFill/>
              <a:round/>
              <a:headEnd/>
              <a:tailEnd/>
            </a:ln>
          </p:spPr>
          <p:txBody>
            <a:bodyPr/>
            <a:lstStyle/>
            <a:p>
              <a:endParaRPr lang="en-US"/>
            </a:p>
          </p:txBody>
        </p:sp>
        <p:sp>
          <p:nvSpPr>
            <p:cNvPr id="3038" name="Freeform 988">
              <a:extLst>
                <a:ext uri="{FF2B5EF4-FFF2-40B4-BE49-F238E27FC236}">
                  <a16:creationId xmlns:a16="http://schemas.microsoft.com/office/drawing/2014/main" id="{66CBE0E1-03EE-4AEF-B65C-9F018DADDC25}"/>
                </a:ext>
              </a:extLst>
            </p:cNvPr>
            <p:cNvSpPr>
              <a:spLocks/>
            </p:cNvSpPr>
            <p:nvPr/>
          </p:nvSpPr>
          <p:spPr bwMode="auto">
            <a:xfrm>
              <a:off x="3864" y="3447"/>
              <a:ext cx="14" cy="28"/>
            </a:xfrm>
            <a:custGeom>
              <a:avLst/>
              <a:gdLst>
                <a:gd name="T0" fmla="*/ 10 w 79"/>
                <a:gd name="T1" fmla="*/ 0 h 141"/>
                <a:gd name="T2" fmla="*/ 0 w 79"/>
                <a:gd name="T3" fmla="*/ 7 h 141"/>
                <a:gd name="T4" fmla="*/ 79 w 79"/>
                <a:gd name="T5" fmla="*/ 141 h 141"/>
                <a:gd name="T6" fmla="*/ 10 w 79"/>
                <a:gd name="T7" fmla="*/ 0 h 141"/>
                <a:gd name="T8" fmla="*/ 0 60000 65536"/>
                <a:gd name="T9" fmla="*/ 0 60000 65536"/>
                <a:gd name="T10" fmla="*/ 0 60000 65536"/>
                <a:gd name="T11" fmla="*/ 0 60000 65536"/>
                <a:gd name="T12" fmla="*/ 0 w 79"/>
                <a:gd name="T13" fmla="*/ 0 h 141"/>
                <a:gd name="T14" fmla="*/ 79 w 79"/>
                <a:gd name="T15" fmla="*/ 141 h 141"/>
              </a:gdLst>
              <a:ahLst/>
              <a:cxnLst>
                <a:cxn ang="T8">
                  <a:pos x="T0" y="T1"/>
                </a:cxn>
                <a:cxn ang="T9">
                  <a:pos x="T2" y="T3"/>
                </a:cxn>
                <a:cxn ang="T10">
                  <a:pos x="T4" y="T5"/>
                </a:cxn>
                <a:cxn ang="T11">
                  <a:pos x="T6" y="T7"/>
                </a:cxn>
              </a:cxnLst>
              <a:rect l="T12" t="T13" r="T14" b="T15"/>
              <a:pathLst>
                <a:path w="79" h="141">
                  <a:moveTo>
                    <a:pt x="10" y="0"/>
                  </a:moveTo>
                  <a:lnTo>
                    <a:pt x="0" y="7"/>
                  </a:lnTo>
                  <a:lnTo>
                    <a:pt x="79" y="141"/>
                  </a:lnTo>
                  <a:lnTo>
                    <a:pt x="10" y="0"/>
                  </a:lnTo>
                </a:path>
              </a:pathLst>
            </a:custGeom>
            <a:noFill/>
            <a:ln w="0">
              <a:solidFill>
                <a:srgbClr val="000000"/>
              </a:solidFill>
              <a:prstDash val="solid"/>
              <a:round/>
              <a:headEnd/>
              <a:tailEnd/>
            </a:ln>
          </p:spPr>
          <p:txBody>
            <a:bodyPr/>
            <a:lstStyle/>
            <a:p>
              <a:endParaRPr lang="en-US"/>
            </a:p>
          </p:txBody>
        </p:sp>
        <p:sp>
          <p:nvSpPr>
            <p:cNvPr id="3039" name="Freeform 989">
              <a:extLst>
                <a:ext uri="{FF2B5EF4-FFF2-40B4-BE49-F238E27FC236}">
                  <a16:creationId xmlns:a16="http://schemas.microsoft.com/office/drawing/2014/main" id="{790695A2-8C48-43A0-B542-6BC061F979D5}"/>
                </a:ext>
              </a:extLst>
            </p:cNvPr>
            <p:cNvSpPr>
              <a:spLocks/>
            </p:cNvSpPr>
            <p:nvPr/>
          </p:nvSpPr>
          <p:spPr bwMode="auto">
            <a:xfrm>
              <a:off x="3863" y="3448"/>
              <a:ext cx="15" cy="27"/>
            </a:xfrm>
            <a:custGeom>
              <a:avLst/>
              <a:gdLst>
                <a:gd name="T0" fmla="*/ 10 w 89"/>
                <a:gd name="T1" fmla="*/ 0 h 134"/>
                <a:gd name="T2" fmla="*/ 0 w 89"/>
                <a:gd name="T3" fmla="*/ 8 h 134"/>
                <a:gd name="T4" fmla="*/ 89 w 89"/>
                <a:gd name="T5" fmla="*/ 134 h 134"/>
                <a:gd name="T6" fmla="*/ 10 w 89"/>
                <a:gd name="T7" fmla="*/ 0 h 134"/>
                <a:gd name="T8" fmla="*/ 0 60000 65536"/>
                <a:gd name="T9" fmla="*/ 0 60000 65536"/>
                <a:gd name="T10" fmla="*/ 0 60000 65536"/>
                <a:gd name="T11" fmla="*/ 0 60000 65536"/>
                <a:gd name="T12" fmla="*/ 0 w 89"/>
                <a:gd name="T13" fmla="*/ 0 h 134"/>
                <a:gd name="T14" fmla="*/ 89 w 89"/>
                <a:gd name="T15" fmla="*/ 134 h 134"/>
              </a:gdLst>
              <a:ahLst/>
              <a:cxnLst>
                <a:cxn ang="T8">
                  <a:pos x="T0" y="T1"/>
                </a:cxn>
                <a:cxn ang="T9">
                  <a:pos x="T2" y="T3"/>
                </a:cxn>
                <a:cxn ang="T10">
                  <a:pos x="T4" y="T5"/>
                </a:cxn>
                <a:cxn ang="T11">
                  <a:pos x="T6" y="T7"/>
                </a:cxn>
              </a:cxnLst>
              <a:rect l="T12" t="T13" r="T14" b="T15"/>
              <a:pathLst>
                <a:path w="89" h="134">
                  <a:moveTo>
                    <a:pt x="10" y="0"/>
                  </a:moveTo>
                  <a:lnTo>
                    <a:pt x="0" y="8"/>
                  </a:lnTo>
                  <a:lnTo>
                    <a:pt x="89" y="134"/>
                  </a:lnTo>
                  <a:lnTo>
                    <a:pt x="10" y="0"/>
                  </a:lnTo>
                  <a:close/>
                </a:path>
              </a:pathLst>
            </a:custGeom>
            <a:solidFill>
              <a:srgbClr val="000000"/>
            </a:solidFill>
            <a:ln w="9525">
              <a:noFill/>
              <a:round/>
              <a:headEnd/>
              <a:tailEnd/>
            </a:ln>
          </p:spPr>
          <p:txBody>
            <a:bodyPr/>
            <a:lstStyle/>
            <a:p>
              <a:endParaRPr lang="en-US"/>
            </a:p>
          </p:txBody>
        </p:sp>
        <p:sp>
          <p:nvSpPr>
            <p:cNvPr id="3040" name="Freeform 990">
              <a:extLst>
                <a:ext uri="{FF2B5EF4-FFF2-40B4-BE49-F238E27FC236}">
                  <a16:creationId xmlns:a16="http://schemas.microsoft.com/office/drawing/2014/main" id="{81F38437-3F56-47C9-AA77-F6F8D2711236}"/>
                </a:ext>
              </a:extLst>
            </p:cNvPr>
            <p:cNvSpPr>
              <a:spLocks/>
            </p:cNvSpPr>
            <p:nvPr/>
          </p:nvSpPr>
          <p:spPr bwMode="auto">
            <a:xfrm>
              <a:off x="3863" y="3448"/>
              <a:ext cx="15" cy="27"/>
            </a:xfrm>
            <a:custGeom>
              <a:avLst/>
              <a:gdLst>
                <a:gd name="T0" fmla="*/ 10 w 89"/>
                <a:gd name="T1" fmla="*/ 0 h 134"/>
                <a:gd name="T2" fmla="*/ 0 w 89"/>
                <a:gd name="T3" fmla="*/ 8 h 134"/>
                <a:gd name="T4" fmla="*/ 89 w 89"/>
                <a:gd name="T5" fmla="*/ 134 h 134"/>
                <a:gd name="T6" fmla="*/ 10 w 89"/>
                <a:gd name="T7" fmla="*/ 0 h 134"/>
                <a:gd name="T8" fmla="*/ 0 60000 65536"/>
                <a:gd name="T9" fmla="*/ 0 60000 65536"/>
                <a:gd name="T10" fmla="*/ 0 60000 65536"/>
                <a:gd name="T11" fmla="*/ 0 60000 65536"/>
                <a:gd name="T12" fmla="*/ 0 w 89"/>
                <a:gd name="T13" fmla="*/ 0 h 134"/>
                <a:gd name="T14" fmla="*/ 89 w 89"/>
                <a:gd name="T15" fmla="*/ 134 h 134"/>
              </a:gdLst>
              <a:ahLst/>
              <a:cxnLst>
                <a:cxn ang="T8">
                  <a:pos x="T0" y="T1"/>
                </a:cxn>
                <a:cxn ang="T9">
                  <a:pos x="T2" y="T3"/>
                </a:cxn>
                <a:cxn ang="T10">
                  <a:pos x="T4" y="T5"/>
                </a:cxn>
                <a:cxn ang="T11">
                  <a:pos x="T6" y="T7"/>
                </a:cxn>
              </a:cxnLst>
              <a:rect l="T12" t="T13" r="T14" b="T15"/>
              <a:pathLst>
                <a:path w="89" h="134">
                  <a:moveTo>
                    <a:pt x="10" y="0"/>
                  </a:moveTo>
                  <a:lnTo>
                    <a:pt x="0" y="8"/>
                  </a:lnTo>
                  <a:lnTo>
                    <a:pt x="89" y="134"/>
                  </a:lnTo>
                  <a:lnTo>
                    <a:pt x="10" y="0"/>
                  </a:lnTo>
                </a:path>
              </a:pathLst>
            </a:custGeom>
            <a:noFill/>
            <a:ln w="0">
              <a:solidFill>
                <a:srgbClr val="000000"/>
              </a:solidFill>
              <a:prstDash val="solid"/>
              <a:round/>
              <a:headEnd/>
              <a:tailEnd/>
            </a:ln>
          </p:spPr>
          <p:txBody>
            <a:bodyPr/>
            <a:lstStyle/>
            <a:p>
              <a:endParaRPr lang="en-US"/>
            </a:p>
          </p:txBody>
        </p:sp>
        <p:sp>
          <p:nvSpPr>
            <p:cNvPr id="3041" name="Freeform 991">
              <a:extLst>
                <a:ext uri="{FF2B5EF4-FFF2-40B4-BE49-F238E27FC236}">
                  <a16:creationId xmlns:a16="http://schemas.microsoft.com/office/drawing/2014/main" id="{19D66F40-AB08-44E5-B58F-BE6668D54FED}"/>
                </a:ext>
              </a:extLst>
            </p:cNvPr>
            <p:cNvSpPr>
              <a:spLocks/>
            </p:cNvSpPr>
            <p:nvPr/>
          </p:nvSpPr>
          <p:spPr bwMode="auto">
            <a:xfrm>
              <a:off x="3861" y="3450"/>
              <a:ext cx="17" cy="25"/>
            </a:xfrm>
            <a:custGeom>
              <a:avLst/>
              <a:gdLst>
                <a:gd name="T0" fmla="*/ 8 w 97"/>
                <a:gd name="T1" fmla="*/ 0 h 126"/>
                <a:gd name="T2" fmla="*/ 0 w 97"/>
                <a:gd name="T3" fmla="*/ 9 h 126"/>
                <a:gd name="T4" fmla="*/ 97 w 97"/>
                <a:gd name="T5" fmla="*/ 126 h 126"/>
                <a:gd name="T6" fmla="*/ 8 w 97"/>
                <a:gd name="T7" fmla="*/ 0 h 126"/>
                <a:gd name="T8" fmla="*/ 0 60000 65536"/>
                <a:gd name="T9" fmla="*/ 0 60000 65536"/>
                <a:gd name="T10" fmla="*/ 0 60000 65536"/>
                <a:gd name="T11" fmla="*/ 0 60000 65536"/>
                <a:gd name="T12" fmla="*/ 0 w 97"/>
                <a:gd name="T13" fmla="*/ 0 h 126"/>
                <a:gd name="T14" fmla="*/ 97 w 97"/>
                <a:gd name="T15" fmla="*/ 126 h 126"/>
              </a:gdLst>
              <a:ahLst/>
              <a:cxnLst>
                <a:cxn ang="T8">
                  <a:pos x="T0" y="T1"/>
                </a:cxn>
                <a:cxn ang="T9">
                  <a:pos x="T2" y="T3"/>
                </a:cxn>
                <a:cxn ang="T10">
                  <a:pos x="T4" y="T5"/>
                </a:cxn>
                <a:cxn ang="T11">
                  <a:pos x="T6" y="T7"/>
                </a:cxn>
              </a:cxnLst>
              <a:rect l="T12" t="T13" r="T14" b="T15"/>
              <a:pathLst>
                <a:path w="97" h="126">
                  <a:moveTo>
                    <a:pt x="8" y="0"/>
                  </a:moveTo>
                  <a:lnTo>
                    <a:pt x="0" y="9"/>
                  </a:lnTo>
                  <a:lnTo>
                    <a:pt x="97" y="126"/>
                  </a:lnTo>
                  <a:lnTo>
                    <a:pt x="8" y="0"/>
                  </a:lnTo>
                  <a:close/>
                </a:path>
              </a:pathLst>
            </a:custGeom>
            <a:solidFill>
              <a:srgbClr val="000000"/>
            </a:solidFill>
            <a:ln w="9525">
              <a:noFill/>
              <a:round/>
              <a:headEnd/>
              <a:tailEnd/>
            </a:ln>
          </p:spPr>
          <p:txBody>
            <a:bodyPr/>
            <a:lstStyle/>
            <a:p>
              <a:endParaRPr lang="en-US"/>
            </a:p>
          </p:txBody>
        </p:sp>
        <p:sp>
          <p:nvSpPr>
            <p:cNvPr id="3042" name="Freeform 992">
              <a:extLst>
                <a:ext uri="{FF2B5EF4-FFF2-40B4-BE49-F238E27FC236}">
                  <a16:creationId xmlns:a16="http://schemas.microsoft.com/office/drawing/2014/main" id="{200CB015-29EB-49A1-AEA1-0E63BFFF58DC}"/>
                </a:ext>
              </a:extLst>
            </p:cNvPr>
            <p:cNvSpPr>
              <a:spLocks/>
            </p:cNvSpPr>
            <p:nvPr/>
          </p:nvSpPr>
          <p:spPr bwMode="auto">
            <a:xfrm>
              <a:off x="3861" y="3450"/>
              <a:ext cx="17" cy="25"/>
            </a:xfrm>
            <a:custGeom>
              <a:avLst/>
              <a:gdLst>
                <a:gd name="T0" fmla="*/ 8 w 97"/>
                <a:gd name="T1" fmla="*/ 0 h 126"/>
                <a:gd name="T2" fmla="*/ 0 w 97"/>
                <a:gd name="T3" fmla="*/ 9 h 126"/>
                <a:gd name="T4" fmla="*/ 97 w 97"/>
                <a:gd name="T5" fmla="*/ 126 h 126"/>
                <a:gd name="T6" fmla="*/ 8 w 97"/>
                <a:gd name="T7" fmla="*/ 0 h 126"/>
                <a:gd name="T8" fmla="*/ 0 60000 65536"/>
                <a:gd name="T9" fmla="*/ 0 60000 65536"/>
                <a:gd name="T10" fmla="*/ 0 60000 65536"/>
                <a:gd name="T11" fmla="*/ 0 60000 65536"/>
                <a:gd name="T12" fmla="*/ 0 w 97"/>
                <a:gd name="T13" fmla="*/ 0 h 126"/>
                <a:gd name="T14" fmla="*/ 97 w 97"/>
                <a:gd name="T15" fmla="*/ 126 h 126"/>
              </a:gdLst>
              <a:ahLst/>
              <a:cxnLst>
                <a:cxn ang="T8">
                  <a:pos x="T0" y="T1"/>
                </a:cxn>
                <a:cxn ang="T9">
                  <a:pos x="T2" y="T3"/>
                </a:cxn>
                <a:cxn ang="T10">
                  <a:pos x="T4" y="T5"/>
                </a:cxn>
                <a:cxn ang="T11">
                  <a:pos x="T6" y="T7"/>
                </a:cxn>
              </a:cxnLst>
              <a:rect l="T12" t="T13" r="T14" b="T15"/>
              <a:pathLst>
                <a:path w="97" h="126">
                  <a:moveTo>
                    <a:pt x="8" y="0"/>
                  </a:moveTo>
                  <a:lnTo>
                    <a:pt x="0" y="9"/>
                  </a:lnTo>
                  <a:lnTo>
                    <a:pt x="97" y="126"/>
                  </a:lnTo>
                  <a:lnTo>
                    <a:pt x="8" y="0"/>
                  </a:lnTo>
                </a:path>
              </a:pathLst>
            </a:custGeom>
            <a:noFill/>
            <a:ln w="0">
              <a:solidFill>
                <a:srgbClr val="000000"/>
              </a:solidFill>
              <a:prstDash val="solid"/>
              <a:round/>
              <a:headEnd/>
              <a:tailEnd/>
            </a:ln>
          </p:spPr>
          <p:txBody>
            <a:bodyPr/>
            <a:lstStyle/>
            <a:p>
              <a:endParaRPr lang="en-US"/>
            </a:p>
          </p:txBody>
        </p:sp>
        <p:sp>
          <p:nvSpPr>
            <p:cNvPr id="3043" name="Freeform 993">
              <a:extLst>
                <a:ext uri="{FF2B5EF4-FFF2-40B4-BE49-F238E27FC236}">
                  <a16:creationId xmlns:a16="http://schemas.microsoft.com/office/drawing/2014/main" id="{308CD343-973C-42F7-9D43-64204FA38AC4}"/>
                </a:ext>
              </a:extLst>
            </p:cNvPr>
            <p:cNvSpPr>
              <a:spLocks/>
            </p:cNvSpPr>
            <p:nvPr/>
          </p:nvSpPr>
          <p:spPr bwMode="auto">
            <a:xfrm>
              <a:off x="3860" y="3451"/>
              <a:ext cx="18" cy="24"/>
            </a:xfrm>
            <a:custGeom>
              <a:avLst/>
              <a:gdLst>
                <a:gd name="T0" fmla="*/ 9 w 106"/>
                <a:gd name="T1" fmla="*/ 0 h 117"/>
                <a:gd name="T2" fmla="*/ 0 w 106"/>
                <a:gd name="T3" fmla="*/ 9 h 117"/>
                <a:gd name="T4" fmla="*/ 106 w 106"/>
                <a:gd name="T5" fmla="*/ 117 h 117"/>
                <a:gd name="T6" fmla="*/ 9 w 106"/>
                <a:gd name="T7" fmla="*/ 0 h 117"/>
                <a:gd name="T8" fmla="*/ 0 60000 65536"/>
                <a:gd name="T9" fmla="*/ 0 60000 65536"/>
                <a:gd name="T10" fmla="*/ 0 60000 65536"/>
                <a:gd name="T11" fmla="*/ 0 60000 65536"/>
                <a:gd name="T12" fmla="*/ 0 w 106"/>
                <a:gd name="T13" fmla="*/ 0 h 117"/>
                <a:gd name="T14" fmla="*/ 106 w 106"/>
                <a:gd name="T15" fmla="*/ 117 h 117"/>
              </a:gdLst>
              <a:ahLst/>
              <a:cxnLst>
                <a:cxn ang="T8">
                  <a:pos x="T0" y="T1"/>
                </a:cxn>
                <a:cxn ang="T9">
                  <a:pos x="T2" y="T3"/>
                </a:cxn>
                <a:cxn ang="T10">
                  <a:pos x="T4" y="T5"/>
                </a:cxn>
                <a:cxn ang="T11">
                  <a:pos x="T6" y="T7"/>
                </a:cxn>
              </a:cxnLst>
              <a:rect l="T12" t="T13" r="T14" b="T15"/>
              <a:pathLst>
                <a:path w="106" h="117">
                  <a:moveTo>
                    <a:pt x="9" y="0"/>
                  </a:moveTo>
                  <a:lnTo>
                    <a:pt x="0" y="9"/>
                  </a:lnTo>
                  <a:lnTo>
                    <a:pt x="106" y="117"/>
                  </a:lnTo>
                  <a:lnTo>
                    <a:pt x="9" y="0"/>
                  </a:lnTo>
                  <a:close/>
                </a:path>
              </a:pathLst>
            </a:custGeom>
            <a:solidFill>
              <a:srgbClr val="000000"/>
            </a:solidFill>
            <a:ln w="9525">
              <a:noFill/>
              <a:round/>
              <a:headEnd/>
              <a:tailEnd/>
            </a:ln>
          </p:spPr>
          <p:txBody>
            <a:bodyPr/>
            <a:lstStyle/>
            <a:p>
              <a:endParaRPr lang="en-US"/>
            </a:p>
          </p:txBody>
        </p:sp>
        <p:sp>
          <p:nvSpPr>
            <p:cNvPr id="3044" name="Freeform 994">
              <a:extLst>
                <a:ext uri="{FF2B5EF4-FFF2-40B4-BE49-F238E27FC236}">
                  <a16:creationId xmlns:a16="http://schemas.microsoft.com/office/drawing/2014/main" id="{EB73D5B7-7451-4C61-B232-A82B3B3FAA3E}"/>
                </a:ext>
              </a:extLst>
            </p:cNvPr>
            <p:cNvSpPr>
              <a:spLocks/>
            </p:cNvSpPr>
            <p:nvPr/>
          </p:nvSpPr>
          <p:spPr bwMode="auto">
            <a:xfrm>
              <a:off x="3860" y="3451"/>
              <a:ext cx="18" cy="24"/>
            </a:xfrm>
            <a:custGeom>
              <a:avLst/>
              <a:gdLst>
                <a:gd name="T0" fmla="*/ 9 w 106"/>
                <a:gd name="T1" fmla="*/ 0 h 117"/>
                <a:gd name="T2" fmla="*/ 0 w 106"/>
                <a:gd name="T3" fmla="*/ 9 h 117"/>
                <a:gd name="T4" fmla="*/ 106 w 106"/>
                <a:gd name="T5" fmla="*/ 117 h 117"/>
                <a:gd name="T6" fmla="*/ 9 w 106"/>
                <a:gd name="T7" fmla="*/ 0 h 117"/>
                <a:gd name="T8" fmla="*/ 0 60000 65536"/>
                <a:gd name="T9" fmla="*/ 0 60000 65536"/>
                <a:gd name="T10" fmla="*/ 0 60000 65536"/>
                <a:gd name="T11" fmla="*/ 0 60000 65536"/>
                <a:gd name="T12" fmla="*/ 0 w 106"/>
                <a:gd name="T13" fmla="*/ 0 h 117"/>
                <a:gd name="T14" fmla="*/ 106 w 106"/>
                <a:gd name="T15" fmla="*/ 117 h 117"/>
              </a:gdLst>
              <a:ahLst/>
              <a:cxnLst>
                <a:cxn ang="T8">
                  <a:pos x="T0" y="T1"/>
                </a:cxn>
                <a:cxn ang="T9">
                  <a:pos x="T2" y="T3"/>
                </a:cxn>
                <a:cxn ang="T10">
                  <a:pos x="T4" y="T5"/>
                </a:cxn>
                <a:cxn ang="T11">
                  <a:pos x="T6" y="T7"/>
                </a:cxn>
              </a:cxnLst>
              <a:rect l="T12" t="T13" r="T14" b="T15"/>
              <a:pathLst>
                <a:path w="106" h="117">
                  <a:moveTo>
                    <a:pt x="9" y="0"/>
                  </a:moveTo>
                  <a:lnTo>
                    <a:pt x="0" y="9"/>
                  </a:lnTo>
                  <a:lnTo>
                    <a:pt x="106" y="117"/>
                  </a:lnTo>
                  <a:lnTo>
                    <a:pt x="9" y="0"/>
                  </a:lnTo>
                </a:path>
              </a:pathLst>
            </a:custGeom>
            <a:noFill/>
            <a:ln w="0">
              <a:solidFill>
                <a:srgbClr val="000000"/>
              </a:solidFill>
              <a:prstDash val="solid"/>
              <a:round/>
              <a:headEnd/>
              <a:tailEnd/>
            </a:ln>
          </p:spPr>
          <p:txBody>
            <a:bodyPr/>
            <a:lstStyle/>
            <a:p>
              <a:endParaRPr lang="en-US"/>
            </a:p>
          </p:txBody>
        </p:sp>
        <p:sp>
          <p:nvSpPr>
            <p:cNvPr id="3045" name="Freeform 995">
              <a:extLst>
                <a:ext uri="{FF2B5EF4-FFF2-40B4-BE49-F238E27FC236}">
                  <a16:creationId xmlns:a16="http://schemas.microsoft.com/office/drawing/2014/main" id="{CC79EB0D-2C4B-49B3-86B2-01556B405A7C}"/>
                </a:ext>
              </a:extLst>
            </p:cNvPr>
            <p:cNvSpPr>
              <a:spLocks/>
            </p:cNvSpPr>
            <p:nvPr/>
          </p:nvSpPr>
          <p:spPr bwMode="auto">
            <a:xfrm>
              <a:off x="3859" y="3453"/>
              <a:ext cx="19" cy="22"/>
            </a:xfrm>
            <a:custGeom>
              <a:avLst/>
              <a:gdLst>
                <a:gd name="T0" fmla="*/ 7 w 113"/>
                <a:gd name="T1" fmla="*/ 0 h 108"/>
                <a:gd name="T2" fmla="*/ 0 w 113"/>
                <a:gd name="T3" fmla="*/ 10 h 108"/>
                <a:gd name="T4" fmla="*/ 113 w 113"/>
                <a:gd name="T5" fmla="*/ 108 h 108"/>
                <a:gd name="T6" fmla="*/ 7 w 113"/>
                <a:gd name="T7" fmla="*/ 0 h 108"/>
                <a:gd name="T8" fmla="*/ 0 60000 65536"/>
                <a:gd name="T9" fmla="*/ 0 60000 65536"/>
                <a:gd name="T10" fmla="*/ 0 60000 65536"/>
                <a:gd name="T11" fmla="*/ 0 60000 65536"/>
                <a:gd name="T12" fmla="*/ 0 w 113"/>
                <a:gd name="T13" fmla="*/ 0 h 108"/>
                <a:gd name="T14" fmla="*/ 113 w 113"/>
                <a:gd name="T15" fmla="*/ 108 h 108"/>
              </a:gdLst>
              <a:ahLst/>
              <a:cxnLst>
                <a:cxn ang="T8">
                  <a:pos x="T0" y="T1"/>
                </a:cxn>
                <a:cxn ang="T9">
                  <a:pos x="T2" y="T3"/>
                </a:cxn>
                <a:cxn ang="T10">
                  <a:pos x="T4" y="T5"/>
                </a:cxn>
                <a:cxn ang="T11">
                  <a:pos x="T6" y="T7"/>
                </a:cxn>
              </a:cxnLst>
              <a:rect l="T12" t="T13" r="T14" b="T15"/>
              <a:pathLst>
                <a:path w="113" h="108">
                  <a:moveTo>
                    <a:pt x="7" y="0"/>
                  </a:moveTo>
                  <a:lnTo>
                    <a:pt x="0" y="10"/>
                  </a:lnTo>
                  <a:lnTo>
                    <a:pt x="113" y="108"/>
                  </a:lnTo>
                  <a:lnTo>
                    <a:pt x="7" y="0"/>
                  </a:lnTo>
                  <a:close/>
                </a:path>
              </a:pathLst>
            </a:custGeom>
            <a:solidFill>
              <a:srgbClr val="000000"/>
            </a:solidFill>
            <a:ln w="9525">
              <a:noFill/>
              <a:round/>
              <a:headEnd/>
              <a:tailEnd/>
            </a:ln>
          </p:spPr>
          <p:txBody>
            <a:bodyPr/>
            <a:lstStyle/>
            <a:p>
              <a:endParaRPr lang="en-US"/>
            </a:p>
          </p:txBody>
        </p:sp>
        <p:sp>
          <p:nvSpPr>
            <p:cNvPr id="3046" name="Freeform 996">
              <a:extLst>
                <a:ext uri="{FF2B5EF4-FFF2-40B4-BE49-F238E27FC236}">
                  <a16:creationId xmlns:a16="http://schemas.microsoft.com/office/drawing/2014/main" id="{426406BB-97CD-4A2B-BA40-ECC1790745F0}"/>
                </a:ext>
              </a:extLst>
            </p:cNvPr>
            <p:cNvSpPr>
              <a:spLocks/>
            </p:cNvSpPr>
            <p:nvPr/>
          </p:nvSpPr>
          <p:spPr bwMode="auto">
            <a:xfrm>
              <a:off x="3859" y="3453"/>
              <a:ext cx="19" cy="22"/>
            </a:xfrm>
            <a:custGeom>
              <a:avLst/>
              <a:gdLst>
                <a:gd name="T0" fmla="*/ 7 w 113"/>
                <a:gd name="T1" fmla="*/ 0 h 108"/>
                <a:gd name="T2" fmla="*/ 0 w 113"/>
                <a:gd name="T3" fmla="*/ 10 h 108"/>
                <a:gd name="T4" fmla="*/ 113 w 113"/>
                <a:gd name="T5" fmla="*/ 108 h 108"/>
                <a:gd name="T6" fmla="*/ 7 w 113"/>
                <a:gd name="T7" fmla="*/ 0 h 108"/>
                <a:gd name="T8" fmla="*/ 0 60000 65536"/>
                <a:gd name="T9" fmla="*/ 0 60000 65536"/>
                <a:gd name="T10" fmla="*/ 0 60000 65536"/>
                <a:gd name="T11" fmla="*/ 0 60000 65536"/>
                <a:gd name="T12" fmla="*/ 0 w 113"/>
                <a:gd name="T13" fmla="*/ 0 h 108"/>
                <a:gd name="T14" fmla="*/ 113 w 113"/>
                <a:gd name="T15" fmla="*/ 108 h 108"/>
              </a:gdLst>
              <a:ahLst/>
              <a:cxnLst>
                <a:cxn ang="T8">
                  <a:pos x="T0" y="T1"/>
                </a:cxn>
                <a:cxn ang="T9">
                  <a:pos x="T2" y="T3"/>
                </a:cxn>
                <a:cxn ang="T10">
                  <a:pos x="T4" y="T5"/>
                </a:cxn>
                <a:cxn ang="T11">
                  <a:pos x="T6" y="T7"/>
                </a:cxn>
              </a:cxnLst>
              <a:rect l="T12" t="T13" r="T14" b="T15"/>
              <a:pathLst>
                <a:path w="113" h="108">
                  <a:moveTo>
                    <a:pt x="7" y="0"/>
                  </a:moveTo>
                  <a:lnTo>
                    <a:pt x="0" y="10"/>
                  </a:lnTo>
                  <a:lnTo>
                    <a:pt x="113" y="108"/>
                  </a:lnTo>
                  <a:lnTo>
                    <a:pt x="7" y="0"/>
                  </a:lnTo>
                </a:path>
              </a:pathLst>
            </a:custGeom>
            <a:noFill/>
            <a:ln w="0">
              <a:solidFill>
                <a:srgbClr val="000000"/>
              </a:solidFill>
              <a:prstDash val="solid"/>
              <a:round/>
              <a:headEnd/>
              <a:tailEnd/>
            </a:ln>
          </p:spPr>
          <p:txBody>
            <a:bodyPr/>
            <a:lstStyle/>
            <a:p>
              <a:endParaRPr lang="en-US"/>
            </a:p>
          </p:txBody>
        </p:sp>
        <p:sp>
          <p:nvSpPr>
            <p:cNvPr id="3047" name="Freeform 997">
              <a:extLst>
                <a:ext uri="{FF2B5EF4-FFF2-40B4-BE49-F238E27FC236}">
                  <a16:creationId xmlns:a16="http://schemas.microsoft.com/office/drawing/2014/main" id="{5643C159-2CA8-439B-A87E-873C8A94FA27}"/>
                </a:ext>
              </a:extLst>
            </p:cNvPr>
            <p:cNvSpPr>
              <a:spLocks/>
            </p:cNvSpPr>
            <p:nvPr/>
          </p:nvSpPr>
          <p:spPr bwMode="auto">
            <a:xfrm>
              <a:off x="3858" y="3455"/>
              <a:ext cx="20" cy="20"/>
            </a:xfrm>
            <a:custGeom>
              <a:avLst/>
              <a:gdLst>
                <a:gd name="T0" fmla="*/ 7 w 120"/>
                <a:gd name="T1" fmla="*/ 0 h 98"/>
                <a:gd name="T2" fmla="*/ 0 w 120"/>
                <a:gd name="T3" fmla="*/ 11 h 98"/>
                <a:gd name="T4" fmla="*/ 120 w 120"/>
                <a:gd name="T5" fmla="*/ 98 h 98"/>
                <a:gd name="T6" fmla="*/ 7 w 120"/>
                <a:gd name="T7" fmla="*/ 0 h 98"/>
                <a:gd name="T8" fmla="*/ 0 60000 65536"/>
                <a:gd name="T9" fmla="*/ 0 60000 65536"/>
                <a:gd name="T10" fmla="*/ 0 60000 65536"/>
                <a:gd name="T11" fmla="*/ 0 60000 65536"/>
                <a:gd name="T12" fmla="*/ 0 w 120"/>
                <a:gd name="T13" fmla="*/ 0 h 98"/>
                <a:gd name="T14" fmla="*/ 120 w 120"/>
                <a:gd name="T15" fmla="*/ 98 h 98"/>
              </a:gdLst>
              <a:ahLst/>
              <a:cxnLst>
                <a:cxn ang="T8">
                  <a:pos x="T0" y="T1"/>
                </a:cxn>
                <a:cxn ang="T9">
                  <a:pos x="T2" y="T3"/>
                </a:cxn>
                <a:cxn ang="T10">
                  <a:pos x="T4" y="T5"/>
                </a:cxn>
                <a:cxn ang="T11">
                  <a:pos x="T6" y="T7"/>
                </a:cxn>
              </a:cxnLst>
              <a:rect l="T12" t="T13" r="T14" b="T15"/>
              <a:pathLst>
                <a:path w="120" h="98">
                  <a:moveTo>
                    <a:pt x="7" y="0"/>
                  </a:moveTo>
                  <a:lnTo>
                    <a:pt x="0" y="11"/>
                  </a:lnTo>
                  <a:lnTo>
                    <a:pt x="120" y="98"/>
                  </a:lnTo>
                  <a:lnTo>
                    <a:pt x="7" y="0"/>
                  </a:lnTo>
                  <a:close/>
                </a:path>
              </a:pathLst>
            </a:custGeom>
            <a:solidFill>
              <a:srgbClr val="000000"/>
            </a:solidFill>
            <a:ln w="9525">
              <a:noFill/>
              <a:round/>
              <a:headEnd/>
              <a:tailEnd/>
            </a:ln>
          </p:spPr>
          <p:txBody>
            <a:bodyPr/>
            <a:lstStyle/>
            <a:p>
              <a:endParaRPr lang="en-US"/>
            </a:p>
          </p:txBody>
        </p:sp>
        <p:sp>
          <p:nvSpPr>
            <p:cNvPr id="3048" name="Freeform 998">
              <a:extLst>
                <a:ext uri="{FF2B5EF4-FFF2-40B4-BE49-F238E27FC236}">
                  <a16:creationId xmlns:a16="http://schemas.microsoft.com/office/drawing/2014/main" id="{4F2DE388-D672-4D1C-BBAD-7137B89064AD}"/>
                </a:ext>
              </a:extLst>
            </p:cNvPr>
            <p:cNvSpPr>
              <a:spLocks/>
            </p:cNvSpPr>
            <p:nvPr/>
          </p:nvSpPr>
          <p:spPr bwMode="auto">
            <a:xfrm>
              <a:off x="3858" y="3455"/>
              <a:ext cx="20" cy="20"/>
            </a:xfrm>
            <a:custGeom>
              <a:avLst/>
              <a:gdLst>
                <a:gd name="T0" fmla="*/ 7 w 120"/>
                <a:gd name="T1" fmla="*/ 0 h 98"/>
                <a:gd name="T2" fmla="*/ 0 w 120"/>
                <a:gd name="T3" fmla="*/ 11 h 98"/>
                <a:gd name="T4" fmla="*/ 120 w 120"/>
                <a:gd name="T5" fmla="*/ 98 h 98"/>
                <a:gd name="T6" fmla="*/ 7 w 120"/>
                <a:gd name="T7" fmla="*/ 0 h 98"/>
                <a:gd name="T8" fmla="*/ 0 60000 65536"/>
                <a:gd name="T9" fmla="*/ 0 60000 65536"/>
                <a:gd name="T10" fmla="*/ 0 60000 65536"/>
                <a:gd name="T11" fmla="*/ 0 60000 65536"/>
                <a:gd name="T12" fmla="*/ 0 w 120"/>
                <a:gd name="T13" fmla="*/ 0 h 98"/>
                <a:gd name="T14" fmla="*/ 120 w 120"/>
                <a:gd name="T15" fmla="*/ 98 h 98"/>
              </a:gdLst>
              <a:ahLst/>
              <a:cxnLst>
                <a:cxn ang="T8">
                  <a:pos x="T0" y="T1"/>
                </a:cxn>
                <a:cxn ang="T9">
                  <a:pos x="T2" y="T3"/>
                </a:cxn>
                <a:cxn ang="T10">
                  <a:pos x="T4" y="T5"/>
                </a:cxn>
                <a:cxn ang="T11">
                  <a:pos x="T6" y="T7"/>
                </a:cxn>
              </a:cxnLst>
              <a:rect l="T12" t="T13" r="T14" b="T15"/>
              <a:pathLst>
                <a:path w="120" h="98">
                  <a:moveTo>
                    <a:pt x="7" y="0"/>
                  </a:moveTo>
                  <a:lnTo>
                    <a:pt x="0" y="11"/>
                  </a:lnTo>
                  <a:lnTo>
                    <a:pt x="120" y="98"/>
                  </a:lnTo>
                  <a:lnTo>
                    <a:pt x="7" y="0"/>
                  </a:lnTo>
                </a:path>
              </a:pathLst>
            </a:custGeom>
            <a:noFill/>
            <a:ln w="0">
              <a:solidFill>
                <a:srgbClr val="000000"/>
              </a:solidFill>
              <a:prstDash val="solid"/>
              <a:round/>
              <a:headEnd/>
              <a:tailEnd/>
            </a:ln>
          </p:spPr>
          <p:txBody>
            <a:bodyPr/>
            <a:lstStyle/>
            <a:p>
              <a:endParaRPr lang="en-US"/>
            </a:p>
          </p:txBody>
        </p:sp>
        <p:sp>
          <p:nvSpPr>
            <p:cNvPr id="3049" name="Freeform 999">
              <a:extLst>
                <a:ext uri="{FF2B5EF4-FFF2-40B4-BE49-F238E27FC236}">
                  <a16:creationId xmlns:a16="http://schemas.microsoft.com/office/drawing/2014/main" id="{A371394E-C44E-4AE9-80CB-7F09AE448BAE}"/>
                </a:ext>
              </a:extLst>
            </p:cNvPr>
            <p:cNvSpPr>
              <a:spLocks/>
            </p:cNvSpPr>
            <p:nvPr/>
          </p:nvSpPr>
          <p:spPr bwMode="auto">
            <a:xfrm>
              <a:off x="3857" y="3457"/>
              <a:ext cx="21" cy="18"/>
            </a:xfrm>
            <a:custGeom>
              <a:avLst/>
              <a:gdLst>
                <a:gd name="T0" fmla="*/ 6 w 126"/>
                <a:gd name="T1" fmla="*/ 0 h 87"/>
                <a:gd name="T2" fmla="*/ 0 w 126"/>
                <a:gd name="T3" fmla="*/ 10 h 87"/>
                <a:gd name="T4" fmla="*/ 126 w 126"/>
                <a:gd name="T5" fmla="*/ 87 h 87"/>
                <a:gd name="T6" fmla="*/ 6 w 126"/>
                <a:gd name="T7" fmla="*/ 0 h 87"/>
                <a:gd name="T8" fmla="*/ 0 60000 65536"/>
                <a:gd name="T9" fmla="*/ 0 60000 65536"/>
                <a:gd name="T10" fmla="*/ 0 60000 65536"/>
                <a:gd name="T11" fmla="*/ 0 60000 65536"/>
                <a:gd name="T12" fmla="*/ 0 w 126"/>
                <a:gd name="T13" fmla="*/ 0 h 87"/>
                <a:gd name="T14" fmla="*/ 126 w 126"/>
                <a:gd name="T15" fmla="*/ 87 h 87"/>
              </a:gdLst>
              <a:ahLst/>
              <a:cxnLst>
                <a:cxn ang="T8">
                  <a:pos x="T0" y="T1"/>
                </a:cxn>
                <a:cxn ang="T9">
                  <a:pos x="T2" y="T3"/>
                </a:cxn>
                <a:cxn ang="T10">
                  <a:pos x="T4" y="T5"/>
                </a:cxn>
                <a:cxn ang="T11">
                  <a:pos x="T6" y="T7"/>
                </a:cxn>
              </a:cxnLst>
              <a:rect l="T12" t="T13" r="T14" b="T15"/>
              <a:pathLst>
                <a:path w="126" h="87">
                  <a:moveTo>
                    <a:pt x="6" y="0"/>
                  </a:moveTo>
                  <a:lnTo>
                    <a:pt x="0" y="10"/>
                  </a:lnTo>
                  <a:lnTo>
                    <a:pt x="126" y="87"/>
                  </a:lnTo>
                  <a:lnTo>
                    <a:pt x="6" y="0"/>
                  </a:lnTo>
                  <a:close/>
                </a:path>
              </a:pathLst>
            </a:custGeom>
            <a:solidFill>
              <a:srgbClr val="000000"/>
            </a:solidFill>
            <a:ln w="9525">
              <a:noFill/>
              <a:round/>
              <a:headEnd/>
              <a:tailEnd/>
            </a:ln>
          </p:spPr>
          <p:txBody>
            <a:bodyPr/>
            <a:lstStyle/>
            <a:p>
              <a:endParaRPr lang="en-US"/>
            </a:p>
          </p:txBody>
        </p:sp>
        <p:sp>
          <p:nvSpPr>
            <p:cNvPr id="3050" name="Freeform 1000">
              <a:extLst>
                <a:ext uri="{FF2B5EF4-FFF2-40B4-BE49-F238E27FC236}">
                  <a16:creationId xmlns:a16="http://schemas.microsoft.com/office/drawing/2014/main" id="{B9E7E597-B4DC-4623-8DF4-4253B3125A24}"/>
                </a:ext>
              </a:extLst>
            </p:cNvPr>
            <p:cNvSpPr>
              <a:spLocks/>
            </p:cNvSpPr>
            <p:nvPr/>
          </p:nvSpPr>
          <p:spPr bwMode="auto">
            <a:xfrm>
              <a:off x="3857" y="3457"/>
              <a:ext cx="21" cy="18"/>
            </a:xfrm>
            <a:custGeom>
              <a:avLst/>
              <a:gdLst>
                <a:gd name="T0" fmla="*/ 6 w 126"/>
                <a:gd name="T1" fmla="*/ 0 h 87"/>
                <a:gd name="T2" fmla="*/ 0 w 126"/>
                <a:gd name="T3" fmla="*/ 10 h 87"/>
                <a:gd name="T4" fmla="*/ 126 w 126"/>
                <a:gd name="T5" fmla="*/ 87 h 87"/>
                <a:gd name="T6" fmla="*/ 6 w 126"/>
                <a:gd name="T7" fmla="*/ 0 h 87"/>
                <a:gd name="T8" fmla="*/ 0 60000 65536"/>
                <a:gd name="T9" fmla="*/ 0 60000 65536"/>
                <a:gd name="T10" fmla="*/ 0 60000 65536"/>
                <a:gd name="T11" fmla="*/ 0 60000 65536"/>
                <a:gd name="T12" fmla="*/ 0 w 126"/>
                <a:gd name="T13" fmla="*/ 0 h 87"/>
                <a:gd name="T14" fmla="*/ 126 w 126"/>
                <a:gd name="T15" fmla="*/ 87 h 87"/>
              </a:gdLst>
              <a:ahLst/>
              <a:cxnLst>
                <a:cxn ang="T8">
                  <a:pos x="T0" y="T1"/>
                </a:cxn>
                <a:cxn ang="T9">
                  <a:pos x="T2" y="T3"/>
                </a:cxn>
                <a:cxn ang="T10">
                  <a:pos x="T4" y="T5"/>
                </a:cxn>
                <a:cxn ang="T11">
                  <a:pos x="T6" y="T7"/>
                </a:cxn>
              </a:cxnLst>
              <a:rect l="T12" t="T13" r="T14" b="T15"/>
              <a:pathLst>
                <a:path w="126" h="87">
                  <a:moveTo>
                    <a:pt x="6" y="0"/>
                  </a:moveTo>
                  <a:lnTo>
                    <a:pt x="0" y="10"/>
                  </a:lnTo>
                  <a:lnTo>
                    <a:pt x="126" y="87"/>
                  </a:lnTo>
                  <a:lnTo>
                    <a:pt x="6" y="0"/>
                  </a:lnTo>
                </a:path>
              </a:pathLst>
            </a:custGeom>
            <a:noFill/>
            <a:ln w="0">
              <a:solidFill>
                <a:srgbClr val="000000"/>
              </a:solidFill>
              <a:prstDash val="solid"/>
              <a:round/>
              <a:headEnd/>
              <a:tailEnd/>
            </a:ln>
          </p:spPr>
          <p:txBody>
            <a:bodyPr/>
            <a:lstStyle/>
            <a:p>
              <a:endParaRPr lang="en-US"/>
            </a:p>
          </p:txBody>
        </p:sp>
        <p:sp>
          <p:nvSpPr>
            <p:cNvPr id="3051" name="Freeform 1001">
              <a:extLst>
                <a:ext uri="{FF2B5EF4-FFF2-40B4-BE49-F238E27FC236}">
                  <a16:creationId xmlns:a16="http://schemas.microsoft.com/office/drawing/2014/main" id="{D2CCBE21-1B5B-4DDD-9A05-A8E87C005C41}"/>
                </a:ext>
              </a:extLst>
            </p:cNvPr>
            <p:cNvSpPr>
              <a:spLocks/>
            </p:cNvSpPr>
            <p:nvPr/>
          </p:nvSpPr>
          <p:spPr bwMode="auto">
            <a:xfrm>
              <a:off x="3856" y="3459"/>
              <a:ext cx="22" cy="16"/>
            </a:xfrm>
            <a:custGeom>
              <a:avLst/>
              <a:gdLst>
                <a:gd name="T0" fmla="*/ 5 w 131"/>
                <a:gd name="T1" fmla="*/ 0 h 77"/>
                <a:gd name="T2" fmla="*/ 0 w 131"/>
                <a:gd name="T3" fmla="*/ 12 h 77"/>
                <a:gd name="T4" fmla="*/ 131 w 131"/>
                <a:gd name="T5" fmla="*/ 77 h 77"/>
                <a:gd name="T6" fmla="*/ 5 w 131"/>
                <a:gd name="T7" fmla="*/ 0 h 77"/>
                <a:gd name="T8" fmla="*/ 0 60000 65536"/>
                <a:gd name="T9" fmla="*/ 0 60000 65536"/>
                <a:gd name="T10" fmla="*/ 0 60000 65536"/>
                <a:gd name="T11" fmla="*/ 0 60000 65536"/>
                <a:gd name="T12" fmla="*/ 0 w 131"/>
                <a:gd name="T13" fmla="*/ 0 h 77"/>
                <a:gd name="T14" fmla="*/ 131 w 131"/>
                <a:gd name="T15" fmla="*/ 77 h 77"/>
              </a:gdLst>
              <a:ahLst/>
              <a:cxnLst>
                <a:cxn ang="T8">
                  <a:pos x="T0" y="T1"/>
                </a:cxn>
                <a:cxn ang="T9">
                  <a:pos x="T2" y="T3"/>
                </a:cxn>
                <a:cxn ang="T10">
                  <a:pos x="T4" y="T5"/>
                </a:cxn>
                <a:cxn ang="T11">
                  <a:pos x="T6" y="T7"/>
                </a:cxn>
              </a:cxnLst>
              <a:rect l="T12" t="T13" r="T14" b="T15"/>
              <a:pathLst>
                <a:path w="131" h="77">
                  <a:moveTo>
                    <a:pt x="5" y="0"/>
                  </a:moveTo>
                  <a:lnTo>
                    <a:pt x="0" y="12"/>
                  </a:lnTo>
                  <a:lnTo>
                    <a:pt x="131" y="77"/>
                  </a:lnTo>
                  <a:lnTo>
                    <a:pt x="5" y="0"/>
                  </a:lnTo>
                  <a:close/>
                </a:path>
              </a:pathLst>
            </a:custGeom>
            <a:solidFill>
              <a:srgbClr val="000000"/>
            </a:solidFill>
            <a:ln w="9525">
              <a:noFill/>
              <a:round/>
              <a:headEnd/>
              <a:tailEnd/>
            </a:ln>
          </p:spPr>
          <p:txBody>
            <a:bodyPr/>
            <a:lstStyle/>
            <a:p>
              <a:endParaRPr lang="en-US"/>
            </a:p>
          </p:txBody>
        </p:sp>
        <p:sp>
          <p:nvSpPr>
            <p:cNvPr id="3052" name="Freeform 1002">
              <a:extLst>
                <a:ext uri="{FF2B5EF4-FFF2-40B4-BE49-F238E27FC236}">
                  <a16:creationId xmlns:a16="http://schemas.microsoft.com/office/drawing/2014/main" id="{C142FBD3-7BCB-4061-83D3-F786C20309A4}"/>
                </a:ext>
              </a:extLst>
            </p:cNvPr>
            <p:cNvSpPr>
              <a:spLocks/>
            </p:cNvSpPr>
            <p:nvPr/>
          </p:nvSpPr>
          <p:spPr bwMode="auto">
            <a:xfrm>
              <a:off x="3856" y="3459"/>
              <a:ext cx="22" cy="16"/>
            </a:xfrm>
            <a:custGeom>
              <a:avLst/>
              <a:gdLst>
                <a:gd name="T0" fmla="*/ 5 w 131"/>
                <a:gd name="T1" fmla="*/ 0 h 77"/>
                <a:gd name="T2" fmla="*/ 0 w 131"/>
                <a:gd name="T3" fmla="*/ 12 h 77"/>
                <a:gd name="T4" fmla="*/ 131 w 131"/>
                <a:gd name="T5" fmla="*/ 77 h 77"/>
                <a:gd name="T6" fmla="*/ 5 w 131"/>
                <a:gd name="T7" fmla="*/ 0 h 77"/>
                <a:gd name="T8" fmla="*/ 0 60000 65536"/>
                <a:gd name="T9" fmla="*/ 0 60000 65536"/>
                <a:gd name="T10" fmla="*/ 0 60000 65536"/>
                <a:gd name="T11" fmla="*/ 0 60000 65536"/>
                <a:gd name="T12" fmla="*/ 0 w 131"/>
                <a:gd name="T13" fmla="*/ 0 h 77"/>
                <a:gd name="T14" fmla="*/ 131 w 131"/>
                <a:gd name="T15" fmla="*/ 77 h 77"/>
              </a:gdLst>
              <a:ahLst/>
              <a:cxnLst>
                <a:cxn ang="T8">
                  <a:pos x="T0" y="T1"/>
                </a:cxn>
                <a:cxn ang="T9">
                  <a:pos x="T2" y="T3"/>
                </a:cxn>
                <a:cxn ang="T10">
                  <a:pos x="T4" y="T5"/>
                </a:cxn>
                <a:cxn ang="T11">
                  <a:pos x="T6" y="T7"/>
                </a:cxn>
              </a:cxnLst>
              <a:rect l="T12" t="T13" r="T14" b="T15"/>
              <a:pathLst>
                <a:path w="131" h="77">
                  <a:moveTo>
                    <a:pt x="5" y="0"/>
                  </a:moveTo>
                  <a:lnTo>
                    <a:pt x="0" y="12"/>
                  </a:lnTo>
                  <a:lnTo>
                    <a:pt x="131" y="77"/>
                  </a:lnTo>
                  <a:lnTo>
                    <a:pt x="5" y="0"/>
                  </a:lnTo>
                </a:path>
              </a:pathLst>
            </a:custGeom>
            <a:noFill/>
            <a:ln w="0">
              <a:solidFill>
                <a:srgbClr val="000000"/>
              </a:solidFill>
              <a:prstDash val="solid"/>
              <a:round/>
              <a:headEnd/>
              <a:tailEnd/>
            </a:ln>
          </p:spPr>
          <p:txBody>
            <a:bodyPr/>
            <a:lstStyle/>
            <a:p>
              <a:endParaRPr lang="en-US"/>
            </a:p>
          </p:txBody>
        </p:sp>
        <p:sp>
          <p:nvSpPr>
            <p:cNvPr id="3053" name="Freeform 1003">
              <a:extLst>
                <a:ext uri="{FF2B5EF4-FFF2-40B4-BE49-F238E27FC236}">
                  <a16:creationId xmlns:a16="http://schemas.microsoft.com/office/drawing/2014/main" id="{49DD9D2C-0946-48FE-A05C-17F9732C39F0}"/>
                </a:ext>
              </a:extLst>
            </p:cNvPr>
            <p:cNvSpPr>
              <a:spLocks/>
            </p:cNvSpPr>
            <p:nvPr/>
          </p:nvSpPr>
          <p:spPr bwMode="auto">
            <a:xfrm>
              <a:off x="3855" y="3462"/>
              <a:ext cx="23" cy="13"/>
            </a:xfrm>
            <a:custGeom>
              <a:avLst/>
              <a:gdLst>
                <a:gd name="T0" fmla="*/ 5 w 136"/>
                <a:gd name="T1" fmla="*/ 0 h 65"/>
                <a:gd name="T2" fmla="*/ 0 w 136"/>
                <a:gd name="T3" fmla="*/ 14 h 65"/>
                <a:gd name="T4" fmla="*/ 136 w 136"/>
                <a:gd name="T5" fmla="*/ 65 h 65"/>
                <a:gd name="T6" fmla="*/ 5 w 136"/>
                <a:gd name="T7" fmla="*/ 0 h 65"/>
                <a:gd name="T8" fmla="*/ 0 60000 65536"/>
                <a:gd name="T9" fmla="*/ 0 60000 65536"/>
                <a:gd name="T10" fmla="*/ 0 60000 65536"/>
                <a:gd name="T11" fmla="*/ 0 60000 65536"/>
                <a:gd name="T12" fmla="*/ 0 w 136"/>
                <a:gd name="T13" fmla="*/ 0 h 65"/>
                <a:gd name="T14" fmla="*/ 136 w 136"/>
                <a:gd name="T15" fmla="*/ 65 h 65"/>
              </a:gdLst>
              <a:ahLst/>
              <a:cxnLst>
                <a:cxn ang="T8">
                  <a:pos x="T0" y="T1"/>
                </a:cxn>
                <a:cxn ang="T9">
                  <a:pos x="T2" y="T3"/>
                </a:cxn>
                <a:cxn ang="T10">
                  <a:pos x="T4" y="T5"/>
                </a:cxn>
                <a:cxn ang="T11">
                  <a:pos x="T6" y="T7"/>
                </a:cxn>
              </a:cxnLst>
              <a:rect l="T12" t="T13" r="T14" b="T15"/>
              <a:pathLst>
                <a:path w="136" h="65">
                  <a:moveTo>
                    <a:pt x="5" y="0"/>
                  </a:moveTo>
                  <a:lnTo>
                    <a:pt x="0" y="14"/>
                  </a:lnTo>
                  <a:lnTo>
                    <a:pt x="136" y="65"/>
                  </a:lnTo>
                  <a:lnTo>
                    <a:pt x="5" y="0"/>
                  </a:lnTo>
                  <a:close/>
                </a:path>
              </a:pathLst>
            </a:custGeom>
            <a:solidFill>
              <a:srgbClr val="000000"/>
            </a:solidFill>
            <a:ln w="9525">
              <a:noFill/>
              <a:round/>
              <a:headEnd/>
              <a:tailEnd/>
            </a:ln>
          </p:spPr>
          <p:txBody>
            <a:bodyPr/>
            <a:lstStyle/>
            <a:p>
              <a:endParaRPr lang="en-US"/>
            </a:p>
          </p:txBody>
        </p:sp>
        <p:sp>
          <p:nvSpPr>
            <p:cNvPr id="3054" name="Freeform 1004">
              <a:extLst>
                <a:ext uri="{FF2B5EF4-FFF2-40B4-BE49-F238E27FC236}">
                  <a16:creationId xmlns:a16="http://schemas.microsoft.com/office/drawing/2014/main" id="{A892F8F6-78E0-4F25-AABE-F03C3C42CE3C}"/>
                </a:ext>
              </a:extLst>
            </p:cNvPr>
            <p:cNvSpPr>
              <a:spLocks/>
            </p:cNvSpPr>
            <p:nvPr/>
          </p:nvSpPr>
          <p:spPr bwMode="auto">
            <a:xfrm>
              <a:off x="3855" y="3462"/>
              <a:ext cx="23" cy="13"/>
            </a:xfrm>
            <a:custGeom>
              <a:avLst/>
              <a:gdLst>
                <a:gd name="T0" fmla="*/ 5 w 136"/>
                <a:gd name="T1" fmla="*/ 0 h 65"/>
                <a:gd name="T2" fmla="*/ 0 w 136"/>
                <a:gd name="T3" fmla="*/ 14 h 65"/>
                <a:gd name="T4" fmla="*/ 136 w 136"/>
                <a:gd name="T5" fmla="*/ 65 h 65"/>
                <a:gd name="T6" fmla="*/ 5 w 136"/>
                <a:gd name="T7" fmla="*/ 0 h 65"/>
                <a:gd name="T8" fmla="*/ 0 60000 65536"/>
                <a:gd name="T9" fmla="*/ 0 60000 65536"/>
                <a:gd name="T10" fmla="*/ 0 60000 65536"/>
                <a:gd name="T11" fmla="*/ 0 60000 65536"/>
                <a:gd name="T12" fmla="*/ 0 w 136"/>
                <a:gd name="T13" fmla="*/ 0 h 65"/>
                <a:gd name="T14" fmla="*/ 136 w 136"/>
                <a:gd name="T15" fmla="*/ 65 h 65"/>
              </a:gdLst>
              <a:ahLst/>
              <a:cxnLst>
                <a:cxn ang="T8">
                  <a:pos x="T0" y="T1"/>
                </a:cxn>
                <a:cxn ang="T9">
                  <a:pos x="T2" y="T3"/>
                </a:cxn>
                <a:cxn ang="T10">
                  <a:pos x="T4" y="T5"/>
                </a:cxn>
                <a:cxn ang="T11">
                  <a:pos x="T6" y="T7"/>
                </a:cxn>
              </a:cxnLst>
              <a:rect l="T12" t="T13" r="T14" b="T15"/>
              <a:pathLst>
                <a:path w="136" h="65">
                  <a:moveTo>
                    <a:pt x="5" y="0"/>
                  </a:moveTo>
                  <a:lnTo>
                    <a:pt x="0" y="14"/>
                  </a:lnTo>
                  <a:lnTo>
                    <a:pt x="136" y="65"/>
                  </a:lnTo>
                  <a:lnTo>
                    <a:pt x="5" y="0"/>
                  </a:lnTo>
                </a:path>
              </a:pathLst>
            </a:custGeom>
            <a:noFill/>
            <a:ln w="0">
              <a:solidFill>
                <a:srgbClr val="000000"/>
              </a:solidFill>
              <a:prstDash val="solid"/>
              <a:round/>
              <a:headEnd/>
              <a:tailEnd/>
            </a:ln>
          </p:spPr>
          <p:txBody>
            <a:bodyPr/>
            <a:lstStyle/>
            <a:p>
              <a:endParaRPr lang="en-US"/>
            </a:p>
          </p:txBody>
        </p:sp>
        <p:sp>
          <p:nvSpPr>
            <p:cNvPr id="3055" name="Freeform 1005">
              <a:extLst>
                <a:ext uri="{FF2B5EF4-FFF2-40B4-BE49-F238E27FC236}">
                  <a16:creationId xmlns:a16="http://schemas.microsoft.com/office/drawing/2014/main" id="{6802EF42-EF20-4661-AC3E-97E713F8601D}"/>
                </a:ext>
              </a:extLst>
            </p:cNvPr>
            <p:cNvSpPr>
              <a:spLocks/>
            </p:cNvSpPr>
            <p:nvPr/>
          </p:nvSpPr>
          <p:spPr bwMode="auto">
            <a:xfrm>
              <a:off x="3855" y="3465"/>
              <a:ext cx="23" cy="10"/>
            </a:xfrm>
            <a:custGeom>
              <a:avLst/>
              <a:gdLst>
                <a:gd name="T0" fmla="*/ 3 w 139"/>
                <a:gd name="T1" fmla="*/ 0 h 51"/>
                <a:gd name="T2" fmla="*/ 0 w 139"/>
                <a:gd name="T3" fmla="*/ 12 h 51"/>
                <a:gd name="T4" fmla="*/ 139 w 139"/>
                <a:gd name="T5" fmla="*/ 51 h 51"/>
                <a:gd name="T6" fmla="*/ 3 w 139"/>
                <a:gd name="T7" fmla="*/ 0 h 51"/>
                <a:gd name="T8" fmla="*/ 0 60000 65536"/>
                <a:gd name="T9" fmla="*/ 0 60000 65536"/>
                <a:gd name="T10" fmla="*/ 0 60000 65536"/>
                <a:gd name="T11" fmla="*/ 0 60000 65536"/>
                <a:gd name="T12" fmla="*/ 0 w 139"/>
                <a:gd name="T13" fmla="*/ 0 h 51"/>
                <a:gd name="T14" fmla="*/ 139 w 139"/>
                <a:gd name="T15" fmla="*/ 51 h 51"/>
              </a:gdLst>
              <a:ahLst/>
              <a:cxnLst>
                <a:cxn ang="T8">
                  <a:pos x="T0" y="T1"/>
                </a:cxn>
                <a:cxn ang="T9">
                  <a:pos x="T2" y="T3"/>
                </a:cxn>
                <a:cxn ang="T10">
                  <a:pos x="T4" y="T5"/>
                </a:cxn>
                <a:cxn ang="T11">
                  <a:pos x="T6" y="T7"/>
                </a:cxn>
              </a:cxnLst>
              <a:rect l="T12" t="T13" r="T14" b="T15"/>
              <a:pathLst>
                <a:path w="139" h="51">
                  <a:moveTo>
                    <a:pt x="3" y="0"/>
                  </a:moveTo>
                  <a:lnTo>
                    <a:pt x="0" y="12"/>
                  </a:lnTo>
                  <a:lnTo>
                    <a:pt x="139" y="51"/>
                  </a:lnTo>
                  <a:lnTo>
                    <a:pt x="3" y="0"/>
                  </a:lnTo>
                  <a:close/>
                </a:path>
              </a:pathLst>
            </a:custGeom>
            <a:solidFill>
              <a:srgbClr val="000000"/>
            </a:solidFill>
            <a:ln w="9525">
              <a:noFill/>
              <a:round/>
              <a:headEnd/>
              <a:tailEnd/>
            </a:ln>
          </p:spPr>
          <p:txBody>
            <a:bodyPr/>
            <a:lstStyle/>
            <a:p>
              <a:endParaRPr lang="en-US"/>
            </a:p>
          </p:txBody>
        </p:sp>
        <p:sp>
          <p:nvSpPr>
            <p:cNvPr id="3056" name="Freeform 1006">
              <a:extLst>
                <a:ext uri="{FF2B5EF4-FFF2-40B4-BE49-F238E27FC236}">
                  <a16:creationId xmlns:a16="http://schemas.microsoft.com/office/drawing/2014/main" id="{CD5C6099-AD69-47FA-B356-E8342672912D}"/>
                </a:ext>
              </a:extLst>
            </p:cNvPr>
            <p:cNvSpPr>
              <a:spLocks/>
            </p:cNvSpPr>
            <p:nvPr/>
          </p:nvSpPr>
          <p:spPr bwMode="auto">
            <a:xfrm>
              <a:off x="3855" y="3465"/>
              <a:ext cx="23" cy="10"/>
            </a:xfrm>
            <a:custGeom>
              <a:avLst/>
              <a:gdLst>
                <a:gd name="T0" fmla="*/ 3 w 139"/>
                <a:gd name="T1" fmla="*/ 0 h 51"/>
                <a:gd name="T2" fmla="*/ 0 w 139"/>
                <a:gd name="T3" fmla="*/ 12 h 51"/>
                <a:gd name="T4" fmla="*/ 139 w 139"/>
                <a:gd name="T5" fmla="*/ 51 h 51"/>
                <a:gd name="T6" fmla="*/ 3 w 139"/>
                <a:gd name="T7" fmla="*/ 0 h 51"/>
                <a:gd name="T8" fmla="*/ 0 60000 65536"/>
                <a:gd name="T9" fmla="*/ 0 60000 65536"/>
                <a:gd name="T10" fmla="*/ 0 60000 65536"/>
                <a:gd name="T11" fmla="*/ 0 60000 65536"/>
                <a:gd name="T12" fmla="*/ 0 w 139"/>
                <a:gd name="T13" fmla="*/ 0 h 51"/>
                <a:gd name="T14" fmla="*/ 139 w 139"/>
                <a:gd name="T15" fmla="*/ 51 h 51"/>
              </a:gdLst>
              <a:ahLst/>
              <a:cxnLst>
                <a:cxn ang="T8">
                  <a:pos x="T0" y="T1"/>
                </a:cxn>
                <a:cxn ang="T9">
                  <a:pos x="T2" y="T3"/>
                </a:cxn>
                <a:cxn ang="T10">
                  <a:pos x="T4" y="T5"/>
                </a:cxn>
                <a:cxn ang="T11">
                  <a:pos x="T6" y="T7"/>
                </a:cxn>
              </a:cxnLst>
              <a:rect l="T12" t="T13" r="T14" b="T15"/>
              <a:pathLst>
                <a:path w="139" h="51">
                  <a:moveTo>
                    <a:pt x="3" y="0"/>
                  </a:moveTo>
                  <a:lnTo>
                    <a:pt x="0" y="12"/>
                  </a:lnTo>
                  <a:lnTo>
                    <a:pt x="139" y="51"/>
                  </a:lnTo>
                  <a:lnTo>
                    <a:pt x="3" y="0"/>
                  </a:lnTo>
                </a:path>
              </a:pathLst>
            </a:custGeom>
            <a:noFill/>
            <a:ln w="0">
              <a:solidFill>
                <a:srgbClr val="000000"/>
              </a:solidFill>
              <a:prstDash val="solid"/>
              <a:round/>
              <a:headEnd/>
              <a:tailEnd/>
            </a:ln>
          </p:spPr>
          <p:txBody>
            <a:bodyPr/>
            <a:lstStyle/>
            <a:p>
              <a:endParaRPr lang="en-US"/>
            </a:p>
          </p:txBody>
        </p:sp>
        <p:sp>
          <p:nvSpPr>
            <p:cNvPr id="3057" name="Freeform 1007">
              <a:extLst>
                <a:ext uri="{FF2B5EF4-FFF2-40B4-BE49-F238E27FC236}">
                  <a16:creationId xmlns:a16="http://schemas.microsoft.com/office/drawing/2014/main" id="{C4E12641-CBF4-458E-8EBC-487EA15EFD62}"/>
                </a:ext>
              </a:extLst>
            </p:cNvPr>
            <p:cNvSpPr>
              <a:spLocks/>
            </p:cNvSpPr>
            <p:nvPr/>
          </p:nvSpPr>
          <p:spPr bwMode="auto">
            <a:xfrm>
              <a:off x="3854" y="3467"/>
              <a:ext cx="24" cy="8"/>
            </a:xfrm>
            <a:custGeom>
              <a:avLst/>
              <a:gdLst>
                <a:gd name="T0" fmla="*/ 2 w 141"/>
                <a:gd name="T1" fmla="*/ 0 h 39"/>
                <a:gd name="T2" fmla="*/ 0 w 141"/>
                <a:gd name="T3" fmla="*/ 13 h 39"/>
                <a:gd name="T4" fmla="*/ 141 w 141"/>
                <a:gd name="T5" fmla="*/ 39 h 39"/>
                <a:gd name="T6" fmla="*/ 2 w 141"/>
                <a:gd name="T7" fmla="*/ 0 h 39"/>
                <a:gd name="T8" fmla="*/ 0 60000 65536"/>
                <a:gd name="T9" fmla="*/ 0 60000 65536"/>
                <a:gd name="T10" fmla="*/ 0 60000 65536"/>
                <a:gd name="T11" fmla="*/ 0 60000 65536"/>
                <a:gd name="T12" fmla="*/ 0 w 141"/>
                <a:gd name="T13" fmla="*/ 0 h 39"/>
                <a:gd name="T14" fmla="*/ 141 w 141"/>
                <a:gd name="T15" fmla="*/ 39 h 39"/>
              </a:gdLst>
              <a:ahLst/>
              <a:cxnLst>
                <a:cxn ang="T8">
                  <a:pos x="T0" y="T1"/>
                </a:cxn>
                <a:cxn ang="T9">
                  <a:pos x="T2" y="T3"/>
                </a:cxn>
                <a:cxn ang="T10">
                  <a:pos x="T4" y="T5"/>
                </a:cxn>
                <a:cxn ang="T11">
                  <a:pos x="T6" y="T7"/>
                </a:cxn>
              </a:cxnLst>
              <a:rect l="T12" t="T13" r="T14" b="T15"/>
              <a:pathLst>
                <a:path w="141" h="39">
                  <a:moveTo>
                    <a:pt x="2" y="0"/>
                  </a:moveTo>
                  <a:lnTo>
                    <a:pt x="0" y="13"/>
                  </a:lnTo>
                  <a:lnTo>
                    <a:pt x="141" y="39"/>
                  </a:lnTo>
                  <a:lnTo>
                    <a:pt x="2" y="0"/>
                  </a:lnTo>
                  <a:close/>
                </a:path>
              </a:pathLst>
            </a:custGeom>
            <a:solidFill>
              <a:srgbClr val="000000"/>
            </a:solidFill>
            <a:ln w="9525">
              <a:noFill/>
              <a:round/>
              <a:headEnd/>
              <a:tailEnd/>
            </a:ln>
          </p:spPr>
          <p:txBody>
            <a:bodyPr/>
            <a:lstStyle/>
            <a:p>
              <a:endParaRPr lang="en-US"/>
            </a:p>
          </p:txBody>
        </p:sp>
        <p:sp>
          <p:nvSpPr>
            <p:cNvPr id="3058" name="Freeform 1008">
              <a:extLst>
                <a:ext uri="{FF2B5EF4-FFF2-40B4-BE49-F238E27FC236}">
                  <a16:creationId xmlns:a16="http://schemas.microsoft.com/office/drawing/2014/main" id="{F1FB2F32-E3C9-4030-A4CC-57A9EF1B2B84}"/>
                </a:ext>
              </a:extLst>
            </p:cNvPr>
            <p:cNvSpPr>
              <a:spLocks/>
            </p:cNvSpPr>
            <p:nvPr/>
          </p:nvSpPr>
          <p:spPr bwMode="auto">
            <a:xfrm>
              <a:off x="3854" y="3467"/>
              <a:ext cx="24" cy="8"/>
            </a:xfrm>
            <a:custGeom>
              <a:avLst/>
              <a:gdLst>
                <a:gd name="T0" fmla="*/ 2 w 141"/>
                <a:gd name="T1" fmla="*/ 0 h 39"/>
                <a:gd name="T2" fmla="*/ 0 w 141"/>
                <a:gd name="T3" fmla="*/ 13 h 39"/>
                <a:gd name="T4" fmla="*/ 141 w 141"/>
                <a:gd name="T5" fmla="*/ 39 h 39"/>
                <a:gd name="T6" fmla="*/ 2 w 141"/>
                <a:gd name="T7" fmla="*/ 0 h 39"/>
                <a:gd name="T8" fmla="*/ 0 60000 65536"/>
                <a:gd name="T9" fmla="*/ 0 60000 65536"/>
                <a:gd name="T10" fmla="*/ 0 60000 65536"/>
                <a:gd name="T11" fmla="*/ 0 60000 65536"/>
                <a:gd name="T12" fmla="*/ 0 w 141"/>
                <a:gd name="T13" fmla="*/ 0 h 39"/>
                <a:gd name="T14" fmla="*/ 141 w 141"/>
                <a:gd name="T15" fmla="*/ 39 h 39"/>
              </a:gdLst>
              <a:ahLst/>
              <a:cxnLst>
                <a:cxn ang="T8">
                  <a:pos x="T0" y="T1"/>
                </a:cxn>
                <a:cxn ang="T9">
                  <a:pos x="T2" y="T3"/>
                </a:cxn>
                <a:cxn ang="T10">
                  <a:pos x="T4" y="T5"/>
                </a:cxn>
                <a:cxn ang="T11">
                  <a:pos x="T6" y="T7"/>
                </a:cxn>
              </a:cxnLst>
              <a:rect l="T12" t="T13" r="T14" b="T15"/>
              <a:pathLst>
                <a:path w="141" h="39">
                  <a:moveTo>
                    <a:pt x="2" y="0"/>
                  </a:moveTo>
                  <a:lnTo>
                    <a:pt x="0" y="13"/>
                  </a:lnTo>
                  <a:lnTo>
                    <a:pt x="141" y="39"/>
                  </a:lnTo>
                  <a:lnTo>
                    <a:pt x="2" y="0"/>
                  </a:lnTo>
                </a:path>
              </a:pathLst>
            </a:custGeom>
            <a:noFill/>
            <a:ln w="0">
              <a:solidFill>
                <a:srgbClr val="000000"/>
              </a:solidFill>
              <a:prstDash val="solid"/>
              <a:round/>
              <a:headEnd/>
              <a:tailEnd/>
            </a:ln>
          </p:spPr>
          <p:txBody>
            <a:bodyPr/>
            <a:lstStyle/>
            <a:p>
              <a:endParaRPr lang="en-US"/>
            </a:p>
          </p:txBody>
        </p:sp>
        <p:sp>
          <p:nvSpPr>
            <p:cNvPr id="3059" name="Freeform 1009">
              <a:extLst>
                <a:ext uri="{FF2B5EF4-FFF2-40B4-BE49-F238E27FC236}">
                  <a16:creationId xmlns:a16="http://schemas.microsoft.com/office/drawing/2014/main" id="{CD9E9506-C268-4F00-AAA5-173DC33CBF00}"/>
                </a:ext>
              </a:extLst>
            </p:cNvPr>
            <p:cNvSpPr>
              <a:spLocks/>
            </p:cNvSpPr>
            <p:nvPr/>
          </p:nvSpPr>
          <p:spPr bwMode="auto">
            <a:xfrm>
              <a:off x="3854" y="3470"/>
              <a:ext cx="24" cy="5"/>
            </a:xfrm>
            <a:custGeom>
              <a:avLst/>
              <a:gdLst>
                <a:gd name="T0" fmla="*/ 2 w 143"/>
                <a:gd name="T1" fmla="*/ 0 h 26"/>
                <a:gd name="T2" fmla="*/ 0 w 143"/>
                <a:gd name="T3" fmla="*/ 13 h 26"/>
                <a:gd name="T4" fmla="*/ 143 w 143"/>
                <a:gd name="T5" fmla="*/ 26 h 26"/>
                <a:gd name="T6" fmla="*/ 2 w 143"/>
                <a:gd name="T7" fmla="*/ 0 h 26"/>
                <a:gd name="T8" fmla="*/ 0 60000 65536"/>
                <a:gd name="T9" fmla="*/ 0 60000 65536"/>
                <a:gd name="T10" fmla="*/ 0 60000 65536"/>
                <a:gd name="T11" fmla="*/ 0 60000 65536"/>
                <a:gd name="T12" fmla="*/ 0 w 143"/>
                <a:gd name="T13" fmla="*/ 0 h 26"/>
                <a:gd name="T14" fmla="*/ 143 w 143"/>
                <a:gd name="T15" fmla="*/ 26 h 26"/>
              </a:gdLst>
              <a:ahLst/>
              <a:cxnLst>
                <a:cxn ang="T8">
                  <a:pos x="T0" y="T1"/>
                </a:cxn>
                <a:cxn ang="T9">
                  <a:pos x="T2" y="T3"/>
                </a:cxn>
                <a:cxn ang="T10">
                  <a:pos x="T4" y="T5"/>
                </a:cxn>
                <a:cxn ang="T11">
                  <a:pos x="T6" y="T7"/>
                </a:cxn>
              </a:cxnLst>
              <a:rect l="T12" t="T13" r="T14" b="T15"/>
              <a:pathLst>
                <a:path w="143" h="26">
                  <a:moveTo>
                    <a:pt x="2" y="0"/>
                  </a:moveTo>
                  <a:lnTo>
                    <a:pt x="0" y="13"/>
                  </a:lnTo>
                  <a:lnTo>
                    <a:pt x="143" y="26"/>
                  </a:lnTo>
                  <a:lnTo>
                    <a:pt x="2" y="0"/>
                  </a:lnTo>
                  <a:close/>
                </a:path>
              </a:pathLst>
            </a:custGeom>
            <a:solidFill>
              <a:srgbClr val="000000"/>
            </a:solidFill>
            <a:ln w="9525">
              <a:noFill/>
              <a:round/>
              <a:headEnd/>
              <a:tailEnd/>
            </a:ln>
          </p:spPr>
          <p:txBody>
            <a:bodyPr/>
            <a:lstStyle/>
            <a:p>
              <a:endParaRPr lang="en-US"/>
            </a:p>
          </p:txBody>
        </p:sp>
        <p:sp>
          <p:nvSpPr>
            <p:cNvPr id="3060" name="Freeform 1010">
              <a:extLst>
                <a:ext uri="{FF2B5EF4-FFF2-40B4-BE49-F238E27FC236}">
                  <a16:creationId xmlns:a16="http://schemas.microsoft.com/office/drawing/2014/main" id="{9D95EB75-2D7A-4A32-89F9-6C0736D8F4F4}"/>
                </a:ext>
              </a:extLst>
            </p:cNvPr>
            <p:cNvSpPr>
              <a:spLocks/>
            </p:cNvSpPr>
            <p:nvPr/>
          </p:nvSpPr>
          <p:spPr bwMode="auto">
            <a:xfrm>
              <a:off x="3854" y="3470"/>
              <a:ext cx="24" cy="5"/>
            </a:xfrm>
            <a:custGeom>
              <a:avLst/>
              <a:gdLst>
                <a:gd name="T0" fmla="*/ 2 w 143"/>
                <a:gd name="T1" fmla="*/ 0 h 26"/>
                <a:gd name="T2" fmla="*/ 0 w 143"/>
                <a:gd name="T3" fmla="*/ 13 h 26"/>
                <a:gd name="T4" fmla="*/ 143 w 143"/>
                <a:gd name="T5" fmla="*/ 26 h 26"/>
                <a:gd name="T6" fmla="*/ 2 w 143"/>
                <a:gd name="T7" fmla="*/ 0 h 26"/>
                <a:gd name="T8" fmla="*/ 0 60000 65536"/>
                <a:gd name="T9" fmla="*/ 0 60000 65536"/>
                <a:gd name="T10" fmla="*/ 0 60000 65536"/>
                <a:gd name="T11" fmla="*/ 0 60000 65536"/>
                <a:gd name="T12" fmla="*/ 0 w 143"/>
                <a:gd name="T13" fmla="*/ 0 h 26"/>
                <a:gd name="T14" fmla="*/ 143 w 143"/>
                <a:gd name="T15" fmla="*/ 26 h 26"/>
              </a:gdLst>
              <a:ahLst/>
              <a:cxnLst>
                <a:cxn ang="T8">
                  <a:pos x="T0" y="T1"/>
                </a:cxn>
                <a:cxn ang="T9">
                  <a:pos x="T2" y="T3"/>
                </a:cxn>
                <a:cxn ang="T10">
                  <a:pos x="T4" y="T5"/>
                </a:cxn>
                <a:cxn ang="T11">
                  <a:pos x="T6" y="T7"/>
                </a:cxn>
              </a:cxnLst>
              <a:rect l="T12" t="T13" r="T14" b="T15"/>
              <a:pathLst>
                <a:path w="143" h="26">
                  <a:moveTo>
                    <a:pt x="2" y="0"/>
                  </a:moveTo>
                  <a:lnTo>
                    <a:pt x="0" y="13"/>
                  </a:lnTo>
                  <a:lnTo>
                    <a:pt x="143" y="26"/>
                  </a:lnTo>
                  <a:lnTo>
                    <a:pt x="2" y="0"/>
                  </a:lnTo>
                </a:path>
              </a:pathLst>
            </a:custGeom>
            <a:noFill/>
            <a:ln w="0">
              <a:solidFill>
                <a:srgbClr val="000000"/>
              </a:solidFill>
              <a:prstDash val="solid"/>
              <a:round/>
              <a:headEnd/>
              <a:tailEnd/>
            </a:ln>
          </p:spPr>
          <p:txBody>
            <a:bodyPr/>
            <a:lstStyle/>
            <a:p>
              <a:endParaRPr lang="en-US"/>
            </a:p>
          </p:txBody>
        </p:sp>
        <p:sp>
          <p:nvSpPr>
            <p:cNvPr id="3061" name="Freeform 1011">
              <a:extLst>
                <a:ext uri="{FF2B5EF4-FFF2-40B4-BE49-F238E27FC236}">
                  <a16:creationId xmlns:a16="http://schemas.microsoft.com/office/drawing/2014/main" id="{AFDAF8EA-61D1-486A-81EC-0329638FA7CE}"/>
                </a:ext>
              </a:extLst>
            </p:cNvPr>
            <p:cNvSpPr>
              <a:spLocks/>
            </p:cNvSpPr>
            <p:nvPr/>
          </p:nvSpPr>
          <p:spPr bwMode="auto">
            <a:xfrm>
              <a:off x="3854" y="3472"/>
              <a:ext cx="24" cy="3"/>
            </a:xfrm>
            <a:custGeom>
              <a:avLst/>
              <a:gdLst>
                <a:gd name="T0" fmla="*/ 0 w 143"/>
                <a:gd name="T1" fmla="*/ 0 h 13"/>
                <a:gd name="T2" fmla="*/ 0 w 143"/>
                <a:gd name="T3" fmla="*/ 13 h 13"/>
                <a:gd name="T4" fmla="*/ 143 w 143"/>
                <a:gd name="T5" fmla="*/ 13 h 13"/>
                <a:gd name="T6" fmla="*/ 0 w 143"/>
                <a:gd name="T7" fmla="*/ 0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0" y="0"/>
                  </a:moveTo>
                  <a:lnTo>
                    <a:pt x="0" y="13"/>
                  </a:lnTo>
                  <a:lnTo>
                    <a:pt x="143" y="13"/>
                  </a:lnTo>
                  <a:lnTo>
                    <a:pt x="0" y="0"/>
                  </a:lnTo>
                  <a:close/>
                </a:path>
              </a:pathLst>
            </a:custGeom>
            <a:solidFill>
              <a:srgbClr val="000000"/>
            </a:solidFill>
            <a:ln w="9525">
              <a:noFill/>
              <a:round/>
              <a:headEnd/>
              <a:tailEnd/>
            </a:ln>
          </p:spPr>
          <p:txBody>
            <a:bodyPr/>
            <a:lstStyle/>
            <a:p>
              <a:endParaRPr lang="en-US"/>
            </a:p>
          </p:txBody>
        </p:sp>
        <p:sp>
          <p:nvSpPr>
            <p:cNvPr id="3062" name="Freeform 1012">
              <a:extLst>
                <a:ext uri="{FF2B5EF4-FFF2-40B4-BE49-F238E27FC236}">
                  <a16:creationId xmlns:a16="http://schemas.microsoft.com/office/drawing/2014/main" id="{E39F42FB-CB5E-4859-BE83-BC9CB95C8AEF}"/>
                </a:ext>
              </a:extLst>
            </p:cNvPr>
            <p:cNvSpPr>
              <a:spLocks/>
            </p:cNvSpPr>
            <p:nvPr/>
          </p:nvSpPr>
          <p:spPr bwMode="auto">
            <a:xfrm>
              <a:off x="3854" y="3472"/>
              <a:ext cx="24" cy="3"/>
            </a:xfrm>
            <a:custGeom>
              <a:avLst/>
              <a:gdLst>
                <a:gd name="T0" fmla="*/ 0 w 143"/>
                <a:gd name="T1" fmla="*/ 0 h 13"/>
                <a:gd name="T2" fmla="*/ 0 w 143"/>
                <a:gd name="T3" fmla="*/ 13 h 13"/>
                <a:gd name="T4" fmla="*/ 143 w 143"/>
                <a:gd name="T5" fmla="*/ 13 h 13"/>
                <a:gd name="T6" fmla="*/ 0 w 143"/>
                <a:gd name="T7" fmla="*/ 0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0" y="0"/>
                  </a:moveTo>
                  <a:lnTo>
                    <a:pt x="0" y="13"/>
                  </a:lnTo>
                  <a:lnTo>
                    <a:pt x="143" y="13"/>
                  </a:lnTo>
                  <a:lnTo>
                    <a:pt x="0" y="0"/>
                  </a:lnTo>
                </a:path>
              </a:pathLst>
            </a:custGeom>
            <a:noFill/>
            <a:ln w="0">
              <a:solidFill>
                <a:srgbClr val="000000"/>
              </a:solidFill>
              <a:prstDash val="solid"/>
              <a:round/>
              <a:headEnd/>
              <a:tailEnd/>
            </a:ln>
          </p:spPr>
          <p:txBody>
            <a:bodyPr/>
            <a:lstStyle/>
            <a:p>
              <a:endParaRPr lang="en-US"/>
            </a:p>
          </p:txBody>
        </p:sp>
        <p:sp>
          <p:nvSpPr>
            <p:cNvPr id="3063" name="Freeform 1013">
              <a:extLst>
                <a:ext uri="{FF2B5EF4-FFF2-40B4-BE49-F238E27FC236}">
                  <a16:creationId xmlns:a16="http://schemas.microsoft.com/office/drawing/2014/main" id="{ACD78775-2EA3-4984-81D7-9886D4454DDA}"/>
                </a:ext>
              </a:extLst>
            </p:cNvPr>
            <p:cNvSpPr>
              <a:spLocks/>
            </p:cNvSpPr>
            <p:nvPr/>
          </p:nvSpPr>
          <p:spPr bwMode="auto">
            <a:xfrm>
              <a:off x="3854" y="3475"/>
              <a:ext cx="24" cy="2"/>
            </a:xfrm>
            <a:custGeom>
              <a:avLst/>
              <a:gdLst>
                <a:gd name="T0" fmla="*/ 0 w 143"/>
                <a:gd name="T1" fmla="*/ 0 h 13"/>
                <a:gd name="T2" fmla="*/ 0 w 143"/>
                <a:gd name="T3" fmla="*/ 13 h 13"/>
                <a:gd name="T4" fmla="*/ 143 w 143"/>
                <a:gd name="T5" fmla="*/ 0 h 13"/>
                <a:gd name="T6" fmla="*/ 0 w 143"/>
                <a:gd name="T7" fmla="*/ 0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0" y="0"/>
                  </a:moveTo>
                  <a:lnTo>
                    <a:pt x="0" y="13"/>
                  </a:lnTo>
                  <a:lnTo>
                    <a:pt x="143" y="0"/>
                  </a:lnTo>
                  <a:lnTo>
                    <a:pt x="0" y="0"/>
                  </a:lnTo>
                  <a:close/>
                </a:path>
              </a:pathLst>
            </a:custGeom>
            <a:solidFill>
              <a:srgbClr val="000000"/>
            </a:solidFill>
            <a:ln w="9525">
              <a:noFill/>
              <a:round/>
              <a:headEnd/>
              <a:tailEnd/>
            </a:ln>
          </p:spPr>
          <p:txBody>
            <a:bodyPr/>
            <a:lstStyle/>
            <a:p>
              <a:endParaRPr lang="en-US"/>
            </a:p>
          </p:txBody>
        </p:sp>
        <p:sp>
          <p:nvSpPr>
            <p:cNvPr id="3064" name="Freeform 1014">
              <a:extLst>
                <a:ext uri="{FF2B5EF4-FFF2-40B4-BE49-F238E27FC236}">
                  <a16:creationId xmlns:a16="http://schemas.microsoft.com/office/drawing/2014/main" id="{CE3D6451-8A4D-4780-A117-5EB3B782E252}"/>
                </a:ext>
              </a:extLst>
            </p:cNvPr>
            <p:cNvSpPr>
              <a:spLocks/>
            </p:cNvSpPr>
            <p:nvPr/>
          </p:nvSpPr>
          <p:spPr bwMode="auto">
            <a:xfrm>
              <a:off x="3854" y="3475"/>
              <a:ext cx="24" cy="2"/>
            </a:xfrm>
            <a:custGeom>
              <a:avLst/>
              <a:gdLst>
                <a:gd name="T0" fmla="*/ 0 w 143"/>
                <a:gd name="T1" fmla="*/ 0 h 13"/>
                <a:gd name="T2" fmla="*/ 0 w 143"/>
                <a:gd name="T3" fmla="*/ 13 h 13"/>
                <a:gd name="T4" fmla="*/ 143 w 143"/>
                <a:gd name="T5" fmla="*/ 0 h 13"/>
                <a:gd name="T6" fmla="*/ 0 w 143"/>
                <a:gd name="T7" fmla="*/ 0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0" y="0"/>
                  </a:moveTo>
                  <a:lnTo>
                    <a:pt x="0" y="13"/>
                  </a:lnTo>
                  <a:lnTo>
                    <a:pt x="143" y="0"/>
                  </a:lnTo>
                  <a:lnTo>
                    <a:pt x="0" y="0"/>
                  </a:lnTo>
                </a:path>
              </a:pathLst>
            </a:custGeom>
            <a:noFill/>
            <a:ln w="0">
              <a:solidFill>
                <a:srgbClr val="000000"/>
              </a:solidFill>
              <a:prstDash val="solid"/>
              <a:round/>
              <a:headEnd/>
              <a:tailEnd/>
            </a:ln>
          </p:spPr>
          <p:txBody>
            <a:bodyPr/>
            <a:lstStyle/>
            <a:p>
              <a:endParaRPr lang="en-US"/>
            </a:p>
          </p:txBody>
        </p:sp>
        <p:sp>
          <p:nvSpPr>
            <p:cNvPr id="3065" name="Freeform 1015">
              <a:extLst>
                <a:ext uri="{FF2B5EF4-FFF2-40B4-BE49-F238E27FC236}">
                  <a16:creationId xmlns:a16="http://schemas.microsoft.com/office/drawing/2014/main" id="{FDE66451-337F-4665-A8C2-2BF116312394}"/>
                </a:ext>
              </a:extLst>
            </p:cNvPr>
            <p:cNvSpPr>
              <a:spLocks/>
            </p:cNvSpPr>
            <p:nvPr/>
          </p:nvSpPr>
          <p:spPr bwMode="auto">
            <a:xfrm>
              <a:off x="3854" y="3475"/>
              <a:ext cx="24" cy="5"/>
            </a:xfrm>
            <a:custGeom>
              <a:avLst/>
              <a:gdLst>
                <a:gd name="T0" fmla="*/ 0 w 143"/>
                <a:gd name="T1" fmla="*/ 13 h 26"/>
                <a:gd name="T2" fmla="*/ 2 w 143"/>
                <a:gd name="T3" fmla="*/ 26 h 26"/>
                <a:gd name="T4" fmla="*/ 143 w 143"/>
                <a:gd name="T5" fmla="*/ 0 h 26"/>
                <a:gd name="T6" fmla="*/ 0 w 143"/>
                <a:gd name="T7" fmla="*/ 13 h 26"/>
                <a:gd name="T8" fmla="*/ 0 60000 65536"/>
                <a:gd name="T9" fmla="*/ 0 60000 65536"/>
                <a:gd name="T10" fmla="*/ 0 60000 65536"/>
                <a:gd name="T11" fmla="*/ 0 60000 65536"/>
                <a:gd name="T12" fmla="*/ 0 w 143"/>
                <a:gd name="T13" fmla="*/ 0 h 26"/>
                <a:gd name="T14" fmla="*/ 143 w 143"/>
                <a:gd name="T15" fmla="*/ 26 h 26"/>
              </a:gdLst>
              <a:ahLst/>
              <a:cxnLst>
                <a:cxn ang="T8">
                  <a:pos x="T0" y="T1"/>
                </a:cxn>
                <a:cxn ang="T9">
                  <a:pos x="T2" y="T3"/>
                </a:cxn>
                <a:cxn ang="T10">
                  <a:pos x="T4" y="T5"/>
                </a:cxn>
                <a:cxn ang="T11">
                  <a:pos x="T6" y="T7"/>
                </a:cxn>
              </a:cxnLst>
              <a:rect l="T12" t="T13" r="T14" b="T15"/>
              <a:pathLst>
                <a:path w="143" h="26">
                  <a:moveTo>
                    <a:pt x="0" y="13"/>
                  </a:moveTo>
                  <a:lnTo>
                    <a:pt x="2" y="26"/>
                  </a:lnTo>
                  <a:lnTo>
                    <a:pt x="143" y="0"/>
                  </a:lnTo>
                  <a:lnTo>
                    <a:pt x="0" y="13"/>
                  </a:lnTo>
                  <a:close/>
                </a:path>
              </a:pathLst>
            </a:custGeom>
            <a:solidFill>
              <a:srgbClr val="000000"/>
            </a:solidFill>
            <a:ln w="9525">
              <a:noFill/>
              <a:round/>
              <a:headEnd/>
              <a:tailEnd/>
            </a:ln>
          </p:spPr>
          <p:txBody>
            <a:bodyPr/>
            <a:lstStyle/>
            <a:p>
              <a:endParaRPr lang="en-US"/>
            </a:p>
          </p:txBody>
        </p:sp>
        <p:sp>
          <p:nvSpPr>
            <p:cNvPr id="3066" name="Freeform 1016">
              <a:extLst>
                <a:ext uri="{FF2B5EF4-FFF2-40B4-BE49-F238E27FC236}">
                  <a16:creationId xmlns:a16="http://schemas.microsoft.com/office/drawing/2014/main" id="{57D942C4-9864-4B83-9927-687C58927B4A}"/>
                </a:ext>
              </a:extLst>
            </p:cNvPr>
            <p:cNvSpPr>
              <a:spLocks/>
            </p:cNvSpPr>
            <p:nvPr/>
          </p:nvSpPr>
          <p:spPr bwMode="auto">
            <a:xfrm>
              <a:off x="3854" y="3475"/>
              <a:ext cx="24" cy="5"/>
            </a:xfrm>
            <a:custGeom>
              <a:avLst/>
              <a:gdLst>
                <a:gd name="T0" fmla="*/ 0 w 143"/>
                <a:gd name="T1" fmla="*/ 13 h 26"/>
                <a:gd name="T2" fmla="*/ 2 w 143"/>
                <a:gd name="T3" fmla="*/ 26 h 26"/>
                <a:gd name="T4" fmla="*/ 143 w 143"/>
                <a:gd name="T5" fmla="*/ 0 h 26"/>
                <a:gd name="T6" fmla="*/ 0 w 143"/>
                <a:gd name="T7" fmla="*/ 13 h 26"/>
                <a:gd name="T8" fmla="*/ 0 60000 65536"/>
                <a:gd name="T9" fmla="*/ 0 60000 65536"/>
                <a:gd name="T10" fmla="*/ 0 60000 65536"/>
                <a:gd name="T11" fmla="*/ 0 60000 65536"/>
                <a:gd name="T12" fmla="*/ 0 w 143"/>
                <a:gd name="T13" fmla="*/ 0 h 26"/>
                <a:gd name="T14" fmla="*/ 143 w 143"/>
                <a:gd name="T15" fmla="*/ 26 h 26"/>
              </a:gdLst>
              <a:ahLst/>
              <a:cxnLst>
                <a:cxn ang="T8">
                  <a:pos x="T0" y="T1"/>
                </a:cxn>
                <a:cxn ang="T9">
                  <a:pos x="T2" y="T3"/>
                </a:cxn>
                <a:cxn ang="T10">
                  <a:pos x="T4" y="T5"/>
                </a:cxn>
                <a:cxn ang="T11">
                  <a:pos x="T6" y="T7"/>
                </a:cxn>
              </a:cxnLst>
              <a:rect l="T12" t="T13" r="T14" b="T15"/>
              <a:pathLst>
                <a:path w="143" h="26">
                  <a:moveTo>
                    <a:pt x="0" y="13"/>
                  </a:moveTo>
                  <a:lnTo>
                    <a:pt x="2" y="26"/>
                  </a:lnTo>
                  <a:lnTo>
                    <a:pt x="143" y="0"/>
                  </a:lnTo>
                  <a:lnTo>
                    <a:pt x="0" y="13"/>
                  </a:lnTo>
                </a:path>
              </a:pathLst>
            </a:custGeom>
            <a:noFill/>
            <a:ln w="0">
              <a:solidFill>
                <a:srgbClr val="000000"/>
              </a:solidFill>
              <a:prstDash val="solid"/>
              <a:round/>
              <a:headEnd/>
              <a:tailEnd/>
            </a:ln>
          </p:spPr>
          <p:txBody>
            <a:bodyPr/>
            <a:lstStyle/>
            <a:p>
              <a:endParaRPr lang="en-US"/>
            </a:p>
          </p:txBody>
        </p:sp>
        <p:sp>
          <p:nvSpPr>
            <p:cNvPr id="3067" name="Freeform 1017">
              <a:extLst>
                <a:ext uri="{FF2B5EF4-FFF2-40B4-BE49-F238E27FC236}">
                  <a16:creationId xmlns:a16="http://schemas.microsoft.com/office/drawing/2014/main" id="{78399204-D006-48B4-8F5F-3646693D8F79}"/>
                </a:ext>
              </a:extLst>
            </p:cNvPr>
            <p:cNvSpPr>
              <a:spLocks/>
            </p:cNvSpPr>
            <p:nvPr/>
          </p:nvSpPr>
          <p:spPr bwMode="auto">
            <a:xfrm>
              <a:off x="3854" y="3475"/>
              <a:ext cx="24" cy="8"/>
            </a:xfrm>
            <a:custGeom>
              <a:avLst/>
              <a:gdLst>
                <a:gd name="T0" fmla="*/ 0 w 141"/>
                <a:gd name="T1" fmla="*/ 26 h 39"/>
                <a:gd name="T2" fmla="*/ 2 w 141"/>
                <a:gd name="T3" fmla="*/ 39 h 39"/>
                <a:gd name="T4" fmla="*/ 141 w 141"/>
                <a:gd name="T5" fmla="*/ 0 h 39"/>
                <a:gd name="T6" fmla="*/ 0 w 141"/>
                <a:gd name="T7" fmla="*/ 26 h 39"/>
                <a:gd name="T8" fmla="*/ 0 60000 65536"/>
                <a:gd name="T9" fmla="*/ 0 60000 65536"/>
                <a:gd name="T10" fmla="*/ 0 60000 65536"/>
                <a:gd name="T11" fmla="*/ 0 60000 65536"/>
                <a:gd name="T12" fmla="*/ 0 w 141"/>
                <a:gd name="T13" fmla="*/ 0 h 39"/>
                <a:gd name="T14" fmla="*/ 141 w 141"/>
                <a:gd name="T15" fmla="*/ 39 h 39"/>
              </a:gdLst>
              <a:ahLst/>
              <a:cxnLst>
                <a:cxn ang="T8">
                  <a:pos x="T0" y="T1"/>
                </a:cxn>
                <a:cxn ang="T9">
                  <a:pos x="T2" y="T3"/>
                </a:cxn>
                <a:cxn ang="T10">
                  <a:pos x="T4" y="T5"/>
                </a:cxn>
                <a:cxn ang="T11">
                  <a:pos x="T6" y="T7"/>
                </a:cxn>
              </a:cxnLst>
              <a:rect l="T12" t="T13" r="T14" b="T15"/>
              <a:pathLst>
                <a:path w="141" h="39">
                  <a:moveTo>
                    <a:pt x="0" y="26"/>
                  </a:moveTo>
                  <a:lnTo>
                    <a:pt x="2" y="39"/>
                  </a:lnTo>
                  <a:lnTo>
                    <a:pt x="141" y="0"/>
                  </a:lnTo>
                  <a:lnTo>
                    <a:pt x="0" y="26"/>
                  </a:lnTo>
                  <a:close/>
                </a:path>
              </a:pathLst>
            </a:custGeom>
            <a:solidFill>
              <a:srgbClr val="000000"/>
            </a:solidFill>
            <a:ln w="9525">
              <a:noFill/>
              <a:round/>
              <a:headEnd/>
              <a:tailEnd/>
            </a:ln>
          </p:spPr>
          <p:txBody>
            <a:bodyPr/>
            <a:lstStyle/>
            <a:p>
              <a:endParaRPr lang="en-US"/>
            </a:p>
          </p:txBody>
        </p:sp>
        <p:sp>
          <p:nvSpPr>
            <p:cNvPr id="3068" name="Freeform 1018">
              <a:extLst>
                <a:ext uri="{FF2B5EF4-FFF2-40B4-BE49-F238E27FC236}">
                  <a16:creationId xmlns:a16="http://schemas.microsoft.com/office/drawing/2014/main" id="{5E8728B9-528B-4BF3-A8EC-AD1B773E56E7}"/>
                </a:ext>
              </a:extLst>
            </p:cNvPr>
            <p:cNvSpPr>
              <a:spLocks/>
            </p:cNvSpPr>
            <p:nvPr/>
          </p:nvSpPr>
          <p:spPr bwMode="auto">
            <a:xfrm>
              <a:off x="3854" y="3475"/>
              <a:ext cx="24" cy="8"/>
            </a:xfrm>
            <a:custGeom>
              <a:avLst/>
              <a:gdLst>
                <a:gd name="T0" fmla="*/ 0 w 141"/>
                <a:gd name="T1" fmla="*/ 26 h 39"/>
                <a:gd name="T2" fmla="*/ 2 w 141"/>
                <a:gd name="T3" fmla="*/ 39 h 39"/>
                <a:gd name="T4" fmla="*/ 141 w 141"/>
                <a:gd name="T5" fmla="*/ 0 h 39"/>
                <a:gd name="T6" fmla="*/ 0 w 141"/>
                <a:gd name="T7" fmla="*/ 26 h 39"/>
                <a:gd name="T8" fmla="*/ 0 60000 65536"/>
                <a:gd name="T9" fmla="*/ 0 60000 65536"/>
                <a:gd name="T10" fmla="*/ 0 60000 65536"/>
                <a:gd name="T11" fmla="*/ 0 60000 65536"/>
                <a:gd name="T12" fmla="*/ 0 w 141"/>
                <a:gd name="T13" fmla="*/ 0 h 39"/>
                <a:gd name="T14" fmla="*/ 141 w 141"/>
                <a:gd name="T15" fmla="*/ 39 h 39"/>
              </a:gdLst>
              <a:ahLst/>
              <a:cxnLst>
                <a:cxn ang="T8">
                  <a:pos x="T0" y="T1"/>
                </a:cxn>
                <a:cxn ang="T9">
                  <a:pos x="T2" y="T3"/>
                </a:cxn>
                <a:cxn ang="T10">
                  <a:pos x="T4" y="T5"/>
                </a:cxn>
                <a:cxn ang="T11">
                  <a:pos x="T6" y="T7"/>
                </a:cxn>
              </a:cxnLst>
              <a:rect l="T12" t="T13" r="T14" b="T15"/>
              <a:pathLst>
                <a:path w="141" h="39">
                  <a:moveTo>
                    <a:pt x="0" y="26"/>
                  </a:moveTo>
                  <a:lnTo>
                    <a:pt x="2" y="39"/>
                  </a:lnTo>
                  <a:lnTo>
                    <a:pt x="141" y="0"/>
                  </a:lnTo>
                  <a:lnTo>
                    <a:pt x="0" y="26"/>
                  </a:lnTo>
                </a:path>
              </a:pathLst>
            </a:custGeom>
            <a:noFill/>
            <a:ln w="0">
              <a:solidFill>
                <a:srgbClr val="000000"/>
              </a:solidFill>
              <a:prstDash val="solid"/>
              <a:round/>
              <a:headEnd/>
              <a:tailEnd/>
            </a:ln>
          </p:spPr>
          <p:txBody>
            <a:bodyPr/>
            <a:lstStyle/>
            <a:p>
              <a:endParaRPr lang="en-US"/>
            </a:p>
          </p:txBody>
        </p:sp>
        <p:sp>
          <p:nvSpPr>
            <p:cNvPr id="3069" name="Freeform 1019">
              <a:extLst>
                <a:ext uri="{FF2B5EF4-FFF2-40B4-BE49-F238E27FC236}">
                  <a16:creationId xmlns:a16="http://schemas.microsoft.com/office/drawing/2014/main" id="{FBEDCD88-3417-41F3-9F98-C42CFD820A45}"/>
                </a:ext>
              </a:extLst>
            </p:cNvPr>
            <p:cNvSpPr>
              <a:spLocks/>
            </p:cNvSpPr>
            <p:nvPr/>
          </p:nvSpPr>
          <p:spPr bwMode="auto">
            <a:xfrm>
              <a:off x="3855" y="3475"/>
              <a:ext cx="23" cy="10"/>
            </a:xfrm>
            <a:custGeom>
              <a:avLst/>
              <a:gdLst>
                <a:gd name="T0" fmla="*/ 0 w 139"/>
                <a:gd name="T1" fmla="*/ 39 h 53"/>
                <a:gd name="T2" fmla="*/ 3 w 139"/>
                <a:gd name="T3" fmla="*/ 53 h 53"/>
                <a:gd name="T4" fmla="*/ 139 w 139"/>
                <a:gd name="T5" fmla="*/ 0 h 53"/>
                <a:gd name="T6" fmla="*/ 0 w 139"/>
                <a:gd name="T7" fmla="*/ 39 h 53"/>
                <a:gd name="T8" fmla="*/ 0 60000 65536"/>
                <a:gd name="T9" fmla="*/ 0 60000 65536"/>
                <a:gd name="T10" fmla="*/ 0 60000 65536"/>
                <a:gd name="T11" fmla="*/ 0 60000 65536"/>
                <a:gd name="T12" fmla="*/ 0 w 139"/>
                <a:gd name="T13" fmla="*/ 0 h 53"/>
                <a:gd name="T14" fmla="*/ 139 w 139"/>
                <a:gd name="T15" fmla="*/ 53 h 53"/>
              </a:gdLst>
              <a:ahLst/>
              <a:cxnLst>
                <a:cxn ang="T8">
                  <a:pos x="T0" y="T1"/>
                </a:cxn>
                <a:cxn ang="T9">
                  <a:pos x="T2" y="T3"/>
                </a:cxn>
                <a:cxn ang="T10">
                  <a:pos x="T4" y="T5"/>
                </a:cxn>
                <a:cxn ang="T11">
                  <a:pos x="T6" y="T7"/>
                </a:cxn>
              </a:cxnLst>
              <a:rect l="T12" t="T13" r="T14" b="T15"/>
              <a:pathLst>
                <a:path w="139" h="53">
                  <a:moveTo>
                    <a:pt x="0" y="39"/>
                  </a:moveTo>
                  <a:lnTo>
                    <a:pt x="3" y="53"/>
                  </a:lnTo>
                  <a:lnTo>
                    <a:pt x="139" y="0"/>
                  </a:lnTo>
                  <a:lnTo>
                    <a:pt x="0" y="39"/>
                  </a:lnTo>
                  <a:close/>
                </a:path>
              </a:pathLst>
            </a:custGeom>
            <a:solidFill>
              <a:srgbClr val="000000"/>
            </a:solidFill>
            <a:ln w="9525">
              <a:noFill/>
              <a:round/>
              <a:headEnd/>
              <a:tailEnd/>
            </a:ln>
          </p:spPr>
          <p:txBody>
            <a:bodyPr/>
            <a:lstStyle/>
            <a:p>
              <a:endParaRPr lang="en-US"/>
            </a:p>
          </p:txBody>
        </p:sp>
        <p:sp>
          <p:nvSpPr>
            <p:cNvPr id="3070" name="Freeform 1020">
              <a:extLst>
                <a:ext uri="{FF2B5EF4-FFF2-40B4-BE49-F238E27FC236}">
                  <a16:creationId xmlns:a16="http://schemas.microsoft.com/office/drawing/2014/main" id="{15ABF76E-9D2F-400B-A068-91D07960DC69}"/>
                </a:ext>
              </a:extLst>
            </p:cNvPr>
            <p:cNvSpPr>
              <a:spLocks/>
            </p:cNvSpPr>
            <p:nvPr/>
          </p:nvSpPr>
          <p:spPr bwMode="auto">
            <a:xfrm>
              <a:off x="3855" y="3475"/>
              <a:ext cx="23" cy="10"/>
            </a:xfrm>
            <a:custGeom>
              <a:avLst/>
              <a:gdLst>
                <a:gd name="T0" fmla="*/ 0 w 139"/>
                <a:gd name="T1" fmla="*/ 39 h 53"/>
                <a:gd name="T2" fmla="*/ 3 w 139"/>
                <a:gd name="T3" fmla="*/ 53 h 53"/>
                <a:gd name="T4" fmla="*/ 139 w 139"/>
                <a:gd name="T5" fmla="*/ 0 h 53"/>
                <a:gd name="T6" fmla="*/ 0 w 139"/>
                <a:gd name="T7" fmla="*/ 39 h 53"/>
                <a:gd name="T8" fmla="*/ 0 60000 65536"/>
                <a:gd name="T9" fmla="*/ 0 60000 65536"/>
                <a:gd name="T10" fmla="*/ 0 60000 65536"/>
                <a:gd name="T11" fmla="*/ 0 60000 65536"/>
                <a:gd name="T12" fmla="*/ 0 w 139"/>
                <a:gd name="T13" fmla="*/ 0 h 53"/>
                <a:gd name="T14" fmla="*/ 139 w 139"/>
                <a:gd name="T15" fmla="*/ 53 h 53"/>
              </a:gdLst>
              <a:ahLst/>
              <a:cxnLst>
                <a:cxn ang="T8">
                  <a:pos x="T0" y="T1"/>
                </a:cxn>
                <a:cxn ang="T9">
                  <a:pos x="T2" y="T3"/>
                </a:cxn>
                <a:cxn ang="T10">
                  <a:pos x="T4" y="T5"/>
                </a:cxn>
                <a:cxn ang="T11">
                  <a:pos x="T6" y="T7"/>
                </a:cxn>
              </a:cxnLst>
              <a:rect l="T12" t="T13" r="T14" b="T15"/>
              <a:pathLst>
                <a:path w="139" h="53">
                  <a:moveTo>
                    <a:pt x="0" y="39"/>
                  </a:moveTo>
                  <a:lnTo>
                    <a:pt x="3" y="53"/>
                  </a:lnTo>
                  <a:lnTo>
                    <a:pt x="139" y="0"/>
                  </a:lnTo>
                  <a:lnTo>
                    <a:pt x="0" y="39"/>
                  </a:lnTo>
                </a:path>
              </a:pathLst>
            </a:custGeom>
            <a:noFill/>
            <a:ln w="0">
              <a:solidFill>
                <a:srgbClr val="000000"/>
              </a:solidFill>
              <a:prstDash val="solid"/>
              <a:round/>
              <a:headEnd/>
              <a:tailEnd/>
            </a:ln>
          </p:spPr>
          <p:txBody>
            <a:bodyPr/>
            <a:lstStyle/>
            <a:p>
              <a:endParaRPr lang="en-US"/>
            </a:p>
          </p:txBody>
        </p:sp>
        <p:sp>
          <p:nvSpPr>
            <p:cNvPr id="3071" name="Freeform 1021">
              <a:extLst>
                <a:ext uri="{FF2B5EF4-FFF2-40B4-BE49-F238E27FC236}">
                  <a16:creationId xmlns:a16="http://schemas.microsoft.com/office/drawing/2014/main" id="{A338BEA0-EB33-431C-8B43-CC0851886B37}"/>
                </a:ext>
              </a:extLst>
            </p:cNvPr>
            <p:cNvSpPr>
              <a:spLocks/>
            </p:cNvSpPr>
            <p:nvPr/>
          </p:nvSpPr>
          <p:spPr bwMode="auto">
            <a:xfrm>
              <a:off x="3855" y="3475"/>
              <a:ext cx="23" cy="13"/>
            </a:xfrm>
            <a:custGeom>
              <a:avLst/>
              <a:gdLst>
                <a:gd name="T0" fmla="*/ 0 w 136"/>
                <a:gd name="T1" fmla="*/ 53 h 65"/>
                <a:gd name="T2" fmla="*/ 5 w 136"/>
                <a:gd name="T3" fmla="*/ 65 h 65"/>
                <a:gd name="T4" fmla="*/ 136 w 136"/>
                <a:gd name="T5" fmla="*/ 0 h 65"/>
                <a:gd name="T6" fmla="*/ 0 w 136"/>
                <a:gd name="T7" fmla="*/ 53 h 65"/>
                <a:gd name="T8" fmla="*/ 0 60000 65536"/>
                <a:gd name="T9" fmla="*/ 0 60000 65536"/>
                <a:gd name="T10" fmla="*/ 0 60000 65536"/>
                <a:gd name="T11" fmla="*/ 0 60000 65536"/>
                <a:gd name="T12" fmla="*/ 0 w 136"/>
                <a:gd name="T13" fmla="*/ 0 h 65"/>
                <a:gd name="T14" fmla="*/ 136 w 136"/>
                <a:gd name="T15" fmla="*/ 65 h 65"/>
              </a:gdLst>
              <a:ahLst/>
              <a:cxnLst>
                <a:cxn ang="T8">
                  <a:pos x="T0" y="T1"/>
                </a:cxn>
                <a:cxn ang="T9">
                  <a:pos x="T2" y="T3"/>
                </a:cxn>
                <a:cxn ang="T10">
                  <a:pos x="T4" y="T5"/>
                </a:cxn>
                <a:cxn ang="T11">
                  <a:pos x="T6" y="T7"/>
                </a:cxn>
              </a:cxnLst>
              <a:rect l="T12" t="T13" r="T14" b="T15"/>
              <a:pathLst>
                <a:path w="136" h="65">
                  <a:moveTo>
                    <a:pt x="0" y="53"/>
                  </a:moveTo>
                  <a:lnTo>
                    <a:pt x="5" y="65"/>
                  </a:lnTo>
                  <a:lnTo>
                    <a:pt x="136" y="0"/>
                  </a:lnTo>
                  <a:lnTo>
                    <a:pt x="0" y="53"/>
                  </a:lnTo>
                  <a:close/>
                </a:path>
              </a:pathLst>
            </a:custGeom>
            <a:solidFill>
              <a:srgbClr val="000000"/>
            </a:solidFill>
            <a:ln w="9525">
              <a:noFill/>
              <a:round/>
              <a:headEnd/>
              <a:tailEnd/>
            </a:ln>
          </p:spPr>
          <p:txBody>
            <a:bodyPr/>
            <a:lstStyle/>
            <a:p>
              <a:endParaRPr lang="en-US"/>
            </a:p>
          </p:txBody>
        </p:sp>
        <p:sp>
          <p:nvSpPr>
            <p:cNvPr id="3072" name="Freeform 1022">
              <a:extLst>
                <a:ext uri="{FF2B5EF4-FFF2-40B4-BE49-F238E27FC236}">
                  <a16:creationId xmlns:a16="http://schemas.microsoft.com/office/drawing/2014/main" id="{DC38CE31-E63F-4BC7-BF2D-6ADD6CD05BAE}"/>
                </a:ext>
              </a:extLst>
            </p:cNvPr>
            <p:cNvSpPr>
              <a:spLocks/>
            </p:cNvSpPr>
            <p:nvPr/>
          </p:nvSpPr>
          <p:spPr bwMode="auto">
            <a:xfrm>
              <a:off x="3855" y="3475"/>
              <a:ext cx="23" cy="13"/>
            </a:xfrm>
            <a:custGeom>
              <a:avLst/>
              <a:gdLst>
                <a:gd name="T0" fmla="*/ 0 w 136"/>
                <a:gd name="T1" fmla="*/ 53 h 65"/>
                <a:gd name="T2" fmla="*/ 5 w 136"/>
                <a:gd name="T3" fmla="*/ 65 h 65"/>
                <a:gd name="T4" fmla="*/ 136 w 136"/>
                <a:gd name="T5" fmla="*/ 0 h 65"/>
                <a:gd name="T6" fmla="*/ 0 w 136"/>
                <a:gd name="T7" fmla="*/ 53 h 65"/>
                <a:gd name="T8" fmla="*/ 0 60000 65536"/>
                <a:gd name="T9" fmla="*/ 0 60000 65536"/>
                <a:gd name="T10" fmla="*/ 0 60000 65536"/>
                <a:gd name="T11" fmla="*/ 0 60000 65536"/>
                <a:gd name="T12" fmla="*/ 0 w 136"/>
                <a:gd name="T13" fmla="*/ 0 h 65"/>
                <a:gd name="T14" fmla="*/ 136 w 136"/>
                <a:gd name="T15" fmla="*/ 65 h 65"/>
              </a:gdLst>
              <a:ahLst/>
              <a:cxnLst>
                <a:cxn ang="T8">
                  <a:pos x="T0" y="T1"/>
                </a:cxn>
                <a:cxn ang="T9">
                  <a:pos x="T2" y="T3"/>
                </a:cxn>
                <a:cxn ang="T10">
                  <a:pos x="T4" y="T5"/>
                </a:cxn>
                <a:cxn ang="T11">
                  <a:pos x="T6" y="T7"/>
                </a:cxn>
              </a:cxnLst>
              <a:rect l="T12" t="T13" r="T14" b="T15"/>
              <a:pathLst>
                <a:path w="136" h="65">
                  <a:moveTo>
                    <a:pt x="0" y="53"/>
                  </a:moveTo>
                  <a:lnTo>
                    <a:pt x="5" y="65"/>
                  </a:lnTo>
                  <a:lnTo>
                    <a:pt x="136" y="0"/>
                  </a:lnTo>
                  <a:lnTo>
                    <a:pt x="0" y="53"/>
                  </a:lnTo>
                </a:path>
              </a:pathLst>
            </a:custGeom>
            <a:noFill/>
            <a:ln w="0">
              <a:solidFill>
                <a:srgbClr val="000000"/>
              </a:solidFill>
              <a:prstDash val="solid"/>
              <a:round/>
              <a:headEnd/>
              <a:tailEnd/>
            </a:ln>
          </p:spPr>
          <p:txBody>
            <a:bodyPr/>
            <a:lstStyle/>
            <a:p>
              <a:endParaRPr lang="en-US"/>
            </a:p>
          </p:txBody>
        </p:sp>
        <p:sp>
          <p:nvSpPr>
            <p:cNvPr id="3073" name="Freeform 1023">
              <a:extLst>
                <a:ext uri="{FF2B5EF4-FFF2-40B4-BE49-F238E27FC236}">
                  <a16:creationId xmlns:a16="http://schemas.microsoft.com/office/drawing/2014/main" id="{1E903E65-219F-48E3-A7BE-20FB71D9ED18}"/>
                </a:ext>
              </a:extLst>
            </p:cNvPr>
            <p:cNvSpPr>
              <a:spLocks/>
            </p:cNvSpPr>
            <p:nvPr/>
          </p:nvSpPr>
          <p:spPr bwMode="auto">
            <a:xfrm>
              <a:off x="3856" y="3475"/>
              <a:ext cx="22" cy="15"/>
            </a:xfrm>
            <a:custGeom>
              <a:avLst/>
              <a:gdLst>
                <a:gd name="T0" fmla="*/ 0 w 131"/>
                <a:gd name="T1" fmla="*/ 65 h 76"/>
                <a:gd name="T2" fmla="*/ 5 w 131"/>
                <a:gd name="T3" fmla="*/ 76 h 76"/>
                <a:gd name="T4" fmla="*/ 131 w 131"/>
                <a:gd name="T5" fmla="*/ 0 h 76"/>
                <a:gd name="T6" fmla="*/ 0 w 131"/>
                <a:gd name="T7" fmla="*/ 65 h 76"/>
                <a:gd name="T8" fmla="*/ 0 60000 65536"/>
                <a:gd name="T9" fmla="*/ 0 60000 65536"/>
                <a:gd name="T10" fmla="*/ 0 60000 65536"/>
                <a:gd name="T11" fmla="*/ 0 60000 65536"/>
                <a:gd name="T12" fmla="*/ 0 w 131"/>
                <a:gd name="T13" fmla="*/ 0 h 76"/>
                <a:gd name="T14" fmla="*/ 131 w 131"/>
                <a:gd name="T15" fmla="*/ 76 h 76"/>
              </a:gdLst>
              <a:ahLst/>
              <a:cxnLst>
                <a:cxn ang="T8">
                  <a:pos x="T0" y="T1"/>
                </a:cxn>
                <a:cxn ang="T9">
                  <a:pos x="T2" y="T3"/>
                </a:cxn>
                <a:cxn ang="T10">
                  <a:pos x="T4" y="T5"/>
                </a:cxn>
                <a:cxn ang="T11">
                  <a:pos x="T6" y="T7"/>
                </a:cxn>
              </a:cxnLst>
              <a:rect l="T12" t="T13" r="T14" b="T15"/>
              <a:pathLst>
                <a:path w="131" h="76">
                  <a:moveTo>
                    <a:pt x="0" y="65"/>
                  </a:moveTo>
                  <a:lnTo>
                    <a:pt x="5" y="76"/>
                  </a:lnTo>
                  <a:lnTo>
                    <a:pt x="131" y="0"/>
                  </a:lnTo>
                  <a:lnTo>
                    <a:pt x="0" y="65"/>
                  </a:lnTo>
                  <a:close/>
                </a:path>
              </a:pathLst>
            </a:custGeom>
            <a:solidFill>
              <a:srgbClr val="000000"/>
            </a:solidFill>
            <a:ln w="9525">
              <a:noFill/>
              <a:round/>
              <a:headEnd/>
              <a:tailEnd/>
            </a:ln>
          </p:spPr>
          <p:txBody>
            <a:bodyPr/>
            <a:lstStyle/>
            <a:p>
              <a:endParaRPr lang="en-US"/>
            </a:p>
          </p:txBody>
        </p:sp>
        <p:sp>
          <p:nvSpPr>
            <p:cNvPr id="3074" name="Freeform 0">
              <a:extLst>
                <a:ext uri="{FF2B5EF4-FFF2-40B4-BE49-F238E27FC236}">
                  <a16:creationId xmlns:a16="http://schemas.microsoft.com/office/drawing/2014/main" id="{B57937E3-8F66-41CA-A8D4-B773CF278E4F}"/>
                </a:ext>
              </a:extLst>
            </p:cNvPr>
            <p:cNvSpPr>
              <a:spLocks/>
            </p:cNvSpPr>
            <p:nvPr/>
          </p:nvSpPr>
          <p:spPr bwMode="auto">
            <a:xfrm>
              <a:off x="3856" y="3475"/>
              <a:ext cx="22" cy="15"/>
            </a:xfrm>
            <a:custGeom>
              <a:avLst/>
              <a:gdLst>
                <a:gd name="T0" fmla="*/ 0 w 131"/>
                <a:gd name="T1" fmla="*/ 65 h 76"/>
                <a:gd name="T2" fmla="*/ 5 w 131"/>
                <a:gd name="T3" fmla="*/ 76 h 76"/>
                <a:gd name="T4" fmla="*/ 131 w 131"/>
                <a:gd name="T5" fmla="*/ 0 h 76"/>
                <a:gd name="T6" fmla="*/ 0 w 131"/>
                <a:gd name="T7" fmla="*/ 65 h 76"/>
                <a:gd name="T8" fmla="*/ 0 60000 65536"/>
                <a:gd name="T9" fmla="*/ 0 60000 65536"/>
                <a:gd name="T10" fmla="*/ 0 60000 65536"/>
                <a:gd name="T11" fmla="*/ 0 60000 65536"/>
                <a:gd name="T12" fmla="*/ 0 w 131"/>
                <a:gd name="T13" fmla="*/ 0 h 76"/>
                <a:gd name="T14" fmla="*/ 131 w 131"/>
                <a:gd name="T15" fmla="*/ 76 h 76"/>
              </a:gdLst>
              <a:ahLst/>
              <a:cxnLst>
                <a:cxn ang="T8">
                  <a:pos x="T0" y="T1"/>
                </a:cxn>
                <a:cxn ang="T9">
                  <a:pos x="T2" y="T3"/>
                </a:cxn>
                <a:cxn ang="T10">
                  <a:pos x="T4" y="T5"/>
                </a:cxn>
                <a:cxn ang="T11">
                  <a:pos x="T6" y="T7"/>
                </a:cxn>
              </a:cxnLst>
              <a:rect l="T12" t="T13" r="T14" b="T15"/>
              <a:pathLst>
                <a:path w="131" h="76">
                  <a:moveTo>
                    <a:pt x="0" y="65"/>
                  </a:moveTo>
                  <a:lnTo>
                    <a:pt x="5" y="76"/>
                  </a:lnTo>
                  <a:lnTo>
                    <a:pt x="131" y="0"/>
                  </a:lnTo>
                  <a:lnTo>
                    <a:pt x="0" y="65"/>
                  </a:lnTo>
                </a:path>
              </a:pathLst>
            </a:custGeom>
            <a:noFill/>
            <a:ln w="0">
              <a:solidFill>
                <a:srgbClr val="000000"/>
              </a:solidFill>
              <a:prstDash val="solid"/>
              <a:round/>
              <a:headEnd/>
              <a:tailEnd/>
            </a:ln>
          </p:spPr>
          <p:txBody>
            <a:bodyPr/>
            <a:lstStyle/>
            <a:p>
              <a:endParaRPr lang="en-US"/>
            </a:p>
          </p:txBody>
        </p:sp>
        <p:sp>
          <p:nvSpPr>
            <p:cNvPr id="3075" name="Freeform 1">
              <a:extLst>
                <a:ext uri="{FF2B5EF4-FFF2-40B4-BE49-F238E27FC236}">
                  <a16:creationId xmlns:a16="http://schemas.microsoft.com/office/drawing/2014/main" id="{5E699316-F1DB-4598-998E-D0CFAA908EED}"/>
                </a:ext>
              </a:extLst>
            </p:cNvPr>
            <p:cNvSpPr>
              <a:spLocks/>
            </p:cNvSpPr>
            <p:nvPr/>
          </p:nvSpPr>
          <p:spPr bwMode="auto">
            <a:xfrm>
              <a:off x="3857" y="3475"/>
              <a:ext cx="21" cy="17"/>
            </a:xfrm>
            <a:custGeom>
              <a:avLst/>
              <a:gdLst>
                <a:gd name="T0" fmla="*/ 0 w 126"/>
                <a:gd name="T1" fmla="*/ 76 h 88"/>
                <a:gd name="T2" fmla="*/ 6 w 126"/>
                <a:gd name="T3" fmla="*/ 88 h 88"/>
                <a:gd name="T4" fmla="*/ 126 w 126"/>
                <a:gd name="T5" fmla="*/ 0 h 88"/>
                <a:gd name="T6" fmla="*/ 0 w 126"/>
                <a:gd name="T7" fmla="*/ 76 h 88"/>
                <a:gd name="T8" fmla="*/ 0 60000 65536"/>
                <a:gd name="T9" fmla="*/ 0 60000 65536"/>
                <a:gd name="T10" fmla="*/ 0 60000 65536"/>
                <a:gd name="T11" fmla="*/ 0 60000 65536"/>
                <a:gd name="T12" fmla="*/ 0 w 126"/>
                <a:gd name="T13" fmla="*/ 0 h 88"/>
                <a:gd name="T14" fmla="*/ 126 w 126"/>
                <a:gd name="T15" fmla="*/ 88 h 88"/>
              </a:gdLst>
              <a:ahLst/>
              <a:cxnLst>
                <a:cxn ang="T8">
                  <a:pos x="T0" y="T1"/>
                </a:cxn>
                <a:cxn ang="T9">
                  <a:pos x="T2" y="T3"/>
                </a:cxn>
                <a:cxn ang="T10">
                  <a:pos x="T4" y="T5"/>
                </a:cxn>
                <a:cxn ang="T11">
                  <a:pos x="T6" y="T7"/>
                </a:cxn>
              </a:cxnLst>
              <a:rect l="T12" t="T13" r="T14" b="T15"/>
              <a:pathLst>
                <a:path w="126" h="88">
                  <a:moveTo>
                    <a:pt x="0" y="76"/>
                  </a:moveTo>
                  <a:lnTo>
                    <a:pt x="6" y="88"/>
                  </a:lnTo>
                  <a:lnTo>
                    <a:pt x="126" y="0"/>
                  </a:lnTo>
                  <a:lnTo>
                    <a:pt x="0" y="76"/>
                  </a:lnTo>
                  <a:close/>
                </a:path>
              </a:pathLst>
            </a:custGeom>
            <a:solidFill>
              <a:srgbClr val="000000"/>
            </a:solidFill>
            <a:ln w="9525">
              <a:noFill/>
              <a:round/>
              <a:headEnd/>
              <a:tailEnd/>
            </a:ln>
          </p:spPr>
          <p:txBody>
            <a:bodyPr/>
            <a:lstStyle/>
            <a:p>
              <a:endParaRPr lang="en-US"/>
            </a:p>
          </p:txBody>
        </p:sp>
        <p:sp>
          <p:nvSpPr>
            <p:cNvPr id="3076" name="Freeform 2">
              <a:extLst>
                <a:ext uri="{FF2B5EF4-FFF2-40B4-BE49-F238E27FC236}">
                  <a16:creationId xmlns:a16="http://schemas.microsoft.com/office/drawing/2014/main" id="{5E108E90-EE53-4EE1-84AE-317BB8148D65}"/>
                </a:ext>
              </a:extLst>
            </p:cNvPr>
            <p:cNvSpPr>
              <a:spLocks/>
            </p:cNvSpPr>
            <p:nvPr/>
          </p:nvSpPr>
          <p:spPr bwMode="auto">
            <a:xfrm>
              <a:off x="3857" y="3475"/>
              <a:ext cx="21" cy="17"/>
            </a:xfrm>
            <a:custGeom>
              <a:avLst/>
              <a:gdLst>
                <a:gd name="T0" fmla="*/ 0 w 126"/>
                <a:gd name="T1" fmla="*/ 76 h 88"/>
                <a:gd name="T2" fmla="*/ 6 w 126"/>
                <a:gd name="T3" fmla="*/ 88 h 88"/>
                <a:gd name="T4" fmla="*/ 126 w 126"/>
                <a:gd name="T5" fmla="*/ 0 h 88"/>
                <a:gd name="T6" fmla="*/ 0 w 126"/>
                <a:gd name="T7" fmla="*/ 76 h 88"/>
                <a:gd name="T8" fmla="*/ 0 60000 65536"/>
                <a:gd name="T9" fmla="*/ 0 60000 65536"/>
                <a:gd name="T10" fmla="*/ 0 60000 65536"/>
                <a:gd name="T11" fmla="*/ 0 60000 65536"/>
                <a:gd name="T12" fmla="*/ 0 w 126"/>
                <a:gd name="T13" fmla="*/ 0 h 88"/>
                <a:gd name="T14" fmla="*/ 126 w 126"/>
                <a:gd name="T15" fmla="*/ 88 h 88"/>
              </a:gdLst>
              <a:ahLst/>
              <a:cxnLst>
                <a:cxn ang="T8">
                  <a:pos x="T0" y="T1"/>
                </a:cxn>
                <a:cxn ang="T9">
                  <a:pos x="T2" y="T3"/>
                </a:cxn>
                <a:cxn ang="T10">
                  <a:pos x="T4" y="T5"/>
                </a:cxn>
                <a:cxn ang="T11">
                  <a:pos x="T6" y="T7"/>
                </a:cxn>
              </a:cxnLst>
              <a:rect l="T12" t="T13" r="T14" b="T15"/>
              <a:pathLst>
                <a:path w="126" h="88">
                  <a:moveTo>
                    <a:pt x="0" y="76"/>
                  </a:moveTo>
                  <a:lnTo>
                    <a:pt x="6" y="88"/>
                  </a:lnTo>
                  <a:lnTo>
                    <a:pt x="126" y="0"/>
                  </a:lnTo>
                  <a:lnTo>
                    <a:pt x="0" y="76"/>
                  </a:lnTo>
                </a:path>
              </a:pathLst>
            </a:custGeom>
            <a:noFill/>
            <a:ln w="0">
              <a:solidFill>
                <a:srgbClr val="000000"/>
              </a:solidFill>
              <a:prstDash val="solid"/>
              <a:round/>
              <a:headEnd/>
              <a:tailEnd/>
            </a:ln>
          </p:spPr>
          <p:txBody>
            <a:bodyPr/>
            <a:lstStyle/>
            <a:p>
              <a:endParaRPr lang="en-US"/>
            </a:p>
          </p:txBody>
        </p:sp>
        <p:sp>
          <p:nvSpPr>
            <p:cNvPr id="3077" name="Freeform 3">
              <a:extLst>
                <a:ext uri="{FF2B5EF4-FFF2-40B4-BE49-F238E27FC236}">
                  <a16:creationId xmlns:a16="http://schemas.microsoft.com/office/drawing/2014/main" id="{44FD8DF9-818F-42A8-9B7D-06B7244D4583}"/>
                </a:ext>
              </a:extLst>
            </p:cNvPr>
            <p:cNvSpPr>
              <a:spLocks/>
            </p:cNvSpPr>
            <p:nvPr/>
          </p:nvSpPr>
          <p:spPr bwMode="auto">
            <a:xfrm>
              <a:off x="3858" y="3475"/>
              <a:ext cx="20" cy="20"/>
            </a:xfrm>
            <a:custGeom>
              <a:avLst/>
              <a:gdLst>
                <a:gd name="T0" fmla="*/ 0 w 120"/>
                <a:gd name="T1" fmla="*/ 88 h 99"/>
                <a:gd name="T2" fmla="*/ 7 w 120"/>
                <a:gd name="T3" fmla="*/ 99 h 99"/>
                <a:gd name="T4" fmla="*/ 120 w 120"/>
                <a:gd name="T5" fmla="*/ 0 h 99"/>
                <a:gd name="T6" fmla="*/ 0 w 120"/>
                <a:gd name="T7" fmla="*/ 88 h 99"/>
                <a:gd name="T8" fmla="*/ 0 60000 65536"/>
                <a:gd name="T9" fmla="*/ 0 60000 65536"/>
                <a:gd name="T10" fmla="*/ 0 60000 65536"/>
                <a:gd name="T11" fmla="*/ 0 60000 65536"/>
                <a:gd name="T12" fmla="*/ 0 w 120"/>
                <a:gd name="T13" fmla="*/ 0 h 99"/>
                <a:gd name="T14" fmla="*/ 120 w 120"/>
                <a:gd name="T15" fmla="*/ 99 h 99"/>
              </a:gdLst>
              <a:ahLst/>
              <a:cxnLst>
                <a:cxn ang="T8">
                  <a:pos x="T0" y="T1"/>
                </a:cxn>
                <a:cxn ang="T9">
                  <a:pos x="T2" y="T3"/>
                </a:cxn>
                <a:cxn ang="T10">
                  <a:pos x="T4" y="T5"/>
                </a:cxn>
                <a:cxn ang="T11">
                  <a:pos x="T6" y="T7"/>
                </a:cxn>
              </a:cxnLst>
              <a:rect l="T12" t="T13" r="T14" b="T15"/>
              <a:pathLst>
                <a:path w="120" h="99">
                  <a:moveTo>
                    <a:pt x="0" y="88"/>
                  </a:moveTo>
                  <a:lnTo>
                    <a:pt x="7" y="99"/>
                  </a:lnTo>
                  <a:lnTo>
                    <a:pt x="120" y="0"/>
                  </a:lnTo>
                  <a:lnTo>
                    <a:pt x="0" y="88"/>
                  </a:lnTo>
                  <a:close/>
                </a:path>
              </a:pathLst>
            </a:custGeom>
            <a:solidFill>
              <a:srgbClr val="000000"/>
            </a:solidFill>
            <a:ln w="9525">
              <a:noFill/>
              <a:round/>
              <a:headEnd/>
              <a:tailEnd/>
            </a:ln>
          </p:spPr>
          <p:txBody>
            <a:bodyPr/>
            <a:lstStyle/>
            <a:p>
              <a:endParaRPr lang="en-US"/>
            </a:p>
          </p:txBody>
        </p:sp>
        <p:sp>
          <p:nvSpPr>
            <p:cNvPr id="3078" name="Freeform 4">
              <a:extLst>
                <a:ext uri="{FF2B5EF4-FFF2-40B4-BE49-F238E27FC236}">
                  <a16:creationId xmlns:a16="http://schemas.microsoft.com/office/drawing/2014/main" id="{BF57B0EE-02E3-4598-A498-5B084CC5EDC9}"/>
                </a:ext>
              </a:extLst>
            </p:cNvPr>
            <p:cNvSpPr>
              <a:spLocks/>
            </p:cNvSpPr>
            <p:nvPr/>
          </p:nvSpPr>
          <p:spPr bwMode="auto">
            <a:xfrm>
              <a:off x="3858" y="3475"/>
              <a:ext cx="20" cy="20"/>
            </a:xfrm>
            <a:custGeom>
              <a:avLst/>
              <a:gdLst>
                <a:gd name="T0" fmla="*/ 0 w 120"/>
                <a:gd name="T1" fmla="*/ 88 h 99"/>
                <a:gd name="T2" fmla="*/ 7 w 120"/>
                <a:gd name="T3" fmla="*/ 99 h 99"/>
                <a:gd name="T4" fmla="*/ 120 w 120"/>
                <a:gd name="T5" fmla="*/ 0 h 99"/>
                <a:gd name="T6" fmla="*/ 0 w 120"/>
                <a:gd name="T7" fmla="*/ 88 h 99"/>
                <a:gd name="T8" fmla="*/ 0 60000 65536"/>
                <a:gd name="T9" fmla="*/ 0 60000 65536"/>
                <a:gd name="T10" fmla="*/ 0 60000 65536"/>
                <a:gd name="T11" fmla="*/ 0 60000 65536"/>
                <a:gd name="T12" fmla="*/ 0 w 120"/>
                <a:gd name="T13" fmla="*/ 0 h 99"/>
                <a:gd name="T14" fmla="*/ 120 w 120"/>
                <a:gd name="T15" fmla="*/ 99 h 99"/>
              </a:gdLst>
              <a:ahLst/>
              <a:cxnLst>
                <a:cxn ang="T8">
                  <a:pos x="T0" y="T1"/>
                </a:cxn>
                <a:cxn ang="T9">
                  <a:pos x="T2" y="T3"/>
                </a:cxn>
                <a:cxn ang="T10">
                  <a:pos x="T4" y="T5"/>
                </a:cxn>
                <a:cxn ang="T11">
                  <a:pos x="T6" y="T7"/>
                </a:cxn>
              </a:cxnLst>
              <a:rect l="T12" t="T13" r="T14" b="T15"/>
              <a:pathLst>
                <a:path w="120" h="99">
                  <a:moveTo>
                    <a:pt x="0" y="88"/>
                  </a:moveTo>
                  <a:lnTo>
                    <a:pt x="7" y="99"/>
                  </a:lnTo>
                  <a:lnTo>
                    <a:pt x="120" y="0"/>
                  </a:lnTo>
                  <a:lnTo>
                    <a:pt x="0" y="88"/>
                  </a:lnTo>
                </a:path>
              </a:pathLst>
            </a:custGeom>
            <a:noFill/>
            <a:ln w="0">
              <a:solidFill>
                <a:srgbClr val="000000"/>
              </a:solidFill>
              <a:prstDash val="solid"/>
              <a:round/>
              <a:headEnd/>
              <a:tailEnd/>
            </a:ln>
          </p:spPr>
          <p:txBody>
            <a:bodyPr/>
            <a:lstStyle/>
            <a:p>
              <a:endParaRPr lang="en-US"/>
            </a:p>
          </p:txBody>
        </p:sp>
        <p:sp>
          <p:nvSpPr>
            <p:cNvPr id="3079" name="Freeform 5">
              <a:extLst>
                <a:ext uri="{FF2B5EF4-FFF2-40B4-BE49-F238E27FC236}">
                  <a16:creationId xmlns:a16="http://schemas.microsoft.com/office/drawing/2014/main" id="{1ED9C1E4-E94F-4EFE-9CC4-5E0555088687}"/>
                </a:ext>
              </a:extLst>
            </p:cNvPr>
            <p:cNvSpPr>
              <a:spLocks/>
            </p:cNvSpPr>
            <p:nvPr/>
          </p:nvSpPr>
          <p:spPr bwMode="auto">
            <a:xfrm>
              <a:off x="3859" y="3475"/>
              <a:ext cx="19" cy="22"/>
            </a:xfrm>
            <a:custGeom>
              <a:avLst/>
              <a:gdLst>
                <a:gd name="T0" fmla="*/ 0 w 113"/>
                <a:gd name="T1" fmla="*/ 99 h 109"/>
                <a:gd name="T2" fmla="*/ 7 w 113"/>
                <a:gd name="T3" fmla="*/ 109 h 109"/>
                <a:gd name="T4" fmla="*/ 113 w 113"/>
                <a:gd name="T5" fmla="*/ 0 h 109"/>
                <a:gd name="T6" fmla="*/ 0 w 113"/>
                <a:gd name="T7" fmla="*/ 99 h 109"/>
                <a:gd name="T8" fmla="*/ 0 60000 65536"/>
                <a:gd name="T9" fmla="*/ 0 60000 65536"/>
                <a:gd name="T10" fmla="*/ 0 60000 65536"/>
                <a:gd name="T11" fmla="*/ 0 60000 65536"/>
                <a:gd name="T12" fmla="*/ 0 w 113"/>
                <a:gd name="T13" fmla="*/ 0 h 109"/>
                <a:gd name="T14" fmla="*/ 113 w 113"/>
                <a:gd name="T15" fmla="*/ 109 h 109"/>
              </a:gdLst>
              <a:ahLst/>
              <a:cxnLst>
                <a:cxn ang="T8">
                  <a:pos x="T0" y="T1"/>
                </a:cxn>
                <a:cxn ang="T9">
                  <a:pos x="T2" y="T3"/>
                </a:cxn>
                <a:cxn ang="T10">
                  <a:pos x="T4" y="T5"/>
                </a:cxn>
                <a:cxn ang="T11">
                  <a:pos x="T6" y="T7"/>
                </a:cxn>
              </a:cxnLst>
              <a:rect l="T12" t="T13" r="T14" b="T15"/>
              <a:pathLst>
                <a:path w="113" h="109">
                  <a:moveTo>
                    <a:pt x="0" y="99"/>
                  </a:moveTo>
                  <a:lnTo>
                    <a:pt x="7" y="109"/>
                  </a:lnTo>
                  <a:lnTo>
                    <a:pt x="113" y="0"/>
                  </a:lnTo>
                  <a:lnTo>
                    <a:pt x="0" y="99"/>
                  </a:lnTo>
                  <a:close/>
                </a:path>
              </a:pathLst>
            </a:custGeom>
            <a:solidFill>
              <a:srgbClr val="000000"/>
            </a:solidFill>
            <a:ln w="9525">
              <a:noFill/>
              <a:round/>
              <a:headEnd/>
              <a:tailEnd/>
            </a:ln>
          </p:spPr>
          <p:txBody>
            <a:bodyPr/>
            <a:lstStyle/>
            <a:p>
              <a:endParaRPr lang="en-US"/>
            </a:p>
          </p:txBody>
        </p:sp>
        <p:sp>
          <p:nvSpPr>
            <p:cNvPr id="3080" name="Freeform 6">
              <a:extLst>
                <a:ext uri="{FF2B5EF4-FFF2-40B4-BE49-F238E27FC236}">
                  <a16:creationId xmlns:a16="http://schemas.microsoft.com/office/drawing/2014/main" id="{3F153A74-BDFF-4BD9-B8AB-EFC1D340182C}"/>
                </a:ext>
              </a:extLst>
            </p:cNvPr>
            <p:cNvSpPr>
              <a:spLocks/>
            </p:cNvSpPr>
            <p:nvPr/>
          </p:nvSpPr>
          <p:spPr bwMode="auto">
            <a:xfrm>
              <a:off x="3859" y="3475"/>
              <a:ext cx="19" cy="22"/>
            </a:xfrm>
            <a:custGeom>
              <a:avLst/>
              <a:gdLst>
                <a:gd name="T0" fmla="*/ 0 w 113"/>
                <a:gd name="T1" fmla="*/ 99 h 109"/>
                <a:gd name="T2" fmla="*/ 7 w 113"/>
                <a:gd name="T3" fmla="*/ 109 h 109"/>
                <a:gd name="T4" fmla="*/ 113 w 113"/>
                <a:gd name="T5" fmla="*/ 0 h 109"/>
                <a:gd name="T6" fmla="*/ 0 w 113"/>
                <a:gd name="T7" fmla="*/ 99 h 109"/>
                <a:gd name="T8" fmla="*/ 0 60000 65536"/>
                <a:gd name="T9" fmla="*/ 0 60000 65536"/>
                <a:gd name="T10" fmla="*/ 0 60000 65536"/>
                <a:gd name="T11" fmla="*/ 0 60000 65536"/>
                <a:gd name="T12" fmla="*/ 0 w 113"/>
                <a:gd name="T13" fmla="*/ 0 h 109"/>
                <a:gd name="T14" fmla="*/ 113 w 113"/>
                <a:gd name="T15" fmla="*/ 109 h 109"/>
              </a:gdLst>
              <a:ahLst/>
              <a:cxnLst>
                <a:cxn ang="T8">
                  <a:pos x="T0" y="T1"/>
                </a:cxn>
                <a:cxn ang="T9">
                  <a:pos x="T2" y="T3"/>
                </a:cxn>
                <a:cxn ang="T10">
                  <a:pos x="T4" y="T5"/>
                </a:cxn>
                <a:cxn ang="T11">
                  <a:pos x="T6" y="T7"/>
                </a:cxn>
              </a:cxnLst>
              <a:rect l="T12" t="T13" r="T14" b="T15"/>
              <a:pathLst>
                <a:path w="113" h="109">
                  <a:moveTo>
                    <a:pt x="0" y="99"/>
                  </a:moveTo>
                  <a:lnTo>
                    <a:pt x="7" y="109"/>
                  </a:lnTo>
                  <a:lnTo>
                    <a:pt x="113" y="0"/>
                  </a:lnTo>
                  <a:lnTo>
                    <a:pt x="0" y="99"/>
                  </a:lnTo>
                </a:path>
              </a:pathLst>
            </a:custGeom>
            <a:noFill/>
            <a:ln w="0">
              <a:solidFill>
                <a:srgbClr val="000000"/>
              </a:solidFill>
              <a:prstDash val="solid"/>
              <a:round/>
              <a:headEnd/>
              <a:tailEnd/>
            </a:ln>
          </p:spPr>
          <p:txBody>
            <a:bodyPr/>
            <a:lstStyle/>
            <a:p>
              <a:endParaRPr lang="en-US"/>
            </a:p>
          </p:txBody>
        </p:sp>
        <p:sp>
          <p:nvSpPr>
            <p:cNvPr id="3081" name="Freeform 7">
              <a:extLst>
                <a:ext uri="{FF2B5EF4-FFF2-40B4-BE49-F238E27FC236}">
                  <a16:creationId xmlns:a16="http://schemas.microsoft.com/office/drawing/2014/main" id="{E6783CDA-1699-4CFE-9DF3-4527C720D1FD}"/>
                </a:ext>
              </a:extLst>
            </p:cNvPr>
            <p:cNvSpPr>
              <a:spLocks/>
            </p:cNvSpPr>
            <p:nvPr/>
          </p:nvSpPr>
          <p:spPr bwMode="auto">
            <a:xfrm>
              <a:off x="3860" y="3475"/>
              <a:ext cx="18" cy="23"/>
            </a:xfrm>
            <a:custGeom>
              <a:avLst/>
              <a:gdLst>
                <a:gd name="T0" fmla="*/ 0 w 106"/>
                <a:gd name="T1" fmla="*/ 109 h 118"/>
                <a:gd name="T2" fmla="*/ 9 w 106"/>
                <a:gd name="T3" fmla="*/ 118 h 118"/>
                <a:gd name="T4" fmla="*/ 106 w 106"/>
                <a:gd name="T5" fmla="*/ 0 h 118"/>
                <a:gd name="T6" fmla="*/ 0 w 106"/>
                <a:gd name="T7" fmla="*/ 109 h 118"/>
                <a:gd name="T8" fmla="*/ 0 60000 65536"/>
                <a:gd name="T9" fmla="*/ 0 60000 65536"/>
                <a:gd name="T10" fmla="*/ 0 60000 65536"/>
                <a:gd name="T11" fmla="*/ 0 60000 65536"/>
                <a:gd name="T12" fmla="*/ 0 w 106"/>
                <a:gd name="T13" fmla="*/ 0 h 118"/>
                <a:gd name="T14" fmla="*/ 106 w 106"/>
                <a:gd name="T15" fmla="*/ 118 h 118"/>
              </a:gdLst>
              <a:ahLst/>
              <a:cxnLst>
                <a:cxn ang="T8">
                  <a:pos x="T0" y="T1"/>
                </a:cxn>
                <a:cxn ang="T9">
                  <a:pos x="T2" y="T3"/>
                </a:cxn>
                <a:cxn ang="T10">
                  <a:pos x="T4" y="T5"/>
                </a:cxn>
                <a:cxn ang="T11">
                  <a:pos x="T6" y="T7"/>
                </a:cxn>
              </a:cxnLst>
              <a:rect l="T12" t="T13" r="T14" b="T15"/>
              <a:pathLst>
                <a:path w="106" h="118">
                  <a:moveTo>
                    <a:pt x="0" y="109"/>
                  </a:moveTo>
                  <a:lnTo>
                    <a:pt x="9" y="118"/>
                  </a:lnTo>
                  <a:lnTo>
                    <a:pt x="106" y="0"/>
                  </a:lnTo>
                  <a:lnTo>
                    <a:pt x="0" y="109"/>
                  </a:lnTo>
                  <a:close/>
                </a:path>
              </a:pathLst>
            </a:custGeom>
            <a:solidFill>
              <a:srgbClr val="000000"/>
            </a:solidFill>
            <a:ln w="9525">
              <a:noFill/>
              <a:round/>
              <a:headEnd/>
              <a:tailEnd/>
            </a:ln>
          </p:spPr>
          <p:txBody>
            <a:bodyPr/>
            <a:lstStyle/>
            <a:p>
              <a:endParaRPr lang="en-US"/>
            </a:p>
          </p:txBody>
        </p:sp>
        <p:sp>
          <p:nvSpPr>
            <p:cNvPr id="3082" name="Freeform 8">
              <a:extLst>
                <a:ext uri="{FF2B5EF4-FFF2-40B4-BE49-F238E27FC236}">
                  <a16:creationId xmlns:a16="http://schemas.microsoft.com/office/drawing/2014/main" id="{5677392A-D535-49D6-9616-631ECB2E385E}"/>
                </a:ext>
              </a:extLst>
            </p:cNvPr>
            <p:cNvSpPr>
              <a:spLocks/>
            </p:cNvSpPr>
            <p:nvPr/>
          </p:nvSpPr>
          <p:spPr bwMode="auto">
            <a:xfrm>
              <a:off x="3860" y="3475"/>
              <a:ext cx="18" cy="23"/>
            </a:xfrm>
            <a:custGeom>
              <a:avLst/>
              <a:gdLst>
                <a:gd name="T0" fmla="*/ 0 w 106"/>
                <a:gd name="T1" fmla="*/ 109 h 118"/>
                <a:gd name="T2" fmla="*/ 9 w 106"/>
                <a:gd name="T3" fmla="*/ 118 h 118"/>
                <a:gd name="T4" fmla="*/ 106 w 106"/>
                <a:gd name="T5" fmla="*/ 0 h 118"/>
                <a:gd name="T6" fmla="*/ 0 w 106"/>
                <a:gd name="T7" fmla="*/ 109 h 118"/>
                <a:gd name="T8" fmla="*/ 0 60000 65536"/>
                <a:gd name="T9" fmla="*/ 0 60000 65536"/>
                <a:gd name="T10" fmla="*/ 0 60000 65536"/>
                <a:gd name="T11" fmla="*/ 0 60000 65536"/>
                <a:gd name="T12" fmla="*/ 0 w 106"/>
                <a:gd name="T13" fmla="*/ 0 h 118"/>
                <a:gd name="T14" fmla="*/ 106 w 106"/>
                <a:gd name="T15" fmla="*/ 118 h 118"/>
              </a:gdLst>
              <a:ahLst/>
              <a:cxnLst>
                <a:cxn ang="T8">
                  <a:pos x="T0" y="T1"/>
                </a:cxn>
                <a:cxn ang="T9">
                  <a:pos x="T2" y="T3"/>
                </a:cxn>
                <a:cxn ang="T10">
                  <a:pos x="T4" y="T5"/>
                </a:cxn>
                <a:cxn ang="T11">
                  <a:pos x="T6" y="T7"/>
                </a:cxn>
              </a:cxnLst>
              <a:rect l="T12" t="T13" r="T14" b="T15"/>
              <a:pathLst>
                <a:path w="106" h="118">
                  <a:moveTo>
                    <a:pt x="0" y="109"/>
                  </a:moveTo>
                  <a:lnTo>
                    <a:pt x="9" y="118"/>
                  </a:lnTo>
                  <a:lnTo>
                    <a:pt x="106" y="0"/>
                  </a:lnTo>
                  <a:lnTo>
                    <a:pt x="0" y="109"/>
                  </a:lnTo>
                </a:path>
              </a:pathLst>
            </a:custGeom>
            <a:noFill/>
            <a:ln w="0">
              <a:solidFill>
                <a:srgbClr val="000000"/>
              </a:solidFill>
              <a:prstDash val="solid"/>
              <a:round/>
              <a:headEnd/>
              <a:tailEnd/>
            </a:ln>
          </p:spPr>
          <p:txBody>
            <a:bodyPr/>
            <a:lstStyle/>
            <a:p>
              <a:endParaRPr lang="en-US"/>
            </a:p>
          </p:txBody>
        </p:sp>
        <p:sp>
          <p:nvSpPr>
            <p:cNvPr id="3083" name="Freeform 9">
              <a:extLst>
                <a:ext uri="{FF2B5EF4-FFF2-40B4-BE49-F238E27FC236}">
                  <a16:creationId xmlns:a16="http://schemas.microsoft.com/office/drawing/2014/main" id="{4A30F283-264E-459F-A29D-248292EF9FEA}"/>
                </a:ext>
              </a:extLst>
            </p:cNvPr>
            <p:cNvSpPr>
              <a:spLocks/>
            </p:cNvSpPr>
            <p:nvPr/>
          </p:nvSpPr>
          <p:spPr bwMode="auto">
            <a:xfrm>
              <a:off x="3861" y="3475"/>
              <a:ext cx="17" cy="25"/>
            </a:xfrm>
            <a:custGeom>
              <a:avLst/>
              <a:gdLst>
                <a:gd name="T0" fmla="*/ 0 w 97"/>
                <a:gd name="T1" fmla="*/ 118 h 127"/>
                <a:gd name="T2" fmla="*/ 8 w 97"/>
                <a:gd name="T3" fmla="*/ 127 h 127"/>
                <a:gd name="T4" fmla="*/ 97 w 97"/>
                <a:gd name="T5" fmla="*/ 0 h 127"/>
                <a:gd name="T6" fmla="*/ 0 w 97"/>
                <a:gd name="T7" fmla="*/ 118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0" y="118"/>
                  </a:moveTo>
                  <a:lnTo>
                    <a:pt x="8" y="127"/>
                  </a:lnTo>
                  <a:lnTo>
                    <a:pt x="97" y="0"/>
                  </a:lnTo>
                  <a:lnTo>
                    <a:pt x="0" y="118"/>
                  </a:lnTo>
                  <a:close/>
                </a:path>
              </a:pathLst>
            </a:custGeom>
            <a:solidFill>
              <a:srgbClr val="000000"/>
            </a:solidFill>
            <a:ln w="9525">
              <a:noFill/>
              <a:round/>
              <a:headEnd/>
              <a:tailEnd/>
            </a:ln>
          </p:spPr>
          <p:txBody>
            <a:bodyPr/>
            <a:lstStyle/>
            <a:p>
              <a:endParaRPr lang="en-US"/>
            </a:p>
          </p:txBody>
        </p:sp>
        <p:sp>
          <p:nvSpPr>
            <p:cNvPr id="3084" name="Freeform 10">
              <a:extLst>
                <a:ext uri="{FF2B5EF4-FFF2-40B4-BE49-F238E27FC236}">
                  <a16:creationId xmlns:a16="http://schemas.microsoft.com/office/drawing/2014/main" id="{3B858DBF-4B59-48DD-9923-1EEC7FE4849A}"/>
                </a:ext>
              </a:extLst>
            </p:cNvPr>
            <p:cNvSpPr>
              <a:spLocks/>
            </p:cNvSpPr>
            <p:nvPr/>
          </p:nvSpPr>
          <p:spPr bwMode="auto">
            <a:xfrm>
              <a:off x="3861" y="3475"/>
              <a:ext cx="17" cy="25"/>
            </a:xfrm>
            <a:custGeom>
              <a:avLst/>
              <a:gdLst>
                <a:gd name="T0" fmla="*/ 0 w 97"/>
                <a:gd name="T1" fmla="*/ 118 h 127"/>
                <a:gd name="T2" fmla="*/ 8 w 97"/>
                <a:gd name="T3" fmla="*/ 127 h 127"/>
                <a:gd name="T4" fmla="*/ 97 w 97"/>
                <a:gd name="T5" fmla="*/ 0 h 127"/>
                <a:gd name="T6" fmla="*/ 0 w 97"/>
                <a:gd name="T7" fmla="*/ 118 h 127"/>
                <a:gd name="T8" fmla="*/ 0 60000 65536"/>
                <a:gd name="T9" fmla="*/ 0 60000 65536"/>
                <a:gd name="T10" fmla="*/ 0 60000 65536"/>
                <a:gd name="T11" fmla="*/ 0 60000 65536"/>
                <a:gd name="T12" fmla="*/ 0 w 97"/>
                <a:gd name="T13" fmla="*/ 0 h 127"/>
                <a:gd name="T14" fmla="*/ 97 w 97"/>
                <a:gd name="T15" fmla="*/ 127 h 127"/>
              </a:gdLst>
              <a:ahLst/>
              <a:cxnLst>
                <a:cxn ang="T8">
                  <a:pos x="T0" y="T1"/>
                </a:cxn>
                <a:cxn ang="T9">
                  <a:pos x="T2" y="T3"/>
                </a:cxn>
                <a:cxn ang="T10">
                  <a:pos x="T4" y="T5"/>
                </a:cxn>
                <a:cxn ang="T11">
                  <a:pos x="T6" y="T7"/>
                </a:cxn>
              </a:cxnLst>
              <a:rect l="T12" t="T13" r="T14" b="T15"/>
              <a:pathLst>
                <a:path w="97" h="127">
                  <a:moveTo>
                    <a:pt x="0" y="118"/>
                  </a:moveTo>
                  <a:lnTo>
                    <a:pt x="8" y="127"/>
                  </a:lnTo>
                  <a:lnTo>
                    <a:pt x="97" y="0"/>
                  </a:lnTo>
                  <a:lnTo>
                    <a:pt x="0" y="118"/>
                  </a:lnTo>
                </a:path>
              </a:pathLst>
            </a:custGeom>
            <a:noFill/>
            <a:ln w="0">
              <a:solidFill>
                <a:srgbClr val="000000"/>
              </a:solidFill>
              <a:prstDash val="solid"/>
              <a:round/>
              <a:headEnd/>
              <a:tailEnd/>
            </a:ln>
          </p:spPr>
          <p:txBody>
            <a:bodyPr/>
            <a:lstStyle/>
            <a:p>
              <a:endParaRPr lang="en-US"/>
            </a:p>
          </p:txBody>
        </p:sp>
        <p:sp>
          <p:nvSpPr>
            <p:cNvPr id="3085" name="Freeform 11">
              <a:extLst>
                <a:ext uri="{FF2B5EF4-FFF2-40B4-BE49-F238E27FC236}">
                  <a16:creationId xmlns:a16="http://schemas.microsoft.com/office/drawing/2014/main" id="{84A06097-D4AE-41AB-848A-A2EF3818F610}"/>
                </a:ext>
              </a:extLst>
            </p:cNvPr>
            <p:cNvSpPr>
              <a:spLocks/>
            </p:cNvSpPr>
            <p:nvPr/>
          </p:nvSpPr>
          <p:spPr bwMode="auto">
            <a:xfrm>
              <a:off x="3863" y="3475"/>
              <a:ext cx="15" cy="27"/>
            </a:xfrm>
            <a:custGeom>
              <a:avLst/>
              <a:gdLst>
                <a:gd name="T0" fmla="*/ 0 w 89"/>
                <a:gd name="T1" fmla="*/ 127 h 134"/>
                <a:gd name="T2" fmla="*/ 10 w 89"/>
                <a:gd name="T3" fmla="*/ 134 h 134"/>
                <a:gd name="T4" fmla="*/ 89 w 89"/>
                <a:gd name="T5" fmla="*/ 0 h 134"/>
                <a:gd name="T6" fmla="*/ 0 w 89"/>
                <a:gd name="T7" fmla="*/ 127 h 134"/>
                <a:gd name="T8" fmla="*/ 0 60000 65536"/>
                <a:gd name="T9" fmla="*/ 0 60000 65536"/>
                <a:gd name="T10" fmla="*/ 0 60000 65536"/>
                <a:gd name="T11" fmla="*/ 0 60000 65536"/>
                <a:gd name="T12" fmla="*/ 0 w 89"/>
                <a:gd name="T13" fmla="*/ 0 h 134"/>
                <a:gd name="T14" fmla="*/ 89 w 89"/>
                <a:gd name="T15" fmla="*/ 134 h 134"/>
              </a:gdLst>
              <a:ahLst/>
              <a:cxnLst>
                <a:cxn ang="T8">
                  <a:pos x="T0" y="T1"/>
                </a:cxn>
                <a:cxn ang="T9">
                  <a:pos x="T2" y="T3"/>
                </a:cxn>
                <a:cxn ang="T10">
                  <a:pos x="T4" y="T5"/>
                </a:cxn>
                <a:cxn ang="T11">
                  <a:pos x="T6" y="T7"/>
                </a:cxn>
              </a:cxnLst>
              <a:rect l="T12" t="T13" r="T14" b="T15"/>
              <a:pathLst>
                <a:path w="89" h="134">
                  <a:moveTo>
                    <a:pt x="0" y="127"/>
                  </a:moveTo>
                  <a:lnTo>
                    <a:pt x="10" y="134"/>
                  </a:lnTo>
                  <a:lnTo>
                    <a:pt x="89" y="0"/>
                  </a:lnTo>
                  <a:lnTo>
                    <a:pt x="0" y="127"/>
                  </a:lnTo>
                  <a:close/>
                </a:path>
              </a:pathLst>
            </a:custGeom>
            <a:solidFill>
              <a:srgbClr val="000000"/>
            </a:solidFill>
            <a:ln w="9525">
              <a:noFill/>
              <a:round/>
              <a:headEnd/>
              <a:tailEnd/>
            </a:ln>
          </p:spPr>
          <p:txBody>
            <a:bodyPr/>
            <a:lstStyle/>
            <a:p>
              <a:endParaRPr lang="en-US"/>
            </a:p>
          </p:txBody>
        </p:sp>
        <p:sp>
          <p:nvSpPr>
            <p:cNvPr id="3086" name="Freeform 12">
              <a:extLst>
                <a:ext uri="{FF2B5EF4-FFF2-40B4-BE49-F238E27FC236}">
                  <a16:creationId xmlns:a16="http://schemas.microsoft.com/office/drawing/2014/main" id="{D96E306E-0AF2-4654-BD17-2AECA9929CFA}"/>
                </a:ext>
              </a:extLst>
            </p:cNvPr>
            <p:cNvSpPr>
              <a:spLocks/>
            </p:cNvSpPr>
            <p:nvPr/>
          </p:nvSpPr>
          <p:spPr bwMode="auto">
            <a:xfrm>
              <a:off x="3863" y="3475"/>
              <a:ext cx="15" cy="27"/>
            </a:xfrm>
            <a:custGeom>
              <a:avLst/>
              <a:gdLst>
                <a:gd name="T0" fmla="*/ 0 w 89"/>
                <a:gd name="T1" fmla="*/ 127 h 134"/>
                <a:gd name="T2" fmla="*/ 10 w 89"/>
                <a:gd name="T3" fmla="*/ 134 h 134"/>
                <a:gd name="T4" fmla="*/ 89 w 89"/>
                <a:gd name="T5" fmla="*/ 0 h 134"/>
                <a:gd name="T6" fmla="*/ 0 w 89"/>
                <a:gd name="T7" fmla="*/ 127 h 134"/>
                <a:gd name="T8" fmla="*/ 0 60000 65536"/>
                <a:gd name="T9" fmla="*/ 0 60000 65536"/>
                <a:gd name="T10" fmla="*/ 0 60000 65536"/>
                <a:gd name="T11" fmla="*/ 0 60000 65536"/>
                <a:gd name="T12" fmla="*/ 0 w 89"/>
                <a:gd name="T13" fmla="*/ 0 h 134"/>
                <a:gd name="T14" fmla="*/ 89 w 89"/>
                <a:gd name="T15" fmla="*/ 134 h 134"/>
              </a:gdLst>
              <a:ahLst/>
              <a:cxnLst>
                <a:cxn ang="T8">
                  <a:pos x="T0" y="T1"/>
                </a:cxn>
                <a:cxn ang="T9">
                  <a:pos x="T2" y="T3"/>
                </a:cxn>
                <a:cxn ang="T10">
                  <a:pos x="T4" y="T5"/>
                </a:cxn>
                <a:cxn ang="T11">
                  <a:pos x="T6" y="T7"/>
                </a:cxn>
              </a:cxnLst>
              <a:rect l="T12" t="T13" r="T14" b="T15"/>
              <a:pathLst>
                <a:path w="89" h="134">
                  <a:moveTo>
                    <a:pt x="0" y="127"/>
                  </a:moveTo>
                  <a:lnTo>
                    <a:pt x="10" y="134"/>
                  </a:lnTo>
                  <a:lnTo>
                    <a:pt x="89" y="0"/>
                  </a:lnTo>
                  <a:lnTo>
                    <a:pt x="0" y="127"/>
                  </a:lnTo>
                </a:path>
              </a:pathLst>
            </a:custGeom>
            <a:noFill/>
            <a:ln w="0">
              <a:solidFill>
                <a:srgbClr val="000000"/>
              </a:solidFill>
              <a:prstDash val="solid"/>
              <a:round/>
              <a:headEnd/>
              <a:tailEnd/>
            </a:ln>
          </p:spPr>
          <p:txBody>
            <a:bodyPr/>
            <a:lstStyle/>
            <a:p>
              <a:endParaRPr lang="en-US"/>
            </a:p>
          </p:txBody>
        </p:sp>
        <p:sp>
          <p:nvSpPr>
            <p:cNvPr id="3087" name="Freeform 13">
              <a:extLst>
                <a:ext uri="{FF2B5EF4-FFF2-40B4-BE49-F238E27FC236}">
                  <a16:creationId xmlns:a16="http://schemas.microsoft.com/office/drawing/2014/main" id="{F66E1DB8-84C0-41AA-8DBF-FB631BF5C4D1}"/>
                </a:ext>
              </a:extLst>
            </p:cNvPr>
            <p:cNvSpPr>
              <a:spLocks/>
            </p:cNvSpPr>
            <p:nvPr/>
          </p:nvSpPr>
          <p:spPr bwMode="auto">
            <a:xfrm>
              <a:off x="3864" y="3475"/>
              <a:ext cx="14" cy="28"/>
            </a:xfrm>
            <a:custGeom>
              <a:avLst/>
              <a:gdLst>
                <a:gd name="T0" fmla="*/ 0 w 79"/>
                <a:gd name="T1" fmla="*/ 134 h 141"/>
                <a:gd name="T2" fmla="*/ 10 w 79"/>
                <a:gd name="T3" fmla="*/ 141 h 141"/>
                <a:gd name="T4" fmla="*/ 79 w 79"/>
                <a:gd name="T5" fmla="*/ 0 h 141"/>
                <a:gd name="T6" fmla="*/ 0 w 79"/>
                <a:gd name="T7" fmla="*/ 134 h 141"/>
                <a:gd name="T8" fmla="*/ 0 60000 65536"/>
                <a:gd name="T9" fmla="*/ 0 60000 65536"/>
                <a:gd name="T10" fmla="*/ 0 60000 65536"/>
                <a:gd name="T11" fmla="*/ 0 60000 65536"/>
                <a:gd name="T12" fmla="*/ 0 w 79"/>
                <a:gd name="T13" fmla="*/ 0 h 141"/>
                <a:gd name="T14" fmla="*/ 79 w 79"/>
                <a:gd name="T15" fmla="*/ 141 h 141"/>
              </a:gdLst>
              <a:ahLst/>
              <a:cxnLst>
                <a:cxn ang="T8">
                  <a:pos x="T0" y="T1"/>
                </a:cxn>
                <a:cxn ang="T9">
                  <a:pos x="T2" y="T3"/>
                </a:cxn>
                <a:cxn ang="T10">
                  <a:pos x="T4" y="T5"/>
                </a:cxn>
                <a:cxn ang="T11">
                  <a:pos x="T6" y="T7"/>
                </a:cxn>
              </a:cxnLst>
              <a:rect l="T12" t="T13" r="T14" b="T15"/>
              <a:pathLst>
                <a:path w="79" h="141">
                  <a:moveTo>
                    <a:pt x="0" y="134"/>
                  </a:moveTo>
                  <a:lnTo>
                    <a:pt x="10" y="141"/>
                  </a:lnTo>
                  <a:lnTo>
                    <a:pt x="79" y="0"/>
                  </a:lnTo>
                  <a:lnTo>
                    <a:pt x="0" y="134"/>
                  </a:lnTo>
                  <a:close/>
                </a:path>
              </a:pathLst>
            </a:custGeom>
            <a:solidFill>
              <a:srgbClr val="000000"/>
            </a:solidFill>
            <a:ln w="9525">
              <a:noFill/>
              <a:round/>
              <a:headEnd/>
              <a:tailEnd/>
            </a:ln>
          </p:spPr>
          <p:txBody>
            <a:bodyPr/>
            <a:lstStyle/>
            <a:p>
              <a:endParaRPr lang="en-US"/>
            </a:p>
          </p:txBody>
        </p:sp>
        <p:sp>
          <p:nvSpPr>
            <p:cNvPr id="3088" name="Freeform 14">
              <a:extLst>
                <a:ext uri="{FF2B5EF4-FFF2-40B4-BE49-F238E27FC236}">
                  <a16:creationId xmlns:a16="http://schemas.microsoft.com/office/drawing/2014/main" id="{811787D9-E993-4328-A26A-81DD4ED2C923}"/>
                </a:ext>
              </a:extLst>
            </p:cNvPr>
            <p:cNvSpPr>
              <a:spLocks/>
            </p:cNvSpPr>
            <p:nvPr/>
          </p:nvSpPr>
          <p:spPr bwMode="auto">
            <a:xfrm>
              <a:off x="3864" y="3475"/>
              <a:ext cx="14" cy="28"/>
            </a:xfrm>
            <a:custGeom>
              <a:avLst/>
              <a:gdLst>
                <a:gd name="T0" fmla="*/ 0 w 79"/>
                <a:gd name="T1" fmla="*/ 134 h 141"/>
                <a:gd name="T2" fmla="*/ 10 w 79"/>
                <a:gd name="T3" fmla="*/ 141 h 141"/>
                <a:gd name="T4" fmla="*/ 79 w 79"/>
                <a:gd name="T5" fmla="*/ 0 h 141"/>
                <a:gd name="T6" fmla="*/ 0 w 79"/>
                <a:gd name="T7" fmla="*/ 134 h 141"/>
                <a:gd name="T8" fmla="*/ 0 60000 65536"/>
                <a:gd name="T9" fmla="*/ 0 60000 65536"/>
                <a:gd name="T10" fmla="*/ 0 60000 65536"/>
                <a:gd name="T11" fmla="*/ 0 60000 65536"/>
                <a:gd name="T12" fmla="*/ 0 w 79"/>
                <a:gd name="T13" fmla="*/ 0 h 141"/>
                <a:gd name="T14" fmla="*/ 79 w 79"/>
                <a:gd name="T15" fmla="*/ 141 h 141"/>
              </a:gdLst>
              <a:ahLst/>
              <a:cxnLst>
                <a:cxn ang="T8">
                  <a:pos x="T0" y="T1"/>
                </a:cxn>
                <a:cxn ang="T9">
                  <a:pos x="T2" y="T3"/>
                </a:cxn>
                <a:cxn ang="T10">
                  <a:pos x="T4" y="T5"/>
                </a:cxn>
                <a:cxn ang="T11">
                  <a:pos x="T6" y="T7"/>
                </a:cxn>
              </a:cxnLst>
              <a:rect l="T12" t="T13" r="T14" b="T15"/>
              <a:pathLst>
                <a:path w="79" h="141">
                  <a:moveTo>
                    <a:pt x="0" y="134"/>
                  </a:moveTo>
                  <a:lnTo>
                    <a:pt x="10" y="141"/>
                  </a:lnTo>
                  <a:lnTo>
                    <a:pt x="79" y="0"/>
                  </a:lnTo>
                  <a:lnTo>
                    <a:pt x="0" y="134"/>
                  </a:lnTo>
                </a:path>
              </a:pathLst>
            </a:custGeom>
            <a:noFill/>
            <a:ln w="0">
              <a:solidFill>
                <a:srgbClr val="000000"/>
              </a:solidFill>
              <a:prstDash val="solid"/>
              <a:round/>
              <a:headEnd/>
              <a:tailEnd/>
            </a:ln>
          </p:spPr>
          <p:txBody>
            <a:bodyPr/>
            <a:lstStyle/>
            <a:p>
              <a:endParaRPr lang="en-US"/>
            </a:p>
          </p:txBody>
        </p:sp>
        <p:sp>
          <p:nvSpPr>
            <p:cNvPr id="3089" name="Freeform 15">
              <a:extLst>
                <a:ext uri="{FF2B5EF4-FFF2-40B4-BE49-F238E27FC236}">
                  <a16:creationId xmlns:a16="http://schemas.microsoft.com/office/drawing/2014/main" id="{7D5B8733-BC33-4C6F-B78A-D57B23380982}"/>
                </a:ext>
              </a:extLst>
            </p:cNvPr>
            <p:cNvSpPr>
              <a:spLocks/>
            </p:cNvSpPr>
            <p:nvPr/>
          </p:nvSpPr>
          <p:spPr bwMode="auto">
            <a:xfrm>
              <a:off x="3866" y="3475"/>
              <a:ext cx="12" cy="29"/>
            </a:xfrm>
            <a:custGeom>
              <a:avLst/>
              <a:gdLst>
                <a:gd name="T0" fmla="*/ 0 w 69"/>
                <a:gd name="T1" fmla="*/ 141 h 147"/>
                <a:gd name="T2" fmla="*/ 11 w 69"/>
                <a:gd name="T3" fmla="*/ 147 h 147"/>
                <a:gd name="T4" fmla="*/ 69 w 69"/>
                <a:gd name="T5" fmla="*/ 0 h 147"/>
                <a:gd name="T6" fmla="*/ 0 w 69"/>
                <a:gd name="T7" fmla="*/ 141 h 147"/>
                <a:gd name="T8" fmla="*/ 0 60000 65536"/>
                <a:gd name="T9" fmla="*/ 0 60000 65536"/>
                <a:gd name="T10" fmla="*/ 0 60000 65536"/>
                <a:gd name="T11" fmla="*/ 0 60000 65536"/>
                <a:gd name="T12" fmla="*/ 0 w 69"/>
                <a:gd name="T13" fmla="*/ 0 h 147"/>
                <a:gd name="T14" fmla="*/ 69 w 69"/>
                <a:gd name="T15" fmla="*/ 147 h 147"/>
              </a:gdLst>
              <a:ahLst/>
              <a:cxnLst>
                <a:cxn ang="T8">
                  <a:pos x="T0" y="T1"/>
                </a:cxn>
                <a:cxn ang="T9">
                  <a:pos x="T2" y="T3"/>
                </a:cxn>
                <a:cxn ang="T10">
                  <a:pos x="T4" y="T5"/>
                </a:cxn>
                <a:cxn ang="T11">
                  <a:pos x="T6" y="T7"/>
                </a:cxn>
              </a:cxnLst>
              <a:rect l="T12" t="T13" r="T14" b="T15"/>
              <a:pathLst>
                <a:path w="69" h="147">
                  <a:moveTo>
                    <a:pt x="0" y="141"/>
                  </a:moveTo>
                  <a:lnTo>
                    <a:pt x="11" y="147"/>
                  </a:lnTo>
                  <a:lnTo>
                    <a:pt x="69" y="0"/>
                  </a:lnTo>
                  <a:lnTo>
                    <a:pt x="0" y="141"/>
                  </a:lnTo>
                  <a:close/>
                </a:path>
              </a:pathLst>
            </a:custGeom>
            <a:solidFill>
              <a:srgbClr val="000000"/>
            </a:solidFill>
            <a:ln w="9525">
              <a:noFill/>
              <a:round/>
              <a:headEnd/>
              <a:tailEnd/>
            </a:ln>
          </p:spPr>
          <p:txBody>
            <a:bodyPr/>
            <a:lstStyle/>
            <a:p>
              <a:endParaRPr lang="en-US"/>
            </a:p>
          </p:txBody>
        </p:sp>
        <p:sp>
          <p:nvSpPr>
            <p:cNvPr id="3090" name="Freeform 16">
              <a:extLst>
                <a:ext uri="{FF2B5EF4-FFF2-40B4-BE49-F238E27FC236}">
                  <a16:creationId xmlns:a16="http://schemas.microsoft.com/office/drawing/2014/main" id="{83A1BE6A-12DA-44C9-A15D-ACDFC700F51D}"/>
                </a:ext>
              </a:extLst>
            </p:cNvPr>
            <p:cNvSpPr>
              <a:spLocks/>
            </p:cNvSpPr>
            <p:nvPr/>
          </p:nvSpPr>
          <p:spPr bwMode="auto">
            <a:xfrm>
              <a:off x="3866" y="3475"/>
              <a:ext cx="12" cy="29"/>
            </a:xfrm>
            <a:custGeom>
              <a:avLst/>
              <a:gdLst>
                <a:gd name="T0" fmla="*/ 0 w 69"/>
                <a:gd name="T1" fmla="*/ 141 h 147"/>
                <a:gd name="T2" fmla="*/ 11 w 69"/>
                <a:gd name="T3" fmla="*/ 147 h 147"/>
                <a:gd name="T4" fmla="*/ 69 w 69"/>
                <a:gd name="T5" fmla="*/ 0 h 147"/>
                <a:gd name="T6" fmla="*/ 0 w 69"/>
                <a:gd name="T7" fmla="*/ 141 h 147"/>
                <a:gd name="T8" fmla="*/ 0 60000 65536"/>
                <a:gd name="T9" fmla="*/ 0 60000 65536"/>
                <a:gd name="T10" fmla="*/ 0 60000 65536"/>
                <a:gd name="T11" fmla="*/ 0 60000 65536"/>
                <a:gd name="T12" fmla="*/ 0 w 69"/>
                <a:gd name="T13" fmla="*/ 0 h 147"/>
                <a:gd name="T14" fmla="*/ 69 w 69"/>
                <a:gd name="T15" fmla="*/ 147 h 147"/>
              </a:gdLst>
              <a:ahLst/>
              <a:cxnLst>
                <a:cxn ang="T8">
                  <a:pos x="T0" y="T1"/>
                </a:cxn>
                <a:cxn ang="T9">
                  <a:pos x="T2" y="T3"/>
                </a:cxn>
                <a:cxn ang="T10">
                  <a:pos x="T4" y="T5"/>
                </a:cxn>
                <a:cxn ang="T11">
                  <a:pos x="T6" y="T7"/>
                </a:cxn>
              </a:cxnLst>
              <a:rect l="T12" t="T13" r="T14" b="T15"/>
              <a:pathLst>
                <a:path w="69" h="147">
                  <a:moveTo>
                    <a:pt x="0" y="141"/>
                  </a:moveTo>
                  <a:lnTo>
                    <a:pt x="11" y="147"/>
                  </a:lnTo>
                  <a:lnTo>
                    <a:pt x="69" y="0"/>
                  </a:lnTo>
                  <a:lnTo>
                    <a:pt x="0" y="141"/>
                  </a:lnTo>
                </a:path>
              </a:pathLst>
            </a:custGeom>
            <a:noFill/>
            <a:ln w="0">
              <a:solidFill>
                <a:srgbClr val="000000"/>
              </a:solidFill>
              <a:prstDash val="solid"/>
              <a:round/>
              <a:headEnd/>
              <a:tailEnd/>
            </a:ln>
          </p:spPr>
          <p:txBody>
            <a:bodyPr/>
            <a:lstStyle/>
            <a:p>
              <a:endParaRPr lang="en-US"/>
            </a:p>
          </p:txBody>
        </p:sp>
        <p:sp>
          <p:nvSpPr>
            <p:cNvPr id="3091" name="Freeform 17">
              <a:extLst>
                <a:ext uri="{FF2B5EF4-FFF2-40B4-BE49-F238E27FC236}">
                  <a16:creationId xmlns:a16="http://schemas.microsoft.com/office/drawing/2014/main" id="{8C8A1F2C-7C30-48FE-8157-365E3EFCDD74}"/>
                </a:ext>
              </a:extLst>
            </p:cNvPr>
            <p:cNvSpPr>
              <a:spLocks/>
            </p:cNvSpPr>
            <p:nvPr/>
          </p:nvSpPr>
          <p:spPr bwMode="auto">
            <a:xfrm>
              <a:off x="3868" y="3475"/>
              <a:ext cx="10" cy="30"/>
            </a:xfrm>
            <a:custGeom>
              <a:avLst/>
              <a:gdLst>
                <a:gd name="T0" fmla="*/ 0 w 58"/>
                <a:gd name="T1" fmla="*/ 147 h 152"/>
                <a:gd name="T2" fmla="*/ 11 w 58"/>
                <a:gd name="T3" fmla="*/ 152 h 152"/>
                <a:gd name="T4" fmla="*/ 58 w 58"/>
                <a:gd name="T5" fmla="*/ 0 h 152"/>
                <a:gd name="T6" fmla="*/ 0 w 58"/>
                <a:gd name="T7" fmla="*/ 147 h 152"/>
                <a:gd name="T8" fmla="*/ 0 60000 65536"/>
                <a:gd name="T9" fmla="*/ 0 60000 65536"/>
                <a:gd name="T10" fmla="*/ 0 60000 65536"/>
                <a:gd name="T11" fmla="*/ 0 60000 65536"/>
                <a:gd name="T12" fmla="*/ 0 w 58"/>
                <a:gd name="T13" fmla="*/ 0 h 152"/>
                <a:gd name="T14" fmla="*/ 58 w 58"/>
                <a:gd name="T15" fmla="*/ 152 h 152"/>
              </a:gdLst>
              <a:ahLst/>
              <a:cxnLst>
                <a:cxn ang="T8">
                  <a:pos x="T0" y="T1"/>
                </a:cxn>
                <a:cxn ang="T9">
                  <a:pos x="T2" y="T3"/>
                </a:cxn>
                <a:cxn ang="T10">
                  <a:pos x="T4" y="T5"/>
                </a:cxn>
                <a:cxn ang="T11">
                  <a:pos x="T6" y="T7"/>
                </a:cxn>
              </a:cxnLst>
              <a:rect l="T12" t="T13" r="T14" b="T15"/>
              <a:pathLst>
                <a:path w="58" h="152">
                  <a:moveTo>
                    <a:pt x="0" y="147"/>
                  </a:moveTo>
                  <a:lnTo>
                    <a:pt x="11" y="152"/>
                  </a:lnTo>
                  <a:lnTo>
                    <a:pt x="58" y="0"/>
                  </a:lnTo>
                  <a:lnTo>
                    <a:pt x="0" y="147"/>
                  </a:lnTo>
                  <a:close/>
                </a:path>
              </a:pathLst>
            </a:custGeom>
            <a:solidFill>
              <a:srgbClr val="000000"/>
            </a:solidFill>
            <a:ln w="9525">
              <a:noFill/>
              <a:round/>
              <a:headEnd/>
              <a:tailEnd/>
            </a:ln>
          </p:spPr>
          <p:txBody>
            <a:bodyPr/>
            <a:lstStyle/>
            <a:p>
              <a:endParaRPr lang="en-US"/>
            </a:p>
          </p:txBody>
        </p:sp>
        <p:sp>
          <p:nvSpPr>
            <p:cNvPr id="3092" name="Freeform 18">
              <a:extLst>
                <a:ext uri="{FF2B5EF4-FFF2-40B4-BE49-F238E27FC236}">
                  <a16:creationId xmlns:a16="http://schemas.microsoft.com/office/drawing/2014/main" id="{AB94B139-2995-493D-A757-98062B7563FF}"/>
                </a:ext>
              </a:extLst>
            </p:cNvPr>
            <p:cNvSpPr>
              <a:spLocks/>
            </p:cNvSpPr>
            <p:nvPr/>
          </p:nvSpPr>
          <p:spPr bwMode="auto">
            <a:xfrm>
              <a:off x="3868" y="3475"/>
              <a:ext cx="10" cy="30"/>
            </a:xfrm>
            <a:custGeom>
              <a:avLst/>
              <a:gdLst>
                <a:gd name="T0" fmla="*/ 0 w 58"/>
                <a:gd name="T1" fmla="*/ 147 h 152"/>
                <a:gd name="T2" fmla="*/ 11 w 58"/>
                <a:gd name="T3" fmla="*/ 152 h 152"/>
                <a:gd name="T4" fmla="*/ 58 w 58"/>
                <a:gd name="T5" fmla="*/ 0 h 152"/>
                <a:gd name="T6" fmla="*/ 0 w 58"/>
                <a:gd name="T7" fmla="*/ 147 h 152"/>
                <a:gd name="T8" fmla="*/ 0 60000 65536"/>
                <a:gd name="T9" fmla="*/ 0 60000 65536"/>
                <a:gd name="T10" fmla="*/ 0 60000 65536"/>
                <a:gd name="T11" fmla="*/ 0 60000 65536"/>
                <a:gd name="T12" fmla="*/ 0 w 58"/>
                <a:gd name="T13" fmla="*/ 0 h 152"/>
                <a:gd name="T14" fmla="*/ 58 w 58"/>
                <a:gd name="T15" fmla="*/ 152 h 152"/>
              </a:gdLst>
              <a:ahLst/>
              <a:cxnLst>
                <a:cxn ang="T8">
                  <a:pos x="T0" y="T1"/>
                </a:cxn>
                <a:cxn ang="T9">
                  <a:pos x="T2" y="T3"/>
                </a:cxn>
                <a:cxn ang="T10">
                  <a:pos x="T4" y="T5"/>
                </a:cxn>
                <a:cxn ang="T11">
                  <a:pos x="T6" y="T7"/>
                </a:cxn>
              </a:cxnLst>
              <a:rect l="T12" t="T13" r="T14" b="T15"/>
              <a:pathLst>
                <a:path w="58" h="152">
                  <a:moveTo>
                    <a:pt x="0" y="147"/>
                  </a:moveTo>
                  <a:lnTo>
                    <a:pt x="11" y="152"/>
                  </a:lnTo>
                  <a:lnTo>
                    <a:pt x="58" y="0"/>
                  </a:lnTo>
                  <a:lnTo>
                    <a:pt x="0" y="147"/>
                  </a:lnTo>
                </a:path>
              </a:pathLst>
            </a:custGeom>
            <a:noFill/>
            <a:ln w="0">
              <a:solidFill>
                <a:srgbClr val="000000"/>
              </a:solidFill>
              <a:prstDash val="solid"/>
              <a:round/>
              <a:headEnd/>
              <a:tailEnd/>
            </a:ln>
          </p:spPr>
          <p:txBody>
            <a:bodyPr/>
            <a:lstStyle/>
            <a:p>
              <a:endParaRPr lang="en-US"/>
            </a:p>
          </p:txBody>
        </p:sp>
        <p:sp>
          <p:nvSpPr>
            <p:cNvPr id="3093" name="Freeform 19">
              <a:extLst>
                <a:ext uri="{FF2B5EF4-FFF2-40B4-BE49-F238E27FC236}">
                  <a16:creationId xmlns:a16="http://schemas.microsoft.com/office/drawing/2014/main" id="{76B917D2-DEFA-4613-A8FE-18D96E4A2B50}"/>
                </a:ext>
              </a:extLst>
            </p:cNvPr>
            <p:cNvSpPr>
              <a:spLocks/>
            </p:cNvSpPr>
            <p:nvPr/>
          </p:nvSpPr>
          <p:spPr bwMode="auto">
            <a:xfrm>
              <a:off x="3870" y="3475"/>
              <a:ext cx="8" cy="31"/>
            </a:xfrm>
            <a:custGeom>
              <a:avLst/>
              <a:gdLst>
                <a:gd name="T0" fmla="*/ 0 w 47"/>
                <a:gd name="T1" fmla="*/ 152 h 155"/>
                <a:gd name="T2" fmla="*/ 11 w 47"/>
                <a:gd name="T3" fmla="*/ 155 h 155"/>
                <a:gd name="T4" fmla="*/ 47 w 47"/>
                <a:gd name="T5" fmla="*/ 0 h 155"/>
                <a:gd name="T6" fmla="*/ 0 w 47"/>
                <a:gd name="T7" fmla="*/ 152 h 155"/>
                <a:gd name="T8" fmla="*/ 0 60000 65536"/>
                <a:gd name="T9" fmla="*/ 0 60000 65536"/>
                <a:gd name="T10" fmla="*/ 0 60000 65536"/>
                <a:gd name="T11" fmla="*/ 0 60000 65536"/>
                <a:gd name="T12" fmla="*/ 0 w 47"/>
                <a:gd name="T13" fmla="*/ 0 h 155"/>
                <a:gd name="T14" fmla="*/ 47 w 47"/>
                <a:gd name="T15" fmla="*/ 155 h 155"/>
              </a:gdLst>
              <a:ahLst/>
              <a:cxnLst>
                <a:cxn ang="T8">
                  <a:pos x="T0" y="T1"/>
                </a:cxn>
                <a:cxn ang="T9">
                  <a:pos x="T2" y="T3"/>
                </a:cxn>
                <a:cxn ang="T10">
                  <a:pos x="T4" y="T5"/>
                </a:cxn>
                <a:cxn ang="T11">
                  <a:pos x="T6" y="T7"/>
                </a:cxn>
              </a:cxnLst>
              <a:rect l="T12" t="T13" r="T14" b="T15"/>
              <a:pathLst>
                <a:path w="47" h="155">
                  <a:moveTo>
                    <a:pt x="0" y="152"/>
                  </a:moveTo>
                  <a:lnTo>
                    <a:pt x="11" y="155"/>
                  </a:lnTo>
                  <a:lnTo>
                    <a:pt x="47" y="0"/>
                  </a:lnTo>
                  <a:lnTo>
                    <a:pt x="0" y="152"/>
                  </a:lnTo>
                  <a:close/>
                </a:path>
              </a:pathLst>
            </a:custGeom>
            <a:solidFill>
              <a:srgbClr val="000000"/>
            </a:solidFill>
            <a:ln w="9525">
              <a:noFill/>
              <a:round/>
              <a:headEnd/>
              <a:tailEnd/>
            </a:ln>
          </p:spPr>
          <p:txBody>
            <a:bodyPr/>
            <a:lstStyle/>
            <a:p>
              <a:endParaRPr lang="en-US"/>
            </a:p>
          </p:txBody>
        </p:sp>
        <p:sp>
          <p:nvSpPr>
            <p:cNvPr id="3094" name="Freeform 20">
              <a:extLst>
                <a:ext uri="{FF2B5EF4-FFF2-40B4-BE49-F238E27FC236}">
                  <a16:creationId xmlns:a16="http://schemas.microsoft.com/office/drawing/2014/main" id="{C8A0122E-6105-4C2B-970F-EA894B7F8464}"/>
                </a:ext>
              </a:extLst>
            </p:cNvPr>
            <p:cNvSpPr>
              <a:spLocks/>
            </p:cNvSpPr>
            <p:nvPr/>
          </p:nvSpPr>
          <p:spPr bwMode="auto">
            <a:xfrm>
              <a:off x="3870" y="3475"/>
              <a:ext cx="8" cy="31"/>
            </a:xfrm>
            <a:custGeom>
              <a:avLst/>
              <a:gdLst>
                <a:gd name="T0" fmla="*/ 0 w 47"/>
                <a:gd name="T1" fmla="*/ 152 h 155"/>
                <a:gd name="T2" fmla="*/ 11 w 47"/>
                <a:gd name="T3" fmla="*/ 155 h 155"/>
                <a:gd name="T4" fmla="*/ 47 w 47"/>
                <a:gd name="T5" fmla="*/ 0 h 155"/>
                <a:gd name="T6" fmla="*/ 0 w 47"/>
                <a:gd name="T7" fmla="*/ 152 h 155"/>
                <a:gd name="T8" fmla="*/ 0 60000 65536"/>
                <a:gd name="T9" fmla="*/ 0 60000 65536"/>
                <a:gd name="T10" fmla="*/ 0 60000 65536"/>
                <a:gd name="T11" fmla="*/ 0 60000 65536"/>
                <a:gd name="T12" fmla="*/ 0 w 47"/>
                <a:gd name="T13" fmla="*/ 0 h 155"/>
                <a:gd name="T14" fmla="*/ 47 w 47"/>
                <a:gd name="T15" fmla="*/ 155 h 155"/>
              </a:gdLst>
              <a:ahLst/>
              <a:cxnLst>
                <a:cxn ang="T8">
                  <a:pos x="T0" y="T1"/>
                </a:cxn>
                <a:cxn ang="T9">
                  <a:pos x="T2" y="T3"/>
                </a:cxn>
                <a:cxn ang="T10">
                  <a:pos x="T4" y="T5"/>
                </a:cxn>
                <a:cxn ang="T11">
                  <a:pos x="T6" y="T7"/>
                </a:cxn>
              </a:cxnLst>
              <a:rect l="T12" t="T13" r="T14" b="T15"/>
              <a:pathLst>
                <a:path w="47" h="155">
                  <a:moveTo>
                    <a:pt x="0" y="152"/>
                  </a:moveTo>
                  <a:lnTo>
                    <a:pt x="11" y="155"/>
                  </a:lnTo>
                  <a:lnTo>
                    <a:pt x="47" y="0"/>
                  </a:lnTo>
                  <a:lnTo>
                    <a:pt x="0" y="152"/>
                  </a:lnTo>
                </a:path>
              </a:pathLst>
            </a:custGeom>
            <a:noFill/>
            <a:ln w="0">
              <a:solidFill>
                <a:srgbClr val="000000"/>
              </a:solidFill>
              <a:prstDash val="solid"/>
              <a:round/>
              <a:headEnd/>
              <a:tailEnd/>
            </a:ln>
          </p:spPr>
          <p:txBody>
            <a:bodyPr/>
            <a:lstStyle/>
            <a:p>
              <a:endParaRPr lang="en-US"/>
            </a:p>
          </p:txBody>
        </p:sp>
        <p:sp>
          <p:nvSpPr>
            <p:cNvPr id="3095" name="Freeform 21">
              <a:extLst>
                <a:ext uri="{FF2B5EF4-FFF2-40B4-BE49-F238E27FC236}">
                  <a16:creationId xmlns:a16="http://schemas.microsoft.com/office/drawing/2014/main" id="{C2512CF8-7BA0-43BC-A4DE-CF0F3D33240C}"/>
                </a:ext>
              </a:extLst>
            </p:cNvPr>
            <p:cNvSpPr>
              <a:spLocks/>
            </p:cNvSpPr>
            <p:nvPr/>
          </p:nvSpPr>
          <p:spPr bwMode="auto">
            <a:xfrm>
              <a:off x="3872" y="3475"/>
              <a:ext cx="6" cy="31"/>
            </a:xfrm>
            <a:custGeom>
              <a:avLst/>
              <a:gdLst>
                <a:gd name="T0" fmla="*/ 0 w 36"/>
                <a:gd name="T1" fmla="*/ 155 h 158"/>
                <a:gd name="T2" fmla="*/ 12 w 36"/>
                <a:gd name="T3" fmla="*/ 158 h 158"/>
                <a:gd name="T4" fmla="*/ 36 w 36"/>
                <a:gd name="T5" fmla="*/ 0 h 158"/>
                <a:gd name="T6" fmla="*/ 0 w 36"/>
                <a:gd name="T7" fmla="*/ 155 h 158"/>
                <a:gd name="T8" fmla="*/ 0 60000 65536"/>
                <a:gd name="T9" fmla="*/ 0 60000 65536"/>
                <a:gd name="T10" fmla="*/ 0 60000 65536"/>
                <a:gd name="T11" fmla="*/ 0 60000 65536"/>
                <a:gd name="T12" fmla="*/ 0 w 36"/>
                <a:gd name="T13" fmla="*/ 0 h 158"/>
                <a:gd name="T14" fmla="*/ 36 w 36"/>
                <a:gd name="T15" fmla="*/ 158 h 158"/>
              </a:gdLst>
              <a:ahLst/>
              <a:cxnLst>
                <a:cxn ang="T8">
                  <a:pos x="T0" y="T1"/>
                </a:cxn>
                <a:cxn ang="T9">
                  <a:pos x="T2" y="T3"/>
                </a:cxn>
                <a:cxn ang="T10">
                  <a:pos x="T4" y="T5"/>
                </a:cxn>
                <a:cxn ang="T11">
                  <a:pos x="T6" y="T7"/>
                </a:cxn>
              </a:cxnLst>
              <a:rect l="T12" t="T13" r="T14" b="T15"/>
              <a:pathLst>
                <a:path w="36" h="158">
                  <a:moveTo>
                    <a:pt x="0" y="155"/>
                  </a:moveTo>
                  <a:lnTo>
                    <a:pt x="12" y="158"/>
                  </a:lnTo>
                  <a:lnTo>
                    <a:pt x="36" y="0"/>
                  </a:lnTo>
                  <a:lnTo>
                    <a:pt x="0" y="155"/>
                  </a:lnTo>
                  <a:close/>
                </a:path>
              </a:pathLst>
            </a:custGeom>
            <a:solidFill>
              <a:srgbClr val="000000"/>
            </a:solidFill>
            <a:ln w="9525">
              <a:noFill/>
              <a:round/>
              <a:headEnd/>
              <a:tailEnd/>
            </a:ln>
          </p:spPr>
          <p:txBody>
            <a:bodyPr/>
            <a:lstStyle/>
            <a:p>
              <a:endParaRPr lang="en-US"/>
            </a:p>
          </p:txBody>
        </p:sp>
        <p:sp>
          <p:nvSpPr>
            <p:cNvPr id="3096" name="Freeform 22">
              <a:extLst>
                <a:ext uri="{FF2B5EF4-FFF2-40B4-BE49-F238E27FC236}">
                  <a16:creationId xmlns:a16="http://schemas.microsoft.com/office/drawing/2014/main" id="{087B5B5D-52AC-4501-9986-DCC918982B96}"/>
                </a:ext>
              </a:extLst>
            </p:cNvPr>
            <p:cNvSpPr>
              <a:spLocks/>
            </p:cNvSpPr>
            <p:nvPr/>
          </p:nvSpPr>
          <p:spPr bwMode="auto">
            <a:xfrm>
              <a:off x="3872" y="3475"/>
              <a:ext cx="6" cy="31"/>
            </a:xfrm>
            <a:custGeom>
              <a:avLst/>
              <a:gdLst>
                <a:gd name="T0" fmla="*/ 0 w 36"/>
                <a:gd name="T1" fmla="*/ 155 h 158"/>
                <a:gd name="T2" fmla="*/ 12 w 36"/>
                <a:gd name="T3" fmla="*/ 158 h 158"/>
                <a:gd name="T4" fmla="*/ 36 w 36"/>
                <a:gd name="T5" fmla="*/ 0 h 158"/>
                <a:gd name="T6" fmla="*/ 0 w 36"/>
                <a:gd name="T7" fmla="*/ 155 h 158"/>
                <a:gd name="T8" fmla="*/ 0 60000 65536"/>
                <a:gd name="T9" fmla="*/ 0 60000 65536"/>
                <a:gd name="T10" fmla="*/ 0 60000 65536"/>
                <a:gd name="T11" fmla="*/ 0 60000 65536"/>
                <a:gd name="T12" fmla="*/ 0 w 36"/>
                <a:gd name="T13" fmla="*/ 0 h 158"/>
                <a:gd name="T14" fmla="*/ 36 w 36"/>
                <a:gd name="T15" fmla="*/ 158 h 158"/>
              </a:gdLst>
              <a:ahLst/>
              <a:cxnLst>
                <a:cxn ang="T8">
                  <a:pos x="T0" y="T1"/>
                </a:cxn>
                <a:cxn ang="T9">
                  <a:pos x="T2" y="T3"/>
                </a:cxn>
                <a:cxn ang="T10">
                  <a:pos x="T4" y="T5"/>
                </a:cxn>
                <a:cxn ang="T11">
                  <a:pos x="T6" y="T7"/>
                </a:cxn>
              </a:cxnLst>
              <a:rect l="T12" t="T13" r="T14" b="T15"/>
              <a:pathLst>
                <a:path w="36" h="158">
                  <a:moveTo>
                    <a:pt x="0" y="155"/>
                  </a:moveTo>
                  <a:lnTo>
                    <a:pt x="12" y="158"/>
                  </a:lnTo>
                  <a:lnTo>
                    <a:pt x="36" y="0"/>
                  </a:lnTo>
                  <a:lnTo>
                    <a:pt x="0" y="155"/>
                  </a:lnTo>
                </a:path>
              </a:pathLst>
            </a:custGeom>
            <a:noFill/>
            <a:ln w="0">
              <a:solidFill>
                <a:srgbClr val="000000"/>
              </a:solidFill>
              <a:prstDash val="solid"/>
              <a:round/>
              <a:headEnd/>
              <a:tailEnd/>
            </a:ln>
          </p:spPr>
          <p:txBody>
            <a:bodyPr/>
            <a:lstStyle/>
            <a:p>
              <a:endParaRPr lang="en-US"/>
            </a:p>
          </p:txBody>
        </p:sp>
        <p:sp>
          <p:nvSpPr>
            <p:cNvPr id="3097" name="Freeform 23">
              <a:extLst>
                <a:ext uri="{FF2B5EF4-FFF2-40B4-BE49-F238E27FC236}">
                  <a16:creationId xmlns:a16="http://schemas.microsoft.com/office/drawing/2014/main" id="{A7B0610E-3CDB-45BF-BD41-673F1ADFC6E6}"/>
                </a:ext>
              </a:extLst>
            </p:cNvPr>
            <p:cNvSpPr>
              <a:spLocks/>
            </p:cNvSpPr>
            <p:nvPr/>
          </p:nvSpPr>
          <p:spPr bwMode="auto">
            <a:xfrm>
              <a:off x="3874" y="3475"/>
              <a:ext cx="4" cy="32"/>
            </a:xfrm>
            <a:custGeom>
              <a:avLst/>
              <a:gdLst>
                <a:gd name="T0" fmla="*/ 0 w 24"/>
                <a:gd name="T1" fmla="*/ 158 h 160"/>
                <a:gd name="T2" fmla="*/ 12 w 24"/>
                <a:gd name="T3" fmla="*/ 160 h 160"/>
                <a:gd name="T4" fmla="*/ 24 w 24"/>
                <a:gd name="T5" fmla="*/ 0 h 160"/>
                <a:gd name="T6" fmla="*/ 0 w 24"/>
                <a:gd name="T7" fmla="*/ 158 h 160"/>
                <a:gd name="T8" fmla="*/ 0 60000 65536"/>
                <a:gd name="T9" fmla="*/ 0 60000 65536"/>
                <a:gd name="T10" fmla="*/ 0 60000 65536"/>
                <a:gd name="T11" fmla="*/ 0 60000 65536"/>
                <a:gd name="T12" fmla="*/ 0 w 24"/>
                <a:gd name="T13" fmla="*/ 0 h 160"/>
                <a:gd name="T14" fmla="*/ 24 w 24"/>
                <a:gd name="T15" fmla="*/ 160 h 160"/>
              </a:gdLst>
              <a:ahLst/>
              <a:cxnLst>
                <a:cxn ang="T8">
                  <a:pos x="T0" y="T1"/>
                </a:cxn>
                <a:cxn ang="T9">
                  <a:pos x="T2" y="T3"/>
                </a:cxn>
                <a:cxn ang="T10">
                  <a:pos x="T4" y="T5"/>
                </a:cxn>
                <a:cxn ang="T11">
                  <a:pos x="T6" y="T7"/>
                </a:cxn>
              </a:cxnLst>
              <a:rect l="T12" t="T13" r="T14" b="T15"/>
              <a:pathLst>
                <a:path w="24" h="160">
                  <a:moveTo>
                    <a:pt x="0" y="158"/>
                  </a:moveTo>
                  <a:lnTo>
                    <a:pt x="12" y="160"/>
                  </a:lnTo>
                  <a:lnTo>
                    <a:pt x="24" y="0"/>
                  </a:lnTo>
                  <a:lnTo>
                    <a:pt x="0" y="158"/>
                  </a:lnTo>
                  <a:close/>
                </a:path>
              </a:pathLst>
            </a:custGeom>
            <a:solidFill>
              <a:srgbClr val="000000"/>
            </a:solidFill>
            <a:ln w="9525">
              <a:noFill/>
              <a:round/>
              <a:headEnd/>
              <a:tailEnd/>
            </a:ln>
          </p:spPr>
          <p:txBody>
            <a:bodyPr/>
            <a:lstStyle/>
            <a:p>
              <a:endParaRPr lang="en-US"/>
            </a:p>
          </p:txBody>
        </p:sp>
        <p:sp>
          <p:nvSpPr>
            <p:cNvPr id="3098" name="Freeform 24">
              <a:extLst>
                <a:ext uri="{FF2B5EF4-FFF2-40B4-BE49-F238E27FC236}">
                  <a16:creationId xmlns:a16="http://schemas.microsoft.com/office/drawing/2014/main" id="{4D89BB39-C707-4A00-A187-9E580068FD7E}"/>
                </a:ext>
              </a:extLst>
            </p:cNvPr>
            <p:cNvSpPr>
              <a:spLocks/>
            </p:cNvSpPr>
            <p:nvPr/>
          </p:nvSpPr>
          <p:spPr bwMode="auto">
            <a:xfrm>
              <a:off x="3874" y="3475"/>
              <a:ext cx="4" cy="32"/>
            </a:xfrm>
            <a:custGeom>
              <a:avLst/>
              <a:gdLst>
                <a:gd name="T0" fmla="*/ 0 w 24"/>
                <a:gd name="T1" fmla="*/ 158 h 160"/>
                <a:gd name="T2" fmla="*/ 12 w 24"/>
                <a:gd name="T3" fmla="*/ 160 h 160"/>
                <a:gd name="T4" fmla="*/ 24 w 24"/>
                <a:gd name="T5" fmla="*/ 0 h 160"/>
                <a:gd name="T6" fmla="*/ 0 w 24"/>
                <a:gd name="T7" fmla="*/ 158 h 160"/>
                <a:gd name="T8" fmla="*/ 0 60000 65536"/>
                <a:gd name="T9" fmla="*/ 0 60000 65536"/>
                <a:gd name="T10" fmla="*/ 0 60000 65536"/>
                <a:gd name="T11" fmla="*/ 0 60000 65536"/>
                <a:gd name="T12" fmla="*/ 0 w 24"/>
                <a:gd name="T13" fmla="*/ 0 h 160"/>
                <a:gd name="T14" fmla="*/ 24 w 24"/>
                <a:gd name="T15" fmla="*/ 160 h 160"/>
              </a:gdLst>
              <a:ahLst/>
              <a:cxnLst>
                <a:cxn ang="T8">
                  <a:pos x="T0" y="T1"/>
                </a:cxn>
                <a:cxn ang="T9">
                  <a:pos x="T2" y="T3"/>
                </a:cxn>
                <a:cxn ang="T10">
                  <a:pos x="T4" y="T5"/>
                </a:cxn>
                <a:cxn ang="T11">
                  <a:pos x="T6" y="T7"/>
                </a:cxn>
              </a:cxnLst>
              <a:rect l="T12" t="T13" r="T14" b="T15"/>
              <a:pathLst>
                <a:path w="24" h="160">
                  <a:moveTo>
                    <a:pt x="0" y="158"/>
                  </a:moveTo>
                  <a:lnTo>
                    <a:pt x="12" y="160"/>
                  </a:lnTo>
                  <a:lnTo>
                    <a:pt x="24" y="0"/>
                  </a:lnTo>
                  <a:lnTo>
                    <a:pt x="0" y="158"/>
                  </a:lnTo>
                </a:path>
              </a:pathLst>
            </a:custGeom>
            <a:noFill/>
            <a:ln w="0">
              <a:solidFill>
                <a:srgbClr val="000000"/>
              </a:solidFill>
              <a:prstDash val="solid"/>
              <a:round/>
              <a:headEnd/>
              <a:tailEnd/>
            </a:ln>
          </p:spPr>
          <p:txBody>
            <a:bodyPr/>
            <a:lstStyle/>
            <a:p>
              <a:endParaRPr lang="en-US"/>
            </a:p>
          </p:txBody>
        </p:sp>
        <p:sp>
          <p:nvSpPr>
            <p:cNvPr id="3099" name="Freeform 25">
              <a:extLst>
                <a:ext uri="{FF2B5EF4-FFF2-40B4-BE49-F238E27FC236}">
                  <a16:creationId xmlns:a16="http://schemas.microsoft.com/office/drawing/2014/main" id="{7F03F724-3303-455B-942F-08EEAD6E416C}"/>
                </a:ext>
              </a:extLst>
            </p:cNvPr>
            <p:cNvSpPr>
              <a:spLocks/>
            </p:cNvSpPr>
            <p:nvPr/>
          </p:nvSpPr>
          <p:spPr bwMode="auto">
            <a:xfrm>
              <a:off x="3876" y="3475"/>
              <a:ext cx="2" cy="32"/>
            </a:xfrm>
            <a:custGeom>
              <a:avLst/>
              <a:gdLst>
                <a:gd name="T0" fmla="*/ 0 w 12"/>
                <a:gd name="T1" fmla="*/ 160 h 160"/>
                <a:gd name="T2" fmla="*/ 12 w 12"/>
                <a:gd name="T3" fmla="*/ 160 h 160"/>
                <a:gd name="T4" fmla="*/ 12 w 12"/>
                <a:gd name="T5" fmla="*/ 0 h 160"/>
                <a:gd name="T6" fmla="*/ 0 w 12"/>
                <a:gd name="T7" fmla="*/ 16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0" y="160"/>
                  </a:moveTo>
                  <a:lnTo>
                    <a:pt x="12" y="160"/>
                  </a:lnTo>
                  <a:lnTo>
                    <a:pt x="12" y="0"/>
                  </a:lnTo>
                  <a:lnTo>
                    <a:pt x="0" y="160"/>
                  </a:lnTo>
                  <a:close/>
                </a:path>
              </a:pathLst>
            </a:custGeom>
            <a:solidFill>
              <a:srgbClr val="000000"/>
            </a:solidFill>
            <a:ln w="9525">
              <a:noFill/>
              <a:round/>
              <a:headEnd/>
              <a:tailEnd/>
            </a:ln>
          </p:spPr>
          <p:txBody>
            <a:bodyPr/>
            <a:lstStyle/>
            <a:p>
              <a:endParaRPr lang="en-US"/>
            </a:p>
          </p:txBody>
        </p:sp>
        <p:sp>
          <p:nvSpPr>
            <p:cNvPr id="3100" name="Freeform 26">
              <a:extLst>
                <a:ext uri="{FF2B5EF4-FFF2-40B4-BE49-F238E27FC236}">
                  <a16:creationId xmlns:a16="http://schemas.microsoft.com/office/drawing/2014/main" id="{02989479-250E-4AD4-B48A-4BDBD4E0CC71}"/>
                </a:ext>
              </a:extLst>
            </p:cNvPr>
            <p:cNvSpPr>
              <a:spLocks/>
            </p:cNvSpPr>
            <p:nvPr/>
          </p:nvSpPr>
          <p:spPr bwMode="auto">
            <a:xfrm>
              <a:off x="3876" y="3475"/>
              <a:ext cx="2" cy="32"/>
            </a:xfrm>
            <a:custGeom>
              <a:avLst/>
              <a:gdLst>
                <a:gd name="T0" fmla="*/ 0 w 12"/>
                <a:gd name="T1" fmla="*/ 160 h 160"/>
                <a:gd name="T2" fmla="*/ 12 w 12"/>
                <a:gd name="T3" fmla="*/ 160 h 160"/>
                <a:gd name="T4" fmla="*/ 12 w 12"/>
                <a:gd name="T5" fmla="*/ 0 h 160"/>
                <a:gd name="T6" fmla="*/ 0 w 12"/>
                <a:gd name="T7" fmla="*/ 160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0" y="160"/>
                  </a:moveTo>
                  <a:lnTo>
                    <a:pt x="12" y="160"/>
                  </a:lnTo>
                  <a:lnTo>
                    <a:pt x="12" y="0"/>
                  </a:lnTo>
                  <a:lnTo>
                    <a:pt x="0" y="160"/>
                  </a:lnTo>
                </a:path>
              </a:pathLst>
            </a:custGeom>
            <a:noFill/>
            <a:ln w="0">
              <a:solidFill>
                <a:srgbClr val="000000"/>
              </a:solidFill>
              <a:prstDash val="solid"/>
              <a:round/>
              <a:headEnd/>
              <a:tailEnd/>
            </a:ln>
          </p:spPr>
          <p:txBody>
            <a:bodyPr/>
            <a:lstStyle/>
            <a:p>
              <a:endParaRPr lang="en-US"/>
            </a:p>
          </p:txBody>
        </p:sp>
        <p:sp>
          <p:nvSpPr>
            <p:cNvPr id="3101" name="Freeform 27">
              <a:extLst>
                <a:ext uri="{FF2B5EF4-FFF2-40B4-BE49-F238E27FC236}">
                  <a16:creationId xmlns:a16="http://schemas.microsoft.com/office/drawing/2014/main" id="{46C692EF-60CE-48FA-AB4B-C10196E0D766}"/>
                </a:ext>
              </a:extLst>
            </p:cNvPr>
            <p:cNvSpPr>
              <a:spLocks/>
            </p:cNvSpPr>
            <p:nvPr/>
          </p:nvSpPr>
          <p:spPr bwMode="auto">
            <a:xfrm>
              <a:off x="3878" y="3475"/>
              <a:ext cx="2" cy="32"/>
            </a:xfrm>
            <a:custGeom>
              <a:avLst/>
              <a:gdLst>
                <a:gd name="T0" fmla="*/ 0 w 11"/>
                <a:gd name="T1" fmla="*/ 160 h 160"/>
                <a:gd name="T2" fmla="*/ 11 w 11"/>
                <a:gd name="T3" fmla="*/ 160 h 160"/>
                <a:gd name="T4" fmla="*/ 0 w 11"/>
                <a:gd name="T5" fmla="*/ 0 h 160"/>
                <a:gd name="T6" fmla="*/ 0 w 11"/>
                <a:gd name="T7" fmla="*/ 160 h 160"/>
                <a:gd name="T8" fmla="*/ 0 60000 65536"/>
                <a:gd name="T9" fmla="*/ 0 60000 65536"/>
                <a:gd name="T10" fmla="*/ 0 60000 65536"/>
                <a:gd name="T11" fmla="*/ 0 60000 65536"/>
                <a:gd name="T12" fmla="*/ 0 w 11"/>
                <a:gd name="T13" fmla="*/ 0 h 160"/>
                <a:gd name="T14" fmla="*/ 11 w 11"/>
                <a:gd name="T15" fmla="*/ 160 h 160"/>
              </a:gdLst>
              <a:ahLst/>
              <a:cxnLst>
                <a:cxn ang="T8">
                  <a:pos x="T0" y="T1"/>
                </a:cxn>
                <a:cxn ang="T9">
                  <a:pos x="T2" y="T3"/>
                </a:cxn>
                <a:cxn ang="T10">
                  <a:pos x="T4" y="T5"/>
                </a:cxn>
                <a:cxn ang="T11">
                  <a:pos x="T6" y="T7"/>
                </a:cxn>
              </a:cxnLst>
              <a:rect l="T12" t="T13" r="T14" b="T15"/>
              <a:pathLst>
                <a:path w="11" h="160">
                  <a:moveTo>
                    <a:pt x="0" y="160"/>
                  </a:moveTo>
                  <a:lnTo>
                    <a:pt x="11" y="160"/>
                  </a:lnTo>
                  <a:lnTo>
                    <a:pt x="0" y="0"/>
                  </a:lnTo>
                  <a:lnTo>
                    <a:pt x="0" y="160"/>
                  </a:lnTo>
                  <a:close/>
                </a:path>
              </a:pathLst>
            </a:custGeom>
            <a:solidFill>
              <a:srgbClr val="000000"/>
            </a:solidFill>
            <a:ln w="9525">
              <a:noFill/>
              <a:round/>
              <a:headEnd/>
              <a:tailEnd/>
            </a:ln>
          </p:spPr>
          <p:txBody>
            <a:bodyPr/>
            <a:lstStyle/>
            <a:p>
              <a:endParaRPr lang="en-US"/>
            </a:p>
          </p:txBody>
        </p:sp>
        <p:sp>
          <p:nvSpPr>
            <p:cNvPr id="3102" name="Freeform 28">
              <a:extLst>
                <a:ext uri="{FF2B5EF4-FFF2-40B4-BE49-F238E27FC236}">
                  <a16:creationId xmlns:a16="http://schemas.microsoft.com/office/drawing/2014/main" id="{6782C98C-10B5-4AB6-A69B-8BB770093680}"/>
                </a:ext>
              </a:extLst>
            </p:cNvPr>
            <p:cNvSpPr>
              <a:spLocks/>
            </p:cNvSpPr>
            <p:nvPr/>
          </p:nvSpPr>
          <p:spPr bwMode="auto">
            <a:xfrm>
              <a:off x="3878" y="3475"/>
              <a:ext cx="2" cy="32"/>
            </a:xfrm>
            <a:custGeom>
              <a:avLst/>
              <a:gdLst>
                <a:gd name="T0" fmla="*/ 0 w 11"/>
                <a:gd name="T1" fmla="*/ 160 h 160"/>
                <a:gd name="T2" fmla="*/ 11 w 11"/>
                <a:gd name="T3" fmla="*/ 160 h 160"/>
                <a:gd name="T4" fmla="*/ 0 w 11"/>
                <a:gd name="T5" fmla="*/ 0 h 160"/>
                <a:gd name="T6" fmla="*/ 0 w 11"/>
                <a:gd name="T7" fmla="*/ 160 h 160"/>
                <a:gd name="T8" fmla="*/ 0 60000 65536"/>
                <a:gd name="T9" fmla="*/ 0 60000 65536"/>
                <a:gd name="T10" fmla="*/ 0 60000 65536"/>
                <a:gd name="T11" fmla="*/ 0 60000 65536"/>
                <a:gd name="T12" fmla="*/ 0 w 11"/>
                <a:gd name="T13" fmla="*/ 0 h 160"/>
                <a:gd name="T14" fmla="*/ 11 w 11"/>
                <a:gd name="T15" fmla="*/ 160 h 160"/>
              </a:gdLst>
              <a:ahLst/>
              <a:cxnLst>
                <a:cxn ang="T8">
                  <a:pos x="T0" y="T1"/>
                </a:cxn>
                <a:cxn ang="T9">
                  <a:pos x="T2" y="T3"/>
                </a:cxn>
                <a:cxn ang="T10">
                  <a:pos x="T4" y="T5"/>
                </a:cxn>
                <a:cxn ang="T11">
                  <a:pos x="T6" y="T7"/>
                </a:cxn>
              </a:cxnLst>
              <a:rect l="T12" t="T13" r="T14" b="T15"/>
              <a:pathLst>
                <a:path w="11" h="160">
                  <a:moveTo>
                    <a:pt x="0" y="160"/>
                  </a:moveTo>
                  <a:lnTo>
                    <a:pt x="11" y="160"/>
                  </a:lnTo>
                  <a:lnTo>
                    <a:pt x="0" y="0"/>
                  </a:lnTo>
                  <a:lnTo>
                    <a:pt x="0" y="160"/>
                  </a:lnTo>
                </a:path>
              </a:pathLst>
            </a:custGeom>
            <a:noFill/>
            <a:ln w="0">
              <a:solidFill>
                <a:srgbClr val="000000"/>
              </a:solidFill>
              <a:prstDash val="solid"/>
              <a:round/>
              <a:headEnd/>
              <a:tailEnd/>
            </a:ln>
          </p:spPr>
          <p:txBody>
            <a:bodyPr/>
            <a:lstStyle/>
            <a:p>
              <a:endParaRPr lang="en-US"/>
            </a:p>
          </p:txBody>
        </p:sp>
        <p:sp>
          <p:nvSpPr>
            <p:cNvPr id="3103" name="Freeform 29">
              <a:extLst>
                <a:ext uri="{FF2B5EF4-FFF2-40B4-BE49-F238E27FC236}">
                  <a16:creationId xmlns:a16="http://schemas.microsoft.com/office/drawing/2014/main" id="{FBAA9EA3-E718-426B-8FE5-A55676158086}"/>
                </a:ext>
              </a:extLst>
            </p:cNvPr>
            <p:cNvSpPr>
              <a:spLocks/>
            </p:cNvSpPr>
            <p:nvPr/>
          </p:nvSpPr>
          <p:spPr bwMode="auto">
            <a:xfrm>
              <a:off x="3878" y="3475"/>
              <a:ext cx="3" cy="32"/>
            </a:xfrm>
            <a:custGeom>
              <a:avLst/>
              <a:gdLst>
                <a:gd name="T0" fmla="*/ 11 w 23"/>
                <a:gd name="T1" fmla="*/ 160 h 160"/>
                <a:gd name="T2" fmla="*/ 23 w 23"/>
                <a:gd name="T3" fmla="*/ 158 h 160"/>
                <a:gd name="T4" fmla="*/ 0 w 23"/>
                <a:gd name="T5" fmla="*/ 0 h 160"/>
                <a:gd name="T6" fmla="*/ 11 w 23"/>
                <a:gd name="T7" fmla="*/ 160 h 160"/>
                <a:gd name="T8" fmla="*/ 0 60000 65536"/>
                <a:gd name="T9" fmla="*/ 0 60000 65536"/>
                <a:gd name="T10" fmla="*/ 0 60000 65536"/>
                <a:gd name="T11" fmla="*/ 0 60000 65536"/>
                <a:gd name="T12" fmla="*/ 0 w 23"/>
                <a:gd name="T13" fmla="*/ 0 h 160"/>
                <a:gd name="T14" fmla="*/ 23 w 23"/>
                <a:gd name="T15" fmla="*/ 160 h 160"/>
              </a:gdLst>
              <a:ahLst/>
              <a:cxnLst>
                <a:cxn ang="T8">
                  <a:pos x="T0" y="T1"/>
                </a:cxn>
                <a:cxn ang="T9">
                  <a:pos x="T2" y="T3"/>
                </a:cxn>
                <a:cxn ang="T10">
                  <a:pos x="T4" y="T5"/>
                </a:cxn>
                <a:cxn ang="T11">
                  <a:pos x="T6" y="T7"/>
                </a:cxn>
              </a:cxnLst>
              <a:rect l="T12" t="T13" r="T14" b="T15"/>
              <a:pathLst>
                <a:path w="23" h="160">
                  <a:moveTo>
                    <a:pt x="11" y="160"/>
                  </a:moveTo>
                  <a:lnTo>
                    <a:pt x="23" y="158"/>
                  </a:lnTo>
                  <a:lnTo>
                    <a:pt x="0" y="0"/>
                  </a:lnTo>
                  <a:lnTo>
                    <a:pt x="11" y="160"/>
                  </a:lnTo>
                  <a:close/>
                </a:path>
              </a:pathLst>
            </a:custGeom>
            <a:solidFill>
              <a:srgbClr val="000000"/>
            </a:solidFill>
            <a:ln w="9525">
              <a:noFill/>
              <a:round/>
              <a:headEnd/>
              <a:tailEnd/>
            </a:ln>
          </p:spPr>
          <p:txBody>
            <a:bodyPr/>
            <a:lstStyle/>
            <a:p>
              <a:endParaRPr lang="en-US"/>
            </a:p>
          </p:txBody>
        </p:sp>
        <p:sp>
          <p:nvSpPr>
            <p:cNvPr id="3104" name="Freeform 30">
              <a:extLst>
                <a:ext uri="{FF2B5EF4-FFF2-40B4-BE49-F238E27FC236}">
                  <a16:creationId xmlns:a16="http://schemas.microsoft.com/office/drawing/2014/main" id="{65435757-9B42-46B4-8C2F-21967B56BD41}"/>
                </a:ext>
              </a:extLst>
            </p:cNvPr>
            <p:cNvSpPr>
              <a:spLocks/>
            </p:cNvSpPr>
            <p:nvPr/>
          </p:nvSpPr>
          <p:spPr bwMode="auto">
            <a:xfrm>
              <a:off x="3878" y="3475"/>
              <a:ext cx="3" cy="32"/>
            </a:xfrm>
            <a:custGeom>
              <a:avLst/>
              <a:gdLst>
                <a:gd name="T0" fmla="*/ 11 w 23"/>
                <a:gd name="T1" fmla="*/ 160 h 160"/>
                <a:gd name="T2" fmla="*/ 23 w 23"/>
                <a:gd name="T3" fmla="*/ 158 h 160"/>
                <a:gd name="T4" fmla="*/ 0 w 23"/>
                <a:gd name="T5" fmla="*/ 0 h 160"/>
                <a:gd name="T6" fmla="*/ 11 w 23"/>
                <a:gd name="T7" fmla="*/ 160 h 160"/>
                <a:gd name="T8" fmla="*/ 0 60000 65536"/>
                <a:gd name="T9" fmla="*/ 0 60000 65536"/>
                <a:gd name="T10" fmla="*/ 0 60000 65536"/>
                <a:gd name="T11" fmla="*/ 0 60000 65536"/>
                <a:gd name="T12" fmla="*/ 0 w 23"/>
                <a:gd name="T13" fmla="*/ 0 h 160"/>
                <a:gd name="T14" fmla="*/ 23 w 23"/>
                <a:gd name="T15" fmla="*/ 160 h 160"/>
              </a:gdLst>
              <a:ahLst/>
              <a:cxnLst>
                <a:cxn ang="T8">
                  <a:pos x="T0" y="T1"/>
                </a:cxn>
                <a:cxn ang="T9">
                  <a:pos x="T2" y="T3"/>
                </a:cxn>
                <a:cxn ang="T10">
                  <a:pos x="T4" y="T5"/>
                </a:cxn>
                <a:cxn ang="T11">
                  <a:pos x="T6" y="T7"/>
                </a:cxn>
              </a:cxnLst>
              <a:rect l="T12" t="T13" r="T14" b="T15"/>
              <a:pathLst>
                <a:path w="23" h="160">
                  <a:moveTo>
                    <a:pt x="11" y="160"/>
                  </a:moveTo>
                  <a:lnTo>
                    <a:pt x="23" y="158"/>
                  </a:lnTo>
                  <a:lnTo>
                    <a:pt x="0" y="0"/>
                  </a:lnTo>
                  <a:lnTo>
                    <a:pt x="11" y="160"/>
                  </a:lnTo>
                </a:path>
              </a:pathLst>
            </a:custGeom>
            <a:noFill/>
            <a:ln w="0">
              <a:solidFill>
                <a:srgbClr val="000000"/>
              </a:solidFill>
              <a:prstDash val="solid"/>
              <a:round/>
              <a:headEnd/>
              <a:tailEnd/>
            </a:ln>
          </p:spPr>
          <p:txBody>
            <a:bodyPr/>
            <a:lstStyle/>
            <a:p>
              <a:endParaRPr lang="en-US"/>
            </a:p>
          </p:txBody>
        </p:sp>
        <p:sp>
          <p:nvSpPr>
            <p:cNvPr id="3105" name="Freeform 31">
              <a:extLst>
                <a:ext uri="{FF2B5EF4-FFF2-40B4-BE49-F238E27FC236}">
                  <a16:creationId xmlns:a16="http://schemas.microsoft.com/office/drawing/2014/main" id="{F63BCA29-66DB-4E86-AB15-1CA39462BB38}"/>
                </a:ext>
              </a:extLst>
            </p:cNvPr>
            <p:cNvSpPr>
              <a:spLocks/>
            </p:cNvSpPr>
            <p:nvPr/>
          </p:nvSpPr>
          <p:spPr bwMode="auto">
            <a:xfrm>
              <a:off x="3878" y="3475"/>
              <a:ext cx="5" cy="31"/>
            </a:xfrm>
            <a:custGeom>
              <a:avLst/>
              <a:gdLst>
                <a:gd name="T0" fmla="*/ 23 w 34"/>
                <a:gd name="T1" fmla="*/ 158 h 158"/>
                <a:gd name="T2" fmla="*/ 34 w 34"/>
                <a:gd name="T3" fmla="*/ 155 h 158"/>
                <a:gd name="T4" fmla="*/ 0 w 34"/>
                <a:gd name="T5" fmla="*/ 0 h 158"/>
                <a:gd name="T6" fmla="*/ 23 w 34"/>
                <a:gd name="T7" fmla="*/ 158 h 158"/>
                <a:gd name="T8" fmla="*/ 0 60000 65536"/>
                <a:gd name="T9" fmla="*/ 0 60000 65536"/>
                <a:gd name="T10" fmla="*/ 0 60000 65536"/>
                <a:gd name="T11" fmla="*/ 0 60000 65536"/>
                <a:gd name="T12" fmla="*/ 0 w 34"/>
                <a:gd name="T13" fmla="*/ 0 h 158"/>
                <a:gd name="T14" fmla="*/ 34 w 34"/>
                <a:gd name="T15" fmla="*/ 158 h 158"/>
              </a:gdLst>
              <a:ahLst/>
              <a:cxnLst>
                <a:cxn ang="T8">
                  <a:pos x="T0" y="T1"/>
                </a:cxn>
                <a:cxn ang="T9">
                  <a:pos x="T2" y="T3"/>
                </a:cxn>
                <a:cxn ang="T10">
                  <a:pos x="T4" y="T5"/>
                </a:cxn>
                <a:cxn ang="T11">
                  <a:pos x="T6" y="T7"/>
                </a:cxn>
              </a:cxnLst>
              <a:rect l="T12" t="T13" r="T14" b="T15"/>
              <a:pathLst>
                <a:path w="34" h="158">
                  <a:moveTo>
                    <a:pt x="23" y="158"/>
                  </a:moveTo>
                  <a:lnTo>
                    <a:pt x="34" y="155"/>
                  </a:lnTo>
                  <a:lnTo>
                    <a:pt x="0" y="0"/>
                  </a:lnTo>
                  <a:lnTo>
                    <a:pt x="23" y="158"/>
                  </a:lnTo>
                  <a:close/>
                </a:path>
              </a:pathLst>
            </a:custGeom>
            <a:solidFill>
              <a:srgbClr val="000000"/>
            </a:solidFill>
            <a:ln w="9525">
              <a:noFill/>
              <a:round/>
              <a:headEnd/>
              <a:tailEnd/>
            </a:ln>
          </p:spPr>
          <p:txBody>
            <a:bodyPr/>
            <a:lstStyle/>
            <a:p>
              <a:endParaRPr lang="en-US"/>
            </a:p>
          </p:txBody>
        </p:sp>
        <p:sp>
          <p:nvSpPr>
            <p:cNvPr id="3106" name="Freeform 32">
              <a:extLst>
                <a:ext uri="{FF2B5EF4-FFF2-40B4-BE49-F238E27FC236}">
                  <a16:creationId xmlns:a16="http://schemas.microsoft.com/office/drawing/2014/main" id="{44E25B86-9F2F-4695-A608-187A1FBAF0A4}"/>
                </a:ext>
              </a:extLst>
            </p:cNvPr>
            <p:cNvSpPr>
              <a:spLocks/>
            </p:cNvSpPr>
            <p:nvPr/>
          </p:nvSpPr>
          <p:spPr bwMode="auto">
            <a:xfrm>
              <a:off x="3878" y="3475"/>
              <a:ext cx="5" cy="31"/>
            </a:xfrm>
            <a:custGeom>
              <a:avLst/>
              <a:gdLst>
                <a:gd name="T0" fmla="*/ 23 w 34"/>
                <a:gd name="T1" fmla="*/ 158 h 158"/>
                <a:gd name="T2" fmla="*/ 34 w 34"/>
                <a:gd name="T3" fmla="*/ 155 h 158"/>
                <a:gd name="T4" fmla="*/ 0 w 34"/>
                <a:gd name="T5" fmla="*/ 0 h 158"/>
                <a:gd name="T6" fmla="*/ 23 w 34"/>
                <a:gd name="T7" fmla="*/ 158 h 158"/>
                <a:gd name="T8" fmla="*/ 0 60000 65536"/>
                <a:gd name="T9" fmla="*/ 0 60000 65536"/>
                <a:gd name="T10" fmla="*/ 0 60000 65536"/>
                <a:gd name="T11" fmla="*/ 0 60000 65536"/>
                <a:gd name="T12" fmla="*/ 0 w 34"/>
                <a:gd name="T13" fmla="*/ 0 h 158"/>
                <a:gd name="T14" fmla="*/ 34 w 34"/>
                <a:gd name="T15" fmla="*/ 158 h 158"/>
              </a:gdLst>
              <a:ahLst/>
              <a:cxnLst>
                <a:cxn ang="T8">
                  <a:pos x="T0" y="T1"/>
                </a:cxn>
                <a:cxn ang="T9">
                  <a:pos x="T2" y="T3"/>
                </a:cxn>
                <a:cxn ang="T10">
                  <a:pos x="T4" y="T5"/>
                </a:cxn>
                <a:cxn ang="T11">
                  <a:pos x="T6" y="T7"/>
                </a:cxn>
              </a:cxnLst>
              <a:rect l="T12" t="T13" r="T14" b="T15"/>
              <a:pathLst>
                <a:path w="34" h="158">
                  <a:moveTo>
                    <a:pt x="23" y="158"/>
                  </a:moveTo>
                  <a:lnTo>
                    <a:pt x="34" y="155"/>
                  </a:lnTo>
                  <a:lnTo>
                    <a:pt x="0" y="0"/>
                  </a:lnTo>
                  <a:lnTo>
                    <a:pt x="23" y="158"/>
                  </a:lnTo>
                </a:path>
              </a:pathLst>
            </a:custGeom>
            <a:noFill/>
            <a:ln w="0">
              <a:solidFill>
                <a:srgbClr val="000000"/>
              </a:solidFill>
              <a:prstDash val="solid"/>
              <a:round/>
              <a:headEnd/>
              <a:tailEnd/>
            </a:ln>
          </p:spPr>
          <p:txBody>
            <a:bodyPr/>
            <a:lstStyle/>
            <a:p>
              <a:endParaRPr lang="en-US"/>
            </a:p>
          </p:txBody>
        </p:sp>
        <p:sp>
          <p:nvSpPr>
            <p:cNvPr id="3107" name="Freeform 33">
              <a:extLst>
                <a:ext uri="{FF2B5EF4-FFF2-40B4-BE49-F238E27FC236}">
                  <a16:creationId xmlns:a16="http://schemas.microsoft.com/office/drawing/2014/main" id="{49BFA698-6868-49FA-B8FB-26D4FB2285BD}"/>
                </a:ext>
              </a:extLst>
            </p:cNvPr>
            <p:cNvSpPr>
              <a:spLocks/>
            </p:cNvSpPr>
            <p:nvPr/>
          </p:nvSpPr>
          <p:spPr bwMode="auto">
            <a:xfrm>
              <a:off x="3878" y="3475"/>
              <a:ext cx="7" cy="31"/>
            </a:xfrm>
            <a:custGeom>
              <a:avLst/>
              <a:gdLst>
                <a:gd name="T0" fmla="*/ 34 w 45"/>
                <a:gd name="T1" fmla="*/ 155 h 155"/>
                <a:gd name="T2" fmla="*/ 45 w 45"/>
                <a:gd name="T3" fmla="*/ 152 h 155"/>
                <a:gd name="T4" fmla="*/ 0 w 45"/>
                <a:gd name="T5" fmla="*/ 0 h 155"/>
                <a:gd name="T6" fmla="*/ 34 w 45"/>
                <a:gd name="T7" fmla="*/ 155 h 155"/>
                <a:gd name="T8" fmla="*/ 0 60000 65536"/>
                <a:gd name="T9" fmla="*/ 0 60000 65536"/>
                <a:gd name="T10" fmla="*/ 0 60000 65536"/>
                <a:gd name="T11" fmla="*/ 0 60000 65536"/>
                <a:gd name="T12" fmla="*/ 0 w 45"/>
                <a:gd name="T13" fmla="*/ 0 h 155"/>
                <a:gd name="T14" fmla="*/ 45 w 45"/>
                <a:gd name="T15" fmla="*/ 155 h 155"/>
              </a:gdLst>
              <a:ahLst/>
              <a:cxnLst>
                <a:cxn ang="T8">
                  <a:pos x="T0" y="T1"/>
                </a:cxn>
                <a:cxn ang="T9">
                  <a:pos x="T2" y="T3"/>
                </a:cxn>
                <a:cxn ang="T10">
                  <a:pos x="T4" y="T5"/>
                </a:cxn>
                <a:cxn ang="T11">
                  <a:pos x="T6" y="T7"/>
                </a:cxn>
              </a:cxnLst>
              <a:rect l="T12" t="T13" r="T14" b="T15"/>
              <a:pathLst>
                <a:path w="45" h="155">
                  <a:moveTo>
                    <a:pt x="34" y="155"/>
                  </a:moveTo>
                  <a:lnTo>
                    <a:pt x="45" y="152"/>
                  </a:lnTo>
                  <a:lnTo>
                    <a:pt x="0" y="0"/>
                  </a:lnTo>
                  <a:lnTo>
                    <a:pt x="34" y="155"/>
                  </a:lnTo>
                  <a:close/>
                </a:path>
              </a:pathLst>
            </a:custGeom>
            <a:solidFill>
              <a:srgbClr val="000000"/>
            </a:solidFill>
            <a:ln w="9525">
              <a:noFill/>
              <a:round/>
              <a:headEnd/>
              <a:tailEnd/>
            </a:ln>
          </p:spPr>
          <p:txBody>
            <a:bodyPr/>
            <a:lstStyle/>
            <a:p>
              <a:endParaRPr lang="en-US"/>
            </a:p>
          </p:txBody>
        </p:sp>
        <p:sp>
          <p:nvSpPr>
            <p:cNvPr id="3108" name="Freeform 34">
              <a:extLst>
                <a:ext uri="{FF2B5EF4-FFF2-40B4-BE49-F238E27FC236}">
                  <a16:creationId xmlns:a16="http://schemas.microsoft.com/office/drawing/2014/main" id="{4E343CEE-DBD7-4BA5-B292-5D6D8DBEA6FD}"/>
                </a:ext>
              </a:extLst>
            </p:cNvPr>
            <p:cNvSpPr>
              <a:spLocks/>
            </p:cNvSpPr>
            <p:nvPr/>
          </p:nvSpPr>
          <p:spPr bwMode="auto">
            <a:xfrm>
              <a:off x="3878" y="3475"/>
              <a:ext cx="7" cy="31"/>
            </a:xfrm>
            <a:custGeom>
              <a:avLst/>
              <a:gdLst>
                <a:gd name="T0" fmla="*/ 34 w 45"/>
                <a:gd name="T1" fmla="*/ 155 h 155"/>
                <a:gd name="T2" fmla="*/ 45 w 45"/>
                <a:gd name="T3" fmla="*/ 152 h 155"/>
                <a:gd name="T4" fmla="*/ 0 w 45"/>
                <a:gd name="T5" fmla="*/ 0 h 155"/>
                <a:gd name="T6" fmla="*/ 34 w 45"/>
                <a:gd name="T7" fmla="*/ 155 h 155"/>
                <a:gd name="T8" fmla="*/ 0 60000 65536"/>
                <a:gd name="T9" fmla="*/ 0 60000 65536"/>
                <a:gd name="T10" fmla="*/ 0 60000 65536"/>
                <a:gd name="T11" fmla="*/ 0 60000 65536"/>
                <a:gd name="T12" fmla="*/ 0 w 45"/>
                <a:gd name="T13" fmla="*/ 0 h 155"/>
                <a:gd name="T14" fmla="*/ 45 w 45"/>
                <a:gd name="T15" fmla="*/ 155 h 155"/>
              </a:gdLst>
              <a:ahLst/>
              <a:cxnLst>
                <a:cxn ang="T8">
                  <a:pos x="T0" y="T1"/>
                </a:cxn>
                <a:cxn ang="T9">
                  <a:pos x="T2" y="T3"/>
                </a:cxn>
                <a:cxn ang="T10">
                  <a:pos x="T4" y="T5"/>
                </a:cxn>
                <a:cxn ang="T11">
                  <a:pos x="T6" y="T7"/>
                </a:cxn>
              </a:cxnLst>
              <a:rect l="T12" t="T13" r="T14" b="T15"/>
              <a:pathLst>
                <a:path w="45" h="155">
                  <a:moveTo>
                    <a:pt x="34" y="155"/>
                  </a:moveTo>
                  <a:lnTo>
                    <a:pt x="45" y="152"/>
                  </a:lnTo>
                  <a:lnTo>
                    <a:pt x="0" y="0"/>
                  </a:lnTo>
                  <a:lnTo>
                    <a:pt x="34" y="155"/>
                  </a:lnTo>
                </a:path>
              </a:pathLst>
            </a:custGeom>
            <a:noFill/>
            <a:ln w="0">
              <a:solidFill>
                <a:srgbClr val="000000"/>
              </a:solidFill>
              <a:prstDash val="solid"/>
              <a:round/>
              <a:headEnd/>
              <a:tailEnd/>
            </a:ln>
          </p:spPr>
          <p:txBody>
            <a:bodyPr/>
            <a:lstStyle/>
            <a:p>
              <a:endParaRPr lang="en-US"/>
            </a:p>
          </p:txBody>
        </p:sp>
        <p:sp>
          <p:nvSpPr>
            <p:cNvPr id="3109" name="Freeform 35">
              <a:extLst>
                <a:ext uri="{FF2B5EF4-FFF2-40B4-BE49-F238E27FC236}">
                  <a16:creationId xmlns:a16="http://schemas.microsoft.com/office/drawing/2014/main" id="{44007A32-22D3-4AFC-9B5D-6CB415D9FE80}"/>
                </a:ext>
              </a:extLst>
            </p:cNvPr>
            <p:cNvSpPr>
              <a:spLocks/>
            </p:cNvSpPr>
            <p:nvPr/>
          </p:nvSpPr>
          <p:spPr bwMode="auto">
            <a:xfrm>
              <a:off x="3878" y="3475"/>
              <a:ext cx="9" cy="30"/>
            </a:xfrm>
            <a:custGeom>
              <a:avLst/>
              <a:gdLst>
                <a:gd name="T0" fmla="*/ 45 w 56"/>
                <a:gd name="T1" fmla="*/ 152 h 152"/>
                <a:gd name="T2" fmla="*/ 56 w 56"/>
                <a:gd name="T3" fmla="*/ 147 h 152"/>
                <a:gd name="T4" fmla="*/ 0 w 56"/>
                <a:gd name="T5" fmla="*/ 0 h 152"/>
                <a:gd name="T6" fmla="*/ 45 w 56"/>
                <a:gd name="T7" fmla="*/ 152 h 152"/>
                <a:gd name="T8" fmla="*/ 0 60000 65536"/>
                <a:gd name="T9" fmla="*/ 0 60000 65536"/>
                <a:gd name="T10" fmla="*/ 0 60000 65536"/>
                <a:gd name="T11" fmla="*/ 0 60000 65536"/>
                <a:gd name="T12" fmla="*/ 0 w 56"/>
                <a:gd name="T13" fmla="*/ 0 h 152"/>
                <a:gd name="T14" fmla="*/ 56 w 56"/>
                <a:gd name="T15" fmla="*/ 152 h 152"/>
              </a:gdLst>
              <a:ahLst/>
              <a:cxnLst>
                <a:cxn ang="T8">
                  <a:pos x="T0" y="T1"/>
                </a:cxn>
                <a:cxn ang="T9">
                  <a:pos x="T2" y="T3"/>
                </a:cxn>
                <a:cxn ang="T10">
                  <a:pos x="T4" y="T5"/>
                </a:cxn>
                <a:cxn ang="T11">
                  <a:pos x="T6" y="T7"/>
                </a:cxn>
              </a:cxnLst>
              <a:rect l="T12" t="T13" r="T14" b="T15"/>
              <a:pathLst>
                <a:path w="56" h="152">
                  <a:moveTo>
                    <a:pt x="45" y="152"/>
                  </a:moveTo>
                  <a:lnTo>
                    <a:pt x="56" y="147"/>
                  </a:lnTo>
                  <a:lnTo>
                    <a:pt x="0" y="0"/>
                  </a:lnTo>
                  <a:lnTo>
                    <a:pt x="45" y="152"/>
                  </a:lnTo>
                  <a:close/>
                </a:path>
              </a:pathLst>
            </a:custGeom>
            <a:solidFill>
              <a:srgbClr val="000000"/>
            </a:solidFill>
            <a:ln w="9525">
              <a:noFill/>
              <a:round/>
              <a:headEnd/>
              <a:tailEnd/>
            </a:ln>
          </p:spPr>
          <p:txBody>
            <a:bodyPr/>
            <a:lstStyle/>
            <a:p>
              <a:endParaRPr lang="en-US"/>
            </a:p>
          </p:txBody>
        </p:sp>
        <p:sp>
          <p:nvSpPr>
            <p:cNvPr id="3110" name="Freeform 36">
              <a:extLst>
                <a:ext uri="{FF2B5EF4-FFF2-40B4-BE49-F238E27FC236}">
                  <a16:creationId xmlns:a16="http://schemas.microsoft.com/office/drawing/2014/main" id="{04AE34F1-5563-4507-B6A2-2CBD5B5681D1}"/>
                </a:ext>
              </a:extLst>
            </p:cNvPr>
            <p:cNvSpPr>
              <a:spLocks/>
            </p:cNvSpPr>
            <p:nvPr/>
          </p:nvSpPr>
          <p:spPr bwMode="auto">
            <a:xfrm>
              <a:off x="3878" y="3475"/>
              <a:ext cx="9" cy="30"/>
            </a:xfrm>
            <a:custGeom>
              <a:avLst/>
              <a:gdLst>
                <a:gd name="T0" fmla="*/ 45 w 56"/>
                <a:gd name="T1" fmla="*/ 152 h 152"/>
                <a:gd name="T2" fmla="*/ 56 w 56"/>
                <a:gd name="T3" fmla="*/ 147 h 152"/>
                <a:gd name="T4" fmla="*/ 0 w 56"/>
                <a:gd name="T5" fmla="*/ 0 h 152"/>
                <a:gd name="T6" fmla="*/ 45 w 56"/>
                <a:gd name="T7" fmla="*/ 152 h 152"/>
                <a:gd name="T8" fmla="*/ 0 60000 65536"/>
                <a:gd name="T9" fmla="*/ 0 60000 65536"/>
                <a:gd name="T10" fmla="*/ 0 60000 65536"/>
                <a:gd name="T11" fmla="*/ 0 60000 65536"/>
                <a:gd name="T12" fmla="*/ 0 w 56"/>
                <a:gd name="T13" fmla="*/ 0 h 152"/>
                <a:gd name="T14" fmla="*/ 56 w 56"/>
                <a:gd name="T15" fmla="*/ 152 h 152"/>
              </a:gdLst>
              <a:ahLst/>
              <a:cxnLst>
                <a:cxn ang="T8">
                  <a:pos x="T0" y="T1"/>
                </a:cxn>
                <a:cxn ang="T9">
                  <a:pos x="T2" y="T3"/>
                </a:cxn>
                <a:cxn ang="T10">
                  <a:pos x="T4" y="T5"/>
                </a:cxn>
                <a:cxn ang="T11">
                  <a:pos x="T6" y="T7"/>
                </a:cxn>
              </a:cxnLst>
              <a:rect l="T12" t="T13" r="T14" b="T15"/>
              <a:pathLst>
                <a:path w="56" h="152">
                  <a:moveTo>
                    <a:pt x="45" y="152"/>
                  </a:moveTo>
                  <a:lnTo>
                    <a:pt x="56" y="147"/>
                  </a:lnTo>
                  <a:lnTo>
                    <a:pt x="0" y="0"/>
                  </a:lnTo>
                  <a:lnTo>
                    <a:pt x="45" y="152"/>
                  </a:lnTo>
                </a:path>
              </a:pathLst>
            </a:custGeom>
            <a:noFill/>
            <a:ln w="0">
              <a:solidFill>
                <a:srgbClr val="000000"/>
              </a:solidFill>
              <a:prstDash val="solid"/>
              <a:round/>
              <a:headEnd/>
              <a:tailEnd/>
            </a:ln>
          </p:spPr>
          <p:txBody>
            <a:bodyPr/>
            <a:lstStyle/>
            <a:p>
              <a:endParaRPr lang="en-US"/>
            </a:p>
          </p:txBody>
        </p:sp>
        <p:sp>
          <p:nvSpPr>
            <p:cNvPr id="3111" name="Freeform 37">
              <a:extLst>
                <a:ext uri="{FF2B5EF4-FFF2-40B4-BE49-F238E27FC236}">
                  <a16:creationId xmlns:a16="http://schemas.microsoft.com/office/drawing/2014/main" id="{DAE331FB-002D-45CD-B64C-033C19C62377}"/>
                </a:ext>
              </a:extLst>
            </p:cNvPr>
            <p:cNvSpPr>
              <a:spLocks/>
            </p:cNvSpPr>
            <p:nvPr/>
          </p:nvSpPr>
          <p:spPr bwMode="auto">
            <a:xfrm>
              <a:off x="3878" y="3475"/>
              <a:ext cx="11" cy="29"/>
            </a:xfrm>
            <a:custGeom>
              <a:avLst/>
              <a:gdLst>
                <a:gd name="T0" fmla="*/ 56 w 67"/>
                <a:gd name="T1" fmla="*/ 147 h 147"/>
                <a:gd name="T2" fmla="*/ 67 w 67"/>
                <a:gd name="T3" fmla="*/ 141 h 147"/>
                <a:gd name="T4" fmla="*/ 0 w 67"/>
                <a:gd name="T5" fmla="*/ 0 h 147"/>
                <a:gd name="T6" fmla="*/ 56 w 67"/>
                <a:gd name="T7" fmla="*/ 147 h 147"/>
                <a:gd name="T8" fmla="*/ 0 60000 65536"/>
                <a:gd name="T9" fmla="*/ 0 60000 65536"/>
                <a:gd name="T10" fmla="*/ 0 60000 65536"/>
                <a:gd name="T11" fmla="*/ 0 60000 65536"/>
                <a:gd name="T12" fmla="*/ 0 w 67"/>
                <a:gd name="T13" fmla="*/ 0 h 147"/>
                <a:gd name="T14" fmla="*/ 67 w 67"/>
                <a:gd name="T15" fmla="*/ 147 h 147"/>
              </a:gdLst>
              <a:ahLst/>
              <a:cxnLst>
                <a:cxn ang="T8">
                  <a:pos x="T0" y="T1"/>
                </a:cxn>
                <a:cxn ang="T9">
                  <a:pos x="T2" y="T3"/>
                </a:cxn>
                <a:cxn ang="T10">
                  <a:pos x="T4" y="T5"/>
                </a:cxn>
                <a:cxn ang="T11">
                  <a:pos x="T6" y="T7"/>
                </a:cxn>
              </a:cxnLst>
              <a:rect l="T12" t="T13" r="T14" b="T15"/>
              <a:pathLst>
                <a:path w="67" h="147">
                  <a:moveTo>
                    <a:pt x="56" y="147"/>
                  </a:moveTo>
                  <a:lnTo>
                    <a:pt x="67" y="141"/>
                  </a:lnTo>
                  <a:lnTo>
                    <a:pt x="0" y="0"/>
                  </a:lnTo>
                  <a:lnTo>
                    <a:pt x="56" y="147"/>
                  </a:lnTo>
                  <a:close/>
                </a:path>
              </a:pathLst>
            </a:custGeom>
            <a:solidFill>
              <a:srgbClr val="000000"/>
            </a:solidFill>
            <a:ln w="9525">
              <a:noFill/>
              <a:round/>
              <a:headEnd/>
              <a:tailEnd/>
            </a:ln>
          </p:spPr>
          <p:txBody>
            <a:bodyPr/>
            <a:lstStyle/>
            <a:p>
              <a:endParaRPr lang="en-US"/>
            </a:p>
          </p:txBody>
        </p:sp>
        <p:sp>
          <p:nvSpPr>
            <p:cNvPr id="3112" name="Freeform 38">
              <a:extLst>
                <a:ext uri="{FF2B5EF4-FFF2-40B4-BE49-F238E27FC236}">
                  <a16:creationId xmlns:a16="http://schemas.microsoft.com/office/drawing/2014/main" id="{E7262216-CD30-43E1-AE1A-AFC7EB153DCF}"/>
                </a:ext>
              </a:extLst>
            </p:cNvPr>
            <p:cNvSpPr>
              <a:spLocks/>
            </p:cNvSpPr>
            <p:nvPr/>
          </p:nvSpPr>
          <p:spPr bwMode="auto">
            <a:xfrm>
              <a:off x="3878" y="3475"/>
              <a:ext cx="11" cy="29"/>
            </a:xfrm>
            <a:custGeom>
              <a:avLst/>
              <a:gdLst>
                <a:gd name="T0" fmla="*/ 56 w 67"/>
                <a:gd name="T1" fmla="*/ 147 h 147"/>
                <a:gd name="T2" fmla="*/ 67 w 67"/>
                <a:gd name="T3" fmla="*/ 141 h 147"/>
                <a:gd name="T4" fmla="*/ 0 w 67"/>
                <a:gd name="T5" fmla="*/ 0 h 147"/>
                <a:gd name="T6" fmla="*/ 56 w 67"/>
                <a:gd name="T7" fmla="*/ 147 h 147"/>
                <a:gd name="T8" fmla="*/ 0 60000 65536"/>
                <a:gd name="T9" fmla="*/ 0 60000 65536"/>
                <a:gd name="T10" fmla="*/ 0 60000 65536"/>
                <a:gd name="T11" fmla="*/ 0 60000 65536"/>
                <a:gd name="T12" fmla="*/ 0 w 67"/>
                <a:gd name="T13" fmla="*/ 0 h 147"/>
                <a:gd name="T14" fmla="*/ 67 w 67"/>
                <a:gd name="T15" fmla="*/ 147 h 147"/>
              </a:gdLst>
              <a:ahLst/>
              <a:cxnLst>
                <a:cxn ang="T8">
                  <a:pos x="T0" y="T1"/>
                </a:cxn>
                <a:cxn ang="T9">
                  <a:pos x="T2" y="T3"/>
                </a:cxn>
                <a:cxn ang="T10">
                  <a:pos x="T4" y="T5"/>
                </a:cxn>
                <a:cxn ang="T11">
                  <a:pos x="T6" y="T7"/>
                </a:cxn>
              </a:cxnLst>
              <a:rect l="T12" t="T13" r="T14" b="T15"/>
              <a:pathLst>
                <a:path w="67" h="147">
                  <a:moveTo>
                    <a:pt x="56" y="147"/>
                  </a:moveTo>
                  <a:lnTo>
                    <a:pt x="67" y="141"/>
                  </a:lnTo>
                  <a:lnTo>
                    <a:pt x="0" y="0"/>
                  </a:lnTo>
                  <a:lnTo>
                    <a:pt x="56" y="147"/>
                  </a:lnTo>
                </a:path>
              </a:pathLst>
            </a:custGeom>
            <a:noFill/>
            <a:ln w="0">
              <a:solidFill>
                <a:srgbClr val="000000"/>
              </a:solidFill>
              <a:prstDash val="solid"/>
              <a:round/>
              <a:headEnd/>
              <a:tailEnd/>
            </a:ln>
          </p:spPr>
          <p:txBody>
            <a:bodyPr/>
            <a:lstStyle/>
            <a:p>
              <a:endParaRPr lang="en-US"/>
            </a:p>
          </p:txBody>
        </p:sp>
        <p:sp>
          <p:nvSpPr>
            <p:cNvPr id="3113" name="Freeform 39">
              <a:extLst>
                <a:ext uri="{FF2B5EF4-FFF2-40B4-BE49-F238E27FC236}">
                  <a16:creationId xmlns:a16="http://schemas.microsoft.com/office/drawing/2014/main" id="{BB465806-81D8-4B88-B51D-87FBCBD59BD8}"/>
                </a:ext>
              </a:extLst>
            </p:cNvPr>
            <p:cNvSpPr>
              <a:spLocks/>
            </p:cNvSpPr>
            <p:nvPr/>
          </p:nvSpPr>
          <p:spPr bwMode="auto">
            <a:xfrm>
              <a:off x="3878" y="3475"/>
              <a:ext cx="13" cy="28"/>
            </a:xfrm>
            <a:custGeom>
              <a:avLst/>
              <a:gdLst>
                <a:gd name="T0" fmla="*/ 67 w 77"/>
                <a:gd name="T1" fmla="*/ 141 h 141"/>
                <a:gd name="T2" fmla="*/ 77 w 77"/>
                <a:gd name="T3" fmla="*/ 134 h 141"/>
                <a:gd name="T4" fmla="*/ 0 w 77"/>
                <a:gd name="T5" fmla="*/ 0 h 141"/>
                <a:gd name="T6" fmla="*/ 67 w 77"/>
                <a:gd name="T7" fmla="*/ 141 h 141"/>
                <a:gd name="T8" fmla="*/ 0 60000 65536"/>
                <a:gd name="T9" fmla="*/ 0 60000 65536"/>
                <a:gd name="T10" fmla="*/ 0 60000 65536"/>
                <a:gd name="T11" fmla="*/ 0 60000 65536"/>
                <a:gd name="T12" fmla="*/ 0 w 77"/>
                <a:gd name="T13" fmla="*/ 0 h 141"/>
                <a:gd name="T14" fmla="*/ 77 w 77"/>
                <a:gd name="T15" fmla="*/ 141 h 141"/>
              </a:gdLst>
              <a:ahLst/>
              <a:cxnLst>
                <a:cxn ang="T8">
                  <a:pos x="T0" y="T1"/>
                </a:cxn>
                <a:cxn ang="T9">
                  <a:pos x="T2" y="T3"/>
                </a:cxn>
                <a:cxn ang="T10">
                  <a:pos x="T4" y="T5"/>
                </a:cxn>
                <a:cxn ang="T11">
                  <a:pos x="T6" y="T7"/>
                </a:cxn>
              </a:cxnLst>
              <a:rect l="T12" t="T13" r="T14" b="T15"/>
              <a:pathLst>
                <a:path w="77" h="141">
                  <a:moveTo>
                    <a:pt x="67" y="141"/>
                  </a:moveTo>
                  <a:lnTo>
                    <a:pt x="77" y="134"/>
                  </a:lnTo>
                  <a:lnTo>
                    <a:pt x="0" y="0"/>
                  </a:lnTo>
                  <a:lnTo>
                    <a:pt x="67" y="141"/>
                  </a:lnTo>
                  <a:close/>
                </a:path>
              </a:pathLst>
            </a:custGeom>
            <a:solidFill>
              <a:srgbClr val="000000"/>
            </a:solidFill>
            <a:ln w="9525">
              <a:noFill/>
              <a:round/>
              <a:headEnd/>
              <a:tailEnd/>
            </a:ln>
          </p:spPr>
          <p:txBody>
            <a:bodyPr/>
            <a:lstStyle/>
            <a:p>
              <a:endParaRPr lang="en-US"/>
            </a:p>
          </p:txBody>
        </p:sp>
        <p:sp>
          <p:nvSpPr>
            <p:cNvPr id="3114" name="Freeform 40">
              <a:extLst>
                <a:ext uri="{FF2B5EF4-FFF2-40B4-BE49-F238E27FC236}">
                  <a16:creationId xmlns:a16="http://schemas.microsoft.com/office/drawing/2014/main" id="{E4A9EB13-33E7-45F4-9283-774930A01A9E}"/>
                </a:ext>
              </a:extLst>
            </p:cNvPr>
            <p:cNvSpPr>
              <a:spLocks/>
            </p:cNvSpPr>
            <p:nvPr/>
          </p:nvSpPr>
          <p:spPr bwMode="auto">
            <a:xfrm>
              <a:off x="3878" y="3475"/>
              <a:ext cx="13" cy="28"/>
            </a:xfrm>
            <a:custGeom>
              <a:avLst/>
              <a:gdLst>
                <a:gd name="T0" fmla="*/ 67 w 77"/>
                <a:gd name="T1" fmla="*/ 141 h 141"/>
                <a:gd name="T2" fmla="*/ 77 w 77"/>
                <a:gd name="T3" fmla="*/ 134 h 141"/>
                <a:gd name="T4" fmla="*/ 0 w 77"/>
                <a:gd name="T5" fmla="*/ 0 h 141"/>
                <a:gd name="T6" fmla="*/ 67 w 77"/>
                <a:gd name="T7" fmla="*/ 141 h 141"/>
                <a:gd name="T8" fmla="*/ 0 60000 65536"/>
                <a:gd name="T9" fmla="*/ 0 60000 65536"/>
                <a:gd name="T10" fmla="*/ 0 60000 65536"/>
                <a:gd name="T11" fmla="*/ 0 60000 65536"/>
                <a:gd name="T12" fmla="*/ 0 w 77"/>
                <a:gd name="T13" fmla="*/ 0 h 141"/>
                <a:gd name="T14" fmla="*/ 77 w 77"/>
                <a:gd name="T15" fmla="*/ 141 h 141"/>
              </a:gdLst>
              <a:ahLst/>
              <a:cxnLst>
                <a:cxn ang="T8">
                  <a:pos x="T0" y="T1"/>
                </a:cxn>
                <a:cxn ang="T9">
                  <a:pos x="T2" y="T3"/>
                </a:cxn>
                <a:cxn ang="T10">
                  <a:pos x="T4" y="T5"/>
                </a:cxn>
                <a:cxn ang="T11">
                  <a:pos x="T6" y="T7"/>
                </a:cxn>
              </a:cxnLst>
              <a:rect l="T12" t="T13" r="T14" b="T15"/>
              <a:pathLst>
                <a:path w="77" h="141">
                  <a:moveTo>
                    <a:pt x="67" y="141"/>
                  </a:moveTo>
                  <a:lnTo>
                    <a:pt x="77" y="134"/>
                  </a:lnTo>
                  <a:lnTo>
                    <a:pt x="0" y="0"/>
                  </a:lnTo>
                  <a:lnTo>
                    <a:pt x="67" y="141"/>
                  </a:lnTo>
                </a:path>
              </a:pathLst>
            </a:custGeom>
            <a:noFill/>
            <a:ln w="0">
              <a:solidFill>
                <a:srgbClr val="000000"/>
              </a:solidFill>
              <a:prstDash val="solid"/>
              <a:round/>
              <a:headEnd/>
              <a:tailEnd/>
            </a:ln>
          </p:spPr>
          <p:txBody>
            <a:bodyPr/>
            <a:lstStyle/>
            <a:p>
              <a:endParaRPr lang="en-US"/>
            </a:p>
          </p:txBody>
        </p:sp>
        <p:sp>
          <p:nvSpPr>
            <p:cNvPr id="3115" name="Freeform 41">
              <a:extLst>
                <a:ext uri="{FF2B5EF4-FFF2-40B4-BE49-F238E27FC236}">
                  <a16:creationId xmlns:a16="http://schemas.microsoft.com/office/drawing/2014/main" id="{08FA5FA0-75C2-4A2B-B15B-816D1EED855E}"/>
                </a:ext>
              </a:extLst>
            </p:cNvPr>
            <p:cNvSpPr>
              <a:spLocks/>
            </p:cNvSpPr>
            <p:nvPr/>
          </p:nvSpPr>
          <p:spPr bwMode="auto">
            <a:xfrm>
              <a:off x="3878" y="3475"/>
              <a:ext cx="14" cy="27"/>
            </a:xfrm>
            <a:custGeom>
              <a:avLst/>
              <a:gdLst>
                <a:gd name="T0" fmla="*/ 77 w 87"/>
                <a:gd name="T1" fmla="*/ 134 h 134"/>
                <a:gd name="T2" fmla="*/ 87 w 87"/>
                <a:gd name="T3" fmla="*/ 127 h 134"/>
                <a:gd name="T4" fmla="*/ 0 w 87"/>
                <a:gd name="T5" fmla="*/ 0 h 134"/>
                <a:gd name="T6" fmla="*/ 77 w 87"/>
                <a:gd name="T7" fmla="*/ 134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77" y="134"/>
                  </a:moveTo>
                  <a:lnTo>
                    <a:pt x="87" y="127"/>
                  </a:lnTo>
                  <a:lnTo>
                    <a:pt x="0" y="0"/>
                  </a:lnTo>
                  <a:lnTo>
                    <a:pt x="77" y="134"/>
                  </a:lnTo>
                  <a:close/>
                </a:path>
              </a:pathLst>
            </a:custGeom>
            <a:solidFill>
              <a:srgbClr val="000000"/>
            </a:solidFill>
            <a:ln w="9525">
              <a:noFill/>
              <a:round/>
              <a:headEnd/>
              <a:tailEnd/>
            </a:ln>
          </p:spPr>
          <p:txBody>
            <a:bodyPr/>
            <a:lstStyle/>
            <a:p>
              <a:endParaRPr lang="en-US"/>
            </a:p>
          </p:txBody>
        </p:sp>
        <p:sp>
          <p:nvSpPr>
            <p:cNvPr id="3116" name="Freeform 42">
              <a:extLst>
                <a:ext uri="{FF2B5EF4-FFF2-40B4-BE49-F238E27FC236}">
                  <a16:creationId xmlns:a16="http://schemas.microsoft.com/office/drawing/2014/main" id="{6FA5EC6C-CB06-4B6C-AC39-807973FD187A}"/>
                </a:ext>
              </a:extLst>
            </p:cNvPr>
            <p:cNvSpPr>
              <a:spLocks/>
            </p:cNvSpPr>
            <p:nvPr/>
          </p:nvSpPr>
          <p:spPr bwMode="auto">
            <a:xfrm>
              <a:off x="3878" y="3475"/>
              <a:ext cx="14" cy="27"/>
            </a:xfrm>
            <a:custGeom>
              <a:avLst/>
              <a:gdLst>
                <a:gd name="T0" fmla="*/ 77 w 87"/>
                <a:gd name="T1" fmla="*/ 134 h 134"/>
                <a:gd name="T2" fmla="*/ 87 w 87"/>
                <a:gd name="T3" fmla="*/ 127 h 134"/>
                <a:gd name="T4" fmla="*/ 0 w 87"/>
                <a:gd name="T5" fmla="*/ 0 h 134"/>
                <a:gd name="T6" fmla="*/ 77 w 87"/>
                <a:gd name="T7" fmla="*/ 134 h 134"/>
                <a:gd name="T8" fmla="*/ 0 60000 65536"/>
                <a:gd name="T9" fmla="*/ 0 60000 65536"/>
                <a:gd name="T10" fmla="*/ 0 60000 65536"/>
                <a:gd name="T11" fmla="*/ 0 60000 65536"/>
                <a:gd name="T12" fmla="*/ 0 w 87"/>
                <a:gd name="T13" fmla="*/ 0 h 134"/>
                <a:gd name="T14" fmla="*/ 87 w 87"/>
                <a:gd name="T15" fmla="*/ 134 h 134"/>
              </a:gdLst>
              <a:ahLst/>
              <a:cxnLst>
                <a:cxn ang="T8">
                  <a:pos x="T0" y="T1"/>
                </a:cxn>
                <a:cxn ang="T9">
                  <a:pos x="T2" y="T3"/>
                </a:cxn>
                <a:cxn ang="T10">
                  <a:pos x="T4" y="T5"/>
                </a:cxn>
                <a:cxn ang="T11">
                  <a:pos x="T6" y="T7"/>
                </a:cxn>
              </a:cxnLst>
              <a:rect l="T12" t="T13" r="T14" b="T15"/>
              <a:pathLst>
                <a:path w="87" h="134">
                  <a:moveTo>
                    <a:pt x="77" y="134"/>
                  </a:moveTo>
                  <a:lnTo>
                    <a:pt x="87" y="127"/>
                  </a:lnTo>
                  <a:lnTo>
                    <a:pt x="0" y="0"/>
                  </a:lnTo>
                  <a:lnTo>
                    <a:pt x="77" y="134"/>
                  </a:lnTo>
                </a:path>
              </a:pathLst>
            </a:custGeom>
            <a:noFill/>
            <a:ln w="0">
              <a:solidFill>
                <a:srgbClr val="000000"/>
              </a:solidFill>
              <a:prstDash val="solid"/>
              <a:round/>
              <a:headEnd/>
              <a:tailEnd/>
            </a:ln>
          </p:spPr>
          <p:txBody>
            <a:bodyPr/>
            <a:lstStyle/>
            <a:p>
              <a:endParaRPr lang="en-US"/>
            </a:p>
          </p:txBody>
        </p:sp>
        <p:sp>
          <p:nvSpPr>
            <p:cNvPr id="3117" name="Freeform 43">
              <a:extLst>
                <a:ext uri="{FF2B5EF4-FFF2-40B4-BE49-F238E27FC236}">
                  <a16:creationId xmlns:a16="http://schemas.microsoft.com/office/drawing/2014/main" id="{8D229FA0-A0F7-4CAB-8A2C-A21EE32CA3B7}"/>
                </a:ext>
              </a:extLst>
            </p:cNvPr>
            <p:cNvSpPr>
              <a:spLocks/>
            </p:cNvSpPr>
            <p:nvPr/>
          </p:nvSpPr>
          <p:spPr bwMode="auto">
            <a:xfrm>
              <a:off x="3878" y="3475"/>
              <a:ext cx="16" cy="25"/>
            </a:xfrm>
            <a:custGeom>
              <a:avLst/>
              <a:gdLst>
                <a:gd name="T0" fmla="*/ 87 w 95"/>
                <a:gd name="T1" fmla="*/ 127 h 127"/>
                <a:gd name="T2" fmla="*/ 95 w 95"/>
                <a:gd name="T3" fmla="*/ 118 h 127"/>
                <a:gd name="T4" fmla="*/ 0 w 95"/>
                <a:gd name="T5" fmla="*/ 0 h 127"/>
                <a:gd name="T6" fmla="*/ 87 w 95"/>
                <a:gd name="T7" fmla="*/ 127 h 127"/>
                <a:gd name="T8" fmla="*/ 0 60000 65536"/>
                <a:gd name="T9" fmla="*/ 0 60000 65536"/>
                <a:gd name="T10" fmla="*/ 0 60000 65536"/>
                <a:gd name="T11" fmla="*/ 0 60000 65536"/>
                <a:gd name="T12" fmla="*/ 0 w 95"/>
                <a:gd name="T13" fmla="*/ 0 h 127"/>
                <a:gd name="T14" fmla="*/ 95 w 95"/>
                <a:gd name="T15" fmla="*/ 127 h 127"/>
              </a:gdLst>
              <a:ahLst/>
              <a:cxnLst>
                <a:cxn ang="T8">
                  <a:pos x="T0" y="T1"/>
                </a:cxn>
                <a:cxn ang="T9">
                  <a:pos x="T2" y="T3"/>
                </a:cxn>
                <a:cxn ang="T10">
                  <a:pos x="T4" y="T5"/>
                </a:cxn>
                <a:cxn ang="T11">
                  <a:pos x="T6" y="T7"/>
                </a:cxn>
              </a:cxnLst>
              <a:rect l="T12" t="T13" r="T14" b="T15"/>
              <a:pathLst>
                <a:path w="95" h="127">
                  <a:moveTo>
                    <a:pt x="87" y="127"/>
                  </a:moveTo>
                  <a:lnTo>
                    <a:pt x="95" y="118"/>
                  </a:lnTo>
                  <a:lnTo>
                    <a:pt x="0" y="0"/>
                  </a:lnTo>
                  <a:lnTo>
                    <a:pt x="87" y="127"/>
                  </a:lnTo>
                  <a:close/>
                </a:path>
              </a:pathLst>
            </a:custGeom>
            <a:solidFill>
              <a:srgbClr val="000000"/>
            </a:solidFill>
            <a:ln w="9525">
              <a:noFill/>
              <a:round/>
              <a:headEnd/>
              <a:tailEnd/>
            </a:ln>
          </p:spPr>
          <p:txBody>
            <a:bodyPr/>
            <a:lstStyle/>
            <a:p>
              <a:endParaRPr lang="en-US"/>
            </a:p>
          </p:txBody>
        </p:sp>
        <p:sp>
          <p:nvSpPr>
            <p:cNvPr id="3118" name="Freeform 44">
              <a:extLst>
                <a:ext uri="{FF2B5EF4-FFF2-40B4-BE49-F238E27FC236}">
                  <a16:creationId xmlns:a16="http://schemas.microsoft.com/office/drawing/2014/main" id="{1EE2AD52-6C18-42B3-85FA-77DBC90EBA67}"/>
                </a:ext>
              </a:extLst>
            </p:cNvPr>
            <p:cNvSpPr>
              <a:spLocks/>
            </p:cNvSpPr>
            <p:nvPr/>
          </p:nvSpPr>
          <p:spPr bwMode="auto">
            <a:xfrm>
              <a:off x="3878" y="3475"/>
              <a:ext cx="16" cy="25"/>
            </a:xfrm>
            <a:custGeom>
              <a:avLst/>
              <a:gdLst>
                <a:gd name="T0" fmla="*/ 87 w 95"/>
                <a:gd name="T1" fmla="*/ 127 h 127"/>
                <a:gd name="T2" fmla="*/ 95 w 95"/>
                <a:gd name="T3" fmla="*/ 118 h 127"/>
                <a:gd name="T4" fmla="*/ 0 w 95"/>
                <a:gd name="T5" fmla="*/ 0 h 127"/>
                <a:gd name="T6" fmla="*/ 87 w 95"/>
                <a:gd name="T7" fmla="*/ 127 h 127"/>
                <a:gd name="T8" fmla="*/ 0 60000 65536"/>
                <a:gd name="T9" fmla="*/ 0 60000 65536"/>
                <a:gd name="T10" fmla="*/ 0 60000 65536"/>
                <a:gd name="T11" fmla="*/ 0 60000 65536"/>
                <a:gd name="T12" fmla="*/ 0 w 95"/>
                <a:gd name="T13" fmla="*/ 0 h 127"/>
                <a:gd name="T14" fmla="*/ 95 w 95"/>
                <a:gd name="T15" fmla="*/ 127 h 127"/>
              </a:gdLst>
              <a:ahLst/>
              <a:cxnLst>
                <a:cxn ang="T8">
                  <a:pos x="T0" y="T1"/>
                </a:cxn>
                <a:cxn ang="T9">
                  <a:pos x="T2" y="T3"/>
                </a:cxn>
                <a:cxn ang="T10">
                  <a:pos x="T4" y="T5"/>
                </a:cxn>
                <a:cxn ang="T11">
                  <a:pos x="T6" y="T7"/>
                </a:cxn>
              </a:cxnLst>
              <a:rect l="T12" t="T13" r="T14" b="T15"/>
              <a:pathLst>
                <a:path w="95" h="127">
                  <a:moveTo>
                    <a:pt x="87" y="127"/>
                  </a:moveTo>
                  <a:lnTo>
                    <a:pt x="95" y="118"/>
                  </a:lnTo>
                  <a:lnTo>
                    <a:pt x="0" y="0"/>
                  </a:lnTo>
                  <a:lnTo>
                    <a:pt x="87" y="127"/>
                  </a:lnTo>
                </a:path>
              </a:pathLst>
            </a:custGeom>
            <a:noFill/>
            <a:ln w="0">
              <a:solidFill>
                <a:srgbClr val="000000"/>
              </a:solidFill>
              <a:prstDash val="solid"/>
              <a:round/>
              <a:headEnd/>
              <a:tailEnd/>
            </a:ln>
          </p:spPr>
          <p:txBody>
            <a:bodyPr/>
            <a:lstStyle/>
            <a:p>
              <a:endParaRPr lang="en-US"/>
            </a:p>
          </p:txBody>
        </p:sp>
        <p:sp>
          <p:nvSpPr>
            <p:cNvPr id="3119" name="Freeform 45">
              <a:extLst>
                <a:ext uri="{FF2B5EF4-FFF2-40B4-BE49-F238E27FC236}">
                  <a16:creationId xmlns:a16="http://schemas.microsoft.com/office/drawing/2014/main" id="{F284E7B6-C194-499A-BD57-61BBC8F67669}"/>
                </a:ext>
              </a:extLst>
            </p:cNvPr>
            <p:cNvSpPr>
              <a:spLocks/>
            </p:cNvSpPr>
            <p:nvPr/>
          </p:nvSpPr>
          <p:spPr bwMode="auto">
            <a:xfrm>
              <a:off x="3878" y="3475"/>
              <a:ext cx="17" cy="23"/>
            </a:xfrm>
            <a:custGeom>
              <a:avLst/>
              <a:gdLst>
                <a:gd name="T0" fmla="*/ 95 w 104"/>
                <a:gd name="T1" fmla="*/ 118 h 118"/>
                <a:gd name="T2" fmla="*/ 104 w 104"/>
                <a:gd name="T3" fmla="*/ 109 h 118"/>
                <a:gd name="T4" fmla="*/ 0 w 104"/>
                <a:gd name="T5" fmla="*/ 0 h 118"/>
                <a:gd name="T6" fmla="*/ 95 w 104"/>
                <a:gd name="T7" fmla="*/ 118 h 118"/>
                <a:gd name="T8" fmla="*/ 0 60000 65536"/>
                <a:gd name="T9" fmla="*/ 0 60000 65536"/>
                <a:gd name="T10" fmla="*/ 0 60000 65536"/>
                <a:gd name="T11" fmla="*/ 0 60000 65536"/>
                <a:gd name="T12" fmla="*/ 0 w 104"/>
                <a:gd name="T13" fmla="*/ 0 h 118"/>
                <a:gd name="T14" fmla="*/ 104 w 104"/>
                <a:gd name="T15" fmla="*/ 118 h 118"/>
              </a:gdLst>
              <a:ahLst/>
              <a:cxnLst>
                <a:cxn ang="T8">
                  <a:pos x="T0" y="T1"/>
                </a:cxn>
                <a:cxn ang="T9">
                  <a:pos x="T2" y="T3"/>
                </a:cxn>
                <a:cxn ang="T10">
                  <a:pos x="T4" y="T5"/>
                </a:cxn>
                <a:cxn ang="T11">
                  <a:pos x="T6" y="T7"/>
                </a:cxn>
              </a:cxnLst>
              <a:rect l="T12" t="T13" r="T14" b="T15"/>
              <a:pathLst>
                <a:path w="104" h="118">
                  <a:moveTo>
                    <a:pt x="95" y="118"/>
                  </a:moveTo>
                  <a:lnTo>
                    <a:pt x="104" y="109"/>
                  </a:lnTo>
                  <a:lnTo>
                    <a:pt x="0" y="0"/>
                  </a:lnTo>
                  <a:lnTo>
                    <a:pt x="95" y="118"/>
                  </a:lnTo>
                  <a:close/>
                </a:path>
              </a:pathLst>
            </a:custGeom>
            <a:solidFill>
              <a:srgbClr val="000000"/>
            </a:solidFill>
            <a:ln w="9525">
              <a:noFill/>
              <a:round/>
              <a:headEnd/>
              <a:tailEnd/>
            </a:ln>
          </p:spPr>
          <p:txBody>
            <a:bodyPr/>
            <a:lstStyle/>
            <a:p>
              <a:endParaRPr lang="en-US"/>
            </a:p>
          </p:txBody>
        </p:sp>
        <p:sp>
          <p:nvSpPr>
            <p:cNvPr id="3120" name="Freeform 46">
              <a:extLst>
                <a:ext uri="{FF2B5EF4-FFF2-40B4-BE49-F238E27FC236}">
                  <a16:creationId xmlns:a16="http://schemas.microsoft.com/office/drawing/2014/main" id="{AC424D3A-F78F-4A35-B5D8-E19F6D2F94FA}"/>
                </a:ext>
              </a:extLst>
            </p:cNvPr>
            <p:cNvSpPr>
              <a:spLocks/>
            </p:cNvSpPr>
            <p:nvPr/>
          </p:nvSpPr>
          <p:spPr bwMode="auto">
            <a:xfrm>
              <a:off x="3878" y="3475"/>
              <a:ext cx="17" cy="23"/>
            </a:xfrm>
            <a:custGeom>
              <a:avLst/>
              <a:gdLst>
                <a:gd name="T0" fmla="*/ 95 w 104"/>
                <a:gd name="T1" fmla="*/ 118 h 118"/>
                <a:gd name="T2" fmla="*/ 104 w 104"/>
                <a:gd name="T3" fmla="*/ 109 h 118"/>
                <a:gd name="T4" fmla="*/ 0 w 104"/>
                <a:gd name="T5" fmla="*/ 0 h 118"/>
                <a:gd name="T6" fmla="*/ 95 w 104"/>
                <a:gd name="T7" fmla="*/ 118 h 118"/>
                <a:gd name="T8" fmla="*/ 0 60000 65536"/>
                <a:gd name="T9" fmla="*/ 0 60000 65536"/>
                <a:gd name="T10" fmla="*/ 0 60000 65536"/>
                <a:gd name="T11" fmla="*/ 0 60000 65536"/>
                <a:gd name="T12" fmla="*/ 0 w 104"/>
                <a:gd name="T13" fmla="*/ 0 h 118"/>
                <a:gd name="T14" fmla="*/ 104 w 104"/>
                <a:gd name="T15" fmla="*/ 118 h 118"/>
              </a:gdLst>
              <a:ahLst/>
              <a:cxnLst>
                <a:cxn ang="T8">
                  <a:pos x="T0" y="T1"/>
                </a:cxn>
                <a:cxn ang="T9">
                  <a:pos x="T2" y="T3"/>
                </a:cxn>
                <a:cxn ang="T10">
                  <a:pos x="T4" y="T5"/>
                </a:cxn>
                <a:cxn ang="T11">
                  <a:pos x="T6" y="T7"/>
                </a:cxn>
              </a:cxnLst>
              <a:rect l="T12" t="T13" r="T14" b="T15"/>
              <a:pathLst>
                <a:path w="104" h="118">
                  <a:moveTo>
                    <a:pt x="95" y="118"/>
                  </a:moveTo>
                  <a:lnTo>
                    <a:pt x="104" y="109"/>
                  </a:lnTo>
                  <a:lnTo>
                    <a:pt x="0" y="0"/>
                  </a:lnTo>
                  <a:lnTo>
                    <a:pt x="95" y="118"/>
                  </a:lnTo>
                </a:path>
              </a:pathLst>
            </a:custGeom>
            <a:noFill/>
            <a:ln w="0">
              <a:solidFill>
                <a:srgbClr val="000000"/>
              </a:solidFill>
              <a:prstDash val="solid"/>
              <a:round/>
              <a:headEnd/>
              <a:tailEnd/>
            </a:ln>
          </p:spPr>
          <p:txBody>
            <a:bodyPr/>
            <a:lstStyle/>
            <a:p>
              <a:endParaRPr lang="en-US"/>
            </a:p>
          </p:txBody>
        </p:sp>
        <p:sp>
          <p:nvSpPr>
            <p:cNvPr id="3121" name="Freeform 47">
              <a:extLst>
                <a:ext uri="{FF2B5EF4-FFF2-40B4-BE49-F238E27FC236}">
                  <a16:creationId xmlns:a16="http://schemas.microsoft.com/office/drawing/2014/main" id="{2F7A1A7F-3192-4D00-9DCB-4EF791BB8BF0}"/>
                </a:ext>
              </a:extLst>
            </p:cNvPr>
            <p:cNvSpPr>
              <a:spLocks/>
            </p:cNvSpPr>
            <p:nvPr/>
          </p:nvSpPr>
          <p:spPr bwMode="auto">
            <a:xfrm>
              <a:off x="3878" y="3475"/>
              <a:ext cx="18" cy="22"/>
            </a:xfrm>
            <a:custGeom>
              <a:avLst/>
              <a:gdLst>
                <a:gd name="T0" fmla="*/ 104 w 111"/>
                <a:gd name="T1" fmla="*/ 109 h 109"/>
                <a:gd name="T2" fmla="*/ 111 w 111"/>
                <a:gd name="T3" fmla="*/ 99 h 109"/>
                <a:gd name="T4" fmla="*/ 0 w 111"/>
                <a:gd name="T5" fmla="*/ 0 h 109"/>
                <a:gd name="T6" fmla="*/ 104 w 111"/>
                <a:gd name="T7" fmla="*/ 109 h 109"/>
                <a:gd name="T8" fmla="*/ 0 60000 65536"/>
                <a:gd name="T9" fmla="*/ 0 60000 65536"/>
                <a:gd name="T10" fmla="*/ 0 60000 65536"/>
                <a:gd name="T11" fmla="*/ 0 60000 65536"/>
                <a:gd name="T12" fmla="*/ 0 w 111"/>
                <a:gd name="T13" fmla="*/ 0 h 109"/>
                <a:gd name="T14" fmla="*/ 111 w 111"/>
                <a:gd name="T15" fmla="*/ 109 h 109"/>
              </a:gdLst>
              <a:ahLst/>
              <a:cxnLst>
                <a:cxn ang="T8">
                  <a:pos x="T0" y="T1"/>
                </a:cxn>
                <a:cxn ang="T9">
                  <a:pos x="T2" y="T3"/>
                </a:cxn>
                <a:cxn ang="T10">
                  <a:pos x="T4" y="T5"/>
                </a:cxn>
                <a:cxn ang="T11">
                  <a:pos x="T6" y="T7"/>
                </a:cxn>
              </a:cxnLst>
              <a:rect l="T12" t="T13" r="T14" b="T15"/>
              <a:pathLst>
                <a:path w="111" h="109">
                  <a:moveTo>
                    <a:pt x="104" y="109"/>
                  </a:moveTo>
                  <a:lnTo>
                    <a:pt x="111" y="99"/>
                  </a:lnTo>
                  <a:lnTo>
                    <a:pt x="0" y="0"/>
                  </a:lnTo>
                  <a:lnTo>
                    <a:pt x="104" y="109"/>
                  </a:lnTo>
                  <a:close/>
                </a:path>
              </a:pathLst>
            </a:custGeom>
            <a:solidFill>
              <a:srgbClr val="000000"/>
            </a:solidFill>
            <a:ln w="9525">
              <a:noFill/>
              <a:round/>
              <a:headEnd/>
              <a:tailEnd/>
            </a:ln>
          </p:spPr>
          <p:txBody>
            <a:bodyPr/>
            <a:lstStyle/>
            <a:p>
              <a:endParaRPr lang="en-US"/>
            </a:p>
          </p:txBody>
        </p:sp>
        <p:sp>
          <p:nvSpPr>
            <p:cNvPr id="3122" name="Freeform 48">
              <a:extLst>
                <a:ext uri="{FF2B5EF4-FFF2-40B4-BE49-F238E27FC236}">
                  <a16:creationId xmlns:a16="http://schemas.microsoft.com/office/drawing/2014/main" id="{E5D5952D-1878-4266-B787-CD77A307B91A}"/>
                </a:ext>
              </a:extLst>
            </p:cNvPr>
            <p:cNvSpPr>
              <a:spLocks/>
            </p:cNvSpPr>
            <p:nvPr/>
          </p:nvSpPr>
          <p:spPr bwMode="auto">
            <a:xfrm>
              <a:off x="3878" y="3475"/>
              <a:ext cx="18" cy="22"/>
            </a:xfrm>
            <a:custGeom>
              <a:avLst/>
              <a:gdLst>
                <a:gd name="T0" fmla="*/ 104 w 111"/>
                <a:gd name="T1" fmla="*/ 109 h 109"/>
                <a:gd name="T2" fmla="*/ 111 w 111"/>
                <a:gd name="T3" fmla="*/ 99 h 109"/>
                <a:gd name="T4" fmla="*/ 0 w 111"/>
                <a:gd name="T5" fmla="*/ 0 h 109"/>
                <a:gd name="T6" fmla="*/ 104 w 111"/>
                <a:gd name="T7" fmla="*/ 109 h 109"/>
                <a:gd name="T8" fmla="*/ 0 60000 65536"/>
                <a:gd name="T9" fmla="*/ 0 60000 65536"/>
                <a:gd name="T10" fmla="*/ 0 60000 65536"/>
                <a:gd name="T11" fmla="*/ 0 60000 65536"/>
                <a:gd name="T12" fmla="*/ 0 w 111"/>
                <a:gd name="T13" fmla="*/ 0 h 109"/>
                <a:gd name="T14" fmla="*/ 111 w 111"/>
                <a:gd name="T15" fmla="*/ 109 h 109"/>
              </a:gdLst>
              <a:ahLst/>
              <a:cxnLst>
                <a:cxn ang="T8">
                  <a:pos x="T0" y="T1"/>
                </a:cxn>
                <a:cxn ang="T9">
                  <a:pos x="T2" y="T3"/>
                </a:cxn>
                <a:cxn ang="T10">
                  <a:pos x="T4" y="T5"/>
                </a:cxn>
                <a:cxn ang="T11">
                  <a:pos x="T6" y="T7"/>
                </a:cxn>
              </a:cxnLst>
              <a:rect l="T12" t="T13" r="T14" b="T15"/>
              <a:pathLst>
                <a:path w="111" h="109">
                  <a:moveTo>
                    <a:pt x="104" y="109"/>
                  </a:moveTo>
                  <a:lnTo>
                    <a:pt x="111" y="99"/>
                  </a:lnTo>
                  <a:lnTo>
                    <a:pt x="0" y="0"/>
                  </a:lnTo>
                  <a:lnTo>
                    <a:pt x="104" y="109"/>
                  </a:lnTo>
                </a:path>
              </a:pathLst>
            </a:custGeom>
            <a:noFill/>
            <a:ln w="0">
              <a:solidFill>
                <a:srgbClr val="000000"/>
              </a:solidFill>
              <a:prstDash val="solid"/>
              <a:round/>
              <a:headEnd/>
              <a:tailEnd/>
            </a:ln>
          </p:spPr>
          <p:txBody>
            <a:bodyPr/>
            <a:lstStyle/>
            <a:p>
              <a:endParaRPr lang="en-US"/>
            </a:p>
          </p:txBody>
        </p:sp>
        <p:sp>
          <p:nvSpPr>
            <p:cNvPr id="3123" name="Freeform 49">
              <a:extLst>
                <a:ext uri="{FF2B5EF4-FFF2-40B4-BE49-F238E27FC236}">
                  <a16:creationId xmlns:a16="http://schemas.microsoft.com/office/drawing/2014/main" id="{ABC05E1B-A878-4402-A623-AB5344104485}"/>
                </a:ext>
              </a:extLst>
            </p:cNvPr>
            <p:cNvSpPr>
              <a:spLocks/>
            </p:cNvSpPr>
            <p:nvPr/>
          </p:nvSpPr>
          <p:spPr bwMode="auto">
            <a:xfrm>
              <a:off x="3878" y="3475"/>
              <a:ext cx="19" cy="20"/>
            </a:xfrm>
            <a:custGeom>
              <a:avLst/>
              <a:gdLst>
                <a:gd name="T0" fmla="*/ 111 w 119"/>
                <a:gd name="T1" fmla="*/ 99 h 99"/>
                <a:gd name="T2" fmla="*/ 119 w 119"/>
                <a:gd name="T3" fmla="*/ 88 h 99"/>
                <a:gd name="T4" fmla="*/ 0 w 119"/>
                <a:gd name="T5" fmla="*/ 0 h 99"/>
                <a:gd name="T6" fmla="*/ 111 w 119"/>
                <a:gd name="T7" fmla="*/ 99 h 99"/>
                <a:gd name="T8" fmla="*/ 0 60000 65536"/>
                <a:gd name="T9" fmla="*/ 0 60000 65536"/>
                <a:gd name="T10" fmla="*/ 0 60000 65536"/>
                <a:gd name="T11" fmla="*/ 0 60000 65536"/>
                <a:gd name="T12" fmla="*/ 0 w 119"/>
                <a:gd name="T13" fmla="*/ 0 h 99"/>
                <a:gd name="T14" fmla="*/ 119 w 119"/>
                <a:gd name="T15" fmla="*/ 99 h 99"/>
              </a:gdLst>
              <a:ahLst/>
              <a:cxnLst>
                <a:cxn ang="T8">
                  <a:pos x="T0" y="T1"/>
                </a:cxn>
                <a:cxn ang="T9">
                  <a:pos x="T2" y="T3"/>
                </a:cxn>
                <a:cxn ang="T10">
                  <a:pos x="T4" y="T5"/>
                </a:cxn>
                <a:cxn ang="T11">
                  <a:pos x="T6" y="T7"/>
                </a:cxn>
              </a:cxnLst>
              <a:rect l="T12" t="T13" r="T14" b="T15"/>
              <a:pathLst>
                <a:path w="119" h="99">
                  <a:moveTo>
                    <a:pt x="111" y="99"/>
                  </a:moveTo>
                  <a:lnTo>
                    <a:pt x="119" y="88"/>
                  </a:lnTo>
                  <a:lnTo>
                    <a:pt x="0" y="0"/>
                  </a:lnTo>
                  <a:lnTo>
                    <a:pt x="111" y="99"/>
                  </a:lnTo>
                  <a:close/>
                </a:path>
              </a:pathLst>
            </a:custGeom>
            <a:solidFill>
              <a:srgbClr val="000000"/>
            </a:solidFill>
            <a:ln w="9525">
              <a:noFill/>
              <a:round/>
              <a:headEnd/>
              <a:tailEnd/>
            </a:ln>
          </p:spPr>
          <p:txBody>
            <a:bodyPr/>
            <a:lstStyle/>
            <a:p>
              <a:endParaRPr lang="en-US"/>
            </a:p>
          </p:txBody>
        </p:sp>
        <p:sp>
          <p:nvSpPr>
            <p:cNvPr id="3124" name="Freeform 50">
              <a:extLst>
                <a:ext uri="{FF2B5EF4-FFF2-40B4-BE49-F238E27FC236}">
                  <a16:creationId xmlns:a16="http://schemas.microsoft.com/office/drawing/2014/main" id="{8093B4B8-37F2-4E57-90D1-E2CDB87AD39F}"/>
                </a:ext>
              </a:extLst>
            </p:cNvPr>
            <p:cNvSpPr>
              <a:spLocks/>
            </p:cNvSpPr>
            <p:nvPr/>
          </p:nvSpPr>
          <p:spPr bwMode="auto">
            <a:xfrm>
              <a:off x="3878" y="3475"/>
              <a:ext cx="19" cy="20"/>
            </a:xfrm>
            <a:custGeom>
              <a:avLst/>
              <a:gdLst>
                <a:gd name="T0" fmla="*/ 111 w 119"/>
                <a:gd name="T1" fmla="*/ 99 h 99"/>
                <a:gd name="T2" fmla="*/ 119 w 119"/>
                <a:gd name="T3" fmla="*/ 88 h 99"/>
                <a:gd name="T4" fmla="*/ 0 w 119"/>
                <a:gd name="T5" fmla="*/ 0 h 99"/>
                <a:gd name="T6" fmla="*/ 111 w 119"/>
                <a:gd name="T7" fmla="*/ 99 h 99"/>
                <a:gd name="T8" fmla="*/ 0 60000 65536"/>
                <a:gd name="T9" fmla="*/ 0 60000 65536"/>
                <a:gd name="T10" fmla="*/ 0 60000 65536"/>
                <a:gd name="T11" fmla="*/ 0 60000 65536"/>
                <a:gd name="T12" fmla="*/ 0 w 119"/>
                <a:gd name="T13" fmla="*/ 0 h 99"/>
                <a:gd name="T14" fmla="*/ 119 w 119"/>
                <a:gd name="T15" fmla="*/ 99 h 99"/>
              </a:gdLst>
              <a:ahLst/>
              <a:cxnLst>
                <a:cxn ang="T8">
                  <a:pos x="T0" y="T1"/>
                </a:cxn>
                <a:cxn ang="T9">
                  <a:pos x="T2" y="T3"/>
                </a:cxn>
                <a:cxn ang="T10">
                  <a:pos x="T4" y="T5"/>
                </a:cxn>
                <a:cxn ang="T11">
                  <a:pos x="T6" y="T7"/>
                </a:cxn>
              </a:cxnLst>
              <a:rect l="T12" t="T13" r="T14" b="T15"/>
              <a:pathLst>
                <a:path w="119" h="99">
                  <a:moveTo>
                    <a:pt x="111" y="99"/>
                  </a:moveTo>
                  <a:lnTo>
                    <a:pt x="119" y="88"/>
                  </a:lnTo>
                  <a:lnTo>
                    <a:pt x="0" y="0"/>
                  </a:lnTo>
                  <a:lnTo>
                    <a:pt x="111" y="99"/>
                  </a:lnTo>
                </a:path>
              </a:pathLst>
            </a:custGeom>
            <a:noFill/>
            <a:ln w="0">
              <a:solidFill>
                <a:srgbClr val="000000"/>
              </a:solidFill>
              <a:prstDash val="solid"/>
              <a:round/>
              <a:headEnd/>
              <a:tailEnd/>
            </a:ln>
          </p:spPr>
          <p:txBody>
            <a:bodyPr/>
            <a:lstStyle/>
            <a:p>
              <a:endParaRPr lang="en-US"/>
            </a:p>
          </p:txBody>
        </p:sp>
        <p:sp>
          <p:nvSpPr>
            <p:cNvPr id="3125" name="Freeform 51">
              <a:extLst>
                <a:ext uri="{FF2B5EF4-FFF2-40B4-BE49-F238E27FC236}">
                  <a16:creationId xmlns:a16="http://schemas.microsoft.com/office/drawing/2014/main" id="{1CDD1C9D-A056-4E68-963B-D99845A340DC}"/>
                </a:ext>
              </a:extLst>
            </p:cNvPr>
            <p:cNvSpPr>
              <a:spLocks/>
            </p:cNvSpPr>
            <p:nvPr/>
          </p:nvSpPr>
          <p:spPr bwMode="auto">
            <a:xfrm>
              <a:off x="3878" y="3475"/>
              <a:ext cx="20" cy="17"/>
            </a:xfrm>
            <a:custGeom>
              <a:avLst/>
              <a:gdLst>
                <a:gd name="T0" fmla="*/ 119 w 124"/>
                <a:gd name="T1" fmla="*/ 88 h 88"/>
                <a:gd name="T2" fmla="*/ 124 w 124"/>
                <a:gd name="T3" fmla="*/ 76 h 88"/>
                <a:gd name="T4" fmla="*/ 0 w 124"/>
                <a:gd name="T5" fmla="*/ 0 h 88"/>
                <a:gd name="T6" fmla="*/ 119 w 124"/>
                <a:gd name="T7" fmla="*/ 88 h 88"/>
                <a:gd name="T8" fmla="*/ 0 60000 65536"/>
                <a:gd name="T9" fmla="*/ 0 60000 65536"/>
                <a:gd name="T10" fmla="*/ 0 60000 65536"/>
                <a:gd name="T11" fmla="*/ 0 60000 65536"/>
                <a:gd name="T12" fmla="*/ 0 w 124"/>
                <a:gd name="T13" fmla="*/ 0 h 88"/>
                <a:gd name="T14" fmla="*/ 124 w 124"/>
                <a:gd name="T15" fmla="*/ 88 h 88"/>
              </a:gdLst>
              <a:ahLst/>
              <a:cxnLst>
                <a:cxn ang="T8">
                  <a:pos x="T0" y="T1"/>
                </a:cxn>
                <a:cxn ang="T9">
                  <a:pos x="T2" y="T3"/>
                </a:cxn>
                <a:cxn ang="T10">
                  <a:pos x="T4" y="T5"/>
                </a:cxn>
                <a:cxn ang="T11">
                  <a:pos x="T6" y="T7"/>
                </a:cxn>
              </a:cxnLst>
              <a:rect l="T12" t="T13" r="T14" b="T15"/>
              <a:pathLst>
                <a:path w="124" h="88">
                  <a:moveTo>
                    <a:pt x="119" y="88"/>
                  </a:moveTo>
                  <a:lnTo>
                    <a:pt x="124" y="76"/>
                  </a:lnTo>
                  <a:lnTo>
                    <a:pt x="0" y="0"/>
                  </a:lnTo>
                  <a:lnTo>
                    <a:pt x="119" y="88"/>
                  </a:lnTo>
                  <a:close/>
                </a:path>
              </a:pathLst>
            </a:custGeom>
            <a:solidFill>
              <a:srgbClr val="000000"/>
            </a:solidFill>
            <a:ln w="9525">
              <a:noFill/>
              <a:round/>
              <a:headEnd/>
              <a:tailEnd/>
            </a:ln>
          </p:spPr>
          <p:txBody>
            <a:bodyPr/>
            <a:lstStyle/>
            <a:p>
              <a:endParaRPr lang="en-US"/>
            </a:p>
          </p:txBody>
        </p:sp>
        <p:sp>
          <p:nvSpPr>
            <p:cNvPr id="3126" name="Freeform 52">
              <a:extLst>
                <a:ext uri="{FF2B5EF4-FFF2-40B4-BE49-F238E27FC236}">
                  <a16:creationId xmlns:a16="http://schemas.microsoft.com/office/drawing/2014/main" id="{82694161-8E5E-458F-8797-60CB599E4C45}"/>
                </a:ext>
              </a:extLst>
            </p:cNvPr>
            <p:cNvSpPr>
              <a:spLocks/>
            </p:cNvSpPr>
            <p:nvPr/>
          </p:nvSpPr>
          <p:spPr bwMode="auto">
            <a:xfrm>
              <a:off x="3878" y="3475"/>
              <a:ext cx="20" cy="17"/>
            </a:xfrm>
            <a:custGeom>
              <a:avLst/>
              <a:gdLst>
                <a:gd name="T0" fmla="*/ 119 w 124"/>
                <a:gd name="T1" fmla="*/ 88 h 88"/>
                <a:gd name="T2" fmla="*/ 124 w 124"/>
                <a:gd name="T3" fmla="*/ 76 h 88"/>
                <a:gd name="T4" fmla="*/ 0 w 124"/>
                <a:gd name="T5" fmla="*/ 0 h 88"/>
                <a:gd name="T6" fmla="*/ 119 w 124"/>
                <a:gd name="T7" fmla="*/ 88 h 88"/>
                <a:gd name="T8" fmla="*/ 0 60000 65536"/>
                <a:gd name="T9" fmla="*/ 0 60000 65536"/>
                <a:gd name="T10" fmla="*/ 0 60000 65536"/>
                <a:gd name="T11" fmla="*/ 0 60000 65536"/>
                <a:gd name="T12" fmla="*/ 0 w 124"/>
                <a:gd name="T13" fmla="*/ 0 h 88"/>
                <a:gd name="T14" fmla="*/ 124 w 124"/>
                <a:gd name="T15" fmla="*/ 88 h 88"/>
              </a:gdLst>
              <a:ahLst/>
              <a:cxnLst>
                <a:cxn ang="T8">
                  <a:pos x="T0" y="T1"/>
                </a:cxn>
                <a:cxn ang="T9">
                  <a:pos x="T2" y="T3"/>
                </a:cxn>
                <a:cxn ang="T10">
                  <a:pos x="T4" y="T5"/>
                </a:cxn>
                <a:cxn ang="T11">
                  <a:pos x="T6" y="T7"/>
                </a:cxn>
              </a:cxnLst>
              <a:rect l="T12" t="T13" r="T14" b="T15"/>
              <a:pathLst>
                <a:path w="124" h="88">
                  <a:moveTo>
                    <a:pt x="119" y="88"/>
                  </a:moveTo>
                  <a:lnTo>
                    <a:pt x="124" y="76"/>
                  </a:lnTo>
                  <a:lnTo>
                    <a:pt x="0" y="0"/>
                  </a:lnTo>
                  <a:lnTo>
                    <a:pt x="119" y="88"/>
                  </a:lnTo>
                </a:path>
              </a:pathLst>
            </a:custGeom>
            <a:noFill/>
            <a:ln w="0">
              <a:solidFill>
                <a:srgbClr val="000000"/>
              </a:solidFill>
              <a:prstDash val="solid"/>
              <a:round/>
              <a:headEnd/>
              <a:tailEnd/>
            </a:ln>
          </p:spPr>
          <p:txBody>
            <a:bodyPr/>
            <a:lstStyle/>
            <a:p>
              <a:endParaRPr lang="en-US"/>
            </a:p>
          </p:txBody>
        </p:sp>
        <p:sp>
          <p:nvSpPr>
            <p:cNvPr id="3127" name="Freeform 53">
              <a:extLst>
                <a:ext uri="{FF2B5EF4-FFF2-40B4-BE49-F238E27FC236}">
                  <a16:creationId xmlns:a16="http://schemas.microsoft.com/office/drawing/2014/main" id="{F82F12F7-A836-4692-938E-1F3995D0E92C}"/>
                </a:ext>
              </a:extLst>
            </p:cNvPr>
            <p:cNvSpPr>
              <a:spLocks/>
            </p:cNvSpPr>
            <p:nvPr/>
          </p:nvSpPr>
          <p:spPr bwMode="auto">
            <a:xfrm>
              <a:off x="3878" y="3475"/>
              <a:ext cx="21" cy="15"/>
            </a:xfrm>
            <a:custGeom>
              <a:avLst/>
              <a:gdLst>
                <a:gd name="T0" fmla="*/ 124 w 129"/>
                <a:gd name="T1" fmla="*/ 76 h 76"/>
                <a:gd name="T2" fmla="*/ 129 w 129"/>
                <a:gd name="T3" fmla="*/ 65 h 76"/>
                <a:gd name="T4" fmla="*/ 0 w 129"/>
                <a:gd name="T5" fmla="*/ 0 h 76"/>
                <a:gd name="T6" fmla="*/ 124 w 129"/>
                <a:gd name="T7" fmla="*/ 76 h 76"/>
                <a:gd name="T8" fmla="*/ 0 60000 65536"/>
                <a:gd name="T9" fmla="*/ 0 60000 65536"/>
                <a:gd name="T10" fmla="*/ 0 60000 65536"/>
                <a:gd name="T11" fmla="*/ 0 60000 65536"/>
                <a:gd name="T12" fmla="*/ 0 w 129"/>
                <a:gd name="T13" fmla="*/ 0 h 76"/>
                <a:gd name="T14" fmla="*/ 129 w 129"/>
                <a:gd name="T15" fmla="*/ 76 h 76"/>
              </a:gdLst>
              <a:ahLst/>
              <a:cxnLst>
                <a:cxn ang="T8">
                  <a:pos x="T0" y="T1"/>
                </a:cxn>
                <a:cxn ang="T9">
                  <a:pos x="T2" y="T3"/>
                </a:cxn>
                <a:cxn ang="T10">
                  <a:pos x="T4" y="T5"/>
                </a:cxn>
                <a:cxn ang="T11">
                  <a:pos x="T6" y="T7"/>
                </a:cxn>
              </a:cxnLst>
              <a:rect l="T12" t="T13" r="T14" b="T15"/>
              <a:pathLst>
                <a:path w="129" h="76">
                  <a:moveTo>
                    <a:pt x="124" y="76"/>
                  </a:moveTo>
                  <a:lnTo>
                    <a:pt x="129" y="65"/>
                  </a:lnTo>
                  <a:lnTo>
                    <a:pt x="0" y="0"/>
                  </a:lnTo>
                  <a:lnTo>
                    <a:pt x="124" y="76"/>
                  </a:lnTo>
                  <a:close/>
                </a:path>
              </a:pathLst>
            </a:custGeom>
            <a:solidFill>
              <a:srgbClr val="000000"/>
            </a:solidFill>
            <a:ln w="9525">
              <a:noFill/>
              <a:round/>
              <a:headEnd/>
              <a:tailEnd/>
            </a:ln>
          </p:spPr>
          <p:txBody>
            <a:bodyPr/>
            <a:lstStyle/>
            <a:p>
              <a:endParaRPr lang="en-US"/>
            </a:p>
          </p:txBody>
        </p:sp>
        <p:sp>
          <p:nvSpPr>
            <p:cNvPr id="3128" name="Freeform 54">
              <a:extLst>
                <a:ext uri="{FF2B5EF4-FFF2-40B4-BE49-F238E27FC236}">
                  <a16:creationId xmlns:a16="http://schemas.microsoft.com/office/drawing/2014/main" id="{A2E57535-8A76-4B65-829E-811A8639BD22}"/>
                </a:ext>
              </a:extLst>
            </p:cNvPr>
            <p:cNvSpPr>
              <a:spLocks/>
            </p:cNvSpPr>
            <p:nvPr/>
          </p:nvSpPr>
          <p:spPr bwMode="auto">
            <a:xfrm>
              <a:off x="3878" y="3475"/>
              <a:ext cx="21" cy="15"/>
            </a:xfrm>
            <a:custGeom>
              <a:avLst/>
              <a:gdLst>
                <a:gd name="T0" fmla="*/ 124 w 129"/>
                <a:gd name="T1" fmla="*/ 76 h 76"/>
                <a:gd name="T2" fmla="*/ 129 w 129"/>
                <a:gd name="T3" fmla="*/ 65 h 76"/>
                <a:gd name="T4" fmla="*/ 0 w 129"/>
                <a:gd name="T5" fmla="*/ 0 h 76"/>
                <a:gd name="T6" fmla="*/ 124 w 129"/>
                <a:gd name="T7" fmla="*/ 76 h 76"/>
                <a:gd name="T8" fmla="*/ 0 60000 65536"/>
                <a:gd name="T9" fmla="*/ 0 60000 65536"/>
                <a:gd name="T10" fmla="*/ 0 60000 65536"/>
                <a:gd name="T11" fmla="*/ 0 60000 65536"/>
                <a:gd name="T12" fmla="*/ 0 w 129"/>
                <a:gd name="T13" fmla="*/ 0 h 76"/>
                <a:gd name="T14" fmla="*/ 129 w 129"/>
                <a:gd name="T15" fmla="*/ 76 h 76"/>
              </a:gdLst>
              <a:ahLst/>
              <a:cxnLst>
                <a:cxn ang="T8">
                  <a:pos x="T0" y="T1"/>
                </a:cxn>
                <a:cxn ang="T9">
                  <a:pos x="T2" y="T3"/>
                </a:cxn>
                <a:cxn ang="T10">
                  <a:pos x="T4" y="T5"/>
                </a:cxn>
                <a:cxn ang="T11">
                  <a:pos x="T6" y="T7"/>
                </a:cxn>
              </a:cxnLst>
              <a:rect l="T12" t="T13" r="T14" b="T15"/>
              <a:pathLst>
                <a:path w="129" h="76">
                  <a:moveTo>
                    <a:pt x="124" y="76"/>
                  </a:moveTo>
                  <a:lnTo>
                    <a:pt x="129" y="65"/>
                  </a:lnTo>
                  <a:lnTo>
                    <a:pt x="0" y="0"/>
                  </a:lnTo>
                  <a:lnTo>
                    <a:pt x="124" y="76"/>
                  </a:lnTo>
                </a:path>
              </a:pathLst>
            </a:custGeom>
            <a:noFill/>
            <a:ln w="0">
              <a:solidFill>
                <a:srgbClr val="000000"/>
              </a:solidFill>
              <a:prstDash val="solid"/>
              <a:round/>
              <a:headEnd/>
              <a:tailEnd/>
            </a:ln>
          </p:spPr>
          <p:txBody>
            <a:bodyPr/>
            <a:lstStyle/>
            <a:p>
              <a:endParaRPr lang="en-US"/>
            </a:p>
          </p:txBody>
        </p:sp>
        <p:sp>
          <p:nvSpPr>
            <p:cNvPr id="3129" name="Freeform 55">
              <a:extLst>
                <a:ext uri="{FF2B5EF4-FFF2-40B4-BE49-F238E27FC236}">
                  <a16:creationId xmlns:a16="http://schemas.microsoft.com/office/drawing/2014/main" id="{86CC6C84-919F-4C7F-902F-760BF3660B5E}"/>
                </a:ext>
              </a:extLst>
            </p:cNvPr>
            <p:cNvSpPr>
              <a:spLocks/>
            </p:cNvSpPr>
            <p:nvPr/>
          </p:nvSpPr>
          <p:spPr bwMode="auto">
            <a:xfrm>
              <a:off x="3878" y="3475"/>
              <a:ext cx="22" cy="13"/>
            </a:xfrm>
            <a:custGeom>
              <a:avLst/>
              <a:gdLst>
                <a:gd name="T0" fmla="*/ 129 w 134"/>
                <a:gd name="T1" fmla="*/ 65 h 65"/>
                <a:gd name="T2" fmla="*/ 134 w 134"/>
                <a:gd name="T3" fmla="*/ 53 h 65"/>
                <a:gd name="T4" fmla="*/ 0 w 134"/>
                <a:gd name="T5" fmla="*/ 0 h 65"/>
                <a:gd name="T6" fmla="*/ 129 w 134"/>
                <a:gd name="T7" fmla="*/ 65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129" y="65"/>
                  </a:moveTo>
                  <a:lnTo>
                    <a:pt x="134" y="53"/>
                  </a:lnTo>
                  <a:lnTo>
                    <a:pt x="0" y="0"/>
                  </a:lnTo>
                  <a:lnTo>
                    <a:pt x="129" y="65"/>
                  </a:lnTo>
                  <a:close/>
                </a:path>
              </a:pathLst>
            </a:custGeom>
            <a:solidFill>
              <a:srgbClr val="000000"/>
            </a:solidFill>
            <a:ln w="9525">
              <a:noFill/>
              <a:round/>
              <a:headEnd/>
              <a:tailEnd/>
            </a:ln>
          </p:spPr>
          <p:txBody>
            <a:bodyPr/>
            <a:lstStyle/>
            <a:p>
              <a:endParaRPr lang="en-US"/>
            </a:p>
          </p:txBody>
        </p:sp>
        <p:sp>
          <p:nvSpPr>
            <p:cNvPr id="3130" name="Freeform 56">
              <a:extLst>
                <a:ext uri="{FF2B5EF4-FFF2-40B4-BE49-F238E27FC236}">
                  <a16:creationId xmlns:a16="http://schemas.microsoft.com/office/drawing/2014/main" id="{3A6AB3E1-A63F-40E2-AA53-8D90834044C1}"/>
                </a:ext>
              </a:extLst>
            </p:cNvPr>
            <p:cNvSpPr>
              <a:spLocks/>
            </p:cNvSpPr>
            <p:nvPr/>
          </p:nvSpPr>
          <p:spPr bwMode="auto">
            <a:xfrm>
              <a:off x="3878" y="3475"/>
              <a:ext cx="22" cy="13"/>
            </a:xfrm>
            <a:custGeom>
              <a:avLst/>
              <a:gdLst>
                <a:gd name="T0" fmla="*/ 129 w 134"/>
                <a:gd name="T1" fmla="*/ 65 h 65"/>
                <a:gd name="T2" fmla="*/ 134 w 134"/>
                <a:gd name="T3" fmla="*/ 53 h 65"/>
                <a:gd name="T4" fmla="*/ 0 w 134"/>
                <a:gd name="T5" fmla="*/ 0 h 65"/>
                <a:gd name="T6" fmla="*/ 129 w 134"/>
                <a:gd name="T7" fmla="*/ 65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129" y="65"/>
                  </a:moveTo>
                  <a:lnTo>
                    <a:pt x="134" y="53"/>
                  </a:lnTo>
                  <a:lnTo>
                    <a:pt x="0" y="0"/>
                  </a:lnTo>
                  <a:lnTo>
                    <a:pt x="129" y="65"/>
                  </a:lnTo>
                </a:path>
              </a:pathLst>
            </a:custGeom>
            <a:noFill/>
            <a:ln w="0">
              <a:solidFill>
                <a:srgbClr val="000000"/>
              </a:solidFill>
              <a:prstDash val="solid"/>
              <a:round/>
              <a:headEnd/>
              <a:tailEnd/>
            </a:ln>
          </p:spPr>
          <p:txBody>
            <a:bodyPr/>
            <a:lstStyle/>
            <a:p>
              <a:endParaRPr lang="en-US"/>
            </a:p>
          </p:txBody>
        </p:sp>
        <p:sp>
          <p:nvSpPr>
            <p:cNvPr id="3131" name="Freeform 57">
              <a:extLst>
                <a:ext uri="{FF2B5EF4-FFF2-40B4-BE49-F238E27FC236}">
                  <a16:creationId xmlns:a16="http://schemas.microsoft.com/office/drawing/2014/main" id="{2F10ADD0-A286-4BEB-A788-51481F186866}"/>
                </a:ext>
              </a:extLst>
            </p:cNvPr>
            <p:cNvSpPr>
              <a:spLocks/>
            </p:cNvSpPr>
            <p:nvPr/>
          </p:nvSpPr>
          <p:spPr bwMode="auto">
            <a:xfrm>
              <a:off x="3878" y="3475"/>
              <a:ext cx="22" cy="10"/>
            </a:xfrm>
            <a:custGeom>
              <a:avLst/>
              <a:gdLst>
                <a:gd name="T0" fmla="*/ 134 w 137"/>
                <a:gd name="T1" fmla="*/ 53 h 53"/>
                <a:gd name="T2" fmla="*/ 137 w 137"/>
                <a:gd name="T3" fmla="*/ 39 h 53"/>
                <a:gd name="T4" fmla="*/ 0 w 137"/>
                <a:gd name="T5" fmla="*/ 0 h 53"/>
                <a:gd name="T6" fmla="*/ 134 w 137"/>
                <a:gd name="T7" fmla="*/ 53 h 53"/>
                <a:gd name="T8" fmla="*/ 0 60000 65536"/>
                <a:gd name="T9" fmla="*/ 0 60000 65536"/>
                <a:gd name="T10" fmla="*/ 0 60000 65536"/>
                <a:gd name="T11" fmla="*/ 0 60000 65536"/>
                <a:gd name="T12" fmla="*/ 0 w 137"/>
                <a:gd name="T13" fmla="*/ 0 h 53"/>
                <a:gd name="T14" fmla="*/ 137 w 137"/>
                <a:gd name="T15" fmla="*/ 53 h 53"/>
              </a:gdLst>
              <a:ahLst/>
              <a:cxnLst>
                <a:cxn ang="T8">
                  <a:pos x="T0" y="T1"/>
                </a:cxn>
                <a:cxn ang="T9">
                  <a:pos x="T2" y="T3"/>
                </a:cxn>
                <a:cxn ang="T10">
                  <a:pos x="T4" y="T5"/>
                </a:cxn>
                <a:cxn ang="T11">
                  <a:pos x="T6" y="T7"/>
                </a:cxn>
              </a:cxnLst>
              <a:rect l="T12" t="T13" r="T14" b="T15"/>
              <a:pathLst>
                <a:path w="137" h="53">
                  <a:moveTo>
                    <a:pt x="134" y="53"/>
                  </a:moveTo>
                  <a:lnTo>
                    <a:pt x="137" y="39"/>
                  </a:lnTo>
                  <a:lnTo>
                    <a:pt x="0" y="0"/>
                  </a:lnTo>
                  <a:lnTo>
                    <a:pt x="134" y="53"/>
                  </a:lnTo>
                  <a:close/>
                </a:path>
              </a:pathLst>
            </a:custGeom>
            <a:solidFill>
              <a:srgbClr val="000000"/>
            </a:solidFill>
            <a:ln w="9525">
              <a:noFill/>
              <a:round/>
              <a:headEnd/>
              <a:tailEnd/>
            </a:ln>
          </p:spPr>
          <p:txBody>
            <a:bodyPr/>
            <a:lstStyle/>
            <a:p>
              <a:endParaRPr lang="en-US"/>
            </a:p>
          </p:txBody>
        </p:sp>
        <p:sp>
          <p:nvSpPr>
            <p:cNvPr id="3132" name="Freeform 58">
              <a:extLst>
                <a:ext uri="{FF2B5EF4-FFF2-40B4-BE49-F238E27FC236}">
                  <a16:creationId xmlns:a16="http://schemas.microsoft.com/office/drawing/2014/main" id="{13831293-3C8F-4F51-B251-F61F8EA32C80}"/>
                </a:ext>
              </a:extLst>
            </p:cNvPr>
            <p:cNvSpPr>
              <a:spLocks/>
            </p:cNvSpPr>
            <p:nvPr/>
          </p:nvSpPr>
          <p:spPr bwMode="auto">
            <a:xfrm>
              <a:off x="3878" y="3475"/>
              <a:ext cx="22" cy="10"/>
            </a:xfrm>
            <a:custGeom>
              <a:avLst/>
              <a:gdLst>
                <a:gd name="T0" fmla="*/ 134 w 137"/>
                <a:gd name="T1" fmla="*/ 53 h 53"/>
                <a:gd name="T2" fmla="*/ 137 w 137"/>
                <a:gd name="T3" fmla="*/ 39 h 53"/>
                <a:gd name="T4" fmla="*/ 0 w 137"/>
                <a:gd name="T5" fmla="*/ 0 h 53"/>
                <a:gd name="T6" fmla="*/ 134 w 137"/>
                <a:gd name="T7" fmla="*/ 53 h 53"/>
                <a:gd name="T8" fmla="*/ 0 60000 65536"/>
                <a:gd name="T9" fmla="*/ 0 60000 65536"/>
                <a:gd name="T10" fmla="*/ 0 60000 65536"/>
                <a:gd name="T11" fmla="*/ 0 60000 65536"/>
                <a:gd name="T12" fmla="*/ 0 w 137"/>
                <a:gd name="T13" fmla="*/ 0 h 53"/>
                <a:gd name="T14" fmla="*/ 137 w 137"/>
                <a:gd name="T15" fmla="*/ 53 h 53"/>
              </a:gdLst>
              <a:ahLst/>
              <a:cxnLst>
                <a:cxn ang="T8">
                  <a:pos x="T0" y="T1"/>
                </a:cxn>
                <a:cxn ang="T9">
                  <a:pos x="T2" y="T3"/>
                </a:cxn>
                <a:cxn ang="T10">
                  <a:pos x="T4" y="T5"/>
                </a:cxn>
                <a:cxn ang="T11">
                  <a:pos x="T6" y="T7"/>
                </a:cxn>
              </a:cxnLst>
              <a:rect l="T12" t="T13" r="T14" b="T15"/>
              <a:pathLst>
                <a:path w="137" h="53">
                  <a:moveTo>
                    <a:pt x="134" y="53"/>
                  </a:moveTo>
                  <a:lnTo>
                    <a:pt x="137" y="39"/>
                  </a:lnTo>
                  <a:lnTo>
                    <a:pt x="0" y="0"/>
                  </a:lnTo>
                  <a:lnTo>
                    <a:pt x="134" y="53"/>
                  </a:lnTo>
                </a:path>
              </a:pathLst>
            </a:custGeom>
            <a:noFill/>
            <a:ln w="0">
              <a:solidFill>
                <a:srgbClr val="000000"/>
              </a:solidFill>
              <a:prstDash val="solid"/>
              <a:round/>
              <a:headEnd/>
              <a:tailEnd/>
            </a:ln>
          </p:spPr>
          <p:txBody>
            <a:bodyPr/>
            <a:lstStyle/>
            <a:p>
              <a:endParaRPr lang="en-US"/>
            </a:p>
          </p:txBody>
        </p:sp>
        <p:sp>
          <p:nvSpPr>
            <p:cNvPr id="3133" name="Freeform 59">
              <a:extLst>
                <a:ext uri="{FF2B5EF4-FFF2-40B4-BE49-F238E27FC236}">
                  <a16:creationId xmlns:a16="http://schemas.microsoft.com/office/drawing/2014/main" id="{939C50ED-E223-4C6F-A788-A2E97655B012}"/>
                </a:ext>
              </a:extLst>
            </p:cNvPr>
            <p:cNvSpPr>
              <a:spLocks/>
            </p:cNvSpPr>
            <p:nvPr/>
          </p:nvSpPr>
          <p:spPr bwMode="auto">
            <a:xfrm>
              <a:off x="3878" y="3475"/>
              <a:ext cx="23" cy="8"/>
            </a:xfrm>
            <a:custGeom>
              <a:avLst/>
              <a:gdLst>
                <a:gd name="T0" fmla="*/ 137 w 140"/>
                <a:gd name="T1" fmla="*/ 39 h 39"/>
                <a:gd name="T2" fmla="*/ 140 w 140"/>
                <a:gd name="T3" fmla="*/ 26 h 39"/>
                <a:gd name="T4" fmla="*/ 0 w 140"/>
                <a:gd name="T5" fmla="*/ 0 h 39"/>
                <a:gd name="T6" fmla="*/ 137 w 140"/>
                <a:gd name="T7" fmla="*/ 39 h 39"/>
                <a:gd name="T8" fmla="*/ 0 60000 65536"/>
                <a:gd name="T9" fmla="*/ 0 60000 65536"/>
                <a:gd name="T10" fmla="*/ 0 60000 65536"/>
                <a:gd name="T11" fmla="*/ 0 60000 65536"/>
                <a:gd name="T12" fmla="*/ 0 w 140"/>
                <a:gd name="T13" fmla="*/ 0 h 39"/>
                <a:gd name="T14" fmla="*/ 140 w 140"/>
                <a:gd name="T15" fmla="*/ 39 h 39"/>
              </a:gdLst>
              <a:ahLst/>
              <a:cxnLst>
                <a:cxn ang="T8">
                  <a:pos x="T0" y="T1"/>
                </a:cxn>
                <a:cxn ang="T9">
                  <a:pos x="T2" y="T3"/>
                </a:cxn>
                <a:cxn ang="T10">
                  <a:pos x="T4" y="T5"/>
                </a:cxn>
                <a:cxn ang="T11">
                  <a:pos x="T6" y="T7"/>
                </a:cxn>
              </a:cxnLst>
              <a:rect l="T12" t="T13" r="T14" b="T15"/>
              <a:pathLst>
                <a:path w="140" h="39">
                  <a:moveTo>
                    <a:pt x="137" y="39"/>
                  </a:moveTo>
                  <a:lnTo>
                    <a:pt x="140" y="26"/>
                  </a:lnTo>
                  <a:lnTo>
                    <a:pt x="0" y="0"/>
                  </a:lnTo>
                  <a:lnTo>
                    <a:pt x="137" y="39"/>
                  </a:lnTo>
                  <a:close/>
                </a:path>
              </a:pathLst>
            </a:custGeom>
            <a:solidFill>
              <a:srgbClr val="000000"/>
            </a:solidFill>
            <a:ln w="9525">
              <a:noFill/>
              <a:round/>
              <a:headEnd/>
              <a:tailEnd/>
            </a:ln>
          </p:spPr>
          <p:txBody>
            <a:bodyPr/>
            <a:lstStyle/>
            <a:p>
              <a:endParaRPr lang="en-US"/>
            </a:p>
          </p:txBody>
        </p:sp>
        <p:sp>
          <p:nvSpPr>
            <p:cNvPr id="3134" name="Freeform 60">
              <a:extLst>
                <a:ext uri="{FF2B5EF4-FFF2-40B4-BE49-F238E27FC236}">
                  <a16:creationId xmlns:a16="http://schemas.microsoft.com/office/drawing/2014/main" id="{A3F9061D-9774-4B98-ADDA-DBC9D4C13B7C}"/>
                </a:ext>
              </a:extLst>
            </p:cNvPr>
            <p:cNvSpPr>
              <a:spLocks/>
            </p:cNvSpPr>
            <p:nvPr/>
          </p:nvSpPr>
          <p:spPr bwMode="auto">
            <a:xfrm>
              <a:off x="3878" y="3475"/>
              <a:ext cx="23" cy="8"/>
            </a:xfrm>
            <a:custGeom>
              <a:avLst/>
              <a:gdLst>
                <a:gd name="T0" fmla="*/ 137 w 140"/>
                <a:gd name="T1" fmla="*/ 39 h 39"/>
                <a:gd name="T2" fmla="*/ 140 w 140"/>
                <a:gd name="T3" fmla="*/ 26 h 39"/>
                <a:gd name="T4" fmla="*/ 0 w 140"/>
                <a:gd name="T5" fmla="*/ 0 h 39"/>
                <a:gd name="T6" fmla="*/ 137 w 140"/>
                <a:gd name="T7" fmla="*/ 39 h 39"/>
                <a:gd name="T8" fmla="*/ 0 60000 65536"/>
                <a:gd name="T9" fmla="*/ 0 60000 65536"/>
                <a:gd name="T10" fmla="*/ 0 60000 65536"/>
                <a:gd name="T11" fmla="*/ 0 60000 65536"/>
                <a:gd name="T12" fmla="*/ 0 w 140"/>
                <a:gd name="T13" fmla="*/ 0 h 39"/>
                <a:gd name="T14" fmla="*/ 140 w 140"/>
                <a:gd name="T15" fmla="*/ 39 h 39"/>
              </a:gdLst>
              <a:ahLst/>
              <a:cxnLst>
                <a:cxn ang="T8">
                  <a:pos x="T0" y="T1"/>
                </a:cxn>
                <a:cxn ang="T9">
                  <a:pos x="T2" y="T3"/>
                </a:cxn>
                <a:cxn ang="T10">
                  <a:pos x="T4" y="T5"/>
                </a:cxn>
                <a:cxn ang="T11">
                  <a:pos x="T6" y="T7"/>
                </a:cxn>
              </a:cxnLst>
              <a:rect l="T12" t="T13" r="T14" b="T15"/>
              <a:pathLst>
                <a:path w="140" h="39">
                  <a:moveTo>
                    <a:pt x="137" y="39"/>
                  </a:moveTo>
                  <a:lnTo>
                    <a:pt x="140" y="26"/>
                  </a:lnTo>
                  <a:lnTo>
                    <a:pt x="0" y="0"/>
                  </a:lnTo>
                  <a:lnTo>
                    <a:pt x="137" y="39"/>
                  </a:lnTo>
                </a:path>
              </a:pathLst>
            </a:custGeom>
            <a:noFill/>
            <a:ln w="0">
              <a:solidFill>
                <a:srgbClr val="000000"/>
              </a:solidFill>
              <a:prstDash val="solid"/>
              <a:round/>
              <a:headEnd/>
              <a:tailEnd/>
            </a:ln>
          </p:spPr>
          <p:txBody>
            <a:bodyPr/>
            <a:lstStyle/>
            <a:p>
              <a:endParaRPr lang="en-US"/>
            </a:p>
          </p:txBody>
        </p:sp>
        <p:sp>
          <p:nvSpPr>
            <p:cNvPr id="3135" name="Freeform 61">
              <a:extLst>
                <a:ext uri="{FF2B5EF4-FFF2-40B4-BE49-F238E27FC236}">
                  <a16:creationId xmlns:a16="http://schemas.microsoft.com/office/drawing/2014/main" id="{523F9450-49D3-409D-A41D-09DBDDAF0F0A}"/>
                </a:ext>
              </a:extLst>
            </p:cNvPr>
            <p:cNvSpPr>
              <a:spLocks/>
            </p:cNvSpPr>
            <p:nvPr/>
          </p:nvSpPr>
          <p:spPr bwMode="auto">
            <a:xfrm>
              <a:off x="3878" y="3475"/>
              <a:ext cx="23" cy="5"/>
            </a:xfrm>
            <a:custGeom>
              <a:avLst/>
              <a:gdLst>
                <a:gd name="T0" fmla="*/ 140 w 141"/>
                <a:gd name="T1" fmla="*/ 26 h 26"/>
                <a:gd name="T2" fmla="*/ 141 w 141"/>
                <a:gd name="T3" fmla="*/ 13 h 26"/>
                <a:gd name="T4" fmla="*/ 0 w 141"/>
                <a:gd name="T5" fmla="*/ 0 h 26"/>
                <a:gd name="T6" fmla="*/ 140 w 141"/>
                <a:gd name="T7" fmla="*/ 26 h 26"/>
                <a:gd name="T8" fmla="*/ 0 60000 65536"/>
                <a:gd name="T9" fmla="*/ 0 60000 65536"/>
                <a:gd name="T10" fmla="*/ 0 60000 65536"/>
                <a:gd name="T11" fmla="*/ 0 60000 65536"/>
                <a:gd name="T12" fmla="*/ 0 w 141"/>
                <a:gd name="T13" fmla="*/ 0 h 26"/>
                <a:gd name="T14" fmla="*/ 141 w 141"/>
                <a:gd name="T15" fmla="*/ 26 h 26"/>
              </a:gdLst>
              <a:ahLst/>
              <a:cxnLst>
                <a:cxn ang="T8">
                  <a:pos x="T0" y="T1"/>
                </a:cxn>
                <a:cxn ang="T9">
                  <a:pos x="T2" y="T3"/>
                </a:cxn>
                <a:cxn ang="T10">
                  <a:pos x="T4" y="T5"/>
                </a:cxn>
                <a:cxn ang="T11">
                  <a:pos x="T6" y="T7"/>
                </a:cxn>
              </a:cxnLst>
              <a:rect l="T12" t="T13" r="T14" b="T15"/>
              <a:pathLst>
                <a:path w="141" h="26">
                  <a:moveTo>
                    <a:pt x="140" y="26"/>
                  </a:moveTo>
                  <a:lnTo>
                    <a:pt x="141" y="13"/>
                  </a:lnTo>
                  <a:lnTo>
                    <a:pt x="0" y="0"/>
                  </a:lnTo>
                  <a:lnTo>
                    <a:pt x="140" y="26"/>
                  </a:lnTo>
                  <a:close/>
                </a:path>
              </a:pathLst>
            </a:custGeom>
            <a:solidFill>
              <a:srgbClr val="000000"/>
            </a:solidFill>
            <a:ln w="9525">
              <a:noFill/>
              <a:round/>
              <a:headEnd/>
              <a:tailEnd/>
            </a:ln>
          </p:spPr>
          <p:txBody>
            <a:bodyPr/>
            <a:lstStyle/>
            <a:p>
              <a:endParaRPr lang="en-US"/>
            </a:p>
          </p:txBody>
        </p:sp>
        <p:sp>
          <p:nvSpPr>
            <p:cNvPr id="3136" name="Freeform 62">
              <a:extLst>
                <a:ext uri="{FF2B5EF4-FFF2-40B4-BE49-F238E27FC236}">
                  <a16:creationId xmlns:a16="http://schemas.microsoft.com/office/drawing/2014/main" id="{E159392B-882D-4BB1-83BA-5884AD9A1D77}"/>
                </a:ext>
              </a:extLst>
            </p:cNvPr>
            <p:cNvSpPr>
              <a:spLocks/>
            </p:cNvSpPr>
            <p:nvPr/>
          </p:nvSpPr>
          <p:spPr bwMode="auto">
            <a:xfrm>
              <a:off x="3878" y="3475"/>
              <a:ext cx="23" cy="5"/>
            </a:xfrm>
            <a:custGeom>
              <a:avLst/>
              <a:gdLst>
                <a:gd name="T0" fmla="*/ 140 w 141"/>
                <a:gd name="T1" fmla="*/ 26 h 26"/>
                <a:gd name="T2" fmla="*/ 141 w 141"/>
                <a:gd name="T3" fmla="*/ 13 h 26"/>
                <a:gd name="T4" fmla="*/ 0 w 141"/>
                <a:gd name="T5" fmla="*/ 0 h 26"/>
                <a:gd name="T6" fmla="*/ 140 w 141"/>
                <a:gd name="T7" fmla="*/ 26 h 26"/>
                <a:gd name="T8" fmla="*/ 0 60000 65536"/>
                <a:gd name="T9" fmla="*/ 0 60000 65536"/>
                <a:gd name="T10" fmla="*/ 0 60000 65536"/>
                <a:gd name="T11" fmla="*/ 0 60000 65536"/>
                <a:gd name="T12" fmla="*/ 0 w 141"/>
                <a:gd name="T13" fmla="*/ 0 h 26"/>
                <a:gd name="T14" fmla="*/ 141 w 141"/>
                <a:gd name="T15" fmla="*/ 26 h 26"/>
              </a:gdLst>
              <a:ahLst/>
              <a:cxnLst>
                <a:cxn ang="T8">
                  <a:pos x="T0" y="T1"/>
                </a:cxn>
                <a:cxn ang="T9">
                  <a:pos x="T2" y="T3"/>
                </a:cxn>
                <a:cxn ang="T10">
                  <a:pos x="T4" y="T5"/>
                </a:cxn>
                <a:cxn ang="T11">
                  <a:pos x="T6" y="T7"/>
                </a:cxn>
              </a:cxnLst>
              <a:rect l="T12" t="T13" r="T14" b="T15"/>
              <a:pathLst>
                <a:path w="141" h="26">
                  <a:moveTo>
                    <a:pt x="140" y="26"/>
                  </a:moveTo>
                  <a:lnTo>
                    <a:pt x="141" y="13"/>
                  </a:lnTo>
                  <a:lnTo>
                    <a:pt x="0" y="0"/>
                  </a:lnTo>
                  <a:lnTo>
                    <a:pt x="140" y="26"/>
                  </a:lnTo>
                </a:path>
              </a:pathLst>
            </a:custGeom>
            <a:noFill/>
            <a:ln w="0">
              <a:solidFill>
                <a:srgbClr val="000000"/>
              </a:solidFill>
              <a:prstDash val="solid"/>
              <a:round/>
              <a:headEnd/>
              <a:tailEnd/>
            </a:ln>
          </p:spPr>
          <p:txBody>
            <a:bodyPr/>
            <a:lstStyle/>
            <a:p>
              <a:endParaRPr lang="en-US"/>
            </a:p>
          </p:txBody>
        </p:sp>
        <p:sp>
          <p:nvSpPr>
            <p:cNvPr id="3137" name="Freeform 63">
              <a:extLst>
                <a:ext uri="{FF2B5EF4-FFF2-40B4-BE49-F238E27FC236}">
                  <a16:creationId xmlns:a16="http://schemas.microsoft.com/office/drawing/2014/main" id="{CE8A58F4-9955-468E-A215-C22CFEB181D9}"/>
                </a:ext>
              </a:extLst>
            </p:cNvPr>
            <p:cNvSpPr>
              <a:spLocks/>
            </p:cNvSpPr>
            <p:nvPr/>
          </p:nvSpPr>
          <p:spPr bwMode="auto">
            <a:xfrm>
              <a:off x="3878" y="3475"/>
              <a:ext cx="23" cy="2"/>
            </a:xfrm>
            <a:custGeom>
              <a:avLst/>
              <a:gdLst>
                <a:gd name="T0" fmla="*/ 141 w 141"/>
                <a:gd name="T1" fmla="*/ 13 h 13"/>
                <a:gd name="T2" fmla="*/ 141 w 141"/>
                <a:gd name="T3" fmla="*/ 0 h 13"/>
                <a:gd name="T4" fmla="*/ 0 w 141"/>
                <a:gd name="T5" fmla="*/ 0 h 13"/>
                <a:gd name="T6" fmla="*/ 141 w 141"/>
                <a:gd name="T7" fmla="*/ 13 h 13"/>
                <a:gd name="T8" fmla="*/ 0 60000 65536"/>
                <a:gd name="T9" fmla="*/ 0 60000 65536"/>
                <a:gd name="T10" fmla="*/ 0 60000 65536"/>
                <a:gd name="T11" fmla="*/ 0 60000 65536"/>
                <a:gd name="T12" fmla="*/ 0 w 141"/>
                <a:gd name="T13" fmla="*/ 0 h 13"/>
                <a:gd name="T14" fmla="*/ 141 w 141"/>
                <a:gd name="T15" fmla="*/ 13 h 13"/>
              </a:gdLst>
              <a:ahLst/>
              <a:cxnLst>
                <a:cxn ang="T8">
                  <a:pos x="T0" y="T1"/>
                </a:cxn>
                <a:cxn ang="T9">
                  <a:pos x="T2" y="T3"/>
                </a:cxn>
                <a:cxn ang="T10">
                  <a:pos x="T4" y="T5"/>
                </a:cxn>
                <a:cxn ang="T11">
                  <a:pos x="T6" y="T7"/>
                </a:cxn>
              </a:cxnLst>
              <a:rect l="T12" t="T13" r="T14" b="T15"/>
              <a:pathLst>
                <a:path w="141" h="13">
                  <a:moveTo>
                    <a:pt x="141" y="13"/>
                  </a:moveTo>
                  <a:lnTo>
                    <a:pt x="141" y="0"/>
                  </a:lnTo>
                  <a:lnTo>
                    <a:pt x="0" y="0"/>
                  </a:lnTo>
                  <a:lnTo>
                    <a:pt x="141" y="13"/>
                  </a:lnTo>
                  <a:close/>
                </a:path>
              </a:pathLst>
            </a:custGeom>
            <a:solidFill>
              <a:srgbClr val="000000"/>
            </a:solidFill>
            <a:ln w="9525">
              <a:noFill/>
              <a:round/>
              <a:headEnd/>
              <a:tailEnd/>
            </a:ln>
          </p:spPr>
          <p:txBody>
            <a:bodyPr/>
            <a:lstStyle/>
            <a:p>
              <a:endParaRPr lang="en-US"/>
            </a:p>
          </p:txBody>
        </p:sp>
        <p:sp>
          <p:nvSpPr>
            <p:cNvPr id="3138" name="Freeform 64">
              <a:extLst>
                <a:ext uri="{FF2B5EF4-FFF2-40B4-BE49-F238E27FC236}">
                  <a16:creationId xmlns:a16="http://schemas.microsoft.com/office/drawing/2014/main" id="{1F4E10A2-D4B4-43E5-86BA-B548E35461AD}"/>
                </a:ext>
              </a:extLst>
            </p:cNvPr>
            <p:cNvSpPr>
              <a:spLocks/>
            </p:cNvSpPr>
            <p:nvPr/>
          </p:nvSpPr>
          <p:spPr bwMode="auto">
            <a:xfrm>
              <a:off x="3878" y="3475"/>
              <a:ext cx="23" cy="2"/>
            </a:xfrm>
            <a:custGeom>
              <a:avLst/>
              <a:gdLst>
                <a:gd name="T0" fmla="*/ 141 w 141"/>
                <a:gd name="T1" fmla="*/ 13 h 13"/>
                <a:gd name="T2" fmla="*/ 141 w 141"/>
                <a:gd name="T3" fmla="*/ 0 h 13"/>
                <a:gd name="T4" fmla="*/ 0 w 141"/>
                <a:gd name="T5" fmla="*/ 0 h 13"/>
                <a:gd name="T6" fmla="*/ 141 w 141"/>
                <a:gd name="T7" fmla="*/ 13 h 13"/>
                <a:gd name="T8" fmla="*/ 0 60000 65536"/>
                <a:gd name="T9" fmla="*/ 0 60000 65536"/>
                <a:gd name="T10" fmla="*/ 0 60000 65536"/>
                <a:gd name="T11" fmla="*/ 0 60000 65536"/>
                <a:gd name="T12" fmla="*/ 0 w 141"/>
                <a:gd name="T13" fmla="*/ 0 h 13"/>
                <a:gd name="T14" fmla="*/ 141 w 141"/>
                <a:gd name="T15" fmla="*/ 13 h 13"/>
              </a:gdLst>
              <a:ahLst/>
              <a:cxnLst>
                <a:cxn ang="T8">
                  <a:pos x="T0" y="T1"/>
                </a:cxn>
                <a:cxn ang="T9">
                  <a:pos x="T2" y="T3"/>
                </a:cxn>
                <a:cxn ang="T10">
                  <a:pos x="T4" y="T5"/>
                </a:cxn>
                <a:cxn ang="T11">
                  <a:pos x="T6" y="T7"/>
                </a:cxn>
              </a:cxnLst>
              <a:rect l="T12" t="T13" r="T14" b="T15"/>
              <a:pathLst>
                <a:path w="141" h="13">
                  <a:moveTo>
                    <a:pt x="141" y="13"/>
                  </a:moveTo>
                  <a:lnTo>
                    <a:pt x="141" y="0"/>
                  </a:lnTo>
                  <a:lnTo>
                    <a:pt x="0" y="0"/>
                  </a:lnTo>
                  <a:lnTo>
                    <a:pt x="141" y="13"/>
                  </a:lnTo>
                </a:path>
              </a:pathLst>
            </a:custGeom>
            <a:noFill/>
            <a:ln w="0">
              <a:solidFill>
                <a:srgbClr val="000000"/>
              </a:solidFill>
              <a:prstDash val="solid"/>
              <a:round/>
              <a:headEnd/>
              <a:tailEnd/>
            </a:ln>
          </p:spPr>
          <p:txBody>
            <a:bodyPr/>
            <a:lstStyle/>
            <a:p>
              <a:endParaRPr lang="en-US"/>
            </a:p>
          </p:txBody>
        </p:sp>
        <p:sp>
          <p:nvSpPr>
            <p:cNvPr id="3139" name="Freeform 65">
              <a:extLst>
                <a:ext uri="{FF2B5EF4-FFF2-40B4-BE49-F238E27FC236}">
                  <a16:creationId xmlns:a16="http://schemas.microsoft.com/office/drawing/2014/main" id="{002F5559-48FE-4619-9DE9-A7DAE5CDE3D0}"/>
                </a:ext>
              </a:extLst>
            </p:cNvPr>
            <p:cNvSpPr>
              <a:spLocks/>
            </p:cNvSpPr>
            <p:nvPr/>
          </p:nvSpPr>
          <p:spPr bwMode="auto">
            <a:xfrm>
              <a:off x="4066" y="3250"/>
              <a:ext cx="24" cy="3"/>
            </a:xfrm>
            <a:custGeom>
              <a:avLst/>
              <a:gdLst>
                <a:gd name="T0" fmla="*/ 143 w 143"/>
                <a:gd name="T1" fmla="*/ 13 h 13"/>
                <a:gd name="T2" fmla="*/ 142 w 143"/>
                <a:gd name="T3" fmla="*/ 0 h 13"/>
                <a:gd name="T4" fmla="*/ 0 w 143"/>
                <a:gd name="T5" fmla="*/ 13 h 13"/>
                <a:gd name="T6" fmla="*/ 143 w 143"/>
                <a:gd name="T7" fmla="*/ 13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143" y="13"/>
                  </a:moveTo>
                  <a:lnTo>
                    <a:pt x="142" y="0"/>
                  </a:lnTo>
                  <a:lnTo>
                    <a:pt x="0" y="13"/>
                  </a:lnTo>
                  <a:lnTo>
                    <a:pt x="143" y="13"/>
                  </a:lnTo>
                  <a:close/>
                </a:path>
              </a:pathLst>
            </a:custGeom>
            <a:solidFill>
              <a:srgbClr val="000000"/>
            </a:solidFill>
            <a:ln w="9525">
              <a:noFill/>
              <a:round/>
              <a:headEnd/>
              <a:tailEnd/>
            </a:ln>
          </p:spPr>
          <p:txBody>
            <a:bodyPr/>
            <a:lstStyle/>
            <a:p>
              <a:endParaRPr lang="en-US"/>
            </a:p>
          </p:txBody>
        </p:sp>
        <p:sp>
          <p:nvSpPr>
            <p:cNvPr id="3140" name="Freeform 66">
              <a:extLst>
                <a:ext uri="{FF2B5EF4-FFF2-40B4-BE49-F238E27FC236}">
                  <a16:creationId xmlns:a16="http://schemas.microsoft.com/office/drawing/2014/main" id="{3975A357-C1B1-424F-A3D6-C845A3DBD281}"/>
                </a:ext>
              </a:extLst>
            </p:cNvPr>
            <p:cNvSpPr>
              <a:spLocks/>
            </p:cNvSpPr>
            <p:nvPr/>
          </p:nvSpPr>
          <p:spPr bwMode="auto">
            <a:xfrm>
              <a:off x="4066" y="3250"/>
              <a:ext cx="24" cy="3"/>
            </a:xfrm>
            <a:custGeom>
              <a:avLst/>
              <a:gdLst>
                <a:gd name="T0" fmla="*/ 143 w 143"/>
                <a:gd name="T1" fmla="*/ 13 h 13"/>
                <a:gd name="T2" fmla="*/ 142 w 143"/>
                <a:gd name="T3" fmla="*/ 0 h 13"/>
                <a:gd name="T4" fmla="*/ 0 w 143"/>
                <a:gd name="T5" fmla="*/ 13 h 13"/>
                <a:gd name="T6" fmla="*/ 143 w 143"/>
                <a:gd name="T7" fmla="*/ 13 h 13"/>
                <a:gd name="T8" fmla="*/ 0 60000 65536"/>
                <a:gd name="T9" fmla="*/ 0 60000 65536"/>
                <a:gd name="T10" fmla="*/ 0 60000 65536"/>
                <a:gd name="T11" fmla="*/ 0 60000 65536"/>
                <a:gd name="T12" fmla="*/ 0 w 143"/>
                <a:gd name="T13" fmla="*/ 0 h 13"/>
                <a:gd name="T14" fmla="*/ 143 w 143"/>
                <a:gd name="T15" fmla="*/ 13 h 13"/>
              </a:gdLst>
              <a:ahLst/>
              <a:cxnLst>
                <a:cxn ang="T8">
                  <a:pos x="T0" y="T1"/>
                </a:cxn>
                <a:cxn ang="T9">
                  <a:pos x="T2" y="T3"/>
                </a:cxn>
                <a:cxn ang="T10">
                  <a:pos x="T4" y="T5"/>
                </a:cxn>
                <a:cxn ang="T11">
                  <a:pos x="T6" y="T7"/>
                </a:cxn>
              </a:cxnLst>
              <a:rect l="T12" t="T13" r="T14" b="T15"/>
              <a:pathLst>
                <a:path w="143" h="13">
                  <a:moveTo>
                    <a:pt x="143" y="13"/>
                  </a:moveTo>
                  <a:lnTo>
                    <a:pt x="142" y="0"/>
                  </a:lnTo>
                  <a:lnTo>
                    <a:pt x="0" y="13"/>
                  </a:lnTo>
                  <a:lnTo>
                    <a:pt x="143" y="13"/>
                  </a:lnTo>
                </a:path>
              </a:pathLst>
            </a:custGeom>
            <a:noFill/>
            <a:ln w="0">
              <a:solidFill>
                <a:srgbClr val="000000"/>
              </a:solidFill>
              <a:prstDash val="solid"/>
              <a:round/>
              <a:headEnd/>
              <a:tailEnd/>
            </a:ln>
          </p:spPr>
          <p:txBody>
            <a:bodyPr/>
            <a:lstStyle/>
            <a:p>
              <a:endParaRPr lang="en-US"/>
            </a:p>
          </p:txBody>
        </p:sp>
        <p:sp>
          <p:nvSpPr>
            <p:cNvPr id="3141" name="Freeform 67">
              <a:extLst>
                <a:ext uri="{FF2B5EF4-FFF2-40B4-BE49-F238E27FC236}">
                  <a16:creationId xmlns:a16="http://schemas.microsoft.com/office/drawing/2014/main" id="{02ECF12D-0851-48A7-B915-0ECEA2C35E8A}"/>
                </a:ext>
              </a:extLst>
            </p:cNvPr>
            <p:cNvSpPr>
              <a:spLocks/>
            </p:cNvSpPr>
            <p:nvPr/>
          </p:nvSpPr>
          <p:spPr bwMode="auto">
            <a:xfrm>
              <a:off x="4066" y="3248"/>
              <a:ext cx="24" cy="5"/>
            </a:xfrm>
            <a:custGeom>
              <a:avLst/>
              <a:gdLst>
                <a:gd name="T0" fmla="*/ 142 w 142"/>
                <a:gd name="T1" fmla="*/ 13 h 26"/>
                <a:gd name="T2" fmla="*/ 141 w 142"/>
                <a:gd name="T3" fmla="*/ 0 h 26"/>
                <a:gd name="T4" fmla="*/ 0 w 142"/>
                <a:gd name="T5" fmla="*/ 26 h 26"/>
                <a:gd name="T6" fmla="*/ 142 w 142"/>
                <a:gd name="T7" fmla="*/ 13 h 26"/>
                <a:gd name="T8" fmla="*/ 0 60000 65536"/>
                <a:gd name="T9" fmla="*/ 0 60000 65536"/>
                <a:gd name="T10" fmla="*/ 0 60000 65536"/>
                <a:gd name="T11" fmla="*/ 0 60000 65536"/>
                <a:gd name="T12" fmla="*/ 0 w 142"/>
                <a:gd name="T13" fmla="*/ 0 h 26"/>
                <a:gd name="T14" fmla="*/ 142 w 142"/>
                <a:gd name="T15" fmla="*/ 26 h 26"/>
              </a:gdLst>
              <a:ahLst/>
              <a:cxnLst>
                <a:cxn ang="T8">
                  <a:pos x="T0" y="T1"/>
                </a:cxn>
                <a:cxn ang="T9">
                  <a:pos x="T2" y="T3"/>
                </a:cxn>
                <a:cxn ang="T10">
                  <a:pos x="T4" y="T5"/>
                </a:cxn>
                <a:cxn ang="T11">
                  <a:pos x="T6" y="T7"/>
                </a:cxn>
              </a:cxnLst>
              <a:rect l="T12" t="T13" r="T14" b="T15"/>
              <a:pathLst>
                <a:path w="142" h="26">
                  <a:moveTo>
                    <a:pt x="142" y="13"/>
                  </a:moveTo>
                  <a:lnTo>
                    <a:pt x="141" y="0"/>
                  </a:lnTo>
                  <a:lnTo>
                    <a:pt x="0" y="26"/>
                  </a:lnTo>
                  <a:lnTo>
                    <a:pt x="142" y="13"/>
                  </a:lnTo>
                  <a:close/>
                </a:path>
              </a:pathLst>
            </a:custGeom>
            <a:solidFill>
              <a:srgbClr val="000000"/>
            </a:solidFill>
            <a:ln w="9525">
              <a:noFill/>
              <a:round/>
              <a:headEnd/>
              <a:tailEnd/>
            </a:ln>
          </p:spPr>
          <p:txBody>
            <a:bodyPr/>
            <a:lstStyle/>
            <a:p>
              <a:endParaRPr lang="en-US"/>
            </a:p>
          </p:txBody>
        </p:sp>
        <p:sp>
          <p:nvSpPr>
            <p:cNvPr id="3142" name="Freeform 68">
              <a:extLst>
                <a:ext uri="{FF2B5EF4-FFF2-40B4-BE49-F238E27FC236}">
                  <a16:creationId xmlns:a16="http://schemas.microsoft.com/office/drawing/2014/main" id="{81732BB3-D076-4018-A16D-95B5C88CBB44}"/>
                </a:ext>
              </a:extLst>
            </p:cNvPr>
            <p:cNvSpPr>
              <a:spLocks/>
            </p:cNvSpPr>
            <p:nvPr/>
          </p:nvSpPr>
          <p:spPr bwMode="auto">
            <a:xfrm>
              <a:off x="4066" y="3248"/>
              <a:ext cx="24" cy="5"/>
            </a:xfrm>
            <a:custGeom>
              <a:avLst/>
              <a:gdLst>
                <a:gd name="T0" fmla="*/ 142 w 142"/>
                <a:gd name="T1" fmla="*/ 13 h 26"/>
                <a:gd name="T2" fmla="*/ 141 w 142"/>
                <a:gd name="T3" fmla="*/ 0 h 26"/>
                <a:gd name="T4" fmla="*/ 0 w 142"/>
                <a:gd name="T5" fmla="*/ 26 h 26"/>
                <a:gd name="T6" fmla="*/ 142 w 142"/>
                <a:gd name="T7" fmla="*/ 13 h 26"/>
                <a:gd name="T8" fmla="*/ 0 60000 65536"/>
                <a:gd name="T9" fmla="*/ 0 60000 65536"/>
                <a:gd name="T10" fmla="*/ 0 60000 65536"/>
                <a:gd name="T11" fmla="*/ 0 60000 65536"/>
                <a:gd name="T12" fmla="*/ 0 w 142"/>
                <a:gd name="T13" fmla="*/ 0 h 26"/>
                <a:gd name="T14" fmla="*/ 142 w 142"/>
                <a:gd name="T15" fmla="*/ 26 h 26"/>
              </a:gdLst>
              <a:ahLst/>
              <a:cxnLst>
                <a:cxn ang="T8">
                  <a:pos x="T0" y="T1"/>
                </a:cxn>
                <a:cxn ang="T9">
                  <a:pos x="T2" y="T3"/>
                </a:cxn>
                <a:cxn ang="T10">
                  <a:pos x="T4" y="T5"/>
                </a:cxn>
                <a:cxn ang="T11">
                  <a:pos x="T6" y="T7"/>
                </a:cxn>
              </a:cxnLst>
              <a:rect l="T12" t="T13" r="T14" b="T15"/>
              <a:pathLst>
                <a:path w="142" h="26">
                  <a:moveTo>
                    <a:pt x="142" y="13"/>
                  </a:moveTo>
                  <a:lnTo>
                    <a:pt x="141" y="0"/>
                  </a:lnTo>
                  <a:lnTo>
                    <a:pt x="0" y="26"/>
                  </a:lnTo>
                  <a:lnTo>
                    <a:pt x="142" y="13"/>
                  </a:lnTo>
                </a:path>
              </a:pathLst>
            </a:custGeom>
            <a:noFill/>
            <a:ln w="0">
              <a:solidFill>
                <a:srgbClr val="000000"/>
              </a:solidFill>
              <a:prstDash val="solid"/>
              <a:round/>
              <a:headEnd/>
              <a:tailEnd/>
            </a:ln>
          </p:spPr>
          <p:txBody>
            <a:bodyPr/>
            <a:lstStyle/>
            <a:p>
              <a:endParaRPr lang="en-US"/>
            </a:p>
          </p:txBody>
        </p:sp>
        <p:sp>
          <p:nvSpPr>
            <p:cNvPr id="3143" name="Freeform 69">
              <a:extLst>
                <a:ext uri="{FF2B5EF4-FFF2-40B4-BE49-F238E27FC236}">
                  <a16:creationId xmlns:a16="http://schemas.microsoft.com/office/drawing/2014/main" id="{C9AAC42E-6018-4BC9-9D9C-5CA5BDD5BEB9}"/>
                </a:ext>
              </a:extLst>
            </p:cNvPr>
            <p:cNvSpPr>
              <a:spLocks/>
            </p:cNvSpPr>
            <p:nvPr/>
          </p:nvSpPr>
          <p:spPr bwMode="auto">
            <a:xfrm>
              <a:off x="4066" y="3245"/>
              <a:ext cx="23" cy="8"/>
            </a:xfrm>
            <a:custGeom>
              <a:avLst/>
              <a:gdLst>
                <a:gd name="T0" fmla="*/ 141 w 141"/>
                <a:gd name="T1" fmla="*/ 12 h 38"/>
                <a:gd name="T2" fmla="*/ 139 w 141"/>
                <a:gd name="T3" fmla="*/ 0 h 38"/>
                <a:gd name="T4" fmla="*/ 0 w 141"/>
                <a:gd name="T5" fmla="*/ 38 h 38"/>
                <a:gd name="T6" fmla="*/ 141 w 141"/>
                <a:gd name="T7" fmla="*/ 12 h 38"/>
                <a:gd name="T8" fmla="*/ 0 60000 65536"/>
                <a:gd name="T9" fmla="*/ 0 60000 65536"/>
                <a:gd name="T10" fmla="*/ 0 60000 65536"/>
                <a:gd name="T11" fmla="*/ 0 60000 65536"/>
                <a:gd name="T12" fmla="*/ 0 w 141"/>
                <a:gd name="T13" fmla="*/ 0 h 38"/>
                <a:gd name="T14" fmla="*/ 141 w 141"/>
                <a:gd name="T15" fmla="*/ 38 h 38"/>
              </a:gdLst>
              <a:ahLst/>
              <a:cxnLst>
                <a:cxn ang="T8">
                  <a:pos x="T0" y="T1"/>
                </a:cxn>
                <a:cxn ang="T9">
                  <a:pos x="T2" y="T3"/>
                </a:cxn>
                <a:cxn ang="T10">
                  <a:pos x="T4" y="T5"/>
                </a:cxn>
                <a:cxn ang="T11">
                  <a:pos x="T6" y="T7"/>
                </a:cxn>
              </a:cxnLst>
              <a:rect l="T12" t="T13" r="T14" b="T15"/>
              <a:pathLst>
                <a:path w="141" h="38">
                  <a:moveTo>
                    <a:pt x="141" y="12"/>
                  </a:moveTo>
                  <a:lnTo>
                    <a:pt x="139" y="0"/>
                  </a:lnTo>
                  <a:lnTo>
                    <a:pt x="0" y="38"/>
                  </a:lnTo>
                  <a:lnTo>
                    <a:pt x="141" y="12"/>
                  </a:lnTo>
                  <a:close/>
                </a:path>
              </a:pathLst>
            </a:custGeom>
            <a:solidFill>
              <a:srgbClr val="000000"/>
            </a:solidFill>
            <a:ln w="9525">
              <a:noFill/>
              <a:round/>
              <a:headEnd/>
              <a:tailEnd/>
            </a:ln>
          </p:spPr>
          <p:txBody>
            <a:bodyPr/>
            <a:lstStyle/>
            <a:p>
              <a:endParaRPr lang="en-US"/>
            </a:p>
          </p:txBody>
        </p:sp>
        <p:sp>
          <p:nvSpPr>
            <p:cNvPr id="3144" name="Freeform 70">
              <a:extLst>
                <a:ext uri="{FF2B5EF4-FFF2-40B4-BE49-F238E27FC236}">
                  <a16:creationId xmlns:a16="http://schemas.microsoft.com/office/drawing/2014/main" id="{C4CCF867-1540-4CEB-83A4-47111098F66B}"/>
                </a:ext>
              </a:extLst>
            </p:cNvPr>
            <p:cNvSpPr>
              <a:spLocks/>
            </p:cNvSpPr>
            <p:nvPr/>
          </p:nvSpPr>
          <p:spPr bwMode="auto">
            <a:xfrm>
              <a:off x="4066" y="3245"/>
              <a:ext cx="23" cy="8"/>
            </a:xfrm>
            <a:custGeom>
              <a:avLst/>
              <a:gdLst>
                <a:gd name="T0" fmla="*/ 141 w 141"/>
                <a:gd name="T1" fmla="*/ 12 h 38"/>
                <a:gd name="T2" fmla="*/ 139 w 141"/>
                <a:gd name="T3" fmla="*/ 0 h 38"/>
                <a:gd name="T4" fmla="*/ 0 w 141"/>
                <a:gd name="T5" fmla="*/ 38 h 38"/>
                <a:gd name="T6" fmla="*/ 141 w 141"/>
                <a:gd name="T7" fmla="*/ 12 h 38"/>
                <a:gd name="T8" fmla="*/ 0 60000 65536"/>
                <a:gd name="T9" fmla="*/ 0 60000 65536"/>
                <a:gd name="T10" fmla="*/ 0 60000 65536"/>
                <a:gd name="T11" fmla="*/ 0 60000 65536"/>
                <a:gd name="T12" fmla="*/ 0 w 141"/>
                <a:gd name="T13" fmla="*/ 0 h 38"/>
                <a:gd name="T14" fmla="*/ 141 w 141"/>
                <a:gd name="T15" fmla="*/ 38 h 38"/>
              </a:gdLst>
              <a:ahLst/>
              <a:cxnLst>
                <a:cxn ang="T8">
                  <a:pos x="T0" y="T1"/>
                </a:cxn>
                <a:cxn ang="T9">
                  <a:pos x="T2" y="T3"/>
                </a:cxn>
                <a:cxn ang="T10">
                  <a:pos x="T4" y="T5"/>
                </a:cxn>
                <a:cxn ang="T11">
                  <a:pos x="T6" y="T7"/>
                </a:cxn>
              </a:cxnLst>
              <a:rect l="T12" t="T13" r="T14" b="T15"/>
              <a:pathLst>
                <a:path w="141" h="38">
                  <a:moveTo>
                    <a:pt x="141" y="12"/>
                  </a:moveTo>
                  <a:lnTo>
                    <a:pt x="139" y="0"/>
                  </a:lnTo>
                  <a:lnTo>
                    <a:pt x="0" y="38"/>
                  </a:lnTo>
                  <a:lnTo>
                    <a:pt x="141" y="12"/>
                  </a:lnTo>
                </a:path>
              </a:pathLst>
            </a:custGeom>
            <a:noFill/>
            <a:ln w="0">
              <a:solidFill>
                <a:srgbClr val="000000"/>
              </a:solidFill>
              <a:prstDash val="solid"/>
              <a:round/>
              <a:headEnd/>
              <a:tailEnd/>
            </a:ln>
          </p:spPr>
          <p:txBody>
            <a:bodyPr/>
            <a:lstStyle/>
            <a:p>
              <a:endParaRPr lang="en-US"/>
            </a:p>
          </p:txBody>
        </p:sp>
        <p:sp>
          <p:nvSpPr>
            <p:cNvPr id="3145" name="Freeform 71">
              <a:extLst>
                <a:ext uri="{FF2B5EF4-FFF2-40B4-BE49-F238E27FC236}">
                  <a16:creationId xmlns:a16="http://schemas.microsoft.com/office/drawing/2014/main" id="{9E124690-F258-472E-9B16-5CA96D398762}"/>
                </a:ext>
              </a:extLst>
            </p:cNvPr>
            <p:cNvSpPr>
              <a:spLocks/>
            </p:cNvSpPr>
            <p:nvPr/>
          </p:nvSpPr>
          <p:spPr bwMode="auto">
            <a:xfrm>
              <a:off x="4066" y="3243"/>
              <a:ext cx="23" cy="10"/>
            </a:xfrm>
            <a:custGeom>
              <a:avLst/>
              <a:gdLst>
                <a:gd name="T0" fmla="*/ 139 w 139"/>
                <a:gd name="T1" fmla="*/ 13 h 51"/>
                <a:gd name="T2" fmla="*/ 134 w 139"/>
                <a:gd name="T3" fmla="*/ 0 h 51"/>
                <a:gd name="T4" fmla="*/ 0 w 139"/>
                <a:gd name="T5" fmla="*/ 51 h 51"/>
                <a:gd name="T6" fmla="*/ 139 w 139"/>
                <a:gd name="T7" fmla="*/ 13 h 51"/>
                <a:gd name="T8" fmla="*/ 0 60000 65536"/>
                <a:gd name="T9" fmla="*/ 0 60000 65536"/>
                <a:gd name="T10" fmla="*/ 0 60000 65536"/>
                <a:gd name="T11" fmla="*/ 0 60000 65536"/>
                <a:gd name="T12" fmla="*/ 0 w 139"/>
                <a:gd name="T13" fmla="*/ 0 h 51"/>
                <a:gd name="T14" fmla="*/ 139 w 139"/>
                <a:gd name="T15" fmla="*/ 51 h 51"/>
              </a:gdLst>
              <a:ahLst/>
              <a:cxnLst>
                <a:cxn ang="T8">
                  <a:pos x="T0" y="T1"/>
                </a:cxn>
                <a:cxn ang="T9">
                  <a:pos x="T2" y="T3"/>
                </a:cxn>
                <a:cxn ang="T10">
                  <a:pos x="T4" y="T5"/>
                </a:cxn>
                <a:cxn ang="T11">
                  <a:pos x="T6" y="T7"/>
                </a:cxn>
              </a:cxnLst>
              <a:rect l="T12" t="T13" r="T14" b="T15"/>
              <a:pathLst>
                <a:path w="139" h="51">
                  <a:moveTo>
                    <a:pt x="139" y="13"/>
                  </a:moveTo>
                  <a:lnTo>
                    <a:pt x="134" y="0"/>
                  </a:lnTo>
                  <a:lnTo>
                    <a:pt x="0" y="51"/>
                  </a:lnTo>
                  <a:lnTo>
                    <a:pt x="139" y="13"/>
                  </a:lnTo>
                  <a:close/>
                </a:path>
              </a:pathLst>
            </a:custGeom>
            <a:solidFill>
              <a:srgbClr val="000000"/>
            </a:solidFill>
            <a:ln w="9525">
              <a:noFill/>
              <a:round/>
              <a:headEnd/>
              <a:tailEnd/>
            </a:ln>
          </p:spPr>
          <p:txBody>
            <a:bodyPr/>
            <a:lstStyle/>
            <a:p>
              <a:endParaRPr lang="en-US"/>
            </a:p>
          </p:txBody>
        </p:sp>
        <p:sp>
          <p:nvSpPr>
            <p:cNvPr id="3146" name="Freeform 72">
              <a:extLst>
                <a:ext uri="{FF2B5EF4-FFF2-40B4-BE49-F238E27FC236}">
                  <a16:creationId xmlns:a16="http://schemas.microsoft.com/office/drawing/2014/main" id="{6BB86084-AFB0-49EF-89C1-AF2836E09053}"/>
                </a:ext>
              </a:extLst>
            </p:cNvPr>
            <p:cNvSpPr>
              <a:spLocks/>
            </p:cNvSpPr>
            <p:nvPr/>
          </p:nvSpPr>
          <p:spPr bwMode="auto">
            <a:xfrm>
              <a:off x="4066" y="3243"/>
              <a:ext cx="23" cy="10"/>
            </a:xfrm>
            <a:custGeom>
              <a:avLst/>
              <a:gdLst>
                <a:gd name="T0" fmla="*/ 139 w 139"/>
                <a:gd name="T1" fmla="*/ 13 h 51"/>
                <a:gd name="T2" fmla="*/ 134 w 139"/>
                <a:gd name="T3" fmla="*/ 0 h 51"/>
                <a:gd name="T4" fmla="*/ 0 w 139"/>
                <a:gd name="T5" fmla="*/ 51 h 51"/>
                <a:gd name="T6" fmla="*/ 139 w 139"/>
                <a:gd name="T7" fmla="*/ 13 h 51"/>
                <a:gd name="T8" fmla="*/ 0 60000 65536"/>
                <a:gd name="T9" fmla="*/ 0 60000 65536"/>
                <a:gd name="T10" fmla="*/ 0 60000 65536"/>
                <a:gd name="T11" fmla="*/ 0 60000 65536"/>
                <a:gd name="T12" fmla="*/ 0 w 139"/>
                <a:gd name="T13" fmla="*/ 0 h 51"/>
                <a:gd name="T14" fmla="*/ 139 w 139"/>
                <a:gd name="T15" fmla="*/ 51 h 51"/>
              </a:gdLst>
              <a:ahLst/>
              <a:cxnLst>
                <a:cxn ang="T8">
                  <a:pos x="T0" y="T1"/>
                </a:cxn>
                <a:cxn ang="T9">
                  <a:pos x="T2" y="T3"/>
                </a:cxn>
                <a:cxn ang="T10">
                  <a:pos x="T4" y="T5"/>
                </a:cxn>
                <a:cxn ang="T11">
                  <a:pos x="T6" y="T7"/>
                </a:cxn>
              </a:cxnLst>
              <a:rect l="T12" t="T13" r="T14" b="T15"/>
              <a:pathLst>
                <a:path w="139" h="51">
                  <a:moveTo>
                    <a:pt x="139" y="13"/>
                  </a:moveTo>
                  <a:lnTo>
                    <a:pt x="134" y="0"/>
                  </a:lnTo>
                  <a:lnTo>
                    <a:pt x="0" y="51"/>
                  </a:lnTo>
                  <a:lnTo>
                    <a:pt x="139" y="13"/>
                  </a:lnTo>
                </a:path>
              </a:pathLst>
            </a:custGeom>
            <a:noFill/>
            <a:ln w="0">
              <a:solidFill>
                <a:srgbClr val="000000"/>
              </a:solidFill>
              <a:prstDash val="solid"/>
              <a:round/>
              <a:headEnd/>
              <a:tailEnd/>
            </a:ln>
          </p:spPr>
          <p:txBody>
            <a:bodyPr/>
            <a:lstStyle/>
            <a:p>
              <a:endParaRPr lang="en-US"/>
            </a:p>
          </p:txBody>
        </p:sp>
        <p:sp>
          <p:nvSpPr>
            <p:cNvPr id="3147" name="Freeform 73">
              <a:extLst>
                <a:ext uri="{FF2B5EF4-FFF2-40B4-BE49-F238E27FC236}">
                  <a16:creationId xmlns:a16="http://schemas.microsoft.com/office/drawing/2014/main" id="{9CD46C24-7614-438A-B8EF-965450C0CCA8}"/>
                </a:ext>
              </a:extLst>
            </p:cNvPr>
            <p:cNvSpPr>
              <a:spLocks/>
            </p:cNvSpPr>
            <p:nvPr/>
          </p:nvSpPr>
          <p:spPr bwMode="auto">
            <a:xfrm>
              <a:off x="4066" y="3240"/>
              <a:ext cx="22" cy="13"/>
            </a:xfrm>
            <a:custGeom>
              <a:avLst/>
              <a:gdLst>
                <a:gd name="T0" fmla="*/ 134 w 134"/>
                <a:gd name="T1" fmla="*/ 12 h 63"/>
                <a:gd name="T2" fmla="*/ 130 w 134"/>
                <a:gd name="T3" fmla="*/ 0 h 63"/>
                <a:gd name="T4" fmla="*/ 0 w 134"/>
                <a:gd name="T5" fmla="*/ 63 h 63"/>
                <a:gd name="T6" fmla="*/ 134 w 134"/>
                <a:gd name="T7" fmla="*/ 12 h 63"/>
                <a:gd name="T8" fmla="*/ 0 60000 65536"/>
                <a:gd name="T9" fmla="*/ 0 60000 65536"/>
                <a:gd name="T10" fmla="*/ 0 60000 65536"/>
                <a:gd name="T11" fmla="*/ 0 60000 65536"/>
                <a:gd name="T12" fmla="*/ 0 w 134"/>
                <a:gd name="T13" fmla="*/ 0 h 63"/>
                <a:gd name="T14" fmla="*/ 134 w 134"/>
                <a:gd name="T15" fmla="*/ 63 h 63"/>
              </a:gdLst>
              <a:ahLst/>
              <a:cxnLst>
                <a:cxn ang="T8">
                  <a:pos x="T0" y="T1"/>
                </a:cxn>
                <a:cxn ang="T9">
                  <a:pos x="T2" y="T3"/>
                </a:cxn>
                <a:cxn ang="T10">
                  <a:pos x="T4" y="T5"/>
                </a:cxn>
                <a:cxn ang="T11">
                  <a:pos x="T6" y="T7"/>
                </a:cxn>
              </a:cxnLst>
              <a:rect l="T12" t="T13" r="T14" b="T15"/>
              <a:pathLst>
                <a:path w="134" h="63">
                  <a:moveTo>
                    <a:pt x="134" y="12"/>
                  </a:moveTo>
                  <a:lnTo>
                    <a:pt x="130" y="0"/>
                  </a:lnTo>
                  <a:lnTo>
                    <a:pt x="0" y="63"/>
                  </a:lnTo>
                  <a:lnTo>
                    <a:pt x="134" y="12"/>
                  </a:lnTo>
                  <a:close/>
                </a:path>
              </a:pathLst>
            </a:custGeom>
            <a:solidFill>
              <a:srgbClr val="000000"/>
            </a:solidFill>
            <a:ln w="9525">
              <a:noFill/>
              <a:round/>
              <a:headEnd/>
              <a:tailEnd/>
            </a:ln>
          </p:spPr>
          <p:txBody>
            <a:bodyPr/>
            <a:lstStyle/>
            <a:p>
              <a:endParaRPr lang="en-US"/>
            </a:p>
          </p:txBody>
        </p:sp>
        <p:sp>
          <p:nvSpPr>
            <p:cNvPr id="3148" name="Freeform 74">
              <a:extLst>
                <a:ext uri="{FF2B5EF4-FFF2-40B4-BE49-F238E27FC236}">
                  <a16:creationId xmlns:a16="http://schemas.microsoft.com/office/drawing/2014/main" id="{9FF74C77-E12F-4BFE-BCDD-F96E5884C4EF}"/>
                </a:ext>
              </a:extLst>
            </p:cNvPr>
            <p:cNvSpPr>
              <a:spLocks/>
            </p:cNvSpPr>
            <p:nvPr/>
          </p:nvSpPr>
          <p:spPr bwMode="auto">
            <a:xfrm>
              <a:off x="4066" y="3240"/>
              <a:ext cx="22" cy="13"/>
            </a:xfrm>
            <a:custGeom>
              <a:avLst/>
              <a:gdLst>
                <a:gd name="T0" fmla="*/ 134 w 134"/>
                <a:gd name="T1" fmla="*/ 12 h 63"/>
                <a:gd name="T2" fmla="*/ 130 w 134"/>
                <a:gd name="T3" fmla="*/ 0 h 63"/>
                <a:gd name="T4" fmla="*/ 0 w 134"/>
                <a:gd name="T5" fmla="*/ 63 h 63"/>
                <a:gd name="T6" fmla="*/ 134 w 134"/>
                <a:gd name="T7" fmla="*/ 12 h 63"/>
                <a:gd name="T8" fmla="*/ 0 60000 65536"/>
                <a:gd name="T9" fmla="*/ 0 60000 65536"/>
                <a:gd name="T10" fmla="*/ 0 60000 65536"/>
                <a:gd name="T11" fmla="*/ 0 60000 65536"/>
                <a:gd name="T12" fmla="*/ 0 w 134"/>
                <a:gd name="T13" fmla="*/ 0 h 63"/>
                <a:gd name="T14" fmla="*/ 134 w 134"/>
                <a:gd name="T15" fmla="*/ 63 h 63"/>
              </a:gdLst>
              <a:ahLst/>
              <a:cxnLst>
                <a:cxn ang="T8">
                  <a:pos x="T0" y="T1"/>
                </a:cxn>
                <a:cxn ang="T9">
                  <a:pos x="T2" y="T3"/>
                </a:cxn>
                <a:cxn ang="T10">
                  <a:pos x="T4" y="T5"/>
                </a:cxn>
                <a:cxn ang="T11">
                  <a:pos x="T6" y="T7"/>
                </a:cxn>
              </a:cxnLst>
              <a:rect l="T12" t="T13" r="T14" b="T15"/>
              <a:pathLst>
                <a:path w="134" h="63">
                  <a:moveTo>
                    <a:pt x="134" y="12"/>
                  </a:moveTo>
                  <a:lnTo>
                    <a:pt x="130" y="0"/>
                  </a:lnTo>
                  <a:lnTo>
                    <a:pt x="0" y="63"/>
                  </a:lnTo>
                  <a:lnTo>
                    <a:pt x="134" y="12"/>
                  </a:lnTo>
                </a:path>
              </a:pathLst>
            </a:custGeom>
            <a:noFill/>
            <a:ln w="0">
              <a:solidFill>
                <a:srgbClr val="000000"/>
              </a:solidFill>
              <a:prstDash val="solid"/>
              <a:round/>
              <a:headEnd/>
              <a:tailEnd/>
            </a:ln>
          </p:spPr>
          <p:txBody>
            <a:bodyPr/>
            <a:lstStyle/>
            <a:p>
              <a:endParaRPr lang="en-US"/>
            </a:p>
          </p:txBody>
        </p:sp>
        <p:sp>
          <p:nvSpPr>
            <p:cNvPr id="3149" name="Freeform 75">
              <a:extLst>
                <a:ext uri="{FF2B5EF4-FFF2-40B4-BE49-F238E27FC236}">
                  <a16:creationId xmlns:a16="http://schemas.microsoft.com/office/drawing/2014/main" id="{F032414F-83AC-4D09-8803-4EDC0C631D74}"/>
                </a:ext>
              </a:extLst>
            </p:cNvPr>
            <p:cNvSpPr>
              <a:spLocks/>
            </p:cNvSpPr>
            <p:nvPr/>
          </p:nvSpPr>
          <p:spPr bwMode="auto">
            <a:xfrm>
              <a:off x="4066" y="3238"/>
              <a:ext cx="22" cy="15"/>
            </a:xfrm>
            <a:custGeom>
              <a:avLst/>
              <a:gdLst>
                <a:gd name="T0" fmla="*/ 130 w 130"/>
                <a:gd name="T1" fmla="*/ 12 h 75"/>
                <a:gd name="T2" fmla="*/ 126 w 130"/>
                <a:gd name="T3" fmla="*/ 0 h 75"/>
                <a:gd name="T4" fmla="*/ 0 w 130"/>
                <a:gd name="T5" fmla="*/ 75 h 75"/>
                <a:gd name="T6" fmla="*/ 130 w 130"/>
                <a:gd name="T7" fmla="*/ 12 h 75"/>
                <a:gd name="T8" fmla="*/ 0 60000 65536"/>
                <a:gd name="T9" fmla="*/ 0 60000 65536"/>
                <a:gd name="T10" fmla="*/ 0 60000 65536"/>
                <a:gd name="T11" fmla="*/ 0 60000 65536"/>
                <a:gd name="T12" fmla="*/ 0 w 130"/>
                <a:gd name="T13" fmla="*/ 0 h 75"/>
                <a:gd name="T14" fmla="*/ 130 w 130"/>
                <a:gd name="T15" fmla="*/ 75 h 75"/>
              </a:gdLst>
              <a:ahLst/>
              <a:cxnLst>
                <a:cxn ang="T8">
                  <a:pos x="T0" y="T1"/>
                </a:cxn>
                <a:cxn ang="T9">
                  <a:pos x="T2" y="T3"/>
                </a:cxn>
                <a:cxn ang="T10">
                  <a:pos x="T4" y="T5"/>
                </a:cxn>
                <a:cxn ang="T11">
                  <a:pos x="T6" y="T7"/>
                </a:cxn>
              </a:cxnLst>
              <a:rect l="T12" t="T13" r="T14" b="T15"/>
              <a:pathLst>
                <a:path w="130" h="75">
                  <a:moveTo>
                    <a:pt x="130" y="12"/>
                  </a:moveTo>
                  <a:lnTo>
                    <a:pt x="126" y="0"/>
                  </a:lnTo>
                  <a:lnTo>
                    <a:pt x="0" y="75"/>
                  </a:lnTo>
                  <a:lnTo>
                    <a:pt x="130" y="12"/>
                  </a:lnTo>
                  <a:close/>
                </a:path>
              </a:pathLst>
            </a:custGeom>
            <a:solidFill>
              <a:srgbClr val="000000"/>
            </a:solidFill>
            <a:ln w="9525">
              <a:noFill/>
              <a:round/>
              <a:headEnd/>
              <a:tailEnd/>
            </a:ln>
          </p:spPr>
          <p:txBody>
            <a:bodyPr/>
            <a:lstStyle/>
            <a:p>
              <a:endParaRPr lang="en-US"/>
            </a:p>
          </p:txBody>
        </p:sp>
        <p:sp>
          <p:nvSpPr>
            <p:cNvPr id="3150" name="Freeform 76">
              <a:extLst>
                <a:ext uri="{FF2B5EF4-FFF2-40B4-BE49-F238E27FC236}">
                  <a16:creationId xmlns:a16="http://schemas.microsoft.com/office/drawing/2014/main" id="{0BC98C86-A471-4E4B-BAEC-46C2A6DB2F05}"/>
                </a:ext>
              </a:extLst>
            </p:cNvPr>
            <p:cNvSpPr>
              <a:spLocks/>
            </p:cNvSpPr>
            <p:nvPr/>
          </p:nvSpPr>
          <p:spPr bwMode="auto">
            <a:xfrm>
              <a:off x="4066" y="3238"/>
              <a:ext cx="22" cy="15"/>
            </a:xfrm>
            <a:custGeom>
              <a:avLst/>
              <a:gdLst>
                <a:gd name="T0" fmla="*/ 130 w 130"/>
                <a:gd name="T1" fmla="*/ 12 h 75"/>
                <a:gd name="T2" fmla="*/ 126 w 130"/>
                <a:gd name="T3" fmla="*/ 0 h 75"/>
                <a:gd name="T4" fmla="*/ 0 w 130"/>
                <a:gd name="T5" fmla="*/ 75 h 75"/>
                <a:gd name="T6" fmla="*/ 130 w 130"/>
                <a:gd name="T7" fmla="*/ 12 h 75"/>
                <a:gd name="T8" fmla="*/ 0 60000 65536"/>
                <a:gd name="T9" fmla="*/ 0 60000 65536"/>
                <a:gd name="T10" fmla="*/ 0 60000 65536"/>
                <a:gd name="T11" fmla="*/ 0 60000 65536"/>
                <a:gd name="T12" fmla="*/ 0 w 130"/>
                <a:gd name="T13" fmla="*/ 0 h 75"/>
                <a:gd name="T14" fmla="*/ 130 w 130"/>
                <a:gd name="T15" fmla="*/ 75 h 75"/>
              </a:gdLst>
              <a:ahLst/>
              <a:cxnLst>
                <a:cxn ang="T8">
                  <a:pos x="T0" y="T1"/>
                </a:cxn>
                <a:cxn ang="T9">
                  <a:pos x="T2" y="T3"/>
                </a:cxn>
                <a:cxn ang="T10">
                  <a:pos x="T4" y="T5"/>
                </a:cxn>
                <a:cxn ang="T11">
                  <a:pos x="T6" y="T7"/>
                </a:cxn>
              </a:cxnLst>
              <a:rect l="T12" t="T13" r="T14" b="T15"/>
              <a:pathLst>
                <a:path w="130" h="75">
                  <a:moveTo>
                    <a:pt x="130" y="12"/>
                  </a:moveTo>
                  <a:lnTo>
                    <a:pt x="126" y="0"/>
                  </a:lnTo>
                  <a:lnTo>
                    <a:pt x="0" y="75"/>
                  </a:lnTo>
                  <a:lnTo>
                    <a:pt x="130" y="12"/>
                  </a:lnTo>
                </a:path>
              </a:pathLst>
            </a:custGeom>
            <a:noFill/>
            <a:ln w="0">
              <a:solidFill>
                <a:srgbClr val="000000"/>
              </a:solidFill>
              <a:prstDash val="solid"/>
              <a:round/>
              <a:headEnd/>
              <a:tailEnd/>
            </a:ln>
          </p:spPr>
          <p:txBody>
            <a:bodyPr/>
            <a:lstStyle/>
            <a:p>
              <a:endParaRPr lang="en-US"/>
            </a:p>
          </p:txBody>
        </p:sp>
        <p:sp>
          <p:nvSpPr>
            <p:cNvPr id="3151" name="Freeform 77">
              <a:extLst>
                <a:ext uri="{FF2B5EF4-FFF2-40B4-BE49-F238E27FC236}">
                  <a16:creationId xmlns:a16="http://schemas.microsoft.com/office/drawing/2014/main" id="{2C97B2FD-F82B-4CF7-9619-24C3773F5093}"/>
                </a:ext>
              </a:extLst>
            </p:cNvPr>
            <p:cNvSpPr>
              <a:spLocks/>
            </p:cNvSpPr>
            <p:nvPr/>
          </p:nvSpPr>
          <p:spPr bwMode="auto">
            <a:xfrm>
              <a:off x="4066" y="3236"/>
              <a:ext cx="21" cy="17"/>
            </a:xfrm>
            <a:custGeom>
              <a:avLst/>
              <a:gdLst>
                <a:gd name="T0" fmla="*/ 126 w 126"/>
                <a:gd name="T1" fmla="*/ 12 h 87"/>
                <a:gd name="T2" fmla="*/ 120 w 126"/>
                <a:gd name="T3" fmla="*/ 0 h 87"/>
                <a:gd name="T4" fmla="*/ 0 w 126"/>
                <a:gd name="T5" fmla="*/ 87 h 87"/>
                <a:gd name="T6" fmla="*/ 126 w 126"/>
                <a:gd name="T7" fmla="*/ 12 h 87"/>
                <a:gd name="T8" fmla="*/ 0 60000 65536"/>
                <a:gd name="T9" fmla="*/ 0 60000 65536"/>
                <a:gd name="T10" fmla="*/ 0 60000 65536"/>
                <a:gd name="T11" fmla="*/ 0 60000 65536"/>
                <a:gd name="T12" fmla="*/ 0 w 126"/>
                <a:gd name="T13" fmla="*/ 0 h 87"/>
                <a:gd name="T14" fmla="*/ 126 w 126"/>
                <a:gd name="T15" fmla="*/ 87 h 87"/>
              </a:gdLst>
              <a:ahLst/>
              <a:cxnLst>
                <a:cxn ang="T8">
                  <a:pos x="T0" y="T1"/>
                </a:cxn>
                <a:cxn ang="T9">
                  <a:pos x="T2" y="T3"/>
                </a:cxn>
                <a:cxn ang="T10">
                  <a:pos x="T4" y="T5"/>
                </a:cxn>
                <a:cxn ang="T11">
                  <a:pos x="T6" y="T7"/>
                </a:cxn>
              </a:cxnLst>
              <a:rect l="T12" t="T13" r="T14" b="T15"/>
              <a:pathLst>
                <a:path w="126" h="87">
                  <a:moveTo>
                    <a:pt x="126" y="12"/>
                  </a:moveTo>
                  <a:lnTo>
                    <a:pt x="120" y="0"/>
                  </a:lnTo>
                  <a:lnTo>
                    <a:pt x="0" y="87"/>
                  </a:lnTo>
                  <a:lnTo>
                    <a:pt x="126" y="12"/>
                  </a:lnTo>
                  <a:close/>
                </a:path>
              </a:pathLst>
            </a:custGeom>
            <a:solidFill>
              <a:srgbClr val="000000"/>
            </a:solidFill>
            <a:ln w="9525">
              <a:noFill/>
              <a:round/>
              <a:headEnd/>
              <a:tailEnd/>
            </a:ln>
          </p:spPr>
          <p:txBody>
            <a:bodyPr/>
            <a:lstStyle/>
            <a:p>
              <a:endParaRPr lang="en-US"/>
            </a:p>
          </p:txBody>
        </p:sp>
        <p:sp>
          <p:nvSpPr>
            <p:cNvPr id="3152" name="Freeform 78">
              <a:extLst>
                <a:ext uri="{FF2B5EF4-FFF2-40B4-BE49-F238E27FC236}">
                  <a16:creationId xmlns:a16="http://schemas.microsoft.com/office/drawing/2014/main" id="{F9B8CFF1-1530-455C-B23B-143FD2017757}"/>
                </a:ext>
              </a:extLst>
            </p:cNvPr>
            <p:cNvSpPr>
              <a:spLocks/>
            </p:cNvSpPr>
            <p:nvPr/>
          </p:nvSpPr>
          <p:spPr bwMode="auto">
            <a:xfrm>
              <a:off x="4066" y="3236"/>
              <a:ext cx="21" cy="17"/>
            </a:xfrm>
            <a:custGeom>
              <a:avLst/>
              <a:gdLst>
                <a:gd name="T0" fmla="*/ 126 w 126"/>
                <a:gd name="T1" fmla="*/ 12 h 87"/>
                <a:gd name="T2" fmla="*/ 120 w 126"/>
                <a:gd name="T3" fmla="*/ 0 h 87"/>
                <a:gd name="T4" fmla="*/ 0 w 126"/>
                <a:gd name="T5" fmla="*/ 87 h 87"/>
                <a:gd name="T6" fmla="*/ 126 w 126"/>
                <a:gd name="T7" fmla="*/ 12 h 87"/>
                <a:gd name="T8" fmla="*/ 0 60000 65536"/>
                <a:gd name="T9" fmla="*/ 0 60000 65536"/>
                <a:gd name="T10" fmla="*/ 0 60000 65536"/>
                <a:gd name="T11" fmla="*/ 0 60000 65536"/>
                <a:gd name="T12" fmla="*/ 0 w 126"/>
                <a:gd name="T13" fmla="*/ 0 h 87"/>
                <a:gd name="T14" fmla="*/ 126 w 126"/>
                <a:gd name="T15" fmla="*/ 87 h 87"/>
              </a:gdLst>
              <a:ahLst/>
              <a:cxnLst>
                <a:cxn ang="T8">
                  <a:pos x="T0" y="T1"/>
                </a:cxn>
                <a:cxn ang="T9">
                  <a:pos x="T2" y="T3"/>
                </a:cxn>
                <a:cxn ang="T10">
                  <a:pos x="T4" y="T5"/>
                </a:cxn>
                <a:cxn ang="T11">
                  <a:pos x="T6" y="T7"/>
                </a:cxn>
              </a:cxnLst>
              <a:rect l="T12" t="T13" r="T14" b="T15"/>
              <a:pathLst>
                <a:path w="126" h="87">
                  <a:moveTo>
                    <a:pt x="126" y="12"/>
                  </a:moveTo>
                  <a:lnTo>
                    <a:pt x="120" y="0"/>
                  </a:lnTo>
                  <a:lnTo>
                    <a:pt x="0" y="87"/>
                  </a:lnTo>
                  <a:lnTo>
                    <a:pt x="126" y="12"/>
                  </a:lnTo>
                </a:path>
              </a:pathLst>
            </a:custGeom>
            <a:noFill/>
            <a:ln w="0">
              <a:solidFill>
                <a:srgbClr val="000000"/>
              </a:solidFill>
              <a:prstDash val="solid"/>
              <a:round/>
              <a:headEnd/>
              <a:tailEnd/>
            </a:ln>
          </p:spPr>
          <p:txBody>
            <a:bodyPr/>
            <a:lstStyle/>
            <a:p>
              <a:endParaRPr lang="en-US"/>
            </a:p>
          </p:txBody>
        </p:sp>
        <p:sp>
          <p:nvSpPr>
            <p:cNvPr id="3153" name="Freeform 79">
              <a:extLst>
                <a:ext uri="{FF2B5EF4-FFF2-40B4-BE49-F238E27FC236}">
                  <a16:creationId xmlns:a16="http://schemas.microsoft.com/office/drawing/2014/main" id="{4752818D-CCE7-4106-A2A8-1E827A63E4A2}"/>
                </a:ext>
              </a:extLst>
            </p:cNvPr>
            <p:cNvSpPr>
              <a:spLocks/>
            </p:cNvSpPr>
            <p:nvPr/>
          </p:nvSpPr>
          <p:spPr bwMode="auto">
            <a:xfrm>
              <a:off x="4066" y="3233"/>
              <a:ext cx="20" cy="20"/>
            </a:xfrm>
            <a:custGeom>
              <a:avLst/>
              <a:gdLst>
                <a:gd name="T0" fmla="*/ 120 w 120"/>
                <a:gd name="T1" fmla="*/ 11 h 98"/>
                <a:gd name="T2" fmla="*/ 112 w 120"/>
                <a:gd name="T3" fmla="*/ 0 h 98"/>
                <a:gd name="T4" fmla="*/ 0 w 120"/>
                <a:gd name="T5" fmla="*/ 98 h 98"/>
                <a:gd name="T6" fmla="*/ 120 w 120"/>
                <a:gd name="T7" fmla="*/ 11 h 98"/>
                <a:gd name="T8" fmla="*/ 0 60000 65536"/>
                <a:gd name="T9" fmla="*/ 0 60000 65536"/>
                <a:gd name="T10" fmla="*/ 0 60000 65536"/>
                <a:gd name="T11" fmla="*/ 0 60000 65536"/>
                <a:gd name="T12" fmla="*/ 0 w 120"/>
                <a:gd name="T13" fmla="*/ 0 h 98"/>
                <a:gd name="T14" fmla="*/ 120 w 120"/>
                <a:gd name="T15" fmla="*/ 98 h 98"/>
              </a:gdLst>
              <a:ahLst/>
              <a:cxnLst>
                <a:cxn ang="T8">
                  <a:pos x="T0" y="T1"/>
                </a:cxn>
                <a:cxn ang="T9">
                  <a:pos x="T2" y="T3"/>
                </a:cxn>
                <a:cxn ang="T10">
                  <a:pos x="T4" y="T5"/>
                </a:cxn>
                <a:cxn ang="T11">
                  <a:pos x="T6" y="T7"/>
                </a:cxn>
              </a:cxnLst>
              <a:rect l="T12" t="T13" r="T14" b="T15"/>
              <a:pathLst>
                <a:path w="120" h="98">
                  <a:moveTo>
                    <a:pt x="120" y="11"/>
                  </a:moveTo>
                  <a:lnTo>
                    <a:pt x="112" y="0"/>
                  </a:lnTo>
                  <a:lnTo>
                    <a:pt x="0" y="98"/>
                  </a:lnTo>
                  <a:lnTo>
                    <a:pt x="120" y="11"/>
                  </a:lnTo>
                  <a:close/>
                </a:path>
              </a:pathLst>
            </a:custGeom>
            <a:solidFill>
              <a:srgbClr val="000000"/>
            </a:solidFill>
            <a:ln w="9525">
              <a:noFill/>
              <a:round/>
              <a:headEnd/>
              <a:tailEnd/>
            </a:ln>
          </p:spPr>
          <p:txBody>
            <a:bodyPr/>
            <a:lstStyle/>
            <a:p>
              <a:endParaRPr lang="en-US"/>
            </a:p>
          </p:txBody>
        </p:sp>
        <p:sp>
          <p:nvSpPr>
            <p:cNvPr id="3154" name="Freeform 80">
              <a:extLst>
                <a:ext uri="{FF2B5EF4-FFF2-40B4-BE49-F238E27FC236}">
                  <a16:creationId xmlns:a16="http://schemas.microsoft.com/office/drawing/2014/main" id="{A329559C-0EDE-4CD2-A667-3B781DBFF4C8}"/>
                </a:ext>
              </a:extLst>
            </p:cNvPr>
            <p:cNvSpPr>
              <a:spLocks/>
            </p:cNvSpPr>
            <p:nvPr/>
          </p:nvSpPr>
          <p:spPr bwMode="auto">
            <a:xfrm>
              <a:off x="4066" y="3233"/>
              <a:ext cx="20" cy="20"/>
            </a:xfrm>
            <a:custGeom>
              <a:avLst/>
              <a:gdLst>
                <a:gd name="T0" fmla="*/ 120 w 120"/>
                <a:gd name="T1" fmla="*/ 11 h 98"/>
                <a:gd name="T2" fmla="*/ 112 w 120"/>
                <a:gd name="T3" fmla="*/ 0 h 98"/>
                <a:gd name="T4" fmla="*/ 0 w 120"/>
                <a:gd name="T5" fmla="*/ 98 h 98"/>
                <a:gd name="T6" fmla="*/ 120 w 120"/>
                <a:gd name="T7" fmla="*/ 11 h 98"/>
                <a:gd name="T8" fmla="*/ 0 60000 65536"/>
                <a:gd name="T9" fmla="*/ 0 60000 65536"/>
                <a:gd name="T10" fmla="*/ 0 60000 65536"/>
                <a:gd name="T11" fmla="*/ 0 60000 65536"/>
                <a:gd name="T12" fmla="*/ 0 w 120"/>
                <a:gd name="T13" fmla="*/ 0 h 98"/>
                <a:gd name="T14" fmla="*/ 120 w 120"/>
                <a:gd name="T15" fmla="*/ 98 h 98"/>
              </a:gdLst>
              <a:ahLst/>
              <a:cxnLst>
                <a:cxn ang="T8">
                  <a:pos x="T0" y="T1"/>
                </a:cxn>
                <a:cxn ang="T9">
                  <a:pos x="T2" y="T3"/>
                </a:cxn>
                <a:cxn ang="T10">
                  <a:pos x="T4" y="T5"/>
                </a:cxn>
                <a:cxn ang="T11">
                  <a:pos x="T6" y="T7"/>
                </a:cxn>
              </a:cxnLst>
              <a:rect l="T12" t="T13" r="T14" b="T15"/>
              <a:pathLst>
                <a:path w="120" h="98">
                  <a:moveTo>
                    <a:pt x="120" y="11"/>
                  </a:moveTo>
                  <a:lnTo>
                    <a:pt x="112" y="0"/>
                  </a:lnTo>
                  <a:lnTo>
                    <a:pt x="0" y="98"/>
                  </a:lnTo>
                  <a:lnTo>
                    <a:pt x="120" y="11"/>
                  </a:lnTo>
                </a:path>
              </a:pathLst>
            </a:custGeom>
            <a:noFill/>
            <a:ln w="0">
              <a:solidFill>
                <a:srgbClr val="000000"/>
              </a:solidFill>
              <a:prstDash val="solid"/>
              <a:round/>
              <a:headEnd/>
              <a:tailEnd/>
            </a:ln>
          </p:spPr>
          <p:txBody>
            <a:bodyPr/>
            <a:lstStyle/>
            <a:p>
              <a:endParaRPr lang="en-US"/>
            </a:p>
          </p:txBody>
        </p:sp>
        <p:sp>
          <p:nvSpPr>
            <p:cNvPr id="3155" name="Freeform 81">
              <a:extLst>
                <a:ext uri="{FF2B5EF4-FFF2-40B4-BE49-F238E27FC236}">
                  <a16:creationId xmlns:a16="http://schemas.microsoft.com/office/drawing/2014/main" id="{1CC74D04-F8FE-49EA-A7AA-5EBC1D434DD4}"/>
                </a:ext>
              </a:extLst>
            </p:cNvPr>
            <p:cNvSpPr>
              <a:spLocks/>
            </p:cNvSpPr>
            <p:nvPr/>
          </p:nvSpPr>
          <p:spPr bwMode="auto">
            <a:xfrm>
              <a:off x="4066" y="3232"/>
              <a:ext cx="19" cy="21"/>
            </a:xfrm>
            <a:custGeom>
              <a:avLst/>
              <a:gdLst>
                <a:gd name="T0" fmla="*/ 112 w 112"/>
                <a:gd name="T1" fmla="*/ 9 h 107"/>
                <a:gd name="T2" fmla="*/ 105 w 112"/>
                <a:gd name="T3" fmla="*/ 0 h 107"/>
                <a:gd name="T4" fmla="*/ 0 w 112"/>
                <a:gd name="T5" fmla="*/ 107 h 107"/>
                <a:gd name="T6" fmla="*/ 112 w 112"/>
                <a:gd name="T7" fmla="*/ 9 h 107"/>
                <a:gd name="T8" fmla="*/ 0 60000 65536"/>
                <a:gd name="T9" fmla="*/ 0 60000 65536"/>
                <a:gd name="T10" fmla="*/ 0 60000 65536"/>
                <a:gd name="T11" fmla="*/ 0 60000 65536"/>
                <a:gd name="T12" fmla="*/ 0 w 112"/>
                <a:gd name="T13" fmla="*/ 0 h 107"/>
                <a:gd name="T14" fmla="*/ 112 w 112"/>
                <a:gd name="T15" fmla="*/ 107 h 107"/>
              </a:gdLst>
              <a:ahLst/>
              <a:cxnLst>
                <a:cxn ang="T8">
                  <a:pos x="T0" y="T1"/>
                </a:cxn>
                <a:cxn ang="T9">
                  <a:pos x="T2" y="T3"/>
                </a:cxn>
                <a:cxn ang="T10">
                  <a:pos x="T4" y="T5"/>
                </a:cxn>
                <a:cxn ang="T11">
                  <a:pos x="T6" y="T7"/>
                </a:cxn>
              </a:cxnLst>
              <a:rect l="T12" t="T13" r="T14" b="T15"/>
              <a:pathLst>
                <a:path w="112" h="107">
                  <a:moveTo>
                    <a:pt x="112" y="9"/>
                  </a:moveTo>
                  <a:lnTo>
                    <a:pt x="105" y="0"/>
                  </a:lnTo>
                  <a:lnTo>
                    <a:pt x="0" y="107"/>
                  </a:lnTo>
                  <a:lnTo>
                    <a:pt x="112" y="9"/>
                  </a:lnTo>
                  <a:close/>
                </a:path>
              </a:pathLst>
            </a:custGeom>
            <a:solidFill>
              <a:srgbClr val="000000"/>
            </a:solidFill>
            <a:ln w="9525">
              <a:noFill/>
              <a:round/>
              <a:headEnd/>
              <a:tailEnd/>
            </a:ln>
          </p:spPr>
          <p:txBody>
            <a:bodyPr/>
            <a:lstStyle/>
            <a:p>
              <a:endParaRPr lang="en-US"/>
            </a:p>
          </p:txBody>
        </p:sp>
        <p:sp>
          <p:nvSpPr>
            <p:cNvPr id="3156" name="Freeform 82">
              <a:extLst>
                <a:ext uri="{FF2B5EF4-FFF2-40B4-BE49-F238E27FC236}">
                  <a16:creationId xmlns:a16="http://schemas.microsoft.com/office/drawing/2014/main" id="{855230B5-77BF-440E-AE32-E3E38D9604E8}"/>
                </a:ext>
              </a:extLst>
            </p:cNvPr>
            <p:cNvSpPr>
              <a:spLocks/>
            </p:cNvSpPr>
            <p:nvPr/>
          </p:nvSpPr>
          <p:spPr bwMode="auto">
            <a:xfrm>
              <a:off x="4066" y="3232"/>
              <a:ext cx="19" cy="21"/>
            </a:xfrm>
            <a:custGeom>
              <a:avLst/>
              <a:gdLst>
                <a:gd name="T0" fmla="*/ 112 w 112"/>
                <a:gd name="T1" fmla="*/ 9 h 107"/>
                <a:gd name="T2" fmla="*/ 105 w 112"/>
                <a:gd name="T3" fmla="*/ 0 h 107"/>
                <a:gd name="T4" fmla="*/ 0 w 112"/>
                <a:gd name="T5" fmla="*/ 107 h 107"/>
                <a:gd name="T6" fmla="*/ 112 w 112"/>
                <a:gd name="T7" fmla="*/ 9 h 107"/>
                <a:gd name="T8" fmla="*/ 0 60000 65536"/>
                <a:gd name="T9" fmla="*/ 0 60000 65536"/>
                <a:gd name="T10" fmla="*/ 0 60000 65536"/>
                <a:gd name="T11" fmla="*/ 0 60000 65536"/>
                <a:gd name="T12" fmla="*/ 0 w 112"/>
                <a:gd name="T13" fmla="*/ 0 h 107"/>
                <a:gd name="T14" fmla="*/ 112 w 112"/>
                <a:gd name="T15" fmla="*/ 107 h 107"/>
              </a:gdLst>
              <a:ahLst/>
              <a:cxnLst>
                <a:cxn ang="T8">
                  <a:pos x="T0" y="T1"/>
                </a:cxn>
                <a:cxn ang="T9">
                  <a:pos x="T2" y="T3"/>
                </a:cxn>
                <a:cxn ang="T10">
                  <a:pos x="T4" y="T5"/>
                </a:cxn>
                <a:cxn ang="T11">
                  <a:pos x="T6" y="T7"/>
                </a:cxn>
              </a:cxnLst>
              <a:rect l="T12" t="T13" r="T14" b="T15"/>
              <a:pathLst>
                <a:path w="112" h="107">
                  <a:moveTo>
                    <a:pt x="112" y="9"/>
                  </a:moveTo>
                  <a:lnTo>
                    <a:pt x="105" y="0"/>
                  </a:lnTo>
                  <a:lnTo>
                    <a:pt x="0" y="107"/>
                  </a:lnTo>
                  <a:lnTo>
                    <a:pt x="112" y="9"/>
                  </a:lnTo>
                </a:path>
              </a:pathLst>
            </a:custGeom>
            <a:noFill/>
            <a:ln w="0">
              <a:solidFill>
                <a:srgbClr val="000000"/>
              </a:solidFill>
              <a:prstDash val="solid"/>
              <a:round/>
              <a:headEnd/>
              <a:tailEnd/>
            </a:ln>
          </p:spPr>
          <p:txBody>
            <a:bodyPr/>
            <a:lstStyle/>
            <a:p>
              <a:endParaRPr lang="en-US"/>
            </a:p>
          </p:txBody>
        </p:sp>
        <p:sp>
          <p:nvSpPr>
            <p:cNvPr id="3157" name="Freeform 83">
              <a:extLst>
                <a:ext uri="{FF2B5EF4-FFF2-40B4-BE49-F238E27FC236}">
                  <a16:creationId xmlns:a16="http://schemas.microsoft.com/office/drawing/2014/main" id="{11F15EC1-3CC0-4EE7-8CFD-8E2098A1BC8D}"/>
                </a:ext>
              </a:extLst>
            </p:cNvPr>
            <p:cNvSpPr>
              <a:spLocks/>
            </p:cNvSpPr>
            <p:nvPr/>
          </p:nvSpPr>
          <p:spPr bwMode="auto">
            <a:xfrm>
              <a:off x="4066" y="3230"/>
              <a:ext cx="17" cy="23"/>
            </a:xfrm>
            <a:custGeom>
              <a:avLst/>
              <a:gdLst>
                <a:gd name="T0" fmla="*/ 105 w 105"/>
                <a:gd name="T1" fmla="*/ 10 h 117"/>
                <a:gd name="T2" fmla="*/ 96 w 105"/>
                <a:gd name="T3" fmla="*/ 0 h 117"/>
                <a:gd name="T4" fmla="*/ 0 w 105"/>
                <a:gd name="T5" fmla="*/ 117 h 117"/>
                <a:gd name="T6" fmla="*/ 105 w 105"/>
                <a:gd name="T7" fmla="*/ 10 h 117"/>
                <a:gd name="T8" fmla="*/ 0 60000 65536"/>
                <a:gd name="T9" fmla="*/ 0 60000 65536"/>
                <a:gd name="T10" fmla="*/ 0 60000 65536"/>
                <a:gd name="T11" fmla="*/ 0 60000 65536"/>
                <a:gd name="T12" fmla="*/ 0 w 105"/>
                <a:gd name="T13" fmla="*/ 0 h 117"/>
                <a:gd name="T14" fmla="*/ 105 w 105"/>
                <a:gd name="T15" fmla="*/ 117 h 117"/>
              </a:gdLst>
              <a:ahLst/>
              <a:cxnLst>
                <a:cxn ang="T8">
                  <a:pos x="T0" y="T1"/>
                </a:cxn>
                <a:cxn ang="T9">
                  <a:pos x="T2" y="T3"/>
                </a:cxn>
                <a:cxn ang="T10">
                  <a:pos x="T4" y="T5"/>
                </a:cxn>
                <a:cxn ang="T11">
                  <a:pos x="T6" y="T7"/>
                </a:cxn>
              </a:cxnLst>
              <a:rect l="T12" t="T13" r="T14" b="T15"/>
              <a:pathLst>
                <a:path w="105" h="117">
                  <a:moveTo>
                    <a:pt x="105" y="10"/>
                  </a:moveTo>
                  <a:lnTo>
                    <a:pt x="96" y="0"/>
                  </a:lnTo>
                  <a:lnTo>
                    <a:pt x="0" y="117"/>
                  </a:lnTo>
                  <a:lnTo>
                    <a:pt x="105" y="10"/>
                  </a:lnTo>
                  <a:close/>
                </a:path>
              </a:pathLst>
            </a:custGeom>
            <a:solidFill>
              <a:srgbClr val="000000"/>
            </a:solidFill>
            <a:ln w="9525">
              <a:noFill/>
              <a:round/>
              <a:headEnd/>
              <a:tailEnd/>
            </a:ln>
          </p:spPr>
          <p:txBody>
            <a:bodyPr/>
            <a:lstStyle/>
            <a:p>
              <a:endParaRPr lang="en-US"/>
            </a:p>
          </p:txBody>
        </p:sp>
        <p:sp>
          <p:nvSpPr>
            <p:cNvPr id="3158" name="Freeform 84">
              <a:extLst>
                <a:ext uri="{FF2B5EF4-FFF2-40B4-BE49-F238E27FC236}">
                  <a16:creationId xmlns:a16="http://schemas.microsoft.com/office/drawing/2014/main" id="{B83AC4EE-6F4C-4405-A4DD-DAA3B465BE37}"/>
                </a:ext>
              </a:extLst>
            </p:cNvPr>
            <p:cNvSpPr>
              <a:spLocks/>
            </p:cNvSpPr>
            <p:nvPr/>
          </p:nvSpPr>
          <p:spPr bwMode="auto">
            <a:xfrm>
              <a:off x="4066" y="3230"/>
              <a:ext cx="17" cy="23"/>
            </a:xfrm>
            <a:custGeom>
              <a:avLst/>
              <a:gdLst>
                <a:gd name="T0" fmla="*/ 105 w 105"/>
                <a:gd name="T1" fmla="*/ 10 h 117"/>
                <a:gd name="T2" fmla="*/ 96 w 105"/>
                <a:gd name="T3" fmla="*/ 0 h 117"/>
                <a:gd name="T4" fmla="*/ 0 w 105"/>
                <a:gd name="T5" fmla="*/ 117 h 117"/>
                <a:gd name="T6" fmla="*/ 105 w 105"/>
                <a:gd name="T7" fmla="*/ 10 h 117"/>
                <a:gd name="T8" fmla="*/ 0 60000 65536"/>
                <a:gd name="T9" fmla="*/ 0 60000 65536"/>
                <a:gd name="T10" fmla="*/ 0 60000 65536"/>
                <a:gd name="T11" fmla="*/ 0 60000 65536"/>
                <a:gd name="T12" fmla="*/ 0 w 105"/>
                <a:gd name="T13" fmla="*/ 0 h 117"/>
                <a:gd name="T14" fmla="*/ 105 w 105"/>
                <a:gd name="T15" fmla="*/ 117 h 117"/>
              </a:gdLst>
              <a:ahLst/>
              <a:cxnLst>
                <a:cxn ang="T8">
                  <a:pos x="T0" y="T1"/>
                </a:cxn>
                <a:cxn ang="T9">
                  <a:pos x="T2" y="T3"/>
                </a:cxn>
                <a:cxn ang="T10">
                  <a:pos x="T4" y="T5"/>
                </a:cxn>
                <a:cxn ang="T11">
                  <a:pos x="T6" y="T7"/>
                </a:cxn>
              </a:cxnLst>
              <a:rect l="T12" t="T13" r="T14" b="T15"/>
              <a:pathLst>
                <a:path w="105" h="117">
                  <a:moveTo>
                    <a:pt x="105" y="10"/>
                  </a:moveTo>
                  <a:lnTo>
                    <a:pt x="96" y="0"/>
                  </a:lnTo>
                  <a:lnTo>
                    <a:pt x="0" y="117"/>
                  </a:lnTo>
                  <a:lnTo>
                    <a:pt x="105" y="10"/>
                  </a:lnTo>
                </a:path>
              </a:pathLst>
            </a:custGeom>
            <a:noFill/>
            <a:ln w="0">
              <a:solidFill>
                <a:srgbClr val="000000"/>
              </a:solidFill>
              <a:prstDash val="solid"/>
              <a:round/>
              <a:headEnd/>
              <a:tailEnd/>
            </a:ln>
          </p:spPr>
          <p:txBody>
            <a:bodyPr/>
            <a:lstStyle/>
            <a:p>
              <a:endParaRPr lang="en-US"/>
            </a:p>
          </p:txBody>
        </p:sp>
        <p:sp>
          <p:nvSpPr>
            <p:cNvPr id="3159" name="Freeform 85">
              <a:extLst>
                <a:ext uri="{FF2B5EF4-FFF2-40B4-BE49-F238E27FC236}">
                  <a16:creationId xmlns:a16="http://schemas.microsoft.com/office/drawing/2014/main" id="{31EEF09F-F466-43FC-9995-08BD0C751F3F}"/>
                </a:ext>
              </a:extLst>
            </p:cNvPr>
            <p:cNvSpPr>
              <a:spLocks/>
            </p:cNvSpPr>
            <p:nvPr/>
          </p:nvSpPr>
          <p:spPr bwMode="auto">
            <a:xfrm>
              <a:off x="4066" y="3228"/>
              <a:ext cx="16" cy="25"/>
            </a:xfrm>
            <a:custGeom>
              <a:avLst/>
              <a:gdLst>
                <a:gd name="T0" fmla="*/ 96 w 96"/>
                <a:gd name="T1" fmla="*/ 8 h 125"/>
                <a:gd name="T2" fmla="*/ 88 w 96"/>
                <a:gd name="T3" fmla="*/ 0 h 125"/>
                <a:gd name="T4" fmla="*/ 0 w 96"/>
                <a:gd name="T5" fmla="*/ 125 h 125"/>
                <a:gd name="T6" fmla="*/ 96 w 96"/>
                <a:gd name="T7" fmla="*/ 8 h 125"/>
                <a:gd name="T8" fmla="*/ 0 60000 65536"/>
                <a:gd name="T9" fmla="*/ 0 60000 65536"/>
                <a:gd name="T10" fmla="*/ 0 60000 65536"/>
                <a:gd name="T11" fmla="*/ 0 60000 65536"/>
                <a:gd name="T12" fmla="*/ 0 w 96"/>
                <a:gd name="T13" fmla="*/ 0 h 125"/>
                <a:gd name="T14" fmla="*/ 96 w 96"/>
                <a:gd name="T15" fmla="*/ 125 h 125"/>
              </a:gdLst>
              <a:ahLst/>
              <a:cxnLst>
                <a:cxn ang="T8">
                  <a:pos x="T0" y="T1"/>
                </a:cxn>
                <a:cxn ang="T9">
                  <a:pos x="T2" y="T3"/>
                </a:cxn>
                <a:cxn ang="T10">
                  <a:pos x="T4" y="T5"/>
                </a:cxn>
                <a:cxn ang="T11">
                  <a:pos x="T6" y="T7"/>
                </a:cxn>
              </a:cxnLst>
              <a:rect l="T12" t="T13" r="T14" b="T15"/>
              <a:pathLst>
                <a:path w="96" h="125">
                  <a:moveTo>
                    <a:pt x="96" y="8"/>
                  </a:moveTo>
                  <a:lnTo>
                    <a:pt x="88" y="0"/>
                  </a:lnTo>
                  <a:lnTo>
                    <a:pt x="0" y="125"/>
                  </a:lnTo>
                  <a:lnTo>
                    <a:pt x="96" y="8"/>
                  </a:lnTo>
                  <a:close/>
                </a:path>
              </a:pathLst>
            </a:custGeom>
            <a:solidFill>
              <a:srgbClr val="000000"/>
            </a:solidFill>
            <a:ln w="9525">
              <a:noFill/>
              <a:round/>
              <a:headEnd/>
              <a:tailEnd/>
            </a:ln>
          </p:spPr>
          <p:txBody>
            <a:bodyPr/>
            <a:lstStyle/>
            <a:p>
              <a:endParaRPr lang="en-US"/>
            </a:p>
          </p:txBody>
        </p:sp>
        <p:sp>
          <p:nvSpPr>
            <p:cNvPr id="3160" name="Freeform 86">
              <a:extLst>
                <a:ext uri="{FF2B5EF4-FFF2-40B4-BE49-F238E27FC236}">
                  <a16:creationId xmlns:a16="http://schemas.microsoft.com/office/drawing/2014/main" id="{E9F5CAD5-ECB1-49ED-A7BA-68EB43330B5F}"/>
                </a:ext>
              </a:extLst>
            </p:cNvPr>
            <p:cNvSpPr>
              <a:spLocks/>
            </p:cNvSpPr>
            <p:nvPr/>
          </p:nvSpPr>
          <p:spPr bwMode="auto">
            <a:xfrm>
              <a:off x="4066" y="3228"/>
              <a:ext cx="16" cy="25"/>
            </a:xfrm>
            <a:custGeom>
              <a:avLst/>
              <a:gdLst>
                <a:gd name="T0" fmla="*/ 96 w 96"/>
                <a:gd name="T1" fmla="*/ 8 h 125"/>
                <a:gd name="T2" fmla="*/ 88 w 96"/>
                <a:gd name="T3" fmla="*/ 0 h 125"/>
                <a:gd name="T4" fmla="*/ 0 w 96"/>
                <a:gd name="T5" fmla="*/ 125 h 125"/>
                <a:gd name="T6" fmla="*/ 96 w 96"/>
                <a:gd name="T7" fmla="*/ 8 h 125"/>
                <a:gd name="T8" fmla="*/ 0 60000 65536"/>
                <a:gd name="T9" fmla="*/ 0 60000 65536"/>
                <a:gd name="T10" fmla="*/ 0 60000 65536"/>
                <a:gd name="T11" fmla="*/ 0 60000 65536"/>
                <a:gd name="T12" fmla="*/ 0 w 96"/>
                <a:gd name="T13" fmla="*/ 0 h 125"/>
                <a:gd name="T14" fmla="*/ 96 w 96"/>
                <a:gd name="T15" fmla="*/ 125 h 125"/>
              </a:gdLst>
              <a:ahLst/>
              <a:cxnLst>
                <a:cxn ang="T8">
                  <a:pos x="T0" y="T1"/>
                </a:cxn>
                <a:cxn ang="T9">
                  <a:pos x="T2" y="T3"/>
                </a:cxn>
                <a:cxn ang="T10">
                  <a:pos x="T4" y="T5"/>
                </a:cxn>
                <a:cxn ang="T11">
                  <a:pos x="T6" y="T7"/>
                </a:cxn>
              </a:cxnLst>
              <a:rect l="T12" t="T13" r="T14" b="T15"/>
              <a:pathLst>
                <a:path w="96" h="125">
                  <a:moveTo>
                    <a:pt x="96" y="8"/>
                  </a:moveTo>
                  <a:lnTo>
                    <a:pt x="88" y="0"/>
                  </a:lnTo>
                  <a:lnTo>
                    <a:pt x="0" y="125"/>
                  </a:lnTo>
                  <a:lnTo>
                    <a:pt x="96" y="8"/>
                  </a:lnTo>
                </a:path>
              </a:pathLst>
            </a:custGeom>
            <a:noFill/>
            <a:ln w="0">
              <a:solidFill>
                <a:srgbClr val="000000"/>
              </a:solidFill>
              <a:prstDash val="solid"/>
              <a:round/>
              <a:headEnd/>
              <a:tailEnd/>
            </a:ln>
          </p:spPr>
          <p:txBody>
            <a:bodyPr/>
            <a:lstStyle/>
            <a:p>
              <a:endParaRPr lang="en-US"/>
            </a:p>
          </p:txBody>
        </p:sp>
        <p:sp>
          <p:nvSpPr>
            <p:cNvPr id="3161" name="Freeform 87">
              <a:extLst>
                <a:ext uri="{FF2B5EF4-FFF2-40B4-BE49-F238E27FC236}">
                  <a16:creationId xmlns:a16="http://schemas.microsoft.com/office/drawing/2014/main" id="{3C7F9152-80F0-4B31-8AB3-9F310559C967}"/>
                </a:ext>
              </a:extLst>
            </p:cNvPr>
            <p:cNvSpPr>
              <a:spLocks/>
            </p:cNvSpPr>
            <p:nvPr/>
          </p:nvSpPr>
          <p:spPr bwMode="auto">
            <a:xfrm>
              <a:off x="4066" y="3226"/>
              <a:ext cx="15" cy="27"/>
            </a:xfrm>
            <a:custGeom>
              <a:avLst/>
              <a:gdLst>
                <a:gd name="T0" fmla="*/ 88 w 88"/>
                <a:gd name="T1" fmla="*/ 8 h 133"/>
                <a:gd name="T2" fmla="*/ 78 w 88"/>
                <a:gd name="T3" fmla="*/ 0 h 133"/>
                <a:gd name="T4" fmla="*/ 0 w 88"/>
                <a:gd name="T5" fmla="*/ 133 h 133"/>
                <a:gd name="T6" fmla="*/ 88 w 88"/>
                <a:gd name="T7" fmla="*/ 8 h 133"/>
                <a:gd name="T8" fmla="*/ 0 60000 65536"/>
                <a:gd name="T9" fmla="*/ 0 60000 65536"/>
                <a:gd name="T10" fmla="*/ 0 60000 65536"/>
                <a:gd name="T11" fmla="*/ 0 60000 65536"/>
                <a:gd name="T12" fmla="*/ 0 w 88"/>
                <a:gd name="T13" fmla="*/ 0 h 133"/>
                <a:gd name="T14" fmla="*/ 88 w 88"/>
                <a:gd name="T15" fmla="*/ 133 h 133"/>
              </a:gdLst>
              <a:ahLst/>
              <a:cxnLst>
                <a:cxn ang="T8">
                  <a:pos x="T0" y="T1"/>
                </a:cxn>
                <a:cxn ang="T9">
                  <a:pos x="T2" y="T3"/>
                </a:cxn>
                <a:cxn ang="T10">
                  <a:pos x="T4" y="T5"/>
                </a:cxn>
                <a:cxn ang="T11">
                  <a:pos x="T6" y="T7"/>
                </a:cxn>
              </a:cxnLst>
              <a:rect l="T12" t="T13" r="T14" b="T15"/>
              <a:pathLst>
                <a:path w="88" h="133">
                  <a:moveTo>
                    <a:pt x="88" y="8"/>
                  </a:moveTo>
                  <a:lnTo>
                    <a:pt x="78" y="0"/>
                  </a:lnTo>
                  <a:lnTo>
                    <a:pt x="0" y="133"/>
                  </a:lnTo>
                  <a:lnTo>
                    <a:pt x="88" y="8"/>
                  </a:lnTo>
                  <a:close/>
                </a:path>
              </a:pathLst>
            </a:custGeom>
            <a:solidFill>
              <a:srgbClr val="000000"/>
            </a:solidFill>
            <a:ln w="9525">
              <a:noFill/>
              <a:round/>
              <a:headEnd/>
              <a:tailEnd/>
            </a:ln>
          </p:spPr>
          <p:txBody>
            <a:bodyPr/>
            <a:lstStyle/>
            <a:p>
              <a:endParaRPr lang="en-US"/>
            </a:p>
          </p:txBody>
        </p:sp>
        <p:sp>
          <p:nvSpPr>
            <p:cNvPr id="3162" name="Freeform 88">
              <a:extLst>
                <a:ext uri="{FF2B5EF4-FFF2-40B4-BE49-F238E27FC236}">
                  <a16:creationId xmlns:a16="http://schemas.microsoft.com/office/drawing/2014/main" id="{DCF3BF4E-32F1-4CCA-A0B2-F3EACE0A9939}"/>
                </a:ext>
              </a:extLst>
            </p:cNvPr>
            <p:cNvSpPr>
              <a:spLocks/>
            </p:cNvSpPr>
            <p:nvPr/>
          </p:nvSpPr>
          <p:spPr bwMode="auto">
            <a:xfrm>
              <a:off x="4066" y="3226"/>
              <a:ext cx="15" cy="27"/>
            </a:xfrm>
            <a:custGeom>
              <a:avLst/>
              <a:gdLst>
                <a:gd name="T0" fmla="*/ 88 w 88"/>
                <a:gd name="T1" fmla="*/ 8 h 133"/>
                <a:gd name="T2" fmla="*/ 78 w 88"/>
                <a:gd name="T3" fmla="*/ 0 h 133"/>
                <a:gd name="T4" fmla="*/ 0 w 88"/>
                <a:gd name="T5" fmla="*/ 133 h 133"/>
                <a:gd name="T6" fmla="*/ 88 w 88"/>
                <a:gd name="T7" fmla="*/ 8 h 133"/>
                <a:gd name="T8" fmla="*/ 0 60000 65536"/>
                <a:gd name="T9" fmla="*/ 0 60000 65536"/>
                <a:gd name="T10" fmla="*/ 0 60000 65536"/>
                <a:gd name="T11" fmla="*/ 0 60000 65536"/>
                <a:gd name="T12" fmla="*/ 0 w 88"/>
                <a:gd name="T13" fmla="*/ 0 h 133"/>
                <a:gd name="T14" fmla="*/ 88 w 88"/>
                <a:gd name="T15" fmla="*/ 133 h 133"/>
              </a:gdLst>
              <a:ahLst/>
              <a:cxnLst>
                <a:cxn ang="T8">
                  <a:pos x="T0" y="T1"/>
                </a:cxn>
                <a:cxn ang="T9">
                  <a:pos x="T2" y="T3"/>
                </a:cxn>
                <a:cxn ang="T10">
                  <a:pos x="T4" y="T5"/>
                </a:cxn>
                <a:cxn ang="T11">
                  <a:pos x="T6" y="T7"/>
                </a:cxn>
              </a:cxnLst>
              <a:rect l="T12" t="T13" r="T14" b="T15"/>
              <a:pathLst>
                <a:path w="88" h="133">
                  <a:moveTo>
                    <a:pt x="88" y="8"/>
                  </a:moveTo>
                  <a:lnTo>
                    <a:pt x="78" y="0"/>
                  </a:lnTo>
                  <a:lnTo>
                    <a:pt x="0" y="133"/>
                  </a:lnTo>
                  <a:lnTo>
                    <a:pt x="88" y="8"/>
                  </a:lnTo>
                </a:path>
              </a:pathLst>
            </a:custGeom>
            <a:noFill/>
            <a:ln w="0">
              <a:solidFill>
                <a:srgbClr val="000000"/>
              </a:solidFill>
              <a:prstDash val="solid"/>
              <a:round/>
              <a:headEnd/>
              <a:tailEnd/>
            </a:ln>
          </p:spPr>
          <p:txBody>
            <a:bodyPr/>
            <a:lstStyle/>
            <a:p>
              <a:endParaRPr lang="en-US"/>
            </a:p>
          </p:txBody>
        </p:sp>
        <p:sp>
          <p:nvSpPr>
            <p:cNvPr id="3163" name="Freeform 89">
              <a:extLst>
                <a:ext uri="{FF2B5EF4-FFF2-40B4-BE49-F238E27FC236}">
                  <a16:creationId xmlns:a16="http://schemas.microsoft.com/office/drawing/2014/main" id="{5BD19C77-4054-45AD-AE70-DD4BF0581BDD}"/>
                </a:ext>
              </a:extLst>
            </p:cNvPr>
            <p:cNvSpPr>
              <a:spLocks/>
            </p:cNvSpPr>
            <p:nvPr/>
          </p:nvSpPr>
          <p:spPr bwMode="auto">
            <a:xfrm>
              <a:off x="4066" y="3225"/>
              <a:ext cx="13" cy="28"/>
            </a:xfrm>
            <a:custGeom>
              <a:avLst/>
              <a:gdLst>
                <a:gd name="T0" fmla="*/ 78 w 78"/>
                <a:gd name="T1" fmla="*/ 6 h 139"/>
                <a:gd name="T2" fmla="*/ 68 w 78"/>
                <a:gd name="T3" fmla="*/ 0 h 139"/>
                <a:gd name="T4" fmla="*/ 0 w 78"/>
                <a:gd name="T5" fmla="*/ 139 h 139"/>
                <a:gd name="T6" fmla="*/ 78 w 78"/>
                <a:gd name="T7" fmla="*/ 6 h 139"/>
                <a:gd name="T8" fmla="*/ 0 60000 65536"/>
                <a:gd name="T9" fmla="*/ 0 60000 65536"/>
                <a:gd name="T10" fmla="*/ 0 60000 65536"/>
                <a:gd name="T11" fmla="*/ 0 60000 65536"/>
                <a:gd name="T12" fmla="*/ 0 w 78"/>
                <a:gd name="T13" fmla="*/ 0 h 139"/>
                <a:gd name="T14" fmla="*/ 78 w 78"/>
                <a:gd name="T15" fmla="*/ 139 h 139"/>
              </a:gdLst>
              <a:ahLst/>
              <a:cxnLst>
                <a:cxn ang="T8">
                  <a:pos x="T0" y="T1"/>
                </a:cxn>
                <a:cxn ang="T9">
                  <a:pos x="T2" y="T3"/>
                </a:cxn>
                <a:cxn ang="T10">
                  <a:pos x="T4" y="T5"/>
                </a:cxn>
                <a:cxn ang="T11">
                  <a:pos x="T6" y="T7"/>
                </a:cxn>
              </a:cxnLst>
              <a:rect l="T12" t="T13" r="T14" b="T15"/>
              <a:pathLst>
                <a:path w="78" h="139">
                  <a:moveTo>
                    <a:pt x="78" y="6"/>
                  </a:moveTo>
                  <a:lnTo>
                    <a:pt x="68" y="0"/>
                  </a:lnTo>
                  <a:lnTo>
                    <a:pt x="0" y="139"/>
                  </a:lnTo>
                  <a:lnTo>
                    <a:pt x="78" y="6"/>
                  </a:lnTo>
                  <a:close/>
                </a:path>
              </a:pathLst>
            </a:custGeom>
            <a:solidFill>
              <a:srgbClr val="000000"/>
            </a:solidFill>
            <a:ln w="9525">
              <a:noFill/>
              <a:round/>
              <a:headEnd/>
              <a:tailEnd/>
            </a:ln>
          </p:spPr>
          <p:txBody>
            <a:bodyPr/>
            <a:lstStyle/>
            <a:p>
              <a:endParaRPr lang="en-US"/>
            </a:p>
          </p:txBody>
        </p:sp>
        <p:sp>
          <p:nvSpPr>
            <p:cNvPr id="3164" name="Freeform 90">
              <a:extLst>
                <a:ext uri="{FF2B5EF4-FFF2-40B4-BE49-F238E27FC236}">
                  <a16:creationId xmlns:a16="http://schemas.microsoft.com/office/drawing/2014/main" id="{2B677918-78B4-4E52-972D-524A5B5DA52D}"/>
                </a:ext>
              </a:extLst>
            </p:cNvPr>
            <p:cNvSpPr>
              <a:spLocks/>
            </p:cNvSpPr>
            <p:nvPr/>
          </p:nvSpPr>
          <p:spPr bwMode="auto">
            <a:xfrm>
              <a:off x="4066" y="3225"/>
              <a:ext cx="13" cy="28"/>
            </a:xfrm>
            <a:custGeom>
              <a:avLst/>
              <a:gdLst>
                <a:gd name="T0" fmla="*/ 78 w 78"/>
                <a:gd name="T1" fmla="*/ 6 h 139"/>
                <a:gd name="T2" fmla="*/ 68 w 78"/>
                <a:gd name="T3" fmla="*/ 0 h 139"/>
                <a:gd name="T4" fmla="*/ 0 w 78"/>
                <a:gd name="T5" fmla="*/ 139 h 139"/>
                <a:gd name="T6" fmla="*/ 78 w 78"/>
                <a:gd name="T7" fmla="*/ 6 h 139"/>
                <a:gd name="T8" fmla="*/ 0 60000 65536"/>
                <a:gd name="T9" fmla="*/ 0 60000 65536"/>
                <a:gd name="T10" fmla="*/ 0 60000 65536"/>
                <a:gd name="T11" fmla="*/ 0 60000 65536"/>
                <a:gd name="T12" fmla="*/ 0 w 78"/>
                <a:gd name="T13" fmla="*/ 0 h 139"/>
                <a:gd name="T14" fmla="*/ 78 w 78"/>
                <a:gd name="T15" fmla="*/ 139 h 139"/>
              </a:gdLst>
              <a:ahLst/>
              <a:cxnLst>
                <a:cxn ang="T8">
                  <a:pos x="T0" y="T1"/>
                </a:cxn>
                <a:cxn ang="T9">
                  <a:pos x="T2" y="T3"/>
                </a:cxn>
                <a:cxn ang="T10">
                  <a:pos x="T4" y="T5"/>
                </a:cxn>
                <a:cxn ang="T11">
                  <a:pos x="T6" y="T7"/>
                </a:cxn>
              </a:cxnLst>
              <a:rect l="T12" t="T13" r="T14" b="T15"/>
              <a:pathLst>
                <a:path w="78" h="139">
                  <a:moveTo>
                    <a:pt x="78" y="6"/>
                  </a:moveTo>
                  <a:lnTo>
                    <a:pt x="68" y="0"/>
                  </a:lnTo>
                  <a:lnTo>
                    <a:pt x="0" y="139"/>
                  </a:lnTo>
                  <a:lnTo>
                    <a:pt x="78" y="6"/>
                  </a:lnTo>
                </a:path>
              </a:pathLst>
            </a:custGeom>
            <a:noFill/>
            <a:ln w="0">
              <a:solidFill>
                <a:srgbClr val="000000"/>
              </a:solidFill>
              <a:prstDash val="solid"/>
              <a:round/>
              <a:headEnd/>
              <a:tailEnd/>
            </a:ln>
          </p:spPr>
          <p:txBody>
            <a:bodyPr/>
            <a:lstStyle/>
            <a:p>
              <a:endParaRPr lang="en-US"/>
            </a:p>
          </p:txBody>
        </p:sp>
        <p:sp>
          <p:nvSpPr>
            <p:cNvPr id="3165" name="Freeform 91">
              <a:extLst>
                <a:ext uri="{FF2B5EF4-FFF2-40B4-BE49-F238E27FC236}">
                  <a16:creationId xmlns:a16="http://schemas.microsoft.com/office/drawing/2014/main" id="{740725BD-FF5A-493F-8C5C-EF5494DE5D46}"/>
                </a:ext>
              </a:extLst>
            </p:cNvPr>
            <p:cNvSpPr>
              <a:spLocks/>
            </p:cNvSpPr>
            <p:nvPr/>
          </p:nvSpPr>
          <p:spPr bwMode="auto">
            <a:xfrm>
              <a:off x="4066" y="3224"/>
              <a:ext cx="11" cy="29"/>
            </a:xfrm>
            <a:custGeom>
              <a:avLst/>
              <a:gdLst>
                <a:gd name="T0" fmla="*/ 68 w 68"/>
                <a:gd name="T1" fmla="*/ 6 h 145"/>
                <a:gd name="T2" fmla="*/ 58 w 68"/>
                <a:gd name="T3" fmla="*/ 0 h 145"/>
                <a:gd name="T4" fmla="*/ 0 w 68"/>
                <a:gd name="T5" fmla="*/ 145 h 145"/>
                <a:gd name="T6" fmla="*/ 68 w 68"/>
                <a:gd name="T7" fmla="*/ 6 h 145"/>
                <a:gd name="T8" fmla="*/ 0 60000 65536"/>
                <a:gd name="T9" fmla="*/ 0 60000 65536"/>
                <a:gd name="T10" fmla="*/ 0 60000 65536"/>
                <a:gd name="T11" fmla="*/ 0 60000 65536"/>
                <a:gd name="T12" fmla="*/ 0 w 68"/>
                <a:gd name="T13" fmla="*/ 0 h 145"/>
                <a:gd name="T14" fmla="*/ 68 w 68"/>
                <a:gd name="T15" fmla="*/ 145 h 145"/>
              </a:gdLst>
              <a:ahLst/>
              <a:cxnLst>
                <a:cxn ang="T8">
                  <a:pos x="T0" y="T1"/>
                </a:cxn>
                <a:cxn ang="T9">
                  <a:pos x="T2" y="T3"/>
                </a:cxn>
                <a:cxn ang="T10">
                  <a:pos x="T4" y="T5"/>
                </a:cxn>
                <a:cxn ang="T11">
                  <a:pos x="T6" y="T7"/>
                </a:cxn>
              </a:cxnLst>
              <a:rect l="T12" t="T13" r="T14" b="T15"/>
              <a:pathLst>
                <a:path w="68" h="145">
                  <a:moveTo>
                    <a:pt x="68" y="6"/>
                  </a:moveTo>
                  <a:lnTo>
                    <a:pt x="58" y="0"/>
                  </a:lnTo>
                  <a:lnTo>
                    <a:pt x="0" y="145"/>
                  </a:lnTo>
                  <a:lnTo>
                    <a:pt x="68" y="6"/>
                  </a:lnTo>
                  <a:close/>
                </a:path>
              </a:pathLst>
            </a:custGeom>
            <a:solidFill>
              <a:srgbClr val="000000"/>
            </a:solidFill>
            <a:ln w="9525">
              <a:noFill/>
              <a:round/>
              <a:headEnd/>
              <a:tailEnd/>
            </a:ln>
          </p:spPr>
          <p:txBody>
            <a:bodyPr/>
            <a:lstStyle/>
            <a:p>
              <a:endParaRPr lang="en-US"/>
            </a:p>
          </p:txBody>
        </p:sp>
        <p:sp>
          <p:nvSpPr>
            <p:cNvPr id="3166" name="Freeform 92">
              <a:extLst>
                <a:ext uri="{FF2B5EF4-FFF2-40B4-BE49-F238E27FC236}">
                  <a16:creationId xmlns:a16="http://schemas.microsoft.com/office/drawing/2014/main" id="{8A0A58F1-25DE-47D6-BEFB-8BC5FD398C88}"/>
                </a:ext>
              </a:extLst>
            </p:cNvPr>
            <p:cNvSpPr>
              <a:spLocks/>
            </p:cNvSpPr>
            <p:nvPr/>
          </p:nvSpPr>
          <p:spPr bwMode="auto">
            <a:xfrm>
              <a:off x="4066" y="3224"/>
              <a:ext cx="11" cy="29"/>
            </a:xfrm>
            <a:custGeom>
              <a:avLst/>
              <a:gdLst>
                <a:gd name="T0" fmla="*/ 68 w 68"/>
                <a:gd name="T1" fmla="*/ 6 h 145"/>
                <a:gd name="T2" fmla="*/ 58 w 68"/>
                <a:gd name="T3" fmla="*/ 0 h 145"/>
                <a:gd name="T4" fmla="*/ 0 w 68"/>
                <a:gd name="T5" fmla="*/ 145 h 145"/>
                <a:gd name="T6" fmla="*/ 68 w 68"/>
                <a:gd name="T7" fmla="*/ 6 h 145"/>
                <a:gd name="T8" fmla="*/ 0 60000 65536"/>
                <a:gd name="T9" fmla="*/ 0 60000 65536"/>
                <a:gd name="T10" fmla="*/ 0 60000 65536"/>
                <a:gd name="T11" fmla="*/ 0 60000 65536"/>
                <a:gd name="T12" fmla="*/ 0 w 68"/>
                <a:gd name="T13" fmla="*/ 0 h 145"/>
                <a:gd name="T14" fmla="*/ 68 w 68"/>
                <a:gd name="T15" fmla="*/ 145 h 145"/>
              </a:gdLst>
              <a:ahLst/>
              <a:cxnLst>
                <a:cxn ang="T8">
                  <a:pos x="T0" y="T1"/>
                </a:cxn>
                <a:cxn ang="T9">
                  <a:pos x="T2" y="T3"/>
                </a:cxn>
                <a:cxn ang="T10">
                  <a:pos x="T4" y="T5"/>
                </a:cxn>
                <a:cxn ang="T11">
                  <a:pos x="T6" y="T7"/>
                </a:cxn>
              </a:cxnLst>
              <a:rect l="T12" t="T13" r="T14" b="T15"/>
              <a:pathLst>
                <a:path w="68" h="145">
                  <a:moveTo>
                    <a:pt x="68" y="6"/>
                  </a:moveTo>
                  <a:lnTo>
                    <a:pt x="58" y="0"/>
                  </a:lnTo>
                  <a:lnTo>
                    <a:pt x="0" y="145"/>
                  </a:lnTo>
                  <a:lnTo>
                    <a:pt x="68" y="6"/>
                  </a:lnTo>
                </a:path>
              </a:pathLst>
            </a:custGeom>
            <a:noFill/>
            <a:ln w="0">
              <a:solidFill>
                <a:srgbClr val="000000"/>
              </a:solidFill>
              <a:prstDash val="solid"/>
              <a:round/>
              <a:headEnd/>
              <a:tailEnd/>
            </a:ln>
          </p:spPr>
          <p:txBody>
            <a:bodyPr/>
            <a:lstStyle/>
            <a:p>
              <a:endParaRPr lang="en-US"/>
            </a:p>
          </p:txBody>
        </p:sp>
        <p:sp>
          <p:nvSpPr>
            <p:cNvPr id="3167" name="Freeform 93">
              <a:extLst>
                <a:ext uri="{FF2B5EF4-FFF2-40B4-BE49-F238E27FC236}">
                  <a16:creationId xmlns:a16="http://schemas.microsoft.com/office/drawing/2014/main" id="{66BE2670-3E13-464D-81C5-87B9B78AC408}"/>
                </a:ext>
              </a:extLst>
            </p:cNvPr>
            <p:cNvSpPr>
              <a:spLocks/>
            </p:cNvSpPr>
            <p:nvPr/>
          </p:nvSpPr>
          <p:spPr bwMode="auto">
            <a:xfrm>
              <a:off x="4066" y="3223"/>
              <a:ext cx="10" cy="30"/>
            </a:xfrm>
            <a:custGeom>
              <a:avLst/>
              <a:gdLst>
                <a:gd name="T0" fmla="*/ 58 w 58"/>
                <a:gd name="T1" fmla="*/ 5 h 150"/>
                <a:gd name="T2" fmla="*/ 46 w 58"/>
                <a:gd name="T3" fmla="*/ 0 h 150"/>
                <a:gd name="T4" fmla="*/ 0 w 58"/>
                <a:gd name="T5" fmla="*/ 150 h 150"/>
                <a:gd name="T6" fmla="*/ 58 w 58"/>
                <a:gd name="T7" fmla="*/ 5 h 150"/>
                <a:gd name="T8" fmla="*/ 0 60000 65536"/>
                <a:gd name="T9" fmla="*/ 0 60000 65536"/>
                <a:gd name="T10" fmla="*/ 0 60000 65536"/>
                <a:gd name="T11" fmla="*/ 0 60000 65536"/>
                <a:gd name="T12" fmla="*/ 0 w 58"/>
                <a:gd name="T13" fmla="*/ 0 h 150"/>
                <a:gd name="T14" fmla="*/ 58 w 58"/>
                <a:gd name="T15" fmla="*/ 150 h 150"/>
              </a:gdLst>
              <a:ahLst/>
              <a:cxnLst>
                <a:cxn ang="T8">
                  <a:pos x="T0" y="T1"/>
                </a:cxn>
                <a:cxn ang="T9">
                  <a:pos x="T2" y="T3"/>
                </a:cxn>
                <a:cxn ang="T10">
                  <a:pos x="T4" y="T5"/>
                </a:cxn>
                <a:cxn ang="T11">
                  <a:pos x="T6" y="T7"/>
                </a:cxn>
              </a:cxnLst>
              <a:rect l="T12" t="T13" r="T14" b="T15"/>
              <a:pathLst>
                <a:path w="58" h="150">
                  <a:moveTo>
                    <a:pt x="58" y="5"/>
                  </a:moveTo>
                  <a:lnTo>
                    <a:pt x="46" y="0"/>
                  </a:lnTo>
                  <a:lnTo>
                    <a:pt x="0" y="150"/>
                  </a:lnTo>
                  <a:lnTo>
                    <a:pt x="58" y="5"/>
                  </a:lnTo>
                  <a:close/>
                </a:path>
              </a:pathLst>
            </a:custGeom>
            <a:solidFill>
              <a:srgbClr val="000000"/>
            </a:solidFill>
            <a:ln w="9525">
              <a:noFill/>
              <a:round/>
              <a:headEnd/>
              <a:tailEnd/>
            </a:ln>
          </p:spPr>
          <p:txBody>
            <a:bodyPr/>
            <a:lstStyle/>
            <a:p>
              <a:endParaRPr lang="en-US"/>
            </a:p>
          </p:txBody>
        </p:sp>
        <p:sp>
          <p:nvSpPr>
            <p:cNvPr id="3168" name="Freeform 94">
              <a:extLst>
                <a:ext uri="{FF2B5EF4-FFF2-40B4-BE49-F238E27FC236}">
                  <a16:creationId xmlns:a16="http://schemas.microsoft.com/office/drawing/2014/main" id="{44B2EED7-53AD-4217-8EB0-593413D3BB95}"/>
                </a:ext>
              </a:extLst>
            </p:cNvPr>
            <p:cNvSpPr>
              <a:spLocks/>
            </p:cNvSpPr>
            <p:nvPr/>
          </p:nvSpPr>
          <p:spPr bwMode="auto">
            <a:xfrm>
              <a:off x="4066" y="3223"/>
              <a:ext cx="10" cy="30"/>
            </a:xfrm>
            <a:custGeom>
              <a:avLst/>
              <a:gdLst>
                <a:gd name="T0" fmla="*/ 58 w 58"/>
                <a:gd name="T1" fmla="*/ 5 h 150"/>
                <a:gd name="T2" fmla="*/ 46 w 58"/>
                <a:gd name="T3" fmla="*/ 0 h 150"/>
                <a:gd name="T4" fmla="*/ 0 w 58"/>
                <a:gd name="T5" fmla="*/ 150 h 150"/>
                <a:gd name="T6" fmla="*/ 58 w 58"/>
                <a:gd name="T7" fmla="*/ 5 h 150"/>
                <a:gd name="T8" fmla="*/ 0 60000 65536"/>
                <a:gd name="T9" fmla="*/ 0 60000 65536"/>
                <a:gd name="T10" fmla="*/ 0 60000 65536"/>
                <a:gd name="T11" fmla="*/ 0 60000 65536"/>
                <a:gd name="T12" fmla="*/ 0 w 58"/>
                <a:gd name="T13" fmla="*/ 0 h 150"/>
                <a:gd name="T14" fmla="*/ 58 w 58"/>
                <a:gd name="T15" fmla="*/ 150 h 150"/>
              </a:gdLst>
              <a:ahLst/>
              <a:cxnLst>
                <a:cxn ang="T8">
                  <a:pos x="T0" y="T1"/>
                </a:cxn>
                <a:cxn ang="T9">
                  <a:pos x="T2" y="T3"/>
                </a:cxn>
                <a:cxn ang="T10">
                  <a:pos x="T4" y="T5"/>
                </a:cxn>
                <a:cxn ang="T11">
                  <a:pos x="T6" y="T7"/>
                </a:cxn>
              </a:cxnLst>
              <a:rect l="T12" t="T13" r="T14" b="T15"/>
              <a:pathLst>
                <a:path w="58" h="150">
                  <a:moveTo>
                    <a:pt x="58" y="5"/>
                  </a:moveTo>
                  <a:lnTo>
                    <a:pt x="46" y="0"/>
                  </a:lnTo>
                  <a:lnTo>
                    <a:pt x="0" y="150"/>
                  </a:lnTo>
                  <a:lnTo>
                    <a:pt x="58" y="5"/>
                  </a:lnTo>
                </a:path>
              </a:pathLst>
            </a:custGeom>
            <a:noFill/>
            <a:ln w="0">
              <a:solidFill>
                <a:srgbClr val="000000"/>
              </a:solidFill>
              <a:prstDash val="solid"/>
              <a:round/>
              <a:headEnd/>
              <a:tailEnd/>
            </a:ln>
          </p:spPr>
          <p:txBody>
            <a:bodyPr/>
            <a:lstStyle/>
            <a:p>
              <a:endParaRPr lang="en-US"/>
            </a:p>
          </p:txBody>
        </p:sp>
        <p:sp>
          <p:nvSpPr>
            <p:cNvPr id="3169" name="Freeform 95">
              <a:extLst>
                <a:ext uri="{FF2B5EF4-FFF2-40B4-BE49-F238E27FC236}">
                  <a16:creationId xmlns:a16="http://schemas.microsoft.com/office/drawing/2014/main" id="{9C57D941-8E22-4C43-86EB-BB445982223C}"/>
                </a:ext>
              </a:extLst>
            </p:cNvPr>
            <p:cNvSpPr>
              <a:spLocks/>
            </p:cNvSpPr>
            <p:nvPr/>
          </p:nvSpPr>
          <p:spPr bwMode="auto">
            <a:xfrm>
              <a:off x="4066" y="3222"/>
              <a:ext cx="8" cy="31"/>
            </a:xfrm>
            <a:custGeom>
              <a:avLst/>
              <a:gdLst>
                <a:gd name="T0" fmla="*/ 46 w 46"/>
                <a:gd name="T1" fmla="*/ 4 h 154"/>
                <a:gd name="T2" fmla="*/ 35 w 46"/>
                <a:gd name="T3" fmla="*/ 0 h 154"/>
                <a:gd name="T4" fmla="*/ 0 w 46"/>
                <a:gd name="T5" fmla="*/ 154 h 154"/>
                <a:gd name="T6" fmla="*/ 46 w 46"/>
                <a:gd name="T7" fmla="*/ 4 h 154"/>
                <a:gd name="T8" fmla="*/ 0 60000 65536"/>
                <a:gd name="T9" fmla="*/ 0 60000 65536"/>
                <a:gd name="T10" fmla="*/ 0 60000 65536"/>
                <a:gd name="T11" fmla="*/ 0 60000 65536"/>
                <a:gd name="T12" fmla="*/ 0 w 46"/>
                <a:gd name="T13" fmla="*/ 0 h 154"/>
                <a:gd name="T14" fmla="*/ 46 w 46"/>
                <a:gd name="T15" fmla="*/ 154 h 154"/>
              </a:gdLst>
              <a:ahLst/>
              <a:cxnLst>
                <a:cxn ang="T8">
                  <a:pos x="T0" y="T1"/>
                </a:cxn>
                <a:cxn ang="T9">
                  <a:pos x="T2" y="T3"/>
                </a:cxn>
                <a:cxn ang="T10">
                  <a:pos x="T4" y="T5"/>
                </a:cxn>
                <a:cxn ang="T11">
                  <a:pos x="T6" y="T7"/>
                </a:cxn>
              </a:cxnLst>
              <a:rect l="T12" t="T13" r="T14" b="T15"/>
              <a:pathLst>
                <a:path w="46" h="154">
                  <a:moveTo>
                    <a:pt x="46" y="4"/>
                  </a:moveTo>
                  <a:lnTo>
                    <a:pt x="35" y="0"/>
                  </a:lnTo>
                  <a:lnTo>
                    <a:pt x="0" y="154"/>
                  </a:lnTo>
                  <a:lnTo>
                    <a:pt x="46" y="4"/>
                  </a:lnTo>
                  <a:close/>
                </a:path>
              </a:pathLst>
            </a:custGeom>
            <a:solidFill>
              <a:srgbClr val="000000"/>
            </a:solidFill>
            <a:ln w="9525">
              <a:noFill/>
              <a:round/>
              <a:headEnd/>
              <a:tailEnd/>
            </a:ln>
          </p:spPr>
          <p:txBody>
            <a:bodyPr/>
            <a:lstStyle/>
            <a:p>
              <a:endParaRPr lang="en-US"/>
            </a:p>
          </p:txBody>
        </p:sp>
        <p:sp>
          <p:nvSpPr>
            <p:cNvPr id="3170" name="Freeform 96">
              <a:extLst>
                <a:ext uri="{FF2B5EF4-FFF2-40B4-BE49-F238E27FC236}">
                  <a16:creationId xmlns:a16="http://schemas.microsoft.com/office/drawing/2014/main" id="{E1C81F81-66FD-477C-8E38-44BCB430F203}"/>
                </a:ext>
              </a:extLst>
            </p:cNvPr>
            <p:cNvSpPr>
              <a:spLocks/>
            </p:cNvSpPr>
            <p:nvPr/>
          </p:nvSpPr>
          <p:spPr bwMode="auto">
            <a:xfrm>
              <a:off x="4066" y="3222"/>
              <a:ext cx="8" cy="31"/>
            </a:xfrm>
            <a:custGeom>
              <a:avLst/>
              <a:gdLst>
                <a:gd name="T0" fmla="*/ 46 w 46"/>
                <a:gd name="T1" fmla="*/ 4 h 154"/>
                <a:gd name="T2" fmla="*/ 35 w 46"/>
                <a:gd name="T3" fmla="*/ 0 h 154"/>
                <a:gd name="T4" fmla="*/ 0 w 46"/>
                <a:gd name="T5" fmla="*/ 154 h 154"/>
                <a:gd name="T6" fmla="*/ 46 w 46"/>
                <a:gd name="T7" fmla="*/ 4 h 154"/>
                <a:gd name="T8" fmla="*/ 0 60000 65536"/>
                <a:gd name="T9" fmla="*/ 0 60000 65536"/>
                <a:gd name="T10" fmla="*/ 0 60000 65536"/>
                <a:gd name="T11" fmla="*/ 0 60000 65536"/>
                <a:gd name="T12" fmla="*/ 0 w 46"/>
                <a:gd name="T13" fmla="*/ 0 h 154"/>
                <a:gd name="T14" fmla="*/ 46 w 46"/>
                <a:gd name="T15" fmla="*/ 154 h 154"/>
              </a:gdLst>
              <a:ahLst/>
              <a:cxnLst>
                <a:cxn ang="T8">
                  <a:pos x="T0" y="T1"/>
                </a:cxn>
                <a:cxn ang="T9">
                  <a:pos x="T2" y="T3"/>
                </a:cxn>
                <a:cxn ang="T10">
                  <a:pos x="T4" y="T5"/>
                </a:cxn>
                <a:cxn ang="T11">
                  <a:pos x="T6" y="T7"/>
                </a:cxn>
              </a:cxnLst>
              <a:rect l="T12" t="T13" r="T14" b="T15"/>
              <a:pathLst>
                <a:path w="46" h="154">
                  <a:moveTo>
                    <a:pt x="46" y="4"/>
                  </a:moveTo>
                  <a:lnTo>
                    <a:pt x="35" y="0"/>
                  </a:lnTo>
                  <a:lnTo>
                    <a:pt x="0" y="154"/>
                  </a:lnTo>
                  <a:lnTo>
                    <a:pt x="46" y="4"/>
                  </a:lnTo>
                </a:path>
              </a:pathLst>
            </a:custGeom>
            <a:noFill/>
            <a:ln w="0">
              <a:solidFill>
                <a:srgbClr val="000000"/>
              </a:solidFill>
              <a:prstDash val="solid"/>
              <a:round/>
              <a:headEnd/>
              <a:tailEnd/>
            </a:ln>
          </p:spPr>
          <p:txBody>
            <a:bodyPr/>
            <a:lstStyle/>
            <a:p>
              <a:endParaRPr lang="en-US"/>
            </a:p>
          </p:txBody>
        </p:sp>
        <p:sp>
          <p:nvSpPr>
            <p:cNvPr id="3171" name="Freeform 97">
              <a:extLst>
                <a:ext uri="{FF2B5EF4-FFF2-40B4-BE49-F238E27FC236}">
                  <a16:creationId xmlns:a16="http://schemas.microsoft.com/office/drawing/2014/main" id="{57730402-3EF7-4558-939F-D9E167E84244}"/>
                </a:ext>
              </a:extLst>
            </p:cNvPr>
            <p:cNvSpPr>
              <a:spLocks/>
            </p:cNvSpPr>
            <p:nvPr/>
          </p:nvSpPr>
          <p:spPr bwMode="auto">
            <a:xfrm>
              <a:off x="4066" y="3222"/>
              <a:ext cx="6" cy="31"/>
            </a:xfrm>
            <a:custGeom>
              <a:avLst/>
              <a:gdLst>
                <a:gd name="T0" fmla="*/ 35 w 35"/>
                <a:gd name="T1" fmla="*/ 3 h 157"/>
                <a:gd name="T2" fmla="*/ 24 w 35"/>
                <a:gd name="T3" fmla="*/ 0 h 157"/>
                <a:gd name="T4" fmla="*/ 0 w 35"/>
                <a:gd name="T5" fmla="*/ 157 h 157"/>
                <a:gd name="T6" fmla="*/ 35 w 35"/>
                <a:gd name="T7" fmla="*/ 3 h 157"/>
                <a:gd name="T8" fmla="*/ 0 60000 65536"/>
                <a:gd name="T9" fmla="*/ 0 60000 65536"/>
                <a:gd name="T10" fmla="*/ 0 60000 65536"/>
                <a:gd name="T11" fmla="*/ 0 60000 65536"/>
                <a:gd name="T12" fmla="*/ 0 w 35"/>
                <a:gd name="T13" fmla="*/ 0 h 157"/>
                <a:gd name="T14" fmla="*/ 35 w 35"/>
                <a:gd name="T15" fmla="*/ 157 h 157"/>
              </a:gdLst>
              <a:ahLst/>
              <a:cxnLst>
                <a:cxn ang="T8">
                  <a:pos x="T0" y="T1"/>
                </a:cxn>
                <a:cxn ang="T9">
                  <a:pos x="T2" y="T3"/>
                </a:cxn>
                <a:cxn ang="T10">
                  <a:pos x="T4" y="T5"/>
                </a:cxn>
                <a:cxn ang="T11">
                  <a:pos x="T6" y="T7"/>
                </a:cxn>
              </a:cxnLst>
              <a:rect l="T12" t="T13" r="T14" b="T15"/>
              <a:pathLst>
                <a:path w="35" h="157">
                  <a:moveTo>
                    <a:pt x="35" y="3"/>
                  </a:moveTo>
                  <a:lnTo>
                    <a:pt x="24" y="0"/>
                  </a:lnTo>
                  <a:lnTo>
                    <a:pt x="0" y="157"/>
                  </a:lnTo>
                  <a:lnTo>
                    <a:pt x="35" y="3"/>
                  </a:lnTo>
                  <a:close/>
                </a:path>
              </a:pathLst>
            </a:custGeom>
            <a:solidFill>
              <a:srgbClr val="000000"/>
            </a:solidFill>
            <a:ln w="9525">
              <a:noFill/>
              <a:round/>
              <a:headEnd/>
              <a:tailEnd/>
            </a:ln>
          </p:spPr>
          <p:txBody>
            <a:bodyPr/>
            <a:lstStyle/>
            <a:p>
              <a:endParaRPr lang="en-US"/>
            </a:p>
          </p:txBody>
        </p:sp>
        <p:sp>
          <p:nvSpPr>
            <p:cNvPr id="3172" name="Freeform 98">
              <a:extLst>
                <a:ext uri="{FF2B5EF4-FFF2-40B4-BE49-F238E27FC236}">
                  <a16:creationId xmlns:a16="http://schemas.microsoft.com/office/drawing/2014/main" id="{EE5366ED-0A20-4CFE-A99C-5F16E0B9A84C}"/>
                </a:ext>
              </a:extLst>
            </p:cNvPr>
            <p:cNvSpPr>
              <a:spLocks/>
            </p:cNvSpPr>
            <p:nvPr/>
          </p:nvSpPr>
          <p:spPr bwMode="auto">
            <a:xfrm>
              <a:off x="4066" y="3222"/>
              <a:ext cx="6" cy="31"/>
            </a:xfrm>
            <a:custGeom>
              <a:avLst/>
              <a:gdLst>
                <a:gd name="T0" fmla="*/ 35 w 35"/>
                <a:gd name="T1" fmla="*/ 3 h 157"/>
                <a:gd name="T2" fmla="*/ 24 w 35"/>
                <a:gd name="T3" fmla="*/ 0 h 157"/>
                <a:gd name="T4" fmla="*/ 0 w 35"/>
                <a:gd name="T5" fmla="*/ 157 h 157"/>
                <a:gd name="T6" fmla="*/ 35 w 35"/>
                <a:gd name="T7" fmla="*/ 3 h 157"/>
                <a:gd name="T8" fmla="*/ 0 60000 65536"/>
                <a:gd name="T9" fmla="*/ 0 60000 65536"/>
                <a:gd name="T10" fmla="*/ 0 60000 65536"/>
                <a:gd name="T11" fmla="*/ 0 60000 65536"/>
                <a:gd name="T12" fmla="*/ 0 w 35"/>
                <a:gd name="T13" fmla="*/ 0 h 157"/>
                <a:gd name="T14" fmla="*/ 35 w 35"/>
                <a:gd name="T15" fmla="*/ 157 h 157"/>
              </a:gdLst>
              <a:ahLst/>
              <a:cxnLst>
                <a:cxn ang="T8">
                  <a:pos x="T0" y="T1"/>
                </a:cxn>
                <a:cxn ang="T9">
                  <a:pos x="T2" y="T3"/>
                </a:cxn>
                <a:cxn ang="T10">
                  <a:pos x="T4" y="T5"/>
                </a:cxn>
                <a:cxn ang="T11">
                  <a:pos x="T6" y="T7"/>
                </a:cxn>
              </a:cxnLst>
              <a:rect l="T12" t="T13" r="T14" b="T15"/>
              <a:pathLst>
                <a:path w="35" h="157">
                  <a:moveTo>
                    <a:pt x="35" y="3"/>
                  </a:moveTo>
                  <a:lnTo>
                    <a:pt x="24" y="0"/>
                  </a:lnTo>
                  <a:lnTo>
                    <a:pt x="0" y="157"/>
                  </a:lnTo>
                  <a:lnTo>
                    <a:pt x="35" y="3"/>
                  </a:lnTo>
                </a:path>
              </a:pathLst>
            </a:custGeom>
            <a:noFill/>
            <a:ln w="0">
              <a:solidFill>
                <a:srgbClr val="000000"/>
              </a:solidFill>
              <a:prstDash val="solid"/>
              <a:round/>
              <a:headEnd/>
              <a:tailEnd/>
            </a:ln>
          </p:spPr>
          <p:txBody>
            <a:bodyPr/>
            <a:lstStyle/>
            <a:p>
              <a:endParaRPr lang="en-US"/>
            </a:p>
          </p:txBody>
        </p:sp>
        <p:sp>
          <p:nvSpPr>
            <p:cNvPr id="3173" name="Freeform 99">
              <a:extLst>
                <a:ext uri="{FF2B5EF4-FFF2-40B4-BE49-F238E27FC236}">
                  <a16:creationId xmlns:a16="http://schemas.microsoft.com/office/drawing/2014/main" id="{5A812B7D-EF83-45F1-B5A1-3D65F374FDB1}"/>
                </a:ext>
              </a:extLst>
            </p:cNvPr>
            <p:cNvSpPr>
              <a:spLocks/>
            </p:cNvSpPr>
            <p:nvPr/>
          </p:nvSpPr>
          <p:spPr bwMode="auto">
            <a:xfrm>
              <a:off x="4066" y="3221"/>
              <a:ext cx="4" cy="32"/>
            </a:xfrm>
            <a:custGeom>
              <a:avLst/>
              <a:gdLst>
                <a:gd name="T0" fmla="*/ 24 w 24"/>
                <a:gd name="T1" fmla="*/ 2 h 159"/>
                <a:gd name="T2" fmla="*/ 12 w 24"/>
                <a:gd name="T3" fmla="*/ 0 h 159"/>
                <a:gd name="T4" fmla="*/ 0 w 24"/>
                <a:gd name="T5" fmla="*/ 159 h 159"/>
                <a:gd name="T6" fmla="*/ 24 w 24"/>
                <a:gd name="T7" fmla="*/ 2 h 159"/>
                <a:gd name="T8" fmla="*/ 0 60000 65536"/>
                <a:gd name="T9" fmla="*/ 0 60000 65536"/>
                <a:gd name="T10" fmla="*/ 0 60000 65536"/>
                <a:gd name="T11" fmla="*/ 0 60000 65536"/>
                <a:gd name="T12" fmla="*/ 0 w 24"/>
                <a:gd name="T13" fmla="*/ 0 h 159"/>
                <a:gd name="T14" fmla="*/ 24 w 24"/>
                <a:gd name="T15" fmla="*/ 159 h 159"/>
              </a:gdLst>
              <a:ahLst/>
              <a:cxnLst>
                <a:cxn ang="T8">
                  <a:pos x="T0" y="T1"/>
                </a:cxn>
                <a:cxn ang="T9">
                  <a:pos x="T2" y="T3"/>
                </a:cxn>
                <a:cxn ang="T10">
                  <a:pos x="T4" y="T5"/>
                </a:cxn>
                <a:cxn ang="T11">
                  <a:pos x="T6" y="T7"/>
                </a:cxn>
              </a:cxnLst>
              <a:rect l="T12" t="T13" r="T14" b="T15"/>
              <a:pathLst>
                <a:path w="24" h="159">
                  <a:moveTo>
                    <a:pt x="24" y="2"/>
                  </a:moveTo>
                  <a:lnTo>
                    <a:pt x="12" y="0"/>
                  </a:lnTo>
                  <a:lnTo>
                    <a:pt x="0" y="159"/>
                  </a:lnTo>
                  <a:lnTo>
                    <a:pt x="24" y="2"/>
                  </a:lnTo>
                  <a:close/>
                </a:path>
              </a:pathLst>
            </a:custGeom>
            <a:solidFill>
              <a:srgbClr val="000000"/>
            </a:solidFill>
            <a:ln w="9525">
              <a:noFill/>
              <a:round/>
              <a:headEnd/>
              <a:tailEnd/>
            </a:ln>
          </p:spPr>
          <p:txBody>
            <a:bodyPr/>
            <a:lstStyle/>
            <a:p>
              <a:endParaRPr lang="en-US"/>
            </a:p>
          </p:txBody>
        </p:sp>
        <p:sp>
          <p:nvSpPr>
            <p:cNvPr id="3174" name="Freeform 100">
              <a:extLst>
                <a:ext uri="{FF2B5EF4-FFF2-40B4-BE49-F238E27FC236}">
                  <a16:creationId xmlns:a16="http://schemas.microsoft.com/office/drawing/2014/main" id="{9CC58A5B-B0AF-4109-83D6-6395CDF3BFBB}"/>
                </a:ext>
              </a:extLst>
            </p:cNvPr>
            <p:cNvSpPr>
              <a:spLocks/>
            </p:cNvSpPr>
            <p:nvPr/>
          </p:nvSpPr>
          <p:spPr bwMode="auto">
            <a:xfrm>
              <a:off x="4066" y="3221"/>
              <a:ext cx="4" cy="32"/>
            </a:xfrm>
            <a:custGeom>
              <a:avLst/>
              <a:gdLst>
                <a:gd name="T0" fmla="*/ 24 w 24"/>
                <a:gd name="T1" fmla="*/ 2 h 159"/>
                <a:gd name="T2" fmla="*/ 12 w 24"/>
                <a:gd name="T3" fmla="*/ 0 h 159"/>
                <a:gd name="T4" fmla="*/ 0 w 24"/>
                <a:gd name="T5" fmla="*/ 159 h 159"/>
                <a:gd name="T6" fmla="*/ 24 w 24"/>
                <a:gd name="T7" fmla="*/ 2 h 159"/>
                <a:gd name="T8" fmla="*/ 0 60000 65536"/>
                <a:gd name="T9" fmla="*/ 0 60000 65536"/>
                <a:gd name="T10" fmla="*/ 0 60000 65536"/>
                <a:gd name="T11" fmla="*/ 0 60000 65536"/>
                <a:gd name="T12" fmla="*/ 0 w 24"/>
                <a:gd name="T13" fmla="*/ 0 h 159"/>
                <a:gd name="T14" fmla="*/ 24 w 24"/>
                <a:gd name="T15" fmla="*/ 159 h 159"/>
              </a:gdLst>
              <a:ahLst/>
              <a:cxnLst>
                <a:cxn ang="T8">
                  <a:pos x="T0" y="T1"/>
                </a:cxn>
                <a:cxn ang="T9">
                  <a:pos x="T2" y="T3"/>
                </a:cxn>
                <a:cxn ang="T10">
                  <a:pos x="T4" y="T5"/>
                </a:cxn>
                <a:cxn ang="T11">
                  <a:pos x="T6" y="T7"/>
                </a:cxn>
              </a:cxnLst>
              <a:rect l="T12" t="T13" r="T14" b="T15"/>
              <a:pathLst>
                <a:path w="24" h="159">
                  <a:moveTo>
                    <a:pt x="24" y="2"/>
                  </a:moveTo>
                  <a:lnTo>
                    <a:pt x="12" y="0"/>
                  </a:lnTo>
                  <a:lnTo>
                    <a:pt x="0" y="159"/>
                  </a:lnTo>
                  <a:lnTo>
                    <a:pt x="24" y="2"/>
                  </a:lnTo>
                </a:path>
              </a:pathLst>
            </a:custGeom>
            <a:noFill/>
            <a:ln w="0">
              <a:solidFill>
                <a:srgbClr val="000000"/>
              </a:solidFill>
              <a:prstDash val="solid"/>
              <a:round/>
              <a:headEnd/>
              <a:tailEnd/>
            </a:ln>
          </p:spPr>
          <p:txBody>
            <a:bodyPr/>
            <a:lstStyle/>
            <a:p>
              <a:endParaRPr lang="en-US"/>
            </a:p>
          </p:txBody>
        </p:sp>
        <p:sp>
          <p:nvSpPr>
            <p:cNvPr id="3175" name="Freeform 101">
              <a:extLst>
                <a:ext uri="{FF2B5EF4-FFF2-40B4-BE49-F238E27FC236}">
                  <a16:creationId xmlns:a16="http://schemas.microsoft.com/office/drawing/2014/main" id="{AA673B97-B8AE-437B-BA6B-B40E0E66F20E}"/>
                </a:ext>
              </a:extLst>
            </p:cNvPr>
            <p:cNvSpPr>
              <a:spLocks/>
            </p:cNvSpPr>
            <p:nvPr/>
          </p:nvSpPr>
          <p:spPr bwMode="auto">
            <a:xfrm>
              <a:off x="4066" y="3221"/>
              <a:ext cx="2" cy="32"/>
            </a:xfrm>
            <a:custGeom>
              <a:avLst/>
              <a:gdLst>
                <a:gd name="T0" fmla="*/ 12 w 12"/>
                <a:gd name="T1" fmla="*/ 1 h 160"/>
                <a:gd name="T2" fmla="*/ 0 w 12"/>
                <a:gd name="T3" fmla="*/ 0 h 160"/>
                <a:gd name="T4" fmla="*/ 0 w 12"/>
                <a:gd name="T5" fmla="*/ 160 h 160"/>
                <a:gd name="T6" fmla="*/ 12 w 12"/>
                <a:gd name="T7" fmla="*/ 1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12" y="1"/>
                  </a:moveTo>
                  <a:lnTo>
                    <a:pt x="0" y="0"/>
                  </a:lnTo>
                  <a:lnTo>
                    <a:pt x="0" y="160"/>
                  </a:lnTo>
                  <a:lnTo>
                    <a:pt x="12" y="1"/>
                  </a:lnTo>
                  <a:close/>
                </a:path>
              </a:pathLst>
            </a:custGeom>
            <a:solidFill>
              <a:srgbClr val="000000"/>
            </a:solidFill>
            <a:ln w="9525">
              <a:noFill/>
              <a:round/>
              <a:headEnd/>
              <a:tailEnd/>
            </a:ln>
          </p:spPr>
          <p:txBody>
            <a:bodyPr/>
            <a:lstStyle/>
            <a:p>
              <a:endParaRPr lang="en-US"/>
            </a:p>
          </p:txBody>
        </p:sp>
        <p:sp>
          <p:nvSpPr>
            <p:cNvPr id="3176" name="Freeform 102">
              <a:extLst>
                <a:ext uri="{FF2B5EF4-FFF2-40B4-BE49-F238E27FC236}">
                  <a16:creationId xmlns:a16="http://schemas.microsoft.com/office/drawing/2014/main" id="{6C31FA00-6A31-499A-8DAF-3A4DBFD60780}"/>
                </a:ext>
              </a:extLst>
            </p:cNvPr>
            <p:cNvSpPr>
              <a:spLocks/>
            </p:cNvSpPr>
            <p:nvPr/>
          </p:nvSpPr>
          <p:spPr bwMode="auto">
            <a:xfrm>
              <a:off x="4066" y="3221"/>
              <a:ext cx="2" cy="32"/>
            </a:xfrm>
            <a:custGeom>
              <a:avLst/>
              <a:gdLst>
                <a:gd name="T0" fmla="*/ 12 w 12"/>
                <a:gd name="T1" fmla="*/ 1 h 160"/>
                <a:gd name="T2" fmla="*/ 0 w 12"/>
                <a:gd name="T3" fmla="*/ 0 h 160"/>
                <a:gd name="T4" fmla="*/ 0 w 12"/>
                <a:gd name="T5" fmla="*/ 160 h 160"/>
                <a:gd name="T6" fmla="*/ 12 w 12"/>
                <a:gd name="T7" fmla="*/ 1 h 160"/>
                <a:gd name="T8" fmla="*/ 0 60000 65536"/>
                <a:gd name="T9" fmla="*/ 0 60000 65536"/>
                <a:gd name="T10" fmla="*/ 0 60000 65536"/>
                <a:gd name="T11" fmla="*/ 0 60000 65536"/>
                <a:gd name="T12" fmla="*/ 0 w 12"/>
                <a:gd name="T13" fmla="*/ 0 h 160"/>
                <a:gd name="T14" fmla="*/ 12 w 12"/>
                <a:gd name="T15" fmla="*/ 160 h 160"/>
              </a:gdLst>
              <a:ahLst/>
              <a:cxnLst>
                <a:cxn ang="T8">
                  <a:pos x="T0" y="T1"/>
                </a:cxn>
                <a:cxn ang="T9">
                  <a:pos x="T2" y="T3"/>
                </a:cxn>
                <a:cxn ang="T10">
                  <a:pos x="T4" y="T5"/>
                </a:cxn>
                <a:cxn ang="T11">
                  <a:pos x="T6" y="T7"/>
                </a:cxn>
              </a:cxnLst>
              <a:rect l="T12" t="T13" r="T14" b="T15"/>
              <a:pathLst>
                <a:path w="12" h="160">
                  <a:moveTo>
                    <a:pt x="12" y="1"/>
                  </a:moveTo>
                  <a:lnTo>
                    <a:pt x="0" y="0"/>
                  </a:lnTo>
                  <a:lnTo>
                    <a:pt x="0" y="160"/>
                  </a:lnTo>
                  <a:lnTo>
                    <a:pt x="12" y="1"/>
                  </a:lnTo>
                </a:path>
              </a:pathLst>
            </a:custGeom>
            <a:noFill/>
            <a:ln w="0">
              <a:solidFill>
                <a:srgbClr val="000000"/>
              </a:solidFill>
              <a:prstDash val="solid"/>
              <a:round/>
              <a:headEnd/>
              <a:tailEnd/>
            </a:ln>
          </p:spPr>
          <p:txBody>
            <a:bodyPr/>
            <a:lstStyle/>
            <a:p>
              <a:endParaRPr lang="en-US"/>
            </a:p>
          </p:txBody>
        </p:sp>
        <p:sp>
          <p:nvSpPr>
            <p:cNvPr id="3177" name="Freeform 103">
              <a:extLst>
                <a:ext uri="{FF2B5EF4-FFF2-40B4-BE49-F238E27FC236}">
                  <a16:creationId xmlns:a16="http://schemas.microsoft.com/office/drawing/2014/main" id="{044D2934-B207-43B7-B7E0-72455E8A884E}"/>
                </a:ext>
              </a:extLst>
            </p:cNvPr>
            <p:cNvSpPr>
              <a:spLocks/>
            </p:cNvSpPr>
            <p:nvPr/>
          </p:nvSpPr>
          <p:spPr bwMode="auto">
            <a:xfrm>
              <a:off x="4064" y="3221"/>
              <a:ext cx="2" cy="32"/>
            </a:xfrm>
            <a:custGeom>
              <a:avLst/>
              <a:gdLst>
                <a:gd name="T0" fmla="*/ 11 w 11"/>
                <a:gd name="T1" fmla="*/ 0 h 160"/>
                <a:gd name="T2" fmla="*/ 0 w 11"/>
                <a:gd name="T3" fmla="*/ 1 h 160"/>
                <a:gd name="T4" fmla="*/ 11 w 11"/>
                <a:gd name="T5" fmla="*/ 160 h 160"/>
                <a:gd name="T6" fmla="*/ 11 w 11"/>
                <a:gd name="T7" fmla="*/ 0 h 160"/>
                <a:gd name="T8" fmla="*/ 0 60000 65536"/>
                <a:gd name="T9" fmla="*/ 0 60000 65536"/>
                <a:gd name="T10" fmla="*/ 0 60000 65536"/>
                <a:gd name="T11" fmla="*/ 0 60000 65536"/>
                <a:gd name="T12" fmla="*/ 0 w 11"/>
                <a:gd name="T13" fmla="*/ 0 h 160"/>
                <a:gd name="T14" fmla="*/ 11 w 11"/>
                <a:gd name="T15" fmla="*/ 160 h 160"/>
              </a:gdLst>
              <a:ahLst/>
              <a:cxnLst>
                <a:cxn ang="T8">
                  <a:pos x="T0" y="T1"/>
                </a:cxn>
                <a:cxn ang="T9">
                  <a:pos x="T2" y="T3"/>
                </a:cxn>
                <a:cxn ang="T10">
                  <a:pos x="T4" y="T5"/>
                </a:cxn>
                <a:cxn ang="T11">
                  <a:pos x="T6" y="T7"/>
                </a:cxn>
              </a:cxnLst>
              <a:rect l="T12" t="T13" r="T14" b="T15"/>
              <a:pathLst>
                <a:path w="11" h="160">
                  <a:moveTo>
                    <a:pt x="11" y="0"/>
                  </a:moveTo>
                  <a:lnTo>
                    <a:pt x="0" y="1"/>
                  </a:lnTo>
                  <a:lnTo>
                    <a:pt x="11" y="160"/>
                  </a:lnTo>
                  <a:lnTo>
                    <a:pt x="11" y="0"/>
                  </a:lnTo>
                  <a:close/>
                </a:path>
              </a:pathLst>
            </a:custGeom>
            <a:solidFill>
              <a:srgbClr val="000000"/>
            </a:solidFill>
            <a:ln w="9525">
              <a:noFill/>
              <a:round/>
              <a:headEnd/>
              <a:tailEnd/>
            </a:ln>
          </p:spPr>
          <p:txBody>
            <a:bodyPr/>
            <a:lstStyle/>
            <a:p>
              <a:endParaRPr lang="en-US"/>
            </a:p>
          </p:txBody>
        </p:sp>
        <p:sp>
          <p:nvSpPr>
            <p:cNvPr id="3178" name="Freeform 104">
              <a:extLst>
                <a:ext uri="{FF2B5EF4-FFF2-40B4-BE49-F238E27FC236}">
                  <a16:creationId xmlns:a16="http://schemas.microsoft.com/office/drawing/2014/main" id="{E30E7B15-CFD6-4C7E-AB4C-16F25A23CE93}"/>
                </a:ext>
              </a:extLst>
            </p:cNvPr>
            <p:cNvSpPr>
              <a:spLocks/>
            </p:cNvSpPr>
            <p:nvPr/>
          </p:nvSpPr>
          <p:spPr bwMode="auto">
            <a:xfrm>
              <a:off x="4064" y="3221"/>
              <a:ext cx="2" cy="32"/>
            </a:xfrm>
            <a:custGeom>
              <a:avLst/>
              <a:gdLst>
                <a:gd name="T0" fmla="*/ 11 w 11"/>
                <a:gd name="T1" fmla="*/ 0 h 160"/>
                <a:gd name="T2" fmla="*/ 0 w 11"/>
                <a:gd name="T3" fmla="*/ 1 h 160"/>
                <a:gd name="T4" fmla="*/ 11 w 11"/>
                <a:gd name="T5" fmla="*/ 160 h 160"/>
                <a:gd name="T6" fmla="*/ 11 w 11"/>
                <a:gd name="T7" fmla="*/ 0 h 160"/>
                <a:gd name="T8" fmla="*/ 0 60000 65536"/>
                <a:gd name="T9" fmla="*/ 0 60000 65536"/>
                <a:gd name="T10" fmla="*/ 0 60000 65536"/>
                <a:gd name="T11" fmla="*/ 0 60000 65536"/>
                <a:gd name="T12" fmla="*/ 0 w 11"/>
                <a:gd name="T13" fmla="*/ 0 h 160"/>
                <a:gd name="T14" fmla="*/ 11 w 11"/>
                <a:gd name="T15" fmla="*/ 160 h 160"/>
              </a:gdLst>
              <a:ahLst/>
              <a:cxnLst>
                <a:cxn ang="T8">
                  <a:pos x="T0" y="T1"/>
                </a:cxn>
                <a:cxn ang="T9">
                  <a:pos x="T2" y="T3"/>
                </a:cxn>
                <a:cxn ang="T10">
                  <a:pos x="T4" y="T5"/>
                </a:cxn>
                <a:cxn ang="T11">
                  <a:pos x="T6" y="T7"/>
                </a:cxn>
              </a:cxnLst>
              <a:rect l="T12" t="T13" r="T14" b="T15"/>
              <a:pathLst>
                <a:path w="11" h="160">
                  <a:moveTo>
                    <a:pt x="11" y="0"/>
                  </a:moveTo>
                  <a:lnTo>
                    <a:pt x="0" y="1"/>
                  </a:lnTo>
                  <a:lnTo>
                    <a:pt x="11" y="160"/>
                  </a:lnTo>
                  <a:lnTo>
                    <a:pt x="11" y="0"/>
                  </a:lnTo>
                </a:path>
              </a:pathLst>
            </a:custGeom>
            <a:noFill/>
            <a:ln w="0">
              <a:solidFill>
                <a:srgbClr val="000000"/>
              </a:solidFill>
              <a:prstDash val="solid"/>
              <a:round/>
              <a:headEnd/>
              <a:tailEnd/>
            </a:ln>
          </p:spPr>
          <p:txBody>
            <a:bodyPr/>
            <a:lstStyle/>
            <a:p>
              <a:endParaRPr lang="en-US"/>
            </a:p>
          </p:txBody>
        </p:sp>
        <p:sp>
          <p:nvSpPr>
            <p:cNvPr id="3179" name="Freeform 105">
              <a:extLst>
                <a:ext uri="{FF2B5EF4-FFF2-40B4-BE49-F238E27FC236}">
                  <a16:creationId xmlns:a16="http://schemas.microsoft.com/office/drawing/2014/main" id="{26C678D7-5E43-46A5-922F-96EABC5B4D99}"/>
                </a:ext>
              </a:extLst>
            </p:cNvPr>
            <p:cNvSpPr>
              <a:spLocks/>
            </p:cNvSpPr>
            <p:nvPr/>
          </p:nvSpPr>
          <p:spPr bwMode="auto">
            <a:xfrm>
              <a:off x="4062" y="3221"/>
              <a:ext cx="4" cy="32"/>
            </a:xfrm>
            <a:custGeom>
              <a:avLst/>
              <a:gdLst>
                <a:gd name="T0" fmla="*/ 12 w 23"/>
                <a:gd name="T1" fmla="*/ 0 h 159"/>
                <a:gd name="T2" fmla="*/ 0 w 23"/>
                <a:gd name="T3" fmla="*/ 2 h 159"/>
                <a:gd name="T4" fmla="*/ 23 w 23"/>
                <a:gd name="T5" fmla="*/ 159 h 159"/>
                <a:gd name="T6" fmla="*/ 12 w 23"/>
                <a:gd name="T7" fmla="*/ 0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12" y="0"/>
                  </a:moveTo>
                  <a:lnTo>
                    <a:pt x="0" y="2"/>
                  </a:lnTo>
                  <a:lnTo>
                    <a:pt x="23" y="159"/>
                  </a:lnTo>
                  <a:lnTo>
                    <a:pt x="12" y="0"/>
                  </a:lnTo>
                  <a:close/>
                </a:path>
              </a:pathLst>
            </a:custGeom>
            <a:solidFill>
              <a:srgbClr val="000000"/>
            </a:solidFill>
            <a:ln w="9525">
              <a:noFill/>
              <a:round/>
              <a:headEnd/>
              <a:tailEnd/>
            </a:ln>
          </p:spPr>
          <p:txBody>
            <a:bodyPr/>
            <a:lstStyle/>
            <a:p>
              <a:endParaRPr lang="en-US"/>
            </a:p>
          </p:txBody>
        </p:sp>
        <p:sp>
          <p:nvSpPr>
            <p:cNvPr id="3180" name="Freeform 106">
              <a:extLst>
                <a:ext uri="{FF2B5EF4-FFF2-40B4-BE49-F238E27FC236}">
                  <a16:creationId xmlns:a16="http://schemas.microsoft.com/office/drawing/2014/main" id="{FE537338-25A1-42C4-B409-F733314BACF3}"/>
                </a:ext>
              </a:extLst>
            </p:cNvPr>
            <p:cNvSpPr>
              <a:spLocks/>
            </p:cNvSpPr>
            <p:nvPr/>
          </p:nvSpPr>
          <p:spPr bwMode="auto">
            <a:xfrm>
              <a:off x="4062" y="3221"/>
              <a:ext cx="4" cy="32"/>
            </a:xfrm>
            <a:custGeom>
              <a:avLst/>
              <a:gdLst>
                <a:gd name="T0" fmla="*/ 12 w 23"/>
                <a:gd name="T1" fmla="*/ 0 h 159"/>
                <a:gd name="T2" fmla="*/ 0 w 23"/>
                <a:gd name="T3" fmla="*/ 2 h 159"/>
                <a:gd name="T4" fmla="*/ 23 w 23"/>
                <a:gd name="T5" fmla="*/ 159 h 159"/>
                <a:gd name="T6" fmla="*/ 12 w 23"/>
                <a:gd name="T7" fmla="*/ 0 h 159"/>
                <a:gd name="T8" fmla="*/ 0 60000 65536"/>
                <a:gd name="T9" fmla="*/ 0 60000 65536"/>
                <a:gd name="T10" fmla="*/ 0 60000 65536"/>
                <a:gd name="T11" fmla="*/ 0 60000 65536"/>
                <a:gd name="T12" fmla="*/ 0 w 23"/>
                <a:gd name="T13" fmla="*/ 0 h 159"/>
                <a:gd name="T14" fmla="*/ 23 w 23"/>
                <a:gd name="T15" fmla="*/ 159 h 159"/>
              </a:gdLst>
              <a:ahLst/>
              <a:cxnLst>
                <a:cxn ang="T8">
                  <a:pos x="T0" y="T1"/>
                </a:cxn>
                <a:cxn ang="T9">
                  <a:pos x="T2" y="T3"/>
                </a:cxn>
                <a:cxn ang="T10">
                  <a:pos x="T4" y="T5"/>
                </a:cxn>
                <a:cxn ang="T11">
                  <a:pos x="T6" y="T7"/>
                </a:cxn>
              </a:cxnLst>
              <a:rect l="T12" t="T13" r="T14" b="T15"/>
              <a:pathLst>
                <a:path w="23" h="159">
                  <a:moveTo>
                    <a:pt x="12" y="0"/>
                  </a:moveTo>
                  <a:lnTo>
                    <a:pt x="0" y="2"/>
                  </a:lnTo>
                  <a:lnTo>
                    <a:pt x="23" y="159"/>
                  </a:lnTo>
                  <a:lnTo>
                    <a:pt x="12" y="0"/>
                  </a:lnTo>
                </a:path>
              </a:pathLst>
            </a:custGeom>
            <a:noFill/>
            <a:ln w="0">
              <a:solidFill>
                <a:srgbClr val="000000"/>
              </a:solidFill>
              <a:prstDash val="solid"/>
              <a:round/>
              <a:headEnd/>
              <a:tailEnd/>
            </a:ln>
          </p:spPr>
          <p:txBody>
            <a:bodyPr/>
            <a:lstStyle/>
            <a:p>
              <a:endParaRPr lang="en-US"/>
            </a:p>
          </p:txBody>
        </p:sp>
        <p:sp>
          <p:nvSpPr>
            <p:cNvPr id="3181" name="Freeform 107">
              <a:extLst>
                <a:ext uri="{FF2B5EF4-FFF2-40B4-BE49-F238E27FC236}">
                  <a16:creationId xmlns:a16="http://schemas.microsoft.com/office/drawing/2014/main" id="{49F613AC-3A61-4F65-8D56-69727588BA43}"/>
                </a:ext>
              </a:extLst>
            </p:cNvPr>
            <p:cNvSpPr>
              <a:spLocks/>
            </p:cNvSpPr>
            <p:nvPr/>
          </p:nvSpPr>
          <p:spPr bwMode="auto">
            <a:xfrm>
              <a:off x="4060" y="3222"/>
              <a:ext cx="6" cy="31"/>
            </a:xfrm>
            <a:custGeom>
              <a:avLst/>
              <a:gdLst>
                <a:gd name="T0" fmla="*/ 12 w 35"/>
                <a:gd name="T1" fmla="*/ 0 h 157"/>
                <a:gd name="T2" fmla="*/ 0 w 35"/>
                <a:gd name="T3" fmla="*/ 3 h 157"/>
                <a:gd name="T4" fmla="*/ 35 w 35"/>
                <a:gd name="T5" fmla="*/ 157 h 157"/>
                <a:gd name="T6" fmla="*/ 12 w 35"/>
                <a:gd name="T7" fmla="*/ 0 h 157"/>
                <a:gd name="T8" fmla="*/ 0 60000 65536"/>
                <a:gd name="T9" fmla="*/ 0 60000 65536"/>
                <a:gd name="T10" fmla="*/ 0 60000 65536"/>
                <a:gd name="T11" fmla="*/ 0 60000 65536"/>
                <a:gd name="T12" fmla="*/ 0 w 35"/>
                <a:gd name="T13" fmla="*/ 0 h 157"/>
                <a:gd name="T14" fmla="*/ 35 w 35"/>
                <a:gd name="T15" fmla="*/ 157 h 157"/>
              </a:gdLst>
              <a:ahLst/>
              <a:cxnLst>
                <a:cxn ang="T8">
                  <a:pos x="T0" y="T1"/>
                </a:cxn>
                <a:cxn ang="T9">
                  <a:pos x="T2" y="T3"/>
                </a:cxn>
                <a:cxn ang="T10">
                  <a:pos x="T4" y="T5"/>
                </a:cxn>
                <a:cxn ang="T11">
                  <a:pos x="T6" y="T7"/>
                </a:cxn>
              </a:cxnLst>
              <a:rect l="T12" t="T13" r="T14" b="T15"/>
              <a:pathLst>
                <a:path w="35" h="157">
                  <a:moveTo>
                    <a:pt x="12" y="0"/>
                  </a:moveTo>
                  <a:lnTo>
                    <a:pt x="0" y="3"/>
                  </a:lnTo>
                  <a:lnTo>
                    <a:pt x="35" y="157"/>
                  </a:lnTo>
                  <a:lnTo>
                    <a:pt x="12" y="0"/>
                  </a:lnTo>
                  <a:close/>
                </a:path>
              </a:pathLst>
            </a:custGeom>
            <a:solidFill>
              <a:srgbClr val="000000"/>
            </a:solidFill>
            <a:ln w="9525">
              <a:noFill/>
              <a:round/>
              <a:headEnd/>
              <a:tailEnd/>
            </a:ln>
          </p:spPr>
          <p:txBody>
            <a:bodyPr/>
            <a:lstStyle/>
            <a:p>
              <a:endParaRPr lang="en-US"/>
            </a:p>
          </p:txBody>
        </p:sp>
        <p:sp>
          <p:nvSpPr>
            <p:cNvPr id="3182" name="Freeform 108">
              <a:extLst>
                <a:ext uri="{FF2B5EF4-FFF2-40B4-BE49-F238E27FC236}">
                  <a16:creationId xmlns:a16="http://schemas.microsoft.com/office/drawing/2014/main" id="{24B071DD-4BDF-46FC-964E-EC0479FAFB74}"/>
                </a:ext>
              </a:extLst>
            </p:cNvPr>
            <p:cNvSpPr>
              <a:spLocks/>
            </p:cNvSpPr>
            <p:nvPr/>
          </p:nvSpPr>
          <p:spPr bwMode="auto">
            <a:xfrm>
              <a:off x="4060" y="3222"/>
              <a:ext cx="6" cy="31"/>
            </a:xfrm>
            <a:custGeom>
              <a:avLst/>
              <a:gdLst>
                <a:gd name="T0" fmla="*/ 12 w 35"/>
                <a:gd name="T1" fmla="*/ 0 h 157"/>
                <a:gd name="T2" fmla="*/ 0 w 35"/>
                <a:gd name="T3" fmla="*/ 3 h 157"/>
                <a:gd name="T4" fmla="*/ 35 w 35"/>
                <a:gd name="T5" fmla="*/ 157 h 157"/>
                <a:gd name="T6" fmla="*/ 12 w 35"/>
                <a:gd name="T7" fmla="*/ 0 h 157"/>
                <a:gd name="T8" fmla="*/ 0 60000 65536"/>
                <a:gd name="T9" fmla="*/ 0 60000 65536"/>
                <a:gd name="T10" fmla="*/ 0 60000 65536"/>
                <a:gd name="T11" fmla="*/ 0 60000 65536"/>
                <a:gd name="T12" fmla="*/ 0 w 35"/>
                <a:gd name="T13" fmla="*/ 0 h 157"/>
                <a:gd name="T14" fmla="*/ 35 w 35"/>
                <a:gd name="T15" fmla="*/ 157 h 157"/>
              </a:gdLst>
              <a:ahLst/>
              <a:cxnLst>
                <a:cxn ang="T8">
                  <a:pos x="T0" y="T1"/>
                </a:cxn>
                <a:cxn ang="T9">
                  <a:pos x="T2" y="T3"/>
                </a:cxn>
                <a:cxn ang="T10">
                  <a:pos x="T4" y="T5"/>
                </a:cxn>
                <a:cxn ang="T11">
                  <a:pos x="T6" y="T7"/>
                </a:cxn>
              </a:cxnLst>
              <a:rect l="T12" t="T13" r="T14" b="T15"/>
              <a:pathLst>
                <a:path w="35" h="157">
                  <a:moveTo>
                    <a:pt x="12" y="0"/>
                  </a:moveTo>
                  <a:lnTo>
                    <a:pt x="0" y="3"/>
                  </a:lnTo>
                  <a:lnTo>
                    <a:pt x="35" y="157"/>
                  </a:lnTo>
                  <a:lnTo>
                    <a:pt x="12" y="0"/>
                  </a:lnTo>
                </a:path>
              </a:pathLst>
            </a:custGeom>
            <a:noFill/>
            <a:ln w="0">
              <a:solidFill>
                <a:srgbClr val="000000"/>
              </a:solidFill>
              <a:prstDash val="solid"/>
              <a:round/>
              <a:headEnd/>
              <a:tailEnd/>
            </a:ln>
          </p:spPr>
          <p:txBody>
            <a:bodyPr/>
            <a:lstStyle/>
            <a:p>
              <a:endParaRPr lang="en-US"/>
            </a:p>
          </p:txBody>
        </p:sp>
        <p:sp>
          <p:nvSpPr>
            <p:cNvPr id="3183" name="Freeform 109">
              <a:extLst>
                <a:ext uri="{FF2B5EF4-FFF2-40B4-BE49-F238E27FC236}">
                  <a16:creationId xmlns:a16="http://schemas.microsoft.com/office/drawing/2014/main" id="{ABD64A8F-077A-4230-9384-3B93FCEFDDEF}"/>
                </a:ext>
              </a:extLst>
            </p:cNvPr>
            <p:cNvSpPr>
              <a:spLocks/>
            </p:cNvSpPr>
            <p:nvPr/>
          </p:nvSpPr>
          <p:spPr bwMode="auto">
            <a:xfrm>
              <a:off x="4058" y="3222"/>
              <a:ext cx="8" cy="31"/>
            </a:xfrm>
            <a:custGeom>
              <a:avLst/>
              <a:gdLst>
                <a:gd name="T0" fmla="*/ 11 w 46"/>
                <a:gd name="T1" fmla="*/ 0 h 154"/>
                <a:gd name="T2" fmla="*/ 0 w 46"/>
                <a:gd name="T3" fmla="*/ 4 h 154"/>
                <a:gd name="T4" fmla="*/ 46 w 46"/>
                <a:gd name="T5" fmla="*/ 154 h 154"/>
                <a:gd name="T6" fmla="*/ 11 w 46"/>
                <a:gd name="T7" fmla="*/ 0 h 154"/>
                <a:gd name="T8" fmla="*/ 0 60000 65536"/>
                <a:gd name="T9" fmla="*/ 0 60000 65536"/>
                <a:gd name="T10" fmla="*/ 0 60000 65536"/>
                <a:gd name="T11" fmla="*/ 0 60000 65536"/>
                <a:gd name="T12" fmla="*/ 0 w 46"/>
                <a:gd name="T13" fmla="*/ 0 h 154"/>
                <a:gd name="T14" fmla="*/ 46 w 46"/>
                <a:gd name="T15" fmla="*/ 154 h 154"/>
              </a:gdLst>
              <a:ahLst/>
              <a:cxnLst>
                <a:cxn ang="T8">
                  <a:pos x="T0" y="T1"/>
                </a:cxn>
                <a:cxn ang="T9">
                  <a:pos x="T2" y="T3"/>
                </a:cxn>
                <a:cxn ang="T10">
                  <a:pos x="T4" y="T5"/>
                </a:cxn>
                <a:cxn ang="T11">
                  <a:pos x="T6" y="T7"/>
                </a:cxn>
              </a:cxnLst>
              <a:rect l="T12" t="T13" r="T14" b="T15"/>
              <a:pathLst>
                <a:path w="46" h="154">
                  <a:moveTo>
                    <a:pt x="11" y="0"/>
                  </a:moveTo>
                  <a:lnTo>
                    <a:pt x="0" y="4"/>
                  </a:lnTo>
                  <a:lnTo>
                    <a:pt x="46" y="154"/>
                  </a:lnTo>
                  <a:lnTo>
                    <a:pt x="11" y="0"/>
                  </a:lnTo>
                  <a:close/>
                </a:path>
              </a:pathLst>
            </a:custGeom>
            <a:solidFill>
              <a:srgbClr val="000000"/>
            </a:solidFill>
            <a:ln w="9525">
              <a:noFill/>
              <a:round/>
              <a:headEnd/>
              <a:tailEnd/>
            </a:ln>
          </p:spPr>
          <p:txBody>
            <a:bodyPr/>
            <a:lstStyle/>
            <a:p>
              <a:endParaRPr lang="en-US"/>
            </a:p>
          </p:txBody>
        </p:sp>
        <p:sp>
          <p:nvSpPr>
            <p:cNvPr id="3184" name="Freeform 110">
              <a:extLst>
                <a:ext uri="{FF2B5EF4-FFF2-40B4-BE49-F238E27FC236}">
                  <a16:creationId xmlns:a16="http://schemas.microsoft.com/office/drawing/2014/main" id="{2482F443-ABC1-4BD7-B24A-29CCB03EE9CB}"/>
                </a:ext>
              </a:extLst>
            </p:cNvPr>
            <p:cNvSpPr>
              <a:spLocks/>
            </p:cNvSpPr>
            <p:nvPr/>
          </p:nvSpPr>
          <p:spPr bwMode="auto">
            <a:xfrm>
              <a:off x="4058" y="3222"/>
              <a:ext cx="8" cy="31"/>
            </a:xfrm>
            <a:custGeom>
              <a:avLst/>
              <a:gdLst>
                <a:gd name="T0" fmla="*/ 11 w 46"/>
                <a:gd name="T1" fmla="*/ 0 h 154"/>
                <a:gd name="T2" fmla="*/ 0 w 46"/>
                <a:gd name="T3" fmla="*/ 4 h 154"/>
                <a:gd name="T4" fmla="*/ 46 w 46"/>
                <a:gd name="T5" fmla="*/ 154 h 154"/>
                <a:gd name="T6" fmla="*/ 11 w 46"/>
                <a:gd name="T7" fmla="*/ 0 h 154"/>
                <a:gd name="T8" fmla="*/ 0 60000 65536"/>
                <a:gd name="T9" fmla="*/ 0 60000 65536"/>
                <a:gd name="T10" fmla="*/ 0 60000 65536"/>
                <a:gd name="T11" fmla="*/ 0 60000 65536"/>
                <a:gd name="T12" fmla="*/ 0 w 46"/>
                <a:gd name="T13" fmla="*/ 0 h 154"/>
                <a:gd name="T14" fmla="*/ 46 w 46"/>
                <a:gd name="T15" fmla="*/ 154 h 154"/>
              </a:gdLst>
              <a:ahLst/>
              <a:cxnLst>
                <a:cxn ang="T8">
                  <a:pos x="T0" y="T1"/>
                </a:cxn>
                <a:cxn ang="T9">
                  <a:pos x="T2" y="T3"/>
                </a:cxn>
                <a:cxn ang="T10">
                  <a:pos x="T4" y="T5"/>
                </a:cxn>
                <a:cxn ang="T11">
                  <a:pos x="T6" y="T7"/>
                </a:cxn>
              </a:cxnLst>
              <a:rect l="T12" t="T13" r="T14" b="T15"/>
              <a:pathLst>
                <a:path w="46" h="154">
                  <a:moveTo>
                    <a:pt x="11" y="0"/>
                  </a:moveTo>
                  <a:lnTo>
                    <a:pt x="0" y="4"/>
                  </a:lnTo>
                  <a:lnTo>
                    <a:pt x="46" y="154"/>
                  </a:lnTo>
                  <a:lnTo>
                    <a:pt x="11" y="0"/>
                  </a:lnTo>
                </a:path>
              </a:pathLst>
            </a:custGeom>
            <a:noFill/>
            <a:ln w="0">
              <a:solidFill>
                <a:srgbClr val="000000"/>
              </a:solidFill>
              <a:prstDash val="solid"/>
              <a:round/>
              <a:headEnd/>
              <a:tailEnd/>
            </a:ln>
          </p:spPr>
          <p:txBody>
            <a:bodyPr/>
            <a:lstStyle/>
            <a:p>
              <a:endParaRPr lang="en-US"/>
            </a:p>
          </p:txBody>
        </p:sp>
        <p:sp>
          <p:nvSpPr>
            <p:cNvPr id="3185" name="Freeform 111">
              <a:extLst>
                <a:ext uri="{FF2B5EF4-FFF2-40B4-BE49-F238E27FC236}">
                  <a16:creationId xmlns:a16="http://schemas.microsoft.com/office/drawing/2014/main" id="{C63043E9-71E2-493C-B874-F663C9733F19}"/>
                </a:ext>
              </a:extLst>
            </p:cNvPr>
            <p:cNvSpPr>
              <a:spLocks/>
            </p:cNvSpPr>
            <p:nvPr/>
          </p:nvSpPr>
          <p:spPr bwMode="auto">
            <a:xfrm>
              <a:off x="4056" y="3223"/>
              <a:ext cx="10" cy="30"/>
            </a:xfrm>
            <a:custGeom>
              <a:avLst/>
              <a:gdLst>
                <a:gd name="T0" fmla="*/ 11 w 57"/>
                <a:gd name="T1" fmla="*/ 0 h 150"/>
                <a:gd name="T2" fmla="*/ 0 w 57"/>
                <a:gd name="T3" fmla="*/ 5 h 150"/>
                <a:gd name="T4" fmla="*/ 57 w 57"/>
                <a:gd name="T5" fmla="*/ 150 h 150"/>
                <a:gd name="T6" fmla="*/ 11 w 57"/>
                <a:gd name="T7" fmla="*/ 0 h 150"/>
                <a:gd name="T8" fmla="*/ 0 60000 65536"/>
                <a:gd name="T9" fmla="*/ 0 60000 65536"/>
                <a:gd name="T10" fmla="*/ 0 60000 65536"/>
                <a:gd name="T11" fmla="*/ 0 60000 65536"/>
                <a:gd name="T12" fmla="*/ 0 w 57"/>
                <a:gd name="T13" fmla="*/ 0 h 150"/>
                <a:gd name="T14" fmla="*/ 57 w 57"/>
                <a:gd name="T15" fmla="*/ 150 h 150"/>
              </a:gdLst>
              <a:ahLst/>
              <a:cxnLst>
                <a:cxn ang="T8">
                  <a:pos x="T0" y="T1"/>
                </a:cxn>
                <a:cxn ang="T9">
                  <a:pos x="T2" y="T3"/>
                </a:cxn>
                <a:cxn ang="T10">
                  <a:pos x="T4" y="T5"/>
                </a:cxn>
                <a:cxn ang="T11">
                  <a:pos x="T6" y="T7"/>
                </a:cxn>
              </a:cxnLst>
              <a:rect l="T12" t="T13" r="T14" b="T15"/>
              <a:pathLst>
                <a:path w="57" h="150">
                  <a:moveTo>
                    <a:pt x="11" y="0"/>
                  </a:moveTo>
                  <a:lnTo>
                    <a:pt x="0" y="5"/>
                  </a:lnTo>
                  <a:lnTo>
                    <a:pt x="57" y="150"/>
                  </a:lnTo>
                  <a:lnTo>
                    <a:pt x="11" y="0"/>
                  </a:lnTo>
                  <a:close/>
                </a:path>
              </a:pathLst>
            </a:custGeom>
            <a:solidFill>
              <a:srgbClr val="000000"/>
            </a:solidFill>
            <a:ln w="9525">
              <a:noFill/>
              <a:round/>
              <a:headEnd/>
              <a:tailEnd/>
            </a:ln>
          </p:spPr>
          <p:txBody>
            <a:bodyPr/>
            <a:lstStyle/>
            <a:p>
              <a:endParaRPr lang="en-US"/>
            </a:p>
          </p:txBody>
        </p:sp>
        <p:sp>
          <p:nvSpPr>
            <p:cNvPr id="3186" name="Freeform 112">
              <a:extLst>
                <a:ext uri="{FF2B5EF4-FFF2-40B4-BE49-F238E27FC236}">
                  <a16:creationId xmlns:a16="http://schemas.microsoft.com/office/drawing/2014/main" id="{2D5E47F4-CD66-4204-9008-D1D68A1601E9}"/>
                </a:ext>
              </a:extLst>
            </p:cNvPr>
            <p:cNvSpPr>
              <a:spLocks/>
            </p:cNvSpPr>
            <p:nvPr/>
          </p:nvSpPr>
          <p:spPr bwMode="auto">
            <a:xfrm>
              <a:off x="4056" y="3223"/>
              <a:ext cx="10" cy="30"/>
            </a:xfrm>
            <a:custGeom>
              <a:avLst/>
              <a:gdLst>
                <a:gd name="T0" fmla="*/ 11 w 57"/>
                <a:gd name="T1" fmla="*/ 0 h 150"/>
                <a:gd name="T2" fmla="*/ 0 w 57"/>
                <a:gd name="T3" fmla="*/ 5 h 150"/>
                <a:gd name="T4" fmla="*/ 57 w 57"/>
                <a:gd name="T5" fmla="*/ 150 h 150"/>
                <a:gd name="T6" fmla="*/ 11 w 57"/>
                <a:gd name="T7" fmla="*/ 0 h 150"/>
                <a:gd name="T8" fmla="*/ 0 60000 65536"/>
                <a:gd name="T9" fmla="*/ 0 60000 65536"/>
                <a:gd name="T10" fmla="*/ 0 60000 65536"/>
                <a:gd name="T11" fmla="*/ 0 60000 65536"/>
                <a:gd name="T12" fmla="*/ 0 w 57"/>
                <a:gd name="T13" fmla="*/ 0 h 150"/>
                <a:gd name="T14" fmla="*/ 57 w 57"/>
                <a:gd name="T15" fmla="*/ 150 h 150"/>
              </a:gdLst>
              <a:ahLst/>
              <a:cxnLst>
                <a:cxn ang="T8">
                  <a:pos x="T0" y="T1"/>
                </a:cxn>
                <a:cxn ang="T9">
                  <a:pos x="T2" y="T3"/>
                </a:cxn>
                <a:cxn ang="T10">
                  <a:pos x="T4" y="T5"/>
                </a:cxn>
                <a:cxn ang="T11">
                  <a:pos x="T6" y="T7"/>
                </a:cxn>
              </a:cxnLst>
              <a:rect l="T12" t="T13" r="T14" b="T15"/>
              <a:pathLst>
                <a:path w="57" h="150">
                  <a:moveTo>
                    <a:pt x="11" y="0"/>
                  </a:moveTo>
                  <a:lnTo>
                    <a:pt x="0" y="5"/>
                  </a:lnTo>
                  <a:lnTo>
                    <a:pt x="57" y="150"/>
                  </a:lnTo>
                  <a:lnTo>
                    <a:pt x="11" y="0"/>
                  </a:lnTo>
                </a:path>
              </a:pathLst>
            </a:custGeom>
            <a:noFill/>
            <a:ln w="0">
              <a:solidFill>
                <a:srgbClr val="000000"/>
              </a:solidFill>
              <a:prstDash val="solid"/>
              <a:round/>
              <a:headEnd/>
              <a:tailEnd/>
            </a:ln>
          </p:spPr>
          <p:txBody>
            <a:bodyPr/>
            <a:lstStyle/>
            <a:p>
              <a:endParaRPr lang="en-US"/>
            </a:p>
          </p:txBody>
        </p:sp>
        <p:sp>
          <p:nvSpPr>
            <p:cNvPr id="3187" name="Freeform 113">
              <a:extLst>
                <a:ext uri="{FF2B5EF4-FFF2-40B4-BE49-F238E27FC236}">
                  <a16:creationId xmlns:a16="http://schemas.microsoft.com/office/drawing/2014/main" id="{EBFFBC4A-B018-4DE9-9FAF-D170EBE10533}"/>
                </a:ext>
              </a:extLst>
            </p:cNvPr>
            <p:cNvSpPr>
              <a:spLocks/>
            </p:cNvSpPr>
            <p:nvPr/>
          </p:nvSpPr>
          <p:spPr bwMode="auto">
            <a:xfrm>
              <a:off x="4055" y="3224"/>
              <a:ext cx="11" cy="29"/>
            </a:xfrm>
            <a:custGeom>
              <a:avLst/>
              <a:gdLst>
                <a:gd name="T0" fmla="*/ 11 w 68"/>
                <a:gd name="T1" fmla="*/ 0 h 145"/>
                <a:gd name="T2" fmla="*/ 0 w 68"/>
                <a:gd name="T3" fmla="*/ 6 h 145"/>
                <a:gd name="T4" fmla="*/ 68 w 68"/>
                <a:gd name="T5" fmla="*/ 145 h 145"/>
                <a:gd name="T6" fmla="*/ 11 w 68"/>
                <a:gd name="T7" fmla="*/ 0 h 145"/>
                <a:gd name="T8" fmla="*/ 0 60000 65536"/>
                <a:gd name="T9" fmla="*/ 0 60000 65536"/>
                <a:gd name="T10" fmla="*/ 0 60000 65536"/>
                <a:gd name="T11" fmla="*/ 0 60000 65536"/>
                <a:gd name="T12" fmla="*/ 0 w 68"/>
                <a:gd name="T13" fmla="*/ 0 h 145"/>
                <a:gd name="T14" fmla="*/ 68 w 68"/>
                <a:gd name="T15" fmla="*/ 145 h 145"/>
              </a:gdLst>
              <a:ahLst/>
              <a:cxnLst>
                <a:cxn ang="T8">
                  <a:pos x="T0" y="T1"/>
                </a:cxn>
                <a:cxn ang="T9">
                  <a:pos x="T2" y="T3"/>
                </a:cxn>
                <a:cxn ang="T10">
                  <a:pos x="T4" y="T5"/>
                </a:cxn>
                <a:cxn ang="T11">
                  <a:pos x="T6" y="T7"/>
                </a:cxn>
              </a:cxnLst>
              <a:rect l="T12" t="T13" r="T14" b="T15"/>
              <a:pathLst>
                <a:path w="68" h="145">
                  <a:moveTo>
                    <a:pt x="11" y="0"/>
                  </a:moveTo>
                  <a:lnTo>
                    <a:pt x="0" y="6"/>
                  </a:lnTo>
                  <a:lnTo>
                    <a:pt x="68" y="145"/>
                  </a:lnTo>
                  <a:lnTo>
                    <a:pt x="11" y="0"/>
                  </a:lnTo>
                  <a:close/>
                </a:path>
              </a:pathLst>
            </a:custGeom>
            <a:solidFill>
              <a:srgbClr val="000000"/>
            </a:solidFill>
            <a:ln w="9525">
              <a:noFill/>
              <a:round/>
              <a:headEnd/>
              <a:tailEnd/>
            </a:ln>
          </p:spPr>
          <p:txBody>
            <a:bodyPr/>
            <a:lstStyle/>
            <a:p>
              <a:endParaRPr lang="en-US"/>
            </a:p>
          </p:txBody>
        </p:sp>
        <p:sp>
          <p:nvSpPr>
            <p:cNvPr id="3188" name="Freeform 114">
              <a:extLst>
                <a:ext uri="{FF2B5EF4-FFF2-40B4-BE49-F238E27FC236}">
                  <a16:creationId xmlns:a16="http://schemas.microsoft.com/office/drawing/2014/main" id="{26A0A0F4-E1D4-4BA6-A172-69BA53B5341A}"/>
                </a:ext>
              </a:extLst>
            </p:cNvPr>
            <p:cNvSpPr>
              <a:spLocks/>
            </p:cNvSpPr>
            <p:nvPr/>
          </p:nvSpPr>
          <p:spPr bwMode="auto">
            <a:xfrm>
              <a:off x="4055" y="3224"/>
              <a:ext cx="11" cy="29"/>
            </a:xfrm>
            <a:custGeom>
              <a:avLst/>
              <a:gdLst>
                <a:gd name="T0" fmla="*/ 11 w 68"/>
                <a:gd name="T1" fmla="*/ 0 h 145"/>
                <a:gd name="T2" fmla="*/ 0 w 68"/>
                <a:gd name="T3" fmla="*/ 6 h 145"/>
                <a:gd name="T4" fmla="*/ 68 w 68"/>
                <a:gd name="T5" fmla="*/ 145 h 145"/>
                <a:gd name="T6" fmla="*/ 11 w 68"/>
                <a:gd name="T7" fmla="*/ 0 h 145"/>
                <a:gd name="T8" fmla="*/ 0 60000 65536"/>
                <a:gd name="T9" fmla="*/ 0 60000 65536"/>
                <a:gd name="T10" fmla="*/ 0 60000 65536"/>
                <a:gd name="T11" fmla="*/ 0 60000 65536"/>
                <a:gd name="T12" fmla="*/ 0 w 68"/>
                <a:gd name="T13" fmla="*/ 0 h 145"/>
                <a:gd name="T14" fmla="*/ 68 w 68"/>
                <a:gd name="T15" fmla="*/ 145 h 145"/>
              </a:gdLst>
              <a:ahLst/>
              <a:cxnLst>
                <a:cxn ang="T8">
                  <a:pos x="T0" y="T1"/>
                </a:cxn>
                <a:cxn ang="T9">
                  <a:pos x="T2" y="T3"/>
                </a:cxn>
                <a:cxn ang="T10">
                  <a:pos x="T4" y="T5"/>
                </a:cxn>
                <a:cxn ang="T11">
                  <a:pos x="T6" y="T7"/>
                </a:cxn>
              </a:cxnLst>
              <a:rect l="T12" t="T13" r="T14" b="T15"/>
              <a:pathLst>
                <a:path w="68" h="145">
                  <a:moveTo>
                    <a:pt x="11" y="0"/>
                  </a:moveTo>
                  <a:lnTo>
                    <a:pt x="0" y="6"/>
                  </a:lnTo>
                  <a:lnTo>
                    <a:pt x="68" y="145"/>
                  </a:lnTo>
                  <a:lnTo>
                    <a:pt x="11" y="0"/>
                  </a:lnTo>
                </a:path>
              </a:pathLst>
            </a:custGeom>
            <a:noFill/>
            <a:ln w="0">
              <a:solidFill>
                <a:srgbClr val="000000"/>
              </a:solidFill>
              <a:prstDash val="solid"/>
              <a:round/>
              <a:headEnd/>
              <a:tailEnd/>
            </a:ln>
          </p:spPr>
          <p:txBody>
            <a:bodyPr/>
            <a:lstStyle/>
            <a:p>
              <a:endParaRPr lang="en-US"/>
            </a:p>
          </p:txBody>
        </p:sp>
        <p:sp>
          <p:nvSpPr>
            <p:cNvPr id="3189" name="Freeform 115">
              <a:extLst>
                <a:ext uri="{FF2B5EF4-FFF2-40B4-BE49-F238E27FC236}">
                  <a16:creationId xmlns:a16="http://schemas.microsoft.com/office/drawing/2014/main" id="{9C33D937-5A94-4043-9D33-F616159DCAA0}"/>
                </a:ext>
              </a:extLst>
            </p:cNvPr>
            <p:cNvSpPr>
              <a:spLocks/>
            </p:cNvSpPr>
            <p:nvPr/>
          </p:nvSpPr>
          <p:spPr bwMode="auto">
            <a:xfrm>
              <a:off x="4053" y="3225"/>
              <a:ext cx="13" cy="28"/>
            </a:xfrm>
            <a:custGeom>
              <a:avLst/>
              <a:gdLst>
                <a:gd name="T0" fmla="*/ 9 w 77"/>
                <a:gd name="T1" fmla="*/ 0 h 139"/>
                <a:gd name="T2" fmla="*/ 0 w 77"/>
                <a:gd name="T3" fmla="*/ 6 h 139"/>
                <a:gd name="T4" fmla="*/ 77 w 77"/>
                <a:gd name="T5" fmla="*/ 139 h 139"/>
                <a:gd name="T6" fmla="*/ 9 w 77"/>
                <a:gd name="T7" fmla="*/ 0 h 139"/>
                <a:gd name="T8" fmla="*/ 0 60000 65536"/>
                <a:gd name="T9" fmla="*/ 0 60000 65536"/>
                <a:gd name="T10" fmla="*/ 0 60000 65536"/>
                <a:gd name="T11" fmla="*/ 0 60000 65536"/>
                <a:gd name="T12" fmla="*/ 0 w 77"/>
                <a:gd name="T13" fmla="*/ 0 h 139"/>
                <a:gd name="T14" fmla="*/ 77 w 77"/>
                <a:gd name="T15" fmla="*/ 139 h 139"/>
              </a:gdLst>
              <a:ahLst/>
              <a:cxnLst>
                <a:cxn ang="T8">
                  <a:pos x="T0" y="T1"/>
                </a:cxn>
                <a:cxn ang="T9">
                  <a:pos x="T2" y="T3"/>
                </a:cxn>
                <a:cxn ang="T10">
                  <a:pos x="T4" y="T5"/>
                </a:cxn>
                <a:cxn ang="T11">
                  <a:pos x="T6" y="T7"/>
                </a:cxn>
              </a:cxnLst>
              <a:rect l="T12" t="T13" r="T14" b="T15"/>
              <a:pathLst>
                <a:path w="77" h="139">
                  <a:moveTo>
                    <a:pt x="9" y="0"/>
                  </a:moveTo>
                  <a:lnTo>
                    <a:pt x="0" y="6"/>
                  </a:lnTo>
                  <a:lnTo>
                    <a:pt x="77" y="139"/>
                  </a:lnTo>
                  <a:lnTo>
                    <a:pt x="9" y="0"/>
                  </a:lnTo>
                  <a:close/>
                </a:path>
              </a:pathLst>
            </a:custGeom>
            <a:solidFill>
              <a:srgbClr val="000000"/>
            </a:solidFill>
            <a:ln w="9525">
              <a:noFill/>
              <a:round/>
              <a:headEnd/>
              <a:tailEnd/>
            </a:ln>
          </p:spPr>
          <p:txBody>
            <a:bodyPr/>
            <a:lstStyle/>
            <a:p>
              <a:endParaRPr lang="en-US"/>
            </a:p>
          </p:txBody>
        </p:sp>
        <p:sp>
          <p:nvSpPr>
            <p:cNvPr id="3190" name="Freeform 116">
              <a:extLst>
                <a:ext uri="{FF2B5EF4-FFF2-40B4-BE49-F238E27FC236}">
                  <a16:creationId xmlns:a16="http://schemas.microsoft.com/office/drawing/2014/main" id="{9E18CAFF-BD3C-4417-B3F1-B2C5D0D0C5E1}"/>
                </a:ext>
              </a:extLst>
            </p:cNvPr>
            <p:cNvSpPr>
              <a:spLocks/>
            </p:cNvSpPr>
            <p:nvPr/>
          </p:nvSpPr>
          <p:spPr bwMode="auto">
            <a:xfrm>
              <a:off x="4053" y="3225"/>
              <a:ext cx="13" cy="28"/>
            </a:xfrm>
            <a:custGeom>
              <a:avLst/>
              <a:gdLst>
                <a:gd name="T0" fmla="*/ 9 w 77"/>
                <a:gd name="T1" fmla="*/ 0 h 139"/>
                <a:gd name="T2" fmla="*/ 0 w 77"/>
                <a:gd name="T3" fmla="*/ 6 h 139"/>
                <a:gd name="T4" fmla="*/ 77 w 77"/>
                <a:gd name="T5" fmla="*/ 139 h 139"/>
                <a:gd name="T6" fmla="*/ 9 w 77"/>
                <a:gd name="T7" fmla="*/ 0 h 139"/>
                <a:gd name="T8" fmla="*/ 0 60000 65536"/>
                <a:gd name="T9" fmla="*/ 0 60000 65536"/>
                <a:gd name="T10" fmla="*/ 0 60000 65536"/>
                <a:gd name="T11" fmla="*/ 0 60000 65536"/>
                <a:gd name="T12" fmla="*/ 0 w 77"/>
                <a:gd name="T13" fmla="*/ 0 h 139"/>
                <a:gd name="T14" fmla="*/ 77 w 77"/>
                <a:gd name="T15" fmla="*/ 139 h 139"/>
              </a:gdLst>
              <a:ahLst/>
              <a:cxnLst>
                <a:cxn ang="T8">
                  <a:pos x="T0" y="T1"/>
                </a:cxn>
                <a:cxn ang="T9">
                  <a:pos x="T2" y="T3"/>
                </a:cxn>
                <a:cxn ang="T10">
                  <a:pos x="T4" y="T5"/>
                </a:cxn>
                <a:cxn ang="T11">
                  <a:pos x="T6" y="T7"/>
                </a:cxn>
              </a:cxnLst>
              <a:rect l="T12" t="T13" r="T14" b="T15"/>
              <a:pathLst>
                <a:path w="77" h="139">
                  <a:moveTo>
                    <a:pt x="9" y="0"/>
                  </a:moveTo>
                  <a:lnTo>
                    <a:pt x="0" y="6"/>
                  </a:lnTo>
                  <a:lnTo>
                    <a:pt x="77" y="139"/>
                  </a:lnTo>
                  <a:lnTo>
                    <a:pt x="9" y="0"/>
                  </a:lnTo>
                </a:path>
              </a:pathLst>
            </a:custGeom>
            <a:noFill/>
            <a:ln w="0">
              <a:solidFill>
                <a:srgbClr val="000000"/>
              </a:solidFill>
              <a:prstDash val="solid"/>
              <a:round/>
              <a:headEnd/>
              <a:tailEnd/>
            </a:ln>
          </p:spPr>
          <p:txBody>
            <a:bodyPr/>
            <a:lstStyle/>
            <a:p>
              <a:endParaRPr lang="en-US"/>
            </a:p>
          </p:txBody>
        </p:sp>
        <p:sp>
          <p:nvSpPr>
            <p:cNvPr id="3191" name="Freeform 117">
              <a:extLst>
                <a:ext uri="{FF2B5EF4-FFF2-40B4-BE49-F238E27FC236}">
                  <a16:creationId xmlns:a16="http://schemas.microsoft.com/office/drawing/2014/main" id="{8603806B-288C-4B3C-A6AC-400653F3079F}"/>
                </a:ext>
              </a:extLst>
            </p:cNvPr>
            <p:cNvSpPr>
              <a:spLocks/>
            </p:cNvSpPr>
            <p:nvPr/>
          </p:nvSpPr>
          <p:spPr bwMode="auto">
            <a:xfrm>
              <a:off x="4052" y="3226"/>
              <a:ext cx="14" cy="27"/>
            </a:xfrm>
            <a:custGeom>
              <a:avLst/>
              <a:gdLst>
                <a:gd name="T0" fmla="*/ 10 w 87"/>
                <a:gd name="T1" fmla="*/ 0 h 133"/>
                <a:gd name="T2" fmla="*/ 0 w 87"/>
                <a:gd name="T3" fmla="*/ 8 h 133"/>
                <a:gd name="T4" fmla="*/ 87 w 87"/>
                <a:gd name="T5" fmla="*/ 133 h 133"/>
                <a:gd name="T6" fmla="*/ 10 w 87"/>
                <a:gd name="T7" fmla="*/ 0 h 133"/>
                <a:gd name="T8" fmla="*/ 0 60000 65536"/>
                <a:gd name="T9" fmla="*/ 0 60000 65536"/>
                <a:gd name="T10" fmla="*/ 0 60000 65536"/>
                <a:gd name="T11" fmla="*/ 0 60000 65536"/>
                <a:gd name="T12" fmla="*/ 0 w 87"/>
                <a:gd name="T13" fmla="*/ 0 h 133"/>
                <a:gd name="T14" fmla="*/ 87 w 87"/>
                <a:gd name="T15" fmla="*/ 133 h 133"/>
              </a:gdLst>
              <a:ahLst/>
              <a:cxnLst>
                <a:cxn ang="T8">
                  <a:pos x="T0" y="T1"/>
                </a:cxn>
                <a:cxn ang="T9">
                  <a:pos x="T2" y="T3"/>
                </a:cxn>
                <a:cxn ang="T10">
                  <a:pos x="T4" y="T5"/>
                </a:cxn>
                <a:cxn ang="T11">
                  <a:pos x="T6" y="T7"/>
                </a:cxn>
              </a:cxnLst>
              <a:rect l="T12" t="T13" r="T14" b="T15"/>
              <a:pathLst>
                <a:path w="87" h="133">
                  <a:moveTo>
                    <a:pt x="10" y="0"/>
                  </a:moveTo>
                  <a:lnTo>
                    <a:pt x="0" y="8"/>
                  </a:lnTo>
                  <a:lnTo>
                    <a:pt x="87" y="133"/>
                  </a:lnTo>
                  <a:lnTo>
                    <a:pt x="10" y="0"/>
                  </a:lnTo>
                  <a:close/>
                </a:path>
              </a:pathLst>
            </a:custGeom>
            <a:solidFill>
              <a:srgbClr val="000000"/>
            </a:solidFill>
            <a:ln w="9525">
              <a:noFill/>
              <a:round/>
              <a:headEnd/>
              <a:tailEnd/>
            </a:ln>
          </p:spPr>
          <p:txBody>
            <a:bodyPr/>
            <a:lstStyle/>
            <a:p>
              <a:endParaRPr lang="en-US"/>
            </a:p>
          </p:txBody>
        </p:sp>
        <p:sp>
          <p:nvSpPr>
            <p:cNvPr id="3192" name="Freeform 118">
              <a:extLst>
                <a:ext uri="{FF2B5EF4-FFF2-40B4-BE49-F238E27FC236}">
                  <a16:creationId xmlns:a16="http://schemas.microsoft.com/office/drawing/2014/main" id="{30D374A5-FE99-4EB6-BEBC-39C607D69219}"/>
                </a:ext>
              </a:extLst>
            </p:cNvPr>
            <p:cNvSpPr>
              <a:spLocks/>
            </p:cNvSpPr>
            <p:nvPr/>
          </p:nvSpPr>
          <p:spPr bwMode="auto">
            <a:xfrm>
              <a:off x="4052" y="3226"/>
              <a:ext cx="14" cy="27"/>
            </a:xfrm>
            <a:custGeom>
              <a:avLst/>
              <a:gdLst>
                <a:gd name="T0" fmla="*/ 10 w 87"/>
                <a:gd name="T1" fmla="*/ 0 h 133"/>
                <a:gd name="T2" fmla="*/ 0 w 87"/>
                <a:gd name="T3" fmla="*/ 8 h 133"/>
                <a:gd name="T4" fmla="*/ 87 w 87"/>
                <a:gd name="T5" fmla="*/ 133 h 133"/>
                <a:gd name="T6" fmla="*/ 10 w 87"/>
                <a:gd name="T7" fmla="*/ 0 h 133"/>
                <a:gd name="T8" fmla="*/ 0 60000 65536"/>
                <a:gd name="T9" fmla="*/ 0 60000 65536"/>
                <a:gd name="T10" fmla="*/ 0 60000 65536"/>
                <a:gd name="T11" fmla="*/ 0 60000 65536"/>
                <a:gd name="T12" fmla="*/ 0 w 87"/>
                <a:gd name="T13" fmla="*/ 0 h 133"/>
                <a:gd name="T14" fmla="*/ 87 w 87"/>
                <a:gd name="T15" fmla="*/ 133 h 133"/>
              </a:gdLst>
              <a:ahLst/>
              <a:cxnLst>
                <a:cxn ang="T8">
                  <a:pos x="T0" y="T1"/>
                </a:cxn>
                <a:cxn ang="T9">
                  <a:pos x="T2" y="T3"/>
                </a:cxn>
                <a:cxn ang="T10">
                  <a:pos x="T4" y="T5"/>
                </a:cxn>
                <a:cxn ang="T11">
                  <a:pos x="T6" y="T7"/>
                </a:cxn>
              </a:cxnLst>
              <a:rect l="T12" t="T13" r="T14" b="T15"/>
              <a:pathLst>
                <a:path w="87" h="133">
                  <a:moveTo>
                    <a:pt x="10" y="0"/>
                  </a:moveTo>
                  <a:lnTo>
                    <a:pt x="0" y="8"/>
                  </a:lnTo>
                  <a:lnTo>
                    <a:pt x="87" y="133"/>
                  </a:lnTo>
                  <a:lnTo>
                    <a:pt x="10" y="0"/>
                  </a:lnTo>
                </a:path>
              </a:pathLst>
            </a:custGeom>
            <a:noFill/>
            <a:ln w="0">
              <a:solidFill>
                <a:srgbClr val="000000"/>
              </a:solidFill>
              <a:prstDash val="solid"/>
              <a:round/>
              <a:headEnd/>
              <a:tailEnd/>
            </a:ln>
          </p:spPr>
          <p:txBody>
            <a:bodyPr/>
            <a:lstStyle/>
            <a:p>
              <a:endParaRPr lang="en-US"/>
            </a:p>
          </p:txBody>
        </p:sp>
        <p:sp>
          <p:nvSpPr>
            <p:cNvPr id="3193" name="Freeform 119">
              <a:extLst>
                <a:ext uri="{FF2B5EF4-FFF2-40B4-BE49-F238E27FC236}">
                  <a16:creationId xmlns:a16="http://schemas.microsoft.com/office/drawing/2014/main" id="{AAB89A8E-FC92-4435-A431-054391240017}"/>
                </a:ext>
              </a:extLst>
            </p:cNvPr>
            <p:cNvSpPr>
              <a:spLocks/>
            </p:cNvSpPr>
            <p:nvPr/>
          </p:nvSpPr>
          <p:spPr bwMode="auto">
            <a:xfrm>
              <a:off x="4050" y="3228"/>
              <a:ext cx="16" cy="25"/>
            </a:xfrm>
            <a:custGeom>
              <a:avLst/>
              <a:gdLst>
                <a:gd name="T0" fmla="*/ 9 w 96"/>
                <a:gd name="T1" fmla="*/ 0 h 125"/>
                <a:gd name="T2" fmla="*/ 0 w 96"/>
                <a:gd name="T3" fmla="*/ 8 h 125"/>
                <a:gd name="T4" fmla="*/ 96 w 96"/>
                <a:gd name="T5" fmla="*/ 125 h 125"/>
                <a:gd name="T6" fmla="*/ 9 w 96"/>
                <a:gd name="T7" fmla="*/ 0 h 125"/>
                <a:gd name="T8" fmla="*/ 0 60000 65536"/>
                <a:gd name="T9" fmla="*/ 0 60000 65536"/>
                <a:gd name="T10" fmla="*/ 0 60000 65536"/>
                <a:gd name="T11" fmla="*/ 0 60000 65536"/>
                <a:gd name="T12" fmla="*/ 0 w 96"/>
                <a:gd name="T13" fmla="*/ 0 h 125"/>
                <a:gd name="T14" fmla="*/ 96 w 96"/>
                <a:gd name="T15" fmla="*/ 125 h 125"/>
              </a:gdLst>
              <a:ahLst/>
              <a:cxnLst>
                <a:cxn ang="T8">
                  <a:pos x="T0" y="T1"/>
                </a:cxn>
                <a:cxn ang="T9">
                  <a:pos x="T2" y="T3"/>
                </a:cxn>
                <a:cxn ang="T10">
                  <a:pos x="T4" y="T5"/>
                </a:cxn>
                <a:cxn ang="T11">
                  <a:pos x="T6" y="T7"/>
                </a:cxn>
              </a:cxnLst>
              <a:rect l="T12" t="T13" r="T14" b="T15"/>
              <a:pathLst>
                <a:path w="96" h="125">
                  <a:moveTo>
                    <a:pt x="9" y="0"/>
                  </a:moveTo>
                  <a:lnTo>
                    <a:pt x="0" y="8"/>
                  </a:lnTo>
                  <a:lnTo>
                    <a:pt x="96" y="125"/>
                  </a:lnTo>
                  <a:lnTo>
                    <a:pt x="9" y="0"/>
                  </a:lnTo>
                  <a:close/>
                </a:path>
              </a:pathLst>
            </a:custGeom>
            <a:solidFill>
              <a:srgbClr val="000000"/>
            </a:solidFill>
            <a:ln w="9525">
              <a:noFill/>
              <a:round/>
              <a:headEnd/>
              <a:tailEnd/>
            </a:ln>
          </p:spPr>
          <p:txBody>
            <a:bodyPr/>
            <a:lstStyle/>
            <a:p>
              <a:endParaRPr lang="en-US"/>
            </a:p>
          </p:txBody>
        </p:sp>
        <p:sp>
          <p:nvSpPr>
            <p:cNvPr id="3194" name="Freeform 120">
              <a:extLst>
                <a:ext uri="{FF2B5EF4-FFF2-40B4-BE49-F238E27FC236}">
                  <a16:creationId xmlns:a16="http://schemas.microsoft.com/office/drawing/2014/main" id="{1F70245D-CF65-41CE-8D65-4F6E45A9CA88}"/>
                </a:ext>
              </a:extLst>
            </p:cNvPr>
            <p:cNvSpPr>
              <a:spLocks/>
            </p:cNvSpPr>
            <p:nvPr/>
          </p:nvSpPr>
          <p:spPr bwMode="auto">
            <a:xfrm>
              <a:off x="4050" y="3228"/>
              <a:ext cx="16" cy="25"/>
            </a:xfrm>
            <a:custGeom>
              <a:avLst/>
              <a:gdLst>
                <a:gd name="T0" fmla="*/ 9 w 96"/>
                <a:gd name="T1" fmla="*/ 0 h 125"/>
                <a:gd name="T2" fmla="*/ 0 w 96"/>
                <a:gd name="T3" fmla="*/ 8 h 125"/>
                <a:gd name="T4" fmla="*/ 96 w 96"/>
                <a:gd name="T5" fmla="*/ 125 h 125"/>
                <a:gd name="T6" fmla="*/ 9 w 96"/>
                <a:gd name="T7" fmla="*/ 0 h 125"/>
                <a:gd name="T8" fmla="*/ 0 60000 65536"/>
                <a:gd name="T9" fmla="*/ 0 60000 65536"/>
                <a:gd name="T10" fmla="*/ 0 60000 65536"/>
                <a:gd name="T11" fmla="*/ 0 60000 65536"/>
                <a:gd name="T12" fmla="*/ 0 w 96"/>
                <a:gd name="T13" fmla="*/ 0 h 125"/>
                <a:gd name="T14" fmla="*/ 96 w 96"/>
                <a:gd name="T15" fmla="*/ 125 h 125"/>
              </a:gdLst>
              <a:ahLst/>
              <a:cxnLst>
                <a:cxn ang="T8">
                  <a:pos x="T0" y="T1"/>
                </a:cxn>
                <a:cxn ang="T9">
                  <a:pos x="T2" y="T3"/>
                </a:cxn>
                <a:cxn ang="T10">
                  <a:pos x="T4" y="T5"/>
                </a:cxn>
                <a:cxn ang="T11">
                  <a:pos x="T6" y="T7"/>
                </a:cxn>
              </a:cxnLst>
              <a:rect l="T12" t="T13" r="T14" b="T15"/>
              <a:pathLst>
                <a:path w="96" h="125">
                  <a:moveTo>
                    <a:pt x="9" y="0"/>
                  </a:moveTo>
                  <a:lnTo>
                    <a:pt x="0" y="8"/>
                  </a:lnTo>
                  <a:lnTo>
                    <a:pt x="96" y="125"/>
                  </a:lnTo>
                  <a:lnTo>
                    <a:pt x="9" y="0"/>
                  </a:lnTo>
                </a:path>
              </a:pathLst>
            </a:custGeom>
            <a:noFill/>
            <a:ln w="0">
              <a:solidFill>
                <a:srgbClr val="000000"/>
              </a:solidFill>
              <a:prstDash val="solid"/>
              <a:round/>
              <a:headEnd/>
              <a:tailEnd/>
            </a:ln>
          </p:spPr>
          <p:txBody>
            <a:bodyPr/>
            <a:lstStyle/>
            <a:p>
              <a:endParaRPr lang="en-US"/>
            </a:p>
          </p:txBody>
        </p:sp>
        <p:sp>
          <p:nvSpPr>
            <p:cNvPr id="3195" name="Freeform 121">
              <a:extLst>
                <a:ext uri="{FF2B5EF4-FFF2-40B4-BE49-F238E27FC236}">
                  <a16:creationId xmlns:a16="http://schemas.microsoft.com/office/drawing/2014/main" id="{26DF3C91-2DD7-404D-8D3B-EA21CE5740CA}"/>
                </a:ext>
              </a:extLst>
            </p:cNvPr>
            <p:cNvSpPr>
              <a:spLocks/>
            </p:cNvSpPr>
            <p:nvPr/>
          </p:nvSpPr>
          <p:spPr bwMode="auto">
            <a:xfrm>
              <a:off x="4049" y="3230"/>
              <a:ext cx="17" cy="23"/>
            </a:xfrm>
            <a:custGeom>
              <a:avLst/>
              <a:gdLst>
                <a:gd name="T0" fmla="*/ 9 w 105"/>
                <a:gd name="T1" fmla="*/ 0 h 117"/>
                <a:gd name="T2" fmla="*/ 0 w 105"/>
                <a:gd name="T3" fmla="*/ 10 h 117"/>
                <a:gd name="T4" fmla="*/ 105 w 105"/>
                <a:gd name="T5" fmla="*/ 117 h 117"/>
                <a:gd name="T6" fmla="*/ 9 w 105"/>
                <a:gd name="T7" fmla="*/ 0 h 117"/>
                <a:gd name="T8" fmla="*/ 0 60000 65536"/>
                <a:gd name="T9" fmla="*/ 0 60000 65536"/>
                <a:gd name="T10" fmla="*/ 0 60000 65536"/>
                <a:gd name="T11" fmla="*/ 0 60000 65536"/>
                <a:gd name="T12" fmla="*/ 0 w 105"/>
                <a:gd name="T13" fmla="*/ 0 h 117"/>
                <a:gd name="T14" fmla="*/ 105 w 105"/>
                <a:gd name="T15" fmla="*/ 117 h 117"/>
              </a:gdLst>
              <a:ahLst/>
              <a:cxnLst>
                <a:cxn ang="T8">
                  <a:pos x="T0" y="T1"/>
                </a:cxn>
                <a:cxn ang="T9">
                  <a:pos x="T2" y="T3"/>
                </a:cxn>
                <a:cxn ang="T10">
                  <a:pos x="T4" y="T5"/>
                </a:cxn>
                <a:cxn ang="T11">
                  <a:pos x="T6" y="T7"/>
                </a:cxn>
              </a:cxnLst>
              <a:rect l="T12" t="T13" r="T14" b="T15"/>
              <a:pathLst>
                <a:path w="105" h="117">
                  <a:moveTo>
                    <a:pt x="9" y="0"/>
                  </a:moveTo>
                  <a:lnTo>
                    <a:pt x="0" y="10"/>
                  </a:lnTo>
                  <a:lnTo>
                    <a:pt x="105" y="117"/>
                  </a:lnTo>
                  <a:lnTo>
                    <a:pt x="9" y="0"/>
                  </a:lnTo>
                  <a:close/>
                </a:path>
              </a:pathLst>
            </a:custGeom>
            <a:solidFill>
              <a:srgbClr val="000000"/>
            </a:solidFill>
            <a:ln w="9525">
              <a:noFill/>
              <a:round/>
              <a:headEnd/>
              <a:tailEnd/>
            </a:ln>
          </p:spPr>
          <p:txBody>
            <a:bodyPr/>
            <a:lstStyle/>
            <a:p>
              <a:endParaRPr lang="en-US"/>
            </a:p>
          </p:txBody>
        </p:sp>
        <p:sp>
          <p:nvSpPr>
            <p:cNvPr id="3196" name="Freeform 122">
              <a:extLst>
                <a:ext uri="{FF2B5EF4-FFF2-40B4-BE49-F238E27FC236}">
                  <a16:creationId xmlns:a16="http://schemas.microsoft.com/office/drawing/2014/main" id="{C4668881-C852-4FD2-B95A-E9DF9163D221}"/>
                </a:ext>
              </a:extLst>
            </p:cNvPr>
            <p:cNvSpPr>
              <a:spLocks/>
            </p:cNvSpPr>
            <p:nvPr/>
          </p:nvSpPr>
          <p:spPr bwMode="auto">
            <a:xfrm>
              <a:off x="4049" y="3230"/>
              <a:ext cx="17" cy="23"/>
            </a:xfrm>
            <a:custGeom>
              <a:avLst/>
              <a:gdLst>
                <a:gd name="T0" fmla="*/ 9 w 105"/>
                <a:gd name="T1" fmla="*/ 0 h 117"/>
                <a:gd name="T2" fmla="*/ 0 w 105"/>
                <a:gd name="T3" fmla="*/ 10 h 117"/>
                <a:gd name="T4" fmla="*/ 105 w 105"/>
                <a:gd name="T5" fmla="*/ 117 h 117"/>
                <a:gd name="T6" fmla="*/ 9 w 105"/>
                <a:gd name="T7" fmla="*/ 0 h 117"/>
                <a:gd name="T8" fmla="*/ 0 60000 65536"/>
                <a:gd name="T9" fmla="*/ 0 60000 65536"/>
                <a:gd name="T10" fmla="*/ 0 60000 65536"/>
                <a:gd name="T11" fmla="*/ 0 60000 65536"/>
                <a:gd name="T12" fmla="*/ 0 w 105"/>
                <a:gd name="T13" fmla="*/ 0 h 117"/>
                <a:gd name="T14" fmla="*/ 105 w 105"/>
                <a:gd name="T15" fmla="*/ 117 h 117"/>
              </a:gdLst>
              <a:ahLst/>
              <a:cxnLst>
                <a:cxn ang="T8">
                  <a:pos x="T0" y="T1"/>
                </a:cxn>
                <a:cxn ang="T9">
                  <a:pos x="T2" y="T3"/>
                </a:cxn>
                <a:cxn ang="T10">
                  <a:pos x="T4" y="T5"/>
                </a:cxn>
                <a:cxn ang="T11">
                  <a:pos x="T6" y="T7"/>
                </a:cxn>
              </a:cxnLst>
              <a:rect l="T12" t="T13" r="T14" b="T15"/>
              <a:pathLst>
                <a:path w="105" h="117">
                  <a:moveTo>
                    <a:pt x="9" y="0"/>
                  </a:moveTo>
                  <a:lnTo>
                    <a:pt x="0" y="10"/>
                  </a:lnTo>
                  <a:lnTo>
                    <a:pt x="105" y="117"/>
                  </a:lnTo>
                  <a:lnTo>
                    <a:pt x="9" y="0"/>
                  </a:lnTo>
                </a:path>
              </a:pathLst>
            </a:custGeom>
            <a:noFill/>
            <a:ln w="0">
              <a:solidFill>
                <a:srgbClr val="000000"/>
              </a:solidFill>
              <a:prstDash val="solid"/>
              <a:round/>
              <a:headEnd/>
              <a:tailEnd/>
            </a:ln>
          </p:spPr>
          <p:txBody>
            <a:bodyPr/>
            <a:lstStyle/>
            <a:p>
              <a:endParaRPr lang="en-US"/>
            </a:p>
          </p:txBody>
        </p:sp>
        <p:sp>
          <p:nvSpPr>
            <p:cNvPr id="3197" name="Freeform 123">
              <a:extLst>
                <a:ext uri="{FF2B5EF4-FFF2-40B4-BE49-F238E27FC236}">
                  <a16:creationId xmlns:a16="http://schemas.microsoft.com/office/drawing/2014/main" id="{1F57DF09-7A26-459D-A73C-31DE7A1E5B4E}"/>
                </a:ext>
              </a:extLst>
            </p:cNvPr>
            <p:cNvSpPr>
              <a:spLocks/>
            </p:cNvSpPr>
            <p:nvPr/>
          </p:nvSpPr>
          <p:spPr bwMode="auto">
            <a:xfrm>
              <a:off x="4047" y="3232"/>
              <a:ext cx="19" cy="21"/>
            </a:xfrm>
            <a:custGeom>
              <a:avLst/>
              <a:gdLst>
                <a:gd name="T0" fmla="*/ 7 w 112"/>
                <a:gd name="T1" fmla="*/ 0 h 107"/>
                <a:gd name="T2" fmla="*/ 0 w 112"/>
                <a:gd name="T3" fmla="*/ 9 h 107"/>
                <a:gd name="T4" fmla="*/ 112 w 112"/>
                <a:gd name="T5" fmla="*/ 107 h 107"/>
                <a:gd name="T6" fmla="*/ 7 w 112"/>
                <a:gd name="T7" fmla="*/ 0 h 107"/>
                <a:gd name="T8" fmla="*/ 0 60000 65536"/>
                <a:gd name="T9" fmla="*/ 0 60000 65536"/>
                <a:gd name="T10" fmla="*/ 0 60000 65536"/>
                <a:gd name="T11" fmla="*/ 0 60000 65536"/>
                <a:gd name="T12" fmla="*/ 0 w 112"/>
                <a:gd name="T13" fmla="*/ 0 h 107"/>
                <a:gd name="T14" fmla="*/ 112 w 112"/>
                <a:gd name="T15" fmla="*/ 107 h 107"/>
              </a:gdLst>
              <a:ahLst/>
              <a:cxnLst>
                <a:cxn ang="T8">
                  <a:pos x="T0" y="T1"/>
                </a:cxn>
                <a:cxn ang="T9">
                  <a:pos x="T2" y="T3"/>
                </a:cxn>
                <a:cxn ang="T10">
                  <a:pos x="T4" y="T5"/>
                </a:cxn>
                <a:cxn ang="T11">
                  <a:pos x="T6" y="T7"/>
                </a:cxn>
              </a:cxnLst>
              <a:rect l="T12" t="T13" r="T14" b="T15"/>
              <a:pathLst>
                <a:path w="112" h="107">
                  <a:moveTo>
                    <a:pt x="7" y="0"/>
                  </a:moveTo>
                  <a:lnTo>
                    <a:pt x="0" y="9"/>
                  </a:lnTo>
                  <a:lnTo>
                    <a:pt x="112" y="107"/>
                  </a:lnTo>
                  <a:lnTo>
                    <a:pt x="7" y="0"/>
                  </a:lnTo>
                  <a:close/>
                </a:path>
              </a:pathLst>
            </a:custGeom>
            <a:solidFill>
              <a:srgbClr val="000000"/>
            </a:solidFill>
            <a:ln w="9525">
              <a:noFill/>
              <a:round/>
              <a:headEnd/>
              <a:tailEnd/>
            </a:ln>
          </p:spPr>
          <p:txBody>
            <a:bodyPr/>
            <a:lstStyle/>
            <a:p>
              <a:endParaRPr lang="en-US"/>
            </a:p>
          </p:txBody>
        </p:sp>
        <p:sp>
          <p:nvSpPr>
            <p:cNvPr id="3198" name="Freeform 124">
              <a:extLst>
                <a:ext uri="{FF2B5EF4-FFF2-40B4-BE49-F238E27FC236}">
                  <a16:creationId xmlns:a16="http://schemas.microsoft.com/office/drawing/2014/main" id="{7F0D0258-B21B-470D-9732-66F3681EF43F}"/>
                </a:ext>
              </a:extLst>
            </p:cNvPr>
            <p:cNvSpPr>
              <a:spLocks/>
            </p:cNvSpPr>
            <p:nvPr/>
          </p:nvSpPr>
          <p:spPr bwMode="auto">
            <a:xfrm>
              <a:off x="4047" y="3232"/>
              <a:ext cx="19" cy="21"/>
            </a:xfrm>
            <a:custGeom>
              <a:avLst/>
              <a:gdLst>
                <a:gd name="T0" fmla="*/ 7 w 112"/>
                <a:gd name="T1" fmla="*/ 0 h 107"/>
                <a:gd name="T2" fmla="*/ 0 w 112"/>
                <a:gd name="T3" fmla="*/ 9 h 107"/>
                <a:gd name="T4" fmla="*/ 112 w 112"/>
                <a:gd name="T5" fmla="*/ 107 h 107"/>
                <a:gd name="T6" fmla="*/ 7 w 112"/>
                <a:gd name="T7" fmla="*/ 0 h 107"/>
                <a:gd name="T8" fmla="*/ 0 60000 65536"/>
                <a:gd name="T9" fmla="*/ 0 60000 65536"/>
                <a:gd name="T10" fmla="*/ 0 60000 65536"/>
                <a:gd name="T11" fmla="*/ 0 60000 65536"/>
                <a:gd name="T12" fmla="*/ 0 w 112"/>
                <a:gd name="T13" fmla="*/ 0 h 107"/>
                <a:gd name="T14" fmla="*/ 112 w 112"/>
                <a:gd name="T15" fmla="*/ 107 h 107"/>
              </a:gdLst>
              <a:ahLst/>
              <a:cxnLst>
                <a:cxn ang="T8">
                  <a:pos x="T0" y="T1"/>
                </a:cxn>
                <a:cxn ang="T9">
                  <a:pos x="T2" y="T3"/>
                </a:cxn>
                <a:cxn ang="T10">
                  <a:pos x="T4" y="T5"/>
                </a:cxn>
                <a:cxn ang="T11">
                  <a:pos x="T6" y="T7"/>
                </a:cxn>
              </a:cxnLst>
              <a:rect l="T12" t="T13" r="T14" b="T15"/>
              <a:pathLst>
                <a:path w="112" h="107">
                  <a:moveTo>
                    <a:pt x="7" y="0"/>
                  </a:moveTo>
                  <a:lnTo>
                    <a:pt x="0" y="9"/>
                  </a:lnTo>
                  <a:lnTo>
                    <a:pt x="112" y="107"/>
                  </a:lnTo>
                  <a:lnTo>
                    <a:pt x="7" y="0"/>
                  </a:lnTo>
                </a:path>
              </a:pathLst>
            </a:custGeom>
            <a:noFill/>
            <a:ln w="0">
              <a:solidFill>
                <a:srgbClr val="000000"/>
              </a:solidFill>
              <a:prstDash val="solid"/>
              <a:round/>
              <a:headEnd/>
              <a:tailEnd/>
            </a:ln>
          </p:spPr>
          <p:txBody>
            <a:bodyPr/>
            <a:lstStyle/>
            <a:p>
              <a:endParaRPr lang="en-US"/>
            </a:p>
          </p:txBody>
        </p:sp>
        <p:sp>
          <p:nvSpPr>
            <p:cNvPr id="3199" name="Freeform 125">
              <a:extLst>
                <a:ext uri="{FF2B5EF4-FFF2-40B4-BE49-F238E27FC236}">
                  <a16:creationId xmlns:a16="http://schemas.microsoft.com/office/drawing/2014/main" id="{665BE344-3FE3-4439-9D17-03ADD894F8D7}"/>
                </a:ext>
              </a:extLst>
            </p:cNvPr>
            <p:cNvSpPr>
              <a:spLocks/>
            </p:cNvSpPr>
            <p:nvPr/>
          </p:nvSpPr>
          <p:spPr bwMode="auto">
            <a:xfrm>
              <a:off x="4046" y="3233"/>
              <a:ext cx="20" cy="20"/>
            </a:xfrm>
            <a:custGeom>
              <a:avLst/>
              <a:gdLst>
                <a:gd name="T0" fmla="*/ 7 w 119"/>
                <a:gd name="T1" fmla="*/ 0 h 98"/>
                <a:gd name="T2" fmla="*/ 0 w 119"/>
                <a:gd name="T3" fmla="*/ 11 h 98"/>
                <a:gd name="T4" fmla="*/ 119 w 119"/>
                <a:gd name="T5" fmla="*/ 98 h 98"/>
                <a:gd name="T6" fmla="*/ 7 w 119"/>
                <a:gd name="T7" fmla="*/ 0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7" y="0"/>
                  </a:moveTo>
                  <a:lnTo>
                    <a:pt x="0" y="11"/>
                  </a:lnTo>
                  <a:lnTo>
                    <a:pt x="119" y="98"/>
                  </a:lnTo>
                  <a:lnTo>
                    <a:pt x="7" y="0"/>
                  </a:lnTo>
                  <a:close/>
                </a:path>
              </a:pathLst>
            </a:custGeom>
            <a:solidFill>
              <a:srgbClr val="000000"/>
            </a:solidFill>
            <a:ln w="9525">
              <a:noFill/>
              <a:round/>
              <a:headEnd/>
              <a:tailEnd/>
            </a:ln>
          </p:spPr>
          <p:txBody>
            <a:bodyPr/>
            <a:lstStyle/>
            <a:p>
              <a:endParaRPr lang="en-US"/>
            </a:p>
          </p:txBody>
        </p:sp>
        <p:sp>
          <p:nvSpPr>
            <p:cNvPr id="3200" name="Freeform 126">
              <a:extLst>
                <a:ext uri="{FF2B5EF4-FFF2-40B4-BE49-F238E27FC236}">
                  <a16:creationId xmlns:a16="http://schemas.microsoft.com/office/drawing/2014/main" id="{2DFE360E-932E-4A00-B9D1-87153BBB6469}"/>
                </a:ext>
              </a:extLst>
            </p:cNvPr>
            <p:cNvSpPr>
              <a:spLocks/>
            </p:cNvSpPr>
            <p:nvPr/>
          </p:nvSpPr>
          <p:spPr bwMode="auto">
            <a:xfrm>
              <a:off x="4046" y="3233"/>
              <a:ext cx="20" cy="20"/>
            </a:xfrm>
            <a:custGeom>
              <a:avLst/>
              <a:gdLst>
                <a:gd name="T0" fmla="*/ 7 w 119"/>
                <a:gd name="T1" fmla="*/ 0 h 98"/>
                <a:gd name="T2" fmla="*/ 0 w 119"/>
                <a:gd name="T3" fmla="*/ 11 h 98"/>
                <a:gd name="T4" fmla="*/ 119 w 119"/>
                <a:gd name="T5" fmla="*/ 98 h 98"/>
                <a:gd name="T6" fmla="*/ 7 w 119"/>
                <a:gd name="T7" fmla="*/ 0 h 98"/>
                <a:gd name="T8" fmla="*/ 0 60000 65536"/>
                <a:gd name="T9" fmla="*/ 0 60000 65536"/>
                <a:gd name="T10" fmla="*/ 0 60000 65536"/>
                <a:gd name="T11" fmla="*/ 0 60000 65536"/>
                <a:gd name="T12" fmla="*/ 0 w 119"/>
                <a:gd name="T13" fmla="*/ 0 h 98"/>
                <a:gd name="T14" fmla="*/ 119 w 119"/>
                <a:gd name="T15" fmla="*/ 98 h 98"/>
              </a:gdLst>
              <a:ahLst/>
              <a:cxnLst>
                <a:cxn ang="T8">
                  <a:pos x="T0" y="T1"/>
                </a:cxn>
                <a:cxn ang="T9">
                  <a:pos x="T2" y="T3"/>
                </a:cxn>
                <a:cxn ang="T10">
                  <a:pos x="T4" y="T5"/>
                </a:cxn>
                <a:cxn ang="T11">
                  <a:pos x="T6" y="T7"/>
                </a:cxn>
              </a:cxnLst>
              <a:rect l="T12" t="T13" r="T14" b="T15"/>
              <a:pathLst>
                <a:path w="119" h="98">
                  <a:moveTo>
                    <a:pt x="7" y="0"/>
                  </a:moveTo>
                  <a:lnTo>
                    <a:pt x="0" y="11"/>
                  </a:lnTo>
                  <a:lnTo>
                    <a:pt x="119" y="98"/>
                  </a:lnTo>
                  <a:lnTo>
                    <a:pt x="7" y="0"/>
                  </a:lnTo>
                </a:path>
              </a:pathLst>
            </a:custGeom>
            <a:noFill/>
            <a:ln w="0">
              <a:solidFill>
                <a:srgbClr val="000000"/>
              </a:solidFill>
              <a:prstDash val="solid"/>
              <a:round/>
              <a:headEnd/>
              <a:tailEnd/>
            </a:ln>
          </p:spPr>
          <p:txBody>
            <a:bodyPr/>
            <a:lstStyle/>
            <a:p>
              <a:endParaRPr lang="en-US"/>
            </a:p>
          </p:txBody>
        </p:sp>
        <p:sp>
          <p:nvSpPr>
            <p:cNvPr id="3201" name="Freeform 127">
              <a:extLst>
                <a:ext uri="{FF2B5EF4-FFF2-40B4-BE49-F238E27FC236}">
                  <a16:creationId xmlns:a16="http://schemas.microsoft.com/office/drawing/2014/main" id="{342CCFAE-8C4D-4F09-BED1-82A55996FF17}"/>
                </a:ext>
              </a:extLst>
            </p:cNvPr>
            <p:cNvSpPr>
              <a:spLocks/>
            </p:cNvSpPr>
            <p:nvPr/>
          </p:nvSpPr>
          <p:spPr bwMode="auto">
            <a:xfrm>
              <a:off x="4045" y="3236"/>
              <a:ext cx="21" cy="17"/>
            </a:xfrm>
            <a:custGeom>
              <a:avLst/>
              <a:gdLst>
                <a:gd name="T0" fmla="*/ 6 w 125"/>
                <a:gd name="T1" fmla="*/ 0 h 87"/>
                <a:gd name="T2" fmla="*/ 0 w 125"/>
                <a:gd name="T3" fmla="*/ 12 h 87"/>
                <a:gd name="T4" fmla="*/ 125 w 125"/>
                <a:gd name="T5" fmla="*/ 87 h 87"/>
                <a:gd name="T6" fmla="*/ 6 w 125"/>
                <a:gd name="T7" fmla="*/ 0 h 87"/>
                <a:gd name="T8" fmla="*/ 0 60000 65536"/>
                <a:gd name="T9" fmla="*/ 0 60000 65536"/>
                <a:gd name="T10" fmla="*/ 0 60000 65536"/>
                <a:gd name="T11" fmla="*/ 0 60000 65536"/>
                <a:gd name="T12" fmla="*/ 0 w 125"/>
                <a:gd name="T13" fmla="*/ 0 h 87"/>
                <a:gd name="T14" fmla="*/ 125 w 125"/>
                <a:gd name="T15" fmla="*/ 87 h 87"/>
              </a:gdLst>
              <a:ahLst/>
              <a:cxnLst>
                <a:cxn ang="T8">
                  <a:pos x="T0" y="T1"/>
                </a:cxn>
                <a:cxn ang="T9">
                  <a:pos x="T2" y="T3"/>
                </a:cxn>
                <a:cxn ang="T10">
                  <a:pos x="T4" y="T5"/>
                </a:cxn>
                <a:cxn ang="T11">
                  <a:pos x="T6" y="T7"/>
                </a:cxn>
              </a:cxnLst>
              <a:rect l="T12" t="T13" r="T14" b="T15"/>
              <a:pathLst>
                <a:path w="125" h="87">
                  <a:moveTo>
                    <a:pt x="6" y="0"/>
                  </a:moveTo>
                  <a:lnTo>
                    <a:pt x="0" y="12"/>
                  </a:lnTo>
                  <a:lnTo>
                    <a:pt x="125" y="87"/>
                  </a:lnTo>
                  <a:lnTo>
                    <a:pt x="6" y="0"/>
                  </a:lnTo>
                  <a:close/>
                </a:path>
              </a:pathLst>
            </a:custGeom>
            <a:solidFill>
              <a:srgbClr val="000000"/>
            </a:solidFill>
            <a:ln w="9525">
              <a:noFill/>
              <a:round/>
              <a:headEnd/>
              <a:tailEnd/>
            </a:ln>
          </p:spPr>
          <p:txBody>
            <a:bodyPr/>
            <a:lstStyle/>
            <a:p>
              <a:endParaRPr lang="en-US"/>
            </a:p>
          </p:txBody>
        </p:sp>
        <p:sp>
          <p:nvSpPr>
            <p:cNvPr id="3202" name="Freeform 128">
              <a:extLst>
                <a:ext uri="{FF2B5EF4-FFF2-40B4-BE49-F238E27FC236}">
                  <a16:creationId xmlns:a16="http://schemas.microsoft.com/office/drawing/2014/main" id="{D46ABDC1-5B86-485D-9E81-CFCA7B7FFC64}"/>
                </a:ext>
              </a:extLst>
            </p:cNvPr>
            <p:cNvSpPr>
              <a:spLocks/>
            </p:cNvSpPr>
            <p:nvPr/>
          </p:nvSpPr>
          <p:spPr bwMode="auto">
            <a:xfrm>
              <a:off x="4045" y="3236"/>
              <a:ext cx="21" cy="17"/>
            </a:xfrm>
            <a:custGeom>
              <a:avLst/>
              <a:gdLst>
                <a:gd name="T0" fmla="*/ 6 w 125"/>
                <a:gd name="T1" fmla="*/ 0 h 87"/>
                <a:gd name="T2" fmla="*/ 0 w 125"/>
                <a:gd name="T3" fmla="*/ 12 h 87"/>
                <a:gd name="T4" fmla="*/ 125 w 125"/>
                <a:gd name="T5" fmla="*/ 87 h 87"/>
                <a:gd name="T6" fmla="*/ 6 w 125"/>
                <a:gd name="T7" fmla="*/ 0 h 87"/>
                <a:gd name="T8" fmla="*/ 0 60000 65536"/>
                <a:gd name="T9" fmla="*/ 0 60000 65536"/>
                <a:gd name="T10" fmla="*/ 0 60000 65536"/>
                <a:gd name="T11" fmla="*/ 0 60000 65536"/>
                <a:gd name="T12" fmla="*/ 0 w 125"/>
                <a:gd name="T13" fmla="*/ 0 h 87"/>
                <a:gd name="T14" fmla="*/ 125 w 125"/>
                <a:gd name="T15" fmla="*/ 87 h 87"/>
              </a:gdLst>
              <a:ahLst/>
              <a:cxnLst>
                <a:cxn ang="T8">
                  <a:pos x="T0" y="T1"/>
                </a:cxn>
                <a:cxn ang="T9">
                  <a:pos x="T2" y="T3"/>
                </a:cxn>
                <a:cxn ang="T10">
                  <a:pos x="T4" y="T5"/>
                </a:cxn>
                <a:cxn ang="T11">
                  <a:pos x="T6" y="T7"/>
                </a:cxn>
              </a:cxnLst>
              <a:rect l="T12" t="T13" r="T14" b="T15"/>
              <a:pathLst>
                <a:path w="125" h="87">
                  <a:moveTo>
                    <a:pt x="6" y="0"/>
                  </a:moveTo>
                  <a:lnTo>
                    <a:pt x="0" y="12"/>
                  </a:lnTo>
                  <a:lnTo>
                    <a:pt x="125" y="87"/>
                  </a:lnTo>
                  <a:lnTo>
                    <a:pt x="6" y="0"/>
                  </a:lnTo>
                </a:path>
              </a:pathLst>
            </a:custGeom>
            <a:noFill/>
            <a:ln w="0">
              <a:solidFill>
                <a:srgbClr val="000000"/>
              </a:solidFill>
              <a:prstDash val="solid"/>
              <a:round/>
              <a:headEnd/>
              <a:tailEnd/>
            </a:ln>
          </p:spPr>
          <p:txBody>
            <a:bodyPr/>
            <a:lstStyle/>
            <a:p>
              <a:endParaRPr lang="en-US"/>
            </a:p>
          </p:txBody>
        </p:sp>
        <p:sp>
          <p:nvSpPr>
            <p:cNvPr id="3203" name="Freeform 129">
              <a:extLst>
                <a:ext uri="{FF2B5EF4-FFF2-40B4-BE49-F238E27FC236}">
                  <a16:creationId xmlns:a16="http://schemas.microsoft.com/office/drawing/2014/main" id="{92D73C76-1CAD-4FA7-82B3-9D75E1E3FE81}"/>
                </a:ext>
              </a:extLst>
            </p:cNvPr>
            <p:cNvSpPr>
              <a:spLocks/>
            </p:cNvSpPr>
            <p:nvPr/>
          </p:nvSpPr>
          <p:spPr bwMode="auto">
            <a:xfrm>
              <a:off x="4044" y="3238"/>
              <a:ext cx="22" cy="15"/>
            </a:xfrm>
            <a:custGeom>
              <a:avLst/>
              <a:gdLst>
                <a:gd name="T0" fmla="*/ 5 w 130"/>
                <a:gd name="T1" fmla="*/ 0 h 75"/>
                <a:gd name="T2" fmla="*/ 0 w 130"/>
                <a:gd name="T3" fmla="*/ 12 h 75"/>
                <a:gd name="T4" fmla="*/ 130 w 130"/>
                <a:gd name="T5" fmla="*/ 75 h 75"/>
                <a:gd name="T6" fmla="*/ 5 w 130"/>
                <a:gd name="T7" fmla="*/ 0 h 75"/>
                <a:gd name="T8" fmla="*/ 0 60000 65536"/>
                <a:gd name="T9" fmla="*/ 0 60000 65536"/>
                <a:gd name="T10" fmla="*/ 0 60000 65536"/>
                <a:gd name="T11" fmla="*/ 0 60000 65536"/>
                <a:gd name="T12" fmla="*/ 0 w 130"/>
                <a:gd name="T13" fmla="*/ 0 h 75"/>
                <a:gd name="T14" fmla="*/ 130 w 130"/>
                <a:gd name="T15" fmla="*/ 75 h 75"/>
              </a:gdLst>
              <a:ahLst/>
              <a:cxnLst>
                <a:cxn ang="T8">
                  <a:pos x="T0" y="T1"/>
                </a:cxn>
                <a:cxn ang="T9">
                  <a:pos x="T2" y="T3"/>
                </a:cxn>
                <a:cxn ang="T10">
                  <a:pos x="T4" y="T5"/>
                </a:cxn>
                <a:cxn ang="T11">
                  <a:pos x="T6" y="T7"/>
                </a:cxn>
              </a:cxnLst>
              <a:rect l="T12" t="T13" r="T14" b="T15"/>
              <a:pathLst>
                <a:path w="130" h="75">
                  <a:moveTo>
                    <a:pt x="5" y="0"/>
                  </a:moveTo>
                  <a:lnTo>
                    <a:pt x="0" y="12"/>
                  </a:lnTo>
                  <a:lnTo>
                    <a:pt x="130" y="75"/>
                  </a:lnTo>
                  <a:lnTo>
                    <a:pt x="5" y="0"/>
                  </a:lnTo>
                  <a:close/>
                </a:path>
              </a:pathLst>
            </a:custGeom>
            <a:solidFill>
              <a:srgbClr val="000000"/>
            </a:solidFill>
            <a:ln w="9525">
              <a:noFill/>
              <a:round/>
              <a:headEnd/>
              <a:tailEnd/>
            </a:ln>
          </p:spPr>
          <p:txBody>
            <a:bodyPr/>
            <a:lstStyle/>
            <a:p>
              <a:endParaRPr lang="en-US"/>
            </a:p>
          </p:txBody>
        </p:sp>
        <p:sp>
          <p:nvSpPr>
            <p:cNvPr id="3204" name="Freeform 130">
              <a:extLst>
                <a:ext uri="{FF2B5EF4-FFF2-40B4-BE49-F238E27FC236}">
                  <a16:creationId xmlns:a16="http://schemas.microsoft.com/office/drawing/2014/main" id="{5FE928AF-E38C-460E-8560-FC03248C27BE}"/>
                </a:ext>
              </a:extLst>
            </p:cNvPr>
            <p:cNvSpPr>
              <a:spLocks/>
            </p:cNvSpPr>
            <p:nvPr/>
          </p:nvSpPr>
          <p:spPr bwMode="auto">
            <a:xfrm>
              <a:off x="4044" y="3238"/>
              <a:ext cx="22" cy="15"/>
            </a:xfrm>
            <a:custGeom>
              <a:avLst/>
              <a:gdLst>
                <a:gd name="T0" fmla="*/ 5 w 130"/>
                <a:gd name="T1" fmla="*/ 0 h 75"/>
                <a:gd name="T2" fmla="*/ 0 w 130"/>
                <a:gd name="T3" fmla="*/ 12 h 75"/>
                <a:gd name="T4" fmla="*/ 130 w 130"/>
                <a:gd name="T5" fmla="*/ 75 h 75"/>
                <a:gd name="T6" fmla="*/ 5 w 130"/>
                <a:gd name="T7" fmla="*/ 0 h 75"/>
                <a:gd name="T8" fmla="*/ 0 60000 65536"/>
                <a:gd name="T9" fmla="*/ 0 60000 65536"/>
                <a:gd name="T10" fmla="*/ 0 60000 65536"/>
                <a:gd name="T11" fmla="*/ 0 60000 65536"/>
                <a:gd name="T12" fmla="*/ 0 w 130"/>
                <a:gd name="T13" fmla="*/ 0 h 75"/>
                <a:gd name="T14" fmla="*/ 130 w 130"/>
                <a:gd name="T15" fmla="*/ 75 h 75"/>
              </a:gdLst>
              <a:ahLst/>
              <a:cxnLst>
                <a:cxn ang="T8">
                  <a:pos x="T0" y="T1"/>
                </a:cxn>
                <a:cxn ang="T9">
                  <a:pos x="T2" y="T3"/>
                </a:cxn>
                <a:cxn ang="T10">
                  <a:pos x="T4" y="T5"/>
                </a:cxn>
                <a:cxn ang="T11">
                  <a:pos x="T6" y="T7"/>
                </a:cxn>
              </a:cxnLst>
              <a:rect l="T12" t="T13" r="T14" b="T15"/>
              <a:pathLst>
                <a:path w="130" h="75">
                  <a:moveTo>
                    <a:pt x="5" y="0"/>
                  </a:moveTo>
                  <a:lnTo>
                    <a:pt x="0" y="12"/>
                  </a:lnTo>
                  <a:lnTo>
                    <a:pt x="130" y="75"/>
                  </a:lnTo>
                  <a:lnTo>
                    <a:pt x="5" y="0"/>
                  </a:lnTo>
                </a:path>
              </a:pathLst>
            </a:custGeom>
            <a:noFill/>
            <a:ln w="0">
              <a:solidFill>
                <a:srgbClr val="000000"/>
              </a:solidFill>
              <a:prstDash val="solid"/>
              <a:round/>
              <a:headEnd/>
              <a:tailEnd/>
            </a:ln>
          </p:spPr>
          <p:txBody>
            <a:bodyPr/>
            <a:lstStyle/>
            <a:p>
              <a:endParaRPr lang="en-US"/>
            </a:p>
          </p:txBody>
        </p:sp>
        <p:sp>
          <p:nvSpPr>
            <p:cNvPr id="3205" name="Freeform 131">
              <a:extLst>
                <a:ext uri="{FF2B5EF4-FFF2-40B4-BE49-F238E27FC236}">
                  <a16:creationId xmlns:a16="http://schemas.microsoft.com/office/drawing/2014/main" id="{19469580-F0B1-4617-B020-27FDE7F9F814}"/>
                </a:ext>
              </a:extLst>
            </p:cNvPr>
            <p:cNvSpPr>
              <a:spLocks/>
            </p:cNvSpPr>
            <p:nvPr/>
          </p:nvSpPr>
          <p:spPr bwMode="auto">
            <a:xfrm>
              <a:off x="4044" y="3240"/>
              <a:ext cx="22" cy="13"/>
            </a:xfrm>
            <a:custGeom>
              <a:avLst/>
              <a:gdLst>
                <a:gd name="T0" fmla="*/ 5 w 135"/>
                <a:gd name="T1" fmla="*/ 0 h 63"/>
                <a:gd name="T2" fmla="*/ 0 w 135"/>
                <a:gd name="T3" fmla="*/ 12 h 63"/>
                <a:gd name="T4" fmla="*/ 135 w 135"/>
                <a:gd name="T5" fmla="*/ 63 h 63"/>
                <a:gd name="T6" fmla="*/ 5 w 135"/>
                <a:gd name="T7" fmla="*/ 0 h 63"/>
                <a:gd name="T8" fmla="*/ 0 60000 65536"/>
                <a:gd name="T9" fmla="*/ 0 60000 65536"/>
                <a:gd name="T10" fmla="*/ 0 60000 65536"/>
                <a:gd name="T11" fmla="*/ 0 60000 65536"/>
                <a:gd name="T12" fmla="*/ 0 w 135"/>
                <a:gd name="T13" fmla="*/ 0 h 63"/>
                <a:gd name="T14" fmla="*/ 135 w 135"/>
                <a:gd name="T15" fmla="*/ 63 h 63"/>
              </a:gdLst>
              <a:ahLst/>
              <a:cxnLst>
                <a:cxn ang="T8">
                  <a:pos x="T0" y="T1"/>
                </a:cxn>
                <a:cxn ang="T9">
                  <a:pos x="T2" y="T3"/>
                </a:cxn>
                <a:cxn ang="T10">
                  <a:pos x="T4" y="T5"/>
                </a:cxn>
                <a:cxn ang="T11">
                  <a:pos x="T6" y="T7"/>
                </a:cxn>
              </a:cxnLst>
              <a:rect l="T12" t="T13" r="T14" b="T15"/>
              <a:pathLst>
                <a:path w="135" h="63">
                  <a:moveTo>
                    <a:pt x="5" y="0"/>
                  </a:moveTo>
                  <a:lnTo>
                    <a:pt x="0" y="12"/>
                  </a:lnTo>
                  <a:lnTo>
                    <a:pt x="135" y="63"/>
                  </a:lnTo>
                  <a:lnTo>
                    <a:pt x="5" y="0"/>
                  </a:lnTo>
                  <a:close/>
                </a:path>
              </a:pathLst>
            </a:custGeom>
            <a:solidFill>
              <a:srgbClr val="000000"/>
            </a:solidFill>
            <a:ln w="9525">
              <a:noFill/>
              <a:round/>
              <a:headEnd/>
              <a:tailEnd/>
            </a:ln>
          </p:spPr>
          <p:txBody>
            <a:bodyPr/>
            <a:lstStyle/>
            <a:p>
              <a:endParaRPr lang="en-US"/>
            </a:p>
          </p:txBody>
        </p:sp>
        <p:sp>
          <p:nvSpPr>
            <p:cNvPr id="3206" name="Freeform 132">
              <a:extLst>
                <a:ext uri="{FF2B5EF4-FFF2-40B4-BE49-F238E27FC236}">
                  <a16:creationId xmlns:a16="http://schemas.microsoft.com/office/drawing/2014/main" id="{FC46DB8D-1E08-46E9-A491-746B2C9D0F36}"/>
                </a:ext>
              </a:extLst>
            </p:cNvPr>
            <p:cNvSpPr>
              <a:spLocks/>
            </p:cNvSpPr>
            <p:nvPr/>
          </p:nvSpPr>
          <p:spPr bwMode="auto">
            <a:xfrm>
              <a:off x="4044" y="3240"/>
              <a:ext cx="22" cy="13"/>
            </a:xfrm>
            <a:custGeom>
              <a:avLst/>
              <a:gdLst>
                <a:gd name="T0" fmla="*/ 5 w 135"/>
                <a:gd name="T1" fmla="*/ 0 h 63"/>
                <a:gd name="T2" fmla="*/ 0 w 135"/>
                <a:gd name="T3" fmla="*/ 12 h 63"/>
                <a:gd name="T4" fmla="*/ 135 w 135"/>
                <a:gd name="T5" fmla="*/ 63 h 63"/>
                <a:gd name="T6" fmla="*/ 5 w 135"/>
                <a:gd name="T7" fmla="*/ 0 h 63"/>
                <a:gd name="T8" fmla="*/ 0 60000 65536"/>
                <a:gd name="T9" fmla="*/ 0 60000 65536"/>
                <a:gd name="T10" fmla="*/ 0 60000 65536"/>
                <a:gd name="T11" fmla="*/ 0 60000 65536"/>
                <a:gd name="T12" fmla="*/ 0 w 135"/>
                <a:gd name="T13" fmla="*/ 0 h 63"/>
                <a:gd name="T14" fmla="*/ 135 w 135"/>
                <a:gd name="T15" fmla="*/ 63 h 63"/>
              </a:gdLst>
              <a:ahLst/>
              <a:cxnLst>
                <a:cxn ang="T8">
                  <a:pos x="T0" y="T1"/>
                </a:cxn>
                <a:cxn ang="T9">
                  <a:pos x="T2" y="T3"/>
                </a:cxn>
                <a:cxn ang="T10">
                  <a:pos x="T4" y="T5"/>
                </a:cxn>
                <a:cxn ang="T11">
                  <a:pos x="T6" y="T7"/>
                </a:cxn>
              </a:cxnLst>
              <a:rect l="T12" t="T13" r="T14" b="T15"/>
              <a:pathLst>
                <a:path w="135" h="63">
                  <a:moveTo>
                    <a:pt x="5" y="0"/>
                  </a:moveTo>
                  <a:lnTo>
                    <a:pt x="0" y="12"/>
                  </a:lnTo>
                  <a:lnTo>
                    <a:pt x="135" y="63"/>
                  </a:lnTo>
                  <a:lnTo>
                    <a:pt x="5" y="0"/>
                  </a:lnTo>
                </a:path>
              </a:pathLst>
            </a:custGeom>
            <a:noFill/>
            <a:ln w="0">
              <a:solidFill>
                <a:srgbClr val="000000"/>
              </a:solidFill>
              <a:prstDash val="solid"/>
              <a:round/>
              <a:headEnd/>
              <a:tailEnd/>
            </a:ln>
          </p:spPr>
          <p:txBody>
            <a:bodyPr/>
            <a:lstStyle/>
            <a:p>
              <a:endParaRPr lang="en-US"/>
            </a:p>
          </p:txBody>
        </p:sp>
        <p:sp>
          <p:nvSpPr>
            <p:cNvPr id="3207" name="Freeform 133">
              <a:extLst>
                <a:ext uri="{FF2B5EF4-FFF2-40B4-BE49-F238E27FC236}">
                  <a16:creationId xmlns:a16="http://schemas.microsoft.com/office/drawing/2014/main" id="{BF5E906D-18B3-4A0B-A5BA-4A318C090EAE}"/>
                </a:ext>
              </a:extLst>
            </p:cNvPr>
            <p:cNvSpPr>
              <a:spLocks/>
            </p:cNvSpPr>
            <p:nvPr/>
          </p:nvSpPr>
          <p:spPr bwMode="auto">
            <a:xfrm>
              <a:off x="4043" y="3243"/>
              <a:ext cx="23" cy="10"/>
            </a:xfrm>
            <a:custGeom>
              <a:avLst/>
              <a:gdLst>
                <a:gd name="T0" fmla="*/ 3 w 138"/>
                <a:gd name="T1" fmla="*/ 0 h 51"/>
                <a:gd name="T2" fmla="*/ 0 w 138"/>
                <a:gd name="T3" fmla="*/ 13 h 51"/>
                <a:gd name="T4" fmla="*/ 138 w 138"/>
                <a:gd name="T5" fmla="*/ 51 h 51"/>
                <a:gd name="T6" fmla="*/ 3 w 138"/>
                <a:gd name="T7" fmla="*/ 0 h 51"/>
                <a:gd name="T8" fmla="*/ 0 60000 65536"/>
                <a:gd name="T9" fmla="*/ 0 60000 65536"/>
                <a:gd name="T10" fmla="*/ 0 60000 65536"/>
                <a:gd name="T11" fmla="*/ 0 60000 65536"/>
                <a:gd name="T12" fmla="*/ 0 w 138"/>
                <a:gd name="T13" fmla="*/ 0 h 51"/>
                <a:gd name="T14" fmla="*/ 138 w 138"/>
                <a:gd name="T15" fmla="*/ 51 h 51"/>
              </a:gdLst>
              <a:ahLst/>
              <a:cxnLst>
                <a:cxn ang="T8">
                  <a:pos x="T0" y="T1"/>
                </a:cxn>
                <a:cxn ang="T9">
                  <a:pos x="T2" y="T3"/>
                </a:cxn>
                <a:cxn ang="T10">
                  <a:pos x="T4" y="T5"/>
                </a:cxn>
                <a:cxn ang="T11">
                  <a:pos x="T6" y="T7"/>
                </a:cxn>
              </a:cxnLst>
              <a:rect l="T12" t="T13" r="T14" b="T15"/>
              <a:pathLst>
                <a:path w="138" h="51">
                  <a:moveTo>
                    <a:pt x="3" y="0"/>
                  </a:moveTo>
                  <a:lnTo>
                    <a:pt x="0" y="13"/>
                  </a:lnTo>
                  <a:lnTo>
                    <a:pt x="138" y="51"/>
                  </a:lnTo>
                  <a:lnTo>
                    <a:pt x="3" y="0"/>
                  </a:lnTo>
                  <a:close/>
                </a:path>
              </a:pathLst>
            </a:custGeom>
            <a:solidFill>
              <a:srgbClr val="000000"/>
            </a:solidFill>
            <a:ln w="9525">
              <a:noFill/>
              <a:round/>
              <a:headEnd/>
              <a:tailEnd/>
            </a:ln>
          </p:spPr>
          <p:txBody>
            <a:bodyPr/>
            <a:lstStyle/>
            <a:p>
              <a:endParaRPr lang="en-US"/>
            </a:p>
          </p:txBody>
        </p:sp>
        <p:sp>
          <p:nvSpPr>
            <p:cNvPr id="3208" name="Freeform 134">
              <a:extLst>
                <a:ext uri="{FF2B5EF4-FFF2-40B4-BE49-F238E27FC236}">
                  <a16:creationId xmlns:a16="http://schemas.microsoft.com/office/drawing/2014/main" id="{9B573693-C979-4324-B799-66260807EE28}"/>
                </a:ext>
              </a:extLst>
            </p:cNvPr>
            <p:cNvSpPr>
              <a:spLocks/>
            </p:cNvSpPr>
            <p:nvPr/>
          </p:nvSpPr>
          <p:spPr bwMode="auto">
            <a:xfrm>
              <a:off x="4043" y="3243"/>
              <a:ext cx="23" cy="10"/>
            </a:xfrm>
            <a:custGeom>
              <a:avLst/>
              <a:gdLst>
                <a:gd name="T0" fmla="*/ 3 w 138"/>
                <a:gd name="T1" fmla="*/ 0 h 51"/>
                <a:gd name="T2" fmla="*/ 0 w 138"/>
                <a:gd name="T3" fmla="*/ 13 h 51"/>
                <a:gd name="T4" fmla="*/ 138 w 138"/>
                <a:gd name="T5" fmla="*/ 51 h 51"/>
                <a:gd name="T6" fmla="*/ 3 w 138"/>
                <a:gd name="T7" fmla="*/ 0 h 51"/>
                <a:gd name="T8" fmla="*/ 0 60000 65536"/>
                <a:gd name="T9" fmla="*/ 0 60000 65536"/>
                <a:gd name="T10" fmla="*/ 0 60000 65536"/>
                <a:gd name="T11" fmla="*/ 0 60000 65536"/>
                <a:gd name="T12" fmla="*/ 0 w 138"/>
                <a:gd name="T13" fmla="*/ 0 h 51"/>
                <a:gd name="T14" fmla="*/ 138 w 138"/>
                <a:gd name="T15" fmla="*/ 51 h 51"/>
              </a:gdLst>
              <a:ahLst/>
              <a:cxnLst>
                <a:cxn ang="T8">
                  <a:pos x="T0" y="T1"/>
                </a:cxn>
                <a:cxn ang="T9">
                  <a:pos x="T2" y="T3"/>
                </a:cxn>
                <a:cxn ang="T10">
                  <a:pos x="T4" y="T5"/>
                </a:cxn>
                <a:cxn ang="T11">
                  <a:pos x="T6" y="T7"/>
                </a:cxn>
              </a:cxnLst>
              <a:rect l="T12" t="T13" r="T14" b="T15"/>
              <a:pathLst>
                <a:path w="138" h="51">
                  <a:moveTo>
                    <a:pt x="3" y="0"/>
                  </a:moveTo>
                  <a:lnTo>
                    <a:pt x="0" y="13"/>
                  </a:lnTo>
                  <a:lnTo>
                    <a:pt x="138" y="51"/>
                  </a:lnTo>
                  <a:lnTo>
                    <a:pt x="3" y="0"/>
                  </a:lnTo>
                </a:path>
              </a:pathLst>
            </a:custGeom>
            <a:noFill/>
            <a:ln w="0">
              <a:solidFill>
                <a:srgbClr val="000000"/>
              </a:solidFill>
              <a:prstDash val="solid"/>
              <a:round/>
              <a:headEnd/>
              <a:tailEnd/>
            </a:ln>
          </p:spPr>
          <p:txBody>
            <a:bodyPr/>
            <a:lstStyle/>
            <a:p>
              <a:endParaRPr lang="en-US"/>
            </a:p>
          </p:txBody>
        </p:sp>
        <p:sp>
          <p:nvSpPr>
            <p:cNvPr id="3209" name="Freeform 135">
              <a:extLst>
                <a:ext uri="{FF2B5EF4-FFF2-40B4-BE49-F238E27FC236}">
                  <a16:creationId xmlns:a16="http://schemas.microsoft.com/office/drawing/2014/main" id="{7273FDCC-BEDC-4A85-B488-02D7434F21C2}"/>
                </a:ext>
              </a:extLst>
            </p:cNvPr>
            <p:cNvSpPr>
              <a:spLocks/>
            </p:cNvSpPr>
            <p:nvPr/>
          </p:nvSpPr>
          <p:spPr bwMode="auto">
            <a:xfrm>
              <a:off x="4043" y="3245"/>
              <a:ext cx="23" cy="8"/>
            </a:xfrm>
            <a:custGeom>
              <a:avLst/>
              <a:gdLst>
                <a:gd name="T0" fmla="*/ 2 w 140"/>
                <a:gd name="T1" fmla="*/ 0 h 38"/>
                <a:gd name="T2" fmla="*/ 0 w 140"/>
                <a:gd name="T3" fmla="*/ 12 h 38"/>
                <a:gd name="T4" fmla="*/ 140 w 140"/>
                <a:gd name="T5" fmla="*/ 38 h 38"/>
                <a:gd name="T6" fmla="*/ 2 w 140"/>
                <a:gd name="T7" fmla="*/ 0 h 38"/>
                <a:gd name="T8" fmla="*/ 0 60000 65536"/>
                <a:gd name="T9" fmla="*/ 0 60000 65536"/>
                <a:gd name="T10" fmla="*/ 0 60000 65536"/>
                <a:gd name="T11" fmla="*/ 0 60000 65536"/>
                <a:gd name="T12" fmla="*/ 0 w 140"/>
                <a:gd name="T13" fmla="*/ 0 h 38"/>
                <a:gd name="T14" fmla="*/ 140 w 140"/>
                <a:gd name="T15" fmla="*/ 38 h 38"/>
              </a:gdLst>
              <a:ahLst/>
              <a:cxnLst>
                <a:cxn ang="T8">
                  <a:pos x="T0" y="T1"/>
                </a:cxn>
                <a:cxn ang="T9">
                  <a:pos x="T2" y="T3"/>
                </a:cxn>
                <a:cxn ang="T10">
                  <a:pos x="T4" y="T5"/>
                </a:cxn>
                <a:cxn ang="T11">
                  <a:pos x="T6" y="T7"/>
                </a:cxn>
              </a:cxnLst>
              <a:rect l="T12" t="T13" r="T14" b="T15"/>
              <a:pathLst>
                <a:path w="140" h="38">
                  <a:moveTo>
                    <a:pt x="2" y="0"/>
                  </a:moveTo>
                  <a:lnTo>
                    <a:pt x="0" y="12"/>
                  </a:lnTo>
                  <a:lnTo>
                    <a:pt x="140" y="38"/>
                  </a:lnTo>
                  <a:lnTo>
                    <a:pt x="2" y="0"/>
                  </a:lnTo>
                  <a:close/>
                </a:path>
              </a:pathLst>
            </a:custGeom>
            <a:solidFill>
              <a:srgbClr val="000000"/>
            </a:solidFill>
            <a:ln w="9525">
              <a:noFill/>
              <a:round/>
              <a:headEnd/>
              <a:tailEnd/>
            </a:ln>
          </p:spPr>
          <p:txBody>
            <a:bodyPr/>
            <a:lstStyle/>
            <a:p>
              <a:endParaRPr lang="en-US"/>
            </a:p>
          </p:txBody>
        </p:sp>
        <p:sp>
          <p:nvSpPr>
            <p:cNvPr id="3210" name="Freeform 136">
              <a:extLst>
                <a:ext uri="{FF2B5EF4-FFF2-40B4-BE49-F238E27FC236}">
                  <a16:creationId xmlns:a16="http://schemas.microsoft.com/office/drawing/2014/main" id="{F9AD3D8C-A1F0-4487-A88D-EE41970FF405}"/>
                </a:ext>
              </a:extLst>
            </p:cNvPr>
            <p:cNvSpPr>
              <a:spLocks/>
            </p:cNvSpPr>
            <p:nvPr/>
          </p:nvSpPr>
          <p:spPr bwMode="auto">
            <a:xfrm>
              <a:off x="4043" y="3245"/>
              <a:ext cx="23" cy="8"/>
            </a:xfrm>
            <a:custGeom>
              <a:avLst/>
              <a:gdLst>
                <a:gd name="T0" fmla="*/ 2 w 140"/>
                <a:gd name="T1" fmla="*/ 0 h 38"/>
                <a:gd name="T2" fmla="*/ 0 w 140"/>
                <a:gd name="T3" fmla="*/ 12 h 38"/>
                <a:gd name="T4" fmla="*/ 140 w 140"/>
                <a:gd name="T5" fmla="*/ 38 h 38"/>
                <a:gd name="T6" fmla="*/ 2 w 140"/>
                <a:gd name="T7" fmla="*/ 0 h 38"/>
                <a:gd name="T8" fmla="*/ 0 60000 65536"/>
                <a:gd name="T9" fmla="*/ 0 60000 65536"/>
                <a:gd name="T10" fmla="*/ 0 60000 65536"/>
                <a:gd name="T11" fmla="*/ 0 60000 65536"/>
                <a:gd name="T12" fmla="*/ 0 w 140"/>
                <a:gd name="T13" fmla="*/ 0 h 38"/>
                <a:gd name="T14" fmla="*/ 140 w 140"/>
                <a:gd name="T15" fmla="*/ 38 h 38"/>
              </a:gdLst>
              <a:ahLst/>
              <a:cxnLst>
                <a:cxn ang="T8">
                  <a:pos x="T0" y="T1"/>
                </a:cxn>
                <a:cxn ang="T9">
                  <a:pos x="T2" y="T3"/>
                </a:cxn>
                <a:cxn ang="T10">
                  <a:pos x="T4" y="T5"/>
                </a:cxn>
                <a:cxn ang="T11">
                  <a:pos x="T6" y="T7"/>
                </a:cxn>
              </a:cxnLst>
              <a:rect l="T12" t="T13" r="T14" b="T15"/>
              <a:pathLst>
                <a:path w="140" h="38">
                  <a:moveTo>
                    <a:pt x="2" y="0"/>
                  </a:moveTo>
                  <a:lnTo>
                    <a:pt x="0" y="12"/>
                  </a:lnTo>
                  <a:lnTo>
                    <a:pt x="140" y="38"/>
                  </a:lnTo>
                  <a:lnTo>
                    <a:pt x="2" y="0"/>
                  </a:lnTo>
                </a:path>
              </a:pathLst>
            </a:custGeom>
            <a:noFill/>
            <a:ln w="0">
              <a:solidFill>
                <a:srgbClr val="000000"/>
              </a:solidFill>
              <a:prstDash val="solid"/>
              <a:round/>
              <a:headEnd/>
              <a:tailEnd/>
            </a:ln>
          </p:spPr>
          <p:txBody>
            <a:bodyPr/>
            <a:lstStyle/>
            <a:p>
              <a:endParaRPr lang="en-US"/>
            </a:p>
          </p:txBody>
        </p:sp>
        <p:sp>
          <p:nvSpPr>
            <p:cNvPr id="3211" name="Freeform 137">
              <a:extLst>
                <a:ext uri="{FF2B5EF4-FFF2-40B4-BE49-F238E27FC236}">
                  <a16:creationId xmlns:a16="http://schemas.microsoft.com/office/drawing/2014/main" id="{D7271FB1-7652-412B-9ED7-01CD3C6DB04E}"/>
                </a:ext>
              </a:extLst>
            </p:cNvPr>
            <p:cNvSpPr>
              <a:spLocks/>
            </p:cNvSpPr>
            <p:nvPr/>
          </p:nvSpPr>
          <p:spPr bwMode="auto">
            <a:xfrm>
              <a:off x="4042" y="3248"/>
              <a:ext cx="24" cy="5"/>
            </a:xfrm>
            <a:custGeom>
              <a:avLst/>
              <a:gdLst>
                <a:gd name="T0" fmla="*/ 1 w 141"/>
                <a:gd name="T1" fmla="*/ 0 h 26"/>
                <a:gd name="T2" fmla="*/ 0 w 141"/>
                <a:gd name="T3" fmla="*/ 13 h 26"/>
                <a:gd name="T4" fmla="*/ 141 w 141"/>
                <a:gd name="T5" fmla="*/ 26 h 26"/>
                <a:gd name="T6" fmla="*/ 1 w 141"/>
                <a:gd name="T7" fmla="*/ 0 h 26"/>
                <a:gd name="T8" fmla="*/ 0 60000 65536"/>
                <a:gd name="T9" fmla="*/ 0 60000 65536"/>
                <a:gd name="T10" fmla="*/ 0 60000 65536"/>
                <a:gd name="T11" fmla="*/ 0 60000 65536"/>
                <a:gd name="T12" fmla="*/ 0 w 141"/>
                <a:gd name="T13" fmla="*/ 0 h 26"/>
                <a:gd name="T14" fmla="*/ 141 w 141"/>
                <a:gd name="T15" fmla="*/ 26 h 26"/>
              </a:gdLst>
              <a:ahLst/>
              <a:cxnLst>
                <a:cxn ang="T8">
                  <a:pos x="T0" y="T1"/>
                </a:cxn>
                <a:cxn ang="T9">
                  <a:pos x="T2" y="T3"/>
                </a:cxn>
                <a:cxn ang="T10">
                  <a:pos x="T4" y="T5"/>
                </a:cxn>
                <a:cxn ang="T11">
                  <a:pos x="T6" y="T7"/>
                </a:cxn>
              </a:cxnLst>
              <a:rect l="T12" t="T13" r="T14" b="T15"/>
              <a:pathLst>
                <a:path w="141" h="26">
                  <a:moveTo>
                    <a:pt x="1" y="0"/>
                  </a:moveTo>
                  <a:lnTo>
                    <a:pt x="0" y="13"/>
                  </a:lnTo>
                  <a:lnTo>
                    <a:pt x="141" y="26"/>
                  </a:lnTo>
                  <a:lnTo>
                    <a:pt x="1" y="0"/>
                  </a:lnTo>
                  <a:close/>
                </a:path>
              </a:pathLst>
            </a:custGeom>
            <a:solidFill>
              <a:srgbClr val="000000"/>
            </a:solidFill>
            <a:ln w="9525">
              <a:noFill/>
              <a:round/>
              <a:headEnd/>
              <a:tailEnd/>
            </a:ln>
          </p:spPr>
          <p:txBody>
            <a:bodyPr/>
            <a:lstStyle/>
            <a:p>
              <a:endParaRPr lang="en-US"/>
            </a:p>
          </p:txBody>
        </p:sp>
        <p:sp>
          <p:nvSpPr>
            <p:cNvPr id="3212" name="Freeform 138">
              <a:extLst>
                <a:ext uri="{FF2B5EF4-FFF2-40B4-BE49-F238E27FC236}">
                  <a16:creationId xmlns:a16="http://schemas.microsoft.com/office/drawing/2014/main" id="{FB40CD7E-177C-473F-BE5B-62A38E15C006}"/>
                </a:ext>
              </a:extLst>
            </p:cNvPr>
            <p:cNvSpPr>
              <a:spLocks/>
            </p:cNvSpPr>
            <p:nvPr/>
          </p:nvSpPr>
          <p:spPr bwMode="auto">
            <a:xfrm>
              <a:off x="4042" y="3248"/>
              <a:ext cx="24" cy="5"/>
            </a:xfrm>
            <a:custGeom>
              <a:avLst/>
              <a:gdLst>
                <a:gd name="T0" fmla="*/ 1 w 141"/>
                <a:gd name="T1" fmla="*/ 0 h 26"/>
                <a:gd name="T2" fmla="*/ 0 w 141"/>
                <a:gd name="T3" fmla="*/ 13 h 26"/>
                <a:gd name="T4" fmla="*/ 141 w 141"/>
                <a:gd name="T5" fmla="*/ 26 h 26"/>
                <a:gd name="T6" fmla="*/ 1 w 141"/>
                <a:gd name="T7" fmla="*/ 0 h 26"/>
                <a:gd name="T8" fmla="*/ 0 60000 65536"/>
                <a:gd name="T9" fmla="*/ 0 60000 65536"/>
                <a:gd name="T10" fmla="*/ 0 60000 65536"/>
                <a:gd name="T11" fmla="*/ 0 60000 65536"/>
                <a:gd name="T12" fmla="*/ 0 w 141"/>
                <a:gd name="T13" fmla="*/ 0 h 26"/>
                <a:gd name="T14" fmla="*/ 141 w 141"/>
                <a:gd name="T15" fmla="*/ 26 h 26"/>
              </a:gdLst>
              <a:ahLst/>
              <a:cxnLst>
                <a:cxn ang="T8">
                  <a:pos x="T0" y="T1"/>
                </a:cxn>
                <a:cxn ang="T9">
                  <a:pos x="T2" y="T3"/>
                </a:cxn>
                <a:cxn ang="T10">
                  <a:pos x="T4" y="T5"/>
                </a:cxn>
                <a:cxn ang="T11">
                  <a:pos x="T6" y="T7"/>
                </a:cxn>
              </a:cxnLst>
              <a:rect l="T12" t="T13" r="T14" b="T15"/>
              <a:pathLst>
                <a:path w="141" h="26">
                  <a:moveTo>
                    <a:pt x="1" y="0"/>
                  </a:moveTo>
                  <a:lnTo>
                    <a:pt x="0" y="13"/>
                  </a:lnTo>
                  <a:lnTo>
                    <a:pt x="141" y="26"/>
                  </a:lnTo>
                  <a:lnTo>
                    <a:pt x="1" y="0"/>
                  </a:lnTo>
                </a:path>
              </a:pathLst>
            </a:custGeom>
            <a:noFill/>
            <a:ln w="0">
              <a:solidFill>
                <a:srgbClr val="000000"/>
              </a:solidFill>
              <a:prstDash val="solid"/>
              <a:round/>
              <a:headEnd/>
              <a:tailEnd/>
            </a:ln>
          </p:spPr>
          <p:txBody>
            <a:bodyPr/>
            <a:lstStyle/>
            <a:p>
              <a:endParaRPr lang="en-US"/>
            </a:p>
          </p:txBody>
        </p:sp>
        <p:sp>
          <p:nvSpPr>
            <p:cNvPr id="3213" name="Freeform 139">
              <a:extLst>
                <a:ext uri="{FF2B5EF4-FFF2-40B4-BE49-F238E27FC236}">
                  <a16:creationId xmlns:a16="http://schemas.microsoft.com/office/drawing/2014/main" id="{D39020DD-528F-4256-891C-3E0A87481CDF}"/>
                </a:ext>
              </a:extLst>
            </p:cNvPr>
            <p:cNvSpPr>
              <a:spLocks/>
            </p:cNvSpPr>
            <p:nvPr/>
          </p:nvSpPr>
          <p:spPr bwMode="auto">
            <a:xfrm>
              <a:off x="4042" y="3250"/>
              <a:ext cx="24" cy="3"/>
            </a:xfrm>
            <a:custGeom>
              <a:avLst/>
              <a:gdLst>
                <a:gd name="T0" fmla="*/ 1 w 142"/>
                <a:gd name="T1" fmla="*/ 0 h 13"/>
                <a:gd name="T2" fmla="*/ 0 w 142"/>
                <a:gd name="T3" fmla="*/ 13 h 13"/>
                <a:gd name="T4" fmla="*/ 142 w 142"/>
                <a:gd name="T5" fmla="*/ 13 h 13"/>
                <a:gd name="T6" fmla="*/ 1 w 142"/>
                <a:gd name="T7" fmla="*/ 0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1" y="0"/>
                  </a:moveTo>
                  <a:lnTo>
                    <a:pt x="0" y="13"/>
                  </a:lnTo>
                  <a:lnTo>
                    <a:pt x="142" y="13"/>
                  </a:lnTo>
                  <a:lnTo>
                    <a:pt x="1" y="0"/>
                  </a:lnTo>
                  <a:close/>
                </a:path>
              </a:pathLst>
            </a:custGeom>
            <a:solidFill>
              <a:srgbClr val="000000"/>
            </a:solidFill>
            <a:ln w="9525">
              <a:noFill/>
              <a:round/>
              <a:headEnd/>
              <a:tailEnd/>
            </a:ln>
          </p:spPr>
          <p:txBody>
            <a:bodyPr/>
            <a:lstStyle/>
            <a:p>
              <a:endParaRPr lang="en-US"/>
            </a:p>
          </p:txBody>
        </p:sp>
        <p:sp>
          <p:nvSpPr>
            <p:cNvPr id="3214" name="Freeform 140">
              <a:extLst>
                <a:ext uri="{FF2B5EF4-FFF2-40B4-BE49-F238E27FC236}">
                  <a16:creationId xmlns:a16="http://schemas.microsoft.com/office/drawing/2014/main" id="{B05B559C-A2B7-404F-AC2D-4FF7A0BCC4D9}"/>
                </a:ext>
              </a:extLst>
            </p:cNvPr>
            <p:cNvSpPr>
              <a:spLocks/>
            </p:cNvSpPr>
            <p:nvPr/>
          </p:nvSpPr>
          <p:spPr bwMode="auto">
            <a:xfrm>
              <a:off x="4042" y="3250"/>
              <a:ext cx="24" cy="3"/>
            </a:xfrm>
            <a:custGeom>
              <a:avLst/>
              <a:gdLst>
                <a:gd name="T0" fmla="*/ 1 w 142"/>
                <a:gd name="T1" fmla="*/ 0 h 13"/>
                <a:gd name="T2" fmla="*/ 0 w 142"/>
                <a:gd name="T3" fmla="*/ 13 h 13"/>
                <a:gd name="T4" fmla="*/ 142 w 142"/>
                <a:gd name="T5" fmla="*/ 13 h 13"/>
                <a:gd name="T6" fmla="*/ 1 w 142"/>
                <a:gd name="T7" fmla="*/ 0 h 13"/>
                <a:gd name="T8" fmla="*/ 0 60000 65536"/>
                <a:gd name="T9" fmla="*/ 0 60000 65536"/>
                <a:gd name="T10" fmla="*/ 0 60000 65536"/>
                <a:gd name="T11" fmla="*/ 0 60000 65536"/>
                <a:gd name="T12" fmla="*/ 0 w 142"/>
                <a:gd name="T13" fmla="*/ 0 h 13"/>
                <a:gd name="T14" fmla="*/ 142 w 142"/>
                <a:gd name="T15" fmla="*/ 13 h 13"/>
              </a:gdLst>
              <a:ahLst/>
              <a:cxnLst>
                <a:cxn ang="T8">
                  <a:pos x="T0" y="T1"/>
                </a:cxn>
                <a:cxn ang="T9">
                  <a:pos x="T2" y="T3"/>
                </a:cxn>
                <a:cxn ang="T10">
                  <a:pos x="T4" y="T5"/>
                </a:cxn>
                <a:cxn ang="T11">
                  <a:pos x="T6" y="T7"/>
                </a:cxn>
              </a:cxnLst>
              <a:rect l="T12" t="T13" r="T14" b="T15"/>
              <a:pathLst>
                <a:path w="142" h="13">
                  <a:moveTo>
                    <a:pt x="1" y="0"/>
                  </a:moveTo>
                  <a:lnTo>
                    <a:pt x="0" y="13"/>
                  </a:lnTo>
                  <a:lnTo>
                    <a:pt x="142" y="13"/>
                  </a:lnTo>
                  <a:lnTo>
                    <a:pt x="1" y="0"/>
                  </a:lnTo>
                </a:path>
              </a:pathLst>
            </a:custGeom>
            <a:noFill/>
            <a:ln w="0">
              <a:solidFill>
                <a:srgbClr val="000000"/>
              </a:solidFill>
              <a:prstDash val="solid"/>
              <a:round/>
              <a:headEnd/>
              <a:tailEnd/>
            </a:ln>
          </p:spPr>
          <p:txBody>
            <a:bodyPr/>
            <a:lstStyle/>
            <a:p>
              <a:endParaRPr lang="en-US"/>
            </a:p>
          </p:txBody>
        </p:sp>
        <p:sp>
          <p:nvSpPr>
            <p:cNvPr id="3215" name="Freeform 141">
              <a:extLst>
                <a:ext uri="{FF2B5EF4-FFF2-40B4-BE49-F238E27FC236}">
                  <a16:creationId xmlns:a16="http://schemas.microsoft.com/office/drawing/2014/main" id="{D68625BE-7648-4484-A671-5E0EDD023129}"/>
                </a:ext>
              </a:extLst>
            </p:cNvPr>
            <p:cNvSpPr>
              <a:spLocks/>
            </p:cNvSpPr>
            <p:nvPr/>
          </p:nvSpPr>
          <p:spPr bwMode="auto">
            <a:xfrm>
              <a:off x="4042" y="3253"/>
              <a:ext cx="24" cy="3"/>
            </a:xfrm>
            <a:custGeom>
              <a:avLst/>
              <a:gdLst>
                <a:gd name="T0" fmla="*/ 0 w 142"/>
                <a:gd name="T1" fmla="*/ 0 h 15"/>
                <a:gd name="T2" fmla="*/ 1 w 142"/>
                <a:gd name="T3" fmla="*/ 15 h 15"/>
                <a:gd name="T4" fmla="*/ 142 w 142"/>
                <a:gd name="T5" fmla="*/ 0 h 15"/>
                <a:gd name="T6" fmla="*/ 0 w 142"/>
                <a:gd name="T7" fmla="*/ 0 h 15"/>
                <a:gd name="T8" fmla="*/ 0 60000 65536"/>
                <a:gd name="T9" fmla="*/ 0 60000 65536"/>
                <a:gd name="T10" fmla="*/ 0 60000 65536"/>
                <a:gd name="T11" fmla="*/ 0 60000 65536"/>
                <a:gd name="T12" fmla="*/ 0 w 142"/>
                <a:gd name="T13" fmla="*/ 0 h 15"/>
                <a:gd name="T14" fmla="*/ 142 w 142"/>
                <a:gd name="T15" fmla="*/ 15 h 15"/>
              </a:gdLst>
              <a:ahLst/>
              <a:cxnLst>
                <a:cxn ang="T8">
                  <a:pos x="T0" y="T1"/>
                </a:cxn>
                <a:cxn ang="T9">
                  <a:pos x="T2" y="T3"/>
                </a:cxn>
                <a:cxn ang="T10">
                  <a:pos x="T4" y="T5"/>
                </a:cxn>
                <a:cxn ang="T11">
                  <a:pos x="T6" y="T7"/>
                </a:cxn>
              </a:cxnLst>
              <a:rect l="T12" t="T13" r="T14" b="T15"/>
              <a:pathLst>
                <a:path w="142" h="15">
                  <a:moveTo>
                    <a:pt x="0" y="0"/>
                  </a:moveTo>
                  <a:lnTo>
                    <a:pt x="1" y="15"/>
                  </a:lnTo>
                  <a:lnTo>
                    <a:pt x="142" y="0"/>
                  </a:lnTo>
                  <a:lnTo>
                    <a:pt x="0" y="0"/>
                  </a:lnTo>
                  <a:close/>
                </a:path>
              </a:pathLst>
            </a:custGeom>
            <a:solidFill>
              <a:srgbClr val="000000"/>
            </a:solidFill>
            <a:ln w="9525">
              <a:noFill/>
              <a:round/>
              <a:headEnd/>
              <a:tailEnd/>
            </a:ln>
          </p:spPr>
          <p:txBody>
            <a:bodyPr/>
            <a:lstStyle/>
            <a:p>
              <a:endParaRPr lang="en-US"/>
            </a:p>
          </p:txBody>
        </p:sp>
        <p:sp>
          <p:nvSpPr>
            <p:cNvPr id="3216" name="Freeform 142">
              <a:extLst>
                <a:ext uri="{FF2B5EF4-FFF2-40B4-BE49-F238E27FC236}">
                  <a16:creationId xmlns:a16="http://schemas.microsoft.com/office/drawing/2014/main" id="{B3A29115-256F-4042-8995-C94A112EA8D4}"/>
                </a:ext>
              </a:extLst>
            </p:cNvPr>
            <p:cNvSpPr>
              <a:spLocks/>
            </p:cNvSpPr>
            <p:nvPr/>
          </p:nvSpPr>
          <p:spPr bwMode="auto">
            <a:xfrm>
              <a:off x="4042" y="3253"/>
              <a:ext cx="24" cy="3"/>
            </a:xfrm>
            <a:custGeom>
              <a:avLst/>
              <a:gdLst>
                <a:gd name="T0" fmla="*/ 0 w 142"/>
                <a:gd name="T1" fmla="*/ 0 h 15"/>
                <a:gd name="T2" fmla="*/ 1 w 142"/>
                <a:gd name="T3" fmla="*/ 15 h 15"/>
                <a:gd name="T4" fmla="*/ 142 w 142"/>
                <a:gd name="T5" fmla="*/ 0 h 15"/>
                <a:gd name="T6" fmla="*/ 0 w 142"/>
                <a:gd name="T7" fmla="*/ 0 h 15"/>
                <a:gd name="T8" fmla="*/ 0 60000 65536"/>
                <a:gd name="T9" fmla="*/ 0 60000 65536"/>
                <a:gd name="T10" fmla="*/ 0 60000 65536"/>
                <a:gd name="T11" fmla="*/ 0 60000 65536"/>
                <a:gd name="T12" fmla="*/ 0 w 142"/>
                <a:gd name="T13" fmla="*/ 0 h 15"/>
                <a:gd name="T14" fmla="*/ 142 w 142"/>
                <a:gd name="T15" fmla="*/ 15 h 15"/>
              </a:gdLst>
              <a:ahLst/>
              <a:cxnLst>
                <a:cxn ang="T8">
                  <a:pos x="T0" y="T1"/>
                </a:cxn>
                <a:cxn ang="T9">
                  <a:pos x="T2" y="T3"/>
                </a:cxn>
                <a:cxn ang="T10">
                  <a:pos x="T4" y="T5"/>
                </a:cxn>
                <a:cxn ang="T11">
                  <a:pos x="T6" y="T7"/>
                </a:cxn>
              </a:cxnLst>
              <a:rect l="T12" t="T13" r="T14" b="T15"/>
              <a:pathLst>
                <a:path w="142" h="15">
                  <a:moveTo>
                    <a:pt x="0" y="0"/>
                  </a:moveTo>
                  <a:lnTo>
                    <a:pt x="1" y="15"/>
                  </a:lnTo>
                  <a:lnTo>
                    <a:pt x="142" y="0"/>
                  </a:lnTo>
                  <a:lnTo>
                    <a:pt x="0" y="0"/>
                  </a:lnTo>
                </a:path>
              </a:pathLst>
            </a:custGeom>
            <a:noFill/>
            <a:ln w="0">
              <a:solidFill>
                <a:srgbClr val="000000"/>
              </a:solidFill>
              <a:prstDash val="solid"/>
              <a:round/>
              <a:headEnd/>
              <a:tailEnd/>
            </a:ln>
          </p:spPr>
          <p:txBody>
            <a:bodyPr/>
            <a:lstStyle/>
            <a:p>
              <a:endParaRPr lang="en-US"/>
            </a:p>
          </p:txBody>
        </p:sp>
        <p:sp>
          <p:nvSpPr>
            <p:cNvPr id="3217" name="Freeform 143">
              <a:extLst>
                <a:ext uri="{FF2B5EF4-FFF2-40B4-BE49-F238E27FC236}">
                  <a16:creationId xmlns:a16="http://schemas.microsoft.com/office/drawing/2014/main" id="{2B326920-755D-4F63-A216-E8F991C0526E}"/>
                </a:ext>
              </a:extLst>
            </p:cNvPr>
            <p:cNvSpPr>
              <a:spLocks/>
            </p:cNvSpPr>
            <p:nvPr/>
          </p:nvSpPr>
          <p:spPr bwMode="auto">
            <a:xfrm>
              <a:off x="4042" y="3253"/>
              <a:ext cx="24" cy="6"/>
            </a:xfrm>
            <a:custGeom>
              <a:avLst/>
              <a:gdLst>
                <a:gd name="T0" fmla="*/ 0 w 141"/>
                <a:gd name="T1" fmla="*/ 15 h 28"/>
                <a:gd name="T2" fmla="*/ 1 w 141"/>
                <a:gd name="T3" fmla="*/ 28 h 28"/>
                <a:gd name="T4" fmla="*/ 141 w 141"/>
                <a:gd name="T5" fmla="*/ 0 h 28"/>
                <a:gd name="T6" fmla="*/ 0 w 141"/>
                <a:gd name="T7" fmla="*/ 15 h 28"/>
                <a:gd name="T8" fmla="*/ 0 60000 65536"/>
                <a:gd name="T9" fmla="*/ 0 60000 65536"/>
                <a:gd name="T10" fmla="*/ 0 60000 65536"/>
                <a:gd name="T11" fmla="*/ 0 60000 65536"/>
                <a:gd name="T12" fmla="*/ 0 w 141"/>
                <a:gd name="T13" fmla="*/ 0 h 28"/>
                <a:gd name="T14" fmla="*/ 141 w 141"/>
                <a:gd name="T15" fmla="*/ 28 h 28"/>
              </a:gdLst>
              <a:ahLst/>
              <a:cxnLst>
                <a:cxn ang="T8">
                  <a:pos x="T0" y="T1"/>
                </a:cxn>
                <a:cxn ang="T9">
                  <a:pos x="T2" y="T3"/>
                </a:cxn>
                <a:cxn ang="T10">
                  <a:pos x="T4" y="T5"/>
                </a:cxn>
                <a:cxn ang="T11">
                  <a:pos x="T6" y="T7"/>
                </a:cxn>
              </a:cxnLst>
              <a:rect l="T12" t="T13" r="T14" b="T15"/>
              <a:pathLst>
                <a:path w="141" h="28">
                  <a:moveTo>
                    <a:pt x="0" y="15"/>
                  </a:moveTo>
                  <a:lnTo>
                    <a:pt x="1" y="28"/>
                  </a:lnTo>
                  <a:lnTo>
                    <a:pt x="141" y="0"/>
                  </a:lnTo>
                  <a:lnTo>
                    <a:pt x="0" y="15"/>
                  </a:lnTo>
                  <a:close/>
                </a:path>
              </a:pathLst>
            </a:custGeom>
            <a:solidFill>
              <a:srgbClr val="000000"/>
            </a:solidFill>
            <a:ln w="9525">
              <a:noFill/>
              <a:round/>
              <a:headEnd/>
              <a:tailEnd/>
            </a:ln>
          </p:spPr>
          <p:txBody>
            <a:bodyPr/>
            <a:lstStyle/>
            <a:p>
              <a:endParaRPr lang="en-US"/>
            </a:p>
          </p:txBody>
        </p:sp>
        <p:sp>
          <p:nvSpPr>
            <p:cNvPr id="3218" name="Freeform 144">
              <a:extLst>
                <a:ext uri="{FF2B5EF4-FFF2-40B4-BE49-F238E27FC236}">
                  <a16:creationId xmlns:a16="http://schemas.microsoft.com/office/drawing/2014/main" id="{A885DA9D-F2FE-4DDE-8DEA-044410045ABD}"/>
                </a:ext>
              </a:extLst>
            </p:cNvPr>
            <p:cNvSpPr>
              <a:spLocks/>
            </p:cNvSpPr>
            <p:nvPr/>
          </p:nvSpPr>
          <p:spPr bwMode="auto">
            <a:xfrm>
              <a:off x="4042" y="3253"/>
              <a:ext cx="24" cy="6"/>
            </a:xfrm>
            <a:custGeom>
              <a:avLst/>
              <a:gdLst>
                <a:gd name="T0" fmla="*/ 0 w 141"/>
                <a:gd name="T1" fmla="*/ 15 h 28"/>
                <a:gd name="T2" fmla="*/ 1 w 141"/>
                <a:gd name="T3" fmla="*/ 28 h 28"/>
                <a:gd name="T4" fmla="*/ 141 w 141"/>
                <a:gd name="T5" fmla="*/ 0 h 28"/>
                <a:gd name="T6" fmla="*/ 0 w 141"/>
                <a:gd name="T7" fmla="*/ 15 h 28"/>
                <a:gd name="T8" fmla="*/ 0 60000 65536"/>
                <a:gd name="T9" fmla="*/ 0 60000 65536"/>
                <a:gd name="T10" fmla="*/ 0 60000 65536"/>
                <a:gd name="T11" fmla="*/ 0 60000 65536"/>
                <a:gd name="T12" fmla="*/ 0 w 141"/>
                <a:gd name="T13" fmla="*/ 0 h 28"/>
                <a:gd name="T14" fmla="*/ 141 w 141"/>
                <a:gd name="T15" fmla="*/ 28 h 28"/>
              </a:gdLst>
              <a:ahLst/>
              <a:cxnLst>
                <a:cxn ang="T8">
                  <a:pos x="T0" y="T1"/>
                </a:cxn>
                <a:cxn ang="T9">
                  <a:pos x="T2" y="T3"/>
                </a:cxn>
                <a:cxn ang="T10">
                  <a:pos x="T4" y="T5"/>
                </a:cxn>
                <a:cxn ang="T11">
                  <a:pos x="T6" y="T7"/>
                </a:cxn>
              </a:cxnLst>
              <a:rect l="T12" t="T13" r="T14" b="T15"/>
              <a:pathLst>
                <a:path w="141" h="28">
                  <a:moveTo>
                    <a:pt x="0" y="15"/>
                  </a:moveTo>
                  <a:lnTo>
                    <a:pt x="1" y="28"/>
                  </a:lnTo>
                  <a:lnTo>
                    <a:pt x="141" y="0"/>
                  </a:lnTo>
                  <a:lnTo>
                    <a:pt x="0" y="15"/>
                  </a:lnTo>
                </a:path>
              </a:pathLst>
            </a:custGeom>
            <a:noFill/>
            <a:ln w="0">
              <a:solidFill>
                <a:srgbClr val="000000"/>
              </a:solidFill>
              <a:prstDash val="solid"/>
              <a:round/>
              <a:headEnd/>
              <a:tailEnd/>
            </a:ln>
          </p:spPr>
          <p:txBody>
            <a:bodyPr/>
            <a:lstStyle/>
            <a:p>
              <a:endParaRPr lang="en-US"/>
            </a:p>
          </p:txBody>
        </p:sp>
        <p:sp>
          <p:nvSpPr>
            <p:cNvPr id="3219" name="Freeform 145">
              <a:extLst>
                <a:ext uri="{FF2B5EF4-FFF2-40B4-BE49-F238E27FC236}">
                  <a16:creationId xmlns:a16="http://schemas.microsoft.com/office/drawing/2014/main" id="{D8A652F1-BEA3-4E8F-AB42-A38607E96ABF}"/>
                </a:ext>
              </a:extLst>
            </p:cNvPr>
            <p:cNvSpPr>
              <a:spLocks/>
            </p:cNvSpPr>
            <p:nvPr/>
          </p:nvSpPr>
          <p:spPr bwMode="auto">
            <a:xfrm>
              <a:off x="4043" y="3253"/>
              <a:ext cx="23" cy="8"/>
            </a:xfrm>
            <a:custGeom>
              <a:avLst/>
              <a:gdLst>
                <a:gd name="T0" fmla="*/ 0 w 140"/>
                <a:gd name="T1" fmla="*/ 28 h 40"/>
                <a:gd name="T2" fmla="*/ 2 w 140"/>
                <a:gd name="T3" fmla="*/ 40 h 40"/>
                <a:gd name="T4" fmla="*/ 140 w 140"/>
                <a:gd name="T5" fmla="*/ 0 h 40"/>
                <a:gd name="T6" fmla="*/ 0 w 140"/>
                <a:gd name="T7" fmla="*/ 28 h 40"/>
                <a:gd name="T8" fmla="*/ 0 60000 65536"/>
                <a:gd name="T9" fmla="*/ 0 60000 65536"/>
                <a:gd name="T10" fmla="*/ 0 60000 65536"/>
                <a:gd name="T11" fmla="*/ 0 60000 65536"/>
                <a:gd name="T12" fmla="*/ 0 w 140"/>
                <a:gd name="T13" fmla="*/ 0 h 40"/>
                <a:gd name="T14" fmla="*/ 140 w 140"/>
                <a:gd name="T15" fmla="*/ 40 h 40"/>
              </a:gdLst>
              <a:ahLst/>
              <a:cxnLst>
                <a:cxn ang="T8">
                  <a:pos x="T0" y="T1"/>
                </a:cxn>
                <a:cxn ang="T9">
                  <a:pos x="T2" y="T3"/>
                </a:cxn>
                <a:cxn ang="T10">
                  <a:pos x="T4" y="T5"/>
                </a:cxn>
                <a:cxn ang="T11">
                  <a:pos x="T6" y="T7"/>
                </a:cxn>
              </a:cxnLst>
              <a:rect l="T12" t="T13" r="T14" b="T15"/>
              <a:pathLst>
                <a:path w="140" h="40">
                  <a:moveTo>
                    <a:pt x="0" y="28"/>
                  </a:moveTo>
                  <a:lnTo>
                    <a:pt x="2" y="40"/>
                  </a:lnTo>
                  <a:lnTo>
                    <a:pt x="140" y="0"/>
                  </a:lnTo>
                  <a:lnTo>
                    <a:pt x="0" y="28"/>
                  </a:lnTo>
                  <a:close/>
                </a:path>
              </a:pathLst>
            </a:custGeom>
            <a:solidFill>
              <a:srgbClr val="000000"/>
            </a:solidFill>
            <a:ln w="9525">
              <a:noFill/>
              <a:round/>
              <a:headEnd/>
              <a:tailEnd/>
            </a:ln>
          </p:spPr>
          <p:txBody>
            <a:bodyPr/>
            <a:lstStyle/>
            <a:p>
              <a:endParaRPr lang="en-US"/>
            </a:p>
          </p:txBody>
        </p:sp>
        <p:sp>
          <p:nvSpPr>
            <p:cNvPr id="3220" name="Freeform 146">
              <a:extLst>
                <a:ext uri="{FF2B5EF4-FFF2-40B4-BE49-F238E27FC236}">
                  <a16:creationId xmlns:a16="http://schemas.microsoft.com/office/drawing/2014/main" id="{663E6AC9-9445-4CCF-B8E1-EA6AB5564A44}"/>
                </a:ext>
              </a:extLst>
            </p:cNvPr>
            <p:cNvSpPr>
              <a:spLocks/>
            </p:cNvSpPr>
            <p:nvPr/>
          </p:nvSpPr>
          <p:spPr bwMode="auto">
            <a:xfrm>
              <a:off x="4043" y="3253"/>
              <a:ext cx="23" cy="8"/>
            </a:xfrm>
            <a:custGeom>
              <a:avLst/>
              <a:gdLst>
                <a:gd name="T0" fmla="*/ 0 w 140"/>
                <a:gd name="T1" fmla="*/ 28 h 40"/>
                <a:gd name="T2" fmla="*/ 2 w 140"/>
                <a:gd name="T3" fmla="*/ 40 h 40"/>
                <a:gd name="T4" fmla="*/ 140 w 140"/>
                <a:gd name="T5" fmla="*/ 0 h 40"/>
                <a:gd name="T6" fmla="*/ 0 w 140"/>
                <a:gd name="T7" fmla="*/ 28 h 40"/>
                <a:gd name="T8" fmla="*/ 0 60000 65536"/>
                <a:gd name="T9" fmla="*/ 0 60000 65536"/>
                <a:gd name="T10" fmla="*/ 0 60000 65536"/>
                <a:gd name="T11" fmla="*/ 0 60000 65536"/>
                <a:gd name="T12" fmla="*/ 0 w 140"/>
                <a:gd name="T13" fmla="*/ 0 h 40"/>
                <a:gd name="T14" fmla="*/ 140 w 140"/>
                <a:gd name="T15" fmla="*/ 40 h 40"/>
              </a:gdLst>
              <a:ahLst/>
              <a:cxnLst>
                <a:cxn ang="T8">
                  <a:pos x="T0" y="T1"/>
                </a:cxn>
                <a:cxn ang="T9">
                  <a:pos x="T2" y="T3"/>
                </a:cxn>
                <a:cxn ang="T10">
                  <a:pos x="T4" y="T5"/>
                </a:cxn>
                <a:cxn ang="T11">
                  <a:pos x="T6" y="T7"/>
                </a:cxn>
              </a:cxnLst>
              <a:rect l="T12" t="T13" r="T14" b="T15"/>
              <a:pathLst>
                <a:path w="140" h="40">
                  <a:moveTo>
                    <a:pt x="0" y="28"/>
                  </a:moveTo>
                  <a:lnTo>
                    <a:pt x="2" y="40"/>
                  </a:lnTo>
                  <a:lnTo>
                    <a:pt x="140" y="0"/>
                  </a:lnTo>
                  <a:lnTo>
                    <a:pt x="0" y="28"/>
                  </a:lnTo>
                </a:path>
              </a:pathLst>
            </a:custGeom>
            <a:noFill/>
            <a:ln w="0">
              <a:solidFill>
                <a:srgbClr val="000000"/>
              </a:solidFill>
              <a:prstDash val="solid"/>
              <a:round/>
              <a:headEnd/>
              <a:tailEnd/>
            </a:ln>
          </p:spPr>
          <p:txBody>
            <a:bodyPr/>
            <a:lstStyle/>
            <a:p>
              <a:endParaRPr lang="en-US"/>
            </a:p>
          </p:txBody>
        </p:sp>
        <p:sp>
          <p:nvSpPr>
            <p:cNvPr id="3221" name="Freeform 147">
              <a:extLst>
                <a:ext uri="{FF2B5EF4-FFF2-40B4-BE49-F238E27FC236}">
                  <a16:creationId xmlns:a16="http://schemas.microsoft.com/office/drawing/2014/main" id="{08245FC8-C865-4AD8-97EB-87C873D94C23}"/>
                </a:ext>
              </a:extLst>
            </p:cNvPr>
            <p:cNvSpPr>
              <a:spLocks/>
            </p:cNvSpPr>
            <p:nvPr/>
          </p:nvSpPr>
          <p:spPr bwMode="auto">
            <a:xfrm>
              <a:off x="4043" y="3253"/>
              <a:ext cx="23" cy="11"/>
            </a:xfrm>
            <a:custGeom>
              <a:avLst/>
              <a:gdLst>
                <a:gd name="T0" fmla="*/ 0 w 138"/>
                <a:gd name="T1" fmla="*/ 40 h 53"/>
                <a:gd name="T2" fmla="*/ 3 w 138"/>
                <a:gd name="T3" fmla="*/ 53 h 53"/>
                <a:gd name="T4" fmla="*/ 138 w 138"/>
                <a:gd name="T5" fmla="*/ 0 h 53"/>
                <a:gd name="T6" fmla="*/ 0 w 138"/>
                <a:gd name="T7" fmla="*/ 40 h 53"/>
                <a:gd name="T8" fmla="*/ 0 60000 65536"/>
                <a:gd name="T9" fmla="*/ 0 60000 65536"/>
                <a:gd name="T10" fmla="*/ 0 60000 65536"/>
                <a:gd name="T11" fmla="*/ 0 60000 65536"/>
                <a:gd name="T12" fmla="*/ 0 w 138"/>
                <a:gd name="T13" fmla="*/ 0 h 53"/>
                <a:gd name="T14" fmla="*/ 138 w 138"/>
                <a:gd name="T15" fmla="*/ 53 h 53"/>
              </a:gdLst>
              <a:ahLst/>
              <a:cxnLst>
                <a:cxn ang="T8">
                  <a:pos x="T0" y="T1"/>
                </a:cxn>
                <a:cxn ang="T9">
                  <a:pos x="T2" y="T3"/>
                </a:cxn>
                <a:cxn ang="T10">
                  <a:pos x="T4" y="T5"/>
                </a:cxn>
                <a:cxn ang="T11">
                  <a:pos x="T6" y="T7"/>
                </a:cxn>
              </a:cxnLst>
              <a:rect l="T12" t="T13" r="T14" b="T15"/>
              <a:pathLst>
                <a:path w="138" h="53">
                  <a:moveTo>
                    <a:pt x="0" y="40"/>
                  </a:moveTo>
                  <a:lnTo>
                    <a:pt x="3" y="53"/>
                  </a:lnTo>
                  <a:lnTo>
                    <a:pt x="138" y="0"/>
                  </a:lnTo>
                  <a:lnTo>
                    <a:pt x="0" y="40"/>
                  </a:lnTo>
                  <a:close/>
                </a:path>
              </a:pathLst>
            </a:custGeom>
            <a:solidFill>
              <a:srgbClr val="000000"/>
            </a:solidFill>
            <a:ln w="9525">
              <a:noFill/>
              <a:round/>
              <a:headEnd/>
              <a:tailEnd/>
            </a:ln>
          </p:spPr>
          <p:txBody>
            <a:bodyPr/>
            <a:lstStyle/>
            <a:p>
              <a:endParaRPr lang="en-US"/>
            </a:p>
          </p:txBody>
        </p:sp>
        <p:sp>
          <p:nvSpPr>
            <p:cNvPr id="3222" name="Freeform 148">
              <a:extLst>
                <a:ext uri="{FF2B5EF4-FFF2-40B4-BE49-F238E27FC236}">
                  <a16:creationId xmlns:a16="http://schemas.microsoft.com/office/drawing/2014/main" id="{B8B37D3B-3B40-4AF0-A25B-A5325006D396}"/>
                </a:ext>
              </a:extLst>
            </p:cNvPr>
            <p:cNvSpPr>
              <a:spLocks/>
            </p:cNvSpPr>
            <p:nvPr/>
          </p:nvSpPr>
          <p:spPr bwMode="auto">
            <a:xfrm>
              <a:off x="4043" y="3253"/>
              <a:ext cx="23" cy="11"/>
            </a:xfrm>
            <a:custGeom>
              <a:avLst/>
              <a:gdLst>
                <a:gd name="T0" fmla="*/ 0 w 138"/>
                <a:gd name="T1" fmla="*/ 40 h 53"/>
                <a:gd name="T2" fmla="*/ 3 w 138"/>
                <a:gd name="T3" fmla="*/ 53 h 53"/>
                <a:gd name="T4" fmla="*/ 138 w 138"/>
                <a:gd name="T5" fmla="*/ 0 h 53"/>
                <a:gd name="T6" fmla="*/ 0 w 138"/>
                <a:gd name="T7" fmla="*/ 40 h 53"/>
                <a:gd name="T8" fmla="*/ 0 60000 65536"/>
                <a:gd name="T9" fmla="*/ 0 60000 65536"/>
                <a:gd name="T10" fmla="*/ 0 60000 65536"/>
                <a:gd name="T11" fmla="*/ 0 60000 65536"/>
                <a:gd name="T12" fmla="*/ 0 w 138"/>
                <a:gd name="T13" fmla="*/ 0 h 53"/>
                <a:gd name="T14" fmla="*/ 138 w 138"/>
                <a:gd name="T15" fmla="*/ 53 h 53"/>
              </a:gdLst>
              <a:ahLst/>
              <a:cxnLst>
                <a:cxn ang="T8">
                  <a:pos x="T0" y="T1"/>
                </a:cxn>
                <a:cxn ang="T9">
                  <a:pos x="T2" y="T3"/>
                </a:cxn>
                <a:cxn ang="T10">
                  <a:pos x="T4" y="T5"/>
                </a:cxn>
                <a:cxn ang="T11">
                  <a:pos x="T6" y="T7"/>
                </a:cxn>
              </a:cxnLst>
              <a:rect l="T12" t="T13" r="T14" b="T15"/>
              <a:pathLst>
                <a:path w="138" h="53">
                  <a:moveTo>
                    <a:pt x="0" y="40"/>
                  </a:moveTo>
                  <a:lnTo>
                    <a:pt x="3" y="53"/>
                  </a:lnTo>
                  <a:lnTo>
                    <a:pt x="138" y="0"/>
                  </a:lnTo>
                  <a:lnTo>
                    <a:pt x="0" y="40"/>
                  </a:lnTo>
                </a:path>
              </a:pathLst>
            </a:custGeom>
            <a:noFill/>
            <a:ln w="0">
              <a:solidFill>
                <a:srgbClr val="000000"/>
              </a:solidFill>
              <a:prstDash val="solid"/>
              <a:round/>
              <a:headEnd/>
              <a:tailEnd/>
            </a:ln>
          </p:spPr>
          <p:txBody>
            <a:bodyPr/>
            <a:lstStyle/>
            <a:p>
              <a:endParaRPr lang="en-US"/>
            </a:p>
          </p:txBody>
        </p:sp>
        <p:sp>
          <p:nvSpPr>
            <p:cNvPr id="3223" name="Freeform 149">
              <a:extLst>
                <a:ext uri="{FF2B5EF4-FFF2-40B4-BE49-F238E27FC236}">
                  <a16:creationId xmlns:a16="http://schemas.microsoft.com/office/drawing/2014/main" id="{143AB24D-A303-40E0-83CC-2195CDDD1CAA}"/>
                </a:ext>
              </a:extLst>
            </p:cNvPr>
            <p:cNvSpPr>
              <a:spLocks/>
            </p:cNvSpPr>
            <p:nvPr/>
          </p:nvSpPr>
          <p:spPr bwMode="auto">
            <a:xfrm>
              <a:off x="4044" y="3253"/>
              <a:ext cx="22" cy="13"/>
            </a:xfrm>
            <a:custGeom>
              <a:avLst/>
              <a:gdLst>
                <a:gd name="T0" fmla="*/ 0 w 135"/>
                <a:gd name="T1" fmla="*/ 53 h 65"/>
                <a:gd name="T2" fmla="*/ 5 w 135"/>
                <a:gd name="T3" fmla="*/ 65 h 65"/>
                <a:gd name="T4" fmla="*/ 135 w 135"/>
                <a:gd name="T5" fmla="*/ 0 h 65"/>
                <a:gd name="T6" fmla="*/ 0 w 135"/>
                <a:gd name="T7" fmla="*/ 53 h 65"/>
                <a:gd name="T8" fmla="*/ 0 60000 65536"/>
                <a:gd name="T9" fmla="*/ 0 60000 65536"/>
                <a:gd name="T10" fmla="*/ 0 60000 65536"/>
                <a:gd name="T11" fmla="*/ 0 60000 65536"/>
                <a:gd name="T12" fmla="*/ 0 w 135"/>
                <a:gd name="T13" fmla="*/ 0 h 65"/>
                <a:gd name="T14" fmla="*/ 135 w 135"/>
                <a:gd name="T15" fmla="*/ 65 h 65"/>
              </a:gdLst>
              <a:ahLst/>
              <a:cxnLst>
                <a:cxn ang="T8">
                  <a:pos x="T0" y="T1"/>
                </a:cxn>
                <a:cxn ang="T9">
                  <a:pos x="T2" y="T3"/>
                </a:cxn>
                <a:cxn ang="T10">
                  <a:pos x="T4" y="T5"/>
                </a:cxn>
                <a:cxn ang="T11">
                  <a:pos x="T6" y="T7"/>
                </a:cxn>
              </a:cxnLst>
              <a:rect l="T12" t="T13" r="T14" b="T15"/>
              <a:pathLst>
                <a:path w="135" h="65">
                  <a:moveTo>
                    <a:pt x="0" y="53"/>
                  </a:moveTo>
                  <a:lnTo>
                    <a:pt x="5" y="65"/>
                  </a:lnTo>
                  <a:lnTo>
                    <a:pt x="135" y="0"/>
                  </a:lnTo>
                  <a:lnTo>
                    <a:pt x="0" y="53"/>
                  </a:lnTo>
                  <a:close/>
                </a:path>
              </a:pathLst>
            </a:custGeom>
            <a:solidFill>
              <a:srgbClr val="000000"/>
            </a:solidFill>
            <a:ln w="9525">
              <a:noFill/>
              <a:round/>
              <a:headEnd/>
              <a:tailEnd/>
            </a:ln>
          </p:spPr>
          <p:txBody>
            <a:bodyPr/>
            <a:lstStyle/>
            <a:p>
              <a:endParaRPr lang="en-US"/>
            </a:p>
          </p:txBody>
        </p:sp>
        <p:sp>
          <p:nvSpPr>
            <p:cNvPr id="3224" name="Freeform 150">
              <a:extLst>
                <a:ext uri="{FF2B5EF4-FFF2-40B4-BE49-F238E27FC236}">
                  <a16:creationId xmlns:a16="http://schemas.microsoft.com/office/drawing/2014/main" id="{BCEE5B0F-7FBF-4A52-BD42-3D5FB67805D6}"/>
                </a:ext>
              </a:extLst>
            </p:cNvPr>
            <p:cNvSpPr>
              <a:spLocks/>
            </p:cNvSpPr>
            <p:nvPr/>
          </p:nvSpPr>
          <p:spPr bwMode="auto">
            <a:xfrm>
              <a:off x="4044" y="3253"/>
              <a:ext cx="22" cy="13"/>
            </a:xfrm>
            <a:custGeom>
              <a:avLst/>
              <a:gdLst>
                <a:gd name="T0" fmla="*/ 0 w 135"/>
                <a:gd name="T1" fmla="*/ 53 h 65"/>
                <a:gd name="T2" fmla="*/ 5 w 135"/>
                <a:gd name="T3" fmla="*/ 65 h 65"/>
                <a:gd name="T4" fmla="*/ 135 w 135"/>
                <a:gd name="T5" fmla="*/ 0 h 65"/>
                <a:gd name="T6" fmla="*/ 0 w 135"/>
                <a:gd name="T7" fmla="*/ 53 h 65"/>
                <a:gd name="T8" fmla="*/ 0 60000 65536"/>
                <a:gd name="T9" fmla="*/ 0 60000 65536"/>
                <a:gd name="T10" fmla="*/ 0 60000 65536"/>
                <a:gd name="T11" fmla="*/ 0 60000 65536"/>
                <a:gd name="T12" fmla="*/ 0 w 135"/>
                <a:gd name="T13" fmla="*/ 0 h 65"/>
                <a:gd name="T14" fmla="*/ 135 w 135"/>
                <a:gd name="T15" fmla="*/ 65 h 65"/>
              </a:gdLst>
              <a:ahLst/>
              <a:cxnLst>
                <a:cxn ang="T8">
                  <a:pos x="T0" y="T1"/>
                </a:cxn>
                <a:cxn ang="T9">
                  <a:pos x="T2" y="T3"/>
                </a:cxn>
                <a:cxn ang="T10">
                  <a:pos x="T4" y="T5"/>
                </a:cxn>
                <a:cxn ang="T11">
                  <a:pos x="T6" y="T7"/>
                </a:cxn>
              </a:cxnLst>
              <a:rect l="T12" t="T13" r="T14" b="T15"/>
              <a:pathLst>
                <a:path w="135" h="65">
                  <a:moveTo>
                    <a:pt x="0" y="53"/>
                  </a:moveTo>
                  <a:lnTo>
                    <a:pt x="5" y="65"/>
                  </a:lnTo>
                  <a:lnTo>
                    <a:pt x="135" y="0"/>
                  </a:lnTo>
                  <a:lnTo>
                    <a:pt x="0" y="53"/>
                  </a:lnTo>
                </a:path>
              </a:pathLst>
            </a:custGeom>
            <a:noFill/>
            <a:ln w="0">
              <a:solidFill>
                <a:srgbClr val="000000"/>
              </a:solidFill>
              <a:prstDash val="solid"/>
              <a:round/>
              <a:headEnd/>
              <a:tailEnd/>
            </a:ln>
          </p:spPr>
          <p:txBody>
            <a:bodyPr/>
            <a:lstStyle/>
            <a:p>
              <a:endParaRPr lang="en-US"/>
            </a:p>
          </p:txBody>
        </p:sp>
      </p:grpSp>
      <p:sp>
        <p:nvSpPr>
          <p:cNvPr id="3225" name="Freeform 152">
            <a:extLst>
              <a:ext uri="{FF2B5EF4-FFF2-40B4-BE49-F238E27FC236}">
                <a16:creationId xmlns:a16="http://schemas.microsoft.com/office/drawing/2014/main" id="{B37C9448-6A87-47D9-94E9-6A6202BA37F1}"/>
              </a:ext>
            </a:extLst>
          </p:cNvPr>
          <p:cNvSpPr>
            <a:spLocks/>
          </p:cNvSpPr>
          <p:nvPr/>
        </p:nvSpPr>
        <p:spPr bwMode="auto">
          <a:xfrm>
            <a:off x="6419850" y="5164138"/>
            <a:ext cx="34925" cy="23812"/>
          </a:xfrm>
          <a:custGeom>
            <a:avLst/>
            <a:gdLst>
              <a:gd name="T0" fmla="*/ 0 w 130"/>
              <a:gd name="T1" fmla="*/ 65 h 77"/>
              <a:gd name="T2" fmla="*/ 5 w 130"/>
              <a:gd name="T3" fmla="*/ 77 h 77"/>
              <a:gd name="T4" fmla="*/ 130 w 130"/>
              <a:gd name="T5" fmla="*/ 0 h 77"/>
              <a:gd name="T6" fmla="*/ 0 w 130"/>
              <a:gd name="T7" fmla="*/ 65 h 77"/>
              <a:gd name="T8" fmla="*/ 0 60000 65536"/>
              <a:gd name="T9" fmla="*/ 0 60000 65536"/>
              <a:gd name="T10" fmla="*/ 0 60000 65536"/>
              <a:gd name="T11" fmla="*/ 0 60000 65536"/>
              <a:gd name="T12" fmla="*/ 0 w 130"/>
              <a:gd name="T13" fmla="*/ 0 h 77"/>
              <a:gd name="T14" fmla="*/ 130 w 130"/>
              <a:gd name="T15" fmla="*/ 77 h 77"/>
            </a:gdLst>
            <a:ahLst/>
            <a:cxnLst>
              <a:cxn ang="T8">
                <a:pos x="T0" y="T1"/>
              </a:cxn>
              <a:cxn ang="T9">
                <a:pos x="T2" y="T3"/>
              </a:cxn>
              <a:cxn ang="T10">
                <a:pos x="T4" y="T5"/>
              </a:cxn>
              <a:cxn ang="T11">
                <a:pos x="T6" y="T7"/>
              </a:cxn>
            </a:cxnLst>
            <a:rect l="T12" t="T13" r="T14" b="T15"/>
            <a:pathLst>
              <a:path w="130" h="77">
                <a:moveTo>
                  <a:pt x="0" y="65"/>
                </a:moveTo>
                <a:lnTo>
                  <a:pt x="5" y="77"/>
                </a:lnTo>
                <a:lnTo>
                  <a:pt x="130" y="0"/>
                </a:lnTo>
                <a:lnTo>
                  <a:pt x="0" y="65"/>
                </a:lnTo>
                <a:close/>
              </a:path>
            </a:pathLst>
          </a:custGeom>
          <a:solidFill>
            <a:srgbClr val="000000"/>
          </a:solidFill>
          <a:ln w="9525">
            <a:noFill/>
            <a:round/>
            <a:headEnd/>
            <a:tailEnd/>
          </a:ln>
        </p:spPr>
        <p:txBody>
          <a:bodyPr/>
          <a:lstStyle/>
          <a:p>
            <a:endParaRPr lang="en-US"/>
          </a:p>
        </p:txBody>
      </p:sp>
      <p:sp>
        <p:nvSpPr>
          <p:cNvPr id="3226" name="Freeform 153">
            <a:extLst>
              <a:ext uri="{FF2B5EF4-FFF2-40B4-BE49-F238E27FC236}">
                <a16:creationId xmlns:a16="http://schemas.microsoft.com/office/drawing/2014/main" id="{70859971-9966-4921-863F-B54DD2887ABD}"/>
              </a:ext>
            </a:extLst>
          </p:cNvPr>
          <p:cNvSpPr>
            <a:spLocks/>
          </p:cNvSpPr>
          <p:nvPr/>
        </p:nvSpPr>
        <p:spPr bwMode="auto">
          <a:xfrm>
            <a:off x="6419850" y="5164138"/>
            <a:ext cx="34925" cy="23812"/>
          </a:xfrm>
          <a:custGeom>
            <a:avLst/>
            <a:gdLst>
              <a:gd name="T0" fmla="*/ 0 w 130"/>
              <a:gd name="T1" fmla="*/ 65 h 77"/>
              <a:gd name="T2" fmla="*/ 5 w 130"/>
              <a:gd name="T3" fmla="*/ 77 h 77"/>
              <a:gd name="T4" fmla="*/ 130 w 130"/>
              <a:gd name="T5" fmla="*/ 0 h 77"/>
              <a:gd name="T6" fmla="*/ 0 w 130"/>
              <a:gd name="T7" fmla="*/ 65 h 77"/>
              <a:gd name="T8" fmla="*/ 0 60000 65536"/>
              <a:gd name="T9" fmla="*/ 0 60000 65536"/>
              <a:gd name="T10" fmla="*/ 0 60000 65536"/>
              <a:gd name="T11" fmla="*/ 0 60000 65536"/>
              <a:gd name="T12" fmla="*/ 0 w 130"/>
              <a:gd name="T13" fmla="*/ 0 h 77"/>
              <a:gd name="T14" fmla="*/ 130 w 130"/>
              <a:gd name="T15" fmla="*/ 77 h 77"/>
            </a:gdLst>
            <a:ahLst/>
            <a:cxnLst>
              <a:cxn ang="T8">
                <a:pos x="T0" y="T1"/>
              </a:cxn>
              <a:cxn ang="T9">
                <a:pos x="T2" y="T3"/>
              </a:cxn>
              <a:cxn ang="T10">
                <a:pos x="T4" y="T5"/>
              </a:cxn>
              <a:cxn ang="T11">
                <a:pos x="T6" y="T7"/>
              </a:cxn>
            </a:cxnLst>
            <a:rect l="T12" t="T13" r="T14" b="T15"/>
            <a:pathLst>
              <a:path w="130" h="77">
                <a:moveTo>
                  <a:pt x="0" y="65"/>
                </a:moveTo>
                <a:lnTo>
                  <a:pt x="5" y="77"/>
                </a:lnTo>
                <a:lnTo>
                  <a:pt x="130" y="0"/>
                </a:lnTo>
                <a:lnTo>
                  <a:pt x="0" y="65"/>
                </a:lnTo>
              </a:path>
            </a:pathLst>
          </a:custGeom>
          <a:noFill/>
          <a:ln w="0">
            <a:solidFill>
              <a:srgbClr val="000000"/>
            </a:solidFill>
            <a:prstDash val="solid"/>
            <a:round/>
            <a:headEnd/>
            <a:tailEnd/>
          </a:ln>
        </p:spPr>
        <p:txBody>
          <a:bodyPr/>
          <a:lstStyle/>
          <a:p>
            <a:endParaRPr lang="en-US"/>
          </a:p>
        </p:txBody>
      </p:sp>
      <p:sp>
        <p:nvSpPr>
          <p:cNvPr id="3227" name="Freeform 154">
            <a:extLst>
              <a:ext uri="{FF2B5EF4-FFF2-40B4-BE49-F238E27FC236}">
                <a16:creationId xmlns:a16="http://schemas.microsoft.com/office/drawing/2014/main" id="{814A07CA-CDC8-4183-9A6A-F183F25D8E1E}"/>
              </a:ext>
            </a:extLst>
          </p:cNvPr>
          <p:cNvSpPr>
            <a:spLocks/>
          </p:cNvSpPr>
          <p:nvPr/>
        </p:nvSpPr>
        <p:spPr bwMode="auto">
          <a:xfrm>
            <a:off x="6421438" y="5164138"/>
            <a:ext cx="33337" cy="28575"/>
          </a:xfrm>
          <a:custGeom>
            <a:avLst/>
            <a:gdLst>
              <a:gd name="T0" fmla="*/ 0 w 125"/>
              <a:gd name="T1" fmla="*/ 77 h 89"/>
              <a:gd name="T2" fmla="*/ 6 w 125"/>
              <a:gd name="T3" fmla="*/ 89 h 89"/>
              <a:gd name="T4" fmla="*/ 125 w 125"/>
              <a:gd name="T5" fmla="*/ 0 h 89"/>
              <a:gd name="T6" fmla="*/ 0 w 125"/>
              <a:gd name="T7" fmla="*/ 77 h 89"/>
              <a:gd name="T8" fmla="*/ 0 60000 65536"/>
              <a:gd name="T9" fmla="*/ 0 60000 65536"/>
              <a:gd name="T10" fmla="*/ 0 60000 65536"/>
              <a:gd name="T11" fmla="*/ 0 60000 65536"/>
              <a:gd name="T12" fmla="*/ 0 w 125"/>
              <a:gd name="T13" fmla="*/ 0 h 89"/>
              <a:gd name="T14" fmla="*/ 125 w 125"/>
              <a:gd name="T15" fmla="*/ 89 h 89"/>
            </a:gdLst>
            <a:ahLst/>
            <a:cxnLst>
              <a:cxn ang="T8">
                <a:pos x="T0" y="T1"/>
              </a:cxn>
              <a:cxn ang="T9">
                <a:pos x="T2" y="T3"/>
              </a:cxn>
              <a:cxn ang="T10">
                <a:pos x="T4" y="T5"/>
              </a:cxn>
              <a:cxn ang="T11">
                <a:pos x="T6" y="T7"/>
              </a:cxn>
            </a:cxnLst>
            <a:rect l="T12" t="T13" r="T14" b="T15"/>
            <a:pathLst>
              <a:path w="125" h="89">
                <a:moveTo>
                  <a:pt x="0" y="77"/>
                </a:moveTo>
                <a:lnTo>
                  <a:pt x="6" y="89"/>
                </a:lnTo>
                <a:lnTo>
                  <a:pt x="125" y="0"/>
                </a:lnTo>
                <a:lnTo>
                  <a:pt x="0" y="77"/>
                </a:lnTo>
                <a:close/>
              </a:path>
            </a:pathLst>
          </a:custGeom>
          <a:solidFill>
            <a:srgbClr val="000000"/>
          </a:solidFill>
          <a:ln w="9525">
            <a:noFill/>
            <a:round/>
            <a:headEnd/>
            <a:tailEnd/>
          </a:ln>
        </p:spPr>
        <p:txBody>
          <a:bodyPr/>
          <a:lstStyle/>
          <a:p>
            <a:endParaRPr lang="en-US"/>
          </a:p>
        </p:txBody>
      </p:sp>
      <p:sp>
        <p:nvSpPr>
          <p:cNvPr id="3228" name="Freeform 155">
            <a:extLst>
              <a:ext uri="{FF2B5EF4-FFF2-40B4-BE49-F238E27FC236}">
                <a16:creationId xmlns:a16="http://schemas.microsoft.com/office/drawing/2014/main" id="{78C0C06F-E808-47CD-AE03-7E0D93922E5F}"/>
              </a:ext>
            </a:extLst>
          </p:cNvPr>
          <p:cNvSpPr>
            <a:spLocks/>
          </p:cNvSpPr>
          <p:nvPr/>
        </p:nvSpPr>
        <p:spPr bwMode="auto">
          <a:xfrm>
            <a:off x="6421438" y="5164138"/>
            <a:ext cx="33337" cy="28575"/>
          </a:xfrm>
          <a:custGeom>
            <a:avLst/>
            <a:gdLst>
              <a:gd name="T0" fmla="*/ 0 w 125"/>
              <a:gd name="T1" fmla="*/ 77 h 89"/>
              <a:gd name="T2" fmla="*/ 6 w 125"/>
              <a:gd name="T3" fmla="*/ 89 h 89"/>
              <a:gd name="T4" fmla="*/ 125 w 125"/>
              <a:gd name="T5" fmla="*/ 0 h 89"/>
              <a:gd name="T6" fmla="*/ 0 w 125"/>
              <a:gd name="T7" fmla="*/ 77 h 89"/>
              <a:gd name="T8" fmla="*/ 0 60000 65536"/>
              <a:gd name="T9" fmla="*/ 0 60000 65536"/>
              <a:gd name="T10" fmla="*/ 0 60000 65536"/>
              <a:gd name="T11" fmla="*/ 0 60000 65536"/>
              <a:gd name="T12" fmla="*/ 0 w 125"/>
              <a:gd name="T13" fmla="*/ 0 h 89"/>
              <a:gd name="T14" fmla="*/ 125 w 125"/>
              <a:gd name="T15" fmla="*/ 89 h 89"/>
            </a:gdLst>
            <a:ahLst/>
            <a:cxnLst>
              <a:cxn ang="T8">
                <a:pos x="T0" y="T1"/>
              </a:cxn>
              <a:cxn ang="T9">
                <a:pos x="T2" y="T3"/>
              </a:cxn>
              <a:cxn ang="T10">
                <a:pos x="T4" y="T5"/>
              </a:cxn>
              <a:cxn ang="T11">
                <a:pos x="T6" y="T7"/>
              </a:cxn>
            </a:cxnLst>
            <a:rect l="T12" t="T13" r="T14" b="T15"/>
            <a:pathLst>
              <a:path w="125" h="89">
                <a:moveTo>
                  <a:pt x="0" y="77"/>
                </a:moveTo>
                <a:lnTo>
                  <a:pt x="6" y="89"/>
                </a:lnTo>
                <a:lnTo>
                  <a:pt x="125" y="0"/>
                </a:lnTo>
                <a:lnTo>
                  <a:pt x="0" y="77"/>
                </a:lnTo>
              </a:path>
            </a:pathLst>
          </a:custGeom>
          <a:noFill/>
          <a:ln w="0">
            <a:solidFill>
              <a:srgbClr val="000000"/>
            </a:solidFill>
            <a:prstDash val="solid"/>
            <a:round/>
            <a:headEnd/>
            <a:tailEnd/>
          </a:ln>
        </p:spPr>
        <p:txBody>
          <a:bodyPr/>
          <a:lstStyle/>
          <a:p>
            <a:endParaRPr lang="en-US"/>
          </a:p>
        </p:txBody>
      </p:sp>
      <p:sp>
        <p:nvSpPr>
          <p:cNvPr id="3229" name="Freeform 156">
            <a:extLst>
              <a:ext uri="{FF2B5EF4-FFF2-40B4-BE49-F238E27FC236}">
                <a16:creationId xmlns:a16="http://schemas.microsoft.com/office/drawing/2014/main" id="{179A0362-1847-41D5-AA6E-53AF105415E0}"/>
              </a:ext>
            </a:extLst>
          </p:cNvPr>
          <p:cNvSpPr>
            <a:spLocks/>
          </p:cNvSpPr>
          <p:nvPr/>
        </p:nvSpPr>
        <p:spPr bwMode="auto">
          <a:xfrm>
            <a:off x="6423025" y="5164138"/>
            <a:ext cx="31750" cy="31750"/>
          </a:xfrm>
          <a:custGeom>
            <a:avLst/>
            <a:gdLst>
              <a:gd name="T0" fmla="*/ 0 w 119"/>
              <a:gd name="T1" fmla="*/ 89 h 100"/>
              <a:gd name="T2" fmla="*/ 7 w 119"/>
              <a:gd name="T3" fmla="*/ 100 h 100"/>
              <a:gd name="T4" fmla="*/ 119 w 119"/>
              <a:gd name="T5" fmla="*/ 0 h 100"/>
              <a:gd name="T6" fmla="*/ 0 w 119"/>
              <a:gd name="T7" fmla="*/ 89 h 100"/>
              <a:gd name="T8" fmla="*/ 0 60000 65536"/>
              <a:gd name="T9" fmla="*/ 0 60000 65536"/>
              <a:gd name="T10" fmla="*/ 0 60000 65536"/>
              <a:gd name="T11" fmla="*/ 0 60000 65536"/>
              <a:gd name="T12" fmla="*/ 0 w 119"/>
              <a:gd name="T13" fmla="*/ 0 h 100"/>
              <a:gd name="T14" fmla="*/ 119 w 119"/>
              <a:gd name="T15" fmla="*/ 100 h 100"/>
            </a:gdLst>
            <a:ahLst/>
            <a:cxnLst>
              <a:cxn ang="T8">
                <a:pos x="T0" y="T1"/>
              </a:cxn>
              <a:cxn ang="T9">
                <a:pos x="T2" y="T3"/>
              </a:cxn>
              <a:cxn ang="T10">
                <a:pos x="T4" y="T5"/>
              </a:cxn>
              <a:cxn ang="T11">
                <a:pos x="T6" y="T7"/>
              </a:cxn>
            </a:cxnLst>
            <a:rect l="T12" t="T13" r="T14" b="T15"/>
            <a:pathLst>
              <a:path w="119" h="100">
                <a:moveTo>
                  <a:pt x="0" y="89"/>
                </a:moveTo>
                <a:lnTo>
                  <a:pt x="7" y="100"/>
                </a:lnTo>
                <a:lnTo>
                  <a:pt x="119" y="0"/>
                </a:lnTo>
                <a:lnTo>
                  <a:pt x="0" y="89"/>
                </a:lnTo>
                <a:close/>
              </a:path>
            </a:pathLst>
          </a:custGeom>
          <a:solidFill>
            <a:srgbClr val="000000"/>
          </a:solidFill>
          <a:ln w="9525">
            <a:noFill/>
            <a:round/>
            <a:headEnd/>
            <a:tailEnd/>
          </a:ln>
        </p:spPr>
        <p:txBody>
          <a:bodyPr/>
          <a:lstStyle/>
          <a:p>
            <a:endParaRPr lang="en-US"/>
          </a:p>
        </p:txBody>
      </p:sp>
      <p:sp>
        <p:nvSpPr>
          <p:cNvPr id="3230" name="Freeform 157">
            <a:extLst>
              <a:ext uri="{FF2B5EF4-FFF2-40B4-BE49-F238E27FC236}">
                <a16:creationId xmlns:a16="http://schemas.microsoft.com/office/drawing/2014/main" id="{400932B0-ADC7-41D5-BE89-DDA2166788B1}"/>
              </a:ext>
            </a:extLst>
          </p:cNvPr>
          <p:cNvSpPr>
            <a:spLocks/>
          </p:cNvSpPr>
          <p:nvPr/>
        </p:nvSpPr>
        <p:spPr bwMode="auto">
          <a:xfrm>
            <a:off x="6423025" y="5164138"/>
            <a:ext cx="31750" cy="31750"/>
          </a:xfrm>
          <a:custGeom>
            <a:avLst/>
            <a:gdLst>
              <a:gd name="T0" fmla="*/ 0 w 119"/>
              <a:gd name="T1" fmla="*/ 89 h 100"/>
              <a:gd name="T2" fmla="*/ 7 w 119"/>
              <a:gd name="T3" fmla="*/ 100 h 100"/>
              <a:gd name="T4" fmla="*/ 119 w 119"/>
              <a:gd name="T5" fmla="*/ 0 h 100"/>
              <a:gd name="T6" fmla="*/ 0 w 119"/>
              <a:gd name="T7" fmla="*/ 89 h 100"/>
              <a:gd name="T8" fmla="*/ 0 60000 65536"/>
              <a:gd name="T9" fmla="*/ 0 60000 65536"/>
              <a:gd name="T10" fmla="*/ 0 60000 65536"/>
              <a:gd name="T11" fmla="*/ 0 60000 65536"/>
              <a:gd name="T12" fmla="*/ 0 w 119"/>
              <a:gd name="T13" fmla="*/ 0 h 100"/>
              <a:gd name="T14" fmla="*/ 119 w 119"/>
              <a:gd name="T15" fmla="*/ 100 h 100"/>
            </a:gdLst>
            <a:ahLst/>
            <a:cxnLst>
              <a:cxn ang="T8">
                <a:pos x="T0" y="T1"/>
              </a:cxn>
              <a:cxn ang="T9">
                <a:pos x="T2" y="T3"/>
              </a:cxn>
              <a:cxn ang="T10">
                <a:pos x="T4" y="T5"/>
              </a:cxn>
              <a:cxn ang="T11">
                <a:pos x="T6" y="T7"/>
              </a:cxn>
            </a:cxnLst>
            <a:rect l="T12" t="T13" r="T14" b="T15"/>
            <a:pathLst>
              <a:path w="119" h="100">
                <a:moveTo>
                  <a:pt x="0" y="89"/>
                </a:moveTo>
                <a:lnTo>
                  <a:pt x="7" y="100"/>
                </a:lnTo>
                <a:lnTo>
                  <a:pt x="119" y="0"/>
                </a:lnTo>
                <a:lnTo>
                  <a:pt x="0" y="89"/>
                </a:lnTo>
              </a:path>
            </a:pathLst>
          </a:custGeom>
          <a:noFill/>
          <a:ln w="0">
            <a:solidFill>
              <a:srgbClr val="000000"/>
            </a:solidFill>
            <a:prstDash val="solid"/>
            <a:round/>
            <a:headEnd/>
            <a:tailEnd/>
          </a:ln>
        </p:spPr>
        <p:txBody>
          <a:bodyPr/>
          <a:lstStyle/>
          <a:p>
            <a:endParaRPr lang="en-US"/>
          </a:p>
        </p:txBody>
      </p:sp>
      <p:sp>
        <p:nvSpPr>
          <p:cNvPr id="3231" name="Freeform 158">
            <a:extLst>
              <a:ext uri="{FF2B5EF4-FFF2-40B4-BE49-F238E27FC236}">
                <a16:creationId xmlns:a16="http://schemas.microsoft.com/office/drawing/2014/main" id="{66538E68-7847-45B9-A5C5-780709B0725B}"/>
              </a:ext>
            </a:extLst>
          </p:cNvPr>
          <p:cNvSpPr>
            <a:spLocks/>
          </p:cNvSpPr>
          <p:nvPr/>
        </p:nvSpPr>
        <p:spPr bwMode="auto">
          <a:xfrm>
            <a:off x="6424613" y="5164138"/>
            <a:ext cx="30162" cy="34925"/>
          </a:xfrm>
          <a:custGeom>
            <a:avLst/>
            <a:gdLst>
              <a:gd name="T0" fmla="*/ 0 w 112"/>
              <a:gd name="T1" fmla="*/ 100 h 109"/>
              <a:gd name="T2" fmla="*/ 7 w 112"/>
              <a:gd name="T3" fmla="*/ 109 h 109"/>
              <a:gd name="T4" fmla="*/ 112 w 112"/>
              <a:gd name="T5" fmla="*/ 0 h 109"/>
              <a:gd name="T6" fmla="*/ 0 w 112"/>
              <a:gd name="T7" fmla="*/ 100 h 109"/>
              <a:gd name="T8" fmla="*/ 0 60000 65536"/>
              <a:gd name="T9" fmla="*/ 0 60000 65536"/>
              <a:gd name="T10" fmla="*/ 0 60000 65536"/>
              <a:gd name="T11" fmla="*/ 0 60000 65536"/>
              <a:gd name="T12" fmla="*/ 0 w 112"/>
              <a:gd name="T13" fmla="*/ 0 h 109"/>
              <a:gd name="T14" fmla="*/ 112 w 112"/>
              <a:gd name="T15" fmla="*/ 109 h 109"/>
            </a:gdLst>
            <a:ahLst/>
            <a:cxnLst>
              <a:cxn ang="T8">
                <a:pos x="T0" y="T1"/>
              </a:cxn>
              <a:cxn ang="T9">
                <a:pos x="T2" y="T3"/>
              </a:cxn>
              <a:cxn ang="T10">
                <a:pos x="T4" y="T5"/>
              </a:cxn>
              <a:cxn ang="T11">
                <a:pos x="T6" y="T7"/>
              </a:cxn>
            </a:cxnLst>
            <a:rect l="T12" t="T13" r="T14" b="T15"/>
            <a:pathLst>
              <a:path w="112" h="109">
                <a:moveTo>
                  <a:pt x="0" y="100"/>
                </a:moveTo>
                <a:lnTo>
                  <a:pt x="7" y="109"/>
                </a:lnTo>
                <a:lnTo>
                  <a:pt x="112" y="0"/>
                </a:lnTo>
                <a:lnTo>
                  <a:pt x="0" y="100"/>
                </a:lnTo>
                <a:close/>
              </a:path>
            </a:pathLst>
          </a:custGeom>
          <a:solidFill>
            <a:srgbClr val="000000"/>
          </a:solidFill>
          <a:ln w="9525">
            <a:noFill/>
            <a:round/>
            <a:headEnd/>
            <a:tailEnd/>
          </a:ln>
        </p:spPr>
        <p:txBody>
          <a:bodyPr/>
          <a:lstStyle/>
          <a:p>
            <a:endParaRPr lang="en-US"/>
          </a:p>
        </p:txBody>
      </p:sp>
      <p:sp>
        <p:nvSpPr>
          <p:cNvPr id="3232" name="Freeform 159">
            <a:extLst>
              <a:ext uri="{FF2B5EF4-FFF2-40B4-BE49-F238E27FC236}">
                <a16:creationId xmlns:a16="http://schemas.microsoft.com/office/drawing/2014/main" id="{F8595515-29B6-4A56-8DD0-1E37F4DFC6E8}"/>
              </a:ext>
            </a:extLst>
          </p:cNvPr>
          <p:cNvSpPr>
            <a:spLocks/>
          </p:cNvSpPr>
          <p:nvPr/>
        </p:nvSpPr>
        <p:spPr bwMode="auto">
          <a:xfrm>
            <a:off x="6424613" y="5164138"/>
            <a:ext cx="30162" cy="34925"/>
          </a:xfrm>
          <a:custGeom>
            <a:avLst/>
            <a:gdLst>
              <a:gd name="T0" fmla="*/ 0 w 112"/>
              <a:gd name="T1" fmla="*/ 100 h 109"/>
              <a:gd name="T2" fmla="*/ 7 w 112"/>
              <a:gd name="T3" fmla="*/ 109 h 109"/>
              <a:gd name="T4" fmla="*/ 112 w 112"/>
              <a:gd name="T5" fmla="*/ 0 h 109"/>
              <a:gd name="T6" fmla="*/ 0 w 112"/>
              <a:gd name="T7" fmla="*/ 100 h 109"/>
              <a:gd name="T8" fmla="*/ 0 60000 65536"/>
              <a:gd name="T9" fmla="*/ 0 60000 65536"/>
              <a:gd name="T10" fmla="*/ 0 60000 65536"/>
              <a:gd name="T11" fmla="*/ 0 60000 65536"/>
              <a:gd name="T12" fmla="*/ 0 w 112"/>
              <a:gd name="T13" fmla="*/ 0 h 109"/>
              <a:gd name="T14" fmla="*/ 112 w 112"/>
              <a:gd name="T15" fmla="*/ 109 h 109"/>
            </a:gdLst>
            <a:ahLst/>
            <a:cxnLst>
              <a:cxn ang="T8">
                <a:pos x="T0" y="T1"/>
              </a:cxn>
              <a:cxn ang="T9">
                <a:pos x="T2" y="T3"/>
              </a:cxn>
              <a:cxn ang="T10">
                <a:pos x="T4" y="T5"/>
              </a:cxn>
              <a:cxn ang="T11">
                <a:pos x="T6" y="T7"/>
              </a:cxn>
            </a:cxnLst>
            <a:rect l="T12" t="T13" r="T14" b="T15"/>
            <a:pathLst>
              <a:path w="112" h="109">
                <a:moveTo>
                  <a:pt x="0" y="100"/>
                </a:moveTo>
                <a:lnTo>
                  <a:pt x="7" y="109"/>
                </a:lnTo>
                <a:lnTo>
                  <a:pt x="112" y="0"/>
                </a:lnTo>
                <a:lnTo>
                  <a:pt x="0" y="100"/>
                </a:lnTo>
              </a:path>
            </a:pathLst>
          </a:custGeom>
          <a:noFill/>
          <a:ln w="0">
            <a:solidFill>
              <a:srgbClr val="000000"/>
            </a:solidFill>
            <a:prstDash val="solid"/>
            <a:round/>
            <a:headEnd/>
            <a:tailEnd/>
          </a:ln>
        </p:spPr>
        <p:txBody>
          <a:bodyPr/>
          <a:lstStyle/>
          <a:p>
            <a:endParaRPr lang="en-US"/>
          </a:p>
        </p:txBody>
      </p:sp>
      <p:sp>
        <p:nvSpPr>
          <p:cNvPr id="3233" name="Freeform 160">
            <a:extLst>
              <a:ext uri="{FF2B5EF4-FFF2-40B4-BE49-F238E27FC236}">
                <a16:creationId xmlns:a16="http://schemas.microsoft.com/office/drawing/2014/main" id="{BEC68E23-BDA3-4AE4-9B1B-021B69898722}"/>
              </a:ext>
            </a:extLst>
          </p:cNvPr>
          <p:cNvSpPr>
            <a:spLocks/>
          </p:cNvSpPr>
          <p:nvPr/>
        </p:nvSpPr>
        <p:spPr bwMode="auto">
          <a:xfrm>
            <a:off x="6427788" y="5164138"/>
            <a:ext cx="26987" cy="38100"/>
          </a:xfrm>
          <a:custGeom>
            <a:avLst/>
            <a:gdLst>
              <a:gd name="T0" fmla="*/ 0 w 105"/>
              <a:gd name="T1" fmla="*/ 109 h 119"/>
              <a:gd name="T2" fmla="*/ 9 w 105"/>
              <a:gd name="T3" fmla="*/ 119 h 119"/>
              <a:gd name="T4" fmla="*/ 105 w 105"/>
              <a:gd name="T5" fmla="*/ 0 h 119"/>
              <a:gd name="T6" fmla="*/ 0 w 105"/>
              <a:gd name="T7" fmla="*/ 109 h 119"/>
              <a:gd name="T8" fmla="*/ 0 60000 65536"/>
              <a:gd name="T9" fmla="*/ 0 60000 65536"/>
              <a:gd name="T10" fmla="*/ 0 60000 65536"/>
              <a:gd name="T11" fmla="*/ 0 60000 65536"/>
              <a:gd name="T12" fmla="*/ 0 w 105"/>
              <a:gd name="T13" fmla="*/ 0 h 119"/>
              <a:gd name="T14" fmla="*/ 105 w 105"/>
              <a:gd name="T15" fmla="*/ 119 h 119"/>
            </a:gdLst>
            <a:ahLst/>
            <a:cxnLst>
              <a:cxn ang="T8">
                <a:pos x="T0" y="T1"/>
              </a:cxn>
              <a:cxn ang="T9">
                <a:pos x="T2" y="T3"/>
              </a:cxn>
              <a:cxn ang="T10">
                <a:pos x="T4" y="T5"/>
              </a:cxn>
              <a:cxn ang="T11">
                <a:pos x="T6" y="T7"/>
              </a:cxn>
            </a:cxnLst>
            <a:rect l="T12" t="T13" r="T14" b="T15"/>
            <a:pathLst>
              <a:path w="105" h="119">
                <a:moveTo>
                  <a:pt x="0" y="109"/>
                </a:moveTo>
                <a:lnTo>
                  <a:pt x="9" y="119"/>
                </a:lnTo>
                <a:lnTo>
                  <a:pt x="105" y="0"/>
                </a:lnTo>
                <a:lnTo>
                  <a:pt x="0" y="109"/>
                </a:lnTo>
                <a:close/>
              </a:path>
            </a:pathLst>
          </a:custGeom>
          <a:solidFill>
            <a:srgbClr val="000000"/>
          </a:solidFill>
          <a:ln w="9525">
            <a:noFill/>
            <a:round/>
            <a:headEnd/>
            <a:tailEnd/>
          </a:ln>
        </p:spPr>
        <p:txBody>
          <a:bodyPr/>
          <a:lstStyle/>
          <a:p>
            <a:endParaRPr lang="en-US"/>
          </a:p>
        </p:txBody>
      </p:sp>
      <p:sp>
        <p:nvSpPr>
          <p:cNvPr id="3234" name="Freeform 161">
            <a:extLst>
              <a:ext uri="{FF2B5EF4-FFF2-40B4-BE49-F238E27FC236}">
                <a16:creationId xmlns:a16="http://schemas.microsoft.com/office/drawing/2014/main" id="{09C2BF9C-3A7A-4363-AA74-A08416683243}"/>
              </a:ext>
            </a:extLst>
          </p:cNvPr>
          <p:cNvSpPr>
            <a:spLocks/>
          </p:cNvSpPr>
          <p:nvPr/>
        </p:nvSpPr>
        <p:spPr bwMode="auto">
          <a:xfrm>
            <a:off x="6427788" y="5164138"/>
            <a:ext cx="26987" cy="38100"/>
          </a:xfrm>
          <a:custGeom>
            <a:avLst/>
            <a:gdLst>
              <a:gd name="T0" fmla="*/ 0 w 105"/>
              <a:gd name="T1" fmla="*/ 109 h 119"/>
              <a:gd name="T2" fmla="*/ 9 w 105"/>
              <a:gd name="T3" fmla="*/ 119 h 119"/>
              <a:gd name="T4" fmla="*/ 105 w 105"/>
              <a:gd name="T5" fmla="*/ 0 h 119"/>
              <a:gd name="T6" fmla="*/ 0 w 105"/>
              <a:gd name="T7" fmla="*/ 109 h 119"/>
              <a:gd name="T8" fmla="*/ 0 60000 65536"/>
              <a:gd name="T9" fmla="*/ 0 60000 65536"/>
              <a:gd name="T10" fmla="*/ 0 60000 65536"/>
              <a:gd name="T11" fmla="*/ 0 60000 65536"/>
              <a:gd name="T12" fmla="*/ 0 w 105"/>
              <a:gd name="T13" fmla="*/ 0 h 119"/>
              <a:gd name="T14" fmla="*/ 105 w 105"/>
              <a:gd name="T15" fmla="*/ 119 h 119"/>
            </a:gdLst>
            <a:ahLst/>
            <a:cxnLst>
              <a:cxn ang="T8">
                <a:pos x="T0" y="T1"/>
              </a:cxn>
              <a:cxn ang="T9">
                <a:pos x="T2" y="T3"/>
              </a:cxn>
              <a:cxn ang="T10">
                <a:pos x="T4" y="T5"/>
              </a:cxn>
              <a:cxn ang="T11">
                <a:pos x="T6" y="T7"/>
              </a:cxn>
            </a:cxnLst>
            <a:rect l="T12" t="T13" r="T14" b="T15"/>
            <a:pathLst>
              <a:path w="105" h="119">
                <a:moveTo>
                  <a:pt x="0" y="109"/>
                </a:moveTo>
                <a:lnTo>
                  <a:pt x="9" y="119"/>
                </a:lnTo>
                <a:lnTo>
                  <a:pt x="105" y="0"/>
                </a:lnTo>
                <a:lnTo>
                  <a:pt x="0" y="109"/>
                </a:lnTo>
              </a:path>
            </a:pathLst>
          </a:custGeom>
          <a:noFill/>
          <a:ln w="0">
            <a:solidFill>
              <a:srgbClr val="000000"/>
            </a:solidFill>
            <a:prstDash val="solid"/>
            <a:round/>
            <a:headEnd/>
            <a:tailEnd/>
          </a:ln>
        </p:spPr>
        <p:txBody>
          <a:bodyPr/>
          <a:lstStyle/>
          <a:p>
            <a:endParaRPr lang="en-US"/>
          </a:p>
        </p:txBody>
      </p:sp>
      <p:sp>
        <p:nvSpPr>
          <p:cNvPr id="3235" name="Freeform 162">
            <a:extLst>
              <a:ext uri="{FF2B5EF4-FFF2-40B4-BE49-F238E27FC236}">
                <a16:creationId xmlns:a16="http://schemas.microsoft.com/office/drawing/2014/main" id="{74D2E3B9-8494-4935-885D-B5A09A600251}"/>
              </a:ext>
            </a:extLst>
          </p:cNvPr>
          <p:cNvSpPr>
            <a:spLocks/>
          </p:cNvSpPr>
          <p:nvPr/>
        </p:nvSpPr>
        <p:spPr bwMode="auto">
          <a:xfrm>
            <a:off x="6429375" y="5164138"/>
            <a:ext cx="25400" cy="39687"/>
          </a:xfrm>
          <a:custGeom>
            <a:avLst/>
            <a:gdLst>
              <a:gd name="T0" fmla="*/ 0 w 96"/>
              <a:gd name="T1" fmla="*/ 119 h 127"/>
              <a:gd name="T2" fmla="*/ 9 w 96"/>
              <a:gd name="T3" fmla="*/ 127 h 127"/>
              <a:gd name="T4" fmla="*/ 96 w 96"/>
              <a:gd name="T5" fmla="*/ 0 h 127"/>
              <a:gd name="T6" fmla="*/ 0 w 96"/>
              <a:gd name="T7" fmla="*/ 119 h 127"/>
              <a:gd name="T8" fmla="*/ 0 60000 65536"/>
              <a:gd name="T9" fmla="*/ 0 60000 65536"/>
              <a:gd name="T10" fmla="*/ 0 60000 65536"/>
              <a:gd name="T11" fmla="*/ 0 60000 65536"/>
              <a:gd name="T12" fmla="*/ 0 w 96"/>
              <a:gd name="T13" fmla="*/ 0 h 127"/>
              <a:gd name="T14" fmla="*/ 96 w 96"/>
              <a:gd name="T15" fmla="*/ 127 h 127"/>
            </a:gdLst>
            <a:ahLst/>
            <a:cxnLst>
              <a:cxn ang="T8">
                <a:pos x="T0" y="T1"/>
              </a:cxn>
              <a:cxn ang="T9">
                <a:pos x="T2" y="T3"/>
              </a:cxn>
              <a:cxn ang="T10">
                <a:pos x="T4" y="T5"/>
              </a:cxn>
              <a:cxn ang="T11">
                <a:pos x="T6" y="T7"/>
              </a:cxn>
            </a:cxnLst>
            <a:rect l="T12" t="T13" r="T14" b="T15"/>
            <a:pathLst>
              <a:path w="96" h="127">
                <a:moveTo>
                  <a:pt x="0" y="119"/>
                </a:moveTo>
                <a:lnTo>
                  <a:pt x="9" y="127"/>
                </a:lnTo>
                <a:lnTo>
                  <a:pt x="96" y="0"/>
                </a:lnTo>
                <a:lnTo>
                  <a:pt x="0" y="119"/>
                </a:lnTo>
                <a:close/>
              </a:path>
            </a:pathLst>
          </a:custGeom>
          <a:solidFill>
            <a:srgbClr val="000000"/>
          </a:solidFill>
          <a:ln w="9525">
            <a:noFill/>
            <a:round/>
            <a:headEnd/>
            <a:tailEnd/>
          </a:ln>
        </p:spPr>
        <p:txBody>
          <a:bodyPr/>
          <a:lstStyle/>
          <a:p>
            <a:endParaRPr lang="en-US"/>
          </a:p>
        </p:txBody>
      </p:sp>
      <p:sp>
        <p:nvSpPr>
          <p:cNvPr id="3236" name="Freeform 163">
            <a:extLst>
              <a:ext uri="{FF2B5EF4-FFF2-40B4-BE49-F238E27FC236}">
                <a16:creationId xmlns:a16="http://schemas.microsoft.com/office/drawing/2014/main" id="{136BE902-0633-4AD6-95E6-66ABD1E8EB8D}"/>
              </a:ext>
            </a:extLst>
          </p:cNvPr>
          <p:cNvSpPr>
            <a:spLocks/>
          </p:cNvSpPr>
          <p:nvPr/>
        </p:nvSpPr>
        <p:spPr bwMode="auto">
          <a:xfrm>
            <a:off x="6429375" y="5164138"/>
            <a:ext cx="25400" cy="39687"/>
          </a:xfrm>
          <a:custGeom>
            <a:avLst/>
            <a:gdLst>
              <a:gd name="T0" fmla="*/ 0 w 96"/>
              <a:gd name="T1" fmla="*/ 119 h 127"/>
              <a:gd name="T2" fmla="*/ 9 w 96"/>
              <a:gd name="T3" fmla="*/ 127 h 127"/>
              <a:gd name="T4" fmla="*/ 96 w 96"/>
              <a:gd name="T5" fmla="*/ 0 h 127"/>
              <a:gd name="T6" fmla="*/ 0 w 96"/>
              <a:gd name="T7" fmla="*/ 119 h 127"/>
              <a:gd name="T8" fmla="*/ 0 60000 65536"/>
              <a:gd name="T9" fmla="*/ 0 60000 65536"/>
              <a:gd name="T10" fmla="*/ 0 60000 65536"/>
              <a:gd name="T11" fmla="*/ 0 60000 65536"/>
              <a:gd name="T12" fmla="*/ 0 w 96"/>
              <a:gd name="T13" fmla="*/ 0 h 127"/>
              <a:gd name="T14" fmla="*/ 96 w 96"/>
              <a:gd name="T15" fmla="*/ 127 h 127"/>
            </a:gdLst>
            <a:ahLst/>
            <a:cxnLst>
              <a:cxn ang="T8">
                <a:pos x="T0" y="T1"/>
              </a:cxn>
              <a:cxn ang="T9">
                <a:pos x="T2" y="T3"/>
              </a:cxn>
              <a:cxn ang="T10">
                <a:pos x="T4" y="T5"/>
              </a:cxn>
              <a:cxn ang="T11">
                <a:pos x="T6" y="T7"/>
              </a:cxn>
            </a:cxnLst>
            <a:rect l="T12" t="T13" r="T14" b="T15"/>
            <a:pathLst>
              <a:path w="96" h="127">
                <a:moveTo>
                  <a:pt x="0" y="119"/>
                </a:moveTo>
                <a:lnTo>
                  <a:pt x="9" y="127"/>
                </a:lnTo>
                <a:lnTo>
                  <a:pt x="96" y="0"/>
                </a:lnTo>
                <a:lnTo>
                  <a:pt x="0" y="119"/>
                </a:lnTo>
              </a:path>
            </a:pathLst>
          </a:custGeom>
          <a:noFill/>
          <a:ln w="0">
            <a:solidFill>
              <a:srgbClr val="000000"/>
            </a:solidFill>
            <a:prstDash val="solid"/>
            <a:round/>
            <a:headEnd/>
            <a:tailEnd/>
          </a:ln>
        </p:spPr>
        <p:txBody>
          <a:bodyPr/>
          <a:lstStyle/>
          <a:p>
            <a:endParaRPr lang="en-US"/>
          </a:p>
        </p:txBody>
      </p:sp>
      <p:sp>
        <p:nvSpPr>
          <p:cNvPr id="3237" name="Freeform 164">
            <a:extLst>
              <a:ext uri="{FF2B5EF4-FFF2-40B4-BE49-F238E27FC236}">
                <a16:creationId xmlns:a16="http://schemas.microsoft.com/office/drawing/2014/main" id="{3EB80925-2B25-439A-860F-D637902A1922}"/>
              </a:ext>
            </a:extLst>
          </p:cNvPr>
          <p:cNvSpPr>
            <a:spLocks/>
          </p:cNvSpPr>
          <p:nvPr/>
        </p:nvSpPr>
        <p:spPr bwMode="auto">
          <a:xfrm>
            <a:off x="6432550" y="5164138"/>
            <a:ext cx="22225" cy="42862"/>
          </a:xfrm>
          <a:custGeom>
            <a:avLst/>
            <a:gdLst>
              <a:gd name="T0" fmla="*/ 0 w 87"/>
              <a:gd name="T1" fmla="*/ 127 h 136"/>
              <a:gd name="T2" fmla="*/ 10 w 87"/>
              <a:gd name="T3" fmla="*/ 136 h 136"/>
              <a:gd name="T4" fmla="*/ 87 w 87"/>
              <a:gd name="T5" fmla="*/ 0 h 136"/>
              <a:gd name="T6" fmla="*/ 0 w 87"/>
              <a:gd name="T7" fmla="*/ 127 h 136"/>
              <a:gd name="T8" fmla="*/ 0 60000 65536"/>
              <a:gd name="T9" fmla="*/ 0 60000 65536"/>
              <a:gd name="T10" fmla="*/ 0 60000 65536"/>
              <a:gd name="T11" fmla="*/ 0 60000 65536"/>
              <a:gd name="T12" fmla="*/ 0 w 87"/>
              <a:gd name="T13" fmla="*/ 0 h 136"/>
              <a:gd name="T14" fmla="*/ 87 w 87"/>
              <a:gd name="T15" fmla="*/ 136 h 136"/>
            </a:gdLst>
            <a:ahLst/>
            <a:cxnLst>
              <a:cxn ang="T8">
                <a:pos x="T0" y="T1"/>
              </a:cxn>
              <a:cxn ang="T9">
                <a:pos x="T2" y="T3"/>
              </a:cxn>
              <a:cxn ang="T10">
                <a:pos x="T4" y="T5"/>
              </a:cxn>
              <a:cxn ang="T11">
                <a:pos x="T6" y="T7"/>
              </a:cxn>
            </a:cxnLst>
            <a:rect l="T12" t="T13" r="T14" b="T15"/>
            <a:pathLst>
              <a:path w="87" h="136">
                <a:moveTo>
                  <a:pt x="0" y="127"/>
                </a:moveTo>
                <a:lnTo>
                  <a:pt x="10" y="136"/>
                </a:lnTo>
                <a:lnTo>
                  <a:pt x="87" y="0"/>
                </a:lnTo>
                <a:lnTo>
                  <a:pt x="0" y="127"/>
                </a:lnTo>
                <a:close/>
              </a:path>
            </a:pathLst>
          </a:custGeom>
          <a:solidFill>
            <a:srgbClr val="000000"/>
          </a:solidFill>
          <a:ln w="9525">
            <a:noFill/>
            <a:round/>
            <a:headEnd/>
            <a:tailEnd/>
          </a:ln>
        </p:spPr>
        <p:txBody>
          <a:bodyPr/>
          <a:lstStyle/>
          <a:p>
            <a:endParaRPr lang="en-US"/>
          </a:p>
        </p:txBody>
      </p:sp>
      <p:sp>
        <p:nvSpPr>
          <p:cNvPr id="3238" name="Freeform 165">
            <a:extLst>
              <a:ext uri="{FF2B5EF4-FFF2-40B4-BE49-F238E27FC236}">
                <a16:creationId xmlns:a16="http://schemas.microsoft.com/office/drawing/2014/main" id="{7A8C1C15-F04D-4F35-97BC-E2E01CC3FFF3}"/>
              </a:ext>
            </a:extLst>
          </p:cNvPr>
          <p:cNvSpPr>
            <a:spLocks/>
          </p:cNvSpPr>
          <p:nvPr/>
        </p:nvSpPr>
        <p:spPr bwMode="auto">
          <a:xfrm>
            <a:off x="6432550" y="5164138"/>
            <a:ext cx="22225" cy="42862"/>
          </a:xfrm>
          <a:custGeom>
            <a:avLst/>
            <a:gdLst>
              <a:gd name="T0" fmla="*/ 0 w 87"/>
              <a:gd name="T1" fmla="*/ 127 h 136"/>
              <a:gd name="T2" fmla="*/ 10 w 87"/>
              <a:gd name="T3" fmla="*/ 136 h 136"/>
              <a:gd name="T4" fmla="*/ 87 w 87"/>
              <a:gd name="T5" fmla="*/ 0 h 136"/>
              <a:gd name="T6" fmla="*/ 0 w 87"/>
              <a:gd name="T7" fmla="*/ 127 h 136"/>
              <a:gd name="T8" fmla="*/ 0 60000 65536"/>
              <a:gd name="T9" fmla="*/ 0 60000 65536"/>
              <a:gd name="T10" fmla="*/ 0 60000 65536"/>
              <a:gd name="T11" fmla="*/ 0 60000 65536"/>
              <a:gd name="T12" fmla="*/ 0 w 87"/>
              <a:gd name="T13" fmla="*/ 0 h 136"/>
              <a:gd name="T14" fmla="*/ 87 w 87"/>
              <a:gd name="T15" fmla="*/ 136 h 136"/>
            </a:gdLst>
            <a:ahLst/>
            <a:cxnLst>
              <a:cxn ang="T8">
                <a:pos x="T0" y="T1"/>
              </a:cxn>
              <a:cxn ang="T9">
                <a:pos x="T2" y="T3"/>
              </a:cxn>
              <a:cxn ang="T10">
                <a:pos x="T4" y="T5"/>
              </a:cxn>
              <a:cxn ang="T11">
                <a:pos x="T6" y="T7"/>
              </a:cxn>
            </a:cxnLst>
            <a:rect l="T12" t="T13" r="T14" b="T15"/>
            <a:pathLst>
              <a:path w="87" h="136">
                <a:moveTo>
                  <a:pt x="0" y="127"/>
                </a:moveTo>
                <a:lnTo>
                  <a:pt x="10" y="136"/>
                </a:lnTo>
                <a:lnTo>
                  <a:pt x="87" y="0"/>
                </a:lnTo>
                <a:lnTo>
                  <a:pt x="0" y="127"/>
                </a:lnTo>
              </a:path>
            </a:pathLst>
          </a:custGeom>
          <a:noFill/>
          <a:ln w="0">
            <a:solidFill>
              <a:srgbClr val="000000"/>
            </a:solidFill>
            <a:prstDash val="solid"/>
            <a:round/>
            <a:headEnd/>
            <a:tailEnd/>
          </a:ln>
        </p:spPr>
        <p:txBody>
          <a:bodyPr/>
          <a:lstStyle/>
          <a:p>
            <a:endParaRPr lang="en-US"/>
          </a:p>
        </p:txBody>
      </p:sp>
      <p:sp>
        <p:nvSpPr>
          <p:cNvPr id="3239" name="Freeform 166">
            <a:extLst>
              <a:ext uri="{FF2B5EF4-FFF2-40B4-BE49-F238E27FC236}">
                <a16:creationId xmlns:a16="http://schemas.microsoft.com/office/drawing/2014/main" id="{F5717A47-A8EA-410C-BB1B-47FC6F69EB25}"/>
              </a:ext>
            </a:extLst>
          </p:cNvPr>
          <p:cNvSpPr>
            <a:spLocks/>
          </p:cNvSpPr>
          <p:nvPr/>
        </p:nvSpPr>
        <p:spPr bwMode="auto">
          <a:xfrm>
            <a:off x="6434138" y="5164138"/>
            <a:ext cx="20637" cy="44450"/>
          </a:xfrm>
          <a:custGeom>
            <a:avLst/>
            <a:gdLst>
              <a:gd name="T0" fmla="*/ 0 w 77"/>
              <a:gd name="T1" fmla="*/ 136 h 142"/>
              <a:gd name="T2" fmla="*/ 9 w 77"/>
              <a:gd name="T3" fmla="*/ 142 h 142"/>
              <a:gd name="T4" fmla="*/ 77 w 77"/>
              <a:gd name="T5" fmla="*/ 0 h 142"/>
              <a:gd name="T6" fmla="*/ 0 w 77"/>
              <a:gd name="T7" fmla="*/ 136 h 142"/>
              <a:gd name="T8" fmla="*/ 0 60000 65536"/>
              <a:gd name="T9" fmla="*/ 0 60000 65536"/>
              <a:gd name="T10" fmla="*/ 0 60000 65536"/>
              <a:gd name="T11" fmla="*/ 0 60000 65536"/>
              <a:gd name="T12" fmla="*/ 0 w 77"/>
              <a:gd name="T13" fmla="*/ 0 h 142"/>
              <a:gd name="T14" fmla="*/ 77 w 77"/>
              <a:gd name="T15" fmla="*/ 142 h 142"/>
            </a:gdLst>
            <a:ahLst/>
            <a:cxnLst>
              <a:cxn ang="T8">
                <a:pos x="T0" y="T1"/>
              </a:cxn>
              <a:cxn ang="T9">
                <a:pos x="T2" y="T3"/>
              </a:cxn>
              <a:cxn ang="T10">
                <a:pos x="T4" y="T5"/>
              </a:cxn>
              <a:cxn ang="T11">
                <a:pos x="T6" y="T7"/>
              </a:cxn>
            </a:cxnLst>
            <a:rect l="T12" t="T13" r="T14" b="T15"/>
            <a:pathLst>
              <a:path w="77" h="142">
                <a:moveTo>
                  <a:pt x="0" y="136"/>
                </a:moveTo>
                <a:lnTo>
                  <a:pt x="9" y="142"/>
                </a:lnTo>
                <a:lnTo>
                  <a:pt x="77" y="0"/>
                </a:lnTo>
                <a:lnTo>
                  <a:pt x="0" y="136"/>
                </a:lnTo>
                <a:close/>
              </a:path>
            </a:pathLst>
          </a:custGeom>
          <a:solidFill>
            <a:srgbClr val="000000"/>
          </a:solidFill>
          <a:ln w="9525">
            <a:noFill/>
            <a:round/>
            <a:headEnd/>
            <a:tailEnd/>
          </a:ln>
        </p:spPr>
        <p:txBody>
          <a:bodyPr/>
          <a:lstStyle/>
          <a:p>
            <a:endParaRPr lang="en-US"/>
          </a:p>
        </p:txBody>
      </p:sp>
      <p:sp>
        <p:nvSpPr>
          <p:cNvPr id="3240" name="Freeform 167">
            <a:extLst>
              <a:ext uri="{FF2B5EF4-FFF2-40B4-BE49-F238E27FC236}">
                <a16:creationId xmlns:a16="http://schemas.microsoft.com/office/drawing/2014/main" id="{53F12832-F41B-4333-9AA7-C1901CF8C82E}"/>
              </a:ext>
            </a:extLst>
          </p:cNvPr>
          <p:cNvSpPr>
            <a:spLocks/>
          </p:cNvSpPr>
          <p:nvPr/>
        </p:nvSpPr>
        <p:spPr bwMode="auto">
          <a:xfrm>
            <a:off x="6434138" y="5164138"/>
            <a:ext cx="20637" cy="44450"/>
          </a:xfrm>
          <a:custGeom>
            <a:avLst/>
            <a:gdLst>
              <a:gd name="T0" fmla="*/ 0 w 77"/>
              <a:gd name="T1" fmla="*/ 136 h 142"/>
              <a:gd name="T2" fmla="*/ 9 w 77"/>
              <a:gd name="T3" fmla="*/ 142 h 142"/>
              <a:gd name="T4" fmla="*/ 77 w 77"/>
              <a:gd name="T5" fmla="*/ 0 h 142"/>
              <a:gd name="T6" fmla="*/ 0 w 77"/>
              <a:gd name="T7" fmla="*/ 136 h 142"/>
              <a:gd name="T8" fmla="*/ 0 60000 65536"/>
              <a:gd name="T9" fmla="*/ 0 60000 65536"/>
              <a:gd name="T10" fmla="*/ 0 60000 65536"/>
              <a:gd name="T11" fmla="*/ 0 60000 65536"/>
              <a:gd name="T12" fmla="*/ 0 w 77"/>
              <a:gd name="T13" fmla="*/ 0 h 142"/>
              <a:gd name="T14" fmla="*/ 77 w 77"/>
              <a:gd name="T15" fmla="*/ 142 h 142"/>
            </a:gdLst>
            <a:ahLst/>
            <a:cxnLst>
              <a:cxn ang="T8">
                <a:pos x="T0" y="T1"/>
              </a:cxn>
              <a:cxn ang="T9">
                <a:pos x="T2" y="T3"/>
              </a:cxn>
              <a:cxn ang="T10">
                <a:pos x="T4" y="T5"/>
              </a:cxn>
              <a:cxn ang="T11">
                <a:pos x="T6" y="T7"/>
              </a:cxn>
            </a:cxnLst>
            <a:rect l="T12" t="T13" r="T14" b="T15"/>
            <a:pathLst>
              <a:path w="77" h="142">
                <a:moveTo>
                  <a:pt x="0" y="136"/>
                </a:moveTo>
                <a:lnTo>
                  <a:pt x="9" y="142"/>
                </a:lnTo>
                <a:lnTo>
                  <a:pt x="77" y="0"/>
                </a:lnTo>
                <a:lnTo>
                  <a:pt x="0" y="136"/>
                </a:lnTo>
              </a:path>
            </a:pathLst>
          </a:custGeom>
          <a:noFill/>
          <a:ln w="0">
            <a:solidFill>
              <a:srgbClr val="000000"/>
            </a:solidFill>
            <a:prstDash val="solid"/>
            <a:round/>
            <a:headEnd/>
            <a:tailEnd/>
          </a:ln>
        </p:spPr>
        <p:txBody>
          <a:bodyPr/>
          <a:lstStyle/>
          <a:p>
            <a:endParaRPr lang="en-US"/>
          </a:p>
        </p:txBody>
      </p:sp>
      <p:sp>
        <p:nvSpPr>
          <p:cNvPr id="3241" name="Freeform 168">
            <a:extLst>
              <a:ext uri="{FF2B5EF4-FFF2-40B4-BE49-F238E27FC236}">
                <a16:creationId xmlns:a16="http://schemas.microsoft.com/office/drawing/2014/main" id="{61508763-13AC-42F5-8810-FC08822FE39C}"/>
              </a:ext>
            </a:extLst>
          </p:cNvPr>
          <p:cNvSpPr>
            <a:spLocks/>
          </p:cNvSpPr>
          <p:nvPr/>
        </p:nvSpPr>
        <p:spPr bwMode="auto">
          <a:xfrm>
            <a:off x="6437313" y="5164138"/>
            <a:ext cx="17462" cy="47625"/>
          </a:xfrm>
          <a:custGeom>
            <a:avLst/>
            <a:gdLst>
              <a:gd name="T0" fmla="*/ 0 w 68"/>
              <a:gd name="T1" fmla="*/ 142 h 148"/>
              <a:gd name="T2" fmla="*/ 11 w 68"/>
              <a:gd name="T3" fmla="*/ 148 h 148"/>
              <a:gd name="T4" fmla="*/ 68 w 68"/>
              <a:gd name="T5" fmla="*/ 0 h 148"/>
              <a:gd name="T6" fmla="*/ 0 w 68"/>
              <a:gd name="T7" fmla="*/ 142 h 148"/>
              <a:gd name="T8" fmla="*/ 0 60000 65536"/>
              <a:gd name="T9" fmla="*/ 0 60000 65536"/>
              <a:gd name="T10" fmla="*/ 0 60000 65536"/>
              <a:gd name="T11" fmla="*/ 0 60000 65536"/>
              <a:gd name="T12" fmla="*/ 0 w 68"/>
              <a:gd name="T13" fmla="*/ 0 h 148"/>
              <a:gd name="T14" fmla="*/ 68 w 68"/>
              <a:gd name="T15" fmla="*/ 148 h 148"/>
            </a:gdLst>
            <a:ahLst/>
            <a:cxnLst>
              <a:cxn ang="T8">
                <a:pos x="T0" y="T1"/>
              </a:cxn>
              <a:cxn ang="T9">
                <a:pos x="T2" y="T3"/>
              </a:cxn>
              <a:cxn ang="T10">
                <a:pos x="T4" y="T5"/>
              </a:cxn>
              <a:cxn ang="T11">
                <a:pos x="T6" y="T7"/>
              </a:cxn>
            </a:cxnLst>
            <a:rect l="T12" t="T13" r="T14" b="T15"/>
            <a:pathLst>
              <a:path w="68" h="148">
                <a:moveTo>
                  <a:pt x="0" y="142"/>
                </a:moveTo>
                <a:lnTo>
                  <a:pt x="11" y="148"/>
                </a:lnTo>
                <a:lnTo>
                  <a:pt x="68" y="0"/>
                </a:lnTo>
                <a:lnTo>
                  <a:pt x="0" y="142"/>
                </a:lnTo>
                <a:close/>
              </a:path>
            </a:pathLst>
          </a:custGeom>
          <a:solidFill>
            <a:srgbClr val="000000"/>
          </a:solidFill>
          <a:ln w="9525">
            <a:noFill/>
            <a:round/>
            <a:headEnd/>
            <a:tailEnd/>
          </a:ln>
        </p:spPr>
        <p:txBody>
          <a:bodyPr/>
          <a:lstStyle/>
          <a:p>
            <a:endParaRPr lang="en-US"/>
          </a:p>
        </p:txBody>
      </p:sp>
      <p:sp>
        <p:nvSpPr>
          <p:cNvPr id="3242" name="Freeform 169">
            <a:extLst>
              <a:ext uri="{FF2B5EF4-FFF2-40B4-BE49-F238E27FC236}">
                <a16:creationId xmlns:a16="http://schemas.microsoft.com/office/drawing/2014/main" id="{DDF47B4D-4DDF-4FCE-8805-E0986C59EBFC}"/>
              </a:ext>
            </a:extLst>
          </p:cNvPr>
          <p:cNvSpPr>
            <a:spLocks/>
          </p:cNvSpPr>
          <p:nvPr/>
        </p:nvSpPr>
        <p:spPr bwMode="auto">
          <a:xfrm>
            <a:off x="6437313" y="5164138"/>
            <a:ext cx="17462" cy="47625"/>
          </a:xfrm>
          <a:custGeom>
            <a:avLst/>
            <a:gdLst>
              <a:gd name="T0" fmla="*/ 0 w 68"/>
              <a:gd name="T1" fmla="*/ 142 h 148"/>
              <a:gd name="T2" fmla="*/ 11 w 68"/>
              <a:gd name="T3" fmla="*/ 148 h 148"/>
              <a:gd name="T4" fmla="*/ 68 w 68"/>
              <a:gd name="T5" fmla="*/ 0 h 148"/>
              <a:gd name="T6" fmla="*/ 0 w 68"/>
              <a:gd name="T7" fmla="*/ 142 h 148"/>
              <a:gd name="T8" fmla="*/ 0 60000 65536"/>
              <a:gd name="T9" fmla="*/ 0 60000 65536"/>
              <a:gd name="T10" fmla="*/ 0 60000 65536"/>
              <a:gd name="T11" fmla="*/ 0 60000 65536"/>
              <a:gd name="T12" fmla="*/ 0 w 68"/>
              <a:gd name="T13" fmla="*/ 0 h 148"/>
              <a:gd name="T14" fmla="*/ 68 w 68"/>
              <a:gd name="T15" fmla="*/ 148 h 148"/>
            </a:gdLst>
            <a:ahLst/>
            <a:cxnLst>
              <a:cxn ang="T8">
                <a:pos x="T0" y="T1"/>
              </a:cxn>
              <a:cxn ang="T9">
                <a:pos x="T2" y="T3"/>
              </a:cxn>
              <a:cxn ang="T10">
                <a:pos x="T4" y="T5"/>
              </a:cxn>
              <a:cxn ang="T11">
                <a:pos x="T6" y="T7"/>
              </a:cxn>
            </a:cxnLst>
            <a:rect l="T12" t="T13" r="T14" b="T15"/>
            <a:pathLst>
              <a:path w="68" h="148">
                <a:moveTo>
                  <a:pt x="0" y="142"/>
                </a:moveTo>
                <a:lnTo>
                  <a:pt x="11" y="148"/>
                </a:lnTo>
                <a:lnTo>
                  <a:pt x="68" y="0"/>
                </a:lnTo>
                <a:lnTo>
                  <a:pt x="0" y="142"/>
                </a:lnTo>
              </a:path>
            </a:pathLst>
          </a:custGeom>
          <a:noFill/>
          <a:ln w="0">
            <a:solidFill>
              <a:srgbClr val="000000"/>
            </a:solidFill>
            <a:prstDash val="solid"/>
            <a:round/>
            <a:headEnd/>
            <a:tailEnd/>
          </a:ln>
        </p:spPr>
        <p:txBody>
          <a:bodyPr/>
          <a:lstStyle/>
          <a:p>
            <a:endParaRPr lang="en-US"/>
          </a:p>
        </p:txBody>
      </p:sp>
      <p:sp>
        <p:nvSpPr>
          <p:cNvPr id="3243" name="Freeform 170">
            <a:extLst>
              <a:ext uri="{FF2B5EF4-FFF2-40B4-BE49-F238E27FC236}">
                <a16:creationId xmlns:a16="http://schemas.microsoft.com/office/drawing/2014/main" id="{4D861642-B5CF-4F66-A266-E4C28BCB9758}"/>
              </a:ext>
            </a:extLst>
          </p:cNvPr>
          <p:cNvSpPr>
            <a:spLocks/>
          </p:cNvSpPr>
          <p:nvPr/>
        </p:nvSpPr>
        <p:spPr bwMode="auto">
          <a:xfrm>
            <a:off x="6438900" y="5164138"/>
            <a:ext cx="15875" cy="47625"/>
          </a:xfrm>
          <a:custGeom>
            <a:avLst/>
            <a:gdLst>
              <a:gd name="T0" fmla="*/ 0 w 57"/>
              <a:gd name="T1" fmla="*/ 148 h 152"/>
              <a:gd name="T2" fmla="*/ 11 w 57"/>
              <a:gd name="T3" fmla="*/ 152 h 152"/>
              <a:gd name="T4" fmla="*/ 57 w 57"/>
              <a:gd name="T5" fmla="*/ 0 h 152"/>
              <a:gd name="T6" fmla="*/ 0 w 57"/>
              <a:gd name="T7" fmla="*/ 148 h 152"/>
              <a:gd name="T8" fmla="*/ 0 60000 65536"/>
              <a:gd name="T9" fmla="*/ 0 60000 65536"/>
              <a:gd name="T10" fmla="*/ 0 60000 65536"/>
              <a:gd name="T11" fmla="*/ 0 60000 65536"/>
              <a:gd name="T12" fmla="*/ 0 w 57"/>
              <a:gd name="T13" fmla="*/ 0 h 152"/>
              <a:gd name="T14" fmla="*/ 57 w 57"/>
              <a:gd name="T15" fmla="*/ 152 h 152"/>
            </a:gdLst>
            <a:ahLst/>
            <a:cxnLst>
              <a:cxn ang="T8">
                <a:pos x="T0" y="T1"/>
              </a:cxn>
              <a:cxn ang="T9">
                <a:pos x="T2" y="T3"/>
              </a:cxn>
              <a:cxn ang="T10">
                <a:pos x="T4" y="T5"/>
              </a:cxn>
              <a:cxn ang="T11">
                <a:pos x="T6" y="T7"/>
              </a:cxn>
            </a:cxnLst>
            <a:rect l="T12" t="T13" r="T14" b="T15"/>
            <a:pathLst>
              <a:path w="57" h="152">
                <a:moveTo>
                  <a:pt x="0" y="148"/>
                </a:moveTo>
                <a:lnTo>
                  <a:pt x="11" y="152"/>
                </a:lnTo>
                <a:lnTo>
                  <a:pt x="57" y="0"/>
                </a:lnTo>
                <a:lnTo>
                  <a:pt x="0" y="148"/>
                </a:lnTo>
                <a:close/>
              </a:path>
            </a:pathLst>
          </a:custGeom>
          <a:solidFill>
            <a:srgbClr val="000000"/>
          </a:solidFill>
          <a:ln w="9525">
            <a:noFill/>
            <a:round/>
            <a:headEnd/>
            <a:tailEnd/>
          </a:ln>
        </p:spPr>
        <p:txBody>
          <a:bodyPr/>
          <a:lstStyle/>
          <a:p>
            <a:endParaRPr lang="en-US"/>
          </a:p>
        </p:txBody>
      </p:sp>
      <p:sp>
        <p:nvSpPr>
          <p:cNvPr id="3244" name="Freeform 171">
            <a:extLst>
              <a:ext uri="{FF2B5EF4-FFF2-40B4-BE49-F238E27FC236}">
                <a16:creationId xmlns:a16="http://schemas.microsoft.com/office/drawing/2014/main" id="{28A3BFB0-1441-47D3-9A44-0C3F2F7D9D18}"/>
              </a:ext>
            </a:extLst>
          </p:cNvPr>
          <p:cNvSpPr>
            <a:spLocks/>
          </p:cNvSpPr>
          <p:nvPr/>
        </p:nvSpPr>
        <p:spPr bwMode="auto">
          <a:xfrm>
            <a:off x="6438900" y="5164138"/>
            <a:ext cx="15875" cy="47625"/>
          </a:xfrm>
          <a:custGeom>
            <a:avLst/>
            <a:gdLst>
              <a:gd name="T0" fmla="*/ 0 w 57"/>
              <a:gd name="T1" fmla="*/ 148 h 152"/>
              <a:gd name="T2" fmla="*/ 11 w 57"/>
              <a:gd name="T3" fmla="*/ 152 h 152"/>
              <a:gd name="T4" fmla="*/ 57 w 57"/>
              <a:gd name="T5" fmla="*/ 0 h 152"/>
              <a:gd name="T6" fmla="*/ 0 w 57"/>
              <a:gd name="T7" fmla="*/ 148 h 152"/>
              <a:gd name="T8" fmla="*/ 0 60000 65536"/>
              <a:gd name="T9" fmla="*/ 0 60000 65536"/>
              <a:gd name="T10" fmla="*/ 0 60000 65536"/>
              <a:gd name="T11" fmla="*/ 0 60000 65536"/>
              <a:gd name="T12" fmla="*/ 0 w 57"/>
              <a:gd name="T13" fmla="*/ 0 h 152"/>
              <a:gd name="T14" fmla="*/ 57 w 57"/>
              <a:gd name="T15" fmla="*/ 152 h 152"/>
            </a:gdLst>
            <a:ahLst/>
            <a:cxnLst>
              <a:cxn ang="T8">
                <a:pos x="T0" y="T1"/>
              </a:cxn>
              <a:cxn ang="T9">
                <a:pos x="T2" y="T3"/>
              </a:cxn>
              <a:cxn ang="T10">
                <a:pos x="T4" y="T5"/>
              </a:cxn>
              <a:cxn ang="T11">
                <a:pos x="T6" y="T7"/>
              </a:cxn>
            </a:cxnLst>
            <a:rect l="T12" t="T13" r="T14" b="T15"/>
            <a:pathLst>
              <a:path w="57" h="152">
                <a:moveTo>
                  <a:pt x="0" y="148"/>
                </a:moveTo>
                <a:lnTo>
                  <a:pt x="11" y="152"/>
                </a:lnTo>
                <a:lnTo>
                  <a:pt x="57" y="0"/>
                </a:lnTo>
                <a:lnTo>
                  <a:pt x="0" y="148"/>
                </a:lnTo>
              </a:path>
            </a:pathLst>
          </a:custGeom>
          <a:noFill/>
          <a:ln w="0">
            <a:solidFill>
              <a:srgbClr val="000000"/>
            </a:solidFill>
            <a:prstDash val="solid"/>
            <a:round/>
            <a:headEnd/>
            <a:tailEnd/>
          </a:ln>
        </p:spPr>
        <p:txBody>
          <a:bodyPr/>
          <a:lstStyle/>
          <a:p>
            <a:endParaRPr lang="en-US"/>
          </a:p>
        </p:txBody>
      </p:sp>
      <p:sp>
        <p:nvSpPr>
          <p:cNvPr id="3245" name="Freeform 172">
            <a:extLst>
              <a:ext uri="{FF2B5EF4-FFF2-40B4-BE49-F238E27FC236}">
                <a16:creationId xmlns:a16="http://schemas.microsoft.com/office/drawing/2014/main" id="{54A305CE-39F3-40C1-8BD6-BB9F99514A43}"/>
              </a:ext>
            </a:extLst>
          </p:cNvPr>
          <p:cNvSpPr>
            <a:spLocks/>
          </p:cNvSpPr>
          <p:nvPr/>
        </p:nvSpPr>
        <p:spPr bwMode="auto">
          <a:xfrm>
            <a:off x="6442075" y="5164138"/>
            <a:ext cx="12700" cy="49212"/>
          </a:xfrm>
          <a:custGeom>
            <a:avLst/>
            <a:gdLst>
              <a:gd name="T0" fmla="*/ 0 w 46"/>
              <a:gd name="T1" fmla="*/ 152 h 156"/>
              <a:gd name="T2" fmla="*/ 11 w 46"/>
              <a:gd name="T3" fmla="*/ 156 h 156"/>
              <a:gd name="T4" fmla="*/ 46 w 46"/>
              <a:gd name="T5" fmla="*/ 0 h 156"/>
              <a:gd name="T6" fmla="*/ 0 w 46"/>
              <a:gd name="T7" fmla="*/ 152 h 156"/>
              <a:gd name="T8" fmla="*/ 0 60000 65536"/>
              <a:gd name="T9" fmla="*/ 0 60000 65536"/>
              <a:gd name="T10" fmla="*/ 0 60000 65536"/>
              <a:gd name="T11" fmla="*/ 0 60000 65536"/>
              <a:gd name="T12" fmla="*/ 0 w 46"/>
              <a:gd name="T13" fmla="*/ 0 h 156"/>
              <a:gd name="T14" fmla="*/ 46 w 46"/>
              <a:gd name="T15" fmla="*/ 156 h 156"/>
            </a:gdLst>
            <a:ahLst/>
            <a:cxnLst>
              <a:cxn ang="T8">
                <a:pos x="T0" y="T1"/>
              </a:cxn>
              <a:cxn ang="T9">
                <a:pos x="T2" y="T3"/>
              </a:cxn>
              <a:cxn ang="T10">
                <a:pos x="T4" y="T5"/>
              </a:cxn>
              <a:cxn ang="T11">
                <a:pos x="T6" y="T7"/>
              </a:cxn>
            </a:cxnLst>
            <a:rect l="T12" t="T13" r="T14" b="T15"/>
            <a:pathLst>
              <a:path w="46" h="156">
                <a:moveTo>
                  <a:pt x="0" y="152"/>
                </a:moveTo>
                <a:lnTo>
                  <a:pt x="11" y="156"/>
                </a:lnTo>
                <a:lnTo>
                  <a:pt x="46" y="0"/>
                </a:lnTo>
                <a:lnTo>
                  <a:pt x="0" y="152"/>
                </a:lnTo>
                <a:close/>
              </a:path>
            </a:pathLst>
          </a:custGeom>
          <a:solidFill>
            <a:srgbClr val="000000"/>
          </a:solidFill>
          <a:ln w="9525">
            <a:noFill/>
            <a:round/>
            <a:headEnd/>
            <a:tailEnd/>
          </a:ln>
        </p:spPr>
        <p:txBody>
          <a:bodyPr/>
          <a:lstStyle/>
          <a:p>
            <a:endParaRPr lang="en-US"/>
          </a:p>
        </p:txBody>
      </p:sp>
      <p:sp>
        <p:nvSpPr>
          <p:cNvPr id="3246" name="Freeform 173">
            <a:extLst>
              <a:ext uri="{FF2B5EF4-FFF2-40B4-BE49-F238E27FC236}">
                <a16:creationId xmlns:a16="http://schemas.microsoft.com/office/drawing/2014/main" id="{53FF2348-BC55-4B88-B4C3-7E6C03F9A166}"/>
              </a:ext>
            </a:extLst>
          </p:cNvPr>
          <p:cNvSpPr>
            <a:spLocks/>
          </p:cNvSpPr>
          <p:nvPr/>
        </p:nvSpPr>
        <p:spPr bwMode="auto">
          <a:xfrm>
            <a:off x="6442075" y="5164138"/>
            <a:ext cx="12700" cy="49212"/>
          </a:xfrm>
          <a:custGeom>
            <a:avLst/>
            <a:gdLst>
              <a:gd name="T0" fmla="*/ 0 w 46"/>
              <a:gd name="T1" fmla="*/ 152 h 156"/>
              <a:gd name="T2" fmla="*/ 11 w 46"/>
              <a:gd name="T3" fmla="*/ 156 h 156"/>
              <a:gd name="T4" fmla="*/ 46 w 46"/>
              <a:gd name="T5" fmla="*/ 0 h 156"/>
              <a:gd name="T6" fmla="*/ 0 w 46"/>
              <a:gd name="T7" fmla="*/ 152 h 156"/>
              <a:gd name="T8" fmla="*/ 0 60000 65536"/>
              <a:gd name="T9" fmla="*/ 0 60000 65536"/>
              <a:gd name="T10" fmla="*/ 0 60000 65536"/>
              <a:gd name="T11" fmla="*/ 0 60000 65536"/>
              <a:gd name="T12" fmla="*/ 0 w 46"/>
              <a:gd name="T13" fmla="*/ 0 h 156"/>
              <a:gd name="T14" fmla="*/ 46 w 46"/>
              <a:gd name="T15" fmla="*/ 156 h 156"/>
            </a:gdLst>
            <a:ahLst/>
            <a:cxnLst>
              <a:cxn ang="T8">
                <a:pos x="T0" y="T1"/>
              </a:cxn>
              <a:cxn ang="T9">
                <a:pos x="T2" y="T3"/>
              </a:cxn>
              <a:cxn ang="T10">
                <a:pos x="T4" y="T5"/>
              </a:cxn>
              <a:cxn ang="T11">
                <a:pos x="T6" y="T7"/>
              </a:cxn>
            </a:cxnLst>
            <a:rect l="T12" t="T13" r="T14" b="T15"/>
            <a:pathLst>
              <a:path w="46" h="156">
                <a:moveTo>
                  <a:pt x="0" y="152"/>
                </a:moveTo>
                <a:lnTo>
                  <a:pt x="11" y="156"/>
                </a:lnTo>
                <a:lnTo>
                  <a:pt x="46" y="0"/>
                </a:lnTo>
                <a:lnTo>
                  <a:pt x="0" y="152"/>
                </a:lnTo>
              </a:path>
            </a:pathLst>
          </a:custGeom>
          <a:noFill/>
          <a:ln w="0">
            <a:solidFill>
              <a:srgbClr val="000000"/>
            </a:solidFill>
            <a:prstDash val="solid"/>
            <a:round/>
            <a:headEnd/>
            <a:tailEnd/>
          </a:ln>
        </p:spPr>
        <p:txBody>
          <a:bodyPr/>
          <a:lstStyle/>
          <a:p>
            <a:endParaRPr lang="en-US"/>
          </a:p>
        </p:txBody>
      </p:sp>
      <p:sp>
        <p:nvSpPr>
          <p:cNvPr id="3247" name="Freeform 174">
            <a:extLst>
              <a:ext uri="{FF2B5EF4-FFF2-40B4-BE49-F238E27FC236}">
                <a16:creationId xmlns:a16="http://schemas.microsoft.com/office/drawing/2014/main" id="{9C601213-6968-4A5A-A85C-4457A15CAE0B}"/>
              </a:ext>
            </a:extLst>
          </p:cNvPr>
          <p:cNvSpPr>
            <a:spLocks/>
          </p:cNvSpPr>
          <p:nvPr/>
        </p:nvSpPr>
        <p:spPr bwMode="auto">
          <a:xfrm>
            <a:off x="6445250" y="5164138"/>
            <a:ext cx="9525" cy="50800"/>
          </a:xfrm>
          <a:custGeom>
            <a:avLst/>
            <a:gdLst>
              <a:gd name="T0" fmla="*/ 0 w 35"/>
              <a:gd name="T1" fmla="*/ 156 h 159"/>
              <a:gd name="T2" fmla="*/ 12 w 35"/>
              <a:gd name="T3" fmla="*/ 159 h 159"/>
              <a:gd name="T4" fmla="*/ 35 w 35"/>
              <a:gd name="T5" fmla="*/ 0 h 159"/>
              <a:gd name="T6" fmla="*/ 0 w 35"/>
              <a:gd name="T7" fmla="*/ 156 h 159"/>
              <a:gd name="T8" fmla="*/ 0 60000 65536"/>
              <a:gd name="T9" fmla="*/ 0 60000 65536"/>
              <a:gd name="T10" fmla="*/ 0 60000 65536"/>
              <a:gd name="T11" fmla="*/ 0 60000 65536"/>
              <a:gd name="T12" fmla="*/ 0 w 35"/>
              <a:gd name="T13" fmla="*/ 0 h 159"/>
              <a:gd name="T14" fmla="*/ 35 w 35"/>
              <a:gd name="T15" fmla="*/ 159 h 159"/>
            </a:gdLst>
            <a:ahLst/>
            <a:cxnLst>
              <a:cxn ang="T8">
                <a:pos x="T0" y="T1"/>
              </a:cxn>
              <a:cxn ang="T9">
                <a:pos x="T2" y="T3"/>
              </a:cxn>
              <a:cxn ang="T10">
                <a:pos x="T4" y="T5"/>
              </a:cxn>
              <a:cxn ang="T11">
                <a:pos x="T6" y="T7"/>
              </a:cxn>
            </a:cxnLst>
            <a:rect l="T12" t="T13" r="T14" b="T15"/>
            <a:pathLst>
              <a:path w="35" h="159">
                <a:moveTo>
                  <a:pt x="0" y="156"/>
                </a:moveTo>
                <a:lnTo>
                  <a:pt x="12" y="159"/>
                </a:lnTo>
                <a:lnTo>
                  <a:pt x="35" y="0"/>
                </a:lnTo>
                <a:lnTo>
                  <a:pt x="0" y="156"/>
                </a:lnTo>
                <a:close/>
              </a:path>
            </a:pathLst>
          </a:custGeom>
          <a:solidFill>
            <a:srgbClr val="000000"/>
          </a:solidFill>
          <a:ln w="9525">
            <a:noFill/>
            <a:round/>
            <a:headEnd/>
            <a:tailEnd/>
          </a:ln>
        </p:spPr>
        <p:txBody>
          <a:bodyPr/>
          <a:lstStyle/>
          <a:p>
            <a:endParaRPr lang="en-US"/>
          </a:p>
        </p:txBody>
      </p:sp>
      <p:sp>
        <p:nvSpPr>
          <p:cNvPr id="3248" name="Freeform 175">
            <a:extLst>
              <a:ext uri="{FF2B5EF4-FFF2-40B4-BE49-F238E27FC236}">
                <a16:creationId xmlns:a16="http://schemas.microsoft.com/office/drawing/2014/main" id="{E1B0A095-5655-4F83-A104-E8C06F336FE4}"/>
              </a:ext>
            </a:extLst>
          </p:cNvPr>
          <p:cNvSpPr>
            <a:spLocks/>
          </p:cNvSpPr>
          <p:nvPr/>
        </p:nvSpPr>
        <p:spPr bwMode="auto">
          <a:xfrm>
            <a:off x="6445250" y="5164138"/>
            <a:ext cx="9525" cy="50800"/>
          </a:xfrm>
          <a:custGeom>
            <a:avLst/>
            <a:gdLst>
              <a:gd name="T0" fmla="*/ 0 w 35"/>
              <a:gd name="T1" fmla="*/ 156 h 159"/>
              <a:gd name="T2" fmla="*/ 12 w 35"/>
              <a:gd name="T3" fmla="*/ 159 h 159"/>
              <a:gd name="T4" fmla="*/ 35 w 35"/>
              <a:gd name="T5" fmla="*/ 0 h 159"/>
              <a:gd name="T6" fmla="*/ 0 w 35"/>
              <a:gd name="T7" fmla="*/ 156 h 159"/>
              <a:gd name="T8" fmla="*/ 0 60000 65536"/>
              <a:gd name="T9" fmla="*/ 0 60000 65536"/>
              <a:gd name="T10" fmla="*/ 0 60000 65536"/>
              <a:gd name="T11" fmla="*/ 0 60000 65536"/>
              <a:gd name="T12" fmla="*/ 0 w 35"/>
              <a:gd name="T13" fmla="*/ 0 h 159"/>
              <a:gd name="T14" fmla="*/ 35 w 35"/>
              <a:gd name="T15" fmla="*/ 159 h 159"/>
            </a:gdLst>
            <a:ahLst/>
            <a:cxnLst>
              <a:cxn ang="T8">
                <a:pos x="T0" y="T1"/>
              </a:cxn>
              <a:cxn ang="T9">
                <a:pos x="T2" y="T3"/>
              </a:cxn>
              <a:cxn ang="T10">
                <a:pos x="T4" y="T5"/>
              </a:cxn>
              <a:cxn ang="T11">
                <a:pos x="T6" y="T7"/>
              </a:cxn>
            </a:cxnLst>
            <a:rect l="T12" t="T13" r="T14" b="T15"/>
            <a:pathLst>
              <a:path w="35" h="159">
                <a:moveTo>
                  <a:pt x="0" y="156"/>
                </a:moveTo>
                <a:lnTo>
                  <a:pt x="12" y="159"/>
                </a:lnTo>
                <a:lnTo>
                  <a:pt x="35" y="0"/>
                </a:lnTo>
                <a:lnTo>
                  <a:pt x="0" y="156"/>
                </a:lnTo>
              </a:path>
            </a:pathLst>
          </a:custGeom>
          <a:noFill/>
          <a:ln w="0">
            <a:solidFill>
              <a:srgbClr val="000000"/>
            </a:solidFill>
            <a:prstDash val="solid"/>
            <a:round/>
            <a:headEnd/>
            <a:tailEnd/>
          </a:ln>
        </p:spPr>
        <p:txBody>
          <a:bodyPr/>
          <a:lstStyle/>
          <a:p>
            <a:endParaRPr lang="en-US"/>
          </a:p>
        </p:txBody>
      </p:sp>
      <p:sp>
        <p:nvSpPr>
          <p:cNvPr id="3249" name="Freeform 176">
            <a:extLst>
              <a:ext uri="{FF2B5EF4-FFF2-40B4-BE49-F238E27FC236}">
                <a16:creationId xmlns:a16="http://schemas.microsoft.com/office/drawing/2014/main" id="{B199C51B-80EB-4825-8E42-4C14F24DB21E}"/>
              </a:ext>
            </a:extLst>
          </p:cNvPr>
          <p:cNvSpPr>
            <a:spLocks/>
          </p:cNvSpPr>
          <p:nvPr/>
        </p:nvSpPr>
        <p:spPr bwMode="auto">
          <a:xfrm>
            <a:off x="6448425" y="5164138"/>
            <a:ext cx="6350" cy="50800"/>
          </a:xfrm>
          <a:custGeom>
            <a:avLst/>
            <a:gdLst>
              <a:gd name="T0" fmla="*/ 0 w 23"/>
              <a:gd name="T1" fmla="*/ 159 h 161"/>
              <a:gd name="T2" fmla="*/ 12 w 23"/>
              <a:gd name="T3" fmla="*/ 161 h 161"/>
              <a:gd name="T4" fmla="*/ 23 w 23"/>
              <a:gd name="T5" fmla="*/ 0 h 161"/>
              <a:gd name="T6" fmla="*/ 0 w 23"/>
              <a:gd name="T7" fmla="*/ 159 h 161"/>
              <a:gd name="T8" fmla="*/ 0 60000 65536"/>
              <a:gd name="T9" fmla="*/ 0 60000 65536"/>
              <a:gd name="T10" fmla="*/ 0 60000 65536"/>
              <a:gd name="T11" fmla="*/ 0 60000 65536"/>
              <a:gd name="T12" fmla="*/ 0 w 23"/>
              <a:gd name="T13" fmla="*/ 0 h 161"/>
              <a:gd name="T14" fmla="*/ 23 w 23"/>
              <a:gd name="T15" fmla="*/ 161 h 161"/>
            </a:gdLst>
            <a:ahLst/>
            <a:cxnLst>
              <a:cxn ang="T8">
                <a:pos x="T0" y="T1"/>
              </a:cxn>
              <a:cxn ang="T9">
                <a:pos x="T2" y="T3"/>
              </a:cxn>
              <a:cxn ang="T10">
                <a:pos x="T4" y="T5"/>
              </a:cxn>
              <a:cxn ang="T11">
                <a:pos x="T6" y="T7"/>
              </a:cxn>
            </a:cxnLst>
            <a:rect l="T12" t="T13" r="T14" b="T15"/>
            <a:pathLst>
              <a:path w="23" h="161">
                <a:moveTo>
                  <a:pt x="0" y="159"/>
                </a:moveTo>
                <a:lnTo>
                  <a:pt x="12" y="161"/>
                </a:lnTo>
                <a:lnTo>
                  <a:pt x="23" y="0"/>
                </a:lnTo>
                <a:lnTo>
                  <a:pt x="0" y="159"/>
                </a:lnTo>
                <a:close/>
              </a:path>
            </a:pathLst>
          </a:custGeom>
          <a:solidFill>
            <a:srgbClr val="000000"/>
          </a:solidFill>
          <a:ln w="9525">
            <a:noFill/>
            <a:round/>
            <a:headEnd/>
            <a:tailEnd/>
          </a:ln>
        </p:spPr>
        <p:txBody>
          <a:bodyPr/>
          <a:lstStyle/>
          <a:p>
            <a:endParaRPr lang="en-US"/>
          </a:p>
        </p:txBody>
      </p:sp>
      <p:sp>
        <p:nvSpPr>
          <p:cNvPr id="3250" name="Freeform 177">
            <a:extLst>
              <a:ext uri="{FF2B5EF4-FFF2-40B4-BE49-F238E27FC236}">
                <a16:creationId xmlns:a16="http://schemas.microsoft.com/office/drawing/2014/main" id="{FAB2777C-04B1-4A26-9563-8CE470DB73A5}"/>
              </a:ext>
            </a:extLst>
          </p:cNvPr>
          <p:cNvSpPr>
            <a:spLocks/>
          </p:cNvSpPr>
          <p:nvPr/>
        </p:nvSpPr>
        <p:spPr bwMode="auto">
          <a:xfrm>
            <a:off x="6448425" y="5164138"/>
            <a:ext cx="6350" cy="50800"/>
          </a:xfrm>
          <a:custGeom>
            <a:avLst/>
            <a:gdLst>
              <a:gd name="T0" fmla="*/ 0 w 23"/>
              <a:gd name="T1" fmla="*/ 159 h 161"/>
              <a:gd name="T2" fmla="*/ 12 w 23"/>
              <a:gd name="T3" fmla="*/ 161 h 161"/>
              <a:gd name="T4" fmla="*/ 23 w 23"/>
              <a:gd name="T5" fmla="*/ 0 h 161"/>
              <a:gd name="T6" fmla="*/ 0 w 23"/>
              <a:gd name="T7" fmla="*/ 159 h 161"/>
              <a:gd name="T8" fmla="*/ 0 60000 65536"/>
              <a:gd name="T9" fmla="*/ 0 60000 65536"/>
              <a:gd name="T10" fmla="*/ 0 60000 65536"/>
              <a:gd name="T11" fmla="*/ 0 60000 65536"/>
              <a:gd name="T12" fmla="*/ 0 w 23"/>
              <a:gd name="T13" fmla="*/ 0 h 161"/>
              <a:gd name="T14" fmla="*/ 23 w 23"/>
              <a:gd name="T15" fmla="*/ 161 h 161"/>
            </a:gdLst>
            <a:ahLst/>
            <a:cxnLst>
              <a:cxn ang="T8">
                <a:pos x="T0" y="T1"/>
              </a:cxn>
              <a:cxn ang="T9">
                <a:pos x="T2" y="T3"/>
              </a:cxn>
              <a:cxn ang="T10">
                <a:pos x="T4" y="T5"/>
              </a:cxn>
              <a:cxn ang="T11">
                <a:pos x="T6" y="T7"/>
              </a:cxn>
            </a:cxnLst>
            <a:rect l="T12" t="T13" r="T14" b="T15"/>
            <a:pathLst>
              <a:path w="23" h="161">
                <a:moveTo>
                  <a:pt x="0" y="159"/>
                </a:moveTo>
                <a:lnTo>
                  <a:pt x="12" y="161"/>
                </a:lnTo>
                <a:lnTo>
                  <a:pt x="23" y="0"/>
                </a:lnTo>
                <a:lnTo>
                  <a:pt x="0" y="159"/>
                </a:lnTo>
              </a:path>
            </a:pathLst>
          </a:custGeom>
          <a:noFill/>
          <a:ln w="0">
            <a:solidFill>
              <a:srgbClr val="000000"/>
            </a:solidFill>
            <a:prstDash val="solid"/>
            <a:round/>
            <a:headEnd/>
            <a:tailEnd/>
          </a:ln>
        </p:spPr>
        <p:txBody>
          <a:bodyPr/>
          <a:lstStyle/>
          <a:p>
            <a:endParaRPr lang="en-US"/>
          </a:p>
        </p:txBody>
      </p:sp>
      <p:sp>
        <p:nvSpPr>
          <p:cNvPr id="3251" name="Freeform 178">
            <a:extLst>
              <a:ext uri="{FF2B5EF4-FFF2-40B4-BE49-F238E27FC236}">
                <a16:creationId xmlns:a16="http://schemas.microsoft.com/office/drawing/2014/main" id="{3E00B1D8-021C-49C3-888C-33AC6FA334B9}"/>
              </a:ext>
            </a:extLst>
          </p:cNvPr>
          <p:cNvSpPr>
            <a:spLocks/>
          </p:cNvSpPr>
          <p:nvPr/>
        </p:nvSpPr>
        <p:spPr bwMode="auto">
          <a:xfrm>
            <a:off x="6451600" y="5164138"/>
            <a:ext cx="3175" cy="50800"/>
          </a:xfrm>
          <a:custGeom>
            <a:avLst/>
            <a:gdLst>
              <a:gd name="T0" fmla="*/ 0 w 11"/>
              <a:gd name="T1" fmla="*/ 161 h 162"/>
              <a:gd name="T2" fmla="*/ 11 w 11"/>
              <a:gd name="T3" fmla="*/ 162 h 162"/>
              <a:gd name="T4" fmla="*/ 11 w 11"/>
              <a:gd name="T5" fmla="*/ 0 h 162"/>
              <a:gd name="T6" fmla="*/ 0 w 11"/>
              <a:gd name="T7" fmla="*/ 161 h 162"/>
              <a:gd name="T8" fmla="*/ 0 60000 65536"/>
              <a:gd name="T9" fmla="*/ 0 60000 65536"/>
              <a:gd name="T10" fmla="*/ 0 60000 65536"/>
              <a:gd name="T11" fmla="*/ 0 60000 65536"/>
              <a:gd name="T12" fmla="*/ 0 w 11"/>
              <a:gd name="T13" fmla="*/ 0 h 162"/>
              <a:gd name="T14" fmla="*/ 11 w 11"/>
              <a:gd name="T15" fmla="*/ 162 h 162"/>
            </a:gdLst>
            <a:ahLst/>
            <a:cxnLst>
              <a:cxn ang="T8">
                <a:pos x="T0" y="T1"/>
              </a:cxn>
              <a:cxn ang="T9">
                <a:pos x="T2" y="T3"/>
              </a:cxn>
              <a:cxn ang="T10">
                <a:pos x="T4" y="T5"/>
              </a:cxn>
              <a:cxn ang="T11">
                <a:pos x="T6" y="T7"/>
              </a:cxn>
            </a:cxnLst>
            <a:rect l="T12" t="T13" r="T14" b="T15"/>
            <a:pathLst>
              <a:path w="11" h="162">
                <a:moveTo>
                  <a:pt x="0" y="161"/>
                </a:moveTo>
                <a:lnTo>
                  <a:pt x="11" y="162"/>
                </a:lnTo>
                <a:lnTo>
                  <a:pt x="11" y="0"/>
                </a:lnTo>
                <a:lnTo>
                  <a:pt x="0" y="161"/>
                </a:lnTo>
                <a:close/>
              </a:path>
            </a:pathLst>
          </a:custGeom>
          <a:solidFill>
            <a:srgbClr val="000000"/>
          </a:solidFill>
          <a:ln w="9525">
            <a:noFill/>
            <a:round/>
            <a:headEnd/>
            <a:tailEnd/>
          </a:ln>
        </p:spPr>
        <p:txBody>
          <a:bodyPr/>
          <a:lstStyle/>
          <a:p>
            <a:endParaRPr lang="en-US"/>
          </a:p>
        </p:txBody>
      </p:sp>
      <p:sp>
        <p:nvSpPr>
          <p:cNvPr id="3252" name="Freeform 179">
            <a:extLst>
              <a:ext uri="{FF2B5EF4-FFF2-40B4-BE49-F238E27FC236}">
                <a16:creationId xmlns:a16="http://schemas.microsoft.com/office/drawing/2014/main" id="{7A0C618B-54A7-4C0C-B130-16D382DB5ED8}"/>
              </a:ext>
            </a:extLst>
          </p:cNvPr>
          <p:cNvSpPr>
            <a:spLocks/>
          </p:cNvSpPr>
          <p:nvPr/>
        </p:nvSpPr>
        <p:spPr bwMode="auto">
          <a:xfrm>
            <a:off x="6451600" y="5164138"/>
            <a:ext cx="3175" cy="50800"/>
          </a:xfrm>
          <a:custGeom>
            <a:avLst/>
            <a:gdLst>
              <a:gd name="T0" fmla="*/ 0 w 11"/>
              <a:gd name="T1" fmla="*/ 161 h 162"/>
              <a:gd name="T2" fmla="*/ 11 w 11"/>
              <a:gd name="T3" fmla="*/ 162 h 162"/>
              <a:gd name="T4" fmla="*/ 11 w 11"/>
              <a:gd name="T5" fmla="*/ 0 h 162"/>
              <a:gd name="T6" fmla="*/ 0 w 11"/>
              <a:gd name="T7" fmla="*/ 161 h 162"/>
              <a:gd name="T8" fmla="*/ 0 60000 65536"/>
              <a:gd name="T9" fmla="*/ 0 60000 65536"/>
              <a:gd name="T10" fmla="*/ 0 60000 65536"/>
              <a:gd name="T11" fmla="*/ 0 60000 65536"/>
              <a:gd name="T12" fmla="*/ 0 w 11"/>
              <a:gd name="T13" fmla="*/ 0 h 162"/>
              <a:gd name="T14" fmla="*/ 11 w 11"/>
              <a:gd name="T15" fmla="*/ 162 h 162"/>
            </a:gdLst>
            <a:ahLst/>
            <a:cxnLst>
              <a:cxn ang="T8">
                <a:pos x="T0" y="T1"/>
              </a:cxn>
              <a:cxn ang="T9">
                <a:pos x="T2" y="T3"/>
              </a:cxn>
              <a:cxn ang="T10">
                <a:pos x="T4" y="T5"/>
              </a:cxn>
              <a:cxn ang="T11">
                <a:pos x="T6" y="T7"/>
              </a:cxn>
            </a:cxnLst>
            <a:rect l="T12" t="T13" r="T14" b="T15"/>
            <a:pathLst>
              <a:path w="11" h="162">
                <a:moveTo>
                  <a:pt x="0" y="161"/>
                </a:moveTo>
                <a:lnTo>
                  <a:pt x="11" y="162"/>
                </a:lnTo>
                <a:lnTo>
                  <a:pt x="11" y="0"/>
                </a:lnTo>
                <a:lnTo>
                  <a:pt x="0" y="161"/>
                </a:lnTo>
              </a:path>
            </a:pathLst>
          </a:custGeom>
          <a:noFill/>
          <a:ln w="0">
            <a:solidFill>
              <a:srgbClr val="000000"/>
            </a:solidFill>
            <a:prstDash val="solid"/>
            <a:round/>
            <a:headEnd/>
            <a:tailEnd/>
          </a:ln>
        </p:spPr>
        <p:txBody>
          <a:bodyPr/>
          <a:lstStyle/>
          <a:p>
            <a:endParaRPr lang="en-US"/>
          </a:p>
        </p:txBody>
      </p:sp>
      <p:sp>
        <p:nvSpPr>
          <p:cNvPr id="3253" name="Freeform 180">
            <a:extLst>
              <a:ext uri="{FF2B5EF4-FFF2-40B4-BE49-F238E27FC236}">
                <a16:creationId xmlns:a16="http://schemas.microsoft.com/office/drawing/2014/main" id="{1EBF7861-1379-4E7E-BAC8-FEA029CA6B40}"/>
              </a:ext>
            </a:extLst>
          </p:cNvPr>
          <p:cNvSpPr>
            <a:spLocks/>
          </p:cNvSpPr>
          <p:nvPr/>
        </p:nvSpPr>
        <p:spPr bwMode="auto">
          <a:xfrm>
            <a:off x="6454775" y="5164138"/>
            <a:ext cx="3175" cy="50800"/>
          </a:xfrm>
          <a:custGeom>
            <a:avLst/>
            <a:gdLst>
              <a:gd name="T0" fmla="*/ 0 w 12"/>
              <a:gd name="T1" fmla="*/ 162 h 162"/>
              <a:gd name="T2" fmla="*/ 12 w 12"/>
              <a:gd name="T3" fmla="*/ 161 h 162"/>
              <a:gd name="T4" fmla="*/ 0 w 12"/>
              <a:gd name="T5" fmla="*/ 0 h 162"/>
              <a:gd name="T6" fmla="*/ 0 w 12"/>
              <a:gd name="T7" fmla="*/ 162 h 162"/>
              <a:gd name="T8" fmla="*/ 0 60000 65536"/>
              <a:gd name="T9" fmla="*/ 0 60000 65536"/>
              <a:gd name="T10" fmla="*/ 0 60000 65536"/>
              <a:gd name="T11" fmla="*/ 0 60000 65536"/>
              <a:gd name="T12" fmla="*/ 0 w 12"/>
              <a:gd name="T13" fmla="*/ 0 h 162"/>
              <a:gd name="T14" fmla="*/ 12 w 12"/>
              <a:gd name="T15" fmla="*/ 162 h 162"/>
            </a:gdLst>
            <a:ahLst/>
            <a:cxnLst>
              <a:cxn ang="T8">
                <a:pos x="T0" y="T1"/>
              </a:cxn>
              <a:cxn ang="T9">
                <a:pos x="T2" y="T3"/>
              </a:cxn>
              <a:cxn ang="T10">
                <a:pos x="T4" y="T5"/>
              </a:cxn>
              <a:cxn ang="T11">
                <a:pos x="T6" y="T7"/>
              </a:cxn>
            </a:cxnLst>
            <a:rect l="T12" t="T13" r="T14" b="T15"/>
            <a:pathLst>
              <a:path w="12" h="162">
                <a:moveTo>
                  <a:pt x="0" y="162"/>
                </a:moveTo>
                <a:lnTo>
                  <a:pt x="12" y="161"/>
                </a:lnTo>
                <a:lnTo>
                  <a:pt x="0" y="0"/>
                </a:lnTo>
                <a:lnTo>
                  <a:pt x="0" y="162"/>
                </a:lnTo>
                <a:close/>
              </a:path>
            </a:pathLst>
          </a:custGeom>
          <a:solidFill>
            <a:srgbClr val="000000"/>
          </a:solidFill>
          <a:ln w="9525">
            <a:noFill/>
            <a:round/>
            <a:headEnd/>
            <a:tailEnd/>
          </a:ln>
        </p:spPr>
        <p:txBody>
          <a:bodyPr/>
          <a:lstStyle/>
          <a:p>
            <a:endParaRPr lang="en-US"/>
          </a:p>
        </p:txBody>
      </p:sp>
      <p:sp>
        <p:nvSpPr>
          <p:cNvPr id="3254" name="Freeform 181">
            <a:extLst>
              <a:ext uri="{FF2B5EF4-FFF2-40B4-BE49-F238E27FC236}">
                <a16:creationId xmlns:a16="http://schemas.microsoft.com/office/drawing/2014/main" id="{8D200032-9B09-4FA0-ADF9-0615575ECA74}"/>
              </a:ext>
            </a:extLst>
          </p:cNvPr>
          <p:cNvSpPr>
            <a:spLocks/>
          </p:cNvSpPr>
          <p:nvPr/>
        </p:nvSpPr>
        <p:spPr bwMode="auto">
          <a:xfrm>
            <a:off x="6454775" y="5164138"/>
            <a:ext cx="3175" cy="50800"/>
          </a:xfrm>
          <a:custGeom>
            <a:avLst/>
            <a:gdLst>
              <a:gd name="T0" fmla="*/ 0 w 12"/>
              <a:gd name="T1" fmla="*/ 162 h 162"/>
              <a:gd name="T2" fmla="*/ 12 w 12"/>
              <a:gd name="T3" fmla="*/ 161 h 162"/>
              <a:gd name="T4" fmla="*/ 0 w 12"/>
              <a:gd name="T5" fmla="*/ 0 h 162"/>
              <a:gd name="T6" fmla="*/ 0 w 12"/>
              <a:gd name="T7" fmla="*/ 162 h 162"/>
              <a:gd name="T8" fmla="*/ 0 60000 65536"/>
              <a:gd name="T9" fmla="*/ 0 60000 65536"/>
              <a:gd name="T10" fmla="*/ 0 60000 65536"/>
              <a:gd name="T11" fmla="*/ 0 60000 65536"/>
              <a:gd name="T12" fmla="*/ 0 w 12"/>
              <a:gd name="T13" fmla="*/ 0 h 162"/>
              <a:gd name="T14" fmla="*/ 12 w 12"/>
              <a:gd name="T15" fmla="*/ 162 h 162"/>
            </a:gdLst>
            <a:ahLst/>
            <a:cxnLst>
              <a:cxn ang="T8">
                <a:pos x="T0" y="T1"/>
              </a:cxn>
              <a:cxn ang="T9">
                <a:pos x="T2" y="T3"/>
              </a:cxn>
              <a:cxn ang="T10">
                <a:pos x="T4" y="T5"/>
              </a:cxn>
              <a:cxn ang="T11">
                <a:pos x="T6" y="T7"/>
              </a:cxn>
            </a:cxnLst>
            <a:rect l="T12" t="T13" r="T14" b="T15"/>
            <a:pathLst>
              <a:path w="12" h="162">
                <a:moveTo>
                  <a:pt x="0" y="162"/>
                </a:moveTo>
                <a:lnTo>
                  <a:pt x="12" y="161"/>
                </a:lnTo>
                <a:lnTo>
                  <a:pt x="0" y="0"/>
                </a:lnTo>
                <a:lnTo>
                  <a:pt x="0" y="162"/>
                </a:lnTo>
              </a:path>
            </a:pathLst>
          </a:custGeom>
          <a:noFill/>
          <a:ln w="0">
            <a:solidFill>
              <a:srgbClr val="000000"/>
            </a:solidFill>
            <a:prstDash val="solid"/>
            <a:round/>
            <a:headEnd/>
            <a:tailEnd/>
          </a:ln>
        </p:spPr>
        <p:txBody>
          <a:bodyPr/>
          <a:lstStyle/>
          <a:p>
            <a:endParaRPr lang="en-US"/>
          </a:p>
        </p:txBody>
      </p:sp>
      <p:sp>
        <p:nvSpPr>
          <p:cNvPr id="3255" name="Freeform 182">
            <a:extLst>
              <a:ext uri="{FF2B5EF4-FFF2-40B4-BE49-F238E27FC236}">
                <a16:creationId xmlns:a16="http://schemas.microsoft.com/office/drawing/2014/main" id="{12FB27E3-E386-4B2F-873A-37AA7C95EF13}"/>
              </a:ext>
            </a:extLst>
          </p:cNvPr>
          <p:cNvSpPr>
            <a:spLocks/>
          </p:cNvSpPr>
          <p:nvPr/>
        </p:nvSpPr>
        <p:spPr bwMode="auto">
          <a:xfrm>
            <a:off x="6454775" y="5164138"/>
            <a:ext cx="6350" cy="50800"/>
          </a:xfrm>
          <a:custGeom>
            <a:avLst/>
            <a:gdLst>
              <a:gd name="T0" fmla="*/ 12 w 24"/>
              <a:gd name="T1" fmla="*/ 161 h 161"/>
              <a:gd name="T2" fmla="*/ 24 w 24"/>
              <a:gd name="T3" fmla="*/ 159 h 161"/>
              <a:gd name="T4" fmla="*/ 0 w 24"/>
              <a:gd name="T5" fmla="*/ 0 h 161"/>
              <a:gd name="T6" fmla="*/ 12 w 24"/>
              <a:gd name="T7" fmla="*/ 161 h 161"/>
              <a:gd name="T8" fmla="*/ 0 60000 65536"/>
              <a:gd name="T9" fmla="*/ 0 60000 65536"/>
              <a:gd name="T10" fmla="*/ 0 60000 65536"/>
              <a:gd name="T11" fmla="*/ 0 60000 65536"/>
              <a:gd name="T12" fmla="*/ 0 w 24"/>
              <a:gd name="T13" fmla="*/ 0 h 161"/>
              <a:gd name="T14" fmla="*/ 24 w 24"/>
              <a:gd name="T15" fmla="*/ 161 h 161"/>
            </a:gdLst>
            <a:ahLst/>
            <a:cxnLst>
              <a:cxn ang="T8">
                <a:pos x="T0" y="T1"/>
              </a:cxn>
              <a:cxn ang="T9">
                <a:pos x="T2" y="T3"/>
              </a:cxn>
              <a:cxn ang="T10">
                <a:pos x="T4" y="T5"/>
              </a:cxn>
              <a:cxn ang="T11">
                <a:pos x="T6" y="T7"/>
              </a:cxn>
            </a:cxnLst>
            <a:rect l="T12" t="T13" r="T14" b="T15"/>
            <a:pathLst>
              <a:path w="24" h="161">
                <a:moveTo>
                  <a:pt x="12" y="161"/>
                </a:moveTo>
                <a:lnTo>
                  <a:pt x="24" y="159"/>
                </a:lnTo>
                <a:lnTo>
                  <a:pt x="0" y="0"/>
                </a:lnTo>
                <a:lnTo>
                  <a:pt x="12" y="161"/>
                </a:lnTo>
                <a:close/>
              </a:path>
            </a:pathLst>
          </a:custGeom>
          <a:solidFill>
            <a:srgbClr val="000000"/>
          </a:solidFill>
          <a:ln w="9525">
            <a:noFill/>
            <a:round/>
            <a:headEnd/>
            <a:tailEnd/>
          </a:ln>
        </p:spPr>
        <p:txBody>
          <a:bodyPr/>
          <a:lstStyle/>
          <a:p>
            <a:endParaRPr lang="en-US"/>
          </a:p>
        </p:txBody>
      </p:sp>
      <p:sp>
        <p:nvSpPr>
          <p:cNvPr id="3256" name="Freeform 183">
            <a:extLst>
              <a:ext uri="{FF2B5EF4-FFF2-40B4-BE49-F238E27FC236}">
                <a16:creationId xmlns:a16="http://schemas.microsoft.com/office/drawing/2014/main" id="{75762A1D-1194-415B-8C8F-249509E16643}"/>
              </a:ext>
            </a:extLst>
          </p:cNvPr>
          <p:cNvSpPr>
            <a:spLocks/>
          </p:cNvSpPr>
          <p:nvPr/>
        </p:nvSpPr>
        <p:spPr bwMode="auto">
          <a:xfrm>
            <a:off x="6454775" y="5164138"/>
            <a:ext cx="6350" cy="50800"/>
          </a:xfrm>
          <a:custGeom>
            <a:avLst/>
            <a:gdLst>
              <a:gd name="T0" fmla="*/ 12 w 24"/>
              <a:gd name="T1" fmla="*/ 161 h 161"/>
              <a:gd name="T2" fmla="*/ 24 w 24"/>
              <a:gd name="T3" fmla="*/ 159 h 161"/>
              <a:gd name="T4" fmla="*/ 0 w 24"/>
              <a:gd name="T5" fmla="*/ 0 h 161"/>
              <a:gd name="T6" fmla="*/ 12 w 24"/>
              <a:gd name="T7" fmla="*/ 161 h 161"/>
              <a:gd name="T8" fmla="*/ 0 60000 65536"/>
              <a:gd name="T9" fmla="*/ 0 60000 65536"/>
              <a:gd name="T10" fmla="*/ 0 60000 65536"/>
              <a:gd name="T11" fmla="*/ 0 60000 65536"/>
              <a:gd name="T12" fmla="*/ 0 w 24"/>
              <a:gd name="T13" fmla="*/ 0 h 161"/>
              <a:gd name="T14" fmla="*/ 24 w 24"/>
              <a:gd name="T15" fmla="*/ 161 h 161"/>
            </a:gdLst>
            <a:ahLst/>
            <a:cxnLst>
              <a:cxn ang="T8">
                <a:pos x="T0" y="T1"/>
              </a:cxn>
              <a:cxn ang="T9">
                <a:pos x="T2" y="T3"/>
              </a:cxn>
              <a:cxn ang="T10">
                <a:pos x="T4" y="T5"/>
              </a:cxn>
              <a:cxn ang="T11">
                <a:pos x="T6" y="T7"/>
              </a:cxn>
            </a:cxnLst>
            <a:rect l="T12" t="T13" r="T14" b="T15"/>
            <a:pathLst>
              <a:path w="24" h="161">
                <a:moveTo>
                  <a:pt x="12" y="161"/>
                </a:moveTo>
                <a:lnTo>
                  <a:pt x="24" y="159"/>
                </a:lnTo>
                <a:lnTo>
                  <a:pt x="0" y="0"/>
                </a:lnTo>
                <a:lnTo>
                  <a:pt x="12" y="161"/>
                </a:lnTo>
              </a:path>
            </a:pathLst>
          </a:custGeom>
          <a:noFill/>
          <a:ln w="0">
            <a:solidFill>
              <a:srgbClr val="000000"/>
            </a:solidFill>
            <a:prstDash val="solid"/>
            <a:round/>
            <a:headEnd/>
            <a:tailEnd/>
          </a:ln>
        </p:spPr>
        <p:txBody>
          <a:bodyPr/>
          <a:lstStyle/>
          <a:p>
            <a:endParaRPr lang="en-US"/>
          </a:p>
        </p:txBody>
      </p:sp>
      <p:sp>
        <p:nvSpPr>
          <p:cNvPr id="3257" name="Freeform 184">
            <a:extLst>
              <a:ext uri="{FF2B5EF4-FFF2-40B4-BE49-F238E27FC236}">
                <a16:creationId xmlns:a16="http://schemas.microsoft.com/office/drawing/2014/main" id="{53317252-052D-414E-8CB8-02F40ACD4F13}"/>
              </a:ext>
            </a:extLst>
          </p:cNvPr>
          <p:cNvSpPr>
            <a:spLocks/>
          </p:cNvSpPr>
          <p:nvPr/>
        </p:nvSpPr>
        <p:spPr bwMode="auto">
          <a:xfrm>
            <a:off x="6454775" y="5164138"/>
            <a:ext cx="9525" cy="50800"/>
          </a:xfrm>
          <a:custGeom>
            <a:avLst/>
            <a:gdLst>
              <a:gd name="T0" fmla="*/ 24 w 35"/>
              <a:gd name="T1" fmla="*/ 159 h 159"/>
              <a:gd name="T2" fmla="*/ 35 w 35"/>
              <a:gd name="T3" fmla="*/ 156 h 159"/>
              <a:gd name="T4" fmla="*/ 0 w 35"/>
              <a:gd name="T5" fmla="*/ 0 h 159"/>
              <a:gd name="T6" fmla="*/ 24 w 35"/>
              <a:gd name="T7" fmla="*/ 159 h 159"/>
              <a:gd name="T8" fmla="*/ 0 60000 65536"/>
              <a:gd name="T9" fmla="*/ 0 60000 65536"/>
              <a:gd name="T10" fmla="*/ 0 60000 65536"/>
              <a:gd name="T11" fmla="*/ 0 60000 65536"/>
              <a:gd name="T12" fmla="*/ 0 w 35"/>
              <a:gd name="T13" fmla="*/ 0 h 159"/>
              <a:gd name="T14" fmla="*/ 35 w 35"/>
              <a:gd name="T15" fmla="*/ 159 h 159"/>
            </a:gdLst>
            <a:ahLst/>
            <a:cxnLst>
              <a:cxn ang="T8">
                <a:pos x="T0" y="T1"/>
              </a:cxn>
              <a:cxn ang="T9">
                <a:pos x="T2" y="T3"/>
              </a:cxn>
              <a:cxn ang="T10">
                <a:pos x="T4" y="T5"/>
              </a:cxn>
              <a:cxn ang="T11">
                <a:pos x="T6" y="T7"/>
              </a:cxn>
            </a:cxnLst>
            <a:rect l="T12" t="T13" r="T14" b="T15"/>
            <a:pathLst>
              <a:path w="35" h="159">
                <a:moveTo>
                  <a:pt x="24" y="159"/>
                </a:moveTo>
                <a:lnTo>
                  <a:pt x="35" y="156"/>
                </a:lnTo>
                <a:lnTo>
                  <a:pt x="0" y="0"/>
                </a:lnTo>
                <a:lnTo>
                  <a:pt x="24" y="159"/>
                </a:lnTo>
                <a:close/>
              </a:path>
            </a:pathLst>
          </a:custGeom>
          <a:solidFill>
            <a:srgbClr val="000000"/>
          </a:solidFill>
          <a:ln w="9525">
            <a:noFill/>
            <a:round/>
            <a:headEnd/>
            <a:tailEnd/>
          </a:ln>
        </p:spPr>
        <p:txBody>
          <a:bodyPr/>
          <a:lstStyle/>
          <a:p>
            <a:endParaRPr lang="en-US"/>
          </a:p>
        </p:txBody>
      </p:sp>
      <p:sp>
        <p:nvSpPr>
          <p:cNvPr id="3258" name="Freeform 185">
            <a:extLst>
              <a:ext uri="{FF2B5EF4-FFF2-40B4-BE49-F238E27FC236}">
                <a16:creationId xmlns:a16="http://schemas.microsoft.com/office/drawing/2014/main" id="{DF2C10EF-943E-459C-8C64-EA701121069C}"/>
              </a:ext>
            </a:extLst>
          </p:cNvPr>
          <p:cNvSpPr>
            <a:spLocks/>
          </p:cNvSpPr>
          <p:nvPr/>
        </p:nvSpPr>
        <p:spPr bwMode="auto">
          <a:xfrm>
            <a:off x="6454775" y="5164138"/>
            <a:ext cx="9525" cy="50800"/>
          </a:xfrm>
          <a:custGeom>
            <a:avLst/>
            <a:gdLst>
              <a:gd name="T0" fmla="*/ 24 w 35"/>
              <a:gd name="T1" fmla="*/ 159 h 159"/>
              <a:gd name="T2" fmla="*/ 35 w 35"/>
              <a:gd name="T3" fmla="*/ 156 h 159"/>
              <a:gd name="T4" fmla="*/ 0 w 35"/>
              <a:gd name="T5" fmla="*/ 0 h 159"/>
              <a:gd name="T6" fmla="*/ 24 w 35"/>
              <a:gd name="T7" fmla="*/ 159 h 159"/>
              <a:gd name="T8" fmla="*/ 0 60000 65536"/>
              <a:gd name="T9" fmla="*/ 0 60000 65536"/>
              <a:gd name="T10" fmla="*/ 0 60000 65536"/>
              <a:gd name="T11" fmla="*/ 0 60000 65536"/>
              <a:gd name="T12" fmla="*/ 0 w 35"/>
              <a:gd name="T13" fmla="*/ 0 h 159"/>
              <a:gd name="T14" fmla="*/ 35 w 35"/>
              <a:gd name="T15" fmla="*/ 159 h 159"/>
            </a:gdLst>
            <a:ahLst/>
            <a:cxnLst>
              <a:cxn ang="T8">
                <a:pos x="T0" y="T1"/>
              </a:cxn>
              <a:cxn ang="T9">
                <a:pos x="T2" y="T3"/>
              </a:cxn>
              <a:cxn ang="T10">
                <a:pos x="T4" y="T5"/>
              </a:cxn>
              <a:cxn ang="T11">
                <a:pos x="T6" y="T7"/>
              </a:cxn>
            </a:cxnLst>
            <a:rect l="T12" t="T13" r="T14" b="T15"/>
            <a:pathLst>
              <a:path w="35" h="159">
                <a:moveTo>
                  <a:pt x="24" y="159"/>
                </a:moveTo>
                <a:lnTo>
                  <a:pt x="35" y="156"/>
                </a:lnTo>
                <a:lnTo>
                  <a:pt x="0" y="0"/>
                </a:lnTo>
                <a:lnTo>
                  <a:pt x="24" y="159"/>
                </a:lnTo>
              </a:path>
            </a:pathLst>
          </a:custGeom>
          <a:noFill/>
          <a:ln w="0">
            <a:solidFill>
              <a:srgbClr val="000000"/>
            </a:solidFill>
            <a:prstDash val="solid"/>
            <a:round/>
            <a:headEnd/>
            <a:tailEnd/>
          </a:ln>
        </p:spPr>
        <p:txBody>
          <a:bodyPr/>
          <a:lstStyle/>
          <a:p>
            <a:endParaRPr lang="en-US"/>
          </a:p>
        </p:txBody>
      </p:sp>
      <p:sp>
        <p:nvSpPr>
          <p:cNvPr id="3259" name="Freeform 186">
            <a:extLst>
              <a:ext uri="{FF2B5EF4-FFF2-40B4-BE49-F238E27FC236}">
                <a16:creationId xmlns:a16="http://schemas.microsoft.com/office/drawing/2014/main" id="{D120EDA9-BD4C-43D2-A38A-491AB5EC1004}"/>
              </a:ext>
            </a:extLst>
          </p:cNvPr>
          <p:cNvSpPr>
            <a:spLocks/>
          </p:cNvSpPr>
          <p:nvPr/>
        </p:nvSpPr>
        <p:spPr bwMode="auto">
          <a:xfrm>
            <a:off x="6454775" y="5164138"/>
            <a:ext cx="12700" cy="49212"/>
          </a:xfrm>
          <a:custGeom>
            <a:avLst/>
            <a:gdLst>
              <a:gd name="T0" fmla="*/ 35 w 46"/>
              <a:gd name="T1" fmla="*/ 156 h 156"/>
              <a:gd name="T2" fmla="*/ 46 w 46"/>
              <a:gd name="T3" fmla="*/ 152 h 156"/>
              <a:gd name="T4" fmla="*/ 0 w 46"/>
              <a:gd name="T5" fmla="*/ 0 h 156"/>
              <a:gd name="T6" fmla="*/ 35 w 46"/>
              <a:gd name="T7" fmla="*/ 156 h 156"/>
              <a:gd name="T8" fmla="*/ 0 60000 65536"/>
              <a:gd name="T9" fmla="*/ 0 60000 65536"/>
              <a:gd name="T10" fmla="*/ 0 60000 65536"/>
              <a:gd name="T11" fmla="*/ 0 60000 65536"/>
              <a:gd name="T12" fmla="*/ 0 w 46"/>
              <a:gd name="T13" fmla="*/ 0 h 156"/>
              <a:gd name="T14" fmla="*/ 46 w 46"/>
              <a:gd name="T15" fmla="*/ 156 h 156"/>
            </a:gdLst>
            <a:ahLst/>
            <a:cxnLst>
              <a:cxn ang="T8">
                <a:pos x="T0" y="T1"/>
              </a:cxn>
              <a:cxn ang="T9">
                <a:pos x="T2" y="T3"/>
              </a:cxn>
              <a:cxn ang="T10">
                <a:pos x="T4" y="T5"/>
              </a:cxn>
              <a:cxn ang="T11">
                <a:pos x="T6" y="T7"/>
              </a:cxn>
            </a:cxnLst>
            <a:rect l="T12" t="T13" r="T14" b="T15"/>
            <a:pathLst>
              <a:path w="46" h="156">
                <a:moveTo>
                  <a:pt x="35" y="156"/>
                </a:moveTo>
                <a:lnTo>
                  <a:pt x="46" y="152"/>
                </a:lnTo>
                <a:lnTo>
                  <a:pt x="0" y="0"/>
                </a:lnTo>
                <a:lnTo>
                  <a:pt x="35" y="156"/>
                </a:lnTo>
                <a:close/>
              </a:path>
            </a:pathLst>
          </a:custGeom>
          <a:solidFill>
            <a:srgbClr val="000000"/>
          </a:solidFill>
          <a:ln w="9525">
            <a:noFill/>
            <a:round/>
            <a:headEnd/>
            <a:tailEnd/>
          </a:ln>
        </p:spPr>
        <p:txBody>
          <a:bodyPr/>
          <a:lstStyle/>
          <a:p>
            <a:endParaRPr lang="en-US"/>
          </a:p>
        </p:txBody>
      </p:sp>
      <p:sp>
        <p:nvSpPr>
          <p:cNvPr id="3260" name="Freeform 187">
            <a:extLst>
              <a:ext uri="{FF2B5EF4-FFF2-40B4-BE49-F238E27FC236}">
                <a16:creationId xmlns:a16="http://schemas.microsoft.com/office/drawing/2014/main" id="{D45B4B3C-F1F2-4235-95FE-22E323D2000E}"/>
              </a:ext>
            </a:extLst>
          </p:cNvPr>
          <p:cNvSpPr>
            <a:spLocks/>
          </p:cNvSpPr>
          <p:nvPr/>
        </p:nvSpPr>
        <p:spPr bwMode="auto">
          <a:xfrm>
            <a:off x="6454775" y="5164138"/>
            <a:ext cx="12700" cy="49212"/>
          </a:xfrm>
          <a:custGeom>
            <a:avLst/>
            <a:gdLst>
              <a:gd name="T0" fmla="*/ 35 w 46"/>
              <a:gd name="T1" fmla="*/ 156 h 156"/>
              <a:gd name="T2" fmla="*/ 46 w 46"/>
              <a:gd name="T3" fmla="*/ 152 h 156"/>
              <a:gd name="T4" fmla="*/ 0 w 46"/>
              <a:gd name="T5" fmla="*/ 0 h 156"/>
              <a:gd name="T6" fmla="*/ 35 w 46"/>
              <a:gd name="T7" fmla="*/ 156 h 156"/>
              <a:gd name="T8" fmla="*/ 0 60000 65536"/>
              <a:gd name="T9" fmla="*/ 0 60000 65536"/>
              <a:gd name="T10" fmla="*/ 0 60000 65536"/>
              <a:gd name="T11" fmla="*/ 0 60000 65536"/>
              <a:gd name="T12" fmla="*/ 0 w 46"/>
              <a:gd name="T13" fmla="*/ 0 h 156"/>
              <a:gd name="T14" fmla="*/ 46 w 46"/>
              <a:gd name="T15" fmla="*/ 156 h 156"/>
            </a:gdLst>
            <a:ahLst/>
            <a:cxnLst>
              <a:cxn ang="T8">
                <a:pos x="T0" y="T1"/>
              </a:cxn>
              <a:cxn ang="T9">
                <a:pos x="T2" y="T3"/>
              </a:cxn>
              <a:cxn ang="T10">
                <a:pos x="T4" y="T5"/>
              </a:cxn>
              <a:cxn ang="T11">
                <a:pos x="T6" y="T7"/>
              </a:cxn>
            </a:cxnLst>
            <a:rect l="T12" t="T13" r="T14" b="T15"/>
            <a:pathLst>
              <a:path w="46" h="156">
                <a:moveTo>
                  <a:pt x="35" y="156"/>
                </a:moveTo>
                <a:lnTo>
                  <a:pt x="46" y="152"/>
                </a:lnTo>
                <a:lnTo>
                  <a:pt x="0" y="0"/>
                </a:lnTo>
                <a:lnTo>
                  <a:pt x="35" y="156"/>
                </a:lnTo>
              </a:path>
            </a:pathLst>
          </a:custGeom>
          <a:noFill/>
          <a:ln w="0">
            <a:solidFill>
              <a:srgbClr val="000000"/>
            </a:solidFill>
            <a:prstDash val="solid"/>
            <a:round/>
            <a:headEnd/>
            <a:tailEnd/>
          </a:ln>
        </p:spPr>
        <p:txBody>
          <a:bodyPr/>
          <a:lstStyle/>
          <a:p>
            <a:endParaRPr lang="en-US"/>
          </a:p>
        </p:txBody>
      </p:sp>
      <p:sp>
        <p:nvSpPr>
          <p:cNvPr id="3261" name="Freeform 188">
            <a:extLst>
              <a:ext uri="{FF2B5EF4-FFF2-40B4-BE49-F238E27FC236}">
                <a16:creationId xmlns:a16="http://schemas.microsoft.com/office/drawing/2014/main" id="{26B2DF9F-DF96-4BD5-95D4-ABE33351A212}"/>
              </a:ext>
            </a:extLst>
          </p:cNvPr>
          <p:cNvSpPr>
            <a:spLocks/>
          </p:cNvSpPr>
          <p:nvPr/>
        </p:nvSpPr>
        <p:spPr bwMode="auto">
          <a:xfrm>
            <a:off x="6454775" y="5164138"/>
            <a:ext cx="15875" cy="47625"/>
          </a:xfrm>
          <a:custGeom>
            <a:avLst/>
            <a:gdLst>
              <a:gd name="T0" fmla="*/ 46 w 58"/>
              <a:gd name="T1" fmla="*/ 152 h 152"/>
              <a:gd name="T2" fmla="*/ 58 w 58"/>
              <a:gd name="T3" fmla="*/ 148 h 152"/>
              <a:gd name="T4" fmla="*/ 0 w 58"/>
              <a:gd name="T5" fmla="*/ 0 h 152"/>
              <a:gd name="T6" fmla="*/ 46 w 58"/>
              <a:gd name="T7" fmla="*/ 152 h 152"/>
              <a:gd name="T8" fmla="*/ 0 60000 65536"/>
              <a:gd name="T9" fmla="*/ 0 60000 65536"/>
              <a:gd name="T10" fmla="*/ 0 60000 65536"/>
              <a:gd name="T11" fmla="*/ 0 60000 65536"/>
              <a:gd name="T12" fmla="*/ 0 w 58"/>
              <a:gd name="T13" fmla="*/ 0 h 152"/>
              <a:gd name="T14" fmla="*/ 58 w 58"/>
              <a:gd name="T15" fmla="*/ 152 h 152"/>
            </a:gdLst>
            <a:ahLst/>
            <a:cxnLst>
              <a:cxn ang="T8">
                <a:pos x="T0" y="T1"/>
              </a:cxn>
              <a:cxn ang="T9">
                <a:pos x="T2" y="T3"/>
              </a:cxn>
              <a:cxn ang="T10">
                <a:pos x="T4" y="T5"/>
              </a:cxn>
              <a:cxn ang="T11">
                <a:pos x="T6" y="T7"/>
              </a:cxn>
            </a:cxnLst>
            <a:rect l="T12" t="T13" r="T14" b="T15"/>
            <a:pathLst>
              <a:path w="58" h="152">
                <a:moveTo>
                  <a:pt x="46" y="152"/>
                </a:moveTo>
                <a:lnTo>
                  <a:pt x="58" y="148"/>
                </a:lnTo>
                <a:lnTo>
                  <a:pt x="0" y="0"/>
                </a:lnTo>
                <a:lnTo>
                  <a:pt x="46" y="152"/>
                </a:lnTo>
                <a:close/>
              </a:path>
            </a:pathLst>
          </a:custGeom>
          <a:solidFill>
            <a:srgbClr val="000000"/>
          </a:solidFill>
          <a:ln w="9525">
            <a:noFill/>
            <a:round/>
            <a:headEnd/>
            <a:tailEnd/>
          </a:ln>
        </p:spPr>
        <p:txBody>
          <a:bodyPr/>
          <a:lstStyle/>
          <a:p>
            <a:endParaRPr lang="en-US"/>
          </a:p>
        </p:txBody>
      </p:sp>
      <p:sp>
        <p:nvSpPr>
          <p:cNvPr id="3262" name="Freeform 189">
            <a:extLst>
              <a:ext uri="{FF2B5EF4-FFF2-40B4-BE49-F238E27FC236}">
                <a16:creationId xmlns:a16="http://schemas.microsoft.com/office/drawing/2014/main" id="{950865D9-8AF2-447E-8433-33EFA838E185}"/>
              </a:ext>
            </a:extLst>
          </p:cNvPr>
          <p:cNvSpPr>
            <a:spLocks/>
          </p:cNvSpPr>
          <p:nvPr/>
        </p:nvSpPr>
        <p:spPr bwMode="auto">
          <a:xfrm>
            <a:off x="6454775" y="5164138"/>
            <a:ext cx="15875" cy="47625"/>
          </a:xfrm>
          <a:custGeom>
            <a:avLst/>
            <a:gdLst>
              <a:gd name="T0" fmla="*/ 46 w 58"/>
              <a:gd name="T1" fmla="*/ 152 h 152"/>
              <a:gd name="T2" fmla="*/ 58 w 58"/>
              <a:gd name="T3" fmla="*/ 148 h 152"/>
              <a:gd name="T4" fmla="*/ 0 w 58"/>
              <a:gd name="T5" fmla="*/ 0 h 152"/>
              <a:gd name="T6" fmla="*/ 46 w 58"/>
              <a:gd name="T7" fmla="*/ 152 h 152"/>
              <a:gd name="T8" fmla="*/ 0 60000 65536"/>
              <a:gd name="T9" fmla="*/ 0 60000 65536"/>
              <a:gd name="T10" fmla="*/ 0 60000 65536"/>
              <a:gd name="T11" fmla="*/ 0 60000 65536"/>
              <a:gd name="T12" fmla="*/ 0 w 58"/>
              <a:gd name="T13" fmla="*/ 0 h 152"/>
              <a:gd name="T14" fmla="*/ 58 w 58"/>
              <a:gd name="T15" fmla="*/ 152 h 152"/>
            </a:gdLst>
            <a:ahLst/>
            <a:cxnLst>
              <a:cxn ang="T8">
                <a:pos x="T0" y="T1"/>
              </a:cxn>
              <a:cxn ang="T9">
                <a:pos x="T2" y="T3"/>
              </a:cxn>
              <a:cxn ang="T10">
                <a:pos x="T4" y="T5"/>
              </a:cxn>
              <a:cxn ang="T11">
                <a:pos x="T6" y="T7"/>
              </a:cxn>
            </a:cxnLst>
            <a:rect l="T12" t="T13" r="T14" b="T15"/>
            <a:pathLst>
              <a:path w="58" h="152">
                <a:moveTo>
                  <a:pt x="46" y="152"/>
                </a:moveTo>
                <a:lnTo>
                  <a:pt x="58" y="148"/>
                </a:lnTo>
                <a:lnTo>
                  <a:pt x="0" y="0"/>
                </a:lnTo>
                <a:lnTo>
                  <a:pt x="46" y="152"/>
                </a:lnTo>
              </a:path>
            </a:pathLst>
          </a:custGeom>
          <a:noFill/>
          <a:ln w="0">
            <a:solidFill>
              <a:srgbClr val="000000"/>
            </a:solidFill>
            <a:prstDash val="solid"/>
            <a:round/>
            <a:headEnd/>
            <a:tailEnd/>
          </a:ln>
        </p:spPr>
        <p:txBody>
          <a:bodyPr/>
          <a:lstStyle/>
          <a:p>
            <a:endParaRPr lang="en-US"/>
          </a:p>
        </p:txBody>
      </p:sp>
      <p:sp>
        <p:nvSpPr>
          <p:cNvPr id="3263" name="Freeform 190">
            <a:extLst>
              <a:ext uri="{FF2B5EF4-FFF2-40B4-BE49-F238E27FC236}">
                <a16:creationId xmlns:a16="http://schemas.microsoft.com/office/drawing/2014/main" id="{30F21B37-4BB5-4840-907F-4514E3AC9D19}"/>
              </a:ext>
            </a:extLst>
          </p:cNvPr>
          <p:cNvSpPr>
            <a:spLocks/>
          </p:cNvSpPr>
          <p:nvPr/>
        </p:nvSpPr>
        <p:spPr bwMode="auto">
          <a:xfrm>
            <a:off x="6454775" y="5164138"/>
            <a:ext cx="17463" cy="47625"/>
          </a:xfrm>
          <a:custGeom>
            <a:avLst/>
            <a:gdLst>
              <a:gd name="T0" fmla="*/ 58 w 68"/>
              <a:gd name="T1" fmla="*/ 148 h 148"/>
              <a:gd name="T2" fmla="*/ 68 w 68"/>
              <a:gd name="T3" fmla="*/ 142 h 148"/>
              <a:gd name="T4" fmla="*/ 0 w 68"/>
              <a:gd name="T5" fmla="*/ 0 h 148"/>
              <a:gd name="T6" fmla="*/ 58 w 68"/>
              <a:gd name="T7" fmla="*/ 148 h 148"/>
              <a:gd name="T8" fmla="*/ 0 60000 65536"/>
              <a:gd name="T9" fmla="*/ 0 60000 65536"/>
              <a:gd name="T10" fmla="*/ 0 60000 65536"/>
              <a:gd name="T11" fmla="*/ 0 60000 65536"/>
              <a:gd name="T12" fmla="*/ 0 w 68"/>
              <a:gd name="T13" fmla="*/ 0 h 148"/>
              <a:gd name="T14" fmla="*/ 68 w 68"/>
              <a:gd name="T15" fmla="*/ 148 h 148"/>
            </a:gdLst>
            <a:ahLst/>
            <a:cxnLst>
              <a:cxn ang="T8">
                <a:pos x="T0" y="T1"/>
              </a:cxn>
              <a:cxn ang="T9">
                <a:pos x="T2" y="T3"/>
              </a:cxn>
              <a:cxn ang="T10">
                <a:pos x="T4" y="T5"/>
              </a:cxn>
              <a:cxn ang="T11">
                <a:pos x="T6" y="T7"/>
              </a:cxn>
            </a:cxnLst>
            <a:rect l="T12" t="T13" r="T14" b="T15"/>
            <a:pathLst>
              <a:path w="68" h="148">
                <a:moveTo>
                  <a:pt x="58" y="148"/>
                </a:moveTo>
                <a:lnTo>
                  <a:pt x="68" y="142"/>
                </a:lnTo>
                <a:lnTo>
                  <a:pt x="0" y="0"/>
                </a:lnTo>
                <a:lnTo>
                  <a:pt x="58" y="148"/>
                </a:lnTo>
                <a:close/>
              </a:path>
            </a:pathLst>
          </a:custGeom>
          <a:solidFill>
            <a:srgbClr val="000000"/>
          </a:solidFill>
          <a:ln w="9525">
            <a:noFill/>
            <a:round/>
            <a:headEnd/>
            <a:tailEnd/>
          </a:ln>
        </p:spPr>
        <p:txBody>
          <a:bodyPr/>
          <a:lstStyle/>
          <a:p>
            <a:endParaRPr lang="en-US"/>
          </a:p>
        </p:txBody>
      </p:sp>
      <p:sp>
        <p:nvSpPr>
          <p:cNvPr id="3264" name="Freeform 191">
            <a:extLst>
              <a:ext uri="{FF2B5EF4-FFF2-40B4-BE49-F238E27FC236}">
                <a16:creationId xmlns:a16="http://schemas.microsoft.com/office/drawing/2014/main" id="{B27ACD36-7CDA-44B3-B9BE-533212855935}"/>
              </a:ext>
            </a:extLst>
          </p:cNvPr>
          <p:cNvSpPr>
            <a:spLocks/>
          </p:cNvSpPr>
          <p:nvPr/>
        </p:nvSpPr>
        <p:spPr bwMode="auto">
          <a:xfrm>
            <a:off x="6454775" y="5164138"/>
            <a:ext cx="17463" cy="47625"/>
          </a:xfrm>
          <a:custGeom>
            <a:avLst/>
            <a:gdLst>
              <a:gd name="T0" fmla="*/ 58 w 68"/>
              <a:gd name="T1" fmla="*/ 148 h 148"/>
              <a:gd name="T2" fmla="*/ 68 w 68"/>
              <a:gd name="T3" fmla="*/ 142 h 148"/>
              <a:gd name="T4" fmla="*/ 0 w 68"/>
              <a:gd name="T5" fmla="*/ 0 h 148"/>
              <a:gd name="T6" fmla="*/ 58 w 68"/>
              <a:gd name="T7" fmla="*/ 148 h 148"/>
              <a:gd name="T8" fmla="*/ 0 60000 65536"/>
              <a:gd name="T9" fmla="*/ 0 60000 65536"/>
              <a:gd name="T10" fmla="*/ 0 60000 65536"/>
              <a:gd name="T11" fmla="*/ 0 60000 65536"/>
              <a:gd name="T12" fmla="*/ 0 w 68"/>
              <a:gd name="T13" fmla="*/ 0 h 148"/>
              <a:gd name="T14" fmla="*/ 68 w 68"/>
              <a:gd name="T15" fmla="*/ 148 h 148"/>
            </a:gdLst>
            <a:ahLst/>
            <a:cxnLst>
              <a:cxn ang="T8">
                <a:pos x="T0" y="T1"/>
              </a:cxn>
              <a:cxn ang="T9">
                <a:pos x="T2" y="T3"/>
              </a:cxn>
              <a:cxn ang="T10">
                <a:pos x="T4" y="T5"/>
              </a:cxn>
              <a:cxn ang="T11">
                <a:pos x="T6" y="T7"/>
              </a:cxn>
            </a:cxnLst>
            <a:rect l="T12" t="T13" r="T14" b="T15"/>
            <a:pathLst>
              <a:path w="68" h="148">
                <a:moveTo>
                  <a:pt x="58" y="148"/>
                </a:moveTo>
                <a:lnTo>
                  <a:pt x="68" y="142"/>
                </a:lnTo>
                <a:lnTo>
                  <a:pt x="0" y="0"/>
                </a:lnTo>
                <a:lnTo>
                  <a:pt x="58" y="148"/>
                </a:lnTo>
              </a:path>
            </a:pathLst>
          </a:custGeom>
          <a:noFill/>
          <a:ln w="0">
            <a:solidFill>
              <a:srgbClr val="000000"/>
            </a:solidFill>
            <a:prstDash val="solid"/>
            <a:round/>
            <a:headEnd/>
            <a:tailEnd/>
          </a:ln>
        </p:spPr>
        <p:txBody>
          <a:bodyPr/>
          <a:lstStyle/>
          <a:p>
            <a:endParaRPr lang="en-US"/>
          </a:p>
        </p:txBody>
      </p:sp>
      <p:sp>
        <p:nvSpPr>
          <p:cNvPr id="3265" name="Freeform 192">
            <a:extLst>
              <a:ext uri="{FF2B5EF4-FFF2-40B4-BE49-F238E27FC236}">
                <a16:creationId xmlns:a16="http://schemas.microsoft.com/office/drawing/2014/main" id="{6B238D84-665A-4B64-9F42-D0AAC151F489}"/>
              </a:ext>
            </a:extLst>
          </p:cNvPr>
          <p:cNvSpPr>
            <a:spLocks/>
          </p:cNvSpPr>
          <p:nvPr/>
        </p:nvSpPr>
        <p:spPr bwMode="auto">
          <a:xfrm>
            <a:off x="6454775" y="5164138"/>
            <a:ext cx="20638" cy="44450"/>
          </a:xfrm>
          <a:custGeom>
            <a:avLst/>
            <a:gdLst>
              <a:gd name="T0" fmla="*/ 68 w 78"/>
              <a:gd name="T1" fmla="*/ 142 h 142"/>
              <a:gd name="T2" fmla="*/ 78 w 78"/>
              <a:gd name="T3" fmla="*/ 136 h 142"/>
              <a:gd name="T4" fmla="*/ 0 w 78"/>
              <a:gd name="T5" fmla="*/ 0 h 142"/>
              <a:gd name="T6" fmla="*/ 68 w 78"/>
              <a:gd name="T7" fmla="*/ 142 h 142"/>
              <a:gd name="T8" fmla="*/ 0 60000 65536"/>
              <a:gd name="T9" fmla="*/ 0 60000 65536"/>
              <a:gd name="T10" fmla="*/ 0 60000 65536"/>
              <a:gd name="T11" fmla="*/ 0 60000 65536"/>
              <a:gd name="T12" fmla="*/ 0 w 78"/>
              <a:gd name="T13" fmla="*/ 0 h 142"/>
              <a:gd name="T14" fmla="*/ 78 w 78"/>
              <a:gd name="T15" fmla="*/ 142 h 142"/>
            </a:gdLst>
            <a:ahLst/>
            <a:cxnLst>
              <a:cxn ang="T8">
                <a:pos x="T0" y="T1"/>
              </a:cxn>
              <a:cxn ang="T9">
                <a:pos x="T2" y="T3"/>
              </a:cxn>
              <a:cxn ang="T10">
                <a:pos x="T4" y="T5"/>
              </a:cxn>
              <a:cxn ang="T11">
                <a:pos x="T6" y="T7"/>
              </a:cxn>
            </a:cxnLst>
            <a:rect l="T12" t="T13" r="T14" b="T15"/>
            <a:pathLst>
              <a:path w="78" h="142">
                <a:moveTo>
                  <a:pt x="68" y="142"/>
                </a:moveTo>
                <a:lnTo>
                  <a:pt x="78" y="136"/>
                </a:lnTo>
                <a:lnTo>
                  <a:pt x="0" y="0"/>
                </a:lnTo>
                <a:lnTo>
                  <a:pt x="68" y="142"/>
                </a:lnTo>
                <a:close/>
              </a:path>
            </a:pathLst>
          </a:custGeom>
          <a:solidFill>
            <a:srgbClr val="000000"/>
          </a:solidFill>
          <a:ln w="9525">
            <a:noFill/>
            <a:round/>
            <a:headEnd/>
            <a:tailEnd/>
          </a:ln>
        </p:spPr>
        <p:txBody>
          <a:bodyPr/>
          <a:lstStyle/>
          <a:p>
            <a:endParaRPr lang="en-US"/>
          </a:p>
        </p:txBody>
      </p:sp>
      <p:sp>
        <p:nvSpPr>
          <p:cNvPr id="3266" name="Freeform 193">
            <a:extLst>
              <a:ext uri="{FF2B5EF4-FFF2-40B4-BE49-F238E27FC236}">
                <a16:creationId xmlns:a16="http://schemas.microsoft.com/office/drawing/2014/main" id="{3B339F33-6E6F-4DCE-ADB1-395D2EBF6377}"/>
              </a:ext>
            </a:extLst>
          </p:cNvPr>
          <p:cNvSpPr>
            <a:spLocks/>
          </p:cNvSpPr>
          <p:nvPr/>
        </p:nvSpPr>
        <p:spPr bwMode="auto">
          <a:xfrm>
            <a:off x="6454775" y="5164138"/>
            <a:ext cx="20638" cy="44450"/>
          </a:xfrm>
          <a:custGeom>
            <a:avLst/>
            <a:gdLst>
              <a:gd name="T0" fmla="*/ 68 w 78"/>
              <a:gd name="T1" fmla="*/ 142 h 142"/>
              <a:gd name="T2" fmla="*/ 78 w 78"/>
              <a:gd name="T3" fmla="*/ 136 h 142"/>
              <a:gd name="T4" fmla="*/ 0 w 78"/>
              <a:gd name="T5" fmla="*/ 0 h 142"/>
              <a:gd name="T6" fmla="*/ 68 w 78"/>
              <a:gd name="T7" fmla="*/ 142 h 142"/>
              <a:gd name="T8" fmla="*/ 0 60000 65536"/>
              <a:gd name="T9" fmla="*/ 0 60000 65536"/>
              <a:gd name="T10" fmla="*/ 0 60000 65536"/>
              <a:gd name="T11" fmla="*/ 0 60000 65536"/>
              <a:gd name="T12" fmla="*/ 0 w 78"/>
              <a:gd name="T13" fmla="*/ 0 h 142"/>
              <a:gd name="T14" fmla="*/ 78 w 78"/>
              <a:gd name="T15" fmla="*/ 142 h 142"/>
            </a:gdLst>
            <a:ahLst/>
            <a:cxnLst>
              <a:cxn ang="T8">
                <a:pos x="T0" y="T1"/>
              </a:cxn>
              <a:cxn ang="T9">
                <a:pos x="T2" y="T3"/>
              </a:cxn>
              <a:cxn ang="T10">
                <a:pos x="T4" y="T5"/>
              </a:cxn>
              <a:cxn ang="T11">
                <a:pos x="T6" y="T7"/>
              </a:cxn>
            </a:cxnLst>
            <a:rect l="T12" t="T13" r="T14" b="T15"/>
            <a:pathLst>
              <a:path w="78" h="142">
                <a:moveTo>
                  <a:pt x="68" y="142"/>
                </a:moveTo>
                <a:lnTo>
                  <a:pt x="78" y="136"/>
                </a:lnTo>
                <a:lnTo>
                  <a:pt x="0" y="0"/>
                </a:lnTo>
                <a:lnTo>
                  <a:pt x="68" y="142"/>
                </a:lnTo>
              </a:path>
            </a:pathLst>
          </a:custGeom>
          <a:noFill/>
          <a:ln w="0">
            <a:solidFill>
              <a:srgbClr val="000000"/>
            </a:solidFill>
            <a:prstDash val="solid"/>
            <a:round/>
            <a:headEnd/>
            <a:tailEnd/>
          </a:ln>
        </p:spPr>
        <p:txBody>
          <a:bodyPr/>
          <a:lstStyle/>
          <a:p>
            <a:endParaRPr lang="en-US"/>
          </a:p>
        </p:txBody>
      </p:sp>
      <p:sp>
        <p:nvSpPr>
          <p:cNvPr id="3267" name="Freeform 194">
            <a:extLst>
              <a:ext uri="{FF2B5EF4-FFF2-40B4-BE49-F238E27FC236}">
                <a16:creationId xmlns:a16="http://schemas.microsoft.com/office/drawing/2014/main" id="{BC67C8BA-00B5-4E5E-86C4-E34F2DE3857F}"/>
              </a:ext>
            </a:extLst>
          </p:cNvPr>
          <p:cNvSpPr>
            <a:spLocks/>
          </p:cNvSpPr>
          <p:nvPr/>
        </p:nvSpPr>
        <p:spPr bwMode="auto">
          <a:xfrm>
            <a:off x="6454775" y="5164138"/>
            <a:ext cx="23813" cy="42862"/>
          </a:xfrm>
          <a:custGeom>
            <a:avLst/>
            <a:gdLst>
              <a:gd name="T0" fmla="*/ 78 w 88"/>
              <a:gd name="T1" fmla="*/ 136 h 136"/>
              <a:gd name="T2" fmla="*/ 88 w 88"/>
              <a:gd name="T3" fmla="*/ 127 h 136"/>
              <a:gd name="T4" fmla="*/ 0 w 88"/>
              <a:gd name="T5" fmla="*/ 0 h 136"/>
              <a:gd name="T6" fmla="*/ 78 w 88"/>
              <a:gd name="T7" fmla="*/ 136 h 136"/>
              <a:gd name="T8" fmla="*/ 0 60000 65536"/>
              <a:gd name="T9" fmla="*/ 0 60000 65536"/>
              <a:gd name="T10" fmla="*/ 0 60000 65536"/>
              <a:gd name="T11" fmla="*/ 0 60000 65536"/>
              <a:gd name="T12" fmla="*/ 0 w 88"/>
              <a:gd name="T13" fmla="*/ 0 h 136"/>
              <a:gd name="T14" fmla="*/ 88 w 88"/>
              <a:gd name="T15" fmla="*/ 136 h 136"/>
            </a:gdLst>
            <a:ahLst/>
            <a:cxnLst>
              <a:cxn ang="T8">
                <a:pos x="T0" y="T1"/>
              </a:cxn>
              <a:cxn ang="T9">
                <a:pos x="T2" y="T3"/>
              </a:cxn>
              <a:cxn ang="T10">
                <a:pos x="T4" y="T5"/>
              </a:cxn>
              <a:cxn ang="T11">
                <a:pos x="T6" y="T7"/>
              </a:cxn>
            </a:cxnLst>
            <a:rect l="T12" t="T13" r="T14" b="T15"/>
            <a:pathLst>
              <a:path w="88" h="136">
                <a:moveTo>
                  <a:pt x="78" y="136"/>
                </a:moveTo>
                <a:lnTo>
                  <a:pt x="88" y="127"/>
                </a:lnTo>
                <a:lnTo>
                  <a:pt x="0" y="0"/>
                </a:lnTo>
                <a:lnTo>
                  <a:pt x="78" y="136"/>
                </a:lnTo>
                <a:close/>
              </a:path>
            </a:pathLst>
          </a:custGeom>
          <a:solidFill>
            <a:srgbClr val="000000"/>
          </a:solidFill>
          <a:ln w="9525">
            <a:noFill/>
            <a:round/>
            <a:headEnd/>
            <a:tailEnd/>
          </a:ln>
        </p:spPr>
        <p:txBody>
          <a:bodyPr/>
          <a:lstStyle/>
          <a:p>
            <a:endParaRPr lang="en-US"/>
          </a:p>
        </p:txBody>
      </p:sp>
      <p:sp>
        <p:nvSpPr>
          <p:cNvPr id="3268" name="Freeform 195">
            <a:extLst>
              <a:ext uri="{FF2B5EF4-FFF2-40B4-BE49-F238E27FC236}">
                <a16:creationId xmlns:a16="http://schemas.microsoft.com/office/drawing/2014/main" id="{4E885548-5F49-4F1A-B0F7-CFDC0D26FB12}"/>
              </a:ext>
            </a:extLst>
          </p:cNvPr>
          <p:cNvSpPr>
            <a:spLocks/>
          </p:cNvSpPr>
          <p:nvPr/>
        </p:nvSpPr>
        <p:spPr bwMode="auto">
          <a:xfrm>
            <a:off x="6454775" y="5164138"/>
            <a:ext cx="23813" cy="42862"/>
          </a:xfrm>
          <a:custGeom>
            <a:avLst/>
            <a:gdLst>
              <a:gd name="T0" fmla="*/ 78 w 88"/>
              <a:gd name="T1" fmla="*/ 136 h 136"/>
              <a:gd name="T2" fmla="*/ 88 w 88"/>
              <a:gd name="T3" fmla="*/ 127 h 136"/>
              <a:gd name="T4" fmla="*/ 0 w 88"/>
              <a:gd name="T5" fmla="*/ 0 h 136"/>
              <a:gd name="T6" fmla="*/ 78 w 88"/>
              <a:gd name="T7" fmla="*/ 136 h 136"/>
              <a:gd name="T8" fmla="*/ 0 60000 65536"/>
              <a:gd name="T9" fmla="*/ 0 60000 65536"/>
              <a:gd name="T10" fmla="*/ 0 60000 65536"/>
              <a:gd name="T11" fmla="*/ 0 60000 65536"/>
              <a:gd name="T12" fmla="*/ 0 w 88"/>
              <a:gd name="T13" fmla="*/ 0 h 136"/>
              <a:gd name="T14" fmla="*/ 88 w 88"/>
              <a:gd name="T15" fmla="*/ 136 h 136"/>
            </a:gdLst>
            <a:ahLst/>
            <a:cxnLst>
              <a:cxn ang="T8">
                <a:pos x="T0" y="T1"/>
              </a:cxn>
              <a:cxn ang="T9">
                <a:pos x="T2" y="T3"/>
              </a:cxn>
              <a:cxn ang="T10">
                <a:pos x="T4" y="T5"/>
              </a:cxn>
              <a:cxn ang="T11">
                <a:pos x="T6" y="T7"/>
              </a:cxn>
            </a:cxnLst>
            <a:rect l="T12" t="T13" r="T14" b="T15"/>
            <a:pathLst>
              <a:path w="88" h="136">
                <a:moveTo>
                  <a:pt x="78" y="136"/>
                </a:moveTo>
                <a:lnTo>
                  <a:pt x="88" y="127"/>
                </a:lnTo>
                <a:lnTo>
                  <a:pt x="0" y="0"/>
                </a:lnTo>
                <a:lnTo>
                  <a:pt x="78" y="136"/>
                </a:lnTo>
              </a:path>
            </a:pathLst>
          </a:custGeom>
          <a:noFill/>
          <a:ln w="0">
            <a:solidFill>
              <a:srgbClr val="000000"/>
            </a:solidFill>
            <a:prstDash val="solid"/>
            <a:round/>
            <a:headEnd/>
            <a:tailEnd/>
          </a:ln>
        </p:spPr>
        <p:txBody>
          <a:bodyPr/>
          <a:lstStyle/>
          <a:p>
            <a:endParaRPr lang="en-US"/>
          </a:p>
        </p:txBody>
      </p:sp>
      <p:sp>
        <p:nvSpPr>
          <p:cNvPr id="3269" name="Freeform 196">
            <a:extLst>
              <a:ext uri="{FF2B5EF4-FFF2-40B4-BE49-F238E27FC236}">
                <a16:creationId xmlns:a16="http://schemas.microsoft.com/office/drawing/2014/main" id="{7591536D-7B7F-4A28-9E47-9408C19E020A}"/>
              </a:ext>
            </a:extLst>
          </p:cNvPr>
          <p:cNvSpPr>
            <a:spLocks/>
          </p:cNvSpPr>
          <p:nvPr/>
        </p:nvSpPr>
        <p:spPr bwMode="auto">
          <a:xfrm>
            <a:off x="6454775" y="5164138"/>
            <a:ext cx="25400" cy="39687"/>
          </a:xfrm>
          <a:custGeom>
            <a:avLst/>
            <a:gdLst>
              <a:gd name="T0" fmla="*/ 88 w 96"/>
              <a:gd name="T1" fmla="*/ 127 h 127"/>
              <a:gd name="T2" fmla="*/ 96 w 96"/>
              <a:gd name="T3" fmla="*/ 119 h 127"/>
              <a:gd name="T4" fmla="*/ 0 w 96"/>
              <a:gd name="T5" fmla="*/ 0 h 127"/>
              <a:gd name="T6" fmla="*/ 88 w 96"/>
              <a:gd name="T7" fmla="*/ 127 h 127"/>
              <a:gd name="T8" fmla="*/ 0 60000 65536"/>
              <a:gd name="T9" fmla="*/ 0 60000 65536"/>
              <a:gd name="T10" fmla="*/ 0 60000 65536"/>
              <a:gd name="T11" fmla="*/ 0 60000 65536"/>
              <a:gd name="T12" fmla="*/ 0 w 96"/>
              <a:gd name="T13" fmla="*/ 0 h 127"/>
              <a:gd name="T14" fmla="*/ 96 w 96"/>
              <a:gd name="T15" fmla="*/ 127 h 127"/>
            </a:gdLst>
            <a:ahLst/>
            <a:cxnLst>
              <a:cxn ang="T8">
                <a:pos x="T0" y="T1"/>
              </a:cxn>
              <a:cxn ang="T9">
                <a:pos x="T2" y="T3"/>
              </a:cxn>
              <a:cxn ang="T10">
                <a:pos x="T4" y="T5"/>
              </a:cxn>
              <a:cxn ang="T11">
                <a:pos x="T6" y="T7"/>
              </a:cxn>
            </a:cxnLst>
            <a:rect l="T12" t="T13" r="T14" b="T15"/>
            <a:pathLst>
              <a:path w="96" h="127">
                <a:moveTo>
                  <a:pt x="88" y="127"/>
                </a:moveTo>
                <a:lnTo>
                  <a:pt x="96" y="119"/>
                </a:lnTo>
                <a:lnTo>
                  <a:pt x="0" y="0"/>
                </a:lnTo>
                <a:lnTo>
                  <a:pt x="88" y="127"/>
                </a:lnTo>
                <a:close/>
              </a:path>
            </a:pathLst>
          </a:custGeom>
          <a:solidFill>
            <a:srgbClr val="000000"/>
          </a:solidFill>
          <a:ln w="9525">
            <a:noFill/>
            <a:round/>
            <a:headEnd/>
            <a:tailEnd/>
          </a:ln>
        </p:spPr>
        <p:txBody>
          <a:bodyPr/>
          <a:lstStyle/>
          <a:p>
            <a:endParaRPr lang="en-US"/>
          </a:p>
        </p:txBody>
      </p:sp>
      <p:sp>
        <p:nvSpPr>
          <p:cNvPr id="3270" name="Freeform 197">
            <a:extLst>
              <a:ext uri="{FF2B5EF4-FFF2-40B4-BE49-F238E27FC236}">
                <a16:creationId xmlns:a16="http://schemas.microsoft.com/office/drawing/2014/main" id="{38232181-DD4D-47FC-A7AD-5A00F732A54E}"/>
              </a:ext>
            </a:extLst>
          </p:cNvPr>
          <p:cNvSpPr>
            <a:spLocks/>
          </p:cNvSpPr>
          <p:nvPr/>
        </p:nvSpPr>
        <p:spPr bwMode="auto">
          <a:xfrm>
            <a:off x="6454775" y="5164138"/>
            <a:ext cx="25400" cy="39687"/>
          </a:xfrm>
          <a:custGeom>
            <a:avLst/>
            <a:gdLst>
              <a:gd name="T0" fmla="*/ 88 w 96"/>
              <a:gd name="T1" fmla="*/ 127 h 127"/>
              <a:gd name="T2" fmla="*/ 96 w 96"/>
              <a:gd name="T3" fmla="*/ 119 h 127"/>
              <a:gd name="T4" fmla="*/ 0 w 96"/>
              <a:gd name="T5" fmla="*/ 0 h 127"/>
              <a:gd name="T6" fmla="*/ 88 w 96"/>
              <a:gd name="T7" fmla="*/ 127 h 127"/>
              <a:gd name="T8" fmla="*/ 0 60000 65536"/>
              <a:gd name="T9" fmla="*/ 0 60000 65536"/>
              <a:gd name="T10" fmla="*/ 0 60000 65536"/>
              <a:gd name="T11" fmla="*/ 0 60000 65536"/>
              <a:gd name="T12" fmla="*/ 0 w 96"/>
              <a:gd name="T13" fmla="*/ 0 h 127"/>
              <a:gd name="T14" fmla="*/ 96 w 96"/>
              <a:gd name="T15" fmla="*/ 127 h 127"/>
            </a:gdLst>
            <a:ahLst/>
            <a:cxnLst>
              <a:cxn ang="T8">
                <a:pos x="T0" y="T1"/>
              </a:cxn>
              <a:cxn ang="T9">
                <a:pos x="T2" y="T3"/>
              </a:cxn>
              <a:cxn ang="T10">
                <a:pos x="T4" y="T5"/>
              </a:cxn>
              <a:cxn ang="T11">
                <a:pos x="T6" y="T7"/>
              </a:cxn>
            </a:cxnLst>
            <a:rect l="T12" t="T13" r="T14" b="T15"/>
            <a:pathLst>
              <a:path w="96" h="127">
                <a:moveTo>
                  <a:pt x="88" y="127"/>
                </a:moveTo>
                <a:lnTo>
                  <a:pt x="96" y="119"/>
                </a:lnTo>
                <a:lnTo>
                  <a:pt x="0" y="0"/>
                </a:lnTo>
                <a:lnTo>
                  <a:pt x="88" y="127"/>
                </a:lnTo>
              </a:path>
            </a:pathLst>
          </a:custGeom>
          <a:noFill/>
          <a:ln w="0">
            <a:solidFill>
              <a:srgbClr val="000000"/>
            </a:solidFill>
            <a:prstDash val="solid"/>
            <a:round/>
            <a:headEnd/>
            <a:tailEnd/>
          </a:ln>
        </p:spPr>
        <p:txBody>
          <a:bodyPr/>
          <a:lstStyle/>
          <a:p>
            <a:endParaRPr lang="en-US"/>
          </a:p>
        </p:txBody>
      </p:sp>
      <p:sp>
        <p:nvSpPr>
          <p:cNvPr id="3271" name="Freeform 198">
            <a:extLst>
              <a:ext uri="{FF2B5EF4-FFF2-40B4-BE49-F238E27FC236}">
                <a16:creationId xmlns:a16="http://schemas.microsoft.com/office/drawing/2014/main" id="{93B8E6EF-1932-4201-8B36-4873883E630F}"/>
              </a:ext>
            </a:extLst>
          </p:cNvPr>
          <p:cNvSpPr>
            <a:spLocks/>
          </p:cNvSpPr>
          <p:nvPr/>
        </p:nvSpPr>
        <p:spPr bwMode="auto">
          <a:xfrm>
            <a:off x="6454775" y="5164138"/>
            <a:ext cx="26988" cy="38100"/>
          </a:xfrm>
          <a:custGeom>
            <a:avLst/>
            <a:gdLst>
              <a:gd name="T0" fmla="*/ 96 w 105"/>
              <a:gd name="T1" fmla="*/ 119 h 119"/>
              <a:gd name="T2" fmla="*/ 105 w 105"/>
              <a:gd name="T3" fmla="*/ 109 h 119"/>
              <a:gd name="T4" fmla="*/ 0 w 105"/>
              <a:gd name="T5" fmla="*/ 0 h 119"/>
              <a:gd name="T6" fmla="*/ 96 w 105"/>
              <a:gd name="T7" fmla="*/ 119 h 119"/>
              <a:gd name="T8" fmla="*/ 0 60000 65536"/>
              <a:gd name="T9" fmla="*/ 0 60000 65536"/>
              <a:gd name="T10" fmla="*/ 0 60000 65536"/>
              <a:gd name="T11" fmla="*/ 0 60000 65536"/>
              <a:gd name="T12" fmla="*/ 0 w 105"/>
              <a:gd name="T13" fmla="*/ 0 h 119"/>
              <a:gd name="T14" fmla="*/ 105 w 105"/>
              <a:gd name="T15" fmla="*/ 119 h 119"/>
            </a:gdLst>
            <a:ahLst/>
            <a:cxnLst>
              <a:cxn ang="T8">
                <a:pos x="T0" y="T1"/>
              </a:cxn>
              <a:cxn ang="T9">
                <a:pos x="T2" y="T3"/>
              </a:cxn>
              <a:cxn ang="T10">
                <a:pos x="T4" y="T5"/>
              </a:cxn>
              <a:cxn ang="T11">
                <a:pos x="T6" y="T7"/>
              </a:cxn>
            </a:cxnLst>
            <a:rect l="T12" t="T13" r="T14" b="T15"/>
            <a:pathLst>
              <a:path w="105" h="119">
                <a:moveTo>
                  <a:pt x="96" y="119"/>
                </a:moveTo>
                <a:lnTo>
                  <a:pt x="105" y="109"/>
                </a:lnTo>
                <a:lnTo>
                  <a:pt x="0" y="0"/>
                </a:lnTo>
                <a:lnTo>
                  <a:pt x="96" y="119"/>
                </a:lnTo>
                <a:close/>
              </a:path>
            </a:pathLst>
          </a:custGeom>
          <a:solidFill>
            <a:srgbClr val="000000"/>
          </a:solidFill>
          <a:ln w="9525">
            <a:noFill/>
            <a:round/>
            <a:headEnd/>
            <a:tailEnd/>
          </a:ln>
        </p:spPr>
        <p:txBody>
          <a:bodyPr/>
          <a:lstStyle/>
          <a:p>
            <a:endParaRPr lang="en-US"/>
          </a:p>
        </p:txBody>
      </p:sp>
      <p:sp>
        <p:nvSpPr>
          <p:cNvPr id="3272" name="Freeform 199">
            <a:extLst>
              <a:ext uri="{FF2B5EF4-FFF2-40B4-BE49-F238E27FC236}">
                <a16:creationId xmlns:a16="http://schemas.microsoft.com/office/drawing/2014/main" id="{2DCA66A2-7120-47DA-8765-73CAE13579C1}"/>
              </a:ext>
            </a:extLst>
          </p:cNvPr>
          <p:cNvSpPr>
            <a:spLocks/>
          </p:cNvSpPr>
          <p:nvPr/>
        </p:nvSpPr>
        <p:spPr bwMode="auto">
          <a:xfrm>
            <a:off x="6454775" y="5164138"/>
            <a:ext cx="26988" cy="38100"/>
          </a:xfrm>
          <a:custGeom>
            <a:avLst/>
            <a:gdLst>
              <a:gd name="T0" fmla="*/ 96 w 105"/>
              <a:gd name="T1" fmla="*/ 119 h 119"/>
              <a:gd name="T2" fmla="*/ 105 w 105"/>
              <a:gd name="T3" fmla="*/ 109 h 119"/>
              <a:gd name="T4" fmla="*/ 0 w 105"/>
              <a:gd name="T5" fmla="*/ 0 h 119"/>
              <a:gd name="T6" fmla="*/ 96 w 105"/>
              <a:gd name="T7" fmla="*/ 119 h 119"/>
              <a:gd name="T8" fmla="*/ 0 60000 65536"/>
              <a:gd name="T9" fmla="*/ 0 60000 65536"/>
              <a:gd name="T10" fmla="*/ 0 60000 65536"/>
              <a:gd name="T11" fmla="*/ 0 60000 65536"/>
              <a:gd name="T12" fmla="*/ 0 w 105"/>
              <a:gd name="T13" fmla="*/ 0 h 119"/>
              <a:gd name="T14" fmla="*/ 105 w 105"/>
              <a:gd name="T15" fmla="*/ 119 h 119"/>
            </a:gdLst>
            <a:ahLst/>
            <a:cxnLst>
              <a:cxn ang="T8">
                <a:pos x="T0" y="T1"/>
              </a:cxn>
              <a:cxn ang="T9">
                <a:pos x="T2" y="T3"/>
              </a:cxn>
              <a:cxn ang="T10">
                <a:pos x="T4" y="T5"/>
              </a:cxn>
              <a:cxn ang="T11">
                <a:pos x="T6" y="T7"/>
              </a:cxn>
            </a:cxnLst>
            <a:rect l="T12" t="T13" r="T14" b="T15"/>
            <a:pathLst>
              <a:path w="105" h="119">
                <a:moveTo>
                  <a:pt x="96" y="119"/>
                </a:moveTo>
                <a:lnTo>
                  <a:pt x="105" y="109"/>
                </a:lnTo>
                <a:lnTo>
                  <a:pt x="0" y="0"/>
                </a:lnTo>
                <a:lnTo>
                  <a:pt x="96" y="119"/>
                </a:lnTo>
              </a:path>
            </a:pathLst>
          </a:custGeom>
          <a:noFill/>
          <a:ln w="0">
            <a:solidFill>
              <a:srgbClr val="000000"/>
            </a:solidFill>
            <a:prstDash val="solid"/>
            <a:round/>
            <a:headEnd/>
            <a:tailEnd/>
          </a:ln>
        </p:spPr>
        <p:txBody>
          <a:bodyPr/>
          <a:lstStyle/>
          <a:p>
            <a:endParaRPr lang="en-US"/>
          </a:p>
        </p:txBody>
      </p:sp>
      <p:sp>
        <p:nvSpPr>
          <p:cNvPr id="3273" name="Freeform 200">
            <a:extLst>
              <a:ext uri="{FF2B5EF4-FFF2-40B4-BE49-F238E27FC236}">
                <a16:creationId xmlns:a16="http://schemas.microsoft.com/office/drawing/2014/main" id="{E03F87AB-7A09-4126-817C-D7C0D1E62C2C}"/>
              </a:ext>
            </a:extLst>
          </p:cNvPr>
          <p:cNvSpPr>
            <a:spLocks/>
          </p:cNvSpPr>
          <p:nvPr/>
        </p:nvSpPr>
        <p:spPr bwMode="auto">
          <a:xfrm>
            <a:off x="6454775" y="5164138"/>
            <a:ext cx="30163" cy="34925"/>
          </a:xfrm>
          <a:custGeom>
            <a:avLst/>
            <a:gdLst>
              <a:gd name="T0" fmla="*/ 105 w 112"/>
              <a:gd name="T1" fmla="*/ 109 h 109"/>
              <a:gd name="T2" fmla="*/ 112 w 112"/>
              <a:gd name="T3" fmla="*/ 100 h 109"/>
              <a:gd name="T4" fmla="*/ 0 w 112"/>
              <a:gd name="T5" fmla="*/ 0 h 109"/>
              <a:gd name="T6" fmla="*/ 105 w 112"/>
              <a:gd name="T7" fmla="*/ 109 h 109"/>
              <a:gd name="T8" fmla="*/ 0 60000 65536"/>
              <a:gd name="T9" fmla="*/ 0 60000 65536"/>
              <a:gd name="T10" fmla="*/ 0 60000 65536"/>
              <a:gd name="T11" fmla="*/ 0 60000 65536"/>
              <a:gd name="T12" fmla="*/ 0 w 112"/>
              <a:gd name="T13" fmla="*/ 0 h 109"/>
              <a:gd name="T14" fmla="*/ 112 w 112"/>
              <a:gd name="T15" fmla="*/ 109 h 109"/>
            </a:gdLst>
            <a:ahLst/>
            <a:cxnLst>
              <a:cxn ang="T8">
                <a:pos x="T0" y="T1"/>
              </a:cxn>
              <a:cxn ang="T9">
                <a:pos x="T2" y="T3"/>
              </a:cxn>
              <a:cxn ang="T10">
                <a:pos x="T4" y="T5"/>
              </a:cxn>
              <a:cxn ang="T11">
                <a:pos x="T6" y="T7"/>
              </a:cxn>
            </a:cxnLst>
            <a:rect l="T12" t="T13" r="T14" b="T15"/>
            <a:pathLst>
              <a:path w="112" h="109">
                <a:moveTo>
                  <a:pt x="105" y="109"/>
                </a:moveTo>
                <a:lnTo>
                  <a:pt x="112" y="100"/>
                </a:lnTo>
                <a:lnTo>
                  <a:pt x="0" y="0"/>
                </a:lnTo>
                <a:lnTo>
                  <a:pt x="105" y="109"/>
                </a:lnTo>
                <a:close/>
              </a:path>
            </a:pathLst>
          </a:custGeom>
          <a:solidFill>
            <a:srgbClr val="000000"/>
          </a:solidFill>
          <a:ln w="9525">
            <a:noFill/>
            <a:round/>
            <a:headEnd/>
            <a:tailEnd/>
          </a:ln>
        </p:spPr>
        <p:txBody>
          <a:bodyPr/>
          <a:lstStyle/>
          <a:p>
            <a:endParaRPr lang="en-US"/>
          </a:p>
        </p:txBody>
      </p:sp>
      <p:sp>
        <p:nvSpPr>
          <p:cNvPr id="3274" name="Freeform 201">
            <a:extLst>
              <a:ext uri="{FF2B5EF4-FFF2-40B4-BE49-F238E27FC236}">
                <a16:creationId xmlns:a16="http://schemas.microsoft.com/office/drawing/2014/main" id="{35022CAF-4FC3-4154-8B68-F0F11F7C9779}"/>
              </a:ext>
            </a:extLst>
          </p:cNvPr>
          <p:cNvSpPr>
            <a:spLocks/>
          </p:cNvSpPr>
          <p:nvPr/>
        </p:nvSpPr>
        <p:spPr bwMode="auto">
          <a:xfrm>
            <a:off x="6454775" y="5164138"/>
            <a:ext cx="30163" cy="34925"/>
          </a:xfrm>
          <a:custGeom>
            <a:avLst/>
            <a:gdLst>
              <a:gd name="T0" fmla="*/ 105 w 112"/>
              <a:gd name="T1" fmla="*/ 109 h 109"/>
              <a:gd name="T2" fmla="*/ 112 w 112"/>
              <a:gd name="T3" fmla="*/ 100 h 109"/>
              <a:gd name="T4" fmla="*/ 0 w 112"/>
              <a:gd name="T5" fmla="*/ 0 h 109"/>
              <a:gd name="T6" fmla="*/ 105 w 112"/>
              <a:gd name="T7" fmla="*/ 109 h 109"/>
              <a:gd name="T8" fmla="*/ 0 60000 65536"/>
              <a:gd name="T9" fmla="*/ 0 60000 65536"/>
              <a:gd name="T10" fmla="*/ 0 60000 65536"/>
              <a:gd name="T11" fmla="*/ 0 60000 65536"/>
              <a:gd name="T12" fmla="*/ 0 w 112"/>
              <a:gd name="T13" fmla="*/ 0 h 109"/>
              <a:gd name="T14" fmla="*/ 112 w 112"/>
              <a:gd name="T15" fmla="*/ 109 h 109"/>
            </a:gdLst>
            <a:ahLst/>
            <a:cxnLst>
              <a:cxn ang="T8">
                <a:pos x="T0" y="T1"/>
              </a:cxn>
              <a:cxn ang="T9">
                <a:pos x="T2" y="T3"/>
              </a:cxn>
              <a:cxn ang="T10">
                <a:pos x="T4" y="T5"/>
              </a:cxn>
              <a:cxn ang="T11">
                <a:pos x="T6" y="T7"/>
              </a:cxn>
            </a:cxnLst>
            <a:rect l="T12" t="T13" r="T14" b="T15"/>
            <a:pathLst>
              <a:path w="112" h="109">
                <a:moveTo>
                  <a:pt x="105" y="109"/>
                </a:moveTo>
                <a:lnTo>
                  <a:pt x="112" y="100"/>
                </a:lnTo>
                <a:lnTo>
                  <a:pt x="0" y="0"/>
                </a:lnTo>
                <a:lnTo>
                  <a:pt x="105" y="109"/>
                </a:lnTo>
              </a:path>
            </a:pathLst>
          </a:custGeom>
          <a:noFill/>
          <a:ln w="0">
            <a:solidFill>
              <a:srgbClr val="000000"/>
            </a:solidFill>
            <a:prstDash val="solid"/>
            <a:round/>
            <a:headEnd/>
            <a:tailEnd/>
          </a:ln>
        </p:spPr>
        <p:txBody>
          <a:bodyPr/>
          <a:lstStyle/>
          <a:p>
            <a:endParaRPr lang="en-US"/>
          </a:p>
        </p:txBody>
      </p:sp>
      <p:sp>
        <p:nvSpPr>
          <p:cNvPr id="3275" name="Freeform 202">
            <a:extLst>
              <a:ext uri="{FF2B5EF4-FFF2-40B4-BE49-F238E27FC236}">
                <a16:creationId xmlns:a16="http://schemas.microsoft.com/office/drawing/2014/main" id="{F3A88762-C5E7-413A-AB34-2714F887281D}"/>
              </a:ext>
            </a:extLst>
          </p:cNvPr>
          <p:cNvSpPr>
            <a:spLocks/>
          </p:cNvSpPr>
          <p:nvPr/>
        </p:nvSpPr>
        <p:spPr bwMode="auto">
          <a:xfrm>
            <a:off x="6454775" y="5164138"/>
            <a:ext cx="31750" cy="31750"/>
          </a:xfrm>
          <a:custGeom>
            <a:avLst/>
            <a:gdLst>
              <a:gd name="T0" fmla="*/ 112 w 120"/>
              <a:gd name="T1" fmla="*/ 100 h 100"/>
              <a:gd name="T2" fmla="*/ 120 w 120"/>
              <a:gd name="T3" fmla="*/ 89 h 100"/>
              <a:gd name="T4" fmla="*/ 0 w 120"/>
              <a:gd name="T5" fmla="*/ 0 h 100"/>
              <a:gd name="T6" fmla="*/ 112 w 120"/>
              <a:gd name="T7" fmla="*/ 100 h 100"/>
              <a:gd name="T8" fmla="*/ 0 60000 65536"/>
              <a:gd name="T9" fmla="*/ 0 60000 65536"/>
              <a:gd name="T10" fmla="*/ 0 60000 65536"/>
              <a:gd name="T11" fmla="*/ 0 60000 65536"/>
              <a:gd name="T12" fmla="*/ 0 w 120"/>
              <a:gd name="T13" fmla="*/ 0 h 100"/>
              <a:gd name="T14" fmla="*/ 120 w 120"/>
              <a:gd name="T15" fmla="*/ 100 h 100"/>
            </a:gdLst>
            <a:ahLst/>
            <a:cxnLst>
              <a:cxn ang="T8">
                <a:pos x="T0" y="T1"/>
              </a:cxn>
              <a:cxn ang="T9">
                <a:pos x="T2" y="T3"/>
              </a:cxn>
              <a:cxn ang="T10">
                <a:pos x="T4" y="T5"/>
              </a:cxn>
              <a:cxn ang="T11">
                <a:pos x="T6" y="T7"/>
              </a:cxn>
            </a:cxnLst>
            <a:rect l="T12" t="T13" r="T14" b="T15"/>
            <a:pathLst>
              <a:path w="120" h="100">
                <a:moveTo>
                  <a:pt x="112" y="100"/>
                </a:moveTo>
                <a:lnTo>
                  <a:pt x="120" y="89"/>
                </a:lnTo>
                <a:lnTo>
                  <a:pt x="0" y="0"/>
                </a:lnTo>
                <a:lnTo>
                  <a:pt x="112" y="100"/>
                </a:lnTo>
                <a:close/>
              </a:path>
            </a:pathLst>
          </a:custGeom>
          <a:solidFill>
            <a:srgbClr val="000000"/>
          </a:solidFill>
          <a:ln w="9525">
            <a:noFill/>
            <a:round/>
            <a:headEnd/>
            <a:tailEnd/>
          </a:ln>
        </p:spPr>
        <p:txBody>
          <a:bodyPr/>
          <a:lstStyle/>
          <a:p>
            <a:endParaRPr lang="en-US"/>
          </a:p>
        </p:txBody>
      </p:sp>
      <p:sp>
        <p:nvSpPr>
          <p:cNvPr id="3276" name="Freeform 203">
            <a:extLst>
              <a:ext uri="{FF2B5EF4-FFF2-40B4-BE49-F238E27FC236}">
                <a16:creationId xmlns:a16="http://schemas.microsoft.com/office/drawing/2014/main" id="{906A4BBE-D2F0-428F-A735-3348756355E0}"/>
              </a:ext>
            </a:extLst>
          </p:cNvPr>
          <p:cNvSpPr>
            <a:spLocks/>
          </p:cNvSpPr>
          <p:nvPr/>
        </p:nvSpPr>
        <p:spPr bwMode="auto">
          <a:xfrm>
            <a:off x="6454775" y="5164138"/>
            <a:ext cx="31750" cy="31750"/>
          </a:xfrm>
          <a:custGeom>
            <a:avLst/>
            <a:gdLst>
              <a:gd name="T0" fmla="*/ 112 w 120"/>
              <a:gd name="T1" fmla="*/ 100 h 100"/>
              <a:gd name="T2" fmla="*/ 120 w 120"/>
              <a:gd name="T3" fmla="*/ 89 h 100"/>
              <a:gd name="T4" fmla="*/ 0 w 120"/>
              <a:gd name="T5" fmla="*/ 0 h 100"/>
              <a:gd name="T6" fmla="*/ 112 w 120"/>
              <a:gd name="T7" fmla="*/ 100 h 100"/>
              <a:gd name="T8" fmla="*/ 0 60000 65536"/>
              <a:gd name="T9" fmla="*/ 0 60000 65536"/>
              <a:gd name="T10" fmla="*/ 0 60000 65536"/>
              <a:gd name="T11" fmla="*/ 0 60000 65536"/>
              <a:gd name="T12" fmla="*/ 0 w 120"/>
              <a:gd name="T13" fmla="*/ 0 h 100"/>
              <a:gd name="T14" fmla="*/ 120 w 120"/>
              <a:gd name="T15" fmla="*/ 100 h 100"/>
            </a:gdLst>
            <a:ahLst/>
            <a:cxnLst>
              <a:cxn ang="T8">
                <a:pos x="T0" y="T1"/>
              </a:cxn>
              <a:cxn ang="T9">
                <a:pos x="T2" y="T3"/>
              </a:cxn>
              <a:cxn ang="T10">
                <a:pos x="T4" y="T5"/>
              </a:cxn>
              <a:cxn ang="T11">
                <a:pos x="T6" y="T7"/>
              </a:cxn>
            </a:cxnLst>
            <a:rect l="T12" t="T13" r="T14" b="T15"/>
            <a:pathLst>
              <a:path w="120" h="100">
                <a:moveTo>
                  <a:pt x="112" y="100"/>
                </a:moveTo>
                <a:lnTo>
                  <a:pt x="120" y="89"/>
                </a:lnTo>
                <a:lnTo>
                  <a:pt x="0" y="0"/>
                </a:lnTo>
                <a:lnTo>
                  <a:pt x="112" y="100"/>
                </a:lnTo>
              </a:path>
            </a:pathLst>
          </a:custGeom>
          <a:noFill/>
          <a:ln w="0">
            <a:solidFill>
              <a:srgbClr val="000000"/>
            </a:solidFill>
            <a:prstDash val="solid"/>
            <a:round/>
            <a:headEnd/>
            <a:tailEnd/>
          </a:ln>
        </p:spPr>
        <p:txBody>
          <a:bodyPr/>
          <a:lstStyle/>
          <a:p>
            <a:endParaRPr lang="en-US"/>
          </a:p>
        </p:txBody>
      </p:sp>
      <p:sp>
        <p:nvSpPr>
          <p:cNvPr id="3277" name="Freeform 204">
            <a:extLst>
              <a:ext uri="{FF2B5EF4-FFF2-40B4-BE49-F238E27FC236}">
                <a16:creationId xmlns:a16="http://schemas.microsoft.com/office/drawing/2014/main" id="{B60E6C62-816F-41C9-B786-0710945C96A9}"/>
              </a:ext>
            </a:extLst>
          </p:cNvPr>
          <p:cNvSpPr>
            <a:spLocks/>
          </p:cNvSpPr>
          <p:nvPr/>
        </p:nvSpPr>
        <p:spPr bwMode="auto">
          <a:xfrm>
            <a:off x="6454775" y="5164138"/>
            <a:ext cx="33338" cy="28575"/>
          </a:xfrm>
          <a:custGeom>
            <a:avLst/>
            <a:gdLst>
              <a:gd name="T0" fmla="*/ 120 w 126"/>
              <a:gd name="T1" fmla="*/ 89 h 89"/>
              <a:gd name="T2" fmla="*/ 126 w 126"/>
              <a:gd name="T3" fmla="*/ 77 h 89"/>
              <a:gd name="T4" fmla="*/ 0 w 126"/>
              <a:gd name="T5" fmla="*/ 0 h 89"/>
              <a:gd name="T6" fmla="*/ 120 w 126"/>
              <a:gd name="T7" fmla="*/ 89 h 89"/>
              <a:gd name="T8" fmla="*/ 0 60000 65536"/>
              <a:gd name="T9" fmla="*/ 0 60000 65536"/>
              <a:gd name="T10" fmla="*/ 0 60000 65536"/>
              <a:gd name="T11" fmla="*/ 0 60000 65536"/>
              <a:gd name="T12" fmla="*/ 0 w 126"/>
              <a:gd name="T13" fmla="*/ 0 h 89"/>
              <a:gd name="T14" fmla="*/ 126 w 126"/>
              <a:gd name="T15" fmla="*/ 89 h 89"/>
            </a:gdLst>
            <a:ahLst/>
            <a:cxnLst>
              <a:cxn ang="T8">
                <a:pos x="T0" y="T1"/>
              </a:cxn>
              <a:cxn ang="T9">
                <a:pos x="T2" y="T3"/>
              </a:cxn>
              <a:cxn ang="T10">
                <a:pos x="T4" y="T5"/>
              </a:cxn>
              <a:cxn ang="T11">
                <a:pos x="T6" y="T7"/>
              </a:cxn>
            </a:cxnLst>
            <a:rect l="T12" t="T13" r="T14" b="T15"/>
            <a:pathLst>
              <a:path w="126" h="89">
                <a:moveTo>
                  <a:pt x="120" y="89"/>
                </a:moveTo>
                <a:lnTo>
                  <a:pt x="126" y="77"/>
                </a:lnTo>
                <a:lnTo>
                  <a:pt x="0" y="0"/>
                </a:lnTo>
                <a:lnTo>
                  <a:pt x="120" y="89"/>
                </a:lnTo>
                <a:close/>
              </a:path>
            </a:pathLst>
          </a:custGeom>
          <a:solidFill>
            <a:srgbClr val="000000"/>
          </a:solidFill>
          <a:ln w="9525">
            <a:noFill/>
            <a:round/>
            <a:headEnd/>
            <a:tailEnd/>
          </a:ln>
        </p:spPr>
        <p:txBody>
          <a:bodyPr/>
          <a:lstStyle/>
          <a:p>
            <a:endParaRPr lang="en-US"/>
          </a:p>
        </p:txBody>
      </p:sp>
      <p:sp>
        <p:nvSpPr>
          <p:cNvPr id="3278" name="Freeform 205">
            <a:extLst>
              <a:ext uri="{FF2B5EF4-FFF2-40B4-BE49-F238E27FC236}">
                <a16:creationId xmlns:a16="http://schemas.microsoft.com/office/drawing/2014/main" id="{FC1B8D1C-F43D-49CE-8321-52603DA08AA7}"/>
              </a:ext>
            </a:extLst>
          </p:cNvPr>
          <p:cNvSpPr>
            <a:spLocks/>
          </p:cNvSpPr>
          <p:nvPr/>
        </p:nvSpPr>
        <p:spPr bwMode="auto">
          <a:xfrm>
            <a:off x="6454775" y="5164138"/>
            <a:ext cx="33338" cy="28575"/>
          </a:xfrm>
          <a:custGeom>
            <a:avLst/>
            <a:gdLst>
              <a:gd name="T0" fmla="*/ 120 w 126"/>
              <a:gd name="T1" fmla="*/ 89 h 89"/>
              <a:gd name="T2" fmla="*/ 126 w 126"/>
              <a:gd name="T3" fmla="*/ 77 h 89"/>
              <a:gd name="T4" fmla="*/ 0 w 126"/>
              <a:gd name="T5" fmla="*/ 0 h 89"/>
              <a:gd name="T6" fmla="*/ 120 w 126"/>
              <a:gd name="T7" fmla="*/ 89 h 89"/>
              <a:gd name="T8" fmla="*/ 0 60000 65536"/>
              <a:gd name="T9" fmla="*/ 0 60000 65536"/>
              <a:gd name="T10" fmla="*/ 0 60000 65536"/>
              <a:gd name="T11" fmla="*/ 0 60000 65536"/>
              <a:gd name="T12" fmla="*/ 0 w 126"/>
              <a:gd name="T13" fmla="*/ 0 h 89"/>
              <a:gd name="T14" fmla="*/ 126 w 126"/>
              <a:gd name="T15" fmla="*/ 89 h 89"/>
            </a:gdLst>
            <a:ahLst/>
            <a:cxnLst>
              <a:cxn ang="T8">
                <a:pos x="T0" y="T1"/>
              </a:cxn>
              <a:cxn ang="T9">
                <a:pos x="T2" y="T3"/>
              </a:cxn>
              <a:cxn ang="T10">
                <a:pos x="T4" y="T5"/>
              </a:cxn>
              <a:cxn ang="T11">
                <a:pos x="T6" y="T7"/>
              </a:cxn>
            </a:cxnLst>
            <a:rect l="T12" t="T13" r="T14" b="T15"/>
            <a:pathLst>
              <a:path w="126" h="89">
                <a:moveTo>
                  <a:pt x="120" y="89"/>
                </a:moveTo>
                <a:lnTo>
                  <a:pt x="126" y="77"/>
                </a:lnTo>
                <a:lnTo>
                  <a:pt x="0" y="0"/>
                </a:lnTo>
                <a:lnTo>
                  <a:pt x="120" y="89"/>
                </a:lnTo>
              </a:path>
            </a:pathLst>
          </a:custGeom>
          <a:noFill/>
          <a:ln w="0">
            <a:solidFill>
              <a:srgbClr val="000000"/>
            </a:solidFill>
            <a:prstDash val="solid"/>
            <a:round/>
            <a:headEnd/>
            <a:tailEnd/>
          </a:ln>
        </p:spPr>
        <p:txBody>
          <a:bodyPr/>
          <a:lstStyle/>
          <a:p>
            <a:endParaRPr lang="en-US"/>
          </a:p>
        </p:txBody>
      </p:sp>
      <p:sp>
        <p:nvSpPr>
          <p:cNvPr id="3279" name="Freeform 206">
            <a:extLst>
              <a:ext uri="{FF2B5EF4-FFF2-40B4-BE49-F238E27FC236}">
                <a16:creationId xmlns:a16="http://schemas.microsoft.com/office/drawing/2014/main" id="{702407CD-C2DF-4FCD-A5E2-8364DB731076}"/>
              </a:ext>
            </a:extLst>
          </p:cNvPr>
          <p:cNvSpPr>
            <a:spLocks/>
          </p:cNvSpPr>
          <p:nvPr/>
        </p:nvSpPr>
        <p:spPr bwMode="auto">
          <a:xfrm>
            <a:off x="6454775" y="5164138"/>
            <a:ext cx="34925" cy="23812"/>
          </a:xfrm>
          <a:custGeom>
            <a:avLst/>
            <a:gdLst>
              <a:gd name="T0" fmla="*/ 126 w 130"/>
              <a:gd name="T1" fmla="*/ 77 h 77"/>
              <a:gd name="T2" fmla="*/ 130 w 130"/>
              <a:gd name="T3" fmla="*/ 65 h 77"/>
              <a:gd name="T4" fmla="*/ 0 w 130"/>
              <a:gd name="T5" fmla="*/ 0 h 77"/>
              <a:gd name="T6" fmla="*/ 126 w 130"/>
              <a:gd name="T7" fmla="*/ 77 h 77"/>
              <a:gd name="T8" fmla="*/ 0 60000 65536"/>
              <a:gd name="T9" fmla="*/ 0 60000 65536"/>
              <a:gd name="T10" fmla="*/ 0 60000 65536"/>
              <a:gd name="T11" fmla="*/ 0 60000 65536"/>
              <a:gd name="T12" fmla="*/ 0 w 130"/>
              <a:gd name="T13" fmla="*/ 0 h 77"/>
              <a:gd name="T14" fmla="*/ 130 w 130"/>
              <a:gd name="T15" fmla="*/ 77 h 77"/>
            </a:gdLst>
            <a:ahLst/>
            <a:cxnLst>
              <a:cxn ang="T8">
                <a:pos x="T0" y="T1"/>
              </a:cxn>
              <a:cxn ang="T9">
                <a:pos x="T2" y="T3"/>
              </a:cxn>
              <a:cxn ang="T10">
                <a:pos x="T4" y="T5"/>
              </a:cxn>
              <a:cxn ang="T11">
                <a:pos x="T6" y="T7"/>
              </a:cxn>
            </a:cxnLst>
            <a:rect l="T12" t="T13" r="T14" b="T15"/>
            <a:pathLst>
              <a:path w="130" h="77">
                <a:moveTo>
                  <a:pt x="126" y="77"/>
                </a:moveTo>
                <a:lnTo>
                  <a:pt x="130" y="65"/>
                </a:lnTo>
                <a:lnTo>
                  <a:pt x="0" y="0"/>
                </a:lnTo>
                <a:lnTo>
                  <a:pt x="126" y="77"/>
                </a:lnTo>
                <a:close/>
              </a:path>
            </a:pathLst>
          </a:custGeom>
          <a:solidFill>
            <a:srgbClr val="000000"/>
          </a:solidFill>
          <a:ln w="9525">
            <a:noFill/>
            <a:round/>
            <a:headEnd/>
            <a:tailEnd/>
          </a:ln>
        </p:spPr>
        <p:txBody>
          <a:bodyPr/>
          <a:lstStyle/>
          <a:p>
            <a:endParaRPr lang="en-US"/>
          </a:p>
        </p:txBody>
      </p:sp>
      <p:sp>
        <p:nvSpPr>
          <p:cNvPr id="3280" name="Freeform 207">
            <a:extLst>
              <a:ext uri="{FF2B5EF4-FFF2-40B4-BE49-F238E27FC236}">
                <a16:creationId xmlns:a16="http://schemas.microsoft.com/office/drawing/2014/main" id="{288B91FA-E998-404A-9688-580C069E3CA6}"/>
              </a:ext>
            </a:extLst>
          </p:cNvPr>
          <p:cNvSpPr>
            <a:spLocks/>
          </p:cNvSpPr>
          <p:nvPr/>
        </p:nvSpPr>
        <p:spPr bwMode="auto">
          <a:xfrm>
            <a:off x="6454775" y="5164138"/>
            <a:ext cx="34925" cy="23812"/>
          </a:xfrm>
          <a:custGeom>
            <a:avLst/>
            <a:gdLst>
              <a:gd name="T0" fmla="*/ 126 w 130"/>
              <a:gd name="T1" fmla="*/ 77 h 77"/>
              <a:gd name="T2" fmla="*/ 130 w 130"/>
              <a:gd name="T3" fmla="*/ 65 h 77"/>
              <a:gd name="T4" fmla="*/ 0 w 130"/>
              <a:gd name="T5" fmla="*/ 0 h 77"/>
              <a:gd name="T6" fmla="*/ 126 w 130"/>
              <a:gd name="T7" fmla="*/ 77 h 77"/>
              <a:gd name="T8" fmla="*/ 0 60000 65536"/>
              <a:gd name="T9" fmla="*/ 0 60000 65536"/>
              <a:gd name="T10" fmla="*/ 0 60000 65536"/>
              <a:gd name="T11" fmla="*/ 0 60000 65536"/>
              <a:gd name="T12" fmla="*/ 0 w 130"/>
              <a:gd name="T13" fmla="*/ 0 h 77"/>
              <a:gd name="T14" fmla="*/ 130 w 130"/>
              <a:gd name="T15" fmla="*/ 77 h 77"/>
            </a:gdLst>
            <a:ahLst/>
            <a:cxnLst>
              <a:cxn ang="T8">
                <a:pos x="T0" y="T1"/>
              </a:cxn>
              <a:cxn ang="T9">
                <a:pos x="T2" y="T3"/>
              </a:cxn>
              <a:cxn ang="T10">
                <a:pos x="T4" y="T5"/>
              </a:cxn>
              <a:cxn ang="T11">
                <a:pos x="T6" y="T7"/>
              </a:cxn>
            </a:cxnLst>
            <a:rect l="T12" t="T13" r="T14" b="T15"/>
            <a:pathLst>
              <a:path w="130" h="77">
                <a:moveTo>
                  <a:pt x="126" y="77"/>
                </a:moveTo>
                <a:lnTo>
                  <a:pt x="130" y="65"/>
                </a:lnTo>
                <a:lnTo>
                  <a:pt x="0" y="0"/>
                </a:lnTo>
                <a:lnTo>
                  <a:pt x="126" y="77"/>
                </a:lnTo>
              </a:path>
            </a:pathLst>
          </a:custGeom>
          <a:noFill/>
          <a:ln w="0">
            <a:solidFill>
              <a:srgbClr val="000000"/>
            </a:solidFill>
            <a:prstDash val="solid"/>
            <a:round/>
            <a:headEnd/>
            <a:tailEnd/>
          </a:ln>
        </p:spPr>
        <p:txBody>
          <a:bodyPr/>
          <a:lstStyle/>
          <a:p>
            <a:endParaRPr lang="en-US"/>
          </a:p>
        </p:txBody>
      </p:sp>
      <p:sp>
        <p:nvSpPr>
          <p:cNvPr id="3281" name="Freeform 208">
            <a:extLst>
              <a:ext uri="{FF2B5EF4-FFF2-40B4-BE49-F238E27FC236}">
                <a16:creationId xmlns:a16="http://schemas.microsoft.com/office/drawing/2014/main" id="{19680328-E9C7-43C2-BDF7-7CEB8EBEE910}"/>
              </a:ext>
            </a:extLst>
          </p:cNvPr>
          <p:cNvSpPr>
            <a:spLocks/>
          </p:cNvSpPr>
          <p:nvPr/>
        </p:nvSpPr>
        <p:spPr bwMode="auto">
          <a:xfrm>
            <a:off x="6454775" y="5164138"/>
            <a:ext cx="34925" cy="20637"/>
          </a:xfrm>
          <a:custGeom>
            <a:avLst/>
            <a:gdLst>
              <a:gd name="T0" fmla="*/ 130 w 134"/>
              <a:gd name="T1" fmla="*/ 65 h 65"/>
              <a:gd name="T2" fmla="*/ 134 w 134"/>
              <a:gd name="T3" fmla="*/ 53 h 65"/>
              <a:gd name="T4" fmla="*/ 0 w 134"/>
              <a:gd name="T5" fmla="*/ 0 h 65"/>
              <a:gd name="T6" fmla="*/ 130 w 134"/>
              <a:gd name="T7" fmla="*/ 65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130" y="65"/>
                </a:moveTo>
                <a:lnTo>
                  <a:pt x="134" y="53"/>
                </a:lnTo>
                <a:lnTo>
                  <a:pt x="0" y="0"/>
                </a:lnTo>
                <a:lnTo>
                  <a:pt x="130" y="65"/>
                </a:lnTo>
                <a:close/>
              </a:path>
            </a:pathLst>
          </a:custGeom>
          <a:solidFill>
            <a:srgbClr val="000000"/>
          </a:solidFill>
          <a:ln w="9525">
            <a:noFill/>
            <a:round/>
            <a:headEnd/>
            <a:tailEnd/>
          </a:ln>
        </p:spPr>
        <p:txBody>
          <a:bodyPr/>
          <a:lstStyle/>
          <a:p>
            <a:endParaRPr lang="en-US"/>
          </a:p>
        </p:txBody>
      </p:sp>
      <p:sp>
        <p:nvSpPr>
          <p:cNvPr id="3282" name="Freeform 209">
            <a:extLst>
              <a:ext uri="{FF2B5EF4-FFF2-40B4-BE49-F238E27FC236}">
                <a16:creationId xmlns:a16="http://schemas.microsoft.com/office/drawing/2014/main" id="{9A00BE66-1B82-4E65-92EB-CFFA09EE868D}"/>
              </a:ext>
            </a:extLst>
          </p:cNvPr>
          <p:cNvSpPr>
            <a:spLocks/>
          </p:cNvSpPr>
          <p:nvPr/>
        </p:nvSpPr>
        <p:spPr bwMode="auto">
          <a:xfrm>
            <a:off x="6454775" y="5164138"/>
            <a:ext cx="34925" cy="20637"/>
          </a:xfrm>
          <a:custGeom>
            <a:avLst/>
            <a:gdLst>
              <a:gd name="T0" fmla="*/ 130 w 134"/>
              <a:gd name="T1" fmla="*/ 65 h 65"/>
              <a:gd name="T2" fmla="*/ 134 w 134"/>
              <a:gd name="T3" fmla="*/ 53 h 65"/>
              <a:gd name="T4" fmla="*/ 0 w 134"/>
              <a:gd name="T5" fmla="*/ 0 h 65"/>
              <a:gd name="T6" fmla="*/ 130 w 134"/>
              <a:gd name="T7" fmla="*/ 65 h 65"/>
              <a:gd name="T8" fmla="*/ 0 60000 65536"/>
              <a:gd name="T9" fmla="*/ 0 60000 65536"/>
              <a:gd name="T10" fmla="*/ 0 60000 65536"/>
              <a:gd name="T11" fmla="*/ 0 60000 65536"/>
              <a:gd name="T12" fmla="*/ 0 w 134"/>
              <a:gd name="T13" fmla="*/ 0 h 65"/>
              <a:gd name="T14" fmla="*/ 134 w 134"/>
              <a:gd name="T15" fmla="*/ 65 h 65"/>
            </a:gdLst>
            <a:ahLst/>
            <a:cxnLst>
              <a:cxn ang="T8">
                <a:pos x="T0" y="T1"/>
              </a:cxn>
              <a:cxn ang="T9">
                <a:pos x="T2" y="T3"/>
              </a:cxn>
              <a:cxn ang="T10">
                <a:pos x="T4" y="T5"/>
              </a:cxn>
              <a:cxn ang="T11">
                <a:pos x="T6" y="T7"/>
              </a:cxn>
            </a:cxnLst>
            <a:rect l="T12" t="T13" r="T14" b="T15"/>
            <a:pathLst>
              <a:path w="134" h="65">
                <a:moveTo>
                  <a:pt x="130" y="65"/>
                </a:moveTo>
                <a:lnTo>
                  <a:pt x="134" y="53"/>
                </a:lnTo>
                <a:lnTo>
                  <a:pt x="0" y="0"/>
                </a:lnTo>
                <a:lnTo>
                  <a:pt x="130" y="65"/>
                </a:lnTo>
              </a:path>
            </a:pathLst>
          </a:custGeom>
          <a:noFill/>
          <a:ln w="0">
            <a:solidFill>
              <a:srgbClr val="000000"/>
            </a:solidFill>
            <a:prstDash val="solid"/>
            <a:round/>
            <a:headEnd/>
            <a:tailEnd/>
          </a:ln>
        </p:spPr>
        <p:txBody>
          <a:bodyPr/>
          <a:lstStyle/>
          <a:p>
            <a:endParaRPr lang="en-US"/>
          </a:p>
        </p:txBody>
      </p:sp>
      <p:sp>
        <p:nvSpPr>
          <p:cNvPr id="3283" name="Freeform 210">
            <a:extLst>
              <a:ext uri="{FF2B5EF4-FFF2-40B4-BE49-F238E27FC236}">
                <a16:creationId xmlns:a16="http://schemas.microsoft.com/office/drawing/2014/main" id="{14A6F6B2-063C-4EF8-BBB4-900327DB078A}"/>
              </a:ext>
            </a:extLst>
          </p:cNvPr>
          <p:cNvSpPr>
            <a:spLocks/>
          </p:cNvSpPr>
          <p:nvPr/>
        </p:nvSpPr>
        <p:spPr bwMode="auto">
          <a:xfrm>
            <a:off x="6454775" y="5164138"/>
            <a:ext cx="36513" cy="17462"/>
          </a:xfrm>
          <a:custGeom>
            <a:avLst/>
            <a:gdLst>
              <a:gd name="T0" fmla="*/ 134 w 139"/>
              <a:gd name="T1" fmla="*/ 53 h 53"/>
              <a:gd name="T2" fmla="*/ 139 w 139"/>
              <a:gd name="T3" fmla="*/ 40 h 53"/>
              <a:gd name="T4" fmla="*/ 0 w 139"/>
              <a:gd name="T5" fmla="*/ 0 h 53"/>
              <a:gd name="T6" fmla="*/ 134 w 139"/>
              <a:gd name="T7" fmla="*/ 53 h 53"/>
              <a:gd name="T8" fmla="*/ 0 60000 65536"/>
              <a:gd name="T9" fmla="*/ 0 60000 65536"/>
              <a:gd name="T10" fmla="*/ 0 60000 65536"/>
              <a:gd name="T11" fmla="*/ 0 60000 65536"/>
              <a:gd name="T12" fmla="*/ 0 w 139"/>
              <a:gd name="T13" fmla="*/ 0 h 53"/>
              <a:gd name="T14" fmla="*/ 139 w 139"/>
              <a:gd name="T15" fmla="*/ 53 h 53"/>
            </a:gdLst>
            <a:ahLst/>
            <a:cxnLst>
              <a:cxn ang="T8">
                <a:pos x="T0" y="T1"/>
              </a:cxn>
              <a:cxn ang="T9">
                <a:pos x="T2" y="T3"/>
              </a:cxn>
              <a:cxn ang="T10">
                <a:pos x="T4" y="T5"/>
              </a:cxn>
              <a:cxn ang="T11">
                <a:pos x="T6" y="T7"/>
              </a:cxn>
            </a:cxnLst>
            <a:rect l="T12" t="T13" r="T14" b="T15"/>
            <a:pathLst>
              <a:path w="139" h="53">
                <a:moveTo>
                  <a:pt x="134" y="53"/>
                </a:moveTo>
                <a:lnTo>
                  <a:pt x="139" y="40"/>
                </a:lnTo>
                <a:lnTo>
                  <a:pt x="0" y="0"/>
                </a:lnTo>
                <a:lnTo>
                  <a:pt x="134" y="53"/>
                </a:lnTo>
                <a:close/>
              </a:path>
            </a:pathLst>
          </a:custGeom>
          <a:solidFill>
            <a:srgbClr val="000000"/>
          </a:solidFill>
          <a:ln w="9525">
            <a:noFill/>
            <a:round/>
            <a:headEnd/>
            <a:tailEnd/>
          </a:ln>
        </p:spPr>
        <p:txBody>
          <a:bodyPr/>
          <a:lstStyle/>
          <a:p>
            <a:endParaRPr lang="en-US"/>
          </a:p>
        </p:txBody>
      </p:sp>
      <p:sp>
        <p:nvSpPr>
          <p:cNvPr id="3284" name="Freeform 211">
            <a:extLst>
              <a:ext uri="{FF2B5EF4-FFF2-40B4-BE49-F238E27FC236}">
                <a16:creationId xmlns:a16="http://schemas.microsoft.com/office/drawing/2014/main" id="{B1C60DD9-5FAD-487B-813D-C9DB3FA408A0}"/>
              </a:ext>
            </a:extLst>
          </p:cNvPr>
          <p:cNvSpPr>
            <a:spLocks/>
          </p:cNvSpPr>
          <p:nvPr/>
        </p:nvSpPr>
        <p:spPr bwMode="auto">
          <a:xfrm>
            <a:off x="6454775" y="5164138"/>
            <a:ext cx="36513" cy="17462"/>
          </a:xfrm>
          <a:custGeom>
            <a:avLst/>
            <a:gdLst>
              <a:gd name="T0" fmla="*/ 134 w 139"/>
              <a:gd name="T1" fmla="*/ 53 h 53"/>
              <a:gd name="T2" fmla="*/ 139 w 139"/>
              <a:gd name="T3" fmla="*/ 40 h 53"/>
              <a:gd name="T4" fmla="*/ 0 w 139"/>
              <a:gd name="T5" fmla="*/ 0 h 53"/>
              <a:gd name="T6" fmla="*/ 134 w 139"/>
              <a:gd name="T7" fmla="*/ 53 h 53"/>
              <a:gd name="T8" fmla="*/ 0 60000 65536"/>
              <a:gd name="T9" fmla="*/ 0 60000 65536"/>
              <a:gd name="T10" fmla="*/ 0 60000 65536"/>
              <a:gd name="T11" fmla="*/ 0 60000 65536"/>
              <a:gd name="T12" fmla="*/ 0 w 139"/>
              <a:gd name="T13" fmla="*/ 0 h 53"/>
              <a:gd name="T14" fmla="*/ 139 w 139"/>
              <a:gd name="T15" fmla="*/ 53 h 53"/>
            </a:gdLst>
            <a:ahLst/>
            <a:cxnLst>
              <a:cxn ang="T8">
                <a:pos x="T0" y="T1"/>
              </a:cxn>
              <a:cxn ang="T9">
                <a:pos x="T2" y="T3"/>
              </a:cxn>
              <a:cxn ang="T10">
                <a:pos x="T4" y="T5"/>
              </a:cxn>
              <a:cxn ang="T11">
                <a:pos x="T6" y="T7"/>
              </a:cxn>
            </a:cxnLst>
            <a:rect l="T12" t="T13" r="T14" b="T15"/>
            <a:pathLst>
              <a:path w="139" h="53">
                <a:moveTo>
                  <a:pt x="134" y="53"/>
                </a:moveTo>
                <a:lnTo>
                  <a:pt x="139" y="40"/>
                </a:lnTo>
                <a:lnTo>
                  <a:pt x="0" y="0"/>
                </a:lnTo>
                <a:lnTo>
                  <a:pt x="134" y="53"/>
                </a:lnTo>
              </a:path>
            </a:pathLst>
          </a:custGeom>
          <a:noFill/>
          <a:ln w="0">
            <a:solidFill>
              <a:srgbClr val="000000"/>
            </a:solidFill>
            <a:prstDash val="solid"/>
            <a:round/>
            <a:headEnd/>
            <a:tailEnd/>
          </a:ln>
        </p:spPr>
        <p:txBody>
          <a:bodyPr/>
          <a:lstStyle/>
          <a:p>
            <a:endParaRPr lang="en-US"/>
          </a:p>
        </p:txBody>
      </p:sp>
      <p:sp>
        <p:nvSpPr>
          <p:cNvPr id="3285" name="Freeform 212">
            <a:extLst>
              <a:ext uri="{FF2B5EF4-FFF2-40B4-BE49-F238E27FC236}">
                <a16:creationId xmlns:a16="http://schemas.microsoft.com/office/drawing/2014/main" id="{D9F7328F-0871-433F-AB33-868DDA90BC8C}"/>
              </a:ext>
            </a:extLst>
          </p:cNvPr>
          <p:cNvSpPr>
            <a:spLocks/>
          </p:cNvSpPr>
          <p:nvPr/>
        </p:nvSpPr>
        <p:spPr bwMode="auto">
          <a:xfrm>
            <a:off x="6454775" y="5164138"/>
            <a:ext cx="36513" cy="12700"/>
          </a:xfrm>
          <a:custGeom>
            <a:avLst/>
            <a:gdLst>
              <a:gd name="T0" fmla="*/ 139 w 141"/>
              <a:gd name="T1" fmla="*/ 40 h 40"/>
              <a:gd name="T2" fmla="*/ 141 w 141"/>
              <a:gd name="T3" fmla="*/ 28 h 40"/>
              <a:gd name="T4" fmla="*/ 0 w 141"/>
              <a:gd name="T5" fmla="*/ 0 h 40"/>
              <a:gd name="T6" fmla="*/ 139 w 141"/>
              <a:gd name="T7" fmla="*/ 40 h 40"/>
              <a:gd name="T8" fmla="*/ 0 60000 65536"/>
              <a:gd name="T9" fmla="*/ 0 60000 65536"/>
              <a:gd name="T10" fmla="*/ 0 60000 65536"/>
              <a:gd name="T11" fmla="*/ 0 60000 65536"/>
              <a:gd name="T12" fmla="*/ 0 w 141"/>
              <a:gd name="T13" fmla="*/ 0 h 40"/>
              <a:gd name="T14" fmla="*/ 141 w 141"/>
              <a:gd name="T15" fmla="*/ 40 h 40"/>
            </a:gdLst>
            <a:ahLst/>
            <a:cxnLst>
              <a:cxn ang="T8">
                <a:pos x="T0" y="T1"/>
              </a:cxn>
              <a:cxn ang="T9">
                <a:pos x="T2" y="T3"/>
              </a:cxn>
              <a:cxn ang="T10">
                <a:pos x="T4" y="T5"/>
              </a:cxn>
              <a:cxn ang="T11">
                <a:pos x="T6" y="T7"/>
              </a:cxn>
            </a:cxnLst>
            <a:rect l="T12" t="T13" r="T14" b="T15"/>
            <a:pathLst>
              <a:path w="141" h="40">
                <a:moveTo>
                  <a:pt x="139" y="40"/>
                </a:moveTo>
                <a:lnTo>
                  <a:pt x="141" y="28"/>
                </a:lnTo>
                <a:lnTo>
                  <a:pt x="0" y="0"/>
                </a:lnTo>
                <a:lnTo>
                  <a:pt x="139" y="40"/>
                </a:lnTo>
                <a:close/>
              </a:path>
            </a:pathLst>
          </a:custGeom>
          <a:solidFill>
            <a:srgbClr val="000000"/>
          </a:solidFill>
          <a:ln w="9525">
            <a:noFill/>
            <a:round/>
            <a:headEnd/>
            <a:tailEnd/>
          </a:ln>
        </p:spPr>
        <p:txBody>
          <a:bodyPr/>
          <a:lstStyle/>
          <a:p>
            <a:endParaRPr lang="en-US"/>
          </a:p>
        </p:txBody>
      </p:sp>
      <p:sp>
        <p:nvSpPr>
          <p:cNvPr id="3286" name="Freeform 213">
            <a:extLst>
              <a:ext uri="{FF2B5EF4-FFF2-40B4-BE49-F238E27FC236}">
                <a16:creationId xmlns:a16="http://schemas.microsoft.com/office/drawing/2014/main" id="{2CFD072D-A0D8-4938-9946-55E2D145E5F8}"/>
              </a:ext>
            </a:extLst>
          </p:cNvPr>
          <p:cNvSpPr>
            <a:spLocks/>
          </p:cNvSpPr>
          <p:nvPr/>
        </p:nvSpPr>
        <p:spPr bwMode="auto">
          <a:xfrm>
            <a:off x="6454775" y="5164138"/>
            <a:ext cx="36513" cy="12700"/>
          </a:xfrm>
          <a:custGeom>
            <a:avLst/>
            <a:gdLst>
              <a:gd name="T0" fmla="*/ 139 w 141"/>
              <a:gd name="T1" fmla="*/ 40 h 40"/>
              <a:gd name="T2" fmla="*/ 141 w 141"/>
              <a:gd name="T3" fmla="*/ 28 h 40"/>
              <a:gd name="T4" fmla="*/ 0 w 141"/>
              <a:gd name="T5" fmla="*/ 0 h 40"/>
              <a:gd name="T6" fmla="*/ 139 w 141"/>
              <a:gd name="T7" fmla="*/ 40 h 40"/>
              <a:gd name="T8" fmla="*/ 0 60000 65536"/>
              <a:gd name="T9" fmla="*/ 0 60000 65536"/>
              <a:gd name="T10" fmla="*/ 0 60000 65536"/>
              <a:gd name="T11" fmla="*/ 0 60000 65536"/>
              <a:gd name="T12" fmla="*/ 0 w 141"/>
              <a:gd name="T13" fmla="*/ 0 h 40"/>
              <a:gd name="T14" fmla="*/ 141 w 141"/>
              <a:gd name="T15" fmla="*/ 40 h 40"/>
            </a:gdLst>
            <a:ahLst/>
            <a:cxnLst>
              <a:cxn ang="T8">
                <a:pos x="T0" y="T1"/>
              </a:cxn>
              <a:cxn ang="T9">
                <a:pos x="T2" y="T3"/>
              </a:cxn>
              <a:cxn ang="T10">
                <a:pos x="T4" y="T5"/>
              </a:cxn>
              <a:cxn ang="T11">
                <a:pos x="T6" y="T7"/>
              </a:cxn>
            </a:cxnLst>
            <a:rect l="T12" t="T13" r="T14" b="T15"/>
            <a:pathLst>
              <a:path w="141" h="40">
                <a:moveTo>
                  <a:pt x="139" y="40"/>
                </a:moveTo>
                <a:lnTo>
                  <a:pt x="141" y="28"/>
                </a:lnTo>
                <a:lnTo>
                  <a:pt x="0" y="0"/>
                </a:lnTo>
                <a:lnTo>
                  <a:pt x="139" y="40"/>
                </a:lnTo>
              </a:path>
            </a:pathLst>
          </a:custGeom>
          <a:noFill/>
          <a:ln w="0">
            <a:solidFill>
              <a:srgbClr val="000000"/>
            </a:solidFill>
            <a:prstDash val="solid"/>
            <a:round/>
            <a:headEnd/>
            <a:tailEnd/>
          </a:ln>
        </p:spPr>
        <p:txBody>
          <a:bodyPr/>
          <a:lstStyle/>
          <a:p>
            <a:endParaRPr lang="en-US"/>
          </a:p>
        </p:txBody>
      </p:sp>
      <p:sp>
        <p:nvSpPr>
          <p:cNvPr id="3287" name="Freeform 214">
            <a:extLst>
              <a:ext uri="{FF2B5EF4-FFF2-40B4-BE49-F238E27FC236}">
                <a16:creationId xmlns:a16="http://schemas.microsoft.com/office/drawing/2014/main" id="{9EE8AEFD-C160-4425-BD7E-830C7C7DF7B5}"/>
              </a:ext>
            </a:extLst>
          </p:cNvPr>
          <p:cNvSpPr>
            <a:spLocks/>
          </p:cNvSpPr>
          <p:nvPr/>
        </p:nvSpPr>
        <p:spPr bwMode="auto">
          <a:xfrm>
            <a:off x="6454775" y="5164138"/>
            <a:ext cx="38100" cy="9525"/>
          </a:xfrm>
          <a:custGeom>
            <a:avLst/>
            <a:gdLst>
              <a:gd name="T0" fmla="*/ 141 w 142"/>
              <a:gd name="T1" fmla="*/ 28 h 28"/>
              <a:gd name="T2" fmla="*/ 142 w 142"/>
              <a:gd name="T3" fmla="*/ 15 h 28"/>
              <a:gd name="T4" fmla="*/ 0 w 142"/>
              <a:gd name="T5" fmla="*/ 0 h 28"/>
              <a:gd name="T6" fmla="*/ 141 w 142"/>
              <a:gd name="T7" fmla="*/ 28 h 28"/>
              <a:gd name="T8" fmla="*/ 0 60000 65536"/>
              <a:gd name="T9" fmla="*/ 0 60000 65536"/>
              <a:gd name="T10" fmla="*/ 0 60000 65536"/>
              <a:gd name="T11" fmla="*/ 0 60000 65536"/>
              <a:gd name="T12" fmla="*/ 0 w 142"/>
              <a:gd name="T13" fmla="*/ 0 h 28"/>
              <a:gd name="T14" fmla="*/ 142 w 142"/>
              <a:gd name="T15" fmla="*/ 28 h 28"/>
            </a:gdLst>
            <a:ahLst/>
            <a:cxnLst>
              <a:cxn ang="T8">
                <a:pos x="T0" y="T1"/>
              </a:cxn>
              <a:cxn ang="T9">
                <a:pos x="T2" y="T3"/>
              </a:cxn>
              <a:cxn ang="T10">
                <a:pos x="T4" y="T5"/>
              </a:cxn>
              <a:cxn ang="T11">
                <a:pos x="T6" y="T7"/>
              </a:cxn>
            </a:cxnLst>
            <a:rect l="T12" t="T13" r="T14" b="T15"/>
            <a:pathLst>
              <a:path w="142" h="28">
                <a:moveTo>
                  <a:pt x="141" y="28"/>
                </a:moveTo>
                <a:lnTo>
                  <a:pt x="142" y="15"/>
                </a:lnTo>
                <a:lnTo>
                  <a:pt x="0" y="0"/>
                </a:lnTo>
                <a:lnTo>
                  <a:pt x="141" y="28"/>
                </a:lnTo>
                <a:close/>
              </a:path>
            </a:pathLst>
          </a:custGeom>
          <a:solidFill>
            <a:srgbClr val="000000"/>
          </a:solidFill>
          <a:ln w="9525">
            <a:noFill/>
            <a:round/>
            <a:headEnd/>
            <a:tailEnd/>
          </a:ln>
        </p:spPr>
        <p:txBody>
          <a:bodyPr/>
          <a:lstStyle/>
          <a:p>
            <a:endParaRPr lang="en-US"/>
          </a:p>
        </p:txBody>
      </p:sp>
      <p:sp>
        <p:nvSpPr>
          <p:cNvPr id="3288" name="Freeform 215">
            <a:extLst>
              <a:ext uri="{FF2B5EF4-FFF2-40B4-BE49-F238E27FC236}">
                <a16:creationId xmlns:a16="http://schemas.microsoft.com/office/drawing/2014/main" id="{30A2AC49-DD8C-4B0F-98FA-CCE0DF052F18}"/>
              </a:ext>
            </a:extLst>
          </p:cNvPr>
          <p:cNvSpPr>
            <a:spLocks/>
          </p:cNvSpPr>
          <p:nvPr/>
        </p:nvSpPr>
        <p:spPr bwMode="auto">
          <a:xfrm>
            <a:off x="6454775" y="5164138"/>
            <a:ext cx="38100" cy="9525"/>
          </a:xfrm>
          <a:custGeom>
            <a:avLst/>
            <a:gdLst>
              <a:gd name="T0" fmla="*/ 141 w 142"/>
              <a:gd name="T1" fmla="*/ 28 h 28"/>
              <a:gd name="T2" fmla="*/ 142 w 142"/>
              <a:gd name="T3" fmla="*/ 15 h 28"/>
              <a:gd name="T4" fmla="*/ 0 w 142"/>
              <a:gd name="T5" fmla="*/ 0 h 28"/>
              <a:gd name="T6" fmla="*/ 141 w 142"/>
              <a:gd name="T7" fmla="*/ 28 h 28"/>
              <a:gd name="T8" fmla="*/ 0 60000 65536"/>
              <a:gd name="T9" fmla="*/ 0 60000 65536"/>
              <a:gd name="T10" fmla="*/ 0 60000 65536"/>
              <a:gd name="T11" fmla="*/ 0 60000 65536"/>
              <a:gd name="T12" fmla="*/ 0 w 142"/>
              <a:gd name="T13" fmla="*/ 0 h 28"/>
              <a:gd name="T14" fmla="*/ 142 w 142"/>
              <a:gd name="T15" fmla="*/ 28 h 28"/>
            </a:gdLst>
            <a:ahLst/>
            <a:cxnLst>
              <a:cxn ang="T8">
                <a:pos x="T0" y="T1"/>
              </a:cxn>
              <a:cxn ang="T9">
                <a:pos x="T2" y="T3"/>
              </a:cxn>
              <a:cxn ang="T10">
                <a:pos x="T4" y="T5"/>
              </a:cxn>
              <a:cxn ang="T11">
                <a:pos x="T6" y="T7"/>
              </a:cxn>
            </a:cxnLst>
            <a:rect l="T12" t="T13" r="T14" b="T15"/>
            <a:pathLst>
              <a:path w="142" h="28">
                <a:moveTo>
                  <a:pt x="141" y="28"/>
                </a:moveTo>
                <a:lnTo>
                  <a:pt x="142" y="15"/>
                </a:lnTo>
                <a:lnTo>
                  <a:pt x="0" y="0"/>
                </a:lnTo>
                <a:lnTo>
                  <a:pt x="141" y="28"/>
                </a:lnTo>
              </a:path>
            </a:pathLst>
          </a:custGeom>
          <a:noFill/>
          <a:ln w="0">
            <a:solidFill>
              <a:srgbClr val="000000"/>
            </a:solidFill>
            <a:prstDash val="solid"/>
            <a:round/>
            <a:headEnd/>
            <a:tailEnd/>
          </a:ln>
        </p:spPr>
        <p:txBody>
          <a:bodyPr/>
          <a:lstStyle/>
          <a:p>
            <a:endParaRPr lang="en-US"/>
          </a:p>
        </p:txBody>
      </p:sp>
      <p:sp>
        <p:nvSpPr>
          <p:cNvPr id="3289" name="Freeform 216">
            <a:extLst>
              <a:ext uri="{FF2B5EF4-FFF2-40B4-BE49-F238E27FC236}">
                <a16:creationId xmlns:a16="http://schemas.microsoft.com/office/drawing/2014/main" id="{F65A146A-B83B-4BFD-B034-C35DA2A69B08}"/>
              </a:ext>
            </a:extLst>
          </p:cNvPr>
          <p:cNvSpPr>
            <a:spLocks/>
          </p:cNvSpPr>
          <p:nvPr/>
        </p:nvSpPr>
        <p:spPr bwMode="auto">
          <a:xfrm>
            <a:off x="6454775" y="5164138"/>
            <a:ext cx="38100" cy="4762"/>
          </a:xfrm>
          <a:custGeom>
            <a:avLst/>
            <a:gdLst>
              <a:gd name="T0" fmla="*/ 142 w 143"/>
              <a:gd name="T1" fmla="*/ 15 h 15"/>
              <a:gd name="T2" fmla="*/ 143 w 143"/>
              <a:gd name="T3" fmla="*/ 0 h 15"/>
              <a:gd name="T4" fmla="*/ 0 w 143"/>
              <a:gd name="T5" fmla="*/ 0 h 15"/>
              <a:gd name="T6" fmla="*/ 142 w 143"/>
              <a:gd name="T7" fmla="*/ 15 h 15"/>
              <a:gd name="T8" fmla="*/ 0 60000 65536"/>
              <a:gd name="T9" fmla="*/ 0 60000 65536"/>
              <a:gd name="T10" fmla="*/ 0 60000 65536"/>
              <a:gd name="T11" fmla="*/ 0 60000 65536"/>
              <a:gd name="T12" fmla="*/ 0 w 143"/>
              <a:gd name="T13" fmla="*/ 0 h 15"/>
              <a:gd name="T14" fmla="*/ 143 w 143"/>
              <a:gd name="T15" fmla="*/ 15 h 15"/>
            </a:gdLst>
            <a:ahLst/>
            <a:cxnLst>
              <a:cxn ang="T8">
                <a:pos x="T0" y="T1"/>
              </a:cxn>
              <a:cxn ang="T9">
                <a:pos x="T2" y="T3"/>
              </a:cxn>
              <a:cxn ang="T10">
                <a:pos x="T4" y="T5"/>
              </a:cxn>
              <a:cxn ang="T11">
                <a:pos x="T6" y="T7"/>
              </a:cxn>
            </a:cxnLst>
            <a:rect l="T12" t="T13" r="T14" b="T15"/>
            <a:pathLst>
              <a:path w="143" h="15">
                <a:moveTo>
                  <a:pt x="142" y="15"/>
                </a:moveTo>
                <a:lnTo>
                  <a:pt x="143" y="0"/>
                </a:lnTo>
                <a:lnTo>
                  <a:pt x="0" y="0"/>
                </a:lnTo>
                <a:lnTo>
                  <a:pt x="142" y="15"/>
                </a:lnTo>
                <a:close/>
              </a:path>
            </a:pathLst>
          </a:custGeom>
          <a:solidFill>
            <a:srgbClr val="000000"/>
          </a:solidFill>
          <a:ln w="9525">
            <a:noFill/>
            <a:round/>
            <a:headEnd/>
            <a:tailEnd/>
          </a:ln>
        </p:spPr>
        <p:txBody>
          <a:bodyPr/>
          <a:lstStyle/>
          <a:p>
            <a:endParaRPr lang="en-US"/>
          </a:p>
        </p:txBody>
      </p:sp>
      <p:sp>
        <p:nvSpPr>
          <p:cNvPr id="3290" name="Freeform 217">
            <a:extLst>
              <a:ext uri="{FF2B5EF4-FFF2-40B4-BE49-F238E27FC236}">
                <a16:creationId xmlns:a16="http://schemas.microsoft.com/office/drawing/2014/main" id="{E6939E4F-4374-499F-AC8B-DD63D5A9B6BD}"/>
              </a:ext>
            </a:extLst>
          </p:cNvPr>
          <p:cNvSpPr>
            <a:spLocks/>
          </p:cNvSpPr>
          <p:nvPr/>
        </p:nvSpPr>
        <p:spPr bwMode="auto">
          <a:xfrm>
            <a:off x="6454775" y="5164138"/>
            <a:ext cx="38100" cy="4762"/>
          </a:xfrm>
          <a:custGeom>
            <a:avLst/>
            <a:gdLst>
              <a:gd name="T0" fmla="*/ 142 w 143"/>
              <a:gd name="T1" fmla="*/ 15 h 15"/>
              <a:gd name="T2" fmla="*/ 143 w 143"/>
              <a:gd name="T3" fmla="*/ 0 h 15"/>
              <a:gd name="T4" fmla="*/ 0 w 143"/>
              <a:gd name="T5" fmla="*/ 0 h 15"/>
              <a:gd name="T6" fmla="*/ 142 w 143"/>
              <a:gd name="T7" fmla="*/ 15 h 15"/>
              <a:gd name="T8" fmla="*/ 0 60000 65536"/>
              <a:gd name="T9" fmla="*/ 0 60000 65536"/>
              <a:gd name="T10" fmla="*/ 0 60000 65536"/>
              <a:gd name="T11" fmla="*/ 0 60000 65536"/>
              <a:gd name="T12" fmla="*/ 0 w 143"/>
              <a:gd name="T13" fmla="*/ 0 h 15"/>
              <a:gd name="T14" fmla="*/ 143 w 143"/>
              <a:gd name="T15" fmla="*/ 15 h 15"/>
            </a:gdLst>
            <a:ahLst/>
            <a:cxnLst>
              <a:cxn ang="T8">
                <a:pos x="T0" y="T1"/>
              </a:cxn>
              <a:cxn ang="T9">
                <a:pos x="T2" y="T3"/>
              </a:cxn>
              <a:cxn ang="T10">
                <a:pos x="T4" y="T5"/>
              </a:cxn>
              <a:cxn ang="T11">
                <a:pos x="T6" y="T7"/>
              </a:cxn>
            </a:cxnLst>
            <a:rect l="T12" t="T13" r="T14" b="T15"/>
            <a:pathLst>
              <a:path w="143" h="15">
                <a:moveTo>
                  <a:pt x="142" y="15"/>
                </a:moveTo>
                <a:lnTo>
                  <a:pt x="143" y="0"/>
                </a:lnTo>
                <a:lnTo>
                  <a:pt x="0" y="0"/>
                </a:lnTo>
                <a:lnTo>
                  <a:pt x="142" y="15"/>
                </a:lnTo>
              </a:path>
            </a:pathLst>
          </a:custGeom>
          <a:noFill/>
          <a:ln w="0">
            <a:solidFill>
              <a:srgbClr val="000000"/>
            </a:solidFill>
            <a:prstDash val="solid"/>
            <a:round/>
            <a:headEnd/>
            <a:tailEnd/>
          </a:ln>
        </p:spPr>
        <p:txBody>
          <a:bodyPr/>
          <a:lstStyle/>
          <a:p>
            <a:endParaRPr lang="en-US"/>
          </a:p>
        </p:txBody>
      </p:sp>
      <p:sp>
        <p:nvSpPr>
          <p:cNvPr id="3291" name="Freeform 218">
            <a:extLst>
              <a:ext uri="{FF2B5EF4-FFF2-40B4-BE49-F238E27FC236}">
                <a16:creationId xmlns:a16="http://schemas.microsoft.com/office/drawing/2014/main" id="{E74A7862-72D7-4190-9DD1-10C496A8A472}"/>
              </a:ext>
            </a:extLst>
          </p:cNvPr>
          <p:cNvSpPr>
            <a:spLocks/>
          </p:cNvSpPr>
          <p:nvPr/>
        </p:nvSpPr>
        <p:spPr bwMode="auto">
          <a:xfrm>
            <a:off x="6188075" y="5124450"/>
            <a:ext cx="122238" cy="90488"/>
          </a:xfrm>
          <a:custGeom>
            <a:avLst/>
            <a:gdLst>
              <a:gd name="T0" fmla="*/ 464 w 465"/>
              <a:gd name="T1" fmla="*/ 287 h 287"/>
              <a:gd name="T2" fmla="*/ 465 w 465"/>
              <a:gd name="T3" fmla="*/ 0 h 287"/>
              <a:gd name="T4" fmla="*/ 0 w 465"/>
              <a:gd name="T5" fmla="*/ 112 h 287"/>
              <a:gd name="T6" fmla="*/ 464 w 465"/>
              <a:gd name="T7" fmla="*/ 287 h 287"/>
              <a:gd name="T8" fmla="*/ 0 60000 65536"/>
              <a:gd name="T9" fmla="*/ 0 60000 65536"/>
              <a:gd name="T10" fmla="*/ 0 60000 65536"/>
              <a:gd name="T11" fmla="*/ 0 60000 65536"/>
              <a:gd name="T12" fmla="*/ 0 w 465"/>
              <a:gd name="T13" fmla="*/ 0 h 287"/>
              <a:gd name="T14" fmla="*/ 465 w 465"/>
              <a:gd name="T15" fmla="*/ 287 h 287"/>
            </a:gdLst>
            <a:ahLst/>
            <a:cxnLst>
              <a:cxn ang="T8">
                <a:pos x="T0" y="T1"/>
              </a:cxn>
              <a:cxn ang="T9">
                <a:pos x="T2" y="T3"/>
              </a:cxn>
              <a:cxn ang="T10">
                <a:pos x="T4" y="T5"/>
              </a:cxn>
              <a:cxn ang="T11">
                <a:pos x="T6" y="T7"/>
              </a:cxn>
            </a:cxnLst>
            <a:rect l="T12" t="T13" r="T14" b="T15"/>
            <a:pathLst>
              <a:path w="465" h="287">
                <a:moveTo>
                  <a:pt x="464" y="287"/>
                </a:moveTo>
                <a:lnTo>
                  <a:pt x="465" y="0"/>
                </a:lnTo>
                <a:lnTo>
                  <a:pt x="0" y="112"/>
                </a:lnTo>
                <a:lnTo>
                  <a:pt x="464" y="287"/>
                </a:lnTo>
                <a:close/>
              </a:path>
            </a:pathLst>
          </a:custGeom>
          <a:solidFill>
            <a:srgbClr val="000000"/>
          </a:solidFill>
          <a:ln w="9525">
            <a:noFill/>
            <a:round/>
            <a:headEnd/>
            <a:tailEnd/>
          </a:ln>
        </p:spPr>
        <p:txBody>
          <a:bodyPr/>
          <a:lstStyle/>
          <a:p>
            <a:endParaRPr lang="en-US"/>
          </a:p>
        </p:txBody>
      </p:sp>
      <p:sp>
        <p:nvSpPr>
          <p:cNvPr id="3292" name="Freeform 219">
            <a:extLst>
              <a:ext uri="{FF2B5EF4-FFF2-40B4-BE49-F238E27FC236}">
                <a16:creationId xmlns:a16="http://schemas.microsoft.com/office/drawing/2014/main" id="{80AB9C3A-55EC-46F3-A1FD-86D25D7054F5}"/>
              </a:ext>
            </a:extLst>
          </p:cNvPr>
          <p:cNvSpPr>
            <a:spLocks/>
          </p:cNvSpPr>
          <p:nvPr/>
        </p:nvSpPr>
        <p:spPr bwMode="auto">
          <a:xfrm>
            <a:off x="6188075" y="5124450"/>
            <a:ext cx="122238" cy="90488"/>
          </a:xfrm>
          <a:custGeom>
            <a:avLst/>
            <a:gdLst>
              <a:gd name="T0" fmla="*/ 464 w 465"/>
              <a:gd name="T1" fmla="*/ 287 h 287"/>
              <a:gd name="T2" fmla="*/ 465 w 465"/>
              <a:gd name="T3" fmla="*/ 0 h 287"/>
              <a:gd name="T4" fmla="*/ 0 w 465"/>
              <a:gd name="T5" fmla="*/ 112 h 287"/>
              <a:gd name="T6" fmla="*/ 464 w 465"/>
              <a:gd name="T7" fmla="*/ 287 h 287"/>
              <a:gd name="T8" fmla="*/ 0 60000 65536"/>
              <a:gd name="T9" fmla="*/ 0 60000 65536"/>
              <a:gd name="T10" fmla="*/ 0 60000 65536"/>
              <a:gd name="T11" fmla="*/ 0 60000 65536"/>
              <a:gd name="T12" fmla="*/ 0 w 465"/>
              <a:gd name="T13" fmla="*/ 0 h 287"/>
              <a:gd name="T14" fmla="*/ 465 w 465"/>
              <a:gd name="T15" fmla="*/ 287 h 287"/>
            </a:gdLst>
            <a:ahLst/>
            <a:cxnLst>
              <a:cxn ang="T8">
                <a:pos x="T0" y="T1"/>
              </a:cxn>
              <a:cxn ang="T9">
                <a:pos x="T2" y="T3"/>
              </a:cxn>
              <a:cxn ang="T10">
                <a:pos x="T4" y="T5"/>
              </a:cxn>
              <a:cxn ang="T11">
                <a:pos x="T6" y="T7"/>
              </a:cxn>
            </a:cxnLst>
            <a:rect l="T12" t="T13" r="T14" b="T15"/>
            <a:pathLst>
              <a:path w="465" h="287">
                <a:moveTo>
                  <a:pt x="464" y="287"/>
                </a:moveTo>
                <a:lnTo>
                  <a:pt x="465" y="0"/>
                </a:lnTo>
                <a:lnTo>
                  <a:pt x="0" y="112"/>
                </a:lnTo>
                <a:lnTo>
                  <a:pt x="464" y="287"/>
                </a:lnTo>
              </a:path>
            </a:pathLst>
          </a:custGeom>
          <a:noFill/>
          <a:ln w="0">
            <a:solidFill>
              <a:srgbClr val="000000"/>
            </a:solidFill>
            <a:prstDash val="solid"/>
            <a:round/>
            <a:headEnd/>
            <a:tailEnd/>
          </a:ln>
        </p:spPr>
        <p:txBody>
          <a:bodyPr/>
          <a:lstStyle/>
          <a:p>
            <a:endParaRPr lang="en-US"/>
          </a:p>
        </p:txBody>
      </p:sp>
      <p:sp>
        <p:nvSpPr>
          <p:cNvPr id="3293" name="Freeform 220">
            <a:extLst>
              <a:ext uri="{FF2B5EF4-FFF2-40B4-BE49-F238E27FC236}">
                <a16:creationId xmlns:a16="http://schemas.microsoft.com/office/drawing/2014/main" id="{E159D10D-5F3E-4EF1-9523-4C88685CD11A}"/>
              </a:ext>
            </a:extLst>
          </p:cNvPr>
          <p:cNvSpPr>
            <a:spLocks/>
          </p:cNvSpPr>
          <p:nvPr/>
        </p:nvSpPr>
        <p:spPr bwMode="auto">
          <a:xfrm>
            <a:off x="6310313" y="5162550"/>
            <a:ext cx="82550" cy="15875"/>
          </a:xfrm>
          <a:custGeom>
            <a:avLst/>
            <a:gdLst>
              <a:gd name="T0" fmla="*/ 0 w 310"/>
              <a:gd name="T1" fmla="*/ 0 h 47"/>
              <a:gd name="T2" fmla="*/ 0 w 310"/>
              <a:gd name="T3" fmla="*/ 47 h 47"/>
              <a:gd name="T4" fmla="*/ 310 w 310"/>
              <a:gd name="T5" fmla="*/ 0 h 47"/>
              <a:gd name="T6" fmla="*/ 0 w 310"/>
              <a:gd name="T7" fmla="*/ 0 h 47"/>
              <a:gd name="T8" fmla="*/ 0 60000 65536"/>
              <a:gd name="T9" fmla="*/ 0 60000 65536"/>
              <a:gd name="T10" fmla="*/ 0 60000 65536"/>
              <a:gd name="T11" fmla="*/ 0 60000 65536"/>
              <a:gd name="T12" fmla="*/ 0 w 310"/>
              <a:gd name="T13" fmla="*/ 0 h 47"/>
              <a:gd name="T14" fmla="*/ 310 w 310"/>
              <a:gd name="T15" fmla="*/ 47 h 47"/>
            </a:gdLst>
            <a:ahLst/>
            <a:cxnLst>
              <a:cxn ang="T8">
                <a:pos x="T0" y="T1"/>
              </a:cxn>
              <a:cxn ang="T9">
                <a:pos x="T2" y="T3"/>
              </a:cxn>
              <a:cxn ang="T10">
                <a:pos x="T4" y="T5"/>
              </a:cxn>
              <a:cxn ang="T11">
                <a:pos x="T6" y="T7"/>
              </a:cxn>
            </a:cxnLst>
            <a:rect l="T12" t="T13" r="T14" b="T15"/>
            <a:pathLst>
              <a:path w="310" h="47">
                <a:moveTo>
                  <a:pt x="0" y="0"/>
                </a:moveTo>
                <a:lnTo>
                  <a:pt x="0" y="47"/>
                </a:lnTo>
                <a:lnTo>
                  <a:pt x="310" y="0"/>
                </a:lnTo>
                <a:lnTo>
                  <a:pt x="0" y="0"/>
                </a:lnTo>
                <a:close/>
              </a:path>
            </a:pathLst>
          </a:custGeom>
          <a:solidFill>
            <a:srgbClr val="000000"/>
          </a:solidFill>
          <a:ln w="9525">
            <a:noFill/>
            <a:round/>
            <a:headEnd/>
            <a:tailEnd/>
          </a:ln>
        </p:spPr>
        <p:txBody>
          <a:bodyPr/>
          <a:lstStyle/>
          <a:p>
            <a:endParaRPr lang="en-US"/>
          </a:p>
        </p:txBody>
      </p:sp>
      <p:sp>
        <p:nvSpPr>
          <p:cNvPr id="3294" name="Freeform 221">
            <a:extLst>
              <a:ext uri="{FF2B5EF4-FFF2-40B4-BE49-F238E27FC236}">
                <a16:creationId xmlns:a16="http://schemas.microsoft.com/office/drawing/2014/main" id="{F0198C03-8E24-4FE3-B316-85C539527D79}"/>
              </a:ext>
            </a:extLst>
          </p:cNvPr>
          <p:cNvSpPr>
            <a:spLocks/>
          </p:cNvSpPr>
          <p:nvPr/>
        </p:nvSpPr>
        <p:spPr bwMode="auto">
          <a:xfrm>
            <a:off x="6310313" y="5162550"/>
            <a:ext cx="82550" cy="15875"/>
          </a:xfrm>
          <a:custGeom>
            <a:avLst/>
            <a:gdLst>
              <a:gd name="T0" fmla="*/ 0 w 310"/>
              <a:gd name="T1" fmla="*/ 47 h 47"/>
              <a:gd name="T2" fmla="*/ 310 w 310"/>
              <a:gd name="T3" fmla="*/ 0 h 47"/>
              <a:gd name="T4" fmla="*/ 310 w 310"/>
              <a:gd name="T5" fmla="*/ 47 h 47"/>
              <a:gd name="T6" fmla="*/ 0 w 310"/>
              <a:gd name="T7" fmla="*/ 47 h 47"/>
              <a:gd name="T8" fmla="*/ 0 60000 65536"/>
              <a:gd name="T9" fmla="*/ 0 60000 65536"/>
              <a:gd name="T10" fmla="*/ 0 60000 65536"/>
              <a:gd name="T11" fmla="*/ 0 60000 65536"/>
              <a:gd name="T12" fmla="*/ 0 w 310"/>
              <a:gd name="T13" fmla="*/ 0 h 47"/>
              <a:gd name="T14" fmla="*/ 310 w 310"/>
              <a:gd name="T15" fmla="*/ 47 h 47"/>
            </a:gdLst>
            <a:ahLst/>
            <a:cxnLst>
              <a:cxn ang="T8">
                <a:pos x="T0" y="T1"/>
              </a:cxn>
              <a:cxn ang="T9">
                <a:pos x="T2" y="T3"/>
              </a:cxn>
              <a:cxn ang="T10">
                <a:pos x="T4" y="T5"/>
              </a:cxn>
              <a:cxn ang="T11">
                <a:pos x="T6" y="T7"/>
              </a:cxn>
            </a:cxnLst>
            <a:rect l="T12" t="T13" r="T14" b="T15"/>
            <a:pathLst>
              <a:path w="310" h="47">
                <a:moveTo>
                  <a:pt x="0" y="47"/>
                </a:moveTo>
                <a:lnTo>
                  <a:pt x="310" y="0"/>
                </a:lnTo>
                <a:lnTo>
                  <a:pt x="310" y="47"/>
                </a:lnTo>
                <a:lnTo>
                  <a:pt x="0" y="47"/>
                </a:lnTo>
                <a:close/>
              </a:path>
            </a:pathLst>
          </a:custGeom>
          <a:solidFill>
            <a:srgbClr val="000000"/>
          </a:solidFill>
          <a:ln w="9525">
            <a:noFill/>
            <a:round/>
            <a:headEnd/>
            <a:tailEnd/>
          </a:ln>
        </p:spPr>
        <p:txBody>
          <a:bodyPr/>
          <a:lstStyle/>
          <a:p>
            <a:endParaRPr lang="en-US"/>
          </a:p>
        </p:txBody>
      </p:sp>
      <p:sp>
        <p:nvSpPr>
          <p:cNvPr id="3295" name="Rectangle 222">
            <a:extLst>
              <a:ext uri="{FF2B5EF4-FFF2-40B4-BE49-F238E27FC236}">
                <a16:creationId xmlns:a16="http://schemas.microsoft.com/office/drawing/2014/main" id="{C92A1B1B-5635-468E-AC4C-8867D22153D1}"/>
              </a:ext>
            </a:extLst>
          </p:cNvPr>
          <p:cNvSpPr>
            <a:spLocks noChangeArrowheads="1"/>
          </p:cNvSpPr>
          <p:nvPr/>
        </p:nvSpPr>
        <p:spPr bwMode="auto">
          <a:xfrm>
            <a:off x="522288" y="6534150"/>
            <a:ext cx="1306512" cy="258763"/>
          </a:xfrm>
          <a:prstGeom prst="rect">
            <a:avLst/>
          </a:prstGeom>
          <a:noFill/>
          <a:ln w="9525">
            <a:noFill/>
            <a:miter lim="800000"/>
            <a:headEnd/>
            <a:tailEnd/>
          </a:ln>
        </p:spPr>
        <p:txBody>
          <a:bodyPr wrap="none" lIns="0" tIns="0" rIns="0" bIns="0">
            <a:spAutoFit/>
          </a:bodyPr>
          <a:lstStyle/>
          <a:p>
            <a:r>
              <a:rPr lang="en-US" sz="1700">
                <a:solidFill>
                  <a:srgbClr val="000000"/>
                </a:solidFill>
                <a:latin typeface="Arial Black" pitchFamily="34" charset="0"/>
              </a:rPr>
              <a:t>.1 MV BIAS</a:t>
            </a:r>
            <a:endParaRPr lang="en-US"/>
          </a:p>
        </p:txBody>
      </p:sp>
      <p:sp>
        <p:nvSpPr>
          <p:cNvPr id="3296" name="Rectangle 223">
            <a:extLst>
              <a:ext uri="{FF2B5EF4-FFF2-40B4-BE49-F238E27FC236}">
                <a16:creationId xmlns:a16="http://schemas.microsoft.com/office/drawing/2014/main" id="{E3F124C8-C1F2-4BE7-8830-9C7FF795447B}"/>
              </a:ext>
            </a:extLst>
          </p:cNvPr>
          <p:cNvSpPr>
            <a:spLocks noChangeArrowheads="1"/>
          </p:cNvSpPr>
          <p:nvPr/>
        </p:nvSpPr>
        <p:spPr bwMode="auto">
          <a:xfrm>
            <a:off x="2881313" y="6534150"/>
            <a:ext cx="1330325" cy="258763"/>
          </a:xfrm>
          <a:prstGeom prst="rect">
            <a:avLst/>
          </a:prstGeom>
          <a:noFill/>
          <a:ln w="9525">
            <a:noFill/>
            <a:miter lim="800000"/>
            <a:headEnd/>
            <a:tailEnd/>
          </a:ln>
        </p:spPr>
        <p:txBody>
          <a:bodyPr wrap="none" lIns="0" tIns="0" rIns="0" bIns="0">
            <a:spAutoFit/>
          </a:bodyPr>
          <a:lstStyle/>
          <a:p>
            <a:r>
              <a:rPr lang="en-US" sz="1700">
                <a:solidFill>
                  <a:srgbClr val="000000"/>
                </a:solidFill>
                <a:latin typeface="Arial Black" pitchFamily="34" charset="0"/>
              </a:rPr>
              <a:t>GAIN = 100</a:t>
            </a:r>
            <a:endParaRPr lang="en-US"/>
          </a:p>
        </p:txBody>
      </p:sp>
      <p:sp>
        <p:nvSpPr>
          <p:cNvPr id="3297" name="Rectangle 224">
            <a:extLst>
              <a:ext uri="{FF2B5EF4-FFF2-40B4-BE49-F238E27FC236}">
                <a16:creationId xmlns:a16="http://schemas.microsoft.com/office/drawing/2014/main" id="{A5A364FE-3E91-411C-A959-D212614A601A}"/>
              </a:ext>
            </a:extLst>
          </p:cNvPr>
          <p:cNvSpPr>
            <a:spLocks noChangeArrowheads="1"/>
          </p:cNvSpPr>
          <p:nvPr/>
        </p:nvSpPr>
        <p:spPr bwMode="auto">
          <a:xfrm>
            <a:off x="4837113" y="6534150"/>
            <a:ext cx="2743200" cy="258763"/>
          </a:xfrm>
          <a:prstGeom prst="rect">
            <a:avLst/>
          </a:prstGeom>
          <a:noFill/>
          <a:ln w="9525">
            <a:noFill/>
            <a:miter lim="800000"/>
            <a:headEnd/>
            <a:tailEnd/>
          </a:ln>
        </p:spPr>
        <p:txBody>
          <a:bodyPr wrap="none" lIns="0" tIns="0" rIns="0" bIns="0">
            <a:spAutoFit/>
          </a:bodyPr>
          <a:lstStyle/>
          <a:p>
            <a:r>
              <a:rPr lang="en-US" sz="1700">
                <a:solidFill>
                  <a:srgbClr val="000000"/>
                </a:solidFill>
                <a:latin typeface="Arial Black" pitchFamily="34" charset="0"/>
              </a:rPr>
              <a:t>.01 VOLT = 40 COUNTS</a:t>
            </a:r>
            <a:endParaRPr lang="en-US"/>
          </a:p>
        </p:txBody>
      </p:sp>
      <p:sp>
        <p:nvSpPr>
          <p:cNvPr id="3298" name="Rectangle 225">
            <a:extLst>
              <a:ext uri="{FF2B5EF4-FFF2-40B4-BE49-F238E27FC236}">
                <a16:creationId xmlns:a16="http://schemas.microsoft.com/office/drawing/2014/main" id="{7111E57B-E91E-49B9-8BBF-E6DEE49B7E0D}"/>
              </a:ext>
            </a:extLst>
          </p:cNvPr>
          <p:cNvSpPr>
            <a:spLocks noChangeArrowheads="1"/>
          </p:cNvSpPr>
          <p:nvPr/>
        </p:nvSpPr>
        <p:spPr bwMode="auto">
          <a:xfrm>
            <a:off x="7823200" y="6534150"/>
            <a:ext cx="1041400" cy="258763"/>
          </a:xfrm>
          <a:prstGeom prst="rect">
            <a:avLst/>
          </a:prstGeom>
          <a:noFill/>
          <a:ln w="9525">
            <a:noFill/>
            <a:miter lim="800000"/>
            <a:headEnd/>
            <a:tailEnd/>
          </a:ln>
        </p:spPr>
        <p:txBody>
          <a:bodyPr wrap="none" lIns="0" tIns="0" rIns="0" bIns="0">
            <a:spAutoFit/>
          </a:bodyPr>
          <a:lstStyle/>
          <a:p>
            <a:r>
              <a:rPr lang="en-US" sz="1700">
                <a:solidFill>
                  <a:srgbClr val="000000"/>
                </a:solidFill>
                <a:latin typeface="Arial Black" pitchFamily="34" charset="0"/>
              </a:rPr>
              <a:t>GAIN = 5</a:t>
            </a:r>
            <a:endParaRPr lang="en-US"/>
          </a:p>
        </p:txBody>
      </p:sp>
      <p:sp>
        <p:nvSpPr>
          <p:cNvPr id="3299" name="Rectangle 226">
            <a:extLst>
              <a:ext uri="{FF2B5EF4-FFF2-40B4-BE49-F238E27FC236}">
                <a16:creationId xmlns:a16="http://schemas.microsoft.com/office/drawing/2014/main" id="{8EA2701B-D940-48F3-AB96-08B9C120F994}"/>
              </a:ext>
            </a:extLst>
          </p:cNvPr>
          <p:cNvSpPr>
            <a:spLocks noChangeArrowheads="1"/>
          </p:cNvSpPr>
          <p:nvPr/>
        </p:nvSpPr>
        <p:spPr bwMode="auto">
          <a:xfrm>
            <a:off x="3440113" y="4187825"/>
            <a:ext cx="2876550" cy="258763"/>
          </a:xfrm>
          <a:prstGeom prst="rect">
            <a:avLst/>
          </a:prstGeom>
          <a:noFill/>
          <a:ln w="9525">
            <a:noFill/>
            <a:miter lim="800000"/>
            <a:headEnd/>
            <a:tailEnd/>
          </a:ln>
        </p:spPr>
        <p:txBody>
          <a:bodyPr wrap="none" lIns="0" tIns="0" rIns="0" bIns="0">
            <a:spAutoFit/>
          </a:bodyPr>
          <a:lstStyle/>
          <a:p>
            <a:r>
              <a:rPr lang="en-US" sz="1700">
                <a:solidFill>
                  <a:srgbClr val="000000"/>
                </a:solidFill>
                <a:latin typeface="Arial Black" pitchFamily="34" charset="0"/>
              </a:rPr>
              <a:t>ASSUME: 10 BITS/WORD</a:t>
            </a:r>
            <a:endParaRPr lang="en-US"/>
          </a:p>
        </p:txBody>
      </p:sp>
      <p:sp>
        <p:nvSpPr>
          <p:cNvPr id="3300" name="Rectangle 227">
            <a:extLst>
              <a:ext uri="{FF2B5EF4-FFF2-40B4-BE49-F238E27FC236}">
                <a16:creationId xmlns:a16="http://schemas.microsoft.com/office/drawing/2014/main" id="{61B86475-E275-40B3-A3A3-8A33E54865ED}"/>
              </a:ext>
            </a:extLst>
          </p:cNvPr>
          <p:cNvSpPr>
            <a:spLocks noChangeArrowheads="1"/>
          </p:cNvSpPr>
          <p:nvPr/>
        </p:nvSpPr>
        <p:spPr bwMode="auto">
          <a:xfrm>
            <a:off x="4318000" y="4414838"/>
            <a:ext cx="2971800" cy="258762"/>
          </a:xfrm>
          <a:prstGeom prst="rect">
            <a:avLst/>
          </a:prstGeom>
          <a:noFill/>
          <a:ln w="9525">
            <a:noFill/>
            <a:miter lim="800000"/>
            <a:headEnd/>
            <a:tailEnd/>
          </a:ln>
        </p:spPr>
        <p:txBody>
          <a:bodyPr wrap="none" lIns="0" tIns="0" rIns="0" bIns="0">
            <a:spAutoFit/>
          </a:bodyPr>
          <a:lstStyle/>
          <a:p>
            <a:r>
              <a:rPr lang="en-US" sz="1700">
                <a:solidFill>
                  <a:srgbClr val="000000"/>
                </a:solidFill>
                <a:latin typeface="Arial Black" pitchFamily="34" charset="0"/>
              </a:rPr>
              <a:t>5 VOLTS = 1000 COUNTS</a:t>
            </a:r>
            <a:endParaRPr lang="en-US"/>
          </a:p>
        </p:txBody>
      </p:sp>
      <p:sp>
        <p:nvSpPr>
          <p:cNvPr id="3301" name="Rectangle 228">
            <a:extLst>
              <a:ext uri="{FF2B5EF4-FFF2-40B4-BE49-F238E27FC236}">
                <a16:creationId xmlns:a16="http://schemas.microsoft.com/office/drawing/2014/main" id="{520DB04D-C072-42D2-8638-303E845598A2}"/>
              </a:ext>
            </a:extLst>
          </p:cNvPr>
          <p:cNvSpPr>
            <a:spLocks noChangeArrowheads="1"/>
          </p:cNvSpPr>
          <p:nvPr/>
        </p:nvSpPr>
        <p:spPr bwMode="auto">
          <a:xfrm>
            <a:off x="6310313" y="5162550"/>
            <a:ext cx="82550" cy="15875"/>
          </a:xfrm>
          <a:prstGeom prst="rect">
            <a:avLst/>
          </a:prstGeom>
          <a:noFill/>
          <a:ln w="0">
            <a:solidFill>
              <a:srgbClr val="000000"/>
            </a:solidFill>
            <a:miter lim="800000"/>
            <a:headEnd/>
            <a:tailEnd/>
          </a:ln>
        </p:spPr>
        <p:txBody>
          <a:bodyPr/>
          <a:lstStyle/>
          <a:p>
            <a:endParaRPr lang="en-US"/>
          </a:p>
        </p:txBody>
      </p:sp>
      <p:sp>
        <p:nvSpPr>
          <p:cNvPr id="3302" name="Freeform 229">
            <a:extLst>
              <a:ext uri="{FF2B5EF4-FFF2-40B4-BE49-F238E27FC236}">
                <a16:creationId xmlns:a16="http://schemas.microsoft.com/office/drawing/2014/main" id="{4D50073B-5DD0-4D7F-9836-7EF5965CBD08}"/>
              </a:ext>
            </a:extLst>
          </p:cNvPr>
          <p:cNvSpPr>
            <a:spLocks/>
          </p:cNvSpPr>
          <p:nvPr/>
        </p:nvSpPr>
        <p:spPr bwMode="auto">
          <a:xfrm>
            <a:off x="6122988" y="5970588"/>
            <a:ext cx="11112" cy="150812"/>
          </a:xfrm>
          <a:custGeom>
            <a:avLst/>
            <a:gdLst>
              <a:gd name="T0" fmla="*/ 0 w 43"/>
              <a:gd name="T1" fmla="*/ 473 h 473"/>
              <a:gd name="T2" fmla="*/ 43 w 43"/>
              <a:gd name="T3" fmla="*/ 473 h 473"/>
              <a:gd name="T4" fmla="*/ 0 w 43"/>
              <a:gd name="T5" fmla="*/ 0 h 473"/>
              <a:gd name="T6" fmla="*/ 0 w 43"/>
              <a:gd name="T7" fmla="*/ 473 h 473"/>
              <a:gd name="T8" fmla="*/ 0 60000 65536"/>
              <a:gd name="T9" fmla="*/ 0 60000 65536"/>
              <a:gd name="T10" fmla="*/ 0 60000 65536"/>
              <a:gd name="T11" fmla="*/ 0 60000 65536"/>
              <a:gd name="T12" fmla="*/ 0 w 43"/>
              <a:gd name="T13" fmla="*/ 0 h 473"/>
              <a:gd name="T14" fmla="*/ 43 w 43"/>
              <a:gd name="T15" fmla="*/ 473 h 473"/>
            </a:gdLst>
            <a:ahLst/>
            <a:cxnLst>
              <a:cxn ang="T8">
                <a:pos x="T0" y="T1"/>
              </a:cxn>
              <a:cxn ang="T9">
                <a:pos x="T2" y="T3"/>
              </a:cxn>
              <a:cxn ang="T10">
                <a:pos x="T4" y="T5"/>
              </a:cxn>
              <a:cxn ang="T11">
                <a:pos x="T6" y="T7"/>
              </a:cxn>
            </a:cxnLst>
            <a:rect l="T12" t="T13" r="T14" b="T15"/>
            <a:pathLst>
              <a:path w="43" h="473">
                <a:moveTo>
                  <a:pt x="0" y="473"/>
                </a:moveTo>
                <a:lnTo>
                  <a:pt x="43" y="473"/>
                </a:lnTo>
                <a:lnTo>
                  <a:pt x="0" y="0"/>
                </a:lnTo>
                <a:lnTo>
                  <a:pt x="0" y="473"/>
                </a:lnTo>
                <a:close/>
              </a:path>
            </a:pathLst>
          </a:custGeom>
          <a:solidFill>
            <a:srgbClr val="000000"/>
          </a:solidFill>
          <a:ln w="9525">
            <a:noFill/>
            <a:round/>
            <a:headEnd/>
            <a:tailEnd/>
          </a:ln>
        </p:spPr>
        <p:txBody>
          <a:bodyPr/>
          <a:lstStyle/>
          <a:p>
            <a:endParaRPr lang="en-US"/>
          </a:p>
        </p:txBody>
      </p:sp>
      <p:sp>
        <p:nvSpPr>
          <p:cNvPr id="3303" name="Freeform 230">
            <a:extLst>
              <a:ext uri="{FF2B5EF4-FFF2-40B4-BE49-F238E27FC236}">
                <a16:creationId xmlns:a16="http://schemas.microsoft.com/office/drawing/2014/main" id="{DA19EB25-FE48-45F8-A380-FA2A84EAA471}"/>
              </a:ext>
            </a:extLst>
          </p:cNvPr>
          <p:cNvSpPr>
            <a:spLocks/>
          </p:cNvSpPr>
          <p:nvPr/>
        </p:nvSpPr>
        <p:spPr bwMode="auto">
          <a:xfrm>
            <a:off x="6122988" y="5970588"/>
            <a:ext cx="11112" cy="150812"/>
          </a:xfrm>
          <a:custGeom>
            <a:avLst/>
            <a:gdLst>
              <a:gd name="T0" fmla="*/ 43 w 43"/>
              <a:gd name="T1" fmla="*/ 473 h 473"/>
              <a:gd name="T2" fmla="*/ 0 w 43"/>
              <a:gd name="T3" fmla="*/ 0 h 473"/>
              <a:gd name="T4" fmla="*/ 43 w 43"/>
              <a:gd name="T5" fmla="*/ 0 h 473"/>
              <a:gd name="T6" fmla="*/ 43 w 43"/>
              <a:gd name="T7" fmla="*/ 473 h 473"/>
              <a:gd name="T8" fmla="*/ 0 60000 65536"/>
              <a:gd name="T9" fmla="*/ 0 60000 65536"/>
              <a:gd name="T10" fmla="*/ 0 60000 65536"/>
              <a:gd name="T11" fmla="*/ 0 60000 65536"/>
              <a:gd name="T12" fmla="*/ 0 w 43"/>
              <a:gd name="T13" fmla="*/ 0 h 473"/>
              <a:gd name="T14" fmla="*/ 43 w 43"/>
              <a:gd name="T15" fmla="*/ 473 h 473"/>
            </a:gdLst>
            <a:ahLst/>
            <a:cxnLst>
              <a:cxn ang="T8">
                <a:pos x="T0" y="T1"/>
              </a:cxn>
              <a:cxn ang="T9">
                <a:pos x="T2" y="T3"/>
              </a:cxn>
              <a:cxn ang="T10">
                <a:pos x="T4" y="T5"/>
              </a:cxn>
              <a:cxn ang="T11">
                <a:pos x="T6" y="T7"/>
              </a:cxn>
            </a:cxnLst>
            <a:rect l="T12" t="T13" r="T14" b="T15"/>
            <a:pathLst>
              <a:path w="43" h="473">
                <a:moveTo>
                  <a:pt x="43" y="473"/>
                </a:moveTo>
                <a:lnTo>
                  <a:pt x="0" y="0"/>
                </a:lnTo>
                <a:lnTo>
                  <a:pt x="43" y="0"/>
                </a:lnTo>
                <a:lnTo>
                  <a:pt x="43" y="473"/>
                </a:lnTo>
                <a:close/>
              </a:path>
            </a:pathLst>
          </a:custGeom>
          <a:solidFill>
            <a:srgbClr val="000000"/>
          </a:solidFill>
          <a:ln w="9525">
            <a:noFill/>
            <a:round/>
            <a:headEnd/>
            <a:tailEnd/>
          </a:ln>
        </p:spPr>
        <p:txBody>
          <a:bodyPr/>
          <a:lstStyle/>
          <a:p>
            <a:endParaRPr lang="en-US"/>
          </a:p>
        </p:txBody>
      </p:sp>
      <p:sp>
        <p:nvSpPr>
          <p:cNvPr id="3304" name="Rectangle 231">
            <a:extLst>
              <a:ext uri="{FF2B5EF4-FFF2-40B4-BE49-F238E27FC236}">
                <a16:creationId xmlns:a16="http://schemas.microsoft.com/office/drawing/2014/main" id="{B7BFC51F-2F39-4F26-B246-6AD08243F0B4}"/>
              </a:ext>
            </a:extLst>
          </p:cNvPr>
          <p:cNvSpPr>
            <a:spLocks noChangeArrowheads="1"/>
          </p:cNvSpPr>
          <p:nvPr/>
        </p:nvSpPr>
        <p:spPr bwMode="auto">
          <a:xfrm>
            <a:off x="6122988" y="5970588"/>
            <a:ext cx="11112" cy="150812"/>
          </a:xfrm>
          <a:prstGeom prst="rect">
            <a:avLst/>
          </a:prstGeom>
          <a:noFill/>
          <a:ln w="0">
            <a:solidFill>
              <a:srgbClr val="000000"/>
            </a:solidFill>
            <a:miter lim="800000"/>
            <a:headEnd/>
            <a:tailEnd/>
          </a:ln>
        </p:spPr>
        <p:txBody>
          <a:bodyPr/>
          <a:lstStyle/>
          <a:p>
            <a:endParaRPr lang="en-US"/>
          </a:p>
        </p:txBody>
      </p:sp>
      <p:sp>
        <p:nvSpPr>
          <p:cNvPr id="3305" name="Freeform 232">
            <a:extLst>
              <a:ext uri="{FF2B5EF4-FFF2-40B4-BE49-F238E27FC236}">
                <a16:creationId xmlns:a16="http://schemas.microsoft.com/office/drawing/2014/main" id="{618E9EB2-2D54-43C8-BC09-9833D0956365}"/>
              </a:ext>
            </a:extLst>
          </p:cNvPr>
          <p:cNvSpPr>
            <a:spLocks/>
          </p:cNvSpPr>
          <p:nvPr/>
        </p:nvSpPr>
        <p:spPr bwMode="auto">
          <a:xfrm>
            <a:off x="6122988" y="5684838"/>
            <a:ext cx="11112" cy="190500"/>
          </a:xfrm>
          <a:custGeom>
            <a:avLst/>
            <a:gdLst>
              <a:gd name="T0" fmla="*/ 0 w 43"/>
              <a:gd name="T1" fmla="*/ 599 h 599"/>
              <a:gd name="T2" fmla="*/ 43 w 43"/>
              <a:gd name="T3" fmla="*/ 599 h 599"/>
              <a:gd name="T4" fmla="*/ 0 w 43"/>
              <a:gd name="T5" fmla="*/ 0 h 599"/>
              <a:gd name="T6" fmla="*/ 0 w 43"/>
              <a:gd name="T7" fmla="*/ 599 h 599"/>
              <a:gd name="T8" fmla="*/ 0 60000 65536"/>
              <a:gd name="T9" fmla="*/ 0 60000 65536"/>
              <a:gd name="T10" fmla="*/ 0 60000 65536"/>
              <a:gd name="T11" fmla="*/ 0 60000 65536"/>
              <a:gd name="T12" fmla="*/ 0 w 43"/>
              <a:gd name="T13" fmla="*/ 0 h 599"/>
              <a:gd name="T14" fmla="*/ 43 w 43"/>
              <a:gd name="T15" fmla="*/ 599 h 599"/>
            </a:gdLst>
            <a:ahLst/>
            <a:cxnLst>
              <a:cxn ang="T8">
                <a:pos x="T0" y="T1"/>
              </a:cxn>
              <a:cxn ang="T9">
                <a:pos x="T2" y="T3"/>
              </a:cxn>
              <a:cxn ang="T10">
                <a:pos x="T4" y="T5"/>
              </a:cxn>
              <a:cxn ang="T11">
                <a:pos x="T6" y="T7"/>
              </a:cxn>
            </a:cxnLst>
            <a:rect l="T12" t="T13" r="T14" b="T15"/>
            <a:pathLst>
              <a:path w="43" h="599">
                <a:moveTo>
                  <a:pt x="0" y="599"/>
                </a:moveTo>
                <a:lnTo>
                  <a:pt x="43" y="599"/>
                </a:lnTo>
                <a:lnTo>
                  <a:pt x="0" y="0"/>
                </a:lnTo>
                <a:lnTo>
                  <a:pt x="0" y="599"/>
                </a:lnTo>
                <a:close/>
              </a:path>
            </a:pathLst>
          </a:custGeom>
          <a:solidFill>
            <a:srgbClr val="000000"/>
          </a:solidFill>
          <a:ln w="9525">
            <a:noFill/>
            <a:round/>
            <a:headEnd/>
            <a:tailEnd/>
          </a:ln>
        </p:spPr>
        <p:txBody>
          <a:bodyPr/>
          <a:lstStyle/>
          <a:p>
            <a:endParaRPr lang="en-US"/>
          </a:p>
        </p:txBody>
      </p:sp>
      <p:sp>
        <p:nvSpPr>
          <p:cNvPr id="3306" name="Freeform 233">
            <a:extLst>
              <a:ext uri="{FF2B5EF4-FFF2-40B4-BE49-F238E27FC236}">
                <a16:creationId xmlns:a16="http://schemas.microsoft.com/office/drawing/2014/main" id="{79C07D15-D949-4B35-85BC-04D9EF7C41CF}"/>
              </a:ext>
            </a:extLst>
          </p:cNvPr>
          <p:cNvSpPr>
            <a:spLocks/>
          </p:cNvSpPr>
          <p:nvPr/>
        </p:nvSpPr>
        <p:spPr bwMode="auto">
          <a:xfrm>
            <a:off x="6122988" y="5684838"/>
            <a:ext cx="11112" cy="190500"/>
          </a:xfrm>
          <a:custGeom>
            <a:avLst/>
            <a:gdLst>
              <a:gd name="T0" fmla="*/ 43 w 43"/>
              <a:gd name="T1" fmla="*/ 599 h 599"/>
              <a:gd name="T2" fmla="*/ 0 w 43"/>
              <a:gd name="T3" fmla="*/ 0 h 599"/>
              <a:gd name="T4" fmla="*/ 43 w 43"/>
              <a:gd name="T5" fmla="*/ 0 h 599"/>
              <a:gd name="T6" fmla="*/ 43 w 43"/>
              <a:gd name="T7" fmla="*/ 599 h 599"/>
              <a:gd name="T8" fmla="*/ 0 60000 65536"/>
              <a:gd name="T9" fmla="*/ 0 60000 65536"/>
              <a:gd name="T10" fmla="*/ 0 60000 65536"/>
              <a:gd name="T11" fmla="*/ 0 60000 65536"/>
              <a:gd name="T12" fmla="*/ 0 w 43"/>
              <a:gd name="T13" fmla="*/ 0 h 599"/>
              <a:gd name="T14" fmla="*/ 43 w 43"/>
              <a:gd name="T15" fmla="*/ 599 h 599"/>
            </a:gdLst>
            <a:ahLst/>
            <a:cxnLst>
              <a:cxn ang="T8">
                <a:pos x="T0" y="T1"/>
              </a:cxn>
              <a:cxn ang="T9">
                <a:pos x="T2" y="T3"/>
              </a:cxn>
              <a:cxn ang="T10">
                <a:pos x="T4" y="T5"/>
              </a:cxn>
              <a:cxn ang="T11">
                <a:pos x="T6" y="T7"/>
              </a:cxn>
            </a:cxnLst>
            <a:rect l="T12" t="T13" r="T14" b="T15"/>
            <a:pathLst>
              <a:path w="43" h="599">
                <a:moveTo>
                  <a:pt x="43" y="599"/>
                </a:moveTo>
                <a:lnTo>
                  <a:pt x="0" y="0"/>
                </a:lnTo>
                <a:lnTo>
                  <a:pt x="43" y="0"/>
                </a:lnTo>
                <a:lnTo>
                  <a:pt x="43" y="599"/>
                </a:lnTo>
                <a:close/>
              </a:path>
            </a:pathLst>
          </a:custGeom>
          <a:solidFill>
            <a:srgbClr val="000000"/>
          </a:solidFill>
          <a:ln w="9525">
            <a:noFill/>
            <a:round/>
            <a:headEnd/>
            <a:tailEnd/>
          </a:ln>
        </p:spPr>
        <p:txBody>
          <a:bodyPr/>
          <a:lstStyle/>
          <a:p>
            <a:endParaRPr lang="en-US"/>
          </a:p>
        </p:txBody>
      </p:sp>
      <p:sp>
        <p:nvSpPr>
          <p:cNvPr id="3307" name="Rectangle 234">
            <a:extLst>
              <a:ext uri="{FF2B5EF4-FFF2-40B4-BE49-F238E27FC236}">
                <a16:creationId xmlns:a16="http://schemas.microsoft.com/office/drawing/2014/main" id="{1BEA8904-A6CB-4520-ADDA-C7BC091EFB73}"/>
              </a:ext>
            </a:extLst>
          </p:cNvPr>
          <p:cNvSpPr>
            <a:spLocks noChangeArrowheads="1"/>
          </p:cNvSpPr>
          <p:nvPr/>
        </p:nvSpPr>
        <p:spPr bwMode="auto">
          <a:xfrm>
            <a:off x="6122988" y="5684838"/>
            <a:ext cx="11112" cy="190500"/>
          </a:xfrm>
          <a:prstGeom prst="rect">
            <a:avLst/>
          </a:prstGeom>
          <a:noFill/>
          <a:ln w="0">
            <a:solidFill>
              <a:srgbClr val="000000"/>
            </a:solidFill>
            <a:miter lim="800000"/>
            <a:headEnd/>
            <a:tailEnd/>
          </a:ln>
        </p:spPr>
        <p:txBody>
          <a:bodyPr/>
          <a:lstStyle/>
          <a:p>
            <a:endParaRPr lang="en-US"/>
          </a:p>
        </p:txBody>
      </p:sp>
      <p:sp>
        <p:nvSpPr>
          <p:cNvPr id="3308" name="Freeform 235">
            <a:extLst>
              <a:ext uri="{FF2B5EF4-FFF2-40B4-BE49-F238E27FC236}">
                <a16:creationId xmlns:a16="http://schemas.microsoft.com/office/drawing/2014/main" id="{7F06B0C1-A1B3-43D5-B53E-848B229D9FDA}"/>
              </a:ext>
            </a:extLst>
          </p:cNvPr>
          <p:cNvSpPr>
            <a:spLocks/>
          </p:cNvSpPr>
          <p:nvPr/>
        </p:nvSpPr>
        <p:spPr bwMode="auto">
          <a:xfrm>
            <a:off x="6122988" y="5400675"/>
            <a:ext cx="11112" cy="190500"/>
          </a:xfrm>
          <a:custGeom>
            <a:avLst/>
            <a:gdLst>
              <a:gd name="T0" fmla="*/ 0 w 43"/>
              <a:gd name="T1" fmla="*/ 598 h 598"/>
              <a:gd name="T2" fmla="*/ 43 w 43"/>
              <a:gd name="T3" fmla="*/ 598 h 598"/>
              <a:gd name="T4" fmla="*/ 0 w 43"/>
              <a:gd name="T5" fmla="*/ 0 h 598"/>
              <a:gd name="T6" fmla="*/ 0 w 43"/>
              <a:gd name="T7" fmla="*/ 598 h 598"/>
              <a:gd name="T8" fmla="*/ 0 60000 65536"/>
              <a:gd name="T9" fmla="*/ 0 60000 65536"/>
              <a:gd name="T10" fmla="*/ 0 60000 65536"/>
              <a:gd name="T11" fmla="*/ 0 60000 65536"/>
              <a:gd name="T12" fmla="*/ 0 w 43"/>
              <a:gd name="T13" fmla="*/ 0 h 598"/>
              <a:gd name="T14" fmla="*/ 43 w 43"/>
              <a:gd name="T15" fmla="*/ 598 h 598"/>
            </a:gdLst>
            <a:ahLst/>
            <a:cxnLst>
              <a:cxn ang="T8">
                <a:pos x="T0" y="T1"/>
              </a:cxn>
              <a:cxn ang="T9">
                <a:pos x="T2" y="T3"/>
              </a:cxn>
              <a:cxn ang="T10">
                <a:pos x="T4" y="T5"/>
              </a:cxn>
              <a:cxn ang="T11">
                <a:pos x="T6" y="T7"/>
              </a:cxn>
            </a:cxnLst>
            <a:rect l="T12" t="T13" r="T14" b="T15"/>
            <a:pathLst>
              <a:path w="43" h="598">
                <a:moveTo>
                  <a:pt x="0" y="598"/>
                </a:moveTo>
                <a:lnTo>
                  <a:pt x="43" y="598"/>
                </a:lnTo>
                <a:lnTo>
                  <a:pt x="0" y="0"/>
                </a:lnTo>
                <a:lnTo>
                  <a:pt x="0" y="598"/>
                </a:lnTo>
                <a:close/>
              </a:path>
            </a:pathLst>
          </a:custGeom>
          <a:solidFill>
            <a:srgbClr val="000000"/>
          </a:solidFill>
          <a:ln w="9525">
            <a:noFill/>
            <a:round/>
            <a:headEnd/>
            <a:tailEnd/>
          </a:ln>
        </p:spPr>
        <p:txBody>
          <a:bodyPr/>
          <a:lstStyle/>
          <a:p>
            <a:endParaRPr lang="en-US"/>
          </a:p>
        </p:txBody>
      </p:sp>
      <p:sp>
        <p:nvSpPr>
          <p:cNvPr id="3309" name="Freeform 236">
            <a:extLst>
              <a:ext uri="{FF2B5EF4-FFF2-40B4-BE49-F238E27FC236}">
                <a16:creationId xmlns:a16="http://schemas.microsoft.com/office/drawing/2014/main" id="{1C4A81D0-D108-4E0C-BE5F-C2C2F724B087}"/>
              </a:ext>
            </a:extLst>
          </p:cNvPr>
          <p:cNvSpPr>
            <a:spLocks/>
          </p:cNvSpPr>
          <p:nvPr/>
        </p:nvSpPr>
        <p:spPr bwMode="auto">
          <a:xfrm>
            <a:off x="6122988" y="5400675"/>
            <a:ext cx="11112" cy="190500"/>
          </a:xfrm>
          <a:custGeom>
            <a:avLst/>
            <a:gdLst>
              <a:gd name="T0" fmla="*/ 43 w 43"/>
              <a:gd name="T1" fmla="*/ 598 h 598"/>
              <a:gd name="T2" fmla="*/ 0 w 43"/>
              <a:gd name="T3" fmla="*/ 0 h 598"/>
              <a:gd name="T4" fmla="*/ 43 w 43"/>
              <a:gd name="T5" fmla="*/ 0 h 598"/>
              <a:gd name="T6" fmla="*/ 43 w 43"/>
              <a:gd name="T7" fmla="*/ 598 h 598"/>
              <a:gd name="T8" fmla="*/ 0 60000 65536"/>
              <a:gd name="T9" fmla="*/ 0 60000 65536"/>
              <a:gd name="T10" fmla="*/ 0 60000 65536"/>
              <a:gd name="T11" fmla="*/ 0 60000 65536"/>
              <a:gd name="T12" fmla="*/ 0 w 43"/>
              <a:gd name="T13" fmla="*/ 0 h 598"/>
              <a:gd name="T14" fmla="*/ 43 w 43"/>
              <a:gd name="T15" fmla="*/ 598 h 598"/>
            </a:gdLst>
            <a:ahLst/>
            <a:cxnLst>
              <a:cxn ang="T8">
                <a:pos x="T0" y="T1"/>
              </a:cxn>
              <a:cxn ang="T9">
                <a:pos x="T2" y="T3"/>
              </a:cxn>
              <a:cxn ang="T10">
                <a:pos x="T4" y="T5"/>
              </a:cxn>
              <a:cxn ang="T11">
                <a:pos x="T6" y="T7"/>
              </a:cxn>
            </a:cxnLst>
            <a:rect l="T12" t="T13" r="T14" b="T15"/>
            <a:pathLst>
              <a:path w="43" h="598">
                <a:moveTo>
                  <a:pt x="43" y="598"/>
                </a:moveTo>
                <a:lnTo>
                  <a:pt x="0" y="0"/>
                </a:lnTo>
                <a:lnTo>
                  <a:pt x="43" y="0"/>
                </a:lnTo>
                <a:lnTo>
                  <a:pt x="43" y="598"/>
                </a:lnTo>
                <a:close/>
              </a:path>
            </a:pathLst>
          </a:custGeom>
          <a:solidFill>
            <a:srgbClr val="000000"/>
          </a:solidFill>
          <a:ln w="9525">
            <a:noFill/>
            <a:round/>
            <a:headEnd/>
            <a:tailEnd/>
          </a:ln>
        </p:spPr>
        <p:txBody>
          <a:bodyPr/>
          <a:lstStyle/>
          <a:p>
            <a:endParaRPr lang="en-US"/>
          </a:p>
        </p:txBody>
      </p:sp>
      <p:sp>
        <p:nvSpPr>
          <p:cNvPr id="3310" name="Rectangle 237">
            <a:extLst>
              <a:ext uri="{FF2B5EF4-FFF2-40B4-BE49-F238E27FC236}">
                <a16:creationId xmlns:a16="http://schemas.microsoft.com/office/drawing/2014/main" id="{385560BE-89A6-4BE9-99CE-4567C4ABA959}"/>
              </a:ext>
            </a:extLst>
          </p:cNvPr>
          <p:cNvSpPr>
            <a:spLocks noChangeArrowheads="1"/>
          </p:cNvSpPr>
          <p:nvPr/>
        </p:nvSpPr>
        <p:spPr bwMode="auto">
          <a:xfrm>
            <a:off x="6122988" y="5400675"/>
            <a:ext cx="11112" cy="190500"/>
          </a:xfrm>
          <a:prstGeom prst="rect">
            <a:avLst/>
          </a:prstGeom>
          <a:noFill/>
          <a:ln w="0">
            <a:solidFill>
              <a:srgbClr val="000000"/>
            </a:solidFill>
            <a:miter lim="800000"/>
            <a:headEnd/>
            <a:tailEnd/>
          </a:ln>
        </p:spPr>
        <p:txBody>
          <a:bodyPr/>
          <a:lstStyle/>
          <a:p>
            <a:endParaRPr lang="en-US"/>
          </a:p>
        </p:txBody>
      </p:sp>
      <p:sp>
        <p:nvSpPr>
          <p:cNvPr id="3311" name="Freeform 238">
            <a:extLst>
              <a:ext uri="{FF2B5EF4-FFF2-40B4-BE49-F238E27FC236}">
                <a16:creationId xmlns:a16="http://schemas.microsoft.com/office/drawing/2014/main" id="{C13EAF0E-D77E-4369-BAAC-92FBA6D8D66A}"/>
              </a:ext>
            </a:extLst>
          </p:cNvPr>
          <p:cNvSpPr>
            <a:spLocks/>
          </p:cNvSpPr>
          <p:nvPr/>
        </p:nvSpPr>
        <p:spPr bwMode="auto">
          <a:xfrm>
            <a:off x="6122988" y="5156200"/>
            <a:ext cx="11112" cy="149225"/>
          </a:xfrm>
          <a:custGeom>
            <a:avLst/>
            <a:gdLst>
              <a:gd name="T0" fmla="*/ 0 w 43"/>
              <a:gd name="T1" fmla="*/ 471 h 471"/>
              <a:gd name="T2" fmla="*/ 43 w 43"/>
              <a:gd name="T3" fmla="*/ 471 h 471"/>
              <a:gd name="T4" fmla="*/ 0 w 43"/>
              <a:gd name="T5" fmla="*/ 0 h 471"/>
              <a:gd name="T6" fmla="*/ 0 w 43"/>
              <a:gd name="T7" fmla="*/ 471 h 471"/>
              <a:gd name="T8" fmla="*/ 0 60000 65536"/>
              <a:gd name="T9" fmla="*/ 0 60000 65536"/>
              <a:gd name="T10" fmla="*/ 0 60000 65536"/>
              <a:gd name="T11" fmla="*/ 0 60000 65536"/>
              <a:gd name="T12" fmla="*/ 0 w 43"/>
              <a:gd name="T13" fmla="*/ 0 h 471"/>
              <a:gd name="T14" fmla="*/ 43 w 43"/>
              <a:gd name="T15" fmla="*/ 471 h 471"/>
            </a:gdLst>
            <a:ahLst/>
            <a:cxnLst>
              <a:cxn ang="T8">
                <a:pos x="T0" y="T1"/>
              </a:cxn>
              <a:cxn ang="T9">
                <a:pos x="T2" y="T3"/>
              </a:cxn>
              <a:cxn ang="T10">
                <a:pos x="T4" y="T5"/>
              </a:cxn>
              <a:cxn ang="T11">
                <a:pos x="T6" y="T7"/>
              </a:cxn>
            </a:cxnLst>
            <a:rect l="T12" t="T13" r="T14" b="T15"/>
            <a:pathLst>
              <a:path w="43" h="471">
                <a:moveTo>
                  <a:pt x="0" y="471"/>
                </a:moveTo>
                <a:lnTo>
                  <a:pt x="43" y="471"/>
                </a:lnTo>
                <a:lnTo>
                  <a:pt x="0" y="0"/>
                </a:lnTo>
                <a:lnTo>
                  <a:pt x="0" y="471"/>
                </a:lnTo>
                <a:close/>
              </a:path>
            </a:pathLst>
          </a:custGeom>
          <a:solidFill>
            <a:srgbClr val="000000"/>
          </a:solidFill>
          <a:ln w="9525">
            <a:noFill/>
            <a:round/>
            <a:headEnd/>
            <a:tailEnd/>
          </a:ln>
        </p:spPr>
        <p:txBody>
          <a:bodyPr/>
          <a:lstStyle/>
          <a:p>
            <a:endParaRPr lang="en-US"/>
          </a:p>
        </p:txBody>
      </p:sp>
      <p:sp>
        <p:nvSpPr>
          <p:cNvPr id="3312" name="Freeform 239">
            <a:extLst>
              <a:ext uri="{FF2B5EF4-FFF2-40B4-BE49-F238E27FC236}">
                <a16:creationId xmlns:a16="http://schemas.microsoft.com/office/drawing/2014/main" id="{33A6530F-3091-4AE4-8972-ADF206B42AE9}"/>
              </a:ext>
            </a:extLst>
          </p:cNvPr>
          <p:cNvSpPr>
            <a:spLocks/>
          </p:cNvSpPr>
          <p:nvPr/>
        </p:nvSpPr>
        <p:spPr bwMode="auto">
          <a:xfrm>
            <a:off x="6122988" y="5156200"/>
            <a:ext cx="11112" cy="149225"/>
          </a:xfrm>
          <a:custGeom>
            <a:avLst/>
            <a:gdLst>
              <a:gd name="T0" fmla="*/ 43 w 43"/>
              <a:gd name="T1" fmla="*/ 471 h 471"/>
              <a:gd name="T2" fmla="*/ 0 w 43"/>
              <a:gd name="T3" fmla="*/ 0 h 471"/>
              <a:gd name="T4" fmla="*/ 43 w 43"/>
              <a:gd name="T5" fmla="*/ 0 h 471"/>
              <a:gd name="T6" fmla="*/ 43 w 43"/>
              <a:gd name="T7" fmla="*/ 471 h 471"/>
              <a:gd name="T8" fmla="*/ 0 60000 65536"/>
              <a:gd name="T9" fmla="*/ 0 60000 65536"/>
              <a:gd name="T10" fmla="*/ 0 60000 65536"/>
              <a:gd name="T11" fmla="*/ 0 60000 65536"/>
              <a:gd name="T12" fmla="*/ 0 w 43"/>
              <a:gd name="T13" fmla="*/ 0 h 471"/>
              <a:gd name="T14" fmla="*/ 43 w 43"/>
              <a:gd name="T15" fmla="*/ 471 h 471"/>
            </a:gdLst>
            <a:ahLst/>
            <a:cxnLst>
              <a:cxn ang="T8">
                <a:pos x="T0" y="T1"/>
              </a:cxn>
              <a:cxn ang="T9">
                <a:pos x="T2" y="T3"/>
              </a:cxn>
              <a:cxn ang="T10">
                <a:pos x="T4" y="T5"/>
              </a:cxn>
              <a:cxn ang="T11">
                <a:pos x="T6" y="T7"/>
              </a:cxn>
            </a:cxnLst>
            <a:rect l="T12" t="T13" r="T14" b="T15"/>
            <a:pathLst>
              <a:path w="43" h="471">
                <a:moveTo>
                  <a:pt x="43" y="471"/>
                </a:moveTo>
                <a:lnTo>
                  <a:pt x="0" y="0"/>
                </a:lnTo>
                <a:lnTo>
                  <a:pt x="43" y="0"/>
                </a:lnTo>
                <a:lnTo>
                  <a:pt x="43" y="471"/>
                </a:lnTo>
                <a:close/>
              </a:path>
            </a:pathLst>
          </a:custGeom>
          <a:solidFill>
            <a:srgbClr val="000000"/>
          </a:solidFill>
          <a:ln w="9525">
            <a:noFill/>
            <a:round/>
            <a:headEnd/>
            <a:tailEnd/>
          </a:ln>
        </p:spPr>
        <p:txBody>
          <a:bodyPr/>
          <a:lstStyle/>
          <a:p>
            <a:endParaRPr lang="en-US"/>
          </a:p>
        </p:txBody>
      </p:sp>
      <p:sp>
        <p:nvSpPr>
          <p:cNvPr id="3313" name="Rectangle 240">
            <a:extLst>
              <a:ext uri="{FF2B5EF4-FFF2-40B4-BE49-F238E27FC236}">
                <a16:creationId xmlns:a16="http://schemas.microsoft.com/office/drawing/2014/main" id="{7987FF1C-CE8F-41E3-A027-1D1944A7BB33}"/>
              </a:ext>
            </a:extLst>
          </p:cNvPr>
          <p:cNvSpPr>
            <a:spLocks noChangeArrowheads="1"/>
          </p:cNvSpPr>
          <p:nvPr/>
        </p:nvSpPr>
        <p:spPr bwMode="auto">
          <a:xfrm>
            <a:off x="1295400" y="3140075"/>
            <a:ext cx="889000" cy="258763"/>
          </a:xfrm>
          <a:prstGeom prst="rect">
            <a:avLst/>
          </a:prstGeom>
          <a:noFill/>
          <a:ln w="9525">
            <a:noFill/>
            <a:miter lim="800000"/>
            <a:headEnd/>
            <a:tailEnd/>
          </a:ln>
        </p:spPr>
        <p:txBody>
          <a:bodyPr wrap="none" lIns="0" tIns="0" rIns="0" bIns="0">
            <a:spAutoFit/>
          </a:bodyPr>
          <a:lstStyle/>
          <a:p>
            <a:r>
              <a:rPr lang="en-US" sz="1700">
                <a:solidFill>
                  <a:srgbClr val="000000"/>
                </a:solidFill>
                <a:latin typeface="Arial Black" pitchFamily="34" charset="0"/>
              </a:rPr>
              <a:t>10.24 V</a:t>
            </a:r>
            <a:endParaRPr lang="en-US"/>
          </a:p>
        </p:txBody>
      </p:sp>
      <p:sp>
        <p:nvSpPr>
          <p:cNvPr id="3314" name="Rectangle 241">
            <a:extLst>
              <a:ext uri="{FF2B5EF4-FFF2-40B4-BE49-F238E27FC236}">
                <a16:creationId xmlns:a16="http://schemas.microsoft.com/office/drawing/2014/main" id="{2072CC88-853F-437C-8F86-071D12DE98B5}"/>
              </a:ext>
            </a:extLst>
          </p:cNvPr>
          <p:cNvSpPr>
            <a:spLocks noChangeArrowheads="1"/>
          </p:cNvSpPr>
          <p:nvPr/>
        </p:nvSpPr>
        <p:spPr bwMode="auto">
          <a:xfrm>
            <a:off x="1447800" y="1447800"/>
            <a:ext cx="6588125" cy="503238"/>
          </a:xfrm>
          <a:prstGeom prst="rect">
            <a:avLst/>
          </a:prstGeom>
          <a:noFill/>
          <a:ln w="9525">
            <a:noFill/>
            <a:miter lim="800000"/>
            <a:headEnd/>
            <a:tailEnd/>
          </a:ln>
        </p:spPr>
        <p:txBody>
          <a:bodyPr wrap="none" lIns="0" tIns="0" rIns="0" bIns="0">
            <a:spAutoFit/>
          </a:bodyPr>
          <a:lstStyle/>
          <a:p>
            <a:r>
              <a:rPr lang="en-US" sz="3300">
                <a:solidFill>
                  <a:srgbClr val="000000"/>
                </a:solidFill>
                <a:latin typeface="Arial Black" pitchFamily="34" charset="0"/>
              </a:rPr>
              <a:t>DIRECT ANALOG CHANNELS</a:t>
            </a:r>
            <a:endParaRPr lang="en-US"/>
          </a:p>
        </p:txBody>
      </p:sp>
      <p:sp>
        <p:nvSpPr>
          <p:cNvPr id="3315" name="Rectangle 242">
            <a:extLst>
              <a:ext uri="{FF2B5EF4-FFF2-40B4-BE49-F238E27FC236}">
                <a16:creationId xmlns:a16="http://schemas.microsoft.com/office/drawing/2014/main" id="{5F41E01E-F947-4A1C-AF89-368E0E636027}"/>
              </a:ext>
            </a:extLst>
          </p:cNvPr>
          <p:cNvSpPr>
            <a:spLocks noChangeArrowheads="1"/>
          </p:cNvSpPr>
          <p:nvPr/>
        </p:nvSpPr>
        <p:spPr bwMode="auto">
          <a:xfrm>
            <a:off x="1179513" y="3132138"/>
            <a:ext cx="142875" cy="258762"/>
          </a:xfrm>
          <a:prstGeom prst="rect">
            <a:avLst/>
          </a:prstGeom>
          <a:noFill/>
          <a:ln w="9525">
            <a:noFill/>
            <a:miter lim="800000"/>
            <a:headEnd/>
            <a:tailEnd/>
          </a:ln>
        </p:spPr>
        <p:txBody>
          <a:bodyPr wrap="none" lIns="0" tIns="0" rIns="0" bIns="0">
            <a:spAutoFit/>
          </a:bodyPr>
          <a:lstStyle/>
          <a:p>
            <a:r>
              <a:rPr lang="en-US" sz="1700">
                <a:solidFill>
                  <a:srgbClr val="000000"/>
                </a:solidFill>
                <a:latin typeface="Arial Black" pitchFamily="34" charset="0"/>
              </a:rPr>
              <a:t>+</a:t>
            </a:r>
            <a:endParaRPr lang="en-US"/>
          </a:p>
        </p:txBody>
      </p:sp>
      <p:sp>
        <p:nvSpPr>
          <p:cNvPr id="3316" name="Rectangle 243">
            <a:extLst>
              <a:ext uri="{FF2B5EF4-FFF2-40B4-BE49-F238E27FC236}">
                <a16:creationId xmlns:a16="http://schemas.microsoft.com/office/drawing/2014/main" id="{52D9C636-4A1A-4EDC-9DEF-820C64BC2556}"/>
              </a:ext>
            </a:extLst>
          </p:cNvPr>
          <p:cNvSpPr>
            <a:spLocks noChangeArrowheads="1"/>
          </p:cNvSpPr>
          <p:nvPr/>
        </p:nvSpPr>
        <p:spPr bwMode="auto">
          <a:xfrm>
            <a:off x="1192213" y="3113088"/>
            <a:ext cx="107950" cy="258762"/>
          </a:xfrm>
          <a:prstGeom prst="rect">
            <a:avLst/>
          </a:prstGeom>
          <a:noFill/>
          <a:ln w="9525">
            <a:noFill/>
            <a:miter lim="800000"/>
            <a:headEnd/>
            <a:tailEnd/>
          </a:ln>
        </p:spPr>
        <p:txBody>
          <a:bodyPr wrap="none" lIns="0" tIns="0" rIns="0" bIns="0">
            <a:spAutoFit/>
          </a:bodyPr>
          <a:lstStyle/>
          <a:p>
            <a:r>
              <a:rPr lang="en-US" sz="1700">
                <a:solidFill>
                  <a:srgbClr val="000000"/>
                </a:solidFill>
                <a:latin typeface="Arial Black" pitchFamily="34" charset="0"/>
              </a:rPr>
              <a:t>_</a:t>
            </a:r>
            <a:endParaRPr lang="en-US"/>
          </a:p>
        </p:txBody>
      </p:sp>
      <p:sp>
        <p:nvSpPr>
          <p:cNvPr id="3317" name="Rectangle 244">
            <a:extLst>
              <a:ext uri="{FF2B5EF4-FFF2-40B4-BE49-F238E27FC236}">
                <a16:creationId xmlns:a16="http://schemas.microsoft.com/office/drawing/2014/main" id="{A700D7BE-2074-4B7C-A1DA-90F74463AE85}"/>
              </a:ext>
            </a:extLst>
          </p:cNvPr>
          <p:cNvSpPr>
            <a:spLocks noChangeArrowheads="1"/>
          </p:cNvSpPr>
          <p:nvPr/>
        </p:nvSpPr>
        <p:spPr bwMode="auto">
          <a:xfrm>
            <a:off x="4589463" y="3756025"/>
            <a:ext cx="4429125" cy="258763"/>
          </a:xfrm>
          <a:prstGeom prst="rect">
            <a:avLst/>
          </a:prstGeom>
          <a:noFill/>
          <a:ln w="9525">
            <a:noFill/>
            <a:miter lim="800000"/>
            <a:headEnd/>
            <a:tailEnd/>
          </a:ln>
        </p:spPr>
        <p:txBody>
          <a:bodyPr wrap="none" lIns="0" tIns="0" rIns="0" bIns="0">
            <a:spAutoFit/>
          </a:bodyPr>
          <a:lstStyle/>
          <a:p>
            <a:r>
              <a:rPr lang="en-US" sz="1700">
                <a:solidFill>
                  <a:srgbClr val="000000"/>
                </a:solidFill>
                <a:latin typeface="Arial Black" pitchFamily="34" charset="0"/>
              </a:rPr>
              <a:t>2.5 MV/COUNT           1, 2, 4, 5, 8 &amp; 10</a:t>
            </a:r>
            <a:endParaRPr lang="en-US"/>
          </a:p>
        </p:txBody>
      </p:sp>
      <p:sp>
        <p:nvSpPr>
          <p:cNvPr id="3318" name="Rectangle 245">
            <a:extLst>
              <a:ext uri="{FF2B5EF4-FFF2-40B4-BE49-F238E27FC236}">
                <a16:creationId xmlns:a16="http://schemas.microsoft.com/office/drawing/2014/main" id="{7DB029F1-0AEC-46B7-BE82-F6F5DBA80C67}"/>
              </a:ext>
            </a:extLst>
          </p:cNvPr>
          <p:cNvSpPr>
            <a:spLocks noChangeArrowheads="1"/>
          </p:cNvSpPr>
          <p:nvPr/>
        </p:nvSpPr>
        <p:spPr bwMode="auto">
          <a:xfrm>
            <a:off x="6122988" y="5156200"/>
            <a:ext cx="11112" cy="149225"/>
          </a:xfrm>
          <a:prstGeom prst="rect">
            <a:avLst/>
          </a:prstGeom>
          <a:noFill/>
          <a:ln w="0">
            <a:solidFill>
              <a:srgbClr val="000000"/>
            </a:solidFill>
            <a:miter lim="800000"/>
            <a:headEnd/>
            <a:tailEnd/>
          </a:ln>
        </p:spPr>
        <p:txBody>
          <a:bodyPr/>
          <a:lstStyle/>
          <a:p>
            <a:endParaRPr lang="en-US"/>
          </a:p>
        </p:txBody>
      </p:sp>
      <p:sp>
        <p:nvSpPr>
          <p:cNvPr id="3319" name="Freeform 246">
            <a:extLst>
              <a:ext uri="{FF2B5EF4-FFF2-40B4-BE49-F238E27FC236}">
                <a16:creationId xmlns:a16="http://schemas.microsoft.com/office/drawing/2014/main" id="{92B297E2-E8BB-4354-A97E-4E4A1C36E08B}"/>
              </a:ext>
            </a:extLst>
          </p:cNvPr>
          <p:cNvSpPr>
            <a:spLocks/>
          </p:cNvSpPr>
          <p:nvPr/>
        </p:nvSpPr>
        <p:spPr bwMode="auto">
          <a:xfrm>
            <a:off x="6122988" y="5156200"/>
            <a:ext cx="11112" cy="1588"/>
          </a:xfrm>
          <a:custGeom>
            <a:avLst/>
            <a:gdLst>
              <a:gd name="T0" fmla="*/ 0 w 44"/>
              <a:gd name="T1" fmla="*/ 0 h 1588"/>
              <a:gd name="T2" fmla="*/ 43 w 44"/>
              <a:gd name="T3" fmla="*/ 0 h 1588"/>
              <a:gd name="T4" fmla="*/ 44 w 44"/>
              <a:gd name="T5" fmla="*/ 0 h 1588"/>
              <a:gd name="T6" fmla="*/ 0 60000 65536"/>
              <a:gd name="T7" fmla="*/ 0 60000 65536"/>
              <a:gd name="T8" fmla="*/ 0 60000 65536"/>
              <a:gd name="T9" fmla="*/ 0 w 44"/>
              <a:gd name="T10" fmla="*/ 0 h 1588"/>
              <a:gd name="T11" fmla="*/ 44 w 44"/>
              <a:gd name="T12" fmla="*/ 1588 h 1588"/>
            </a:gdLst>
            <a:ahLst/>
            <a:cxnLst>
              <a:cxn ang="T6">
                <a:pos x="T0" y="T1"/>
              </a:cxn>
              <a:cxn ang="T7">
                <a:pos x="T2" y="T3"/>
              </a:cxn>
              <a:cxn ang="T8">
                <a:pos x="T4" y="T5"/>
              </a:cxn>
            </a:cxnLst>
            <a:rect l="T9" t="T10" r="T11" b="T12"/>
            <a:pathLst>
              <a:path w="44" h="1588">
                <a:moveTo>
                  <a:pt x="0" y="0"/>
                </a:moveTo>
                <a:lnTo>
                  <a:pt x="43" y="0"/>
                </a:lnTo>
                <a:lnTo>
                  <a:pt x="44" y="0"/>
                </a:lnTo>
              </a:path>
            </a:pathLst>
          </a:custGeom>
          <a:noFill/>
          <a:ln w="0">
            <a:solidFill>
              <a:srgbClr val="000000"/>
            </a:solidFill>
            <a:prstDash val="solid"/>
            <a:round/>
            <a:headEnd/>
            <a:tailEnd/>
          </a:ln>
        </p:spPr>
        <p:txBody>
          <a:bodyPr/>
          <a:lstStyle/>
          <a:p>
            <a:endParaRPr lang="en-US"/>
          </a:p>
        </p:txBody>
      </p:sp>
    </p:spTree>
    <p:extLst>
      <p:ext uri="{BB962C8B-B14F-4D97-AF65-F5344CB8AC3E}">
        <p14:creationId xmlns:p14="http://schemas.microsoft.com/office/powerpoint/2010/main" val="10500012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B2F02AA-1746-42D3-BC3E-B603647D8FCC}"/>
              </a:ext>
            </a:extLst>
          </p:cNvPr>
          <p:cNvSpPr>
            <a:spLocks noGrp="1"/>
          </p:cNvSpPr>
          <p:nvPr>
            <p:ph type="dt" sz="half" idx="10"/>
          </p:nvPr>
        </p:nvSpPr>
        <p:spPr/>
        <p:txBody>
          <a:bodyPr/>
          <a:lstStyle/>
          <a:p>
            <a:fld id="{F70EC1B4-15F1-43FF-80C8-CB0A4B6A49FD}" type="datetime1">
              <a:rPr lang="en-US" smtClean="0"/>
              <a:t>5/7/2020</a:t>
            </a:fld>
            <a:endParaRPr lang="en-US"/>
          </a:p>
        </p:txBody>
      </p:sp>
      <p:sp>
        <p:nvSpPr>
          <p:cNvPr id="5" name="Slide Number Placeholder 4">
            <a:extLst>
              <a:ext uri="{FF2B5EF4-FFF2-40B4-BE49-F238E27FC236}">
                <a16:creationId xmlns:a16="http://schemas.microsoft.com/office/drawing/2014/main" id="{4073C557-8889-4BAF-9E3E-5AA18DB3EB1A}"/>
              </a:ext>
            </a:extLst>
          </p:cNvPr>
          <p:cNvSpPr>
            <a:spLocks noGrp="1"/>
          </p:cNvSpPr>
          <p:nvPr>
            <p:ph type="sldNum" sz="quarter" idx="12"/>
          </p:nvPr>
        </p:nvSpPr>
        <p:spPr/>
        <p:txBody>
          <a:bodyPr/>
          <a:lstStyle/>
          <a:p>
            <a:fld id="{9FF7BE21-EAB2-4637-BF56-9CFDFCF66418}" type="slidenum">
              <a:rPr lang="en-US" smtClean="0"/>
              <a:t>42</a:t>
            </a:fld>
            <a:endParaRPr lang="en-US"/>
          </a:p>
        </p:txBody>
      </p:sp>
      <p:sp>
        <p:nvSpPr>
          <p:cNvPr id="6" name="Rectangle 26">
            <a:extLst>
              <a:ext uri="{FF2B5EF4-FFF2-40B4-BE49-F238E27FC236}">
                <a16:creationId xmlns:a16="http://schemas.microsoft.com/office/drawing/2014/main" id="{9367E743-CA48-458F-80DB-1302FA6F3E09}"/>
              </a:ext>
            </a:extLst>
          </p:cNvPr>
          <p:cNvSpPr>
            <a:spLocks noChangeArrowheads="1"/>
          </p:cNvSpPr>
          <p:nvPr/>
        </p:nvSpPr>
        <p:spPr bwMode="auto">
          <a:xfrm>
            <a:off x="0" y="0"/>
            <a:ext cx="9144000" cy="6843713"/>
          </a:xfrm>
          <a:prstGeom prst="rect">
            <a:avLst/>
          </a:prstGeom>
          <a:solidFill>
            <a:schemeClr val="bg1"/>
          </a:solidFill>
          <a:ln w="12700">
            <a:solidFill>
              <a:schemeClr val="tx1"/>
            </a:solidFill>
            <a:miter lim="800000"/>
            <a:headEnd/>
            <a:tailEnd/>
          </a:ln>
        </p:spPr>
        <p:txBody>
          <a:bodyPr wrap="none" anchor="ctr"/>
          <a:lstStyle/>
          <a:p>
            <a:pPr marL="457200" lvl="4" algn="ctr" eaLnBrk="1" hangingPunct="1">
              <a:spcBef>
                <a:spcPct val="20000"/>
              </a:spcBef>
            </a:pPr>
            <a:endParaRPr lang="en-US" sz="1200" b="1"/>
          </a:p>
        </p:txBody>
      </p:sp>
      <p:graphicFrame>
        <p:nvGraphicFramePr>
          <p:cNvPr id="7" name="Object 2">
            <a:extLst>
              <a:ext uri="{FF2B5EF4-FFF2-40B4-BE49-F238E27FC236}">
                <a16:creationId xmlns:a16="http://schemas.microsoft.com/office/drawing/2014/main" id="{80BB9AC7-8299-4779-9A1A-2D3329FC8C7F}"/>
              </a:ext>
            </a:extLst>
          </p:cNvPr>
          <p:cNvGraphicFramePr>
            <a:graphicFrameLocks noChangeAspect="1"/>
          </p:cNvGraphicFramePr>
          <p:nvPr>
            <p:extLst>
              <p:ext uri="{D42A27DB-BD31-4B8C-83A1-F6EECF244321}">
                <p14:modId xmlns:p14="http://schemas.microsoft.com/office/powerpoint/2010/main" val="1625888161"/>
              </p:ext>
            </p:extLst>
          </p:nvPr>
        </p:nvGraphicFramePr>
        <p:xfrm>
          <a:off x="76200" y="952500"/>
          <a:ext cx="8991600" cy="2257425"/>
        </p:xfrm>
        <a:graphic>
          <a:graphicData uri="http://schemas.openxmlformats.org/presentationml/2006/ole">
            <mc:AlternateContent xmlns:mc="http://schemas.openxmlformats.org/markup-compatibility/2006">
              <mc:Choice xmlns:v="urn:schemas-microsoft-com:vml" Requires="v">
                <p:oleObj spid="_x0000_s4125" name="Drawing" r:id="rId3" imgW="6164640" imgH="1630800" progId="">
                  <p:embed/>
                </p:oleObj>
              </mc:Choice>
              <mc:Fallback>
                <p:oleObj name="Drawing" r:id="rId3" imgW="6164640" imgH="1630800" progId="">
                  <p:embed/>
                  <p:pic>
                    <p:nvPicPr>
                      <p:cNvPr id="409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952500"/>
                        <a:ext cx="8991600" cy="2257425"/>
                      </a:xfrm>
                      <a:prstGeom prst="rect">
                        <a:avLst/>
                      </a:prstGeom>
                      <a:noFill/>
                      <a:ln>
                        <a:noFill/>
                      </a:ln>
                      <a:effectLst/>
                    </p:spPr>
                  </p:pic>
                </p:oleObj>
              </mc:Fallback>
            </mc:AlternateContent>
          </a:graphicData>
        </a:graphic>
      </p:graphicFrame>
      <p:sp>
        <p:nvSpPr>
          <p:cNvPr id="8" name="Text Box 3">
            <a:extLst>
              <a:ext uri="{FF2B5EF4-FFF2-40B4-BE49-F238E27FC236}">
                <a16:creationId xmlns:a16="http://schemas.microsoft.com/office/drawing/2014/main" id="{D9BDA452-D512-4D42-9C68-6207D3E30786}"/>
              </a:ext>
            </a:extLst>
          </p:cNvPr>
          <p:cNvSpPr txBox="1">
            <a:spLocks noChangeArrowheads="1"/>
          </p:cNvSpPr>
          <p:nvPr/>
        </p:nvSpPr>
        <p:spPr bwMode="auto">
          <a:xfrm>
            <a:off x="4762500" y="5105400"/>
            <a:ext cx="4038600" cy="1562100"/>
          </a:xfrm>
          <a:prstGeom prst="rect">
            <a:avLst/>
          </a:prstGeom>
          <a:noFill/>
          <a:ln w="9525">
            <a:noFill/>
            <a:miter lim="800000"/>
            <a:headEnd/>
            <a:tailEnd/>
          </a:ln>
        </p:spPr>
        <p:txBody>
          <a:bodyPr lIns="91407" tIns="45704" rIns="91407" bIns="45704">
            <a:spAutoFit/>
          </a:bodyPr>
          <a:lstStyle/>
          <a:p>
            <a:pPr algn="r">
              <a:lnSpc>
                <a:spcPct val="80000"/>
              </a:lnSpc>
              <a:spcBef>
                <a:spcPct val="50000"/>
              </a:spcBef>
            </a:pPr>
            <a:r>
              <a:rPr lang="en-US" sz="1200">
                <a:latin typeface="Arial Black" pitchFamily="34" charset="0"/>
              </a:rPr>
              <a:t>1 PAR X 40 SPS X 10 BIT/WORD = 400 BPS</a:t>
            </a:r>
          </a:p>
          <a:p>
            <a:pPr algn="r">
              <a:lnSpc>
                <a:spcPct val="70000"/>
              </a:lnSpc>
              <a:spcBef>
                <a:spcPct val="50000"/>
              </a:spcBef>
            </a:pPr>
            <a:r>
              <a:rPr lang="en-US" sz="1200">
                <a:latin typeface="Arial Black" pitchFamily="34" charset="0"/>
              </a:rPr>
              <a:t>3 PAR X 20 SPS X 10 BIT/WORD = 600 BPS</a:t>
            </a:r>
          </a:p>
          <a:p>
            <a:pPr algn="r">
              <a:lnSpc>
                <a:spcPct val="70000"/>
              </a:lnSpc>
              <a:spcBef>
                <a:spcPct val="50000"/>
              </a:spcBef>
            </a:pPr>
            <a:r>
              <a:rPr lang="en-US" sz="1200">
                <a:latin typeface="Arial Black" pitchFamily="34" charset="0"/>
              </a:rPr>
              <a:t>4 PAR X   5 SPS X 10 BIT/WORD = 200 BPS</a:t>
            </a:r>
          </a:p>
          <a:p>
            <a:pPr algn="r">
              <a:lnSpc>
                <a:spcPct val="70000"/>
              </a:lnSpc>
              <a:spcBef>
                <a:spcPct val="50000"/>
              </a:spcBef>
            </a:pPr>
            <a:r>
              <a:rPr lang="en-US" sz="1200">
                <a:latin typeface="Arial Black" pitchFamily="34" charset="0"/>
              </a:rPr>
              <a:t>2 PAR X 10 SPS X 10 BIT/WORD = 200 BPS</a:t>
            </a:r>
          </a:p>
          <a:p>
            <a:pPr algn="r">
              <a:lnSpc>
                <a:spcPct val="70000"/>
              </a:lnSpc>
              <a:spcBef>
                <a:spcPct val="50000"/>
              </a:spcBef>
            </a:pPr>
            <a:r>
              <a:rPr lang="en-US" sz="1200">
                <a:latin typeface="Arial Black" pitchFamily="34" charset="0"/>
              </a:rPr>
              <a:t>2 SYNCH X 20 SPS X 10 BIT/WORD = 400 BPS</a:t>
            </a:r>
          </a:p>
          <a:p>
            <a:pPr algn="r">
              <a:lnSpc>
                <a:spcPct val="70000"/>
              </a:lnSpc>
              <a:spcBef>
                <a:spcPct val="50000"/>
              </a:spcBef>
            </a:pPr>
            <a:r>
              <a:rPr lang="en-US" sz="1200">
                <a:latin typeface="Arial Black" pitchFamily="34" charset="0"/>
              </a:rPr>
              <a:t>1 FRID X 20 SPS X 10 BIT/WORD = 200 BPS</a:t>
            </a:r>
          </a:p>
          <a:p>
            <a:pPr algn="r">
              <a:lnSpc>
                <a:spcPct val="70000"/>
              </a:lnSpc>
              <a:spcBef>
                <a:spcPct val="50000"/>
              </a:spcBef>
            </a:pPr>
            <a:r>
              <a:rPr lang="en-US" sz="1200">
                <a:latin typeface="Arial Black" pitchFamily="34" charset="0"/>
              </a:rPr>
              <a:t>2000 BPS</a:t>
            </a:r>
          </a:p>
        </p:txBody>
      </p:sp>
      <p:sp>
        <p:nvSpPr>
          <p:cNvPr id="9" name="Text Box 4">
            <a:extLst>
              <a:ext uri="{FF2B5EF4-FFF2-40B4-BE49-F238E27FC236}">
                <a16:creationId xmlns:a16="http://schemas.microsoft.com/office/drawing/2014/main" id="{1A79EA98-F58C-4113-8065-DE6EC272910F}"/>
              </a:ext>
            </a:extLst>
          </p:cNvPr>
          <p:cNvSpPr txBox="1">
            <a:spLocks noChangeArrowheads="1"/>
          </p:cNvSpPr>
          <p:nvPr/>
        </p:nvSpPr>
        <p:spPr bwMode="auto">
          <a:xfrm>
            <a:off x="4572000" y="3073400"/>
            <a:ext cx="4572000" cy="1270000"/>
          </a:xfrm>
          <a:prstGeom prst="rect">
            <a:avLst/>
          </a:prstGeom>
          <a:noFill/>
          <a:ln w="9525">
            <a:noFill/>
            <a:miter lim="800000"/>
            <a:headEnd/>
            <a:tailEnd/>
          </a:ln>
        </p:spPr>
        <p:txBody>
          <a:bodyPr lIns="91407" tIns="45704" rIns="91407" bIns="45704">
            <a:spAutoFit/>
          </a:bodyPr>
          <a:lstStyle/>
          <a:p>
            <a:pPr>
              <a:spcBef>
                <a:spcPct val="50000"/>
              </a:spcBef>
            </a:pPr>
            <a:r>
              <a:rPr lang="en-US" sz="1100">
                <a:latin typeface="Arial Black" pitchFamily="34" charset="0"/>
              </a:rPr>
              <a:t>HOW TO DETERMINE BIT RATE</a:t>
            </a:r>
          </a:p>
          <a:p>
            <a:pPr>
              <a:lnSpc>
                <a:spcPct val="50000"/>
              </a:lnSpc>
              <a:spcBef>
                <a:spcPct val="50000"/>
              </a:spcBef>
            </a:pPr>
            <a:r>
              <a:rPr lang="en-US" sz="1100">
                <a:latin typeface="Arial Black" pitchFamily="34" charset="0"/>
              </a:rPr>
              <a:t>ASSUME 10 BITS/WORD</a:t>
            </a:r>
          </a:p>
          <a:p>
            <a:pPr>
              <a:lnSpc>
                <a:spcPct val="50000"/>
              </a:lnSpc>
              <a:spcBef>
                <a:spcPct val="50000"/>
              </a:spcBef>
            </a:pPr>
            <a:r>
              <a:rPr lang="en-US" sz="1100">
                <a:latin typeface="Arial Black" pitchFamily="34" charset="0"/>
              </a:rPr>
              <a:t>DATA RATE:</a:t>
            </a:r>
          </a:p>
          <a:p>
            <a:pPr>
              <a:lnSpc>
                <a:spcPct val="50000"/>
              </a:lnSpc>
              <a:spcBef>
                <a:spcPct val="50000"/>
              </a:spcBef>
            </a:pPr>
            <a:r>
              <a:rPr lang="en-US" sz="1100">
                <a:latin typeface="Arial Black" pitchFamily="34" charset="0"/>
              </a:rPr>
              <a:t>RUD POS 40 SPS</a:t>
            </a:r>
          </a:p>
          <a:p>
            <a:pPr>
              <a:lnSpc>
                <a:spcPct val="50000"/>
              </a:lnSpc>
              <a:spcBef>
                <a:spcPct val="50000"/>
              </a:spcBef>
            </a:pPr>
            <a:r>
              <a:rPr lang="en-US" sz="1100">
                <a:latin typeface="Arial Black" pitchFamily="34" charset="0"/>
              </a:rPr>
              <a:t>HYD PRESS, STICK FORCE, NOR ACCEL, 20 SPS</a:t>
            </a:r>
          </a:p>
          <a:p>
            <a:pPr>
              <a:lnSpc>
                <a:spcPct val="50000"/>
              </a:lnSpc>
              <a:spcBef>
                <a:spcPct val="50000"/>
              </a:spcBef>
            </a:pPr>
            <a:r>
              <a:rPr lang="en-US" sz="1100">
                <a:latin typeface="Arial Black" pitchFamily="34" charset="0"/>
              </a:rPr>
              <a:t>OAT, FUEL TEMP, INLET TEMP, DISCRETE WORD, 5 SPS</a:t>
            </a:r>
          </a:p>
          <a:p>
            <a:pPr>
              <a:lnSpc>
                <a:spcPct val="50000"/>
              </a:lnSpc>
              <a:spcBef>
                <a:spcPct val="50000"/>
              </a:spcBef>
            </a:pPr>
            <a:r>
              <a:rPr lang="en-US" sz="1100">
                <a:latin typeface="Arial Black" pitchFamily="34" charset="0"/>
              </a:rPr>
              <a:t>AOA, AOS 10 SPS</a:t>
            </a:r>
            <a:endParaRPr lang="en-US" sz="1200">
              <a:latin typeface="Arial Black" pitchFamily="34" charset="0"/>
            </a:endParaRPr>
          </a:p>
        </p:txBody>
      </p:sp>
      <p:sp>
        <p:nvSpPr>
          <p:cNvPr id="10" name="Text Box 6">
            <a:extLst>
              <a:ext uri="{FF2B5EF4-FFF2-40B4-BE49-F238E27FC236}">
                <a16:creationId xmlns:a16="http://schemas.microsoft.com/office/drawing/2014/main" id="{0396B4E6-AD24-4033-94D3-644A3B22B8AC}"/>
              </a:ext>
            </a:extLst>
          </p:cNvPr>
          <p:cNvSpPr txBox="1">
            <a:spLocks noChangeArrowheads="1"/>
          </p:cNvSpPr>
          <p:nvPr/>
        </p:nvSpPr>
        <p:spPr bwMode="auto">
          <a:xfrm>
            <a:off x="1295400" y="304800"/>
            <a:ext cx="7848600" cy="579438"/>
          </a:xfrm>
          <a:prstGeom prst="rect">
            <a:avLst/>
          </a:prstGeom>
          <a:noFill/>
          <a:ln w="9525">
            <a:noFill/>
            <a:miter lim="800000"/>
            <a:headEnd/>
            <a:tailEnd/>
          </a:ln>
        </p:spPr>
        <p:txBody>
          <a:bodyPr lIns="91407" tIns="45704" rIns="91407" bIns="45704">
            <a:spAutoFit/>
          </a:bodyPr>
          <a:lstStyle/>
          <a:p>
            <a:pPr algn="ctr">
              <a:spcBef>
                <a:spcPct val="50000"/>
              </a:spcBef>
            </a:pPr>
            <a:r>
              <a:rPr lang="en-US" sz="3200" b="1"/>
              <a:t>PCM FORMAT LAYOUT</a:t>
            </a:r>
          </a:p>
        </p:txBody>
      </p:sp>
      <p:graphicFrame>
        <p:nvGraphicFramePr>
          <p:cNvPr id="11" name="Object 8">
            <a:extLst>
              <a:ext uri="{FF2B5EF4-FFF2-40B4-BE49-F238E27FC236}">
                <a16:creationId xmlns:a16="http://schemas.microsoft.com/office/drawing/2014/main" id="{4D630F5B-ABBA-43C4-AEC2-D5BCDB976DA9}"/>
              </a:ext>
            </a:extLst>
          </p:cNvPr>
          <p:cNvGraphicFramePr>
            <a:graphicFrameLocks noChangeAspect="1"/>
          </p:cNvGraphicFramePr>
          <p:nvPr/>
        </p:nvGraphicFramePr>
        <p:xfrm>
          <a:off x="6343650" y="4224338"/>
          <a:ext cx="2408238" cy="719137"/>
        </p:xfrm>
        <a:graphic>
          <a:graphicData uri="http://schemas.openxmlformats.org/presentationml/2006/ole">
            <mc:AlternateContent xmlns:mc="http://schemas.openxmlformats.org/markup-compatibility/2006">
              <mc:Choice xmlns:v="urn:schemas-microsoft-com:vml" Requires="v">
                <p:oleObj spid="_x0000_s4126" name="Drawing" r:id="rId5" imgW="5867280" imgH="1752480" progId="">
                  <p:embed/>
                </p:oleObj>
              </mc:Choice>
              <mc:Fallback>
                <p:oleObj name="Drawing" r:id="rId5" imgW="5867280" imgH="1752480" progId="">
                  <p:embed/>
                  <p:pic>
                    <p:nvPicPr>
                      <p:cNvPr id="4099"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3650" y="4224338"/>
                        <a:ext cx="2408238"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Line 9">
            <a:extLst>
              <a:ext uri="{FF2B5EF4-FFF2-40B4-BE49-F238E27FC236}">
                <a16:creationId xmlns:a16="http://schemas.microsoft.com/office/drawing/2014/main" id="{D3F24E4A-F8F2-421A-B957-F2F63C4AC471}"/>
              </a:ext>
            </a:extLst>
          </p:cNvPr>
          <p:cNvSpPr>
            <a:spLocks noChangeShapeType="1"/>
          </p:cNvSpPr>
          <p:nvPr/>
        </p:nvSpPr>
        <p:spPr bwMode="auto">
          <a:xfrm>
            <a:off x="7696200" y="6438900"/>
            <a:ext cx="914400" cy="0"/>
          </a:xfrm>
          <a:prstGeom prst="line">
            <a:avLst/>
          </a:prstGeom>
          <a:noFill/>
          <a:ln w="28575">
            <a:solidFill>
              <a:schemeClr val="tx1"/>
            </a:solidFill>
            <a:round/>
            <a:headEnd/>
            <a:tailEnd/>
          </a:ln>
        </p:spPr>
        <p:txBody>
          <a:bodyPr wrap="none" anchor="ctr"/>
          <a:lstStyle/>
          <a:p>
            <a:endParaRPr lang="en-US"/>
          </a:p>
        </p:txBody>
      </p:sp>
      <p:graphicFrame>
        <p:nvGraphicFramePr>
          <p:cNvPr id="13" name="Object 11">
            <a:extLst>
              <a:ext uri="{FF2B5EF4-FFF2-40B4-BE49-F238E27FC236}">
                <a16:creationId xmlns:a16="http://schemas.microsoft.com/office/drawing/2014/main" id="{6FD64477-29E3-4198-8093-A9CFFEB62D2D}"/>
              </a:ext>
            </a:extLst>
          </p:cNvPr>
          <p:cNvGraphicFramePr>
            <a:graphicFrameLocks noChangeAspect="1"/>
          </p:cNvGraphicFramePr>
          <p:nvPr/>
        </p:nvGraphicFramePr>
        <p:xfrm flipV="1">
          <a:off x="515938" y="5842000"/>
          <a:ext cx="3116262" cy="708025"/>
        </p:xfrm>
        <a:graphic>
          <a:graphicData uri="http://schemas.openxmlformats.org/presentationml/2006/ole">
            <mc:AlternateContent xmlns:mc="http://schemas.openxmlformats.org/markup-compatibility/2006">
              <mc:Choice xmlns:v="urn:schemas-microsoft-com:vml" Requires="v">
                <p:oleObj spid="_x0000_s4127" name="Drawing" r:id="rId7" imgW="5570280" imgH="1265040" progId="">
                  <p:embed/>
                </p:oleObj>
              </mc:Choice>
              <mc:Fallback>
                <p:oleObj name="Drawing" r:id="rId7" imgW="5570280" imgH="1265040" progId="">
                  <p:embed/>
                  <p:pic>
                    <p:nvPicPr>
                      <p:cNvPr id="410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V="1">
                        <a:off x="515938" y="5842000"/>
                        <a:ext cx="3116262"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Rectangle 12">
            <a:extLst>
              <a:ext uri="{FF2B5EF4-FFF2-40B4-BE49-F238E27FC236}">
                <a16:creationId xmlns:a16="http://schemas.microsoft.com/office/drawing/2014/main" id="{B0475102-7AF6-4741-AE66-ED7AA943A4D9}"/>
              </a:ext>
            </a:extLst>
          </p:cNvPr>
          <p:cNvSpPr>
            <a:spLocks noChangeArrowheads="1"/>
          </p:cNvSpPr>
          <p:nvPr/>
        </p:nvSpPr>
        <p:spPr bwMode="auto">
          <a:xfrm>
            <a:off x="3565525" y="5715000"/>
            <a:ext cx="1235075" cy="274638"/>
          </a:xfrm>
          <a:prstGeom prst="rect">
            <a:avLst/>
          </a:prstGeom>
          <a:noFill/>
          <a:ln w="9525">
            <a:noFill/>
            <a:miter lim="800000"/>
            <a:headEnd/>
            <a:tailEnd/>
          </a:ln>
        </p:spPr>
        <p:txBody>
          <a:bodyPr wrap="none">
            <a:spAutoFit/>
          </a:bodyPr>
          <a:lstStyle/>
          <a:p>
            <a:r>
              <a:rPr lang="en-US" sz="1200">
                <a:latin typeface="Arial Black" pitchFamily="34" charset="0"/>
              </a:rPr>
              <a:t>GEAR DOWN</a:t>
            </a:r>
          </a:p>
        </p:txBody>
      </p:sp>
      <p:sp>
        <p:nvSpPr>
          <p:cNvPr id="15" name="Rectangle 13">
            <a:extLst>
              <a:ext uri="{FF2B5EF4-FFF2-40B4-BE49-F238E27FC236}">
                <a16:creationId xmlns:a16="http://schemas.microsoft.com/office/drawing/2014/main" id="{28A4B45C-CC79-45C1-B66B-9B691DB544BB}"/>
              </a:ext>
            </a:extLst>
          </p:cNvPr>
          <p:cNvSpPr>
            <a:spLocks noChangeArrowheads="1"/>
          </p:cNvSpPr>
          <p:nvPr/>
        </p:nvSpPr>
        <p:spPr bwMode="auto">
          <a:xfrm>
            <a:off x="114300" y="5791200"/>
            <a:ext cx="2057400" cy="274638"/>
          </a:xfrm>
          <a:prstGeom prst="rect">
            <a:avLst/>
          </a:prstGeom>
          <a:noFill/>
          <a:ln w="9525">
            <a:noFill/>
            <a:miter lim="800000"/>
            <a:headEnd/>
            <a:tailEnd/>
          </a:ln>
        </p:spPr>
        <p:txBody>
          <a:bodyPr>
            <a:spAutoFit/>
          </a:bodyPr>
          <a:lstStyle/>
          <a:p>
            <a:r>
              <a:rPr lang="en-US" sz="1200">
                <a:latin typeface="Arial Black" pitchFamily="34" charset="0"/>
              </a:rPr>
              <a:t>TAPE RECORDER OFF</a:t>
            </a:r>
          </a:p>
        </p:txBody>
      </p:sp>
      <p:sp>
        <p:nvSpPr>
          <p:cNvPr id="16" name="Rectangle 14">
            <a:extLst>
              <a:ext uri="{FF2B5EF4-FFF2-40B4-BE49-F238E27FC236}">
                <a16:creationId xmlns:a16="http://schemas.microsoft.com/office/drawing/2014/main" id="{4A895120-C868-43D2-90DE-B5966668E966}"/>
              </a:ext>
            </a:extLst>
          </p:cNvPr>
          <p:cNvSpPr>
            <a:spLocks noChangeArrowheads="1"/>
          </p:cNvSpPr>
          <p:nvPr/>
        </p:nvSpPr>
        <p:spPr bwMode="auto">
          <a:xfrm>
            <a:off x="533400" y="6248400"/>
            <a:ext cx="387350" cy="274638"/>
          </a:xfrm>
          <a:prstGeom prst="rect">
            <a:avLst/>
          </a:prstGeom>
          <a:noFill/>
          <a:ln w="9525">
            <a:noFill/>
            <a:miter lim="800000"/>
            <a:headEnd/>
            <a:tailEnd/>
          </a:ln>
        </p:spPr>
        <p:txBody>
          <a:bodyPr wrap="none">
            <a:spAutoFit/>
          </a:bodyPr>
          <a:lstStyle/>
          <a:p>
            <a:r>
              <a:rPr lang="en-US" sz="1200">
                <a:latin typeface="Arial Black" pitchFamily="34" charset="0"/>
              </a:rPr>
              <a:t>10</a:t>
            </a:r>
          </a:p>
        </p:txBody>
      </p:sp>
      <p:sp>
        <p:nvSpPr>
          <p:cNvPr id="17" name="Rectangle 15">
            <a:extLst>
              <a:ext uri="{FF2B5EF4-FFF2-40B4-BE49-F238E27FC236}">
                <a16:creationId xmlns:a16="http://schemas.microsoft.com/office/drawing/2014/main" id="{5F2F1140-7BA8-4154-B85C-A39EA4CD0C1B}"/>
              </a:ext>
            </a:extLst>
          </p:cNvPr>
          <p:cNvSpPr>
            <a:spLocks noChangeArrowheads="1"/>
          </p:cNvSpPr>
          <p:nvPr/>
        </p:nvSpPr>
        <p:spPr bwMode="auto">
          <a:xfrm>
            <a:off x="850900" y="6248400"/>
            <a:ext cx="285750" cy="274638"/>
          </a:xfrm>
          <a:prstGeom prst="rect">
            <a:avLst/>
          </a:prstGeom>
          <a:noFill/>
          <a:ln w="9525">
            <a:noFill/>
            <a:miter lim="800000"/>
            <a:headEnd/>
            <a:tailEnd/>
          </a:ln>
        </p:spPr>
        <p:txBody>
          <a:bodyPr wrap="none">
            <a:spAutoFit/>
          </a:bodyPr>
          <a:lstStyle/>
          <a:p>
            <a:r>
              <a:rPr lang="en-US" sz="1200">
                <a:latin typeface="Arial Black" pitchFamily="34" charset="0"/>
              </a:rPr>
              <a:t>9</a:t>
            </a:r>
          </a:p>
        </p:txBody>
      </p:sp>
      <p:sp>
        <p:nvSpPr>
          <p:cNvPr id="18" name="Rectangle 16">
            <a:extLst>
              <a:ext uri="{FF2B5EF4-FFF2-40B4-BE49-F238E27FC236}">
                <a16:creationId xmlns:a16="http://schemas.microsoft.com/office/drawing/2014/main" id="{E7B369D7-B68E-4D2A-AE08-E85DDF52EB7E}"/>
              </a:ext>
            </a:extLst>
          </p:cNvPr>
          <p:cNvSpPr>
            <a:spLocks noChangeArrowheads="1"/>
          </p:cNvSpPr>
          <p:nvPr/>
        </p:nvSpPr>
        <p:spPr bwMode="auto">
          <a:xfrm>
            <a:off x="1092200" y="6248400"/>
            <a:ext cx="285750" cy="274638"/>
          </a:xfrm>
          <a:prstGeom prst="rect">
            <a:avLst/>
          </a:prstGeom>
          <a:noFill/>
          <a:ln w="9525">
            <a:noFill/>
            <a:miter lim="800000"/>
            <a:headEnd/>
            <a:tailEnd/>
          </a:ln>
        </p:spPr>
        <p:txBody>
          <a:bodyPr wrap="none">
            <a:spAutoFit/>
          </a:bodyPr>
          <a:lstStyle/>
          <a:p>
            <a:r>
              <a:rPr lang="en-US" sz="1200">
                <a:latin typeface="Arial Black" pitchFamily="34" charset="0"/>
              </a:rPr>
              <a:t>8</a:t>
            </a:r>
          </a:p>
        </p:txBody>
      </p:sp>
      <p:sp>
        <p:nvSpPr>
          <p:cNvPr id="19" name="Rectangle 17">
            <a:extLst>
              <a:ext uri="{FF2B5EF4-FFF2-40B4-BE49-F238E27FC236}">
                <a16:creationId xmlns:a16="http://schemas.microsoft.com/office/drawing/2014/main" id="{6323C357-94BA-4507-8FB9-FA0E6698D153}"/>
              </a:ext>
            </a:extLst>
          </p:cNvPr>
          <p:cNvSpPr>
            <a:spLocks noChangeArrowheads="1"/>
          </p:cNvSpPr>
          <p:nvPr/>
        </p:nvSpPr>
        <p:spPr bwMode="auto">
          <a:xfrm>
            <a:off x="2057400" y="6248400"/>
            <a:ext cx="285750" cy="274638"/>
          </a:xfrm>
          <a:prstGeom prst="rect">
            <a:avLst/>
          </a:prstGeom>
          <a:noFill/>
          <a:ln w="9525">
            <a:noFill/>
            <a:miter lim="800000"/>
            <a:headEnd/>
            <a:tailEnd/>
          </a:ln>
        </p:spPr>
        <p:txBody>
          <a:bodyPr wrap="none">
            <a:spAutoFit/>
          </a:bodyPr>
          <a:lstStyle/>
          <a:p>
            <a:r>
              <a:rPr lang="en-US" sz="1200">
                <a:latin typeface="Arial Black" pitchFamily="34" charset="0"/>
              </a:rPr>
              <a:t>4</a:t>
            </a:r>
          </a:p>
        </p:txBody>
      </p:sp>
      <p:sp>
        <p:nvSpPr>
          <p:cNvPr id="20" name="Rectangle 18">
            <a:extLst>
              <a:ext uri="{FF2B5EF4-FFF2-40B4-BE49-F238E27FC236}">
                <a16:creationId xmlns:a16="http://schemas.microsoft.com/office/drawing/2014/main" id="{B0401B9A-6BD2-40A8-BD8B-598FACAAF23C}"/>
              </a:ext>
            </a:extLst>
          </p:cNvPr>
          <p:cNvSpPr>
            <a:spLocks noChangeArrowheads="1"/>
          </p:cNvSpPr>
          <p:nvPr/>
        </p:nvSpPr>
        <p:spPr bwMode="auto">
          <a:xfrm>
            <a:off x="1600200" y="6248400"/>
            <a:ext cx="285750" cy="274638"/>
          </a:xfrm>
          <a:prstGeom prst="rect">
            <a:avLst/>
          </a:prstGeom>
          <a:noFill/>
          <a:ln w="9525">
            <a:noFill/>
            <a:miter lim="800000"/>
            <a:headEnd/>
            <a:tailEnd/>
          </a:ln>
        </p:spPr>
        <p:txBody>
          <a:bodyPr wrap="none">
            <a:spAutoFit/>
          </a:bodyPr>
          <a:lstStyle/>
          <a:p>
            <a:r>
              <a:rPr lang="en-US" sz="1200">
                <a:latin typeface="Arial Black" pitchFamily="34" charset="0"/>
              </a:rPr>
              <a:t>6</a:t>
            </a:r>
          </a:p>
        </p:txBody>
      </p:sp>
      <p:sp>
        <p:nvSpPr>
          <p:cNvPr id="21" name="Rectangle 19">
            <a:extLst>
              <a:ext uri="{FF2B5EF4-FFF2-40B4-BE49-F238E27FC236}">
                <a16:creationId xmlns:a16="http://schemas.microsoft.com/office/drawing/2014/main" id="{662AFF3D-4ADA-4ABF-ADA4-9CCBD09909E2}"/>
              </a:ext>
            </a:extLst>
          </p:cNvPr>
          <p:cNvSpPr>
            <a:spLocks noChangeArrowheads="1"/>
          </p:cNvSpPr>
          <p:nvPr/>
        </p:nvSpPr>
        <p:spPr bwMode="auto">
          <a:xfrm>
            <a:off x="1828800" y="6248400"/>
            <a:ext cx="285750" cy="274638"/>
          </a:xfrm>
          <a:prstGeom prst="rect">
            <a:avLst/>
          </a:prstGeom>
          <a:noFill/>
          <a:ln w="9525">
            <a:noFill/>
            <a:miter lim="800000"/>
            <a:headEnd/>
            <a:tailEnd/>
          </a:ln>
        </p:spPr>
        <p:txBody>
          <a:bodyPr wrap="none">
            <a:spAutoFit/>
          </a:bodyPr>
          <a:lstStyle/>
          <a:p>
            <a:r>
              <a:rPr lang="en-US" sz="1200">
                <a:latin typeface="Arial Black" pitchFamily="34" charset="0"/>
              </a:rPr>
              <a:t>5</a:t>
            </a:r>
          </a:p>
        </p:txBody>
      </p:sp>
      <p:sp>
        <p:nvSpPr>
          <p:cNvPr id="22" name="Rectangle 20">
            <a:extLst>
              <a:ext uri="{FF2B5EF4-FFF2-40B4-BE49-F238E27FC236}">
                <a16:creationId xmlns:a16="http://schemas.microsoft.com/office/drawing/2014/main" id="{3010EF55-CB46-4762-BF76-A9C2B9938F25}"/>
              </a:ext>
            </a:extLst>
          </p:cNvPr>
          <p:cNvSpPr>
            <a:spLocks noChangeArrowheads="1"/>
          </p:cNvSpPr>
          <p:nvPr/>
        </p:nvSpPr>
        <p:spPr bwMode="auto">
          <a:xfrm>
            <a:off x="1346200" y="6248400"/>
            <a:ext cx="285750" cy="274638"/>
          </a:xfrm>
          <a:prstGeom prst="rect">
            <a:avLst/>
          </a:prstGeom>
          <a:noFill/>
          <a:ln w="9525">
            <a:noFill/>
            <a:miter lim="800000"/>
            <a:headEnd/>
            <a:tailEnd/>
          </a:ln>
        </p:spPr>
        <p:txBody>
          <a:bodyPr wrap="none">
            <a:spAutoFit/>
          </a:bodyPr>
          <a:lstStyle/>
          <a:p>
            <a:r>
              <a:rPr lang="en-US" sz="1200">
                <a:latin typeface="Arial Black" pitchFamily="34" charset="0"/>
              </a:rPr>
              <a:t>7</a:t>
            </a:r>
          </a:p>
        </p:txBody>
      </p:sp>
      <p:sp>
        <p:nvSpPr>
          <p:cNvPr id="23" name="Rectangle 21">
            <a:extLst>
              <a:ext uri="{FF2B5EF4-FFF2-40B4-BE49-F238E27FC236}">
                <a16:creationId xmlns:a16="http://schemas.microsoft.com/office/drawing/2014/main" id="{C2C30BF5-CB3D-4B06-BA11-9344D75DEE68}"/>
              </a:ext>
            </a:extLst>
          </p:cNvPr>
          <p:cNvSpPr>
            <a:spLocks noChangeArrowheads="1"/>
          </p:cNvSpPr>
          <p:nvPr/>
        </p:nvSpPr>
        <p:spPr bwMode="auto">
          <a:xfrm>
            <a:off x="2305050" y="6248400"/>
            <a:ext cx="285750" cy="274638"/>
          </a:xfrm>
          <a:prstGeom prst="rect">
            <a:avLst/>
          </a:prstGeom>
          <a:noFill/>
          <a:ln w="9525">
            <a:noFill/>
            <a:miter lim="800000"/>
            <a:headEnd/>
            <a:tailEnd/>
          </a:ln>
        </p:spPr>
        <p:txBody>
          <a:bodyPr wrap="none">
            <a:spAutoFit/>
          </a:bodyPr>
          <a:lstStyle/>
          <a:p>
            <a:r>
              <a:rPr lang="en-US" sz="1200">
                <a:latin typeface="Arial Black" pitchFamily="34" charset="0"/>
              </a:rPr>
              <a:t>3</a:t>
            </a:r>
          </a:p>
        </p:txBody>
      </p:sp>
      <p:sp>
        <p:nvSpPr>
          <p:cNvPr id="24" name="Rectangle 22">
            <a:extLst>
              <a:ext uri="{FF2B5EF4-FFF2-40B4-BE49-F238E27FC236}">
                <a16:creationId xmlns:a16="http://schemas.microsoft.com/office/drawing/2014/main" id="{BDD16C36-BF5D-4D85-931E-8E3F8A3ED84A}"/>
              </a:ext>
            </a:extLst>
          </p:cNvPr>
          <p:cNvSpPr>
            <a:spLocks noChangeArrowheads="1"/>
          </p:cNvSpPr>
          <p:nvPr/>
        </p:nvSpPr>
        <p:spPr bwMode="auto">
          <a:xfrm>
            <a:off x="2590800" y="6248400"/>
            <a:ext cx="285750" cy="274638"/>
          </a:xfrm>
          <a:prstGeom prst="rect">
            <a:avLst/>
          </a:prstGeom>
          <a:noFill/>
          <a:ln w="9525">
            <a:noFill/>
            <a:miter lim="800000"/>
            <a:headEnd/>
            <a:tailEnd/>
          </a:ln>
        </p:spPr>
        <p:txBody>
          <a:bodyPr wrap="none">
            <a:spAutoFit/>
          </a:bodyPr>
          <a:lstStyle/>
          <a:p>
            <a:r>
              <a:rPr lang="en-US" sz="1200">
                <a:latin typeface="Arial Black" pitchFamily="34" charset="0"/>
              </a:rPr>
              <a:t>2</a:t>
            </a:r>
          </a:p>
        </p:txBody>
      </p:sp>
      <p:sp>
        <p:nvSpPr>
          <p:cNvPr id="25" name="Rectangle 23">
            <a:extLst>
              <a:ext uri="{FF2B5EF4-FFF2-40B4-BE49-F238E27FC236}">
                <a16:creationId xmlns:a16="http://schemas.microsoft.com/office/drawing/2014/main" id="{4DAA3156-EC33-4878-B564-7E587D09481C}"/>
              </a:ext>
            </a:extLst>
          </p:cNvPr>
          <p:cNvSpPr>
            <a:spLocks noChangeArrowheads="1"/>
          </p:cNvSpPr>
          <p:nvPr/>
        </p:nvSpPr>
        <p:spPr bwMode="auto">
          <a:xfrm>
            <a:off x="2819400" y="6248400"/>
            <a:ext cx="285750" cy="274638"/>
          </a:xfrm>
          <a:prstGeom prst="rect">
            <a:avLst/>
          </a:prstGeom>
          <a:noFill/>
          <a:ln w="9525">
            <a:noFill/>
            <a:miter lim="800000"/>
            <a:headEnd/>
            <a:tailEnd/>
          </a:ln>
        </p:spPr>
        <p:txBody>
          <a:bodyPr wrap="none">
            <a:spAutoFit/>
          </a:bodyPr>
          <a:lstStyle/>
          <a:p>
            <a:r>
              <a:rPr lang="en-US" sz="1200">
                <a:latin typeface="Arial Black" pitchFamily="34" charset="0"/>
              </a:rPr>
              <a:t>1</a:t>
            </a:r>
          </a:p>
        </p:txBody>
      </p:sp>
      <p:sp>
        <p:nvSpPr>
          <p:cNvPr id="26" name="Rectangle 24">
            <a:extLst>
              <a:ext uri="{FF2B5EF4-FFF2-40B4-BE49-F238E27FC236}">
                <a16:creationId xmlns:a16="http://schemas.microsoft.com/office/drawing/2014/main" id="{522A6821-901B-43CF-84B2-B39A338CCCC0}"/>
              </a:ext>
            </a:extLst>
          </p:cNvPr>
          <p:cNvSpPr>
            <a:spLocks noChangeArrowheads="1"/>
          </p:cNvSpPr>
          <p:nvPr/>
        </p:nvSpPr>
        <p:spPr bwMode="auto">
          <a:xfrm>
            <a:off x="3124200" y="6248400"/>
            <a:ext cx="1606550" cy="274638"/>
          </a:xfrm>
          <a:prstGeom prst="rect">
            <a:avLst/>
          </a:prstGeom>
          <a:noFill/>
          <a:ln w="9525">
            <a:noFill/>
            <a:miter lim="800000"/>
            <a:headEnd/>
            <a:tailEnd/>
          </a:ln>
        </p:spPr>
        <p:txBody>
          <a:bodyPr wrap="none">
            <a:spAutoFit/>
          </a:bodyPr>
          <a:lstStyle/>
          <a:p>
            <a:r>
              <a:rPr lang="en-US" sz="1200">
                <a:latin typeface="Arial Black" pitchFamily="34" charset="0"/>
              </a:rPr>
              <a:t>DISCRETE WORD</a:t>
            </a:r>
          </a:p>
        </p:txBody>
      </p:sp>
      <p:grpSp>
        <p:nvGrpSpPr>
          <p:cNvPr id="28" name="Group 29">
            <a:extLst>
              <a:ext uri="{FF2B5EF4-FFF2-40B4-BE49-F238E27FC236}">
                <a16:creationId xmlns:a16="http://schemas.microsoft.com/office/drawing/2014/main" id="{CF9BA2ED-AD0D-471D-90DC-A5B3C2B20CBC}"/>
              </a:ext>
            </a:extLst>
          </p:cNvPr>
          <p:cNvGrpSpPr>
            <a:grpSpLocks noChangeAspect="1"/>
          </p:cNvGrpSpPr>
          <p:nvPr/>
        </p:nvGrpSpPr>
        <p:grpSpPr bwMode="auto">
          <a:xfrm>
            <a:off x="304800" y="3048000"/>
            <a:ext cx="5634038" cy="2652713"/>
            <a:chOff x="192" y="1920"/>
            <a:chExt cx="3549" cy="1671"/>
          </a:xfrm>
        </p:grpSpPr>
        <p:sp>
          <p:nvSpPr>
            <p:cNvPr id="29" name="AutoShape 28">
              <a:extLst>
                <a:ext uri="{FF2B5EF4-FFF2-40B4-BE49-F238E27FC236}">
                  <a16:creationId xmlns:a16="http://schemas.microsoft.com/office/drawing/2014/main" id="{D21B471A-DAB7-48B2-A75D-15C52DB8D786}"/>
                </a:ext>
              </a:extLst>
            </p:cNvPr>
            <p:cNvSpPr>
              <a:spLocks noChangeAspect="1" noChangeArrowheads="1" noTextEdit="1"/>
            </p:cNvSpPr>
            <p:nvPr/>
          </p:nvSpPr>
          <p:spPr bwMode="auto">
            <a:xfrm>
              <a:off x="192" y="1920"/>
              <a:ext cx="3549" cy="1671"/>
            </a:xfrm>
            <a:prstGeom prst="rect">
              <a:avLst/>
            </a:prstGeom>
            <a:noFill/>
            <a:ln w="9525">
              <a:noFill/>
              <a:miter lim="800000"/>
              <a:headEnd/>
              <a:tailEnd/>
            </a:ln>
          </p:spPr>
          <p:txBody>
            <a:bodyPr/>
            <a:lstStyle/>
            <a:p>
              <a:endParaRPr lang="en-US"/>
            </a:p>
          </p:txBody>
        </p:sp>
        <p:sp>
          <p:nvSpPr>
            <p:cNvPr id="30" name="Rectangle 30">
              <a:extLst>
                <a:ext uri="{FF2B5EF4-FFF2-40B4-BE49-F238E27FC236}">
                  <a16:creationId xmlns:a16="http://schemas.microsoft.com/office/drawing/2014/main" id="{A63AFAFC-74A8-478C-AB55-EA1EA4607125}"/>
                </a:ext>
              </a:extLst>
            </p:cNvPr>
            <p:cNvSpPr>
              <a:spLocks noChangeArrowheads="1"/>
            </p:cNvSpPr>
            <p:nvPr/>
          </p:nvSpPr>
          <p:spPr bwMode="auto">
            <a:xfrm>
              <a:off x="880" y="1921"/>
              <a:ext cx="1091" cy="137"/>
            </a:xfrm>
            <a:prstGeom prst="rect">
              <a:avLst/>
            </a:prstGeom>
            <a:noFill/>
            <a:ln w="9525">
              <a:noFill/>
              <a:miter lim="800000"/>
              <a:headEnd/>
              <a:tailEnd/>
            </a:ln>
          </p:spPr>
          <p:txBody>
            <a:bodyPr wrap="none" lIns="0" tIns="0" rIns="0" bIns="0">
              <a:spAutoFit/>
            </a:bodyPr>
            <a:lstStyle/>
            <a:p>
              <a:r>
                <a:rPr lang="en-US" sz="1000">
                  <a:solidFill>
                    <a:srgbClr val="000000"/>
                  </a:solidFill>
                  <a:latin typeface="Arial Black" pitchFamily="34" charset="0"/>
                </a:rPr>
                <a:t>PARAMETER LOCATION</a:t>
              </a:r>
              <a:endParaRPr lang="en-US"/>
            </a:p>
          </p:txBody>
        </p:sp>
        <p:sp>
          <p:nvSpPr>
            <p:cNvPr id="31" name="Rectangle 31">
              <a:extLst>
                <a:ext uri="{FF2B5EF4-FFF2-40B4-BE49-F238E27FC236}">
                  <a16:creationId xmlns:a16="http://schemas.microsoft.com/office/drawing/2014/main" id="{EE439AD5-E193-4BAA-ABF8-227531251796}"/>
                </a:ext>
              </a:extLst>
            </p:cNvPr>
            <p:cNvSpPr>
              <a:spLocks noChangeArrowheads="1"/>
            </p:cNvSpPr>
            <p:nvPr/>
          </p:nvSpPr>
          <p:spPr bwMode="auto">
            <a:xfrm>
              <a:off x="1532" y="2033"/>
              <a:ext cx="315" cy="137"/>
            </a:xfrm>
            <a:prstGeom prst="rect">
              <a:avLst/>
            </a:prstGeom>
            <a:noFill/>
            <a:ln w="9525">
              <a:noFill/>
              <a:miter lim="800000"/>
              <a:headEnd/>
              <a:tailEnd/>
            </a:ln>
          </p:spPr>
          <p:txBody>
            <a:bodyPr wrap="none" lIns="0" tIns="0" rIns="0" bIns="0">
              <a:spAutoFit/>
            </a:bodyPr>
            <a:lstStyle/>
            <a:p>
              <a:r>
                <a:rPr lang="en-US" sz="1000">
                  <a:solidFill>
                    <a:srgbClr val="000000"/>
                  </a:solidFill>
                  <a:latin typeface="Arial Black" pitchFamily="34" charset="0"/>
                </a:rPr>
                <a:t>WORD</a:t>
              </a:r>
              <a:endParaRPr lang="en-US"/>
            </a:p>
          </p:txBody>
        </p:sp>
        <p:sp>
          <p:nvSpPr>
            <p:cNvPr id="32" name="Rectangle 32">
              <a:extLst>
                <a:ext uri="{FF2B5EF4-FFF2-40B4-BE49-F238E27FC236}">
                  <a16:creationId xmlns:a16="http://schemas.microsoft.com/office/drawing/2014/main" id="{26D8F7F5-F137-4A1B-98DB-615A998030F8}"/>
                </a:ext>
              </a:extLst>
            </p:cNvPr>
            <p:cNvSpPr>
              <a:spLocks noChangeArrowheads="1"/>
            </p:cNvSpPr>
            <p:nvPr/>
          </p:nvSpPr>
          <p:spPr bwMode="auto">
            <a:xfrm>
              <a:off x="1943" y="2033"/>
              <a:ext cx="354" cy="137"/>
            </a:xfrm>
            <a:prstGeom prst="rect">
              <a:avLst/>
            </a:prstGeom>
            <a:noFill/>
            <a:ln w="9525">
              <a:noFill/>
              <a:miter lim="800000"/>
              <a:headEnd/>
              <a:tailEnd/>
            </a:ln>
          </p:spPr>
          <p:txBody>
            <a:bodyPr wrap="none" lIns="0" tIns="0" rIns="0" bIns="0">
              <a:spAutoFit/>
            </a:bodyPr>
            <a:lstStyle/>
            <a:p>
              <a:r>
                <a:rPr lang="en-US" sz="1000">
                  <a:solidFill>
                    <a:srgbClr val="000000"/>
                  </a:solidFill>
                  <a:latin typeface="Arial Black" pitchFamily="34" charset="0"/>
                </a:rPr>
                <a:t>FRAME</a:t>
              </a:r>
              <a:endParaRPr lang="en-US"/>
            </a:p>
          </p:txBody>
        </p:sp>
        <p:sp>
          <p:nvSpPr>
            <p:cNvPr id="33" name="Rectangle 33">
              <a:extLst>
                <a:ext uri="{FF2B5EF4-FFF2-40B4-BE49-F238E27FC236}">
                  <a16:creationId xmlns:a16="http://schemas.microsoft.com/office/drawing/2014/main" id="{3336AACC-27A9-4905-AE2E-2795643B3B58}"/>
                </a:ext>
              </a:extLst>
            </p:cNvPr>
            <p:cNvSpPr>
              <a:spLocks noChangeArrowheads="1"/>
            </p:cNvSpPr>
            <p:nvPr/>
          </p:nvSpPr>
          <p:spPr bwMode="auto">
            <a:xfrm>
              <a:off x="2394" y="2033"/>
              <a:ext cx="195" cy="137"/>
            </a:xfrm>
            <a:prstGeom prst="rect">
              <a:avLst/>
            </a:prstGeom>
            <a:noFill/>
            <a:ln w="9525">
              <a:noFill/>
              <a:miter lim="800000"/>
              <a:headEnd/>
              <a:tailEnd/>
            </a:ln>
          </p:spPr>
          <p:txBody>
            <a:bodyPr wrap="none" lIns="0" tIns="0" rIns="0" bIns="0">
              <a:spAutoFit/>
            </a:bodyPr>
            <a:lstStyle/>
            <a:p>
              <a:r>
                <a:rPr lang="en-US" sz="1000">
                  <a:solidFill>
                    <a:srgbClr val="000000"/>
                  </a:solidFill>
                  <a:latin typeface="Arial Black" pitchFamily="34" charset="0"/>
                </a:rPr>
                <a:t>BIT</a:t>
              </a:r>
              <a:endParaRPr lang="en-US"/>
            </a:p>
          </p:txBody>
        </p:sp>
        <p:sp>
          <p:nvSpPr>
            <p:cNvPr id="34" name="Rectangle 34">
              <a:extLst>
                <a:ext uri="{FF2B5EF4-FFF2-40B4-BE49-F238E27FC236}">
                  <a16:creationId xmlns:a16="http://schemas.microsoft.com/office/drawing/2014/main" id="{CA43B389-E811-483D-9E53-D9C398E234FE}"/>
                </a:ext>
              </a:extLst>
            </p:cNvPr>
            <p:cNvSpPr>
              <a:spLocks noChangeArrowheads="1"/>
            </p:cNvSpPr>
            <p:nvPr/>
          </p:nvSpPr>
          <p:spPr bwMode="auto">
            <a:xfrm>
              <a:off x="238" y="2147"/>
              <a:ext cx="262" cy="137"/>
            </a:xfrm>
            <a:prstGeom prst="rect">
              <a:avLst/>
            </a:prstGeom>
            <a:noFill/>
            <a:ln w="9525">
              <a:noFill/>
              <a:miter lim="800000"/>
              <a:headEnd/>
              <a:tailEnd/>
            </a:ln>
          </p:spPr>
          <p:txBody>
            <a:bodyPr wrap="none" lIns="0" tIns="0" rIns="0" bIns="0">
              <a:spAutoFit/>
            </a:bodyPr>
            <a:lstStyle/>
            <a:p>
              <a:r>
                <a:rPr lang="en-US" sz="1000">
                  <a:solidFill>
                    <a:srgbClr val="000000"/>
                  </a:solidFill>
                  <a:latin typeface="Arial Black" pitchFamily="34" charset="0"/>
                </a:rPr>
                <a:t>RUD </a:t>
              </a:r>
              <a:endParaRPr lang="en-US"/>
            </a:p>
          </p:txBody>
        </p:sp>
        <p:sp>
          <p:nvSpPr>
            <p:cNvPr id="35" name="Rectangle 35">
              <a:extLst>
                <a:ext uri="{FF2B5EF4-FFF2-40B4-BE49-F238E27FC236}">
                  <a16:creationId xmlns:a16="http://schemas.microsoft.com/office/drawing/2014/main" id="{7F3F5FDB-B6D9-40A5-B7D9-99FB8054492F}"/>
                </a:ext>
              </a:extLst>
            </p:cNvPr>
            <p:cNvSpPr>
              <a:spLocks noChangeArrowheads="1"/>
            </p:cNvSpPr>
            <p:nvPr/>
          </p:nvSpPr>
          <p:spPr bwMode="auto">
            <a:xfrm>
              <a:off x="456" y="2147"/>
              <a:ext cx="226" cy="137"/>
            </a:xfrm>
            <a:prstGeom prst="rect">
              <a:avLst/>
            </a:prstGeom>
            <a:noFill/>
            <a:ln w="9525">
              <a:noFill/>
              <a:miter lim="800000"/>
              <a:headEnd/>
              <a:tailEnd/>
            </a:ln>
          </p:spPr>
          <p:txBody>
            <a:bodyPr wrap="none" lIns="0" tIns="0" rIns="0" bIns="0">
              <a:spAutoFit/>
            </a:bodyPr>
            <a:lstStyle/>
            <a:p>
              <a:r>
                <a:rPr lang="en-US" sz="1000">
                  <a:solidFill>
                    <a:srgbClr val="000000"/>
                  </a:solidFill>
                  <a:latin typeface="Arial Black" pitchFamily="34" charset="0"/>
                </a:rPr>
                <a:t>POS</a:t>
              </a:r>
              <a:endParaRPr lang="en-US"/>
            </a:p>
          </p:txBody>
        </p:sp>
        <p:sp>
          <p:nvSpPr>
            <p:cNvPr id="36" name="Rectangle 36">
              <a:extLst>
                <a:ext uri="{FF2B5EF4-FFF2-40B4-BE49-F238E27FC236}">
                  <a16:creationId xmlns:a16="http://schemas.microsoft.com/office/drawing/2014/main" id="{68605E3D-2D34-4DC1-9C6E-F42146CD7B4D}"/>
                </a:ext>
              </a:extLst>
            </p:cNvPr>
            <p:cNvSpPr>
              <a:spLocks noChangeArrowheads="1"/>
            </p:cNvSpPr>
            <p:nvPr/>
          </p:nvSpPr>
          <p:spPr bwMode="auto">
            <a:xfrm>
              <a:off x="1588" y="2147"/>
              <a:ext cx="204" cy="137"/>
            </a:xfrm>
            <a:prstGeom prst="rect">
              <a:avLst/>
            </a:prstGeom>
            <a:noFill/>
            <a:ln w="9525">
              <a:noFill/>
              <a:miter lim="800000"/>
              <a:headEnd/>
              <a:tailEnd/>
            </a:ln>
          </p:spPr>
          <p:txBody>
            <a:bodyPr wrap="none" lIns="0" tIns="0" rIns="0" bIns="0">
              <a:spAutoFit/>
            </a:bodyPr>
            <a:lstStyle/>
            <a:p>
              <a:r>
                <a:rPr lang="en-US" sz="1000">
                  <a:solidFill>
                    <a:srgbClr val="000000"/>
                  </a:solidFill>
                  <a:latin typeface="Arial Black" pitchFamily="34" charset="0"/>
                </a:rPr>
                <a:t>3, 8</a:t>
              </a:r>
              <a:endParaRPr lang="en-US"/>
            </a:p>
          </p:txBody>
        </p:sp>
        <p:sp>
          <p:nvSpPr>
            <p:cNvPr id="37" name="Rectangle 37">
              <a:extLst>
                <a:ext uri="{FF2B5EF4-FFF2-40B4-BE49-F238E27FC236}">
                  <a16:creationId xmlns:a16="http://schemas.microsoft.com/office/drawing/2014/main" id="{E4992FF5-32F0-4BE4-A4FA-E4E3F9E0A0E1}"/>
                </a:ext>
              </a:extLst>
            </p:cNvPr>
            <p:cNvSpPr>
              <a:spLocks noChangeArrowheads="1"/>
            </p:cNvSpPr>
            <p:nvPr/>
          </p:nvSpPr>
          <p:spPr bwMode="auto">
            <a:xfrm>
              <a:off x="2072" y="2147"/>
              <a:ext cx="97" cy="137"/>
            </a:xfrm>
            <a:prstGeom prst="rect">
              <a:avLst/>
            </a:prstGeom>
            <a:noFill/>
            <a:ln w="9525">
              <a:noFill/>
              <a:miter lim="800000"/>
              <a:headEnd/>
              <a:tailEnd/>
            </a:ln>
          </p:spPr>
          <p:txBody>
            <a:bodyPr wrap="none" lIns="0" tIns="0" rIns="0" bIns="0">
              <a:spAutoFit/>
            </a:bodyPr>
            <a:lstStyle/>
            <a:p>
              <a:r>
                <a:rPr lang="en-US" sz="1000">
                  <a:solidFill>
                    <a:srgbClr val="000000"/>
                  </a:solidFill>
                  <a:latin typeface="Arial Black" pitchFamily="34" charset="0"/>
                </a:rPr>
                <a:t>0</a:t>
              </a:r>
              <a:endParaRPr lang="en-US"/>
            </a:p>
          </p:txBody>
        </p:sp>
        <p:sp>
          <p:nvSpPr>
            <p:cNvPr id="38" name="Rectangle 38">
              <a:extLst>
                <a:ext uri="{FF2B5EF4-FFF2-40B4-BE49-F238E27FC236}">
                  <a16:creationId xmlns:a16="http://schemas.microsoft.com/office/drawing/2014/main" id="{0FFDDF0F-ADE6-459A-A600-EFAE2884C998}"/>
                </a:ext>
              </a:extLst>
            </p:cNvPr>
            <p:cNvSpPr>
              <a:spLocks noChangeArrowheads="1"/>
            </p:cNvSpPr>
            <p:nvPr/>
          </p:nvSpPr>
          <p:spPr bwMode="auto">
            <a:xfrm>
              <a:off x="238" y="2259"/>
              <a:ext cx="1174" cy="137"/>
            </a:xfrm>
            <a:prstGeom prst="rect">
              <a:avLst/>
            </a:prstGeom>
            <a:noFill/>
            <a:ln w="9525">
              <a:noFill/>
              <a:miter lim="800000"/>
              <a:headEnd/>
              <a:tailEnd/>
            </a:ln>
          </p:spPr>
          <p:txBody>
            <a:bodyPr wrap="none" lIns="0" tIns="0" rIns="0" bIns="0">
              <a:spAutoFit/>
            </a:bodyPr>
            <a:lstStyle/>
            <a:p>
              <a:r>
                <a:rPr lang="en-US" sz="1000">
                  <a:solidFill>
                    <a:srgbClr val="000000"/>
                  </a:solidFill>
                  <a:latin typeface="Arial Black" pitchFamily="34" charset="0"/>
                </a:rPr>
                <a:t>OAT (OUTSIDE AIR TEMP)</a:t>
              </a:r>
              <a:endParaRPr lang="en-US"/>
            </a:p>
          </p:txBody>
        </p:sp>
        <p:sp>
          <p:nvSpPr>
            <p:cNvPr id="39" name="Rectangle 39">
              <a:extLst>
                <a:ext uri="{FF2B5EF4-FFF2-40B4-BE49-F238E27FC236}">
                  <a16:creationId xmlns:a16="http://schemas.microsoft.com/office/drawing/2014/main" id="{81A1B47A-6911-4BD2-954C-98D4057A48A4}"/>
                </a:ext>
              </a:extLst>
            </p:cNvPr>
            <p:cNvSpPr>
              <a:spLocks noChangeArrowheads="1"/>
            </p:cNvSpPr>
            <p:nvPr/>
          </p:nvSpPr>
          <p:spPr bwMode="auto">
            <a:xfrm>
              <a:off x="1641" y="2259"/>
              <a:ext cx="97" cy="137"/>
            </a:xfrm>
            <a:prstGeom prst="rect">
              <a:avLst/>
            </a:prstGeom>
            <a:noFill/>
            <a:ln w="9525">
              <a:noFill/>
              <a:miter lim="800000"/>
              <a:headEnd/>
              <a:tailEnd/>
            </a:ln>
          </p:spPr>
          <p:txBody>
            <a:bodyPr wrap="none" lIns="0" tIns="0" rIns="0" bIns="0">
              <a:spAutoFit/>
            </a:bodyPr>
            <a:lstStyle/>
            <a:p>
              <a:r>
                <a:rPr lang="en-US" sz="1000">
                  <a:solidFill>
                    <a:srgbClr val="000000"/>
                  </a:solidFill>
                  <a:latin typeface="Arial Black" pitchFamily="34" charset="0"/>
                </a:rPr>
                <a:t>4</a:t>
              </a:r>
              <a:endParaRPr lang="en-US"/>
            </a:p>
          </p:txBody>
        </p:sp>
        <p:sp>
          <p:nvSpPr>
            <p:cNvPr id="40" name="Rectangle 40">
              <a:extLst>
                <a:ext uri="{FF2B5EF4-FFF2-40B4-BE49-F238E27FC236}">
                  <a16:creationId xmlns:a16="http://schemas.microsoft.com/office/drawing/2014/main" id="{AF7FB8CC-B86E-46DB-B485-877CCF832863}"/>
                </a:ext>
              </a:extLst>
            </p:cNvPr>
            <p:cNvSpPr>
              <a:spLocks noChangeArrowheads="1"/>
            </p:cNvSpPr>
            <p:nvPr/>
          </p:nvSpPr>
          <p:spPr bwMode="auto">
            <a:xfrm>
              <a:off x="2072" y="2259"/>
              <a:ext cx="97" cy="137"/>
            </a:xfrm>
            <a:prstGeom prst="rect">
              <a:avLst/>
            </a:prstGeom>
            <a:noFill/>
            <a:ln w="9525">
              <a:noFill/>
              <a:miter lim="800000"/>
              <a:headEnd/>
              <a:tailEnd/>
            </a:ln>
          </p:spPr>
          <p:txBody>
            <a:bodyPr wrap="none" lIns="0" tIns="0" rIns="0" bIns="0">
              <a:spAutoFit/>
            </a:bodyPr>
            <a:lstStyle/>
            <a:p>
              <a:r>
                <a:rPr lang="en-US" sz="1000">
                  <a:solidFill>
                    <a:srgbClr val="000000"/>
                  </a:solidFill>
                  <a:latin typeface="Arial Black" pitchFamily="34" charset="0"/>
                </a:rPr>
                <a:t>0</a:t>
              </a:r>
              <a:endParaRPr lang="en-US"/>
            </a:p>
          </p:txBody>
        </p:sp>
        <p:sp>
          <p:nvSpPr>
            <p:cNvPr id="41" name="Rectangle 41">
              <a:extLst>
                <a:ext uri="{FF2B5EF4-FFF2-40B4-BE49-F238E27FC236}">
                  <a16:creationId xmlns:a16="http://schemas.microsoft.com/office/drawing/2014/main" id="{77E6F5B3-14B1-4DCB-A9AB-4380F7BCBE92}"/>
                </a:ext>
              </a:extLst>
            </p:cNvPr>
            <p:cNvSpPr>
              <a:spLocks noChangeArrowheads="1"/>
            </p:cNvSpPr>
            <p:nvPr/>
          </p:nvSpPr>
          <p:spPr bwMode="auto">
            <a:xfrm>
              <a:off x="238" y="2372"/>
              <a:ext cx="548" cy="137"/>
            </a:xfrm>
            <a:prstGeom prst="rect">
              <a:avLst/>
            </a:prstGeom>
            <a:noFill/>
            <a:ln w="9525">
              <a:noFill/>
              <a:miter lim="800000"/>
              <a:headEnd/>
              <a:tailEnd/>
            </a:ln>
          </p:spPr>
          <p:txBody>
            <a:bodyPr wrap="none" lIns="0" tIns="0" rIns="0" bIns="0">
              <a:spAutoFit/>
            </a:bodyPr>
            <a:lstStyle/>
            <a:p>
              <a:r>
                <a:rPr lang="en-US" sz="1000">
                  <a:solidFill>
                    <a:srgbClr val="000000"/>
                  </a:solidFill>
                  <a:latin typeface="Arial Black" pitchFamily="34" charset="0"/>
                </a:rPr>
                <a:t>FUEL TEMP</a:t>
              </a:r>
              <a:endParaRPr lang="en-US"/>
            </a:p>
          </p:txBody>
        </p:sp>
        <p:sp>
          <p:nvSpPr>
            <p:cNvPr id="42" name="Rectangle 42">
              <a:extLst>
                <a:ext uri="{FF2B5EF4-FFF2-40B4-BE49-F238E27FC236}">
                  <a16:creationId xmlns:a16="http://schemas.microsoft.com/office/drawing/2014/main" id="{A85BCABD-F5AF-4D13-94CE-05FCED849328}"/>
                </a:ext>
              </a:extLst>
            </p:cNvPr>
            <p:cNvSpPr>
              <a:spLocks noChangeArrowheads="1"/>
            </p:cNvSpPr>
            <p:nvPr/>
          </p:nvSpPr>
          <p:spPr bwMode="auto">
            <a:xfrm>
              <a:off x="1641" y="2372"/>
              <a:ext cx="97" cy="137"/>
            </a:xfrm>
            <a:prstGeom prst="rect">
              <a:avLst/>
            </a:prstGeom>
            <a:noFill/>
            <a:ln w="9525">
              <a:noFill/>
              <a:miter lim="800000"/>
              <a:headEnd/>
              <a:tailEnd/>
            </a:ln>
          </p:spPr>
          <p:txBody>
            <a:bodyPr wrap="none" lIns="0" tIns="0" rIns="0" bIns="0">
              <a:spAutoFit/>
            </a:bodyPr>
            <a:lstStyle/>
            <a:p>
              <a:r>
                <a:rPr lang="en-US" sz="1000">
                  <a:solidFill>
                    <a:srgbClr val="000000"/>
                  </a:solidFill>
                  <a:latin typeface="Arial Black" pitchFamily="34" charset="0"/>
                </a:rPr>
                <a:t>4</a:t>
              </a:r>
              <a:endParaRPr lang="en-US"/>
            </a:p>
          </p:txBody>
        </p:sp>
        <p:sp>
          <p:nvSpPr>
            <p:cNvPr id="43" name="Rectangle 43">
              <a:extLst>
                <a:ext uri="{FF2B5EF4-FFF2-40B4-BE49-F238E27FC236}">
                  <a16:creationId xmlns:a16="http://schemas.microsoft.com/office/drawing/2014/main" id="{7960C770-8C14-45E1-B717-5EEE5E9C212E}"/>
                </a:ext>
              </a:extLst>
            </p:cNvPr>
            <p:cNvSpPr>
              <a:spLocks noChangeArrowheads="1"/>
            </p:cNvSpPr>
            <p:nvPr/>
          </p:nvSpPr>
          <p:spPr bwMode="auto">
            <a:xfrm>
              <a:off x="2072" y="2372"/>
              <a:ext cx="97" cy="137"/>
            </a:xfrm>
            <a:prstGeom prst="rect">
              <a:avLst/>
            </a:prstGeom>
            <a:noFill/>
            <a:ln w="9525">
              <a:noFill/>
              <a:miter lim="800000"/>
              <a:headEnd/>
              <a:tailEnd/>
            </a:ln>
          </p:spPr>
          <p:txBody>
            <a:bodyPr wrap="none" lIns="0" tIns="0" rIns="0" bIns="0">
              <a:spAutoFit/>
            </a:bodyPr>
            <a:lstStyle/>
            <a:p>
              <a:r>
                <a:rPr lang="en-US" sz="1000">
                  <a:solidFill>
                    <a:srgbClr val="000000"/>
                  </a:solidFill>
                  <a:latin typeface="Arial Black" pitchFamily="34" charset="0"/>
                </a:rPr>
                <a:t>1</a:t>
              </a:r>
              <a:endParaRPr lang="en-US"/>
            </a:p>
          </p:txBody>
        </p:sp>
        <p:sp>
          <p:nvSpPr>
            <p:cNvPr id="44" name="Rectangle 44">
              <a:extLst>
                <a:ext uri="{FF2B5EF4-FFF2-40B4-BE49-F238E27FC236}">
                  <a16:creationId xmlns:a16="http://schemas.microsoft.com/office/drawing/2014/main" id="{5B31547B-CFBE-47F2-A5B5-81F64858D3C1}"/>
                </a:ext>
              </a:extLst>
            </p:cNvPr>
            <p:cNvSpPr>
              <a:spLocks noChangeArrowheads="1"/>
            </p:cNvSpPr>
            <p:nvPr/>
          </p:nvSpPr>
          <p:spPr bwMode="auto">
            <a:xfrm>
              <a:off x="238" y="2484"/>
              <a:ext cx="584" cy="137"/>
            </a:xfrm>
            <a:prstGeom prst="rect">
              <a:avLst/>
            </a:prstGeom>
            <a:noFill/>
            <a:ln w="9525">
              <a:noFill/>
              <a:miter lim="800000"/>
              <a:headEnd/>
              <a:tailEnd/>
            </a:ln>
          </p:spPr>
          <p:txBody>
            <a:bodyPr wrap="none" lIns="0" tIns="0" rIns="0" bIns="0">
              <a:spAutoFit/>
            </a:bodyPr>
            <a:lstStyle/>
            <a:p>
              <a:r>
                <a:rPr lang="en-US" sz="1000">
                  <a:solidFill>
                    <a:srgbClr val="000000"/>
                  </a:solidFill>
                  <a:latin typeface="Arial Black" pitchFamily="34" charset="0"/>
                </a:rPr>
                <a:t>INLET TEMP</a:t>
              </a:r>
              <a:endParaRPr lang="en-US"/>
            </a:p>
          </p:txBody>
        </p:sp>
        <p:sp>
          <p:nvSpPr>
            <p:cNvPr id="45" name="Rectangle 45">
              <a:extLst>
                <a:ext uri="{FF2B5EF4-FFF2-40B4-BE49-F238E27FC236}">
                  <a16:creationId xmlns:a16="http://schemas.microsoft.com/office/drawing/2014/main" id="{9BB415DE-F044-44E5-B448-3E7F98B31656}"/>
                </a:ext>
              </a:extLst>
            </p:cNvPr>
            <p:cNvSpPr>
              <a:spLocks noChangeArrowheads="1"/>
            </p:cNvSpPr>
            <p:nvPr/>
          </p:nvSpPr>
          <p:spPr bwMode="auto">
            <a:xfrm>
              <a:off x="1641" y="2484"/>
              <a:ext cx="97" cy="137"/>
            </a:xfrm>
            <a:prstGeom prst="rect">
              <a:avLst/>
            </a:prstGeom>
            <a:noFill/>
            <a:ln w="9525">
              <a:noFill/>
              <a:miter lim="800000"/>
              <a:headEnd/>
              <a:tailEnd/>
            </a:ln>
          </p:spPr>
          <p:txBody>
            <a:bodyPr wrap="none" lIns="0" tIns="0" rIns="0" bIns="0">
              <a:spAutoFit/>
            </a:bodyPr>
            <a:lstStyle/>
            <a:p>
              <a:r>
                <a:rPr lang="en-US" sz="1000">
                  <a:solidFill>
                    <a:srgbClr val="000000"/>
                  </a:solidFill>
                  <a:latin typeface="Arial Black" pitchFamily="34" charset="0"/>
                </a:rPr>
                <a:t>4</a:t>
              </a:r>
              <a:endParaRPr lang="en-US"/>
            </a:p>
          </p:txBody>
        </p:sp>
        <p:sp>
          <p:nvSpPr>
            <p:cNvPr id="46" name="Rectangle 46">
              <a:extLst>
                <a:ext uri="{FF2B5EF4-FFF2-40B4-BE49-F238E27FC236}">
                  <a16:creationId xmlns:a16="http://schemas.microsoft.com/office/drawing/2014/main" id="{1A074949-08E3-45E8-AB64-C78BB98593D5}"/>
                </a:ext>
              </a:extLst>
            </p:cNvPr>
            <p:cNvSpPr>
              <a:spLocks noChangeArrowheads="1"/>
            </p:cNvSpPr>
            <p:nvPr/>
          </p:nvSpPr>
          <p:spPr bwMode="auto">
            <a:xfrm>
              <a:off x="2072" y="2484"/>
              <a:ext cx="97" cy="137"/>
            </a:xfrm>
            <a:prstGeom prst="rect">
              <a:avLst/>
            </a:prstGeom>
            <a:noFill/>
            <a:ln w="9525">
              <a:noFill/>
              <a:miter lim="800000"/>
              <a:headEnd/>
              <a:tailEnd/>
            </a:ln>
          </p:spPr>
          <p:txBody>
            <a:bodyPr wrap="none" lIns="0" tIns="0" rIns="0" bIns="0">
              <a:spAutoFit/>
            </a:bodyPr>
            <a:lstStyle/>
            <a:p>
              <a:r>
                <a:rPr lang="en-US" sz="1000">
                  <a:solidFill>
                    <a:srgbClr val="000000"/>
                  </a:solidFill>
                  <a:latin typeface="Arial Black" pitchFamily="34" charset="0"/>
                </a:rPr>
                <a:t>2</a:t>
              </a:r>
              <a:endParaRPr lang="en-US"/>
            </a:p>
          </p:txBody>
        </p:sp>
        <p:sp>
          <p:nvSpPr>
            <p:cNvPr id="47" name="Rectangle 47">
              <a:extLst>
                <a:ext uri="{FF2B5EF4-FFF2-40B4-BE49-F238E27FC236}">
                  <a16:creationId xmlns:a16="http://schemas.microsoft.com/office/drawing/2014/main" id="{CF273ADF-3ED9-45BC-A42B-D7C4CD773D44}"/>
                </a:ext>
              </a:extLst>
            </p:cNvPr>
            <p:cNvSpPr>
              <a:spLocks noChangeArrowheads="1"/>
            </p:cNvSpPr>
            <p:nvPr/>
          </p:nvSpPr>
          <p:spPr bwMode="auto">
            <a:xfrm>
              <a:off x="238" y="2598"/>
              <a:ext cx="1171" cy="137"/>
            </a:xfrm>
            <a:prstGeom prst="rect">
              <a:avLst/>
            </a:prstGeom>
            <a:noFill/>
            <a:ln w="9525">
              <a:noFill/>
              <a:miter lim="800000"/>
              <a:headEnd/>
              <a:tailEnd/>
            </a:ln>
          </p:spPr>
          <p:txBody>
            <a:bodyPr wrap="none" lIns="0" tIns="0" rIns="0" bIns="0">
              <a:spAutoFit/>
            </a:bodyPr>
            <a:lstStyle/>
            <a:p>
              <a:r>
                <a:rPr lang="en-US" sz="1000">
                  <a:solidFill>
                    <a:srgbClr val="000000"/>
                  </a:solidFill>
                  <a:latin typeface="Arial Black" pitchFamily="34" charset="0"/>
                </a:rPr>
                <a:t>AOA (ANGLE OF ATTACK)</a:t>
              </a:r>
              <a:endParaRPr lang="en-US"/>
            </a:p>
          </p:txBody>
        </p:sp>
        <p:sp>
          <p:nvSpPr>
            <p:cNvPr id="48" name="Rectangle 48">
              <a:extLst>
                <a:ext uri="{FF2B5EF4-FFF2-40B4-BE49-F238E27FC236}">
                  <a16:creationId xmlns:a16="http://schemas.microsoft.com/office/drawing/2014/main" id="{C24F22A7-3868-4FB7-8B98-BFDE85AACA5C}"/>
                </a:ext>
              </a:extLst>
            </p:cNvPr>
            <p:cNvSpPr>
              <a:spLocks noChangeArrowheads="1"/>
            </p:cNvSpPr>
            <p:nvPr/>
          </p:nvSpPr>
          <p:spPr bwMode="auto">
            <a:xfrm>
              <a:off x="1641" y="2598"/>
              <a:ext cx="97" cy="137"/>
            </a:xfrm>
            <a:prstGeom prst="rect">
              <a:avLst/>
            </a:prstGeom>
            <a:noFill/>
            <a:ln w="9525">
              <a:noFill/>
              <a:miter lim="800000"/>
              <a:headEnd/>
              <a:tailEnd/>
            </a:ln>
          </p:spPr>
          <p:txBody>
            <a:bodyPr wrap="none" lIns="0" tIns="0" rIns="0" bIns="0">
              <a:spAutoFit/>
            </a:bodyPr>
            <a:lstStyle/>
            <a:p>
              <a:r>
                <a:rPr lang="en-US" sz="1000">
                  <a:solidFill>
                    <a:srgbClr val="000000"/>
                  </a:solidFill>
                  <a:latin typeface="Arial Black" pitchFamily="34" charset="0"/>
                </a:rPr>
                <a:t>5</a:t>
              </a:r>
              <a:endParaRPr lang="en-US"/>
            </a:p>
          </p:txBody>
        </p:sp>
        <p:sp>
          <p:nvSpPr>
            <p:cNvPr id="49" name="Rectangle 49">
              <a:extLst>
                <a:ext uri="{FF2B5EF4-FFF2-40B4-BE49-F238E27FC236}">
                  <a16:creationId xmlns:a16="http://schemas.microsoft.com/office/drawing/2014/main" id="{F0501050-447C-48FB-82C9-CF62913D26AA}"/>
                </a:ext>
              </a:extLst>
            </p:cNvPr>
            <p:cNvSpPr>
              <a:spLocks noChangeArrowheads="1"/>
            </p:cNvSpPr>
            <p:nvPr/>
          </p:nvSpPr>
          <p:spPr bwMode="auto">
            <a:xfrm>
              <a:off x="2072" y="2598"/>
              <a:ext cx="97" cy="137"/>
            </a:xfrm>
            <a:prstGeom prst="rect">
              <a:avLst/>
            </a:prstGeom>
            <a:noFill/>
            <a:ln w="9525">
              <a:noFill/>
              <a:miter lim="800000"/>
              <a:headEnd/>
              <a:tailEnd/>
            </a:ln>
          </p:spPr>
          <p:txBody>
            <a:bodyPr wrap="none" lIns="0" tIns="0" rIns="0" bIns="0">
              <a:spAutoFit/>
            </a:bodyPr>
            <a:lstStyle/>
            <a:p>
              <a:r>
                <a:rPr lang="en-US" sz="1000">
                  <a:solidFill>
                    <a:srgbClr val="000000"/>
                  </a:solidFill>
                  <a:latin typeface="Arial Black" pitchFamily="34" charset="0"/>
                </a:rPr>
                <a:t>0</a:t>
              </a:r>
              <a:endParaRPr lang="en-US"/>
            </a:p>
          </p:txBody>
        </p:sp>
        <p:sp>
          <p:nvSpPr>
            <p:cNvPr id="50" name="Rectangle 50">
              <a:extLst>
                <a:ext uri="{FF2B5EF4-FFF2-40B4-BE49-F238E27FC236}">
                  <a16:creationId xmlns:a16="http://schemas.microsoft.com/office/drawing/2014/main" id="{ECB670FD-799B-4A91-8845-16978CA2C225}"/>
                </a:ext>
              </a:extLst>
            </p:cNvPr>
            <p:cNvSpPr>
              <a:spLocks noChangeArrowheads="1"/>
            </p:cNvSpPr>
            <p:nvPr/>
          </p:nvSpPr>
          <p:spPr bwMode="auto">
            <a:xfrm>
              <a:off x="238" y="2710"/>
              <a:ext cx="1204" cy="137"/>
            </a:xfrm>
            <a:prstGeom prst="rect">
              <a:avLst/>
            </a:prstGeom>
            <a:noFill/>
            <a:ln w="9525">
              <a:noFill/>
              <a:miter lim="800000"/>
              <a:headEnd/>
              <a:tailEnd/>
            </a:ln>
          </p:spPr>
          <p:txBody>
            <a:bodyPr wrap="none" lIns="0" tIns="0" rIns="0" bIns="0">
              <a:spAutoFit/>
            </a:bodyPr>
            <a:lstStyle/>
            <a:p>
              <a:r>
                <a:rPr lang="en-US" sz="1000">
                  <a:solidFill>
                    <a:srgbClr val="000000"/>
                  </a:solidFill>
                  <a:latin typeface="Arial Black" pitchFamily="34" charset="0"/>
                </a:rPr>
                <a:t>AOS (ANGLE OF SIDESLIP)</a:t>
              </a:r>
              <a:endParaRPr lang="en-US"/>
            </a:p>
          </p:txBody>
        </p:sp>
        <p:sp>
          <p:nvSpPr>
            <p:cNvPr id="51" name="Rectangle 51">
              <a:extLst>
                <a:ext uri="{FF2B5EF4-FFF2-40B4-BE49-F238E27FC236}">
                  <a16:creationId xmlns:a16="http://schemas.microsoft.com/office/drawing/2014/main" id="{19703AD8-EC88-4F08-A15B-AFF243D40C0B}"/>
                </a:ext>
              </a:extLst>
            </p:cNvPr>
            <p:cNvSpPr>
              <a:spLocks noChangeArrowheads="1"/>
            </p:cNvSpPr>
            <p:nvPr/>
          </p:nvSpPr>
          <p:spPr bwMode="auto">
            <a:xfrm>
              <a:off x="1648" y="2710"/>
              <a:ext cx="85" cy="137"/>
            </a:xfrm>
            <a:prstGeom prst="rect">
              <a:avLst/>
            </a:prstGeom>
            <a:noFill/>
            <a:ln w="9525">
              <a:noFill/>
              <a:miter lim="800000"/>
              <a:headEnd/>
              <a:tailEnd/>
            </a:ln>
          </p:spPr>
          <p:txBody>
            <a:bodyPr wrap="none" lIns="0" tIns="0" rIns="0" bIns="0">
              <a:spAutoFit/>
            </a:bodyPr>
            <a:lstStyle/>
            <a:p>
              <a:r>
                <a:rPr lang="en-US" sz="1000">
                  <a:solidFill>
                    <a:srgbClr val="000000"/>
                  </a:solidFill>
                  <a:latin typeface="Arial Black" pitchFamily="34" charset="0"/>
                </a:rPr>
                <a:t>–</a:t>
              </a:r>
              <a:endParaRPr lang="en-US"/>
            </a:p>
          </p:txBody>
        </p:sp>
        <p:sp>
          <p:nvSpPr>
            <p:cNvPr id="52" name="Rectangle 52">
              <a:extLst>
                <a:ext uri="{FF2B5EF4-FFF2-40B4-BE49-F238E27FC236}">
                  <a16:creationId xmlns:a16="http://schemas.microsoft.com/office/drawing/2014/main" id="{C9A29EC2-CB48-4234-97A7-0E8E2C9F2972}"/>
                </a:ext>
              </a:extLst>
            </p:cNvPr>
            <p:cNvSpPr>
              <a:spLocks noChangeArrowheads="1"/>
            </p:cNvSpPr>
            <p:nvPr/>
          </p:nvSpPr>
          <p:spPr bwMode="auto">
            <a:xfrm>
              <a:off x="2078" y="2710"/>
              <a:ext cx="85" cy="137"/>
            </a:xfrm>
            <a:prstGeom prst="rect">
              <a:avLst/>
            </a:prstGeom>
            <a:noFill/>
            <a:ln w="9525">
              <a:noFill/>
              <a:miter lim="800000"/>
              <a:headEnd/>
              <a:tailEnd/>
            </a:ln>
          </p:spPr>
          <p:txBody>
            <a:bodyPr wrap="none" lIns="0" tIns="0" rIns="0" bIns="0">
              <a:spAutoFit/>
            </a:bodyPr>
            <a:lstStyle/>
            <a:p>
              <a:r>
                <a:rPr lang="en-US" sz="1000">
                  <a:solidFill>
                    <a:srgbClr val="000000"/>
                  </a:solidFill>
                  <a:latin typeface="Arial Black" pitchFamily="34" charset="0"/>
                </a:rPr>
                <a:t>–</a:t>
              </a:r>
              <a:endParaRPr lang="en-US"/>
            </a:p>
          </p:txBody>
        </p:sp>
        <p:sp>
          <p:nvSpPr>
            <p:cNvPr id="53" name="Rectangle 53">
              <a:extLst>
                <a:ext uri="{FF2B5EF4-FFF2-40B4-BE49-F238E27FC236}">
                  <a16:creationId xmlns:a16="http://schemas.microsoft.com/office/drawing/2014/main" id="{39DD94DE-5B55-4097-942D-3F44DBAEFE02}"/>
                </a:ext>
              </a:extLst>
            </p:cNvPr>
            <p:cNvSpPr>
              <a:spLocks noChangeArrowheads="1"/>
            </p:cNvSpPr>
            <p:nvPr/>
          </p:nvSpPr>
          <p:spPr bwMode="auto">
            <a:xfrm>
              <a:off x="238" y="2823"/>
              <a:ext cx="555" cy="137"/>
            </a:xfrm>
            <a:prstGeom prst="rect">
              <a:avLst/>
            </a:prstGeom>
            <a:noFill/>
            <a:ln w="9525">
              <a:noFill/>
              <a:miter lim="800000"/>
              <a:headEnd/>
              <a:tailEnd/>
            </a:ln>
          </p:spPr>
          <p:txBody>
            <a:bodyPr wrap="none" lIns="0" tIns="0" rIns="0" bIns="0">
              <a:spAutoFit/>
            </a:bodyPr>
            <a:lstStyle/>
            <a:p>
              <a:r>
                <a:rPr lang="en-US" sz="1000">
                  <a:solidFill>
                    <a:srgbClr val="000000"/>
                  </a:solidFill>
                  <a:latin typeface="Arial Black" pitchFamily="34" charset="0"/>
                </a:rPr>
                <a:t>HYD PRESS</a:t>
              </a:r>
              <a:endParaRPr lang="en-US"/>
            </a:p>
          </p:txBody>
        </p:sp>
        <p:sp>
          <p:nvSpPr>
            <p:cNvPr id="54" name="Rectangle 54">
              <a:extLst>
                <a:ext uri="{FF2B5EF4-FFF2-40B4-BE49-F238E27FC236}">
                  <a16:creationId xmlns:a16="http://schemas.microsoft.com/office/drawing/2014/main" id="{E4CD907D-FBD3-48EF-9233-46A980AC3A8A}"/>
                </a:ext>
              </a:extLst>
            </p:cNvPr>
            <p:cNvSpPr>
              <a:spLocks noChangeArrowheads="1"/>
            </p:cNvSpPr>
            <p:nvPr/>
          </p:nvSpPr>
          <p:spPr bwMode="auto">
            <a:xfrm>
              <a:off x="1648" y="2823"/>
              <a:ext cx="85" cy="137"/>
            </a:xfrm>
            <a:prstGeom prst="rect">
              <a:avLst/>
            </a:prstGeom>
            <a:noFill/>
            <a:ln w="9525">
              <a:noFill/>
              <a:miter lim="800000"/>
              <a:headEnd/>
              <a:tailEnd/>
            </a:ln>
          </p:spPr>
          <p:txBody>
            <a:bodyPr wrap="none" lIns="0" tIns="0" rIns="0" bIns="0">
              <a:spAutoFit/>
            </a:bodyPr>
            <a:lstStyle/>
            <a:p>
              <a:r>
                <a:rPr lang="en-US" sz="1000">
                  <a:solidFill>
                    <a:srgbClr val="000000"/>
                  </a:solidFill>
                  <a:latin typeface="Arial Black" pitchFamily="34" charset="0"/>
                </a:rPr>
                <a:t>–</a:t>
              </a:r>
              <a:endParaRPr lang="en-US"/>
            </a:p>
          </p:txBody>
        </p:sp>
        <p:sp>
          <p:nvSpPr>
            <p:cNvPr id="55" name="Rectangle 55">
              <a:extLst>
                <a:ext uri="{FF2B5EF4-FFF2-40B4-BE49-F238E27FC236}">
                  <a16:creationId xmlns:a16="http://schemas.microsoft.com/office/drawing/2014/main" id="{276B2AFC-A491-4B65-B5BB-E5FD83A5EF73}"/>
                </a:ext>
              </a:extLst>
            </p:cNvPr>
            <p:cNvSpPr>
              <a:spLocks noChangeArrowheads="1"/>
            </p:cNvSpPr>
            <p:nvPr/>
          </p:nvSpPr>
          <p:spPr bwMode="auto">
            <a:xfrm>
              <a:off x="2078" y="2823"/>
              <a:ext cx="85" cy="137"/>
            </a:xfrm>
            <a:prstGeom prst="rect">
              <a:avLst/>
            </a:prstGeom>
            <a:noFill/>
            <a:ln w="9525">
              <a:noFill/>
              <a:miter lim="800000"/>
              <a:headEnd/>
              <a:tailEnd/>
            </a:ln>
          </p:spPr>
          <p:txBody>
            <a:bodyPr wrap="none" lIns="0" tIns="0" rIns="0" bIns="0">
              <a:spAutoFit/>
            </a:bodyPr>
            <a:lstStyle/>
            <a:p>
              <a:r>
                <a:rPr lang="en-US" sz="1000">
                  <a:solidFill>
                    <a:srgbClr val="000000"/>
                  </a:solidFill>
                  <a:latin typeface="Arial Black" pitchFamily="34" charset="0"/>
                </a:rPr>
                <a:t>–</a:t>
              </a:r>
              <a:endParaRPr lang="en-US"/>
            </a:p>
          </p:txBody>
        </p:sp>
        <p:sp>
          <p:nvSpPr>
            <p:cNvPr id="56" name="Rectangle 56">
              <a:extLst>
                <a:ext uri="{FF2B5EF4-FFF2-40B4-BE49-F238E27FC236}">
                  <a16:creationId xmlns:a16="http://schemas.microsoft.com/office/drawing/2014/main" id="{11A0C549-3CD6-4D82-8C77-7D8020C2BA10}"/>
                </a:ext>
              </a:extLst>
            </p:cNvPr>
            <p:cNvSpPr>
              <a:spLocks noChangeArrowheads="1"/>
            </p:cNvSpPr>
            <p:nvPr/>
          </p:nvSpPr>
          <p:spPr bwMode="auto">
            <a:xfrm>
              <a:off x="238" y="2935"/>
              <a:ext cx="647" cy="137"/>
            </a:xfrm>
            <a:prstGeom prst="rect">
              <a:avLst/>
            </a:prstGeom>
            <a:noFill/>
            <a:ln w="9525">
              <a:noFill/>
              <a:miter lim="800000"/>
              <a:headEnd/>
              <a:tailEnd/>
            </a:ln>
          </p:spPr>
          <p:txBody>
            <a:bodyPr wrap="none" lIns="0" tIns="0" rIns="0" bIns="0">
              <a:spAutoFit/>
            </a:bodyPr>
            <a:lstStyle/>
            <a:p>
              <a:r>
                <a:rPr lang="en-US" sz="1000">
                  <a:solidFill>
                    <a:srgbClr val="000000"/>
                  </a:solidFill>
                  <a:latin typeface="Arial Black" pitchFamily="34" charset="0"/>
                </a:rPr>
                <a:t>STICK FORCE</a:t>
              </a:r>
              <a:endParaRPr lang="en-US"/>
            </a:p>
          </p:txBody>
        </p:sp>
        <p:sp>
          <p:nvSpPr>
            <p:cNvPr id="57" name="Rectangle 57">
              <a:extLst>
                <a:ext uri="{FF2B5EF4-FFF2-40B4-BE49-F238E27FC236}">
                  <a16:creationId xmlns:a16="http://schemas.microsoft.com/office/drawing/2014/main" id="{51B391BB-BB22-440A-8B94-5FE7CD59F79D}"/>
                </a:ext>
              </a:extLst>
            </p:cNvPr>
            <p:cNvSpPr>
              <a:spLocks noChangeArrowheads="1"/>
            </p:cNvSpPr>
            <p:nvPr/>
          </p:nvSpPr>
          <p:spPr bwMode="auto">
            <a:xfrm>
              <a:off x="1648" y="2935"/>
              <a:ext cx="85" cy="137"/>
            </a:xfrm>
            <a:prstGeom prst="rect">
              <a:avLst/>
            </a:prstGeom>
            <a:noFill/>
            <a:ln w="9525">
              <a:noFill/>
              <a:miter lim="800000"/>
              <a:headEnd/>
              <a:tailEnd/>
            </a:ln>
          </p:spPr>
          <p:txBody>
            <a:bodyPr wrap="none" lIns="0" tIns="0" rIns="0" bIns="0">
              <a:spAutoFit/>
            </a:bodyPr>
            <a:lstStyle/>
            <a:p>
              <a:r>
                <a:rPr lang="en-US" sz="1000">
                  <a:solidFill>
                    <a:srgbClr val="000000"/>
                  </a:solidFill>
                  <a:latin typeface="Arial Black" pitchFamily="34" charset="0"/>
                </a:rPr>
                <a:t>–</a:t>
              </a:r>
              <a:endParaRPr lang="en-US"/>
            </a:p>
          </p:txBody>
        </p:sp>
        <p:sp>
          <p:nvSpPr>
            <p:cNvPr id="58" name="Rectangle 58">
              <a:extLst>
                <a:ext uri="{FF2B5EF4-FFF2-40B4-BE49-F238E27FC236}">
                  <a16:creationId xmlns:a16="http://schemas.microsoft.com/office/drawing/2014/main" id="{B35E23DB-492C-440E-9369-8BDEFCECC587}"/>
                </a:ext>
              </a:extLst>
            </p:cNvPr>
            <p:cNvSpPr>
              <a:spLocks noChangeArrowheads="1"/>
            </p:cNvSpPr>
            <p:nvPr/>
          </p:nvSpPr>
          <p:spPr bwMode="auto">
            <a:xfrm>
              <a:off x="2078" y="2935"/>
              <a:ext cx="85" cy="137"/>
            </a:xfrm>
            <a:prstGeom prst="rect">
              <a:avLst/>
            </a:prstGeom>
            <a:noFill/>
            <a:ln w="9525">
              <a:noFill/>
              <a:miter lim="800000"/>
              <a:headEnd/>
              <a:tailEnd/>
            </a:ln>
          </p:spPr>
          <p:txBody>
            <a:bodyPr wrap="none" lIns="0" tIns="0" rIns="0" bIns="0">
              <a:spAutoFit/>
            </a:bodyPr>
            <a:lstStyle/>
            <a:p>
              <a:r>
                <a:rPr lang="en-US" sz="1000">
                  <a:solidFill>
                    <a:srgbClr val="000000"/>
                  </a:solidFill>
                  <a:latin typeface="Arial Black" pitchFamily="34" charset="0"/>
                </a:rPr>
                <a:t>–</a:t>
              </a:r>
              <a:endParaRPr lang="en-US"/>
            </a:p>
          </p:txBody>
        </p:sp>
        <p:sp>
          <p:nvSpPr>
            <p:cNvPr id="59" name="Rectangle 59">
              <a:extLst>
                <a:ext uri="{FF2B5EF4-FFF2-40B4-BE49-F238E27FC236}">
                  <a16:creationId xmlns:a16="http://schemas.microsoft.com/office/drawing/2014/main" id="{DEAD6EB5-3555-4F10-B393-0A28E8543481}"/>
                </a:ext>
              </a:extLst>
            </p:cNvPr>
            <p:cNvSpPr>
              <a:spLocks noChangeArrowheads="1"/>
            </p:cNvSpPr>
            <p:nvPr/>
          </p:nvSpPr>
          <p:spPr bwMode="auto">
            <a:xfrm>
              <a:off x="238" y="3049"/>
              <a:ext cx="564" cy="137"/>
            </a:xfrm>
            <a:prstGeom prst="rect">
              <a:avLst/>
            </a:prstGeom>
            <a:noFill/>
            <a:ln w="9525">
              <a:noFill/>
              <a:miter lim="800000"/>
              <a:headEnd/>
              <a:tailEnd/>
            </a:ln>
          </p:spPr>
          <p:txBody>
            <a:bodyPr wrap="none" lIns="0" tIns="0" rIns="0" bIns="0">
              <a:spAutoFit/>
            </a:bodyPr>
            <a:lstStyle/>
            <a:p>
              <a:r>
                <a:rPr lang="en-US" sz="1000">
                  <a:solidFill>
                    <a:srgbClr val="000000"/>
                  </a:solidFill>
                  <a:latin typeface="Arial Black" pitchFamily="34" charset="0"/>
                </a:rPr>
                <a:t>NOR ACCEL</a:t>
              </a:r>
              <a:endParaRPr lang="en-US"/>
            </a:p>
          </p:txBody>
        </p:sp>
        <p:sp>
          <p:nvSpPr>
            <p:cNvPr id="60" name="Rectangle 60">
              <a:extLst>
                <a:ext uri="{FF2B5EF4-FFF2-40B4-BE49-F238E27FC236}">
                  <a16:creationId xmlns:a16="http://schemas.microsoft.com/office/drawing/2014/main" id="{40A195BF-6A51-4152-AA46-29BF92D15940}"/>
                </a:ext>
              </a:extLst>
            </p:cNvPr>
            <p:cNvSpPr>
              <a:spLocks noChangeArrowheads="1"/>
            </p:cNvSpPr>
            <p:nvPr/>
          </p:nvSpPr>
          <p:spPr bwMode="auto">
            <a:xfrm>
              <a:off x="1648" y="3049"/>
              <a:ext cx="85" cy="137"/>
            </a:xfrm>
            <a:prstGeom prst="rect">
              <a:avLst/>
            </a:prstGeom>
            <a:noFill/>
            <a:ln w="9525">
              <a:noFill/>
              <a:miter lim="800000"/>
              <a:headEnd/>
              <a:tailEnd/>
            </a:ln>
          </p:spPr>
          <p:txBody>
            <a:bodyPr wrap="none" lIns="0" tIns="0" rIns="0" bIns="0">
              <a:spAutoFit/>
            </a:bodyPr>
            <a:lstStyle/>
            <a:p>
              <a:r>
                <a:rPr lang="en-US" sz="1000">
                  <a:solidFill>
                    <a:srgbClr val="000000"/>
                  </a:solidFill>
                  <a:latin typeface="Arial Black" pitchFamily="34" charset="0"/>
                </a:rPr>
                <a:t>–</a:t>
              </a:r>
              <a:endParaRPr lang="en-US"/>
            </a:p>
          </p:txBody>
        </p:sp>
        <p:sp>
          <p:nvSpPr>
            <p:cNvPr id="61" name="Rectangle 61">
              <a:extLst>
                <a:ext uri="{FF2B5EF4-FFF2-40B4-BE49-F238E27FC236}">
                  <a16:creationId xmlns:a16="http://schemas.microsoft.com/office/drawing/2014/main" id="{4DCA53D1-57BA-4B04-BB3F-891D75DB46F1}"/>
                </a:ext>
              </a:extLst>
            </p:cNvPr>
            <p:cNvSpPr>
              <a:spLocks noChangeArrowheads="1"/>
            </p:cNvSpPr>
            <p:nvPr/>
          </p:nvSpPr>
          <p:spPr bwMode="auto">
            <a:xfrm>
              <a:off x="2078" y="3049"/>
              <a:ext cx="85" cy="137"/>
            </a:xfrm>
            <a:prstGeom prst="rect">
              <a:avLst/>
            </a:prstGeom>
            <a:noFill/>
            <a:ln w="9525">
              <a:noFill/>
              <a:miter lim="800000"/>
              <a:headEnd/>
              <a:tailEnd/>
            </a:ln>
          </p:spPr>
          <p:txBody>
            <a:bodyPr wrap="none" lIns="0" tIns="0" rIns="0" bIns="0">
              <a:spAutoFit/>
            </a:bodyPr>
            <a:lstStyle/>
            <a:p>
              <a:r>
                <a:rPr lang="en-US" sz="1000">
                  <a:solidFill>
                    <a:srgbClr val="000000"/>
                  </a:solidFill>
                  <a:latin typeface="Arial Black" pitchFamily="34" charset="0"/>
                </a:rPr>
                <a:t>–</a:t>
              </a:r>
              <a:endParaRPr lang="en-US"/>
            </a:p>
          </p:txBody>
        </p:sp>
        <p:sp>
          <p:nvSpPr>
            <p:cNvPr id="62" name="Rectangle 62">
              <a:extLst>
                <a:ext uri="{FF2B5EF4-FFF2-40B4-BE49-F238E27FC236}">
                  <a16:creationId xmlns:a16="http://schemas.microsoft.com/office/drawing/2014/main" id="{40671D87-1518-4A3A-8054-D7570B184172}"/>
                </a:ext>
              </a:extLst>
            </p:cNvPr>
            <p:cNvSpPr>
              <a:spLocks noChangeArrowheads="1"/>
            </p:cNvSpPr>
            <p:nvPr/>
          </p:nvSpPr>
          <p:spPr bwMode="auto">
            <a:xfrm>
              <a:off x="238" y="3161"/>
              <a:ext cx="790" cy="137"/>
            </a:xfrm>
            <a:prstGeom prst="rect">
              <a:avLst/>
            </a:prstGeom>
            <a:noFill/>
            <a:ln w="9525">
              <a:noFill/>
              <a:miter lim="800000"/>
              <a:headEnd/>
              <a:tailEnd/>
            </a:ln>
          </p:spPr>
          <p:txBody>
            <a:bodyPr wrap="none" lIns="0" tIns="0" rIns="0" bIns="0">
              <a:spAutoFit/>
            </a:bodyPr>
            <a:lstStyle/>
            <a:p>
              <a:r>
                <a:rPr lang="en-US" sz="1000">
                  <a:solidFill>
                    <a:srgbClr val="000000"/>
                  </a:solidFill>
                  <a:latin typeface="Arial Black" pitchFamily="34" charset="0"/>
                </a:rPr>
                <a:t>DISCRETE WORD</a:t>
              </a:r>
              <a:endParaRPr lang="en-US"/>
            </a:p>
          </p:txBody>
        </p:sp>
        <p:sp>
          <p:nvSpPr>
            <p:cNvPr id="63" name="Rectangle 63">
              <a:extLst>
                <a:ext uri="{FF2B5EF4-FFF2-40B4-BE49-F238E27FC236}">
                  <a16:creationId xmlns:a16="http://schemas.microsoft.com/office/drawing/2014/main" id="{33412B68-9C43-4D62-83C5-3A3FC835B48D}"/>
                </a:ext>
              </a:extLst>
            </p:cNvPr>
            <p:cNvSpPr>
              <a:spLocks noChangeArrowheads="1"/>
            </p:cNvSpPr>
            <p:nvPr/>
          </p:nvSpPr>
          <p:spPr bwMode="auto">
            <a:xfrm>
              <a:off x="1641" y="3161"/>
              <a:ext cx="97" cy="137"/>
            </a:xfrm>
            <a:prstGeom prst="rect">
              <a:avLst/>
            </a:prstGeom>
            <a:noFill/>
            <a:ln w="9525">
              <a:noFill/>
              <a:miter lim="800000"/>
              <a:headEnd/>
              <a:tailEnd/>
            </a:ln>
          </p:spPr>
          <p:txBody>
            <a:bodyPr wrap="none" lIns="0" tIns="0" rIns="0" bIns="0">
              <a:spAutoFit/>
            </a:bodyPr>
            <a:lstStyle/>
            <a:p>
              <a:r>
                <a:rPr lang="en-US" sz="1000">
                  <a:solidFill>
                    <a:srgbClr val="000000"/>
                  </a:solidFill>
                  <a:latin typeface="Arial Black" pitchFamily="34" charset="0"/>
                </a:rPr>
                <a:t>4</a:t>
              </a:r>
              <a:endParaRPr lang="en-US"/>
            </a:p>
          </p:txBody>
        </p:sp>
        <p:sp>
          <p:nvSpPr>
            <p:cNvPr id="64" name="Rectangle 64">
              <a:extLst>
                <a:ext uri="{FF2B5EF4-FFF2-40B4-BE49-F238E27FC236}">
                  <a16:creationId xmlns:a16="http://schemas.microsoft.com/office/drawing/2014/main" id="{A8CC300D-0E0F-4CDE-A5A5-BB8003507D4C}"/>
                </a:ext>
              </a:extLst>
            </p:cNvPr>
            <p:cNvSpPr>
              <a:spLocks noChangeArrowheads="1"/>
            </p:cNvSpPr>
            <p:nvPr/>
          </p:nvSpPr>
          <p:spPr bwMode="auto">
            <a:xfrm>
              <a:off x="2072" y="3161"/>
              <a:ext cx="97" cy="137"/>
            </a:xfrm>
            <a:prstGeom prst="rect">
              <a:avLst/>
            </a:prstGeom>
            <a:noFill/>
            <a:ln w="9525">
              <a:noFill/>
              <a:miter lim="800000"/>
              <a:headEnd/>
              <a:tailEnd/>
            </a:ln>
          </p:spPr>
          <p:txBody>
            <a:bodyPr wrap="none" lIns="0" tIns="0" rIns="0" bIns="0">
              <a:spAutoFit/>
            </a:bodyPr>
            <a:lstStyle/>
            <a:p>
              <a:r>
                <a:rPr lang="en-US" sz="1000">
                  <a:solidFill>
                    <a:srgbClr val="000000"/>
                  </a:solidFill>
                  <a:latin typeface="Arial Black" pitchFamily="34" charset="0"/>
                </a:rPr>
                <a:t>3</a:t>
              </a:r>
              <a:endParaRPr lang="en-US"/>
            </a:p>
          </p:txBody>
        </p:sp>
        <p:sp>
          <p:nvSpPr>
            <p:cNvPr id="65" name="Rectangle 65">
              <a:extLst>
                <a:ext uri="{FF2B5EF4-FFF2-40B4-BE49-F238E27FC236}">
                  <a16:creationId xmlns:a16="http://schemas.microsoft.com/office/drawing/2014/main" id="{E8775FF0-86DA-4E64-905B-F15DB2B5A00A}"/>
                </a:ext>
              </a:extLst>
            </p:cNvPr>
            <p:cNvSpPr>
              <a:spLocks noChangeArrowheads="1"/>
            </p:cNvSpPr>
            <p:nvPr/>
          </p:nvSpPr>
          <p:spPr bwMode="auto">
            <a:xfrm>
              <a:off x="238" y="3274"/>
              <a:ext cx="783" cy="137"/>
            </a:xfrm>
            <a:prstGeom prst="rect">
              <a:avLst/>
            </a:prstGeom>
            <a:noFill/>
            <a:ln w="9525">
              <a:noFill/>
              <a:miter lim="800000"/>
              <a:headEnd/>
              <a:tailEnd/>
            </a:ln>
          </p:spPr>
          <p:txBody>
            <a:bodyPr wrap="none" lIns="0" tIns="0" rIns="0" bIns="0">
              <a:spAutoFit/>
            </a:bodyPr>
            <a:lstStyle/>
            <a:p>
              <a:r>
                <a:rPr lang="en-US" sz="1000">
                  <a:solidFill>
                    <a:srgbClr val="000000"/>
                  </a:solidFill>
                  <a:latin typeface="Arial Black" pitchFamily="34" charset="0"/>
                </a:rPr>
                <a:t>       GEAR DOWN</a:t>
              </a:r>
              <a:endParaRPr lang="en-US"/>
            </a:p>
          </p:txBody>
        </p:sp>
        <p:sp>
          <p:nvSpPr>
            <p:cNvPr id="66" name="Rectangle 66">
              <a:extLst>
                <a:ext uri="{FF2B5EF4-FFF2-40B4-BE49-F238E27FC236}">
                  <a16:creationId xmlns:a16="http://schemas.microsoft.com/office/drawing/2014/main" id="{B6E90CC9-4E00-44FC-9A16-CD59F4598554}"/>
                </a:ext>
              </a:extLst>
            </p:cNvPr>
            <p:cNvSpPr>
              <a:spLocks noChangeArrowheads="1"/>
            </p:cNvSpPr>
            <p:nvPr/>
          </p:nvSpPr>
          <p:spPr bwMode="auto">
            <a:xfrm>
              <a:off x="1641" y="3274"/>
              <a:ext cx="97" cy="137"/>
            </a:xfrm>
            <a:prstGeom prst="rect">
              <a:avLst/>
            </a:prstGeom>
            <a:noFill/>
            <a:ln w="9525">
              <a:noFill/>
              <a:miter lim="800000"/>
              <a:headEnd/>
              <a:tailEnd/>
            </a:ln>
          </p:spPr>
          <p:txBody>
            <a:bodyPr wrap="none" lIns="0" tIns="0" rIns="0" bIns="0">
              <a:spAutoFit/>
            </a:bodyPr>
            <a:lstStyle/>
            <a:p>
              <a:r>
                <a:rPr lang="en-US" sz="1000">
                  <a:solidFill>
                    <a:srgbClr val="000000"/>
                  </a:solidFill>
                  <a:latin typeface="Arial Black" pitchFamily="34" charset="0"/>
                </a:rPr>
                <a:t>4</a:t>
              </a:r>
              <a:endParaRPr lang="en-US"/>
            </a:p>
          </p:txBody>
        </p:sp>
        <p:sp>
          <p:nvSpPr>
            <p:cNvPr id="67" name="Rectangle 67">
              <a:extLst>
                <a:ext uri="{FF2B5EF4-FFF2-40B4-BE49-F238E27FC236}">
                  <a16:creationId xmlns:a16="http://schemas.microsoft.com/office/drawing/2014/main" id="{35DA29CF-5D25-48B6-8DA2-E3A2C5CFE198}"/>
                </a:ext>
              </a:extLst>
            </p:cNvPr>
            <p:cNvSpPr>
              <a:spLocks noChangeArrowheads="1"/>
            </p:cNvSpPr>
            <p:nvPr/>
          </p:nvSpPr>
          <p:spPr bwMode="auto">
            <a:xfrm>
              <a:off x="2072" y="3274"/>
              <a:ext cx="97" cy="137"/>
            </a:xfrm>
            <a:prstGeom prst="rect">
              <a:avLst/>
            </a:prstGeom>
            <a:noFill/>
            <a:ln w="9525">
              <a:noFill/>
              <a:miter lim="800000"/>
              <a:headEnd/>
              <a:tailEnd/>
            </a:ln>
          </p:spPr>
          <p:txBody>
            <a:bodyPr wrap="none" lIns="0" tIns="0" rIns="0" bIns="0">
              <a:spAutoFit/>
            </a:bodyPr>
            <a:lstStyle/>
            <a:p>
              <a:r>
                <a:rPr lang="en-US" sz="1000">
                  <a:solidFill>
                    <a:srgbClr val="000000"/>
                  </a:solidFill>
                  <a:latin typeface="Arial Black" pitchFamily="34" charset="0"/>
                </a:rPr>
                <a:t>3</a:t>
              </a:r>
              <a:endParaRPr lang="en-US"/>
            </a:p>
          </p:txBody>
        </p:sp>
        <p:sp>
          <p:nvSpPr>
            <p:cNvPr id="68" name="Rectangle 68">
              <a:extLst>
                <a:ext uri="{FF2B5EF4-FFF2-40B4-BE49-F238E27FC236}">
                  <a16:creationId xmlns:a16="http://schemas.microsoft.com/office/drawing/2014/main" id="{17C8DBF0-1BF7-4732-8AE0-CD3E61AFEAD4}"/>
                </a:ext>
              </a:extLst>
            </p:cNvPr>
            <p:cNvSpPr>
              <a:spLocks noChangeArrowheads="1"/>
            </p:cNvSpPr>
            <p:nvPr/>
          </p:nvSpPr>
          <p:spPr bwMode="auto">
            <a:xfrm>
              <a:off x="2443" y="3274"/>
              <a:ext cx="97" cy="137"/>
            </a:xfrm>
            <a:prstGeom prst="rect">
              <a:avLst/>
            </a:prstGeom>
            <a:noFill/>
            <a:ln w="9525">
              <a:noFill/>
              <a:miter lim="800000"/>
              <a:headEnd/>
              <a:tailEnd/>
            </a:ln>
          </p:spPr>
          <p:txBody>
            <a:bodyPr wrap="none" lIns="0" tIns="0" rIns="0" bIns="0">
              <a:spAutoFit/>
            </a:bodyPr>
            <a:lstStyle/>
            <a:p>
              <a:r>
                <a:rPr lang="en-US" sz="1000">
                  <a:solidFill>
                    <a:srgbClr val="000000"/>
                  </a:solidFill>
                  <a:latin typeface="Arial Black" pitchFamily="34" charset="0"/>
                </a:rPr>
                <a:t>1</a:t>
              </a:r>
              <a:endParaRPr lang="en-US"/>
            </a:p>
          </p:txBody>
        </p:sp>
        <p:sp>
          <p:nvSpPr>
            <p:cNvPr id="69" name="Rectangle 69">
              <a:extLst>
                <a:ext uri="{FF2B5EF4-FFF2-40B4-BE49-F238E27FC236}">
                  <a16:creationId xmlns:a16="http://schemas.microsoft.com/office/drawing/2014/main" id="{B7E15D94-B9EA-46A4-8D10-1254811CBA84}"/>
                </a:ext>
              </a:extLst>
            </p:cNvPr>
            <p:cNvSpPr>
              <a:spLocks noChangeArrowheads="1"/>
            </p:cNvSpPr>
            <p:nvPr/>
          </p:nvSpPr>
          <p:spPr bwMode="auto">
            <a:xfrm>
              <a:off x="238" y="3387"/>
              <a:ext cx="1187" cy="137"/>
            </a:xfrm>
            <a:prstGeom prst="rect">
              <a:avLst/>
            </a:prstGeom>
            <a:noFill/>
            <a:ln w="9525">
              <a:noFill/>
              <a:miter lim="800000"/>
              <a:headEnd/>
              <a:tailEnd/>
            </a:ln>
          </p:spPr>
          <p:txBody>
            <a:bodyPr wrap="none" lIns="0" tIns="0" rIns="0" bIns="0">
              <a:spAutoFit/>
            </a:bodyPr>
            <a:lstStyle/>
            <a:p>
              <a:r>
                <a:rPr lang="en-US" sz="1000">
                  <a:solidFill>
                    <a:srgbClr val="000000"/>
                  </a:solidFill>
                  <a:latin typeface="Arial Black" pitchFamily="34" charset="0"/>
                </a:rPr>
                <a:t>       TAPE RECORDER OFF</a:t>
              </a:r>
              <a:endParaRPr lang="en-US"/>
            </a:p>
          </p:txBody>
        </p:sp>
        <p:sp>
          <p:nvSpPr>
            <p:cNvPr id="70" name="Rectangle 70">
              <a:extLst>
                <a:ext uri="{FF2B5EF4-FFF2-40B4-BE49-F238E27FC236}">
                  <a16:creationId xmlns:a16="http://schemas.microsoft.com/office/drawing/2014/main" id="{EB9D37C7-CD06-4B5E-9BC4-4D8A0D8EF077}"/>
                </a:ext>
              </a:extLst>
            </p:cNvPr>
            <p:cNvSpPr>
              <a:spLocks noChangeArrowheads="1"/>
            </p:cNvSpPr>
            <p:nvPr/>
          </p:nvSpPr>
          <p:spPr bwMode="auto">
            <a:xfrm>
              <a:off x="1648" y="3387"/>
              <a:ext cx="53" cy="96"/>
            </a:xfrm>
            <a:prstGeom prst="rect">
              <a:avLst/>
            </a:prstGeom>
            <a:noFill/>
            <a:ln w="9525">
              <a:noFill/>
              <a:miter lim="800000"/>
              <a:headEnd/>
              <a:tailEnd/>
            </a:ln>
          </p:spPr>
          <p:txBody>
            <a:bodyPr wrap="none" lIns="0" tIns="0" rIns="0" bIns="0">
              <a:spAutoFit/>
            </a:bodyPr>
            <a:lstStyle/>
            <a:p>
              <a:r>
                <a:rPr lang="en-US" sz="1000">
                  <a:solidFill>
                    <a:srgbClr val="000000"/>
                  </a:solidFill>
                  <a:latin typeface="Arial Black" pitchFamily="34" charset="0"/>
                </a:rPr>
                <a:t>4</a:t>
              </a:r>
              <a:endParaRPr lang="en-US"/>
            </a:p>
          </p:txBody>
        </p:sp>
        <p:sp>
          <p:nvSpPr>
            <p:cNvPr id="71" name="Rectangle 71">
              <a:extLst>
                <a:ext uri="{FF2B5EF4-FFF2-40B4-BE49-F238E27FC236}">
                  <a16:creationId xmlns:a16="http://schemas.microsoft.com/office/drawing/2014/main" id="{D152ABA3-2E3A-499C-A8F7-6F7B9F7246EE}"/>
                </a:ext>
              </a:extLst>
            </p:cNvPr>
            <p:cNvSpPr>
              <a:spLocks noChangeArrowheads="1"/>
            </p:cNvSpPr>
            <p:nvPr/>
          </p:nvSpPr>
          <p:spPr bwMode="auto">
            <a:xfrm>
              <a:off x="2078" y="3387"/>
              <a:ext cx="93" cy="96"/>
            </a:xfrm>
            <a:prstGeom prst="rect">
              <a:avLst/>
            </a:prstGeom>
            <a:noFill/>
            <a:ln w="9525">
              <a:noFill/>
              <a:miter lim="800000"/>
              <a:headEnd/>
              <a:tailEnd/>
            </a:ln>
          </p:spPr>
          <p:txBody>
            <a:bodyPr wrap="none" lIns="0" tIns="0" rIns="0" bIns="0">
              <a:spAutoFit/>
            </a:bodyPr>
            <a:lstStyle/>
            <a:p>
              <a:r>
                <a:rPr lang="en-US" sz="1000">
                  <a:solidFill>
                    <a:srgbClr val="000000"/>
                  </a:solidFill>
                  <a:latin typeface="Arial Black" pitchFamily="34" charset="0"/>
                </a:rPr>
                <a:t>3–</a:t>
              </a:r>
              <a:endParaRPr lang="en-US"/>
            </a:p>
          </p:txBody>
        </p:sp>
        <p:sp>
          <p:nvSpPr>
            <p:cNvPr id="72" name="Rectangle 72">
              <a:extLst>
                <a:ext uri="{FF2B5EF4-FFF2-40B4-BE49-F238E27FC236}">
                  <a16:creationId xmlns:a16="http://schemas.microsoft.com/office/drawing/2014/main" id="{8099C965-3283-4E24-B5E3-F01978944CD2}"/>
                </a:ext>
              </a:extLst>
            </p:cNvPr>
            <p:cNvSpPr>
              <a:spLocks noChangeArrowheads="1"/>
            </p:cNvSpPr>
            <p:nvPr/>
          </p:nvSpPr>
          <p:spPr bwMode="auto">
            <a:xfrm>
              <a:off x="2449" y="3387"/>
              <a:ext cx="53" cy="96"/>
            </a:xfrm>
            <a:prstGeom prst="rect">
              <a:avLst/>
            </a:prstGeom>
            <a:noFill/>
            <a:ln w="9525">
              <a:noFill/>
              <a:miter lim="800000"/>
              <a:headEnd/>
              <a:tailEnd/>
            </a:ln>
          </p:spPr>
          <p:txBody>
            <a:bodyPr wrap="none" lIns="0" tIns="0" rIns="0" bIns="0">
              <a:spAutoFit/>
            </a:bodyPr>
            <a:lstStyle/>
            <a:p>
              <a:r>
                <a:rPr lang="en-US" sz="1000">
                  <a:solidFill>
                    <a:srgbClr val="000000"/>
                  </a:solidFill>
                  <a:latin typeface="Arial Black" pitchFamily="34" charset="0"/>
                </a:rPr>
                <a:t>2</a:t>
              </a:r>
              <a:endParaRPr lang="en-US"/>
            </a:p>
          </p:txBody>
        </p:sp>
      </p:grpSp>
    </p:spTree>
    <p:extLst>
      <p:ext uri="{BB962C8B-B14F-4D97-AF65-F5344CB8AC3E}">
        <p14:creationId xmlns:p14="http://schemas.microsoft.com/office/powerpoint/2010/main" val="41227980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B2F02AA-1746-42D3-BC3E-B603647D8FCC}"/>
              </a:ext>
            </a:extLst>
          </p:cNvPr>
          <p:cNvSpPr>
            <a:spLocks noGrp="1"/>
          </p:cNvSpPr>
          <p:nvPr>
            <p:ph type="dt" sz="half" idx="10"/>
          </p:nvPr>
        </p:nvSpPr>
        <p:spPr/>
        <p:txBody>
          <a:bodyPr/>
          <a:lstStyle/>
          <a:p>
            <a:fld id="{F70EC1B4-15F1-43FF-80C8-CB0A4B6A49FD}" type="datetime1">
              <a:rPr lang="en-US" smtClean="0"/>
              <a:t>5/7/2020</a:t>
            </a:fld>
            <a:endParaRPr lang="en-US"/>
          </a:p>
        </p:txBody>
      </p:sp>
      <p:sp>
        <p:nvSpPr>
          <p:cNvPr id="5" name="Slide Number Placeholder 4">
            <a:extLst>
              <a:ext uri="{FF2B5EF4-FFF2-40B4-BE49-F238E27FC236}">
                <a16:creationId xmlns:a16="http://schemas.microsoft.com/office/drawing/2014/main" id="{4073C557-8889-4BAF-9E3E-5AA18DB3EB1A}"/>
              </a:ext>
            </a:extLst>
          </p:cNvPr>
          <p:cNvSpPr>
            <a:spLocks noGrp="1"/>
          </p:cNvSpPr>
          <p:nvPr>
            <p:ph type="sldNum" sz="quarter" idx="12"/>
          </p:nvPr>
        </p:nvSpPr>
        <p:spPr/>
        <p:txBody>
          <a:bodyPr/>
          <a:lstStyle/>
          <a:p>
            <a:fld id="{9FF7BE21-EAB2-4637-BF56-9CFDFCF66418}" type="slidenum">
              <a:rPr lang="en-US" smtClean="0"/>
              <a:t>43</a:t>
            </a:fld>
            <a:endParaRPr lang="en-US"/>
          </a:p>
        </p:txBody>
      </p:sp>
      <p:sp>
        <p:nvSpPr>
          <p:cNvPr id="6" name="Rectangle 21">
            <a:extLst>
              <a:ext uri="{FF2B5EF4-FFF2-40B4-BE49-F238E27FC236}">
                <a16:creationId xmlns:a16="http://schemas.microsoft.com/office/drawing/2014/main" id="{14C61611-62CF-4036-BD54-263B6DC4F431}"/>
              </a:ext>
            </a:extLst>
          </p:cNvPr>
          <p:cNvSpPr>
            <a:spLocks noChangeArrowheads="1"/>
          </p:cNvSpPr>
          <p:nvPr/>
        </p:nvSpPr>
        <p:spPr bwMode="auto">
          <a:xfrm>
            <a:off x="0" y="0"/>
            <a:ext cx="9144000" cy="6843713"/>
          </a:xfrm>
          <a:prstGeom prst="rect">
            <a:avLst/>
          </a:prstGeom>
          <a:solidFill>
            <a:schemeClr val="bg1"/>
          </a:solidFill>
          <a:ln w="12700">
            <a:solidFill>
              <a:schemeClr val="tx1"/>
            </a:solidFill>
            <a:miter lim="800000"/>
            <a:headEnd/>
            <a:tailEnd/>
          </a:ln>
        </p:spPr>
        <p:txBody>
          <a:bodyPr wrap="none" anchor="ctr"/>
          <a:lstStyle/>
          <a:p>
            <a:pPr marL="457200" lvl="4" algn="ctr" eaLnBrk="1" hangingPunct="1">
              <a:spcBef>
                <a:spcPct val="20000"/>
              </a:spcBef>
            </a:pPr>
            <a:endParaRPr lang="en-US" sz="1200" b="1"/>
          </a:p>
        </p:txBody>
      </p:sp>
      <p:sp>
        <p:nvSpPr>
          <p:cNvPr id="7" name="Rectangle 4">
            <a:extLst>
              <a:ext uri="{FF2B5EF4-FFF2-40B4-BE49-F238E27FC236}">
                <a16:creationId xmlns:a16="http://schemas.microsoft.com/office/drawing/2014/main" id="{4884CE02-D840-49C6-9AE5-5237DE9B43D8}"/>
              </a:ext>
            </a:extLst>
          </p:cNvPr>
          <p:cNvSpPr>
            <a:spLocks noChangeArrowheads="1"/>
          </p:cNvSpPr>
          <p:nvPr/>
        </p:nvSpPr>
        <p:spPr bwMode="auto">
          <a:xfrm>
            <a:off x="1143000" y="152400"/>
            <a:ext cx="7848600" cy="519113"/>
          </a:xfrm>
          <a:prstGeom prst="rect">
            <a:avLst/>
          </a:prstGeom>
          <a:noFill/>
          <a:ln w="12700">
            <a:noFill/>
            <a:miter lim="800000"/>
            <a:headEnd type="none" w="sm" len="sm"/>
            <a:tailEnd type="none" w="sm" len="sm"/>
          </a:ln>
        </p:spPr>
        <p:txBody>
          <a:bodyPr lIns="91087" tIns="45548" rIns="91087" bIns="45548">
            <a:spAutoFit/>
          </a:bodyPr>
          <a:lstStyle/>
          <a:p>
            <a:pPr algn="ctr"/>
            <a:r>
              <a:rPr lang="en-US" sz="2800" b="1"/>
              <a:t>AIRBORNE INSTRUMENTATION SYSTEM </a:t>
            </a:r>
          </a:p>
        </p:txBody>
      </p:sp>
      <p:grpSp>
        <p:nvGrpSpPr>
          <p:cNvPr id="8" name="Group 23">
            <a:extLst>
              <a:ext uri="{FF2B5EF4-FFF2-40B4-BE49-F238E27FC236}">
                <a16:creationId xmlns:a16="http://schemas.microsoft.com/office/drawing/2014/main" id="{8FF853ED-F5D5-43D9-B8D9-F5BEFF8E9926}"/>
              </a:ext>
            </a:extLst>
          </p:cNvPr>
          <p:cNvGrpSpPr>
            <a:grpSpLocks/>
          </p:cNvGrpSpPr>
          <p:nvPr/>
        </p:nvGrpSpPr>
        <p:grpSpPr bwMode="auto">
          <a:xfrm>
            <a:off x="254000" y="1039813"/>
            <a:ext cx="8699500" cy="5360987"/>
            <a:chOff x="160" y="864"/>
            <a:chExt cx="5480" cy="3377"/>
          </a:xfrm>
        </p:grpSpPr>
        <p:graphicFrame>
          <p:nvGraphicFramePr>
            <p:cNvPr id="9" name="Object 2">
              <a:extLst>
                <a:ext uri="{FF2B5EF4-FFF2-40B4-BE49-F238E27FC236}">
                  <a16:creationId xmlns:a16="http://schemas.microsoft.com/office/drawing/2014/main" id="{A6FF079A-AC09-4BA8-B88F-47BAC96D1852}"/>
                </a:ext>
              </a:extLst>
            </p:cNvPr>
            <p:cNvGraphicFramePr>
              <a:graphicFrameLocks noChangeAspect="1"/>
            </p:cNvGraphicFramePr>
            <p:nvPr/>
          </p:nvGraphicFramePr>
          <p:xfrm>
            <a:off x="882" y="2983"/>
            <a:ext cx="4071" cy="1258"/>
          </p:xfrm>
          <a:graphic>
            <a:graphicData uri="http://schemas.openxmlformats.org/presentationml/2006/ole">
              <mc:AlternateContent xmlns:mc="http://schemas.openxmlformats.org/markup-compatibility/2006">
                <mc:Choice xmlns:v="urn:schemas-microsoft-com:vml" Requires="v">
                  <p:oleObj spid="_x0000_s5140" name="Drawing" r:id="rId3" imgW="6461640" imgH="1996560" progId="">
                    <p:embed/>
                  </p:oleObj>
                </mc:Choice>
                <mc:Fallback>
                  <p:oleObj name="Drawing" r:id="rId3" imgW="6461640" imgH="1996560" progId="">
                    <p:embed/>
                    <p:pic>
                      <p:nvPicPr>
                        <p:cNvPr id="51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 y="2983"/>
                          <a:ext cx="4071" cy="1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 Box 5">
              <a:extLst>
                <a:ext uri="{FF2B5EF4-FFF2-40B4-BE49-F238E27FC236}">
                  <a16:creationId xmlns:a16="http://schemas.microsoft.com/office/drawing/2014/main" id="{9F581AB8-AA12-4BD8-BE61-928CEA3F36B0}"/>
                </a:ext>
              </a:extLst>
            </p:cNvPr>
            <p:cNvSpPr txBox="1">
              <a:spLocks noChangeArrowheads="1"/>
            </p:cNvSpPr>
            <p:nvPr/>
          </p:nvSpPr>
          <p:spPr bwMode="auto">
            <a:xfrm>
              <a:off x="856" y="864"/>
              <a:ext cx="3216" cy="231"/>
            </a:xfrm>
            <a:prstGeom prst="rect">
              <a:avLst/>
            </a:prstGeom>
            <a:noFill/>
            <a:ln w="12700">
              <a:noFill/>
              <a:miter lim="800000"/>
              <a:headEnd type="none" w="sm" len="sm"/>
              <a:tailEnd type="none" w="sm" len="sm"/>
            </a:ln>
          </p:spPr>
          <p:txBody>
            <a:bodyPr lIns="91087" tIns="45548" rIns="91087" bIns="45548">
              <a:spAutoFit/>
            </a:bodyPr>
            <a:lstStyle/>
            <a:p>
              <a:pPr algn="ctr">
                <a:spcBef>
                  <a:spcPct val="50000"/>
                </a:spcBef>
              </a:pPr>
              <a:r>
                <a:rPr lang="en-US" sz="1800">
                  <a:latin typeface="Arial Black" pitchFamily="34" charset="0"/>
                </a:rPr>
                <a:t>FIXED WORDS</a:t>
              </a:r>
            </a:p>
          </p:txBody>
        </p:sp>
        <p:grpSp>
          <p:nvGrpSpPr>
            <p:cNvPr id="11" name="Group 6">
              <a:extLst>
                <a:ext uri="{FF2B5EF4-FFF2-40B4-BE49-F238E27FC236}">
                  <a16:creationId xmlns:a16="http://schemas.microsoft.com/office/drawing/2014/main" id="{5FF0DAFD-FBD9-4CD1-8F39-A656C9007370}"/>
                </a:ext>
              </a:extLst>
            </p:cNvPr>
            <p:cNvGrpSpPr>
              <a:grpSpLocks/>
            </p:cNvGrpSpPr>
            <p:nvPr/>
          </p:nvGrpSpPr>
          <p:grpSpPr bwMode="auto">
            <a:xfrm>
              <a:off x="160" y="1152"/>
              <a:ext cx="1694" cy="478"/>
              <a:chOff x="288" y="1152"/>
              <a:chExt cx="1694" cy="478"/>
            </a:xfrm>
          </p:grpSpPr>
          <p:sp>
            <p:nvSpPr>
              <p:cNvPr id="24" name="Text Box 7">
                <a:extLst>
                  <a:ext uri="{FF2B5EF4-FFF2-40B4-BE49-F238E27FC236}">
                    <a16:creationId xmlns:a16="http://schemas.microsoft.com/office/drawing/2014/main" id="{FFB05A3C-9665-424A-A51B-B35796DD3B6D}"/>
                  </a:ext>
                </a:extLst>
              </p:cNvPr>
              <p:cNvSpPr txBox="1">
                <a:spLocks noChangeArrowheads="1"/>
              </p:cNvSpPr>
              <p:nvPr/>
            </p:nvSpPr>
            <p:spPr bwMode="auto">
              <a:xfrm>
                <a:off x="288" y="1344"/>
                <a:ext cx="1535" cy="286"/>
              </a:xfrm>
              <a:prstGeom prst="rect">
                <a:avLst/>
              </a:prstGeom>
              <a:noFill/>
              <a:ln w="9525">
                <a:noFill/>
                <a:miter lim="800000"/>
                <a:headEnd/>
                <a:tailEnd/>
              </a:ln>
            </p:spPr>
            <p:txBody>
              <a:bodyPr lIns="91087" tIns="45548" rIns="91087" bIns="45548">
                <a:spAutoFit/>
              </a:bodyPr>
              <a:lstStyle/>
              <a:p>
                <a:pPr algn="r">
                  <a:spcBef>
                    <a:spcPct val="50000"/>
                  </a:spcBef>
                </a:pPr>
                <a:r>
                  <a:rPr lang="en-US" sz="1400">
                    <a:latin typeface="Arial Black" pitchFamily="34" charset="0"/>
                  </a:rPr>
                  <a:t>177 PARS @ 100 SPS</a:t>
                </a:r>
              </a:p>
              <a:p>
                <a:pPr algn="r">
                  <a:lnSpc>
                    <a:spcPct val="20000"/>
                  </a:lnSpc>
                  <a:spcBef>
                    <a:spcPct val="50000"/>
                  </a:spcBef>
                </a:pPr>
                <a:r>
                  <a:rPr lang="en-US" sz="1400">
                    <a:latin typeface="Arial Black" pitchFamily="34" charset="0"/>
                  </a:rPr>
                  <a:t>30 PARS @   10 SPS</a:t>
                </a:r>
              </a:p>
            </p:txBody>
          </p:sp>
          <p:sp>
            <p:nvSpPr>
              <p:cNvPr id="25" name="Rectangle 8">
                <a:extLst>
                  <a:ext uri="{FF2B5EF4-FFF2-40B4-BE49-F238E27FC236}">
                    <a16:creationId xmlns:a16="http://schemas.microsoft.com/office/drawing/2014/main" id="{595E8246-65D1-41BD-8FAD-379AC6AF80AD}"/>
                  </a:ext>
                </a:extLst>
              </p:cNvPr>
              <p:cNvSpPr>
                <a:spLocks noChangeArrowheads="1"/>
              </p:cNvSpPr>
              <p:nvPr/>
            </p:nvSpPr>
            <p:spPr bwMode="auto">
              <a:xfrm>
                <a:off x="288" y="1152"/>
                <a:ext cx="1694" cy="192"/>
              </a:xfrm>
              <a:prstGeom prst="rect">
                <a:avLst/>
              </a:prstGeom>
              <a:noFill/>
              <a:ln w="9525">
                <a:noFill/>
                <a:miter lim="800000"/>
                <a:headEnd/>
                <a:tailEnd/>
              </a:ln>
            </p:spPr>
            <p:txBody>
              <a:bodyPr lIns="91087" tIns="45548" rIns="91087" bIns="45548">
                <a:spAutoFit/>
              </a:bodyPr>
              <a:lstStyle/>
              <a:p>
                <a:pPr algn="ctr"/>
                <a:r>
                  <a:rPr lang="en-US" sz="1400">
                    <a:latin typeface="Arial Black" pitchFamily="34" charset="0"/>
                  </a:rPr>
                  <a:t>FORMAT REQUIREMENT:</a:t>
                </a:r>
              </a:p>
            </p:txBody>
          </p:sp>
        </p:grpSp>
        <p:grpSp>
          <p:nvGrpSpPr>
            <p:cNvPr id="12" name="Group 9">
              <a:extLst>
                <a:ext uri="{FF2B5EF4-FFF2-40B4-BE49-F238E27FC236}">
                  <a16:creationId xmlns:a16="http://schemas.microsoft.com/office/drawing/2014/main" id="{843F7583-83BE-4B98-8878-37734EF56D6D}"/>
                </a:ext>
              </a:extLst>
            </p:cNvPr>
            <p:cNvGrpSpPr>
              <a:grpSpLocks/>
            </p:cNvGrpSpPr>
            <p:nvPr/>
          </p:nvGrpSpPr>
          <p:grpSpPr bwMode="auto">
            <a:xfrm>
              <a:off x="2168" y="1152"/>
              <a:ext cx="3408" cy="957"/>
              <a:chOff x="2160" y="1584"/>
              <a:chExt cx="3408" cy="957"/>
            </a:xfrm>
          </p:grpSpPr>
          <p:sp>
            <p:nvSpPr>
              <p:cNvPr id="22" name="Text Box 10">
                <a:extLst>
                  <a:ext uri="{FF2B5EF4-FFF2-40B4-BE49-F238E27FC236}">
                    <a16:creationId xmlns:a16="http://schemas.microsoft.com/office/drawing/2014/main" id="{A322197F-84DE-427A-A392-996600C69F7E}"/>
                  </a:ext>
                </a:extLst>
              </p:cNvPr>
              <p:cNvSpPr txBox="1">
                <a:spLocks noChangeArrowheads="1"/>
              </p:cNvSpPr>
              <p:nvPr/>
            </p:nvSpPr>
            <p:spPr bwMode="auto">
              <a:xfrm>
                <a:off x="2160" y="1584"/>
                <a:ext cx="3408" cy="957"/>
              </a:xfrm>
              <a:prstGeom prst="rect">
                <a:avLst/>
              </a:prstGeom>
              <a:noFill/>
              <a:ln w="9525">
                <a:noFill/>
                <a:miter lim="800000"/>
                <a:headEnd/>
                <a:tailEnd/>
              </a:ln>
            </p:spPr>
            <p:txBody>
              <a:bodyPr lIns="91087" tIns="45548" rIns="91087" bIns="45548">
                <a:spAutoFit/>
              </a:bodyPr>
              <a:lstStyle/>
              <a:p>
                <a:pPr algn="ctr">
                  <a:spcBef>
                    <a:spcPct val="50000"/>
                  </a:spcBef>
                </a:pPr>
                <a:r>
                  <a:rPr lang="en-US" sz="1400">
                    <a:latin typeface="Arial Black" pitchFamily="34" charset="0"/>
                  </a:rPr>
                  <a:t>COMPUTE BIT RATE:</a:t>
                </a:r>
              </a:p>
              <a:p>
                <a:pPr algn="r">
                  <a:lnSpc>
                    <a:spcPct val="90000"/>
                  </a:lnSpc>
                  <a:spcBef>
                    <a:spcPct val="50000"/>
                  </a:spcBef>
                </a:pPr>
                <a:r>
                  <a:rPr lang="en-US" sz="1400">
                    <a:latin typeface="Arial Black" pitchFamily="34" charset="0"/>
                  </a:rPr>
                  <a:t>177 PARS X 10 BITS/WORD X 100 SPS = 177,000 BPS</a:t>
                </a:r>
              </a:p>
              <a:p>
                <a:pPr algn="r">
                  <a:lnSpc>
                    <a:spcPct val="40000"/>
                  </a:lnSpc>
                  <a:spcBef>
                    <a:spcPct val="50000"/>
                  </a:spcBef>
                </a:pPr>
                <a:r>
                  <a:rPr lang="en-US" sz="1400">
                    <a:latin typeface="Arial Black" pitchFamily="34" charset="0"/>
                  </a:rPr>
                  <a:t>30 PARS X 10 BITS/WORD X   10 SPS =     3,000 BPS</a:t>
                </a:r>
              </a:p>
              <a:p>
                <a:pPr algn="r">
                  <a:lnSpc>
                    <a:spcPct val="50000"/>
                  </a:lnSpc>
                  <a:spcBef>
                    <a:spcPct val="50000"/>
                  </a:spcBef>
                </a:pPr>
                <a:r>
                  <a:rPr lang="en-US" sz="1400">
                    <a:latin typeface="Arial Black" pitchFamily="34" charset="0"/>
                  </a:rPr>
                  <a:t>2 SYNCH X 10 BITS/WORD X 100 SPS =     2,000 BPS</a:t>
                </a:r>
              </a:p>
              <a:p>
                <a:pPr algn="r">
                  <a:lnSpc>
                    <a:spcPct val="50000"/>
                  </a:lnSpc>
                  <a:spcBef>
                    <a:spcPct val="50000"/>
                  </a:spcBef>
                </a:pPr>
                <a:r>
                  <a:rPr lang="en-US" sz="1400">
                    <a:latin typeface="Arial Black" pitchFamily="34" charset="0"/>
                  </a:rPr>
                  <a:t>1 FRID X 10 BITS/WORD X 100 SPS =     1,000 BPS</a:t>
                </a:r>
              </a:p>
              <a:p>
                <a:pPr algn="r">
                  <a:lnSpc>
                    <a:spcPct val="90000"/>
                  </a:lnSpc>
                  <a:spcBef>
                    <a:spcPct val="50000"/>
                  </a:spcBef>
                </a:pPr>
                <a:r>
                  <a:rPr lang="en-US" sz="1400">
                    <a:latin typeface="Arial Black" pitchFamily="34" charset="0"/>
                  </a:rPr>
                  <a:t>183,000 BPS</a:t>
                </a:r>
              </a:p>
            </p:txBody>
          </p:sp>
          <p:sp>
            <p:nvSpPr>
              <p:cNvPr id="23" name="Line 11">
                <a:extLst>
                  <a:ext uri="{FF2B5EF4-FFF2-40B4-BE49-F238E27FC236}">
                    <a16:creationId xmlns:a16="http://schemas.microsoft.com/office/drawing/2014/main" id="{36296047-4EC1-49A7-9A51-92DB7EAABD7E}"/>
                  </a:ext>
                </a:extLst>
              </p:cNvPr>
              <p:cNvSpPr>
                <a:spLocks noChangeShapeType="1"/>
              </p:cNvSpPr>
              <p:nvPr/>
            </p:nvSpPr>
            <p:spPr bwMode="auto">
              <a:xfrm>
                <a:off x="4752" y="2352"/>
                <a:ext cx="768" cy="0"/>
              </a:xfrm>
              <a:prstGeom prst="line">
                <a:avLst/>
              </a:prstGeom>
              <a:noFill/>
              <a:ln w="28575">
                <a:solidFill>
                  <a:schemeClr val="tx1"/>
                </a:solidFill>
                <a:round/>
                <a:headEnd/>
                <a:tailEnd/>
              </a:ln>
            </p:spPr>
            <p:txBody>
              <a:bodyPr lIns="91087" tIns="45548" rIns="91087" bIns="45548">
                <a:spAutoFit/>
              </a:bodyPr>
              <a:lstStyle/>
              <a:p>
                <a:endParaRPr lang="en-US"/>
              </a:p>
            </p:txBody>
          </p:sp>
        </p:grpSp>
        <p:grpSp>
          <p:nvGrpSpPr>
            <p:cNvPr id="13" name="Group 12">
              <a:extLst>
                <a:ext uri="{FF2B5EF4-FFF2-40B4-BE49-F238E27FC236}">
                  <a16:creationId xmlns:a16="http://schemas.microsoft.com/office/drawing/2014/main" id="{4D44437C-740D-4138-B0A6-EB7EE69439DE}"/>
                </a:ext>
              </a:extLst>
            </p:cNvPr>
            <p:cNvGrpSpPr>
              <a:grpSpLocks/>
            </p:cNvGrpSpPr>
            <p:nvPr/>
          </p:nvGrpSpPr>
          <p:grpSpPr bwMode="auto">
            <a:xfrm>
              <a:off x="1698" y="2064"/>
              <a:ext cx="3942" cy="975"/>
              <a:chOff x="1728" y="2640"/>
              <a:chExt cx="3942" cy="975"/>
            </a:xfrm>
          </p:grpSpPr>
          <p:sp>
            <p:nvSpPr>
              <p:cNvPr id="16" name="Rectangle 13">
                <a:extLst>
                  <a:ext uri="{FF2B5EF4-FFF2-40B4-BE49-F238E27FC236}">
                    <a16:creationId xmlns:a16="http://schemas.microsoft.com/office/drawing/2014/main" id="{0AD3B84F-4F8E-4ECF-94A7-F22969C62A2D}"/>
                  </a:ext>
                </a:extLst>
              </p:cNvPr>
              <p:cNvSpPr>
                <a:spLocks noChangeArrowheads="1"/>
              </p:cNvSpPr>
              <p:nvPr/>
            </p:nvSpPr>
            <p:spPr bwMode="auto">
              <a:xfrm>
                <a:off x="1728" y="2640"/>
                <a:ext cx="3942" cy="393"/>
              </a:xfrm>
              <a:prstGeom prst="rect">
                <a:avLst/>
              </a:prstGeom>
              <a:noFill/>
              <a:ln w="9525">
                <a:noFill/>
                <a:miter lim="800000"/>
                <a:headEnd/>
                <a:tailEnd/>
              </a:ln>
            </p:spPr>
            <p:txBody>
              <a:bodyPr lIns="91087" tIns="45548" rIns="91087" bIns="45548">
                <a:spAutoFit/>
              </a:bodyPr>
              <a:lstStyle/>
              <a:p>
                <a:pPr algn="ctr"/>
                <a:r>
                  <a:rPr lang="en-US" sz="1400">
                    <a:latin typeface="Arial Black" pitchFamily="34" charset="0"/>
                  </a:rPr>
                  <a:t>COMPUTE FIXED WORDS</a:t>
                </a:r>
              </a:p>
              <a:p>
                <a:pPr algn="ctr">
                  <a:lnSpc>
                    <a:spcPct val="150000"/>
                  </a:lnSpc>
                </a:pPr>
                <a:r>
                  <a:rPr lang="en-US" sz="1400">
                    <a:latin typeface="Arial Black" pitchFamily="34" charset="0"/>
                  </a:rPr>
                  <a:t>183W X 10 B/W X 100 SPS + FW X 10 B/W X 100 SPS = 200,000</a:t>
                </a:r>
              </a:p>
            </p:txBody>
          </p:sp>
          <p:grpSp>
            <p:nvGrpSpPr>
              <p:cNvPr id="17" name="Group 14">
                <a:extLst>
                  <a:ext uri="{FF2B5EF4-FFF2-40B4-BE49-F238E27FC236}">
                    <a16:creationId xmlns:a16="http://schemas.microsoft.com/office/drawing/2014/main" id="{F292AA41-A637-4685-8DD4-E08DED2AE814}"/>
                  </a:ext>
                </a:extLst>
              </p:cNvPr>
              <p:cNvGrpSpPr>
                <a:grpSpLocks/>
              </p:cNvGrpSpPr>
              <p:nvPr/>
            </p:nvGrpSpPr>
            <p:grpSpPr bwMode="auto">
              <a:xfrm>
                <a:off x="2880" y="3072"/>
                <a:ext cx="1604" cy="543"/>
                <a:chOff x="2688" y="3072"/>
                <a:chExt cx="1604" cy="543"/>
              </a:xfrm>
            </p:grpSpPr>
            <p:grpSp>
              <p:nvGrpSpPr>
                <p:cNvPr id="18" name="Group 15">
                  <a:extLst>
                    <a:ext uri="{FF2B5EF4-FFF2-40B4-BE49-F238E27FC236}">
                      <a16:creationId xmlns:a16="http://schemas.microsoft.com/office/drawing/2014/main" id="{88BCE028-3753-46E0-BCF2-C8E0EF46C720}"/>
                    </a:ext>
                  </a:extLst>
                </p:cNvPr>
                <p:cNvGrpSpPr>
                  <a:grpSpLocks/>
                </p:cNvGrpSpPr>
                <p:nvPr/>
              </p:nvGrpSpPr>
              <p:grpSpPr bwMode="auto">
                <a:xfrm>
                  <a:off x="3072" y="3072"/>
                  <a:ext cx="1220" cy="393"/>
                  <a:chOff x="3072" y="3072"/>
                  <a:chExt cx="1220" cy="393"/>
                </a:xfrm>
              </p:grpSpPr>
              <p:sp>
                <p:nvSpPr>
                  <p:cNvPr id="20" name="Rectangle 16">
                    <a:extLst>
                      <a:ext uri="{FF2B5EF4-FFF2-40B4-BE49-F238E27FC236}">
                        <a16:creationId xmlns:a16="http://schemas.microsoft.com/office/drawing/2014/main" id="{3F946635-10BA-4DF4-85EA-80450AEBF49C}"/>
                      </a:ext>
                    </a:extLst>
                  </p:cNvPr>
                  <p:cNvSpPr>
                    <a:spLocks noChangeArrowheads="1"/>
                  </p:cNvSpPr>
                  <p:nvPr/>
                </p:nvSpPr>
                <p:spPr bwMode="auto">
                  <a:xfrm>
                    <a:off x="3072" y="3072"/>
                    <a:ext cx="1220" cy="393"/>
                  </a:xfrm>
                  <a:prstGeom prst="rect">
                    <a:avLst/>
                  </a:prstGeom>
                  <a:noFill/>
                  <a:ln w="9525">
                    <a:noFill/>
                    <a:miter lim="800000"/>
                    <a:headEnd/>
                    <a:tailEnd/>
                  </a:ln>
                </p:spPr>
                <p:txBody>
                  <a:bodyPr lIns="91087" tIns="45548" rIns="91087" bIns="45548">
                    <a:spAutoFit/>
                  </a:bodyPr>
                  <a:lstStyle/>
                  <a:p>
                    <a:pPr algn="ctr"/>
                    <a:r>
                      <a:rPr lang="en-US" sz="1400">
                        <a:latin typeface="Arial Black" pitchFamily="34" charset="0"/>
                      </a:rPr>
                      <a:t>200,000 </a:t>
                    </a:r>
                    <a:r>
                      <a:rPr lang="en-US" sz="1400" b="1">
                        <a:latin typeface="Arial Black" pitchFamily="34" charset="0"/>
                      </a:rPr>
                      <a:t>– </a:t>
                    </a:r>
                    <a:r>
                      <a:rPr lang="en-US" sz="1400">
                        <a:latin typeface="Arial Black" pitchFamily="34" charset="0"/>
                      </a:rPr>
                      <a:t>183,000</a:t>
                    </a:r>
                  </a:p>
                  <a:p>
                    <a:pPr algn="ctr">
                      <a:lnSpc>
                        <a:spcPct val="150000"/>
                      </a:lnSpc>
                    </a:pPr>
                    <a:r>
                      <a:rPr lang="en-US" sz="1400">
                        <a:latin typeface="Arial Black" pitchFamily="34" charset="0"/>
                      </a:rPr>
                      <a:t>1000</a:t>
                    </a:r>
                  </a:p>
                </p:txBody>
              </p:sp>
              <p:sp>
                <p:nvSpPr>
                  <p:cNvPr id="21" name="Line 17">
                    <a:extLst>
                      <a:ext uri="{FF2B5EF4-FFF2-40B4-BE49-F238E27FC236}">
                        <a16:creationId xmlns:a16="http://schemas.microsoft.com/office/drawing/2014/main" id="{876AAD9F-79E6-43DE-9CDF-72FCD63B15CC}"/>
                      </a:ext>
                    </a:extLst>
                  </p:cNvPr>
                  <p:cNvSpPr>
                    <a:spLocks noChangeShapeType="1"/>
                  </p:cNvSpPr>
                  <p:nvPr/>
                </p:nvSpPr>
                <p:spPr bwMode="auto">
                  <a:xfrm>
                    <a:off x="3120" y="3264"/>
                    <a:ext cx="1152" cy="0"/>
                  </a:xfrm>
                  <a:prstGeom prst="line">
                    <a:avLst/>
                  </a:prstGeom>
                  <a:noFill/>
                  <a:ln w="28575">
                    <a:solidFill>
                      <a:schemeClr val="tx1"/>
                    </a:solidFill>
                    <a:round/>
                    <a:headEnd/>
                    <a:tailEnd/>
                  </a:ln>
                </p:spPr>
                <p:txBody>
                  <a:bodyPr lIns="91087" tIns="45548" rIns="91087" bIns="45548">
                    <a:spAutoFit/>
                  </a:bodyPr>
                  <a:lstStyle/>
                  <a:p>
                    <a:endParaRPr lang="en-US"/>
                  </a:p>
                </p:txBody>
              </p:sp>
            </p:grpSp>
            <p:sp>
              <p:nvSpPr>
                <p:cNvPr id="19" name="Rectangle 18">
                  <a:extLst>
                    <a:ext uri="{FF2B5EF4-FFF2-40B4-BE49-F238E27FC236}">
                      <a16:creationId xmlns:a16="http://schemas.microsoft.com/office/drawing/2014/main" id="{334D06DC-8F50-4A9D-B598-1D71E524A44E}"/>
                    </a:ext>
                  </a:extLst>
                </p:cNvPr>
                <p:cNvSpPr>
                  <a:spLocks noChangeArrowheads="1"/>
                </p:cNvSpPr>
                <p:nvPr/>
              </p:nvSpPr>
              <p:spPr bwMode="auto">
                <a:xfrm>
                  <a:off x="2688" y="3168"/>
                  <a:ext cx="601" cy="447"/>
                </a:xfrm>
                <a:prstGeom prst="rect">
                  <a:avLst/>
                </a:prstGeom>
                <a:noFill/>
                <a:ln w="9525">
                  <a:noFill/>
                  <a:miter lim="800000"/>
                  <a:headEnd/>
                  <a:tailEnd/>
                </a:ln>
              </p:spPr>
              <p:txBody>
                <a:bodyPr lIns="91087" tIns="45548" rIns="91087" bIns="45548">
                  <a:spAutoFit/>
                </a:bodyPr>
                <a:lstStyle/>
                <a:p>
                  <a:r>
                    <a:rPr lang="en-US" sz="1400">
                      <a:latin typeface="Arial Black" pitchFamily="34" charset="0"/>
                    </a:rPr>
                    <a:t>FW =</a:t>
                  </a:r>
                </a:p>
                <a:p>
                  <a:pPr>
                    <a:lnSpc>
                      <a:spcPct val="190000"/>
                    </a:lnSpc>
                  </a:pPr>
                  <a:r>
                    <a:rPr lang="en-US" sz="1400">
                      <a:latin typeface="Arial Black" pitchFamily="34" charset="0"/>
                    </a:rPr>
                    <a:t>FW = 17</a:t>
                  </a:r>
                </a:p>
              </p:txBody>
            </p:sp>
          </p:grpSp>
        </p:grpSp>
        <p:sp>
          <p:nvSpPr>
            <p:cNvPr id="14" name="Text Box 19">
              <a:extLst>
                <a:ext uri="{FF2B5EF4-FFF2-40B4-BE49-F238E27FC236}">
                  <a16:creationId xmlns:a16="http://schemas.microsoft.com/office/drawing/2014/main" id="{B270EBC3-480C-4FE6-B523-797730F53D7E}"/>
                </a:ext>
              </a:extLst>
            </p:cNvPr>
            <p:cNvSpPr txBox="1">
              <a:spLocks noChangeArrowheads="1"/>
            </p:cNvSpPr>
            <p:nvPr/>
          </p:nvSpPr>
          <p:spPr bwMode="auto">
            <a:xfrm>
              <a:off x="488" y="1680"/>
              <a:ext cx="1008" cy="192"/>
            </a:xfrm>
            <a:prstGeom prst="rect">
              <a:avLst/>
            </a:prstGeom>
            <a:noFill/>
            <a:ln w="9525">
              <a:noFill/>
              <a:miter lim="800000"/>
              <a:headEnd/>
              <a:tailEnd/>
            </a:ln>
          </p:spPr>
          <p:txBody>
            <a:bodyPr lIns="91087" tIns="45548" rIns="91087" bIns="45548">
              <a:spAutoFit/>
            </a:bodyPr>
            <a:lstStyle/>
            <a:p>
              <a:pPr>
                <a:spcBef>
                  <a:spcPct val="50000"/>
                </a:spcBef>
              </a:pPr>
              <a:r>
                <a:rPr lang="en-US" sz="1400">
                  <a:latin typeface="Arial Black" pitchFamily="34" charset="0"/>
                </a:rPr>
                <a:t>10 BITS/WORD</a:t>
              </a:r>
            </a:p>
          </p:txBody>
        </p:sp>
        <p:graphicFrame>
          <p:nvGraphicFramePr>
            <p:cNvPr id="15" name="Object 20">
              <a:extLst>
                <a:ext uri="{FF2B5EF4-FFF2-40B4-BE49-F238E27FC236}">
                  <a16:creationId xmlns:a16="http://schemas.microsoft.com/office/drawing/2014/main" id="{C40D559F-E5C0-454B-8C01-2C103A26CA28}"/>
                </a:ext>
              </a:extLst>
            </p:cNvPr>
            <p:cNvGraphicFramePr>
              <a:graphicFrameLocks noChangeAspect="1"/>
            </p:cNvGraphicFramePr>
            <p:nvPr/>
          </p:nvGraphicFramePr>
          <p:xfrm>
            <a:off x="432" y="1864"/>
            <a:ext cx="1128" cy="1090"/>
          </p:xfrm>
          <a:graphic>
            <a:graphicData uri="http://schemas.openxmlformats.org/presentationml/2006/ole">
              <mc:AlternateContent xmlns:mc="http://schemas.openxmlformats.org/markup-compatibility/2006">
                <mc:Choice xmlns:v="urn:schemas-microsoft-com:vml" Requires="v">
                  <p:oleObj spid="_x0000_s5141" name="Drawing" r:id="rId5" imgW="4084200" imgH="3947040" progId="">
                    <p:embed/>
                  </p:oleObj>
                </mc:Choice>
                <mc:Fallback>
                  <p:oleObj name="Drawing" r:id="rId5" imgW="4084200" imgH="3947040" progId="">
                    <p:embed/>
                    <p:pic>
                      <p:nvPicPr>
                        <p:cNvPr id="5123"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 y="1864"/>
                          <a:ext cx="1128" cy="1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16415872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B2F02AA-1746-42D3-BC3E-B603647D8FCC}"/>
              </a:ext>
            </a:extLst>
          </p:cNvPr>
          <p:cNvSpPr>
            <a:spLocks noGrp="1"/>
          </p:cNvSpPr>
          <p:nvPr>
            <p:ph type="dt" sz="half" idx="10"/>
          </p:nvPr>
        </p:nvSpPr>
        <p:spPr/>
        <p:txBody>
          <a:bodyPr/>
          <a:lstStyle/>
          <a:p>
            <a:fld id="{F70EC1B4-15F1-43FF-80C8-CB0A4B6A49FD}" type="datetime1">
              <a:rPr lang="en-US" smtClean="0"/>
              <a:t>5/7/2020</a:t>
            </a:fld>
            <a:endParaRPr lang="en-US"/>
          </a:p>
        </p:txBody>
      </p:sp>
      <p:sp>
        <p:nvSpPr>
          <p:cNvPr id="5" name="Slide Number Placeholder 4">
            <a:extLst>
              <a:ext uri="{FF2B5EF4-FFF2-40B4-BE49-F238E27FC236}">
                <a16:creationId xmlns:a16="http://schemas.microsoft.com/office/drawing/2014/main" id="{4073C557-8889-4BAF-9E3E-5AA18DB3EB1A}"/>
              </a:ext>
            </a:extLst>
          </p:cNvPr>
          <p:cNvSpPr>
            <a:spLocks noGrp="1"/>
          </p:cNvSpPr>
          <p:nvPr>
            <p:ph type="sldNum" sz="quarter" idx="12"/>
          </p:nvPr>
        </p:nvSpPr>
        <p:spPr/>
        <p:txBody>
          <a:bodyPr/>
          <a:lstStyle/>
          <a:p>
            <a:fld id="{9FF7BE21-EAB2-4637-BF56-9CFDFCF66418}" type="slidenum">
              <a:rPr lang="en-US" smtClean="0"/>
              <a:t>44</a:t>
            </a:fld>
            <a:endParaRPr lang="en-US"/>
          </a:p>
        </p:txBody>
      </p:sp>
      <p:sp>
        <p:nvSpPr>
          <p:cNvPr id="6" name="Rectangle 2">
            <a:extLst>
              <a:ext uri="{FF2B5EF4-FFF2-40B4-BE49-F238E27FC236}">
                <a16:creationId xmlns:a16="http://schemas.microsoft.com/office/drawing/2014/main" id="{245C2A0C-D75A-4D25-ABE4-236E6F1588CE}"/>
              </a:ext>
            </a:extLst>
          </p:cNvPr>
          <p:cNvSpPr>
            <a:spLocks noChangeArrowheads="1"/>
          </p:cNvSpPr>
          <p:nvPr/>
        </p:nvSpPr>
        <p:spPr bwMode="auto">
          <a:xfrm>
            <a:off x="596106" y="451104"/>
            <a:ext cx="7951787" cy="582211"/>
          </a:xfrm>
          <a:prstGeom prst="rect">
            <a:avLst/>
          </a:prstGeom>
          <a:noFill/>
          <a:ln w="12700">
            <a:noFill/>
            <a:miter lim="800000"/>
            <a:headEnd/>
            <a:tailEnd/>
          </a:ln>
        </p:spPr>
        <p:txBody>
          <a:bodyPr lIns="90488" tIns="44450" rIns="90488" bIns="44450">
            <a:spAutoFit/>
          </a:bodyPr>
          <a:lstStyle/>
          <a:p>
            <a:r>
              <a:rPr lang="en-US" sz="3200" b="1" dirty="0">
                <a:latin typeface="Times New Roman" pitchFamily="18" charset="0"/>
              </a:rPr>
              <a:t>IRIG 106 Chapter 8 Total Bus Capture</a:t>
            </a:r>
          </a:p>
        </p:txBody>
      </p:sp>
      <p:sp>
        <p:nvSpPr>
          <p:cNvPr id="7" name="Rectangle 3">
            <a:extLst>
              <a:ext uri="{FF2B5EF4-FFF2-40B4-BE49-F238E27FC236}">
                <a16:creationId xmlns:a16="http://schemas.microsoft.com/office/drawing/2014/main" id="{41BEBEDF-ABE5-4998-999E-9DD2583AFDD5}"/>
              </a:ext>
            </a:extLst>
          </p:cNvPr>
          <p:cNvSpPr txBox="1">
            <a:spLocks noChangeArrowheads="1"/>
          </p:cNvSpPr>
          <p:nvPr/>
        </p:nvSpPr>
        <p:spPr>
          <a:xfrm>
            <a:off x="623093" y="1441704"/>
            <a:ext cx="2819400" cy="4114800"/>
          </a:xfrm>
          <a:prstGeom prst="rect">
            <a:avLst/>
          </a:prstGeom>
          <a:noFill/>
        </p:spPr>
        <p:txBody>
          <a:bodyPr vert="horz" lIns="90488" tIns="44450" rIns="90488" bIns="4445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400"/>
              <a:t>FRAME STRUCTURE</a:t>
            </a:r>
          </a:p>
          <a:p>
            <a:pPr marL="742950" lvl="1" indent="-285750" algn="l">
              <a:buFont typeface="Arial" panose="020B0604020202020204" pitchFamily="34" charset="0"/>
              <a:buChar char="•"/>
            </a:pPr>
            <a:r>
              <a:rPr lang="en-US" sz="1400">
                <a:solidFill>
                  <a:srgbClr val="063DE8"/>
                </a:solidFill>
              </a:rPr>
              <a:t>256 Words x 1 Frame</a:t>
            </a:r>
          </a:p>
          <a:p>
            <a:pPr marL="742950" lvl="1" indent="-285750" algn="l">
              <a:buFont typeface="Arial" panose="020B0604020202020204" pitchFamily="34" charset="0"/>
              <a:buChar char="•"/>
            </a:pPr>
            <a:r>
              <a:rPr lang="en-US" sz="1400">
                <a:solidFill>
                  <a:srgbClr val="063DE8"/>
                </a:solidFill>
              </a:rPr>
              <a:t>24 Bits / Word</a:t>
            </a:r>
          </a:p>
          <a:p>
            <a:pPr marL="742950" lvl="1" indent="-285750" algn="l">
              <a:buFont typeface="Arial" panose="020B0604020202020204" pitchFamily="34" charset="0"/>
              <a:buChar char="•"/>
            </a:pPr>
            <a:r>
              <a:rPr lang="en-US" sz="1400">
                <a:solidFill>
                  <a:srgbClr val="063DE8"/>
                </a:solidFill>
              </a:rPr>
              <a:t>Sync = FAF320</a:t>
            </a:r>
          </a:p>
          <a:p>
            <a:pPr marL="742950" lvl="1" indent="-285750" algn="l">
              <a:buFont typeface="Arial" panose="020B0604020202020204" pitchFamily="34" charset="0"/>
              <a:buChar char="•"/>
            </a:pPr>
            <a:r>
              <a:rPr lang="en-US" sz="1400">
                <a:solidFill>
                  <a:srgbClr val="063DE8"/>
                </a:solidFill>
              </a:rPr>
              <a:t>Programmable Bit Rate</a:t>
            </a:r>
            <a:endParaRPr lang="en-US" sz="1400"/>
          </a:p>
          <a:p>
            <a:pPr marL="285750" indent="-285750" algn="l">
              <a:buFont typeface="Arial" panose="020B0604020202020204" pitchFamily="34" charset="0"/>
              <a:buChar char="•"/>
            </a:pPr>
            <a:r>
              <a:rPr lang="en-US" sz="1400"/>
              <a:t>DATA ORDER</a:t>
            </a:r>
          </a:p>
          <a:p>
            <a:pPr marL="742950" lvl="1" indent="-285750" algn="l">
              <a:buFont typeface="Arial" panose="020B0604020202020204" pitchFamily="34" charset="0"/>
              <a:buChar char="•"/>
            </a:pPr>
            <a:r>
              <a:rPr lang="en-US" sz="1400">
                <a:solidFill>
                  <a:srgbClr val="063DE8"/>
                </a:solidFill>
              </a:rPr>
              <a:t>Word 1  = Sync</a:t>
            </a:r>
          </a:p>
          <a:p>
            <a:pPr marL="742950" lvl="1" indent="-285750" algn="l">
              <a:buFont typeface="Arial" panose="020B0604020202020204" pitchFamily="34" charset="0"/>
              <a:buChar char="•"/>
            </a:pPr>
            <a:r>
              <a:rPr lang="en-US" sz="1400">
                <a:solidFill>
                  <a:srgbClr val="063DE8"/>
                </a:solidFill>
              </a:rPr>
              <a:t>Word 2-4 = Embedded Time</a:t>
            </a:r>
          </a:p>
          <a:p>
            <a:pPr marL="742950" lvl="1" indent="-285750" algn="l">
              <a:buFont typeface="Arial" panose="020B0604020202020204" pitchFamily="34" charset="0"/>
              <a:buChar char="•"/>
            </a:pPr>
            <a:r>
              <a:rPr lang="en-US" sz="1400">
                <a:solidFill>
                  <a:srgbClr val="063DE8"/>
                </a:solidFill>
              </a:rPr>
              <a:t>Data = FIFO</a:t>
            </a:r>
            <a:endParaRPr lang="en-US" sz="1400"/>
          </a:p>
          <a:p>
            <a:pPr marL="285750" indent="-285750" algn="l">
              <a:buFont typeface="Arial" panose="020B0604020202020204" pitchFamily="34" charset="0"/>
              <a:buChar char="•"/>
            </a:pPr>
            <a:r>
              <a:rPr lang="en-US" sz="1400"/>
              <a:t>WORD STUCTURE</a:t>
            </a:r>
          </a:p>
          <a:p>
            <a:pPr marL="742950" lvl="1" indent="-285750" algn="l">
              <a:buFont typeface="Arial" panose="020B0604020202020204" pitchFamily="34" charset="0"/>
              <a:buChar char="•"/>
            </a:pPr>
            <a:r>
              <a:rPr lang="en-US" sz="1400">
                <a:solidFill>
                  <a:srgbClr val="063DE8"/>
                </a:solidFill>
              </a:rPr>
              <a:t>24 Bits</a:t>
            </a:r>
          </a:p>
          <a:p>
            <a:pPr marL="742950" lvl="1" indent="-285750" algn="l">
              <a:buFont typeface="Arial" panose="020B0604020202020204" pitchFamily="34" charset="0"/>
              <a:buChar char="•"/>
            </a:pPr>
            <a:r>
              <a:rPr lang="en-US" sz="1400">
                <a:solidFill>
                  <a:srgbClr val="063DE8"/>
                </a:solidFill>
              </a:rPr>
              <a:t>First 8 bits Identify Word Type and Bus</a:t>
            </a:r>
          </a:p>
          <a:p>
            <a:pPr marL="742950" lvl="1" indent="-285750" algn="l">
              <a:buFont typeface="Arial" panose="020B0604020202020204" pitchFamily="34" charset="0"/>
              <a:buChar char="•"/>
            </a:pPr>
            <a:r>
              <a:rPr lang="en-US" sz="1400">
                <a:solidFill>
                  <a:srgbClr val="063DE8"/>
                </a:solidFill>
              </a:rPr>
              <a:t>Command, Status, Data, Time, Filler</a:t>
            </a:r>
          </a:p>
        </p:txBody>
      </p:sp>
      <p:sp>
        <p:nvSpPr>
          <p:cNvPr id="8" name="Rectangle 4">
            <a:extLst>
              <a:ext uri="{FF2B5EF4-FFF2-40B4-BE49-F238E27FC236}">
                <a16:creationId xmlns:a16="http://schemas.microsoft.com/office/drawing/2014/main" id="{B8036065-1D15-4ADE-B873-E53B7A014D63}"/>
              </a:ext>
            </a:extLst>
          </p:cNvPr>
          <p:cNvSpPr>
            <a:spLocks noChangeArrowheads="1"/>
          </p:cNvSpPr>
          <p:nvPr/>
        </p:nvSpPr>
        <p:spPr bwMode="auto">
          <a:xfrm>
            <a:off x="4737893" y="1670304"/>
            <a:ext cx="1130300" cy="1955800"/>
          </a:xfrm>
          <a:prstGeom prst="rect">
            <a:avLst/>
          </a:prstGeom>
          <a:solidFill>
            <a:schemeClr val="bg2">
              <a:lumMod val="90000"/>
            </a:schemeClr>
          </a:solidFill>
          <a:ln w="25400">
            <a:solidFill>
              <a:schemeClr val="tx1"/>
            </a:solidFill>
            <a:miter lim="800000"/>
            <a:headEnd/>
            <a:tailEnd/>
          </a:ln>
        </p:spPr>
        <p:txBody>
          <a:bodyPr wrap="none" anchor="ctr"/>
          <a:lstStyle/>
          <a:p>
            <a:endParaRPr lang="en-US"/>
          </a:p>
        </p:txBody>
      </p:sp>
      <p:sp>
        <p:nvSpPr>
          <p:cNvPr id="9" name="Rectangle 5">
            <a:extLst>
              <a:ext uri="{FF2B5EF4-FFF2-40B4-BE49-F238E27FC236}">
                <a16:creationId xmlns:a16="http://schemas.microsoft.com/office/drawing/2014/main" id="{F725DC0E-1CBD-46AE-A6A1-7B04F80628B1}"/>
              </a:ext>
            </a:extLst>
          </p:cNvPr>
          <p:cNvSpPr>
            <a:spLocks noChangeArrowheads="1"/>
          </p:cNvSpPr>
          <p:nvPr/>
        </p:nvSpPr>
        <p:spPr bwMode="auto">
          <a:xfrm>
            <a:off x="4737893" y="2356104"/>
            <a:ext cx="914400" cy="636588"/>
          </a:xfrm>
          <a:prstGeom prst="rect">
            <a:avLst/>
          </a:prstGeom>
          <a:noFill/>
          <a:ln w="12700">
            <a:noFill/>
            <a:miter lim="800000"/>
            <a:headEnd/>
            <a:tailEnd/>
          </a:ln>
        </p:spPr>
        <p:txBody>
          <a:bodyPr lIns="90488" tIns="44450" rIns="90488" bIns="44450">
            <a:spAutoFit/>
          </a:bodyPr>
          <a:lstStyle/>
          <a:p>
            <a:pPr algn="ctr"/>
            <a:r>
              <a:rPr lang="en-US" sz="1200" b="1">
                <a:latin typeface="Times New Roman" pitchFamily="18" charset="0"/>
              </a:rPr>
              <a:t>Hi - Speed Digital Monitor</a:t>
            </a:r>
          </a:p>
        </p:txBody>
      </p:sp>
      <p:sp>
        <p:nvSpPr>
          <p:cNvPr id="10" name="Rectangle 6">
            <a:extLst>
              <a:ext uri="{FF2B5EF4-FFF2-40B4-BE49-F238E27FC236}">
                <a16:creationId xmlns:a16="http://schemas.microsoft.com/office/drawing/2014/main" id="{CB08D4FA-48EB-4A65-BF50-944B8AEF08F2}"/>
              </a:ext>
            </a:extLst>
          </p:cNvPr>
          <p:cNvSpPr>
            <a:spLocks noChangeArrowheads="1"/>
          </p:cNvSpPr>
          <p:nvPr/>
        </p:nvSpPr>
        <p:spPr bwMode="auto">
          <a:xfrm>
            <a:off x="5576093" y="1844929"/>
            <a:ext cx="269875" cy="1577975"/>
          </a:xfrm>
          <a:prstGeom prst="rect">
            <a:avLst/>
          </a:prstGeom>
          <a:noFill/>
          <a:ln w="12700">
            <a:noFill/>
            <a:miter lim="800000"/>
            <a:headEnd/>
            <a:tailEnd/>
          </a:ln>
        </p:spPr>
        <p:txBody>
          <a:bodyPr wrap="none" lIns="90488" tIns="44450" rIns="90488" bIns="44450">
            <a:spAutoFit/>
          </a:bodyPr>
          <a:lstStyle/>
          <a:p>
            <a:pPr algn="ctr"/>
            <a:r>
              <a:rPr lang="en-US" sz="1400" b="1">
                <a:latin typeface="Times New Roman" pitchFamily="18" charset="0"/>
              </a:rPr>
              <a:t>4</a:t>
            </a:r>
          </a:p>
          <a:p>
            <a:pPr algn="ctr"/>
            <a:endParaRPr lang="en-US" sz="1400" b="1">
              <a:latin typeface="Times New Roman" pitchFamily="18" charset="0"/>
            </a:endParaRPr>
          </a:p>
          <a:p>
            <a:pPr algn="ctr"/>
            <a:r>
              <a:rPr lang="en-US" sz="1400" b="1">
                <a:latin typeface="Times New Roman" pitchFamily="18" charset="0"/>
              </a:rPr>
              <a:t>3</a:t>
            </a:r>
          </a:p>
          <a:p>
            <a:pPr algn="ctr"/>
            <a:endParaRPr lang="en-US" sz="1400" b="1">
              <a:latin typeface="Times New Roman" pitchFamily="18" charset="0"/>
            </a:endParaRPr>
          </a:p>
          <a:p>
            <a:pPr algn="ctr"/>
            <a:r>
              <a:rPr lang="en-US" sz="1400" b="1">
                <a:latin typeface="Times New Roman" pitchFamily="18" charset="0"/>
              </a:rPr>
              <a:t>2</a:t>
            </a:r>
          </a:p>
          <a:p>
            <a:pPr algn="ctr"/>
            <a:endParaRPr lang="en-US" sz="1400" b="1">
              <a:latin typeface="Times New Roman" pitchFamily="18" charset="0"/>
            </a:endParaRPr>
          </a:p>
          <a:p>
            <a:pPr algn="ctr"/>
            <a:r>
              <a:rPr lang="en-US" sz="1400" b="1">
                <a:latin typeface="Times New Roman" pitchFamily="18" charset="0"/>
              </a:rPr>
              <a:t>1</a:t>
            </a:r>
          </a:p>
        </p:txBody>
      </p:sp>
      <p:sp>
        <p:nvSpPr>
          <p:cNvPr id="11" name="Line 7">
            <a:extLst>
              <a:ext uri="{FF2B5EF4-FFF2-40B4-BE49-F238E27FC236}">
                <a16:creationId xmlns:a16="http://schemas.microsoft.com/office/drawing/2014/main" id="{04F85851-6570-486D-889E-3453AC4F6788}"/>
              </a:ext>
            </a:extLst>
          </p:cNvPr>
          <p:cNvSpPr>
            <a:spLocks noChangeShapeType="1"/>
          </p:cNvSpPr>
          <p:nvPr/>
        </p:nvSpPr>
        <p:spPr bwMode="auto">
          <a:xfrm>
            <a:off x="5876131" y="2038604"/>
            <a:ext cx="596900" cy="0"/>
          </a:xfrm>
          <a:prstGeom prst="line">
            <a:avLst/>
          </a:prstGeom>
          <a:noFill/>
          <a:ln w="12700">
            <a:solidFill>
              <a:schemeClr val="tx1"/>
            </a:solidFill>
            <a:round/>
            <a:headEnd/>
            <a:tailEnd/>
          </a:ln>
        </p:spPr>
        <p:txBody>
          <a:bodyPr wrap="none" anchor="ctr"/>
          <a:lstStyle/>
          <a:p>
            <a:endParaRPr lang="en-US"/>
          </a:p>
        </p:txBody>
      </p:sp>
      <p:sp>
        <p:nvSpPr>
          <p:cNvPr id="12" name="Line 8">
            <a:extLst>
              <a:ext uri="{FF2B5EF4-FFF2-40B4-BE49-F238E27FC236}">
                <a16:creationId xmlns:a16="http://schemas.microsoft.com/office/drawing/2014/main" id="{BD0F2FAF-AE6D-4AB0-BEA4-CEF9861D297C}"/>
              </a:ext>
            </a:extLst>
          </p:cNvPr>
          <p:cNvSpPr>
            <a:spLocks noChangeShapeType="1"/>
          </p:cNvSpPr>
          <p:nvPr/>
        </p:nvSpPr>
        <p:spPr bwMode="auto">
          <a:xfrm>
            <a:off x="5876131" y="2419604"/>
            <a:ext cx="596900" cy="0"/>
          </a:xfrm>
          <a:prstGeom prst="line">
            <a:avLst/>
          </a:prstGeom>
          <a:noFill/>
          <a:ln w="12700">
            <a:solidFill>
              <a:schemeClr val="tx1"/>
            </a:solidFill>
            <a:round/>
            <a:headEnd/>
            <a:tailEnd/>
          </a:ln>
        </p:spPr>
        <p:txBody>
          <a:bodyPr wrap="none" anchor="ctr"/>
          <a:lstStyle/>
          <a:p>
            <a:endParaRPr lang="en-US"/>
          </a:p>
        </p:txBody>
      </p:sp>
      <p:sp>
        <p:nvSpPr>
          <p:cNvPr id="13" name="Line 9">
            <a:extLst>
              <a:ext uri="{FF2B5EF4-FFF2-40B4-BE49-F238E27FC236}">
                <a16:creationId xmlns:a16="http://schemas.microsoft.com/office/drawing/2014/main" id="{3640DE4B-8D46-4764-A357-D0B216E85064}"/>
              </a:ext>
            </a:extLst>
          </p:cNvPr>
          <p:cNvSpPr>
            <a:spLocks noChangeShapeType="1"/>
          </p:cNvSpPr>
          <p:nvPr/>
        </p:nvSpPr>
        <p:spPr bwMode="auto">
          <a:xfrm>
            <a:off x="5876131" y="2876804"/>
            <a:ext cx="596900" cy="0"/>
          </a:xfrm>
          <a:prstGeom prst="line">
            <a:avLst/>
          </a:prstGeom>
          <a:noFill/>
          <a:ln w="12700">
            <a:solidFill>
              <a:schemeClr val="tx1"/>
            </a:solidFill>
            <a:round/>
            <a:headEnd/>
            <a:tailEnd/>
          </a:ln>
        </p:spPr>
        <p:txBody>
          <a:bodyPr wrap="none" anchor="ctr"/>
          <a:lstStyle/>
          <a:p>
            <a:endParaRPr lang="en-US"/>
          </a:p>
        </p:txBody>
      </p:sp>
      <p:sp>
        <p:nvSpPr>
          <p:cNvPr id="14" name="Rectangle 10">
            <a:extLst>
              <a:ext uri="{FF2B5EF4-FFF2-40B4-BE49-F238E27FC236}">
                <a16:creationId xmlns:a16="http://schemas.microsoft.com/office/drawing/2014/main" id="{426339D3-848B-421E-8569-008735EBCC22}"/>
              </a:ext>
            </a:extLst>
          </p:cNvPr>
          <p:cNvSpPr>
            <a:spLocks noChangeArrowheads="1"/>
          </p:cNvSpPr>
          <p:nvPr/>
        </p:nvSpPr>
        <p:spPr bwMode="auto">
          <a:xfrm>
            <a:off x="6536531" y="1844929"/>
            <a:ext cx="1079500" cy="1577975"/>
          </a:xfrm>
          <a:prstGeom prst="rect">
            <a:avLst/>
          </a:prstGeom>
          <a:noFill/>
          <a:ln w="12700">
            <a:noFill/>
            <a:miter lim="800000"/>
            <a:headEnd/>
            <a:tailEnd/>
          </a:ln>
        </p:spPr>
        <p:txBody>
          <a:bodyPr wrap="none" lIns="90488" tIns="44450" rIns="90488" bIns="44450">
            <a:spAutoFit/>
          </a:bodyPr>
          <a:lstStyle/>
          <a:p>
            <a:r>
              <a:rPr lang="en-US" sz="1400" b="1">
                <a:latin typeface="Times New Roman" pitchFamily="18" charset="0"/>
              </a:rPr>
              <a:t>H009 1/3</a:t>
            </a:r>
          </a:p>
          <a:p>
            <a:endParaRPr lang="en-US" sz="1400" b="1">
              <a:latin typeface="Times New Roman" pitchFamily="18" charset="0"/>
            </a:endParaRPr>
          </a:p>
          <a:p>
            <a:r>
              <a:rPr lang="en-US" sz="1400" b="1">
                <a:latin typeface="Times New Roman" pitchFamily="18" charset="0"/>
              </a:rPr>
              <a:t>H009 2/4</a:t>
            </a:r>
          </a:p>
          <a:p>
            <a:endParaRPr lang="en-US" sz="1400" b="1">
              <a:latin typeface="Times New Roman" pitchFamily="18" charset="0"/>
            </a:endParaRPr>
          </a:p>
          <a:p>
            <a:r>
              <a:rPr lang="en-US" sz="1400" b="1">
                <a:latin typeface="Times New Roman" pitchFamily="18" charset="0"/>
              </a:rPr>
              <a:t>WEAPONS</a:t>
            </a:r>
          </a:p>
          <a:p>
            <a:endParaRPr lang="en-US" sz="1400" b="1">
              <a:latin typeface="Times New Roman" pitchFamily="18" charset="0"/>
            </a:endParaRPr>
          </a:p>
          <a:p>
            <a:r>
              <a:rPr lang="en-US" sz="1400" b="1">
                <a:latin typeface="Times New Roman" pitchFamily="18" charset="0"/>
              </a:rPr>
              <a:t>AVIONICS</a:t>
            </a:r>
          </a:p>
        </p:txBody>
      </p:sp>
      <p:sp>
        <p:nvSpPr>
          <p:cNvPr id="15" name="Line 12">
            <a:extLst>
              <a:ext uri="{FF2B5EF4-FFF2-40B4-BE49-F238E27FC236}">
                <a16:creationId xmlns:a16="http://schemas.microsoft.com/office/drawing/2014/main" id="{6FAF787A-1039-4EE3-97B8-FD6D9E9CEF6D}"/>
              </a:ext>
            </a:extLst>
          </p:cNvPr>
          <p:cNvSpPr>
            <a:spLocks noChangeShapeType="1"/>
          </p:cNvSpPr>
          <p:nvPr/>
        </p:nvSpPr>
        <p:spPr bwMode="auto">
          <a:xfrm>
            <a:off x="5880893" y="3270504"/>
            <a:ext cx="566738" cy="0"/>
          </a:xfrm>
          <a:prstGeom prst="line">
            <a:avLst/>
          </a:prstGeom>
          <a:noFill/>
          <a:ln w="12700">
            <a:solidFill>
              <a:schemeClr val="tx1"/>
            </a:solidFill>
            <a:round/>
            <a:headEnd/>
            <a:tailEnd/>
          </a:ln>
        </p:spPr>
        <p:txBody>
          <a:bodyPr wrap="none" anchor="ctr"/>
          <a:lstStyle/>
          <a:p>
            <a:endParaRPr lang="en-US"/>
          </a:p>
        </p:txBody>
      </p:sp>
      <p:grpSp>
        <p:nvGrpSpPr>
          <p:cNvPr id="16" name="Group 67">
            <a:extLst>
              <a:ext uri="{FF2B5EF4-FFF2-40B4-BE49-F238E27FC236}">
                <a16:creationId xmlns:a16="http://schemas.microsoft.com/office/drawing/2014/main" id="{B379F7CF-5DA8-4FF1-81EB-A3760499402A}"/>
              </a:ext>
            </a:extLst>
          </p:cNvPr>
          <p:cNvGrpSpPr>
            <a:grpSpLocks/>
          </p:cNvGrpSpPr>
          <p:nvPr/>
        </p:nvGrpSpPr>
        <p:grpSpPr bwMode="auto">
          <a:xfrm>
            <a:off x="2832893" y="3740404"/>
            <a:ext cx="5638800" cy="2730500"/>
            <a:chOff x="2692" y="2264"/>
            <a:chExt cx="3020" cy="1381"/>
          </a:xfrm>
        </p:grpSpPr>
        <p:sp>
          <p:nvSpPr>
            <p:cNvPr id="17" name="Rectangle 13">
              <a:extLst>
                <a:ext uri="{FF2B5EF4-FFF2-40B4-BE49-F238E27FC236}">
                  <a16:creationId xmlns:a16="http://schemas.microsoft.com/office/drawing/2014/main" id="{BD9E4093-5CE3-4579-A271-ECDB4814B216}"/>
                </a:ext>
              </a:extLst>
            </p:cNvPr>
            <p:cNvSpPr>
              <a:spLocks noChangeArrowheads="1"/>
            </p:cNvSpPr>
            <p:nvPr/>
          </p:nvSpPr>
          <p:spPr bwMode="auto">
            <a:xfrm>
              <a:off x="3255" y="2640"/>
              <a:ext cx="358" cy="125"/>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8" name="Rectangle 14">
              <a:extLst>
                <a:ext uri="{FF2B5EF4-FFF2-40B4-BE49-F238E27FC236}">
                  <a16:creationId xmlns:a16="http://schemas.microsoft.com/office/drawing/2014/main" id="{F6C80B64-20BC-4F3D-A995-7B8999B1E18D}"/>
                </a:ext>
              </a:extLst>
            </p:cNvPr>
            <p:cNvSpPr>
              <a:spLocks noChangeArrowheads="1"/>
            </p:cNvSpPr>
            <p:nvPr/>
          </p:nvSpPr>
          <p:spPr bwMode="auto">
            <a:xfrm>
              <a:off x="3621" y="2640"/>
              <a:ext cx="357" cy="125"/>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9" name="Rectangle 15">
              <a:extLst>
                <a:ext uri="{FF2B5EF4-FFF2-40B4-BE49-F238E27FC236}">
                  <a16:creationId xmlns:a16="http://schemas.microsoft.com/office/drawing/2014/main" id="{51AE8441-2F5F-4EEB-BB1F-6B020B2E5166}"/>
                </a:ext>
              </a:extLst>
            </p:cNvPr>
            <p:cNvSpPr>
              <a:spLocks noChangeArrowheads="1"/>
            </p:cNvSpPr>
            <p:nvPr/>
          </p:nvSpPr>
          <p:spPr bwMode="auto">
            <a:xfrm>
              <a:off x="3986" y="2640"/>
              <a:ext cx="357" cy="125"/>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0" name="Rectangle 16">
              <a:extLst>
                <a:ext uri="{FF2B5EF4-FFF2-40B4-BE49-F238E27FC236}">
                  <a16:creationId xmlns:a16="http://schemas.microsoft.com/office/drawing/2014/main" id="{BF63B513-4C81-4A00-A83D-21A077726538}"/>
                </a:ext>
              </a:extLst>
            </p:cNvPr>
            <p:cNvSpPr>
              <a:spLocks noChangeArrowheads="1"/>
            </p:cNvSpPr>
            <p:nvPr/>
          </p:nvSpPr>
          <p:spPr bwMode="auto">
            <a:xfrm>
              <a:off x="4351" y="2640"/>
              <a:ext cx="357" cy="125"/>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1" name="Rectangle 17">
              <a:extLst>
                <a:ext uri="{FF2B5EF4-FFF2-40B4-BE49-F238E27FC236}">
                  <a16:creationId xmlns:a16="http://schemas.microsoft.com/office/drawing/2014/main" id="{7000747F-4502-4F1E-9696-6BCD1D7681EE}"/>
                </a:ext>
              </a:extLst>
            </p:cNvPr>
            <p:cNvSpPr>
              <a:spLocks noChangeArrowheads="1"/>
            </p:cNvSpPr>
            <p:nvPr/>
          </p:nvSpPr>
          <p:spPr bwMode="auto">
            <a:xfrm>
              <a:off x="4716" y="2640"/>
              <a:ext cx="357" cy="125"/>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2" name="Rectangle 18">
              <a:extLst>
                <a:ext uri="{FF2B5EF4-FFF2-40B4-BE49-F238E27FC236}">
                  <a16:creationId xmlns:a16="http://schemas.microsoft.com/office/drawing/2014/main" id="{CA006AE1-FA82-48D1-BD50-EC567362F983}"/>
                </a:ext>
              </a:extLst>
            </p:cNvPr>
            <p:cNvSpPr>
              <a:spLocks noChangeArrowheads="1"/>
            </p:cNvSpPr>
            <p:nvPr/>
          </p:nvSpPr>
          <p:spPr bwMode="auto">
            <a:xfrm>
              <a:off x="5081" y="2640"/>
              <a:ext cx="357" cy="125"/>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3" name="Rectangle 19">
              <a:extLst>
                <a:ext uri="{FF2B5EF4-FFF2-40B4-BE49-F238E27FC236}">
                  <a16:creationId xmlns:a16="http://schemas.microsoft.com/office/drawing/2014/main" id="{CEAC4E7B-8810-46E2-BB91-E6D5B16444AA}"/>
                </a:ext>
              </a:extLst>
            </p:cNvPr>
            <p:cNvSpPr>
              <a:spLocks noChangeArrowheads="1"/>
            </p:cNvSpPr>
            <p:nvPr/>
          </p:nvSpPr>
          <p:spPr bwMode="auto">
            <a:xfrm>
              <a:off x="3255" y="3080"/>
              <a:ext cx="358" cy="125"/>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4" name="Rectangle 20">
              <a:extLst>
                <a:ext uri="{FF2B5EF4-FFF2-40B4-BE49-F238E27FC236}">
                  <a16:creationId xmlns:a16="http://schemas.microsoft.com/office/drawing/2014/main" id="{871B3214-B7BD-4DDD-A0FB-68B46155A25A}"/>
                </a:ext>
              </a:extLst>
            </p:cNvPr>
            <p:cNvSpPr>
              <a:spLocks noChangeArrowheads="1"/>
            </p:cNvSpPr>
            <p:nvPr/>
          </p:nvSpPr>
          <p:spPr bwMode="auto">
            <a:xfrm>
              <a:off x="3621" y="3080"/>
              <a:ext cx="357" cy="125"/>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5" name="Rectangle 21">
              <a:extLst>
                <a:ext uri="{FF2B5EF4-FFF2-40B4-BE49-F238E27FC236}">
                  <a16:creationId xmlns:a16="http://schemas.microsoft.com/office/drawing/2014/main" id="{879ABB76-E62A-43D5-8B52-7FFFD2213561}"/>
                </a:ext>
              </a:extLst>
            </p:cNvPr>
            <p:cNvSpPr>
              <a:spLocks noChangeArrowheads="1"/>
            </p:cNvSpPr>
            <p:nvPr/>
          </p:nvSpPr>
          <p:spPr bwMode="auto">
            <a:xfrm>
              <a:off x="3986" y="3080"/>
              <a:ext cx="357" cy="125"/>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6" name="Rectangle 22">
              <a:extLst>
                <a:ext uri="{FF2B5EF4-FFF2-40B4-BE49-F238E27FC236}">
                  <a16:creationId xmlns:a16="http://schemas.microsoft.com/office/drawing/2014/main" id="{054B77F2-C67B-4384-A5EC-8091F6D2EDAB}"/>
                </a:ext>
              </a:extLst>
            </p:cNvPr>
            <p:cNvSpPr>
              <a:spLocks noChangeArrowheads="1"/>
            </p:cNvSpPr>
            <p:nvPr/>
          </p:nvSpPr>
          <p:spPr bwMode="auto">
            <a:xfrm>
              <a:off x="4351" y="3080"/>
              <a:ext cx="357" cy="125"/>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7" name="Rectangle 23">
              <a:extLst>
                <a:ext uri="{FF2B5EF4-FFF2-40B4-BE49-F238E27FC236}">
                  <a16:creationId xmlns:a16="http://schemas.microsoft.com/office/drawing/2014/main" id="{074D7313-0A79-470B-B98F-386BEFB91C3F}"/>
                </a:ext>
              </a:extLst>
            </p:cNvPr>
            <p:cNvSpPr>
              <a:spLocks noChangeArrowheads="1"/>
            </p:cNvSpPr>
            <p:nvPr/>
          </p:nvSpPr>
          <p:spPr bwMode="auto">
            <a:xfrm>
              <a:off x="4716" y="3080"/>
              <a:ext cx="357" cy="125"/>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 name="Rectangle 24">
              <a:extLst>
                <a:ext uri="{FF2B5EF4-FFF2-40B4-BE49-F238E27FC236}">
                  <a16:creationId xmlns:a16="http://schemas.microsoft.com/office/drawing/2014/main" id="{1C2A056F-1266-4418-9518-3E46556D4133}"/>
                </a:ext>
              </a:extLst>
            </p:cNvPr>
            <p:cNvSpPr>
              <a:spLocks noChangeArrowheads="1"/>
            </p:cNvSpPr>
            <p:nvPr/>
          </p:nvSpPr>
          <p:spPr bwMode="auto">
            <a:xfrm>
              <a:off x="5081" y="3080"/>
              <a:ext cx="357" cy="125"/>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9" name="Rectangle 25">
              <a:extLst>
                <a:ext uri="{FF2B5EF4-FFF2-40B4-BE49-F238E27FC236}">
                  <a16:creationId xmlns:a16="http://schemas.microsoft.com/office/drawing/2014/main" id="{F0AD2FB4-2D06-430E-A55A-AFFC69E37C8A}"/>
                </a:ext>
              </a:extLst>
            </p:cNvPr>
            <p:cNvSpPr>
              <a:spLocks noChangeArrowheads="1"/>
            </p:cNvSpPr>
            <p:nvPr/>
          </p:nvSpPr>
          <p:spPr bwMode="auto">
            <a:xfrm>
              <a:off x="3255" y="3520"/>
              <a:ext cx="358" cy="125"/>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0" name="Rectangle 26">
              <a:extLst>
                <a:ext uri="{FF2B5EF4-FFF2-40B4-BE49-F238E27FC236}">
                  <a16:creationId xmlns:a16="http://schemas.microsoft.com/office/drawing/2014/main" id="{87C00CDA-E622-48AE-AA77-81DB91619A9D}"/>
                </a:ext>
              </a:extLst>
            </p:cNvPr>
            <p:cNvSpPr>
              <a:spLocks noChangeArrowheads="1"/>
            </p:cNvSpPr>
            <p:nvPr/>
          </p:nvSpPr>
          <p:spPr bwMode="auto">
            <a:xfrm>
              <a:off x="3621" y="3520"/>
              <a:ext cx="357" cy="125"/>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1" name="Rectangle 27">
              <a:extLst>
                <a:ext uri="{FF2B5EF4-FFF2-40B4-BE49-F238E27FC236}">
                  <a16:creationId xmlns:a16="http://schemas.microsoft.com/office/drawing/2014/main" id="{3F950E10-93B8-42D6-BA84-FBE0ED5849FD}"/>
                </a:ext>
              </a:extLst>
            </p:cNvPr>
            <p:cNvSpPr>
              <a:spLocks noChangeArrowheads="1"/>
            </p:cNvSpPr>
            <p:nvPr/>
          </p:nvSpPr>
          <p:spPr bwMode="auto">
            <a:xfrm>
              <a:off x="3986" y="3520"/>
              <a:ext cx="357" cy="125"/>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2" name="Rectangle 28">
              <a:extLst>
                <a:ext uri="{FF2B5EF4-FFF2-40B4-BE49-F238E27FC236}">
                  <a16:creationId xmlns:a16="http://schemas.microsoft.com/office/drawing/2014/main" id="{2F10A17B-26C1-4D1E-88AF-D804815C4A24}"/>
                </a:ext>
              </a:extLst>
            </p:cNvPr>
            <p:cNvSpPr>
              <a:spLocks noChangeArrowheads="1"/>
            </p:cNvSpPr>
            <p:nvPr/>
          </p:nvSpPr>
          <p:spPr bwMode="auto">
            <a:xfrm>
              <a:off x="4351" y="3520"/>
              <a:ext cx="357" cy="125"/>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3" name="Rectangle 29">
              <a:extLst>
                <a:ext uri="{FF2B5EF4-FFF2-40B4-BE49-F238E27FC236}">
                  <a16:creationId xmlns:a16="http://schemas.microsoft.com/office/drawing/2014/main" id="{A9E457FC-B047-4ADF-B413-F53A9A0750D2}"/>
                </a:ext>
              </a:extLst>
            </p:cNvPr>
            <p:cNvSpPr>
              <a:spLocks noChangeArrowheads="1"/>
            </p:cNvSpPr>
            <p:nvPr/>
          </p:nvSpPr>
          <p:spPr bwMode="auto">
            <a:xfrm>
              <a:off x="5081" y="3520"/>
              <a:ext cx="357" cy="125"/>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4" name="Rectangle 30">
              <a:extLst>
                <a:ext uri="{FF2B5EF4-FFF2-40B4-BE49-F238E27FC236}">
                  <a16:creationId xmlns:a16="http://schemas.microsoft.com/office/drawing/2014/main" id="{A1D581E3-F4E1-4D01-B744-E33F438A508F}"/>
                </a:ext>
              </a:extLst>
            </p:cNvPr>
            <p:cNvSpPr>
              <a:spLocks noChangeArrowheads="1"/>
            </p:cNvSpPr>
            <p:nvPr/>
          </p:nvSpPr>
          <p:spPr bwMode="auto">
            <a:xfrm>
              <a:off x="3312" y="2642"/>
              <a:ext cx="245" cy="107"/>
            </a:xfrm>
            <a:prstGeom prst="rect">
              <a:avLst/>
            </a:prstGeom>
            <a:noFill/>
            <a:ln w="12700">
              <a:noFill/>
              <a:miter lim="800000"/>
              <a:headEnd/>
              <a:tailEnd/>
            </a:ln>
          </p:spPr>
          <p:txBody>
            <a:bodyPr wrap="none" lIns="90488" tIns="44450" rIns="90488" bIns="44450">
              <a:spAutoFit/>
            </a:bodyPr>
            <a:lstStyle/>
            <a:p>
              <a:pPr algn="ctr"/>
              <a:r>
                <a:rPr lang="en-US" sz="800" b="1">
                  <a:latin typeface="Times New Roman" pitchFamily="18" charset="0"/>
                </a:rPr>
                <a:t>SYNC</a:t>
              </a:r>
            </a:p>
          </p:txBody>
        </p:sp>
        <p:sp>
          <p:nvSpPr>
            <p:cNvPr id="35" name="Rectangle 31">
              <a:extLst>
                <a:ext uri="{FF2B5EF4-FFF2-40B4-BE49-F238E27FC236}">
                  <a16:creationId xmlns:a16="http://schemas.microsoft.com/office/drawing/2014/main" id="{8D78E19B-B066-4542-86B3-876753CB6391}"/>
                </a:ext>
              </a:extLst>
            </p:cNvPr>
            <p:cNvSpPr>
              <a:spLocks noChangeArrowheads="1"/>
            </p:cNvSpPr>
            <p:nvPr/>
          </p:nvSpPr>
          <p:spPr bwMode="auto">
            <a:xfrm>
              <a:off x="3650" y="2642"/>
              <a:ext cx="299" cy="107"/>
            </a:xfrm>
            <a:prstGeom prst="rect">
              <a:avLst/>
            </a:prstGeom>
            <a:noFill/>
            <a:ln w="12700">
              <a:noFill/>
              <a:miter lim="800000"/>
              <a:headEnd/>
              <a:tailEnd/>
            </a:ln>
          </p:spPr>
          <p:txBody>
            <a:bodyPr wrap="none" lIns="90488" tIns="44450" rIns="90488" bIns="44450">
              <a:spAutoFit/>
            </a:bodyPr>
            <a:lstStyle/>
            <a:p>
              <a:pPr algn="ctr"/>
              <a:r>
                <a:rPr lang="en-US" sz="800" b="1">
                  <a:latin typeface="Times New Roman" pitchFamily="18" charset="0"/>
                </a:rPr>
                <a:t>TIME H</a:t>
              </a:r>
            </a:p>
          </p:txBody>
        </p:sp>
        <p:sp>
          <p:nvSpPr>
            <p:cNvPr id="36" name="Rectangle 32">
              <a:extLst>
                <a:ext uri="{FF2B5EF4-FFF2-40B4-BE49-F238E27FC236}">
                  <a16:creationId xmlns:a16="http://schemas.microsoft.com/office/drawing/2014/main" id="{5011753D-459E-4D8F-A37E-4343A1C2DAFE}"/>
                </a:ext>
              </a:extLst>
            </p:cNvPr>
            <p:cNvSpPr>
              <a:spLocks noChangeArrowheads="1"/>
            </p:cNvSpPr>
            <p:nvPr/>
          </p:nvSpPr>
          <p:spPr bwMode="auto">
            <a:xfrm>
              <a:off x="4018" y="2642"/>
              <a:ext cx="293" cy="107"/>
            </a:xfrm>
            <a:prstGeom prst="rect">
              <a:avLst/>
            </a:prstGeom>
            <a:noFill/>
            <a:ln w="12700">
              <a:noFill/>
              <a:miter lim="800000"/>
              <a:headEnd/>
              <a:tailEnd/>
            </a:ln>
          </p:spPr>
          <p:txBody>
            <a:bodyPr wrap="none" lIns="90488" tIns="44450" rIns="90488" bIns="44450">
              <a:spAutoFit/>
            </a:bodyPr>
            <a:lstStyle/>
            <a:p>
              <a:pPr algn="ctr"/>
              <a:r>
                <a:rPr lang="en-US" sz="800" b="1">
                  <a:latin typeface="Times New Roman" pitchFamily="18" charset="0"/>
                </a:rPr>
                <a:t>TIME L</a:t>
              </a:r>
            </a:p>
          </p:txBody>
        </p:sp>
        <p:sp>
          <p:nvSpPr>
            <p:cNvPr id="37" name="Rectangle 33">
              <a:extLst>
                <a:ext uri="{FF2B5EF4-FFF2-40B4-BE49-F238E27FC236}">
                  <a16:creationId xmlns:a16="http://schemas.microsoft.com/office/drawing/2014/main" id="{FE2996C9-160F-4D72-B776-4257CEBA82BB}"/>
                </a:ext>
              </a:extLst>
            </p:cNvPr>
            <p:cNvSpPr>
              <a:spLocks noChangeArrowheads="1"/>
            </p:cNvSpPr>
            <p:nvPr/>
          </p:nvSpPr>
          <p:spPr bwMode="auto">
            <a:xfrm>
              <a:off x="4387" y="2642"/>
              <a:ext cx="287" cy="107"/>
            </a:xfrm>
            <a:prstGeom prst="rect">
              <a:avLst/>
            </a:prstGeom>
            <a:noFill/>
            <a:ln w="12700">
              <a:noFill/>
              <a:miter lim="800000"/>
              <a:headEnd/>
              <a:tailEnd/>
            </a:ln>
          </p:spPr>
          <p:txBody>
            <a:bodyPr wrap="none" lIns="90488" tIns="44450" rIns="90488" bIns="44450">
              <a:spAutoFit/>
            </a:bodyPr>
            <a:lstStyle/>
            <a:p>
              <a:pPr algn="ctr"/>
              <a:r>
                <a:rPr lang="en-US" sz="800" b="1">
                  <a:latin typeface="Times New Roman" pitchFamily="18" charset="0"/>
                </a:rPr>
                <a:t>TIME u</a:t>
              </a:r>
            </a:p>
          </p:txBody>
        </p:sp>
        <p:sp>
          <p:nvSpPr>
            <p:cNvPr id="38" name="Rectangle 34">
              <a:extLst>
                <a:ext uri="{FF2B5EF4-FFF2-40B4-BE49-F238E27FC236}">
                  <a16:creationId xmlns:a16="http://schemas.microsoft.com/office/drawing/2014/main" id="{B111AF1C-F643-4878-B8EE-08A83C454D50}"/>
                </a:ext>
              </a:extLst>
            </p:cNvPr>
            <p:cNvSpPr>
              <a:spLocks noChangeArrowheads="1"/>
            </p:cNvSpPr>
            <p:nvPr/>
          </p:nvSpPr>
          <p:spPr bwMode="auto">
            <a:xfrm>
              <a:off x="4754" y="2642"/>
              <a:ext cx="190" cy="107"/>
            </a:xfrm>
            <a:prstGeom prst="rect">
              <a:avLst/>
            </a:prstGeom>
            <a:noFill/>
            <a:ln w="12700">
              <a:noFill/>
              <a:miter lim="800000"/>
              <a:headEnd/>
              <a:tailEnd/>
            </a:ln>
          </p:spPr>
          <p:txBody>
            <a:bodyPr wrap="none" lIns="90488" tIns="44450" rIns="90488" bIns="44450">
              <a:spAutoFit/>
            </a:bodyPr>
            <a:lstStyle/>
            <a:p>
              <a:pPr algn="ctr"/>
              <a:r>
                <a:rPr lang="en-US" sz="800" b="1">
                  <a:latin typeface="Times New Roman" pitchFamily="18" charset="0"/>
                </a:rPr>
                <a:t>CW</a:t>
              </a:r>
            </a:p>
          </p:txBody>
        </p:sp>
        <p:sp>
          <p:nvSpPr>
            <p:cNvPr id="39" name="Rectangle 35">
              <a:extLst>
                <a:ext uri="{FF2B5EF4-FFF2-40B4-BE49-F238E27FC236}">
                  <a16:creationId xmlns:a16="http://schemas.microsoft.com/office/drawing/2014/main" id="{7E7A4BEF-94B5-4B7E-B4B1-D6E9415C299E}"/>
                </a:ext>
              </a:extLst>
            </p:cNvPr>
            <p:cNvSpPr>
              <a:spLocks noChangeArrowheads="1"/>
            </p:cNvSpPr>
            <p:nvPr/>
          </p:nvSpPr>
          <p:spPr bwMode="auto">
            <a:xfrm>
              <a:off x="5118" y="2642"/>
              <a:ext cx="286" cy="107"/>
            </a:xfrm>
            <a:prstGeom prst="rect">
              <a:avLst/>
            </a:prstGeom>
            <a:noFill/>
            <a:ln w="12700">
              <a:noFill/>
              <a:miter lim="800000"/>
              <a:headEnd/>
              <a:tailEnd/>
            </a:ln>
          </p:spPr>
          <p:txBody>
            <a:bodyPr wrap="none" lIns="90488" tIns="44450" rIns="90488" bIns="44450">
              <a:spAutoFit/>
            </a:bodyPr>
            <a:lstStyle/>
            <a:p>
              <a:pPr algn="ctr"/>
              <a:r>
                <a:rPr lang="en-US" sz="800" b="1">
                  <a:latin typeface="Times New Roman" pitchFamily="18" charset="0"/>
                </a:rPr>
                <a:t>TIME u</a:t>
              </a:r>
            </a:p>
          </p:txBody>
        </p:sp>
        <p:sp>
          <p:nvSpPr>
            <p:cNvPr id="40" name="Rectangle 36">
              <a:extLst>
                <a:ext uri="{FF2B5EF4-FFF2-40B4-BE49-F238E27FC236}">
                  <a16:creationId xmlns:a16="http://schemas.microsoft.com/office/drawing/2014/main" id="{2E9F2A96-5B8B-4480-A9B8-60CFEA00A016}"/>
                </a:ext>
              </a:extLst>
            </p:cNvPr>
            <p:cNvSpPr>
              <a:spLocks noChangeArrowheads="1"/>
            </p:cNvSpPr>
            <p:nvPr/>
          </p:nvSpPr>
          <p:spPr bwMode="auto">
            <a:xfrm>
              <a:off x="3338" y="3082"/>
              <a:ext cx="191" cy="107"/>
            </a:xfrm>
            <a:prstGeom prst="rect">
              <a:avLst/>
            </a:prstGeom>
            <a:noFill/>
            <a:ln w="12700">
              <a:noFill/>
              <a:miter lim="800000"/>
              <a:headEnd/>
              <a:tailEnd/>
            </a:ln>
          </p:spPr>
          <p:txBody>
            <a:bodyPr wrap="none" lIns="90488" tIns="44450" rIns="90488" bIns="44450">
              <a:spAutoFit/>
            </a:bodyPr>
            <a:lstStyle/>
            <a:p>
              <a:pPr algn="ctr"/>
              <a:r>
                <a:rPr lang="en-US" sz="800" b="1">
                  <a:latin typeface="Times New Roman" pitchFamily="18" charset="0"/>
                </a:rPr>
                <a:t>CW</a:t>
              </a:r>
            </a:p>
          </p:txBody>
        </p:sp>
        <p:sp>
          <p:nvSpPr>
            <p:cNvPr id="41" name="Rectangle 37">
              <a:extLst>
                <a:ext uri="{FF2B5EF4-FFF2-40B4-BE49-F238E27FC236}">
                  <a16:creationId xmlns:a16="http://schemas.microsoft.com/office/drawing/2014/main" id="{B58D4D43-15F0-45B3-A086-D3FD10FCB331}"/>
                </a:ext>
              </a:extLst>
            </p:cNvPr>
            <p:cNvSpPr>
              <a:spLocks noChangeArrowheads="1"/>
            </p:cNvSpPr>
            <p:nvPr/>
          </p:nvSpPr>
          <p:spPr bwMode="auto">
            <a:xfrm>
              <a:off x="3656" y="3082"/>
              <a:ext cx="287" cy="107"/>
            </a:xfrm>
            <a:prstGeom prst="rect">
              <a:avLst/>
            </a:prstGeom>
            <a:noFill/>
            <a:ln w="12700">
              <a:noFill/>
              <a:miter lim="800000"/>
              <a:headEnd/>
              <a:tailEnd/>
            </a:ln>
          </p:spPr>
          <p:txBody>
            <a:bodyPr wrap="none" lIns="90488" tIns="44450" rIns="90488" bIns="44450">
              <a:spAutoFit/>
            </a:bodyPr>
            <a:lstStyle/>
            <a:p>
              <a:pPr algn="ctr"/>
              <a:r>
                <a:rPr lang="en-US" sz="800" b="1">
                  <a:latin typeface="Times New Roman" pitchFamily="18" charset="0"/>
                </a:rPr>
                <a:t>TIME u</a:t>
              </a:r>
            </a:p>
          </p:txBody>
        </p:sp>
        <p:sp>
          <p:nvSpPr>
            <p:cNvPr id="42" name="Rectangle 38">
              <a:extLst>
                <a:ext uri="{FF2B5EF4-FFF2-40B4-BE49-F238E27FC236}">
                  <a16:creationId xmlns:a16="http://schemas.microsoft.com/office/drawing/2014/main" id="{E15EB13C-E1A0-4961-B293-A8B008D49433}"/>
                </a:ext>
              </a:extLst>
            </p:cNvPr>
            <p:cNvSpPr>
              <a:spLocks noChangeArrowheads="1"/>
            </p:cNvSpPr>
            <p:nvPr/>
          </p:nvSpPr>
          <p:spPr bwMode="auto">
            <a:xfrm>
              <a:off x="4056" y="3082"/>
              <a:ext cx="217" cy="107"/>
            </a:xfrm>
            <a:prstGeom prst="rect">
              <a:avLst/>
            </a:prstGeom>
            <a:noFill/>
            <a:ln w="12700">
              <a:noFill/>
              <a:miter lim="800000"/>
              <a:headEnd/>
              <a:tailEnd/>
            </a:ln>
          </p:spPr>
          <p:txBody>
            <a:bodyPr wrap="none" lIns="90488" tIns="44450" rIns="90488" bIns="44450">
              <a:spAutoFit/>
            </a:bodyPr>
            <a:lstStyle/>
            <a:p>
              <a:pPr algn="ctr"/>
              <a:r>
                <a:rPr lang="en-US" sz="800" b="1">
                  <a:latin typeface="Times New Roman" pitchFamily="18" charset="0"/>
                </a:rPr>
                <a:t>DW1</a:t>
              </a:r>
            </a:p>
          </p:txBody>
        </p:sp>
        <p:sp>
          <p:nvSpPr>
            <p:cNvPr id="43" name="Rectangle 39">
              <a:extLst>
                <a:ext uri="{FF2B5EF4-FFF2-40B4-BE49-F238E27FC236}">
                  <a16:creationId xmlns:a16="http://schemas.microsoft.com/office/drawing/2014/main" id="{400F7070-2E88-46A6-A257-D47738471F73}"/>
                </a:ext>
              </a:extLst>
            </p:cNvPr>
            <p:cNvSpPr>
              <a:spLocks noChangeArrowheads="1"/>
            </p:cNvSpPr>
            <p:nvPr/>
          </p:nvSpPr>
          <p:spPr bwMode="auto">
            <a:xfrm>
              <a:off x="4334" y="3082"/>
              <a:ext cx="300" cy="107"/>
            </a:xfrm>
            <a:prstGeom prst="rect">
              <a:avLst/>
            </a:prstGeom>
            <a:noFill/>
            <a:ln w="12700">
              <a:noFill/>
              <a:miter lim="800000"/>
              <a:headEnd/>
              <a:tailEnd/>
            </a:ln>
          </p:spPr>
          <p:txBody>
            <a:bodyPr wrap="none" lIns="90488" tIns="44450" rIns="90488" bIns="44450">
              <a:spAutoFit/>
            </a:bodyPr>
            <a:lstStyle/>
            <a:p>
              <a:pPr algn="ctr"/>
              <a:r>
                <a:rPr lang="en-US" sz="800" b="1">
                  <a:latin typeface="Times New Roman" pitchFamily="18" charset="0"/>
                </a:rPr>
                <a:t>FILLER</a:t>
              </a:r>
            </a:p>
          </p:txBody>
        </p:sp>
        <p:sp>
          <p:nvSpPr>
            <p:cNvPr id="44" name="Rectangle 40">
              <a:extLst>
                <a:ext uri="{FF2B5EF4-FFF2-40B4-BE49-F238E27FC236}">
                  <a16:creationId xmlns:a16="http://schemas.microsoft.com/office/drawing/2014/main" id="{DF636E92-BEDD-40BF-9273-A157058E1E25}"/>
                </a:ext>
              </a:extLst>
            </p:cNvPr>
            <p:cNvSpPr>
              <a:spLocks noChangeArrowheads="1"/>
            </p:cNvSpPr>
            <p:nvPr/>
          </p:nvSpPr>
          <p:spPr bwMode="auto">
            <a:xfrm>
              <a:off x="4740" y="3082"/>
              <a:ext cx="218" cy="107"/>
            </a:xfrm>
            <a:prstGeom prst="rect">
              <a:avLst/>
            </a:prstGeom>
            <a:noFill/>
            <a:ln w="12700">
              <a:noFill/>
              <a:miter lim="800000"/>
              <a:headEnd/>
              <a:tailEnd/>
            </a:ln>
          </p:spPr>
          <p:txBody>
            <a:bodyPr wrap="none" lIns="90488" tIns="44450" rIns="90488" bIns="44450">
              <a:spAutoFit/>
            </a:bodyPr>
            <a:lstStyle/>
            <a:p>
              <a:pPr algn="ctr"/>
              <a:r>
                <a:rPr lang="en-US" sz="800" b="1">
                  <a:latin typeface="Times New Roman" pitchFamily="18" charset="0"/>
                </a:rPr>
                <a:t>DW2</a:t>
              </a:r>
            </a:p>
          </p:txBody>
        </p:sp>
        <p:sp>
          <p:nvSpPr>
            <p:cNvPr id="45" name="Rectangle 41">
              <a:extLst>
                <a:ext uri="{FF2B5EF4-FFF2-40B4-BE49-F238E27FC236}">
                  <a16:creationId xmlns:a16="http://schemas.microsoft.com/office/drawing/2014/main" id="{1194C84B-4F81-4682-A3CE-F814B8EC204F}"/>
                </a:ext>
              </a:extLst>
            </p:cNvPr>
            <p:cNvSpPr>
              <a:spLocks noChangeArrowheads="1"/>
            </p:cNvSpPr>
            <p:nvPr/>
          </p:nvSpPr>
          <p:spPr bwMode="auto">
            <a:xfrm>
              <a:off x="5105" y="3082"/>
              <a:ext cx="218" cy="107"/>
            </a:xfrm>
            <a:prstGeom prst="rect">
              <a:avLst/>
            </a:prstGeom>
            <a:noFill/>
            <a:ln w="12700">
              <a:noFill/>
              <a:miter lim="800000"/>
              <a:headEnd/>
              <a:tailEnd/>
            </a:ln>
          </p:spPr>
          <p:txBody>
            <a:bodyPr wrap="none" lIns="90488" tIns="44450" rIns="90488" bIns="44450">
              <a:spAutoFit/>
            </a:bodyPr>
            <a:lstStyle/>
            <a:p>
              <a:pPr algn="ctr"/>
              <a:r>
                <a:rPr lang="en-US" sz="800" b="1">
                  <a:latin typeface="Times New Roman" pitchFamily="18" charset="0"/>
                </a:rPr>
                <a:t>DW3</a:t>
              </a:r>
            </a:p>
          </p:txBody>
        </p:sp>
        <p:sp>
          <p:nvSpPr>
            <p:cNvPr id="46" name="Rectangle 42">
              <a:extLst>
                <a:ext uri="{FF2B5EF4-FFF2-40B4-BE49-F238E27FC236}">
                  <a16:creationId xmlns:a16="http://schemas.microsoft.com/office/drawing/2014/main" id="{5BED534F-EB5B-417E-90B8-022DC1D93296}"/>
                </a:ext>
              </a:extLst>
            </p:cNvPr>
            <p:cNvSpPr>
              <a:spLocks noChangeArrowheads="1"/>
            </p:cNvSpPr>
            <p:nvPr/>
          </p:nvSpPr>
          <p:spPr bwMode="auto">
            <a:xfrm>
              <a:off x="3325" y="3522"/>
              <a:ext cx="218" cy="107"/>
            </a:xfrm>
            <a:prstGeom prst="rect">
              <a:avLst/>
            </a:prstGeom>
            <a:noFill/>
            <a:ln w="12700">
              <a:noFill/>
              <a:miter lim="800000"/>
              <a:headEnd/>
              <a:tailEnd/>
            </a:ln>
          </p:spPr>
          <p:txBody>
            <a:bodyPr wrap="none" lIns="90488" tIns="44450" rIns="90488" bIns="44450">
              <a:spAutoFit/>
            </a:bodyPr>
            <a:lstStyle/>
            <a:p>
              <a:pPr algn="ctr"/>
              <a:r>
                <a:rPr lang="en-US" sz="800" b="1">
                  <a:latin typeface="Times New Roman" pitchFamily="18" charset="0"/>
                </a:rPr>
                <a:t>DW2</a:t>
              </a:r>
            </a:p>
          </p:txBody>
        </p:sp>
        <p:sp>
          <p:nvSpPr>
            <p:cNvPr id="47" name="Rectangle 43">
              <a:extLst>
                <a:ext uri="{FF2B5EF4-FFF2-40B4-BE49-F238E27FC236}">
                  <a16:creationId xmlns:a16="http://schemas.microsoft.com/office/drawing/2014/main" id="{AB8BC1E6-93EE-4ABB-ABB6-3F2FAD9CDD23}"/>
                </a:ext>
              </a:extLst>
            </p:cNvPr>
            <p:cNvSpPr>
              <a:spLocks noChangeArrowheads="1"/>
            </p:cNvSpPr>
            <p:nvPr/>
          </p:nvSpPr>
          <p:spPr bwMode="auto">
            <a:xfrm>
              <a:off x="3691" y="3522"/>
              <a:ext cx="218" cy="107"/>
            </a:xfrm>
            <a:prstGeom prst="rect">
              <a:avLst/>
            </a:prstGeom>
            <a:noFill/>
            <a:ln w="12700">
              <a:noFill/>
              <a:miter lim="800000"/>
              <a:headEnd/>
              <a:tailEnd/>
            </a:ln>
          </p:spPr>
          <p:txBody>
            <a:bodyPr wrap="none" lIns="90488" tIns="44450" rIns="90488" bIns="44450">
              <a:spAutoFit/>
            </a:bodyPr>
            <a:lstStyle/>
            <a:p>
              <a:pPr algn="ctr"/>
              <a:r>
                <a:rPr lang="en-US" sz="800" b="1">
                  <a:latin typeface="Times New Roman" pitchFamily="18" charset="0"/>
                </a:rPr>
                <a:t>DW3</a:t>
              </a:r>
            </a:p>
          </p:txBody>
        </p:sp>
        <p:sp>
          <p:nvSpPr>
            <p:cNvPr id="48" name="Rectangle 44">
              <a:extLst>
                <a:ext uri="{FF2B5EF4-FFF2-40B4-BE49-F238E27FC236}">
                  <a16:creationId xmlns:a16="http://schemas.microsoft.com/office/drawing/2014/main" id="{68D0A796-184D-45FC-AAFC-3EBF97D55787}"/>
                </a:ext>
              </a:extLst>
            </p:cNvPr>
            <p:cNvSpPr>
              <a:spLocks noChangeArrowheads="1"/>
            </p:cNvSpPr>
            <p:nvPr/>
          </p:nvSpPr>
          <p:spPr bwMode="auto">
            <a:xfrm>
              <a:off x="4056" y="3522"/>
              <a:ext cx="217" cy="107"/>
            </a:xfrm>
            <a:prstGeom prst="rect">
              <a:avLst/>
            </a:prstGeom>
            <a:noFill/>
            <a:ln w="12700">
              <a:noFill/>
              <a:miter lim="800000"/>
              <a:headEnd/>
              <a:tailEnd/>
            </a:ln>
          </p:spPr>
          <p:txBody>
            <a:bodyPr wrap="none" lIns="90488" tIns="44450" rIns="90488" bIns="44450">
              <a:spAutoFit/>
            </a:bodyPr>
            <a:lstStyle/>
            <a:p>
              <a:pPr algn="ctr"/>
              <a:r>
                <a:rPr lang="en-US" sz="800" b="1">
                  <a:latin typeface="Times New Roman" pitchFamily="18" charset="0"/>
                </a:rPr>
                <a:t>DW4</a:t>
              </a:r>
            </a:p>
          </p:txBody>
        </p:sp>
        <p:sp>
          <p:nvSpPr>
            <p:cNvPr id="49" name="Rectangle 45">
              <a:extLst>
                <a:ext uri="{FF2B5EF4-FFF2-40B4-BE49-F238E27FC236}">
                  <a16:creationId xmlns:a16="http://schemas.microsoft.com/office/drawing/2014/main" id="{E8177081-17B3-480A-B2FB-6BB160F8D4FA}"/>
                </a:ext>
              </a:extLst>
            </p:cNvPr>
            <p:cNvSpPr>
              <a:spLocks noChangeArrowheads="1"/>
            </p:cNvSpPr>
            <p:nvPr/>
          </p:nvSpPr>
          <p:spPr bwMode="auto">
            <a:xfrm>
              <a:off x="4375" y="3522"/>
              <a:ext cx="217" cy="107"/>
            </a:xfrm>
            <a:prstGeom prst="rect">
              <a:avLst/>
            </a:prstGeom>
            <a:noFill/>
            <a:ln w="12700">
              <a:noFill/>
              <a:miter lim="800000"/>
              <a:headEnd/>
              <a:tailEnd/>
            </a:ln>
          </p:spPr>
          <p:txBody>
            <a:bodyPr wrap="none" lIns="90488" tIns="44450" rIns="90488" bIns="44450">
              <a:spAutoFit/>
            </a:bodyPr>
            <a:lstStyle/>
            <a:p>
              <a:pPr algn="ctr"/>
              <a:r>
                <a:rPr lang="en-US" sz="800" b="1">
                  <a:latin typeface="Times New Roman" pitchFamily="18" charset="0"/>
                </a:rPr>
                <a:t>DW5</a:t>
              </a:r>
            </a:p>
          </p:txBody>
        </p:sp>
        <p:sp>
          <p:nvSpPr>
            <p:cNvPr id="50" name="Rectangle 46">
              <a:extLst>
                <a:ext uri="{FF2B5EF4-FFF2-40B4-BE49-F238E27FC236}">
                  <a16:creationId xmlns:a16="http://schemas.microsoft.com/office/drawing/2014/main" id="{FA9D81AD-3DEB-488F-A70D-7451B732C301}"/>
                </a:ext>
              </a:extLst>
            </p:cNvPr>
            <p:cNvSpPr>
              <a:spLocks noChangeArrowheads="1"/>
            </p:cNvSpPr>
            <p:nvPr/>
          </p:nvSpPr>
          <p:spPr bwMode="auto">
            <a:xfrm>
              <a:off x="4764" y="3497"/>
              <a:ext cx="260" cy="138"/>
            </a:xfrm>
            <a:prstGeom prst="rect">
              <a:avLst/>
            </a:prstGeom>
            <a:noFill/>
            <a:ln w="12700">
              <a:noFill/>
              <a:miter lim="800000"/>
              <a:headEnd/>
              <a:tailEnd/>
            </a:ln>
          </p:spPr>
          <p:txBody>
            <a:bodyPr wrap="none" lIns="90488" tIns="44450" rIns="90488" bIns="44450">
              <a:spAutoFit/>
            </a:bodyPr>
            <a:lstStyle/>
            <a:p>
              <a:pPr algn="ctr"/>
              <a:r>
                <a:rPr lang="en-US" sz="1200" b="1">
                  <a:latin typeface="Times New Roman" pitchFamily="18" charset="0"/>
                </a:rPr>
                <a:t>........</a:t>
              </a:r>
            </a:p>
          </p:txBody>
        </p:sp>
        <p:sp>
          <p:nvSpPr>
            <p:cNvPr id="51" name="Rectangle 47">
              <a:extLst>
                <a:ext uri="{FF2B5EF4-FFF2-40B4-BE49-F238E27FC236}">
                  <a16:creationId xmlns:a16="http://schemas.microsoft.com/office/drawing/2014/main" id="{C5D30216-0486-4FA3-86D7-E3FE1D918EFD}"/>
                </a:ext>
              </a:extLst>
            </p:cNvPr>
            <p:cNvSpPr>
              <a:spLocks noChangeArrowheads="1"/>
            </p:cNvSpPr>
            <p:nvPr/>
          </p:nvSpPr>
          <p:spPr bwMode="auto">
            <a:xfrm>
              <a:off x="5147" y="3521"/>
              <a:ext cx="225" cy="107"/>
            </a:xfrm>
            <a:prstGeom prst="rect">
              <a:avLst/>
            </a:prstGeom>
            <a:noFill/>
            <a:ln w="12700">
              <a:noFill/>
              <a:miter lim="800000"/>
              <a:headEnd/>
              <a:tailEnd/>
            </a:ln>
          </p:spPr>
          <p:txBody>
            <a:bodyPr wrap="none" lIns="90488" tIns="44450" rIns="90488" bIns="44450">
              <a:spAutoFit/>
            </a:bodyPr>
            <a:lstStyle/>
            <a:p>
              <a:pPr algn="ctr"/>
              <a:r>
                <a:rPr lang="en-US" sz="800" b="1">
                  <a:latin typeface="Times New Roman" pitchFamily="18" charset="0"/>
                </a:rPr>
                <a:t>FILL</a:t>
              </a:r>
            </a:p>
          </p:txBody>
        </p:sp>
        <p:sp>
          <p:nvSpPr>
            <p:cNvPr id="52" name="Rectangle 48">
              <a:extLst>
                <a:ext uri="{FF2B5EF4-FFF2-40B4-BE49-F238E27FC236}">
                  <a16:creationId xmlns:a16="http://schemas.microsoft.com/office/drawing/2014/main" id="{6112F698-9B28-4063-BDAE-D9EC0F86A47B}"/>
                </a:ext>
              </a:extLst>
            </p:cNvPr>
            <p:cNvSpPr>
              <a:spLocks noChangeArrowheads="1"/>
            </p:cNvSpPr>
            <p:nvPr/>
          </p:nvSpPr>
          <p:spPr bwMode="auto">
            <a:xfrm>
              <a:off x="4654" y="2497"/>
              <a:ext cx="846" cy="122"/>
            </a:xfrm>
            <a:prstGeom prst="rect">
              <a:avLst/>
            </a:prstGeom>
            <a:noFill/>
            <a:ln w="12700">
              <a:noFill/>
              <a:miter lim="800000"/>
              <a:headEnd/>
              <a:tailEnd/>
            </a:ln>
          </p:spPr>
          <p:txBody>
            <a:bodyPr wrap="none" lIns="90488" tIns="44450" rIns="90488" bIns="44450">
              <a:spAutoFit/>
            </a:bodyPr>
            <a:lstStyle/>
            <a:p>
              <a:r>
                <a:rPr lang="en-US" sz="1000" b="1">
                  <a:latin typeface="Times New Roman" pitchFamily="18" charset="0"/>
                </a:rPr>
                <a:t>&lt;&lt;&lt;  Msg from Bus 1 &gt;&gt;&gt;</a:t>
              </a:r>
            </a:p>
          </p:txBody>
        </p:sp>
        <p:sp>
          <p:nvSpPr>
            <p:cNvPr id="53" name="Rectangle 49">
              <a:extLst>
                <a:ext uri="{FF2B5EF4-FFF2-40B4-BE49-F238E27FC236}">
                  <a16:creationId xmlns:a16="http://schemas.microsoft.com/office/drawing/2014/main" id="{4764DCFC-E834-4E53-AD14-3E75FDD7252F}"/>
                </a:ext>
              </a:extLst>
            </p:cNvPr>
            <p:cNvSpPr>
              <a:spLocks noChangeArrowheads="1"/>
            </p:cNvSpPr>
            <p:nvPr/>
          </p:nvSpPr>
          <p:spPr bwMode="auto">
            <a:xfrm>
              <a:off x="3239" y="2937"/>
              <a:ext cx="1033" cy="122"/>
            </a:xfrm>
            <a:prstGeom prst="rect">
              <a:avLst/>
            </a:prstGeom>
            <a:noFill/>
            <a:ln w="12700">
              <a:noFill/>
              <a:miter lim="800000"/>
              <a:headEnd/>
              <a:tailEnd/>
            </a:ln>
          </p:spPr>
          <p:txBody>
            <a:bodyPr wrap="none" lIns="90488" tIns="44450" rIns="90488" bIns="44450">
              <a:spAutoFit/>
            </a:bodyPr>
            <a:lstStyle/>
            <a:p>
              <a:r>
                <a:rPr lang="en-US" sz="1000" b="1">
                  <a:latin typeface="Times New Roman" pitchFamily="18" charset="0"/>
                </a:rPr>
                <a:t>&lt;&lt;&lt;       Msg from Bus 4       &gt;&gt;&gt;</a:t>
              </a:r>
            </a:p>
          </p:txBody>
        </p:sp>
        <p:sp>
          <p:nvSpPr>
            <p:cNvPr id="54" name="Rectangle 50">
              <a:extLst>
                <a:ext uri="{FF2B5EF4-FFF2-40B4-BE49-F238E27FC236}">
                  <a16:creationId xmlns:a16="http://schemas.microsoft.com/office/drawing/2014/main" id="{2DF4C3F8-8AA1-4D4A-AF39-0A8EFA4C916A}"/>
                </a:ext>
              </a:extLst>
            </p:cNvPr>
            <p:cNvSpPr>
              <a:spLocks noChangeArrowheads="1"/>
            </p:cNvSpPr>
            <p:nvPr/>
          </p:nvSpPr>
          <p:spPr bwMode="auto">
            <a:xfrm>
              <a:off x="4654" y="2937"/>
              <a:ext cx="817" cy="122"/>
            </a:xfrm>
            <a:prstGeom prst="rect">
              <a:avLst/>
            </a:prstGeom>
            <a:noFill/>
            <a:ln w="12700">
              <a:noFill/>
              <a:miter lim="800000"/>
              <a:headEnd/>
              <a:tailEnd/>
            </a:ln>
          </p:spPr>
          <p:txBody>
            <a:bodyPr wrap="none" lIns="90488" tIns="44450" rIns="90488" bIns="44450">
              <a:spAutoFit/>
            </a:bodyPr>
            <a:lstStyle/>
            <a:p>
              <a:r>
                <a:rPr lang="en-US" sz="1000" b="1">
                  <a:latin typeface="Times New Roman" pitchFamily="18" charset="0"/>
                </a:rPr>
                <a:t>&lt; Msg from Bus 1Cont &gt;</a:t>
              </a:r>
            </a:p>
          </p:txBody>
        </p:sp>
        <p:sp>
          <p:nvSpPr>
            <p:cNvPr id="55" name="Rectangle 51">
              <a:extLst>
                <a:ext uri="{FF2B5EF4-FFF2-40B4-BE49-F238E27FC236}">
                  <a16:creationId xmlns:a16="http://schemas.microsoft.com/office/drawing/2014/main" id="{C3BF811C-4E30-41BA-B639-8947610EEA11}"/>
                </a:ext>
              </a:extLst>
            </p:cNvPr>
            <p:cNvSpPr>
              <a:spLocks noChangeArrowheads="1"/>
            </p:cNvSpPr>
            <p:nvPr/>
          </p:nvSpPr>
          <p:spPr bwMode="auto">
            <a:xfrm>
              <a:off x="3239" y="3377"/>
              <a:ext cx="1329" cy="122"/>
            </a:xfrm>
            <a:prstGeom prst="rect">
              <a:avLst/>
            </a:prstGeom>
            <a:noFill/>
            <a:ln w="12700">
              <a:noFill/>
              <a:miter lim="800000"/>
              <a:headEnd/>
              <a:tailEnd/>
            </a:ln>
          </p:spPr>
          <p:txBody>
            <a:bodyPr wrap="none" lIns="90488" tIns="44450" rIns="90488" bIns="44450">
              <a:spAutoFit/>
            </a:bodyPr>
            <a:lstStyle/>
            <a:p>
              <a:r>
                <a:rPr lang="en-US" sz="1000" b="1">
                  <a:latin typeface="Times New Roman" pitchFamily="18" charset="0"/>
                </a:rPr>
                <a:t>&lt; &lt;&lt;           Msg from Bus 4Cont           &gt;&gt;&gt;</a:t>
              </a:r>
            </a:p>
          </p:txBody>
        </p:sp>
        <p:sp>
          <p:nvSpPr>
            <p:cNvPr id="56" name="Line 52">
              <a:extLst>
                <a:ext uri="{FF2B5EF4-FFF2-40B4-BE49-F238E27FC236}">
                  <a16:creationId xmlns:a16="http://schemas.microsoft.com/office/drawing/2014/main" id="{C8CC9352-3233-40DC-B081-316DFDECC8BA}"/>
                </a:ext>
              </a:extLst>
            </p:cNvPr>
            <p:cNvSpPr>
              <a:spLocks noChangeShapeType="1"/>
            </p:cNvSpPr>
            <p:nvPr/>
          </p:nvSpPr>
          <p:spPr bwMode="auto">
            <a:xfrm>
              <a:off x="5446" y="2680"/>
              <a:ext cx="83" cy="0"/>
            </a:xfrm>
            <a:prstGeom prst="line">
              <a:avLst/>
            </a:prstGeom>
            <a:noFill/>
            <a:ln w="12700">
              <a:solidFill>
                <a:schemeClr val="tx1"/>
              </a:solidFill>
              <a:round/>
              <a:headEnd/>
              <a:tailEnd/>
            </a:ln>
          </p:spPr>
          <p:txBody>
            <a:bodyPr wrap="none" anchor="ctr"/>
            <a:lstStyle/>
            <a:p>
              <a:endParaRPr lang="en-US"/>
            </a:p>
          </p:txBody>
        </p:sp>
        <p:sp>
          <p:nvSpPr>
            <p:cNvPr id="57" name="Line 53">
              <a:extLst>
                <a:ext uri="{FF2B5EF4-FFF2-40B4-BE49-F238E27FC236}">
                  <a16:creationId xmlns:a16="http://schemas.microsoft.com/office/drawing/2014/main" id="{D03B18AD-77D3-4F9D-A800-763610CC1C04}"/>
                </a:ext>
              </a:extLst>
            </p:cNvPr>
            <p:cNvSpPr>
              <a:spLocks noChangeShapeType="1"/>
            </p:cNvSpPr>
            <p:nvPr/>
          </p:nvSpPr>
          <p:spPr bwMode="auto">
            <a:xfrm>
              <a:off x="5533" y="2684"/>
              <a:ext cx="0" cy="169"/>
            </a:xfrm>
            <a:prstGeom prst="line">
              <a:avLst/>
            </a:prstGeom>
            <a:noFill/>
            <a:ln w="12700">
              <a:solidFill>
                <a:schemeClr val="tx1"/>
              </a:solidFill>
              <a:round/>
              <a:headEnd/>
              <a:tailEnd/>
            </a:ln>
          </p:spPr>
          <p:txBody>
            <a:bodyPr wrap="none" anchor="ctr"/>
            <a:lstStyle/>
            <a:p>
              <a:endParaRPr lang="en-US"/>
            </a:p>
          </p:txBody>
        </p:sp>
        <p:sp>
          <p:nvSpPr>
            <p:cNvPr id="58" name="Line 54">
              <a:extLst>
                <a:ext uri="{FF2B5EF4-FFF2-40B4-BE49-F238E27FC236}">
                  <a16:creationId xmlns:a16="http://schemas.microsoft.com/office/drawing/2014/main" id="{CC0FD7B4-EF10-4586-80B4-7316EA376B70}"/>
                </a:ext>
              </a:extLst>
            </p:cNvPr>
            <p:cNvSpPr>
              <a:spLocks noChangeShapeType="1"/>
            </p:cNvSpPr>
            <p:nvPr/>
          </p:nvSpPr>
          <p:spPr bwMode="auto">
            <a:xfrm flipH="1">
              <a:off x="3065" y="2856"/>
              <a:ext cx="2472" cy="0"/>
            </a:xfrm>
            <a:prstGeom prst="line">
              <a:avLst/>
            </a:prstGeom>
            <a:noFill/>
            <a:ln w="12700">
              <a:solidFill>
                <a:schemeClr val="tx1"/>
              </a:solidFill>
              <a:round/>
              <a:headEnd/>
              <a:tailEnd/>
            </a:ln>
          </p:spPr>
          <p:txBody>
            <a:bodyPr wrap="none" anchor="ctr"/>
            <a:lstStyle/>
            <a:p>
              <a:endParaRPr lang="en-US"/>
            </a:p>
          </p:txBody>
        </p:sp>
        <p:sp>
          <p:nvSpPr>
            <p:cNvPr id="59" name="Line 55">
              <a:extLst>
                <a:ext uri="{FF2B5EF4-FFF2-40B4-BE49-F238E27FC236}">
                  <a16:creationId xmlns:a16="http://schemas.microsoft.com/office/drawing/2014/main" id="{6DC6177B-D678-4C23-A9DA-C72FEEA3F6D7}"/>
                </a:ext>
              </a:extLst>
            </p:cNvPr>
            <p:cNvSpPr>
              <a:spLocks noChangeShapeType="1"/>
            </p:cNvSpPr>
            <p:nvPr/>
          </p:nvSpPr>
          <p:spPr bwMode="auto">
            <a:xfrm>
              <a:off x="3069" y="2860"/>
              <a:ext cx="0" cy="301"/>
            </a:xfrm>
            <a:prstGeom prst="line">
              <a:avLst/>
            </a:prstGeom>
            <a:noFill/>
            <a:ln w="12700">
              <a:solidFill>
                <a:schemeClr val="tx1"/>
              </a:solidFill>
              <a:round/>
              <a:headEnd/>
              <a:tailEnd/>
            </a:ln>
          </p:spPr>
          <p:txBody>
            <a:bodyPr wrap="none" anchor="ctr"/>
            <a:lstStyle/>
            <a:p>
              <a:endParaRPr lang="en-US"/>
            </a:p>
          </p:txBody>
        </p:sp>
        <p:sp>
          <p:nvSpPr>
            <p:cNvPr id="60" name="Line 56">
              <a:extLst>
                <a:ext uri="{FF2B5EF4-FFF2-40B4-BE49-F238E27FC236}">
                  <a16:creationId xmlns:a16="http://schemas.microsoft.com/office/drawing/2014/main" id="{83FC4C7B-59D6-466D-9B7E-6D86CCBCC96E}"/>
                </a:ext>
              </a:extLst>
            </p:cNvPr>
            <p:cNvSpPr>
              <a:spLocks noChangeShapeType="1"/>
            </p:cNvSpPr>
            <p:nvPr/>
          </p:nvSpPr>
          <p:spPr bwMode="auto">
            <a:xfrm>
              <a:off x="3073" y="3165"/>
              <a:ext cx="175" cy="0"/>
            </a:xfrm>
            <a:prstGeom prst="line">
              <a:avLst/>
            </a:prstGeom>
            <a:noFill/>
            <a:ln w="12700">
              <a:solidFill>
                <a:schemeClr val="tx1"/>
              </a:solidFill>
              <a:round/>
              <a:headEnd/>
              <a:tailEnd type="triangle" w="med" len="med"/>
            </a:ln>
          </p:spPr>
          <p:txBody>
            <a:bodyPr wrap="none" anchor="ctr"/>
            <a:lstStyle/>
            <a:p>
              <a:endParaRPr lang="en-US"/>
            </a:p>
          </p:txBody>
        </p:sp>
        <p:sp>
          <p:nvSpPr>
            <p:cNvPr id="61" name="Line 57">
              <a:extLst>
                <a:ext uri="{FF2B5EF4-FFF2-40B4-BE49-F238E27FC236}">
                  <a16:creationId xmlns:a16="http://schemas.microsoft.com/office/drawing/2014/main" id="{396806F4-2D3E-4025-A45E-82EB2DA36CC8}"/>
                </a:ext>
              </a:extLst>
            </p:cNvPr>
            <p:cNvSpPr>
              <a:spLocks noChangeShapeType="1"/>
            </p:cNvSpPr>
            <p:nvPr/>
          </p:nvSpPr>
          <p:spPr bwMode="auto">
            <a:xfrm>
              <a:off x="5446" y="3165"/>
              <a:ext cx="83" cy="0"/>
            </a:xfrm>
            <a:prstGeom prst="line">
              <a:avLst/>
            </a:prstGeom>
            <a:noFill/>
            <a:ln w="12700">
              <a:solidFill>
                <a:schemeClr val="tx1"/>
              </a:solidFill>
              <a:round/>
              <a:headEnd/>
              <a:tailEnd/>
            </a:ln>
          </p:spPr>
          <p:txBody>
            <a:bodyPr wrap="none" anchor="ctr"/>
            <a:lstStyle/>
            <a:p>
              <a:endParaRPr lang="en-US"/>
            </a:p>
          </p:txBody>
        </p:sp>
        <p:sp>
          <p:nvSpPr>
            <p:cNvPr id="62" name="Line 58">
              <a:extLst>
                <a:ext uri="{FF2B5EF4-FFF2-40B4-BE49-F238E27FC236}">
                  <a16:creationId xmlns:a16="http://schemas.microsoft.com/office/drawing/2014/main" id="{1B9F8C86-6EED-4B62-8E0E-6895B03A78D3}"/>
                </a:ext>
              </a:extLst>
            </p:cNvPr>
            <p:cNvSpPr>
              <a:spLocks noChangeShapeType="1"/>
            </p:cNvSpPr>
            <p:nvPr/>
          </p:nvSpPr>
          <p:spPr bwMode="auto">
            <a:xfrm flipH="1">
              <a:off x="3065" y="3605"/>
              <a:ext cx="190" cy="0"/>
            </a:xfrm>
            <a:prstGeom prst="line">
              <a:avLst/>
            </a:prstGeom>
            <a:noFill/>
            <a:ln w="12700">
              <a:solidFill>
                <a:schemeClr val="tx1"/>
              </a:solidFill>
              <a:round/>
              <a:headEnd type="triangle" w="med" len="med"/>
              <a:tailEnd/>
            </a:ln>
          </p:spPr>
          <p:txBody>
            <a:bodyPr wrap="none" anchor="ctr"/>
            <a:lstStyle/>
            <a:p>
              <a:endParaRPr lang="en-US"/>
            </a:p>
          </p:txBody>
        </p:sp>
        <p:sp>
          <p:nvSpPr>
            <p:cNvPr id="63" name="Line 59">
              <a:extLst>
                <a:ext uri="{FF2B5EF4-FFF2-40B4-BE49-F238E27FC236}">
                  <a16:creationId xmlns:a16="http://schemas.microsoft.com/office/drawing/2014/main" id="{9E9F8659-6B0C-4516-BC88-C8418D5FC8C2}"/>
                </a:ext>
              </a:extLst>
            </p:cNvPr>
            <p:cNvSpPr>
              <a:spLocks noChangeShapeType="1"/>
            </p:cNvSpPr>
            <p:nvPr/>
          </p:nvSpPr>
          <p:spPr bwMode="auto">
            <a:xfrm flipV="1">
              <a:off x="3069" y="3337"/>
              <a:ext cx="0" cy="271"/>
            </a:xfrm>
            <a:prstGeom prst="line">
              <a:avLst/>
            </a:prstGeom>
            <a:noFill/>
            <a:ln w="12700">
              <a:solidFill>
                <a:schemeClr val="tx1"/>
              </a:solidFill>
              <a:round/>
              <a:headEnd/>
              <a:tailEnd/>
            </a:ln>
          </p:spPr>
          <p:txBody>
            <a:bodyPr wrap="none" anchor="ctr"/>
            <a:lstStyle/>
            <a:p>
              <a:endParaRPr lang="en-US"/>
            </a:p>
          </p:txBody>
        </p:sp>
        <p:sp>
          <p:nvSpPr>
            <p:cNvPr id="64" name="Line 60">
              <a:extLst>
                <a:ext uri="{FF2B5EF4-FFF2-40B4-BE49-F238E27FC236}">
                  <a16:creationId xmlns:a16="http://schemas.microsoft.com/office/drawing/2014/main" id="{668C96D7-666B-4143-B998-4C4B7E27D2EB}"/>
                </a:ext>
              </a:extLst>
            </p:cNvPr>
            <p:cNvSpPr>
              <a:spLocks noChangeShapeType="1"/>
            </p:cNvSpPr>
            <p:nvPr/>
          </p:nvSpPr>
          <p:spPr bwMode="auto">
            <a:xfrm>
              <a:off x="3073" y="3341"/>
              <a:ext cx="2456" cy="0"/>
            </a:xfrm>
            <a:prstGeom prst="line">
              <a:avLst/>
            </a:prstGeom>
            <a:noFill/>
            <a:ln w="12700">
              <a:solidFill>
                <a:schemeClr val="tx1"/>
              </a:solidFill>
              <a:round/>
              <a:headEnd/>
              <a:tailEnd/>
            </a:ln>
          </p:spPr>
          <p:txBody>
            <a:bodyPr wrap="none" anchor="ctr"/>
            <a:lstStyle/>
            <a:p>
              <a:endParaRPr lang="en-US"/>
            </a:p>
          </p:txBody>
        </p:sp>
        <p:sp>
          <p:nvSpPr>
            <p:cNvPr id="65" name="Line 61">
              <a:extLst>
                <a:ext uri="{FF2B5EF4-FFF2-40B4-BE49-F238E27FC236}">
                  <a16:creationId xmlns:a16="http://schemas.microsoft.com/office/drawing/2014/main" id="{69C81844-7B71-48CE-8198-D1A5D06D7315}"/>
                </a:ext>
              </a:extLst>
            </p:cNvPr>
            <p:cNvSpPr>
              <a:spLocks noChangeShapeType="1"/>
            </p:cNvSpPr>
            <p:nvPr/>
          </p:nvSpPr>
          <p:spPr bwMode="auto">
            <a:xfrm flipV="1">
              <a:off x="5533" y="3161"/>
              <a:ext cx="0" cy="183"/>
            </a:xfrm>
            <a:prstGeom prst="line">
              <a:avLst/>
            </a:prstGeom>
            <a:noFill/>
            <a:ln w="12700">
              <a:solidFill>
                <a:schemeClr val="tx1"/>
              </a:solidFill>
              <a:round/>
              <a:headEnd/>
              <a:tailEnd/>
            </a:ln>
          </p:spPr>
          <p:txBody>
            <a:bodyPr wrap="none" anchor="ctr"/>
            <a:lstStyle/>
            <a:p>
              <a:endParaRPr lang="en-US"/>
            </a:p>
          </p:txBody>
        </p:sp>
        <p:sp>
          <p:nvSpPr>
            <p:cNvPr id="66" name="Rectangle 62">
              <a:extLst>
                <a:ext uri="{FF2B5EF4-FFF2-40B4-BE49-F238E27FC236}">
                  <a16:creationId xmlns:a16="http://schemas.microsoft.com/office/drawing/2014/main" id="{5AC7E60A-8BE4-42FF-B51B-3AD853FA871C}"/>
                </a:ext>
              </a:extLst>
            </p:cNvPr>
            <p:cNvSpPr>
              <a:spLocks noChangeArrowheads="1"/>
            </p:cNvSpPr>
            <p:nvPr/>
          </p:nvSpPr>
          <p:spPr bwMode="auto">
            <a:xfrm>
              <a:off x="3250" y="2497"/>
              <a:ext cx="367" cy="122"/>
            </a:xfrm>
            <a:prstGeom prst="rect">
              <a:avLst/>
            </a:prstGeom>
            <a:noFill/>
            <a:ln w="12700">
              <a:noFill/>
              <a:miter lim="800000"/>
              <a:headEnd/>
              <a:tailEnd/>
            </a:ln>
          </p:spPr>
          <p:txBody>
            <a:bodyPr wrap="none" lIns="90488" tIns="44450" rIns="90488" bIns="44450">
              <a:spAutoFit/>
            </a:bodyPr>
            <a:lstStyle/>
            <a:p>
              <a:pPr algn="ctr"/>
              <a:r>
                <a:rPr lang="en-US" sz="1000" b="1">
                  <a:latin typeface="Times New Roman" pitchFamily="18" charset="0"/>
                </a:rPr>
                <a:t>WORD 1</a:t>
              </a:r>
            </a:p>
          </p:txBody>
        </p:sp>
        <p:sp>
          <p:nvSpPr>
            <p:cNvPr id="67" name="Rectangle 63">
              <a:extLst>
                <a:ext uri="{FF2B5EF4-FFF2-40B4-BE49-F238E27FC236}">
                  <a16:creationId xmlns:a16="http://schemas.microsoft.com/office/drawing/2014/main" id="{0CB80B90-22D2-4606-A3B5-D1336BE738FD}"/>
                </a:ext>
              </a:extLst>
            </p:cNvPr>
            <p:cNvSpPr>
              <a:spLocks noChangeArrowheads="1"/>
            </p:cNvSpPr>
            <p:nvPr/>
          </p:nvSpPr>
          <p:spPr bwMode="auto">
            <a:xfrm>
              <a:off x="5042" y="3377"/>
              <a:ext cx="435" cy="122"/>
            </a:xfrm>
            <a:prstGeom prst="rect">
              <a:avLst/>
            </a:prstGeom>
            <a:noFill/>
            <a:ln w="12700">
              <a:noFill/>
              <a:miter lim="800000"/>
              <a:headEnd/>
              <a:tailEnd/>
            </a:ln>
          </p:spPr>
          <p:txBody>
            <a:bodyPr wrap="none" lIns="90488" tIns="44450" rIns="90488" bIns="44450">
              <a:spAutoFit/>
            </a:bodyPr>
            <a:lstStyle/>
            <a:p>
              <a:pPr algn="ctr"/>
              <a:r>
                <a:rPr lang="en-US" sz="1000" b="1">
                  <a:latin typeface="Times New Roman" pitchFamily="18" charset="0"/>
                </a:rPr>
                <a:t>WORD 256</a:t>
              </a:r>
            </a:p>
          </p:txBody>
        </p:sp>
        <p:sp>
          <p:nvSpPr>
            <p:cNvPr id="68" name="Line 64">
              <a:extLst>
                <a:ext uri="{FF2B5EF4-FFF2-40B4-BE49-F238E27FC236}">
                  <a16:creationId xmlns:a16="http://schemas.microsoft.com/office/drawing/2014/main" id="{4F950A9D-6F0D-41D2-98E2-E86ACA62F69E}"/>
                </a:ext>
              </a:extLst>
            </p:cNvPr>
            <p:cNvSpPr>
              <a:spLocks noChangeShapeType="1"/>
            </p:cNvSpPr>
            <p:nvPr/>
          </p:nvSpPr>
          <p:spPr bwMode="auto">
            <a:xfrm>
              <a:off x="2845" y="2416"/>
              <a:ext cx="2867" cy="0"/>
            </a:xfrm>
            <a:prstGeom prst="line">
              <a:avLst/>
            </a:prstGeom>
            <a:noFill/>
            <a:ln w="12700">
              <a:solidFill>
                <a:schemeClr val="tx1"/>
              </a:solidFill>
              <a:prstDash val="dashDot"/>
              <a:round/>
              <a:headEnd/>
              <a:tailEnd/>
            </a:ln>
          </p:spPr>
          <p:txBody>
            <a:bodyPr wrap="none" anchor="ctr"/>
            <a:lstStyle/>
            <a:p>
              <a:endParaRPr lang="en-US"/>
            </a:p>
          </p:txBody>
        </p:sp>
        <p:sp>
          <p:nvSpPr>
            <p:cNvPr id="69" name="Rectangle 65">
              <a:extLst>
                <a:ext uri="{FF2B5EF4-FFF2-40B4-BE49-F238E27FC236}">
                  <a16:creationId xmlns:a16="http://schemas.microsoft.com/office/drawing/2014/main" id="{C7C37EB5-7D33-430F-879C-15E5D1ED37A4}"/>
                </a:ext>
              </a:extLst>
            </p:cNvPr>
            <p:cNvSpPr>
              <a:spLocks noChangeArrowheads="1"/>
            </p:cNvSpPr>
            <p:nvPr/>
          </p:nvSpPr>
          <p:spPr bwMode="auto">
            <a:xfrm>
              <a:off x="2744" y="2396"/>
              <a:ext cx="652" cy="137"/>
            </a:xfrm>
            <a:prstGeom prst="rect">
              <a:avLst/>
            </a:prstGeom>
            <a:noFill/>
            <a:ln w="12700">
              <a:noFill/>
              <a:miter lim="800000"/>
              <a:headEnd/>
              <a:tailEnd/>
            </a:ln>
          </p:spPr>
          <p:txBody>
            <a:bodyPr wrap="none" lIns="90488" tIns="44450" rIns="90488" bIns="44450">
              <a:spAutoFit/>
            </a:bodyPr>
            <a:lstStyle/>
            <a:p>
              <a:pPr algn="ctr"/>
              <a:r>
                <a:rPr lang="en-US" sz="1200" b="1">
                  <a:latin typeface="Times New Roman" pitchFamily="18" charset="0"/>
                </a:rPr>
                <a:t>PCM STREAM</a:t>
              </a:r>
            </a:p>
          </p:txBody>
        </p:sp>
        <p:sp>
          <p:nvSpPr>
            <p:cNvPr id="70" name="Rectangle 66">
              <a:extLst>
                <a:ext uri="{FF2B5EF4-FFF2-40B4-BE49-F238E27FC236}">
                  <a16:creationId xmlns:a16="http://schemas.microsoft.com/office/drawing/2014/main" id="{898B6F96-D62A-4C9F-997E-72E235E533FC}"/>
                </a:ext>
              </a:extLst>
            </p:cNvPr>
            <p:cNvSpPr>
              <a:spLocks noChangeArrowheads="1"/>
            </p:cNvSpPr>
            <p:nvPr/>
          </p:nvSpPr>
          <p:spPr bwMode="auto">
            <a:xfrm>
              <a:off x="2692" y="2264"/>
              <a:ext cx="808" cy="137"/>
            </a:xfrm>
            <a:prstGeom prst="rect">
              <a:avLst/>
            </a:prstGeom>
            <a:noFill/>
            <a:ln w="12700">
              <a:noFill/>
              <a:miter lim="800000"/>
              <a:headEnd/>
              <a:tailEnd/>
            </a:ln>
          </p:spPr>
          <p:txBody>
            <a:bodyPr wrap="none" lIns="90488" tIns="44450" rIns="90488" bIns="44450">
              <a:spAutoFit/>
            </a:bodyPr>
            <a:lstStyle/>
            <a:p>
              <a:r>
                <a:rPr lang="en-US" sz="1200" b="1">
                  <a:latin typeface="Times New Roman" pitchFamily="18" charset="0"/>
                </a:rPr>
                <a:t>CONFIGURATION</a:t>
              </a:r>
            </a:p>
          </p:txBody>
        </p:sp>
      </p:grpSp>
    </p:spTree>
    <p:extLst>
      <p:ext uri="{BB962C8B-B14F-4D97-AF65-F5344CB8AC3E}">
        <p14:creationId xmlns:p14="http://schemas.microsoft.com/office/powerpoint/2010/main" val="34678228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B2F02AA-1746-42D3-BC3E-B603647D8FCC}"/>
              </a:ext>
            </a:extLst>
          </p:cNvPr>
          <p:cNvSpPr>
            <a:spLocks noGrp="1"/>
          </p:cNvSpPr>
          <p:nvPr>
            <p:ph type="dt" sz="half" idx="10"/>
          </p:nvPr>
        </p:nvSpPr>
        <p:spPr/>
        <p:txBody>
          <a:bodyPr/>
          <a:lstStyle/>
          <a:p>
            <a:fld id="{F70EC1B4-15F1-43FF-80C8-CB0A4B6A49FD}" type="datetime1">
              <a:rPr lang="en-US" smtClean="0"/>
              <a:t>5/7/2020</a:t>
            </a:fld>
            <a:endParaRPr lang="en-US"/>
          </a:p>
        </p:txBody>
      </p:sp>
      <p:sp>
        <p:nvSpPr>
          <p:cNvPr id="5" name="Slide Number Placeholder 4">
            <a:extLst>
              <a:ext uri="{FF2B5EF4-FFF2-40B4-BE49-F238E27FC236}">
                <a16:creationId xmlns:a16="http://schemas.microsoft.com/office/drawing/2014/main" id="{4073C557-8889-4BAF-9E3E-5AA18DB3EB1A}"/>
              </a:ext>
            </a:extLst>
          </p:cNvPr>
          <p:cNvSpPr>
            <a:spLocks noGrp="1"/>
          </p:cNvSpPr>
          <p:nvPr>
            <p:ph type="sldNum" sz="quarter" idx="12"/>
          </p:nvPr>
        </p:nvSpPr>
        <p:spPr/>
        <p:txBody>
          <a:bodyPr/>
          <a:lstStyle/>
          <a:p>
            <a:fld id="{9FF7BE21-EAB2-4637-BF56-9CFDFCF66418}" type="slidenum">
              <a:rPr lang="en-US" smtClean="0"/>
              <a:t>45</a:t>
            </a:fld>
            <a:endParaRPr lang="en-US"/>
          </a:p>
        </p:txBody>
      </p:sp>
      <p:sp>
        <p:nvSpPr>
          <p:cNvPr id="2" name="TextBox 1">
            <a:extLst>
              <a:ext uri="{FF2B5EF4-FFF2-40B4-BE49-F238E27FC236}">
                <a16:creationId xmlns:a16="http://schemas.microsoft.com/office/drawing/2014/main" id="{CB1AB9AE-5A8D-4DC6-8833-DB2555798B61}"/>
              </a:ext>
            </a:extLst>
          </p:cNvPr>
          <p:cNvSpPr txBox="1"/>
          <p:nvPr/>
        </p:nvSpPr>
        <p:spPr>
          <a:xfrm>
            <a:off x="832620" y="2353056"/>
            <a:ext cx="2052357" cy="584775"/>
          </a:xfrm>
          <a:prstGeom prst="rect">
            <a:avLst/>
          </a:prstGeom>
          <a:noFill/>
        </p:spPr>
        <p:txBody>
          <a:bodyPr wrap="none" rtlCol="0">
            <a:spAutoFit/>
          </a:bodyPr>
          <a:lstStyle/>
          <a:p>
            <a:r>
              <a:rPr lang="en-US" sz="3200" dirty="0"/>
              <a:t>Questions?</a:t>
            </a:r>
          </a:p>
        </p:txBody>
      </p:sp>
    </p:spTree>
    <p:extLst>
      <p:ext uri="{BB962C8B-B14F-4D97-AF65-F5344CB8AC3E}">
        <p14:creationId xmlns:p14="http://schemas.microsoft.com/office/powerpoint/2010/main" val="1165739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11/2/17 RevH</a:t>
            </a:r>
          </a:p>
        </p:txBody>
      </p:sp>
      <p:sp>
        <p:nvSpPr>
          <p:cNvPr id="5" name="Slide Number Placeholder 5"/>
          <p:cNvSpPr>
            <a:spLocks noGrp="1"/>
          </p:cNvSpPr>
          <p:nvPr>
            <p:ph type="sldNum" sz="quarter" idx="12"/>
          </p:nvPr>
        </p:nvSpPr>
        <p:spPr/>
        <p:txBody>
          <a:bodyPr/>
          <a:lstStyle/>
          <a:p>
            <a:pPr>
              <a:defRPr/>
            </a:pPr>
            <a:fld id="{6CD5E86D-F099-4AB4-A9AA-DA47820F4A67}" type="slidenum">
              <a:rPr lang="en-US"/>
              <a:pPr>
                <a:defRPr/>
              </a:pPr>
              <a:t>5</a:t>
            </a:fld>
            <a:endParaRPr lang="en-US"/>
          </a:p>
        </p:txBody>
      </p:sp>
      <p:sp>
        <p:nvSpPr>
          <p:cNvPr id="6148" name="Rectangle 2"/>
          <p:cNvSpPr>
            <a:spLocks noGrp="1" noChangeArrowheads="1"/>
          </p:cNvSpPr>
          <p:nvPr>
            <p:ph type="ctrTitle"/>
          </p:nvPr>
        </p:nvSpPr>
        <p:spPr>
          <a:xfrm>
            <a:off x="762000" y="685800"/>
            <a:ext cx="7772400" cy="762000"/>
          </a:xfrm>
        </p:spPr>
        <p:txBody>
          <a:bodyPr>
            <a:normAutofit fontScale="90000"/>
          </a:bodyPr>
          <a:lstStyle/>
          <a:p>
            <a:r>
              <a:rPr lang="en-US" altLang="en-US" dirty="0">
                <a:latin typeface="Arial" panose="020B0604020202020204" pitchFamily="34" charset="0"/>
                <a:cs typeface="Arial" panose="020B0604020202020204" pitchFamily="34" charset="0"/>
              </a:rPr>
              <a:t>What is PCM?</a:t>
            </a:r>
          </a:p>
        </p:txBody>
      </p:sp>
      <p:sp>
        <p:nvSpPr>
          <p:cNvPr id="6149" name="Rectangle 3"/>
          <p:cNvSpPr>
            <a:spLocks noGrp="1" noChangeArrowheads="1"/>
          </p:cNvSpPr>
          <p:nvPr>
            <p:ph type="subTitle" idx="1"/>
          </p:nvPr>
        </p:nvSpPr>
        <p:spPr>
          <a:xfrm>
            <a:off x="457200" y="1905000"/>
            <a:ext cx="8382000" cy="3581400"/>
          </a:xfrm>
        </p:spPr>
        <p:txBody>
          <a:bodyPr>
            <a:normAutofit lnSpcReduction="10000"/>
          </a:bodyPr>
          <a:lstStyle/>
          <a:p>
            <a:pPr algn="l">
              <a:lnSpc>
                <a:spcPct val="90000"/>
              </a:lnSpc>
            </a:pPr>
            <a:r>
              <a:rPr lang="en-US" altLang="en-US" sz="2400" dirty="0">
                <a:latin typeface="Arial" panose="020B0604020202020204" pitchFamily="34" charset="0"/>
                <a:cs typeface="Arial" panose="020B0604020202020204" pitchFamily="34" charset="0"/>
              </a:rPr>
              <a:t>PCM stands for </a:t>
            </a:r>
            <a:r>
              <a:rPr lang="en-US" altLang="en-US" sz="2800" b="1" dirty="0">
                <a:latin typeface="Arial" panose="020B0604020202020204" pitchFamily="34" charset="0"/>
                <a:cs typeface="Arial" panose="020B0604020202020204" pitchFamily="34" charset="0"/>
              </a:rPr>
              <a:t>P</a:t>
            </a:r>
            <a:r>
              <a:rPr lang="en-US" altLang="en-US" sz="2400" dirty="0">
                <a:latin typeface="Arial" panose="020B0604020202020204" pitchFamily="34" charset="0"/>
                <a:cs typeface="Arial" panose="020B0604020202020204" pitchFamily="34" charset="0"/>
              </a:rPr>
              <a:t>ulse </a:t>
            </a:r>
            <a:r>
              <a:rPr lang="en-US" altLang="en-US" sz="2800" b="1" dirty="0">
                <a:latin typeface="Arial" panose="020B0604020202020204" pitchFamily="34" charset="0"/>
                <a:cs typeface="Arial" panose="020B0604020202020204" pitchFamily="34" charset="0"/>
              </a:rPr>
              <a:t>C</a:t>
            </a:r>
            <a:r>
              <a:rPr lang="en-US" altLang="en-US" sz="2400" dirty="0">
                <a:latin typeface="Arial" panose="020B0604020202020204" pitchFamily="34" charset="0"/>
                <a:cs typeface="Arial" panose="020B0604020202020204" pitchFamily="34" charset="0"/>
              </a:rPr>
              <a:t>ode </a:t>
            </a:r>
            <a:r>
              <a:rPr lang="en-US" altLang="en-US" sz="2800" b="1" dirty="0">
                <a:latin typeface="Arial" panose="020B0604020202020204" pitchFamily="34" charset="0"/>
                <a:cs typeface="Arial" panose="020B0604020202020204" pitchFamily="34" charset="0"/>
              </a:rPr>
              <a:t>M</a:t>
            </a:r>
            <a:r>
              <a:rPr lang="en-US" altLang="en-US" sz="2400" dirty="0">
                <a:latin typeface="Arial" panose="020B0604020202020204" pitchFamily="34" charset="0"/>
                <a:cs typeface="Arial" panose="020B0604020202020204" pitchFamily="34" charset="0"/>
              </a:rPr>
              <a:t>odulation, and it is a method of encoding analog parameters to a digital quantity.</a:t>
            </a:r>
          </a:p>
          <a:p>
            <a:pPr algn="l">
              <a:lnSpc>
                <a:spcPct val="90000"/>
              </a:lnSpc>
            </a:pPr>
            <a:endParaRPr lang="en-US" altLang="en-US" sz="2400" dirty="0">
              <a:latin typeface="Arial" panose="020B0604020202020204" pitchFamily="34" charset="0"/>
              <a:cs typeface="Arial" panose="020B0604020202020204" pitchFamily="34" charset="0"/>
            </a:endParaRPr>
          </a:p>
          <a:p>
            <a:pPr algn="l">
              <a:lnSpc>
                <a:spcPct val="90000"/>
              </a:lnSpc>
            </a:pPr>
            <a:r>
              <a:rPr lang="en-US" altLang="en-US" sz="2400" dirty="0">
                <a:latin typeface="Arial" panose="020B0604020202020204" pitchFamily="34" charset="0"/>
                <a:cs typeface="Arial" panose="020B0604020202020204" pitchFamily="34" charset="0"/>
              </a:rPr>
              <a:t>Chapter 4 of the IRIG-106 Standard defines PCM as the serial bit stream of binary-coded time-division multiplexed words.</a:t>
            </a:r>
          </a:p>
          <a:p>
            <a:pPr algn="l">
              <a:lnSpc>
                <a:spcPct val="90000"/>
              </a:lnSpc>
            </a:pPr>
            <a:endParaRPr lang="en-US" altLang="en-US" sz="2400" dirty="0">
              <a:latin typeface="Arial" panose="020B0604020202020204" pitchFamily="34" charset="0"/>
              <a:cs typeface="Arial" panose="020B0604020202020204" pitchFamily="34" charset="0"/>
            </a:endParaRPr>
          </a:p>
          <a:p>
            <a:pPr algn="l">
              <a:lnSpc>
                <a:spcPct val="90000"/>
              </a:lnSpc>
            </a:pPr>
            <a:r>
              <a:rPr lang="en-US" altLang="en-US" sz="2400" dirty="0">
                <a:latin typeface="Arial" panose="020B0604020202020204" pitchFamily="34" charset="0"/>
                <a:cs typeface="Arial" panose="020B0604020202020204" pitchFamily="34" charset="0"/>
              </a:rPr>
              <a:t>This definition will not have any meaning until we define some of the terminology and describe how this serial bit stream is created.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31"/>
          <p:cNvSpPr>
            <a:spLocks noChangeShapeType="1"/>
          </p:cNvSpPr>
          <p:nvPr/>
        </p:nvSpPr>
        <p:spPr bwMode="auto">
          <a:xfrm>
            <a:off x="5257800" y="51816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Date Placeholder 3"/>
          <p:cNvSpPr>
            <a:spLocks noGrp="1"/>
          </p:cNvSpPr>
          <p:nvPr>
            <p:ph type="dt" sz="quarter" idx="10"/>
          </p:nvPr>
        </p:nvSpPr>
        <p:spPr/>
        <p:txBody>
          <a:bodyPr/>
          <a:lstStyle/>
          <a:p>
            <a:pPr>
              <a:defRPr/>
            </a:pPr>
            <a:r>
              <a:rPr lang="en-US"/>
              <a:t>11/2/17 RevH</a:t>
            </a:r>
          </a:p>
        </p:txBody>
      </p:sp>
      <p:sp>
        <p:nvSpPr>
          <p:cNvPr id="44" name="Slide Number Placeholder 5"/>
          <p:cNvSpPr>
            <a:spLocks noGrp="1"/>
          </p:cNvSpPr>
          <p:nvPr>
            <p:ph type="sldNum" sz="quarter" idx="12"/>
          </p:nvPr>
        </p:nvSpPr>
        <p:spPr/>
        <p:txBody>
          <a:bodyPr/>
          <a:lstStyle/>
          <a:p>
            <a:pPr>
              <a:defRPr/>
            </a:pPr>
            <a:fld id="{84A177FE-E0DB-45AF-8DF6-E217C1FA330C}" type="slidenum">
              <a:rPr lang="en-US"/>
              <a:pPr>
                <a:defRPr/>
              </a:pPr>
              <a:t>6</a:t>
            </a:fld>
            <a:endParaRPr lang="en-US"/>
          </a:p>
        </p:txBody>
      </p:sp>
      <p:sp>
        <p:nvSpPr>
          <p:cNvPr id="7173" name="Rectangle 2"/>
          <p:cNvSpPr>
            <a:spLocks noGrp="1" noChangeArrowheads="1"/>
          </p:cNvSpPr>
          <p:nvPr>
            <p:ph type="ctrTitle"/>
          </p:nvPr>
        </p:nvSpPr>
        <p:spPr>
          <a:xfrm>
            <a:off x="685800" y="442119"/>
            <a:ext cx="7772400" cy="685800"/>
          </a:xfrm>
        </p:spPr>
        <p:txBody>
          <a:bodyPr>
            <a:normAutofit fontScale="90000"/>
          </a:bodyPr>
          <a:lstStyle/>
          <a:p>
            <a:r>
              <a:rPr lang="en-US" altLang="en-US" dirty="0">
                <a:latin typeface="Arial" panose="020B0604020202020204" pitchFamily="34" charset="0"/>
                <a:cs typeface="Arial" panose="020B0604020202020204" pitchFamily="34" charset="0"/>
              </a:rPr>
              <a:t>The Multiplexer/Sampler</a:t>
            </a:r>
          </a:p>
        </p:txBody>
      </p:sp>
      <p:sp>
        <p:nvSpPr>
          <p:cNvPr id="7174" name="Rectangle 3"/>
          <p:cNvSpPr>
            <a:spLocks noGrp="1" noChangeArrowheads="1"/>
          </p:cNvSpPr>
          <p:nvPr>
            <p:ph type="subTitle" idx="1"/>
          </p:nvPr>
        </p:nvSpPr>
        <p:spPr>
          <a:xfrm>
            <a:off x="533400" y="1219200"/>
            <a:ext cx="8305800" cy="1981200"/>
          </a:xfrm>
        </p:spPr>
        <p:txBody>
          <a:bodyPr/>
          <a:lstStyle/>
          <a:p>
            <a:pPr algn="l">
              <a:lnSpc>
                <a:spcPct val="80000"/>
              </a:lnSpc>
            </a:pPr>
            <a:r>
              <a:rPr lang="en-US" altLang="en-US" sz="2400" dirty="0">
                <a:latin typeface="Arial" panose="020B0604020202020204" pitchFamily="34" charset="0"/>
                <a:cs typeface="Arial" panose="020B0604020202020204" pitchFamily="34" charset="0"/>
              </a:rPr>
              <a:t>A Multiplexer/Sampler can put several quantitative measurements over a single output line.  The Commutator (shown below) is a mechanical model used to illustrate how a multiplexer/sampler  works.  As the arm rotates, each parameter is output within in a certain time period.  This is known as Time Division Multiplexing (TDM).</a:t>
            </a:r>
          </a:p>
        </p:txBody>
      </p:sp>
      <p:sp>
        <p:nvSpPr>
          <p:cNvPr id="7175" name="Oval 15"/>
          <p:cNvSpPr>
            <a:spLocks noChangeArrowheads="1"/>
          </p:cNvSpPr>
          <p:nvPr/>
        </p:nvSpPr>
        <p:spPr bwMode="auto">
          <a:xfrm>
            <a:off x="4800600" y="4800600"/>
            <a:ext cx="533400" cy="533400"/>
          </a:xfrm>
          <a:prstGeom prst="ellipse">
            <a:avLst/>
          </a:prstGeom>
          <a:solidFill>
            <a:schemeClr val="folHlink"/>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1800">
              <a:latin typeface="Arial" charset="0"/>
            </a:endParaRPr>
          </a:p>
        </p:txBody>
      </p:sp>
      <p:sp>
        <p:nvSpPr>
          <p:cNvPr id="7176" name="Oval 16"/>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US" altLang="en-US" sz="1800">
              <a:latin typeface="Arial" charset="0"/>
            </a:endParaRPr>
          </a:p>
        </p:txBody>
      </p:sp>
      <p:sp>
        <p:nvSpPr>
          <p:cNvPr id="7177" name="Line 17"/>
          <p:cNvSpPr>
            <a:spLocks noChangeShapeType="1"/>
          </p:cNvSpPr>
          <p:nvPr/>
        </p:nvSpPr>
        <p:spPr bwMode="auto">
          <a:xfrm>
            <a:off x="5334000" y="50292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8" name="Line 18"/>
          <p:cNvSpPr>
            <a:spLocks noChangeShapeType="1"/>
          </p:cNvSpPr>
          <p:nvPr/>
        </p:nvSpPr>
        <p:spPr bwMode="auto">
          <a:xfrm flipV="1">
            <a:off x="5029200" y="44196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9" name="Line 19"/>
          <p:cNvSpPr>
            <a:spLocks noChangeShapeType="1"/>
          </p:cNvSpPr>
          <p:nvPr/>
        </p:nvSpPr>
        <p:spPr bwMode="auto">
          <a:xfrm>
            <a:off x="5029200" y="4419600"/>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0" name="Line 20"/>
          <p:cNvSpPr>
            <a:spLocks noChangeShapeType="1"/>
          </p:cNvSpPr>
          <p:nvPr/>
        </p:nvSpPr>
        <p:spPr bwMode="auto">
          <a:xfrm flipH="1">
            <a:off x="4343400" y="5029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1" name="Line 21"/>
          <p:cNvSpPr>
            <a:spLocks noChangeShapeType="1"/>
          </p:cNvSpPr>
          <p:nvPr/>
        </p:nvSpPr>
        <p:spPr bwMode="auto">
          <a:xfrm flipV="1">
            <a:off x="5257800" y="47244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2" name="Line 22"/>
          <p:cNvSpPr>
            <a:spLocks noChangeShapeType="1"/>
          </p:cNvSpPr>
          <p:nvPr/>
        </p:nvSpPr>
        <p:spPr bwMode="auto">
          <a:xfrm>
            <a:off x="5486400" y="4724400"/>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3" name="Line 23"/>
          <p:cNvSpPr>
            <a:spLocks noChangeShapeType="1"/>
          </p:cNvSpPr>
          <p:nvPr/>
        </p:nvSpPr>
        <p:spPr bwMode="auto">
          <a:xfrm flipH="1" flipV="1">
            <a:off x="4648200" y="46482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4" name="Line 24"/>
          <p:cNvSpPr>
            <a:spLocks noChangeShapeType="1"/>
          </p:cNvSpPr>
          <p:nvPr/>
        </p:nvSpPr>
        <p:spPr bwMode="auto">
          <a:xfrm flipH="1">
            <a:off x="4648200" y="4114800"/>
            <a:ext cx="152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5" name="Line 25"/>
          <p:cNvSpPr>
            <a:spLocks noChangeShapeType="1"/>
          </p:cNvSpPr>
          <p:nvPr/>
        </p:nvSpPr>
        <p:spPr bwMode="auto">
          <a:xfrm>
            <a:off x="4648200" y="41148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6" name="Line 26"/>
          <p:cNvSpPr>
            <a:spLocks noChangeShapeType="1"/>
          </p:cNvSpPr>
          <p:nvPr/>
        </p:nvSpPr>
        <p:spPr bwMode="auto">
          <a:xfrm flipH="1">
            <a:off x="4343400" y="3810000"/>
            <a:ext cx="182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7" name="Line 27"/>
          <p:cNvSpPr>
            <a:spLocks noChangeShapeType="1"/>
          </p:cNvSpPr>
          <p:nvPr/>
        </p:nvSpPr>
        <p:spPr bwMode="auto">
          <a:xfrm>
            <a:off x="4343400" y="38100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8" name="Line 29"/>
          <p:cNvSpPr>
            <a:spLocks noChangeShapeType="1"/>
          </p:cNvSpPr>
          <p:nvPr/>
        </p:nvSpPr>
        <p:spPr bwMode="auto">
          <a:xfrm>
            <a:off x="5029200" y="53340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9" name="Line 30"/>
          <p:cNvSpPr>
            <a:spLocks noChangeShapeType="1"/>
          </p:cNvSpPr>
          <p:nvPr/>
        </p:nvSpPr>
        <p:spPr bwMode="auto">
          <a:xfrm>
            <a:off x="5029200" y="5638800"/>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0" name="Line 32"/>
          <p:cNvSpPr>
            <a:spLocks noChangeShapeType="1"/>
          </p:cNvSpPr>
          <p:nvPr/>
        </p:nvSpPr>
        <p:spPr bwMode="auto">
          <a:xfrm flipV="1">
            <a:off x="5486400" y="5334000"/>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1" name="Line 33"/>
          <p:cNvSpPr>
            <a:spLocks noChangeShapeType="1"/>
          </p:cNvSpPr>
          <p:nvPr/>
        </p:nvSpPr>
        <p:spPr bwMode="auto">
          <a:xfrm flipH="1">
            <a:off x="4648200" y="52578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2" name="Line 34"/>
          <p:cNvSpPr>
            <a:spLocks noChangeShapeType="1"/>
          </p:cNvSpPr>
          <p:nvPr/>
        </p:nvSpPr>
        <p:spPr bwMode="auto">
          <a:xfrm>
            <a:off x="4648200" y="6019800"/>
            <a:ext cx="152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3" name="Line 35"/>
          <p:cNvSpPr>
            <a:spLocks noChangeShapeType="1"/>
          </p:cNvSpPr>
          <p:nvPr/>
        </p:nvSpPr>
        <p:spPr bwMode="auto">
          <a:xfrm>
            <a:off x="4648200" y="54864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4" name="Line 36"/>
          <p:cNvSpPr>
            <a:spLocks noChangeShapeType="1"/>
          </p:cNvSpPr>
          <p:nvPr/>
        </p:nvSpPr>
        <p:spPr bwMode="auto">
          <a:xfrm flipH="1">
            <a:off x="4343400" y="5105400"/>
            <a:ext cx="685800" cy="152400"/>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5" name="Line 37"/>
          <p:cNvSpPr>
            <a:spLocks noChangeShapeType="1"/>
          </p:cNvSpPr>
          <p:nvPr/>
        </p:nvSpPr>
        <p:spPr bwMode="auto">
          <a:xfrm flipH="1">
            <a:off x="3581400" y="5257800"/>
            <a:ext cx="762000" cy="0"/>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6" name="Text Box 38"/>
          <p:cNvSpPr txBox="1">
            <a:spLocks noChangeArrowheads="1"/>
          </p:cNvSpPr>
          <p:nvPr/>
        </p:nvSpPr>
        <p:spPr bwMode="auto">
          <a:xfrm>
            <a:off x="3581400" y="5029200"/>
            <a:ext cx="8112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200">
                <a:latin typeface="Arial" charset="0"/>
              </a:rPr>
              <a:t>OUTPUT</a:t>
            </a:r>
          </a:p>
        </p:txBody>
      </p:sp>
      <p:grpSp>
        <p:nvGrpSpPr>
          <p:cNvPr id="7197" name="Group 42"/>
          <p:cNvGrpSpPr>
            <a:grpSpLocks/>
          </p:cNvGrpSpPr>
          <p:nvPr/>
        </p:nvGrpSpPr>
        <p:grpSpPr bwMode="auto">
          <a:xfrm>
            <a:off x="5029200" y="4953000"/>
            <a:ext cx="152400" cy="228600"/>
            <a:chOff x="960" y="2976"/>
            <a:chExt cx="144" cy="192"/>
          </a:xfrm>
        </p:grpSpPr>
        <p:sp>
          <p:nvSpPr>
            <p:cNvPr id="7210" name="Arc 39"/>
            <p:cNvSpPr>
              <a:spLocks/>
            </p:cNvSpPr>
            <p:nvPr/>
          </p:nvSpPr>
          <p:spPr bwMode="auto">
            <a:xfrm>
              <a:off x="100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11" name="Arc 40"/>
            <p:cNvSpPr>
              <a:spLocks/>
            </p:cNvSpPr>
            <p:nvPr/>
          </p:nvSpPr>
          <p:spPr bwMode="auto">
            <a:xfrm flipV="1">
              <a:off x="1008" y="307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12" name="Line 41"/>
            <p:cNvSpPr>
              <a:spLocks noChangeShapeType="1"/>
            </p:cNvSpPr>
            <p:nvPr/>
          </p:nvSpPr>
          <p:spPr bwMode="auto">
            <a:xfrm flipH="1">
              <a:off x="960" y="3168"/>
              <a:ext cx="4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7198" name="Text Box 43"/>
          <p:cNvSpPr txBox="1">
            <a:spLocks noChangeArrowheads="1"/>
          </p:cNvSpPr>
          <p:nvPr/>
        </p:nvSpPr>
        <p:spPr bwMode="auto">
          <a:xfrm>
            <a:off x="6172200" y="3657600"/>
            <a:ext cx="1276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200">
                <a:latin typeface="Arial" charset="0"/>
              </a:rPr>
              <a:t>PARAMETER A</a:t>
            </a:r>
          </a:p>
        </p:txBody>
      </p:sp>
      <p:sp>
        <p:nvSpPr>
          <p:cNvPr id="7199" name="Text Box 44"/>
          <p:cNvSpPr txBox="1">
            <a:spLocks noChangeArrowheads="1"/>
          </p:cNvSpPr>
          <p:nvPr/>
        </p:nvSpPr>
        <p:spPr bwMode="auto">
          <a:xfrm>
            <a:off x="6172200" y="3962400"/>
            <a:ext cx="1276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200">
                <a:latin typeface="Arial" charset="0"/>
              </a:rPr>
              <a:t>PARAMETER B</a:t>
            </a:r>
          </a:p>
        </p:txBody>
      </p:sp>
      <p:sp>
        <p:nvSpPr>
          <p:cNvPr id="7200" name="Text Box 45"/>
          <p:cNvSpPr txBox="1">
            <a:spLocks noChangeArrowheads="1"/>
          </p:cNvSpPr>
          <p:nvPr/>
        </p:nvSpPr>
        <p:spPr bwMode="auto">
          <a:xfrm>
            <a:off x="6172200" y="4267200"/>
            <a:ext cx="1284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200">
                <a:latin typeface="Arial" charset="0"/>
              </a:rPr>
              <a:t>PARAMETER C</a:t>
            </a:r>
          </a:p>
        </p:txBody>
      </p:sp>
      <p:sp>
        <p:nvSpPr>
          <p:cNvPr id="7201" name="Text Box 46"/>
          <p:cNvSpPr txBox="1">
            <a:spLocks noChangeArrowheads="1"/>
          </p:cNvSpPr>
          <p:nvPr/>
        </p:nvSpPr>
        <p:spPr bwMode="auto">
          <a:xfrm>
            <a:off x="6172200" y="4572000"/>
            <a:ext cx="1284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200">
                <a:latin typeface="Arial" charset="0"/>
              </a:rPr>
              <a:t>PARAMETER D</a:t>
            </a:r>
          </a:p>
        </p:txBody>
      </p:sp>
      <p:sp>
        <p:nvSpPr>
          <p:cNvPr id="7202" name="Text Box 47"/>
          <p:cNvSpPr txBox="1">
            <a:spLocks noChangeArrowheads="1"/>
          </p:cNvSpPr>
          <p:nvPr/>
        </p:nvSpPr>
        <p:spPr bwMode="auto">
          <a:xfrm>
            <a:off x="6172200" y="4876800"/>
            <a:ext cx="1276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200">
                <a:latin typeface="Arial" charset="0"/>
              </a:rPr>
              <a:t>PARAMETER E</a:t>
            </a:r>
          </a:p>
        </p:txBody>
      </p:sp>
      <p:sp>
        <p:nvSpPr>
          <p:cNvPr id="7203" name="Text Box 48"/>
          <p:cNvSpPr txBox="1">
            <a:spLocks noChangeArrowheads="1"/>
          </p:cNvSpPr>
          <p:nvPr/>
        </p:nvSpPr>
        <p:spPr bwMode="auto">
          <a:xfrm>
            <a:off x="6172200" y="5181600"/>
            <a:ext cx="12684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200">
                <a:latin typeface="Arial" charset="0"/>
              </a:rPr>
              <a:t>PARAMETER F</a:t>
            </a:r>
          </a:p>
        </p:txBody>
      </p:sp>
      <p:sp>
        <p:nvSpPr>
          <p:cNvPr id="7204" name="Text Box 49"/>
          <p:cNvSpPr txBox="1">
            <a:spLocks noChangeArrowheads="1"/>
          </p:cNvSpPr>
          <p:nvPr/>
        </p:nvSpPr>
        <p:spPr bwMode="auto">
          <a:xfrm>
            <a:off x="6172200" y="5486400"/>
            <a:ext cx="12938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200">
                <a:latin typeface="Arial" charset="0"/>
              </a:rPr>
              <a:t>PARAMETER G</a:t>
            </a:r>
          </a:p>
        </p:txBody>
      </p:sp>
      <p:sp>
        <p:nvSpPr>
          <p:cNvPr id="7205" name="Text Box 50"/>
          <p:cNvSpPr txBox="1">
            <a:spLocks noChangeArrowheads="1"/>
          </p:cNvSpPr>
          <p:nvPr/>
        </p:nvSpPr>
        <p:spPr bwMode="auto">
          <a:xfrm>
            <a:off x="6172200" y="5867400"/>
            <a:ext cx="1284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200">
                <a:latin typeface="Arial" charset="0"/>
              </a:rPr>
              <a:t>PARAMETER H</a:t>
            </a:r>
          </a:p>
        </p:txBody>
      </p:sp>
      <p:sp>
        <p:nvSpPr>
          <p:cNvPr id="7206" name="Line 28"/>
          <p:cNvSpPr>
            <a:spLocks noChangeShapeType="1"/>
          </p:cNvSpPr>
          <p:nvPr/>
        </p:nvSpPr>
        <p:spPr bwMode="auto">
          <a:xfrm flipV="1">
            <a:off x="5029200" y="4876800"/>
            <a:ext cx="228600" cy="228600"/>
          </a:xfrm>
          <a:prstGeom prst="line">
            <a:avLst/>
          </a:prstGeom>
          <a:noFill/>
          <a:ln w="2540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07" name="Text Box 51"/>
          <p:cNvSpPr txBox="1">
            <a:spLocks noChangeArrowheads="1"/>
          </p:cNvSpPr>
          <p:nvPr/>
        </p:nvSpPr>
        <p:spPr bwMode="auto">
          <a:xfrm>
            <a:off x="1295400" y="5105400"/>
            <a:ext cx="23415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200">
                <a:latin typeface="Arial" charset="0"/>
              </a:rPr>
              <a:t>ABCDEFGHABCDEFGHABC…</a:t>
            </a:r>
          </a:p>
        </p:txBody>
      </p:sp>
      <p:sp>
        <p:nvSpPr>
          <p:cNvPr id="7208" name="Line 52"/>
          <p:cNvSpPr>
            <a:spLocks noChangeShapeType="1"/>
          </p:cNvSpPr>
          <p:nvPr/>
        </p:nvSpPr>
        <p:spPr bwMode="auto">
          <a:xfrm flipH="1">
            <a:off x="838200" y="5257800"/>
            <a:ext cx="457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09" name="Text Box 53"/>
          <p:cNvSpPr txBox="1">
            <a:spLocks noChangeArrowheads="1"/>
          </p:cNvSpPr>
          <p:nvPr/>
        </p:nvSpPr>
        <p:spPr bwMode="auto">
          <a:xfrm>
            <a:off x="4648200" y="5715000"/>
            <a:ext cx="11096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000">
                <a:latin typeface="Arial" charset="0"/>
              </a:rPr>
              <a:t>COMMUTATOR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3"/>
          <p:cNvSpPr>
            <a:spLocks noGrp="1"/>
          </p:cNvSpPr>
          <p:nvPr>
            <p:ph type="dt" sz="quarter" idx="10"/>
          </p:nvPr>
        </p:nvSpPr>
        <p:spPr/>
        <p:txBody>
          <a:bodyPr/>
          <a:lstStyle/>
          <a:p>
            <a:pPr>
              <a:defRPr/>
            </a:pPr>
            <a:r>
              <a:rPr lang="en-US" dirty="0"/>
              <a:t>11/2/17 </a:t>
            </a:r>
            <a:r>
              <a:rPr lang="en-US" dirty="0" err="1"/>
              <a:t>RevH</a:t>
            </a:r>
            <a:endParaRPr lang="en-US" dirty="0"/>
          </a:p>
        </p:txBody>
      </p:sp>
      <p:sp>
        <p:nvSpPr>
          <p:cNvPr id="10" name="Slide Number Placeholder 5"/>
          <p:cNvSpPr>
            <a:spLocks noGrp="1"/>
          </p:cNvSpPr>
          <p:nvPr>
            <p:ph type="sldNum" sz="quarter" idx="12"/>
          </p:nvPr>
        </p:nvSpPr>
        <p:spPr/>
        <p:txBody>
          <a:bodyPr/>
          <a:lstStyle/>
          <a:p>
            <a:pPr>
              <a:defRPr/>
            </a:pPr>
            <a:fld id="{B636BED0-8D1D-49BC-92A2-E0DE735B1940}" type="slidenum">
              <a:rPr lang="en-US"/>
              <a:pPr>
                <a:defRPr/>
              </a:pPr>
              <a:t>7</a:t>
            </a:fld>
            <a:endParaRPr lang="en-US"/>
          </a:p>
        </p:txBody>
      </p:sp>
      <p:sp>
        <p:nvSpPr>
          <p:cNvPr id="16388" name="Rectangle 2"/>
          <p:cNvSpPr>
            <a:spLocks noGrp="1" noChangeArrowheads="1"/>
          </p:cNvSpPr>
          <p:nvPr>
            <p:ph type="ctrTitle"/>
          </p:nvPr>
        </p:nvSpPr>
        <p:spPr>
          <a:xfrm>
            <a:off x="593368" y="537977"/>
            <a:ext cx="7772400" cy="533400"/>
          </a:xfrm>
        </p:spPr>
        <p:txBody>
          <a:bodyPr>
            <a:normAutofit fontScale="90000"/>
          </a:bodyPr>
          <a:lstStyle/>
          <a:p>
            <a:r>
              <a:rPr lang="en-US" altLang="en-US" dirty="0">
                <a:latin typeface="Arial" panose="020B0604020202020204" pitchFamily="34" charset="0"/>
                <a:cs typeface="Arial" panose="020B0604020202020204" pitchFamily="34" charset="0"/>
              </a:rPr>
              <a:t>The Entire System</a:t>
            </a:r>
          </a:p>
        </p:txBody>
      </p:sp>
      <p:sp>
        <p:nvSpPr>
          <p:cNvPr id="16389" name="Rectangle 3"/>
          <p:cNvSpPr>
            <a:spLocks noGrp="1" noChangeArrowheads="1"/>
          </p:cNvSpPr>
          <p:nvPr>
            <p:ph type="subTitle" idx="1"/>
          </p:nvPr>
        </p:nvSpPr>
        <p:spPr>
          <a:xfrm>
            <a:off x="393708" y="1197757"/>
            <a:ext cx="8293092" cy="1849414"/>
          </a:xfrm>
        </p:spPr>
        <p:txBody>
          <a:bodyPr/>
          <a:lstStyle/>
          <a:p>
            <a:pPr algn="l"/>
            <a:r>
              <a:rPr lang="en-US" altLang="en-US" sz="2400" dirty="0">
                <a:latin typeface="Arial" panose="020B0604020202020204" pitchFamily="34" charset="0"/>
                <a:cs typeface="Arial" panose="020B0604020202020204" pitchFamily="34" charset="0"/>
              </a:rPr>
              <a:t>This diagram shows each of the components as a system. The multiplexer/sampler samples each of the signals, the </a:t>
            </a:r>
            <a:r>
              <a:rPr lang="en-US" altLang="en-US" sz="2400" dirty="0" err="1">
                <a:latin typeface="Arial" panose="020B0604020202020204" pitchFamily="34" charset="0"/>
                <a:cs typeface="Arial" panose="020B0604020202020204" pitchFamily="34" charset="0"/>
              </a:rPr>
              <a:t>quantizer</a:t>
            </a:r>
            <a:r>
              <a:rPr lang="en-US" altLang="en-US" sz="2400" dirty="0">
                <a:latin typeface="Arial" panose="020B0604020202020204" pitchFamily="34" charset="0"/>
                <a:cs typeface="Arial" panose="020B0604020202020204" pitchFamily="34" charset="0"/>
              </a:rPr>
              <a:t> assigns values to the amplitude of the pulses, and the encoder converts the amplitude value to a binary number, all which are output as a serial bit stream.</a:t>
            </a:r>
          </a:p>
        </p:txBody>
      </p:sp>
      <p:pic>
        <p:nvPicPr>
          <p:cNvPr id="16390" name="Picture 7" descr="anamuxEN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368" y="3557239"/>
            <a:ext cx="7948973" cy="273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8"/>
          <p:cNvSpPr txBox="1">
            <a:spLocks noChangeArrowheads="1"/>
          </p:cNvSpPr>
          <p:nvPr/>
        </p:nvSpPr>
        <p:spPr bwMode="auto">
          <a:xfrm>
            <a:off x="3657600" y="4343400"/>
            <a:ext cx="1174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a:latin typeface="Arial" charset="0"/>
              </a:rPr>
              <a:t>Quantizer</a:t>
            </a:r>
          </a:p>
        </p:txBody>
      </p:sp>
      <p:sp>
        <p:nvSpPr>
          <p:cNvPr id="16392" name="Text Box 9"/>
          <p:cNvSpPr txBox="1">
            <a:spLocks noChangeArrowheads="1"/>
          </p:cNvSpPr>
          <p:nvPr/>
        </p:nvSpPr>
        <p:spPr bwMode="auto">
          <a:xfrm>
            <a:off x="1752600" y="4419600"/>
            <a:ext cx="1035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a:latin typeface="Arial" charset="0"/>
              </a:rPr>
              <a:t>Encoder</a:t>
            </a:r>
          </a:p>
        </p:txBody>
      </p:sp>
      <p:sp>
        <p:nvSpPr>
          <p:cNvPr id="16393" name="Text Box 10"/>
          <p:cNvSpPr txBox="1">
            <a:spLocks noChangeArrowheads="1"/>
          </p:cNvSpPr>
          <p:nvPr/>
        </p:nvSpPr>
        <p:spPr bwMode="auto">
          <a:xfrm>
            <a:off x="5793058" y="3157363"/>
            <a:ext cx="220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dirty="0">
                <a:latin typeface="Arial" charset="0"/>
              </a:rPr>
              <a:t>Multiplexer/Sampler</a:t>
            </a:r>
          </a:p>
        </p:txBody>
      </p:sp>
      <p:sp>
        <p:nvSpPr>
          <p:cNvPr id="16394" name="Text Box 11"/>
          <p:cNvSpPr txBox="1">
            <a:spLocks noChangeArrowheads="1"/>
          </p:cNvSpPr>
          <p:nvPr/>
        </p:nvSpPr>
        <p:spPr bwMode="auto">
          <a:xfrm>
            <a:off x="381000" y="4419600"/>
            <a:ext cx="1250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a:latin typeface="Arial" charset="0"/>
              </a:rPr>
              <a:t>Serial</a:t>
            </a:r>
          </a:p>
          <a:p>
            <a:pPr algn="ctr">
              <a:spcBef>
                <a:spcPct val="0"/>
              </a:spcBef>
              <a:buFontTx/>
              <a:buNone/>
            </a:pPr>
            <a:r>
              <a:rPr lang="en-US" altLang="en-US" sz="1800">
                <a:latin typeface="Arial" charset="0"/>
              </a:rPr>
              <a:t>Bit Stream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3"/>
          <p:cNvSpPr>
            <a:spLocks noGrp="1"/>
          </p:cNvSpPr>
          <p:nvPr>
            <p:ph type="dt" sz="quarter" idx="10"/>
          </p:nvPr>
        </p:nvSpPr>
        <p:spPr/>
        <p:txBody>
          <a:bodyPr/>
          <a:lstStyle/>
          <a:p>
            <a:pPr>
              <a:defRPr/>
            </a:pPr>
            <a:r>
              <a:rPr lang="en-US"/>
              <a:t>11/2/17 RevH</a:t>
            </a:r>
          </a:p>
        </p:txBody>
      </p:sp>
      <p:sp>
        <p:nvSpPr>
          <p:cNvPr id="11" name="Slide Number Placeholder 5"/>
          <p:cNvSpPr>
            <a:spLocks noGrp="1"/>
          </p:cNvSpPr>
          <p:nvPr>
            <p:ph type="sldNum" sz="quarter" idx="12"/>
          </p:nvPr>
        </p:nvSpPr>
        <p:spPr/>
        <p:txBody>
          <a:bodyPr/>
          <a:lstStyle/>
          <a:p>
            <a:pPr>
              <a:defRPr/>
            </a:pPr>
            <a:fld id="{8ABFBF05-84D5-47CA-9A45-E5B8754EE8A7}" type="slidenum">
              <a:rPr lang="en-US"/>
              <a:pPr>
                <a:defRPr/>
              </a:pPr>
              <a:t>8</a:t>
            </a:fld>
            <a:endParaRPr lang="en-US"/>
          </a:p>
        </p:txBody>
      </p:sp>
      <p:sp>
        <p:nvSpPr>
          <p:cNvPr id="17412" name="Rectangle 2"/>
          <p:cNvSpPr>
            <a:spLocks noGrp="1" noChangeArrowheads="1"/>
          </p:cNvSpPr>
          <p:nvPr>
            <p:ph type="ctrTitle"/>
          </p:nvPr>
        </p:nvSpPr>
        <p:spPr>
          <a:xfrm>
            <a:off x="685800" y="457200"/>
            <a:ext cx="7772400" cy="1143000"/>
          </a:xfrm>
        </p:spPr>
        <p:txBody>
          <a:bodyPr/>
          <a:lstStyle/>
          <a:p>
            <a:r>
              <a:rPr lang="en-US" altLang="en-US" dirty="0">
                <a:latin typeface="Arial" panose="020B0604020202020204" pitchFamily="34" charset="0"/>
                <a:cs typeface="Arial" panose="020B0604020202020204" pitchFamily="34" charset="0"/>
              </a:rPr>
              <a:t>Class I PCM Stream</a:t>
            </a:r>
          </a:p>
        </p:txBody>
      </p:sp>
      <p:sp>
        <p:nvSpPr>
          <p:cNvPr id="17413" name="Rectangle 3"/>
          <p:cNvSpPr>
            <a:spLocks noGrp="1" noChangeArrowheads="1"/>
          </p:cNvSpPr>
          <p:nvPr>
            <p:ph type="subTitle" idx="1"/>
          </p:nvPr>
        </p:nvSpPr>
        <p:spPr>
          <a:xfrm>
            <a:off x="457200" y="1752600"/>
            <a:ext cx="8534400" cy="2514600"/>
          </a:xfrm>
        </p:spPr>
        <p:txBody>
          <a:bodyPr>
            <a:normAutofit lnSpcReduction="10000"/>
          </a:bodyPr>
          <a:lstStyle/>
          <a:p>
            <a:pPr algn="l">
              <a:lnSpc>
                <a:spcPct val="80000"/>
              </a:lnSpc>
            </a:pPr>
            <a:r>
              <a:rPr lang="en-US" altLang="en-US" sz="2800" dirty="0">
                <a:latin typeface="Arial" panose="020B0604020202020204" pitchFamily="34" charset="0"/>
                <a:cs typeface="Arial" panose="020B0604020202020204" pitchFamily="34" charset="0"/>
              </a:rPr>
              <a:t>A PCM stream is defined as the serial bit stream of binary-coded time-division multiplexed words (or parameters).</a:t>
            </a:r>
          </a:p>
          <a:p>
            <a:pPr algn="l">
              <a:lnSpc>
                <a:spcPct val="80000"/>
              </a:lnSpc>
            </a:pPr>
            <a:endParaRPr lang="en-US" altLang="en-US" sz="2800" dirty="0">
              <a:latin typeface="Arial" panose="020B0604020202020204" pitchFamily="34" charset="0"/>
              <a:cs typeface="Arial" panose="020B0604020202020204" pitchFamily="34" charset="0"/>
            </a:endParaRPr>
          </a:p>
          <a:p>
            <a:pPr algn="l">
              <a:lnSpc>
                <a:spcPct val="80000"/>
              </a:lnSpc>
            </a:pPr>
            <a:r>
              <a:rPr lang="en-US" altLang="en-US" sz="2800" dirty="0">
                <a:latin typeface="Arial" panose="020B0604020202020204" pitchFamily="34" charset="0"/>
                <a:cs typeface="Arial" panose="020B0604020202020204" pitchFamily="34" charset="0"/>
              </a:rPr>
              <a:t>This definition should make more sense now that the process of creating the PCM stream has been explained.</a:t>
            </a:r>
          </a:p>
          <a:p>
            <a:pPr algn="l">
              <a:lnSpc>
                <a:spcPct val="80000"/>
              </a:lnSpc>
            </a:pPr>
            <a:endParaRPr lang="en-US" altLang="en-US" sz="2800" dirty="0">
              <a:latin typeface="Arial" panose="020B0604020202020204" pitchFamily="34" charset="0"/>
              <a:cs typeface="Arial" panose="020B0604020202020204" pitchFamily="34" charset="0"/>
            </a:endParaRPr>
          </a:p>
          <a:p>
            <a:pPr algn="l">
              <a:lnSpc>
                <a:spcPct val="80000"/>
              </a:lnSpc>
            </a:pPr>
            <a:endParaRPr lang="en-US" altLang="en-US" sz="2800" dirty="0">
              <a:latin typeface="Arial" panose="020B0604020202020204" pitchFamily="34" charset="0"/>
              <a:cs typeface="Arial" panose="020B0604020202020204" pitchFamily="34" charset="0"/>
            </a:endParaRPr>
          </a:p>
        </p:txBody>
      </p:sp>
      <p:sp>
        <p:nvSpPr>
          <p:cNvPr id="17414" name="Text Box 16"/>
          <p:cNvSpPr txBox="1">
            <a:spLocks noChangeArrowheads="1"/>
          </p:cNvSpPr>
          <p:nvPr/>
        </p:nvSpPr>
        <p:spPr bwMode="auto">
          <a:xfrm>
            <a:off x="1828800" y="5334000"/>
            <a:ext cx="170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a:latin typeface="Arial" charset="0"/>
              </a:rPr>
              <a:t>001101100110</a:t>
            </a:r>
          </a:p>
        </p:txBody>
      </p:sp>
      <p:sp>
        <p:nvSpPr>
          <p:cNvPr id="17415" name="Text Box 17"/>
          <p:cNvSpPr txBox="1">
            <a:spLocks noChangeArrowheads="1"/>
          </p:cNvSpPr>
          <p:nvPr/>
        </p:nvSpPr>
        <p:spPr bwMode="auto">
          <a:xfrm>
            <a:off x="3352800" y="5334000"/>
            <a:ext cx="170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a:latin typeface="Arial" charset="0"/>
              </a:rPr>
              <a:t>011101010110</a:t>
            </a:r>
          </a:p>
        </p:txBody>
      </p:sp>
      <p:sp>
        <p:nvSpPr>
          <p:cNvPr id="17416" name="Text Box 18"/>
          <p:cNvSpPr txBox="1">
            <a:spLocks noChangeArrowheads="1"/>
          </p:cNvSpPr>
          <p:nvPr/>
        </p:nvSpPr>
        <p:spPr bwMode="auto">
          <a:xfrm>
            <a:off x="4876800" y="5334000"/>
            <a:ext cx="170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a:latin typeface="Arial" charset="0"/>
              </a:rPr>
              <a:t>111001110100</a:t>
            </a:r>
          </a:p>
        </p:txBody>
      </p:sp>
      <p:sp>
        <p:nvSpPr>
          <p:cNvPr id="17417" name="Text Box 19"/>
          <p:cNvSpPr txBox="1">
            <a:spLocks noChangeArrowheads="1"/>
          </p:cNvSpPr>
          <p:nvPr/>
        </p:nvSpPr>
        <p:spPr bwMode="auto">
          <a:xfrm>
            <a:off x="6400800" y="5329881"/>
            <a:ext cx="170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00" dirty="0">
                <a:latin typeface="Arial" charset="0"/>
              </a:rPr>
              <a:t>011001001110</a:t>
            </a:r>
          </a:p>
        </p:txBody>
      </p:sp>
      <p:sp>
        <p:nvSpPr>
          <p:cNvPr id="17418" name="Line 20"/>
          <p:cNvSpPr>
            <a:spLocks noChangeShapeType="1"/>
          </p:cNvSpPr>
          <p:nvPr/>
        </p:nvSpPr>
        <p:spPr bwMode="auto">
          <a:xfrm flipH="1">
            <a:off x="914400" y="5486400"/>
            <a:ext cx="9144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19" name="Text Box 21"/>
          <p:cNvSpPr txBox="1">
            <a:spLocks noChangeArrowheads="1"/>
          </p:cNvSpPr>
          <p:nvPr/>
        </p:nvSpPr>
        <p:spPr bwMode="auto">
          <a:xfrm>
            <a:off x="3657600" y="4876800"/>
            <a:ext cx="2089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000">
                <a:latin typeface="Arial" charset="0"/>
              </a:rPr>
              <a:t>Serial Bit Stream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r>
              <a:rPr lang="en-US"/>
              <a:t>11/2/17 RevH</a:t>
            </a:r>
          </a:p>
        </p:txBody>
      </p:sp>
      <p:sp>
        <p:nvSpPr>
          <p:cNvPr id="6" name="Slide Number Placeholder 5"/>
          <p:cNvSpPr>
            <a:spLocks noGrp="1"/>
          </p:cNvSpPr>
          <p:nvPr>
            <p:ph type="sldNum" sz="quarter" idx="12"/>
          </p:nvPr>
        </p:nvSpPr>
        <p:spPr/>
        <p:txBody>
          <a:bodyPr/>
          <a:lstStyle/>
          <a:p>
            <a:pPr>
              <a:defRPr/>
            </a:pPr>
            <a:fld id="{5268895D-6B92-4605-8889-5F6B82FB03E9}" type="slidenum">
              <a:rPr lang="en-US"/>
              <a:pPr>
                <a:defRPr/>
              </a:pPr>
              <a:t>9</a:t>
            </a:fld>
            <a:endParaRPr lang="en-US"/>
          </a:p>
        </p:txBody>
      </p:sp>
      <p:sp>
        <p:nvSpPr>
          <p:cNvPr id="18436" name="Rectangle 2"/>
          <p:cNvSpPr>
            <a:spLocks noGrp="1" noChangeArrowheads="1"/>
          </p:cNvSpPr>
          <p:nvPr>
            <p:ph type="ctrTitle"/>
          </p:nvPr>
        </p:nvSpPr>
        <p:spPr>
          <a:xfrm>
            <a:off x="651677" y="523643"/>
            <a:ext cx="7772400" cy="685800"/>
          </a:xfrm>
        </p:spPr>
        <p:txBody>
          <a:bodyPr>
            <a:normAutofit fontScale="90000"/>
          </a:bodyPr>
          <a:lstStyle/>
          <a:p>
            <a:r>
              <a:rPr lang="en-US" altLang="en-US" dirty="0">
                <a:latin typeface="Arial" panose="020B0604020202020204" pitchFamily="34" charset="0"/>
                <a:cs typeface="Arial" panose="020B0604020202020204" pitchFamily="34" charset="0"/>
              </a:rPr>
              <a:t>Bit Rate</a:t>
            </a:r>
          </a:p>
        </p:txBody>
      </p:sp>
      <p:sp>
        <p:nvSpPr>
          <p:cNvPr id="18437" name="Rectangle 3"/>
          <p:cNvSpPr>
            <a:spLocks noGrp="1" noChangeArrowheads="1"/>
          </p:cNvSpPr>
          <p:nvPr>
            <p:ph type="subTitle" idx="1"/>
          </p:nvPr>
        </p:nvSpPr>
        <p:spPr>
          <a:xfrm>
            <a:off x="609600" y="1962614"/>
            <a:ext cx="8001000" cy="4209585"/>
          </a:xfrm>
        </p:spPr>
        <p:txBody>
          <a:bodyPr/>
          <a:lstStyle/>
          <a:p>
            <a:pPr algn="l"/>
            <a:r>
              <a:rPr lang="en-US" altLang="en-US" sz="2800" dirty="0">
                <a:latin typeface="Arial" panose="020B0604020202020204" pitchFamily="34" charset="0"/>
                <a:cs typeface="Arial" panose="020B0604020202020204" pitchFamily="34" charset="0"/>
              </a:rPr>
              <a:t>The Bit Rate is the rate at which bits of the PCM stream are output within a second.  Its units are bits/sec or bps.</a:t>
            </a:r>
          </a:p>
          <a:p>
            <a:pPr algn="l"/>
            <a:endParaRPr lang="en-US" altLang="en-US" sz="2800" dirty="0">
              <a:latin typeface="Arial" panose="020B0604020202020204" pitchFamily="34" charset="0"/>
              <a:cs typeface="Arial" panose="020B0604020202020204" pitchFamily="34" charset="0"/>
            </a:endParaRPr>
          </a:p>
          <a:p>
            <a:pPr algn="l"/>
            <a:r>
              <a:rPr lang="en-US" altLang="en-US" sz="2800" dirty="0">
                <a:latin typeface="Arial" panose="020B0604020202020204" pitchFamily="34" charset="0"/>
                <a:cs typeface="Arial" panose="020B0604020202020204" pitchFamily="34" charset="0"/>
              </a:rPr>
              <a:t>For a Class I PCM Stream, the bit rate must be a minimum of 10 bps and maximum of 10 Mbps.</a:t>
            </a:r>
          </a:p>
          <a:p>
            <a:pPr algn="l"/>
            <a:endParaRPr lang="en-US" altLang="en-US" sz="2800" dirty="0">
              <a:latin typeface="Arial" panose="020B0604020202020204" pitchFamily="34" charset="0"/>
              <a:cs typeface="Arial" panose="020B0604020202020204" pitchFamily="34" charset="0"/>
            </a:endParaRPr>
          </a:p>
          <a:p>
            <a:pPr algn="l"/>
            <a:r>
              <a:rPr lang="en-US" altLang="en-US" sz="2800" dirty="0">
                <a:latin typeface="Arial" panose="020B0604020202020204" pitchFamily="34" charset="0"/>
                <a:cs typeface="Arial" panose="020B0604020202020204" pitchFamily="34" charset="0"/>
              </a:rPr>
              <a:t>So a PCM stream with a bit rate of 2 Mbps outputs two million bits within a second. </a:t>
            </a:r>
          </a:p>
        </p:txBody>
      </p:sp>
      <p:pic>
        <p:nvPicPr>
          <p:cNvPr id="18438" name="Picture 4" descr="bitr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708" y="1390650"/>
            <a:ext cx="8288338"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TotalTime>
  <Words>3530</Words>
  <Application>Microsoft Office PowerPoint</Application>
  <PresentationFormat>On-screen Show (4:3)</PresentationFormat>
  <Paragraphs>916</Paragraphs>
  <Slides>45</Slides>
  <Notes>0</Notes>
  <HiddenSlides>0</HiddenSlides>
  <MMClips>1</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3" baseType="lpstr">
      <vt:lpstr>Arial</vt:lpstr>
      <vt:lpstr>Arial Black</vt:lpstr>
      <vt:lpstr>Calibri</vt:lpstr>
      <vt:lpstr>Calibri Light</vt:lpstr>
      <vt:lpstr>Courier New</vt:lpstr>
      <vt:lpstr>Times New Roman</vt:lpstr>
      <vt:lpstr>Office Theme</vt:lpstr>
      <vt:lpstr>Drawing</vt:lpstr>
      <vt:lpstr>PowerPoint Presentation</vt:lpstr>
      <vt:lpstr>Introduction</vt:lpstr>
      <vt:lpstr>Glossary</vt:lpstr>
      <vt:lpstr>PowerPoint Presentation</vt:lpstr>
      <vt:lpstr>What is PCM?</vt:lpstr>
      <vt:lpstr>The Multiplexer/Sampler</vt:lpstr>
      <vt:lpstr>The Entire System</vt:lpstr>
      <vt:lpstr>Class I PCM Stream</vt:lpstr>
      <vt:lpstr>Bit Rate</vt:lpstr>
      <vt:lpstr>PCM Words</vt:lpstr>
      <vt:lpstr>Time Division Multiplex (TDM) in Reference to the PCM Stream</vt:lpstr>
      <vt:lpstr>Word Length</vt:lpstr>
      <vt:lpstr>Bit Numbering Within a Word</vt:lpstr>
      <vt:lpstr>Frame Synchronization Patterns</vt:lpstr>
      <vt:lpstr>Frame Synchronization Patterns</vt:lpstr>
      <vt:lpstr>Codes Assigned as Frame Sync Patterns</vt:lpstr>
      <vt:lpstr>Common Frame Sync Patterns</vt:lpstr>
      <vt:lpstr>PCM Map</vt:lpstr>
      <vt:lpstr>Minor Frame</vt:lpstr>
      <vt:lpstr>Major Frame</vt:lpstr>
      <vt:lpstr>No Minor Frames?</vt:lpstr>
      <vt:lpstr>Minor Frame Numbering</vt:lpstr>
      <vt:lpstr>Subframe Identification</vt:lpstr>
      <vt:lpstr>Word Position Identification</vt:lpstr>
      <vt:lpstr>Word Numbering</vt:lpstr>
      <vt:lpstr>Minor Frame Length</vt:lpstr>
      <vt:lpstr>Major Frame Length</vt:lpstr>
      <vt:lpstr>Super Commutation</vt:lpstr>
      <vt:lpstr>Sub Frame</vt:lpstr>
      <vt:lpstr>Sub Commutation</vt:lpstr>
      <vt:lpstr>Class II PCM Stream Differences</vt:lpstr>
      <vt:lpstr>Why Make This So Complex?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Lowe</dc:creator>
  <cp:lastModifiedBy>Paul Ferrill</cp:lastModifiedBy>
  <cp:revision>34</cp:revision>
  <dcterms:created xsi:type="dcterms:W3CDTF">2019-06-13T17:56:34Z</dcterms:created>
  <dcterms:modified xsi:type="dcterms:W3CDTF">2020-05-07T18:48:29Z</dcterms:modified>
</cp:coreProperties>
</file>